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79"/>
  </p:notesMasterIdLst>
  <p:handoutMasterIdLst>
    <p:handoutMasterId r:id="rId80"/>
  </p:handoutMasterIdLst>
  <p:sldIdLst>
    <p:sldId id="319" r:id="rId2"/>
    <p:sldId id="688" r:id="rId3"/>
    <p:sldId id="689" r:id="rId4"/>
    <p:sldId id="790" r:id="rId5"/>
    <p:sldId id="690" r:id="rId6"/>
    <p:sldId id="691" r:id="rId7"/>
    <p:sldId id="692" r:id="rId8"/>
    <p:sldId id="693" r:id="rId9"/>
    <p:sldId id="694" r:id="rId10"/>
    <p:sldId id="695" r:id="rId11"/>
    <p:sldId id="696" r:id="rId12"/>
    <p:sldId id="697" r:id="rId13"/>
    <p:sldId id="698" r:id="rId14"/>
    <p:sldId id="699" r:id="rId15"/>
    <p:sldId id="700" r:id="rId16"/>
    <p:sldId id="701" r:id="rId17"/>
    <p:sldId id="702" r:id="rId18"/>
    <p:sldId id="703" r:id="rId19"/>
    <p:sldId id="704" r:id="rId20"/>
    <p:sldId id="705" r:id="rId21"/>
    <p:sldId id="706" r:id="rId22"/>
    <p:sldId id="791" r:id="rId23"/>
    <p:sldId id="707" r:id="rId24"/>
    <p:sldId id="708" r:id="rId25"/>
    <p:sldId id="709" r:id="rId26"/>
    <p:sldId id="710" r:id="rId27"/>
    <p:sldId id="711" r:id="rId28"/>
    <p:sldId id="712" r:id="rId29"/>
    <p:sldId id="713" r:id="rId30"/>
    <p:sldId id="714" r:id="rId31"/>
    <p:sldId id="715" r:id="rId32"/>
    <p:sldId id="716" r:id="rId33"/>
    <p:sldId id="717" r:id="rId34"/>
    <p:sldId id="718" r:id="rId35"/>
    <p:sldId id="719" r:id="rId36"/>
    <p:sldId id="720" r:id="rId37"/>
    <p:sldId id="721" r:id="rId38"/>
    <p:sldId id="722" r:id="rId39"/>
    <p:sldId id="723" r:id="rId40"/>
    <p:sldId id="724" r:id="rId41"/>
    <p:sldId id="725" r:id="rId42"/>
    <p:sldId id="727" r:id="rId43"/>
    <p:sldId id="728" r:id="rId44"/>
    <p:sldId id="729" r:id="rId45"/>
    <p:sldId id="730" r:id="rId46"/>
    <p:sldId id="731" r:id="rId47"/>
    <p:sldId id="732" r:id="rId48"/>
    <p:sldId id="733" r:id="rId49"/>
    <p:sldId id="761" r:id="rId50"/>
    <p:sldId id="762" r:id="rId51"/>
    <p:sldId id="763" r:id="rId52"/>
    <p:sldId id="764" r:id="rId53"/>
    <p:sldId id="765" r:id="rId54"/>
    <p:sldId id="766" r:id="rId55"/>
    <p:sldId id="767" r:id="rId56"/>
    <p:sldId id="768" r:id="rId57"/>
    <p:sldId id="769" r:id="rId58"/>
    <p:sldId id="770" r:id="rId59"/>
    <p:sldId id="771" r:id="rId60"/>
    <p:sldId id="772" r:id="rId61"/>
    <p:sldId id="773" r:id="rId62"/>
    <p:sldId id="774" r:id="rId63"/>
    <p:sldId id="775" r:id="rId64"/>
    <p:sldId id="776" r:id="rId65"/>
    <p:sldId id="778" r:id="rId66"/>
    <p:sldId id="779" r:id="rId67"/>
    <p:sldId id="780" r:id="rId68"/>
    <p:sldId id="781" r:id="rId69"/>
    <p:sldId id="782" r:id="rId70"/>
    <p:sldId id="783" r:id="rId71"/>
    <p:sldId id="784" r:id="rId72"/>
    <p:sldId id="785" r:id="rId73"/>
    <p:sldId id="786" r:id="rId74"/>
    <p:sldId id="787" r:id="rId75"/>
    <p:sldId id="788" r:id="rId76"/>
    <p:sldId id="789" r:id="rId77"/>
    <p:sldId id="313" r:id="rId7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a:srgbClr val="85FFFF"/>
    <a:srgbClr val="FF00FF"/>
    <a:srgbClr val="003870"/>
    <a:srgbClr val="FFFFCC"/>
    <a:srgbClr val="FFCAC9"/>
    <a:srgbClr val="99FFCC"/>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54" autoAdjust="0"/>
    <p:restoredTop sz="80901" autoAdjust="0"/>
  </p:normalViewPr>
  <p:slideViewPr>
    <p:cSldViewPr>
      <p:cViewPr varScale="1">
        <p:scale>
          <a:sx n="55" d="100"/>
          <a:sy n="55" d="100"/>
        </p:scale>
        <p:origin x="1540" y="36"/>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24756"/>
    </p:cViewPr>
  </p:sorterViewPr>
  <p:notesViewPr>
    <p:cSldViewPr>
      <p:cViewPr varScale="1">
        <p:scale>
          <a:sx n="47" d="100"/>
          <a:sy n="47" d="100"/>
        </p:scale>
        <p:origin x="-123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563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563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563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10F09445-B63D-4A52-923E-4ED83F0314CA}" type="slidenum">
              <a:rPr lang="en-US" altLang="zh-CN"/>
              <a:pPr/>
              <a:t>‹#›</a:t>
            </a:fld>
            <a:endParaRPr lang="en-US" altLang="zh-CN"/>
          </a:p>
        </p:txBody>
      </p:sp>
    </p:spTree>
    <p:extLst>
      <p:ext uri="{BB962C8B-B14F-4D97-AF65-F5344CB8AC3E}">
        <p14:creationId xmlns:p14="http://schemas.microsoft.com/office/powerpoint/2010/main" val="18392838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583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962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83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583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0FA07FA-3657-4AFB-9347-76548665BEFD}" type="slidenum">
              <a:rPr lang="en-US" altLang="zh-CN"/>
              <a:pPr/>
              <a:t>‹#›</a:t>
            </a:fld>
            <a:endParaRPr lang="en-US" altLang="zh-CN"/>
          </a:p>
        </p:txBody>
      </p:sp>
    </p:spTree>
    <p:extLst>
      <p:ext uri="{BB962C8B-B14F-4D97-AF65-F5344CB8AC3E}">
        <p14:creationId xmlns:p14="http://schemas.microsoft.com/office/powerpoint/2010/main" val="20397748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44BBEEC-6E0E-4A80-91D9-19B9E314269B}" type="slidenum">
              <a:rPr lang="en-US" altLang="zh-CN"/>
              <a:pPr eaLnBrk="1" hangingPunct="1"/>
              <a:t>1</a:t>
            </a:fld>
            <a:endParaRPr lang="en-US" altLang="zh-CN"/>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sz="1200" kern="1200" dirty="0">
                <a:solidFill>
                  <a:schemeClr val="tx1"/>
                </a:solidFill>
                <a:effectLst/>
                <a:latin typeface="Arial" charset="0"/>
                <a:ea typeface="宋体" pitchFamily="2" charset="-122"/>
                <a:cs typeface="+mn-cs"/>
              </a:rPr>
              <a:t>第七章教学设计</a:t>
            </a:r>
          </a:p>
          <a:p>
            <a:r>
              <a:rPr lang="zh-CN" altLang="zh-CN" sz="1200" kern="1200" dirty="0">
                <a:solidFill>
                  <a:schemeClr val="tx1"/>
                </a:solidFill>
                <a:effectLst/>
                <a:latin typeface="Arial" charset="0"/>
                <a:ea typeface="宋体" pitchFamily="2" charset="-122"/>
                <a:cs typeface="+mn-cs"/>
              </a:rPr>
              <a:t>本章介绍类的继承关系，与类的组合关系相似，</a:t>
            </a:r>
            <a:r>
              <a:rPr lang="zh-CN" altLang="zh-CN" sz="1200" b="1" kern="1200" dirty="0">
                <a:solidFill>
                  <a:schemeClr val="tx1"/>
                </a:solidFill>
                <a:effectLst/>
                <a:latin typeface="Arial" charset="0"/>
                <a:ea typeface="宋体" pitchFamily="2" charset="-122"/>
                <a:cs typeface="+mn-cs"/>
              </a:rPr>
              <a:t>类的继承也是为了代码重用</a:t>
            </a:r>
            <a:r>
              <a:rPr lang="zh-CN" altLang="zh-CN" sz="1200" kern="1200" dirty="0">
                <a:solidFill>
                  <a:schemeClr val="tx1"/>
                </a:solidFill>
                <a:effectLst/>
                <a:latin typeface="Arial" charset="0"/>
                <a:ea typeface="宋体" pitchFamily="2" charset="-122"/>
                <a:cs typeface="+mn-cs"/>
              </a:rPr>
              <a:t>。</a:t>
            </a:r>
          </a:p>
          <a:p>
            <a:r>
              <a:rPr lang="zh-CN" altLang="zh-CN" sz="1200" kern="1200" dirty="0">
                <a:solidFill>
                  <a:schemeClr val="tx1"/>
                </a:solidFill>
                <a:effectLst/>
                <a:latin typeface="Arial" charset="0"/>
                <a:ea typeface="宋体" pitchFamily="2" charset="-122"/>
                <a:cs typeface="+mn-cs"/>
              </a:rPr>
              <a:t>为了使初学者能够比较容易地理解继承与派生的概念，应该从学生们比较熟悉的现实问题入手，举例说明现实世界中存在的大量继承关系，进而说明程序的目的是描述现实问题及其解决方案，当然程序中也要能够如实描述继承关系。这样学生接受起来就比较自然。</a:t>
            </a:r>
            <a:r>
              <a:rPr lang="zh-CN" altLang="zh-CN" sz="1200" b="1" kern="1200" dirty="0">
                <a:solidFill>
                  <a:srgbClr val="FF0000"/>
                </a:solidFill>
                <a:effectLst/>
                <a:latin typeface="Arial" charset="0"/>
                <a:ea typeface="宋体" pitchFamily="2" charset="-122"/>
                <a:cs typeface="+mn-cs"/>
              </a:rPr>
              <a:t>构造派生类对象时构造函数的调用次序及基类构造函数的参数的传递是难点。</a:t>
            </a:r>
            <a:r>
              <a:rPr lang="zh-CN" altLang="zh-CN" sz="1200" b="1" kern="1200" dirty="0">
                <a:solidFill>
                  <a:schemeClr val="tx1"/>
                </a:solidFill>
                <a:effectLst/>
                <a:latin typeface="Arial" charset="0"/>
                <a:ea typeface="宋体" pitchFamily="2" charset="-122"/>
                <a:cs typeface="+mn-cs"/>
              </a:rPr>
              <a:t>讲解虚基类时，应首先讲清二义性和冗余问题，使学生认识到使用虚基类的必要性。</a:t>
            </a:r>
          </a:p>
          <a:p>
            <a:r>
              <a:rPr lang="zh-CN" altLang="zh-CN" sz="1200" b="1" kern="1200" dirty="0">
                <a:solidFill>
                  <a:schemeClr val="tx1"/>
                </a:solidFill>
                <a:effectLst/>
                <a:latin typeface="Arial" charset="0"/>
                <a:ea typeface="宋体" pitchFamily="2" charset="-122"/>
                <a:cs typeface="+mn-cs"/>
              </a:rPr>
              <a:t>在使用继承关系的时候，从基类继承的成员的访问控制属性需要特别注意，初学者不太容易记住。首先要讲解从基类继承的成员的访问控制属性受两方面因素影响：一是成员在基类中原来声明的访问控制属性，二是继承方式。</a:t>
            </a:r>
          </a:p>
          <a:p>
            <a:r>
              <a:rPr lang="zh-CN" altLang="zh-CN" sz="1200" kern="1200" dirty="0">
                <a:solidFill>
                  <a:schemeClr val="tx1"/>
                </a:solidFill>
                <a:effectLst/>
                <a:latin typeface="Arial" charset="0"/>
                <a:ea typeface="宋体" pitchFamily="2" charset="-122"/>
                <a:cs typeface="+mn-cs"/>
              </a:rPr>
              <a:t>另外，要解释分别在什么情况下使用</a:t>
            </a:r>
            <a:r>
              <a:rPr lang="zh-CN" altLang="zh-CN" sz="1200" b="1" kern="1200" dirty="0">
                <a:solidFill>
                  <a:schemeClr val="tx1"/>
                </a:solidFill>
                <a:effectLst/>
                <a:latin typeface="Arial" charset="0"/>
                <a:ea typeface="宋体" pitchFamily="2" charset="-122"/>
                <a:cs typeface="+mn-cs"/>
              </a:rPr>
              <a:t>公有继承、保护继承、私有继承？</a:t>
            </a:r>
            <a:r>
              <a:rPr lang="zh-CN" altLang="zh-CN" sz="1200" kern="1200" dirty="0">
                <a:solidFill>
                  <a:schemeClr val="tx1"/>
                </a:solidFill>
                <a:effectLst/>
                <a:latin typeface="Arial" charset="0"/>
                <a:ea typeface="宋体" pitchFamily="2" charset="-122"/>
                <a:cs typeface="+mn-cs"/>
              </a:rPr>
              <a:t>简单来说，如果希望基类的成员被继承过来以后与派生类的成员一样，就用公有继承。如果只希望派生类的成员及其子类能方便的访问从基类继承的成员，不希望类外的函数访问这些成员，可以用保护继承。如果希望基类的成员被继承以后都变成私有的，就用私有继承。无论用哪种继承方式，基类的私有成员被继承以后都不能被直接访问。对待比较简单的问题，像这样选择就可以了，对于复杂系统的开发，需要有更多的考虑，那是系统设计的任务。</a:t>
            </a:r>
          </a:p>
          <a:p>
            <a:r>
              <a:rPr lang="zh-CN" altLang="zh-CN" sz="1200" kern="1200" dirty="0">
                <a:solidFill>
                  <a:schemeClr val="tx1"/>
                </a:solidFill>
                <a:effectLst/>
                <a:latin typeface="Arial" charset="0"/>
                <a:ea typeface="宋体" pitchFamily="2" charset="-122"/>
                <a:cs typeface="+mn-cs"/>
              </a:rPr>
              <a:t>运用继承关系时，构造函数和析构函数的特性也是一个重要方面。</a:t>
            </a:r>
            <a:r>
              <a:rPr lang="zh-CN" altLang="zh-CN" sz="1200" b="1" kern="1200" dirty="0">
                <a:solidFill>
                  <a:schemeClr val="tx1"/>
                </a:solidFill>
                <a:effectLst/>
                <a:latin typeface="Arial" charset="0"/>
                <a:ea typeface="宋体" pitchFamily="2" charset="-122"/>
                <a:cs typeface="+mn-cs"/>
              </a:rPr>
              <a:t>要注意，基类的构造函数和析构函数都不被继承，但是在建立派生类对象时基类的构造函数会首先被自动调用，派生类对象消亡时，最后会自动调用基类的析构函数。</a:t>
            </a:r>
            <a:r>
              <a:rPr lang="zh-CN" altLang="zh-CN" sz="1200" kern="1200" dirty="0">
                <a:solidFill>
                  <a:schemeClr val="tx1"/>
                </a:solidFill>
                <a:effectLst/>
                <a:latin typeface="Arial" charset="0"/>
                <a:ea typeface="宋体" pitchFamily="2" charset="-122"/>
                <a:cs typeface="+mn-cs"/>
              </a:rPr>
              <a:t>派生类的构造函数要负责为基类的构造函数传递参数，否则基类的缺省构造函数会自动被调用。当同时继承多个基类且有对象成员时，要清楚构造函数的调用次序是先调用基类的构造函数，再调用对象成员所在类的构造函数，最后执行派生类的构造函数体，析构函数的执行次序相反。为了观察对象的构造、析构过程，可以在构造、析构函数中输出相应信息，或者利用</a:t>
            </a:r>
            <a:r>
              <a:rPr lang="en-US" altLang="zh-CN" sz="1200" kern="1200" dirty="0">
                <a:solidFill>
                  <a:schemeClr val="tx1"/>
                </a:solidFill>
                <a:effectLst/>
                <a:latin typeface="Arial" charset="0"/>
                <a:ea typeface="宋体" pitchFamily="2" charset="-122"/>
                <a:cs typeface="+mn-cs"/>
              </a:rPr>
              <a:t>debug</a:t>
            </a:r>
            <a:r>
              <a:rPr lang="zh-CN" altLang="zh-CN" sz="1200" kern="1200" dirty="0">
                <a:solidFill>
                  <a:schemeClr val="tx1"/>
                </a:solidFill>
                <a:effectLst/>
                <a:latin typeface="Arial" charset="0"/>
                <a:ea typeface="宋体" pitchFamily="2" charset="-122"/>
                <a:cs typeface="+mn-cs"/>
              </a:rPr>
              <a:t>工具跟踪程序流程。</a:t>
            </a:r>
          </a:p>
          <a:p>
            <a:r>
              <a:rPr lang="zh-CN" altLang="zh-CN" sz="1200" kern="1200" dirty="0">
                <a:solidFill>
                  <a:schemeClr val="tx1"/>
                </a:solidFill>
                <a:effectLst/>
                <a:latin typeface="Arial" charset="0"/>
                <a:ea typeface="宋体" pitchFamily="2" charset="-122"/>
                <a:cs typeface="+mn-cs"/>
              </a:rPr>
              <a:t>本章应用实例有助于学生对类的继承和虚基类的理解。</a:t>
            </a:r>
          </a:p>
          <a:p>
            <a:r>
              <a:rPr lang="zh-CN" altLang="zh-CN" sz="1200" kern="1200" dirty="0">
                <a:solidFill>
                  <a:schemeClr val="tx1"/>
                </a:solidFill>
                <a:effectLst/>
                <a:latin typeface="Arial" charset="0"/>
                <a:ea typeface="宋体" pitchFamily="2" charset="-122"/>
                <a:cs typeface="+mn-cs"/>
              </a:rPr>
              <a:t>第七章重点难点</a:t>
            </a:r>
          </a:p>
          <a:p>
            <a:r>
              <a:rPr lang="zh-CN" altLang="zh-CN" sz="1200" kern="1200" dirty="0">
                <a:solidFill>
                  <a:schemeClr val="tx1"/>
                </a:solidFill>
                <a:effectLst/>
                <a:latin typeface="Arial" charset="0"/>
                <a:ea typeface="宋体" pitchFamily="2" charset="-122"/>
                <a:cs typeface="+mn-cs"/>
              </a:rPr>
              <a:t>本章介绍类的继承关系，与类的组合关系相似类的继承也是为了代码重用。</a:t>
            </a:r>
          </a:p>
          <a:p>
            <a:r>
              <a:rPr lang="zh-CN" altLang="zh-CN" sz="1200" kern="1200" dirty="0">
                <a:solidFill>
                  <a:schemeClr val="tx1"/>
                </a:solidFill>
                <a:effectLst/>
                <a:latin typeface="Arial" charset="0"/>
                <a:ea typeface="宋体" pitchFamily="2" charset="-122"/>
                <a:cs typeface="+mn-cs"/>
              </a:rPr>
              <a:t>使用继承首先要理解继承关系的含义，</a:t>
            </a:r>
            <a:r>
              <a:rPr lang="zh-CN" altLang="zh-CN" sz="1200" b="1" kern="1200" dirty="0">
                <a:solidFill>
                  <a:schemeClr val="tx1"/>
                </a:solidFill>
                <a:effectLst/>
                <a:latin typeface="Arial" charset="0"/>
                <a:ea typeface="宋体" pitchFamily="2" charset="-122"/>
                <a:cs typeface="+mn-cs"/>
              </a:rPr>
              <a:t>当需要重用一个类的代码时要区别该问题应该使用类的组合关系还是类的继承关系来描述，通常可以用“是一种”来检验类之间是否应存在继承关系。</a:t>
            </a:r>
            <a:r>
              <a:rPr lang="zh-CN" altLang="zh-CN" sz="1200" kern="1200" dirty="0">
                <a:solidFill>
                  <a:schemeClr val="tx1"/>
                </a:solidFill>
                <a:effectLst/>
                <a:latin typeface="Arial" charset="0"/>
                <a:ea typeface="宋体" pitchFamily="2" charset="-122"/>
                <a:cs typeface="+mn-cs"/>
              </a:rPr>
              <a:t>例如，汽车是一种交通工具，因此“汽车”类可以继承“交通工具”类。虽然在构成“汽车”类时需要利用“车轮”类，但是“汽车”与“车轮”之间不存在上述关系，而存在整体与部件的关系，因此用类的组合为宜。</a:t>
            </a:r>
          </a:p>
          <a:p>
            <a:r>
              <a:rPr lang="zh-CN" altLang="zh-CN" sz="1200" kern="1200" dirty="0">
                <a:solidFill>
                  <a:schemeClr val="tx1"/>
                </a:solidFill>
                <a:effectLst/>
                <a:latin typeface="Arial" charset="0"/>
                <a:ea typeface="宋体" pitchFamily="2" charset="-122"/>
                <a:cs typeface="+mn-cs"/>
              </a:rPr>
              <a:t>在使用继承关系的时候，从基类继承的成员的访问控制属性需要特别注意，初学时不太容易记住。首先要明确从基类继承的成员的访问控制属性受两方面因素影响：一是成员在基类中原来声明的访问控制属性，二是继承方式。</a:t>
            </a:r>
          </a:p>
          <a:p>
            <a:r>
              <a:rPr lang="zh-CN" altLang="zh-CN" sz="1200" kern="1200" dirty="0">
                <a:solidFill>
                  <a:schemeClr val="tx1"/>
                </a:solidFill>
                <a:effectLst/>
                <a:latin typeface="Arial" charset="0"/>
                <a:ea typeface="宋体" pitchFamily="2" charset="-122"/>
                <a:cs typeface="+mn-cs"/>
              </a:rPr>
              <a:t>很多学生学习本章时都有这样的疑问：分别在什么情况下使用公有继承、保护继承、私有继承？简单来说，如果希望基类的成员被继承过来以后与派生类的成员一样，就用公有继承。如果只希望派生类的成员及其子类能方便的访问从基类继承的成员，不希望类外的函数访问这些成员，可以用保护继承。如果希望基类的成员被继承以后都变成私有的，就用私有继承。无论用哪种继承方式，基类的私有成员被继承以后都不能被直接访问。对待比较简单的问题，像这样选择就可以了，对于复杂系统的开发，需要有更多的考虑，那是系统设计的任务。</a:t>
            </a:r>
          </a:p>
          <a:p>
            <a:r>
              <a:rPr lang="zh-CN" altLang="zh-CN" sz="1200" kern="1200" dirty="0">
                <a:solidFill>
                  <a:schemeClr val="tx1"/>
                </a:solidFill>
                <a:effectLst/>
                <a:latin typeface="Arial" charset="0"/>
                <a:ea typeface="宋体" pitchFamily="2" charset="-122"/>
                <a:cs typeface="+mn-cs"/>
              </a:rPr>
              <a:t>运用继承关系时，构造函数和析构函数的特性也是一个重要方面。要注意，基类的构造函数和析构函数都不被继承，但是在建立派生类对象时基类的构造函数会首先被自动调用，派生类对象消亡时，最后会自动调用基类的析构函数。派生类的构造函数要负责为基类的构造函数传递参数，否则基类的缺省构造函数会自动被调用。当同时继承多个基类且有对象成员时，要清楚构造函数的调用次序是先调用基类的构造函数，再调用对象成员所在类的构造函数，最后执行派生类的构造函数体，析构函数的执行次序相反。为了观察对象的构造、析构过程，可以在构造、析构函数中输出相应信息，或者利用</a:t>
            </a:r>
            <a:r>
              <a:rPr lang="en-US" altLang="zh-CN" sz="1200" kern="1200" dirty="0">
                <a:solidFill>
                  <a:schemeClr val="tx1"/>
                </a:solidFill>
                <a:effectLst/>
                <a:latin typeface="Arial" charset="0"/>
                <a:ea typeface="宋体" pitchFamily="2" charset="-122"/>
                <a:cs typeface="+mn-cs"/>
              </a:rPr>
              <a:t>debug</a:t>
            </a:r>
            <a:r>
              <a:rPr lang="zh-CN" altLang="zh-CN" sz="1200" kern="1200" dirty="0">
                <a:solidFill>
                  <a:schemeClr val="tx1"/>
                </a:solidFill>
                <a:effectLst/>
                <a:latin typeface="Arial" charset="0"/>
                <a:ea typeface="宋体" pitchFamily="2" charset="-122"/>
                <a:cs typeface="+mn-cs"/>
              </a:rPr>
              <a:t>工具跟踪程序流程。</a:t>
            </a:r>
          </a:p>
          <a:p>
            <a:r>
              <a:rPr lang="zh-CN" altLang="zh-CN" sz="1200" kern="1200" dirty="0">
                <a:solidFill>
                  <a:schemeClr val="tx1"/>
                </a:solidFill>
                <a:effectLst/>
                <a:latin typeface="Arial" charset="0"/>
                <a:ea typeface="宋体" pitchFamily="2" charset="-122"/>
                <a:cs typeface="+mn-cs"/>
              </a:rPr>
              <a:t>在多继承的情况下，如果存在公共基类，就会出现成员标识二义性的问题，这时将公共基类作为虚基类继承是一个比较好的解决方案。</a:t>
            </a:r>
          </a:p>
          <a:p>
            <a:r>
              <a:rPr lang="zh-CN" altLang="zh-CN" sz="1200" kern="1200" dirty="0">
                <a:solidFill>
                  <a:schemeClr val="tx1"/>
                </a:solidFill>
                <a:effectLst/>
                <a:latin typeface="Arial" charset="0"/>
                <a:ea typeface="宋体" pitchFamily="2" charset="-122"/>
                <a:cs typeface="+mn-cs"/>
              </a:rPr>
              <a:t>本章最后一节的应用实例有助于学生对类的继承和虚基类的理解，建议学生阅读该程序以后尝试添加更多的功能。</a:t>
            </a:r>
          </a:p>
        </p:txBody>
      </p:sp>
    </p:spTree>
    <p:extLst>
      <p:ext uri="{BB962C8B-B14F-4D97-AF65-F5344CB8AC3E}">
        <p14:creationId xmlns:p14="http://schemas.microsoft.com/office/powerpoint/2010/main" val="14576732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49F228DB-CEFA-4BB5-806A-D9C99A873A3C}" type="slidenum">
              <a:rPr lang="en-US" altLang="zh-CN" sz="1300"/>
              <a:pPr eaLnBrk="1" hangingPunct="1"/>
              <a:t>15</a:t>
            </a:fld>
            <a:endParaRPr lang="en-US" altLang="zh-CN" sz="1300"/>
          </a:p>
        </p:txBody>
      </p:sp>
      <p:sp>
        <p:nvSpPr>
          <p:cNvPr id="124931" name="Rectangle 2"/>
          <p:cNvSpPr>
            <a:spLocks noGrp="1" noRot="1" noChangeAspect="1" noChangeArrowheads="1" noTextEdit="1"/>
          </p:cNvSpPr>
          <p:nvPr>
            <p:ph type="sldImg"/>
          </p:nvPr>
        </p:nvSpPr>
        <p:spPr>
          <a:xfrm>
            <a:off x="992188" y="768350"/>
            <a:ext cx="5114925" cy="3836988"/>
          </a:xfrm>
          <a:ln/>
        </p:spPr>
      </p:sp>
      <p:sp>
        <p:nvSpPr>
          <p:cNvPr id="124932"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40982720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224779E2-0798-44FB-B898-38DBEC2881FE}" type="slidenum">
              <a:rPr lang="en-US" altLang="zh-CN" sz="1300"/>
              <a:pPr eaLnBrk="1" hangingPunct="1"/>
              <a:t>16</a:t>
            </a:fld>
            <a:endParaRPr lang="en-US" altLang="zh-CN" sz="1300"/>
          </a:p>
        </p:txBody>
      </p:sp>
      <p:sp>
        <p:nvSpPr>
          <p:cNvPr id="125955" name="Rectangle 2"/>
          <p:cNvSpPr>
            <a:spLocks noGrp="1" noRot="1" noChangeAspect="1" noChangeArrowheads="1" noTextEdit="1"/>
          </p:cNvSpPr>
          <p:nvPr>
            <p:ph type="sldImg"/>
          </p:nvPr>
        </p:nvSpPr>
        <p:spPr>
          <a:xfrm>
            <a:off x="992188" y="768350"/>
            <a:ext cx="5114925" cy="3836988"/>
          </a:xfrm>
          <a:ln/>
        </p:spPr>
      </p:sp>
      <p:sp>
        <p:nvSpPr>
          <p:cNvPr id="125956"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dirty="0"/>
          </a:p>
        </p:txBody>
      </p:sp>
    </p:spTree>
    <p:extLst>
      <p:ext uri="{BB962C8B-B14F-4D97-AF65-F5344CB8AC3E}">
        <p14:creationId xmlns:p14="http://schemas.microsoft.com/office/powerpoint/2010/main" val="33669977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0E255800-CBEC-434F-8B37-A06D8E97AE5F}" type="slidenum">
              <a:rPr lang="en-US" altLang="zh-CN" sz="1300"/>
              <a:pPr eaLnBrk="1" hangingPunct="1"/>
              <a:t>17</a:t>
            </a:fld>
            <a:endParaRPr lang="en-US" altLang="zh-CN" sz="1300"/>
          </a:p>
        </p:txBody>
      </p:sp>
      <p:sp>
        <p:nvSpPr>
          <p:cNvPr id="126979" name="Rectangle 2"/>
          <p:cNvSpPr>
            <a:spLocks noGrp="1" noRot="1" noChangeAspect="1" noChangeArrowheads="1" noTextEdit="1"/>
          </p:cNvSpPr>
          <p:nvPr>
            <p:ph type="sldImg"/>
          </p:nvPr>
        </p:nvSpPr>
        <p:spPr>
          <a:xfrm>
            <a:off x="992188" y="768350"/>
            <a:ext cx="5114925" cy="3836988"/>
          </a:xfrm>
          <a:ln/>
        </p:spPr>
      </p:sp>
      <p:sp>
        <p:nvSpPr>
          <p:cNvPr id="126980"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r>
              <a:rPr lang="zh-CN" altLang="en-US" dirty="0"/>
              <a:t>如果不重新定义</a:t>
            </a:r>
            <a:r>
              <a:rPr lang="en-US" altLang="zh-CN" dirty="0"/>
              <a:t>public</a:t>
            </a:r>
            <a:r>
              <a:rPr lang="zh-CN" altLang="en-US" dirty="0"/>
              <a:t>类型的</a:t>
            </a:r>
            <a:r>
              <a:rPr lang="en-US" altLang="zh-CN" dirty="0" err="1"/>
              <a:t>getX</a:t>
            </a:r>
            <a:r>
              <a:rPr lang="zh-CN" altLang="en-US" dirty="0"/>
              <a:t>，</a:t>
            </a:r>
            <a:r>
              <a:rPr lang="en-US" altLang="zh-CN" dirty="0" err="1"/>
              <a:t>getY</a:t>
            </a:r>
            <a:r>
              <a:rPr lang="zh-CN" altLang="en-US" dirty="0"/>
              <a:t>，</a:t>
            </a:r>
            <a:r>
              <a:rPr lang="en-US" altLang="zh-CN" dirty="0"/>
              <a:t>move</a:t>
            </a:r>
            <a:r>
              <a:rPr lang="zh-CN" altLang="en-US" dirty="0"/>
              <a:t>函数，则原来基类中的函数是不可用的（私有继承）。</a:t>
            </a:r>
            <a:endParaRPr lang="zh-CN" altLang="zh-CN" dirty="0"/>
          </a:p>
        </p:txBody>
      </p:sp>
    </p:spTree>
    <p:extLst>
      <p:ext uri="{BB962C8B-B14F-4D97-AF65-F5344CB8AC3E}">
        <p14:creationId xmlns:p14="http://schemas.microsoft.com/office/powerpoint/2010/main" val="16588340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继承类的成员函数无论</a:t>
            </a:r>
            <a:r>
              <a:rPr lang="en-US" altLang="zh-CN" dirty="0"/>
              <a:t>pub</a:t>
            </a:r>
            <a:r>
              <a:rPr lang="zh-CN" altLang="en-US" dirty="0"/>
              <a:t>，</a:t>
            </a:r>
            <a:r>
              <a:rPr lang="en-US" altLang="zh-CN" dirty="0" err="1"/>
              <a:t>pri</a:t>
            </a:r>
            <a:r>
              <a:rPr lang="zh-CN" altLang="en-US" dirty="0"/>
              <a:t>，</a:t>
            </a:r>
            <a:r>
              <a:rPr lang="en-US" altLang="zh-CN" dirty="0" err="1"/>
              <a:t>prot</a:t>
            </a:r>
            <a:r>
              <a:rPr lang="zh-CN" altLang="en-US" dirty="0"/>
              <a:t>，都可以访问基类的</a:t>
            </a:r>
            <a:r>
              <a:rPr lang="en-US" altLang="zh-CN" dirty="0"/>
              <a:t>pub</a:t>
            </a:r>
            <a:r>
              <a:rPr lang="zh-CN" altLang="en-US" dirty="0"/>
              <a:t>，</a:t>
            </a:r>
            <a:r>
              <a:rPr lang="en-US" altLang="zh-CN" dirty="0" err="1"/>
              <a:t>prot</a:t>
            </a:r>
            <a:r>
              <a:rPr lang="zh-CN" altLang="en-US" dirty="0"/>
              <a:t>成员函数</a:t>
            </a:r>
            <a:endParaRPr lang="en-US" altLang="zh-CN" dirty="0"/>
          </a:p>
          <a:p>
            <a:r>
              <a:rPr lang="zh-CN" altLang="en-US" dirty="0"/>
              <a:t>继承类的对象在</a:t>
            </a:r>
            <a:r>
              <a:rPr lang="en-US" altLang="zh-CN" dirty="0"/>
              <a:t>pub</a:t>
            </a:r>
            <a:r>
              <a:rPr lang="zh-CN" altLang="en-US" dirty="0"/>
              <a:t>继承下可访问基类的</a:t>
            </a:r>
            <a:r>
              <a:rPr lang="en-US" altLang="zh-CN" dirty="0"/>
              <a:t>pub</a:t>
            </a:r>
            <a:r>
              <a:rPr lang="zh-CN" altLang="en-US" dirty="0"/>
              <a:t>成员，在</a:t>
            </a:r>
            <a:r>
              <a:rPr lang="en-US" altLang="zh-CN" dirty="0" err="1"/>
              <a:t>pri,prot</a:t>
            </a:r>
            <a:r>
              <a:rPr lang="zh-CN" altLang="en-US" dirty="0"/>
              <a:t>继承下</a:t>
            </a:r>
            <a:r>
              <a:rPr lang="zh-CN" altLang="en-US" sz="1200" dirty="0"/>
              <a:t>不能直接访问基类中的任何成员</a:t>
            </a:r>
            <a:endParaRPr lang="en-US" altLang="zh-CN" sz="1200" dirty="0"/>
          </a:p>
          <a:p>
            <a:r>
              <a:rPr lang="en-US" altLang="zh-CN" dirty="0" err="1"/>
              <a:t>Pri</a:t>
            </a:r>
            <a:r>
              <a:rPr lang="en-US" altLang="zh-CN" baseline="0" dirty="0"/>
              <a:t> </a:t>
            </a:r>
            <a:r>
              <a:rPr lang="en-US" altLang="zh-CN" dirty="0"/>
              <a:t>,</a:t>
            </a:r>
            <a:r>
              <a:rPr lang="en-US" altLang="zh-CN" dirty="0" err="1"/>
              <a:t>prot</a:t>
            </a:r>
            <a:r>
              <a:rPr lang="zh-CN" altLang="en-US" dirty="0"/>
              <a:t>继承在派生类作为基类的时候，区别就体现出来了：派生类的派生类的成员可以使用</a:t>
            </a:r>
            <a:r>
              <a:rPr lang="en-US" altLang="zh-CN" dirty="0"/>
              <a:t>protected</a:t>
            </a:r>
            <a:r>
              <a:rPr lang="zh-CN" altLang="en-US" dirty="0"/>
              <a:t>访问控制成员</a:t>
            </a:r>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18</a:t>
            </a:fld>
            <a:endParaRPr lang="en-US" altLang="zh-CN"/>
          </a:p>
        </p:txBody>
      </p:sp>
    </p:spTree>
    <p:extLst>
      <p:ext uri="{BB962C8B-B14F-4D97-AF65-F5344CB8AC3E}">
        <p14:creationId xmlns:p14="http://schemas.microsoft.com/office/powerpoint/2010/main" val="23941958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err="1"/>
              <a:t>Pri</a:t>
            </a:r>
            <a:r>
              <a:rPr lang="en-US" altLang="zh-CN" baseline="0" dirty="0"/>
              <a:t> </a:t>
            </a:r>
            <a:r>
              <a:rPr lang="en-US" altLang="zh-CN" dirty="0"/>
              <a:t>,</a:t>
            </a:r>
            <a:r>
              <a:rPr lang="en-US" altLang="zh-CN" dirty="0" err="1"/>
              <a:t>prot</a:t>
            </a:r>
            <a:r>
              <a:rPr lang="zh-CN" altLang="en-US" dirty="0"/>
              <a:t>继承在派生类作为基类的时候，区别就体现出来了：派生类的派生类的成员可以使用</a:t>
            </a:r>
            <a:r>
              <a:rPr lang="en-US" altLang="zh-CN" dirty="0"/>
              <a:t>protected</a:t>
            </a:r>
            <a:r>
              <a:rPr lang="zh-CN" altLang="en-US" dirty="0"/>
              <a:t>访问控制成员</a:t>
            </a:r>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19</a:t>
            </a:fld>
            <a:endParaRPr lang="en-US" altLang="zh-CN"/>
          </a:p>
        </p:txBody>
      </p:sp>
    </p:spTree>
    <p:extLst>
      <p:ext uri="{BB962C8B-B14F-4D97-AF65-F5344CB8AC3E}">
        <p14:creationId xmlns:p14="http://schemas.microsoft.com/office/powerpoint/2010/main" val="8698010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B0834BB6-8C2A-46D3-A693-282086863547}" type="slidenum">
              <a:rPr lang="en-US" altLang="zh-CN" sz="1300"/>
              <a:pPr eaLnBrk="1" hangingPunct="1"/>
              <a:t>20</a:t>
            </a:fld>
            <a:endParaRPr lang="en-US" altLang="zh-CN" sz="1300"/>
          </a:p>
        </p:txBody>
      </p:sp>
      <p:sp>
        <p:nvSpPr>
          <p:cNvPr id="128003" name="Rectangle 2"/>
          <p:cNvSpPr>
            <a:spLocks noGrp="1" noRot="1" noChangeAspect="1" noChangeArrowheads="1" noTextEdit="1"/>
          </p:cNvSpPr>
          <p:nvPr>
            <p:ph type="sldImg"/>
          </p:nvPr>
        </p:nvSpPr>
        <p:spPr>
          <a:xfrm>
            <a:off x="992188" y="768350"/>
            <a:ext cx="5114925" cy="3836988"/>
          </a:xfrm>
          <a:ln/>
        </p:spPr>
      </p:sp>
      <p:sp>
        <p:nvSpPr>
          <p:cNvPr id="128004"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a:t>派生类对象不可以访问基类中的</a:t>
            </a:r>
            <a:r>
              <a:rPr lang="en-US" altLang="zh-CN" dirty="0"/>
              <a:t>protected</a:t>
            </a:r>
            <a:r>
              <a:rPr lang="zh-CN" altLang="en-US" dirty="0"/>
              <a:t>成员</a:t>
            </a:r>
            <a:endParaRPr lang="zh-CN" altLang="zh-CN" dirty="0"/>
          </a:p>
          <a:p>
            <a:pPr eaLnBrk="1" hangingPunct="1"/>
            <a:endParaRPr lang="zh-CN" altLang="zh-CN" dirty="0"/>
          </a:p>
        </p:txBody>
      </p:sp>
    </p:spTree>
    <p:extLst>
      <p:ext uri="{BB962C8B-B14F-4D97-AF65-F5344CB8AC3E}">
        <p14:creationId xmlns:p14="http://schemas.microsoft.com/office/powerpoint/2010/main" val="30263055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37B3021F-828D-47FF-994D-4B8059D8BA17}" type="slidenum">
              <a:rPr lang="en-US" altLang="zh-CN" sz="1300"/>
              <a:pPr eaLnBrk="1" hangingPunct="1"/>
              <a:t>21</a:t>
            </a:fld>
            <a:endParaRPr lang="en-US" altLang="zh-CN" sz="1300"/>
          </a:p>
        </p:txBody>
      </p:sp>
      <p:sp>
        <p:nvSpPr>
          <p:cNvPr id="129027" name="Rectangle 2"/>
          <p:cNvSpPr>
            <a:spLocks noGrp="1" noRot="1" noChangeAspect="1" noChangeArrowheads="1" noTextEdit="1"/>
          </p:cNvSpPr>
          <p:nvPr>
            <p:ph type="sldImg"/>
          </p:nvPr>
        </p:nvSpPr>
        <p:spPr>
          <a:xfrm>
            <a:off x="992188" y="768350"/>
            <a:ext cx="5114925" cy="3836988"/>
          </a:xfrm>
          <a:ln/>
        </p:spPr>
      </p:sp>
      <p:sp>
        <p:nvSpPr>
          <p:cNvPr id="129028"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r>
              <a:rPr lang="zh-CN" altLang="en-US" dirty="0"/>
              <a:t>派生类中可以访问基类中的</a:t>
            </a:r>
            <a:r>
              <a:rPr lang="en-US" altLang="zh-CN" dirty="0"/>
              <a:t>protected</a:t>
            </a:r>
            <a:r>
              <a:rPr lang="zh-CN" altLang="en-US" dirty="0"/>
              <a:t>成员</a:t>
            </a:r>
            <a:endParaRPr lang="zh-CN" altLang="zh-CN" dirty="0"/>
          </a:p>
        </p:txBody>
      </p:sp>
    </p:spTree>
    <p:extLst>
      <p:ext uri="{BB962C8B-B14F-4D97-AF65-F5344CB8AC3E}">
        <p14:creationId xmlns:p14="http://schemas.microsoft.com/office/powerpoint/2010/main" val="28287969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37B3021F-828D-47FF-994D-4B8059D8BA17}" type="slidenum">
              <a:rPr lang="en-US" altLang="zh-CN" sz="1300"/>
              <a:pPr eaLnBrk="1" hangingPunct="1"/>
              <a:t>22</a:t>
            </a:fld>
            <a:endParaRPr lang="en-US" altLang="zh-CN" sz="1300"/>
          </a:p>
        </p:txBody>
      </p:sp>
      <p:sp>
        <p:nvSpPr>
          <p:cNvPr id="129027" name="Rectangle 2"/>
          <p:cNvSpPr>
            <a:spLocks noGrp="1" noRot="1" noChangeAspect="1" noChangeArrowheads="1" noTextEdit="1"/>
          </p:cNvSpPr>
          <p:nvPr>
            <p:ph type="sldImg"/>
          </p:nvPr>
        </p:nvSpPr>
        <p:spPr>
          <a:xfrm>
            <a:off x="992188" y="768350"/>
            <a:ext cx="5114925" cy="3836988"/>
          </a:xfrm>
          <a:ln/>
        </p:spPr>
      </p:sp>
      <p:sp>
        <p:nvSpPr>
          <p:cNvPr id="129028"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33270837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公有派生类具备了基类的所有功能，凡是基类能解决的问题，公有派生类都可以解决。</a:t>
            </a:r>
            <a:endParaRPr lang="en-US" altLang="zh-CN" dirty="0"/>
          </a:p>
          <a:p>
            <a:r>
              <a:rPr lang="en-US" altLang="zh-CN" sz="1200" b="0" i="0" kern="1200" dirty="0">
                <a:solidFill>
                  <a:schemeClr val="tx1"/>
                </a:solidFill>
                <a:effectLst/>
                <a:latin typeface="Arial" charset="0"/>
                <a:ea typeface="宋体" pitchFamily="2" charset="-122"/>
                <a:cs typeface="+mn-cs"/>
              </a:rPr>
              <a:t> </a:t>
            </a:r>
            <a:r>
              <a:rPr lang="zh-CN" altLang="en-US" sz="1200" b="0" i="0" kern="1200" dirty="0">
                <a:solidFill>
                  <a:schemeClr val="tx1"/>
                </a:solidFill>
                <a:effectLst/>
                <a:latin typeface="Arial" charset="0"/>
                <a:ea typeface="宋体" pitchFamily="2" charset="-122"/>
                <a:cs typeface="+mn-cs"/>
              </a:rPr>
              <a:t>引用初始化：</a:t>
            </a:r>
            <a:r>
              <a:rPr lang="en-US" altLang="zh-CN" sz="1200" b="1" i="0" kern="1200" dirty="0">
                <a:solidFill>
                  <a:schemeClr val="tx1"/>
                </a:solidFill>
                <a:effectLst/>
                <a:latin typeface="Arial" charset="0"/>
                <a:ea typeface="宋体" pitchFamily="2" charset="-122"/>
                <a:cs typeface="+mn-cs"/>
              </a:rPr>
              <a:t>int </a:t>
            </a:r>
            <a:r>
              <a:rPr lang="en-US" altLang="zh-CN" sz="1200" b="0" i="0" kern="1200" dirty="0">
                <a:solidFill>
                  <a:schemeClr val="tx1"/>
                </a:solidFill>
                <a:effectLst/>
                <a:latin typeface="Arial" charset="0"/>
                <a:ea typeface="宋体" pitchFamily="2" charset="-122"/>
                <a:cs typeface="+mn-cs"/>
              </a:rPr>
              <a:t>&amp; b = a</a:t>
            </a:r>
            <a:endParaRPr lang="zh-CN" altLang="en-US" dirty="0"/>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23</a:t>
            </a:fld>
            <a:endParaRPr lang="en-US" altLang="zh-CN"/>
          </a:p>
        </p:txBody>
      </p:sp>
    </p:spTree>
    <p:extLst>
      <p:ext uri="{BB962C8B-B14F-4D97-AF65-F5344CB8AC3E}">
        <p14:creationId xmlns:p14="http://schemas.microsoft.com/office/powerpoint/2010/main" val="866558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C985CAAD-6988-4B47-B7C9-FDBC2C8B8526}" type="slidenum">
              <a:rPr lang="en-US" altLang="zh-CN" sz="1300"/>
              <a:pPr eaLnBrk="1" hangingPunct="1"/>
              <a:t>24</a:t>
            </a:fld>
            <a:endParaRPr lang="en-US" altLang="zh-CN" sz="1300"/>
          </a:p>
        </p:txBody>
      </p:sp>
      <p:sp>
        <p:nvSpPr>
          <p:cNvPr id="130051" name="Rectangle 2"/>
          <p:cNvSpPr>
            <a:spLocks noGrp="1" noRot="1" noChangeAspect="1" noChangeArrowheads="1" noTextEdit="1"/>
          </p:cNvSpPr>
          <p:nvPr>
            <p:ph type="sldImg"/>
          </p:nvPr>
        </p:nvSpPr>
        <p:spPr>
          <a:xfrm>
            <a:off x="992188" y="768350"/>
            <a:ext cx="5114925" cy="3836988"/>
          </a:xfrm>
          <a:ln/>
        </p:spPr>
      </p:sp>
      <p:sp>
        <p:nvSpPr>
          <p:cNvPr id="130052"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1264891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6BD3900C-667B-4369-A6D1-5BF344FF0521}" type="slidenum">
              <a:rPr lang="en-US" altLang="zh-CN" sz="1300">
                <a:ea typeface="隶书" panose="02010509060101010101" pitchFamily="49" charset="-122"/>
              </a:rPr>
              <a:pPr eaLnBrk="1" hangingPunct="1"/>
              <a:t>2</a:t>
            </a:fld>
            <a:endParaRPr lang="en-US" altLang="zh-CN" sz="1300">
              <a:ea typeface="隶书" panose="02010509060101010101" pitchFamily="49" charset="-122"/>
            </a:endParaRPr>
          </a:p>
        </p:txBody>
      </p:sp>
      <p:sp>
        <p:nvSpPr>
          <p:cNvPr id="120835" name="Rectangle 2"/>
          <p:cNvSpPr>
            <a:spLocks noGrp="1" noRot="1" noChangeAspect="1" noChangeArrowheads="1" noTextEdit="1"/>
          </p:cNvSpPr>
          <p:nvPr>
            <p:ph type="sldImg"/>
          </p:nvPr>
        </p:nvSpPr>
        <p:spPr>
          <a:ln/>
        </p:spPr>
      </p:sp>
      <p:sp>
        <p:nvSpPr>
          <p:cNvPr id="120836"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r>
              <a:rPr lang="zh-CN" altLang="en-US" dirty="0"/>
              <a:t>访问控制：派生类是全盘接受还是部分接收？</a:t>
            </a:r>
            <a:endParaRPr lang="en-US" altLang="zh-CN" dirty="0"/>
          </a:p>
          <a:p>
            <a:pPr eaLnBrk="1" hangingPunct="1"/>
            <a:r>
              <a:rPr lang="zh-CN" altLang="en-US" dirty="0"/>
              <a:t>派生类成员的标识，如果继承类的成员起名和基类相同怎么办？如何给孩子起名字？</a:t>
            </a:r>
            <a:endParaRPr lang="en-US" altLang="zh-CN" dirty="0"/>
          </a:p>
        </p:txBody>
      </p:sp>
    </p:spTree>
    <p:extLst>
      <p:ext uri="{BB962C8B-B14F-4D97-AF65-F5344CB8AC3E}">
        <p14:creationId xmlns:p14="http://schemas.microsoft.com/office/powerpoint/2010/main" val="6904563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41B06C24-D2C7-4D89-81A2-295475B7262D}" type="slidenum">
              <a:rPr lang="en-US" altLang="zh-CN" sz="1300"/>
              <a:pPr eaLnBrk="1" hangingPunct="1"/>
              <a:t>25</a:t>
            </a:fld>
            <a:endParaRPr lang="en-US" altLang="zh-CN" sz="1300"/>
          </a:p>
        </p:txBody>
      </p:sp>
      <p:sp>
        <p:nvSpPr>
          <p:cNvPr id="131075" name="Rectangle 2"/>
          <p:cNvSpPr>
            <a:spLocks noGrp="1" noRot="1" noChangeAspect="1" noChangeArrowheads="1" noTextEdit="1"/>
          </p:cNvSpPr>
          <p:nvPr>
            <p:ph type="sldImg"/>
          </p:nvPr>
        </p:nvSpPr>
        <p:spPr>
          <a:xfrm>
            <a:off x="992188" y="768350"/>
            <a:ext cx="5114925" cy="3836988"/>
          </a:xfrm>
          <a:ln/>
        </p:spPr>
      </p:sp>
      <p:sp>
        <p:nvSpPr>
          <p:cNvPr id="131076"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r>
              <a:rPr lang="zh-CN" altLang="en-US" sz="1200" dirty="0"/>
              <a:t>在函数</a:t>
            </a:r>
            <a:r>
              <a:rPr lang="en-US" altLang="zh-CN" sz="1200" dirty="0"/>
              <a:t>fun</a:t>
            </a:r>
            <a:r>
              <a:rPr lang="zh-CN" altLang="en-US" sz="1200" dirty="0"/>
              <a:t>中，</a:t>
            </a:r>
            <a:r>
              <a:rPr lang="en-US" altLang="zh-CN" sz="1200" dirty="0"/>
              <a:t>Base1</a:t>
            </a:r>
            <a:r>
              <a:rPr lang="zh-CN" altLang="en-US" sz="1200" dirty="0"/>
              <a:t>，</a:t>
            </a:r>
            <a:r>
              <a:rPr lang="en-US" altLang="zh-CN" sz="1200" dirty="0"/>
              <a:t>base2</a:t>
            </a:r>
            <a:r>
              <a:rPr lang="zh-CN" altLang="en-US" sz="1200" dirty="0"/>
              <a:t>，</a:t>
            </a:r>
            <a:r>
              <a:rPr lang="en-US" altLang="zh-CN" sz="1200" dirty="0"/>
              <a:t>derived</a:t>
            </a:r>
            <a:r>
              <a:rPr lang="zh-CN" altLang="en-US" sz="1200" dirty="0"/>
              <a:t>都被隐含转化为基类类型，因此只能调用基类的</a:t>
            </a:r>
            <a:r>
              <a:rPr lang="en-US" altLang="zh-CN" sz="1200" dirty="0"/>
              <a:t>display</a:t>
            </a:r>
            <a:r>
              <a:rPr lang="zh-CN" altLang="en-US" sz="1200" dirty="0"/>
              <a:t>函数。</a:t>
            </a:r>
            <a:endParaRPr lang="zh-CN" altLang="zh-CN" dirty="0"/>
          </a:p>
        </p:txBody>
      </p:sp>
    </p:spTree>
    <p:extLst>
      <p:ext uri="{BB962C8B-B14F-4D97-AF65-F5344CB8AC3E}">
        <p14:creationId xmlns:p14="http://schemas.microsoft.com/office/powerpoint/2010/main" val="7118989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36BC76F8-7E69-4E99-9002-A64F4C2A9978}" type="slidenum">
              <a:rPr lang="en-US" altLang="zh-CN" sz="1300"/>
              <a:pPr eaLnBrk="1" hangingPunct="1"/>
              <a:t>28</a:t>
            </a:fld>
            <a:endParaRPr lang="en-US" altLang="zh-CN" sz="1300"/>
          </a:p>
        </p:txBody>
      </p:sp>
      <p:sp>
        <p:nvSpPr>
          <p:cNvPr id="132099" name="Rectangle 2"/>
          <p:cNvSpPr>
            <a:spLocks noGrp="1" noRot="1" noChangeAspect="1" noChangeArrowheads="1" noTextEdit="1"/>
          </p:cNvSpPr>
          <p:nvPr>
            <p:ph type="sldImg"/>
          </p:nvPr>
        </p:nvSpPr>
        <p:spPr>
          <a:xfrm>
            <a:off x="992188" y="768350"/>
            <a:ext cx="5114925" cy="3836988"/>
          </a:xfrm>
          <a:ln/>
        </p:spPr>
      </p:sp>
      <p:sp>
        <p:nvSpPr>
          <p:cNvPr id="132100"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32715327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E29AC406-8E91-4E30-8A7A-477187BD0C70}" type="slidenum">
              <a:rPr lang="en-US" altLang="zh-CN" sz="1300"/>
              <a:pPr eaLnBrk="1" hangingPunct="1"/>
              <a:t>29</a:t>
            </a:fld>
            <a:endParaRPr lang="en-US" altLang="zh-CN" sz="1300"/>
          </a:p>
        </p:txBody>
      </p:sp>
      <p:sp>
        <p:nvSpPr>
          <p:cNvPr id="133123" name="Rectangle 2"/>
          <p:cNvSpPr>
            <a:spLocks noGrp="1" noRot="1" noChangeAspect="1" noChangeArrowheads="1" noTextEdit="1"/>
          </p:cNvSpPr>
          <p:nvPr>
            <p:ph type="sldImg"/>
          </p:nvPr>
        </p:nvSpPr>
        <p:spPr>
          <a:xfrm>
            <a:off x="992188" y="768350"/>
            <a:ext cx="5114925" cy="3836988"/>
          </a:xfrm>
          <a:ln/>
        </p:spPr>
      </p:sp>
      <p:sp>
        <p:nvSpPr>
          <p:cNvPr id="133124"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37037085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eaLnBrk="1" hangingPunct="1">
              <a:lnSpc>
                <a:spcPct val="150000"/>
              </a:lnSpc>
              <a:buFont typeface="Georgia" panose="02040502050405020303" pitchFamily="18" charset="0"/>
              <a:buNone/>
            </a:pPr>
            <a:r>
              <a:rPr lang="zh-CN" altLang="en-US" dirty="0"/>
              <a:t>跟组合类的构造函数定义类似：</a:t>
            </a:r>
            <a:endParaRPr lang="en-US" altLang="zh-CN" dirty="0"/>
          </a:p>
          <a:p>
            <a:pPr lvl="1" eaLnBrk="1" hangingPunct="1">
              <a:lnSpc>
                <a:spcPct val="150000"/>
              </a:lnSpc>
              <a:buFont typeface="Georgia" panose="02040502050405020303" pitchFamily="18" charset="0"/>
              <a:buNone/>
            </a:pPr>
            <a:r>
              <a:rPr lang="zh-CN" altLang="en-US" sz="2400" dirty="0">
                <a:latin typeface="宋体" panose="02010600030101010101" pitchFamily="2" charset="-122"/>
              </a:rPr>
              <a:t>类名</a:t>
            </a:r>
            <a:r>
              <a:rPr lang="en-US" altLang="zh-CN" sz="2400" dirty="0">
                <a:latin typeface="宋体" panose="02010600030101010101" pitchFamily="2" charset="-122"/>
              </a:rPr>
              <a:t>::</a:t>
            </a:r>
            <a:r>
              <a:rPr lang="zh-CN" altLang="en-US" sz="2400" dirty="0">
                <a:latin typeface="宋体" panose="02010600030101010101" pitchFamily="2" charset="-122"/>
              </a:rPr>
              <a:t>类名</a:t>
            </a:r>
            <a:r>
              <a:rPr lang="en-US" altLang="zh-CN" sz="2400" dirty="0">
                <a:latin typeface="宋体" panose="02010600030101010101" pitchFamily="2" charset="-122"/>
              </a:rPr>
              <a:t>(</a:t>
            </a:r>
            <a:r>
              <a:rPr lang="zh-CN" altLang="en-US" sz="2400" dirty="0">
                <a:latin typeface="宋体" panose="02010600030101010101" pitchFamily="2" charset="-122"/>
              </a:rPr>
              <a:t>对象成员所需的形参，本类成员形参</a:t>
            </a:r>
            <a:r>
              <a:rPr lang="en-US" altLang="zh-CN" sz="2400" dirty="0">
                <a:latin typeface="宋体" panose="02010600030101010101" pitchFamily="2" charset="-122"/>
              </a:rPr>
              <a:t>)</a:t>
            </a:r>
          </a:p>
          <a:p>
            <a:pPr lvl="1" eaLnBrk="1" hangingPunct="1">
              <a:lnSpc>
                <a:spcPct val="150000"/>
              </a:lnSpc>
              <a:buFont typeface="Georgia" panose="02040502050405020303" pitchFamily="18" charset="0"/>
              <a:buNone/>
            </a:pPr>
            <a:r>
              <a:rPr lang="en-US" altLang="zh-CN" sz="2400" dirty="0">
                <a:latin typeface="宋体" panose="02010600030101010101" pitchFamily="2" charset="-122"/>
              </a:rPr>
              <a:t>       :</a:t>
            </a:r>
            <a:r>
              <a:rPr lang="zh-CN" altLang="en-US" sz="2400" dirty="0">
                <a:latin typeface="宋体" panose="02010600030101010101" pitchFamily="2" charset="-122"/>
              </a:rPr>
              <a:t>对象</a:t>
            </a:r>
            <a:r>
              <a:rPr lang="en-US" altLang="zh-CN" sz="2400" dirty="0">
                <a:latin typeface="宋体" panose="02010600030101010101" pitchFamily="2" charset="-122"/>
              </a:rPr>
              <a:t>1(</a:t>
            </a:r>
            <a:r>
              <a:rPr lang="zh-CN" altLang="en-US" sz="2400" dirty="0">
                <a:latin typeface="宋体" panose="02010600030101010101" pitchFamily="2" charset="-122"/>
              </a:rPr>
              <a:t>参数</a:t>
            </a:r>
            <a:r>
              <a:rPr lang="en-US" altLang="zh-CN" sz="2400" dirty="0">
                <a:latin typeface="宋体" panose="02010600030101010101" pitchFamily="2" charset="-122"/>
              </a:rPr>
              <a:t>)</a:t>
            </a:r>
            <a:r>
              <a:rPr lang="zh-CN" altLang="en-US" sz="2400" dirty="0">
                <a:latin typeface="宋体" panose="02010600030101010101" pitchFamily="2" charset="-122"/>
              </a:rPr>
              <a:t>，对象</a:t>
            </a:r>
            <a:r>
              <a:rPr lang="en-US" altLang="zh-CN" sz="2400" dirty="0">
                <a:latin typeface="宋体" panose="02010600030101010101" pitchFamily="2" charset="-122"/>
              </a:rPr>
              <a:t>2(</a:t>
            </a:r>
            <a:r>
              <a:rPr lang="zh-CN" altLang="en-US" sz="2400" dirty="0">
                <a:latin typeface="宋体" panose="02010600030101010101" pitchFamily="2" charset="-122"/>
              </a:rPr>
              <a:t>参数</a:t>
            </a:r>
            <a:r>
              <a:rPr lang="en-US" altLang="zh-CN" sz="2400" dirty="0">
                <a:latin typeface="宋体" panose="02010600030101010101" pitchFamily="2" charset="-122"/>
              </a:rPr>
              <a:t>)</a:t>
            </a:r>
            <a:r>
              <a:rPr lang="zh-CN" altLang="en-US" sz="2400" dirty="0">
                <a:latin typeface="宋体" panose="02010600030101010101" pitchFamily="2" charset="-122"/>
              </a:rPr>
              <a:t>，</a:t>
            </a:r>
            <a:r>
              <a:rPr lang="en-US" altLang="zh-CN" sz="2400" dirty="0">
                <a:latin typeface="宋体" panose="02010600030101010101" pitchFamily="2" charset="-122"/>
              </a:rPr>
              <a:t>......</a:t>
            </a:r>
          </a:p>
          <a:p>
            <a:pPr lvl="1" eaLnBrk="1" hangingPunct="1">
              <a:lnSpc>
                <a:spcPct val="150000"/>
              </a:lnSpc>
              <a:buFont typeface="Georgia" panose="02040502050405020303" pitchFamily="18" charset="0"/>
              <a:buNone/>
            </a:pPr>
            <a:r>
              <a:rPr lang="en-US" altLang="zh-CN" sz="2400" dirty="0">
                <a:latin typeface="宋体" panose="02010600030101010101" pitchFamily="2" charset="-122"/>
              </a:rPr>
              <a:t>{  </a:t>
            </a:r>
            <a:r>
              <a:rPr lang="zh-CN" altLang="en-US" sz="2400" dirty="0">
                <a:latin typeface="宋体" panose="02010600030101010101" pitchFamily="2" charset="-122"/>
              </a:rPr>
              <a:t>本类初始化  </a:t>
            </a:r>
            <a:r>
              <a:rPr lang="en-US" altLang="zh-CN" sz="2400" dirty="0">
                <a:latin typeface="宋体" panose="02010600030101010101" pitchFamily="2" charset="-122"/>
              </a:rPr>
              <a:t>}</a:t>
            </a:r>
          </a:p>
          <a:p>
            <a:endParaRPr lang="zh-CN" altLang="en-US" dirty="0"/>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31</a:t>
            </a:fld>
            <a:endParaRPr lang="en-US" altLang="zh-CN"/>
          </a:p>
        </p:txBody>
      </p:sp>
    </p:spTree>
    <p:extLst>
      <p:ext uri="{BB962C8B-B14F-4D97-AF65-F5344CB8AC3E}">
        <p14:creationId xmlns:p14="http://schemas.microsoft.com/office/powerpoint/2010/main" val="27676401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94AE7243-850C-43D5-93F9-7746E2CABC1E}" type="slidenum">
              <a:rPr lang="en-US" altLang="zh-CN" sz="1300"/>
              <a:pPr eaLnBrk="1" hangingPunct="1"/>
              <a:t>32</a:t>
            </a:fld>
            <a:endParaRPr lang="en-US" altLang="zh-CN" sz="1300"/>
          </a:p>
        </p:txBody>
      </p:sp>
      <p:sp>
        <p:nvSpPr>
          <p:cNvPr id="134147" name="Rectangle 2"/>
          <p:cNvSpPr>
            <a:spLocks noGrp="1" noRot="1" noChangeAspect="1" noChangeArrowheads="1" noTextEdit="1"/>
          </p:cNvSpPr>
          <p:nvPr>
            <p:ph type="sldImg"/>
          </p:nvPr>
        </p:nvSpPr>
        <p:spPr>
          <a:xfrm>
            <a:off x="992188" y="768350"/>
            <a:ext cx="5114925" cy="3836988"/>
          </a:xfrm>
          <a:ln/>
        </p:spPr>
      </p:sp>
      <p:sp>
        <p:nvSpPr>
          <p:cNvPr id="134148"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41436574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754FFF48-8603-40B6-817B-3D7F5EF9DD4B}" type="slidenum">
              <a:rPr lang="en-US" altLang="zh-CN" sz="1300"/>
              <a:pPr eaLnBrk="1" hangingPunct="1"/>
              <a:t>33</a:t>
            </a:fld>
            <a:endParaRPr lang="en-US" altLang="zh-CN" sz="1300"/>
          </a:p>
        </p:txBody>
      </p:sp>
      <p:sp>
        <p:nvSpPr>
          <p:cNvPr id="135171" name="Rectangle 2"/>
          <p:cNvSpPr>
            <a:spLocks noGrp="1" noRot="1" noChangeAspect="1" noChangeArrowheads="1" noTextEdit="1"/>
          </p:cNvSpPr>
          <p:nvPr>
            <p:ph type="sldImg"/>
          </p:nvPr>
        </p:nvSpPr>
        <p:spPr>
          <a:xfrm>
            <a:off x="992188" y="768350"/>
            <a:ext cx="5114925" cy="3836988"/>
          </a:xfrm>
          <a:ln/>
        </p:spPr>
      </p:sp>
      <p:sp>
        <p:nvSpPr>
          <p:cNvPr id="135172"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42653653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ED9127A9-7C7D-4BCA-99EA-E8CF41DEE01C}" type="slidenum">
              <a:rPr lang="en-US" altLang="zh-CN" sz="1300"/>
              <a:pPr eaLnBrk="1" hangingPunct="1"/>
              <a:t>34</a:t>
            </a:fld>
            <a:endParaRPr lang="en-US" altLang="zh-CN" sz="1300"/>
          </a:p>
        </p:txBody>
      </p:sp>
      <p:sp>
        <p:nvSpPr>
          <p:cNvPr id="136195" name="Rectangle 2"/>
          <p:cNvSpPr>
            <a:spLocks noGrp="1" noRot="1" noChangeAspect="1" noChangeArrowheads="1" noTextEdit="1"/>
          </p:cNvSpPr>
          <p:nvPr>
            <p:ph type="sldImg"/>
          </p:nvPr>
        </p:nvSpPr>
        <p:spPr>
          <a:xfrm>
            <a:off x="992188" y="768350"/>
            <a:ext cx="5114925" cy="3836988"/>
          </a:xfrm>
          <a:ln/>
        </p:spPr>
      </p:sp>
      <p:sp>
        <p:nvSpPr>
          <p:cNvPr id="136196"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r>
              <a:rPr lang="en-US" altLang="zh-CN"/>
              <a:t>********2011/11/23</a:t>
            </a:r>
            <a:endParaRPr lang="zh-CN" altLang="zh-CN"/>
          </a:p>
        </p:txBody>
      </p:sp>
    </p:spTree>
    <p:extLst>
      <p:ext uri="{BB962C8B-B14F-4D97-AF65-F5344CB8AC3E}">
        <p14:creationId xmlns:p14="http://schemas.microsoft.com/office/powerpoint/2010/main" val="16807024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9ED43373-E638-47DB-B004-72D84EE78C97}" type="slidenum">
              <a:rPr lang="en-US" altLang="zh-CN" sz="1300"/>
              <a:pPr eaLnBrk="1" hangingPunct="1"/>
              <a:t>35</a:t>
            </a:fld>
            <a:endParaRPr lang="en-US" altLang="zh-CN" sz="1300"/>
          </a:p>
        </p:txBody>
      </p:sp>
      <p:sp>
        <p:nvSpPr>
          <p:cNvPr id="137219" name="Rectangle 2"/>
          <p:cNvSpPr>
            <a:spLocks noGrp="1" noRot="1" noChangeAspect="1" noChangeArrowheads="1" noTextEdit="1"/>
          </p:cNvSpPr>
          <p:nvPr>
            <p:ph type="sldImg"/>
          </p:nvPr>
        </p:nvSpPr>
        <p:spPr>
          <a:xfrm>
            <a:off x="992188" y="768350"/>
            <a:ext cx="5114925" cy="3836988"/>
          </a:xfrm>
          <a:ln/>
        </p:spPr>
      </p:sp>
      <p:sp>
        <p:nvSpPr>
          <p:cNvPr id="137220"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2223138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8D06CA75-89D7-4404-BED8-5C5274C413B2}" type="slidenum">
              <a:rPr lang="en-US" altLang="zh-CN" sz="1300"/>
              <a:pPr eaLnBrk="1" hangingPunct="1"/>
              <a:t>40</a:t>
            </a:fld>
            <a:endParaRPr lang="en-US" altLang="zh-CN" sz="1300"/>
          </a:p>
        </p:txBody>
      </p:sp>
      <p:sp>
        <p:nvSpPr>
          <p:cNvPr id="138243" name="Rectangle 2"/>
          <p:cNvSpPr>
            <a:spLocks noGrp="1" noRot="1" noChangeAspect="1" noChangeArrowheads="1" noTextEdit="1"/>
          </p:cNvSpPr>
          <p:nvPr>
            <p:ph type="sldImg"/>
          </p:nvPr>
        </p:nvSpPr>
        <p:spPr>
          <a:xfrm>
            <a:off x="992188" y="768350"/>
            <a:ext cx="5114925" cy="3836988"/>
          </a:xfrm>
          <a:ln/>
        </p:spPr>
      </p:sp>
      <p:sp>
        <p:nvSpPr>
          <p:cNvPr id="138244"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6951814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53347FAB-B686-4327-8EE3-E738E3E0D5FD}" type="slidenum">
              <a:rPr lang="en-US" altLang="zh-CN" sz="1300"/>
              <a:pPr eaLnBrk="1" hangingPunct="1"/>
              <a:t>41</a:t>
            </a:fld>
            <a:endParaRPr lang="en-US" altLang="zh-CN" sz="1300"/>
          </a:p>
        </p:txBody>
      </p:sp>
      <p:sp>
        <p:nvSpPr>
          <p:cNvPr id="139267" name="Rectangle 2"/>
          <p:cNvSpPr>
            <a:spLocks noGrp="1" noRot="1" noChangeAspect="1" noChangeArrowheads="1" noTextEdit="1"/>
          </p:cNvSpPr>
          <p:nvPr>
            <p:ph type="sldImg"/>
          </p:nvPr>
        </p:nvSpPr>
        <p:spPr>
          <a:xfrm>
            <a:off x="992188" y="768350"/>
            <a:ext cx="5114925" cy="3836988"/>
          </a:xfrm>
          <a:ln/>
        </p:spPr>
      </p:sp>
      <p:sp>
        <p:nvSpPr>
          <p:cNvPr id="139268"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2697528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例如，学生基类有自己的特性，研究生有自己的特点，比如有指导老师，有津贴，有研究方向，等与本科生有区别的特性，派生出来需要添加新的特性</a:t>
            </a:r>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3</a:t>
            </a:fld>
            <a:endParaRPr lang="en-US" altLang="zh-CN"/>
          </a:p>
        </p:txBody>
      </p:sp>
    </p:spTree>
    <p:extLst>
      <p:ext uri="{BB962C8B-B14F-4D97-AF65-F5344CB8AC3E}">
        <p14:creationId xmlns:p14="http://schemas.microsoft.com/office/powerpoint/2010/main" val="5118854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0AE5C71C-7CD1-4BAF-A587-F7A5D3359066}" type="slidenum">
              <a:rPr lang="en-US" altLang="zh-CN" sz="1300"/>
              <a:pPr eaLnBrk="1" hangingPunct="1"/>
              <a:t>43</a:t>
            </a:fld>
            <a:endParaRPr lang="en-US" altLang="zh-CN" sz="1300"/>
          </a:p>
        </p:txBody>
      </p:sp>
      <p:sp>
        <p:nvSpPr>
          <p:cNvPr id="140291" name="Rectangle 2"/>
          <p:cNvSpPr>
            <a:spLocks noGrp="1" noRot="1" noChangeAspect="1" noChangeArrowheads="1" noTextEdit="1"/>
          </p:cNvSpPr>
          <p:nvPr>
            <p:ph type="sldImg"/>
          </p:nvPr>
        </p:nvSpPr>
        <p:spPr>
          <a:xfrm>
            <a:off x="992188" y="768350"/>
            <a:ext cx="5114925" cy="3836988"/>
          </a:xfrm>
          <a:ln/>
        </p:spPr>
      </p:sp>
      <p:sp>
        <p:nvSpPr>
          <p:cNvPr id="140292"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27937553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B03DA559-3910-4B1E-808E-E65980DCF7B5}" type="slidenum">
              <a:rPr lang="en-US" altLang="zh-CN" sz="1300"/>
              <a:pPr eaLnBrk="1" hangingPunct="1"/>
              <a:t>44</a:t>
            </a:fld>
            <a:endParaRPr lang="en-US" altLang="zh-CN" sz="1300"/>
          </a:p>
        </p:txBody>
      </p:sp>
      <p:sp>
        <p:nvSpPr>
          <p:cNvPr id="141315" name="Rectangle 2"/>
          <p:cNvSpPr>
            <a:spLocks noGrp="1" noRot="1" noChangeAspect="1" noChangeArrowheads="1" noTextEdit="1"/>
          </p:cNvSpPr>
          <p:nvPr>
            <p:ph type="sldImg"/>
          </p:nvPr>
        </p:nvSpPr>
        <p:spPr>
          <a:xfrm>
            <a:off x="992188" y="768350"/>
            <a:ext cx="5114925" cy="3836988"/>
          </a:xfrm>
          <a:ln/>
        </p:spPr>
      </p:sp>
      <p:sp>
        <p:nvSpPr>
          <p:cNvPr id="141316"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9386307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8A4FEAEC-527F-4DC8-85FC-A1114BF07896}" type="slidenum">
              <a:rPr lang="en-US" altLang="zh-CN" sz="1300"/>
              <a:pPr eaLnBrk="1" hangingPunct="1"/>
              <a:t>45</a:t>
            </a:fld>
            <a:endParaRPr lang="en-US" altLang="zh-CN" sz="1300"/>
          </a:p>
        </p:txBody>
      </p:sp>
      <p:sp>
        <p:nvSpPr>
          <p:cNvPr id="142339" name="Rectangle 2"/>
          <p:cNvSpPr>
            <a:spLocks noGrp="1" noRot="1" noChangeAspect="1" noChangeArrowheads="1" noTextEdit="1"/>
          </p:cNvSpPr>
          <p:nvPr>
            <p:ph type="sldImg"/>
          </p:nvPr>
        </p:nvSpPr>
        <p:spPr>
          <a:xfrm>
            <a:off x="992188" y="768350"/>
            <a:ext cx="5114925" cy="3836988"/>
          </a:xfrm>
          <a:ln/>
        </p:spPr>
      </p:sp>
      <p:sp>
        <p:nvSpPr>
          <p:cNvPr id="142340"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11539435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C7502DB4-3786-40D5-A6DC-372F0456E214}" type="slidenum">
              <a:rPr lang="en-US" altLang="zh-CN" sz="1300"/>
              <a:pPr eaLnBrk="1" hangingPunct="1"/>
              <a:t>47</a:t>
            </a:fld>
            <a:endParaRPr lang="en-US" altLang="zh-CN" sz="1300"/>
          </a:p>
        </p:txBody>
      </p:sp>
      <p:sp>
        <p:nvSpPr>
          <p:cNvPr id="143363" name="Rectangle 2"/>
          <p:cNvSpPr>
            <a:spLocks noGrp="1" noRot="1" noChangeAspect="1" noChangeArrowheads="1" noTextEdit="1"/>
          </p:cNvSpPr>
          <p:nvPr>
            <p:ph type="sldImg"/>
          </p:nvPr>
        </p:nvSpPr>
        <p:spPr>
          <a:xfrm>
            <a:off x="992188" y="768350"/>
            <a:ext cx="5114925" cy="3836988"/>
          </a:xfrm>
          <a:ln/>
        </p:spPr>
      </p:sp>
      <p:sp>
        <p:nvSpPr>
          <p:cNvPr id="143364"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26143728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0192070D-EB6A-465D-B228-CD1BB56E5EA2}" type="slidenum">
              <a:rPr lang="en-US" altLang="zh-CN" sz="1300"/>
              <a:pPr eaLnBrk="1" hangingPunct="1"/>
              <a:t>48</a:t>
            </a:fld>
            <a:endParaRPr lang="en-US" altLang="zh-CN" sz="1300"/>
          </a:p>
        </p:txBody>
      </p:sp>
      <p:sp>
        <p:nvSpPr>
          <p:cNvPr id="144387" name="Rectangle 2"/>
          <p:cNvSpPr>
            <a:spLocks noGrp="1" noRot="1" noChangeAspect="1" noChangeArrowheads="1" noTextEdit="1"/>
          </p:cNvSpPr>
          <p:nvPr>
            <p:ph type="sldImg"/>
          </p:nvPr>
        </p:nvSpPr>
        <p:spPr>
          <a:xfrm>
            <a:off x="992188" y="768350"/>
            <a:ext cx="5114925" cy="3836988"/>
          </a:xfrm>
          <a:ln/>
        </p:spPr>
      </p:sp>
      <p:sp>
        <p:nvSpPr>
          <p:cNvPr id="144388"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15639666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9B325F4C-9CB6-4EA6-8457-413C63C8EECF}" type="slidenum">
              <a:rPr lang="en-US" altLang="zh-CN" sz="1300"/>
              <a:pPr eaLnBrk="1" hangingPunct="1"/>
              <a:t>66</a:t>
            </a:fld>
            <a:endParaRPr lang="en-US" altLang="zh-CN" sz="1300"/>
          </a:p>
        </p:txBody>
      </p:sp>
      <p:sp>
        <p:nvSpPr>
          <p:cNvPr id="152579" name="Rectangle 2"/>
          <p:cNvSpPr>
            <a:spLocks noGrp="1" noRot="1" noChangeAspect="1" noChangeArrowheads="1" noTextEdit="1"/>
          </p:cNvSpPr>
          <p:nvPr>
            <p:ph type="sldImg"/>
          </p:nvPr>
        </p:nvSpPr>
        <p:spPr>
          <a:xfrm>
            <a:off x="992188" y="768350"/>
            <a:ext cx="5114925" cy="3836988"/>
          </a:xfrm>
          <a:ln/>
        </p:spPr>
      </p:sp>
      <p:sp>
        <p:nvSpPr>
          <p:cNvPr id="152580"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42468352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F63453AF-24CD-40E6-B4CF-CC788019C542}" type="slidenum">
              <a:rPr lang="en-US" altLang="zh-CN" sz="1300"/>
              <a:pPr eaLnBrk="1" hangingPunct="1"/>
              <a:t>68</a:t>
            </a:fld>
            <a:endParaRPr lang="en-US" altLang="zh-CN" sz="1300"/>
          </a:p>
        </p:txBody>
      </p:sp>
      <p:sp>
        <p:nvSpPr>
          <p:cNvPr id="153603" name="Rectangle 2"/>
          <p:cNvSpPr>
            <a:spLocks noGrp="1" noRot="1" noChangeAspect="1" noChangeArrowheads="1" noTextEdit="1"/>
          </p:cNvSpPr>
          <p:nvPr>
            <p:ph type="sldImg"/>
          </p:nvPr>
        </p:nvSpPr>
        <p:spPr>
          <a:xfrm>
            <a:off x="992188" y="768350"/>
            <a:ext cx="5114925" cy="3836988"/>
          </a:xfrm>
          <a:ln/>
        </p:spPr>
      </p:sp>
      <p:sp>
        <p:nvSpPr>
          <p:cNvPr id="153604"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5154088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56BCEF7F-E36F-4CD3-9EC1-508C7CD14BCE}" type="slidenum">
              <a:rPr lang="en-US" altLang="zh-CN" sz="1300"/>
              <a:pPr eaLnBrk="1" hangingPunct="1"/>
              <a:t>70</a:t>
            </a:fld>
            <a:endParaRPr lang="en-US" altLang="zh-CN" sz="1300"/>
          </a:p>
        </p:txBody>
      </p:sp>
      <p:sp>
        <p:nvSpPr>
          <p:cNvPr id="154627" name="Rectangle 2"/>
          <p:cNvSpPr>
            <a:spLocks noGrp="1" noRot="1" noChangeAspect="1" noChangeArrowheads="1" noTextEdit="1"/>
          </p:cNvSpPr>
          <p:nvPr>
            <p:ph type="sldImg"/>
          </p:nvPr>
        </p:nvSpPr>
        <p:spPr>
          <a:xfrm>
            <a:off x="992188" y="768350"/>
            <a:ext cx="5114925" cy="3836988"/>
          </a:xfrm>
          <a:ln/>
        </p:spPr>
      </p:sp>
      <p:sp>
        <p:nvSpPr>
          <p:cNvPr id="154628"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39725887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684DC3EB-34BD-4787-B158-3BDAA600D33A}" type="slidenum">
              <a:rPr lang="en-US" altLang="zh-CN" sz="1300"/>
              <a:pPr eaLnBrk="1" hangingPunct="1"/>
              <a:t>71</a:t>
            </a:fld>
            <a:endParaRPr lang="en-US" altLang="zh-CN" sz="1300"/>
          </a:p>
        </p:txBody>
      </p:sp>
      <p:sp>
        <p:nvSpPr>
          <p:cNvPr id="155651" name="Rectangle 2"/>
          <p:cNvSpPr>
            <a:spLocks noGrp="1" noRot="1" noChangeAspect="1" noChangeArrowheads="1" noTextEdit="1"/>
          </p:cNvSpPr>
          <p:nvPr>
            <p:ph type="sldImg"/>
          </p:nvPr>
        </p:nvSpPr>
        <p:spPr>
          <a:xfrm>
            <a:off x="992188" y="768350"/>
            <a:ext cx="5114925" cy="3836988"/>
          </a:xfrm>
          <a:ln/>
        </p:spPr>
      </p:sp>
      <p:sp>
        <p:nvSpPr>
          <p:cNvPr id="155652"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42735299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D75AC231-5A2C-4A17-84B3-B757FEB15E61}" type="slidenum">
              <a:rPr lang="en-US" altLang="zh-CN" sz="1300"/>
              <a:pPr eaLnBrk="1" hangingPunct="1"/>
              <a:t>72</a:t>
            </a:fld>
            <a:endParaRPr lang="en-US" altLang="zh-CN" sz="1300"/>
          </a:p>
        </p:txBody>
      </p:sp>
      <p:sp>
        <p:nvSpPr>
          <p:cNvPr id="156675" name="Rectangle 2"/>
          <p:cNvSpPr>
            <a:spLocks noGrp="1" noRot="1" noChangeAspect="1" noChangeArrowheads="1" noTextEdit="1"/>
          </p:cNvSpPr>
          <p:nvPr>
            <p:ph type="sldImg"/>
          </p:nvPr>
        </p:nvSpPr>
        <p:spPr>
          <a:xfrm>
            <a:off x="992188" y="768350"/>
            <a:ext cx="5114925" cy="3836988"/>
          </a:xfrm>
          <a:ln/>
        </p:spPr>
      </p:sp>
      <p:sp>
        <p:nvSpPr>
          <p:cNvPr id="156676"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20345333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人</a:t>
            </a:r>
            <a:r>
              <a:rPr lang="en-US" altLang="zh-CN" dirty="0"/>
              <a:t>-》</a:t>
            </a:r>
            <a:r>
              <a:rPr lang="zh-CN" altLang="en-US" dirty="0"/>
              <a:t>学生</a:t>
            </a:r>
            <a:r>
              <a:rPr lang="en-US" altLang="zh-CN" dirty="0"/>
              <a:t>-》</a:t>
            </a:r>
            <a:r>
              <a:rPr lang="zh-CN" altLang="en-US" dirty="0"/>
              <a:t>研究生</a:t>
            </a:r>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5</a:t>
            </a:fld>
            <a:endParaRPr lang="en-US" altLang="zh-CN"/>
          </a:p>
        </p:txBody>
      </p:sp>
    </p:spTree>
    <p:extLst>
      <p:ext uri="{BB962C8B-B14F-4D97-AF65-F5344CB8AC3E}">
        <p14:creationId xmlns:p14="http://schemas.microsoft.com/office/powerpoint/2010/main" val="17303915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幻灯片图像占位符 1"/>
          <p:cNvSpPr>
            <a:spLocks noGrp="1" noRot="1" noChangeAspect="1" noTextEdit="1"/>
          </p:cNvSpPr>
          <p:nvPr>
            <p:ph type="sldImg"/>
          </p:nvPr>
        </p:nvSpPr>
        <p:spPr>
          <a:ln/>
        </p:spPr>
      </p:sp>
      <p:sp>
        <p:nvSpPr>
          <p:cNvPr id="157699"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r>
              <a:rPr lang="en-US" altLang="zh-CN"/>
              <a:t>***************2012/05/08</a:t>
            </a:r>
            <a:endParaRPr lang="zh-CN" altLang="en-US"/>
          </a:p>
        </p:txBody>
      </p:sp>
      <p:sp>
        <p:nvSpPr>
          <p:cNvPr id="157700"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4284E5A2-E2E8-454F-AB0D-CF9DEAC6501F}" type="slidenum">
              <a:rPr lang="en-US" altLang="zh-CN" sz="1300">
                <a:ea typeface="隶书" panose="02010509060101010101" pitchFamily="49" charset="-122"/>
              </a:rPr>
              <a:pPr eaLnBrk="1" hangingPunct="1"/>
              <a:t>76</a:t>
            </a:fld>
            <a:endParaRPr lang="en-US" altLang="zh-CN" sz="1300">
              <a:ea typeface="隶书" panose="02010509060101010101" pitchFamily="49" charset="-122"/>
            </a:endParaRPr>
          </a:p>
        </p:txBody>
      </p:sp>
    </p:spTree>
    <p:extLst>
      <p:ext uri="{BB962C8B-B14F-4D97-AF65-F5344CB8AC3E}">
        <p14:creationId xmlns:p14="http://schemas.microsoft.com/office/powerpoint/2010/main" val="16716938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0BE369F-8E7D-4D8F-A661-C6996E6CA1D9}" type="slidenum">
              <a:rPr lang="en-US" altLang="zh-CN"/>
              <a:pPr eaLnBrk="1" hangingPunct="1"/>
              <a:t>77</a:t>
            </a:fld>
            <a:endParaRPr lang="en-US" altLang="zh-CN"/>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758059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r>
              <a:rPr lang="zh-CN" altLang="en-US" sz="1200" dirty="0"/>
              <a:t>基类的</a:t>
            </a:r>
            <a:r>
              <a:rPr lang="en-US" altLang="zh-CN" sz="1200" dirty="0">
                <a:solidFill>
                  <a:srgbClr val="CE640C"/>
                </a:solidFill>
                <a:cs typeface="Times New Roman" panose="02020603050405020304" pitchFamily="18" charset="0"/>
              </a:rPr>
              <a:t>public</a:t>
            </a:r>
            <a:r>
              <a:rPr lang="zh-CN" altLang="en-US" sz="1200" dirty="0"/>
              <a:t>和</a:t>
            </a:r>
            <a:r>
              <a:rPr lang="en-US" altLang="zh-CN" sz="1200" dirty="0">
                <a:solidFill>
                  <a:srgbClr val="CE640C"/>
                </a:solidFill>
                <a:cs typeface="Times New Roman" panose="02020603050405020304" pitchFamily="18" charset="0"/>
              </a:rPr>
              <a:t>protected</a:t>
            </a:r>
            <a:r>
              <a:rPr lang="zh-CN" altLang="en-US" sz="1200" dirty="0"/>
              <a:t>成员的访问属性在派生类中</a:t>
            </a:r>
            <a:r>
              <a:rPr lang="zh-CN" altLang="en-US" sz="1200" dirty="0">
                <a:solidFill>
                  <a:srgbClr val="CE640C"/>
                </a:solidFill>
              </a:rPr>
              <a:t>保持不变</a:t>
            </a:r>
            <a:r>
              <a:rPr lang="zh-CN" altLang="en-US" dirty="0"/>
              <a:t>”的意思：派生类的派生类也可以访问这两种成员</a:t>
            </a:r>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10</a:t>
            </a:fld>
            <a:endParaRPr lang="en-US" altLang="zh-CN"/>
          </a:p>
        </p:txBody>
      </p:sp>
    </p:spTree>
    <p:extLst>
      <p:ext uri="{BB962C8B-B14F-4D97-AF65-F5344CB8AC3E}">
        <p14:creationId xmlns:p14="http://schemas.microsoft.com/office/powerpoint/2010/main" val="13643554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2D263688-FEB4-40CA-9CB7-C822EDEF023B}" type="slidenum">
              <a:rPr lang="en-US" altLang="zh-CN" sz="1300"/>
              <a:pPr eaLnBrk="1" hangingPunct="1"/>
              <a:t>11</a:t>
            </a:fld>
            <a:endParaRPr lang="en-US" altLang="zh-CN" sz="1300"/>
          </a:p>
        </p:txBody>
      </p:sp>
      <p:sp>
        <p:nvSpPr>
          <p:cNvPr id="121859" name="Rectangle 2"/>
          <p:cNvSpPr>
            <a:spLocks noGrp="1" noRot="1" noChangeAspect="1" noChangeArrowheads="1" noTextEdit="1"/>
          </p:cNvSpPr>
          <p:nvPr>
            <p:ph type="sldImg"/>
          </p:nvPr>
        </p:nvSpPr>
        <p:spPr>
          <a:xfrm>
            <a:off x="992188" y="768350"/>
            <a:ext cx="5114925" cy="3836988"/>
          </a:xfrm>
          <a:ln/>
        </p:spPr>
      </p:sp>
      <p:sp>
        <p:nvSpPr>
          <p:cNvPr id="121860"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4003083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108E23A8-0FFE-4CAC-9AFD-BA6139B41153}" type="slidenum">
              <a:rPr lang="en-US" altLang="zh-CN" sz="1300"/>
              <a:pPr eaLnBrk="1" hangingPunct="1"/>
              <a:t>12</a:t>
            </a:fld>
            <a:endParaRPr lang="en-US" altLang="zh-CN" sz="1300"/>
          </a:p>
        </p:txBody>
      </p:sp>
      <p:sp>
        <p:nvSpPr>
          <p:cNvPr id="122883" name="Rectangle 2"/>
          <p:cNvSpPr>
            <a:spLocks noGrp="1" noRot="1" noChangeAspect="1" noChangeArrowheads="1" noTextEdit="1"/>
          </p:cNvSpPr>
          <p:nvPr>
            <p:ph type="sldImg"/>
          </p:nvPr>
        </p:nvSpPr>
        <p:spPr>
          <a:xfrm>
            <a:off x="992188" y="768350"/>
            <a:ext cx="5114925" cy="3836988"/>
          </a:xfrm>
          <a:ln/>
        </p:spPr>
      </p:sp>
      <p:sp>
        <p:nvSpPr>
          <p:cNvPr id="122884"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35853397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FBCAA757-A887-4844-9F25-1BE417A1B153}" type="slidenum">
              <a:rPr lang="en-US" altLang="zh-CN" sz="1300"/>
              <a:pPr eaLnBrk="1" hangingPunct="1"/>
              <a:t>13</a:t>
            </a:fld>
            <a:endParaRPr lang="en-US" altLang="zh-CN" sz="1300"/>
          </a:p>
        </p:txBody>
      </p:sp>
      <p:sp>
        <p:nvSpPr>
          <p:cNvPr id="123907" name="Rectangle 2"/>
          <p:cNvSpPr>
            <a:spLocks noGrp="1" noRot="1" noChangeAspect="1" noChangeArrowheads="1" noTextEdit="1"/>
          </p:cNvSpPr>
          <p:nvPr>
            <p:ph type="sldImg"/>
          </p:nvPr>
        </p:nvSpPr>
        <p:spPr>
          <a:xfrm>
            <a:off x="992188" y="768350"/>
            <a:ext cx="5114925" cy="3836988"/>
          </a:xfrm>
          <a:ln/>
        </p:spPr>
      </p:sp>
      <p:sp>
        <p:nvSpPr>
          <p:cNvPr id="123908"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39203847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基类中</a:t>
            </a:r>
            <a:r>
              <a:rPr lang="en-US" altLang="zh-CN" dirty="0"/>
              <a:t>private </a:t>
            </a:r>
            <a:r>
              <a:rPr lang="zh-CN" altLang="en-US" dirty="0"/>
              <a:t>成员在任何情况下对于派生类而言都是不可访问的，基类中的</a:t>
            </a:r>
            <a:r>
              <a:rPr lang="en-US" altLang="zh-CN" dirty="0"/>
              <a:t>protect</a:t>
            </a:r>
            <a:r>
              <a:rPr lang="zh-CN" altLang="en-US" dirty="0"/>
              <a:t>成员在</a:t>
            </a:r>
            <a:r>
              <a:rPr lang="en-US" altLang="zh-CN" dirty="0"/>
              <a:t>public</a:t>
            </a:r>
            <a:r>
              <a:rPr lang="zh-CN" altLang="en-US" dirty="0"/>
              <a:t>继承下可以被派生来访问但是不是被派生类对象访问。</a:t>
            </a:r>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14</a:t>
            </a:fld>
            <a:endParaRPr lang="en-US" altLang="zh-CN"/>
          </a:p>
        </p:txBody>
      </p:sp>
    </p:spTree>
    <p:extLst>
      <p:ext uri="{BB962C8B-B14F-4D97-AF65-F5344CB8AC3E}">
        <p14:creationId xmlns:p14="http://schemas.microsoft.com/office/powerpoint/2010/main" val="15143560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17"/>
          <p:cNvGrpSpPr>
            <a:grpSpLocks/>
          </p:cNvGrpSpPr>
          <p:nvPr userDrawn="1"/>
        </p:nvGrpSpPr>
        <p:grpSpPr bwMode="auto">
          <a:xfrm>
            <a:off x="5715000" y="5943600"/>
            <a:ext cx="3429000" cy="762000"/>
            <a:chOff x="3600" y="3744"/>
            <a:chExt cx="2160" cy="480"/>
          </a:xfrm>
        </p:grpSpPr>
        <p:sp>
          <p:nvSpPr>
            <p:cNvPr id="5" name="AutoShape 11"/>
            <p:cNvSpPr>
              <a:spLocks noChangeArrowheads="1"/>
            </p:cNvSpPr>
            <p:nvPr/>
          </p:nvSpPr>
          <p:spPr bwMode="auto">
            <a:xfrm>
              <a:off x="3744" y="3984"/>
              <a:ext cx="1920" cy="240"/>
            </a:xfrm>
            <a:prstGeom prst="roundRect">
              <a:avLst>
                <a:gd name="adj" fmla="val 38333"/>
              </a:avLst>
            </a:prstGeom>
            <a:solidFill>
              <a:srgbClr val="FFCAC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 name="Rectangle 12"/>
            <p:cNvSpPr>
              <a:spLocks noChangeArrowheads="1"/>
            </p:cNvSpPr>
            <p:nvPr/>
          </p:nvSpPr>
          <p:spPr bwMode="auto">
            <a:xfrm>
              <a:off x="3600" y="3744"/>
              <a:ext cx="2160" cy="3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7" name="Oval 13"/>
          <p:cNvSpPr>
            <a:spLocks noChangeArrowheads="1"/>
          </p:cNvSpPr>
          <p:nvPr userDrawn="1"/>
        </p:nvSpPr>
        <p:spPr bwMode="auto">
          <a:xfrm>
            <a:off x="533400" y="6400800"/>
            <a:ext cx="287338" cy="287338"/>
          </a:xfrm>
          <a:prstGeom prst="ellipse">
            <a:avLst/>
          </a:prstGeom>
          <a:solidFill>
            <a:srgbClr val="FFCAC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 name="Oval 14"/>
          <p:cNvSpPr>
            <a:spLocks noChangeArrowheads="1"/>
          </p:cNvSpPr>
          <p:nvPr userDrawn="1"/>
        </p:nvSpPr>
        <p:spPr bwMode="auto">
          <a:xfrm>
            <a:off x="152400" y="6400800"/>
            <a:ext cx="287338" cy="287338"/>
          </a:xfrm>
          <a:prstGeom prst="ellipse">
            <a:avLst/>
          </a:prstGeom>
          <a:solidFill>
            <a:srgbClr val="FFCAC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 name="Oval 15"/>
          <p:cNvSpPr>
            <a:spLocks noChangeArrowheads="1"/>
          </p:cNvSpPr>
          <p:nvPr userDrawn="1"/>
        </p:nvSpPr>
        <p:spPr bwMode="auto">
          <a:xfrm>
            <a:off x="931863" y="6400800"/>
            <a:ext cx="287337" cy="287338"/>
          </a:xfrm>
          <a:prstGeom prst="ellipse">
            <a:avLst/>
          </a:prstGeom>
          <a:solidFill>
            <a:srgbClr val="FFCAC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 name="Oval 16"/>
          <p:cNvSpPr>
            <a:spLocks noChangeArrowheads="1"/>
          </p:cNvSpPr>
          <p:nvPr userDrawn="1"/>
        </p:nvSpPr>
        <p:spPr bwMode="auto">
          <a:xfrm>
            <a:off x="1312863" y="6400800"/>
            <a:ext cx="287337" cy="287338"/>
          </a:xfrm>
          <a:prstGeom prst="ellipse">
            <a:avLst/>
          </a:prstGeom>
          <a:solidFill>
            <a:srgbClr val="FFCAC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 name="Rectangle 18"/>
          <p:cNvSpPr>
            <a:spLocks noChangeArrowheads="1"/>
          </p:cNvSpPr>
          <p:nvPr userDrawn="1"/>
        </p:nvSpPr>
        <p:spPr bwMode="auto">
          <a:xfrm>
            <a:off x="0" y="3962400"/>
            <a:ext cx="9144000" cy="76200"/>
          </a:xfrm>
          <a:prstGeom prst="rect">
            <a:avLst/>
          </a:prstGeom>
          <a:gradFill>
            <a:gsLst>
              <a:gs pos="0">
                <a:schemeClr val="bg1"/>
              </a:gs>
              <a:gs pos="50000">
                <a:srgbClr val="FFCAC9"/>
              </a:gs>
              <a:gs pos="100000">
                <a:schemeClr val="bg1"/>
              </a:gs>
            </a:gsLst>
            <a:lin ang="0" scaled="1"/>
          </a:gradFill>
          <a:ln w="9525">
            <a:noFill/>
            <a:miter lim="800000"/>
            <a:headEnd/>
            <a:tailEnd/>
          </a:ln>
          <a:effectLst/>
        </p:spPr>
        <p:txBody>
          <a:bodyPr wrap="none" anchor="ctr"/>
          <a:lstStyle/>
          <a:p>
            <a:pPr>
              <a:defRPr/>
            </a:pPr>
            <a:endParaRPr lang="zh-CN" altLang="en-US">
              <a:latin typeface="Arial" charset="0"/>
              <a:ea typeface="宋体" charset="-122"/>
            </a:endParaRPr>
          </a:p>
        </p:txBody>
      </p:sp>
      <p:pic>
        <p:nvPicPr>
          <p:cNvPr id="1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3505200" cy="8954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25"/>
          <p:cNvSpPr txBox="1">
            <a:spLocks noChangeArrowheads="1"/>
          </p:cNvSpPr>
          <p:nvPr userDrawn="1"/>
        </p:nvSpPr>
        <p:spPr bwMode="auto">
          <a:xfrm>
            <a:off x="3475038" y="71438"/>
            <a:ext cx="2895600"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zh-CN" altLang="en-US" sz="3200" b="1" dirty="0">
                <a:latin typeface="宋体" pitchFamily="2" charset="-122"/>
              </a:rPr>
              <a:t>信息学院</a:t>
            </a:r>
            <a:endParaRPr lang="en-US" altLang="zh-CN" sz="3200" b="1" dirty="0">
              <a:latin typeface="宋体" pitchFamily="2" charset="-122"/>
            </a:endParaRPr>
          </a:p>
          <a:p>
            <a:pPr eaLnBrk="1" hangingPunct="1">
              <a:defRPr/>
            </a:pPr>
            <a:r>
              <a:rPr lang="en-US" altLang="zh-CN" b="1">
                <a:cs typeface="Times New Roman" pitchFamily="18" charset="0"/>
              </a:rPr>
              <a:t>School of Information</a:t>
            </a:r>
            <a:endParaRPr lang="zh-CN" altLang="en-US" b="1" dirty="0">
              <a:cs typeface="Times New Roman" pitchFamily="18" charset="0"/>
            </a:endParaRPr>
          </a:p>
        </p:txBody>
      </p:sp>
      <p:pic>
        <p:nvPicPr>
          <p:cNvPr id="14" name="Picture 4"/>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l="12218" r="22052" b="2076"/>
          <a:stretch/>
        </p:blipFill>
        <p:spPr bwMode="auto">
          <a:xfrm>
            <a:off x="6633317" y="-1"/>
            <a:ext cx="2510683" cy="8954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7"/>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t="8154"/>
          <a:stretch/>
        </p:blipFill>
        <p:spPr bwMode="auto">
          <a:xfrm>
            <a:off x="3486617" y="4068"/>
            <a:ext cx="3165284" cy="895409"/>
          </a:xfrm>
          <a:prstGeom prst="roundRect">
            <a:avLst>
              <a:gd name="adj" fmla="val 0"/>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6" name="组合 28"/>
          <p:cNvGrpSpPr>
            <a:grpSpLocks/>
          </p:cNvGrpSpPr>
          <p:nvPr userDrawn="1"/>
        </p:nvGrpSpPr>
        <p:grpSpPr bwMode="auto">
          <a:xfrm>
            <a:off x="449263" y="2819400"/>
            <a:ext cx="2065337" cy="1871663"/>
            <a:chOff x="296069" y="2913062"/>
            <a:chExt cx="2066131" cy="1870913"/>
          </a:xfrm>
        </p:grpSpPr>
        <p:grpSp>
          <p:nvGrpSpPr>
            <p:cNvPr id="17" name="组合 29"/>
            <p:cNvGrpSpPr>
              <a:grpSpLocks/>
            </p:cNvGrpSpPr>
            <p:nvPr userDrawn="1"/>
          </p:nvGrpSpPr>
          <p:grpSpPr bwMode="auto">
            <a:xfrm rot="5400000">
              <a:off x="453941" y="2916322"/>
              <a:ext cx="1811337" cy="1804818"/>
              <a:chOff x="1389063" y="2199146"/>
              <a:chExt cx="1811337" cy="1804818"/>
            </a:xfrm>
          </p:grpSpPr>
          <p:sp>
            <p:nvSpPr>
              <p:cNvPr id="21" name="椭圆 20"/>
              <p:cNvSpPr/>
              <p:nvPr userDrawn="1"/>
            </p:nvSpPr>
            <p:spPr>
              <a:xfrm>
                <a:off x="1389063" y="2199014"/>
                <a:ext cx="1810612" cy="1805682"/>
              </a:xfrm>
              <a:prstGeom prst="ellipse">
                <a:avLst/>
              </a:prstGeom>
              <a:solidFill>
                <a:srgbClr val="FFCAC9">
                  <a:alpha val="62000"/>
                </a:srgbClr>
              </a:solidFill>
              <a:ln w="1016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p>
            </p:txBody>
          </p:sp>
          <p:sp>
            <p:nvSpPr>
              <p:cNvPr id="22" name="Oval 14"/>
              <p:cNvSpPr>
                <a:spLocks noChangeAspect="1" noChangeArrowheads="1"/>
              </p:cNvSpPr>
              <p:nvPr userDrawn="1"/>
            </p:nvSpPr>
            <p:spPr bwMode="auto">
              <a:xfrm>
                <a:off x="1800846" y="3581400"/>
                <a:ext cx="176382" cy="17638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 name="Oval 15"/>
              <p:cNvSpPr>
                <a:spLocks noChangeAspect="1" noChangeArrowheads="1"/>
              </p:cNvSpPr>
              <p:nvPr userDrawn="1"/>
            </p:nvSpPr>
            <p:spPr bwMode="auto">
              <a:xfrm>
                <a:off x="2072396" y="3731457"/>
                <a:ext cx="176379" cy="17638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 name="Oval 16"/>
              <p:cNvSpPr>
                <a:spLocks noChangeAspect="1" noChangeArrowheads="1"/>
              </p:cNvSpPr>
              <p:nvPr userDrawn="1"/>
            </p:nvSpPr>
            <p:spPr bwMode="auto">
              <a:xfrm>
                <a:off x="1628438" y="3352800"/>
                <a:ext cx="176379" cy="17638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 name="Oval 13"/>
              <p:cNvSpPr>
                <a:spLocks noChangeAspect="1" noChangeArrowheads="1"/>
              </p:cNvSpPr>
              <p:nvPr userDrawn="1"/>
            </p:nvSpPr>
            <p:spPr bwMode="auto">
              <a:xfrm>
                <a:off x="1584656" y="2776450"/>
                <a:ext cx="176382" cy="17638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 name="Oval 14"/>
              <p:cNvSpPr>
                <a:spLocks noChangeAspect="1" noChangeArrowheads="1"/>
              </p:cNvSpPr>
              <p:nvPr userDrawn="1"/>
            </p:nvSpPr>
            <p:spPr bwMode="auto">
              <a:xfrm>
                <a:off x="1540625" y="3081250"/>
                <a:ext cx="176382" cy="17638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 name="Oval 15"/>
              <p:cNvSpPr>
                <a:spLocks noChangeAspect="1" noChangeArrowheads="1"/>
              </p:cNvSpPr>
              <p:nvPr userDrawn="1"/>
            </p:nvSpPr>
            <p:spPr bwMode="auto">
              <a:xfrm>
                <a:off x="1738321" y="2531225"/>
                <a:ext cx="176379" cy="17638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 name="Oval 16"/>
              <p:cNvSpPr>
                <a:spLocks noChangeAspect="1" noChangeArrowheads="1"/>
              </p:cNvSpPr>
              <p:nvPr userDrawn="1"/>
            </p:nvSpPr>
            <p:spPr bwMode="auto">
              <a:xfrm>
                <a:off x="1976621" y="2388525"/>
                <a:ext cx="176379" cy="17638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8" name="椭圆 17"/>
            <p:cNvSpPr/>
            <p:nvPr userDrawn="1"/>
          </p:nvSpPr>
          <p:spPr>
            <a:xfrm>
              <a:off x="864612" y="3352624"/>
              <a:ext cx="963982" cy="896578"/>
            </a:xfrm>
            <a:prstGeom prst="ellipse">
              <a:avLst/>
            </a:prstGeom>
            <a:solidFill>
              <a:schemeClr val="bg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椭圆 18"/>
            <p:cNvSpPr/>
            <p:nvPr userDrawn="1"/>
          </p:nvSpPr>
          <p:spPr>
            <a:xfrm>
              <a:off x="859848" y="3366905"/>
              <a:ext cx="963983" cy="896579"/>
            </a:xfrm>
            <a:prstGeom prst="ellipse">
              <a:avLst/>
            </a:prstGeom>
            <a:solidFill>
              <a:srgbClr val="FFCAC9"/>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 name="矩形 19"/>
            <p:cNvSpPr/>
            <p:nvPr userDrawn="1"/>
          </p:nvSpPr>
          <p:spPr>
            <a:xfrm>
              <a:off x="296069" y="4060365"/>
              <a:ext cx="2066131" cy="7236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29" name="组合 41"/>
          <p:cNvGrpSpPr>
            <a:grpSpLocks/>
          </p:cNvGrpSpPr>
          <p:nvPr userDrawn="1"/>
        </p:nvGrpSpPr>
        <p:grpSpPr bwMode="auto">
          <a:xfrm>
            <a:off x="6919913" y="2160588"/>
            <a:ext cx="1357312" cy="1600200"/>
            <a:chOff x="6919754" y="2160994"/>
            <a:chExt cx="1357523" cy="1600286"/>
          </a:xfrm>
        </p:grpSpPr>
        <p:grpSp>
          <p:nvGrpSpPr>
            <p:cNvPr id="30" name="组合 42"/>
            <p:cNvGrpSpPr>
              <a:grpSpLocks/>
            </p:cNvGrpSpPr>
            <p:nvPr userDrawn="1"/>
          </p:nvGrpSpPr>
          <p:grpSpPr bwMode="auto">
            <a:xfrm rot="9901522">
              <a:off x="6991579" y="2211884"/>
              <a:ext cx="1285698" cy="1296356"/>
              <a:chOff x="1389063" y="2199146"/>
              <a:chExt cx="1811337" cy="1804818"/>
            </a:xfrm>
          </p:grpSpPr>
          <p:sp>
            <p:nvSpPr>
              <p:cNvPr id="33" name="椭圆 32"/>
              <p:cNvSpPr/>
              <p:nvPr userDrawn="1"/>
            </p:nvSpPr>
            <p:spPr>
              <a:xfrm>
                <a:off x="1389150" y="2198371"/>
                <a:ext cx="1811868" cy="1805794"/>
              </a:xfrm>
              <a:prstGeom prst="ellipse">
                <a:avLst/>
              </a:prstGeom>
              <a:solidFill>
                <a:srgbClr val="FFCAC9">
                  <a:alpha val="62000"/>
                </a:srgbClr>
              </a:solidFill>
              <a:ln w="1016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p>
            </p:txBody>
          </p:sp>
          <p:sp>
            <p:nvSpPr>
              <p:cNvPr id="34" name="Oval 14"/>
              <p:cNvSpPr>
                <a:spLocks noChangeAspect="1" noChangeArrowheads="1"/>
              </p:cNvSpPr>
              <p:nvPr userDrawn="1"/>
            </p:nvSpPr>
            <p:spPr bwMode="auto">
              <a:xfrm>
                <a:off x="1800846" y="3581400"/>
                <a:ext cx="176382" cy="17638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 name="Oval 15"/>
              <p:cNvSpPr>
                <a:spLocks noChangeAspect="1" noChangeArrowheads="1"/>
              </p:cNvSpPr>
              <p:nvPr userDrawn="1"/>
            </p:nvSpPr>
            <p:spPr bwMode="auto">
              <a:xfrm>
                <a:off x="2072396" y="3731457"/>
                <a:ext cx="176379" cy="17638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 name="Oval 16"/>
              <p:cNvSpPr>
                <a:spLocks noChangeAspect="1" noChangeArrowheads="1"/>
              </p:cNvSpPr>
              <p:nvPr userDrawn="1"/>
            </p:nvSpPr>
            <p:spPr bwMode="auto">
              <a:xfrm>
                <a:off x="1628438" y="3352800"/>
                <a:ext cx="176379" cy="17638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 name="Oval 13"/>
              <p:cNvSpPr>
                <a:spLocks noChangeAspect="1" noChangeArrowheads="1"/>
              </p:cNvSpPr>
              <p:nvPr userDrawn="1"/>
            </p:nvSpPr>
            <p:spPr bwMode="auto">
              <a:xfrm>
                <a:off x="1584656" y="2776450"/>
                <a:ext cx="176382" cy="17638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8" name="Oval 14"/>
              <p:cNvSpPr>
                <a:spLocks noChangeAspect="1" noChangeArrowheads="1"/>
              </p:cNvSpPr>
              <p:nvPr userDrawn="1"/>
            </p:nvSpPr>
            <p:spPr bwMode="auto">
              <a:xfrm>
                <a:off x="1540625" y="3081250"/>
                <a:ext cx="176382" cy="17638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9" name="Oval 15"/>
              <p:cNvSpPr>
                <a:spLocks noChangeAspect="1" noChangeArrowheads="1"/>
              </p:cNvSpPr>
              <p:nvPr userDrawn="1"/>
            </p:nvSpPr>
            <p:spPr bwMode="auto">
              <a:xfrm>
                <a:off x="1738321" y="2531225"/>
                <a:ext cx="176379" cy="17638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 name="Oval 16"/>
              <p:cNvSpPr>
                <a:spLocks noChangeAspect="1" noChangeArrowheads="1"/>
              </p:cNvSpPr>
              <p:nvPr userDrawn="1"/>
            </p:nvSpPr>
            <p:spPr bwMode="auto">
              <a:xfrm>
                <a:off x="1976621" y="2388525"/>
                <a:ext cx="176379" cy="17638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31" name="椭圆 30"/>
            <p:cNvSpPr/>
            <p:nvPr userDrawn="1"/>
          </p:nvSpPr>
          <p:spPr>
            <a:xfrm>
              <a:off x="6919754" y="2472161"/>
              <a:ext cx="963762" cy="895398"/>
            </a:xfrm>
            <a:prstGeom prst="ellipse">
              <a:avLst/>
            </a:prstGeom>
            <a:solidFill>
              <a:srgbClr val="FFCAC9"/>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矩形 31"/>
            <p:cNvSpPr/>
            <p:nvPr userDrawn="1"/>
          </p:nvSpPr>
          <p:spPr>
            <a:xfrm rot="4240671">
              <a:off x="6492731" y="2599131"/>
              <a:ext cx="1600286" cy="7240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8195" name="Rectangle 3"/>
          <p:cNvSpPr>
            <a:spLocks noGrp="1" noChangeArrowheads="1"/>
          </p:cNvSpPr>
          <p:nvPr>
            <p:ph type="ctrTitle"/>
          </p:nvPr>
        </p:nvSpPr>
        <p:spPr>
          <a:xfrm>
            <a:off x="1238596" y="2971800"/>
            <a:ext cx="7334250" cy="633413"/>
          </a:xfrm>
        </p:spPr>
        <p:txBody>
          <a:bodyPr anchor="t"/>
          <a:lstStyle>
            <a:lvl1pPr algn="ctr">
              <a:defRPr sz="3400"/>
            </a:lvl1pPr>
          </a:lstStyle>
          <a:p>
            <a:r>
              <a:rPr lang="zh-CN" altLang="en-US" dirty="0"/>
              <a:t>单击此处编辑母版标题样式</a:t>
            </a:r>
          </a:p>
        </p:txBody>
      </p:sp>
      <p:sp>
        <p:nvSpPr>
          <p:cNvPr id="8196" name="Rectangle 4"/>
          <p:cNvSpPr>
            <a:spLocks noGrp="1" noChangeArrowheads="1"/>
          </p:cNvSpPr>
          <p:nvPr>
            <p:ph type="subTitle" idx="1"/>
          </p:nvPr>
        </p:nvSpPr>
        <p:spPr>
          <a:xfrm>
            <a:off x="2557462" y="4219575"/>
            <a:ext cx="4029075" cy="962025"/>
          </a:xfrm>
        </p:spPr>
        <p:txBody>
          <a:bodyPr/>
          <a:lstStyle>
            <a:lvl1pPr marL="0" indent="0" algn="ctr">
              <a:buFont typeface="Wingdings" pitchFamily="2" charset="2"/>
              <a:buNone/>
              <a:defRPr sz="1700" i="1">
                <a:solidFill>
                  <a:srgbClr val="4B4B4B"/>
                </a:solidFill>
              </a:defRPr>
            </a:lvl1pPr>
          </a:lstStyle>
          <a:p>
            <a:r>
              <a:rPr lang="zh-CN" altLang="en-US" dirty="0"/>
              <a:t>单击此处编辑母版副标题样式</a:t>
            </a:r>
          </a:p>
        </p:txBody>
      </p:sp>
      <p:sp>
        <p:nvSpPr>
          <p:cNvPr id="41" name="Rectangle 10"/>
          <p:cNvSpPr>
            <a:spLocks noGrp="1" noChangeArrowheads="1"/>
          </p:cNvSpPr>
          <p:nvPr>
            <p:ph type="sldNum" sz="quarter" idx="10"/>
          </p:nvPr>
        </p:nvSpPr>
        <p:spPr>
          <a:xfrm>
            <a:off x="4114800" y="6381750"/>
            <a:ext cx="609600" cy="476250"/>
          </a:xfrm>
        </p:spPr>
        <p:txBody>
          <a:bodyPr anchor="ctr"/>
          <a:lstStyle>
            <a:lvl1pPr algn="ctr">
              <a:defRPr/>
            </a:lvl1pPr>
          </a:lstStyle>
          <a:p>
            <a:fld id="{00A07AC8-BDA1-495E-8DC2-8AF277EB7C8F}" type="slidenum">
              <a:rPr lang="en-US" altLang="zh-CN" smtClean="0"/>
              <a:pPr/>
              <a:t>‹#›</a:t>
            </a:fld>
            <a:endParaRPr lang="en-US" altLang="zh-CN"/>
          </a:p>
        </p:txBody>
      </p:sp>
    </p:spTree>
    <p:extLst>
      <p:ext uri="{BB962C8B-B14F-4D97-AF65-F5344CB8AC3E}">
        <p14:creationId xmlns:p14="http://schemas.microsoft.com/office/powerpoint/2010/main" val="10222315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sldNum" sz="quarter" idx="10"/>
          </p:nvPr>
        </p:nvSpPr>
        <p:spPr>
          <a:ln/>
        </p:spPr>
        <p:txBody>
          <a:bodyPr/>
          <a:lstStyle>
            <a:lvl1pPr>
              <a:defRPr/>
            </a:lvl1pPr>
          </a:lstStyle>
          <a:p>
            <a:fld id="{9807FD0B-BCA6-4849-843E-B2FF4A9C35C6}" type="slidenum">
              <a:rPr lang="en-US" altLang="zh-CN"/>
              <a:pPr/>
              <a:t>‹#›</a:t>
            </a:fld>
            <a:endParaRPr lang="en-US" altLang="zh-CN"/>
          </a:p>
        </p:txBody>
      </p:sp>
    </p:spTree>
    <p:extLst>
      <p:ext uri="{BB962C8B-B14F-4D97-AF65-F5344CB8AC3E}">
        <p14:creationId xmlns:p14="http://schemas.microsoft.com/office/powerpoint/2010/main" val="1339463655"/>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7825" y="131763"/>
            <a:ext cx="2098675" cy="62896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28625" y="131763"/>
            <a:ext cx="6146800" cy="62896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sldNum" sz="quarter" idx="10"/>
          </p:nvPr>
        </p:nvSpPr>
        <p:spPr>
          <a:ln/>
        </p:spPr>
        <p:txBody>
          <a:bodyPr/>
          <a:lstStyle>
            <a:lvl1pPr>
              <a:defRPr/>
            </a:lvl1pPr>
          </a:lstStyle>
          <a:p>
            <a:fld id="{A77C7AED-B0B2-4169-B4D6-9DEA14D3F778}" type="slidenum">
              <a:rPr lang="en-US" altLang="zh-CN"/>
              <a:pPr/>
              <a:t>‹#›</a:t>
            </a:fld>
            <a:endParaRPr lang="en-US" altLang="zh-CN"/>
          </a:p>
        </p:txBody>
      </p:sp>
    </p:spTree>
    <p:extLst>
      <p:ext uri="{BB962C8B-B14F-4D97-AF65-F5344CB8AC3E}">
        <p14:creationId xmlns:p14="http://schemas.microsoft.com/office/powerpoint/2010/main" val="2791631205"/>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2971800" y="304800"/>
            <a:ext cx="5486400" cy="1143000"/>
          </a:xfrm>
        </p:spPr>
        <p:txBody>
          <a:bodyPr/>
          <a:lstStyle/>
          <a:p>
            <a:r>
              <a:rPr lang="zh-CN" altLang="en-US"/>
              <a:t>单击此处编辑母版标题样式</a:t>
            </a:r>
          </a:p>
        </p:txBody>
      </p:sp>
      <p:sp>
        <p:nvSpPr>
          <p:cNvPr id="3" name="SmartArt 占位符 2"/>
          <p:cNvSpPr>
            <a:spLocks noGrp="1"/>
          </p:cNvSpPr>
          <p:nvPr>
            <p:ph type="dgm" idx="1"/>
          </p:nvPr>
        </p:nvSpPr>
        <p:spPr>
          <a:xfrm>
            <a:off x="533400" y="1981200"/>
            <a:ext cx="8077200" cy="4191000"/>
          </a:xfrm>
        </p:spPr>
        <p:txBody>
          <a:bodyPr/>
          <a:lstStyle/>
          <a:p>
            <a:endParaRPr lang="zh-CN" altLang="en-US"/>
          </a:p>
        </p:txBody>
      </p:sp>
      <p:sp>
        <p:nvSpPr>
          <p:cNvPr id="4" name="日期占位符 3"/>
          <p:cNvSpPr>
            <a:spLocks noGrp="1"/>
          </p:cNvSpPr>
          <p:nvPr>
            <p:ph type="dt" sz="half" idx="10"/>
          </p:nvPr>
        </p:nvSpPr>
        <p:spPr>
          <a:xfrm>
            <a:off x="304800" y="6248400"/>
            <a:ext cx="1905000" cy="457200"/>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581400" y="6248400"/>
            <a:ext cx="2895600" cy="457200"/>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7010400" y="6248400"/>
            <a:ext cx="1905000" cy="457200"/>
          </a:xfrm>
        </p:spPr>
        <p:txBody>
          <a:bodyPr/>
          <a:lstStyle>
            <a:lvl1pPr>
              <a:defRPr/>
            </a:lvl1pPr>
          </a:lstStyle>
          <a:p>
            <a:fld id="{E1774324-3561-46A4-A844-D435DFA969E8}" type="slidenum">
              <a:rPr lang="zh-CN" altLang="en-US"/>
              <a:pPr/>
              <a:t>‹#›</a:t>
            </a:fld>
            <a:endParaRPr lang="en-US" altLang="zh-CN"/>
          </a:p>
        </p:txBody>
      </p:sp>
    </p:spTree>
    <p:extLst>
      <p:ext uri="{BB962C8B-B14F-4D97-AF65-F5344CB8AC3E}">
        <p14:creationId xmlns:p14="http://schemas.microsoft.com/office/powerpoint/2010/main" val="649851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449387" y="30480"/>
            <a:ext cx="6704013" cy="954087"/>
          </a:xfrm>
        </p:spPr>
        <p:txBody>
          <a:bodyPr/>
          <a:lstStyle>
            <a:lvl1pPr algn="ctr">
              <a:defRPr>
                <a:solidFill>
                  <a:srgbClr val="003870"/>
                </a:solidFill>
              </a:defRPr>
            </a:lvl1pPr>
          </a:lstStyle>
          <a:p>
            <a:r>
              <a:rPr lang="zh-CN" altLang="en-US" dirty="0"/>
              <a:t>单击此处编辑母版标题样式</a:t>
            </a:r>
          </a:p>
        </p:txBody>
      </p:sp>
      <p:sp>
        <p:nvSpPr>
          <p:cNvPr id="3" name="内容占位符 2"/>
          <p:cNvSpPr>
            <a:spLocks noGrp="1"/>
          </p:cNvSpPr>
          <p:nvPr>
            <p:ph idx="1"/>
          </p:nvPr>
        </p:nvSpPr>
        <p:spPr>
          <a:xfrm>
            <a:off x="381000" y="1295400"/>
            <a:ext cx="8029575" cy="4953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sldNum" sz="quarter" idx="10"/>
          </p:nvPr>
        </p:nvSpPr>
        <p:spPr>
          <a:xfrm>
            <a:off x="4114800" y="6381750"/>
            <a:ext cx="609600" cy="476250"/>
          </a:xfrm>
        </p:spPr>
        <p:txBody>
          <a:bodyPr/>
          <a:lstStyle>
            <a:lvl1pPr>
              <a:defRPr/>
            </a:lvl1pPr>
          </a:lstStyle>
          <a:p>
            <a:fld id="{00A07AC8-BDA1-495E-8DC2-8AF277EB7C8F}" type="slidenum">
              <a:rPr lang="en-US" altLang="zh-CN"/>
              <a:pPr/>
              <a:t>‹#›</a:t>
            </a:fld>
            <a:endParaRPr lang="en-US" altLang="zh-CN"/>
          </a:p>
        </p:txBody>
      </p:sp>
    </p:spTree>
    <p:extLst>
      <p:ext uri="{BB962C8B-B14F-4D97-AF65-F5344CB8AC3E}">
        <p14:creationId xmlns:p14="http://schemas.microsoft.com/office/powerpoint/2010/main" val="214796671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
          <p:cNvSpPr>
            <a:spLocks noGrp="1" noChangeArrowheads="1"/>
          </p:cNvSpPr>
          <p:nvPr>
            <p:ph type="sldNum" sz="quarter" idx="10"/>
          </p:nvPr>
        </p:nvSpPr>
        <p:spPr>
          <a:ln/>
        </p:spPr>
        <p:txBody>
          <a:bodyPr/>
          <a:lstStyle>
            <a:lvl1pPr>
              <a:defRPr/>
            </a:lvl1pPr>
          </a:lstStyle>
          <a:p>
            <a:fld id="{53051F23-C312-4A87-AF9D-C928830B7652}" type="slidenum">
              <a:rPr lang="en-US" altLang="zh-CN"/>
              <a:pPr/>
              <a:t>‹#›</a:t>
            </a:fld>
            <a:endParaRPr lang="en-US" altLang="zh-CN"/>
          </a:p>
        </p:txBody>
      </p:sp>
    </p:spTree>
    <p:extLst>
      <p:ext uri="{BB962C8B-B14F-4D97-AF65-F5344CB8AC3E}">
        <p14:creationId xmlns:p14="http://schemas.microsoft.com/office/powerpoint/2010/main" val="94444239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96925" y="1555750"/>
            <a:ext cx="3938588" cy="4865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87913" y="1555750"/>
            <a:ext cx="3938587" cy="4865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p:cNvSpPr>
            <a:spLocks noGrp="1" noChangeArrowheads="1"/>
          </p:cNvSpPr>
          <p:nvPr>
            <p:ph type="sldNum" sz="quarter" idx="10"/>
          </p:nvPr>
        </p:nvSpPr>
        <p:spPr>
          <a:ln/>
        </p:spPr>
        <p:txBody>
          <a:bodyPr/>
          <a:lstStyle>
            <a:lvl1pPr>
              <a:defRPr/>
            </a:lvl1pPr>
          </a:lstStyle>
          <a:p>
            <a:fld id="{578FA680-E01F-40EF-93B0-C4C848BCD02C}" type="slidenum">
              <a:rPr lang="en-US" altLang="zh-CN"/>
              <a:pPr/>
              <a:t>‹#›</a:t>
            </a:fld>
            <a:endParaRPr lang="en-US" altLang="zh-CN"/>
          </a:p>
        </p:txBody>
      </p:sp>
    </p:spTree>
    <p:extLst>
      <p:ext uri="{BB962C8B-B14F-4D97-AF65-F5344CB8AC3E}">
        <p14:creationId xmlns:p14="http://schemas.microsoft.com/office/powerpoint/2010/main" val="298347934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
          <p:cNvSpPr>
            <a:spLocks noGrp="1" noChangeArrowheads="1"/>
          </p:cNvSpPr>
          <p:nvPr>
            <p:ph type="sldNum" sz="quarter" idx="10"/>
          </p:nvPr>
        </p:nvSpPr>
        <p:spPr>
          <a:ln/>
        </p:spPr>
        <p:txBody>
          <a:bodyPr/>
          <a:lstStyle>
            <a:lvl1pPr>
              <a:defRPr/>
            </a:lvl1pPr>
          </a:lstStyle>
          <a:p>
            <a:fld id="{100D9BD0-E5EF-4ECF-83F9-A8D5B0306985}" type="slidenum">
              <a:rPr lang="en-US" altLang="zh-CN"/>
              <a:pPr/>
              <a:t>‹#›</a:t>
            </a:fld>
            <a:endParaRPr lang="en-US" altLang="zh-CN"/>
          </a:p>
        </p:txBody>
      </p:sp>
    </p:spTree>
    <p:extLst>
      <p:ext uri="{BB962C8B-B14F-4D97-AF65-F5344CB8AC3E}">
        <p14:creationId xmlns:p14="http://schemas.microsoft.com/office/powerpoint/2010/main" val="1910255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
          <p:cNvSpPr>
            <a:spLocks noGrp="1" noChangeArrowheads="1"/>
          </p:cNvSpPr>
          <p:nvPr>
            <p:ph type="sldNum" sz="quarter" idx="10"/>
          </p:nvPr>
        </p:nvSpPr>
        <p:spPr>
          <a:ln/>
        </p:spPr>
        <p:txBody>
          <a:bodyPr/>
          <a:lstStyle>
            <a:lvl1pPr>
              <a:defRPr/>
            </a:lvl1pPr>
          </a:lstStyle>
          <a:p>
            <a:fld id="{4DABC584-3AAB-4419-AA04-299AA46C97E3}" type="slidenum">
              <a:rPr lang="en-US" altLang="zh-CN"/>
              <a:pPr/>
              <a:t>‹#›</a:t>
            </a:fld>
            <a:endParaRPr lang="en-US" altLang="zh-CN"/>
          </a:p>
        </p:txBody>
      </p:sp>
    </p:spTree>
    <p:extLst>
      <p:ext uri="{BB962C8B-B14F-4D97-AF65-F5344CB8AC3E}">
        <p14:creationId xmlns:p14="http://schemas.microsoft.com/office/powerpoint/2010/main" val="274845298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a:ln/>
        </p:spPr>
        <p:txBody>
          <a:bodyPr/>
          <a:lstStyle>
            <a:lvl1pPr>
              <a:defRPr/>
            </a:lvl1pPr>
          </a:lstStyle>
          <a:p>
            <a:fld id="{219E5418-7C81-4EBD-925B-BF028AA4F054}" type="slidenum">
              <a:rPr lang="en-US" altLang="zh-CN"/>
              <a:pPr/>
              <a:t>‹#›</a:t>
            </a:fld>
            <a:endParaRPr lang="en-US" altLang="zh-CN"/>
          </a:p>
        </p:txBody>
      </p:sp>
    </p:spTree>
    <p:extLst>
      <p:ext uri="{BB962C8B-B14F-4D97-AF65-F5344CB8AC3E}">
        <p14:creationId xmlns:p14="http://schemas.microsoft.com/office/powerpoint/2010/main" val="245838079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sldNum" sz="quarter" idx="10"/>
          </p:nvPr>
        </p:nvSpPr>
        <p:spPr>
          <a:ln/>
        </p:spPr>
        <p:txBody>
          <a:bodyPr/>
          <a:lstStyle>
            <a:lvl1pPr>
              <a:defRPr/>
            </a:lvl1pPr>
          </a:lstStyle>
          <a:p>
            <a:fld id="{1C6DBE32-0723-439D-B534-8744050F4775}" type="slidenum">
              <a:rPr lang="en-US" altLang="zh-CN"/>
              <a:pPr/>
              <a:t>‹#›</a:t>
            </a:fld>
            <a:endParaRPr lang="en-US" altLang="zh-CN"/>
          </a:p>
        </p:txBody>
      </p:sp>
    </p:spTree>
    <p:extLst>
      <p:ext uri="{BB962C8B-B14F-4D97-AF65-F5344CB8AC3E}">
        <p14:creationId xmlns:p14="http://schemas.microsoft.com/office/powerpoint/2010/main" val="153758949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sldNum" sz="quarter" idx="10"/>
          </p:nvPr>
        </p:nvSpPr>
        <p:spPr>
          <a:ln/>
        </p:spPr>
        <p:txBody>
          <a:bodyPr/>
          <a:lstStyle>
            <a:lvl1pPr>
              <a:defRPr/>
            </a:lvl1pPr>
          </a:lstStyle>
          <a:p>
            <a:fld id="{47B38EE5-3AC3-4EE8-99F1-73B6D8B629B6}" type="slidenum">
              <a:rPr lang="en-US" altLang="zh-CN"/>
              <a:pPr/>
              <a:t>‹#›</a:t>
            </a:fld>
            <a:endParaRPr lang="en-US" altLang="zh-CN"/>
          </a:p>
        </p:txBody>
      </p:sp>
    </p:spTree>
    <p:extLst>
      <p:ext uri="{BB962C8B-B14F-4D97-AF65-F5344CB8AC3E}">
        <p14:creationId xmlns:p14="http://schemas.microsoft.com/office/powerpoint/2010/main" val="36452623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jpe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9"/>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44000" cy="89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1" name="Rectangle 3"/>
          <p:cNvSpPr>
            <a:spLocks noGrp="1" noChangeArrowheads="1"/>
          </p:cNvSpPr>
          <p:nvPr>
            <p:ph type="title"/>
          </p:nvPr>
        </p:nvSpPr>
        <p:spPr bwMode="auto">
          <a:xfrm>
            <a:off x="2133600" y="52388"/>
            <a:ext cx="5181600" cy="9540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7172" name="Rectangle 4"/>
          <p:cNvSpPr>
            <a:spLocks noGrp="1" noChangeArrowheads="1"/>
          </p:cNvSpPr>
          <p:nvPr>
            <p:ph type="body" idx="1"/>
          </p:nvPr>
        </p:nvSpPr>
        <p:spPr bwMode="auto">
          <a:xfrm>
            <a:off x="381000" y="1447800"/>
            <a:ext cx="8029575" cy="4800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178" name="Rectangle 10"/>
          <p:cNvSpPr>
            <a:spLocks noGrp="1" noChangeArrowheads="1"/>
          </p:cNvSpPr>
          <p:nvPr>
            <p:ph type="sldNum" sz="quarter" idx="4"/>
          </p:nvPr>
        </p:nvSpPr>
        <p:spPr bwMode="auto">
          <a:xfrm>
            <a:off x="4419600" y="6381750"/>
            <a:ext cx="609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480281D2-3FC1-42C4-99F9-438E78465B14}" type="slidenum">
              <a:rPr lang="en-US" altLang="zh-CN"/>
              <a:pPr/>
              <a:t>‹#›</a:t>
            </a:fld>
            <a:endParaRPr lang="en-US" altLang="zh-CN"/>
          </a:p>
        </p:txBody>
      </p:sp>
      <p:cxnSp>
        <p:nvCxnSpPr>
          <p:cNvPr id="3" name="直接连接符 2"/>
          <p:cNvCxnSpPr/>
          <p:nvPr userDrawn="1"/>
        </p:nvCxnSpPr>
        <p:spPr>
          <a:xfrm>
            <a:off x="0" y="914400"/>
            <a:ext cx="9144000" cy="0"/>
          </a:xfrm>
          <a:prstGeom prst="line">
            <a:avLst/>
          </a:prstGeom>
          <a:ln>
            <a:solidFill>
              <a:srgbClr val="FFCAC9"/>
            </a:solidFill>
          </a:ln>
        </p:spPr>
        <p:style>
          <a:lnRef idx="3">
            <a:schemeClr val="accent2"/>
          </a:lnRef>
          <a:fillRef idx="0">
            <a:schemeClr val="accent2"/>
          </a:fillRef>
          <a:effectRef idx="2">
            <a:schemeClr val="accent2"/>
          </a:effectRef>
          <a:fontRef idx="minor">
            <a:schemeClr val="tx1"/>
          </a:fontRef>
        </p:style>
      </p:cxnSp>
      <p:pic>
        <p:nvPicPr>
          <p:cNvPr id="1031" name="Picture 6"/>
          <p:cNvPicPr>
            <a:picLocks noChangeAspect="1" noChangeArrowheads="1"/>
          </p:cNvPicPr>
          <p:nvPr userDrawn="1"/>
        </p:nvPicPr>
        <p:blipFill>
          <a:blip r:embed="rId1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50238" y="150813"/>
            <a:ext cx="731837" cy="71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单圆角矩形 3"/>
          <p:cNvSpPr/>
          <p:nvPr userDrawn="1"/>
        </p:nvSpPr>
        <p:spPr>
          <a:xfrm flipH="1">
            <a:off x="0" y="152400"/>
            <a:ext cx="1905000" cy="609600"/>
          </a:xfrm>
          <a:prstGeom prst="round1Rect">
            <a:avLst>
              <a:gd name="adj" fmla="val 29734"/>
            </a:avLst>
          </a:prstGeom>
          <a:noFill/>
          <a:ln>
            <a:noFill/>
          </a:ln>
          <a:effectLst>
            <a:outerShdw blurRad="50800" dist="38100" algn="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altLang="zh-CN" sz="2800" b="1" kern="1600" spc="100" dirty="0">
                <a:solidFill>
                  <a:schemeClr val="tx1">
                    <a:lumMod val="65000"/>
                    <a:lumOff val="35000"/>
                  </a:schemeClr>
                </a:solidFill>
                <a:latin typeface="楷体_GB2312" panose="02010609030101010101" pitchFamily="49" charset="-122"/>
                <a:ea typeface="楷体_GB2312" panose="02010609030101010101" pitchFamily="49" charset="-122"/>
              </a:rPr>
              <a:t>C++</a:t>
            </a:r>
            <a:r>
              <a:rPr lang="zh-CN" altLang="en-US" sz="2800" b="1" kern="1600" spc="100" dirty="0">
                <a:solidFill>
                  <a:schemeClr val="tx1">
                    <a:lumMod val="65000"/>
                    <a:lumOff val="35000"/>
                  </a:schemeClr>
                </a:solidFill>
                <a:latin typeface="楷体_GB2312" panose="02010609030101010101" pitchFamily="49" charset="-122"/>
                <a:ea typeface="楷体_GB2312" panose="02010609030101010101" pitchFamily="49" charset="-122"/>
              </a:rPr>
              <a:t>语言程序设计</a:t>
            </a:r>
          </a:p>
        </p:txBody>
      </p:sp>
      <p:pic>
        <p:nvPicPr>
          <p:cNvPr id="1033" name="Picture 8"/>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8224838" y="100013"/>
            <a:ext cx="819150"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34" name="Oval 13"/>
          <p:cNvSpPr>
            <a:spLocks noChangeArrowheads="1"/>
          </p:cNvSpPr>
          <p:nvPr userDrawn="1"/>
        </p:nvSpPr>
        <p:spPr bwMode="auto">
          <a:xfrm>
            <a:off x="533400" y="6400800"/>
            <a:ext cx="287338" cy="287338"/>
          </a:xfrm>
          <a:prstGeom prst="ellipse">
            <a:avLst/>
          </a:prstGeom>
          <a:solidFill>
            <a:srgbClr val="FFCAC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35" name="Oval 14"/>
          <p:cNvSpPr>
            <a:spLocks noChangeArrowheads="1"/>
          </p:cNvSpPr>
          <p:nvPr userDrawn="1"/>
        </p:nvSpPr>
        <p:spPr bwMode="auto">
          <a:xfrm>
            <a:off x="152400" y="6400800"/>
            <a:ext cx="287338" cy="287338"/>
          </a:xfrm>
          <a:prstGeom prst="ellipse">
            <a:avLst/>
          </a:prstGeom>
          <a:solidFill>
            <a:srgbClr val="FFCAC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36" name="Oval 15"/>
          <p:cNvSpPr>
            <a:spLocks noChangeArrowheads="1"/>
          </p:cNvSpPr>
          <p:nvPr userDrawn="1"/>
        </p:nvSpPr>
        <p:spPr bwMode="auto">
          <a:xfrm>
            <a:off x="931863" y="6400800"/>
            <a:ext cx="287337" cy="287338"/>
          </a:xfrm>
          <a:prstGeom prst="ellipse">
            <a:avLst/>
          </a:prstGeom>
          <a:solidFill>
            <a:srgbClr val="FFCAC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37" name="Oval 16"/>
          <p:cNvSpPr>
            <a:spLocks noChangeArrowheads="1"/>
          </p:cNvSpPr>
          <p:nvPr userDrawn="1"/>
        </p:nvSpPr>
        <p:spPr bwMode="auto">
          <a:xfrm>
            <a:off x="1312863" y="6400800"/>
            <a:ext cx="287337" cy="287338"/>
          </a:xfrm>
          <a:prstGeom prst="ellipse">
            <a:avLst/>
          </a:prstGeom>
          <a:solidFill>
            <a:srgbClr val="FFCAC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 bg1="lt1" tx1="dk1" bg2="lt2" tx2="dk2" accent1="accent1" accent2="accent2" accent3="accent3" accent4="accent4" accent5="accent5" accent6="accent6" hlink="hlink" folHlink="folHlink"/>
  <p:sldLayoutIdLst>
    <p:sldLayoutId id="2147484033" r:id="rId1"/>
    <p:sldLayoutId id="2147484034" r:id="rId2"/>
    <p:sldLayoutId id="2147484024" r:id="rId3"/>
    <p:sldLayoutId id="2147484025" r:id="rId4"/>
    <p:sldLayoutId id="2147484026" r:id="rId5"/>
    <p:sldLayoutId id="2147484027" r:id="rId6"/>
    <p:sldLayoutId id="2147484028" r:id="rId7"/>
    <p:sldLayoutId id="2147484029" r:id="rId8"/>
    <p:sldLayoutId id="2147484030" r:id="rId9"/>
    <p:sldLayoutId id="2147484031" r:id="rId10"/>
    <p:sldLayoutId id="2147484032" r:id="rId11"/>
    <p:sldLayoutId id="2147484035" r:id="rId12"/>
  </p:sldLayoutIdLst>
  <p:transition/>
  <p:hf hdr="0" ftr="0" dt="0"/>
  <p:txStyles>
    <p:titleStyle>
      <a:lvl1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2pPr>
      <a:lvl3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3pPr>
      <a:lvl4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4pPr>
      <a:lvl5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5pPr>
      <a:lvl6pPr marL="4572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6pPr>
      <a:lvl7pPr marL="9144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7pPr>
      <a:lvl8pPr marL="13716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8pPr>
      <a:lvl9pPr marL="18288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9pPr>
    </p:titleStyle>
    <p:bodyStyle>
      <a:lvl1pPr marL="342900" indent="-342900" algn="l" rtl="0" eaLnBrk="0" fontAlgn="base" hangingPunct="0">
        <a:lnSpc>
          <a:spcPct val="130000"/>
        </a:lnSpc>
        <a:spcBef>
          <a:spcPct val="20000"/>
        </a:spcBef>
        <a:spcAft>
          <a:spcPct val="0"/>
        </a:spcAft>
        <a:buClr>
          <a:schemeClr val="hlink"/>
        </a:buClr>
        <a:buSzPct val="75000"/>
        <a:buFont typeface="Wingdings" pitchFamily="2" charset="2"/>
        <a:buBlip>
          <a:blip r:embed="rId17"/>
        </a:buBlip>
        <a:defRPr sz="2400">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rgbClr val="4B4B4B"/>
        </a:buClr>
        <a:buChar char="–"/>
        <a:defRPr sz="2000">
          <a:solidFill>
            <a:srgbClr val="4B4B4B"/>
          </a:solidFill>
          <a:effectLst>
            <a:outerShdw blurRad="38100" dist="38100" dir="2700000" algn="tl">
              <a:srgbClr val="C0C0C0"/>
            </a:outerShdw>
          </a:effectLst>
          <a:latin typeface="+mn-lt"/>
          <a:ea typeface="+mn-ea"/>
        </a:defRPr>
      </a:lvl2pPr>
      <a:lvl3pPr marL="1143000" indent="-228600" algn="l" rtl="0" eaLnBrk="0" fontAlgn="base" hangingPunct="0">
        <a:spcBef>
          <a:spcPct val="20000"/>
        </a:spcBef>
        <a:spcAft>
          <a:spcPct val="0"/>
        </a:spcAft>
        <a:buClr>
          <a:srgbClr val="4B4B4B"/>
        </a:buClr>
        <a:buChar char="•"/>
        <a:defRPr sz="2400">
          <a:solidFill>
            <a:srgbClr val="4B4B4B"/>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lr>
          <a:srgbClr val="4B4B4B"/>
        </a:buClr>
        <a:buChar char="–"/>
        <a:defRPr sz="1600">
          <a:solidFill>
            <a:srgbClr val="4B4B4B"/>
          </a:solidFill>
          <a:effectLst>
            <a:outerShdw blurRad="38100" dist="38100" dir="2700000" algn="tl">
              <a:srgbClr val="C0C0C0"/>
            </a:outerShdw>
          </a:effectLst>
          <a:latin typeface="+mn-lt"/>
          <a:ea typeface="+mn-ea"/>
        </a:defRPr>
      </a:lvl4pPr>
      <a:lvl5pPr marL="2057400" indent="-228600" algn="l" rtl="0" eaLnBrk="0" fontAlgn="base" hangingPunct="0">
        <a:spcBef>
          <a:spcPct val="20000"/>
        </a:spcBef>
        <a:spcAft>
          <a:spcPct val="0"/>
        </a:spcAft>
        <a:buClr>
          <a:srgbClr val="4B4B4B"/>
        </a:buClr>
        <a:buChar char="»"/>
        <a:defRPr sz="1400">
          <a:solidFill>
            <a:srgbClr val="4B4B4B"/>
          </a:solidFill>
          <a:effectLst>
            <a:outerShdw blurRad="38100" dist="38100" dir="2700000" algn="tl">
              <a:srgbClr val="C0C0C0"/>
            </a:outerShdw>
          </a:effectLst>
          <a:latin typeface="+mn-lt"/>
          <a:ea typeface="+mn-ea"/>
        </a:defRPr>
      </a:lvl5pPr>
      <a:lvl6pPr marL="2514600" indent="-228600" algn="l" rtl="0" fontAlgn="base">
        <a:spcBef>
          <a:spcPct val="20000"/>
        </a:spcBef>
        <a:spcAft>
          <a:spcPct val="0"/>
        </a:spcAft>
        <a:buClr>
          <a:srgbClr val="4B4B4B"/>
        </a:buClr>
        <a:buChar char="»"/>
        <a:defRPr sz="1400">
          <a:solidFill>
            <a:srgbClr val="4B4B4B"/>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lr>
          <a:srgbClr val="4B4B4B"/>
        </a:buClr>
        <a:buChar char="»"/>
        <a:defRPr sz="1400">
          <a:solidFill>
            <a:srgbClr val="4B4B4B"/>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lr>
          <a:srgbClr val="4B4B4B"/>
        </a:buClr>
        <a:buChar char="»"/>
        <a:defRPr sz="1400">
          <a:solidFill>
            <a:srgbClr val="4B4B4B"/>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lr>
          <a:srgbClr val="4B4B4B"/>
        </a:buClr>
        <a:buChar char="»"/>
        <a:defRPr sz="1400">
          <a:solidFill>
            <a:srgbClr val="4B4B4B"/>
          </a:solidFill>
          <a:effectLst>
            <a:outerShdw blurRad="38100" dist="38100" dir="2700000" algn="tl">
              <a:srgbClr val="C0C0C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8.wm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ctrTitle"/>
          </p:nvPr>
        </p:nvSpPr>
        <p:spPr>
          <a:xfrm>
            <a:off x="914400" y="2743200"/>
            <a:ext cx="7334250" cy="990600"/>
          </a:xfrm>
        </p:spPr>
        <p:txBody>
          <a:bodyPr/>
          <a:lstStyle/>
          <a:p>
            <a:pPr eaLnBrk="1" hangingPunct="1">
              <a:defRPr/>
            </a:pPr>
            <a:r>
              <a:rPr lang="zh-CN" altLang="en-US" sz="6100">
                <a:solidFill>
                  <a:srgbClr val="003870"/>
                </a:solidFill>
                <a:ea typeface="华文行楷" pitchFamily="2" charset="-122"/>
              </a:rPr>
              <a:t>第七章继承</a:t>
            </a:r>
            <a:r>
              <a:rPr lang="zh-CN" altLang="en-US" sz="6100" dirty="0">
                <a:solidFill>
                  <a:srgbClr val="003870"/>
                </a:solidFill>
                <a:ea typeface="华文行楷" pitchFamily="2" charset="-122"/>
              </a:rPr>
              <a:t>与派生</a:t>
            </a:r>
            <a:endParaRPr lang="zh-CN" altLang="en-US" sz="3000" dirty="0">
              <a:solidFill>
                <a:srgbClr val="003870"/>
              </a:solidFill>
            </a:endParaRPr>
          </a:p>
        </p:txBody>
      </p:sp>
      <p:sp>
        <p:nvSpPr>
          <p:cNvPr id="2" name="副标题 1"/>
          <p:cNvSpPr>
            <a:spLocks noGrp="1"/>
          </p:cNvSpPr>
          <p:nvPr>
            <p:ph type="subTitle" idx="1"/>
          </p:nvPr>
        </p:nvSpPr>
        <p:spPr>
          <a:xfrm>
            <a:off x="2557463" y="4219575"/>
            <a:ext cx="4029075" cy="962025"/>
          </a:xfrm>
        </p:spPr>
        <p:txBody>
          <a:bodyPr/>
          <a:lstStyle/>
          <a:p>
            <a:pPr>
              <a:defRPr/>
            </a:pPr>
            <a:endParaRPr lang="zh-CN" altLang="en-US"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a:xfrm>
            <a:off x="0" y="950913"/>
            <a:ext cx="6704013" cy="954087"/>
          </a:xfrm>
        </p:spPr>
        <p:txBody>
          <a:bodyPr/>
          <a:lstStyle/>
          <a:p>
            <a:pPr algn="l" eaLnBrk="1" hangingPunct="1"/>
            <a:r>
              <a:rPr lang="en-US" altLang="zh-CN" dirty="0"/>
              <a:t>7.2.1 </a:t>
            </a:r>
            <a:r>
              <a:rPr lang="zh-CN" altLang="en-US" dirty="0"/>
              <a:t>公有继承</a:t>
            </a:r>
            <a:r>
              <a:rPr lang="en-US" altLang="zh-CN" dirty="0"/>
              <a:t>(public)</a:t>
            </a:r>
            <a:endParaRPr lang="zh-CN" altLang="en-US" dirty="0"/>
          </a:p>
        </p:txBody>
      </p:sp>
      <p:sp>
        <p:nvSpPr>
          <p:cNvPr id="22531" name="内容占位符 2"/>
          <p:cNvSpPr>
            <a:spLocks noGrp="1"/>
          </p:cNvSpPr>
          <p:nvPr>
            <p:ph idx="1"/>
          </p:nvPr>
        </p:nvSpPr>
        <p:spPr>
          <a:xfrm>
            <a:off x="504825" y="1981200"/>
            <a:ext cx="8029575" cy="4343400"/>
          </a:xfrm>
        </p:spPr>
        <p:txBody>
          <a:bodyPr/>
          <a:lstStyle/>
          <a:p>
            <a:pPr eaLnBrk="1" hangingPunct="1">
              <a:spcAft>
                <a:spcPts val="1200"/>
              </a:spcAft>
            </a:pPr>
            <a:r>
              <a:rPr lang="zh-CN" altLang="en-US" sz="2800" dirty="0"/>
              <a:t>基类的</a:t>
            </a:r>
            <a:r>
              <a:rPr lang="en-US" altLang="zh-CN" sz="2800" dirty="0">
                <a:solidFill>
                  <a:srgbClr val="CE640C"/>
                </a:solidFill>
                <a:cs typeface="Times New Roman" panose="02020603050405020304" pitchFamily="18" charset="0"/>
              </a:rPr>
              <a:t>public</a:t>
            </a:r>
            <a:r>
              <a:rPr lang="zh-CN" altLang="en-US" sz="2800" dirty="0"/>
              <a:t>和</a:t>
            </a:r>
            <a:r>
              <a:rPr lang="en-US" altLang="zh-CN" sz="2800" dirty="0">
                <a:solidFill>
                  <a:srgbClr val="CE640C"/>
                </a:solidFill>
                <a:cs typeface="Times New Roman" panose="02020603050405020304" pitchFamily="18" charset="0"/>
              </a:rPr>
              <a:t>protected</a:t>
            </a:r>
            <a:r>
              <a:rPr lang="zh-CN" altLang="en-US" sz="2800" dirty="0"/>
              <a:t>成员的访问属性在派生类中</a:t>
            </a:r>
            <a:r>
              <a:rPr lang="zh-CN" altLang="en-US" sz="2800" dirty="0">
                <a:solidFill>
                  <a:srgbClr val="CE640C"/>
                </a:solidFill>
              </a:rPr>
              <a:t>保持不变</a:t>
            </a:r>
            <a:r>
              <a:rPr lang="zh-CN" altLang="en-US" sz="2800" dirty="0"/>
              <a:t>，但基类的</a:t>
            </a:r>
            <a:r>
              <a:rPr lang="en-US" altLang="zh-CN" sz="2800" dirty="0">
                <a:solidFill>
                  <a:srgbClr val="00B050"/>
                </a:solidFill>
                <a:cs typeface="Times New Roman" panose="02020603050405020304" pitchFamily="18" charset="0"/>
              </a:rPr>
              <a:t>private</a:t>
            </a:r>
            <a:r>
              <a:rPr lang="zh-CN" altLang="en-US" sz="2800" dirty="0"/>
              <a:t>成员</a:t>
            </a:r>
            <a:r>
              <a:rPr lang="zh-CN" altLang="en-US" sz="2800" dirty="0">
                <a:solidFill>
                  <a:srgbClr val="00B050"/>
                </a:solidFill>
              </a:rPr>
              <a:t>不可直接访问</a:t>
            </a:r>
            <a:r>
              <a:rPr lang="zh-CN" altLang="en-US" sz="2800" dirty="0"/>
              <a:t>。</a:t>
            </a:r>
          </a:p>
          <a:p>
            <a:pPr eaLnBrk="1" hangingPunct="1">
              <a:spcAft>
                <a:spcPts val="1200"/>
              </a:spcAft>
            </a:pPr>
            <a:r>
              <a:rPr lang="zh-CN" altLang="en-US" sz="2800" dirty="0"/>
              <a:t>派生类中的成员函数可以直接访问基类中的</a:t>
            </a:r>
            <a:r>
              <a:rPr lang="en-US" altLang="zh-CN" sz="2800" dirty="0">
                <a:cs typeface="Times New Roman" panose="02020603050405020304" pitchFamily="18" charset="0"/>
              </a:rPr>
              <a:t>public</a:t>
            </a:r>
            <a:r>
              <a:rPr lang="zh-CN" altLang="en-US" sz="2800" dirty="0"/>
              <a:t>和</a:t>
            </a:r>
            <a:r>
              <a:rPr lang="en-US" altLang="zh-CN" sz="2800" dirty="0">
                <a:cs typeface="Times New Roman" panose="02020603050405020304" pitchFamily="18" charset="0"/>
              </a:rPr>
              <a:t>protected</a:t>
            </a:r>
            <a:r>
              <a:rPr lang="zh-CN" altLang="en-US" sz="2800" dirty="0"/>
              <a:t>成员，但</a:t>
            </a:r>
            <a:r>
              <a:rPr lang="zh-CN" altLang="en-US" sz="2800" dirty="0">
                <a:solidFill>
                  <a:srgbClr val="FF0000"/>
                </a:solidFill>
              </a:rPr>
              <a:t>不能直接访问基类</a:t>
            </a:r>
            <a:r>
              <a:rPr lang="zh-CN" altLang="en-US" sz="2800" dirty="0"/>
              <a:t>的</a:t>
            </a:r>
            <a:r>
              <a:rPr lang="en-US" altLang="zh-CN" sz="2800" dirty="0">
                <a:cs typeface="Times New Roman" panose="02020603050405020304" pitchFamily="18" charset="0"/>
              </a:rPr>
              <a:t>private</a:t>
            </a:r>
            <a:r>
              <a:rPr lang="zh-CN" altLang="en-US" sz="2800" dirty="0"/>
              <a:t>成员。</a:t>
            </a:r>
          </a:p>
          <a:p>
            <a:pPr eaLnBrk="1" hangingPunct="1">
              <a:spcAft>
                <a:spcPts val="1200"/>
              </a:spcAft>
            </a:pPr>
            <a:r>
              <a:rPr lang="zh-CN" altLang="en-US" sz="2800" dirty="0"/>
              <a:t>通过派生类的对象只能访问基类的</a:t>
            </a:r>
            <a:r>
              <a:rPr lang="en-US" altLang="zh-CN" sz="2800" dirty="0"/>
              <a:t>public</a:t>
            </a:r>
            <a:r>
              <a:rPr lang="zh-CN" altLang="en-US" sz="2800" dirty="0"/>
              <a:t>成员。</a:t>
            </a:r>
          </a:p>
        </p:txBody>
      </p:sp>
      <p:sp>
        <p:nvSpPr>
          <p:cNvPr id="6" name="标题 4"/>
          <p:cNvSpPr txBox="1">
            <a:spLocks/>
          </p:cNvSpPr>
          <p:nvPr/>
        </p:nvSpPr>
        <p:spPr>
          <a:xfrm>
            <a:off x="381000" y="257175"/>
            <a:ext cx="83185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7.2 </a:t>
            </a:r>
            <a:r>
              <a:rPr lang="zh-CN" altLang="en-US" dirty="0"/>
              <a:t>访问控制</a:t>
            </a:r>
            <a:endParaRPr lang="en-US" altLang="zh-CN" dirty="0"/>
          </a:p>
          <a:p>
            <a:r>
              <a:rPr lang="en-US" altLang="zh-CN" dirty="0"/>
              <a:t>—— 7.2.1 </a:t>
            </a:r>
            <a:r>
              <a:rPr lang="zh-CN" altLang="en-US" dirty="0"/>
              <a:t>公有继承</a:t>
            </a:r>
          </a:p>
        </p:txBody>
      </p:sp>
      <p:sp>
        <p:nvSpPr>
          <p:cNvPr id="7"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10</a:t>
            </a:fld>
            <a:endParaRPr lang="en-US" altLang="zh-CN" dirty="0"/>
          </a:p>
        </p:txBody>
      </p:sp>
    </p:spTree>
    <p:extLst>
      <p:ext uri="{BB962C8B-B14F-4D97-AF65-F5344CB8AC3E}">
        <p14:creationId xmlns:p14="http://schemas.microsoft.com/office/powerpoint/2010/main" val="316794884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5" name="标题 1"/>
          <p:cNvSpPr>
            <a:spLocks noGrp="1"/>
          </p:cNvSpPr>
          <p:nvPr>
            <p:ph type="title"/>
          </p:nvPr>
        </p:nvSpPr>
        <p:spPr>
          <a:xfrm>
            <a:off x="0" y="950913"/>
            <a:ext cx="6704013" cy="954087"/>
          </a:xfrm>
        </p:spPr>
        <p:txBody>
          <a:bodyPr/>
          <a:lstStyle/>
          <a:p>
            <a:pPr algn="l" eaLnBrk="1" hangingPunct="1"/>
            <a:r>
              <a:rPr lang="zh-CN" altLang="en-US"/>
              <a:t>例</a:t>
            </a:r>
            <a:r>
              <a:rPr lang="en-US" altLang="zh-CN"/>
              <a:t>7-1 </a:t>
            </a:r>
            <a:r>
              <a:rPr lang="zh-CN" altLang="en-US"/>
              <a:t>公有继承举例</a:t>
            </a:r>
            <a:endParaRPr kumimoji="1" lang="zh-CN" altLang="en-US"/>
          </a:p>
        </p:txBody>
      </p:sp>
      <p:sp>
        <p:nvSpPr>
          <p:cNvPr id="23556" name="内容占位符 2"/>
          <p:cNvSpPr>
            <a:spLocks noGrp="1"/>
          </p:cNvSpPr>
          <p:nvPr>
            <p:ph idx="1"/>
          </p:nvPr>
        </p:nvSpPr>
        <p:spPr>
          <a:xfrm>
            <a:off x="381000" y="1905000"/>
            <a:ext cx="8318500" cy="4648200"/>
          </a:xfrm>
          <a:solidFill>
            <a:srgbClr val="85FFFF"/>
          </a:solidFill>
        </p:spPr>
        <p:txBody>
          <a:bodyPr/>
          <a:lstStyle/>
          <a:p>
            <a:pPr marL="358775" indent="-250825" eaLnBrk="1" hangingPunct="1">
              <a:lnSpc>
                <a:spcPct val="100000"/>
              </a:lnSpc>
              <a:spcBef>
                <a:spcPct val="0"/>
              </a:spcBef>
              <a:buFont typeface="Wingdings" panose="05000000000000000000" pitchFamily="2" charset="2"/>
              <a:buNone/>
            </a:pPr>
            <a:r>
              <a:rPr lang="en-US" altLang="zh-CN" sz="2000" dirty="0"/>
              <a:t>//</a:t>
            </a:r>
            <a:r>
              <a:rPr lang="en-US" altLang="zh-CN" sz="2000" dirty="0" err="1"/>
              <a:t>Point.h</a:t>
            </a:r>
            <a:endParaRPr lang="en-US" altLang="zh-CN" sz="2000" dirty="0"/>
          </a:p>
          <a:p>
            <a:pPr marL="358775" indent="-250825" eaLnBrk="1" hangingPunct="1">
              <a:lnSpc>
                <a:spcPct val="100000"/>
              </a:lnSpc>
              <a:spcBef>
                <a:spcPct val="0"/>
              </a:spcBef>
              <a:buFont typeface="Wingdings" panose="05000000000000000000" pitchFamily="2" charset="2"/>
              <a:buNone/>
            </a:pPr>
            <a:r>
              <a:rPr lang="en-US" altLang="zh-CN" sz="2000" dirty="0"/>
              <a:t>#</a:t>
            </a:r>
            <a:r>
              <a:rPr lang="en-US" altLang="zh-CN" sz="2000" dirty="0" err="1"/>
              <a:t>ifndef</a:t>
            </a:r>
            <a:r>
              <a:rPr lang="en-US" altLang="zh-CN" sz="2000" dirty="0"/>
              <a:t> _POINT_H</a:t>
            </a:r>
          </a:p>
          <a:p>
            <a:pPr marL="358775" indent="-250825" eaLnBrk="1" hangingPunct="1">
              <a:lnSpc>
                <a:spcPct val="100000"/>
              </a:lnSpc>
              <a:spcBef>
                <a:spcPct val="0"/>
              </a:spcBef>
              <a:buFont typeface="Wingdings" panose="05000000000000000000" pitchFamily="2" charset="2"/>
              <a:buNone/>
            </a:pPr>
            <a:r>
              <a:rPr lang="en-US" altLang="zh-CN" sz="2000" dirty="0"/>
              <a:t>#define _POINT_H</a:t>
            </a:r>
          </a:p>
          <a:p>
            <a:pPr marL="358775" indent="-250825" eaLnBrk="1" hangingPunct="1">
              <a:lnSpc>
                <a:spcPct val="100000"/>
              </a:lnSpc>
              <a:spcBef>
                <a:spcPct val="0"/>
              </a:spcBef>
              <a:buFont typeface="Wingdings" panose="05000000000000000000" pitchFamily="2" charset="2"/>
              <a:buNone/>
            </a:pPr>
            <a:r>
              <a:rPr lang="en-US" altLang="zh-CN" sz="2000" dirty="0"/>
              <a:t>class Point {	//</a:t>
            </a:r>
            <a:r>
              <a:rPr lang="zh-CN" altLang="en-US" sz="2000" dirty="0"/>
              <a:t>基类</a:t>
            </a:r>
            <a:r>
              <a:rPr lang="en-US" altLang="zh-CN" sz="2000" dirty="0"/>
              <a:t>Point</a:t>
            </a:r>
            <a:r>
              <a:rPr lang="zh-CN" altLang="en-US" sz="2000" dirty="0"/>
              <a:t>类的定义</a:t>
            </a:r>
          </a:p>
          <a:p>
            <a:pPr marL="358775" indent="-250825" eaLnBrk="1" hangingPunct="1">
              <a:lnSpc>
                <a:spcPct val="100000"/>
              </a:lnSpc>
              <a:spcBef>
                <a:spcPct val="0"/>
              </a:spcBef>
              <a:buFont typeface="Wingdings" panose="05000000000000000000" pitchFamily="2" charset="2"/>
              <a:buNone/>
            </a:pPr>
            <a:r>
              <a:rPr lang="en-US" altLang="zh-CN" sz="2000" dirty="0"/>
              <a:t>public:		//</a:t>
            </a:r>
            <a:r>
              <a:rPr lang="zh-CN" altLang="en-US" sz="2000" dirty="0"/>
              <a:t>公有函数成员</a:t>
            </a:r>
          </a:p>
          <a:p>
            <a:pPr marL="358775" indent="-250825" eaLnBrk="1" hangingPunct="1">
              <a:lnSpc>
                <a:spcPct val="100000"/>
              </a:lnSpc>
              <a:spcBef>
                <a:spcPct val="0"/>
              </a:spcBef>
              <a:buFont typeface="Wingdings" panose="05000000000000000000" pitchFamily="2" charset="2"/>
              <a:buNone/>
            </a:pPr>
            <a:r>
              <a:rPr lang="zh-CN" altLang="en-US" sz="2000" dirty="0"/>
              <a:t>	</a:t>
            </a:r>
            <a:r>
              <a:rPr lang="en-US" altLang="zh-CN" sz="2000" dirty="0"/>
              <a:t>void </a:t>
            </a:r>
            <a:r>
              <a:rPr lang="en-US" altLang="zh-CN" sz="2000" dirty="0" err="1"/>
              <a:t>initPoint</a:t>
            </a:r>
            <a:r>
              <a:rPr lang="en-US" altLang="zh-CN" sz="2000" dirty="0"/>
              <a:t>(float x = 0, float y = 0)</a:t>
            </a:r>
          </a:p>
          <a:p>
            <a:pPr marL="358775" indent="-250825" eaLnBrk="1" hangingPunct="1">
              <a:lnSpc>
                <a:spcPct val="100000"/>
              </a:lnSpc>
              <a:spcBef>
                <a:spcPct val="0"/>
              </a:spcBef>
              <a:buFont typeface="Wingdings" panose="05000000000000000000" pitchFamily="2" charset="2"/>
              <a:buNone/>
            </a:pPr>
            <a:r>
              <a:rPr lang="en-US" altLang="zh-CN" sz="2000" dirty="0"/>
              <a:t>  { this-&gt;x = x; this-&gt;y = y;}</a:t>
            </a:r>
          </a:p>
          <a:p>
            <a:pPr marL="358775" indent="-250825" eaLnBrk="1" hangingPunct="1">
              <a:lnSpc>
                <a:spcPct val="100000"/>
              </a:lnSpc>
              <a:spcBef>
                <a:spcPct val="0"/>
              </a:spcBef>
              <a:buFont typeface="Wingdings" panose="05000000000000000000" pitchFamily="2" charset="2"/>
              <a:buNone/>
            </a:pPr>
            <a:r>
              <a:rPr lang="en-US" altLang="zh-CN" sz="2000" dirty="0"/>
              <a:t>	void move(float </a:t>
            </a:r>
            <a:r>
              <a:rPr lang="en-US" altLang="zh-CN" sz="2000" dirty="0" err="1"/>
              <a:t>offX</a:t>
            </a:r>
            <a:r>
              <a:rPr lang="en-US" altLang="zh-CN" sz="2000" dirty="0"/>
              <a:t>, float </a:t>
            </a:r>
            <a:r>
              <a:rPr lang="en-US" altLang="zh-CN" sz="2000" dirty="0" err="1"/>
              <a:t>offY</a:t>
            </a:r>
            <a:r>
              <a:rPr lang="en-US" altLang="zh-CN" sz="2000" dirty="0"/>
              <a:t>)</a:t>
            </a:r>
          </a:p>
          <a:p>
            <a:pPr marL="358775" indent="-250825" eaLnBrk="1" hangingPunct="1">
              <a:lnSpc>
                <a:spcPct val="100000"/>
              </a:lnSpc>
              <a:spcBef>
                <a:spcPct val="0"/>
              </a:spcBef>
              <a:buFont typeface="Wingdings" panose="05000000000000000000" pitchFamily="2" charset="2"/>
              <a:buNone/>
            </a:pPr>
            <a:r>
              <a:rPr lang="en-US" altLang="zh-CN" sz="2000" dirty="0"/>
              <a:t>  { x += </a:t>
            </a:r>
            <a:r>
              <a:rPr lang="en-US" altLang="zh-CN" sz="2000" dirty="0" err="1"/>
              <a:t>offX</a:t>
            </a:r>
            <a:r>
              <a:rPr lang="en-US" altLang="zh-CN" sz="2000" dirty="0"/>
              <a:t>; y += </a:t>
            </a:r>
            <a:r>
              <a:rPr lang="en-US" altLang="zh-CN" sz="2000" dirty="0" err="1"/>
              <a:t>offY</a:t>
            </a:r>
            <a:r>
              <a:rPr lang="en-US" altLang="zh-CN" sz="2000" dirty="0"/>
              <a:t>; }</a:t>
            </a:r>
          </a:p>
          <a:p>
            <a:pPr marL="358775" indent="-250825" eaLnBrk="1" hangingPunct="1">
              <a:lnSpc>
                <a:spcPct val="100000"/>
              </a:lnSpc>
              <a:spcBef>
                <a:spcPct val="0"/>
              </a:spcBef>
              <a:buFont typeface="Wingdings" panose="05000000000000000000" pitchFamily="2" charset="2"/>
              <a:buNone/>
            </a:pPr>
            <a:r>
              <a:rPr lang="en-US" altLang="zh-CN" sz="2000" dirty="0"/>
              <a:t>	float </a:t>
            </a:r>
            <a:r>
              <a:rPr lang="en-US" altLang="zh-CN" sz="2000" dirty="0" err="1"/>
              <a:t>getX</a:t>
            </a:r>
            <a:r>
              <a:rPr lang="en-US" altLang="zh-CN" sz="2000" dirty="0"/>
              <a:t>() </a:t>
            </a:r>
            <a:r>
              <a:rPr lang="en-US" altLang="zh-CN" sz="2000" dirty="0" err="1"/>
              <a:t>const</a:t>
            </a:r>
            <a:r>
              <a:rPr lang="en-US" altLang="zh-CN" sz="2000" dirty="0"/>
              <a:t> { return x; }</a:t>
            </a:r>
          </a:p>
          <a:p>
            <a:pPr marL="358775" indent="-250825" eaLnBrk="1" hangingPunct="1">
              <a:lnSpc>
                <a:spcPct val="100000"/>
              </a:lnSpc>
              <a:spcBef>
                <a:spcPct val="0"/>
              </a:spcBef>
              <a:buFont typeface="Wingdings" panose="05000000000000000000" pitchFamily="2" charset="2"/>
              <a:buNone/>
            </a:pPr>
            <a:r>
              <a:rPr lang="en-US" altLang="zh-CN" sz="2000" dirty="0"/>
              <a:t>	float </a:t>
            </a:r>
            <a:r>
              <a:rPr lang="en-US" altLang="zh-CN" sz="2000" dirty="0" err="1"/>
              <a:t>getY</a:t>
            </a:r>
            <a:r>
              <a:rPr lang="en-US" altLang="zh-CN" sz="2000" dirty="0"/>
              <a:t>() </a:t>
            </a:r>
            <a:r>
              <a:rPr lang="en-US" altLang="zh-CN" sz="2000" dirty="0" err="1"/>
              <a:t>const</a:t>
            </a:r>
            <a:r>
              <a:rPr lang="en-US" altLang="zh-CN" sz="2000" dirty="0"/>
              <a:t> { return y; }</a:t>
            </a:r>
          </a:p>
          <a:p>
            <a:pPr marL="358775" indent="-250825" eaLnBrk="1" hangingPunct="1">
              <a:lnSpc>
                <a:spcPct val="100000"/>
              </a:lnSpc>
              <a:spcBef>
                <a:spcPct val="0"/>
              </a:spcBef>
              <a:buFont typeface="Wingdings" panose="05000000000000000000" pitchFamily="2" charset="2"/>
              <a:buNone/>
            </a:pPr>
            <a:r>
              <a:rPr lang="en-US" altLang="zh-CN" sz="2000" dirty="0"/>
              <a:t>private:		//</a:t>
            </a:r>
            <a:r>
              <a:rPr lang="zh-CN" altLang="en-US" sz="2000" dirty="0"/>
              <a:t>私有数据成员</a:t>
            </a:r>
          </a:p>
          <a:p>
            <a:pPr marL="358775" indent="-250825" eaLnBrk="1" hangingPunct="1">
              <a:lnSpc>
                <a:spcPct val="100000"/>
              </a:lnSpc>
              <a:spcBef>
                <a:spcPct val="0"/>
              </a:spcBef>
              <a:buFont typeface="Wingdings" panose="05000000000000000000" pitchFamily="2" charset="2"/>
              <a:buNone/>
            </a:pPr>
            <a:r>
              <a:rPr lang="zh-CN" altLang="en-US" sz="2000" dirty="0"/>
              <a:t>	</a:t>
            </a:r>
            <a:r>
              <a:rPr lang="en-US" altLang="zh-CN" sz="2000" dirty="0"/>
              <a:t>float x, y;</a:t>
            </a:r>
          </a:p>
          <a:p>
            <a:pPr marL="358775" indent="-250825" eaLnBrk="1" hangingPunct="1">
              <a:lnSpc>
                <a:spcPct val="100000"/>
              </a:lnSpc>
              <a:spcBef>
                <a:spcPct val="0"/>
              </a:spcBef>
              <a:buFont typeface="Wingdings" panose="05000000000000000000" pitchFamily="2" charset="2"/>
              <a:buNone/>
            </a:pPr>
            <a:r>
              <a:rPr lang="en-US" altLang="zh-CN" sz="2000" dirty="0"/>
              <a:t>};</a:t>
            </a:r>
          </a:p>
          <a:p>
            <a:pPr marL="358775" indent="-250825" eaLnBrk="1" hangingPunct="1">
              <a:lnSpc>
                <a:spcPct val="100000"/>
              </a:lnSpc>
              <a:spcBef>
                <a:spcPct val="0"/>
              </a:spcBef>
              <a:buFont typeface="Georgia" panose="02040502050405020303" pitchFamily="18" charset="0"/>
              <a:buNone/>
            </a:pPr>
            <a:r>
              <a:rPr lang="en-US" altLang="zh-CN" sz="2000" dirty="0"/>
              <a:t>#</a:t>
            </a:r>
            <a:r>
              <a:rPr lang="en-US" altLang="zh-CN" sz="2000" dirty="0" err="1"/>
              <a:t>endif</a:t>
            </a:r>
            <a:r>
              <a:rPr lang="en-US" altLang="zh-CN" sz="2000" dirty="0"/>
              <a:t> //_POINT_H</a:t>
            </a:r>
            <a:endParaRPr lang="zh-CN" altLang="en-US" sz="2000" dirty="0"/>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11</a:t>
            </a:fld>
            <a:endParaRPr lang="en-US" altLang="zh-CN" dirty="0"/>
          </a:p>
        </p:txBody>
      </p:sp>
      <p:sp>
        <p:nvSpPr>
          <p:cNvPr id="8" name="标题 4"/>
          <p:cNvSpPr txBox="1">
            <a:spLocks/>
          </p:cNvSpPr>
          <p:nvPr/>
        </p:nvSpPr>
        <p:spPr>
          <a:xfrm>
            <a:off x="381000" y="257175"/>
            <a:ext cx="83185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7.2 </a:t>
            </a:r>
            <a:r>
              <a:rPr lang="zh-CN" altLang="en-US" dirty="0"/>
              <a:t>访问控制</a:t>
            </a:r>
            <a:endParaRPr lang="en-US" altLang="zh-CN" dirty="0"/>
          </a:p>
          <a:p>
            <a:r>
              <a:rPr lang="en-US" altLang="zh-CN" dirty="0"/>
              <a:t>—— 7.2.1 </a:t>
            </a:r>
            <a:r>
              <a:rPr lang="zh-CN" altLang="en-US" dirty="0"/>
              <a:t>公有继承</a:t>
            </a:r>
          </a:p>
        </p:txBody>
      </p:sp>
    </p:spTree>
    <p:extLst>
      <p:ext uri="{BB962C8B-B14F-4D97-AF65-F5344CB8AC3E}">
        <p14:creationId xmlns:p14="http://schemas.microsoft.com/office/powerpoint/2010/main" val="352813072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80" name="内容占位符 2"/>
          <p:cNvSpPr>
            <a:spLocks noGrp="1"/>
          </p:cNvSpPr>
          <p:nvPr>
            <p:ph idx="1"/>
          </p:nvPr>
        </p:nvSpPr>
        <p:spPr>
          <a:xfrm>
            <a:off x="457200" y="1143000"/>
            <a:ext cx="8229600" cy="5500688"/>
          </a:xfrm>
          <a:solidFill>
            <a:srgbClr val="85FFFF"/>
          </a:solidFill>
          <a:ln w="9525">
            <a:noFill/>
            <a:miter lim="800000"/>
            <a:headEnd/>
            <a:tailEnd/>
          </a:ln>
          <a:effectLst/>
        </p:spPr>
        <p:txBody>
          <a:bodyPr vert="horz" wrap="square" lIns="91440" tIns="45720" rIns="91440" bIns="45720" numCol="1" anchor="t" anchorCtr="0" compatLnSpc="1">
            <a:prstTxWarp prst="textNoShape">
              <a:avLst/>
            </a:prstTxWarp>
          </a:bodyPr>
          <a:lstStyle/>
          <a:p>
            <a:pPr marL="358775" indent="-250825" eaLnBrk="1" hangingPunct="1">
              <a:lnSpc>
                <a:spcPct val="100000"/>
              </a:lnSpc>
              <a:spcBef>
                <a:spcPct val="0"/>
              </a:spcBef>
              <a:buNone/>
            </a:pPr>
            <a:r>
              <a:rPr lang="en-US" altLang="zh-CN" sz="2000" dirty="0"/>
              <a:t>//</a:t>
            </a:r>
            <a:r>
              <a:rPr lang="en-US" altLang="zh-CN" sz="2000" dirty="0" err="1"/>
              <a:t>Rectangle.h</a:t>
            </a:r>
            <a:endParaRPr lang="en-US" altLang="zh-CN" sz="2000" dirty="0"/>
          </a:p>
          <a:p>
            <a:pPr marL="358775" indent="-250825" eaLnBrk="1" hangingPunct="1">
              <a:lnSpc>
                <a:spcPct val="100000"/>
              </a:lnSpc>
              <a:spcBef>
                <a:spcPct val="0"/>
              </a:spcBef>
              <a:buNone/>
            </a:pPr>
            <a:r>
              <a:rPr lang="en-US" altLang="zh-CN" sz="2000" dirty="0"/>
              <a:t>#</a:t>
            </a:r>
            <a:r>
              <a:rPr lang="en-US" altLang="zh-CN" sz="2000" dirty="0" err="1"/>
              <a:t>ifndef</a:t>
            </a:r>
            <a:r>
              <a:rPr lang="en-US" altLang="zh-CN" sz="2000" dirty="0"/>
              <a:t> _RECTANGLE_H</a:t>
            </a:r>
          </a:p>
          <a:p>
            <a:pPr marL="358775" indent="-250825" eaLnBrk="1" hangingPunct="1">
              <a:lnSpc>
                <a:spcPct val="100000"/>
              </a:lnSpc>
              <a:spcBef>
                <a:spcPct val="0"/>
              </a:spcBef>
              <a:buNone/>
            </a:pPr>
            <a:r>
              <a:rPr lang="en-US" altLang="zh-CN" sz="2000" dirty="0"/>
              <a:t>#define _RECTANGLE_H</a:t>
            </a:r>
          </a:p>
          <a:p>
            <a:pPr marL="358775" indent="-250825" eaLnBrk="1" hangingPunct="1">
              <a:lnSpc>
                <a:spcPct val="100000"/>
              </a:lnSpc>
              <a:spcBef>
                <a:spcPct val="0"/>
              </a:spcBef>
              <a:buNone/>
            </a:pPr>
            <a:r>
              <a:rPr lang="en-US" altLang="zh-CN" sz="2000" dirty="0"/>
              <a:t>#include "</a:t>
            </a:r>
            <a:r>
              <a:rPr lang="en-US" altLang="zh-CN" sz="2000" dirty="0" err="1"/>
              <a:t>Point.h</a:t>
            </a:r>
            <a:r>
              <a:rPr lang="en-US" altLang="zh-CN" sz="2000" dirty="0"/>
              <a:t>"</a:t>
            </a:r>
          </a:p>
          <a:p>
            <a:pPr marL="358775" indent="-250825" eaLnBrk="1" hangingPunct="1">
              <a:lnSpc>
                <a:spcPct val="100000"/>
              </a:lnSpc>
              <a:spcBef>
                <a:spcPct val="0"/>
              </a:spcBef>
              <a:buNone/>
            </a:pPr>
            <a:r>
              <a:rPr lang="en-US" altLang="zh-CN" sz="2000" dirty="0"/>
              <a:t>class Rectangle: public Point {	//</a:t>
            </a:r>
            <a:r>
              <a:rPr lang="zh-CN" altLang="en-US" sz="2000" dirty="0"/>
              <a:t>派生类定义部分</a:t>
            </a:r>
          </a:p>
          <a:p>
            <a:pPr marL="358775" indent="-250825" eaLnBrk="1" hangingPunct="1">
              <a:lnSpc>
                <a:spcPct val="100000"/>
              </a:lnSpc>
              <a:spcBef>
                <a:spcPct val="0"/>
              </a:spcBef>
              <a:buNone/>
            </a:pPr>
            <a:r>
              <a:rPr lang="en-US" altLang="zh-CN" sz="2000" dirty="0"/>
              <a:t>public:	//</a:t>
            </a:r>
            <a:r>
              <a:rPr lang="zh-CN" altLang="en-US" sz="2000" dirty="0"/>
              <a:t>新增公有函数成员</a:t>
            </a:r>
          </a:p>
          <a:p>
            <a:pPr marL="358775" indent="-250825" eaLnBrk="1" hangingPunct="1">
              <a:lnSpc>
                <a:spcPct val="100000"/>
              </a:lnSpc>
              <a:spcBef>
                <a:spcPct val="0"/>
              </a:spcBef>
              <a:buNone/>
            </a:pPr>
            <a:r>
              <a:rPr lang="zh-CN" altLang="en-US" sz="2000" dirty="0"/>
              <a:t>	</a:t>
            </a:r>
            <a:r>
              <a:rPr lang="en-US" altLang="zh-CN" sz="2000" dirty="0"/>
              <a:t>void </a:t>
            </a:r>
            <a:r>
              <a:rPr lang="en-US" altLang="zh-CN" sz="2000" dirty="0" err="1"/>
              <a:t>initRectangle</a:t>
            </a:r>
            <a:r>
              <a:rPr lang="en-US" altLang="zh-CN" sz="2000" dirty="0"/>
              <a:t>(float x, float y, float w, float h) {</a:t>
            </a:r>
          </a:p>
          <a:p>
            <a:pPr marL="358775" indent="-250825" eaLnBrk="1" hangingPunct="1">
              <a:lnSpc>
                <a:spcPct val="100000"/>
              </a:lnSpc>
              <a:spcBef>
                <a:spcPct val="0"/>
              </a:spcBef>
              <a:buNone/>
            </a:pPr>
            <a:r>
              <a:rPr lang="en-US" altLang="zh-CN" sz="2000" dirty="0"/>
              <a:t>		</a:t>
            </a:r>
            <a:r>
              <a:rPr lang="en-US" altLang="zh-CN" sz="2000" dirty="0" err="1">
                <a:solidFill>
                  <a:srgbClr val="FF0000"/>
                </a:solidFill>
              </a:rPr>
              <a:t>initPoint</a:t>
            </a:r>
            <a:r>
              <a:rPr lang="en-US" altLang="zh-CN" sz="2000" dirty="0">
                <a:solidFill>
                  <a:srgbClr val="FF0000"/>
                </a:solidFill>
              </a:rPr>
              <a:t>(x, y); //</a:t>
            </a:r>
            <a:r>
              <a:rPr lang="zh-CN" altLang="en-US" sz="2000" dirty="0">
                <a:solidFill>
                  <a:srgbClr val="FF0000"/>
                </a:solidFill>
              </a:rPr>
              <a:t>调用基类公有成员函数</a:t>
            </a:r>
          </a:p>
          <a:p>
            <a:pPr marL="358775" indent="-250825" eaLnBrk="1" hangingPunct="1">
              <a:lnSpc>
                <a:spcPct val="100000"/>
              </a:lnSpc>
              <a:spcBef>
                <a:spcPct val="0"/>
              </a:spcBef>
              <a:buNone/>
            </a:pPr>
            <a:r>
              <a:rPr lang="zh-CN" altLang="en-US" sz="2000" dirty="0"/>
              <a:t>		</a:t>
            </a:r>
            <a:r>
              <a:rPr lang="en-US" altLang="zh-CN" sz="2000" dirty="0"/>
              <a:t>this-&gt;w = w;</a:t>
            </a:r>
          </a:p>
          <a:p>
            <a:pPr marL="358775" indent="-250825" eaLnBrk="1" hangingPunct="1">
              <a:lnSpc>
                <a:spcPct val="100000"/>
              </a:lnSpc>
              <a:spcBef>
                <a:spcPct val="0"/>
              </a:spcBef>
              <a:buNone/>
            </a:pPr>
            <a:r>
              <a:rPr lang="en-US" altLang="zh-CN" sz="2000" dirty="0"/>
              <a:t>		this-&gt;h = h;</a:t>
            </a:r>
          </a:p>
          <a:p>
            <a:pPr marL="358775" indent="-250825" eaLnBrk="1" hangingPunct="1">
              <a:lnSpc>
                <a:spcPct val="100000"/>
              </a:lnSpc>
              <a:spcBef>
                <a:spcPct val="0"/>
              </a:spcBef>
              <a:buNone/>
            </a:pPr>
            <a:r>
              <a:rPr lang="en-US" altLang="zh-CN" sz="2000" dirty="0"/>
              <a:t>	}</a:t>
            </a:r>
          </a:p>
          <a:p>
            <a:pPr marL="358775" indent="-250825" eaLnBrk="1" hangingPunct="1">
              <a:lnSpc>
                <a:spcPct val="100000"/>
              </a:lnSpc>
              <a:spcBef>
                <a:spcPct val="0"/>
              </a:spcBef>
              <a:buNone/>
            </a:pPr>
            <a:r>
              <a:rPr lang="en-US" altLang="zh-CN" sz="2000" dirty="0"/>
              <a:t>	float </a:t>
            </a:r>
            <a:r>
              <a:rPr lang="en-US" altLang="zh-CN" sz="2000" dirty="0" err="1"/>
              <a:t>getH</a:t>
            </a:r>
            <a:r>
              <a:rPr lang="en-US" altLang="zh-CN" sz="2000" dirty="0"/>
              <a:t>() </a:t>
            </a:r>
            <a:r>
              <a:rPr lang="en-US" altLang="zh-CN" sz="2000" dirty="0" err="1"/>
              <a:t>const</a:t>
            </a:r>
            <a:r>
              <a:rPr lang="en-US" altLang="zh-CN" sz="2000" dirty="0"/>
              <a:t> { return h; }</a:t>
            </a:r>
          </a:p>
          <a:p>
            <a:pPr marL="358775" indent="-250825" eaLnBrk="1" hangingPunct="1">
              <a:lnSpc>
                <a:spcPct val="100000"/>
              </a:lnSpc>
              <a:spcBef>
                <a:spcPct val="0"/>
              </a:spcBef>
              <a:buNone/>
            </a:pPr>
            <a:r>
              <a:rPr lang="en-US" altLang="zh-CN" sz="2000" dirty="0"/>
              <a:t>	float </a:t>
            </a:r>
            <a:r>
              <a:rPr lang="en-US" altLang="zh-CN" sz="2000" dirty="0" err="1"/>
              <a:t>getW</a:t>
            </a:r>
            <a:r>
              <a:rPr lang="en-US" altLang="zh-CN" sz="2000" dirty="0"/>
              <a:t>() </a:t>
            </a:r>
            <a:r>
              <a:rPr lang="en-US" altLang="zh-CN" sz="2000" dirty="0" err="1"/>
              <a:t>const</a:t>
            </a:r>
            <a:r>
              <a:rPr lang="en-US" altLang="zh-CN" sz="2000" dirty="0"/>
              <a:t> { return w; }</a:t>
            </a:r>
          </a:p>
          <a:p>
            <a:pPr marL="358775" indent="-250825" eaLnBrk="1" hangingPunct="1">
              <a:lnSpc>
                <a:spcPct val="100000"/>
              </a:lnSpc>
              <a:spcBef>
                <a:spcPct val="0"/>
              </a:spcBef>
              <a:buNone/>
            </a:pPr>
            <a:r>
              <a:rPr lang="en-US" altLang="zh-CN" sz="2000" dirty="0"/>
              <a:t>private:	//</a:t>
            </a:r>
            <a:r>
              <a:rPr lang="zh-CN" altLang="en-US" sz="2000" dirty="0"/>
              <a:t>新增私有数据成员</a:t>
            </a:r>
          </a:p>
          <a:p>
            <a:pPr marL="358775" indent="-250825" eaLnBrk="1" hangingPunct="1">
              <a:lnSpc>
                <a:spcPct val="100000"/>
              </a:lnSpc>
              <a:spcBef>
                <a:spcPct val="0"/>
              </a:spcBef>
              <a:buNone/>
            </a:pPr>
            <a:r>
              <a:rPr lang="zh-CN" altLang="en-US" sz="2000" dirty="0"/>
              <a:t>	</a:t>
            </a:r>
            <a:r>
              <a:rPr lang="en-US" altLang="zh-CN" sz="2000" dirty="0"/>
              <a:t>float w, h;</a:t>
            </a:r>
          </a:p>
          <a:p>
            <a:pPr marL="358775" indent="-250825" eaLnBrk="1" hangingPunct="1">
              <a:lnSpc>
                <a:spcPct val="100000"/>
              </a:lnSpc>
              <a:spcBef>
                <a:spcPct val="0"/>
              </a:spcBef>
              <a:buNone/>
            </a:pPr>
            <a:r>
              <a:rPr lang="en-US" altLang="zh-CN" sz="2000" dirty="0"/>
              <a:t>};</a:t>
            </a:r>
          </a:p>
          <a:p>
            <a:pPr marL="358775" indent="-250825" eaLnBrk="1" hangingPunct="1">
              <a:lnSpc>
                <a:spcPct val="100000"/>
              </a:lnSpc>
              <a:spcBef>
                <a:spcPct val="0"/>
              </a:spcBef>
              <a:buNone/>
            </a:pPr>
            <a:r>
              <a:rPr lang="en-US" altLang="zh-CN" sz="2000" dirty="0"/>
              <a:t>#</a:t>
            </a:r>
            <a:r>
              <a:rPr lang="en-US" altLang="zh-CN" sz="2000" dirty="0" err="1"/>
              <a:t>endif</a:t>
            </a:r>
            <a:r>
              <a:rPr lang="en-US" altLang="zh-CN" sz="2000" dirty="0"/>
              <a:t> //_RECTANGLE_H</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12</a:t>
            </a:fld>
            <a:endParaRPr lang="en-US" altLang="zh-CN" dirty="0"/>
          </a:p>
        </p:txBody>
      </p:sp>
      <p:sp>
        <p:nvSpPr>
          <p:cNvPr id="8" name="标题 4"/>
          <p:cNvSpPr txBox="1">
            <a:spLocks/>
          </p:cNvSpPr>
          <p:nvPr/>
        </p:nvSpPr>
        <p:spPr>
          <a:xfrm>
            <a:off x="381000" y="257175"/>
            <a:ext cx="83185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7.2 </a:t>
            </a:r>
            <a:r>
              <a:rPr lang="zh-CN" altLang="en-US" dirty="0"/>
              <a:t>访问控制</a:t>
            </a:r>
            <a:endParaRPr lang="en-US" altLang="zh-CN" dirty="0"/>
          </a:p>
          <a:p>
            <a:r>
              <a:rPr lang="en-US" altLang="zh-CN" dirty="0"/>
              <a:t>—— 7.2.1 </a:t>
            </a:r>
            <a:r>
              <a:rPr lang="zh-CN" altLang="en-US" dirty="0"/>
              <a:t>公有继承</a:t>
            </a:r>
          </a:p>
        </p:txBody>
      </p:sp>
      <p:sp>
        <p:nvSpPr>
          <p:cNvPr id="24579" name="标题 1"/>
          <p:cNvSpPr>
            <a:spLocks noGrp="1"/>
          </p:cNvSpPr>
          <p:nvPr>
            <p:ph type="title"/>
          </p:nvPr>
        </p:nvSpPr>
        <p:spPr>
          <a:xfrm>
            <a:off x="5791200" y="1143000"/>
            <a:ext cx="2895600" cy="1000125"/>
          </a:xfrm>
          <a:solidFill>
            <a:schemeClr val="bg1"/>
          </a:solidFill>
        </p:spPr>
        <p:txBody>
          <a:bodyPr/>
          <a:lstStyle/>
          <a:p>
            <a:pPr eaLnBrk="1" hangingPunct="1"/>
            <a:r>
              <a:rPr lang="zh-CN" altLang="en-US" dirty="0"/>
              <a:t>例</a:t>
            </a:r>
            <a:r>
              <a:rPr lang="en-US" altLang="zh-CN" dirty="0"/>
              <a:t>7-1 (</a:t>
            </a:r>
            <a:r>
              <a:rPr lang="zh-CN" altLang="en-US" dirty="0"/>
              <a:t>续</a:t>
            </a:r>
            <a:r>
              <a:rPr lang="en-US" altLang="zh-CN" dirty="0"/>
              <a:t>)</a:t>
            </a:r>
            <a:endParaRPr kumimoji="1" lang="zh-CN" altLang="en-US" dirty="0"/>
          </a:p>
        </p:txBody>
      </p:sp>
    </p:spTree>
    <p:extLst>
      <p:ext uri="{BB962C8B-B14F-4D97-AF65-F5344CB8AC3E}">
        <p14:creationId xmlns:p14="http://schemas.microsoft.com/office/powerpoint/2010/main" val="363367933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灯片编号占位符 3"/>
          <p:cNvSpPr>
            <a:spLocks noGrp="1"/>
          </p:cNvSpPr>
          <p:nvPr>
            <p:ph type="sldNum" sz="quarter" idx="4294967295"/>
          </p:nvPr>
        </p:nvSpPr>
        <p:spPr bwMode="auto">
          <a:xfrm>
            <a:off x="8174038" y="1588"/>
            <a:ext cx="762000" cy="3667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FD7CBFA2-AC37-4681-8230-F57311DCB988}" type="slidenum">
              <a:rPr kumimoji="0" lang="en-US" altLang="zh-CN" sz="1800">
                <a:solidFill>
                  <a:srgbClr val="FFFFFF"/>
                </a:solidFill>
                <a:ea typeface="隶书" panose="02010509060101010101" pitchFamily="49" charset="-122"/>
              </a:rPr>
              <a:pPr eaLnBrk="1" hangingPunct="1"/>
              <a:t>13</a:t>
            </a:fld>
            <a:endParaRPr kumimoji="0" lang="en-US" altLang="zh-CN" sz="1800">
              <a:solidFill>
                <a:srgbClr val="FFFFFF"/>
              </a:solidFill>
              <a:ea typeface="隶书" panose="02010509060101010101" pitchFamily="49" charset="-122"/>
            </a:endParaRPr>
          </a:p>
        </p:txBody>
      </p:sp>
      <p:sp>
        <p:nvSpPr>
          <p:cNvPr id="25604" name="内容占位符 2"/>
          <p:cNvSpPr>
            <a:spLocks noGrp="1"/>
          </p:cNvSpPr>
          <p:nvPr>
            <p:ph idx="1"/>
          </p:nvPr>
        </p:nvSpPr>
        <p:spPr>
          <a:xfrm>
            <a:off x="457200" y="1295400"/>
            <a:ext cx="8194675" cy="4953000"/>
          </a:xfrm>
          <a:solidFill>
            <a:srgbClr val="85FFFF"/>
          </a:solidFill>
          <a:ln w="9525">
            <a:noFill/>
            <a:miter lim="800000"/>
            <a:headEnd/>
            <a:tailEnd/>
          </a:ln>
          <a:effectLst/>
        </p:spPr>
        <p:txBody>
          <a:bodyPr vert="horz" wrap="square" lIns="91440" tIns="45720" rIns="91440" bIns="45720" numCol="1" anchor="t" anchorCtr="0" compatLnSpc="1">
            <a:prstTxWarp prst="textNoShape">
              <a:avLst/>
            </a:prstTxWarp>
          </a:bodyPr>
          <a:lstStyle/>
          <a:p>
            <a:pPr marL="358775" indent="-250825" eaLnBrk="1" hangingPunct="1">
              <a:lnSpc>
                <a:spcPct val="100000"/>
              </a:lnSpc>
              <a:spcBef>
                <a:spcPct val="0"/>
              </a:spcBef>
              <a:buNone/>
            </a:pPr>
            <a:r>
              <a:rPr lang="en-US" altLang="zh-CN" sz="2000" dirty="0"/>
              <a:t>#include &lt;</a:t>
            </a:r>
            <a:r>
              <a:rPr lang="en-US" altLang="zh-CN" sz="2000" dirty="0" err="1"/>
              <a:t>iostream</a:t>
            </a:r>
            <a:r>
              <a:rPr lang="en-US" altLang="zh-CN" sz="2000" dirty="0"/>
              <a:t>&gt;</a:t>
            </a:r>
          </a:p>
          <a:p>
            <a:pPr marL="358775" indent="-250825" eaLnBrk="1" hangingPunct="1">
              <a:lnSpc>
                <a:spcPct val="100000"/>
              </a:lnSpc>
              <a:spcBef>
                <a:spcPct val="0"/>
              </a:spcBef>
              <a:buNone/>
            </a:pPr>
            <a:r>
              <a:rPr lang="en-US" altLang="zh-CN" sz="2000" dirty="0"/>
              <a:t>#include &lt;</a:t>
            </a:r>
            <a:r>
              <a:rPr lang="en-US" altLang="zh-CN" sz="2000" dirty="0" err="1"/>
              <a:t>cmath</a:t>
            </a:r>
            <a:r>
              <a:rPr lang="en-US" altLang="zh-CN" sz="2000" dirty="0"/>
              <a:t>&gt;</a:t>
            </a:r>
          </a:p>
          <a:p>
            <a:pPr marL="358775" indent="-250825" eaLnBrk="1" hangingPunct="1">
              <a:lnSpc>
                <a:spcPct val="100000"/>
              </a:lnSpc>
              <a:spcBef>
                <a:spcPct val="0"/>
              </a:spcBef>
              <a:buNone/>
            </a:pPr>
            <a:r>
              <a:rPr lang="en-US" altLang="zh-CN" sz="2000" dirty="0"/>
              <a:t>using namespace </a:t>
            </a:r>
            <a:r>
              <a:rPr lang="en-US" altLang="zh-CN" sz="2000" dirty="0" err="1"/>
              <a:t>std</a:t>
            </a:r>
            <a:r>
              <a:rPr lang="en-US" altLang="zh-CN" sz="2000" dirty="0"/>
              <a:t>;</a:t>
            </a:r>
          </a:p>
          <a:p>
            <a:pPr marL="358775" indent="-250825" eaLnBrk="1" hangingPunct="1">
              <a:lnSpc>
                <a:spcPct val="100000"/>
              </a:lnSpc>
              <a:spcBef>
                <a:spcPct val="0"/>
              </a:spcBef>
              <a:buNone/>
            </a:pPr>
            <a:r>
              <a:rPr lang="en-US" altLang="zh-CN" sz="2000" dirty="0" err="1"/>
              <a:t>int</a:t>
            </a:r>
            <a:r>
              <a:rPr lang="en-US" altLang="zh-CN" sz="2000" dirty="0"/>
              <a:t> main() {</a:t>
            </a:r>
          </a:p>
          <a:p>
            <a:pPr marL="358775" indent="-250825" eaLnBrk="1" hangingPunct="1">
              <a:lnSpc>
                <a:spcPct val="100000"/>
              </a:lnSpc>
              <a:spcBef>
                <a:spcPct val="0"/>
              </a:spcBef>
              <a:buNone/>
            </a:pPr>
            <a:r>
              <a:rPr lang="en-US" altLang="zh-CN" sz="2000" dirty="0"/>
              <a:t>	Rectangle </a:t>
            </a:r>
            <a:r>
              <a:rPr lang="en-US" altLang="zh-CN" sz="2000" dirty="0" err="1"/>
              <a:t>rect</a:t>
            </a:r>
            <a:r>
              <a:rPr lang="en-US" altLang="zh-CN" sz="2000" dirty="0"/>
              <a:t>;	//</a:t>
            </a:r>
            <a:r>
              <a:rPr lang="zh-CN" altLang="en-US" sz="2000" dirty="0"/>
              <a:t>定义</a:t>
            </a:r>
            <a:r>
              <a:rPr lang="en-US" altLang="zh-CN" sz="2000" dirty="0"/>
              <a:t>Rectangle</a:t>
            </a:r>
            <a:r>
              <a:rPr lang="zh-CN" altLang="en-US" sz="2000" dirty="0"/>
              <a:t>类的对象</a:t>
            </a:r>
          </a:p>
          <a:p>
            <a:pPr marL="358775" indent="-250825" eaLnBrk="1" hangingPunct="1">
              <a:lnSpc>
                <a:spcPct val="100000"/>
              </a:lnSpc>
              <a:spcBef>
                <a:spcPct val="0"/>
              </a:spcBef>
              <a:buNone/>
            </a:pPr>
            <a:r>
              <a:rPr lang="zh-CN" altLang="en-US" sz="2000" dirty="0"/>
              <a:t>	</a:t>
            </a:r>
            <a:r>
              <a:rPr lang="en-US" altLang="zh-CN" sz="2000" dirty="0"/>
              <a:t>//</a:t>
            </a:r>
            <a:r>
              <a:rPr lang="zh-CN" altLang="en-US" sz="2000" dirty="0"/>
              <a:t>设置矩形的数据</a:t>
            </a:r>
          </a:p>
          <a:p>
            <a:pPr marL="358775" indent="-250825" eaLnBrk="1" hangingPunct="1">
              <a:lnSpc>
                <a:spcPct val="100000"/>
              </a:lnSpc>
              <a:spcBef>
                <a:spcPct val="0"/>
              </a:spcBef>
              <a:buNone/>
            </a:pPr>
            <a:r>
              <a:rPr lang="zh-CN" altLang="en-US" sz="2000" dirty="0"/>
              <a:t>	</a:t>
            </a:r>
            <a:r>
              <a:rPr lang="en-US" altLang="zh-CN" sz="2000" dirty="0" err="1"/>
              <a:t>rect.initRectangle</a:t>
            </a:r>
            <a:r>
              <a:rPr lang="en-US" altLang="zh-CN" sz="2000" dirty="0"/>
              <a:t>(2, 3, 20, 10);	</a:t>
            </a:r>
          </a:p>
          <a:p>
            <a:pPr marL="358775" indent="-250825" eaLnBrk="1" hangingPunct="1">
              <a:lnSpc>
                <a:spcPct val="100000"/>
              </a:lnSpc>
              <a:spcBef>
                <a:spcPct val="0"/>
              </a:spcBef>
              <a:buNone/>
            </a:pPr>
            <a:r>
              <a:rPr lang="en-US" altLang="zh-CN" sz="2000" dirty="0"/>
              <a:t>	</a:t>
            </a:r>
            <a:r>
              <a:rPr lang="en-US" altLang="zh-CN" sz="2000" dirty="0" err="1"/>
              <a:t>rect.move</a:t>
            </a:r>
            <a:r>
              <a:rPr lang="en-US" altLang="zh-CN" sz="2000" dirty="0"/>
              <a:t>(3,2);	//</a:t>
            </a:r>
            <a:r>
              <a:rPr lang="zh-CN" altLang="en-US" sz="2000" dirty="0"/>
              <a:t>移动矩形位置</a:t>
            </a:r>
          </a:p>
          <a:p>
            <a:pPr marL="358775" indent="-250825" eaLnBrk="1" hangingPunct="1">
              <a:lnSpc>
                <a:spcPct val="100000"/>
              </a:lnSpc>
              <a:spcBef>
                <a:spcPct val="0"/>
              </a:spcBef>
              <a:buNone/>
            </a:pPr>
            <a:r>
              <a:rPr lang="zh-CN" altLang="en-US" sz="2000" dirty="0"/>
              <a:t>	</a:t>
            </a:r>
            <a:r>
              <a:rPr lang="en-US" altLang="zh-CN" sz="2000" dirty="0" err="1"/>
              <a:t>cout</a:t>
            </a:r>
            <a:r>
              <a:rPr lang="en-US" altLang="zh-CN" sz="2000" dirty="0"/>
              <a:t> &lt;&lt; "The data of </a:t>
            </a:r>
            <a:r>
              <a:rPr lang="en-US" altLang="zh-CN" sz="2000" dirty="0" err="1"/>
              <a:t>rect</a:t>
            </a:r>
            <a:r>
              <a:rPr lang="en-US" altLang="zh-CN" sz="2000" dirty="0"/>
              <a:t>(</a:t>
            </a:r>
            <a:r>
              <a:rPr lang="en-US" altLang="zh-CN" sz="2000" dirty="0" err="1"/>
              <a:t>x,y,w,h</a:t>
            </a:r>
            <a:r>
              <a:rPr lang="en-US" altLang="zh-CN" sz="2000" dirty="0"/>
              <a:t>): " &lt;&lt; </a:t>
            </a:r>
            <a:r>
              <a:rPr lang="en-US" altLang="zh-CN" sz="2000" dirty="0" err="1"/>
              <a:t>endl</a:t>
            </a:r>
            <a:r>
              <a:rPr lang="en-US" altLang="zh-CN" sz="2000" dirty="0"/>
              <a:t>;</a:t>
            </a:r>
          </a:p>
          <a:p>
            <a:pPr marL="358775" indent="-250825" eaLnBrk="1" hangingPunct="1">
              <a:lnSpc>
                <a:spcPct val="100000"/>
              </a:lnSpc>
              <a:spcBef>
                <a:spcPct val="0"/>
              </a:spcBef>
              <a:buNone/>
            </a:pPr>
            <a:r>
              <a:rPr lang="en-US" altLang="zh-CN" sz="2000" dirty="0"/>
              <a:t>	//</a:t>
            </a:r>
            <a:r>
              <a:rPr lang="zh-CN" altLang="en-US" sz="2000" dirty="0"/>
              <a:t>输出矩形的特征参数</a:t>
            </a:r>
          </a:p>
          <a:p>
            <a:pPr marL="358775" indent="-250825" eaLnBrk="1" hangingPunct="1">
              <a:lnSpc>
                <a:spcPct val="100000"/>
              </a:lnSpc>
              <a:spcBef>
                <a:spcPct val="0"/>
              </a:spcBef>
              <a:buNone/>
            </a:pPr>
            <a:r>
              <a:rPr lang="zh-CN" altLang="en-US" sz="2000" dirty="0"/>
              <a:t>	</a:t>
            </a:r>
            <a:r>
              <a:rPr lang="en-US" altLang="zh-CN" sz="2000" dirty="0" err="1"/>
              <a:t>cout</a:t>
            </a:r>
            <a:r>
              <a:rPr lang="en-US" altLang="zh-CN" sz="2000" dirty="0"/>
              <a:t> &lt;&lt; </a:t>
            </a:r>
            <a:r>
              <a:rPr lang="en-US" altLang="zh-CN" sz="2000" dirty="0" err="1"/>
              <a:t>rect.getX</a:t>
            </a:r>
            <a:r>
              <a:rPr lang="en-US" altLang="zh-CN" sz="2000" dirty="0"/>
              <a:t>() &lt;&lt;", "</a:t>
            </a:r>
          </a:p>
          <a:p>
            <a:pPr marL="358775" indent="-250825" eaLnBrk="1" hangingPunct="1">
              <a:lnSpc>
                <a:spcPct val="100000"/>
              </a:lnSpc>
              <a:spcBef>
                <a:spcPct val="0"/>
              </a:spcBef>
              <a:buNone/>
            </a:pPr>
            <a:r>
              <a:rPr lang="en-US" altLang="zh-CN" sz="2000" dirty="0"/>
              <a:t>		&lt;&lt; </a:t>
            </a:r>
            <a:r>
              <a:rPr lang="en-US" altLang="zh-CN" sz="2000" dirty="0" err="1"/>
              <a:t>rect.getY</a:t>
            </a:r>
            <a:r>
              <a:rPr lang="en-US" altLang="zh-CN" sz="2000" dirty="0"/>
              <a:t>() &lt;&lt; ", "</a:t>
            </a:r>
          </a:p>
          <a:p>
            <a:pPr marL="358775" indent="-250825" eaLnBrk="1" hangingPunct="1">
              <a:lnSpc>
                <a:spcPct val="100000"/>
              </a:lnSpc>
              <a:spcBef>
                <a:spcPct val="0"/>
              </a:spcBef>
              <a:buNone/>
            </a:pPr>
            <a:r>
              <a:rPr lang="en-US" altLang="zh-CN" sz="2000" dirty="0"/>
              <a:t>		&lt;&lt; </a:t>
            </a:r>
            <a:r>
              <a:rPr lang="en-US" altLang="zh-CN" sz="2000" dirty="0" err="1"/>
              <a:t>rect.getW</a:t>
            </a:r>
            <a:r>
              <a:rPr lang="en-US" altLang="zh-CN" sz="2000" dirty="0"/>
              <a:t>() &lt;&lt; ", "</a:t>
            </a:r>
          </a:p>
          <a:p>
            <a:pPr marL="358775" indent="-250825" eaLnBrk="1" hangingPunct="1">
              <a:lnSpc>
                <a:spcPct val="100000"/>
              </a:lnSpc>
              <a:spcBef>
                <a:spcPct val="0"/>
              </a:spcBef>
              <a:buNone/>
            </a:pPr>
            <a:r>
              <a:rPr lang="en-US" altLang="zh-CN" sz="2000" dirty="0"/>
              <a:t>		&lt;&lt; </a:t>
            </a:r>
            <a:r>
              <a:rPr lang="en-US" altLang="zh-CN" sz="2000" dirty="0" err="1"/>
              <a:t>rect.getH</a:t>
            </a:r>
            <a:r>
              <a:rPr lang="en-US" altLang="zh-CN" sz="2000" dirty="0"/>
              <a:t>() &lt;&lt; </a:t>
            </a:r>
            <a:r>
              <a:rPr lang="en-US" altLang="zh-CN" sz="2000" dirty="0" err="1"/>
              <a:t>endl</a:t>
            </a:r>
            <a:r>
              <a:rPr lang="en-US" altLang="zh-CN" sz="2000" dirty="0"/>
              <a:t>;</a:t>
            </a:r>
          </a:p>
          <a:p>
            <a:pPr marL="358775" indent="-250825" eaLnBrk="1" hangingPunct="1">
              <a:lnSpc>
                <a:spcPct val="100000"/>
              </a:lnSpc>
              <a:spcBef>
                <a:spcPct val="0"/>
              </a:spcBef>
              <a:buNone/>
            </a:pPr>
            <a:r>
              <a:rPr lang="en-US" altLang="zh-CN" sz="2000" dirty="0"/>
              <a:t>	return 0;</a:t>
            </a:r>
          </a:p>
          <a:p>
            <a:pPr marL="358775" indent="-250825" eaLnBrk="1" hangingPunct="1">
              <a:lnSpc>
                <a:spcPct val="100000"/>
              </a:lnSpc>
              <a:spcBef>
                <a:spcPct val="0"/>
              </a:spcBef>
              <a:buNone/>
            </a:pPr>
            <a:r>
              <a:rPr lang="en-US" altLang="zh-CN" sz="2000" dirty="0"/>
              <a:t>}</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13</a:t>
            </a:fld>
            <a:endParaRPr lang="en-US" altLang="zh-CN" dirty="0"/>
          </a:p>
        </p:txBody>
      </p:sp>
      <p:sp>
        <p:nvSpPr>
          <p:cNvPr id="8" name="标题 4"/>
          <p:cNvSpPr txBox="1">
            <a:spLocks/>
          </p:cNvSpPr>
          <p:nvPr/>
        </p:nvSpPr>
        <p:spPr>
          <a:xfrm>
            <a:off x="381000" y="257175"/>
            <a:ext cx="83185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7.2 </a:t>
            </a:r>
            <a:r>
              <a:rPr lang="zh-CN" altLang="en-US" dirty="0"/>
              <a:t>访问控制</a:t>
            </a:r>
            <a:endParaRPr lang="en-US" altLang="zh-CN" dirty="0"/>
          </a:p>
          <a:p>
            <a:r>
              <a:rPr lang="en-US" altLang="zh-CN" dirty="0"/>
              <a:t>—— 7.2.1 </a:t>
            </a:r>
            <a:r>
              <a:rPr lang="zh-CN" altLang="en-US" dirty="0"/>
              <a:t>公有继承</a:t>
            </a:r>
          </a:p>
        </p:txBody>
      </p:sp>
      <p:sp>
        <p:nvSpPr>
          <p:cNvPr id="9" name="标题 1"/>
          <p:cNvSpPr>
            <a:spLocks noGrp="1"/>
          </p:cNvSpPr>
          <p:nvPr>
            <p:ph type="title"/>
          </p:nvPr>
        </p:nvSpPr>
        <p:spPr>
          <a:xfrm>
            <a:off x="5791200" y="1285875"/>
            <a:ext cx="2895600" cy="1000125"/>
          </a:xfrm>
          <a:solidFill>
            <a:schemeClr val="bg1"/>
          </a:solidFill>
        </p:spPr>
        <p:txBody>
          <a:bodyPr/>
          <a:lstStyle/>
          <a:p>
            <a:pPr eaLnBrk="1" hangingPunct="1"/>
            <a:r>
              <a:rPr lang="zh-CN" altLang="en-US" dirty="0"/>
              <a:t>例</a:t>
            </a:r>
            <a:r>
              <a:rPr lang="en-US" altLang="zh-CN" dirty="0"/>
              <a:t>7-1 (</a:t>
            </a:r>
            <a:r>
              <a:rPr lang="zh-CN" altLang="en-US" dirty="0"/>
              <a:t>续</a:t>
            </a:r>
            <a:r>
              <a:rPr lang="en-US" altLang="zh-CN" dirty="0"/>
              <a:t>)</a:t>
            </a:r>
            <a:endParaRPr kumimoji="1" lang="zh-CN" altLang="en-US" dirty="0"/>
          </a:p>
        </p:txBody>
      </p:sp>
    </p:spTree>
    <p:extLst>
      <p:ext uri="{BB962C8B-B14F-4D97-AF65-F5344CB8AC3E}">
        <p14:creationId xmlns:p14="http://schemas.microsoft.com/office/powerpoint/2010/main" val="111178889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a:xfrm>
            <a:off x="0" y="950913"/>
            <a:ext cx="6704013" cy="954087"/>
          </a:xfrm>
        </p:spPr>
        <p:txBody>
          <a:bodyPr/>
          <a:lstStyle/>
          <a:p>
            <a:pPr algn="l" eaLnBrk="1" hangingPunct="1"/>
            <a:r>
              <a:rPr lang="en-US" altLang="zh-CN"/>
              <a:t>7.2.2 </a:t>
            </a:r>
            <a:r>
              <a:rPr lang="zh-CN" altLang="en-US"/>
              <a:t>私有继承</a:t>
            </a:r>
            <a:r>
              <a:rPr lang="en-US" altLang="zh-CN"/>
              <a:t>(private)</a:t>
            </a:r>
            <a:endParaRPr lang="zh-CN" altLang="en-US"/>
          </a:p>
        </p:txBody>
      </p:sp>
      <p:sp>
        <p:nvSpPr>
          <p:cNvPr id="26627" name="内容占位符 2"/>
          <p:cNvSpPr>
            <a:spLocks noGrp="1"/>
          </p:cNvSpPr>
          <p:nvPr>
            <p:ph idx="1"/>
          </p:nvPr>
        </p:nvSpPr>
        <p:spPr>
          <a:xfrm>
            <a:off x="457200" y="1905000"/>
            <a:ext cx="8410575" cy="4343400"/>
          </a:xfrm>
        </p:spPr>
        <p:txBody>
          <a:bodyPr/>
          <a:lstStyle/>
          <a:p>
            <a:pPr eaLnBrk="1" hangingPunct="1">
              <a:spcAft>
                <a:spcPts val="1200"/>
              </a:spcAft>
            </a:pPr>
            <a:r>
              <a:rPr lang="zh-CN" altLang="en-US" sz="2800" dirty="0"/>
              <a:t>基类的</a:t>
            </a:r>
            <a:r>
              <a:rPr lang="en-US" altLang="zh-CN" sz="2800" dirty="0">
                <a:solidFill>
                  <a:srgbClr val="CE640C"/>
                </a:solidFill>
                <a:cs typeface="Times New Roman" panose="02020603050405020304" pitchFamily="18" charset="0"/>
              </a:rPr>
              <a:t>public</a:t>
            </a:r>
            <a:r>
              <a:rPr lang="zh-CN" altLang="en-US" sz="2800" dirty="0"/>
              <a:t>和</a:t>
            </a:r>
            <a:r>
              <a:rPr lang="en-US" altLang="zh-CN" sz="2800" dirty="0">
                <a:solidFill>
                  <a:srgbClr val="CE640C"/>
                </a:solidFill>
                <a:cs typeface="Times New Roman" panose="02020603050405020304" pitchFamily="18" charset="0"/>
              </a:rPr>
              <a:t>protected</a:t>
            </a:r>
            <a:r>
              <a:rPr lang="zh-CN" altLang="en-US" sz="2800" dirty="0"/>
              <a:t>成员都以</a:t>
            </a:r>
            <a:r>
              <a:rPr lang="en-US" altLang="zh-CN" sz="2800" dirty="0">
                <a:solidFill>
                  <a:srgbClr val="CE640C"/>
                </a:solidFill>
                <a:cs typeface="Times New Roman" panose="02020603050405020304" pitchFamily="18" charset="0"/>
              </a:rPr>
              <a:t>private</a:t>
            </a:r>
            <a:r>
              <a:rPr lang="zh-CN" altLang="en-US" sz="2800" dirty="0"/>
              <a:t>身份出现在派生类中，但基类的</a:t>
            </a:r>
            <a:r>
              <a:rPr lang="en-US" altLang="zh-CN" sz="2800" dirty="0">
                <a:solidFill>
                  <a:srgbClr val="00B050"/>
                </a:solidFill>
                <a:cs typeface="Times New Roman" panose="02020603050405020304" pitchFamily="18" charset="0"/>
              </a:rPr>
              <a:t>private</a:t>
            </a:r>
            <a:r>
              <a:rPr lang="zh-CN" altLang="en-US" sz="2800" dirty="0"/>
              <a:t>成员</a:t>
            </a:r>
            <a:r>
              <a:rPr lang="zh-CN" altLang="en-US" sz="2800" dirty="0">
                <a:solidFill>
                  <a:srgbClr val="00B050"/>
                </a:solidFill>
              </a:rPr>
              <a:t>不可直接访问</a:t>
            </a:r>
            <a:r>
              <a:rPr lang="zh-CN" altLang="en-US" sz="2800" dirty="0"/>
              <a:t>。</a:t>
            </a:r>
          </a:p>
          <a:p>
            <a:pPr eaLnBrk="1" hangingPunct="1">
              <a:spcAft>
                <a:spcPts val="1200"/>
              </a:spcAft>
            </a:pPr>
            <a:r>
              <a:rPr lang="zh-CN" altLang="en-US" sz="2800" dirty="0"/>
              <a:t>派生类中的成员函数可以直接访问基类中的</a:t>
            </a:r>
            <a:r>
              <a:rPr lang="en-US" altLang="zh-CN" sz="2800" dirty="0">
                <a:cs typeface="Times New Roman" panose="02020603050405020304" pitchFamily="18" charset="0"/>
              </a:rPr>
              <a:t>public</a:t>
            </a:r>
            <a:r>
              <a:rPr lang="zh-CN" altLang="en-US" sz="2800" dirty="0"/>
              <a:t>和</a:t>
            </a:r>
            <a:r>
              <a:rPr lang="en-US" altLang="zh-CN" sz="2800" dirty="0">
                <a:cs typeface="Times New Roman" panose="02020603050405020304" pitchFamily="18" charset="0"/>
              </a:rPr>
              <a:t>protected</a:t>
            </a:r>
            <a:r>
              <a:rPr lang="zh-CN" altLang="en-US" sz="2800" dirty="0"/>
              <a:t>成员，但不能直接访问基类的</a:t>
            </a:r>
            <a:r>
              <a:rPr lang="en-US" altLang="zh-CN" sz="2800" dirty="0">
                <a:cs typeface="Times New Roman" panose="02020603050405020304" pitchFamily="18" charset="0"/>
              </a:rPr>
              <a:t>private</a:t>
            </a:r>
            <a:r>
              <a:rPr lang="zh-CN" altLang="en-US" sz="2800" dirty="0"/>
              <a:t>成员。</a:t>
            </a:r>
          </a:p>
          <a:p>
            <a:pPr eaLnBrk="1" hangingPunct="1">
              <a:spcAft>
                <a:spcPts val="1200"/>
              </a:spcAft>
            </a:pPr>
            <a:r>
              <a:rPr lang="zh-CN" altLang="en-US" sz="2800" dirty="0"/>
              <a:t>通过派生类的对象不能直接访问基类中的任何成员。</a:t>
            </a:r>
          </a:p>
          <a:p>
            <a:pPr eaLnBrk="1" hangingPunct="1">
              <a:spcAft>
                <a:spcPts val="1200"/>
              </a:spcAft>
            </a:pPr>
            <a:endParaRPr lang="zh-CN" altLang="en-US" sz="2800" dirty="0"/>
          </a:p>
        </p:txBody>
      </p:sp>
      <p:sp>
        <p:nvSpPr>
          <p:cNvPr id="7" name="标题 4"/>
          <p:cNvSpPr txBox="1">
            <a:spLocks/>
          </p:cNvSpPr>
          <p:nvPr/>
        </p:nvSpPr>
        <p:spPr>
          <a:xfrm>
            <a:off x="381000" y="257175"/>
            <a:ext cx="83185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7.2 </a:t>
            </a:r>
            <a:r>
              <a:rPr lang="zh-CN" altLang="en-US" dirty="0"/>
              <a:t>访问控制</a:t>
            </a:r>
            <a:endParaRPr lang="en-US" altLang="zh-CN" dirty="0"/>
          </a:p>
          <a:p>
            <a:r>
              <a:rPr lang="zh-CN" altLang="en-US" dirty="0"/>
              <a:t> </a:t>
            </a:r>
            <a:r>
              <a:rPr lang="en-US" altLang="zh-CN" dirty="0"/>
              <a:t>—— 7.2.2 </a:t>
            </a:r>
            <a:r>
              <a:rPr lang="zh-CN" altLang="en-US" dirty="0"/>
              <a:t>私有继承</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14</a:t>
            </a:fld>
            <a:endParaRPr lang="en-US" altLang="zh-CN" dirty="0"/>
          </a:p>
        </p:txBody>
      </p:sp>
    </p:spTree>
    <p:extLst>
      <p:ext uri="{BB962C8B-B14F-4D97-AF65-F5344CB8AC3E}">
        <p14:creationId xmlns:p14="http://schemas.microsoft.com/office/powerpoint/2010/main" val="272638257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1" name="标题 1"/>
          <p:cNvSpPr>
            <a:spLocks noGrp="1"/>
          </p:cNvSpPr>
          <p:nvPr>
            <p:ph type="title"/>
          </p:nvPr>
        </p:nvSpPr>
        <p:spPr>
          <a:xfrm>
            <a:off x="0" y="965994"/>
            <a:ext cx="8229600" cy="785813"/>
          </a:xfrm>
        </p:spPr>
        <p:txBody>
          <a:bodyPr/>
          <a:lstStyle/>
          <a:p>
            <a:pPr algn="l" eaLnBrk="1" hangingPunct="1"/>
            <a:r>
              <a:rPr lang="zh-CN" altLang="en-US" dirty="0"/>
              <a:t>例</a:t>
            </a:r>
            <a:r>
              <a:rPr lang="en-US" altLang="zh-CN" dirty="0"/>
              <a:t>7-2 </a:t>
            </a:r>
            <a:r>
              <a:rPr lang="zh-CN" altLang="en-US" dirty="0"/>
              <a:t>私有继承举例</a:t>
            </a:r>
            <a:endParaRPr kumimoji="1" lang="zh-CN" altLang="en-US" dirty="0"/>
          </a:p>
        </p:txBody>
      </p:sp>
      <p:sp>
        <p:nvSpPr>
          <p:cNvPr id="27652" name="内容占位符 2"/>
          <p:cNvSpPr>
            <a:spLocks noGrp="1"/>
          </p:cNvSpPr>
          <p:nvPr>
            <p:ph idx="1"/>
          </p:nvPr>
        </p:nvSpPr>
        <p:spPr>
          <a:xfrm>
            <a:off x="457200" y="1751807"/>
            <a:ext cx="8229600" cy="4822031"/>
          </a:xfrm>
          <a:solidFill>
            <a:srgbClr val="85FFFF"/>
          </a:solidFill>
          <a:ln w="9525">
            <a:noFill/>
            <a:miter lim="800000"/>
            <a:headEnd/>
            <a:tailEnd/>
          </a:ln>
          <a:effectLst/>
        </p:spPr>
        <p:txBody>
          <a:bodyPr vert="horz" wrap="square" lIns="91440" tIns="45720" rIns="91440" bIns="45720" numCol="1" anchor="t" anchorCtr="0" compatLnSpc="1">
            <a:prstTxWarp prst="textNoShape">
              <a:avLst/>
            </a:prstTxWarp>
          </a:bodyPr>
          <a:lstStyle/>
          <a:p>
            <a:pPr marL="358775" indent="-250825" eaLnBrk="1" hangingPunct="1">
              <a:lnSpc>
                <a:spcPct val="100000"/>
              </a:lnSpc>
              <a:spcBef>
                <a:spcPct val="0"/>
              </a:spcBef>
              <a:buNone/>
            </a:pPr>
            <a:r>
              <a:rPr lang="en-US" altLang="zh-CN" sz="2000" dirty="0"/>
              <a:t>//</a:t>
            </a:r>
            <a:r>
              <a:rPr lang="en-US" altLang="zh-CN" sz="2000" dirty="0" err="1"/>
              <a:t>Point.h</a:t>
            </a:r>
            <a:endParaRPr lang="en-US" altLang="zh-CN" sz="2000" dirty="0"/>
          </a:p>
          <a:p>
            <a:pPr marL="358775" indent="-250825" eaLnBrk="1" hangingPunct="1">
              <a:lnSpc>
                <a:spcPct val="100000"/>
              </a:lnSpc>
              <a:spcBef>
                <a:spcPct val="0"/>
              </a:spcBef>
              <a:buNone/>
            </a:pPr>
            <a:r>
              <a:rPr lang="en-US" altLang="zh-CN" sz="2000" dirty="0"/>
              <a:t>#</a:t>
            </a:r>
            <a:r>
              <a:rPr lang="en-US" altLang="zh-CN" sz="2000" dirty="0" err="1"/>
              <a:t>ifndef</a:t>
            </a:r>
            <a:r>
              <a:rPr lang="en-US" altLang="zh-CN" sz="2000" dirty="0"/>
              <a:t> _POINT_H</a:t>
            </a:r>
          </a:p>
          <a:p>
            <a:pPr marL="358775" indent="-250825" eaLnBrk="1" hangingPunct="1">
              <a:lnSpc>
                <a:spcPct val="100000"/>
              </a:lnSpc>
              <a:spcBef>
                <a:spcPct val="0"/>
              </a:spcBef>
              <a:buNone/>
            </a:pPr>
            <a:r>
              <a:rPr lang="en-US" altLang="zh-CN" sz="2000" dirty="0"/>
              <a:t>#define _POINT_H</a:t>
            </a:r>
          </a:p>
          <a:p>
            <a:pPr marL="358775" indent="-250825" eaLnBrk="1" hangingPunct="1">
              <a:lnSpc>
                <a:spcPct val="100000"/>
              </a:lnSpc>
              <a:spcBef>
                <a:spcPct val="0"/>
              </a:spcBef>
              <a:buNone/>
            </a:pPr>
            <a:r>
              <a:rPr lang="en-US" altLang="zh-CN" sz="2000" dirty="0"/>
              <a:t>class Point {	//</a:t>
            </a:r>
            <a:r>
              <a:rPr lang="zh-CN" altLang="en-US" sz="2000" dirty="0"/>
              <a:t>基类</a:t>
            </a:r>
            <a:r>
              <a:rPr lang="en-US" altLang="zh-CN" sz="2000" dirty="0"/>
              <a:t>Point</a:t>
            </a:r>
            <a:r>
              <a:rPr lang="zh-CN" altLang="en-US" sz="2000" dirty="0"/>
              <a:t>类的定义</a:t>
            </a:r>
          </a:p>
          <a:p>
            <a:pPr marL="358775" indent="-250825" eaLnBrk="1" hangingPunct="1">
              <a:lnSpc>
                <a:spcPct val="100000"/>
              </a:lnSpc>
              <a:spcBef>
                <a:spcPct val="0"/>
              </a:spcBef>
              <a:buNone/>
            </a:pPr>
            <a:r>
              <a:rPr lang="en-US" altLang="zh-CN" sz="2000" dirty="0"/>
              <a:t>public:	//</a:t>
            </a:r>
            <a:r>
              <a:rPr lang="zh-CN" altLang="en-US" sz="2000" dirty="0"/>
              <a:t>公有函数成员</a:t>
            </a:r>
          </a:p>
          <a:p>
            <a:pPr marL="358775" indent="-250825" eaLnBrk="1" hangingPunct="1">
              <a:lnSpc>
                <a:spcPct val="100000"/>
              </a:lnSpc>
              <a:spcBef>
                <a:spcPct val="0"/>
              </a:spcBef>
              <a:buNone/>
            </a:pPr>
            <a:r>
              <a:rPr lang="zh-CN" altLang="en-US" sz="2000" dirty="0"/>
              <a:t>	</a:t>
            </a:r>
            <a:r>
              <a:rPr lang="en-US" altLang="zh-CN" sz="2000" dirty="0"/>
              <a:t>void </a:t>
            </a:r>
            <a:r>
              <a:rPr lang="en-US" altLang="zh-CN" sz="2000" dirty="0" err="1"/>
              <a:t>initPoint</a:t>
            </a:r>
            <a:r>
              <a:rPr lang="en-US" altLang="zh-CN" sz="2000" dirty="0"/>
              <a:t>(float x = 0, float y = 0) </a:t>
            </a:r>
          </a:p>
          <a:p>
            <a:pPr marL="358775" indent="-250825" eaLnBrk="1" hangingPunct="1">
              <a:lnSpc>
                <a:spcPct val="100000"/>
              </a:lnSpc>
              <a:spcBef>
                <a:spcPct val="0"/>
              </a:spcBef>
              <a:buNone/>
            </a:pPr>
            <a:r>
              <a:rPr lang="en-US" altLang="zh-CN" sz="2000" dirty="0"/>
              <a:t>  { this-&gt;x = x; this-&gt;y = y;}</a:t>
            </a:r>
          </a:p>
          <a:p>
            <a:pPr marL="358775" indent="-250825" eaLnBrk="1" hangingPunct="1">
              <a:lnSpc>
                <a:spcPct val="100000"/>
              </a:lnSpc>
              <a:spcBef>
                <a:spcPct val="0"/>
              </a:spcBef>
              <a:buNone/>
            </a:pPr>
            <a:r>
              <a:rPr lang="en-US" altLang="zh-CN" sz="2000" dirty="0"/>
              <a:t>	void move(float </a:t>
            </a:r>
            <a:r>
              <a:rPr lang="en-US" altLang="zh-CN" sz="2000" dirty="0" err="1"/>
              <a:t>offX</a:t>
            </a:r>
            <a:r>
              <a:rPr lang="en-US" altLang="zh-CN" sz="2000" dirty="0"/>
              <a:t>, float </a:t>
            </a:r>
            <a:r>
              <a:rPr lang="en-US" altLang="zh-CN" sz="2000" dirty="0" err="1"/>
              <a:t>offY</a:t>
            </a:r>
            <a:r>
              <a:rPr lang="en-US" altLang="zh-CN" sz="2000" dirty="0"/>
              <a:t>) </a:t>
            </a:r>
          </a:p>
          <a:p>
            <a:pPr marL="358775" indent="-250825" eaLnBrk="1" hangingPunct="1">
              <a:lnSpc>
                <a:spcPct val="100000"/>
              </a:lnSpc>
              <a:spcBef>
                <a:spcPct val="0"/>
              </a:spcBef>
              <a:buNone/>
            </a:pPr>
            <a:r>
              <a:rPr lang="en-US" altLang="zh-CN" sz="2000" dirty="0"/>
              <a:t>  { x += </a:t>
            </a:r>
            <a:r>
              <a:rPr lang="en-US" altLang="zh-CN" sz="2000" dirty="0" err="1"/>
              <a:t>offX</a:t>
            </a:r>
            <a:r>
              <a:rPr lang="en-US" altLang="zh-CN" sz="2000" dirty="0"/>
              <a:t>; y += </a:t>
            </a:r>
            <a:r>
              <a:rPr lang="en-US" altLang="zh-CN" sz="2000" dirty="0" err="1"/>
              <a:t>offY</a:t>
            </a:r>
            <a:r>
              <a:rPr lang="en-US" altLang="zh-CN" sz="2000" dirty="0"/>
              <a:t>; }</a:t>
            </a:r>
          </a:p>
          <a:p>
            <a:pPr marL="358775" indent="-250825" eaLnBrk="1" hangingPunct="1">
              <a:lnSpc>
                <a:spcPct val="100000"/>
              </a:lnSpc>
              <a:spcBef>
                <a:spcPct val="0"/>
              </a:spcBef>
              <a:buNone/>
            </a:pPr>
            <a:r>
              <a:rPr lang="en-US" altLang="zh-CN" sz="2000" dirty="0"/>
              <a:t>	float </a:t>
            </a:r>
            <a:r>
              <a:rPr lang="en-US" altLang="zh-CN" sz="2000" dirty="0" err="1"/>
              <a:t>getX</a:t>
            </a:r>
            <a:r>
              <a:rPr lang="en-US" altLang="zh-CN" sz="2000" dirty="0"/>
              <a:t>() </a:t>
            </a:r>
            <a:r>
              <a:rPr lang="en-US" altLang="zh-CN" sz="2000" dirty="0" err="1"/>
              <a:t>const</a:t>
            </a:r>
            <a:r>
              <a:rPr lang="en-US" altLang="zh-CN" sz="2000" dirty="0"/>
              <a:t> { return x; }</a:t>
            </a:r>
          </a:p>
          <a:p>
            <a:pPr marL="358775" indent="-250825" eaLnBrk="1" hangingPunct="1">
              <a:lnSpc>
                <a:spcPct val="100000"/>
              </a:lnSpc>
              <a:spcBef>
                <a:spcPct val="0"/>
              </a:spcBef>
              <a:buNone/>
            </a:pPr>
            <a:r>
              <a:rPr lang="en-US" altLang="zh-CN" sz="2000" dirty="0"/>
              <a:t>	float </a:t>
            </a:r>
            <a:r>
              <a:rPr lang="en-US" altLang="zh-CN" sz="2000" dirty="0" err="1"/>
              <a:t>getY</a:t>
            </a:r>
            <a:r>
              <a:rPr lang="en-US" altLang="zh-CN" sz="2000" dirty="0"/>
              <a:t>() </a:t>
            </a:r>
            <a:r>
              <a:rPr lang="en-US" altLang="zh-CN" sz="2000" dirty="0" err="1"/>
              <a:t>const</a:t>
            </a:r>
            <a:r>
              <a:rPr lang="en-US" altLang="zh-CN" sz="2000" dirty="0"/>
              <a:t> { return y; }</a:t>
            </a:r>
          </a:p>
          <a:p>
            <a:pPr marL="358775" indent="-250825" eaLnBrk="1" hangingPunct="1">
              <a:lnSpc>
                <a:spcPct val="100000"/>
              </a:lnSpc>
              <a:spcBef>
                <a:spcPct val="0"/>
              </a:spcBef>
              <a:buNone/>
            </a:pPr>
            <a:r>
              <a:rPr lang="en-US" altLang="zh-CN" sz="2000" dirty="0"/>
              <a:t>private:	//</a:t>
            </a:r>
            <a:r>
              <a:rPr lang="zh-CN" altLang="en-US" sz="2000" dirty="0"/>
              <a:t>私有数据成员</a:t>
            </a:r>
          </a:p>
          <a:p>
            <a:pPr marL="358775" indent="-250825" eaLnBrk="1" hangingPunct="1">
              <a:lnSpc>
                <a:spcPct val="100000"/>
              </a:lnSpc>
              <a:spcBef>
                <a:spcPct val="0"/>
              </a:spcBef>
              <a:buNone/>
            </a:pPr>
            <a:r>
              <a:rPr lang="zh-CN" altLang="en-US" sz="2000" dirty="0"/>
              <a:t>	</a:t>
            </a:r>
            <a:r>
              <a:rPr lang="en-US" altLang="zh-CN" sz="2000" dirty="0"/>
              <a:t>float x, y;</a:t>
            </a:r>
          </a:p>
          <a:p>
            <a:pPr marL="358775" indent="-250825" eaLnBrk="1" hangingPunct="1">
              <a:lnSpc>
                <a:spcPct val="100000"/>
              </a:lnSpc>
              <a:spcBef>
                <a:spcPct val="0"/>
              </a:spcBef>
              <a:buNone/>
            </a:pPr>
            <a:r>
              <a:rPr lang="en-US" altLang="zh-CN" sz="2000" dirty="0"/>
              <a:t>};	</a:t>
            </a:r>
          </a:p>
          <a:p>
            <a:pPr marL="358775" indent="-250825" eaLnBrk="1" hangingPunct="1">
              <a:lnSpc>
                <a:spcPct val="100000"/>
              </a:lnSpc>
              <a:spcBef>
                <a:spcPct val="0"/>
              </a:spcBef>
              <a:buNone/>
            </a:pPr>
            <a:r>
              <a:rPr lang="en-US" altLang="zh-CN" sz="2000" dirty="0"/>
              <a:t>#</a:t>
            </a:r>
            <a:r>
              <a:rPr lang="en-US" altLang="zh-CN" sz="2000" dirty="0" err="1"/>
              <a:t>endif</a:t>
            </a:r>
            <a:r>
              <a:rPr lang="en-US" altLang="zh-CN" sz="2000" dirty="0"/>
              <a:t> //_POINT_H</a:t>
            </a:r>
          </a:p>
        </p:txBody>
      </p:sp>
      <p:sp>
        <p:nvSpPr>
          <p:cNvPr id="7" name="标题 4"/>
          <p:cNvSpPr txBox="1">
            <a:spLocks/>
          </p:cNvSpPr>
          <p:nvPr/>
        </p:nvSpPr>
        <p:spPr>
          <a:xfrm>
            <a:off x="368300" y="257175"/>
            <a:ext cx="83185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7.2 </a:t>
            </a:r>
            <a:r>
              <a:rPr lang="zh-CN" altLang="en-US" dirty="0"/>
              <a:t>访问控制</a:t>
            </a:r>
            <a:endParaRPr lang="en-US" altLang="zh-CN" dirty="0"/>
          </a:p>
          <a:p>
            <a:r>
              <a:rPr lang="zh-CN" altLang="en-US" dirty="0"/>
              <a:t> </a:t>
            </a:r>
            <a:r>
              <a:rPr lang="en-US" altLang="zh-CN" dirty="0"/>
              <a:t>—— 7.2.2 </a:t>
            </a:r>
            <a:r>
              <a:rPr lang="zh-CN" altLang="en-US" dirty="0"/>
              <a:t>私有继承</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15</a:t>
            </a:fld>
            <a:endParaRPr lang="en-US" altLang="zh-CN" dirty="0"/>
          </a:p>
        </p:txBody>
      </p:sp>
    </p:spTree>
    <p:extLst>
      <p:ext uri="{BB962C8B-B14F-4D97-AF65-F5344CB8AC3E}">
        <p14:creationId xmlns:p14="http://schemas.microsoft.com/office/powerpoint/2010/main" val="172593276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6" name="内容占位符 2"/>
          <p:cNvSpPr>
            <a:spLocks noGrp="1"/>
          </p:cNvSpPr>
          <p:nvPr>
            <p:ph idx="1"/>
          </p:nvPr>
        </p:nvSpPr>
        <p:spPr>
          <a:xfrm>
            <a:off x="457200" y="685800"/>
            <a:ext cx="8229600" cy="6172199"/>
          </a:xfrm>
          <a:solidFill>
            <a:srgbClr val="85FFFF"/>
          </a:solidFill>
        </p:spPr>
        <p:txBody>
          <a:bodyPr/>
          <a:lstStyle/>
          <a:p>
            <a:pPr marL="358775" indent="-250825" eaLnBrk="1" hangingPunct="1">
              <a:lnSpc>
                <a:spcPct val="100000"/>
              </a:lnSpc>
              <a:spcBef>
                <a:spcPct val="0"/>
              </a:spcBef>
              <a:buFont typeface="Wingdings" panose="05000000000000000000" pitchFamily="2" charset="2"/>
              <a:buNone/>
            </a:pPr>
            <a:r>
              <a:rPr lang="en-US" altLang="zh-CN" sz="1800" dirty="0"/>
              <a:t>//</a:t>
            </a:r>
            <a:r>
              <a:rPr lang="en-US" altLang="zh-CN" sz="1800" dirty="0" err="1"/>
              <a:t>Rectangle.h</a:t>
            </a:r>
            <a:endParaRPr lang="en-US" altLang="zh-CN" sz="1800" dirty="0"/>
          </a:p>
          <a:p>
            <a:pPr marL="358775" indent="-250825" eaLnBrk="1" hangingPunct="1">
              <a:lnSpc>
                <a:spcPct val="100000"/>
              </a:lnSpc>
              <a:spcBef>
                <a:spcPct val="0"/>
              </a:spcBef>
              <a:buFont typeface="Wingdings" panose="05000000000000000000" pitchFamily="2" charset="2"/>
              <a:buNone/>
            </a:pPr>
            <a:r>
              <a:rPr lang="en-US" altLang="zh-CN" sz="1800" dirty="0"/>
              <a:t>#</a:t>
            </a:r>
            <a:r>
              <a:rPr lang="en-US" altLang="zh-CN" sz="1800" dirty="0" err="1"/>
              <a:t>ifndef</a:t>
            </a:r>
            <a:r>
              <a:rPr lang="en-US" altLang="zh-CN" sz="1800" dirty="0"/>
              <a:t> _RECTANGLE_H</a:t>
            </a:r>
          </a:p>
          <a:p>
            <a:pPr marL="358775" indent="-250825" eaLnBrk="1" hangingPunct="1">
              <a:lnSpc>
                <a:spcPct val="100000"/>
              </a:lnSpc>
              <a:spcBef>
                <a:spcPct val="0"/>
              </a:spcBef>
              <a:buFont typeface="Wingdings" panose="05000000000000000000" pitchFamily="2" charset="2"/>
              <a:buNone/>
            </a:pPr>
            <a:r>
              <a:rPr lang="en-US" altLang="zh-CN" sz="1800" dirty="0"/>
              <a:t>#define _RECTANGLE_H</a:t>
            </a:r>
          </a:p>
          <a:p>
            <a:pPr marL="358775" indent="-250825" eaLnBrk="1" hangingPunct="1">
              <a:lnSpc>
                <a:spcPct val="100000"/>
              </a:lnSpc>
              <a:spcBef>
                <a:spcPct val="0"/>
              </a:spcBef>
              <a:buFont typeface="Wingdings" panose="05000000000000000000" pitchFamily="2" charset="2"/>
              <a:buNone/>
            </a:pPr>
            <a:r>
              <a:rPr lang="en-US" altLang="zh-CN" sz="1800" dirty="0"/>
              <a:t>#include "</a:t>
            </a:r>
            <a:r>
              <a:rPr lang="en-US" altLang="zh-CN" sz="1800" dirty="0" err="1"/>
              <a:t>Point.h</a:t>
            </a:r>
            <a:r>
              <a:rPr lang="en-US" altLang="zh-CN" sz="1800" dirty="0"/>
              <a:t>"</a:t>
            </a:r>
          </a:p>
          <a:p>
            <a:pPr marL="358775" indent="-250825" eaLnBrk="1" hangingPunct="1">
              <a:lnSpc>
                <a:spcPct val="100000"/>
              </a:lnSpc>
              <a:spcBef>
                <a:spcPct val="0"/>
              </a:spcBef>
              <a:buFont typeface="Wingdings" panose="05000000000000000000" pitchFamily="2" charset="2"/>
              <a:buNone/>
            </a:pPr>
            <a:r>
              <a:rPr lang="en-US" altLang="zh-CN" sz="1800" dirty="0"/>
              <a:t>class Rectangle: </a:t>
            </a:r>
            <a:r>
              <a:rPr lang="en-US" altLang="zh-CN" sz="1800" dirty="0">
                <a:solidFill>
                  <a:srgbClr val="0070C0"/>
                </a:solidFill>
              </a:rPr>
              <a:t>private</a:t>
            </a:r>
            <a:r>
              <a:rPr lang="en-US" altLang="zh-CN" sz="1800" dirty="0"/>
              <a:t> Point {	//</a:t>
            </a:r>
            <a:r>
              <a:rPr lang="zh-CN" altLang="en-US" sz="1800" dirty="0"/>
              <a:t>派生类定义部分</a:t>
            </a:r>
          </a:p>
          <a:p>
            <a:pPr marL="358775" indent="-250825" eaLnBrk="1" hangingPunct="1">
              <a:lnSpc>
                <a:spcPct val="100000"/>
              </a:lnSpc>
              <a:spcBef>
                <a:spcPct val="0"/>
              </a:spcBef>
              <a:buFont typeface="Wingdings" panose="05000000000000000000" pitchFamily="2" charset="2"/>
              <a:buNone/>
            </a:pPr>
            <a:r>
              <a:rPr lang="en-US" altLang="zh-CN" sz="1800" dirty="0"/>
              <a:t>public:	//</a:t>
            </a:r>
            <a:r>
              <a:rPr lang="zh-CN" altLang="en-US" sz="1800" dirty="0"/>
              <a:t>新增公有函数成员</a:t>
            </a:r>
          </a:p>
          <a:p>
            <a:pPr marL="358775" indent="-250825" eaLnBrk="1" hangingPunct="1">
              <a:lnSpc>
                <a:spcPct val="100000"/>
              </a:lnSpc>
              <a:spcBef>
                <a:spcPct val="0"/>
              </a:spcBef>
              <a:buFont typeface="Wingdings" panose="05000000000000000000" pitchFamily="2" charset="2"/>
              <a:buNone/>
            </a:pPr>
            <a:r>
              <a:rPr lang="zh-CN" altLang="en-US" sz="1800" dirty="0"/>
              <a:t>	</a:t>
            </a:r>
            <a:r>
              <a:rPr lang="en-US" altLang="zh-CN" sz="1800" dirty="0"/>
              <a:t>void </a:t>
            </a:r>
            <a:r>
              <a:rPr lang="en-US" altLang="zh-CN" sz="1800" dirty="0" err="1"/>
              <a:t>initRectangle</a:t>
            </a:r>
            <a:r>
              <a:rPr lang="en-US" altLang="zh-CN" sz="1800" dirty="0"/>
              <a:t>(float x, float y, float w, float h) {</a:t>
            </a:r>
          </a:p>
          <a:p>
            <a:pPr marL="358775" indent="-250825" eaLnBrk="1" hangingPunct="1">
              <a:lnSpc>
                <a:spcPct val="100000"/>
              </a:lnSpc>
              <a:spcBef>
                <a:spcPct val="0"/>
              </a:spcBef>
              <a:buFont typeface="Wingdings" panose="05000000000000000000" pitchFamily="2" charset="2"/>
              <a:buNone/>
            </a:pPr>
            <a:r>
              <a:rPr lang="en-US" altLang="zh-CN" sz="1800" dirty="0">
                <a:solidFill>
                  <a:srgbClr val="0070C0"/>
                </a:solidFill>
              </a:rPr>
              <a:t>		</a:t>
            </a:r>
            <a:r>
              <a:rPr lang="en-US" altLang="zh-CN" sz="1800" dirty="0" err="1">
                <a:solidFill>
                  <a:srgbClr val="0070C0"/>
                </a:solidFill>
              </a:rPr>
              <a:t>initPoint</a:t>
            </a:r>
            <a:r>
              <a:rPr lang="en-US" altLang="zh-CN" sz="1800" dirty="0">
                <a:solidFill>
                  <a:srgbClr val="0070C0"/>
                </a:solidFill>
              </a:rPr>
              <a:t>(x, y)</a:t>
            </a:r>
            <a:r>
              <a:rPr lang="en-US" altLang="zh-CN" sz="1800" dirty="0"/>
              <a:t>; //</a:t>
            </a:r>
            <a:r>
              <a:rPr lang="zh-CN" altLang="en-US" sz="1800" dirty="0"/>
              <a:t>调用基类公有成员函数</a:t>
            </a:r>
          </a:p>
          <a:p>
            <a:pPr marL="358775" indent="-250825" eaLnBrk="1" hangingPunct="1">
              <a:lnSpc>
                <a:spcPct val="100000"/>
              </a:lnSpc>
              <a:spcBef>
                <a:spcPct val="0"/>
              </a:spcBef>
              <a:buFont typeface="Wingdings" panose="05000000000000000000" pitchFamily="2" charset="2"/>
              <a:buNone/>
            </a:pPr>
            <a:r>
              <a:rPr lang="zh-CN" altLang="en-US" sz="1800" dirty="0"/>
              <a:t>		</a:t>
            </a:r>
            <a:r>
              <a:rPr lang="en-US" altLang="zh-CN" sz="1800" dirty="0"/>
              <a:t>this-&gt;w = w;</a:t>
            </a:r>
          </a:p>
          <a:p>
            <a:pPr marL="358775" indent="-250825" eaLnBrk="1" hangingPunct="1">
              <a:lnSpc>
                <a:spcPct val="100000"/>
              </a:lnSpc>
              <a:spcBef>
                <a:spcPct val="0"/>
              </a:spcBef>
              <a:buFont typeface="Wingdings" panose="05000000000000000000" pitchFamily="2" charset="2"/>
              <a:buNone/>
            </a:pPr>
            <a:r>
              <a:rPr lang="en-US" altLang="zh-CN" sz="1800" dirty="0"/>
              <a:t>		this-&gt;h = h;</a:t>
            </a:r>
          </a:p>
          <a:p>
            <a:pPr marL="358775" indent="-250825" eaLnBrk="1" hangingPunct="1">
              <a:lnSpc>
                <a:spcPct val="100000"/>
              </a:lnSpc>
              <a:spcBef>
                <a:spcPct val="0"/>
              </a:spcBef>
              <a:buFont typeface="Wingdings" panose="05000000000000000000" pitchFamily="2" charset="2"/>
              <a:buNone/>
            </a:pPr>
            <a:r>
              <a:rPr lang="en-US" altLang="zh-CN" sz="1800" dirty="0"/>
              <a:t>	}</a:t>
            </a:r>
          </a:p>
          <a:p>
            <a:pPr marL="358775" indent="-250825" eaLnBrk="1" hangingPunct="1">
              <a:lnSpc>
                <a:spcPct val="100000"/>
              </a:lnSpc>
              <a:spcBef>
                <a:spcPct val="0"/>
              </a:spcBef>
              <a:buFont typeface="Wingdings" panose="05000000000000000000" pitchFamily="2" charset="2"/>
              <a:buNone/>
            </a:pPr>
            <a:r>
              <a:rPr lang="en-US" altLang="zh-CN" sz="1800" dirty="0"/>
              <a:t>	void move(float </a:t>
            </a:r>
            <a:r>
              <a:rPr lang="en-US" altLang="zh-CN" sz="1800" dirty="0" err="1"/>
              <a:t>offX</a:t>
            </a:r>
            <a:r>
              <a:rPr lang="en-US" altLang="zh-CN" sz="1800" dirty="0"/>
              <a:t>, float </a:t>
            </a:r>
            <a:r>
              <a:rPr lang="en-US" altLang="zh-CN" sz="1800" dirty="0" err="1"/>
              <a:t>offY</a:t>
            </a:r>
            <a:r>
              <a:rPr lang="en-US" altLang="zh-CN" sz="1800" dirty="0"/>
              <a:t>) { </a:t>
            </a:r>
          </a:p>
          <a:p>
            <a:pPr marL="358775" indent="-250825" eaLnBrk="1" hangingPunct="1">
              <a:lnSpc>
                <a:spcPct val="100000"/>
              </a:lnSpc>
              <a:spcBef>
                <a:spcPct val="0"/>
              </a:spcBef>
              <a:buFont typeface="Wingdings" panose="05000000000000000000" pitchFamily="2" charset="2"/>
              <a:buNone/>
            </a:pPr>
            <a:r>
              <a:rPr lang="en-US" altLang="zh-CN" sz="1800" dirty="0">
                <a:solidFill>
                  <a:srgbClr val="0070C0"/>
                </a:solidFill>
              </a:rPr>
              <a:t>		Point::move(</a:t>
            </a:r>
            <a:r>
              <a:rPr lang="en-US" altLang="zh-CN" sz="1800" dirty="0" err="1">
                <a:solidFill>
                  <a:srgbClr val="0070C0"/>
                </a:solidFill>
              </a:rPr>
              <a:t>offX</a:t>
            </a:r>
            <a:r>
              <a:rPr lang="en-US" altLang="zh-CN" sz="1800" dirty="0">
                <a:solidFill>
                  <a:srgbClr val="0070C0"/>
                </a:solidFill>
              </a:rPr>
              <a:t>, </a:t>
            </a:r>
            <a:r>
              <a:rPr lang="en-US" altLang="zh-CN" sz="1800" dirty="0" err="1">
                <a:solidFill>
                  <a:srgbClr val="0070C0"/>
                </a:solidFill>
              </a:rPr>
              <a:t>offY</a:t>
            </a:r>
            <a:r>
              <a:rPr lang="en-US" altLang="zh-CN" sz="1800" dirty="0">
                <a:solidFill>
                  <a:srgbClr val="0070C0"/>
                </a:solidFill>
              </a:rPr>
              <a:t>)</a:t>
            </a:r>
            <a:r>
              <a:rPr lang="en-US" altLang="zh-CN" sz="1800" dirty="0"/>
              <a:t>;</a:t>
            </a:r>
          </a:p>
          <a:p>
            <a:pPr marL="358775" indent="-250825" eaLnBrk="1" hangingPunct="1">
              <a:lnSpc>
                <a:spcPct val="100000"/>
              </a:lnSpc>
              <a:spcBef>
                <a:spcPct val="0"/>
              </a:spcBef>
              <a:buFont typeface="Wingdings" panose="05000000000000000000" pitchFamily="2" charset="2"/>
              <a:buNone/>
            </a:pPr>
            <a:r>
              <a:rPr lang="en-US" altLang="zh-CN" sz="1800" dirty="0"/>
              <a:t>	}</a:t>
            </a:r>
          </a:p>
          <a:p>
            <a:pPr marL="358775" indent="-250825" eaLnBrk="1" hangingPunct="1">
              <a:lnSpc>
                <a:spcPct val="100000"/>
              </a:lnSpc>
              <a:spcBef>
                <a:spcPct val="0"/>
              </a:spcBef>
              <a:buFont typeface="Wingdings" panose="05000000000000000000" pitchFamily="2" charset="2"/>
              <a:buNone/>
            </a:pPr>
            <a:r>
              <a:rPr lang="en-US" altLang="zh-CN" sz="1800" dirty="0"/>
              <a:t>	float </a:t>
            </a:r>
            <a:r>
              <a:rPr lang="en-US" altLang="zh-CN" sz="1800" dirty="0" err="1"/>
              <a:t>getX</a:t>
            </a:r>
            <a:r>
              <a:rPr lang="en-US" altLang="zh-CN" sz="1800" dirty="0"/>
              <a:t>() </a:t>
            </a:r>
            <a:r>
              <a:rPr lang="en-US" altLang="zh-CN" sz="1800" dirty="0" err="1"/>
              <a:t>const</a:t>
            </a:r>
            <a:r>
              <a:rPr lang="en-US" altLang="zh-CN" sz="1800" dirty="0"/>
              <a:t> { </a:t>
            </a:r>
            <a:r>
              <a:rPr lang="en-US" altLang="zh-CN" sz="1800" dirty="0">
                <a:solidFill>
                  <a:srgbClr val="0070C0"/>
                </a:solidFill>
              </a:rPr>
              <a:t>return Point::</a:t>
            </a:r>
            <a:r>
              <a:rPr lang="en-US" altLang="zh-CN" sz="1800" dirty="0" err="1">
                <a:solidFill>
                  <a:srgbClr val="0070C0"/>
                </a:solidFill>
              </a:rPr>
              <a:t>getX</a:t>
            </a:r>
            <a:r>
              <a:rPr lang="en-US" altLang="zh-CN" sz="1800" dirty="0">
                <a:solidFill>
                  <a:srgbClr val="0070C0"/>
                </a:solidFill>
              </a:rPr>
              <a:t>()</a:t>
            </a:r>
            <a:r>
              <a:rPr lang="en-US" altLang="zh-CN" sz="1800" dirty="0"/>
              <a:t>;</a:t>
            </a:r>
            <a:r>
              <a:rPr lang="en-US" altLang="zh-CN" sz="1800" dirty="0">
                <a:solidFill>
                  <a:srgbClr val="0070C0"/>
                </a:solidFill>
              </a:rPr>
              <a:t> </a:t>
            </a:r>
            <a:r>
              <a:rPr lang="en-US" altLang="zh-CN" sz="1800" dirty="0"/>
              <a:t>}</a:t>
            </a:r>
          </a:p>
          <a:p>
            <a:pPr marL="358775" indent="-250825" eaLnBrk="1" hangingPunct="1">
              <a:lnSpc>
                <a:spcPct val="100000"/>
              </a:lnSpc>
              <a:spcBef>
                <a:spcPct val="0"/>
              </a:spcBef>
              <a:buFont typeface="Wingdings" panose="05000000000000000000" pitchFamily="2" charset="2"/>
              <a:buNone/>
            </a:pPr>
            <a:r>
              <a:rPr lang="en-US" altLang="zh-CN" sz="1800" dirty="0"/>
              <a:t>	float </a:t>
            </a:r>
            <a:r>
              <a:rPr lang="en-US" altLang="zh-CN" sz="1800" dirty="0" err="1"/>
              <a:t>getY</a:t>
            </a:r>
            <a:r>
              <a:rPr lang="en-US" altLang="zh-CN" sz="1800" dirty="0"/>
              <a:t>() </a:t>
            </a:r>
            <a:r>
              <a:rPr lang="en-US" altLang="zh-CN" sz="1800" dirty="0" err="1"/>
              <a:t>const</a:t>
            </a:r>
            <a:r>
              <a:rPr lang="en-US" altLang="zh-CN" sz="1800" dirty="0"/>
              <a:t> { </a:t>
            </a:r>
            <a:r>
              <a:rPr lang="en-US" altLang="zh-CN" sz="1800" dirty="0">
                <a:solidFill>
                  <a:srgbClr val="0070C0"/>
                </a:solidFill>
              </a:rPr>
              <a:t>return Point::</a:t>
            </a:r>
            <a:r>
              <a:rPr lang="en-US" altLang="zh-CN" sz="1800" dirty="0" err="1">
                <a:solidFill>
                  <a:srgbClr val="0070C0"/>
                </a:solidFill>
              </a:rPr>
              <a:t>getY</a:t>
            </a:r>
            <a:r>
              <a:rPr lang="en-US" altLang="zh-CN" sz="1800" dirty="0">
                <a:solidFill>
                  <a:srgbClr val="0070C0"/>
                </a:solidFill>
              </a:rPr>
              <a:t>()</a:t>
            </a:r>
            <a:r>
              <a:rPr lang="en-US" altLang="zh-CN" sz="1800" dirty="0"/>
              <a:t>;</a:t>
            </a:r>
            <a:r>
              <a:rPr lang="en-US" altLang="zh-CN" sz="1800" dirty="0">
                <a:solidFill>
                  <a:srgbClr val="0070C0"/>
                </a:solidFill>
              </a:rPr>
              <a:t> </a:t>
            </a:r>
            <a:r>
              <a:rPr lang="en-US" altLang="zh-CN" sz="1800" dirty="0"/>
              <a:t>}</a:t>
            </a:r>
          </a:p>
          <a:p>
            <a:pPr marL="358775" indent="-250825" eaLnBrk="1" hangingPunct="1">
              <a:lnSpc>
                <a:spcPct val="100000"/>
              </a:lnSpc>
              <a:spcBef>
                <a:spcPct val="0"/>
              </a:spcBef>
              <a:buFont typeface="Wingdings" panose="05000000000000000000" pitchFamily="2" charset="2"/>
              <a:buNone/>
            </a:pPr>
            <a:r>
              <a:rPr lang="en-US" altLang="zh-CN" sz="1800" dirty="0"/>
              <a:t>	float </a:t>
            </a:r>
            <a:r>
              <a:rPr lang="en-US" altLang="zh-CN" sz="1800" dirty="0" err="1"/>
              <a:t>getH</a:t>
            </a:r>
            <a:r>
              <a:rPr lang="en-US" altLang="zh-CN" sz="1800" dirty="0"/>
              <a:t>() </a:t>
            </a:r>
            <a:r>
              <a:rPr lang="en-US" altLang="zh-CN" sz="1800" dirty="0" err="1"/>
              <a:t>const</a:t>
            </a:r>
            <a:r>
              <a:rPr lang="en-US" altLang="zh-CN" sz="1800" dirty="0"/>
              <a:t> { return h; }</a:t>
            </a:r>
          </a:p>
          <a:p>
            <a:pPr marL="358775" indent="-250825" eaLnBrk="1" hangingPunct="1">
              <a:lnSpc>
                <a:spcPct val="100000"/>
              </a:lnSpc>
              <a:spcBef>
                <a:spcPct val="0"/>
              </a:spcBef>
              <a:buFont typeface="Wingdings" panose="05000000000000000000" pitchFamily="2" charset="2"/>
              <a:buNone/>
            </a:pPr>
            <a:r>
              <a:rPr lang="en-US" altLang="zh-CN" sz="1800" dirty="0"/>
              <a:t>	float </a:t>
            </a:r>
            <a:r>
              <a:rPr lang="en-US" altLang="zh-CN" sz="1800" dirty="0" err="1"/>
              <a:t>getW</a:t>
            </a:r>
            <a:r>
              <a:rPr lang="en-US" altLang="zh-CN" sz="1800" dirty="0"/>
              <a:t>() </a:t>
            </a:r>
            <a:r>
              <a:rPr lang="en-US" altLang="zh-CN" sz="1800" dirty="0" err="1"/>
              <a:t>const</a:t>
            </a:r>
            <a:r>
              <a:rPr lang="en-US" altLang="zh-CN" sz="1800" dirty="0"/>
              <a:t> { return w; }</a:t>
            </a:r>
          </a:p>
          <a:p>
            <a:pPr marL="358775" indent="-250825" eaLnBrk="1" hangingPunct="1">
              <a:lnSpc>
                <a:spcPct val="100000"/>
              </a:lnSpc>
              <a:spcBef>
                <a:spcPct val="0"/>
              </a:spcBef>
              <a:buFont typeface="Wingdings" panose="05000000000000000000" pitchFamily="2" charset="2"/>
              <a:buNone/>
            </a:pPr>
            <a:r>
              <a:rPr lang="en-US" altLang="zh-CN" sz="1800" dirty="0"/>
              <a:t>private:	//</a:t>
            </a:r>
            <a:r>
              <a:rPr lang="zh-CN" altLang="en-US" sz="1800" dirty="0"/>
              <a:t>新增私有数据成员</a:t>
            </a:r>
          </a:p>
          <a:p>
            <a:pPr marL="358775" indent="-250825" eaLnBrk="1" hangingPunct="1">
              <a:lnSpc>
                <a:spcPct val="100000"/>
              </a:lnSpc>
              <a:spcBef>
                <a:spcPct val="0"/>
              </a:spcBef>
              <a:buFont typeface="Wingdings" panose="05000000000000000000" pitchFamily="2" charset="2"/>
              <a:buNone/>
            </a:pPr>
            <a:r>
              <a:rPr lang="zh-CN" altLang="en-US" sz="1800" dirty="0"/>
              <a:t>	</a:t>
            </a:r>
            <a:r>
              <a:rPr lang="en-US" altLang="zh-CN" sz="1800" dirty="0"/>
              <a:t>float w, h;</a:t>
            </a:r>
          </a:p>
          <a:p>
            <a:pPr marL="358775" indent="-250825" eaLnBrk="1" hangingPunct="1">
              <a:lnSpc>
                <a:spcPct val="100000"/>
              </a:lnSpc>
              <a:spcBef>
                <a:spcPct val="0"/>
              </a:spcBef>
              <a:buFont typeface="Wingdings" panose="05000000000000000000" pitchFamily="2" charset="2"/>
              <a:buNone/>
            </a:pPr>
            <a:r>
              <a:rPr lang="en-US" altLang="zh-CN" sz="1800" dirty="0"/>
              <a:t>};</a:t>
            </a:r>
          </a:p>
          <a:p>
            <a:pPr marL="358775" indent="-250825" eaLnBrk="1" hangingPunct="1">
              <a:lnSpc>
                <a:spcPct val="100000"/>
              </a:lnSpc>
              <a:spcBef>
                <a:spcPct val="0"/>
              </a:spcBef>
              <a:buFont typeface="Wingdings" panose="05000000000000000000" pitchFamily="2" charset="2"/>
              <a:buNone/>
            </a:pPr>
            <a:r>
              <a:rPr lang="en-US" altLang="zh-CN" sz="1800" dirty="0"/>
              <a:t>#</a:t>
            </a:r>
            <a:r>
              <a:rPr lang="en-US" altLang="zh-CN" sz="1800" dirty="0" err="1"/>
              <a:t>endif</a:t>
            </a:r>
            <a:r>
              <a:rPr lang="en-US" altLang="zh-CN" sz="1800" dirty="0"/>
              <a:t> //_RECTANGLE_H</a:t>
            </a:r>
          </a:p>
          <a:p>
            <a:pPr marL="358775" indent="-250825" eaLnBrk="1" hangingPunct="1">
              <a:lnSpc>
                <a:spcPct val="100000"/>
              </a:lnSpc>
              <a:spcBef>
                <a:spcPct val="0"/>
              </a:spcBef>
              <a:buFont typeface="Wingdings" panose="05000000000000000000" pitchFamily="2" charset="2"/>
              <a:buNone/>
            </a:pPr>
            <a:endParaRPr lang="en-US" altLang="zh-CN" sz="1800" dirty="0"/>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16</a:t>
            </a:fld>
            <a:endParaRPr lang="en-US" altLang="zh-CN" dirty="0"/>
          </a:p>
        </p:txBody>
      </p:sp>
      <p:sp>
        <p:nvSpPr>
          <p:cNvPr id="28675" name="标题 1"/>
          <p:cNvSpPr>
            <a:spLocks noGrp="1"/>
          </p:cNvSpPr>
          <p:nvPr>
            <p:ph type="title"/>
          </p:nvPr>
        </p:nvSpPr>
        <p:spPr>
          <a:xfrm>
            <a:off x="5591176" y="657225"/>
            <a:ext cx="3095624" cy="942975"/>
          </a:xfr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bodyPr>
          <a:lstStyle/>
          <a:p>
            <a:pPr eaLnBrk="1" hangingPunct="1"/>
            <a:r>
              <a:rPr lang="zh-CN" altLang="en-US"/>
              <a:t>例</a:t>
            </a:r>
            <a:r>
              <a:rPr lang="en-US" altLang="zh-CN"/>
              <a:t>7-2 </a:t>
            </a:r>
            <a:r>
              <a:rPr lang="zh-CN" altLang="en-US"/>
              <a:t>（续）</a:t>
            </a:r>
          </a:p>
        </p:txBody>
      </p:sp>
      <p:sp>
        <p:nvSpPr>
          <p:cNvPr id="8" name="标题 4"/>
          <p:cNvSpPr txBox="1">
            <a:spLocks/>
          </p:cNvSpPr>
          <p:nvPr/>
        </p:nvSpPr>
        <p:spPr>
          <a:xfrm>
            <a:off x="368300" y="257175"/>
            <a:ext cx="83185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7.2 </a:t>
            </a:r>
            <a:r>
              <a:rPr lang="zh-CN" altLang="en-US" dirty="0"/>
              <a:t>访问控制</a:t>
            </a:r>
            <a:endParaRPr lang="en-US" altLang="zh-CN" dirty="0"/>
          </a:p>
          <a:p>
            <a:r>
              <a:rPr lang="zh-CN" altLang="en-US" dirty="0"/>
              <a:t> </a:t>
            </a:r>
            <a:r>
              <a:rPr lang="en-US" altLang="zh-CN" dirty="0"/>
              <a:t>—— 7.2.2 </a:t>
            </a:r>
            <a:r>
              <a:rPr lang="zh-CN" altLang="en-US" dirty="0"/>
              <a:t>私有继承</a:t>
            </a:r>
          </a:p>
        </p:txBody>
      </p:sp>
    </p:spTree>
    <p:extLst>
      <p:ext uri="{BB962C8B-B14F-4D97-AF65-F5344CB8AC3E}">
        <p14:creationId xmlns:p14="http://schemas.microsoft.com/office/powerpoint/2010/main" val="354846218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00" name="内容占位符 2"/>
          <p:cNvSpPr>
            <a:spLocks noGrp="1"/>
          </p:cNvSpPr>
          <p:nvPr>
            <p:ph idx="1"/>
          </p:nvPr>
        </p:nvSpPr>
        <p:spPr>
          <a:xfrm>
            <a:off x="381000" y="1371600"/>
            <a:ext cx="8305800" cy="4953000"/>
          </a:xfrm>
          <a:solidFill>
            <a:srgbClr val="85FFFF"/>
          </a:solidFill>
        </p:spPr>
        <p:txBody>
          <a:bodyPr/>
          <a:lstStyle/>
          <a:p>
            <a:pPr marL="358775" indent="-250825" eaLnBrk="1" hangingPunct="1">
              <a:lnSpc>
                <a:spcPct val="100000"/>
              </a:lnSpc>
              <a:spcBef>
                <a:spcPct val="0"/>
              </a:spcBef>
              <a:buFont typeface="Wingdings" panose="05000000000000000000" pitchFamily="2" charset="2"/>
              <a:buNone/>
            </a:pPr>
            <a:r>
              <a:rPr lang="en-US" altLang="zh-CN" sz="1800" dirty="0"/>
              <a:t>#include &lt;</a:t>
            </a:r>
            <a:r>
              <a:rPr lang="en-US" altLang="zh-CN" sz="1800" dirty="0" err="1"/>
              <a:t>iostream</a:t>
            </a:r>
            <a:r>
              <a:rPr lang="en-US" altLang="zh-CN" sz="1800" dirty="0"/>
              <a:t>&gt;</a:t>
            </a:r>
          </a:p>
          <a:p>
            <a:pPr marL="358775" indent="-250825" eaLnBrk="1" hangingPunct="1">
              <a:lnSpc>
                <a:spcPct val="100000"/>
              </a:lnSpc>
              <a:spcBef>
                <a:spcPct val="0"/>
              </a:spcBef>
              <a:buFont typeface="Wingdings" panose="05000000000000000000" pitchFamily="2" charset="2"/>
              <a:buNone/>
            </a:pPr>
            <a:r>
              <a:rPr lang="en-US" altLang="zh-CN" sz="1800" dirty="0"/>
              <a:t>#include &lt;</a:t>
            </a:r>
            <a:r>
              <a:rPr lang="en-US" altLang="zh-CN" sz="1800" dirty="0" err="1"/>
              <a:t>cmath</a:t>
            </a:r>
            <a:r>
              <a:rPr lang="en-US" altLang="zh-CN" sz="1800" dirty="0"/>
              <a:t>&gt;</a:t>
            </a:r>
          </a:p>
          <a:p>
            <a:pPr marL="358775" indent="-250825" eaLnBrk="1" hangingPunct="1">
              <a:lnSpc>
                <a:spcPct val="100000"/>
              </a:lnSpc>
              <a:spcBef>
                <a:spcPct val="0"/>
              </a:spcBef>
              <a:buFont typeface="Wingdings" panose="05000000000000000000" pitchFamily="2" charset="2"/>
              <a:buNone/>
            </a:pPr>
            <a:r>
              <a:rPr lang="en-US" altLang="zh-CN" sz="1800" dirty="0"/>
              <a:t>using namespace </a:t>
            </a:r>
            <a:r>
              <a:rPr lang="en-US" altLang="zh-CN" sz="1800" dirty="0" err="1"/>
              <a:t>std</a:t>
            </a:r>
            <a:r>
              <a:rPr lang="en-US" altLang="zh-CN" sz="1800" dirty="0"/>
              <a:t>;</a:t>
            </a:r>
          </a:p>
          <a:p>
            <a:pPr marL="358775" indent="-250825" eaLnBrk="1" hangingPunct="1">
              <a:lnSpc>
                <a:spcPct val="100000"/>
              </a:lnSpc>
              <a:spcBef>
                <a:spcPct val="0"/>
              </a:spcBef>
              <a:buFont typeface="Wingdings" panose="05000000000000000000" pitchFamily="2" charset="2"/>
              <a:buNone/>
            </a:pPr>
            <a:endParaRPr lang="en-US" altLang="zh-CN" sz="1800" dirty="0"/>
          </a:p>
          <a:p>
            <a:pPr marL="358775" indent="-250825" eaLnBrk="1" hangingPunct="1">
              <a:lnSpc>
                <a:spcPct val="100000"/>
              </a:lnSpc>
              <a:spcBef>
                <a:spcPct val="0"/>
              </a:spcBef>
              <a:buFont typeface="Wingdings" panose="05000000000000000000" pitchFamily="2" charset="2"/>
              <a:buNone/>
            </a:pPr>
            <a:r>
              <a:rPr lang="en-US" altLang="zh-CN" sz="1800" dirty="0" err="1"/>
              <a:t>int</a:t>
            </a:r>
            <a:r>
              <a:rPr lang="en-US" altLang="zh-CN" sz="1800" dirty="0"/>
              <a:t> main() {</a:t>
            </a:r>
          </a:p>
          <a:p>
            <a:pPr marL="358775" indent="-250825" eaLnBrk="1" hangingPunct="1">
              <a:lnSpc>
                <a:spcPct val="100000"/>
              </a:lnSpc>
              <a:spcBef>
                <a:spcPct val="0"/>
              </a:spcBef>
              <a:buFont typeface="Wingdings" panose="05000000000000000000" pitchFamily="2" charset="2"/>
              <a:buNone/>
            </a:pPr>
            <a:r>
              <a:rPr lang="en-US" altLang="zh-CN" sz="1800" dirty="0"/>
              <a:t>	</a:t>
            </a:r>
            <a:r>
              <a:rPr lang="en-US" altLang="zh-CN" sz="1800" dirty="0">
                <a:solidFill>
                  <a:srgbClr val="0070C0"/>
                </a:solidFill>
              </a:rPr>
              <a:t>Rectangle</a:t>
            </a:r>
            <a:r>
              <a:rPr lang="en-US" altLang="zh-CN" sz="1800" dirty="0"/>
              <a:t> </a:t>
            </a:r>
            <a:r>
              <a:rPr lang="en-US" altLang="zh-CN" sz="1800" dirty="0" err="1">
                <a:solidFill>
                  <a:srgbClr val="0070C0"/>
                </a:solidFill>
              </a:rPr>
              <a:t>rect</a:t>
            </a:r>
            <a:r>
              <a:rPr lang="en-US" altLang="zh-CN" sz="1800" dirty="0"/>
              <a:t>;	//</a:t>
            </a:r>
            <a:r>
              <a:rPr lang="zh-CN" altLang="en-US" sz="1800" dirty="0"/>
              <a:t>定义</a:t>
            </a:r>
            <a:r>
              <a:rPr lang="en-US" altLang="zh-CN" sz="1800" dirty="0"/>
              <a:t>Rectangle</a:t>
            </a:r>
            <a:r>
              <a:rPr lang="zh-CN" altLang="en-US" sz="1800" dirty="0"/>
              <a:t>类的对象</a:t>
            </a:r>
          </a:p>
          <a:p>
            <a:pPr marL="358775" indent="-250825" eaLnBrk="1" hangingPunct="1">
              <a:lnSpc>
                <a:spcPct val="100000"/>
              </a:lnSpc>
              <a:spcBef>
                <a:spcPct val="0"/>
              </a:spcBef>
              <a:buFont typeface="Wingdings" panose="05000000000000000000" pitchFamily="2" charset="2"/>
              <a:buNone/>
            </a:pPr>
            <a:r>
              <a:rPr lang="zh-CN" altLang="en-US" sz="1800" dirty="0"/>
              <a:t>	</a:t>
            </a:r>
            <a:r>
              <a:rPr lang="en-US" altLang="zh-CN" sz="1800" dirty="0" err="1">
                <a:solidFill>
                  <a:srgbClr val="0070C0"/>
                </a:solidFill>
              </a:rPr>
              <a:t>rect.initRectangle</a:t>
            </a:r>
            <a:r>
              <a:rPr lang="en-US" altLang="zh-CN" sz="1800" dirty="0"/>
              <a:t>(2, 3, 20, 10);	//</a:t>
            </a:r>
            <a:r>
              <a:rPr lang="zh-CN" altLang="en-US" sz="1800" dirty="0"/>
              <a:t>设置矩形的数据</a:t>
            </a:r>
          </a:p>
          <a:p>
            <a:pPr marL="358775" indent="-250825" eaLnBrk="1" hangingPunct="1">
              <a:lnSpc>
                <a:spcPct val="100000"/>
              </a:lnSpc>
              <a:spcBef>
                <a:spcPct val="0"/>
              </a:spcBef>
              <a:buFont typeface="Wingdings" panose="05000000000000000000" pitchFamily="2" charset="2"/>
              <a:buNone/>
            </a:pPr>
            <a:r>
              <a:rPr lang="zh-CN" altLang="en-US" sz="1800" dirty="0"/>
              <a:t>	</a:t>
            </a:r>
            <a:r>
              <a:rPr lang="en-US" altLang="zh-CN" sz="1800" dirty="0" err="1"/>
              <a:t>rect.</a:t>
            </a:r>
            <a:r>
              <a:rPr lang="en-US" altLang="zh-CN" sz="1800" dirty="0" err="1">
                <a:solidFill>
                  <a:srgbClr val="0070C0"/>
                </a:solidFill>
              </a:rPr>
              <a:t>move</a:t>
            </a:r>
            <a:r>
              <a:rPr lang="en-US" altLang="zh-CN" sz="1800" dirty="0"/>
              <a:t>(3,2);	//</a:t>
            </a:r>
            <a:r>
              <a:rPr lang="zh-CN" altLang="en-US" sz="1800" dirty="0"/>
              <a:t>移动矩形位置</a:t>
            </a:r>
          </a:p>
          <a:p>
            <a:pPr marL="358775" indent="-250825" eaLnBrk="1" hangingPunct="1">
              <a:lnSpc>
                <a:spcPct val="100000"/>
              </a:lnSpc>
              <a:spcBef>
                <a:spcPct val="0"/>
              </a:spcBef>
              <a:buFont typeface="Wingdings" panose="05000000000000000000" pitchFamily="2" charset="2"/>
              <a:buNone/>
            </a:pPr>
            <a:r>
              <a:rPr lang="zh-CN" altLang="en-US" sz="1800" dirty="0"/>
              <a:t>	</a:t>
            </a:r>
            <a:r>
              <a:rPr lang="en-US" altLang="zh-CN" sz="1800" dirty="0" err="1"/>
              <a:t>cout</a:t>
            </a:r>
            <a:r>
              <a:rPr lang="en-US" altLang="zh-CN" sz="1800" dirty="0"/>
              <a:t> &lt;&lt; "The data of </a:t>
            </a:r>
            <a:r>
              <a:rPr lang="en-US" altLang="zh-CN" sz="1800" dirty="0" err="1"/>
              <a:t>rect</a:t>
            </a:r>
            <a:r>
              <a:rPr lang="en-US" altLang="zh-CN" sz="1800" dirty="0"/>
              <a:t>(</a:t>
            </a:r>
            <a:r>
              <a:rPr lang="en-US" altLang="zh-CN" sz="1800" dirty="0" err="1"/>
              <a:t>x,y,w,h</a:t>
            </a:r>
            <a:r>
              <a:rPr lang="en-US" altLang="zh-CN" sz="1800" dirty="0"/>
              <a:t>): " &lt;&lt; </a:t>
            </a:r>
            <a:r>
              <a:rPr lang="en-US" altLang="zh-CN" sz="1800" dirty="0" err="1"/>
              <a:t>endl</a:t>
            </a:r>
            <a:r>
              <a:rPr lang="en-US" altLang="zh-CN" sz="1800" dirty="0"/>
              <a:t>;</a:t>
            </a:r>
          </a:p>
          <a:p>
            <a:pPr marL="358775" indent="-250825" eaLnBrk="1" hangingPunct="1">
              <a:lnSpc>
                <a:spcPct val="100000"/>
              </a:lnSpc>
              <a:spcBef>
                <a:spcPct val="0"/>
              </a:spcBef>
              <a:buFont typeface="Wingdings" panose="05000000000000000000" pitchFamily="2" charset="2"/>
              <a:buNone/>
            </a:pPr>
            <a:r>
              <a:rPr lang="en-US" altLang="zh-CN" sz="1800" dirty="0"/>
              <a:t>	</a:t>
            </a:r>
            <a:r>
              <a:rPr lang="en-US" altLang="zh-CN" sz="1800" dirty="0" err="1"/>
              <a:t>cout</a:t>
            </a:r>
            <a:r>
              <a:rPr lang="en-US" altLang="zh-CN" sz="1800" dirty="0"/>
              <a:t> &lt;&lt; </a:t>
            </a:r>
            <a:r>
              <a:rPr lang="en-US" altLang="zh-CN" sz="1800" dirty="0" err="1"/>
              <a:t>rect.</a:t>
            </a:r>
            <a:r>
              <a:rPr lang="en-US" altLang="zh-CN" sz="1800" dirty="0" err="1">
                <a:solidFill>
                  <a:srgbClr val="0070C0"/>
                </a:solidFill>
              </a:rPr>
              <a:t>getX</a:t>
            </a:r>
            <a:r>
              <a:rPr lang="en-US" altLang="zh-CN" sz="1800" dirty="0"/>
              <a:t>() &lt;&lt;", "	//</a:t>
            </a:r>
            <a:r>
              <a:rPr lang="zh-CN" altLang="en-US" sz="1800" dirty="0"/>
              <a:t>输出矩形的特征参数</a:t>
            </a:r>
          </a:p>
          <a:p>
            <a:pPr marL="358775" indent="-250825" eaLnBrk="1" hangingPunct="1">
              <a:lnSpc>
                <a:spcPct val="100000"/>
              </a:lnSpc>
              <a:spcBef>
                <a:spcPct val="0"/>
              </a:spcBef>
              <a:buFont typeface="Wingdings" panose="05000000000000000000" pitchFamily="2" charset="2"/>
              <a:buNone/>
            </a:pPr>
            <a:r>
              <a:rPr lang="zh-CN" altLang="en-US" sz="1800" dirty="0"/>
              <a:t>		</a:t>
            </a:r>
            <a:r>
              <a:rPr lang="en-US" altLang="zh-CN" sz="1800" dirty="0"/>
              <a:t>&lt;&lt; </a:t>
            </a:r>
            <a:r>
              <a:rPr lang="en-US" altLang="zh-CN" sz="1800" dirty="0" err="1"/>
              <a:t>rect.</a:t>
            </a:r>
            <a:r>
              <a:rPr lang="en-US" altLang="zh-CN" sz="1800" dirty="0" err="1">
                <a:solidFill>
                  <a:srgbClr val="0070C0"/>
                </a:solidFill>
              </a:rPr>
              <a:t>getY</a:t>
            </a:r>
            <a:r>
              <a:rPr lang="en-US" altLang="zh-CN" sz="1800" dirty="0"/>
              <a:t>() &lt;&lt; ", "</a:t>
            </a:r>
          </a:p>
          <a:p>
            <a:pPr marL="358775" indent="-250825" eaLnBrk="1" hangingPunct="1">
              <a:lnSpc>
                <a:spcPct val="100000"/>
              </a:lnSpc>
              <a:spcBef>
                <a:spcPct val="0"/>
              </a:spcBef>
              <a:buFont typeface="Wingdings" panose="05000000000000000000" pitchFamily="2" charset="2"/>
              <a:buNone/>
            </a:pPr>
            <a:r>
              <a:rPr lang="en-US" altLang="zh-CN" sz="1800" dirty="0"/>
              <a:t>		&lt;&lt; </a:t>
            </a:r>
            <a:r>
              <a:rPr lang="en-US" altLang="zh-CN" sz="1800" dirty="0" err="1"/>
              <a:t>rect.</a:t>
            </a:r>
            <a:r>
              <a:rPr lang="en-US" altLang="zh-CN" sz="1800" dirty="0" err="1">
                <a:solidFill>
                  <a:srgbClr val="0070C0"/>
                </a:solidFill>
              </a:rPr>
              <a:t>getW</a:t>
            </a:r>
            <a:r>
              <a:rPr lang="en-US" altLang="zh-CN" sz="1800" dirty="0"/>
              <a:t>() &lt;&lt; ", "</a:t>
            </a:r>
          </a:p>
          <a:p>
            <a:pPr marL="358775" indent="-250825" eaLnBrk="1" hangingPunct="1">
              <a:lnSpc>
                <a:spcPct val="100000"/>
              </a:lnSpc>
              <a:spcBef>
                <a:spcPct val="0"/>
              </a:spcBef>
              <a:buFont typeface="Wingdings" panose="05000000000000000000" pitchFamily="2" charset="2"/>
              <a:buNone/>
            </a:pPr>
            <a:r>
              <a:rPr lang="en-US" altLang="zh-CN" sz="1800" dirty="0"/>
              <a:t>		&lt;&lt; </a:t>
            </a:r>
            <a:r>
              <a:rPr lang="en-US" altLang="zh-CN" sz="1800" dirty="0" err="1"/>
              <a:t>rect.</a:t>
            </a:r>
            <a:r>
              <a:rPr lang="en-US" altLang="zh-CN" sz="1800" dirty="0" err="1">
                <a:solidFill>
                  <a:srgbClr val="0070C0"/>
                </a:solidFill>
              </a:rPr>
              <a:t>getH</a:t>
            </a:r>
            <a:r>
              <a:rPr lang="en-US" altLang="zh-CN" sz="1800" dirty="0"/>
              <a:t>() &lt;&lt; </a:t>
            </a:r>
            <a:r>
              <a:rPr lang="en-US" altLang="zh-CN" sz="1800" dirty="0" err="1"/>
              <a:t>endl</a:t>
            </a:r>
            <a:r>
              <a:rPr lang="en-US" altLang="zh-CN" sz="1800" dirty="0"/>
              <a:t>;</a:t>
            </a:r>
          </a:p>
          <a:p>
            <a:pPr marL="358775" indent="-250825" eaLnBrk="1" hangingPunct="1">
              <a:lnSpc>
                <a:spcPct val="100000"/>
              </a:lnSpc>
              <a:spcBef>
                <a:spcPct val="0"/>
              </a:spcBef>
              <a:buFont typeface="Wingdings" panose="05000000000000000000" pitchFamily="2" charset="2"/>
              <a:buNone/>
            </a:pPr>
            <a:r>
              <a:rPr lang="en-US" altLang="zh-CN" sz="1800" dirty="0"/>
              <a:t>	return 0;</a:t>
            </a:r>
          </a:p>
          <a:p>
            <a:pPr marL="358775" indent="-250825" eaLnBrk="1" hangingPunct="1">
              <a:lnSpc>
                <a:spcPct val="100000"/>
              </a:lnSpc>
              <a:spcBef>
                <a:spcPct val="0"/>
              </a:spcBef>
              <a:buFont typeface="Wingdings" panose="05000000000000000000" pitchFamily="2" charset="2"/>
              <a:buNone/>
            </a:pPr>
            <a:r>
              <a:rPr lang="en-US" altLang="zh-CN" sz="1800" dirty="0"/>
              <a:t>}</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17</a:t>
            </a:fld>
            <a:endParaRPr lang="en-US" altLang="zh-CN" dirty="0"/>
          </a:p>
        </p:txBody>
      </p:sp>
      <p:sp>
        <p:nvSpPr>
          <p:cNvPr id="8" name="标题 4"/>
          <p:cNvSpPr txBox="1">
            <a:spLocks/>
          </p:cNvSpPr>
          <p:nvPr/>
        </p:nvSpPr>
        <p:spPr>
          <a:xfrm>
            <a:off x="368300" y="257175"/>
            <a:ext cx="83185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7.2 </a:t>
            </a:r>
            <a:r>
              <a:rPr lang="zh-CN" altLang="en-US" dirty="0"/>
              <a:t>访问控制</a:t>
            </a:r>
            <a:endParaRPr lang="en-US" altLang="zh-CN" dirty="0"/>
          </a:p>
          <a:p>
            <a:r>
              <a:rPr lang="zh-CN" altLang="en-US" dirty="0"/>
              <a:t> </a:t>
            </a:r>
            <a:r>
              <a:rPr lang="en-US" altLang="zh-CN" dirty="0"/>
              <a:t>—— 7.2.2 </a:t>
            </a:r>
            <a:r>
              <a:rPr lang="zh-CN" altLang="en-US" dirty="0"/>
              <a:t>私有继承</a:t>
            </a:r>
          </a:p>
        </p:txBody>
      </p:sp>
      <p:sp>
        <p:nvSpPr>
          <p:cNvPr id="9" name="标题 1"/>
          <p:cNvSpPr>
            <a:spLocks noGrp="1"/>
          </p:cNvSpPr>
          <p:nvPr>
            <p:ph type="title"/>
          </p:nvPr>
        </p:nvSpPr>
        <p:spPr>
          <a:xfrm>
            <a:off x="5591176" y="1343025"/>
            <a:ext cx="3095624" cy="942975"/>
          </a:xfr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bodyPr>
          <a:lstStyle/>
          <a:p>
            <a:pPr eaLnBrk="1" hangingPunct="1"/>
            <a:r>
              <a:rPr lang="zh-CN" altLang="en-US" dirty="0"/>
              <a:t>例</a:t>
            </a:r>
            <a:r>
              <a:rPr lang="en-US" altLang="zh-CN" dirty="0"/>
              <a:t>7-2 </a:t>
            </a:r>
            <a:r>
              <a:rPr lang="zh-CN" altLang="en-US" dirty="0"/>
              <a:t>（续）</a:t>
            </a:r>
          </a:p>
        </p:txBody>
      </p:sp>
    </p:spTree>
    <p:extLst>
      <p:ext uri="{BB962C8B-B14F-4D97-AF65-F5344CB8AC3E}">
        <p14:creationId xmlns:p14="http://schemas.microsoft.com/office/powerpoint/2010/main" val="302331788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a:xfrm>
            <a:off x="0" y="950913"/>
            <a:ext cx="6704013" cy="954087"/>
          </a:xfrm>
        </p:spPr>
        <p:txBody>
          <a:bodyPr/>
          <a:lstStyle/>
          <a:p>
            <a:pPr algn="l" eaLnBrk="1" hangingPunct="1"/>
            <a:r>
              <a:rPr lang="en-US" altLang="zh-CN" dirty="0"/>
              <a:t>7.2.3 </a:t>
            </a:r>
            <a:r>
              <a:rPr lang="zh-CN" altLang="en-US" dirty="0"/>
              <a:t>保护继承</a:t>
            </a:r>
            <a:r>
              <a:rPr lang="en-US" altLang="zh-CN" dirty="0"/>
              <a:t>(protected)</a:t>
            </a:r>
            <a:endParaRPr lang="zh-CN" altLang="en-US" dirty="0"/>
          </a:p>
        </p:txBody>
      </p:sp>
      <p:sp>
        <p:nvSpPr>
          <p:cNvPr id="30723" name="内容占位符 2"/>
          <p:cNvSpPr>
            <a:spLocks noGrp="1"/>
          </p:cNvSpPr>
          <p:nvPr>
            <p:ph idx="1"/>
          </p:nvPr>
        </p:nvSpPr>
        <p:spPr>
          <a:xfrm>
            <a:off x="381000" y="1905000"/>
            <a:ext cx="8458200" cy="4343400"/>
          </a:xfrm>
        </p:spPr>
        <p:txBody>
          <a:bodyPr/>
          <a:lstStyle/>
          <a:p>
            <a:pPr eaLnBrk="1" hangingPunct="1">
              <a:spcAft>
                <a:spcPts val="1200"/>
              </a:spcAft>
            </a:pPr>
            <a:r>
              <a:rPr lang="zh-CN" altLang="en-US" sz="2800" dirty="0"/>
              <a:t>基类的</a:t>
            </a:r>
            <a:r>
              <a:rPr lang="en-US" altLang="zh-CN" sz="2800" dirty="0">
                <a:solidFill>
                  <a:srgbClr val="CE640C"/>
                </a:solidFill>
                <a:cs typeface="Times New Roman" panose="02020603050405020304" pitchFamily="18" charset="0"/>
              </a:rPr>
              <a:t>public</a:t>
            </a:r>
            <a:r>
              <a:rPr lang="zh-CN" altLang="en-US" sz="2800" dirty="0"/>
              <a:t>和</a:t>
            </a:r>
            <a:r>
              <a:rPr lang="en-US" altLang="zh-CN" sz="2800" dirty="0">
                <a:solidFill>
                  <a:srgbClr val="CE640C"/>
                </a:solidFill>
                <a:cs typeface="Times New Roman" panose="02020603050405020304" pitchFamily="18" charset="0"/>
              </a:rPr>
              <a:t>protected</a:t>
            </a:r>
            <a:r>
              <a:rPr lang="zh-CN" altLang="en-US" sz="2800" dirty="0"/>
              <a:t>成员都以</a:t>
            </a:r>
            <a:r>
              <a:rPr lang="en-US" altLang="zh-CN" sz="2800" dirty="0">
                <a:solidFill>
                  <a:srgbClr val="CE640C"/>
                </a:solidFill>
                <a:cs typeface="Times New Roman" panose="02020603050405020304" pitchFamily="18" charset="0"/>
              </a:rPr>
              <a:t>protected</a:t>
            </a:r>
            <a:r>
              <a:rPr lang="zh-CN" altLang="en-US" sz="2800" dirty="0"/>
              <a:t>身份出现在派生类中，但基类的</a:t>
            </a:r>
            <a:r>
              <a:rPr lang="en-US" altLang="zh-CN" sz="2800" dirty="0">
                <a:solidFill>
                  <a:srgbClr val="00B050"/>
                </a:solidFill>
                <a:cs typeface="Times New Roman" panose="02020603050405020304" pitchFamily="18" charset="0"/>
              </a:rPr>
              <a:t>private</a:t>
            </a:r>
            <a:r>
              <a:rPr lang="zh-CN" altLang="en-US" sz="2800" dirty="0"/>
              <a:t>成员</a:t>
            </a:r>
            <a:r>
              <a:rPr lang="zh-CN" altLang="en-US" sz="2800" dirty="0">
                <a:solidFill>
                  <a:srgbClr val="00B050"/>
                </a:solidFill>
              </a:rPr>
              <a:t>不可直接访问</a:t>
            </a:r>
            <a:r>
              <a:rPr lang="zh-CN" altLang="en-US" sz="2800" dirty="0"/>
              <a:t>。</a:t>
            </a:r>
          </a:p>
          <a:p>
            <a:pPr eaLnBrk="1" hangingPunct="1">
              <a:spcAft>
                <a:spcPts val="1200"/>
              </a:spcAft>
            </a:pPr>
            <a:r>
              <a:rPr lang="zh-CN" altLang="en-US" sz="2800" dirty="0"/>
              <a:t>派生类中的成员函数可以直接访问基类中的</a:t>
            </a:r>
            <a:r>
              <a:rPr lang="en-US" altLang="zh-CN" sz="2800" dirty="0">
                <a:cs typeface="Times New Roman" panose="02020603050405020304" pitchFamily="18" charset="0"/>
              </a:rPr>
              <a:t>public</a:t>
            </a:r>
            <a:r>
              <a:rPr lang="zh-CN" altLang="en-US" sz="2800" dirty="0"/>
              <a:t>和</a:t>
            </a:r>
            <a:r>
              <a:rPr lang="en-US" altLang="zh-CN" sz="2800" dirty="0">
                <a:cs typeface="Times New Roman" panose="02020603050405020304" pitchFamily="18" charset="0"/>
              </a:rPr>
              <a:t>protected</a:t>
            </a:r>
            <a:r>
              <a:rPr lang="zh-CN" altLang="en-US" sz="2800" dirty="0"/>
              <a:t>成员，但</a:t>
            </a:r>
            <a:r>
              <a:rPr lang="zh-CN" altLang="en-US" sz="2800" dirty="0">
                <a:solidFill>
                  <a:srgbClr val="FF0000"/>
                </a:solidFill>
              </a:rPr>
              <a:t>不能直接访问基类的</a:t>
            </a:r>
            <a:r>
              <a:rPr lang="en-US" altLang="zh-CN" sz="2800" dirty="0">
                <a:solidFill>
                  <a:srgbClr val="FF0000"/>
                </a:solidFill>
                <a:cs typeface="Times New Roman" panose="02020603050405020304" pitchFamily="18" charset="0"/>
              </a:rPr>
              <a:t>private</a:t>
            </a:r>
            <a:r>
              <a:rPr lang="zh-CN" altLang="en-US" sz="2800" dirty="0">
                <a:solidFill>
                  <a:srgbClr val="FF0000"/>
                </a:solidFill>
              </a:rPr>
              <a:t>成员</a:t>
            </a:r>
            <a:r>
              <a:rPr lang="zh-CN" altLang="en-US" sz="2800" dirty="0"/>
              <a:t>。</a:t>
            </a:r>
          </a:p>
          <a:p>
            <a:pPr eaLnBrk="1" hangingPunct="1">
              <a:spcAft>
                <a:spcPts val="1200"/>
              </a:spcAft>
            </a:pPr>
            <a:r>
              <a:rPr lang="zh-CN" altLang="en-US" sz="2800" dirty="0"/>
              <a:t>通过派生类的对象</a:t>
            </a:r>
            <a:r>
              <a:rPr lang="zh-CN" altLang="en-US" sz="2800" dirty="0">
                <a:solidFill>
                  <a:srgbClr val="FF0000"/>
                </a:solidFill>
              </a:rPr>
              <a:t>不能直接访问基类中的任何成员</a:t>
            </a:r>
          </a:p>
        </p:txBody>
      </p:sp>
      <p:sp>
        <p:nvSpPr>
          <p:cNvPr id="8" name="标题 4"/>
          <p:cNvSpPr txBox="1">
            <a:spLocks/>
          </p:cNvSpPr>
          <p:nvPr/>
        </p:nvSpPr>
        <p:spPr>
          <a:xfrm>
            <a:off x="381000" y="228600"/>
            <a:ext cx="83185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7.2 </a:t>
            </a:r>
            <a:r>
              <a:rPr lang="zh-CN" altLang="en-US" dirty="0"/>
              <a:t>访问控制</a:t>
            </a:r>
            <a:endParaRPr lang="en-US" altLang="zh-CN" dirty="0"/>
          </a:p>
          <a:p>
            <a:r>
              <a:rPr lang="zh-CN" altLang="en-US" dirty="0"/>
              <a:t> </a:t>
            </a:r>
            <a:r>
              <a:rPr lang="en-US" altLang="zh-CN" dirty="0"/>
              <a:t>—— 7.2.3 </a:t>
            </a:r>
            <a:r>
              <a:rPr lang="zh-CN" altLang="en-US" dirty="0"/>
              <a:t>保护继承</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18</a:t>
            </a:fld>
            <a:endParaRPr lang="en-US" altLang="zh-CN" dirty="0"/>
          </a:p>
        </p:txBody>
      </p:sp>
    </p:spTree>
    <p:extLst>
      <p:ext uri="{BB962C8B-B14F-4D97-AF65-F5344CB8AC3E}">
        <p14:creationId xmlns:p14="http://schemas.microsoft.com/office/powerpoint/2010/main" val="3191329996"/>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a:xfrm>
            <a:off x="0" y="990600"/>
            <a:ext cx="6704013" cy="954087"/>
          </a:xfrm>
        </p:spPr>
        <p:txBody>
          <a:bodyPr/>
          <a:lstStyle/>
          <a:p>
            <a:pPr algn="l" eaLnBrk="1" hangingPunct="1"/>
            <a:r>
              <a:rPr lang="en-US" altLang="zh-CN" dirty="0"/>
              <a:t>protected </a:t>
            </a:r>
            <a:r>
              <a:rPr lang="zh-CN" altLang="en-US" dirty="0"/>
              <a:t>成员的特点与作用</a:t>
            </a:r>
          </a:p>
        </p:txBody>
      </p:sp>
      <p:sp>
        <p:nvSpPr>
          <p:cNvPr id="31747" name="内容占位符 2"/>
          <p:cNvSpPr>
            <a:spLocks noGrp="1"/>
          </p:cNvSpPr>
          <p:nvPr>
            <p:ph idx="1"/>
          </p:nvPr>
        </p:nvSpPr>
        <p:spPr>
          <a:xfrm>
            <a:off x="381000" y="1944686"/>
            <a:ext cx="8029575" cy="4303713"/>
          </a:xfrm>
        </p:spPr>
        <p:txBody>
          <a:bodyPr/>
          <a:lstStyle/>
          <a:p>
            <a:pPr eaLnBrk="1" hangingPunct="1"/>
            <a:r>
              <a:rPr lang="zh-CN" altLang="en-US" sz="2800" dirty="0"/>
              <a:t>对建立其所在</a:t>
            </a:r>
            <a:r>
              <a:rPr lang="zh-CN" altLang="en-US" sz="2800" dirty="0">
                <a:solidFill>
                  <a:srgbClr val="FF0000"/>
                </a:solidFill>
              </a:rPr>
              <a:t>类对象的模块</a:t>
            </a:r>
            <a:r>
              <a:rPr lang="zh-CN" altLang="en-US" sz="2800" dirty="0"/>
              <a:t>来说，它与 </a:t>
            </a:r>
            <a:r>
              <a:rPr lang="en-US" altLang="zh-CN" sz="2800" dirty="0">
                <a:solidFill>
                  <a:srgbClr val="FF0000"/>
                </a:solidFill>
                <a:cs typeface="Times New Roman" panose="02020603050405020304" pitchFamily="18" charset="0"/>
              </a:rPr>
              <a:t>private</a:t>
            </a:r>
            <a:r>
              <a:rPr lang="en-US" altLang="zh-CN" sz="2800" dirty="0"/>
              <a:t> </a:t>
            </a:r>
            <a:r>
              <a:rPr lang="zh-CN" altLang="en-US" sz="2800" dirty="0"/>
              <a:t>成员的性质相同。</a:t>
            </a:r>
          </a:p>
          <a:p>
            <a:pPr eaLnBrk="1" hangingPunct="1"/>
            <a:r>
              <a:rPr lang="zh-CN" altLang="en-US" sz="2800" dirty="0"/>
              <a:t>对于其</a:t>
            </a:r>
            <a:r>
              <a:rPr lang="zh-CN" altLang="en-US" sz="2800" dirty="0">
                <a:solidFill>
                  <a:srgbClr val="FF0000"/>
                </a:solidFill>
              </a:rPr>
              <a:t>派生类</a:t>
            </a:r>
            <a:r>
              <a:rPr lang="zh-CN" altLang="en-US" sz="2800" dirty="0"/>
              <a:t>来说，它与</a:t>
            </a:r>
            <a:r>
              <a:rPr lang="en-US" altLang="zh-CN" sz="2800" dirty="0">
                <a:solidFill>
                  <a:srgbClr val="FF0000"/>
                </a:solidFill>
                <a:cs typeface="Times New Roman" panose="02020603050405020304" pitchFamily="18" charset="0"/>
              </a:rPr>
              <a:t>public</a:t>
            </a:r>
            <a:r>
              <a:rPr lang="zh-CN" altLang="en-US" sz="2800" dirty="0"/>
              <a:t>成员的性质相同。</a:t>
            </a:r>
          </a:p>
          <a:p>
            <a:pPr eaLnBrk="1" hangingPunct="1"/>
            <a:r>
              <a:rPr lang="zh-CN" altLang="en-US" sz="2800" dirty="0"/>
              <a:t>既实现了数据</a:t>
            </a:r>
            <a:r>
              <a:rPr lang="zh-CN" altLang="en-US" sz="2800" dirty="0">
                <a:solidFill>
                  <a:srgbClr val="FF0000"/>
                </a:solidFill>
              </a:rPr>
              <a:t>隐藏</a:t>
            </a:r>
            <a:r>
              <a:rPr lang="zh-CN" altLang="en-US" sz="2800" dirty="0"/>
              <a:t>，又方便</a:t>
            </a:r>
            <a:r>
              <a:rPr lang="zh-CN" altLang="en-US" sz="2800" dirty="0">
                <a:solidFill>
                  <a:srgbClr val="FF0000"/>
                </a:solidFill>
              </a:rPr>
              <a:t>继承</a:t>
            </a:r>
            <a:r>
              <a:rPr lang="zh-CN" altLang="en-US" sz="2800" dirty="0"/>
              <a:t>，实现代码重用。</a:t>
            </a:r>
          </a:p>
          <a:p>
            <a:pPr eaLnBrk="1" hangingPunct="1"/>
            <a:endParaRPr lang="zh-CN" altLang="en-US" sz="2800" dirty="0"/>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19</a:t>
            </a:fld>
            <a:endParaRPr lang="en-US" altLang="zh-CN" dirty="0"/>
          </a:p>
        </p:txBody>
      </p:sp>
      <p:sp>
        <p:nvSpPr>
          <p:cNvPr id="7" name="标题 4"/>
          <p:cNvSpPr txBox="1">
            <a:spLocks/>
          </p:cNvSpPr>
          <p:nvPr/>
        </p:nvSpPr>
        <p:spPr>
          <a:xfrm>
            <a:off x="381000" y="228600"/>
            <a:ext cx="83185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7.2 </a:t>
            </a:r>
            <a:r>
              <a:rPr lang="zh-CN" altLang="en-US" dirty="0"/>
              <a:t>访问控制</a:t>
            </a:r>
            <a:endParaRPr lang="en-US" altLang="zh-CN" dirty="0"/>
          </a:p>
          <a:p>
            <a:r>
              <a:rPr lang="zh-CN" altLang="en-US" dirty="0"/>
              <a:t> </a:t>
            </a:r>
            <a:r>
              <a:rPr lang="en-US" altLang="zh-CN" dirty="0"/>
              <a:t>—— 7.2.3 </a:t>
            </a:r>
            <a:r>
              <a:rPr lang="zh-CN" altLang="en-US" dirty="0"/>
              <a:t>保护继承</a:t>
            </a:r>
          </a:p>
        </p:txBody>
      </p:sp>
    </p:spTree>
    <p:extLst>
      <p:ext uri="{BB962C8B-B14F-4D97-AF65-F5344CB8AC3E}">
        <p14:creationId xmlns:p14="http://schemas.microsoft.com/office/powerpoint/2010/main" val="103460549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title"/>
          </p:nvPr>
        </p:nvSpPr>
        <p:spPr>
          <a:xfrm>
            <a:off x="1220787" y="0"/>
            <a:ext cx="6704013" cy="954087"/>
          </a:xfrm>
        </p:spPr>
        <p:txBody>
          <a:bodyPr/>
          <a:lstStyle/>
          <a:p>
            <a:pPr eaLnBrk="1" hangingPunct="1"/>
            <a:r>
              <a:rPr lang="zh-CN" altLang="en-US"/>
              <a:t>目录</a:t>
            </a:r>
          </a:p>
        </p:txBody>
      </p:sp>
      <p:sp>
        <p:nvSpPr>
          <p:cNvPr id="15363" name="Rectangle 5"/>
          <p:cNvSpPr>
            <a:spLocks noGrp="1" noChangeArrowheads="1"/>
          </p:cNvSpPr>
          <p:nvPr>
            <p:ph idx="1"/>
          </p:nvPr>
        </p:nvSpPr>
        <p:spPr>
          <a:xfrm>
            <a:off x="914400" y="1524000"/>
            <a:ext cx="7824787" cy="4114800"/>
          </a:xfrm>
          <a:noFill/>
          <a:ln w="9525">
            <a:noFill/>
            <a:miter lim="800000"/>
            <a:headEnd/>
            <a:tailEnd/>
          </a:ln>
          <a:effectLst/>
        </p:spPr>
        <p:txBody>
          <a:bodyPr vert="horz" wrap="square" lIns="91440" tIns="45720" rIns="91440" bIns="45720" numCol="1" anchor="t" anchorCtr="0" compatLnSpc="1">
            <a:prstTxWarp prst="textNoShape">
              <a:avLst/>
            </a:prstTxWarp>
          </a:bodyPr>
          <a:lstStyle/>
          <a:p>
            <a:pPr marL="0" indent="0" eaLnBrk="1" hangingPunct="1">
              <a:lnSpc>
                <a:spcPct val="100000"/>
              </a:lnSpc>
              <a:buFont typeface="Georgia" panose="02040502050405020303" pitchFamily="18" charset="0"/>
              <a:buNone/>
            </a:pPr>
            <a:r>
              <a:rPr lang="en-US" altLang="zh-CN" sz="2800" dirty="0"/>
              <a:t>7.1  </a:t>
            </a:r>
            <a:r>
              <a:rPr lang="zh-CN" altLang="en-US" sz="2800" dirty="0"/>
              <a:t>类的继承与派生</a:t>
            </a:r>
          </a:p>
          <a:p>
            <a:pPr marL="0" indent="0" eaLnBrk="1" hangingPunct="1">
              <a:lnSpc>
                <a:spcPct val="100000"/>
              </a:lnSpc>
              <a:buFont typeface="Georgia" panose="02040502050405020303" pitchFamily="18" charset="0"/>
              <a:buNone/>
            </a:pPr>
            <a:r>
              <a:rPr lang="en-US" altLang="zh-CN" sz="2800" dirty="0"/>
              <a:t>7.2  </a:t>
            </a:r>
            <a:r>
              <a:rPr lang="zh-CN" altLang="en-US" sz="2800" dirty="0"/>
              <a:t>访问控制</a:t>
            </a:r>
          </a:p>
          <a:p>
            <a:pPr marL="0" indent="0" eaLnBrk="1" hangingPunct="1">
              <a:lnSpc>
                <a:spcPct val="100000"/>
              </a:lnSpc>
              <a:buFont typeface="Georgia" panose="02040502050405020303" pitchFamily="18" charset="0"/>
              <a:buNone/>
            </a:pPr>
            <a:r>
              <a:rPr lang="en-US" altLang="zh-CN" sz="2800" dirty="0"/>
              <a:t>7.3  </a:t>
            </a:r>
            <a:r>
              <a:rPr lang="zh-CN" altLang="en-US" sz="2800" dirty="0"/>
              <a:t>类型兼容规则</a:t>
            </a:r>
          </a:p>
          <a:p>
            <a:pPr marL="0" indent="0" eaLnBrk="1" hangingPunct="1">
              <a:lnSpc>
                <a:spcPct val="100000"/>
              </a:lnSpc>
              <a:buFont typeface="Georgia" panose="02040502050405020303" pitchFamily="18" charset="0"/>
              <a:buNone/>
            </a:pPr>
            <a:r>
              <a:rPr lang="en-US" altLang="zh-CN" sz="2800" dirty="0"/>
              <a:t>7.4  </a:t>
            </a:r>
            <a:r>
              <a:rPr lang="zh-CN" altLang="en-US" sz="2800" dirty="0"/>
              <a:t>派生类的构造、析构函数</a:t>
            </a:r>
          </a:p>
          <a:p>
            <a:pPr marL="0" indent="0" eaLnBrk="1" hangingPunct="1">
              <a:lnSpc>
                <a:spcPct val="100000"/>
              </a:lnSpc>
              <a:buFont typeface="Georgia" panose="02040502050405020303" pitchFamily="18" charset="0"/>
              <a:buNone/>
            </a:pPr>
            <a:r>
              <a:rPr lang="en-US" altLang="zh-CN" sz="2800" dirty="0"/>
              <a:t>7.5  </a:t>
            </a:r>
            <a:r>
              <a:rPr lang="zh-CN" altLang="en-US" sz="2800" dirty="0"/>
              <a:t>派生类成员的标识与访问</a:t>
            </a:r>
            <a:endParaRPr lang="en-US" altLang="zh-CN" sz="2800" dirty="0"/>
          </a:p>
          <a:p>
            <a:pPr marL="0" indent="0" eaLnBrk="1" hangingPunct="1">
              <a:lnSpc>
                <a:spcPct val="100000"/>
              </a:lnSpc>
              <a:buFont typeface="Georgia" panose="02040502050405020303" pitchFamily="18" charset="0"/>
              <a:buNone/>
            </a:pPr>
            <a:r>
              <a:rPr lang="en-US" altLang="zh-CN" sz="2800" dirty="0"/>
              <a:t>7.6  </a:t>
            </a:r>
            <a:r>
              <a:rPr lang="zh-CN" altLang="en-US" sz="2800" dirty="0"/>
              <a:t>程序实例</a:t>
            </a:r>
            <a:r>
              <a:rPr lang="en-US" altLang="zh-CN" sz="2800" dirty="0"/>
              <a:t>——</a:t>
            </a:r>
            <a:r>
              <a:rPr lang="zh-CN" altLang="en-US" sz="2800" dirty="0"/>
              <a:t>用高斯消去法解线性方程组</a:t>
            </a:r>
            <a:endParaRPr lang="en-US" altLang="zh-CN" sz="2800" dirty="0"/>
          </a:p>
          <a:p>
            <a:pPr marL="0" indent="0" eaLnBrk="1" hangingPunct="1">
              <a:lnSpc>
                <a:spcPct val="100000"/>
              </a:lnSpc>
              <a:buFont typeface="Georgia" panose="02040502050405020303" pitchFamily="18" charset="0"/>
              <a:buNone/>
            </a:pPr>
            <a:r>
              <a:rPr lang="en-US" altLang="zh-CN" sz="2800" dirty="0"/>
              <a:t>7.7  </a:t>
            </a:r>
            <a:r>
              <a:rPr lang="zh-CN" altLang="en-US" sz="2800" dirty="0"/>
              <a:t>综合实例</a:t>
            </a:r>
            <a:r>
              <a:rPr lang="en-US" altLang="zh-CN" sz="2800" dirty="0"/>
              <a:t>——</a:t>
            </a:r>
            <a:r>
              <a:rPr lang="zh-CN" altLang="en-US" sz="2800" dirty="0"/>
              <a:t>个人银行账户管理程序</a:t>
            </a:r>
            <a:endParaRPr lang="en-US" altLang="zh-CN" sz="2800" dirty="0"/>
          </a:p>
          <a:p>
            <a:pPr marL="0" indent="0" eaLnBrk="1" hangingPunct="1">
              <a:lnSpc>
                <a:spcPct val="100000"/>
              </a:lnSpc>
              <a:buFont typeface="Georgia" panose="02040502050405020303" pitchFamily="18" charset="0"/>
              <a:buNone/>
            </a:pPr>
            <a:r>
              <a:rPr lang="en-US" altLang="zh-CN" sz="2800" dirty="0"/>
              <a:t>7.8  </a:t>
            </a:r>
            <a:r>
              <a:rPr lang="zh-CN" altLang="en-US" sz="2800" dirty="0"/>
              <a:t>深度探索</a:t>
            </a:r>
          </a:p>
          <a:p>
            <a:pPr marL="0" indent="0" eaLnBrk="1" hangingPunct="1">
              <a:lnSpc>
                <a:spcPct val="100000"/>
              </a:lnSpc>
              <a:buFont typeface="Georgia" panose="02040502050405020303" pitchFamily="18" charset="0"/>
              <a:buNone/>
            </a:pPr>
            <a:r>
              <a:rPr lang="en-US" altLang="zh-CN" sz="2800" dirty="0"/>
              <a:t>7.9  </a:t>
            </a:r>
            <a:r>
              <a:rPr lang="zh-CN" altLang="en-US" sz="2800" dirty="0"/>
              <a:t>小结 </a:t>
            </a:r>
            <a:endParaRPr lang="en-US" altLang="zh-CN" sz="2800" dirty="0"/>
          </a:p>
        </p:txBody>
      </p:sp>
      <p:sp>
        <p:nvSpPr>
          <p:cNvPr id="5" name="灯片编号占位符 3"/>
          <p:cNvSpPr>
            <a:spLocks noGrp="1"/>
          </p:cNvSpPr>
          <p:nvPr>
            <p:ph type="sldNum" sz="quarter" idx="10"/>
          </p:nvPr>
        </p:nvSpPr>
        <p:spPr>
          <a:xfrm>
            <a:off x="4114800" y="640080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2</a:t>
            </a:fld>
            <a:endParaRPr lang="en-US" altLang="zh-CN" dirty="0"/>
          </a:p>
        </p:txBody>
      </p:sp>
    </p:spTree>
    <p:extLst>
      <p:ext uri="{BB962C8B-B14F-4D97-AF65-F5344CB8AC3E}">
        <p14:creationId xmlns:p14="http://schemas.microsoft.com/office/powerpoint/2010/main" val="2046995276"/>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1" name="标题 1"/>
          <p:cNvSpPr>
            <a:spLocks noGrp="1"/>
          </p:cNvSpPr>
          <p:nvPr>
            <p:ph type="title"/>
          </p:nvPr>
        </p:nvSpPr>
        <p:spPr>
          <a:xfrm>
            <a:off x="0" y="950913"/>
            <a:ext cx="6704013" cy="954087"/>
          </a:xfrm>
        </p:spPr>
        <p:txBody>
          <a:bodyPr/>
          <a:lstStyle/>
          <a:p>
            <a:pPr algn="l" eaLnBrk="1" hangingPunct="1"/>
            <a:r>
              <a:rPr lang="zh-CN" altLang="en-US"/>
              <a:t>例：</a:t>
            </a:r>
            <a:r>
              <a:rPr lang="en-US" altLang="zh-CN"/>
              <a:t> protected </a:t>
            </a:r>
            <a:r>
              <a:rPr lang="zh-CN" altLang="en-US"/>
              <a:t>成员举例</a:t>
            </a:r>
            <a:endParaRPr kumimoji="1" lang="zh-CN" altLang="en-US"/>
          </a:p>
        </p:txBody>
      </p:sp>
      <p:sp>
        <p:nvSpPr>
          <p:cNvPr id="32772" name="内容占位符 2"/>
          <p:cNvSpPr>
            <a:spLocks noGrp="1"/>
          </p:cNvSpPr>
          <p:nvPr>
            <p:ph idx="1"/>
          </p:nvPr>
        </p:nvSpPr>
        <p:spPr>
          <a:xfrm>
            <a:off x="581025" y="1905000"/>
            <a:ext cx="8029575" cy="4648200"/>
          </a:xfrm>
          <a:solidFill>
            <a:srgbClr val="85FFFF"/>
          </a:solidFill>
        </p:spPr>
        <p:txBody>
          <a:bodyPr/>
          <a:lstStyle/>
          <a:p>
            <a:pPr marL="358775" indent="-250825" eaLnBrk="1" hangingPunct="1">
              <a:spcBef>
                <a:spcPct val="0"/>
              </a:spcBef>
              <a:buFont typeface="Wingdings" panose="05000000000000000000" pitchFamily="2" charset="2"/>
              <a:buNone/>
            </a:pPr>
            <a:r>
              <a:rPr lang="en-US" altLang="zh-CN" sz="2400" dirty="0"/>
              <a:t>class A {</a:t>
            </a:r>
          </a:p>
          <a:p>
            <a:pPr marL="358775" indent="-250825" eaLnBrk="1" hangingPunct="1">
              <a:spcBef>
                <a:spcPct val="0"/>
              </a:spcBef>
              <a:buFont typeface="Wingdings" panose="05000000000000000000" pitchFamily="2" charset="2"/>
              <a:buNone/>
            </a:pPr>
            <a:r>
              <a:rPr lang="en-US" altLang="zh-CN" sz="2400" dirty="0"/>
              <a:t>protected:</a:t>
            </a:r>
          </a:p>
          <a:p>
            <a:pPr marL="358775" indent="-250825" eaLnBrk="1" hangingPunct="1">
              <a:spcBef>
                <a:spcPct val="0"/>
              </a:spcBef>
              <a:buFont typeface="Wingdings" panose="05000000000000000000" pitchFamily="2" charset="2"/>
              <a:buNone/>
            </a:pPr>
            <a:r>
              <a:rPr lang="en-US" altLang="zh-CN" sz="2400" dirty="0"/>
              <a:t>	</a:t>
            </a:r>
            <a:r>
              <a:rPr lang="en-US" altLang="zh-CN" sz="2400" dirty="0" err="1"/>
              <a:t>int</a:t>
            </a:r>
            <a:r>
              <a:rPr lang="en-US" altLang="zh-CN" sz="2400" dirty="0"/>
              <a:t> x;</a:t>
            </a:r>
          </a:p>
          <a:p>
            <a:pPr marL="358775" indent="-250825" eaLnBrk="1" hangingPunct="1">
              <a:spcBef>
                <a:spcPct val="0"/>
              </a:spcBef>
              <a:buFont typeface="Wingdings" panose="05000000000000000000" pitchFamily="2" charset="2"/>
              <a:buNone/>
            </a:pPr>
            <a:r>
              <a:rPr lang="en-US" altLang="zh-CN" sz="2400" dirty="0"/>
              <a:t>};</a:t>
            </a:r>
          </a:p>
          <a:p>
            <a:pPr marL="358775" indent="-250825" eaLnBrk="1" hangingPunct="1">
              <a:spcBef>
                <a:spcPct val="0"/>
              </a:spcBef>
              <a:buFont typeface="Wingdings" panose="05000000000000000000" pitchFamily="2" charset="2"/>
              <a:buNone/>
            </a:pPr>
            <a:endParaRPr lang="en-US" altLang="zh-CN" sz="2400" dirty="0"/>
          </a:p>
          <a:p>
            <a:pPr marL="358775" indent="-250825" eaLnBrk="1" hangingPunct="1">
              <a:spcBef>
                <a:spcPct val="0"/>
              </a:spcBef>
              <a:buFont typeface="Wingdings" panose="05000000000000000000" pitchFamily="2" charset="2"/>
              <a:buNone/>
            </a:pPr>
            <a:r>
              <a:rPr lang="en-US" altLang="zh-CN" sz="2400" dirty="0" err="1"/>
              <a:t>int</a:t>
            </a:r>
            <a:r>
              <a:rPr lang="en-US" altLang="zh-CN" sz="2400" dirty="0"/>
              <a:t> main() {</a:t>
            </a:r>
          </a:p>
          <a:p>
            <a:pPr marL="358775" indent="-250825" eaLnBrk="1" hangingPunct="1">
              <a:spcBef>
                <a:spcPct val="0"/>
              </a:spcBef>
              <a:buFont typeface="Wingdings" panose="05000000000000000000" pitchFamily="2" charset="2"/>
              <a:buNone/>
            </a:pPr>
            <a:r>
              <a:rPr lang="en-US" altLang="zh-CN" sz="2400" dirty="0"/>
              <a:t>	A </a:t>
            </a:r>
            <a:r>
              <a:rPr lang="en-US" altLang="zh-CN" sz="2400" dirty="0" err="1"/>
              <a:t>a</a:t>
            </a:r>
            <a:r>
              <a:rPr lang="en-US" altLang="zh-CN" sz="2400" dirty="0"/>
              <a:t>;</a:t>
            </a:r>
          </a:p>
          <a:p>
            <a:pPr marL="358775" indent="-250825" eaLnBrk="1" hangingPunct="1">
              <a:spcBef>
                <a:spcPct val="0"/>
              </a:spcBef>
              <a:buFont typeface="Wingdings" panose="05000000000000000000" pitchFamily="2" charset="2"/>
              <a:buNone/>
            </a:pPr>
            <a:r>
              <a:rPr lang="en-US" altLang="zh-CN" sz="2400" dirty="0"/>
              <a:t>	</a:t>
            </a:r>
            <a:r>
              <a:rPr lang="en-US" altLang="zh-CN" sz="2400" dirty="0" err="1"/>
              <a:t>a.x</a:t>
            </a:r>
            <a:r>
              <a:rPr lang="en-US" altLang="zh-CN" sz="2400" dirty="0"/>
              <a:t> = 5;    //</a:t>
            </a:r>
            <a:r>
              <a:rPr lang="zh-CN" altLang="en-US" sz="2400" dirty="0"/>
              <a:t>错误</a:t>
            </a:r>
          </a:p>
          <a:p>
            <a:pPr marL="358775" indent="-250825" eaLnBrk="1" hangingPunct="1">
              <a:spcBef>
                <a:spcPct val="0"/>
              </a:spcBef>
              <a:buFont typeface="Wingdings" panose="05000000000000000000" pitchFamily="2" charset="2"/>
              <a:buNone/>
            </a:pPr>
            <a:r>
              <a:rPr lang="en-US" altLang="zh-CN" sz="2400" dirty="0"/>
              <a:t>}</a:t>
            </a:r>
          </a:p>
        </p:txBody>
      </p:sp>
      <p:sp>
        <p:nvSpPr>
          <p:cNvPr id="7"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20</a:t>
            </a:fld>
            <a:endParaRPr lang="en-US" altLang="zh-CN" dirty="0"/>
          </a:p>
        </p:txBody>
      </p:sp>
      <p:sp>
        <p:nvSpPr>
          <p:cNvPr id="8" name="标题 4"/>
          <p:cNvSpPr txBox="1">
            <a:spLocks/>
          </p:cNvSpPr>
          <p:nvPr/>
        </p:nvSpPr>
        <p:spPr>
          <a:xfrm>
            <a:off x="381000" y="228600"/>
            <a:ext cx="83185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7.2 </a:t>
            </a:r>
            <a:r>
              <a:rPr lang="zh-CN" altLang="en-US" dirty="0"/>
              <a:t>访问控制</a:t>
            </a:r>
            <a:endParaRPr lang="en-US" altLang="zh-CN" dirty="0"/>
          </a:p>
          <a:p>
            <a:r>
              <a:rPr lang="zh-CN" altLang="en-US" dirty="0"/>
              <a:t> </a:t>
            </a:r>
            <a:r>
              <a:rPr lang="en-US" altLang="zh-CN" dirty="0"/>
              <a:t>—— 7.2.3 </a:t>
            </a:r>
            <a:r>
              <a:rPr lang="zh-CN" altLang="en-US" dirty="0"/>
              <a:t>保护继承</a:t>
            </a:r>
          </a:p>
        </p:txBody>
      </p:sp>
    </p:spTree>
    <p:extLst>
      <p:ext uri="{BB962C8B-B14F-4D97-AF65-F5344CB8AC3E}">
        <p14:creationId xmlns:p14="http://schemas.microsoft.com/office/powerpoint/2010/main" val="3190827613"/>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6" name="内容占位符 2"/>
          <p:cNvSpPr>
            <a:spLocks noGrp="1"/>
          </p:cNvSpPr>
          <p:nvPr>
            <p:ph idx="1"/>
          </p:nvPr>
        </p:nvSpPr>
        <p:spPr>
          <a:xfrm>
            <a:off x="533400" y="1295400"/>
            <a:ext cx="8029575" cy="5257800"/>
          </a:xfrm>
          <a:solidFill>
            <a:srgbClr val="85FFFF"/>
          </a:solidFill>
          <a:ln w="9525">
            <a:noFill/>
            <a:miter lim="800000"/>
            <a:headEnd/>
            <a:tailEnd/>
          </a:ln>
          <a:effectLst/>
        </p:spPr>
        <p:txBody>
          <a:bodyPr vert="horz" wrap="square" lIns="91440" tIns="45720" rIns="91440" bIns="45720" numCol="1" anchor="t" anchorCtr="0" compatLnSpc="1">
            <a:prstTxWarp prst="textNoShape">
              <a:avLst/>
            </a:prstTxWarp>
          </a:bodyPr>
          <a:lstStyle/>
          <a:p>
            <a:pPr marL="358775" indent="-250825" eaLnBrk="1" hangingPunct="1">
              <a:spcBef>
                <a:spcPct val="0"/>
              </a:spcBef>
              <a:buNone/>
            </a:pPr>
            <a:r>
              <a:rPr lang="en-US" altLang="zh-CN" dirty="0"/>
              <a:t>class A {</a:t>
            </a:r>
          </a:p>
          <a:p>
            <a:pPr marL="358775" indent="-250825" eaLnBrk="1" hangingPunct="1">
              <a:spcBef>
                <a:spcPct val="0"/>
              </a:spcBef>
              <a:buNone/>
            </a:pPr>
            <a:r>
              <a:rPr lang="en-US" altLang="zh-CN" dirty="0"/>
              <a:t>protected:</a:t>
            </a:r>
          </a:p>
          <a:p>
            <a:pPr marL="358775" indent="-250825" eaLnBrk="1" hangingPunct="1">
              <a:spcBef>
                <a:spcPct val="0"/>
              </a:spcBef>
              <a:buNone/>
            </a:pPr>
            <a:r>
              <a:rPr lang="en-US" altLang="zh-CN" dirty="0"/>
              <a:t>	</a:t>
            </a:r>
            <a:r>
              <a:rPr lang="en-US" altLang="zh-CN" dirty="0" err="1"/>
              <a:t>int</a:t>
            </a:r>
            <a:r>
              <a:rPr lang="en-US" altLang="zh-CN" dirty="0"/>
              <a:t> x;</a:t>
            </a:r>
          </a:p>
          <a:p>
            <a:pPr marL="358775" indent="-250825" eaLnBrk="1" hangingPunct="1">
              <a:spcBef>
                <a:spcPct val="0"/>
              </a:spcBef>
              <a:buNone/>
            </a:pPr>
            <a:r>
              <a:rPr lang="en-US" altLang="zh-CN" dirty="0"/>
              <a:t>};</a:t>
            </a:r>
          </a:p>
          <a:p>
            <a:pPr marL="358775" indent="-250825" eaLnBrk="1" hangingPunct="1">
              <a:spcBef>
                <a:spcPct val="0"/>
              </a:spcBef>
              <a:buNone/>
            </a:pPr>
            <a:r>
              <a:rPr lang="en-US" altLang="zh-CN" dirty="0"/>
              <a:t>class B: public A{</a:t>
            </a:r>
          </a:p>
          <a:p>
            <a:pPr marL="358775" indent="-250825" eaLnBrk="1" hangingPunct="1">
              <a:spcBef>
                <a:spcPct val="0"/>
              </a:spcBef>
              <a:buNone/>
            </a:pPr>
            <a:r>
              <a:rPr lang="en-US" altLang="zh-CN" dirty="0"/>
              <a:t>public:</a:t>
            </a:r>
          </a:p>
          <a:p>
            <a:pPr marL="358775" indent="-250825" eaLnBrk="1" hangingPunct="1">
              <a:spcBef>
                <a:spcPct val="0"/>
              </a:spcBef>
              <a:buNone/>
            </a:pPr>
            <a:r>
              <a:rPr lang="en-US" altLang="zh-CN" dirty="0"/>
              <a:t>	void function();</a:t>
            </a:r>
          </a:p>
          <a:p>
            <a:pPr marL="358775" indent="-250825" eaLnBrk="1" hangingPunct="1">
              <a:spcBef>
                <a:spcPct val="0"/>
              </a:spcBef>
              <a:buNone/>
            </a:pPr>
            <a:r>
              <a:rPr lang="en-US" altLang="zh-CN" dirty="0"/>
              <a:t>};</a:t>
            </a:r>
          </a:p>
          <a:p>
            <a:pPr marL="358775" indent="-250825" eaLnBrk="1" hangingPunct="1">
              <a:spcBef>
                <a:spcPct val="0"/>
              </a:spcBef>
              <a:buNone/>
            </a:pPr>
            <a:r>
              <a:rPr lang="en-US" altLang="zh-CN" dirty="0"/>
              <a:t>void B:function() {</a:t>
            </a:r>
          </a:p>
          <a:p>
            <a:pPr marL="358775" indent="-250825" eaLnBrk="1" hangingPunct="1">
              <a:spcBef>
                <a:spcPct val="0"/>
              </a:spcBef>
              <a:buNone/>
            </a:pPr>
            <a:r>
              <a:rPr lang="en-US" altLang="zh-CN" dirty="0"/>
              <a:t>	x = 5;   //</a:t>
            </a:r>
            <a:r>
              <a:rPr lang="zh-CN" altLang="en-US" dirty="0"/>
              <a:t>正确</a:t>
            </a:r>
          </a:p>
          <a:p>
            <a:pPr marL="358775" indent="-250825" eaLnBrk="1" hangingPunct="1">
              <a:spcBef>
                <a:spcPct val="0"/>
              </a:spcBef>
              <a:buNone/>
            </a:pPr>
            <a:r>
              <a:rPr lang="en-US" altLang="zh-CN" dirty="0"/>
              <a:t>}</a:t>
            </a:r>
          </a:p>
        </p:txBody>
      </p:sp>
      <p:sp>
        <p:nvSpPr>
          <p:cNvPr id="7"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21</a:t>
            </a:fld>
            <a:endParaRPr lang="en-US" altLang="zh-CN" dirty="0"/>
          </a:p>
        </p:txBody>
      </p:sp>
      <p:sp>
        <p:nvSpPr>
          <p:cNvPr id="8" name="标题 4"/>
          <p:cNvSpPr txBox="1">
            <a:spLocks/>
          </p:cNvSpPr>
          <p:nvPr/>
        </p:nvSpPr>
        <p:spPr>
          <a:xfrm>
            <a:off x="381000" y="228600"/>
            <a:ext cx="83185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7.2 </a:t>
            </a:r>
            <a:r>
              <a:rPr lang="zh-CN" altLang="en-US" dirty="0"/>
              <a:t>访问控制</a:t>
            </a:r>
            <a:endParaRPr lang="en-US" altLang="zh-CN" dirty="0"/>
          </a:p>
          <a:p>
            <a:r>
              <a:rPr lang="zh-CN" altLang="en-US" dirty="0"/>
              <a:t> </a:t>
            </a:r>
            <a:r>
              <a:rPr lang="en-US" altLang="zh-CN" dirty="0"/>
              <a:t>—— 7.2.3 </a:t>
            </a:r>
            <a:r>
              <a:rPr lang="zh-CN" altLang="en-US" dirty="0"/>
              <a:t>保护继承</a:t>
            </a:r>
          </a:p>
        </p:txBody>
      </p:sp>
      <p:sp>
        <p:nvSpPr>
          <p:cNvPr id="9" name="标题 1"/>
          <p:cNvSpPr>
            <a:spLocks noGrp="1"/>
          </p:cNvSpPr>
          <p:nvPr>
            <p:ph type="title"/>
          </p:nvPr>
        </p:nvSpPr>
        <p:spPr>
          <a:xfrm>
            <a:off x="5486400" y="1295400"/>
            <a:ext cx="3095624" cy="942975"/>
          </a:xfr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bodyPr>
          <a:lstStyle/>
          <a:p>
            <a:pPr eaLnBrk="1" hangingPunct="1"/>
            <a:r>
              <a:rPr lang="zh-CN" altLang="en-US" dirty="0"/>
              <a:t>例</a:t>
            </a:r>
            <a:r>
              <a:rPr lang="en-US" altLang="zh-CN" dirty="0"/>
              <a:t>7-2 </a:t>
            </a:r>
            <a:r>
              <a:rPr lang="zh-CN" altLang="en-US" dirty="0"/>
              <a:t>（续）</a:t>
            </a:r>
          </a:p>
        </p:txBody>
      </p:sp>
    </p:spTree>
    <p:extLst>
      <p:ext uri="{BB962C8B-B14F-4D97-AF65-F5344CB8AC3E}">
        <p14:creationId xmlns:p14="http://schemas.microsoft.com/office/powerpoint/2010/main" val="398202046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22</a:t>
            </a:fld>
            <a:endParaRPr lang="en-US" altLang="zh-CN" dirty="0"/>
          </a:p>
        </p:txBody>
      </p:sp>
      <p:sp>
        <p:nvSpPr>
          <p:cNvPr id="8" name="标题 4"/>
          <p:cNvSpPr txBox="1">
            <a:spLocks/>
          </p:cNvSpPr>
          <p:nvPr/>
        </p:nvSpPr>
        <p:spPr>
          <a:xfrm>
            <a:off x="381000" y="228600"/>
            <a:ext cx="83185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7.2 </a:t>
            </a:r>
            <a:r>
              <a:rPr lang="zh-CN" altLang="en-US" dirty="0"/>
              <a:t>访问控制</a:t>
            </a:r>
            <a:endParaRPr lang="en-US" altLang="zh-CN" dirty="0"/>
          </a:p>
          <a:p>
            <a:r>
              <a:rPr lang="zh-CN" altLang="en-US" dirty="0"/>
              <a:t> </a:t>
            </a:r>
            <a:r>
              <a:rPr lang="en-US" altLang="zh-CN" dirty="0"/>
              <a:t>—— </a:t>
            </a:r>
            <a:r>
              <a:rPr lang="en-US" altLang="zh-CN" dirty="0">
                <a:solidFill>
                  <a:srgbClr val="FF0000"/>
                </a:solidFill>
              </a:rPr>
              <a:t>7.2.4 </a:t>
            </a:r>
            <a:r>
              <a:rPr lang="zh-CN" altLang="en-US" dirty="0">
                <a:solidFill>
                  <a:srgbClr val="FF0000"/>
                </a:solidFill>
              </a:rPr>
              <a:t>继承方式总结</a:t>
            </a:r>
          </a:p>
        </p:txBody>
      </p:sp>
      <p:graphicFrame>
        <p:nvGraphicFramePr>
          <p:cNvPr id="10" name="表格 9"/>
          <p:cNvGraphicFramePr>
            <a:graphicFrameLocks noGrp="1"/>
          </p:cNvGraphicFramePr>
          <p:nvPr>
            <p:extLst>
              <p:ext uri="{D42A27DB-BD31-4B8C-83A1-F6EECF244321}">
                <p14:modId xmlns:p14="http://schemas.microsoft.com/office/powerpoint/2010/main" val="1816929209"/>
              </p:ext>
            </p:extLst>
          </p:nvPr>
        </p:nvGraphicFramePr>
        <p:xfrm>
          <a:off x="619125" y="1295400"/>
          <a:ext cx="6991349" cy="5095877"/>
        </p:xfrm>
        <a:graphic>
          <a:graphicData uri="http://schemas.openxmlformats.org/drawingml/2006/table">
            <a:tbl>
              <a:tblPr>
                <a:tableStyleId>{5C22544A-7EE6-4342-B048-85BDC9FD1C3A}</a:tableStyleId>
              </a:tblPr>
              <a:tblGrid>
                <a:gridCol w="1519859">
                  <a:extLst>
                    <a:ext uri="{9D8B030D-6E8A-4147-A177-3AD203B41FA5}">
                      <a16:colId xmlns:a16="http://schemas.microsoft.com/office/drawing/2014/main" val="20000"/>
                    </a:ext>
                  </a:extLst>
                </a:gridCol>
                <a:gridCol w="1823830">
                  <a:extLst>
                    <a:ext uri="{9D8B030D-6E8A-4147-A177-3AD203B41FA5}">
                      <a16:colId xmlns:a16="http://schemas.microsoft.com/office/drawing/2014/main" val="20001"/>
                    </a:ext>
                  </a:extLst>
                </a:gridCol>
                <a:gridCol w="1823830">
                  <a:extLst>
                    <a:ext uri="{9D8B030D-6E8A-4147-A177-3AD203B41FA5}">
                      <a16:colId xmlns:a16="http://schemas.microsoft.com/office/drawing/2014/main" val="20002"/>
                    </a:ext>
                  </a:extLst>
                </a:gridCol>
                <a:gridCol w="1823830">
                  <a:extLst>
                    <a:ext uri="{9D8B030D-6E8A-4147-A177-3AD203B41FA5}">
                      <a16:colId xmlns:a16="http://schemas.microsoft.com/office/drawing/2014/main" val="20003"/>
                    </a:ext>
                  </a:extLst>
                </a:gridCol>
              </a:tblGrid>
              <a:tr h="582386">
                <a:tc>
                  <a:txBody>
                    <a:bodyPr/>
                    <a:lstStyle/>
                    <a:p>
                      <a:pPr algn="ctr" fontAlgn="ctr"/>
                      <a:endParaRPr lang="zh-CN" altLang="en-US" sz="2400" b="0" i="0" u="none" strike="noStrike" dirty="0">
                        <a:solidFill>
                          <a:srgbClr val="000000"/>
                        </a:solidFill>
                        <a:effectLst/>
                        <a:latin typeface="楷体_GB2312" panose="02010609030101010101" pitchFamily="49" charset="-122"/>
                        <a:ea typeface="楷体_GB2312" panose="02010609030101010101" pitchFamily="49" charset="-122"/>
                      </a:endParaRPr>
                    </a:p>
                  </a:txBody>
                  <a:tcPr marL="9525" marR="9525" marT="9525" marB="0" anchor="ctr">
                    <a:noFill/>
                  </a:tcPr>
                </a:tc>
                <a:tc>
                  <a:txBody>
                    <a:bodyPr/>
                    <a:lstStyle/>
                    <a:p>
                      <a:pPr algn="ctr" fontAlgn="ctr"/>
                      <a:r>
                        <a:rPr lang="zh-CN" altLang="en-US" sz="2400" b="1" u="none" strike="noStrike" dirty="0">
                          <a:effectLst/>
                        </a:rPr>
                        <a:t>公有继承</a:t>
                      </a:r>
                      <a:endParaRPr lang="zh-CN" altLang="en-US" sz="2400" b="1" i="0" u="none" strike="noStrike" dirty="0">
                        <a:solidFill>
                          <a:srgbClr val="000000"/>
                        </a:solidFill>
                        <a:effectLst/>
                        <a:latin typeface="楷体_GB2312" panose="02010609030101010101" pitchFamily="49" charset="-122"/>
                        <a:ea typeface="楷体_GB2312" panose="02010609030101010101" pitchFamily="49" charset="-122"/>
                      </a:endParaRPr>
                    </a:p>
                  </a:txBody>
                  <a:tcPr marL="9525" marR="9525" marT="9525" marB="0" anchor="ctr">
                    <a:lnB w="28575" cap="flat" cmpd="sng" algn="ctr">
                      <a:solidFill>
                        <a:schemeClr val="tx1"/>
                      </a:solidFill>
                      <a:prstDash val="solid"/>
                      <a:round/>
                      <a:headEnd type="none" w="med" len="med"/>
                      <a:tailEnd type="none" w="med" len="med"/>
                    </a:lnB>
                    <a:noFill/>
                  </a:tcPr>
                </a:tc>
                <a:tc>
                  <a:txBody>
                    <a:bodyPr/>
                    <a:lstStyle/>
                    <a:p>
                      <a:pPr algn="ctr" fontAlgn="ctr"/>
                      <a:r>
                        <a:rPr lang="zh-CN" altLang="en-US" sz="2400" b="1" u="none" strike="noStrike" dirty="0">
                          <a:effectLst/>
                        </a:rPr>
                        <a:t>保护继承</a:t>
                      </a:r>
                      <a:endParaRPr lang="zh-CN" altLang="en-US" sz="2400" b="1" i="0" u="none" strike="noStrike" dirty="0">
                        <a:solidFill>
                          <a:srgbClr val="000000"/>
                        </a:solidFill>
                        <a:effectLst/>
                        <a:latin typeface="楷体_GB2312" panose="02010609030101010101" pitchFamily="49" charset="-122"/>
                        <a:ea typeface="楷体_GB2312" panose="02010609030101010101" pitchFamily="49" charset="-122"/>
                      </a:endParaRPr>
                    </a:p>
                  </a:txBody>
                  <a:tcPr marL="9525" marR="9525" marT="9525" marB="0" anchor="ctr">
                    <a:lnB w="28575" cap="flat" cmpd="sng" algn="ctr">
                      <a:solidFill>
                        <a:schemeClr val="tx1"/>
                      </a:solidFill>
                      <a:prstDash val="solid"/>
                      <a:round/>
                      <a:headEnd type="none" w="med" len="med"/>
                      <a:tailEnd type="none" w="med" len="med"/>
                    </a:lnB>
                    <a:noFill/>
                  </a:tcPr>
                </a:tc>
                <a:tc>
                  <a:txBody>
                    <a:bodyPr/>
                    <a:lstStyle/>
                    <a:p>
                      <a:pPr algn="ctr" fontAlgn="ctr"/>
                      <a:r>
                        <a:rPr lang="zh-CN" altLang="en-US" sz="2400" b="1" u="none" strike="noStrike" dirty="0">
                          <a:effectLst/>
                        </a:rPr>
                        <a:t>私有继承</a:t>
                      </a:r>
                      <a:endParaRPr lang="zh-CN" altLang="en-US" sz="2400" b="1" i="0" u="none" strike="noStrike" dirty="0">
                        <a:solidFill>
                          <a:srgbClr val="000000"/>
                        </a:solidFill>
                        <a:effectLst/>
                        <a:latin typeface="楷体_GB2312" panose="02010609030101010101" pitchFamily="49" charset="-122"/>
                        <a:ea typeface="楷体_GB2312" panose="02010609030101010101" pitchFamily="49" charset="-122"/>
                      </a:endParaRPr>
                    </a:p>
                  </a:txBody>
                  <a:tcPr marL="9525" marR="9525" marT="9525" marB="0" anchor="ct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582386">
                <a:tc rowSpan="2">
                  <a:txBody>
                    <a:bodyPr/>
                    <a:lstStyle/>
                    <a:p>
                      <a:pPr algn="ctr" fontAlgn="ctr"/>
                      <a:r>
                        <a:rPr lang="zh-CN" altLang="en-US" sz="2400" b="1" u="none" strike="noStrike" dirty="0">
                          <a:effectLst/>
                        </a:rPr>
                        <a:t>基类</a:t>
                      </a:r>
                      <a:br>
                        <a:rPr lang="zh-CN" altLang="en-US" sz="2400" b="1" u="none" strike="noStrike" dirty="0">
                          <a:effectLst/>
                        </a:rPr>
                      </a:br>
                      <a:r>
                        <a:rPr lang="zh-CN" altLang="en-US" sz="2400" b="1" u="none" strike="noStrike" dirty="0">
                          <a:effectLst/>
                        </a:rPr>
                        <a:t>公有成员</a:t>
                      </a:r>
                      <a:endParaRPr lang="zh-CN" altLang="en-US" sz="2400" b="1" i="0" u="none" strike="noStrike" dirty="0">
                        <a:solidFill>
                          <a:srgbClr val="000000"/>
                        </a:solidFill>
                        <a:effectLst/>
                        <a:latin typeface="楷体_GB2312" panose="02010609030101010101" pitchFamily="49" charset="-122"/>
                        <a:ea typeface="楷体_GB2312" panose="02010609030101010101" pitchFamily="49" charset="-122"/>
                      </a:endParaRPr>
                    </a:p>
                  </a:txBody>
                  <a:tcPr marL="9525" marR="9525" marT="9525" marB="0" anchor="ctr">
                    <a:lnR w="28575" cap="flat" cmpd="sng" algn="ctr">
                      <a:solidFill>
                        <a:schemeClr val="tx1"/>
                      </a:solidFill>
                      <a:prstDash val="solid"/>
                      <a:round/>
                      <a:headEnd type="none" w="med" len="med"/>
                      <a:tailEnd type="none" w="med" len="med"/>
                    </a:lnR>
                    <a:noFill/>
                  </a:tcPr>
                </a:tc>
                <a:tc>
                  <a:txBody>
                    <a:bodyPr/>
                    <a:lstStyle/>
                    <a:p>
                      <a:pPr algn="l" fontAlgn="ctr"/>
                      <a:r>
                        <a:rPr lang="zh-CN" altLang="en-US" sz="2400" u="none" strike="noStrike" dirty="0">
                          <a:solidFill>
                            <a:srgbClr val="00B050"/>
                          </a:solidFill>
                          <a:effectLst/>
                        </a:rPr>
                        <a:t>可访问</a:t>
                      </a:r>
                      <a:r>
                        <a:rPr lang="en-US" altLang="zh-CN" sz="2400" u="none" strike="noStrike" dirty="0">
                          <a:solidFill>
                            <a:srgbClr val="00B050"/>
                          </a:solidFill>
                          <a:effectLst/>
                        </a:rPr>
                        <a:t>(</a:t>
                      </a:r>
                      <a:r>
                        <a:rPr lang="en-US" sz="2400" u="none" strike="noStrike" dirty="0">
                          <a:solidFill>
                            <a:srgbClr val="00B050"/>
                          </a:solidFill>
                          <a:effectLst/>
                        </a:rPr>
                        <a:t>pub)</a:t>
                      </a:r>
                      <a:endParaRPr lang="en-US" sz="2400" b="0" i="0" u="none" strike="noStrike" dirty="0">
                        <a:solidFill>
                          <a:srgbClr val="00B050"/>
                        </a:solidFill>
                        <a:effectLst/>
                        <a:latin typeface="楷体_GB2312" panose="02010609030101010101" pitchFamily="49" charset="-122"/>
                        <a:ea typeface="楷体_GB2312" panose="02010609030101010101" pitchFamily="49" charset="-122"/>
                      </a:endParaRPr>
                    </a:p>
                  </a:txBody>
                  <a:tcPr marL="9525" marR="9525" marT="9525" marB="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zh-CN" altLang="en-US" sz="2400" u="none" strike="noStrike" dirty="0">
                          <a:solidFill>
                            <a:srgbClr val="00B050"/>
                          </a:solidFill>
                          <a:effectLst/>
                        </a:rPr>
                        <a:t>可访问</a:t>
                      </a:r>
                      <a:r>
                        <a:rPr lang="en-US" altLang="zh-CN" sz="2400" u="none" strike="noStrike" dirty="0">
                          <a:solidFill>
                            <a:srgbClr val="00B050"/>
                          </a:solidFill>
                          <a:effectLst/>
                        </a:rPr>
                        <a:t>(</a:t>
                      </a:r>
                      <a:r>
                        <a:rPr lang="en-US" sz="2400" u="none" strike="noStrike" dirty="0">
                          <a:solidFill>
                            <a:srgbClr val="00B050"/>
                          </a:solidFill>
                          <a:effectLst/>
                        </a:rPr>
                        <a:t>pro)</a:t>
                      </a:r>
                      <a:endParaRPr lang="en-US" sz="2400" b="0" i="0" u="none" strike="noStrike" dirty="0">
                        <a:solidFill>
                          <a:srgbClr val="00B050"/>
                        </a:solidFill>
                        <a:effectLst/>
                        <a:latin typeface="楷体_GB2312" panose="02010609030101010101" pitchFamily="49" charset="-122"/>
                        <a:ea typeface="楷体_GB2312" panose="02010609030101010101" pitchFamily="49" charset="-122"/>
                      </a:endParaRPr>
                    </a:p>
                  </a:txBody>
                  <a:tcPr marL="9525" marR="9525" marT="9525" marB="0" anchor="ct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zh-CN" altLang="en-US" sz="2400" u="none" strike="noStrike" dirty="0">
                          <a:solidFill>
                            <a:srgbClr val="00B050"/>
                          </a:solidFill>
                          <a:effectLst/>
                        </a:rPr>
                        <a:t>可访问</a:t>
                      </a:r>
                      <a:r>
                        <a:rPr lang="en-US" altLang="zh-CN" sz="2400" u="none" strike="noStrike" dirty="0">
                          <a:solidFill>
                            <a:srgbClr val="00B050"/>
                          </a:solidFill>
                          <a:effectLst/>
                        </a:rPr>
                        <a:t>(</a:t>
                      </a:r>
                      <a:r>
                        <a:rPr lang="en-US" sz="2400" u="none" strike="noStrike" dirty="0" err="1">
                          <a:solidFill>
                            <a:srgbClr val="00B050"/>
                          </a:solidFill>
                          <a:effectLst/>
                        </a:rPr>
                        <a:t>pri</a:t>
                      </a:r>
                      <a:r>
                        <a:rPr lang="en-US" sz="2400" u="none" strike="noStrike" dirty="0">
                          <a:solidFill>
                            <a:srgbClr val="00B050"/>
                          </a:solidFill>
                          <a:effectLst/>
                        </a:rPr>
                        <a:t>)</a:t>
                      </a:r>
                      <a:endParaRPr lang="en-US" sz="2400" b="0" i="0" u="none" strike="noStrike" dirty="0">
                        <a:solidFill>
                          <a:srgbClr val="00B050"/>
                        </a:solidFill>
                        <a:effectLst/>
                        <a:latin typeface="楷体_GB2312" panose="02010609030101010101" pitchFamily="49" charset="-122"/>
                        <a:ea typeface="楷体_GB2312" panose="02010609030101010101" pitchFamily="49" charset="-122"/>
                      </a:endParaRPr>
                    </a:p>
                  </a:txBody>
                  <a:tcPr marL="9525" marR="9525" marT="9525"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582386">
                <a:tc vMerge="1">
                  <a:txBody>
                    <a:bodyPr/>
                    <a:lstStyle/>
                    <a:p>
                      <a:endParaRPr lang="zh-CN" altLang="en-US"/>
                    </a:p>
                  </a:txBody>
                  <a:tcPr/>
                </a:tc>
                <a:tc>
                  <a:txBody>
                    <a:bodyPr/>
                    <a:lstStyle/>
                    <a:p>
                      <a:pPr algn="l" fontAlgn="ctr"/>
                      <a:r>
                        <a:rPr lang="zh-CN" altLang="en-US" sz="2400" u="none" strike="noStrike" dirty="0">
                          <a:solidFill>
                            <a:schemeClr val="accent6"/>
                          </a:solidFill>
                          <a:effectLst/>
                        </a:rPr>
                        <a:t>可访问</a:t>
                      </a:r>
                      <a:endParaRPr lang="zh-CN" altLang="en-US" sz="2400" b="0" i="0" u="none" strike="noStrike" dirty="0">
                        <a:solidFill>
                          <a:schemeClr val="accent6"/>
                        </a:solidFill>
                        <a:effectLst/>
                        <a:latin typeface="楷体_GB2312" panose="02010609030101010101" pitchFamily="49" charset="-122"/>
                        <a:ea typeface="楷体_GB2312" panose="02010609030101010101" pitchFamily="49" charset="-122"/>
                      </a:endParaRPr>
                    </a:p>
                  </a:txBody>
                  <a:tcPr marL="9525" marR="9525" marT="9525" marB="0" anchor="ctr">
                    <a:lnL w="28575"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l" fontAlgn="ctr"/>
                      <a:r>
                        <a:rPr lang="zh-CN" altLang="en-US" sz="2400" u="none" strike="noStrike" dirty="0">
                          <a:solidFill>
                            <a:schemeClr val="accent6"/>
                          </a:solidFill>
                          <a:effectLst/>
                        </a:rPr>
                        <a:t>不可访问</a:t>
                      </a:r>
                      <a:endParaRPr lang="zh-CN" altLang="en-US" sz="2400" b="0" i="0" u="none" strike="noStrike" dirty="0">
                        <a:solidFill>
                          <a:schemeClr val="accent6"/>
                        </a:solidFill>
                        <a:effectLst/>
                        <a:latin typeface="楷体_GB2312" panose="02010609030101010101" pitchFamily="49" charset="-122"/>
                        <a:ea typeface="楷体_GB2312" panose="02010609030101010101" pitchFamily="49" charset="-122"/>
                      </a:endParaRPr>
                    </a:p>
                  </a:txBody>
                  <a:tcPr marL="9525" marR="9525" marT="9525" marB="0" anchor="ct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l" fontAlgn="ctr"/>
                      <a:r>
                        <a:rPr lang="zh-CN" altLang="en-US" sz="2400" u="none" strike="noStrike" dirty="0">
                          <a:solidFill>
                            <a:schemeClr val="accent6"/>
                          </a:solidFill>
                          <a:effectLst/>
                        </a:rPr>
                        <a:t>不可访问</a:t>
                      </a:r>
                      <a:endParaRPr lang="zh-CN" altLang="en-US" sz="2400" b="0" i="0" u="none" strike="noStrike" dirty="0">
                        <a:solidFill>
                          <a:schemeClr val="accent6"/>
                        </a:solidFill>
                        <a:effectLst/>
                        <a:latin typeface="楷体_GB2312" panose="02010609030101010101" pitchFamily="49" charset="-122"/>
                        <a:ea typeface="楷体_GB2312" panose="02010609030101010101" pitchFamily="49" charset="-122"/>
                      </a:endParaRPr>
                    </a:p>
                  </a:txBody>
                  <a:tcPr marL="9525" marR="9525" marT="9525" marB="0" anchor="ctr">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582386">
                <a:tc rowSpan="2">
                  <a:txBody>
                    <a:bodyPr/>
                    <a:lstStyle/>
                    <a:p>
                      <a:pPr algn="ctr" fontAlgn="ctr"/>
                      <a:r>
                        <a:rPr lang="zh-CN" altLang="en-US" sz="2400" b="1" u="none" strike="noStrike" dirty="0">
                          <a:effectLst/>
                        </a:rPr>
                        <a:t>基类</a:t>
                      </a:r>
                      <a:br>
                        <a:rPr lang="zh-CN" altLang="en-US" sz="2400" b="1" u="none" strike="noStrike" dirty="0">
                          <a:effectLst/>
                        </a:rPr>
                      </a:br>
                      <a:r>
                        <a:rPr lang="zh-CN" altLang="en-US" sz="2400" b="1" u="none" strike="noStrike" dirty="0">
                          <a:effectLst/>
                        </a:rPr>
                        <a:t>保护成员</a:t>
                      </a:r>
                      <a:endParaRPr lang="zh-CN" altLang="en-US" sz="2400" b="1" i="0" u="none" strike="noStrike" dirty="0">
                        <a:solidFill>
                          <a:srgbClr val="000000"/>
                        </a:solidFill>
                        <a:effectLst/>
                        <a:latin typeface="楷体_GB2312" panose="02010609030101010101" pitchFamily="49" charset="-122"/>
                        <a:ea typeface="楷体_GB2312" panose="02010609030101010101" pitchFamily="49" charset="-122"/>
                      </a:endParaRPr>
                    </a:p>
                  </a:txBody>
                  <a:tcPr marL="9525" marR="9525" marT="9525" marB="0" anchor="ctr">
                    <a:lnR w="28575" cap="flat" cmpd="sng" algn="ctr">
                      <a:solidFill>
                        <a:schemeClr val="tx1"/>
                      </a:solidFill>
                      <a:prstDash val="solid"/>
                      <a:round/>
                      <a:headEnd type="none" w="med" len="med"/>
                      <a:tailEnd type="none" w="med" len="med"/>
                    </a:lnR>
                    <a:noFill/>
                  </a:tcPr>
                </a:tc>
                <a:tc>
                  <a:txBody>
                    <a:bodyPr/>
                    <a:lstStyle/>
                    <a:p>
                      <a:pPr algn="l" fontAlgn="ctr"/>
                      <a:r>
                        <a:rPr lang="zh-CN" altLang="en-US" sz="2400" u="none" strike="noStrike" dirty="0">
                          <a:solidFill>
                            <a:srgbClr val="00B050"/>
                          </a:solidFill>
                          <a:effectLst/>
                        </a:rPr>
                        <a:t>可访问</a:t>
                      </a:r>
                      <a:r>
                        <a:rPr lang="en-US" altLang="zh-CN" sz="2400" u="none" strike="noStrike" dirty="0">
                          <a:solidFill>
                            <a:srgbClr val="00B050"/>
                          </a:solidFill>
                          <a:effectLst/>
                        </a:rPr>
                        <a:t>(</a:t>
                      </a:r>
                      <a:r>
                        <a:rPr lang="en-US" sz="2400" u="none" strike="noStrike" dirty="0">
                          <a:solidFill>
                            <a:srgbClr val="00B050"/>
                          </a:solidFill>
                          <a:effectLst/>
                        </a:rPr>
                        <a:t>pro)</a:t>
                      </a:r>
                      <a:endParaRPr lang="en-US" sz="2400" b="0" i="0" u="none" strike="noStrike" dirty="0">
                        <a:solidFill>
                          <a:srgbClr val="00B050"/>
                        </a:solidFill>
                        <a:effectLst/>
                        <a:latin typeface="楷体_GB2312" panose="02010609030101010101" pitchFamily="49" charset="-122"/>
                        <a:ea typeface="楷体_GB2312" panose="02010609030101010101" pitchFamily="49" charset="-122"/>
                      </a:endParaRPr>
                    </a:p>
                  </a:txBody>
                  <a:tcPr marL="9525" marR="9525" marT="9525" marB="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zh-CN" altLang="en-US" sz="2400" u="none" strike="noStrike" dirty="0">
                          <a:solidFill>
                            <a:srgbClr val="00B050"/>
                          </a:solidFill>
                          <a:effectLst/>
                        </a:rPr>
                        <a:t>可访问</a:t>
                      </a:r>
                      <a:r>
                        <a:rPr lang="en-US" altLang="zh-CN" sz="2400" u="none" strike="noStrike" dirty="0">
                          <a:solidFill>
                            <a:srgbClr val="00B050"/>
                          </a:solidFill>
                          <a:effectLst/>
                        </a:rPr>
                        <a:t>(</a:t>
                      </a:r>
                      <a:r>
                        <a:rPr lang="en-US" sz="2400" u="none" strike="noStrike" dirty="0">
                          <a:solidFill>
                            <a:srgbClr val="00B050"/>
                          </a:solidFill>
                          <a:effectLst/>
                        </a:rPr>
                        <a:t>pro)</a:t>
                      </a:r>
                      <a:endParaRPr lang="en-US" sz="2400" b="0" i="0" u="none" strike="noStrike" dirty="0">
                        <a:solidFill>
                          <a:srgbClr val="00B050"/>
                        </a:solidFill>
                        <a:effectLst/>
                        <a:latin typeface="楷体_GB2312" panose="02010609030101010101" pitchFamily="49" charset="-122"/>
                        <a:ea typeface="楷体_GB2312" panose="02010609030101010101" pitchFamily="49" charset="-122"/>
                      </a:endParaRPr>
                    </a:p>
                  </a:txBody>
                  <a:tcPr marL="9525" marR="9525" marT="9525" marB="0" anchor="ct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zh-CN" altLang="en-US" sz="2400" u="none" strike="noStrike" dirty="0">
                          <a:solidFill>
                            <a:srgbClr val="00B050"/>
                          </a:solidFill>
                          <a:effectLst/>
                        </a:rPr>
                        <a:t>可访问</a:t>
                      </a:r>
                      <a:r>
                        <a:rPr lang="en-US" altLang="zh-CN" sz="2400" u="none" strike="noStrike" dirty="0">
                          <a:solidFill>
                            <a:srgbClr val="00B050"/>
                          </a:solidFill>
                          <a:effectLst/>
                        </a:rPr>
                        <a:t>(</a:t>
                      </a:r>
                      <a:r>
                        <a:rPr lang="en-US" sz="2400" u="none" strike="noStrike" dirty="0" err="1">
                          <a:solidFill>
                            <a:srgbClr val="00B050"/>
                          </a:solidFill>
                          <a:effectLst/>
                        </a:rPr>
                        <a:t>pri</a:t>
                      </a:r>
                      <a:r>
                        <a:rPr lang="en-US" sz="2400" u="none" strike="noStrike" dirty="0">
                          <a:solidFill>
                            <a:srgbClr val="00B050"/>
                          </a:solidFill>
                          <a:effectLst/>
                        </a:rPr>
                        <a:t>)</a:t>
                      </a:r>
                      <a:endParaRPr lang="en-US" sz="2400" b="0" i="0" u="none" strike="noStrike" dirty="0">
                        <a:solidFill>
                          <a:srgbClr val="00B050"/>
                        </a:solidFill>
                        <a:effectLst/>
                        <a:latin typeface="楷体_GB2312" panose="02010609030101010101" pitchFamily="49" charset="-122"/>
                        <a:ea typeface="楷体_GB2312" panose="02010609030101010101" pitchFamily="49" charset="-122"/>
                      </a:endParaRPr>
                    </a:p>
                  </a:txBody>
                  <a:tcPr marL="9525" marR="9525" marT="9525"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582386">
                <a:tc vMerge="1">
                  <a:txBody>
                    <a:bodyPr/>
                    <a:lstStyle/>
                    <a:p>
                      <a:endParaRPr lang="zh-CN" altLang="en-US"/>
                    </a:p>
                  </a:txBody>
                  <a:tcPr/>
                </a:tc>
                <a:tc>
                  <a:txBody>
                    <a:bodyPr/>
                    <a:lstStyle/>
                    <a:p>
                      <a:pPr algn="l" fontAlgn="ctr"/>
                      <a:r>
                        <a:rPr lang="zh-CN" altLang="en-US" sz="2400" u="none" strike="noStrike" dirty="0">
                          <a:solidFill>
                            <a:schemeClr val="accent6"/>
                          </a:solidFill>
                          <a:effectLst/>
                        </a:rPr>
                        <a:t>不可访问</a:t>
                      </a:r>
                      <a:endParaRPr lang="zh-CN" altLang="en-US" sz="2400" b="0" i="0" u="none" strike="noStrike" dirty="0">
                        <a:solidFill>
                          <a:schemeClr val="accent6"/>
                        </a:solidFill>
                        <a:effectLst/>
                        <a:latin typeface="楷体_GB2312" panose="02010609030101010101" pitchFamily="49" charset="-122"/>
                        <a:ea typeface="楷体_GB2312" panose="02010609030101010101" pitchFamily="49" charset="-122"/>
                      </a:endParaRPr>
                    </a:p>
                  </a:txBody>
                  <a:tcPr marL="9525" marR="9525" marT="9525" marB="0" anchor="ctr">
                    <a:lnL w="28575"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l" fontAlgn="ctr"/>
                      <a:r>
                        <a:rPr lang="zh-CN" altLang="en-US" sz="2400" u="none" strike="noStrike" dirty="0">
                          <a:solidFill>
                            <a:schemeClr val="accent6"/>
                          </a:solidFill>
                          <a:effectLst/>
                        </a:rPr>
                        <a:t>不可访问</a:t>
                      </a:r>
                      <a:endParaRPr lang="zh-CN" altLang="en-US" sz="2400" b="0" i="0" u="none" strike="noStrike" dirty="0">
                        <a:solidFill>
                          <a:schemeClr val="accent6"/>
                        </a:solidFill>
                        <a:effectLst/>
                        <a:latin typeface="楷体_GB2312" panose="02010609030101010101" pitchFamily="49" charset="-122"/>
                        <a:ea typeface="楷体_GB2312" panose="02010609030101010101" pitchFamily="49" charset="-122"/>
                      </a:endParaRPr>
                    </a:p>
                  </a:txBody>
                  <a:tcPr marL="9525" marR="9525" marT="9525" marB="0" anchor="ct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l" fontAlgn="ctr"/>
                      <a:r>
                        <a:rPr lang="zh-CN" altLang="en-US" sz="2400" u="none" strike="noStrike" dirty="0">
                          <a:solidFill>
                            <a:schemeClr val="accent6"/>
                          </a:solidFill>
                          <a:effectLst/>
                        </a:rPr>
                        <a:t>不可访问</a:t>
                      </a:r>
                      <a:endParaRPr lang="zh-CN" altLang="en-US" sz="2400" b="0" i="0" u="none" strike="noStrike" dirty="0">
                        <a:solidFill>
                          <a:schemeClr val="accent6"/>
                        </a:solidFill>
                        <a:effectLst/>
                        <a:latin typeface="楷体_GB2312" panose="02010609030101010101" pitchFamily="49" charset="-122"/>
                        <a:ea typeface="楷体_GB2312" panose="02010609030101010101" pitchFamily="49" charset="-122"/>
                      </a:endParaRPr>
                    </a:p>
                  </a:txBody>
                  <a:tcPr marL="9525" marR="9525" marT="9525" marB="0" anchor="ctr">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582386">
                <a:tc rowSpan="2">
                  <a:txBody>
                    <a:bodyPr/>
                    <a:lstStyle/>
                    <a:p>
                      <a:pPr algn="ctr" fontAlgn="ctr"/>
                      <a:r>
                        <a:rPr lang="zh-CN" altLang="en-US" sz="2400" b="1" u="none" strike="noStrike" dirty="0">
                          <a:effectLst/>
                        </a:rPr>
                        <a:t>基类</a:t>
                      </a:r>
                      <a:br>
                        <a:rPr lang="zh-CN" altLang="en-US" sz="2400" b="1" u="none" strike="noStrike" dirty="0">
                          <a:effectLst/>
                        </a:rPr>
                      </a:br>
                      <a:r>
                        <a:rPr lang="zh-CN" altLang="en-US" sz="2400" b="1" u="none" strike="noStrike" dirty="0">
                          <a:effectLst/>
                        </a:rPr>
                        <a:t>私有成员</a:t>
                      </a:r>
                      <a:endParaRPr lang="zh-CN" altLang="en-US" sz="2400" b="1" i="0" u="none" strike="noStrike" dirty="0">
                        <a:solidFill>
                          <a:srgbClr val="000000"/>
                        </a:solidFill>
                        <a:effectLst/>
                        <a:latin typeface="楷体_GB2312" panose="02010609030101010101" pitchFamily="49" charset="-122"/>
                        <a:ea typeface="楷体_GB2312" panose="02010609030101010101" pitchFamily="49" charset="-122"/>
                      </a:endParaRPr>
                    </a:p>
                  </a:txBody>
                  <a:tcPr marL="9525" marR="9525" marT="9525" marB="0" anchor="ctr">
                    <a:lnR w="28575" cap="flat" cmpd="sng" algn="ctr">
                      <a:solidFill>
                        <a:schemeClr val="tx1"/>
                      </a:solidFill>
                      <a:prstDash val="solid"/>
                      <a:round/>
                      <a:headEnd type="none" w="med" len="med"/>
                      <a:tailEnd type="none" w="med" len="med"/>
                    </a:lnR>
                    <a:noFill/>
                  </a:tcPr>
                </a:tc>
                <a:tc>
                  <a:txBody>
                    <a:bodyPr/>
                    <a:lstStyle/>
                    <a:p>
                      <a:pPr algn="l" fontAlgn="ctr"/>
                      <a:r>
                        <a:rPr lang="zh-CN" altLang="en-US" sz="2400" u="none" strike="noStrike" dirty="0">
                          <a:solidFill>
                            <a:srgbClr val="00B050"/>
                          </a:solidFill>
                          <a:effectLst/>
                        </a:rPr>
                        <a:t>不可访问</a:t>
                      </a:r>
                      <a:endParaRPr lang="zh-CN" altLang="en-US" sz="2400" b="0" i="0" u="none" strike="noStrike" dirty="0">
                        <a:solidFill>
                          <a:srgbClr val="00B050"/>
                        </a:solidFill>
                        <a:effectLst/>
                        <a:latin typeface="楷体_GB2312" panose="02010609030101010101" pitchFamily="49" charset="-122"/>
                        <a:ea typeface="楷体_GB2312" panose="02010609030101010101" pitchFamily="49" charset="-122"/>
                      </a:endParaRPr>
                    </a:p>
                  </a:txBody>
                  <a:tcPr marL="9525" marR="9525" marT="9525" marB="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zh-CN" altLang="en-US" sz="2400" u="none" strike="noStrike" dirty="0">
                          <a:solidFill>
                            <a:srgbClr val="00B050"/>
                          </a:solidFill>
                          <a:effectLst/>
                        </a:rPr>
                        <a:t>不可访问</a:t>
                      </a:r>
                      <a:endParaRPr lang="zh-CN" altLang="en-US" sz="2400" b="0" i="0" u="none" strike="noStrike" dirty="0">
                        <a:solidFill>
                          <a:srgbClr val="00B050"/>
                        </a:solidFill>
                        <a:effectLst/>
                        <a:latin typeface="楷体_GB2312" panose="02010609030101010101" pitchFamily="49" charset="-122"/>
                        <a:ea typeface="楷体_GB2312" panose="02010609030101010101" pitchFamily="49" charset="-122"/>
                      </a:endParaRPr>
                    </a:p>
                  </a:txBody>
                  <a:tcPr marL="9525" marR="9525" marT="9525" marB="0" anchor="ct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zh-CN" altLang="en-US" sz="2400" u="none" strike="noStrike" dirty="0">
                          <a:solidFill>
                            <a:srgbClr val="00B050"/>
                          </a:solidFill>
                          <a:effectLst/>
                        </a:rPr>
                        <a:t>不可访问</a:t>
                      </a:r>
                      <a:endParaRPr lang="zh-CN" altLang="en-US" sz="2400" b="0" i="0" u="none" strike="noStrike" dirty="0">
                        <a:solidFill>
                          <a:srgbClr val="00B050"/>
                        </a:solidFill>
                        <a:effectLst/>
                        <a:latin typeface="楷体_GB2312" panose="02010609030101010101" pitchFamily="49" charset="-122"/>
                        <a:ea typeface="楷体_GB2312" panose="02010609030101010101" pitchFamily="49" charset="-122"/>
                      </a:endParaRPr>
                    </a:p>
                  </a:txBody>
                  <a:tcPr marL="9525" marR="9525" marT="9525"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582386">
                <a:tc vMerge="1">
                  <a:txBody>
                    <a:bodyPr/>
                    <a:lstStyle/>
                    <a:p>
                      <a:endParaRPr lang="zh-CN" altLang="en-US"/>
                    </a:p>
                  </a:txBody>
                  <a:tcPr/>
                </a:tc>
                <a:tc>
                  <a:txBody>
                    <a:bodyPr/>
                    <a:lstStyle/>
                    <a:p>
                      <a:pPr algn="l" fontAlgn="ctr"/>
                      <a:r>
                        <a:rPr lang="zh-CN" altLang="en-US" sz="2400" u="none" strike="noStrike">
                          <a:solidFill>
                            <a:schemeClr val="accent6"/>
                          </a:solidFill>
                          <a:effectLst/>
                        </a:rPr>
                        <a:t>不可访问</a:t>
                      </a:r>
                      <a:endParaRPr lang="zh-CN" altLang="en-US" sz="2400" b="0" i="0" u="none" strike="noStrike">
                        <a:solidFill>
                          <a:schemeClr val="accent6"/>
                        </a:solidFill>
                        <a:effectLst/>
                        <a:latin typeface="楷体_GB2312" panose="02010609030101010101" pitchFamily="49" charset="-122"/>
                        <a:ea typeface="楷体_GB2312" panose="02010609030101010101" pitchFamily="49" charset="-122"/>
                      </a:endParaRPr>
                    </a:p>
                  </a:txBody>
                  <a:tcPr marL="9525" marR="9525" marT="9525" marB="0" anchor="ctr">
                    <a:lnL w="28575"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l" fontAlgn="ctr"/>
                      <a:r>
                        <a:rPr lang="zh-CN" altLang="en-US" sz="2400" u="none" strike="noStrike" dirty="0">
                          <a:solidFill>
                            <a:schemeClr val="accent6"/>
                          </a:solidFill>
                          <a:effectLst/>
                        </a:rPr>
                        <a:t>不可访问</a:t>
                      </a:r>
                      <a:endParaRPr lang="zh-CN" altLang="en-US" sz="2400" b="0" i="0" u="none" strike="noStrike" dirty="0">
                        <a:solidFill>
                          <a:schemeClr val="accent6"/>
                        </a:solidFill>
                        <a:effectLst/>
                        <a:latin typeface="楷体_GB2312" panose="02010609030101010101" pitchFamily="49" charset="-122"/>
                        <a:ea typeface="楷体_GB2312" panose="02010609030101010101" pitchFamily="49" charset="-122"/>
                      </a:endParaRPr>
                    </a:p>
                  </a:txBody>
                  <a:tcPr marL="9525" marR="9525" marT="9525" marB="0" anchor="ct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l" fontAlgn="ctr"/>
                      <a:r>
                        <a:rPr lang="zh-CN" altLang="en-US" sz="2400" u="none" strike="noStrike" dirty="0">
                          <a:solidFill>
                            <a:schemeClr val="accent6"/>
                          </a:solidFill>
                          <a:effectLst/>
                        </a:rPr>
                        <a:t>不可访问</a:t>
                      </a:r>
                      <a:endParaRPr lang="zh-CN" altLang="en-US" sz="2400" b="0" i="0" u="none" strike="noStrike" dirty="0">
                        <a:solidFill>
                          <a:schemeClr val="accent6"/>
                        </a:solidFill>
                        <a:effectLst/>
                        <a:latin typeface="楷体_GB2312" panose="02010609030101010101" pitchFamily="49" charset="-122"/>
                        <a:ea typeface="楷体_GB2312" panose="02010609030101010101" pitchFamily="49" charset="-122"/>
                      </a:endParaRPr>
                    </a:p>
                  </a:txBody>
                  <a:tcPr marL="9525" marR="9525" marT="9525" marB="0" anchor="ctr">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1019175">
                <a:tc gridSpan="4">
                  <a:txBody>
                    <a:bodyPr/>
                    <a:lstStyle/>
                    <a:p>
                      <a:pPr algn="l" fontAlgn="ctr"/>
                      <a:r>
                        <a:rPr lang="zh-CN" altLang="en-US" sz="2400" b="1" u="none" strike="noStrike" dirty="0">
                          <a:solidFill>
                            <a:srgbClr val="00B050"/>
                          </a:solidFill>
                          <a:effectLst/>
                        </a:rPr>
                        <a:t>上：</a:t>
                      </a:r>
                      <a:r>
                        <a:rPr lang="zh-CN" altLang="en-US" sz="2400" b="1" u="none" strike="noStrike" dirty="0">
                          <a:solidFill>
                            <a:srgbClr val="FF0000"/>
                          </a:solidFill>
                          <a:effectLst/>
                        </a:rPr>
                        <a:t>派生类成员</a:t>
                      </a:r>
                      <a:r>
                        <a:rPr lang="zh-CN" altLang="en-US" sz="2400" b="1" u="none" strike="noStrike" dirty="0">
                          <a:solidFill>
                            <a:srgbClr val="00B050"/>
                          </a:solidFill>
                          <a:effectLst/>
                        </a:rPr>
                        <a:t>对基类成员的访问权限</a:t>
                      </a:r>
                      <a:br>
                        <a:rPr lang="zh-CN" altLang="en-US" sz="2400" b="1" u="none" strike="noStrike" dirty="0">
                          <a:effectLst/>
                        </a:rPr>
                      </a:br>
                      <a:r>
                        <a:rPr lang="zh-CN" altLang="en-US" sz="2400" b="1" u="none" strike="noStrike" dirty="0">
                          <a:solidFill>
                            <a:schemeClr val="accent6"/>
                          </a:solidFill>
                          <a:effectLst/>
                        </a:rPr>
                        <a:t>下：</a:t>
                      </a:r>
                      <a:r>
                        <a:rPr lang="zh-CN" altLang="en-US" sz="2400" b="1" u="none" strike="noStrike" dirty="0">
                          <a:solidFill>
                            <a:srgbClr val="FF0000"/>
                          </a:solidFill>
                          <a:effectLst/>
                        </a:rPr>
                        <a:t>派生类对象</a:t>
                      </a:r>
                      <a:r>
                        <a:rPr lang="zh-CN" altLang="en-US" sz="2400" b="1" u="none" strike="noStrike" dirty="0">
                          <a:solidFill>
                            <a:schemeClr val="accent6"/>
                          </a:solidFill>
                          <a:effectLst/>
                        </a:rPr>
                        <a:t>对基类成员的访问权限</a:t>
                      </a:r>
                      <a:endParaRPr lang="zh-CN" altLang="en-US" sz="2400" b="1" i="0" u="none" strike="noStrike" dirty="0">
                        <a:solidFill>
                          <a:schemeClr val="accent6"/>
                        </a:solidFill>
                        <a:effectLst/>
                        <a:latin typeface="楷体_GB2312" panose="02010609030101010101" pitchFamily="49" charset="-122"/>
                        <a:ea typeface="楷体_GB2312" panose="02010609030101010101" pitchFamily="49" charset="-122"/>
                      </a:endParaRPr>
                    </a:p>
                  </a:txBody>
                  <a:tcPr marL="9525" marR="9525" marT="9525" marB="0" anchor="c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654122612"/>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a:xfrm>
            <a:off x="0" y="950913"/>
            <a:ext cx="6704013" cy="954087"/>
          </a:xfrm>
        </p:spPr>
        <p:txBody>
          <a:bodyPr/>
          <a:lstStyle/>
          <a:p>
            <a:pPr algn="l" eaLnBrk="1" hangingPunct="1"/>
            <a:r>
              <a:rPr lang="en-US" altLang="zh-CN" dirty="0"/>
              <a:t>7.3 </a:t>
            </a:r>
            <a:r>
              <a:rPr lang="zh-CN" altLang="en-US" dirty="0"/>
              <a:t>类型兼容规则</a:t>
            </a:r>
          </a:p>
        </p:txBody>
      </p:sp>
      <p:sp>
        <p:nvSpPr>
          <p:cNvPr id="34819" name="内容占位符 2"/>
          <p:cNvSpPr>
            <a:spLocks noGrp="1"/>
          </p:cNvSpPr>
          <p:nvPr>
            <p:ph idx="1"/>
          </p:nvPr>
        </p:nvSpPr>
        <p:spPr>
          <a:xfrm>
            <a:off x="504825" y="1905000"/>
            <a:ext cx="8029575" cy="4343400"/>
          </a:xfrm>
        </p:spPr>
        <p:txBody>
          <a:bodyPr/>
          <a:lstStyle/>
          <a:p>
            <a:pPr eaLnBrk="1" hangingPunct="1">
              <a:spcAft>
                <a:spcPts val="1200"/>
              </a:spcAft>
            </a:pPr>
            <a:r>
              <a:rPr lang="zh-CN" altLang="en-US" sz="2800" dirty="0">
                <a:latin typeface="宋体" panose="02010600030101010101" pitchFamily="2" charset="-122"/>
              </a:rPr>
              <a:t>一个</a:t>
            </a:r>
            <a:r>
              <a:rPr lang="zh-CN" altLang="en-US" sz="2800" b="1" dirty="0">
                <a:solidFill>
                  <a:srgbClr val="FF0000"/>
                </a:solidFill>
                <a:latin typeface="宋体" panose="02010600030101010101" pitchFamily="2" charset="-122"/>
              </a:rPr>
              <a:t>公有派生</a:t>
            </a:r>
            <a:r>
              <a:rPr lang="zh-CN" altLang="en-US" sz="2800" dirty="0">
                <a:solidFill>
                  <a:srgbClr val="FF0000"/>
                </a:solidFill>
                <a:latin typeface="宋体" panose="02010600030101010101" pitchFamily="2" charset="-122"/>
              </a:rPr>
              <a:t>类的对象</a:t>
            </a:r>
            <a:r>
              <a:rPr lang="zh-CN" altLang="en-US" sz="2800" dirty="0">
                <a:latin typeface="宋体" panose="02010600030101010101" pitchFamily="2" charset="-122"/>
              </a:rPr>
              <a:t>在使用上可以被当作基类的对象，</a:t>
            </a:r>
            <a:r>
              <a:rPr lang="zh-CN" altLang="en-US" sz="2800" dirty="0">
                <a:solidFill>
                  <a:srgbClr val="FF0000"/>
                </a:solidFill>
                <a:latin typeface="宋体" panose="02010600030101010101" pitchFamily="2" charset="-122"/>
              </a:rPr>
              <a:t>反之则禁止</a:t>
            </a:r>
            <a:r>
              <a:rPr lang="zh-CN" altLang="en-US" sz="2800" dirty="0">
                <a:latin typeface="宋体" panose="02010600030101010101" pitchFamily="2" charset="-122"/>
              </a:rPr>
              <a:t>。具体表现在：</a:t>
            </a:r>
          </a:p>
          <a:p>
            <a:pPr lvl="1" eaLnBrk="1" hangingPunct="1">
              <a:spcAft>
                <a:spcPts val="1200"/>
              </a:spcAft>
            </a:pPr>
            <a:r>
              <a:rPr lang="zh-CN" altLang="en-US" sz="2400" dirty="0">
                <a:latin typeface="宋体" panose="02010600030101010101" pitchFamily="2" charset="-122"/>
              </a:rPr>
              <a:t>派生类的对象可以</a:t>
            </a:r>
            <a:r>
              <a:rPr lang="zh-CN" altLang="en-US" sz="2400" dirty="0">
                <a:solidFill>
                  <a:srgbClr val="FF0000"/>
                </a:solidFill>
                <a:latin typeface="宋体" panose="02010600030101010101" pitchFamily="2" charset="-122"/>
              </a:rPr>
              <a:t>隐含</a:t>
            </a:r>
            <a:r>
              <a:rPr lang="zh-CN" altLang="en-US" sz="2400" dirty="0">
                <a:latin typeface="宋体" panose="02010600030101010101" pitchFamily="2" charset="-122"/>
              </a:rPr>
              <a:t>转换为</a:t>
            </a:r>
            <a:r>
              <a:rPr lang="en-US" altLang="zh-CN" sz="2400" dirty="0">
                <a:latin typeface="宋体" panose="02010600030101010101" pitchFamily="2" charset="-122"/>
              </a:rPr>
              <a:t>(</a:t>
            </a:r>
            <a:r>
              <a:rPr lang="zh-CN" altLang="en-US" sz="2400" dirty="0">
                <a:latin typeface="宋体" panose="02010600030101010101" pitchFamily="2" charset="-122"/>
              </a:rPr>
              <a:t>赋值给</a:t>
            </a:r>
            <a:r>
              <a:rPr lang="en-US" altLang="zh-CN" sz="2400" dirty="0">
                <a:latin typeface="宋体" panose="02010600030101010101" pitchFamily="2" charset="-122"/>
              </a:rPr>
              <a:t>)</a:t>
            </a:r>
            <a:r>
              <a:rPr lang="zh-CN" altLang="en-US" sz="2400" dirty="0">
                <a:latin typeface="宋体" panose="02010600030101010101" pitchFamily="2" charset="-122"/>
              </a:rPr>
              <a:t>基类对象。</a:t>
            </a:r>
          </a:p>
          <a:p>
            <a:pPr lvl="1" eaLnBrk="1" hangingPunct="1">
              <a:spcAft>
                <a:spcPts val="1200"/>
              </a:spcAft>
            </a:pPr>
            <a:r>
              <a:rPr lang="zh-CN" altLang="en-US" sz="2400" dirty="0">
                <a:latin typeface="宋体" panose="02010600030101010101" pitchFamily="2" charset="-122"/>
              </a:rPr>
              <a:t>派生类的对象可以初始化基类的引用。</a:t>
            </a:r>
          </a:p>
          <a:p>
            <a:pPr lvl="1" eaLnBrk="1" hangingPunct="1">
              <a:spcAft>
                <a:spcPts val="1200"/>
              </a:spcAft>
            </a:pPr>
            <a:r>
              <a:rPr lang="zh-CN" altLang="en-US" sz="2400" dirty="0">
                <a:latin typeface="宋体" panose="02010600030101010101" pitchFamily="2" charset="-122"/>
              </a:rPr>
              <a:t>派生类的指针可以隐含转换为基类的指针。</a:t>
            </a:r>
          </a:p>
          <a:p>
            <a:pPr eaLnBrk="1" hangingPunct="1">
              <a:spcAft>
                <a:spcPts val="1200"/>
              </a:spcAft>
            </a:pPr>
            <a:r>
              <a:rPr lang="zh-CN" altLang="en-US" sz="2800" dirty="0">
                <a:latin typeface="宋体" panose="02010600030101010101" pitchFamily="2" charset="-122"/>
              </a:rPr>
              <a:t>当派生类对象被当成基类对象使用后，通过基类对象名、指针只能使用从基类继承的成员</a:t>
            </a:r>
          </a:p>
        </p:txBody>
      </p:sp>
      <p:sp>
        <p:nvSpPr>
          <p:cNvPr id="6" name="标题 4"/>
          <p:cNvSpPr txBox="1">
            <a:spLocks/>
          </p:cNvSpPr>
          <p:nvPr/>
        </p:nvSpPr>
        <p:spPr>
          <a:xfrm>
            <a:off x="368300" y="257175"/>
            <a:ext cx="83185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7.3 </a:t>
            </a:r>
            <a:r>
              <a:rPr lang="zh-CN" altLang="en-US" dirty="0"/>
              <a:t>类型兼容规则</a:t>
            </a:r>
          </a:p>
        </p:txBody>
      </p:sp>
      <p:sp>
        <p:nvSpPr>
          <p:cNvPr id="7"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23</a:t>
            </a:fld>
            <a:endParaRPr lang="en-US" altLang="zh-CN" dirty="0"/>
          </a:p>
        </p:txBody>
      </p:sp>
    </p:spTree>
    <p:extLst>
      <p:ext uri="{BB962C8B-B14F-4D97-AF65-F5344CB8AC3E}">
        <p14:creationId xmlns:p14="http://schemas.microsoft.com/office/powerpoint/2010/main" val="2396537353"/>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4" name="内容占位符 2"/>
          <p:cNvSpPr>
            <a:spLocks noGrp="1"/>
          </p:cNvSpPr>
          <p:nvPr>
            <p:ph idx="1"/>
          </p:nvPr>
        </p:nvSpPr>
        <p:spPr>
          <a:xfrm>
            <a:off x="460709" y="1752600"/>
            <a:ext cx="8229600" cy="5030788"/>
          </a:xfrm>
          <a:solidFill>
            <a:srgbClr val="85FFFF"/>
          </a:solidFill>
        </p:spPr>
        <p:txBody>
          <a:bodyPr/>
          <a:lstStyle/>
          <a:p>
            <a:pPr marL="358775" indent="-250825" eaLnBrk="1" hangingPunct="1">
              <a:lnSpc>
                <a:spcPct val="100000"/>
              </a:lnSpc>
              <a:spcBef>
                <a:spcPct val="0"/>
              </a:spcBef>
              <a:buFont typeface="Wingdings" panose="05000000000000000000" pitchFamily="2" charset="2"/>
              <a:buNone/>
            </a:pPr>
            <a:r>
              <a:rPr lang="en-US" altLang="zh-CN" sz="1600" dirty="0"/>
              <a:t>#include &lt;</a:t>
            </a:r>
            <a:r>
              <a:rPr lang="en-US" altLang="zh-CN" sz="1600" dirty="0" err="1"/>
              <a:t>iostream</a:t>
            </a:r>
            <a:r>
              <a:rPr lang="en-US" altLang="zh-CN" sz="1600" dirty="0"/>
              <a:t>&gt;</a:t>
            </a:r>
          </a:p>
          <a:p>
            <a:pPr marL="358775" indent="-250825" eaLnBrk="1" hangingPunct="1">
              <a:lnSpc>
                <a:spcPct val="100000"/>
              </a:lnSpc>
              <a:spcBef>
                <a:spcPct val="0"/>
              </a:spcBef>
              <a:buFont typeface="Wingdings" panose="05000000000000000000" pitchFamily="2" charset="2"/>
              <a:buNone/>
            </a:pPr>
            <a:r>
              <a:rPr lang="en-US" altLang="zh-CN" sz="1600" dirty="0"/>
              <a:t>using namespace </a:t>
            </a:r>
            <a:r>
              <a:rPr lang="en-US" altLang="zh-CN" sz="1600" dirty="0" err="1"/>
              <a:t>std</a:t>
            </a:r>
            <a:r>
              <a:rPr lang="en-US" altLang="zh-CN" sz="1600" dirty="0"/>
              <a:t>;</a:t>
            </a:r>
          </a:p>
          <a:p>
            <a:pPr marL="358775" indent="-250825" eaLnBrk="1" hangingPunct="1">
              <a:lnSpc>
                <a:spcPct val="100000"/>
              </a:lnSpc>
              <a:spcBef>
                <a:spcPct val="0"/>
              </a:spcBef>
              <a:buFont typeface="Wingdings" panose="05000000000000000000" pitchFamily="2" charset="2"/>
              <a:buNone/>
            </a:pPr>
            <a:r>
              <a:rPr lang="en-US" altLang="zh-CN" sz="1600" dirty="0"/>
              <a:t>class Base1 { //</a:t>
            </a:r>
            <a:r>
              <a:rPr lang="zh-CN" altLang="en-US" sz="1600" dirty="0"/>
              <a:t>基类</a:t>
            </a:r>
            <a:r>
              <a:rPr lang="en-US" altLang="zh-CN" sz="1600" dirty="0"/>
              <a:t>Base1</a:t>
            </a:r>
            <a:r>
              <a:rPr lang="zh-CN" altLang="en-US" sz="1600" dirty="0"/>
              <a:t>定义</a:t>
            </a:r>
          </a:p>
          <a:p>
            <a:pPr marL="358775" indent="-250825" eaLnBrk="1" hangingPunct="1">
              <a:lnSpc>
                <a:spcPct val="100000"/>
              </a:lnSpc>
              <a:spcBef>
                <a:spcPct val="0"/>
              </a:spcBef>
              <a:buFont typeface="Wingdings" panose="05000000000000000000" pitchFamily="2" charset="2"/>
              <a:buNone/>
            </a:pPr>
            <a:r>
              <a:rPr lang="en-US" altLang="zh-CN" sz="1600" dirty="0"/>
              <a:t>public:</a:t>
            </a:r>
          </a:p>
          <a:p>
            <a:pPr marL="358775" indent="-250825" eaLnBrk="1" hangingPunct="1">
              <a:lnSpc>
                <a:spcPct val="100000"/>
              </a:lnSpc>
              <a:spcBef>
                <a:spcPct val="0"/>
              </a:spcBef>
              <a:buFont typeface="Wingdings" panose="05000000000000000000" pitchFamily="2" charset="2"/>
              <a:buNone/>
            </a:pPr>
            <a:r>
              <a:rPr lang="en-US" altLang="zh-CN" sz="1600" dirty="0"/>
              <a:t>	void display() </a:t>
            </a:r>
            <a:r>
              <a:rPr lang="en-US" altLang="zh-CN" sz="1600" dirty="0" err="1"/>
              <a:t>const</a:t>
            </a:r>
            <a:r>
              <a:rPr lang="en-US" altLang="zh-CN" sz="1600" dirty="0"/>
              <a:t> {</a:t>
            </a:r>
          </a:p>
          <a:p>
            <a:pPr marL="358775" indent="-250825" eaLnBrk="1" hangingPunct="1">
              <a:lnSpc>
                <a:spcPct val="100000"/>
              </a:lnSpc>
              <a:spcBef>
                <a:spcPct val="0"/>
              </a:spcBef>
              <a:buFont typeface="Wingdings" panose="05000000000000000000" pitchFamily="2" charset="2"/>
              <a:buNone/>
            </a:pPr>
            <a:r>
              <a:rPr lang="en-US" altLang="zh-CN" sz="1600" dirty="0"/>
              <a:t>		</a:t>
            </a:r>
            <a:r>
              <a:rPr lang="en-US" altLang="zh-CN" sz="1600" dirty="0" err="1"/>
              <a:t>cout</a:t>
            </a:r>
            <a:r>
              <a:rPr lang="en-US" altLang="zh-CN" sz="1600" dirty="0"/>
              <a:t> &lt;&lt; "Base1::display()" &lt;&lt; </a:t>
            </a:r>
            <a:r>
              <a:rPr lang="en-US" altLang="zh-CN" sz="1600" dirty="0" err="1"/>
              <a:t>endl</a:t>
            </a:r>
            <a:r>
              <a:rPr lang="en-US" altLang="zh-CN" sz="1600" dirty="0"/>
              <a:t>;</a:t>
            </a:r>
          </a:p>
          <a:p>
            <a:pPr marL="358775" indent="-250825" eaLnBrk="1" hangingPunct="1">
              <a:lnSpc>
                <a:spcPct val="100000"/>
              </a:lnSpc>
              <a:spcBef>
                <a:spcPct val="0"/>
              </a:spcBef>
              <a:buFont typeface="Wingdings" panose="05000000000000000000" pitchFamily="2" charset="2"/>
              <a:buNone/>
            </a:pPr>
            <a:r>
              <a:rPr lang="en-US" altLang="zh-CN" sz="1600" dirty="0"/>
              <a:t>	}</a:t>
            </a:r>
          </a:p>
          <a:p>
            <a:pPr marL="358775" indent="-250825" eaLnBrk="1" hangingPunct="1">
              <a:lnSpc>
                <a:spcPct val="100000"/>
              </a:lnSpc>
              <a:spcBef>
                <a:spcPct val="0"/>
              </a:spcBef>
              <a:buFont typeface="Wingdings" panose="05000000000000000000" pitchFamily="2" charset="2"/>
              <a:buNone/>
            </a:pPr>
            <a:r>
              <a:rPr lang="en-US" altLang="zh-CN" sz="1600" dirty="0"/>
              <a:t>};</a:t>
            </a:r>
          </a:p>
          <a:p>
            <a:pPr marL="358775" indent="-250825" eaLnBrk="1" hangingPunct="1">
              <a:lnSpc>
                <a:spcPct val="100000"/>
              </a:lnSpc>
              <a:spcBef>
                <a:spcPct val="0"/>
              </a:spcBef>
              <a:buFont typeface="Wingdings" panose="05000000000000000000" pitchFamily="2" charset="2"/>
              <a:buNone/>
            </a:pPr>
            <a:r>
              <a:rPr lang="en-US" altLang="zh-CN" sz="1600" dirty="0"/>
              <a:t>class Base2: public Base1 { //</a:t>
            </a:r>
            <a:r>
              <a:rPr lang="zh-CN" altLang="en-US" sz="1600" dirty="0"/>
              <a:t>公有派生类</a:t>
            </a:r>
            <a:r>
              <a:rPr lang="en-US" altLang="zh-CN" sz="1600" dirty="0"/>
              <a:t>Base2</a:t>
            </a:r>
            <a:r>
              <a:rPr lang="zh-CN" altLang="en-US" sz="1600" dirty="0"/>
              <a:t>定义</a:t>
            </a:r>
          </a:p>
          <a:p>
            <a:pPr marL="358775" indent="-250825" eaLnBrk="1" hangingPunct="1">
              <a:lnSpc>
                <a:spcPct val="100000"/>
              </a:lnSpc>
              <a:spcBef>
                <a:spcPct val="0"/>
              </a:spcBef>
              <a:buFont typeface="Wingdings" panose="05000000000000000000" pitchFamily="2" charset="2"/>
              <a:buNone/>
            </a:pPr>
            <a:r>
              <a:rPr lang="en-US" altLang="zh-CN" sz="1600" dirty="0"/>
              <a:t>public:</a:t>
            </a:r>
          </a:p>
          <a:p>
            <a:pPr marL="358775" indent="-250825" eaLnBrk="1" hangingPunct="1">
              <a:lnSpc>
                <a:spcPct val="100000"/>
              </a:lnSpc>
              <a:spcBef>
                <a:spcPct val="0"/>
              </a:spcBef>
              <a:buFont typeface="Wingdings" panose="05000000000000000000" pitchFamily="2" charset="2"/>
              <a:buNone/>
            </a:pPr>
            <a:r>
              <a:rPr lang="en-US" altLang="zh-CN" sz="1600" dirty="0"/>
              <a:t>	void display() </a:t>
            </a:r>
            <a:r>
              <a:rPr lang="en-US" altLang="zh-CN" sz="1600" dirty="0" err="1"/>
              <a:t>const</a:t>
            </a:r>
            <a:r>
              <a:rPr lang="en-US" altLang="zh-CN" sz="1600" dirty="0"/>
              <a:t> {</a:t>
            </a:r>
          </a:p>
          <a:p>
            <a:pPr marL="358775" indent="-250825" eaLnBrk="1" hangingPunct="1">
              <a:lnSpc>
                <a:spcPct val="100000"/>
              </a:lnSpc>
              <a:spcBef>
                <a:spcPct val="0"/>
              </a:spcBef>
              <a:buFont typeface="Wingdings" panose="05000000000000000000" pitchFamily="2" charset="2"/>
              <a:buNone/>
            </a:pPr>
            <a:r>
              <a:rPr lang="en-US" altLang="zh-CN" sz="1600" dirty="0"/>
              <a:t>		</a:t>
            </a:r>
            <a:r>
              <a:rPr lang="en-US" altLang="zh-CN" sz="1600" dirty="0" err="1"/>
              <a:t>cout</a:t>
            </a:r>
            <a:r>
              <a:rPr lang="en-US" altLang="zh-CN" sz="1600" dirty="0"/>
              <a:t> &lt;&lt; "Base2::display()" &lt;&lt; </a:t>
            </a:r>
            <a:r>
              <a:rPr lang="en-US" altLang="zh-CN" sz="1600" dirty="0" err="1"/>
              <a:t>endl</a:t>
            </a:r>
            <a:r>
              <a:rPr lang="en-US" altLang="zh-CN" sz="1600" dirty="0"/>
              <a:t>;</a:t>
            </a:r>
          </a:p>
          <a:p>
            <a:pPr marL="358775" indent="-250825" eaLnBrk="1" hangingPunct="1">
              <a:lnSpc>
                <a:spcPct val="100000"/>
              </a:lnSpc>
              <a:spcBef>
                <a:spcPct val="0"/>
              </a:spcBef>
              <a:buFont typeface="Wingdings" panose="05000000000000000000" pitchFamily="2" charset="2"/>
              <a:buNone/>
            </a:pPr>
            <a:r>
              <a:rPr lang="en-US" altLang="zh-CN" sz="1600" dirty="0"/>
              <a:t>	}</a:t>
            </a:r>
          </a:p>
          <a:p>
            <a:pPr marL="358775" indent="-250825" eaLnBrk="1" hangingPunct="1">
              <a:lnSpc>
                <a:spcPct val="100000"/>
              </a:lnSpc>
              <a:spcBef>
                <a:spcPct val="0"/>
              </a:spcBef>
              <a:buFont typeface="Wingdings" panose="05000000000000000000" pitchFamily="2" charset="2"/>
              <a:buNone/>
            </a:pPr>
            <a:r>
              <a:rPr lang="en-US" altLang="zh-CN" sz="1600" dirty="0"/>
              <a:t>};</a:t>
            </a:r>
          </a:p>
          <a:p>
            <a:pPr marL="358775" indent="-250825" eaLnBrk="1" hangingPunct="1">
              <a:lnSpc>
                <a:spcPct val="100000"/>
              </a:lnSpc>
              <a:spcBef>
                <a:spcPct val="0"/>
              </a:spcBef>
              <a:buFont typeface="Wingdings" panose="05000000000000000000" pitchFamily="2" charset="2"/>
              <a:buNone/>
            </a:pPr>
            <a:r>
              <a:rPr lang="en-US" altLang="zh-CN" sz="1600" dirty="0"/>
              <a:t>class Derived: public Base2 { //</a:t>
            </a:r>
            <a:r>
              <a:rPr lang="zh-CN" altLang="en-US" sz="1600" dirty="0"/>
              <a:t>公有派生类</a:t>
            </a:r>
            <a:r>
              <a:rPr lang="en-US" altLang="zh-CN" sz="1600" dirty="0"/>
              <a:t>Derived</a:t>
            </a:r>
            <a:r>
              <a:rPr lang="zh-CN" altLang="en-US" sz="1600" dirty="0"/>
              <a:t>定义</a:t>
            </a:r>
          </a:p>
          <a:p>
            <a:pPr marL="358775" indent="-250825" eaLnBrk="1" hangingPunct="1">
              <a:lnSpc>
                <a:spcPct val="100000"/>
              </a:lnSpc>
              <a:spcBef>
                <a:spcPct val="0"/>
              </a:spcBef>
              <a:buFont typeface="Wingdings" panose="05000000000000000000" pitchFamily="2" charset="2"/>
              <a:buNone/>
            </a:pPr>
            <a:r>
              <a:rPr lang="en-US" altLang="zh-CN" sz="1600" dirty="0"/>
              <a:t>public:</a:t>
            </a:r>
          </a:p>
          <a:p>
            <a:pPr marL="358775" indent="-250825" eaLnBrk="1" hangingPunct="1">
              <a:lnSpc>
                <a:spcPct val="100000"/>
              </a:lnSpc>
              <a:spcBef>
                <a:spcPct val="0"/>
              </a:spcBef>
              <a:buFont typeface="Wingdings" panose="05000000000000000000" pitchFamily="2" charset="2"/>
              <a:buNone/>
            </a:pPr>
            <a:r>
              <a:rPr lang="en-US" altLang="zh-CN" sz="1600" dirty="0"/>
              <a:t>	void display() </a:t>
            </a:r>
            <a:r>
              <a:rPr lang="en-US" altLang="zh-CN" sz="1600" dirty="0" err="1"/>
              <a:t>const</a:t>
            </a:r>
            <a:r>
              <a:rPr lang="en-US" altLang="zh-CN" sz="1600" dirty="0"/>
              <a:t> {</a:t>
            </a:r>
          </a:p>
          <a:p>
            <a:pPr marL="358775" indent="-250825" eaLnBrk="1" hangingPunct="1">
              <a:lnSpc>
                <a:spcPct val="100000"/>
              </a:lnSpc>
              <a:spcBef>
                <a:spcPct val="0"/>
              </a:spcBef>
              <a:buFont typeface="Wingdings" panose="05000000000000000000" pitchFamily="2" charset="2"/>
              <a:buNone/>
            </a:pPr>
            <a:r>
              <a:rPr lang="en-US" altLang="zh-CN" sz="1600" dirty="0"/>
              <a:t>		</a:t>
            </a:r>
            <a:r>
              <a:rPr lang="en-US" altLang="zh-CN" sz="1600" dirty="0" err="1"/>
              <a:t>cout</a:t>
            </a:r>
            <a:r>
              <a:rPr lang="en-US" altLang="zh-CN" sz="1600" dirty="0"/>
              <a:t> &lt;&lt; "Derived::display()" &lt;&lt; </a:t>
            </a:r>
            <a:r>
              <a:rPr lang="en-US" altLang="zh-CN" sz="1600" dirty="0" err="1"/>
              <a:t>endl</a:t>
            </a:r>
            <a:r>
              <a:rPr lang="en-US" altLang="zh-CN" sz="1600" dirty="0"/>
              <a:t>;</a:t>
            </a:r>
          </a:p>
          <a:p>
            <a:pPr marL="358775" indent="-250825" eaLnBrk="1" hangingPunct="1">
              <a:lnSpc>
                <a:spcPct val="100000"/>
              </a:lnSpc>
              <a:spcBef>
                <a:spcPct val="0"/>
              </a:spcBef>
              <a:buFont typeface="Wingdings" panose="05000000000000000000" pitchFamily="2" charset="2"/>
              <a:buNone/>
            </a:pPr>
            <a:r>
              <a:rPr lang="en-US" altLang="zh-CN" sz="1600" dirty="0"/>
              <a:t>	}</a:t>
            </a:r>
          </a:p>
          <a:p>
            <a:pPr marL="358775" indent="-250825" eaLnBrk="1" hangingPunct="1">
              <a:lnSpc>
                <a:spcPct val="100000"/>
              </a:lnSpc>
              <a:spcBef>
                <a:spcPct val="0"/>
              </a:spcBef>
              <a:buFont typeface="Wingdings" panose="05000000000000000000" pitchFamily="2" charset="2"/>
              <a:buNone/>
            </a:pPr>
            <a:r>
              <a:rPr lang="en-US" altLang="zh-CN" sz="1600" dirty="0"/>
              <a:t>};</a:t>
            </a:r>
          </a:p>
          <a:p>
            <a:pPr marL="358775" indent="-250825" eaLnBrk="1" hangingPunct="1">
              <a:lnSpc>
                <a:spcPct val="100000"/>
              </a:lnSpc>
              <a:spcBef>
                <a:spcPct val="0"/>
              </a:spcBef>
              <a:buFont typeface="Wingdings" panose="05000000000000000000" pitchFamily="2" charset="2"/>
              <a:buNone/>
            </a:pPr>
            <a:endParaRPr lang="en-US" altLang="zh-CN" sz="1600" dirty="0"/>
          </a:p>
        </p:txBody>
      </p:sp>
      <p:sp>
        <p:nvSpPr>
          <p:cNvPr id="7" name="标题 4"/>
          <p:cNvSpPr txBox="1">
            <a:spLocks/>
          </p:cNvSpPr>
          <p:nvPr/>
        </p:nvSpPr>
        <p:spPr>
          <a:xfrm>
            <a:off x="368300" y="257175"/>
            <a:ext cx="83185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7.3 </a:t>
            </a:r>
            <a:r>
              <a:rPr lang="zh-CN" altLang="en-US" dirty="0"/>
              <a:t>类型兼容规则</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24</a:t>
            </a:fld>
            <a:endParaRPr lang="en-US" altLang="zh-CN" dirty="0"/>
          </a:p>
        </p:txBody>
      </p:sp>
      <p:sp>
        <p:nvSpPr>
          <p:cNvPr id="35843" name="标题 1"/>
          <p:cNvSpPr>
            <a:spLocks noGrp="1"/>
          </p:cNvSpPr>
          <p:nvPr>
            <p:ph type="title"/>
          </p:nvPr>
        </p:nvSpPr>
        <p:spPr>
          <a:xfrm>
            <a:off x="0" y="947738"/>
            <a:ext cx="8229600" cy="957262"/>
          </a:xfrm>
        </p:spPr>
        <p:txBody>
          <a:bodyPr/>
          <a:lstStyle/>
          <a:p>
            <a:pPr algn="l" eaLnBrk="1" hangingPunct="1"/>
            <a:r>
              <a:rPr lang="zh-CN" altLang="en-US" dirty="0"/>
              <a:t>例</a:t>
            </a:r>
            <a:r>
              <a:rPr lang="en-US" altLang="zh-CN" dirty="0"/>
              <a:t>7-3 </a:t>
            </a:r>
            <a:r>
              <a:rPr lang="zh-CN" altLang="en-US" dirty="0"/>
              <a:t>类型兼容规则举例</a:t>
            </a:r>
            <a:endParaRPr kumimoji="1" lang="zh-CN" altLang="en-US" dirty="0"/>
          </a:p>
        </p:txBody>
      </p:sp>
    </p:spTree>
    <p:extLst>
      <p:ext uri="{BB962C8B-B14F-4D97-AF65-F5344CB8AC3E}">
        <p14:creationId xmlns:p14="http://schemas.microsoft.com/office/powerpoint/2010/main" val="120898252"/>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8" name="内容占位符 2"/>
          <p:cNvSpPr>
            <a:spLocks noGrp="1"/>
          </p:cNvSpPr>
          <p:nvPr>
            <p:ph idx="1"/>
          </p:nvPr>
        </p:nvSpPr>
        <p:spPr>
          <a:xfrm>
            <a:off x="504825" y="1295400"/>
            <a:ext cx="8029575" cy="4953000"/>
          </a:xfrm>
          <a:solidFill>
            <a:srgbClr val="85FFFF"/>
          </a:solidFill>
          <a:ln w="9525">
            <a:noFill/>
            <a:miter lim="800000"/>
            <a:headEnd/>
            <a:tailEnd/>
          </a:ln>
          <a:effectLst/>
        </p:spPr>
        <p:txBody>
          <a:bodyPr vert="horz" wrap="square" lIns="91440" tIns="45720" rIns="91440" bIns="45720" numCol="1" anchor="t" anchorCtr="0" compatLnSpc="1">
            <a:prstTxWarp prst="textNoShape">
              <a:avLst/>
            </a:prstTxWarp>
          </a:bodyPr>
          <a:lstStyle/>
          <a:p>
            <a:pPr marL="358775" indent="-250825" eaLnBrk="1" hangingPunct="1">
              <a:lnSpc>
                <a:spcPct val="100000"/>
              </a:lnSpc>
              <a:spcBef>
                <a:spcPct val="0"/>
              </a:spcBef>
              <a:buNone/>
            </a:pPr>
            <a:r>
              <a:rPr lang="en-US" altLang="zh-CN" sz="1800" dirty="0"/>
              <a:t>void fun(Base1 *</a:t>
            </a:r>
            <a:r>
              <a:rPr lang="en-US" altLang="zh-CN" sz="1800" dirty="0" err="1"/>
              <a:t>ptr</a:t>
            </a:r>
            <a:r>
              <a:rPr lang="en-US" altLang="zh-CN" sz="1800" dirty="0"/>
              <a:t>) { 	//</a:t>
            </a:r>
            <a:r>
              <a:rPr lang="zh-CN" altLang="en-US" sz="1800" dirty="0"/>
              <a:t>参数为指向基类对象的指针</a:t>
            </a:r>
          </a:p>
          <a:p>
            <a:pPr marL="358775" indent="-250825" eaLnBrk="1" hangingPunct="1">
              <a:lnSpc>
                <a:spcPct val="100000"/>
              </a:lnSpc>
              <a:spcBef>
                <a:spcPct val="0"/>
              </a:spcBef>
              <a:buNone/>
            </a:pPr>
            <a:r>
              <a:rPr lang="zh-CN" altLang="en-US" sz="1800" dirty="0"/>
              <a:t>	</a:t>
            </a:r>
            <a:r>
              <a:rPr lang="en-US" altLang="zh-CN" sz="1800" dirty="0" err="1"/>
              <a:t>ptr</a:t>
            </a:r>
            <a:r>
              <a:rPr lang="en-US" altLang="zh-CN" sz="1800" dirty="0"/>
              <a:t>-&gt;display();		//"</a:t>
            </a:r>
            <a:r>
              <a:rPr lang="zh-CN" altLang="en-US" sz="1800" dirty="0"/>
              <a:t>对象指针</a:t>
            </a:r>
            <a:r>
              <a:rPr lang="en-US" altLang="zh-CN" sz="1800" dirty="0"/>
              <a:t>-&gt;</a:t>
            </a:r>
            <a:r>
              <a:rPr lang="zh-CN" altLang="en-US" sz="1800" dirty="0"/>
              <a:t>成员名</a:t>
            </a:r>
            <a:r>
              <a:rPr lang="en-US" altLang="zh-CN" sz="1800" dirty="0"/>
              <a:t>"</a:t>
            </a:r>
          </a:p>
          <a:p>
            <a:pPr marL="358775" indent="-250825" eaLnBrk="1" hangingPunct="1">
              <a:lnSpc>
                <a:spcPct val="100000"/>
              </a:lnSpc>
              <a:spcBef>
                <a:spcPct val="0"/>
              </a:spcBef>
              <a:buNone/>
            </a:pPr>
            <a:r>
              <a:rPr lang="en-US" altLang="zh-CN" sz="1800" dirty="0"/>
              <a:t>}</a:t>
            </a:r>
          </a:p>
          <a:p>
            <a:pPr marL="358775" indent="-250825" eaLnBrk="1" hangingPunct="1">
              <a:lnSpc>
                <a:spcPct val="100000"/>
              </a:lnSpc>
              <a:spcBef>
                <a:spcPct val="0"/>
              </a:spcBef>
              <a:buNone/>
            </a:pPr>
            <a:r>
              <a:rPr lang="en-US" altLang="zh-CN" sz="1800" dirty="0" err="1"/>
              <a:t>int</a:t>
            </a:r>
            <a:r>
              <a:rPr lang="en-US" altLang="zh-CN" sz="1800" dirty="0"/>
              <a:t> main() {	//</a:t>
            </a:r>
            <a:r>
              <a:rPr lang="zh-CN" altLang="en-US" sz="1800" dirty="0"/>
              <a:t>主函数</a:t>
            </a:r>
          </a:p>
          <a:p>
            <a:pPr marL="358775" indent="-250825" eaLnBrk="1" hangingPunct="1">
              <a:lnSpc>
                <a:spcPct val="100000"/>
              </a:lnSpc>
              <a:spcBef>
                <a:spcPct val="0"/>
              </a:spcBef>
              <a:buNone/>
            </a:pPr>
            <a:r>
              <a:rPr lang="zh-CN" altLang="en-US" sz="1800" dirty="0"/>
              <a:t>	</a:t>
            </a:r>
            <a:r>
              <a:rPr lang="en-US" altLang="zh-CN" sz="1800" dirty="0"/>
              <a:t>Base1 </a:t>
            </a:r>
            <a:r>
              <a:rPr lang="en-US" altLang="zh-CN" sz="1800" dirty="0" err="1"/>
              <a:t>base1</a:t>
            </a:r>
            <a:r>
              <a:rPr lang="en-US" altLang="zh-CN" sz="1800" dirty="0"/>
              <a:t>;	//</a:t>
            </a:r>
            <a:r>
              <a:rPr lang="zh-CN" altLang="en-US" sz="1800" dirty="0"/>
              <a:t>声明</a:t>
            </a:r>
            <a:r>
              <a:rPr lang="en-US" altLang="zh-CN" sz="1800" dirty="0"/>
              <a:t>Base1</a:t>
            </a:r>
            <a:r>
              <a:rPr lang="zh-CN" altLang="en-US" sz="1800" dirty="0"/>
              <a:t>类对象</a:t>
            </a:r>
          </a:p>
          <a:p>
            <a:pPr marL="358775" indent="-250825" eaLnBrk="1" hangingPunct="1">
              <a:lnSpc>
                <a:spcPct val="100000"/>
              </a:lnSpc>
              <a:spcBef>
                <a:spcPct val="0"/>
              </a:spcBef>
              <a:buNone/>
            </a:pPr>
            <a:r>
              <a:rPr lang="zh-CN" altLang="en-US" sz="1800" dirty="0"/>
              <a:t>	</a:t>
            </a:r>
            <a:r>
              <a:rPr lang="en-US" altLang="zh-CN" sz="1800" dirty="0"/>
              <a:t>Base2 </a:t>
            </a:r>
            <a:r>
              <a:rPr lang="en-US" altLang="zh-CN" sz="1800" dirty="0" err="1"/>
              <a:t>base2</a:t>
            </a:r>
            <a:r>
              <a:rPr lang="en-US" altLang="zh-CN" sz="1800" dirty="0"/>
              <a:t>;	//</a:t>
            </a:r>
            <a:r>
              <a:rPr lang="zh-CN" altLang="en-US" sz="1800" dirty="0"/>
              <a:t>声明</a:t>
            </a:r>
            <a:r>
              <a:rPr lang="en-US" altLang="zh-CN" sz="1800" dirty="0"/>
              <a:t>Base2</a:t>
            </a:r>
            <a:r>
              <a:rPr lang="zh-CN" altLang="en-US" sz="1800" dirty="0"/>
              <a:t>类对象</a:t>
            </a:r>
          </a:p>
          <a:p>
            <a:pPr marL="358775" indent="-250825" eaLnBrk="1" hangingPunct="1">
              <a:lnSpc>
                <a:spcPct val="100000"/>
              </a:lnSpc>
              <a:spcBef>
                <a:spcPct val="0"/>
              </a:spcBef>
              <a:buNone/>
            </a:pPr>
            <a:r>
              <a:rPr lang="zh-CN" altLang="en-US" sz="1800" dirty="0"/>
              <a:t>	</a:t>
            </a:r>
            <a:r>
              <a:rPr lang="en-US" altLang="zh-CN" sz="1800" dirty="0"/>
              <a:t>Derived </a:t>
            </a:r>
            <a:r>
              <a:rPr lang="en-US" altLang="zh-CN" sz="1800" dirty="0" err="1"/>
              <a:t>derived</a:t>
            </a:r>
            <a:r>
              <a:rPr lang="en-US" altLang="zh-CN" sz="1800" dirty="0"/>
              <a:t>;	//</a:t>
            </a:r>
            <a:r>
              <a:rPr lang="zh-CN" altLang="en-US" sz="1800" dirty="0"/>
              <a:t>声明</a:t>
            </a:r>
            <a:r>
              <a:rPr lang="en-US" altLang="zh-CN" sz="1800" dirty="0"/>
              <a:t>Derived</a:t>
            </a:r>
            <a:r>
              <a:rPr lang="zh-CN" altLang="en-US" sz="1800" dirty="0"/>
              <a:t>类对象</a:t>
            </a:r>
          </a:p>
          <a:p>
            <a:pPr marL="358775" indent="-250825" eaLnBrk="1" hangingPunct="1">
              <a:lnSpc>
                <a:spcPct val="100000"/>
              </a:lnSpc>
              <a:spcBef>
                <a:spcPct val="0"/>
              </a:spcBef>
              <a:buNone/>
            </a:pPr>
            <a:endParaRPr lang="zh-CN" altLang="en-US" sz="1800" dirty="0"/>
          </a:p>
          <a:p>
            <a:pPr marL="358775" indent="-250825" eaLnBrk="1" hangingPunct="1">
              <a:lnSpc>
                <a:spcPct val="100000"/>
              </a:lnSpc>
              <a:spcBef>
                <a:spcPct val="0"/>
              </a:spcBef>
              <a:buNone/>
            </a:pPr>
            <a:r>
              <a:rPr lang="zh-CN" altLang="en-US" sz="1800" dirty="0"/>
              <a:t>	</a:t>
            </a:r>
            <a:r>
              <a:rPr lang="en-US" altLang="zh-CN" sz="1800" dirty="0"/>
              <a:t>fun(&amp;base1);	//</a:t>
            </a:r>
            <a:r>
              <a:rPr lang="zh-CN" altLang="en-US" sz="1800" dirty="0"/>
              <a:t>用</a:t>
            </a:r>
            <a:r>
              <a:rPr lang="en-US" altLang="zh-CN" sz="1800" dirty="0"/>
              <a:t>Base1</a:t>
            </a:r>
            <a:r>
              <a:rPr lang="zh-CN" altLang="en-US" sz="1800" dirty="0"/>
              <a:t>对象的指针调用</a:t>
            </a:r>
            <a:r>
              <a:rPr lang="en-US" altLang="zh-CN" sz="1800" dirty="0"/>
              <a:t>fun</a:t>
            </a:r>
            <a:r>
              <a:rPr lang="zh-CN" altLang="en-US" sz="1800" dirty="0"/>
              <a:t>函数</a:t>
            </a:r>
            <a:endParaRPr lang="en-US" altLang="zh-CN" sz="1800" dirty="0"/>
          </a:p>
          <a:p>
            <a:pPr marL="358775" indent="-250825" eaLnBrk="1" hangingPunct="1">
              <a:lnSpc>
                <a:spcPct val="100000"/>
              </a:lnSpc>
              <a:spcBef>
                <a:spcPct val="0"/>
              </a:spcBef>
              <a:buNone/>
            </a:pPr>
            <a:r>
              <a:rPr lang="en-US" altLang="zh-CN" sz="1800" dirty="0"/>
              <a:t>	fun(&amp;base2);	//</a:t>
            </a:r>
            <a:r>
              <a:rPr lang="zh-CN" altLang="en-US" sz="1800" dirty="0"/>
              <a:t>用</a:t>
            </a:r>
            <a:r>
              <a:rPr lang="en-US" altLang="zh-CN" sz="1800" dirty="0"/>
              <a:t>Base2</a:t>
            </a:r>
            <a:r>
              <a:rPr lang="zh-CN" altLang="en-US" sz="1800" dirty="0"/>
              <a:t>对象的指针调用</a:t>
            </a:r>
            <a:r>
              <a:rPr lang="en-US" altLang="zh-CN" sz="1800" dirty="0"/>
              <a:t>fun</a:t>
            </a:r>
            <a:r>
              <a:rPr lang="zh-CN" altLang="en-US" sz="1800" dirty="0"/>
              <a:t>函数</a:t>
            </a:r>
            <a:endParaRPr lang="en-US" altLang="zh-CN" sz="1800" dirty="0"/>
          </a:p>
          <a:p>
            <a:pPr marL="358775" indent="-250825" eaLnBrk="1" hangingPunct="1">
              <a:lnSpc>
                <a:spcPct val="100000"/>
              </a:lnSpc>
              <a:spcBef>
                <a:spcPct val="0"/>
              </a:spcBef>
              <a:buNone/>
            </a:pPr>
            <a:r>
              <a:rPr lang="en-US" altLang="zh-CN" sz="1800" dirty="0"/>
              <a:t>	fun(&amp;derived);     //</a:t>
            </a:r>
            <a:r>
              <a:rPr lang="zh-CN" altLang="en-US" sz="1800" dirty="0"/>
              <a:t>用</a:t>
            </a:r>
            <a:r>
              <a:rPr lang="en-US" altLang="zh-CN" sz="1800" dirty="0"/>
              <a:t>Derived</a:t>
            </a:r>
            <a:r>
              <a:rPr lang="zh-CN" altLang="en-US" sz="1800" dirty="0"/>
              <a:t>对象的指针调用</a:t>
            </a:r>
            <a:r>
              <a:rPr lang="en-US" altLang="zh-CN" sz="1800" dirty="0"/>
              <a:t>fun</a:t>
            </a:r>
            <a:r>
              <a:rPr lang="zh-CN" altLang="en-US" sz="1800" dirty="0"/>
              <a:t>函数</a:t>
            </a:r>
            <a:endParaRPr lang="en-US" altLang="zh-CN" sz="1800" dirty="0"/>
          </a:p>
          <a:p>
            <a:pPr marL="358775" indent="-250825" eaLnBrk="1" hangingPunct="1">
              <a:lnSpc>
                <a:spcPct val="100000"/>
              </a:lnSpc>
              <a:spcBef>
                <a:spcPct val="0"/>
              </a:spcBef>
              <a:buNone/>
            </a:pPr>
            <a:endParaRPr lang="en-US" altLang="zh-CN" sz="1800" dirty="0"/>
          </a:p>
          <a:p>
            <a:pPr marL="358775" indent="-250825" eaLnBrk="1" hangingPunct="1">
              <a:lnSpc>
                <a:spcPct val="100000"/>
              </a:lnSpc>
              <a:spcBef>
                <a:spcPct val="0"/>
              </a:spcBef>
              <a:buNone/>
            </a:pPr>
            <a:r>
              <a:rPr lang="en-US" altLang="zh-CN" sz="1800" dirty="0"/>
              <a:t>	return 0;</a:t>
            </a:r>
          </a:p>
          <a:p>
            <a:pPr marL="358775" indent="-250825" eaLnBrk="1" hangingPunct="1">
              <a:lnSpc>
                <a:spcPct val="100000"/>
              </a:lnSpc>
              <a:spcBef>
                <a:spcPct val="0"/>
              </a:spcBef>
              <a:buNone/>
            </a:pPr>
            <a:r>
              <a:rPr lang="en-US" altLang="zh-CN" sz="1800" dirty="0"/>
              <a:t>}</a:t>
            </a:r>
          </a:p>
          <a:p>
            <a:pPr marL="358775" indent="-250825" eaLnBrk="1" hangingPunct="1">
              <a:lnSpc>
                <a:spcPct val="100000"/>
              </a:lnSpc>
              <a:spcBef>
                <a:spcPct val="0"/>
              </a:spcBef>
              <a:buNone/>
            </a:pPr>
            <a:endParaRPr lang="en-US" altLang="zh-CN" sz="1800" dirty="0"/>
          </a:p>
        </p:txBody>
      </p:sp>
      <p:sp>
        <p:nvSpPr>
          <p:cNvPr id="7" name="标题 4"/>
          <p:cNvSpPr txBox="1">
            <a:spLocks/>
          </p:cNvSpPr>
          <p:nvPr/>
        </p:nvSpPr>
        <p:spPr>
          <a:xfrm>
            <a:off x="381000" y="257175"/>
            <a:ext cx="83185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7.3 </a:t>
            </a:r>
            <a:r>
              <a:rPr lang="zh-CN" altLang="en-US" dirty="0"/>
              <a:t>类型兼容规则</a:t>
            </a:r>
          </a:p>
        </p:txBody>
      </p:sp>
      <p:sp>
        <p:nvSpPr>
          <p:cNvPr id="36870" name="Text Box 4"/>
          <p:cNvSpPr txBox="1">
            <a:spLocks noChangeArrowheads="1"/>
          </p:cNvSpPr>
          <p:nvPr/>
        </p:nvSpPr>
        <p:spPr bwMode="auto">
          <a:xfrm>
            <a:off x="5715000" y="5000625"/>
            <a:ext cx="2847975" cy="157003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latin typeface="+mn-lt"/>
                <a:ea typeface="+mn-ea"/>
              </a:rPr>
              <a:t>运行结果：</a:t>
            </a:r>
          </a:p>
          <a:p>
            <a:pPr eaLnBrk="1" hangingPunct="1"/>
            <a:r>
              <a:rPr lang="en-US" altLang="zh-CN" dirty="0">
                <a:latin typeface="+mn-lt"/>
                <a:ea typeface="+mn-ea"/>
              </a:rPr>
              <a:t>Base1::display()</a:t>
            </a:r>
          </a:p>
          <a:p>
            <a:pPr eaLnBrk="1" hangingPunct="1"/>
            <a:r>
              <a:rPr lang="en-US" altLang="zh-CN" dirty="0">
                <a:latin typeface="+mn-lt"/>
                <a:ea typeface="+mn-ea"/>
              </a:rPr>
              <a:t>Base1::display()</a:t>
            </a:r>
          </a:p>
          <a:p>
            <a:pPr eaLnBrk="1" hangingPunct="1"/>
            <a:r>
              <a:rPr lang="en-US" altLang="zh-CN" dirty="0">
                <a:latin typeface="+mn-lt"/>
                <a:ea typeface="+mn-ea"/>
              </a:rPr>
              <a:t>Base1::display()</a:t>
            </a:r>
          </a:p>
        </p:txBody>
      </p:sp>
      <p:sp>
        <p:nvSpPr>
          <p:cNvPr id="9"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25</a:t>
            </a:fld>
            <a:endParaRPr lang="en-US" altLang="zh-CN" dirty="0"/>
          </a:p>
        </p:txBody>
      </p:sp>
      <p:sp>
        <p:nvSpPr>
          <p:cNvPr id="36867" name="标题 1"/>
          <p:cNvSpPr>
            <a:spLocks noGrp="1"/>
          </p:cNvSpPr>
          <p:nvPr>
            <p:ph type="title"/>
          </p:nvPr>
        </p:nvSpPr>
        <p:spPr>
          <a:xfrm>
            <a:off x="5867400" y="1851026"/>
            <a:ext cx="2667000" cy="954087"/>
          </a:xfr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bodyPr>
          <a:lstStyle/>
          <a:p>
            <a:pPr eaLnBrk="1" hangingPunct="1"/>
            <a:r>
              <a:rPr lang="zh-CN" altLang="en-US"/>
              <a:t>例</a:t>
            </a:r>
            <a:r>
              <a:rPr lang="en-US" altLang="zh-CN"/>
              <a:t>7-3 (</a:t>
            </a:r>
            <a:r>
              <a:rPr lang="zh-CN" altLang="en-US"/>
              <a:t>续</a:t>
            </a:r>
            <a:r>
              <a:rPr lang="en-US" altLang="zh-CN"/>
              <a:t>)</a:t>
            </a:r>
            <a:endParaRPr lang="zh-CN" altLang="en-US"/>
          </a:p>
        </p:txBody>
      </p:sp>
    </p:spTree>
    <p:extLst>
      <p:ext uri="{BB962C8B-B14F-4D97-AF65-F5344CB8AC3E}">
        <p14:creationId xmlns:p14="http://schemas.microsoft.com/office/powerpoint/2010/main" val="615283506"/>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a:xfrm>
            <a:off x="0" y="950913"/>
            <a:ext cx="6704013" cy="954087"/>
          </a:xfrm>
        </p:spPr>
        <p:txBody>
          <a:bodyPr/>
          <a:lstStyle/>
          <a:p>
            <a:pPr algn="l" eaLnBrk="1" hangingPunct="1"/>
            <a:r>
              <a:rPr lang="zh-CN" altLang="en-US" dirty="0"/>
              <a:t>基类与派生类的对应关系</a:t>
            </a:r>
          </a:p>
        </p:txBody>
      </p:sp>
      <p:sp>
        <p:nvSpPr>
          <p:cNvPr id="37891" name="内容占位符 2"/>
          <p:cNvSpPr>
            <a:spLocks noGrp="1"/>
          </p:cNvSpPr>
          <p:nvPr>
            <p:ph idx="1"/>
          </p:nvPr>
        </p:nvSpPr>
        <p:spPr>
          <a:xfrm>
            <a:off x="581025" y="1828800"/>
            <a:ext cx="8029575" cy="4495800"/>
          </a:xfrm>
        </p:spPr>
        <p:txBody>
          <a:bodyPr/>
          <a:lstStyle/>
          <a:p>
            <a:pPr eaLnBrk="1" hangingPunct="1">
              <a:lnSpc>
                <a:spcPct val="100000"/>
              </a:lnSpc>
              <a:spcBef>
                <a:spcPts val="0"/>
              </a:spcBef>
              <a:spcAft>
                <a:spcPts val="1200"/>
              </a:spcAft>
            </a:pPr>
            <a:r>
              <a:rPr lang="zh-CN" altLang="en-US" sz="2800" dirty="0">
                <a:latin typeface="宋体" panose="02010600030101010101" pitchFamily="2" charset="-122"/>
              </a:rPr>
              <a:t>单继承</a:t>
            </a:r>
          </a:p>
          <a:p>
            <a:pPr lvl="1" eaLnBrk="1" hangingPunct="1">
              <a:spcBef>
                <a:spcPts val="0"/>
              </a:spcBef>
              <a:spcAft>
                <a:spcPts val="1200"/>
              </a:spcAft>
            </a:pPr>
            <a:r>
              <a:rPr lang="zh-CN" altLang="en-US" sz="2800" dirty="0">
                <a:latin typeface="宋体" panose="02010600030101010101" pitchFamily="2" charset="-122"/>
              </a:rPr>
              <a:t>派生类只从一个基类派生。</a:t>
            </a:r>
          </a:p>
          <a:p>
            <a:pPr eaLnBrk="1" hangingPunct="1">
              <a:lnSpc>
                <a:spcPct val="100000"/>
              </a:lnSpc>
              <a:spcBef>
                <a:spcPts val="0"/>
              </a:spcBef>
              <a:spcAft>
                <a:spcPts val="1200"/>
              </a:spcAft>
            </a:pPr>
            <a:r>
              <a:rPr lang="zh-CN" altLang="en-US" sz="2800" dirty="0">
                <a:latin typeface="宋体" panose="02010600030101010101" pitchFamily="2" charset="-122"/>
              </a:rPr>
              <a:t>多继承</a:t>
            </a:r>
          </a:p>
          <a:p>
            <a:pPr lvl="1" eaLnBrk="1" hangingPunct="1">
              <a:spcBef>
                <a:spcPts val="0"/>
              </a:spcBef>
              <a:spcAft>
                <a:spcPts val="1200"/>
              </a:spcAft>
            </a:pPr>
            <a:r>
              <a:rPr lang="zh-CN" altLang="en-US" sz="2800" dirty="0">
                <a:latin typeface="宋体" panose="02010600030101010101" pitchFamily="2" charset="-122"/>
              </a:rPr>
              <a:t>派生类从多个基类派生。</a:t>
            </a:r>
          </a:p>
          <a:p>
            <a:pPr eaLnBrk="1" hangingPunct="1">
              <a:lnSpc>
                <a:spcPct val="100000"/>
              </a:lnSpc>
              <a:spcBef>
                <a:spcPts val="0"/>
              </a:spcBef>
              <a:spcAft>
                <a:spcPts val="1200"/>
              </a:spcAft>
            </a:pPr>
            <a:r>
              <a:rPr lang="zh-CN" altLang="en-US" sz="2800" dirty="0">
                <a:latin typeface="宋体" panose="02010600030101010101" pitchFamily="2" charset="-122"/>
              </a:rPr>
              <a:t>多重派生</a:t>
            </a:r>
          </a:p>
          <a:p>
            <a:pPr lvl="1" eaLnBrk="1" hangingPunct="1">
              <a:spcBef>
                <a:spcPts val="0"/>
              </a:spcBef>
              <a:spcAft>
                <a:spcPts val="1200"/>
              </a:spcAft>
            </a:pPr>
            <a:r>
              <a:rPr lang="zh-CN" altLang="en-US" sz="2800" dirty="0">
                <a:latin typeface="宋体" panose="02010600030101010101" pitchFamily="2" charset="-122"/>
              </a:rPr>
              <a:t>由一个基类派生出多个不同的派生类。</a:t>
            </a:r>
          </a:p>
          <a:p>
            <a:pPr eaLnBrk="1" hangingPunct="1">
              <a:lnSpc>
                <a:spcPct val="100000"/>
              </a:lnSpc>
              <a:spcBef>
                <a:spcPts val="0"/>
              </a:spcBef>
              <a:spcAft>
                <a:spcPts val="1200"/>
              </a:spcAft>
            </a:pPr>
            <a:r>
              <a:rPr lang="zh-CN" altLang="en-US" sz="2800" dirty="0">
                <a:latin typeface="宋体" panose="02010600030101010101" pitchFamily="2" charset="-122"/>
              </a:rPr>
              <a:t>多层派生</a:t>
            </a:r>
          </a:p>
          <a:p>
            <a:pPr lvl="1" eaLnBrk="1" hangingPunct="1">
              <a:spcBef>
                <a:spcPts val="0"/>
              </a:spcBef>
              <a:spcAft>
                <a:spcPts val="1200"/>
              </a:spcAft>
            </a:pPr>
            <a:r>
              <a:rPr lang="zh-CN" altLang="en-US" sz="2800" dirty="0">
                <a:latin typeface="宋体" panose="02010600030101010101" pitchFamily="2" charset="-122"/>
              </a:rPr>
              <a:t>派生类又作为基类，继续派生新的类。</a:t>
            </a:r>
          </a:p>
          <a:p>
            <a:pPr eaLnBrk="1" hangingPunct="1">
              <a:lnSpc>
                <a:spcPct val="100000"/>
              </a:lnSpc>
              <a:spcBef>
                <a:spcPts val="0"/>
              </a:spcBef>
              <a:spcAft>
                <a:spcPts val="1200"/>
              </a:spcAft>
            </a:pPr>
            <a:endParaRPr lang="zh-CN" altLang="en-US" sz="2800" dirty="0">
              <a:latin typeface="宋体" panose="02010600030101010101" pitchFamily="2" charset="-122"/>
            </a:endParaRPr>
          </a:p>
        </p:txBody>
      </p:sp>
      <p:sp>
        <p:nvSpPr>
          <p:cNvPr id="7" name="标题 4"/>
          <p:cNvSpPr txBox="1">
            <a:spLocks/>
          </p:cNvSpPr>
          <p:nvPr/>
        </p:nvSpPr>
        <p:spPr>
          <a:xfrm>
            <a:off x="241300" y="257175"/>
            <a:ext cx="87503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7.4 </a:t>
            </a:r>
            <a:r>
              <a:rPr lang="zh-CN" altLang="en-US" dirty="0"/>
              <a:t>派生类的构造和析构函数</a:t>
            </a:r>
            <a:endParaRPr lang="en-US" altLang="zh-CN" dirty="0"/>
          </a:p>
          <a:p>
            <a:r>
              <a:rPr lang="zh-CN" altLang="en-US" dirty="0"/>
              <a:t> </a:t>
            </a:r>
            <a:r>
              <a:rPr lang="en-US" altLang="zh-CN" dirty="0"/>
              <a:t>—— 7.4.1 </a:t>
            </a:r>
            <a:r>
              <a:rPr lang="zh-CN" altLang="en-US" dirty="0"/>
              <a:t>构造函数</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26</a:t>
            </a:fld>
            <a:endParaRPr lang="en-US" altLang="zh-CN" dirty="0"/>
          </a:p>
        </p:txBody>
      </p:sp>
    </p:spTree>
    <p:extLst>
      <p:ext uri="{BB962C8B-B14F-4D97-AF65-F5344CB8AC3E}">
        <p14:creationId xmlns:p14="http://schemas.microsoft.com/office/powerpoint/2010/main" val="2227348367"/>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a:xfrm>
            <a:off x="0" y="950913"/>
            <a:ext cx="6704013" cy="954087"/>
          </a:xfrm>
        </p:spPr>
        <p:txBody>
          <a:bodyPr/>
          <a:lstStyle/>
          <a:p>
            <a:pPr algn="l" eaLnBrk="1" hangingPunct="1"/>
            <a:r>
              <a:rPr lang="zh-CN" altLang="en-US" dirty="0"/>
              <a:t>多继承时派生类的声明</a:t>
            </a:r>
          </a:p>
        </p:txBody>
      </p:sp>
      <p:sp>
        <p:nvSpPr>
          <p:cNvPr id="38915" name="内容占位符 2"/>
          <p:cNvSpPr>
            <a:spLocks noGrp="1"/>
          </p:cNvSpPr>
          <p:nvPr>
            <p:ph idx="1"/>
          </p:nvPr>
        </p:nvSpPr>
        <p:spPr>
          <a:xfrm>
            <a:off x="504825" y="1752600"/>
            <a:ext cx="8029575" cy="4495800"/>
          </a:xfrm>
        </p:spPr>
        <p:txBody>
          <a:bodyPr/>
          <a:lstStyle/>
          <a:p>
            <a:pPr marL="107950" indent="0" eaLnBrk="1" hangingPunct="1">
              <a:spcAft>
                <a:spcPts val="1200"/>
              </a:spcAft>
              <a:buFont typeface="Georgia" panose="02040502050405020303" pitchFamily="18" charset="0"/>
              <a:buNone/>
            </a:pPr>
            <a:r>
              <a:rPr lang="en-US" altLang="zh-CN" sz="2800" dirty="0">
                <a:cs typeface="Times New Roman" panose="02020603050405020304" pitchFamily="18" charset="0"/>
              </a:rPr>
              <a:t>class</a:t>
            </a:r>
            <a:r>
              <a:rPr lang="en-US" altLang="zh-CN" sz="2800" dirty="0"/>
              <a:t> </a:t>
            </a:r>
            <a:r>
              <a:rPr lang="zh-CN" altLang="en-US" sz="2800" dirty="0"/>
              <a:t>派生类名：继承方式</a:t>
            </a:r>
            <a:r>
              <a:rPr lang="en-US" altLang="zh-CN" sz="2800" dirty="0"/>
              <a:t>1  </a:t>
            </a:r>
            <a:r>
              <a:rPr lang="zh-CN" altLang="en-US" sz="2800" dirty="0"/>
              <a:t>基类名</a:t>
            </a:r>
            <a:r>
              <a:rPr lang="en-US" altLang="zh-CN" sz="2800" dirty="0"/>
              <a:t>1</a:t>
            </a:r>
            <a:r>
              <a:rPr lang="zh-CN" altLang="en-US" sz="2800" dirty="0"/>
              <a:t>，</a:t>
            </a:r>
            <a:br>
              <a:rPr lang="zh-CN" altLang="en-US" sz="2800" dirty="0"/>
            </a:br>
            <a:r>
              <a:rPr lang="zh-CN" altLang="en-US" sz="2800" dirty="0"/>
              <a:t>继承方式</a:t>
            </a:r>
            <a:r>
              <a:rPr lang="en-US" altLang="zh-CN" sz="2800" dirty="0"/>
              <a:t>2  </a:t>
            </a:r>
            <a:r>
              <a:rPr lang="zh-CN" altLang="en-US" sz="2800" dirty="0"/>
              <a:t>基类名</a:t>
            </a:r>
            <a:r>
              <a:rPr lang="en-US" altLang="zh-CN" sz="2800" dirty="0"/>
              <a:t>2</a:t>
            </a:r>
            <a:r>
              <a:rPr lang="zh-CN" altLang="en-US" sz="2800" dirty="0"/>
              <a:t>，</a:t>
            </a:r>
            <a:r>
              <a:rPr lang="en-US" altLang="zh-CN" sz="2800" dirty="0"/>
              <a:t>...</a:t>
            </a:r>
          </a:p>
          <a:p>
            <a:pPr marL="107950" indent="0" eaLnBrk="1" hangingPunct="1">
              <a:spcAft>
                <a:spcPts val="600"/>
              </a:spcAft>
              <a:buFont typeface="Georgia" panose="02040502050405020303" pitchFamily="18" charset="0"/>
              <a:buNone/>
            </a:pPr>
            <a:r>
              <a:rPr lang="en-US" altLang="zh-CN" sz="2800" dirty="0">
                <a:cs typeface="Times New Roman" panose="02020603050405020304" pitchFamily="18" charset="0"/>
              </a:rPr>
              <a:t>{</a:t>
            </a:r>
          </a:p>
          <a:p>
            <a:pPr marL="107950" indent="0" eaLnBrk="1" hangingPunct="1">
              <a:spcAft>
                <a:spcPts val="600"/>
              </a:spcAft>
              <a:buFont typeface="Georgia" panose="02040502050405020303" pitchFamily="18" charset="0"/>
              <a:buNone/>
            </a:pPr>
            <a:r>
              <a:rPr lang="en-US" altLang="zh-CN" sz="2800" dirty="0"/>
              <a:t>	</a:t>
            </a:r>
            <a:r>
              <a:rPr lang="zh-CN" altLang="en-US" sz="2800" dirty="0"/>
              <a:t>成员声明；</a:t>
            </a:r>
          </a:p>
          <a:p>
            <a:pPr marL="107950" indent="0" eaLnBrk="1" hangingPunct="1">
              <a:spcAft>
                <a:spcPts val="600"/>
              </a:spcAft>
              <a:buFont typeface="Georgia" panose="02040502050405020303" pitchFamily="18" charset="0"/>
              <a:buNone/>
            </a:pPr>
            <a:r>
              <a:rPr lang="en-US" altLang="zh-CN" sz="2800" dirty="0">
                <a:cs typeface="Times New Roman" panose="02020603050405020304" pitchFamily="18" charset="0"/>
              </a:rPr>
              <a:t>}</a:t>
            </a:r>
          </a:p>
          <a:p>
            <a:pPr marL="107950" indent="0" eaLnBrk="1" hangingPunct="1">
              <a:spcAft>
                <a:spcPts val="1200"/>
              </a:spcAft>
              <a:buFont typeface="Georgia" panose="02040502050405020303" pitchFamily="18" charset="0"/>
              <a:buNone/>
            </a:pPr>
            <a:r>
              <a:rPr lang="zh-CN" altLang="en-US" sz="2800" dirty="0"/>
              <a:t>注意：每一个“继承方式”，只用于限制对紧随其后之基类的继承。</a:t>
            </a:r>
          </a:p>
          <a:p>
            <a:pPr marL="107950" indent="0" eaLnBrk="1" hangingPunct="1">
              <a:spcAft>
                <a:spcPts val="1200"/>
              </a:spcAft>
              <a:buFont typeface="Georgia" panose="02040502050405020303" pitchFamily="18" charset="0"/>
              <a:buNone/>
            </a:pPr>
            <a:endParaRPr lang="zh-CN" altLang="en-US" sz="2800" dirty="0"/>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27</a:t>
            </a:fld>
            <a:endParaRPr lang="en-US" altLang="zh-CN" dirty="0"/>
          </a:p>
        </p:txBody>
      </p:sp>
      <p:sp>
        <p:nvSpPr>
          <p:cNvPr id="8" name="标题 4"/>
          <p:cNvSpPr txBox="1">
            <a:spLocks/>
          </p:cNvSpPr>
          <p:nvPr/>
        </p:nvSpPr>
        <p:spPr>
          <a:xfrm>
            <a:off x="241300" y="257175"/>
            <a:ext cx="87503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7.4 </a:t>
            </a:r>
            <a:r>
              <a:rPr lang="zh-CN" altLang="en-US" dirty="0"/>
              <a:t>派生类的构造和析构函数</a:t>
            </a:r>
            <a:endParaRPr lang="en-US" altLang="zh-CN" dirty="0"/>
          </a:p>
          <a:p>
            <a:r>
              <a:rPr lang="zh-CN" altLang="en-US" dirty="0"/>
              <a:t> </a:t>
            </a:r>
            <a:r>
              <a:rPr lang="en-US" altLang="zh-CN" dirty="0"/>
              <a:t>—— 7.4.1 </a:t>
            </a:r>
            <a:r>
              <a:rPr lang="zh-CN" altLang="en-US" dirty="0"/>
              <a:t>构造函数</a:t>
            </a:r>
          </a:p>
        </p:txBody>
      </p:sp>
    </p:spTree>
    <p:extLst>
      <p:ext uri="{BB962C8B-B14F-4D97-AF65-F5344CB8AC3E}">
        <p14:creationId xmlns:p14="http://schemas.microsoft.com/office/powerpoint/2010/main" val="3359768762"/>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标题 1"/>
          <p:cNvSpPr>
            <a:spLocks noGrp="1"/>
          </p:cNvSpPr>
          <p:nvPr>
            <p:ph type="title"/>
          </p:nvPr>
        </p:nvSpPr>
        <p:spPr>
          <a:xfrm>
            <a:off x="-24063" y="950913"/>
            <a:ext cx="5181600" cy="954087"/>
          </a:xfrm>
          <a:noFill/>
          <a:ln w="9525">
            <a:noFill/>
            <a:miter lim="800000"/>
            <a:headEnd/>
            <a:tailEnd/>
          </a:ln>
          <a:effectLst/>
        </p:spPr>
        <p:txBody>
          <a:bodyPr vert="horz" wrap="square" lIns="91440" tIns="45720" rIns="91440" bIns="45720" numCol="1" anchor="ctr" anchorCtr="0" compatLnSpc="1">
            <a:prstTxWarp prst="textNoShape">
              <a:avLst/>
            </a:prstTxWarp>
          </a:bodyPr>
          <a:lstStyle/>
          <a:p>
            <a:pPr eaLnBrk="1" hangingPunct="1"/>
            <a:r>
              <a:rPr lang="zh-CN" altLang="en-US">
                <a:solidFill>
                  <a:srgbClr val="003870"/>
                </a:solidFill>
              </a:rPr>
              <a:t>多继承举例</a:t>
            </a:r>
          </a:p>
        </p:txBody>
      </p:sp>
      <p:sp>
        <p:nvSpPr>
          <p:cNvPr id="39939" name="内容占位符 2"/>
          <p:cNvSpPr>
            <a:spLocks noGrp="1"/>
          </p:cNvSpPr>
          <p:nvPr>
            <p:ph sz="half" idx="1"/>
          </p:nvPr>
        </p:nvSpPr>
        <p:spPr>
          <a:xfrm>
            <a:off x="457200" y="1785938"/>
            <a:ext cx="4038600" cy="4595812"/>
          </a:xfrm>
          <a:solidFill>
            <a:srgbClr val="85FFFF"/>
          </a:solidFill>
        </p:spPr>
        <p:txBody>
          <a:bodyPr/>
          <a:lstStyle/>
          <a:p>
            <a:pPr marL="358775" indent="-250825" eaLnBrk="1" hangingPunct="1">
              <a:lnSpc>
                <a:spcPct val="100000"/>
              </a:lnSpc>
              <a:spcBef>
                <a:spcPct val="0"/>
              </a:spcBef>
              <a:buFont typeface="Wingdings" panose="05000000000000000000" pitchFamily="2" charset="2"/>
              <a:buNone/>
            </a:pPr>
            <a:r>
              <a:rPr lang="en-US" altLang="zh-CN" sz="2400" dirty="0"/>
              <a:t>class A {</a:t>
            </a:r>
          </a:p>
          <a:p>
            <a:pPr marL="358775" indent="-250825" eaLnBrk="1" hangingPunct="1">
              <a:lnSpc>
                <a:spcPct val="100000"/>
              </a:lnSpc>
              <a:spcBef>
                <a:spcPct val="0"/>
              </a:spcBef>
              <a:buFont typeface="Wingdings" panose="05000000000000000000" pitchFamily="2" charset="2"/>
              <a:buNone/>
            </a:pPr>
            <a:r>
              <a:rPr lang="en-US" altLang="zh-CN" sz="2400" dirty="0"/>
              <a:t>public:</a:t>
            </a:r>
          </a:p>
          <a:p>
            <a:pPr marL="358775" indent="-250825" eaLnBrk="1" hangingPunct="1">
              <a:lnSpc>
                <a:spcPct val="100000"/>
              </a:lnSpc>
              <a:spcBef>
                <a:spcPct val="0"/>
              </a:spcBef>
              <a:buFont typeface="Wingdings" panose="05000000000000000000" pitchFamily="2" charset="2"/>
              <a:buNone/>
            </a:pPr>
            <a:r>
              <a:rPr lang="en-US" altLang="zh-CN" sz="2400" dirty="0"/>
              <a:t>	void </a:t>
            </a:r>
            <a:r>
              <a:rPr lang="en-US" altLang="zh-CN" sz="2400" dirty="0" err="1"/>
              <a:t>setA</a:t>
            </a:r>
            <a:r>
              <a:rPr lang="en-US" altLang="zh-CN" sz="2400" dirty="0"/>
              <a:t>(</a:t>
            </a:r>
            <a:r>
              <a:rPr lang="en-US" altLang="zh-CN" sz="2400" dirty="0" err="1"/>
              <a:t>int</a:t>
            </a:r>
            <a:r>
              <a:rPr lang="en-US" altLang="zh-CN" sz="2400" dirty="0"/>
              <a:t>);</a:t>
            </a:r>
          </a:p>
          <a:p>
            <a:pPr marL="358775" indent="-250825" eaLnBrk="1" hangingPunct="1">
              <a:lnSpc>
                <a:spcPct val="100000"/>
              </a:lnSpc>
              <a:spcBef>
                <a:spcPct val="0"/>
              </a:spcBef>
              <a:buFont typeface="Wingdings" panose="05000000000000000000" pitchFamily="2" charset="2"/>
              <a:buNone/>
            </a:pPr>
            <a:r>
              <a:rPr lang="en-US" altLang="zh-CN" sz="2400" dirty="0"/>
              <a:t>	void </a:t>
            </a:r>
            <a:r>
              <a:rPr lang="en-US" altLang="zh-CN" sz="2400" dirty="0" err="1"/>
              <a:t>showA</a:t>
            </a:r>
            <a:r>
              <a:rPr lang="en-US" altLang="zh-CN" sz="2400" dirty="0"/>
              <a:t>() </a:t>
            </a:r>
            <a:r>
              <a:rPr lang="en-US" altLang="zh-CN" sz="2400" dirty="0" err="1"/>
              <a:t>const</a:t>
            </a:r>
            <a:r>
              <a:rPr lang="en-US" altLang="zh-CN" sz="2400" dirty="0"/>
              <a:t>;</a:t>
            </a:r>
          </a:p>
          <a:p>
            <a:pPr marL="358775" indent="-250825" eaLnBrk="1" hangingPunct="1">
              <a:lnSpc>
                <a:spcPct val="100000"/>
              </a:lnSpc>
              <a:spcBef>
                <a:spcPct val="0"/>
              </a:spcBef>
              <a:buFont typeface="Wingdings" panose="05000000000000000000" pitchFamily="2" charset="2"/>
              <a:buNone/>
            </a:pPr>
            <a:r>
              <a:rPr lang="en-US" altLang="zh-CN" sz="2400" dirty="0"/>
              <a:t>private:</a:t>
            </a:r>
          </a:p>
          <a:p>
            <a:pPr marL="358775" indent="-250825" eaLnBrk="1" hangingPunct="1">
              <a:lnSpc>
                <a:spcPct val="100000"/>
              </a:lnSpc>
              <a:spcBef>
                <a:spcPct val="0"/>
              </a:spcBef>
              <a:buFont typeface="Wingdings" panose="05000000000000000000" pitchFamily="2" charset="2"/>
              <a:buNone/>
            </a:pPr>
            <a:r>
              <a:rPr lang="en-US" altLang="zh-CN" sz="2400" dirty="0"/>
              <a:t>	</a:t>
            </a:r>
            <a:r>
              <a:rPr lang="en-US" altLang="zh-CN" sz="2400" dirty="0" err="1"/>
              <a:t>int</a:t>
            </a:r>
            <a:r>
              <a:rPr lang="en-US" altLang="zh-CN" sz="2400" dirty="0"/>
              <a:t> a;</a:t>
            </a:r>
          </a:p>
          <a:p>
            <a:pPr marL="358775" indent="-250825" eaLnBrk="1" hangingPunct="1">
              <a:lnSpc>
                <a:spcPct val="100000"/>
              </a:lnSpc>
              <a:spcBef>
                <a:spcPct val="0"/>
              </a:spcBef>
              <a:buFont typeface="Wingdings" panose="05000000000000000000" pitchFamily="2" charset="2"/>
              <a:buNone/>
            </a:pPr>
            <a:r>
              <a:rPr lang="en-US" altLang="zh-CN" sz="2400" dirty="0"/>
              <a:t>};</a:t>
            </a:r>
          </a:p>
          <a:p>
            <a:pPr marL="358775" indent="-250825" eaLnBrk="1" hangingPunct="1">
              <a:lnSpc>
                <a:spcPct val="100000"/>
              </a:lnSpc>
              <a:spcBef>
                <a:spcPct val="0"/>
              </a:spcBef>
              <a:buFont typeface="Wingdings" panose="05000000000000000000" pitchFamily="2" charset="2"/>
              <a:buNone/>
            </a:pPr>
            <a:r>
              <a:rPr lang="en-US" altLang="zh-CN" sz="2400" dirty="0"/>
              <a:t>class B {</a:t>
            </a:r>
          </a:p>
          <a:p>
            <a:pPr marL="358775" indent="-250825" eaLnBrk="1" hangingPunct="1">
              <a:lnSpc>
                <a:spcPct val="100000"/>
              </a:lnSpc>
              <a:spcBef>
                <a:spcPct val="0"/>
              </a:spcBef>
              <a:buFont typeface="Wingdings" panose="05000000000000000000" pitchFamily="2" charset="2"/>
              <a:buNone/>
            </a:pPr>
            <a:r>
              <a:rPr lang="en-US" altLang="zh-CN" sz="2400" dirty="0"/>
              <a:t>public:</a:t>
            </a:r>
          </a:p>
          <a:p>
            <a:pPr marL="358775" indent="-250825" eaLnBrk="1" hangingPunct="1">
              <a:lnSpc>
                <a:spcPct val="100000"/>
              </a:lnSpc>
              <a:spcBef>
                <a:spcPct val="0"/>
              </a:spcBef>
              <a:buFont typeface="Wingdings" panose="05000000000000000000" pitchFamily="2" charset="2"/>
              <a:buNone/>
            </a:pPr>
            <a:r>
              <a:rPr lang="en-US" altLang="zh-CN" sz="2400" dirty="0"/>
              <a:t>	void </a:t>
            </a:r>
            <a:r>
              <a:rPr lang="en-US" altLang="zh-CN" sz="2400" dirty="0" err="1"/>
              <a:t>setB</a:t>
            </a:r>
            <a:r>
              <a:rPr lang="en-US" altLang="zh-CN" sz="2400" dirty="0"/>
              <a:t>(</a:t>
            </a:r>
            <a:r>
              <a:rPr lang="en-US" altLang="zh-CN" sz="2400" dirty="0" err="1"/>
              <a:t>int</a:t>
            </a:r>
            <a:r>
              <a:rPr lang="en-US" altLang="zh-CN" sz="2400" dirty="0"/>
              <a:t>);</a:t>
            </a:r>
          </a:p>
          <a:p>
            <a:pPr marL="358775" indent="-250825" eaLnBrk="1" hangingPunct="1">
              <a:lnSpc>
                <a:spcPct val="100000"/>
              </a:lnSpc>
              <a:spcBef>
                <a:spcPct val="0"/>
              </a:spcBef>
              <a:buFont typeface="Wingdings" panose="05000000000000000000" pitchFamily="2" charset="2"/>
              <a:buNone/>
            </a:pPr>
            <a:r>
              <a:rPr lang="en-US" altLang="zh-CN" sz="2400" dirty="0"/>
              <a:t>	void </a:t>
            </a:r>
            <a:r>
              <a:rPr lang="en-US" altLang="zh-CN" sz="2400" dirty="0" err="1"/>
              <a:t>showB</a:t>
            </a:r>
            <a:r>
              <a:rPr lang="en-US" altLang="zh-CN" sz="2400" dirty="0"/>
              <a:t>() </a:t>
            </a:r>
            <a:r>
              <a:rPr lang="en-US" altLang="zh-CN" sz="2400" dirty="0" err="1"/>
              <a:t>const</a:t>
            </a:r>
            <a:r>
              <a:rPr lang="en-US" altLang="zh-CN" sz="2400" dirty="0"/>
              <a:t>;</a:t>
            </a:r>
          </a:p>
        </p:txBody>
      </p:sp>
      <p:sp>
        <p:nvSpPr>
          <p:cNvPr id="39940" name="内容占位符 3"/>
          <p:cNvSpPr>
            <a:spLocks noGrp="1"/>
          </p:cNvSpPr>
          <p:nvPr>
            <p:ph sz="half" idx="2"/>
          </p:nvPr>
        </p:nvSpPr>
        <p:spPr>
          <a:xfrm>
            <a:off x="4648200" y="1785938"/>
            <a:ext cx="4038600" cy="4595812"/>
          </a:xfrm>
          <a:solidFill>
            <a:srgbClr val="85FFFF"/>
          </a:solidFill>
        </p:spPr>
        <p:txBody>
          <a:bodyPr/>
          <a:lstStyle/>
          <a:p>
            <a:pPr marL="358775" indent="-250825" eaLnBrk="1" hangingPunct="1">
              <a:lnSpc>
                <a:spcPct val="100000"/>
              </a:lnSpc>
              <a:spcBef>
                <a:spcPct val="0"/>
              </a:spcBef>
              <a:buFont typeface="Wingdings" panose="05000000000000000000" pitchFamily="2" charset="2"/>
              <a:buNone/>
            </a:pPr>
            <a:r>
              <a:rPr lang="en-US" altLang="zh-CN" sz="2400" dirty="0"/>
              <a:t>private:</a:t>
            </a:r>
          </a:p>
          <a:p>
            <a:pPr marL="358775" indent="-250825" eaLnBrk="1" hangingPunct="1">
              <a:lnSpc>
                <a:spcPct val="100000"/>
              </a:lnSpc>
              <a:spcBef>
                <a:spcPct val="0"/>
              </a:spcBef>
              <a:buFont typeface="Wingdings" panose="05000000000000000000" pitchFamily="2" charset="2"/>
              <a:buNone/>
            </a:pPr>
            <a:r>
              <a:rPr lang="en-US" altLang="zh-CN" sz="2400" dirty="0"/>
              <a:t>	</a:t>
            </a:r>
            <a:r>
              <a:rPr lang="en-US" altLang="zh-CN" sz="2400" dirty="0" err="1"/>
              <a:t>int</a:t>
            </a:r>
            <a:r>
              <a:rPr lang="en-US" altLang="zh-CN" sz="2400" dirty="0"/>
              <a:t> b;</a:t>
            </a:r>
          </a:p>
          <a:p>
            <a:pPr marL="358775" indent="-250825" eaLnBrk="1" hangingPunct="1">
              <a:lnSpc>
                <a:spcPct val="100000"/>
              </a:lnSpc>
              <a:spcBef>
                <a:spcPct val="0"/>
              </a:spcBef>
              <a:buFont typeface="Wingdings" panose="05000000000000000000" pitchFamily="2" charset="2"/>
              <a:buNone/>
            </a:pPr>
            <a:r>
              <a:rPr lang="en-US" altLang="zh-CN" sz="2400" dirty="0"/>
              <a:t>};</a:t>
            </a:r>
          </a:p>
          <a:p>
            <a:pPr marL="358775" indent="-250825" eaLnBrk="1" hangingPunct="1">
              <a:lnSpc>
                <a:spcPct val="100000"/>
              </a:lnSpc>
              <a:spcBef>
                <a:spcPct val="0"/>
              </a:spcBef>
              <a:buFont typeface="Wingdings" panose="05000000000000000000" pitchFamily="2" charset="2"/>
              <a:buNone/>
            </a:pPr>
            <a:r>
              <a:rPr lang="en-US" altLang="zh-CN" sz="2400" dirty="0"/>
              <a:t>class C : public A, private B { </a:t>
            </a:r>
          </a:p>
          <a:p>
            <a:pPr marL="358775" indent="-250825" eaLnBrk="1" hangingPunct="1">
              <a:lnSpc>
                <a:spcPct val="100000"/>
              </a:lnSpc>
              <a:spcBef>
                <a:spcPct val="0"/>
              </a:spcBef>
              <a:buFont typeface="Wingdings" panose="05000000000000000000" pitchFamily="2" charset="2"/>
              <a:buNone/>
            </a:pPr>
            <a:r>
              <a:rPr lang="en-US" altLang="zh-CN" sz="2400" dirty="0"/>
              <a:t>public:</a:t>
            </a:r>
          </a:p>
          <a:p>
            <a:pPr marL="358775" indent="-250825" eaLnBrk="1" hangingPunct="1">
              <a:lnSpc>
                <a:spcPct val="100000"/>
              </a:lnSpc>
              <a:spcBef>
                <a:spcPct val="0"/>
              </a:spcBef>
              <a:buFont typeface="Wingdings" panose="05000000000000000000" pitchFamily="2" charset="2"/>
              <a:buNone/>
            </a:pPr>
            <a:r>
              <a:rPr lang="en-US" altLang="zh-CN" sz="2400" dirty="0"/>
              <a:t>	void </a:t>
            </a:r>
            <a:r>
              <a:rPr lang="en-US" altLang="zh-CN" sz="2400" dirty="0" err="1"/>
              <a:t>setC</a:t>
            </a:r>
            <a:r>
              <a:rPr lang="en-US" altLang="zh-CN" sz="2400" dirty="0"/>
              <a:t>(</a:t>
            </a:r>
            <a:r>
              <a:rPr lang="en-US" altLang="zh-CN" sz="2400" dirty="0" err="1"/>
              <a:t>int</a:t>
            </a:r>
            <a:r>
              <a:rPr lang="en-US" altLang="zh-CN" sz="2400" dirty="0"/>
              <a:t>, </a:t>
            </a:r>
            <a:r>
              <a:rPr lang="en-US" altLang="zh-CN" sz="2400" dirty="0" err="1"/>
              <a:t>int</a:t>
            </a:r>
            <a:r>
              <a:rPr lang="en-US" altLang="zh-CN" sz="2400" dirty="0"/>
              <a:t>, </a:t>
            </a:r>
            <a:r>
              <a:rPr lang="en-US" altLang="zh-CN" sz="2400" dirty="0" err="1"/>
              <a:t>int</a:t>
            </a:r>
            <a:r>
              <a:rPr lang="en-US" altLang="zh-CN" sz="2400" dirty="0"/>
              <a:t>);</a:t>
            </a:r>
          </a:p>
          <a:p>
            <a:pPr marL="358775" indent="-250825" eaLnBrk="1" hangingPunct="1">
              <a:lnSpc>
                <a:spcPct val="100000"/>
              </a:lnSpc>
              <a:spcBef>
                <a:spcPct val="0"/>
              </a:spcBef>
              <a:buFont typeface="Wingdings" panose="05000000000000000000" pitchFamily="2" charset="2"/>
              <a:buNone/>
            </a:pPr>
            <a:r>
              <a:rPr lang="en-US" altLang="zh-CN" sz="2400" dirty="0"/>
              <a:t>	void </a:t>
            </a:r>
            <a:r>
              <a:rPr lang="en-US" altLang="zh-CN" sz="2400" dirty="0" err="1"/>
              <a:t>showC</a:t>
            </a:r>
            <a:r>
              <a:rPr lang="en-US" altLang="zh-CN" sz="2400" dirty="0"/>
              <a:t>() </a:t>
            </a:r>
            <a:r>
              <a:rPr lang="en-US" altLang="zh-CN" sz="2400" dirty="0" err="1"/>
              <a:t>const</a:t>
            </a:r>
            <a:r>
              <a:rPr lang="en-US" altLang="zh-CN" sz="2400" dirty="0"/>
              <a:t>;</a:t>
            </a:r>
          </a:p>
          <a:p>
            <a:pPr marL="358775" indent="-250825" eaLnBrk="1" hangingPunct="1">
              <a:lnSpc>
                <a:spcPct val="100000"/>
              </a:lnSpc>
              <a:spcBef>
                <a:spcPct val="0"/>
              </a:spcBef>
              <a:buFont typeface="Wingdings" panose="05000000000000000000" pitchFamily="2" charset="2"/>
              <a:buNone/>
            </a:pPr>
            <a:r>
              <a:rPr lang="en-US" altLang="zh-CN" sz="2400" dirty="0"/>
              <a:t>private :</a:t>
            </a:r>
          </a:p>
          <a:p>
            <a:pPr marL="358775" indent="-250825" eaLnBrk="1" hangingPunct="1">
              <a:lnSpc>
                <a:spcPct val="100000"/>
              </a:lnSpc>
              <a:spcBef>
                <a:spcPct val="0"/>
              </a:spcBef>
              <a:buNone/>
            </a:pPr>
            <a:r>
              <a:rPr lang="en-US" altLang="zh-CN" sz="2400" dirty="0"/>
              <a:t>	int c;</a:t>
            </a:r>
          </a:p>
          <a:p>
            <a:pPr marL="358775" indent="-250825" eaLnBrk="1" hangingPunct="1">
              <a:lnSpc>
                <a:spcPct val="100000"/>
              </a:lnSpc>
              <a:spcBef>
                <a:spcPct val="0"/>
              </a:spcBef>
              <a:buFont typeface="Wingdings" panose="05000000000000000000" pitchFamily="2" charset="2"/>
              <a:buNone/>
            </a:pPr>
            <a:r>
              <a:rPr lang="en-US" altLang="zh-CN" sz="2400" dirty="0"/>
              <a:t>};</a:t>
            </a:r>
          </a:p>
        </p:txBody>
      </p:sp>
      <p:sp>
        <p:nvSpPr>
          <p:cNvPr id="39943" name="Line 5"/>
          <p:cNvSpPr>
            <a:spLocks noChangeShapeType="1"/>
          </p:cNvSpPr>
          <p:nvPr/>
        </p:nvSpPr>
        <p:spPr bwMode="auto">
          <a:xfrm>
            <a:off x="4572000" y="1700213"/>
            <a:ext cx="0" cy="4608512"/>
          </a:xfrm>
          <a:prstGeom prst="line">
            <a:avLst/>
          </a:prstGeom>
          <a:noFill/>
          <a:ln w="9525">
            <a:solidFill>
              <a:schemeClr val="tx1"/>
            </a:solidFill>
            <a:prstDash val="dash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28</a:t>
            </a:fld>
            <a:endParaRPr lang="en-US" altLang="zh-CN" dirty="0"/>
          </a:p>
        </p:txBody>
      </p:sp>
      <p:sp>
        <p:nvSpPr>
          <p:cNvPr id="9" name="标题 4"/>
          <p:cNvSpPr txBox="1">
            <a:spLocks/>
          </p:cNvSpPr>
          <p:nvPr/>
        </p:nvSpPr>
        <p:spPr>
          <a:xfrm>
            <a:off x="241300" y="257175"/>
            <a:ext cx="87503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7.4 </a:t>
            </a:r>
            <a:r>
              <a:rPr lang="zh-CN" altLang="en-US" dirty="0"/>
              <a:t>派生类的构造和析构函数</a:t>
            </a:r>
            <a:endParaRPr lang="en-US" altLang="zh-CN" dirty="0"/>
          </a:p>
          <a:p>
            <a:r>
              <a:rPr lang="zh-CN" altLang="en-US" dirty="0"/>
              <a:t> </a:t>
            </a:r>
            <a:r>
              <a:rPr lang="en-US" altLang="zh-CN" dirty="0"/>
              <a:t>—— 7.4.1 </a:t>
            </a:r>
            <a:r>
              <a:rPr lang="zh-CN" altLang="en-US" dirty="0"/>
              <a:t>构造函数</a:t>
            </a:r>
          </a:p>
        </p:txBody>
      </p:sp>
    </p:spTree>
    <p:extLst>
      <p:ext uri="{BB962C8B-B14F-4D97-AF65-F5344CB8AC3E}">
        <p14:creationId xmlns:p14="http://schemas.microsoft.com/office/powerpoint/2010/main" val="2627445679"/>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标题 1"/>
          <p:cNvSpPr>
            <a:spLocks noGrp="1"/>
          </p:cNvSpPr>
          <p:nvPr>
            <p:ph type="title"/>
          </p:nvPr>
        </p:nvSpPr>
        <p:spPr>
          <a:xfrm>
            <a:off x="0" y="950913"/>
            <a:ext cx="5181600" cy="954087"/>
          </a:xfrm>
          <a:noFill/>
          <a:ln w="9525">
            <a:noFill/>
            <a:miter lim="800000"/>
            <a:headEnd/>
            <a:tailEnd/>
          </a:ln>
          <a:effectLst/>
        </p:spPr>
        <p:txBody>
          <a:bodyPr vert="horz" wrap="square" lIns="91440" tIns="45720" rIns="91440" bIns="45720" numCol="1" anchor="ctr" anchorCtr="0" compatLnSpc="1">
            <a:prstTxWarp prst="textNoShape">
              <a:avLst/>
            </a:prstTxWarp>
          </a:bodyPr>
          <a:lstStyle/>
          <a:p>
            <a:pPr eaLnBrk="1" hangingPunct="1"/>
            <a:r>
              <a:rPr lang="zh-CN" altLang="en-US">
                <a:solidFill>
                  <a:srgbClr val="003870"/>
                </a:solidFill>
              </a:rPr>
              <a:t>多继承举例 </a:t>
            </a:r>
            <a:r>
              <a:rPr lang="en-US" altLang="zh-CN">
                <a:solidFill>
                  <a:srgbClr val="003870"/>
                </a:solidFill>
              </a:rPr>
              <a:t>(</a:t>
            </a:r>
            <a:r>
              <a:rPr lang="zh-CN" altLang="en-US">
                <a:solidFill>
                  <a:srgbClr val="003870"/>
                </a:solidFill>
              </a:rPr>
              <a:t>续</a:t>
            </a:r>
            <a:r>
              <a:rPr lang="en-US" altLang="zh-CN">
                <a:solidFill>
                  <a:srgbClr val="003870"/>
                </a:solidFill>
              </a:rPr>
              <a:t>)</a:t>
            </a:r>
            <a:endParaRPr lang="zh-CN" altLang="en-US">
              <a:solidFill>
                <a:srgbClr val="003870"/>
              </a:solidFill>
            </a:endParaRPr>
          </a:p>
        </p:txBody>
      </p:sp>
      <p:sp>
        <p:nvSpPr>
          <p:cNvPr id="40963" name="内容占位符 2"/>
          <p:cNvSpPr>
            <a:spLocks noGrp="1"/>
          </p:cNvSpPr>
          <p:nvPr>
            <p:ph sz="half" idx="1"/>
          </p:nvPr>
        </p:nvSpPr>
        <p:spPr>
          <a:xfrm>
            <a:off x="457200" y="1785938"/>
            <a:ext cx="4038600" cy="4595812"/>
          </a:xfrm>
          <a:solidFill>
            <a:srgbClr val="85FFFF"/>
          </a:solidFill>
          <a:ln w="9525">
            <a:noFill/>
            <a:miter lim="800000"/>
            <a:headEnd/>
            <a:tailEnd/>
          </a:ln>
          <a:effectLst/>
        </p:spPr>
        <p:txBody>
          <a:bodyPr vert="horz" wrap="square" lIns="91440" tIns="45720" rIns="91440" bIns="45720" numCol="1" anchor="t" anchorCtr="0" compatLnSpc="1">
            <a:prstTxWarp prst="textNoShape">
              <a:avLst/>
            </a:prstTxWarp>
          </a:bodyPr>
          <a:lstStyle/>
          <a:p>
            <a:pPr marL="358775" indent="-250825" eaLnBrk="1" hangingPunct="1">
              <a:lnSpc>
                <a:spcPct val="100000"/>
              </a:lnSpc>
              <a:spcBef>
                <a:spcPct val="0"/>
              </a:spcBef>
              <a:buNone/>
            </a:pPr>
            <a:r>
              <a:rPr lang="en-US" altLang="zh-CN" sz="2000" dirty="0"/>
              <a:t>void  A::setA(int x) {</a:t>
            </a:r>
          </a:p>
          <a:p>
            <a:pPr marL="358775" indent="-250825" eaLnBrk="1" hangingPunct="1">
              <a:lnSpc>
                <a:spcPct val="100000"/>
              </a:lnSpc>
              <a:spcBef>
                <a:spcPct val="0"/>
              </a:spcBef>
              <a:buNone/>
            </a:pPr>
            <a:r>
              <a:rPr lang="en-US" altLang="zh-CN" sz="2000" dirty="0"/>
              <a:t>	a=x; </a:t>
            </a:r>
          </a:p>
          <a:p>
            <a:pPr marL="358775" indent="-250825" eaLnBrk="1" hangingPunct="1">
              <a:lnSpc>
                <a:spcPct val="100000"/>
              </a:lnSpc>
              <a:spcBef>
                <a:spcPct val="0"/>
              </a:spcBef>
              <a:buNone/>
            </a:pPr>
            <a:r>
              <a:rPr lang="en-US" altLang="zh-CN" sz="2000" dirty="0"/>
              <a:t>}</a:t>
            </a:r>
          </a:p>
          <a:p>
            <a:pPr marL="358775" indent="-250825" eaLnBrk="1" hangingPunct="1">
              <a:lnSpc>
                <a:spcPct val="100000"/>
              </a:lnSpc>
              <a:spcBef>
                <a:spcPct val="0"/>
              </a:spcBef>
              <a:buNone/>
            </a:pPr>
            <a:r>
              <a:rPr lang="en-US" altLang="zh-CN" sz="2000" dirty="0"/>
              <a:t>void B::setB(int x) {</a:t>
            </a:r>
          </a:p>
          <a:p>
            <a:pPr marL="358775" indent="-250825" eaLnBrk="1" hangingPunct="1">
              <a:lnSpc>
                <a:spcPct val="100000"/>
              </a:lnSpc>
              <a:spcBef>
                <a:spcPct val="0"/>
              </a:spcBef>
              <a:buNone/>
            </a:pPr>
            <a:r>
              <a:rPr lang="en-US" altLang="zh-CN" sz="2000" dirty="0"/>
              <a:t>	b=x; </a:t>
            </a:r>
          </a:p>
          <a:p>
            <a:pPr marL="358775" indent="-250825" eaLnBrk="1" hangingPunct="1">
              <a:lnSpc>
                <a:spcPct val="100000"/>
              </a:lnSpc>
              <a:spcBef>
                <a:spcPct val="0"/>
              </a:spcBef>
              <a:buNone/>
            </a:pPr>
            <a:r>
              <a:rPr lang="en-US" altLang="zh-CN" sz="2000" dirty="0"/>
              <a:t>}</a:t>
            </a:r>
          </a:p>
          <a:p>
            <a:pPr marL="358775" indent="-250825" eaLnBrk="1" hangingPunct="1">
              <a:lnSpc>
                <a:spcPct val="100000"/>
              </a:lnSpc>
              <a:spcBef>
                <a:spcPct val="0"/>
              </a:spcBef>
              <a:buNone/>
            </a:pPr>
            <a:r>
              <a:rPr lang="en-US" altLang="zh-CN" sz="2000" dirty="0"/>
              <a:t>void C::setC(int x, </a:t>
            </a:r>
            <a:r>
              <a:rPr lang="en-US" altLang="zh-CN" sz="2000" dirty="0" err="1"/>
              <a:t>int</a:t>
            </a:r>
            <a:r>
              <a:rPr lang="en-US" altLang="zh-CN" sz="2000" dirty="0"/>
              <a:t> y, </a:t>
            </a:r>
            <a:r>
              <a:rPr lang="en-US" altLang="zh-CN" sz="2000" dirty="0" err="1"/>
              <a:t>int</a:t>
            </a:r>
            <a:r>
              <a:rPr lang="en-US" altLang="zh-CN" sz="2000" dirty="0"/>
              <a:t> z) {</a:t>
            </a:r>
          </a:p>
          <a:p>
            <a:pPr marL="358775" indent="-250825" eaLnBrk="1" hangingPunct="1">
              <a:lnSpc>
                <a:spcPct val="100000"/>
              </a:lnSpc>
              <a:spcBef>
                <a:spcPct val="0"/>
              </a:spcBef>
              <a:buNone/>
            </a:pPr>
            <a:r>
              <a:rPr lang="en-US" altLang="zh-CN" sz="2000" dirty="0"/>
              <a:t>	//</a:t>
            </a:r>
            <a:r>
              <a:rPr lang="zh-CN" altLang="en-US" sz="2000" dirty="0"/>
              <a:t>派生类成员直接访问基类的</a:t>
            </a:r>
          </a:p>
          <a:p>
            <a:pPr marL="358775" indent="-250825" eaLnBrk="1" hangingPunct="1">
              <a:lnSpc>
                <a:spcPct val="100000"/>
              </a:lnSpc>
              <a:spcBef>
                <a:spcPct val="0"/>
              </a:spcBef>
              <a:buNone/>
            </a:pPr>
            <a:r>
              <a:rPr lang="zh-CN" altLang="en-US" sz="2000" dirty="0"/>
              <a:t>	</a:t>
            </a:r>
            <a:r>
              <a:rPr lang="en-US" altLang="zh-CN" sz="2000" dirty="0"/>
              <a:t>//</a:t>
            </a:r>
            <a:r>
              <a:rPr lang="zh-CN" altLang="en-US" sz="2000" dirty="0"/>
              <a:t>公有成员</a:t>
            </a:r>
          </a:p>
          <a:p>
            <a:pPr marL="358775" indent="-250825" eaLnBrk="1" hangingPunct="1">
              <a:lnSpc>
                <a:spcPct val="100000"/>
              </a:lnSpc>
              <a:spcBef>
                <a:spcPct val="0"/>
              </a:spcBef>
              <a:buNone/>
            </a:pPr>
            <a:r>
              <a:rPr lang="zh-CN" altLang="en-US" sz="2000" dirty="0"/>
              <a:t>	</a:t>
            </a:r>
            <a:r>
              <a:rPr lang="en-US" altLang="zh-CN" sz="2000" dirty="0" err="1"/>
              <a:t>setA</a:t>
            </a:r>
            <a:r>
              <a:rPr lang="en-US" altLang="zh-CN" sz="2000" dirty="0"/>
              <a:t>(x); </a:t>
            </a:r>
          </a:p>
          <a:p>
            <a:pPr marL="358775" indent="-250825" eaLnBrk="1" hangingPunct="1">
              <a:lnSpc>
                <a:spcPct val="100000"/>
              </a:lnSpc>
              <a:spcBef>
                <a:spcPct val="0"/>
              </a:spcBef>
              <a:buNone/>
            </a:pPr>
            <a:r>
              <a:rPr lang="en-US" altLang="zh-CN" sz="2000" dirty="0"/>
              <a:t>	</a:t>
            </a:r>
            <a:r>
              <a:rPr lang="en-US" altLang="zh-CN" sz="2000" dirty="0" err="1"/>
              <a:t>setB</a:t>
            </a:r>
            <a:r>
              <a:rPr lang="en-US" altLang="zh-CN" sz="2000" dirty="0"/>
              <a:t>(y); </a:t>
            </a:r>
          </a:p>
          <a:p>
            <a:pPr marL="358775" indent="-250825" eaLnBrk="1" hangingPunct="1">
              <a:lnSpc>
                <a:spcPct val="100000"/>
              </a:lnSpc>
              <a:spcBef>
                <a:spcPct val="0"/>
              </a:spcBef>
              <a:buNone/>
            </a:pPr>
            <a:r>
              <a:rPr lang="en-US" altLang="zh-CN" sz="2000" dirty="0"/>
              <a:t>	c = z;</a:t>
            </a:r>
          </a:p>
          <a:p>
            <a:pPr marL="358775" indent="-250825" eaLnBrk="1" hangingPunct="1">
              <a:lnSpc>
                <a:spcPct val="100000"/>
              </a:lnSpc>
              <a:spcBef>
                <a:spcPct val="0"/>
              </a:spcBef>
              <a:buNone/>
            </a:pPr>
            <a:r>
              <a:rPr lang="en-US" altLang="zh-CN" sz="2000" dirty="0"/>
              <a:t>}</a:t>
            </a:r>
          </a:p>
          <a:p>
            <a:pPr marL="358775" indent="-250825" eaLnBrk="1" hangingPunct="1">
              <a:lnSpc>
                <a:spcPct val="100000"/>
              </a:lnSpc>
              <a:spcBef>
                <a:spcPct val="0"/>
              </a:spcBef>
              <a:buNone/>
            </a:pPr>
            <a:r>
              <a:rPr lang="en-US" altLang="zh-CN" sz="2000" dirty="0"/>
              <a:t>//</a:t>
            </a:r>
            <a:r>
              <a:rPr lang="zh-CN" altLang="en-US" sz="2000" dirty="0"/>
              <a:t>其他函数实现略</a:t>
            </a:r>
          </a:p>
        </p:txBody>
      </p:sp>
      <p:sp>
        <p:nvSpPr>
          <p:cNvPr id="40964" name="内容占位符 3"/>
          <p:cNvSpPr>
            <a:spLocks noGrp="1"/>
          </p:cNvSpPr>
          <p:nvPr>
            <p:ph sz="half" idx="2"/>
          </p:nvPr>
        </p:nvSpPr>
        <p:spPr>
          <a:xfrm>
            <a:off x="4648200" y="1785938"/>
            <a:ext cx="4038600" cy="4595812"/>
          </a:xfrm>
          <a:solidFill>
            <a:srgbClr val="85FFFF"/>
          </a:solidFill>
          <a:ln w="9525">
            <a:noFill/>
            <a:miter lim="800000"/>
            <a:headEnd/>
            <a:tailEnd/>
          </a:ln>
          <a:effectLst/>
        </p:spPr>
        <p:txBody>
          <a:bodyPr vert="horz" wrap="square" lIns="91440" tIns="45720" rIns="91440" bIns="45720" numCol="1" anchor="t" anchorCtr="0" compatLnSpc="1">
            <a:prstTxWarp prst="textNoShape">
              <a:avLst/>
            </a:prstTxWarp>
          </a:bodyPr>
          <a:lstStyle/>
          <a:p>
            <a:pPr marL="358775" indent="-250825" eaLnBrk="1" hangingPunct="1">
              <a:lnSpc>
                <a:spcPct val="100000"/>
              </a:lnSpc>
              <a:spcBef>
                <a:spcPct val="0"/>
              </a:spcBef>
              <a:buNone/>
            </a:pPr>
            <a:r>
              <a:rPr lang="en-US" altLang="zh-CN" sz="2000" dirty="0" err="1"/>
              <a:t>int</a:t>
            </a:r>
            <a:r>
              <a:rPr lang="en-US" altLang="zh-CN" sz="2000" dirty="0"/>
              <a:t> main() {</a:t>
            </a:r>
          </a:p>
          <a:p>
            <a:pPr marL="358775" indent="-250825" eaLnBrk="1" hangingPunct="1">
              <a:lnSpc>
                <a:spcPct val="100000"/>
              </a:lnSpc>
              <a:spcBef>
                <a:spcPct val="0"/>
              </a:spcBef>
              <a:buNone/>
            </a:pPr>
            <a:r>
              <a:rPr lang="en-US" altLang="zh-CN" sz="2000" dirty="0"/>
              <a:t>	C </a:t>
            </a:r>
            <a:r>
              <a:rPr lang="en-US" altLang="zh-CN" sz="2000" dirty="0" err="1"/>
              <a:t>obj</a:t>
            </a:r>
            <a:r>
              <a:rPr lang="en-US" altLang="zh-CN" sz="2000" dirty="0"/>
              <a:t>;</a:t>
            </a:r>
          </a:p>
          <a:p>
            <a:pPr marL="358775" indent="-250825" eaLnBrk="1" hangingPunct="1">
              <a:lnSpc>
                <a:spcPct val="100000"/>
              </a:lnSpc>
              <a:spcBef>
                <a:spcPct val="0"/>
              </a:spcBef>
              <a:buNone/>
            </a:pPr>
            <a:r>
              <a:rPr lang="en-US" altLang="zh-CN" sz="2000" dirty="0"/>
              <a:t>	</a:t>
            </a:r>
            <a:r>
              <a:rPr lang="en-US" altLang="zh-CN" sz="2000" dirty="0" err="1"/>
              <a:t>obj.setA</a:t>
            </a:r>
            <a:r>
              <a:rPr lang="en-US" altLang="zh-CN" sz="2000" dirty="0"/>
              <a:t>(5);</a:t>
            </a:r>
          </a:p>
          <a:p>
            <a:pPr marL="358775" indent="-250825" eaLnBrk="1" hangingPunct="1">
              <a:lnSpc>
                <a:spcPct val="100000"/>
              </a:lnSpc>
              <a:spcBef>
                <a:spcPct val="0"/>
              </a:spcBef>
              <a:buNone/>
            </a:pPr>
            <a:r>
              <a:rPr lang="en-US" altLang="zh-CN" sz="2000" dirty="0"/>
              <a:t>	</a:t>
            </a:r>
            <a:r>
              <a:rPr lang="en-US" altLang="zh-CN" sz="2000" dirty="0" err="1"/>
              <a:t>obj.showA</a:t>
            </a:r>
            <a:r>
              <a:rPr lang="en-US" altLang="zh-CN" sz="2000" dirty="0"/>
              <a:t>();</a:t>
            </a:r>
          </a:p>
          <a:p>
            <a:pPr marL="358775" indent="-250825" eaLnBrk="1" hangingPunct="1">
              <a:lnSpc>
                <a:spcPct val="100000"/>
              </a:lnSpc>
              <a:spcBef>
                <a:spcPct val="0"/>
              </a:spcBef>
              <a:buNone/>
            </a:pPr>
            <a:r>
              <a:rPr lang="en-US" altLang="zh-CN" sz="2000" dirty="0"/>
              <a:t>	</a:t>
            </a:r>
            <a:r>
              <a:rPr lang="en-US" altLang="zh-CN" sz="2000" dirty="0" err="1"/>
              <a:t>obj.setC</a:t>
            </a:r>
            <a:r>
              <a:rPr lang="en-US" altLang="zh-CN" sz="2000" dirty="0"/>
              <a:t>(6,7,9);</a:t>
            </a:r>
          </a:p>
          <a:p>
            <a:pPr marL="358775" indent="-250825" eaLnBrk="1" hangingPunct="1">
              <a:lnSpc>
                <a:spcPct val="100000"/>
              </a:lnSpc>
              <a:spcBef>
                <a:spcPct val="0"/>
              </a:spcBef>
              <a:buNone/>
            </a:pPr>
            <a:r>
              <a:rPr lang="en-US" altLang="zh-CN" sz="2000" dirty="0"/>
              <a:t>	</a:t>
            </a:r>
            <a:r>
              <a:rPr lang="en-US" altLang="zh-CN" sz="2000" dirty="0" err="1"/>
              <a:t>obj.showC</a:t>
            </a:r>
            <a:r>
              <a:rPr lang="en-US" altLang="zh-CN" sz="2000" dirty="0"/>
              <a:t>();</a:t>
            </a:r>
          </a:p>
          <a:p>
            <a:pPr marL="358775" indent="-250825" eaLnBrk="1" hangingPunct="1">
              <a:lnSpc>
                <a:spcPct val="100000"/>
              </a:lnSpc>
              <a:spcBef>
                <a:spcPct val="0"/>
              </a:spcBef>
              <a:buNone/>
            </a:pPr>
            <a:r>
              <a:rPr lang="en-US" altLang="zh-CN" sz="2000" dirty="0"/>
              <a:t>// </a:t>
            </a:r>
            <a:r>
              <a:rPr lang="en-US" altLang="zh-CN" sz="2000" dirty="0" err="1"/>
              <a:t>obj.setB</a:t>
            </a:r>
            <a:r>
              <a:rPr lang="en-US" altLang="zh-CN" sz="2000" dirty="0"/>
              <a:t>(6);  </a:t>
            </a:r>
            <a:r>
              <a:rPr lang="zh-CN" altLang="en-US" sz="2000" dirty="0"/>
              <a:t>错误</a:t>
            </a:r>
          </a:p>
          <a:p>
            <a:pPr marL="358775" indent="-250825" eaLnBrk="1" hangingPunct="1">
              <a:lnSpc>
                <a:spcPct val="100000"/>
              </a:lnSpc>
              <a:spcBef>
                <a:spcPct val="0"/>
              </a:spcBef>
              <a:buNone/>
            </a:pPr>
            <a:r>
              <a:rPr lang="en-US" altLang="zh-CN" sz="2000" dirty="0"/>
              <a:t>// </a:t>
            </a:r>
            <a:r>
              <a:rPr lang="en-US" altLang="zh-CN" sz="2000" dirty="0" err="1"/>
              <a:t>obj.showB</a:t>
            </a:r>
            <a:r>
              <a:rPr lang="en-US" altLang="zh-CN" sz="2000" dirty="0"/>
              <a:t>(); </a:t>
            </a:r>
            <a:r>
              <a:rPr lang="zh-CN" altLang="en-US" sz="2000" dirty="0"/>
              <a:t>错误</a:t>
            </a:r>
          </a:p>
          <a:p>
            <a:pPr marL="358775" indent="-250825" eaLnBrk="1" hangingPunct="1">
              <a:lnSpc>
                <a:spcPct val="100000"/>
              </a:lnSpc>
              <a:spcBef>
                <a:spcPct val="0"/>
              </a:spcBef>
              <a:buNone/>
            </a:pPr>
            <a:r>
              <a:rPr lang="zh-CN" altLang="en-US" sz="2000" dirty="0"/>
              <a:t>	</a:t>
            </a:r>
            <a:r>
              <a:rPr lang="en-US" altLang="zh-CN" sz="2000" dirty="0"/>
              <a:t>return 0;</a:t>
            </a:r>
          </a:p>
          <a:p>
            <a:pPr marL="358775" indent="-250825" eaLnBrk="1" hangingPunct="1">
              <a:lnSpc>
                <a:spcPct val="100000"/>
              </a:lnSpc>
              <a:spcBef>
                <a:spcPct val="0"/>
              </a:spcBef>
              <a:buNone/>
            </a:pPr>
            <a:r>
              <a:rPr lang="en-US" altLang="zh-CN" sz="2000" dirty="0"/>
              <a:t>}</a:t>
            </a:r>
          </a:p>
        </p:txBody>
      </p:sp>
      <p:sp>
        <p:nvSpPr>
          <p:cNvPr id="40967" name="Line 5"/>
          <p:cNvSpPr>
            <a:spLocks noChangeShapeType="1"/>
          </p:cNvSpPr>
          <p:nvPr/>
        </p:nvSpPr>
        <p:spPr bwMode="auto">
          <a:xfrm>
            <a:off x="4572000" y="1700213"/>
            <a:ext cx="0" cy="4608512"/>
          </a:xfrm>
          <a:prstGeom prst="line">
            <a:avLst/>
          </a:prstGeom>
          <a:noFill/>
          <a:ln w="9525">
            <a:solidFill>
              <a:schemeClr val="tx1"/>
            </a:solidFill>
            <a:prstDash val="dash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29</a:t>
            </a:fld>
            <a:endParaRPr lang="en-US" altLang="zh-CN" dirty="0"/>
          </a:p>
        </p:txBody>
      </p:sp>
      <p:sp>
        <p:nvSpPr>
          <p:cNvPr id="9" name="标题 4"/>
          <p:cNvSpPr txBox="1">
            <a:spLocks/>
          </p:cNvSpPr>
          <p:nvPr/>
        </p:nvSpPr>
        <p:spPr>
          <a:xfrm>
            <a:off x="241300" y="257175"/>
            <a:ext cx="87503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7.4 </a:t>
            </a:r>
            <a:r>
              <a:rPr lang="zh-CN" altLang="en-US" dirty="0"/>
              <a:t>派生类的构造和析构函数</a:t>
            </a:r>
            <a:endParaRPr lang="en-US" altLang="zh-CN" dirty="0"/>
          </a:p>
          <a:p>
            <a:r>
              <a:rPr lang="zh-CN" altLang="en-US" dirty="0"/>
              <a:t> </a:t>
            </a:r>
            <a:r>
              <a:rPr lang="en-US" altLang="zh-CN" dirty="0"/>
              <a:t>—— 7.4.1 </a:t>
            </a:r>
            <a:r>
              <a:rPr lang="zh-CN" altLang="en-US" dirty="0"/>
              <a:t>构造函数</a:t>
            </a:r>
          </a:p>
        </p:txBody>
      </p:sp>
    </p:spTree>
    <p:extLst>
      <p:ext uri="{BB962C8B-B14F-4D97-AF65-F5344CB8AC3E}">
        <p14:creationId xmlns:p14="http://schemas.microsoft.com/office/powerpoint/2010/main" val="18822315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a:xfrm>
            <a:off x="-16042" y="950913"/>
            <a:ext cx="6704013" cy="954087"/>
          </a:xfrm>
        </p:spPr>
        <p:txBody>
          <a:bodyPr/>
          <a:lstStyle/>
          <a:p>
            <a:pPr algn="l" eaLnBrk="1" hangingPunct="1"/>
            <a:r>
              <a:rPr lang="en-US" altLang="zh-CN" dirty="0"/>
              <a:t>7.1 </a:t>
            </a:r>
            <a:r>
              <a:rPr lang="zh-CN" altLang="en-US" dirty="0"/>
              <a:t>类的继承与派生</a:t>
            </a:r>
          </a:p>
        </p:txBody>
      </p:sp>
      <p:sp>
        <p:nvSpPr>
          <p:cNvPr id="16387" name="内容占位符 2"/>
          <p:cNvSpPr>
            <a:spLocks noGrp="1"/>
          </p:cNvSpPr>
          <p:nvPr>
            <p:ph idx="1"/>
          </p:nvPr>
        </p:nvSpPr>
        <p:spPr>
          <a:xfrm>
            <a:off x="504825" y="1905000"/>
            <a:ext cx="8029575" cy="4343400"/>
          </a:xfrm>
        </p:spPr>
        <p:txBody>
          <a:bodyPr/>
          <a:lstStyle/>
          <a:p>
            <a:pPr eaLnBrk="1" hangingPunct="1">
              <a:spcAft>
                <a:spcPts val="1200"/>
              </a:spcAft>
            </a:pPr>
            <a:r>
              <a:rPr lang="zh-CN" altLang="en-US" sz="2800" dirty="0">
                <a:latin typeface="宋体" panose="02010600030101010101" pitchFamily="2" charset="-122"/>
              </a:rPr>
              <a:t>保持已有类的特性而构造新类的过程称为继承。</a:t>
            </a:r>
          </a:p>
          <a:p>
            <a:pPr eaLnBrk="1" hangingPunct="1">
              <a:spcAft>
                <a:spcPts val="1200"/>
              </a:spcAft>
            </a:pPr>
            <a:r>
              <a:rPr lang="zh-CN" altLang="en-US" sz="2800" dirty="0">
                <a:latin typeface="宋体" panose="02010600030101010101" pitchFamily="2" charset="-122"/>
              </a:rPr>
              <a:t>在已有类的基础上新增自己的特性而产生新类的过程称为派生。</a:t>
            </a:r>
          </a:p>
          <a:p>
            <a:pPr eaLnBrk="1" hangingPunct="1">
              <a:spcAft>
                <a:spcPts val="1200"/>
              </a:spcAft>
            </a:pPr>
            <a:r>
              <a:rPr lang="zh-CN" altLang="en-US" sz="2800" dirty="0">
                <a:latin typeface="宋体" panose="02010600030101010101" pitchFamily="2" charset="-122"/>
              </a:rPr>
              <a:t>被继承的已有类称为基类（或父类）。</a:t>
            </a:r>
          </a:p>
          <a:p>
            <a:pPr eaLnBrk="1" hangingPunct="1">
              <a:spcAft>
                <a:spcPts val="1200"/>
              </a:spcAft>
            </a:pPr>
            <a:r>
              <a:rPr lang="zh-CN" altLang="en-US" sz="2800" dirty="0">
                <a:latin typeface="宋体" panose="02010600030101010101" pitchFamily="2" charset="-122"/>
              </a:rPr>
              <a:t>派生出的新类称为派生类。</a:t>
            </a:r>
          </a:p>
        </p:txBody>
      </p:sp>
      <p:sp>
        <p:nvSpPr>
          <p:cNvPr id="5" name="标题 4"/>
          <p:cNvSpPr txBox="1">
            <a:spLocks/>
          </p:cNvSpPr>
          <p:nvPr/>
        </p:nvSpPr>
        <p:spPr>
          <a:xfrm>
            <a:off x="1947863" y="241301"/>
            <a:ext cx="521493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7.1 </a:t>
            </a:r>
            <a:r>
              <a:rPr lang="zh-CN" altLang="en-US" dirty="0"/>
              <a:t>类的继承与派生</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3</a:t>
            </a:fld>
            <a:endParaRPr lang="en-US" altLang="zh-CN" dirty="0"/>
          </a:p>
        </p:txBody>
      </p:sp>
    </p:spTree>
    <p:extLst>
      <p:ext uri="{BB962C8B-B14F-4D97-AF65-F5344CB8AC3E}">
        <p14:creationId xmlns:p14="http://schemas.microsoft.com/office/powerpoint/2010/main" val="408726949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a:xfrm>
            <a:off x="0" y="950913"/>
            <a:ext cx="6704013" cy="954087"/>
          </a:xfrm>
        </p:spPr>
        <p:txBody>
          <a:bodyPr/>
          <a:lstStyle/>
          <a:p>
            <a:pPr algn="l" eaLnBrk="1" hangingPunct="1"/>
            <a:r>
              <a:rPr lang="zh-CN" altLang="en-US"/>
              <a:t>继承时的构造函数</a:t>
            </a:r>
          </a:p>
        </p:txBody>
      </p:sp>
      <p:sp>
        <p:nvSpPr>
          <p:cNvPr id="41987" name="内容占位符 2"/>
          <p:cNvSpPr>
            <a:spLocks noGrp="1"/>
          </p:cNvSpPr>
          <p:nvPr>
            <p:ph idx="1"/>
          </p:nvPr>
        </p:nvSpPr>
        <p:spPr>
          <a:xfrm>
            <a:off x="609600" y="1905000"/>
            <a:ext cx="7800975" cy="4343400"/>
          </a:xfrm>
        </p:spPr>
        <p:txBody>
          <a:bodyPr/>
          <a:lstStyle/>
          <a:p>
            <a:pPr eaLnBrk="1" hangingPunct="1"/>
            <a:r>
              <a:rPr lang="zh-CN" altLang="en-US" sz="2800" dirty="0"/>
              <a:t>基类的构造函数不被继承，派生类中需要声明自己的构造函数。</a:t>
            </a:r>
          </a:p>
          <a:p>
            <a:pPr eaLnBrk="1" hangingPunct="1"/>
            <a:r>
              <a:rPr lang="zh-CN" altLang="en-US" sz="2800" dirty="0"/>
              <a:t>定义构造函数时，只需要对本类中新增成员进行初始化，对继承来的基类成员的初始化，</a:t>
            </a:r>
            <a:r>
              <a:rPr lang="zh-CN" altLang="en-US" sz="2800" dirty="0">
                <a:solidFill>
                  <a:srgbClr val="FF0000"/>
                </a:solidFill>
              </a:rPr>
              <a:t>自动调用基类构造函数完成</a:t>
            </a:r>
            <a:r>
              <a:rPr lang="zh-CN" altLang="en-US" sz="2800" dirty="0"/>
              <a:t>。</a:t>
            </a:r>
          </a:p>
          <a:p>
            <a:pPr eaLnBrk="1" hangingPunct="1"/>
            <a:r>
              <a:rPr lang="zh-CN" altLang="en-US" sz="2800" dirty="0"/>
              <a:t>派生类的构造函数需要给基类的构造函数传递参数</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30</a:t>
            </a:fld>
            <a:endParaRPr lang="en-US" altLang="zh-CN" dirty="0"/>
          </a:p>
        </p:txBody>
      </p:sp>
      <p:sp>
        <p:nvSpPr>
          <p:cNvPr id="8" name="标题 4"/>
          <p:cNvSpPr txBox="1">
            <a:spLocks/>
          </p:cNvSpPr>
          <p:nvPr/>
        </p:nvSpPr>
        <p:spPr>
          <a:xfrm>
            <a:off x="241300" y="257175"/>
            <a:ext cx="87503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7.4 </a:t>
            </a:r>
            <a:r>
              <a:rPr lang="zh-CN" altLang="en-US" dirty="0"/>
              <a:t>派生类的构造和析构函数</a:t>
            </a:r>
            <a:endParaRPr lang="en-US" altLang="zh-CN" dirty="0"/>
          </a:p>
          <a:p>
            <a:r>
              <a:rPr lang="zh-CN" altLang="en-US" dirty="0"/>
              <a:t> </a:t>
            </a:r>
            <a:r>
              <a:rPr lang="en-US" altLang="zh-CN" dirty="0"/>
              <a:t>—— 7.4.1 </a:t>
            </a:r>
            <a:r>
              <a:rPr lang="zh-CN" altLang="en-US" dirty="0"/>
              <a:t>构造函数</a:t>
            </a:r>
          </a:p>
        </p:txBody>
      </p:sp>
    </p:spTree>
    <p:extLst>
      <p:ext uri="{BB962C8B-B14F-4D97-AF65-F5344CB8AC3E}">
        <p14:creationId xmlns:p14="http://schemas.microsoft.com/office/powerpoint/2010/main" val="2897494515"/>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a:xfrm>
            <a:off x="0" y="950913"/>
            <a:ext cx="6704013" cy="954087"/>
          </a:xfrm>
        </p:spPr>
        <p:txBody>
          <a:bodyPr/>
          <a:lstStyle/>
          <a:p>
            <a:pPr algn="l" eaLnBrk="1" hangingPunct="1"/>
            <a:r>
              <a:rPr lang="zh-CN" altLang="en-US"/>
              <a:t>单一继承时的构造函数</a:t>
            </a:r>
          </a:p>
        </p:txBody>
      </p:sp>
      <p:sp>
        <p:nvSpPr>
          <p:cNvPr id="43011" name="内容占位符 2"/>
          <p:cNvSpPr>
            <a:spLocks noGrp="1"/>
          </p:cNvSpPr>
          <p:nvPr>
            <p:ph idx="1"/>
          </p:nvPr>
        </p:nvSpPr>
        <p:spPr>
          <a:xfrm>
            <a:off x="381000" y="1905000"/>
            <a:ext cx="8029575" cy="4343400"/>
          </a:xfrm>
        </p:spPr>
        <p:txBody>
          <a:bodyPr/>
          <a:lstStyle/>
          <a:p>
            <a:pPr marL="107950" indent="0" eaLnBrk="1" hangingPunct="1">
              <a:buFont typeface="Georgia" panose="02040502050405020303" pitchFamily="18" charset="0"/>
              <a:buNone/>
            </a:pPr>
            <a:r>
              <a:rPr lang="zh-CN" altLang="en-US" sz="2800" dirty="0"/>
              <a:t>派生类名</a:t>
            </a:r>
            <a:r>
              <a:rPr lang="en-US" altLang="zh-CN" sz="2800" dirty="0"/>
              <a:t>::</a:t>
            </a:r>
            <a:r>
              <a:rPr lang="zh-CN" altLang="en-US" sz="2800" dirty="0"/>
              <a:t>派生类名</a:t>
            </a:r>
            <a:r>
              <a:rPr lang="en-US" altLang="zh-CN" sz="2800" dirty="0"/>
              <a:t>(</a:t>
            </a:r>
            <a:r>
              <a:rPr lang="zh-CN" altLang="en-US" sz="2800" dirty="0"/>
              <a:t>基类所需的形参，本类成员所需的形参</a:t>
            </a:r>
            <a:r>
              <a:rPr lang="en-US" altLang="zh-CN" sz="2800" dirty="0"/>
              <a:t>):</a:t>
            </a:r>
            <a:r>
              <a:rPr lang="zh-CN" altLang="en-US" sz="2800" dirty="0"/>
              <a:t>基类名</a:t>
            </a:r>
            <a:r>
              <a:rPr lang="en-US" altLang="zh-CN" sz="2800" dirty="0"/>
              <a:t>(</a:t>
            </a:r>
            <a:r>
              <a:rPr lang="zh-CN" altLang="en-US" sz="2800" dirty="0"/>
              <a:t>参数表</a:t>
            </a:r>
            <a:r>
              <a:rPr lang="en-US" altLang="zh-CN" sz="2800" dirty="0"/>
              <a:t>)</a:t>
            </a:r>
          </a:p>
          <a:p>
            <a:pPr marL="107950" indent="0" eaLnBrk="1" hangingPunct="1">
              <a:buFont typeface="Georgia" panose="02040502050405020303" pitchFamily="18" charset="0"/>
              <a:buNone/>
            </a:pPr>
            <a:r>
              <a:rPr lang="en-US" altLang="zh-CN" sz="2800" dirty="0"/>
              <a:t>{</a:t>
            </a:r>
          </a:p>
          <a:p>
            <a:pPr marL="107950" indent="0" eaLnBrk="1" hangingPunct="1">
              <a:buFont typeface="Georgia" panose="02040502050405020303" pitchFamily="18" charset="0"/>
              <a:buNone/>
            </a:pPr>
            <a:r>
              <a:rPr lang="en-US" altLang="zh-CN" sz="2800" dirty="0"/>
              <a:t>	</a:t>
            </a:r>
            <a:r>
              <a:rPr lang="zh-CN" altLang="en-US" sz="2800" dirty="0"/>
              <a:t>本类成员初始化赋值语句；</a:t>
            </a:r>
          </a:p>
          <a:p>
            <a:pPr marL="107950" indent="0" eaLnBrk="1" hangingPunct="1">
              <a:buFont typeface="Georgia" panose="02040502050405020303" pitchFamily="18" charset="0"/>
              <a:buNone/>
            </a:pPr>
            <a:r>
              <a:rPr lang="en-US" altLang="zh-CN" sz="2800" dirty="0"/>
              <a:t>}</a:t>
            </a:r>
            <a:r>
              <a:rPr lang="zh-CN" altLang="en-US" sz="2800" dirty="0"/>
              <a:t>；</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31</a:t>
            </a:fld>
            <a:endParaRPr lang="en-US" altLang="zh-CN" dirty="0"/>
          </a:p>
        </p:txBody>
      </p:sp>
      <p:sp>
        <p:nvSpPr>
          <p:cNvPr id="8" name="标题 4"/>
          <p:cNvSpPr txBox="1">
            <a:spLocks/>
          </p:cNvSpPr>
          <p:nvPr/>
        </p:nvSpPr>
        <p:spPr>
          <a:xfrm>
            <a:off x="241300" y="257175"/>
            <a:ext cx="87503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7.4 </a:t>
            </a:r>
            <a:r>
              <a:rPr lang="zh-CN" altLang="en-US" dirty="0"/>
              <a:t>派生类的构造和析构函数</a:t>
            </a:r>
            <a:endParaRPr lang="en-US" altLang="zh-CN" dirty="0"/>
          </a:p>
          <a:p>
            <a:r>
              <a:rPr lang="zh-CN" altLang="en-US" dirty="0"/>
              <a:t> </a:t>
            </a:r>
            <a:r>
              <a:rPr lang="en-US" altLang="zh-CN" dirty="0"/>
              <a:t>—— 7.4.1 </a:t>
            </a:r>
            <a:r>
              <a:rPr lang="zh-CN" altLang="en-US" dirty="0"/>
              <a:t>构造函数</a:t>
            </a:r>
          </a:p>
        </p:txBody>
      </p:sp>
    </p:spTree>
    <p:extLst>
      <p:ext uri="{BB962C8B-B14F-4D97-AF65-F5344CB8AC3E}">
        <p14:creationId xmlns:p14="http://schemas.microsoft.com/office/powerpoint/2010/main" val="362770575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5" name="标题 1"/>
          <p:cNvSpPr>
            <a:spLocks noGrp="1"/>
          </p:cNvSpPr>
          <p:nvPr>
            <p:ph type="title"/>
          </p:nvPr>
        </p:nvSpPr>
        <p:spPr>
          <a:xfrm>
            <a:off x="0" y="950913"/>
            <a:ext cx="6704013" cy="954087"/>
          </a:xfrm>
        </p:spPr>
        <p:txBody>
          <a:bodyPr/>
          <a:lstStyle/>
          <a:p>
            <a:pPr algn="l" eaLnBrk="1" hangingPunct="1"/>
            <a:r>
              <a:rPr lang="zh-CN" altLang="en-US" dirty="0"/>
              <a:t>单一继承时的构造函数举例</a:t>
            </a:r>
            <a:endParaRPr kumimoji="1" lang="zh-CN" altLang="en-US" dirty="0"/>
          </a:p>
        </p:txBody>
      </p:sp>
      <p:sp>
        <p:nvSpPr>
          <p:cNvPr id="44036" name="内容占位符 2"/>
          <p:cNvSpPr>
            <a:spLocks noGrp="1"/>
          </p:cNvSpPr>
          <p:nvPr>
            <p:ph idx="1"/>
          </p:nvPr>
        </p:nvSpPr>
        <p:spPr>
          <a:xfrm>
            <a:off x="533400" y="1905000"/>
            <a:ext cx="8029575" cy="4800600"/>
          </a:xfrm>
          <a:solidFill>
            <a:srgbClr val="85FFFF"/>
          </a:solidFill>
        </p:spPr>
        <p:txBody>
          <a:bodyPr/>
          <a:lstStyle/>
          <a:p>
            <a:pPr marL="358775" indent="-250825" eaLnBrk="1" hangingPunct="1">
              <a:lnSpc>
                <a:spcPct val="100000"/>
              </a:lnSpc>
              <a:spcBef>
                <a:spcPct val="0"/>
              </a:spcBef>
              <a:buFont typeface="Wingdings" panose="05000000000000000000" pitchFamily="2" charset="2"/>
              <a:buNone/>
            </a:pPr>
            <a:r>
              <a:rPr lang="en-US" altLang="zh-CN" sz="2400" dirty="0"/>
              <a:t>#include&lt;</a:t>
            </a:r>
            <a:r>
              <a:rPr lang="en-US" altLang="zh-CN" sz="2400" dirty="0" err="1"/>
              <a:t>iostream</a:t>
            </a:r>
            <a:r>
              <a:rPr lang="en-US" altLang="zh-CN" sz="2400" dirty="0"/>
              <a:t>&gt;</a:t>
            </a:r>
          </a:p>
          <a:p>
            <a:pPr marL="358775" indent="-250825" eaLnBrk="1" hangingPunct="1">
              <a:lnSpc>
                <a:spcPct val="100000"/>
              </a:lnSpc>
              <a:spcBef>
                <a:spcPct val="0"/>
              </a:spcBef>
              <a:buFont typeface="Wingdings" panose="05000000000000000000" pitchFamily="2" charset="2"/>
              <a:buNone/>
            </a:pPr>
            <a:r>
              <a:rPr lang="en-US" altLang="zh-CN" sz="2400" dirty="0"/>
              <a:t>using namespace </a:t>
            </a:r>
            <a:r>
              <a:rPr lang="en-US" altLang="zh-CN" sz="2400" dirty="0" err="1"/>
              <a:t>std</a:t>
            </a:r>
            <a:r>
              <a:rPr lang="en-US" altLang="zh-CN" sz="2400" dirty="0"/>
              <a:t>;</a:t>
            </a:r>
          </a:p>
          <a:p>
            <a:pPr marL="358775" indent="-250825" eaLnBrk="1" hangingPunct="1">
              <a:lnSpc>
                <a:spcPct val="100000"/>
              </a:lnSpc>
              <a:spcBef>
                <a:spcPct val="0"/>
              </a:spcBef>
              <a:buFont typeface="Wingdings" panose="05000000000000000000" pitchFamily="2" charset="2"/>
              <a:buNone/>
            </a:pPr>
            <a:r>
              <a:rPr lang="en-US" altLang="zh-CN" sz="2400" dirty="0"/>
              <a:t>class B {</a:t>
            </a:r>
          </a:p>
          <a:p>
            <a:pPr marL="358775" indent="-250825" eaLnBrk="1" hangingPunct="1">
              <a:lnSpc>
                <a:spcPct val="100000"/>
              </a:lnSpc>
              <a:spcBef>
                <a:spcPct val="0"/>
              </a:spcBef>
              <a:buFont typeface="Wingdings" panose="05000000000000000000" pitchFamily="2" charset="2"/>
              <a:buNone/>
            </a:pPr>
            <a:r>
              <a:rPr lang="en-US" altLang="zh-CN" sz="2400" dirty="0"/>
              <a:t>public:</a:t>
            </a:r>
          </a:p>
          <a:p>
            <a:pPr marL="358775" indent="-250825" eaLnBrk="1" hangingPunct="1">
              <a:lnSpc>
                <a:spcPct val="100000"/>
              </a:lnSpc>
              <a:spcBef>
                <a:spcPct val="0"/>
              </a:spcBef>
              <a:buFont typeface="Wingdings" panose="05000000000000000000" pitchFamily="2" charset="2"/>
              <a:buNone/>
            </a:pPr>
            <a:r>
              <a:rPr lang="en-US" altLang="zh-CN" sz="2400" dirty="0"/>
              <a:t>	B();</a:t>
            </a:r>
          </a:p>
          <a:p>
            <a:pPr marL="358775" indent="-250825" eaLnBrk="1" hangingPunct="1">
              <a:lnSpc>
                <a:spcPct val="100000"/>
              </a:lnSpc>
              <a:spcBef>
                <a:spcPct val="0"/>
              </a:spcBef>
              <a:buFont typeface="Wingdings" panose="05000000000000000000" pitchFamily="2" charset="2"/>
              <a:buNone/>
            </a:pPr>
            <a:r>
              <a:rPr lang="en-US" altLang="zh-CN" sz="2400" dirty="0"/>
              <a:t>	B(</a:t>
            </a:r>
            <a:r>
              <a:rPr lang="en-US" altLang="zh-CN" sz="2400" dirty="0" err="1"/>
              <a:t>int</a:t>
            </a:r>
            <a:r>
              <a:rPr lang="en-US" altLang="zh-CN" sz="2400" dirty="0"/>
              <a:t> </a:t>
            </a:r>
            <a:r>
              <a:rPr lang="en-US" altLang="zh-CN" sz="2400" dirty="0" err="1"/>
              <a:t>i</a:t>
            </a:r>
            <a:r>
              <a:rPr lang="en-US" altLang="zh-CN" sz="2400" dirty="0"/>
              <a:t>);</a:t>
            </a:r>
          </a:p>
          <a:p>
            <a:pPr marL="358775" indent="-250825" eaLnBrk="1" hangingPunct="1">
              <a:lnSpc>
                <a:spcPct val="100000"/>
              </a:lnSpc>
              <a:spcBef>
                <a:spcPct val="0"/>
              </a:spcBef>
              <a:buFont typeface="Wingdings" panose="05000000000000000000" pitchFamily="2" charset="2"/>
              <a:buNone/>
            </a:pPr>
            <a:r>
              <a:rPr lang="en-US" altLang="zh-CN" sz="2400" dirty="0"/>
              <a:t>	~B();</a:t>
            </a:r>
          </a:p>
          <a:p>
            <a:pPr marL="358775" indent="-250825" eaLnBrk="1" hangingPunct="1">
              <a:lnSpc>
                <a:spcPct val="100000"/>
              </a:lnSpc>
              <a:spcBef>
                <a:spcPct val="0"/>
              </a:spcBef>
              <a:buFont typeface="Wingdings" panose="05000000000000000000" pitchFamily="2" charset="2"/>
              <a:buNone/>
            </a:pPr>
            <a:r>
              <a:rPr lang="en-US" altLang="zh-CN" sz="2400" dirty="0"/>
              <a:t>	void print() </a:t>
            </a:r>
            <a:r>
              <a:rPr lang="en-US" altLang="zh-CN" sz="2400" dirty="0" err="1"/>
              <a:t>const</a:t>
            </a:r>
            <a:r>
              <a:rPr lang="en-US" altLang="zh-CN" sz="2400" dirty="0"/>
              <a:t>;</a:t>
            </a:r>
          </a:p>
          <a:p>
            <a:pPr marL="358775" indent="-250825" eaLnBrk="1" hangingPunct="1">
              <a:lnSpc>
                <a:spcPct val="100000"/>
              </a:lnSpc>
              <a:spcBef>
                <a:spcPct val="0"/>
              </a:spcBef>
              <a:buFont typeface="Wingdings" panose="05000000000000000000" pitchFamily="2" charset="2"/>
              <a:buNone/>
            </a:pPr>
            <a:r>
              <a:rPr lang="en-US" altLang="zh-CN" sz="2400" dirty="0"/>
              <a:t>private:</a:t>
            </a:r>
          </a:p>
          <a:p>
            <a:pPr marL="358775" indent="-250825" eaLnBrk="1" hangingPunct="1">
              <a:lnSpc>
                <a:spcPct val="100000"/>
              </a:lnSpc>
              <a:spcBef>
                <a:spcPct val="0"/>
              </a:spcBef>
              <a:buFont typeface="Wingdings" panose="05000000000000000000" pitchFamily="2" charset="2"/>
              <a:buNone/>
            </a:pPr>
            <a:r>
              <a:rPr lang="en-US" altLang="zh-CN" sz="2400" dirty="0"/>
              <a:t>	</a:t>
            </a:r>
            <a:r>
              <a:rPr lang="en-US" altLang="zh-CN" sz="2400" dirty="0" err="1"/>
              <a:t>int</a:t>
            </a:r>
            <a:r>
              <a:rPr lang="en-US" altLang="zh-CN" sz="2400" dirty="0"/>
              <a:t> b;</a:t>
            </a:r>
          </a:p>
          <a:p>
            <a:pPr marL="358775" indent="-250825" eaLnBrk="1" hangingPunct="1">
              <a:lnSpc>
                <a:spcPct val="100000"/>
              </a:lnSpc>
              <a:spcBef>
                <a:spcPct val="0"/>
              </a:spcBef>
              <a:buFont typeface="Wingdings" panose="05000000000000000000" pitchFamily="2" charset="2"/>
              <a:buNone/>
            </a:pPr>
            <a:r>
              <a:rPr lang="en-US" altLang="zh-CN" sz="2400" dirty="0"/>
              <a:t>};</a:t>
            </a:r>
          </a:p>
        </p:txBody>
      </p:sp>
      <p:sp>
        <p:nvSpPr>
          <p:cNvPr id="7"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32</a:t>
            </a:fld>
            <a:endParaRPr lang="en-US" altLang="zh-CN" dirty="0"/>
          </a:p>
        </p:txBody>
      </p:sp>
      <p:sp>
        <p:nvSpPr>
          <p:cNvPr id="8" name="标题 4"/>
          <p:cNvSpPr txBox="1">
            <a:spLocks/>
          </p:cNvSpPr>
          <p:nvPr/>
        </p:nvSpPr>
        <p:spPr>
          <a:xfrm>
            <a:off x="241300" y="257175"/>
            <a:ext cx="87503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7.4 </a:t>
            </a:r>
            <a:r>
              <a:rPr lang="zh-CN" altLang="en-US" dirty="0"/>
              <a:t>派生类的构造和析构函数</a:t>
            </a:r>
            <a:endParaRPr lang="en-US" altLang="zh-CN" dirty="0"/>
          </a:p>
          <a:p>
            <a:r>
              <a:rPr lang="zh-CN" altLang="en-US" dirty="0"/>
              <a:t> </a:t>
            </a:r>
            <a:r>
              <a:rPr lang="en-US" altLang="zh-CN" dirty="0"/>
              <a:t>—— 7.4.1 </a:t>
            </a:r>
            <a:r>
              <a:rPr lang="zh-CN" altLang="en-US" dirty="0"/>
              <a:t>构造函数</a:t>
            </a:r>
          </a:p>
        </p:txBody>
      </p:sp>
    </p:spTree>
    <p:extLst>
      <p:ext uri="{BB962C8B-B14F-4D97-AF65-F5344CB8AC3E}">
        <p14:creationId xmlns:p14="http://schemas.microsoft.com/office/powerpoint/2010/main" val="102838156"/>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9" name="标题 1"/>
          <p:cNvSpPr>
            <a:spLocks noGrp="1"/>
          </p:cNvSpPr>
          <p:nvPr>
            <p:ph type="title"/>
          </p:nvPr>
        </p:nvSpPr>
        <p:spPr>
          <a:xfrm>
            <a:off x="1587" y="950913"/>
            <a:ext cx="6704013" cy="954087"/>
          </a:xfrm>
        </p:spPr>
        <p:txBody>
          <a:bodyPr/>
          <a:lstStyle/>
          <a:p>
            <a:pPr algn="l" eaLnBrk="1" hangingPunct="1"/>
            <a:r>
              <a:rPr lang="zh-CN" altLang="en-US" dirty="0"/>
              <a:t>单一继承时的构造函数举例 </a:t>
            </a:r>
            <a:r>
              <a:rPr lang="en-US" altLang="zh-CN" dirty="0"/>
              <a:t>(</a:t>
            </a:r>
            <a:r>
              <a:rPr lang="zh-CN" altLang="en-US" dirty="0"/>
              <a:t>续</a:t>
            </a:r>
            <a:r>
              <a:rPr lang="en-US" altLang="zh-CN" dirty="0"/>
              <a:t>)</a:t>
            </a:r>
            <a:endParaRPr kumimoji="1" lang="zh-CN" altLang="en-US" dirty="0"/>
          </a:p>
        </p:txBody>
      </p:sp>
      <p:sp>
        <p:nvSpPr>
          <p:cNvPr id="45060" name="内容占位符 2"/>
          <p:cNvSpPr>
            <a:spLocks noGrp="1"/>
          </p:cNvSpPr>
          <p:nvPr>
            <p:ph idx="1"/>
          </p:nvPr>
        </p:nvSpPr>
        <p:spPr>
          <a:xfrm>
            <a:off x="581025" y="1828800"/>
            <a:ext cx="8029575" cy="4953000"/>
          </a:xfrm>
          <a:solidFill>
            <a:srgbClr val="85FFFF"/>
          </a:solidFill>
        </p:spPr>
        <p:txBody>
          <a:bodyPr/>
          <a:lstStyle/>
          <a:p>
            <a:pPr marL="358775" indent="-250825" eaLnBrk="1" hangingPunct="1">
              <a:lnSpc>
                <a:spcPct val="100000"/>
              </a:lnSpc>
              <a:spcBef>
                <a:spcPct val="0"/>
              </a:spcBef>
              <a:buFont typeface="Wingdings" panose="05000000000000000000" pitchFamily="2" charset="2"/>
              <a:buNone/>
            </a:pPr>
            <a:r>
              <a:rPr lang="en-US" altLang="zh-CN" sz="2000" dirty="0"/>
              <a:t>B::B() {</a:t>
            </a:r>
          </a:p>
          <a:p>
            <a:pPr marL="358775" indent="-250825" eaLnBrk="1" hangingPunct="1">
              <a:lnSpc>
                <a:spcPct val="100000"/>
              </a:lnSpc>
              <a:spcBef>
                <a:spcPct val="0"/>
              </a:spcBef>
              <a:buFont typeface="Wingdings" panose="05000000000000000000" pitchFamily="2" charset="2"/>
              <a:buNone/>
            </a:pPr>
            <a:r>
              <a:rPr lang="en-US" altLang="zh-CN" sz="2000" dirty="0"/>
              <a:t>	b=0;</a:t>
            </a:r>
          </a:p>
          <a:p>
            <a:pPr marL="358775" indent="-250825" eaLnBrk="1" hangingPunct="1">
              <a:lnSpc>
                <a:spcPct val="100000"/>
              </a:lnSpc>
              <a:spcBef>
                <a:spcPct val="0"/>
              </a:spcBef>
              <a:buFont typeface="Wingdings" panose="05000000000000000000" pitchFamily="2" charset="2"/>
              <a:buNone/>
            </a:pPr>
            <a:r>
              <a:rPr lang="en-US" altLang="zh-CN" sz="2000" dirty="0"/>
              <a:t>	</a:t>
            </a:r>
            <a:r>
              <a:rPr lang="en-US" altLang="zh-CN" sz="2000" dirty="0" err="1"/>
              <a:t>cout</a:t>
            </a:r>
            <a:r>
              <a:rPr lang="en-US" altLang="zh-CN" sz="2000" dirty="0"/>
              <a:t> &lt;&lt; "B's default constructor called." &lt;&lt; </a:t>
            </a:r>
            <a:r>
              <a:rPr lang="en-US" altLang="zh-CN" sz="2000" dirty="0" err="1"/>
              <a:t>endl</a:t>
            </a:r>
            <a:r>
              <a:rPr lang="en-US" altLang="zh-CN" sz="2000" dirty="0"/>
              <a:t>;</a:t>
            </a:r>
          </a:p>
          <a:p>
            <a:pPr marL="358775" indent="-250825" eaLnBrk="1" hangingPunct="1">
              <a:lnSpc>
                <a:spcPct val="100000"/>
              </a:lnSpc>
              <a:spcBef>
                <a:spcPct val="0"/>
              </a:spcBef>
              <a:buFont typeface="Wingdings" panose="05000000000000000000" pitchFamily="2" charset="2"/>
              <a:buNone/>
            </a:pPr>
            <a:r>
              <a:rPr lang="en-US" altLang="zh-CN" sz="2000" dirty="0"/>
              <a:t>}</a:t>
            </a:r>
          </a:p>
          <a:p>
            <a:pPr marL="358775" indent="-250825" eaLnBrk="1" hangingPunct="1">
              <a:lnSpc>
                <a:spcPct val="100000"/>
              </a:lnSpc>
              <a:spcBef>
                <a:spcPct val="0"/>
              </a:spcBef>
              <a:buFont typeface="Wingdings" panose="05000000000000000000" pitchFamily="2" charset="2"/>
              <a:buNone/>
            </a:pPr>
            <a:r>
              <a:rPr lang="en-US" altLang="zh-CN" sz="2000" dirty="0"/>
              <a:t>B::B(int </a:t>
            </a:r>
            <a:r>
              <a:rPr lang="en-US" altLang="zh-CN" sz="2000" dirty="0" err="1"/>
              <a:t>i</a:t>
            </a:r>
            <a:r>
              <a:rPr lang="en-US" altLang="zh-CN" sz="2000" dirty="0"/>
              <a:t>) {</a:t>
            </a:r>
          </a:p>
          <a:p>
            <a:pPr marL="358775" indent="-250825" eaLnBrk="1" hangingPunct="1">
              <a:lnSpc>
                <a:spcPct val="100000"/>
              </a:lnSpc>
              <a:spcBef>
                <a:spcPct val="0"/>
              </a:spcBef>
              <a:buFont typeface="Wingdings" panose="05000000000000000000" pitchFamily="2" charset="2"/>
              <a:buNone/>
            </a:pPr>
            <a:r>
              <a:rPr lang="en-US" altLang="zh-CN" sz="2000" dirty="0"/>
              <a:t>	b=</a:t>
            </a:r>
            <a:r>
              <a:rPr lang="en-US" altLang="zh-CN" sz="2000" dirty="0" err="1"/>
              <a:t>i</a:t>
            </a:r>
            <a:r>
              <a:rPr lang="en-US" altLang="zh-CN" sz="2000" dirty="0"/>
              <a:t>;</a:t>
            </a:r>
          </a:p>
          <a:p>
            <a:pPr marL="358775" indent="-250825" eaLnBrk="1" hangingPunct="1">
              <a:lnSpc>
                <a:spcPct val="100000"/>
              </a:lnSpc>
              <a:spcBef>
                <a:spcPct val="0"/>
              </a:spcBef>
              <a:buFont typeface="Wingdings" panose="05000000000000000000" pitchFamily="2" charset="2"/>
              <a:buNone/>
            </a:pPr>
            <a:r>
              <a:rPr lang="en-US" altLang="zh-CN" sz="2000" dirty="0"/>
              <a:t>	</a:t>
            </a:r>
            <a:r>
              <a:rPr lang="en-US" altLang="zh-CN" sz="2000" dirty="0" err="1"/>
              <a:t>cout</a:t>
            </a:r>
            <a:r>
              <a:rPr lang="en-US" altLang="zh-CN" sz="2000" dirty="0"/>
              <a:t> &lt;&lt; "B's constructor called." &lt;&lt; </a:t>
            </a:r>
            <a:r>
              <a:rPr lang="en-US" altLang="zh-CN" sz="2000" dirty="0" err="1"/>
              <a:t>endl</a:t>
            </a:r>
            <a:r>
              <a:rPr lang="en-US" altLang="zh-CN" sz="2000" dirty="0"/>
              <a:t>;</a:t>
            </a:r>
          </a:p>
          <a:p>
            <a:pPr marL="358775" indent="-250825" eaLnBrk="1" hangingPunct="1">
              <a:lnSpc>
                <a:spcPct val="100000"/>
              </a:lnSpc>
              <a:spcBef>
                <a:spcPct val="0"/>
              </a:spcBef>
              <a:buFont typeface="Wingdings" panose="05000000000000000000" pitchFamily="2" charset="2"/>
              <a:buNone/>
            </a:pPr>
            <a:r>
              <a:rPr lang="en-US" altLang="zh-CN" sz="2000" dirty="0"/>
              <a:t>}</a:t>
            </a:r>
          </a:p>
          <a:p>
            <a:pPr marL="358775" indent="-250825" eaLnBrk="1" hangingPunct="1">
              <a:lnSpc>
                <a:spcPct val="100000"/>
              </a:lnSpc>
              <a:spcBef>
                <a:spcPct val="0"/>
              </a:spcBef>
              <a:buFont typeface="Wingdings" panose="05000000000000000000" pitchFamily="2" charset="2"/>
              <a:buNone/>
            </a:pPr>
            <a:r>
              <a:rPr lang="en-US" altLang="zh-CN" sz="2000" dirty="0"/>
              <a:t>B::~B() {</a:t>
            </a:r>
          </a:p>
          <a:p>
            <a:pPr marL="358775" indent="-250825" eaLnBrk="1" hangingPunct="1">
              <a:lnSpc>
                <a:spcPct val="100000"/>
              </a:lnSpc>
              <a:spcBef>
                <a:spcPct val="0"/>
              </a:spcBef>
              <a:buFont typeface="Wingdings" panose="05000000000000000000" pitchFamily="2" charset="2"/>
              <a:buNone/>
            </a:pPr>
            <a:r>
              <a:rPr lang="en-US" altLang="zh-CN" sz="2000" dirty="0"/>
              <a:t>	</a:t>
            </a:r>
            <a:r>
              <a:rPr lang="en-US" altLang="zh-CN" sz="2000" dirty="0" err="1"/>
              <a:t>cout</a:t>
            </a:r>
            <a:r>
              <a:rPr lang="en-US" altLang="zh-CN" sz="2000" dirty="0"/>
              <a:t> &lt;&lt; "B's destructor called." &lt;&lt; </a:t>
            </a:r>
            <a:r>
              <a:rPr lang="en-US" altLang="zh-CN" sz="2000" dirty="0" err="1"/>
              <a:t>endl</a:t>
            </a:r>
            <a:r>
              <a:rPr lang="en-US" altLang="zh-CN" sz="2000" dirty="0"/>
              <a:t>;</a:t>
            </a:r>
          </a:p>
          <a:p>
            <a:pPr marL="358775" indent="-250825" eaLnBrk="1" hangingPunct="1">
              <a:lnSpc>
                <a:spcPct val="100000"/>
              </a:lnSpc>
              <a:spcBef>
                <a:spcPct val="0"/>
              </a:spcBef>
              <a:buFont typeface="Wingdings" panose="05000000000000000000" pitchFamily="2" charset="2"/>
              <a:buNone/>
            </a:pPr>
            <a:r>
              <a:rPr lang="en-US" altLang="zh-CN" sz="2000" dirty="0"/>
              <a:t>}</a:t>
            </a:r>
          </a:p>
          <a:p>
            <a:pPr marL="358775" indent="-250825" eaLnBrk="1" hangingPunct="1">
              <a:lnSpc>
                <a:spcPct val="100000"/>
              </a:lnSpc>
              <a:spcBef>
                <a:spcPct val="0"/>
              </a:spcBef>
              <a:buFont typeface="Wingdings" panose="05000000000000000000" pitchFamily="2" charset="2"/>
              <a:buNone/>
            </a:pPr>
            <a:r>
              <a:rPr lang="en-US" altLang="zh-CN" sz="2000" dirty="0"/>
              <a:t>void B::print() </a:t>
            </a:r>
            <a:r>
              <a:rPr lang="en-US" altLang="zh-CN" sz="2000" dirty="0" err="1"/>
              <a:t>const</a:t>
            </a:r>
            <a:r>
              <a:rPr lang="en-US" altLang="zh-CN" sz="2000" dirty="0"/>
              <a:t> {</a:t>
            </a:r>
          </a:p>
          <a:p>
            <a:pPr marL="358775" indent="-250825" eaLnBrk="1" hangingPunct="1">
              <a:lnSpc>
                <a:spcPct val="100000"/>
              </a:lnSpc>
              <a:spcBef>
                <a:spcPct val="0"/>
              </a:spcBef>
              <a:buFont typeface="Wingdings" panose="05000000000000000000" pitchFamily="2" charset="2"/>
              <a:buNone/>
            </a:pPr>
            <a:r>
              <a:rPr lang="en-US" altLang="zh-CN" sz="2000" dirty="0"/>
              <a:t>	</a:t>
            </a:r>
            <a:r>
              <a:rPr lang="en-US" altLang="zh-CN" sz="2000" dirty="0" err="1"/>
              <a:t>cout</a:t>
            </a:r>
            <a:r>
              <a:rPr lang="en-US" altLang="zh-CN" sz="2000" dirty="0"/>
              <a:t> &lt;&lt; b &lt;&lt; </a:t>
            </a:r>
            <a:r>
              <a:rPr lang="en-US" altLang="zh-CN" sz="2000" dirty="0" err="1"/>
              <a:t>endl</a:t>
            </a:r>
            <a:r>
              <a:rPr lang="en-US" altLang="zh-CN" sz="2000" dirty="0"/>
              <a:t>;</a:t>
            </a:r>
          </a:p>
          <a:p>
            <a:pPr marL="358775" indent="-250825" eaLnBrk="1" hangingPunct="1">
              <a:lnSpc>
                <a:spcPct val="100000"/>
              </a:lnSpc>
              <a:spcBef>
                <a:spcPct val="0"/>
              </a:spcBef>
              <a:buFont typeface="Wingdings" panose="05000000000000000000" pitchFamily="2" charset="2"/>
              <a:buNone/>
            </a:pPr>
            <a:r>
              <a:rPr lang="en-US" altLang="zh-CN" sz="2000" dirty="0"/>
              <a:t>}</a:t>
            </a:r>
          </a:p>
        </p:txBody>
      </p:sp>
      <p:sp>
        <p:nvSpPr>
          <p:cNvPr id="7"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33</a:t>
            </a:fld>
            <a:endParaRPr lang="en-US" altLang="zh-CN" dirty="0"/>
          </a:p>
        </p:txBody>
      </p:sp>
      <p:sp>
        <p:nvSpPr>
          <p:cNvPr id="8" name="标题 4"/>
          <p:cNvSpPr txBox="1">
            <a:spLocks/>
          </p:cNvSpPr>
          <p:nvPr/>
        </p:nvSpPr>
        <p:spPr>
          <a:xfrm>
            <a:off x="241300" y="257175"/>
            <a:ext cx="87503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7.4 </a:t>
            </a:r>
            <a:r>
              <a:rPr lang="zh-CN" altLang="en-US" dirty="0"/>
              <a:t>派生类的构造和析构函数</a:t>
            </a:r>
            <a:endParaRPr lang="en-US" altLang="zh-CN" dirty="0"/>
          </a:p>
          <a:p>
            <a:r>
              <a:rPr lang="zh-CN" altLang="en-US" dirty="0"/>
              <a:t> </a:t>
            </a:r>
            <a:r>
              <a:rPr lang="en-US" altLang="zh-CN" dirty="0"/>
              <a:t>—— 7.4.1 </a:t>
            </a:r>
            <a:r>
              <a:rPr lang="zh-CN" altLang="en-US" dirty="0"/>
              <a:t>构造函数</a:t>
            </a:r>
          </a:p>
        </p:txBody>
      </p:sp>
    </p:spTree>
    <p:extLst>
      <p:ext uri="{BB962C8B-B14F-4D97-AF65-F5344CB8AC3E}">
        <p14:creationId xmlns:p14="http://schemas.microsoft.com/office/powerpoint/2010/main" val="814854667"/>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3" name="标题 1"/>
          <p:cNvSpPr>
            <a:spLocks noGrp="1"/>
          </p:cNvSpPr>
          <p:nvPr>
            <p:ph type="title"/>
          </p:nvPr>
        </p:nvSpPr>
        <p:spPr>
          <a:xfrm>
            <a:off x="0" y="935831"/>
            <a:ext cx="6704013" cy="954087"/>
          </a:xfrm>
        </p:spPr>
        <p:txBody>
          <a:bodyPr/>
          <a:lstStyle/>
          <a:p>
            <a:pPr algn="l" eaLnBrk="1" hangingPunct="1"/>
            <a:r>
              <a:rPr lang="zh-CN" altLang="en-US"/>
              <a:t>单一继承时的构造函数举例 </a:t>
            </a:r>
            <a:r>
              <a:rPr lang="en-US" altLang="zh-CN"/>
              <a:t>(</a:t>
            </a:r>
            <a:r>
              <a:rPr lang="zh-CN" altLang="en-US"/>
              <a:t>续</a:t>
            </a:r>
            <a:r>
              <a:rPr lang="en-US" altLang="zh-CN"/>
              <a:t>)</a:t>
            </a:r>
            <a:endParaRPr kumimoji="1" lang="zh-CN" altLang="en-US"/>
          </a:p>
        </p:txBody>
      </p:sp>
      <p:sp>
        <p:nvSpPr>
          <p:cNvPr id="46084" name="内容占位符 2"/>
          <p:cNvSpPr>
            <a:spLocks noGrp="1"/>
          </p:cNvSpPr>
          <p:nvPr>
            <p:ph idx="1"/>
          </p:nvPr>
        </p:nvSpPr>
        <p:spPr>
          <a:xfrm>
            <a:off x="457200" y="1697037"/>
            <a:ext cx="8229600" cy="5160963"/>
          </a:xfrm>
          <a:solidFill>
            <a:srgbClr val="85FFFF"/>
          </a:solidFill>
          <a:ln w="9525">
            <a:noFill/>
            <a:miter lim="800000"/>
            <a:headEnd/>
            <a:tailEnd/>
          </a:ln>
          <a:effectLst/>
        </p:spPr>
        <p:txBody>
          <a:bodyPr vert="horz" wrap="square" lIns="91440" tIns="45720" rIns="91440" bIns="45720" numCol="1" anchor="t" anchorCtr="0" compatLnSpc="1">
            <a:prstTxWarp prst="textNoShape">
              <a:avLst/>
            </a:prstTxWarp>
          </a:bodyPr>
          <a:lstStyle/>
          <a:p>
            <a:pPr marL="358775" indent="-250825" eaLnBrk="1" hangingPunct="1">
              <a:lnSpc>
                <a:spcPct val="100000"/>
              </a:lnSpc>
              <a:spcBef>
                <a:spcPct val="0"/>
              </a:spcBef>
              <a:buNone/>
            </a:pPr>
            <a:r>
              <a:rPr lang="en-US" altLang="zh-CN" sz="1800" dirty="0"/>
              <a:t>class C: public B {</a:t>
            </a:r>
          </a:p>
          <a:p>
            <a:pPr marL="358775" indent="-250825" eaLnBrk="1" hangingPunct="1">
              <a:lnSpc>
                <a:spcPct val="100000"/>
              </a:lnSpc>
              <a:spcBef>
                <a:spcPct val="0"/>
              </a:spcBef>
              <a:buNone/>
            </a:pPr>
            <a:r>
              <a:rPr lang="en-US" altLang="zh-CN" sz="1800" dirty="0"/>
              <a:t>public:</a:t>
            </a:r>
          </a:p>
          <a:p>
            <a:pPr marL="358775" indent="-250825" eaLnBrk="1" hangingPunct="1">
              <a:lnSpc>
                <a:spcPct val="100000"/>
              </a:lnSpc>
              <a:spcBef>
                <a:spcPct val="0"/>
              </a:spcBef>
              <a:buNone/>
            </a:pPr>
            <a:r>
              <a:rPr lang="en-US" altLang="zh-CN" sz="1800" dirty="0"/>
              <a:t>	C();</a:t>
            </a:r>
          </a:p>
          <a:p>
            <a:pPr marL="358775" indent="-250825" eaLnBrk="1" hangingPunct="1">
              <a:lnSpc>
                <a:spcPct val="100000"/>
              </a:lnSpc>
              <a:spcBef>
                <a:spcPct val="0"/>
              </a:spcBef>
              <a:buNone/>
            </a:pPr>
            <a:r>
              <a:rPr lang="en-US" altLang="zh-CN" sz="1800" dirty="0"/>
              <a:t>	C(</a:t>
            </a:r>
            <a:r>
              <a:rPr lang="en-US" altLang="zh-CN" sz="1800" dirty="0" err="1"/>
              <a:t>int</a:t>
            </a:r>
            <a:r>
              <a:rPr lang="en-US" altLang="zh-CN" sz="1800" dirty="0"/>
              <a:t> </a:t>
            </a:r>
            <a:r>
              <a:rPr lang="en-US" altLang="zh-CN" sz="1800" dirty="0" err="1"/>
              <a:t>i</a:t>
            </a:r>
            <a:r>
              <a:rPr lang="en-US" altLang="zh-CN" sz="1800" dirty="0"/>
              <a:t>, </a:t>
            </a:r>
            <a:r>
              <a:rPr lang="en-US" altLang="zh-CN" sz="1800" dirty="0" err="1"/>
              <a:t>int</a:t>
            </a:r>
            <a:r>
              <a:rPr lang="en-US" altLang="zh-CN" sz="1800" dirty="0"/>
              <a:t> j);</a:t>
            </a:r>
          </a:p>
          <a:p>
            <a:pPr marL="358775" indent="-250825" eaLnBrk="1" hangingPunct="1">
              <a:lnSpc>
                <a:spcPct val="100000"/>
              </a:lnSpc>
              <a:spcBef>
                <a:spcPct val="0"/>
              </a:spcBef>
              <a:buNone/>
            </a:pPr>
            <a:r>
              <a:rPr lang="en-US" altLang="zh-CN" sz="1800" dirty="0"/>
              <a:t>	~C();</a:t>
            </a:r>
          </a:p>
          <a:p>
            <a:pPr marL="358775" indent="-250825" eaLnBrk="1" hangingPunct="1">
              <a:lnSpc>
                <a:spcPct val="100000"/>
              </a:lnSpc>
              <a:spcBef>
                <a:spcPct val="0"/>
              </a:spcBef>
              <a:buNone/>
            </a:pPr>
            <a:r>
              <a:rPr lang="en-US" altLang="zh-CN" sz="1800" dirty="0"/>
              <a:t>	void print() </a:t>
            </a:r>
            <a:r>
              <a:rPr lang="en-US" altLang="zh-CN" sz="1800" dirty="0" err="1"/>
              <a:t>const</a:t>
            </a:r>
            <a:r>
              <a:rPr lang="en-US" altLang="zh-CN" sz="1800" dirty="0"/>
              <a:t>;</a:t>
            </a:r>
          </a:p>
          <a:p>
            <a:pPr marL="358775" indent="-250825" eaLnBrk="1" hangingPunct="1">
              <a:lnSpc>
                <a:spcPct val="100000"/>
              </a:lnSpc>
              <a:spcBef>
                <a:spcPct val="0"/>
              </a:spcBef>
              <a:buNone/>
            </a:pPr>
            <a:r>
              <a:rPr lang="en-US" altLang="zh-CN" sz="1800" dirty="0"/>
              <a:t>private:</a:t>
            </a:r>
          </a:p>
          <a:p>
            <a:pPr marL="358775" indent="-250825" eaLnBrk="1" hangingPunct="1">
              <a:lnSpc>
                <a:spcPct val="100000"/>
              </a:lnSpc>
              <a:spcBef>
                <a:spcPct val="0"/>
              </a:spcBef>
              <a:buNone/>
            </a:pPr>
            <a:r>
              <a:rPr lang="en-US" altLang="zh-CN" sz="1800" dirty="0"/>
              <a:t>	</a:t>
            </a:r>
            <a:r>
              <a:rPr lang="en-US" altLang="zh-CN" sz="1800" dirty="0" err="1"/>
              <a:t>int</a:t>
            </a:r>
            <a:r>
              <a:rPr lang="en-US" altLang="zh-CN" sz="1800" dirty="0"/>
              <a:t> c;</a:t>
            </a:r>
          </a:p>
          <a:p>
            <a:pPr marL="358775" indent="-250825" eaLnBrk="1" hangingPunct="1">
              <a:lnSpc>
                <a:spcPct val="100000"/>
              </a:lnSpc>
              <a:spcBef>
                <a:spcPct val="0"/>
              </a:spcBef>
              <a:buNone/>
            </a:pPr>
            <a:r>
              <a:rPr lang="en-US" altLang="zh-CN" sz="1800" dirty="0"/>
              <a:t>};</a:t>
            </a:r>
          </a:p>
          <a:p>
            <a:pPr marL="358775" indent="-250825" eaLnBrk="1" hangingPunct="1">
              <a:lnSpc>
                <a:spcPct val="100000"/>
              </a:lnSpc>
              <a:spcBef>
                <a:spcPct val="0"/>
              </a:spcBef>
              <a:buNone/>
            </a:pPr>
            <a:r>
              <a:rPr lang="en-US" altLang="zh-CN" sz="1800" dirty="0"/>
              <a:t>C::C() {</a:t>
            </a:r>
          </a:p>
          <a:p>
            <a:pPr marL="358775" indent="-250825" eaLnBrk="1" hangingPunct="1">
              <a:lnSpc>
                <a:spcPct val="100000"/>
              </a:lnSpc>
              <a:spcBef>
                <a:spcPct val="0"/>
              </a:spcBef>
              <a:buNone/>
            </a:pPr>
            <a:r>
              <a:rPr lang="en-US" altLang="zh-CN" sz="1800" dirty="0"/>
              <a:t>	c = 0;</a:t>
            </a:r>
          </a:p>
          <a:p>
            <a:pPr marL="358775" indent="-250825" eaLnBrk="1" hangingPunct="1">
              <a:lnSpc>
                <a:spcPct val="100000"/>
              </a:lnSpc>
              <a:spcBef>
                <a:spcPct val="0"/>
              </a:spcBef>
              <a:buNone/>
            </a:pPr>
            <a:r>
              <a:rPr lang="en-US" altLang="zh-CN" sz="1800" dirty="0"/>
              <a:t>	</a:t>
            </a:r>
            <a:r>
              <a:rPr lang="en-US" altLang="zh-CN" sz="1800" dirty="0" err="1"/>
              <a:t>cout</a:t>
            </a:r>
            <a:r>
              <a:rPr lang="en-US" altLang="zh-CN" sz="1800" dirty="0"/>
              <a:t> &lt;&lt; "C's default constructor called." &lt;&lt; </a:t>
            </a:r>
            <a:r>
              <a:rPr lang="en-US" altLang="zh-CN" sz="1800" dirty="0" err="1"/>
              <a:t>endl</a:t>
            </a:r>
            <a:r>
              <a:rPr lang="en-US" altLang="zh-CN" sz="1800" dirty="0"/>
              <a:t>;</a:t>
            </a:r>
          </a:p>
          <a:p>
            <a:pPr marL="358775" indent="-250825" eaLnBrk="1" hangingPunct="1">
              <a:lnSpc>
                <a:spcPct val="100000"/>
              </a:lnSpc>
              <a:spcBef>
                <a:spcPct val="0"/>
              </a:spcBef>
              <a:buNone/>
            </a:pPr>
            <a:r>
              <a:rPr lang="en-US" altLang="zh-CN" sz="1800" dirty="0"/>
              <a:t>}</a:t>
            </a:r>
          </a:p>
          <a:p>
            <a:pPr marL="358775" indent="-250825" eaLnBrk="1" hangingPunct="1">
              <a:lnSpc>
                <a:spcPct val="100000"/>
              </a:lnSpc>
              <a:spcBef>
                <a:spcPct val="0"/>
              </a:spcBef>
              <a:buNone/>
            </a:pPr>
            <a:r>
              <a:rPr lang="en-US" altLang="zh-CN" sz="1800" dirty="0"/>
              <a:t>C::C(int </a:t>
            </a:r>
            <a:r>
              <a:rPr lang="en-US" altLang="zh-CN" sz="1800" dirty="0" err="1"/>
              <a:t>i,int</a:t>
            </a:r>
            <a:r>
              <a:rPr lang="en-US" altLang="zh-CN" sz="1800" dirty="0"/>
              <a:t> j): B(</a:t>
            </a:r>
            <a:r>
              <a:rPr lang="en-US" altLang="zh-CN" sz="1800" dirty="0" err="1"/>
              <a:t>i</a:t>
            </a:r>
            <a:r>
              <a:rPr lang="en-US" altLang="zh-CN" sz="1800" dirty="0"/>
              <a:t>) {</a:t>
            </a:r>
          </a:p>
          <a:p>
            <a:pPr marL="358775" indent="-250825" eaLnBrk="1" hangingPunct="1">
              <a:lnSpc>
                <a:spcPct val="100000"/>
              </a:lnSpc>
              <a:spcBef>
                <a:spcPct val="0"/>
              </a:spcBef>
              <a:buNone/>
            </a:pPr>
            <a:r>
              <a:rPr lang="en-US" altLang="zh-CN" sz="1800" dirty="0"/>
              <a:t>	c = j;</a:t>
            </a:r>
          </a:p>
          <a:p>
            <a:pPr marL="358775" indent="-250825" eaLnBrk="1" hangingPunct="1">
              <a:lnSpc>
                <a:spcPct val="100000"/>
              </a:lnSpc>
              <a:spcBef>
                <a:spcPct val="0"/>
              </a:spcBef>
              <a:buNone/>
            </a:pPr>
            <a:r>
              <a:rPr lang="en-US" altLang="zh-CN" sz="1800" dirty="0"/>
              <a:t>	</a:t>
            </a:r>
            <a:r>
              <a:rPr lang="en-US" altLang="zh-CN" sz="1800" dirty="0" err="1"/>
              <a:t>cout</a:t>
            </a:r>
            <a:r>
              <a:rPr lang="en-US" altLang="zh-CN" sz="1800" dirty="0"/>
              <a:t> &lt;&lt; "C's constructor called." &lt;&lt; </a:t>
            </a:r>
            <a:r>
              <a:rPr lang="en-US" altLang="zh-CN" sz="1800" dirty="0" err="1"/>
              <a:t>endl</a:t>
            </a:r>
            <a:r>
              <a:rPr lang="en-US" altLang="zh-CN" sz="1800" dirty="0"/>
              <a:t>;</a:t>
            </a:r>
          </a:p>
          <a:p>
            <a:pPr marL="358775" indent="-250825" eaLnBrk="1" hangingPunct="1">
              <a:lnSpc>
                <a:spcPct val="100000"/>
              </a:lnSpc>
              <a:spcBef>
                <a:spcPct val="0"/>
              </a:spcBef>
              <a:buNone/>
            </a:pPr>
            <a:r>
              <a:rPr lang="en-US" altLang="zh-CN" sz="1800" dirty="0"/>
              <a:t>}</a:t>
            </a:r>
          </a:p>
        </p:txBody>
      </p:sp>
      <p:sp>
        <p:nvSpPr>
          <p:cNvPr id="7"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34</a:t>
            </a:fld>
            <a:endParaRPr lang="en-US" altLang="zh-CN" dirty="0"/>
          </a:p>
        </p:txBody>
      </p:sp>
      <p:sp>
        <p:nvSpPr>
          <p:cNvPr id="8" name="标题 4"/>
          <p:cNvSpPr txBox="1">
            <a:spLocks/>
          </p:cNvSpPr>
          <p:nvPr/>
        </p:nvSpPr>
        <p:spPr>
          <a:xfrm>
            <a:off x="241300" y="257175"/>
            <a:ext cx="87503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7.4 </a:t>
            </a:r>
            <a:r>
              <a:rPr lang="zh-CN" altLang="en-US" dirty="0"/>
              <a:t>派生类的构造和析构函数</a:t>
            </a:r>
            <a:endParaRPr lang="en-US" altLang="zh-CN" dirty="0"/>
          </a:p>
          <a:p>
            <a:r>
              <a:rPr lang="zh-CN" altLang="en-US" dirty="0"/>
              <a:t> </a:t>
            </a:r>
            <a:r>
              <a:rPr lang="en-US" altLang="zh-CN" dirty="0"/>
              <a:t>—— 7.4.1 </a:t>
            </a:r>
            <a:r>
              <a:rPr lang="zh-CN" altLang="en-US" dirty="0"/>
              <a:t>构造函数</a:t>
            </a:r>
          </a:p>
        </p:txBody>
      </p:sp>
    </p:spTree>
    <p:extLst>
      <p:ext uri="{BB962C8B-B14F-4D97-AF65-F5344CB8AC3E}">
        <p14:creationId xmlns:p14="http://schemas.microsoft.com/office/powerpoint/2010/main" val="398301065"/>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7" name="标题 1"/>
          <p:cNvSpPr>
            <a:spLocks noGrp="1"/>
          </p:cNvSpPr>
          <p:nvPr>
            <p:ph type="title"/>
          </p:nvPr>
        </p:nvSpPr>
        <p:spPr>
          <a:xfrm>
            <a:off x="0" y="950913"/>
            <a:ext cx="6704013" cy="954087"/>
          </a:xfrm>
        </p:spPr>
        <p:txBody>
          <a:bodyPr/>
          <a:lstStyle/>
          <a:p>
            <a:pPr algn="l" eaLnBrk="1" hangingPunct="1"/>
            <a:r>
              <a:rPr lang="zh-CN" altLang="en-US"/>
              <a:t>单一继承时的构造函数举例 </a:t>
            </a:r>
            <a:r>
              <a:rPr lang="en-US" altLang="zh-CN"/>
              <a:t>(</a:t>
            </a:r>
            <a:r>
              <a:rPr lang="zh-CN" altLang="en-US"/>
              <a:t>续</a:t>
            </a:r>
            <a:r>
              <a:rPr lang="en-US" altLang="zh-CN"/>
              <a:t>)</a:t>
            </a:r>
            <a:endParaRPr kumimoji="1" lang="zh-CN" altLang="en-US"/>
          </a:p>
        </p:txBody>
      </p:sp>
      <p:sp>
        <p:nvSpPr>
          <p:cNvPr id="47108" name="内容占位符 2"/>
          <p:cNvSpPr>
            <a:spLocks noGrp="1"/>
          </p:cNvSpPr>
          <p:nvPr>
            <p:ph idx="1"/>
          </p:nvPr>
        </p:nvSpPr>
        <p:spPr>
          <a:xfrm>
            <a:off x="504825" y="1828800"/>
            <a:ext cx="8029575" cy="4953000"/>
          </a:xfrm>
          <a:solidFill>
            <a:srgbClr val="85FFFF"/>
          </a:solidFill>
          <a:ln w="9525">
            <a:noFill/>
            <a:miter lim="800000"/>
            <a:headEnd/>
            <a:tailEnd/>
          </a:ln>
          <a:effectLst/>
        </p:spPr>
        <p:txBody>
          <a:bodyPr vert="horz" wrap="square" lIns="91440" tIns="45720" rIns="91440" bIns="45720" numCol="1" anchor="t" anchorCtr="0" compatLnSpc="1">
            <a:prstTxWarp prst="textNoShape">
              <a:avLst/>
            </a:prstTxWarp>
          </a:bodyPr>
          <a:lstStyle/>
          <a:p>
            <a:pPr marL="358775" indent="-250825" eaLnBrk="1" hangingPunct="1">
              <a:lnSpc>
                <a:spcPct val="100000"/>
              </a:lnSpc>
              <a:spcBef>
                <a:spcPct val="0"/>
              </a:spcBef>
              <a:buNone/>
            </a:pPr>
            <a:r>
              <a:rPr lang="en-US" altLang="zh-CN" sz="1800" dirty="0"/>
              <a:t>C::~C() {</a:t>
            </a:r>
          </a:p>
          <a:p>
            <a:pPr marL="358775" indent="-250825" eaLnBrk="1" hangingPunct="1">
              <a:lnSpc>
                <a:spcPct val="100000"/>
              </a:lnSpc>
              <a:spcBef>
                <a:spcPct val="0"/>
              </a:spcBef>
              <a:buNone/>
            </a:pPr>
            <a:r>
              <a:rPr lang="en-US" altLang="zh-CN" sz="1800" dirty="0"/>
              <a:t>	</a:t>
            </a:r>
            <a:r>
              <a:rPr lang="en-US" altLang="zh-CN" sz="1800" dirty="0" err="1"/>
              <a:t>cout</a:t>
            </a:r>
            <a:r>
              <a:rPr lang="en-US" altLang="zh-CN" sz="1800" dirty="0"/>
              <a:t> &lt;&lt; "C's destructor called." &lt;&lt; </a:t>
            </a:r>
            <a:r>
              <a:rPr lang="en-US" altLang="zh-CN" sz="1800" dirty="0" err="1"/>
              <a:t>endl</a:t>
            </a:r>
            <a:r>
              <a:rPr lang="en-US" altLang="zh-CN" sz="1800" dirty="0"/>
              <a:t>;</a:t>
            </a:r>
          </a:p>
          <a:p>
            <a:pPr marL="358775" indent="-250825" eaLnBrk="1" hangingPunct="1">
              <a:lnSpc>
                <a:spcPct val="100000"/>
              </a:lnSpc>
              <a:spcBef>
                <a:spcPct val="0"/>
              </a:spcBef>
              <a:buNone/>
            </a:pPr>
            <a:r>
              <a:rPr lang="en-US" altLang="zh-CN" sz="1800" dirty="0"/>
              <a:t>}</a:t>
            </a:r>
          </a:p>
          <a:p>
            <a:pPr marL="358775" indent="-250825" eaLnBrk="1" hangingPunct="1">
              <a:lnSpc>
                <a:spcPct val="100000"/>
              </a:lnSpc>
              <a:spcBef>
                <a:spcPct val="0"/>
              </a:spcBef>
              <a:buNone/>
            </a:pPr>
            <a:r>
              <a:rPr lang="en-US" altLang="zh-CN" sz="1800" dirty="0"/>
              <a:t>void C::print() </a:t>
            </a:r>
            <a:r>
              <a:rPr lang="en-US" altLang="zh-CN" sz="1800" dirty="0" err="1"/>
              <a:t>const</a:t>
            </a:r>
            <a:r>
              <a:rPr lang="en-US" altLang="zh-CN" sz="1800" dirty="0"/>
              <a:t> {</a:t>
            </a:r>
          </a:p>
          <a:p>
            <a:pPr marL="358775" indent="-250825" eaLnBrk="1" hangingPunct="1">
              <a:lnSpc>
                <a:spcPct val="100000"/>
              </a:lnSpc>
              <a:spcBef>
                <a:spcPct val="0"/>
              </a:spcBef>
              <a:buNone/>
            </a:pPr>
            <a:r>
              <a:rPr lang="en-US" altLang="zh-CN" sz="1800" dirty="0"/>
              <a:t>	B::print();</a:t>
            </a:r>
          </a:p>
          <a:p>
            <a:pPr marL="358775" indent="-250825" eaLnBrk="1" hangingPunct="1">
              <a:lnSpc>
                <a:spcPct val="100000"/>
              </a:lnSpc>
              <a:spcBef>
                <a:spcPct val="0"/>
              </a:spcBef>
              <a:buNone/>
            </a:pPr>
            <a:r>
              <a:rPr lang="en-US" altLang="zh-CN" sz="1800" dirty="0"/>
              <a:t>	</a:t>
            </a:r>
            <a:r>
              <a:rPr lang="en-US" altLang="zh-CN" sz="1800" dirty="0" err="1"/>
              <a:t>cout</a:t>
            </a:r>
            <a:r>
              <a:rPr lang="en-US" altLang="zh-CN" sz="1800" dirty="0"/>
              <a:t> &lt;&lt; c &lt;&lt; </a:t>
            </a:r>
            <a:r>
              <a:rPr lang="en-US" altLang="zh-CN" sz="1800" dirty="0" err="1"/>
              <a:t>endl</a:t>
            </a:r>
            <a:r>
              <a:rPr lang="en-US" altLang="zh-CN" sz="1800" dirty="0"/>
              <a:t>;</a:t>
            </a:r>
          </a:p>
          <a:p>
            <a:pPr marL="358775" indent="-250825" eaLnBrk="1" hangingPunct="1">
              <a:lnSpc>
                <a:spcPct val="100000"/>
              </a:lnSpc>
              <a:spcBef>
                <a:spcPct val="0"/>
              </a:spcBef>
              <a:buNone/>
            </a:pPr>
            <a:r>
              <a:rPr lang="en-US" altLang="zh-CN" sz="1800" dirty="0"/>
              <a:t>}</a:t>
            </a:r>
          </a:p>
          <a:p>
            <a:pPr marL="358775" indent="-250825" eaLnBrk="1" hangingPunct="1">
              <a:lnSpc>
                <a:spcPct val="100000"/>
              </a:lnSpc>
              <a:spcBef>
                <a:spcPct val="0"/>
              </a:spcBef>
              <a:buNone/>
            </a:pPr>
            <a:endParaRPr lang="en-US" altLang="zh-CN" sz="1800" dirty="0"/>
          </a:p>
          <a:p>
            <a:pPr marL="358775" indent="-250825" eaLnBrk="1" hangingPunct="1">
              <a:lnSpc>
                <a:spcPct val="100000"/>
              </a:lnSpc>
              <a:spcBef>
                <a:spcPct val="0"/>
              </a:spcBef>
              <a:buNone/>
            </a:pPr>
            <a:r>
              <a:rPr lang="en-US" altLang="zh-CN" sz="1800" dirty="0" err="1"/>
              <a:t>int</a:t>
            </a:r>
            <a:r>
              <a:rPr lang="en-US" altLang="zh-CN" sz="1800" dirty="0"/>
              <a:t> main() {</a:t>
            </a:r>
          </a:p>
          <a:p>
            <a:pPr marL="358775" indent="-250825" eaLnBrk="1" hangingPunct="1">
              <a:lnSpc>
                <a:spcPct val="100000"/>
              </a:lnSpc>
              <a:spcBef>
                <a:spcPct val="0"/>
              </a:spcBef>
              <a:buNone/>
            </a:pPr>
            <a:r>
              <a:rPr lang="en-US" altLang="zh-CN" sz="1800" dirty="0"/>
              <a:t>	C </a:t>
            </a:r>
            <a:r>
              <a:rPr lang="en-US" altLang="zh-CN" sz="1800" dirty="0" err="1"/>
              <a:t>obj</a:t>
            </a:r>
            <a:r>
              <a:rPr lang="en-US" altLang="zh-CN" sz="1800" dirty="0"/>
              <a:t>(5, 6);</a:t>
            </a:r>
          </a:p>
          <a:p>
            <a:pPr marL="358775" indent="-250825" eaLnBrk="1" hangingPunct="1">
              <a:lnSpc>
                <a:spcPct val="100000"/>
              </a:lnSpc>
              <a:spcBef>
                <a:spcPct val="0"/>
              </a:spcBef>
              <a:buNone/>
            </a:pPr>
            <a:r>
              <a:rPr lang="en-US" altLang="zh-CN" sz="1800" dirty="0"/>
              <a:t>	</a:t>
            </a:r>
            <a:r>
              <a:rPr lang="en-US" altLang="zh-CN" sz="1800" dirty="0" err="1"/>
              <a:t>obj.print</a:t>
            </a:r>
            <a:r>
              <a:rPr lang="en-US" altLang="zh-CN" sz="1800" dirty="0"/>
              <a:t>();</a:t>
            </a:r>
          </a:p>
          <a:p>
            <a:pPr marL="358775" indent="-250825" eaLnBrk="1" hangingPunct="1">
              <a:lnSpc>
                <a:spcPct val="100000"/>
              </a:lnSpc>
              <a:spcBef>
                <a:spcPct val="0"/>
              </a:spcBef>
              <a:buNone/>
            </a:pPr>
            <a:r>
              <a:rPr lang="en-US" altLang="zh-CN" sz="1800" dirty="0"/>
              <a:t>	return 0;</a:t>
            </a:r>
          </a:p>
          <a:p>
            <a:pPr marL="358775" indent="-250825" eaLnBrk="1" hangingPunct="1">
              <a:lnSpc>
                <a:spcPct val="100000"/>
              </a:lnSpc>
              <a:spcBef>
                <a:spcPct val="0"/>
              </a:spcBef>
              <a:buNone/>
            </a:pPr>
            <a:r>
              <a:rPr lang="en-US" altLang="zh-CN" sz="1800" dirty="0"/>
              <a:t>}</a:t>
            </a:r>
          </a:p>
        </p:txBody>
      </p:sp>
      <p:sp>
        <p:nvSpPr>
          <p:cNvPr id="7"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35</a:t>
            </a:fld>
            <a:endParaRPr lang="en-US" altLang="zh-CN" dirty="0"/>
          </a:p>
        </p:txBody>
      </p:sp>
      <p:sp>
        <p:nvSpPr>
          <p:cNvPr id="8" name="标题 4"/>
          <p:cNvSpPr txBox="1">
            <a:spLocks/>
          </p:cNvSpPr>
          <p:nvPr/>
        </p:nvSpPr>
        <p:spPr>
          <a:xfrm>
            <a:off x="241300" y="257175"/>
            <a:ext cx="87503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7.4 </a:t>
            </a:r>
            <a:r>
              <a:rPr lang="zh-CN" altLang="en-US" dirty="0"/>
              <a:t>派生类的构造和析构函数</a:t>
            </a:r>
            <a:endParaRPr lang="en-US" altLang="zh-CN" dirty="0"/>
          </a:p>
          <a:p>
            <a:r>
              <a:rPr lang="zh-CN" altLang="en-US" dirty="0"/>
              <a:t> </a:t>
            </a:r>
            <a:r>
              <a:rPr lang="en-US" altLang="zh-CN" dirty="0"/>
              <a:t>—— 7.4.1 </a:t>
            </a:r>
            <a:r>
              <a:rPr lang="zh-CN" altLang="en-US" dirty="0"/>
              <a:t>构造函数</a:t>
            </a:r>
          </a:p>
        </p:txBody>
      </p:sp>
      <p:pic>
        <p:nvPicPr>
          <p:cNvPr id="2" name="图片 1">
            <a:extLst>
              <a:ext uri="{FF2B5EF4-FFF2-40B4-BE49-F238E27FC236}">
                <a16:creationId xmlns:a16="http://schemas.microsoft.com/office/drawing/2014/main" id="{064590E0-6FF0-4568-A7EC-8F45704C877D}"/>
              </a:ext>
            </a:extLst>
          </p:cNvPr>
          <p:cNvPicPr>
            <a:picLocks noChangeAspect="1"/>
          </p:cNvPicPr>
          <p:nvPr/>
        </p:nvPicPr>
        <p:blipFill>
          <a:blip r:embed="rId3"/>
          <a:stretch>
            <a:fillRect/>
          </a:stretch>
        </p:blipFill>
        <p:spPr>
          <a:xfrm>
            <a:off x="4519612" y="4305300"/>
            <a:ext cx="3486150" cy="1809750"/>
          </a:xfrm>
          <a:prstGeom prst="rect">
            <a:avLst/>
          </a:prstGeom>
        </p:spPr>
      </p:pic>
    </p:spTree>
    <p:extLst>
      <p:ext uri="{BB962C8B-B14F-4D97-AF65-F5344CB8AC3E}">
        <p14:creationId xmlns:p14="http://schemas.microsoft.com/office/powerpoint/2010/main" val="2514328631"/>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a:xfrm>
            <a:off x="1587" y="950913"/>
            <a:ext cx="6704013" cy="954087"/>
          </a:xfrm>
        </p:spPr>
        <p:txBody>
          <a:bodyPr/>
          <a:lstStyle/>
          <a:p>
            <a:pPr algn="l" eaLnBrk="1" hangingPunct="1"/>
            <a:r>
              <a:rPr lang="zh-CN" altLang="en-US" dirty="0"/>
              <a:t>多继承时的构造函数</a:t>
            </a:r>
          </a:p>
        </p:txBody>
      </p:sp>
      <p:sp>
        <p:nvSpPr>
          <p:cNvPr id="48131" name="内容占位符 2"/>
          <p:cNvSpPr>
            <a:spLocks noGrp="1"/>
          </p:cNvSpPr>
          <p:nvPr>
            <p:ph idx="1"/>
          </p:nvPr>
        </p:nvSpPr>
        <p:spPr>
          <a:xfrm>
            <a:off x="381000" y="1905000"/>
            <a:ext cx="8029575" cy="4343400"/>
          </a:xfrm>
        </p:spPr>
        <p:txBody>
          <a:bodyPr/>
          <a:lstStyle/>
          <a:p>
            <a:pPr marL="107950" indent="0" eaLnBrk="1" hangingPunct="1">
              <a:buFont typeface="Georgia" panose="02040502050405020303" pitchFamily="18" charset="0"/>
              <a:buNone/>
            </a:pPr>
            <a:r>
              <a:rPr lang="zh-CN" altLang="en-US" sz="2800" dirty="0"/>
              <a:t>派生类名</a:t>
            </a:r>
            <a:r>
              <a:rPr lang="en-US" altLang="zh-CN" sz="2800" dirty="0"/>
              <a:t>::</a:t>
            </a:r>
            <a:r>
              <a:rPr lang="zh-CN" altLang="en-US" sz="2800" dirty="0"/>
              <a:t>派生类名</a:t>
            </a:r>
            <a:r>
              <a:rPr lang="en-US" altLang="zh-CN" sz="2800" dirty="0"/>
              <a:t>(</a:t>
            </a:r>
            <a:r>
              <a:rPr lang="zh-CN" altLang="en-US" sz="2800" dirty="0"/>
              <a:t>参数表</a:t>
            </a:r>
            <a:r>
              <a:rPr lang="en-US" altLang="zh-CN" sz="2800" dirty="0"/>
              <a:t>):</a:t>
            </a:r>
            <a:r>
              <a:rPr lang="zh-CN" altLang="en-US" sz="2800" dirty="0"/>
              <a:t>基类名</a:t>
            </a:r>
            <a:r>
              <a:rPr lang="en-US" altLang="zh-CN" sz="2800" dirty="0"/>
              <a:t>1(</a:t>
            </a:r>
            <a:r>
              <a:rPr lang="zh-CN" altLang="en-US" sz="2800" dirty="0"/>
              <a:t>基类</a:t>
            </a:r>
            <a:r>
              <a:rPr lang="en-US" altLang="zh-CN" sz="2800" dirty="0"/>
              <a:t>1</a:t>
            </a:r>
            <a:r>
              <a:rPr lang="zh-CN" altLang="en-US" sz="2800" dirty="0"/>
              <a:t>初始化参数表</a:t>
            </a:r>
            <a:r>
              <a:rPr lang="en-US" altLang="zh-CN" sz="2800" dirty="0"/>
              <a:t>), </a:t>
            </a:r>
            <a:r>
              <a:rPr lang="zh-CN" altLang="en-US" sz="2800" dirty="0"/>
              <a:t>基类名</a:t>
            </a:r>
            <a:r>
              <a:rPr lang="en-US" altLang="zh-CN" sz="2800" dirty="0"/>
              <a:t>2(</a:t>
            </a:r>
            <a:r>
              <a:rPr lang="zh-CN" altLang="en-US" sz="2800" dirty="0"/>
              <a:t>基类</a:t>
            </a:r>
            <a:r>
              <a:rPr lang="en-US" altLang="zh-CN" sz="2800" dirty="0"/>
              <a:t>2</a:t>
            </a:r>
            <a:r>
              <a:rPr lang="zh-CN" altLang="en-US" sz="2800" dirty="0"/>
              <a:t>初始化参数表</a:t>
            </a:r>
            <a:r>
              <a:rPr lang="en-US" altLang="zh-CN" sz="2800" dirty="0"/>
              <a:t>), ...</a:t>
            </a:r>
            <a:r>
              <a:rPr lang="zh-CN" altLang="en-US" sz="2800" dirty="0"/>
              <a:t>基类名</a:t>
            </a:r>
            <a:r>
              <a:rPr lang="en-US" altLang="zh-CN" sz="2800" dirty="0"/>
              <a:t>n(</a:t>
            </a:r>
            <a:r>
              <a:rPr lang="zh-CN" altLang="en-US" sz="2800" dirty="0"/>
              <a:t>基类</a:t>
            </a:r>
            <a:r>
              <a:rPr lang="en-US" altLang="zh-CN" sz="2800" dirty="0"/>
              <a:t>n</a:t>
            </a:r>
            <a:r>
              <a:rPr lang="zh-CN" altLang="en-US" sz="2800" dirty="0"/>
              <a:t>初始化参数表</a:t>
            </a:r>
            <a:r>
              <a:rPr lang="en-US" altLang="zh-CN" sz="2800" dirty="0"/>
              <a:t>)</a:t>
            </a:r>
          </a:p>
          <a:p>
            <a:pPr marL="107950" indent="0" eaLnBrk="1" hangingPunct="1">
              <a:buFont typeface="Georgia" panose="02040502050405020303" pitchFamily="18" charset="0"/>
              <a:buNone/>
            </a:pPr>
            <a:r>
              <a:rPr lang="en-US" altLang="zh-CN" sz="2800" dirty="0"/>
              <a:t>{</a:t>
            </a:r>
          </a:p>
          <a:p>
            <a:pPr marL="107950" indent="0" eaLnBrk="1" hangingPunct="1">
              <a:buFont typeface="Georgia" panose="02040502050405020303" pitchFamily="18" charset="0"/>
              <a:buNone/>
            </a:pPr>
            <a:r>
              <a:rPr lang="en-US" altLang="zh-CN" sz="2800" dirty="0"/>
              <a:t>        </a:t>
            </a:r>
            <a:r>
              <a:rPr lang="zh-CN" altLang="en-US" sz="2800" dirty="0"/>
              <a:t>本类成员初始化赋值语句；</a:t>
            </a:r>
          </a:p>
          <a:p>
            <a:pPr marL="107950" indent="0" eaLnBrk="1" hangingPunct="1">
              <a:buFont typeface="Georgia" panose="02040502050405020303" pitchFamily="18" charset="0"/>
              <a:buNone/>
            </a:pPr>
            <a:r>
              <a:rPr lang="en-US" altLang="zh-CN" sz="2800" dirty="0"/>
              <a:t>}</a:t>
            </a:r>
            <a:r>
              <a:rPr lang="zh-CN" altLang="en-US" sz="2800" dirty="0"/>
              <a:t>；</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36</a:t>
            </a:fld>
            <a:endParaRPr lang="en-US" altLang="zh-CN" dirty="0"/>
          </a:p>
        </p:txBody>
      </p:sp>
      <p:sp>
        <p:nvSpPr>
          <p:cNvPr id="8" name="标题 4"/>
          <p:cNvSpPr txBox="1">
            <a:spLocks/>
          </p:cNvSpPr>
          <p:nvPr/>
        </p:nvSpPr>
        <p:spPr>
          <a:xfrm>
            <a:off x="241300" y="257175"/>
            <a:ext cx="87503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7.4 </a:t>
            </a:r>
            <a:r>
              <a:rPr lang="zh-CN" altLang="en-US" dirty="0"/>
              <a:t>派生类的构造和析构函数</a:t>
            </a:r>
            <a:endParaRPr lang="en-US" altLang="zh-CN" dirty="0"/>
          </a:p>
          <a:p>
            <a:r>
              <a:rPr lang="zh-CN" altLang="en-US" dirty="0"/>
              <a:t> </a:t>
            </a:r>
            <a:r>
              <a:rPr lang="en-US" altLang="zh-CN" dirty="0"/>
              <a:t>—— 7.4.1 </a:t>
            </a:r>
            <a:r>
              <a:rPr lang="zh-CN" altLang="en-US" dirty="0"/>
              <a:t>构造函数</a:t>
            </a:r>
          </a:p>
        </p:txBody>
      </p:sp>
    </p:spTree>
    <p:extLst>
      <p:ext uri="{BB962C8B-B14F-4D97-AF65-F5344CB8AC3E}">
        <p14:creationId xmlns:p14="http://schemas.microsoft.com/office/powerpoint/2010/main" val="303364379"/>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a:xfrm>
            <a:off x="0" y="950913"/>
            <a:ext cx="6704013" cy="954087"/>
          </a:xfrm>
        </p:spPr>
        <p:txBody>
          <a:bodyPr/>
          <a:lstStyle/>
          <a:p>
            <a:pPr algn="l" eaLnBrk="1" hangingPunct="1"/>
            <a:r>
              <a:rPr lang="zh-CN" altLang="en-US" dirty="0"/>
              <a:t>派生类与基类的构造函数</a:t>
            </a:r>
          </a:p>
        </p:txBody>
      </p:sp>
      <p:sp>
        <p:nvSpPr>
          <p:cNvPr id="49155" name="内容占位符 2"/>
          <p:cNvSpPr>
            <a:spLocks noGrp="1"/>
          </p:cNvSpPr>
          <p:nvPr>
            <p:ph idx="1"/>
          </p:nvPr>
        </p:nvSpPr>
        <p:spPr>
          <a:xfrm>
            <a:off x="504825" y="1905000"/>
            <a:ext cx="8029575" cy="4343400"/>
          </a:xfrm>
        </p:spPr>
        <p:txBody>
          <a:bodyPr/>
          <a:lstStyle/>
          <a:p>
            <a:pPr eaLnBrk="1" hangingPunct="1"/>
            <a:r>
              <a:rPr lang="zh-CN" altLang="en-US" sz="2800" dirty="0"/>
              <a:t>当基类中声明有缺省构造函数或未声明构造函数时，派生类构造函数可以不向基类构造函数传递参数，也可以不声明，构造派生类的对象时，基类的缺省构造函数将被调用。</a:t>
            </a:r>
          </a:p>
          <a:p>
            <a:pPr eaLnBrk="1" hangingPunct="1"/>
            <a:r>
              <a:rPr lang="zh-CN" altLang="en-US" sz="2800" dirty="0"/>
              <a:t>当需要执行基类中带形参的构造函数来初始化基类数据时，派生类构造函数应在初始化列表中为基类构造函数</a:t>
            </a:r>
            <a:r>
              <a:rPr lang="zh-CN" altLang="en-US" sz="2800" dirty="0">
                <a:solidFill>
                  <a:srgbClr val="FF0000"/>
                </a:solidFill>
              </a:rPr>
              <a:t>提供参数</a:t>
            </a:r>
            <a:r>
              <a:rPr lang="zh-CN" altLang="en-US" sz="2800" dirty="0"/>
              <a:t>。</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37</a:t>
            </a:fld>
            <a:endParaRPr lang="en-US" altLang="zh-CN" dirty="0"/>
          </a:p>
        </p:txBody>
      </p:sp>
      <p:sp>
        <p:nvSpPr>
          <p:cNvPr id="8" name="标题 4"/>
          <p:cNvSpPr txBox="1">
            <a:spLocks/>
          </p:cNvSpPr>
          <p:nvPr/>
        </p:nvSpPr>
        <p:spPr>
          <a:xfrm>
            <a:off x="241300" y="257175"/>
            <a:ext cx="87503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7.4 </a:t>
            </a:r>
            <a:r>
              <a:rPr lang="zh-CN" altLang="en-US" dirty="0"/>
              <a:t>派生类的构造和析构函数</a:t>
            </a:r>
            <a:endParaRPr lang="en-US" altLang="zh-CN" dirty="0"/>
          </a:p>
          <a:p>
            <a:r>
              <a:rPr lang="zh-CN" altLang="en-US" dirty="0"/>
              <a:t> </a:t>
            </a:r>
            <a:r>
              <a:rPr lang="en-US" altLang="zh-CN" dirty="0"/>
              <a:t>—— 7.4.1 </a:t>
            </a:r>
            <a:r>
              <a:rPr lang="zh-CN" altLang="en-US" dirty="0"/>
              <a:t>构造函数</a:t>
            </a:r>
          </a:p>
        </p:txBody>
      </p:sp>
    </p:spTree>
    <p:extLst>
      <p:ext uri="{BB962C8B-B14F-4D97-AF65-F5344CB8AC3E}">
        <p14:creationId xmlns:p14="http://schemas.microsoft.com/office/powerpoint/2010/main" val="3648920417"/>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a:xfrm>
            <a:off x="0" y="950913"/>
            <a:ext cx="6704013" cy="954087"/>
          </a:xfrm>
        </p:spPr>
        <p:txBody>
          <a:bodyPr/>
          <a:lstStyle/>
          <a:p>
            <a:pPr algn="l" eaLnBrk="1" hangingPunct="1"/>
            <a:r>
              <a:rPr lang="zh-CN" altLang="en-US" dirty="0"/>
              <a:t>多继承且有内嵌对象时的构造函数</a:t>
            </a:r>
          </a:p>
        </p:txBody>
      </p:sp>
      <p:sp>
        <p:nvSpPr>
          <p:cNvPr id="50179" name="内容占位符 2"/>
          <p:cNvSpPr>
            <a:spLocks noGrp="1"/>
          </p:cNvSpPr>
          <p:nvPr>
            <p:ph idx="1"/>
          </p:nvPr>
        </p:nvSpPr>
        <p:spPr>
          <a:xfrm>
            <a:off x="504825" y="1905000"/>
            <a:ext cx="8029575" cy="4343400"/>
          </a:xfrm>
        </p:spPr>
        <p:txBody>
          <a:bodyPr/>
          <a:lstStyle/>
          <a:p>
            <a:pPr marL="107950" indent="0" eaLnBrk="1" hangingPunct="1">
              <a:buFont typeface="Georgia" panose="02040502050405020303" pitchFamily="18" charset="0"/>
              <a:buNone/>
            </a:pPr>
            <a:r>
              <a:rPr lang="zh-CN" altLang="en-US" sz="2800" dirty="0"/>
              <a:t>派生类名</a:t>
            </a:r>
            <a:r>
              <a:rPr lang="en-US" altLang="zh-CN" sz="2800" dirty="0"/>
              <a:t>::</a:t>
            </a:r>
            <a:r>
              <a:rPr lang="zh-CN" altLang="en-US" sz="2800" dirty="0"/>
              <a:t>派生类名</a:t>
            </a:r>
            <a:r>
              <a:rPr lang="en-US" altLang="zh-CN" sz="2800" dirty="0"/>
              <a:t>(</a:t>
            </a:r>
            <a:r>
              <a:rPr lang="zh-CN" altLang="en-US" sz="2800" dirty="0"/>
              <a:t>形参表</a:t>
            </a:r>
            <a:r>
              <a:rPr lang="en-US" altLang="zh-CN" sz="2800" dirty="0"/>
              <a:t>):</a:t>
            </a:r>
            <a:r>
              <a:rPr lang="zh-CN" altLang="en-US" sz="2800" dirty="0"/>
              <a:t>基类名</a:t>
            </a:r>
            <a:r>
              <a:rPr lang="en-US" altLang="zh-CN" sz="2800" dirty="0"/>
              <a:t>1(</a:t>
            </a:r>
            <a:r>
              <a:rPr lang="zh-CN" altLang="en-US" sz="2800" dirty="0"/>
              <a:t>参数</a:t>
            </a:r>
            <a:r>
              <a:rPr lang="en-US" altLang="zh-CN" sz="2800" dirty="0"/>
              <a:t>), </a:t>
            </a:r>
            <a:r>
              <a:rPr lang="zh-CN" altLang="en-US" sz="2800" dirty="0"/>
              <a:t>基类名</a:t>
            </a:r>
            <a:r>
              <a:rPr lang="en-US" altLang="zh-CN" sz="2800" dirty="0"/>
              <a:t>2(</a:t>
            </a:r>
            <a:r>
              <a:rPr lang="zh-CN" altLang="en-US" sz="2800" dirty="0"/>
              <a:t>参数</a:t>
            </a:r>
            <a:r>
              <a:rPr lang="en-US" altLang="zh-CN" sz="2800" dirty="0"/>
              <a:t>), ...</a:t>
            </a:r>
            <a:r>
              <a:rPr lang="zh-CN" altLang="en-US" sz="2800" dirty="0"/>
              <a:t>基类名</a:t>
            </a:r>
            <a:r>
              <a:rPr lang="en-US" altLang="zh-CN" sz="2800" dirty="0"/>
              <a:t>n(</a:t>
            </a:r>
            <a:r>
              <a:rPr lang="zh-CN" altLang="en-US" sz="2800" dirty="0"/>
              <a:t>参数</a:t>
            </a:r>
            <a:r>
              <a:rPr lang="en-US" altLang="zh-CN" sz="2800" dirty="0"/>
              <a:t>)</a:t>
            </a:r>
            <a:r>
              <a:rPr lang="zh-CN" altLang="en-US" sz="2800" dirty="0"/>
              <a:t>，</a:t>
            </a:r>
            <a:r>
              <a:rPr lang="zh-CN" altLang="en-US" sz="2800" dirty="0">
                <a:solidFill>
                  <a:srgbClr val="FF0000"/>
                </a:solidFill>
              </a:rPr>
              <a:t>新增成员对象</a:t>
            </a:r>
            <a:r>
              <a:rPr lang="zh-CN" altLang="en-US" sz="2800" dirty="0"/>
              <a:t>的初始化</a:t>
            </a:r>
          </a:p>
          <a:p>
            <a:pPr marL="107950" indent="0" eaLnBrk="1" hangingPunct="1">
              <a:buFont typeface="Georgia" panose="02040502050405020303" pitchFamily="18" charset="0"/>
              <a:buNone/>
            </a:pPr>
            <a:r>
              <a:rPr lang="en-US" altLang="zh-CN" sz="2800" dirty="0"/>
              <a:t>{</a:t>
            </a:r>
          </a:p>
          <a:p>
            <a:pPr marL="107950" indent="0" eaLnBrk="1" hangingPunct="1">
              <a:buFont typeface="Georgia" panose="02040502050405020303" pitchFamily="18" charset="0"/>
              <a:buNone/>
            </a:pPr>
            <a:r>
              <a:rPr lang="en-US" altLang="zh-CN" sz="2800" dirty="0"/>
              <a:t>        </a:t>
            </a:r>
            <a:r>
              <a:rPr lang="zh-CN" altLang="en-US" sz="2800" dirty="0"/>
              <a:t>本类成员初始化赋值语句；</a:t>
            </a:r>
          </a:p>
          <a:p>
            <a:pPr marL="107950" indent="0" eaLnBrk="1" hangingPunct="1">
              <a:buFont typeface="Georgia" panose="02040502050405020303" pitchFamily="18" charset="0"/>
              <a:buNone/>
            </a:pPr>
            <a:r>
              <a:rPr lang="en-US" altLang="zh-CN" sz="2800" dirty="0"/>
              <a:t>}</a:t>
            </a:r>
            <a:r>
              <a:rPr lang="zh-CN" altLang="en-US" sz="2800" dirty="0"/>
              <a:t>；</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38</a:t>
            </a:fld>
            <a:endParaRPr lang="en-US" altLang="zh-CN" dirty="0"/>
          </a:p>
        </p:txBody>
      </p:sp>
      <p:sp>
        <p:nvSpPr>
          <p:cNvPr id="8" name="标题 4"/>
          <p:cNvSpPr txBox="1">
            <a:spLocks/>
          </p:cNvSpPr>
          <p:nvPr/>
        </p:nvSpPr>
        <p:spPr>
          <a:xfrm>
            <a:off x="241300" y="257175"/>
            <a:ext cx="87503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7.4 </a:t>
            </a:r>
            <a:r>
              <a:rPr lang="zh-CN" altLang="en-US" dirty="0"/>
              <a:t>派生类的构造和析构函数</a:t>
            </a:r>
            <a:endParaRPr lang="en-US" altLang="zh-CN" dirty="0"/>
          </a:p>
          <a:p>
            <a:r>
              <a:rPr lang="zh-CN" altLang="en-US" dirty="0"/>
              <a:t> </a:t>
            </a:r>
            <a:r>
              <a:rPr lang="en-US" altLang="zh-CN" dirty="0"/>
              <a:t>—— 7.4.1 </a:t>
            </a:r>
            <a:r>
              <a:rPr lang="zh-CN" altLang="en-US" dirty="0"/>
              <a:t>构造函数</a:t>
            </a:r>
          </a:p>
        </p:txBody>
      </p:sp>
    </p:spTree>
    <p:extLst>
      <p:ext uri="{BB962C8B-B14F-4D97-AF65-F5344CB8AC3E}">
        <p14:creationId xmlns:p14="http://schemas.microsoft.com/office/powerpoint/2010/main" val="1365268984"/>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a:xfrm>
            <a:off x="0" y="950913"/>
            <a:ext cx="6704013" cy="954087"/>
          </a:xfrm>
        </p:spPr>
        <p:txBody>
          <a:bodyPr/>
          <a:lstStyle/>
          <a:p>
            <a:pPr algn="l" eaLnBrk="1" hangingPunct="1"/>
            <a:r>
              <a:rPr lang="zh-CN" altLang="en-US" dirty="0"/>
              <a:t>构造函数的执行顺序</a:t>
            </a:r>
          </a:p>
        </p:txBody>
      </p:sp>
      <p:sp>
        <p:nvSpPr>
          <p:cNvPr id="51203" name="内容占位符 2"/>
          <p:cNvSpPr>
            <a:spLocks noGrp="1"/>
          </p:cNvSpPr>
          <p:nvPr>
            <p:ph idx="1"/>
          </p:nvPr>
        </p:nvSpPr>
        <p:spPr>
          <a:xfrm>
            <a:off x="457200" y="1905000"/>
            <a:ext cx="8029575" cy="4343400"/>
          </a:xfrm>
        </p:spPr>
        <p:txBody>
          <a:bodyPr/>
          <a:lstStyle/>
          <a:p>
            <a:pPr marL="622300" indent="-514350" eaLnBrk="1" hangingPunct="1">
              <a:buFont typeface="Trebuchet MS" panose="020B0603020202020204" pitchFamily="34" charset="0"/>
              <a:buAutoNum type="arabicPeriod"/>
            </a:pPr>
            <a:r>
              <a:rPr lang="zh-CN" altLang="en-US" sz="2800" b="1" dirty="0">
                <a:solidFill>
                  <a:srgbClr val="FF0000"/>
                </a:solidFill>
              </a:rPr>
              <a:t>调用基类构造函数，调用顺序按照它们被继承时声明的顺序（从左向右）。</a:t>
            </a:r>
          </a:p>
          <a:p>
            <a:pPr marL="622300" indent="-514350" eaLnBrk="1" hangingPunct="1">
              <a:buFont typeface="Trebuchet MS" panose="020B0603020202020204" pitchFamily="34" charset="0"/>
              <a:buAutoNum type="arabicPeriod"/>
            </a:pPr>
            <a:r>
              <a:rPr lang="zh-CN" altLang="en-US" sz="2800" b="1" dirty="0">
                <a:solidFill>
                  <a:srgbClr val="FF0000"/>
                </a:solidFill>
              </a:rPr>
              <a:t>对成员对象进行初始化，初始化顺序按照它们在类中声明的顺序。</a:t>
            </a:r>
          </a:p>
          <a:p>
            <a:pPr marL="622300" indent="-514350" eaLnBrk="1" hangingPunct="1">
              <a:buFont typeface="Trebuchet MS" panose="020B0603020202020204" pitchFamily="34" charset="0"/>
              <a:buAutoNum type="arabicPeriod"/>
            </a:pPr>
            <a:r>
              <a:rPr lang="zh-CN" altLang="en-US" sz="2800" b="1" dirty="0">
                <a:solidFill>
                  <a:srgbClr val="FF0000"/>
                </a:solidFill>
              </a:rPr>
              <a:t>执行派生类的构造函数体中的内容。</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39</a:t>
            </a:fld>
            <a:endParaRPr lang="en-US" altLang="zh-CN" dirty="0"/>
          </a:p>
        </p:txBody>
      </p:sp>
      <p:sp>
        <p:nvSpPr>
          <p:cNvPr id="8" name="标题 4"/>
          <p:cNvSpPr txBox="1">
            <a:spLocks/>
          </p:cNvSpPr>
          <p:nvPr/>
        </p:nvSpPr>
        <p:spPr>
          <a:xfrm>
            <a:off x="241300" y="257175"/>
            <a:ext cx="87503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7.4 </a:t>
            </a:r>
            <a:r>
              <a:rPr lang="zh-CN" altLang="en-US" dirty="0"/>
              <a:t>派生类的构造和析构函数</a:t>
            </a:r>
            <a:endParaRPr lang="en-US" altLang="zh-CN" dirty="0"/>
          </a:p>
          <a:p>
            <a:r>
              <a:rPr lang="zh-CN" altLang="en-US" dirty="0"/>
              <a:t> </a:t>
            </a:r>
            <a:r>
              <a:rPr lang="en-US" altLang="zh-CN" dirty="0"/>
              <a:t>—— 7.4.1 </a:t>
            </a:r>
            <a:r>
              <a:rPr lang="zh-CN" altLang="en-US" dirty="0"/>
              <a:t>构造函数</a:t>
            </a:r>
          </a:p>
        </p:txBody>
      </p:sp>
    </p:spTree>
    <p:extLst>
      <p:ext uri="{BB962C8B-B14F-4D97-AF65-F5344CB8AC3E}">
        <p14:creationId xmlns:p14="http://schemas.microsoft.com/office/powerpoint/2010/main" val="259238566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8771" name="Object 3"/>
          <p:cNvGraphicFramePr>
            <a:graphicFrameLocks noGrp="1" noChangeAspect="1"/>
          </p:cNvGraphicFramePr>
          <p:nvPr>
            <p:ph type="dgm" idx="1"/>
            <p:extLst>
              <p:ext uri="{D42A27DB-BD31-4B8C-83A1-F6EECF244321}">
                <p14:modId xmlns:p14="http://schemas.microsoft.com/office/powerpoint/2010/main" val="893178325"/>
              </p:ext>
            </p:extLst>
          </p:nvPr>
        </p:nvGraphicFramePr>
        <p:xfrm>
          <a:off x="1625600" y="1447800"/>
          <a:ext cx="5803900" cy="4648200"/>
        </p:xfrm>
        <a:graphic>
          <a:graphicData uri="http://schemas.openxmlformats.org/presentationml/2006/ole">
            <mc:AlternateContent xmlns:mc="http://schemas.openxmlformats.org/markup-compatibility/2006">
              <mc:Choice xmlns:v="urn:schemas-microsoft-com:vml" Requires="v">
                <p:oleObj spid="_x0000_s3191" name="MS 组织结构图 2.0" r:id="rId3" imgW="4686120" imgH="3752640" progId="OrgPlusWOPX.4">
                  <p:embed followColorScheme="full"/>
                </p:oleObj>
              </mc:Choice>
              <mc:Fallback>
                <p:oleObj name="MS 组织结构图 2.0" r:id="rId3" imgW="4686120" imgH="3752640" progId="OrgPlusWOPX.4">
                  <p:embed followColorScheme="full"/>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5600" y="1447800"/>
                        <a:ext cx="5803900" cy="4648200"/>
                      </a:xfrm>
                      <a:prstGeom prst="rect">
                        <a:avLst/>
                      </a:prstGeom>
                    </p:spPr>
                  </p:pic>
                </p:oleObj>
              </mc:Fallback>
            </mc:AlternateContent>
          </a:graphicData>
        </a:graphic>
      </p:graphicFrame>
      <p:sp>
        <p:nvSpPr>
          <p:cNvPr id="928772" name="Line 4"/>
          <p:cNvSpPr>
            <a:spLocks noChangeShapeType="1"/>
          </p:cNvSpPr>
          <p:nvPr/>
        </p:nvSpPr>
        <p:spPr bwMode="auto">
          <a:xfrm>
            <a:off x="5334000" y="2133600"/>
            <a:ext cx="0" cy="60960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8773" name="Line 5"/>
          <p:cNvSpPr>
            <a:spLocks noChangeShapeType="1"/>
          </p:cNvSpPr>
          <p:nvPr/>
        </p:nvSpPr>
        <p:spPr bwMode="auto">
          <a:xfrm>
            <a:off x="5334000" y="3352800"/>
            <a:ext cx="0" cy="68580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8774" name="Line 6"/>
          <p:cNvSpPr>
            <a:spLocks noChangeShapeType="1"/>
          </p:cNvSpPr>
          <p:nvPr/>
        </p:nvSpPr>
        <p:spPr bwMode="auto">
          <a:xfrm>
            <a:off x="3810000" y="3733800"/>
            <a:ext cx="304800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8775" name="Line 7"/>
          <p:cNvSpPr>
            <a:spLocks noChangeShapeType="1"/>
          </p:cNvSpPr>
          <p:nvPr/>
        </p:nvSpPr>
        <p:spPr bwMode="auto">
          <a:xfrm>
            <a:off x="3810000" y="3733800"/>
            <a:ext cx="0" cy="30480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8776" name="Line 8"/>
          <p:cNvSpPr>
            <a:spLocks noChangeShapeType="1"/>
          </p:cNvSpPr>
          <p:nvPr/>
        </p:nvSpPr>
        <p:spPr bwMode="auto">
          <a:xfrm>
            <a:off x="6858000" y="3733800"/>
            <a:ext cx="0" cy="30480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8777" name="Line 9"/>
          <p:cNvSpPr>
            <a:spLocks noChangeShapeType="1"/>
          </p:cNvSpPr>
          <p:nvPr/>
        </p:nvSpPr>
        <p:spPr bwMode="auto">
          <a:xfrm>
            <a:off x="2362200" y="5029200"/>
            <a:ext cx="297180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8778" name="Line 10"/>
          <p:cNvSpPr>
            <a:spLocks noChangeShapeType="1"/>
          </p:cNvSpPr>
          <p:nvPr/>
        </p:nvSpPr>
        <p:spPr bwMode="auto">
          <a:xfrm>
            <a:off x="3810000" y="4724400"/>
            <a:ext cx="0" cy="60960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8779" name="Line 11"/>
          <p:cNvSpPr>
            <a:spLocks noChangeShapeType="1"/>
          </p:cNvSpPr>
          <p:nvPr/>
        </p:nvSpPr>
        <p:spPr bwMode="auto">
          <a:xfrm>
            <a:off x="2362200" y="5029200"/>
            <a:ext cx="0" cy="38100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8780" name="Line 12"/>
          <p:cNvSpPr>
            <a:spLocks noChangeShapeType="1"/>
          </p:cNvSpPr>
          <p:nvPr/>
        </p:nvSpPr>
        <p:spPr bwMode="auto">
          <a:xfrm>
            <a:off x="5334000" y="5029200"/>
            <a:ext cx="0" cy="30480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 name="标题 4"/>
          <p:cNvSpPr txBox="1">
            <a:spLocks/>
          </p:cNvSpPr>
          <p:nvPr/>
        </p:nvSpPr>
        <p:spPr>
          <a:xfrm>
            <a:off x="368300" y="257175"/>
            <a:ext cx="83185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7.1 </a:t>
            </a:r>
            <a:r>
              <a:rPr lang="zh-CN" altLang="en-US" dirty="0"/>
              <a:t>类的继承与派生</a:t>
            </a:r>
            <a:endParaRPr lang="en-US" altLang="zh-CN" dirty="0"/>
          </a:p>
          <a:p>
            <a:r>
              <a:rPr lang="en-US" altLang="zh-CN" dirty="0"/>
              <a:t>—— 7.1.1 </a:t>
            </a:r>
            <a:r>
              <a:rPr lang="zh-CN" altLang="en-US" dirty="0"/>
              <a:t>派生与继承的实例</a:t>
            </a:r>
          </a:p>
        </p:txBody>
      </p:sp>
      <p:sp>
        <p:nvSpPr>
          <p:cNvPr id="15"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sz="1400"/>
              <a:pPr algn="ctr" eaLnBrk="1" hangingPunct="1"/>
              <a:t>4</a:t>
            </a:fld>
            <a:endParaRPr lang="en-US" altLang="zh-CN" sz="1400" dirty="0"/>
          </a:p>
        </p:txBody>
      </p:sp>
      <p:sp>
        <p:nvSpPr>
          <p:cNvPr id="16" name="Line 12"/>
          <p:cNvSpPr>
            <a:spLocks noChangeShapeType="1"/>
          </p:cNvSpPr>
          <p:nvPr/>
        </p:nvSpPr>
        <p:spPr bwMode="auto">
          <a:xfrm flipH="1" flipV="1">
            <a:off x="5867400" y="5715000"/>
            <a:ext cx="8382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 name="Line 9"/>
          <p:cNvSpPr>
            <a:spLocks noChangeShapeType="1"/>
          </p:cNvSpPr>
          <p:nvPr/>
        </p:nvSpPr>
        <p:spPr bwMode="auto">
          <a:xfrm flipV="1">
            <a:off x="6705600" y="4724400"/>
            <a:ext cx="0" cy="9906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1587264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7" name="标题 1"/>
          <p:cNvSpPr>
            <a:spLocks noGrp="1"/>
          </p:cNvSpPr>
          <p:nvPr>
            <p:ph type="title"/>
          </p:nvPr>
        </p:nvSpPr>
        <p:spPr>
          <a:xfrm>
            <a:off x="0" y="950913"/>
            <a:ext cx="6704013" cy="954087"/>
          </a:xfrm>
        </p:spPr>
        <p:txBody>
          <a:bodyPr/>
          <a:lstStyle/>
          <a:p>
            <a:pPr algn="l" eaLnBrk="1" hangingPunct="1"/>
            <a:r>
              <a:rPr lang="zh-CN" altLang="en-US" dirty="0"/>
              <a:t>例</a:t>
            </a:r>
            <a:r>
              <a:rPr lang="en-US" altLang="zh-CN" dirty="0"/>
              <a:t>7-4 </a:t>
            </a:r>
            <a:r>
              <a:rPr lang="zh-CN" altLang="en-US" dirty="0"/>
              <a:t>派生类构造函数举例</a:t>
            </a:r>
            <a:endParaRPr kumimoji="1" lang="zh-CN" altLang="en-US" dirty="0"/>
          </a:p>
        </p:txBody>
      </p:sp>
      <p:sp>
        <p:nvSpPr>
          <p:cNvPr id="52228" name="内容占位符 2"/>
          <p:cNvSpPr>
            <a:spLocks noGrp="1"/>
          </p:cNvSpPr>
          <p:nvPr>
            <p:ph idx="1"/>
          </p:nvPr>
        </p:nvSpPr>
        <p:spPr>
          <a:xfrm>
            <a:off x="581025" y="1828800"/>
            <a:ext cx="8029575" cy="4953000"/>
          </a:xfrm>
          <a:solidFill>
            <a:srgbClr val="85FFFF"/>
          </a:solidFill>
          <a:ln w="9525">
            <a:noFill/>
            <a:miter lim="800000"/>
            <a:headEnd/>
            <a:tailEnd/>
          </a:ln>
          <a:effectLst/>
        </p:spPr>
        <p:txBody>
          <a:bodyPr vert="horz" wrap="square" lIns="91440" tIns="45720" rIns="91440" bIns="45720" numCol="1" anchor="t" anchorCtr="0" compatLnSpc="1">
            <a:prstTxWarp prst="textNoShape">
              <a:avLst/>
            </a:prstTxWarp>
          </a:bodyPr>
          <a:lstStyle/>
          <a:p>
            <a:pPr marL="358775" indent="-250825" eaLnBrk="1" hangingPunct="1">
              <a:lnSpc>
                <a:spcPct val="100000"/>
              </a:lnSpc>
              <a:spcBef>
                <a:spcPct val="0"/>
              </a:spcBef>
              <a:buNone/>
            </a:pPr>
            <a:r>
              <a:rPr lang="en-US" altLang="zh-CN" sz="1800" dirty="0"/>
              <a:t>#include &lt;</a:t>
            </a:r>
            <a:r>
              <a:rPr lang="en-US" altLang="zh-CN" sz="1800" dirty="0" err="1"/>
              <a:t>iostream</a:t>
            </a:r>
            <a:r>
              <a:rPr lang="en-US" altLang="zh-CN" sz="1800" dirty="0"/>
              <a:t>&gt;</a:t>
            </a:r>
          </a:p>
          <a:p>
            <a:pPr marL="358775" indent="-250825" eaLnBrk="1" hangingPunct="1">
              <a:lnSpc>
                <a:spcPct val="100000"/>
              </a:lnSpc>
              <a:spcBef>
                <a:spcPct val="0"/>
              </a:spcBef>
              <a:buNone/>
            </a:pPr>
            <a:r>
              <a:rPr lang="en-US" altLang="zh-CN" sz="1800" dirty="0"/>
              <a:t>using namespace </a:t>
            </a:r>
            <a:r>
              <a:rPr lang="en-US" altLang="zh-CN" sz="1800" dirty="0" err="1"/>
              <a:t>std</a:t>
            </a:r>
            <a:r>
              <a:rPr lang="en-US" altLang="zh-CN" sz="1800" dirty="0"/>
              <a:t>;</a:t>
            </a:r>
          </a:p>
          <a:p>
            <a:pPr marL="358775" indent="-250825" eaLnBrk="1" hangingPunct="1">
              <a:lnSpc>
                <a:spcPct val="100000"/>
              </a:lnSpc>
              <a:spcBef>
                <a:spcPct val="0"/>
              </a:spcBef>
              <a:buNone/>
            </a:pPr>
            <a:r>
              <a:rPr lang="en-US" altLang="zh-CN" sz="1800" dirty="0"/>
              <a:t>class Base1 {	//</a:t>
            </a:r>
            <a:r>
              <a:rPr lang="zh-CN" altLang="en-US" sz="1800" dirty="0"/>
              <a:t>基类</a:t>
            </a:r>
            <a:r>
              <a:rPr lang="en-US" altLang="zh-CN" sz="1800" dirty="0"/>
              <a:t>Base1</a:t>
            </a:r>
            <a:r>
              <a:rPr lang="zh-CN" altLang="en-US" sz="1800" dirty="0"/>
              <a:t>，构造函数有参数</a:t>
            </a:r>
          </a:p>
          <a:p>
            <a:pPr marL="358775" indent="-250825" eaLnBrk="1" hangingPunct="1">
              <a:lnSpc>
                <a:spcPct val="100000"/>
              </a:lnSpc>
              <a:spcBef>
                <a:spcPct val="0"/>
              </a:spcBef>
              <a:buNone/>
            </a:pPr>
            <a:r>
              <a:rPr lang="en-US" altLang="zh-CN" sz="1800" dirty="0"/>
              <a:t>public:</a:t>
            </a:r>
          </a:p>
          <a:p>
            <a:pPr marL="358775" indent="-250825" eaLnBrk="1" hangingPunct="1">
              <a:lnSpc>
                <a:spcPct val="100000"/>
              </a:lnSpc>
              <a:spcBef>
                <a:spcPct val="0"/>
              </a:spcBef>
              <a:buNone/>
            </a:pPr>
            <a:r>
              <a:rPr lang="en-US" altLang="zh-CN" sz="1800" dirty="0"/>
              <a:t>	Base1(</a:t>
            </a:r>
            <a:r>
              <a:rPr lang="en-US" altLang="zh-CN" sz="1800" dirty="0" err="1"/>
              <a:t>int</a:t>
            </a:r>
            <a:r>
              <a:rPr lang="en-US" altLang="zh-CN" sz="1800" dirty="0"/>
              <a:t> </a:t>
            </a:r>
            <a:r>
              <a:rPr lang="en-US" altLang="zh-CN" sz="1800" dirty="0" err="1"/>
              <a:t>i</a:t>
            </a:r>
            <a:r>
              <a:rPr lang="en-US" altLang="zh-CN" sz="1800" dirty="0"/>
              <a:t>) { </a:t>
            </a:r>
            <a:r>
              <a:rPr lang="en-US" altLang="zh-CN" sz="1800" dirty="0" err="1"/>
              <a:t>cout</a:t>
            </a:r>
            <a:r>
              <a:rPr lang="en-US" altLang="zh-CN" sz="1800" dirty="0"/>
              <a:t> &lt;&lt; "Constructing Base1 " &lt;&lt; </a:t>
            </a:r>
            <a:r>
              <a:rPr lang="en-US" altLang="zh-CN" sz="1800" dirty="0" err="1"/>
              <a:t>i</a:t>
            </a:r>
            <a:r>
              <a:rPr lang="en-US" altLang="zh-CN" sz="1800" dirty="0"/>
              <a:t> &lt;&lt; </a:t>
            </a:r>
            <a:r>
              <a:rPr lang="en-US" altLang="zh-CN" sz="1800" dirty="0" err="1"/>
              <a:t>endl</a:t>
            </a:r>
            <a:r>
              <a:rPr lang="en-US" altLang="zh-CN" sz="1800" dirty="0"/>
              <a:t>; }</a:t>
            </a:r>
          </a:p>
          <a:p>
            <a:pPr marL="358775" indent="-250825" eaLnBrk="1" hangingPunct="1">
              <a:lnSpc>
                <a:spcPct val="100000"/>
              </a:lnSpc>
              <a:spcBef>
                <a:spcPct val="0"/>
              </a:spcBef>
              <a:buNone/>
            </a:pPr>
            <a:r>
              <a:rPr lang="en-US" altLang="zh-CN" sz="1800" dirty="0"/>
              <a:t>};</a:t>
            </a:r>
          </a:p>
          <a:p>
            <a:pPr marL="358775" indent="-250825" eaLnBrk="1" hangingPunct="1">
              <a:lnSpc>
                <a:spcPct val="100000"/>
              </a:lnSpc>
              <a:spcBef>
                <a:spcPct val="0"/>
              </a:spcBef>
              <a:buNone/>
            </a:pPr>
            <a:r>
              <a:rPr lang="en-US" altLang="zh-CN" sz="1800" dirty="0"/>
              <a:t>class Base2 {	//</a:t>
            </a:r>
            <a:r>
              <a:rPr lang="zh-CN" altLang="en-US" sz="1800" dirty="0"/>
              <a:t>基类</a:t>
            </a:r>
            <a:r>
              <a:rPr lang="en-US" altLang="zh-CN" sz="1800" dirty="0"/>
              <a:t>Base2</a:t>
            </a:r>
            <a:r>
              <a:rPr lang="zh-CN" altLang="en-US" sz="1800" dirty="0"/>
              <a:t>，构造函数有参数</a:t>
            </a:r>
          </a:p>
          <a:p>
            <a:pPr marL="358775" indent="-250825" eaLnBrk="1" hangingPunct="1">
              <a:lnSpc>
                <a:spcPct val="100000"/>
              </a:lnSpc>
              <a:spcBef>
                <a:spcPct val="0"/>
              </a:spcBef>
              <a:buNone/>
            </a:pPr>
            <a:r>
              <a:rPr lang="en-US" altLang="zh-CN" sz="1800" dirty="0"/>
              <a:t>public:</a:t>
            </a:r>
          </a:p>
          <a:p>
            <a:pPr marL="358775" indent="-250825" eaLnBrk="1" hangingPunct="1">
              <a:lnSpc>
                <a:spcPct val="100000"/>
              </a:lnSpc>
              <a:spcBef>
                <a:spcPct val="0"/>
              </a:spcBef>
              <a:buNone/>
            </a:pPr>
            <a:r>
              <a:rPr lang="en-US" altLang="zh-CN" sz="1800" dirty="0"/>
              <a:t>	Base2(</a:t>
            </a:r>
            <a:r>
              <a:rPr lang="en-US" altLang="zh-CN" sz="1800" dirty="0" err="1"/>
              <a:t>int</a:t>
            </a:r>
            <a:r>
              <a:rPr lang="en-US" altLang="zh-CN" sz="1800" dirty="0"/>
              <a:t> j) { </a:t>
            </a:r>
            <a:r>
              <a:rPr lang="en-US" altLang="zh-CN" sz="1800" dirty="0" err="1"/>
              <a:t>cout</a:t>
            </a:r>
            <a:r>
              <a:rPr lang="en-US" altLang="zh-CN" sz="1800" dirty="0"/>
              <a:t> &lt;&lt; "Constructing Base2 " &lt;&lt; j &lt;&lt; </a:t>
            </a:r>
            <a:r>
              <a:rPr lang="en-US" altLang="zh-CN" sz="1800" dirty="0" err="1"/>
              <a:t>endl</a:t>
            </a:r>
            <a:r>
              <a:rPr lang="en-US" altLang="zh-CN" sz="1800" dirty="0"/>
              <a:t>; }</a:t>
            </a:r>
          </a:p>
          <a:p>
            <a:pPr marL="358775" indent="-250825" eaLnBrk="1" hangingPunct="1">
              <a:lnSpc>
                <a:spcPct val="100000"/>
              </a:lnSpc>
              <a:spcBef>
                <a:spcPct val="0"/>
              </a:spcBef>
              <a:buNone/>
            </a:pPr>
            <a:r>
              <a:rPr lang="en-US" altLang="zh-CN" sz="1800" dirty="0"/>
              <a:t>};</a:t>
            </a:r>
          </a:p>
          <a:p>
            <a:pPr marL="358775" indent="-250825" eaLnBrk="1" hangingPunct="1">
              <a:lnSpc>
                <a:spcPct val="100000"/>
              </a:lnSpc>
              <a:spcBef>
                <a:spcPct val="0"/>
              </a:spcBef>
              <a:buNone/>
            </a:pPr>
            <a:r>
              <a:rPr lang="en-US" altLang="zh-CN" sz="1800" dirty="0"/>
              <a:t>class Base3 {	//</a:t>
            </a:r>
            <a:r>
              <a:rPr lang="zh-CN" altLang="en-US" sz="1800" dirty="0"/>
              <a:t>基类</a:t>
            </a:r>
            <a:r>
              <a:rPr lang="en-US" altLang="zh-CN" sz="1800" dirty="0"/>
              <a:t>Base3</a:t>
            </a:r>
            <a:r>
              <a:rPr lang="zh-CN" altLang="en-US" sz="1800" dirty="0"/>
              <a:t>，构造函数无参数</a:t>
            </a:r>
          </a:p>
          <a:p>
            <a:pPr marL="358775" indent="-250825" eaLnBrk="1" hangingPunct="1">
              <a:lnSpc>
                <a:spcPct val="100000"/>
              </a:lnSpc>
              <a:spcBef>
                <a:spcPct val="0"/>
              </a:spcBef>
              <a:buNone/>
            </a:pPr>
            <a:r>
              <a:rPr lang="en-US" altLang="zh-CN" sz="1800" dirty="0"/>
              <a:t>public:</a:t>
            </a:r>
          </a:p>
          <a:p>
            <a:pPr marL="358775" indent="-250825" eaLnBrk="1" hangingPunct="1">
              <a:lnSpc>
                <a:spcPct val="100000"/>
              </a:lnSpc>
              <a:spcBef>
                <a:spcPct val="0"/>
              </a:spcBef>
              <a:buNone/>
            </a:pPr>
            <a:r>
              <a:rPr lang="en-US" altLang="zh-CN" sz="1800" dirty="0"/>
              <a:t>	Base3() { </a:t>
            </a:r>
            <a:r>
              <a:rPr lang="en-US" altLang="zh-CN" sz="1800" dirty="0" err="1"/>
              <a:t>cout</a:t>
            </a:r>
            <a:r>
              <a:rPr lang="en-US" altLang="zh-CN" sz="1800" dirty="0"/>
              <a:t> &lt;&lt; "Constructing Base3 *" &lt;&lt; </a:t>
            </a:r>
            <a:r>
              <a:rPr lang="en-US" altLang="zh-CN" sz="1800" dirty="0" err="1"/>
              <a:t>endl</a:t>
            </a:r>
            <a:r>
              <a:rPr lang="en-US" altLang="zh-CN" sz="1800" dirty="0"/>
              <a:t>; }</a:t>
            </a:r>
          </a:p>
          <a:p>
            <a:pPr marL="358775" indent="-250825" eaLnBrk="1" hangingPunct="1">
              <a:lnSpc>
                <a:spcPct val="100000"/>
              </a:lnSpc>
              <a:spcBef>
                <a:spcPct val="0"/>
              </a:spcBef>
              <a:buNone/>
            </a:pPr>
            <a:r>
              <a:rPr lang="en-US" altLang="zh-CN" sz="1800" dirty="0"/>
              <a:t>};</a:t>
            </a:r>
          </a:p>
        </p:txBody>
      </p:sp>
      <p:sp>
        <p:nvSpPr>
          <p:cNvPr id="7"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40</a:t>
            </a:fld>
            <a:endParaRPr lang="en-US" altLang="zh-CN" dirty="0"/>
          </a:p>
        </p:txBody>
      </p:sp>
      <p:sp>
        <p:nvSpPr>
          <p:cNvPr id="8" name="标题 4"/>
          <p:cNvSpPr txBox="1">
            <a:spLocks/>
          </p:cNvSpPr>
          <p:nvPr/>
        </p:nvSpPr>
        <p:spPr>
          <a:xfrm>
            <a:off x="241300" y="257175"/>
            <a:ext cx="87503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7.4 </a:t>
            </a:r>
            <a:r>
              <a:rPr lang="zh-CN" altLang="en-US" dirty="0"/>
              <a:t>派生类的构造和析构函数</a:t>
            </a:r>
            <a:endParaRPr lang="en-US" altLang="zh-CN" dirty="0"/>
          </a:p>
          <a:p>
            <a:r>
              <a:rPr lang="zh-CN" altLang="en-US" dirty="0"/>
              <a:t> </a:t>
            </a:r>
            <a:r>
              <a:rPr lang="en-US" altLang="zh-CN" dirty="0"/>
              <a:t>—— 7.4.1 </a:t>
            </a:r>
            <a:r>
              <a:rPr lang="zh-CN" altLang="en-US" dirty="0"/>
              <a:t>构造函数</a:t>
            </a:r>
          </a:p>
        </p:txBody>
      </p:sp>
    </p:spTree>
    <p:extLst>
      <p:ext uri="{BB962C8B-B14F-4D97-AF65-F5344CB8AC3E}">
        <p14:creationId xmlns:p14="http://schemas.microsoft.com/office/powerpoint/2010/main" val="2163409939"/>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1" name="标题 1"/>
          <p:cNvSpPr>
            <a:spLocks noGrp="1"/>
          </p:cNvSpPr>
          <p:nvPr>
            <p:ph type="title"/>
          </p:nvPr>
        </p:nvSpPr>
        <p:spPr>
          <a:xfrm>
            <a:off x="0" y="982662"/>
            <a:ext cx="6704013" cy="954087"/>
          </a:xfrm>
        </p:spPr>
        <p:txBody>
          <a:bodyPr/>
          <a:lstStyle/>
          <a:p>
            <a:pPr algn="l" eaLnBrk="1" hangingPunct="1"/>
            <a:r>
              <a:rPr lang="zh-CN" altLang="en-US"/>
              <a:t>例</a:t>
            </a:r>
            <a:r>
              <a:rPr lang="en-US" altLang="zh-CN"/>
              <a:t>7-4 (</a:t>
            </a:r>
            <a:r>
              <a:rPr lang="zh-CN" altLang="en-US"/>
              <a:t>续</a:t>
            </a:r>
            <a:r>
              <a:rPr lang="en-US" altLang="zh-CN"/>
              <a:t>)</a:t>
            </a:r>
            <a:endParaRPr kumimoji="1" lang="zh-CN" altLang="en-US"/>
          </a:p>
        </p:txBody>
      </p:sp>
      <p:sp>
        <p:nvSpPr>
          <p:cNvPr id="53252" name="内容占位符 2"/>
          <p:cNvSpPr>
            <a:spLocks noGrp="1"/>
          </p:cNvSpPr>
          <p:nvPr>
            <p:ph idx="1"/>
          </p:nvPr>
        </p:nvSpPr>
        <p:spPr>
          <a:xfrm>
            <a:off x="533400" y="1828800"/>
            <a:ext cx="8029575" cy="4953000"/>
          </a:xfrm>
          <a:solidFill>
            <a:srgbClr val="85FFFF"/>
          </a:solidFill>
          <a:ln w="9525">
            <a:noFill/>
            <a:miter lim="800000"/>
            <a:headEnd/>
            <a:tailEnd/>
          </a:ln>
          <a:effectLst/>
        </p:spPr>
        <p:txBody>
          <a:bodyPr vert="horz" wrap="square" lIns="91440" tIns="45720" rIns="91440" bIns="45720" numCol="1" anchor="t" anchorCtr="0" compatLnSpc="1">
            <a:prstTxWarp prst="textNoShape">
              <a:avLst/>
            </a:prstTxWarp>
          </a:bodyPr>
          <a:lstStyle/>
          <a:p>
            <a:pPr marL="358775" indent="-250825" eaLnBrk="1" hangingPunct="1">
              <a:lnSpc>
                <a:spcPct val="100000"/>
              </a:lnSpc>
              <a:spcBef>
                <a:spcPct val="0"/>
              </a:spcBef>
              <a:buNone/>
            </a:pPr>
            <a:r>
              <a:rPr lang="en-US" altLang="zh-CN" sz="1800" dirty="0"/>
              <a:t>class Derived: public Base2, public Base1, public Base3 {</a:t>
            </a:r>
          </a:p>
          <a:p>
            <a:pPr marL="358775" indent="-250825" eaLnBrk="1" hangingPunct="1">
              <a:lnSpc>
                <a:spcPct val="100000"/>
              </a:lnSpc>
              <a:spcBef>
                <a:spcPct val="0"/>
              </a:spcBef>
              <a:buNone/>
            </a:pPr>
            <a:r>
              <a:rPr lang="en-US" altLang="zh-CN" sz="1800" dirty="0"/>
              <a:t>//</a:t>
            </a:r>
            <a:r>
              <a:rPr lang="zh-CN" altLang="en-US" sz="1800" dirty="0"/>
              <a:t>派生新类</a:t>
            </a:r>
            <a:r>
              <a:rPr lang="en-US" altLang="zh-CN" sz="1800" dirty="0"/>
              <a:t>Derived</a:t>
            </a:r>
            <a:r>
              <a:rPr lang="zh-CN" altLang="en-US" sz="1800" dirty="0"/>
              <a:t>，注意基类名的顺序</a:t>
            </a:r>
          </a:p>
          <a:p>
            <a:pPr marL="358775" indent="-250825" eaLnBrk="1" hangingPunct="1">
              <a:lnSpc>
                <a:spcPct val="100000"/>
              </a:lnSpc>
              <a:spcBef>
                <a:spcPct val="0"/>
              </a:spcBef>
              <a:buNone/>
            </a:pPr>
            <a:r>
              <a:rPr lang="en-US" altLang="zh-CN" sz="1800" dirty="0"/>
              <a:t>public:	//</a:t>
            </a:r>
            <a:r>
              <a:rPr lang="zh-CN" altLang="en-US" sz="1800" dirty="0"/>
              <a:t>派生类的公有成员</a:t>
            </a:r>
          </a:p>
          <a:p>
            <a:pPr marL="358775" indent="-250825" eaLnBrk="1" hangingPunct="1">
              <a:lnSpc>
                <a:spcPct val="100000"/>
              </a:lnSpc>
              <a:spcBef>
                <a:spcPct val="0"/>
              </a:spcBef>
              <a:buNone/>
            </a:pPr>
            <a:r>
              <a:rPr lang="zh-CN" altLang="en-US" sz="1800" dirty="0"/>
              <a:t>	</a:t>
            </a:r>
            <a:r>
              <a:rPr lang="en-US" altLang="zh-CN" sz="1800" dirty="0"/>
              <a:t>Derived(</a:t>
            </a:r>
            <a:r>
              <a:rPr lang="en-US" altLang="zh-CN" sz="1800" dirty="0" err="1"/>
              <a:t>int</a:t>
            </a:r>
            <a:r>
              <a:rPr lang="en-US" altLang="zh-CN" sz="1800" dirty="0"/>
              <a:t> a, </a:t>
            </a:r>
            <a:r>
              <a:rPr lang="en-US" altLang="zh-CN" sz="1800" dirty="0" err="1"/>
              <a:t>int</a:t>
            </a:r>
            <a:r>
              <a:rPr lang="en-US" altLang="zh-CN" sz="1800" dirty="0"/>
              <a:t> b, </a:t>
            </a:r>
            <a:r>
              <a:rPr lang="en-US" altLang="zh-CN" sz="1800" dirty="0" err="1"/>
              <a:t>int</a:t>
            </a:r>
            <a:r>
              <a:rPr lang="en-US" altLang="zh-CN" sz="1800" dirty="0"/>
              <a:t> c, </a:t>
            </a:r>
            <a:r>
              <a:rPr lang="en-US" altLang="zh-CN" sz="1800" dirty="0" err="1"/>
              <a:t>int</a:t>
            </a:r>
            <a:r>
              <a:rPr lang="en-US" altLang="zh-CN" sz="1800" dirty="0"/>
              <a:t> d): Base1(a), member2(d), member1(c), Base2(b)</a:t>
            </a:r>
          </a:p>
          <a:p>
            <a:pPr marL="358775" indent="-250825" eaLnBrk="1" hangingPunct="1">
              <a:lnSpc>
                <a:spcPct val="100000"/>
              </a:lnSpc>
              <a:spcBef>
                <a:spcPct val="0"/>
              </a:spcBef>
              <a:buNone/>
            </a:pPr>
            <a:r>
              <a:rPr lang="en-US" altLang="zh-CN" sz="1800" dirty="0"/>
              <a:t>	{ }</a:t>
            </a:r>
          </a:p>
          <a:p>
            <a:pPr marL="358775" indent="-250825" eaLnBrk="1" hangingPunct="1">
              <a:lnSpc>
                <a:spcPct val="100000"/>
              </a:lnSpc>
              <a:spcBef>
                <a:spcPct val="0"/>
              </a:spcBef>
              <a:buNone/>
            </a:pPr>
            <a:r>
              <a:rPr lang="en-US" altLang="zh-CN" sz="1800" dirty="0"/>
              <a:t>	//</a:t>
            </a:r>
            <a:r>
              <a:rPr lang="zh-CN" altLang="en-US" sz="1800" dirty="0"/>
              <a:t>注意基类名的个数与顺序，</a:t>
            </a:r>
            <a:r>
              <a:rPr lang="en-US" altLang="zh-CN" sz="1800" dirty="0"/>
              <a:t>//</a:t>
            </a:r>
            <a:r>
              <a:rPr lang="zh-CN" altLang="en-US" sz="1800" dirty="0"/>
              <a:t>注意成员对象名的个数与顺序</a:t>
            </a:r>
          </a:p>
          <a:p>
            <a:pPr marL="358775" indent="-250825" eaLnBrk="1" hangingPunct="1">
              <a:lnSpc>
                <a:spcPct val="100000"/>
              </a:lnSpc>
              <a:spcBef>
                <a:spcPct val="0"/>
              </a:spcBef>
              <a:buNone/>
            </a:pPr>
            <a:r>
              <a:rPr lang="en-US" altLang="zh-CN" sz="1800" dirty="0"/>
              <a:t>private:	//</a:t>
            </a:r>
            <a:r>
              <a:rPr lang="zh-CN" altLang="en-US" sz="1800" dirty="0"/>
              <a:t>派生类的私有成员对象</a:t>
            </a:r>
          </a:p>
          <a:p>
            <a:pPr marL="358775" indent="-250825" eaLnBrk="1" hangingPunct="1">
              <a:lnSpc>
                <a:spcPct val="100000"/>
              </a:lnSpc>
              <a:spcBef>
                <a:spcPct val="0"/>
              </a:spcBef>
              <a:buNone/>
            </a:pPr>
            <a:r>
              <a:rPr lang="zh-CN" altLang="en-US" sz="1800" dirty="0"/>
              <a:t>	</a:t>
            </a:r>
            <a:r>
              <a:rPr lang="en-US" altLang="zh-CN" sz="1800" dirty="0"/>
              <a:t>Base1 member1;</a:t>
            </a:r>
          </a:p>
          <a:p>
            <a:pPr marL="358775" indent="-250825" eaLnBrk="1" hangingPunct="1">
              <a:lnSpc>
                <a:spcPct val="100000"/>
              </a:lnSpc>
              <a:spcBef>
                <a:spcPct val="0"/>
              </a:spcBef>
              <a:buNone/>
            </a:pPr>
            <a:r>
              <a:rPr lang="en-US" altLang="zh-CN" sz="1800" dirty="0"/>
              <a:t>	Base2 member2;</a:t>
            </a:r>
          </a:p>
          <a:p>
            <a:pPr marL="358775" indent="-250825" eaLnBrk="1" hangingPunct="1">
              <a:lnSpc>
                <a:spcPct val="100000"/>
              </a:lnSpc>
              <a:spcBef>
                <a:spcPct val="0"/>
              </a:spcBef>
              <a:buNone/>
            </a:pPr>
            <a:r>
              <a:rPr lang="en-US" altLang="zh-CN" sz="1800" dirty="0"/>
              <a:t>	Base3 member3;</a:t>
            </a:r>
          </a:p>
          <a:p>
            <a:pPr marL="358775" indent="-250825" eaLnBrk="1" hangingPunct="1">
              <a:lnSpc>
                <a:spcPct val="100000"/>
              </a:lnSpc>
              <a:spcBef>
                <a:spcPct val="0"/>
              </a:spcBef>
              <a:buNone/>
            </a:pPr>
            <a:r>
              <a:rPr lang="en-US" altLang="zh-CN" sz="1800" dirty="0"/>
              <a:t>};</a:t>
            </a:r>
          </a:p>
          <a:p>
            <a:pPr marL="358775" indent="-250825" eaLnBrk="1" hangingPunct="1">
              <a:lnSpc>
                <a:spcPct val="100000"/>
              </a:lnSpc>
              <a:spcBef>
                <a:spcPct val="0"/>
              </a:spcBef>
              <a:buNone/>
            </a:pPr>
            <a:endParaRPr lang="en-US" altLang="zh-CN" sz="1800" dirty="0"/>
          </a:p>
          <a:p>
            <a:pPr marL="358775" indent="-250825" eaLnBrk="1" hangingPunct="1">
              <a:lnSpc>
                <a:spcPct val="100000"/>
              </a:lnSpc>
              <a:spcBef>
                <a:spcPct val="0"/>
              </a:spcBef>
              <a:buNone/>
            </a:pPr>
            <a:r>
              <a:rPr lang="en-US" altLang="zh-CN" sz="1800" dirty="0" err="1"/>
              <a:t>int</a:t>
            </a:r>
            <a:r>
              <a:rPr lang="en-US" altLang="zh-CN" sz="1800" dirty="0"/>
              <a:t> main() {</a:t>
            </a:r>
          </a:p>
          <a:p>
            <a:pPr marL="358775" indent="-250825" eaLnBrk="1" hangingPunct="1">
              <a:lnSpc>
                <a:spcPct val="100000"/>
              </a:lnSpc>
              <a:spcBef>
                <a:spcPct val="0"/>
              </a:spcBef>
              <a:buNone/>
            </a:pPr>
            <a:r>
              <a:rPr lang="en-US" altLang="zh-CN" sz="1800" dirty="0"/>
              <a:t>	Derived </a:t>
            </a:r>
            <a:r>
              <a:rPr lang="en-US" altLang="zh-CN" sz="1800" dirty="0" err="1"/>
              <a:t>obj</a:t>
            </a:r>
            <a:r>
              <a:rPr lang="en-US" altLang="zh-CN" sz="1800" dirty="0"/>
              <a:t>(1, 2, 3, 4);</a:t>
            </a:r>
          </a:p>
          <a:p>
            <a:pPr marL="358775" indent="-250825" eaLnBrk="1" hangingPunct="1">
              <a:lnSpc>
                <a:spcPct val="100000"/>
              </a:lnSpc>
              <a:spcBef>
                <a:spcPct val="0"/>
              </a:spcBef>
              <a:buNone/>
            </a:pPr>
            <a:r>
              <a:rPr lang="en-US" altLang="zh-CN" sz="1800" dirty="0"/>
              <a:t>	return 0;</a:t>
            </a:r>
          </a:p>
          <a:p>
            <a:pPr marL="358775" indent="-250825" eaLnBrk="1" hangingPunct="1">
              <a:lnSpc>
                <a:spcPct val="100000"/>
              </a:lnSpc>
              <a:spcBef>
                <a:spcPct val="0"/>
              </a:spcBef>
              <a:buNone/>
            </a:pPr>
            <a:r>
              <a:rPr lang="en-US" altLang="zh-CN" sz="1800" dirty="0"/>
              <a:t>}</a:t>
            </a:r>
          </a:p>
        </p:txBody>
      </p:sp>
      <p:sp>
        <p:nvSpPr>
          <p:cNvPr id="7" name="Text Box 4"/>
          <p:cNvSpPr txBox="1">
            <a:spLocks noChangeArrowheads="1"/>
          </p:cNvSpPr>
          <p:nvPr/>
        </p:nvSpPr>
        <p:spPr bwMode="auto">
          <a:xfrm>
            <a:off x="5486400" y="4657725"/>
            <a:ext cx="3048000" cy="2124075"/>
          </a:xfrm>
          <a:prstGeom prst="rect">
            <a:avLst/>
          </a:prstGeom>
          <a:solidFill>
            <a:srgbClr val="FFFF00"/>
          </a:solidFill>
          <a:ln>
            <a:noFill/>
          </a:ln>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defRPr/>
            </a:pPr>
            <a:r>
              <a:rPr lang="zh-CN" altLang="en-US" dirty="0">
                <a:solidFill>
                  <a:schemeClr val="tx2"/>
                </a:solidFill>
              </a:rPr>
              <a:t>运行结果：</a:t>
            </a:r>
          </a:p>
          <a:p>
            <a:pPr eaLnBrk="1" hangingPunct="1">
              <a:defRPr/>
            </a:pPr>
            <a:r>
              <a:rPr lang="en-US" altLang="zh-CN" sz="1800" dirty="0">
                <a:latin typeface="Consolas" pitchFamily="49" charset="0"/>
                <a:ea typeface="+mn-ea"/>
                <a:cs typeface="Consolas" pitchFamily="49" charset="0"/>
              </a:rPr>
              <a:t>constructing Base2 2</a:t>
            </a:r>
          </a:p>
          <a:p>
            <a:pPr eaLnBrk="1" hangingPunct="1">
              <a:defRPr/>
            </a:pPr>
            <a:r>
              <a:rPr lang="en-US" altLang="zh-CN" sz="1800" dirty="0">
                <a:latin typeface="Consolas" pitchFamily="49" charset="0"/>
                <a:ea typeface="+mn-ea"/>
                <a:cs typeface="Consolas" pitchFamily="49" charset="0"/>
              </a:rPr>
              <a:t>constructing Base1 1</a:t>
            </a:r>
          </a:p>
          <a:p>
            <a:pPr eaLnBrk="1" hangingPunct="1">
              <a:defRPr/>
            </a:pPr>
            <a:r>
              <a:rPr lang="en-US" altLang="zh-CN" sz="1800" dirty="0">
                <a:latin typeface="Consolas" pitchFamily="49" charset="0"/>
                <a:ea typeface="+mn-ea"/>
                <a:cs typeface="Consolas" pitchFamily="49" charset="0"/>
              </a:rPr>
              <a:t>constructing Base3 *</a:t>
            </a:r>
          </a:p>
          <a:p>
            <a:pPr eaLnBrk="1" hangingPunct="1">
              <a:defRPr/>
            </a:pPr>
            <a:r>
              <a:rPr lang="en-US" altLang="zh-CN" sz="1800" dirty="0">
                <a:latin typeface="Consolas" pitchFamily="49" charset="0"/>
                <a:ea typeface="+mn-ea"/>
                <a:cs typeface="Consolas" pitchFamily="49" charset="0"/>
              </a:rPr>
              <a:t>constructing Base1 3</a:t>
            </a:r>
          </a:p>
          <a:p>
            <a:pPr eaLnBrk="1" hangingPunct="1">
              <a:defRPr/>
            </a:pPr>
            <a:r>
              <a:rPr lang="en-US" altLang="zh-CN" sz="1800" dirty="0">
                <a:latin typeface="Consolas" pitchFamily="49" charset="0"/>
                <a:ea typeface="+mn-ea"/>
                <a:cs typeface="Consolas" pitchFamily="49" charset="0"/>
              </a:rPr>
              <a:t>constructing Base2 4</a:t>
            </a:r>
          </a:p>
          <a:p>
            <a:pPr eaLnBrk="1" hangingPunct="1">
              <a:defRPr/>
            </a:pPr>
            <a:r>
              <a:rPr lang="en-US" altLang="zh-CN" sz="1800" dirty="0">
                <a:latin typeface="Consolas" pitchFamily="49" charset="0"/>
                <a:ea typeface="+mn-ea"/>
                <a:cs typeface="Consolas" pitchFamily="49" charset="0"/>
              </a:rPr>
              <a:t>constructing Base3 *</a:t>
            </a:r>
          </a:p>
        </p:txBody>
      </p:sp>
      <p:sp>
        <p:nvSpPr>
          <p:cNvPr id="8"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41</a:t>
            </a:fld>
            <a:endParaRPr lang="en-US" altLang="zh-CN" dirty="0"/>
          </a:p>
        </p:txBody>
      </p:sp>
      <p:sp>
        <p:nvSpPr>
          <p:cNvPr id="9" name="标题 4"/>
          <p:cNvSpPr txBox="1">
            <a:spLocks/>
          </p:cNvSpPr>
          <p:nvPr/>
        </p:nvSpPr>
        <p:spPr>
          <a:xfrm>
            <a:off x="241300" y="257175"/>
            <a:ext cx="87503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7.4 </a:t>
            </a:r>
            <a:r>
              <a:rPr lang="zh-CN" altLang="en-US" dirty="0"/>
              <a:t>派生类的构造和析构函数</a:t>
            </a:r>
            <a:endParaRPr lang="en-US" altLang="zh-CN" dirty="0"/>
          </a:p>
          <a:p>
            <a:r>
              <a:rPr lang="zh-CN" altLang="en-US" dirty="0"/>
              <a:t> </a:t>
            </a:r>
            <a:r>
              <a:rPr lang="en-US" altLang="zh-CN" dirty="0"/>
              <a:t>—— 7.4.1 </a:t>
            </a:r>
            <a:r>
              <a:rPr lang="zh-CN" altLang="en-US" dirty="0"/>
              <a:t>构造函数</a:t>
            </a:r>
          </a:p>
        </p:txBody>
      </p:sp>
    </p:spTree>
    <p:extLst>
      <p:ext uri="{BB962C8B-B14F-4D97-AF65-F5344CB8AC3E}">
        <p14:creationId xmlns:p14="http://schemas.microsoft.com/office/powerpoint/2010/main" val="1614159720"/>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a:xfrm>
            <a:off x="0" y="950913"/>
            <a:ext cx="6704013" cy="954087"/>
          </a:xfrm>
        </p:spPr>
        <p:txBody>
          <a:bodyPr/>
          <a:lstStyle/>
          <a:p>
            <a:pPr algn="l" eaLnBrk="1" hangingPunct="1"/>
            <a:r>
              <a:rPr lang="en-US" altLang="zh-CN"/>
              <a:t>7.4.3 </a:t>
            </a:r>
            <a:r>
              <a:rPr lang="zh-CN" altLang="en-US"/>
              <a:t>析构函数</a:t>
            </a:r>
          </a:p>
        </p:txBody>
      </p:sp>
      <p:sp>
        <p:nvSpPr>
          <p:cNvPr id="55299" name="内容占位符 2"/>
          <p:cNvSpPr>
            <a:spLocks noGrp="1"/>
          </p:cNvSpPr>
          <p:nvPr>
            <p:ph idx="1"/>
          </p:nvPr>
        </p:nvSpPr>
        <p:spPr>
          <a:xfrm>
            <a:off x="504825" y="1905000"/>
            <a:ext cx="8029575" cy="4343400"/>
          </a:xfrm>
        </p:spPr>
        <p:txBody>
          <a:bodyPr/>
          <a:lstStyle/>
          <a:p>
            <a:pPr eaLnBrk="1" hangingPunct="1"/>
            <a:r>
              <a:rPr lang="zh-CN" altLang="en-US" sz="2800" dirty="0"/>
              <a:t>析构函数也不被继承，派生类自行声明</a:t>
            </a:r>
          </a:p>
          <a:p>
            <a:pPr eaLnBrk="1" hangingPunct="1"/>
            <a:r>
              <a:rPr lang="zh-CN" altLang="en-US" sz="2800" dirty="0"/>
              <a:t>声明方法与一般（无继承关系时）类的析构函数相同。</a:t>
            </a:r>
          </a:p>
          <a:p>
            <a:pPr eaLnBrk="1" hangingPunct="1"/>
            <a:r>
              <a:rPr lang="zh-CN" altLang="en-US" sz="2800" dirty="0"/>
              <a:t>不需要显式地调用基类的析构函数，系统会自动隐式调用。</a:t>
            </a:r>
          </a:p>
          <a:p>
            <a:pPr eaLnBrk="1" hangingPunct="1"/>
            <a:r>
              <a:rPr lang="zh-CN" altLang="en-US" sz="2800" dirty="0"/>
              <a:t>析构函数的调用次序与构造函数相反。</a:t>
            </a:r>
          </a:p>
        </p:txBody>
      </p:sp>
      <p:sp>
        <p:nvSpPr>
          <p:cNvPr id="7" name="标题 4"/>
          <p:cNvSpPr txBox="1">
            <a:spLocks/>
          </p:cNvSpPr>
          <p:nvPr/>
        </p:nvSpPr>
        <p:spPr>
          <a:xfrm>
            <a:off x="241300" y="257175"/>
            <a:ext cx="87503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7.4 </a:t>
            </a:r>
            <a:r>
              <a:rPr lang="zh-CN" altLang="en-US" dirty="0"/>
              <a:t>派生类的构造和析构函数</a:t>
            </a:r>
            <a:endParaRPr lang="en-US" altLang="zh-CN" dirty="0"/>
          </a:p>
          <a:p>
            <a:r>
              <a:rPr lang="zh-CN" altLang="en-US" dirty="0"/>
              <a:t> </a:t>
            </a:r>
            <a:r>
              <a:rPr lang="en-US" altLang="zh-CN" dirty="0"/>
              <a:t>—— 7.4.3 </a:t>
            </a:r>
            <a:r>
              <a:rPr lang="zh-CN" altLang="en-US" dirty="0"/>
              <a:t>析构函数</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42</a:t>
            </a:fld>
            <a:endParaRPr lang="en-US" altLang="zh-CN" dirty="0"/>
          </a:p>
        </p:txBody>
      </p:sp>
    </p:spTree>
    <p:extLst>
      <p:ext uri="{BB962C8B-B14F-4D97-AF65-F5344CB8AC3E}">
        <p14:creationId xmlns:p14="http://schemas.microsoft.com/office/powerpoint/2010/main" val="3520879534"/>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3" name="标题 1"/>
          <p:cNvSpPr>
            <a:spLocks noGrp="1"/>
          </p:cNvSpPr>
          <p:nvPr>
            <p:ph type="title"/>
          </p:nvPr>
        </p:nvSpPr>
        <p:spPr>
          <a:xfrm>
            <a:off x="0" y="950913"/>
            <a:ext cx="6704013" cy="954087"/>
          </a:xfrm>
        </p:spPr>
        <p:txBody>
          <a:bodyPr/>
          <a:lstStyle/>
          <a:p>
            <a:pPr algn="l" eaLnBrk="1" hangingPunct="1"/>
            <a:r>
              <a:rPr lang="zh-CN" altLang="en-US"/>
              <a:t>例</a:t>
            </a:r>
            <a:r>
              <a:rPr lang="en-US" altLang="zh-CN"/>
              <a:t>7-5 </a:t>
            </a:r>
            <a:r>
              <a:rPr lang="zh-CN" altLang="en-US"/>
              <a:t>派生类析构函数举例</a:t>
            </a:r>
            <a:endParaRPr kumimoji="1" lang="zh-CN" altLang="en-US"/>
          </a:p>
        </p:txBody>
      </p:sp>
      <p:sp>
        <p:nvSpPr>
          <p:cNvPr id="56324" name="内容占位符 2"/>
          <p:cNvSpPr>
            <a:spLocks noGrp="1"/>
          </p:cNvSpPr>
          <p:nvPr>
            <p:ph idx="1"/>
          </p:nvPr>
        </p:nvSpPr>
        <p:spPr>
          <a:xfrm>
            <a:off x="381000" y="1774825"/>
            <a:ext cx="8229600" cy="4930775"/>
          </a:xfrm>
          <a:solidFill>
            <a:srgbClr val="85FFFF"/>
          </a:solidFill>
          <a:ln w="9525">
            <a:noFill/>
            <a:miter lim="800000"/>
            <a:headEnd/>
            <a:tailEnd/>
          </a:ln>
          <a:effectLst/>
        </p:spPr>
        <p:txBody>
          <a:bodyPr vert="horz" wrap="square" lIns="91440" tIns="45720" rIns="91440" bIns="45720" numCol="1" anchor="t" anchorCtr="0" compatLnSpc="1">
            <a:prstTxWarp prst="textNoShape">
              <a:avLst/>
            </a:prstTxWarp>
          </a:bodyPr>
          <a:lstStyle/>
          <a:p>
            <a:pPr marL="358775" indent="-250825" eaLnBrk="1" hangingPunct="1">
              <a:lnSpc>
                <a:spcPct val="100000"/>
              </a:lnSpc>
              <a:spcBef>
                <a:spcPct val="0"/>
              </a:spcBef>
              <a:buNone/>
            </a:pPr>
            <a:r>
              <a:rPr lang="en-US" altLang="zh-CN" sz="1800" dirty="0"/>
              <a:t>#include &lt;</a:t>
            </a:r>
            <a:r>
              <a:rPr lang="en-US" altLang="zh-CN" sz="1800" dirty="0" err="1"/>
              <a:t>iostream</a:t>
            </a:r>
            <a:r>
              <a:rPr lang="en-US" altLang="zh-CN" sz="1800" dirty="0"/>
              <a:t>&gt;</a:t>
            </a:r>
          </a:p>
          <a:p>
            <a:pPr marL="358775" indent="-250825" eaLnBrk="1" hangingPunct="1">
              <a:lnSpc>
                <a:spcPct val="100000"/>
              </a:lnSpc>
              <a:spcBef>
                <a:spcPct val="0"/>
              </a:spcBef>
              <a:buNone/>
            </a:pPr>
            <a:r>
              <a:rPr lang="en-US" altLang="zh-CN" sz="1800" dirty="0"/>
              <a:t>using namespace </a:t>
            </a:r>
            <a:r>
              <a:rPr lang="en-US" altLang="zh-CN" sz="1800" dirty="0" err="1"/>
              <a:t>std</a:t>
            </a:r>
            <a:r>
              <a:rPr lang="en-US" altLang="zh-CN" sz="1800" dirty="0"/>
              <a:t>;</a:t>
            </a:r>
          </a:p>
          <a:p>
            <a:pPr marL="358775" indent="-250825" eaLnBrk="1" hangingPunct="1">
              <a:lnSpc>
                <a:spcPct val="100000"/>
              </a:lnSpc>
              <a:spcBef>
                <a:spcPct val="0"/>
              </a:spcBef>
              <a:buNone/>
            </a:pPr>
            <a:r>
              <a:rPr lang="en-US" altLang="zh-CN" sz="1800" dirty="0"/>
              <a:t>class Base1 {	//</a:t>
            </a:r>
            <a:r>
              <a:rPr lang="zh-CN" altLang="en-US" sz="1800" dirty="0"/>
              <a:t>基类</a:t>
            </a:r>
            <a:r>
              <a:rPr lang="en-US" altLang="zh-CN" sz="1800" dirty="0"/>
              <a:t>Base1</a:t>
            </a:r>
            <a:r>
              <a:rPr lang="zh-CN" altLang="en-US" sz="1800" dirty="0"/>
              <a:t>，构造函数有参数</a:t>
            </a:r>
          </a:p>
          <a:p>
            <a:pPr marL="358775" indent="-250825" eaLnBrk="1" hangingPunct="1">
              <a:lnSpc>
                <a:spcPct val="100000"/>
              </a:lnSpc>
              <a:spcBef>
                <a:spcPct val="0"/>
              </a:spcBef>
              <a:buNone/>
            </a:pPr>
            <a:r>
              <a:rPr lang="en-US" altLang="zh-CN" sz="1800" dirty="0"/>
              <a:t>public:</a:t>
            </a:r>
          </a:p>
          <a:p>
            <a:pPr marL="358775" indent="-250825" eaLnBrk="1" hangingPunct="1">
              <a:lnSpc>
                <a:spcPct val="100000"/>
              </a:lnSpc>
              <a:spcBef>
                <a:spcPct val="0"/>
              </a:spcBef>
              <a:buNone/>
            </a:pPr>
            <a:r>
              <a:rPr lang="en-US" altLang="zh-CN" sz="1800" dirty="0"/>
              <a:t>	Base1(</a:t>
            </a:r>
            <a:r>
              <a:rPr lang="en-US" altLang="zh-CN" sz="1800" dirty="0" err="1"/>
              <a:t>int</a:t>
            </a:r>
            <a:r>
              <a:rPr lang="en-US" altLang="zh-CN" sz="1800" dirty="0"/>
              <a:t> </a:t>
            </a:r>
            <a:r>
              <a:rPr lang="en-US" altLang="zh-CN" sz="1800" dirty="0" err="1"/>
              <a:t>i</a:t>
            </a:r>
            <a:r>
              <a:rPr lang="en-US" altLang="zh-CN" sz="1800" dirty="0"/>
              <a:t>) { </a:t>
            </a:r>
            <a:r>
              <a:rPr lang="en-US" altLang="zh-CN" sz="1800" dirty="0" err="1"/>
              <a:t>cout</a:t>
            </a:r>
            <a:r>
              <a:rPr lang="en-US" altLang="zh-CN" sz="1800" dirty="0"/>
              <a:t> &lt;&lt; "Constructing Base1 " &lt;&lt; </a:t>
            </a:r>
            <a:r>
              <a:rPr lang="en-US" altLang="zh-CN" sz="1800" dirty="0" err="1"/>
              <a:t>i</a:t>
            </a:r>
            <a:r>
              <a:rPr lang="en-US" altLang="zh-CN" sz="1800" dirty="0"/>
              <a:t> &lt;&lt; </a:t>
            </a:r>
            <a:r>
              <a:rPr lang="en-US" altLang="zh-CN" sz="1800" dirty="0" err="1"/>
              <a:t>endl</a:t>
            </a:r>
            <a:r>
              <a:rPr lang="en-US" altLang="zh-CN" sz="1800" dirty="0"/>
              <a:t>; }</a:t>
            </a:r>
          </a:p>
          <a:p>
            <a:pPr marL="358775" indent="-250825" eaLnBrk="1" hangingPunct="1">
              <a:lnSpc>
                <a:spcPct val="100000"/>
              </a:lnSpc>
              <a:spcBef>
                <a:spcPct val="0"/>
              </a:spcBef>
              <a:buNone/>
            </a:pPr>
            <a:r>
              <a:rPr lang="en-US" altLang="zh-CN" sz="1800" dirty="0"/>
              <a:t>	~Base1() { </a:t>
            </a:r>
            <a:r>
              <a:rPr lang="en-US" altLang="zh-CN" sz="1800" dirty="0" err="1"/>
              <a:t>cout</a:t>
            </a:r>
            <a:r>
              <a:rPr lang="en-US" altLang="zh-CN" sz="1800" dirty="0"/>
              <a:t> &lt;&lt; "Destructing Base1" &lt;&lt; </a:t>
            </a:r>
            <a:r>
              <a:rPr lang="en-US" altLang="zh-CN" sz="1800" dirty="0" err="1"/>
              <a:t>endl</a:t>
            </a:r>
            <a:r>
              <a:rPr lang="en-US" altLang="zh-CN" sz="1800" dirty="0"/>
              <a:t>; }</a:t>
            </a:r>
          </a:p>
          <a:p>
            <a:pPr marL="358775" indent="-250825" eaLnBrk="1" hangingPunct="1">
              <a:lnSpc>
                <a:spcPct val="100000"/>
              </a:lnSpc>
              <a:spcBef>
                <a:spcPct val="0"/>
              </a:spcBef>
              <a:buNone/>
            </a:pPr>
            <a:r>
              <a:rPr lang="en-US" altLang="zh-CN" sz="1800" dirty="0"/>
              <a:t>};</a:t>
            </a:r>
          </a:p>
          <a:p>
            <a:pPr marL="358775" indent="-250825" eaLnBrk="1" hangingPunct="1">
              <a:lnSpc>
                <a:spcPct val="100000"/>
              </a:lnSpc>
              <a:spcBef>
                <a:spcPct val="0"/>
              </a:spcBef>
              <a:buNone/>
            </a:pPr>
            <a:r>
              <a:rPr lang="en-US" altLang="zh-CN" sz="1800" dirty="0"/>
              <a:t>class Base2 {	//</a:t>
            </a:r>
            <a:r>
              <a:rPr lang="zh-CN" altLang="en-US" sz="1800" dirty="0"/>
              <a:t>基类</a:t>
            </a:r>
            <a:r>
              <a:rPr lang="en-US" altLang="zh-CN" sz="1800" dirty="0"/>
              <a:t>Base2</a:t>
            </a:r>
            <a:r>
              <a:rPr lang="zh-CN" altLang="en-US" sz="1800" dirty="0"/>
              <a:t>，构造函数有参数</a:t>
            </a:r>
          </a:p>
          <a:p>
            <a:pPr marL="358775" indent="-250825" eaLnBrk="1" hangingPunct="1">
              <a:lnSpc>
                <a:spcPct val="100000"/>
              </a:lnSpc>
              <a:spcBef>
                <a:spcPct val="0"/>
              </a:spcBef>
              <a:buNone/>
            </a:pPr>
            <a:r>
              <a:rPr lang="en-US" altLang="zh-CN" sz="1800" dirty="0"/>
              <a:t>public:</a:t>
            </a:r>
          </a:p>
          <a:p>
            <a:pPr marL="358775" indent="-250825" eaLnBrk="1" hangingPunct="1">
              <a:lnSpc>
                <a:spcPct val="100000"/>
              </a:lnSpc>
              <a:spcBef>
                <a:spcPct val="0"/>
              </a:spcBef>
              <a:buNone/>
            </a:pPr>
            <a:r>
              <a:rPr lang="en-US" altLang="zh-CN" sz="1800" dirty="0"/>
              <a:t>	Base2(</a:t>
            </a:r>
            <a:r>
              <a:rPr lang="en-US" altLang="zh-CN" sz="1800" dirty="0" err="1"/>
              <a:t>int</a:t>
            </a:r>
            <a:r>
              <a:rPr lang="en-US" altLang="zh-CN" sz="1800" dirty="0"/>
              <a:t> j) { </a:t>
            </a:r>
            <a:r>
              <a:rPr lang="en-US" altLang="zh-CN" sz="1800" dirty="0" err="1"/>
              <a:t>cout</a:t>
            </a:r>
            <a:r>
              <a:rPr lang="en-US" altLang="zh-CN" sz="1800" dirty="0"/>
              <a:t> &lt;&lt; "Constructing Base2 " &lt;&lt; j &lt;&lt; </a:t>
            </a:r>
            <a:r>
              <a:rPr lang="en-US" altLang="zh-CN" sz="1800" dirty="0" err="1"/>
              <a:t>endl</a:t>
            </a:r>
            <a:r>
              <a:rPr lang="en-US" altLang="zh-CN" sz="1800" dirty="0"/>
              <a:t>; }</a:t>
            </a:r>
          </a:p>
          <a:p>
            <a:pPr marL="358775" indent="-250825" eaLnBrk="1" hangingPunct="1">
              <a:lnSpc>
                <a:spcPct val="100000"/>
              </a:lnSpc>
              <a:spcBef>
                <a:spcPct val="0"/>
              </a:spcBef>
              <a:buNone/>
            </a:pPr>
            <a:r>
              <a:rPr lang="en-US" altLang="zh-CN" sz="1800" dirty="0"/>
              <a:t>	~Base2() { </a:t>
            </a:r>
            <a:r>
              <a:rPr lang="en-US" altLang="zh-CN" sz="1800" dirty="0" err="1"/>
              <a:t>cout</a:t>
            </a:r>
            <a:r>
              <a:rPr lang="en-US" altLang="zh-CN" sz="1800" dirty="0"/>
              <a:t> &lt;&lt; "Destructing Base2" &lt;&lt; </a:t>
            </a:r>
            <a:r>
              <a:rPr lang="en-US" altLang="zh-CN" sz="1800" dirty="0" err="1"/>
              <a:t>endl</a:t>
            </a:r>
            <a:r>
              <a:rPr lang="en-US" altLang="zh-CN" sz="1800" dirty="0"/>
              <a:t>; }</a:t>
            </a:r>
          </a:p>
          <a:p>
            <a:pPr marL="358775" indent="-250825" eaLnBrk="1" hangingPunct="1">
              <a:lnSpc>
                <a:spcPct val="100000"/>
              </a:lnSpc>
              <a:spcBef>
                <a:spcPct val="0"/>
              </a:spcBef>
              <a:buNone/>
            </a:pPr>
            <a:r>
              <a:rPr lang="en-US" altLang="zh-CN" sz="1800" dirty="0"/>
              <a:t>};</a:t>
            </a:r>
          </a:p>
          <a:p>
            <a:pPr marL="358775" indent="-250825" eaLnBrk="1" hangingPunct="1">
              <a:lnSpc>
                <a:spcPct val="100000"/>
              </a:lnSpc>
              <a:spcBef>
                <a:spcPct val="0"/>
              </a:spcBef>
              <a:buNone/>
            </a:pPr>
            <a:r>
              <a:rPr lang="en-US" altLang="zh-CN" sz="1800" dirty="0"/>
              <a:t>class Base3 {	//</a:t>
            </a:r>
            <a:r>
              <a:rPr lang="zh-CN" altLang="en-US" sz="1800" dirty="0"/>
              <a:t>基类</a:t>
            </a:r>
            <a:r>
              <a:rPr lang="en-US" altLang="zh-CN" sz="1800" dirty="0"/>
              <a:t>Base3</a:t>
            </a:r>
            <a:r>
              <a:rPr lang="zh-CN" altLang="en-US" sz="1800" dirty="0"/>
              <a:t>，构造函数无参数</a:t>
            </a:r>
          </a:p>
          <a:p>
            <a:pPr marL="358775" indent="-250825" eaLnBrk="1" hangingPunct="1">
              <a:lnSpc>
                <a:spcPct val="100000"/>
              </a:lnSpc>
              <a:spcBef>
                <a:spcPct val="0"/>
              </a:spcBef>
              <a:buNone/>
            </a:pPr>
            <a:r>
              <a:rPr lang="en-US" altLang="zh-CN" sz="1800" dirty="0"/>
              <a:t>public:</a:t>
            </a:r>
          </a:p>
          <a:p>
            <a:pPr marL="358775" indent="-250825" eaLnBrk="1" hangingPunct="1">
              <a:lnSpc>
                <a:spcPct val="100000"/>
              </a:lnSpc>
              <a:spcBef>
                <a:spcPct val="0"/>
              </a:spcBef>
              <a:buNone/>
            </a:pPr>
            <a:r>
              <a:rPr lang="en-US" altLang="zh-CN" sz="1800" dirty="0"/>
              <a:t>	Base3() { </a:t>
            </a:r>
            <a:r>
              <a:rPr lang="en-US" altLang="zh-CN" sz="1800" dirty="0" err="1"/>
              <a:t>cout</a:t>
            </a:r>
            <a:r>
              <a:rPr lang="en-US" altLang="zh-CN" sz="1800" dirty="0"/>
              <a:t> &lt;&lt; "Constructing Base3 *" &lt;&lt; </a:t>
            </a:r>
            <a:r>
              <a:rPr lang="en-US" altLang="zh-CN" sz="1800" dirty="0" err="1"/>
              <a:t>endl</a:t>
            </a:r>
            <a:r>
              <a:rPr lang="en-US" altLang="zh-CN" sz="1800" dirty="0"/>
              <a:t>; }</a:t>
            </a:r>
          </a:p>
          <a:p>
            <a:pPr marL="358775" indent="-250825" eaLnBrk="1" hangingPunct="1">
              <a:lnSpc>
                <a:spcPct val="100000"/>
              </a:lnSpc>
              <a:spcBef>
                <a:spcPct val="0"/>
              </a:spcBef>
              <a:buNone/>
            </a:pPr>
            <a:r>
              <a:rPr lang="en-US" altLang="zh-CN" sz="1800" dirty="0"/>
              <a:t>	~Base3() { </a:t>
            </a:r>
            <a:r>
              <a:rPr lang="en-US" altLang="zh-CN" sz="1800" dirty="0" err="1"/>
              <a:t>cout</a:t>
            </a:r>
            <a:r>
              <a:rPr lang="en-US" altLang="zh-CN" sz="1800" dirty="0"/>
              <a:t> &lt;&lt; "Destructing Base3" &lt;&lt; </a:t>
            </a:r>
            <a:r>
              <a:rPr lang="en-US" altLang="zh-CN" sz="1800" dirty="0" err="1"/>
              <a:t>endl</a:t>
            </a:r>
            <a:r>
              <a:rPr lang="en-US" altLang="zh-CN" sz="1800" dirty="0"/>
              <a:t>; }</a:t>
            </a:r>
          </a:p>
          <a:p>
            <a:pPr marL="358775" indent="-250825" eaLnBrk="1" hangingPunct="1">
              <a:lnSpc>
                <a:spcPct val="100000"/>
              </a:lnSpc>
              <a:spcBef>
                <a:spcPct val="0"/>
              </a:spcBef>
              <a:buNone/>
            </a:pPr>
            <a:r>
              <a:rPr lang="en-US" altLang="zh-CN" sz="1800" dirty="0"/>
              <a:t>};</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43</a:t>
            </a:fld>
            <a:endParaRPr lang="en-US" altLang="zh-CN" dirty="0"/>
          </a:p>
        </p:txBody>
      </p:sp>
      <p:sp>
        <p:nvSpPr>
          <p:cNvPr id="8" name="标题 4"/>
          <p:cNvSpPr txBox="1">
            <a:spLocks/>
          </p:cNvSpPr>
          <p:nvPr/>
        </p:nvSpPr>
        <p:spPr>
          <a:xfrm>
            <a:off x="241300" y="257175"/>
            <a:ext cx="87503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7.4 </a:t>
            </a:r>
            <a:r>
              <a:rPr lang="zh-CN" altLang="en-US" dirty="0"/>
              <a:t>派生类的构造和析构函数</a:t>
            </a:r>
            <a:endParaRPr lang="en-US" altLang="zh-CN" dirty="0"/>
          </a:p>
          <a:p>
            <a:r>
              <a:rPr lang="zh-CN" altLang="en-US" dirty="0"/>
              <a:t> </a:t>
            </a:r>
            <a:r>
              <a:rPr lang="en-US" altLang="zh-CN" dirty="0"/>
              <a:t>—— 7.4.3 </a:t>
            </a:r>
            <a:r>
              <a:rPr lang="zh-CN" altLang="en-US" dirty="0"/>
              <a:t>析构函数</a:t>
            </a:r>
          </a:p>
        </p:txBody>
      </p:sp>
    </p:spTree>
    <p:extLst>
      <p:ext uri="{BB962C8B-B14F-4D97-AF65-F5344CB8AC3E}">
        <p14:creationId xmlns:p14="http://schemas.microsoft.com/office/powerpoint/2010/main" val="3641757272"/>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7" name="标题 1"/>
          <p:cNvSpPr>
            <a:spLocks noGrp="1"/>
          </p:cNvSpPr>
          <p:nvPr>
            <p:ph type="title"/>
          </p:nvPr>
        </p:nvSpPr>
        <p:spPr>
          <a:xfrm>
            <a:off x="0" y="950913"/>
            <a:ext cx="6704013" cy="954087"/>
          </a:xfrm>
        </p:spPr>
        <p:txBody>
          <a:bodyPr/>
          <a:lstStyle/>
          <a:p>
            <a:pPr algn="l" eaLnBrk="1" hangingPunct="1"/>
            <a:r>
              <a:rPr lang="zh-CN" altLang="en-US"/>
              <a:t>例</a:t>
            </a:r>
            <a:r>
              <a:rPr lang="en-US" altLang="zh-CN"/>
              <a:t>7-5 (</a:t>
            </a:r>
            <a:r>
              <a:rPr lang="zh-CN" altLang="en-US"/>
              <a:t>续</a:t>
            </a:r>
            <a:r>
              <a:rPr lang="en-US" altLang="zh-CN"/>
              <a:t>)</a:t>
            </a:r>
            <a:endParaRPr kumimoji="1" lang="zh-CN" altLang="en-US"/>
          </a:p>
        </p:txBody>
      </p:sp>
      <p:sp>
        <p:nvSpPr>
          <p:cNvPr id="57348" name="内容占位符 2"/>
          <p:cNvSpPr>
            <a:spLocks noGrp="1"/>
          </p:cNvSpPr>
          <p:nvPr>
            <p:ph idx="1"/>
          </p:nvPr>
        </p:nvSpPr>
        <p:spPr>
          <a:xfrm>
            <a:off x="533400" y="1900989"/>
            <a:ext cx="8029575" cy="4953000"/>
          </a:xfrm>
          <a:solidFill>
            <a:srgbClr val="85FFFF"/>
          </a:solidFill>
          <a:ln w="9525">
            <a:noFill/>
            <a:miter lim="800000"/>
            <a:headEnd/>
            <a:tailEnd/>
          </a:ln>
          <a:effectLst/>
        </p:spPr>
        <p:txBody>
          <a:bodyPr vert="horz" wrap="square" lIns="91440" tIns="45720" rIns="91440" bIns="45720" numCol="1" anchor="t" anchorCtr="0" compatLnSpc="1">
            <a:prstTxWarp prst="textNoShape">
              <a:avLst/>
            </a:prstTxWarp>
          </a:bodyPr>
          <a:lstStyle/>
          <a:p>
            <a:pPr marL="358775" indent="-250825" eaLnBrk="1" hangingPunct="1">
              <a:lnSpc>
                <a:spcPct val="100000"/>
              </a:lnSpc>
              <a:spcBef>
                <a:spcPct val="0"/>
              </a:spcBef>
              <a:buNone/>
            </a:pPr>
            <a:r>
              <a:rPr lang="en-US" altLang="zh-CN" sz="1800" dirty="0"/>
              <a:t>class Derived: public Base2, public Base1, public Base3 {</a:t>
            </a:r>
          </a:p>
          <a:p>
            <a:pPr marL="358775" indent="-250825" eaLnBrk="1" hangingPunct="1">
              <a:lnSpc>
                <a:spcPct val="100000"/>
              </a:lnSpc>
              <a:spcBef>
                <a:spcPct val="0"/>
              </a:spcBef>
              <a:buNone/>
            </a:pPr>
            <a:r>
              <a:rPr lang="en-US" altLang="zh-CN" sz="1800" dirty="0"/>
              <a:t>//</a:t>
            </a:r>
            <a:r>
              <a:rPr lang="zh-CN" altLang="en-US" sz="1800" dirty="0"/>
              <a:t>派生新类</a:t>
            </a:r>
            <a:r>
              <a:rPr lang="en-US" altLang="zh-CN" sz="1800" dirty="0"/>
              <a:t>Derived</a:t>
            </a:r>
            <a:r>
              <a:rPr lang="zh-CN" altLang="en-US" sz="1800" dirty="0"/>
              <a:t>，注意基类名的顺序</a:t>
            </a:r>
          </a:p>
          <a:p>
            <a:pPr marL="358775" indent="-250825" eaLnBrk="1" hangingPunct="1">
              <a:lnSpc>
                <a:spcPct val="100000"/>
              </a:lnSpc>
              <a:spcBef>
                <a:spcPct val="0"/>
              </a:spcBef>
              <a:buNone/>
            </a:pPr>
            <a:r>
              <a:rPr lang="en-US" altLang="zh-CN" sz="1800" dirty="0"/>
              <a:t>public:	//</a:t>
            </a:r>
            <a:r>
              <a:rPr lang="zh-CN" altLang="en-US" sz="1800" dirty="0"/>
              <a:t>派生类的公有成员</a:t>
            </a:r>
          </a:p>
          <a:p>
            <a:pPr marL="358775" indent="-250825" eaLnBrk="1" hangingPunct="1">
              <a:lnSpc>
                <a:spcPct val="100000"/>
              </a:lnSpc>
              <a:spcBef>
                <a:spcPct val="0"/>
              </a:spcBef>
              <a:buNone/>
            </a:pPr>
            <a:r>
              <a:rPr lang="zh-CN" altLang="en-US" sz="1800" dirty="0"/>
              <a:t>	</a:t>
            </a:r>
            <a:r>
              <a:rPr lang="en-US" altLang="zh-CN" sz="1800" dirty="0"/>
              <a:t>Derived(int a, int b, int c, int d): Base1(a), member2(d), member1(c), Base2(b) { </a:t>
            </a:r>
            <a:r>
              <a:rPr lang="en-US" altLang="zh-CN" sz="1800" dirty="0" err="1"/>
              <a:t>cout</a:t>
            </a:r>
            <a:r>
              <a:rPr lang="en-US" altLang="zh-CN" sz="1800" dirty="0"/>
              <a:t> &lt;&lt; “Constructing Derived " &lt;&lt; </a:t>
            </a:r>
            <a:r>
              <a:rPr lang="en-US" altLang="zh-CN" sz="1800" dirty="0" err="1"/>
              <a:t>endl</a:t>
            </a:r>
            <a:r>
              <a:rPr lang="en-US" altLang="zh-CN" sz="1800" dirty="0"/>
              <a:t>; }</a:t>
            </a:r>
          </a:p>
          <a:p>
            <a:pPr marL="358775" indent="-250825" eaLnBrk="1" hangingPunct="1">
              <a:lnSpc>
                <a:spcPct val="100000"/>
              </a:lnSpc>
              <a:spcBef>
                <a:spcPct val="0"/>
              </a:spcBef>
              <a:buNone/>
            </a:pPr>
            <a:r>
              <a:rPr lang="en-US" altLang="zh-CN" sz="1800" dirty="0"/>
              <a:t>    ~ Derived() { </a:t>
            </a:r>
            <a:r>
              <a:rPr lang="en-US" altLang="zh-CN" sz="1800" dirty="0" err="1"/>
              <a:t>cout</a:t>
            </a:r>
            <a:r>
              <a:rPr lang="en-US" altLang="zh-CN" sz="1800" dirty="0"/>
              <a:t> &lt;&lt; "Destructing Derived " &lt;&lt; </a:t>
            </a:r>
            <a:r>
              <a:rPr lang="en-US" altLang="zh-CN" sz="1800" dirty="0" err="1"/>
              <a:t>endl</a:t>
            </a:r>
            <a:r>
              <a:rPr lang="en-US" altLang="zh-CN" sz="1800" dirty="0"/>
              <a:t>; }</a:t>
            </a:r>
          </a:p>
          <a:p>
            <a:pPr marL="358775" indent="-250825" eaLnBrk="1" hangingPunct="1">
              <a:lnSpc>
                <a:spcPct val="100000"/>
              </a:lnSpc>
              <a:spcBef>
                <a:spcPct val="0"/>
              </a:spcBef>
              <a:buNone/>
            </a:pPr>
            <a:endParaRPr lang="en-US" altLang="zh-CN" sz="1800" dirty="0"/>
          </a:p>
          <a:p>
            <a:pPr marL="358775" indent="-250825" eaLnBrk="1" hangingPunct="1">
              <a:lnSpc>
                <a:spcPct val="100000"/>
              </a:lnSpc>
              <a:spcBef>
                <a:spcPct val="0"/>
              </a:spcBef>
              <a:buNone/>
            </a:pPr>
            <a:r>
              <a:rPr lang="en-US" altLang="zh-CN" sz="1800" dirty="0"/>
              <a:t>	//</a:t>
            </a:r>
            <a:r>
              <a:rPr lang="zh-CN" altLang="en-US" sz="1800" dirty="0"/>
              <a:t>注意基类名的个数与顺序，注意成员对象名的个数与顺序</a:t>
            </a:r>
          </a:p>
          <a:p>
            <a:pPr marL="358775" indent="-250825" eaLnBrk="1" hangingPunct="1">
              <a:lnSpc>
                <a:spcPct val="100000"/>
              </a:lnSpc>
              <a:spcBef>
                <a:spcPct val="0"/>
              </a:spcBef>
              <a:buNone/>
            </a:pPr>
            <a:r>
              <a:rPr lang="en-US" altLang="zh-CN" sz="1800" dirty="0"/>
              <a:t>private:	//</a:t>
            </a:r>
            <a:r>
              <a:rPr lang="zh-CN" altLang="en-US" sz="1800" dirty="0"/>
              <a:t>派生类的私有成员对象</a:t>
            </a:r>
          </a:p>
          <a:p>
            <a:pPr marL="358775" indent="-250825" eaLnBrk="1" hangingPunct="1">
              <a:lnSpc>
                <a:spcPct val="100000"/>
              </a:lnSpc>
              <a:spcBef>
                <a:spcPct val="0"/>
              </a:spcBef>
              <a:buNone/>
            </a:pPr>
            <a:r>
              <a:rPr lang="zh-CN" altLang="en-US" sz="1800" dirty="0"/>
              <a:t>	</a:t>
            </a:r>
            <a:r>
              <a:rPr lang="en-US" altLang="zh-CN" sz="1800" dirty="0"/>
              <a:t>Base1 member1;</a:t>
            </a:r>
          </a:p>
          <a:p>
            <a:pPr marL="358775" indent="-250825" eaLnBrk="1" hangingPunct="1">
              <a:lnSpc>
                <a:spcPct val="100000"/>
              </a:lnSpc>
              <a:spcBef>
                <a:spcPct val="0"/>
              </a:spcBef>
              <a:buNone/>
            </a:pPr>
            <a:r>
              <a:rPr lang="en-US" altLang="zh-CN" sz="1800" dirty="0"/>
              <a:t>	Base2 member2;</a:t>
            </a:r>
          </a:p>
          <a:p>
            <a:pPr marL="358775" indent="-250825" eaLnBrk="1" hangingPunct="1">
              <a:lnSpc>
                <a:spcPct val="100000"/>
              </a:lnSpc>
              <a:spcBef>
                <a:spcPct val="0"/>
              </a:spcBef>
              <a:buNone/>
            </a:pPr>
            <a:r>
              <a:rPr lang="en-US" altLang="zh-CN" sz="1800" dirty="0"/>
              <a:t>	Base3 member3;</a:t>
            </a:r>
          </a:p>
          <a:p>
            <a:pPr marL="358775" indent="-250825" eaLnBrk="1" hangingPunct="1">
              <a:lnSpc>
                <a:spcPct val="100000"/>
              </a:lnSpc>
              <a:spcBef>
                <a:spcPct val="0"/>
              </a:spcBef>
              <a:buNone/>
            </a:pPr>
            <a:r>
              <a:rPr lang="en-US" altLang="zh-CN" sz="1800" dirty="0"/>
              <a:t>};</a:t>
            </a:r>
          </a:p>
          <a:p>
            <a:pPr marL="358775" indent="-250825" eaLnBrk="1" hangingPunct="1">
              <a:lnSpc>
                <a:spcPct val="100000"/>
              </a:lnSpc>
              <a:spcBef>
                <a:spcPct val="0"/>
              </a:spcBef>
              <a:buNone/>
            </a:pPr>
            <a:endParaRPr lang="en-US" altLang="zh-CN" sz="1800" dirty="0"/>
          </a:p>
          <a:p>
            <a:pPr marL="358775" indent="-250825" eaLnBrk="1" hangingPunct="1">
              <a:lnSpc>
                <a:spcPct val="100000"/>
              </a:lnSpc>
              <a:spcBef>
                <a:spcPct val="0"/>
              </a:spcBef>
              <a:buNone/>
            </a:pPr>
            <a:r>
              <a:rPr lang="en-US" altLang="zh-CN" sz="1800" dirty="0" err="1"/>
              <a:t>int</a:t>
            </a:r>
            <a:r>
              <a:rPr lang="en-US" altLang="zh-CN" sz="1800" dirty="0"/>
              <a:t> main() {</a:t>
            </a:r>
          </a:p>
          <a:p>
            <a:pPr marL="358775" indent="-250825" eaLnBrk="1" hangingPunct="1">
              <a:lnSpc>
                <a:spcPct val="100000"/>
              </a:lnSpc>
              <a:spcBef>
                <a:spcPct val="0"/>
              </a:spcBef>
              <a:buNone/>
            </a:pPr>
            <a:r>
              <a:rPr lang="en-US" altLang="zh-CN" sz="1800" dirty="0"/>
              <a:t>	Derived </a:t>
            </a:r>
            <a:r>
              <a:rPr lang="en-US" altLang="zh-CN" sz="1800" dirty="0" err="1"/>
              <a:t>obj</a:t>
            </a:r>
            <a:r>
              <a:rPr lang="en-US" altLang="zh-CN" sz="1800" dirty="0"/>
              <a:t>(1, 2, 3, 4);</a:t>
            </a:r>
          </a:p>
          <a:p>
            <a:pPr marL="358775" indent="-250825" eaLnBrk="1" hangingPunct="1">
              <a:lnSpc>
                <a:spcPct val="100000"/>
              </a:lnSpc>
              <a:spcBef>
                <a:spcPct val="0"/>
              </a:spcBef>
              <a:buNone/>
            </a:pPr>
            <a:r>
              <a:rPr lang="en-US" altLang="zh-CN" sz="1800" dirty="0"/>
              <a:t>	return 0;</a:t>
            </a:r>
          </a:p>
          <a:p>
            <a:pPr marL="358775" indent="-250825" eaLnBrk="1" hangingPunct="1">
              <a:lnSpc>
                <a:spcPct val="100000"/>
              </a:lnSpc>
              <a:spcBef>
                <a:spcPct val="0"/>
              </a:spcBef>
              <a:buNone/>
            </a:pPr>
            <a:r>
              <a:rPr lang="en-US" altLang="zh-CN" sz="1800" dirty="0"/>
              <a:t>}</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44</a:t>
            </a:fld>
            <a:endParaRPr lang="en-US" altLang="zh-CN" dirty="0"/>
          </a:p>
        </p:txBody>
      </p:sp>
      <p:sp>
        <p:nvSpPr>
          <p:cNvPr id="8" name="标题 4"/>
          <p:cNvSpPr txBox="1">
            <a:spLocks/>
          </p:cNvSpPr>
          <p:nvPr/>
        </p:nvSpPr>
        <p:spPr>
          <a:xfrm>
            <a:off x="241300" y="257175"/>
            <a:ext cx="87503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7.4 </a:t>
            </a:r>
            <a:r>
              <a:rPr lang="zh-CN" altLang="en-US" dirty="0"/>
              <a:t>派生类的构造和析构函数</a:t>
            </a:r>
            <a:endParaRPr lang="en-US" altLang="zh-CN" dirty="0"/>
          </a:p>
          <a:p>
            <a:r>
              <a:rPr lang="zh-CN" altLang="en-US" dirty="0"/>
              <a:t> </a:t>
            </a:r>
            <a:r>
              <a:rPr lang="en-US" altLang="zh-CN" dirty="0"/>
              <a:t>—— 7.4.3 </a:t>
            </a:r>
            <a:r>
              <a:rPr lang="zh-CN" altLang="en-US" dirty="0"/>
              <a:t>析构函数</a:t>
            </a:r>
          </a:p>
        </p:txBody>
      </p:sp>
    </p:spTree>
    <p:extLst>
      <p:ext uri="{BB962C8B-B14F-4D97-AF65-F5344CB8AC3E}">
        <p14:creationId xmlns:p14="http://schemas.microsoft.com/office/powerpoint/2010/main" val="3564115599"/>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1" name="标题 1"/>
          <p:cNvSpPr>
            <a:spLocks noGrp="1"/>
          </p:cNvSpPr>
          <p:nvPr>
            <p:ph type="title"/>
          </p:nvPr>
        </p:nvSpPr>
        <p:spPr>
          <a:xfrm>
            <a:off x="0" y="956912"/>
            <a:ext cx="6704013" cy="954087"/>
          </a:xfrm>
        </p:spPr>
        <p:txBody>
          <a:bodyPr/>
          <a:lstStyle/>
          <a:p>
            <a:pPr algn="l" eaLnBrk="1" hangingPunct="1"/>
            <a:r>
              <a:rPr lang="zh-CN" altLang="en-US"/>
              <a:t>例</a:t>
            </a:r>
            <a:r>
              <a:rPr lang="en-US" altLang="zh-CN"/>
              <a:t>7-5 (</a:t>
            </a:r>
            <a:r>
              <a:rPr lang="zh-CN" altLang="en-US"/>
              <a:t>续</a:t>
            </a:r>
            <a:r>
              <a:rPr lang="en-US" altLang="zh-CN"/>
              <a:t>)</a:t>
            </a:r>
            <a:endParaRPr kumimoji="1" lang="zh-CN" altLang="en-US"/>
          </a:p>
        </p:txBody>
      </p:sp>
      <p:sp>
        <p:nvSpPr>
          <p:cNvPr id="3" name="内容占位符 2"/>
          <p:cNvSpPr>
            <a:spLocks noGrp="1"/>
          </p:cNvSpPr>
          <p:nvPr>
            <p:ph idx="1"/>
          </p:nvPr>
        </p:nvSpPr>
        <p:spPr>
          <a:xfrm>
            <a:off x="581025" y="1905000"/>
            <a:ext cx="8029575" cy="4419600"/>
          </a:xfrm>
          <a:solidFill>
            <a:schemeClr val="accent6">
              <a:lumMod val="20000"/>
              <a:lumOff val="80000"/>
            </a:schemeClr>
          </a:solidFill>
        </p:spPr>
        <p:txBody>
          <a:bodyPr>
            <a:normAutofit/>
          </a:bodyPr>
          <a:lstStyle/>
          <a:p>
            <a:pPr marL="365760" indent="-256032" eaLnBrk="1" fontAlgn="auto" hangingPunct="1">
              <a:lnSpc>
                <a:spcPct val="100000"/>
              </a:lnSpc>
              <a:spcBef>
                <a:spcPct val="0"/>
              </a:spcBef>
              <a:spcAft>
                <a:spcPts val="0"/>
              </a:spcAft>
              <a:buClr>
                <a:schemeClr val="accent3"/>
              </a:buClr>
              <a:buFont typeface="Georgia"/>
              <a:buNone/>
              <a:defRPr/>
            </a:pPr>
            <a:r>
              <a:rPr lang="zh-CN" altLang="en-US" sz="2400" dirty="0">
                <a:solidFill>
                  <a:schemeClr val="tx2"/>
                </a:solidFill>
              </a:rPr>
              <a:t>运行结果：</a:t>
            </a:r>
          </a:p>
          <a:p>
            <a:pPr marL="365760" indent="-256032" eaLnBrk="1" fontAlgn="auto" hangingPunct="1">
              <a:lnSpc>
                <a:spcPct val="100000"/>
              </a:lnSpc>
              <a:spcBef>
                <a:spcPct val="0"/>
              </a:spcBef>
              <a:spcAft>
                <a:spcPts val="0"/>
              </a:spcAft>
              <a:buClr>
                <a:schemeClr val="accent3"/>
              </a:buClr>
              <a:buFont typeface="Wingdings" pitchFamily="2" charset="2"/>
              <a:buNone/>
              <a:defRPr/>
            </a:pPr>
            <a:endParaRPr lang="en-US" altLang="zh-CN" sz="1800" dirty="0">
              <a:cs typeface="Consolas" pitchFamily="49" charset="0"/>
            </a:endParaRP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45</a:t>
            </a:fld>
            <a:endParaRPr lang="en-US" altLang="zh-CN" dirty="0"/>
          </a:p>
        </p:txBody>
      </p:sp>
      <p:sp>
        <p:nvSpPr>
          <p:cNvPr id="8" name="标题 4"/>
          <p:cNvSpPr txBox="1">
            <a:spLocks/>
          </p:cNvSpPr>
          <p:nvPr/>
        </p:nvSpPr>
        <p:spPr>
          <a:xfrm>
            <a:off x="241300" y="257175"/>
            <a:ext cx="87503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7.4 </a:t>
            </a:r>
            <a:r>
              <a:rPr lang="zh-CN" altLang="en-US" dirty="0"/>
              <a:t>派生类的构造和析构函数</a:t>
            </a:r>
            <a:endParaRPr lang="en-US" altLang="zh-CN" dirty="0"/>
          </a:p>
          <a:p>
            <a:r>
              <a:rPr lang="zh-CN" altLang="en-US" dirty="0"/>
              <a:t> </a:t>
            </a:r>
            <a:r>
              <a:rPr lang="en-US" altLang="zh-CN" dirty="0"/>
              <a:t>—— 7.4.3 </a:t>
            </a:r>
            <a:r>
              <a:rPr lang="zh-CN" altLang="en-US" dirty="0"/>
              <a:t>析构函数</a:t>
            </a:r>
          </a:p>
        </p:txBody>
      </p:sp>
      <p:pic>
        <p:nvPicPr>
          <p:cNvPr id="2" name="图片 1">
            <a:extLst>
              <a:ext uri="{FF2B5EF4-FFF2-40B4-BE49-F238E27FC236}">
                <a16:creationId xmlns:a16="http://schemas.microsoft.com/office/drawing/2014/main" id="{DF6AC5F3-DB0B-48F2-B522-1B2E6DC1B4EA}"/>
              </a:ext>
            </a:extLst>
          </p:cNvPr>
          <p:cNvPicPr>
            <a:picLocks noChangeAspect="1"/>
          </p:cNvPicPr>
          <p:nvPr/>
        </p:nvPicPr>
        <p:blipFill>
          <a:blip r:embed="rId3"/>
          <a:stretch>
            <a:fillRect/>
          </a:stretch>
        </p:blipFill>
        <p:spPr>
          <a:xfrm>
            <a:off x="935982" y="2438400"/>
            <a:ext cx="3457575" cy="3648075"/>
          </a:xfrm>
          <a:prstGeom prst="rect">
            <a:avLst/>
          </a:prstGeom>
        </p:spPr>
      </p:pic>
    </p:spTree>
    <p:extLst>
      <p:ext uri="{BB962C8B-B14F-4D97-AF65-F5344CB8AC3E}">
        <p14:creationId xmlns:p14="http://schemas.microsoft.com/office/powerpoint/2010/main" val="2010659072"/>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a:xfrm>
            <a:off x="1587" y="950913"/>
            <a:ext cx="6704013" cy="954087"/>
          </a:xfrm>
        </p:spPr>
        <p:txBody>
          <a:bodyPr/>
          <a:lstStyle/>
          <a:p>
            <a:pPr algn="l" eaLnBrk="1" hangingPunct="1"/>
            <a:r>
              <a:rPr lang="zh-CN" altLang="en-US"/>
              <a:t>同名隐藏规则</a:t>
            </a:r>
          </a:p>
        </p:txBody>
      </p:sp>
      <p:sp>
        <p:nvSpPr>
          <p:cNvPr id="18435" name="内容占位符 2"/>
          <p:cNvSpPr>
            <a:spLocks noGrp="1"/>
          </p:cNvSpPr>
          <p:nvPr>
            <p:ph idx="1"/>
          </p:nvPr>
        </p:nvSpPr>
        <p:spPr>
          <a:xfrm>
            <a:off x="381000" y="1905000"/>
            <a:ext cx="8029575" cy="4343400"/>
          </a:xfrm>
        </p:spPr>
        <p:txBody>
          <a:bodyPr>
            <a:normAutofit/>
          </a:bodyPr>
          <a:lstStyle/>
          <a:p>
            <a:pPr marL="109537" indent="0" eaLnBrk="1" fontAlgn="auto" hangingPunct="1">
              <a:spcAft>
                <a:spcPts val="0"/>
              </a:spcAft>
              <a:buClr>
                <a:schemeClr val="accent3"/>
              </a:buClr>
              <a:buFont typeface="Georgia"/>
              <a:buNone/>
              <a:defRPr/>
            </a:pPr>
            <a:r>
              <a:rPr lang="zh-CN" altLang="en-US" sz="2800" dirty="0"/>
              <a:t>当派生类与基类中有相同成员时：</a:t>
            </a:r>
          </a:p>
          <a:p>
            <a:pPr marL="365760" indent="-256032" eaLnBrk="1" fontAlgn="auto" hangingPunct="1">
              <a:spcAft>
                <a:spcPts val="0"/>
              </a:spcAft>
              <a:buClr>
                <a:schemeClr val="accent3"/>
              </a:buClr>
              <a:buFont typeface="Georgia"/>
              <a:buChar char="•"/>
              <a:defRPr/>
            </a:pPr>
            <a:r>
              <a:rPr lang="zh-CN" altLang="en-US" sz="2800" dirty="0"/>
              <a:t>若未强行指名，则通过派生类对象使用的是派生类中的同名成员。</a:t>
            </a:r>
          </a:p>
          <a:p>
            <a:pPr marL="365760" indent="-256032" eaLnBrk="1" fontAlgn="auto" hangingPunct="1">
              <a:spcAft>
                <a:spcPts val="0"/>
              </a:spcAft>
              <a:buClr>
                <a:schemeClr val="accent3"/>
              </a:buClr>
              <a:buFont typeface="Georgia"/>
              <a:buChar char="•"/>
              <a:defRPr/>
            </a:pPr>
            <a:r>
              <a:rPr lang="zh-CN" altLang="en-US" sz="2800" dirty="0"/>
              <a:t>如要通过派生类对象访问基类中被隐藏的同名成员，应</a:t>
            </a:r>
            <a:r>
              <a:rPr lang="zh-CN" altLang="en-US" sz="2800" b="1" dirty="0">
                <a:solidFill>
                  <a:srgbClr val="FF0000"/>
                </a:solidFill>
              </a:rPr>
              <a:t>使用基类名限定</a:t>
            </a:r>
            <a:r>
              <a:rPr lang="zh-CN" altLang="en-US" sz="2800" dirty="0"/>
              <a:t>。</a:t>
            </a:r>
          </a:p>
        </p:txBody>
      </p:sp>
      <p:sp>
        <p:nvSpPr>
          <p:cNvPr id="7" name="标题 4"/>
          <p:cNvSpPr txBox="1">
            <a:spLocks/>
          </p:cNvSpPr>
          <p:nvPr/>
        </p:nvSpPr>
        <p:spPr>
          <a:xfrm>
            <a:off x="214313" y="257175"/>
            <a:ext cx="87503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7.5 </a:t>
            </a:r>
            <a:r>
              <a:rPr lang="zh-CN" altLang="en-US" dirty="0"/>
              <a:t>派生类成员的标识与访问</a:t>
            </a:r>
            <a:endParaRPr lang="en-US" altLang="zh-CN" dirty="0"/>
          </a:p>
          <a:p>
            <a:r>
              <a:rPr lang="zh-CN" altLang="en-US" dirty="0"/>
              <a:t> </a:t>
            </a:r>
            <a:r>
              <a:rPr lang="en-US" altLang="zh-CN" dirty="0"/>
              <a:t>—— 7.5.1 </a:t>
            </a:r>
            <a:r>
              <a:rPr lang="zh-CN" altLang="en-US" dirty="0"/>
              <a:t>作用域分辨</a:t>
            </a:r>
          </a:p>
        </p:txBody>
      </p:sp>
    </p:spTree>
    <p:extLst>
      <p:ext uri="{BB962C8B-B14F-4D97-AF65-F5344CB8AC3E}">
        <p14:creationId xmlns:p14="http://schemas.microsoft.com/office/powerpoint/2010/main" val="2322808625"/>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9" name="标题 1"/>
          <p:cNvSpPr>
            <a:spLocks noGrp="1"/>
          </p:cNvSpPr>
          <p:nvPr>
            <p:ph type="title"/>
          </p:nvPr>
        </p:nvSpPr>
        <p:spPr>
          <a:xfrm>
            <a:off x="0" y="950913"/>
            <a:ext cx="6704013" cy="954087"/>
          </a:xfrm>
        </p:spPr>
        <p:txBody>
          <a:bodyPr/>
          <a:lstStyle/>
          <a:p>
            <a:pPr algn="l" eaLnBrk="1" hangingPunct="1"/>
            <a:r>
              <a:rPr lang="zh-CN" altLang="en-US" dirty="0"/>
              <a:t>例</a:t>
            </a:r>
            <a:r>
              <a:rPr lang="en-US" altLang="zh-CN" dirty="0"/>
              <a:t>7-6 </a:t>
            </a:r>
            <a:r>
              <a:rPr lang="zh-CN" altLang="en-US" dirty="0"/>
              <a:t>多继承同名隐藏举例</a:t>
            </a:r>
            <a:endParaRPr kumimoji="1" lang="zh-CN" altLang="en-US" dirty="0"/>
          </a:p>
        </p:txBody>
      </p:sp>
      <p:sp>
        <p:nvSpPr>
          <p:cNvPr id="60420" name="内容占位符 2"/>
          <p:cNvSpPr>
            <a:spLocks noGrp="1"/>
          </p:cNvSpPr>
          <p:nvPr>
            <p:ph idx="1"/>
          </p:nvPr>
        </p:nvSpPr>
        <p:spPr>
          <a:xfrm>
            <a:off x="574675" y="1752600"/>
            <a:ext cx="8029575" cy="4953000"/>
          </a:xfrm>
          <a:solidFill>
            <a:srgbClr val="85FFFF"/>
          </a:solidFill>
          <a:ln w="9525">
            <a:noFill/>
            <a:miter lim="800000"/>
            <a:headEnd/>
            <a:tailEnd/>
          </a:ln>
          <a:effectLst/>
        </p:spPr>
        <p:txBody>
          <a:bodyPr vert="horz" wrap="square" lIns="91440" tIns="45720" rIns="91440" bIns="45720" numCol="1" anchor="t" anchorCtr="0" compatLnSpc="1">
            <a:prstTxWarp prst="textNoShape">
              <a:avLst/>
            </a:prstTxWarp>
          </a:bodyPr>
          <a:lstStyle/>
          <a:p>
            <a:pPr marL="358775" indent="-250825" eaLnBrk="1" hangingPunct="1">
              <a:lnSpc>
                <a:spcPct val="100000"/>
              </a:lnSpc>
              <a:spcBef>
                <a:spcPct val="0"/>
              </a:spcBef>
              <a:buNone/>
            </a:pPr>
            <a:r>
              <a:rPr lang="en-US" altLang="zh-CN" sz="1800" dirty="0"/>
              <a:t>#include &lt;</a:t>
            </a:r>
            <a:r>
              <a:rPr lang="en-US" altLang="zh-CN" sz="1800" dirty="0" err="1"/>
              <a:t>iostream</a:t>
            </a:r>
            <a:r>
              <a:rPr lang="en-US" altLang="zh-CN" sz="1800" dirty="0"/>
              <a:t>&gt;</a:t>
            </a:r>
          </a:p>
          <a:p>
            <a:pPr marL="358775" indent="-250825" eaLnBrk="1" hangingPunct="1">
              <a:lnSpc>
                <a:spcPct val="100000"/>
              </a:lnSpc>
              <a:spcBef>
                <a:spcPct val="0"/>
              </a:spcBef>
              <a:buNone/>
            </a:pPr>
            <a:r>
              <a:rPr lang="en-US" altLang="zh-CN" sz="1800" dirty="0"/>
              <a:t>using namespace </a:t>
            </a:r>
            <a:r>
              <a:rPr lang="en-US" altLang="zh-CN" sz="1800" dirty="0" err="1"/>
              <a:t>std</a:t>
            </a:r>
            <a:r>
              <a:rPr lang="en-US" altLang="zh-CN" sz="1800" dirty="0"/>
              <a:t>;</a:t>
            </a:r>
          </a:p>
          <a:p>
            <a:pPr marL="358775" indent="-250825" eaLnBrk="1" hangingPunct="1">
              <a:lnSpc>
                <a:spcPct val="100000"/>
              </a:lnSpc>
              <a:spcBef>
                <a:spcPct val="0"/>
              </a:spcBef>
              <a:buNone/>
            </a:pPr>
            <a:r>
              <a:rPr lang="en-US" altLang="zh-CN" sz="1800" dirty="0"/>
              <a:t>class Base1 {	//</a:t>
            </a:r>
            <a:r>
              <a:rPr lang="zh-CN" altLang="en-US" sz="1800" dirty="0"/>
              <a:t>定义基类</a:t>
            </a:r>
            <a:r>
              <a:rPr lang="en-US" altLang="zh-CN" sz="1800" dirty="0"/>
              <a:t>Base1</a:t>
            </a:r>
          </a:p>
          <a:p>
            <a:pPr marL="358775" indent="-250825" eaLnBrk="1" hangingPunct="1">
              <a:lnSpc>
                <a:spcPct val="100000"/>
              </a:lnSpc>
              <a:spcBef>
                <a:spcPct val="0"/>
              </a:spcBef>
              <a:buNone/>
            </a:pPr>
            <a:r>
              <a:rPr lang="en-US" altLang="zh-CN" sz="1800" dirty="0"/>
              <a:t>public:</a:t>
            </a:r>
          </a:p>
          <a:p>
            <a:pPr marL="358775" indent="-250825" eaLnBrk="1" hangingPunct="1">
              <a:lnSpc>
                <a:spcPct val="100000"/>
              </a:lnSpc>
              <a:spcBef>
                <a:spcPct val="0"/>
              </a:spcBef>
              <a:buNone/>
            </a:pPr>
            <a:r>
              <a:rPr lang="en-US" altLang="zh-CN" sz="1800" dirty="0"/>
              <a:t>	</a:t>
            </a:r>
            <a:r>
              <a:rPr lang="en-US" altLang="zh-CN" sz="1800" dirty="0" err="1"/>
              <a:t>int</a:t>
            </a:r>
            <a:r>
              <a:rPr lang="en-US" altLang="zh-CN" sz="1800" dirty="0"/>
              <a:t> </a:t>
            </a:r>
            <a:r>
              <a:rPr lang="en-US" altLang="zh-CN" sz="1800" dirty="0" err="1"/>
              <a:t>var</a:t>
            </a:r>
            <a:r>
              <a:rPr lang="en-US" altLang="zh-CN" sz="1800" dirty="0"/>
              <a:t>;</a:t>
            </a:r>
          </a:p>
          <a:p>
            <a:pPr marL="358775" indent="-250825" eaLnBrk="1" hangingPunct="1">
              <a:lnSpc>
                <a:spcPct val="100000"/>
              </a:lnSpc>
              <a:spcBef>
                <a:spcPct val="0"/>
              </a:spcBef>
              <a:buNone/>
            </a:pPr>
            <a:r>
              <a:rPr lang="en-US" altLang="zh-CN" sz="1800" dirty="0"/>
              <a:t>	void fun() { </a:t>
            </a:r>
            <a:r>
              <a:rPr lang="en-US" altLang="zh-CN" sz="1800" dirty="0" err="1"/>
              <a:t>cout</a:t>
            </a:r>
            <a:r>
              <a:rPr lang="en-US" altLang="zh-CN" sz="1800" dirty="0"/>
              <a:t> &lt;&lt; "Member of Base1" &lt;&lt; </a:t>
            </a:r>
            <a:r>
              <a:rPr lang="en-US" altLang="zh-CN" sz="1800" dirty="0" err="1"/>
              <a:t>endl</a:t>
            </a:r>
            <a:r>
              <a:rPr lang="en-US" altLang="zh-CN" sz="1800" dirty="0"/>
              <a:t>; }</a:t>
            </a:r>
          </a:p>
          <a:p>
            <a:pPr marL="358775" indent="-250825" eaLnBrk="1" hangingPunct="1">
              <a:lnSpc>
                <a:spcPct val="100000"/>
              </a:lnSpc>
              <a:spcBef>
                <a:spcPct val="0"/>
              </a:spcBef>
              <a:buNone/>
            </a:pPr>
            <a:r>
              <a:rPr lang="en-US" altLang="zh-CN" sz="1800" dirty="0"/>
              <a:t>};</a:t>
            </a:r>
          </a:p>
          <a:p>
            <a:pPr marL="358775" indent="-250825" eaLnBrk="1" hangingPunct="1">
              <a:lnSpc>
                <a:spcPct val="100000"/>
              </a:lnSpc>
              <a:spcBef>
                <a:spcPct val="0"/>
              </a:spcBef>
              <a:buNone/>
            </a:pPr>
            <a:r>
              <a:rPr lang="en-US" altLang="zh-CN" sz="1800" dirty="0"/>
              <a:t>class Base2 {	//</a:t>
            </a:r>
            <a:r>
              <a:rPr lang="zh-CN" altLang="en-US" sz="1800" dirty="0"/>
              <a:t>定义基类</a:t>
            </a:r>
            <a:r>
              <a:rPr lang="en-US" altLang="zh-CN" sz="1800" dirty="0"/>
              <a:t>Base2</a:t>
            </a:r>
          </a:p>
          <a:p>
            <a:pPr marL="358775" indent="-250825" eaLnBrk="1" hangingPunct="1">
              <a:lnSpc>
                <a:spcPct val="100000"/>
              </a:lnSpc>
              <a:spcBef>
                <a:spcPct val="0"/>
              </a:spcBef>
              <a:buNone/>
            </a:pPr>
            <a:r>
              <a:rPr lang="en-US" altLang="zh-CN" sz="1800" dirty="0"/>
              <a:t>public:</a:t>
            </a:r>
          </a:p>
          <a:p>
            <a:pPr marL="358775" indent="-250825" eaLnBrk="1" hangingPunct="1">
              <a:lnSpc>
                <a:spcPct val="100000"/>
              </a:lnSpc>
              <a:spcBef>
                <a:spcPct val="0"/>
              </a:spcBef>
              <a:buNone/>
            </a:pPr>
            <a:r>
              <a:rPr lang="en-US" altLang="zh-CN" sz="1800" dirty="0"/>
              <a:t>	</a:t>
            </a:r>
            <a:r>
              <a:rPr lang="en-US" altLang="zh-CN" sz="1800" dirty="0" err="1"/>
              <a:t>int</a:t>
            </a:r>
            <a:r>
              <a:rPr lang="en-US" altLang="zh-CN" sz="1800" dirty="0"/>
              <a:t> </a:t>
            </a:r>
            <a:r>
              <a:rPr lang="en-US" altLang="zh-CN" sz="1800" dirty="0" err="1"/>
              <a:t>var</a:t>
            </a:r>
            <a:r>
              <a:rPr lang="en-US" altLang="zh-CN" sz="1800" dirty="0"/>
              <a:t>;</a:t>
            </a:r>
          </a:p>
          <a:p>
            <a:pPr marL="358775" indent="-250825" eaLnBrk="1" hangingPunct="1">
              <a:lnSpc>
                <a:spcPct val="100000"/>
              </a:lnSpc>
              <a:spcBef>
                <a:spcPct val="0"/>
              </a:spcBef>
              <a:buNone/>
            </a:pPr>
            <a:r>
              <a:rPr lang="en-US" altLang="zh-CN" sz="1800" dirty="0"/>
              <a:t>	void fun() { </a:t>
            </a:r>
            <a:r>
              <a:rPr lang="en-US" altLang="zh-CN" sz="1800" dirty="0" err="1"/>
              <a:t>cout</a:t>
            </a:r>
            <a:r>
              <a:rPr lang="en-US" altLang="zh-CN" sz="1800" dirty="0"/>
              <a:t> &lt;&lt; "Member of Base2" &lt;&lt; </a:t>
            </a:r>
            <a:r>
              <a:rPr lang="en-US" altLang="zh-CN" sz="1800" dirty="0" err="1"/>
              <a:t>endl</a:t>
            </a:r>
            <a:r>
              <a:rPr lang="en-US" altLang="zh-CN" sz="1800" dirty="0"/>
              <a:t>; }</a:t>
            </a:r>
          </a:p>
          <a:p>
            <a:pPr marL="358775" indent="-250825" eaLnBrk="1" hangingPunct="1">
              <a:lnSpc>
                <a:spcPct val="100000"/>
              </a:lnSpc>
              <a:spcBef>
                <a:spcPct val="0"/>
              </a:spcBef>
              <a:buNone/>
            </a:pPr>
            <a:r>
              <a:rPr lang="en-US" altLang="zh-CN" sz="1800" dirty="0"/>
              <a:t>};</a:t>
            </a:r>
          </a:p>
          <a:p>
            <a:pPr marL="358775" indent="-250825" eaLnBrk="1" hangingPunct="1">
              <a:lnSpc>
                <a:spcPct val="100000"/>
              </a:lnSpc>
              <a:spcBef>
                <a:spcPct val="0"/>
              </a:spcBef>
              <a:buNone/>
            </a:pPr>
            <a:r>
              <a:rPr lang="en-US" altLang="zh-CN" sz="1800" dirty="0"/>
              <a:t>class Derived: public Base1, public Base2 { //</a:t>
            </a:r>
            <a:r>
              <a:rPr lang="zh-CN" altLang="en-US" sz="1800" dirty="0"/>
              <a:t>定义派生类</a:t>
            </a:r>
            <a:r>
              <a:rPr lang="en-US" altLang="zh-CN" sz="1800" dirty="0"/>
              <a:t>Derived</a:t>
            </a:r>
          </a:p>
          <a:p>
            <a:pPr marL="358775" indent="-250825" eaLnBrk="1" hangingPunct="1">
              <a:lnSpc>
                <a:spcPct val="100000"/>
              </a:lnSpc>
              <a:spcBef>
                <a:spcPct val="0"/>
              </a:spcBef>
              <a:buNone/>
            </a:pPr>
            <a:r>
              <a:rPr lang="en-US" altLang="zh-CN" sz="1800" dirty="0"/>
              <a:t>public:</a:t>
            </a:r>
          </a:p>
          <a:p>
            <a:pPr marL="358775" indent="-250825" eaLnBrk="1" hangingPunct="1">
              <a:lnSpc>
                <a:spcPct val="100000"/>
              </a:lnSpc>
              <a:spcBef>
                <a:spcPct val="0"/>
              </a:spcBef>
              <a:buNone/>
            </a:pPr>
            <a:r>
              <a:rPr lang="en-US" altLang="zh-CN" sz="1800" dirty="0"/>
              <a:t>	</a:t>
            </a:r>
            <a:r>
              <a:rPr lang="en-US" altLang="zh-CN" sz="1800" dirty="0" err="1"/>
              <a:t>int</a:t>
            </a:r>
            <a:r>
              <a:rPr lang="en-US" altLang="zh-CN" sz="1800" dirty="0"/>
              <a:t> </a:t>
            </a:r>
            <a:r>
              <a:rPr lang="en-US" altLang="zh-CN" sz="1800" dirty="0" err="1"/>
              <a:t>var</a:t>
            </a:r>
            <a:r>
              <a:rPr lang="en-US" altLang="zh-CN" sz="1800" dirty="0"/>
              <a:t>;	//</a:t>
            </a:r>
            <a:r>
              <a:rPr lang="zh-CN" altLang="en-US" sz="1800" dirty="0"/>
              <a:t>同名数据成员</a:t>
            </a:r>
          </a:p>
          <a:p>
            <a:pPr marL="358775" indent="-250825" eaLnBrk="1" hangingPunct="1">
              <a:lnSpc>
                <a:spcPct val="100000"/>
              </a:lnSpc>
              <a:spcBef>
                <a:spcPct val="0"/>
              </a:spcBef>
              <a:buNone/>
            </a:pPr>
            <a:r>
              <a:rPr lang="zh-CN" altLang="en-US" sz="1800" dirty="0"/>
              <a:t>	</a:t>
            </a:r>
            <a:r>
              <a:rPr lang="en-US" altLang="zh-CN" sz="1800" dirty="0"/>
              <a:t>void fun() { </a:t>
            </a:r>
            <a:r>
              <a:rPr lang="en-US" altLang="zh-CN" sz="1800" dirty="0" err="1"/>
              <a:t>cout</a:t>
            </a:r>
            <a:r>
              <a:rPr lang="en-US" altLang="zh-CN" sz="1800" dirty="0"/>
              <a:t> &lt;&lt; "Member of Derived" &lt;&lt; </a:t>
            </a:r>
            <a:r>
              <a:rPr lang="en-US" altLang="zh-CN" sz="1800" dirty="0" err="1"/>
              <a:t>endl</a:t>
            </a:r>
            <a:r>
              <a:rPr lang="en-US" altLang="zh-CN" sz="1800" dirty="0"/>
              <a:t>; }	//</a:t>
            </a:r>
            <a:r>
              <a:rPr lang="zh-CN" altLang="en-US" sz="1800" dirty="0"/>
              <a:t>同名函数成员</a:t>
            </a:r>
          </a:p>
          <a:p>
            <a:pPr marL="358775" indent="-250825" eaLnBrk="1" hangingPunct="1">
              <a:lnSpc>
                <a:spcPct val="100000"/>
              </a:lnSpc>
              <a:spcBef>
                <a:spcPct val="0"/>
              </a:spcBef>
              <a:buNone/>
            </a:pPr>
            <a:r>
              <a:rPr lang="en-US" altLang="zh-CN" sz="1800" dirty="0"/>
              <a:t>};</a:t>
            </a:r>
          </a:p>
        </p:txBody>
      </p:sp>
      <p:sp>
        <p:nvSpPr>
          <p:cNvPr id="7"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47</a:t>
            </a:fld>
            <a:endParaRPr lang="en-US" altLang="zh-CN" dirty="0"/>
          </a:p>
        </p:txBody>
      </p:sp>
      <p:sp>
        <p:nvSpPr>
          <p:cNvPr id="8" name="标题 4"/>
          <p:cNvSpPr txBox="1">
            <a:spLocks/>
          </p:cNvSpPr>
          <p:nvPr/>
        </p:nvSpPr>
        <p:spPr>
          <a:xfrm>
            <a:off x="214313" y="257175"/>
            <a:ext cx="87503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7.5 </a:t>
            </a:r>
            <a:r>
              <a:rPr lang="zh-CN" altLang="en-US" dirty="0"/>
              <a:t>派生类成员的标识与访问</a:t>
            </a:r>
            <a:endParaRPr lang="en-US" altLang="zh-CN" dirty="0"/>
          </a:p>
          <a:p>
            <a:r>
              <a:rPr lang="zh-CN" altLang="en-US" dirty="0"/>
              <a:t> </a:t>
            </a:r>
            <a:r>
              <a:rPr lang="en-US" altLang="zh-CN" dirty="0"/>
              <a:t>—— 7.5.1 </a:t>
            </a:r>
            <a:r>
              <a:rPr lang="zh-CN" altLang="en-US" dirty="0"/>
              <a:t>作用域分辨</a:t>
            </a:r>
          </a:p>
        </p:txBody>
      </p:sp>
    </p:spTree>
    <p:extLst>
      <p:ext uri="{BB962C8B-B14F-4D97-AF65-F5344CB8AC3E}">
        <p14:creationId xmlns:p14="http://schemas.microsoft.com/office/powerpoint/2010/main" val="2035624074"/>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3" name="标题 1"/>
          <p:cNvSpPr>
            <a:spLocks noGrp="1"/>
          </p:cNvSpPr>
          <p:nvPr>
            <p:ph type="title"/>
          </p:nvPr>
        </p:nvSpPr>
        <p:spPr>
          <a:xfrm>
            <a:off x="0" y="950913"/>
            <a:ext cx="6704013" cy="954087"/>
          </a:xfrm>
        </p:spPr>
        <p:txBody>
          <a:bodyPr/>
          <a:lstStyle/>
          <a:p>
            <a:pPr algn="l" eaLnBrk="1" hangingPunct="1"/>
            <a:r>
              <a:rPr lang="zh-CN" altLang="en-US" dirty="0"/>
              <a:t>例</a:t>
            </a:r>
            <a:r>
              <a:rPr lang="en-US" altLang="zh-CN" dirty="0"/>
              <a:t>7-6 (</a:t>
            </a:r>
            <a:r>
              <a:rPr lang="zh-CN" altLang="en-US" dirty="0"/>
              <a:t>续</a:t>
            </a:r>
            <a:r>
              <a:rPr lang="en-US" altLang="zh-CN" dirty="0"/>
              <a:t>)</a:t>
            </a:r>
            <a:endParaRPr kumimoji="1" lang="zh-CN" altLang="en-US" dirty="0"/>
          </a:p>
        </p:txBody>
      </p:sp>
      <p:sp>
        <p:nvSpPr>
          <p:cNvPr id="61444" name="内容占位符 2"/>
          <p:cNvSpPr>
            <a:spLocks noGrp="1"/>
          </p:cNvSpPr>
          <p:nvPr>
            <p:ph idx="1"/>
          </p:nvPr>
        </p:nvSpPr>
        <p:spPr>
          <a:xfrm>
            <a:off x="574675" y="1752600"/>
            <a:ext cx="8029575" cy="4953000"/>
          </a:xfrm>
          <a:solidFill>
            <a:srgbClr val="85FFFF"/>
          </a:solidFill>
          <a:ln w="9525">
            <a:noFill/>
            <a:miter lim="800000"/>
            <a:headEnd/>
            <a:tailEnd/>
          </a:ln>
          <a:effectLst/>
        </p:spPr>
        <p:txBody>
          <a:bodyPr vert="horz" wrap="square" lIns="91440" tIns="45720" rIns="91440" bIns="45720" numCol="1" anchor="t" anchorCtr="0" compatLnSpc="1">
            <a:prstTxWarp prst="textNoShape">
              <a:avLst/>
            </a:prstTxWarp>
          </a:bodyPr>
          <a:lstStyle/>
          <a:p>
            <a:pPr marL="358775" indent="-250825" eaLnBrk="1" hangingPunct="1">
              <a:lnSpc>
                <a:spcPct val="100000"/>
              </a:lnSpc>
              <a:spcBef>
                <a:spcPct val="0"/>
              </a:spcBef>
              <a:buNone/>
            </a:pPr>
            <a:r>
              <a:rPr lang="en-US" altLang="zh-CN" sz="1800" dirty="0" err="1"/>
              <a:t>int</a:t>
            </a:r>
            <a:r>
              <a:rPr lang="en-US" altLang="zh-CN" sz="1800" dirty="0"/>
              <a:t> main() {</a:t>
            </a:r>
          </a:p>
          <a:p>
            <a:pPr marL="358775" indent="-250825" eaLnBrk="1" hangingPunct="1">
              <a:lnSpc>
                <a:spcPct val="100000"/>
              </a:lnSpc>
              <a:spcBef>
                <a:spcPct val="0"/>
              </a:spcBef>
              <a:buNone/>
            </a:pPr>
            <a:r>
              <a:rPr lang="en-US" altLang="zh-CN" sz="1800" dirty="0"/>
              <a:t>	Derived d;</a:t>
            </a:r>
          </a:p>
          <a:p>
            <a:pPr marL="358775" indent="-250825" eaLnBrk="1" hangingPunct="1">
              <a:lnSpc>
                <a:spcPct val="100000"/>
              </a:lnSpc>
              <a:spcBef>
                <a:spcPct val="0"/>
              </a:spcBef>
              <a:buNone/>
            </a:pPr>
            <a:r>
              <a:rPr lang="en-US" altLang="zh-CN" sz="1800" dirty="0"/>
              <a:t>	Derived *p = &amp;d;</a:t>
            </a:r>
          </a:p>
          <a:p>
            <a:pPr marL="358775" indent="-250825" eaLnBrk="1" hangingPunct="1">
              <a:lnSpc>
                <a:spcPct val="100000"/>
              </a:lnSpc>
              <a:spcBef>
                <a:spcPct val="0"/>
              </a:spcBef>
              <a:buNone/>
            </a:pPr>
            <a:endParaRPr lang="en-US" altLang="zh-CN" sz="1800" dirty="0"/>
          </a:p>
          <a:p>
            <a:pPr marL="358775" indent="-250825" eaLnBrk="1" hangingPunct="1">
              <a:lnSpc>
                <a:spcPct val="100000"/>
              </a:lnSpc>
              <a:spcBef>
                <a:spcPct val="0"/>
              </a:spcBef>
              <a:buNone/>
            </a:pPr>
            <a:r>
              <a:rPr lang="en-US" altLang="zh-CN" sz="1800" dirty="0"/>
              <a:t>	</a:t>
            </a:r>
            <a:r>
              <a:rPr lang="en-US" altLang="zh-CN" sz="1800" dirty="0" err="1"/>
              <a:t>d.var</a:t>
            </a:r>
            <a:r>
              <a:rPr lang="en-US" altLang="zh-CN" sz="1800" dirty="0"/>
              <a:t> = 1;	//</a:t>
            </a:r>
            <a:r>
              <a:rPr lang="zh-CN" altLang="en-US" sz="1800" dirty="0"/>
              <a:t>对象名</a:t>
            </a:r>
            <a:r>
              <a:rPr lang="en-US" altLang="zh-CN" sz="1800" dirty="0"/>
              <a:t>.</a:t>
            </a:r>
            <a:r>
              <a:rPr lang="zh-CN" altLang="en-US" sz="1800" dirty="0"/>
              <a:t>成员名标识</a:t>
            </a:r>
          </a:p>
          <a:p>
            <a:pPr marL="358775" indent="-250825" eaLnBrk="1" hangingPunct="1">
              <a:lnSpc>
                <a:spcPct val="100000"/>
              </a:lnSpc>
              <a:spcBef>
                <a:spcPct val="0"/>
              </a:spcBef>
              <a:buNone/>
            </a:pPr>
            <a:r>
              <a:rPr lang="zh-CN" altLang="en-US" sz="1800" dirty="0"/>
              <a:t>	</a:t>
            </a:r>
            <a:r>
              <a:rPr lang="en-US" altLang="zh-CN" sz="1800" dirty="0" err="1"/>
              <a:t>d.fun</a:t>
            </a:r>
            <a:r>
              <a:rPr lang="en-US" altLang="zh-CN" sz="1800" dirty="0"/>
              <a:t>();	//</a:t>
            </a:r>
            <a:r>
              <a:rPr lang="zh-CN" altLang="en-US" sz="1800" dirty="0"/>
              <a:t>访问</a:t>
            </a:r>
            <a:r>
              <a:rPr lang="en-US" altLang="zh-CN" sz="1800" dirty="0"/>
              <a:t>Derived</a:t>
            </a:r>
            <a:r>
              <a:rPr lang="zh-CN" altLang="en-US" sz="1800" dirty="0"/>
              <a:t>类成员</a:t>
            </a:r>
          </a:p>
          <a:p>
            <a:pPr marL="358775" indent="-250825" eaLnBrk="1" hangingPunct="1">
              <a:lnSpc>
                <a:spcPct val="100000"/>
              </a:lnSpc>
              <a:spcBef>
                <a:spcPct val="0"/>
              </a:spcBef>
              <a:buNone/>
            </a:pPr>
            <a:r>
              <a:rPr lang="zh-CN" altLang="en-US" sz="1800" dirty="0"/>
              <a:t>	</a:t>
            </a:r>
          </a:p>
          <a:p>
            <a:pPr marL="358775" indent="-250825" eaLnBrk="1" hangingPunct="1">
              <a:lnSpc>
                <a:spcPct val="100000"/>
              </a:lnSpc>
              <a:spcBef>
                <a:spcPct val="0"/>
              </a:spcBef>
              <a:buNone/>
            </a:pPr>
            <a:r>
              <a:rPr lang="zh-CN" altLang="en-US" sz="1800" dirty="0"/>
              <a:t>	</a:t>
            </a:r>
            <a:r>
              <a:rPr lang="en-US" altLang="zh-CN" sz="1800" dirty="0"/>
              <a:t>d.Base1::</a:t>
            </a:r>
            <a:r>
              <a:rPr lang="en-US" altLang="zh-CN" sz="1800" dirty="0" err="1"/>
              <a:t>var</a:t>
            </a:r>
            <a:r>
              <a:rPr lang="en-US" altLang="zh-CN" sz="1800" dirty="0"/>
              <a:t> = 2;	//</a:t>
            </a:r>
            <a:r>
              <a:rPr lang="zh-CN" altLang="en-US" sz="1800" dirty="0"/>
              <a:t>作用域分辨符标识</a:t>
            </a:r>
          </a:p>
          <a:p>
            <a:pPr marL="358775" indent="-250825" eaLnBrk="1" hangingPunct="1">
              <a:lnSpc>
                <a:spcPct val="100000"/>
              </a:lnSpc>
              <a:spcBef>
                <a:spcPct val="0"/>
              </a:spcBef>
              <a:buNone/>
            </a:pPr>
            <a:r>
              <a:rPr lang="zh-CN" altLang="en-US" sz="1800" dirty="0"/>
              <a:t>	</a:t>
            </a:r>
            <a:r>
              <a:rPr lang="en-US" altLang="zh-CN" sz="1800" dirty="0"/>
              <a:t>d.Base1::fun();	//</a:t>
            </a:r>
            <a:r>
              <a:rPr lang="zh-CN" altLang="en-US" sz="1800" dirty="0"/>
              <a:t>访问</a:t>
            </a:r>
            <a:r>
              <a:rPr lang="en-US" altLang="zh-CN" sz="1800" dirty="0"/>
              <a:t>Base1</a:t>
            </a:r>
            <a:r>
              <a:rPr lang="zh-CN" altLang="en-US" sz="1800" dirty="0"/>
              <a:t>基类成员</a:t>
            </a:r>
          </a:p>
          <a:p>
            <a:pPr marL="358775" indent="-250825" eaLnBrk="1" hangingPunct="1">
              <a:lnSpc>
                <a:spcPct val="100000"/>
              </a:lnSpc>
              <a:spcBef>
                <a:spcPct val="0"/>
              </a:spcBef>
              <a:buNone/>
            </a:pPr>
            <a:r>
              <a:rPr lang="zh-CN" altLang="en-US" sz="1800" dirty="0"/>
              <a:t>	</a:t>
            </a:r>
          </a:p>
          <a:p>
            <a:pPr marL="358775" indent="-250825" eaLnBrk="1" hangingPunct="1">
              <a:lnSpc>
                <a:spcPct val="100000"/>
              </a:lnSpc>
              <a:spcBef>
                <a:spcPct val="0"/>
              </a:spcBef>
              <a:buNone/>
            </a:pPr>
            <a:r>
              <a:rPr lang="zh-CN" altLang="en-US" sz="1800" dirty="0"/>
              <a:t>	</a:t>
            </a:r>
            <a:r>
              <a:rPr lang="en-US" altLang="zh-CN" sz="1800" dirty="0"/>
              <a:t>p-&gt;Base2::</a:t>
            </a:r>
            <a:r>
              <a:rPr lang="en-US" altLang="zh-CN" sz="1800" dirty="0" err="1"/>
              <a:t>var</a:t>
            </a:r>
            <a:r>
              <a:rPr lang="en-US" altLang="zh-CN" sz="1800" dirty="0"/>
              <a:t> = 3;	//</a:t>
            </a:r>
            <a:r>
              <a:rPr lang="zh-CN" altLang="en-US" sz="1800" dirty="0"/>
              <a:t>作用域分辨符标识</a:t>
            </a:r>
          </a:p>
          <a:p>
            <a:pPr marL="358775" indent="-250825" eaLnBrk="1" hangingPunct="1">
              <a:lnSpc>
                <a:spcPct val="100000"/>
              </a:lnSpc>
              <a:spcBef>
                <a:spcPct val="0"/>
              </a:spcBef>
              <a:buNone/>
            </a:pPr>
            <a:r>
              <a:rPr lang="zh-CN" altLang="en-US" sz="1800" dirty="0"/>
              <a:t>	</a:t>
            </a:r>
            <a:r>
              <a:rPr lang="en-US" altLang="zh-CN" sz="1800" dirty="0"/>
              <a:t>p-&gt;Base2::fun();	//</a:t>
            </a:r>
            <a:r>
              <a:rPr lang="zh-CN" altLang="en-US" sz="1800" dirty="0"/>
              <a:t>访问</a:t>
            </a:r>
            <a:r>
              <a:rPr lang="en-US" altLang="zh-CN" sz="1800" dirty="0"/>
              <a:t>Base2</a:t>
            </a:r>
            <a:r>
              <a:rPr lang="zh-CN" altLang="en-US" sz="1800" dirty="0"/>
              <a:t>基类成员</a:t>
            </a:r>
          </a:p>
          <a:p>
            <a:pPr marL="358775" indent="-250825" eaLnBrk="1" hangingPunct="1">
              <a:lnSpc>
                <a:spcPct val="100000"/>
              </a:lnSpc>
              <a:spcBef>
                <a:spcPct val="0"/>
              </a:spcBef>
              <a:buNone/>
            </a:pPr>
            <a:endParaRPr lang="zh-CN" altLang="en-US" sz="1800" dirty="0"/>
          </a:p>
          <a:p>
            <a:pPr marL="358775" indent="-250825" eaLnBrk="1" hangingPunct="1">
              <a:lnSpc>
                <a:spcPct val="100000"/>
              </a:lnSpc>
              <a:spcBef>
                <a:spcPct val="0"/>
              </a:spcBef>
              <a:buNone/>
            </a:pPr>
            <a:r>
              <a:rPr lang="zh-CN" altLang="en-US" sz="1800" dirty="0"/>
              <a:t>	</a:t>
            </a:r>
            <a:r>
              <a:rPr lang="en-US" altLang="zh-CN" sz="1800" dirty="0"/>
              <a:t>return 0;</a:t>
            </a:r>
          </a:p>
          <a:p>
            <a:pPr marL="358775" indent="-250825" eaLnBrk="1" hangingPunct="1">
              <a:lnSpc>
                <a:spcPct val="100000"/>
              </a:lnSpc>
              <a:spcBef>
                <a:spcPct val="0"/>
              </a:spcBef>
              <a:buNone/>
            </a:pPr>
            <a:r>
              <a:rPr lang="en-US" altLang="zh-CN" sz="1800" dirty="0"/>
              <a:t>}</a:t>
            </a:r>
          </a:p>
        </p:txBody>
      </p:sp>
      <p:sp>
        <p:nvSpPr>
          <p:cNvPr id="7"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48</a:t>
            </a:fld>
            <a:endParaRPr lang="en-US" altLang="zh-CN" dirty="0"/>
          </a:p>
        </p:txBody>
      </p:sp>
      <p:sp>
        <p:nvSpPr>
          <p:cNvPr id="8" name="标题 4"/>
          <p:cNvSpPr txBox="1">
            <a:spLocks/>
          </p:cNvSpPr>
          <p:nvPr/>
        </p:nvSpPr>
        <p:spPr>
          <a:xfrm>
            <a:off x="214313" y="257175"/>
            <a:ext cx="87503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7.5 </a:t>
            </a:r>
            <a:r>
              <a:rPr lang="zh-CN" altLang="en-US" dirty="0"/>
              <a:t>派生类成员的标识与访问</a:t>
            </a:r>
            <a:endParaRPr lang="en-US" altLang="zh-CN" dirty="0"/>
          </a:p>
          <a:p>
            <a:r>
              <a:rPr lang="zh-CN" altLang="en-US" dirty="0"/>
              <a:t> </a:t>
            </a:r>
            <a:r>
              <a:rPr lang="en-US" altLang="zh-CN" dirty="0"/>
              <a:t>—— 7.5.1 </a:t>
            </a:r>
            <a:r>
              <a:rPr lang="zh-CN" altLang="en-US" dirty="0"/>
              <a:t>作用域分辨</a:t>
            </a:r>
          </a:p>
        </p:txBody>
      </p:sp>
    </p:spTree>
    <p:extLst>
      <p:ext uri="{BB962C8B-B14F-4D97-AF65-F5344CB8AC3E}">
        <p14:creationId xmlns:p14="http://schemas.microsoft.com/office/powerpoint/2010/main" val="3460469559"/>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标题 1"/>
          <p:cNvSpPr>
            <a:spLocks noGrp="1"/>
          </p:cNvSpPr>
          <p:nvPr>
            <p:ph type="title"/>
          </p:nvPr>
        </p:nvSpPr>
        <p:spPr>
          <a:xfrm>
            <a:off x="0" y="950913"/>
            <a:ext cx="6704013" cy="954087"/>
          </a:xfrm>
        </p:spPr>
        <p:txBody>
          <a:bodyPr/>
          <a:lstStyle/>
          <a:p>
            <a:pPr algn="l"/>
            <a:r>
              <a:rPr lang="en-US" altLang="zh-CN"/>
              <a:t>7.7.1 </a:t>
            </a:r>
            <a:r>
              <a:rPr lang="zh-CN" altLang="en-US"/>
              <a:t>问题的提出</a:t>
            </a:r>
          </a:p>
        </p:txBody>
      </p:sp>
      <p:sp>
        <p:nvSpPr>
          <p:cNvPr id="89091" name="内容占位符 2"/>
          <p:cNvSpPr>
            <a:spLocks noGrp="1"/>
          </p:cNvSpPr>
          <p:nvPr>
            <p:ph idx="1"/>
          </p:nvPr>
        </p:nvSpPr>
        <p:spPr>
          <a:xfrm>
            <a:off x="381000" y="1905000"/>
            <a:ext cx="8029575" cy="4343400"/>
          </a:xfrm>
        </p:spPr>
        <p:txBody>
          <a:bodyPr/>
          <a:lstStyle/>
          <a:p>
            <a:r>
              <a:rPr lang="zh-CN" altLang="en-US" sz="2800" dirty="0"/>
              <a:t>使用继承和派生往个人银行账户管理程序中增加信用账号</a:t>
            </a:r>
            <a:endParaRPr lang="en-US" altLang="zh-CN" sz="2800" dirty="0"/>
          </a:p>
          <a:p>
            <a:r>
              <a:rPr lang="zh-CN" altLang="en-US" sz="2800" dirty="0"/>
              <a:t>平时没有利息，透支时需要支付透支利息，且每个月结算一次</a:t>
            </a:r>
          </a:p>
        </p:txBody>
      </p:sp>
      <p:sp>
        <p:nvSpPr>
          <p:cNvPr id="5" name="标题 4"/>
          <p:cNvSpPr txBox="1">
            <a:spLocks/>
          </p:cNvSpPr>
          <p:nvPr/>
        </p:nvSpPr>
        <p:spPr>
          <a:xfrm>
            <a:off x="214313" y="228600"/>
            <a:ext cx="87503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0" hangingPunct="0">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dirty="0"/>
              <a:t>7.7</a:t>
            </a:r>
            <a:r>
              <a:rPr lang="zh-CN" altLang="en-US" dirty="0"/>
              <a:t>综合实例</a:t>
            </a:r>
            <a:r>
              <a:rPr lang="en-US" altLang="zh-CN" dirty="0"/>
              <a:t>——</a:t>
            </a:r>
            <a:r>
              <a:rPr lang="zh-CN" altLang="en-US" dirty="0"/>
              <a:t>个人银行账户管理程序</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49</a:t>
            </a:fld>
            <a:endParaRPr lang="en-US" altLang="zh-CN" dirty="0"/>
          </a:p>
        </p:txBody>
      </p:sp>
    </p:spTree>
    <p:extLst>
      <p:ext uri="{BB962C8B-B14F-4D97-AF65-F5344CB8AC3E}">
        <p14:creationId xmlns:p14="http://schemas.microsoft.com/office/powerpoint/2010/main" val="205207559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4011" y="950913"/>
            <a:ext cx="6704013" cy="954087"/>
          </a:xfrm>
        </p:spPr>
        <p:txBody>
          <a:bodyPr/>
          <a:lstStyle/>
          <a:p>
            <a:pPr algn="l" eaLnBrk="1" hangingPunct="1"/>
            <a:r>
              <a:rPr lang="zh-CN" altLang="en-US"/>
              <a:t>继承与派生的目的</a:t>
            </a:r>
          </a:p>
        </p:txBody>
      </p:sp>
      <p:sp>
        <p:nvSpPr>
          <p:cNvPr id="17411" name="内容占位符 2"/>
          <p:cNvSpPr>
            <a:spLocks noGrp="1"/>
          </p:cNvSpPr>
          <p:nvPr>
            <p:ph idx="1"/>
          </p:nvPr>
        </p:nvSpPr>
        <p:spPr>
          <a:xfrm>
            <a:off x="504825" y="1905000"/>
            <a:ext cx="8029575" cy="4343400"/>
          </a:xfrm>
        </p:spPr>
        <p:txBody>
          <a:bodyPr/>
          <a:lstStyle/>
          <a:p>
            <a:pPr eaLnBrk="1" hangingPunct="1">
              <a:spcAft>
                <a:spcPts val="1200"/>
              </a:spcAft>
            </a:pPr>
            <a:r>
              <a:rPr lang="zh-CN" altLang="en-US" sz="2800" dirty="0">
                <a:latin typeface="宋体" panose="02010600030101010101" pitchFamily="2" charset="-122"/>
              </a:rPr>
              <a:t>继承的目的：实现代码重用。</a:t>
            </a:r>
          </a:p>
          <a:p>
            <a:pPr eaLnBrk="1" hangingPunct="1">
              <a:spcAft>
                <a:spcPts val="1200"/>
              </a:spcAft>
            </a:pPr>
            <a:r>
              <a:rPr lang="zh-CN" altLang="en-US" sz="2800" dirty="0">
                <a:latin typeface="宋体" panose="02010600030101010101" pitchFamily="2" charset="-122"/>
              </a:rPr>
              <a:t>派生的目的：当新的问题出现，原有程序无法解决（或不能完全解决）时，需要对原有程序进行改造。</a:t>
            </a:r>
          </a:p>
        </p:txBody>
      </p:sp>
      <p:sp>
        <p:nvSpPr>
          <p:cNvPr id="7" name="标题 4"/>
          <p:cNvSpPr txBox="1">
            <a:spLocks/>
          </p:cNvSpPr>
          <p:nvPr/>
        </p:nvSpPr>
        <p:spPr>
          <a:xfrm>
            <a:off x="368300" y="257175"/>
            <a:ext cx="83185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7.1 </a:t>
            </a:r>
            <a:r>
              <a:rPr lang="zh-CN" altLang="en-US" dirty="0"/>
              <a:t>类的继承与派生</a:t>
            </a:r>
            <a:endParaRPr lang="en-US" altLang="zh-CN" dirty="0"/>
          </a:p>
          <a:p>
            <a:r>
              <a:rPr lang="en-US" altLang="zh-CN" dirty="0"/>
              <a:t>—— 7.1.1 </a:t>
            </a:r>
            <a:r>
              <a:rPr lang="zh-CN" altLang="en-US" dirty="0"/>
              <a:t>派生与继承的实例</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5</a:t>
            </a:fld>
            <a:endParaRPr lang="en-US" altLang="zh-CN" dirty="0"/>
          </a:p>
        </p:txBody>
      </p:sp>
    </p:spTree>
    <p:extLst>
      <p:ext uri="{BB962C8B-B14F-4D97-AF65-F5344CB8AC3E}">
        <p14:creationId xmlns:p14="http://schemas.microsoft.com/office/powerpoint/2010/main" val="1933378468"/>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txBox="1">
            <a:spLocks/>
          </p:cNvSpPr>
          <p:nvPr/>
        </p:nvSpPr>
        <p:spPr>
          <a:xfrm>
            <a:off x="214313" y="257175"/>
            <a:ext cx="87503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eaLnBrk="0" hangingPunct="0">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dirty="0"/>
              <a:t>7.7</a:t>
            </a:r>
            <a:r>
              <a:rPr lang="zh-CN" altLang="en-US" dirty="0"/>
              <a:t>综合实例</a:t>
            </a:r>
            <a:r>
              <a:rPr lang="en-US" altLang="zh-CN" dirty="0"/>
              <a:t>——</a:t>
            </a:r>
            <a:r>
              <a:rPr lang="zh-CN" altLang="en-US" dirty="0"/>
              <a:t>个人银行账户管理程序</a:t>
            </a:r>
            <a:endParaRPr lang="en-US" altLang="zh-CN" dirty="0"/>
          </a:p>
          <a:p>
            <a:r>
              <a:rPr lang="en-US" altLang="zh-CN" dirty="0"/>
              <a:t>—— 7.7.2 </a:t>
            </a:r>
            <a:r>
              <a:rPr lang="zh-CN" altLang="en-US" dirty="0"/>
              <a:t>类设计</a:t>
            </a:r>
          </a:p>
        </p:txBody>
      </p:sp>
      <p:sp>
        <p:nvSpPr>
          <p:cNvPr id="90116" name="Rectangle 58"/>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90117" name="Group 1"/>
          <p:cNvGrpSpPr>
            <a:grpSpLocks noChangeAspect="1"/>
          </p:cNvGrpSpPr>
          <p:nvPr/>
        </p:nvGrpSpPr>
        <p:grpSpPr bwMode="auto">
          <a:xfrm>
            <a:off x="1419225" y="879503"/>
            <a:ext cx="5972175" cy="5889597"/>
            <a:chOff x="-1276" y="-3970"/>
            <a:chExt cx="8053" cy="9985"/>
          </a:xfrm>
        </p:grpSpPr>
        <p:sp>
          <p:nvSpPr>
            <p:cNvPr id="90120" name="AutoShape 57"/>
            <p:cNvSpPr>
              <a:spLocks noChangeAspect="1" noChangeArrowheads="1" noTextEdit="1"/>
            </p:cNvSpPr>
            <p:nvPr/>
          </p:nvSpPr>
          <p:spPr bwMode="auto">
            <a:xfrm>
              <a:off x="-1276" y="-3970"/>
              <a:ext cx="8053" cy="9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90121" name="Group 49"/>
            <p:cNvGrpSpPr>
              <a:grpSpLocks/>
            </p:cNvGrpSpPr>
            <p:nvPr/>
          </p:nvGrpSpPr>
          <p:grpSpPr bwMode="auto">
            <a:xfrm>
              <a:off x="1974" y="-3970"/>
              <a:ext cx="4803" cy="2100"/>
              <a:chOff x="-259" y="3766"/>
              <a:chExt cx="4803" cy="2100"/>
            </a:xfrm>
          </p:grpSpPr>
          <p:sp>
            <p:nvSpPr>
              <p:cNvPr id="90168" name="Rectangle 56"/>
              <p:cNvSpPr>
                <a:spLocks noChangeArrowheads="1"/>
              </p:cNvSpPr>
              <p:nvPr/>
            </p:nvSpPr>
            <p:spPr bwMode="auto">
              <a:xfrm>
                <a:off x="-259" y="3766"/>
                <a:ext cx="4803" cy="2100"/>
              </a:xfrm>
              <a:prstGeom prst="rect">
                <a:avLst/>
              </a:prstGeom>
              <a:noFill/>
              <a:ln w="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0169" name="Rectangle 55"/>
              <p:cNvSpPr>
                <a:spLocks noChangeArrowheads="1"/>
              </p:cNvSpPr>
              <p:nvPr/>
            </p:nvSpPr>
            <p:spPr bwMode="auto">
              <a:xfrm>
                <a:off x="-240" y="4136"/>
                <a:ext cx="4347"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tabLst>
                    <a:tab pos="90488" algn="l"/>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90488"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90488"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90488" algn="l"/>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90488" algn="l"/>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90488" algn="l"/>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90488" algn="l"/>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90488" algn="l"/>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90488" algn="l"/>
                  </a:tabLs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000">
                    <a:solidFill>
                      <a:srgbClr val="000000"/>
                    </a:solidFill>
                    <a:latin typeface="Arial" panose="020B0604020202020204" pitchFamily="34" charset="0"/>
                    <a:cs typeface="Arial" panose="020B0604020202020204" pitchFamily="34" charset="0"/>
                  </a:rPr>
                  <a:t>-	acc : Accumulator</a:t>
                </a:r>
                <a:endParaRPr lang="en-US" altLang="zh-CN" sz="600"/>
              </a:p>
              <a:p>
                <a:r>
                  <a:rPr lang="en-US" altLang="zh-CN" sz="1000">
                    <a:solidFill>
                      <a:srgbClr val="000000"/>
                    </a:solidFill>
                    <a:latin typeface="Arial" panose="020B0604020202020204" pitchFamily="34" charset="0"/>
                    <a:cs typeface="Arial" panose="020B0604020202020204" pitchFamily="34" charset="0"/>
                  </a:rPr>
                  <a:t>-	rate : double</a:t>
                </a:r>
                <a:endParaRPr lang="en-US" altLang="zh-CN"/>
              </a:p>
            </p:txBody>
          </p:sp>
          <p:sp>
            <p:nvSpPr>
              <p:cNvPr id="90170" name="Rectangle 54"/>
              <p:cNvSpPr>
                <a:spLocks noChangeArrowheads="1"/>
              </p:cNvSpPr>
              <p:nvPr/>
            </p:nvSpPr>
            <p:spPr bwMode="auto">
              <a:xfrm>
                <a:off x="-259" y="3818"/>
                <a:ext cx="4803"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100" b="1">
                    <a:solidFill>
                      <a:srgbClr val="000000"/>
                    </a:solidFill>
                    <a:latin typeface="Arial" panose="020B0604020202020204" pitchFamily="34" charset="0"/>
                    <a:cs typeface="Arial" panose="020B0604020202020204" pitchFamily="34" charset="0"/>
                  </a:rPr>
                  <a:t>SavingsAccount</a:t>
                </a:r>
                <a:endParaRPr lang="en-US" altLang="zh-CN" sz="3200" b="1"/>
              </a:p>
            </p:txBody>
          </p:sp>
          <p:sp>
            <p:nvSpPr>
              <p:cNvPr id="90171" name="Rectangle 53"/>
              <p:cNvSpPr>
                <a:spLocks noChangeArrowheads="1"/>
              </p:cNvSpPr>
              <p:nvPr/>
            </p:nvSpPr>
            <p:spPr bwMode="auto">
              <a:xfrm>
                <a:off x="-239" y="4670"/>
                <a:ext cx="4783" cy="1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tabLst>
                    <a:tab pos="90488" algn="l"/>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90488"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90488"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90488" algn="l"/>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90488" algn="l"/>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90488" algn="l"/>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90488" algn="l"/>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90488" algn="l"/>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90488" algn="l"/>
                  </a:tabLs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000">
                    <a:solidFill>
                      <a:srgbClr val="000000"/>
                    </a:solidFill>
                    <a:latin typeface="Arial" panose="020B0604020202020204" pitchFamily="34" charset="0"/>
                    <a:cs typeface="Arial" panose="020B0604020202020204" pitchFamily="34" charset="0"/>
                  </a:rPr>
                  <a:t>+	SavingsAccount(date : Date, id : int, rate : double)</a:t>
                </a:r>
                <a:endParaRPr lang="en-US" altLang="zh-CN" sz="600"/>
              </a:p>
              <a:p>
                <a:r>
                  <a:rPr lang="en-US" altLang="zh-CN" sz="1000">
                    <a:solidFill>
                      <a:srgbClr val="000000"/>
                    </a:solidFill>
                    <a:latin typeface="Arial" panose="020B0604020202020204" pitchFamily="34" charset="0"/>
                    <a:cs typeface="Arial" panose="020B0604020202020204" pitchFamily="34" charset="0"/>
                  </a:rPr>
                  <a:t>&lt;&lt;const&gt;&gt; +	getRate() : double</a:t>
                </a:r>
                <a:endParaRPr lang="en-US" altLang="zh-CN" sz="600"/>
              </a:p>
              <a:p>
                <a:r>
                  <a:rPr lang="en-US" altLang="zh-CN" sz="1000">
                    <a:solidFill>
                      <a:srgbClr val="000000"/>
                    </a:solidFill>
                    <a:latin typeface="Arial" panose="020B0604020202020204" pitchFamily="34" charset="0"/>
                    <a:cs typeface="Arial" panose="020B0604020202020204" pitchFamily="34" charset="0"/>
                  </a:rPr>
                  <a:t>+	deposit(date : Date, amount : double, desc : string)</a:t>
                </a:r>
                <a:endParaRPr lang="en-US" altLang="zh-CN" sz="600"/>
              </a:p>
              <a:p>
                <a:r>
                  <a:rPr lang="en-US" altLang="zh-CN" sz="1000">
                    <a:solidFill>
                      <a:srgbClr val="000000"/>
                    </a:solidFill>
                    <a:latin typeface="Arial" panose="020B0604020202020204" pitchFamily="34" charset="0"/>
                    <a:cs typeface="Arial" panose="020B0604020202020204" pitchFamily="34" charset="0"/>
                  </a:rPr>
                  <a:t>+	withdraw(date : Date, amount : double, desc : string)</a:t>
                </a:r>
                <a:endParaRPr lang="en-US" altLang="zh-CN" sz="600"/>
              </a:p>
              <a:p>
                <a:r>
                  <a:rPr lang="en-US" altLang="zh-CN" sz="1000">
                    <a:solidFill>
                      <a:srgbClr val="000000"/>
                    </a:solidFill>
                    <a:latin typeface="Arial" panose="020B0604020202020204" pitchFamily="34" charset="0"/>
                    <a:cs typeface="Arial" panose="020B0604020202020204" pitchFamily="34" charset="0"/>
                  </a:rPr>
                  <a:t>+	settle(date : Date)</a:t>
                </a:r>
                <a:endParaRPr lang="en-US" altLang="zh-CN"/>
              </a:p>
            </p:txBody>
          </p:sp>
          <p:grpSp>
            <p:nvGrpSpPr>
              <p:cNvPr id="90172" name="Group 50"/>
              <p:cNvGrpSpPr>
                <a:grpSpLocks/>
              </p:cNvGrpSpPr>
              <p:nvPr/>
            </p:nvGrpSpPr>
            <p:grpSpPr bwMode="auto">
              <a:xfrm>
                <a:off x="-258" y="4110"/>
                <a:ext cx="4802" cy="560"/>
                <a:chOff x="-258" y="4110"/>
                <a:chExt cx="4918" cy="560"/>
              </a:xfrm>
            </p:grpSpPr>
            <p:cxnSp>
              <p:nvCxnSpPr>
                <p:cNvPr id="90173" name="AutoShape 52"/>
                <p:cNvCxnSpPr>
                  <a:cxnSpLocks noChangeShapeType="1"/>
                </p:cNvCxnSpPr>
                <p:nvPr/>
              </p:nvCxnSpPr>
              <p:spPr bwMode="auto">
                <a:xfrm>
                  <a:off x="-258" y="4110"/>
                  <a:ext cx="4918"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90174" name="AutoShape 51"/>
                <p:cNvCxnSpPr>
                  <a:cxnSpLocks noChangeShapeType="1"/>
                </p:cNvCxnSpPr>
                <p:nvPr/>
              </p:nvCxnSpPr>
              <p:spPr bwMode="auto">
                <a:xfrm>
                  <a:off x="-258" y="4669"/>
                  <a:ext cx="4918"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grpSp>
        <p:cxnSp>
          <p:nvCxnSpPr>
            <p:cNvPr id="90122" name="AutoShape 48"/>
            <p:cNvCxnSpPr>
              <a:cxnSpLocks noChangeShapeType="1"/>
            </p:cNvCxnSpPr>
            <p:nvPr/>
          </p:nvCxnSpPr>
          <p:spPr bwMode="auto">
            <a:xfrm rot="10800000" flipV="1">
              <a:off x="1630" y="-2920"/>
              <a:ext cx="344" cy="4239"/>
            </a:xfrm>
            <a:prstGeom prst="bentConnector3">
              <a:avLst>
                <a:gd name="adj1" fmla="val 50000"/>
              </a:avLst>
            </a:prstGeom>
            <a:noFill/>
            <a:ln w="9525">
              <a:solidFill>
                <a:srgbClr val="000000"/>
              </a:solidFill>
              <a:prstDash val="dash"/>
              <a:miter lim="800000"/>
              <a:headEnd/>
              <a:tailEnd type="arrow" w="med" len="med"/>
            </a:ln>
            <a:extLst>
              <a:ext uri="{909E8E84-426E-40DD-AFC4-6F175D3DCCD1}">
                <a14:hiddenFill xmlns:a14="http://schemas.microsoft.com/office/drawing/2010/main">
                  <a:noFill/>
                </a14:hiddenFill>
              </a:ext>
            </a:extLst>
          </p:spPr>
        </p:cxnSp>
        <p:sp>
          <p:nvSpPr>
            <p:cNvPr id="90123" name="AutoShape 47"/>
            <p:cNvSpPr>
              <a:spLocks noChangeArrowheads="1"/>
            </p:cNvSpPr>
            <p:nvPr/>
          </p:nvSpPr>
          <p:spPr bwMode="auto">
            <a:xfrm rot="10800000">
              <a:off x="2887" y="1628"/>
              <a:ext cx="210" cy="310"/>
            </a:xfrm>
            <a:prstGeom prst="diamond">
              <a:avLst/>
            </a:prstGeom>
            <a:solidFill>
              <a:srgbClr val="000000"/>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0124" name="Rectangle 46"/>
            <p:cNvSpPr>
              <a:spLocks noChangeArrowheads="1"/>
            </p:cNvSpPr>
            <p:nvPr/>
          </p:nvSpPr>
          <p:spPr bwMode="auto">
            <a:xfrm>
              <a:off x="1518" y="-665"/>
              <a:ext cx="10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000">
                  <a:solidFill>
                    <a:srgbClr val="000000"/>
                  </a:solidFill>
                  <a:latin typeface="Arial" panose="020B0604020202020204" pitchFamily="34" charset="0"/>
                  <a:cs typeface="Arial" panose="020B0604020202020204" pitchFamily="34" charset="0"/>
                </a:rPr>
                <a:t>1</a:t>
              </a:r>
              <a:endParaRPr lang="en-US" altLang="zh-CN"/>
            </a:p>
          </p:txBody>
        </p:sp>
        <p:sp>
          <p:nvSpPr>
            <p:cNvPr id="90125" name="Rectangle 45"/>
            <p:cNvSpPr>
              <a:spLocks noChangeArrowheads="1"/>
            </p:cNvSpPr>
            <p:nvPr/>
          </p:nvSpPr>
          <p:spPr bwMode="auto">
            <a:xfrm>
              <a:off x="186" y="-2989"/>
              <a:ext cx="10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000">
                  <a:solidFill>
                    <a:srgbClr val="000000"/>
                  </a:solidFill>
                  <a:latin typeface="Arial" panose="020B0604020202020204" pitchFamily="34" charset="0"/>
                  <a:cs typeface="Arial" panose="020B0604020202020204" pitchFamily="34" charset="0"/>
                </a:rPr>
                <a:t>1</a:t>
              </a:r>
              <a:endParaRPr lang="en-US" altLang="zh-CN"/>
            </a:p>
          </p:txBody>
        </p:sp>
        <p:grpSp>
          <p:nvGrpSpPr>
            <p:cNvPr id="90126" name="Group 37"/>
            <p:cNvGrpSpPr>
              <a:grpSpLocks/>
            </p:cNvGrpSpPr>
            <p:nvPr/>
          </p:nvGrpSpPr>
          <p:grpSpPr bwMode="auto">
            <a:xfrm>
              <a:off x="1986" y="1965"/>
              <a:ext cx="4756" cy="3883"/>
              <a:chOff x="-429" y="2697"/>
              <a:chExt cx="4756" cy="3883"/>
            </a:xfrm>
          </p:grpSpPr>
          <p:sp>
            <p:nvSpPr>
              <p:cNvPr id="90161" name="Rectangle 44"/>
              <p:cNvSpPr>
                <a:spLocks noChangeArrowheads="1"/>
              </p:cNvSpPr>
              <p:nvPr/>
            </p:nvSpPr>
            <p:spPr bwMode="auto">
              <a:xfrm>
                <a:off x="-428" y="2697"/>
                <a:ext cx="4755" cy="3883"/>
              </a:xfrm>
              <a:prstGeom prst="rect">
                <a:avLst/>
              </a:prstGeom>
              <a:noFill/>
              <a:ln w="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0162" name="Rectangle 43"/>
              <p:cNvSpPr>
                <a:spLocks noChangeArrowheads="1"/>
              </p:cNvSpPr>
              <p:nvPr/>
            </p:nvSpPr>
            <p:spPr bwMode="auto">
              <a:xfrm>
                <a:off x="-428" y="2922"/>
                <a:ext cx="4347" cy="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tabLst>
                    <a:tab pos="90488" algn="l"/>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90488"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90488"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90488" algn="l"/>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90488" algn="l"/>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90488" algn="l"/>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90488" algn="l"/>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90488" algn="l"/>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90488" algn="l"/>
                  </a:tabLs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000">
                    <a:solidFill>
                      <a:srgbClr val="000000"/>
                    </a:solidFill>
                    <a:latin typeface="Arial" panose="020B0604020202020204" pitchFamily="34" charset="0"/>
                    <a:cs typeface="Arial" panose="020B0604020202020204" pitchFamily="34" charset="0"/>
                  </a:rPr>
                  <a:t>-	acc : Accumulator</a:t>
                </a:r>
                <a:endParaRPr lang="en-US" altLang="zh-CN" sz="600"/>
              </a:p>
              <a:p>
                <a:r>
                  <a:rPr lang="en-US" altLang="zh-CN" sz="1000">
                    <a:solidFill>
                      <a:srgbClr val="000000"/>
                    </a:solidFill>
                    <a:latin typeface="Arial" panose="020B0604020202020204" pitchFamily="34" charset="0"/>
                    <a:cs typeface="Arial" panose="020B0604020202020204" pitchFamily="34" charset="0"/>
                  </a:rPr>
                  <a:t>-	credit : double</a:t>
                </a:r>
                <a:endParaRPr lang="en-US" altLang="zh-CN" sz="600"/>
              </a:p>
              <a:p>
                <a:r>
                  <a:rPr lang="en-US" altLang="zh-CN" sz="1000">
                    <a:solidFill>
                      <a:srgbClr val="000000"/>
                    </a:solidFill>
                    <a:latin typeface="Arial" panose="020B0604020202020204" pitchFamily="34" charset="0"/>
                    <a:cs typeface="Arial" panose="020B0604020202020204" pitchFamily="34" charset="0"/>
                  </a:rPr>
                  <a:t>-	rate : double</a:t>
                </a:r>
                <a:endParaRPr lang="en-US" altLang="zh-CN" sz="600"/>
              </a:p>
              <a:p>
                <a:r>
                  <a:rPr lang="en-US" altLang="zh-CN" sz="1000">
                    <a:solidFill>
                      <a:srgbClr val="000000"/>
                    </a:solidFill>
                    <a:latin typeface="Arial" panose="020B0604020202020204" pitchFamily="34" charset="0"/>
                    <a:cs typeface="Arial" panose="020B0604020202020204" pitchFamily="34" charset="0"/>
                  </a:rPr>
                  <a:t>-	fee : double</a:t>
                </a:r>
                <a:endParaRPr lang="en-US" altLang="zh-CN"/>
              </a:p>
            </p:txBody>
          </p:sp>
          <p:sp>
            <p:nvSpPr>
              <p:cNvPr id="90163" name="Rectangle 42"/>
              <p:cNvSpPr>
                <a:spLocks noChangeArrowheads="1"/>
              </p:cNvSpPr>
              <p:nvPr/>
            </p:nvSpPr>
            <p:spPr bwMode="auto">
              <a:xfrm>
                <a:off x="-428" y="2697"/>
                <a:ext cx="4755"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100" b="1">
                    <a:solidFill>
                      <a:srgbClr val="000000"/>
                    </a:solidFill>
                    <a:latin typeface="Arial" panose="020B0604020202020204" pitchFamily="34" charset="0"/>
                    <a:cs typeface="Arial" panose="020B0604020202020204" pitchFamily="34" charset="0"/>
                  </a:rPr>
                  <a:t>CreditAccount</a:t>
                </a:r>
                <a:endParaRPr lang="en-US" altLang="zh-CN" b="1"/>
              </a:p>
            </p:txBody>
          </p:sp>
          <p:sp>
            <p:nvSpPr>
              <p:cNvPr id="90164" name="Rectangle 41"/>
              <p:cNvSpPr>
                <a:spLocks noChangeArrowheads="1"/>
              </p:cNvSpPr>
              <p:nvPr/>
            </p:nvSpPr>
            <p:spPr bwMode="auto">
              <a:xfrm>
                <a:off x="-428" y="3935"/>
                <a:ext cx="4736" cy="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tabLst>
                    <a:tab pos="90488" algn="l"/>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90488"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90488"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90488" algn="l"/>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90488" algn="l"/>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90488" algn="l"/>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90488" algn="l"/>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90488" algn="l"/>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90488" algn="l"/>
                  </a:tabLs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000">
                    <a:solidFill>
                      <a:srgbClr val="000000"/>
                    </a:solidFill>
                    <a:latin typeface="Arial" panose="020B0604020202020204" pitchFamily="34" charset="0"/>
                    <a:cs typeface="Arial" panose="020B0604020202020204" pitchFamily="34" charset="0"/>
                  </a:rPr>
                  <a:t>&lt;&lt;const&gt;&gt; -	getDebt() : double</a:t>
                </a:r>
                <a:endParaRPr lang="en-US" altLang="zh-CN" sz="600"/>
              </a:p>
              <a:p>
                <a:r>
                  <a:rPr lang="en-US" altLang="zh-CN" sz="1000">
                    <a:solidFill>
                      <a:srgbClr val="000000"/>
                    </a:solidFill>
                    <a:latin typeface="Arial" panose="020B0604020202020204" pitchFamily="34" charset="0"/>
                    <a:cs typeface="Arial" panose="020B0604020202020204" pitchFamily="34" charset="0"/>
                  </a:rPr>
                  <a:t>+	CreditAccount(date : Date, id : int, credit : double, rate : double, fee : double)</a:t>
                </a:r>
                <a:endParaRPr lang="en-US" altLang="zh-CN" sz="600"/>
              </a:p>
              <a:p>
                <a:r>
                  <a:rPr lang="en-US" altLang="zh-CN" sz="1000">
                    <a:solidFill>
                      <a:srgbClr val="000000"/>
                    </a:solidFill>
                    <a:latin typeface="Arial" panose="020B0604020202020204" pitchFamily="34" charset="0"/>
                    <a:cs typeface="Arial" panose="020B0604020202020204" pitchFamily="34" charset="0"/>
                  </a:rPr>
                  <a:t>&lt;&lt;const&gt;&gt; +	getCredit() : double</a:t>
                </a:r>
                <a:endParaRPr lang="en-US" altLang="zh-CN" sz="600"/>
              </a:p>
              <a:p>
                <a:r>
                  <a:rPr lang="en-US" altLang="zh-CN" sz="1000">
                    <a:solidFill>
                      <a:srgbClr val="000000"/>
                    </a:solidFill>
                    <a:latin typeface="Arial" panose="020B0604020202020204" pitchFamily="34" charset="0"/>
                    <a:cs typeface="Arial" panose="020B0604020202020204" pitchFamily="34" charset="0"/>
                  </a:rPr>
                  <a:t>&lt;&lt;const&gt;&gt; +	getRate() : double</a:t>
                </a:r>
                <a:endParaRPr lang="en-US" altLang="zh-CN" sz="600"/>
              </a:p>
              <a:p>
                <a:r>
                  <a:rPr lang="en-US" altLang="zh-CN" sz="1000">
                    <a:solidFill>
                      <a:srgbClr val="000000"/>
                    </a:solidFill>
                    <a:latin typeface="Arial" panose="020B0604020202020204" pitchFamily="34" charset="0"/>
                    <a:cs typeface="Arial" panose="020B0604020202020204" pitchFamily="34" charset="0"/>
                  </a:rPr>
                  <a:t>&lt;&lt;const&gt;&gt; +	getFee() : double</a:t>
                </a:r>
                <a:endParaRPr lang="en-US" altLang="zh-CN" sz="600"/>
              </a:p>
              <a:p>
                <a:r>
                  <a:rPr lang="en-US" altLang="zh-CN" sz="1000">
                    <a:solidFill>
                      <a:srgbClr val="000000"/>
                    </a:solidFill>
                    <a:latin typeface="Arial" panose="020B0604020202020204" pitchFamily="34" charset="0"/>
                    <a:cs typeface="Arial" panose="020B0604020202020204" pitchFamily="34" charset="0"/>
                  </a:rPr>
                  <a:t>&lt;&lt;const&gt;&gt; +	getAvailableCredit() : double</a:t>
                </a:r>
                <a:endParaRPr lang="en-US" altLang="zh-CN" sz="600"/>
              </a:p>
              <a:p>
                <a:r>
                  <a:rPr lang="en-US" altLang="zh-CN" sz="1000">
                    <a:solidFill>
                      <a:srgbClr val="000000"/>
                    </a:solidFill>
                    <a:latin typeface="Arial" panose="020B0604020202020204" pitchFamily="34" charset="0"/>
                    <a:cs typeface="Arial" panose="020B0604020202020204" pitchFamily="34" charset="0"/>
                  </a:rPr>
                  <a:t>+	deposit(date : Date, amount : double, desc : string)</a:t>
                </a:r>
                <a:endParaRPr lang="en-US" altLang="zh-CN" sz="600"/>
              </a:p>
              <a:p>
                <a:r>
                  <a:rPr lang="en-US" altLang="zh-CN" sz="1000">
                    <a:solidFill>
                      <a:srgbClr val="000000"/>
                    </a:solidFill>
                    <a:latin typeface="Arial" panose="020B0604020202020204" pitchFamily="34" charset="0"/>
                    <a:cs typeface="Arial" panose="020B0604020202020204" pitchFamily="34" charset="0"/>
                  </a:rPr>
                  <a:t>+	withdraw(date : Date, amount : double, desc : string)</a:t>
                </a:r>
                <a:endParaRPr lang="en-US" altLang="zh-CN" sz="600"/>
              </a:p>
              <a:p>
                <a:r>
                  <a:rPr lang="en-US" altLang="zh-CN" sz="1000">
                    <a:solidFill>
                      <a:srgbClr val="000000"/>
                    </a:solidFill>
                    <a:latin typeface="Arial" panose="020B0604020202020204" pitchFamily="34" charset="0"/>
                    <a:cs typeface="Arial" panose="020B0604020202020204" pitchFamily="34" charset="0"/>
                  </a:rPr>
                  <a:t>+	settle(date : Date)</a:t>
                </a:r>
                <a:endParaRPr lang="en-US" altLang="zh-CN" sz="600"/>
              </a:p>
              <a:p>
                <a:r>
                  <a:rPr lang="en-US" altLang="zh-CN" sz="1000">
                    <a:solidFill>
                      <a:srgbClr val="000000"/>
                    </a:solidFill>
                    <a:latin typeface="Arial" panose="020B0604020202020204" pitchFamily="34" charset="0"/>
                    <a:cs typeface="Arial" panose="020B0604020202020204" pitchFamily="34" charset="0"/>
                  </a:rPr>
                  <a:t>&lt;&lt;const&gt;&gt; +	show()</a:t>
                </a:r>
                <a:endParaRPr lang="en-US" altLang="zh-CN" sz="600"/>
              </a:p>
            </p:txBody>
          </p:sp>
          <p:grpSp>
            <p:nvGrpSpPr>
              <p:cNvPr id="90165" name="Group 38"/>
              <p:cNvGrpSpPr>
                <a:grpSpLocks/>
              </p:cNvGrpSpPr>
              <p:nvPr/>
            </p:nvGrpSpPr>
            <p:grpSpPr bwMode="auto">
              <a:xfrm>
                <a:off x="-429" y="2922"/>
                <a:ext cx="4755" cy="1014"/>
                <a:chOff x="620" y="1784"/>
                <a:chExt cx="4919" cy="1014"/>
              </a:xfrm>
            </p:grpSpPr>
            <p:cxnSp>
              <p:nvCxnSpPr>
                <p:cNvPr id="90166" name="AutoShape 40"/>
                <p:cNvCxnSpPr>
                  <a:cxnSpLocks noChangeShapeType="1"/>
                </p:cNvCxnSpPr>
                <p:nvPr/>
              </p:nvCxnSpPr>
              <p:spPr bwMode="auto">
                <a:xfrm>
                  <a:off x="620" y="1784"/>
                  <a:ext cx="4918"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90167" name="AutoShape 39"/>
                <p:cNvCxnSpPr>
                  <a:cxnSpLocks noChangeShapeType="1"/>
                </p:cNvCxnSpPr>
                <p:nvPr/>
              </p:nvCxnSpPr>
              <p:spPr bwMode="auto">
                <a:xfrm>
                  <a:off x="621" y="2797"/>
                  <a:ext cx="4918"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grpSp>
        <p:grpSp>
          <p:nvGrpSpPr>
            <p:cNvPr id="90127" name="Group 29"/>
            <p:cNvGrpSpPr>
              <a:grpSpLocks/>
            </p:cNvGrpSpPr>
            <p:nvPr/>
          </p:nvGrpSpPr>
          <p:grpSpPr bwMode="auto">
            <a:xfrm>
              <a:off x="-1276" y="1154"/>
              <a:ext cx="2906" cy="3778"/>
              <a:chOff x="-1212" y="-2699"/>
              <a:chExt cx="2906" cy="3778"/>
            </a:xfrm>
          </p:grpSpPr>
          <p:sp>
            <p:nvSpPr>
              <p:cNvPr id="90154" name="Rectangle 36"/>
              <p:cNvSpPr>
                <a:spLocks noChangeArrowheads="1"/>
              </p:cNvSpPr>
              <p:nvPr/>
            </p:nvSpPr>
            <p:spPr bwMode="auto">
              <a:xfrm>
                <a:off x="-1212" y="-2699"/>
                <a:ext cx="2906" cy="3715"/>
              </a:xfrm>
              <a:prstGeom prst="rect">
                <a:avLst/>
              </a:prstGeom>
              <a:noFill/>
              <a:ln w="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0155" name="Rectangle 35"/>
              <p:cNvSpPr>
                <a:spLocks noChangeArrowheads="1"/>
              </p:cNvSpPr>
              <p:nvPr/>
            </p:nvSpPr>
            <p:spPr bwMode="auto">
              <a:xfrm>
                <a:off x="-1185" y="-2343"/>
                <a:ext cx="2064" cy="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tabLst>
                    <a:tab pos="90488" algn="l"/>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90488"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90488"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90488" algn="l"/>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90488" algn="l"/>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90488" algn="l"/>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90488" algn="l"/>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90488" algn="l"/>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90488" algn="l"/>
                  </a:tabLs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000">
                    <a:solidFill>
                      <a:srgbClr val="000000"/>
                    </a:solidFill>
                    <a:latin typeface="Arial" panose="020B0604020202020204" pitchFamily="34" charset="0"/>
                    <a:cs typeface="Arial" panose="020B0604020202020204" pitchFamily="34" charset="0"/>
                  </a:rPr>
                  <a:t>-	year : int</a:t>
                </a:r>
                <a:endParaRPr lang="en-US" altLang="zh-CN" sz="600"/>
              </a:p>
              <a:p>
                <a:r>
                  <a:rPr lang="en-US" altLang="zh-CN" sz="1000">
                    <a:solidFill>
                      <a:srgbClr val="000000"/>
                    </a:solidFill>
                    <a:latin typeface="Arial" panose="020B0604020202020204" pitchFamily="34" charset="0"/>
                    <a:cs typeface="Arial" panose="020B0604020202020204" pitchFamily="34" charset="0"/>
                  </a:rPr>
                  <a:t>-	month : int</a:t>
                </a:r>
                <a:endParaRPr lang="en-US" altLang="zh-CN" sz="600"/>
              </a:p>
              <a:p>
                <a:r>
                  <a:rPr lang="en-US" altLang="zh-CN" sz="1000">
                    <a:solidFill>
                      <a:srgbClr val="000000"/>
                    </a:solidFill>
                    <a:latin typeface="Arial" panose="020B0604020202020204" pitchFamily="34" charset="0"/>
                    <a:cs typeface="Arial" panose="020B0604020202020204" pitchFamily="34" charset="0"/>
                  </a:rPr>
                  <a:t>-	day : int</a:t>
                </a:r>
                <a:endParaRPr lang="en-US" altLang="zh-CN" sz="600"/>
              </a:p>
              <a:p>
                <a:r>
                  <a:rPr lang="en-US" altLang="zh-CN" sz="1000">
                    <a:solidFill>
                      <a:srgbClr val="000000"/>
                    </a:solidFill>
                    <a:latin typeface="Arial" panose="020B0604020202020204" pitchFamily="34" charset="0"/>
                    <a:cs typeface="Arial" panose="020B0604020202020204" pitchFamily="34" charset="0"/>
                  </a:rPr>
                  <a:t>-	totalDays : int</a:t>
                </a:r>
                <a:endParaRPr lang="en-US" altLang="zh-CN"/>
              </a:p>
            </p:txBody>
          </p:sp>
          <p:sp>
            <p:nvSpPr>
              <p:cNvPr id="90156" name="Rectangle 34"/>
              <p:cNvSpPr>
                <a:spLocks noChangeArrowheads="1"/>
              </p:cNvSpPr>
              <p:nvPr/>
            </p:nvSpPr>
            <p:spPr bwMode="auto">
              <a:xfrm>
                <a:off x="-1185" y="-1321"/>
                <a:ext cx="2879" cy="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tabLst>
                    <a:tab pos="90488" algn="l"/>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90488"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90488"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90488" algn="l"/>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90488" algn="l"/>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90488" algn="l"/>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90488" algn="l"/>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90488" algn="l"/>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90488" algn="l"/>
                  </a:tabLs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000">
                    <a:solidFill>
                      <a:srgbClr val="000000"/>
                    </a:solidFill>
                    <a:latin typeface="Arial" panose="020B0604020202020204" pitchFamily="34" charset="0"/>
                    <a:cs typeface="Arial" panose="020B0604020202020204" pitchFamily="34" charset="0"/>
                  </a:rPr>
                  <a:t>+	Date(year : int, month : int, day : int)</a:t>
                </a:r>
                <a:endParaRPr lang="en-US" altLang="zh-CN" sz="600"/>
              </a:p>
              <a:p>
                <a:r>
                  <a:rPr lang="en-US" altLang="zh-CN" sz="1000">
                    <a:solidFill>
                      <a:srgbClr val="000000"/>
                    </a:solidFill>
                    <a:latin typeface="Arial" panose="020B0604020202020204" pitchFamily="34" charset="0"/>
                    <a:cs typeface="Arial" panose="020B0604020202020204" pitchFamily="34" charset="0"/>
                  </a:rPr>
                  <a:t>&lt;&lt;const&gt;&gt; +	getYear() : int</a:t>
                </a:r>
                <a:endParaRPr lang="en-US" altLang="zh-CN" sz="600"/>
              </a:p>
              <a:p>
                <a:r>
                  <a:rPr lang="en-US" altLang="zh-CN" sz="1000">
                    <a:solidFill>
                      <a:srgbClr val="000000"/>
                    </a:solidFill>
                    <a:latin typeface="Arial" panose="020B0604020202020204" pitchFamily="34" charset="0"/>
                    <a:cs typeface="Arial" panose="020B0604020202020204" pitchFamily="34" charset="0"/>
                  </a:rPr>
                  <a:t>&lt;&lt;const&gt;&gt; +	getMonth() : int</a:t>
                </a:r>
                <a:endParaRPr lang="en-US" altLang="zh-CN" sz="600"/>
              </a:p>
              <a:p>
                <a:r>
                  <a:rPr lang="en-US" altLang="zh-CN" sz="1000">
                    <a:solidFill>
                      <a:srgbClr val="000000"/>
                    </a:solidFill>
                    <a:latin typeface="Arial" panose="020B0604020202020204" pitchFamily="34" charset="0"/>
                    <a:cs typeface="Arial" panose="020B0604020202020204" pitchFamily="34" charset="0"/>
                  </a:rPr>
                  <a:t>&lt;&lt;const&gt;&gt; +	getDay() : int</a:t>
                </a:r>
                <a:endParaRPr lang="en-US" altLang="zh-CN" sz="600"/>
              </a:p>
              <a:p>
                <a:r>
                  <a:rPr lang="en-US" altLang="zh-CN" sz="1000">
                    <a:solidFill>
                      <a:srgbClr val="000000"/>
                    </a:solidFill>
                    <a:latin typeface="Arial" panose="020B0604020202020204" pitchFamily="34" charset="0"/>
                    <a:cs typeface="Arial" panose="020B0604020202020204" pitchFamily="34" charset="0"/>
                  </a:rPr>
                  <a:t>&lt;&lt;const&gt;&gt; + getMaxDay() : int</a:t>
                </a:r>
                <a:endParaRPr lang="en-US" altLang="zh-CN" sz="600"/>
              </a:p>
              <a:p>
                <a:r>
                  <a:rPr lang="en-US" altLang="zh-CN" sz="1000">
                    <a:solidFill>
                      <a:srgbClr val="000000"/>
                    </a:solidFill>
                    <a:latin typeface="Arial" panose="020B0604020202020204" pitchFamily="34" charset="0"/>
                    <a:cs typeface="Arial" panose="020B0604020202020204" pitchFamily="34" charset="0"/>
                  </a:rPr>
                  <a:t>&lt;&lt;const&gt;&gt; + isLeapYear() : bool</a:t>
                </a:r>
                <a:endParaRPr lang="en-US" altLang="zh-CN" sz="600"/>
              </a:p>
              <a:p>
                <a:r>
                  <a:rPr lang="en-US" altLang="zh-CN" sz="1000">
                    <a:solidFill>
                      <a:srgbClr val="000000"/>
                    </a:solidFill>
                    <a:latin typeface="Arial" panose="020B0604020202020204" pitchFamily="34" charset="0"/>
                    <a:cs typeface="Arial" panose="020B0604020202020204" pitchFamily="34" charset="0"/>
                  </a:rPr>
                  <a:t>&lt;&lt;const&gt;&gt; + show()</a:t>
                </a:r>
                <a:endParaRPr lang="en-US" altLang="zh-CN" sz="600"/>
              </a:p>
              <a:p>
                <a:r>
                  <a:rPr lang="en-US" altLang="zh-CN" sz="1000">
                    <a:solidFill>
                      <a:srgbClr val="000000"/>
                    </a:solidFill>
                    <a:latin typeface="Arial" panose="020B0604020202020204" pitchFamily="34" charset="0"/>
                    <a:cs typeface="Arial" panose="020B0604020202020204" pitchFamily="34" charset="0"/>
                  </a:rPr>
                  <a:t>&lt;&lt;const&gt;&gt; + distance(date : Date) : int</a:t>
                </a:r>
                <a:endParaRPr lang="en-US" altLang="zh-CN"/>
              </a:p>
            </p:txBody>
          </p:sp>
          <p:sp>
            <p:nvSpPr>
              <p:cNvPr id="90157" name="Rectangle 33"/>
              <p:cNvSpPr>
                <a:spLocks noChangeArrowheads="1"/>
              </p:cNvSpPr>
              <p:nvPr/>
            </p:nvSpPr>
            <p:spPr bwMode="auto">
              <a:xfrm>
                <a:off x="-1212" y="-2678"/>
                <a:ext cx="2906"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100" b="1">
                    <a:solidFill>
                      <a:srgbClr val="000000"/>
                    </a:solidFill>
                    <a:latin typeface="Arial" panose="020B0604020202020204" pitchFamily="34" charset="0"/>
                    <a:cs typeface="Arial" panose="020B0604020202020204" pitchFamily="34" charset="0"/>
                  </a:rPr>
                  <a:t>Date</a:t>
                </a:r>
                <a:endParaRPr lang="en-US" altLang="zh-CN" sz="3200" b="1"/>
              </a:p>
            </p:txBody>
          </p:sp>
          <p:grpSp>
            <p:nvGrpSpPr>
              <p:cNvPr id="90158" name="Group 30"/>
              <p:cNvGrpSpPr>
                <a:grpSpLocks/>
              </p:cNvGrpSpPr>
              <p:nvPr/>
            </p:nvGrpSpPr>
            <p:grpSpPr bwMode="auto">
              <a:xfrm>
                <a:off x="-1212" y="-2390"/>
                <a:ext cx="2906" cy="1029"/>
                <a:chOff x="445" y="2828"/>
                <a:chExt cx="3035" cy="1029"/>
              </a:xfrm>
            </p:grpSpPr>
            <p:cxnSp>
              <p:nvCxnSpPr>
                <p:cNvPr id="90159" name="AutoShape 32"/>
                <p:cNvCxnSpPr>
                  <a:cxnSpLocks noChangeShapeType="1"/>
                </p:cNvCxnSpPr>
                <p:nvPr/>
              </p:nvCxnSpPr>
              <p:spPr bwMode="auto">
                <a:xfrm>
                  <a:off x="445" y="3856"/>
                  <a:ext cx="3035"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90160" name="AutoShape 31"/>
                <p:cNvCxnSpPr>
                  <a:cxnSpLocks noChangeShapeType="1"/>
                </p:cNvCxnSpPr>
                <p:nvPr/>
              </p:nvCxnSpPr>
              <p:spPr bwMode="auto">
                <a:xfrm>
                  <a:off x="445" y="2828"/>
                  <a:ext cx="3035"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grpSp>
        <p:grpSp>
          <p:nvGrpSpPr>
            <p:cNvPr id="90128" name="Group 21"/>
            <p:cNvGrpSpPr>
              <a:grpSpLocks/>
            </p:cNvGrpSpPr>
            <p:nvPr/>
          </p:nvGrpSpPr>
          <p:grpSpPr bwMode="auto">
            <a:xfrm>
              <a:off x="-1052" y="-2600"/>
              <a:ext cx="2430" cy="3512"/>
              <a:chOff x="3871" y="2166"/>
              <a:chExt cx="2430" cy="3512"/>
            </a:xfrm>
          </p:grpSpPr>
          <p:sp>
            <p:nvSpPr>
              <p:cNvPr id="90147" name="Rectangle 28"/>
              <p:cNvSpPr>
                <a:spLocks noChangeArrowheads="1"/>
              </p:cNvSpPr>
              <p:nvPr/>
            </p:nvSpPr>
            <p:spPr bwMode="auto">
              <a:xfrm>
                <a:off x="3871" y="2166"/>
                <a:ext cx="2430" cy="2952"/>
              </a:xfrm>
              <a:prstGeom prst="rect">
                <a:avLst/>
              </a:prstGeom>
              <a:noFill/>
              <a:ln w="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0148" name="Rectangle 27"/>
              <p:cNvSpPr>
                <a:spLocks noChangeArrowheads="1"/>
              </p:cNvSpPr>
              <p:nvPr/>
            </p:nvSpPr>
            <p:spPr bwMode="auto">
              <a:xfrm>
                <a:off x="3907" y="2519"/>
                <a:ext cx="2064"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tabLst>
                    <a:tab pos="90488" algn="l"/>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90488"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90488"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90488" algn="l"/>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90488" algn="l"/>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90488" algn="l"/>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90488" algn="l"/>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90488" algn="l"/>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90488" algn="l"/>
                  </a:tabLs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000">
                    <a:solidFill>
                      <a:srgbClr val="000000"/>
                    </a:solidFill>
                    <a:latin typeface="Arial" panose="020B0604020202020204" pitchFamily="34" charset="0"/>
                    <a:cs typeface="Arial" panose="020B0604020202020204" pitchFamily="34" charset="0"/>
                  </a:rPr>
                  <a:t>-	lastDate : Date</a:t>
                </a:r>
                <a:endParaRPr lang="en-US" altLang="zh-CN" sz="600"/>
              </a:p>
              <a:p>
                <a:r>
                  <a:rPr lang="en-US" altLang="zh-CN" sz="1000">
                    <a:solidFill>
                      <a:srgbClr val="000000"/>
                    </a:solidFill>
                    <a:latin typeface="Arial" panose="020B0604020202020204" pitchFamily="34" charset="0"/>
                    <a:cs typeface="Arial" panose="020B0604020202020204" pitchFamily="34" charset="0"/>
                  </a:rPr>
                  <a:t>-	value : double</a:t>
                </a:r>
                <a:endParaRPr lang="en-US" altLang="zh-CN" sz="600"/>
              </a:p>
              <a:p>
                <a:r>
                  <a:rPr lang="en-US" altLang="zh-CN" sz="1000">
                    <a:solidFill>
                      <a:srgbClr val="000000"/>
                    </a:solidFill>
                    <a:latin typeface="Arial" panose="020B0604020202020204" pitchFamily="34" charset="0"/>
                    <a:cs typeface="Arial" panose="020B0604020202020204" pitchFamily="34" charset="0"/>
                  </a:rPr>
                  <a:t>-	sum : double</a:t>
                </a:r>
                <a:endParaRPr lang="en-US" altLang="zh-CN"/>
              </a:p>
            </p:txBody>
          </p:sp>
          <p:sp>
            <p:nvSpPr>
              <p:cNvPr id="90149" name="Rectangle 26"/>
              <p:cNvSpPr>
                <a:spLocks noChangeArrowheads="1"/>
              </p:cNvSpPr>
              <p:nvPr/>
            </p:nvSpPr>
            <p:spPr bwMode="auto">
              <a:xfrm>
                <a:off x="3884" y="3278"/>
                <a:ext cx="2417" cy="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tabLst>
                    <a:tab pos="90488" algn="l"/>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90488"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90488"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90488" algn="l"/>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90488" algn="l"/>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90488" algn="l"/>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90488" algn="l"/>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90488" algn="l"/>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90488" algn="l"/>
                  </a:tabLs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000">
                    <a:solidFill>
                      <a:srgbClr val="000000"/>
                    </a:solidFill>
                    <a:latin typeface="Arial" panose="020B0604020202020204" pitchFamily="34" charset="0"/>
                    <a:cs typeface="Arial" panose="020B0604020202020204" pitchFamily="34" charset="0"/>
                  </a:rPr>
                  <a:t>+	Accumulator(date : Date, value : double)</a:t>
                </a:r>
                <a:endParaRPr lang="en-US" altLang="zh-CN" sz="600"/>
              </a:p>
              <a:p>
                <a:r>
                  <a:rPr lang="en-US" altLang="zh-CN" sz="1000">
                    <a:solidFill>
                      <a:srgbClr val="000000"/>
                    </a:solidFill>
                    <a:latin typeface="Arial" panose="020B0604020202020204" pitchFamily="34" charset="0"/>
                    <a:cs typeface="Arial" panose="020B0604020202020204" pitchFamily="34" charset="0"/>
                  </a:rPr>
                  <a:t>&lt;&lt;const&gt;&gt; +	getSum(date : Date) : double</a:t>
                </a:r>
                <a:endParaRPr lang="en-US" altLang="zh-CN" sz="600"/>
              </a:p>
              <a:p>
                <a:r>
                  <a:rPr lang="en-US" altLang="zh-CN" sz="1000">
                    <a:solidFill>
                      <a:srgbClr val="000000"/>
                    </a:solidFill>
                    <a:latin typeface="Arial" panose="020B0604020202020204" pitchFamily="34" charset="0"/>
                    <a:cs typeface="Arial" panose="020B0604020202020204" pitchFamily="34" charset="0"/>
                  </a:rPr>
                  <a:t>+	change(date : Date, value : double)</a:t>
                </a:r>
                <a:endParaRPr lang="en-US" altLang="zh-CN" sz="600"/>
              </a:p>
              <a:p>
                <a:r>
                  <a:rPr lang="en-US" altLang="zh-CN" sz="1000">
                    <a:solidFill>
                      <a:srgbClr val="000000"/>
                    </a:solidFill>
                    <a:latin typeface="Arial" panose="020B0604020202020204" pitchFamily="34" charset="0"/>
                    <a:cs typeface="Arial" panose="020B0604020202020204" pitchFamily="34" charset="0"/>
                  </a:rPr>
                  <a:t>+	reset(date : Date, value : double)</a:t>
                </a:r>
                <a:endParaRPr lang="en-US" altLang="zh-CN"/>
              </a:p>
            </p:txBody>
          </p:sp>
          <p:sp>
            <p:nvSpPr>
              <p:cNvPr id="90150" name="Rectangle 25"/>
              <p:cNvSpPr>
                <a:spLocks noChangeArrowheads="1"/>
              </p:cNvSpPr>
              <p:nvPr/>
            </p:nvSpPr>
            <p:spPr bwMode="auto">
              <a:xfrm>
                <a:off x="3871" y="2187"/>
                <a:ext cx="2430"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100" b="1">
                    <a:solidFill>
                      <a:srgbClr val="000000"/>
                    </a:solidFill>
                    <a:latin typeface="Arial" panose="020B0604020202020204" pitchFamily="34" charset="0"/>
                    <a:cs typeface="Arial" panose="020B0604020202020204" pitchFamily="34" charset="0"/>
                  </a:rPr>
                  <a:t>Accumulator</a:t>
                </a:r>
                <a:endParaRPr lang="en-US" altLang="zh-CN" sz="3200" b="1"/>
              </a:p>
            </p:txBody>
          </p:sp>
          <p:grpSp>
            <p:nvGrpSpPr>
              <p:cNvPr id="90151" name="Group 22"/>
              <p:cNvGrpSpPr>
                <a:grpSpLocks/>
              </p:cNvGrpSpPr>
              <p:nvPr/>
            </p:nvGrpSpPr>
            <p:grpSpPr bwMode="auto">
              <a:xfrm>
                <a:off x="3871" y="2461"/>
                <a:ext cx="2430" cy="803"/>
                <a:chOff x="445" y="2828"/>
                <a:chExt cx="3035" cy="1029"/>
              </a:xfrm>
            </p:grpSpPr>
            <p:cxnSp>
              <p:nvCxnSpPr>
                <p:cNvPr id="90152" name="AutoShape 24"/>
                <p:cNvCxnSpPr>
                  <a:cxnSpLocks noChangeShapeType="1"/>
                </p:cNvCxnSpPr>
                <p:nvPr/>
              </p:nvCxnSpPr>
              <p:spPr bwMode="auto">
                <a:xfrm>
                  <a:off x="445" y="3856"/>
                  <a:ext cx="3035"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90153" name="AutoShape 23"/>
                <p:cNvCxnSpPr>
                  <a:cxnSpLocks noChangeShapeType="1"/>
                </p:cNvCxnSpPr>
                <p:nvPr/>
              </p:nvCxnSpPr>
              <p:spPr bwMode="auto">
                <a:xfrm>
                  <a:off x="445" y="2828"/>
                  <a:ext cx="3035"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grpSp>
        <p:sp>
          <p:nvSpPr>
            <p:cNvPr id="90129" name="Line 19"/>
            <p:cNvSpPr>
              <a:spLocks noChangeShapeType="1"/>
            </p:cNvSpPr>
            <p:nvPr/>
          </p:nvSpPr>
          <p:spPr bwMode="auto">
            <a:xfrm flipV="1">
              <a:off x="4394" y="-1870"/>
              <a:ext cx="1" cy="295"/>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90130" name="AutoShape 18"/>
            <p:cNvCxnSpPr>
              <a:cxnSpLocks noChangeShapeType="1"/>
            </p:cNvCxnSpPr>
            <p:nvPr/>
          </p:nvCxnSpPr>
          <p:spPr bwMode="auto">
            <a:xfrm rot="5400000" flipH="1">
              <a:off x="1088" y="-174"/>
              <a:ext cx="2230" cy="1558"/>
            </a:xfrm>
            <a:prstGeom prst="bentConnector4">
              <a:avLst>
                <a:gd name="adj1" fmla="val 5199"/>
                <a:gd name="adj2" fmla="val 57958"/>
              </a:avLst>
            </a:prstGeom>
            <a:noFill/>
            <a:ln w="9525">
              <a:solidFill>
                <a:srgbClr val="000000"/>
              </a:solidFill>
              <a:miter lim="800000"/>
              <a:headEnd/>
              <a:tailEnd type="arrow" w="med" len="med"/>
            </a:ln>
            <a:extLst>
              <a:ext uri="{909E8E84-426E-40DD-AFC4-6F175D3DCCD1}">
                <a14:hiddenFill xmlns:a14="http://schemas.microsoft.com/office/drawing/2010/main">
                  <a:noFill/>
                </a14:hiddenFill>
              </a:ext>
            </a:extLst>
          </p:spPr>
        </p:cxnSp>
        <p:sp>
          <p:nvSpPr>
            <p:cNvPr id="90131" name="Freeform 17"/>
            <p:cNvSpPr>
              <a:spLocks/>
            </p:cNvSpPr>
            <p:nvPr/>
          </p:nvSpPr>
          <p:spPr bwMode="auto">
            <a:xfrm>
              <a:off x="4200" y="1564"/>
              <a:ext cx="211" cy="155"/>
            </a:xfrm>
            <a:custGeom>
              <a:avLst/>
              <a:gdLst>
                <a:gd name="T0" fmla="*/ 106 w 211"/>
                <a:gd name="T1" fmla="*/ 0 h 287"/>
                <a:gd name="T2" fmla="*/ 211 w 211"/>
                <a:gd name="T3" fmla="*/ 2 h 287"/>
                <a:gd name="T4" fmla="*/ 0 w 211"/>
                <a:gd name="T5" fmla="*/ 2 h 287"/>
                <a:gd name="T6" fmla="*/ 106 w 211"/>
                <a:gd name="T7" fmla="*/ 0 h 287"/>
                <a:gd name="T8" fmla="*/ 0 60000 65536"/>
                <a:gd name="T9" fmla="*/ 0 60000 65536"/>
                <a:gd name="T10" fmla="*/ 0 60000 65536"/>
                <a:gd name="T11" fmla="*/ 0 60000 65536"/>
                <a:gd name="T12" fmla="*/ 0 w 211"/>
                <a:gd name="T13" fmla="*/ 0 h 287"/>
                <a:gd name="T14" fmla="*/ 211 w 211"/>
                <a:gd name="T15" fmla="*/ 287 h 287"/>
              </a:gdLst>
              <a:ahLst/>
              <a:cxnLst>
                <a:cxn ang="T8">
                  <a:pos x="T0" y="T1"/>
                </a:cxn>
                <a:cxn ang="T9">
                  <a:pos x="T2" y="T3"/>
                </a:cxn>
                <a:cxn ang="T10">
                  <a:pos x="T4" y="T5"/>
                </a:cxn>
                <a:cxn ang="T11">
                  <a:pos x="T6" y="T7"/>
                </a:cxn>
              </a:cxnLst>
              <a:rect l="T12" t="T13" r="T14" b="T15"/>
              <a:pathLst>
                <a:path w="211" h="287">
                  <a:moveTo>
                    <a:pt x="106" y="0"/>
                  </a:moveTo>
                  <a:lnTo>
                    <a:pt x="211" y="287"/>
                  </a:lnTo>
                  <a:lnTo>
                    <a:pt x="0" y="287"/>
                  </a:lnTo>
                  <a:lnTo>
                    <a:pt x="106" y="0"/>
                  </a:lnTo>
                  <a:close/>
                </a:path>
              </a:pathLst>
            </a:custGeom>
            <a:noFill/>
            <a:ln w="4">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90132" name="Group 10"/>
            <p:cNvGrpSpPr>
              <a:grpSpLocks/>
            </p:cNvGrpSpPr>
            <p:nvPr/>
          </p:nvGrpSpPr>
          <p:grpSpPr bwMode="auto">
            <a:xfrm>
              <a:off x="2179" y="-1410"/>
              <a:ext cx="4442" cy="2958"/>
              <a:chOff x="2179" y="-1410"/>
              <a:chExt cx="4442" cy="2958"/>
            </a:xfrm>
          </p:grpSpPr>
          <p:cxnSp>
            <p:nvCxnSpPr>
              <p:cNvPr id="90141" name="AutoShape 16"/>
              <p:cNvCxnSpPr>
                <a:cxnSpLocks noChangeShapeType="1"/>
              </p:cNvCxnSpPr>
              <p:nvPr/>
            </p:nvCxnSpPr>
            <p:spPr bwMode="auto">
              <a:xfrm>
                <a:off x="2183" y="-343"/>
                <a:ext cx="4427" cy="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90142" name="Rectangle 15"/>
              <p:cNvSpPr>
                <a:spLocks noChangeArrowheads="1"/>
              </p:cNvSpPr>
              <p:nvPr/>
            </p:nvSpPr>
            <p:spPr bwMode="auto">
              <a:xfrm>
                <a:off x="2275" y="-323"/>
                <a:ext cx="4346" cy="1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tabLst>
                    <a:tab pos="90488" algn="l"/>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90488"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90488"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90488" algn="l"/>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90488" algn="l"/>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90488" algn="l"/>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90488" algn="l"/>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90488" algn="l"/>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90488" algn="l"/>
                  </a:tabLs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000">
                    <a:solidFill>
                      <a:srgbClr val="000000"/>
                    </a:solidFill>
                    <a:latin typeface="Arial" panose="020B0604020202020204" pitchFamily="34" charset="0"/>
                    <a:cs typeface="Arial" panose="020B0604020202020204" pitchFamily="34" charset="0"/>
                  </a:rPr>
                  <a:t>#	Account(date : Date, id : int)</a:t>
                </a:r>
                <a:endParaRPr lang="en-US" altLang="zh-CN" sz="600"/>
              </a:p>
              <a:p>
                <a:r>
                  <a:rPr lang="en-US" altLang="zh-CN" sz="1000">
                    <a:solidFill>
                      <a:srgbClr val="000000"/>
                    </a:solidFill>
                    <a:latin typeface="Arial" panose="020B0604020202020204" pitchFamily="34" charset="0"/>
                    <a:cs typeface="Arial" panose="020B0604020202020204" pitchFamily="34" charset="0"/>
                  </a:rPr>
                  <a:t>#	record(date: Date, amount : double, desc : string)</a:t>
                </a:r>
                <a:endParaRPr lang="en-US" altLang="zh-CN" sz="600"/>
              </a:p>
              <a:p>
                <a:r>
                  <a:rPr lang="en-US" altLang="zh-CN" sz="1000">
                    <a:solidFill>
                      <a:srgbClr val="000000"/>
                    </a:solidFill>
                    <a:latin typeface="Arial" panose="020B0604020202020204" pitchFamily="34" charset="0"/>
                    <a:cs typeface="Arial" panose="020B0604020202020204" pitchFamily="34" charset="0"/>
                  </a:rPr>
                  <a:t>&lt;&lt;const&gt;&gt; # error (msg : string)	</a:t>
                </a:r>
                <a:endParaRPr lang="en-US" altLang="zh-CN" sz="600"/>
              </a:p>
              <a:p>
                <a:r>
                  <a:rPr lang="en-US" altLang="zh-CN" sz="1000">
                    <a:solidFill>
                      <a:srgbClr val="000000"/>
                    </a:solidFill>
                    <a:latin typeface="Arial" panose="020B0604020202020204" pitchFamily="34" charset="0"/>
                    <a:cs typeface="Arial" panose="020B0604020202020204" pitchFamily="34" charset="0"/>
                  </a:rPr>
                  <a:t>&lt;&lt;const&gt;&gt; +	getId() : int</a:t>
                </a:r>
                <a:endParaRPr lang="en-US" altLang="zh-CN" sz="600"/>
              </a:p>
              <a:p>
                <a:r>
                  <a:rPr lang="en-US" altLang="zh-CN" sz="1000">
                    <a:solidFill>
                      <a:srgbClr val="000000"/>
                    </a:solidFill>
                    <a:latin typeface="Arial" panose="020B0604020202020204" pitchFamily="34" charset="0"/>
                    <a:cs typeface="Arial" panose="020B0604020202020204" pitchFamily="34" charset="0"/>
                  </a:rPr>
                  <a:t>&lt;&lt;const&gt;&gt; +	getBalance() : double</a:t>
                </a:r>
                <a:endParaRPr lang="en-US" altLang="zh-CN" sz="600"/>
              </a:p>
              <a:p>
                <a:r>
                  <a:rPr lang="en-US" altLang="zh-CN" sz="1000">
                    <a:solidFill>
                      <a:srgbClr val="000000"/>
                    </a:solidFill>
                    <a:latin typeface="Arial" panose="020B0604020202020204" pitchFamily="34" charset="0"/>
                    <a:cs typeface="Arial" panose="020B0604020202020204" pitchFamily="34" charset="0"/>
                  </a:rPr>
                  <a:t>&lt;&lt;const&gt;&gt; +	show()</a:t>
                </a:r>
                <a:endParaRPr lang="en-US" altLang="zh-CN" sz="600"/>
              </a:p>
              <a:p>
                <a:r>
                  <a:rPr lang="en-US" altLang="zh-CN" sz="1000">
                    <a:solidFill>
                      <a:srgbClr val="000000"/>
                    </a:solidFill>
                    <a:latin typeface="Arial" panose="020B0604020202020204" pitchFamily="34" charset="0"/>
                    <a:cs typeface="Arial" panose="020B0604020202020204" pitchFamily="34" charset="0"/>
                  </a:rPr>
                  <a:t>&lt;&lt;static&gt;&gt; +	getTotal() : double</a:t>
                </a:r>
                <a:endParaRPr lang="en-US" altLang="zh-CN"/>
              </a:p>
            </p:txBody>
          </p:sp>
          <p:cxnSp>
            <p:nvCxnSpPr>
              <p:cNvPr id="90143" name="AutoShape 14"/>
              <p:cNvCxnSpPr>
                <a:cxnSpLocks noChangeShapeType="1"/>
              </p:cNvCxnSpPr>
              <p:nvPr/>
            </p:nvCxnSpPr>
            <p:spPr bwMode="auto">
              <a:xfrm>
                <a:off x="2184" y="-1098"/>
                <a:ext cx="4437"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90144" name="Rectangle 13"/>
              <p:cNvSpPr>
                <a:spLocks noChangeArrowheads="1"/>
              </p:cNvSpPr>
              <p:nvPr/>
            </p:nvSpPr>
            <p:spPr bwMode="auto">
              <a:xfrm>
                <a:off x="2179" y="-1358"/>
                <a:ext cx="4427"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100" b="1">
                    <a:solidFill>
                      <a:srgbClr val="000000"/>
                    </a:solidFill>
                    <a:latin typeface="Arial" panose="020B0604020202020204" pitchFamily="34" charset="0"/>
                    <a:cs typeface="Arial" panose="020B0604020202020204" pitchFamily="34" charset="0"/>
                  </a:rPr>
                  <a:t>Account</a:t>
                </a:r>
                <a:endParaRPr lang="en-US" altLang="zh-CN" b="1"/>
              </a:p>
            </p:txBody>
          </p:sp>
          <p:sp>
            <p:nvSpPr>
              <p:cNvPr id="90145" name="Rectangle 12"/>
              <p:cNvSpPr>
                <a:spLocks noChangeArrowheads="1"/>
              </p:cNvSpPr>
              <p:nvPr/>
            </p:nvSpPr>
            <p:spPr bwMode="auto">
              <a:xfrm>
                <a:off x="2179" y="-1410"/>
                <a:ext cx="4438" cy="2958"/>
              </a:xfrm>
              <a:prstGeom prst="rect">
                <a:avLst/>
              </a:prstGeom>
              <a:noFill/>
              <a:ln w="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0146" name="Rectangle 11"/>
              <p:cNvSpPr>
                <a:spLocks noChangeArrowheads="1"/>
              </p:cNvSpPr>
              <p:nvPr/>
            </p:nvSpPr>
            <p:spPr bwMode="auto">
              <a:xfrm>
                <a:off x="2270" y="-1067"/>
                <a:ext cx="4347"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tabLst>
                    <a:tab pos="90488" algn="l"/>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90488"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90488"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90488" algn="l"/>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90488" algn="l"/>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90488" algn="l"/>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90488" algn="l"/>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90488" algn="l"/>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90488" algn="l"/>
                  </a:tabLs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000">
                    <a:solidFill>
                      <a:srgbClr val="000000"/>
                    </a:solidFill>
                    <a:latin typeface="Arial" panose="020B0604020202020204" pitchFamily="34" charset="0"/>
                    <a:cs typeface="Arial" panose="020B0604020202020204" pitchFamily="34" charset="0"/>
                  </a:rPr>
                  <a:t>-	id : string</a:t>
                </a:r>
                <a:endParaRPr lang="en-US" altLang="zh-CN" sz="600"/>
              </a:p>
              <a:p>
                <a:r>
                  <a:rPr lang="en-US" altLang="zh-CN" sz="1000">
                    <a:solidFill>
                      <a:srgbClr val="000000"/>
                    </a:solidFill>
                    <a:latin typeface="Arial" panose="020B0604020202020204" pitchFamily="34" charset="0"/>
                    <a:cs typeface="Arial" panose="020B0604020202020204" pitchFamily="34" charset="0"/>
                  </a:rPr>
                  <a:t>-	balance : double</a:t>
                </a:r>
                <a:endParaRPr lang="en-US" altLang="zh-CN" sz="600"/>
              </a:p>
              <a:p>
                <a:r>
                  <a:rPr lang="en-US" altLang="zh-CN" sz="1000" u="sng">
                    <a:solidFill>
                      <a:srgbClr val="000000"/>
                    </a:solidFill>
                    <a:latin typeface="Arial" panose="020B0604020202020204" pitchFamily="34" charset="0"/>
                    <a:cs typeface="Arial" panose="020B0604020202020204" pitchFamily="34" charset="0"/>
                  </a:rPr>
                  <a:t>-	total : double</a:t>
                </a:r>
                <a:endParaRPr lang="en-US" altLang="zh-CN"/>
              </a:p>
            </p:txBody>
          </p:sp>
        </p:grpSp>
        <p:sp>
          <p:nvSpPr>
            <p:cNvPr id="90133" name="AutoShape 9"/>
            <p:cNvSpPr>
              <a:spLocks noChangeArrowheads="1"/>
            </p:cNvSpPr>
            <p:nvPr/>
          </p:nvSpPr>
          <p:spPr bwMode="auto">
            <a:xfrm rot="-5400000">
              <a:off x="1701" y="-3522"/>
              <a:ext cx="210" cy="310"/>
            </a:xfrm>
            <a:prstGeom prst="diamond">
              <a:avLst/>
            </a:prstGeom>
            <a:solidFill>
              <a:srgbClr val="000000"/>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cxnSp>
          <p:nvCxnSpPr>
            <p:cNvPr id="90134" name="AutoShape 8"/>
            <p:cNvCxnSpPr>
              <a:cxnSpLocks noChangeShapeType="1"/>
            </p:cNvCxnSpPr>
            <p:nvPr/>
          </p:nvCxnSpPr>
          <p:spPr bwMode="auto">
            <a:xfrm rot="10800000" flipV="1">
              <a:off x="163" y="-3367"/>
              <a:ext cx="1488" cy="767"/>
            </a:xfrm>
            <a:prstGeom prst="bentConnector2">
              <a:avLst/>
            </a:prstGeom>
            <a:noFill/>
            <a:ln w="9525">
              <a:solidFill>
                <a:srgbClr val="000000"/>
              </a:solidFill>
              <a:miter lim="800000"/>
              <a:headEnd/>
              <a:tailEnd type="arrow" w="med" len="med"/>
            </a:ln>
            <a:extLst>
              <a:ext uri="{909E8E84-426E-40DD-AFC4-6F175D3DCCD1}">
                <a14:hiddenFill xmlns:a14="http://schemas.microsoft.com/office/drawing/2010/main">
                  <a:noFill/>
                </a14:hiddenFill>
              </a:ext>
            </a:extLst>
          </p:spPr>
        </p:cxnSp>
        <p:sp>
          <p:nvSpPr>
            <p:cNvPr id="90135" name="AutoShape 7"/>
            <p:cNvSpPr>
              <a:spLocks noChangeArrowheads="1"/>
            </p:cNvSpPr>
            <p:nvPr/>
          </p:nvSpPr>
          <p:spPr bwMode="auto">
            <a:xfrm rot="10800000" flipH="1">
              <a:off x="71" y="352"/>
              <a:ext cx="210" cy="310"/>
            </a:xfrm>
            <a:prstGeom prst="diamond">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0136" name="Freeform 6"/>
            <p:cNvSpPr>
              <a:spLocks/>
            </p:cNvSpPr>
            <p:nvPr/>
          </p:nvSpPr>
          <p:spPr bwMode="auto">
            <a:xfrm flipV="1">
              <a:off x="4286" y="-1575"/>
              <a:ext cx="211" cy="155"/>
            </a:xfrm>
            <a:custGeom>
              <a:avLst/>
              <a:gdLst>
                <a:gd name="T0" fmla="*/ 106 w 211"/>
                <a:gd name="T1" fmla="*/ 0 h 287"/>
                <a:gd name="T2" fmla="*/ 211 w 211"/>
                <a:gd name="T3" fmla="*/ 2 h 287"/>
                <a:gd name="T4" fmla="*/ 0 w 211"/>
                <a:gd name="T5" fmla="*/ 2 h 287"/>
                <a:gd name="T6" fmla="*/ 106 w 211"/>
                <a:gd name="T7" fmla="*/ 0 h 287"/>
                <a:gd name="T8" fmla="*/ 0 60000 65536"/>
                <a:gd name="T9" fmla="*/ 0 60000 65536"/>
                <a:gd name="T10" fmla="*/ 0 60000 65536"/>
                <a:gd name="T11" fmla="*/ 0 60000 65536"/>
                <a:gd name="T12" fmla="*/ 0 w 211"/>
                <a:gd name="T13" fmla="*/ 0 h 287"/>
                <a:gd name="T14" fmla="*/ 211 w 211"/>
                <a:gd name="T15" fmla="*/ 287 h 287"/>
              </a:gdLst>
              <a:ahLst/>
              <a:cxnLst>
                <a:cxn ang="T8">
                  <a:pos x="T0" y="T1"/>
                </a:cxn>
                <a:cxn ang="T9">
                  <a:pos x="T2" y="T3"/>
                </a:cxn>
                <a:cxn ang="T10">
                  <a:pos x="T4" y="T5"/>
                </a:cxn>
                <a:cxn ang="T11">
                  <a:pos x="T6" y="T7"/>
                </a:cxn>
              </a:cxnLst>
              <a:rect l="T12" t="T13" r="T14" b="T15"/>
              <a:pathLst>
                <a:path w="211" h="287">
                  <a:moveTo>
                    <a:pt x="106" y="0"/>
                  </a:moveTo>
                  <a:lnTo>
                    <a:pt x="211" y="287"/>
                  </a:lnTo>
                  <a:lnTo>
                    <a:pt x="0" y="287"/>
                  </a:lnTo>
                  <a:lnTo>
                    <a:pt x="106" y="0"/>
                  </a:lnTo>
                  <a:close/>
                </a:path>
              </a:pathLst>
            </a:custGeom>
            <a:noFill/>
            <a:ln w="4">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cxnSp>
          <p:nvCxnSpPr>
            <p:cNvPr id="90137" name="AutoShape 5"/>
            <p:cNvCxnSpPr>
              <a:cxnSpLocks noChangeShapeType="1"/>
            </p:cNvCxnSpPr>
            <p:nvPr/>
          </p:nvCxnSpPr>
          <p:spPr bwMode="auto">
            <a:xfrm>
              <a:off x="176" y="662"/>
              <a:ext cx="1" cy="513"/>
            </a:xfrm>
            <a:prstGeom prst="straightConnector1">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90138" name="AutoShape 4"/>
            <p:cNvCxnSpPr>
              <a:cxnSpLocks noChangeShapeType="1"/>
            </p:cNvCxnSpPr>
            <p:nvPr/>
          </p:nvCxnSpPr>
          <p:spPr bwMode="auto">
            <a:xfrm rot="10800000">
              <a:off x="1609" y="3938"/>
              <a:ext cx="411" cy="1"/>
            </a:xfrm>
            <a:prstGeom prst="straightConnector1">
              <a:avLst/>
            </a:prstGeom>
            <a:noFill/>
            <a:ln w="9525">
              <a:solidFill>
                <a:srgbClr val="000000"/>
              </a:solidFill>
              <a:prstDash val="dash"/>
              <a:round/>
              <a:headEnd/>
              <a:tailEnd type="arrow" w="med" len="med"/>
            </a:ln>
            <a:extLst>
              <a:ext uri="{909E8E84-426E-40DD-AFC4-6F175D3DCCD1}">
                <a14:hiddenFill xmlns:a14="http://schemas.microsoft.com/office/drawing/2010/main">
                  <a:noFill/>
                </a14:hiddenFill>
              </a:ext>
            </a:extLst>
          </p:spPr>
        </p:cxnSp>
        <p:sp>
          <p:nvSpPr>
            <p:cNvPr id="90139" name="Rectangle 3"/>
            <p:cNvSpPr>
              <a:spLocks noChangeArrowheads="1"/>
            </p:cNvSpPr>
            <p:nvPr/>
          </p:nvSpPr>
          <p:spPr bwMode="auto">
            <a:xfrm>
              <a:off x="230" y="793"/>
              <a:ext cx="10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000">
                  <a:solidFill>
                    <a:srgbClr val="000000"/>
                  </a:solidFill>
                  <a:latin typeface="Arial" panose="020B0604020202020204" pitchFamily="34" charset="0"/>
                  <a:cs typeface="Arial" panose="020B0604020202020204" pitchFamily="34" charset="0"/>
                </a:rPr>
                <a:t>1</a:t>
              </a:r>
              <a:endParaRPr lang="en-US" altLang="zh-CN"/>
            </a:p>
          </p:txBody>
        </p:sp>
        <p:cxnSp>
          <p:nvCxnSpPr>
            <p:cNvPr id="90140" name="AutoShape 2"/>
            <p:cNvCxnSpPr>
              <a:cxnSpLocks noChangeShapeType="1"/>
            </p:cNvCxnSpPr>
            <p:nvPr/>
          </p:nvCxnSpPr>
          <p:spPr bwMode="auto">
            <a:xfrm rot="10800000" flipV="1">
              <a:off x="1093" y="665"/>
              <a:ext cx="1078" cy="486"/>
            </a:xfrm>
            <a:prstGeom prst="bentConnector3">
              <a:avLst>
                <a:gd name="adj1" fmla="val 100093"/>
              </a:avLst>
            </a:prstGeom>
            <a:noFill/>
            <a:ln w="9525">
              <a:solidFill>
                <a:srgbClr val="000000"/>
              </a:solidFill>
              <a:prstDash val="dash"/>
              <a:miter lim="800000"/>
              <a:headEnd/>
              <a:tailEnd type="arrow" w="med" len="med"/>
            </a:ln>
            <a:extLst>
              <a:ext uri="{909E8E84-426E-40DD-AFC4-6F175D3DCCD1}">
                <a14:hiddenFill xmlns:a14="http://schemas.microsoft.com/office/drawing/2010/main">
                  <a:noFill/>
                </a14:hiddenFill>
              </a:ext>
            </a:extLst>
          </p:spPr>
        </p:cxnSp>
      </p:grpSp>
      <p:sp>
        <p:nvSpPr>
          <p:cNvPr id="90118" name="Rectangle 77"/>
          <p:cNvSpPr>
            <a:spLocks noChangeArrowheads="1"/>
          </p:cNvSpPr>
          <p:nvPr/>
        </p:nvSpPr>
        <p:spPr bwMode="auto">
          <a:xfrm>
            <a:off x="0" y="67976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zh-CN"/>
          </a:p>
        </p:txBody>
      </p:sp>
      <p:sp>
        <p:nvSpPr>
          <p:cNvPr id="90119" name="Line 19"/>
          <p:cNvSpPr>
            <a:spLocks noChangeShapeType="1"/>
          </p:cNvSpPr>
          <p:nvPr/>
        </p:nvSpPr>
        <p:spPr bwMode="auto">
          <a:xfrm flipV="1">
            <a:off x="4748213" y="4005263"/>
            <a:ext cx="0" cy="187325"/>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50</a:t>
            </a:fld>
            <a:endParaRPr lang="en-US" altLang="zh-CN" dirty="0"/>
          </a:p>
        </p:txBody>
      </p:sp>
    </p:spTree>
    <p:extLst>
      <p:ext uri="{BB962C8B-B14F-4D97-AF65-F5344CB8AC3E}">
        <p14:creationId xmlns:p14="http://schemas.microsoft.com/office/powerpoint/2010/main" val="3790418036"/>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标题 1"/>
          <p:cNvSpPr>
            <a:spLocks noGrp="1"/>
          </p:cNvSpPr>
          <p:nvPr>
            <p:ph type="title"/>
          </p:nvPr>
        </p:nvSpPr>
        <p:spPr>
          <a:xfrm>
            <a:off x="0" y="950913"/>
            <a:ext cx="6704013" cy="954087"/>
          </a:xfrm>
        </p:spPr>
        <p:txBody>
          <a:bodyPr/>
          <a:lstStyle/>
          <a:p>
            <a:pPr algn="l"/>
            <a:r>
              <a:rPr lang="en-US" altLang="zh-CN" dirty="0"/>
              <a:t>7.7.3 </a:t>
            </a:r>
            <a:r>
              <a:rPr lang="zh-CN" altLang="en-US" dirty="0"/>
              <a:t>源程序及说明</a:t>
            </a:r>
          </a:p>
        </p:txBody>
      </p:sp>
      <p:sp>
        <p:nvSpPr>
          <p:cNvPr id="91139" name="内容占位符 2"/>
          <p:cNvSpPr>
            <a:spLocks noGrp="1"/>
          </p:cNvSpPr>
          <p:nvPr>
            <p:ph idx="1"/>
          </p:nvPr>
        </p:nvSpPr>
        <p:spPr>
          <a:xfrm>
            <a:off x="381000" y="1828800"/>
            <a:ext cx="8029575" cy="4343400"/>
          </a:xfrm>
        </p:spPr>
        <p:txBody>
          <a:bodyPr/>
          <a:lstStyle/>
          <a:p>
            <a:r>
              <a:rPr lang="zh-CN" altLang="en-US" sz="2800" b="1" dirty="0">
                <a:latin typeface="Consolas" panose="020B0609020204030204" pitchFamily="49" charset="0"/>
              </a:rPr>
              <a:t>例</a:t>
            </a:r>
            <a:r>
              <a:rPr lang="en-US" altLang="zh-CN" sz="2800" b="1" dirty="0">
                <a:latin typeface="Consolas" panose="020B0609020204030204" pitchFamily="49" charset="0"/>
              </a:rPr>
              <a:t>7-10 </a:t>
            </a:r>
            <a:r>
              <a:rPr lang="zh-CN" altLang="en-US" sz="2800" b="1" dirty="0">
                <a:latin typeface="Consolas" panose="020B0609020204030204" pitchFamily="49" charset="0"/>
              </a:rPr>
              <a:t>个人银行账户管理程序</a:t>
            </a:r>
          </a:p>
          <a:p>
            <a:pPr lvl="1"/>
            <a:r>
              <a:rPr lang="zh-CN" altLang="en-US" sz="2800" dirty="0">
                <a:latin typeface="Consolas" panose="020B0609020204030204" pitchFamily="49" charset="0"/>
              </a:rPr>
              <a:t>整个程序分为</a:t>
            </a:r>
            <a:r>
              <a:rPr lang="en-US" altLang="zh-CN" sz="2800" dirty="0">
                <a:latin typeface="Consolas" panose="020B0609020204030204" pitchFamily="49" charset="0"/>
              </a:rPr>
              <a:t>6</a:t>
            </a:r>
            <a:r>
              <a:rPr lang="zh-CN" altLang="en-US" sz="2800" dirty="0">
                <a:latin typeface="Consolas" panose="020B0609020204030204" pitchFamily="49" charset="0"/>
              </a:rPr>
              <a:t>个文件：</a:t>
            </a:r>
            <a:r>
              <a:rPr lang="en-US" altLang="zh-CN" sz="2800" dirty="0" err="1">
                <a:latin typeface="Consolas" panose="020B0609020204030204" pitchFamily="49" charset="0"/>
              </a:rPr>
              <a:t>date.h</a:t>
            </a:r>
            <a:r>
              <a:rPr lang="zh-CN" altLang="en-US" sz="2800" dirty="0">
                <a:latin typeface="Consolas" panose="020B0609020204030204" pitchFamily="49" charset="0"/>
              </a:rPr>
              <a:t>是日期类头文件，</a:t>
            </a:r>
            <a:r>
              <a:rPr lang="en-US" altLang="zh-CN" sz="2800" dirty="0">
                <a:latin typeface="Consolas" panose="020B0609020204030204" pitchFamily="49" charset="0"/>
              </a:rPr>
              <a:t>date.cpp</a:t>
            </a:r>
            <a:r>
              <a:rPr lang="zh-CN" altLang="en-US" sz="2800" dirty="0">
                <a:latin typeface="Consolas" panose="020B0609020204030204" pitchFamily="49" charset="0"/>
              </a:rPr>
              <a:t>是日期类实现文件， </a:t>
            </a:r>
            <a:r>
              <a:rPr lang="en-US" altLang="zh-CN" sz="2800" dirty="0" err="1">
                <a:latin typeface="Consolas" panose="020B0609020204030204" pitchFamily="49" charset="0"/>
              </a:rPr>
              <a:t>accumulator.h</a:t>
            </a:r>
            <a:r>
              <a:rPr lang="zh-CN" altLang="en-US" sz="2800" dirty="0">
                <a:latin typeface="Consolas" panose="020B0609020204030204" pitchFamily="49" charset="0"/>
              </a:rPr>
              <a:t>为按日将数值累加的</a:t>
            </a:r>
            <a:r>
              <a:rPr lang="en-US" altLang="zh-CN" sz="2800" dirty="0">
                <a:latin typeface="Consolas" panose="020B0609020204030204" pitchFamily="49" charset="0"/>
              </a:rPr>
              <a:t>Accumulator</a:t>
            </a:r>
            <a:r>
              <a:rPr lang="zh-CN" altLang="en-US" sz="2800" dirty="0">
                <a:latin typeface="Consolas" panose="020B0609020204030204" pitchFamily="49" charset="0"/>
              </a:rPr>
              <a:t>类的头文件，</a:t>
            </a:r>
            <a:r>
              <a:rPr lang="en-US" altLang="zh-CN" sz="2800" dirty="0" err="1">
                <a:latin typeface="Consolas" panose="020B0609020204030204" pitchFamily="49" charset="0"/>
              </a:rPr>
              <a:t>account.h</a:t>
            </a:r>
            <a:r>
              <a:rPr lang="zh-CN" altLang="en-US" sz="2800" dirty="0">
                <a:latin typeface="Consolas" panose="020B0609020204030204" pitchFamily="49" charset="0"/>
              </a:rPr>
              <a:t>是各个储蓄账户类定义头文件，</a:t>
            </a:r>
            <a:r>
              <a:rPr lang="en-US" altLang="zh-CN" sz="2800" dirty="0">
                <a:latin typeface="Consolas" panose="020B0609020204030204" pitchFamily="49" charset="0"/>
              </a:rPr>
              <a:t>account.cpp</a:t>
            </a:r>
            <a:r>
              <a:rPr lang="zh-CN" altLang="en-US" sz="2800" dirty="0">
                <a:latin typeface="Consolas" panose="020B0609020204030204" pitchFamily="49" charset="0"/>
              </a:rPr>
              <a:t>是各个储蓄账户类实现文件，</a:t>
            </a:r>
            <a:r>
              <a:rPr lang="en-US" altLang="zh-CN" sz="2800" dirty="0">
                <a:latin typeface="Consolas" panose="020B0609020204030204" pitchFamily="49" charset="0"/>
              </a:rPr>
              <a:t>7_10.cpp</a:t>
            </a:r>
            <a:r>
              <a:rPr lang="zh-CN" altLang="en-US" sz="2800" dirty="0">
                <a:latin typeface="Consolas" panose="020B0609020204030204" pitchFamily="49" charset="0"/>
              </a:rPr>
              <a:t>是主函数文件。</a:t>
            </a:r>
            <a:endParaRPr lang="en-US" altLang="zh-CN" sz="2800" dirty="0">
              <a:latin typeface="Consolas" panose="020B0609020204030204" pitchFamily="49" charset="0"/>
            </a:endParaRPr>
          </a:p>
          <a:p>
            <a:pPr lvl="1"/>
            <a:r>
              <a:rPr lang="zh-CN" altLang="en-US" sz="2800" dirty="0">
                <a:latin typeface="Consolas" panose="020B0609020204030204" pitchFamily="49" charset="0"/>
              </a:rPr>
              <a:t>重复的文件或内容不再给出</a:t>
            </a:r>
          </a:p>
        </p:txBody>
      </p:sp>
      <p:sp>
        <p:nvSpPr>
          <p:cNvPr id="5" name="标题 4"/>
          <p:cNvSpPr txBox="1">
            <a:spLocks/>
          </p:cNvSpPr>
          <p:nvPr/>
        </p:nvSpPr>
        <p:spPr>
          <a:xfrm>
            <a:off x="214313" y="257175"/>
            <a:ext cx="828675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0" hangingPunct="0">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dirty="0"/>
              <a:t>7.7</a:t>
            </a:r>
            <a:r>
              <a:rPr lang="zh-CN" altLang="en-US" dirty="0"/>
              <a:t>综合实例</a:t>
            </a:r>
            <a:r>
              <a:rPr lang="en-US" altLang="zh-CN" dirty="0"/>
              <a:t>——</a:t>
            </a:r>
            <a:r>
              <a:rPr lang="zh-CN" altLang="en-US" dirty="0"/>
              <a:t>个人银行账户管理程序</a:t>
            </a:r>
            <a:endParaRPr lang="en-US" altLang="zh-CN" dirty="0"/>
          </a:p>
          <a:p>
            <a:r>
              <a:rPr lang="en-US" altLang="zh-CN" dirty="0"/>
              <a:t>—— 7.7.3 </a:t>
            </a:r>
            <a:r>
              <a:rPr lang="zh-CN" altLang="en-US" dirty="0"/>
              <a:t>源程序及说明</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51</a:t>
            </a:fld>
            <a:endParaRPr lang="en-US" altLang="zh-CN" dirty="0"/>
          </a:p>
        </p:txBody>
      </p:sp>
    </p:spTree>
    <p:extLst>
      <p:ext uri="{BB962C8B-B14F-4D97-AF65-F5344CB8AC3E}">
        <p14:creationId xmlns:p14="http://schemas.microsoft.com/office/powerpoint/2010/main" val="2726277501"/>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内容占位符 2"/>
          <p:cNvSpPr>
            <a:spLocks noGrp="1"/>
          </p:cNvSpPr>
          <p:nvPr>
            <p:ph idx="1"/>
          </p:nvPr>
        </p:nvSpPr>
        <p:spPr>
          <a:xfrm>
            <a:off x="457200" y="1143000"/>
            <a:ext cx="8229600" cy="5573713"/>
          </a:xfrm>
          <a:solidFill>
            <a:srgbClr val="85FFFF"/>
          </a:solidFill>
        </p:spPr>
        <p:txBody>
          <a:bodyPr/>
          <a:lstStyle/>
          <a:p>
            <a:pPr>
              <a:lnSpc>
                <a:spcPct val="100000"/>
              </a:lnSpc>
              <a:spcBef>
                <a:spcPts val="0"/>
              </a:spcBef>
              <a:buFont typeface="Georgia" panose="02040502050405020303" pitchFamily="18" charset="0"/>
              <a:buNone/>
            </a:pPr>
            <a:r>
              <a:rPr lang="en-US" altLang="zh-CN" sz="1600" dirty="0"/>
              <a:t>//</a:t>
            </a:r>
            <a:r>
              <a:rPr lang="en-US" altLang="zh-CN" sz="1600" dirty="0" err="1"/>
              <a:t>accumulator.h</a:t>
            </a:r>
            <a:endParaRPr lang="en-US" altLang="zh-CN" sz="1600" dirty="0"/>
          </a:p>
          <a:p>
            <a:pPr>
              <a:lnSpc>
                <a:spcPct val="100000"/>
              </a:lnSpc>
              <a:spcBef>
                <a:spcPts val="0"/>
              </a:spcBef>
              <a:buFont typeface="Georgia" panose="02040502050405020303" pitchFamily="18" charset="0"/>
              <a:buNone/>
            </a:pPr>
            <a:r>
              <a:rPr lang="en-US" altLang="zh-CN" sz="1600" dirty="0"/>
              <a:t>#</a:t>
            </a:r>
            <a:r>
              <a:rPr lang="en-US" altLang="zh-CN" sz="1600" dirty="0" err="1"/>
              <a:t>ifndef</a:t>
            </a:r>
            <a:r>
              <a:rPr lang="en-US" altLang="zh-CN" sz="1600" dirty="0"/>
              <a:t> __ACCUMULATOR_H__</a:t>
            </a:r>
          </a:p>
          <a:p>
            <a:pPr>
              <a:lnSpc>
                <a:spcPct val="100000"/>
              </a:lnSpc>
              <a:spcBef>
                <a:spcPts val="0"/>
              </a:spcBef>
              <a:buFont typeface="Georgia" panose="02040502050405020303" pitchFamily="18" charset="0"/>
              <a:buNone/>
            </a:pPr>
            <a:r>
              <a:rPr lang="en-US" altLang="zh-CN" sz="1600" dirty="0"/>
              <a:t>#define __ACCUMULATOR_H__</a:t>
            </a:r>
          </a:p>
          <a:p>
            <a:pPr>
              <a:lnSpc>
                <a:spcPct val="100000"/>
              </a:lnSpc>
              <a:spcBef>
                <a:spcPts val="0"/>
              </a:spcBef>
              <a:buFont typeface="Georgia" panose="02040502050405020303" pitchFamily="18" charset="0"/>
              <a:buNone/>
            </a:pPr>
            <a:r>
              <a:rPr lang="en-US" altLang="zh-CN" sz="1600" dirty="0"/>
              <a:t>#include "</a:t>
            </a:r>
            <a:r>
              <a:rPr lang="en-US" altLang="zh-CN" sz="1600" dirty="0" err="1"/>
              <a:t>date.h</a:t>
            </a:r>
            <a:r>
              <a:rPr lang="en-US" altLang="zh-CN" sz="1600" dirty="0"/>
              <a:t>"</a:t>
            </a:r>
          </a:p>
          <a:p>
            <a:pPr>
              <a:lnSpc>
                <a:spcPct val="100000"/>
              </a:lnSpc>
              <a:spcBef>
                <a:spcPts val="0"/>
              </a:spcBef>
              <a:buFont typeface="Georgia" panose="02040502050405020303" pitchFamily="18" charset="0"/>
              <a:buNone/>
            </a:pPr>
            <a:r>
              <a:rPr lang="en-US" altLang="zh-CN" sz="1600" dirty="0"/>
              <a:t>class Accumulator {	//</a:t>
            </a:r>
            <a:r>
              <a:rPr lang="zh-CN" altLang="en-US" sz="1600" dirty="0"/>
              <a:t>将某个数值按日累加</a:t>
            </a:r>
          </a:p>
          <a:p>
            <a:pPr>
              <a:lnSpc>
                <a:spcPct val="100000"/>
              </a:lnSpc>
              <a:spcBef>
                <a:spcPts val="0"/>
              </a:spcBef>
              <a:buFont typeface="Georgia" panose="02040502050405020303" pitchFamily="18" charset="0"/>
              <a:buNone/>
            </a:pPr>
            <a:r>
              <a:rPr lang="en-US" altLang="zh-CN" sz="1600" dirty="0"/>
              <a:t>private:</a:t>
            </a:r>
          </a:p>
          <a:p>
            <a:pPr>
              <a:lnSpc>
                <a:spcPct val="100000"/>
              </a:lnSpc>
              <a:spcBef>
                <a:spcPts val="0"/>
              </a:spcBef>
              <a:buFont typeface="Georgia" panose="02040502050405020303" pitchFamily="18" charset="0"/>
              <a:buNone/>
            </a:pPr>
            <a:r>
              <a:rPr lang="en-US" altLang="zh-CN" sz="1600" dirty="0"/>
              <a:t>	Date </a:t>
            </a:r>
            <a:r>
              <a:rPr lang="en-US" altLang="zh-CN" sz="1600" dirty="0" err="1"/>
              <a:t>lastDate</a:t>
            </a:r>
            <a:r>
              <a:rPr lang="en-US" altLang="zh-CN" sz="1600" dirty="0"/>
              <a:t>;	//</a:t>
            </a:r>
            <a:r>
              <a:rPr lang="zh-CN" altLang="en-US" sz="1600" dirty="0"/>
              <a:t>上次变更数值的时期</a:t>
            </a:r>
          </a:p>
          <a:p>
            <a:pPr>
              <a:lnSpc>
                <a:spcPct val="100000"/>
              </a:lnSpc>
              <a:spcBef>
                <a:spcPts val="0"/>
              </a:spcBef>
              <a:buFont typeface="Georgia" panose="02040502050405020303" pitchFamily="18" charset="0"/>
              <a:buNone/>
            </a:pPr>
            <a:r>
              <a:rPr lang="zh-CN" altLang="en-US" sz="1600" dirty="0"/>
              <a:t>	</a:t>
            </a:r>
            <a:r>
              <a:rPr lang="en-US" altLang="zh-CN" sz="1600" dirty="0"/>
              <a:t>double value;	//</a:t>
            </a:r>
            <a:r>
              <a:rPr lang="zh-CN" altLang="en-US" sz="1600" dirty="0"/>
              <a:t>数值的当前值</a:t>
            </a:r>
          </a:p>
          <a:p>
            <a:pPr>
              <a:lnSpc>
                <a:spcPct val="100000"/>
              </a:lnSpc>
              <a:spcBef>
                <a:spcPts val="0"/>
              </a:spcBef>
              <a:buFont typeface="Georgia" panose="02040502050405020303" pitchFamily="18" charset="0"/>
              <a:buNone/>
            </a:pPr>
            <a:r>
              <a:rPr lang="zh-CN" altLang="en-US" sz="1600" dirty="0"/>
              <a:t>	</a:t>
            </a:r>
            <a:r>
              <a:rPr lang="en-US" altLang="zh-CN" sz="1600" dirty="0"/>
              <a:t>double sum;		//</a:t>
            </a:r>
            <a:r>
              <a:rPr lang="zh-CN" altLang="en-US" sz="1600" dirty="0"/>
              <a:t>数值按日累加之和</a:t>
            </a:r>
          </a:p>
          <a:p>
            <a:pPr>
              <a:lnSpc>
                <a:spcPct val="100000"/>
              </a:lnSpc>
              <a:spcBef>
                <a:spcPts val="0"/>
              </a:spcBef>
              <a:buFont typeface="Georgia" panose="02040502050405020303" pitchFamily="18" charset="0"/>
              <a:buNone/>
            </a:pPr>
            <a:r>
              <a:rPr lang="en-US" altLang="zh-CN" sz="1600" dirty="0"/>
              <a:t>public:</a:t>
            </a:r>
          </a:p>
          <a:p>
            <a:pPr>
              <a:lnSpc>
                <a:spcPct val="100000"/>
              </a:lnSpc>
              <a:spcBef>
                <a:spcPts val="0"/>
              </a:spcBef>
              <a:buFont typeface="Georgia" panose="02040502050405020303" pitchFamily="18" charset="0"/>
              <a:buNone/>
            </a:pPr>
            <a:r>
              <a:rPr lang="en-US" altLang="zh-CN" sz="1600" dirty="0"/>
              <a:t>	//</a:t>
            </a:r>
            <a:r>
              <a:rPr lang="zh-CN" altLang="en-US" sz="1600" dirty="0"/>
              <a:t>构造函数，</a:t>
            </a:r>
            <a:r>
              <a:rPr lang="en-US" altLang="zh-CN" sz="1600" dirty="0"/>
              <a:t>date</a:t>
            </a:r>
            <a:r>
              <a:rPr lang="zh-CN" altLang="en-US" sz="1600" dirty="0"/>
              <a:t>为开始累加的日期，</a:t>
            </a:r>
            <a:r>
              <a:rPr lang="en-US" altLang="zh-CN" sz="1600" dirty="0"/>
              <a:t>value</a:t>
            </a:r>
            <a:r>
              <a:rPr lang="zh-CN" altLang="en-US" sz="1600" dirty="0"/>
              <a:t>为初始值</a:t>
            </a:r>
          </a:p>
          <a:p>
            <a:pPr>
              <a:lnSpc>
                <a:spcPct val="100000"/>
              </a:lnSpc>
              <a:spcBef>
                <a:spcPts val="0"/>
              </a:spcBef>
              <a:buFont typeface="Georgia" panose="02040502050405020303" pitchFamily="18" charset="0"/>
              <a:buNone/>
            </a:pPr>
            <a:r>
              <a:rPr lang="zh-CN" altLang="en-US" sz="1600" dirty="0"/>
              <a:t>	</a:t>
            </a:r>
            <a:r>
              <a:rPr lang="en-US" altLang="zh-CN" sz="1600" dirty="0"/>
              <a:t>Accumulator(</a:t>
            </a:r>
            <a:r>
              <a:rPr lang="en-US" altLang="zh-CN" sz="1600" dirty="0" err="1"/>
              <a:t>const</a:t>
            </a:r>
            <a:r>
              <a:rPr lang="en-US" altLang="zh-CN" sz="1600" dirty="0"/>
              <a:t> Date &amp;date, double value)</a:t>
            </a:r>
          </a:p>
          <a:p>
            <a:pPr>
              <a:lnSpc>
                <a:spcPct val="100000"/>
              </a:lnSpc>
              <a:spcBef>
                <a:spcPts val="0"/>
              </a:spcBef>
              <a:buFont typeface="Georgia" panose="02040502050405020303" pitchFamily="18" charset="0"/>
              <a:buNone/>
            </a:pPr>
            <a:r>
              <a:rPr lang="en-US" altLang="zh-CN" sz="1600" dirty="0"/>
              <a:t>		: </a:t>
            </a:r>
            <a:r>
              <a:rPr lang="en-US" altLang="zh-CN" sz="1600" dirty="0" err="1"/>
              <a:t>lastDate</a:t>
            </a:r>
            <a:r>
              <a:rPr lang="en-US" altLang="zh-CN" sz="1600" dirty="0"/>
              <a:t>(date), value(value), sum(0) { }</a:t>
            </a:r>
          </a:p>
          <a:p>
            <a:pPr>
              <a:lnSpc>
                <a:spcPct val="100000"/>
              </a:lnSpc>
              <a:spcBef>
                <a:spcPts val="0"/>
              </a:spcBef>
              <a:buFont typeface="Georgia" panose="02040502050405020303" pitchFamily="18" charset="0"/>
              <a:buNone/>
            </a:pPr>
            <a:r>
              <a:rPr lang="en-US" altLang="zh-CN" sz="1600" dirty="0"/>
              <a:t>	//</a:t>
            </a:r>
            <a:r>
              <a:rPr lang="zh-CN" altLang="en-US" sz="1600" dirty="0"/>
              <a:t>获得到日期</a:t>
            </a:r>
            <a:r>
              <a:rPr lang="en-US" altLang="zh-CN" sz="1600" dirty="0"/>
              <a:t>date</a:t>
            </a:r>
            <a:r>
              <a:rPr lang="zh-CN" altLang="en-US" sz="1600" dirty="0"/>
              <a:t>的累加结果</a:t>
            </a:r>
          </a:p>
          <a:p>
            <a:pPr>
              <a:lnSpc>
                <a:spcPct val="100000"/>
              </a:lnSpc>
              <a:spcBef>
                <a:spcPts val="0"/>
              </a:spcBef>
              <a:buFont typeface="Georgia" panose="02040502050405020303" pitchFamily="18" charset="0"/>
              <a:buNone/>
            </a:pPr>
            <a:r>
              <a:rPr lang="zh-CN" altLang="en-US" sz="1600" dirty="0"/>
              <a:t>	</a:t>
            </a:r>
            <a:r>
              <a:rPr lang="en-US" altLang="zh-CN" sz="1600" dirty="0"/>
              <a:t>double </a:t>
            </a:r>
            <a:r>
              <a:rPr lang="en-US" altLang="zh-CN" sz="1600" dirty="0" err="1"/>
              <a:t>getSum</a:t>
            </a:r>
            <a:r>
              <a:rPr lang="en-US" altLang="zh-CN" sz="1600" dirty="0"/>
              <a:t>(</a:t>
            </a:r>
            <a:r>
              <a:rPr lang="en-US" altLang="zh-CN" sz="1600" dirty="0" err="1"/>
              <a:t>const</a:t>
            </a:r>
            <a:r>
              <a:rPr lang="en-US" altLang="zh-CN" sz="1600" dirty="0"/>
              <a:t> Date &amp;date) </a:t>
            </a:r>
            <a:r>
              <a:rPr lang="en-US" altLang="zh-CN" sz="1600" dirty="0" err="1"/>
              <a:t>const</a:t>
            </a:r>
            <a:r>
              <a:rPr lang="en-US" altLang="zh-CN" sz="1600" dirty="0"/>
              <a:t> {</a:t>
            </a:r>
          </a:p>
          <a:p>
            <a:pPr>
              <a:lnSpc>
                <a:spcPct val="100000"/>
              </a:lnSpc>
              <a:spcBef>
                <a:spcPts val="0"/>
              </a:spcBef>
              <a:buFont typeface="Georgia" panose="02040502050405020303" pitchFamily="18" charset="0"/>
              <a:buNone/>
            </a:pPr>
            <a:r>
              <a:rPr lang="en-US" altLang="zh-CN" sz="1600" dirty="0"/>
              <a:t>		return sum + value * </a:t>
            </a:r>
            <a:r>
              <a:rPr lang="en-US" altLang="zh-CN" sz="1600" dirty="0" err="1"/>
              <a:t>date.distance</a:t>
            </a:r>
            <a:r>
              <a:rPr lang="en-US" altLang="zh-CN" sz="1600" dirty="0"/>
              <a:t>(</a:t>
            </a:r>
            <a:r>
              <a:rPr lang="en-US" altLang="zh-CN" sz="1600" dirty="0" err="1"/>
              <a:t>lastDate</a:t>
            </a:r>
            <a:r>
              <a:rPr lang="en-US" altLang="zh-CN" sz="1600" dirty="0"/>
              <a:t>);</a:t>
            </a:r>
          </a:p>
          <a:p>
            <a:pPr>
              <a:lnSpc>
                <a:spcPct val="100000"/>
              </a:lnSpc>
              <a:spcBef>
                <a:spcPts val="0"/>
              </a:spcBef>
              <a:buFont typeface="Georgia" panose="02040502050405020303" pitchFamily="18" charset="0"/>
              <a:buNone/>
            </a:pPr>
            <a:r>
              <a:rPr lang="en-US" altLang="zh-CN" sz="1600" dirty="0"/>
              <a:t>	}</a:t>
            </a:r>
          </a:p>
          <a:p>
            <a:pPr>
              <a:lnSpc>
                <a:spcPct val="100000"/>
              </a:lnSpc>
              <a:spcBef>
                <a:spcPts val="0"/>
              </a:spcBef>
              <a:buFont typeface="Georgia" panose="02040502050405020303" pitchFamily="18" charset="0"/>
              <a:buNone/>
            </a:pPr>
            <a:r>
              <a:rPr lang="en-US" altLang="zh-CN" sz="1600" dirty="0"/>
              <a:t>	//</a:t>
            </a:r>
            <a:r>
              <a:rPr lang="zh-CN" altLang="en-US" sz="1600" dirty="0"/>
              <a:t>在</a:t>
            </a:r>
            <a:r>
              <a:rPr lang="en-US" altLang="zh-CN" sz="1600" dirty="0"/>
              <a:t>date</a:t>
            </a:r>
            <a:r>
              <a:rPr lang="zh-CN" altLang="en-US" sz="1600" dirty="0"/>
              <a:t>将数值变更为</a:t>
            </a:r>
            <a:r>
              <a:rPr lang="en-US" altLang="zh-CN" sz="1600" dirty="0"/>
              <a:t>value</a:t>
            </a:r>
          </a:p>
          <a:p>
            <a:pPr>
              <a:lnSpc>
                <a:spcPct val="100000"/>
              </a:lnSpc>
              <a:spcBef>
                <a:spcPts val="0"/>
              </a:spcBef>
              <a:buFont typeface="Georgia" panose="02040502050405020303" pitchFamily="18" charset="0"/>
              <a:buNone/>
            </a:pPr>
            <a:r>
              <a:rPr lang="en-US" altLang="zh-CN" sz="1600" dirty="0"/>
              <a:t>	void change(</a:t>
            </a:r>
            <a:r>
              <a:rPr lang="en-US" altLang="zh-CN" sz="1600" dirty="0" err="1"/>
              <a:t>const</a:t>
            </a:r>
            <a:r>
              <a:rPr lang="en-US" altLang="zh-CN" sz="1600" dirty="0"/>
              <a:t> Date &amp;date, double value) {</a:t>
            </a:r>
          </a:p>
          <a:p>
            <a:pPr>
              <a:lnSpc>
                <a:spcPct val="100000"/>
              </a:lnSpc>
              <a:spcBef>
                <a:spcPts val="0"/>
              </a:spcBef>
              <a:buFont typeface="Georgia" panose="02040502050405020303" pitchFamily="18" charset="0"/>
              <a:buNone/>
            </a:pPr>
            <a:r>
              <a:rPr lang="en-US" altLang="zh-CN" sz="1600" dirty="0"/>
              <a:t>		sum = </a:t>
            </a:r>
            <a:r>
              <a:rPr lang="en-US" altLang="zh-CN" sz="1600" dirty="0" err="1"/>
              <a:t>getSum</a:t>
            </a:r>
            <a:r>
              <a:rPr lang="en-US" altLang="zh-CN" sz="1600" dirty="0"/>
              <a:t>(date);</a:t>
            </a:r>
          </a:p>
          <a:p>
            <a:pPr>
              <a:lnSpc>
                <a:spcPct val="100000"/>
              </a:lnSpc>
              <a:spcBef>
                <a:spcPts val="0"/>
              </a:spcBef>
              <a:buFont typeface="Georgia" panose="02040502050405020303" pitchFamily="18" charset="0"/>
              <a:buNone/>
            </a:pPr>
            <a:r>
              <a:rPr lang="en-US" altLang="zh-CN" sz="1600" dirty="0"/>
              <a:t>		</a:t>
            </a:r>
            <a:r>
              <a:rPr lang="en-US" altLang="zh-CN" sz="1600" dirty="0" err="1"/>
              <a:t>lastDate</a:t>
            </a:r>
            <a:r>
              <a:rPr lang="en-US" altLang="zh-CN" sz="1600" dirty="0"/>
              <a:t> = date; this-&gt;value = value;</a:t>
            </a:r>
          </a:p>
          <a:p>
            <a:pPr>
              <a:lnSpc>
                <a:spcPct val="100000"/>
              </a:lnSpc>
              <a:spcBef>
                <a:spcPts val="0"/>
              </a:spcBef>
              <a:buFont typeface="Georgia" panose="02040502050405020303" pitchFamily="18" charset="0"/>
              <a:buNone/>
            </a:pPr>
            <a:r>
              <a:rPr lang="en-US" altLang="zh-CN" sz="1600" dirty="0"/>
              <a:t>	}</a:t>
            </a:r>
          </a:p>
          <a:p>
            <a:pPr>
              <a:lnSpc>
                <a:spcPct val="100000"/>
              </a:lnSpc>
              <a:spcBef>
                <a:spcPts val="0"/>
              </a:spcBef>
              <a:buFont typeface="Georgia" panose="02040502050405020303" pitchFamily="18" charset="0"/>
              <a:buNone/>
            </a:pPr>
            <a:endParaRPr lang="zh-CN" altLang="en-US" sz="1600" dirty="0"/>
          </a:p>
        </p:txBody>
      </p:sp>
      <p:sp>
        <p:nvSpPr>
          <p:cNvPr id="92165" name="标题 1"/>
          <p:cNvSpPr>
            <a:spLocks noGrp="1"/>
          </p:cNvSpPr>
          <p:nvPr>
            <p:ph type="title"/>
          </p:nvPr>
        </p:nvSpPr>
        <p:spPr>
          <a:xfrm>
            <a:off x="5500688" y="1143000"/>
            <a:ext cx="3214687" cy="1066800"/>
          </a:xfrm>
          <a:solidFill>
            <a:schemeClr val="bg1"/>
          </a:solidFill>
        </p:spPr>
        <p:txBody>
          <a:bodyPr/>
          <a:lstStyle/>
          <a:p>
            <a:r>
              <a:rPr lang="zh-CN" altLang="en-US"/>
              <a:t>例</a:t>
            </a:r>
            <a:r>
              <a:rPr lang="en-US" altLang="zh-CN"/>
              <a:t>7-10</a:t>
            </a:r>
            <a:r>
              <a:rPr lang="zh-CN" altLang="en-US"/>
              <a:t>（续）</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52</a:t>
            </a:fld>
            <a:endParaRPr lang="en-US" altLang="zh-CN" dirty="0"/>
          </a:p>
        </p:txBody>
      </p:sp>
      <p:sp>
        <p:nvSpPr>
          <p:cNvPr id="7" name="标题 4"/>
          <p:cNvSpPr txBox="1">
            <a:spLocks/>
          </p:cNvSpPr>
          <p:nvPr/>
        </p:nvSpPr>
        <p:spPr>
          <a:xfrm>
            <a:off x="214313" y="257175"/>
            <a:ext cx="828675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0" hangingPunct="0">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dirty="0"/>
              <a:t>7.7</a:t>
            </a:r>
            <a:r>
              <a:rPr lang="zh-CN" altLang="en-US" dirty="0"/>
              <a:t>综合实例</a:t>
            </a:r>
            <a:r>
              <a:rPr lang="en-US" altLang="zh-CN" dirty="0"/>
              <a:t>——</a:t>
            </a:r>
            <a:r>
              <a:rPr lang="zh-CN" altLang="en-US" dirty="0"/>
              <a:t>个人银行账户管理程序</a:t>
            </a:r>
            <a:endParaRPr lang="en-US" altLang="zh-CN" dirty="0"/>
          </a:p>
          <a:p>
            <a:r>
              <a:rPr lang="en-US" altLang="zh-CN" dirty="0"/>
              <a:t>—— 7.7.3 </a:t>
            </a:r>
            <a:r>
              <a:rPr lang="zh-CN" altLang="en-US" dirty="0"/>
              <a:t>源程序及说明</a:t>
            </a:r>
          </a:p>
        </p:txBody>
      </p:sp>
    </p:spTree>
    <p:extLst>
      <p:ext uri="{BB962C8B-B14F-4D97-AF65-F5344CB8AC3E}">
        <p14:creationId xmlns:p14="http://schemas.microsoft.com/office/powerpoint/2010/main" val="2671951522"/>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内容占位符 2"/>
          <p:cNvSpPr>
            <a:spLocks noGrp="1"/>
          </p:cNvSpPr>
          <p:nvPr>
            <p:ph idx="1"/>
          </p:nvPr>
        </p:nvSpPr>
        <p:spPr>
          <a:xfrm>
            <a:off x="457200" y="1000124"/>
            <a:ext cx="8229600" cy="5573713"/>
          </a:xfrm>
          <a:solidFill>
            <a:srgbClr val="85FFFF"/>
          </a:solidFill>
        </p:spPr>
        <p:txBody>
          <a:bodyPr/>
          <a:lstStyle/>
          <a:p>
            <a:pPr>
              <a:lnSpc>
                <a:spcPct val="100000"/>
              </a:lnSpc>
              <a:spcBef>
                <a:spcPts val="0"/>
              </a:spcBef>
              <a:buFont typeface="Georgia" panose="02040502050405020303" pitchFamily="18" charset="0"/>
              <a:buNone/>
            </a:pPr>
            <a:r>
              <a:rPr lang="en-US" altLang="zh-CN" sz="1600" dirty="0"/>
              <a:t>//</a:t>
            </a:r>
            <a:r>
              <a:rPr lang="en-US" altLang="zh-CN" sz="1600" dirty="0" err="1"/>
              <a:t>accumulator.h</a:t>
            </a:r>
            <a:endParaRPr lang="en-US" altLang="zh-CN" sz="1600" dirty="0"/>
          </a:p>
          <a:p>
            <a:pPr>
              <a:lnSpc>
                <a:spcPct val="100000"/>
              </a:lnSpc>
              <a:spcBef>
                <a:spcPts val="0"/>
              </a:spcBef>
              <a:buFont typeface="Georgia" panose="02040502050405020303" pitchFamily="18" charset="0"/>
              <a:buNone/>
            </a:pPr>
            <a:r>
              <a:rPr lang="en-US" altLang="zh-CN" sz="1600" dirty="0"/>
              <a:t>#</a:t>
            </a:r>
            <a:r>
              <a:rPr lang="en-US" altLang="zh-CN" sz="1600" dirty="0" err="1"/>
              <a:t>ifndef</a:t>
            </a:r>
            <a:r>
              <a:rPr lang="en-US" altLang="zh-CN" sz="1600" dirty="0"/>
              <a:t> __ACCUMULATOR_H__</a:t>
            </a:r>
          </a:p>
          <a:p>
            <a:pPr>
              <a:lnSpc>
                <a:spcPct val="100000"/>
              </a:lnSpc>
              <a:spcBef>
                <a:spcPts val="0"/>
              </a:spcBef>
              <a:buFont typeface="Georgia" panose="02040502050405020303" pitchFamily="18" charset="0"/>
              <a:buNone/>
            </a:pPr>
            <a:r>
              <a:rPr lang="en-US" altLang="zh-CN" sz="1600" dirty="0"/>
              <a:t>#define __ACCUMULATOR_H__</a:t>
            </a:r>
          </a:p>
          <a:p>
            <a:pPr>
              <a:lnSpc>
                <a:spcPct val="100000"/>
              </a:lnSpc>
              <a:spcBef>
                <a:spcPts val="0"/>
              </a:spcBef>
              <a:buFont typeface="Georgia" panose="02040502050405020303" pitchFamily="18" charset="0"/>
              <a:buNone/>
            </a:pPr>
            <a:r>
              <a:rPr lang="en-US" altLang="zh-CN" sz="1600" dirty="0"/>
              <a:t>#include "</a:t>
            </a:r>
            <a:r>
              <a:rPr lang="en-US" altLang="zh-CN" sz="1600" dirty="0" err="1"/>
              <a:t>date.h</a:t>
            </a:r>
            <a:r>
              <a:rPr lang="en-US" altLang="zh-CN" sz="1600" dirty="0"/>
              <a:t>"</a:t>
            </a:r>
          </a:p>
          <a:p>
            <a:pPr>
              <a:lnSpc>
                <a:spcPct val="100000"/>
              </a:lnSpc>
              <a:spcBef>
                <a:spcPts val="0"/>
              </a:spcBef>
              <a:buFont typeface="Georgia" panose="02040502050405020303" pitchFamily="18" charset="0"/>
              <a:buNone/>
            </a:pPr>
            <a:r>
              <a:rPr lang="en-US" altLang="zh-CN" sz="1600" dirty="0"/>
              <a:t>class Accumulator {	//</a:t>
            </a:r>
            <a:r>
              <a:rPr lang="zh-CN" altLang="en-US" sz="1600" dirty="0"/>
              <a:t>将某个数值按日累加</a:t>
            </a:r>
          </a:p>
          <a:p>
            <a:pPr>
              <a:lnSpc>
                <a:spcPct val="100000"/>
              </a:lnSpc>
              <a:spcBef>
                <a:spcPts val="0"/>
              </a:spcBef>
              <a:buFont typeface="Georgia" panose="02040502050405020303" pitchFamily="18" charset="0"/>
              <a:buNone/>
            </a:pPr>
            <a:r>
              <a:rPr lang="en-US" altLang="zh-CN" sz="1600" dirty="0"/>
              <a:t>private:</a:t>
            </a:r>
          </a:p>
          <a:p>
            <a:pPr>
              <a:lnSpc>
                <a:spcPct val="100000"/>
              </a:lnSpc>
              <a:spcBef>
                <a:spcPts val="0"/>
              </a:spcBef>
              <a:buFont typeface="Georgia" panose="02040502050405020303" pitchFamily="18" charset="0"/>
              <a:buNone/>
            </a:pPr>
            <a:r>
              <a:rPr lang="en-US" altLang="zh-CN" sz="1600" dirty="0"/>
              <a:t>	Date </a:t>
            </a:r>
            <a:r>
              <a:rPr lang="en-US" altLang="zh-CN" sz="1600" dirty="0" err="1"/>
              <a:t>lastDate</a:t>
            </a:r>
            <a:r>
              <a:rPr lang="en-US" altLang="zh-CN" sz="1600" dirty="0"/>
              <a:t>;	//</a:t>
            </a:r>
            <a:r>
              <a:rPr lang="zh-CN" altLang="en-US" sz="1600" dirty="0"/>
              <a:t>上次变更数值的时期</a:t>
            </a:r>
          </a:p>
          <a:p>
            <a:pPr>
              <a:lnSpc>
                <a:spcPct val="100000"/>
              </a:lnSpc>
              <a:spcBef>
                <a:spcPts val="0"/>
              </a:spcBef>
              <a:buFont typeface="Georgia" panose="02040502050405020303" pitchFamily="18" charset="0"/>
              <a:buNone/>
            </a:pPr>
            <a:r>
              <a:rPr lang="zh-CN" altLang="en-US" sz="1600" dirty="0"/>
              <a:t>	</a:t>
            </a:r>
            <a:r>
              <a:rPr lang="en-US" altLang="zh-CN" sz="1600" dirty="0"/>
              <a:t>double value;	//</a:t>
            </a:r>
            <a:r>
              <a:rPr lang="zh-CN" altLang="en-US" sz="1600" dirty="0"/>
              <a:t>数值的当前值</a:t>
            </a:r>
          </a:p>
          <a:p>
            <a:pPr>
              <a:lnSpc>
                <a:spcPct val="100000"/>
              </a:lnSpc>
              <a:spcBef>
                <a:spcPts val="0"/>
              </a:spcBef>
              <a:buFont typeface="Georgia" panose="02040502050405020303" pitchFamily="18" charset="0"/>
              <a:buNone/>
            </a:pPr>
            <a:r>
              <a:rPr lang="zh-CN" altLang="en-US" sz="1600" dirty="0"/>
              <a:t>	</a:t>
            </a:r>
            <a:r>
              <a:rPr lang="en-US" altLang="zh-CN" sz="1600" dirty="0"/>
              <a:t>double sum;		//</a:t>
            </a:r>
            <a:r>
              <a:rPr lang="zh-CN" altLang="en-US" sz="1600" dirty="0"/>
              <a:t>数值按日累加之和</a:t>
            </a:r>
          </a:p>
          <a:p>
            <a:pPr>
              <a:lnSpc>
                <a:spcPct val="100000"/>
              </a:lnSpc>
              <a:spcBef>
                <a:spcPts val="0"/>
              </a:spcBef>
              <a:buFont typeface="Georgia" panose="02040502050405020303" pitchFamily="18" charset="0"/>
              <a:buNone/>
            </a:pPr>
            <a:r>
              <a:rPr lang="en-US" altLang="zh-CN" sz="1600" dirty="0"/>
              <a:t>public:</a:t>
            </a:r>
          </a:p>
          <a:p>
            <a:pPr>
              <a:lnSpc>
                <a:spcPct val="100000"/>
              </a:lnSpc>
              <a:spcBef>
                <a:spcPts val="0"/>
              </a:spcBef>
              <a:buFont typeface="Georgia" panose="02040502050405020303" pitchFamily="18" charset="0"/>
              <a:buNone/>
            </a:pPr>
            <a:r>
              <a:rPr lang="en-US" altLang="zh-CN" sz="1600" dirty="0"/>
              <a:t>	//</a:t>
            </a:r>
            <a:r>
              <a:rPr lang="zh-CN" altLang="en-US" sz="1600" dirty="0"/>
              <a:t>构造函数，</a:t>
            </a:r>
            <a:r>
              <a:rPr lang="en-US" altLang="zh-CN" sz="1600" dirty="0"/>
              <a:t>date</a:t>
            </a:r>
            <a:r>
              <a:rPr lang="zh-CN" altLang="en-US" sz="1600" dirty="0"/>
              <a:t>为开始累加的日期，</a:t>
            </a:r>
            <a:r>
              <a:rPr lang="en-US" altLang="zh-CN" sz="1600" dirty="0"/>
              <a:t>value</a:t>
            </a:r>
            <a:r>
              <a:rPr lang="zh-CN" altLang="en-US" sz="1600" dirty="0"/>
              <a:t>为初始值</a:t>
            </a:r>
          </a:p>
          <a:p>
            <a:pPr>
              <a:lnSpc>
                <a:spcPct val="100000"/>
              </a:lnSpc>
              <a:spcBef>
                <a:spcPts val="0"/>
              </a:spcBef>
              <a:buFont typeface="Georgia" panose="02040502050405020303" pitchFamily="18" charset="0"/>
              <a:buNone/>
            </a:pPr>
            <a:r>
              <a:rPr lang="zh-CN" altLang="en-US" sz="1600" dirty="0"/>
              <a:t>	</a:t>
            </a:r>
            <a:r>
              <a:rPr lang="en-US" altLang="zh-CN" sz="1600" dirty="0"/>
              <a:t>Accumulator(</a:t>
            </a:r>
            <a:r>
              <a:rPr lang="en-US" altLang="zh-CN" sz="1600" dirty="0" err="1"/>
              <a:t>const</a:t>
            </a:r>
            <a:r>
              <a:rPr lang="en-US" altLang="zh-CN" sz="1600" dirty="0"/>
              <a:t> Date &amp;date, double value)</a:t>
            </a:r>
          </a:p>
          <a:p>
            <a:pPr>
              <a:lnSpc>
                <a:spcPct val="100000"/>
              </a:lnSpc>
              <a:spcBef>
                <a:spcPts val="0"/>
              </a:spcBef>
              <a:buFont typeface="Georgia" panose="02040502050405020303" pitchFamily="18" charset="0"/>
              <a:buNone/>
            </a:pPr>
            <a:r>
              <a:rPr lang="en-US" altLang="zh-CN" sz="1600" dirty="0"/>
              <a:t>		: </a:t>
            </a:r>
            <a:r>
              <a:rPr lang="en-US" altLang="zh-CN" sz="1600" dirty="0" err="1"/>
              <a:t>lastDate</a:t>
            </a:r>
            <a:r>
              <a:rPr lang="en-US" altLang="zh-CN" sz="1600" dirty="0"/>
              <a:t>(date), value(value), sum(0) { }</a:t>
            </a:r>
          </a:p>
          <a:p>
            <a:pPr>
              <a:lnSpc>
                <a:spcPct val="100000"/>
              </a:lnSpc>
              <a:spcBef>
                <a:spcPts val="0"/>
              </a:spcBef>
              <a:buFont typeface="Georgia" panose="02040502050405020303" pitchFamily="18" charset="0"/>
              <a:buNone/>
            </a:pPr>
            <a:r>
              <a:rPr lang="en-US" altLang="zh-CN" sz="1600" dirty="0"/>
              <a:t>	//</a:t>
            </a:r>
            <a:r>
              <a:rPr lang="zh-CN" altLang="en-US" sz="1600" dirty="0"/>
              <a:t>获得到日期</a:t>
            </a:r>
            <a:r>
              <a:rPr lang="en-US" altLang="zh-CN" sz="1600" dirty="0"/>
              <a:t>date</a:t>
            </a:r>
            <a:r>
              <a:rPr lang="zh-CN" altLang="en-US" sz="1600" dirty="0"/>
              <a:t>的累加结果</a:t>
            </a:r>
          </a:p>
          <a:p>
            <a:pPr>
              <a:lnSpc>
                <a:spcPct val="100000"/>
              </a:lnSpc>
              <a:spcBef>
                <a:spcPts val="0"/>
              </a:spcBef>
              <a:buFont typeface="Georgia" panose="02040502050405020303" pitchFamily="18" charset="0"/>
              <a:buNone/>
            </a:pPr>
            <a:r>
              <a:rPr lang="zh-CN" altLang="en-US" sz="1600" dirty="0"/>
              <a:t>	</a:t>
            </a:r>
            <a:r>
              <a:rPr lang="en-US" altLang="zh-CN" sz="1600" dirty="0"/>
              <a:t>double </a:t>
            </a:r>
            <a:r>
              <a:rPr lang="en-US" altLang="zh-CN" sz="1600" dirty="0" err="1"/>
              <a:t>getSum</a:t>
            </a:r>
            <a:r>
              <a:rPr lang="en-US" altLang="zh-CN" sz="1600" dirty="0"/>
              <a:t>(</a:t>
            </a:r>
            <a:r>
              <a:rPr lang="en-US" altLang="zh-CN" sz="1600" dirty="0" err="1"/>
              <a:t>const</a:t>
            </a:r>
            <a:r>
              <a:rPr lang="en-US" altLang="zh-CN" sz="1600" dirty="0"/>
              <a:t> Date &amp;date) </a:t>
            </a:r>
            <a:r>
              <a:rPr lang="en-US" altLang="zh-CN" sz="1600" dirty="0" err="1"/>
              <a:t>const</a:t>
            </a:r>
            <a:r>
              <a:rPr lang="en-US" altLang="zh-CN" sz="1600" dirty="0"/>
              <a:t> {</a:t>
            </a:r>
          </a:p>
          <a:p>
            <a:pPr>
              <a:lnSpc>
                <a:spcPct val="100000"/>
              </a:lnSpc>
              <a:spcBef>
                <a:spcPts val="0"/>
              </a:spcBef>
              <a:buFont typeface="Georgia" panose="02040502050405020303" pitchFamily="18" charset="0"/>
              <a:buNone/>
            </a:pPr>
            <a:r>
              <a:rPr lang="en-US" altLang="zh-CN" sz="1600" dirty="0"/>
              <a:t>		return sum + value * </a:t>
            </a:r>
            <a:r>
              <a:rPr lang="en-US" altLang="zh-CN" sz="1600" dirty="0" err="1"/>
              <a:t>date.distance</a:t>
            </a:r>
            <a:r>
              <a:rPr lang="en-US" altLang="zh-CN" sz="1600" dirty="0"/>
              <a:t>(</a:t>
            </a:r>
            <a:r>
              <a:rPr lang="en-US" altLang="zh-CN" sz="1600" dirty="0" err="1"/>
              <a:t>lastDate</a:t>
            </a:r>
            <a:r>
              <a:rPr lang="en-US" altLang="zh-CN" sz="1600" dirty="0"/>
              <a:t>);</a:t>
            </a:r>
          </a:p>
          <a:p>
            <a:pPr>
              <a:lnSpc>
                <a:spcPct val="100000"/>
              </a:lnSpc>
              <a:spcBef>
                <a:spcPts val="0"/>
              </a:spcBef>
              <a:buFont typeface="Georgia" panose="02040502050405020303" pitchFamily="18" charset="0"/>
              <a:buNone/>
            </a:pPr>
            <a:r>
              <a:rPr lang="en-US" altLang="zh-CN" sz="1600" dirty="0"/>
              <a:t>	}</a:t>
            </a:r>
          </a:p>
          <a:p>
            <a:pPr>
              <a:lnSpc>
                <a:spcPct val="100000"/>
              </a:lnSpc>
              <a:spcBef>
                <a:spcPts val="0"/>
              </a:spcBef>
              <a:buFont typeface="Georgia" panose="02040502050405020303" pitchFamily="18" charset="0"/>
              <a:buNone/>
            </a:pPr>
            <a:r>
              <a:rPr lang="en-US" altLang="zh-CN" sz="1600" dirty="0"/>
              <a:t>	//</a:t>
            </a:r>
            <a:r>
              <a:rPr lang="zh-CN" altLang="en-US" sz="1600" dirty="0"/>
              <a:t>在</a:t>
            </a:r>
            <a:r>
              <a:rPr lang="en-US" altLang="zh-CN" sz="1600" dirty="0"/>
              <a:t>date</a:t>
            </a:r>
            <a:r>
              <a:rPr lang="zh-CN" altLang="en-US" sz="1600" dirty="0"/>
              <a:t>将数值变更为</a:t>
            </a:r>
            <a:r>
              <a:rPr lang="en-US" altLang="zh-CN" sz="1600" dirty="0"/>
              <a:t>value</a:t>
            </a:r>
          </a:p>
          <a:p>
            <a:pPr>
              <a:lnSpc>
                <a:spcPct val="100000"/>
              </a:lnSpc>
              <a:spcBef>
                <a:spcPts val="0"/>
              </a:spcBef>
              <a:buFont typeface="Georgia" panose="02040502050405020303" pitchFamily="18" charset="0"/>
              <a:buNone/>
            </a:pPr>
            <a:r>
              <a:rPr lang="en-US" altLang="zh-CN" sz="1600" dirty="0"/>
              <a:t>	void change(</a:t>
            </a:r>
            <a:r>
              <a:rPr lang="en-US" altLang="zh-CN" sz="1600" dirty="0" err="1"/>
              <a:t>const</a:t>
            </a:r>
            <a:r>
              <a:rPr lang="en-US" altLang="zh-CN" sz="1600" dirty="0"/>
              <a:t> Date &amp;date, double value) {</a:t>
            </a:r>
          </a:p>
          <a:p>
            <a:pPr>
              <a:lnSpc>
                <a:spcPct val="100000"/>
              </a:lnSpc>
              <a:spcBef>
                <a:spcPts val="0"/>
              </a:spcBef>
              <a:buFont typeface="Georgia" panose="02040502050405020303" pitchFamily="18" charset="0"/>
              <a:buNone/>
            </a:pPr>
            <a:r>
              <a:rPr lang="en-US" altLang="zh-CN" sz="1600" dirty="0"/>
              <a:t>		sum = </a:t>
            </a:r>
            <a:r>
              <a:rPr lang="en-US" altLang="zh-CN" sz="1600" dirty="0" err="1"/>
              <a:t>getSum</a:t>
            </a:r>
            <a:r>
              <a:rPr lang="en-US" altLang="zh-CN" sz="1600" dirty="0"/>
              <a:t>(date);</a:t>
            </a:r>
          </a:p>
          <a:p>
            <a:pPr>
              <a:lnSpc>
                <a:spcPct val="100000"/>
              </a:lnSpc>
              <a:spcBef>
                <a:spcPts val="0"/>
              </a:spcBef>
              <a:buFont typeface="Georgia" panose="02040502050405020303" pitchFamily="18" charset="0"/>
              <a:buNone/>
            </a:pPr>
            <a:r>
              <a:rPr lang="en-US" altLang="zh-CN" sz="1600" dirty="0"/>
              <a:t>		</a:t>
            </a:r>
            <a:r>
              <a:rPr lang="en-US" altLang="zh-CN" sz="1600" dirty="0" err="1"/>
              <a:t>lastDate</a:t>
            </a:r>
            <a:r>
              <a:rPr lang="en-US" altLang="zh-CN" sz="1600" dirty="0"/>
              <a:t> = date; this-&gt;value = value;</a:t>
            </a:r>
          </a:p>
          <a:p>
            <a:pPr>
              <a:lnSpc>
                <a:spcPct val="100000"/>
              </a:lnSpc>
              <a:spcBef>
                <a:spcPts val="0"/>
              </a:spcBef>
              <a:buFont typeface="Georgia" panose="02040502050405020303" pitchFamily="18" charset="0"/>
              <a:buNone/>
            </a:pPr>
            <a:r>
              <a:rPr lang="en-US" altLang="zh-CN" sz="1600" dirty="0"/>
              <a:t>	}</a:t>
            </a:r>
          </a:p>
          <a:p>
            <a:pPr>
              <a:lnSpc>
                <a:spcPct val="100000"/>
              </a:lnSpc>
              <a:spcBef>
                <a:spcPts val="0"/>
              </a:spcBef>
              <a:buFont typeface="Georgia" panose="02040502050405020303" pitchFamily="18" charset="0"/>
              <a:buNone/>
            </a:pPr>
            <a:endParaRPr lang="zh-CN" altLang="en-US" sz="1600" dirty="0"/>
          </a:p>
        </p:txBody>
      </p:sp>
      <p:sp>
        <p:nvSpPr>
          <p:cNvPr id="93189" name="标题 1"/>
          <p:cNvSpPr>
            <a:spLocks noGrp="1"/>
          </p:cNvSpPr>
          <p:nvPr>
            <p:ph type="title"/>
          </p:nvPr>
        </p:nvSpPr>
        <p:spPr>
          <a:xfrm>
            <a:off x="5500688" y="990600"/>
            <a:ext cx="3214687" cy="1066800"/>
          </a:xfrm>
          <a:solidFill>
            <a:schemeClr val="bg1"/>
          </a:solidFill>
        </p:spPr>
        <p:txBody>
          <a:bodyPr/>
          <a:lstStyle/>
          <a:p>
            <a:r>
              <a:rPr lang="zh-CN" altLang="en-US"/>
              <a:t>例</a:t>
            </a:r>
            <a:r>
              <a:rPr lang="en-US" altLang="zh-CN"/>
              <a:t>7-10</a:t>
            </a:r>
            <a:r>
              <a:rPr lang="zh-CN" altLang="en-US"/>
              <a:t>（续）</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53</a:t>
            </a:fld>
            <a:endParaRPr lang="en-US" altLang="zh-CN" dirty="0"/>
          </a:p>
        </p:txBody>
      </p:sp>
      <p:sp>
        <p:nvSpPr>
          <p:cNvPr id="7" name="标题 4"/>
          <p:cNvSpPr txBox="1">
            <a:spLocks/>
          </p:cNvSpPr>
          <p:nvPr/>
        </p:nvSpPr>
        <p:spPr>
          <a:xfrm>
            <a:off x="214313" y="257175"/>
            <a:ext cx="828675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0" hangingPunct="0">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dirty="0"/>
              <a:t>7.7</a:t>
            </a:r>
            <a:r>
              <a:rPr lang="zh-CN" altLang="en-US" dirty="0"/>
              <a:t>综合实例</a:t>
            </a:r>
            <a:r>
              <a:rPr lang="en-US" altLang="zh-CN" dirty="0"/>
              <a:t>——</a:t>
            </a:r>
            <a:r>
              <a:rPr lang="zh-CN" altLang="en-US" dirty="0"/>
              <a:t>个人银行账户管理程序</a:t>
            </a:r>
            <a:endParaRPr lang="en-US" altLang="zh-CN" dirty="0"/>
          </a:p>
          <a:p>
            <a:r>
              <a:rPr lang="en-US" altLang="zh-CN" dirty="0"/>
              <a:t>—— 7.7.3 </a:t>
            </a:r>
            <a:r>
              <a:rPr lang="zh-CN" altLang="en-US" dirty="0"/>
              <a:t>源程序及说明</a:t>
            </a:r>
          </a:p>
        </p:txBody>
      </p:sp>
    </p:spTree>
    <p:extLst>
      <p:ext uri="{BB962C8B-B14F-4D97-AF65-F5344CB8AC3E}">
        <p14:creationId xmlns:p14="http://schemas.microsoft.com/office/powerpoint/2010/main" val="900814854"/>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内容占位符 2"/>
          <p:cNvSpPr>
            <a:spLocks noGrp="1"/>
          </p:cNvSpPr>
          <p:nvPr>
            <p:ph idx="1"/>
          </p:nvPr>
        </p:nvSpPr>
        <p:spPr>
          <a:xfrm>
            <a:off x="457200" y="990600"/>
            <a:ext cx="8229600" cy="5583238"/>
          </a:xfrm>
          <a:solidFill>
            <a:srgbClr val="85FFFF"/>
          </a:solidFill>
        </p:spPr>
        <p:txBody>
          <a:bodyPr/>
          <a:lstStyle/>
          <a:p>
            <a:pPr>
              <a:lnSpc>
                <a:spcPct val="100000"/>
              </a:lnSpc>
              <a:spcBef>
                <a:spcPts val="0"/>
              </a:spcBef>
              <a:buFont typeface="Georgia" panose="02040502050405020303" pitchFamily="18" charset="0"/>
              <a:buNone/>
            </a:pPr>
            <a:r>
              <a:rPr lang="en-US" altLang="zh-CN" sz="1600" dirty="0"/>
              <a:t>//</a:t>
            </a:r>
            <a:r>
              <a:rPr lang="zh-CN" altLang="en-US" sz="1600" dirty="0"/>
              <a:t>初始化，将日期变为</a:t>
            </a:r>
            <a:r>
              <a:rPr lang="en-US" altLang="zh-CN" sz="1600" dirty="0"/>
              <a:t>date</a:t>
            </a:r>
            <a:r>
              <a:rPr lang="zh-CN" altLang="en-US" sz="1600" dirty="0"/>
              <a:t>，数值变为</a:t>
            </a:r>
            <a:r>
              <a:rPr lang="en-US" altLang="zh-CN" sz="1600" dirty="0"/>
              <a:t>value</a:t>
            </a:r>
            <a:r>
              <a:rPr lang="zh-CN" altLang="en-US" sz="1600" dirty="0"/>
              <a:t>，累加器清零</a:t>
            </a:r>
          </a:p>
          <a:p>
            <a:pPr>
              <a:lnSpc>
                <a:spcPct val="100000"/>
              </a:lnSpc>
              <a:spcBef>
                <a:spcPts val="0"/>
              </a:spcBef>
              <a:buFont typeface="Georgia" panose="02040502050405020303" pitchFamily="18" charset="0"/>
              <a:buNone/>
            </a:pPr>
            <a:r>
              <a:rPr lang="zh-CN" altLang="en-US" sz="1600" dirty="0"/>
              <a:t>	</a:t>
            </a:r>
            <a:r>
              <a:rPr lang="en-US" altLang="zh-CN" sz="1600" dirty="0"/>
              <a:t>void reset(</a:t>
            </a:r>
            <a:r>
              <a:rPr lang="en-US" altLang="zh-CN" sz="1600" dirty="0" err="1"/>
              <a:t>const</a:t>
            </a:r>
            <a:r>
              <a:rPr lang="en-US" altLang="zh-CN" sz="1600" dirty="0"/>
              <a:t> Date &amp;date, double value) {</a:t>
            </a:r>
          </a:p>
          <a:p>
            <a:pPr>
              <a:lnSpc>
                <a:spcPct val="100000"/>
              </a:lnSpc>
              <a:spcBef>
                <a:spcPts val="0"/>
              </a:spcBef>
              <a:buFont typeface="Georgia" panose="02040502050405020303" pitchFamily="18" charset="0"/>
              <a:buNone/>
            </a:pPr>
            <a:r>
              <a:rPr lang="en-US" altLang="zh-CN" sz="1600" dirty="0"/>
              <a:t>		</a:t>
            </a:r>
            <a:r>
              <a:rPr lang="en-US" altLang="zh-CN" sz="1600" dirty="0" err="1"/>
              <a:t>lastDate</a:t>
            </a:r>
            <a:r>
              <a:rPr lang="en-US" altLang="zh-CN" sz="1600" dirty="0"/>
              <a:t> = date; this-&gt;value = value; sum = 0;</a:t>
            </a:r>
          </a:p>
          <a:p>
            <a:pPr>
              <a:lnSpc>
                <a:spcPct val="100000"/>
              </a:lnSpc>
              <a:spcBef>
                <a:spcPts val="0"/>
              </a:spcBef>
              <a:buFont typeface="Georgia" panose="02040502050405020303" pitchFamily="18" charset="0"/>
              <a:buNone/>
            </a:pPr>
            <a:r>
              <a:rPr lang="en-US" altLang="zh-CN" sz="1600" dirty="0"/>
              <a:t>	}</a:t>
            </a:r>
          </a:p>
          <a:p>
            <a:pPr>
              <a:lnSpc>
                <a:spcPct val="100000"/>
              </a:lnSpc>
              <a:spcBef>
                <a:spcPts val="0"/>
              </a:spcBef>
              <a:buFont typeface="Georgia" panose="02040502050405020303" pitchFamily="18" charset="0"/>
              <a:buNone/>
            </a:pPr>
            <a:r>
              <a:rPr lang="en-US" altLang="zh-CN" sz="1600" dirty="0"/>
              <a:t>};</a:t>
            </a:r>
          </a:p>
          <a:p>
            <a:pPr>
              <a:lnSpc>
                <a:spcPct val="100000"/>
              </a:lnSpc>
              <a:spcBef>
                <a:spcPts val="0"/>
              </a:spcBef>
              <a:buFont typeface="Georgia" panose="02040502050405020303" pitchFamily="18" charset="0"/>
              <a:buNone/>
            </a:pPr>
            <a:r>
              <a:rPr lang="en-US" altLang="zh-CN" sz="1600" dirty="0"/>
              <a:t>#</a:t>
            </a:r>
            <a:r>
              <a:rPr lang="en-US" altLang="zh-CN" sz="1600" dirty="0" err="1"/>
              <a:t>endif</a:t>
            </a:r>
            <a:r>
              <a:rPr lang="en-US" altLang="zh-CN" sz="1600" dirty="0"/>
              <a:t> //__ACCUMULATOR_H__</a:t>
            </a:r>
          </a:p>
          <a:p>
            <a:pPr>
              <a:lnSpc>
                <a:spcPct val="100000"/>
              </a:lnSpc>
              <a:spcBef>
                <a:spcPts val="0"/>
              </a:spcBef>
              <a:buFont typeface="Georgia" panose="02040502050405020303" pitchFamily="18" charset="0"/>
              <a:buNone/>
            </a:pPr>
            <a:endParaRPr lang="en-US" altLang="zh-CN" sz="1600" dirty="0"/>
          </a:p>
          <a:p>
            <a:pPr>
              <a:lnSpc>
                <a:spcPct val="100000"/>
              </a:lnSpc>
              <a:spcBef>
                <a:spcPts val="0"/>
              </a:spcBef>
              <a:buFont typeface="Georgia" panose="02040502050405020303" pitchFamily="18" charset="0"/>
              <a:buNone/>
            </a:pPr>
            <a:r>
              <a:rPr lang="en-US" altLang="zh-CN" sz="1600" dirty="0"/>
              <a:t>//</a:t>
            </a:r>
            <a:r>
              <a:rPr lang="en-US" altLang="zh-CN" sz="1600" dirty="0" err="1"/>
              <a:t>account.h</a:t>
            </a:r>
            <a:endParaRPr lang="en-US" altLang="zh-CN" sz="1600" dirty="0"/>
          </a:p>
          <a:p>
            <a:pPr>
              <a:lnSpc>
                <a:spcPct val="100000"/>
              </a:lnSpc>
              <a:spcBef>
                <a:spcPts val="0"/>
              </a:spcBef>
              <a:buFont typeface="Georgia" panose="02040502050405020303" pitchFamily="18" charset="0"/>
              <a:buNone/>
            </a:pPr>
            <a:r>
              <a:rPr lang="en-US" altLang="zh-CN" sz="1600" dirty="0"/>
              <a:t>#</a:t>
            </a:r>
            <a:r>
              <a:rPr lang="en-US" altLang="zh-CN" sz="1600" dirty="0" err="1"/>
              <a:t>ifndef</a:t>
            </a:r>
            <a:r>
              <a:rPr lang="en-US" altLang="zh-CN" sz="1600" dirty="0"/>
              <a:t> __ACCOUNT_H__</a:t>
            </a:r>
          </a:p>
          <a:p>
            <a:pPr>
              <a:lnSpc>
                <a:spcPct val="100000"/>
              </a:lnSpc>
              <a:spcBef>
                <a:spcPts val="0"/>
              </a:spcBef>
              <a:buFont typeface="Georgia" panose="02040502050405020303" pitchFamily="18" charset="0"/>
              <a:buNone/>
            </a:pPr>
            <a:r>
              <a:rPr lang="en-US" altLang="zh-CN" sz="1600" dirty="0"/>
              <a:t>#define __ACCOUNT_H__</a:t>
            </a:r>
          </a:p>
          <a:p>
            <a:pPr>
              <a:lnSpc>
                <a:spcPct val="100000"/>
              </a:lnSpc>
              <a:spcBef>
                <a:spcPts val="0"/>
              </a:spcBef>
              <a:buFont typeface="Georgia" panose="02040502050405020303" pitchFamily="18" charset="0"/>
              <a:buNone/>
            </a:pPr>
            <a:r>
              <a:rPr lang="en-US" altLang="zh-CN" sz="1600" dirty="0"/>
              <a:t>#include "</a:t>
            </a:r>
            <a:r>
              <a:rPr lang="en-US" altLang="zh-CN" sz="1600" dirty="0" err="1"/>
              <a:t>date.h</a:t>
            </a:r>
            <a:r>
              <a:rPr lang="en-US" altLang="zh-CN" sz="1600" dirty="0"/>
              <a:t>"</a:t>
            </a:r>
          </a:p>
          <a:p>
            <a:pPr>
              <a:lnSpc>
                <a:spcPct val="100000"/>
              </a:lnSpc>
              <a:spcBef>
                <a:spcPts val="0"/>
              </a:spcBef>
              <a:buFont typeface="Georgia" panose="02040502050405020303" pitchFamily="18" charset="0"/>
              <a:buNone/>
            </a:pPr>
            <a:r>
              <a:rPr lang="en-US" altLang="zh-CN" sz="1600" dirty="0"/>
              <a:t>#include "</a:t>
            </a:r>
            <a:r>
              <a:rPr lang="en-US" altLang="zh-CN" sz="1600" dirty="0" err="1"/>
              <a:t>accumulator.h</a:t>
            </a:r>
            <a:r>
              <a:rPr lang="en-US" altLang="zh-CN" sz="1600" dirty="0"/>
              <a:t>"</a:t>
            </a:r>
          </a:p>
          <a:p>
            <a:pPr>
              <a:lnSpc>
                <a:spcPct val="100000"/>
              </a:lnSpc>
              <a:spcBef>
                <a:spcPts val="0"/>
              </a:spcBef>
              <a:buFont typeface="Georgia" panose="02040502050405020303" pitchFamily="18" charset="0"/>
              <a:buNone/>
            </a:pPr>
            <a:r>
              <a:rPr lang="en-US" altLang="zh-CN" sz="1600" dirty="0"/>
              <a:t>#include &lt;string&gt;</a:t>
            </a:r>
          </a:p>
          <a:p>
            <a:pPr>
              <a:lnSpc>
                <a:spcPct val="100000"/>
              </a:lnSpc>
              <a:spcBef>
                <a:spcPts val="0"/>
              </a:spcBef>
              <a:buFont typeface="Georgia" panose="02040502050405020303" pitchFamily="18" charset="0"/>
              <a:buNone/>
            </a:pPr>
            <a:r>
              <a:rPr lang="en-US" altLang="zh-CN" sz="1600" dirty="0"/>
              <a:t>class Account { //</a:t>
            </a:r>
            <a:r>
              <a:rPr lang="zh-CN" altLang="en-US" sz="1600" dirty="0"/>
              <a:t>账户类</a:t>
            </a:r>
          </a:p>
          <a:p>
            <a:pPr>
              <a:lnSpc>
                <a:spcPct val="100000"/>
              </a:lnSpc>
              <a:spcBef>
                <a:spcPts val="0"/>
              </a:spcBef>
              <a:buFont typeface="Georgia" panose="02040502050405020303" pitchFamily="18" charset="0"/>
              <a:buNone/>
            </a:pPr>
            <a:r>
              <a:rPr lang="en-US" altLang="zh-CN" sz="1600" dirty="0"/>
              <a:t>private:</a:t>
            </a:r>
          </a:p>
          <a:p>
            <a:pPr>
              <a:lnSpc>
                <a:spcPct val="100000"/>
              </a:lnSpc>
              <a:spcBef>
                <a:spcPts val="0"/>
              </a:spcBef>
              <a:buFont typeface="Georgia" panose="02040502050405020303" pitchFamily="18" charset="0"/>
              <a:buNone/>
            </a:pPr>
            <a:r>
              <a:rPr lang="en-US" altLang="zh-CN" sz="1600" dirty="0"/>
              <a:t>	</a:t>
            </a:r>
            <a:r>
              <a:rPr lang="en-US" altLang="zh-CN" sz="1600" dirty="0" err="1"/>
              <a:t>std</a:t>
            </a:r>
            <a:r>
              <a:rPr lang="en-US" altLang="zh-CN" sz="1600" dirty="0"/>
              <a:t>::string id;	//</a:t>
            </a:r>
            <a:r>
              <a:rPr lang="zh-CN" altLang="en-US" sz="1600" dirty="0"/>
              <a:t>帐号</a:t>
            </a:r>
          </a:p>
          <a:p>
            <a:pPr>
              <a:lnSpc>
                <a:spcPct val="100000"/>
              </a:lnSpc>
              <a:spcBef>
                <a:spcPts val="0"/>
              </a:spcBef>
              <a:buFont typeface="Georgia" panose="02040502050405020303" pitchFamily="18" charset="0"/>
              <a:buNone/>
            </a:pPr>
            <a:r>
              <a:rPr lang="zh-CN" altLang="en-US" sz="1600" dirty="0"/>
              <a:t>	</a:t>
            </a:r>
            <a:r>
              <a:rPr lang="en-US" altLang="zh-CN" sz="1600" dirty="0"/>
              <a:t>double balance;	//</a:t>
            </a:r>
            <a:r>
              <a:rPr lang="zh-CN" altLang="en-US" sz="1600" dirty="0"/>
              <a:t>余额</a:t>
            </a:r>
          </a:p>
          <a:p>
            <a:pPr>
              <a:lnSpc>
                <a:spcPct val="100000"/>
              </a:lnSpc>
              <a:spcBef>
                <a:spcPts val="0"/>
              </a:spcBef>
              <a:buFont typeface="Georgia" panose="02040502050405020303" pitchFamily="18" charset="0"/>
              <a:buNone/>
            </a:pPr>
            <a:r>
              <a:rPr lang="zh-CN" altLang="en-US" sz="1600" dirty="0"/>
              <a:t>	</a:t>
            </a:r>
            <a:r>
              <a:rPr lang="en-US" altLang="zh-CN" sz="1600" dirty="0"/>
              <a:t>static double total; //</a:t>
            </a:r>
            <a:r>
              <a:rPr lang="zh-CN" altLang="en-US" sz="1600" dirty="0"/>
              <a:t>所有账户的总金额</a:t>
            </a:r>
          </a:p>
          <a:p>
            <a:pPr>
              <a:lnSpc>
                <a:spcPct val="100000"/>
              </a:lnSpc>
              <a:spcBef>
                <a:spcPts val="0"/>
              </a:spcBef>
              <a:buFont typeface="Georgia" panose="02040502050405020303" pitchFamily="18" charset="0"/>
              <a:buNone/>
            </a:pPr>
            <a:r>
              <a:rPr lang="en-US" altLang="zh-CN" sz="1600" dirty="0"/>
              <a:t>protected:</a:t>
            </a:r>
          </a:p>
          <a:p>
            <a:pPr>
              <a:lnSpc>
                <a:spcPct val="100000"/>
              </a:lnSpc>
              <a:spcBef>
                <a:spcPts val="0"/>
              </a:spcBef>
              <a:buFont typeface="Georgia" panose="02040502050405020303" pitchFamily="18" charset="0"/>
              <a:buNone/>
            </a:pPr>
            <a:r>
              <a:rPr lang="en-US" altLang="zh-CN" sz="1600" dirty="0"/>
              <a:t>	//</a:t>
            </a:r>
            <a:r>
              <a:rPr lang="zh-CN" altLang="en-US" sz="1600" dirty="0"/>
              <a:t>供派生类调用的构造函数，</a:t>
            </a:r>
            <a:r>
              <a:rPr lang="en-US" altLang="zh-CN" sz="1600" dirty="0"/>
              <a:t>id</a:t>
            </a:r>
            <a:r>
              <a:rPr lang="zh-CN" altLang="en-US" sz="1600" dirty="0"/>
              <a:t>为账户</a:t>
            </a:r>
          </a:p>
          <a:p>
            <a:pPr>
              <a:lnSpc>
                <a:spcPct val="100000"/>
              </a:lnSpc>
              <a:spcBef>
                <a:spcPts val="0"/>
              </a:spcBef>
              <a:buFont typeface="Georgia" panose="02040502050405020303" pitchFamily="18" charset="0"/>
              <a:buNone/>
            </a:pPr>
            <a:r>
              <a:rPr lang="zh-CN" altLang="en-US" sz="1600" dirty="0"/>
              <a:t>	</a:t>
            </a:r>
            <a:r>
              <a:rPr lang="en-US" altLang="zh-CN" sz="1600" dirty="0"/>
              <a:t>Account(</a:t>
            </a:r>
            <a:r>
              <a:rPr lang="en-US" altLang="zh-CN" sz="1600" dirty="0" err="1"/>
              <a:t>const</a:t>
            </a:r>
            <a:r>
              <a:rPr lang="en-US" altLang="zh-CN" sz="1600" dirty="0"/>
              <a:t> Date &amp;date, </a:t>
            </a:r>
            <a:r>
              <a:rPr lang="en-US" altLang="zh-CN" sz="1600" dirty="0" err="1"/>
              <a:t>const</a:t>
            </a:r>
            <a:r>
              <a:rPr lang="en-US" altLang="zh-CN" sz="1600" dirty="0"/>
              <a:t> </a:t>
            </a:r>
            <a:r>
              <a:rPr lang="en-US" altLang="zh-CN" sz="1600" dirty="0" err="1"/>
              <a:t>std</a:t>
            </a:r>
            <a:r>
              <a:rPr lang="en-US" altLang="zh-CN" sz="1600" dirty="0"/>
              <a:t>::string &amp;id);</a:t>
            </a:r>
          </a:p>
          <a:p>
            <a:pPr>
              <a:lnSpc>
                <a:spcPct val="100000"/>
              </a:lnSpc>
              <a:spcBef>
                <a:spcPts val="0"/>
              </a:spcBef>
              <a:buFont typeface="Georgia" panose="02040502050405020303" pitchFamily="18" charset="0"/>
              <a:buNone/>
            </a:pPr>
            <a:r>
              <a:rPr lang="en-US" altLang="zh-CN" sz="1600" dirty="0"/>
              <a:t>	</a:t>
            </a:r>
          </a:p>
        </p:txBody>
      </p:sp>
      <p:sp>
        <p:nvSpPr>
          <p:cNvPr id="94213" name="标题 1"/>
          <p:cNvSpPr>
            <a:spLocks noGrp="1"/>
          </p:cNvSpPr>
          <p:nvPr>
            <p:ph type="title"/>
          </p:nvPr>
        </p:nvSpPr>
        <p:spPr>
          <a:xfrm>
            <a:off x="5257800" y="5562600"/>
            <a:ext cx="3500437" cy="1019175"/>
          </a:xfrm>
          <a:solidFill>
            <a:schemeClr val="bg1"/>
          </a:solidFill>
        </p:spPr>
        <p:txBody>
          <a:bodyPr/>
          <a:lstStyle/>
          <a:p>
            <a:r>
              <a:rPr lang="zh-CN" altLang="en-US" dirty="0"/>
              <a:t>例</a:t>
            </a:r>
            <a:r>
              <a:rPr lang="en-US" altLang="zh-CN" dirty="0"/>
              <a:t>7-10</a:t>
            </a:r>
            <a:r>
              <a:rPr lang="zh-CN" altLang="en-US" dirty="0"/>
              <a:t>（续）</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54</a:t>
            </a:fld>
            <a:endParaRPr lang="en-US" altLang="zh-CN" dirty="0"/>
          </a:p>
        </p:txBody>
      </p:sp>
      <p:sp>
        <p:nvSpPr>
          <p:cNvPr id="7" name="标题 4"/>
          <p:cNvSpPr txBox="1">
            <a:spLocks/>
          </p:cNvSpPr>
          <p:nvPr/>
        </p:nvSpPr>
        <p:spPr>
          <a:xfrm>
            <a:off x="214313" y="257175"/>
            <a:ext cx="828675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0" hangingPunct="0">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dirty="0"/>
              <a:t>7.7</a:t>
            </a:r>
            <a:r>
              <a:rPr lang="zh-CN" altLang="en-US" dirty="0"/>
              <a:t>综合实例</a:t>
            </a:r>
            <a:r>
              <a:rPr lang="en-US" altLang="zh-CN" dirty="0"/>
              <a:t>——</a:t>
            </a:r>
            <a:r>
              <a:rPr lang="zh-CN" altLang="en-US" dirty="0"/>
              <a:t>个人银行账户管理程序</a:t>
            </a:r>
            <a:endParaRPr lang="en-US" altLang="zh-CN" dirty="0"/>
          </a:p>
          <a:p>
            <a:r>
              <a:rPr lang="en-US" altLang="zh-CN" dirty="0"/>
              <a:t>—— 7.7.3 </a:t>
            </a:r>
            <a:r>
              <a:rPr lang="zh-CN" altLang="en-US" dirty="0"/>
              <a:t>源程序及说明</a:t>
            </a:r>
          </a:p>
        </p:txBody>
      </p:sp>
    </p:spTree>
    <p:extLst>
      <p:ext uri="{BB962C8B-B14F-4D97-AF65-F5344CB8AC3E}">
        <p14:creationId xmlns:p14="http://schemas.microsoft.com/office/powerpoint/2010/main" val="4094668952"/>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内容占位符 2"/>
          <p:cNvSpPr>
            <a:spLocks noGrp="1"/>
          </p:cNvSpPr>
          <p:nvPr>
            <p:ph idx="1"/>
          </p:nvPr>
        </p:nvSpPr>
        <p:spPr>
          <a:xfrm>
            <a:off x="457200" y="990600"/>
            <a:ext cx="8229600" cy="5583238"/>
          </a:xfrm>
          <a:solidFill>
            <a:srgbClr val="85FFFF"/>
          </a:solidFill>
        </p:spPr>
        <p:txBody>
          <a:bodyPr/>
          <a:lstStyle/>
          <a:p>
            <a:pPr>
              <a:lnSpc>
                <a:spcPct val="100000"/>
              </a:lnSpc>
              <a:spcBef>
                <a:spcPts val="0"/>
              </a:spcBef>
              <a:buFont typeface="Georgia" panose="02040502050405020303" pitchFamily="18" charset="0"/>
              <a:buNone/>
            </a:pPr>
            <a:r>
              <a:rPr lang="en-US" altLang="zh-CN" sz="1600" dirty="0"/>
              <a:t>//</a:t>
            </a:r>
            <a:r>
              <a:rPr lang="zh-CN" altLang="en-US" sz="1600" dirty="0"/>
              <a:t>记录一笔帐，</a:t>
            </a:r>
            <a:r>
              <a:rPr lang="en-US" altLang="zh-CN" sz="1600" dirty="0"/>
              <a:t>date</a:t>
            </a:r>
            <a:r>
              <a:rPr lang="zh-CN" altLang="en-US" sz="1600" dirty="0"/>
              <a:t>为日期，</a:t>
            </a:r>
            <a:r>
              <a:rPr lang="en-US" altLang="zh-CN" sz="1600" dirty="0"/>
              <a:t>amount</a:t>
            </a:r>
            <a:r>
              <a:rPr lang="zh-CN" altLang="en-US" sz="1600" dirty="0"/>
              <a:t>为金额，</a:t>
            </a:r>
            <a:r>
              <a:rPr lang="en-US" altLang="zh-CN" sz="1600" dirty="0" err="1"/>
              <a:t>desc</a:t>
            </a:r>
            <a:r>
              <a:rPr lang="zh-CN" altLang="en-US" sz="1600" dirty="0"/>
              <a:t>为说明</a:t>
            </a:r>
          </a:p>
          <a:p>
            <a:pPr>
              <a:lnSpc>
                <a:spcPct val="100000"/>
              </a:lnSpc>
              <a:spcBef>
                <a:spcPts val="0"/>
              </a:spcBef>
              <a:buFont typeface="Georgia" panose="02040502050405020303" pitchFamily="18" charset="0"/>
              <a:buNone/>
            </a:pPr>
            <a:r>
              <a:rPr lang="zh-CN" altLang="en-US" sz="1600" dirty="0"/>
              <a:t>	</a:t>
            </a:r>
            <a:r>
              <a:rPr lang="en-US" altLang="zh-CN" sz="1600" dirty="0"/>
              <a:t>void record(</a:t>
            </a:r>
            <a:r>
              <a:rPr lang="en-US" altLang="zh-CN" sz="1600" dirty="0" err="1"/>
              <a:t>const</a:t>
            </a:r>
            <a:r>
              <a:rPr lang="en-US" altLang="zh-CN" sz="1600" dirty="0"/>
              <a:t> Date &amp;date, double amount, </a:t>
            </a:r>
            <a:r>
              <a:rPr lang="en-US" altLang="zh-CN" sz="1600" dirty="0" err="1"/>
              <a:t>const</a:t>
            </a:r>
            <a:r>
              <a:rPr lang="en-US" altLang="zh-CN" sz="1600" dirty="0"/>
              <a:t> </a:t>
            </a:r>
            <a:r>
              <a:rPr lang="en-US" altLang="zh-CN" sz="1600" dirty="0" err="1"/>
              <a:t>std</a:t>
            </a:r>
            <a:r>
              <a:rPr lang="en-US" altLang="zh-CN" sz="1600" dirty="0"/>
              <a:t>::string &amp;</a:t>
            </a:r>
            <a:r>
              <a:rPr lang="en-US" altLang="zh-CN" sz="1600" dirty="0" err="1"/>
              <a:t>desc</a:t>
            </a:r>
            <a:r>
              <a:rPr lang="en-US" altLang="zh-CN" sz="1600" dirty="0"/>
              <a:t>);</a:t>
            </a:r>
          </a:p>
          <a:p>
            <a:pPr>
              <a:lnSpc>
                <a:spcPct val="100000"/>
              </a:lnSpc>
              <a:spcBef>
                <a:spcPts val="0"/>
              </a:spcBef>
              <a:buFont typeface="Georgia" panose="02040502050405020303" pitchFamily="18" charset="0"/>
              <a:buNone/>
            </a:pPr>
            <a:r>
              <a:rPr lang="en-US" altLang="zh-CN" sz="1600" dirty="0"/>
              <a:t>	//</a:t>
            </a:r>
            <a:r>
              <a:rPr lang="zh-CN" altLang="en-US" sz="1600" dirty="0"/>
              <a:t>报告错误信息</a:t>
            </a:r>
          </a:p>
          <a:p>
            <a:pPr>
              <a:lnSpc>
                <a:spcPct val="100000"/>
              </a:lnSpc>
              <a:spcBef>
                <a:spcPts val="0"/>
              </a:spcBef>
              <a:buFont typeface="Georgia" panose="02040502050405020303" pitchFamily="18" charset="0"/>
              <a:buNone/>
            </a:pPr>
            <a:r>
              <a:rPr lang="zh-CN" altLang="en-US" sz="1600" dirty="0"/>
              <a:t>	</a:t>
            </a:r>
            <a:r>
              <a:rPr lang="en-US" altLang="zh-CN" sz="1600" dirty="0"/>
              <a:t>void error(</a:t>
            </a:r>
            <a:r>
              <a:rPr lang="en-US" altLang="zh-CN" sz="1600" dirty="0" err="1"/>
              <a:t>const</a:t>
            </a:r>
            <a:r>
              <a:rPr lang="en-US" altLang="zh-CN" sz="1600" dirty="0"/>
              <a:t> </a:t>
            </a:r>
            <a:r>
              <a:rPr lang="en-US" altLang="zh-CN" sz="1600" dirty="0" err="1"/>
              <a:t>std</a:t>
            </a:r>
            <a:r>
              <a:rPr lang="en-US" altLang="zh-CN" sz="1600" dirty="0"/>
              <a:t>::string &amp;</a:t>
            </a:r>
            <a:r>
              <a:rPr lang="en-US" altLang="zh-CN" sz="1600" dirty="0" err="1"/>
              <a:t>msg</a:t>
            </a:r>
            <a:r>
              <a:rPr lang="en-US" altLang="zh-CN" sz="1600" dirty="0"/>
              <a:t>) </a:t>
            </a:r>
            <a:r>
              <a:rPr lang="en-US" altLang="zh-CN" sz="1600" dirty="0" err="1"/>
              <a:t>const</a:t>
            </a:r>
            <a:r>
              <a:rPr lang="en-US" altLang="zh-CN" sz="1600" dirty="0"/>
              <a:t>;</a:t>
            </a:r>
          </a:p>
          <a:p>
            <a:pPr>
              <a:lnSpc>
                <a:spcPct val="100000"/>
              </a:lnSpc>
              <a:spcBef>
                <a:spcPts val="0"/>
              </a:spcBef>
              <a:buFont typeface="Georgia" panose="02040502050405020303" pitchFamily="18" charset="0"/>
              <a:buNone/>
            </a:pPr>
            <a:r>
              <a:rPr lang="en-US" altLang="zh-CN" sz="1600" dirty="0"/>
              <a:t>public:</a:t>
            </a:r>
          </a:p>
          <a:p>
            <a:pPr>
              <a:lnSpc>
                <a:spcPct val="100000"/>
              </a:lnSpc>
              <a:spcBef>
                <a:spcPts val="0"/>
              </a:spcBef>
              <a:buFont typeface="Georgia" panose="02040502050405020303" pitchFamily="18" charset="0"/>
              <a:buNone/>
            </a:pPr>
            <a:r>
              <a:rPr lang="en-US" altLang="zh-CN" sz="1600" dirty="0"/>
              <a:t>	</a:t>
            </a:r>
            <a:r>
              <a:rPr lang="en-US" altLang="zh-CN" sz="1600" dirty="0" err="1"/>
              <a:t>const</a:t>
            </a:r>
            <a:r>
              <a:rPr lang="en-US" altLang="zh-CN" sz="1600" dirty="0"/>
              <a:t> </a:t>
            </a:r>
            <a:r>
              <a:rPr lang="en-US" altLang="zh-CN" sz="1600" dirty="0" err="1"/>
              <a:t>std</a:t>
            </a:r>
            <a:r>
              <a:rPr lang="en-US" altLang="zh-CN" sz="1600" dirty="0"/>
              <a:t>::string &amp;</a:t>
            </a:r>
            <a:r>
              <a:rPr lang="en-US" altLang="zh-CN" sz="1600" dirty="0" err="1"/>
              <a:t>getId</a:t>
            </a:r>
            <a:r>
              <a:rPr lang="en-US" altLang="zh-CN" sz="1600" dirty="0"/>
              <a:t>() </a:t>
            </a:r>
            <a:r>
              <a:rPr lang="en-US" altLang="zh-CN" sz="1600" dirty="0" err="1"/>
              <a:t>const</a:t>
            </a:r>
            <a:r>
              <a:rPr lang="en-US" altLang="zh-CN" sz="1600" dirty="0"/>
              <a:t> { return id; }</a:t>
            </a:r>
          </a:p>
          <a:p>
            <a:pPr>
              <a:lnSpc>
                <a:spcPct val="100000"/>
              </a:lnSpc>
              <a:spcBef>
                <a:spcPts val="0"/>
              </a:spcBef>
              <a:buFont typeface="Georgia" panose="02040502050405020303" pitchFamily="18" charset="0"/>
              <a:buNone/>
            </a:pPr>
            <a:r>
              <a:rPr lang="en-US" altLang="zh-CN" sz="1600" dirty="0"/>
              <a:t>	double </a:t>
            </a:r>
            <a:r>
              <a:rPr lang="en-US" altLang="zh-CN" sz="1600" dirty="0" err="1"/>
              <a:t>getBalance</a:t>
            </a:r>
            <a:r>
              <a:rPr lang="en-US" altLang="zh-CN" sz="1600" dirty="0"/>
              <a:t>() </a:t>
            </a:r>
            <a:r>
              <a:rPr lang="en-US" altLang="zh-CN" sz="1600" dirty="0" err="1"/>
              <a:t>const</a:t>
            </a:r>
            <a:r>
              <a:rPr lang="en-US" altLang="zh-CN" sz="1600" dirty="0"/>
              <a:t> { return balance; }</a:t>
            </a:r>
          </a:p>
          <a:p>
            <a:pPr>
              <a:lnSpc>
                <a:spcPct val="100000"/>
              </a:lnSpc>
              <a:spcBef>
                <a:spcPts val="0"/>
              </a:spcBef>
              <a:buFont typeface="Georgia" panose="02040502050405020303" pitchFamily="18" charset="0"/>
              <a:buNone/>
            </a:pPr>
            <a:r>
              <a:rPr lang="en-US" altLang="zh-CN" sz="1600" dirty="0"/>
              <a:t>	static double </a:t>
            </a:r>
            <a:r>
              <a:rPr lang="en-US" altLang="zh-CN" sz="1600" dirty="0" err="1"/>
              <a:t>getTotal</a:t>
            </a:r>
            <a:r>
              <a:rPr lang="en-US" altLang="zh-CN" sz="1600" dirty="0"/>
              <a:t>() { return total; }</a:t>
            </a:r>
          </a:p>
          <a:p>
            <a:pPr>
              <a:lnSpc>
                <a:spcPct val="100000"/>
              </a:lnSpc>
              <a:spcBef>
                <a:spcPts val="0"/>
              </a:spcBef>
              <a:buFont typeface="Georgia" panose="02040502050405020303" pitchFamily="18" charset="0"/>
              <a:buNone/>
            </a:pPr>
            <a:r>
              <a:rPr lang="en-US" altLang="zh-CN" sz="1600" dirty="0"/>
              <a:t>	//</a:t>
            </a:r>
            <a:r>
              <a:rPr lang="zh-CN" altLang="en-US" sz="1600" dirty="0"/>
              <a:t>显示账户信息</a:t>
            </a:r>
          </a:p>
          <a:p>
            <a:pPr>
              <a:lnSpc>
                <a:spcPct val="100000"/>
              </a:lnSpc>
              <a:spcBef>
                <a:spcPts val="0"/>
              </a:spcBef>
              <a:buFont typeface="Georgia" panose="02040502050405020303" pitchFamily="18" charset="0"/>
              <a:buNone/>
            </a:pPr>
            <a:r>
              <a:rPr lang="zh-CN" altLang="en-US" sz="1600" dirty="0"/>
              <a:t>	</a:t>
            </a:r>
            <a:r>
              <a:rPr lang="en-US" altLang="zh-CN" sz="1600" dirty="0"/>
              <a:t>void show() </a:t>
            </a:r>
            <a:r>
              <a:rPr lang="en-US" altLang="zh-CN" sz="1600" dirty="0" err="1"/>
              <a:t>const</a:t>
            </a:r>
            <a:r>
              <a:rPr lang="en-US" altLang="zh-CN" sz="1600" dirty="0"/>
              <a:t>;</a:t>
            </a:r>
          </a:p>
          <a:p>
            <a:pPr>
              <a:lnSpc>
                <a:spcPct val="100000"/>
              </a:lnSpc>
              <a:spcBef>
                <a:spcPts val="0"/>
              </a:spcBef>
              <a:buFont typeface="Georgia" panose="02040502050405020303" pitchFamily="18" charset="0"/>
              <a:buNone/>
            </a:pPr>
            <a:r>
              <a:rPr lang="en-US" altLang="zh-CN" sz="1600" dirty="0"/>
              <a:t>};</a:t>
            </a:r>
          </a:p>
          <a:p>
            <a:pPr>
              <a:lnSpc>
                <a:spcPct val="100000"/>
              </a:lnSpc>
              <a:spcBef>
                <a:spcPts val="0"/>
              </a:spcBef>
              <a:buFont typeface="Georgia" panose="02040502050405020303" pitchFamily="18" charset="0"/>
              <a:buNone/>
            </a:pPr>
            <a:r>
              <a:rPr lang="en-US" altLang="zh-CN" sz="1600" dirty="0"/>
              <a:t>class </a:t>
            </a:r>
            <a:r>
              <a:rPr lang="en-US" altLang="zh-CN" sz="1600" dirty="0" err="1"/>
              <a:t>SavingsAccount</a:t>
            </a:r>
            <a:r>
              <a:rPr lang="en-US" altLang="zh-CN" sz="1600" dirty="0"/>
              <a:t> : public Account { //</a:t>
            </a:r>
            <a:r>
              <a:rPr lang="zh-CN" altLang="en-US" sz="1600" dirty="0"/>
              <a:t>储蓄账户类</a:t>
            </a:r>
          </a:p>
          <a:p>
            <a:pPr>
              <a:lnSpc>
                <a:spcPct val="100000"/>
              </a:lnSpc>
              <a:spcBef>
                <a:spcPts val="0"/>
              </a:spcBef>
              <a:buFont typeface="Georgia" panose="02040502050405020303" pitchFamily="18" charset="0"/>
              <a:buNone/>
            </a:pPr>
            <a:r>
              <a:rPr lang="en-US" altLang="zh-CN" sz="1600" dirty="0"/>
              <a:t>private:</a:t>
            </a:r>
          </a:p>
          <a:p>
            <a:pPr>
              <a:lnSpc>
                <a:spcPct val="100000"/>
              </a:lnSpc>
              <a:spcBef>
                <a:spcPts val="0"/>
              </a:spcBef>
              <a:buFont typeface="Georgia" panose="02040502050405020303" pitchFamily="18" charset="0"/>
              <a:buNone/>
            </a:pPr>
            <a:r>
              <a:rPr lang="en-US" altLang="zh-CN" sz="1600" dirty="0"/>
              <a:t>	Accumulator </a:t>
            </a:r>
            <a:r>
              <a:rPr lang="en-US" altLang="zh-CN" sz="1600" dirty="0" err="1"/>
              <a:t>acc</a:t>
            </a:r>
            <a:r>
              <a:rPr lang="en-US" altLang="zh-CN" sz="1600" dirty="0"/>
              <a:t>;	//</a:t>
            </a:r>
            <a:r>
              <a:rPr lang="zh-CN" altLang="en-US" sz="1600" dirty="0"/>
              <a:t>辅助计算利息的累加器</a:t>
            </a:r>
          </a:p>
          <a:p>
            <a:pPr>
              <a:lnSpc>
                <a:spcPct val="100000"/>
              </a:lnSpc>
              <a:spcBef>
                <a:spcPts val="0"/>
              </a:spcBef>
              <a:buFont typeface="Georgia" panose="02040502050405020303" pitchFamily="18" charset="0"/>
              <a:buNone/>
            </a:pPr>
            <a:r>
              <a:rPr lang="zh-CN" altLang="en-US" sz="1600" dirty="0"/>
              <a:t>	</a:t>
            </a:r>
            <a:r>
              <a:rPr lang="en-US" altLang="zh-CN" sz="1600" dirty="0"/>
              <a:t>double rate;		//</a:t>
            </a:r>
            <a:r>
              <a:rPr lang="zh-CN" altLang="en-US" sz="1600" dirty="0"/>
              <a:t>存款的年利率</a:t>
            </a:r>
          </a:p>
          <a:p>
            <a:pPr>
              <a:lnSpc>
                <a:spcPct val="100000"/>
              </a:lnSpc>
              <a:spcBef>
                <a:spcPts val="0"/>
              </a:spcBef>
              <a:buFont typeface="Georgia" panose="02040502050405020303" pitchFamily="18" charset="0"/>
              <a:buNone/>
            </a:pPr>
            <a:r>
              <a:rPr lang="en-US" altLang="zh-CN" sz="1600" dirty="0"/>
              <a:t>public:</a:t>
            </a:r>
          </a:p>
          <a:p>
            <a:pPr>
              <a:lnSpc>
                <a:spcPct val="100000"/>
              </a:lnSpc>
              <a:spcBef>
                <a:spcPts val="0"/>
              </a:spcBef>
              <a:buFont typeface="Georgia" panose="02040502050405020303" pitchFamily="18" charset="0"/>
              <a:buNone/>
            </a:pPr>
            <a:r>
              <a:rPr lang="en-US" altLang="zh-CN" sz="1600" dirty="0"/>
              <a:t>	//</a:t>
            </a:r>
            <a:r>
              <a:rPr lang="zh-CN" altLang="en-US" sz="1600" dirty="0"/>
              <a:t>构造函数</a:t>
            </a:r>
          </a:p>
          <a:p>
            <a:pPr>
              <a:lnSpc>
                <a:spcPct val="100000"/>
              </a:lnSpc>
              <a:spcBef>
                <a:spcPts val="0"/>
              </a:spcBef>
              <a:buFont typeface="Georgia" panose="02040502050405020303" pitchFamily="18" charset="0"/>
              <a:buNone/>
            </a:pPr>
            <a:r>
              <a:rPr lang="zh-CN" altLang="en-US" sz="1600" dirty="0"/>
              <a:t>	</a:t>
            </a:r>
            <a:r>
              <a:rPr lang="en-US" altLang="zh-CN" sz="1600" dirty="0" err="1"/>
              <a:t>SavingsAccount</a:t>
            </a:r>
            <a:r>
              <a:rPr lang="en-US" altLang="zh-CN" sz="1600" dirty="0"/>
              <a:t>(</a:t>
            </a:r>
            <a:r>
              <a:rPr lang="en-US" altLang="zh-CN" sz="1600" dirty="0" err="1"/>
              <a:t>const</a:t>
            </a:r>
            <a:r>
              <a:rPr lang="en-US" altLang="zh-CN" sz="1600" dirty="0"/>
              <a:t> Date &amp;date, </a:t>
            </a:r>
            <a:r>
              <a:rPr lang="en-US" altLang="zh-CN" sz="1600" dirty="0" err="1"/>
              <a:t>const</a:t>
            </a:r>
            <a:r>
              <a:rPr lang="en-US" altLang="zh-CN" sz="1600" dirty="0"/>
              <a:t> </a:t>
            </a:r>
            <a:r>
              <a:rPr lang="en-US" altLang="zh-CN" sz="1600" dirty="0" err="1"/>
              <a:t>std</a:t>
            </a:r>
            <a:r>
              <a:rPr lang="en-US" altLang="zh-CN" sz="1600" dirty="0"/>
              <a:t>::string &amp;id, double rate);</a:t>
            </a:r>
          </a:p>
          <a:p>
            <a:pPr>
              <a:lnSpc>
                <a:spcPct val="100000"/>
              </a:lnSpc>
              <a:spcBef>
                <a:spcPts val="0"/>
              </a:spcBef>
              <a:buFont typeface="Georgia" panose="02040502050405020303" pitchFamily="18" charset="0"/>
              <a:buNone/>
            </a:pPr>
            <a:r>
              <a:rPr lang="en-US" altLang="zh-CN" sz="1600" dirty="0"/>
              <a:t>	double </a:t>
            </a:r>
            <a:r>
              <a:rPr lang="en-US" altLang="zh-CN" sz="1600" dirty="0" err="1"/>
              <a:t>getRate</a:t>
            </a:r>
            <a:r>
              <a:rPr lang="en-US" altLang="zh-CN" sz="1600" dirty="0"/>
              <a:t>() </a:t>
            </a:r>
            <a:r>
              <a:rPr lang="en-US" altLang="zh-CN" sz="1600" dirty="0" err="1"/>
              <a:t>const</a:t>
            </a:r>
            <a:r>
              <a:rPr lang="en-US" altLang="zh-CN" sz="1600" dirty="0"/>
              <a:t> { return rate; }</a:t>
            </a:r>
          </a:p>
          <a:p>
            <a:pPr>
              <a:lnSpc>
                <a:spcPct val="100000"/>
              </a:lnSpc>
              <a:spcBef>
                <a:spcPts val="0"/>
              </a:spcBef>
              <a:buFont typeface="Georgia" panose="02040502050405020303" pitchFamily="18" charset="0"/>
              <a:buNone/>
            </a:pPr>
            <a:endParaRPr lang="en-US" altLang="zh-CN" sz="1600" dirty="0"/>
          </a:p>
          <a:p>
            <a:pPr>
              <a:lnSpc>
                <a:spcPct val="100000"/>
              </a:lnSpc>
              <a:spcBef>
                <a:spcPts val="0"/>
              </a:spcBef>
              <a:buFont typeface="Georgia" panose="02040502050405020303" pitchFamily="18" charset="0"/>
              <a:buNone/>
            </a:pPr>
            <a:endParaRPr lang="zh-CN" altLang="en-US" sz="1600" dirty="0"/>
          </a:p>
        </p:txBody>
      </p:sp>
      <p:sp>
        <p:nvSpPr>
          <p:cNvPr id="95237" name="标题 1"/>
          <p:cNvSpPr>
            <a:spLocks noGrp="1"/>
          </p:cNvSpPr>
          <p:nvPr>
            <p:ph type="title"/>
          </p:nvPr>
        </p:nvSpPr>
        <p:spPr>
          <a:xfrm>
            <a:off x="5105400" y="5562600"/>
            <a:ext cx="3643312" cy="1019175"/>
          </a:xfrm>
          <a:solidFill>
            <a:schemeClr val="bg1"/>
          </a:solidFill>
        </p:spPr>
        <p:txBody>
          <a:bodyPr/>
          <a:lstStyle/>
          <a:p>
            <a:r>
              <a:rPr lang="zh-CN" altLang="en-US" dirty="0"/>
              <a:t>例</a:t>
            </a:r>
            <a:r>
              <a:rPr lang="en-US" altLang="zh-CN" dirty="0"/>
              <a:t>7-10</a:t>
            </a:r>
            <a:r>
              <a:rPr lang="zh-CN" altLang="en-US" dirty="0"/>
              <a:t>（续）</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55</a:t>
            </a:fld>
            <a:endParaRPr lang="en-US" altLang="zh-CN" dirty="0"/>
          </a:p>
        </p:txBody>
      </p:sp>
      <p:sp>
        <p:nvSpPr>
          <p:cNvPr id="7" name="标题 4"/>
          <p:cNvSpPr txBox="1">
            <a:spLocks/>
          </p:cNvSpPr>
          <p:nvPr/>
        </p:nvSpPr>
        <p:spPr>
          <a:xfrm>
            <a:off x="214313" y="257175"/>
            <a:ext cx="828675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0" hangingPunct="0">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dirty="0"/>
              <a:t>7.7</a:t>
            </a:r>
            <a:r>
              <a:rPr lang="zh-CN" altLang="en-US" dirty="0"/>
              <a:t>综合实例</a:t>
            </a:r>
            <a:r>
              <a:rPr lang="en-US" altLang="zh-CN" dirty="0"/>
              <a:t>——</a:t>
            </a:r>
            <a:r>
              <a:rPr lang="zh-CN" altLang="en-US" dirty="0"/>
              <a:t>个人银行账户管理程序</a:t>
            </a:r>
            <a:endParaRPr lang="en-US" altLang="zh-CN" dirty="0"/>
          </a:p>
          <a:p>
            <a:r>
              <a:rPr lang="en-US" altLang="zh-CN" dirty="0"/>
              <a:t>—— 7.7.3 </a:t>
            </a:r>
            <a:r>
              <a:rPr lang="zh-CN" altLang="en-US" dirty="0"/>
              <a:t>源程序及说明</a:t>
            </a:r>
          </a:p>
        </p:txBody>
      </p:sp>
    </p:spTree>
    <p:extLst>
      <p:ext uri="{BB962C8B-B14F-4D97-AF65-F5344CB8AC3E}">
        <p14:creationId xmlns:p14="http://schemas.microsoft.com/office/powerpoint/2010/main" val="1116311479"/>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内容占位符 2"/>
          <p:cNvSpPr>
            <a:spLocks noGrp="1"/>
          </p:cNvSpPr>
          <p:nvPr>
            <p:ph idx="1"/>
          </p:nvPr>
        </p:nvSpPr>
        <p:spPr>
          <a:xfrm>
            <a:off x="457200" y="1066800"/>
            <a:ext cx="8229600" cy="5507038"/>
          </a:xfrm>
          <a:solidFill>
            <a:srgbClr val="85FFFF"/>
          </a:solidFill>
        </p:spPr>
        <p:txBody>
          <a:bodyPr/>
          <a:lstStyle/>
          <a:p>
            <a:pPr>
              <a:lnSpc>
                <a:spcPct val="100000"/>
              </a:lnSpc>
              <a:spcBef>
                <a:spcPts val="0"/>
              </a:spcBef>
              <a:buFont typeface="Georgia" panose="02040502050405020303" pitchFamily="18" charset="0"/>
              <a:buNone/>
            </a:pPr>
            <a:r>
              <a:rPr lang="zh-CN" altLang="en-US" sz="1600" dirty="0"/>
              <a:t>	</a:t>
            </a:r>
            <a:r>
              <a:rPr lang="en-US" altLang="zh-CN" sz="1600" dirty="0"/>
              <a:t>void deposit(</a:t>
            </a:r>
            <a:r>
              <a:rPr lang="en-US" altLang="zh-CN" sz="1600" dirty="0" err="1"/>
              <a:t>const</a:t>
            </a:r>
            <a:r>
              <a:rPr lang="en-US" altLang="zh-CN" sz="1600" dirty="0"/>
              <a:t> Date &amp;date, double amount, </a:t>
            </a:r>
            <a:r>
              <a:rPr lang="en-US" altLang="zh-CN" sz="1600" dirty="0" err="1"/>
              <a:t>const</a:t>
            </a:r>
            <a:r>
              <a:rPr lang="en-US" altLang="zh-CN" sz="1600" dirty="0"/>
              <a:t> </a:t>
            </a:r>
            <a:r>
              <a:rPr lang="en-US" altLang="zh-CN" sz="1600" dirty="0" err="1"/>
              <a:t>std</a:t>
            </a:r>
            <a:r>
              <a:rPr lang="en-US" altLang="zh-CN" sz="1600" dirty="0"/>
              <a:t>::string &amp;</a:t>
            </a:r>
            <a:r>
              <a:rPr lang="en-US" altLang="zh-CN" sz="1600" dirty="0" err="1"/>
              <a:t>desc</a:t>
            </a:r>
            <a:r>
              <a:rPr lang="en-US" altLang="zh-CN" sz="1600" dirty="0"/>
              <a:t>); //</a:t>
            </a:r>
            <a:r>
              <a:rPr lang="zh-CN" altLang="en-US" sz="1600" dirty="0"/>
              <a:t>存入现金</a:t>
            </a:r>
            <a:endParaRPr lang="en-US" altLang="zh-CN" sz="1600" dirty="0"/>
          </a:p>
          <a:p>
            <a:pPr>
              <a:lnSpc>
                <a:spcPct val="100000"/>
              </a:lnSpc>
              <a:spcBef>
                <a:spcPts val="0"/>
              </a:spcBef>
              <a:buFont typeface="Georgia" panose="02040502050405020303" pitchFamily="18" charset="0"/>
              <a:buNone/>
            </a:pPr>
            <a:r>
              <a:rPr lang="en-US" altLang="zh-CN" sz="1600" dirty="0"/>
              <a:t>	//</a:t>
            </a:r>
            <a:r>
              <a:rPr lang="zh-CN" altLang="en-US" sz="1600" dirty="0"/>
              <a:t>取出现金</a:t>
            </a:r>
          </a:p>
          <a:p>
            <a:pPr>
              <a:lnSpc>
                <a:spcPct val="100000"/>
              </a:lnSpc>
              <a:spcBef>
                <a:spcPts val="0"/>
              </a:spcBef>
              <a:buFont typeface="Georgia" panose="02040502050405020303" pitchFamily="18" charset="0"/>
              <a:buNone/>
            </a:pPr>
            <a:r>
              <a:rPr lang="zh-CN" altLang="en-US" sz="1600" dirty="0"/>
              <a:t>	</a:t>
            </a:r>
            <a:r>
              <a:rPr lang="en-US" altLang="zh-CN" sz="1600" dirty="0"/>
              <a:t>void withdraw(</a:t>
            </a:r>
            <a:r>
              <a:rPr lang="en-US" altLang="zh-CN" sz="1600" dirty="0" err="1"/>
              <a:t>const</a:t>
            </a:r>
            <a:r>
              <a:rPr lang="en-US" altLang="zh-CN" sz="1600" dirty="0"/>
              <a:t> Date &amp;date, double amount, </a:t>
            </a:r>
            <a:r>
              <a:rPr lang="en-US" altLang="zh-CN" sz="1600" dirty="0" err="1"/>
              <a:t>const</a:t>
            </a:r>
            <a:r>
              <a:rPr lang="en-US" altLang="zh-CN" sz="1600" dirty="0"/>
              <a:t> </a:t>
            </a:r>
            <a:r>
              <a:rPr lang="en-US" altLang="zh-CN" sz="1600" dirty="0" err="1"/>
              <a:t>std</a:t>
            </a:r>
            <a:r>
              <a:rPr lang="en-US" altLang="zh-CN" sz="1600" dirty="0"/>
              <a:t>::string &amp;</a:t>
            </a:r>
            <a:r>
              <a:rPr lang="en-US" altLang="zh-CN" sz="1600" dirty="0" err="1"/>
              <a:t>desc</a:t>
            </a:r>
            <a:r>
              <a:rPr lang="en-US" altLang="zh-CN" sz="1600" dirty="0"/>
              <a:t>);</a:t>
            </a:r>
          </a:p>
          <a:p>
            <a:pPr>
              <a:lnSpc>
                <a:spcPct val="100000"/>
              </a:lnSpc>
              <a:spcBef>
                <a:spcPts val="0"/>
              </a:spcBef>
              <a:buFont typeface="Georgia" panose="02040502050405020303" pitchFamily="18" charset="0"/>
              <a:buNone/>
            </a:pPr>
            <a:r>
              <a:rPr lang="en-US" altLang="zh-CN" sz="1600" dirty="0"/>
              <a:t>	void settle(</a:t>
            </a:r>
            <a:r>
              <a:rPr lang="en-US" altLang="zh-CN" sz="1600" dirty="0" err="1"/>
              <a:t>const</a:t>
            </a:r>
            <a:r>
              <a:rPr lang="en-US" altLang="zh-CN" sz="1600" dirty="0"/>
              <a:t> Date &amp;date);	//</a:t>
            </a:r>
            <a:r>
              <a:rPr lang="zh-CN" altLang="en-US" sz="1600" dirty="0"/>
              <a:t>结算利息，每年</a:t>
            </a:r>
            <a:r>
              <a:rPr lang="en-US" altLang="zh-CN" sz="1600" dirty="0"/>
              <a:t>1</a:t>
            </a:r>
            <a:r>
              <a:rPr lang="zh-CN" altLang="en-US" sz="1600" dirty="0"/>
              <a:t>月</a:t>
            </a:r>
            <a:r>
              <a:rPr lang="en-US" altLang="zh-CN" sz="1600" dirty="0"/>
              <a:t>1</a:t>
            </a:r>
            <a:r>
              <a:rPr lang="zh-CN" altLang="en-US" sz="1600" dirty="0"/>
              <a:t>日调用一次该函数</a:t>
            </a:r>
          </a:p>
          <a:p>
            <a:pPr>
              <a:lnSpc>
                <a:spcPct val="100000"/>
              </a:lnSpc>
              <a:spcBef>
                <a:spcPts val="0"/>
              </a:spcBef>
              <a:buFont typeface="Georgia" panose="02040502050405020303" pitchFamily="18" charset="0"/>
              <a:buNone/>
            </a:pPr>
            <a:r>
              <a:rPr lang="en-US" altLang="zh-CN" sz="1600" dirty="0"/>
              <a:t>};</a:t>
            </a:r>
          </a:p>
          <a:p>
            <a:pPr>
              <a:lnSpc>
                <a:spcPct val="100000"/>
              </a:lnSpc>
              <a:spcBef>
                <a:spcPts val="0"/>
              </a:spcBef>
              <a:buFont typeface="Georgia" panose="02040502050405020303" pitchFamily="18" charset="0"/>
              <a:buNone/>
            </a:pPr>
            <a:r>
              <a:rPr lang="en-US" altLang="zh-CN" sz="1600" dirty="0"/>
              <a:t>class </a:t>
            </a:r>
            <a:r>
              <a:rPr lang="en-US" altLang="zh-CN" sz="1600" dirty="0" err="1"/>
              <a:t>CreditAccount</a:t>
            </a:r>
            <a:r>
              <a:rPr lang="en-US" altLang="zh-CN" sz="1600" dirty="0"/>
              <a:t> : public Account { //</a:t>
            </a:r>
            <a:r>
              <a:rPr lang="zh-CN" altLang="en-US" sz="1600" dirty="0"/>
              <a:t>信用账户类</a:t>
            </a:r>
          </a:p>
          <a:p>
            <a:pPr>
              <a:lnSpc>
                <a:spcPct val="100000"/>
              </a:lnSpc>
              <a:spcBef>
                <a:spcPts val="0"/>
              </a:spcBef>
              <a:buFont typeface="Georgia" panose="02040502050405020303" pitchFamily="18" charset="0"/>
              <a:buNone/>
            </a:pPr>
            <a:r>
              <a:rPr lang="en-US" altLang="zh-CN" sz="1600" dirty="0"/>
              <a:t>private:</a:t>
            </a:r>
          </a:p>
          <a:p>
            <a:pPr>
              <a:lnSpc>
                <a:spcPct val="100000"/>
              </a:lnSpc>
              <a:spcBef>
                <a:spcPts val="0"/>
              </a:spcBef>
              <a:buFont typeface="Georgia" panose="02040502050405020303" pitchFamily="18" charset="0"/>
              <a:buNone/>
            </a:pPr>
            <a:r>
              <a:rPr lang="en-US" altLang="zh-CN" sz="1600" dirty="0"/>
              <a:t>	Accumulator </a:t>
            </a:r>
            <a:r>
              <a:rPr lang="en-US" altLang="zh-CN" sz="1600" dirty="0" err="1"/>
              <a:t>acc</a:t>
            </a:r>
            <a:r>
              <a:rPr lang="en-US" altLang="zh-CN" sz="1600" dirty="0"/>
              <a:t>;	//</a:t>
            </a:r>
            <a:r>
              <a:rPr lang="zh-CN" altLang="en-US" sz="1600" dirty="0"/>
              <a:t>辅助计算利息的累加器</a:t>
            </a:r>
          </a:p>
          <a:p>
            <a:pPr>
              <a:lnSpc>
                <a:spcPct val="100000"/>
              </a:lnSpc>
              <a:spcBef>
                <a:spcPts val="0"/>
              </a:spcBef>
              <a:buFont typeface="Georgia" panose="02040502050405020303" pitchFamily="18" charset="0"/>
              <a:buNone/>
            </a:pPr>
            <a:r>
              <a:rPr lang="zh-CN" altLang="en-US" sz="1600" dirty="0"/>
              <a:t>	</a:t>
            </a:r>
            <a:r>
              <a:rPr lang="en-US" altLang="zh-CN" sz="1600" dirty="0"/>
              <a:t>double credit;		//</a:t>
            </a:r>
            <a:r>
              <a:rPr lang="zh-CN" altLang="en-US" sz="1600" dirty="0"/>
              <a:t>信用额度</a:t>
            </a:r>
          </a:p>
          <a:p>
            <a:pPr>
              <a:lnSpc>
                <a:spcPct val="100000"/>
              </a:lnSpc>
              <a:spcBef>
                <a:spcPts val="0"/>
              </a:spcBef>
              <a:buFont typeface="Georgia" panose="02040502050405020303" pitchFamily="18" charset="0"/>
              <a:buNone/>
            </a:pPr>
            <a:r>
              <a:rPr lang="zh-CN" altLang="en-US" sz="1600" dirty="0"/>
              <a:t>	</a:t>
            </a:r>
            <a:r>
              <a:rPr lang="en-US" altLang="zh-CN" sz="1600" dirty="0"/>
              <a:t>double rate;		//</a:t>
            </a:r>
            <a:r>
              <a:rPr lang="zh-CN" altLang="en-US" sz="1600" dirty="0"/>
              <a:t>欠款的日利率</a:t>
            </a:r>
          </a:p>
          <a:p>
            <a:pPr>
              <a:lnSpc>
                <a:spcPct val="100000"/>
              </a:lnSpc>
              <a:spcBef>
                <a:spcPts val="0"/>
              </a:spcBef>
              <a:buFont typeface="Georgia" panose="02040502050405020303" pitchFamily="18" charset="0"/>
              <a:buNone/>
            </a:pPr>
            <a:r>
              <a:rPr lang="zh-CN" altLang="en-US" sz="1600" dirty="0"/>
              <a:t>	</a:t>
            </a:r>
            <a:r>
              <a:rPr lang="en-US" altLang="zh-CN" sz="1600" dirty="0"/>
              <a:t>double fee;			//</a:t>
            </a:r>
            <a:r>
              <a:rPr lang="zh-CN" altLang="en-US" sz="1600" dirty="0"/>
              <a:t>信用卡年费</a:t>
            </a:r>
          </a:p>
          <a:p>
            <a:pPr>
              <a:lnSpc>
                <a:spcPct val="100000"/>
              </a:lnSpc>
              <a:spcBef>
                <a:spcPts val="0"/>
              </a:spcBef>
              <a:buFont typeface="Georgia" panose="02040502050405020303" pitchFamily="18" charset="0"/>
              <a:buNone/>
            </a:pPr>
            <a:r>
              <a:rPr lang="zh-CN" altLang="en-US" sz="1600" dirty="0"/>
              <a:t>	</a:t>
            </a:r>
            <a:r>
              <a:rPr lang="en-US" altLang="zh-CN" sz="1600" dirty="0"/>
              <a:t>double </a:t>
            </a:r>
            <a:r>
              <a:rPr lang="en-US" altLang="zh-CN" sz="1600" dirty="0" err="1"/>
              <a:t>getDebt</a:t>
            </a:r>
            <a:r>
              <a:rPr lang="en-US" altLang="zh-CN" sz="1600" dirty="0"/>
              <a:t>() </a:t>
            </a:r>
            <a:r>
              <a:rPr lang="en-US" altLang="zh-CN" sz="1600" dirty="0" err="1"/>
              <a:t>const</a:t>
            </a:r>
            <a:r>
              <a:rPr lang="en-US" altLang="zh-CN" sz="1600" dirty="0"/>
              <a:t> {	//</a:t>
            </a:r>
            <a:r>
              <a:rPr lang="zh-CN" altLang="en-US" sz="1600" dirty="0"/>
              <a:t>获得欠款额</a:t>
            </a:r>
          </a:p>
          <a:p>
            <a:pPr>
              <a:lnSpc>
                <a:spcPct val="100000"/>
              </a:lnSpc>
              <a:spcBef>
                <a:spcPts val="0"/>
              </a:spcBef>
              <a:buFont typeface="Georgia" panose="02040502050405020303" pitchFamily="18" charset="0"/>
              <a:buNone/>
            </a:pPr>
            <a:r>
              <a:rPr lang="zh-CN" altLang="en-US" sz="1600" dirty="0"/>
              <a:t>		</a:t>
            </a:r>
            <a:r>
              <a:rPr lang="en-US" altLang="zh-CN" sz="1600" dirty="0"/>
              <a:t>double balance = </a:t>
            </a:r>
            <a:r>
              <a:rPr lang="en-US" altLang="zh-CN" sz="1600" dirty="0" err="1"/>
              <a:t>getBalance</a:t>
            </a:r>
            <a:r>
              <a:rPr lang="en-US" altLang="zh-CN" sz="1600" dirty="0"/>
              <a:t>();</a:t>
            </a:r>
          </a:p>
          <a:p>
            <a:pPr>
              <a:lnSpc>
                <a:spcPct val="100000"/>
              </a:lnSpc>
              <a:spcBef>
                <a:spcPts val="0"/>
              </a:spcBef>
              <a:buFont typeface="Georgia" panose="02040502050405020303" pitchFamily="18" charset="0"/>
              <a:buNone/>
            </a:pPr>
            <a:r>
              <a:rPr lang="en-US" altLang="zh-CN" sz="1600" dirty="0"/>
              <a:t>		return (balance &lt; 0 ? balance : 0);</a:t>
            </a:r>
          </a:p>
          <a:p>
            <a:pPr>
              <a:lnSpc>
                <a:spcPct val="100000"/>
              </a:lnSpc>
              <a:spcBef>
                <a:spcPts val="0"/>
              </a:spcBef>
              <a:buFont typeface="Georgia" panose="02040502050405020303" pitchFamily="18" charset="0"/>
              <a:buNone/>
            </a:pPr>
            <a:r>
              <a:rPr lang="en-US" altLang="zh-CN" sz="1600" dirty="0"/>
              <a:t>	}</a:t>
            </a:r>
          </a:p>
          <a:p>
            <a:pPr>
              <a:lnSpc>
                <a:spcPct val="100000"/>
              </a:lnSpc>
              <a:spcBef>
                <a:spcPts val="0"/>
              </a:spcBef>
              <a:buFont typeface="Georgia" panose="02040502050405020303" pitchFamily="18" charset="0"/>
              <a:buNone/>
            </a:pPr>
            <a:r>
              <a:rPr lang="en-US" altLang="zh-CN" sz="1600" dirty="0"/>
              <a:t>public:</a:t>
            </a:r>
          </a:p>
          <a:p>
            <a:pPr>
              <a:lnSpc>
                <a:spcPct val="100000"/>
              </a:lnSpc>
              <a:spcBef>
                <a:spcPts val="0"/>
              </a:spcBef>
              <a:buFont typeface="Georgia" panose="02040502050405020303" pitchFamily="18" charset="0"/>
              <a:buNone/>
            </a:pPr>
            <a:r>
              <a:rPr lang="en-US" altLang="zh-CN" sz="1600" dirty="0"/>
              <a:t>	//</a:t>
            </a:r>
            <a:r>
              <a:rPr lang="zh-CN" altLang="en-US" sz="1600" dirty="0"/>
              <a:t>构造函数</a:t>
            </a:r>
          </a:p>
          <a:p>
            <a:pPr>
              <a:lnSpc>
                <a:spcPct val="100000"/>
              </a:lnSpc>
              <a:spcBef>
                <a:spcPts val="0"/>
              </a:spcBef>
              <a:buFont typeface="Georgia" panose="02040502050405020303" pitchFamily="18" charset="0"/>
              <a:buNone/>
            </a:pPr>
            <a:r>
              <a:rPr lang="zh-CN" altLang="en-US" sz="1600" dirty="0"/>
              <a:t>	</a:t>
            </a:r>
            <a:r>
              <a:rPr lang="en-US" altLang="zh-CN" sz="1600" dirty="0" err="1"/>
              <a:t>CreditAccount</a:t>
            </a:r>
            <a:r>
              <a:rPr lang="en-US" altLang="zh-CN" sz="1600" dirty="0"/>
              <a:t>(</a:t>
            </a:r>
            <a:r>
              <a:rPr lang="en-US" altLang="zh-CN" sz="1600" dirty="0" err="1"/>
              <a:t>const</a:t>
            </a:r>
            <a:r>
              <a:rPr lang="en-US" altLang="zh-CN" sz="1600" dirty="0"/>
              <a:t> Date &amp;date, </a:t>
            </a:r>
            <a:r>
              <a:rPr lang="en-US" altLang="zh-CN" sz="1600" dirty="0" err="1"/>
              <a:t>const</a:t>
            </a:r>
            <a:r>
              <a:rPr lang="en-US" altLang="zh-CN" sz="1600" dirty="0"/>
              <a:t> </a:t>
            </a:r>
            <a:r>
              <a:rPr lang="en-US" altLang="zh-CN" sz="1600" dirty="0" err="1"/>
              <a:t>std</a:t>
            </a:r>
            <a:r>
              <a:rPr lang="en-US" altLang="zh-CN" sz="1600" dirty="0"/>
              <a:t>::string &amp;id, double credit, double rate, double fee);</a:t>
            </a:r>
          </a:p>
          <a:p>
            <a:pPr>
              <a:lnSpc>
                <a:spcPct val="100000"/>
              </a:lnSpc>
              <a:spcBef>
                <a:spcPts val="0"/>
              </a:spcBef>
              <a:buFont typeface="Georgia" panose="02040502050405020303" pitchFamily="18" charset="0"/>
              <a:buNone/>
            </a:pPr>
            <a:endParaRPr lang="zh-CN" altLang="en-US" sz="1600" dirty="0"/>
          </a:p>
        </p:txBody>
      </p:sp>
      <p:sp>
        <p:nvSpPr>
          <p:cNvPr id="96261" name="标题 1"/>
          <p:cNvSpPr>
            <a:spLocks noGrp="1"/>
          </p:cNvSpPr>
          <p:nvPr>
            <p:ph type="title"/>
          </p:nvPr>
        </p:nvSpPr>
        <p:spPr>
          <a:xfrm>
            <a:off x="5357813" y="5562601"/>
            <a:ext cx="3357562" cy="1004888"/>
          </a:xfrm>
          <a:solidFill>
            <a:schemeClr val="bg1"/>
          </a:solidFill>
        </p:spPr>
        <p:txBody>
          <a:bodyPr/>
          <a:lstStyle/>
          <a:p>
            <a:r>
              <a:rPr lang="zh-CN" altLang="en-US"/>
              <a:t>例</a:t>
            </a:r>
            <a:r>
              <a:rPr lang="en-US" altLang="zh-CN"/>
              <a:t>7-10</a:t>
            </a:r>
            <a:r>
              <a:rPr lang="zh-CN" altLang="en-US"/>
              <a:t>（续）</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56</a:t>
            </a:fld>
            <a:endParaRPr lang="en-US" altLang="zh-CN" dirty="0"/>
          </a:p>
        </p:txBody>
      </p:sp>
      <p:sp>
        <p:nvSpPr>
          <p:cNvPr id="7" name="标题 4"/>
          <p:cNvSpPr txBox="1">
            <a:spLocks/>
          </p:cNvSpPr>
          <p:nvPr/>
        </p:nvSpPr>
        <p:spPr>
          <a:xfrm>
            <a:off x="214313" y="257175"/>
            <a:ext cx="828675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0" hangingPunct="0">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dirty="0"/>
              <a:t>7.7</a:t>
            </a:r>
            <a:r>
              <a:rPr lang="zh-CN" altLang="en-US" dirty="0"/>
              <a:t>综合实例</a:t>
            </a:r>
            <a:r>
              <a:rPr lang="en-US" altLang="zh-CN" dirty="0"/>
              <a:t>——</a:t>
            </a:r>
            <a:r>
              <a:rPr lang="zh-CN" altLang="en-US" dirty="0"/>
              <a:t>个人银行账户管理程序</a:t>
            </a:r>
            <a:endParaRPr lang="en-US" altLang="zh-CN" dirty="0"/>
          </a:p>
          <a:p>
            <a:r>
              <a:rPr lang="en-US" altLang="zh-CN" dirty="0"/>
              <a:t>—— 7.7.3 </a:t>
            </a:r>
            <a:r>
              <a:rPr lang="zh-CN" altLang="en-US" dirty="0"/>
              <a:t>源程序及说明</a:t>
            </a:r>
          </a:p>
        </p:txBody>
      </p:sp>
    </p:spTree>
    <p:extLst>
      <p:ext uri="{BB962C8B-B14F-4D97-AF65-F5344CB8AC3E}">
        <p14:creationId xmlns:p14="http://schemas.microsoft.com/office/powerpoint/2010/main" val="3422929798"/>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内容占位符 2"/>
          <p:cNvSpPr>
            <a:spLocks noGrp="1"/>
          </p:cNvSpPr>
          <p:nvPr>
            <p:ph idx="1"/>
          </p:nvPr>
        </p:nvSpPr>
        <p:spPr>
          <a:xfrm>
            <a:off x="457200" y="1066800"/>
            <a:ext cx="8229600" cy="5507038"/>
          </a:xfrm>
          <a:solidFill>
            <a:srgbClr val="85FFFF"/>
          </a:solidFill>
          <a:ln w="9525">
            <a:noFill/>
            <a:miter lim="800000"/>
            <a:headEnd/>
            <a:tailEnd/>
          </a:ln>
          <a:effectLst/>
        </p:spPr>
        <p:txBody>
          <a:bodyPr vert="horz" wrap="square" lIns="91440" tIns="45720" rIns="91440" bIns="45720" numCol="1" anchor="t" anchorCtr="0" compatLnSpc="1">
            <a:prstTxWarp prst="textNoShape">
              <a:avLst/>
            </a:prstTxWarp>
          </a:bodyPr>
          <a:lstStyle/>
          <a:p>
            <a:pPr>
              <a:lnSpc>
                <a:spcPct val="100000"/>
              </a:lnSpc>
              <a:spcBef>
                <a:spcPts val="0"/>
              </a:spcBef>
              <a:buFont typeface="Georgia" panose="02040502050405020303" pitchFamily="18" charset="0"/>
              <a:buNone/>
            </a:pPr>
            <a:r>
              <a:rPr lang="en-US" altLang="zh-CN" sz="1600"/>
              <a:t>	double getCredit() const { return credit; }</a:t>
            </a:r>
          </a:p>
          <a:p>
            <a:pPr>
              <a:lnSpc>
                <a:spcPct val="100000"/>
              </a:lnSpc>
              <a:spcBef>
                <a:spcPts val="0"/>
              </a:spcBef>
              <a:buFont typeface="Georgia" panose="02040502050405020303" pitchFamily="18" charset="0"/>
              <a:buNone/>
            </a:pPr>
            <a:r>
              <a:rPr lang="en-US" altLang="zh-CN" sz="1600"/>
              <a:t>	double getRate() const { return rate; }</a:t>
            </a:r>
          </a:p>
          <a:p>
            <a:pPr>
              <a:lnSpc>
                <a:spcPct val="100000"/>
              </a:lnSpc>
              <a:spcBef>
                <a:spcPts val="0"/>
              </a:spcBef>
              <a:buFont typeface="Georgia" panose="02040502050405020303" pitchFamily="18" charset="0"/>
              <a:buNone/>
            </a:pPr>
            <a:r>
              <a:rPr lang="en-US" altLang="zh-CN" sz="1600"/>
              <a:t>	double getFee() const { return fee; }</a:t>
            </a:r>
          </a:p>
          <a:p>
            <a:pPr>
              <a:lnSpc>
                <a:spcPct val="100000"/>
              </a:lnSpc>
              <a:spcBef>
                <a:spcPts val="0"/>
              </a:spcBef>
              <a:buFont typeface="Georgia" panose="02040502050405020303" pitchFamily="18" charset="0"/>
              <a:buNone/>
            </a:pPr>
            <a:r>
              <a:rPr lang="en-US" altLang="zh-CN" sz="1600"/>
              <a:t>	double getAvailableCredit() const {	//</a:t>
            </a:r>
            <a:r>
              <a:rPr lang="zh-CN" altLang="en-US" sz="1600"/>
              <a:t>获得可用信用</a:t>
            </a:r>
          </a:p>
          <a:p>
            <a:pPr>
              <a:lnSpc>
                <a:spcPct val="100000"/>
              </a:lnSpc>
              <a:spcBef>
                <a:spcPts val="0"/>
              </a:spcBef>
              <a:buFont typeface="Georgia" panose="02040502050405020303" pitchFamily="18" charset="0"/>
              <a:buNone/>
            </a:pPr>
            <a:r>
              <a:rPr lang="zh-CN" altLang="en-US" sz="1600"/>
              <a:t>		</a:t>
            </a:r>
            <a:r>
              <a:rPr lang="en-US" altLang="zh-CN" sz="1600"/>
              <a:t>if (getBalance() &lt; 0) </a:t>
            </a:r>
          </a:p>
          <a:p>
            <a:pPr>
              <a:lnSpc>
                <a:spcPct val="100000"/>
              </a:lnSpc>
              <a:spcBef>
                <a:spcPts val="0"/>
              </a:spcBef>
              <a:buFont typeface="Georgia" panose="02040502050405020303" pitchFamily="18" charset="0"/>
              <a:buNone/>
            </a:pPr>
            <a:r>
              <a:rPr lang="en-US" altLang="zh-CN" sz="1600"/>
              <a:t>			return credit + getBalance();</a:t>
            </a:r>
          </a:p>
          <a:p>
            <a:pPr>
              <a:lnSpc>
                <a:spcPct val="100000"/>
              </a:lnSpc>
              <a:spcBef>
                <a:spcPts val="0"/>
              </a:spcBef>
              <a:buFont typeface="Georgia" panose="02040502050405020303" pitchFamily="18" charset="0"/>
              <a:buNone/>
            </a:pPr>
            <a:r>
              <a:rPr lang="en-US" altLang="zh-CN" sz="1600"/>
              <a:t>		else</a:t>
            </a:r>
          </a:p>
          <a:p>
            <a:pPr>
              <a:lnSpc>
                <a:spcPct val="100000"/>
              </a:lnSpc>
              <a:spcBef>
                <a:spcPts val="0"/>
              </a:spcBef>
              <a:buFont typeface="Georgia" panose="02040502050405020303" pitchFamily="18" charset="0"/>
              <a:buNone/>
            </a:pPr>
            <a:r>
              <a:rPr lang="en-US" altLang="zh-CN" sz="1600"/>
              <a:t>			return credit;</a:t>
            </a:r>
          </a:p>
          <a:p>
            <a:pPr>
              <a:lnSpc>
                <a:spcPct val="100000"/>
              </a:lnSpc>
              <a:spcBef>
                <a:spcPts val="0"/>
              </a:spcBef>
              <a:buFont typeface="Georgia" panose="02040502050405020303" pitchFamily="18" charset="0"/>
              <a:buNone/>
            </a:pPr>
            <a:r>
              <a:rPr lang="en-US" altLang="zh-CN" sz="1600"/>
              <a:t>	}</a:t>
            </a:r>
          </a:p>
          <a:p>
            <a:pPr>
              <a:lnSpc>
                <a:spcPct val="100000"/>
              </a:lnSpc>
              <a:spcBef>
                <a:spcPts val="0"/>
              </a:spcBef>
              <a:buFont typeface="Georgia" panose="02040502050405020303" pitchFamily="18" charset="0"/>
              <a:buNone/>
            </a:pPr>
            <a:r>
              <a:rPr lang="en-US" altLang="zh-CN" sz="1600"/>
              <a:t>	//</a:t>
            </a:r>
            <a:r>
              <a:rPr lang="zh-CN" altLang="en-US" sz="1600"/>
              <a:t>存入现金</a:t>
            </a:r>
          </a:p>
          <a:p>
            <a:pPr>
              <a:lnSpc>
                <a:spcPct val="100000"/>
              </a:lnSpc>
              <a:spcBef>
                <a:spcPts val="0"/>
              </a:spcBef>
              <a:buFont typeface="Georgia" panose="02040502050405020303" pitchFamily="18" charset="0"/>
              <a:buNone/>
            </a:pPr>
            <a:r>
              <a:rPr lang="zh-CN" altLang="en-US" sz="1600"/>
              <a:t>	</a:t>
            </a:r>
            <a:r>
              <a:rPr lang="en-US" altLang="zh-CN" sz="1600"/>
              <a:t>void deposit(const Date &amp;date, double amount, const std::string &amp;desc);</a:t>
            </a:r>
          </a:p>
          <a:p>
            <a:pPr>
              <a:lnSpc>
                <a:spcPct val="100000"/>
              </a:lnSpc>
              <a:spcBef>
                <a:spcPts val="0"/>
              </a:spcBef>
              <a:buFont typeface="Georgia" panose="02040502050405020303" pitchFamily="18" charset="0"/>
              <a:buNone/>
            </a:pPr>
            <a:r>
              <a:rPr lang="en-US" altLang="zh-CN" sz="1600"/>
              <a:t>	//</a:t>
            </a:r>
            <a:r>
              <a:rPr lang="zh-CN" altLang="en-US" sz="1600"/>
              <a:t>取出现金</a:t>
            </a:r>
          </a:p>
          <a:p>
            <a:pPr>
              <a:lnSpc>
                <a:spcPct val="100000"/>
              </a:lnSpc>
              <a:spcBef>
                <a:spcPts val="0"/>
              </a:spcBef>
              <a:buFont typeface="Georgia" panose="02040502050405020303" pitchFamily="18" charset="0"/>
              <a:buNone/>
            </a:pPr>
            <a:r>
              <a:rPr lang="zh-CN" altLang="en-US" sz="1600"/>
              <a:t>	</a:t>
            </a:r>
            <a:r>
              <a:rPr lang="en-US" altLang="zh-CN" sz="1600"/>
              <a:t>void withdraw(const Date &amp;date, double amount, const std::string &amp;desc);</a:t>
            </a:r>
          </a:p>
          <a:p>
            <a:pPr>
              <a:lnSpc>
                <a:spcPct val="100000"/>
              </a:lnSpc>
              <a:spcBef>
                <a:spcPts val="0"/>
              </a:spcBef>
              <a:buFont typeface="Georgia" panose="02040502050405020303" pitchFamily="18" charset="0"/>
              <a:buNone/>
            </a:pPr>
            <a:r>
              <a:rPr lang="en-US" altLang="zh-CN" sz="1600"/>
              <a:t>	void settle(const Date &amp;date);	//</a:t>
            </a:r>
            <a:r>
              <a:rPr lang="zh-CN" altLang="en-US" sz="1600"/>
              <a:t>结算利息和年费，每月</a:t>
            </a:r>
            <a:r>
              <a:rPr lang="en-US" altLang="zh-CN" sz="1600"/>
              <a:t>1</a:t>
            </a:r>
            <a:r>
              <a:rPr lang="zh-CN" altLang="en-US" sz="1600"/>
              <a:t>日调用一次该函数</a:t>
            </a:r>
          </a:p>
          <a:p>
            <a:pPr>
              <a:lnSpc>
                <a:spcPct val="100000"/>
              </a:lnSpc>
              <a:spcBef>
                <a:spcPts val="0"/>
              </a:spcBef>
              <a:buFont typeface="Georgia" panose="02040502050405020303" pitchFamily="18" charset="0"/>
              <a:buNone/>
            </a:pPr>
            <a:r>
              <a:rPr lang="zh-CN" altLang="en-US" sz="1600"/>
              <a:t>	</a:t>
            </a:r>
            <a:r>
              <a:rPr lang="en-US" altLang="zh-CN" sz="1600"/>
              <a:t>void show() const;</a:t>
            </a:r>
          </a:p>
          <a:p>
            <a:pPr>
              <a:lnSpc>
                <a:spcPct val="100000"/>
              </a:lnSpc>
              <a:spcBef>
                <a:spcPts val="0"/>
              </a:spcBef>
              <a:buFont typeface="Georgia" panose="02040502050405020303" pitchFamily="18" charset="0"/>
              <a:buNone/>
            </a:pPr>
            <a:r>
              <a:rPr lang="en-US" altLang="zh-CN" sz="1600"/>
              <a:t>};</a:t>
            </a:r>
          </a:p>
          <a:p>
            <a:pPr>
              <a:lnSpc>
                <a:spcPct val="100000"/>
              </a:lnSpc>
              <a:spcBef>
                <a:spcPts val="0"/>
              </a:spcBef>
              <a:buFont typeface="Georgia" panose="02040502050405020303" pitchFamily="18" charset="0"/>
              <a:buNone/>
            </a:pPr>
            <a:r>
              <a:rPr lang="en-US" altLang="zh-CN" sz="1600"/>
              <a:t>#endif //__ACCOUNT_H__</a:t>
            </a:r>
          </a:p>
          <a:p>
            <a:pPr>
              <a:lnSpc>
                <a:spcPct val="100000"/>
              </a:lnSpc>
              <a:spcBef>
                <a:spcPts val="0"/>
              </a:spcBef>
              <a:buFont typeface="Georgia" panose="02040502050405020303" pitchFamily="18" charset="0"/>
              <a:buNone/>
            </a:pPr>
            <a:endParaRPr lang="zh-CN" altLang="en-US" sz="1600"/>
          </a:p>
        </p:txBody>
      </p:sp>
      <p:sp>
        <p:nvSpPr>
          <p:cNvPr id="97285" name="标题 1"/>
          <p:cNvSpPr>
            <a:spLocks noGrp="1"/>
          </p:cNvSpPr>
          <p:nvPr>
            <p:ph type="title"/>
          </p:nvPr>
        </p:nvSpPr>
        <p:spPr>
          <a:xfrm>
            <a:off x="5472113" y="5486400"/>
            <a:ext cx="3214687" cy="1066800"/>
          </a:xfrm>
          <a:solidFill>
            <a:schemeClr val="bg1"/>
          </a:solidFill>
        </p:spPr>
        <p:txBody>
          <a:bodyPr/>
          <a:lstStyle/>
          <a:p>
            <a:r>
              <a:rPr lang="zh-CN" altLang="en-US" dirty="0"/>
              <a:t>例</a:t>
            </a:r>
            <a:r>
              <a:rPr lang="en-US" altLang="zh-CN" dirty="0"/>
              <a:t>7-10</a:t>
            </a:r>
            <a:r>
              <a:rPr lang="zh-CN" altLang="en-US" dirty="0"/>
              <a:t>（续）</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57</a:t>
            </a:fld>
            <a:endParaRPr lang="en-US" altLang="zh-CN" dirty="0"/>
          </a:p>
        </p:txBody>
      </p:sp>
      <p:sp>
        <p:nvSpPr>
          <p:cNvPr id="7" name="标题 4"/>
          <p:cNvSpPr txBox="1">
            <a:spLocks/>
          </p:cNvSpPr>
          <p:nvPr/>
        </p:nvSpPr>
        <p:spPr>
          <a:xfrm>
            <a:off x="214313" y="257175"/>
            <a:ext cx="828675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0" hangingPunct="0">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dirty="0"/>
              <a:t>7.7</a:t>
            </a:r>
            <a:r>
              <a:rPr lang="zh-CN" altLang="en-US" dirty="0"/>
              <a:t>综合实例</a:t>
            </a:r>
            <a:r>
              <a:rPr lang="en-US" altLang="zh-CN" dirty="0"/>
              <a:t>——</a:t>
            </a:r>
            <a:r>
              <a:rPr lang="zh-CN" altLang="en-US" dirty="0"/>
              <a:t>个人银行账户管理程序</a:t>
            </a:r>
            <a:endParaRPr lang="en-US" altLang="zh-CN" dirty="0"/>
          </a:p>
          <a:p>
            <a:r>
              <a:rPr lang="en-US" altLang="zh-CN" dirty="0"/>
              <a:t>—— 7.7.3 </a:t>
            </a:r>
            <a:r>
              <a:rPr lang="zh-CN" altLang="en-US" dirty="0"/>
              <a:t>源程序及说明</a:t>
            </a:r>
          </a:p>
        </p:txBody>
      </p:sp>
    </p:spTree>
    <p:extLst>
      <p:ext uri="{BB962C8B-B14F-4D97-AF65-F5344CB8AC3E}">
        <p14:creationId xmlns:p14="http://schemas.microsoft.com/office/powerpoint/2010/main" val="1915458758"/>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内容占位符 2"/>
          <p:cNvSpPr>
            <a:spLocks noGrp="1"/>
          </p:cNvSpPr>
          <p:nvPr>
            <p:ph idx="1"/>
          </p:nvPr>
        </p:nvSpPr>
        <p:spPr>
          <a:xfrm>
            <a:off x="457200" y="1143000"/>
            <a:ext cx="8229600" cy="5430838"/>
          </a:xfrm>
          <a:solidFill>
            <a:srgbClr val="85FFFF"/>
          </a:solidFill>
          <a:ln w="9525">
            <a:noFill/>
            <a:miter lim="800000"/>
            <a:headEnd/>
            <a:tailEnd/>
          </a:ln>
          <a:effectLst/>
        </p:spPr>
        <p:txBody>
          <a:bodyPr vert="horz" wrap="square" lIns="91440" tIns="45720" rIns="91440" bIns="45720" numCol="1" anchor="t" anchorCtr="0" compatLnSpc="1">
            <a:prstTxWarp prst="textNoShape">
              <a:avLst/>
            </a:prstTxWarp>
          </a:bodyPr>
          <a:lstStyle/>
          <a:p>
            <a:pPr>
              <a:lnSpc>
                <a:spcPct val="100000"/>
              </a:lnSpc>
              <a:spcBef>
                <a:spcPts val="0"/>
              </a:spcBef>
              <a:buFont typeface="Georgia" panose="02040502050405020303" pitchFamily="18" charset="0"/>
              <a:buNone/>
            </a:pPr>
            <a:r>
              <a:rPr lang="en-US" altLang="zh-CN" sz="1600" dirty="0"/>
              <a:t>//account.cpp</a:t>
            </a:r>
          </a:p>
          <a:p>
            <a:pPr>
              <a:lnSpc>
                <a:spcPct val="100000"/>
              </a:lnSpc>
              <a:spcBef>
                <a:spcPts val="0"/>
              </a:spcBef>
              <a:buFont typeface="Georgia" panose="02040502050405020303" pitchFamily="18" charset="0"/>
              <a:buNone/>
            </a:pPr>
            <a:r>
              <a:rPr lang="en-US" altLang="zh-CN" sz="1600" dirty="0"/>
              <a:t>#include "</a:t>
            </a:r>
            <a:r>
              <a:rPr lang="en-US" altLang="zh-CN" sz="1600" dirty="0" err="1"/>
              <a:t>account.h</a:t>
            </a:r>
            <a:r>
              <a:rPr lang="en-US" altLang="zh-CN" sz="1600" dirty="0"/>
              <a:t>"</a:t>
            </a:r>
          </a:p>
          <a:p>
            <a:pPr>
              <a:lnSpc>
                <a:spcPct val="100000"/>
              </a:lnSpc>
              <a:spcBef>
                <a:spcPts val="0"/>
              </a:spcBef>
              <a:buFont typeface="Georgia" panose="02040502050405020303" pitchFamily="18" charset="0"/>
              <a:buNone/>
            </a:pPr>
            <a:r>
              <a:rPr lang="en-US" altLang="zh-CN" sz="1600" dirty="0"/>
              <a:t>#include &lt;</a:t>
            </a:r>
            <a:r>
              <a:rPr lang="en-US" altLang="zh-CN" sz="1600" dirty="0" err="1"/>
              <a:t>cmath</a:t>
            </a:r>
            <a:r>
              <a:rPr lang="en-US" altLang="zh-CN" sz="1600" dirty="0"/>
              <a:t>&gt;</a:t>
            </a:r>
          </a:p>
          <a:p>
            <a:pPr>
              <a:lnSpc>
                <a:spcPct val="100000"/>
              </a:lnSpc>
              <a:spcBef>
                <a:spcPts val="0"/>
              </a:spcBef>
              <a:buFont typeface="Georgia" panose="02040502050405020303" pitchFamily="18" charset="0"/>
              <a:buNone/>
            </a:pPr>
            <a:r>
              <a:rPr lang="en-US" altLang="zh-CN" sz="1600" dirty="0"/>
              <a:t>#include &lt;</a:t>
            </a:r>
            <a:r>
              <a:rPr lang="en-US" altLang="zh-CN" sz="1600" dirty="0" err="1"/>
              <a:t>iostream</a:t>
            </a:r>
            <a:r>
              <a:rPr lang="en-US" altLang="zh-CN" sz="1600" dirty="0"/>
              <a:t>&gt;</a:t>
            </a:r>
          </a:p>
          <a:p>
            <a:pPr>
              <a:lnSpc>
                <a:spcPct val="100000"/>
              </a:lnSpc>
              <a:spcBef>
                <a:spcPts val="0"/>
              </a:spcBef>
              <a:buFont typeface="Georgia" panose="02040502050405020303" pitchFamily="18" charset="0"/>
              <a:buNone/>
            </a:pPr>
            <a:r>
              <a:rPr lang="en-US" altLang="zh-CN" sz="1600" dirty="0"/>
              <a:t>using namespace </a:t>
            </a:r>
            <a:r>
              <a:rPr lang="en-US" altLang="zh-CN" sz="1600" dirty="0" err="1"/>
              <a:t>std</a:t>
            </a:r>
            <a:r>
              <a:rPr lang="en-US" altLang="zh-CN" sz="1600" dirty="0"/>
              <a:t>;</a:t>
            </a:r>
          </a:p>
          <a:p>
            <a:pPr>
              <a:lnSpc>
                <a:spcPct val="100000"/>
              </a:lnSpc>
              <a:spcBef>
                <a:spcPts val="0"/>
              </a:spcBef>
              <a:buFont typeface="Georgia" panose="02040502050405020303" pitchFamily="18" charset="0"/>
              <a:buNone/>
            </a:pPr>
            <a:r>
              <a:rPr lang="en-US" altLang="zh-CN" sz="1600" dirty="0"/>
              <a:t>double Account::total = 0;</a:t>
            </a:r>
          </a:p>
          <a:p>
            <a:pPr>
              <a:lnSpc>
                <a:spcPct val="100000"/>
              </a:lnSpc>
              <a:spcBef>
                <a:spcPts val="0"/>
              </a:spcBef>
              <a:buFont typeface="Georgia" panose="02040502050405020303" pitchFamily="18" charset="0"/>
              <a:buNone/>
            </a:pPr>
            <a:r>
              <a:rPr lang="en-US" altLang="zh-CN" sz="1600" dirty="0"/>
              <a:t>//Account</a:t>
            </a:r>
            <a:r>
              <a:rPr lang="zh-CN" altLang="en-US" sz="1600" dirty="0"/>
              <a:t>类的实现</a:t>
            </a:r>
          </a:p>
          <a:p>
            <a:pPr>
              <a:lnSpc>
                <a:spcPct val="100000"/>
              </a:lnSpc>
              <a:spcBef>
                <a:spcPts val="0"/>
              </a:spcBef>
              <a:buFont typeface="Georgia" panose="02040502050405020303" pitchFamily="18" charset="0"/>
              <a:buNone/>
            </a:pPr>
            <a:r>
              <a:rPr lang="en-US" altLang="zh-CN" sz="1600" dirty="0"/>
              <a:t>Account::Account(</a:t>
            </a:r>
            <a:r>
              <a:rPr lang="en-US" altLang="zh-CN" sz="1600" dirty="0" err="1"/>
              <a:t>const</a:t>
            </a:r>
            <a:r>
              <a:rPr lang="en-US" altLang="zh-CN" sz="1600" dirty="0"/>
              <a:t> Date &amp;date, </a:t>
            </a:r>
            <a:r>
              <a:rPr lang="en-US" altLang="zh-CN" sz="1600" dirty="0" err="1"/>
              <a:t>const</a:t>
            </a:r>
            <a:r>
              <a:rPr lang="en-US" altLang="zh-CN" sz="1600" dirty="0"/>
              <a:t> string &amp;id)</a:t>
            </a:r>
          </a:p>
          <a:p>
            <a:pPr>
              <a:lnSpc>
                <a:spcPct val="100000"/>
              </a:lnSpc>
              <a:spcBef>
                <a:spcPts val="0"/>
              </a:spcBef>
              <a:buFont typeface="Georgia" panose="02040502050405020303" pitchFamily="18" charset="0"/>
              <a:buNone/>
            </a:pPr>
            <a:r>
              <a:rPr lang="en-US" altLang="zh-CN" sz="1600" dirty="0"/>
              <a:t>	: id(id), balance(0) {</a:t>
            </a:r>
          </a:p>
          <a:p>
            <a:pPr>
              <a:lnSpc>
                <a:spcPct val="100000"/>
              </a:lnSpc>
              <a:spcBef>
                <a:spcPts val="0"/>
              </a:spcBef>
              <a:buFont typeface="Georgia" panose="02040502050405020303" pitchFamily="18" charset="0"/>
              <a:buNone/>
            </a:pPr>
            <a:r>
              <a:rPr lang="en-US" altLang="zh-CN" sz="1600" dirty="0"/>
              <a:t>	</a:t>
            </a:r>
            <a:r>
              <a:rPr lang="en-US" altLang="zh-CN" sz="1600" dirty="0" err="1"/>
              <a:t>date.show</a:t>
            </a:r>
            <a:r>
              <a:rPr lang="en-US" altLang="zh-CN" sz="1600" dirty="0"/>
              <a:t>(); </a:t>
            </a:r>
            <a:r>
              <a:rPr lang="en-US" altLang="zh-CN" sz="1600" dirty="0" err="1"/>
              <a:t>cout</a:t>
            </a:r>
            <a:r>
              <a:rPr lang="en-US" altLang="zh-CN" sz="1600" dirty="0"/>
              <a:t> &lt;&lt; "\t#" &lt;&lt; id &lt;&lt; " created" &lt;&lt; </a:t>
            </a:r>
            <a:r>
              <a:rPr lang="en-US" altLang="zh-CN" sz="1600" dirty="0" err="1"/>
              <a:t>endl</a:t>
            </a:r>
            <a:r>
              <a:rPr lang="en-US" altLang="zh-CN" sz="1600" dirty="0"/>
              <a:t>;</a:t>
            </a:r>
          </a:p>
          <a:p>
            <a:pPr>
              <a:lnSpc>
                <a:spcPct val="100000"/>
              </a:lnSpc>
              <a:spcBef>
                <a:spcPts val="0"/>
              </a:spcBef>
              <a:buFont typeface="Georgia" panose="02040502050405020303" pitchFamily="18" charset="0"/>
              <a:buNone/>
            </a:pPr>
            <a:r>
              <a:rPr lang="en-US" altLang="zh-CN" sz="1600" dirty="0"/>
              <a:t>}</a:t>
            </a:r>
          </a:p>
          <a:p>
            <a:pPr>
              <a:lnSpc>
                <a:spcPct val="100000"/>
              </a:lnSpc>
              <a:spcBef>
                <a:spcPts val="0"/>
              </a:spcBef>
              <a:buFont typeface="Georgia" panose="02040502050405020303" pitchFamily="18" charset="0"/>
              <a:buNone/>
            </a:pPr>
            <a:r>
              <a:rPr lang="en-US" altLang="zh-CN" sz="1600" dirty="0"/>
              <a:t>void Account::record(</a:t>
            </a:r>
            <a:r>
              <a:rPr lang="en-US" altLang="zh-CN" sz="1600" dirty="0" err="1"/>
              <a:t>const</a:t>
            </a:r>
            <a:r>
              <a:rPr lang="en-US" altLang="zh-CN" sz="1600" dirty="0"/>
              <a:t> Date &amp;date, double amount, </a:t>
            </a:r>
            <a:r>
              <a:rPr lang="en-US" altLang="zh-CN" sz="1600" dirty="0" err="1"/>
              <a:t>const</a:t>
            </a:r>
            <a:r>
              <a:rPr lang="en-US" altLang="zh-CN" sz="1600" dirty="0"/>
              <a:t> string &amp;</a:t>
            </a:r>
            <a:r>
              <a:rPr lang="en-US" altLang="zh-CN" sz="1600" dirty="0" err="1"/>
              <a:t>desc</a:t>
            </a:r>
            <a:r>
              <a:rPr lang="en-US" altLang="zh-CN" sz="1600" dirty="0"/>
              <a:t>) {</a:t>
            </a:r>
          </a:p>
          <a:p>
            <a:pPr>
              <a:lnSpc>
                <a:spcPct val="100000"/>
              </a:lnSpc>
              <a:spcBef>
                <a:spcPts val="0"/>
              </a:spcBef>
              <a:buFont typeface="Georgia" panose="02040502050405020303" pitchFamily="18" charset="0"/>
              <a:buNone/>
            </a:pPr>
            <a:r>
              <a:rPr lang="en-US" altLang="zh-CN" sz="1600" dirty="0"/>
              <a:t>	amount = floor(amount * 100 + 0.5) / 100;//</a:t>
            </a:r>
            <a:r>
              <a:rPr lang="zh-CN" altLang="en-US" sz="1600" dirty="0"/>
              <a:t>保留小数点后两位</a:t>
            </a:r>
          </a:p>
          <a:p>
            <a:pPr>
              <a:lnSpc>
                <a:spcPct val="100000"/>
              </a:lnSpc>
              <a:spcBef>
                <a:spcPts val="0"/>
              </a:spcBef>
              <a:buFont typeface="Georgia" panose="02040502050405020303" pitchFamily="18" charset="0"/>
              <a:buNone/>
            </a:pPr>
            <a:r>
              <a:rPr lang="zh-CN" altLang="en-US" sz="1600" dirty="0"/>
              <a:t>	</a:t>
            </a:r>
            <a:r>
              <a:rPr lang="en-US" altLang="zh-CN" sz="1600" dirty="0"/>
              <a:t>balance += amount; total += amount;</a:t>
            </a:r>
          </a:p>
          <a:p>
            <a:pPr>
              <a:lnSpc>
                <a:spcPct val="100000"/>
              </a:lnSpc>
              <a:spcBef>
                <a:spcPts val="0"/>
              </a:spcBef>
              <a:buFont typeface="Georgia" panose="02040502050405020303" pitchFamily="18" charset="0"/>
              <a:buNone/>
            </a:pPr>
            <a:r>
              <a:rPr lang="en-US" altLang="zh-CN" sz="1600" dirty="0"/>
              <a:t>	</a:t>
            </a:r>
            <a:r>
              <a:rPr lang="en-US" altLang="zh-CN" sz="1600" dirty="0" err="1"/>
              <a:t>date.show</a:t>
            </a:r>
            <a:r>
              <a:rPr lang="en-US" altLang="zh-CN" sz="1600" dirty="0"/>
              <a:t>();</a:t>
            </a:r>
          </a:p>
          <a:p>
            <a:pPr>
              <a:lnSpc>
                <a:spcPct val="100000"/>
              </a:lnSpc>
              <a:spcBef>
                <a:spcPts val="0"/>
              </a:spcBef>
              <a:buFont typeface="Georgia" panose="02040502050405020303" pitchFamily="18" charset="0"/>
              <a:buNone/>
            </a:pPr>
            <a:r>
              <a:rPr lang="en-US" altLang="zh-CN" sz="1600" dirty="0"/>
              <a:t>	</a:t>
            </a:r>
            <a:r>
              <a:rPr lang="en-US" altLang="zh-CN" sz="1600" dirty="0" err="1"/>
              <a:t>cout</a:t>
            </a:r>
            <a:r>
              <a:rPr lang="en-US" altLang="zh-CN" sz="1600" dirty="0"/>
              <a:t> &lt;&lt; "\t#" &lt;&lt; id &lt;&lt; "\t" &lt;&lt; amount &lt;&lt; "\t" &lt;&lt; balance &lt;&lt; "\t" &lt;&lt; </a:t>
            </a:r>
            <a:r>
              <a:rPr lang="en-US" altLang="zh-CN" sz="1600" dirty="0" err="1"/>
              <a:t>desc</a:t>
            </a:r>
            <a:r>
              <a:rPr lang="en-US" altLang="zh-CN" sz="1600" dirty="0"/>
              <a:t> &lt;&lt; </a:t>
            </a:r>
            <a:r>
              <a:rPr lang="en-US" altLang="zh-CN" sz="1600" dirty="0" err="1"/>
              <a:t>endl</a:t>
            </a:r>
            <a:r>
              <a:rPr lang="en-US" altLang="zh-CN" sz="1600" dirty="0"/>
              <a:t>;</a:t>
            </a:r>
          </a:p>
          <a:p>
            <a:pPr>
              <a:lnSpc>
                <a:spcPct val="100000"/>
              </a:lnSpc>
              <a:spcBef>
                <a:spcPts val="0"/>
              </a:spcBef>
              <a:buFont typeface="Georgia" panose="02040502050405020303" pitchFamily="18" charset="0"/>
              <a:buNone/>
            </a:pPr>
            <a:r>
              <a:rPr lang="en-US" altLang="zh-CN" sz="1600" dirty="0"/>
              <a:t>}</a:t>
            </a:r>
          </a:p>
          <a:p>
            <a:pPr>
              <a:lnSpc>
                <a:spcPct val="100000"/>
              </a:lnSpc>
              <a:spcBef>
                <a:spcPts val="0"/>
              </a:spcBef>
              <a:buFont typeface="Georgia" panose="02040502050405020303" pitchFamily="18" charset="0"/>
              <a:buNone/>
            </a:pPr>
            <a:r>
              <a:rPr lang="en-US" altLang="zh-CN" sz="1600" dirty="0"/>
              <a:t>void Account::show() </a:t>
            </a:r>
            <a:r>
              <a:rPr lang="en-US" altLang="zh-CN" sz="1600" dirty="0" err="1"/>
              <a:t>const</a:t>
            </a:r>
            <a:r>
              <a:rPr lang="en-US" altLang="zh-CN" sz="1600" dirty="0"/>
              <a:t> { </a:t>
            </a:r>
            <a:r>
              <a:rPr lang="en-US" altLang="zh-CN" sz="1600" dirty="0" err="1"/>
              <a:t>cout</a:t>
            </a:r>
            <a:r>
              <a:rPr lang="en-US" altLang="zh-CN" sz="1600" dirty="0"/>
              <a:t> &lt;&lt; id &lt;&lt; "\</a:t>
            </a:r>
            <a:r>
              <a:rPr lang="en-US" altLang="zh-CN" sz="1600" dirty="0" err="1"/>
              <a:t>tBalance</a:t>
            </a:r>
            <a:r>
              <a:rPr lang="en-US" altLang="zh-CN" sz="1600" dirty="0"/>
              <a:t>: " &lt;&lt; balance; }</a:t>
            </a:r>
          </a:p>
          <a:p>
            <a:pPr>
              <a:lnSpc>
                <a:spcPct val="100000"/>
              </a:lnSpc>
              <a:spcBef>
                <a:spcPts val="0"/>
              </a:spcBef>
              <a:buFont typeface="Georgia" panose="02040502050405020303" pitchFamily="18" charset="0"/>
              <a:buNone/>
            </a:pPr>
            <a:r>
              <a:rPr lang="en-US" altLang="zh-CN" sz="1600" dirty="0"/>
              <a:t>void Account::error(</a:t>
            </a:r>
            <a:r>
              <a:rPr lang="en-US" altLang="zh-CN" sz="1600" dirty="0" err="1"/>
              <a:t>const</a:t>
            </a:r>
            <a:r>
              <a:rPr lang="en-US" altLang="zh-CN" sz="1600" dirty="0"/>
              <a:t> string &amp;</a:t>
            </a:r>
            <a:r>
              <a:rPr lang="en-US" altLang="zh-CN" sz="1600" dirty="0" err="1"/>
              <a:t>msg</a:t>
            </a:r>
            <a:r>
              <a:rPr lang="en-US" altLang="zh-CN" sz="1600" dirty="0"/>
              <a:t>) </a:t>
            </a:r>
            <a:r>
              <a:rPr lang="en-US" altLang="zh-CN" sz="1600" dirty="0" err="1"/>
              <a:t>const</a:t>
            </a:r>
            <a:r>
              <a:rPr lang="en-US" altLang="zh-CN" sz="1600" dirty="0"/>
              <a:t> {</a:t>
            </a:r>
          </a:p>
          <a:p>
            <a:pPr>
              <a:lnSpc>
                <a:spcPct val="100000"/>
              </a:lnSpc>
              <a:spcBef>
                <a:spcPts val="0"/>
              </a:spcBef>
              <a:buFont typeface="Georgia" panose="02040502050405020303" pitchFamily="18" charset="0"/>
              <a:buNone/>
            </a:pPr>
            <a:r>
              <a:rPr lang="en-US" altLang="zh-CN" sz="1600" dirty="0"/>
              <a:t>	</a:t>
            </a:r>
            <a:r>
              <a:rPr lang="en-US" altLang="zh-CN" sz="1600" dirty="0" err="1"/>
              <a:t>cout</a:t>
            </a:r>
            <a:r>
              <a:rPr lang="en-US" altLang="zh-CN" sz="1600" dirty="0"/>
              <a:t> &lt;&lt; "Error(#" &lt;&lt; id &lt;&lt; "): " &lt;&lt; </a:t>
            </a:r>
            <a:r>
              <a:rPr lang="en-US" altLang="zh-CN" sz="1600" dirty="0" err="1"/>
              <a:t>msg</a:t>
            </a:r>
            <a:r>
              <a:rPr lang="en-US" altLang="zh-CN" sz="1600" dirty="0"/>
              <a:t> &lt;&lt; </a:t>
            </a:r>
            <a:r>
              <a:rPr lang="en-US" altLang="zh-CN" sz="1600" dirty="0" err="1"/>
              <a:t>endl</a:t>
            </a:r>
            <a:r>
              <a:rPr lang="en-US" altLang="zh-CN" sz="1600" dirty="0"/>
              <a:t>;</a:t>
            </a:r>
          </a:p>
          <a:p>
            <a:pPr>
              <a:lnSpc>
                <a:spcPct val="100000"/>
              </a:lnSpc>
              <a:spcBef>
                <a:spcPts val="0"/>
              </a:spcBef>
              <a:buFont typeface="Georgia" panose="02040502050405020303" pitchFamily="18" charset="0"/>
              <a:buNone/>
            </a:pPr>
            <a:r>
              <a:rPr lang="en-US" altLang="zh-CN" sz="1600" dirty="0"/>
              <a:t>}</a:t>
            </a:r>
          </a:p>
        </p:txBody>
      </p:sp>
      <p:sp>
        <p:nvSpPr>
          <p:cNvPr id="98309" name="标题 1"/>
          <p:cNvSpPr>
            <a:spLocks noGrp="1"/>
          </p:cNvSpPr>
          <p:nvPr>
            <p:ph type="title"/>
          </p:nvPr>
        </p:nvSpPr>
        <p:spPr>
          <a:xfrm>
            <a:off x="5500688" y="1143000"/>
            <a:ext cx="3214687" cy="1066800"/>
          </a:xfrm>
          <a:solidFill>
            <a:schemeClr val="bg1"/>
          </a:solidFill>
        </p:spPr>
        <p:txBody>
          <a:bodyPr/>
          <a:lstStyle/>
          <a:p>
            <a:r>
              <a:rPr lang="zh-CN" altLang="en-US" dirty="0"/>
              <a:t>例</a:t>
            </a:r>
            <a:r>
              <a:rPr lang="en-US" altLang="zh-CN" dirty="0"/>
              <a:t>7-10</a:t>
            </a:r>
            <a:r>
              <a:rPr lang="zh-CN" altLang="en-US" dirty="0"/>
              <a:t>（续）</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58</a:t>
            </a:fld>
            <a:endParaRPr lang="en-US" altLang="zh-CN" dirty="0"/>
          </a:p>
        </p:txBody>
      </p:sp>
      <p:sp>
        <p:nvSpPr>
          <p:cNvPr id="7" name="标题 4"/>
          <p:cNvSpPr txBox="1">
            <a:spLocks/>
          </p:cNvSpPr>
          <p:nvPr/>
        </p:nvSpPr>
        <p:spPr>
          <a:xfrm>
            <a:off x="214313" y="257175"/>
            <a:ext cx="828675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0" hangingPunct="0">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dirty="0"/>
              <a:t>7.7</a:t>
            </a:r>
            <a:r>
              <a:rPr lang="zh-CN" altLang="en-US" dirty="0"/>
              <a:t>综合实例</a:t>
            </a:r>
            <a:r>
              <a:rPr lang="en-US" altLang="zh-CN" dirty="0"/>
              <a:t>——</a:t>
            </a:r>
            <a:r>
              <a:rPr lang="zh-CN" altLang="en-US" dirty="0"/>
              <a:t>个人银行账户管理程序</a:t>
            </a:r>
            <a:endParaRPr lang="en-US" altLang="zh-CN" dirty="0"/>
          </a:p>
          <a:p>
            <a:r>
              <a:rPr lang="en-US" altLang="zh-CN" dirty="0"/>
              <a:t>—— 7.7.3 </a:t>
            </a:r>
            <a:r>
              <a:rPr lang="zh-CN" altLang="en-US" dirty="0"/>
              <a:t>源程序及说明</a:t>
            </a:r>
          </a:p>
        </p:txBody>
      </p:sp>
    </p:spTree>
    <p:extLst>
      <p:ext uri="{BB962C8B-B14F-4D97-AF65-F5344CB8AC3E}">
        <p14:creationId xmlns:p14="http://schemas.microsoft.com/office/powerpoint/2010/main" val="2887963893"/>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内容占位符 2"/>
          <p:cNvSpPr>
            <a:spLocks noGrp="1"/>
          </p:cNvSpPr>
          <p:nvPr>
            <p:ph idx="1"/>
          </p:nvPr>
        </p:nvSpPr>
        <p:spPr>
          <a:xfrm>
            <a:off x="142875" y="1066800"/>
            <a:ext cx="8786813" cy="5507038"/>
          </a:xfrm>
          <a:solidFill>
            <a:srgbClr val="85FFFF"/>
          </a:solidFill>
          <a:ln w="9525">
            <a:noFill/>
            <a:miter lim="800000"/>
            <a:headEnd/>
            <a:tailEnd/>
          </a:ln>
          <a:effectLst/>
        </p:spPr>
        <p:txBody>
          <a:bodyPr vert="horz" wrap="square" lIns="91440" tIns="45720" rIns="91440" bIns="45720" numCol="1" anchor="t" anchorCtr="0" compatLnSpc="1">
            <a:prstTxWarp prst="textNoShape">
              <a:avLst/>
            </a:prstTxWarp>
          </a:bodyPr>
          <a:lstStyle/>
          <a:p>
            <a:pPr>
              <a:lnSpc>
                <a:spcPct val="100000"/>
              </a:lnSpc>
              <a:spcBef>
                <a:spcPts val="0"/>
              </a:spcBef>
              <a:buFont typeface="Georgia" panose="02040502050405020303" pitchFamily="18" charset="0"/>
              <a:buNone/>
            </a:pPr>
            <a:r>
              <a:rPr lang="en-US" altLang="zh-CN" sz="1600" dirty="0"/>
              <a:t>//</a:t>
            </a:r>
            <a:r>
              <a:rPr lang="en-US" altLang="zh-CN" sz="1600" dirty="0" err="1"/>
              <a:t>SavingsAccount</a:t>
            </a:r>
            <a:r>
              <a:rPr lang="zh-CN" altLang="en-US" sz="1600" dirty="0"/>
              <a:t>类相关成员函数的实现</a:t>
            </a:r>
          </a:p>
          <a:p>
            <a:pPr>
              <a:lnSpc>
                <a:spcPct val="100000"/>
              </a:lnSpc>
              <a:spcBef>
                <a:spcPts val="0"/>
              </a:spcBef>
              <a:buFont typeface="Georgia" panose="02040502050405020303" pitchFamily="18" charset="0"/>
              <a:buNone/>
            </a:pPr>
            <a:r>
              <a:rPr lang="en-US" altLang="zh-CN" sz="1600" dirty="0" err="1"/>
              <a:t>SavingsAccount</a:t>
            </a:r>
            <a:r>
              <a:rPr lang="en-US" altLang="zh-CN" sz="1600" dirty="0"/>
              <a:t>::</a:t>
            </a:r>
            <a:r>
              <a:rPr lang="en-US" altLang="zh-CN" sz="1600" dirty="0" err="1"/>
              <a:t>SavingsAccount</a:t>
            </a:r>
            <a:r>
              <a:rPr lang="en-US" altLang="zh-CN" sz="1600" dirty="0"/>
              <a:t>(</a:t>
            </a:r>
            <a:r>
              <a:rPr lang="en-US" altLang="zh-CN" sz="1600" dirty="0" err="1"/>
              <a:t>const</a:t>
            </a:r>
            <a:r>
              <a:rPr lang="en-US" altLang="zh-CN" sz="1600" dirty="0"/>
              <a:t> Date &amp;date, </a:t>
            </a:r>
            <a:r>
              <a:rPr lang="en-US" altLang="zh-CN" sz="1600" dirty="0" err="1"/>
              <a:t>const</a:t>
            </a:r>
            <a:r>
              <a:rPr lang="en-US" altLang="zh-CN" sz="1600" dirty="0"/>
              <a:t> string &amp;id, double rate) : Account(date, id), rate(rate), </a:t>
            </a:r>
            <a:r>
              <a:rPr lang="en-US" altLang="zh-CN" sz="1600" dirty="0" err="1"/>
              <a:t>acc</a:t>
            </a:r>
            <a:r>
              <a:rPr lang="en-US" altLang="zh-CN" sz="1600" dirty="0"/>
              <a:t>(date, 0) { }</a:t>
            </a:r>
          </a:p>
          <a:p>
            <a:pPr>
              <a:lnSpc>
                <a:spcPct val="100000"/>
              </a:lnSpc>
              <a:spcBef>
                <a:spcPts val="0"/>
              </a:spcBef>
              <a:buFont typeface="Georgia" panose="02040502050405020303" pitchFamily="18" charset="0"/>
              <a:buNone/>
            </a:pPr>
            <a:endParaRPr lang="en-US" altLang="zh-CN" sz="1600" dirty="0"/>
          </a:p>
          <a:p>
            <a:pPr>
              <a:lnSpc>
                <a:spcPct val="100000"/>
              </a:lnSpc>
              <a:spcBef>
                <a:spcPts val="0"/>
              </a:spcBef>
              <a:buFont typeface="Georgia" panose="02040502050405020303" pitchFamily="18" charset="0"/>
              <a:buNone/>
            </a:pPr>
            <a:r>
              <a:rPr lang="en-US" altLang="zh-CN" sz="1600" dirty="0"/>
              <a:t>void </a:t>
            </a:r>
            <a:r>
              <a:rPr lang="en-US" altLang="zh-CN" sz="1600" dirty="0" err="1"/>
              <a:t>SavingsAccount</a:t>
            </a:r>
            <a:r>
              <a:rPr lang="en-US" altLang="zh-CN" sz="1600" dirty="0"/>
              <a:t>::deposit(</a:t>
            </a:r>
            <a:r>
              <a:rPr lang="en-US" altLang="zh-CN" sz="1600" dirty="0" err="1"/>
              <a:t>const</a:t>
            </a:r>
            <a:r>
              <a:rPr lang="en-US" altLang="zh-CN" sz="1600" dirty="0"/>
              <a:t> Date &amp;date, double amount, </a:t>
            </a:r>
            <a:r>
              <a:rPr lang="en-US" altLang="zh-CN" sz="1600" dirty="0" err="1"/>
              <a:t>const</a:t>
            </a:r>
            <a:r>
              <a:rPr lang="en-US" altLang="zh-CN" sz="1600" dirty="0"/>
              <a:t> string &amp;</a:t>
            </a:r>
            <a:r>
              <a:rPr lang="en-US" altLang="zh-CN" sz="1600" dirty="0" err="1"/>
              <a:t>desc</a:t>
            </a:r>
            <a:r>
              <a:rPr lang="en-US" altLang="zh-CN" sz="1600" dirty="0"/>
              <a:t>) {</a:t>
            </a:r>
          </a:p>
          <a:p>
            <a:pPr>
              <a:lnSpc>
                <a:spcPct val="100000"/>
              </a:lnSpc>
              <a:spcBef>
                <a:spcPts val="0"/>
              </a:spcBef>
              <a:buFont typeface="Georgia" panose="02040502050405020303" pitchFamily="18" charset="0"/>
              <a:buNone/>
            </a:pPr>
            <a:r>
              <a:rPr lang="en-US" altLang="zh-CN" sz="1600" dirty="0"/>
              <a:t>	record(date, amount, </a:t>
            </a:r>
            <a:r>
              <a:rPr lang="en-US" altLang="zh-CN" sz="1600" dirty="0" err="1"/>
              <a:t>desc</a:t>
            </a:r>
            <a:r>
              <a:rPr lang="en-US" altLang="zh-CN" sz="1600" dirty="0"/>
              <a:t>);</a:t>
            </a:r>
          </a:p>
          <a:p>
            <a:pPr>
              <a:lnSpc>
                <a:spcPct val="100000"/>
              </a:lnSpc>
              <a:spcBef>
                <a:spcPts val="0"/>
              </a:spcBef>
              <a:buFont typeface="Georgia" panose="02040502050405020303" pitchFamily="18" charset="0"/>
              <a:buNone/>
            </a:pPr>
            <a:r>
              <a:rPr lang="en-US" altLang="zh-CN" sz="1600" dirty="0"/>
              <a:t>	</a:t>
            </a:r>
            <a:r>
              <a:rPr lang="en-US" altLang="zh-CN" sz="1600" dirty="0" err="1"/>
              <a:t>acc.change</a:t>
            </a:r>
            <a:r>
              <a:rPr lang="en-US" altLang="zh-CN" sz="1600" dirty="0"/>
              <a:t>(date, </a:t>
            </a:r>
            <a:r>
              <a:rPr lang="en-US" altLang="zh-CN" sz="1600" dirty="0" err="1"/>
              <a:t>getBalance</a:t>
            </a:r>
            <a:r>
              <a:rPr lang="en-US" altLang="zh-CN" sz="1600" dirty="0"/>
              <a:t>());</a:t>
            </a:r>
          </a:p>
          <a:p>
            <a:pPr>
              <a:lnSpc>
                <a:spcPct val="100000"/>
              </a:lnSpc>
              <a:spcBef>
                <a:spcPts val="0"/>
              </a:spcBef>
              <a:buFont typeface="Georgia" panose="02040502050405020303" pitchFamily="18" charset="0"/>
              <a:buNone/>
            </a:pPr>
            <a:r>
              <a:rPr lang="en-US" altLang="zh-CN" sz="1600" dirty="0"/>
              <a:t>}</a:t>
            </a:r>
          </a:p>
          <a:p>
            <a:pPr>
              <a:lnSpc>
                <a:spcPct val="100000"/>
              </a:lnSpc>
              <a:spcBef>
                <a:spcPts val="0"/>
              </a:spcBef>
              <a:buFont typeface="Georgia" panose="02040502050405020303" pitchFamily="18" charset="0"/>
              <a:buNone/>
            </a:pPr>
            <a:r>
              <a:rPr lang="en-US" altLang="zh-CN" sz="1600" dirty="0"/>
              <a:t>void </a:t>
            </a:r>
            <a:r>
              <a:rPr lang="en-US" altLang="zh-CN" sz="1600" dirty="0" err="1"/>
              <a:t>SavingsAccount</a:t>
            </a:r>
            <a:r>
              <a:rPr lang="en-US" altLang="zh-CN" sz="1600" dirty="0"/>
              <a:t>::withdraw(</a:t>
            </a:r>
            <a:r>
              <a:rPr lang="en-US" altLang="zh-CN" sz="1600" dirty="0" err="1"/>
              <a:t>const</a:t>
            </a:r>
            <a:r>
              <a:rPr lang="en-US" altLang="zh-CN" sz="1600" dirty="0"/>
              <a:t> Date &amp;date, double amount, </a:t>
            </a:r>
            <a:r>
              <a:rPr lang="en-US" altLang="zh-CN" sz="1600" dirty="0" err="1"/>
              <a:t>const</a:t>
            </a:r>
            <a:r>
              <a:rPr lang="en-US" altLang="zh-CN" sz="1600" dirty="0"/>
              <a:t> string &amp;</a:t>
            </a:r>
            <a:r>
              <a:rPr lang="en-US" altLang="zh-CN" sz="1600" dirty="0" err="1"/>
              <a:t>desc</a:t>
            </a:r>
            <a:r>
              <a:rPr lang="en-US" altLang="zh-CN" sz="1600" dirty="0"/>
              <a:t>) {</a:t>
            </a:r>
          </a:p>
          <a:p>
            <a:pPr>
              <a:lnSpc>
                <a:spcPct val="100000"/>
              </a:lnSpc>
              <a:spcBef>
                <a:spcPts val="0"/>
              </a:spcBef>
              <a:buFont typeface="Georgia" panose="02040502050405020303" pitchFamily="18" charset="0"/>
              <a:buNone/>
            </a:pPr>
            <a:r>
              <a:rPr lang="en-US" altLang="zh-CN" sz="1600" dirty="0"/>
              <a:t>	if (amount &gt; </a:t>
            </a:r>
            <a:r>
              <a:rPr lang="en-US" altLang="zh-CN" sz="1600" dirty="0" err="1"/>
              <a:t>getBalance</a:t>
            </a:r>
            <a:r>
              <a:rPr lang="en-US" altLang="zh-CN" sz="1600" dirty="0"/>
              <a:t>()) {</a:t>
            </a:r>
          </a:p>
          <a:p>
            <a:pPr>
              <a:lnSpc>
                <a:spcPct val="100000"/>
              </a:lnSpc>
              <a:spcBef>
                <a:spcPts val="0"/>
              </a:spcBef>
              <a:buFont typeface="Georgia" panose="02040502050405020303" pitchFamily="18" charset="0"/>
              <a:buNone/>
            </a:pPr>
            <a:r>
              <a:rPr lang="en-US" altLang="zh-CN" sz="1600" dirty="0"/>
              <a:t>		error("not enough money");</a:t>
            </a:r>
          </a:p>
          <a:p>
            <a:pPr>
              <a:lnSpc>
                <a:spcPct val="100000"/>
              </a:lnSpc>
              <a:spcBef>
                <a:spcPts val="0"/>
              </a:spcBef>
              <a:buFont typeface="Georgia" panose="02040502050405020303" pitchFamily="18" charset="0"/>
              <a:buNone/>
            </a:pPr>
            <a:r>
              <a:rPr lang="en-US" altLang="zh-CN" sz="1600" dirty="0"/>
              <a:t>	} else {</a:t>
            </a:r>
          </a:p>
          <a:p>
            <a:pPr>
              <a:lnSpc>
                <a:spcPct val="100000"/>
              </a:lnSpc>
              <a:spcBef>
                <a:spcPts val="0"/>
              </a:spcBef>
              <a:buFont typeface="Georgia" panose="02040502050405020303" pitchFamily="18" charset="0"/>
              <a:buNone/>
            </a:pPr>
            <a:r>
              <a:rPr lang="en-US" altLang="zh-CN" sz="1600" dirty="0"/>
              <a:t>		record(date, -amount, </a:t>
            </a:r>
            <a:r>
              <a:rPr lang="en-US" altLang="zh-CN" sz="1600" dirty="0" err="1"/>
              <a:t>desc</a:t>
            </a:r>
            <a:r>
              <a:rPr lang="en-US" altLang="zh-CN" sz="1600" dirty="0"/>
              <a:t>);</a:t>
            </a:r>
          </a:p>
          <a:p>
            <a:pPr>
              <a:lnSpc>
                <a:spcPct val="100000"/>
              </a:lnSpc>
              <a:spcBef>
                <a:spcPts val="0"/>
              </a:spcBef>
              <a:buFont typeface="Georgia" panose="02040502050405020303" pitchFamily="18" charset="0"/>
              <a:buNone/>
            </a:pPr>
            <a:r>
              <a:rPr lang="en-US" altLang="zh-CN" sz="1600" dirty="0"/>
              <a:t>		</a:t>
            </a:r>
            <a:r>
              <a:rPr lang="en-US" altLang="zh-CN" sz="1600" dirty="0" err="1"/>
              <a:t>acc.change</a:t>
            </a:r>
            <a:r>
              <a:rPr lang="en-US" altLang="zh-CN" sz="1600" dirty="0"/>
              <a:t>(date, </a:t>
            </a:r>
            <a:r>
              <a:rPr lang="en-US" altLang="zh-CN" sz="1600" dirty="0" err="1"/>
              <a:t>getBalance</a:t>
            </a:r>
            <a:r>
              <a:rPr lang="en-US" altLang="zh-CN" sz="1600" dirty="0"/>
              <a:t>());</a:t>
            </a:r>
          </a:p>
          <a:p>
            <a:pPr>
              <a:lnSpc>
                <a:spcPct val="100000"/>
              </a:lnSpc>
              <a:spcBef>
                <a:spcPts val="0"/>
              </a:spcBef>
              <a:buFont typeface="Georgia" panose="02040502050405020303" pitchFamily="18" charset="0"/>
              <a:buNone/>
            </a:pPr>
            <a:r>
              <a:rPr lang="en-US" altLang="zh-CN" sz="1600" dirty="0"/>
              <a:t>	}</a:t>
            </a:r>
          </a:p>
          <a:p>
            <a:pPr>
              <a:lnSpc>
                <a:spcPct val="100000"/>
              </a:lnSpc>
              <a:spcBef>
                <a:spcPts val="0"/>
              </a:spcBef>
              <a:buFont typeface="Georgia" panose="02040502050405020303" pitchFamily="18" charset="0"/>
              <a:buNone/>
            </a:pPr>
            <a:r>
              <a:rPr lang="en-US" altLang="zh-CN" sz="1600" dirty="0"/>
              <a:t>}</a:t>
            </a:r>
          </a:p>
          <a:p>
            <a:pPr>
              <a:lnSpc>
                <a:spcPct val="100000"/>
              </a:lnSpc>
              <a:spcBef>
                <a:spcPts val="0"/>
              </a:spcBef>
              <a:buFont typeface="Georgia" panose="02040502050405020303" pitchFamily="18" charset="0"/>
              <a:buNone/>
            </a:pPr>
            <a:r>
              <a:rPr lang="en-US" altLang="zh-CN" sz="1600" dirty="0"/>
              <a:t>void </a:t>
            </a:r>
            <a:r>
              <a:rPr lang="en-US" altLang="zh-CN" sz="1600" dirty="0" err="1"/>
              <a:t>SavingsAccount</a:t>
            </a:r>
            <a:r>
              <a:rPr lang="en-US" altLang="zh-CN" sz="1600" dirty="0"/>
              <a:t>::settle(</a:t>
            </a:r>
            <a:r>
              <a:rPr lang="en-US" altLang="zh-CN" sz="1600" dirty="0" err="1"/>
              <a:t>const</a:t>
            </a:r>
            <a:r>
              <a:rPr lang="en-US" altLang="zh-CN" sz="1600" dirty="0"/>
              <a:t> Date &amp;date) {</a:t>
            </a:r>
          </a:p>
          <a:p>
            <a:pPr>
              <a:lnSpc>
                <a:spcPct val="100000"/>
              </a:lnSpc>
              <a:spcBef>
                <a:spcPts val="0"/>
              </a:spcBef>
              <a:buFont typeface="Georgia" panose="02040502050405020303" pitchFamily="18" charset="0"/>
              <a:buNone/>
            </a:pPr>
            <a:r>
              <a:rPr lang="en-US" altLang="zh-CN" sz="1600" dirty="0"/>
              <a:t>	double interest = </a:t>
            </a:r>
            <a:r>
              <a:rPr lang="en-US" altLang="zh-CN" sz="1600" dirty="0" err="1"/>
              <a:t>acc.getSum</a:t>
            </a:r>
            <a:r>
              <a:rPr lang="en-US" altLang="zh-CN" sz="1600" dirty="0"/>
              <a:t>(date) * rate	//</a:t>
            </a:r>
            <a:r>
              <a:rPr lang="zh-CN" altLang="en-US" sz="1600" dirty="0"/>
              <a:t>计算年息</a:t>
            </a:r>
          </a:p>
          <a:p>
            <a:pPr>
              <a:lnSpc>
                <a:spcPct val="100000"/>
              </a:lnSpc>
              <a:spcBef>
                <a:spcPts val="0"/>
              </a:spcBef>
              <a:buFont typeface="Georgia" panose="02040502050405020303" pitchFamily="18" charset="0"/>
              <a:buNone/>
            </a:pPr>
            <a:r>
              <a:rPr lang="zh-CN" altLang="en-US" sz="1600" dirty="0"/>
              <a:t>		</a:t>
            </a:r>
            <a:r>
              <a:rPr lang="en-US" altLang="zh-CN" sz="1600" dirty="0"/>
              <a:t>/ </a:t>
            </a:r>
            <a:r>
              <a:rPr lang="en-US" altLang="zh-CN" sz="1600" dirty="0" err="1"/>
              <a:t>date.distance</a:t>
            </a:r>
            <a:r>
              <a:rPr lang="en-US" altLang="zh-CN" sz="1600" dirty="0"/>
              <a:t>(Date(</a:t>
            </a:r>
            <a:r>
              <a:rPr lang="en-US" altLang="zh-CN" sz="1600" dirty="0" err="1"/>
              <a:t>date.getYear</a:t>
            </a:r>
            <a:r>
              <a:rPr lang="en-US" altLang="zh-CN" sz="1600" dirty="0"/>
              <a:t>() - 1, 1, 1));</a:t>
            </a:r>
          </a:p>
          <a:p>
            <a:pPr>
              <a:lnSpc>
                <a:spcPct val="100000"/>
              </a:lnSpc>
              <a:spcBef>
                <a:spcPts val="0"/>
              </a:spcBef>
              <a:buFont typeface="Georgia" panose="02040502050405020303" pitchFamily="18" charset="0"/>
              <a:buNone/>
            </a:pPr>
            <a:r>
              <a:rPr lang="en-US" altLang="zh-CN" sz="1600" dirty="0"/>
              <a:t>	if (interest != 0) record(date, interest, "interest");</a:t>
            </a:r>
          </a:p>
          <a:p>
            <a:pPr>
              <a:lnSpc>
                <a:spcPct val="100000"/>
              </a:lnSpc>
              <a:spcBef>
                <a:spcPts val="0"/>
              </a:spcBef>
              <a:buFont typeface="Georgia" panose="02040502050405020303" pitchFamily="18" charset="0"/>
              <a:buNone/>
            </a:pPr>
            <a:r>
              <a:rPr lang="en-US" altLang="zh-CN" sz="1600" dirty="0"/>
              <a:t>	</a:t>
            </a:r>
            <a:r>
              <a:rPr lang="en-US" altLang="zh-CN" sz="1600" dirty="0" err="1"/>
              <a:t>acc.reset</a:t>
            </a:r>
            <a:r>
              <a:rPr lang="en-US" altLang="zh-CN" sz="1600" dirty="0"/>
              <a:t>(date, </a:t>
            </a:r>
            <a:r>
              <a:rPr lang="en-US" altLang="zh-CN" sz="1600" dirty="0" err="1"/>
              <a:t>getBalance</a:t>
            </a:r>
            <a:r>
              <a:rPr lang="en-US" altLang="zh-CN" sz="1600" dirty="0"/>
              <a:t>());</a:t>
            </a:r>
          </a:p>
          <a:p>
            <a:pPr>
              <a:lnSpc>
                <a:spcPct val="100000"/>
              </a:lnSpc>
              <a:spcBef>
                <a:spcPts val="0"/>
              </a:spcBef>
              <a:buFont typeface="Georgia" panose="02040502050405020303" pitchFamily="18" charset="0"/>
              <a:buNone/>
            </a:pPr>
            <a:r>
              <a:rPr lang="en-US" altLang="zh-CN" sz="1600" dirty="0"/>
              <a:t>}</a:t>
            </a:r>
          </a:p>
          <a:p>
            <a:pPr>
              <a:lnSpc>
                <a:spcPct val="100000"/>
              </a:lnSpc>
              <a:spcBef>
                <a:spcPts val="0"/>
              </a:spcBef>
              <a:buFont typeface="Georgia" panose="02040502050405020303" pitchFamily="18" charset="0"/>
              <a:buNone/>
            </a:pPr>
            <a:endParaRPr lang="en-US" altLang="zh-CN" sz="1600" dirty="0"/>
          </a:p>
        </p:txBody>
      </p:sp>
      <p:sp>
        <p:nvSpPr>
          <p:cNvPr id="99333" name="标题 1"/>
          <p:cNvSpPr>
            <a:spLocks noGrp="1"/>
          </p:cNvSpPr>
          <p:nvPr>
            <p:ph type="title"/>
          </p:nvPr>
        </p:nvSpPr>
        <p:spPr>
          <a:xfrm>
            <a:off x="5943600" y="5486400"/>
            <a:ext cx="3000375" cy="1085850"/>
          </a:xfrm>
          <a:solidFill>
            <a:schemeClr val="bg1"/>
          </a:solidFill>
        </p:spPr>
        <p:txBody>
          <a:bodyPr/>
          <a:lstStyle/>
          <a:p>
            <a:r>
              <a:rPr lang="zh-CN" altLang="en-US" sz="3600" dirty="0"/>
              <a:t>例</a:t>
            </a:r>
            <a:r>
              <a:rPr lang="en-US" altLang="zh-CN" sz="3600" dirty="0"/>
              <a:t>7-10</a:t>
            </a:r>
            <a:r>
              <a:rPr lang="zh-CN" altLang="en-US" sz="3600" dirty="0"/>
              <a:t>（续）</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59</a:t>
            </a:fld>
            <a:endParaRPr lang="en-US" altLang="zh-CN" dirty="0"/>
          </a:p>
        </p:txBody>
      </p:sp>
      <p:sp>
        <p:nvSpPr>
          <p:cNvPr id="7" name="标题 4"/>
          <p:cNvSpPr txBox="1">
            <a:spLocks/>
          </p:cNvSpPr>
          <p:nvPr/>
        </p:nvSpPr>
        <p:spPr>
          <a:xfrm>
            <a:off x="214313" y="257175"/>
            <a:ext cx="828675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0" hangingPunct="0">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dirty="0"/>
              <a:t>7.7</a:t>
            </a:r>
            <a:r>
              <a:rPr lang="zh-CN" altLang="en-US" dirty="0"/>
              <a:t>综合实例</a:t>
            </a:r>
            <a:r>
              <a:rPr lang="en-US" altLang="zh-CN" dirty="0"/>
              <a:t>——</a:t>
            </a:r>
            <a:r>
              <a:rPr lang="zh-CN" altLang="en-US" dirty="0"/>
              <a:t>个人银行账户管理程序</a:t>
            </a:r>
            <a:endParaRPr lang="en-US" altLang="zh-CN" dirty="0"/>
          </a:p>
          <a:p>
            <a:r>
              <a:rPr lang="en-US" altLang="zh-CN" dirty="0"/>
              <a:t>—— 7.7.3 </a:t>
            </a:r>
            <a:r>
              <a:rPr lang="zh-CN" altLang="en-US" dirty="0"/>
              <a:t>源程序及说明</a:t>
            </a:r>
          </a:p>
        </p:txBody>
      </p:sp>
    </p:spTree>
    <p:extLst>
      <p:ext uri="{BB962C8B-B14F-4D97-AF65-F5344CB8AC3E}">
        <p14:creationId xmlns:p14="http://schemas.microsoft.com/office/powerpoint/2010/main" val="354523460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0" y="950913"/>
            <a:ext cx="6704013" cy="954087"/>
          </a:xfrm>
        </p:spPr>
        <p:txBody>
          <a:bodyPr/>
          <a:lstStyle/>
          <a:p>
            <a:pPr algn="l" eaLnBrk="1" hangingPunct="1"/>
            <a:r>
              <a:rPr lang="en-US" altLang="zh-CN"/>
              <a:t>7.1.2</a:t>
            </a:r>
            <a:r>
              <a:rPr lang="zh-CN" altLang="en-US"/>
              <a:t>派生类的声明</a:t>
            </a:r>
          </a:p>
        </p:txBody>
      </p:sp>
      <p:sp>
        <p:nvSpPr>
          <p:cNvPr id="18435" name="内容占位符 2"/>
          <p:cNvSpPr>
            <a:spLocks noGrp="1"/>
          </p:cNvSpPr>
          <p:nvPr>
            <p:ph idx="1"/>
          </p:nvPr>
        </p:nvSpPr>
        <p:spPr>
          <a:xfrm>
            <a:off x="504825" y="1828800"/>
            <a:ext cx="8029575" cy="4343400"/>
          </a:xfrm>
        </p:spPr>
        <p:txBody>
          <a:bodyPr>
            <a:noAutofit/>
          </a:bodyPr>
          <a:lstStyle/>
          <a:p>
            <a:pPr marL="365760" indent="-256032" eaLnBrk="1" fontAlgn="auto" hangingPunct="1">
              <a:lnSpc>
                <a:spcPct val="100000"/>
              </a:lnSpc>
              <a:spcAft>
                <a:spcPts val="0"/>
              </a:spcAft>
              <a:buClr>
                <a:schemeClr val="accent3"/>
              </a:buClr>
              <a:buFont typeface="Wingdings" pitchFamily="2" charset="2"/>
              <a:buNone/>
              <a:defRPr/>
            </a:pPr>
            <a:r>
              <a:rPr lang="en-US" altLang="zh-CN" dirty="0">
                <a:cs typeface="Times New Roman" pitchFamily="18" charset="0"/>
              </a:rPr>
              <a:t>class </a:t>
            </a:r>
            <a:r>
              <a:rPr lang="zh-CN" altLang="en-US" dirty="0"/>
              <a:t>派生类名：</a:t>
            </a:r>
            <a:r>
              <a:rPr lang="zh-CN" altLang="en-US" dirty="0">
                <a:solidFill>
                  <a:schemeClr val="accent4">
                    <a:lumMod val="75000"/>
                  </a:schemeClr>
                </a:solidFill>
              </a:rPr>
              <a:t>继承方式  </a:t>
            </a:r>
            <a:r>
              <a:rPr lang="zh-CN" altLang="en-US" dirty="0"/>
              <a:t>基类名</a:t>
            </a:r>
          </a:p>
          <a:p>
            <a:pPr marL="365760" indent="-256032" eaLnBrk="1" fontAlgn="auto" hangingPunct="1">
              <a:lnSpc>
                <a:spcPct val="100000"/>
              </a:lnSpc>
              <a:spcAft>
                <a:spcPts val="0"/>
              </a:spcAft>
              <a:buClr>
                <a:schemeClr val="accent3"/>
              </a:buClr>
              <a:buFont typeface="Wingdings" pitchFamily="2" charset="2"/>
              <a:buNone/>
              <a:defRPr/>
            </a:pPr>
            <a:r>
              <a:rPr lang="en-US" altLang="zh-CN" dirty="0">
                <a:cs typeface="Times New Roman" pitchFamily="18" charset="0"/>
              </a:rPr>
              <a:t>{</a:t>
            </a:r>
          </a:p>
          <a:p>
            <a:pPr marL="365760" indent="-256032" eaLnBrk="1" fontAlgn="auto" hangingPunct="1">
              <a:lnSpc>
                <a:spcPct val="100000"/>
              </a:lnSpc>
              <a:spcAft>
                <a:spcPts val="0"/>
              </a:spcAft>
              <a:buClr>
                <a:schemeClr val="accent3"/>
              </a:buClr>
              <a:buFont typeface="Wingdings" pitchFamily="2" charset="2"/>
              <a:buNone/>
              <a:defRPr/>
            </a:pPr>
            <a:r>
              <a:rPr lang="en-US" altLang="zh-CN" dirty="0"/>
              <a:t>    </a:t>
            </a:r>
            <a:r>
              <a:rPr lang="zh-CN" altLang="en-US" dirty="0"/>
              <a:t>成员声明；</a:t>
            </a:r>
          </a:p>
          <a:p>
            <a:pPr marL="365760" indent="-256032" eaLnBrk="1" fontAlgn="auto" hangingPunct="1">
              <a:lnSpc>
                <a:spcPct val="100000"/>
              </a:lnSpc>
              <a:spcAft>
                <a:spcPts val="0"/>
              </a:spcAft>
              <a:buClr>
                <a:schemeClr val="accent3"/>
              </a:buClr>
              <a:buFont typeface="Wingdings" pitchFamily="2" charset="2"/>
              <a:buNone/>
              <a:defRPr/>
            </a:pPr>
            <a:r>
              <a:rPr lang="en-US" altLang="zh-CN" dirty="0">
                <a:cs typeface="Times New Roman" pitchFamily="18" charset="0"/>
              </a:rPr>
              <a:t>}</a:t>
            </a:r>
          </a:p>
          <a:p>
            <a:pPr marL="365760" indent="-256032" eaLnBrk="1" fontAlgn="auto" hangingPunct="1">
              <a:lnSpc>
                <a:spcPct val="100000"/>
              </a:lnSpc>
              <a:spcAft>
                <a:spcPts val="0"/>
              </a:spcAft>
              <a:buClr>
                <a:schemeClr val="accent3"/>
              </a:buClr>
              <a:buFont typeface="Wingdings" pitchFamily="2" charset="2"/>
              <a:buNone/>
              <a:defRPr/>
            </a:pPr>
            <a:r>
              <a:rPr lang="zh-CN" altLang="en-US" dirty="0">
                <a:cs typeface="Times New Roman" pitchFamily="18" charset="0"/>
              </a:rPr>
              <a:t>例如：</a:t>
            </a:r>
            <a:endParaRPr lang="en-US" altLang="zh-CN" dirty="0">
              <a:cs typeface="Times New Roman" pitchFamily="18" charset="0"/>
            </a:endParaRPr>
          </a:p>
          <a:p>
            <a:pPr marL="365760" indent="-256032" eaLnBrk="1" fontAlgn="auto" hangingPunct="1">
              <a:lnSpc>
                <a:spcPct val="100000"/>
              </a:lnSpc>
              <a:spcAft>
                <a:spcPts val="0"/>
              </a:spcAft>
              <a:buClr>
                <a:schemeClr val="accent3"/>
              </a:buClr>
              <a:buFont typeface="Wingdings" pitchFamily="2" charset="2"/>
              <a:buNone/>
              <a:defRPr/>
            </a:pPr>
            <a:r>
              <a:rPr lang="en-US" altLang="zh-CN" dirty="0">
                <a:cs typeface="Times New Roman" pitchFamily="18" charset="0"/>
              </a:rPr>
              <a:t>class Derived: public Base1, private Base2</a:t>
            </a:r>
          </a:p>
          <a:p>
            <a:pPr marL="365760" indent="-256032" eaLnBrk="1" fontAlgn="auto" hangingPunct="1">
              <a:lnSpc>
                <a:spcPct val="100000"/>
              </a:lnSpc>
              <a:spcAft>
                <a:spcPts val="0"/>
              </a:spcAft>
              <a:buClr>
                <a:schemeClr val="accent3"/>
              </a:buClr>
              <a:buFont typeface="Wingdings" pitchFamily="2" charset="2"/>
              <a:buNone/>
              <a:defRPr/>
            </a:pPr>
            <a:r>
              <a:rPr lang="en-US" altLang="zh-CN" dirty="0">
                <a:cs typeface="Times New Roman" pitchFamily="18" charset="0"/>
              </a:rPr>
              <a:t>{</a:t>
            </a:r>
          </a:p>
          <a:p>
            <a:pPr marL="365760" indent="-256032" eaLnBrk="1" fontAlgn="auto" hangingPunct="1">
              <a:lnSpc>
                <a:spcPct val="100000"/>
              </a:lnSpc>
              <a:spcAft>
                <a:spcPts val="0"/>
              </a:spcAft>
              <a:buClr>
                <a:schemeClr val="accent3"/>
              </a:buClr>
              <a:buFont typeface="Wingdings" pitchFamily="2" charset="2"/>
              <a:buNone/>
              <a:defRPr/>
            </a:pPr>
            <a:r>
              <a:rPr lang="en-US" altLang="zh-CN" dirty="0">
                <a:cs typeface="Times New Roman" pitchFamily="18" charset="0"/>
              </a:rPr>
              <a:t>public:</a:t>
            </a:r>
          </a:p>
          <a:p>
            <a:pPr marL="365760" indent="-256032" eaLnBrk="1" fontAlgn="auto" hangingPunct="1">
              <a:lnSpc>
                <a:spcPct val="100000"/>
              </a:lnSpc>
              <a:spcAft>
                <a:spcPts val="0"/>
              </a:spcAft>
              <a:buClr>
                <a:schemeClr val="accent3"/>
              </a:buClr>
              <a:buFont typeface="Wingdings" pitchFamily="2" charset="2"/>
              <a:buNone/>
              <a:defRPr/>
            </a:pPr>
            <a:r>
              <a:rPr lang="en-US" altLang="zh-CN" dirty="0">
                <a:cs typeface="Times New Roman" pitchFamily="18" charset="0"/>
              </a:rPr>
              <a:t>	Derived ();</a:t>
            </a:r>
          </a:p>
          <a:p>
            <a:pPr marL="365760" indent="-256032" eaLnBrk="1" fontAlgn="auto" hangingPunct="1">
              <a:lnSpc>
                <a:spcPct val="100000"/>
              </a:lnSpc>
              <a:spcAft>
                <a:spcPts val="0"/>
              </a:spcAft>
              <a:buClr>
                <a:schemeClr val="accent3"/>
              </a:buClr>
              <a:buFont typeface="Wingdings" pitchFamily="2" charset="2"/>
              <a:buNone/>
              <a:defRPr/>
            </a:pPr>
            <a:r>
              <a:rPr lang="en-US" altLang="zh-CN" dirty="0">
                <a:cs typeface="Times New Roman" pitchFamily="18" charset="0"/>
              </a:rPr>
              <a:t>	~Derived ();</a:t>
            </a:r>
          </a:p>
          <a:p>
            <a:pPr marL="365760" indent="-256032" eaLnBrk="1" fontAlgn="auto" hangingPunct="1">
              <a:lnSpc>
                <a:spcPct val="100000"/>
              </a:lnSpc>
              <a:spcAft>
                <a:spcPts val="0"/>
              </a:spcAft>
              <a:buClr>
                <a:schemeClr val="accent3"/>
              </a:buClr>
              <a:buFont typeface="Wingdings" pitchFamily="2" charset="2"/>
              <a:buNone/>
              <a:defRPr/>
            </a:pPr>
            <a:r>
              <a:rPr lang="en-US" altLang="zh-CN" dirty="0">
                <a:cs typeface="Times New Roman" pitchFamily="18" charset="0"/>
              </a:rPr>
              <a:t>};</a:t>
            </a:r>
          </a:p>
          <a:p>
            <a:pPr marL="365760" indent="-256032" eaLnBrk="1" fontAlgn="auto" hangingPunct="1">
              <a:lnSpc>
                <a:spcPct val="100000"/>
              </a:lnSpc>
              <a:spcAft>
                <a:spcPts val="0"/>
              </a:spcAft>
              <a:buClr>
                <a:schemeClr val="accent3"/>
              </a:buClr>
              <a:buFont typeface="Wingdings" pitchFamily="2" charset="2"/>
              <a:buNone/>
              <a:defRPr/>
            </a:pPr>
            <a:endParaRPr lang="en-US" altLang="zh-CN" dirty="0">
              <a:cs typeface="Times New Roman" pitchFamily="18" charset="0"/>
            </a:endParaRPr>
          </a:p>
        </p:txBody>
      </p:sp>
      <p:sp>
        <p:nvSpPr>
          <p:cNvPr id="6" name="标题 4"/>
          <p:cNvSpPr txBox="1">
            <a:spLocks/>
          </p:cNvSpPr>
          <p:nvPr/>
        </p:nvSpPr>
        <p:spPr>
          <a:xfrm>
            <a:off x="368300" y="257175"/>
            <a:ext cx="83185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7.1 </a:t>
            </a:r>
            <a:r>
              <a:rPr lang="zh-CN" altLang="en-US" dirty="0"/>
              <a:t>类的继承与派生</a:t>
            </a:r>
            <a:endParaRPr lang="en-US" altLang="zh-CN" dirty="0"/>
          </a:p>
          <a:p>
            <a:r>
              <a:rPr lang="en-US" altLang="zh-CN" dirty="0"/>
              <a:t>—— 7.1.2 </a:t>
            </a:r>
            <a:r>
              <a:rPr lang="zh-CN" altLang="en-US" dirty="0"/>
              <a:t>派生类的定义</a:t>
            </a:r>
          </a:p>
        </p:txBody>
      </p:sp>
      <p:sp>
        <p:nvSpPr>
          <p:cNvPr id="7"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6</a:t>
            </a:fld>
            <a:endParaRPr lang="en-US" altLang="zh-CN" dirty="0"/>
          </a:p>
        </p:txBody>
      </p:sp>
    </p:spTree>
    <p:extLst>
      <p:ext uri="{BB962C8B-B14F-4D97-AF65-F5344CB8AC3E}">
        <p14:creationId xmlns:p14="http://schemas.microsoft.com/office/powerpoint/2010/main" val="3532697909"/>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内容占位符 2"/>
          <p:cNvSpPr>
            <a:spLocks noGrp="1"/>
          </p:cNvSpPr>
          <p:nvPr>
            <p:ph idx="1"/>
          </p:nvPr>
        </p:nvSpPr>
        <p:spPr>
          <a:xfrm>
            <a:off x="457200" y="1066800"/>
            <a:ext cx="8229600" cy="5507038"/>
          </a:xfrm>
          <a:solidFill>
            <a:srgbClr val="85FFFF"/>
          </a:solidFill>
          <a:ln w="9525">
            <a:noFill/>
            <a:miter lim="800000"/>
            <a:headEnd/>
            <a:tailEnd/>
          </a:ln>
          <a:effectLst/>
        </p:spPr>
        <p:txBody>
          <a:bodyPr vert="horz" wrap="square" lIns="91440" tIns="45720" rIns="91440" bIns="45720" numCol="1" anchor="t" anchorCtr="0" compatLnSpc="1">
            <a:prstTxWarp prst="textNoShape">
              <a:avLst/>
            </a:prstTxWarp>
          </a:bodyPr>
          <a:lstStyle/>
          <a:p>
            <a:pPr>
              <a:lnSpc>
                <a:spcPct val="100000"/>
              </a:lnSpc>
              <a:spcBef>
                <a:spcPts val="0"/>
              </a:spcBef>
              <a:buFont typeface="Georgia" panose="02040502050405020303" pitchFamily="18" charset="0"/>
              <a:buNone/>
            </a:pPr>
            <a:r>
              <a:rPr lang="en-US" altLang="zh-CN" sz="1600" dirty="0"/>
              <a:t>//</a:t>
            </a:r>
            <a:r>
              <a:rPr lang="en-US" altLang="zh-CN" sz="1600" dirty="0" err="1"/>
              <a:t>CreditAccount</a:t>
            </a:r>
            <a:r>
              <a:rPr lang="zh-CN" altLang="en-US" sz="1600" dirty="0"/>
              <a:t>类相关成员函数的实现</a:t>
            </a:r>
          </a:p>
          <a:p>
            <a:pPr>
              <a:lnSpc>
                <a:spcPct val="100000"/>
              </a:lnSpc>
              <a:spcBef>
                <a:spcPts val="0"/>
              </a:spcBef>
              <a:buFont typeface="Georgia" panose="02040502050405020303" pitchFamily="18" charset="0"/>
              <a:buNone/>
            </a:pPr>
            <a:r>
              <a:rPr lang="en-US" altLang="zh-CN" sz="1600" dirty="0" err="1"/>
              <a:t>CreditAccount</a:t>
            </a:r>
            <a:r>
              <a:rPr lang="en-US" altLang="zh-CN" sz="1600" dirty="0"/>
              <a:t>::</a:t>
            </a:r>
            <a:r>
              <a:rPr lang="en-US" altLang="zh-CN" sz="1600" dirty="0" err="1"/>
              <a:t>CreditAccount</a:t>
            </a:r>
            <a:r>
              <a:rPr lang="en-US" altLang="zh-CN" sz="1600" dirty="0"/>
              <a:t>(</a:t>
            </a:r>
            <a:r>
              <a:rPr lang="en-US" altLang="zh-CN" sz="1600" dirty="0" err="1"/>
              <a:t>const</a:t>
            </a:r>
            <a:r>
              <a:rPr lang="en-US" altLang="zh-CN" sz="1600" dirty="0"/>
              <a:t> Date&amp; date, </a:t>
            </a:r>
            <a:r>
              <a:rPr lang="en-US" altLang="zh-CN" sz="1600" dirty="0" err="1"/>
              <a:t>const</a:t>
            </a:r>
            <a:r>
              <a:rPr lang="en-US" altLang="zh-CN" sz="1600" dirty="0"/>
              <a:t> string&amp; id, double credit, double rate, double fee)</a:t>
            </a:r>
          </a:p>
          <a:p>
            <a:pPr>
              <a:lnSpc>
                <a:spcPct val="100000"/>
              </a:lnSpc>
              <a:spcBef>
                <a:spcPts val="0"/>
              </a:spcBef>
              <a:buFont typeface="Georgia" panose="02040502050405020303" pitchFamily="18" charset="0"/>
              <a:buNone/>
            </a:pPr>
            <a:r>
              <a:rPr lang="en-US" altLang="zh-CN" sz="1600" dirty="0"/>
              <a:t>	: Account(date, id), credit(credit), rate(rate), fee(fee), </a:t>
            </a:r>
            <a:r>
              <a:rPr lang="en-US" altLang="zh-CN" sz="1600" dirty="0" err="1"/>
              <a:t>acc</a:t>
            </a:r>
            <a:r>
              <a:rPr lang="en-US" altLang="zh-CN" sz="1600" dirty="0"/>
              <a:t>(date, 0) { }</a:t>
            </a:r>
          </a:p>
          <a:p>
            <a:pPr>
              <a:lnSpc>
                <a:spcPct val="100000"/>
              </a:lnSpc>
              <a:spcBef>
                <a:spcPts val="0"/>
              </a:spcBef>
              <a:buFont typeface="Georgia" panose="02040502050405020303" pitchFamily="18" charset="0"/>
              <a:buNone/>
            </a:pPr>
            <a:r>
              <a:rPr lang="en-US" altLang="zh-CN" sz="1600" dirty="0"/>
              <a:t>void </a:t>
            </a:r>
            <a:r>
              <a:rPr lang="en-US" altLang="zh-CN" sz="1600" dirty="0" err="1"/>
              <a:t>CreditAccount</a:t>
            </a:r>
            <a:r>
              <a:rPr lang="en-US" altLang="zh-CN" sz="1600" dirty="0"/>
              <a:t>::deposit(</a:t>
            </a:r>
            <a:r>
              <a:rPr lang="en-US" altLang="zh-CN" sz="1600" dirty="0" err="1"/>
              <a:t>const</a:t>
            </a:r>
            <a:r>
              <a:rPr lang="en-US" altLang="zh-CN" sz="1600" dirty="0"/>
              <a:t> Date &amp;date, double amount, </a:t>
            </a:r>
            <a:r>
              <a:rPr lang="en-US" altLang="zh-CN" sz="1600" dirty="0" err="1"/>
              <a:t>const</a:t>
            </a:r>
            <a:r>
              <a:rPr lang="en-US" altLang="zh-CN" sz="1600" dirty="0"/>
              <a:t> string &amp;</a:t>
            </a:r>
            <a:r>
              <a:rPr lang="en-US" altLang="zh-CN" sz="1600" dirty="0" err="1"/>
              <a:t>desc</a:t>
            </a:r>
            <a:r>
              <a:rPr lang="en-US" altLang="zh-CN" sz="1600" dirty="0"/>
              <a:t>) {</a:t>
            </a:r>
          </a:p>
          <a:p>
            <a:pPr>
              <a:lnSpc>
                <a:spcPct val="100000"/>
              </a:lnSpc>
              <a:spcBef>
                <a:spcPts val="0"/>
              </a:spcBef>
              <a:buFont typeface="Georgia" panose="02040502050405020303" pitchFamily="18" charset="0"/>
              <a:buNone/>
            </a:pPr>
            <a:r>
              <a:rPr lang="en-US" altLang="zh-CN" sz="1600" dirty="0"/>
              <a:t>	record(date, amount, </a:t>
            </a:r>
            <a:r>
              <a:rPr lang="en-US" altLang="zh-CN" sz="1600" dirty="0" err="1"/>
              <a:t>desc</a:t>
            </a:r>
            <a:r>
              <a:rPr lang="en-US" altLang="zh-CN" sz="1600" dirty="0"/>
              <a:t>);</a:t>
            </a:r>
          </a:p>
          <a:p>
            <a:pPr>
              <a:lnSpc>
                <a:spcPct val="100000"/>
              </a:lnSpc>
              <a:spcBef>
                <a:spcPts val="0"/>
              </a:spcBef>
              <a:buFont typeface="Georgia" panose="02040502050405020303" pitchFamily="18" charset="0"/>
              <a:buNone/>
            </a:pPr>
            <a:r>
              <a:rPr lang="en-US" altLang="zh-CN" sz="1600" dirty="0"/>
              <a:t>	</a:t>
            </a:r>
            <a:r>
              <a:rPr lang="en-US" altLang="zh-CN" sz="1600" dirty="0" err="1"/>
              <a:t>acc.change</a:t>
            </a:r>
            <a:r>
              <a:rPr lang="en-US" altLang="zh-CN" sz="1600" dirty="0"/>
              <a:t>(date, </a:t>
            </a:r>
            <a:r>
              <a:rPr lang="en-US" altLang="zh-CN" sz="1600" dirty="0" err="1"/>
              <a:t>getDebt</a:t>
            </a:r>
            <a:r>
              <a:rPr lang="en-US" altLang="zh-CN" sz="1600" dirty="0"/>
              <a:t>());</a:t>
            </a:r>
          </a:p>
          <a:p>
            <a:pPr>
              <a:lnSpc>
                <a:spcPct val="100000"/>
              </a:lnSpc>
              <a:spcBef>
                <a:spcPts val="0"/>
              </a:spcBef>
              <a:buFont typeface="Georgia" panose="02040502050405020303" pitchFamily="18" charset="0"/>
              <a:buNone/>
            </a:pPr>
            <a:r>
              <a:rPr lang="en-US" altLang="zh-CN" sz="1600" dirty="0"/>
              <a:t>}</a:t>
            </a:r>
          </a:p>
          <a:p>
            <a:pPr>
              <a:lnSpc>
                <a:spcPct val="100000"/>
              </a:lnSpc>
              <a:spcBef>
                <a:spcPts val="0"/>
              </a:spcBef>
              <a:buFont typeface="Georgia" panose="02040502050405020303" pitchFamily="18" charset="0"/>
              <a:buNone/>
            </a:pPr>
            <a:r>
              <a:rPr lang="en-US" altLang="zh-CN" sz="1600" dirty="0"/>
              <a:t>void </a:t>
            </a:r>
            <a:r>
              <a:rPr lang="en-US" altLang="zh-CN" sz="1600" dirty="0" err="1"/>
              <a:t>CreditAccount</a:t>
            </a:r>
            <a:r>
              <a:rPr lang="en-US" altLang="zh-CN" sz="1600" dirty="0"/>
              <a:t>::withdraw(</a:t>
            </a:r>
            <a:r>
              <a:rPr lang="en-US" altLang="zh-CN" sz="1600" dirty="0" err="1"/>
              <a:t>const</a:t>
            </a:r>
            <a:r>
              <a:rPr lang="en-US" altLang="zh-CN" sz="1600" dirty="0"/>
              <a:t> Date &amp;date, double amount, </a:t>
            </a:r>
            <a:r>
              <a:rPr lang="en-US" altLang="zh-CN" sz="1600" dirty="0" err="1"/>
              <a:t>const</a:t>
            </a:r>
            <a:r>
              <a:rPr lang="en-US" altLang="zh-CN" sz="1600" dirty="0"/>
              <a:t> string &amp;</a:t>
            </a:r>
            <a:r>
              <a:rPr lang="en-US" altLang="zh-CN" sz="1600" dirty="0" err="1"/>
              <a:t>desc</a:t>
            </a:r>
            <a:r>
              <a:rPr lang="en-US" altLang="zh-CN" sz="1600" dirty="0"/>
              <a:t>) {</a:t>
            </a:r>
          </a:p>
          <a:p>
            <a:pPr>
              <a:lnSpc>
                <a:spcPct val="100000"/>
              </a:lnSpc>
              <a:spcBef>
                <a:spcPts val="0"/>
              </a:spcBef>
              <a:buFont typeface="Georgia" panose="02040502050405020303" pitchFamily="18" charset="0"/>
              <a:buNone/>
            </a:pPr>
            <a:r>
              <a:rPr lang="en-US" altLang="zh-CN" sz="1600" dirty="0"/>
              <a:t>	if (amount - </a:t>
            </a:r>
            <a:r>
              <a:rPr lang="en-US" altLang="zh-CN" sz="1600" dirty="0" err="1"/>
              <a:t>getBalance</a:t>
            </a:r>
            <a:r>
              <a:rPr lang="en-US" altLang="zh-CN" sz="1600" dirty="0"/>
              <a:t>() &gt; credit) {</a:t>
            </a:r>
          </a:p>
          <a:p>
            <a:pPr>
              <a:lnSpc>
                <a:spcPct val="100000"/>
              </a:lnSpc>
              <a:spcBef>
                <a:spcPts val="0"/>
              </a:spcBef>
              <a:buFont typeface="Georgia" panose="02040502050405020303" pitchFamily="18" charset="0"/>
              <a:buNone/>
            </a:pPr>
            <a:r>
              <a:rPr lang="en-US" altLang="zh-CN" sz="1600" dirty="0"/>
              <a:t>		error("not enough credit");</a:t>
            </a:r>
          </a:p>
          <a:p>
            <a:pPr>
              <a:lnSpc>
                <a:spcPct val="100000"/>
              </a:lnSpc>
              <a:spcBef>
                <a:spcPts val="0"/>
              </a:spcBef>
              <a:buFont typeface="Georgia" panose="02040502050405020303" pitchFamily="18" charset="0"/>
              <a:buNone/>
            </a:pPr>
            <a:r>
              <a:rPr lang="en-US" altLang="zh-CN" sz="1600" dirty="0"/>
              <a:t>	} else {</a:t>
            </a:r>
          </a:p>
          <a:p>
            <a:pPr>
              <a:lnSpc>
                <a:spcPct val="100000"/>
              </a:lnSpc>
              <a:spcBef>
                <a:spcPts val="0"/>
              </a:spcBef>
              <a:buFont typeface="Georgia" panose="02040502050405020303" pitchFamily="18" charset="0"/>
              <a:buNone/>
            </a:pPr>
            <a:r>
              <a:rPr lang="en-US" altLang="zh-CN" sz="1600" dirty="0"/>
              <a:t>		record(date, -amount, </a:t>
            </a:r>
            <a:r>
              <a:rPr lang="en-US" altLang="zh-CN" sz="1600" dirty="0" err="1"/>
              <a:t>desc</a:t>
            </a:r>
            <a:r>
              <a:rPr lang="en-US" altLang="zh-CN" sz="1600" dirty="0"/>
              <a:t>);</a:t>
            </a:r>
          </a:p>
          <a:p>
            <a:pPr>
              <a:lnSpc>
                <a:spcPct val="100000"/>
              </a:lnSpc>
              <a:spcBef>
                <a:spcPts val="0"/>
              </a:spcBef>
              <a:buFont typeface="Georgia" panose="02040502050405020303" pitchFamily="18" charset="0"/>
              <a:buNone/>
            </a:pPr>
            <a:r>
              <a:rPr lang="en-US" altLang="zh-CN" sz="1600" dirty="0"/>
              <a:t>		</a:t>
            </a:r>
            <a:r>
              <a:rPr lang="en-US" altLang="zh-CN" sz="1600" dirty="0" err="1"/>
              <a:t>acc.change</a:t>
            </a:r>
            <a:r>
              <a:rPr lang="en-US" altLang="zh-CN" sz="1600" dirty="0"/>
              <a:t>(date, </a:t>
            </a:r>
            <a:r>
              <a:rPr lang="en-US" altLang="zh-CN" sz="1600" dirty="0" err="1"/>
              <a:t>getDebt</a:t>
            </a:r>
            <a:r>
              <a:rPr lang="en-US" altLang="zh-CN" sz="1600" dirty="0"/>
              <a:t>());</a:t>
            </a:r>
          </a:p>
          <a:p>
            <a:pPr>
              <a:lnSpc>
                <a:spcPct val="100000"/>
              </a:lnSpc>
              <a:spcBef>
                <a:spcPts val="0"/>
              </a:spcBef>
              <a:buFont typeface="Georgia" panose="02040502050405020303" pitchFamily="18" charset="0"/>
              <a:buNone/>
            </a:pPr>
            <a:r>
              <a:rPr lang="en-US" altLang="zh-CN" sz="1600" dirty="0"/>
              <a:t>	}</a:t>
            </a:r>
          </a:p>
          <a:p>
            <a:pPr>
              <a:lnSpc>
                <a:spcPct val="100000"/>
              </a:lnSpc>
              <a:spcBef>
                <a:spcPts val="0"/>
              </a:spcBef>
              <a:buFont typeface="Georgia" panose="02040502050405020303" pitchFamily="18" charset="0"/>
              <a:buNone/>
            </a:pPr>
            <a:r>
              <a:rPr lang="en-US" altLang="zh-CN" sz="1600" dirty="0"/>
              <a:t>}</a:t>
            </a:r>
          </a:p>
        </p:txBody>
      </p:sp>
      <p:sp>
        <p:nvSpPr>
          <p:cNvPr id="100357" name="标题 1"/>
          <p:cNvSpPr>
            <a:spLocks noGrp="1"/>
          </p:cNvSpPr>
          <p:nvPr>
            <p:ph type="title"/>
          </p:nvPr>
        </p:nvSpPr>
        <p:spPr>
          <a:xfrm>
            <a:off x="5562600" y="5500688"/>
            <a:ext cx="3214687" cy="1066800"/>
          </a:xfrm>
          <a:solidFill>
            <a:schemeClr val="bg1"/>
          </a:solidFill>
        </p:spPr>
        <p:txBody>
          <a:bodyPr/>
          <a:lstStyle/>
          <a:p>
            <a:r>
              <a:rPr lang="zh-CN" altLang="en-US"/>
              <a:t>例</a:t>
            </a:r>
            <a:r>
              <a:rPr lang="en-US" altLang="zh-CN"/>
              <a:t>7-10</a:t>
            </a:r>
            <a:r>
              <a:rPr lang="zh-CN" altLang="en-US"/>
              <a:t>（续）</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60</a:t>
            </a:fld>
            <a:endParaRPr lang="en-US" altLang="zh-CN" dirty="0"/>
          </a:p>
        </p:txBody>
      </p:sp>
      <p:sp>
        <p:nvSpPr>
          <p:cNvPr id="7" name="标题 4"/>
          <p:cNvSpPr txBox="1">
            <a:spLocks/>
          </p:cNvSpPr>
          <p:nvPr/>
        </p:nvSpPr>
        <p:spPr>
          <a:xfrm>
            <a:off x="214313" y="257175"/>
            <a:ext cx="828675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0" hangingPunct="0">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dirty="0"/>
              <a:t>7.7</a:t>
            </a:r>
            <a:r>
              <a:rPr lang="zh-CN" altLang="en-US" dirty="0"/>
              <a:t>综合实例</a:t>
            </a:r>
            <a:r>
              <a:rPr lang="en-US" altLang="zh-CN" dirty="0"/>
              <a:t>——</a:t>
            </a:r>
            <a:r>
              <a:rPr lang="zh-CN" altLang="en-US" dirty="0"/>
              <a:t>个人银行账户管理程序</a:t>
            </a:r>
            <a:endParaRPr lang="en-US" altLang="zh-CN" dirty="0"/>
          </a:p>
          <a:p>
            <a:r>
              <a:rPr lang="en-US" altLang="zh-CN" dirty="0"/>
              <a:t>—— 7.7.3 </a:t>
            </a:r>
            <a:r>
              <a:rPr lang="zh-CN" altLang="en-US" dirty="0"/>
              <a:t>源程序及说明</a:t>
            </a:r>
          </a:p>
        </p:txBody>
      </p:sp>
    </p:spTree>
    <p:extLst>
      <p:ext uri="{BB962C8B-B14F-4D97-AF65-F5344CB8AC3E}">
        <p14:creationId xmlns:p14="http://schemas.microsoft.com/office/powerpoint/2010/main" val="2592981933"/>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内容占位符 2"/>
          <p:cNvSpPr>
            <a:spLocks noGrp="1"/>
          </p:cNvSpPr>
          <p:nvPr>
            <p:ph idx="1"/>
          </p:nvPr>
        </p:nvSpPr>
        <p:spPr>
          <a:xfrm>
            <a:off x="457200" y="1066800"/>
            <a:ext cx="8229600" cy="5507038"/>
          </a:xfrm>
          <a:solidFill>
            <a:srgbClr val="85FFFF"/>
          </a:solidFill>
          <a:ln w="9525">
            <a:noFill/>
            <a:miter lim="800000"/>
            <a:headEnd/>
            <a:tailEnd/>
          </a:ln>
          <a:effectLst/>
        </p:spPr>
        <p:txBody>
          <a:bodyPr vert="horz" wrap="square" lIns="91440" tIns="45720" rIns="91440" bIns="45720" numCol="1" anchor="t" anchorCtr="0" compatLnSpc="1">
            <a:prstTxWarp prst="textNoShape">
              <a:avLst/>
            </a:prstTxWarp>
          </a:bodyPr>
          <a:lstStyle/>
          <a:p>
            <a:pPr>
              <a:lnSpc>
                <a:spcPct val="100000"/>
              </a:lnSpc>
              <a:spcBef>
                <a:spcPts val="0"/>
              </a:spcBef>
              <a:buFont typeface="Georgia" panose="02040502050405020303" pitchFamily="18" charset="0"/>
              <a:buNone/>
            </a:pPr>
            <a:r>
              <a:rPr lang="en-US" altLang="zh-CN" sz="1600" dirty="0"/>
              <a:t>void </a:t>
            </a:r>
            <a:r>
              <a:rPr lang="en-US" altLang="zh-CN" sz="1600" dirty="0" err="1"/>
              <a:t>CreditAccount</a:t>
            </a:r>
            <a:r>
              <a:rPr lang="en-US" altLang="zh-CN" sz="1600" dirty="0"/>
              <a:t>::settle(</a:t>
            </a:r>
            <a:r>
              <a:rPr lang="en-US" altLang="zh-CN" sz="1600" dirty="0" err="1"/>
              <a:t>const</a:t>
            </a:r>
            <a:r>
              <a:rPr lang="en-US" altLang="zh-CN" sz="1600" dirty="0"/>
              <a:t> Date &amp;date) {</a:t>
            </a:r>
          </a:p>
          <a:p>
            <a:pPr>
              <a:lnSpc>
                <a:spcPct val="100000"/>
              </a:lnSpc>
              <a:spcBef>
                <a:spcPts val="0"/>
              </a:spcBef>
              <a:buFont typeface="Georgia" panose="02040502050405020303" pitchFamily="18" charset="0"/>
              <a:buNone/>
            </a:pPr>
            <a:r>
              <a:rPr lang="en-US" altLang="zh-CN" sz="1600" dirty="0"/>
              <a:t>	double interest = </a:t>
            </a:r>
            <a:r>
              <a:rPr lang="en-US" altLang="zh-CN" sz="1600" dirty="0" err="1"/>
              <a:t>acc.getSum</a:t>
            </a:r>
            <a:r>
              <a:rPr lang="en-US" altLang="zh-CN" sz="1600" dirty="0"/>
              <a:t>(date) * rate;</a:t>
            </a:r>
          </a:p>
          <a:p>
            <a:pPr>
              <a:lnSpc>
                <a:spcPct val="100000"/>
              </a:lnSpc>
              <a:spcBef>
                <a:spcPts val="0"/>
              </a:spcBef>
              <a:buFont typeface="Georgia" panose="02040502050405020303" pitchFamily="18" charset="0"/>
              <a:buNone/>
            </a:pPr>
            <a:r>
              <a:rPr lang="en-US" altLang="zh-CN" sz="1600" dirty="0"/>
              <a:t>	if (interest != 0) record(date, interest, "interest");</a:t>
            </a:r>
          </a:p>
          <a:p>
            <a:pPr>
              <a:lnSpc>
                <a:spcPct val="100000"/>
              </a:lnSpc>
              <a:spcBef>
                <a:spcPts val="0"/>
              </a:spcBef>
              <a:buFont typeface="Georgia" panose="02040502050405020303" pitchFamily="18" charset="0"/>
              <a:buNone/>
            </a:pPr>
            <a:r>
              <a:rPr lang="en-US" altLang="zh-CN" sz="1600" dirty="0"/>
              <a:t>	if (</a:t>
            </a:r>
            <a:r>
              <a:rPr lang="en-US" altLang="zh-CN" sz="1600" dirty="0" err="1"/>
              <a:t>date.getMonth</a:t>
            </a:r>
            <a:r>
              <a:rPr lang="en-US" altLang="zh-CN" sz="1600" dirty="0"/>
              <a:t>() == 1)</a:t>
            </a:r>
          </a:p>
          <a:p>
            <a:pPr>
              <a:lnSpc>
                <a:spcPct val="100000"/>
              </a:lnSpc>
              <a:spcBef>
                <a:spcPts val="0"/>
              </a:spcBef>
              <a:buFont typeface="Georgia" panose="02040502050405020303" pitchFamily="18" charset="0"/>
              <a:buNone/>
            </a:pPr>
            <a:r>
              <a:rPr lang="en-US" altLang="zh-CN" sz="1600" dirty="0"/>
              <a:t>		record(date, -fee, "annual fee");</a:t>
            </a:r>
          </a:p>
          <a:p>
            <a:pPr>
              <a:lnSpc>
                <a:spcPct val="100000"/>
              </a:lnSpc>
              <a:spcBef>
                <a:spcPts val="0"/>
              </a:spcBef>
              <a:buFont typeface="Georgia" panose="02040502050405020303" pitchFamily="18" charset="0"/>
              <a:buNone/>
            </a:pPr>
            <a:r>
              <a:rPr lang="en-US" altLang="zh-CN" sz="1600" dirty="0"/>
              <a:t>	</a:t>
            </a:r>
            <a:r>
              <a:rPr lang="en-US" altLang="zh-CN" sz="1600" dirty="0" err="1"/>
              <a:t>acc.reset</a:t>
            </a:r>
            <a:r>
              <a:rPr lang="en-US" altLang="zh-CN" sz="1600" dirty="0"/>
              <a:t>(date, </a:t>
            </a:r>
            <a:r>
              <a:rPr lang="en-US" altLang="zh-CN" sz="1600" dirty="0" err="1"/>
              <a:t>getDebt</a:t>
            </a:r>
            <a:r>
              <a:rPr lang="en-US" altLang="zh-CN" sz="1600" dirty="0"/>
              <a:t>());</a:t>
            </a:r>
          </a:p>
          <a:p>
            <a:pPr>
              <a:lnSpc>
                <a:spcPct val="100000"/>
              </a:lnSpc>
              <a:spcBef>
                <a:spcPts val="0"/>
              </a:spcBef>
              <a:buFont typeface="Georgia" panose="02040502050405020303" pitchFamily="18" charset="0"/>
              <a:buNone/>
            </a:pPr>
            <a:r>
              <a:rPr lang="en-US" altLang="zh-CN" sz="1600" dirty="0"/>
              <a:t>}</a:t>
            </a:r>
          </a:p>
          <a:p>
            <a:pPr>
              <a:lnSpc>
                <a:spcPct val="100000"/>
              </a:lnSpc>
              <a:spcBef>
                <a:spcPts val="0"/>
              </a:spcBef>
              <a:buFont typeface="Georgia" panose="02040502050405020303" pitchFamily="18" charset="0"/>
              <a:buNone/>
            </a:pPr>
            <a:r>
              <a:rPr lang="en-US" altLang="zh-CN" sz="1600" dirty="0"/>
              <a:t>void </a:t>
            </a:r>
            <a:r>
              <a:rPr lang="en-US" altLang="zh-CN" sz="1600" dirty="0" err="1"/>
              <a:t>CreditAccount</a:t>
            </a:r>
            <a:r>
              <a:rPr lang="en-US" altLang="zh-CN" sz="1600" dirty="0"/>
              <a:t>::show() </a:t>
            </a:r>
            <a:r>
              <a:rPr lang="en-US" altLang="zh-CN" sz="1600" dirty="0" err="1"/>
              <a:t>const</a:t>
            </a:r>
            <a:r>
              <a:rPr lang="en-US" altLang="zh-CN" sz="1600" dirty="0"/>
              <a:t> {</a:t>
            </a:r>
          </a:p>
          <a:p>
            <a:pPr>
              <a:lnSpc>
                <a:spcPct val="100000"/>
              </a:lnSpc>
              <a:spcBef>
                <a:spcPts val="0"/>
              </a:spcBef>
              <a:buFont typeface="Georgia" panose="02040502050405020303" pitchFamily="18" charset="0"/>
              <a:buNone/>
            </a:pPr>
            <a:r>
              <a:rPr lang="en-US" altLang="zh-CN" sz="1600" dirty="0"/>
              <a:t>	Account::show();</a:t>
            </a:r>
          </a:p>
          <a:p>
            <a:pPr>
              <a:lnSpc>
                <a:spcPct val="100000"/>
              </a:lnSpc>
              <a:spcBef>
                <a:spcPts val="0"/>
              </a:spcBef>
              <a:buFont typeface="Georgia" panose="02040502050405020303" pitchFamily="18" charset="0"/>
              <a:buNone/>
            </a:pPr>
            <a:r>
              <a:rPr lang="en-US" altLang="zh-CN" sz="1600" dirty="0"/>
              <a:t>	</a:t>
            </a:r>
            <a:r>
              <a:rPr lang="en-US" altLang="zh-CN" sz="1600" dirty="0" err="1"/>
              <a:t>cout</a:t>
            </a:r>
            <a:r>
              <a:rPr lang="en-US" altLang="zh-CN" sz="1600" dirty="0"/>
              <a:t> &lt;&lt; "\</a:t>
            </a:r>
            <a:r>
              <a:rPr lang="en-US" altLang="zh-CN" sz="1600" dirty="0" err="1"/>
              <a:t>tAvailable</a:t>
            </a:r>
            <a:r>
              <a:rPr lang="en-US" altLang="zh-CN" sz="1600" dirty="0"/>
              <a:t> credit:" &lt;&lt; </a:t>
            </a:r>
            <a:r>
              <a:rPr lang="en-US" altLang="zh-CN" sz="1600" dirty="0" err="1"/>
              <a:t>getAvailableCredit</a:t>
            </a:r>
            <a:r>
              <a:rPr lang="en-US" altLang="zh-CN" sz="1600" dirty="0"/>
              <a:t>();</a:t>
            </a:r>
          </a:p>
          <a:p>
            <a:pPr>
              <a:lnSpc>
                <a:spcPct val="100000"/>
              </a:lnSpc>
              <a:spcBef>
                <a:spcPts val="0"/>
              </a:spcBef>
              <a:buFont typeface="Georgia" panose="02040502050405020303" pitchFamily="18" charset="0"/>
              <a:buNone/>
            </a:pPr>
            <a:r>
              <a:rPr lang="en-US" altLang="zh-CN" sz="1600" dirty="0"/>
              <a:t>}</a:t>
            </a:r>
          </a:p>
          <a:p>
            <a:pPr>
              <a:lnSpc>
                <a:spcPct val="100000"/>
              </a:lnSpc>
              <a:spcBef>
                <a:spcPts val="0"/>
              </a:spcBef>
              <a:buFont typeface="Georgia" panose="02040502050405020303" pitchFamily="18" charset="0"/>
              <a:buNone/>
            </a:pPr>
            <a:r>
              <a:rPr lang="en-US" altLang="zh-CN" sz="1600" dirty="0"/>
              <a:t> </a:t>
            </a:r>
          </a:p>
          <a:p>
            <a:pPr>
              <a:lnSpc>
                <a:spcPct val="100000"/>
              </a:lnSpc>
              <a:spcBef>
                <a:spcPts val="0"/>
              </a:spcBef>
              <a:buFont typeface="Georgia" panose="02040502050405020303" pitchFamily="18" charset="0"/>
              <a:buNone/>
            </a:pPr>
            <a:r>
              <a:rPr lang="en-US" altLang="zh-CN" sz="1600" dirty="0"/>
              <a:t>//7_10.cpp</a:t>
            </a:r>
          </a:p>
          <a:p>
            <a:pPr>
              <a:lnSpc>
                <a:spcPct val="100000"/>
              </a:lnSpc>
              <a:spcBef>
                <a:spcPts val="0"/>
              </a:spcBef>
              <a:buFont typeface="Georgia" panose="02040502050405020303" pitchFamily="18" charset="0"/>
              <a:buNone/>
            </a:pPr>
            <a:r>
              <a:rPr lang="en-US" altLang="zh-CN" sz="1600" dirty="0"/>
              <a:t>#include "</a:t>
            </a:r>
            <a:r>
              <a:rPr lang="en-US" altLang="zh-CN" sz="1600" dirty="0" err="1"/>
              <a:t>account.h</a:t>
            </a:r>
            <a:r>
              <a:rPr lang="en-US" altLang="zh-CN" sz="1600" dirty="0"/>
              <a:t>"</a:t>
            </a:r>
          </a:p>
          <a:p>
            <a:pPr>
              <a:lnSpc>
                <a:spcPct val="100000"/>
              </a:lnSpc>
              <a:spcBef>
                <a:spcPts val="0"/>
              </a:spcBef>
              <a:buFont typeface="Georgia" panose="02040502050405020303" pitchFamily="18" charset="0"/>
              <a:buNone/>
            </a:pPr>
            <a:r>
              <a:rPr lang="en-US" altLang="zh-CN" sz="1600" dirty="0"/>
              <a:t>#include &lt;</a:t>
            </a:r>
            <a:r>
              <a:rPr lang="en-US" altLang="zh-CN" sz="1600" dirty="0" err="1"/>
              <a:t>iostream</a:t>
            </a:r>
            <a:r>
              <a:rPr lang="en-US" altLang="zh-CN" sz="1600" dirty="0"/>
              <a:t>&gt;</a:t>
            </a:r>
          </a:p>
          <a:p>
            <a:pPr>
              <a:lnSpc>
                <a:spcPct val="100000"/>
              </a:lnSpc>
              <a:spcBef>
                <a:spcPts val="0"/>
              </a:spcBef>
              <a:buFont typeface="Georgia" panose="02040502050405020303" pitchFamily="18" charset="0"/>
              <a:buNone/>
            </a:pPr>
            <a:r>
              <a:rPr lang="en-US" altLang="zh-CN" sz="1600" dirty="0"/>
              <a:t>using namespace </a:t>
            </a:r>
            <a:r>
              <a:rPr lang="en-US" altLang="zh-CN" sz="1600" dirty="0" err="1"/>
              <a:t>std</a:t>
            </a:r>
            <a:r>
              <a:rPr lang="en-US" altLang="zh-CN" sz="1600" dirty="0"/>
              <a:t>;</a:t>
            </a:r>
          </a:p>
        </p:txBody>
      </p:sp>
      <p:sp>
        <p:nvSpPr>
          <p:cNvPr id="101381" name="标题 1"/>
          <p:cNvSpPr>
            <a:spLocks noGrp="1"/>
          </p:cNvSpPr>
          <p:nvPr>
            <p:ph type="title"/>
          </p:nvPr>
        </p:nvSpPr>
        <p:spPr>
          <a:xfrm>
            <a:off x="5548313" y="5500688"/>
            <a:ext cx="3214687" cy="1066800"/>
          </a:xfrm>
          <a:solidFill>
            <a:schemeClr val="bg1"/>
          </a:solidFill>
        </p:spPr>
        <p:txBody>
          <a:bodyPr/>
          <a:lstStyle/>
          <a:p>
            <a:r>
              <a:rPr lang="zh-CN" altLang="en-US" dirty="0"/>
              <a:t>例</a:t>
            </a:r>
            <a:r>
              <a:rPr lang="en-US" altLang="zh-CN" dirty="0"/>
              <a:t>7-10</a:t>
            </a:r>
            <a:r>
              <a:rPr lang="zh-CN" altLang="en-US" dirty="0"/>
              <a:t>（续）</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61</a:t>
            </a:fld>
            <a:endParaRPr lang="en-US" altLang="zh-CN" dirty="0"/>
          </a:p>
        </p:txBody>
      </p:sp>
      <p:sp>
        <p:nvSpPr>
          <p:cNvPr id="7" name="标题 4"/>
          <p:cNvSpPr txBox="1">
            <a:spLocks/>
          </p:cNvSpPr>
          <p:nvPr/>
        </p:nvSpPr>
        <p:spPr>
          <a:xfrm>
            <a:off x="214313" y="257175"/>
            <a:ext cx="828675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0" hangingPunct="0">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dirty="0"/>
              <a:t>7.7</a:t>
            </a:r>
            <a:r>
              <a:rPr lang="zh-CN" altLang="en-US" dirty="0"/>
              <a:t>综合实例</a:t>
            </a:r>
            <a:r>
              <a:rPr lang="en-US" altLang="zh-CN" dirty="0"/>
              <a:t>——</a:t>
            </a:r>
            <a:r>
              <a:rPr lang="zh-CN" altLang="en-US" dirty="0"/>
              <a:t>个人银行账户管理程序</a:t>
            </a:r>
            <a:endParaRPr lang="en-US" altLang="zh-CN" dirty="0"/>
          </a:p>
          <a:p>
            <a:r>
              <a:rPr lang="en-US" altLang="zh-CN" dirty="0"/>
              <a:t>—— 7.7.3 </a:t>
            </a:r>
            <a:r>
              <a:rPr lang="zh-CN" altLang="en-US" dirty="0"/>
              <a:t>源程序及说明</a:t>
            </a:r>
          </a:p>
        </p:txBody>
      </p:sp>
    </p:spTree>
    <p:extLst>
      <p:ext uri="{BB962C8B-B14F-4D97-AF65-F5344CB8AC3E}">
        <p14:creationId xmlns:p14="http://schemas.microsoft.com/office/powerpoint/2010/main" val="4159369494"/>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内容占位符 2"/>
          <p:cNvSpPr>
            <a:spLocks noGrp="1"/>
          </p:cNvSpPr>
          <p:nvPr>
            <p:ph idx="1"/>
          </p:nvPr>
        </p:nvSpPr>
        <p:spPr>
          <a:xfrm>
            <a:off x="142875" y="1066800"/>
            <a:ext cx="8858250" cy="5507038"/>
          </a:xfrm>
          <a:solidFill>
            <a:srgbClr val="85FFFF"/>
          </a:solidFill>
          <a:ln w="9525">
            <a:noFill/>
            <a:miter lim="800000"/>
            <a:headEnd/>
            <a:tailEnd/>
          </a:ln>
          <a:effectLst/>
        </p:spPr>
        <p:txBody>
          <a:bodyPr vert="horz" wrap="square" lIns="91440" tIns="45720" rIns="91440" bIns="45720" numCol="1" anchor="t" anchorCtr="0" compatLnSpc="1">
            <a:prstTxWarp prst="textNoShape">
              <a:avLst/>
            </a:prstTxWarp>
          </a:bodyPr>
          <a:lstStyle/>
          <a:p>
            <a:pPr>
              <a:lnSpc>
                <a:spcPct val="100000"/>
              </a:lnSpc>
              <a:spcBef>
                <a:spcPts val="0"/>
              </a:spcBef>
              <a:buFont typeface="Georgia" panose="02040502050405020303" pitchFamily="18" charset="0"/>
              <a:buNone/>
            </a:pPr>
            <a:r>
              <a:rPr lang="en-US" altLang="zh-CN" sz="1600" dirty="0" err="1"/>
              <a:t>int</a:t>
            </a:r>
            <a:r>
              <a:rPr lang="en-US" altLang="zh-CN" sz="1600" dirty="0"/>
              <a:t> main() {</a:t>
            </a:r>
          </a:p>
          <a:p>
            <a:pPr>
              <a:lnSpc>
                <a:spcPct val="100000"/>
              </a:lnSpc>
              <a:spcBef>
                <a:spcPts val="0"/>
              </a:spcBef>
              <a:buFont typeface="Georgia" panose="02040502050405020303" pitchFamily="18" charset="0"/>
              <a:buNone/>
            </a:pPr>
            <a:r>
              <a:rPr lang="en-US" altLang="zh-CN" sz="1600" dirty="0"/>
              <a:t>	Date date(2008, 11, 1);	//</a:t>
            </a:r>
            <a:r>
              <a:rPr lang="zh-CN" altLang="en-US" sz="1600" dirty="0"/>
              <a:t>起始日期</a:t>
            </a:r>
          </a:p>
          <a:p>
            <a:pPr>
              <a:lnSpc>
                <a:spcPct val="100000"/>
              </a:lnSpc>
              <a:spcBef>
                <a:spcPts val="0"/>
              </a:spcBef>
              <a:buFont typeface="Georgia" panose="02040502050405020303" pitchFamily="18" charset="0"/>
              <a:buNone/>
            </a:pPr>
            <a:r>
              <a:rPr lang="zh-CN" altLang="en-US" sz="1600" dirty="0"/>
              <a:t>	</a:t>
            </a:r>
            <a:r>
              <a:rPr lang="en-US" altLang="zh-CN" sz="1600" dirty="0"/>
              <a:t>//</a:t>
            </a:r>
            <a:r>
              <a:rPr lang="zh-CN" altLang="en-US" sz="1600" dirty="0"/>
              <a:t>建立几个账户</a:t>
            </a:r>
          </a:p>
          <a:p>
            <a:pPr>
              <a:lnSpc>
                <a:spcPct val="100000"/>
              </a:lnSpc>
              <a:spcBef>
                <a:spcPts val="0"/>
              </a:spcBef>
              <a:buFont typeface="Georgia" panose="02040502050405020303" pitchFamily="18" charset="0"/>
              <a:buNone/>
            </a:pPr>
            <a:r>
              <a:rPr lang="zh-CN" altLang="en-US" sz="1600" dirty="0"/>
              <a:t>	</a:t>
            </a:r>
            <a:r>
              <a:rPr lang="en-US" altLang="zh-CN" sz="1600" dirty="0" err="1"/>
              <a:t>SavingsAccount</a:t>
            </a:r>
            <a:r>
              <a:rPr lang="en-US" altLang="zh-CN" sz="1600" dirty="0"/>
              <a:t> sa1(date, "S3755217", 0.015);</a:t>
            </a:r>
          </a:p>
          <a:p>
            <a:pPr>
              <a:lnSpc>
                <a:spcPct val="100000"/>
              </a:lnSpc>
              <a:spcBef>
                <a:spcPts val="0"/>
              </a:spcBef>
              <a:buFont typeface="Georgia" panose="02040502050405020303" pitchFamily="18" charset="0"/>
              <a:buNone/>
            </a:pPr>
            <a:r>
              <a:rPr lang="en-US" altLang="zh-CN" sz="1600" dirty="0"/>
              <a:t>	</a:t>
            </a:r>
            <a:r>
              <a:rPr lang="en-US" altLang="zh-CN" sz="1600" dirty="0" err="1"/>
              <a:t>SavingsAccount</a:t>
            </a:r>
            <a:r>
              <a:rPr lang="en-US" altLang="zh-CN" sz="1600" dirty="0"/>
              <a:t> sa2(date, "02342342", 0.015);</a:t>
            </a:r>
          </a:p>
          <a:p>
            <a:pPr>
              <a:lnSpc>
                <a:spcPct val="100000"/>
              </a:lnSpc>
              <a:spcBef>
                <a:spcPts val="0"/>
              </a:spcBef>
              <a:buFont typeface="Georgia" panose="02040502050405020303" pitchFamily="18" charset="0"/>
              <a:buNone/>
            </a:pPr>
            <a:r>
              <a:rPr lang="en-US" altLang="zh-CN" sz="1600" dirty="0"/>
              <a:t>	</a:t>
            </a:r>
            <a:r>
              <a:rPr lang="en-US" altLang="zh-CN" sz="1600" dirty="0" err="1"/>
              <a:t>CreditAccount</a:t>
            </a:r>
            <a:r>
              <a:rPr lang="en-US" altLang="zh-CN" sz="1600" dirty="0"/>
              <a:t> </a:t>
            </a:r>
            <a:r>
              <a:rPr lang="en-US" altLang="zh-CN" sz="1600" dirty="0" err="1"/>
              <a:t>ca</a:t>
            </a:r>
            <a:r>
              <a:rPr lang="en-US" altLang="zh-CN" sz="1600" dirty="0"/>
              <a:t>(date, "C5392394", 10000, 0.0005, 50);</a:t>
            </a:r>
          </a:p>
          <a:p>
            <a:pPr>
              <a:lnSpc>
                <a:spcPct val="100000"/>
              </a:lnSpc>
              <a:spcBef>
                <a:spcPts val="0"/>
              </a:spcBef>
              <a:buFont typeface="Georgia" panose="02040502050405020303" pitchFamily="18" charset="0"/>
              <a:buNone/>
            </a:pPr>
            <a:r>
              <a:rPr lang="en-US" altLang="zh-CN" sz="1600" dirty="0"/>
              <a:t>	//11</a:t>
            </a:r>
            <a:r>
              <a:rPr lang="zh-CN" altLang="en-US" sz="1600" dirty="0"/>
              <a:t>月份的几笔账目</a:t>
            </a:r>
          </a:p>
          <a:p>
            <a:pPr>
              <a:lnSpc>
                <a:spcPct val="100000"/>
              </a:lnSpc>
              <a:spcBef>
                <a:spcPts val="0"/>
              </a:spcBef>
              <a:buFont typeface="Georgia" panose="02040502050405020303" pitchFamily="18" charset="0"/>
              <a:buNone/>
            </a:pPr>
            <a:r>
              <a:rPr lang="zh-CN" altLang="en-US" sz="1600" dirty="0"/>
              <a:t>	</a:t>
            </a:r>
            <a:r>
              <a:rPr lang="en-US" altLang="zh-CN" sz="1600" dirty="0"/>
              <a:t>sa1.deposit(Date(2008, 11, 5), 5000, "salary");</a:t>
            </a:r>
          </a:p>
          <a:p>
            <a:pPr>
              <a:lnSpc>
                <a:spcPct val="100000"/>
              </a:lnSpc>
              <a:spcBef>
                <a:spcPts val="0"/>
              </a:spcBef>
              <a:buFont typeface="Georgia" panose="02040502050405020303" pitchFamily="18" charset="0"/>
              <a:buNone/>
            </a:pPr>
            <a:r>
              <a:rPr lang="en-US" altLang="zh-CN" sz="1600" dirty="0"/>
              <a:t>	</a:t>
            </a:r>
            <a:r>
              <a:rPr lang="en-US" altLang="zh-CN" sz="1600" dirty="0" err="1"/>
              <a:t>ca.withdraw</a:t>
            </a:r>
            <a:r>
              <a:rPr lang="en-US" altLang="zh-CN" sz="1600" dirty="0"/>
              <a:t>(Date(2008, 11, 15), 2000, "buy a cell");</a:t>
            </a:r>
          </a:p>
          <a:p>
            <a:pPr>
              <a:lnSpc>
                <a:spcPct val="100000"/>
              </a:lnSpc>
              <a:spcBef>
                <a:spcPts val="0"/>
              </a:spcBef>
              <a:buFont typeface="Georgia" panose="02040502050405020303" pitchFamily="18" charset="0"/>
              <a:buNone/>
            </a:pPr>
            <a:r>
              <a:rPr lang="en-US" altLang="zh-CN" sz="1600" dirty="0"/>
              <a:t>	sa2.deposit(Date(2008, 11, 25), 10000, "sell stock 0323");</a:t>
            </a:r>
            <a:endParaRPr lang="zh-CN" altLang="en-US" sz="1600" dirty="0"/>
          </a:p>
          <a:p>
            <a:pPr>
              <a:lnSpc>
                <a:spcPct val="100000"/>
              </a:lnSpc>
              <a:spcBef>
                <a:spcPts val="0"/>
              </a:spcBef>
              <a:buFont typeface="Georgia" panose="02040502050405020303" pitchFamily="18" charset="0"/>
              <a:buNone/>
            </a:pPr>
            <a:r>
              <a:rPr lang="zh-CN" altLang="en-US" sz="1600" dirty="0"/>
              <a:t>	</a:t>
            </a:r>
            <a:r>
              <a:rPr lang="en-US" altLang="zh-CN" sz="1600" dirty="0" err="1"/>
              <a:t>ca.settle</a:t>
            </a:r>
            <a:r>
              <a:rPr lang="en-US" altLang="zh-CN" sz="1600" dirty="0"/>
              <a:t>(Date(2008, 12, 1)); //</a:t>
            </a:r>
            <a:r>
              <a:rPr lang="zh-CN" altLang="en-US" sz="1600" dirty="0"/>
              <a:t>结算信用卡</a:t>
            </a:r>
            <a:endParaRPr lang="en-US" altLang="zh-CN" sz="1600" dirty="0"/>
          </a:p>
          <a:p>
            <a:pPr>
              <a:lnSpc>
                <a:spcPct val="100000"/>
              </a:lnSpc>
              <a:spcBef>
                <a:spcPts val="0"/>
              </a:spcBef>
              <a:buFont typeface="Georgia" panose="02040502050405020303" pitchFamily="18" charset="0"/>
              <a:buNone/>
            </a:pPr>
            <a:r>
              <a:rPr lang="en-US" altLang="zh-CN" sz="1600" dirty="0"/>
              <a:t>	//12</a:t>
            </a:r>
            <a:r>
              <a:rPr lang="zh-CN" altLang="en-US" sz="1600" dirty="0"/>
              <a:t>月份的几笔账目</a:t>
            </a:r>
          </a:p>
          <a:p>
            <a:pPr>
              <a:lnSpc>
                <a:spcPct val="100000"/>
              </a:lnSpc>
              <a:spcBef>
                <a:spcPts val="0"/>
              </a:spcBef>
              <a:buFont typeface="Georgia" panose="02040502050405020303" pitchFamily="18" charset="0"/>
              <a:buNone/>
            </a:pPr>
            <a:r>
              <a:rPr lang="zh-CN" altLang="en-US" sz="1600" dirty="0"/>
              <a:t>	</a:t>
            </a:r>
            <a:r>
              <a:rPr lang="en-US" altLang="zh-CN" sz="1600" dirty="0" err="1"/>
              <a:t>ca.deposit</a:t>
            </a:r>
            <a:r>
              <a:rPr lang="en-US" altLang="zh-CN" sz="1600" dirty="0"/>
              <a:t>(Date(2008, 12, 1), 2016, "repay the credit");</a:t>
            </a:r>
          </a:p>
          <a:p>
            <a:pPr>
              <a:lnSpc>
                <a:spcPct val="100000"/>
              </a:lnSpc>
              <a:spcBef>
                <a:spcPts val="0"/>
              </a:spcBef>
              <a:buFont typeface="Georgia" panose="02040502050405020303" pitchFamily="18" charset="0"/>
              <a:buNone/>
            </a:pPr>
            <a:r>
              <a:rPr lang="en-US" altLang="zh-CN" sz="1600" dirty="0"/>
              <a:t>	sa1.deposit(Date(2008, 12, 5), 5500, "salary");</a:t>
            </a:r>
          </a:p>
          <a:p>
            <a:pPr>
              <a:lnSpc>
                <a:spcPct val="100000"/>
              </a:lnSpc>
              <a:spcBef>
                <a:spcPts val="0"/>
              </a:spcBef>
              <a:buFont typeface="Georgia" panose="02040502050405020303" pitchFamily="18" charset="0"/>
              <a:buNone/>
            </a:pPr>
            <a:r>
              <a:rPr lang="en-US" altLang="zh-CN" sz="1600" dirty="0"/>
              <a:t>	</a:t>
            </a:r>
          </a:p>
        </p:txBody>
      </p:sp>
      <p:sp>
        <p:nvSpPr>
          <p:cNvPr id="102405" name="标题 1"/>
          <p:cNvSpPr>
            <a:spLocks noGrp="1"/>
          </p:cNvSpPr>
          <p:nvPr>
            <p:ph type="title"/>
          </p:nvPr>
        </p:nvSpPr>
        <p:spPr>
          <a:xfrm>
            <a:off x="5776913" y="5500688"/>
            <a:ext cx="3214687" cy="1066800"/>
          </a:xfrm>
          <a:solidFill>
            <a:schemeClr val="bg1"/>
          </a:solidFill>
        </p:spPr>
        <p:txBody>
          <a:bodyPr/>
          <a:lstStyle/>
          <a:p>
            <a:r>
              <a:rPr lang="zh-CN" altLang="en-US" dirty="0"/>
              <a:t>例</a:t>
            </a:r>
            <a:r>
              <a:rPr lang="en-US" altLang="zh-CN" dirty="0"/>
              <a:t>7-10</a:t>
            </a:r>
            <a:r>
              <a:rPr lang="zh-CN" altLang="en-US" dirty="0"/>
              <a:t>（续）</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62</a:t>
            </a:fld>
            <a:endParaRPr lang="en-US" altLang="zh-CN" dirty="0"/>
          </a:p>
        </p:txBody>
      </p:sp>
      <p:sp>
        <p:nvSpPr>
          <p:cNvPr id="7" name="标题 4"/>
          <p:cNvSpPr txBox="1">
            <a:spLocks/>
          </p:cNvSpPr>
          <p:nvPr/>
        </p:nvSpPr>
        <p:spPr>
          <a:xfrm>
            <a:off x="214313" y="257175"/>
            <a:ext cx="828675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0" hangingPunct="0">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dirty="0"/>
              <a:t>7.7</a:t>
            </a:r>
            <a:r>
              <a:rPr lang="zh-CN" altLang="en-US" dirty="0"/>
              <a:t>综合实例</a:t>
            </a:r>
            <a:r>
              <a:rPr lang="en-US" altLang="zh-CN" dirty="0"/>
              <a:t>——</a:t>
            </a:r>
            <a:r>
              <a:rPr lang="zh-CN" altLang="en-US" dirty="0"/>
              <a:t>个人银行账户管理程序</a:t>
            </a:r>
            <a:endParaRPr lang="en-US" altLang="zh-CN" dirty="0"/>
          </a:p>
          <a:p>
            <a:r>
              <a:rPr lang="en-US" altLang="zh-CN" dirty="0"/>
              <a:t>—— 7.7.3 </a:t>
            </a:r>
            <a:r>
              <a:rPr lang="zh-CN" altLang="en-US" dirty="0"/>
              <a:t>源程序及说明</a:t>
            </a:r>
          </a:p>
        </p:txBody>
      </p:sp>
    </p:spTree>
    <p:extLst>
      <p:ext uri="{BB962C8B-B14F-4D97-AF65-F5344CB8AC3E}">
        <p14:creationId xmlns:p14="http://schemas.microsoft.com/office/powerpoint/2010/main" val="1530392165"/>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内容占位符 2"/>
          <p:cNvSpPr>
            <a:spLocks noGrp="1"/>
          </p:cNvSpPr>
          <p:nvPr>
            <p:ph idx="1"/>
          </p:nvPr>
        </p:nvSpPr>
        <p:spPr>
          <a:xfrm>
            <a:off x="142875" y="1143000"/>
            <a:ext cx="8858250" cy="5430838"/>
          </a:xfrm>
          <a:solidFill>
            <a:srgbClr val="85FFFF"/>
          </a:solidFill>
          <a:ln w="9525">
            <a:noFill/>
            <a:miter lim="800000"/>
            <a:headEnd/>
            <a:tailEnd/>
          </a:ln>
          <a:effectLst/>
        </p:spPr>
        <p:txBody>
          <a:bodyPr vert="horz" wrap="square" lIns="91440" tIns="45720" rIns="91440" bIns="45720" numCol="1" anchor="t" anchorCtr="0" compatLnSpc="1">
            <a:prstTxWarp prst="textNoShape">
              <a:avLst/>
            </a:prstTxWarp>
          </a:bodyPr>
          <a:lstStyle/>
          <a:p>
            <a:pPr>
              <a:lnSpc>
                <a:spcPct val="100000"/>
              </a:lnSpc>
              <a:spcBef>
                <a:spcPts val="0"/>
              </a:spcBef>
              <a:buFont typeface="Georgia" panose="02040502050405020303" pitchFamily="18" charset="0"/>
              <a:buNone/>
            </a:pPr>
            <a:r>
              <a:rPr lang="en-US" altLang="zh-CN" sz="1600"/>
              <a:t>  //</a:t>
            </a:r>
            <a:r>
              <a:rPr lang="zh-CN" altLang="en-US" sz="1600"/>
              <a:t>结算所有账户</a:t>
            </a:r>
          </a:p>
          <a:p>
            <a:pPr>
              <a:lnSpc>
                <a:spcPct val="100000"/>
              </a:lnSpc>
              <a:spcBef>
                <a:spcPts val="0"/>
              </a:spcBef>
              <a:buFont typeface="Georgia" panose="02040502050405020303" pitchFamily="18" charset="0"/>
              <a:buNone/>
            </a:pPr>
            <a:r>
              <a:rPr lang="zh-CN" altLang="en-US" sz="1600"/>
              <a:t>	</a:t>
            </a:r>
            <a:r>
              <a:rPr lang="en-US" altLang="zh-CN" sz="1600"/>
              <a:t>sa1.settle(Date(2009, 1, 1));</a:t>
            </a:r>
          </a:p>
          <a:p>
            <a:pPr>
              <a:lnSpc>
                <a:spcPct val="100000"/>
              </a:lnSpc>
              <a:spcBef>
                <a:spcPts val="0"/>
              </a:spcBef>
              <a:buFont typeface="Georgia" panose="02040502050405020303" pitchFamily="18" charset="0"/>
              <a:buNone/>
            </a:pPr>
            <a:r>
              <a:rPr lang="en-US" altLang="zh-CN" sz="1600"/>
              <a:t>	sa2.settle(Date(2009, 1, 1));</a:t>
            </a:r>
          </a:p>
          <a:p>
            <a:pPr>
              <a:lnSpc>
                <a:spcPct val="100000"/>
              </a:lnSpc>
              <a:spcBef>
                <a:spcPts val="0"/>
              </a:spcBef>
              <a:buFont typeface="Georgia" panose="02040502050405020303" pitchFamily="18" charset="0"/>
              <a:buNone/>
            </a:pPr>
            <a:r>
              <a:rPr lang="en-US" altLang="zh-CN" sz="1600"/>
              <a:t>	ca.settle(Date(2009, 1, 1));</a:t>
            </a:r>
          </a:p>
          <a:p>
            <a:pPr>
              <a:lnSpc>
                <a:spcPct val="100000"/>
              </a:lnSpc>
              <a:spcBef>
                <a:spcPts val="0"/>
              </a:spcBef>
              <a:buFont typeface="Georgia" panose="02040502050405020303" pitchFamily="18" charset="0"/>
              <a:buNone/>
            </a:pPr>
            <a:r>
              <a:rPr lang="en-US" altLang="zh-CN" sz="1600"/>
              <a:t>	//</a:t>
            </a:r>
            <a:r>
              <a:rPr lang="zh-CN" altLang="en-US" sz="1600"/>
              <a:t>输出各个账户信息</a:t>
            </a:r>
          </a:p>
          <a:p>
            <a:pPr>
              <a:lnSpc>
                <a:spcPct val="100000"/>
              </a:lnSpc>
              <a:spcBef>
                <a:spcPts val="0"/>
              </a:spcBef>
              <a:buFont typeface="Georgia" panose="02040502050405020303" pitchFamily="18" charset="0"/>
              <a:buNone/>
            </a:pPr>
            <a:r>
              <a:rPr lang="zh-CN" altLang="en-US" sz="1600"/>
              <a:t>	</a:t>
            </a:r>
            <a:r>
              <a:rPr lang="en-US" altLang="zh-CN" sz="1600"/>
              <a:t>cout &lt;&lt; endl;</a:t>
            </a:r>
          </a:p>
          <a:p>
            <a:pPr>
              <a:lnSpc>
                <a:spcPct val="100000"/>
              </a:lnSpc>
              <a:spcBef>
                <a:spcPts val="0"/>
              </a:spcBef>
              <a:buFont typeface="Georgia" panose="02040502050405020303" pitchFamily="18" charset="0"/>
              <a:buNone/>
            </a:pPr>
            <a:r>
              <a:rPr lang="en-US" altLang="zh-CN" sz="1600"/>
              <a:t>	sa1.show(); cout &lt;&lt; endl;</a:t>
            </a:r>
          </a:p>
          <a:p>
            <a:pPr>
              <a:lnSpc>
                <a:spcPct val="100000"/>
              </a:lnSpc>
              <a:spcBef>
                <a:spcPts val="0"/>
              </a:spcBef>
              <a:buFont typeface="Georgia" panose="02040502050405020303" pitchFamily="18" charset="0"/>
              <a:buNone/>
            </a:pPr>
            <a:r>
              <a:rPr lang="en-US" altLang="zh-CN" sz="1600"/>
              <a:t>	sa2.show(); cout &lt;&lt; endl;</a:t>
            </a:r>
          </a:p>
          <a:p>
            <a:pPr>
              <a:lnSpc>
                <a:spcPct val="100000"/>
              </a:lnSpc>
              <a:spcBef>
                <a:spcPts val="0"/>
              </a:spcBef>
              <a:buFont typeface="Georgia" panose="02040502050405020303" pitchFamily="18" charset="0"/>
              <a:buNone/>
            </a:pPr>
            <a:r>
              <a:rPr lang="en-US" altLang="zh-CN" sz="1600"/>
              <a:t>	ca.show(); cout &lt;&lt; endl;</a:t>
            </a:r>
          </a:p>
          <a:p>
            <a:pPr>
              <a:lnSpc>
                <a:spcPct val="100000"/>
              </a:lnSpc>
              <a:spcBef>
                <a:spcPts val="0"/>
              </a:spcBef>
              <a:buFont typeface="Georgia" panose="02040502050405020303" pitchFamily="18" charset="0"/>
              <a:buNone/>
            </a:pPr>
            <a:r>
              <a:rPr lang="en-US" altLang="zh-CN" sz="1600"/>
              <a:t>	cout &lt;&lt; "Total: " &lt;&lt; Account::getTotal() &lt;&lt; endl;</a:t>
            </a:r>
          </a:p>
          <a:p>
            <a:pPr>
              <a:lnSpc>
                <a:spcPct val="100000"/>
              </a:lnSpc>
              <a:spcBef>
                <a:spcPts val="0"/>
              </a:spcBef>
              <a:buFont typeface="Georgia" panose="02040502050405020303" pitchFamily="18" charset="0"/>
              <a:buNone/>
            </a:pPr>
            <a:r>
              <a:rPr lang="en-US" altLang="zh-CN" sz="1600"/>
              <a:t>	return 0;</a:t>
            </a:r>
          </a:p>
          <a:p>
            <a:pPr>
              <a:lnSpc>
                <a:spcPct val="100000"/>
              </a:lnSpc>
              <a:spcBef>
                <a:spcPts val="0"/>
              </a:spcBef>
              <a:buFont typeface="Georgia" panose="02040502050405020303" pitchFamily="18" charset="0"/>
              <a:buNone/>
            </a:pPr>
            <a:r>
              <a:rPr lang="en-US" altLang="zh-CN" sz="1600"/>
              <a:t>}</a:t>
            </a:r>
          </a:p>
          <a:p>
            <a:pPr>
              <a:lnSpc>
                <a:spcPct val="100000"/>
              </a:lnSpc>
              <a:spcBef>
                <a:spcPts val="0"/>
              </a:spcBef>
              <a:buFont typeface="Georgia" panose="02040502050405020303" pitchFamily="18" charset="0"/>
              <a:buNone/>
            </a:pPr>
            <a:endParaRPr lang="en-US" altLang="zh-CN" sz="1600"/>
          </a:p>
        </p:txBody>
      </p:sp>
      <p:sp>
        <p:nvSpPr>
          <p:cNvPr id="103429" name="标题 1"/>
          <p:cNvSpPr>
            <a:spLocks noGrp="1"/>
          </p:cNvSpPr>
          <p:nvPr>
            <p:ph type="title"/>
          </p:nvPr>
        </p:nvSpPr>
        <p:spPr>
          <a:xfrm>
            <a:off x="5776913" y="5500688"/>
            <a:ext cx="3214687" cy="1066800"/>
          </a:xfrm>
          <a:solidFill>
            <a:schemeClr val="bg1"/>
          </a:solidFill>
        </p:spPr>
        <p:txBody>
          <a:bodyPr/>
          <a:lstStyle/>
          <a:p>
            <a:r>
              <a:rPr lang="zh-CN" altLang="en-US"/>
              <a:t>例</a:t>
            </a:r>
            <a:r>
              <a:rPr lang="en-US" altLang="zh-CN"/>
              <a:t>7-10</a:t>
            </a:r>
            <a:r>
              <a:rPr lang="zh-CN" altLang="en-US"/>
              <a:t>（续）</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63</a:t>
            </a:fld>
            <a:endParaRPr lang="en-US" altLang="zh-CN" dirty="0"/>
          </a:p>
        </p:txBody>
      </p:sp>
      <p:sp>
        <p:nvSpPr>
          <p:cNvPr id="7" name="标题 4"/>
          <p:cNvSpPr txBox="1">
            <a:spLocks/>
          </p:cNvSpPr>
          <p:nvPr/>
        </p:nvSpPr>
        <p:spPr>
          <a:xfrm>
            <a:off x="214313" y="257175"/>
            <a:ext cx="828675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0" hangingPunct="0">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dirty="0"/>
              <a:t>7.7</a:t>
            </a:r>
            <a:r>
              <a:rPr lang="zh-CN" altLang="en-US" dirty="0"/>
              <a:t>综合实例</a:t>
            </a:r>
            <a:r>
              <a:rPr lang="en-US" altLang="zh-CN" dirty="0"/>
              <a:t>——</a:t>
            </a:r>
            <a:r>
              <a:rPr lang="zh-CN" altLang="en-US" dirty="0"/>
              <a:t>个人银行账户管理程序</a:t>
            </a:r>
            <a:endParaRPr lang="en-US" altLang="zh-CN" dirty="0"/>
          </a:p>
          <a:p>
            <a:r>
              <a:rPr lang="en-US" altLang="zh-CN" dirty="0"/>
              <a:t>—— 7.7.3 </a:t>
            </a:r>
            <a:r>
              <a:rPr lang="zh-CN" altLang="en-US" dirty="0"/>
              <a:t>源程序及说明</a:t>
            </a:r>
          </a:p>
        </p:txBody>
      </p:sp>
    </p:spTree>
    <p:extLst>
      <p:ext uri="{BB962C8B-B14F-4D97-AF65-F5344CB8AC3E}">
        <p14:creationId xmlns:p14="http://schemas.microsoft.com/office/powerpoint/2010/main" val="548197388"/>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标题 1"/>
          <p:cNvSpPr>
            <a:spLocks noGrp="1"/>
          </p:cNvSpPr>
          <p:nvPr>
            <p:ph type="title"/>
          </p:nvPr>
        </p:nvSpPr>
        <p:spPr>
          <a:xfrm>
            <a:off x="0" y="950913"/>
            <a:ext cx="6704013" cy="954087"/>
          </a:xfrm>
        </p:spPr>
        <p:txBody>
          <a:bodyPr/>
          <a:lstStyle/>
          <a:p>
            <a:r>
              <a:rPr lang="zh-CN" altLang="en-US"/>
              <a:t>例</a:t>
            </a:r>
            <a:r>
              <a:rPr lang="en-US" altLang="zh-CN"/>
              <a:t>7-10</a:t>
            </a:r>
            <a:r>
              <a:rPr lang="zh-CN" altLang="en-US"/>
              <a:t>（续）</a:t>
            </a:r>
            <a:r>
              <a:rPr lang="en-US" altLang="zh-CN"/>
              <a:t>——</a:t>
            </a:r>
            <a:r>
              <a:rPr lang="zh-CN" altLang="en-US"/>
              <a:t>结果</a:t>
            </a:r>
          </a:p>
        </p:txBody>
      </p:sp>
      <p:sp>
        <p:nvSpPr>
          <p:cNvPr id="3" name="内容占位符 2"/>
          <p:cNvSpPr>
            <a:spLocks noGrp="1"/>
          </p:cNvSpPr>
          <p:nvPr>
            <p:ph idx="1"/>
          </p:nvPr>
        </p:nvSpPr>
        <p:spPr>
          <a:xfrm>
            <a:off x="152400" y="1785938"/>
            <a:ext cx="8786813" cy="4787900"/>
          </a:xfrm>
          <a:solidFill>
            <a:schemeClr val="accent6">
              <a:lumMod val="20000"/>
              <a:lumOff val="80000"/>
            </a:schemeClr>
          </a:solidFill>
        </p:spPr>
        <p:txBody>
          <a:bodyPr/>
          <a:lstStyle/>
          <a:p>
            <a:pPr>
              <a:lnSpc>
                <a:spcPct val="80000"/>
              </a:lnSpc>
              <a:buFont typeface="Georgia" panose="02040502050405020303" pitchFamily="18" charset="0"/>
              <a:buNone/>
              <a:defRPr/>
            </a:pPr>
            <a:r>
              <a:rPr lang="en-US" altLang="zh-CN" sz="1800" dirty="0"/>
              <a:t>2008-11-1       #S3755217 created</a:t>
            </a:r>
          </a:p>
          <a:p>
            <a:pPr>
              <a:lnSpc>
                <a:spcPct val="80000"/>
              </a:lnSpc>
              <a:buFont typeface="Georgia" panose="02040502050405020303" pitchFamily="18" charset="0"/>
              <a:buNone/>
              <a:defRPr/>
            </a:pPr>
            <a:r>
              <a:rPr lang="en-US" altLang="zh-CN" sz="1800" dirty="0"/>
              <a:t>2008-11-1       #02342342 created</a:t>
            </a:r>
          </a:p>
          <a:p>
            <a:pPr>
              <a:lnSpc>
                <a:spcPct val="80000"/>
              </a:lnSpc>
              <a:buFont typeface="Georgia" panose="02040502050405020303" pitchFamily="18" charset="0"/>
              <a:buNone/>
              <a:defRPr/>
            </a:pPr>
            <a:r>
              <a:rPr lang="en-US" altLang="zh-CN" sz="1800" dirty="0"/>
              <a:t>2008-11-1       #C5392394 created</a:t>
            </a:r>
          </a:p>
          <a:p>
            <a:pPr>
              <a:lnSpc>
                <a:spcPct val="80000"/>
              </a:lnSpc>
              <a:buFont typeface="Georgia" panose="02040502050405020303" pitchFamily="18" charset="0"/>
              <a:buNone/>
              <a:defRPr/>
            </a:pPr>
            <a:r>
              <a:rPr lang="en-US" altLang="zh-CN" sz="1800" dirty="0"/>
              <a:t>2008-11-5       #S3755217       5000    5000    salary</a:t>
            </a:r>
          </a:p>
          <a:p>
            <a:pPr>
              <a:lnSpc>
                <a:spcPct val="80000"/>
              </a:lnSpc>
              <a:buFont typeface="Georgia" panose="02040502050405020303" pitchFamily="18" charset="0"/>
              <a:buNone/>
              <a:defRPr/>
            </a:pPr>
            <a:r>
              <a:rPr lang="en-US" altLang="zh-CN" sz="1800" dirty="0"/>
              <a:t>2008-11-15      #C5392394       -2000   -2000   buy a cell</a:t>
            </a:r>
          </a:p>
          <a:p>
            <a:pPr>
              <a:lnSpc>
                <a:spcPct val="80000"/>
              </a:lnSpc>
              <a:buFont typeface="Georgia" panose="02040502050405020303" pitchFamily="18" charset="0"/>
              <a:buNone/>
              <a:defRPr/>
            </a:pPr>
            <a:r>
              <a:rPr lang="en-US" altLang="zh-CN" sz="1800" dirty="0"/>
              <a:t>2008-11-25      #02342342       10000   10000   sell stock 0323</a:t>
            </a:r>
          </a:p>
          <a:p>
            <a:pPr>
              <a:lnSpc>
                <a:spcPct val="80000"/>
              </a:lnSpc>
              <a:buFont typeface="Georgia" panose="02040502050405020303" pitchFamily="18" charset="0"/>
              <a:buNone/>
              <a:defRPr/>
            </a:pPr>
            <a:r>
              <a:rPr lang="en-US" altLang="zh-CN" sz="1800" dirty="0"/>
              <a:t>2008-12-1       #C5392394       -16     -2016   interest</a:t>
            </a:r>
          </a:p>
          <a:p>
            <a:pPr>
              <a:lnSpc>
                <a:spcPct val="80000"/>
              </a:lnSpc>
              <a:buFont typeface="Georgia" panose="02040502050405020303" pitchFamily="18" charset="0"/>
              <a:buNone/>
              <a:defRPr/>
            </a:pPr>
            <a:r>
              <a:rPr lang="en-US" altLang="zh-CN" sz="1800" dirty="0"/>
              <a:t>2008-12-1       #C5392394       2016    0       repay the credit</a:t>
            </a:r>
          </a:p>
          <a:p>
            <a:pPr>
              <a:lnSpc>
                <a:spcPct val="80000"/>
              </a:lnSpc>
              <a:buFont typeface="Georgia" panose="02040502050405020303" pitchFamily="18" charset="0"/>
              <a:buNone/>
              <a:defRPr/>
            </a:pPr>
            <a:r>
              <a:rPr lang="en-US" altLang="zh-CN" sz="1800" dirty="0"/>
              <a:t>2008-12-5       #S3755217       5500    10500   salary</a:t>
            </a:r>
          </a:p>
          <a:p>
            <a:pPr>
              <a:lnSpc>
                <a:spcPct val="80000"/>
              </a:lnSpc>
              <a:buFont typeface="Georgia" panose="02040502050405020303" pitchFamily="18" charset="0"/>
              <a:buNone/>
              <a:defRPr/>
            </a:pPr>
            <a:r>
              <a:rPr lang="en-US" altLang="zh-CN" sz="1800" dirty="0"/>
              <a:t>2009-1-1        #S3755217       17.77   10517.8 interest</a:t>
            </a:r>
          </a:p>
          <a:p>
            <a:pPr>
              <a:lnSpc>
                <a:spcPct val="80000"/>
              </a:lnSpc>
              <a:buFont typeface="Georgia" panose="02040502050405020303" pitchFamily="18" charset="0"/>
              <a:buNone/>
              <a:defRPr/>
            </a:pPr>
            <a:r>
              <a:rPr lang="en-US" altLang="zh-CN" sz="1800" dirty="0"/>
              <a:t>2009-1-1        #02342342       15.16   10015.2 interest</a:t>
            </a:r>
          </a:p>
          <a:p>
            <a:pPr>
              <a:lnSpc>
                <a:spcPct val="80000"/>
              </a:lnSpc>
              <a:buFont typeface="Georgia" panose="02040502050405020303" pitchFamily="18" charset="0"/>
              <a:buNone/>
              <a:defRPr/>
            </a:pPr>
            <a:r>
              <a:rPr lang="en-US" altLang="zh-CN" sz="1800" dirty="0"/>
              <a:t>2009-1-1        #C5392394       -50     -50     annual fee</a:t>
            </a:r>
          </a:p>
          <a:p>
            <a:pPr>
              <a:lnSpc>
                <a:spcPct val="80000"/>
              </a:lnSpc>
              <a:buFont typeface="Georgia" panose="02040502050405020303" pitchFamily="18" charset="0"/>
              <a:buNone/>
              <a:defRPr/>
            </a:pPr>
            <a:r>
              <a:rPr lang="en-US" altLang="zh-CN" sz="1800" dirty="0"/>
              <a:t> </a:t>
            </a:r>
          </a:p>
          <a:p>
            <a:pPr>
              <a:lnSpc>
                <a:spcPct val="80000"/>
              </a:lnSpc>
              <a:buFont typeface="Georgia" panose="02040502050405020303" pitchFamily="18" charset="0"/>
              <a:buNone/>
              <a:defRPr/>
            </a:pPr>
            <a:r>
              <a:rPr lang="en-US" altLang="zh-CN" sz="1800" dirty="0"/>
              <a:t>S3755217        Balance: 10517.8</a:t>
            </a:r>
          </a:p>
          <a:p>
            <a:pPr>
              <a:lnSpc>
                <a:spcPct val="80000"/>
              </a:lnSpc>
              <a:buFont typeface="Georgia" panose="02040502050405020303" pitchFamily="18" charset="0"/>
              <a:buNone/>
              <a:defRPr/>
            </a:pPr>
            <a:r>
              <a:rPr lang="en-US" altLang="zh-CN" sz="1800" dirty="0"/>
              <a:t>02342342        Balance: 10015.2</a:t>
            </a:r>
          </a:p>
          <a:p>
            <a:pPr>
              <a:lnSpc>
                <a:spcPct val="80000"/>
              </a:lnSpc>
              <a:buFont typeface="Georgia" panose="02040502050405020303" pitchFamily="18" charset="0"/>
              <a:buNone/>
              <a:defRPr/>
            </a:pPr>
            <a:r>
              <a:rPr lang="en-US" altLang="zh-CN" sz="1800" dirty="0"/>
              <a:t>C5392394        Balance: -50    Available credit:9950</a:t>
            </a:r>
          </a:p>
          <a:p>
            <a:pPr>
              <a:lnSpc>
                <a:spcPct val="80000"/>
              </a:lnSpc>
              <a:buFont typeface="Georgia" panose="02040502050405020303" pitchFamily="18" charset="0"/>
              <a:buNone/>
              <a:defRPr/>
            </a:pPr>
            <a:r>
              <a:rPr lang="en-US" altLang="zh-CN" sz="1800" dirty="0"/>
              <a:t>Total: 20482.9</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64</a:t>
            </a:fld>
            <a:endParaRPr lang="en-US" altLang="zh-CN" dirty="0"/>
          </a:p>
        </p:txBody>
      </p:sp>
      <p:sp>
        <p:nvSpPr>
          <p:cNvPr id="7" name="标题 4"/>
          <p:cNvSpPr txBox="1">
            <a:spLocks/>
          </p:cNvSpPr>
          <p:nvPr/>
        </p:nvSpPr>
        <p:spPr>
          <a:xfrm>
            <a:off x="214313" y="257175"/>
            <a:ext cx="828675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0" hangingPunct="0">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dirty="0"/>
              <a:t>7.7</a:t>
            </a:r>
            <a:r>
              <a:rPr lang="zh-CN" altLang="en-US" dirty="0"/>
              <a:t>综合实例</a:t>
            </a:r>
            <a:r>
              <a:rPr lang="en-US" altLang="zh-CN" dirty="0"/>
              <a:t>——</a:t>
            </a:r>
            <a:r>
              <a:rPr lang="zh-CN" altLang="en-US" dirty="0"/>
              <a:t>个人银行账户管理程序</a:t>
            </a:r>
            <a:endParaRPr lang="en-US" altLang="zh-CN" dirty="0"/>
          </a:p>
          <a:p>
            <a:r>
              <a:rPr lang="en-US" altLang="zh-CN" dirty="0"/>
              <a:t>—— 7.7.3 </a:t>
            </a:r>
            <a:r>
              <a:rPr lang="zh-CN" altLang="en-US" dirty="0"/>
              <a:t>源程序及说明</a:t>
            </a:r>
          </a:p>
        </p:txBody>
      </p:sp>
    </p:spTree>
    <p:extLst>
      <p:ext uri="{BB962C8B-B14F-4D97-AF65-F5344CB8AC3E}">
        <p14:creationId xmlns:p14="http://schemas.microsoft.com/office/powerpoint/2010/main" val="409046234"/>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6498" name="标题 1"/>
          <p:cNvSpPr>
            <a:spLocks noGrp="1"/>
          </p:cNvSpPr>
          <p:nvPr>
            <p:ph type="title"/>
          </p:nvPr>
        </p:nvSpPr>
        <p:spPr>
          <a:xfrm>
            <a:off x="1587" y="950913"/>
            <a:ext cx="6704013" cy="954087"/>
          </a:xfrm>
        </p:spPr>
        <p:txBody>
          <a:bodyPr/>
          <a:lstStyle/>
          <a:p>
            <a:pPr algn="l" eaLnBrk="1" hangingPunct="1"/>
            <a:r>
              <a:rPr lang="en-US" altLang="zh-CN" dirty="0"/>
              <a:t>7.8.1 </a:t>
            </a:r>
            <a:r>
              <a:rPr lang="zh-CN" altLang="en-US" dirty="0"/>
              <a:t>组合与继承</a:t>
            </a:r>
          </a:p>
        </p:txBody>
      </p:sp>
      <p:sp>
        <p:nvSpPr>
          <p:cNvPr id="106499" name="内容占位符 2"/>
          <p:cNvSpPr>
            <a:spLocks noGrp="1"/>
          </p:cNvSpPr>
          <p:nvPr>
            <p:ph idx="1"/>
          </p:nvPr>
        </p:nvSpPr>
        <p:spPr>
          <a:xfrm>
            <a:off x="504825" y="1905000"/>
            <a:ext cx="8029575" cy="4343400"/>
          </a:xfrm>
        </p:spPr>
        <p:txBody>
          <a:bodyPr/>
          <a:lstStyle/>
          <a:p>
            <a:pPr eaLnBrk="1" hangingPunct="1"/>
            <a:r>
              <a:rPr lang="zh-CN" altLang="en-US" sz="2800" dirty="0"/>
              <a:t>组合与继承：通过已有类来构造新类的两种基本方式</a:t>
            </a:r>
          </a:p>
          <a:p>
            <a:pPr eaLnBrk="1" hangingPunct="1"/>
            <a:r>
              <a:rPr lang="zh-CN" altLang="en-US" sz="2800" dirty="0"/>
              <a:t>组合：</a:t>
            </a:r>
            <a:r>
              <a:rPr lang="en-US" altLang="zh-CN" sz="2800" dirty="0"/>
              <a:t>B</a:t>
            </a:r>
            <a:r>
              <a:rPr lang="zh-CN" altLang="en-US" sz="2800" dirty="0"/>
              <a:t>类中存在一个</a:t>
            </a:r>
            <a:r>
              <a:rPr lang="en-US" altLang="zh-CN" sz="2800" dirty="0"/>
              <a:t>A</a:t>
            </a:r>
            <a:r>
              <a:rPr lang="zh-CN" altLang="en-US" sz="2800" dirty="0"/>
              <a:t>类型的内嵌对象</a:t>
            </a:r>
          </a:p>
          <a:p>
            <a:pPr lvl="1" eaLnBrk="1" hangingPunct="1"/>
            <a:r>
              <a:rPr lang="zh-CN" altLang="en-US" sz="2800" dirty="0"/>
              <a:t>有一个（</a:t>
            </a:r>
            <a:r>
              <a:rPr lang="en-US" altLang="zh-CN" sz="2800" dirty="0"/>
              <a:t>has-a</a:t>
            </a:r>
            <a:r>
              <a:rPr lang="zh-CN" altLang="en-US" sz="2800" dirty="0"/>
              <a:t>）关系：表明每个</a:t>
            </a:r>
            <a:r>
              <a:rPr lang="en-US" altLang="zh-CN" sz="2800" dirty="0"/>
              <a:t>B</a:t>
            </a:r>
            <a:r>
              <a:rPr lang="zh-CN" altLang="en-US" sz="2800" dirty="0"/>
              <a:t>类型对象“有一个” </a:t>
            </a:r>
            <a:r>
              <a:rPr lang="en-US" altLang="zh-CN" sz="2800" dirty="0"/>
              <a:t>A</a:t>
            </a:r>
            <a:r>
              <a:rPr lang="zh-CN" altLang="en-US" sz="2800" dirty="0"/>
              <a:t>类型对象</a:t>
            </a:r>
          </a:p>
          <a:p>
            <a:pPr lvl="1" eaLnBrk="1" hangingPunct="1"/>
            <a:r>
              <a:rPr lang="en-US" altLang="zh-CN" sz="2800" dirty="0"/>
              <a:t>A</a:t>
            </a:r>
            <a:r>
              <a:rPr lang="zh-CN" altLang="en-US" sz="2800" dirty="0"/>
              <a:t>类型对象与</a:t>
            </a:r>
            <a:r>
              <a:rPr lang="en-US" altLang="zh-CN" sz="2800" dirty="0"/>
              <a:t>B</a:t>
            </a:r>
            <a:r>
              <a:rPr lang="zh-CN" altLang="en-US" sz="2800" dirty="0"/>
              <a:t>类型对象是部分与整体关系</a:t>
            </a:r>
          </a:p>
          <a:p>
            <a:pPr lvl="1" eaLnBrk="1" hangingPunct="1"/>
            <a:r>
              <a:rPr lang="en-US" altLang="zh-CN" sz="2800" dirty="0"/>
              <a:t>B</a:t>
            </a:r>
            <a:r>
              <a:rPr lang="zh-CN" altLang="en-US" sz="2800" dirty="0"/>
              <a:t>类型的接口不会直接作为</a:t>
            </a:r>
            <a:r>
              <a:rPr lang="en-US" altLang="zh-CN" sz="2800" dirty="0"/>
              <a:t>A</a:t>
            </a:r>
            <a:r>
              <a:rPr lang="zh-CN" altLang="en-US" sz="2800" dirty="0"/>
              <a:t>类型的接口</a:t>
            </a:r>
          </a:p>
        </p:txBody>
      </p:sp>
      <p:sp>
        <p:nvSpPr>
          <p:cNvPr id="7" name="标题 4"/>
          <p:cNvSpPr txBox="1">
            <a:spLocks/>
          </p:cNvSpPr>
          <p:nvPr/>
        </p:nvSpPr>
        <p:spPr>
          <a:xfrm>
            <a:off x="214313" y="257175"/>
            <a:ext cx="87503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7.8 </a:t>
            </a:r>
            <a:r>
              <a:rPr lang="zh-CN" altLang="en-US" dirty="0"/>
              <a:t>深度探索</a:t>
            </a:r>
            <a:endParaRPr lang="en-US" altLang="zh-CN" dirty="0"/>
          </a:p>
          <a:p>
            <a:r>
              <a:rPr lang="en-US" altLang="zh-CN" dirty="0"/>
              <a:t>——7.8.1 </a:t>
            </a:r>
            <a:r>
              <a:rPr lang="zh-CN" altLang="en-US" dirty="0"/>
              <a:t>组合与继承</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65</a:t>
            </a:fld>
            <a:endParaRPr lang="en-US" altLang="zh-CN" dirty="0"/>
          </a:p>
        </p:txBody>
      </p:sp>
    </p:spTree>
    <p:extLst>
      <p:ext uri="{BB962C8B-B14F-4D97-AF65-F5344CB8AC3E}">
        <p14:creationId xmlns:p14="http://schemas.microsoft.com/office/powerpoint/2010/main" val="4075696446"/>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07522" name="标题 1"/>
          <p:cNvSpPr>
            <a:spLocks noGrp="1"/>
          </p:cNvSpPr>
          <p:nvPr>
            <p:ph type="title"/>
          </p:nvPr>
        </p:nvSpPr>
        <p:spPr>
          <a:xfrm>
            <a:off x="0" y="950913"/>
            <a:ext cx="5181600" cy="954087"/>
          </a:xfrm>
          <a:noFill/>
          <a:ln w="9525">
            <a:noFill/>
            <a:miter lim="800000"/>
            <a:headEnd/>
            <a:tailEnd/>
          </a:ln>
          <a:effectLst/>
        </p:spPr>
        <p:txBody>
          <a:bodyPr vert="horz" wrap="square" lIns="91440" tIns="45720" rIns="91440" bIns="45720" numCol="1" anchor="ctr" anchorCtr="0" compatLnSpc="1">
            <a:prstTxWarp prst="textNoShape">
              <a:avLst/>
            </a:prstTxWarp>
          </a:bodyPr>
          <a:lstStyle/>
          <a:p>
            <a:pPr eaLnBrk="1" hangingPunct="1"/>
            <a:r>
              <a:rPr lang="zh-CN" altLang="en-US">
                <a:solidFill>
                  <a:srgbClr val="003870"/>
                </a:solidFill>
              </a:rPr>
              <a:t>“</a:t>
            </a:r>
            <a:r>
              <a:rPr lang="en-US" altLang="zh-CN">
                <a:solidFill>
                  <a:srgbClr val="003870"/>
                </a:solidFill>
              </a:rPr>
              <a:t>has-a</a:t>
            </a:r>
            <a:r>
              <a:rPr lang="zh-CN" altLang="en-US">
                <a:solidFill>
                  <a:srgbClr val="003870"/>
                </a:solidFill>
              </a:rPr>
              <a:t>”举例</a:t>
            </a:r>
          </a:p>
        </p:txBody>
      </p:sp>
      <p:sp>
        <p:nvSpPr>
          <p:cNvPr id="107523" name="内容占位符 2"/>
          <p:cNvSpPr>
            <a:spLocks noGrp="1"/>
          </p:cNvSpPr>
          <p:nvPr>
            <p:ph sz="half" idx="1"/>
          </p:nvPr>
        </p:nvSpPr>
        <p:spPr>
          <a:xfrm>
            <a:off x="365760" y="1792288"/>
            <a:ext cx="4038600" cy="4989512"/>
          </a:xfrm>
          <a:solidFill>
            <a:srgbClr val="85FFFF"/>
          </a:solidFill>
          <a:ln w="9525">
            <a:noFill/>
            <a:miter lim="800000"/>
            <a:headEnd/>
            <a:tailEnd/>
          </a:ln>
          <a:effectLst/>
        </p:spPr>
        <p:txBody>
          <a:bodyPr vert="horz" wrap="square" lIns="91440" tIns="45720" rIns="91440" bIns="45720" numCol="1" anchor="t" anchorCtr="0" compatLnSpc="1">
            <a:prstTxWarp prst="textNoShape">
              <a:avLst/>
            </a:prstTxWarp>
          </a:bodyPr>
          <a:lstStyle/>
          <a:p>
            <a:pPr>
              <a:lnSpc>
                <a:spcPct val="100000"/>
              </a:lnSpc>
              <a:spcBef>
                <a:spcPts val="0"/>
              </a:spcBef>
              <a:buFont typeface="Georgia" panose="02040502050405020303" pitchFamily="18" charset="0"/>
              <a:buNone/>
            </a:pPr>
            <a:r>
              <a:rPr lang="en-US" altLang="zh-CN" sz="1800"/>
              <a:t>class Engine {	//</a:t>
            </a:r>
            <a:r>
              <a:rPr lang="zh-CN" altLang="en-US" sz="1800"/>
              <a:t>发动机类</a:t>
            </a:r>
          </a:p>
          <a:p>
            <a:pPr>
              <a:lnSpc>
                <a:spcPct val="100000"/>
              </a:lnSpc>
              <a:spcBef>
                <a:spcPts val="0"/>
              </a:spcBef>
              <a:buFont typeface="Georgia" panose="02040502050405020303" pitchFamily="18" charset="0"/>
              <a:buNone/>
            </a:pPr>
            <a:r>
              <a:rPr lang="en-US" altLang="zh-CN" sz="1800"/>
              <a:t>public:</a:t>
            </a:r>
          </a:p>
          <a:p>
            <a:pPr>
              <a:lnSpc>
                <a:spcPct val="100000"/>
              </a:lnSpc>
              <a:spcBef>
                <a:spcPts val="0"/>
              </a:spcBef>
              <a:buFont typeface="Georgia" panose="02040502050405020303" pitchFamily="18" charset="0"/>
              <a:buNone/>
            </a:pPr>
            <a:r>
              <a:rPr lang="en-US" altLang="zh-CN" sz="1800"/>
              <a:t>	void work();	//</a:t>
            </a:r>
            <a:r>
              <a:rPr lang="zh-CN" altLang="en-US" sz="1800"/>
              <a:t>发动机运转</a:t>
            </a:r>
          </a:p>
          <a:p>
            <a:pPr>
              <a:lnSpc>
                <a:spcPct val="100000"/>
              </a:lnSpc>
              <a:spcBef>
                <a:spcPts val="0"/>
              </a:spcBef>
              <a:buFont typeface="Georgia" panose="02040502050405020303" pitchFamily="18" charset="0"/>
              <a:buNone/>
            </a:pPr>
            <a:r>
              <a:rPr lang="zh-CN" altLang="en-US" sz="1800"/>
              <a:t>	</a:t>
            </a:r>
            <a:r>
              <a:rPr lang="en-US" altLang="zh-CN" sz="1800"/>
              <a:t>……</a:t>
            </a:r>
          </a:p>
          <a:p>
            <a:pPr>
              <a:lnSpc>
                <a:spcPct val="100000"/>
              </a:lnSpc>
              <a:spcBef>
                <a:spcPts val="0"/>
              </a:spcBef>
              <a:buFont typeface="Georgia" panose="02040502050405020303" pitchFamily="18" charset="0"/>
              <a:buNone/>
            </a:pPr>
            <a:r>
              <a:rPr lang="en-US" altLang="zh-CN" sz="1800"/>
              <a:t>};</a:t>
            </a:r>
          </a:p>
          <a:p>
            <a:pPr>
              <a:lnSpc>
                <a:spcPct val="100000"/>
              </a:lnSpc>
              <a:spcBef>
                <a:spcPts val="0"/>
              </a:spcBef>
              <a:buFont typeface="Georgia" panose="02040502050405020303" pitchFamily="18" charset="0"/>
              <a:buNone/>
            </a:pPr>
            <a:r>
              <a:rPr lang="en-US" altLang="zh-CN" sz="1800"/>
              <a:t>class Wheel {	//</a:t>
            </a:r>
            <a:r>
              <a:rPr lang="zh-CN" altLang="en-US" sz="1800"/>
              <a:t>轮子类</a:t>
            </a:r>
          </a:p>
          <a:p>
            <a:pPr>
              <a:lnSpc>
                <a:spcPct val="100000"/>
              </a:lnSpc>
              <a:spcBef>
                <a:spcPts val="0"/>
              </a:spcBef>
              <a:buFont typeface="Georgia" panose="02040502050405020303" pitchFamily="18" charset="0"/>
              <a:buNone/>
            </a:pPr>
            <a:r>
              <a:rPr lang="en-US" altLang="zh-CN" sz="1800"/>
              <a:t>public:</a:t>
            </a:r>
          </a:p>
          <a:p>
            <a:pPr>
              <a:lnSpc>
                <a:spcPct val="100000"/>
              </a:lnSpc>
              <a:spcBef>
                <a:spcPts val="0"/>
              </a:spcBef>
              <a:buFont typeface="Georgia" panose="02040502050405020303" pitchFamily="18" charset="0"/>
              <a:buNone/>
            </a:pPr>
            <a:r>
              <a:rPr lang="en-US" altLang="zh-CN" sz="1800"/>
              <a:t>	void roll();	//</a:t>
            </a:r>
            <a:r>
              <a:rPr lang="zh-CN" altLang="en-US" sz="1800"/>
              <a:t>轮子转动</a:t>
            </a:r>
          </a:p>
          <a:p>
            <a:pPr>
              <a:lnSpc>
                <a:spcPct val="100000"/>
              </a:lnSpc>
              <a:spcBef>
                <a:spcPts val="0"/>
              </a:spcBef>
              <a:buFont typeface="Georgia" panose="02040502050405020303" pitchFamily="18" charset="0"/>
              <a:buNone/>
            </a:pPr>
            <a:r>
              <a:rPr lang="zh-CN" altLang="en-US" sz="1800"/>
              <a:t>	</a:t>
            </a:r>
            <a:r>
              <a:rPr lang="en-US" altLang="zh-CN" sz="1800"/>
              <a:t>……</a:t>
            </a:r>
          </a:p>
          <a:p>
            <a:pPr>
              <a:lnSpc>
                <a:spcPct val="100000"/>
              </a:lnSpc>
              <a:spcBef>
                <a:spcPts val="0"/>
              </a:spcBef>
              <a:buFont typeface="Georgia" panose="02040502050405020303" pitchFamily="18" charset="0"/>
              <a:buNone/>
            </a:pPr>
            <a:r>
              <a:rPr lang="en-US" altLang="zh-CN" sz="1800"/>
              <a:t>};</a:t>
            </a:r>
          </a:p>
          <a:p>
            <a:pPr>
              <a:lnSpc>
                <a:spcPct val="100000"/>
              </a:lnSpc>
              <a:spcBef>
                <a:spcPts val="0"/>
              </a:spcBef>
              <a:buFont typeface="Georgia" panose="02040502050405020303" pitchFamily="18" charset="0"/>
              <a:buNone/>
            </a:pPr>
            <a:r>
              <a:rPr lang="en-US" altLang="zh-CN" sz="1800"/>
              <a:t>class Automobile {	//</a:t>
            </a:r>
            <a:r>
              <a:rPr lang="zh-CN" altLang="en-US" sz="1800"/>
              <a:t>汽车类</a:t>
            </a:r>
          </a:p>
          <a:p>
            <a:pPr>
              <a:lnSpc>
                <a:spcPct val="100000"/>
              </a:lnSpc>
              <a:spcBef>
                <a:spcPts val="0"/>
              </a:spcBef>
              <a:buFont typeface="Georgia" panose="02040502050405020303" pitchFamily="18" charset="0"/>
              <a:buNone/>
            </a:pPr>
            <a:r>
              <a:rPr lang="en-US" altLang="zh-CN" sz="1800"/>
              <a:t>public:</a:t>
            </a:r>
          </a:p>
          <a:p>
            <a:pPr>
              <a:lnSpc>
                <a:spcPct val="100000"/>
              </a:lnSpc>
              <a:spcBef>
                <a:spcPts val="0"/>
              </a:spcBef>
              <a:buFont typeface="Georgia" panose="02040502050405020303" pitchFamily="18" charset="0"/>
              <a:buNone/>
            </a:pPr>
            <a:r>
              <a:rPr lang="en-US" altLang="zh-CN" sz="1800"/>
              <a:t>	void move();	//</a:t>
            </a:r>
            <a:r>
              <a:rPr lang="zh-CN" altLang="en-US" sz="1800"/>
              <a:t>汽车移动</a:t>
            </a:r>
          </a:p>
          <a:p>
            <a:pPr>
              <a:lnSpc>
                <a:spcPct val="100000"/>
              </a:lnSpc>
              <a:spcBef>
                <a:spcPts val="0"/>
              </a:spcBef>
              <a:buFont typeface="Georgia" panose="02040502050405020303" pitchFamily="18" charset="0"/>
              <a:buNone/>
            </a:pPr>
            <a:r>
              <a:rPr lang="en-US" altLang="zh-CN" sz="1800"/>
              <a:t>private:</a:t>
            </a:r>
          </a:p>
          <a:p>
            <a:pPr>
              <a:lnSpc>
                <a:spcPct val="100000"/>
              </a:lnSpc>
              <a:spcBef>
                <a:spcPts val="0"/>
              </a:spcBef>
              <a:buFont typeface="Georgia" panose="02040502050405020303" pitchFamily="18" charset="0"/>
              <a:buNone/>
            </a:pPr>
            <a:r>
              <a:rPr lang="en-US" altLang="zh-CN" sz="1800"/>
              <a:t>	Engine engine;	//</a:t>
            </a:r>
            <a:r>
              <a:rPr lang="zh-CN" altLang="en-US" sz="1800"/>
              <a:t>汽车引擎</a:t>
            </a:r>
          </a:p>
          <a:p>
            <a:pPr>
              <a:lnSpc>
                <a:spcPct val="100000"/>
              </a:lnSpc>
              <a:spcBef>
                <a:spcPts val="0"/>
              </a:spcBef>
              <a:buFont typeface="Georgia" panose="02040502050405020303" pitchFamily="18" charset="0"/>
              <a:buNone/>
            </a:pPr>
            <a:r>
              <a:rPr lang="zh-CN" altLang="en-US" sz="1800"/>
              <a:t>	</a:t>
            </a:r>
            <a:r>
              <a:rPr lang="en-US" altLang="zh-CN" sz="1800"/>
              <a:t>Wheel wheels[4];//4</a:t>
            </a:r>
            <a:r>
              <a:rPr lang="zh-CN" altLang="en-US" sz="1800"/>
              <a:t>个车轮</a:t>
            </a:r>
          </a:p>
          <a:p>
            <a:pPr>
              <a:lnSpc>
                <a:spcPct val="100000"/>
              </a:lnSpc>
              <a:spcBef>
                <a:spcPts val="0"/>
              </a:spcBef>
              <a:buFont typeface="Georgia" panose="02040502050405020303" pitchFamily="18" charset="0"/>
              <a:buNone/>
            </a:pPr>
            <a:r>
              <a:rPr lang="zh-CN" altLang="en-US" sz="1800"/>
              <a:t>	</a:t>
            </a:r>
            <a:r>
              <a:rPr lang="en-US" altLang="zh-CN" sz="1800"/>
              <a:t>……</a:t>
            </a:r>
          </a:p>
          <a:p>
            <a:pPr>
              <a:lnSpc>
                <a:spcPct val="100000"/>
              </a:lnSpc>
              <a:spcBef>
                <a:spcPts val="0"/>
              </a:spcBef>
              <a:buFont typeface="Georgia" panose="02040502050405020303" pitchFamily="18" charset="0"/>
              <a:buNone/>
            </a:pPr>
            <a:r>
              <a:rPr lang="en-US" altLang="zh-CN" sz="1800"/>
              <a:t>};</a:t>
            </a:r>
          </a:p>
          <a:p>
            <a:pPr>
              <a:lnSpc>
                <a:spcPct val="100000"/>
              </a:lnSpc>
              <a:spcBef>
                <a:spcPts val="0"/>
              </a:spcBef>
              <a:buFont typeface="Georgia" panose="02040502050405020303" pitchFamily="18" charset="0"/>
              <a:buNone/>
            </a:pPr>
            <a:endParaRPr lang="en-US" altLang="zh-CN" sz="1800"/>
          </a:p>
        </p:txBody>
      </p:sp>
      <p:sp>
        <p:nvSpPr>
          <p:cNvPr id="107524" name="内容占位符 3"/>
          <p:cNvSpPr>
            <a:spLocks noGrp="1"/>
          </p:cNvSpPr>
          <p:nvPr>
            <p:ph sz="half" idx="2"/>
          </p:nvPr>
        </p:nvSpPr>
        <p:spPr>
          <a:xfrm>
            <a:off x="4648200" y="1785938"/>
            <a:ext cx="4038600" cy="4989512"/>
          </a:xfrm>
        </p:spPr>
        <p:txBody>
          <a:bodyPr/>
          <a:lstStyle/>
          <a:p>
            <a:pPr eaLnBrk="1" hangingPunct="1"/>
            <a:r>
              <a:rPr lang="zh-CN" altLang="en-US" sz="2400" dirty="0"/>
              <a:t>意义</a:t>
            </a:r>
            <a:endParaRPr lang="en-US" altLang="zh-CN" sz="2400" dirty="0"/>
          </a:p>
          <a:p>
            <a:pPr lvl="1" eaLnBrk="1" hangingPunct="1"/>
            <a:r>
              <a:rPr lang="zh-CN" altLang="en-US" dirty="0"/>
              <a:t>一辆汽车有一个发动机</a:t>
            </a:r>
            <a:endParaRPr lang="en-US" altLang="zh-CN" dirty="0"/>
          </a:p>
          <a:p>
            <a:pPr lvl="1" eaLnBrk="1" hangingPunct="1"/>
            <a:r>
              <a:rPr lang="zh-CN" altLang="en-US" dirty="0"/>
              <a:t>一辆汽车有四个轮子</a:t>
            </a:r>
            <a:endParaRPr lang="en-US" altLang="zh-CN" dirty="0"/>
          </a:p>
          <a:p>
            <a:pPr eaLnBrk="1" hangingPunct="1"/>
            <a:r>
              <a:rPr lang="zh-CN" altLang="en-US" sz="2400" dirty="0"/>
              <a:t>接口</a:t>
            </a:r>
            <a:endParaRPr lang="en-US" altLang="zh-CN" sz="2400" dirty="0"/>
          </a:p>
          <a:p>
            <a:pPr lvl="1" eaLnBrk="1" hangingPunct="1"/>
            <a:r>
              <a:rPr lang="zh-CN" altLang="en-US" dirty="0"/>
              <a:t>作为整体的汽车不再具备发动机的运转功能，和轮子的转动功能，但通过将这些功能的整合，具有了自己的功能</a:t>
            </a:r>
            <a:r>
              <a:rPr lang="en-US" altLang="zh-CN" dirty="0"/>
              <a:t>——</a:t>
            </a:r>
            <a:r>
              <a:rPr lang="zh-CN" altLang="en-US" dirty="0"/>
              <a:t>移动</a:t>
            </a:r>
          </a:p>
        </p:txBody>
      </p:sp>
      <p:sp>
        <p:nvSpPr>
          <p:cNvPr id="7"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66</a:t>
            </a:fld>
            <a:endParaRPr lang="en-US" altLang="zh-CN" dirty="0"/>
          </a:p>
        </p:txBody>
      </p:sp>
      <p:sp>
        <p:nvSpPr>
          <p:cNvPr id="8" name="标题 4"/>
          <p:cNvSpPr txBox="1">
            <a:spLocks/>
          </p:cNvSpPr>
          <p:nvPr/>
        </p:nvSpPr>
        <p:spPr>
          <a:xfrm>
            <a:off x="214313" y="257175"/>
            <a:ext cx="87503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7.8 </a:t>
            </a:r>
            <a:r>
              <a:rPr lang="zh-CN" altLang="en-US" dirty="0"/>
              <a:t>深度探索</a:t>
            </a:r>
            <a:endParaRPr lang="en-US" altLang="zh-CN" dirty="0"/>
          </a:p>
          <a:p>
            <a:r>
              <a:rPr lang="en-US" altLang="zh-CN" dirty="0"/>
              <a:t>——7.8.1 </a:t>
            </a:r>
            <a:r>
              <a:rPr lang="zh-CN" altLang="en-US" dirty="0"/>
              <a:t>组合与继承</a:t>
            </a:r>
          </a:p>
        </p:txBody>
      </p:sp>
    </p:spTree>
    <p:extLst>
      <p:ext uri="{BB962C8B-B14F-4D97-AF65-F5344CB8AC3E}">
        <p14:creationId xmlns:p14="http://schemas.microsoft.com/office/powerpoint/2010/main" val="931594187"/>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8546" name="标题 1"/>
          <p:cNvSpPr>
            <a:spLocks noGrp="1"/>
          </p:cNvSpPr>
          <p:nvPr>
            <p:ph type="title"/>
          </p:nvPr>
        </p:nvSpPr>
        <p:spPr>
          <a:xfrm>
            <a:off x="0" y="950913"/>
            <a:ext cx="6704013" cy="954087"/>
          </a:xfrm>
        </p:spPr>
        <p:txBody>
          <a:bodyPr/>
          <a:lstStyle/>
          <a:p>
            <a:pPr algn="l" eaLnBrk="1" hangingPunct="1"/>
            <a:r>
              <a:rPr lang="zh-CN" altLang="en-US"/>
              <a:t>公有继承的意义</a:t>
            </a:r>
          </a:p>
        </p:txBody>
      </p:sp>
      <p:sp>
        <p:nvSpPr>
          <p:cNvPr id="108547" name="内容占位符 2"/>
          <p:cNvSpPr>
            <a:spLocks noGrp="1"/>
          </p:cNvSpPr>
          <p:nvPr>
            <p:ph idx="1"/>
          </p:nvPr>
        </p:nvSpPr>
        <p:spPr>
          <a:xfrm>
            <a:off x="381000" y="1905000"/>
            <a:ext cx="8229600" cy="4343400"/>
          </a:xfrm>
        </p:spPr>
        <p:txBody>
          <a:bodyPr/>
          <a:lstStyle/>
          <a:p>
            <a:pPr eaLnBrk="1" hangingPunct="1"/>
            <a:r>
              <a:rPr lang="zh-CN" altLang="en-US" sz="2800" dirty="0"/>
              <a:t>公有继承：</a:t>
            </a:r>
            <a:r>
              <a:rPr lang="en-US" altLang="zh-CN" sz="2800" dirty="0"/>
              <a:t>A</a:t>
            </a:r>
            <a:r>
              <a:rPr lang="zh-CN" altLang="en-US" sz="2800" dirty="0"/>
              <a:t>类是</a:t>
            </a:r>
            <a:r>
              <a:rPr lang="en-US" altLang="zh-CN" sz="2800" dirty="0"/>
              <a:t>B</a:t>
            </a:r>
            <a:r>
              <a:rPr lang="zh-CN" altLang="en-US" sz="2800" dirty="0"/>
              <a:t>类的公有基类</a:t>
            </a:r>
          </a:p>
          <a:p>
            <a:pPr lvl="1" eaLnBrk="1" hangingPunct="1"/>
            <a:r>
              <a:rPr lang="zh-CN" altLang="en-US" sz="2800" dirty="0"/>
              <a:t>是一个（</a:t>
            </a:r>
            <a:r>
              <a:rPr lang="en-US" altLang="zh-CN" sz="2800" dirty="0"/>
              <a:t>is-a</a:t>
            </a:r>
            <a:r>
              <a:rPr lang="zh-CN" altLang="en-US" sz="2800" dirty="0"/>
              <a:t>）关系：表明每个</a:t>
            </a:r>
            <a:r>
              <a:rPr lang="en-US" altLang="zh-CN" sz="2800" dirty="0"/>
              <a:t>B</a:t>
            </a:r>
            <a:r>
              <a:rPr lang="zh-CN" altLang="en-US" sz="2800" dirty="0"/>
              <a:t>类型对象“是一个” </a:t>
            </a:r>
            <a:r>
              <a:rPr lang="en-US" altLang="zh-CN" sz="2800" dirty="0"/>
              <a:t>A</a:t>
            </a:r>
            <a:r>
              <a:rPr lang="zh-CN" altLang="en-US" sz="2800" dirty="0"/>
              <a:t>类型对象</a:t>
            </a:r>
          </a:p>
          <a:p>
            <a:pPr lvl="1" eaLnBrk="1" hangingPunct="1"/>
            <a:r>
              <a:rPr lang="en-US" altLang="zh-CN" sz="2800" dirty="0"/>
              <a:t>A</a:t>
            </a:r>
            <a:r>
              <a:rPr lang="zh-CN" altLang="en-US" sz="2800" dirty="0"/>
              <a:t>类型对象与</a:t>
            </a:r>
            <a:r>
              <a:rPr lang="en-US" altLang="zh-CN" sz="2800" dirty="0"/>
              <a:t>B</a:t>
            </a:r>
            <a:r>
              <a:rPr lang="zh-CN" altLang="en-US" sz="2800" dirty="0"/>
              <a:t>类型对象是一般与特殊关系</a:t>
            </a:r>
          </a:p>
          <a:p>
            <a:pPr lvl="2" eaLnBrk="1" hangingPunct="1"/>
            <a:r>
              <a:rPr lang="zh-CN" altLang="en-US" sz="2800" dirty="0"/>
              <a:t>回顾类的兼容性原则：在需要基类对象的任何地方，都可以使用公有派生类的对象来替代</a:t>
            </a:r>
          </a:p>
          <a:p>
            <a:pPr lvl="1" eaLnBrk="1" hangingPunct="1"/>
            <a:r>
              <a:rPr lang="en-US" altLang="zh-CN" sz="2800" dirty="0"/>
              <a:t>B</a:t>
            </a:r>
            <a:r>
              <a:rPr lang="zh-CN" altLang="en-US" sz="2800" dirty="0"/>
              <a:t>类型对象包括</a:t>
            </a:r>
            <a:r>
              <a:rPr lang="en-US" altLang="zh-CN" sz="2800" dirty="0"/>
              <a:t>A</a:t>
            </a:r>
            <a:r>
              <a:rPr lang="zh-CN" altLang="en-US" sz="2800" dirty="0"/>
              <a:t>类型的全部接口</a:t>
            </a:r>
          </a:p>
        </p:txBody>
      </p:sp>
      <p:sp>
        <p:nvSpPr>
          <p:cNvPr id="7"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67</a:t>
            </a:fld>
            <a:endParaRPr lang="en-US" altLang="zh-CN" dirty="0"/>
          </a:p>
        </p:txBody>
      </p:sp>
      <p:sp>
        <p:nvSpPr>
          <p:cNvPr id="8" name="标题 4"/>
          <p:cNvSpPr txBox="1">
            <a:spLocks/>
          </p:cNvSpPr>
          <p:nvPr/>
        </p:nvSpPr>
        <p:spPr>
          <a:xfrm>
            <a:off x="214313" y="257175"/>
            <a:ext cx="87503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7.8 </a:t>
            </a:r>
            <a:r>
              <a:rPr lang="zh-CN" altLang="en-US" dirty="0"/>
              <a:t>深度探索</a:t>
            </a:r>
            <a:endParaRPr lang="en-US" altLang="zh-CN" dirty="0"/>
          </a:p>
          <a:p>
            <a:r>
              <a:rPr lang="en-US" altLang="zh-CN" dirty="0"/>
              <a:t>——7.8.1 </a:t>
            </a:r>
            <a:r>
              <a:rPr lang="zh-CN" altLang="en-US" dirty="0"/>
              <a:t>组合与继承</a:t>
            </a:r>
          </a:p>
        </p:txBody>
      </p:sp>
    </p:spTree>
    <p:extLst>
      <p:ext uri="{BB962C8B-B14F-4D97-AF65-F5344CB8AC3E}">
        <p14:creationId xmlns:p14="http://schemas.microsoft.com/office/powerpoint/2010/main" val="1979512334"/>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09570" name="标题 1"/>
          <p:cNvSpPr>
            <a:spLocks noGrp="1"/>
          </p:cNvSpPr>
          <p:nvPr>
            <p:ph type="title"/>
          </p:nvPr>
        </p:nvSpPr>
        <p:spPr>
          <a:xfrm>
            <a:off x="0" y="950913"/>
            <a:ext cx="5181600" cy="954087"/>
          </a:xfrm>
          <a:noFill/>
          <a:ln w="9525">
            <a:noFill/>
            <a:miter lim="800000"/>
            <a:headEnd/>
            <a:tailEnd/>
          </a:ln>
          <a:effectLst/>
        </p:spPr>
        <p:txBody>
          <a:bodyPr vert="horz" wrap="square" lIns="91440" tIns="45720" rIns="91440" bIns="45720" numCol="1" anchor="ctr" anchorCtr="0" compatLnSpc="1">
            <a:prstTxWarp prst="textNoShape">
              <a:avLst/>
            </a:prstTxWarp>
          </a:bodyPr>
          <a:lstStyle/>
          <a:p>
            <a:pPr eaLnBrk="1" hangingPunct="1"/>
            <a:r>
              <a:rPr lang="zh-CN" altLang="en-US" dirty="0">
                <a:solidFill>
                  <a:srgbClr val="003870"/>
                </a:solidFill>
              </a:rPr>
              <a:t>“</a:t>
            </a:r>
            <a:r>
              <a:rPr lang="en-US" altLang="zh-CN" dirty="0">
                <a:solidFill>
                  <a:srgbClr val="003870"/>
                </a:solidFill>
              </a:rPr>
              <a:t>is-a</a:t>
            </a:r>
            <a:r>
              <a:rPr lang="zh-CN" altLang="en-US" dirty="0">
                <a:solidFill>
                  <a:srgbClr val="003870"/>
                </a:solidFill>
              </a:rPr>
              <a:t>”举例</a:t>
            </a:r>
          </a:p>
        </p:txBody>
      </p:sp>
      <p:sp>
        <p:nvSpPr>
          <p:cNvPr id="109571" name="内容占位符 2"/>
          <p:cNvSpPr>
            <a:spLocks noGrp="1"/>
          </p:cNvSpPr>
          <p:nvPr>
            <p:ph sz="half" idx="1"/>
          </p:nvPr>
        </p:nvSpPr>
        <p:spPr>
          <a:xfrm>
            <a:off x="457200" y="1752600"/>
            <a:ext cx="4038600" cy="4989513"/>
          </a:xfrm>
          <a:solidFill>
            <a:srgbClr val="85FFFF"/>
          </a:solidFill>
          <a:ln w="9525">
            <a:noFill/>
            <a:miter lim="800000"/>
            <a:headEnd/>
            <a:tailEnd/>
          </a:ln>
          <a:effectLst/>
        </p:spPr>
        <p:txBody>
          <a:bodyPr vert="horz" wrap="square" lIns="91440" tIns="45720" rIns="91440" bIns="45720" numCol="1" anchor="t" anchorCtr="0" compatLnSpc="1">
            <a:prstTxWarp prst="textNoShape">
              <a:avLst/>
            </a:prstTxWarp>
          </a:bodyPr>
          <a:lstStyle/>
          <a:p>
            <a:pPr>
              <a:lnSpc>
                <a:spcPct val="100000"/>
              </a:lnSpc>
              <a:spcBef>
                <a:spcPts val="0"/>
              </a:spcBef>
              <a:buFont typeface="Georgia" panose="02040502050405020303" pitchFamily="18" charset="0"/>
              <a:buNone/>
            </a:pPr>
            <a:r>
              <a:rPr lang="en-US" altLang="zh-CN" sz="1800" dirty="0"/>
              <a:t>class Truck: public Automobile{</a:t>
            </a:r>
          </a:p>
          <a:p>
            <a:pPr>
              <a:lnSpc>
                <a:spcPct val="100000"/>
              </a:lnSpc>
              <a:spcBef>
                <a:spcPts val="0"/>
              </a:spcBef>
              <a:buFont typeface="Georgia" panose="02040502050405020303" pitchFamily="18" charset="0"/>
              <a:buNone/>
            </a:pPr>
            <a:r>
              <a:rPr lang="en-US" altLang="zh-CN" sz="1800" dirty="0"/>
              <a:t>//</a:t>
            </a:r>
            <a:r>
              <a:rPr lang="zh-CN" altLang="en-US" sz="1800" dirty="0"/>
              <a:t>卡车</a:t>
            </a:r>
          </a:p>
          <a:p>
            <a:pPr>
              <a:lnSpc>
                <a:spcPct val="100000"/>
              </a:lnSpc>
              <a:spcBef>
                <a:spcPts val="0"/>
              </a:spcBef>
              <a:buFont typeface="Georgia" panose="02040502050405020303" pitchFamily="18" charset="0"/>
              <a:buNone/>
            </a:pPr>
            <a:r>
              <a:rPr lang="en-US" altLang="zh-CN" sz="1800" dirty="0"/>
              <a:t>public:</a:t>
            </a:r>
          </a:p>
          <a:p>
            <a:pPr>
              <a:lnSpc>
                <a:spcPct val="100000"/>
              </a:lnSpc>
              <a:spcBef>
                <a:spcPts val="0"/>
              </a:spcBef>
              <a:buFont typeface="Georgia" panose="02040502050405020303" pitchFamily="18" charset="0"/>
              <a:buNone/>
            </a:pPr>
            <a:r>
              <a:rPr lang="en-US" altLang="zh-CN" sz="1800" dirty="0"/>
              <a:t>	void load(…);	//</a:t>
            </a:r>
            <a:r>
              <a:rPr lang="zh-CN" altLang="en-US" sz="1800" dirty="0"/>
              <a:t>装货</a:t>
            </a:r>
          </a:p>
          <a:p>
            <a:pPr>
              <a:lnSpc>
                <a:spcPct val="100000"/>
              </a:lnSpc>
              <a:spcBef>
                <a:spcPts val="0"/>
              </a:spcBef>
              <a:buFont typeface="Georgia" panose="02040502050405020303" pitchFamily="18" charset="0"/>
              <a:buNone/>
            </a:pPr>
            <a:r>
              <a:rPr lang="zh-CN" altLang="en-US" sz="1800" dirty="0"/>
              <a:t>	</a:t>
            </a:r>
            <a:r>
              <a:rPr lang="en-US" altLang="zh-CN" sz="1800" dirty="0"/>
              <a:t>void dump(…);	//</a:t>
            </a:r>
            <a:r>
              <a:rPr lang="zh-CN" altLang="en-US" sz="1800" dirty="0"/>
              <a:t>卸货</a:t>
            </a:r>
          </a:p>
          <a:p>
            <a:pPr>
              <a:lnSpc>
                <a:spcPct val="100000"/>
              </a:lnSpc>
              <a:spcBef>
                <a:spcPts val="0"/>
              </a:spcBef>
              <a:buFont typeface="Georgia" panose="02040502050405020303" pitchFamily="18" charset="0"/>
              <a:buNone/>
            </a:pPr>
            <a:r>
              <a:rPr lang="en-US" altLang="zh-CN" sz="1800" dirty="0"/>
              <a:t>private:</a:t>
            </a:r>
          </a:p>
          <a:p>
            <a:pPr>
              <a:lnSpc>
                <a:spcPct val="100000"/>
              </a:lnSpc>
              <a:spcBef>
                <a:spcPts val="0"/>
              </a:spcBef>
              <a:buFont typeface="Georgia" panose="02040502050405020303" pitchFamily="18" charset="0"/>
              <a:buNone/>
            </a:pPr>
            <a:r>
              <a:rPr lang="en-US" altLang="zh-CN" sz="1800" dirty="0"/>
              <a:t>	……</a:t>
            </a:r>
          </a:p>
          <a:p>
            <a:pPr>
              <a:lnSpc>
                <a:spcPct val="100000"/>
              </a:lnSpc>
              <a:spcBef>
                <a:spcPts val="0"/>
              </a:spcBef>
              <a:buFont typeface="Georgia" panose="02040502050405020303" pitchFamily="18" charset="0"/>
              <a:buNone/>
            </a:pPr>
            <a:r>
              <a:rPr lang="en-US" altLang="zh-CN" sz="1800" dirty="0"/>
              <a:t>};</a:t>
            </a:r>
          </a:p>
          <a:p>
            <a:pPr>
              <a:lnSpc>
                <a:spcPct val="100000"/>
              </a:lnSpc>
              <a:spcBef>
                <a:spcPts val="0"/>
              </a:spcBef>
              <a:buFont typeface="Georgia" panose="02040502050405020303" pitchFamily="18" charset="0"/>
              <a:buNone/>
            </a:pPr>
            <a:endParaRPr lang="en-US" altLang="zh-CN" sz="1800" dirty="0"/>
          </a:p>
          <a:p>
            <a:pPr>
              <a:lnSpc>
                <a:spcPct val="100000"/>
              </a:lnSpc>
              <a:spcBef>
                <a:spcPts val="0"/>
              </a:spcBef>
              <a:buFont typeface="Georgia" panose="02040502050405020303" pitchFamily="18" charset="0"/>
              <a:buNone/>
            </a:pPr>
            <a:r>
              <a:rPr lang="en-US" altLang="zh-CN" sz="1800" dirty="0"/>
              <a:t>class Pumper: public Automobile {</a:t>
            </a:r>
          </a:p>
          <a:p>
            <a:pPr>
              <a:lnSpc>
                <a:spcPct val="100000"/>
              </a:lnSpc>
              <a:spcBef>
                <a:spcPts val="0"/>
              </a:spcBef>
              <a:buFont typeface="Georgia" panose="02040502050405020303" pitchFamily="18" charset="0"/>
              <a:buNone/>
            </a:pPr>
            <a:r>
              <a:rPr lang="en-US" altLang="zh-CN" sz="1800" dirty="0"/>
              <a:t>//</a:t>
            </a:r>
            <a:r>
              <a:rPr lang="zh-CN" altLang="en-US" sz="1800" dirty="0"/>
              <a:t>消防车</a:t>
            </a:r>
          </a:p>
          <a:p>
            <a:pPr>
              <a:lnSpc>
                <a:spcPct val="100000"/>
              </a:lnSpc>
              <a:spcBef>
                <a:spcPts val="0"/>
              </a:spcBef>
              <a:buFont typeface="Georgia" panose="02040502050405020303" pitchFamily="18" charset="0"/>
              <a:buNone/>
            </a:pPr>
            <a:r>
              <a:rPr lang="en-US" altLang="zh-CN" sz="1800" dirty="0"/>
              <a:t>public:</a:t>
            </a:r>
          </a:p>
          <a:p>
            <a:pPr>
              <a:lnSpc>
                <a:spcPct val="100000"/>
              </a:lnSpc>
              <a:spcBef>
                <a:spcPts val="0"/>
              </a:spcBef>
              <a:buFont typeface="Georgia" panose="02040502050405020303" pitchFamily="18" charset="0"/>
              <a:buNone/>
            </a:pPr>
            <a:r>
              <a:rPr lang="en-US" altLang="zh-CN" sz="1800" dirty="0"/>
              <a:t>	void water();	//</a:t>
            </a:r>
            <a:r>
              <a:rPr lang="zh-CN" altLang="en-US" sz="1800" dirty="0"/>
              <a:t>喷水</a:t>
            </a:r>
          </a:p>
          <a:p>
            <a:pPr>
              <a:lnSpc>
                <a:spcPct val="100000"/>
              </a:lnSpc>
              <a:spcBef>
                <a:spcPts val="0"/>
              </a:spcBef>
              <a:buFont typeface="Georgia" panose="02040502050405020303" pitchFamily="18" charset="0"/>
              <a:buNone/>
            </a:pPr>
            <a:r>
              <a:rPr lang="en-US" altLang="zh-CN" sz="1800" dirty="0"/>
              <a:t>private:</a:t>
            </a:r>
          </a:p>
          <a:p>
            <a:pPr>
              <a:lnSpc>
                <a:spcPct val="100000"/>
              </a:lnSpc>
              <a:spcBef>
                <a:spcPts val="0"/>
              </a:spcBef>
              <a:buFont typeface="Georgia" panose="02040502050405020303" pitchFamily="18" charset="0"/>
              <a:buNone/>
            </a:pPr>
            <a:r>
              <a:rPr lang="en-US" altLang="zh-CN" sz="1800" dirty="0"/>
              <a:t>	……</a:t>
            </a:r>
          </a:p>
          <a:p>
            <a:pPr>
              <a:lnSpc>
                <a:spcPct val="100000"/>
              </a:lnSpc>
              <a:spcBef>
                <a:spcPts val="0"/>
              </a:spcBef>
              <a:buFont typeface="Georgia" panose="02040502050405020303" pitchFamily="18" charset="0"/>
              <a:buNone/>
            </a:pPr>
            <a:r>
              <a:rPr lang="en-US" altLang="zh-CN" sz="1800" dirty="0"/>
              <a:t>};</a:t>
            </a:r>
          </a:p>
        </p:txBody>
      </p:sp>
      <p:sp>
        <p:nvSpPr>
          <p:cNvPr id="109572" name="内容占位符 3"/>
          <p:cNvSpPr>
            <a:spLocks noGrp="1"/>
          </p:cNvSpPr>
          <p:nvPr>
            <p:ph sz="half" idx="2"/>
          </p:nvPr>
        </p:nvSpPr>
        <p:spPr>
          <a:xfrm>
            <a:off x="4648200" y="1752601"/>
            <a:ext cx="4038600" cy="4989512"/>
          </a:xfrm>
        </p:spPr>
        <p:txBody>
          <a:bodyPr/>
          <a:lstStyle/>
          <a:p>
            <a:pPr eaLnBrk="1" hangingPunct="1"/>
            <a:r>
              <a:rPr lang="zh-CN" altLang="en-US" sz="2400" dirty="0"/>
              <a:t>意义</a:t>
            </a:r>
          </a:p>
          <a:p>
            <a:pPr lvl="1" eaLnBrk="1" hangingPunct="1"/>
            <a:r>
              <a:rPr lang="zh-CN" altLang="en-US" dirty="0"/>
              <a:t>卡车是汽车</a:t>
            </a:r>
          </a:p>
          <a:p>
            <a:pPr lvl="1" eaLnBrk="1" hangingPunct="1"/>
            <a:r>
              <a:rPr lang="zh-CN" altLang="en-US" dirty="0"/>
              <a:t>消防车是汽车</a:t>
            </a:r>
          </a:p>
          <a:p>
            <a:pPr eaLnBrk="1" hangingPunct="1"/>
            <a:r>
              <a:rPr lang="zh-CN" altLang="en-US" sz="2400" dirty="0"/>
              <a:t>接口</a:t>
            </a:r>
          </a:p>
          <a:p>
            <a:pPr lvl="1" eaLnBrk="1" hangingPunct="1"/>
            <a:r>
              <a:rPr lang="zh-CN" altLang="en-US" dirty="0"/>
              <a:t>卡车和消防车具有汽车的通用功能（移动）</a:t>
            </a:r>
          </a:p>
          <a:p>
            <a:pPr lvl="1" eaLnBrk="1" hangingPunct="1"/>
            <a:r>
              <a:rPr lang="zh-CN" altLang="en-US" dirty="0"/>
              <a:t>它们还各自具有自己的功能（卡车：装货、卸货；消防车：喷水）</a:t>
            </a:r>
          </a:p>
        </p:txBody>
      </p:sp>
      <p:sp>
        <p:nvSpPr>
          <p:cNvPr id="7"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68</a:t>
            </a:fld>
            <a:endParaRPr lang="en-US" altLang="zh-CN" dirty="0"/>
          </a:p>
        </p:txBody>
      </p:sp>
      <p:sp>
        <p:nvSpPr>
          <p:cNvPr id="8" name="标题 4"/>
          <p:cNvSpPr txBox="1">
            <a:spLocks/>
          </p:cNvSpPr>
          <p:nvPr/>
        </p:nvSpPr>
        <p:spPr>
          <a:xfrm>
            <a:off x="214313" y="257175"/>
            <a:ext cx="87503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7.8 </a:t>
            </a:r>
            <a:r>
              <a:rPr lang="zh-CN" altLang="en-US" dirty="0"/>
              <a:t>深度探索</a:t>
            </a:r>
            <a:endParaRPr lang="en-US" altLang="zh-CN" dirty="0"/>
          </a:p>
          <a:p>
            <a:r>
              <a:rPr lang="en-US" altLang="zh-CN" dirty="0"/>
              <a:t>——7.8.1 </a:t>
            </a:r>
            <a:r>
              <a:rPr lang="zh-CN" altLang="en-US" dirty="0"/>
              <a:t>组合与继承</a:t>
            </a:r>
          </a:p>
        </p:txBody>
      </p:sp>
    </p:spTree>
    <p:extLst>
      <p:ext uri="{BB962C8B-B14F-4D97-AF65-F5344CB8AC3E}">
        <p14:creationId xmlns:p14="http://schemas.microsoft.com/office/powerpoint/2010/main" val="3352024172"/>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0594" name="标题 1"/>
          <p:cNvSpPr>
            <a:spLocks noGrp="1"/>
          </p:cNvSpPr>
          <p:nvPr>
            <p:ph type="title"/>
          </p:nvPr>
        </p:nvSpPr>
        <p:spPr>
          <a:xfrm>
            <a:off x="0" y="950913"/>
            <a:ext cx="6704013" cy="954087"/>
          </a:xfrm>
        </p:spPr>
        <p:txBody>
          <a:bodyPr/>
          <a:lstStyle/>
          <a:p>
            <a:pPr algn="l" eaLnBrk="1" hangingPunct="1"/>
            <a:r>
              <a:rPr lang="en-US" altLang="zh-CN" dirty="0"/>
              <a:t>7.8.2 </a:t>
            </a:r>
            <a:r>
              <a:rPr lang="zh-CN" altLang="en-US" dirty="0"/>
              <a:t>派生类对象的内存布局</a:t>
            </a:r>
          </a:p>
        </p:txBody>
      </p:sp>
      <p:sp>
        <p:nvSpPr>
          <p:cNvPr id="110595" name="内容占位符 2"/>
          <p:cNvSpPr>
            <a:spLocks noGrp="1"/>
          </p:cNvSpPr>
          <p:nvPr>
            <p:ph idx="1"/>
          </p:nvPr>
        </p:nvSpPr>
        <p:spPr>
          <a:xfrm>
            <a:off x="214314" y="1905000"/>
            <a:ext cx="8750300" cy="4343400"/>
          </a:xfrm>
        </p:spPr>
        <p:txBody>
          <a:bodyPr/>
          <a:lstStyle/>
          <a:p>
            <a:pPr eaLnBrk="1" hangingPunct="1">
              <a:lnSpc>
                <a:spcPct val="100000"/>
              </a:lnSpc>
            </a:pPr>
            <a:r>
              <a:rPr lang="zh-CN" altLang="en-US" sz="2800" dirty="0"/>
              <a:t>派生类对象的内存布局</a:t>
            </a:r>
          </a:p>
          <a:p>
            <a:pPr lvl="1" eaLnBrk="1" hangingPunct="1"/>
            <a:r>
              <a:rPr lang="zh-CN" altLang="en-US" sz="2400" dirty="0"/>
              <a:t>因编译器而异</a:t>
            </a:r>
          </a:p>
          <a:p>
            <a:pPr lvl="1" eaLnBrk="1" hangingPunct="1"/>
            <a:r>
              <a:rPr lang="zh-CN" altLang="en-US" sz="2400" dirty="0"/>
              <a:t>内存布局应使类型兼容规则便于实现</a:t>
            </a:r>
          </a:p>
          <a:p>
            <a:pPr lvl="2" eaLnBrk="1" hangingPunct="1"/>
            <a:r>
              <a:rPr lang="zh-CN" altLang="en-US" dirty="0"/>
              <a:t>一个基类指针，无论其指向基类对象，还是派生类对象，通过它来访问一个基类中定义的数据成员，都可以用相同的步骤</a:t>
            </a:r>
          </a:p>
          <a:p>
            <a:pPr eaLnBrk="1" hangingPunct="1">
              <a:lnSpc>
                <a:spcPct val="100000"/>
              </a:lnSpc>
            </a:pPr>
            <a:r>
              <a:rPr lang="zh-CN" altLang="en-US" sz="2800" dirty="0"/>
              <a:t>不同情况下的内存布局</a:t>
            </a:r>
          </a:p>
          <a:p>
            <a:pPr lvl="1" eaLnBrk="1" hangingPunct="1"/>
            <a:r>
              <a:rPr lang="zh-CN" altLang="en-US" sz="2400" dirty="0"/>
              <a:t>单继承：基类数据在前，派生类新增数据在后</a:t>
            </a:r>
          </a:p>
          <a:p>
            <a:pPr lvl="1" eaLnBrk="1" hangingPunct="1"/>
            <a:r>
              <a:rPr lang="zh-CN" altLang="en-US" sz="2400" dirty="0"/>
              <a:t>多继承：各基类数据按顺序在前，派生类新增数据在后</a:t>
            </a:r>
          </a:p>
          <a:p>
            <a:pPr lvl="1" eaLnBrk="1" hangingPunct="1"/>
            <a:r>
              <a:rPr lang="zh-CN" altLang="en-US" sz="2400" dirty="0"/>
              <a:t>虚继承：需要增加指针，间接访虚基类数据</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69</a:t>
            </a:fld>
            <a:endParaRPr lang="en-US" altLang="zh-CN" dirty="0"/>
          </a:p>
        </p:txBody>
      </p:sp>
      <p:sp>
        <p:nvSpPr>
          <p:cNvPr id="8" name="标题 4"/>
          <p:cNvSpPr txBox="1">
            <a:spLocks/>
          </p:cNvSpPr>
          <p:nvPr/>
        </p:nvSpPr>
        <p:spPr>
          <a:xfrm>
            <a:off x="214313" y="257175"/>
            <a:ext cx="87503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7.8 </a:t>
            </a:r>
            <a:r>
              <a:rPr lang="zh-CN" altLang="en-US" dirty="0"/>
              <a:t>深度探索</a:t>
            </a:r>
          </a:p>
        </p:txBody>
      </p:sp>
    </p:spTree>
    <p:extLst>
      <p:ext uri="{BB962C8B-B14F-4D97-AF65-F5344CB8AC3E}">
        <p14:creationId xmlns:p14="http://schemas.microsoft.com/office/powerpoint/2010/main" val="317045191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0" y="950913"/>
            <a:ext cx="6704013" cy="954087"/>
          </a:xfrm>
        </p:spPr>
        <p:txBody>
          <a:bodyPr/>
          <a:lstStyle/>
          <a:p>
            <a:pPr algn="l"/>
            <a:r>
              <a:rPr lang="zh-CN" altLang="en-US" dirty="0"/>
              <a:t>继承方式</a:t>
            </a:r>
          </a:p>
        </p:txBody>
      </p:sp>
      <p:sp>
        <p:nvSpPr>
          <p:cNvPr id="19459" name="内容占位符 2"/>
          <p:cNvSpPr>
            <a:spLocks noGrp="1"/>
          </p:cNvSpPr>
          <p:nvPr>
            <p:ph idx="1"/>
          </p:nvPr>
        </p:nvSpPr>
        <p:spPr>
          <a:xfrm>
            <a:off x="304800" y="1905000"/>
            <a:ext cx="8775699" cy="4440238"/>
          </a:xfrm>
        </p:spPr>
        <p:txBody>
          <a:bodyPr/>
          <a:lstStyle/>
          <a:p>
            <a:r>
              <a:rPr lang="zh-CN" altLang="en-US" sz="2800" dirty="0"/>
              <a:t>一个派生类，可以同时有多个基类，这种情况称为</a:t>
            </a:r>
            <a:r>
              <a:rPr lang="zh-CN" altLang="en-US" sz="2800" dirty="0">
                <a:solidFill>
                  <a:srgbClr val="C00000"/>
                </a:solidFill>
              </a:rPr>
              <a:t>多继承</a:t>
            </a:r>
            <a:r>
              <a:rPr lang="zh-CN" altLang="en-US" sz="2800" dirty="0"/>
              <a:t>。</a:t>
            </a:r>
            <a:endParaRPr lang="en-US" altLang="zh-CN" sz="2800" dirty="0"/>
          </a:p>
          <a:p>
            <a:r>
              <a:rPr lang="zh-CN" altLang="en-US" sz="2800" dirty="0"/>
              <a:t>一个派生类只有一个直接基类的情况，称为</a:t>
            </a:r>
            <a:r>
              <a:rPr lang="zh-CN" altLang="en-US" sz="2800" dirty="0">
                <a:solidFill>
                  <a:srgbClr val="C00000"/>
                </a:solidFill>
              </a:rPr>
              <a:t>单继承</a:t>
            </a:r>
            <a:r>
              <a:rPr lang="zh-CN" altLang="en-US" sz="2800" dirty="0"/>
              <a:t>。</a:t>
            </a:r>
            <a:endParaRPr lang="en-US" altLang="zh-CN" sz="2800" dirty="0"/>
          </a:p>
          <a:p>
            <a:r>
              <a:rPr lang="zh-CN" altLang="en-US" sz="2800" dirty="0"/>
              <a:t>直接参与派生出某类的基类称为</a:t>
            </a:r>
            <a:r>
              <a:rPr lang="zh-CN" altLang="en-US" sz="2800" dirty="0">
                <a:solidFill>
                  <a:srgbClr val="C00000"/>
                </a:solidFill>
              </a:rPr>
              <a:t>直接基类</a:t>
            </a:r>
            <a:r>
              <a:rPr lang="zh-CN" altLang="en-US" sz="2800" dirty="0"/>
              <a:t>，基类的基类甚至更高层的基类称为</a:t>
            </a:r>
            <a:r>
              <a:rPr lang="zh-CN" altLang="en-US" sz="2800" dirty="0">
                <a:solidFill>
                  <a:srgbClr val="C00000"/>
                </a:solidFill>
              </a:rPr>
              <a:t>间接基类</a:t>
            </a:r>
            <a:r>
              <a:rPr lang="zh-CN" altLang="en-US" sz="2800" dirty="0"/>
              <a:t>。</a:t>
            </a:r>
            <a:endParaRPr lang="en-US" altLang="zh-CN" sz="2800" dirty="0"/>
          </a:p>
          <a:p>
            <a:r>
              <a:rPr lang="zh-CN" altLang="en-US" sz="2800" dirty="0">
                <a:solidFill>
                  <a:srgbClr val="FF0000"/>
                </a:solidFill>
              </a:rPr>
              <a:t>派生类成员</a:t>
            </a:r>
            <a:r>
              <a:rPr lang="zh-CN" altLang="en-US" sz="2800" dirty="0"/>
              <a:t>是指除了从基类继承来的所有成员之外，</a:t>
            </a:r>
            <a:r>
              <a:rPr lang="zh-CN" altLang="en-US" sz="2800" dirty="0">
                <a:solidFill>
                  <a:srgbClr val="FF0000"/>
                </a:solidFill>
              </a:rPr>
              <a:t>新增加的</a:t>
            </a:r>
            <a:r>
              <a:rPr lang="zh-CN" altLang="en-US" sz="2800" dirty="0"/>
              <a:t>数据和函数成员。</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7</a:t>
            </a:fld>
            <a:endParaRPr lang="en-US" altLang="zh-CN" dirty="0"/>
          </a:p>
        </p:txBody>
      </p:sp>
      <p:sp>
        <p:nvSpPr>
          <p:cNvPr id="7" name="标题 4"/>
          <p:cNvSpPr txBox="1">
            <a:spLocks/>
          </p:cNvSpPr>
          <p:nvPr/>
        </p:nvSpPr>
        <p:spPr>
          <a:xfrm>
            <a:off x="368300" y="257175"/>
            <a:ext cx="83185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7.1 </a:t>
            </a:r>
            <a:r>
              <a:rPr lang="zh-CN" altLang="en-US" dirty="0"/>
              <a:t>类的继承与派生</a:t>
            </a:r>
            <a:endParaRPr lang="en-US" altLang="zh-CN" dirty="0"/>
          </a:p>
          <a:p>
            <a:r>
              <a:rPr lang="en-US" altLang="zh-CN" dirty="0"/>
              <a:t>—— 7.1.2 </a:t>
            </a:r>
            <a:r>
              <a:rPr lang="zh-CN" altLang="en-US" dirty="0"/>
              <a:t>派生类的定义</a:t>
            </a:r>
          </a:p>
        </p:txBody>
      </p:sp>
    </p:spTree>
    <p:extLst>
      <p:ext uri="{BB962C8B-B14F-4D97-AF65-F5344CB8AC3E}">
        <p14:creationId xmlns:p14="http://schemas.microsoft.com/office/powerpoint/2010/main" val="1670751881"/>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11619" name="标题 1"/>
          <p:cNvSpPr>
            <a:spLocks noGrp="1"/>
          </p:cNvSpPr>
          <p:nvPr>
            <p:ph type="title"/>
          </p:nvPr>
        </p:nvSpPr>
        <p:spPr>
          <a:xfrm>
            <a:off x="0" y="950913"/>
            <a:ext cx="6704013" cy="954087"/>
          </a:xfrm>
        </p:spPr>
        <p:txBody>
          <a:bodyPr/>
          <a:lstStyle/>
          <a:p>
            <a:pPr algn="l" eaLnBrk="1" hangingPunct="1"/>
            <a:r>
              <a:rPr lang="zh-CN" altLang="en-US" dirty="0"/>
              <a:t>单继承情形</a:t>
            </a:r>
            <a:endParaRPr kumimoji="1" lang="zh-CN" altLang="en-US" dirty="0"/>
          </a:p>
        </p:txBody>
      </p:sp>
      <p:sp>
        <p:nvSpPr>
          <p:cNvPr id="111620" name="内容占位符 2"/>
          <p:cNvSpPr>
            <a:spLocks noGrp="1"/>
          </p:cNvSpPr>
          <p:nvPr>
            <p:ph idx="1"/>
          </p:nvPr>
        </p:nvSpPr>
        <p:spPr>
          <a:xfrm>
            <a:off x="381001" y="1905000"/>
            <a:ext cx="4191000" cy="4648200"/>
          </a:xfrm>
          <a:solidFill>
            <a:srgbClr val="85FFFF"/>
          </a:solidFill>
          <a:ln w="9525">
            <a:noFill/>
            <a:miter lim="800000"/>
            <a:headEnd/>
            <a:tailEnd/>
          </a:ln>
          <a:effectLst/>
        </p:spPr>
        <p:txBody>
          <a:bodyPr vert="horz" wrap="square" lIns="91440" tIns="45720" rIns="91440" bIns="45720" numCol="1" anchor="t" anchorCtr="0" compatLnSpc="1">
            <a:prstTxWarp prst="textNoShape">
              <a:avLst/>
            </a:prstTxWarp>
          </a:bodyPr>
          <a:lstStyle/>
          <a:p>
            <a:pPr>
              <a:lnSpc>
                <a:spcPct val="100000"/>
              </a:lnSpc>
              <a:spcBef>
                <a:spcPts val="0"/>
              </a:spcBef>
              <a:buFont typeface="Georgia" panose="02040502050405020303" pitchFamily="18" charset="0"/>
              <a:buNone/>
            </a:pPr>
            <a:r>
              <a:rPr lang="en-US" altLang="zh-CN" sz="1800" dirty="0"/>
              <a:t>class Base { … };</a:t>
            </a:r>
          </a:p>
          <a:p>
            <a:pPr>
              <a:lnSpc>
                <a:spcPct val="100000"/>
              </a:lnSpc>
              <a:spcBef>
                <a:spcPts val="0"/>
              </a:spcBef>
              <a:buFont typeface="Georgia" panose="02040502050405020303" pitchFamily="18" charset="0"/>
              <a:buNone/>
            </a:pPr>
            <a:r>
              <a:rPr lang="en-US" altLang="zh-CN" sz="1800" dirty="0"/>
              <a:t>class Derived: public Base { … };</a:t>
            </a:r>
          </a:p>
          <a:p>
            <a:pPr>
              <a:lnSpc>
                <a:spcPct val="100000"/>
              </a:lnSpc>
              <a:spcBef>
                <a:spcPts val="0"/>
              </a:spcBef>
              <a:buFont typeface="Georgia" panose="02040502050405020303" pitchFamily="18" charset="0"/>
              <a:buNone/>
            </a:pPr>
            <a:endParaRPr lang="en-US" altLang="zh-CN" sz="1800" dirty="0"/>
          </a:p>
          <a:p>
            <a:pPr>
              <a:lnSpc>
                <a:spcPct val="100000"/>
              </a:lnSpc>
              <a:spcBef>
                <a:spcPts val="0"/>
              </a:spcBef>
              <a:buFont typeface="Georgia" panose="02040502050405020303" pitchFamily="18" charset="0"/>
              <a:buNone/>
            </a:pPr>
            <a:r>
              <a:rPr lang="en-US" altLang="zh-CN" sz="1800" dirty="0"/>
              <a:t>Derived *</a:t>
            </a:r>
            <a:r>
              <a:rPr lang="en-US" altLang="zh-CN" sz="1800" dirty="0" err="1"/>
              <a:t>pd</a:t>
            </a:r>
            <a:r>
              <a:rPr lang="en-US" altLang="zh-CN" sz="1800" dirty="0"/>
              <a:t> = new Derived();</a:t>
            </a:r>
          </a:p>
          <a:p>
            <a:pPr>
              <a:lnSpc>
                <a:spcPct val="100000"/>
              </a:lnSpc>
              <a:spcBef>
                <a:spcPts val="0"/>
              </a:spcBef>
              <a:buFont typeface="Georgia" panose="02040502050405020303" pitchFamily="18" charset="0"/>
              <a:buNone/>
            </a:pPr>
            <a:r>
              <a:rPr lang="en-US" altLang="zh-CN" sz="1800" dirty="0"/>
              <a:t>Base *</a:t>
            </a:r>
            <a:r>
              <a:rPr lang="en-US" altLang="zh-CN" sz="1800" dirty="0" err="1"/>
              <a:t>pb</a:t>
            </a:r>
            <a:r>
              <a:rPr lang="en-US" altLang="zh-CN" sz="1800" dirty="0"/>
              <a:t> = </a:t>
            </a:r>
            <a:r>
              <a:rPr lang="en-US" altLang="zh-CN" sz="1800" dirty="0" err="1"/>
              <a:t>pd</a:t>
            </a:r>
            <a:r>
              <a:rPr lang="en-US" altLang="zh-CN" sz="1800" dirty="0"/>
              <a:t>;</a:t>
            </a:r>
          </a:p>
          <a:p>
            <a:pPr>
              <a:lnSpc>
                <a:spcPct val="100000"/>
              </a:lnSpc>
              <a:spcBef>
                <a:spcPts val="0"/>
              </a:spcBef>
              <a:buFont typeface="Georgia" panose="02040502050405020303" pitchFamily="18" charset="0"/>
              <a:buNone/>
            </a:pPr>
            <a:endParaRPr lang="en-US" altLang="zh-CN" sz="1800" dirty="0"/>
          </a:p>
        </p:txBody>
      </p:sp>
      <p:sp>
        <p:nvSpPr>
          <p:cNvPr id="6" name="标题 4"/>
          <p:cNvSpPr txBox="1">
            <a:spLocks/>
          </p:cNvSpPr>
          <p:nvPr/>
        </p:nvSpPr>
        <p:spPr>
          <a:xfrm>
            <a:off x="214313" y="257175"/>
            <a:ext cx="87503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7.8 </a:t>
            </a:r>
            <a:r>
              <a:rPr lang="zh-CN" altLang="en-US" dirty="0"/>
              <a:t>深度探索</a:t>
            </a:r>
            <a:endParaRPr lang="en-US" altLang="zh-CN" dirty="0"/>
          </a:p>
          <a:p>
            <a:r>
              <a:rPr lang="zh-CN" altLang="en-US" dirty="0"/>
              <a:t> </a:t>
            </a:r>
            <a:r>
              <a:rPr lang="en-US" altLang="zh-CN" dirty="0"/>
              <a:t>—— 7.8.2 </a:t>
            </a:r>
            <a:r>
              <a:rPr lang="zh-CN" altLang="en-US" dirty="0"/>
              <a:t>派生类对象的内存布局</a:t>
            </a:r>
          </a:p>
        </p:txBody>
      </p:sp>
      <p:grpSp>
        <p:nvGrpSpPr>
          <p:cNvPr id="111622" name="组合 23"/>
          <p:cNvGrpSpPr>
            <a:grpSpLocks/>
          </p:cNvGrpSpPr>
          <p:nvPr/>
        </p:nvGrpSpPr>
        <p:grpSpPr bwMode="auto">
          <a:xfrm>
            <a:off x="5435600" y="2760663"/>
            <a:ext cx="2709863" cy="1676400"/>
            <a:chOff x="4933957" y="2824159"/>
            <a:chExt cx="1804987" cy="1150937"/>
          </a:xfrm>
        </p:grpSpPr>
        <p:sp>
          <p:nvSpPr>
            <p:cNvPr id="111624" name="Text Box 6"/>
            <p:cNvSpPr txBox="1">
              <a:spLocks noChangeArrowheads="1"/>
            </p:cNvSpPr>
            <p:nvPr/>
          </p:nvSpPr>
          <p:spPr bwMode="auto">
            <a:xfrm>
              <a:off x="5500694" y="2928934"/>
              <a:ext cx="1238250" cy="3810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a:latin typeface="+mn-lt"/>
                  <a:ea typeface="+mn-ea"/>
                </a:rPr>
                <a:t>Base</a:t>
              </a:r>
              <a:r>
                <a:rPr lang="zh-CN" altLang="en-US" sz="1600">
                  <a:latin typeface="+mn-lt"/>
                  <a:ea typeface="+mn-ea"/>
                </a:rPr>
                <a:t>类</a:t>
              </a:r>
            </a:p>
            <a:p>
              <a:pPr algn="ctr" eaLnBrk="1" hangingPunct="1"/>
              <a:r>
                <a:rPr lang="zh-CN" altLang="en-US" sz="1600">
                  <a:latin typeface="+mn-lt"/>
                  <a:ea typeface="+mn-ea"/>
                </a:rPr>
                <a:t>数据成员</a:t>
              </a:r>
              <a:endParaRPr lang="zh-CN" sz="1600">
                <a:latin typeface="+mn-lt"/>
                <a:ea typeface="+mn-ea"/>
              </a:endParaRPr>
            </a:p>
          </p:txBody>
        </p:sp>
        <p:sp>
          <p:nvSpPr>
            <p:cNvPr id="111625" name="Text Box 7"/>
            <p:cNvSpPr txBox="1">
              <a:spLocks noChangeArrowheads="1"/>
            </p:cNvSpPr>
            <p:nvPr/>
          </p:nvSpPr>
          <p:spPr bwMode="auto">
            <a:xfrm>
              <a:off x="5500694" y="3309934"/>
              <a:ext cx="1238250" cy="3810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a:latin typeface="+mn-lt"/>
                  <a:ea typeface="+mn-ea"/>
                </a:rPr>
                <a:t>Derived</a:t>
              </a:r>
              <a:r>
                <a:rPr lang="zh-CN" altLang="en-US" sz="1600">
                  <a:latin typeface="+mn-lt"/>
                  <a:ea typeface="+mn-ea"/>
                </a:rPr>
                <a:t>类新增</a:t>
              </a:r>
            </a:p>
            <a:p>
              <a:pPr algn="ctr" eaLnBrk="1" hangingPunct="1"/>
              <a:r>
                <a:rPr lang="zh-CN" altLang="en-US" sz="1600">
                  <a:latin typeface="+mn-lt"/>
                  <a:ea typeface="+mn-ea"/>
                </a:rPr>
                <a:t>数据成员</a:t>
              </a:r>
              <a:endParaRPr lang="zh-CN" sz="1600">
                <a:latin typeface="+mn-lt"/>
                <a:ea typeface="+mn-ea"/>
              </a:endParaRPr>
            </a:p>
          </p:txBody>
        </p:sp>
        <p:cxnSp>
          <p:nvCxnSpPr>
            <p:cNvPr id="111626" name="AutoShape 8"/>
            <p:cNvCxnSpPr>
              <a:cxnSpLocks noChangeShapeType="1"/>
            </p:cNvCxnSpPr>
            <p:nvPr/>
          </p:nvCxnSpPr>
          <p:spPr bwMode="auto">
            <a:xfrm>
              <a:off x="4935544" y="2995609"/>
              <a:ext cx="552450" cy="15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11627" name="Text Box 9"/>
            <p:cNvSpPr txBox="1">
              <a:spLocks noChangeArrowheads="1"/>
            </p:cNvSpPr>
            <p:nvPr/>
          </p:nvSpPr>
          <p:spPr bwMode="auto">
            <a:xfrm>
              <a:off x="4933957" y="2824159"/>
              <a:ext cx="4191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600">
                  <a:latin typeface="+mn-lt"/>
                  <a:ea typeface="+mn-ea"/>
                </a:rPr>
                <a:t>pb, pd</a:t>
              </a:r>
              <a:endParaRPr lang="zh-CN" altLang="zh-CN" sz="1600">
                <a:latin typeface="+mn-lt"/>
                <a:ea typeface="+mn-ea"/>
              </a:endParaRPr>
            </a:p>
          </p:txBody>
        </p:sp>
        <p:sp>
          <p:nvSpPr>
            <p:cNvPr id="111628" name="Text Box 10"/>
            <p:cNvSpPr txBox="1">
              <a:spLocks noChangeArrowheads="1"/>
            </p:cNvSpPr>
            <p:nvPr/>
          </p:nvSpPr>
          <p:spPr bwMode="auto">
            <a:xfrm>
              <a:off x="5678494" y="3775071"/>
              <a:ext cx="77152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a:latin typeface="+mn-lt"/>
                  <a:ea typeface="+mn-ea"/>
                </a:rPr>
                <a:t>Derived</a:t>
              </a:r>
              <a:r>
                <a:rPr lang="zh-CN" altLang="en-US" sz="1600">
                  <a:latin typeface="+mn-lt"/>
                  <a:ea typeface="+mn-ea"/>
                </a:rPr>
                <a:t>对象</a:t>
              </a:r>
              <a:endParaRPr lang="zh-CN" sz="1600">
                <a:latin typeface="+mn-lt"/>
                <a:ea typeface="+mn-ea"/>
              </a:endParaRPr>
            </a:p>
          </p:txBody>
        </p:sp>
      </p:grpSp>
      <p:sp>
        <p:nvSpPr>
          <p:cNvPr id="13" name="TextBox 148"/>
          <p:cNvSpPr txBox="1">
            <a:spLocks noChangeArrowheads="1"/>
          </p:cNvSpPr>
          <p:nvPr/>
        </p:nvSpPr>
        <p:spPr bwMode="auto">
          <a:xfrm>
            <a:off x="4748463" y="4864695"/>
            <a:ext cx="4343399" cy="1200329"/>
          </a:xfrm>
          <a:prstGeom prst="rect">
            <a:avLst/>
          </a:prstGeom>
          <a:noFill/>
          <a:ln>
            <a:noFill/>
          </a:ln>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defRPr/>
            </a:pPr>
            <a:r>
              <a:rPr lang="en-US" altLang="zh-CN" dirty="0">
                <a:solidFill>
                  <a:schemeClr val="accent3">
                    <a:lumMod val="75000"/>
                  </a:schemeClr>
                </a:solidFill>
                <a:latin typeface="+mn-lt"/>
                <a:ea typeface="+mn-ea"/>
              </a:rPr>
              <a:t>Derived</a:t>
            </a:r>
            <a:r>
              <a:rPr lang="zh-CN" altLang="en-US" dirty="0">
                <a:solidFill>
                  <a:schemeClr val="accent3">
                    <a:lumMod val="75000"/>
                  </a:schemeClr>
                </a:solidFill>
                <a:latin typeface="+mn-lt"/>
                <a:ea typeface="+mn-ea"/>
              </a:rPr>
              <a:t>类型指针</a:t>
            </a:r>
            <a:r>
              <a:rPr lang="en-US" altLang="zh-CN" dirty="0" err="1">
                <a:solidFill>
                  <a:schemeClr val="accent3">
                    <a:lumMod val="75000"/>
                  </a:schemeClr>
                </a:solidFill>
                <a:latin typeface="+mn-lt"/>
                <a:ea typeface="+mn-ea"/>
              </a:rPr>
              <a:t>pd</a:t>
            </a:r>
            <a:r>
              <a:rPr lang="zh-CN" altLang="en-US" dirty="0">
                <a:solidFill>
                  <a:schemeClr val="accent3">
                    <a:lumMod val="75000"/>
                  </a:schemeClr>
                </a:solidFill>
                <a:latin typeface="+mn-lt"/>
                <a:ea typeface="+mn-ea"/>
              </a:rPr>
              <a:t>转换为</a:t>
            </a:r>
            <a:r>
              <a:rPr lang="en-US" altLang="zh-CN" dirty="0">
                <a:solidFill>
                  <a:schemeClr val="accent3">
                    <a:lumMod val="75000"/>
                  </a:schemeClr>
                </a:solidFill>
                <a:latin typeface="+mn-lt"/>
                <a:ea typeface="+mn-ea"/>
              </a:rPr>
              <a:t>Base</a:t>
            </a:r>
            <a:r>
              <a:rPr lang="zh-CN" altLang="en-US" dirty="0">
                <a:solidFill>
                  <a:schemeClr val="accent3">
                    <a:lumMod val="75000"/>
                  </a:schemeClr>
                </a:solidFill>
                <a:latin typeface="+mn-lt"/>
                <a:ea typeface="+mn-ea"/>
              </a:rPr>
              <a:t>类型指针时，地址不需要改变</a:t>
            </a:r>
          </a:p>
        </p:txBody>
      </p:sp>
      <p:sp>
        <p:nvSpPr>
          <p:cNvPr id="14"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70</a:t>
            </a:fld>
            <a:endParaRPr lang="en-US" altLang="zh-CN" dirty="0"/>
          </a:p>
        </p:txBody>
      </p:sp>
    </p:spTree>
    <p:extLst>
      <p:ext uri="{BB962C8B-B14F-4D97-AF65-F5344CB8AC3E}">
        <p14:creationId xmlns:p14="http://schemas.microsoft.com/office/powerpoint/2010/main" val="3179438420"/>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12643" name="标题 1"/>
          <p:cNvSpPr>
            <a:spLocks noGrp="1"/>
          </p:cNvSpPr>
          <p:nvPr>
            <p:ph type="title"/>
          </p:nvPr>
        </p:nvSpPr>
        <p:spPr>
          <a:xfrm>
            <a:off x="0" y="959496"/>
            <a:ext cx="6704013" cy="954087"/>
          </a:xfrm>
        </p:spPr>
        <p:txBody>
          <a:bodyPr/>
          <a:lstStyle/>
          <a:p>
            <a:pPr algn="l" eaLnBrk="1" hangingPunct="1"/>
            <a:r>
              <a:rPr lang="zh-CN" altLang="en-US" dirty="0"/>
              <a:t>多继承情形</a:t>
            </a:r>
            <a:endParaRPr kumimoji="1" lang="zh-CN" altLang="en-US" dirty="0"/>
          </a:p>
        </p:txBody>
      </p:sp>
      <p:sp>
        <p:nvSpPr>
          <p:cNvPr id="112644" name="内容占位符 2"/>
          <p:cNvSpPr>
            <a:spLocks noGrp="1"/>
          </p:cNvSpPr>
          <p:nvPr>
            <p:ph idx="1"/>
          </p:nvPr>
        </p:nvSpPr>
        <p:spPr>
          <a:xfrm>
            <a:off x="381001" y="1913582"/>
            <a:ext cx="4114800" cy="4792017"/>
          </a:xfrm>
          <a:solidFill>
            <a:srgbClr val="85FFFF"/>
          </a:solidFill>
          <a:ln w="9525">
            <a:noFill/>
            <a:miter lim="800000"/>
            <a:headEnd/>
            <a:tailEnd/>
          </a:ln>
          <a:effectLst/>
        </p:spPr>
        <p:txBody>
          <a:bodyPr vert="horz" wrap="square" lIns="91440" tIns="45720" rIns="91440" bIns="45720" numCol="1" anchor="t" anchorCtr="0" compatLnSpc="1">
            <a:prstTxWarp prst="textNoShape">
              <a:avLst/>
            </a:prstTxWarp>
          </a:bodyPr>
          <a:lstStyle/>
          <a:p>
            <a:pPr>
              <a:lnSpc>
                <a:spcPct val="100000"/>
              </a:lnSpc>
              <a:spcBef>
                <a:spcPts val="0"/>
              </a:spcBef>
              <a:buFont typeface="Georgia" panose="02040502050405020303" pitchFamily="18" charset="0"/>
              <a:buNone/>
            </a:pPr>
            <a:r>
              <a:rPr lang="en-US" altLang="zh-CN" sz="1800" dirty="0"/>
              <a:t>class Base1 { … };</a:t>
            </a:r>
          </a:p>
          <a:p>
            <a:pPr>
              <a:lnSpc>
                <a:spcPct val="100000"/>
              </a:lnSpc>
              <a:spcBef>
                <a:spcPts val="0"/>
              </a:spcBef>
              <a:buFont typeface="Georgia" panose="02040502050405020303" pitchFamily="18" charset="0"/>
              <a:buNone/>
            </a:pPr>
            <a:r>
              <a:rPr lang="en-US" altLang="zh-CN" sz="1800" dirty="0"/>
              <a:t>class Base2 { … };</a:t>
            </a:r>
          </a:p>
          <a:p>
            <a:pPr>
              <a:lnSpc>
                <a:spcPct val="100000"/>
              </a:lnSpc>
              <a:spcBef>
                <a:spcPts val="0"/>
              </a:spcBef>
              <a:buFont typeface="Georgia" panose="02040502050405020303" pitchFamily="18" charset="0"/>
              <a:buNone/>
            </a:pPr>
            <a:r>
              <a:rPr lang="en-US" altLang="zh-CN" sz="1800" dirty="0"/>
              <a:t>class Derived: public Base1, public Base2 { … };</a:t>
            </a:r>
          </a:p>
          <a:p>
            <a:pPr>
              <a:lnSpc>
                <a:spcPct val="100000"/>
              </a:lnSpc>
              <a:spcBef>
                <a:spcPts val="0"/>
              </a:spcBef>
              <a:buFont typeface="Georgia" panose="02040502050405020303" pitchFamily="18" charset="0"/>
              <a:buNone/>
            </a:pPr>
            <a:endParaRPr lang="en-US" altLang="zh-CN" sz="1800" dirty="0"/>
          </a:p>
          <a:p>
            <a:pPr>
              <a:lnSpc>
                <a:spcPct val="100000"/>
              </a:lnSpc>
              <a:spcBef>
                <a:spcPts val="0"/>
              </a:spcBef>
              <a:buFont typeface="Georgia" panose="02040502050405020303" pitchFamily="18" charset="0"/>
              <a:buNone/>
            </a:pPr>
            <a:r>
              <a:rPr lang="en-US" altLang="zh-CN" sz="1800" dirty="0"/>
              <a:t>Derived *</a:t>
            </a:r>
            <a:r>
              <a:rPr lang="en-US" altLang="zh-CN" sz="1800" dirty="0" err="1"/>
              <a:t>pd</a:t>
            </a:r>
            <a:r>
              <a:rPr lang="en-US" altLang="zh-CN" sz="1800" dirty="0"/>
              <a:t> = new Derived();</a:t>
            </a:r>
          </a:p>
          <a:p>
            <a:pPr>
              <a:lnSpc>
                <a:spcPct val="100000"/>
              </a:lnSpc>
              <a:spcBef>
                <a:spcPts val="0"/>
              </a:spcBef>
              <a:buFont typeface="Georgia" panose="02040502050405020303" pitchFamily="18" charset="0"/>
              <a:buNone/>
            </a:pPr>
            <a:r>
              <a:rPr lang="en-US" altLang="zh-CN" sz="1800" dirty="0"/>
              <a:t>Base1 *pb1 = </a:t>
            </a:r>
            <a:r>
              <a:rPr lang="en-US" altLang="zh-CN" sz="1800" dirty="0" err="1"/>
              <a:t>pd</a:t>
            </a:r>
            <a:r>
              <a:rPr lang="en-US" altLang="zh-CN" sz="1800" dirty="0"/>
              <a:t>;</a:t>
            </a:r>
          </a:p>
          <a:p>
            <a:pPr>
              <a:lnSpc>
                <a:spcPct val="100000"/>
              </a:lnSpc>
              <a:spcBef>
                <a:spcPts val="0"/>
              </a:spcBef>
              <a:buFont typeface="Georgia" panose="02040502050405020303" pitchFamily="18" charset="0"/>
              <a:buNone/>
            </a:pPr>
            <a:r>
              <a:rPr lang="en-US" altLang="zh-CN" sz="1800" dirty="0"/>
              <a:t>Base2 *pb2 = </a:t>
            </a:r>
            <a:r>
              <a:rPr lang="en-US" altLang="zh-CN" sz="1800" dirty="0" err="1"/>
              <a:t>pd</a:t>
            </a:r>
            <a:r>
              <a:rPr lang="en-US" altLang="zh-CN" sz="1800" dirty="0"/>
              <a:t>;</a:t>
            </a:r>
          </a:p>
        </p:txBody>
      </p:sp>
      <p:sp>
        <p:nvSpPr>
          <p:cNvPr id="13" name="TextBox 148"/>
          <p:cNvSpPr txBox="1">
            <a:spLocks noChangeArrowheads="1"/>
          </p:cNvSpPr>
          <p:nvPr/>
        </p:nvSpPr>
        <p:spPr bwMode="auto">
          <a:xfrm>
            <a:off x="4547936" y="5029200"/>
            <a:ext cx="4491790" cy="1200329"/>
          </a:xfrm>
          <a:prstGeom prst="rect">
            <a:avLst/>
          </a:prstGeom>
          <a:noFill/>
          <a:ln>
            <a:noFill/>
          </a:ln>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defRPr/>
            </a:pPr>
            <a:r>
              <a:rPr lang="en-US" altLang="zh-CN" dirty="0">
                <a:solidFill>
                  <a:schemeClr val="accent3">
                    <a:lumMod val="75000"/>
                  </a:schemeClr>
                </a:solidFill>
                <a:latin typeface="+mn-lt"/>
                <a:ea typeface="+mn-ea"/>
              </a:rPr>
              <a:t>Derived</a:t>
            </a:r>
            <a:r>
              <a:rPr lang="zh-CN" altLang="en-US" dirty="0">
                <a:solidFill>
                  <a:schemeClr val="accent3">
                    <a:lumMod val="75000"/>
                  </a:schemeClr>
                </a:solidFill>
                <a:latin typeface="+mn-lt"/>
                <a:ea typeface="+mn-ea"/>
              </a:rPr>
              <a:t>类型指针</a:t>
            </a:r>
            <a:r>
              <a:rPr lang="en-US" altLang="zh-CN" dirty="0" err="1">
                <a:solidFill>
                  <a:schemeClr val="accent3">
                    <a:lumMod val="75000"/>
                  </a:schemeClr>
                </a:solidFill>
                <a:latin typeface="+mn-lt"/>
                <a:ea typeface="+mn-ea"/>
              </a:rPr>
              <a:t>pd</a:t>
            </a:r>
            <a:r>
              <a:rPr lang="zh-CN" altLang="en-US" dirty="0">
                <a:solidFill>
                  <a:schemeClr val="accent3">
                    <a:lumMod val="75000"/>
                  </a:schemeClr>
                </a:solidFill>
                <a:latin typeface="+mn-lt"/>
                <a:ea typeface="+mn-ea"/>
              </a:rPr>
              <a:t>转换为</a:t>
            </a:r>
            <a:r>
              <a:rPr lang="en-US" altLang="zh-CN" dirty="0">
                <a:solidFill>
                  <a:schemeClr val="accent3">
                    <a:lumMod val="75000"/>
                  </a:schemeClr>
                </a:solidFill>
                <a:latin typeface="+mn-lt"/>
                <a:ea typeface="+mn-ea"/>
              </a:rPr>
              <a:t>Base2</a:t>
            </a:r>
            <a:r>
              <a:rPr lang="zh-CN" altLang="en-US" dirty="0">
                <a:solidFill>
                  <a:schemeClr val="accent3">
                    <a:lumMod val="75000"/>
                  </a:schemeClr>
                </a:solidFill>
                <a:latin typeface="+mn-lt"/>
                <a:ea typeface="+mn-ea"/>
              </a:rPr>
              <a:t>类型指针时，原地址需要增加一个偏移量</a:t>
            </a:r>
          </a:p>
        </p:txBody>
      </p:sp>
      <p:grpSp>
        <p:nvGrpSpPr>
          <p:cNvPr id="112647" name="组合 28"/>
          <p:cNvGrpSpPr>
            <a:grpSpLocks/>
          </p:cNvGrpSpPr>
          <p:nvPr/>
        </p:nvGrpSpPr>
        <p:grpSpPr bwMode="auto">
          <a:xfrm>
            <a:off x="5283200" y="2590800"/>
            <a:ext cx="2852738" cy="2286000"/>
            <a:chOff x="5005395" y="2659061"/>
            <a:chExt cx="1806575" cy="1474787"/>
          </a:xfrm>
        </p:grpSpPr>
        <p:sp>
          <p:nvSpPr>
            <p:cNvPr id="112648" name="Text Box 2"/>
            <p:cNvSpPr txBox="1">
              <a:spLocks noChangeArrowheads="1"/>
            </p:cNvSpPr>
            <p:nvPr/>
          </p:nvSpPr>
          <p:spPr bwMode="auto">
            <a:xfrm>
              <a:off x="5572132" y="2763836"/>
              <a:ext cx="1238250" cy="37941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a:latin typeface="+mn-lt"/>
                  <a:ea typeface="+mn-ea"/>
                </a:rPr>
                <a:t>Base1</a:t>
              </a:r>
              <a:r>
                <a:rPr lang="zh-CN" altLang="en-US" sz="1600">
                  <a:latin typeface="+mn-lt"/>
                  <a:ea typeface="+mn-ea"/>
                </a:rPr>
                <a:t>类</a:t>
              </a:r>
            </a:p>
            <a:p>
              <a:pPr algn="ctr" eaLnBrk="1" hangingPunct="1"/>
              <a:r>
                <a:rPr lang="zh-CN" altLang="en-US" sz="1600">
                  <a:latin typeface="+mn-lt"/>
                  <a:ea typeface="+mn-ea"/>
                </a:rPr>
                <a:t>数据成员</a:t>
              </a:r>
              <a:endParaRPr lang="zh-CN" sz="1600">
                <a:latin typeface="+mn-lt"/>
                <a:ea typeface="+mn-ea"/>
              </a:endParaRPr>
            </a:p>
          </p:txBody>
        </p:sp>
        <p:sp>
          <p:nvSpPr>
            <p:cNvPr id="112649" name="Text Box 3"/>
            <p:cNvSpPr txBox="1">
              <a:spLocks noChangeArrowheads="1"/>
            </p:cNvSpPr>
            <p:nvPr/>
          </p:nvSpPr>
          <p:spPr bwMode="auto">
            <a:xfrm>
              <a:off x="5572132" y="3143248"/>
              <a:ext cx="1238250" cy="38258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a:latin typeface="+mn-lt"/>
                  <a:ea typeface="+mn-ea"/>
                </a:rPr>
                <a:t>Base2</a:t>
              </a:r>
              <a:r>
                <a:rPr lang="zh-CN" altLang="en-US" sz="1600">
                  <a:latin typeface="+mn-lt"/>
                  <a:ea typeface="+mn-ea"/>
                </a:rPr>
                <a:t>类</a:t>
              </a:r>
            </a:p>
            <a:p>
              <a:pPr algn="ctr" eaLnBrk="1" hangingPunct="1"/>
              <a:r>
                <a:rPr lang="zh-CN" altLang="en-US" sz="1600">
                  <a:latin typeface="+mn-lt"/>
                  <a:ea typeface="+mn-ea"/>
                </a:rPr>
                <a:t>数据成员</a:t>
              </a:r>
            </a:p>
            <a:p>
              <a:pPr eaLnBrk="1" hangingPunct="1"/>
              <a:endParaRPr lang="zh-CN" altLang="zh-CN" sz="1600">
                <a:latin typeface="+mn-lt"/>
                <a:ea typeface="+mn-ea"/>
              </a:endParaRPr>
            </a:p>
          </p:txBody>
        </p:sp>
        <p:cxnSp>
          <p:nvCxnSpPr>
            <p:cNvPr id="112650" name="AutoShape 4"/>
            <p:cNvCxnSpPr>
              <a:cxnSpLocks noChangeShapeType="1"/>
            </p:cNvCxnSpPr>
            <p:nvPr/>
          </p:nvCxnSpPr>
          <p:spPr bwMode="auto">
            <a:xfrm>
              <a:off x="5006982" y="2830511"/>
              <a:ext cx="55245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12651" name="Text Box 5"/>
            <p:cNvSpPr txBox="1">
              <a:spLocks noChangeArrowheads="1"/>
            </p:cNvSpPr>
            <p:nvPr/>
          </p:nvSpPr>
          <p:spPr bwMode="auto">
            <a:xfrm>
              <a:off x="5005395" y="2659061"/>
              <a:ext cx="4953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600">
                  <a:latin typeface="+mn-lt"/>
                  <a:ea typeface="+mn-ea"/>
                </a:rPr>
                <a:t>pb1, pd</a:t>
              </a:r>
              <a:endParaRPr lang="zh-CN" altLang="zh-CN" sz="1600">
                <a:latin typeface="+mn-lt"/>
                <a:ea typeface="+mn-ea"/>
              </a:endParaRPr>
            </a:p>
          </p:txBody>
        </p:sp>
        <p:sp>
          <p:nvSpPr>
            <p:cNvPr id="112652" name="Text Box 6"/>
            <p:cNvSpPr txBox="1">
              <a:spLocks noChangeArrowheads="1"/>
            </p:cNvSpPr>
            <p:nvPr/>
          </p:nvSpPr>
          <p:spPr bwMode="auto">
            <a:xfrm>
              <a:off x="5835657" y="3933823"/>
              <a:ext cx="77152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a:latin typeface="+mn-lt"/>
                  <a:ea typeface="+mn-ea"/>
                </a:rPr>
                <a:t>Derived</a:t>
              </a:r>
              <a:r>
                <a:rPr lang="zh-CN" altLang="en-US" sz="1600">
                  <a:latin typeface="+mn-lt"/>
                  <a:ea typeface="+mn-ea"/>
                </a:rPr>
                <a:t>对象</a:t>
              </a:r>
              <a:endParaRPr lang="zh-CN" sz="1600">
                <a:latin typeface="+mn-lt"/>
                <a:ea typeface="+mn-ea"/>
              </a:endParaRPr>
            </a:p>
          </p:txBody>
        </p:sp>
        <p:cxnSp>
          <p:nvCxnSpPr>
            <p:cNvPr id="112653" name="AutoShape 7"/>
            <p:cNvCxnSpPr>
              <a:cxnSpLocks noChangeShapeType="1"/>
            </p:cNvCxnSpPr>
            <p:nvPr/>
          </p:nvCxnSpPr>
          <p:spPr bwMode="auto">
            <a:xfrm>
              <a:off x="5006982" y="3190873"/>
              <a:ext cx="552450" cy="15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12654" name="Text Box 8"/>
            <p:cNvSpPr txBox="1">
              <a:spLocks noChangeArrowheads="1"/>
            </p:cNvSpPr>
            <p:nvPr/>
          </p:nvSpPr>
          <p:spPr bwMode="auto">
            <a:xfrm>
              <a:off x="5005395" y="3019423"/>
              <a:ext cx="4953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600">
                  <a:latin typeface="+mn-lt"/>
                  <a:ea typeface="+mn-ea"/>
                </a:rPr>
                <a:t>pb2</a:t>
              </a:r>
              <a:endParaRPr lang="zh-CN" altLang="zh-CN" sz="1600">
                <a:latin typeface="+mn-lt"/>
                <a:ea typeface="+mn-ea"/>
              </a:endParaRPr>
            </a:p>
          </p:txBody>
        </p:sp>
        <p:sp>
          <p:nvSpPr>
            <p:cNvPr id="112655" name="Text Box 9"/>
            <p:cNvSpPr txBox="1">
              <a:spLocks noChangeArrowheads="1"/>
            </p:cNvSpPr>
            <p:nvPr/>
          </p:nvSpPr>
          <p:spPr bwMode="auto">
            <a:xfrm>
              <a:off x="5573720" y="3525836"/>
              <a:ext cx="1238250" cy="3810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a:latin typeface="+mn-lt"/>
                  <a:ea typeface="+mn-ea"/>
                </a:rPr>
                <a:t>Derived</a:t>
              </a:r>
              <a:r>
                <a:rPr lang="zh-CN" altLang="en-US" sz="1600">
                  <a:latin typeface="+mn-lt"/>
                  <a:ea typeface="+mn-ea"/>
                </a:rPr>
                <a:t>类新增</a:t>
              </a:r>
            </a:p>
            <a:p>
              <a:pPr algn="ctr" eaLnBrk="1" hangingPunct="1"/>
              <a:r>
                <a:rPr lang="zh-CN" altLang="en-US" sz="1600">
                  <a:latin typeface="+mn-lt"/>
                  <a:ea typeface="+mn-ea"/>
                </a:rPr>
                <a:t>数据成员</a:t>
              </a:r>
              <a:endParaRPr lang="zh-CN" sz="1600">
                <a:latin typeface="+mn-lt"/>
                <a:ea typeface="+mn-ea"/>
              </a:endParaRPr>
            </a:p>
          </p:txBody>
        </p:sp>
      </p:grpSp>
      <p:sp>
        <p:nvSpPr>
          <p:cNvPr id="1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71</a:t>
            </a:fld>
            <a:endParaRPr lang="en-US" altLang="zh-CN" dirty="0"/>
          </a:p>
        </p:txBody>
      </p:sp>
      <p:sp>
        <p:nvSpPr>
          <p:cNvPr id="17" name="标题 4"/>
          <p:cNvSpPr txBox="1">
            <a:spLocks/>
          </p:cNvSpPr>
          <p:nvPr/>
        </p:nvSpPr>
        <p:spPr>
          <a:xfrm>
            <a:off x="214313" y="257175"/>
            <a:ext cx="87503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7.8 </a:t>
            </a:r>
            <a:r>
              <a:rPr lang="zh-CN" altLang="en-US" dirty="0"/>
              <a:t>深度探索</a:t>
            </a:r>
            <a:endParaRPr lang="en-US" altLang="zh-CN" dirty="0"/>
          </a:p>
          <a:p>
            <a:r>
              <a:rPr lang="zh-CN" altLang="en-US" dirty="0"/>
              <a:t> </a:t>
            </a:r>
            <a:r>
              <a:rPr lang="en-US" altLang="zh-CN" dirty="0"/>
              <a:t>—— 7.8.2 </a:t>
            </a:r>
            <a:r>
              <a:rPr lang="zh-CN" altLang="en-US" dirty="0"/>
              <a:t>派生类对象的内存布局</a:t>
            </a:r>
          </a:p>
        </p:txBody>
      </p:sp>
    </p:spTree>
    <p:extLst>
      <p:ext uri="{BB962C8B-B14F-4D97-AF65-F5344CB8AC3E}">
        <p14:creationId xmlns:p14="http://schemas.microsoft.com/office/powerpoint/2010/main" val="496004713"/>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13667" name="标题 1"/>
          <p:cNvSpPr>
            <a:spLocks noGrp="1"/>
          </p:cNvSpPr>
          <p:nvPr>
            <p:ph type="title"/>
          </p:nvPr>
        </p:nvSpPr>
        <p:spPr>
          <a:xfrm>
            <a:off x="0" y="950913"/>
            <a:ext cx="6704013" cy="954087"/>
          </a:xfrm>
        </p:spPr>
        <p:txBody>
          <a:bodyPr/>
          <a:lstStyle/>
          <a:p>
            <a:pPr algn="l" eaLnBrk="1" hangingPunct="1"/>
            <a:r>
              <a:rPr lang="zh-CN" altLang="en-US" dirty="0"/>
              <a:t>虚拟继承情形</a:t>
            </a:r>
            <a:endParaRPr kumimoji="1" lang="zh-CN" altLang="en-US" dirty="0"/>
          </a:p>
        </p:txBody>
      </p:sp>
      <p:sp>
        <p:nvSpPr>
          <p:cNvPr id="113668" name="内容占位符 2"/>
          <p:cNvSpPr>
            <a:spLocks noGrp="1"/>
          </p:cNvSpPr>
          <p:nvPr>
            <p:ph idx="1"/>
          </p:nvPr>
        </p:nvSpPr>
        <p:spPr>
          <a:xfrm>
            <a:off x="381001" y="1905000"/>
            <a:ext cx="4343400" cy="4343400"/>
          </a:xfrm>
          <a:solidFill>
            <a:srgbClr val="85FFFF"/>
          </a:solidFill>
          <a:ln w="9525">
            <a:noFill/>
            <a:miter lim="800000"/>
            <a:headEnd/>
            <a:tailEnd/>
          </a:ln>
          <a:effectLst/>
        </p:spPr>
        <p:txBody>
          <a:bodyPr vert="horz" wrap="square" lIns="91440" tIns="45720" rIns="91440" bIns="45720" numCol="1" anchor="t" anchorCtr="0" compatLnSpc="1">
            <a:prstTxWarp prst="textNoShape">
              <a:avLst/>
            </a:prstTxWarp>
          </a:bodyPr>
          <a:lstStyle/>
          <a:p>
            <a:pPr>
              <a:lnSpc>
                <a:spcPct val="100000"/>
              </a:lnSpc>
              <a:spcBef>
                <a:spcPts val="0"/>
              </a:spcBef>
              <a:buFont typeface="Georgia" panose="02040502050405020303" pitchFamily="18" charset="0"/>
              <a:buNone/>
            </a:pPr>
            <a:r>
              <a:rPr lang="en-US" altLang="zh-CN" sz="1800" dirty="0"/>
              <a:t>class Base0 { … };</a:t>
            </a:r>
          </a:p>
          <a:p>
            <a:pPr>
              <a:lnSpc>
                <a:spcPct val="100000"/>
              </a:lnSpc>
              <a:spcBef>
                <a:spcPts val="0"/>
              </a:spcBef>
              <a:buFont typeface="Georgia" panose="02040502050405020303" pitchFamily="18" charset="0"/>
              <a:buNone/>
            </a:pPr>
            <a:r>
              <a:rPr lang="en-US" altLang="zh-CN" sz="1800" dirty="0"/>
              <a:t>class Base1: virtual public Base0 { … };</a:t>
            </a:r>
          </a:p>
          <a:p>
            <a:pPr>
              <a:lnSpc>
                <a:spcPct val="100000"/>
              </a:lnSpc>
              <a:spcBef>
                <a:spcPts val="0"/>
              </a:spcBef>
              <a:buFont typeface="Georgia" panose="02040502050405020303" pitchFamily="18" charset="0"/>
              <a:buNone/>
            </a:pPr>
            <a:r>
              <a:rPr lang="en-US" altLang="zh-CN" sz="1800" dirty="0"/>
              <a:t>class Base2: virtual public Base0 { … };</a:t>
            </a:r>
          </a:p>
          <a:p>
            <a:pPr>
              <a:lnSpc>
                <a:spcPct val="100000"/>
              </a:lnSpc>
              <a:spcBef>
                <a:spcPts val="0"/>
              </a:spcBef>
              <a:buFont typeface="Georgia" panose="02040502050405020303" pitchFamily="18" charset="0"/>
              <a:buNone/>
            </a:pPr>
            <a:r>
              <a:rPr lang="en-US" altLang="zh-CN" sz="1800" dirty="0"/>
              <a:t>class Derived: public Base1, public Base2 { … };</a:t>
            </a:r>
          </a:p>
          <a:p>
            <a:pPr>
              <a:lnSpc>
                <a:spcPct val="100000"/>
              </a:lnSpc>
              <a:spcBef>
                <a:spcPts val="0"/>
              </a:spcBef>
              <a:buFont typeface="Georgia" panose="02040502050405020303" pitchFamily="18" charset="0"/>
              <a:buNone/>
            </a:pPr>
            <a:endParaRPr lang="en-US" altLang="zh-CN" sz="1800" dirty="0"/>
          </a:p>
          <a:p>
            <a:pPr>
              <a:lnSpc>
                <a:spcPct val="100000"/>
              </a:lnSpc>
              <a:spcBef>
                <a:spcPts val="0"/>
              </a:spcBef>
              <a:buFont typeface="Georgia" panose="02040502050405020303" pitchFamily="18" charset="0"/>
              <a:buNone/>
            </a:pPr>
            <a:r>
              <a:rPr lang="en-US" altLang="zh-CN" sz="1800" dirty="0"/>
              <a:t>Derived *</a:t>
            </a:r>
            <a:r>
              <a:rPr lang="en-US" altLang="zh-CN" sz="1800" dirty="0" err="1"/>
              <a:t>pd</a:t>
            </a:r>
            <a:r>
              <a:rPr lang="en-US" altLang="zh-CN" sz="1800" dirty="0"/>
              <a:t> = new Derived();</a:t>
            </a:r>
          </a:p>
          <a:p>
            <a:pPr>
              <a:lnSpc>
                <a:spcPct val="100000"/>
              </a:lnSpc>
              <a:spcBef>
                <a:spcPts val="0"/>
              </a:spcBef>
              <a:buFont typeface="Georgia" panose="02040502050405020303" pitchFamily="18" charset="0"/>
              <a:buNone/>
            </a:pPr>
            <a:r>
              <a:rPr lang="en-US" altLang="zh-CN" sz="1800" dirty="0"/>
              <a:t>Base1 *pb1 = </a:t>
            </a:r>
            <a:r>
              <a:rPr lang="en-US" altLang="zh-CN" sz="1800" dirty="0" err="1"/>
              <a:t>pd</a:t>
            </a:r>
            <a:r>
              <a:rPr lang="en-US" altLang="zh-CN" sz="1800" dirty="0"/>
              <a:t>;</a:t>
            </a:r>
          </a:p>
          <a:p>
            <a:pPr>
              <a:lnSpc>
                <a:spcPct val="100000"/>
              </a:lnSpc>
              <a:spcBef>
                <a:spcPts val="0"/>
              </a:spcBef>
              <a:buFont typeface="Georgia" panose="02040502050405020303" pitchFamily="18" charset="0"/>
              <a:buNone/>
            </a:pPr>
            <a:r>
              <a:rPr lang="en-US" altLang="zh-CN" sz="1800" dirty="0"/>
              <a:t>Base2 *pb2 = </a:t>
            </a:r>
            <a:r>
              <a:rPr lang="en-US" altLang="zh-CN" sz="1800" dirty="0" err="1"/>
              <a:t>pd</a:t>
            </a:r>
            <a:r>
              <a:rPr lang="en-US" altLang="zh-CN" sz="1800" dirty="0"/>
              <a:t>;</a:t>
            </a:r>
          </a:p>
          <a:p>
            <a:pPr>
              <a:lnSpc>
                <a:spcPct val="100000"/>
              </a:lnSpc>
              <a:spcBef>
                <a:spcPts val="0"/>
              </a:spcBef>
              <a:buFont typeface="Georgia" panose="02040502050405020303" pitchFamily="18" charset="0"/>
              <a:buNone/>
            </a:pPr>
            <a:r>
              <a:rPr lang="en-US" altLang="zh-CN" sz="1800" dirty="0"/>
              <a:t>Base0 *pb0 = pb1;</a:t>
            </a:r>
          </a:p>
        </p:txBody>
      </p:sp>
      <p:sp>
        <p:nvSpPr>
          <p:cNvPr id="13" name="TextBox 148"/>
          <p:cNvSpPr txBox="1">
            <a:spLocks noChangeArrowheads="1"/>
          </p:cNvSpPr>
          <p:nvPr/>
        </p:nvSpPr>
        <p:spPr bwMode="auto">
          <a:xfrm>
            <a:off x="4724401" y="5188803"/>
            <a:ext cx="4419600" cy="830997"/>
          </a:xfrm>
          <a:prstGeom prst="rect">
            <a:avLst/>
          </a:prstGeom>
          <a:noFill/>
          <a:ln>
            <a:noFill/>
          </a:ln>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defRPr/>
            </a:pPr>
            <a:r>
              <a:rPr lang="zh-CN" altLang="en-US" dirty="0">
                <a:solidFill>
                  <a:schemeClr val="accent3">
                    <a:lumMod val="75000"/>
                  </a:schemeClr>
                </a:solidFill>
                <a:latin typeface="+mn-lt"/>
                <a:ea typeface="+mn-ea"/>
              </a:rPr>
              <a:t>通过指针间接访问虚基类的数据成员</a:t>
            </a:r>
          </a:p>
        </p:txBody>
      </p:sp>
      <p:grpSp>
        <p:nvGrpSpPr>
          <p:cNvPr id="113671" name="组合 147"/>
          <p:cNvGrpSpPr>
            <a:grpSpLocks/>
          </p:cNvGrpSpPr>
          <p:nvPr/>
        </p:nvGrpSpPr>
        <p:grpSpPr bwMode="auto">
          <a:xfrm>
            <a:off x="5250656" y="2178134"/>
            <a:ext cx="2906713" cy="2874962"/>
            <a:chOff x="6153741" y="2767960"/>
            <a:chExt cx="2312404" cy="2288284"/>
          </a:xfrm>
        </p:grpSpPr>
        <p:sp>
          <p:nvSpPr>
            <p:cNvPr id="113672" name="Text Box 108"/>
            <p:cNvSpPr txBox="1">
              <a:spLocks noChangeArrowheads="1"/>
            </p:cNvSpPr>
            <p:nvPr/>
          </p:nvSpPr>
          <p:spPr bwMode="auto">
            <a:xfrm>
              <a:off x="6879798" y="4325704"/>
              <a:ext cx="1586346" cy="44613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a:latin typeface="+mn-lt"/>
                  <a:ea typeface="+mn-ea"/>
                </a:rPr>
                <a:t>Base0</a:t>
              </a:r>
              <a:r>
                <a:rPr lang="zh-CN" altLang="en-US" sz="1600">
                  <a:latin typeface="+mn-lt"/>
                  <a:ea typeface="+mn-ea"/>
                </a:rPr>
                <a:t>类</a:t>
              </a:r>
              <a:br>
                <a:rPr lang="zh-CN" altLang="en-US" sz="1600">
                  <a:latin typeface="+mn-lt"/>
                  <a:ea typeface="+mn-ea"/>
                </a:rPr>
              </a:br>
              <a:r>
                <a:rPr lang="zh-CN" altLang="en-US" sz="1600">
                  <a:latin typeface="+mn-lt"/>
                  <a:ea typeface="+mn-ea"/>
                </a:rPr>
                <a:t>数据成员</a:t>
              </a:r>
              <a:endParaRPr lang="zh-CN" sz="1600">
                <a:latin typeface="+mn-lt"/>
                <a:ea typeface="+mn-ea"/>
              </a:endParaRPr>
            </a:p>
          </p:txBody>
        </p:sp>
        <p:sp>
          <p:nvSpPr>
            <p:cNvPr id="113673" name="Text Box 109"/>
            <p:cNvSpPr txBox="1">
              <a:spLocks noChangeArrowheads="1"/>
            </p:cNvSpPr>
            <p:nvPr/>
          </p:nvSpPr>
          <p:spPr bwMode="auto">
            <a:xfrm>
              <a:off x="6879798" y="3178772"/>
              <a:ext cx="1586346" cy="44613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a:latin typeface="+mn-lt"/>
                  <a:ea typeface="+mn-ea"/>
                </a:rPr>
                <a:t>Base1</a:t>
              </a:r>
              <a:r>
                <a:rPr lang="zh-CN" altLang="en-US" sz="1600">
                  <a:latin typeface="+mn-lt"/>
                  <a:ea typeface="+mn-ea"/>
                </a:rPr>
                <a:t>类新增</a:t>
              </a:r>
            </a:p>
            <a:p>
              <a:pPr algn="ctr" eaLnBrk="1" hangingPunct="1"/>
              <a:r>
                <a:rPr lang="zh-CN" altLang="en-US" sz="1600">
                  <a:latin typeface="+mn-lt"/>
                  <a:ea typeface="+mn-ea"/>
                </a:rPr>
                <a:t>数据成员</a:t>
              </a:r>
              <a:endParaRPr lang="zh-CN" sz="1600">
                <a:latin typeface="+mn-lt"/>
                <a:ea typeface="+mn-ea"/>
              </a:endParaRPr>
            </a:p>
          </p:txBody>
        </p:sp>
        <p:cxnSp>
          <p:nvCxnSpPr>
            <p:cNvPr id="113674" name="AutoShape 110"/>
            <p:cNvCxnSpPr>
              <a:cxnSpLocks noChangeShapeType="1"/>
            </p:cNvCxnSpPr>
            <p:nvPr/>
          </p:nvCxnSpPr>
          <p:spPr bwMode="auto">
            <a:xfrm>
              <a:off x="6153741" y="2968719"/>
              <a:ext cx="707754"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13675" name="Text Box 111"/>
            <p:cNvSpPr txBox="1">
              <a:spLocks noChangeArrowheads="1"/>
            </p:cNvSpPr>
            <p:nvPr/>
          </p:nvSpPr>
          <p:spPr bwMode="auto">
            <a:xfrm>
              <a:off x="6153741" y="2767960"/>
              <a:ext cx="839949" cy="228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600">
                  <a:latin typeface="+mn-lt"/>
                  <a:ea typeface="+mn-ea"/>
                </a:rPr>
                <a:t>pb1, pd</a:t>
              </a:r>
              <a:endParaRPr lang="zh-CN" altLang="zh-CN" sz="1600">
                <a:latin typeface="+mn-lt"/>
                <a:ea typeface="+mn-ea"/>
              </a:endParaRPr>
            </a:p>
          </p:txBody>
        </p:sp>
        <p:sp>
          <p:nvSpPr>
            <p:cNvPr id="113676" name="Text Box 112"/>
            <p:cNvSpPr txBox="1">
              <a:spLocks noChangeArrowheads="1"/>
            </p:cNvSpPr>
            <p:nvPr/>
          </p:nvSpPr>
          <p:spPr bwMode="auto">
            <a:xfrm>
              <a:off x="6879798" y="2924106"/>
              <a:ext cx="1586346" cy="25466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a:latin typeface="+mn-lt"/>
                  <a:ea typeface="+mn-ea"/>
                </a:rPr>
                <a:t>Base0</a:t>
              </a:r>
              <a:r>
                <a:rPr lang="zh-CN" altLang="en-US" sz="1600">
                  <a:latin typeface="+mn-lt"/>
                  <a:ea typeface="+mn-ea"/>
                </a:rPr>
                <a:t>指针</a:t>
              </a:r>
              <a:endParaRPr lang="zh-CN" sz="1600">
                <a:latin typeface="+mn-lt"/>
                <a:ea typeface="+mn-ea"/>
              </a:endParaRPr>
            </a:p>
          </p:txBody>
        </p:sp>
        <p:sp>
          <p:nvSpPr>
            <p:cNvPr id="113677" name="Text Box 113"/>
            <p:cNvSpPr txBox="1">
              <a:spLocks noChangeArrowheads="1"/>
            </p:cNvSpPr>
            <p:nvPr/>
          </p:nvSpPr>
          <p:spPr bwMode="auto">
            <a:xfrm>
              <a:off x="6879798" y="3881430"/>
              <a:ext cx="1586346" cy="444274"/>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a:latin typeface="+mn-lt"/>
                  <a:ea typeface="+mn-ea"/>
                </a:rPr>
                <a:t>Base2</a:t>
              </a:r>
              <a:r>
                <a:rPr lang="zh-CN" altLang="en-US" sz="1600">
                  <a:latin typeface="+mn-lt"/>
                  <a:ea typeface="+mn-ea"/>
                </a:rPr>
                <a:t>类新增</a:t>
              </a:r>
            </a:p>
            <a:p>
              <a:pPr algn="ctr" eaLnBrk="1" hangingPunct="1"/>
              <a:r>
                <a:rPr lang="zh-CN" altLang="en-US" sz="1600">
                  <a:latin typeface="+mn-lt"/>
                  <a:ea typeface="+mn-ea"/>
                </a:rPr>
                <a:t>数据成员</a:t>
              </a:r>
              <a:endParaRPr lang="zh-CN" sz="1600">
                <a:latin typeface="+mn-lt"/>
                <a:ea typeface="+mn-ea"/>
              </a:endParaRPr>
            </a:p>
          </p:txBody>
        </p:sp>
        <p:sp>
          <p:nvSpPr>
            <p:cNvPr id="113678" name="Text Box 114"/>
            <p:cNvSpPr txBox="1">
              <a:spLocks noChangeArrowheads="1"/>
            </p:cNvSpPr>
            <p:nvPr/>
          </p:nvSpPr>
          <p:spPr bwMode="auto">
            <a:xfrm>
              <a:off x="6879798" y="3624904"/>
              <a:ext cx="1586346" cy="25466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a:latin typeface="+mn-lt"/>
                  <a:ea typeface="+mn-ea"/>
                </a:rPr>
                <a:t>Base0</a:t>
              </a:r>
              <a:r>
                <a:rPr lang="zh-CN" altLang="en-US" sz="1600">
                  <a:latin typeface="+mn-lt"/>
                  <a:ea typeface="+mn-ea"/>
                </a:rPr>
                <a:t>指针</a:t>
              </a:r>
              <a:endParaRPr lang="zh-CN" sz="1600">
                <a:latin typeface="+mn-lt"/>
                <a:ea typeface="+mn-ea"/>
              </a:endParaRPr>
            </a:p>
          </p:txBody>
        </p:sp>
        <p:cxnSp>
          <p:nvCxnSpPr>
            <p:cNvPr id="113679" name="AutoShape 115"/>
            <p:cNvCxnSpPr>
              <a:cxnSpLocks noChangeShapeType="1"/>
            </p:cNvCxnSpPr>
            <p:nvPr/>
          </p:nvCxnSpPr>
          <p:spPr bwMode="auto">
            <a:xfrm rot="16200000" flipH="1">
              <a:off x="7636388" y="3523830"/>
              <a:ext cx="1297501" cy="362012"/>
            </a:xfrm>
            <a:prstGeom prst="bentConnector4">
              <a:avLst>
                <a:gd name="adj1" fmla="val -60"/>
                <a:gd name="adj2" fmla="val 20835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13680" name="Text Box 116"/>
            <p:cNvSpPr txBox="1">
              <a:spLocks noChangeArrowheads="1"/>
            </p:cNvSpPr>
            <p:nvPr/>
          </p:nvSpPr>
          <p:spPr bwMode="auto">
            <a:xfrm>
              <a:off x="7188932" y="4822025"/>
              <a:ext cx="988415" cy="234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a:latin typeface="+mn-lt"/>
                  <a:ea typeface="+mn-ea"/>
                </a:rPr>
                <a:t>Derived</a:t>
              </a:r>
              <a:r>
                <a:rPr lang="zh-CN" altLang="en-US" sz="1600">
                  <a:latin typeface="+mn-lt"/>
                  <a:ea typeface="+mn-ea"/>
                </a:rPr>
                <a:t>对象</a:t>
              </a:r>
              <a:endParaRPr lang="zh-CN" sz="1600">
                <a:latin typeface="+mn-lt"/>
                <a:ea typeface="+mn-ea"/>
              </a:endParaRPr>
            </a:p>
          </p:txBody>
        </p:sp>
        <p:cxnSp>
          <p:nvCxnSpPr>
            <p:cNvPr id="113681" name="AutoShape 123"/>
            <p:cNvCxnSpPr>
              <a:cxnSpLocks noChangeShapeType="1"/>
            </p:cNvCxnSpPr>
            <p:nvPr/>
          </p:nvCxnSpPr>
          <p:spPr bwMode="auto">
            <a:xfrm>
              <a:off x="6153741" y="3676953"/>
              <a:ext cx="707754" cy="1859"/>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13682" name="Text Box 124"/>
            <p:cNvSpPr txBox="1">
              <a:spLocks noChangeArrowheads="1"/>
            </p:cNvSpPr>
            <p:nvPr/>
          </p:nvSpPr>
          <p:spPr bwMode="auto">
            <a:xfrm>
              <a:off x="6153741" y="3476194"/>
              <a:ext cx="839949" cy="256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600">
                  <a:latin typeface="+mn-lt"/>
                  <a:ea typeface="+mn-ea"/>
                </a:rPr>
                <a:t>pb2</a:t>
              </a:r>
              <a:endParaRPr lang="zh-CN" altLang="zh-CN" sz="1600">
                <a:latin typeface="+mn-lt"/>
                <a:ea typeface="+mn-ea"/>
              </a:endParaRPr>
            </a:p>
          </p:txBody>
        </p:sp>
        <p:cxnSp>
          <p:nvCxnSpPr>
            <p:cNvPr id="113683" name="AutoShape 125"/>
            <p:cNvCxnSpPr>
              <a:cxnSpLocks noChangeShapeType="1"/>
            </p:cNvCxnSpPr>
            <p:nvPr/>
          </p:nvCxnSpPr>
          <p:spPr bwMode="auto">
            <a:xfrm>
              <a:off x="6153741" y="4375893"/>
              <a:ext cx="707754" cy="1859"/>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13684" name="Text Box 126"/>
            <p:cNvSpPr txBox="1">
              <a:spLocks noChangeArrowheads="1"/>
            </p:cNvSpPr>
            <p:nvPr/>
          </p:nvSpPr>
          <p:spPr bwMode="auto">
            <a:xfrm>
              <a:off x="6153741" y="4175134"/>
              <a:ext cx="839949" cy="20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600">
                  <a:latin typeface="+mn-lt"/>
                  <a:ea typeface="+mn-ea"/>
                </a:rPr>
                <a:t>pb0</a:t>
              </a:r>
              <a:endParaRPr lang="zh-CN" altLang="zh-CN" sz="1600">
                <a:latin typeface="+mn-lt"/>
                <a:ea typeface="+mn-ea"/>
              </a:endParaRPr>
            </a:p>
          </p:txBody>
        </p:sp>
        <p:cxnSp>
          <p:nvCxnSpPr>
            <p:cNvPr id="113685" name="AutoShape 127"/>
            <p:cNvCxnSpPr>
              <a:cxnSpLocks noChangeShapeType="1"/>
            </p:cNvCxnSpPr>
            <p:nvPr/>
          </p:nvCxnSpPr>
          <p:spPr bwMode="auto">
            <a:xfrm rot="10800000" flipH="1" flipV="1">
              <a:off x="8106166" y="3753168"/>
              <a:ext cx="359978" cy="600419"/>
            </a:xfrm>
            <a:prstGeom prst="bentConnector4">
              <a:avLst>
                <a:gd name="adj1" fmla="val 160269"/>
                <a:gd name="adj2" fmla="val 9975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sp>
        <p:nvSpPr>
          <p:cNvPr id="22"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72</a:t>
            </a:fld>
            <a:endParaRPr lang="en-US" altLang="zh-CN" dirty="0"/>
          </a:p>
        </p:txBody>
      </p:sp>
      <p:sp>
        <p:nvSpPr>
          <p:cNvPr id="23" name="标题 4"/>
          <p:cNvSpPr txBox="1">
            <a:spLocks/>
          </p:cNvSpPr>
          <p:nvPr/>
        </p:nvSpPr>
        <p:spPr>
          <a:xfrm>
            <a:off x="214313" y="257175"/>
            <a:ext cx="87503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7.8 </a:t>
            </a:r>
            <a:r>
              <a:rPr lang="zh-CN" altLang="en-US" dirty="0"/>
              <a:t>深度探索</a:t>
            </a:r>
            <a:endParaRPr lang="en-US" altLang="zh-CN" dirty="0"/>
          </a:p>
          <a:p>
            <a:r>
              <a:rPr lang="zh-CN" altLang="en-US" dirty="0"/>
              <a:t> </a:t>
            </a:r>
            <a:r>
              <a:rPr lang="en-US" altLang="zh-CN" dirty="0"/>
              <a:t>—— 7.8.2 </a:t>
            </a:r>
            <a:r>
              <a:rPr lang="zh-CN" altLang="en-US" dirty="0"/>
              <a:t>派生类对象的内存布局</a:t>
            </a:r>
          </a:p>
        </p:txBody>
      </p:sp>
    </p:spTree>
    <p:extLst>
      <p:ext uri="{BB962C8B-B14F-4D97-AF65-F5344CB8AC3E}">
        <p14:creationId xmlns:p14="http://schemas.microsoft.com/office/powerpoint/2010/main" val="3863851866"/>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4690" name="标题 1"/>
          <p:cNvSpPr>
            <a:spLocks noGrp="1"/>
          </p:cNvSpPr>
          <p:nvPr>
            <p:ph type="title"/>
          </p:nvPr>
        </p:nvSpPr>
        <p:spPr>
          <a:xfrm>
            <a:off x="1587" y="950913"/>
            <a:ext cx="7847013" cy="954087"/>
          </a:xfrm>
        </p:spPr>
        <p:txBody>
          <a:bodyPr/>
          <a:lstStyle/>
          <a:p>
            <a:pPr algn="l" eaLnBrk="1" hangingPunct="1"/>
            <a:r>
              <a:rPr lang="en-US" altLang="zh-CN" dirty="0"/>
              <a:t>7.8.3</a:t>
            </a:r>
            <a:r>
              <a:rPr lang="zh-CN" altLang="en-US" dirty="0"/>
              <a:t>基类向派生的转换及其安全性问题</a:t>
            </a:r>
          </a:p>
        </p:txBody>
      </p:sp>
      <p:sp>
        <p:nvSpPr>
          <p:cNvPr id="114691" name="内容占位符 2"/>
          <p:cNvSpPr>
            <a:spLocks noGrp="1"/>
          </p:cNvSpPr>
          <p:nvPr>
            <p:ph idx="1"/>
          </p:nvPr>
        </p:nvSpPr>
        <p:spPr>
          <a:xfrm>
            <a:off x="381000" y="1828800"/>
            <a:ext cx="8029575" cy="4343400"/>
          </a:xfrm>
        </p:spPr>
        <p:txBody>
          <a:bodyPr/>
          <a:lstStyle/>
          <a:p>
            <a:pPr eaLnBrk="1" hangingPunct="1"/>
            <a:r>
              <a:rPr lang="zh-CN" altLang="en-US" sz="2800" dirty="0"/>
              <a:t>基类向派生类的转换</a:t>
            </a:r>
          </a:p>
          <a:p>
            <a:pPr lvl="1" eaLnBrk="1" hangingPunct="1"/>
            <a:r>
              <a:rPr lang="zh-CN" altLang="en-US" sz="2400" dirty="0"/>
              <a:t>基类指针可以转换为派生类指针</a:t>
            </a:r>
          </a:p>
          <a:p>
            <a:pPr lvl="1" eaLnBrk="1" hangingPunct="1"/>
            <a:r>
              <a:rPr lang="zh-CN" altLang="en-US" sz="2400" dirty="0"/>
              <a:t>基类引用可以转换为派生类引用</a:t>
            </a:r>
          </a:p>
          <a:p>
            <a:pPr lvl="1" eaLnBrk="1" hangingPunct="1"/>
            <a:r>
              <a:rPr lang="zh-CN" altLang="en-US" sz="2400" dirty="0"/>
              <a:t>需要用</a:t>
            </a:r>
            <a:r>
              <a:rPr lang="en-US" altLang="zh-CN" sz="2400" dirty="0" err="1">
                <a:cs typeface="Times New Roman" panose="02020603050405020304" pitchFamily="18" charset="0"/>
              </a:rPr>
              <a:t>static_cast</a:t>
            </a:r>
            <a:r>
              <a:rPr lang="zh-CN" altLang="en-US" sz="2400" dirty="0"/>
              <a:t>显式转换</a:t>
            </a:r>
          </a:p>
          <a:p>
            <a:pPr eaLnBrk="1" hangingPunct="1"/>
            <a:r>
              <a:rPr lang="zh-CN" altLang="en-US" sz="2800" dirty="0"/>
              <a:t>例：</a:t>
            </a:r>
          </a:p>
          <a:p>
            <a:pPr marL="703263" lvl="2" indent="0" eaLnBrk="1" hangingPunct="1">
              <a:buFont typeface="Wingdings 2" panose="05020102010507070707" pitchFamily="18" charset="2"/>
              <a:buNone/>
            </a:pPr>
            <a:r>
              <a:rPr lang="en-US" altLang="zh-CN" dirty="0">
                <a:cs typeface="Times New Roman" panose="02020603050405020304" pitchFamily="18" charset="0"/>
              </a:rPr>
              <a:t>Base *</a:t>
            </a:r>
            <a:r>
              <a:rPr lang="en-US" altLang="zh-CN" dirty="0" err="1">
                <a:cs typeface="Times New Roman" panose="02020603050405020304" pitchFamily="18" charset="0"/>
              </a:rPr>
              <a:t>pb</a:t>
            </a:r>
            <a:r>
              <a:rPr lang="en-US" altLang="zh-CN" dirty="0">
                <a:cs typeface="Times New Roman" panose="02020603050405020304" pitchFamily="18" charset="0"/>
              </a:rPr>
              <a:t> = new Derived();</a:t>
            </a:r>
          </a:p>
          <a:p>
            <a:pPr marL="703263" lvl="2" indent="0" eaLnBrk="1" hangingPunct="1">
              <a:buFont typeface="Wingdings 2" panose="05020102010507070707" pitchFamily="18" charset="2"/>
              <a:buNone/>
            </a:pPr>
            <a:r>
              <a:rPr lang="en-US" altLang="zh-CN" dirty="0">
                <a:cs typeface="Times New Roman" panose="02020603050405020304" pitchFamily="18" charset="0"/>
              </a:rPr>
              <a:t>Derived *</a:t>
            </a:r>
            <a:r>
              <a:rPr lang="en-US" altLang="zh-CN" dirty="0" err="1">
                <a:cs typeface="Times New Roman" panose="02020603050405020304" pitchFamily="18" charset="0"/>
              </a:rPr>
              <a:t>pd</a:t>
            </a:r>
            <a:r>
              <a:rPr lang="en-US" altLang="zh-CN" dirty="0">
                <a:cs typeface="Times New Roman" panose="02020603050405020304" pitchFamily="18" charset="0"/>
              </a:rPr>
              <a:t> = </a:t>
            </a:r>
            <a:r>
              <a:rPr lang="en-US" altLang="zh-CN" dirty="0" err="1">
                <a:cs typeface="Times New Roman" panose="02020603050405020304" pitchFamily="18" charset="0"/>
              </a:rPr>
              <a:t>static_cast</a:t>
            </a:r>
            <a:r>
              <a:rPr lang="en-US" altLang="zh-CN" dirty="0">
                <a:cs typeface="Times New Roman" panose="02020603050405020304" pitchFamily="18" charset="0"/>
              </a:rPr>
              <a:t>&lt;Derived *&gt;(</a:t>
            </a:r>
            <a:r>
              <a:rPr lang="en-US" altLang="zh-CN" dirty="0" err="1">
                <a:cs typeface="Times New Roman" panose="02020603050405020304" pitchFamily="18" charset="0"/>
              </a:rPr>
              <a:t>pd</a:t>
            </a:r>
            <a:r>
              <a:rPr lang="en-US" altLang="zh-CN" dirty="0">
                <a:cs typeface="Times New Roman" panose="02020603050405020304" pitchFamily="18" charset="0"/>
              </a:rPr>
              <a:t>);</a:t>
            </a:r>
          </a:p>
          <a:p>
            <a:pPr marL="703263" lvl="2" indent="0" eaLnBrk="1" hangingPunct="1">
              <a:buFont typeface="Wingdings 2" panose="05020102010507070707" pitchFamily="18" charset="2"/>
              <a:buNone/>
            </a:pPr>
            <a:r>
              <a:rPr lang="en-US" altLang="zh-CN" dirty="0">
                <a:cs typeface="Times New Roman" panose="02020603050405020304" pitchFamily="18" charset="0"/>
              </a:rPr>
              <a:t>Derived d;</a:t>
            </a:r>
          </a:p>
          <a:p>
            <a:pPr marL="703263" lvl="2" indent="0" eaLnBrk="1" hangingPunct="1">
              <a:buFont typeface="Wingdings 2" panose="05020102010507070707" pitchFamily="18" charset="2"/>
              <a:buNone/>
            </a:pPr>
            <a:r>
              <a:rPr lang="en-US" altLang="zh-CN" dirty="0">
                <a:cs typeface="Times New Roman" panose="02020603050405020304" pitchFamily="18" charset="0"/>
              </a:rPr>
              <a:t>Base &amp;</a:t>
            </a:r>
            <a:r>
              <a:rPr lang="en-US" altLang="zh-CN" dirty="0" err="1">
                <a:cs typeface="Times New Roman" panose="02020603050405020304" pitchFamily="18" charset="0"/>
              </a:rPr>
              <a:t>rb</a:t>
            </a:r>
            <a:r>
              <a:rPr lang="en-US" altLang="zh-CN" dirty="0">
                <a:cs typeface="Times New Roman" panose="02020603050405020304" pitchFamily="18" charset="0"/>
              </a:rPr>
              <a:t> = d;</a:t>
            </a:r>
          </a:p>
          <a:p>
            <a:pPr marL="703263" lvl="2" indent="0" eaLnBrk="1" hangingPunct="1">
              <a:buFont typeface="Wingdings 2" panose="05020102010507070707" pitchFamily="18" charset="2"/>
              <a:buNone/>
            </a:pPr>
            <a:r>
              <a:rPr lang="en-US" altLang="zh-CN" dirty="0">
                <a:cs typeface="Times New Roman" panose="02020603050405020304" pitchFamily="18" charset="0"/>
              </a:rPr>
              <a:t>Derived &amp;</a:t>
            </a:r>
            <a:r>
              <a:rPr lang="en-US" altLang="zh-CN" dirty="0" err="1">
                <a:cs typeface="Times New Roman" panose="02020603050405020304" pitchFamily="18" charset="0"/>
              </a:rPr>
              <a:t>rb</a:t>
            </a:r>
            <a:r>
              <a:rPr lang="en-US" altLang="zh-CN" dirty="0">
                <a:cs typeface="Times New Roman" panose="02020603050405020304" pitchFamily="18" charset="0"/>
              </a:rPr>
              <a:t> = </a:t>
            </a:r>
            <a:r>
              <a:rPr lang="en-US" altLang="zh-CN" dirty="0" err="1">
                <a:cs typeface="Times New Roman" panose="02020603050405020304" pitchFamily="18" charset="0"/>
              </a:rPr>
              <a:t>static_cast</a:t>
            </a:r>
            <a:r>
              <a:rPr lang="en-US" altLang="zh-CN" dirty="0">
                <a:cs typeface="Times New Roman" panose="02020603050405020304" pitchFamily="18" charset="0"/>
              </a:rPr>
              <a:t>&lt;Derived &amp;&gt;(</a:t>
            </a:r>
            <a:r>
              <a:rPr lang="en-US" altLang="zh-CN" dirty="0" err="1">
                <a:cs typeface="Times New Roman" panose="02020603050405020304" pitchFamily="18" charset="0"/>
              </a:rPr>
              <a:t>rb</a:t>
            </a:r>
            <a:r>
              <a:rPr lang="en-US" altLang="zh-CN" dirty="0">
                <a:cs typeface="Times New Roman" panose="02020603050405020304" pitchFamily="18" charset="0"/>
              </a:rPr>
              <a:t>);</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73</a:t>
            </a:fld>
            <a:endParaRPr lang="en-US" altLang="zh-CN" dirty="0"/>
          </a:p>
        </p:txBody>
      </p:sp>
      <p:sp>
        <p:nvSpPr>
          <p:cNvPr id="8" name="标题 4"/>
          <p:cNvSpPr txBox="1">
            <a:spLocks/>
          </p:cNvSpPr>
          <p:nvPr/>
        </p:nvSpPr>
        <p:spPr>
          <a:xfrm>
            <a:off x="214313" y="257175"/>
            <a:ext cx="87503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7.8 </a:t>
            </a:r>
            <a:r>
              <a:rPr lang="zh-CN" altLang="en-US" dirty="0"/>
              <a:t>深度探索</a:t>
            </a:r>
          </a:p>
        </p:txBody>
      </p:sp>
    </p:spTree>
    <p:extLst>
      <p:ext uri="{BB962C8B-B14F-4D97-AF65-F5344CB8AC3E}">
        <p14:creationId xmlns:p14="http://schemas.microsoft.com/office/powerpoint/2010/main" val="4283926293"/>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5714" name="标题 1"/>
          <p:cNvSpPr>
            <a:spLocks noGrp="1"/>
          </p:cNvSpPr>
          <p:nvPr>
            <p:ph type="title"/>
          </p:nvPr>
        </p:nvSpPr>
        <p:spPr>
          <a:xfrm>
            <a:off x="0" y="950913"/>
            <a:ext cx="6704013" cy="954087"/>
          </a:xfrm>
        </p:spPr>
        <p:txBody>
          <a:bodyPr/>
          <a:lstStyle/>
          <a:p>
            <a:pPr algn="l" eaLnBrk="1" hangingPunct="1"/>
            <a:r>
              <a:rPr lang="zh-CN" altLang="en-US" dirty="0"/>
              <a:t>类型转换时的注意事项</a:t>
            </a:r>
            <a:r>
              <a:rPr lang="en-US" altLang="zh-CN" dirty="0"/>
              <a:t>(1)</a:t>
            </a:r>
            <a:endParaRPr lang="zh-CN" altLang="en-US" dirty="0"/>
          </a:p>
        </p:txBody>
      </p:sp>
      <p:sp>
        <p:nvSpPr>
          <p:cNvPr id="115715" name="内容占位符 2"/>
          <p:cNvSpPr>
            <a:spLocks noGrp="1"/>
          </p:cNvSpPr>
          <p:nvPr>
            <p:ph idx="1"/>
          </p:nvPr>
        </p:nvSpPr>
        <p:spPr>
          <a:xfrm>
            <a:off x="228600" y="1828800"/>
            <a:ext cx="8763000" cy="4343400"/>
          </a:xfrm>
        </p:spPr>
        <p:txBody>
          <a:bodyPr/>
          <a:lstStyle/>
          <a:p>
            <a:pPr eaLnBrk="1" hangingPunct="1"/>
            <a:r>
              <a:rPr lang="zh-CN" altLang="en-US" sz="2800" dirty="0"/>
              <a:t>基类对象一般无法被显式转换为派生类对象</a:t>
            </a:r>
          </a:p>
          <a:p>
            <a:pPr lvl="1" eaLnBrk="1" hangingPunct="1"/>
            <a:r>
              <a:rPr lang="zh-CN" altLang="en-US" sz="2400" dirty="0"/>
              <a:t>对象到对象的转换，需要调用构造函数创建新的对象</a:t>
            </a:r>
          </a:p>
          <a:p>
            <a:pPr lvl="1" eaLnBrk="1" hangingPunct="1"/>
            <a:r>
              <a:rPr lang="zh-CN" altLang="en-US" sz="2400" dirty="0"/>
              <a:t>派生类的拷贝构造函数无法接受基类对象作为参数</a:t>
            </a:r>
          </a:p>
          <a:p>
            <a:pPr eaLnBrk="1" hangingPunct="1"/>
            <a:r>
              <a:rPr lang="zh-CN" altLang="en-US" sz="2800" dirty="0"/>
              <a:t>执行基类向派生类的转换时，一定要确保被转换的指针和引用所指向或引用的对象符合转换的目的类型：</a:t>
            </a:r>
          </a:p>
          <a:p>
            <a:pPr lvl="1" eaLnBrk="1" hangingPunct="1"/>
            <a:r>
              <a:rPr lang="zh-CN" altLang="en-US" sz="2400" dirty="0"/>
              <a:t>对于</a:t>
            </a:r>
            <a:r>
              <a:rPr lang="en-US" altLang="zh-CN" sz="2400" dirty="0">
                <a:cs typeface="Times New Roman" panose="02020603050405020304" pitchFamily="18" charset="0"/>
              </a:rPr>
              <a:t>Derived *</a:t>
            </a:r>
            <a:r>
              <a:rPr lang="en-US" altLang="zh-CN" sz="2400" dirty="0" err="1">
                <a:cs typeface="Times New Roman" panose="02020603050405020304" pitchFamily="18" charset="0"/>
              </a:rPr>
              <a:t>pd</a:t>
            </a:r>
            <a:r>
              <a:rPr lang="en-US" altLang="zh-CN" sz="2400" dirty="0">
                <a:cs typeface="Times New Roman" panose="02020603050405020304" pitchFamily="18" charset="0"/>
              </a:rPr>
              <a:t> = </a:t>
            </a:r>
            <a:r>
              <a:rPr lang="en-US" altLang="zh-CN" sz="2400" dirty="0" err="1">
                <a:cs typeface="Times New Roman" panose="02020603050405020304" pitchFamily="18" charset="0"/>
              </a:rPr>
              <a:t>static_cast</a:t>
            </a:r>
            <a:r>
              <a:rPr lang="en-US" altLang="zh-CN" sz="2400" dirty="0">
                <a:cs typeface="Times New Roman" panose="02020603050405020304" pitchFamily="18" charset="0"/>
              </a:rPr>
              <a:t>&lt;Derived *&gt;(</a:t>
            </a:r>
            <a:r>
              <a:rPr lang="en-US" altLang="zh-CN" sz="2400" dirty="0" err="1">
                <a:cs typeface="Times New Roman" panose="02020603050405020304" pitchFamily="18" charset="0"/>
              </a:rPr>
              <a:t>pb</a:t>
            </a:r>
            <a:r>
              <a:rPr lang="en-US" altLang="zh-CN" sz="2400" dirty="0">
                <a:cs typeface="Times New Roman" panose="02020603050405020304" pitchFamily="18" charset="0"/>
              </a:rPr>
              <a:t>);</a:t>
            </a:r>
          </a:p>
          <a:p>
            <a:pPr lvl="1" eaLnBrk="1" hangingPunct="1"/>
            <a:r>
              <a:rPr lang="zh-CN" altLang="en-US" sz="2400" dirty="0"/>
              <a:t>一定要保证</a:t>
            </a:r>
            <a:r>
              <a:rPr lang="en-US" altLang="zh-CN" sz="2400" dirty="0" err="1">
                <a:cs typeface="Times New Roman" panose="02020603050405020304" pitchFamily="18" charset="0"/>
              </a:rPr>
              <a:t>pb</a:t>
            </a:r>
            <a:r>
              <a:rPr lang="zh-CN" altLang="en-US" sz="2400" dirty="0"/>
              <a:t>所指向的对象具有</a:t>
            </a:r>
            <a:r>
              <a:rPr lang="en-US" altLang="zh-CN" sz="2400" dirty="0">
                <a:cs typeface="Times New Roman" panose="02020603050405020304" pitchFamily="18" charset="0"/>
              </a:rPr>
              <a:t>Derived</a:t>
            </a:r>
            <a:r>
              <a:rPr lang="zh-CN" altLang="en-US" sz="2400" dirty="0"/>
              <a:t>类型，或者是</a:t>
            </a:r>
            <a:r>
              <a:rPr lang="en-US" altLang="zh-CN" sz="2400" dirty="0">
                <a:cs typeface="Times New Roman" panose="02020603050405020304" pitchFamily="18" charset="0"/>
              </a:rPr>
              <a:t>Derived</a:t>
            </a:r>
            <a:r>
              <a:rPr lang="zh-CN" altLang="en-US" sz="2400" dirty="0"/>
              <a:t>类型的派生类。</a:t>
            </a:r>
          </a:p>
        </p:txBody>
      </p:sp>
      <p:sp>
        <p:nvSpPr>
          <p:cNvPr id="6" name="标题 4"/>
          <p:cNvSpPr txBox="1">
            <a:spLocks/>
          </p:cNvSpPr>
          <p:nvPr/>
        </p:nvSpPr>
        <p:spPr>
          <a:xfrm>
            <a:off x="214313" y="257175"/>
            <a:ext cx="87503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7.8 </a:t>
            </a:r>
            <a:r>
              <a:rPr lang="zh-CN" altLang="en-US" dirty="0"/>
              <a:t>深度探索</a:t>
            </a:r>
            <a:endParaRPr lang="en-US" altLang="zh-CN" dirty="0"/>
          </a:p>
          <a:p>
            <a:r>
              <a:rPr lang="zh-CN" altLang="en-US" dirty="0"/>
              <a:t> </a:t>
            </a:r>
            <a:r>
              <a:rPr lang="en-US" altLang="zh-CN" dirty="0"/>
              <a:t>—— 7.8.3 </a:t>
            </a:r>
            <a:r>
              <a:rPr lang="zh-CN" altLang="en-US" dirty="0"/>
              <a:t>基类向派生的转换</a:t>
            </a:r>
          </a:p>
        </p:txBody>
      </p:sp>
      <p:sp>
        <p:nvSpPr>
          <p:cNvPr id="7"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74</a:t>
            </a:fld>
            <a:endParaRPr lang="en-US" altLang="zh-CN" dirty="0"/>
          </a:p>
        </p:txBody>
      </p:sp>
    </p:spTree>
    <p:extLst>
      <p:ext uri="{BB962C8B-B14F-4D97-AF65-F5344CB8AC3E}">
        <p14:creationId xmlns:p14="http://schemas.microsoft.com/office/powerpoint/2010/main" val="1623853085"/>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6738" name="标题 1"/>
          <p:cNvSpPr>
            <a:spLocks noGrp="1"/>
          </p:cNvSpPr>
          <p:nvPr>
            <p:ph type="title"/>
          </p:nvPr>
        </p:nvSpPr>
        <p:spPr>
          <a:xfrm>
            <a:off x="0" y="950913"/>
            <a:ext cx="6704013" cy="649287"/>
          </a:xfrm>
        </p:spPr>
        <p:txBody>
          <a:bodyPr/>
          <a:lstStyle/>
          <a:p>
            <a:pPr algn="l" eaLnBrk="1" hangingPunct="1"/>
            <a:r>
              <a:rPr lang="zh-CN" altLang="en-US" dirty="0"/>
              <a:t>类型转换时的注意事项</a:t>
            </a:r>
            <a:r>
              <a:rPr lang="en-US" altLang="zh-CN" dirty="0"/>
              <a:t>(2)</a:t>
            </a:r>
            <a:endParaRPr lang="zh-CN" altLang="en-US" dirty="0"/>
          </a:p>
        </p:txBody>
      </p:sp>
      <p:sp>
        <p:nvSpPr>
          <p:cNvPr id="116739" name="内容占位符 2"/>
          <p:cNvSpPr>
            <a:spLocks noGrp="1"/>
          </p:cNvSpPr>
          <p:nvPr>
            <p:ph idx="1"/>
          </p:nvPr>
        </p:nvSpPr>
        <p:spPr>
          <a:xfrm>
            <a:off x="76200" y="1447800"/>
            <a:ext cx="8991600" cy="4495800"/>
          </a:xfrm>
        </p:spPr>
        <p:txBody>
          <a:bodyPr/>
          <a:lstStyle/>
          <a:p>
            <a:pPr eaLnBrk="1" hangingPunct="1">
              <a:lnSpc>
                <a:spcPct val="100000"/>
              </a:lnSpc>
            </a:pPr>
            <a:r>
              <a:rPr lang="zh-CN" altLang="en-US" dirty="0"/>
              <a:t>如果</a:t>
            </a:r>
            <a:r>
              <a:rPr lang="en-US" altLang="zh-CN" dirty="0"/>
              <a:t>A</a:t>
            </a:r>
            <a:r>
              <a:rPr lang="zh-CN" altLang="en-US" dirty="0"/>
              <a:t>类型是</a:t>
            </a:r>
            <a:r>
              <a:rPr lang="en-US" altLang="zh-CN" dirty="0"/>
              <a:t>B</a:t>
            </a:r>
            <a:r>
              <a:rPr lang="zh-CN" altLang="en-US" dirty="0"/>
              <a:t>类型的虚拟基类，</a:t>
            </a:r>
            <a:r>
              <a:rPr lang="en-US" altLang="zh-CN" dirty="0"/>
              <a:t>A</a:t>
            </a:r>
            <a:r>
              <a:rPr lang="zh-CN" altLang="en-US" dirty="0"/>
              <a:t>类型指针无法通过</a:t>
            </a:r>
            <a:r>
              <a:rPr lang="en-US" altLang="zh-CN" dirty="0" err="1">
                <a:cs typeface="Times New Roman" panose="02020603050405020304" pitchFamily="18" charset="0"/>
              </a:rPr>
              <a:t>static_cast</a:t>
            </a:r>
            <a:r>
              <a:rPr lang="zh-CN" altLang="en-US" dirty="0"/>
              <a:t>隐含转换为</a:t>
            </a:r>
            <a:r>
              <a:rPr lang="en-US" altLang="zh-CN" dirty="0"/>
              <a:t>B</a:t>
            </a:r>
            <a:r>
              <a:rPr lang="zh-CN" altLang="en-US" dirty="0"/>
              <a:t>类型的指针</a:t>
            </a:r>
          </a:p>
          <a:p>
            <a:pPr lvl="1" eaLnBrk="1" hangingPunct="1"/>
            <a:r>
              <a:rPr lang="zh-CN" altLang="en-US" sz="2400" dirty="0"/>
              <a:t>可以结合虚继承情况下的对象内存布局，思考为什么不允许这种转换</a:t>
            </a:r>
          </a:p>
          <a:p>
            <a:pPr eaLnBrk="1" hangingPunct="1">
              <a:lnSpc>
                <a:spcPct val="100000"/>
              </a:lnSpc>
            </a:pPr>
            <a:r>
              <a:rPr lang="en-US" altLang="zh-CN" dirty="0">
                <a:cs typeface="Times New Roman" panose="02020603050405020304" pitchFamily="18" charset="0"/>
              </a:rPr>
              <a:t>void</a:t>
            </a:r>
            <a:r>
              <a:rPr lang="zh-CN" altLang="en-US" dirty="0"/>
              <a:t>指针参加的转换，可能导致不可预期的后果：</a:t>
            </a:r>
          </a:p>
          <a:p>
            <a:pPr lvl="1" eaLnBrk="1" hangingPunct="1"/>
            <a:r>
              <a:rPr lang="zh-CN" altLang="en-US" sz="2400" dirty="0"/>
              <a:t>例：</a:t>
            </a:r>
            <a:r>
              <a:rPr lang="zh-CN" altLang="en-US" sz="2400" dirty="0">
                <a:cs typeface="Times New Roman" panose="02020603050405020304" pitchFamily="18" charset="0"/>
              </a:rPr>
              <a:t>（</a:t>
            </a:r>
            <a:r>
              <a:rPr lang="en-US" altLang="zh-CN" sz="2400" dirty="0">
                <a:cs typeface="Times New Roman" panose="02020603050405020304" pitchFamily="18" charset="0"/>
              </a:rPr>
              <a:t>Base2</a:t>
            </a:r>
            <a:r>
              <a:rPr lang="zh-CN" altLang="en-US" sz="2400" dirty="0">
                <a:cs typeface="Times New Roman" panose="02020603050405020304" pitchFamily="18" charset="0"/>
              </a:rPr>
              <a:t>是</a:t>
            </a:r>
            <a:r>
              <a:rPr lang="en-US" altLang="zh-CN" sz="2400" dirty="0">
                <a:cs typeface="Times New Roman" panose="02020603050405020304" pitchFamily="18" charset="0"/>
              </a:rPr>
              <a:t>Derived</a:t>
            </a:r>
            <a:r>
              <a:rPr lang="zh-CN" altLang="en-US" sz="2400" dirty="0">
                <a:cs typeface="Times New Roman" panose="02020603050405020304" pitchFamily="18" charset="0"/>
              </a:rPr>
              <a:t>的第二个公共基类）</a:t>
            </a:r>
          </a:p>
          <a:p>
            <a:pPr marL="703263" lvl="2" indent="0" eaLnBrk="1" hangingPunct="1">
              <a:buFont typeface="Wingdings 2" panose="05020102010507070707" pitchFamily="18" charset="2"/>
              <a:buNone/>
            </a:pPr>
            <a:r>
              <a:rPr lang="en-US" altLang="zh-CN" dirty="0">
                <a:cs typeface="Times New Roman" panose="02020603050405020304" pitchFamily="18" charset="0"/>
              </a:rPr>
              <a:t>Derived *</a:t>
            </a:r>
            <a:r>
              <a:rPr lang="en-US" altLang="zh-CN" dirty="0" err="1">
                <a:cs typeface="Times New Roman" panose="02020603050405020304" pitchFamily="18" charset="0"/>
              </a:rPr>
              <a:t>pd</a:t>
            </a:r>
            <a:r>
              <a:rPr lang="en-US" altLang="zh-CN" dirty="0">
                <a:cs typeface="Times New Roman" panose="02020603050405020304" pitchFamily="18" charset="0"/>
              </a:rPr>
              <a:t> = new Derived();</a:t>
            </a:r>
          </a:p>
          <a:p>
            <a:pPr marL="703263" lvl="2" indent="0" eaLnBrk="1" hangingPunct="1">
              <a:buFont typeface="Wingdings 2" panose="05020102010507070707" pitchFamily="18" charset="2"/>
              <a:buNone/>
            </a:pPr>
            <a:r>
              <a:rPr lang="en-US" altLang="zh-CN" dirty="0">
                <a:cs typeface="Times New Roman" panose="02020603050405020304" pitchFamily="18" charset="0"/>
              </a:rPr>
              <a:t>void *</a:t>
            </a:r>
            <a:r>
              <a:rPr lang="en-US" altLang="zh-CN" dirty="0" err="1">
                <a:cs typeface="Times New Roman" panose="02020603050405020304" pitchFamily="18" charset="0"/>
              </a:rPr>
              <a:t>pv</a:t>
            </a:r>
            <a:r>
              <a:rPr lang="en-US" altLang="zh-CN" dirty="0">
                <a:cs typeface="Times New Roman" panose="02020603050405020304" pitchFamily="18" charset="0"/>
              </a:rPr>
              <a:t> = </a:t>
            </a:r>
            <a:r>
              <a:rPr lang="en-US" altLang="zh-CN" dirty="0" err="1">
                <a:cs typeface="Times New Roman" panose="02020603050405020304" pitchFamily="18" charset="0"/>
              </a:rPr>
              <a:t>pd</a:t>
            </a:r>
            <a:r>
              <a:rPr lang="en-US" altLang="zh-CN" dirty="0">
                <a:cs typeface="Times New Roman" panose="02020603050405020304" pitchFamily="18" charset="0"/>
              </a:rPr>
              <a:t>;	//</a:t>
            </a:r>
            <a:r>
              <a:rPr lang="zh-CN" altLang="en-US" dirty="0">
                <a:cs typeface="Times New Roman" panose="02020603050405020304" pitchFamily="18" charset="0"/>
              </a:rPr>
              <a:t>将</a:t>
            </a:r>
            <a:r>
              <a:rPr lang="en-US" altLang="zh-CN" dirty="0">
                <a:cs typeface="Times New Roman" panose="02020603050405020304" pitchFamily="18" charset="0"/>
              </a:rPr>
              <a:t>Derived</a:t>
            </a:r>
            <a:r>
              <a:rPr lang="zh-CN" altLang="en-US" dirty="0">
                <a:cs typeface="Times New Roman" panose="02020603050405020304" pitchFamily="18" charset="0"/>
              </a:rPr>
              <a:t>指针转换为</a:t>
            </a:r>
            <a:r>
              <a:rPr lang="en-US" altLang="zh-CN" dirty="0">
                <a:cs typeface="Times New Roman" panose="02020603050405020304" pitchFamily="18" charset="0"/>
              </a:rPr>
              <a:t>void</a:t>
            </a:r>
            <a:r>
              <a:rPr lang="zh-CN" altLang="en-US" dirty="0">
                <a:cs typeface="Times New Roman" panose="02020603050405020304" pitchFamily="18" charset="0"/>
              </a:rPr>
              <a:t>指针</a:t>
            </a:r>
          </a:p>
          <a:p>
            <a:pPr marL="703263" lvl="2" indent="0" eaLnBrk="1" hangingPunct="1">
              <a:buFont typeface="Wingdings 2" panose="05020102010507070707" pitchFamily="18" charset="2"/>
              <a:buNone/>
            </a:pPr>
            <a:r>
              <a:rPr lang="en-US" altLang="zh-CN" dirty="0">
                <a:cs typeface="Times New Roman" panose="02020603050405020304" pitchFamily="18" charset="0"/>
              </a:rPr>
              <a:t>Base2 *</a:t>
            </a:r>
            <a:r>
              <a:rPr lang="en-US" altLang="zh-CN" dirty="0" err="1">
                <a:cs typeface="Times New Roman" panose="02020603050405020304" pitchFamily="18" charset="0"/>
              </a:rPr>
              <a:t>pb</a:t>
            </a:r>
            <a:r>
              <a:rPr lang="en-US" altLang="zh-CN" dirty="0">
                <a:cs typeface="Times New Roman" panose="02020603050405020304" pitchFamily="18" charset="0"/>
              </a:rPr>
              <a:t> = </a:t>
            </a:r>
            <a:r>
              <a:rPr lang="en-US" altLang="zh-CN" dirty="0" err="1">
                <a:cs typeface="Times New Roman" panose="02020603050405020304" pitchFamily="18" charset="0"/>
              </a:rPr>
              <a:t>static_cast</a:t>
            </a:r>
            <a:r>
              <a:rPr lang="en-US" altLang="zh-CN" dirty="0">
                <a:cs typeface="Times New Roman" panose="02020603050405020304" pitchFamily="18" charset="0"/>
              </a:rPr>
              <a:t>&lt;Base2 *&gt;(</a:t>
            </a:r>
            <a:r>
              <a:rPr lang="en-US" altLang="zh-CN" dirty="0" err="1">
                <a:cs typeface="Times New Roman" panose="02020603050405020304" pitchFamily="18" charset="0"/>
              </a:rPr>
              <a:t>pv</a:t>
            </a:r>
            <a:r>
              <a:rPr lang="en-US" altLang="zh-CN" dirty="0">
                <a:cs typeface="Times New Roman" panose="02020603050405020304" pitchFamily="18" charset="0"/>
              </a:rPr>
              <a:t>);</a:t>
            </a:r>
          </a:p>
          <a:p>
            <a:pPr lvl="1" eaLnBrk="1" hangingPunct="1"/>
            <a:r>
              <a:rPr lang="zh-CN" altLang="en-US" sz="2400" dirty="0"/>
              <a:t>转换后</a:t>
            </a:r>
            <a:r>
              <a:rPr lang="en-US" altLang="zh-CN" sz="2400" dirty="0" err="1">
                <a:cs typeface="Times New Roman" panose="02020603050405020304" pitchFamily="18" charset="0"/>
              </a:rPr>
              <a:t>pb</a:t>
            </a:r>
            <a:r>
              <a:rPr lang="zh-CN" altLang="en-US" sz="2400" dirty="0"/>
              <a:t>与</a:t>
            </a:r>
            <a:r>
              <a:rPr lang="en-US" altLang="zh-CN" sz="2400" dirty="0" err="1">
                <a:cs typeface="Times New Roman" panose="02020603050405020304" pitchFamily="18" charset="0"/>
              </a:rPr>
              <a:t>pd</a:t>
            </a:r>
            <a:r>
              <a:rPr lang="zh-CN" altLang="en-US" sz="2400" dirty="0"/>
              <a:t>有相同的地址，而正常转换下应有一个偏移量</a:t>
            </a:r>
          </a:p>
          <a:p>
            <a:pPr lvl="1" eaLnBrk="1" hangingPunct="1"/>
            <a:r>
              <a:rPr lang="zh-CN" altLang="en-US" sz="2400" dirty="0"/>
              <a:t>结论：有</a:t>
            </a:r>
            <a:r>
              <a:rPr lang="en-US" altLang="zh-CN" sz="2400" dirty="0">
                <a:cs typeface="Times New Roman" panose="02020603050405020304" pitchFamily="18" charset="0"/>
              </a:rPr>
              <a:t>void</a:t>
            </a:r>
            <a:r>
              <a:rPr lang="zh-CN" altLang="en-US" sz="2400" dirty="0"/>
              <a:t>指针参与的转换，兼容性规则不适用</a:t>
            </a:r>
          </a:p>
          <a:p>
            <a:pPr eaLnBrk="1" hangingPunct="1">
              <a:lnSpc>
                <a:spcPct val="100000"/>
              </a:lnSpc>
            </a:pPr>
            <a:r>
              <a:rPr lang="zh-CN" altLang="en-US" dirty="0"/>
              <a:t>更安全更灵活的基类向派生类转换方式</a:t>
            </a:r>
            <a:r>
              <a:rPr lang="en-US" altLang="zh-CN" dirty="0"/>
              <a:t>——</a:t>
            </a:r>
            <a:r>
              <a:rPr lang="en-US" altLang="zh-CN" dirty="0" err="1">
                <a:cs typeface="Times New Roman" panose="02020603050405020304" pitchFamily="18" charset="0"/>
              </a:rPr>
              <a:t>dynamic_cast</a:t>
            </a:r>
            <a:r>
              <a:rPr lang="zh-CN" altLang="en-US" dirty="0"/>
              <a:t>，将在下一讲介绍</a:t>
            </a:r>
          </a:p>
        </p:txBody>
      </p:sp>
      <p:sp>
        <p:nvSpPr>
          <p:cNvPr id="7"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75</a:t>
            </a:fld>
            <a:endParaRPr lang="en-US" altLang="zh-CN" dirty="0"/>
          </a:p>
        </p:txBody>
      </p:sp>
      <p:sp>
        <p:nvSpPr>
          <p:cNvPr id="8" name="标题 4"/>
          <p:cNvSpPr txBox="1">
            <a:spLocks/>
          </p:cNvSpPr>
          <p:nvPr/>
        </p:nvSpPr>
        <p:spPr>
          <a:xfrm>
            <a:off x="214313" y="257175"/>
            <a:ext cx="87503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7.8 </a:t>
            </a:r>
            <a:r>
              <a:rPr lang="zh-CN" altLang="en-US" dirty="0"/>
              <a:t>深度探索</a:t>
            </a:r>
            <a:endParaRPr lang="en-US" altLang="zh-CN" dirty="0"/>
          </a:p>
          <a:p>
            <a:r>
              <a:rPr lang="zh-CN" altLang="en-US" dirty="0"/>
              <a:t> </a:t>
            </a:r>
            <a:r>
              <a:rPr lang="en-US" altLang="zh-CN" dirty="0"/>
              <a:t>—— 7.8.3 </a:t>
            </a:r>
            <a:r>
              <a:rPr lang="zh-CN" altLang="en-US" dirty="0"/>
              <a:t>基类向派生的转换</a:t>
            </a:r>
          </a:p>
        </p:txBody>
      </p:sp>
    </p:spTree>
    <p:extLst>
      <p:ext uri="{BB962C8B-B14F-4D97-AF65-F5344CB8AC3E}">
        <p14:creationId xmlns:p14="http://schemas.microsoft.com/office/powerpoint/2010/main" val="824368866"/>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标题 1"/>
          <p:cNvSpPr>
            <a:spLocks noGrp="1"/>
          </p:cNvSpPr>
          <p:nvPr>
            <p:ph type="title"/>
          </p:nvPr>
        </p:nvSpPr>
        <p:spPr/>
        <p:txBody>
          <a:bodyPr/>
          <a:lstStyle/>
          <a:p>
            <a:pPr eaLnBrk="1" hangingPunct="1"/>
            <a:r>
              <a:rPr lang="en-US" altLang="zh-CN"/>
              <a:t>7.9 </a:t>
            </a:r>
            <a:r>
              <a:rPr lang="zh-CN" altLang="en-US"/>
              <a:t>小结</a:t>
            </a:r>
          </a:p>
        </p:txBody>
      </p:sp>
      <p:sp>
        <p:nvSpPr>
          <p:cNvPr id="117763" name="内容占位符 2"/>
          <p:cNvSpPr>
            <a:spLocks noGrp="1"/>
          </p:cNvSpPr>
          <p:nvPr>
            <p:ph idx="1"/>
          </p:nvPr>
        </p:nvSpPr>
        <p:spPr/>
        <p:txBody>
          <a:bodyPr/>
          <a:lstStyle/>
          <a:p>
            <a:pPr eaLnBrk="1" hangingPunct="1">
              <a:lnSpc>
                <a:spcPct val="150000"/>
              </a:lnSpc>
            </a:pPr>
            <a:r>
              <a:rPr lang="zh-CN" altLang="en-US"/>
              <a:t>主要内容</a:t>
            </a:r>
          </a:p>
          <a:p>
            <a:pPr lvl="1" eaLnBrk="1" hangingPunct="1">
              <a:lnSpc>
                <a:spcPct val="150000"/>
              </a:lnSpc>
            </a:pPr>
            <a:r>
              <a:rPr lang="zh-CN" altLang="en-US" sz="2400"/>
              <a:t>类的继承、类成员的访问控制、单继承与多继承、派生类的构造和析构函数、类成员的标识与访问</a:t>
            </a:r>
          </a:p>
          <a:p>
            <a:pPr eaLnBrk="1" hangingPunct="1">
              <a:lnSpc>
                <a:spcPct val="150000"/>
              </a:lnSpc>
            </a:pPr>
            <a:r>
              <a:rPr lang="zh-CN" altLang="en-US"/>
              <a:t>达到的目标</a:t>
            </a:r>
          </a:p>
          <a:p>
            <a:pPr lvl="1" eaLnBrk="1" hangingPunct="1">
              <a:lnSpc>
                <a:spcPct val="150000"/>
              </a:lnSpc>
            </a:pPr>
            <a:r>
              <a:rPr lang="zh-CN" altLang="en-US" sz="2400"/>
              <a:t>理解类的继承关系，学会使用继承关系实现代码的重用。</a:t>
            </a:r>
          </a:p>
        </p:txBody>
      </p:sp>
      <p:sp>
        <p:nvSpPr>
          <p:cNvPr id="7" name="标题 4"/>
          <p:cNvSpPr txBox="1">
            <a:spLocks/>
          </p:cNvSpPr>
          <p:nvPr/>
        </p:nvSpPr>
        <p:spPr>
          <a:xfrm>
            <a:off x="214313" y="0"/>
            <a:ext cx="8750300" cy="428625"/>
          </a:xfrm>
          <a:prstGeom prst="rect">
            <a:avLst/>
          </a:prstGeom>
        </p:spPr>
        <p:txBody>
          <a:bodyPr anchor="ctr">
            <a:normAutofit fontScale="92500" lnSpcReduction="20000"/>
          </a:bodyPr>
          <a:lstStyle/>
          <a:p>
            <a:pPr fontAlgn="auto">
              <a:spcAft>
                <a:spcPts val="0"/>
              </a:spcAft>
              <a:defRPr/>
            </a:pPr>
            <a:r>
              <a:rPr kumimoji="0" lang="en-US" altLang="zh-CN" sz="2800" dirty="0">
                <a:solidFill>
                  <a:schemeClr val="bg1"/>
                </a:solidFill>
                <a:latin typeface="+mj-lt"/>
                <a:ea typeface="+mj-ea"/>
                <a:cs typeface="+mj-cs"/>
              </a:rPr>
              <a:t>7.9 </a:t>
            </a:r>
            <a:r>
              <a:rPr kumimoji="0" lang="zh-CN" altLang="en-US" sz="2800" dirty="0">
                <a:solidFill>
                  <a:schemeClr val="bg1"/>
                </a:solidFill>
                <a:latin typeface="+mj-lt"/>
                <a:ea typeface="+mj-ea"/>
                <a:cs typeface="+mj-cs"/>
              </a:rPr>
              <a:t>小结</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76</a:t>
            </a:fld>
            <a:endParaRPr lang="en-US" altLang="zh-CN" dirty="0"/>
          </a:p>
        </p:txBody>
      </p:sp>
    </p:spTree>
    <p:extLst>
      <p:ext uri="{BB962C8B-B14F-4D97-AF65-F5344CB8AC3E}">
        <p14:creationId xmlns:p14="http://schemas.microsoft.com/office/powerpoint/2010/main" val="94948582"/>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1449388" y="30163"/>
            <a:ext cx="6704012" cy="954087"/>
          </a:xfrm>
        </p:spPr>
        <p:txBody>
          <a:bodyPr/>
          <a:lstStyle/>
          <a:p>
            <a:pPr eaLnBrk="1" hangingPunct="1">
              <a:defRPr/>
            </a:pPr>
            <a:r>
              <a:rPr lang="en-US" altLang="zh-CN"/>
              <a:t> </a:t>
            </a:r>
            <a:endParaRPr lang="en-US" altLang="zh-CN" dirty="0"/>
          </a:p>
        </p:txBody>
      </p:sp>
      <p:sp>
        <p:nvSpPr>
          <p:cNvPr id="78851" name="Rectangle 3"/>
          <p:cNvSpPr>
            <a:spLocks noGrp="1" noChangeArrowheads="1"/>
          </p:cNvSpPr>
          <p:nvPr>
            <p:ph type="body" idx="1"/>
          </p:nvPr>
        </p:nvSpPr>
        <p:spPr/>
        <p:txBody>
          <a:bodyPr/>
          <a:lstStyle/>
          <a:p>
            <a:pPr eaLnBrk="1" hangingPunct="1">
              <a:buFont typeface="Wingdings" pitchFamily="2" charset="2"/>
              <a:buNone/>
              <a:defRPr/>
            </a:pPr>
            <a:r>
              <a:rPr lang="en-US" altLang="zh-CN"/>
              <a:t> </a:t>
            </a:r>
            <a:endParaRPr lang="en-US" altLang="zh-CN" dirty="0"/>
          </a:p>
        </p:txBody>
      </p:sp>
      <p:sp>
        <p:nvSpPr>
          <p:cNvPr id="78852" name="Rectangle 4"/>
          <p:cNvSpPr>
            <a:spLocks noRot="1" noChangeArrowheads="1"/>
          </p:cNvSpPr>
          <p:nvPr/>
        </p:nvSpPr>
        <p:spPr bwMode="auto">
          <a:xfrm>
            <a:off x="2743200" y="1676400"/>
            <a:ext cx="5410200" cy="1143000"/>
          </a:xfrm>
          <a:prstGeom prst="rect">
            <a:avLst/>
          </a:prstGeom>
          <a:noFill/>
          <a:ln w="9525">
            <a:noFill/>
            <a:miter lim="800000"/>
            <a:headEnd/>
            <a:tailEnd/>
          </a:ln>
          <a:effectLst/>
        </p:spPr>
        <p:txBody>
          <a:bodyPr anchor="ctr"/>
          <a:lstStyle/>
          <a:p>
            <a:pPr>
              <a:defRPr/>
            </a:pPr>
            <a:r>
              <a:rPr lang="zh-CN" altLang="en-US" sz="9600" b="1">
                <a:solidFill>
                  <a:srgbClr val="FF00FF"/>
                </a:solidFill>
                <a:effectLst>
                  <a:outerShdw blurRad="38100" dist="38100" dir="2700000" algn="tl">
                    <a:srgbClr val="C0C0C0"/>
                  </a:outerShdw>
                </a:effectLst>
                <a:latin typeface="Arial" charset="0"/>
                <a:ea typeface="隶书" pitchFamily="49" charset="-122"/>
              </a:rPr>
              <a:t>谢  谢 ！</a:t>
            </a:r>
            <a:endParaRPr lang="zh-CN" altLang="en-US" sz="9600" b="1" dirty="0">
              <a:solidFill>
                <a:srgbClr val="FF00FF"/>
              </a:solidFill>
              <a:effectLst>
                <a:outerShdw blurRad="38100" dist="38100" dir="2700000" algn="tl">
                  <a:srgbClr val="C0C0C0"/>
                </a:outerShdw>
              </a:effectLst>
              <a:latin typeface="Arial" charset="0"/>
              <a:ea typeface="隶书" pitchFamily="49" charset="-122"/>
            </a:endParaRPr>
          </a:p>
        </p:txBody>
      </p:sp>
      <p:pic>
        <p:nvPicPr>
          <p:cNvPr id="95238" name="Picture 4" descr="PE01561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71800" y="3400425"/>
            <a:ext cx="3402013" cy="225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0" y="950913"/>
            <a:ext cx="6704013" cy="954087"/>
          </a:xfrm>
        </p:spPr>
        <p:txBody>
          <a:bodyPr/>
          <a:lstStyle/>
          <a:p>
            <a:pPr algn="l"/>
            <a:r>
              <a:rPr lang="en-US" altLang="zh-CN"/>
              <a:t>7.1.3 </a:t>
            </a:r>
            <a:r>
              <a:rPr lang="zh-CN" altLang="en-US"/>
              <a:t>派生类生成过程</a:t>
            </a:r>
          </a:p>
        </p:txBody>
      </p:sp>
      <p:sp>
        <p:nvSpPr>
          <p:cNvPr id="20483" name="内容占位符 2"/>
          <p:cNvSpPr>
            <a:spLocks noGrp="1"/>
          </p:cNvSpPr>
          <p:nvPr>
            <p:ph idx="1"/>
          </p:nvPr>
        </p:nvSpPr>
        <p:spPr>
          <a:xfrm>
            <a:off x="381000" y="1905000"/>
            <a:ext cx="8029575" cy="4343400"/>
          </a:xfrm>
        </p:spPr>
        <p:txBody>
          <a:bodyPr/>
          <a:lstStyle/>
          <a:p>
            <a:pPr>
              <a:lnSpc>
                <a:spcPct val="100000"/>
              </a:lnSpc>
              <a:spcBef>
                <a:spcPts val="0"/>
              </a:spcBef>
            </a:pPr>
            <a:r>
              <a:rPr lang="zh-CN" altLang="en-US" sz="2800" dirty="0"/>
              <a:t>派生新类经历了三个步骤：</a:t>
            </a:r>
            <a:endParaRPr lang="en-US" altLang="zh-CN" sz="2800" dirty="0"/>
          </a:p>
          <a:p>
            <a:pPr lvl="1">
              <a:spcBef>
                <a:spcPts val="0"/>
              </a:spcBef>
            </a:pPr>
            <a:r>
              <a:rPr lang="zh-CN" altLang="en-US" sz="2400" b="1" dirty="0">
                <a:solidFill>
                  <a:srgbClr val="FF0000"/>
                </a:solidFill>
              </a:rPr>
              <a:t>吸收</a:t>
            </a:r>
            <a:r>
              <a:rPr lang="zh-CN" altLang="en-US" sz="2400" dirty="0"/>
              <a:t>基类成员</a:t>
            </a:r>
            <a:endParaRPr lang="en-US" altLang="zh-CN" sz="2400" dirty="0"/>
          </a:p>
          <a:p>
            <a:pPr lvl="2">
              <a:spcBef>
                <a:spcPts val="0"/>
              </a:spcBef>
            </a:pPr>
            <a:r>
              <a:rPr lang="zh-CN" altLang="en-US" dirty="0"/>
              <a:t>吸收基类成员之后，派生类实际上就包含了它的全部基类中</a:t>
            </a:r>
            <a:r>
              <a:rPr lang="zh-CN" altLang="en-US" dirty="0">
                <a:solidFill>
                  <a:srgbClr val="FF0000"/>
                </a:solidFill>
              </a:rPr>
              <a:t>除构造和析构函数之外</a:t>
            </a:r>
            <a:r>
              <a:rPr lang="zh-CN" altLang="en-US" dirty="0"/>
              <a:t>的所有成员。</a:t>
            </a:r>
            <a:endParaRPr lang="en-US" altLang="zh-CN" dirty="0"/>
          </a:p>
          <a:p>
            <a:pPr lvl="1">
              <a:spcBef>
                <a:spcPts val="0"/>
              </a:spcBef>
            </a:pPr>
            <a:r>
              <a:rPr lang="zh-CN" altLang="en-US" sz="2400" b="1" dirty="0">
                <a:solidFill>
                  <a:srgbClr val="FF0000"/>
                </a:solidFill>
              </a:rPr>
              <a:t>改造</a:t>
            </a:r>
            <a:r>
              <a:rPr lang="zh-CN" altLang="en-US" sz="2400" dirty="0"/>
              <a:t>基类成员</a:t>
            </a:r>
            <a:endParaRPr lang="en-US" altLang="zh-CN" sz="2400" dirty="0"/>
          </a:p>
          <a:p>
            <a:pPr lvl="2">
              <a:spcBef>
                <a:spcPts val="0"/>
              </a:spcBef>
            </a:pPr>
            <a:r>
              <a:rPr lang="zh-CN" altLang="en-US" dirty="0"/>
              <a:t>如果派生类声明了一个和某基类成员同名的新成员（如果是成员函数，则参数表也要相同，参数不同的情况属于重载），派生的新成员就</a:t>
            </a:r>
            <a:r>
              <a:rPr lang="zh-CN" altLang="en-US" dirty="0">
                <a:solidFill>
                  <a:srgbClr val="FF0000"/>
                </a:solidFill>
              </a:rPr>
              <a:t>覆盖了</a:t>
            </a:r>
            <a:r>
              <a:rPr lang="zh-CN" altLang="en-US" dirty="0"/>
              <a:t>外层同名成员</a:t>
            </a:r>
            <a:endParaRPr lang="en-US" altLang="zh-CN" dirty="0"/>
          </a:p>
          <a:p>
            <a:pPr lvl="1">
              <a:spcBef>
                <a:spcPts val="0"/>
              </a:spcBef>
            </a:pPr>
            <a:r>
              <a:rPr lang="zh-CN" altLang="en-US" sz="2400" b="1" dirty="0">
                <a:solidFill>
                  <a:srgbClr val="FF0000"/>
                </a:solidFill>
              </a:rPr>
              <a:t>添加</a:t>
            </a:r>
            <a:r>
              <a:rPr lang="zh-CN" altLang="en-US" sz="2400" dirty="0"/>
              <a:t>新的成员</a:t>
            </a:r>
            <a:endParaRPr lang="en-US" altLang="zh-CN" sz="2400" dirty="0"/>
          </a:p>
          <a:p>
            <a:pPr lvl="2">
              <a:spcBef>
                <a:spcPts val="0"/>
              </a:spcBef>
            </a:pPr>
            <a:r>
              <a:rPr lang="zh-CN" altLang="en-US" dirty="0"/>
              <a:t>派生类新成员的加入是继承与派生机制的核心，是保证派生类在</a:t>
            </a:r>
            <a:r>
              <a:rPr lang="zh-CN" altLang="en-US" dirty="0">
                <a:solidFill>
                  <a:srgbClr val="FF0000"/>
                </a:solidFill>
              </a:rPr>
              <a:t>功能上有所发展</a:t>
            </a:r>
          </a:p>
        </p:txBody>
      </p:sp>
      <p:sp>
        <p:nvSpPr>
          <p:cNvPr id="5" name="标题 4"/>
          <p:cNvSpPr txBox="1">
            <a:spLocks/>
          </p:cNvSpPr>
          <p:nvPr/>
        </p:nvSpPr>
        <p:spPr>
          <a:xfrm>
            <a:off x="381000" y="257175"/>
            <a:ext cx="83185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0" hangingPunct="0">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7.1 </a:t>
            </a:r>
            <a:r>
              <a:rPr lang="zh-CN" altLang="en-US" dirty="0"/>
              <a:t>类的继承与派生</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8</a:t>
            </a:fld>
            <a:endParaRPr lang="en-US" altLang="zh-CN" dirty="0"/>
          </a:p>
        </p:txBody>
      </p:sp>
    </p:spTree>
    <p:extLst>
      <p:ext uri="{BB962C8B-B14F-4D97-AF65-F5344CB8AC3E}">
        <p14:creationId xmlns:p14="http://schemas.microsoft.com/office/powerpoint/2010/main" val="328511389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a:xfrm>
            <a:off x="0" y="950913"/>
            <a:ext cx="6704013" cy="954087"/>
          </a:xfrm>
        </p:spPr>
        <p:txBody>
          <a:bodyPr/>
          <a:lstStyle/>
          <a:p>
            <a:pPr algn="l" eaLnBrk="1" hangingPunct="1"/>
            <a:r>
              <a:rPr lang="en-US" altLang="zh-CN" dirty="0"/>
              <a:t>7.2 </a:t>
            </a:r>
            <a:r>
              <a:rPr lang="zh-CN" altLang="en-US" dirty="0"/>
              <a:t>访问控制</a:t>
            </a:r>
          </a:p>
        </p:txBody>
      </p:sp>
      <p:sp>
        <p:nvSpPr>
          <p:cNvPr id="18435" name="内容占位符 2"/>
          <p:cNvSpPr>
            <a:spLocks noGrp="1"/>
          </p:cNvSpPr>
          <p:nvPr>
            <p:ph idx="1"/>
          </p:nvPr>
        </p:nvSpPr>
        <p:spPr>
          <a:xfrm>
            <a:off x="504825" y="1905000"/>
            <a:ext cx="8029575" cy="4343400"/>
          </a:xfrm>
        </p:spPr>
        <p:txBody>
          <a:bodyPr>
            <a:noAutofit/>
          </a:bodyPr>
          <a:lstStyle/>
          <a:p>
            <a:pPr marL="365760" indent="-256032" eaLnBrk="1" fontAlgn="auto" hangingPunct="1">
              <a:lnSpc>
                <a:spcPct val="100000"/>
              </a:lnSpc>
              <a:spcAft>
                <a:spcPts val="1200"/>
              </a:spcAft>
              <a:buClr>
                <a:schemeClr val="accent3"/>
              </a:buClr>
              <a:buFont typeface="Georgia"/>
              <a:buChar char="•"/>
              <a:defRPr/>
            </a:pPr>
            <a:r>
              <a:rPr lang="zh-CN" altLang="en-US" sz="2800" dirty="0">
                <a:latin typeface="宋体" pitchFamily="2" charset="-122"/>
              </a:rPr>
              <a:t>不同继承方式的影响主要体现在：</a:t>
            </a:r>
          </a:p>
          <a:p>
            <a:pPr marL="658368" lvl="1" indent="-246888" eaLnBrk="1" fontAlgn="auto" hangingPunct="1">
              <a:spcAft>
                <a:spcPts val="1200"/>
              </a:spcAft>
              <a:buFont typeface="Georgia"/>
              <a:buChar char="▫"/>
              <a:defRPr/>
            </a:pPr>
            <a:r>
              <a:rPr lang="zh-CN" altLang="en-US" sz="2800" dirty="0">
                <a:solidFill>
                  <a:schemeClr val="accent6">
                    <a:lumMod val="50000"/>
                  </a:schemeClr>
                </a:solidFill>
                <a:latin typeface="宋体" pitchFamily="2" charset="-122"/>
              </a:rPr>
              <a:t>派生类</a:t>
            </a:r>
            <a:r>
              <a:rPr lang="zh-CN" altLang="en-US" sz="2800" dirty="0">
                <a:solidFill>
                  <a:schemeClr val="accent4">
                    <a:lumMod val="75000"/>
                  </a:schemeClr>
                </a:solidFill>
                <a:latin typeface="宋体" pitchFamily="2" charset="-122"/>
              </a:rPr>
              <a:t>成员</a:t>
            </a:r>
            <a:r>
              <a:rPr lang="zh-CN" altLang="en-US" sz="2800" dirty="0">
                <a:solidFill>
                  <a:schemeClr val="accent6">
                    <a:lumMod val="50000"/>
                  </a:schemeClr>
                </a:solidFill>
                <a:latin typeface="宋体" pitchFamily="2" charset="-122"/>
              </a:rPr>
              <a:t>对基类成员的访问权限</a:t>
            </a:r>
          </a:p>
          <a:p>
            <a:pPr marL="658368" lvl="1" indent="-246888" eaLnBrk="1" fontAlgn="auto" hangingPunct="1">
              <a:spcAft>
                <a:spcPts val="1200"/>
              </a:spcAft>
              <a:buFont typeface="Georgia"/>
              <a:buChar char="▫"/>
              <a:defRPr/>
            </a:pPr>
            <a:r>
              <a:rPr lang="zh-CN" altLang="en-US" sz="2800" dirty="0">
                <a:solidFill>
                  <a:schemeClr val="accent6">
                    <a:lumMod val="50000"/>
                  </a:schemeClr>
                </a:solidFill>
                <a:latin typeface="宋体" pitchFamily="2" charset="-122"/>
              </a:rPr>
              <a:t>通过派生类</a:t>
            </a:r>
            <a:r>
              <a:rPr lang="zh-CN" altLang="en-US" sz="2800" dirty="0">
                <a:solidFill>
                  <a:schemeClr val="accent4">
                    <a:lumMod val="75000"/>
                  </a:schemeClr>
                </a:solidFill>
                <a:latin typeface="宋体" pitchFamily="2" charset="-122"/>
              </a:rPr>
              <a:t>对象</a:t>
            </a:r>
            <a:r>
              <a:rPr lang="zh-CN" altLang="en-US" sz="2800" dirty="0">
                <a:solidFill>
                  <a:schemeClr val="accent6">
                    <a:lumMod val="50000"/>
                  </a:schemeClr>
                </a:solidFill>
                <a:latin typeface="宋体" pitchFamily="2" charset="-122"/>
              </a:rPr>
              <a:t>对基类成员的访问权限</a:t>
            </a:r>
          </a:p>
          <a:p>
            <a:pPr marL="365760" indent="-256032" eaLnBrk="1" fontAlgn="auto" hangingPunct="1">
              <a:lnSpc>
                <a:spcPct val="100000"/>
              </a:lnSpc>
              <a:spcAft>
                <a:spcPts val="1200"/>
              </a:spcAft>
              <a:buClr>
                <a:schemeClr val="accent3"/>
              </a:buClr>
              <a:buFont typeface="Georgia"/>
              <a:buChar char="•"/>
              <a:defRPr/>
            </a:pPr>
            <a:r>
              <a:rPr lang="zh-CN" altLang="en-US" sz="2800" dirty="0">
                <a:latin typeface="宋体" pitchFamily="2" charset="-122"/>
              </a:rPr>
              <a:t>三种继承方式</a:t>
            </a:r>
          </a:p>
          <a:p>
            <a:pPr marL="658368" lvl="1" indent="-246888" eaLnBrk="1" fontAlgn="auto" hangingPunct="1">
              <a:spcAft>
                <a:spcPts val="1200"/>
              </a:spcAft>
              <a:buFont typeface="Georgia"/>
              <a:buChar char="▫"/>
              <a:defRPr/>
            </a:pPr>
            <a:r>
              <a:rPr lang="zh-CN" altLang="en-US" sz="2800" dirty="0">
                <a:solidFill>
                  <a:schemeClr val="accent6">
                    <a:lumMod val="50000"/>
                  </a:schemeClr>
                </a:solidFill>
                <a:latin typeface="宋体" pitchFamily="2" charset="-122"/>
              </a:rPr>
              <a:t>公有继承</a:t>
            </a:r>
          </a:p>
          <a:p>
            <a:pPr marL="658368" lvl="1" indent="-246888" eaLnBrk="1" fontAlgn="auto" hangingPunct="1">
              <a:spcAft>
                <a:spcPts val="1200"/>
              </a:spcAft>
              <a:buFont typeface="Georgia"/>
              <a:buChar char="▫"/>
              <a:defRPr/>
            </a:pPr>
            <a:r>
              <a:rPr lang="zh-CN" altLang="en-US" sz="2800" dirty="0">
                <a:solidFill>
                  <a:schemeClr val="accent6">
                    <a:lumMod val="50000"/>
                  </a:schemeClr>
                </a:solidFill>
                <a:latin typeface="宋体" pitchFamily="2" charset="-122"/>
              </a:rPr>
              <a:t>私有继承</a:t>
            </a:r>
          </a:p>
          <a:p>
            <a:pPr marL="658368" lvl="1" indent="-246888" eaLnBrk="1" fontAlgn="auto" hangingPunct="1">
              <a:spcAft>
                <a:spcPts val="1200"/>
              </a:spcAft>
              <a:buFont typeface="Georgia"/>
              <a:buChar char="▫"/>
              <a:defRPr/>
            </a:pPr>
            <a:r>
              <a:rPr lang="zh-CN" altLang="en-US" sz="2800" dirty="0">
                <a:solidFill>
                  <a:schemeClr val="accent6">
                    <a:lumMod val="50000"/>
                  </a:schemeClr>
                </a:solidFill>
                <a:latin typeface="宋体" pitchFamily="2" charset="-122"/>
              </a:rPr>
              <a:t>保护继承</a:t>
            </a:r>
          </a:p>
        </p:txBody>
      </p:sp>
      <p:sp>
        <p:nvSpPr>
          <p:cNvPr id="6" name="标题 4"/>
          <p:cNvSpPr txBox="1">
            <a:spLocks/>
          </p:cNvSpPr>
          <p:nvPr/>
        </p:nvSpPr>
        <p:spPr>
          <a:xfrm>
            <a:off x="368300" y="228600"/>
            <a:ext cx="83185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7.2 </a:t>
            </a:r>
            <a:r>
              <a:rPr lang="zh-CN" altLang="en-US" dirty="0"/>
              <a:t>访问控制</a:t>
            </a:r>
          </a:p>
        </p:txBody>
      </p:sp>
      <p:sp>
        <p:nvSpPr>
          <p:cNvPr id="7"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9</a:t>
            </a:fld>
            <a:endParaRPr lang="en-US" altLang="zh-CN" dirty="0"/>
          </a:p>
        </p:txBody>
      </p:sp>
    </p:spTree>
    <p:extLst>
      <p:ext uri="{BB962C8B-B14F-4D97-AF65-F5344CB8AC3E}">
        <p14:creationId xmlns:p14="http://schemas.microsoft.com/office/powerpoint/2010/main" val="3444306513"/>
      </p:ext>
    </p:extLst>
  </p:cSld>
  <p:clrMapOvr>
    <a:masterClrMapping/>
  </p:clrMapOvr>
  <p:transition/>
</p:sld>
</file>

<file path=ppt/theme/theme1.xml><?xml version="1.0" encoding="utf-8"?>
<a:theme xmlns:a="http://schemas.openxmlformats.org/drawingml/2006/main" name="ymzsp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_楷体_GB2312">
      <a:majorFont>
        <a:latin typeface="Arial"/>
        <a:ea typeface="楷体_GB2312"/>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ymzsp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ymzsp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ymzsp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ymzsp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ymzsp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ymzsp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ymzsp1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ymzsp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ymzsp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ymzsp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ymzsp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ymzsp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ymzsp1 13">
        <a:dk1>
          <a:srgbClr val="000000"/>
        </a:dk1>
        <a:lt1>
          <a:srgbClr val="FFFFFF"/>
        </a:lt1>
        <a:dk2>
          <a:srgbClr val="FFFFFF"/>
        </a:dk2>
        <a:lt2>
          <a:srgbClr val="4B4B4B"/>
        </a:lt2>
        <a:accent1>
          <a:srgbClr val="003399"/>
        </a:accent1>
        <a:accent2>
          <a:srgbClr val="468A4B"/>
        </a:accent2>
        <a:accent3>
          <a:srgbClr val="FFFFFF"/>
        </a:accent3>
        <a:accent4>
          <a:srgbClr val="000000"/>
        </a:accent4>
        <a:accent5>
          <a:srgbClr val="AAADCA"/>
        </a:accent5>
        <a:accent6>
          <a:srgbClr val="3F7D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ymzsp1 14">
        <a:dk1>
          <a:srgbClr val="000000"/>
        </a:dk1>
        <a:lt1>
          <a:srgbClr val="FFFFFF"/>
        </a:lt1>
        <a:dk2>
          <a:srgbClr val="000000"/>
        </a:dk2>
        <a:lt2>
          <a:srgbClr val="B1B1B1"/>
        </a:lt2>
        <a:accent1>
          <a:srgbClr val="003399"/>
        </a:accent1>
        <a:accent2>
          <a:srgbClr val="006600"/>
        </a:accent2>
        <a:accent3>
          <a:srgbClr val="FFFFFF"/>
        </a:accent3>
        <a:accent4>
          <a:srgbClr val="000000"/>
        </a:accent4>
        <a:accent5>
          <a:srgbClr val="AAADCA"/>
        </a:accent5>
        <a:accent6>
          <a:srgbClr val="005C00"/>
        </a:accent6>
        <a:hlink>
          <a:srgbClr val="FD1813"/>
        </a:hlink>
        <a:folHlink>
          <a:srgbClr val="FFBF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安胜联演讲模板</Template>
  <TotalTime>25807</TotalTime>
  <Words>6002</Words>
  <Application>Microsoft Office PowerPoint</Application>
  <PresentationFormat>全屏显示(4:3)</PresentationFormat>
  <Paragraphs>1298</Paragraphs>
  <Slides>77</Slides>
  <Notes>41</Notes>
  <HiddenSlides>11</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77</vt:i4>
      </vt:variant>
    </vt:vector>
  </HeadingPairs>
  <TitlesOfParts>
    <vt:vector size="91" baseType="lpstr">
      <vt:lpstr>黑体</vt:lpstr>
      <vt:lpstr>华文行楷</vt:lpstr>
      <vt:lpstr>楷体_GB2312</vt:lpstr>
      <vt:lpstr>隶书</vt:lpstr>
      <vt:lpstr>宋体</vt:lpstr>
      <vt:lpstr>Arial</vt:lpstr>
      <vt:lpstr>Consolas</vt:lpstr>
      <vt:lpstr>Georgia</vt:lpstr>
      <vt:lpstr>Times New Roman</vt:lpstr>
      <vt:lpstr>Trebuchet MS</vt:lpstr>
      <vt:lpstr>Wingdings</vt:lpstr>
      <vt:lpstr>Wingdings 2</vt:lpstr>
      <vt:lpstr>ymzsp1</vt:lpstr>
      <vt:lpstr>MS 组织结构图 2.0</vt:lpstr>
      <vt:lpstr>第七章继承与派生</vt:lpstr>
      <vt:lpstr>目录</vt:lpstr>
      <vt:lpstr>7.1 类的继承与派生</vt:lpstr>
      <vt:lpstr>PowerPoint 演示文稿</vt:lpstr>
      <vt:lpstr>继承与派生的目的</vt:lpstr>
      <vt:lpstr>7.1.2派生类的声明</vt:lpstr>
      <vt:lpstr>继承方式</vt:lpstr>
      <vt:lpstr>7.1.3 派生类生成过程</vt:lpstr>
      <vt:lpstr>7.2 访问控制</vt:lpstr>
      <vt:lpstr>7.2.1 公有继承(public)</vt:lpstr>
      <vt:lpstr>例7-1 公有继承举例</vt:lpstr>
      <vt:lpstr>例7-1 (续)</vt:lpstr>
      <vt:lpstr>例7-1 (续)</vt:lpstr>
      <vt:lpstr>7.2.2 私有继承(private)</vt:lpstr>
      <vt:lpstr>例7-2 私有继承举例</vt:lpstr>
      <vt:lpstr>例7-2 （续）</vt:lpstr>
      <vt:lpstr>例7-2 （续）</vt:lpstr>
      <vt:lpstr>7.2.3 保护继承(protected)</vt:lpstr>
      <vt:lpstr>protected 成员的特点与作用</vt:lpstr>
      <vt:lpstr>例： protected 成员举例</vt:lpstr>
      <vt:lpstr>例7-2 （续）</vt:lpstr>
      <vt:lpstr>PowerPoint 演示文稿</vt:lpstr>
      <vt:lpstr>7.3 类型兼容规则</vt:lpstr>
      <vt:lpstr>例7-3 类型兼容规则举例</vt:lpstr>
      <vt:lpstr>例7-3 (续)</vt:lpstr>
      <vt:lpstr>基类与派生类的对应关系</vt:lpstr>
      <vt:lpstr>多继承时派生类的声明</vt:lpstr>
      <vt:lpstr>多继承举例</vt:lpstr>
      <vt:lpstr>多继承举例 (续)</vt:lpstr>
      <vt:lpstr>继承时的构造函数</vt:lpstr>
      <vt:lpstr>单一继承时的构造函数</vt:lpstr>
      <vt:lpstr>单一继承时的构造函数举例</vt:lpstr>
      <vt:lpstr>单一继承时的构造函数举例 (续)</vt:lpstr>
      <vt:lpstr>单一继承时的构造函数举例 (续)</vt:lpstr>
      <vt:lpstr>单一继承时的构造函数举例 (续)</vt:lpstr>
      <vt:lpstr>多继承时的构造函数</vt:lpstr>
      <vt:lpstr>派生类与基类的构造函数</vt:lpstr>
      <vt:lpstr>多继承且有内嵌对象时的构造函数</vt:lpstr>
      <vt:lpstr>构造函数的执行顺序</vt:lpstr>
      <vt:lpstr>例7-4 派生类构造函数举例</vt:lpstr>
      <vt:lpstr>例7-4 (续)</vt:lpstr>
      <vt:lpstr>7.4.3 析构函数</vt:lpstr>
      <vt:lpstr>例7-5 派生类析构函数举例</vt:lpstr>
      <vt:lpstr>例7-5 (续)</vt:lpstr>
      <vt:lpstr>例7-5 (续)</vt:lpstr>
      <vt:lpstr>同名隐藏规则</vt:lpstr>
      <vt:lpstr>例7-6 多继承同名隐藏举例</vt:lpstr>
      <vt:lpstr>例7-6 (续)</vt:lpstr>
      <vt:lpstr>7.7.1 问题的提出</vt:lpstr>
      <vt:lpstr>PowerPoint 演示文稿</vt:lpstr>
      <vt:lpstr>7.7.3 源程序及说明</vt:lpstr>
      <vt:lpstr>例7-10（续）</vt:lpstr>
      <vt:lpstr>例7-10（续）</vt:lpstr>
      <vt:lpstr>例7-10（续）</vt:lpstr>
      <vt:lpstr>例7-10（续）</vt:lpstr>
      <vt:lpstr>例7-10（续）</vt:lpstr>
      <vt:lpstr>例7-10（续）</vt:lpstr>
      <vt:lpstr>例7-10（续）</vt:lpstr>
      <vt:lpstr>例7-10（续）</vt:lpstr>
      <vt:lpstr>例7-10（续）</vt:lpstr>
      <vt:lpstr>例7-10（续）</vt:lpstr>
      <vt:lpstr>例7-10（续）</vt:lpstr>
      <vt:lpstr>例7-10（续）</vt:lpstr>
      <vt:lpstr>例7-10（续）——结果</vt:lpstr>
      <vt:lpstr>7.8.1 组合与继承</vt:lpstr>
      <vt:lpstr>“has-a”举例</vt:lpstr>
      <vt:lpstr>公有继承的意义</vt:lpstr>
      <vt:lpstr>“is-a”举例</vt:lpstr>
      <vt:lpstr>7.8.2 派生类对象的内存布局</vt:lpstr>
      <vt:lpstr>单继承情形</vt:lpstr>
      <vt:lpstr>多继承情形</vt:lpstr>
      <vt:lpstr>虚拟继承情形</vt:lpstr>
      <vt:lpstr>7.8.3基类向派生的转换及其安全性问题</vt:lpstr>
      <vt:lpstr>类型转换时的注意事项(1)</vt:lpstr>
      <vt:lpstr>类型转换时的注意事项(2)</vt:lpstr>
      <vt:lpstr>7.9 小结</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Yue</dc:creator>
  <cp:lastModifiedBy>webuser</cp:lastModifiedBy>
  <cp:revision>1295</cp:revision>
  <cp:lastPrinted>1601-01-01T00:00:00Z</cp:lastPrinted>
  <dcterms:created xsi:type="dcterms:W3CDTF">1601-01-01T00:00:00Z</dcterms:created>
  <dcterms:modified xsi:type="dcterms:W3CDTF">2018-06-07T07:41:39Z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