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handoutMasterIdLst>
    <p:handoutMasterId r:id="rId69"/>
  </p:handoutMasterIdLst>
  <p:sldIdLst>
    <p:sldId id="319" r:id="rId2"/>
    <p:sldId id="689" r:id="rId3"/>
    <p:sldId id="754" r:id="rId4"/>
    <p:sldId id="691" r:id="rId5"/>
    <p:sldId id="692" r:id="rId6"/>
    <p:sldId id="755" r:id="rId7"/>
    <p:sldId id="693" r:id="rId8"/>
    <p:sldId id="694" r:id="rId9"/>
    <p:sldId id="695" r:id="rId10"/>
    <p:sldId id="697" r:id="rId11"/>
    <p:sldId id="698" r:id="rId12"/>
    <p:sldId id="699" r:id="rId13"/>
    <p:sldId id="700" r:id="rId14"/>
    <p:sldId id="701" r:id="rId15"/>
    <p:sldId id="771" r:id="rId16"/>
    <p:sldId id="756" r:id="rId17"/>
    <p:sldId id="757" r:id="rId18"/>
    <p:sldId id="758" r:id="rId19"/>
    <p:sldId id="759" r:id="rId20"/>
    <p:sldId id="760" r:id="rId21"/>
    <p:sldId id="761" r:id="rId22"/>
    <p:sldId id="713" r:id="rId23"/>
    <p:sldId id="714" r:id="rId24"/>
    <p:sldId id="715" r:id="rId25"/>
    <p:sldId id="716" r:id="rId26"/>
    <p:sldId id="717" r:id="rId27"/>
    <p:sldId id="718" r:id="rId28"/>
    <p:sldId id="719" r:id="rId29"/>
    <p:sldId id="720" r:id="rId30"/>
    <p:sldId id="721" r:id="rId31"/>
    <p:sldId id="722" r:id="rId32"/>
    <p:sldId id="762" r:id="rId33"/>
    <p:sldId id="767"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40" r:id="rId52"/>
    <p:sldId id="741" r:id="rId53"/>
    <p:sldId id="743" r:id="rId54"/>
    <p:sldId id="744" r:id="rId55"/>
    <p:sldId id="745" r:id="rId56"/>
    <p:sldId id="746" r:id="rId57"/>
    <p:sldId id="747" r:id="rId58"/>
    <p:sldId id="748" r:id="rId59"/>
    <p:sldId id="749" r:id="rId60"/>
    <p:sldId id="750" r:id="rId61"/>
    <p:sldId id="751" r:id="rId62"/>
    <p:sldId id="752" r:id="rId63"/>
    <p:sldId id="768" r:id="rId64"/>
    <p:sldId id="770" r:id="rId65"/>
    <p:sldId id="772" r:id="rId66"/>
    <p:sldId id="313"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FFFF"/>
    <a:srgbClr val="FF00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0651" autoAdjust="0"/>
  </p:normalViewPr>
  <p:slideViewPr>
    <p:cSldViewPr>
      <p:cViewPr varScale="1">
        <p:scale>
          <a:sx n="48" d="100"/>
          <a:sy n="48" d="100"/>
        </p:scale>
        <p:origin x="1740"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3890"/>
    </p:cViewPr>
  </p:sorterViewPr>
  <p:notesViewPr>
    <p:cSldViewPr>
      <p:cViewPr varScale="1">
        <p:scale>
          <a:sx n="47" d="100"/>
          <a:sy n="47" d="100"/>
        </p:scale>
        <p:origin x="-12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本章介绍多态性，</a:t>
            </a:r>
            <a:r>
              <a:rPr lang="zh-CN" altLang="zh-CN" sz="1200" b="1" kern="1200" dirty="0">
                <a:solidFill>
                  <a:schemeClr val="tx1"/>
                </a:solidFill>
                <a:effectLst/>
                <a:latin typeface="Arial" charset="0"/>
                <a:ea typeface="宋体" pitchFamily="2" charset="-122"/>
                <a:cs typeface="+mn-cs"/>
              </a:rPr>
              <a:t>多态是指同样的消息被不同类型的对象接收时导致不同的行为。</a:t>
            </a:r>
          </a:p>
          <a:p>
            <a:r>
              <a:rPr lang="zh-CN" altLang="zh-CN" sz="1200" kern="1200" dirty="0">
                <a:solidFill>
                  <a:schemeClr val="tx1"/>
                </a:solidFill>
                <a:effectLst/>
                <a:latin typeface="Arial" charset="0"/>
                <a:ea typeface="宋体" pitchFamily="2" charset="-122"/>
                <a:cs typeface="+mn-cs"/>
              </a:rPr>
              <a:t>第八章教学设计</a:t>
            </a:r>
          </a:p>
          <a:p>
            <a:r>
              <a:rPr lang="zh-CN" altLang="zh-CN" sz="1200" kern="1200" dirty="0">
                <a:solidFill>
                  <a:schemeClr val="tx1"/>
                </a:solidFill>
                <a:effectLst/>
                <a:latin typeface="Arial" charset="0"/>
                <a:ea typeface="宋体" pitchFamily="2" charset="-122"/>
                <a:cs typeface="+mn-cs"/>
              </a:rPr>
              <a:t>讲解多态，要从多态机制的必要性和作用入手，理解多态的语法需要结合实例。</a:t>
            </a:r>
            <a:r>
              <a:rPr lang="zh-CN" altLang="zh-CN" sz="1200" b="1" kern="1200" dirty="0">
                <a:solidFill>
                  <a:schemeClr val="tx1"/>
                </a:solidFill>
                <a:effectLst/>
                <a:latin typeface="Arial" charset="0"/>
                <a:ea typeface="宋体" pitchFamily="2" charset="-122"/>
                <a:cs typeface="+mn-cs"/>
              </a:rPr>
              <a:t>介绍运算符重载时要讲清运算符实现的实质。介绍抽象类时，要指出抽象类在设计中的作用，指出设计的重用比代码重用更重要。</a:t>
            </a:r>
          </a:p>
          <a:p>
            <a:r>
              <a:rPr lang="zh-CN" altLang="zh-CN" sz="1200" b="1" kern="1200" dirty="0">
                <a:solidFill>
                  <a:schemeClr val="tx1"/>
                </a:solidFill>
                <a:effectLst/>
                <a:latin typeface="Arial" charset="0"/>
                <a:ea typeface="宋体" pitchFamily="2" charset="-122"/>
                <a:cs typeface="+mn-cs"/>
              </a:rPr>
              <a:t>首先介绍的运算符重载，是一种静态多态机制</a:t>
            </a:r>
            <a:r>
              <a:rPr lang="zh-CN" altLang="zh-CN" sz="1200" kern="1200" dirty="0">
                <a:solidFill>
                  <a:schemeClr val="tx1"/>
                </a:solidFill>
                <a:effectLst/>
                <a:latin typeface="Arial" charset="0"/>
                <a:ea typeface="宋体" pitchFamily="2" charset="-122"/>
                <a:cs typeface="+mn-cs"/>
              </a:rPr>
              <a:t>，它与函数重载的道理时一样的。实际上“将操作表示为函数调用或是将操作表示为运算符之间没有什么根本差别”，这是</a:t>
            </a:r>
            <a:r>
              <a:rPr lang="en-US" altLang="zh-CN" sz="1200" kern="1200" dirty="0" err="1">
                <a:solidFill>
                  <a:schemeClr val="tx1"/>
                </a:solidFill>
                <a:effectLst/>
                <a:latin typeface="Arial" charset="0"/>
                <a:ea typeface="宋体" pitchFamily="2" charset="-122"/>
                <a:cs typeface="+mn-cs"/>
              </a:rPr>
              <a:t>Bjarne</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Stroustup</a:t>
            </a:r>
            <a:r>
              <a:rPr lang="zh-CN" altLang="zh-CN" sz="1200" kern="1200" dirty="0">
                <a:solidFill>
                  <a:schemeClr val="tx1"/>
                </a:solidFill>
                <a:effectLst/>
                <a:latin typeface="Arial" charset="0"/>
                <a:ea typeface="宋体" pitchFamily="2" charset="-122"/>
                <a:cs typeface="+mn-cs"/>
              </a:rPr>
              <a:t>在《</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语言的设计和演化》一书中说的。认识到这一点，编写运算符重载程序也就不是什么难事了。不过要强调的是，</a:t>
            </a:r>
            <a:r>
              <a:rPr lang="zh-CN" altLang="zh-CN" sz="1200" b="1" kern="1200" dirty="0">
                <a:solidFill>
                  <a:schemeClr val="tx1"/>
                </a:solidFill>
                <a:effectLst/>
                <a:latin typeface="Arial" charset="0"/>
                <a:ea typeface="宋体" pitchFamily="2" charset="-122"/>
                <a:cs typeface="+mn-cs"/>
              </a:rPr>
              <a:t>重载运算符是一种扩充语言的机制，而不是改变语言的机制。因此我们只能将已有的运算符重载使之作用于新的类，不能增加新的运算符，</a:t>
            </a:r>
            <a:r>
              <a:rPr lang="zh-CN" altLang="zh-CN" sz="1200" kern="1200" dirty="0">
                <a:solidFill>
                  <a:schemeClr val="tx1"/>
                </a:solidFill>
                <a:effectLst/>
                <a:latin typeface="Arial" charset="0"/>
                <a:ea typeface="宋体" pitchFamily="2" charset="-122"/>
                <a:cs typeface="+mn-cs"/>
              </a:rPr>
              <a:t>也不能将重载的运算符作用于基本数据类型，</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的语法对此都有严格的限制。</a:t>
            </a:r>
          </a:p>
          <a:p>
            <a:r>
              <a:rPr lang="zh-CN" altLang="zh-CN" sz="1200" b="1" kern="1200" dirty="0">
                <a:solidFill>
                  <a:schemeClr val="tx1"/>
                </a:solidFill>
                <a:effectLst/>
                <a:latin typeface="Arial" charset="0"/>
                <a:ea typeface="宋体" pitchFamily="2" charset="-122"/>
                <a:cs typeface="+mn-cs"/>
              </a:rPr>
              <a:t>动态多态性</a:t>
            </a:r>
            <a:r>
              <a:rPr lang="zh-CN" altLang="zh-CN" sz="1200" kern="1200" dirty="0">
                <a:solidFill>
                  <a:schemeClr val="tx1"/>
                </a:solidFill>
                <a:effectLst/>
                <a:latin typeface="Arial" charset="0"/>
                <a:ea typeface="宋体" pitchFamily="2" charset="-122"/>
                <a:cs typeface="+mn-cs"/>
              </a:rPr>
              <a:t>是面向对象程序设计语言的重要特征，在</a:t>
            </a:r>
            <a:r>
              <a:rPr lang="en-US" altLang="zh-CN" sz="1200" b="1" kern="1200" dirty="0">
                <a:solidFill>
                  <a:schemeClr val="tx1"/>
                </a:solidFill>
                <a:effectLst/>
                <a:latin typeface="Arial" charset="0"/>
                <a:ea typeface="宋体" pitchFamily="2" charset="-122"/>
                <a:cs typeface="+mn-cs"/>
              </a:rPr>
              <a:t>C++</a:t>
            </a:r>
            <a:r>
              <a:rPr lang="zh-CN" altLang="zh-CN" sz="1200" b="1" kern="1200" dirty="0">
                <a:solidFill>
                  <a:schemeClr val="tx1"/>
                </a:solidFill>
                <a:effectLst/>
                <a:latin typeface="Arial" charset="0"/>
                <a:ea typeface="宋体" pitchFamily="2" charset="-122"/>
                <a:cs typeface="+mn-cs"/>
              </a:rPr>
              <a:t>中是通过虚函数来实现的</a:t>
            </a:r>
            <a:r>
              <a:rPr lang="zh-CN" altLang="zh-CN" sz="1200" kern="1200" dirty="0">
                <a:solidFill>
                  <a:schemeClr val="tx1"/>
                </a:solidFill>
                <a:effectLst/>
                <a:latin typeface="Arial" charset="0"/>
                <a:ea typeface="宋体" pitchFamily="2" charset="-122"/>
                <a:cs typeface="+mn-cs"/>
              </a:rPr>
              <a:t>。提示学生不要将虚函数与前一章讲的虚基类混淆，二者的作用是不同的。</a:t>
            </a:r>
            <a:r>
              <a:rPr lang="zh-CN" altLang="zh-CN" sz="1200" b="1" kern="1200" dirty="0">
                <a:solidFill>
                  <a:schemeClr val="tx1"/>
                </a:solidFill>
                <a:effectLst/>
                <a:latin typeface="Arial" charset="0"/>
                <a:ea typeface="宋体" pitchFamily="2" charset="-122"/>
                <a:cs typeface="+mn-cs"/>
              </a:rPr>
              <a:t>虚基类解决的是类成员标识二义性和信息冗余问题，而虚函数是实现动态多态性的基础</a:t>
            </a:r>
            <a:r>
              <a:rPr lang="zh-CN" altLang="zh-CN" sz="1200" kern="1200" dirty="0">
                <a:solidFill>
                  <a:schemeClr val="tx1"/>
                </a:solidFill>
                <a:effectLst/>
                <a:latin typeface="Arial" charset="0"/>
                <a:ea typeface="宋体" pitchFamily="2" charset="-122"/>
                <a:cs typeface="+mn-cs"/>
              </a:rPr>
              <a:t>。派生类对象可以初始化基类对象的引用，派生类对象的地址可以赋值给基类的指针，这意味着一个派生类的对象可以当作基类的对象来用。但是如果想要通过基类的指针和引用访问派生类对象的成员，就要使用虚函数，这便是多态。</a:t>
            </a:r>
          </a:p>
          <a:p>
            <a:r>
              <a:rPr lang="zh-CN" altLang="zh-CN" sz="1200" kern="1200" dirty="0">
                <a:solidFill>
                  <a:schemeClr val="tx1"/>
                </a:solidFill>
                <a:effectLst/>
                <a:latin typeface="Arial" charset="0"/>
                <a:ea typeface="宋体" pitchFamily="2" charset="-122"/>
                <a:cs typeface="+mn-cs"/>
              </a:rPr>
              <a:t>很多情况下，基类中的虚函数是为了设计的目的而声名的，没有实现代码，这就是</a:t>
            </a:r>
            <a:r>
              <a:rPr lang="zh-CN" altLang="zh-CN" sz="1200" b="1" kern="1200" dirty="0">
                <a:solidFill>
                  <a:schemeClr val="tx1"/>
                </a:solidFill>
                <a:effectLst/>
                <a:latin typeface="Arial" charset="0"/>
                <a:ea typeface="宋体" pitchFamily="2" charset="-122"/>
                <a:cs typeface="+mn-cs"/>
              </a:rPr>
              <a:t>纯虚函数</a:t>
            </a:r>
            <a:r>
              <a:rPr lang="zh-CN" altLang="zh-CN" sz="1200" kern="1200" dirty="0">
                <a:solidFill>
                  <a:schemeClr val="tx1"/>
                </a:solidFill>
                <a:effectLst/>
                <a:latin typeface="Arial" charset="0"/>
                <a:ea typeface="宋体" pitchFamily="2" charset="-122"/>
                <a:cs typeface="+mn-cs"/>
              </a:rPr>
              <a:t>，</a:t>
            </a:r>
            <a:r>
              <a:rPr lang="zh-CN" altLang="zh-CN" sz="1200" b="1" kern="1200" dirty="0">
                <a:solidFill>
                  <a:schemeClr val="tx1"/>
                </a:solidFill>
                <a:effectLst/>
                <a:latin typeface="Arial" charset="0"/>
                <a:ea typeface="宋体" pitchFamily="2" charset="-122"/>
                <a:cs typeface="+mn-cs"/>
              </a:rPr>
              <a:t>其所在的类成为抽象类。抽象类是为后继所有派生类设计的同一抽象接口</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最应用实例，体现了多态性在实际应用中的作用。</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经重载后，表达式</a:t>
            </a:r>
            <a:r>
              <a:rPr lang="en-US" altLang="zh-CN" sz="1200" dirty="0">
                <a:solidFill>
                  <a:srgbClr val="C00000"/>
                </a:solidFill>
              </a:rPr>
              <a:t>c1 - c2</a:t>
            </a:r>
            <a:r>
              <a:rPr lang="zh-CN" altLang="en-US" sz="1200" dirty="0"/>
              <a:t>相当于</a:t>
            </a:r>
            <a:r>
              <a:rPr lang="en-US" altLang="zh-CN" sz="1200" dirty="0">
                <a:solidFill>
                  <a:schemeClr val="tx2"/>
                </a:solidFill>
              </a:rPr>
              <a:t>c1.operator - (c2)</a:t>
            </a:r>
            <a:endParaRPr lang="en-US" altLang="zh-CN" sz="1200" dirty="0">
              <a:solidFill>
                <a:schemeClr val="folHlink"/>
              </a:solidFill>
            </a:endParaRP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13</a:t>
            </a:fld>
            <a:endParaRPr lang="en-US" altLang="zh-CN"/>
          </a:p>
        </p:txBody>
      </p:sp>
    </p:spTree>
    <p:extLst>
      <p:ext uri="{BB962C8B-B14F-4D97-AF65-F5344CB8AC3E}">
        <p14:creationId xmlns:p14="http://schemas.microsoft.com/office/powerpoint/2010/main" val="1365128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完全一样的函数通过同名绑定是没办法实现覆盖的，要通过定义虚函数实现。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16</a:t>
            </a:fld>
            <a:endParaRPr lang="en-US" altLang="zh-CN"/>
          </a:p>
        </p:txBody>
      </p:sp>
    </p:spTree>
    <p:extLst>
      <p:ext uri="{BB962C8B-B14F-4D97-AF65-F5344CB8AC3E}">
        <p14:creationId xmlns:p14="http://schemas.microsoft.com/office/powerpoint/2010/main" val="99661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覆盖：在派生类中看不到基类的</a:t>
            </a:r>
            <a:r>
              <a:rPr lang="en-US" altLang="zh-CN" dirty="0"/>
              <a:t>virtual</a:t>
            </a:r>
            <a:r>
              <a:rPr lang="zh-CN" altLang="en-US" dirty="0"/>
              <a:t>同名函数了</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21</a:t>
            </a:fld>
            <a:endParaRPr lang="en-US" altLang="zh-CN"/>
          </a:p>
        </p:txBody>
      </p:sp>
    </p:spTree>
    <p:extLst>
      <p:ext uri="{BB962C8B-B14F-4D97-AF65-F5344CB8AC3E}">
        <p14:creationId xmlns:p14="http://schemas.microsoft.com/office/powerpoint/2010/main" val="4262787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为什么构造函数不能声明为虚函数？（鸡生蛋蛋生鸡问题）构造一个对象的时候，必须知道对象的实际类型，而虚函数行为是在运行期间确定实际类型的。</a:t>
            </a:r>
            <a:endParaRPr lang="en-US" altLang="zh-CN" sz="1200" b="0" i="0" kern="1200" dirty="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而在构造一个对象时，由于对象还未构造成功。编译器无法知道对象的实际类型，是该类本身，还是该类的一个派生类，或是更深层次的派生类。无法确定。。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这是因为在定义构造函数时类对象还未完成建立的过程，假如说将构造函数声明为虚函数，具体调用的对象还没有建立，无法完成关联</a:t>
            </a:r>
            <a:r>
              <a:rPr lang="en-US" altLang="zh-CN" sz="1200" b="0" i="0" kern="1200" dirty="0">
                <a:solidFill>
                  <a:schemeClr val="tx1"/>
                </a:solidFill>
                <a:effectLst/>
                <a:latin typeface="Arial" charset="0"/>
                <a:ea typeface="宋体" pitchFamily="2" charset="-122"/>
                <a:cs typeface="+mn-cs"/>
              </a:rPr>
              <a:t>(binding,</a:t>
            </a:r>
            <a:r>
              <a:rPr lang="zh-CN" altLang="en-US" sz="1200" b="0" i="0" kern="1200" dirty="0">
                <a:solidFill>
                  <a:schemeClr val="tx1"/>
                </a:solidFill>
                <a:effectLst/>
                <a:latin typeface="Arial" charset="0"/>
                <a:ea typeface="宋体" pitchFamily="2" charset="-122"/>
                <a:cs typeface="+mn-cs"/>
              </a:rPr>
              <a:t>把函数名和类对象捆绑在一起建立关联</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，所以说构造函数不能够声明为虚函数</a:t>
            </a:r>
            <a:endParaRPr lang="en-US" altLang="zh-CN" sz="1200" b="0" i="0" kern="1200" dirty="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25</a:t>
            </a:fld>
            <a:endParaRPr lang="en-US" altLang="zh-CN"/>
          </a:p>
        </p:txBody>
      </p:sp>
    </p:spTree>
    <p:extLst>
      <p:ext uri="{BB962C8B-B14F-4D97-AF65-F5344CB8AC3E}">
        <p14:creationId xmlns:p14="http://schemas.microsoft.com/office/powerpoint/2010/main" val="367961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a:t>
            </a:r>
            <a:r>
              <a:rPr lang="en-US" altLang="zh-CN"/>
              <a:t>2011/11/30</a:t>
            </a:r>
            <a:endParaRPr lang="zh-CN" altLang="en-US"/>
          </a:p>
        </p:txBody>
      </p:sp>
      <p:sp>
        <p:nvSpPr>
          <p:cNvPr id="849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EBCE647-5DB4-4C06-87E7-0769AFBFA5F7}" type="slidenum">
              <a:rPr lang="en-US" altLang="zh-CN" sz="1300"/>
              <a:pPr eaLnBrk="1" hangingPunct="1"/>
              <a:t>28</a:t>
            </a:fld>
            <a:endParaRPr lang="en-US" altLang="zh-CN" sz="1300"/>
          </a:p>
        </p:txBody>
      </p:sp>
    </p:spTree>
    <p:extLst>
      <p:ext uri="{BB962C8B-B14F-4D97-AF65-F5344CB8AC3E}">
        <p14:creationId xmlns:p14="http://schemas.microsoft.com/office/powerpoint/2010/main" val="27704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为什么构造函数不能声明为虚函数？（鸡生蛋蛋生鸡问题）构造一个对象的时候，必须知道对象的实际类型，而虚函数行为是在运行期间确定实际类型的。</a:t>
            </a:r>
            <a:endParaRPr lang="en-US" altLang="zh-CN" sz="1200" b="0" i="0" kern="1200" dirty="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而在构造一个对象时，由于对象还未构造成功。编译器无法知道对象的实际类型，是该类本身，还是该类的一个派生类，或是更深层次的派生类。无法确定。。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这是因为在定义构造函数时类对象还未完成建立的过程，假如说将构造函数声明为虚函数，具体调用的对象还没有建立，无法完成关联</a:t>
            </a:r>
            <a:r>
              <a:rPr lang="en-US" altLang="zh-CN" sz="1200" b="0" i="0" kern="1200" dirty="0">
                <a:solidFill>
                  <a:schemeClr val="tx1"/>
                </a:solidFill>
                <a:effectLst/>
                <a:latin typeface="Arial" charset="0"/>
                <a:ea typeface="宋体" pitchFamily="2" charset="-122"/>
                <a:cs typeface="+mn-cs"/>
              </a:rPr>
              <a:t>(binding,</a:t>
            </a:r>
            <a:r>
              <a:rPr lang="zh-CN" altLang="en-US" sz="1200" b="0" i="0" kern="1200" dirty="0">
                <a:solidFill>
                  <a:schemeClr val="tx1"/>
                </a:solidFill>
                <a:effectLst/>
                <a:latin typeface="Arial" charset="0"/>
                <a:ea typeface="宋体" pitchFamily="2" charset="-122"/>
                <a:cs typeface="+mn-cs"/>
              </a:rPr>
              <a:t>把函数名和类对象捆绑在一起建立关联</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，所以说构造函数不能够声明为虚函数</a:t>
            </a:r>
            <a:endParaRPr lang="en-US" altLang="zh-CN" sz="1200" b="0" i="0" kern="1200" dirty="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29</a:t>
            </a:fld>
            <a:endParaRPr lang="en-US" altLang="zh-CN"/>
          </a:p>
        </p:txBody>
      </p:sp>
    </p:spTree>
    <p:extLst>
      <p:ext uri="{BB962C8B-B14F-4D97-AF65-F5344CB8AC3E}">
        <p14:creationId xmlns:p14="http://schemas.microsoft.com/office/powerpoint/2010/main" val="297334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构造函数不需要是虚函数，也不允许是虚函数，因为创建一个对象时我们总是要明确指定对象的类型，</a:t>
            </a:r>
            <a:endParaRPr lang="en-US" altLang="zh-CN" sz="1200" b="0" i="0" kern="1200" dirty="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32</a:t>
            </a:fld>
            <a:endParaRPr lang="en-US" altLang="zh-CN"/>
          </a:p>
        </p:txBody>
      </p:sp>
    </p:spTree>
    <p:extLst>
      <p:ext uri="{BB962C8B-B14F-4D97-AF65-F5344CB8AC3E}">
        <p14:creationId xmlns:p14="http://schemas.microsoft.com/office/powerpoint/2010/main" val="80592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C0C0C0"/>
                  </a:outerShdw>
                </a:effectLst>
                <a:latin typeface="Arial" charset="0"/>
                <a:ea typeface="宋体" pitchFamily="2" charset="-122"/>
                <a:cs typeface="+mn-cs"/>
              </a:rPr>
              <a:t>在其派生类中定义的虚函数必须与基类中的虚函数同名：虚析构函数例外！！</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33</a:t>
            </a:fld>
            <a:endParaRPr lang="en-US" altLang="zh-CN"/>
          </a:p>
        </p:txBody>
      </p:sp>
    </p:spTree>
    <p:extLst>
      <p:ext uri="{BB962C8B-B14F-4D97-AF65-F5344CB8AC3E}">
        <p14:creationId xmlns:p14="http://schemas.microsoft.com/office/powerpoint/2010/main" val="121164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i="0" kern="1200" dirty="0">
                <a:solidFill>
                  <a:srgbClr val="C00000"/>
                </a:solidFill>
                <a:latin typeface="Arial" charset="0"/>
                <a:ea typeface="宋体" panose="02010600030101010101" pitchFamily="2" charset="-122"/>
                <a:cs typeface="Arial" panose="020B0604020202020204" pitchFamily="34" charset="0"/>
              </a:rPr>
              <a:t>Abstract</a:t>
            </a:r>
            <a:r>
              <a:rPr kumimoji="0" lang="zh-CN" altLang="en-US" sz="1200" i="0" kern="1200" dirty="0">
                <a:solidFill>
                  <a:srgbClr val="C00000"/>
                </a:solidFill>
                <a:latin typeface="Arial" charset="0"/>
                <a:ea typeface="宋体" panose="02010600030101010101" pitchFamily="2" charset="-122"/>
                <a:cs typeface="Arial" panose="020B0604020202020204" pitchFamily="34" charset="0"/>
              </a:rPr>
              <a:t>抽象类</a:t>
            </a:r>
            <a:endParaRPr kumimoji="0" lang="en-US" altLang="zh-CN" sz="1200" i="0" kern="1200" dirty="0">
              <a:solidFill>
                <a:srgbClr val="C00000"/>
              </a:solidFill>
              <a:latin typeface="Arial" charset="0"/>
              <a:ea typeface="宋体" panose="02010600030101010101" pitchFamily="2" charset="-122"/>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a:solidFill>
                  <a:schemeClr val="tx1"/>
                </a:solidFill>
                <a:effectLst/>
                <a:latin typeface="Arial" charset="0"/>
                <a:ea typeface="宋体" pitchFamily="2" charset="-122"/>
                <a:cs typeface="+mn-cs"/>
              </a:rPr>
              <a:t>cumtrapz</a:t>
            </a:r>
            <a:r>
              <a:rPr lang="en-US" altLang="zh-CN" sz="1200" b="0" i="0" kern="1200" dirty="0">
                <a:solidFill>
                  <a:schemeClr val="tx1"/>
                </a:solidFill>
                <a:effectLst/>
                <a:latin typeface="Arial" charset="0"/>
                <a:ea typeface="宋体" pitchFamily="2" charset="-122"/>
                <a:cs typeface="+mn-cs"/>
              </a:rPr>
              <a:t>(x, y, dim)</a:t>
            </a:r>
            <a:r>
              <a:rPr lang="zh-CN" altLang="en-US" sz="1200" b="0" i="0" kern="1200" dirty="0">
                <a:solidFill>
                  <a:schemeClr val="tx1"/>
                </a:solidFill>
                <a:effectLst/>
                <a:latin typeface="Arial" charset="0"/>
                <a:ea typeface="宋体" pitchFamily="2" charset="-122"/>
                <a:cs typeface="+mn-cs"/>
              </a:rPr>
              <a:t>表示累积的梯形积分</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即不断的从第一个累积到当前的结果，是</a:t>
            </a:r>
            <a:r>
              <a:rPr kumimoji="0" lang="en-US" altLang="zh-CN" sz="1200" i="0" kern="1200" dirty="0">
                <a:solidFill>
                  <a:srgbClr val="000000"/>
                </a:solidFill>
                <a:latin typeface="Arial" charset="0"/>
                <a:ea typeface="宋体" panose="02010600030101010101" pitchFamily="2" charset="-122"/>
                <a:cs typeface="Arial" panose="020B0604020202020204" pitchFamily="34" charset="0"/>
              </a:rPr>
              <a:t>Integration</a:t>
            </a:r>
            <a:r>
              <a:rPr kumimoji="0" lang="zh-CN" altLang="en-US" sz="1200" i="0" kern="1200" dirty="0">
                <a:solidFill>
                  <a:srgbClr val="000000"/>
                </a:solidFill>
                <a:latin typeface="Arial" charset="0"/>
                <a:ea typeface="宋体" panose="02010600030101010101" pitchFamily="2" charset="-122"/>
                <a:cs typeface="Arial" panose="020B0604020202020204" pitchFamily="34" charset="0"/>
              </a:rPr>
              <a:t>抽象类的一个派生类，其他方法也可以写成一个</a:t>
            </a:r>
            <a:r>
              <a:rPr kumimoji="0" lang="en-US" altLang="zh-CN" sz="1200" i="0" kern="1200" dirty="0">
                <a:solidFill>
                  <a:srgbClr val="000000"/>
                </a:solidFill>
                <a:latin typeface="Arial" charset="0"/>
                <a:ea typeface="宋体" panose="02010600030101010101" pitchFamily="2" charset="-122"/>
                <a:cs typeface="Arial" panose="020B0604020202020204" pitchFamily="34" charset="0"/>
              </a:rPr>
              <a:t>Integration</a:t>
            </a:r>
            <a:r>
              <a:rPr kumimoji="0" lang="zh-CN" altLang="en-US" sz="1200" i="0" kern="1200" dirty="0">
                <a:solidFill>
                  <a:srgbClr val="000000"/>
                </a:solidFill>
                <a:latin typeface="Arial" charset="0"/>
                <a:ea typeface="宋体" panose="02010600030101010101" pitchFamily="2" charset="-122"/>
                <a:cs typeface="Arial" panose="020B0604020202020204" pitchFamily="34" charset="0"/>
              </a:rPr>
              <a:t>抽象</a:t>
            </a:r>
            <a:r>
              <a:rPr kumimoji="0" lang="zh-CN" altLang="en-US" sz="1200" i="0" kern="1200">
                <a:solidFill>
                  <a:srgbClr val="000000"/>
                </a:solidFill>
                <a:latin typeface="Arial" charset="0"/>
                <a:ea typeface="宋体" panose="02010600030101010101" pitchFamily="2" charset="-122"/>
                <a:cs typeface="Arial" panose="020B0604020202020204" pitchFamily="34" charset="0"/>
              </a:rPr>
              <a:t>类的派生</a:t>
            </a:r>
            <a:r>
              <a:rPr kumimoji="0" lang="zh-CN" altLang="en-US" sz="1200" i="0" kern="1200" dirty="0">
                <a:solidFill>
                  <a:srgbClr val="000000"/>
                </a:solidFill>
                <a:latin typeface="Arial" charset="0"/>
                <a:ea typeface="宋体" panose="02010600030101010101" pitchFamily="2" charset="-122"/>
                <a:cs typeface="Arial" panose="020B0604020202020204" pitchFamily="34" charset="0"/>
              </a:rPr>
              <a:t>类</a:t>
            </a:r>
            <a:endParaRPr kumimoji="0" lang="en-US" altLang="zh-CN" sz="1200" i="0" kern="1200" dirty="0">
              <a:solidFill>
                <a:srgbClr val="C00000"/>
              </a:solidFill>
              <a:latin typeface="Arial" charset="0"/>
              <a:ea typeface="宋体" panose="02010600030101010101" pitchFamily="2" charset="-122"/>
              <a:cs typeface="Arial" panose="020B0604020202020204" pitchFamily="34" charset="0"/>
            </a:endParaRPr>
          </a:p>
          <a:p>
            <a:r>
              <a:rPr kumimoji="0" lang="en-US" altLang="zh-CN" sz="1200" kern="1200" dirty="0" err="1">
                <a:solidFill>
                  <a:srgbClr val="000000"/>
                </a:solidFill>
                <a:latin typeface="Arial" charset="0"/>
                <a:ea typeface="宋体" panose="02010600030101010101" pitchFamily="2" charset="-122"/>
                <a:cs typeface="Arial" panose="020B0604020202020204" pitchFamily="34" charset="0"/>
              </a:rPr>
              <a:t>Trapz</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依赖于</a:t>
            </a:r>
            <a:r>
              <a:rPr kumimoji="0" lang="en-US" altLang="zh-CN" sz="1200" kern="1200" dirty="0">
                <a:solidFill>
                  <a:srgbClr val="000000"/>
                </a:solidFill>
                <a:latin typeface="Arial" charset="0"/>
                <a:ea typeface="宋体" panose="02010600030101010101" pitchFamily="2" charset="-122"/>
                <a:cs typeface="Arial" panose="020B0604020202020204" pitchFamily="34" charset="0"/>
              </a:rPr>
              <a:t>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a:t>
            </a:r>
            <a:r>
              <a:rPr kumimoji="0" lang="en-US" altLang="zh-CN" sz="1200" kern="1200" dirty="0">
                <a:solidFill>
                  <a:srgbClr val="000000"/>
                </a:solidFill>
                <a:latin typeface="Arial" charset="0"/>
                <a:ea typeface="宋体" panose="02010600030101010101" pitchFamily="2" charset="-122"/>
                <a:cs typeface="Arial" panose="020B0604020202020204" pitchFamily="34" charset="0"/>
              </a:rPr>
              <a:t>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派生类</a:t>
            </a:r>
            <a:r>
              <a:rPr kumimoji="0" lang="en-US" altLang="zh-CN" sz="1200" kern="1200" dirty="0" err="1">
                <a:solidFill>
                  <a:srgbClr val="000000"/>
                </a:solidFill>
                <a:latin typeface="Arial" charset="0"/>
                <a:ea typeface="宋体" panose="02010600030101010101" pitchFamily="2" charset="-122"/>
                <a:cs typeface="Arial" panose="020B0604020202020204" pitchFamily="34" charset="0"/>
              </a:rPr>
              <a:t>MyFunction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的对象作为</a:t>
            </a:r>
            <a:r>
              <a:rPr kumimoji="0" lang="en-US" altLang="zh-CN" sz="1200" kern="1200" dirty="0" err="1">
                <a:solidFill>
                  <a:srgbClr val="000000"/>
                </a:solidFill>
                <a:latin typeface="Arial" charset="0"/>
                <a:ea typeface="宋体" panose="02010600030101010101" pitchFamily="2" charset="-122"/>
                <a:cs typeface="Arial" panose="020B0604020202020204" pitchFamily="34" charset="0"/>
              </a:rPr>
              <a:t>Trapz</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成员函数的形参</a:t>
            </a:r>
            <a:endParaRPr kumimoji="0" lang="en-US" altLang="zh-CN" sz="1200" kern="1200" dirty="0">
              <a:solidFill>
                <a:srgbClr val="000000"/>
              </a:solidFill>
              <a:latin typeface="Arial" charset="0"/>
              <a:ea typeface="宋体" panose="02010600030101010101" pitchFamily="2" charset="-122"/>
              <a:cs typeface="Arial" panose="020B0604020202020204" pitchFamily="34" charset="0"/>
            </a:endParaRPr>
          </a:p>
          <a:p>
            <a:r>
              <a:rPr kumimoji="0" lang="en-US" altLang="zh-CN" sz="1200" kern="1200" dirty="0" err="1">
                <a:solidFill>
                  <a:srgbClr val="000000"/>
                </a:solidFill>
                <a:latin typeface="Arial" charset="0"/>
                <a:ea typeface="宋体" panose="02010600030101010101" pitchFamily="2" charset="-122"/>
                <a:cs typeface="Arial" panose="020B0604020202020204" pitchFamily="34" charset="0"/>
              </a:rPr>
              <a:t>MyFunction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继承自</a:t>
            </a:r>
            <a:r>
              <a:rPr kumimoji="0" lang="en-US" altLang="zh-CN" sz="1200" kern="1200" dirty="0">
                <a:solidFill>
                  <a:srgbClr val="000000"/>
                </a:solidFill>
                <a:latin typeface="Arial" charset="0"/>
                <a:ea typeface="宋体" panose="02010600030101010101" pitchFamily="2" charset="-122"/>
                <a:cs typeface="Arial" panose="020B0604020202020204" pitchFamily="34" charset="0"/>
              </a:rPr>
              <a:t>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类（抽象），</a:t>
            </a:r>
            <a:r>
              <a:rPr kumimoji="0" lang="en-US" altLang="zh-CN" sz="1200" kern="1200" dirty="0" err="1">
                <a:solidFill>
                  <a:srgbClr val="000000"/>
                </a:solidFill>
                <a:latin typeface="Arial" charset="0"/>
                <a:ea typeface="宋体" panose="02010600030101010101" pitchFamily="2" charset="-122"/>
                <a:cs typeface="Arial" panose="020B0604020202020204" pitchFamily="34" charset="0"/>
              </a:rPr>
              <a:t>MyFunction</a:t>
            </a:r>
            <a:r>
              <a:rPr kumimoji="0" lang="zh-CN" altLang="en-US" sz="1200" kern="1200" dirty="0">
                <a:solidFill>
                  <a:srgbClr val="000000"/>
                </a:solidFill>
                <a:latin typeface="Arial" charset="0"/>
                <a:ea typeface="宋体" panose="02010600030101010101" pitchFamily="2" charset="-122"/>
                <a:cs typeface="Arial" panose="020B0604020202020204" pitchFamily="34" charset="0"/>
              </a:rPr>
              <a:t>可以对应很多种公式，每种可以写成一个派生类</a:t>
            </a:r>
            <a:endParaRPr lang="zh-CN" altLang="en-US" i="0"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36</a:t>
            </a:fld>
            <a:endParaRPr lang="en-US" altLang="zh-CN"/>
          </a:p>
        </p:txBody>
      </p:sp>
    </p:spTree>
    <p:extLst>
      <p:ext uri="{BB962C8B-B14F-4D97-AF65-F5344CB8AC3E}">
        <p14:creationId xmlns:p14="http://schemas.microsoft.com/office/powerpoint/2010/main" val="409994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宋体" pitchFamily="2" charset="-122"/>
                <a:cs typeface="+mn-cs"/>
              </a:rPr>
              <a:t>cumtrapz</a:t>
            </a:r>
            <a:r>
              <a:rPr lang="en-US" altLang="zh-CN" sz="1200" b="0" i="0" kern="1200" dirty="0">
                <a:solidFill>
                  <a:schemeClr val="tx1"/>
                </a:solidFill>
                <a:effectLst/>
                <a:latin typeface="Arial" charset="0"/>
                <a:ea typeface="宋体" pitchFamily="2" charset="-122"/>
                <a:cs typeface="+mn-cs"/>
              </a:rPr>
              <a:t>(x, y, dim)</a:t>
            </a:r>
            <a:r>
              <a:rPr lang="zh-CN" altLang="en-US" sz="1200" b="0" i="0" kern="1200" dirty="0">
                <a:solidFill>
                  <a:schemeClr val="tx1"/>
                </a:solidFill>
                <a:effectLst/>
                <a:latin typeface="Arial" charset="0"/>
                <a:ea typeface="宋体" pitchFamily="2" charset="-122"/>
                <a:cs typeface="+mn-cs"/>
              </a:rPr>
              <a:t>表示累积的梯形积分</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即不断的从第一个累积到当前的结果</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37</a:t>
            </a:fld>
            <a:endParaRPr lang="en-US" altLang="zh-CN"/>
          </a:p>
        </p:txBody>
      </p:sp>
    </p:spTree>
    <p:extLst>
      <p:ext uri="{BB962C8B-B14F-4D97-AF65-F5344CB8AC3E}">
        <p14:creationId xmlns:p14="http://schemas.microsoft.com/office/powerpoint/2010/main" val="5370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1D82755-A966-4054-A916-3F4074EEE345}" type="slidenum">
              <a:rPr lang="en-US" altLang="zh-CN" sz="1300"/>
              <a:pPr eaLnBrk="1" hangingPunct="1"/>
              <a:t>2</a:t>
            </a:fld>
            <a:endParaRPr lang="en-US" altLang="zh-CN" sz="1300"/>
          </a:p>
        </p:txBody>
      </p:sp>
      <p:sp>
        <p:nvSpPr>
          <p:cNvPr id="82947" name="Rectangle 2"/>
          <p:cNvSpPr>
            <a:spLocks noGrp="1" noRot="1" noChangeAspect="1" noChangeArrowheads="1" noTextEdit="1"/>
          </p:cNvSpPr>
          <p:nvPr>
            <p:ph type="sldImg"/>
          </p:nvPr>
        </p:nvSpPr>
        <p:spPr>
          <a:ln/>
        </p:spPr>
      </p:sp>
      <p:sp>
        <p:nvSpPr>
          <p:cNvPr id="829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本章介绍多态性，</a:t>
            </a:r>
            <a:r>
              <a:rPr lang="zh-CN" altLang="zh-CN" sz="1200" b="1" kern="1200" dirty="0">
                <a:solidFill>
                  <a:schemeClr val="tx1"/>
                </a:solidFill>
                <a:effectLst/>
                <a:latin typeface="Arial" charset="0"/>
                <a:ea typeface="宋体" pitchFamily="2" charset="-122"/>
                <a:cs typeface="+mn-cs"/>
              </a:rPr>
              <a:t>多态是指同样的消息被不同类型的对象接收时导致不同的行为。</a:t>
            </a:r>
          </a:p>
          <a:p>
            <a:r>
              <a:rPr lang="zh-CN" altLang="zh-CN" sz="1200" kern="1200" dirty="0">
                <a:solidFill>
                  <a:schemeClr val="tx1"/>
                </a:solidFill>
                <a:effectLst/>
                <a:latin typeface="Arial" charset="0"/>
                <a:ea typeface="宋体" pitchFamily="2" charset="-122"/>
                <a:cs typeface="+mn-cs"/>
              </a:rPr>
              <a:t>第八章教学设计</a:t>
            </a:r>
          </a:p>
          <a:p>
            <a:r>
              <a:rPr lang="zh-CN" altLang="zh-CN" sz="1200" kern="1200" dirty="0">
                <a:solidFill>
                  <a:schemeClr val="tx1"/>
                </a:solidFill>
                <a:effectLst/>
                <a:latin typeface="Arial" charset="0"/>
                <a:ea typeface="宋体" pitchFamily="2" charset="-122"/>
                <a:cs typeface="+mn-cs"/>
              </a:rPr>
              <a:t>讲解多态，要从多态机制的必要性和作用入手，理解多态的语法需要结合实例。</a:t>
            </a:r>
            <a:r>
              <a:rPr lang="zh-CN" altLang="zh-CN" sz="1200" b="1" kern="1200" dirty="0">
                <a:solidFill>
                  <a:schemeClr val="tx1"/>
                </a:solidFill>
                <a:effectLst/>
                <a:latin typeface="Arial" charset="0"/>
                <a:ea typeface="宋体" pitchFamily="2" charset="-122"/>
                <a:cs typeface="+mn-cs"/>
              </a:rPr>
              <a:t>介绍运算符重载时要讲清运算符实现的实质。介绍抽象类时，要指出抽象类在设计中的作用，指出设计的重用比代码重用更重要。</a:t>
            </a:r>
          </a:p>
          <a:p>
            <a:r>
              <a:rPr lang="zh-CN" altLang="zh-CN" sz="1200" b="1" kern="1200" dirty="0">
                <a:solidFill>
                  <a:schemeClr val="tx1"/>
                </a:solidFill>
                <a:effectLst/>
                <a:latin typeface="Arial" charset="0"/>
                <a:ea typeface="宋体" pitchFamily="2" charset="-122"/>
                <a:cs typeface="+mn-cs"/>
              </a:rPr>
              <a:t>首先介绍的运算符重载，是一种静态多态机制</a:t>
            </a:r>
            <a:r>
              <a:rPr lang="zh-CN" altLang="zh-CN" sz="1200" kern="1200" dirty="0">
                <a:solidFill>
                  <a:schemeClr val="tx1"/>
                </a:solidFill>
                <a:effectLst/>
                <a:latin typeface="Arial" charset="0"/>
                <a:ea typeface="宋体" pitchFamily="2" charset="-122"/>
                <a:cs typeface="+mn-cs"/>
              </a:rPr>
              <a:t>，它与函数重载的道理时一样的。实际上“将操作表示为函数调用或是将操作表示为运算符之间没有什么根本差别”，这是</a:t>
            </a:r>
            <a:r>
              <a:rPr lang="en-US" altLang="zh-CN" sz="1200" kern="1200" dirty="0">
                <a:solidFill>
                  <a:schemeClr val="tx1"/>
                </a:solidFill>
                <a:effectLst/>
                <a:latin typeface="Arial" charset="0"/>
                <a:ea typeface="宋体" pitchFamily="2" charset="-122"/>
                <a:cs typeface="+mn-cs"/>
              </a:rPr>
              <a:t>Bjarne </a:t>
            </a:r>
            <a:r>
              <a:rPr lang="en-US" altLang="zh-CN" sz="1200" kern="1200" dirty="0" err="1">
                <a:solidFill>
                  <a:schemeClr val="tx1"/>
                </a:solidFill>
                <a:effectLst/>
                <a:latin typeface="Arial" charset="0"/>
                <a:ea typeface="宋体" pitchFamily="2" charset="-122"/>
                <a:cs typeface="+mn-cs"/>
              </a:rPr>
              <a:t>Stroustup</a:t>
            </a:r>
            <a:r>
              <a:rPr lang="zh-CN" altLang="zh-CN" sz="1200" kern="1200" dirty="0">
                <a:solidFill>
                  <a:schemeClr val="tx1"/>
                </a:solidFill>
                <a:effectLst/>
                <a:latin typeface="Arial" charset="0"/>
                <a:ea typeface="宋体" pitchFamily="2" charset="-122"/>
                <a:cs typeface="+mn-cs"/>
              </a:rPr>
              <a:t>在《</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语言的设计和演化》一书中说的。认识到这一点，编写运算符重载程序也就不是什么难事了。不过要强调的是，</a:t>
            </a:r>
            <a:r>
              <a:rPr lang="zh-CN" altLang="zh-CN" sz="1200" b="1" kern="1200" dirty="0">
                <a:solidFill>
                  <a:schemeClr val="tx1"/>
                </a:solidFill>
                <a:effectLst/>
                <a:latin typeface="Arial" charset="0"/>
                <a:ea typeface="宋体" pitchFamily="2" charset="-122"/>
                <a:cs typeface="+mn-cs"/>
              </a:rPr>
              <a:t>重载运算符是一种扩充语言的机制，而不是改变语言的机制。因此我们只能将已有的运算符重载使之作用于新的类，不能增加新的运算符，</a:t>
            </a:r>
            <a:r>
              <a:rPr lang="zh-CN" altLang="zh-CN" sz="1200" kern="1200" dirty="0">
                <a:solidFill>
                  <a:schemeClr val="tx1"/>
                </a:solidFill>
                <a:effectLst/>
                <a:latin typeface="Arial" charset="0"/>
                <a:ea typeface="宋体" pitchFamily="2" charset="-122"/>
                <a:cs typeface="+mn-cs"/>
              </a:rPr>
              <a:t>也不能将重载的运算符作用于基本数据类型，</a:t>
            </a:r>
            <a:r>
              <a:rPr lang="en-US" altLang="zh-CN" sz="1200" kern="1200" dirty="0">
                <a:solidFill>
                  <a:schemeClr val="tx1"/>
                </a:solidFill>
                <a:effectLst/>
                <a:latin typeface="Arial" charset="0"/>
                <a:ea typeface="宋体" pitchFamily="2" charset="-122"/>
                <a:cs typeface="+mn-cs"/>
              </a:rPr>
              <a:t>C++</a:t>
            </a:r>
            <a:r>
              <a:rPr lang="zh-CN" altLang="zh-CN" sz="1200" kern="1200" dirty="0">
                <a:solidFill>
                  <a:schemeClr val="tx1"/>
                </a:solidFill>
                <a:effectLst/>
                <a:latin typeface="Arial" charset="0"/>
                <a:ea typeface="宋体" pitchFamily="2" charset="-122"/>
                <a:cs typeface="+mn-cs"/>
              </a:rPr>
              <a:t>的语法对此都有严格的限制。</a:t>
            </a:r>
          </a:p>
          <a:p>
            <a:r>
              <a:rPr lang="zh-CN" altLang="zh-CN" sz="1200" b="1" kern="1200" dirty="0">
                <a:solidFill>
                  <a:schemeClr val="tx1"/>
                </a:solidFill>
                <a:effectLst/>
                <a:latin typeface="Arial" charset="0"/>
                <a:ea typeface="宋体" pitchFamily="2" charset="-122"/>
                <a:cs typeface="+mn-cs"/>
              </a:rPr>
              <a:t>动态多态性</a:t>
            </a:r>
            <a:r>
              <a:rPr lang="zh-CN" altLang="zh-CN" sz="1200" kern="1200" dirty="0">
                <a:solidFill>
                  <a:schemeClr val="tx1"/>
                </a:solidFill>
                <a:effectLst/>
                <a:latin typeface="Arial" charset="0"/>
                <a:ea typeface="宋体" pitchFamily="2" charset="-122"/>
                <a:cs typeface="+mn-cs"/>
              </a:rPr>
              <a:t>是面向对象程序设计语言的重要特征，在</a:t>
            </a:r>
            <a:r>
              <a:rPr lang="en-US" altLang="zh-CN" sz="1200" b="1" kern="1200" dirty="0">
                <a:solidFill>
                  <a:schemeClr val="tx1"/>
                </a:solidFill>
                <a:effectLst/>
                <a:latin typeface="Arial" charset="0"/>
                <a:ea typeface="宋体" pitchFamily="2" charset="-122"/>
                <a:cs typeface="+mn-cs"/>
              </a:rPr>
              <a:t>C++</a:t>
            </a:r>
            <a:r>
              <a:rPr lang="zh-CN" altLang="zh-CN" sz="1200" b="1" kern="1200" dirty="0">
                <a:solidFill>
                  <a:schemeClr val="tx1"/>
                </a:solidFill>
                <a:effectLst/>
                <a:latin typeface="Arial" charset="0"/>
                <a:ea typeface="宋体" pitchFamily="2" charset="-122"/>
                <a:cs typeface="+mn-cs"/>
              </a:rPr>
              <a:t>中是通过虚函数来实现的</a:t>
            </a:r>
            <a:r>
              <a:rPr lang="zh-CN" altLang="zh-CN" sz="1200" kern="1200" dirty="0">
                <a:solidFill>
                  <a:schemeClr val="tx1"/>
                </a:solidFill>
                <a:effectLst/>
                <a:latin typeface="Arial" charset="0"/>
                <a:ea typeface="宋体" pitchFamily="2" charset="-122"/>
                <a:cs typeface="+mn-cs"/>
              </a:rPr>
              <a:t>。提示学生不要将虚函数与前一章讲的虚基类混淆，二者的作用是不同的。</a:t>
            </a:r>
            <a:r>
              <a:rPr lang="zh-CN" altLang="zh-CN" sz="1200" b="1" kern="1200" dirty="0">
                <a:solidFill>
                  <a:schemeClr val="tx1"/>
                </a:solidFill>
                <a:effectLst/>
                <a:latin typeface="Arial" charset="0"/>
                <a:ea typeface="宋体" pitchFamily="2" charset="-122"/>
                <a:cs typeface="+mn-cs"/>
              </a:rPr>
              <a:t>虚基类解决的是类成员标识二义性和信息冗余问题，而虚函数是实现动态多态性的基础</a:t>
            </a:r>
            <a:r>
              <a:rPr lang="zh-CN" altLang="zh-CN" sz="1200" kern="1200" dirty="0">
                <a:solidFill>
                  <a:schemeClr val="tx1"/>
                </a:solidFill>
                <a:effectLst/>
                <a:latin typeface="Arial" charset="0"/>
                <a:ea typeface="宋体" pitchFamily="2" charset="-122"/>
                <a:cs typeface="+mn-cs"/>
              </a:rPr>
              <a:t>。派生类对象可以初始化基类对象的引用，派生类对象的地址可以赋值给基类的指针，这意味着一个派生类的对象可以当作基类的对象来用。但是如果想要通过基类的指针和引用访问派生类对象的成员，就要使用虚函数，这便是多态。</a:t>
            </a:r>
          </a:p>
          <a:p>
            <a:r>
              <a:rPr lang="zh-CN" altLang="zh-CN" sz="1200" kern="1200" dirty="0">
                <a:solidFill>
                  <a:schemeClr val="tx1"/>
                </a:solidFill>
                <a:effectLst/>
                <a:latin typeface="Arial" charset="0"/>
                <a:ea typeface="宋体" pitchFamily="2" charset="-122"/>
                <a:cs typeface="+mn-cs"/>
              </a:rPr>
              <a:t>很多情况下，基类中的虚函数是为了设计的目的而声名的，没有实现代码，这就是</a:t>
            </a:r>
            <a:r>
              <a:rPr lang="zh-CN" altLang="zh-CN" sz="1200" b="1" kern="1200" dirty="0">
                <a:solidFill>
                  <a:schemeClr val="tx1"/>
                </a:solidFill>
                <a:effectLst/>
                <a:latin typeface="Arial" charset="0"/>
                <a:ea typeface="宋体" pitchFamily="2" charset="-122"/>
                <a:cs typeface="+mn-cs"/>
              </a:rPr>
              <a:t>纯虚函数</a:t>
            </a:r>
            <a:r>
              <a:rPr lang="zh-CN" altLang="zh-CN" sz="1200" kern="1200" dirty="0">
                <a:solidFill>
                  <a:schemeClr val="tx1"/>
                </a:solidFill>
                <a:effectLst/>
                <a:latin typeface="Arial" charset="0"/>
                <a:ea typeface="宋体" pitchFamily="2" charset="-122"/>
                <a:cs typeface="+mn-cs"/>
              </a:rPr>
              <a:t>，</a:t>
            </a:r>
            <a:r>
              <a:rPr lang="zh-CN" altLang="zh-CN" sz="1200" b="1" kern="1200" dirty="0">
                <a:solidFill>
                  <a:schemeClr val="tx1"/>
                </a:solidFill>
                <a:effectLst/>
                <a:latin typeface="Arial" charset="0"/>
                <a:ea typeface="宋体" pitchFamily="2" charset="-122"/>
                <a:cs typeface="+mn-cs"/>
              </a:rPr>
              <a:t>其所在的类成为抽象类。抽象类是为后继所有派生类设计的同一抽象接口</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最应用实例，体现了多态性在实际应用中的作用。</a:t>
            </a:r>
          </a:p>
          <a:p>
            <a:pPr eaLnBrk="1" hangingPunct="1"/>
            <a:endParaRPr lang="zh-CN" altLang="zh-CN" dirty="0"/>
          </a:p>
        </p:txBody>
      </p:sp>
    </p:spTree>
    <p:extLst>
      <p:ext uri="{BB962C8B-B14F-4D97-AF65-F5344CB8AC3E}">
        <p14:creationId xmlns:p14="http://schemas.microsoft.com/office/powerpoint/2010/main" val="2050789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66</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2B1D8-BC30-4703-8B7F-DB2EBCC240C9}" type="slidenum">
              <a:rPr lang="zh-CN" altLang="en-US"/>
              <a:pPr/>
              <a:t>3</a:t>
            </a:fld>
            <a:endParaRPr lang="en-US" altLang="zh-CN"/>
          </a:p>
        </p:txBody>
      </p:sp>
      <p:sp>
        <p:nvSpPr>
          <p:cNvPr id="1019906" name="Rectangle 2"/>
          <p:cNvSpPr>
            <a:spLocks noGrp="1" noRot="1" noChangeAspect="1" noChangeArrowheads="1" noTextEdit="1"/>
          </p:cNvSpPr>
          <p:nvPr>
            <p:ph type="sldImg"/>
          </p:nvPr>
        </p:nvSpPr>
        <p:spPr>
          <a:xfrm>
            <a:off x="1117600" y="704850"/>
            <a:ext cx="4699000" cy="3524250"/>
          </a:xfrm>
          <a:ln/>
        </p:spPr>
      </p:sp>
      <p:sp>
        <p:nvSpPr>
          <p:cNvPr id="1019907" name="Rectangle 3"/>
          <p:cNvSpPr>
            <a:spLocks noGrp="1" noChangeArrowheads="1"/>
          </p:cNvSpPr>
          <p:nvPr>
            <p:ph type="body" idx="1"/>
          </p:nvPr>
        </p:nvSpPr>
        <p:spPr>
          <a:xfrm>
            <a:off x="923925" y="4464050"/>
            <a:ext cx="5086350" cy="4229100"/>
          </a:xfrm>
        </p:spPr>
        <p:txBody>
          <a:bodyPr/>
          <a:lstStyle/>
          <a:p>
            <a:r>
              <a:rPr lang="zh-CN" altLang="en-US" dirty="0"/>
              <a:t>消息</a:t>
            </a:r>
            <a:r>
              <a:rPr lang="en-US" altLang="zh-CN" dirty="0">
                <a:latin typeface="Times New Roman" panose="02020603050405020304" pitchFamily="18" charset="0"/>
              </a:rPr>
              <a:t>——</a:t>
            </a:r>
            <a:r>
              <a:rPr lang="zh-CN" altLang="en-US" dirty="0"/>
              <a:t>主要指对类的成员函数的调用。</a:t>
            </a:r>
            <a:endParaRPr lang="en-US" altLang="zh-CN" dirty="0"/>
          </a:p>
          <a:p>
            <a:r>
              <a:rPr lang="zh-CN" altLang="en-US" dirty="0"/>
              <a:t>多态是在函数上体现的，具体表现为不同的函数对同一个接口的反应不同。</a:t>
            </a:r>
          </a:p>
        </p:txBody>
      </p:sp>
    </p:spTree>
    <p:extLst>
      <p:ext uri="{BB962C8B-B14F-4D97-AF65-F5344CB8AC3E}">
        <p14:creationId xmlns:p14="http://schemas.microsoft.com/office/powerpoint/2010/main" val="149407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重载多态</a:t>
            </a:r>
            <a:r>
              <a:rPr lang="en-US" altLang="zh-CN" dirty="0"/>
              <a:t>: </a:t>
            </a:r>
            <a:r>
              <a:rPr lang="zh-CN" altLang="en-US" dirty="0"/>
              <a:t>之前学习过的普通函数及类的成员函数的重载</a:t>
            </a:r>
            <a:r>
              <a:rPr lang="en-US" altLang="zh-CN" dirty="0"/>
              <a:t>, </a:t>
            </a:r>
            <a:r>
              <a:rPr lang="zh-CN" altLang="en-US" dirty="0"/>
              <a:t>还有运算符重载。</a:t>
            </a:r>
            <a:endParaRPr lang="en-US" altLang="zh-CN" dirty="0"/>
          </a:p>
          <a:p>
            <a:r>
              <a:rPr lang="en-US" altLang="zh-CN" dirty="0" err="1"/>
              <a:t>强制多态</a:t>
            </a:r>
            <a:r>
              <a:rPr lang="zh-CN" altLang="en-US" dirty="0"/>
              <a:t>：</a:t>
            </a:r>
            <a:r>
              <a:rPr lang="en-US" altLang="zh-CN" dirty="0" err="1"/>
              <a:t>指将一个</a:t>
            </a:r>
            <a:r>
              <a:rPr lang="zh-CN" altLang="en-US" dirty="0"/>
              <a:t>变量</a:t>
            </a:r>
            <a:r>
              <a:rPr lang="en-US" altLang="zh-CN" dirty="0" err="1"/>
              <a:t>的类型加以变化，以符合一个函数或者操作的要求，前面所讲的加法运算符在进行浮点数与整型数相力加时，首先进行类型</a:t>
            </a:r>
            <a:r>
              <a:rPr lang="zh-CN" altLang="en-US" dirty="0"/>
              <a:t>强制转换</a:t>
            </a:r>
            <a:r>
              <a:rPr lang="en-US" altLang="zh-CN" dirty="0"/>
              <a:t>。</a:t>
            </a:r>
          </a:p>
          <a:p>
            <a:r>
              <a:rPr lang="zh-CN" altLang="en-US" dirty="0"/>
              <a:t>包含多态：类族中定义于不同类中的同名成员函数的多态行为，主要是通过虚函数来实现。</a:t>
            </a:r>
            <a:endParaRPr lang="en-US" altLang="zh-CN" dirty="0"/>
          </a:p>
          <a:p>
            <a:r>
              <a:rPr lang="zh-CN" altLang="en-US" dirty="0"/>
              <a:t>参数多态：与类模板（</a:t>
            </a:r>
            <a:r>
              <a:rPr lang="en-US" altLang="zh-CN" dirty="0"/>
              <a:t>将在第9章中介绍</a:t>
            </a:r>
            <a:r>
              <a:rPr lang="zh-CN" altLang="en-US" dirty="0"/>
              <a:t>）</a:t>
            </a:r>
            <a:r>
              <a:rPr lang="en-US" altLang="zh-CN" dirty="0" err="1"/>
              <a:t>相关联，在使用时必须赋予实际的类型才</a:t>
            </a:r>
            <a:r>
              <a:rPr lang="zh-CN" altLang="en-US" dirty="0"/>
              <a:t>可以实例</a:t>
            </a:r>
            <a:r>
              <a:rPr lang="en-US" altLang="zh-CN" dirty="0" err="1"/>
              <a:t>化。这</a:t>
            </a:r>
            <a:r>
              <a:rPr lang="zh-CN" altLang="en-US" dirty="0"/>
              <a:t>样，由类模板实例化</a:t>
            </a:r>
            <a:r>
              <a:rPr lang="en-US" altLang="zh-CN" dirty="0" err="1"/>
              <a:t>的各个类都具有相同的操作，而操作对象的类型却各不相同</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291775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绑定其实就是函数调用和函数实现相对应的过程</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1512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运算符重载实质就是函数重载，其实就是把运算表达式转换为对函数的调用，运算符对应函数名，运算对象对应函数实参，调用和实现的过程是在编译阶段进行的。</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327498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经重载的运算符，其操作数中至少应该有一个是自定义类型。</a:t>
            </a:r>
            <a:r>
              <a:rPr lang="en-US" altLang="zh-CN" dirty="0"/>
              <a:t>——</a:t>
            </a:r>
            <a:r>
              <a:rPr lang="zh-CN" altLang="en-US" dirty="0"/>
              <a:t>都是正常类型，那还重载什么？用系统定义的不就行了？</a:t>
            </a:r>
            <a:endParaRPr lang="en-US" altLang="zh-CN" sz="1200" dirty="0"/>
          </a:p>
          <a:p>
            <a:r>
              <a:rPr lang="zh-CN" altLang="en-US" sz="1200" dirty="0"/>
              <a:t>重载为非成员函数</a:t>
            </a:r>
            <a:r>
              <a:rPr lang="en-US" altLang="zh-CN" sz="1200" dirty="0"/>
              <a:t>: </a:t>
            </a:r>
            <a:r>
              <a:rPr lang="zh-CN" altLang="en-US" sz="1200" dirty="0"/>
              <a:t>友元函数</a:t>
            </a:r>
            <a:endParaRPr lang="en-US" altLang="zh-CN" sz="1200" dirty="0"/>
          </a:p>
          <a:p>
            <a:r>
              <a:rPr lang="zh-CN" altLang="en-US" sz="1200" dirty="0"/>
              <a:t>静态函数可以被继承和重载（但重载函数一般不定义为</a:t>
            </a:r>
            <a:r>
              <a:rPr lang="en-US" altLang="zh-CN" sz="1200" dirty="0"/>
              <a:t>static</a:t>
            </a:r>
            <a:r>
              <a:rPr lang="zh-CN" altLang="en-US" sz="1200" dirty="0"/>
              <a:t>），但是不能做成虚函数，虚函数必须通过对象或者指向对象的指针来进行访问。</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a:t>
            </a:fld>
            <a:endParaRPr lang="en-US" altLang="zh-CN"/>
          </a:p>
        </p:txBody>
      </p:sp>
    </p:spTree>
    <p:extLst>
      <p:ext uri="{BB962C8B-B14F-4D97-AF65-F5344CB8AC3E}">
        <p14:creationId xmlns:p14="http://schemas.microsoft.com/office/powerpoint/2010/main" val="5159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30000"/>
              </a:lnSpc>
            </a:pPr>
            <a:endParaRPr lang="en-US" altLang="zh-CN" sz="2800" dirty="0">
              <a:solidFill>
                <a:schemeClr val="folHlink"/>
              </a:solidFill>
            </a:endParaRP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11</a:t>
            </a:fld>
            <a:endParaRPr lang="en-US" altLang="zh-CN"/>
          </a:p>
        </p:txBody>
      </p:sp>
    </p:spTree>
    <p:extLst>
      <p:ext uri="{BB962C8B-B14F-4D97-AF65-F5344CB8AC3E}">
        <p14:creationId xmlns:p14="http://schemas.microsoft.com/office/powerpoint/2010/main" val="134019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复数乘法：</a:t>
            </a:r>
            <a:r>
              <a:rPr lang="it-IT" altLang="zh-CN" sz="1200" b="0" i="0" kern="1200" dirty="0">
                <a:solidFill>
                  <a:schemeClr val="tx1"/>
                </a:solidFill>
                <a:effectLst/>
                <a:latin typeface="Arial" charset="0"/>
                <a:ea typeface="宋体" pitchFamily="2" charset="-122"/>
                <a:cs typeface="+mn-cs"/>
              </a:rPr>
              <a:t>(a+bi)(c+di)=(ac</a:t>
            </a:r>
            <a:r>
              <a:rPr lang="zh-CN" altLang="it-IT" sz="1200" b="0" i="0" kern="1200" dirty="0">
                <a:solidFill>
                  <a:schemeClr val="tx1"/>
                </a:solidFill>
                <a:effectLst/>
                <a:latin typeface="Arial" charset="0"/>
                <a:ea typeface="宋体" pitchFamily="2" charset="-122"/>
                <a:cs typeface="+mn-cs"/>
              </a:rPr>
              <a:t>－</a:t>
            </a:r>
            <a:r>
              <a:rPr lang="it-IT" altLang="zh-CN" sz="1200" b="0" i="0" kern="1200" dirty="0">
                <a:solidFill>
                  <a:schemeClr val="tx1"/>
                </a:solidFill>
                <a:effectLst/>
                <a:latin typeface="Arial" charset="0"/>
                <a:ea typeface="宋体" pitchFamily="2" charset="-122"/>
                <a:cs typeface="+mn-cs"/>
              </a:rPr>
              <a:t>bd)+(bc+ad)i.</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239660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743200"/>
            <a:ext cx="7334250" cy="990600"/>
          </a:xfrm>
        </p:spPr>
        <p:txBody>
          <a:bodyPr/>
          <a:lstStyle/>
          <a:p>
            <a:pPr eaLnBrk="1" hangingPunct="1">
              <a:defRPr/>
            </a:pPr>
            <a:r>
              <a:rPr lang="zh-CN" altLang="en-US" sz="6100" dirty="0">
                <a:solidFill>
                  <a:srgbClr val="003870"/>
                </a:solidFill>
                <a:ea typeface="华文行楷" pitchFamily="2" charset="-122"/>
              </a:rPr>
              <a:t>第八章多态性</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8534400" cy="954087"/>
          </a:xfrm>
        </p:spPr>
        <p:txBody>
          <a:bodyPr>
            <a:noAutofit/>
          </a:bodyPr>
          <a:lstStyle/>
          <a:p>
            <a:pPr algn="l" eaLnBrk="1" fontAlgn="auto" hangingPunct="1">
              <a:spcAft>
                <a:spcPts val="0"/>
              </a:spcAft>
              <a:defRPr/>
            </a:pPr>
            <a:r>
              <a:rPr lang="zh-CN" altLang="en-US" dirty="0"/>
              <a:t>例</a:t>
            </a:r>
            <a:r>
              <a:rPr lang="en-US" altLang="zh-CN" dirty="0"/>
              <a:t>8-1</a:t>
            </a:r>
            <a:r>
              <a:rPr lang="zh-CN" altLang="en-US" dirty="0"/>
              <a:t>复数类加减法运算重载</a:t>
            </a:r>
            <a:r>
              <a:rPr lang="en-US" dirty="0"/>
              <a:t>—</a:t>
            </a:r>
            <a:r>
              <a:rPr lang="zh-CN" altLang="en-US" dirty="0"/>
              <a:t>成员函数形式</a:t>
            </a:r>
          </a:p>
        </p:txBody>
      </p:sp>
      <p:sp>
        <p:nvSpPr>
          <p:cNvPr id="3" name="内容占位符 2"/>
          <p:cNvSpPr>
            <a:spLocks noGrp="1"/>
          </p:cNvSpPr>
          <p:nvPr>
            <p:ph idx="1"/>
          </p:nvPr>
        </p:nvSpPr>
        <p:spPr>
          <a:xfrm>
            <a:off x="381000" y="1901826"/>
            <a:ext cx="8029575" cy="4346574"/>
          </a:xfrm>
        </p:spPr>
        <p:txBody>
          <a:bodyPr>
            <a:normAutofit/>
          </a:bodyPr>
          <a:lstStyle/>
          <a:p>
            <a:pPr marL="0" indent="0" eaLnBrk="1" fontAlgn="auto" hangingPunct="1">
              <a:lnSpc>
                <a:spcPct val="120000"/>
              </a:lnSpc>
              <a:spcAft>
                <a:spcPts val="0"/>
              </a:spcAft>
              <a:buClr>
                <a:schemeClr val="accent3"/>
              </a:buClr>
              <a:buFont typeface="Georgia"/>
              <a:buNone/>
              <a:defRPr/>
            </a:pPr>
            <a:r>
              <a:rPr lang="zh-CN" altLang="en-US" sz="2800" dirty="0"/>
              <a:t>将</a:t>
            </a:r>
            <a:r>
              <a:rPr lang="zh-CN" altLang="en-US" sz="2800" dirty="0">
                <a:latin typeface="宋体" charset="-122"/>
              </a:rPr>
              <a:t>“</a:t>
            </a:r>
            <a:r>
              <a:rPr lang="en-US" altLang="zh-CN" sz="2800" dirty="0">
                <a:latin typeface="宋体" charset="-122"/>
              </a:rPr>
              <a:t>+”</a:t>
            </a:r>
            <a:r>
              <a:rPr lang="zh-CN" altLang="en-US" sz="2800" dirty="0">
                <a:latin typeface="宋体" charset="-122"/>
              </a:rPr>
              <a:t>、“</a:t>
            </a:r>
            <a:r>
              <a:rPr lang="en-US" altLang="zh-CN" sz="2800" dirty="0">
                <a:latin typeface="宋体" charset="-122"/>
              </a:rPr>
              <a:t>-”</a:t>
            </a:r>
            <a:r>
              <a:rPr lang="zh-CN" altLang="en-US" sz="2800" dirty="0"/>
              <a:t>运算重载为复数类的成员函数。</a:t>
            </a:r>
          </a:p>
          <a:p>
            <a:pPr marL="0" indent="0" eaLnBrk="1" fontAlgn="auto" hangingPunct="1">
              <a:lnSpc>
                <a:spcPct val="120000"/>
              </a:lnSpc>
              <a:spcAft>
                <a:spcPts val="0"/>
              </a:spcAft>
              <a:buClr>
                <a:schemeClr val="accent3"/>
              </a:buClr>
              <a:buFont typeface="Georgia"/>
              <a:buChar char="•"/>
              <a:defRPr/>
            </a:pPr>
            <a:r>
              <a:rPr lang="zh-CN" altLang="en-US" sz="2800" dirty="0"/>
              <a:t>  规则</a:t>
            </a:r>
            <a:r>
              <a:rPr lang="en-US" altLang="zh-CN" sz="2800" dirty="0"/>
              <a:t>:</a:t>
            </a:r>
          </a:p>
          <a:p>
            <a:pPr marL="658368" lvl="1" indent="-246888" eaLnBrk="1" fontAlgn="auto" hangingPunct="1">
              <a:lnSpc>
                <a:spcPct val="120000"/>
              </a:lnSpc>
              <a:spcAft>
                <a:spcPts val="0"/>
              </a:spcAft>
              <a:buFont typeface="Georgia"/>
              <a:buChar char="▫"/>
              <a:defRPr/>
            </a:pPr>
            <a:r>
              <a:rPr lang="zh-CN" altLang="en-US" sz="2800" b="1" dirty="0"/>
              <a:t>实部和虚部分别相加减。</a:t>
            </a:r>
            <a:endParaRPr lang="zh-CN" altLang="en-US" sz="2800" dirty="0"/>
          </a:p>
          <a:p>
            <a:pPr marL="0" indent="0" eaLnBrk="1" fontAlgn="auto" hangingPunct="1">
              <a:lnSpc>
                <a:spcPct val="120000"/>
              </a:lnSpc>
              <a:spcAft>
                <a:spcPts val="0"/>
              </a:spcAft>
              <a:buClr>
                <a:schemeClr val="accent3"/>
              </a:buClr>
              <a:buFont typeface="Georgia"/>
              <a:buChar char="•"/>
              <a:defRPr/>
            </a:pPr>
            <a:r>
              <a:rPr lang="zh-CN" altLang="en-US" sz="2800" dirty="0"/>
              <a:t>  操作数</a:t>
            </a:r>
            <a:r>
              <a:rPr lang="en-US" altLang="zh-CN" sz="2800" dirty="0"/>
              <a:t>:</a:t>
            </a:r>
          </a:p>
          <a:p>
            <a:pPr marL="658368" lvl="1" indent="-246888" eaLnBrk="1" fontAlgn="auto" hangingPunct="1">
              <a:lnSpc>
                <a:spcPct val="120000"/>
              </a:lnSpc>
              <a:spcAft>
                <a:spcPts val="0"/>
              </a:spcAft>
              <a:buFont typeface="Georgia"/>
              <a:buChar char="▫"/>
              <a:defRPr/>
            </a:pPr>
            <a:r>
              <a:rPr lang="zh-CN" altLang="en-US" sz="2800" b="1" dirty="0">
                <a:latin typeface="Times New Roman" pitchFamily="18" charset="0"/>
              </a:rPr>
              <a:t>两个操作数都是复数类的对象。</a:t>
            </a:r>
          </a:p>
          <a:p>
            <a:pPr marL="365760" indent="-256032" eaLnBrk="1" fontAlgn="auto" hangingPunct="1">
              <a:spcAft>
                <a:spcPts val="0"/>
              </a:spcAft>
              <a:buClr>
                <a:schemeClr val="accent3"/>
              </a:buClr>
              <a:buFont typeface="Georgia"/>
              <a:buChar char="•"/>
              <a:defRPr/>
            </a:pPr>
            <a:endParaRPr lang="zh-CN" altLang="en-US" sz="2800" dirty="0"/>
          </a:p>
        </p:txBody>
      </p:sp>
      <p:sp>
        <p:nvSpPr>
          <p:cNvPr id="5"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8.2</a:t>
            </a:r>
            <a:r>
              <a:rPr lang="zh-CN" altLang="en-US" dirty="0"/>
              <a:t> 运算符重载</a:t>
            </a:r>
            <a:endParaRPr lang="en-US" altLang="zh-CN" dirty="0"/>
          </a:p>
          <a:p>
            <a:r>
              <a:rPr lang="en-US" altLang="zh-CN" dirty="0"/>
              <a:t> —— 8.2.2 </a:t>
            </a:r>
            <a:r>
              <a:rPr lang="zh-CN" altLang="en-US" dirty="0"/>
              <a:t>运算符重载为成员函数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Tree>
    <p:extLst>
      <p:ext uri="{BB962C8B-B14F-4D97-AF65-F5344CB8AC3E}">
        <p14:creationId xmlns:p14="http://schemas.microsoft.com/office/powerpoint/2010/main" val="34767953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8-1</a:t>
            </a:r>
            <a:r>
              <a:rPr lang="zh-CN" altLang="en-US" dirty="0"/>
              <a:t>（续）</a:t>
            </a:r>
          </a:p>
        </p:txBody>
      </p:sp>
      <p:sp>
        <p:nvSpPr>
          <p:cNvPr id="3" name="内容占位符 2"/>
          <p:cNvSpPr>
            <a:spLocks noGrp="1"/>
          </p:cNvSpPr>
          <p:nvPr>
            <p:ph idx="1"/>
          </p:nvPr>
        </p:nvSpPr>
        <p:spPr>
          <a:xfrm>
            <a:off x="457200" y="1901826"/>
            <a:ext cx="8229600" cy="4803774"/>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class Complex {	//</a:t>
            </a:r>
            <a:r>
              <a:rPr lang="zh-CN" altLang="en-US" sz="2000" dirty="0"/>
              <a:t>复数类定义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public:	//</a:t>
            </a:r>
            <a:r>
              <a:rPr lang="zh-CN" altLang="en-US" sz="20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Complex(double r = 0.0, double </a:t>
            </a:r>
            <a:r>
              <a:rPr lang="en-US" altLang="zh-CN" sz="2000" dirty="0" err="1"/>
              <a:t>i</a:t>
            </a:r>
            <a:r>
              <a:rPr lang="en-US" altLang="zh-CN" sz="2000" dirty="0"/>
              <a:t> = 0.0) : real(r), </a:t>
            </a:r>
            <a:r>
              <a:rPr lang="en-US" altLang="zh-CN" sz="2000" dirty="0" err="1"/>
              <a:t>imag</a:t>
            </a:r>
            <a:r>
              <a:rPr lang="en-US" altLang="zh-CN" sz="2000" dirty="0"/>
              <a:t>(</a:t>
            </a:r>
            <a:r>
              <a:rPr lang="en-US" altLang="zh-CN" sz="2000" dirty="0" err="1"/>
              <a:t>i</a:t>
            </a:r>
            <a:r>
              <a:rPr lang="en-US" altLang="zh-CN" sz="2000" dirty="0"/>
              <a:t>) { }	//</a:t>
            </a:r>
            <a:r>
              <a:rPr lang="zh-CN" altLang="en-US" sz="2000" dirty="0"/>
              <a:t>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solidFill>
                  <a:srgbClr val="C00000"/>
                </a:solidFill>
              </a:rPr>
              <a:t>Complex operator + (const Complex &amp;c2) const;</a:t>
            </a:r>
            <a:r>
              <a:rPr lang="en-US" altLang="zh-CN" sz="2000" dirty="0"/>
              <a:t>	//</a:t>
            </a:r>
            <a:r>
              <a:rPr lang="zh-CN" altLang="en-US" sz="2000" dirty="0"/>
              <a:t>运算符</a:t>
            </a:r>
            <a:r>
              <a:rPr lang="en-US" altLang="zh-CN" sz="2000" dirty="0"/>
              <a:t>+</a:t>
            </a:r>
            <a:r>
              <a:rPr lang="zh-CN" altLang="en-US" sz="2000" dirty="0"/>
              <a:t>重载成员函数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solidFill>
                  <a:srgbClr val="C00000"/>
                </a:solidFill>
              </a:rPr>
              <a:t>Complex operator - (const Complex &amp;c2) const;</a:t>
            </a:r>
            <a:r>
              <a:rPr lang="en-US" altLang="zh-CN" sz="2000" dirty="0"/>
              <a:t>	//</a:t>
            </a:r>
            <a:r>
              <a:rPr lang="zh-CN" altLang="en-US" sz="2000" dirty="0"/>
              <a:t>运算符</a:t>
            </a:r>
            <a:r>
              <a:rPr lang="en-US" altLang="zh-CN" sz="2000" dirty="0"/>
              <a:t>-</a:t>
            </a:r>
            <a:r>
              <a:rPr lang="zh-CN" altLang="en-US" sz="2000" dirty="0"/>
              <a:t>重载成员函数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void display() const;	//</a:t>
            </a:r>
            <a:r>
              <a:rPr lang="zh-CN" altLang="en-US" sz="2000" dirty="0"/>
              <a:t>输出复数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private:	//</a:t>
            </a:r>
            <a:r>
              <a:rPr lang="zh-CN" altLang="en-US" sz="20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double real;	//</a:t>
            </a:r>
            <a:r>
              <a:rPr lang="zh-CN" altLang="en-US" sz="2000" dirty="0"/>
              <a:t>复数实部</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double </a:t>
            </a:r>
            <a:r>
              <a:rPr lang="en-US" altLang="zh-CN" sz="2000" dirty="0" err="1"/>
              <a:t>imag</a:t>
            </a:r>
            <a:r>
              <a:rPr lang="en-US" altLang="zh-CN" sz="2000" dirty="0"/>
              <a:t>;	//</a:t>
            </a:r>
            <a:r>
              <a:rPr lang="zh-CN" altLang="en-US" sz="2000" dirty="0"/>
              <a:t>复数虚部</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7"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8.2</a:t>
            </a:r>
            <a:r>
              <a:rPr lang="zh-CN" altLang="en-US" dirty="0"/>
              <a:t> 运算符重载</a:t>
            </a:r>
            <a:endParaRPr lang="en-US" altLang="zh-CN" dirty="0"/>
          </a:p>
          <a:p>
            <a:r>
              <a:rPr lang="en-US" altLang="zh-CN" dirty="0"/>
              <a:t> —— 8.2.2 </a:t>
            </a:r>
            <a:r>
              <a:rPr lang="zh-CN" altLang="en-US" dirty="0"/>
              <a:t>运算符重载为成员函数</a:t>
            </a:r>
          </a:p>
        </p:txBody>
      </p:sp>
    </p:spTree>
    <p:extLst>
      <p:ext uri="{BB962C8B-B14F-4D97-AF65-F5344CB8AC3E}">
        <p14:creationId xmlns:p14="http://schemas.microsoft.com/office/powerpoint/2010/main" val="15631810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8-1</a:t>
            </a:r>
            <a:r>
              <a:rPr lang="zh-CN" altLang="en-US"/>
              <a:t>（续）</a:t>
            </a:r>
          </a:p>
        </p:txBody>
      </p:sp>
      <p:sp>
        <p:nvSpPr>
          <p:cNvPr id="3" name="内容占位符 2"/>
          <p:cNvSpPr>
            <a:spLocks noGrp="1"/>
          </p:cNvSpPr>
          <p:nvPr>
            <p:ph idx="1"/>
          </p:nvPr>
        </p:nvSpPr>
        <p:spPr>
          <a:xfrm>
            <a:off x="533400" y="1828800"/>
            <a:ext cx="8029575" cy="4876800"/>
          </a:xfrm>
          <a:solidFill>
            <a:srgbClr val="85FFFF"/>
          </a:solidFill>
        </p:spPr>
        <p:txBody>
          <a:bodyPr>
            <a:noAutofit/>
          </a:bodyPr>
          <a:lstStyle/>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Complex </a:t>
            </a:r>
            <a:r>
              <a:rPr lang="en-US" altLang="zh-CN" sz="2000" dirty="0" err="1"/>
              <a:t>Complex</a:t>
            </a:r>
            <a:r>
              <a:rPr lang="en-US" altLang="zh-CN" sz="2000" dirty="0"/>
              <a:t>::operator + (const Complex &amp;c2) const {	//</a:t>
            </a:r>
            <a:r>
              <a:rPr lang="zh-CN" altLang="en-US" sz="2000" dirty="0"/>
              <a:t>重载运算符函数实现</a:t>
            </a:r>
          </a:p>
          <a:p>
            <a:pPr marL="365760" indent="-256032" eaLnBrk="1" fontAlgn="auto" hangingPunct="1">
              <a:lnSpc>
                <a:spcPct val="120000"/>
              </a:lnSpc>
              <a:spcBef>
                <a:spcPts val="0"/>
              </a:spcBef>
              <a:spcAft>
                <a:spcPts val="0"/>
              </a:spcAft>
              <a:buClr>
                <a:schemeClr val="accent3"/>
              </a:buClr>
              <a:buFont typeface="Georgia"/>
              <a:buNone/>
              <a:defRPr/>
            </a:pPr>
            <a:r>
              <a:rPr lang="zh-CN" altLang="en-US" sz="2000" dirty="0"/>
              <a:t>	</a:t>
            </a:r>
            <a:r>
              <a:rPr lang="en-US" altLang="zh-CN" sz="2000" dirty="0"/>
              <a:t>return Complex(real + c2.real, </a:t>
            </a:r>
            <a:r>
              <a:rPr lang="en-US" altLang="zh-CN" sz="2000" dirty="0" err="1"/>
              <a:t>imag</a:t>
            </a:r>
            <a:r>
              <a:rPr lang="en-US" altLang="zh-CN" sz="2000" dirty="0"/>
              <a:t> + c2.imag); //</a:t>
            </a:r>
            <a:r>
              <a:rPr lang="zh-CN" altLang="en-US" sz="2000" dirty="0"/>
              <a:t>创建一个临时无名对象作为返回值</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Complex Complex::operator - (const Complex &amp;c2) const {	//</a:t>
            </a:r>
            <a:r>
              <a:rPr lang="zh-CN" altLang="en-US" sz="2000" dirty="0"/>
              <a:t>重载运算符函数实现</a:t>
            </a:r>
          </a:p>
          <a:p>
            <a:pPr marL="365760" indent="-256032" eaLnBrk="1" fontAlgn="auto" hangingPunct="1">
              <a:lnSpc>
                <a:spcPct val="120000"/>
              </a:lnSpc>
              <a:spcBef>
                <a:spcPts val="0"/>
              </a:spcBef>
              <a:spcAft>
                <a:spcPts val="0"/>
              </a:spcAft>
              <a:buClr>
                <a:schemeClr val="accent3"/>
              </a:buClr>
              <a:buFont typeface="Georgia"/>
              <a:buNone/>
              <a:defRPr/>
            </a:pPr>
            <a:r>
              <a:rPr lang="zh-CN" altLang="en-US" sz="2000" dirty="0"/>
              <a:t>	</a:t>
            </a:r>
            <a:r>
              <a:rPr lang="en-US" altLang="zh-CN" sz="2000" dirty="0"/>
              <a:t>return Complex(real - c2.real, </a:t>
            </a:r>
            <a:r>
              <a:rPr lang="en-US" altLang="zh-CN" sz="2000" dirty="0" err="1"/>
              <a:t>imag</a:t>
            </a:r>
            <a:r>
              <a:rPr lang="en-US" altLang="zh-CN" sz="2000" dirty="0"/>
              <a:t> - c2.imag); //</a:t>
            </a:r>
            <a:r>
              <a:rPr lang="zh-CN" altLang="en-US" sz="2000" dirty="0"/>
              <a:t>创建一个临时无名对象作为返回值</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void Complex::display() const {</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 &lt;&lt; real &lt;&lt; ", " &lt;&lt; </a:t>
            </a:r>
            <a:r>
              <a:rPr lang="en-US" altLang="zh-CN" sz="2000" dirty="0" err="1"/>
              <a:t>imag</a:t>
            </a:r>
            <a:r>
              <a:rPr lang="en-US" altLang="zh-CN" sz="2000" dirty="0"/>
              <a:t> &lt;&lt; ")" &lt;&lt; </a:t>
            </a:r>
            <a:r>
              <a:rPr lang="en-US" altLang="zh-CN" sz="2000" dirty="0" err="1"/>
              <a:t>endl</a:t>
            </a:r>
            <a:r>
              <a:rPr lang="en-US" altLang="zh-CN" sz="2000"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sz="2000" dirty="0"/>
              <a:t>}</a:t>
            </a:r>
          </a:p>
        </p:txBody>
      </p:sp>
      <p:sp>
        <p:nvSpPr>
          <p:cNvPr id="6"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8.2</a:t>
            </a:r>
            <a:r>
              <a:rPr lang="zh-CN" altLang="en-US" dirty="0"/>
              <a:t> 运算符重载</a:t>
            </a:r>
            <a:endParaRPr lang="en-US" altLang="zh-CN" dirty="0"/>
          </a:p>
          <a:p>
            <a:r>
              <a:rPr lang="en-US" altLang="zh-CN" dirty="0"/>
              <a:t> —— 8.2.2 </a:t>
            </a:r>
            <a:r>
              <a:rPr lang="zh-CN" altLang="en-US" dirty="0"/>
              <a:t>运算符重载为成员函数</a:t>
            </a:r>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Tree>
    <p:extLst>
      <p:ext uri="{BB962C8B-B14F-4D97-AF65-F5344CB8AC3E}">
        <p14:creationId xmlns:p14="http://schemas.microsoft.com/office/powerpoint/2010/main" val="18512908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8-1</a:t>
            </a:r>
            <a:r>
              <a:rPr lang="zh-CN" altLang="en-US"/>
              <a:t>（续）</a:t>
            </a:r>
          </a:p>
        </p:txBody>
      </p:sp>
      <p:sp>
        <p:nvSpPr>
          <p:cNvPr id="3" name="内容占位符 2"/>
          <p:cNvSpPr>
            <a:spLocks noGrp="1"/>
          </p:cNvSpPr>
          <p:nvPr>
            <p:ph idx="1"/>
          </p:nvPr>
        </p:nvSpPr>
        <p:spPr>
          <a:xfrm>
            <a:off x="533400" y="1901826"/>
            <a:ext cx="8029575" cy="4651374"/>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sz="2000" dirty="0" err="1"/>
              <a:t>int</a:t>
            </a:r>
            <a:r>
              <a:rPr lang="en-US" altLang="zh-CN" sz="2000" dirty="0"/>
              <a:t> main() {	//</a:t>
            </a:r>
            <a:r>
              <a:rPr lang="zh-CN" altLang="en-US" sz="2000" dirty="0"/>
              <a:t>主函数</a:t>
            </a:r>
          </a:p>
          <a:p>
            <a:pPr marL="365760" indent="-256032" eaLnBrk="1" fontAlgn="auto" hangingPunct="1">
              <a:lnSpc>
                <a:spcPct val="90000"/>
              </a:lnSpc>
              <a:spcAft>
                <a:spcPts val="0"/>
              </a:spcAft>
              <a:buClr>
                <a:schemeClr val="accent3"/>
              </a:buClr>
              <a:buFont typeface="Georgia"/>
              <a:buNone/>
              <a:defRPr/>
            </a:pPr>
            <a:r>
              <a:rPr lang="zh-CN" altLang="en-US" sz="2000" dirty="0"/>
              <a:t>	</a:t>
            </a:r>
            <a:r>
              <a:rPr lang="en-US" altLang="zh-CN" sz="2000" dirty="0"/>
              <a:t>Complex c1(5, 4), c2(2, 10), c3;	//</a:t>
            </a:r>
            <a:r>
              <a:rPr lang="zh-CN" altLang="en-US" sz="2000" dirty="0"/>
              <a:t>定义复数类的对象</a:t>
            </a:r>
          </a:p>
          <a:p>
            <a:pPr marL="365760" indent="-256032" eaLnBrk="1" fontAlgn="auto" hangingPunct="1">
              <a:lnSpc>
                <a:spcPct val="90000"/>
              </a:lnSpc>
              <a:spcAft>
                <a:spcPts val="0"/>
              </a:spcAft>
              <a:buClr>
                <a:schemeClr val="accent3"/>
              </a:buClr>
              <a:buFont typeface="Georgia"/>
              <a:buNone/>
              <a:defRPr/>
            </a:pPr>
            <a:r>
              <a:rPr lang="zh-CN" altLang="en-US" sz="2000" dirty="0"/>
              <a:t>	</a:t>
            </a:r>
            <a:r>
              <a:rPr lang="en-US" altLang="zh-CN" sz="2000" dirty="0" err="1"/>
              <a:t>cout</a:t>
            </a:r>
            <a:r>
              <a:rPr lang="en-US" altLang="zh-CN" sz="2000" dirty="0"/>
              <a:t> &lt;&lt; "c1 = "; c1.display();</a:t>
            </a:r>
          </a:p>
          <a:p>
            <a:pPr marL="365760" indent="-256032" eaLnBrk="1" fontAlgn="auto" hangingPunct="1">
              <a:lnSpc>
                <a:spcPct val="90000"/>
              </a:lnSpc>
              <a:spcAft>
                <a:spcPts val="0"/>
              </a:spcAft>
              <a:buClr>
                <a:schemeClr val="accent3"/>
              </a:buClr>
              <a:buFont typeface="Georgia"/>
              <a:buNone/>
              <a:defRPr/>
            </a:pPr>
            <a:r>
              <a:rPr lang="en-US" altLang="zh-CN" sz="2000" dirty="0"/>
              <a:t>	</a:t>
            </a:r>
            <a:r>
              <a:rPr lang="en-US" altLang="zh-CN" sz="2000" dirty="0" err="1"/>
              <a:t>cout</a:t>
            </a:r>
            <a:r>
              <a:rPr lang="en-US" altLang="zh-CN" sz="2000" dirty="0"/>
              <a:t> &lt;&lt; "c2 = "; c2.display();</a:t>
            </a:r>
          </a:p>
          <a:p>
            <a:pPr marL="365760" indent="-256032" eaLnBrk="1" fontAlgn="auto" hangingPunct="1">
              <a:lnSpc>
                <a:spcPct val="90000"/>
              </a:lnSpc>
              <a:spcAft>
                <a:spcPts val="0"/>
              </a:spcAft>
              <a:buClr>
                <a:schemeClr val="accent3"/>
              </a:buClr>
              <a:buFont typeface="Georgia"/>
              <a:buNone/>
              <a:defRPr/>
            </a:pPr>
            <a:r>
              <a:rPr lang="en-US" altLang="zh-CN" sz="2000" dirty="0"/>
              <a:t>	c3 = </a:t>
            </a:r>
            <a:r>
              <a:rPr lang="en-US" altLang="zh-CN" sz="2000" dirty="0">
                <a:solidFill>
                  <a:srgbClr val="C00000"/>
                </a:solidFill>
              </a:rPr>
              <a:t>c1 - c2</a:t>
            </a:r>
            <a:r>
              <a:rPr lang="en-US" altLang="zh-CN" sz="2000" dirty="0"/>
              <a:t>;	//</a:t>
            </a:r>
            <a:r>
              <a:rPr lang="zh-CN" altLang="en-US" sz="2000" dirty="0"/>
              <a:t>使用重载运算符完成复数减法</a:t>
            </a:r>
          </a:p>
          <a:p>
            <a:pPr marL="365760" indent="-256032" eaLnBrk="1" fontAlgn="auto" hangingPunct="1">
              <a:lnSpc>
                <a:spcPct val="90000"/>
              </a:lnSpc>
              <a:spcAft>
                <a:spcPts val="0"/>
              </a:spcAft>
              <a:buClr>
                <a:schemeClr val="accent3"/>
              </a:buClr>
              <a:buFont typeface="Georgia"/>
              <a:buNone/>
              <a:defRPr/>
            </a:pPr>
            <a:r>
              <a:rPr lang="zh-CN" altLang="en-US" sz="2000" dirty="0"/>
              <a:t>	</a:t>
            </a:r>
            <a:r>
              <a:rPr lang="en-US" altLang="zh-CN" sz="2000" dirty="0" err="1"/>
              <a:t>cout</a:t>
            </a:r>
            <a:r>
              <a:rPr lang="en-US" altLang="zh-CN" sz="2000" dirty="0"/>
              <a:t> &lt;&lt; "c3 = c1 - c2 = "; c3.display();</a:t>
            </a:r>
          </a:p>
          <a:p>
            <a:pPr marL="365760" indent="-256032" eaLnBrk="1" fontAlgn="auto" hangingPunct="1">
              <a:lnSpc>
                <a:spcPct val="90000"/>
              </a:lnSpc>
              <a:spcAft>
                <a:spcPts val="0"/>
              </a:spcAft>
              <a:buClr>
                <a:schemeClr val="accent3"/>
              </a:buClr>
              <a:buFont typeface="Georgia"/>
              <a:buNone/>
              <a:defRPr/>
            </a:pPr>
            <a:r>
              <a:rPr lang="en-US" altLang="zh-CN" sz="2000" dirty="0"/>
              <a:t>	c3 = </a:t>
            </a:r>
            <a:r>
              <a:rPr lang="en-US" altLang="zh-CN" sz="2000" dirty="0">
                <a:solidFill>
                  <a:srgbClr val="C00000"/>
                </a:solidFill>
              </a:rPr>
              <a:t>c1 + c2</a:t>
            </a:r>
            <a:r>
              <a:rPr lang="en-US" altLang="zh-CN" sz="2000" dirty="0"/>
              <a:t>;	//</a:t>
            </a:r>
            <a:r>
              <a:rPr lang="zh-CN" altLang="en-US" sz="2000" dirty="0"/>
              <a:t>使用重载运算符完成复数加法</a:t>
            </a:r>
          </a:p>
          <a:p>
            <a:pPr marL="365760" indent="-256032" eaLnBrk="1" fontAlgn="auto" hangingPunct="1">
              <a:lnSpc>
                <a:spcPct val="90000"/>
              </a:lnSpc>
              <a:spcAft>
                <a:spcPts val="0"/>
              </a:spcAft>
              <a:buClr>
                <a:schemeClr val="accent3"/>
              </a:buClr>
              <a:buFont typeface="Georgia"/>
              <a:buNone/>
              <a:defRPr/>
            </a:pPr>
            <a:r>
              <a:rPr lang="zh-CN" altLang="en-US" sz="2000" dirty="0"/>
              <a:t>	</a:t>
            </a:r>
            <a:r>
              <a:rPr lang="en-US" altLang="zh-CN" sz="2000" dirty="0" err="1"/>
              <a:t>cout</a:t>
            </a:r>
            <a:r>
              <a:rPr lang="en-US" altLang="zh-CN" sz="2000" dirty="0"/>
              <a:t> &lt;&lt; "c3 = c1 + c2 = "; c3.display();</a:t>
            </a:r>
          </a:p>
          <a:p>
            <a:pPr marL="365760" indent="-256032" eaLnBrk="1" fontAlgn="auto" hangingPunct="1">
              <a:lnSpc>
                <a:spcPct val="90000"/>
              </a:lnSpc>
              <a:spcAft>
                <a:spcPts val="0"/>
              </a:spcAft>
              <a:buClr>
                <a:schemeClr val="accent3"/>
              </a:buClr>
              <a:buFont typeface="Georgia"/>
              <a:buNone/>
              <a:defRPr/>
            </a:pPr>
            <a:r>
              <a:rPr lang="en-US" altLang="zh-CN" sz="2000" dirty="0"/>
              <a:t>	return 0;</a:t>
            </a:r>
          </a:p>
          <a:p>
            <a:pPr marL="365760" indent="-256032" eaLnBrk="1" fontAlgn="auto" hangingPunct="1">
              <a:lnSpc>
                <a:spcPct val="90000"/>
              </a:lnSpc>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
        <p:nvSpPr>
          <p:cNvPr id="7"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8.2</a:t>
            </a:r>
            <a:r>
              <a:rPr lang="zh-CN" altLang="en-US" dirty="0"/>
              <a:t> 运算符重载</a:t>
            </a:r>
            <a:endParaRPr lang="en-US" altLang="zh-CN" dirty="0"/>
          </a:p>
          <a:p>
            <a:r>
              <a:rPr lang="en-US" altLang="zh-CN" dirty="0"/>
              <a:t> —— 8.2.2 </a:t>
            </a:r>
            <a:r>
              <a:rPr lang="zh-CN" altLang="en-US" dirty="0"/>
              <a:t>运算符重载为成员函数</a:t>
            </a:r>
          </a:p>
        </p:txBody>
      </p:sp>
    </p:spTree>
    <p:extLst>
      <p:ext uri="{BB962C8B-B14F-4D97-AF65-F5344CB8AC3E}">
        <p14:creationId xmlns:p14="http://schemas.microsoft.com/office/powerpoint/2010/main" val="17067232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4514" y="950913"/>
            <a:ext cx="6704013" cy="954087"/>
          </a:xfrm>
        </p:spPr>
        <p:txBody>
          <a:bodyPr/>
          <a:lstStyle/>
          <a:p>
            <a:pPr algn="l" eaLnBrk="1" hangingPunct="1"/>
            <a:r>
              <a:rPr lang="zh-CN" altLang="en-US"/>
              <a:t>例</a:t>
            </a:r>
            <a:r>
              <a:rPr lang="en-US" altLang="zh-CN"/>
              <a:t>8-1</a:t>
            </a:r>
            <a:r>
              <a:rPr lang="zh-CN" altLang="en-US"/>
              <a:t>（续）</a:t>
            </a:r>
          </a:p>
        </p:txBody>
      </p:sp>
      <p:sp>
        <p:nvSpPr>
          <p:cNvPr id="3" name="内容占位符 2"/>
          <p:cNvSpPr>
            <a:spLocks noGrp="1"/>
          </p:cNvSpPr>
          <p:nvPr>
            <p:ph idx="1"/>
          </p:nvPr>
        </p:nvSpPr>
        <p:spPr>
          <a:xfrm>
            <a:off x="504825" y="1901826"/>
            <a:ext cx="8029575" cy="4346574"/>
          </a:xfrm>
          <a:solidFill>
            <a:schemeClr val="accent6">
              <a:lumMod val="20000"/>
              <a:lumOff val="80000"/>
            </a:schemeClr>
          </a:solidFill>
        </p:spPr>
        <p:txBody>
          <a:bodyPr>
            <a:normAutofit/>
          </a:bodyPr>
          <a:lstStyle/>
          <a:p>
            <a:pPr marL="365760" indent="-256032" algn="just" eaLnBrk="1" fontAlgn="auto" hangingPunct="1">
              <a:spcAft>
                <a:spcPts val="0"/>
              </a:spcAft>
              <a:buClr>
                <a:schemeClr val="accent3"/>
              </a:buClr>
              <a:buFont typeface="Georgia"/>
              <a:buNone/>
              <a:defRPr/>
            </a:pPr>
            <a:r>
              <a:rPr lang="zh-CN" altLang="en-US" dirty="0"/>
              <a:t>程序输出的结果为：</a:t>
            </a:r>
          </a:p>
          <a:p>
            <a:pPr marL="365760" indent="-256032" algn="just" eaLnBrk="1" fontAlgn="auto" hangingPunct="1">
              <a:spcAft>
                <a:spcPts val="0"/>
              </a:spcAft>
              <a:buClr>
                <a:schemeClr val="accent3"/>
              </a:buClr>
              <a:buFont typeface="Georgia"/>
              <a:buNone/>
              <a:defRPr/>
            </a:pPr>
            <a:endParaRPr lang="zh-CN" altLang="en-US" dirty="0"/>
          </a:p>
          <a:p>
            <a:pPr marL="365760" indent="-256032" algn="just" eaLnBrk="1" fontAlgn="auto" hangingPunct="1">
              <a:spcAft>
                <a:spcPts val="0"/>
              </a:spcAft>
              <a:buClr>
                <a:schemeClr val="accent3"/>
              </a:buClr>
              <a:buFont typeface="Georgia"/>
              <a:buNone/>
              <a:defRPr/>
            </a:pPr>
            <a:r>
              <a:rPr lang="en-US" altLang="zh-CN" dirty="0"/>
              <a:t>c1 = (5, 4)</a:t>
            </a:r>
          </a:p>
          <a:p>
            <a:pPr marL="365760" indent="-256032" algn="just" eaLnBrk="1" fontAlgn="auto" hangingPunct="1">
              <a:spcAft>
                <a:spcPts val="0"/>
              </a:spcAft>
              <a:buClr>
                <a:schemeClr val="accent3"/>
              </a:buClr>
              <a:buFont typeface="Georgia"/>
              <a:buNone/>
              <a:defRPr/>
            </a:pPr>
            <a:r>
              <a:rPr lang="en-US" altLang="zh-CN" dirty="0"/>
              <a:t>c2 = (2, 10)</a:t>
            </a:r>
          </a:p>
          <a:p>
            <a:pPr marL="365760" indent="-256032" algn="just" eaLnBrk="1" fontAlgn="auto" hangingPunct="1">
              <a:spcAft>
                <a:spcPts val="0"/>
              </a:spcAft>
              <a:buClr>
                <a:schemeClr val="accent3"/>
              </a:buClr>
              <a:buFont typeface="Georgia"/>
              <a:buNone/>
              <a:defRPr/>
            </a:pPr>
            <a:r>
              <a:rPr lang="en-US" altLang="zh-CN" dirty="0"/>
              <a:t>c3 = c1 - c2 = (3, -6)</a:t>
            </a:r>
          </a:p>
          <a:p>
            <a:pPr marL="365760" indent="-256032" algn="just" eaLnBrk="1" fontAlgn="auto" hangingPunct="1">
              <a:spcAft>
                <a:spcPts val="0"/>
              </a:spcAft>
              <a:buClr>
                <a:schemeClr val="accent3"/>
              </a:buClr>
              <a:buFont typeface="Georgia"/>
              <a:buNone/>
              <a:defRPr/>
            </a:pPr>
            <a:r>
              <a:rPr lang="en-US" altLang="zh-CN" dirty="0"/>
              <a:t>c3 = c1 + c2 = (7, 14)</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
        <p:nvSpPr>
          <p:cNvPr id="7"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8.2</a:t>
            </a:r>
            <a:r>
              <a:rPr lang="zh-CN" altLang="en-US" dirty="0"/>
              <a:t> 运算符重载</a:t>
            </a:r>
            <a:endParaRPr lang="en-US" altLang="zh-CN" dirty="0"/>
          </a:p>
          <a:p>
            <a:r>
              <a:rPr lang="en-US" altLang="zh-CN" dirty="0"/>
              <a:t> —— 8.2.2 </a:t>
            </a:r>
            <a:r>
              <a:rPr lang="zh-CN" altLang="en-US" dirty="0"/>
              <a:t>运算符重载为成员函数</a:t>
            </a:r>
          </a:p>
        </p:txBody>
      </p:sp>
    </p:spTree>
    <p:extLst>
      <p:ext uri="{BB962C8B-B14F-4D97-AF65-F5344CB8AC3E}">
        <p14:creationId xmlns:p14="http://schemas.microsoft.com/office/powerpoint/2010/main" val="5488640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FF2FE-B608-4BE3-A68A-1C7E28EFE9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6DDF48-C638-4A1B-8280-1FCF3DF9FA05}"/>
              </a:ext>
            </a:extLst>
          </p:cNvPr>
          <p:cNvSpPr>
            <a:spLocks noGrp="1"/>
          </p:cNvSpPr>
          <p:nvPr>
            <p:ph idx="1"/>
          </p:nvPr>
        </p:nvSpPr>
        <p:spPr/>
        <p:txBody>
          <a:bodyPr/>
          <a:lstStyle/>
          <a:p>
            <a:r>
              <a:rPr lang="zh-CN" altLang="en-US" dirty="0"/>
              <a:t>练习，重载乘法运算*，实现两个复数乘法 。</a:t>
            </a:r>
            <a:endParaRPr lang="en-US" altLang="zh-CN" dirty="0"/>
          </a:p>
          <a:p>
            <a:pPr marL="0" indent="0">
              <a:buNone/>
            </a:pPr>
            <a:r>
              <a:rPr lang="zh-CN" altLang="en-US" dirty="0"/>
              <a:t>注：</a:t>
            </a:r>
            <a:r>
              <a:rPr lang="it-IT" altLang="zh-CN" dirty="0">
                <a:effectLst/>
              </a:rPr>
              <a:t> </a:t>
            </a:r>
            <a:r>
              <a:rPr lang="zh-CN" altLang="en-US" dirty="0">
                <a:effectLst/>
              </a:rPr>
              <a:t>复数乘法规则：</a:t>
            </a:r>
            <a:r>
              <a:rPr lang="it-IT" altLang="zh-CN" dirty="0">
                <a:effectLst/>
              </a:rPr>
              <a:t>(a+bi)(c+di)=(ac</a:t>
            </a:r>
            <a:r>
              <a:rPr lang="zh-CN" altLang="it-IT" dirty="0">
                <a:effectLst/>
              </a:rPr>
              <a:t>－</a:t>
            </a:r>
            <a:r>
              <a:rPr lang="it-IT" altLang="zh-CN" dirty="0">
                <a:effectLst/>
              </a:rPr>
              <a:t>bd)+(bc+ad)i.</a:t>
            </a:r>
          </a:p>
          <a:p>
            <a:pPr marL="0" indent="0">
              <a:buNone/>
            </a:pPr>
            <a:endParaRPr lang="it-IT" altLang="zh-CN" dirty="0">
              <a:effectLst/>
            </a:endParaRP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Complex Complex::operator </a:t>
            </a:r>
            <a:r>
              <a:rPr lang="zh-CN" altLang="en-US" dirty="0"/>
              <a:t>*</a:t>
            </a:r>
            <a:r>
              <a:rPr lang="en-US" altLang="zh-CN" dirty="0"/>
              <a:t> (const Complex &amp;c2) const {	//</a:t>
            </a:r>
            <a:r>
              <a:rPr lang="zh-CN" altLang="en-US" dirty="0"/>
              <a:t>重载运算符函数实现</a:t>
            </a:r>
          </a:p>
          <a:p>
            <a:pPr marL="365760" indent="-256032" eaLnBrk="1" fontAlgn="auto" hangingPunct="1">
              <a:lnSpc>
                <a:spcPct val="120000"/>
              </a:lnSpc>
              <a:spcBef>
                <a:spcPts val="0"/>
              </a:spcBef>
              <a:spcAft>
                <a:spcPts val="0"/>
              </a:spcAft>
              <a:buClr>
                <a:schemeClr val="accent3"/>
              </a:buClr>
              <a:buFont typeface="Georgia"/>
              <a:buNone/>
              <a:defRPr/>
            </a:pPr>
            <a:r>
              <a:rPr lang="zh-CN" altLang="en-US" dirty="0"/>
              <a:t>	</a:t>
            </a:r>
            <a:r>
              <a:rPr lang="en-US" altLang="zh-CN" dirty="0"/>
              <a:t>return Complex(real </a:t>
            </a:r>
            <a:r>
              <a:rPr lang="zh-CN" altLang="en-US" dirty="0"/>
              <a:t>*</a:t>
            </a:r>
            <a:r>
              <a:rPr lang="en-US" altLang="zh-CN" dirty="0"/>
              <a:t> c2.real - </a:t>
            </a:r>
            <a:r>
              <a:rPr lang="en-US" altLang="zh-CN" dirty="0" err="1"/>
              <a:t>imag</a:t>
            </a:r>
            <a:r>
              <a:rPr lang="en-US" altLang="zh-CN" dirty="0"/>
              <a:t> </a:t>
            </a:r>
            <a:r>
              <a:rPr lang="zh-CN" altLang="en-US" dirty="0"/>
              <a:t>*</a:t>
            </a:r>
            <a:r>
              <a:rPr lang="en-US" altLang="zh-CN" dirty="0"/>
              <a:t> c2.imag, </a:t>
            </a:r>
            <a:r>
              <a:rPr lang="en-US" altLang="zh-CN" dirty="0" err="1"/>
              <a:t>imag</a:t>
            </a:r>
            <a:r>
              <a:rPr lang="en-US" altLang="zh-CN" dirty="0"/>
              <a:t> </a:t>
            </a:r>
            <a:r>
              <a:rPr lang="zh-CN" altLang="en-US" dirty="0"/>
              <a:t>*</a:t>
            </a:r>
            <a:r>
              <a:rPr lang="en-US" altLang="zh-CN" dirty="0"/>
              <a:t> c2.real+real* c2.imag); //</a:t>
            </a:r>
            <a:r>
              <a:rPr lang="zh-CN" altLang="en-US" dirty="0"/>
              <a:t>创建一个临时无名对象作为返回值</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p>
          <a:p>
            <a:pPr marL="0" indent="0">
              <a:buNone/>
            </a:pPr>
            <a:endParaRPr lang="zh-CN" altLang="en-US" dirty="0"/>
          </a:p>
        </p:txBody>
      </p:sp>
      <p:sp>
        <p:nvSpPr>
          <p:cNvPr id="4" name="灯片编号占位符 3">
            <a:extLst>
              <a:ext uri="{FF2B5EF4-FFF2-40B4-BE49-F238E27FC236}">
                <a16:creationId xmlns:a16="http://schemas.microsoft.com/office/drawing/2014/main" id="{A8072ADE-4F6F-40D1-A73F-AA58ED1A717C}"/>
              </a:ext>
            </a:extLst>
          </p:cNvPr>
          <p:cNvSpPr>
            <a:spLocks noGrp="1"/>
          </p:cNvSpPr>
          <p:nvPr>
            <p:ph type="sldNum" sz="quarter" idx="10"/>
          </p:nvPr>
        </p:nvSpPr>
        <p:spPr/>
        <p:txBody>
          <a:bodyPr/>
          <a:lstStyle/>
          <a:p>
            <a:fld id="{00A07AC8-BDA1-495E-8DC2-8AF277EB7C8F}" type="slidenum">
              <a:rPr lang="en-US" altLang="zh-CN" smtClean="0"/>
              <a:pPr/>
              <a:t>15</a:t>
            </a:fld>
            <a:endParaRPr lang="en-US" altLang="zh-CN"/>
          </a:p>
        </p:txBody>
      </p:sp>
    </p:spTree>
    <p:extLst>
      <p:ext uri="{BB962C8B-B14F-4D97-AF65-F5344CB8AC3E}">
        <p14:creationId xmlns:p14="http://schemas.microsoft.com/office/powerpoint/2010/main" val="3892086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0" y="914400"/>
            <a:ext cx="5715000" cy="990600"/>
          </a:xfrm>
        </p:spPr>
        <p:txBody>
          <a:bodyPr/>
          <a:lstStyle/>
          <a:p>
            <a:pPr algn="l"/>
            <a:r>
              <a:rPr lang="zh-CN" altLang="en-US" dirty="0"/>
              <a:t>静态绑定与动态绑定</a:t>
            </a:r>
          </a:p>
        </p:txBody>
      </p:sp>
      <p:sp>
        <p:nvSpPr>
          <p:cNvPr id="1048579" name="Rectangle 3"/>
          <p:cNvSpPr>
            <a:spLocks noGrp="1" noChangeArrowheads="1"/>
          </p:cNvSpPr>
          <p:nvPr>
            <p:ph type="body" idx="1"/>
          </p:nvPr>
        </p:nvSpPr>
        <p:spPr>
          <a:xfrm>
            <a:off x="381000" y="1752600"/>
            <a:ext cx="8229600" cy="4876800"/>
          </a:xfrm>
        </p:spPr>
        <p:txBody>
          <a:bodyPr/>
          <a:lstStyle/>
          <a:p>
            <a:r>
              <a:rPr lang="zh-CN" altLang="en-US" sz="2800" dirty="0"/>
              <a:t>绑定：</a:t>
            </a:r>
          </a:p>
          <a:p>
            <a:pPr lvl="1"/>
            <a:r>
              <a:rPr lang="zh-CN" altLang="en-US" sz="2800" dirty="0"/>
              <a:t>程序自身彼此关联的过程，确定程序中的</a:t>
            </a:r>
            <a:r>
              <a:rPr lang="zh-CN" altLang="en-US" sz="2800" dirty="0">
                <a:solidFill>
                  <a:srgbClr val="FF0000"/>
                </a:solidFill>
              </a:rPr>
              <a:t>操作调用</a:t>
            </a:r>
            <a:r>
              <a:rPr lang="zh-CN" altLang="en-US" sz="2800" dirty="0"/>
              <a:t>与</a:t>
            </a:r>
            <a:r>
              <a:rPr lang="zh-CN" altLang="en-US" sz="2800" dirty="0">
                <a:solidFill>
                  <a:srgbClr val="FF0000"/>
                </a:solidFill>
              </a:rPr>
              <a:t>执行该操作的代码间</a:t>
            </a:r>
            <a:r>
              <a:rPr lang="zh-CN" altLang="en-US" sz="2800" dirty="0"/>
              <a:t>的关系。</a:t>
            </a:r>
          </a:p>
          <a:p>
            <a:r>
              <a:rPr lang="zh-CN" altLang="en-US" sz="2800" dirty="0"/>
              <a:t>静态绑定</a:t>
            </a:r>
          </a:p>
          <a:p>
            <a:pPr lvl="1"/>
            <a:r>
              <a:rPr lang="zh-CN" altLang="en-US" sz="2800" dirty="0"/>
              <a:t>绑定工作出现在编译阶段，用对象名或者类名来限定要调用的函数。</a:t>
            </a:r>
          </a:p>
          <a:p>
            <a:r>
              <a:rPr lang="zh-CN" altLang="en-US" sz="2800" dirty="0"/>
              <a:t>动态绑定</a:t>
            </a:r>
          </a:p>
          <a:p>
            <a:pPr lvl="1"/>
            <a:r>
              <a:rPr lang="zh-CN" altLang="en-US" sz="2800" dirty="0"/>
              <a:t>绑定工作在程序运行时执行，在程序运行时才确定将要调用的函数。</a:t>
            </a:r>
          </a:p>
        </p:txBody>
      </p:sp>
      <p:sp>
        <p:nvSpPr>
          <p:cNvPr id="6"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Tree>
    <p:extLst>
      <p:ext uri="{BB962C8B-B14F-4D97-AF65-F5344CB8AC3E}">
        <p14:creationId xmlns:p14="http://schemas.microsoft.com/office/powerpoint/2010/main" val="30991465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body" idx="1"/>
          </p:nvPr>
        </p:nvSpPr>
        <p:spPr>
          <a:xfrm>
            <a:off x="481263" y="1828800"/>
            <a:ext cx="8229600" cy="48768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#include&lt;</a:t>
            </a:r>
            <a:r>
              <a:rPr lang="en-US" altLang="zh-CN" sz="1800" dirty="0" err="1"/>
              <a:t>iostream.h</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a:t>
            </a:r>
            <a:r>
              <a:rPr lang="en-US" altLang="zh-CN" sz="1800" dirty="0">
                <a:solidFill>
                  <a:srgbClr val="FF0000"/>
                </a:solidFill>
              </a:rPr>
              <a:t>Point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Point(double </a:t>
            </a:r>
            <a:r>
              <a:rPr lang="en-US" altLang="zh-CN" sz="1800" dirty="0" err="1"/>
              <a:t>i</a:t>
            </a:r>
            <a:r>
              <a:rPr lang="en-US" altLang="zh-CN" sz="1800" dirty="0"/>
              <a:t>, double j) {x=</a:t>
            </a:r>
            <a:r>
              <a:rPr lang="en-US" altLang="zh-CN" sz="1800" dirty="0" err="1"/>
              <a:t>i</a:t>
            </a:r>
            <a:r>
              <a:rPr lang="en-US" altLang="zh-CN" sz="1800" dirty="0"/>
              <a:t>; y=j;}</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a:t>
            </a:r>
            <a:r>
              <a:rPr lang="en-US" altLang="zh-CN" sz="1800" dirty="0">
                <a:solidFill>
                  <a:srgbClr val="FF0000"/>
                </a:solidFill>
              </a:rPr>
              <a:t>Area</a:t>
            </a:r>
            <a:r>
              <a:rPr lang="zh-CN" altLang="en-US" sz="1800" dirty="0"/>
              <a:t>（ ）  </a:t>
            </a:r>
            <a:r>
              <a:rPr lang="en-US" altLang="zh-CN" sz="1800" dirty="0" err="1"/>
              <a:t>const</a:t>
            </a:r>
            <a:r>
              <a:rPr lang="en-US" altLang="zh-CN" sz="1800" dirty="0"/>
              <a:t>{  return 0.0;}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private: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x, y;</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a:t>
            </a:r>
            <a:r>
              <a:rPr lang="en-US" altLang="zh-CN" sz="1800" dirty="0" err="1">
                <a:solidFill>
                  <a:srgbClr val="FF0000"/>
                </a:solidFill>
              </a:rPr>
              <a:t>Rectangle:public</a:t>
            </a:r>
            <a:r>
              <a:rPr lang="en-US" altLang="zh-CN" sz="1800" dirty="0">
                <a:solidFill>
                  <a:srgbClr val="FF0000"/>
                </a:solidFill>
              </a:rPr>
              <a:t> Point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Rectangle(double </a:t>
            </a:r>
            <a:r>
              <a:rPr lang="en-US" altLang="zh-CN" sz="1800" dirty="0" err="1"/>
              <a:t>i</a:t>
            </a:r>
            <a:r>
              <a:rPr lang="en-US" altLang="zh-CN" sz="1800" dirty="0"/>
              <a:t>, double j, double k, double l);</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a:t>
            </a:r>
            <a:r>
              <a:rPr lang="en-US" altLang="zh-CN" sz="1800" dirty="0">
                <a:solidFill>
                  <a:srgbClr val="FF0000"/>
                </a:solidFill>
              </a:rPr>
              <a:t>Area</a:t>
            </a:r>
            <a:r>
              <a:rPr lang="zh-CN" altLang="en-US" sz="1800" dirty="0"/>
              <a:t>（ ） </a:t>
            </a:r>
            <a:r>
              <a:rPr lang="en-US" altLang="zh-CN" sz="1800" dirty="0" err="1"/>
              <a:t>const</a:t>
            </a:r>
            <a:r>
              <a:rPr lang="en-US" altLang="zh-CN" sz="1800" dirty="0"/>
              <a:t>  {return  w*h;}</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private: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a:t>
            </a:r>
            <a:r>
              <a:rPr lang="en-US" altLang="zh-CN" sz="1800" dirty="0" err="1"/>
              <a:t>w,h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1049603" name="Text Box 3"/>
          <p:cNvSpPr txBox="1">
            <a:spLocks noChangeArrowheads="1"/>
          </p:cNvSpPr>
          <p:nvPr/>
        </p:nvSpPr>
        <p:spPr bwMode="auto">
          <a:xfrm>
            <a:off x="0" y="914400"/>
            <a:ext cx="4800600" cy="10010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dirty="0"/>
              <a:t>静态绑定例</a:t>
            </a:r>
          </a:p>
        </p:txBody>
      </p:sp>
      <p:sp>
        <p:nvSpPr>
          <p:cNvPr id="4"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Tree>
    <p:extLst>
      <p:ext uri="{BB962C8B-B14F-4D97-AF65-F5344CB8AC3E}">
        <p14:creationId xmlns:p14="http://schemas.microsoft.com/office/powerpoint/2010/main" val="14757763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body" idx="1"/>
          </p:nvPr>
        </p:nvSpPr>
        <p:spPr>
          <a:xfrm>
            <a:off x="477252" y="2057400"/>
            <a:ext cx="8209548" cy="43434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Rectangle::Rectangle(double </a:t>
            </a:r>
            <a:r>
              <a:rPr lang="en-US" altLang="zh-CN" sz="1800" dirty="0" err="1"/>
              <a:t>i</a:t>
            </a:r>
            <a:r>
              <a:rPr lang="en-US" altLang="zh-CN" sz="1800" dirty="0"/>
              <a:t>, double j, double k, double l) :</a:t>
            </a:r>
            <a:r>
              <a:rPr lang="en-US" altLang="zh-CN" sz="1800" dirty="0">
                <a:solidFill>
                  <a:srgbClr val="FF0000"/>
                </a:solidFill>
              </a:rPr>
              <a:t>Point </a:t>
            </a:r>
            <a:r>
              <a:rPr lang="en-US" altLang="zh-CN" sz="1800" dirty="0"/>
              <a:t>(</a:t>
            </a:r>
            <a:r>
              <a:rPr lang="en-US" altLang="zh-CN" sz="1800" dirty="0" err="1"/>
              <a:t>i,j</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w=k;  h=l;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fun (</a:t>
            </a:r>
            <a:r>
              <a:rPr lang="en-US" altLang="zh-CN" sz="1800" dirty="0">
                <a:solidFill>
                  <a:srgbClr val="FF0000"/>
                </a:solidFill>
              </a:rPr>
              <a:t>Point &amp;s</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&lt;&lt;"Area="&lt;&lt;</a:t>
            </a:r>
            <a:r>
              <a:rPr lang="en-US" altLang="zh-CN" sz="1800" dirty="0" err="1">
                <a:solidFill>
                  <a:srgbClr val="FF0000"/>
                </a:solidFill>
              </a:rPr>
              <a:t>s</a:t>
            </a:r>
            <a:r>
              <a:rPr lang="en-US" altLang="zh-CN" sz="1800" dirty="0" err="1"/>
              <a:t>.Area</a:t>
            </a:r>
            <a:r>
              <a:rPr lang="zh-CN" altLang="en-US" sz="1800" dirty="0"/>
              <a:t>（ ）</a:t>
            </a:r>
            <a:r>
              <a:rPr lang="en-US" altLang="zh-CN" sz="1800" dirty="0"/>
              <a:t>&lt;&lt;</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main</a:t>
            </a: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a:solidFill>
                  <a:srgbClr val="FF0000"/>
                </a:solidFill>
              </a:rPr>
              <a:t>Rectangle rec </a:t>
            </a:r>
            <a:r>
              <a:rPr lang="en-US" altLang="zh-CN" sz="1800" dirty="0"/>
              <a:t>(3.0, 5.2, 15.0, 25.0);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fun (</a:t>
            </a:r>
            <a:r>
              <a:rPr lang="en-US" altLang="zh-CN" sz="1800" dirty="0">
                <a:solidFill>
                  <a:srgbClr val="FF0000"/>
                </a:solidFill>
              </a:rPr>
              <a:t>rec</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运行结果：</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Area=0</a:t>
            </a:r>
          </a:p>
        </p:txBody>
      </p:sp>
      <p:sp>
        <p:nvSpPr>
          <p:cNvPr id="1050627" name="AutoShape 3">
            <a:hlinkClick r:id="" action="ppaction://noaction" highlightClick="1"/>
          </p:cNvPr>
          <p:cNvSpPr>
            <a:spLocks noChangeArrowheads="1"/>
          </p:cNvSpPr>
          <p:nvPr/>
        </p:nvSpPr>
        <p:spPr bwMode="auto">
          <a:xfrm>
            <a:off x="7772400" y="6019800"/>
            <a:ext cx="914400" cy="381000"/>
          </a:xfrm>
          <a:prstGeom prst="actionButtonBackPrevious">
            <a:avLst/>
          </a:prstGeom>
          <a:solidFill>
            <a:srgbClr val="00808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
        <p:nvSpPr>
          <p:cNvPr id="5"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Text Box 3"/>
          <p:cNvSpPr txBox="1">
            <a:spLocks noChangeArrowheads="1"/>
          </p:cNvSpPr>
          <p:nvPr/>
        </p:nvSpPr>
        <p:spPr bwMode="auto">
          <a:xfrm>
            <a:off x="0" y="914400"/>
            <a:ext cx="4800600" cy="10010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dirty="0"/>
              <a:t>静态绑定例（续）</a:t>
            </a:r>
          </a:p>
        </p:txBody>
      </p:sp>
    </p:spTree>
    <p:extLst>
      <p:ext uri="{BB962C8B-B14F-4D97-AF65-F5344CB8AC3E}">
        <p14:creationId xmlns:p14="http://schemas.microsoft.com/office/powerpoint/2010/main" val="33555993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body" idx="1"/>
          </p:nvPr>
        </p:nvSpPr>
        <p:spPr>
          <a:xfrm>
            <a:off x="381000" y="1905000"/>
            <a:ext cx="8305800" cy="4572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#include&lt;</a:t>
            </a:r>
            <a:r>
              <a:rPr lang="en-US" altLang="zh-CN" sz="1800" dirty="0" err="1"/>
              <a:t>iostream.h</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Point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Point(double </a:t>
            </a:r>
            <a:r>
              <a:rPr lang="en-US" altLang="zh-CN" sz="1800" dirty="0" err="1"/>
              <a:t>i</a:t>
            </a:r>
            <a:r>
              <a:rPr lang="en-US" altLang="zh-CN" sz="1800" dirty="0"/>
              <a:t>, double j) {x=</a:t>
            </a:r>
            <a:r>
              <a:rPr lang="en-US" altLang="zh-CN" sz="1800" dirty="0" err="1"/>
              <a:t>i</a:t>
            </a:r>
            <a:r>
              <a:rPr lang="en-US" altLang="zh-CN" sz="1800" dirty="0"/>
              <a:t>; y=j;}</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a:solidFill>
                  <a:srgbClr val="FF0000"/>
                </a:solidFill>
              </a:rPr>
              <a:t>virtual</a:t>
            </a:r>
            <a:r>
              <a:rPr lang="en-US" altLang="zh-CN" sz="1800" dirty="0"/>
              <a:t> double Area</a:t>
            </a:r>
            <a:r>
              <a:rPr lang="zh-CN" altLang="en-US" sz="1800" dirty="0"/>
              <a:t>（ ）  </a:t>
            </a:r>
            <a:r>
              <a:rPr lang="en-US" altLang="zh-CN" sz="1800" dirty="0" err="1"/>
              <a:t>const</a:t>
            </a:r>
            <a:r>
              <a:rPr lang="en-US" altLang="zh-CN" sz="1800" dirty="0"/>
              <a:t>{  return 0.0;}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private: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x, y;</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a:t>
            </a:r>
            <a:r>
              <a:rPr lang="en-US" altLang="zh-CN" sz="1800" dirty="0" err="1"/>
              <a:t>Rectangle:public</a:t>
            </a:r>
            <a:r>
              <a:rPr lang="en-US" altLang="zh-CN" sz="1800" dirty="0"/>
              <a:t> Point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Rectangle(double </a:t>
            </a:r>
            <a:r>
              <a:rPr lang="en-US" altLang="zh-CN" sz="1800" dirty="0" err="1"/>
              <a:t>i</a:t>
            </a:r>
            <a:r>
              <a:rPr lang="en-US" altLang="zh-CN" sz="1800" dirty="0"/>
              <a:t>, double j, double k, double l);</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a:solidFill>
                  <a:srgbClr val="FF0000"/>
                </a:solidFill>
              </a:rPr>
              <a:t>virtual</a:t>
            </a:r>
            <a:r>
              <a:rPr lang="en-US" altLang="zh-CN" sz="1800" dirty="0"/>
              <a:t> double Area</a:t>
            </a:r>
            <a:r>
              <a:rPr lang="zh-CN" altLang="en-US" sz="1800" dirty="0"/>
              <a:t>（ ） </a:t>
            </a:r>
            <a:r>
              <a:rPr lang="en-US" altLang="zh-CN" sz="1800" dirty="0" err="1"/>
              <a:t>const</a:t>
            </a:r>
            <a:r>
              <a:rPr lang="en-US" altLang="zh-CN" sz="1800" dirty="0"/>
              <a:t>  {return  w*h;}</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private: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a:t>
            </a:r>
            <a:r>
              <a:rPr lang="en-US" altLang="zh-CN" sz="1800" dirty="0" err="1"/>
              <a:t>w,h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r>
              <a:rPr lang="zh-CN" altLang="en-US" sz="1800" dirty="0"/>
              <a:t>其它函数同例 </a:t>
            </a:r>
            <a:r>
              <a:rPr lang="en-US" altLang="zh-CN" sz="1800" dirty="0"/>
              <a:t>8.8</a:t>
            </a:r>
          </a:p>
        </p:txBody>
      </p:sp>
      <p:sp>
        <p:nvSpPr>
          <p:cNvPr id="4"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
        <p:nvSpPr>
          <p:cNvPr id="5"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Text Box 3"/>
          <p:cNvSpPr txBox="1">
            <a:spLocks noChangeArrowheads="1"/>
          </p:cNvSpPr>
          <p:nvPr/>
        </p:nvSpPr>
        <p:spPr bwMode="auto">
          <a:xfrm>
            <a:off x="0" y="914400"/>
            <a:ext cx="4800600" cy="10010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dirty="0"/>
              <a:t>动态绑定例</a:t>
            </a:r>
          </a:p>
        </p:txBody>
      </p:sp>
    </p:spTree>
    <p:extLst>
      <p:ext uri="{BB962C8B-B14F-4D97-AF65-F5344CB8AC3E}">
        <p14:creationId xmlns:p14="http://schemas.microsoft.com/office/powerpoint/2010/main" val="37971226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219200" y="0"/>
            <a:ext cx="6704013" cy="954087"/>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t>目录</a:t>
            </a:r>
          </a:p>
        </p:txBody>
      </p:sp>
      <p:sp>
        <p:nvSpPr>
          <p:cNvPr id="4100" name="Rectangle 5"/>
          <p:cNvSpPr>
            <a:spLocks noGrp="1" noChangeArrowheads="1"/>
          </p:cNvSpPr>
          <p:nvPr>
            <p:ph idx="1"/>
          </p:nvPr>
        </p:nvSpPr>
        <p:spPr>
          <a:xfrm>
            <a:off x="381000" y="1566863"/>
            <a:ext cx="8763000" cy="4071937"/>
          </a:xfr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eaLnBrk="1" hangingPunct="1">
              <a:lnSpc>
                <a:spcPct val="100000"/>
              </a:lnSpc>
              <a:buFont typeface="Georgia" panose="02040502050405020303" pitchFamily="18" charset="0"/>
              <a:buNone/>
            </a:pPr>
            <a:r>
              <a:rPr lang="en-US" altLang="zh-CN" sz="2800" dirty="0"/>
              <a:t>8.1  </a:t>
            </a:r>
            <a:r>
              <a:rPr lang="zh-CN" altLang="en-US" sz="2800" dirty="0"/>
              <a:t>多态性概述</a:t>
            </a:r>
            <a:endParaRPr lang="en-US" altLang="zh-CN" sz="2800" dirty="0"/>
          </a:p>
          <a:p>
            <a:pPr marL="0" indent="0" eaLnBrk="1" hangingPunct="1">
              <a:lnSpc>
                <a:spcPct val="100000"/>
              </a:lnSpc>
              <a:buFont typeface="Georgia" panose="02040502050405020303" pitchFamily="18" charset="0"/>
              <a:buNone/>
            </a:pPr>
            <a:r>
              <a:rPr lang="en-US" altLang="zh-CN" sz="2800" dirty="0"/>
              <a:t>8.2  </a:t>
            </a:r>
            <a:r>
              <a:rPr lang="zh-CN" altLang="en-US" sz="2800" dirty="0"/>
              <a:t>运算符重载</a:t>
            </a:r>
            <a:endParaRPr lang="en-US" altLang="zh-CN" sz="2800" dirty="0"/>
          </a:p>
          <a:p>
            <a:pPr marL="0" indent="0" eaLnBrk="1" hangingPunct="1">
              <a:lnSpc>
                <a:spcPct val="100000"/>
              </a:lnSpc>
              <a:buFont typeface="Georgia" panose="02040502050405020303" pitchFamily="18" charset="0"/>
              <a:buNone/>
            </a:pPr>
            <a:r>
              <a:rPr lang="en-US" altLang="zh-CN" sz="2800" dirty="0"/>
              <a:t>8.3  </a:t>
            </a:r>
            <a:r>
              <a:rPr lang="zh-CN" altLang="en-US" sz="2800" dirty="0"/>
              <a:t>虚函数</a:t>
            </a:r>
            <a:endParaRPr lang="en-US" altLang="zh-CN" sz="2800" dirty="0"/>
          </a:p>
          <a:p>
            <a:pPr marL="0" indent="0" eaLnBrk="1" hangingPunct="1">
              <a:lnSpc>
                <a:spcPct val="100000"/>
              </a:lnSpc>
              <a:buFont typeface="Georgia" panose="02040502050405020303" pitchFamily="18" charset="0"/>
              <a:buNone/>
            </a:pPr>
            <a:r>
              <a:rPr lang="en-US" altLang="zh-CN" sz="2800" dirty="0"/>
              <a:t>8.4  </a:t>
            </a:r>
            <a:r>
              <a:rPr lang="zh-CN" altLang="en-US" sz="2800" dirty="0"/>
              <a:t>抽象类</a:t>
            </a:r>
            <a:endParaRPr lang="en-US" altLang="zh-CN" sz="2800" dirty="0"/>
          </a:p>
          <a:p>
            <a:pPr marL="0" indent="0" eaLnBrk="1" hangingPunct="1">
              <a:lnSpc>
                <a:spcPct val="100000"/>
              </a:lnSpc>
              <a:buFont typeface="Georgia" panose="02040502050405020303" pitchFamily="18" charset="0"/>
              <a:buNone/>
            </a:pPr>
            <a:r>
              <a:rPr lang="en-US" altLang="zh-CN" sz="2800" dirty="0"/>
              <a:t>8.5  </a:t>
            </a:r>
            <a:r>
              <a:rPr lang="zh-CN" altLang="en-US" sz="2800" dirty="0"/>
              <a:t>程序实例</a:t>
            </a:r>
            <a:r>
              <a:rPr lang="en-US" sz="2800" dirty="0"/>
              <a:t>—</a:t>
            </a:r>
            <a:r>
              <a:rPr lang="zh-CN" altLang="en-US" sz="2800" dirty="0"/>
              <a:t>变步长梯形积分算法求解函数的定积分</a:t>
            </a:r>
            <a:endParaRPr lang="en-US" altLang="zh-CN" sz="2800" dirty="0"/>
          </a:p>
          <a:p>
            <a:pPr marL="0" indent="0" eaLnBrk="1" hangingPunct="1">
              <a:lnSpc>
                <a:spcPct val="100000"/>
              </a:lnSpc>
              <a:buFont typeface="Georgia" panose="02040502050405020303" pitchFamily="18" charset="0"/>
              <a:buNone/>
            </a:pPr>
            <a:r>
              <a:rPr lang="en-US" altLang="zh-CN" sz="2800" dirty="0"/>
              <a:t>8.6  </a:t>
            </a:r>
            <a:r>
              <a:rPr lang="zh-CN" altLang="en-US" sz="2800" dirty="0"/>
              <a:t>综合实例</a:t>
            </a:r>
            <a:r>
              <a:rPr lang="en-US" altLang="zh-CN" sz="2800" dirty="0"/>
              <a:t>——</a:t>
            </a:r>
            <a:r>
              <a:rPr lang="zh-CN" altLang="en-US" sz="2800" dirty="0"/>
              <a:t>对个人银行账户管理程序的改进</a:t>
            </a:r>
            <a:endParaRPr lang="en-US" altLang="zh-CN" sz="2800" dirty="0"/>
          </a:p>
          <a:p>
            <a:pPr marL="0" indent="0" eaLnBrk="1" hangingPunct="1">
              <a:lnSpc>
                <a:spcPct val="100000"/>
              </a:lnSpc>
              <a:buFont typeface="Georgia" panose="02040502050405020303" pitchFamily="18" charset="0"/>
              <a:buNone/>
            </a:pPr>
            <a:r>
              <a:rPr lang="en-US" altLang="zh-CN" sz="2800" dirty="0"/>
              <a:t>8.7  </a:t>
            </a:r>
            <a:r>
              <a:rPr lang="zh-CN" altLang="en-US" sz="2800" dirty="0"/>
              <a:t>深度探索</a:t>
            </a:r>
            <a:endParaRPr lang="en-US" altLang="zh-CN" sz="2800" dirty="0"/>
          </a:p>
          <a:p>
            <a:pPr marL="0" indent="0" eaLnBrk="1" hangingPunct="1">
              <a:lnSpc>
                <a:spcPct val="100000"/>
              </a:lnSpc>
              <a:buFont typeface="Georgia" panose="02040502050405020303" pitchFamily="18" charset="0"/>
              <a:buNone/>
            </a:pPr>
            <a:r>
              <a:rPr lang="en-US" altLang="zh-CN" sz="2800" dirty="0"/>
              <a:t>8.8  </a:t>
            </a:r>
            <a:r>
              <a:rPr lang="zh-CN" altLang="en-US" sz="2800" dirty="0"/>
              <a:t>小结</a:t>
            </a:r>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39178224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body" idx="1"/>
          </p:nvPr>
        </p:nvSpPr>
        <p:spPr>
          <a:xfrm>
            <a:off x="457200" y="1915418"/>
            <a:ext cx="8229600" cy="4485382"/>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fun(</a:t>
            </a:r>
            <a:r>
              <a:rPr lang="en-US" altLang="zh-CN" sz="1800" dirty="0">
                <a:solidFill>
                  <a:srgbClr val="FF0000"/>
                </a:solidFill>
              </a:rPr>
              <a:t>Point &amp;s</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&lt;&lt;"Area="&lt;&lt;</a:t>
            </a:r>
            <a:r>
              <a:rPr lang="en-US" altLang="zh-CN" sz="1800" dirty="0" err="1">
                <a:solidFill>
                  <a:srgbClr val="FF0000"/>
                </a:solidFill>
              </a:rPr>
              <a:t>s</a:t>
            </a:r>
            <a:r>
              <a:rPr lang="en-US" altLang="zh-CN" sz="1800" dirty="0" err="1"/>
              <a:t>.Area</a:t>
            </a:r>
            <a:r>
              <a:rPr lang="zh-CN" altLang="en-US" sz="1800" dirty="0"/>
              <a:t>（ ）</a:t>
            </a:r>
            <a:r>
              <a:rPr lang="en-US" altLang="zh-CN" sz="1800" dirty="0"/>
              <a:t>&lt;&lt;</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main</a:t>
            </a: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a:solidFill>
                  <a:srgbClr val="FF0000"/>
                </a:solidFill>
              </a:rPr>
              <a:t>Rectangle</a:t>
            </a:r>
            <a:r>
              <a:rPr lang="en-US" altLang="zh-CN" sz="1800" dirty="0"/>
              <a:t> </a:t>
            </a:r>
            <a:r>
              <a:rPr lang="en-US" altLang="zh-CN" sz="1800" dirty="0">
                <a:solidFill>
                  <a:srgbClr val="FF0000"/>
                </a:solidFill>
              </a:rPr>
              <a:t>rec</a:t>
            </a:r>
            <a:r>
              <a:rPr lang="en-US" altLang="zh-CN" sz="1800" dirty="0"/>
              <a:t>(3.0, 5.2, 15.0, 25.0);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fun(</a:t>
            </a:r>
            <a:r>
              <a:rPr lang="en-US" altLang="zh-CN" sz="1800" dirty="0">
                <a:solidFill>
                  <a:srgbClr val="FF0000"/>
                </a:solidFill>
              </a:rPr>
              <a:t>rec</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运行结果</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Area=375</a:t>
            </a:r>
          </a:p>
        </p:txBody>
      </p:sp>
      <p:sp>
        <p:nvSpPr>
          <p:cNvPr id="1052675" name="AutoShape 3">
            <a:hlinkClick r:id="" action="ppaction://noaction" highlightClick="1"/>
          </p:cNvPr>
          <p:cNvSpPr>
            <a:spLocks noChangeArrowheads="1"/>
          </p:cNvSpPr>
          <p:nvPr/>
        </p:nvSpPr>
        <p:spPr bwMode="auto">
          <a:xfrm>
            <a:off x="7764379" y="6019800"/>
            <a:ext cx="914400" cy="381000"/>
          </a:xfrm>
          <a:prstGeom prst="actionButtonBackPrevious">
            <a:avLst/>
          </a:prstGeom>
          <a:solidFill>
            <a:srgbClr val="00808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
        <p:nvSpPr>
          <p:cNvPr id="5"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Text Box 3"/>
          <p:cNvSpPr txBox="1">
            <a:spLocks noChangeArrowheads="1"/>
          </p:cNvSpPr>
          <p:nvPr/>
        </p:nvSpPr>
        <p:spPr bwMode="auto">
          <a:xfrm>
            <a:off x="0" y="914400"/>
            <a:ext cx="4800600" cy="10010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dirty="0"/>
              <a:t>动态绑定例（续）</a:t>
            </a:r>
          </a:p>
        </p:txBody>
      </p:sp>
    </p:spTree>
    <p:extLst>
      <p:ext uri="{BB962C8B-B14F-4D97-AF65-F5344CB8AC3E}">
        <p14:creationId xmlns:p14="http://schemas.microsoft.com/office/powerpoint/2010/main" val="38764048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9" name="Rectangle 3"/>
          <p:cNvSpPr>
            <a:spLocks noGrp="1" noChangeArrowheads="1"/>
          </p:cNvSpPr>
          <p:nvPr>
            <p:ph type="body" idx="1"/>
          </p:nvPr>
        </p:nvSpPr>
        <p:spPr>
          <a:xfrm>
            <a:off x="381000" y="1447800"/>
            <a:ext cx="8001000" cy="4800600"/>
          </a:xfrm>
        </p:spPr>
        <p:txBody>
          <a:bodyPr/>
          <a:lstStyle/>
          <a:p>
            <a:pPr>
              <a:lnSpc>
                <a:spcPct val="95000"/>
              </a:lnSpc>
            </a:pPr>
            <a:r>
              <a:rPr lang="zh-CN" altLang="en-US" sz="2800" b="1" dirty="0">
                <a:solidFill>
                  <a:srgbClr val="C00000"/>
                </a:solidFill>
              </a:rPr>
              <a:t>虚函数</a:t>
            </a:r>
            <a:r>
              <a:rPr lang="zh-CN" altLang="en-US" sz="2800" dirty="0"/>
              <a:t>是动态绑定的基础。</a:t>
            </a:r>
          </a:p>
          <a:p>
            <a:pPr>
              <a:lnSpc>
                <a:spcPct val="95000"/>
              </a:lnSpc>
            </a:pPr>
            <a:r>
              <a:rPr lang="zh-CN" altLang="en-US" sz="2800" dirty="0"/>
              <a:t>是</a:t>
            </a:r>
            <a:r>
              <a:rPr lang="zh-CN" altLang="en-US" sz="2800" b="1" dirty="0">
                <a:solidFill>
                  <a:srgbClr val="C00000"/>
                </a:solidFill>
              </a:rPr>
              <a:t>非静态</a:t>
            </a:r>
            <a:r>
              <a:rPr lang="zh-CN" altLang="en-US" sz="2800" dirty="0"/>
              <a:t>的成员函数。</a:t>
            </a:r>
          </a:p>
          <a:p>
            <a:pPr>
              <a:lnSpc>
                <a:spcPct val="95000"/>
              </a:lnSpc>
            </a:pPr>
            <a:r>
              <a:rPr lang="zh-CN" altLang="en-US" sz="2800" dirty="0"/>
              <a:t>在类的声明中，在函数原型之前写</a:t>
            </a:r>
            <a:r>
              <a:rPr lang="en-US" altLang="zh-CN" sz="2800" dirty="0">
                <a:solidFill>
                  <a:srgbClr val="FF0000"/>
                </a:solidFill>
              </a:rPr>
              <a:t>virtual</a:t>
            </a:r>
            <a:r>
              <a:rPr lang="zh-CN" altLang="en-US" sz="2800" dirty="0"/>
              <a:t>。</a:t>
            </a:r>
          </a:p>
          <a:p>
            <a:pPr>
              <a:lnSpc>
                <a:spcPct val="95000"/>
              </a:lnSpc>
            </a:pPr>
            <a:r>
              <a:rPr lang="en-US" altLang="zh-CN" sz="2800" dirty="0"/>
              <a:t>virtual</a:t>
            </a:r>
            <a:r>
              <a:rPr lang="zh-CN" altLang="en-US" sz="2800" dirty="0"/>
              <a:t>只用来说明类声明中的原型，不能用在函数实现时。</a:t>
            </a:r>
          </a:p>
          <a:p>
            <a:pPr>
              <a:lnSpc>
                <a:spcPct val="95000"/>
              </a:lnSpc>
            </a:pPr>
            <a:r>
              <a:rPr lang="zh-CN" altLang="en-US" sz="2800" dirty="0"/>
              <a:t>具有</a:t>
            </a:r>
            <a:r>
              <a:rPr lang="zh-CN" altLang="en-US" sz="2800" b="1" dirty="0">
                <a:solidFill>
                  <a:srgbClr val="C00000"/>
                </a:solidFill>
              </a:rPr>
              <a:t>继承性</a:t>
            </a:r>
            <a:r>
              <a:rPr lang="zh-CN" altLang="en-US" sz="2800" dirty="0"/>
              <a:t>，基类中声明了虚函数，派生类中无论是否说明，同原型函数都自动为虚函数。</a:t>
            </a:r>
          </a:p>
          <a:p>
            <a:pPr>
              <a:lnSpc>
                <a:spcPct val="95000"/>
              </a:lnSpc>
            </a:pPr>
            <a:r>
              <a:rPr lang="zh-CN" altLang="en-US" sz="2800" dirty="0"/>
              <a:t>本质：不是重载声明而是覆盖。</a:t>
            </a:r>
          </a:p>
          <a:p>
            <a:pPr>
              <a:lnSpc>
                <a:spcPct val="95000"/>
              </a:lnSpc>
            </a:pPr>
            <a:r>
              <a:rPr lang="zh-CN" altLang="en-US" sz="2800" dirty="0"/>
              <a:t>调用方式：通过基类指针或引用，执行时会</a:t>
            </a:r>
            <a:br>
              <a:rPr lang="zh-CN" altLang="en-US" sz="2800" dirty="0"/>
            </a:br>
            <a:r>
              <a:rPr lang="zh-CN" altLang="en-US" sz="2800" dirty="0"/>
              <a:t>根据</a:t>
            </a:r>
            <a:r>
              <a:rPr lang="zh-CN" altLang="en-US" sz="2800" dirty="0">
                <a:solidFill>
                  <a:srgbClr val="FF0000"/>
                </a:solidFill>
              </a:rPr>
              <a:t>指针指向的对象的类</a:t>
            </a:r>
            <a:r>
              <a:rPr lang="zh-CN" altLang="en-US" sz="2800" dirty="0"/>
              <a:t>，决定调用哪个函数。</a:t>
            </a:r>
          </a:p>
        </p:txBody>
      </p:sp>
      <p:sp>
        <p:nvSpPr>
          <p:cNvPr id="5"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Tree>
    <p:extLst>
      <p:ext uri="{BB962C8B-B14F-4D97-AF65-F5344CB8AC3E}">
        <p14:creationId xmlns:p14="http://schemas.microsoft.com/office/powerpoint/2010/main" val="33651383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583" y="950913"/>
            <a:ext cx="6704013" cy="954087"/>
          </a:xfrm>
        </p:spPr>
        <p:txBody>
          <a:bodyPr/>
          <a:lstStyle/>
          <a:p>
            <a:pPr algn="l" eaLnBrk="1" hangingPunct="1"/>
            <a:r>
              <a:rPr lang="en-US" altLang="zh-CN" dirty="0"/>
              <a:t>8.3.1 </a:t>
            </a:r>
            <a:r>
              <a:rPr lang="zh-CN" altLang="en-US" dirty="0"/>
              <a:t>一般虚函数成员</a:t>
            </a:r>
          </a:p>
        </p:txBody>
      </p:sp>
      <p:sp>
        <p:nvSpPr>
          <p:cNvPr id="41987" name="内容占位符 2"/>
          <p:cNvSpPr>
            <a:spLocks noGrp="1"/>
          </p:cNvSpPr>
          <p:nvPr>
            <p:ph idx="1"/>
          </p:nvPr>
        </p:nvSpPr>
        <p:spPr>
          <a:xfrm>
            <a:off x="381000" y="1828800"/>
            <a:ext cx="8029575" cy="4343400"/>
          </a:xfrm>
        </p:spPr>
        <p:txBody>
          <a:bodyPr/>
          <a:lstStyle/>
          <a:p>
            <a:pPr eaLnBrk="1" hangingPunct="1"/>
            <a:r>
              <a:rPr lang="en-US" altLang="zh-CN" sz="2800" dirty="0"/>
              <a:t>C++</a:t>
            </a:r>
            <a:r>
              <a:rPr lang="zh-CN" altLang="en-US" sz="2800" dirty="0"/>
              <a:t>中引入了虚函数的机制在派生类中可以对基类中的成员函数进行</a:t>
            </a:r>
            <a:r>
              <a:rPr lang="zh-CN" altLang="en-US" sz="2800" dirty="0">
                <a:solidFill>
                  <a:srgbClr val="FF0000"/>
                </a:solidFill>
              </a:rPr>
              <a:t>覆盖</a:t>
            </a:r>
            <a:r>
              <a:rPr lang="zh-CN" altLang="en-US" sz="2800" dirty="0"/>
              <a:t>（重定义）。</a:t>
            </a:r>
          </a:p>
          <a:p>
            <a:pPr eaLnBrk="1" hangingPunct="1"/>
            <a:r>
              <a:rPr lang="zh-CN" altLang="en-US" sz="2800" dirty="0"/>
              <a:t>虚函数的声明</a:t>
            </a:r>
            <a:endParaRPr lang="en-US" altLang="zh-CN" sz="2800" dirty="0"/>
          </a:p>
          <a:p>
            <a:pPr eaLnBrk="1" hangingPunct="1">
              <a:buFont typeface="Georgia" panose="02040502050405020303" pitchFamily="18" charset="0"/>
              <a:buNone/>
            </a:pPr>
            <a:r>
              <a:rPr lang="en-US" sz="2800" dirty="0">
                <a:ea typeface="宋体" panose="02010600030101010101" pitchFamily="2" charset="-122"/>
              </a:rPr>
              <a:t>	</a:t>
            </a:r>
            <a:r>
              <a:rPr lang="en-US" altLang="zh-CN" sz="2800" dirty="0"/>
              <a:t>Virtual </a:t>
            </a:r>
            <a:r>
              <a:rPr lang="zh-CN" altLang="en-US" sz="2800" dirty="0"/>
              <a:t>函数类型 函数名（形参表）</a:t>
            </a:r>
          </a:p>
          <a:p>
            <a:pPr eaLnBrk="1" hangingPunct="1">
              <a:buFont typeface="Georgia" panose="02040502050405020303" pitchFamily="18" charset="0"/>
              <a:buNone/>
            </a:pPr>
            <a:r>
              <a:rPr lang="en-US" altLang="zh-CN" sz="2800" dirty="0"/>
              <a:t>	{</a:t>
            </a:r>
            <a:endParaRPr lang="zh-CN" altLang="en-US" sz="2800" dirty="0"/>
          </a:p>
          <a:p>
            <a:pPr eaLnBrk="1" hangingPunct="1">
              <a:buFont typeface="Georgia" panose="02040502050405020303" pitchFamily="18" charset="0"/>
              <a:buNone/>
            </a:pPr>
            <a:r>
              <a:rPr lang="en-US" altLang="zh-CN" sz="2800" dirty="0"/>
              <a:t>	</a:t>
            </a:r>
            <a:r>
              <a:rPr lang="zh-CN" altLang="en-US" sz="2800" dirty="0"/>
              <a:t>        函数体</a:t>
            </a:r>
          </a:p>
          <a:p>
            <a:pPr eaLnBrk="1" hangingPunct="1">
              <a:buFont typeface="Georgia" panose="02040502050405020303" pitchFamily="18" charset="0"/>
              <a:buNone/>
            </a:pPr>
            <a:r>
              <a:rPr lang="en-US" altLang="zh-CN" sz="2800" dirty="0"/>
              <a:t>	}</a:t>
            </a:r>
            <a:endParaRPr lang="zh-CN" altLang="en-US" sz="2800" dirty="0"/>
          </a:p>
        </p:txBody>
      </p:sp>
      <p:sp>
        <p:nvSpPr>
          <p:cNvPr id="5" name="标题 4"/>
          <p:cNvSpPr txBox="1">
            <a:spLocks/>
          </p:cNvSpPr>
          <p:nvPr/>
        </p:nvSpPr>
        <p:spPr>
          <a:xfrm>
            <a:off x="1947863" y="23952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Tree>
    <p:extLst>
      <p:ext uri="{BB962C8B-B14F-4D97-AF65-F5344CB8AC3E}">
        <p14:creationId xmlns:p14="http://schemas.microsoft.com/office/powerpoint/2010/main" val="5445454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011" y="950913"/>
            <a:ext cx="6704013" cy="954087"/>
          </a:xfrm>
        </p:spPr>
        <p:txBody>
          <a:bodyPr/>
          <a:lstStyle/>
          <a:p>
            <a:pPr algn="l" eaLnBrk="1" hangingPunct="1"/>
            <a:r>
              <a:rPr lang="zh-CN" altLang="en-US" dirty="0"/>
              <a:t>例</a:t>
            </a:r>
            <a:r>
              <a:rPr lang="en-US" altLang="zh-CN" dirty="0"/>
              <a:t>8-4</a:t>
            </a:r>
            <a:r>
              <a:rPr lang="zh-CN" altLang="en-US" dirty="0"/>
              <a:t>虚函数成员</a:t>
            </a:r>
          </a:p>
        </p:txBody>
      </p:sp>
      <p:sp>
        <p:nvSpPr>
          <p:cNvPr id="3" name="内容占位符 2"/>
          <p:cNvSpPr>
            <a:spLocks noGrp="1"/>
          </p:cNvSpPr>
          <p:nvPr>
            <p:ph idx="1"/>
          </p:nvPr>
        </p:nvSpPr>
        <p:spPr>
          <a:xfrm>
            <a:off x="540543" y="1752600"/>
            <a:ext cx="8029575" cy="51054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pP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Base1 { //</a:t>
            </a:r>
            <a:r>
              <a:rPr lang="zh-CN" altLang="en-US" sz="1800" dirty="0"/>
              <a:t>基类</a:t>
            </a:r>
            <a:r>
              <a:rPr lang="en-US" altLang="zh-CN" sz="1800" dirty="0"/>
              <a:t>Base1</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display() const;	//</a:t>
            </a:r>
            <a:r>
              <a:rPr lang="zh-CN" altLang="en-US" sz="1800" dirty="0"/>
              <a:t>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Base1::display() const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 &lt;&lt; "Base1::display()"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Base2::public Base1 { //</a:t>
            </a:r>
            <a:r>
              <a:rPr lang="zh-CN" altLang="en-US" sz="1800" dirty="0"/>
              <a:t>公有派生类</a:t>
            </a:r>
            <a:r>
              <a:rPr lang="en-US" altLang="zh-CN" sz="1800" dirty="0"/>
              <a:t>Base2</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void display() const;	//</a:t>
            </a:r>
            <a:r>
              <a:rPr lang="zh-CN" altLang="en-US" sz="1800" dirty="0"/>
              <a:t>覆盖基类的虚函数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Base2::display() const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 &lt;&lt; "Base2::display()"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5" name="标题 4"/>
          <p:cNvSpPr txBox="1">
            <a:spLocks/>
          </p:cNvSpPr>
          <p:nvPr/>
        </p:nvSpPr>
        <p:spPr>
          <a:xfrm>
            <a:off x="804863" y="231776"/>
            <a:ext cx="7500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endParaRPr lang="en-US" altLang="zh-CN" dirty="0"/>
          </a:p>
          <a:p>
            <a:r>
              <a:rPr lang="en-US" altLang="zh-CN" dirty="0"/>
              <a:t> —— 8.3.1 </a:t>
            </a:r>
            <a:r>
              <a:rPr lang="zh-CN" altLang="en-US" dirty="0"/>
              <a:t>一般虚函数成员</a:t>
            </a:r>
            <a:r>
              <a:rPr lang="en-US" altLang="zh-CN" dirty="0"/>
              <a:t> </a:t>
            </a:r>
            <a:endParaRPr lang="zh-CN" altLang="en-US" dirty="0"/>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Tree>
    <p:extLst>
      <p:ext uri="{BB962C8B-B14F-4D97-AF65-F5344CB8AC3E}">
        <p14:creationId xmlns:p14="http://schemas.microsoft.com/office/powerpoint/2010/main" val="14365608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025" y="1000125"/>
            <a:ext cx="8715375" cy="5857875"/>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Derived: public Base2 { //</a:t>
            </a:r>
            <a:r>
              <a:rPr lang="zh-CN" altLang="en-US" sz="1800" dirty="0"/>
              <a:t>公有派生类</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void display() const; 	//</a:t>
            </a:r>
            <a:r>
              <a:rPr lang="zh-CN" altLang="en-US" sz="1800" dirty="0"/>
              <a:t>覆盖基类的虚函数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Derived::display() const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 &lt;&lt; "Derived::display()"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fun(Base1 *</a:t>
            </a:r>
            <a:r>
              <a:rPr lang="en-US" altLang="zh-CN" sz="1800" dirty="0" err="1"/>
              <a:t>ptr</a:t>
            </a:r>
            <a:r>
              <a:rPr lang="en-US" altLang="zh-CN" sz="1800" dirty="0"/>
              <a:t>) { //</a:t>
            </a:r>
            <a:r>
              <a:rPr lang="zh-CN" altLang="en-US" sz="1800" dirty="0"/>
              <a:t>参数为指向基类对象的指针</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err="1"/>
              <a:t>ptr</a:t>
            </a:r>
            <a:r>
              <a:rPr lang="en-US" altLang="zh-CN" sz="1800" dirty="0"/>
              <a:t>-&gt;display();	//"</a:t>
            </a:r>
            <a:r>
              <a:rPr lang="zh-CN" altLang="en-US" sz="1800" dirty="0"/>
              <a:t>对象指针</a:t>
            </a:r>
            <a:r>
              <a:rPr lang="en-US" altLang="zh-CN" sz="1800" dirty="0"/>
              <a:t>-&gt;</a:t>
            </a:r>
            <a:r>
              <a:rPr lang="zh-CN" altLang="en-US" sz="1800" dirty="0"/>
              <a:t>成员名</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err="1"/>
              <a:t>int</a:t>
            </a:r>
            <a:r>
              <a:rPr lang="en-US" altLang="zh-CN" sz="1800" dirty="0"/>
              <a:t> main() {	//</a:t>
            </a:r>
            <a:r>
              <a:rPr lang="zh-CN" altLang="en-US" sz="1800" dirty="0"/>
              <a:t>主函数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Base1 </a:t>
            </a:r>
            <a:r>
              <a:rPr lang="en-US" altLang="zh-CN" sz="1800" dirty="0" err="1"/>
              <a:t>base1</a:t>
            </a:r>
            <a:r>
              <a:rPr lang="en-US" altLang="zh-CN" sz="1800" dirty="0"/>
              <a:t>;	//</a:t>
            </a:r>
            <a:r>
              <a:rPr lang="zh-CN" altLang="en-US" sz="1800" dirty="0"/>
              <a:t>定义</a:t>
            </a:r>
            <a:r>
              <a:rPr lang="en-US" altLang="zh-CN" sz="1800" dirty="0"/>
              <a:t>Base1</a:t>
            </a:r>
            <a:r>
              <a:rPr lang="zh-CN" altLang="en-US" sz="1800" dirty="0"/>
              <a:t>类对象</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Base2 </a:t>
            </a:r>
            <a:r>
              <a:rPr lang="en-US" altLang="zh-CN" sz="1800" dirty="0" err="1"/>
              <a:t>base2</a:t>
            </a:r>
            <a:r>
              <a:rPr lang="en-US" altLang="zh-CN" sz="1800" dirty="0"/>
              <a:t>;	//</a:t>
            </a:r>
            <a:r>
              <a:rPr lang="zh-CN" altLang="en-US" sz="1800" dirty="0"/>
              <a:t>定义</a:t>
            </a:r>
            <a:r>
              <a:rPr lang="en-US" altLang="zh-CN" sz="1800" dirty="0"/>
              <a:t>Base2</a:t>
            </a:r>
            <a:r>
              <a:rPr lang="zh-CN" altLang="en-US" sz="1800" dirty="0"/>
              <a:t>类对象</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Derived </a:t>
            </a:r>
            <a:r>
              <a:rPr lang="en-US" altLang="zh-CN" sz="1800" dirty="0" err="1"/>
              <a:t>derived</a:t>
            </a:r>
            <a:r>
              <a:rPr lang="en-US" altLang="zh-CN" sz="1800" dirty="0"/>
              <a:t>;	//</a:t>
            </a:r>
            <a:r>
              <a:rPr lang="zh-CN" altLang="en-US" sz="1800" dirty="0"/>
              <a:t>定义</a:t>
            </a:r>
            <a:r>
              <a:rPr lang="en-US" altLang="zh-CN" sz="1800" dirty="0"/>
              <a:t>Derived</a:t>
            </a:r>
            <a:r>
              <a:rPr lang="zh-CN" altLang="en-US" sz="1800" dirty="0"/>
              <a:t>类对象</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fun(&amp;base1);//</a:t>
            </a:r>
            <a:r>
              <a:rPr lang="zh-CN" altLang="en-US" sz="1800" dirty="0"/>
              <a:t>用</a:t>
            </a:r>
            <a:r>
              <a:rPr lang="en-US" altLang="zh-CN" sz="1800" dirty="0"/>
              <a:t>Base1</a:t>
            </a:r>
            <a:r>
              <a:rPr lang="zh-CN" altLang="en-US" sz="1800" dirty="0"/>
              <a:t>对象的指针调用</a:t>
            </a:r>
            <a:r>
              <a:rPr lang="en-US" altLang="zh-CN" sz="1800" dirty="0"/>
              <a:t>fun</a:t>
            </a:r>
            <a:r>
              <a:rPr lang="zh-CN" altLang="en-US" sz="1800" dirty="0"/>
              <a:t>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fun(&amp;base2);//</a:t>
            </a:r>
            <a:r>
              <a:rPr lang="zh-CN" altLang="en-US" sz="1800" dirty="0"/>
              <a:t>用</a:t>
            </a:r>
            <a:r>
              <a:rPr lang="en-US" altLang="zh-CN" sz="1800" dirty="0"/>
              <a:t>Base2</a:t>
            </a:r>
            <a:r>
              <a:rPr lang="zh-CN" altLang="en-US" sz="1800" dirty="0"/>
              <a:t>对象的指针调用</a:t>
            </a:r>
            <a:r>
              <a:rPr lang="en-US" altLang="zh-CN" sz="1800" dirty="0"/>
              <a:t>fun</a:t>
            </a:r>
            <a:r>
              <a:rPr lang="zh-CN" altLang="en-US" sz="1800" dirty="0"/>
              <a:t>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fun(&amp;derived);//</a:t>
            </a:r>
            <a:r>
              <a:rPr lang="zh-CN" altLang="en-US" sz="1800" dirty="0"/>
              <a:t>用</a:t>
            </a:r>
            <a:r>
              <a:rPr lang="en-US" altLang="zh-CN" sz="1800" dirty="0"/>
              <a:t>Derived</a:t>
            </a:r>
            <a:r>
              <a:rPr lang="zh-CN" altLang="en-US" sz="1800" dirty="0"/>
              <a:t>对象的指针调用</a:t>
            </a:r>
            <a:r>
              <a:rPr lang="en-US" altLang="zh-CN" sz="1800" dirty="0"/>
              <a:t>fun</a:t>
            </a:r>
            <a:r>
              <a:rPr lang="zh-CN" altLang="en-US" sz="1800" dirty="0"/>
              <a:t>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return 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2" name="标题 1"/>
          <p:cNvSpPr>
            <a:spLocks noGrp="1"/>
          </p:cNvSpPr>
          <p:nvPr>
            <p:ph type="title"/>
          </p:nvPr>
        </p:nvSpPr>
        <p:spPr>
          <a:xfrm>
            <a:off x="6172200" y="1000124"/>
            <a:ext cx="2743200" cy="904875"/>
          </a:xfrm>
          <a:solidFill>
            <a:schemeClr val="bg1"/>
          </a:solidFill>
        </p:spPr>
        <p:txBody>
          <a:bodyPr>
            <a:normAutofit/>
          </a:bodyPr>
          <a:lstStyle/>
          <a:p>
            <a:pPr eaLnBrk="1" fontAlgn="auto" hangingPunct="1">
              <a:spcAft>
                <a:spcPts val="0"/>
              </a:spcAft>
              <a:defRPr/>
            </a:pPr>
            <a:r>
              <a:rPr lang="zh-CN" altLang="en-US" dirty="0"/>
              <a:t>例</a:t>
            </a:r>
            <a:r>
              <a:rPr lang="en-US" altLang="zh-CN" dirty="0"/>
              <a:t>8-4</a:t>
            </a:r>
            <a:r>
              <a:rPr lang="zh-CN" altLang="en-US" dirty="0"/>
              <a:t>（续）</a:t>
            </a:r>
          </a:p>
        </p:txBody>
      </p:sp>
      <p:sp>
        <p:nvSpPr>
          <p:cNvPr id="44038" name="TextBox 6"/>
          <p:cNvSpPr txBox="1">
            <a:spLocks noChangeArrowheads="1"/>
          </p:cNvSpPr>
          <p:nvPr/>
        </p:nvSpPr>
        <p:spPr bwMode="auto">
          <a:xfrm>
            <a:off x="6172200" y="5286375"/>
            <a:ext cx="2743200" cy="13234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dirty="0">
                <a:latin typeface="+mn-lt"/>
              </a:rPr>
              <a:t>运行结果：</a:t>
            </a:r>
            <a:endParaRPr lang="en-US" altLang="zh-CN" sz="2000" dirty="0">
              <a:latin typeface="+mn-lt"/>
            </a:endParaRPr>
          </a:p>
          <a:p>
            <a:pPr eaLnBrk="1" hangingPunct="1"/>
            <a:r>
              <a:rPr lang="en-US" altLang="zh-CN" sz="2000" dirty="0">
                <a:latin typeface="+mn-lt"/>
              </a:rPr>
              <a:t>Base1::display()</a:t>
            </a:r>
            <a:endParaRPr lang="zh-CN" altLang="en-US" sz="2000" dirty="0">
              <a:latin typeface="+mn-lt"/>
            </a:endParaRPr>
          </a:p>
          <a:p>
            <a:pPr eaLnBrk="1" hangingPunct="1"/>
            <a:r>
              <a:rPr lang="en-US" altLang="zh-CN" sz="2000" dirty="0">
                <a:latin typeface="+mn-lt"/>
              </a:rPr>
              <a:t>Base2::display()</a:t>
            </a:r>
            <a:endParaRPr lang="zh-CN" altLang="en-US" sz="2000" dirty="0">
              <a:latin typeface="+mn-lt"/>
            </a:endParaRPr>
          </a:p>
          <a:p>
            <a:pPr eaLnBrk="1" hangingPunct="1"/>
            <a:r>
              <a:rPr lang="en-US" altLang="zh-CN" sz="2000" dirty="0">
                <a:latin typeface="+mn-lt"/>
              </a:rPr>
              <a:t>Derived::display()</a:t>
            </a:r>
            <a:endParaRPr lang="zh-CN" altLang="en-US" sz="2000" dirty="0">
              <a:latin typeface="+mn-lt"/>
            </a:endParaRPr>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
        <p:nvSpPr>
          <p:cNvPr id="8" name="标题 4"/>
          <p:cNvSpPr txBox="1">
            <a:spLocks/>
          </p:cNvSpPr>
          <p:nvPr/>
        </p:nvSpPr>
        <p:spPr>
          <a:xfrm>
            <a:off x="804863" y="231776"/>
            <a:ext cx="7500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endParaRPr lang="en-US" altLang="zh-CN" dirty="0"/>
          </a:p>
          <a:p>
            <a:r>
              <a:rPr lang="en-US" altLang="zh-CN" dirty="0"/>
              <a:t> —— 8.3.1 </a:t>
            </a:r>
            <a:r>
              <a:rPr lang="zh-CN" altLang="en-US" dirty="0"/>
              <a:t>一般虚函数成员</a:t>
            </a:r>
            <a:r>
              <a:rPr lang="en-US" altLang="zh-CN" dirty="0"/>
              <a:t> </a:t>
            </a:r>
            <a:endParaRPr lang="zh-CN" altLang="en-US" dirty="0"/>
          </a:p>
        </p:txBody>
      </p:sp>
    </p:spTree>
    <p:extLst>
      <p:ext uri="{BB962C8B-B14F-4D97-AF65-F5344CB8AC3E}">
        <p14:creationId xmlns:p14="http://schemas.microsoft.com/office/powerpoint/2010/main" val="23365579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0" y="950913"/>
            <a:ext cx="6704013" cy="954087"/>
          </a:xfrm>
        </p:spPr>
        <p:txBody>
          <a:bodyPr/>
          <a:lstStyle/>
          <a:p>
            <a:pPr algn="l" eaLnBrk="1" hangingPunct="1"/>
            <a:r>
              <a:rPr lang="en-US" altLang="zh-CN" dirty="0"/>
              <a:t>8.3.2 </a:t>
            </a:r>
            <a:r>
              <a:rPr lang="zh-CN" altLang="en-US" dirty="0"/>
              <a:t>虚析构函数</a:t>
            </a:r>
          </a:p>
        </p:txBody>
      </p:sp>
      <p:sp>
        <p:nvSpPr>
          <p:cNvPr id="45059" name="内容占位符 2"/>
          <p:cNvSpPr>
            <a:spLocks noGrp="1"/>
          </p:cNvSpPr>
          <p:nvPr>
            <p:ph idx="1"/>
          </p:nvPr>
        </p:nvSpPr>
        <p:spPr>
          <a:xfrm>
            <a:off x="381000" y="1828800"/>
            <a:ext cx="8029575" cy="4343400"/>
          </a:xfrm>
        </p:spPr>
        <p:txBody>
          <a:bodyPr/>
          <a:lstStyle/>
          <a:p>
            <a:pPr eaLnBrk="1" hangingPunct="1">
              <a:lnSpc>
                <a:spcPct val="150000"/>
              </a:lnSpc>
              <a:buFont typeface="Georgia" panose="02040502050405020303" pitchFamily="18" charset="0"/>
              <a:buNone/>
            </a:pPr>
            <a:r>
              <a:rPr lang="zh-CN" altLang="en-US" sz="2800" dirty="0"/>
              <a:t>为什么需要虚析构函数？</a:t>
            </a:r>
          </a:p>
          <a:p>
            <a:pPr eaLnBrk="1" hangingPunct="1">
              <a:lnSpc>
                <a:spcPct val="150000"/>
              </a:lnSpc>
            </a:pPr>
            <a:r>
              <a:rPr lang="zh-CN" altLang="en-US" sz="2800" dirty="0"/>
              <a:t>可能通过基类指针删除派生类对象；</a:t>
            </a:r>
          </a:p>
          <a:p>
            <a:pPr eaLnBrk="1" hangingPunct="1">
              <a:lnSpc>
                <a:spcPct val="150000"/>
              </a:lnSpc>
            </a:pPr>
            <a:r>
              <a:rPr lang="zh-CN" altLang="en-US" sz="2800" dirty="0"/>
              <a:t>如果你打算允许其他人通过基类指针调用对象的析构函数（通过</a:t>
            </a:r>
            <a:r>
              <a:rPr lang="en-US" altLang="zh-CN" sz="2800" dirty="0"/>
              <a:t>delete</a:t>
            </a:r>
            <a:r>
              <a:rPr lang="zh-CN" altLang="en-US" sz="2800" dirty="0"/>
              <a:t>这样做是正常的），就需要让基类的析构函数成为虚函数，否则执行</a:t>
            </a:r>
            <a:r>
              <a:rPr lang="en-US" altLang="zh-CN" sz="2800" dirty="0"/>
              <a:t>delete</a:t>
            </a:r>
            <a:r>
              <a:rPr lang="zh-CN" altLang="en-US" sz="2800" dirty="0"/>
              <a:t>的结果是不确定的。</a:t>
            </a:r>
          </a:p>
        </p:txBody>
      </p:sp>
      <p:sp>
        <p:nvSpPr>
          <p:cNvPr id="5"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Tree>
    <p:extLst>
      <p:ext uri="{BB962C8B-B14F-4D97-AF65-F5344CB8AC3E}">
        <p14:creationId xmlns:p14="http://schemas.microsoft.com/office/powerpoint/2010/main" val="23887642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8-5 </a:t>
            </a:r>
            <a:r>
              <a:rPr lang="zh-CN" altLang="en-US" dirty="0"/>
              <a:t>虚析构函数举例</a:t>
            </a:r>
          </a:p>
        </p:txBody>
      </p:sp>
      <p:sp>
        <p:nvSpPr>
          <p:cNvPr id="3" name="内容占位符 2"/>
          <p:cNvSpPr>
            <a:spLocks noGrp="1"/>
          </p:cNvSpPr>
          <p:nvPr>
            <p:ph idx="1"/>
          </p:nvPr>
        </p:nvSpPr>
        <p:spPr>
          <a:xfrm>
            <a:off x="228600" y="1785938"/>
            <a:ext cx="4143375" cy="47879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&lt;</a:t>
            </a:r>
            <a:r>
              <a:rPr lang="en-US" altLang="zh-CN" sz="1600" dirty="0" err="1"/>
              <a:t>iostream</a:t>
            </a:r>
            <a:r>
              <a:rPr lang="en-US" altLang="zh-CN" sz="16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using namespace std;</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class Base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~Base();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Base::~Base()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&lt;&lt; "Base destructor" &lt;&lt; </a:t>
            </a:r>
            <a:r>
              <a:rPr lang="en-US" altLang="zh-CN" sz="1600" dirty="0" err="1"/>
              <a:t>endl</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class Derived: public Base{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Derived();</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~Derived();</a:t>
            </a:r>
          </a:p>
          <a:p>
            <a:pPr marL="365760" indent="-256032" eaLnBrk="1" fontAlgn="auto" hangingPunct="1">
              <a:lnSpc>
                <a:spcPct val="100000"/>
              </a:lnSpc>
              <a:spcBef>
                <a:spcPts val="0"/>
              </a:spcBef>
              <a:spcAft>
                <a:spcPts val="0"/>
              </a:spcAft>
              <a:buClr>
                <a:schemeClr val="accent3"/>
              </a:buClr>
              <a:buFont typeface="Georgia"/>
              <a:buNone/>
            </a:pPr>
            <a:endParaRPr lang="zh-CN" altLang="en-US" sz="1600" dirty="0"/>
          </a:p>
        </p:txBody>
      </p:sp>
      <p:sp>
        <p:nvSpPr>
          <p:cNvPr id="5"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8.3</a:t>
            </a:r>
            <a:r>
              <a:rPr lang="zh-CN" altLang="en-US" dirty="0"/>
              <a:t> 虚函数</a:t>
            </a:r>
            <a:endParaRPr lang="en-US" altLang="zh-CN" dirty="0"/>
          </a:p>
          <a:p>
            <a:r>
              <a:rPr lang="zh-CN" altLang="en-US" dirty="0"/>
              <a:t> </a:t>
            </a:r>
            <a:r>
              <a:rPr lang="en-US" altLang="zh-CN" dirty="0"/>
              <a:t>—— 8.3.2 </a:t>
            </a:r>
            <a:r>
              <a:rPr lang="zh-CN" altLang="en-US" dirty="0"/>
              <a:t>虚析构函数</a:t>
            </a:r>
          </a:p>
        </p:txBody>
      </p:sp>
      <p:sp>
        <p:nvSpPr>
          <p:cNvPr id="6" name="内容占位符 2"/>
          <p:cNvSpPr txBox="1">
            <a:spLocks/>
          </p:cNvSpPr>
          <p:nvPr/>
        </p:nvSpPr>
        <p:spPr>
          <a:xfrm>
            <a:off x="4814887" y="1785938"/>
            <a:ext cx="4143375" cy="4787900"/>
          </a:xfrm>
          <a:prstGeom prst="rect">
            <a:avLst/>
          </a:prstGeo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65760" indent="-256032" eaLnBrk="1" fontAlgn="auto" hangingPunct="1">
              <a:lnSpc>
                <a:spcPct val="100000"/>
              </a:lnSpc>
              <a:spcBef>
                <a:spcPts val="0"/>
              </a:spcBef>
              <a:spcAft>
                <a:spcPts val="0"/>
              </a:spcAft>
              <a:buClr>
                <a:schemeClr val="accent3"/>
              </a:buClr>
              <a:buSzPct val="75000"/>
              <a:buFont typeface="Georgia"/>
              <a:buNone/>
              <a:defRPr sz="1600">
                <a:effectLst>
                  <a:outerShdw blurRad="38100" dist="38100" dir="2700000" algn="tl">
                    <a:srgbClr val="C0C0C0"/>
                  </a:outerShdw>
                </a:effectLst>
                <a:latin typeface="+mn-lt"/>
                <a:ea typeface="+mn-ea"/>
              </a:defRPr>
            </a:lvl1pPr>
            <a:lvl2pPr marL="742950" indent="-285750" eaLnBrk="0" hangingPunct="0">
              <a:spcBef>
                <a:spcPct val="20000"/>
              </a:spcBef>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eaLnBrk="0" hangingPunct="0">
              <a:spcBef>
                <a:spcPct val="20000"/>
              </a:spcBef>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eaLnBrk="0" hangingPunct="0">
              <a:spcBef>
                <a:spcPct val="20000"/>
              </a:spcBef>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eaLnBrk="0" hangingPunct="0">
              <a:spcBef>
                <a:spcPct val="20000"/>
              </a:spcBef>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r>
              <a:rPr lang="en-US" dirty="0"/>
              <a:t>private:</a:t>
            </a:r>
            <a:endParaRPr lang="zh-CN" altLang="en-US" dirty="0"/>
          </a:p>
          <a:p>
            <a:r>
              <a:rPr lang="en-US" dirty="0"/>
              <a:t>	</a:t>
            </a:r>
            <a:r>
              <a:rPr lang="en-US" dirty="0" err="1"/>
              <a:t>int</a:t>
            </a:r>
            <a:r>
              <a:rPr lang="en-US" dirty="0"/>
              <a:t> *p;</a:t>
            </a:r>
            <a:endParaRPr lang="zh-CN" altLang="en-US" dirty="0"/>
          </a:p>
          <a:p>
            <a:r>
              <a:rPr lang="en-US" dirty="0"/>
              <a:t>};</a:t>
            </a:r>
            <a:endParaRPr lang="zh-CN" altLang="en-US" dirty="0"/>
          </a:p>
          <a:p>
            <a:r>
              <a:rPr lang="en-US" dirty="0"/>
              <a:t>Derived::Derived() {</a:t>
            </a:r>
            <a:endParaRPr lang="zh-CN" altLang="en-US" dirty="0"/>
          </a:p>
          <a:p>
            <a:r>
              <a:rPr lang="en-US" dirty="0"/>
              <a:t>	p = new </a:t>
            </a:r>
            <a:r>
              <a:rPr lang="en-US" dirty="0" err="1"/>
              <a:t>int</a:t>
            </a:r>
            <a:r>
              <a:rPr lang="en-US" dirty="0"/>
              <a:t>(0);</a:t>
            </a:r>
            <a:endParaRPr lang="zh-CN" altLang="en-US" dirty="0"/>
          </a:p>
          <a:p>
            <a:r>
              <a:rPr lang="en-US" dirty="0"/>
              <a:t>}</a:t>
            </a:r>
            <a:endParaRPr lang="zh-CN" altLang="en-US" dirty="0"/>
          </a:p>
          <a:p>
            <a:r>
              <a:rPr lang="en-US" dirty="0"/>
              <a:t>Derived::~Derived() { </a:t>
            </a:r>
            <a:endParaRPr lang="zh-CN" altLang="en-US" dirty="0"/>
          </a:p>
          <a:p>
            <a:r>
              <a:rPr lang="en-US" dirty="0"/>
              <a:t>   </a:t>
            </a:r>
            <a:r>
              <a:rPr lang="en-US" dirty="0" err="1"/>
              <a:t>cout</a:t>
            </a:r>
            <a:r>
              <a:rPr lang="en-US" dirty="0"/>
              <a:t> &lt;&lt;  "Derived destructor" &lt;&lt; </a:t>
            </a:r>
            <a:r>
              <a:rPr lang="en-US" dirty="0" err="1"/>
              <a:t>endl</a:t>
            </a:r>
            <a:r>
              <a:rPr lang="en-US" dirty="0"/>
              <a:t>;</a:t>
            </a:r>
            <a:endParaRPr lang="zh-CN" altLang="en-US" dirty="0"/>
          </a:p>
          <a:p>
            <a:r>
              <a:rPr lang="en-US" dirty="0"/>
              <a:t>	delete p;</a:t>
            </a:r>
            <a:endParaRPr lang="zh-CN" altLang="en-US" dirty="0"/>
          </a:p>
          <a:p>
            <a:r>
              <a:rPr lang="en-US" dirty="0"/>
              <a:t>}</a:t>
            </a:r>
            <a:endParaRPr lang="zh-CN" altLang="en-US" dirty="0"/>
          </a:p>
          <a:p>
            <a:r>
              <a:rPr lang="en-US" dirty="0"/>
              <a:t> </a:t>
            </a:r>
            <a:endParaRPr lang="zh-CN" altLang="en-US" dirty="0"/>
          </a:p>
          <a:p>
            <a:r>
              <a:rPr lang="en-US" dirty="0"/>
              <a:t>void fun(Base* b) {</a:t>
            </a:r>
            <a:endParaRPr lang="zh-CN" altLang="en-US" dirty="0"/>
          </a:p>
          <a:p>
            <a:r>
              <a:rPr lang="en-US" dirty="0"/>
              <a:t>	delete b;</a:t>
            </a:r>
            <a:endParaRPr lang="zh-CN" altLang="en-US" dirty="0"/>
          </a:p>
          <a:p>
            <a:r>
              <a:rPr lang="en-US" dirty="0"/>
              <a:t>}</a:t>
            </a:r>
            <a:endParaRPr lang="zh-CN" altLang="en-US" dirty="0"/>
          </a:p>
          <a:p>
            <a:r>
              <a:rPr lang="en-US" dirty="0"/>
              <a:t> </a:t>
            </a:r>
            <a:endParaRPr lang="zh-CN" altLang="en-US" dirty="0"/>
          </a:p>
          <a:p>
            <a:r>
              <a:rPr lang="en-US" dirty="0" err="1"/>
              <a:t>int</a:t>
            </a:r>
            <a:r>
              <a:rPr lang="en-US" dirty="0"/>
              <a:t> main() {</a:t>
            </a:r>
            <a:endParaRPr lang="zh-CN" altLang="en-US" dirty="0"/>
          </a:p>
          <a:p>
            <a:r>
              <a:rPr lang="en-US" dirty="0"/>
              <a:t>	Base *b = new Derived();</a:t>
            </a:r>
            <a:endParaRPr lang="zh-CN" altLang="en-US" dirty="0"/>
          </a:p>
          <a:p>
            <a:r>
              <a:rPr lang="en-US" dirty="0"/>
              <a:t>	fun(b);</a:t>
            </a:r>
            <a:endParaRPr lang="zh-CN" altLang="en-US" dirty="0"/>
          </a:p>
          <a:p>
            <a:r>
              <a:rPr lang="en-US" dirty="0"/>
              <a:t>	return 0;</a:t>
            </a:r>
            <a:endParaRPr lang="zh-CN" altLang="en-US" dirty="0"/>
          </a:p>
          <a:p>
            <a:r>
              <a:rPr lang="en-US" dirty="0"/>
              <a:t>}</a:t>
            </a:r>
            <a:endParaRPr lang="zh-CN" altLang="en-US" dirty="0"/>
          </a:p>
        </p:txBody>
      </p:sp>
      <p:cxnSp>
        <p:nvCxnSpPr>
          <p:cNvPr id="8" name="直接连接符 7"/>
          <p:cNvCxnSpPr/>
          <p:nvPr/>
        </p:nvCxnSpPr>
        <p:spPr>
          <a:xfrm rot="5400000">
            <a:off x="2120900" y="4178300"/>
            <a:ext cx="4930775"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Tree>
    <p:extLst>
      <p:ext uri="{BB962C8B-B14F-4D97-AF65-F5344CB8AC3E}">
        <p14:creationId xmlns:p14="http://schemas.microsoft.com/office/powerpoint/2010/main" val="12497816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587" y="950913"/>
            <a:ext cx="6704013" cy="954087"/>
          </a:xfrm>
        </p:spPr>
        <p:txBody>
          <a:bodyPr/>
          <a:lstStyle/>
          <a:p>
            <a:pPr algn="l" eaLnBrk="1" hangingPunct="1"/>
            <a:r>
              <a:rPr lang="zh-CN" altLang="en-US" dirty="0"/>
              <a:t>例</a:t>
            </a:r>
            <a:r>
              <a:rPr lang="en-US" altLang="zh-CN" dirty="0"/>
              <a:t>8-5</a:t>
            </a:r>
            <a:r>
              <a:rPr lang="zh-CN" altLang="en-US" dirty="0"/>
              <a:t>（续）</a:t>
            </a:r>
          </a:p>
        </p:txBody>
      </p:sp>
      <p:sp>
        <p:nvSpPr>
          <p:cNvPr id="47107" name="内容占位符 2"/>
          <p:cNvSpPr>
            <a:spLocks noGrp="1"/>
          </p:cNvSpPr>
          <p:nvPr>
            <p:ph idx="1"/>
          </p:nvPr>
        </p:nvSpPr>
        <p:spPr>
          <a:xfrm>
            <a:off x="381000" y="1905000"/>
            <a:ext cx="8029575" cy="4343400"/>
          </a:xfrm>
        </p:spPr>
        <p:txBody>
          <a:bodyPr/>
          <a:lstStyle/>
          <a:p>
            <a:pPr eaLnBrk="1" hangingPunct="1">
              <a:lnSpc>
                <a:spcPct val="150000"/>
              </a:lnSpc>
            </a:pPr>
            <a:r>
              <a:rPr lang="zh-CN" altLang="en-US" sz="2800" dirty="0"/>
              <a:t>运行时结果：</a:t>
            </a:r>
            <a:endParaRPr lang="en-US" altLang="zh-CN" sz="2800" dirty="0"/>
          </a:p>
          <a:p>
            <a:pPr lvl="1" eaLnBrk="1" hangingPunct="1">
              <a:lnSpc>
                <a:spcPct val="150000"/>
              </a:lnSpc>
            </a:pPr>
            <a:r>
              <a:rPr lang="en-US" altLang="zh-CN" sz="2800" dirty="0"/>
              <a:t>Base destructor</a:t>
            </a:r>
            <a:endParaRPr lang="zh-CN" altLang="en-US" sz="2800" dirty="0"/>
          </a:p>
          <a:p>
            <a:pPr eaLnBrk="1" hangingPunct="1">
              <a:lnSpc>
                <a:spcPct val="150000"/>
              </a:lnSpc>
            </a:pPr>
            <a:r>
              <a:rPr lang="zh-CN" altLang="en-US" sz="2800" dirty="0"/>
              <a:t>避免上述错误的有效方法就是将析构函数声明为虚函数，运行结果变为：</a:t>
            </a:r>
            <a:endParaRPr lang="en-US" altLang="zh-CN" sz="2800" dirty="0"/>
          </a:p>
          <a:p>
            <a:pPr lvl="1" eaLnBrk="1" hangingPunct="1">
              <a:lnSpc>
                <a:spcPct val="150000"/>
              </a:lnSpc>
            </a:pPr>
            <a:r>
              <a:rPr lang="en-US" altLang="zh-CN" sz="2800" dirty="0"/>
              <a:t>Derived destructor</a:t>
            </a:r>
            <a:endParaRPr lang="zh-CN" altLang="en-US" sz="2800" dirty="0"/>
          </a:p>
          <a:p>
            <a:pPr lvl="1" eaLnBrk="1" hangingPunct="1">
              <a:lnSpc>
                <a:spcPct val="150000"/>
              </a:lnSpc>
            </a:pPr>
            <a:r>
              <a:rPr lang="en-US" altLang="zh-CN" sz="2800" dirty="0"/>
              <a:t>Base destructor</a:t>
            </a:r>
            <a:endParaRPr lang="zh-CN" altLang="en-US" sz="2800" dirty="0"/>
          </a:p>
          <a:p>
            <a:pPr lvl="1" eaLnBrk="1" hangingPunct="1"/>
            <a:endParaRPr lang="zh-CN" altLang="en-US" sz="2800" dirty="0"/>
          </a:p>
        </p:txBody>
      </p:sp>
      <p:sp>
        <p:nvSpPr>
          <p:cNvPr id="5" name="标题 4"/>
          <p:cNvSpPr txBox="1">
            <a:spLocks/>
          </p:cNvSpPr>
          <p:nvPr/>
        </p:nvSpPr>
        <p:spPr>
          <a:xfrm>
            <a:off x="1947863" y="259557"/>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8.3</a:t>
            </a:r>
            <a:r>
              <a:rPr lang="zh-CN" altLang="en-US" dirty="0"/>
              <a:t> 虚函数</a:t>
            </a:r>
            <a:endParaRPr lang="en-US" altLang="zh-CN" dirty="0"/>
          </a:p>
          <a:p>
            <a:pPr algn="ctr"/>
            <a:r>
              <a:rPr lang="zh-CN" altLang="en-US" dirty="0"/>
              <a:t> </a:t>
            </a:r>
            <a:r>
              <a:rPr lang="en-US" altLang="zh-CN" dirty="0"/>
              <a:t>—— 8.3.2 </a:t>
            </a:r>
            <a:r>
              <a:rPr lang="zh-CN" altLang="en-US" dirty="0"/>
              <a:t>虚析构函数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Tree>
    <p:extLst>
      <p:ext uri="{BB962C8B-B14F-4D97-AF65-F5344CB8AC3E}">
        <p14:creationId xmlns:p14="http://schemas.microsoft.com/office/powerpoint/2010/main" val="27883350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0" y="950913"/>
            <a:ext cx="6704013" cy="954087"/>
          </a:xfrm>
        </p:spPr>
        <p:txBody>
          <a:bodyPr/>
          <a:lstStyle/>
          <a:p>
            <a:pPr algn="l" eaLnBrk="1" hangingPunct="1"/>
            <a:r>
              <a:rPr lang="en-US" altLang="zh-CN"/>
              <a:t>8.4.1 </a:t>
            </a:r>
            <a:r>
              <a:rPr lang="zh-CN" altLang="en-US"/>
              <a:t>纯虚函数</a:t>
            </a:r>
          </a:p>
        </p:txBody>
      </p:sp>
      <p:sp>
        <p:nvSpPr>
          <p:cNvPr id="3" name="内容占位符 2"/>
          <p:cNvSpPr>
            <a:spLocks noGrp="1"/>
          </p:cNvSpPr>
          <p:nvPr>
            <p:ph idx="1"/>
          </p:nvPr>
        </p:nvSpPr>
        <p:spPr>
          <a:xfrm>
            <a:off x="228600" y="1752600"/>
            <a:ext cx="8534400" cy="4495800"/>
          </a:xfrm>
        </p:spPr>
        <p:txBody>
          <a:bodyPr>
            <a:noAutofit/>
          </a:bodyPr>
          <a:lstStyle/>
          <a:p>
            <a:pPr marL="365760" indent="-256032" eaLnBrk="1" fontAlgn="auto" hangingPunct="1">
              <a:spcAft>
                <a:spcPts val="0"/>
              </a:spcAft>
              <a:buClr>
                <a:schemeClr val="accent3"/>
              </a:buClr>
              <a:buFont typeface="Georgia"/>
              <a:buChar char="•"/>
              <a:defRPr/>
            </a:pPr>
            <a:r>
              <a:rPr lang="zh-CN" altLang="en-US" sz="2800" dirty="0"/>
              <a:t>纯虚函数是一个在</a:t>
            </a:r>
            <a:r>
              <a:rPr lang="zh-CN" altLang="en-US" sz="2800" dirty="0">
                <a:solidFill>
                  <a:srgbClr val="FF0000"/>
                </a:solidFill>
              </a:rPr>
              <a:t>基类中声明的虚函数，它在该基类中没有定义具体的操作内容</a:t>
            </a:r>
            <a:r>
              <a:rPr lang="zh-CN" altLang="en-US" sz="2800" dirty="0"/>
              <a:t>，要求各派生类根据实际需要定义自己的版本，纯虚函数的声明格式为：</a:t>
            </a:r>
          </a:p>
          <a:p>
            <a:pPr marL="658368" lvl="1" indent="-246888" eaLnBrk="1" fontAlgn="auto" hangingPunct="1">
              <a:spcAft>
                <a:spcPts val="0"/>
              </a:spcAft>
              <a:buFont typeface="Georgia"/>
              <a:buChar char="▫"/>
              <a:defRPr/>
            </a:pPr>
            <a:r>
              <a:rPr lang="en-US" sz="2800" dirty="0"/>
              <a:t>virtual </a:t>
            </a:r>
            <a:r>
              <a:rPr lang="zh-CN" altLang="en-US" sz="2800" dirty="0"/>
              <a:t>函数类型 函数名</a:t>
            </a:r>
            <a:r>
              <a:rPr lang="en-US" sz="2800" dirty="0"/>
              <a:t>(</a:t>
            </a:r>
            <a:r>
              <a:rPr lang="zh-CN" altLang="en-US" sz="2800" dirty="0"/>
              <a:t>参数表</a:t>
            </a:r>
            <a:r>
              <a:rPr lang="en-US" sz="2800" dirty="0"/>
              <a:t>) = 0;</a:t>
            </a:r>
            <a:endParaRPr lang="en-US" altLang="zh-CN" sz="2800" dirty="0"/>
          </a:p>
          <a:p>
            <a:pPr marL="365760" indent="-256032" eaLnBrk="1" fontAlgn="auto" hangingPunct="1">
              <a:lnSpc>
                <a:spcPct val="90000"/>
              </a:lnSpc>
              <a:spcAft>
                <a:spcPts val="0"/>
              </a:spcAft>
              <a:buClr>
                <a:schemeClr val="accent3"/>
              </a:buClr>
              <a:buFont typeface="Arial" pitchFamily="34" charset="0"/>
              <a:buChar char="•"/>
              <a:defRPr/>
            </a:pPr>
            <a:r>
              <a:rPr lang="zh-CN" altLang="zh-CN" sz="2800" dirty="0"/>
              <a:t>带有纯虚函数的类称为</a:t>
            </a:r>
            <a:r>
              <a:rPr lang="zh-CN" altLang="zh-CN" sz="2800" b="1" dirty="0">
                <a:solidFill>
                  <a:srgbClr val="FF0000"/>
                </a:solidFill>
              </a:rPr>
              <a:t>抽象类</a:t>
            </a:r>
            <a:r>
              <a:rPr lang="zh-CN" altLang="zh-CN" sz="2800" dirty="0"/>
              <a:t>:</a:t>
            </a:r>
          </a:p>
          <a:p>
            <a:pPr marL="765810" lvl="1" indent="-256032" eaLnBrk="1" fontAlgn="auto" hangingPunct="1">
              <a:lnSpc>
                <a:spcPct val="90000"/>
              </a:lnSpc>
              <a:spcAft>
                <a:spcPts val="0"/>
              </a:spcAft>
              <a:buClr>
                <a:schemeClr val="accent3"/>
              </a:buClr>
              <a:buFont typeface="Georgia"/>
              <a:buNone/>
              <a:defRPr/>
            </a:pPr>
            <a:r>
              <a:rPr lang="en-US" altLang="zh-CN" sz="2400" dirty="0"/>
              <a:t>class  </a:t>
            </a:r>
            <a:r>
              <a:rPr lang="zh-CN" altLang="zh-CN" sz="2400" dirty="0"/>
              <a:t>类名</a:t>
            </a:r>
          </a:p>
          <a:p>
            <a:pPr marL="765810" lvl="1" indent="-256032" eaLnBrk="1" fontAlgn="auto" hangingPunct="1">
              <a:lnSpc>
                <a:spcPct val="90000"/>
              </a:lnSpc>
              <a:spcAft>
                <a:spcPts val="0"/>
              </a:spcAft>
              <a:buClr>
                <a:schemeClr val="accent3"/>
              </a:buClr>
              <a:buFont typeface="Georgia"/>
              <a:buNone/>
              <a:defRPr/>
            </a:pPr>
            <a:r>
              <a:rPr lang="zh-CN" altLang="zh-CN" sz="2400" dirty="0"/>
              <a:t> </a:t>
            </a:r>
            <a:r>
              <a:rPr lang="en-US" altLang="zh-CN" sz="2400" dirty="0"/>
              <a:t>{</a:t>
            </a:r>
          </a:p>
          <a:p>
            <a:pPr marL="765810" lvl="1" indent="-256032" eaLnBrk="1" fontAlgn="auto" hangingPunct="1">
              <a:lnSpc>
                <a:spcPct val="90000"/>
              </a:lnSpc>
              <a:spcAft>
                <a:spcPts val="0"/>
              </a:spcAft>
              <a:buClr>
                <a:schemeClr val="accent3"/>
              </a:buClr>
              <a:buFont typeface="Georgia"/>
              <a:buNone/>
              <a:defRPr/>
            </a:pPr>
            <a:r>
              <a:rPr lang="en-US" altLang="en-US" sz="2400" dirty="0"/>
              <a:t>     </a:t>
            </a:r>
            <a:r>
              <a:rPr lang="en-US" altLang="zh-CN" sz="2400" dirty="0">
                <a:solidFill>
                  <a:schemeClr val="tx2"/>
                </a:solidFill>
              </a:rPr>
              <a:t>virtual</a:t>
            </a:r>
            <a:r>
              <a:rPr lang="en-US" altLang="zh-CN" sz="2400" dirty="0"/>
              <a:t> </a:t>
            </a:r>
            <a:r>
              <a:rPr lang="zh-CN" altLang="en-US" sz="2400" dirty="0"/>
              <a:t>类型 函数名</a:t>
            </a:r>
            <a:r>
              <a:rPr lang="en-US" altLang="zh-CN" sz="2400" dirty="0"/>
              <a:t>(</a:t>
            </a:r>
            <a:r>
              <a:rPr lang="zh-CN" altLang="en-US" sz="2400" dirty="0"/>
              <a:t>参数表</a:t>
            </a:r>
            <a:r>
              <a:rPr lang="en-US" altLang="zh-CN" sz="2400" dirty="0"/>
              <a:t>)</a:t>
            </a:r>
            <a:r>
              <a:rPr lang="en-US" altLang="zh-CN" sz="2400" dirty="0">
                <a:solidFill>
                  <a:schemeClr val="tx2"/>
                </a:solidFill>
              </a:rPr>
              <a:t>=0</a:t>
            </a:r>
            <a:r>
              <a:rPr lang="en-US" altLang="zh-CN" sz="2400" dirty="0"/>
              <a:t>; </a:t>
            </a:r>
            <a:r>
              <a:rPr lang="en-US" altLang="zh-CN" sz="2400" b="1" dirty="0"/>
              <a:t>//</a:t>
            </a:r>
            <a:r>
              <a:rPr lang="zh-CN" altLang="en-US" sz="2400" b="1" dirty="0"/>
              <a:t>纯虚函数</a:t>
            </a:r>
          </a:p>
          <a:p>
            <a:pPr marL="765810" lvl="1" indent="-256032" eaLnBrk="1" fontAlgn="auto" hangingPunct="1">
              <a:lnSpc>
                <a:spcPct val="90000"/>
              </a:lnSpc>
              <a:spcAft>
                <a:spcPts val="0"/>
              </a:spcAft>
              <a:buClr>
                <a:schemeClr val="accent3"/>
              </a:buClr>
              <a:buFont typeface="Georgia"/>
              <a:buNone/>
              <a:defRPr/>
            </a:pPr>
            <a:r>
              <a:rPr lang="zh-CN" altLang="en-US" sz="2400" dirty="0"/>
              <a:t>     </a:t>
            </a:r>
            <a:r>
              <a:rPr lang="en-US" altLang="zh-CN" sz="2400" dirty="0"/>
              <a:t>...</a:t>
            </a:r>
          </a:p>
          <a:p>
            <a:pPr marL="765810" lvl="1" indent="-256032" eaLnBrk="1" fontAlgn="auto" hangingPunct="1">
              <a:lnSpc>
                <a:spcPct val="90000"/>
              </a:lnSpc>
              <a:spcAft>
                <a:spcPts val="0"/>
              </a:spcAft>
              <a:buClr>
                <a:schemeClr val="accent3"/>
              </a:buClr>
              <a:buFont typeface="Georgia"/>
              <a:buNone/>
              <a:defRPr/>
            </a:pPr>
            <a:r>
              <a:rPr lang="en-US" altLang="zh-CN" sz="2400" dirty="0"/>
              <a:t>}</a:t>
            </a:r>
            <a:endParaRPr lang="zh-CN" altLang="en-US" sz="2400" dirty="0"/>
          </a:p>
        </p:txBody>
      </p:sp>
      <p:sp>
        <p:nvSpPr>
          <p:cNvPr id="5" name="标题 4"/>
          <p:cNvSpPr txBox="1">
            <a:spLocks/>
          </p:cNvSpPr>
          <p:nvPr/>
        </p:nvSpPr>
        <p:spPr>
          <a:xfrm>
            <a:off x="1888331"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Tree>
    <p:extLst>
      <p:ext uri="{BB962C8B-B14F-4D97-AF65-F5344CB8AC3E}">
        <p14:creationId xmlns:p14="http://schemas.microsoft.com/office/powerpoint/2010/main" val="5912842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950913"/>
            <a:ext cx="6704013" cy="954087"/>
          </a:xfrm>
        </p:spPr>
        <p:txBody>
          <a:bodyPr/>
          <a:lstStyle/>
          <a:p>
            <a:pPr algn="l" eaLnBrk="1" hangingPunct="1"/>
            <a:r>
              <a:rPr lang="en-US" altLang="zh-CN" dirty="0"/>
              <a:t>8.4.2 </a:t>
            </a:r>
            <a:r>
              <a:rPr lang="zh-CN" altLang="en-US" dirty="0"/>
              <a:t>抽象类</a:t>
            </a:r>
          </a:p>
        </p:txBody>
      </p:sp>
      <p:sp>
        <p:nvSpPr>
          <p:cNvPr id="49155" name="内容占位符 2"/>
          <p:cNvSpPr>
            <a:spLocks noGrp="1"/>
          </p:cNvSpPr>
          <p:nvPr>
            <p:ph idx="1"/>
          </p:nvPr>
        </p:nvSpPr>
        <p:spPr>
          <a:xfrm>
            <a:off x="228600" y="1752600"/>
            <a:ext cx="8534400" cy="4419600"/>
          </a:xfrm>
        </p:spPr>
        <p:txBody>
          <a:bodyPr/>
          <a:lstStyle/>
          <a:p>
            <a:pPr eaLnBrk="1" hangingPunct="1">
              <a:lnSpc>
                <a:spcPct val="100000"/>
              </a:lnSpc>
            </a:pPr>
            <a:r>
              <a:rPr lang="zh-CN" altLang="en-US" sz="2800" dirty="0"/>
              <a:t>作用</a:t>
            </a:r>
          </a:p>
          <a:p>
            <a:pPr lvl="1" eaLnBrk="1" hangingPunct="1"/>
            <a:r>
              <a:rPr lang="zh-CN" altLang="en-US" sz="2800" dirty="0"/>
              <a:t>抽象类为抽象和设计的目的而声明，将有关的数据和行为组织在一个继承的层次结构中，保证派生类具有要求的行为。</a:t>
            </a:r>
          </a:p>
          <a:p>
            <a:pPr lvl="1" eaLnBrk="1" hangingPunct="1"/>
            <a:r>
              <a:rPr lang="zh-CN" altLang="en-US" sz="2800" dirty="0"/>
              <a:t>对于暂时无法实现的函数，可以声明为纯虚函数，留给派生类去实现。</a:t>
            </a:r>
          </a:p>
          <a:p>
            <a:pPr eaLnBrk="1" hangingPunct="1">
              <a:lnSpc>
                <a:spcPct val="100000"/>
              </a:lnSpc>
            </a:pPr>
            <a:r>
              <a:rPr lang="zh-CN" altLang="en-US" sz="2800" dirty="0"/>
              <a:t>注意</a:t>
            </a:r>
          </a:p>
          <a:p>
            <a:pPr lvl="1" eaLnBrk="1" hangingPunct="1"/>
            <a:r>
              <a:rPr lang="zh-CN" altLang="en-US" sz="2800" dirty="0"/>
              <a:t>抽象类</a:t>
            </a:r>
            <a:r>
              <a:rPr lang="zh-CN" altLang="en-US" sz="2800" dirty="0">
                <a:solidFill>
                  <a:srgbClr val="FF0000"/>
                </a:solidFill>
              </a:rPr>
              <a:t>只能作为基类</a:t>
            </a:r>
            <a:r>
              <a:rPr lang="zh-CN" altLang="en-US" sz="2800" dirty="0"/>
              <a:t>来使用。</a:t>
            </a:r>
          </a:p>
          <a:p>
            <a:pPr lvl="1" eaLnBrk="1" hangingPunct="1"/>
            <a:r>
              <a:rPr lang="zh-CN" altLang="en-US" sz="2800" dirty="0">
                <a:solidFill>
                  <a:srgbClr val="FF0000"/>
                </a:solidFill>
              </a:rPr>
              <a:t>不能声明抽象类的对象</a:t>
            </a:r>
            <a:r>
              <a:rPr lang="zh-CN" altLang="en-US" sz="2800" dirty="0"/>
              <a:t>。</a:t>
            </a:r>
          </a:p>
          <a:p>
            <a:pPr lvl="1" eaLnBrk="1" hangingPunct="1"/>
            <a:r>
              <a:rPr lang="zh-CN" altLang="en-US" sz="2800" dirty="0"/>
              <a:t>构造函数不能是虚函数，析构函数可以是虚函数。</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
        <p:nvSpPr>
          <p:cNvPr id="7" name="标题 4"/>
          <p:cNvSpPr txBox="1">
            <a:spLocks/>
          </p:cNvSpPr>
          <p:nvPr/>
        </p:nvSpPr>
        <p:spPr>
          <a:xfrm>
            <a:off x="1888331"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p>
        </p:txBody>
      </p:sp>
    </p:spTree>
    <p:extLst>
      <p:ext uri="{BB962C8B-B14F-4D97-AF65-F5344CB8AC3E}">
        <p14:creationId xmlns:p14="http://schemas.microsoft.com/office/powerpoint/2010/main" val="26592583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3" name="Rectangle 3"/>
          <p:cNvSpPr>
            <a:spLocks noGrp="1" noChangeArrowheads="1"/>
          </p:cNvSpPr>
          <p:nvPr>
            <p:ph type="body" idx="1"/>
          </p:nvPr>
        </p:nvSpPr>
        <p:spPr>
          <a:xfrm>
            <a:off x="419100" y="1905000"/>
            <a:ext cx="8039100" cy="4343400"/>
          </a:xfrm>
        </p:spPr>
        <p:txBody>
          <a:bodyPr/>
          <a:lstStyle/>
          <a:p>
            <a:pPr>
              <a:lnSpc>
                <a:spcPct val="100000"/>
              </a:lnSpc>
            </a:pPr>
            <a:r>
              <a:rPr lang="zh-CN" altLang="en-US" dirty="0"/>
              <a:t>多态性是面向对象程序设计的重要特征之一。</a:t>
            </a:r>
          </a:p>
          <a:p>
            <a:pPr>
              <a:lnSpc>
                <a:spcPct val="100000"/>
              </a:lnSpc>
            </a:pPr>
            <a:r>
              <a:rPr lang="zh-CN" altLang="en-US" dirty="0"/>
              <a:t>多态性是指发出同样的消息被不同类型的对象接收时导致完全不同的行为。</a:t>
            </a:r>
          </a:p>
          <a:p>
            <a:pPr>
              <a:lnSpc>
                <a:spcPct val="100000"/>
              </a:lnSpc>
            </a:pPr>
            <a:r>
              <a:rPr lang="zh-CN" altLang="en-US" dirty="0"/>
              <a:t>消息</a:t>
            </a:r>
            <a:r>
              <a:rPr lang="en-US" altLang="zh-CN" dirty="0"/>
              <a:t>——</a:t>
            </a:r>
            <a:r>
              <a:rPr lang="zh-CN" altLang="en-US" dirty="0"/>
              <a:t>主要指对类的成员函数的调用。</a:t>
            </a:r>
            <a:endParaRPr lang="en-US" altLang="zh-CN" dirty="0"/>
          </a:p>
          <a:p>
            <a:pPr>
              <a:lnSpc>
                <a:spcPct val="100000"/>
              </a:lnSpc>
            </a:pPr>
            <a:r>
              <a:rPr lang="zh-CN" altLang="en-US" dirty="0"/>
              <a:t>多态是指操作接口</a:t>
            </a:r>
            <a:r>
              <a:rPr lang="zh-CN" altLang="en-US" dirty="0">
                <a:solidFill>
                  <a:srgbClr val="FF0000"/>
                </a:solidFill>
              </a:rPr>
              <a:t>具有表现多种形态</a:t>
            </a:r>
            <a:r>
              <a:rPr lang="zh-CN" altLang="en-US" dirty="0"/>
              <a:t>的能力，即能根据操作环境的不同采用不同的处理方式。一组具有相同基本语义的方法能在同一接口下为不同的对象服务。</a:t>
            </a:r>
            <a:endParaRPr lang="en-US" altLang="zh-CN" dirty="0"/>
          </a:p>
          <a:p>
            <a:pPr>
              <a:lnSpc>
                <a:spcPct val="100000"/>
              </a:lnSpc>
            </a:pPr>
            <a:r>
              <a:rPr lang="zh-CN" altLang="en-US" dirty="0"/>
              <a:t>多态的实现：</a:t>
            </a:r>
          </a:p>
          <a:p>
            <a:pPr lvl="1"/>
            <a:r>
              <a:rPr lang="zh-CN" altLang="en-US" sz="2400" dirty="0"/>
              <a:t>函数重载</a:t>
            </a:r>
          </a:p>
          <a:p>
            <a:pPr lvl="1"/>
            <a:r>
              <a:rPr lang="zh-CN" altLang="en-US" sz="2400" dirty="0"/>
              <a:t>运算符重载</a:t>
            </a:r>
          </a:p>
          <a:p>
            <a:pPr lvl="1"/>
            <a:r>
              <a:rPr lang="zh-CN" altLang="en-US" sz="2400" dirty="0"/>
              <a:t>虚函数－－－－动态：运行时的多态</a:t>
            </a:r>
          </a:p>
        </p:txBody>
      </p:sp>
      <p:sp>
        <p:nvSpPr>
          <p:cNvPr id="1018884" name="AutoShape 4"/>
          <p:cNvSpPr>
            <a:spLocks/>
          </p:cNvSpPr>
          <p:nvPr/>
        </p:nvSpPr>
        <p:spPr bwMode="auto">
          <a:xfrm>
            <a:off x="2819400" y="5257800"/>
            <a:ext cx="381000" cy="838200"/>
          </a:xfrm>
          <a:prstGeom prst="rightBrace">
            <a:avLst>
              <a:gd name="adj1" fmla="val 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8885" name="Text Box 5"/>
          <p:cNvSpPr txBox="1">
            <a:spLocks noChangeArrowheads="1"/>
          </p:cNvSpPr>
          <p:nvPr/>
        </p:nvSpPr>
        <p:spPr bwMode="auto">
          <a:xfrm>
            <a:off x="3352800" y="544606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4B4B4B"/>
                </a:solidFill>
                <a:effectLst>
                  <a:outerShdw blurRad="38100" dist="38100" dir="2700000" algn="tl">
                    <a:srgbClr val="C0C0C0"/>
                  </a:outerShdw>
                </a:effectLst>
                <a:latin typeface="+mn-lt"/>
                <a:ea typeface="+mn-ea"/>
              </a:rPr>
              <a:t>静态：编译时的多态</a:t>
            </a:r>
          </a:p>
        </p:txBody>
      </p:sp>
      <p:sp>
        <p:nvSpPr>
          <p:cNvPr id="7"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8.1</a:t>
            </a:r>
            <a:r>
              <a:rPr lang="zh-CN" altLang="en-US" dirty="0"/>
              <a:t>  多态性概述</a:t>
            </a:r>
          </a:p>
        </p:txBody>
      </p:sp>
      <p:sp>
        <p:nvSpPr>
          <p:cNvPr id="8" name="Rectangle 2"/>
          <p:cNvSpPr>
            <a:spLocks noGrp="1" noChangeArrowheads="1"/>
          </p:cNvSpPr>
          <p:nvPr>
            <p:ph type="title"/>
          </p:nvPr>
        </p:nvSpPr>
        <p:spPr>
          <a:xfrm>
            <a:off x="0" y="950913"/>
            <a:ext cx="6704013" cy="954087"/>
          </a:xfrm>
        </p:spPr>
        <p:txBody>
          <a:bodyPr/>
          <a:lstStyle/>
          <a:p>
            <a:pPr algn="l" eaLnBrk="1" hangingPunct="1"/>
            <a:r>
              <a:rPr lang="en-US" altLang="zh-CN" dirty="0"/>
              <a:t>8.1 </a:t>
            </a:r>
            <a:r>
              <a:rPr lang="zh-CN" altLang="en-US" dirty="0"/>
              <a:t>多态性概述</a:t>
            </a:r>
          </a:p>
        </p:txBody>
      </p:sp>
      <p:sp>
        <p:nvSpPr>
          <p:cNvPr id="9"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17906586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5240" y="950913"/>
            <a:ext cx="6704013" cy="954087"/>
          </a:xfrm>
        </p:spPr>
        <p:txBody>
          <a:bodyPr/>
          <a:lstStyle/>
          <a:p>
            <a:pPr algn="l" eaLnBrk="1" hangingPunct="1"/>
            <a:r>
              <a:rPr lang="zh-CN" altLang="en-US" dirty="0"/>
              <a:t>例</a:t>
            </a:r>
            <a:r>
              <a:rPr lang="en-US" altLang="zh-CN" dirty="0"/>
              <a:t>8-6 </a:t>
            </a:r>
            <a:r>
              <a:rPr lang="zh-CN" altLang="en-US" dirty="0"/>
              <a:t>抽象类举例</a:t>
            </a:r>
          </a:p>
        </p:txBody>
      </p:sp>
      <p:sp>
        <p:nvSpPr>
          <p:cNvPr id="3" name="内容占位符 2"/>
          <p:cNvSpPr>
            <a:spLocks noGrp="1"/>
          </p:cNvSpPr>
          <p:nvPr>
            <p:ph idx="1"/>
          </p:nvPr>
        </p:nvSpPr>
        <p:spPr>
          <a:xfrm>
            <a:off x="304800" y="1752600"/>
            <a:ext cx="8534400" cy="47244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//8_6.cpp</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Base1 { //</a:t>
            </a:r>
            <a:r>
              <a:rPr lang="zh-CN" altLang="en-US" sz="1800" dirty="0"/>
              <a:t>基类</a:t>
            </a:r>
            <a:r>
              <a:rPr lang="en-US" altLang="zh-CN" sz="1800" dirty="0"/>
              <a:t>Base1</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a:solidFill>
                  <a:srgbClr val="FF0000"/>
                </a:solidFill>
              </a:rPr>
              <a:t>virtual void display() const = 0</a:t>
            </a:r>
            <a:r>
              <a:rPr lang="en-US" altLang="zh-CN" sz="1800" dirty="0"/>
              <a:t>;	//</a:t>
            </a:r>
            <a:r>
              <a:rPr lang="zh-CN" altLang="en-US" sz="1800" dirty="0"/>
              <a:t>纯虚函数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Base2: public Base1 { //</a:t>
            </a:r>
            <a:r>
              <a:rPr lang="zh-CN" altLang="en-US" sz="1800" dirty="0"/>
              <a:t>公有派生类</a:t>
            </a:r>
            <a:r>
              <a:rPr lang="en-US" altLang="zh-CN" sz="1800" dirty="0"/>
              <a:t>Base2</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void display() const;	//</a:t>
            </a:r>
            <a:r>
              <a:rPr lang="zh-CN" altLang="en-US" sz="1800" dirty="0"/>
              <a:t>覆盖基类的虚函数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Base2::display() const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 &lt;&lt; "Base2::display()"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5" name="标题 4"/>
          <p:cNvSpPr txBox="1">
            <a:spLocks/>
          </p:cNvSpPr>
          <p:nvPr/>
        </p:nvSpPr>
        <p:spPr>
          <a:xfrm>
            <a:off x="1947863" y="22860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endParaRPr lang="en-US" altLang="zh-CN" dirty="0"/>
          </a:p>
          <a:p>
            <a:r>
              <a:rPr lang="zh-CN" altLang="en-US" dirty="0"/>
              <a:t> </a:t>
            </a:r>
            <a:r>
              <a:rPr lang="en-US" altLang="zh-CN" dirty="0"/>
              <a:t>—— 8.4.2 </a:t>
            </a:r>
            <a:r>
              <a:rPr lang="zh-CN" altLang="en-US" dirty="0"/>
              <a:t>抽象类</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Tree>
    <p:extLst>
      <p:ext uri="{BB962C8B-B14F-4D97-AF65-F5344CB8AC3E}">
        <p14:creationId xmlns:p14="http://schemas.microsoft.com/office/powerpoint/2010/main" val="15990109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04800" y="1066800"/>
            <a:ext cx="8472488" cy="569976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Derived: public Base2 { //</a:t>
            </a:r>
            <a:r>
              <a:rPr lang="zh-CN" altLang="en-US" sz="1800" dirty="0"/>
              <a:t>公有派生类</a:t>
            </a:r>
            <a:r>
              <a:rPr lang="en-US" altLang="zh-CN" sz="1800" dirty="0"/>
              <a:t>Derived</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void display() </a:t>
            </a:r>
            <a:r>
              <a:rPr lang="en-US" altLang="zh-CN" sz="1800" dirty="0" err="1"/>
              <a:t>const</a:t>
            </a:r>
            <a:r>
              <a:rPr lang="en-US" altLang="zh-CN" sz="1800" dirty="0"/>
              <a:t>;	//</a:t>
            </a:r>
            <a:r>
              <a:rPr lang="zh-CN" altLang="en-US" sz="1800" dirty="0"/>
              <a:t>覆盖基类的虚函数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Derived::display() </a:t>
            </a:r>
            <a:r>
              <a:rPr lang="en-US" altLang="zh-CN" sz="1800" dirty="0" err="1"/>
              <a:t>const</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cout</a:t>
            </a:r>
            <a:r>
              <a:rPr lang="en-US" altLang="zh-CN" sz="1800" dirty="0"/>
              <a:t> &lt;&lt; "Derived::display()"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void fun(Base1 *</a:t>
            </a:r>
            <a:r>
              <a:rPr lang="en-US" altLang="zh-CN" sz="1800" dirty="0" err="1"/>
              <a:t>ptr</a:t>
            </a:r>
            <a:r>
              <a:rPr lang="en-US" altLang="zh-CN" sz="1800" dirty="0"/>
              <a:t>) { //</a:t>
            </a:r>
            <a:r>
              <a:rPr lang="zh-CN" altLang="en-US" sz="1800" dirty="0"/>
              <a:t>参数为指向基类对象的指针</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err="1"/>
              <a:t>ptr</a:t>
            </a:r>
            <a:r>
              <a:rPr lang="en-US" altLang="zh-CN" sz="1800" dirty="0"/>
              <a:t>-&gt;display();	//"</a:t>
            </a:r>
            <a:r>
              <a:rPr lang="zh-CN" altLang="en-US" sz="1800" dirty="0"/>
              <a:t>对象指针</a:t>
            </a:r>
            <a:r>
              <a:rPr lang="en-US" altLang="zh-CN" sz="1800" dirty="0"/>
              <a:t>-&gt;</a:t>
            </a:r>
            <a:r>
              <a:rPr lang="zh-CN" altLang="en-US" sz="1800" dirty="0"/>
              <a:t>成员名</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err="1"/>
              <a:t>int</a:t>
            </a:r>
            <a:r>
              <a:rPr lang="en-US" altLang="zh-CN" sz="1800" dirty="0"/>
              <a:t> main() {	//</a:t>
            </a:r>
            <a:r>
              <a:rPr lang="zh-CN" altLang="en-US" sz="1800" dirty="0"/>
              <a:t>主函数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Base2 </a:t>
            </a:r>
            <a:r>
              <a:rPr lang="en-US" altLang="zh-CN" sz="1800" dirty="0" err="1"/>
              <a:t>base2</a:t>
            </a:r>
            <a:r>
              <a:rPr lang="en-US" altLang="zh-CN" sz="1800" dirty="0"/>
              <a:t>;	//</a:t>
            </a:r>
            <a:r>
              <a:rPr lang="zh-CN" altLang="en-US" sz="1800" dirty="0"/>
              <a:t>定义</a:t>
            </a:r>
            <a:r>
              <a:rPr lang="en-US" altLang="zh-CN" sz="1800" dirty="0"/>
              <a:t>Base2</a:t>
            </a:r>
            <a:r>
              <a:rPr lang="zh-CN" altLang="en-US" sz="1800" dirty="0"/>
              <a:t>类对象</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Derived </a:t>
            </a:r>
            <a:r>
              <a:rPr lang="en-US" altLang="zh-CN" sz="1800" dirty="0" err="1"/>
              <a:t>derived</a:t>
            </a:r>
            <a:r>
              <a:rPr lang="en-US" altLang="zh-CN" sz="1800" dirty="0"/>
              <a:t>;	//</a:t>
            </a:r>
            <a:r>
              <a:rPr lang="zh-CN" altLang="en-US" sz="1800" dirty="0"/>
              <a:t>定义</a:t>
            </a:r>
            <a:r>
              <a:rPr lang="en-US" altLang="zh-CN" sz="1800" dirty="0"/>
              <a:t>Derived</a:t>
            </a:r>
            <a:r>
              <a:rPr lang="zh-CN" altLang="en-US" sz="1800" dirty="0"/>
              <a:t>类对象</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fun(&amp;base2);	//</a:t>
            </a:r>
            <a:r>
              <a:rPr lang="zh-CN" altLang="en-US" sz="1800" dirty="0"/>
              <a:t>用</a:t>
            </a:r>
            <a:r>
              <a:rPr lang="en-US" altLang="zh-CN" sz="1800" dirty="0"/>
              <a:t>Base2</a:t>
            </a:r>
            <a:r>
              <a:rPr lang="zh-CN" altLang="en-US" sz="1800" dirty="0"/>
              <a:t>对象的指针调用</a:t>
            </a:r>
            <a:r>
              <a:rPr lang="en-US" altLang="zh-CN" sz="1800" dirty="0"/>
              <a:t>fun</a:t>
            </a:r>
            <a:r>
              <a:rPr lang="zh-CN" altLang="en-US" sz="1800" dirty="0"/>
              <a:t>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fun(&amp;derived);	//</a:t>
            </a:r>
            <a:r>
              <a:rPr lang="zh-CN" altLang="en-US" sz="1800" dirty="0"/>
              <a:t>用</a:t>
            </a:r>
            <a:r>
              <a:rPr lang="en-US" altLang="zh-CN" sz="1800" dirty="0"/>
              <a:t>Derived</a:t>
            </a:r>
            <a:r>
              <a:rPr lang="zh-CN" altLang="en-US" sz="1800" dirty="0"/>
              <a:t>对象的指针调用</a:t>
            </a:r>
            <a:r>
              <a:rPr lang="en-US" altLang="zh-CN" sz="1800" dirty="0"/>
              <a:t>fun</a:t>
            </a:r>
            <a:r>
              <a:rPr lang="zh-CN" altLang="en-US" sz="1800" dirty="0"/>
              <a:t>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return 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2" name="标题 1"/>
          <p:cNvSpPr>
            <a:spLocks noGrp="1"/>
          </p:cNvSpPr>
          <p:nvPr>
            <p:ph type="title"/>
          </p:nvPr>
        </p:nvSpPr>
        <p:spPr>
          <a:xfrm>
            <a:off x="6004560" y="1066800"/>
            <a:ext cx="2757488" cy="899160"/>
          </a:xfrm>
          <a:solidFill>
            <a:schemeClr val="bg1"/>
          </a:solidFill>
        </p:spPr>
        <p:txBody>
          <a:bodyPr vert="horz">
            <a:normAutofit/>
          </a:bodyPr>
          <a:lstStyle/>
          <a:p>
            <a:pPr eaLnBrk="1" fontAlgn="auto" hangingPunct="1">
              <a:spcAft>
                <a:spcPts val="0"/>
              </a:spcAft>
              <a:defRPr/>
            </a:pPr>
            <a:r>
              <a:rPr lang="zh-CN" altLang="en-US" dirty="0"/>
              <a:t>例</a:t>
            </a:r>
            <a:r>
              <a:rPr lang="en-US" altLang="zh-CN" dirty="0"/>
              <a:t>8-6</a:t>
            </a:r>
            <a:r>
              <a:rPr lang="zh-CN" altLang="en-US" dirty="0"/>
              <a:t>（续）</a:t>
            </a:r>
          </a:p>
        </p:txBody>
      </p:sp>
      <p:sp>
        <p:nvSpPr>
          <p:cNvPr id="6" name="Text Box 4"/>
          <p:cNvSpPr txBox="1">
            <a:spLocks noChangeArrowheads="1"/>
          </p:cNvSpPr>
          <p:nvPr/>
        </p:nvSpPr>
        <p:spPr bwMode="auto">
          <a:xfrm>
            <a:off x="5791200" y="5257801"/>
            <a:ext cx="2970848" cy="1138773"/>
          </a:xfrm>
          <a:prstGeom prst="rect">
            <a:avLst/>
          </a:prstGeom>
          <a:solidFill>
            <a:srgbClr val="FFFF66"/>
          </a:solidFill>
          <a:ln w="12700" cap="sq">
            <a:solidFill>
              <a:schemeClr val="tx1"/>
            </a:solidFill>
            <a:miter lim="800000"/>
            <a:headEnd type="none" w="sm" len="sm"/>
            <a:tailEnd type="none" w="sm" len="sm"/>
          </a:ln>
        </p:spPr>
        <p:txBody>
          <a:bodyPr wrap="square">
            <a:spAutoFit/>
          </a:bodyPr>
          <a:lstStyle/>
          <a:p>
            <a:pPr algn="just">
              <a:spcBef>
                <a:spcPct val="20000"/>
              </a:spcBef>
              <a:buClr>
                <a:schemeClr val="accent2"/>
              </a:buClr>
              <a:buSzPct val="80000"/>
              <a:buFont typeface="Wingdings" pitchFamily="2" charset="2"/>
              <a:buNone/>
              <a:defRPr/>
            </a:pPr>
            <a:r>
              <a:rPr lang="zh-CN" altLang="en-US" sz="2000" dirty="0">
                <a:latin typeface="+mn-ea"/>
                <a:ea typeface="+mn-ea"/>
              </a:rPr>
              <a:t>运行结果：</a:t>
            </a:r>
          </a:p>
          <a:p>
            <a:pPr algn="just">
              <a:spcBef>
                <a:spcPct val="20000"/>
              </a:spcBef>
              <a:buClr>
                <a:schemeClr val="accent2"/>
              </a:buClr>
              <a:buSzPct val="80000"/>
              <a:buFont typeface="Wingdings" pitchFamily="2" charset="2"/>
              <a:buNone/>
              <a:defRPr/>
            </a:pPr>
            <a:r>
              <a:rPr lang="en-US" altLang="zh-CN" sz="2000" dirty="0"/>
              <a:t>Base2::display()</a:t>
            </a:r>
          </a:p>
          <a:p>
            <a:pPr algn="just">
              <a:spcBef>
                <a:spcPct val="20000"/>
              </a:spcBef>
              <a:buClr>
                <a:schemeClr val="accent2"/>
              </a:buClr>
              <a:buSzPct val="80000"/>
              <a:buFont typeface="Wingdings" pitchFamily="2" charset="2"/>
              <a:buNone/>
              <a:defRPr/>
            </a:pPr>
            <a:r>
              <a:rPr lang="en-US" altLang="zh-CN" sz="2000" dirty="0"/>
              <a:t>Derived::display()</a:t>
            </a:r>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
        <p:nvSpPr>
          <p:cNvPr id="9" name="标题 4"/>
          <p:cNvSpPr txBox="1">
            <a:spLocks/>
          </p:cNvSpPr>
          <p:nvPr/>
        </p:nvSpPr>
        <p:spPr>
          <a:xfrm>
            <a:off x="1947863" y="22860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endParaRPr lang="en-US" altLang="zh-CN" dirty="0"/>
          </a:p>
          <a:p>
            <a:r>
              <a:rPr lang="zh-CN" altLang="en-US" dirty="0"/>
              <a:t> </a:t>
            </a:r>
            <a:r>
              <a:rPr lang="en-US" altLang="zh-CN" dirty="0"/>
              <a:t>—— 8.4.2 </a:t>
            </a:r>
            <a:r>
              <a:rPr lang="zh-CN" altLang="en-US" dirty="0"/>
              <a:t>抽象类</a:t>
            </a:r>
          </a:p>
        </p:txBody>
      </p:sp>
    </p:spTree>
    <p:extLst>
      <p:ext uri="{BB962C8B-B14F-4D97-AF65-F5344CB8AC3E}">
        <p14:creationId xmlns:p14="http://schemas.microsoft.com/office/powerpoint/2010/main" val="15886197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Text Box 2"/>
          <p:cNvSpPr txBox="1">
            <a:spLocks noChangeArrowheads="1"/>
          </p:cNvSpPr>
          <p:nvPr/>
        </p:nvSpPr>
        <p:spPr bwMode="auto">
          <a:xfrm>
            <a:off x="381000" y="1814929"/>
            <a:ext cx="838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1" dirty="0">
                <a:latin typeface="+mn-lt"/>
                <a:ea typeface="+mn-ea"/>
              </a:rPr>
              <a:t>（</a:t>
            </a:r>
            <a:r>
              <a:rPr lang="en-US" altLang="zh-CN" sz="2400" b="1" dirty="0">
                <a:latin typeface="+mn-lt"/>
                <a:ea typeface="+mn-ea"/>
              </a:rPr>
              <a:t>1</a:t>
            </a:r>
            <a:r>
              <a:rPr lang="zh-CN" altLang="en-US" sz="2400" b="1" dirty="0">
                <a:latin typeface="+mn-lt"/>
                <a:ea typeface="+mn-ea"/>
              </a:rPr>
              <a:t>）只有类的成员函数才能说明为虚函数，因为虚函数仅适用于继承关系的类对象，所以普通函数不能说明为虚函数。</a:t>
            </a:r>
          </a:p>
          <a:p>
            <a:pPr eaLnBrk="0" hangingPunct="0"/>
            <a:r>
              <a:rPr lang="zh-CN" altLang="en-US" sz="2400" b="1" dirty="0">
                <a:latin typeface="+mn-lt"/>
                <a:ea typeface="+mn-ea"/>
              </a:rPr>
              <a:t>（</a:t>
            </a:r>
            <a:r>
              <a:rPr lang="en-US" altLang="zh-CN" sz="2400" b="1" dirty="0">
                <a:latin typeface="+mn-lt"/>
                <a:ea typeface="+mn-ea"/>
              </a:rPr>
              <a:t>2</a:t>
            </a:r>
            <a:r>
              <a:rPr lang="zh-CN" altLang="en-US" sz="2400" b="1" dirty="0">
                <a:latin typeface="+mn-lt"/>
                <a:ea typeface="+mn-ea"/>
              </a:rPr>
              <a:t>）内联函数不能是虚函数，因为内联函数是在编译时决定其位置。</a:t>
            </a:r>
          </a:p>
          <a:p>
            <a:pPr eaLnBrk="0" hangingPunct="0"/>
            <a:r>
              <a:rPr lang="zh-CN" altLang="en-US" sz="2400" b="1" dirty="0">
                <a:latin typeface="+mn-lt"/>
                <a:ea typeface="+mn-ea"/>
              </a:rPr>
              <a:t>（</a:t>
            </a:r>
            <a:r>
              <a:rPr lang="en-US" altLang="zh-CN" sz="2400" b="1" dirty="0">
                <a:latin typeface="+mn-lt"/>
                <a:ea typeface="+mn-ea"/>
              </a:rPr>
              <a:t>3</a:t>
            </a:r>
            <a:r>
              <a:rPr lang="zh-CN" altLang="en-US" sz="2400" b="1" dirty="0">
                <a:latin typeface="+mn-lt"/>
                <a:ea typeface="+mn-ea"/>
              </a:rPr>
              <a:t>）构造函数不能是虚函数，因为构造时对象还是一片未定型的空间。</a:t>
            </a:r>
          </a:p>
          <a:p>
            <a:pPr eaLnBrk="0" hangingPunct="0"/>
            <a:r>
              <a:rPr lang="zh-CN" altLang="en-US" sz="2400" b="1" dirty="0">
                <a:latin typeface="+mn-lt"/>
                <a:ea typeface="+mn-ea"/>
              </a:rPr>
              <a:t>（</a:t>
            </a:r>
            <a:r>
              <a:rPr lang="en-US" altLang="zh-CN" sz="2400" b="1" dirty="0">
                <a:latin typeface="+mn-lt"/>
                <a:ea typeface="+mn-ea"/>
              </a:rPr>
              <a:t>4</a:t>
            </a:r>
            <a:r>
              <a:rPr lang="zh-CN" altLang="en-US" sz="2400" b="1" dirty="0">
                <a:latin typeface="+mn-lt"/>
                <a:ea typeface="+mn-ea"/>
              </a:rPr>
              <a:t>）析构函数可以是虚函数，而且通常声明为虚函数。</a:t>
            </a:r>
            <a:endParaRPr lang="en-US" altLang="zh-CN" sz="2000" b="1" dirty="0">
              <a:solidFill>
                <a:schemeClr val="tx1">
                  <a:lumMod val="85000"/>
                  <a:lumOff val="15000"/>
                </a:schemeClr>
              </a:solidFill>
              <a:latin typeface="+mn-lt"/>
              <a:ea typeface="+mn-ea"/>
            </a:endParaRPr>
          </a:p>
        </p:txBody>
      </p:sp>
      <p:sp>
        <p:nvSpPr>
          <p:cNvPr id="3" name="标题 4"/>
          <p:cNvSpPr txBox="1">
            <a:spLocks/>
          </p:cNvSpPr>
          <p:nvPr/>
        </p:nvSpPr>
        <p:spPr>
          <a:xfrm>
            <a:off x="1947863" y="22860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endParaRPr lang="en-US" altLang="zh-CN" dirty="0"/>
          </a:p>
          <a:p>
            <a:r>
              <a:rPr lang="zh-CN" altLang="en-US" dirty="0"/>
              <a:t> </a:t>
            </a:r>
            <a:r>
              <a:rPr lang="en-US" altLang="zh-CN" dirty="0"/>
              <a:t>—— 8.4.2 </a:t>
            </a:r>
            <a:r>
              <a:rPr lang="zh-CN" altLang="en-US" dirty="0"/>
              <a:t>抽象类</a:t>
            </a:r>
          </a:p>
        </p:txBody>
      </p:sp>
      <p:sp>
        <p:nvSpPr>
          <p:cNvPr id="5" name="标题 1"/>
          <p:cNvSpPr txBox="1">
            <a:spLocks/>
          </p:cNvSpPr>
          <p:nvPr/>
        </p:nvSpPr>
        <p:spPr>
          <a:xfrm>
            <a:off x="-1524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虚函数的限制</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Tree>
    <p:extLst>
      <p:ext uri="{BB962C8B-B14F-4D97-AF65-F5344CB8AC3E}">
        <p14:creationId xmlns:p14="http://schemas.microsoft.com/office/powerpoint/2010/main" val="15309585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ChangeArrowheads="1"/>
          </p:cNvSpPr>
          <p:nvPr/>
        </p:nvSpPr>
        <p:spPr bwMode="auto">
          <a:xfrm>
            <a:off x="304800" y="1426285"/>
            <a:ext cx="8382000"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2" indent="-342900">
              <a:lnSpc>
                <a:spcPct val="130000"/>
              </a:lnSpc>
              <a:spcBef>
                <a:spcPct val="20000"/>
              </a:spcBef>
              <a:buClr>
                <a:schemeClr val="hlink"/>
              </a:buClr>
              <a:buSzPct val="75000"/>
              <a:buBlip>
                <a:blip r:embed="rId3"/>
              </a:buBlip>
            </a:pPr>
            <a:r>
              <a:rPr lang="zh-CN" altLang="en-US" sz="2800" dirty="0">
                <a:effectLst>
                  <a:outerShdw blurRad="38100" dist="38100" dir="2700000" algn="tl">
                    <a:srgbClr val="C0C0C0"/>
                  </a:outerShdw>
                </a:effectLst>
                <a:latin typeface="+mn-lt"/>
                <a:ea typeface="+mn-ea"/>
              </a:rPr>
              <a:t>所以：</a:t>
            </a:r>
          </a:p>
          <a:p>
            <a:pPr marL="342900" lvl="2" indent="-342900">
              <a:lnSpc>
                <a:spcPct val="130000"/>
              </a:lnSpc>
              <a:spcBef>
                <a:spcPct val="20000"/>
              </a:spcBef>
              <a:buClr>
                <a:schemeClr val="hlink"/>
              </a:buClr>
              <a:buSzPct val="75000"/>
              <a:buBlip>
                <a:blip r:embed="rId3"/>
              </a:buBlip>
            </a:pPr>
            <a:r>
              <a:rPr lang="en-US" altLang="zh-CN" sz="2800" dirty="0">
                <a:effectLst>
                  <a:outerShdw blurRad="38100" dist="38100" dir="2700000" algn="tl">
                    <a:srgbClr val="C0C0C0"/>
                  </a:outerShdw>
                </a:effectLst>
                <a:latin typeface="+mn-lt"/>
                <a:ea typeface="+mn-ea"/>
              </a:rPr>
              <a:t>(1)</a:t>
            </a:r>
            <a:r>
              <a:rPr lang="zh-CN" altLang="en-US" sz="2800" dirty="0">
                <a:effectLst>
                  <a:outerShdw blurRad="38100" dist="38100" dir="2700000" algn="tl">
                    <a:srgbClr val="C0C0C0"/>
                  </a:outerShdw>
                </a:effectLst>
                <a:latin typeface="+mn-lt"/>
                <a:ea typeface="+mn-ea"/>
              </a:rPr>
              <a:t>当在基类中把成员函数定义为虚函数后，在其派生类中定义的虚函数必须与基类中的虚函数同名，参数的类型、顺序、个数必须一一对应。</a:t>
            </a:r>
          </a:p>
          <a:p>
            <a:pPr marL="342900" lvl="2" indent="-342900">
              <a:lnSpc>
                <a:spcPct val="130000"/>
              </a:lnSpc>
              <a:spcBef>
                <a:spcPct val="20000"/>
              </a:spcBef>
              <a:buClr>
                <a:schemeClr val="hlink"/>
              </a:buClr>
              <a:buSzPct val="75000"/>
              <a:buBlip>
                <a:blip r:embed="rId3"/>
              </a:buBlip>
            </a:pPr>
            <a:r>
              <a:rPr lang="en-US" altLang="zh-CN" sz="2800" dirty="0">
                <a:effectLst>
                  <a:outerShdw blurRad="38100" dist="38100" dir="2700000" algn="tl">
                    <a:srgbClr val="C0C0C0"/>
                  </a:outerShdw>
                </a:effectLst>
                <a:latin typeface="+mn-lt"/>
                <a:ea typeface="+mn-ea"/>
              </a:rPr>
              <a:t>(2)</a:t>
            </a:r>
            <a:r>
              <a:rPr lang="zh-CN" altLang="en-US" sz="2800" dirty="0">
                <a:effectLst>
                  <a:outerShdw blurRad="38100" dist="38100" dir="2700000" algn="tl">
                    <a:srgbClr val="C0C0C0"/>
                  </a:outerShdw>
                </a:effectLst>
                <a:latin typeface="+mn-lt"/>
                <a:ea typeface="+mn-ea"/>
              </a:rPr>
              <a:t>实现这种动态的多态性，</a:t>
            </a:r>
            <a:r>
              <a:rPr lang="zh-CN" altLang="en-US" sz="2800" dirty="0">
                <a:solidFill>
                  <a:srgbClr val="FF0000"/>
                </a:solidFill>
                <a:effectLst>
                  <a:outerShdw blurRad="38100" dist="38100" dir="2700000" algn="tl">
                    <a:srgbClr val="C0C0C0"/>
                  </a:outerShdw>
                </a:effectLst>
                <a:latin typeface="+mn-lt"/>
                <a:ea typeface="+mn-ea"/>
              </a:rPr>
              <a:t>必须使用基类类型的</a:t>
            </a:r>
            <a:r>
              <a:rPr lang="zh-CN" altLang="en-US" sz="2800" b="1" dirty="0">
                <a:solidFill>
                  <a:srgbClr val="C00000"/>
                </a:solidFill>
                <a:effectLst>
                  <a:outerShdw blurRad="38100" dist="38100" dir="2700000" algn="tl">
                    <a:srgbClr val="C0C0C0"/>
                  </a:outerShdw>
                </a:effectLst>
                <a:latin typeface="+mn-lt"/>
                <a:ea typeface="+mn-ea"/>
              </a:rPr>
              <a:t>指针变量或引用</a:t>
            </a:r>
            <a:r>
              <a:rPr lang="zh-CN" altLang="en-US" sz="2800" dirty="0">
                <a:effectLst>
                  <a:outerShdw blurRad="38100" dist="38100" dir="2700000" algn="tl">
                    <a:srgbClr val="C0C0C0"/>
                  </a:outerShdw>
                </a:effectLst>
                <a:latin typeface="+mn-lt"/>
                <a:ea typeface="+mn-ea"/>
              </a:rPr>
              <a:t>，使该指针指向不同的派生类的对象，并通过调用指针所指的虚函数才能实现动态的多态性。</a:t>
            </a:r>
          </a:p>
        </p:txBody>
      </p:sp>
      <p:sp>
        <p:nvSpPr>
          <p:cNvPr id="3" name="标题 4"/>
          <p:cNvSpPr txBox="1">
            <a:spLocks/>
          </p:cNvSpPr>
          <p:nvPr/>
        </p:nvSpPr>
        <p:spPr>
          <a:xfrm>
            <a:off x="1947863" y="22860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8.4 </a:t>
            </a:r>
            <a:r>
              <a:rPr lang="zh-CN" altLang="en-US" dirty="0"/>
              <a:t>抽象类</a:t>
            </a:r>
            <a:endParaRPr lang="en-US" altLang="zh-CN" dirty="0"/>
          </a:p>
          <a:p>
            <a:r>
              <a:rPr lang="zh-CN" altLang="en-US" dirty="0"/>
              <a:t> </a:t>
            </a:r>
            <a:r>
              <a:rPr lang="en-US" altLang="zh-CN" dirty="0"/>
              <a:t>—— 8.4.2 </a:t>
            </a:r>
            <a:r>
              <a:rPr lang="zh-CN" altLang="en-US" dirty="0"/>
              <a:t>抽象类</a:t>
            </a:r>
          </a:p>
        </p:txBody>
      </p:sp>
      <p:sp>
        <p:nvSpPr>
          <p:cNvPr id="4"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Tree>
    <p:extLst>
      <p:ext uri="{BB962C8B-B14F-4D97-AF65-F5344CB8AC3E}">
        <p14:creationId xmlns:p14="http://schemas.microsoft.com/office/powerpoint/2010/main" val="82646540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0"/>
            <a:ext cx="6704013" cy="954087"/>
          </a:xfrm>
        </p:spPr>
        <p:txBody>
          <a:bodyPr>
            <a:normAutofit fontScale="90000"/>
          </a:bodyPr>
          <a:lstStyle/>
          <a:p>
            <a:pPr eaLnBrk="1" fontAlgn="auto" hangingPunct="1">
              <a:spcAft>
                <a:spcPts val="0"/>
              </a:spcAft>
              <a:defRPr/>
            </a:pPr>
            <a:r>
              <a:rPr lang="en-US" altLang="zh-CN" dirty="0"/>
              <a:t>8.5 </a:t>
            </a:r>
            <a:r>
              <a:rPr lang="zh-CN" altLang="en-US" dirty="0"/>
              <a:t>程序实例</a:t>
            </a:r>
            <a:r>
              <a:rPr lang="en-US" dirty="0"/>
              <a:t>—</a:t>
            </a:r>
            <a:r>
              <a:rPr lang="zh-CN" altLang="en-US" dirty="0"/>
              <a:t>变步长梯形积分算法求解函数的定积分</a:t>
            </a:r>
            <a:r>
              <a:rPr lang="en-US" altLang="zh-CN" dirty="0"/>
              <a:t>——</a:t>
            </a:r>
            <a:r>
              <a:rPr lang="zh-CN" altLang="en-US" dirty="0"/>
              <a:t>算法基本原理</a:t>
            </a:r>
          </a:p>
        </p:txBody>
      </p:sp>
      <p:sp>
        <p:nvSpPr>
          <p:cNvPr id="1028" name="内容占位符 2"/>
          <p:cNvSpPr>
            <a:spLocks noGrp="1"/>
          </p:cNvSpPr>
          <p:nvPr>
            <p:ph idx="1"/>
          </p:nvPr>
        </p:nvSpPr>
        <p:spPr/>
        <p:txBody>
          <a:bodyPr/>
          <a:lstStyle/>
          <a:p>
            <a:pPr eaLnBrk="1" hangingPunct="1"/>
            <a:r>
              <a:rPr lang="zh-CN" altLang="en-US" sz="2800" dirty="0"/>
              <a:t>我们只考虑最简单的情况，设被积函数是一个一元函数，定积分表达式为：</a:t>
            </a:r>
            <a:endParaRPr lang="en-US" altLang="zh-CN" sz="2800" dirty="0"/>
          </a:p>
          <a:p>
            <a:pPr eaLnBrk="1" hangingPunct="1"/>
            <a:endParaRPr lang="zh-CN" altLang="en-US" sz="2800" dirty="0"/>
          </a:p>
          <a:p>
            <a:pPr eaLnBrk="1" hangingPunct="1"/>
            <a:r>
              <a:rPr lang="zh-CN" altLang="en-US" sz="2800" dirty="0"/>
              <a:t>积分表示的意义是一元函数</a:t>
            </a:r>
            <a:r>
              <a:rPr lang="en-US" altLang="zh-CN" sz="2800" dirty="0"/>
              <a:t>f(x)</a:t>
            </a:r>
            <a:r>
              <a:rPr lang="zh-CN" altLang="en-US" sz="2800" dirty="0"/>
              <a:t>在区间</a:t>
            </a:r>
            <a:r>
              <a:rPr lang="en-US" altLang="zh-CN" sz="2800" dirty="0"/>
              <a:t>a</a:t>
            </a:r>
            <a:r>
              <a:rPr lang="zh-CN" altLang="en-US" sz="2800" dirty="0"/>
              <a:t>到</a:t>
            </a:r>
            <a:r>
              <a:rPr lang="en-US" altLang="zh-CN" sz="2800" dirty="0"/>
              <a:t>b</a:t>
            </a:r>
            <a:r>
              <a:rPr lang="zh-CN" altLang="en-US" sz="2800" dirty="0"/>
              <a:t>之间与</a:t>
            </a:r>
            <a:r>
              <a:rPr lang="en-US" altLang="zh-CN" sz="2800" dirty="0"/>
              <a:t>x</a:t>
            </a:r>
            <a:r>
              <a:rPr lang="zh-CN" altLang="en-US" sz="2800" dirty="0"/>
              <a:t>轴所夹的面积</a:t>
            </a:r>
          </a:p>
          <a:p>
            <a:pPr lvl="1" eaLnBrk="1" hangingPunct="1">
              <a:buFont typeface="Georgia" panose="02040502050405020303" pitchFamily="18" charset="0"/>
              <a:buNone/>
            </a:pPr>
            <a:endParaRPr lang="en-US" altLang="zh-CN" sz="2800" dirty="0"/>
          </a:p>
        </p:txBody>
      </p:sp>
      <p:sp>
        <p:nvSpPr>
          <p:cNvPr id="10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2335048607"/>
              </p:ext>
            </p:extLst>
          </p:nvPr>
        </p:nvGraphicFramePr>
        <p:xfrm>
          <a:off x="3464684" y="2339162"/>
          <a:ext cx="2386012" cy="937438"/>
        </p:xfrm>
        <a:graphic>
          <a:graphicData uri="http://schemas.openxmlformats.org/presentationml/2006/ole">
            <mc:AlternateContent xmlns:mc="http://schemas.openxmlformats.org/markup-compatibility/2006">
              <mc:Choice xmlns:v="urn:schemas-microsoft-com:vml" Requires="v">
                <p:oleObj spid="_x0000_s4237" name="Equation" r:id="rId3" imgW="850531" imgH="330057" progId="Equation.DSMT4">
                  <p:embed/>
                </p:oleObj>
              </mc:Choice>
              <mc:Fallback>
                <p:oleObj name="Equation" r:id="rId3" imgW="850531" imgH="3300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684" y="2339162"/>
                        <a:ext cx="2386012" cy="937438"/>
                      </a:xfrm>
                      <a:prstGeom prst="rect">
                        <a:avLst/>
                      </a:prstGeom>
                      <a:noFill/>
                      <a:extLst/>
                    </p:spPr>
                  </p:pic>
                </p:oleObj>
              </mc:Fallback>
            </mc:AlternateContent>
          </a:graphicData>
        </a:graphic>
      </p:graphicFrame>
      <p:sp>
        <p:nvSpPr>
          <p:cNvPr id="103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1032" name="Rectangle 5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1033" name="Group 32"/>
          <p:cNvGrpSpPr>
            <a:grpSpLocks noChangeAspect="1"/>
          </p:cNvGrpSpPr>
          <p:nvPr/>
        </p:nvGrpSpPr>
        <p:grpSpPr bwMode="auto">
          <a:xfrm>
            <a:off x="2249487" y="4170363"/>
            <a:ext cx="4643437" cy="2419350"/>
            <a:chOff x="2799" y="2077"/>
            <a:chExt cx="6309" cy="3288"/>
          </a:xfrm>
        </p:grpSpPr>
        <p:sp>
          <p:nvSpPr>
            <p:cNvPr id="1034" name="AutoShape 50"/>
            <p:cNvSpPr>
              <a:spLocks noChangeAspect="1" noChangeArrowheads="1" noTextEdit="1"/>
            </p:cNvSpPr>
            <p:nvPr/>
          </p:nvSpPr>
          <p:spPr bwMode="auto">
            <a:xfrm>
              <a:off x="2799" y="2077"/>
              <a:ext cx="6309" cy="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49"/>
            <p:cNvSpPr>
              <a:spLocks noChangeShapeType="1"/>
            </p:cNvSpPr>
            <p:nvPr/>
          </p:nvSpPr>
          <p:spPr bwMode="auto">
            <a:xfrm>
              <a:off x="3541" y="4845"/>
              <a:ext cx="4841"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6" name="Line 48"/>
            <p:cNvSpPr>
              <a:spLocks noChangeShapeType="1"/>
            </p:cNvSpPr>
            <p:nvPr/>
          </p:nvSpPr>
          <p:spPr bwMode="auto">
            <a:xfrm flipV="1">
              <a:off x="3541" y="2270"/>
              <a:ext cx="0" cy="258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7" name="Freeform 47"/>
            <p:cNvSpPr>
              <a:spLocks/>
            </p:cNvSpPr>
            <p:nvPr/>
          </p:nvSpPr>
          <p:spPr bwMode="auto">
            <a:xfrm>
              <a:off x="4149" y="3293"/>
              <a:ext cx="3826" cy="749"/>
            </a:xfrm>
            <a:custGeom>
              <a:avLst/>
              <a:gdLst>
                <a:gd name="T0" fmla="*/ 0 w 3825"/>
                <a:gd name="T1" fmla="*/ 306 h 749"/>
                <a:gd name="T2" fmla="*/ 720 w 3825"/>
                <a:gd name="T3" fmla="*/ 261 h 749"/>
                <a:gd name="T4" fmla="*/ 810 w 3825"/>
                <a:gd name="T5" fmla="*/ 201 h 749"/>
                <a:gd name="T6" fmla="*/ 975 w 3825"/>
                <a:gd name="T7" fmla="*/ 21 h 749"/>
                <a:gd name="T8" fmla="*/ 1305 w 3825"/>
                <a:gd name="T9" fmla="*/ 6 h 749"/>
                <a:gd name="T10" fmla="*/ 1590 w 3825"/>
                <a:gd name="T11" fmla="*/ 51 h 749"/>
                <a:gd name="T12" fmla="*/ 1635 w 3825"/>
                <a:gd name="T13" fmla="*/ 66 h 749"/>
                <a:gd name="T14" fmla="*/ 1680 w 3825"/>
                <a:gd name="T15" fmla="*/ 81 h 749"/>
                <a:gd name="T16" fmla="*/ 1875 w 3825"/>
                <a:gd name="T17" fmla="*/ 201 h 749"/>
                <a:gd name="T18" fmla="*/ 1971 w 3825"/>
                <a:gd name="T19" fmla="*/ 261 h 749"/>
                <a:gd name="T20" fmla="*/ 2511 w 3825"/>
                <a:gd name="T21" fmla="*/ 216 h 749"/>
                <a:gd name="T22" fmla="*/ 2856 w 3825"/>
                <a:gd name="T23" fmla="*/ 336 h 749"/>
                <a:gd name="T24" fmla="*/ 2991 w 3825"/>
                <a:gd name="T25" fmla="*/ 471 h 749"/>
                <a:gd name="T26" fmla="*/ 3066 w 3825"/>
                <a:gd name="T27" fmla="*/ 561 h 749"/>
                <a:gd name="T28" fmla="*/ 3276 w 3825"/>
                <a:gd name="T29" fmla="*/ 621 h 749"/>
                <a:gd name="T30" fmla="*/ 3516 w 3825"/>
                <a:gd name="T31" fmla="*/ 711 h 749"/>
                <a:gd name="T32" fmla="*/ 3576 w 3825"/>
                <a:gd name="T33" fmla="*/ 741 h 749"/>
                <a:gd name="T34" fmla="*/ 3831 w 3825"/>
                <a:gd name="T35" fmla="*/ 741 h 7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25"/>
                <a:gd name="T55" fmla="*/ 0 h 749"/>
                <a:gd name="T56" fmla="*/ 3825 w 3825"/>
                <a:gd name="T57" fmla="*/ 749 h 7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25" h="749">
                  <a:moveTo>
                    <a:pt x="0" y="306"/>
                  </a:moveTo>
                  <a:cubicBezTo>
                    <a:pt x="233" y="384"/>
                    <a:pt x="489" y="327"/>
                    <a:pt x="720" y="261"/>
                  </a:cubicBezTo>
                  <a:cubicBezTo>
                    <a:pt x="750" y="241"/>
                    <a:pt x="780" y="221"/>
                    <a:pt x="810" y="201"/>
                  </a:cubicBezTo>
                  <a:cubicBezTo>
                    <a:pt x="892" y="147"/>
                    <a:pt x="856" y="31"/>
                    <a:pt x="975" y="21"/>
                  </a:cubicBezTo>
                  <a:cubicBezTo>
                    <a:pt x="1085" y="12"/>
                    <a:pt x="1195" y="11"/>
                    <a:pt x="1305" y="6"/>
                  </a:cubicBezTo>
                  <a:cubicBezTo>
                    <a:pt x="1532" y="23"/>
                    <a:pt x="1438" y="0"/>
                    <a:pt x="1590" y="51"/>
                  </a:cubicBezTo>
                  <a:cubicBezTo>
                    <a:pt x="1605" y="56"/>
                    <a:pt x="1620" y="61"/>
                    <a:pt x="1635" y="66"/>
                  </a:cubicBezTo>
                  <a:cubicBezTo>
                    <a:pt x="1650" y="71"/>
                    <a:pt x="1680" y="81"/>
                    <a:pt x="1680" y="81"/>
                  </a:cubicBezTo>
                  <a:cubicBezTo>
                    <a:pt x="1737" y="138"/>
                    <a:pt x="1806" y="160"/>
                    <a:pt x="1875" y="201"/>
                  </a:cubicBezTo>
                  <a:cubicBezTo>
                    <a:pt x="1906" y="220"/>
                    <a:pt x="1965" y="261"/>
                    <a:pt x="1965" y="261"/>
                  </a:cubicBezTo>
                  <a:cubicBezTo>
                    <a:pt x="2197" y="251"/>
                    <a:pt x="2301" y="236"/>
                    <a:pt x="2505" y="216"/>
                  </a:cubicBezTo>
                  <a:cubicBezTo>
                    <a:pt x="2625" y="240"/>
                    <a:pt x="2734" y="297"/>
                    <a:pt x="2850" y="336"/>
                  </a:cubicBezTo>
                  <a:cubicBezTo>
                    <a:pt x="2888" y="393"/>
                    <a:pt x="2939" y="418"/>
                    <a:pt x="2985" y="471"/>
                  </a:cubicBezTo>
                  <a:cubicBezTo>
                    <a:pt x="3014" y="505"/>
                    <a:pt x="3017" y="537"/>
                    <a:pt x="3060" y="561"/>
                  </a:cubicBezTo>
                  <a:cubicBezTo>
                    <a:pt x="3110" y="589"/>
                    <a:pt x="3222" y="603"/>
                    <a:pt x="3270" y="621"/>
                  </a:cubicBezTo>
                  <a:cubicBezTo>
                    <a:pt x="3584" y="739"/>
                    <a:pt x="3202" y="634"/>
                    <a:pt x="3510" y="711"/>
                  </a:cubicBezTo>
                  <a:cubicBezTo>
                    <a:pt x="3532" y="716"/>
                    <a:pt x="3548" y="739"/>
                    <a:pt x="3570" y="741"/>
                  </a:cubicBezTo>
                  <a:cubicBezTo>
                    <a:pt x="3655" y="749"/>
                    <a:pt x="3740" y="741"/>
                    <a:pt x="3825" y="74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8" name="Line 46"/>
            <p:cNvSpPr>
              <a:spLocks noChangeShapeType="1"/>
            </p:cNvSpPr>
            <p:nvPr/>
          </p:nvSpPr>
          <p:spPr bwMode="auto">
            <a:xfrm>
              <a:off x="4169" y="3620"/>
              <a:ext cx="0" cy="1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45"/>
            <p:cNvSpPr>
              <a:spLocks noChangeShapeType="1"/>
            </p:cNvSpPr>
            <p:nvPr/>
          </p:nvSpPr>
          <p:spPr bwMode="auto">
            <a:xfrm>
              <a:off x="7950" y="4014"/>
              <a:ext cx="0"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44"/>
            <p:cNvSpPr>
              <a:spLocks noChangeShapeType="1"/>
            </p:cNvSpPr>
            <p:nvPr/>
          </p:nvSpPr>
          <p:spPr bwMode="auto">
            <a:xfrm>
              <a:off x="4709" y="3620"/>
              <a:ext cx="0" cy="12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43"/>
            <p:cNvSpPr>
              <a:spLocks noChangeShapeType="1"/>
            </p:cNvSpPr>
            <p:nvPr/>
          </p:nvSpPr>
          <p:spPr bwMode="auto">
            <a:xfrm>
              <a:off x="5029" y="3380"/>
              <a:ext cx="0" cy="1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42"/>
            <p:cNvSpPr>
              <a:spLocks noChangeShapeType="1"/>
            </p:cNvSpPr>
            <p:nvPr/>
          </p:nvSpPr>
          <p:spPr bwMode="auto">
            <a:xfrm>
              <a:off x="4709" y="3600"/>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3" name="Text Box 41"/>
            <p:cNvSpPr txBox="1">
              <a:spLocks noChangeArrowheads="1"/>
            </p:cNvSpPr>
            <p:nvPr/>
          </p:nvSpPr>
          <p:spPr bwMode="auto">
            <a:xfrm>
              <a:off x="3198" y="2077"/>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13335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y</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44" name="Text Box 40"/>
            <p:cNvSpPr txBox="1">
              <a:spLocks noChangeArrowheads="1"/>
            </p:cNvSpPr>
            <p:nvPr/>
          </p:nvSpPr>
          <p:spPr bwMode="auto">
            <a:xfrm>
              <a:off x="8250" y="4641"/>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a:ea typeface="宋体" panose="02010600030101010101" pitchFamily="2" charset="-122"/>
                  <a:cs typeface="Times New Roman" panose="02020603050405020304" pitchFamily="18" charset="0"/>
                </a:rPr>
                <a:t>  </a:t>
              </a:r>
              <a:r>
                <a:rPr kumimoji="0" lang="en-US" altLang="zh-CN" sz="2000" i="1">
                  <a:ea typeface="宋体" panose="02010600030101010101" pitchFamily="2" charset="-122"/>
                  <a:cs typeface="Times New Roman" panose="02020603050405020304" pitchFamily="18" charset="0"/>
                </a:rPr>
                <a:t>x</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45" name="Text Box 39"/>
            <p:cNvSpPr txBox="1">
              <a:spLocks noChangeArrowheads="1"/>
            </p:cNvSpPr>
            <p:nvPr/>
          </p:nvSpPr>
          <p:spPr bwMode="auto">
            <a:xfrm>
              <a:off x="4069" y="4851"/>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a</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46" name="Text Box 38"/>
            <p:cNvSpPr txBox="1">
              <a:spLocks noChangeArrowheads="1"/>
            </p:cNvSpPr>
            <p:nvPr/>
          </p:nvSpPr>
          <p:spPr bwMode="auto">
            <a:xfrm>
              <a:off x="7870" y="4851"/>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b</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47" name="Text Box 37"/>
            <p:cNvSpPr txBox="1">
              <a:spLocks noChangeArrowheads="1"/>
            </p:cNvSpPr>
            <p:nvPr/>
          </p:nvSpPr>
          <p:spPr bwMode="auto">
            <a:xfrm>
              <a:off x="5009" y="4891"/>
              <a:ext cx="46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dirty="0" err="1">
                  <a:ea typeface="宋体" panose="02010600030101010101" pitchFamily="2" charset="-122"/>
                  <a:cs typeface="Times New Roman" panose="02020603050405020304" pitchFamily="18" charset="0"/>
                </a:rPr>
                <a:t>x</a:t>
              </a:r>
              <a:r>
                <a:rPr kumimoji="0" lang="en-US" altLang="zh-CN" sz="2000" i="1" baseline="-30000" dirty="0" err="1">
                  <a:ea typeface="宋体" panose="02010600030101010101" pitchFamily="2" charset="-122"/>
                  <a:cs typeface="Times New Roman" panose="02020603050405020304" pitchFamily="18" charset="0"/>
                </a:rPr>
                <a:t>k</a:t>
              </a:r>
              <a:endParaRPr kumimoji="0" lang="en-US" altLang="zh-CN" sz="4400" dirty="0">
                <a:latin typeface="Arial" panose="020B0604020202020204" pitchFamily="34" charset="0"/>
                <a:ea typeface="宋体" panose="02010600030101010101" pitchFamily="2" charset="-122"/>
                <a:cs typeface="Times New Roman" panose="02020603050405020304" pitchFamily="18" charset="0"/>
              </a:endParaRPr>
            </a:p>
          </p:txBody>
        </p:sp>
        <p:sp>
          <p:nvSpPr>
            <p:cNvPr id="1048" name="Text Box 36"/>
            <p:cNvSpPr txBox="1">
              <a:spLocks noChangeArrowheads="1"/>
            </p:cNvSpPr>
            <p:nvPr/>
          </p:nvSpPr>
          <p:spPr bwMode="auto">
            <a:xfrm>
              <a:off x="4489" y="4891"/>
              <a:ext cx="4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x</a:t>
              </a:r>
              <a:r>
                <a:rPr kumimoji="0" lang="en-US" altLang="zh-CN" sz="2000" i="1" baseline="-30000">
                  <a:ea typeface="宋体" panose="02010600030101010101" pitchFamily="2" charset="-122"/>
                  <a:cs typeface="Times New Roman" panose="02020603050405020304" pitchFamily="18" charset="0"/>
                </a:rPr>
                <a:t>k</a:t>
              </a:r>
              <a:r>
                <a:rPr kumimoji="0" lang="en-US" altLang="zh-CN" sz="2000" baseline="-30000">
                  <a:ea typeface="宋体" panose="02010600030101010101" pitchFamily="2" charset="-122"/>
                  <a:cs typeface="Times New Roman" panose="02020603050405020304" pitchFamily="18" charset="0"/>
                </a:rPr>
                <a:t>-1</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49" name="Text Box 35"/>
            <p:cNvSpPr txBox="1">
              <a:spLocks noChangeArrowheads="1"/>
            </p:cNvSpPr>
            <p:nvPr/>
          </p:nvSpPr>
          <p:spPr bwMode="auto">
            <a:xfrm>
              <a:off x="4799" y="4600"/>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h</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50" name="Text Box 34"/>
            <p:cNvSpPr txBox="1">
              <a:spLocks noChangeArrowheads="1"/>
            </p:cNvSpPr>
            <p:nvPr/>
          </p:nvSpPr>
          <p:spPr bwMode="auto">
            <a:xfrm>
              <a:off x="4799" y="4042"/>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I</a:t>
              </a:r>
              <a:r>
                <a:rPr kumimoji="0" lang="en-US" altLang="zh-CN" sz="2000" i="1" baseline="-30000">
                  <a:ea typeface="宋体" panose="02010600030101010101" pitchFamily="2" charset="-122"/>
                  <a:cs typeface="Times New Roman" panose="02020603050405020304" pitchFamily="18" charset="0"/>
                </a:rPr>
                <a:t>k</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sp>
          <p:nvSpPr>
            <p:cNvPr id="1051" name="Text Box 33"/>
            <p:cNvSpPr txBox="1">
              <a:spLocks noChangeArrowheads="1"/>
            </p:cNvSpPr>
            <p:nvPr/>
          </p:nvSpPr>
          <p:spPr bwMode="auto">
            <a:xfrm>
              <a:off x="6310" y="2896"/>
              <a:ext cx="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000" i="1">
                  <a:ea typeface="宋体" panose="02010600030101010101" pitchFamily="2" charset="-122"/>
                  <a:cs typeface="Times New Roman" panose="02020603050405020304" pitchFamily="18" charset="0"/>
                </a:rPr>
                <a:t>f</a:t>
              </a:r>
              <a:r>
                <a:rPr kumimoji="0" lang="en-US" altLang="zh-CN" sz="2000">
                  <a:ea typeface="宋体" panose="02010600030101010101" pitchFamily="2" charset="-122"/>
                  <a:cs typeface="Times New Roman" panose="02020603050405020304" pitchFamily="18" charset="0"/>
                </a:rPr>
                <a:t>(</a:t>
              </a:r>
              <a:r>
                <a:rPr kumimoji="0" lang="en-US" altLang="zh-CN" sz="2000" i="1">
                  <a:ea typeface="宋体" panose="02010600030101010101" pitchFamily="2" charset="-122"/>
                  <a:cs typeface="Times New Roman" panose="02020603050405020304" pitchFamily="18" charset="0"/>
                </a:rPr>
                <a:t>x</a:t>
              </a:r>
              <a:r>
                <a:rPr kumimoji="0" lang="en-US" altLang="zh-CN" sz="2000">
                  <a:ea typeface="宋体" panose="02010600030101010101" pitchFamily="2" charset="-122"/>
                  <a:cs typeface="Times New Roman" panose="02020603050405020304" pitchFamily="18" charset="0"/>
                </a:rPr>
                <a:t>)</a:t>
              </a:r>
              <a:endParaRPr kumimoji="0" lang="en-US" altLang="zh-CN" sz="4400">
                <a:latin typeface="Arial" panose="020B0604020202020204" pitchFamily="34" charset="0"/>
                <a:ea typeface="宋体" panose="02010600030101010101" pitchFamily="2" charset="-122"/>
                <a:cs typeface="Times New Roman" panose="02020603050405020304" pitchFamily="18" charset="0"/>
              </a:endParaRPr>
            </a:p>
          </p:txBody>
        </p:sp>
      </p:grpSp>
      <p:sp>
        <p:nvSpPr>
          <p:cNvPr id="28"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Tree>
    <p:extLst>
      <p:ext uri="{BB962C8B-B14F-4D97-AF65-F5344CB8AC3E}">
        <p14:creationId xmlns:p14="http://schemas.microsoft.com/office/powerpoint/2010/main" val="31854686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a:xfrm>
            <a:off x="0" y="950913"/>
            <a:ext cx="6704013" cy="954087"/>
          </a:xfrm>
        </p:spPr>
        <p:txBody>
          <a:bodyPr/>
          <a:lstStyle/>
          <a:p>
            <a:pPr algn="l" eaLnBrk="1" hangingPunct="1"/>
            <a:r>
              <a:rPr lang="en-US" altLang="zh-CN"/>
              <a:t>8.5.1 </a:t>
            </a:r>
            <a:r>
              <a:rPr lang="zh-CN" altLang="en-US"/>
              <a:t>算法基本原理（续）</a:t>
            </a:r>
          </a:p>
        </p:txBody>
      </p:sp>
      <p:sp>
        <p:nvSpPr>
          <p:cNvPr id="2053" name="内容占位符 2"/>
          <p:cNvSpPr>
            <a:spLocks noGrp="1"/>
          </p:cNvSpPr>
          <p:nvPr>
            <p:ph idx="1"/>
          </p:nvPr>
        </p:nvSpPr>
        <p:spPr>
          <a:xfrm>
            <a:off x="152400" y="1676400"/>
            <a:ext cx="8305800" cy="4346575"/>
          </a:xfrm>
        </p:spPr>
        <p:txBody>
          <a:bodyPr/>
          <a:lstStyle/>
          <a:p>
            <a:pPr eaLnBrk="1" hangingPunct="1"/>
            <a:r>
              <a:rPr lang="zh-CN" altLang="en-US" sz="2800" dirty="0"/>
              <a:t>在每个小区间上都用小的梯形面积来近似原函数的积分，当小区间足够小时，我们就可以得到原来积分的近似值。每个小区间的面积值公式：</a:t>
            </a:r>
          </a:p>
          <a:p>
            <a:pPr eaLnBrk="1" hangingPunct="1"/>
            <a:endParaRPr lang="en-US" altLang="zh-CN" sz="2800" dirty="0"/>
          </a:p>
          <a:p>
            <a:pPr eaLnBrk="1" hangingPunct="1"/>
            <a:r>
              <a:rPr lang="zh-CN" altLang="en-US" sz="2800" dirty="0"/>
              <a:t>实际计算中步长</a:t>
            </a:r>
            <a:r>
              <a:rPr lang="en-US" altLang="zh-CN" sz="2800" dirty="0"/>
              <a:t>h</a:t>
            </a:r>
            <a:r>
              <a:rPr lang="zh-CN" altLang="en-US" sz="2800" dirty="0"/>
              <a:t>逐次减半，反复利用上述求积公式进行计算，直到所求得的积分结果满足要求的精度为止。并得到递推公式：</a:t>
            </a:r>
          </a:p>
        </p:txBody>
      </p:sp>
      <p:sp>
        <p:nvSpPr>
          <p:cNvPr id="5"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aphicFrame>
        <p:nvGraphicFramePr>
          <p:cNvPr id="2050" name="Object 1"/>
          <p:cNvGraphicFramePr>
            <a:graphicFrameLocks noChangeAspect="1"/>
          </p:cNvGraphicFramePr>
          <p:nvPr>
            <p:extLst>
              <p:ext uri="{D42A27DB-BD31-4B8C-83A1-F6EECF244321}">
                <p14:modId xmlns:p14="http://schemas.microsoft.com/office/powerpoint/2010/main" val="2067694616"/>
              </p:ext>
            </p:extLst>
          </p:nvPr>
        </p:nvGraphicFramePr>
        <p:xfrm>
          <a:off x="2895600" y="3276600"/>
          <a:ext cx="3436341" cy="914400"/>
        </p:xfrm>
        <a:graphic>
          <a:graphicData uri="http://schemas.openxmlformats.org/presentationml/2006/ole">
            <mc:AlternateContent xmlns:mc="http://schemas.openxmlformats.org/markup-compatibility/2006">
              <mc:Choice xmlns:v="urn:schemas-microsoft-com:vml" Requires="v">
                <p:oleObj spid="_x0000_s5400" name="Equation" r:id="rId3" imgW="1612900" imgH="431800" progId="Equation.DSMT4">
                  <p:embed/>
                </p:oleObj>
              </mc:Choice>
              <mc:Fallback>
                <p:oleObj name="Equation" r:id="rId3" imgW="1612900" imgH="431800" progId="Equation.DSMT4">
                  <p:embed/>
                  <p:pic>
                    <p:nvPicPr>
                      <p:cNvPr id="0" name=""/>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2895600" y="3276600"/>
                        <a:ext cx="3436341" cy="914400"/>
                      </a:xfrm>
                      <a:prstGeom prst="rect">
                        <a:avLst/>
                      </a:prstGeom>
                      <a:noFill/>
                      <a:extLst/>
                    </p:spPr>
                  </p:pic>
                </p:oleObj>
              </mc:Fallback>
            </mc:AlternateContent>
          </a:graphicData>
        </a:graphic>
      </p:graphicFrame>
      <p:sp>
        <p:nvSpPr>
          <p:cNvPr id="205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aphicFrame>
        <p:nvGraphicFramePr>
          <p:cNvPr id="2051" name="Object 3"/>
          <p:cNvGraphicFramePr>
            <a:graphicFrameLocks noChangeAspect="1"/>
          </p:cNvGraphicFramePr>
          <p:nvPr>
            <p:extLst>
              <p:ext uri="{D42A27DB-BD31-4B8C-83A1-F6EECF244321}">
                <p14:modId xmlns:p14="http://schemas.microsoft.com/office/powerpoint/2010/main" val="3054736541"/>
              </p:ext>
            </p:extLst>
          </p:nvPr>
        </p:nvGraphicFramePr>
        <p:xfrm>
          <a:off x="2878930" y="5697538"/>
          <a:ext cx="3445670" cy="1006621"/>
        </p:xfrm>
        <a:graphic>
          <a:graphicData uri="http://schemas.openxmlformats.org/presentationml/2006/ole">
            <mc:AlternateContent xmlns:mc="http://schemas.openxmlformats.org/markup-compatibility/2006">
              <mc:Choice xmlns:v="urn:schemas-microsoft-com:vml" Requires="v">
                <p:oleObj spid="_x0000_s5401" name="Equation" r:id="rId5" imgW="1536033" imgH="444307" progId="Equation.DSMT4">
                  <p:embed/>
                </p:oleObj>
              </mc:Choice>
              <mc:Fallback>
                <p:oleObj name="Equation" r:id="rId5" imgW="1536033" imgH="444307" progId="Equation.DSMT4">
                  <p:embed/>
                  <p:pic>
                    <p:nvPicPr>
                      <p:cNvPr id="0" name=""/>
                      <p:cNvPicPr>
                        <a:picLocks noChangeAspect="1" noChangeArrowheads="1"/>
                      </p:cNvPicPr>
                      <p:nvPr/>
                    </p:nvPicPr>
                    <p:blipFill>
                      <a:blip r:embed="rId6">
                        <a:lum contrast="24000"/>
                        <a:extLst>
                          <a:ext uri="{28A0092B-C50C-407E-A947-70E740481C1C}">
                            <a14:useLocalDpi xmlns:a14="http://schemas.microsoft.com/office/drawing/2010/main" val="0"/>
                          </a:ext>
                        </a:extLst>
                      </a:blip>
                      <a:srcRect/>
                      <a:stretch>
                        <a:fillRect/>
                      </a:stretch>
                    </p:blipFill>
                    <p:spPr bwMode="auto">
                      <a:xfrm>
                        <a:off x="2878930" y="5697538"/>
                        <a:ext cx="3445670" cy="1006621"/>
                      </a:xfrm>
                      <a:prstGeom prst="rect">
                        <a:avLst/>
                      </a:prstGeom>
                      <a:noFill/>
                      <a:extLst/>
                    </p:spPr>
                  </p:pic>
                </p:oleObj>
              </mc:Fallback>
            </mc:AlternateContent>
          </a:graphicData>
        </a:graphic>
      </p:graphicFrame>
      <p:sp>
        <p:nvSpPr>
          <p:cNvPr id="10"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Tree>
    <p:extLst>
      <p:ext uri="{BB962C8B-B14F-4D97-AF65-F5344CB8AC3E}">
        <p14:creationId xmlns:p14="http://schemas.microsoft.com/office/powerpoint/2010/main" val="281328610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eaLnBrk="1" hangingPunct="1"/>
            <a:r>
              <a:rPr lang="en-US" altLang="zh-CN" dirty="0"/>
              <a:t>8.5.2</a:t>
            </a:r>
            <a:r>
              <a:rPr lang="zh-CN" altLang="en-US" dirty="0"/>
              <a:t>程序设计分析</a:t>
            </a:r>
          </a:p>
        </p:txBody>
      </p:sp>
      <p:sp>
        <p:nvSpPr>
          <p:cNvPr id="52229"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52230" name="Group 1"/>
          <p:cNvGrpSpPr>
            <a:grpSpLocks noChangeAspect="1"/>
          </p:cNvGrpSpPr>
          <p:nvPr/>
        </p:nvGrpSpPr>
        <p:grpSpPr bwMode="auto">
          <a:xfrm>
            <a:off x="437872" y="1952625"/>
            <a:ext cx="7944128" cy="4143375"/>
            <a:chOff x="0" y="276"/>
            <a:chExt cx="11233" cy="5861"/>
          </a:xfrm>
        </p:grpSpPr>
        <p:sp>
          <p:nvSpPr>
            <p:cNvPr id="52231" name="AutoShape 33"/>
            <p:cNvSpPr>
              <a:spLocks noChangeAspect="1" noChangeArrowheads="1" noTextEdit="1"/>
            </p:cNvSpPr>
            <p:nvPr/>
          </p:nvSpPr>
          <p:spPr bwMode="auto">
            <a:xfrm>
              <a:off x="0" y="276"/>
              <a:ext cx="7989" cy="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52232" name="Rectangle 32"/>
            <p:cNvSpPr>
              <a:spLocks noChangeArrowheads="1"/>
            </p:cNvSpPr>
            <p:nvPr/>
          </p:nvSpPr>
          <p:spPr bwMode="auto">
            <a:xfrm>
              <a:off x="884" y="5091"/>
              <a:ext cx="5783" cy="84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33" name="Rectangle 31"/>
            <p:cNvSpPr>
              <a:spLocks noChangeArrowheads="1"/>
            </p:cNvSpPr>
            <p:nvPr/>
          </p:nvSpPr>
          <p:spPr bwMode="auto">
            <a:xfrm>
              <a:off x="2000" y="5140"/>
              <a:ext cx="149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dirty="0" err="1">
                  <a:solidFill>
                    <a:srgbClr val="000000"/>
                  </a:solidFill>
                  <a:latin typeface="+mn-lt"/>
                  <a:ea typeface="宋体" panose="02010600030101010101" pitchFamily="2" charset="-122"/>
                  <a:cs typeface="Arial" panose="020B0604020202020204" pitchFamily="34" charset="0"/>
                </a:rPr>
                <a:t>MyFunction</a:t>
              </a:r>
              <a:endParaRPr kumimoji="0" lang="en-US" altLang="zh-CN" sz="4400" dirty="0">
                <a:latin typeface="+mn-lt"/>
                <a:ea typeface="宋体" panose="02010600030101010101" pitchFamily="2" charset="-122"/>
                <a:cs typeface="Arial" panose="020B0604020202020204" pitchFamily="34" charset="0"/>
              </a:endParaRPr>
            </a:p>
          </p:txBody>
        </p:sp>
        <p:sp>
          <p:nvSpPr>
            <p:cNvPr id="52234" name="Rectangle 30"/>
            <p:cNvSpPr>
              <a:spLocks noChangeArrowheads="1"/>
            </p:cNvSpPr>
            <p:nvPr/>
          </p:nvSpPr>
          <p:spPr bwMode="auto">
            <a:xfrm>
              <a:off x="884" y="5430"/>
              <a:ext cx="5783" cy="50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35" name="Rectangle 29"/>
            <p:cNvSpPr>
              <a:spLocks noChangeArrowheads="1"/>
            </p:cNvSpPr>
            <p:nvPr/>
          </p:nvSpPr>
          <p:spPr bwMode="auto">
            <a:xfrm>
              <a:off x="884" y="5470"/>
              <a:ext cx="5783" cy="46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36" name="Rectangle 28"/>
            <p:cNvSpPr>
              <a:spLocks noChangeArrowheads="1"/>
            </p:cNvSpPr>
            <p:nvPr/>
          </p:nvSpPr>
          <p:spPr bwMode="auto">
            <a:xfrm>
              <a:off x="921" y="5598"/>
              <a:ext cx="554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a:solidFill>
                    <a:srgbClr val="000000"/>
                  </a:solidFill>
                  <a:latin typeface="+mn-lt"/>
                  <a:ea typeface="宋体" panose="02010600030101010101" pitchFamily="2" charset="-122"/>
                  <a:cs typeface="Arial" panose="020B0604020202020204" pitchFamily="34" charset="0"/>
                </a:rPr>
                <a:t>&lt;&lt;const&gt;&gt; + operator()(x : double) : double</a:t>
              </a:r>
              <a:endParaRPr kumimoji="0" lang="en-US" altLang="zh-CN" sz="4400">
                <a:latin typeface="+mn-lt"/>
                <a:ea typeface="宋体" panose="02010600030101010101" pitchFamily="2" charset="-122"/>
                <a:cs typeface="Arial" panose="020B0604020202020204" pitchFamily="34" charset="0"/>
              </a:endParaRPr>
            </a:p>
          </p:txBody>
        </p:sp>
        <p:sp>
          <p:nvSpPr>
            <p:cNvPr id="52237" name="Rectangle 27"/>
            <p:cNvSpPr>
              <a:spLocks noChangeArrowheads="1"/>
            </p:cNvSpPr>
            <p:nvPr/>
          </p:nvSpPr>
          <p:spPr bwMode="auto">
            <a:xfrm>
              <a:off x="358" y="276"/>
              <a:ext cx="9946" cy="80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38" name="Rectangle 26"/>
            <p:cNvSpPr>
              <a:spLocks noChangeArrowheads="1"/>
            </p:cNvSpPr>
            <p:nvPr/>
          </p:nvSpPr>
          <p:spPr bwMode="auto">
            <a:xfrm>
              <a:off x="2745" y="321"/>
              <a:ext cx="14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i="1" dirty="0">
                  <a:solidFill>
                    <a:srgbClr val="000000"/>
                  </a:solidFill>
                  <a:latin typeface="+mn-lt"/>
                  <a:ea typeface="宋体" panose="02010600030101010101" pitchFamily="2" charset="-122"/>
                  <a:cs typeface="Arial" panose="020B0604020202020204" pitchFamily="34" charset="0"/>
                </a:rPr>
                <a:t>Integration</a:t>
              </a:r>
              <a:endParaRPr kumimoji="0" lang="en-US" altLang="zh-CN" sz="4400" dirty="0">
                <a:latin typeface="+mn-lt"/>
                <a:ea typeface="宋体" panose="02010600030101010101" pitchFamily="2" charset="-122"/>
                <a:cs typeface="Arial" panose="020B0604020202020204" pitchFamily="34" charset="0"/>
              </a:endParaRPr>
            </a:p>
          </p:txBody>
        </p:sp>
        <p:sp>
          <p:nvSpPr>
            <p:cNvPr id="52239" name="Rectangle 25"/>
            <p:cNvSpPr>
              <a:spLocks noChangeArrowheads="1"/>
            </p:cNvSpPr>
            <p:nvPr/>
          </p:nvSpPr>
          <p:spPr bwMode="auto">
            <a:xfrm>
              <a:off x="358" y="680"/>
              <a:ext cx="9946" cy="40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40" name="Rectangle 24"/>
            <p:cNvSpPr>
              <a:spLocks noChangeArrowheads="1"/>
            </p:cNvSpPr>
            <p:nvPr/>
          </p:nvSpPr>
          <p:spPr bwMode="auto">
            <a:xfrm>
              <a:off x="358" y="655"/>
              <a:ext cx="9946" cy="429"/>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41" name="Rectangle 23"/>
            <p:cNvSpPr>
              <a:spLocks noChangeArrowheads="1"/>
            </p:cNvSpPr>
            <p:nvPr/>
          </p:nvSpPr>
          <p:spPr bwMode="auto">
            <a:xfrm>
              <a:off x="395" y="662"/>
              <a:ext cx="994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i="1" dirty="0">
                  <a:solidFill>
                    <a:srgbClr val="000000"/>
                  </a:solidFill>
                  <a:latin typeface="+mn-lt"/>
                  <a:ea typeface="宋体" panose="02010600030101010101" pitchFamily="2" charset="-122"/>
                  <a:cs typeface="Arial" panose="020B0604020202020204" pitchFamily="34" charset="0"/>
                </a:rPr>
                <a:t>&lt;&lt;</a:t>
              </a:r>
              <a:r>
                <a:rPr kumimoji="0" lang="en-US" altLang="zh-CN" sz="1600" i="1" dirty="0" err="1">
                  <a:solidFill>
                    <a:srgbClr val="000000"/>
                  </a:solidFill>
                  <a:latin typeface="+mn-lt"/>
                  <a:ea typeface="宋体" panose="02010600030101010101" pitchFamily="2" charset="-122"/>
                  <a:cs typeface="Arial" panose="020B0604020202020204" pitchFamily="34" charset="0"/>
                </a:rPr>
                <a:t>const,</a:t>
              </a:r>
              <a:r>
                <a:rPr kumimoji="0" lang="en-US" altLang="zh-CN" sz="1600" i="1" dirty="0" err="1">
                  <a:solidFill>
                    <a:srgbClr val="C00000"/>
                  </a:solidFill>
                  <a:latin typeface="+mn-lt"/>
                  <a:ea typeface="宋体" panose="02010600030101010101" pitchFamily="2" charset="-122"/>
                  <a:cs typeface="Arial" panose="020B0604020202020204" pitchFamily="34" charset="0"/>
                </a:rPr>
                <a:t>abstract</a:t>
              </a:r>
              <a:r>
                <a:rPr kumimoji="0" lang="en-US" altLang="zh-CN" sz="1600" i="1" dirty="0">
                  <a:solidFill>
                    <a:srgbClr val="000000"/>
                  </a:solidFill>
                  <a:latin typeface="+mn-lt"/>
                  <a:ea typeface="宋体" panose="02010600030101010101" pitchFamily="2" charset="-122"/>
                  <a:cs typeface="Arial" panose="020B0604020202020204" pitchFamily="34" charset="0"/>
                </a:rPr>
                <a:t>&gt;&gt; + operator ()(a : double, b : double, eps : double) : double</a:t>
              </a:r>
              <a:endParaRPr kumimoji="0" lang="en-US" altLang="zh-CN" sz="4400" dirty="0">
                <a:latin typeface="+mn-lt"/>
                <a:ea typeface="宋体" panose="02010600030101010101" pitchFamily="2" charset="-122"/>
                <a:cs typeface="Arial" panose="020B0604020202020204" pitchFamily="34" charset="0"/>
              </a:endParaRPr>
            </a:p>
          </p:txBody>
        </p:sp>
        <p:sp>
          <p:nvSpPr>
            <p:cNvPr id="52242" name="Rectangle 22"/>
            <p:cNvSpPr>
              <a:spLocks noChangeArrowheads="1"/>
            </p:cNvSpPr>
            <p:nvPr/>
          </p:nvSpPr>
          <p:spPr bwMode="auto">
            <a:xfrm>
              <a:off x="518" y="3772"/>
              <a:ext cx="7564" cy="75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43" name="Rectangle 21"/>
            <p:cNvSpPr>
              <a:spLocks noChangeArrowheads="1"/>
            </p:cNvSpPr>
            <p:nvPr/>
          </p:nvSpPr>
          <p:spPr bwMode="auto">
            <a:xfrm>
              <a:off x="2226" y="3821"/>
              <a:ext cx="151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i="1">
                  <a:solidFill>
                    <a:srgbClr val="000000"/>
                  </a:solidFill>
                  <a:latin typeface="+mn-lt"/>
                  <a:ea typeface="宋体" panose="02010600030101010101" pitchFamily="2" charset="-122"/>
                  <a:cs typeface="Arial" panose="020B0604020202020204" pitchFamily="34" charset="0"/>
                </a:rPr>
                <a:t>Function</a:t>
              </a:r>
              <a:endParaRPr kumimoji="0" lang="en-US" altLang="zh-CN" sz="4400">
                <a:latin typeface="+mn-lt"/>
                <a:ea typeface="宋体" panose="02010600030101010101" pitchFamily="2" charset="-122"/>
                <a:cs typeface="Arial" panose="020B0604020202020204" pitchFamily="34" charset="0"/>
              </a:endParaRPr>
            </a:p>
          </p:txBody>
        </p:sp>
        <p:sp>
          <p:nvSpPr>
            <p:cNvPr id="52244" name="Rectangle 20"/>
            <p:cNvSpPr>
              <a:spLocks noChangeArrowheads="1"/>
            </p:cNvSpPr>
            <p:nvPr/>
          </p:nvSpPr>
          <p:spPr bwMode="auto">
            <a:xfrm>
              <a:off x="518" y="4116"/>
              <a:ext cx="7564" cy="41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45" name="Rectangle 19"/>
            <p:cNvSpPr>
              <a:spLocks noChangeArrowheads="1"/>
            </p:cNvSpPr>
            <p:nvPr/>
          </p:nvSpPr>
          <p:spPr bwMode="auto">
            <a:xfrm>
              <a:off x="518" y="4151"/>
              <a:ext cx="7564" cy="37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46" name="Rectangle 18"/>
            <p:cNvSpPr>
              <a:spLocks noChangeArrowheads="1"/>
            </p:cNvSpPr>
            <p:nvPr/>
          </p:nvSpPr>
          <p:spPr bwMode="auto">
            <a:xfrm>
              <a:off x="555" y="4125"/>
              <a:ext cx="674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i="1" dirty="0">
                  <a:solidFill>
                    <a:srgbClr val="000000"/>
                  </a:solidFill>
                  <a:latin typeface="+mn-lt"/>
                  <a:ea typeface="宋体" panose="02010600030101010101" pitchFamily="2" charset="-122"/>
                  <a:cs typeface="Arial" panose="020B0604020202020204" pitchFamily="34" charset="0"/>
                </a:rPr>
                <a:t>&lt;&lt;</a:t>
              </a:r>
              <a:r>
                <a:rPr kumimoji="0" lang="en-US" altLang="zh-CN" sz="1600" i="1" dirty="0" err="1">
                  <a:solidFill>
                    <a:srgbClr val="000000"/>
                  </a:solidFill>
                  <a:latin typeface="+mn-lt"/>
                  <a:ea typeface="宋体" panose="02010600030101010101" pitchFamily="2" charset="-122"/>
                  <a:cs typeface="Arial" panose="020B0604020202020204" pitchFamily="34" charset="0"/>
                </a:rPr>
                <a:t>const,</a:t>
              </a:r>
              <a:r>
                <a:rPr kumimoji="0" lang="en-US" altLang="zh-CN" sz="1600" i="1" dirty="0" err="1">
                  <a:solidFill>
                    <a:srgbClr val="C00000"/>
                  </a:solidFill>
                  <a:latin typeface="+mn-lt"/>
                  <a:ea typeface="宋体" panose="02010600030101010101" pitchFamily="2" charset="-122"/>
                  <a:cs typeface="Arial" panose="020B0604020202020204" pitchFamily="34" charset="0"/>
                </a:rPr>
                <a:t>abstract</a:t>
              </a:r>
              <a:r>
                <a:rPr kumimoji="0" lang="en-US" altLang="zh-CN" sz="1600" i="1" dirty="0">
                  <a:solidFill>
                    <a:srgbClr val="000000"/>
                  </a:solidFill>
                  <a:latin typeface="+mn-lt"/>
                  <a:ea typeface="宋体" panose="02010600030101010101" pitchFamily="2" charset="-122"/>
                  <a:cs typeface="Arial" panose="020B0604020202020204" pitchFamily="34" charset="0"/>
                </a:rPr>
                <a:t>&gt;&gt; + operator ()(x : double) : double</a:t>
              </a:r>
              <a:endParaRPr kumimoji="0" lang="en-US" altLang="zh-CN" sz="4400" dirty="0">
                <a:latin typeface="+mn-lt"/>
                <a:ea typeface="宋体" panose="02010600030101010101" pitchFamily="2" charset="-122"/>
                <a:cs typeface="Arial" panose="020B0604020202020204" pitchFamily="34" charset="0"/>
              </a:endParaRPr>
            </a:p>
          </p:txBody>
        </p:sp>
        <p:sp>
          <p:nvSpPr>
            <p:cNvPr id="52247" name="Line 17"/>
            <p:cNvSpPr>
              <a:spLocks noChangeShapeType="1"/>
            </p:cNvSpPr>
            <p:nvPr/>
          </p:nvSpPr>
          <p:spPr bwMode="auto">
            <a:xfrm flipV="1">
              <a:off x="2534" y="4538"/>
              <a:ext cx="1" cy="54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52248" name="Freeform 16"/>
            <p:cNvSpPr>
              <a:spLocks/>
            </p:cNvSpPr>
            <p:nvPr/>
          </p:nvSpPr>
          <p:spPr bwMode="auto">
            <a:xfrm>
              <a:off x="2444" y="4538"/>
              <a:ext cx="181" cy="248"/>
            </a:xfrm>
            <a:custGeom>
              <a:avLst/>
              <a:gdLst>
                <a:gd name="T0" fmla="*/ 90 w 181"/>
                <a:gd name="T1" fmla="*/ 0 h 248"/>
                <a:gd name="T2" fmla="*/ 181 w 181"/>
                <a:gd name="T3" fmla="*/ 248 h 248"/>
                <a:gd name="T4" fmla="*/ 0 w 181"/>
                <a:gd name="T5" fmla="*/ 248 h 248"/>
                <a:gd name="T6" fmla="*/ 90 w 181"/>
                <a:gd name="T7" fmla="*/ 0 h 248"/>
                <a:gd name="T8" fmla="*/ 0 60000 65536"/>
                <a:gd name="T9" fmla="*/ 0 60000 65536"/>
                <a:gd name="T10" fmla="*/ 0 60000 65536"/>
                <a:gd name="T11" fmla="*/ 0 60000 65536"/>
                <a:gd name="T12" fmla="*/ 0 w 181"/>
                <a:gd name="T13" fmla="*/ 0 h 248"/>
                <a:gd name="T14" fmla="*/ 181 w 181"/>
                <a:gd name="T15" fmla="*/ 248 h 248"/>
              </a:gdLst>
              <a:ahLst/>
              <a:cxnLst>
                <a:cxn ang="T8">
                  <a:pos x="T0" y="T1"/>
                </a:cxn>
                <a:cxn ang="T9">
                  <a:pos x="T2" y="T3"/>
                </a:cxn>
                <a:cxn ang="T10">
                  <a:pos x="T4" y="T5"/>
                </a:cxn>
                <a:cxn ang="T11">
                  <a:pos x="T6" y="T7"/>
                </a:cxn>
              </a:cxnLst>
              <a:rect l="T12" t="T13" r="T14" b="T15"/>
              <a:pathLst>
                <a:path w="181" h="248">
                  <a:moveTo>
                    <a:pt x="90" y="0"/>
                  </a:moveTo>
                  <a:lnTo>
                    <a:pt x="181" y="248"/>
                  </a:lnTo>
                  <a:lnTo>
                    <a:pt x="0" y="248"/>
                  </a:lnTo>
                  <a:lnTo>
                    <a:pt x="90" y="0"/>
                  </a:lnTo>
                  <a:close/>
                </a:path>
              </a:pathLst>
            </a:custGeom>
            <a:solidFill>
              <a:srgbClr val="FFFFFF"/>
            </a:solidFill>
            <a:ln w="4">
              <a:solidFill>
                <a:srgbClr val="000000"/>
              </a:solidFill>
              <a:round/>
              <a:headEnd/>
              <a:tailEnd/>
            </a:ln>
          </p:spPr>
          <p:txBody>
            <a:bodyPr/>
            <a:lstStyle/>
            <a:p>
              <a:endParaRPr lang="zh-CN" altLang="en-US">
                <a:latin typeface="+mn-lt"/>
              </a:endParaRPr>
            </a:p>
          </p:txBody>
        </p:sp>
        <p:sp>
          <p:nvSpPr>
            <p:cNvPr id="52249" name="Rectangle 15"/>
            <p:cNvSpPr>
              <a:spLocks noChangeArrowheads="1"/>
            </p:cNvSpPr>
            <p:nvPr/>
          </p:nvSpPr>
          <p:spPr bwMode="auto">
            <a:xfrm>
              <a:off x="2370" y="1954"/>
              <a:ext cx="8843" cy="105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50" name="Rectangle 14"/>
            <p:cNvSpPr>
              <a:spLocks noChangeArrowheads="1"/>
            </p:cNvSpPr>
            <p:nvPr/>
          </p:nvSpPr>
          <p:spPr bwMode="auto">
            <a:xfrm>
              <a:off x="4764" y="2003"/>
              <a:ext cx="73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dirty="0" err="1">
                  <a:solidFill>
                    <a:srgbClr val="000000"/>
                  </a:solidFill>
                  <a:latin typeface="+mn-lt"/>
                  <a:ea typeface="宋体" panose="02010600030101010101" pitchFamily="2" charset="-122"/>
                  <a:cs typeface="Arial" panose="020B0604020202020204" pitchFamily="34" charset="0"/>
                </a:rPr>
                <a:t>Trapz</a:t>
              </a:r>
              <a:endParaRPr kumimoji="0" lang="en-US" altLang="zh-CN" sz="4400" dirty="0">
                <a:latin typeface="+mn-lt"/>
                <a:ea typeface="宋体" panose="02010600030101010101" pitchFamily="2" charset="-122"/>
                <a:cs typeface="Arial" panose="020B0604020202020204" pitchFamily="34" charset="0"/>
              </a:endParaRPr>
            </a:p>
          </p:txBody>
        </p:sp>
        <p:sp>
          <p:nvSpPr>
            <p:cNvPr id="52251" name="Rectangle 13"/>
            <p:cNvSpPr>
              <a:spLocks noChangeArrowheads="1"/>
            </p:cNvSpPr>
            <p:nvPr/>
          </p:nvSpPr>
          <p:spPr bwMode="auto">
            <a:xfrm>
              <a:off x="2370" y="2297"/>
              <a:ext cx="8843" cy="707"/>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52" name="Rectangle 12"/>
            <p:cNvSpPr>
              <a:spLocks noChangeArrowheads="1"/>
            </p:cNvSpPr>
            <p:nvPr/>
          </p:nvSpPr>
          <p:spPr bwMode="auto">
            <a:xfrm>
              <a:off x="2370" y="2333"/>
              <a:ext cx="8843" cy="671"/>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52253" name="Rectangle 11"/>
            <p:cNvSpPr>
              <a:spLocks noChangeArrowheads="1"/>
            </p:cNvSpPr>
            <p:nvPr/>
          </p:nvSpPr>
          <p:spPr bwMode="auto">
            <a:xfrm>
              <a:off x="2407" y="2461"/>
              <a:ext cx="28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dirty="0">
                  <a:solidFill>
                    <a:srgbClr val="000000"/>
                  </a:solidFill>
                  <a:latin typeface="+mn-lt"/>
                  <a:ea typeface="宋体" panose="02010600030101010101" pitchFamily="2" charset="-122"/>
                  <a:cs typeface="Arial" panose="020B0604020202020204" pitchFamily="34" charset="0"/>
                </a:rPr>
                <a:t>+ </a:t>
              </a:r>
              <a:r>
                <a:rPr kumimoji="0" lang="en-US" altLang="zh-CN" sz="1600" dirty="0" err="1">
                  <a:solidFill>
                    <a:srgbClr val="000000"/>
                  </a:solidFill>
                  <a:latin typeface="+mn-lt"/>
                  <a:ea typeface="宋体" panose="02010600030101010101" pitchFamily="2" charset="-122"/>
                  <a:cs typeface="Arial" panose="020B0604020202020204" pitchFamily="34" charset="0"/>
                </a:rPr>
                <a:t>Trapz</a:t>
              </a:r>
              <a:r>
                <a:rPr kumimoji="0" lang="en-US" altLang="zh-CN" sz="1600" dirty="0">
                  <a:solidFill>
                    <a:srgbClr val="000000"/>
                  </a:solidFill>
                  <a:latin typeface="+mn-lt"/>
                  <a:ea typeface="宋体" panose="02010600030101010101" pitchFamily="2" charset="-122"/>
                  <a:cs typeface="Arial" panose="020B0604020202020204" pitchFamily="34" charset="0"/>
                </a:rPr>
                <a:t>(pf : </a:t>
              </a:r>
              <a:r>
                <a:rPr kumimoji="0" lang="en-US" altLang="zh-CN" sz="1600" dirty="0" err="1">
                  <a:solidFill>
                    <a:srgbClr val="000000"/>
                  </a:solidFill>
                  <a:latin typeface="+mn-lt"/>
                  <a:ea typeface="宋体" panose="02010600030101010101" pitchFamily="2" charset="-122"/>
                  <a:cs typeface="Arial" panose="020B0604020202020204" pitchFamily="34" charset="0"/>
                </a:rPr>
                <a:t>const</a:t>
              </a:r>
              <a:r>
                <a:rPr kumimoji="0" lang="en-US" altLang="zh-CN" sz="1600" dirty="0">
                  <a:solidFill>
                    <a:srgbClr val="000000"/>
                  </a:solidFill>
                  <a:latin typeface="+mn-lt"/>
                  <a:ea typeface="宋体" panose="02010600030101010101" pitchFamily="2" charset="-122"/>
                  <a:cs typeface="Arial" panose="020B0604020202020204" pitchFamily="34" charset="0"/>
                </a:rPr>
                <a:t> F&amp;)</a:t>
              </a:r>
              <a:endParaRPr kumimoji="0" lang="en-US" altLang="zh-CN" sz="4400" dirty="0">
                <a:latin typeface="+mn-lt"/>
                <a:ea typeface="宋体" panose="02010600030101010101" pitchFamily="2" charset="-122"/>
                <a:cs typeface="Arial" panose="020B0604020202020204" pitchFamily="34" charset="0"/>
              </a:endParaRPr>
            </a:p>
          </p:txBody>
        </p:sp>
        <p:sp>
          <p:nvSpPr>
            <p:cNvPr id="52254" name="Rectangle 10"/>
            <p:cNvSpPr>
              <a:spLocks noChangeArrowheads="1"/>
            </p:cNvSpPr>
            <p:nvPr/>
          </p:nvSpPr>
          <p:spPr bwMode="auto">
            <a:xfrm>
              <a:off x="2407" y="2667"/>
              <a:ext cx="882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dirty="0">
                  <a:solidFill>
                    <a:srgbClr val="000000"/>
                  </a:solidFill>
                  <a:latin typeface="+mn-lt"/>
                  <a:ea typeface="宋体" panose="02010600030101010101" pitchFamily="2" charset="-122"/>
                  <a:cs typeface="Arial" panose="020B0604020202020204" pitchFamily="34" charset="0"/>
                </a:rPr>
                <a:t>&lt;&lt;</a:t>
              </a:r>
              <a:r>
                <a:rPr kumimoji="0" lang="en-US" altLang="zh-CN" sz="1600" dirty="0" err="1">
                  <a:solidFill>
                    <a:srgbClr val="000000"/>
                  </a:solidFill>
                  <a:latin typeface="+mn-lt"/>
                  <a:ea typeface="宋体" panose="02010600030101010101" pitchFamily="2" charset="-122"/>
                  <a:cs typeface="Arial" panose="020B0604020202020204" pitchFamily="34" charset="0"/>
                </a:rPr>
                <a:t>const</a:t>
              </a:r>
              <a:r>
                <a:rPr kumimoji="0" lang="en-US" altLang="zh-CN" sz="1600" dirty="0">
                  <a:solidFill>
                    <a:srgbClr val="000000"/>
                  </a:solidFill>
                  <a:latin typeface="+mn-lt"/>
                  <a:ea typeface="宋体" panose="02010600030101010101" pitchFamily="2" charset="-122"/>
                  <a:cs typeface="Arial" panose="020B0604020202020204" pitchFamily="34" charset="0"/>
                </a:rPr>
                <a:t>&gt;&gt; + operator ()(a : double, b : double, </a:t>
              </a:r>
              <a:r>
                <a:rPr kumimoji="0" lang="en-US" altLang="zh-CN" sz="1600" dirty="0" err="1">
                  <a:solidFill>
                    <a:srgbClr val="000000"/>
                  </a:solidFill>
                  <a:latin typeface="+mn-lt"/>
                  <a:ea typeface="宋体" panose="02010600030101010101" pitchFamily="2" charset="-122"/>
                  <a:cs typeface="Arial" panose="020B0604020202020204" pitchFamily="34" charset="0"/>
                </a:rPr>
                <a:t>eps</a:t>
              </a:r>
              <a:r>
                <a:rPr kumimoji="0" lang="en-US" altLang="zh-CN" sz="1600" dirty="0">
                  <a:solidFill>
                    <a:srgbClr val="000000"/>
                  </a:solidFill>
                  <a:latin typeface="+mn-lt"/>
                  <a:ea typeface="宋体" panose="02010600030101010101" pitchFamily="2" charset="-122"/>
                  <a:cs typeface="Arial" panose="020B0604020202020204" pitchFamily="34" charset="0"/>
                </a:rPr>
                <a:t> : double) : double</a:t>
              </a:r>
              <a:endParaRPr kumimoji="0" lang="en-US" altLang="zh-CN" sz="4400" dirty="0">
                <a:latin typeface="+mn-lt"/>
                <a:ea typeface="宋体" panose="02010600030101010101" pitchFamily="2" charset="-122"/>
                <a:cs typeface="Arial" panose="020B0604020202020204" pitchFamily="34" charset="0"/>
              </a:endParaRPr>
            </a:p>
          </p:txBody>
        </p:sp>
        <p:sp>
          <p:nvSpPr>
            <p:cNvPr id="52255" name="Rectangle 9"/>
            <p:cNvSpPr>
              <a:spLocks noChangeArrowheads="1"/>
            </p:cNvSpPr>
            <p:nvPr/>
          </p:nvSpPr>
          <p:spPr bwMode="auto">
            <a:xfrm>
              <a:off x="2658" y="3335"/>
              <a:ext cx="17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600" dirty="0">
                  <a:solidFill>
                    <a:srgbClr val="000000"/>
                  </a:solidFill>
                  <a:latin typeface="+mn-lt"/>
                  <a:ea typeface="宋体" panose="02010600030101010101" pitchFamily="2" charset="-122"/>
                  <a:cs typeface="Arial" panose="020B0604020202020204" pitchFamily="34" charset="0"/>
                </a:rPr>
                <a:t>-f</a:t>
              </a:r>
              <a:endParaRPr kumimoji="0" lang="en-US" altLang="zh-CN" sz="4400" dirty="0">
                <a:latin typeface="+mn-lt"/>
                <a:ea typeface="宋体" panose="02010600030101010101" pitchFamily="2" charset="-122"/>
                <a:cs typeface="Arial" panose="020B0604020202020204" pitchFamily="34" charset="0"/>
              </a:endParaRPr>
            </a:p>
          </p:txBody>
        </p:sp>
        <p:sp>
          <p:nvSpPr>
            <p:cNvPr id="52256" name="Freeform 8"/>
            <p:cNvSpPr>
              <a:spLocks/>
            </p:cNvSpPr>
            <p:nvPr/>
          </p:nvSpPr>
          <p:spPr bwMode="auto">
            <a:xfrm>
              <a:off x="3690" y="2927"/>
              <a:ext cx="1267" cy="366"/>
            </a:xfrm>
            <a:custGeom>
              <a:avLst/>
              <a:gdLst>
                <a:gd name="T0" fmla="*/ 0 w 308"/>
                <a:gd name="T1" fmla="*/ 430416 h 89"/>
                <a:gd name="T2" fmla="*/ 1492452 w 308"/>
                <a:gd name="T3" fmla="*/ 430416 h 89"/>
                <a:gd name="T4" fmla="*/ 1492452 w 308"/>
                <a:gd name="T5" fmla="*/ 0 h 89"/>
                <a:gd name="T6" fmla="*/ 0 60000 65536"/>
                <a:gd name="T7" fmla="*/ 0 60000 65536"/>
                <a:gd name="T8" fmla="*/ 0 60000 65536"/>
                <a:gd name="T9" fmla="*/ 0 w 308"/>
                <a:gd name="T10" fmla="*/ 0 h 89"/>
                <a:gd name="T11" fmla="*/ 308 w 308"/>
                <a:gd name="T12" fmla="*/ 89 h 89"/>
              </a:gdLst>
              <a:ahLst/>
              <a:cxnLst>
                <a:cxn ang="T6">
                  <a:pos x="T0" y="T1"/>
                </a:cxn>
                <a:cxn ang="T7">
                  <a:pos x="T2" y="T3"/>
                </a:cxn>
                <a:cxn ang="T8">
                  <a:pos x="T4" y="T5"/>
                </a:cxn>
              </a:cxnLst>
              <a:rect l="T9" t="T10" r="T11" b="T12"/>
              <a:pathLst>
                <a:path w="308" h="89">
                  <a:moveTo>
                    <a:pt x="0" y="89"/>
                  </a:moveTo>
                  <a:lnTo>
                    <a:pt x="308" y="89"/>
                  </a:lnTo>
                  <a:lnTo>
                    <a:pt x="308"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ndParaRPr>
            </a:p>
          </p:txBody>
        </p:sp>
        <p:sp>
          <p:nvSpPr>
            <p:cNvPr id="52257" name="Freeform 7"/>
            <p:cNvSpPr>
              <a:spLocks/>
            </p:cNvSpPr>
            <p:nvPr/>
          </p:nvSpPr>
          <p:spPr bwMode="auto">
            <a:xfrm>
              <a:off x="4895" y="2927"/>
              <a:ext cx="124" cy="222"/>
            </a:xfrm>
            <a:custGeom>
              <a:avLst/>
              <a:gdLst>
                <a:gd name="T0" fmla="*/ 62 w 124"/>
                <a:gd name="T1" fmla="*/ 0 h 222"/>
                <a:gd name="T2" fmla="*/ 124 w 124"/>
                <a:gd name="T3" fmla="*/ 111 h 222"/>
                <a:gd name="T4" fmla="*/ 62 w 124"/>
                <a:gd name="T5" fmla="*/ 222 h 222"/>
                <a:gd name="T6" fmla="*/ 0 w 124"/>
                <a:gd name="T7" fmla="*/ 111 h 222"/>
                <a:gd name="T8" fmla="*/ 62 w 124"/>
                <a:gd name="T9" fmla="*/ 0 h 222"/>
                <a:gd name="T10" fmla="*/ 0 60000 65536"/>
                <a:gd name="T11" fmla="*/ 0 60000 65536"/>
                <a:gd name="T12" fmla="*/ 0 60000 65536"/>
                <a:gd name="T13" fmla="*/ 0 60000 65536"/>
                <a:gd name="T14" fmla="*/ 0 60000 65536"/>
                <a:gd name="T15" fmla="*/ 0 w 124"/>
                <a:gd name="T16" fmla="*/ 0 h 222"/>
                <a:gd name="T17" fmla="*/ 124 w 124"/>
                <a:gd name="T18" fmla="*/ 222 h 222"/>
              </a:gdLst>
              <a:ahLst/>
              <a:cxnLst>
                <a:cxn ang="T10">
                  <a:pos x="T0" y="T1"/>
                </a:cxn>
                <a:cxn ang="T11">
                  <a:pos x="T2" y="T3"/>
                </a:cxn>
                <a:cxn ang="T12">
                  <a:pos x="T4" y="T5"/>
                </a:cxn>
                <a:cxn ang="T13">
                  <a:pos x="T6" y="T7"/>
                </a:cxn>
                <a:cxn ang="T14">
                  <a:pos x="T8" y="T9"/>
                </a:cxn>
              </a:cxnLst>
              <a:rect l="T15" t="T16" r="T17" b="T18"/>
              <a:pathLst>
                <a:path w="124" h="222">
                  <a:moveTo>
                    <a:pt x="62" y="0"/>
                  </a:moveTo>
                  <a:lnTo>
                    <a:pt x="124" y="111"/>
                  </a:lnTo>
                  <a:lnTo>
                    <a:pt x="62" y="222"/>
                  </a:lnTo>
                  <a:lnTo>
                    <a:pt x="0" y="111"/>
                  </a:lnTo>
                  <a:lnTo>
                    <a:pt x="62" y="0"/>
                  </a:lnTo>
                  <a:close/>
                </a:path>
              </a:pathLst>
            </a:custGeom>
            <a:solidFill>
              <a:srgbClr val="FFFFFF"/>
            </a:solidFill>
            <a:ln w="4">
              <a:solidFill>
                <a:srgbClr val="000000"/>
              </a:solidFill>
              <a:round/>
              <a:headEnd/>
              <a:tailEnd/>
            </a:ln>
          </p:spPr>
          <p:txBody>
            <a:bodyPr/>
            <a:lstStyle/>
            <a:p>
              <a:endParaRPr lang="zh-CN" altLang="en-US">
                <a:latin typeface="+mn-lt"/>
              </a:endParaRPr>
            </a:p>
          </p:txBody>
        </p:sp>
        <p:sp>
          <p:nvSpPr>
            <p:cNvPr id="52258" name="Freeform 6"/>
            <p:cNvSpPr>
              <a:spLocks/>
            </p:cNvSpPr>
            <p:nvPr/>
          </p:nvSpPr>
          <p:spPr bwMode="auto">
            <a:xfrm>
              <a:off x="2530" y="3293"/>
              <a:ext cx="1160" cy="474"/>
            </a:xfrm>
            <a:custGeom>
              <a:avLst/>
              <a:gdLst>
                <a:gd name="T0" fmla="*/ 1366311 w 282"/>
                <a:gd name="T1" fmla="*/ 0 h 115"/>
                <a:gd name="T2" fmla="*/ 0 w 282"/>
                <a:gd name="T3" fmla="*/ 0 h 115"/>
                <a:gd name="T4" fmla="*/ 0 w 282"/>
                <a:gd name="T5" fmla="*/ 563957 h 115"/>
                <a:gd name="T6" fmla="*/ 0 60000 65536"/>
                <a:gd name="T7" fmla="*/ 0 60000 65536"/>
                <a:gd name="T8" fmla="*/ 0 60000 65536"/>
                <a:gd name="T9" fmla="*/ 0 w 282"/>
                <a:gd name="T10" fmla="*/ 0 h 115"/>
                <a:gd name="T11" fmla="*/ 282 w 282"/>
                <a:gd name="T12" fmla="*/ 115 h 115"/>
              </a:gdLst>
              <a:ahLst/>
              <a:cxnLst>
                <a:cxn ang="T6">
                  <a:pos x="T0" y="T1"/>
                </a:cxn>
                <a:cxn ang="T7">
                  <a:pos x="T2" y="T3"/>
                </a:cxn>
                <a:cxn ang="T8">
                  <a:pos x="T4" y="T5"/>
                </a:cxn>
              </a:cxnLst>
              <a:rect l="T9" t="T10" r="T11" b="T12"/>
              <a:pathLst>
                <a:path w="282" h="115">
                  <a:moveTo>
                    <a:pt x="282" y="0"/>
                  </a:moveTo>
                  <a:lnTo>
                    <a:pt x="0" y="0"/>
                  </a:lnTo>
                  <a:lnTo>
                    <a:pt x="0" y="11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ndParaRPr>
            </a:p>
          </p:txBody>
        </p:sp>
        <p:sp>
          <p:nvSpPr>
            <p:cNvPr id="52259" name="Line 5"/>
            <p:cNvSpPr>
              <a:spLocks noChangeShapeType="1"/>
            </p:cNvSpPr>
            <p:nvPr/>
          </p:nvSpPr>
          <p:spPr bwMode="auto">
            <a:xfrm flipV="1">
              <a:off x="2530" y="3619"/>
              <a:ext cx="62" cy="14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52260" name="Line 4"/>
            <p:cNvSpPr>
              <a:spLocks noChangeShapeType="1"/>
            </p:cNvSpPr>
            <p:nvPr/>
          </p:nvSpPr>
          <p:spPr bwMode="auto">
            <a:xfrm flipH="1" flipV="1">
              <a:off x="2468" y="3619"/>
              <a:ext cx="62" cy="14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52261" name="Freeform 3"/>
            <p:cNvSpPr>
              <a:spLocks/>
            </p:cNvSpPr>
            <p:nvPr/>
          </p:nvSpPr>
          <p:spPr bwMode="auto">
            <a:xfrm>
              <a:off x="3312" y="1185"/>
              <a:ext cx="1645" cy="765"/>
            </a:xfrm>
            <a:custGeom>
              <a:avLst/>
              <a:gdLst>
                <a:gd name="T0" fmla="*/ 1935046 w 400"/>
                <a:gd name="T1" fmla="*/ 388919 h 220"/>
                <a:gd name="T2" fmla="*/ 1935046 w 400"/>
                <a:gd name="T3" fmla="*/ 185544 h 220"/>
                <a:gd name="T4" fmla="*/ 0 w 400"/>
                <a:gd name="T5" fmla="*/ 185544 h 220"/>
                <a:gd name="T6" fmla="*/ 4581 w 400"/>
                <a:gd name="T7" fmla="*/ 0 h 220"/>
                <a:gd name="T8" fmla="*/ 0 60000 65536"/>
                <a:gd name="T9" fmla="*/ 0 60000 65536"/>
                <a:gd name="T10" fmla="*/ 0 60000 65536"/>
                <a:gd name="T11" fmla="*/ 0 60000 65536"/>
                <a:gd name="T12" fmla="*/ 0 w 400"/>
                <a:gd name="T13" fmla="*/ 0 h 220"/>
                <a:gd name="T14" fmla="*/ 400 w 400"/>
                <a:gd name="T15" fmla="*/ 220 h 220"/>
              </a:gdLst>
              <a:ahLst/>
              <a:cxnLst>
                <a:cxn ang="T8">
                  <a:pos x="T0" y="T1"/>
                </a:cxn>
                <a:cxn ang="T9">
                  <a:pos x="T2" y="T3"/>
                </a:cxn>
                <a:cxn ang="T10">
                  <a:pos x="T4" y="T5"/>
                </a:cxn>
                <a:cxn ang="T11">
                  <a:pos x="T6" y="T7"/>
                </a:cxn>
              </a:cxnLst>
              <a:rect l="T12" t="T13" r="T14" b="T15"/>
              <a:pathLst>
                <a:path w="400" h="220">
                  <a:moveTo>
                    <a:pt x="400" y="220"/>
                  </a:moveTo>
                  <a:lnTo>
                    <a:pt x="400" y="105"/>
                  </a:lnTo>
                  <a:lnTo>
                    <a:pt x="0" y="105"/>
                  </a:lnTo>
                  <a:lnTo>
                    <a:pt x="1"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ndParaRPr>
            </a:p>
          </p:txBody>
        </p:sp>
        <p:sp>
          <p:nvSpPr>
            <p:cNvPr id="52262" name="Freeform 2"/>
            <p:cNvSpPr>
              <a:spLocks/>
            </p:cNvSpPr>
            <p:nvPr/>
          </p:nvSpPr>
          <p:spPr bwMode="auto">
            <a:xfrm>
              <a:off x="3221" y="1043"/>
              <a:ext cx="181" cy="247"/>
            </a:xfrm>
            <a:custGeom>
              <a:avLst/>
              <a:gdLst>
                <a:gd name="T0" fmla="*/ 95 w 181"/>
                <a:gd name="T1" fmla="*/ 0 h 247"/>
                <a:gd name="T2" fmla="*/ 181 w 181"/>
                <a:gd name="T3" fmla="*/ 247 h 247"/>
                <a:gd name="T4" fmla="*/ 0 w 181"/>
                <a:gd name="T5" fmla="*/ 247 h 247"/>
                <a:gd name="T6" fmla="*/ 95 w 181"/>
                <a:gd name="T7" fmla="*/ 0 h 247"/>
                <a:gd name="T8" fmla="*/ 0 60000 65536"/>
                <a:gd name="T9" fmla="*/ 0 60000 65536"/>
                <a:gd name="T10" fmla="*/ 0 60000 65536"/>
                <a:gd name="T11" fmla="*/ 0 60000 65536"/>
                <a:gd name="T12" fmla="*/ 0 w 181"/>
                <a:gd name="T13" fmla="*/ 0 h 247"/>
                <a:gd name="T14" fmla="*/ 181 w 181"/>
                <a:gd name="T15" fmla="*/ 247 h 247"/>
              </a:gdLst>
              <a:ahLst/>
              <a:cxnLst>
                <a:cxn ang="T8">
                  <a:pos x="T0" y="T1"/>
                </a:cxn>
                <a:cxn ang="T9">
                  <a:pos x="T2" y="T3"/>
                </a:cxn>
                <a:cxn ang="T10">
                  <a:pos x="T4" y="T5"/>
                </a:cxn>
                <a:cxn ang="T11">
                  <a:pos x="T6" y="T7"/>
                </a:cxn>
              </a:cxnLst>
              <a:rect l="T12" t="T13" r="T14" b="T15"/>
              <a:pathLst>
                <a:path w="181" h="247">
                  <a:moveTo>
                    <a:pt x="95" y="0"/>
                  </a:moveTo>
                  <a:lnTo>
                    <a:pt x="181" y="247"/>
                  </a:lnTo>
                  <a:lnTo>
                    <a:pt x="0" y="247"/>
                  </a:lnTo>
                  <a:lnTo>
                    <a:pt x="95" y="0"/>
                  </a:lnTo>
                  <a:close/>
                </a:path>
              </a:pathLst>
            </a:custGeom>
            <a:solidFill>
              <a:srgbClr val="FFFFFF"/>
            </a:solidFill>
            <a:ln w="4">
              <a:solidFill>
                <a:srgbClr val="000000"/>
              </a:solidFill>
              <a:round/>
              <a:headEnd/>
              <a:tailEnd/>
            </a:ln>
          </p:spPr>
          <p:txBody>
            <a:bodyPr/>
            <a:lstStyle/>
            <a:p>
              <a:endParaRPr lang="zh-CN" altLang="en-US">
                <a:latin typeface="+mn-lt"/>
              </a:endParaRPr>
            </a:p>
          </p:txBody>
        </p:sp>
      </p:grpSp>
      <p:sp>
        <p:nvSpPr>
          <p:cNvPr id="39"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
        <p:nvSpPr>
          <p:cNvPr id="40"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Tree>
    <p:extLst>
      <p:ext uri="{BB962C8B-B14F-4D97-AF65-F5344CB8AC3E}">
        <p14:creationId xmlns:p14="http://schemas.microsoft.com/office/powerpoint/2010/main" val="35233525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7257" y="969963"/>
            <a:ext cx="6704013" cy="954087"/>
          </a:xfrm>
        </p:spPr>
        <p:txBody>
          <a:bodyPr/>
          <a:lstStyle/>
          <a:p>
            <a:pPr algn="l" eaLnBrk="1" hangingPunct="1"/>
            <a:r>
              <a:rPr lang="en-US" altLang="zh-CN" sz="3200" dirty="0"/>
              <a:t>8.5.3 </a:t>
            </a:r>
            <a:r>
              <a:rPr lang="zh-CN" altLang="en-US" sz="3200" dirty="0"/>
              <a:t>源程序及说明</a:t>
            </a:r>
            <a:endParaRPr lang="zh-CN" altLang="en-US" sz="2400" dirty="0"/>
          </a:p>
        </p:txBody>
      </p:sp>
      <p:sp>
        <p:nvSpPr>
          <p:cNvPr id="3076" name="内容占位符 2"/>
          <p:cNvSpPr>
            <a:spLocks noGrp="1"/>
          </p:cNvSpPr>
          <p:nvPr>
            <p:ph idx="1"/>
          </p:nvPr>
        </p:nvSpPr>
        <p:spPr>
          <a:xfrm>
            <a:off x="352425" y="1752600"/>
            <a:ext cx="8562975" cy="4953000"/>
          </a:xfrm>
        </p:spPr>
        <p:txBody>
          <a:bodyPr/>
          <a:lstStyle/>
          <a:p>
            <a:pPr eaLnBrk="1" hangingPunct="1"/>
            <a:r>
              <a:rPr lang="zh-CN" altLang="en-US" sz="2800" dirty="0"/>
              <a:t>我们求一个测试函数在某给定区间的积分值，对整个程序进行了测试，误差为</a:t>
            </a:r>
            <a:r>
              <a:rPr lang="en-US" altLang="zh-CN" sz="2800" dirty="0" err="1"/>
              <a:t>eps</a:t>
            </a:r>
            <a:r>
              <a:rPr lang="zh-CN" altLang="en-US" sz="2800" dirty="0"/>
              <a:t>为</a:t>
            </a:r>
            <a:r>
              <a:rPr lang="en-US" altLang="zh-CN" sz="2800" dirty="0"/>
              <a:t>10</a:t>
            </a:r>
            <a:r>
              <a:rPr lang="en-US" altLang="zh-CN" sz="2800" baseline="30000" dirty="0"/>
              <a:t>-7</a:t>
            </a:r>
            <a:r>
              <a:rPr lang="zh-CN" altLang="en-US" sz="2800" dirty="0"/>
              <a:t>。</a:t>
            </a:r>
            <a:endParaRPr lang="en-US" altLang="zh-CN" sz="2800" dirty="0"/>
          </a:p>
          <a:p>
            <a:pPr eaLnBrk="1" hangingPunct="1"/>
            <a:r>
              <a:rPr lang="zh-CN" altLang="en-US" sz="2800" dirty="0"/>
              <a:t>测试函数：</a:t>
            </a:r>
          </a:p>
          <a:p>
            <a:pPr eaLnBrk="1" hangingPunct="1"/>
            <a:endParaRPr lang="en-US" altLang="zh-CN" sz="2800" dirty="0"/>
          </a:p>
          <a:p>
            <a:pPr eaLnBrk="1" hangingPunct="1"/>
            <a:r>
              <a:rPr lang="zh-CN" altLang="en-US" sz="2800" dirty="0"/>
              <a:t>整个程序分为三个独立的文档，</a:t>
            </a:r>
            <a:r>
              <a:rPr lang="en-US" altLang="zh-CN" sz="2800" dirty="0" err="1"/>
              <a:t>Trapzint.h</a:t>
            </a:r>
            <a:r>
              <a:rPr lang="zh-CN" altLang="en-US" sz="2800" dirty="0"/>
              <a:t>文件包括类的定义，</a:t>
            </a:r>
            <a:r>
              <a:rPr lang="en-US" altLang="zh-CN" sz="2800" dirty="0"/>
              <a:t>Trapzint.cpp</a:t>
            </a:r>
            <a:r>
              <a:rPr lang="zh-CN" altLang="en-US" sz="2800" dirty="0"/>
              <a:t>文件包括类的成员函数实现。文件</a:t>
            </a:r>
            <a:r>
              <a:rPr lang="en-US" altLang="zh-CN" sz="2800" dirty="0"/>
              <a:t>intmain.cpp</a:t>
            </a:r>
            <a:r>
              <a:rPr lang="zh-CN" altLang="en-US" sz="2800" dirty="0"/>
              <a:t>是程序的主函数，主函数中定义了函数类</a:t>
            </a:r>
            <a:r>
              <a:rPr lang="en-US" altLang="zh-CN" sz="2800" dirty="0"/>
              <a:t>Fun</a:t>
            </a:r>
            <a:r>
              <a:rPr lang="zh-CN" altLang="en-US" sz="2800" dirty="0"/>
              <a:t>和梯形积分类</a:t>
            </a:r>
            <a:r>
              <a:rPr lang="en-US" altLang="zh-CN" sz="2800" dirty="0" err="1"/>
              <a:t>Trapz</a:t>
            </a:r>
            <a:r>
              <a:rPr lang="zh-CN" altLang="en-US" sz="2800" dirty="0"/>
              <a:t>的对象</a:t>
            </a:r>
            <a:endParaRPr lang="en-US" altLang="zh-CN" sz="2800" dirty="0"/>
          </a:p>
        </p:txBody>
      </p:sp>
      <p:sp>
        <p:nvSpPr>
          <p:cNvPr id="30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aphicFrame>
        <p:nvGraphicFramePr>
          <p:cNvPr id="3074" name="Object 1"/>
          <p:cNvGraphicFramePr>
            <a:graphicFrameLocks noChangeAspect="1"/>
          </p:cNvGraphicFramePr>
          <p:nvPr>
            <p:extLst>
              <p:ext uri="{D42A27DB-BD31-4B8C-83A1-F6EECF244321}">
                <p14:modId xmlns:p14="http://schemas.microsoft.com/office/powerpoint/2010/main" val="475472856"/>
              </p:ext>
            </p:extLst>
          </p:nvPr>
        </p:nvGraphicFramePr>
        <p:xfrm>
          <a:off x="3464718" y="3205955"/>
          <a:ext cx="2214563" cy="941388"/>
        </p:xfrm>
        <a:graphic>
          <a:graphicData uri="http://schemas.openxmlformats.org/presentationml/2006/ole">
            <mc:AlternateContent xmlns:mc="http://schemas.openxmlformats.org/markup-compatibility/2006">
              <mc:Choice xmlns:v="urn:schemas-microsoft-com:vml" Requires="v">
                <p:oleObj spid="_x0000_s6285" name="Equation" r:id="rId4" imgW="1079500" imgH="457200" progId="Equation.DSMT4">
                  <p:embed/>
                </p:oleObj>
              </mc:Choice>
              <mc:Fallback>
                <p:oleObj name="Equation" r:id="rId4" imgW="1079500" imgH="457200" progId="Equation.DSMT4">
                  <p:embed/>
                  <p:pic>
                    <p:nvPicPr>
                      <p:cNvPr id="0" name=""/>
                      <p:cNvPicPr>
                        <a:picLocks noChangeAspect="1" noChangeArrowheads="1"/>
                      </p:cNvPicPr>
                      <p:nvPr/>
                    </p:nvPicPr>
                    <p:blipFill>
                      <a:blip r:embed="rId5">
                        <a:lum contrast="24000"/>
                        <a:extLst>
                          <a:ext uri="{28A0092B-C50C-407E-A947-70E740481C1C}">
                            <a14:useLocalDpi xmlns:a14="http://schemas.microsoft.com/office/drawing/2010/main" val="0"/>
                          </a:ext>
                        </a:extLst>
                      </a:blip>
                      <a:srcRect/>
                      <a:stretch>
                        <a:fillRect/>
                      </a:stretch>
                    </p:blipFill>
                    <p:spPr bwMode="auto">
                      <a:xfrm>
                        <a:off x="3464718" y="3205955"/>
                        <a:ext cx="2214563"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
        <p:nvSpPr>
          <p:cNvPr id="9"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Tree>
    <p:extLst>
      <p:ext uri="{BB962C8B-B14F-4D97-AF65-F5344CB8AC3E}">
        <p14:creationId xmlns:p14="http://schemas.microsoft.com/office/powerpoint/2010/main" val="6986330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3340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r>
              <a:rPr lang="en-US" altLang="zh-CN" sz="1800" dirty="0" err="1"/>
              <a:t>Trapzint.h</a:t>
            </a:r>
            <a:r>
              <a:rPr lang="en-US" altLang="zh-CN" sz="1800" dirty="0"/>
              <a:t>  </a:t>
            </a:r>
            <a:r>
              <a:rPr lang="zh-CN" altLang="en-US" sz="1800" dirty="0"/>
              <a:t>文件一，类定义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Function {	//</a:t>
            </a:r>
            <a:r>
              <a:rPr lang="zh-CN" altLang="en-US" sz="1800" dirty="0"/>
              <a:t>抽象类</a:t>
            </a:r>
            <a:r>
              <a:rPr lang="en-US" altLang="zh-CN" sz="1800" dirty="0"/>
              <a:t>Function</a:t>
            </a:r>
            <a:r>
              <a:rPr lang="zh-CN" altLang="en-US" sz="1800" dirty="0"/>
              <a:t>的定义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virtual double operator () (double x) const </a:t>
            </a:r>
            <a:r>
              <a:rPr lang="en-US" altLang="zh-CN" sz="1800" b="1" dirty="0">
                <a:solidFill>
                  <a:srgbClr val="C00000"/>
                </a:solidFill>
              </a:rPr>
              <a:t>= 0</a:t>
            </a:r>
            <a:r>
              <a:rPr lang="en-US" altLang="zh-CN" sz="1800" dirty="0"/>
              <a:t>;	//</a:t>
            </a:r>
            <a:r>
              <a:rPr lang="zh-CN" altLang="en-US" sz="1800" dirty="0"/>
              <a:t>纯虚函数重载运算符</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virtual ~Function()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a:t>
            </a:r>
            <a:r>
              <a:rPr lang="en-US" altLang="zh-CN" sz="1800" dirty="0" err="1"/>
              <a:t>MyFunction</a:t>
            </a:r>
            <a:r>
              <a:rPr lang="en-US" altLang="zh-CN" sz="1800" dirty="0"/>
              <a:t>: public Function {	//</a:t>
            </a:r>
            <a:r>
              <a:rPr lang="zh-CN" altLang="en-US" sz="1800" dirty="0"/>
              <a:t>公有派生类</a:t>
            </a:r>
            <a:r>
              <a:rPr lang="en-US" altLang="zh-CN" sz="1800" dirty="0" err="1"/>
              <a:t>MyFunction</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virtual double operator()(double x) const;	//</a:t>
            </a:r>
            <a:r>
              <a:rPr lang="zh-CN" altLang="en-US" sz="1800" dirty="0"/>
              <a:t>覆盖虚函数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Integration {	//</a:t>
            </a:r>
            <a:r>
              <a:rPr lang="zh-CN" altLang="en-US" sz="1800" dirty="0"/>
              <a:t>抽象类</a:t>
            </a:r>
            <a:r>
              <a:rPr lang="en-US" altLang="zh-CN" sz="1800" dirty="0"/>
              <a:t>Integration</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virtual double operator () (double a, double b, double </a:t>
            </a:r>
            <a:r>
              <a:rPr lang="en-US" altLang="zh-CN" sz="1800" dirty="0" err="1"/>
              <a:t>eps</a:t>
            </a:r>
            <a:r>
              <a:rPr lang="en-US" altLang="zh-CN" sz="1800" dirty="0"/>
              <a:t>) const </a:t>
            </a:r>
            <a:r>
              <a:rPr lang="en-US" altLang="zh-CN" sz="1800" b="1" dirty="0">
                <a:solidFill>
                  <a:srgbClr val="C00000"/>
                </a:solidFill>
              </a:rPr>
              <a:t>= 0</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virtual ~Integration()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2" name="标题 1"/>
          <p:cNvSpPr>
            <a:spLocks noGrp="1"/>
          </p:cNvSpPr>
          <p:nvPr>
            <p:ph type="title"/>
          </p:nvPr>
        </p:nvSpPr>
        <p:spPr>
          <a:xfrm>
            <a:off x="5791200" y="5486400"/>
            <a:ext cx="2895600" cy="914400"/>
          </a:xfrm>
          <a:solidFill>
            <a:schemeClr val="bg1"/>
          </a:solidFill>
        </p:spPr>
        <p:txBody>
          <a:bodyPr>
            <a:normAutofit/>
          </a:bodyPr>
          <a:lstStyle/>
          <a:p>
            <a:pPr eaLnBrk="1" fontAlgn="auto" hangingPunct="1">
              <a:spcAft>
                <a:spcPts val="0"/>
              </a:spcAft>
              <a:defRPr/>
            </a:pPr>
            <a:r>
              <a:rPr lang="zh-CN" altLang="en-US" dirty="0"/>
              <a:t>例</a:t>
            </a:r>
            <a:r>
              <a:rPr lang="en-US" altLang="zh-CN" dirty="0"/>
              <a:t>8-7</a:t>
            </a:r>
            <a:r>
              <a:rPr lang="zh-CN" altLang="en-US" dirty="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
        <p:nvSpPr>
          <p:cNvPr id="7"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Tree>
    <p:extLst>
      <p:ext uri="{BB962C8B-B14F-4D97-AF65-F5344CB8AC3E}">
        <p14:creationId xmlns:p14="http://schemas.microsoft.com/office/powerpoint/2010/main" val="15692705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4787" y="1066799"/>
            <a:ext cx="8786813" cy="5638801"/>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a:t>
            </a:r>
            <a:r>
              <a:rPr lang="en-US" altLang="zh-CN" sz="1800" dirty="0" err="1"/>
              <a:t>Trapz</a:t>
            </a:r>
            <a:r>
              <a:rPr lang="en-US" altLang="zh-CN" sz="1800" dirty="0"/>
              <a:t>: public Integration	{	//</a:t>
            </a:r>
            <a:r>
              <a:rPr lang="zh-CN" altLang="en-US" sz="1800" dirty="0"/>
              <a:t>公有派生类</a:t>
            </a:r>
            <a:r>
              <a:rPr lang="en-US" altLang="zh-CN" sz="1800" dirty="0" err="1"/>
              <a:t>Trapz</a:t>
            </a:r>
            <a:r>
              <a:rPr lang="zh-CN" altLang="en-US" sz="1800" dirty="0"/>
              <a:t>定义</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Trapz</a:t>
            </a:r>
            <a:r>
              <a:rPr lang="en-US" altLang="zh-CN" sz="1800" dirty="0"/>
              <a:t>(const Function &amp;f) : f(f) {}	//</a:t>
            </a:r>
            <a:r>
              <a:rPr lang="zh-CN" altLang="en-US" sz="1800" dirty="0"/>
              <a:t>构造函数</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virtual double operator ()(double a, double </a:t>
            </a:r>
            <a:r>
              <a:rPr lang="en-US" altLang="zh-CN" sz="1800" dirty="0" err="1"/>
              <a:t>b,double</a:t>
            </a:r>
            <a:r>
              <a:rPr lang="en-US" altLang="zh-CN" sz="1800" dirty="0"/>
              <a:t> </a:t>
            </a:r>
            <a:r>
              <a:rPr lang="en-US" altLang="zh-CN" sz="1800" dirty="0" err="1"/>
              <a:t>eps</a:t>
            </a:r>
            <a:r>
              <a:rPr lang="en-US" altLang="zh-CN" sz="1800" dirty="0"/>
              <a:t>) const;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private: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const Function &amp;f;	//</a:t>
            </a:r>
            <a:r>
              <a:rPr lang="zh-CN" altLang="en-US" sz="1800" dirty="0"/>
              <a:t>私有成员，</a:t>
            </a:r>
            <a:r>
              <a:rPr lang="en-US" altLang="zh-CN" sz="1800" dirty="0"/>
              <a:t>Function</a:t>
            </a:r>
            <a:r>
              <a:rPr lang="zh-CN" altLang="en-US" sz="1800" dirty="0"/>
              <a:t>类对象的引用</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//Trapzint.cpp  </a:t>
            </a:r>
            <a:r>
              <a:rPr lang="zh-CN" altLang="en-US" sz="1800" dirty="0"/>
              <a:t>文件二，类实现</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 "</a:t>
            </a:r>
            <a:r>
              <a:rPr lang="en-US" altLang="zh-CN" sz="1800" dirty="0" err="1"/>
              <a:t>Trapzint.h</a:t>
            </a:r>
            <a:r>
              <a:rPr lang="en-US" altLang="zh-CN" sz="1800" dirty="0"/>
              <a:t>"	//</a:t>
            </a:r>
            <a:r>
              <a:rPr lang="zh-CN" altLang="en-US" sz="1800" dirty="0"/>
              <a:t>包含类的定义头文件</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 &lt;</a:t>
            </a:r>
            <a:r>
              <a:rPr lang="en-US" altLang="zh-CN" sz="1800" dirty="0" err="1"/>
              <a:t>cmath</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double </a:t>
            </a:r>
            <a:r>
              <a:rPr lang="en-US" altLang="zh-CN" sz="1800" dirty="0" err="1"/>
              <a:t>MyFunction</a:t>
            </a:r>
            <a:r>
              <a:rPr lang="en-US" altLang="zh-CN" sz="1800" dirty="0"/>
              <a:t>::operator () (double x) const {//</a:t>
            </a:r>
            <a:r>
              <a:rPr lang="zh-CN" altLang="en-US" sz="1800" dirty="0"/>
              <a:t>被积函数</a:t>
            </a:r>
            <a:endParaRPr lang="en-US" altLang="zh-CN" sz="1800" dirty="0"/>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return log(1.0 + x) / (1.0 + x * x);</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double </a:t>
            </a:r>
            <a:r>
              <a:rPr lang="en-US" altLang="zh-CN" sz="1800" dirty="0" err="1"/>
              <a:t>Trapz</a:t>
            </a:r>
            <a:r>
              <a:rPr lang="en-US" altLang="zh-CN" sz="1800" dirty="0"/>
              <a:t>::operator () (double </a:t>
            </a:r>
            <a:r>
              <a:rPr lang="en-US" altLang="zh-CN" sz="1800" dirty="0" err="1"/>
              <a:t>a,double</a:t>
            </a:r>
            <a:r>
              <a:rPr lang="en-US" altLang="zh-CN" sz="1800" dirty="0"/>
              <a:t> </a:t>
            </a:r>
            <a:r>
              <a:rPr lang="en-US" altLang="zh-CN" sz="1800" dirty="0" err="1"/>
              <a:t>b,double</a:t>
            </a:r>
            <a:r>
              <a:rPr lang="en-US" altLang="zh-CN" sz="1800" dirty="0"/>
              <a:t> </a:t>
            </a:r>
            <a:r>
              <a:rPr lang="en-US" altLang="zh-CN" sz="1800" dirty="0" err="1"/>
              <a:t>eps</a:t>
            </a:r>
            <a:r>
              <a:rPr lang="en-US" altLang="zh-CN" sz="1800" dirty="0"/>
              <a:t>) const {//</a:t>
            </a:r>
            <a:r>
              <a:rPr lang="zh-CN" altLang="en-US" sz="1800" dirty="0"/>
              <a:t>积分运算过程，重载为运算符</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r>
              <a:rPr lang="en-US" altLang="zh-CN" sz="1800" dirty="0" err="1"/>
              <a:t>bool</a:t>
            </a:r>
            <a:r>
              <a:rPr lang="en-US" altLang="zh-CN" sz="1800" dirty="0"/>
              <a:t> done = false;	//</a:t>
            </a:r>
            <a:r>
              <a:rPr lang="zh-CN" altLang="en-US" sz="1800" dirty="0"/>
              <a:t>是</a:t>
            </a:r>
            <a:r>
              <a:rPr lang="en-US" altLang="zh-CN" sz="1800" dirty="0" err="1"/>
              <a:t>Trapz</a:t>
            </a:r>
            <a:r>
              <a:rPr lang="zh-CN" altLang="en-US" sz="1800" dirty="0"/>
              <a:t>类的虚函数成员</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err="1"/>
              <a:t>int</a:t>
            </a:r>
            <a:r>
              <a:rPr lang="en-US" altLang="zh-CN" sz="1800" dirty="0"/>
              <a:t> n = 1;</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h = b - a;</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a:t>
            </a:r>
            <a:r>
              <a:rPr lang="en-US" altLang="zh-CN" sz="1800" dirty="0" err="1"/>
              <a:t>tn</a:t>
            </a:r>
            <a:r>
              <a:rPr lang="en-US" altLang="zh-CN" sz="1800" dirty="0"/>
              <a:t> = h * (f(a) + f(b)) / 2;	//</a:t>
            </a:r>
            <a:r>
              <a:rPr lang="zh-CN" altLang="en-US" sz="1800" dirty="0"/>
              <a:t>计算</a:t>
            </a:r>
            <a:r>
              <a:rPr lang="en-US" altLang="zh-CN" sz="1800" dirty="0"/>
              <a:t>n = 1</a:t>
            </a:r>
            <a:r>
              <a:rPr lang="zh-CN" altLang="en-US" sz="1800" dirty="0"/>
              <a:t>时的积分值</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double t2n;</a:t>
            </a:r>
          </a:p>
        </p:txBody>
      </p:sp>
      <p:sp>
        <p:nvSpPr>
          <p:cNvPr id="2" name="标题 1"/>
          <p:cNvSpPr>
            <a:spLocks noGrp="1"/>
          </p:cNvSpPr>
          <p:nvPr>
            <p:ph type="title"/>
          </p:nvPr>
        </p:nvSpPr>
        <p:spPr>
          <a:xfrm>
            <a:off x="6376988" y="5791201"/>
            <a:ext cx="2614612" cy="914400"/>
          </a:xfrm>
          <a:solidFill>
            <a:schemeClr val="bg1"/>
          </a:solidFill>
        </p:spPr>
        <p:txBody>
          <a:bodyPr>
            <a:normAutofit/>
          </a:bodyPr>
          <a:lstStyle/>
          <a:p>
            <a:pPr eaLnBrk="1" fontAlgn="auto" hangingPunct="1">
              <a:spcAft>
                <a:spcPts val="0"/>
              </a:spcAft>
              <a:defRPr/>
            </a:pPr>
            <a:r>
              <a:rPr lang="zh-CN" altLang="en-US" dirty="0"/>
              <a:t>例</a:t>
            </a:r>
            <a:r>
              <a:rPr lang="en-US" altLang="zh-CN" dirty="0"/>
              <a:t>8-7</a:t>
            </a:r>
            <a:r>
              <a:rPr lang="zh-CN" altLang="en-US" dirty="0"/>
              <a:t>（续）</a:t>
            </a:r>
          </a:p>
        </p:txBody>
      </p:sp>
      <p:sp>
        <p:nvSpPr>
          <p:cNvPr id="6"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Tree>
    <p:extLst>
      <p:ext uri="{BB962C8B-B14F-4D97-AF65-F5344CB8AC3E}">
        <p14:creationId xmlns:p14="http://schemas.microsoft.com/office/powerpoint/2010/main" val="23787558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950913"/>
            <a:ext cx="6704013" cy="954087"/>
          </a:xfrm>
        </p:spPr>
        <p:txBody>
          <a:bodyPr/>
          <a:lstStyle/>
          <a:p>
            <a:pPr algn="l" eaLnBrk="1" hangingPunct="1"/>
            <a:r>
              <a:rPr lang="en-US" altLang="zh-CN"/>
              <a:t>8.1.1 </a:t>
            </a:r>
            <a:r>
              <a:rPr lang="zh-CN" altLang="en-US"/>
              <a:t>多态的类型</a:t>
            </a:r>
          </a:p>
        </p:txBody>
      </p:sp>
      <p:sp>
        <p:nvSpPr>
          <p:cNvPr id="19459" name="内容占位符 2"/>
          <p:cNvSpPr>
            <a:spLocks noGrp="1"/>
          </p:cNvSpPr>
          <p:nvPr>
            <p:ph idx="1"/>
          </p:nvPr>
        </p:nvSpPr>
        <p:spPr>
          <a:xfrm>
            <a:off x="381000" y="1905000"/>
            <a:ext cx="8029575" cy="4495800"/>
          </a:xfrm>
        </p:spPr>
        <p:txBody>
          <a:bodyPr/>
          <a:lstStyle/>
          <a:p>
            <a:pPr eaLnBrk="1" hangingPunct="1"/>
            <a:r>
              <a:rPr lang="zh-CN" altLang="en-US" sz="2800" dirty="0"/>
              <a:t>多态的类型</a:t>
            </a:r>
            <a:endParaRPr lang="en-US" altLang="zh-CN" sz="2800" dirty="0"/>
          </a:p>
          <a:p>
            <a:pPr lvl="1" eaLnBrk="1" hangingPunct="1">
              <a:lnSpc>
                <a:spcPct val="130000"/>
              </a:lnSpc>
            </a:pPr>
            <a:r>
              <a:rPr lang="zh-CN" altLang="en-US" sz="2800" dirty="0"/>
              <a:t>重载多态</a:t>
            </a:r>
            <a:endParaRPr lang="en-US" altLang="zh-CN" sz="2800" dirty="0"/>
          </a:p>
          <a:p>
            <a:pPr lvl="1" eaLnBrk="1" hangingPunct="1">
              <a:lnSpc>
                <a:spcPct val="130000"/>
              </a:lnSpc>
            </a:pPr>
            <a:r>
              <a:rPr lang="zh-CN" altLang="en-US" sz="2800" dirty="0"/>
              <a:t>强制多态</a:t>
            </a:r>
            <a:endParaRPr lang="en-US" altLang="zh-CN" sz="2800" dirty="0"/>
          </a:p>
          <a:p>
            <a:pPr lvl="1" eaLnBrk="1" hangingPunct="1">
              <a:lnSpc>
                <a:spcPct val="130000"/>
              </a:lnSpc>
            </a:pPr>
            <a:r>
              <a:rPr lang="zh-CN" altLang="en-US" sz="2800" dirty="0"/>
              <a:t>包含多态</a:t>
            </a:r>
            <a:endParaRPr lang="en-US" altLang="zh-CN" sz="2800" dirty="0"/>
          </a:p>
          <a:p>
            <a:pPr lvl="1" eaLnBrk="1" hangingPunct="1">
              <a:lnSpc>
                <a:spcPct val="130000"/>
              </a:lnSpc>
            </a:pPr>
            <a:r>
              <a:rPr lang="zh-CN" altLang="en-US" sz="2800" dirty="0"/>
              <a:t>参数多态</a:t>
            </a:r>
            <a:endParaRPr lang="en-US" altLang="zh-CN" sz="2800" dirty="0"/>
          </a:p>
          <a:p>
            <a:pPr eaLnBrk="1" hangingPunct="1"/>
            <a:r>
              <a:rPr lang="en-US" altLang="zh-CN" sz="2800" dirty="0"/>
              <a:t>C++</a:t>
            </a:r>
            <a:r>
              <a:rPr lang="zh-CN" altLang="en-US" sz="2800" dirty="0"/>
              <a:t>不但提供了固有的多态性，还提供了实现自定义多态性的手段。</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
        <p:nvSpPr>
          <p:cNvPr id="7"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8.1</a:t>
            </a:r>
            <a:r>
              <a:rPr lang="zh-CN" altLang="en-US" dirty="0"/>
              <a:t>  多态性概述</a:t>
            </a:r>
          </a:p>
        </p:txBody>
      </p:sp>
    </p:spTree>
    <p:extLst>
      <p:ext uri="{BB962C8B-B14F-4D97-AF65-F5344CB8AC3E}">
        <p14:creationId xmlns:p14="http://schemas.microsoft.com/office/powerpoint/2010/main" val="423146471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4787" y="1066800"/>
            <a:ext cx="8786813" cy="5334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do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sum = 0;</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for(</a:t>
            </a:r>
            <a:r>
              <a:rPr lang="en-US" altLang="zh-CN" sz="1800" dirty="0" err="1"/>
              <a:t>int</a:t>
            </a:r>
            <a:r>
              <a:rPr lang="en-US" altLang="zh-CN" sz="1800" dirty="0"/>
              <a:t> k = 0; k &lt; n; k++)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double x = a + (k + 0.5) * h;</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sum += f(x);</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t2n = (</a:t>
            </a:r>
            <a:r>
              <a:rPr lang="en-US" altLang="zh-CN" sz="1800" dirty="0" err="1"/>
              <a:t>tn</a:t>
            </a:r>
            <a:r>
              <a:rPr lang="en-US" altLang="zh-CN" sz="1800" dirty="0"/>
              <a:t> + h * sum) / 2.0;	//</a:t>
            </a:r>
            <a:r>
              <a:rPr lang="zh-CN" altLang="en-US" sz="1800" dirty="0"/>
              <a:t>变步长梯形法计算</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if (</a:t>
            </a:r>
            <a:r>
              <a:rPr lang="en-US" altLang="zh-CN" sz="1800" dirty="0" err="1"/>
              <a:t>fabs</a:t>
            </a:r>
            <a:r>
              <a:rPr lang="en-US" altLang="zh-CN" sz="1800" dirty="0"/>
              <a:t>(t2n - </a:t>
            </a:r>
            <a:r>
              <a:rPr lang="en-US" altLang="zh-CN" sz="1800" dirty="0" err="1"/>
              <a:t>tn</a:t>
            </a:r>
            <a:r>
              <a:rPr lang="en-US" altLang="zh-CN" sz="1800" dirty="0"/>
              <a:t>) &lt; </a:t>
            </a:r>
            <a:r>
              <a:rPr lang="en-US" altLang="zh-CN" sz="1800" dirty="0" err="1"/>
              <a:t>eps</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done = true;	//</a:t>
            </a:r>
            <a:r>
              <a:rPr lang="zh-CN" altLang="en-US" sz="1800" dirty="0"/>
              <a:t>判断积分误差</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a:t>else {	//</a:t>
            </a:r>
            <a:r>
              <a:rPr lang="zh-CN" altLang="en-US" sz="1800" dirty="0"/>
              <a:t>进行下一步计算</a:t>
            </a:r>
          </a:p>
          <a:p>
            <a:pPr marL="365760" indent="-256032" eaLnBrk="1" fontAlgn="auto" hangingPunct="1">
              <a:lnSpc>
                <a:spcPct val="100000"/>
              </a:lnSpc>
              <a:spcBef>
                <a:spcPts val="0"/>
              </a:spcBef>
              <a:spcAft>
                <a:spcPts val="0"/>
              </a:spcAft>
              <a:buClr>
                <a:schemeClr val="accent3"/>
              </a:buClr>
              <a:buFont typeface="Georgia"/>
              <a:buNone/>
            </a:pPr>
            <a:r>
              <a:rPr lang="zh-CN" altLang="en-US" sz="1800" dirty="0"/>
              <a:t>			</a:t>
            </a:r>
            <a:r>
              <a:rPr lang="en-US" altLang="zh-CN" sz="1800" dirty="0" err="1"/>
              <a:t>tn</a:t>
            </a:r>
            <a:r>
              <a:rPr lang="en-US" altLang="zh-CN" sz="1800" dirty="0"/>
              <a:t> = t2n;</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n *= 2;</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h /= 2;</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 while (!done);</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return t2n;</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p:txBody>
      </p:sp>
      <p:sp>
        <p:nvSpPr>
          <p:cNvPr id="2" name="标题 1"/>
          <p:cNvSpPr>
            <a:spLocks noGrp="1"/>
          </p:cNvSpPr>
          <p:nvPr>
            <p:ph type="title"/>
          </p:nvPr>
        </p:nvSpPr>
        <p:spPr>
          <a:xfrm>
            <a:off x="5943600" y="5461836"/>
            <a:ext cx="3048000" cy="942975"/>
          </a:xfrm>
          <a:solidFill>
            <a:schemeClr val="bg1"/>
          </a:solidFill>
        </p:spPr>
        <p:txBody>
          <a:bodyPr>
            <a:normAutofit/>
          </a:bodyPr>
          <a:lstStyle/>
          <a:p>
            <a:pPr eaLnBrk="1" fontAlgn="auto" hangingPunct="1">
              <a:spcAft>
                <a:spcPts val="0"/>
              </a:spcAft>
              <a:defRPr/>
            </a:pPr>
            <a:r>
              <a:rPr lang="zh-CN" altLang="en-US" dirty="0"/>
              <a:t>例</a:t>
            </a:r>
            <a:r>
              <a:rPr lang="en-US" altLang="zh-CN" dirty="0"/>
              <a:t>8-7</a:t>
            </a:r>
            <a:r>
              <a:rPr lang="zh-CN" altLang="en-US" dirty="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
        <p:nvSpPr>
          <p:cNvPr id="7"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Tree>
    <p:extLst>
      <p:ext uri="{BB962C8B-B14F-4D97-AF65-F5344CB8AC3E}">
        <p14:creationId xmlns:p14="http://schemas.microsoft.com/office/powerpoint/2010/main" val="18524599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04787" y="1066800"/>
            <a:ext cx="8786813"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2000" dirty="0"/>
              <a:t>//8_7.cpp  </a:t>
            </a:r>
            <a:r>
              <a:rPr lang="zh-CN" altLang="en-US" sz="2000" dirty="0"/>
              <a:t>文件三，主函数</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#include "</a:t>
            </a:r>
            <a:r>
              <a:rPr lang="en-US" altLang="zh-CN" sz="2000" dirty="0" err="1"/>
              <a:t>Trapzint.h</a:t>
            </a:r>
            <a:r>
              <a:rPr lang="en-US" altLang="zh-CN" sz="2000" dirty="0"/>
              <a:t>"	//</a:t>
            </a:r>
            <a:r>
              <a:rPr lang="zh-CN" altLang="en-US" sz="2000" dirty="0"/>
              <a:t>类定义头文件</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#include &lt;</a:t>
            </a:r>
            <a:r>
              <a:rPr lang="en-US" altLang="zh-CN" sz="2000" dirty="0" err="1"/>
              <a:t>iomanip</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using namespace </a:t>
            </a:r>
            <a:r>
              <a:rPr lang="en-US" altLang="zh-CN" sz="2000" dirty="0" err="1"/>
              <a:t>std</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err="1"/>
              <a:t>int</a:t>
            </a:r>
            <a:r>
              <a:rPr lang="en-US" altLang="zh-CN" sz="2000" dirty="0"/>
              <a:t> main() {	//</a:t>
            </a:r>
            <a:r>
              <a:rPr lang="zh-CN" altLang="en-US" sz="2000" dirty="0"/>
              <a:t>主函数</a:t>
            </a:r>
          </a:p>
          <a:p>
            <a:pPr marL="365760" indent="-256032" eaLnBrk="1" fontAlgn="auto" hangingPunct="1">
              <a:lnSpc>
                <a:spcPct val="100000"/>
              </a:lnSpc>
              <a:spcBef>
                <a:spcPts val="0"/>
              </a:spcBef>
              <a:spcAft>
                <a:spcPts val="0"/>
              </a:spcAft>
              <a:buClr>
                <a:schemeClr val="accent3"/>
              </a:buClr>
              <a:buFont typeface="Georgia"/>
              <a:buNone/>
            </a:pPr>
            <a:r>
              <a:rPr lang="zh-CN" altLang="en-US" sz="2000" dirty="0"/>
              <a:t>	</a:t>
            </a:r>
            <a:r>
              <a:rPr lang="en-US" altLang="zh-CN" sz="2000" dirty="0" err="1"/>
              <a:t>MyFunction</a:t>
            </a:r>
            <a:r>
              <a:rPr lang="en-US" altLang="zh-CN" sz="2000" dirty="0"/>
              <a:t> f;	//</a:t>
            </a:r>
            <a:r>
              <a:rPr lang="zh-CN" altLang="en-US" sz="2000" dirty="0"/>
              <a:t>定义</a:t>
            </a:r>
            <a:r>
              <a:rPr lang="en-US" altLang="zh-CN" sz="2000" dirty="0" err="1"/>
              <a:t>MyFunction</a:t>
            </a:r>
            <a:r>
              <a:rPr lang="zh-CN" altLang="en-US" sz="2000" dirty="0"/>
              <a:t>类的对象</a:t>
            </a:r>
          </a:p>
          <a:p>
            <a:pPr marL="365760" indent="-256032" eaLnBrk="1" fontAlgn="auto" hangingPunct="1">
              <a:lnSpc>
                <a:spcPct val="100000"/>
              </a:lnSpc>
              <a:spcBef>
                <a:spcPts val="0"/>
              </a:spcBef>
              <a:spcAft>
                <a:spcPts val="0"/>
              </a:spcAft>
              <a:buClr>
                <a:schemeClr val="accent3"/>
              </a:buClr>
              <a:buFont typeface="Georgia"/>
              <a:buNone/>
            </a:pPr>
            <a:r>
              <a:rPr lang="zh-CN" altLang="en-US" sz="2000" dirty="0"/>
              <a:t>	</a:t>
            </a:r>
            <a:r>
              <a:rPr lang="en-US" altLang="zh-CN" sz="2000" dirty="0" err="1"/>
              <a:t>Trapz</a:t>
            </a:r>
            <a:r>
              <a:rPr lang="en-US" altLang="zh-CN" sz="2000" dirty="0"/>
              <a:t> </a:t>
            </a:r>
            <a:r>
              <a:rPr lang="en-US" altLang="zh-CN" sz="2000" dirty="0" err="1"/>
              <a:t>trapz</a:t>
            </a:r>
            <a:r>
              <a:rPr lang="en-US" altLang="zh-CN" sz="2000" dirty="0"/>
              <a:t>(f);	//</a:t>
            </a:r>
            <a:r>
              <a:rPr lang="zh-CN" altLang="en-US" sz="2000" dirty="0"/>
              <a:t>定义</a:t>
            </a:r>
            <a:r>
              <a:rPr lang="en-US" altLang="zh-CN" sz="2000" dirty="0" err="1"/>
              <a:t>Trapz</a:t>
            </a:r>
            <a:r>
              <a:rPr lang="zh-CN" altLang="en-US" sz="2000" dirty="0"/>
              <a:t>类的对象</a:t>
            </a:r>
          </a:p>
          <a:p>
            <a:pPr marL="365760" indent="-256032" eaLnBrk="1" fontAlgn="auto" hangingPunct="1">
              <a:lnSpc>
                <a:spcPct val="100000"/>
              </a:lnSpc>
              <a:spcBef>
                <a:spcPts val="0"/>
              </a:spcBef>
              <a:spcAft>
                <a:spcPts val="0"/>
              </a:spcAft>
              <a:buClr>
                <a:schemeClr val="accent3"/>
              </a:buClr>
              <a:buFont typeface="Georgia"/>
              <a:buNone/>
            </a:pPr>
            <a:r>
              <a:rPr lang="zh-CN" altLang="en-US" sz="2000" dirty="0"/>
              <a:t>	</a:t>
            </a:r>
            <a:r>
              <a:rPr lang="en-US" altLang="zh-CN" sz="2000" dirty="0"/>
              <a:t>//</a:t>
            </a:r>
            <a:r>
              <a:rPr lang="zh-CN" altLang="en-US" sz="2000" dirty="0"/>
              <a:t>计算并输出积分结果</a:t>
            </a:r>
          </a:p>
          <a:p>
            <a:pPr marL="365760" indent="-256032" eaLnBrk="1" fontAlgn="auto" hangingPunct="1">
              <a:lnSpc>
                <a:spcPct val="100000"/>
              </a:lnSpc>
              <a:spcBef>
                <a:spcPts val="0"/>
              </a:spcBef>
              <a:spcAft>
                <a:spcPts val="0"/>
              </a:spcAft>
              <a:buClr>
                <a:schemeClr val="accent3"/>
              </a:buClr>
              <a:buFont typeface="Georgia"/>
              <a:buNone/>
            </a:pPr>
            <a:r>
              <a:rPr lang="zh-CN" altLang="en-US" sz="2000" dirty="0"/>
              <a:t>	</a:t>
            </a:r>
            <a:r>
              <a:rPr lang="en-US" altLang="zh-CN" sz="2000" dirty="0" err="1"/>
              <a:t>cout</a:t>
            </a:r>
            <a:r>
              <a:rPr lang="en-US" altLang="zh-CN" sz="2000" dirty="0"/>
              <a:t> &lt;&lt; "TRAPZ </a:t>
            </a:r>
            <a:r>
              <a:rPr lang="en-US" altLang="zh-CN" sz="2000" dirty="0" err="1"/>
              <a:t>Int</a:t>
            </a:r>
            <a:r>
              <a:rPr lang="en-US" altLang="zh-CN" sz="2000" dirty="0"/>
              <a:t>: " &lt;&lt; </a:t>
            </a:r>
            <a:r>
              <a:rPr lang="en-US" altLang="zh-CN" sz="2000" dirty="0" err="1"/>
              <a:t>setprecision</a:t>
            </a:r>
            <a:r>
              <a:rPr lang="en-US" altLang="zh-CN" sz="2000" dirty="0"/>
              <a:t>(7) &lt;&lt; </a:t>
            </a:r>
            <a:r>
              <a:rPr lang="en-US" altLang="zh-CN" sz="2000" dirty="0" err="1"/>
              <a:t>trapz</a:t>
            </a:r>
            <a:r>
              <a:rPr lang="en-US" altLang="zh-CN" sz="2000" dirty="0"/>
              <a:t>(0, 2, 1e-7) &lt;&lt; </a:t>
            </a:r>
            <a:r>
              <a:rPr lang="en-US" altLang="zh-CN" sz="2000" dirty="0" err="1"/>
              <a:t>endl</a:t>
            </a: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	return 0;</a:t>
            </a:r>
          </a:p>
          <a:p>
            <a:pPr marL="365760" indent="-256032" eaLnBrk="1" fontAlgn="auto" hangingPunct="1">
              <a:lnSpc>
                <a:spcPct val="100000"/>
              </a:lnSpc>
              <a:spcBef>
                <a:spcPts val="0"/>
              </a:spcBef>
              <a:spcAft>
                <a:spcPts val="0"/>
              </a:spcAft>
              <a:buClr>
                <a:schemeClr val="accent3"/>
              </a:buClr>
              <a:buFont typeface="Georgia"/>
              <a:buNone/>
            </a:pP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pPr>
            <a:endParaRPr lang="en-US" altLang="zh-CN" sz="2000" dirty="0"/>
          </a:p>
        </p:txBody>
      </p:sp>
      <p:sp>
        <p:nvSpPr>
          <p:cNvPr id="2" name="标题 1"/>
          <p:cNvSpPr>
            <a:spLocks noGrp="1"/>
          </p:cNvSpPr>
          <p:nvPr>
            <p:ph type="title"/>
          </p:nvPr>
        </p:nvSpPr>
        <p:spPr>
          <a:xfrm>
            <a:off x="6357938" y="5741988"/>
            <a:ext cx="2633662" cy="830262"/>
          </a:xfrm>
          <a:solidFill>
            <a:schemeClr val="bg1"/>
          </a:solidFill>
        </p:spPr>
        <p:txBody>
          <a:bodyPr>
            <a:normAutofit/>
          </a:bodyPr>
          <a:lstStyle/>
          <a:p>
            <a:pPr eaLnBrk="1" fontAlgn="auto" hangingPunct="1">
              <a:spcAft>
                <a:spcPts val="0"/>
              </a:spcAft>
              <a:defRPr/>
            </a:pPr>
            <a:r>
              <a:rPr lang="zh-CN" altLang="en-US" dirty="0"/>
              <a:t>例</a:t>
            </a:r>
            <a:r>
              <a:rPr lang="en-US" altLang="zh-CN" dirty="0"/>
              <a:t>8-7</a:t>
            </a:r>
            <a:r>
              <a:rPr lang="zh-CN" altLang="en-US" dirty="0"/>
              <a:t>（续）</a:t>
            </a:r>
          </a:p>
        </p:txBody>
      </p:sp>
      <p:sp>
        <p:nvSpPr>
          <p:cNvPr id="6" name="TextBox 5"/>
          <p:cNvSpPr txBox="1"/>
          <p:nvPr/>
        </p:nvSpPr>
        <p:spPr>
          <a:xfrm>
            <a:off x="152400" y="5741988"/>
            <a:ext cx="3571875" cy="830262"/>
          </a:xfrm>
          <a:prstGeom prst="rect">
            <a:avLst/>
          </a:prstGeom>
          <a:solidFill>
            <a:srgbClr val="FFFF00"/>
          </a:solidFill>
        </p:spPr>
        <p:txBody>
          <a:bodyPr>
            <a:spAutoFit/>
          </a:bodyPr>
          <a:lstStyle/>
          <a:p>
            <a:pPr>
              <a:defRPr/>
            </a:pPr>
            <a:r>
              <a:rPr lang="zh-CN" altLang="en-US" dirty="0">
                <a:latin typeface="Consolas" pitchFamily="49" charset="0"/>
                <a:ea typeface="+mn-ea"/>
              </a:rPr>
              <a:t>运行结果：</a:t>
            </a:r>
            <a:endParaRPr lang="en-US" altLang="zh-CN" dirty="0">
              <a:latin typeface="Consolas" pitchFamily="49" charset="0"/>
              <a:ea typeface="+mn-ea"/>
            </a:endParaRPr>
          </a:p>
          <a:p>
            <a:pPr>
              <a:defRPr/>
            </a:pPr>
            <a:r>
              <a:rPr lang="en-US" dirty="0">
                <a:latin typeface="Consolas" pitchFamily="49" charset="0"/>
                <a:ea typeface="+mn-ea"/>
              </a:rPr>
              <a:t>TRAPZ </a:t>
            </a:r>
            <a:r>
              <a:rPr lang="en-US" dirty="0" err="1">
                <a:latin typeface="Consolas" pitchFamily="49" charset="0"/>
                <a:ea typeface="+mn-ea"/>
              </a:rPr>
              <a:t>Int</a:t>
            </a:r>
            <a:r>
              <a:rPr lang="en-US" dirty="0">
                <a:latin typeface="Consolas" pitchFamily="49" charset="0"/>
                <a:ea typeface="+mn-ea"/>
              </a:rPr>
              <a:t>: 0.5548952</a:t>
            </a:r>
            <a:endParaRPr lang="zh-CN" altLang="en-US" dirty="0">
              <a:latin typeface="Consolas" pitchFamily="49" charset="0"/>
              <a:ea typeface="+mn-ea"/>
            </a:endParaRPr>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
        <p:nvSpPr>
          <p:cNvPr id="8" name="标题 4"/>
          <p:cNvSpPr txBox="1">
            <a:spLocks/>
          </p:cNvSpPr>
          <p:nvPr/>
        </p:nvSpPr>
        <p:spPr>
          <a:xfrm>
            <a:off x="809625" y="0"/>
            <a:ext cx="7572375"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8.5 </a:t>
            </a:r>
            <a:r>
              <a:rPr lang="zh-CN" altLang="en-US" dirty="0"/>
              <a:t>程序实例</a:t>
            </a:r>
            <a:endParaRPr lang="en-US" altLang="zh-CN" dirty="0"/>
          </a:p>
          <a:p>
            <a:r>
              <a:rPr lang="en-US" dirty="0"/>
              <a:t>—</a:t>
            </a:r>
            <a:r>
              <a:rPr lang="zh-CN" altLang="en-US" dirty="0"/>
              <a:t>变步长梯形积分算法求解函数的定积分</a:t>
            </a:r>
          </a:p>
        </p:txBody>
      </p:sp>
    </p:spTree>
    <p:extLst>
      <p:ext uri="{BB962C8B-B14F-4D97-AF65-F5344CB8AC3E}">
        <p14:creationId xmlns:p14="http://schemas.microsoft.com/office/powerpoint/2010/main" val="28102943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0"/>
            <a:ext cx="6934200" cy="954087"/>
          </a:xfrm>
        </p:spPr>
        <p:txBody>
          <a:bodyPr>
            <a:noAutofit/>
          </a:bodyPr>
          <a:lstStyle/>
          <a:p>
            <a:pPr eaLnBrk="1" fontAlgn="auto" hangingPunct="1">
              <a:spcAft>
                <a:spcPts val="0"/>
              </a:spcAft>
              <a:defRPr/>
            </a:pPr>
            <a:r>
              <a:rPr lang="en-US" altLang="zh-CN" dirty="0"/>
              <a:t>8.6 </a:t>
            </a:r>
            <a:r>
              <a:rPr lang="zh-CN" altLang="en-US" dirty="0"/>
              <a:t>综合实例</a:t>
            </a:r>
            <a:br>
              <a:rPr lang="en-US" altLang="zh-CN" dirty="0"/>
            </a:br>
            <a:r>
              <a:rPr lang="en-US" altLang="zh-CN" dirty="0"/>
              <a:t>——</a:t>
            </a:r>
            <a:r>
              <a:rPr lang="zh-CN" altLang="en-US" dirty="0"/>
              <a:t>对个人银行账户管理程序的改进</a:t>
            </a:r>
          </a:p>
        </p:txBody>
      </p:sp>
      <p:sp>
        <p:nvSpPr>
          <p:cNvPr id="3" name="内容占位符 2"/>
          <p:cNvSpPr>
            <a:spLocks noGrp="1"/>
          </p:cNvSpPr>
          <p:nvPr>
            <p:ph idx="1"/>
          </p:nvPr>
        </p:nvSpPr>
        <p:spPr>
          <a:xfrm>
            <a:off x="381000" y="1371600"/>
            <a:ext cx="8382000" cy="4953000"/>
          </a:xfrm>
        </p:spPr>
        <p:txBody>
          <a:bodyPr>
            <a:noAutofit/>
          </a:bodyPr>
          <a:lstStyle/>
          <a:p>
            <a:pPr marL="0" indent="-256032" eaLnBrk="1" fontAlgn="auto" hangingPunct="1">
              <a:spcAft>
                <a:spcPts val="0"/>
              </a:spcAft>
              <a:buClr>
                <a:schemeClr val="accent3"/>
              </a:buClr>
              <a:buFont typeface="Georgia"/>
              <a:buChar char="•"/>
              <a:defRPr/>
            </a:pPr>
            <a:r>
              <a:rPr lang="zh-CN" altLang="en-US" sz="2800" dirty="0"/>
              <a:t>本例在第七章例</a:t>
            </a:r>
            <a:r>
              <a:rPr lang="en-US" sz="2800" dirty="0"/>
              <a:t>7-10</a:t>
            </a:r>
            <a:r>
              <a:rPr lang="zh-CN" altLang="en-US" sz="2800" dirty="0"/>
              <a:t>的基础上，对</a:t>
            </a:r>
            <a:r>
              <a:rPr lang="en-US" sz="2800" dirty="0"/>
              <a:t>Account</a:t>
            </a:r>
            <a:r>
              <a:rPr lang="zh-CN" altLang="en-US" sz="2800" dirty="0"/>
              <a:t>类做了如下改进：</a:t>
            </a:r>
          </a:p>
          <a:p>
            <a:pPr marL="0" lvl="1" indent="-246888" eaLnBrk="1" fontAlgn="auto" hangingPunct="1">
              <a:spcAft>
                <a:spcPts val="0"/>
              </a:spcAft>
              <a:buFont typeface="Georgia"/>
              <a:buChar char="▫"/>
              <a:defRPr/>
            </a:pPr>
            <a:r>
              <a:rPr lang="en-US" sz="2400" dirty="0"/>
              <a:t>(1) </a:t>
            </a:r>
            <a:r>
              <a:rPr lang="zh-CN" altLang="en-US" sz="2400" dirty="0"/>
              <a:t>将</a:t>
            </a:r>
            <a:r>
              <a:rPr lang="en-US" sz="2400" dirty="0"/>
              <a:t>show</a:t>
            </a:r>
            <a:r>
              <a:rPr lang="zh-CN" altLang="en-US" sz="2400" dirty="0"/>
              <a:t>函数声明为虚函数，因此通过指向</a:t>
            </a:r>
            <a:r>
              <a:rPr lang="en-US" sz="2400" dirty="0" err="1"/>
              <a:t>CreditAccount</a:t>
            </a:r>
            <a:r>
              <a:rPr lang="zh-CN" altLang="en-US" sz="2400" dirty="0"/>
              <a:t>类实例的</a:t>
            </a:r>
            <a:r>
              <a:rPr lang="en-US" sz="2400" dirty="0" err="1"/>
              <a:t>Accout</a:t>
            </a:r>
            <a:r>
              <a:rPr lang="zh-CN" altLang="en-US" sz="2400" dirty="0"/>
              <a:t>类型的指针来调用</a:t>
            </a:r>
            <a:r>
              <a:rPr lang="en-US" sz="2400" dirty="0"/>
              <a:t>show</a:t>
            </a:r>
            <a:r>
              <a:rPr lang="zh-CN" altLang="en-US" sz="2400" dirty="0"/>
              <a:t>函数时，被实际调用的将是为</a:t>
            </a:r>
            <a:r>
              <a:rPr lang="en-US" sz="2400" dirty="0" err="1"/>
              <a:t>CreditAccount</a:t>
            </a:r>
            <a:r>
              <a:rPr lang="zh-CN" altLang="en-US" sz="2400" dirty="0"/>
              <a:t>类定义的</a:t>
            </a:r>
            <a:r>
              <a:rPr lang="en-US" sz="2400" dirty="0"/>
              <a:t>show</a:t>
            </a:r>
            <a:r>
              <a:rPr lang="zh-CN" altLang="en-US" sz="2400" dirty="0"/>
              <a:t>函数，这样，如果创建一个</a:t>
            </a:r>
            <a:r>
              <a:rPr lang="en-US" sz="2400" dirty="0"/>
              <a:t>Account</a:t>
            </a:r>
            <a:r>
              <a:rPr lang="zh-CN" altLang="en-US" sz="2400" dirty="0"/>
              <a:t>指针类型的数组，使各个元素分别指向各个账户对象，就可以通过一个循环来调用它们的</a:t>
            </a:r>
            <a:r>
              <a:rPr lang="en-US" sz="2400" dirty="0"/>
              <a:t>show</a:t>
            </a:r>
            <a:r>
              <a:rPr lang="zh-CN" altLang="en-US" sz="2400" dirty="0"/>
              <a:t>函数；</a:t>
            </a:r>
          </a:p>
          <a:p>
            <a:pPr marL="0" lvl="1" indent="-246888" eaLnBrk="1" fontAlgn="auto" hangingPunct="1">
              <a:spcAft>
                <a:spcPts val="0"/>
              </a:spcAft>
              <a:buFont typeface="Georgia"/>
              <a:buChar char="▫"/>
              <a:defRPr/>
            </a:pPr>
            <a:r>
              <a:rPr lang="en-US" sz="2400" dirty="0"/>
              <a:t>(2) </a:t>
            </a:r>
            <a:r>
              <a:rPr lang="zh-CN" altLang="en-US" sz="2400" dirty="0"/>
              <a:t>在</a:t>
            </a:r>
            <a:r>
              <a:rPr lang="en-US" sz="2400" dirty="0"/>
              <a:t>Account</a:t>
            </a:r>
            <a:r>
              <a:rPr lang="zh-CN" altLang="en-US" sz="2400" dirty="0"/>
              <a:t>类中添加</a:t>
            </a:r>
            <a:r>
              <a:rPr lang="en-US" sz="2400" dirty="0"/>
              <a:t>deposit</a:t>
            </a:r>
            <a:r>
              <a:rPr lang="zh-CN" altLang="en-US" sz="2400" dirty="0"/>
              <a:t>、</a:t>
            </a:r>
            <a:r>
              <a:rPr lang="en-US" sz="2400" dirty="0"/>
              <a:t>withdraw</a:t>
            </a:r>
            <a:r>
              <a:rPr lang="zh-CN" altLang="en-US" sz="2400" dirty="0"/>
              <a:t>、</a:t>
            </a:r>
            <a:r>
              <a:rPr lang="en-US" sz="2400" dirty="0"/>
              <a:t>settle</a:t>
            </a:r>
            <a:r>
              <a:rPr lang="zh-CN" altLang="en-US" sz="2400" dirty="0"/>
              <a:t>这</a:t>
            </a:r>
            <a:r>
              <a:rPr lang="en-US" sz="2400" dirty="0"/>
              <a:t>3</a:t>
            </a:r>
            <a:r>
              <a:rPr lang="zh-CN" altLang="en-US" sz="2400" dirty="0"/>
              <a:t>个函数的声明，且将它们都声明为纯虚函数，这使得通过基类的指针可以调用派生类的相应函数，而且无需给出它们在基类中的实现。经过这一改动之后，</a:t>
            </a:r>
            <a:r>
              <a:rPr lang="en-US" sz="2400" dirty="0"/>
              <a:t>Account</a:t>
            </a:r>
            <a:r>
              <a:rPr lang="zh-CN" altLang="en-US" sz="2400" dirty="0"/>
              <a:t>类就变成了抽象类。</a:t>
            </a:r>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Tree>
    <p:extLst>
      <p:ext uri="{BB962C8B-B14F-4D97-AF65-F5344CB8AC3E}">
        <p14:creationId xmlns:p14="http://schemas.microsoft.com/office/powerpoint/2010/main" val="5343410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8372" name="Rectangle 14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8374" name="Rectangle 3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58375" name="Group 247"/>
          <p:cNvGrpSpPr>
            <a:grpSpLocks noChangeAspect="1"/>
          </p:cNvGrpSpPr>
          <p:nvPr/>
        </p:nvGrpSpPr>
        <p:grpSpPr bwMode="auto">
          <a:xfrm>
            <a:off x="909638" y="0"/>
            <a:ext cx="7243762" cy="6991350"/>
            <a:chOff x="-1276" y="-3970"/>
            <a:chExt cx="8085" cy="11010"/>
          </a:xfrm>
        </p:grpSpPr>
        <p:sp>
          <p:nvSpPr>
            <p:cNvPr id="58376" name="AutoShape 309"/>
            <p:cNvSpPr>
              <a:spLocks noChangeAspect="1" noChangeArrowheads="1" noTextEdit="1"/>
            </p:cNvSpPr>
            <p:nvPr/>
          </p:nvSpPr>
          <p:spPr bwMode="auto">
            <a:xfrm>
              <a:off x="-1276" y="-3970"/>
              <a:ext cx="8053" cy="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a:latin typeface="+mn-lt"/>
              </a:endParaRPr>
            </a:p>
          </p:txBody>
        </p:sp>
        <p:grpSp>
          <p:nvGrpSpPr>
            <p:cNvPr id="58377" name="Group 301"/>
            <p:cNvGrpSpPr>
              <a:grpSpLocks/>
            </p:cNvGrpSpPr>
            <p:nvPr/>
          </p:nvGrpSpPr>
          <p:grpSpPr bwMode="auto">
            <a:xfrm>
              <a:off x="1974" y="-3970"/>
              <a:ext cx="4803" cy="2100"/>
              <a:chOff x="-259" y="3766"/>
              <a:chExt cx="4803" cy="2100"/>
            </a:xfrm>
          </p:grpSpPr>
          <p:sp>
            <p:nvSpPr>
              <p:cNvPr id="58430" name="Rectangle 308"/>
              <p:cNvSpPr>
                <a:spLocks noChangeArrowheads="1"/>
              </p:cNvSpPr>
              <p:nvPr/>
            </p:nvSpPr>
            <p:spPr bwMode="auto">
              <a:xfrm>
                <a:off x="-259" y="3766"/>
                <a:ext cx="4803" cy="210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431" name="Rectangle 307"/>
              <p:cNvSpPr>
                <a:spLocks noChangeArrowheads="1"/>
              </p:cNvSpPr>
              <p:nvPr/>
            </p:nvSpPr>
            <p:spPr bwMode="auto">
              <a:xfrm>
                <a:off x="-240" y="4136"/>
                <a:ext cx="4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acc : Accumulator</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rate : double</a:t>
                </a:r>
                <a:endParaRPr kumimoji="0" lang="en-US" altLang="zh-CN" sz="1000">
                  <a:latin typeface="+mn-lt"/>
                  <a:ea typeface="宋体" panose="02010600030101010101" pitchFamily="2" charset="-122"/>
                  <a:cs typeface="Arial" panose="020B0604020202020204" pitchFamily="34" charset="0"/>
                </a:endParaRPr>
              </a:p>
            </p:txBody>
          </p:sp>
          <p:sp>
            <p:nvSpPr>
              <p:cNvPr id="58432" name="Rectangle 306"/>
              <p:cNvSpPr>
                <a:spLocks noChangeArrowheads="1"/>
              </p:cNvSpPr>
              <p:nvPr/>
            </p:nvSpPr>
            <p:spPr bwMode="auto">
              <a:xfrm>
                <a:off x="-259" y="3818"/>
                <a:ext cx="480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000">
                    <a:solidFill>
                      <a:srgbClr val="000000"/>
                    </a:solidFill>
                    <a:latin typeface="+mn-lt"/>
                    <a:ea typeface="宋体" panose="02010600030101010101" pitchFamily="2" charset="-122"/>
                    <a:cs typeface="Arial" panose="020B0604020202020204" pitchFamily="34" charset="0"/>
                  </a:rPr>
                  <a:t>SavingsAccount</a:t>
                </a:r>
                <a:endParaRPr kumimoji="0" lang="en-US" altLang="zh-CN" sz="1000">
                  <a:latin typeface="+mn-lt"/>
                  <a:ea typeface="宋体" panose="02010600030101010101" pitchFamily="2" charset="-122"/>
                  <a:cs typeface="Arial" panose="020B0604020202020204" pitchFamily="34" charset="0"/>
                </a:endParaRPr>
              </a:p>
            </p:txBody>
          </p:sp>
          <p:sp>
            <p:nvSpPr>
              <p:cNvPr id="58433" name="Rectangle 305"/>
              <p:cNvSpPr>
                <a:spLocks noChangeArrowheads="1"/>
              </p:cNvSpPr>
              <p:nvPr/>
            </p:nvSpPr>
            <p:spPr bwMode="auto">
              <a:xfrm>
                <a:off x="-239" y="4670"/>
                <a:ext cx="4783"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SavingsAccount(date : Date, id : int, rate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getRate()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deposit(date : Date, amount : double, desc : string)</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withdraw(date : Date, amount : double, desc : string)</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settle(date : Date)</a:t>
                </a:r>
                <a:endParaRPr kumimoji="0" lang="en-US" altLang="zh-CN" sz="1000">
                  <a:latin typeface="+mn-lt"/>
                  <a:ea typeface="宋体" panose="02010600030101010101" pitchFamily="2" charset="-122"/>
                  <a:cs typeface="Arial" panose="020B0604020202020204" pitchFamily="34" charset="0"/>
                </a:endParaRPr>
              </a:p>
            </p:txBody>
          </p:sp>
          <p:grpSp>
            <p:nvGrpSpPr>
              <p:cNvPr id="58434" name="Group 302"/>
              <p:cNvGrpSpPr>
                <a:grpSpLocks/>
              </p:cNvGrpSpPr>
              <p:nvPr/>
            </p:nvGrpSpPr>
            <p:grpSpPr bwMode="auto">
              <a:xfrm>
                <a:off x="-258" y="4110"/>
                <a:ext cx="4802" cy="560"/>
                <a:chOff x="-258" y="4110"/>
                <a:chExt cx="4918" cy="560"/>
              </a:xfrm>
            </p:grpSpPr>
            <p:cxnSp>
              <p:nvCxnSpPr>
                <p:cNvPr id="58435" name="AutoShape 304"/>
                <p:cNvCxnSpPr>
                  <a:cxnSpLocks noChangeShapeType="1"/>
                </p:cNvCxnSpPr>
                <p:nvPr/>
              </p:nvCxnSpPr>
              <p:spPr bwMode="auto">
                <a:xfrm>
                  <a:off x="-258" y="4110"/>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36" name="AutoShape 303"/>
                <p:cNvCxnSpPr>
                  <a:cxnSpLocks noChangeShapeType="1"/>
                </p:cNvCxnSpPr>
                <p:nvPr/>
              </p:nvCxnSpPr>
              <p:spPr bwMode="auto">
                <a:xfrm>
                  <a:off x="-258" y="4669"/>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58378" name="AutoShape 300"/>
            <p:cNvCxnSpPr>
              <a:cxnSpLocks noChangeShapeType="1"/>
            </p:cNvCxnSpPr>
            <p:nvPr/>
          </p:nvCxnSpPr>
          <p:spPr bwMode="auto">
            <a:xfrm rot="10800000" flipV="1">
              <a:off x="1630" y="-2920"/>
              <a:ext cx="344" cy="4239"/>
            </a:xfrm>
            <a:prstGeom prst="bentConnector3">
              <a:avLst>
                <a:gd name="adj1" fmla="val 50000"/>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sp>
          <p:nvSpPr>
            <p:cNvPr id="58379" name="Rectangle 299"/>
            <p:cNvSpPr>
              <a:spLocks noChangeArrowheads="1"/>
            </p:cNvSpPr>
            <p:nvPr/>
          </p:nvSpPr>
          <p:spPr bwMode="auto">
            <a:xfrm>
              <a:off x="1518" y="-875"/>
              <a:ext cx="7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1</a:t>
              </a:r>
              <a:endParaRPr kumimoji="0" lang="en-US" altLang="zh-CN" sz="1000">
                <a:latin typeface="+mn-lt"/>
                <a:ea typeface="宋体" panose="02010600030101010101" pitchFamily="2" charset="-122"/>
                <a:cs typeface="Arial" panose="020B0604020202020204" pitchFamily="34" charset="0"/>
              </a:endParaRPr>
            </a:p>
          </p:txBody>
        </p:sp>
        <p:sp>
          <p:nvSpPr>
            <p:cNvPr id="58380" name="Rectangle 298"/>
            <p:cNvSpPr>
              <a:spLocks noChangeArrowheads="1"/>
            </p:cNvSpPr>
            <p:nvPr/>
          </p:nvSpPr>
          <p:spPr bwMode="auto">
            <a:xfrm>
              <a:off x="186" y="-2989"/>
              <a:ext cx="7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1</a:t>
              </a:r>
              <a:endParaRPr kumimoji="0" lang="en-US" altLang="zh-CN" sz="1000">
                <a:latin typeface="+mn-lt"/>
                <a:ea typeface="宋体" panose="02010600030101010101" pitchFamily="2" charset="-122"/>
                <a:cs typeface="Arial" panose="020B0604020202020204" pitchFamily="34" charset="0"/>
              </a:endParaRPr>
            </a:p>
          </p:txBody>
        </p:sp>
        <p:grpSp>
          <p:nvGrpSpPr>
            <p:cNvPr id="58381" name="Group 290"/>
            <p:cNvGrpSpPr>
              <a:grpSpLocks/>
            </p:cNvGrpSpPr>
            <p:nvPr/>
          </p:nvGrpSpPr>
          <p:grpSpPr bwMode="auto">
            <a:xfrm>
              <a:off x="1993" y="2780"/>
              <a:ext cx="4816" cy="3883"/>
              <a:chOff x="-422" y="2487"/>
              <a:chExt cx="4816" cy="3883"/>
            </a:xfrm>
          </p:grpSpPr>
          <p:sp>
            <p:nvSpPr>
              <p:cNvPr id="58423" name="Rectangle 297"/>
              <p:cNvSpPr>
                <a:spLocks noChangeArrowheads="1"/>
              </p:cNvSpPr>
              <p:nvPr/>
            </p:nvSpPr>
            <p:spPr bwMode="auto">
              <a:xfrm>
                <a:off x="-422" y="2487"/>
                <a:ext cx="4755" cy="38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424" name="Rectangle 296"/>
              <p:cNvSpPr>
                <a:spLocks noChangeArrowheads="1"/>
              </p:cNvSpPr>
              <p:nvPr/>
            </p:nvSpPr>
            <p:spPr bwMode="auto">
              <a:xfrm>
                <a:off x="-422" y="2765"/>
                <a:ext cx="4347"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acc : Accumulator</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credit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rate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fee : double</a:t>
                </a:r>
                <a:endParaRPr kumimoji="0" lang="en-US" altLang="zh-CN" sz="1000">
                  <a:latin typeface="+mn-lt"/>
                  <a:ea typeface="宋体" panose="02010600030101010101" pitchFamily="2" charset="-122"/>
                  <a:cs typeface="Arial" panose="020B0604020202020204" pitchFamily="34" charset="0"/>
                </a:endParaRPr>
              </a:p>
            </p:txBody>
          </p:sp>
          <p:sp>
            <p:nvSpPr>
              <p:cNvPr id="58425" name="Rectangle 295"/>
              <p:cNvSpPr>
                <a:spLocks noChangeArrowheads="1"/>
              </p:cNvSpPr>
              <p:nvPr/>
            </p:nvSpPr>
            <p:spPr bwMode="auto">
              <a:xfrm>
                <a:off x="-422" y="2487"/>
                <a:ext cx="475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000">
                    <a:solidFill>
                      <a:srgbClr val="000000"/>
                    </a:solidFill>
                    <a:latin typeface="+mn-lt"/>
                    <a:ea typeface="宋体" panose="02010600030101010101" pitchFamily="2" charset="-122"/>
                    <a:cs typeface="Arial" panose="020B0604020202020204" pitchFamily="34" charset="0"/>
                  </a:rPr>
                  <a:t>CreditAccount</a:t>
                </a:r>
                <a:endParaRPr kumimoji="0" lang="en-US" altLang="zh-CN" sz="1000">
                  <a:latin typeface="+mn-lt"/>
                  <a:ea typeface="宋体" panose="02010600030101010101" pitchFamily="2" charset="-122"/>
                  <a:cs typeface="Arial" panose="020B0604020202020204" pitchFamily="34" charset="0"/>
                </a:endParaRPr>
              </a:p>
            </p:txBody>
          </p:sp>
          <p:sp>
            <p:nvSpPr>
              <p:cNvPr id="58426" name="Rectangle 294"/>
              <p:cNvSpPr>
                <a:spLocks noChangeArrowheads="1"/>
              </p:cNvSpPr>
              <p:nvPr/>
            </p:nvSpPr>
            <p:spPr bwMode="auto">
              <a:xfrm>
                <a:off x="-342" y="3725"/>
                <a:ext cx="4736"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getDebt</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	</a:t>
                </a:r>
                <a:r>
                  <a:rPr kumimoji="0" lang="en-US" altLang="zh-CN" sz="1000" dirty="0" err="1">
                    <a:solidFill>
                      <a:srgbClr val="000000"/>
                    </a:solidFill>
                    <a:latin typeface="+mn-lt"/>
                    <a:ea typeface="宋体" panose="02010600030101010101" pitchFamily="2" charset="-122"/>
                    <a:cs typeface="Arial" panose="020B0604020202020204" pitchFamily="34" charset="0"/>
                  </a:rPr>
                  <a:t>CreditAccount</a:t>
                </a:r>
                <a:r>
                  <a:rPr kumimoji="0" lang="en-US" altLang="zh-CN" sz="1000" dirty="0">
                    <a:solidFill>
                      <a:srgbClr val="000000"/>
                    </a:solidFill>
                    <a:latin typeface="+mn-lt"/>
                    <a:ea typeface="宋体" panose="02010600030101010101" pitchFamily="2" charset="-122"/>
                    <a:cs typeface="Arial" panose="020B0604020202020204" pitchFamily="34" charset="0"/>
                  </a:rPr>
                  <a:t>(date : Date, id : </a:t>
                </a:r>
                <a:r>
                  <a:rPr kumimoji="0" lang="en-US" altLang="zh-CN" sz="1000" dirty="0" err="1">
                    <a:solidFill>
                      <a:srgbClr val="000000"/>
                    </a:solidFill>
                    <a:latin typeface="+mn-lt"/>
                    <a:ea typeface="宋体" panose="02010600030101010101" pitchFamily="2" charset="-122"/>
                    <a:cs typeface="Arial" panose="020B0604020202020204" pitchFamily="34" charset="0"/>
                  </a:rPr>
                  <a:t>int</a:t>
                </a:r>
                <a:r>
                  <a:rPr kumimoji="0" lang="en-US" altLang="zh-CN" sz="1000" dirty="0">
                    <a:solidFill>
                      <a:srgbClr val="000000"/>
                    </a:solidFill>
                    <a:latin typeface="+mn-lt"/>
                    <a:ea typeface="宋体" panose="02010600030101010101" pitchFamily="2" charset="-122"/>
                    <a:cs typeface="Arial" panose="020B0604020202020204" pitchFamily="34" charset="0"/>
                  </a:rPr>
                  <a:t>, credit : double, rate : double, fee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getCredit</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getRate</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getFee</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getAvailableCredit</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	deposit(date : Date, amount : double, </a:t>
                </a:r>
                <a:r>
                  <a:rPr kumimoji="0" lang="en-US" altLang="zh-CN" sz="1000" dirty="0" err="1">
                    <a:solidFill>
                      <a:srgbClr val="000000"/>
                    </a:solidFill>
                    <a:latin typeface="+mn-lt"/>
                    <a:ea typeface="宋体" panose="02010600030101010101" pitchFamily="2" charset="-122"/>
                    <a:cs typeface="Arial" panose="020B0604020202020204" pitchFamily="34" charset="0"/>
                  </a:rPr>
                  <a:t>desc</a:t>
                </a:r>
                <a:r>
                  <a:rPr kumimoji="0" lang="en-US" altLang="zh-CN" sz="1000" dirty="0">
                    <a:solidFill>
                      <a:srgbClr val="000000"/>
                    </a:solidFill>
                    <a:latin typeface="+mn-lt"/>
                    <a:ea typeface="宋体" panose="02010600030101010101" pitchFamily="2" charset="-122"/>
                    <a:cs typeface="Arial" panose="020B0604020202020204" pitchFamily="34" charset="0"/>
                  </a:rPr>
                  <a:t> : string)</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	withdraw(date : Date, amount : double, </a:t>
                </a:r>
                <a:r>
                  <a:rPr kumimoji="0" lang="en-US" altLang="zh-CN" sz="1000" dirty="0" err="1">
                    <a:solidFill>
                      <a:srgbClr val="000000"/>
                    </a:solidFill>
                    <a:latin typeface="+mn-lt"/>
                    <a:ea typeface="宋体" panose="02010600030101010101" pitchFamily="2" charset="-122"/>
                    <a:cs typeface="Arial" panose="020B0604020202020204" pitchFamily="34" charset="0"/>
                  </a:rPr>
                  <a:t>desc</a:t>
                </a:r>
                <a:r>
                  <a:rPr kumimoji="0" lang="en-US" altLang="zh-CN" sz="1000" dirty="0">
                    <a:solidFill>
                      <a:srgbClr val="000000"/>
                    </a:solidFill>
                    <a:latin typeface="+mn-lt"/>
                    <a:ea typeface="宋体" panose="02010600030101010101" pitchFamily="2" charset="-122"/>
                    <a:cs typeface="Arial" panose="020B0604020202020204" pitchFamily="34" charset="0"/>
                  </a:rPr>
                  <a:t> : string)</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	settle(date : Date)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show()</a:t>
                </a:r>
                <a:endParaRPr kumimoji="0" lang="en-US" altLang="zh-CN" sz="1000" dirty="0">
                  <a:latin typeface="+mn-lt"/>
                  <a:ea typeface="宋体" panose="02010600030101010101" pitchFamily="2" charset="-122"/>
                  <a:cs typeface="Arial" panose="020B0604020202020204" pitchFamily="34" charset="0"/>
                </a:endParaRPr>
              </a:p>
              <a:p>
                <a:endParaRPr kumimoji="0" lang="en-US" altLang="zh-CN" sz="1000" dirty="0">
                  <a:latin typeface="+mn-lt"/>
                  <a:ea typeface="宋体" panose="02010600030101010101" pitchFamily="2" charset="-122"/>
                  <a:cs typeface="Arial" panose="020B0604020202020204" pitchFamily="34" charset="0"/>
                </a:endParaRPr>
              </a:p>
            </p:txBody>
          </p:sp>
          <p:grpSp>
            <p:nvGrpSpPr>
              <p:cNvPr id="58427" name="Group 291"/>
              <p:cNvGrpSpPr>
                <a:grpSpLocks/>
              </p:cNvGrpSpPr>
              <p:nvPr/>
            </p:nvGrpSpPr>
            <p:grpSpPr bwMode="auto">
              <a:xfrm>
                <a:off x="-422" y="2824"/>
                <a:ext cx="4754" cy="902"/>
                <a:chOff x="627" y="1686"/>
                <a:chExt cx="4918" cy="902"/>
              </a:xfrm>
            </p:grpSpPr>
            <p:cxnSp>
              <p:nvCxnSpPr>
                <p:cNvPr id="58428" name="AutoShape 293"/>
                <p:cNvCxnSpPr>
                  <a:cxnSpLocks noChangeShapeType="1"/>
                </p:cNvCxnSpPr>
                <p:nvPr/>
              </p:nvCxnSpPr>
              <p:spPr bwMode="auto">
                <a:xfrm>
                  <a:off x="627" y="1686"/>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29" name="AutoShape 292"/>
                <p:cNvCxnSpPr>
                  <a:cxnSpLocks noChangeShapeType="1"/>
                </p:cNvCxnSpPr>
                <p:nvPr/>
              </p:nvCxnSpPr>
              <p:spPr bwMode="auto">
                <a:xfrm>
                  <a:off x="627" y="2587"/>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58382" name="Group 282"/>
            <p:cNvGrpSpPr>
              <a:grpSpLocks/>
            </p:cNvGrpSpPr>
            <p:nvPr/>
          </p:nvGrpSpPr>
          <p:grpSpPr bwMode="auto">
            <a:xfrm>
              <a:off x="-1276" y="1154"/>
              <a:ext cx="2906" cy="3715"/>
              <a:chOff x="-1212" y="-2699"/>
              <a:chExt cx="2906" cy="3715"/>
            </a:xfrm>
          </p:grpSpPr>
          <p:sp>
            <p:nvSpPr>
              <p:cNvPr id="58416" name="Rectangle 289"/>
              <p:cNvSpPr>
                <a:spLocks noChangeArrowheads="1"/>
              </p:cNvSpPr>
              <p:nvPr/>
            </p:nvSpPr>
            <p:spPr bwMode="auto">
              <a:xfrm>
                <a:off x="-1212" y="-2699"/>
                <a:ext cx="2906" cy="37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417" name="Rectangle 288"/>
              <p:cNvSpPr>
                <a:spLocks noChangeArrowheads="1"/>
              </p:cNvSpPr>
              <p:nvPr/>
            </p:nvSpPr>
            <p:spPr bwMode="auto">
              <a:xfrm>
                <a:off x="-1185" y="-2343"/>
                <a:ext cx="2064"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year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month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day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totalDays : int</a:t>
                </a:r>
                <a:endParaRPr kumimoji="0" lang="en-US" altLang="zh-CN" sz="1000">
                  <a:latin typeface="+mn-lt"/>
                  <a:ea typeface="宋体" panose="02010600030101010101" pitchFamily="2" charset="-122"/>
                  <a:cs typeface="Arial" panose="020B0604020202020204" pitchFamily="34" charset="0"/>
                </a:endParaRPr>
              </a:p>
            </p:txBody>
          </p:sp>
          <p:sp>
            <p:nvSpPr>
              <p:cNvPr id="58418" name="Rectangle 287"/>
              <p:cNvSpPr>
                <a:spLocks noChangeArrowheads="1"/>
              </p:cNvSpPr>
              <p:nvPr/>
            </p:nvSpPr>
            <p:spPr bwMode="auto">
              <a:xfrm>
                <a:off x="-1185" y="-1321"/>
                <a:ext cx="2879" cy="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Date(year : int, month : int, day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getYear()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getMonth()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getDay()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getMaxDay() : int</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isLeapYear() : bool</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show()</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operator - (date : Date) : int</a:t>
                </a:r>
                <a:endParaRPr kumimoji="0" lang="en-US" altLang="zh-CN" sz="1000">
                  <a:latin typeface="+mn-lt"/>
                  <a:ea typeface="宋体" panose="02010600030101010101" pitchFamily="2" charset="-122"/>
                  <a:cs typeface="Arial" panose="020B0604020202020204" pitchFamily="34" charset="0"/>
                </a:endParaRPr>
              </a:p>
            </p:txBody>
          </p:sp>
          <p:sp>
            <p:nvSpPr>
              <p:cNvPr id="58419" name="Rectangle 286"/>
              <p:cNvSpPr>
                <a:spLocks noChangeArrowheads="1"/>
              </p:cNvSpPr>
              <p:nvPr/>
            </p:nvSpPr>
            <p:spPr bwMode="auto">
              <a:xfrm>
                <a:off x="-1212" y="-2678"/>
                <a:ext cx="29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000">
                    <a:solidFill>
                      <a:srgbClr val="000000"/>
                    </a:solidFill>
                    <a:latin typeface="+mn-lt"/>
                    <a:ea typeface="宋体" panose="02010600030101010101" pitchFamily="2" charset="-122"/>
                    <a:cs typeface="Arial" panose="020B0604020202020204" pitchFamily="34" charset="0"/>
                  </a:rPr>
                  <a:t>Date</a:t>
                </a:r>
                <a:endParaRPr kumimoji="0" lang="en-US" altLang="zh-CN" sz="1000">
                  <a:latin typeface="+mn-lt"/>
                  <a:ea typeface="宋体" panose="02010600030101010101" pitchFamily="2" charset="-122"/>
                  <a:cs typeface="Arial" panose="020B0604020202020204" pitchFamily="34" charset="0"/>
                </a:endParaRPr>
              </a:p>
            </p:txBody>
          </p:sp>
          <p:grpSp>
            <p:nvGrpSpPr>
              <p:cNvPr id="58420" name="Group 283"/>
              <p:cNvGrpSpPr>
                <a:grpSpLocks/>
              </p:cNvGrpSpPr>
              <p:nvPr/>
            </p:nvGrpSpPr>
            <p:grpSpPr bwMode="auto">
              <a:xfrm>
                <a:off x="-1212" y="-2390"/>
                <a:ext cx="2906" cy="1029"/>
                <a:chOff x="445" y="2828"/>
                <a:chExt cx="3035" cy="1029"/>
              </a:xfrm>
            </p:grpSpPr>
            <p:cxnSp>
              <p:nvCxnSpPr>
                <p:cNvPr id="58421" name="AutoShape 285"/>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22" name="AutoShape 284"/>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58383" name="Group 274"/>
            <p:cNvGrpSpPr>
              <a:grpSpLocks/>
            </p:cNvGrpSpPr>
            <p:nvPr/>
          </p:nvGrpSpPr>
          <p:grpSpPr bwMode="auto">
            <a:xfrm>
              <a:off x="-1052" y="-2600"/>
              <a:ext cx="2430" cy="2952"/>
              <a:chOff x="3871" y="2166"/>
              <a:chExt cx="2430" cy="2952"/>
            </a:xfrm>
          </p:grpSpPr>
          <p:sp>
            <p:nvSpPr>
              <p:cNvPr id="58409" name="Rectangle 281"/>
              <p:cNvSpPr>
                <a:spLocks noChangeArrowheads="1"/>
              </p:cNvSpPr>
              <p:nvPr/>
            </p:nvSpPr>
            <p:spPr bwMode="auto">
              <a:xfrm>
                <a:off x="3871" y="2166"/>
                <a:ext cx="2430" cy="2952"/>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410" name="Rectangle 280"/>
              <p:cNvSpPr>
                <a:spLocks noChangeArrowheads="1"/>
              </p:cNvSpPr>
              <p:nvPr/>
            </p:nvSpPr>
            <p:spPr bwMode="auto">
              <a:xfrm>
                <a:off x="3907" y="2519"/>
                <a:ext cx="2064"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lastDate : Date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value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sum : double</a:t>
                </a:r>
                <a:endParaRPr kumimoji="0" lang="en-US" altLang="zh-CN" sz="1000">
                  <a:latin typeface="+mn-lt"/>
                  <a:ea typeface="宋体" panose="02010600030101010101" pitchFamily="2" charset="-122"/>
                  <a:cs typeface="Arial" panose="020B0604020202020204" pitchFamily="34" charset="0"/>
                </a:endParaRPr>
              </a:p>
            </p:txBody>
          </p:sp>
          <p:sp>
            <p:nvSpPr>
              <p:cNvPr id="58411" name="Rectangle 279"/>
              <p:cNvSpPr>
                <a:spLocks noChangeArrowheads="1"/>
              </p:cNvSpPr>
              <p:nvPr/>
            </p:nvSpPr>
            <p:spPr bwMode="auto">
              <a:xfrm>
                <a:off x="3884" y="3278"/>
                <a:ext cx="2417"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Accumulator(date : Date, value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&lt;&lt;const&gt;&gt; +	getSum(date : Date)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change(date : Date, value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reset(date : Date, value : double)</a:t>
                </a:r>
                <a:endParaRPr kumimoji="0" lang="en-US" altLang="zh-CN" sz="1000">
                  <a:latin typeface="+mn-lt"/>
                  <a:ea typeface="宋体" panose="02010600030101010101" pitchFamily="2" charset="-122"/>
                  <a:cs typeface="Arial" panose="020B0604020202020204" pitchFamily="34" charset="0"/>
                </a:endParaRPr>
              </a:p>
            </p:txBody>
          </p:sp>
          <p:sp>
            <p:nvSpPr>
              <p:cNvPr id="58412" name="Rectangle 278"/>
              <p:cNvSpPr>
                <a:spLocks noChangeArrowheads="1"/>
              </p:cNvSpPr>
              <p:nvPr/>
            </p:nvSpPr>
            <p:spPr bwMode="auto">
              <a:xfrm>
                <a:off x="3871" y="2187"/>
                <a:ext cx="24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000">
                    <a:solidFill>
                      <a:srgbClr val="000000"/>
                    </a:solidFill>
                    <a:latin typeface="+mn-lt"/>
                    <a:ea typeface="宋体" panose="02010600030101010101" pitchFamily="2" charset="-122"/>
                    <a:cs typeface="Arial" panose="020B0604020202020204" pitchFamily="34" charset="0"/>
                  </a:rPr>
                  <a:t>Accumulator</a:t>
                </a:r>
                <a:endParaRPr kumimoji="0" lang="en-US" altLang="zh-CN" sz="1000">
                  <a:latin typeface="+mn-lt"/>
                  <a:ea typeface="宋体" panose="02010600030101010101" pitchFamily="2" charset="-122"/>
                  <a:cs typeface="Arial" panose="020B0604020202020204" pitchFamily="34" charset="0"/>
                </a:endParaRPr>
              </a:p>
            </p:txBody>
          </p:sp>
          <p:grpSp>
            <p:nvGrpSpPr>
              <p:cNvPr id="58413" name="Group 275"/>
              <p:cNvGrpSpPr>
                <a:grpSpLocks/>
              </p:cNvGrpSpPr>
              <p:nvPr/>
            </p:nvGrpSpPr>
            <p:grpSpPr bwMode="auto">
              <a:xfrm>
                <a:off x="3871" y="2461"/>
                <a:ext cx="2430" cy="803"/>
                <a:chOff x="445" y="2828"/>
                <a:chExt cx="3035" cy="1029"/>
              </a:xfrm>
            </p:grpSpPr>
            <p:cxnSp>
              <p:nvCxnSpPr>
                <p:cNvPr id="58414" name="AutoShape 277"/>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15" name="AutoShape 276"/>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58384" name="Line 272"/>
            <p:cNvSpPr>
              <a:spLocks noChangeShapeType="1"/>
            </p:cNvSpPr>
            <p:nvPr/>
          </p:nvSpPr>
          <p:spPr bwMode="auto">
            <a:xfrm flipV="1">
              <a:off x="4394" y="-1870"/>
              <a:ext cx="1" cy="36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000">
                <a:latin typeface="+mn-lt"/>
              </a:endParaRPr>
            </a:p>
          </p:txBody>
        </p:sp>
        <p:sp>
          <p:nvSpPr>
            <p:cNvPr id="58385" name="Freeform 271"/>
            <p:cNvSpPr>
              <a:spLocks/>
            </p:cNvSpPr>
            <p:nvPr/>
          </p:nvSpPr>
          <p:spPr bwMode="auto">
            <a:xfrm>
              <a:off x="4226" y="2218"/>
              <a:ext cx="229" cy="155"/>
            </a:xfrm>
            <a:custGeom>
              <a:avLst/>
              <a:gdLst>
                <a:gd name="T0" fmla="*/ 175 w 211"/>
                <a:gd name="T1" fmla="*/ 0 h 287"/>
                <a:gd name="T2" fmla="*/ 345 w 211"/>
                <a:gd name="T3" fmla="*/ 7 h 287"/>
                <a:gd name="T4" fmla="*/ 0 w 211"/>
                <a:gd name="T5" fmla="*/ 7 h 287"/>
                <a:gd name="T6" fmla="*/ 175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0">
                <a:latin typeface="+mn-lt"/>
              </a:endParaRPr>
            </a:p>
          </p:txBody>
        </p:sp>
        <p:grpSp>
          <p:nvGrpSpPr>
            <p:cNvPr id="58386" name="Group 263"/>
            <p:cNvGrpSpPr>
              <a:grpSpLocks/>
            </p:cNvGrpSpPr>
            <p:nvPr/>
          </p:nvGrpSpPr>
          <p:grpSpPr bwMode="auto">
            <a:xfrm>
              <a:off x="2196" y="-1336"/>
              <a:ext cx="4581" cy="3554"/>
              <a:chOff x="1969" y="-1067"/>
              <a:chExt cx="4808" cy="3554"/>
            </a:xfrm>
          </p:grpSpPr>
          <p:grpSp>
            <p:nvGrpSpPr>
              <p:cNvPr id="58402" name="Group 265"/>
              <p:cNvGrpSpPr>
                <a:grpSpLocks/>
              </p:cNvGrpSpPr>
              <p:nvPr/>
            </p:nvGrpSpPr>
            <p:grpSpPr bwMode="auto">
              <a:xfrm>
                <a:off x="1975" y="-1067"/>
                <a:ext cx="4802" cy="3554"/>
                <a:chOff x="1975" y="-1410"/>
                <a:chExt cx="4802" cy="3554"/>
              </a:xfrm>
            </p:grpSpPr>
            <p:cxnSp>
              <p:nvCxnSpPr>
                <p:cNvPr id="58404" name="AutoShape 270"/>
                <p:cNvCxnSpPr>
                  <a:cxnSpLocks noChangeShapeType="1"/>
                </p:cNvCxnSpPr>
                <p:nvPr/>
              </p:nvCxnSpPr>
              <p:spPr bwMode="auto">
                <a:xfrm>
                  <a:off x="1979" y="-343"/>
                  <a:ext cx="4791"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8405" name="Rectangle 269"/>
                <p:cNvSpPr>
                  <a:spLocks noChangeArrowheads="1"/>
                </p:cNvSpPr>
                <p:nvPr/>
              </p:nvSpPr>
              <p:spPr bwMode="auto">
                <a:xfrm>
                  <a:off x="2020" y="-323"/>
                  <a:ext cx="4757" cy="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dirty="0">
                      <a:solidFill>
                        <a:srgbClr val="000000"/>
                      </a:solidFill>
                      <a:latin typeface="+mn-lt"/>
                      <a:ea typeface="宋体" panose="02010600030101010101" pitchFamily="2" charset="-122"/>
                      <a:cs typeface="Arial" panose="020B0604020202020204" pitchFamily="34" charset="0"/>
                    </a:rPr>
                    <a:t>#	Account(date : Date, id : </a:t>
                  </a:r>
                  <a:r>
                    <a:rPr kumimoji="0" lang="en-US" altLang="zh-CN" sz="1000" dirty="0" err="1">
                      <a:solidFill>
                        <a:srgbClr val="000000"/>
                      </a:solidFill>
                      <a:latin typeface="+mn-lt"/>
                      <a:ea typeface="宋体" panose="02010600030101010101" pitchFamily="2" charset="-122"/>
                      <a:cs typeface="Arial" panose="020B0604020202020204" pitchFamily="34" charset="0"/>
                    </a:rPr>
                    <a:t>int</a:t>
                  </a:r>
                  <a:r>
                    <a:rPr kumimoji="0" lang="en-US" altLang="zh-CN" sz="1000" dirty="0">
                      <a:solidFill>
                        <a:srgbClr val="000000"/>
                      </a:solidFill>
                      <a:latin typeface="+mn-lt"/>
                      <a:ea typeface="宋体" panose="02010600030101010101" pitchFamily="2" charset="-122"/>
                      <a:cs typeface="Arial" panose="020B0604020202020204" pitchFamily="34" charset="0"/>
                    </a:rPr>
                    <a:t>)</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	record(date: Date, amount : double, </a:t>
                  </a:r>
                  <a:r>
                    <a:rPr kumimoji="0" lang="en-US" altLang="zh-CN" sz="1000" dirty="0" err="1">
                      <a:solidFill>
                        <a:srgbClr val="000000"/>
                      </a:solidFill>
                      <a:latin typeface="+mn-lt"/>
                      <a:ea typeface="宋体" panose="02010600030101010101" pitchFamily="2" charset="-122"/>
                      <a:cs typeface="Arial" panose="020B0604020202020204" pitchFamily="34" charset="0"/>
                    </a:rPr>
                    <a:t>desc</a:t>
                  </a:r>
                  <a:r>
                    <a:rPr kumimoji="0" lang="en-US" altLang="zh-CN" sz="1000" dirty="0">
                      <a:solidFill>
                        <a:srgbClr val="000000"/>
                      </a:solidFill>
                      <a:latin typeface="+mn-lt"/>
                      <a:ea typeface="宋体" panose="02010600030101010101" pitchFamily="2" charset="-122"/>
                      <a:cs typeface="Arial" panose="020B0604020202020204" pitchFamily="34" charset="0"/>
                    </a:rPr>
                    <a:t> : string)</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error (</a:t>
                  </a:r>
                  <a:r>
                    <a:rPr kumimoji="0" lang="en-US" altLang="zh-CN" sz="1000" dirty="0" err="1">
                      <a:solidFill>
                        <a:srgbClr val="000000"/>
                      </a:solidFill>
                      <a:latin typeface="+mn-lt"/>
                      <a:ea typeface="宋体" panose="02010600030101010101" pitchFamily="2" charset="-122"/>
                      <a:cs typeface="Arial" panose="020B0604020202020204" pitchFamily="34" charset="0"/>
                    </a:rPr>
                    <a:t>msg</a:t>
                  </a:r>
                  <a:r>
                    <a:rPr kumimoji="0" lang="en-US" altLang="zh-CN" sz="1000" dirty="0">
                      <a:solidFill>
                        <a:srgbClr val="000000"/>
                      </a:solidFill>
                      <a:latin typeface="+mn-lt"/>
                      <a:ea typeface="宋体" panose="02010600030101010101" pitchFamily="2" charset="-122"/>
                      <a:cs typeface="Arial" panose="020B0604020202020204" pitchFamily="34" charset="0"/>
                    </a:rPr>
                    <a:t> : string)	</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getId</a:t>
                  </a:r>
                  <a:r>
                    <a:rPr kumimoji="0" lang="en-US" altLang="zh-CN" sz="1000" dirty="0">
                      <a:solidFill>
                        <a:srgbClr val="000000"/>
                      </a:solidFill>
                      <a:latin typeface="+mn-lt"/>
                      <a:ea typeface="宋体" panose="02010600030101010101" pitchFamily="2" charset="-122"/>
                      <a:cs typeface="Arial" panose="020B0604020202020204" pitchFamily="34" charset="0"/>
                    </a:rPr>
                    <a:t>() : </a:t>
                  </a:r>
                  <a:r>
                    <a:rPr kumimoji="0" lang="en-US" altLang="zh-CN" sz="1000" dirty="0" err="1">
                      <a:solidFill>
                        <a:srgbClr val="000000"/>
                      </a:solidFill>
                      <a:latin typeface="+mn-lt"/>
                      <a:ea typeface="宋体" panose="02010600030101010101" pitchFamily="2" charset="-122"/>
                      <a:cs typeface="Arial" panose="020B0604020202020204" pitchFamily="34" charset="0"/>
                    </a:rPr>
                    <a:t>int</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a:t>
                  </a:r>
                  <a:r>
                    <a:rPr kumimoji="0" lang="en-US" altLang="zh-CN" sz="1000" dirty="0" err="1">
                      <a:solidFill>
                        <a:srgbClr val="000000"/>
                      </a:solidFill>
                      <a:latin typeface="+mn-lt"/>
                      <a:ea typeface="宋体" panose="02010600030101010101" pitchFamily="2" charset="-122"/>
                      <a:cs typeface="Arial" panose="020B0604020202020204" pitchFamily="34" charset="0"/>
                    </a:rPr>
                    <a:t>getBalance</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&lt;&lt;abstract&gt;&gt; + deposit(date : Date, amount : double, </a:t>
                  </a:r>
                  <a:r>
                    <a:rPr kumimoji="0" lang="en-US" altLang="zh-CN" sz="1000" dirty="0" err="1">
                      <a:solidFill>
                        <a:srgbClr val="000000"/>
                      </a:solidFill>
                      <a:latin typeface="+mn-lt"/>
                      <a:ea typeface="宋体" panose="02010600030101010101" pitchFamily="2" charset="-122"/>
                      <a:cs typeface="Arial" panose="020B0604020202020204" pitchFamily="34" charset="0"/>
                    </a:rPr>
                    <a:t>desc</a:t>
                  </a:r>
                  <a:r>
                    <a:rPr kumimoji="0" lang="en-US" altLang="zh-CN" sz="1000" dirty="0">
                      <a:solidFill>
                        <a:srgbClr val="000000"/>
                      </a:solidFill>
                      <a:latin typeface="+mn-lt"/>
                      <a:ea typeface="宋体" panose="02010600030101010101" pitchFamily="2" charset="-122"/>
                      <a:cs typeface="Arial" panose="020B0604020202020204" pitchFamily="34" charset="0"/>
                    </a:rPr>
                    <a:t> : string)</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&lt;&lt;abstract&gt;&gt; + withdraw(date : Date, amount : double, </a:t>
                  </a:r>
                  <a:r>
                    <a:rPr kumimoji="0" lang="en-US" altLang="zh-CN" sz="1000" dirty="0" err="1">
                      <a:solidFill>
                        <a:srgbClr val="000000"/>
                      </a:solidFill>
                      <a:latin typeface="+mn-lt"/>
                      <a:ea typeface="宋体" panose="02010600030101010101" pitchFamily="2" charset="-122"/>
                      <a:cs typeface="Arial" panose="020B0604020202020204" pitchFamily="34" charset="0"/>
                    </a:rPr>
                    <a:t>desc</a:t>
                  </a:r>
                  <a:r>
                    <a:rPr kumimoji="0" lang="en-US" altLang="zh-CN" sz="1000" dirty="0">
                      <a:solidFill>
                        <a:srgbClr val="000000"/>
                      </a:solidFill>
                      <a:latin typeface="+mn-lt"/>
                      <a:ea typeface="宋体" panose="02010600030101010101" pitchFamily="2" charset="-122"/>
                      <a:cs typeface="Arial" panose="020B0604020202020204" pitchFamily="34" charset="0"/>
                    </a:rPr>
                    <a:t> : string)</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&lt;&lt;abstract&gt;&gt; + settle(date : Date)</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&lt;&lt;virtual&gt;&gt; &lt;&lt;</a:t>
                  </a:r>
                  <a:r>
                    <a:rPr kumimoji="0" lang="en-US" altLang="zh-CN" sz="1000" dirty="0" err="1">
                      <a:solidFill>
                        <a:srgbClr val="000000"/>
                      </a:solidFill>
                      <a:latin typeface="+mn-lt"/>
                      <a:ea typeface="宋体" panose="02010600030101010101" pitchFamily="2" charset="-122"/>
                      <a:cs typeface="Arial" panose="020B0604020202020204" pitchFamily="34" charset="0"/>
                    </a:rPr>
                    <a:t>const</a:t>
                  </a:r>
                  <a:r>
                    <a:rPr kumimoji="0" lang="en-US" altLang="zh-CN" sz="1000" dirty="0">
                      <a:solidFill>
                        <a:srgbClr val="000000"/>
                      </a:solidFill>
                      <a:latin typeface="+mn-lt"/>
                      <a:ea typeface="宋体" panose="02010600030101010101" pitchFamily="2" charset="-122"/>
                      <a:cs typeface="Arial" panose="020B0604020202020204" pitchFamily="34" charset="0"/>
                    </a:rPr>
                    <a:t>&gt;&gt; + show()</a:t>
                  </a:r>
                  <a:endParaRPr kumimoji="0" lang="en-US" altLang="zh-CN" sz="1000" dirty="0">
                    <a:latin typeface="+mn-lt"/>
                    <a:ea typeface="宋体" panose="02010600030101010101" pitchFamily="2" charset="-122"/>
                    <a:cs typeface="Arial" panose="020B0604020202020204" pitchFamily="34" charset="0"/>
                  </a:endParaRPr>
                </a:p>
                <a:p>
                  <a:r>
                    <a:rPr kumimoji="0" lang="en-US" altLang="zh-CN" sz="1000" dirty="0">
                      <a:solidFill>
                        <a:srgbClr val="000000"/>
                      </a:solidFill>
                      <a:latin typeface="+mn-lt"/>
                      <a:ea typeface="宋体" panose="02010600030101010101" pitchFamily="2" charset="-122"/>
                      <a:cs typeface="Arial" panose="020B0604020202020204" pitchFamily="34" charset="0"/>
                    </a:rPr>
                    <a:t>&lt;&lt;static&gt;&gt; +	</a:t>
                  </a:r>
                  <a:r>
                    <a:rPr kumimoji="0" lang="en-US" altLang="zh-CN" sz="1000" dirty="0" err="1">
                      <a:solidFill>
                        <a:srgbClr val="000000"/>
                      </a:solidFill>
                      <a:latin typeface="+mn-lt"/>
                      <a:ea typeface="宋体" panose="02010600030101010101" pitchFamily="2" charset="-122"/>
                      <a:cs typeface="Arial" panose="020B0604020202020204" pitchFamily="34" charset="0"/>
                    </a:rPr>
                    <a:t>getTotal</a:t>
                  </a:r>
                  <a:r>
                    <a:rPr kumimoji="0" lang="en-US" altLang="zh-CN" sz="1000" dirty="0">
                      <a:solidFill>
                        <a:srgbClr val="000000"/>
                      </a:solidFill>
                      <a:latin typeface="+mn-lt"/>
                      <a:ea typeface="宋体" panose="02010600030101010101" pitchFamily="2" charset="-122"/>
                      <a:cs typeface="Arial" panose="020B0604020202020204" pitchFamily="34" charset="0"/>
                    </a:rPr>
                    <a:t>() : double</a:t>
                  </a:r>
                  <a:endParaRPr kumimoji="0" lang="en-US" altLang="zh-CN" sz="1000" dirty="0">
                    <a:latin typeface="+mn-lt"/>
                    <a:ea typeface="宋体" panose="02010600030101010101" pitchFamily="2" charset="-122"/>
                    <a:cs typeface="Arial" panose="020B0604020202020204" pitchFamily="34" charset="0"/>
                  </a:endParaRPr>
                </a:p>
              </p:txBody>
            </p:sp>
            <p:sp>
              <p:nvSpPr>
                <p:cNvPr id="58406" name="Rectangle 268"/>
                <p:cNvSpPr>
                  <a:spLocks noChangeArrowheads="1"/>
                </p:cNvSpPr>
                <p:nvPr/>
              </p:nvSpPr>
              <p:spPr bwMode="auto">
                <a:xfrm>
                  <a:off x="1975" y="-1358"/>
                  <a:ext cx="479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000" i="1">
                      <a:solidFill>
                        <a:srgbClr val="000000"/>
                      </a:solidFill>
                      <a:latin typeface="+mn-lt"/>
                      <a:ea typeface="宋体" panose="02010600030101010101" pitchFamily="2" charset="-122"/>
                      <a:cs typeface="Arial" panose="020B0604020202020204" pitchFamily="34" charset="0"/>
                    </a:rPr>
                    <a:t>Account</a:t>
                  </a:r>
                  <a:endParaRPr kumimoji="0" lang="en-US" altLang="zh-CN" sz="1000">
                    <a:latin typeface="+mn-lt"/>
                    <a:ea typeface="宋体" panose="02010600030101010101" pitchFamily="2" charset="-122"/>
                    <a:cs typeface="Arial" panose="020B0604020202020204" pitchFamily="34" charset="0"/>
                  </a:endParaRPr>
                </a:p>
              </p:txBody>
            </p:sp>
            <p:sp>
              <p:nvSpPr>
                <p:cNvPr id="58407" name="Rectangle 267"/>
                <p:cNvSpPr>
                  <a:spLocks noChangeArrowheads="1"/>
                </p:cNvSpPr>
                <p:nvPr/>
              </p:nvSpPr>
              <p:spPr bwMode="auto">
                <a:xfrm>
                  <a:off x="1975" y="-1410"/>
                  <a:ext cx="4802" cy="355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408" name="Rectangle 266"/>
                <p:cNvSpPr>
                  <a:spLocks noChangeArrowheads="1"/>
                </p:cNvSpPr>
                <p:nvPr/>
              </p:nvSpPr>
              <p:spPr bwMode="auto">
                <a:xfrm>
                  <a:off x="1994" y="-1067"/>
                  <a:ext cx="4780"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	id : string</a:t>
                  </a:r>
                  <a:endParaRPr kumimoji="0" lang="en-US" altLang="zh-CN" sz="1000">
                    <a:latin typeface="+mn-lt"/>
                    <a:ea typeface="宋体" panose="02010600030101010101" pitchFamily="2" charset="-122"/>
                    <a:cs typeface="Arial" panose="020B0604020202020204" pitchFamily="34" charset="0"/>
                  </a:endParaRPr>
                </a:p>
                <a:p>
                  <a:r>
                    <a:rPr kumimoji="0" lang="en-US" altLang="zh-CN" sz="1000">
                      <a:solidFill>
                        <a:srgbClr val="000000"/>
                      </a:solidFill>
                      <a:latin typeface="+mn-lt"/>
                      <a:ea typeface="宋体" panose="02010600030101010101" pitchFamily="2" charset="-122"/>
                      <a:cs typeface="Arial" panose="020B0604020202020204" pitchFamily="34" charset="0"/>
                    </a:rPr>
                    <a:t>-	balance : double</a:t>
                  </a:r>
                  <a:endParaRPr kumimoji="0" lang="en-US" altLang="zh-CN" sz="1000">
                    <a:latin typeface="+mn-lt"/>
                    <a:ea typeface="宋体" panose="02010600030101010101" pitchFamily="2" charset="-122"/>
                    <a:cs typeface="Arial" panose="020B0604020202020204" pitchFamily="34" charset="0"/>
                  </a:endParaRPr>
                </a:p>
                <a:p>
                  <a:r>
                    <a:rPr kumimoji="0" lang="en-US" altLang="zh-CN" sz="1000" u="sng">
                      <a:solidFill>
                        <a:srgbClr val="000000"/>
                      </a:solidFill>
                      <a:latin typeface="+mn-lt"/>
                      <a:ea typeface="宋体" panose="02010600030101010101" pitchFamily="2" charset="-122"/>
                      <a:cs typeface="Arial" panose="020B0604020202020204" pitchFamily="34" charset="0"/>
                    </a:rPr>
                    <a:t>-	total : double</a:t>
                  </a:r>
                  <a:endParaRPr kumimoji="0" lang="en-US" altLang="zh-CN" sz="1000">
                    <a:latin typeface="+mn-lt"/>
                    <a:ea typeface="宋体" panose="02010600030101010101" pitchFamily="2" charset="-122"/>
                    <a:cs typeface="Arial" panose="020B0604020202020204" pitchFamily="34" charset="0"/>
                  </a:endParaRPr>
                </a:p>
              </p:txBody>
            </p:sp>
          </p:grpSp>
          <p:cxnSp>
            <p:nvCxnSpPr>
              <p:cNvPr id="58403" name="AutoShape 264"/>
              <p:cNvCxnSpPr>
                <a:cxnSpLocks noChangeShapeType="1"/>
              </p:cNvCxnSpPr>
              <p:nvPr/>
            </p:nvCxnSpPr>
            <p:spPr bwMode="auto">
              <a:xfrm>
                <a:off x="1969" y="-729"/>
                <a:ext cx="479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58387" name="AutoShape 262"/>
            <p:cNvSpPr>
              <a:spLocks noChangeArrowheads="1"/>
            </p:cNvSpPr>
            <p:nvPr/>
          </p:nvSpPr>
          <p:spPr bwMode="auto">
            <a:xfrm rot="-5400000">
              <a:off x="1701" y="-3522"/>
              <a:ext cx="210" cy="310"/>
            </a:xfrm>
            <a:prstGeom prst="diamond">
              <a:avLst/>
            </a:prstGeom>
            <a:solidFill>
              <a:srgbClr val="0000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cxnSp>
          <p:nvCxnSpPr>
            <p:cNvPr id="58388" name="AutoShape 261"/>
            <p:cNvCxnSpPr>
              <a:cxnSpLocks noChangeShapeType="1"/>
            </p:cNvCxnSpPr>
            <p:nvPr/>
          </p:nvCxnSpPr>
          <p:spPr bwMode="auto">
            <a:xfrm rot="10800000" flipV="1">
              <a:off x="163" y="-3367"/>
              <a:ext cx="1488" cy="767"/>
            </a:xfrm>
            <a:prstGeom prst="bentConnector2">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58389" name="AutoShape 260"/>
            <p:cNvSpPr>
              <a:spLocks noChangeArrowheads="1"/>
            </p:cNvSpPr>
            <p:nvPr/>
          </p:nvSpPr>
          <p:spPr bwMode="auto">
            <a:xfrm rot="10800000" flipH="1">
              <a:off x="71" y="352"/>
              <a:ext cx="210" cy="31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sp>
          <p:nvSpPr>
            <p:cNvPr id="58390" name="Freeform 259"/>
            <p:cNvSpPr>
              <a:spLocks/>
            </p:cNvSpPr>
            <p:nvPr/>
          </p:nvSpPr>
          <p:spPr bwMode="auto">
            <a:xfrm flipV="1">
              <a:off x="4286" y="-1505"/>
              <a:ext cx="211" cy="155"/>
            </a:xfrm>
            <a:custGeom>
              <a:avLst/>
              <a:gdLst>
                <a:gd name="T0" fmla="*/ 106 w 211"/>
                <a:gd name="T1" fmla="*/ 0 h 287"/>
                <a:gd name="T2" fmla="*/ 211 w 211"/>
                <a:gd name="T3" fmla="*/ 7 h 287"/>
                <a:gd name="T4" fmla="*/ 0 w 211"/>
                <a:gd name="T5" fmla="*/ 7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0">
                <a:latin typeface="+mn-lt"/>
              </a:endParaRPr>
            </a:p>
          </p:txBody>
        </p:sp>
        <p:cxnSp>
          <p:nvCxnSpPr>
            <p:cNvPr id="58391" name="AutoShape 258"/>
            <p:cNvCxnSpPr>
              <a:cxnSpLocks noChangeShapeType="1"/>
            </p:cNvCxnSpPr>
            <p:nvPr/>
          </p:nvCxnSpPr>
          <p:spPr bwMode="auto">
            <a:xfrm>
              <a:off x="176" y="662"/>
              <a:ext cx="1" cy="51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8392" name="AutoShape 257"/>
            <p:cNvCxnSpPr>
              <a:cxnSpLocks noChangeShapeType="1"/>
            </p:cNvCxnSpPr>
            <p:nvPr/>
          </p:nvCxnSpPr>
          <p:spPr bwMode="auto">
            <a:xfrm rot="10800000">
              <a:off x="1609" y="3938"/>
              <a:ext cx="411" cy="1"/>
            </a:xfrm>
            <a:prstGeom prst="straightConnector1">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cxnSp>
        <p:sp>
          <p:nvSpPr>
            <p:cNvPr id="58393" name="Rectangle 256"/>
            <p:cNvSpPr>
              <a:spLocks noChangeArrowheads="1"/>
            </p:cNvSpPr>
            <p:nvPr/>
          </p:nvSpPr>
          <p:spPr bwMode="auto">
            <a:xfrm>
              <a:off x="230" y="793"/>
              <a:ext cx="7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000">
                  <a:solidFill>
                    <a:srgbClr val="000000"/>
                  </a:solidFill>
                  <a:latin typeface="+mn-lt"/>
                  <a:ea typeface="宋体" panose="02010600030101010101" pitchFamily="2" charset="-122"/>
                  <a:cs typeface="Arial" panose="020B0604020202020204" pitchFamily="34" charset="0"/>
                </a:rPr>
                <a:t>1</a:t>
              </a:r>
              <a:endParaRPr kumimoji="0" lang="en-US" altLang="zh-CN" sz="1000">
                <a:latin typeface="+mn-lt"/>
                <a:ea typeface="宋体" panose="02010600030101010101" pitchFamily="2" charset="-122"/>
                <a:cs typeface="Arial" panose="020B0604020202020204" pitchFamily="34" charset="0"/>
              </a:endParaRPr>
            </a:p>
          </p:txBody>
        </p:sp>
        <p:cxnSp>
          <p:nvCxnSpPr>
            <p:cNvPr id="58394" name="AutoShape 255"/>
            <p:cNvCxnSpPr>
              <a:cxnSpLocks noChangeShapeType="1"/>
            </p:cNvCxnSpPr>
            <p:nvPr/>
          </p:nvCxnSpPr>
          <p:spPr bwMode="auto">
            <a:xfrm rot="10800000" flipV="1">
              <a:off x="1085" y="615"/>
              <a:ext cx="1117" cy="536"/>
            </a:xfrm>
            <a:prstGeom prst="bentConnector3">
              <a:avLst>
                <a:gd name="adj1" fmla="val 100088"/>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grpSp>
          <p:nvGrpSpPr>
            <p:cNvPr id="58395" name="Group 248"/>
            <p:cNvGrpSpPr>
              <a:grpSpLocks/>
            </p:cNvGrpSpPr>
            <p:nvPr/>
          </p:nvGrpSpPr>
          <p:grpSpPr bwMode="auto">
            <a:xfrm>
              <a:off x="1378" y="-568"/>
              <a:ext cx="1702" cy="3321"/>
              <a:chOff x="1378" y="-568"/>
              <a:chExt cx="1702" cy="3321"/>
            </a:xfrm>
          </p:grpSpPr>
          <p:cxnSp>
            <p:nvCxnSpPr>
              <p:cNvPr id="58396" name="AutoShape 254"/>
              <p:cNvCxnSpPr>
                <a:cxnSpLocks noChangeShapeType="1"/>
              </p:cNvCxnSpPr>
              <p:nvPr/>
            </p:nvCxnSpPr>
            <p:spPr bwMode="auto">
              <a:xfrm flipV="1">
                <a:off x="2041" y="-567"/>
                <a:ext cx="1" cy="294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58397" name="Group 249"/>
              <p:cNvGrpSpPr>
                <a:grpSpLocks/>
              </p:cNvGrpSpPr>
              <p:nvPr/>
            </p:nvGrpSpPr>
            <p:grpSpPr bwMode="auto">
              <a:xfrm>
                <a:off x="1378" y="-568"/>
                <a:ext cx="1702" cy="3321"/>
                <a:chOff x="1378" y="-568"/>
                <a:chExt cx="1702" cy="3321"/>
              </a:xfrm>
            </p:grpSpPr>
            <p:sp>
              <p:nvSpPr>
                <p:cNvPr id="58398" name="AutoShape 253"/>
                <p:cNvSpPr>
                  <a:spLocks noChangeArrowheads="1"/>
                </p:cNvSpPr>
                <p:nvPr/>
              </p:nvSpPr>
              <p:spPr bwMode="auto">
                <a:xfrm rot="10800000">
                  <a:off x="2870" y="2443"/>
                  <a:ext cx="210" cy="310"/>
                </a:xfrm>
                <a:prstGeom prst="diamond">
                  <a:avLst/>
                </a:prstGeom>
                <a:solidFill>
                  <a:srgbClr val="0000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000">
                    <a:latin typeface="+mn-lt"/>
                  </a:endParaRPr>
                </a:p>
              </p:txBody>
            </p:sp>
            <p:cxnSp>
              <p:nvCxnSpPr>
                <p:cNvPr id="58399" name="AutoShape 252"/>
                <p:cNvCxnSpPr>
                  <a:cxnSpLocks noChangeShapeType="1"/>
                </p:cNvCxnSpPr>
                <p:nvPr/>
              </p:nvCxnSpPr>
              <p:spPr bwMode="auto">
                <a:xfrm flipH="1" flipV="1">
                  <a:off x="2948" y="2330"/>
                  <a:ext cx="51" cy="3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00" name="AutoShape 251"/>
                <p:cNvCxnSpPr>
                  <a:cxnSpLocks noChangeShapeType="1"/>
                </p:cNvCxnSpPr>
                <p:nvPr/>
              </p:nvCxnSpPr>
              <p:spPr bwMode="auto">
                <a:xfrm flipH="1">
                  <a:off x="2073" y="2330"/>
                  <a:ext cx="88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401" name="AutoShape 250"/>
                <p:cNvCxnSpPr>
                  <a:cxnSpLocks noChangeShapeType="1"/>
                </p:cNvCxnSpPr>
                <p:nvPr/>
              </p:nvCxnSpPr>
              <p:spPr bwMode="auto">
                <a:xfrm flipH="1">
                  <a:off x="1378" y="-568"/>
                  <a:ext cx="663"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grpSp>
      </p:grpSp>
      <p:sp>
        <p:nvSpPr>
          <p:cNvPr id="69"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43</a:t>
            </a:fld>
            <a:endParaRPr lang="en-US" altLang="zh-CN" dirty="0"/>
          </a:p>
        </p:txBody>
      </p:sp>
    </p:spTree>
    <p:extLst>
      <p:ext uri="{BB962C8B-B14F-4D97-AF65-F5344CB8AC3E}">
        <p14:creationId xmlns:p14="http://schemas.microsoft.com/office/powerpoint/2010/main" val="376573098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95275" y="954087"/>
            <a:ext cx="8543925" cy="5827713"/>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date.h</a:t>
            </a:r>
            <a:endParaRPr lang="en-US" altLang="zh-CN" sz="1600" dirty="0"/>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ifndef</a:t>
            </a:r>
            <a:r>
              <a:rPr lang="en-US" altLang="zh-CN" sz="1600" dirty="0"/>
              <a:t> __DATE_H__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#define __DATE_H__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class Date {	//</a:t>
            </a:r>
            <a:r>
              <a:rPr lang="zh-CN" altLang="en-US" sz="1600" dirty="0"/>
              <a:t>日期类</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private: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int</a:t>
            </a:r>
            <a:r>
              <a:rPr lang="en-US" altLang="zh-CN" sz="1600" dirty="0"/>
              <a:t> year;		//</a:t>
            </a:r>
            <a:r>
              <a:rPr lang="zh-CN" altLang="en-US" sz="1600" dirty="0"/>
              <a:t>年</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int</a:t>
            </a:r>
            <a:r>
              <a:rPr lang="en-US" altLang="zh-CN" sz="1600" dirty="0"/>
              <a:t> month;		//</a:t>
            </a:r>
            <a:r>
              <a:rPr lang="zh-CN" altLang="en-US" sz="1600" dirty="0"/>
              <a:t>月</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int</a:t>
            </a:r>
            <a:r>
              <a:rPr lang="en-US" altLang="zh-CN" sz="1600" dirty="0"/>
              <a:t> day;		//</a:t>
            </a:r>
            <a:r>
              <a:rPr lang="zh-CN" altLang="en-US" sz="1600" dirty="0"/>
              <a:t>日</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int</a:t>
            </a:r>
            <a:r>
              <a:rPr lang="en-US" altLang="zh-CN" sz="1600" dirty="0"/>
              <a:t> </a:t>
            </a:r>
            <a:r>
              <a:rPr lang="en-US" altLang="zh-CN" sz="1600" dirty="0" err="1"/>
              <a:t>totalDays</a:t>
            </a:r>
            <a:r>
              <a:rPr lang="en-US" altLang="zh-CN" sz="1600" dirty="0"/>
              <a:t>;	//</a:t>
            </a:r>
            <a:r>
              <a:rPr lang="zh-CN" altLang="en-US" sz="1600" dirty="0"/>
              <a:t>该日期是从公元元年</a:t>
            </a:r>
            <a:r>
              <a:rPr lang="en-US" altLang="zh-CN" sz="1600" dirty="0"/>
              <a:t>1</a:t>
            </a:r>
            <a:r>
              <a:rPr lang="zh-CN" altLang="en-US" sz="1600" dirty="0"/>
              <a:t>月</a:t>
            </a:r>
            <a:r>
              <a:rPr lang="en-US" altLang="zh-CN" sz="1600" dirty="0"/>
              <a:t>1</a:t>
            </a:r>
            <a:r>
              <a:rPr lang="zh-CN" altLang="en-US" sz="1600" dirty="0"/>
              <a:t>日开始的第几天</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Date(</a:t>
            </a:r>
            <a:r>
              <a:rPr lang="en-US" altLang="zh-CN" sz="1600" dirty="0" err="1"/>
              <a:t>int</a:t>
            </a:r>
            <a:r>
              <a:rPr lang="en-US" altLang="zh-CN" sz="1600" dirty="0"/>
              <a:t> year, </a:t>
            </a:r>
            <a:r>
              <a:rPr lang="en-US" altLang="zh-CN" sz="1600" dirty="0" err="1"/>
              <a:t>int</a:t>
            </a:r>
            <a:r>
              <a:rPr lang="en-US" altLang="zh-CN" sz="1600" dirty="0"/>
              <a:t> month, </a:t>
            </a:r>
            <a:r>
              <a:rPr lang="en-US" altLang="zh-CN" sz="1600" dirty="0" err="1"/>
              <a:t>int</a:t>
            </a:r>
            <a:r>
              <a:rPr lang="en-US" altLang="zh-CN" sz="1600" dirty="0"/>
              <a:t> day);	//</a:t>
            </a:r>
            <a:r>
              <a:rPr lang="zh-CN" altLang="en-US" sz="1600" dirty="0"/>
              <a:t>用年、月、日构造日期</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int</a:t>
            </a:r>
            <a:r>
              <a:rPr lang="en-US" altLang="zh-CN" sz="1600" dirty="0"/>
              <a:t> </a:t>
            </a:r>
            <a:r>
              <a:rPr lang="en-US" altLang="zh-CN" sz="1600" dirty="0" err="1"/>
              <a:t>getYear</a:t>
            </a:r>
            <a:r>
              <a:rPr lang="en-US" altLang="zh-CN" sz="1600" dirty="0"/>
              <a:t>() </a:t>
            </a:r>
            <a:r>
              <a:rPr lang="en-US" altLang="zh-CN" sz="1600" dirty="0" err="1"/>
              <a:t>const</a:t>
            </a:r>
            <a:r>
              <a:rPr lang="en-US" altLang="zh-CN" sz="1600" dirty="0"/>
              <a:t> { return year;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int</a:t>
            </a:r>
            <a:r>
              <a:rPr lang="en-US" altLang="zh-CN" sz="1600" dirty="0"/>
              <a:t> </a:t>
            </a:r>
            <a:r>
              <a:rPr lang="en-US" altLang="zh-CN" sz="1600" dirty="0" err="1"/>
              <a:t>getMonth</a:t>
            </a:r>
            <a:r>
              <a:rPr lang="en-US" altLang="zh-CN" sz="1600" dirty="0"/>
              <a:t>() </a:t>
            </a:r>
            <a:r>
              <a:rPr lang="en-US" altLang="zh-CN" sz="1600" dirty="0" err="1"/>
              <a:t>const</a:t>
            </a:r>
            <a:r>
              <a:rPr lang="en-US" altLang="zh-CN" sz="1600" dirty="0"/>
              <a:t> { return month;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int</a:t>
            </a:r>
            <a:r>
              <a:rPr lang="en-US" altLang="zh-CN" sz="1600" dirty="0"/>
              <a:t> </a:t>
            </a:r>
            <a:r>
              <a:rPr lang="en-US" altLang="zh-CN" sz="1600" dirty="0" err="1"/>
              <a:t>getDay</a:t>
            </a:r>
            <a:r>
              <a:rPr lang="en-US" altLang="zh-CN" sz="1600" dirty="0"/>
              <a:t>() </a:t>
            </a:r>
            <a:r>
              <a:rPr lang="en-US" altLang="zh-CN" sz="1600" dirty="0" err="1"/>
              <a:t>const</a:t>
            </a:r>
            <a:r>
              <a:rPr lang="en-US" altLang="zh-CN" sz="1600" dirty="0"/>
              <a:t> { return day;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int</a:t>
            </a:r>
            <a:r>
              <a:rPr lang="en-US" altLang="zh-CN" sz="1600" dirty="0"/>
              <a:t> </a:t>
            </a:r>
            <a:r>
              <a:rPr lang="en-US" altLang="zh-CN" sz="1600" dirty="0" err="1"/>
              <a:t>getMaxDay</a:t>
            </a:r>
            <a:r>
              <a:rPr lang="en-US" altLang="zh-CN" sz="1600" dirty="0"/>
              <a:t>() </a:t>
            </a:r>
            <a:r>
              <a:rPr lang="en-US" altLang="zh-CN" sz="1600" dirty="0" err="1"/>
              <a:t>const</a:t>
            </a:r>
            <a:r>
              <a:rPr lang="en-US" altLang="zh-CN" sz="1600" dirty="0"/>
              <a:t>;		//</a:t>
            </a:r>
            <a:r>
              <a:rPr lang="zh-CN" altLang="en-US" sz="1600" dirty="0"/>
              <a:t>获得当月有多少天</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bool</a:t>
            </a:r>
            <a:r>
              <a:rPr lang="en-US" altLang="zh-CN" sz="1600" dirty="0"/>
              <a:t> </a:t>
            </a:r>
            <a:r>
              <a:rPr lang="en-US" altLang="zh-CN" sz="1600" dirty="0" err="1"/>
              <a:t>isLeapYear</a:t>
            </a:r>
            <a:r>
              <a:rPr lang="en-US" altLang="zh-CN" sz="1600" dirty="0"/>
              <a:t>() </a:t>
            </a:r>
            <a:r>
              <a:rPr lang="en-US" altLang="zh-CN" sz="1600" dirty="0" err="1"/>
              <a:t>const</a:t>
            </a:r>
            <a:r>
              <a:rPr lang="en-US" altLang="zh-CN" sz="1600" dirty="0"/>
              <a:t> {	//</a:t>
            </a:r>
            <a:r>
              <a:rPr lang="zh-CN" altLang="en-US" sz="1600" dirty="0"/>
              <a:t>判断当年是否为闰年</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return year % 4 == 0 &amp;&amp; year % 100 != 0 || year % 400 == 0;</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void show() </a:t>
            </a:r>
            <a:r>
              <a:rPr lang="en-US" altLang="zh-CN" sz="1600" dirty="0" err="1"/>
              <a:t>const</a:t>
            </a:r>
            <a:r>
              <a:rPr lang="en-US" altLang="zh-CN" sz="1600" dirty="0"/>
              <a:t>;			//</a:t>
            </a:r>
            <a:r>
              <a:rPr lang="zh-CN" altLang="en-US" sz="1600" dirty="0"/>
              <a:t>输出当前日期</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int</a:t>
            </a:r>
            <a:r>
              <a:rPr lang="en-US" altLang="zh-CN" sz="1600" dirty="0"/>
              <a:t> operator - (</a:t>
            </a:r>
            <a:r>
              <a:rPr lang="en-US" altLang="zh-CN" sz="1600" dirty="0" err="1"/>
              <a:t>const</a:t>
            </a:r>
            <a:r>
              <a:rPr lang="en-US" altLang="zh-CN" sz="1600" dirty="0"/>
              <a:t> Date&amp; date) </a:t>
            </a:r>
            <a:r>
              <a:rPr lang="en-US" altLang="zh-CN" sz="1600" dirty="0" err="1"/>
              <a:t>const</a:t>
            </a:r>
            <a:r>
              <a:rPr lang="en-US" altLang="zh-CN" sz="1600" dirty="0"/>
              <a:t> {	//</a:t>
            </a:r>
            <a:r>
              <a:rPr lang="zh-CN" altLang="en-US" sz="1600" dirty="0"/>
              <a:t>计算两个日期之间差多少天</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return </a:t>
            </a:r>
            <a:r>
              <a:rPr lang="en-US" altLang="zh-CN" sz="1600" dirty="0" err="1"/>
              <a:t>totalDays</a:t>
            </a:r>
            <a:r>
              <a:rPr lang="en-US" altLang="zh-CN" sz="1600" dirty="0"/>
              <a:t> - </a:t>
            </a:r>
            <a:r>
              <a:rPr lang="en-US" altLang="zh-CN" sz="1600" dirty="0" err="1"/>
              <a:t>date.totalDays</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endif</a:t>
            </a:r>
            <a:r>
              <a:rPr lang="en-US" altLang="zh-CN" sz="1600" dirty="0"/>
              <a:t> //__DATE_H__</a:t>
            </a:r>
          </a:p>
        </p:txBody>
      </p:sp>
      <p:sp>
        <p:nvSpPr>
          <p:cNvPr id="59397" name="标题 1"/>
          <p:cNvSpPr>
            <a:spLocks noGrp="1"/>
          </p:cNvSpPr>
          <p:nvPr>
            <p:ph type="title"/>
          </p:nvPr>
        </p:nvSpPr>
        <p:spPr>
          <a:xfrm>
            <a:off x="6063570" y="954087"/>
            <a:ext cx="2757487" cy="1066800"/>
          </a:xfrm>
          <a:solidFill>
            <a:schemeClr val="bg1"/>
          </a:solidFill>
        </p:spPr>
        <p:txBody>
          <a:bodyPr/>
          <a:lstStyle/>
          <a:p>
            <a:pPr eaLnBrk="1" hangingPunct="1"/>
            <a:r>
              <a:rPr lang="zh-CN" altLang="en-US"/>
              <a:t>例</a:t>
            </a:r>
            <a:r>
              <a:rPr lang="en-US" altLang="zh-CN"/>
              <a:t>8-8</a:t>
            </a:r>
            <a:r>
              <a:rPr lang="zh-CN" altLang="en-US"/>
              <a:t>（续）</a:t>
            </a:r>
          </a:p>
        </p:txBody>
      </p:sp>
      <p:sp>
        <p:nvSpPr>
          <p:cNvPr id="7"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Tree>
    <p:extLst>
      <p:ext uri="{BB962C8B-B14F-4D97-AF65-F5344CB8AC3E}">
        <p14:creationId xmlns:p14="http://schemas.microsoft.com/office/powerpoint/2010/main" val="335843161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95275" y="1143000"/>
            <a:ext cx="8543925" cy="56388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accumulator.h</a:t>
            </a:r>
            <a:endParaRPr lang="en-US" altLang="zh-CN" sz="1600" dirty="0"/>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ifndef</a:t>
            </a:r>
            <a:r>
              <a:rPr lang="en-US" altLang="zh-CN" sz="1600" dirty="0"/>
              <a:t> __ACCUMULATOR_H__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#define __ACCUMULATOR_H__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a:t>
            </a:r>
            <a:r>
              <a:rPr lang="en-US" altLang="zh-CN" sz="1600" dirty="0" err="1"/>
              <a:t>date.h</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class Accumulator {	//</a:t>
            </a:r>
            <a:r>
              <a:rPr lang="zh-CN" altLang="en-US" sz="1600" dirty="0"/>
              <a:t>将某个数值按日累加</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private: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Date </a:t>
            </a:r>
            <a:r>
              <a:rPr lang="en-US" altLang="zh-CN" sz="1600" dirty="0" err="1"/>
              <a:t>lastDate</a:t>
            </a:r>
            <a:r>
              <a:rPr lang="en-US" altLang="zh-CN" sz="1600" dirty="0"/>
              <a:t>;	//</a:t>
            </a:r>
            <a:r>
              <a:rPr lang="zh-CN" altLang="en-US" sz="1600" dirty="0"/>
              <a:t>上次变更数值的时期</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double value;	//</a:t>
            </a:r>
            <a:r>
              <a:rPr lang="zh-CN" altLang="en-US" sz="1600" dirty="0"/>
              <a:t>数值的当前值</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double sum;		//</a:t>
            </a:r>
            <a:r>
              <a:rPr lang="zh-CN" altLang="en-US" sz="1600" dirty="0"/>
              <a:t>数值按日累加之和</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double </a:t>
            </a:r>
            <a:r>
              <a:rPr lang="en-US" altLang="zh-CN" sz="1600" dirty="0" err="1"/>
              <a:t>getSum</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return sum + value * (date - </a:t>
            </a:r>
            <a:r>
              <a:rPr lang="en-US" altLang="zh-CN" sz="1600" dirty="0" err="1"/>
              <a:t>lastDate</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zh-CN" altLang="en-US" sz="1600" dirty="0"/>
              <a:t>该类其它成员函数的原型和实现与例</a:t>
            </a:r>
            <a:r>
              <a:rPr lang="en-US" altLang="zh-CN" sz="1600" dirty="0"/>
              <a:t>7-10</a:t>
            </a:r>
            <a:r>
              <a:rPr lang="zh-CN" altLang="en-US" sz="1600" dirty="0"/>
              <a:t>完全相同，不再重复给出</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endif</a:t>
            </a:r>
            <a:r>
              <a:rPr lang="en-US" altLang="zh-CN" sz="1600" dirty="0"/>
              <a:t> //__ACCUMULATOR_H__</a:t>
            </a:r>
          </a:p>
          <a:p>
            <a:pPr marL="365760" indent="-256032" eaLnBrk="1" fontAlgn="auto" hangingPunct="1">
              <a:lnSpc>
                <a:spcPct val="100000"/>
              </a:lnSpc>
              <a:spcBef>
                <a:spcPts val="0"/>
              </a:spcBef>
              <a:spcAft>
                <a:spcPts val="0"/>
              </a:spcAft>
              <a:buClr>
                <a:schemeClr val="accent3"/>
              </a:buClr>
              <a:buFont typeface="Georgia"/>
              <a:buNone/>
            </a:pPr>
            <a:endParaRPr lang="en-US" altLang="zh-CN" sz="1600" dirty="0"/>
          </a:p>
          <a:p>
            <a:pPr marL="365760" indent="-256032" eaLnBrk="1" fontAlgn="auto" hangingPunct="1">
              <a:lnSpc>
                <a:spcPct val="100000"/>
              </a:lnSpc>
              <a:spcBef>
                <a:spcPts val="0"/>
              </a:spcBef>
              <a:spcAft>
                <a:spcPts val="0"/>
              </a:spcAft>
              <a:buClr>
                <a:schemeClr val="accent3"/>
              </a:buClr>
              <a:buFont typeface="Georgia"/>
              <a:buNone/>
            </a:pPr>
            <a:endParaRPr lang="en-US" altLang="zh-CN" sz="1600" dirty="0"/>
          </a:p>
        </p:txBody>
      </p:sp>
      <p:sp>
        <p:nvSpPr>
          <p:cNvPr id="60421" name="标题 1"/>
          <p:cNvSpPr>
            <a:spLocks noGrp="1"/>
          </p:cNvSpPr>
          <p:nvPr>
            <p:ph type="title"/>
          </p:nvPr>
        </p:nvSpPr>
        <p:spPr>
          <a:xfrm>
            <a:off x="6081713" y="1143000"/>
            <a:ext cx="2757487" cy="1066800"/>
          </a:xfrm>
          <a:solidFill>
            <a:schemeClr val="bg1"/>
          </a:solidFill>
        </p:spPr>
        <p:txBody>
          <a:bodyPr/>
          <a:lstStyle/>
          <a:p>
            <a:pPr eaLnBrk="1" hangingPunct="1"/>
            <a:r>
              <a:rPr lang="zh-CN" altLang="en-US"/>
              <a:t>例</a:t>
            </a:r>
            <a:r>
              <a:rPr lang="en-US" altLang="zh-CN"/>
              <a:t>8-8</a:t>
            </a:r>
            <a:r>
              <a:rPr lang="zh-CN" altLang="en-US"/>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45</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15106985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95275" y="1066800"/>
            <a:ext cx="8543925"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account.h</a:t>
            </a:r>
            <a:endParaRPr lang="en-US" altLang="zh-CN" sz="1600" dirty="0"/>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en-US" altLang="zh-CN" sz="1600" dirty="0" err="1"/>
              <a:t>ifndef</a:t>
            </a:r>
            <a:r>
              <a:rPr lang="en-US" altLang="zh-CN" sz="1600" dirty="0"/>
              <a:t> __ACCOUNT_H__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#define __ACCOUNT_H__</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a:t>
            </a:r>
            <a:r>
              <a:rPr lang="en-US" altLang="zh-CN" sz="1600" dirty="0" err="1"/>
              <a:t>date.h</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a:t>
            </a:r>
            <a:r>
              <a:rPr lang="en-US" altLang="zh-CN" sz="1600" dirty="0" err="1"/>
              <a:t>accumulator.h</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&lt;string&gt;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class Account { //</a:t>
            </a:r>
            <a:r>
              <a:rPr lang="zh-CN" altLang="en-US" sz="1600" dirty="0"/>
              <a:t>账户类</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private: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std</a:t>
            </a:r>
            <a:r>
              <a:rPr lang="en-US" altLang="zh-CN" sz="1600" dirty="0"/>
              <a:t>::string id;	//</a:t>
            </a:r>
            <a:r>
              <a:rPr lang="zh-CN" altLang="en-US" sz="1600" dirty="0"/>
              <a:t>帐号</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double balance;	//</a:t>
            </a:r>
            <a:r>
              <a:rPr lang="zh-CN" altLang="en-US" sz="1600" dirty="0"/>
              <a:t>余额</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static double total; //</a:t>
            </a:r>
            <a:r>
              <a:rPr lang="zh-CN" altLang="en-US" sz="1600" dirty="0"/>
              <a:t>所有账户的总金额</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protected:</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zh-CN" altLang="en-US" sz="1600" dirty="0"/>
              <a:t>供派生类调用的构造函数，</a:t>
            </a:r>
            <a:r>
              <a:rPr lang="en-US" altLang="zh-CN" sz="1600" dirty="0"/>
              <a:t>id</a:t>
            </a:r>
            <a:r>
              <a:rPr lang="zh-CN" altLang="en-US" sz="1600" dirty="0"/>
              <a:t>为账户</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Account(</a:t>
            </a:r>
            <a:r>
              <a:rPr lang="en-US" altLang="zh-CN" sz="1600" dirty="0" err="1"/>
              <a:t>const</a:t>
            </a:r>
            <a:r>
              <a:rPr lang="en-US" altLang="zh-CN" sz="1600" dirty="0"/>
              <a:t> Date &amp;date, </a:t>
            </a:r>
            <a:r>
              <a:rPr lang="en-US" altLang="zh-CN" sz="1600" dirty="0" err="1"/>
              <a:t>const</a:t>
            </a:r>
            <a:r>
              <a:rPr lang="en-US" altLang="zh-CN" sz="1600" dirty="0"/>
              <a:t> </a:t>
            </a:r>
            <a:r>
              <a:rPr lang="en-US" altLang="zh-CN" sz="1600" dirty="0" err="1"/>
              <a:t>std</a:t>
            </a:r>
            <a:r>
              <a:rPr lang="en-US" altLang="zh-CN" sz="1600" dirty="0"/>
              <a:t>::string &amp;id);</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zh-CN" altLang="en-US" sz="1600" dirty="0"/>
              <a:t>记录一笔帐，</a:t>
            </a:r>
            <a:r>
              <a:rPr lang="en-US" altLang="zh-CN" sz="1600" dirty="0"/>
              <a:t>date</a:t>
            </a:r>
            <a:r>
              <a:rPr lang="zh-CN" altLang="en-US" sz="1600" dirty="0"/>
              <a:t>为日期，</a:t>
            </a:r>
            <a:r>
              <a:rPr lang="en-US" altLang="zh-CN" sz="1600" dirty="0"/>
              <a:t>amount</a:t>
            </a:r>
            <a:r>
              <a:rPr lang="zh-CN" altLang="en-US" sz="1600" dirty="0"/>
              <a:t>为金额，</a:t>
            </a:r>
            <a:r>
              <a:rPr lang="en-US" altLang="zh-CN" sz="1600" dirty="0" err="1"/>
              <a:t>desc</a:t>
            </a:r>
            <a:r>
              <a:rPr lang="zh-CN" altLang="en-US" sz="1600" dirty="0"/>
              <a:t>为说明</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void record(</a:t>
            </a:r>
            <a:r>
              <a:rPr lang="en-US" altLang="zh-CN" sz="1600" dirty="0" err="1"/>
              <a:t>const</a:t>
            </a:r>
            <a:r>
              <a:rPr lang="en-US" altLang="zh-CN" sz="1600" dirty="0"/>
              <a:t> Date &amp;date, double amount, </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zh-CN" altLang="en-US" sz="1600" dirty="0"/>
              <a:t>报告错误信息</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void error(</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msg</a:t>
            </a:r>
            <a:r>
              <a:rPr lang="en-US" altLang="zh-CN" sz="1600" dirty="0"/>
              <a:t>) </a:t>
            </a:r>
            <a:r>
              <a:rPr lang="en-US" altLang="zh-CN" sz="1600" dirty="0" err="1"/>
              <a:t>const</a:t>
            </a:r>
            <a:r>
              <a:rPr lang="en-US" altLang="zh-CN" sz="1600" dirty="0"/>
              <a:t>;</a:t>
            </a:r>
          </a:p>
        </p:txBody>
      </p:sp>
      <p:sp>
        <p:nvSpPr>
          <p:cNvPr id="61445" name="标题 1"/>
          <p:cNvSpPr>
            <a:spLocks noGrp="1"/>
          </p:cNvSpPr>
          <p:nvPr>
            <p:ph type="title"/>
          </p:nvPr>
        </p:nvSpPr>
        <p:spPr>
          <a:xfrm>
            <a:off x="6081713" y="1069521"/>
            <a:ext cx="2757487" cy="1066800"/>
          </a:xfrm>
          <a:solidFill>
            <a:schemeClr val="bg1"/>
          </a:solidFill>
        </p:spPr>
        <p:txBody>
          <a:bodyPr/>
          <a:lstStyle/>
          <a:p>
            <a:pPr eaLnBrk="1" hangingPunct="1"/>
            <a:r>
              <a:rPr lang="zh-CN" altLang="en-US"/>
              <a:t>例</a:t>
            </a:r>
            <a:r>
              <a:rPr lang="en-US" altLang="zh-CN"/>
              <a:t>8-8</a:t>
            </a:r>
            <a:r>
              <a:rPr lang="zh-CN" altLang="en-US"/>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46</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347873693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295275" y="1066800"/>
            <a:ext cx="8543925" cy="5715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600"/>
              <a:t>	const std::string &amp;getId() const { return id; }</a:t>
            </a:r>
          </a:p>
          <a:p>
            <a:pPr marL="365760" indent="-256032" eaLnBrk="1" fontAlgn="auto" hangingPunct="1">
              <a:lnSpc>
                <a:spcPct val="100000"/>
              </a:lnSpc>
              <a:spcBef>
                <a:spcPts val="0"/>
              </a:spcBef>
              <a:spcAft>
                <a:spcPts val="0"/>
              </a:spcAft>
              <a:buClr>
                <a:schemeClr val="accent3"/>
              </a:buClr>
              <a:buFont typeface="Georgia"/>
              <a:buNone/>
            </a:pPr>
            <a:r>
              <a:rPr lang="en-US" altLang="zh-CN" sz="1600"/>
              <a:t>	double getBalance() const { return balance; }</a:t>
            </a:r>
          </a:p>
          <a:p>
            <a:pPr marL="365760" indent="-256032" eaLnBrk="1" fontAlgn="auto" hangingPunct="1">
              <a:lnSpc>
                <a:spcPct val="100000"/>
              </a:lnSpc>
              <a:spcBef>
                <a:spcPts val="0"/>
              </a:spcBef>
              <a:spcAft>
                <a:spcPts val="0"/>
              </a:spcAft>
              <a:buClr>
                <a:schemeClr val="accent3"/>
              </a:buClr>
              <a:buFont typeface="Georgia"/>
              <a:buNone/>
            </a:pPr>
            <a:r>
              <a:rPr lang="en-US" altLang="zh-CN" sz="1600"/>
              <a:t>	static double getTotal() { return total; }</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t>
            </a:r>
            <a:r>
              <a:rPr lang="zh-CN" altLang="en-US" sz="1600"/>
              <a:t>存入现金，</a:t>
            </a:r>
            <a:r>
              <a:rPr lang="en-US" altLang="zh-CN" sz="1600"/>
              <a:t>date</a:t>
            </a:r>
            <a:r>
              <a:rPr lang="zh-CN" altLang="en-US" sz="1600"/>
              <a:t>为日期，</a:t>
            </a:r>
            <a:r>
              <a:rPr lang="en-US" altLang="zh-CN" sz="1600"/>
              <a:t>amount</a:t>
            </a:r>
            <a:r>
              <a:rPr lang="zh-CN" altLang="en-US" sz="1600"/>
              <a:t>为金额，</a:t>
            </a:r>
            <a:r>
              <a:rPr lang="en-US" altLang="zh-CN" sz="1600"/>
              <a:t>desc</a:t>
            </a:r>
            <a:r>
              <a:rPr lang="zh-CN" altLang="en-US" sz="1600"/>
              <a:t>为款项说明</a:t>
            </a:r>
          </a:p>
          <a:p>
            <a:pPr marL="365760" indent="-256032" eaLnBrk="1" fontAlgn="auto" hangingPunct="1">
              <a:lnSpc>
                <a:spcPct val="100000"/>
              </a:lnSpc>
              <a:spcBef>
                <a:spcPts val="0"/>
              </a:spcBef>
              <a:spcAft>
                <a:spcPts val="0"/>
              </a:spcAft>
              <a:buClr>
                <a:schemeClr val="accent3"/>
              </a:buClr>
              <a:buFont typeface="Georgia"/>
              <a:buNone/>
            </a:pPr>
            <a:r>
              <a:rPr lang="zh-CN" altLang="en-US" sz="1600"/>
              <a:t>	</a:t>
            </a:r>
            <a:r>
              <a:rPr lang="en-US" altLang="zh-CN" sz="1600"/>
              <a:t>virtual void deposit(const Date &amp;date, double amount, const std::string &amp;desc) = 0;</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t>
            </a:r>
            <a:r>
              <a:rPr lang="zh-CN" altLang="en-US" sz="1600"/>
              <a:t>取出现金，</a:t>
            </a:r>
            <a:r>
              <a:rPr lang="en-US" altLang="zh-CN" sz="1600"/>
              <a:t>date</a:t>
            </a:r>
            <a:r>
              <a:rPr lang="zh-CN" altLang="en-US" sz="1600"/>
              <a:t>为日期，</a:t>
            </a:r>
            <a:r>
              <a:rPr lang="en-US" altLang="zh-CN" sz="1600"/>
              <a:t>amount</a:t>
            </a:r>
            <a:r>
              <a:rPr lang="zh-CN" altLang="en-US" sz="1600"/>
              <a:t>为金额，</a:t>
            </a:r>
            <a:r>
              <a:rPr lang="en-US" altLang="zh-CN" sz="1600"/>
              <a:t>desc</a:t>
            </a:r>
            <a:r>
              <a:rPr lang="zh-CN" altLang="en-US" sz="1600"/>
              <a:t>为款项说明</a:t>
            </a:r>
          </a:p>
          <a:p>
            <a:pPr marL="365760" indent="-256032" eaLnBrk="1" fontAlgn="auto" hangingPunct="1">
              <a:lnSpc>
                <a:spcPct val="100000"/>
              </a:lnSpc>
              <a:spcBef>
                <a:spcPts val="0"/>
              </a:spcBef>
              <a:spcAft>
                <a:spcPts val="0"/>
              </a:spcAft>
              <a:buClr>
                <a:schemeClr val="accent3"/>
              </a:buClr>
              <a:buFont typeface="Georgia"/>
              <a:buNone/>
            </a:pPr>
            <a:r>
              <a:rPr lang="zh-CN" altLang="en-US" sz="1600"/>
              <a:t>	</a:t>
            </a:r>
            <a:r>
              <a:rPr lang="en-US" altLang="zh-CN" sz="1600"/>
              <a:t>virtual void withdraw(const Date &amp;date, double amount, const std::string &amp;desc) = 0;</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t>
            </a:r>
            <a:r>
              <a:rPr lang="zh-CN" altLang="en-US" sz="1600"/>
              <a:t>结算（计算利息、年费等），每月结算一次，</a:t>
            </a:r>
            <a:r>
              <a:rPr lang="en-US" altLang="zh-CN" sz="1600"/>
              <a:t>date</a:t>
            </a:r>
            <a:r>
              <a:rPr lang="zh-CN" altLang="en-US" sz="1600"/>
              <a:t>为结算日期</a:t>
            </a:r>
          </a:p>
          <a:p>
            <a:pPr marL="365760" indent="-256032" eaLnBrk="1" fontAlgn="auto" hangingPunct="1">
              <a:lnSpc>
                <a:spcPct val="100000"/>
              </a:lnSpc>
              <a:spcBef>
                <a:spcPts val="0"/>
              </a:spcBef>
              <a:spcAft>
                <a:spcPts val="0"/>
              </a:spcAft>
              <a:buClr>
                <a:schemeClr val="accent3"/>
              </a:buClr>
              <a:buFont typeface="Georgia"/>
              <a:buNone/>
            </a:pPr>
            <a:r>
              <a:rPr lang="zh-CN" altLang="en-US" sz="1600"/>
              <a:t>	</a:t>
            </a:r>
            <a:r>
              <a:rPr lang="en-US" altLang="zh-CN" sz="1600"/>
              <a:t>virtual void settle(const Date &amp;date) = 0;</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t>
            </a:r>
            <a:r>
              <a:rPr lang="zh-CN" altLang="en-US" sz="1600"/>
              <a:t>显示账户信息</a:t>
            </a:r>
          </a:p>
          <a:p>
            <a:pPr marL="365760" indent="-256032" eaLnBrk="1" fontAlgn="auto" hangingPunct="1">
              <a:lnSpc>
                <a:spcPct val="100000"/>
              </a:lnSpc>
              <a:spcBef>
                <a:spcPts val="0"/>
              </a:spcBef>
              <a:spcAft>
                <a:spcPts val="0"/>
              </a:spcAft>
              <a:buClr>
                <a:schemeClr val="accent3"/>
              </a:buClr>
              <a:buFont typeface="Georgia"/>
              <a:buNone/>
            </a:pPr>
            <a:r>
              <a:rPr lang="zh-CN" altLang="en-US" sz="1600"/>
              <a:t>	</a:t>
            </a:r>
            <a:r>
              <a:rPr lang="en-US" altLang="zh-CN" sz="1600"/>
              <a:t>virtual void show() const;</a:t>
            </a:r>
          </a:p>
          <a:p>
            <a:pPr marL="365760" indent="-256032" eaLnBrk="1" fontAlgn="auto" hangingPunct="1">
              <a:lnSpc>
                <a:spcPct val="100000"/>
              </a:lnSpc>
              <a:spcBef>
                <a:spcPts val="0"/>
              </a:spcBef>
              <a:spcAft>
                <a:spcPts val="0"/>
              </a:spcAft>
              <a:buClr>
                <a:schemeClr val="accent3"/>
              </a:buClr>
              <a:buFont typeface="Georgia"/>
              <a:buNone/>
            </a:pPr>
            <a:r>
              <a:rPr lang="en-US" altLang="zh-CN" sz="160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a:t>//SavingsAccount</a:t>
            </a:r>
            <a:r>
              <a:rPr lang="zh-CN" altLang="en-US" sz="1600"/>
              <a:t>和</a:t>
            </a:r>
            <a:r>
              <a:rPr lang="en-US" altLang="zh-CN" sz="1600"/>
              <a:t>CreditAccount</a:t>
            </a:r>
            <a:r>
              <a:rPr lang="zh-CN" altLang="en-US" sz="1600"/>
              <a:t>两个类的定义与例</a:t>
            </a:r>
            <a:r>
              <a:rPr lang="en-US" altLang="zh-CN" sz="1600"/>
              <a:t>7-10</a:t>
            </a:r>
            <a:r>
              <a:rPr lang="zh-CN" altLang="en-US" sz="1600"/>
              <a:t>完全相同，不再重复给出 </a:t>
            </a:r>
          </a:p>
          <a:p>
            <a:pPr marL="365760" indent="-256032" eaLnBrk="1" fontAlgn="auto" hangingPunct="1">
              <a:lnSpc>
                <a:spcPct val="100000"/>
              </a:lnSpc>
              <a:spcBef>
                <a:spcPts val="0"/>
              </a:spcBef>
              <a:spcAft>
                <a:spcPts val="0"/>
              </a:spcAft>
              <a:buClr>
                <a:schemeClr val="accent3"/>
              </a:buClr>
              <a:buFont typeface="Georgia"/>
              <a:buNone/>
            </a:pPr>
            <a:r>
              <a:rPr lang="en-US" altLang="zh-CN" sz="1600"/>
              <a:t>#endif //__ACCOUNT_H__</a:t>
            </a:r>
          </a:p>
          <a:p>
            <a:pPr marL="365760" indent="-256032" eaLnBrk="1" fontAlgn="auto" hangingPunct="1">
              <a:lnSpc>
                <a:spcPct val="100000"/>
              </a:lnSpc>
              <a:spcBef>
                <a:spcPts val="0"/>
              </a:spcBef>
              <a:spcAft>
                <a:spcPts val="0"/>
              </a:spcAft>
              <a:buClr>
                <a:schemeClr val="accent3"/>
              </a:buClr>
              <a:buFont typeface="Georgia"/>
              <a:buNone/>
            </a:pPr>
            <a:endParaRPr lang="en-US" altLang="zh-CN" sz="1600"/>
          </a:p>
        </p:txBody>
      </p:sp>
      <p:sp>
        <p:nvSpPr>
          <p:cNvPr id="62469" name="标题 1"/>
          <p:cNvSpPr>
            <a:spLocks noGrp="1"/>
          </p:cNvSpPr>
          <p:nvPr>
            <p:ph type="title"/>
          </p:nvPr>
        </p:nvSpPr>
        <p:spPr>
          <a:xfrm>
            <a:off x="6085342" y="1048657"/>
            <a:ext cx="2757487" cy="1066800"/>
          </a:xfrm>
          <a:solidFill>
            <a:schemeClr val="bg1"/>
          </a:solidFill>
        </p:spPr>
        <p:txBody>
          <a:bodyPr/>
          <a:lstStyle/>
          <a:p>
            <a:pPr eaLnBrk="1" hangingPunct="1"/>
            <a:r>
              <a:rPr lang="zh-CN" altLang="en-US"/>
              <a:t>例</a:t>
            </a:r>
            <a:r>
              <a:rPr lang="en-US" altLang="zh-CN"/>
              <a:t>8-8</a:t>
            </a:r>
            <a:r>
              <a:rPr lang="zh-CN" altLang="en-US"/>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90408912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295275" y="1066800"/>
            <a:ext cx="8543925" cy="557688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//account.cpp</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r>
              <a:rPr lang="zh-CN" altLang="en-US" sz="1600" dirty="0"/>
              <a:t>仅下面的函数定义与例</a:t>
            </a:r>
            <a:r>
              <a:rPr lang="en-US" altLang="zh-CN" sz="1600" dirty="0"/>
              <a:t>7-10</a:t>
            </a:r>
            <a:r>
              <a:rPr lang="zh-CN" altLang="en-US" sz="1600" dirty="0"/>
              <a:t>不同，其它皆相同，不再重复给出</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void </a:t>
            </a:r>
            <a:r>
              <a:rPr lang="en-US" altLang="zh-CN" sz="1600" dirty="0" err="1"/>
              <a:t>SavingsAccount</a:t>
            </a:r>
            <a:r>
              <a:rPr lang="en-US" altLang="zh-CN" sz="1600" dirty="0"/>
              <a:t>::settle(</a:t>
            </a:r>
            <a:r>
              <a:rPr lang="en-US" altLang="zh-CN" sz="1600" dirty="0" err="1"/>
              <a:t>const</a:t>
            </a:r>
            <a:r>
              <a:rPr lang="en-US" altLang="zh-CN" sz="1600" dirty="0"/>
              <a:t> Date &amp;date)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if (</a:t>
            </a:r>
            <a:r>
              <a:rPr lang="en-US" altLang="zh-CN" sz="1600" dirty="0" err="1"/>
              <a:t>date.getMonth</a:t>
            </a:r>
            <a:r>
              <a:rPr lang="en-US" altLang="zh-CN" sz="1600" dirty="0"/>
              <a:t>() == 1) {	//</a:t>
            </a:r>
            <a:r>
              <a:rPr lang="zh-CN" altLang="en-US" sz="1600" dirty="0"/>
              <a:t>每年的一月计算一次利息</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double interest = </a:t>
            </a:r>
            <a:r>
              <a:rPr lang="en-US" altLang="zh-CN" sz="1600" dirty="0" err="1"/>
              <a:t>acc.getSum</a:t>
            </a:r>
            <a:r>
              <a:rPr lang="en-US" altLang="zh-CN" sz="1600" dirty="0"/>
              <a:t>(date) * rate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 (date - Date(</a:t>
            </a:r>
            <a:r>
              <a:rPr lang="en-US" altLang="zh-CN" sz="1600" dirty="0" err="1"/>
              <a:t>date.getYear</a:t>
            </a:r>
            <a:r>
              <a:rPr lang="en-US" altLang="zh-CN" sz="1600" dirty="0"/>
              <a:t>() - 1, 1, 1));</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if (interest != 0)</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record(date, interest, "interest");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acc.reset</a:t>
            </a:r>
            <a:r>
              <a:rPr lang="en-US" altLang="zh-CN" sz="1600" dirty="0"/>
              <a:t>(date, </a:t>
            </a:r>
            <a:r>
              <a:rPr lang="en-US" altLang="zh-CN" sz="1600" dirty="0" err="1"/>
              <a:t>getBalance</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//8_8.cpp</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a:t>
            </a:r>
            <a:r>
              <a:rPr lang="en-US" altLang="zh-CN" sz="1600" dirty="0" err="1"/>
              <a:t>account.h</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#include &lt;</a:t>
            </a:r>
            <a:r>
              <a:rPr lang="en-US" altLang="zh-CN" sz="1600" dirty="0" err="1"/>
              <a:t>iostream</a:t>
            </a:r>
            <a:r>
              <a:rPr lang="en-US" altLang="zh-CN" sz="16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using namespace </a:t>
            </a:r>
            <a:r>
              <a:rPr lang="en-US" altLang="zh-CN" sz="1600" dirty="0" err="1"/>
              <a:t>std</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err="1"/>
              <a:t>int</a:t>
            </a:r>
            <a:r>
              <a:rPr lang="en-US" altLang="zh-CN" sz="1600" dirty="0"/>
              <a:t> main()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Date date(2008, 11, 1);	//</a:t>
            </a:r>
            <a:r>
              <a:rPr lang="zh-CN" altLang="en-US" sz="1600" dirty="0"/>
              <a:t>起始日期</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a:t>
            </a:r>
            <a:r>
              <a:rPr lang="zh-CN" altLang="en-US" sz="1600" dirty="0"/>
              <a:t>建立几个账户</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SavingsAccount</a:t>
            </a:r>
            <a:r>
              <a:rPr lang="en-US" altLang="zh-CN" sz="1600" dirty="0"/>
              <a:t> sa1(date, "S3755217", 0.015);</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SavingsAccount</a:t>
            </a:r>
            <a:r>
              <a:rPr lang="en-US" altLang="zh-CN" sz="1600" dirty="0"/>
              <a:t> sa2(date, "02342342", 0.015);</a:t>
            </a:r>
          </a:p>
        </p:txBody>
      </p:sp>
      <p:sp>
        <p:nvSpPr>
          <p:cNvPr id="63493" name="标题 1"/>
          <p:cNvSpPr>
            <a:spLocks noGrp="1"/>
          </p:cNvSpPr>
          <p:nvPr>
            <p:ph type="title"/>
          </p:nvPr>
        </p:nvSpPr>
        <p:spPr>
          <a:xfrm>
            <a:off x="6248401" y="1066800"/>
            <a:ext cx="2590799" cy="990600"/>
          </a:xfrm>
          <a:solidFill>
            <a:schemeClr val="bg1"/>
          </a:solidFill>
        </p:spPr>
        <p:txBody>
          <a:bodyPr vert="horz"/>
          <a:lstStyle/>
          <a:p>
            <a:pPr eaLnBrk="1" hangingPunct="1"/>
            <a:r>
              <a:rPr lang="zh-CN" altLang="en-US" sz="3200" dirty="0"/>
              <a:t>例</a:t>
            </a:r>
            <a:r>
              <a:rPr lang="en-US" altLang="zh-CN" sz="3200" dirty="0"/>
              <a:t>8-8</a:t>
            </a:r>
            <a:r>
              <a:rPr lang="zh-CN" altLang="en-US" sz="3200" dirty="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55673535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95275" y="1066800"/>
            <a:ext cx="8543925" cy="557688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err="1"/>
              <a:t>CreditAccount</a:t>
            </a:r>
            <a:r>
              <a:rPr lang="en-US" altLang="zh-CN" sz="1600" dirty="0"/>
              <a:t> ca(date, "C5392394", 10000, 0.0005, 50);</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Account *accounts[] = { &amp;sa1, &amp;sa2, &amp;ca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const</a:t>
            </a:r>
            <a:r>
              <a:rPr lang="en-US" altLang="zh-CN" sz="1600" dirty="0"/>
              <a:t> </a:t>
            </a:r>
            <a:r>
              <a:rPr lang="en-US" altLang="zh-CN" sz="1600" dirty="0" err="1"/>
              <a:t>int</a:t>
            </a:r>
            <a:r>
              <a:rPr lang="en-US" altLang="zh-CN" sz="1600" dirty="0"/>
              <a:t> n = </a:t>
            </a:r>
            <a:r>
              <a:rPr lang="en-US" altLang="zh-CN" sz="1600" dirty="0" err="1"/>
              <a:t>sizeof</a:t>
            </a:r>
            <a:r>
              <a:rPr lang="en-US" altLang="zh-CN" sz="1600" dirty="0"/>
              <a:t>(accounts) / </a:t>
            </a:r>
            <a:r>
              <a:rPr lang="en-US" altLang="zh-CN" sz="1600" dirty="0" err="1"/>
              <a:t>sizeof</a:t>
            </a:r>
            <a:r>
              <a:rPr lang="en-US" altLang="zh-CN" sz="1600" dirty="0"/>
              <a:t>(Account*);//</a:t>
            </a:r>
            <a:r>
              <a:rPr lang="zh-CN" altLang="en-US" sz="1600" dirty="0"/>
              <a:t>账户总数</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cout</a:t>
            </a:r>
            <a:r>
              <a:rPr lang="en-US" altLang="zh-CN" sz="1600" dirty="0"/>
              <a:t> &lt;&lt; "(d)deposit (w)withdraw (s)show (c)change day (n)next month (e)exit" &lt;&lt; </a:t>
            </a:r>
            <a:r>
              <a:rPr lang="en-US" altLang="zh-CN" sz="1600" dirty="0" err="1"/>
              <a:t>endl</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char </a:t>
            </a:r>
            <a:r>
              <a:rPr lang="en-US" altLang="zh-CN" sz="1600" dirty="0" err="1"/>
              <a:t>cmd</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do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zh-CN" altLang="en-US" sz="1600" dirty="0"/>
              <a:t>显示日期和总金额</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date.show</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 &lt;&lt; "\</a:t>
            </a:r>
            <a:r>
              <a:rPr lang="en-US" altLang="zh-CN" sz="1600" dirty="0" err="1"/>
              <a:t>tTotal</a:t>
            </a:r>
            <a:r>
              <a:rPr lang="en-US" altLang="zh-CN" sz="1600" dirty="0"/>
              <a:t>: " &lt;&lt; Account::</a:t>
            </a:r>
            <a:r>
              <a:rPr lang="en-US" altLang="zh-CN" sz="1600" dirty="0" err="1"/>
              <a:t>getTotal</a:t>
            </a:r>
            <a:r>
              <a:rPr lang="en-US" altLang="zh-CN" sz="1600" dirty="0"/>
              <a:t>() &lt;&lt; "\</a:t>
            </a:r>
            <a:r>
              <a:rPr lang="en-US" altLang="zh-CN" sz="1600" dirty="0" err="1"/>
              <a:t>tcommand</a:t>
            </a:r>
            <a:r>
              <a:rPr lang="en-US" altLang="zh-CN" sz="1600" dirty="0"/>
              <a:t>&gt;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int</a:t>
            </a:r>
            <a:r>
              <a:rPr lang="en-US" altLang="zh-CN" sz="1600" dirty="0"/>
              <a:t> index, day;</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double amount;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string </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cin</a:t>
            </a:r>
            <a:r>
              <a:rPr lang="en-US" altLang="zh-CN" sz="1600" dirty="0"/>
              <a:t> &gt;&gt; </a:t>
            </a:r>
            <a:r>
              <a:rPr lang="en-US" altLang="zh-CN" sz="1600" dirty="0" err="1"/>
              <a:t>cmd</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switch (</a:t>
            </a:r>
            <a:r>
              <a:rPr lang="en-US" altLang="zh-CN" sz="1600" dirty="0" err="1"/>
              <a:t>cmd</a:t>
            </a: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case 'd':	//</a:t>
            </a:r>
            <a:r>
              <a:rPr lang="zh-CN" altLang="en-US" sz="1600" dirty="0"/>
              <a:t>存入现金</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cin</a:t>
            </a:r>
            <a:r>
              <a:rPr lang="en-US" altLang="zh-CN" sz="1600" dirty="0"/>
              <a:t> &gt;&gt; index &gt;&gt; amount;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getline</a:t>
            </a:r>
            <a:r>
              <a:rPr lang="en-US" altLang="zh-CN" sz="1600" dirty="0"/>
              <a:t>(</a:t>
            </a:r>
            <a:r>
              <a:rPr lang="en-US" altLang="zh-CN" sz="1600" dirty="0" err="1"/>
              <a:t>cin</a:t>
            </a:r>
            <a:r>
              <a:rPr lang="en-US" altLang="zh-CN" sz="1600" dirty="0"/>
              <a:t>, </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accounts[index]-&gt;deposit(date, amount, </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break;</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p:txBody>
      </p:sp>
      <p:sp>
        <p:nvSpPr>
          <p:cNvPr id="64517" name="标题 1"/>
          <p:cNvSpPr>
            <a:spLocks noGrp="1"/>
          </p:cNvSpPr>
          <p:nvPr>
            <p:ph type="title"/>
          </p:nvPr>
        </p:nvSpPr>
        <p:spPr>
          <a:xfrm>
            <a:off x="6134100" y="5643563"/>
            <a:ext cx="2705100" cy="1000125"/>
          </a:xfrm>
          <a:solidFill>
            <a:schemeClr val="bg1"/>
          </a:solidFill>
        </p:spPr>
        <p:txBody>
          <a:bodyPr/>
          <a:lstStyle/>
          <a:p>
            <a:pPr eaLnBrk="1" hangingPunct="1"/>
            <a:r>
              <a:rPr lang="zh-CN" altLang="en-US" sz="3200" dirty="0"/>
              <a:t>例</a:t>
            </a:r>
            <a:r>
              <a:rPr lang="en-US" altLang="zh-CN" sz="3200" dirty="0"/>
              <a:t>8-8</a:t>
            </a:r>
            <a:r>
              <a:rPr lang="zh-CN" altLang="en-US" sz="3200" dirty="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8962344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6042" y="950913"/>
            <a:ext cx="6704013" cy="954087"/>
          </a:xfrm>
        </p:spPr>
        <p:txBody>
          <a:bodyPr/>
          <a:lstStyle/>
          <a:p>
            <a:pPr algn="l" eaLnBrk="1" hangingPunct="1"/>
            <a:r>
              <a:rPr lang="en-US" altLang="zh-CN" dirty="0"/>
              <a:t>8.1.2 </a:t>
            </a:r>
            <a:r>
              <a:rPr lang="zh-CN" altLang="en-US" dirty="0"/>
              <a:t>多态的实现</a:t>
            </a:r>
          </a:p>
        </p:txBody>
      </p:sp>
      <p:sp>
        <p:nvSpPr>
          <p:cNvPr id="3" name="内容占位符 2"/>
          <p:cNvSpPr>
            <a:spLocks noGrp="1"/>
          </p:cNvSpPr>
          <p:nvPr>
            <p:ph idx="1"/>
          </p:nvPr>
        </p:nvSpPr>
        <p:spPr>
          <a:xfrm>
            <a:off x="304800" y="1905000"/>
            <a:ext cx="8763000" cy="4343400"/>
          </a:xfrm>
        </p:spPr>
        <p:txBody>
          <a:bodyPr>
            <a:noAutofit/>
          </a:bodyPr>
          <a:lstStyle/>
          <a:p>
            <a:pPr marL="365760" indent="-256032" eaLnBrk="1" fontAlgn="auto" hangingPunct="1">
              <a:lnSpc>
                <a:spcPct val="100000"/>
              </a:lnSpc>
              <a:spcBef>
                <a:spcPts val="0"/>
              </a:spcBef>
              <a:spcAft>
                <a:spcPts val="0"/>
              </a:spcAft>
              <a:buClr>
                <a:schemeClr val="accent3"/>
              </a:buClr>
              <a:buFont typeface="Georgia"/>
              <a:buChar char="•"/>
              <a:defRPr/>
            </a:pPr>
            <a:r>
              <a:rPr lang="zh-CN" altLang="en-US" sz="2800" dirty="0"/>
              <a:t>多态的种类</a:t>
            </a:r>
            <a:endParaRPr lang="en-US" altLang="zh-CN" sz="2800" dirty="0"/>
          </a:p>
          <a:p>
            <a:pPr marL="658368" lvl="1" indent="-246888" eaLnBrk="1" fontAlgn="auto" hangingPunct="1">
              <a:spcBef>
                <a:spcPts val="0"/>
              </a:spcBef>
              <a:spcAft>
                <a:spcPts val="0"/>
              </a:spcAft>
              <a:buFont typeface="Georgia"/>
              <a:buChar char="▫"/>
              <a:defRPr/>
            </a:pPr>
            <a:r>
              <a:rPr lang="zh-CN" altLang="en-US" sz="2800" dirty="0"/>
              <a:t>编译时的多态</a:t>
            </a:r>
            <a:endParaRPr lang="en-US" altLang="zh-CN" sz="2800" dirty="0"/>
          </a:p>
          <a:p>
            <a:pPr marL="658368" lvl="1" indent="-246888" eaLnBrk="1" fontAlgn="auto" hangingPunct="1">
              <a:spcBef>
                <a:spcPts val="0"/>
              </a:spcBef>
              <a:spcAft>
                <a:spcPts val="0"/>
              </a:spcAft>
              <a:buFont typeface="Georgia"/>
              <a:buChar char="▫"/>
              <a:defRPr/>
            </a:pPr>
            <a:r>
              <a:rPr lang="zh-CN" altLang="en-US" sz="2800" dirty="0"/>
              <a:t>运行时的多态</a:t>
            </a:r>
            <a:endParaRPr lang="en-US" altLang="zh-CN" sz="2800" dirty="0"/>
          </a:p>
          <a:p>
            <a:pPr marL="365760" indent="-256032" eaLnBrk="1" fontAlgn="auto" hangingPunct="1">
              <a:lnSpc>
                <a:spcPct val="100000"/>
              </a:lnSpc>
              <a:spcBef>
                <a:spcPts val="0"/>
              </a:spcBef>
              <a:spcAft>
                <a:spcPts val="0"/>
              </a:spcAft>
              <a:buClr>
                <a:schemeClr val="accent3"/>
              </a:buClr>
              <a:buFont typeface="Georgia"/>
              <a:buChar char="•"/>
              <a:defRPr/>
            </a:pPr>
            <a:r>
              <a:rPr lang="zh-CN" altLang="en-US" sz="2800" dirty="0"/>
              <a:t>绑定是指把一个标识符名和一个存储地址联系在一起的过程</a:t>
            </a:r>
            <a:endParaRPr lang="en-US" altLang="zh-CN" sz="2800" dirty="0"/>
          </a:p>
          <a:p>
            <a:pPr marL="365760" indent="-256032" eaLnBrk="1" fontAlgn="auto" hangingPunct="1">
              <a:lnSpc>
                <a:spcPct val="100000"/>
              </a:lnSpc>
              <a:spcBef>
                <a:spcPts val="0"/>
              </a:spcBef>
              <a:spcAft>
                <a:spcPts val="0"/>
              </a:spcAft>
              <a:buClr>
                <a:schemeClr val="accent3"/>
              </a:buClr>
              <a:buFont typeface="Georgia"/>
              <a:buChar char="•"/>
              <a:defRPr/>
            </a:pPr>
            <a:r>
              <a:rPr lang="zh-CN" altLang="en-US" sz="2800" dirty="0"/>
              <a:t>编译时的多态</a:t>
            </a:r>
            <a:endParaRPr lang="en-US" altLang="zh-CN" sz="2800" dirty="0"/>
          </a:p>
          <a:p>
            <a:pPr marL="658368" lvl="1" indent="-246888" eaLnBrk="1" fontAlgn="auto" hangingPunct="1">
              <a:spcBef>
                <a:spcPts val="0"/>
              </a:spcBef>
              <a:spcAft>
                <a:spcPts val="0"/>
              </a:spcAft>
              <a:buFont typeface="Georgia"/>
              <a:buChar char="▫"/>
              <a:defRPr/>
            </a:pPr>
            <a:r>
              <a:rPr lang="zh-CN" altLang="en-US" sz="2800" dirty="0"/>
              <a:t>绑定工作在编译连接阶段完成的情况称为静态绑定。</a:t>
            </a:r>
            <a:endParaRPr lang="en-US" altLang="zh-CN" sz="2800" dirty="0"/>
          </a:p>
          <a:p>
            <a:pPr marL="365760" indent="-256032" eaLnBrk="1" fontAlgn="auto" hangingPunct="1">
              <a:lnSpc>
                <a:spcPct val="100000"/>
              </a:lnSpc>
              <a:spcBef>
                <a:spcPts val="0"/>
              </a:spcBef>
              <a:spcAft>
                <a:spcPts val="0"/>
              </a:spcAft>
              <a:buClr>
                <a:schemeClr val="accent3"/>
              </a:buClr>
              <a:buFont typeface="Georgia"/>
              <a:buChar char="•"/>
              <a:defRPr/>
            </a:pPr>
            <a:r>
              <a:rPr lang="zh-CN" altLang="en-US" sz="2800" dirty="0"/>
              <a:t>运行时的多态</a:t>
            </a:r>
            <a:endParaRPr lang="en-US" altLang="zh-CN" sz="2800" dirty="0"/>
          </a:p>
          <a:p>
            <a:pPr marL="658368" lvl="1" indent="-246888" eaLnBrk="1" fontAlgn="auto" hangingPunct="1">
              <a:spcBef>
                <a:spcPts val="0"/>
              </a:spcBef>
              <a:spcAft>
                <a:spcPts val="0"/>
              </a:spcAft>
              <a:buFont typeface="Georgia"/>
              <a:buChar char="▫"/>
              <a:defRPr/>
            </a:pPr>
            <a:r>
              <a:rPr lang="zh-CN" altLang="en-US" sz="2800" dirty="0"/>
              <a:t>绑定工作在程序运行阶段完成的情况称为动态绑定</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
        <p:nvSpPr>
          <p:cNvPr id="7"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8.1</a:t>
            </a:r>
            <a:r>
              <a:rPr lang="zh-CN" altLang="en-US" dirty="0"/>
              <a:t>  多态性概述</a:t>
            </a:r>
          </a:p>
        </p:txBody>
      </p:sp>
    </p:spTree>
    <p:extLst>
      <p:ext uri="{BB962C8B-B14F-4D97-AF65-F5344CB8AC3E}">
        <p14:creationId xmlns:p14="http://schemas.microsoft.com/office/powerpoint/2010/main" val="42685694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295275" y="1066800"/>
            <a:ext cx="8543925" cy="56388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dirty="0"/>
              <a:t>	    case 'w':	//</a:t>
            </a:r>
            <a:r>
              <a:rPr lang="zh-CN" altLang="en-US" sz="1600" dirty="0"/>
              <a:t>取出现金</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cin</a:t>
            </a:r>
            <a:r>
              <a:rPr lang="en-US" altLang="zh-CN" sz="1600" dirty="0"/>
              <a:t> &gt;&gt; index &gt;&gt; amount;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getline</a:t>
            </a:r>
            <a:r>
              <a:rPr lang="en-US" altLang="zh-CN" sz="1600" dirty="0"/>
              <a:t>(</a:t>
            </a:r>
            <a:r>
              <a:rPr lang="en-US" altLang="zh-CN" sz="1600" dirty="0" err="1"/>
              <a:t>cin</a:t>
            </a:r>
            <a:r>
              <a:rPr lang="en-US" altLang="zh-CN" sz="1600" dirty="0"/>
              <a:t>, </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accounts[index]-&gt;withdraw(date, amount, </a:t>
            </a:r>
            <a:r>
              <a:rPr lang="en-US" altLang="zh-CN" sz="1600" dirty="0" err="1"/>
              <a:t>desc</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break;</a:t>
            </a:r>
          </a:p>
          <a:p>
            <a:pPr marL="365760" indent="-256032" eaLnBrk="1" fontAlgn="auto" hangingPunct="1">
              <a:lnSpc>
                <a:spcPct val="100000"/>
              </a:lnSpc>
              <a:spcBef>
                <a:spcPts val="0"/>
              </a:spcBef>
              <a:spcAft>
                <a:spcPts val="0"/>
              </a:spcAft>
              <a:buClr>
                <a:schemeClr val="accent3"/>
              </a:buClr>
              <a:buFont typeface="Georgia"/>
              <a:buNone/>
            </a:pPr>
            <a:endParaRPr lang="en-US" altLang="zh-CN" sz="1600" dirty="0"/>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case 's':	//</a:t>
            </a:r>
            <a:r>
              <a:rPr lang="zh-CN" altLang="en-US" sz="1600" dirty="0"/>
              <a:t>查询各账户信息</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a:t>for (</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 &lt; n; </a:t>
            </a:r>
            <a:r>
              <a:rPr lang="en-US" altLang="zh-CN" sz="1600" dirty="0" err="1"/>
              <a:t>i</a:t>
            </a: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 &lt;&lt; "[" &lt;&lt; </a:t>
            </a:r>
            <a:r>
              <a:rPr lang="en-US" altLang="zh-CN" sz="1600" dirty="0" err="1"/>
              <a:t>i</a:t>
            </a:r>
            <a:r>
              <a:rPr lang="en-US" altLang="zh-CN" sz="1600" dirty="0"/>
              <a:t> &lt;&lt; "]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accounts[</a:t>
            </a:r>
            <a:r>
              <a:rPr lang="en-US" altLang="zh-CN" sz="1600" dirty="0" err="1"/>
              <a:t>i</a:t>
            </a:r>
            <a:r>
              <a:rPr lang="en-US" altLang="zh-CN" sz="1600" dirty="0"/>
              <a:t>]-&gt;show();</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break;</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case 'c':	//</a:t>
            </a:r>
            <a:r>
              <a:rPr lang="zh-CN" altLang="en-US" sz="1600" dirty="0"/>
              <a:t>改变日期</a:t>
            </a:r>
          </a:p>
          <a:p>
            <a:pPr marL="365760" indent="-256032" eaLnBrk="1" fontAlgn="auto" hangingPunct="1">
              <a:lnSpc>
                <a:spcPct val="100000"/>
              </a:lnSpc>
              <a:spcBef>
                <a:spcPts val="0"/>
              </a:spcBef>
              <a:spcAft>
                <a:spcPts val="0"/>
              </a:spcAft>
              <a:buClr>
                <a:schemeClr val="accent3"/>
              </a:buClr>
              <a:buFont typeface="Georgia"/>
              <a:buNone/>
            </a:pPr>
            <a:r>
              <a:rPr lang="zh-CN" altLang="en-US" sz="1600" dirty="0"/>
              <a:t>			</a:t>
            </a:r>
            <a:r>
              <a:rPr lang="en-US" altLang="zh-CN" sz="1600" dirty="0" err="1"/>
              <a:t>cin</a:t>
            </a:r>
            <a:r>
              <a:rPr lang="en-US" altLang="zh-CN" sz="1600" dirty="0"/>
              <a:t> &gt;&gt; day;</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if (day &lt; </a:t>
            </a:r>
            <a:r>
              <a:rPr lang="en-US" altLang="zh-CN" sz="1600" dirty="0" err="1"/>
              <a:t>date.getDay</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 &lt;&lt; "You cannot specify a previous day";</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else if (day &gt; </a:t>
            </a:r>
            <a:r>
              <a:rPr lang="en-US" altLang="zh-CN" sz="1600" dirty="0" err="1"/>
              <a:t>date.getMaxDay</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a:t>
            </a:r>
            <a:r>
              <a:rPr lang="en-US" altLang="zh-CN" sz="1600" dirty="0" err="1"/>
              <a:t>cout</a:t>
            </a:r>
            <a:r>
              <a:rPr lang="en-US" altLang="zh-CN" sz="1600" dirty="0"/>
              <a:t> &lt;&lt; "Invalid day";</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else</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date = Date(</a:t>
            </a:r>
            <a:r>
              <a:rPr lang="en-US" altLang="zh-CN" sz="1600" dirty="0" err="1"/>
              <a:t>date.getYear</a:t>
            </a:r>
            <a:r>
              <a:rPr lang="en-US" altLang="zh-CN" sz="1600" dirty="0"/>
              <a:t>(), </a:t>
            </a:r>
            <a:r>
              <a:rPr lang="en-US" altLang="zh-CN" sz="1600" dirty="0" err="1"/>
              <a:t>date.getMonth</a:t>
            </a:r>
            <a:r>
              <a:rPr lang="en-US" altLang="zh-CN" sz="1600" dirty="0"/>
              <a:t>(), day);</a:t>
            </a:r>
          </a:p>
          <a:p>
            <a:pPr marL="365760" indent="-256032" eaLnBrk="1" fontAlgn="auto" hangingPunct="1">
              <a:lnSpc>
                <a:spcPct val="100000"/>
              </a:lnSpc>
              <a:spcBef>
                <a:spcPts val="0"/>
              </a:spcBef>
              <a:spcAft>
                <a:spcPts val="0"/>
              </a:spcAft>
              <a:buClr>
                <a:schemeClr val="accent3"/>
              </a:buClr>
              <a:buFont typeface="Georgia"/>
              <a:buNone/>
            </a:pPr>
            <a:r>
              <a:rPr lang="en-US" altLang="zh-CN" sz="1600" dirty="0"/>
              <a:t>			break;</a:t>
            </a:r>
          </a:p>
        </p:txBody>
      </p:sp>
      <p:sp>
        <p:nvSpPr>
          <p:cNvPr id="65541" name="标题 1"/>
          <p:cNvSpPr>
            <a:spLocks noGrp="1"/>
          </p:cNvSpPr>
          <p:nvPr>
            <p:ph type="title"/>
          </p:nvPr>
        </p:nvSpPr>
        <p:spPr>
          <a:xfrm>
            <a:off x="6124575" y="1066800"/>
            <a:ext cx="2714625" cy="838200"/>
          </a:xfrm>
          <a:solidFill>
            <a:schemeClr val="bg1"/>
          </a:solidFill>
        </p:spPr>
        <p:txBody>
          <a:bodyPr/>
          <a:lstStyle/>
          <a:p>
            <a:pPr eaLnBrk="1" hangingPunct="1"/>
            <a:r>
              <a:rPr lang="zh-CN" altLang="en-US" sz="3200" dirty="0"/>
              <a:t>例</a:t>
            </a:r>
            <a:r>
              <a:rPr lang="en-US" altLang="zh-CN" sz="3200" dirty="0"/>
              <a:t>8-8</a:t>
            </a:r>
            <a:r>
              <a:rPr lang="zh-CN" altLang="en-US" sz="3200" dirty="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286179656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95275" y="1066800"/>
            <a:ext cx="8543925" cy="5681663"/>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600"/>
              <a:t>	    		case 'n':	//</a:t>
            </a:r>
            <a:r>
              <a:rPr lang="zh-CN" altLang="en-US" sz="1600"/>
              <a:t>进入下个月</a:t>
            </a:r>
          </a:p>
          <a:p>
            <a:pPr marL="365760" indent="-256032" eaLnBrk="1" fontAlgn="auto" hangingPunct="1">
              <a:lnSpc>
                <a:spcPct val="100000"/>
              </a:lnSpc>
              <a:spcBef>
                <a:spcPts val="0"/>
              </a:spcBef>
              <a:spcAft>
                <a:spcPts val="0"/>
              </a:spcAft>
              <a:buClr>
                <a:schemeClr val="accent3"/>
              </a:buClr>
              <a:buFont typeface="Georgia"/>
              <a:buNone/>
            </a:pPr>
            <a:r>
              <a:rPr lang="zh-CN" altLang="en-US" sz="1600"/>
              <a:t>			</a:t>
            </a:r>
            <a:r>
              <a:rPr lang="en-US" altLang="zh-CN" sz="1600"/>
              <a:t>if (date.getMonth() == 12)</a:t>
            </a:r>
          </a:p>
          <a:p>
            <a:pPr marL="365760" indent="-256032" eaLnBrk="1" fontAlgn="auto" hangingPunct="1">
              <a:lnSpc>
                <a:spcPct val="100000"/>
              </a:lnSpc>
              <a:spcBef>
                <a:spcPts val="0"/>
              </a:spcBef>
              <a:spcAft>
                <a:spcPts val="0"/>
              </a:spcAft>
              <a:buClr>
                <a:schemeClr val="accent3"/>
              </a:buClr>
              <a:buFont typeface="Georgia"/>
              <a:buNone/>
            </a:pPr>
            <a:r>
              <a:rPr lang="en-US" altLang="zh-CN" sz="1600"/>
              <a:t>				date = Date(date.getYear() + 1, 1, 1);</a:t>
            </a:r>
          </a:p>
          <a:p>
            <a:pPr marL="365760" indent="-256032" eaLnBrk="1" fontAlgn="auto" hangingPunct="1">
              <a:lnSpc>
                <a:spcPct val="100000"/>
              </a:lnSpc>
              <a:spcBef>
                <a:spcPts val="0"/>
              </a:spcBef>
              <a:spcAft>
                <a:spcPts val="0"/>
              </a:spcAft>
              <a:buClr>
                <a:schemeClr val="accent3"/>
              </a:buClr>
              <a:buFont typeface="Georgia"/>
              <a:buNone/>
            </a:pPr>
            <a:r>
              <a:rPr lang="en-US" altLang="zh-CN" sz="1600"/>
              <a:t>			else</a:t>
            </a:r>
          </a:p>
          <a:p>
            <a:pPr marL="365760" indent="-256032" eaLnBrk="1" fontAlgn="auto" hangingPunct="1">
              <a:lnSpc>
                <a:spcPct val="100000"/>
              </a:lnSpc>
              <a:spcBef>
                <a:spcPts val="0"/>
              </a:spcBef>
              <a:spcAft>
                <a:spcPts val="0"/>
              </a:spcAft>
              <a:buClr>
                <a:schemeClr val="accent3"/>
              </a:buClr>
              <a:buFont typeface="Georgia"/>
              <a:buNone/>
            </a:pPr>
            <a:r>
              <a:rPr lang="en-US" altLang="zh-CN" sz="1600"/>
              <a:t>				date = Date(date.getYear(), date.getMonth() + 1, 1);</a:t>
            </a:r>
          </a:p>
          <a:p>
            <a:pPr marL="365760" indent="-256032" eaLnBrk="1" fontAlgn="auto" hangingPunct="1">
              <a:lnSpc>
                <a:spcPct val="100000"/>
              </a:lnSpc>
              <a:spcBef>
                <a:spcPts val="0"/>
              </a:spcBef>
              <a:spcAft>
                <a:spcPts val="0"/>
              </a:spcAft>
              <a:buClr>
                <a:schemeClr val="accent3"/>
              </a:buClr>
              <a:buFont typeface="Georgia"/>
              <a:buNone/>
            </a:pPr>
            <a:r>
              <a:rPr lang="en-US" altLang="zh-CN" sz="1600"/>
              <a:t>			for (int i = 0; i &lt; n; i++)</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accounts[i]-&gt;settle(date);</a:t>
            </a:r>
          </a:p>
          <a:p>
            <a:pPr marL="365760" indent="-256032" eaLnBrk="1" fontAlgn="auto" hangingPunct="1">
              <a:lnSpc>
                <a:spcPct val="100000"/>
              </a:lnSpc>
              <a:spcBef>
                <a:spcPts val="0"/>
              </a:spcBef>
              <a:spcAft>
                <a:spcPts val="0"/>
              </a:spcAft>
              <a:buClr>
                <a:schemeClr val="accent3"/>
              </a:buClr>
              <a:buFont typeface="Georgia"/>
              <a:buNone/>
            </a:pPr>
            <a:r>
              <a:rPr lang="en-US" altLang="zh-CN" sz="1600"/>
              <a:t>			break;</a:t>
            </a:r>
          </a:p>
          <a:p>
            <a:pPr marL="365760" indent="-256032" eaLnBrk="1" fontAlgn="auto" hangingPunct="1">
              <a:lnSpc>
                <a:spcPct val="100000"/>
              </a:lnSpc>
              <a:spcBef>
                <a:spcPts val="0"/>
              </a:spcBef>
              <a:spcAft>
                <a:spcPts val="0"/>
              </a:spcAft>
              <a:buClr>
                <a:schemeClr val="accent3"/>
              </a:buClr>
              <a:buFont typeface="Georgia"/>
              <a:buNone/>
            </a:pPr>
            <a:r>
              <a:rPr lang="en-US" altLang="zh-CN" sz="1600"/>
              <a:t>		}</a:t>
            </a:r>
          </a:p>
          <a:p>
            <a:pPr marL="365760" indent="-256032" eaLnBrk="1" fontAlgn="auto" hangingPunct="1">
              <a:lnSpc>
                <a:spcPct val="100000"/>
              </a:lnSpc>
              <a:spcBef>
                <a:spcPts val="0"/>
              </a:spcBef>
              <a:spcAft>
                <a:spcPts val="0"/>
              </a:spcAft>
              <a:buClr>
                <a:schemeClr val="accent3"/>
              </a:buClr>
              <a:buFont typeface="Georgia"/>
              <a:buNone/>
            </a:pPr>
            <a:r>
              <a:rPr lang="en-US" altLang="zh-CN" sz="1600"/>
              <a:t>	} while (cmd != 'e');</a:t>
            </a:r>
          </a:p>
          <a:p>
            <a:pPr marL="365760" indent="-256032" eaLnBrk="1" fontAlgn="auto" hangingPunct="1">
              <a:lnSpc>
                <a:spcPct val="100000"/>
              </a:lnSpc>
              <a:spcBef>
                <a:spcPts val="0"/>
              </a:spcBef>
              <a:spcAft>
                <a:spcPts val="0"/>
              </a:spcAft>
              <a:buClr>
                <a:schemeClr val="accent3"/>
              </a:buClr>
              <a:buFont typeface="Georgia"/>
              <a:buNone/>
            </a:pPr>
            <a:r>
              <a:rPr lang="en-US" altLang="zh-CN" sz="1600"/>
              <a:t>	return 0;</a:t>
            </a:r>
          </a:p>
          <a:p>
            <a:pPr marL="365760" indent="-256032" eaLnBrk="1" fontAlgn="auto" hangingPunct="1">
              <a:lnSpc>
                <a:spcPct val="100000"/>
              </a:lnSpc>
              <a:spcBef>
                <a:spcPts val="0"/>
              </a:spcBef>
              <a:spcAft>
                <a:spcPts val="0"/>
              </a:spcAft>
              <a:buClr>
                <a:schemeClr val="accent3"/>
              </a:buClr>
              <a:buFont typeface="Georgia"/>
              <a:buNone/>
            </a:pPr>
            <a:r>
              <a:rPr lang="en-US" altLang="zh-CN" sz="1600"/>
              <a:t>}</a:t>
            </a:r>
          </a:p>
        </p:txBody>
      </p:sp>
      <p:sp>
        <p:nvSpPr>
          <p:cNvPr id="66565" name="标题 1"/>
          <p:cNvSpPr>
            <a:spLocks noGrp="1"/>
          </p:cNvSpPr>
          <p:nvPr>
            <p:ph type="title"/>
          </p:nvPr>
        </p:nvSpPr>
        <p:spPr>
          <a:xfrm>
            <a:off x="6248401" y="5819775"/>
            <a:ext cx="2590800" cy="928688"/>
          </a:xfrm>
          <a:solidFill>
            <a:schemeClr val="bg1"/>
          </a:solidFill>
        </p:spPr>
        <p:txBody>
          <a:bodyPr/>
          <a:lstStyle/>
          <a:p>
            <a:pPr eaLnBrk="1" hangingPunct="1"/>
            <a:r>
              <a:rPr lang="zh-CN" altLang="en-US" sz="3200"/>
              <a:t>例</a:t>
            </a:r>
            <a:r>
              <a:rPr lang="en-US" altLang="zh-CN" sz="3200"/>
              <a:t>8-8</a:t>
            </a:r>
            <a:r>
              <a:rPr lang="zh-CN" altLang="en-US" sz="3200"/>
              <a:t>（续）</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
        <p:nvSpPr>
          <p:cNvPr id="8"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13079969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066800"/>
            <a:ext cx="8543925" cy="5576888"/>
          </a:xfrm>
          <a:solidFill>
            <a:schemeClr val="accent6">
              <a:lumMod val="20000"/>
              <a:lumOff val="80000"/>
            </a:schemeClr>
          </a:solidFill>
        </p:spPr>
        <p:txBody>
          <a:bodyPr>
            <a:noAutofit/>
          </a:bodyPr>
          <a:lstStyle/>
          <a:p>
            <a:pPr marL="365760" indent="-256032" eaLnBrk="1" fontAlgn="auto" hangingPunct="1">
              <a:lnSpc>
                <a:spcPct val="70000"/>
              </a:lnSpc>
              <a:spcAft>
                <a:spcPts val="0"/>
              </a:spcAft>
              <a:buClr>
                <a:schemeClr val="accent3"/>
              </a:buClr>
              <a:buFont typeface="Georgia"/>
              <a:buNone/>
              <a:defRPr/>
            </a:pPr>
            <a:r>
              <a:rPr lang="en-US" altLang="zh-CN" sz="1400" dirty="0"/>
              <a:t>2008-11-1       #S3755217 created</a:t>
            </a:r>
          </a:p>
          <a:p>
            <a:pPr marL="365760" indent="-256032" eaLnBrk="1" fontAlgn="auto" hangingPunct="1">
              <a:lnSpc>
                <a:spcPct val="70000"/>
              </a:lnSpc>
              <a:spcAft>
                <a:spcPts val="0"/>
              </a:spcAft>
              <a:buClr>
                <a:schemeClr val="accent3"/>
              </a:buClr>
              <a:buFont typeface="Georgia"/>
              <a:buNone/>
              <a:defRPr/>
            </a:pPr>
            <a:r>
              <a:rPr lang="en-US" altLang="zh-CN" sz="1400" dirty="0"/>
              <a:t>2008-11-1       #02342342 created</a:t>
            </a:r>
          </a:p>
          <a:p>
            <a:pPr marL="365760" indent="-256032" eaLnBrk="1" fontAlgn="auto" hangingPunct="1">
              <a:lnSpc>
                <a:spcPct val="70000"/>
              </a:lnSpc>
              <a:spcAft>
                <a:spcPts val="0"/>
              </a:spcAft>
              <a:buClr>
                <a:schemeClr val="accent3"/>
              </a:buClr>
              <a:buFont typeface="Georgia"/>
              <a:buNone/>
              <a:defRPr/>
            </a:pPr>
            <a:r>
              <a:rPr lang="en-US" altLang="zh-CN" sz="1400" dirty="0"/>
              <a:t>2008-11-1       #C5392394 created</a:t>
            </a:r>
          </a:p>
          <a:p>
            <a:pPr marL="365760" indent="-256032" eaLnBrk="1" fontAlgn="auto" hangingPunct="1">
              <a:lnSpc>
                <a:spcPct val="70000"/>
              </a:lnSpc>
              <a:spcAft>
                <a:spcPts val="0"/>
              </a:spcAft>
              <a:buClr>
                <a:schemeClr val="accent3"/>
              </a:buClr>
              <a:buFont typeface="Georgia"/>
              <a:buNone/>
              <a:defRPr/>
            </a:pPr>
            <a:r>
              <a:rPr lang="en-US" altLang="zh-CN" sz="1400" dirty="0"/>
              <a:t>(d)deposit (w)withdraw (s)show (c)change day (n)next month (e)exit</a:t>
            </a:r>
          </a:p>
          <a:p>
            <a:pPr marL="365760" indent="-256032" eaLnBrk="1" fontAlgn="auto" hangingPunct="1">
              <a:lnSpc>
                <a:spcPct val="70000"/>
              </a:lnSpc>
              <a:spcAft>
                <a:spcPts val="0"/>
              </a:spcAft>
              <a:buClr>
                <a:schemeClr val="accent3"/>
              </a:buClr>
              <a:buFont typeface="Georgia"/>
              <a:buNone/>
              <a:defRPr/>
            </a:pPr>
            <a:r>
              <a:rPr lang="en-US" altLang="zh-CN" sz="1400" dirty="0"/>
              <a:t>2008-11-1       Total: 0        command&gt; c 5</a:t>
            </a:r>
          </a:p>
          <a:p>
            <a:pPr marL="365760" indent="-256032" eaLnBrk="1" fontAlgn="auto" hangingPunct="1">
              <a:lnSpc>
                <a:spcPct val="70000"/>
              </a:lnSpc>
              <a:spcAft>
                <a:spcPts val="0"/>
              </a:spcAft>
              <a:buClr>
                <a:schemeClr val="accent3"/>
              </a:buClr>
              <a:buFont typeface="Georgia"/>
              <a:buNone/>
              <a:defRPr/>
            </a:pPr>
            <a:r>
              <a:rPr lang="en-US" altLang="zh-CN" sz="1400" dirty="0"/>
              <a:t>2008-11-5       Total: 0        command&gt; d 0 5000 salary</a:t>
            </a:r>
          </a:p>
          <a:p>
            <a:pPr marL="365760" indent="-256032" eaLnBrk="1" fontAlgn="auto" hangingPunct="1">
              <a:lnSpc>
                <a:spcPct val="70000"/>
              </a:lnSpc>
              <a:spcAft>
                <a:spcPts val="0"/>
              </a:spcAft>
              <a:buClr>
                <a:schemeClr val="accent3"/>
              </a:buClr>
              <a:buFont typeface="Georgia"/>
              <a:buNone/>
              <a:defRPr/>
            </a:pPr>
            <a:r>
              <a:rPr lang="en-US" altLang="zh-CN" sz="1400" dirty="0"/>
              <a:t>2008-11-5       #S3755217       5000    5000     salary</a:t>
            </a:r>
          </a:p>
          <a:p>
            <a:pPr marL="365760" indent="-256032" eaLnBrk="1" fontAlgn="auto" hangingPunct="1">
              <a:lnSpc>
                <a:spcPct val="70000"/>
              </a:lnSpc>
              <a:spcAft>
                <a:spcPts val="0"/>
              </a:spcAft>
              <a:buClr>
                <a:schemeClr val="accent3"/>
              </a:buClr>
              <a:buFont typeface="Georgia"/>
              <a:buNone/>
              <a:defRPr/>
            </a:pPr>
            <a:r>
              <a:rPr lang="en-US" altLang="zh-CN" sz="1400" dirty="0"/>
              <a:t>2008-11-5       Total: 5000     command&gt; c 15</a:t>
            </a:r>
          </a:p>
          <a:p>
            <a:pPr marL="365760" indent="-256032" eaLnBrk="1" fontAlgn="auto" hangingPunct="1">
              <a:lnSpc>
                <a:spcPct val="70000"/>
              </a:lnSpc>
              <a:spcAft>
                <a:spcPts val="0"/>
              </a:spcAft>
              <a:buClr>
                <a:schemeClr val="accent3"/>
              </a:buClr>
              <a:buFont typeface="Georgia"/>
              <a:buNone/>
              <a:defRPr/>
            </a:pPr>
            <a:r>
              <a:rPr lang="en-US" altLang="zh-CN" sz="1400" dirty="0"/>
              <a:t>2008-11-15      Total: 5000     command&gt; w 2 2000 buy a cell</a:t>
            </a:r>
          </a:p>
          <a:p>
            <a:pPr marL="365760" indent="-256032" eaLnBrk="1" fontAlgn="auto" hangingPunct="1">
              <a:lnSpc>
                <a:spcPct val="70000"/>
              </a:lnSpc>
              <a:spcAft>
                <a:spcPts val="0"/>
              </a:spcAft>
              <a:buClr>
                <a:schemeClr val="accent3"/>
              </a:buClr>
              <a:buFont typeface="Georgia"/>
              <a:buNone/>
              <a:defRPr/>
            </a:pPr>
            <a:r>
              <a:rPr lang="en-US" altLang="zh-CN" sz="1400" dirty="0"/>
              <a:t>2008-11-15      #C5392394       -2000   -2000    buy a cell</a:t>
            </a:r>
          </a:p>
          <a:p>
            <a:pPr marL="365760" indent="-256032" eaLnBrk="1" fontAlgn="auto" hangingPunct="1">
              <a:lnSpc>
                <a:spcPct val="70000"/>
              </a:lnSpc>
              <a:spcAft>
                <a:spcPts val="0"/>
              </a:spcAft>
              <a:buClr>
                <a:schemeClr val="accent3"/>
              </a:buClr>
              <a:buFont typeface="Georgia"/>
              <a:buNone/>
              <a:defRPr/>
            </a:pPr>
            <a:r>
              <a:rPr lang="en-US" altLang="zh-CN" sz="1400" dirty="0"/>
              <a:t>2008-11-15      Total: 3000     command&gt; c 25</a:t>
            </a:r>
          </a:p>
          <a:p>
            <a:pPr marL="365760" indent="-256032" eaLnBrk="1" fontAlgn="auto" hangingPunct="1">
              <a:lnSpc>
                <a:spcPct val="70000"/>
              </a:lnSpc>
              <a:spcAft>
                <a:spcPts val="0"/>
              </a:spcAft>
              <a:buClr>
                <a:schemeClr val="accent3"/>
              </a:buClr>
              <a:buFont typeface="Georgia"/>
              <a:buNone/>
              <a:defRPr/>
            </a:pPr>
            <a:r>
              <a:rPr lang="en-US" altLang="zh-CN" sz="1400" dirty="0"/>
              <a:t>2008-11-25      Total: 3000     command&gt; d 1 10000 sell stock 0323</a:t>
            </a:r>
          </a:p>
          <a:p>
            <a:pPr marL="365760" indent="-256032" eaLnBrk="1" fontAlgn="auto" hangingPunct="1">
              <a:lnSpc>
                <a:spcPct val="70000"/>
              </a:lnSpc>
              <a:spcAft>
                <a:spcPts val="0"/>
              </a:spcAft>
              <a:buClr>
                <a:schemeClr val="accent3"/>
              </a:buClr>
              <a:buFont typeface="Georgia"/>
              <a:buNone/>
              <a:defRPr/>
            </a:pPr>
            <a:r>
              <a:rPr lang="en-US" altLang="zh-CN" sz="1400" dirty="0"/>
              <a:t>2008-11-25      #02342342       10000   10000    sell stock 0323</a:t>
            </a:r>
          </a:p>
          <a:p>
            <a:pPr marL="365760" indent="-256032" eaLnBrk="1" fontAlgn="auto" hangingPunct="1">
              <a:lnSpc>
                <a:spcPct val="70000"/>
              </a:lnSpc>
              <a:spcAft>
                <a:spcPts val="0"/>
              </a:spcAft>
              <a:buClr>
                <a:schemeClr val="accent3"/>
              </a:buClr>
              <a:buFont typeface="Georgia"/>
              <a:buNone/>
              <a:defRPr/>
            </a:pPr>
            <a:r>
              <a:rPr lang="en-US" altLang="zh-CN" sz="1400" dirty="0"/>
              <a:t>2008-11-25      Total: 13000    command&gt; n</a:t>
            </a:r>
          </a:p>
          <a:p>
            <a:pPr marL="365760" indent="-256032" eaLnBrk="1" fontAlgn="auto" hangingPunct="1">
              <a:lnSpc>
                <a:spcPct val="70000"/>
              </a:lnSpc>
              <a:spcAft>
                <a:spcPts val="0"/>
              </a:spcAft>
              <a:buClr>
                <a:schemeClr val="accent3"/>
              </a:buClr>
              <a:buFont typeface="Georgia"/>
              <a:buNone/>
              <a:defRPr/>
            </a:pPr>
            <a:r>
              <a:rPr lang="en-US" altLang="zh-CN" sz="1400" dirty="0"/>
              <a:t>2008-12-1       #C5392394       -16     -2016   interest</a:t>
            </a:r>
          </a:p>
          <a:p>
            <a:pPr marL="365760" indent="-256032" eaLnBrk="1" fontAlgn="auto" hangingPunct="1">
              <a:lnSpc>
                <a:spcPct val="70000"/>
              </a:lnSpc>
              <a:spcAft>
                <a:spcPts val="0"/>
              </a:spcAft>
              <a:buClr>
                <a:schemeClr val="accent3"/>
              </a:buClr>
              <a:buFont typeface="Georgia"/>
              <a:buNone/>
              <a:defRPr/>
            </a:pPr>
            <a:r>
              <a:rPr lang="en-US" altLang="zh-CN" sz="1400" dirty="0"/>
              <a:t>2008-12-1       Total: 12984    command&gt; d 2 2016 repay the credit</a:t>
            </a:r>
          </a:p>
          <a:p>
            <a:pPr marL="365760" indent="-256032" eaLnBrk="1" fontAlgn="auto" hangingPunct="1">
              <a:lnSpc>
                <a:spcPct val="70000"/>
              </a:lnSpc>
              <a:spcAft>
                <a:spcPts val="0"/>
              </a:spcAft>
              <a:buClr>
                <a:schemeClr val="accent3"/>
              </a:buClr>
              <a:buFont typeface="Georgia"/>
              <a:buNone/>
              <a:defRPr/>
            </a:pPr>
            <a:r>
              <a:rPr lang="en-US" altLang="zh-CN" sz="1400" dirty="0"/>
              <a:t>2008-12-1       #C5392394       2016    0        repay the credit</a:t>
            </a:r>
          </a:p>
          <a:p>
            <a:pPr marL="365760" indent="-256032" eaLnBrk="1" fontAlgn="auto" hangingPunct="1">
              <a:lnSpc>
                <a:spcPct val="70000"/>
              </a:lnSpc>
              <a:spcAft>
                <a:spcPts val="0"/>
              </a:spcAft>
              <a:buClr>
                <a:schemeClr val="accent3"/>
              </a:buClr>
              <a:buFont typeface="Georgia"/>
              <a:buNone/>
              <a:defRPr/>
            </a:pPr>
            <a:r>
              <a:rPr lang="en-US" altLang="zh-CN" sz="1400" dirty="0"/>
              <a:t>2008-12-1       Total: 15000    command&gt; c 5</a:t>
            </a:r>
          </a:p>
          <a:p>
            <a:pPr marL="365760" indent="-256032" eaLnBrk="1" fontAlgn="auto" hangingPunct="1">
              <a:lnSpc>
                <a:spcPct val="70000"/>
              </a:lnSpc>
              <a:spcAft>
                <a:spcPts val="0"/>
              </a:spcAft>
              <a:buClr>
                <a:schemeClr val="accent3"/>
              </a:buClr>
              <a:buFont typeface="Georgia"/>
              <a:buNone/>
              <a:defRPr/>
            </a:pPr>
            <a:r>
              <a:rPr lang="en-US" altLang="zh-CN" sz="1400" dirty="0"/>
              <a:t>2008-12-5       Total: 15000    command&gt; d 0 5500 salary</a:t>
            </a:r>
          </a:p>
          <a:p>
            <a:pPr marL="365760" indent="-256032" eaLnBrk="1" fontAlgn="auto" hangingPunct="1">
              <a:lnSpc>
                <a:spcPct val="70000"/>
              </a:lnSpc>
              <a:spcAft>
                <a:spcPts val="0"/>
              </a:spcAft>
              <a:buClr>
                <a:schemeClr val="accent3"/>
              </a:buClr>
              <a:buFont typeface="Georgia"/>
              <a:buNone/>
              <a:defRPr/>
            </a:pPr>
            <a:r>
              <a:rPr lang="en-US" altLang="zh-CN" sz="1400" dirty="0"/>
              <a:t>2008-12-5       #S3755217       5500    10500    salary</a:t>
            </a:r>
          </a:p>
          <a:p>
            <a:pPr marL="365760" indent="-256032" eaLnBrk="1" fontAlgn="auto" hangingPunct="1">
              <a:lnSpc>
                <a:spcPct val="70000"/>
              </a:lnSpc>
              <a:spcAft>
                <a:spcPts val="0"/>
              </a:spcAft>
              <a:buClr>
                <a:schemeClr val="accent3"/>
              </a:buClr>
              <a:buFont typeface="Georgia"/>
              <a:buNone/>
              <a:defRPr/>
            </a:pPr>
            <a:r>
              <a:rPr lang="en-US" altLang="zh-CN" sz="1400" dirty="0"/>
              <a:t>2008-12-5       Total: 20500    command&gt; n</a:t>
            </a:r>
          </a:p>
          <a:p>
            <a:pPr marL="365760" indent="-256032" eaLnBrk="1" fontAlgn="auto" hangingPunct="1">
              <a:lnSpc>
                <a:spcPct val="70000"/>
              </a:lnSpc>
              <a:spcAft>
                <a:spcPts val="0"/>
              </a:spcAft>
              <a:buClr>
                <a:schemeClr val="accent3"/>
              </a:buClr>
              <a:buFont typeface="Georgia"/>
              <a:buNone/>
              <a:defRPr/>
            </a:pPr>
            <a:r>
              <a:rPr lang="en-US" altLang="zh-CN" sz="1400" dirty="0"/>
              <a:t>2009-1-1        #S3755217       17.77   10517.8 interest</a:t>
            </a:r>
          </a:p>
          <a:p>
            <a:pPr marL="365760" indent="-256032" eaLnBrk="1" fontAlgn="auto" hangingPunct="1">
              <a:lnSpc>
                <a:spcPct val="70000"/>
              </a:lnSpc>
              <a:spcAft>
                <a:spcPts val="0"/>
              </a:spcAft>
              <a:buClr>
                <a:schemeClr val="accent3"/>
              </a:buClr>
              <a:buFont typeface="Georgia"/>
              <a:buNone/>
              <a:defRPr/>
            </a:pPr>
            <a:r>
              <a:rPr lang="en-US" altLang="zh-CN" sz="1400" dirty="0"/>
              <a:t>2009-1-1        #02342342       15.16   10015.2 interest</a:t>
            </a:r>
          </a:p>
          <a:p>
            <a:pPr marL="365760" indent="-256032" eaLnBrk="1" fontAlgn="auto" hangingPunct="1">
              <a:lnSpc>
                <a:spcPct val="70000"/>
              </a:lnSpc>
              <a:spcAft>
                <a:spcPts val="0"/>
              </a:spcAft>
              <a:buClr>
                <a:schemeClr val="accent3"/>
              </a:buClr>
              <a:buFont typeface="Georgia"/>
              <a:buNone/>
              <a:defRPr/>
            </a:pPr>
            <a:r>
              <a:rPr lang="en-US" altLang="zh-CN" sz="1400" dirty="0"/>
              <a:t>2009-1-1        #C5392394       -50     -50     annual fee</a:t>
            </a:r>
          </a:p>
          <a:p>
            <a:pPr marL="365760" indent="-256032" eaLnBrk="1" fontAlgn="auto" hangingPunct="1">
              <a:lnSpc>
                <a:spcPct val="70000"/>
              </a:lnSpc>
              <a:spcAft>
                <a:spcPts val="0"/>
              </a:spcAft>
              <a:buClr>
                <a:schemeClr val="accent3"/>
              </a:buClr>
              <a:buFont typeface="Georgia"/>
              <a:buNone/>
              <a:defRPr/>
            </a:pPr>
            <a:r>
              <a:rPr lang="en-US" altLang="zh-CN" sz="1400" dirty="0"/>
              <a:t>2009-1-1        Total: 20482.9  command&gt; s</a:t>
            </a:r>
          </a:p>
          <a:p>
            <a:pPr marL="365760" indent="-256032" eaLnBrk="1" fontAlgn="auto" hangingPunct="1">
              <a:lnSpc>
                <a:spcPct val="70000"/>
              </a:lnSpc>
              <a:spcAft>
                <a:spcPts val="0"/>
              </a:spcAft>
              <a:buClr>
                <a:schemeClr val="accent3"/>
              </a:buClr>
              <a:buFont typeface="Georgia"/>
              <a:buNone/>
              <a:defRPr/>
            </a:pPr>
            <a:r>
              <a:rPr lang="en-US" altLang="zh-CN" sz="1400" dirty="0"/>
              <a:t>[0] S3755217    Balance: 10517.8</a:t>
            </a:r>
          </a:p>
          <a:p>
            <a:pPr marL="365760" indent="-256032" eaLnBrk="1" fontAlgn="auto" hangingPunct="1">
              <a:lnSpc>
                <a:spcPct val="70000"/>
              </a:lnSpc>
              <a:spcAft>
                <a:spcPts val="0"/>
              </a:spcAft>
              <a:buClr>
                <a:schemeClr val="accent3"/>
              </a:buClr>
              <a:buFont typeface="Georgia"/>
              <a:buNone/>
              <a:defRPr/>
            </a:pPr>
            <a:r>
              <a:rPr lang="en-US" altLang="zh-CN" sz="1400" dirty="0"/>
              <a:t>[1] 02342342    Balance: 10015.2</a:t>
            </a:r>
          </a:p>
          <a:p>
            <a:pPr marL="365760" indent="-256032" eaLnBrk="1" fontAlgn="auto" hangingPunct="1">
              <a:lnSpc>
                <a:spcPct val="70000"/>
              </a:lnSpc>
              <a:spcAft>
                <a:spcPts val="0"/>
              </a:spcAft>
              <a:buClr>
                <a:schemeClr val="accent3"/>
              </a:buClr>
              <a:buFont typeface="Georgia"/>
              <a:buNone/>
              <a:defRPr/>
            </a:pPr>
            <a:r>
              <a:rPr lang="en-US" altLang="zh-CN" sz="1400" dirty="0"/>
              <a:t>[2] C5392394    Balance: -50    Available credit:9950</a:t>
            </a:r>
          </a:p>
          <a:p>
            <a:pPr marL="365760" indent="-256032" eaLnBrk="1" fontAlgn="auto" hangingPunct="1">
              <a:lnSpc>
                <a:spcPct val="70000"/>
              </a:lnSpc>
              <a:spcAft>
                <a:spcPts val="0"/>
              </a:spcAft>
              <a:buClr>
                <a:schemeClr val="accent3"/>
              </a:buClr>
              <a:buFont typeface="Georgia"/>
              <a:buNone/>
              <a:defRPr/>
            </a:pPr>
            <a:r>
              <a:rPr lang="en-US" altLang="zh-CN" sz="1400" dirty="0"/>
              <a:t>2009-1-1        Total: 20482.9  command&gt; e</a:t>
            </a:r>
          </a:p>
        </p:txBody>
      </p:sp>
      <p:sp>
        <p:nvSpPr>
          <p:cNvPr id="67589" name="标题 1"/>
          <p:cNvSpPr>
            <a:spLocks noGrp="1"/>
          </p:cNvSpPr>
          <p:nvPr>
            <p:ph type="title"/>
          </p:nvPr>
        </p:nvSpPr>
        <p:spPr>
          <a:xfrm>
            <a:off x="6096000" y="5710237"/>
            <a:ext cx="2762249" cy="928688"/>
          </a:xfrm>
          <a:solidFill>
            <a:schemeClr val="bg1"/>
          </a:solidFill>
        </p:spPr>
        <p:txBody>
          <a:bodyPr/>
          <a:lstStyle/>
          <a:p>
            <a:pPr eaLnBrk="1" hangingPunct="1"/>
            <a:r>
              <a:rPr lang="zh-CN" altLang="en-US" sz="3200"/>
              <a:t>例</a:t>
            </a:r>
            <a:r>
              <a:rPr lang="en-US" altLang="zh-CN" sz="3200"/>
              <a:t>8-8</a:t>
            </a:r>
            <a:r>
              <a:rPr lang="zh-CN" altLang="en-US" sz="3200"/>
              <a:t>（续）</a:t>
            </a:r>
          </a:p>
        </p:txBody>
      </p:sp>
      <p:sp>
        <p:nvSpPr>
          <p:cNvPr id="6" name="TextBox 5"/>
          <p:cNvSpPr txBox="1"/>
          <p:nvPr/>
        </p:nvSpPr>
        <p:spPr>
          <a:xfrm>
            <a:off x="6357936" y="1066800"/>
            <a:ext cx="2500313" cy="461963"/>
          </a:xfrm>
          <a:prstGeom prst="rect">
            <a:avLst/>
          </a:prstGeom>
          <a:solidFill>
            <a:srgbClr val="92D050"/>
          </a:solidFill>
        </p:spPr>
        <p:txBody>
          <a:bodyPr>
            <a:spAutoFit/>
          </a:bodyPr>
          <a:lstStyle/>
          <a:p>
            <a:pPr>
              <a:defRPr/>
            </a:pPr>
            <a:r>
              <a:rPr lang="zh-CN" altLang="en-US" dirty="0">
                <a:latin typeface="+mn-ea"/>
                <a:ea typeface="+mn-ea"/>
              </a:rPr>
              <a:t>运行结果</a:t>
            </a:r>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
        <p:nvSpPr>
          <p:cNvPr id="9" name="标题 1"/>
          <p:cNvSpPr txBox="1">
            <a:spLocks/>
          </p:cNvSpPr>
          <p:nvPr/>
        </p:nvSpPr>
        <p:spPr bwMode="auto">
          <a:xfrm>
            <a:off x="1066800" y="0"/>
            <a:ext cx="69342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fontAlgn="auto" hangingPunct="1">
              <a:spcAft>
                <a:spcPts val="0"/>
              </a:spcAft>
              <a:defRPr/>
            </a:pPr>
            <a:r>
              <a:rPr lang="en-US" altLang="zh-CN" kern="0"/>
              <a:t>8.6 </a:t>
            </a:r>
            <a:r>
              <a:rPr lang="zh-CN" altLang="en-US" kern="0"/>
              <a:t>综合实例</a:t>
            </a:r>
            <a:br>
              <a:rPr lang="en-US" altLang="zh-CN" kern="0"/>
            </a:br>
            <a:r>
              <a:rPr lang="en-US" altLang="zh-CN" kern="0"/>
              <a:t>——</a:t>
            </a:r>
            <a:r>
              <a:rPr lang="zh-CN" altLang="en-US" kern="0"/>
              <a:t>对个人银行账户管理程序的改进</a:t>
            </a:r>
            <a:endParaRPr lang="zh-CN" altLang="en-US" kern="0" dirty="0"/>
          </a:p>
        </p:txBody>
      </p:sp>
    </p:spTree>
    <p:extLst>
      <p:ext uri="{BB962C8B-B14F-4D97-AF65-F5344CB8AC3E}">
        <p14:creationId xmlns:p14="http://schemas.microsoft.com/office/powerpoint/2010/main" val="179965114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0" y="950913"/>
            <a:ext cx="6704013" cy="954087"/>
          </a:xfrm>
        </p:spPr>
        <p:txBody>
          <a:bodyPr/>
          <a:lstStyle/>
          <a:p>
            <a:pPr algn="l" eaLnBrk="1" hangingPunct="1"/>
            <a:r>
              <a:rPr lang="en-US" altLang="zh-CN"/>
              <a:t>8.7.1 </a:t>
            </a:r>
            <a:r>
              <a:rPr lang="zh-CN" altLang="en-US"/>
              <a:t>多态类型与非多态类型</a:t>
            </a:r>
          </a:p>
        </p:txBody>
      </p:sp>
      <p:sp>
        <p:nvSpPr>
          <p:cNvPr id="3" name="内容占位符 2"/>
          <p:cNvSpPr>
            <a:spLocks noGrp="1"/>
          </p:cNvSpPr>
          <p:nvPr>
            <p:ph idx="1"/>
          </p:nvPr>
        </p:nvSpPr>
        <p:spPr>
          <a:xfrm>
            <a:off x="404812" y="1943100"/>
            <a:ext cx="8029575" cy="4419600"/>
          </a:xfrm>
        </p:spPr>
        <p:txBody>
          <a:bodyPr>
            <a:noAutofit/>
          </a:bodyPr>
          <a:lstStyle/>
          <a:p>
            <a:pPr marL="365760" indent="-256032" eaLnBrk="1" fontAlgn="auto" hangingPunct="1">
              <a:lnSpc>
                <a:spcPct val="100000"/>
              </a:lnSpc>
              <a:spcAft>
                <a:spcPts val="0"/>
              </a:spcAft>
              <a:buClr>
                <a:schemeClr val="accent3"/>
              </a:buClr>
              <a:buFont typeface="Georgia"/>
              <a:buChar char="•"/>
              <a:defRPr/>
            </a:pPr>
            <a:r>
              <a:rPr lang="zh-CN" altLang="en-US" sz="2800" dirty="0"/>
              <a:t>多态类型与非多态类型</a:t>
            </a:r>
            <a:endParaRPr lang="en-US" altLang="zh-CN" sz="2800" dirty="0"/>
          </a:p>
          <a:p>
            <a:pPr marL="658368" lvl="1" indent="-246888" eaLnBrk="1" fontAlgn="auto" hangingPunct="1">
              <a:spcAft>
                <a:spcPts val="0"/>
              </a:spcAft>
              <a:buFont typeface="Georgia"/>
              <a:buChar char="▫"/>
              <a:defRPr/>
            </a:pPr>
            <a:r>
              <a:rPr lang="zh-CN" altLang="en-US" sz="2800" dirty="0"/>
              <a:t>有虚函数的类类型称为多态类型</a:t>
            </a:r>
            <a:endParaRPr lang="en-US" altLang="zh-CN" sz="2800" dirty="0"/>
          </a:p>
          <a:p>
            <a:pPr marL="658368" lvl="1" indent="-246888" eaLnBrk="1" fontAlgn="auto" hangingPunct="1">
              <a:spcAft>
                <a:spcPts val="0"/>
              </a:spcAft>
              <a:buFont typeface="Georgia"/>
              <a:buChar char="▫"/>
              <a:defRPr/>
            </a:pPr>
            <a:r>
              <a:rPr lang="zh-CN" altLang="en-US" sz="2800" dirty="0"/>
              <a:t>其它类型皆为非多态类型</a:t>
            </a:r>
            <a:endParaRPr lang="en-US" altLang="zh-CN" sz="2800" dirty="0"/>
          </a:p>
          <a:p>
            <a:pPr marL="365760" indent="-256032" eaLnBrk="1" fontAlgn="auto" hangingPunct="1">
              <a:lnSpc>
                <a:spcPct val="100000"/>
              </a:lnSpc>
              <a:spcAft>
                <a:spcPts val="0"/>
              </a:spcAft>
              <a:buClr>
                <a:schemeClr val="accent3"/>
              </a:buClr>
              <a:buFont typeface="Georgia"/>
              <a:buChar char="•"/>
              <a:defRPr/>
            </a:pPr>
            <a:r>
              <a:rPr lang="zh-CN" altLang="en-US" sz="2800" dirty="0"/>
              <a:t>二者的差异</a:t>
            </a:r>
            <a:endParaRPr lang="en-US" altLang="zh-CN" sz="2800" dirty="0"/>
          </a:p>
          <a:p>
            <a:pPr marL="658368" lvl="1" indent="-246888" eaLnBrk="1" fontAlgn="auto" hangingPunct="1">
              <a:spcAft>
                <a:spcPts val="0"/>
              </a:spcAft>
              <a:buFont typeface="Georgia"/>
              <a:buChar char="▫"/>
              <a:defRPr/>
            </a:pPr>
            <a:r>
              <a:rPr lang="zh-CN" altLang="en-US" sz="2800" dirty="0"/>
              <a:t>语言层面的差异</a:t>
            </a:r>
            <a:endParaRPr lang="en-US" altLang="zh-CN" sz="2800" dirty="0"/>
          </a:p>
          <a:p>
            <a:pPr marL="923544" lvl="2" indent="-219456" eaLnBrk="1" fontAlgn="auto" hangingPunct="1">
              <a:spcAft>
                <a:spcPts val="0"/>
              </a:spcAft>
              <a:buFont typeface="Wingdings 2"/>
              <a:buChar char=""/>
              <a:defRPr/>
            </a:pPr>
            <a:r>
              <a:rPr lang="zh-CN" altLang="en-US" sz="2800" dirty="0"/>
              <a:t>多态类型支持运行时类型识别</a:t>
            </a:r>
            <a:endParaRPr lang="en-US" altLang="zh-CN" sz="2800" dirty="0"/>
          </a:p>
          <a:p>
            <a:pPr marL="923544" lvl="2" indent="-219456" eaLnBrk="1" fontAlgn="auto" hangingPunct="1">
              <a:spcAft>
                <a:spcPts val="0"/>
              </a:spcAft>
              <a:buFont typeface="Wingdings 2"/>
              <a:buChar char=""/>
              <a:defRPr/>
            </a:pPr>
            <a:r>
              <a:rPr lang="zh-CN" altLang="en-US" sz="2800" dirty="0"/>
              <a:t>多态类型对象占用额外的空间</a:t>
            </a:r>
            <a:endParaRPr lang="en-US" altLang="zh-CN" sz="2800" dirty="0"/>
          </a:p>
          <a:p>
            <a:pPr marL="658368" lvl="1" indent="-246888" eaLnBrk="1" fontAlgn="auto" hangingPunct="1">
              <a:spcAft>
                <a:spcPts val="0"/>
              </a:spcAft>
              <a:buFont typeface="Georgia"/>
              <a:buChar char="▫"/>
              <a:defRPr/>
            </a:pPr>
            <a:r>
              <a:rPr lang="zh-CN" altLang="en-US" sz="2800" dirty="0"/>
              <a:t>设计原则上的差异</a:t>
            </a:r>
          </a:p>
        </p:txBody>
      </p:sp>
      <p:sp>
        <p:nvSpPr>
          <p:cNvPr id="5" name="标题 4"/>
          <p:cNvSpPr txBox="1">
            <a:spLocks/>
          </p:cNvSpPr>
          <p:nvPr/>
        </p:nvSpPr>
        <p:spPr>
          <a:xfrm>
            <a:off x="1981200" y="231776"/>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Tree>
    <p:extLst>
      <p:ext uri="{BB962C8B-B14F-4D97-AF65-F5344CB8AC3E}">
        <p14:creationId xmlns:p14="http://schemas.microsoft.com/office/powerpoint/2010/main" val="153291989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0" y="950913"/>
            <a:ext cx="6704013" cy="954087"/>
          </a:xfrm>
        </p:spPr>
        <p:txBody>
          <a:bodyPr/>
          <a:lstStyle/>
          <a:p>
            <a:pPr algn="l" eaLnBrk="1" hangingPunct="1"/>
            <a:r>
              <a:rPr lang="zh-CN" altLang="en-US" dirty="0"/>
              <a:t>设计原则</a:t>
            </a:r>
          </a:p>
        </p:txBody>
      </p:sp>
      <p:sp>
        <p:nvSpPr>
          <p:cNvPr id="70659" name="内容占位符 2"/>
          <p:cNvSpPr>
            <a:spLocks noGrp="1"/>
          </p:cNvSpPr>
          <p:nvPr>
            <p:ph idx="1"/>
          </p:nvPr>
        </p:nvSpPr>
        <p:spPr>
          <a:xfrm>
            <a:off x="381000" y="1752600"/>
            <a:ext cx="8229600" cy="4495800"/>
          </a:xfrm>
        </p:spPr>
        <p:txBody>
          <a:bodyPr/>
          <a:lstStyle/>
          <a:p>
            <a:pPr eaLnBrk="1" hangingPunct="1"/>
            <a:r>
              <a:rPr lang="zh-CN" altLang="en-US" sz="2800" dirty="0"/>
              <a:t>多态类型</a:t>
            </a:r>
            <a:endParaRPr lang="en-US" altLang="zh-CN" sz="2800" dirty="0"/>
          </a:p>
          <a:p>
            <a:pPr lvl="1" eaLnBrk="1" hangingPunct="1"/>
            <a:r>
              <a:rPr lang="zh-CN" altLang="en-US" sz="2400" dirty="0"/>
              <a:t>多态类型的析构函数一般应为虚函数</a:t>
            </a:r>
            <a:endParaRPr lang="en-US" altLang="zh-CN" sz="2400" dirty="0"/>
          </a:p>
          <a:p>
            <a:pPr eaLnBrk="1" hangingPunct="1"/>
            <a:r>
              <a:rPr lang="zh-CN" altLang="en-US" sz="2800" dirty="0"/>
              <a:t>非多态类型</a:t>
            </a:r>
            <a:endParaRPr lang="en-US" altLang="zh-CN" sz="2800" dirty="0"/>
          </a:p>
          <a:p>
            <a:pPr lvl="1" eaLnBrk="1" hangingPunct="1"/>
            <a:r>
              <a:rPr lang="zh-CN" altLang="en-US" sz="2400" dirty="0"/>
              <a:t>非多态类型不宜作为公共基类</a:t>
            </a:r>
            <a:endParaRPr lang="en-US" altLang="zh-CN" sz="2400" dirty="0"/>
          </a:p>
          <a:p>
            <a:pPr lvl="2" eaLnBrk="1" hangingPunct="1"/>
            <a:r>
              <a:rPr lang="zh-CN" altLang="en-US" dirty="0"/>
              <a:t>由于没有利用动态多态性，一般可以用组合，而无需用共有继承；</a:t>
            </a:r>
            <a:endParaRPr lang="en-US" altLang="zh-CN" dirty="0"/>
          </a:p>
          <a:p>
            <a:pPr lvl="2" eaLnBrk="1" hangingPunct="1"/>
            <a:r>
              <a:rPr lang="zh-CN" altLang="en-US" dirty="0"/>
              <a:t>如果继承，则由于析构函数不是虚函数，删除对象时所执行操作与指针类型有关，易引起混乱。</a:t>
            </a:r>
            <a:endParaRPr lang="en-US" altLang="zh-CN" dirty="0"/>
          </a:p>
          <a:p>
            <a:pPr lvl="1" eaLnBrk="1" hangingPunct="1"/>
            <a:r>
              <a:rPr lang="zh-CN" altLang="en-US" sz="2400" dirty="0"/>
              <a:t>把不需被继承的类型设定为非多态类型</a:t>
            </a:r>
            <a:endParaRPr lang="en-US" altLang="zh-CN" sz="2400" dirty="0"/>
          </a:p>
          <a:p>
            <a:pPr lvl="2" eaLnBrk="1" hangingPunct="1"/>
            <a:r>
              <a:rPr lang="zh-CN" altLang="en-US" dirty="0"/>
              <a:t>由于成员函数都是静态绑定，调用速度较快；</a:t>
            </a:r>
            <a:endParaRPr lang="en-US" altLang="zh-CN" dirty="0"/>
          </a:p>
          <a:p>
            <a:pPr lvl="2" eaLnBrk="1" hangingPunct="1"/>
            <a:r>
              <a:rPr lang="zh-CN" altLang="en-US" dirty="0"/>
              <a:t>对象占用空间较小。</a:t>
            </a:r>
            <a:endParaRPr lang="en-US" altLang="zh-CN" dirty="0"/>
          </a:p>
        </p:txBody>
      </p:sp>
      <p:sp>
        <p:nvSpPr>
          <p:cNvPr id="5" name="标题 4"/>
          <p:cNvSpPr txBox="1">
            <a:spLocks/>
          </p:cNvSpPr>
          <p:nvPr/>
        </p:nvSpPr>
        <p:spPr>
          <a:xfrm>
            <a:off x="1147763" y="231776"/>
            <a:ext cx="6929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endParaRPr lang="en-US" altLang="zh-CN" dirty="0"/>
          </a:p>
          <a:p>
            <a:r>
              <a:rPr lang="zh-CN" altLang="en-US" dirty="0"/>
              <a:t> </a:t>
            </a:r>
            <a:r>
              <a:rPr lang="en-US" altLang="zh-CN" dirty="0"/>
              <a:t>—— 8.7.1 </a:t>
            </a:r>
            <a:r>
              <a:rPr lang="zh-CN" altLang="en-US" dirty="0"/>
              <a:t>多态类型与非多态类型</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Tree>
    <p:extLst>
      <p:ext uri="{BB962C8B-B14F-4D97-AF65-F5344CB8AC3E}">
        <p14:creationId xmlns:p14="http://schemas.microsoft.com/office/powerpoint/2010/main" val="281843543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0" y="950913"/>
            <a:ext cx="6704013" cy="954087"/>
          </a:xfrm>
        </p:spPr>
        <p:txBody>
          <a:bodyPr/>
          <a:lstStyle/>
          <a:p>
            <a:pPr algn="l" eaLnBrk="1" hangingPunct="1"/>
            <a:r>
              <a:rPr lang="en-US" altLang="zh-CN" dirty="0"/>
              <a:t>8.7.2 </a:t>
            </a:r>
            <a:r>
              <a:rPr lang="zh-CN" altLang="en-US" dirty="0"/>
              <a:t>运行时类型识别</a:t>
            </a:r>
          </a:p>
        </p:txBody>
      </p:sp>
      <p:sp>
        <p:nvSpPr>
          <p:cNvPr id="71683" name="内容占位符 2"/>
          <p:cNvSpPr>
            <a:spLocks noGrp="1"/>
          </p:cNvSpPr>
          <p:nvPr>
            <p:ph idx="1"/>
          </p:nvPr>
        </p:nvSpPr>
        <p:spPr>
          <a:xfrm>
            <a:off x="381000" y="1752600"/>
            <a:ext cx="8029575" cy="4495800"/>
          </a:xfrm>
        </p:spPr>
        <p:txBody>
          <a:bodyPr/>
          <a:lstStyle/>
          <a:p>
            <a:pPr eaLnBrk="1" hangingPunct="1"/>
            <a:r>
              <a:rPr lang="zh-CN" altLang="en-US" sz="2800" dirty="0"/>
              <a:t>运行时类型识别</a:t>
            </a:r>
            <a:endParaRPr lang="en-US" altLang="zh-CN" sz="2800" dirty="0"/>
          </a:p>
          <a:p>
            <a:pPr lvl="1" eaLnBrk="1" hangingPunct="1"/>
            <a:r>
              <a:rPr lang="zh-CN" altLang="en-US" sz="2400" dirty="0"/>
              <a:t>允许在运行时通过基类指针（或引用）辨别对象所属的具体派生类；</a:t>
            </a:r>
            <a:endParaRPr lang="en-US" altLang="zh-CN" sz="2400" dirty="0"/>
          </a:p>
          <a:p>
            <a:pPr lvl="1" eaLnBrk="1" hangingPunct="1"/>
            <a:r>
              <a:rPr lang="zh-CN" altLang="en-US" sz="2400" dirty="0"/>
              <a:t>只对多态类型适用；</a:t>
            </a:r>
            <a:endParaRPr lang="en-US" altLang="zh-CN" sz="2400" dirty="0"/>
          </a:p>
          <a:p>
            <a:pPr lvl="1" eaLnBrk="1" hangingPunct="1"/>
            <a:r>
              <a:rPr lang="zh-CN" altLang="en-US" sz="2400" dirty="0"/>
              <a:t>比虚函数动态绑定的开销更大，因此应仅对虚函数无法解决的问题使用。</a:t>
            </a:r>
            <a:endParaRPr lang="en-US" altLang="zh-CN" sz="2400" dirty="0"/>
          </a:p>
          <a:p>
            <a:pPr eaLnBrk="1" hangingPunct="1"/>
            <a:r>
              <a:rPr lang="zh-CN" altLang="en-US" sz="2800" dirty="0"/>
              <a:t>运行时类型识别的方式</a:t>
            </a:r>
            <a:endParaRPr lang="en-US" altLang="zh-CN" sz="2800" dirty="0"/>
          </a:p>
          <a:p>
            <a:pPr lvl="1" eaLnBrk="1" hangingPunct="1"/>
            <a:r>
              <a:rPr lang="zh-CN" altLang="en-US" sz="2400" dirty="0"/>
              <a:t>用</a:t>
            </a:r>
            <a:r>
              <a:rPr lang="en-US" altLang="zh-CN" sz="2400" dirty="0" err="1"/>
              <a:t>dynamic_cast</a:t>
            </a:r>
            <a:r>
              <a:rPr lang="zh-CN" altLang="en-US" sz="2400" dirty="0"/>
              <a:t>做类型转换的尝试；</a:t>
            </a:r>
            <a:endParaRPr lang="en-US" altLang="zh-CN" sz="2400" dirty="0"/>
          </a:p>
          <a:p>
            <a:pPr lvl="1" eaLnBrk="1" hangingPunct="1"/>
            <a:r>
              <a:rPr lang="zh-CN" altLang="en-US" sz="2400" dirty="0"/>
              <a:t>用</a:t>
            </a:r>
            <a:r>
              <a:rPr lang="en-US" altLang="zh-CN" sz="2400" dirty="0" err="1"/>
              <a:t>typeid</a:t>
            </a:r>
            <a:r>
              <a:rPr lang="zh-CN" altLang="en-US" sz="2400" dirty="0"/>
              <a:t>直接获取类型信息。</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
        <p:nvSpPr>
          <p:cNvPr id="7" name="标题 4"/>
          <p:cNvSpPr txBox="1">
            <a:spLocks/>
          </p:cNvSpPr>
          <p:nvPr/>
        </p:nvSpPr>
        <p:spPr>
          <a:xfrm>
            <a:off x="1981200" y="231776"/>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p>
        </p:txBody>
      </p:sp>
    </p:spTree>
    <p:extLst>
      <p:ext uri="{BB962C8B-B14F-4D97-AF65-F5344CB8AC3E}">
        <p14:creationId xmlns:p14="http://schemas.microsoft.com/office/powerpoint/2010/main" val="326385563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0" y="950913"/>
            <a:ext cx="6704013" cy="954087"/>
          </a:xfrm>
        </p:spPr>
        <p:txBody>
          <a:bodyPr/>
          <a:lstStyle/>
          <a:p>
            <a:pPr algn="l" eaLnBrk="1" hangingPunct="1"/>
            <a:r>
              <a:rPr lang="zh-CN" altLang="en-US" dirty="0"/>
              <a:t>使用</a:t>
            </a:r>
            <a:r>
              <a:rPr lang="en-US" altLang="zh-CN" dirty="0" err="1"/>
              <a:t>dynamic_cast</a:t>
            </a:r>
            <a:endParaRPr lang="zh-CN" altLang="en-US" dirty="0"/>
          </a:p>
        </p:txBody>
      </p:sp>
      <p:sp>
        <p:nvSpPr>
          <p:cNvPr id="72707" name="内容占位符 2"/>
          <p:cNvSpPr>
            <a:spLocks noGrp="1"/>
          </p:cNvSpPr>
          <p:nvPr>
            <p:ph idx="1"/>
          </p:nvPr>
        </p:nvSpPr>
        <p:spPr>
          <a:xfrm>
            <a:off x="381000" y="1828800"/>
            <a:ext cx="8029575" cy="4419600"/>
          </a:xfrm>
        </p:spPr>
        <p:txBody>
          <a:bodyPr/>
          <a:lstStyle/>
          <a:p>
            <a:pPr eaLnBrk="1" hangingPunct="1"/>
            <a:r>
              <a:rPr lang="zh-CN" altLang="en-US" sz="2800" dirty="0"/>
              <a:t>语法形式</a:t>
            </a:r>
            <a:endParaRPr lang="en-US" altLang="zh-CN" sz="2800" dirty="0"/>
          </a:p>
          <a:p>
            <a:pPr lvl="1" eaLnBrk="1" hangingPunct="1"/>
            <a:r>
              <a:rPr lang="en-US" altLang="zh-CN" sz="2400" dirty="0" err="1"/>
              <a:t>dynamic_cast</a:t>
            </a:r>
            <a:r>
              <a:rPr lang="en-US" altLang="zh-CN" sz="2400" dirty="0"/>
              <a:t>&lt;</a:t>
            </a:r>
            <a:r>
              <a:rPr lang="zh-CN" altLang="en-US" sz="2400" dirty="0"/>
              <a:t>目的类型</a:t>
            </a:r>
            <a:r>
              <a:rPr lang="en-US" altLang="zh-CN" sz="2400" dirty="0"/>
              <a:t>&gt;(</a:t>
            </a:r>
            <a:r>
              <a:rPr lang="zh-CN" altLang="en-US" sz="2400" dirty="0"/>
              <a:t>表达式</a:t>
            </a:r>
            <a:r>
              <a:rPr lang="en-US" altLang="zh-CN" sz="2400" dirty="0"/>
              <a:t>)</a:t>
            </a:r>
          </a:p>
          <a:p>
            <a:pPr eaLnBrk="1" hangingPunct="1"/>
            <a:r>
              <a:rPr lang="zh-CN" altLang="en-US" sz="2800" dirty="0"/>
              <a:t>功能</a:t>
            </a:r>
            <a:endParaRPr lang="en-US" altLang="zh-CN" sz="2800" dirty="0"/>
          </a:p>
          <a:p>
            <a:pPr lvl="1" eaLnBrk="1" hangingPunct="1"/>
            <a:r>
              <a:rPr lang="zh-CN" altLang="en-US" sz="2400" dirty="0"/>
              <a:t>将基类指针转换为派生类指针，将基类引用转换为派生类引用；</a:t>
            </a:r>
            <a:endParaRPr lang="en-US" altLang="zh-CN" sz="2400" dirty="0"/>
          </a:p>
          <a:p>
            <a:pPr lvl="1" eaLnBrk="1" hangingPunct="1"/>
            <a:r>
              <a:rPr lang="zh-CN" altLang="en-US" sz="2400" dirty="0"/>
              <a:t>转换是有条件的</a:t>
            </a:r>
            <a:endParaRPr lang="en-US" altLang="zh-CN" sz="2400" dirty="0"/>
          </a:p>
          <a:p>
            <a:pPr lvl="2" eaLnBrk="1" hangingPunct="1"/>
            <a:r>
              <a:rPr lang="zh-CN" altLang="en-US" sz="2000" dirty="0"/>
              <a:t>如果指针（或引用）所指对象的实际类型与转换的目的类型兼容，则转换成功进行；</a:t>
            </a:r>
            <a:endParaRPr lang="en-US" altLang="zh-CN" sz="2000" dirty="0"/>
          </a:p>
          <a:p>
            <a:pPr lvl="2" eaLnBrk="1" hangingPunct="1"/>
            <a:r>
              <a:rPr lang="zh-CN" altLang="en-US" sz="2000" dirty="0"/>
              <a:t>否则如执行的是指针类型的转换，则得到空指针；如执行的是引用类型的转换，则抛出异常。</a:t>
            </a:r>
          </a:p>
        </p:txBody>
      </p:sp>
      <p:sp>
        <p:nvSpPr>
          <p:cNvPr id="5" name="标题 4"/>
          <p:cNvSpPr txBox="1">
            <a:spLocks/>
          </p:cNvSpPr>
          <p:nvPr/>
        </p:nvSpPr>
        <p:spPr>
          <a:xfrm>
            <a:off x="752249"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endParaRPr lang="en-US" altLang="zh-CN" dirty="0"/>
          </a:p>
          <a:p>
            <a:r>
              <a:rPr lang="zh-CN" altLang="en-US" dirty="0"/>
              <a:t> </a:t>
            </a:r>
            <a:r>
              <a:rPr lang="en-US" altLang="zh-CN" dirty="0"/>
              <a:t>—— 8.7.2 </a:t>
            </a:r>
            <a:r>
              <a:rPr lang="zh-CN" altLang="en-US" dirty="0"/>
              <a:t>运行时类型识别</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Tree>
    <p:extLst>
      <p:ext uri="{BB962C8B-B14F-4D97-AF65-F5344CB8AC3E}">
        <p14:creationId xmlns:p14="http://schemas.microsoft.com/office/powerpoint/2010/main" val="327339009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8-9 dynamic_cast</a:t>
            </a:r>
            <a:r>
              <a:rPr lang="zh-CN" altLang="en-US"/>
              <a:t>用法示例</a:t>
            </a:r>
          </a:p>
        </p:txBody>
      </p:sp>
      <p:sp>
        <p:nvSpPr>
          <p:cNvPr id="3" name="内容占位符 2"/>
          <p:cNvSpPr>
            <a:spLocks noGrp="1"/>
          </p:cNvSpPr>
          <p:nvPr>
            <p:ph idx="1"/>
          </p:nvPr>
        </p:nvSpPr>
        <p:spPr>
          <a:xfrm>
            <a:off x="533400" y="1752600"/>
            <a:ext cx="8029575" cy="48768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65760" indent="-256032" eaLnBrk="1" fontAlgn="auto" hangingPunct="1">
              <a:lnSpc>
                <a:spcPct val="100000"/>
              </a:lnSpc>
              <a:spcBef>
                <a:spcPts val="0"/>
              </a:spcBef>
              <a:spcAft>
                <a:spcPts val="0"/>
              </a:spcAft>
              <a:buClr>
                <a:schemeClr val="accent3"/>
              </a:buClr>
              <a:buFont typeface="Georgia"/>
              <a:buNone/>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Base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fun1() { </a:t>
            </a:r>
            <a:r>
              <a:rPr lang="en-US" altLang="zh-CN" sz="1800" dirty="0" err="1"/>
              <a:t>cout</a:t>
            </a:r>
            <a:r>
              <a:rPr lang="en-US" altLang="zh-CN" sz="1800" dirty="0"/>
              <a:t> &lt;&lt; "Base::fun1()" &lt;&lt; </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~Base() {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Derived1: public Base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fun1() { </a:t>
            </a:r>
            <a:r>
              <a:rPr lang="en-US" altLang="zh-CN" sz="1800" dirty="0" err="1"/>
              <a:t>cout</a:t>
            </a:r>
            <a:r>
              <a:rPr lang="en-US" altLang="zh-CN" sz="1800" dirty="0"/>
              <a:t> &lt;&lt; "Derived1::fun1()" &lt;&lt; </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fun2() { </a:t>
            </a:r>
            <a:r>
              <a:rPr lang="en-US" altLang="zh-CN" sz="1800" dirty="0" err="1"/>
              <a:t>cout</a:t>
            </a:r>
            <a:r>
              <a:rPr lang="en-US" altLang="zh-CN" sz="1800" dirty="0"/>
              <a:t> &lt;&lt; "Derived1::fun2()" &lt;&lt; </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class Derived2: public Derived1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public:</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fun1() { </a:t>
            </a:r>
            <a:r>
              <a:rPr lang="en-US" altLang="zh-CN" sz="1800" dirty="0" err="1"/>
              <a:t>cout</a:t>
            </a:r>
            <a:r>
              <a:rPr lang="en-US" altLang="zh-CN" sz="1800" dirty="0"/>
              <a:t> &lt;&lt; "Derived2::fun1()" &lt;&lt; </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virtual void fun2() { </a:t>
            </a:r>
            <a:r>
              <a:rPr lang="en-US" altLang="zh-CN" sz="1800" dirty="0" err="1"/>
              <a:t>cout</a:t>
            </a:r>
            <a:r>
              <a:rPr lang="en-US" altLang="zh-CN" sz="1800" dirty="0"/>
              <a:t> &lt;&lt; "Derived2::fun2()" &lt;&lt; </a:t>
            </a:r>
            <a:r>
              <a:rPr lang="en-US" altLang="zh-CN" sz="1800" dirty="0" err="1"/>
              <a:t>endl</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pPr>
            <a:r>
              <a:rPr lang="en-US" altLang="zh-CN" sz="1800" dirty="0"/>
              <a:t>}; </a:t>
            </a:r>
          </a:p>
        </p:txBody>
      </p:sp>
      <p:sp>
        <p:nvSpPr>
          <p:cNvPr id="5" name="标题 4"/>
          <p:cNvSpPr txBox="1">
            <a:spLocks/>
          </p:cNvSpPr>
          <p:nvPr/>
        </p:nvSpPr>
        <p:spPr>
          <a:xfrm>
            <a:off x="738188"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8.7 </a:t>
            </a:r>
            <a:r>
              <a:rPr lang="zh-CN" altLang="en-US" dirty="0"/>
              <a:t>深度探索</a:t>
            </a:r>
            <a:endParaRPr lang="en-US" altLang="zh-CN" dirty="0"/>
          </a:p>
          <a:p>
            <a:pPr algn="ctr"/>
            <a:r>
              <a:rPr lang="zh-CN" altLang="en-US" dirty="0"/>
              <a:t> </a:t>
            </a:r>
            <a:r>
              <a:rPr lang="en-US" altLang="zh-CN" dirty="0"/>
              <a:t>—— 8.7.2 </a:t>
            </a:r>
            <a:r>
              <a:rPr lang="zh-CN" altLang="en-US" dirty="0"/>
              <a:t>运行时类型识别</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57</a:t>
            </a:fld>
            <a:endParaRPr lang="en-US" altLang="zh-CN" dirty="0"/>
          </a:p>
        </p:txBody>
      </p:sp>
    </p:spTree>
    <p:extLst>
      <p:ext uri="{BB962C8B-B14F-4D97-AF65-F5344CB8AC3E}">
        <p14:creationId xmlns:p14="http://schemas.microsoft.com/office/powerpoint/2010/main" val="247002893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62"/>
            <a:ext cx="8229600" cy="5710237"/>
          </a:xfrm>
          <a:solidFill>
            <a:srgbClr val="85FFFF"/>
          </a:solidFill>
        </p:spPr>
        <p:txBody>
          <a:bodyPr>
            <a:normAutofit fontScale="92500" lnSpcReduction="20000"/>
          </a:bodyPr>
          <a:lstStyle/>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void fun(Base *b) {</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b-&gt;fun1();</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a:t>
            </a:r>
            <a:r>
              <a:rPr lang="zh-CN" altLang="en-US" dirty="0"/>
              <a:t>尝试将</a:t>
            </a:r>
            <a:r>
              <a:rPr lang="en-US" altLang="zh-CN" dirty="0"/>
              <a:t>b</a:t>
            </a:r>
            <a:r>
              <a:rPr lang="zh-CN" altLang="en-US" dirty="0"/>
              <a:t>转换为</a:t>
            </a:r>
            <a:r>
              <a:rPr lang="en-US" altLang="zh-CN" dirty="0"/>
              <a:t>Derived1</a:t>
            </a:r>
            <a:r>
              <a:rPr lang="zh-CN" altLang="en-US" dirty="0"/>
              <a:t>指针</a:t>
            </a:r>
            <a:endParaRPr lang="en-US" altLang="zh-CN" dirty="0"/>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Derived1 *d = </a:t>
            </a:r>
            <a:r>
              <a:rPr lang="en-US" altLang="zh-CN" dirty="0" err="1">
                <a:solidFill>
                  <a:srgbClr val="C00000"/>
                </a:solidFill>
              </a:rPr>
              <a:t>dynamic_cast</a:t>
            </a:r>
            <a:r>
              <a:rPr lang="en-US" altLang="zh-CN" dirty="0">
                <a:solidFill>
                  <a:srgbClr val="C00000"/>
                </a:solidFill>
              </a:rPr>
              <a:t>&lt;Derived1 *&gt;(b)</a:t>
            </a:r>
            <a:r>
              <a:rPr lang="en-US" altLang="zh-CN" dirty="0"/>
              <a:t>;</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a:t>
            </a:r>
            <a:r>
              <a:rPr lang="zh-CN" altLang="en-US" dirty="0"/>
              <a:t>判断转换是否成功</a:t>
            </a:r>
            <a:endParaRPr lang="en-US" altLang="zh-CN" dirty="0"/>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a:t>
            </a:r>
            <a:r>
              <a:rPr lang="en-US" altLang="zh-CN" dirty="0">
                <a:solidFill>
                  <a:srgbClr val="C00000"/>
                </a:solidFill>
              </a:rPr>
              <a:t>if (d != 0) d-&gt;fun2();</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err="1"/>
              <a:t>int</a:t>
            </a:r>
            <a:r>
              <a:rPr lang="en-US" altLang="zh-CN" dirty="0"/>
              <a:t> main() {</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Base b;</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fun(&amp;b);</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Derived1 d1;</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fun(&amp;d1);</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Derived2 d2;</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fun(&amp;d2);</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	return 0;</a:t>
            </a:r>
          </a:p>
          <a:p>
            <a:pPr marL="365760" indent="-256032" algn="just" eaLnBrk="1" fontAlgn="auto" hangingPunct="1">
              <a:lnSpc>
                <a:spcPct val="120000"/>
              </a:lnSpc>
              <a:spcBef>
                <a:spcPts val="0"/>
              </a:spcBef>
              <a:spcAft>
                <a:spcPts val="0"/>
              </a:spcAft>
              <a:buClr>
                <a:schemeClr val="accent3"/>
              </a:buClr>
              <a:buFont typeface="Georgia"/>
              <a:buNone/>
              <a:defRPr/>
            </a:pPr>
            <a:r>
              <a:rPr lang="en-US" altLang="zh-CN" dirty="0"/>
              <a:t>}</a:t>
            </a:r>
          </a:p>
        </p:txBody>
      </p:sp>
      <p:sp>
        <p:nvSpPr>
          <p:cNvPr id="74757" name="标题 1"/>
          <p:cNvSpPr>
            <a:spLocks noGrp="1"/>
          </p:cNvSpPr>
          <p:nvPr>
            <p:ph type="title"/>
          </p:nvPr>
        </p:nvSpPr>
        <p:spPr>
          <a:xfrm>
            <a:off x="5715000" y="1066800"/>
            <a:ext cx="2971800" cy="1066800"/>
          </a:xfrm>
          <a:solidFill>
            <a:schemeClr val="bg1"/>
          </a:solidFill>
        </p:spPr>
        <p:txBody>
          <a:bodyPr/>
          <a:lstStyle/>
          <a:p>
            <a:pPr eaLnBrk="1" hangingPunct="1"/>
            <a:r>
              <a:rPr lang="zh-CN" altLang="en-US"/>
              <a:t>例</a:t>
            </a:r>
            <a:r>
              <a:rPr lang="en-US" altLang="zh-CN"/>
              <a:t>8-9</a:t>
            </a:r>
            <a:r>
              <a:rPr lang="zh-CN" altLang="en-US"/>
              <a:t>（续）</a:t>
            </a:r>
          </a:p>
        </p:txBody>
      </p:sp>
      <p:sp>
        <p:nvSpPr>
          <p:cNvPr id="6" name="Text Box 4"/>
          <p:cNvSpPr txBox="1">
            <a:spLocks noChangeArrowheads="1"/>
          </p:cNvSpPr>
          <p:nvPr/>
        </p:nvSpPr>
        <p:spPr bwMode="auto">
          <a:xfrm>
            <a:off x="5643563" y="3786188"/>
            <a:ext cx="3057525" cy="2738437"/>
          </a:xfrm>
          <a:prstGeom prst="rect">
            <a:avLst/>
          </a:prstGeom>
          <a:solidFill>
            <a:srgbClr val="FFFF00"/>
          </a:solidFill>
          <a:ln w="12700" cap="sq">
            <a:solidFill>
              <a:schemeClr val="tx1"/>
            </a:solidFill>
            <a:miter lim="800000"/>
            <a:headEnd type="none" w="sm" len="sm"/>
            <a:tailEnd type="none" w="sm" len="sm"/>
          </a:ln>
        </p:spPr>
        <p:txBody>
          <a:bodyPr>
            <a:spAutoFit/>
          </a:bodyPr>
          <a:lstStyle/>
          <a:p>
            <a:pPr algn="just">
              <a:spcBef>
                <a:spcPct val="20000"/>
              </a:spcBef>
              <a:buClr>
                <a:schemeClr val="accent2"/>
              </a:buClr>
              <a:buSzPct val="80000"/>
              <a:buFont typeface="Wingdings" pitchFamily="2" charset="2"/>
              <a:buNone/>
              <a:defRPr/>
            </a:pPr>
            <a:r>
              <a:rPr lang="zh-CN" altLang="en-US" sz="2800" dirty="0">
                <a:latin typeface="+mn-ea"/>
                <a:ea typeface="+mn-ea"/>
              </a:rPr>
              <a:t>运行结果：</a:t>
            </a:r>
            <a:endParaRPr lang="en-US" altLang="zh-CN" sz="2800" dirty="0">
              <a:latin typeface="+mn-ea"/>
              <a:ea typeface="+mn-ea"/>
            </a:endParaRPr>
          </a:p>
          <a:p>
            <a:pPr algn="just">
              <a:spcBef>
                <a:spcPct val="20000"/>
              </a:spcBef>
              <a:buClr>
                <a:schemeClr val="accent2"/>
              </a:buClr>
              <a:buSzPct val="80000"/>
              <a:buFont typeface="Wingdings" pitchFamily="2" charset="2"/>
              <a:buNone/>
              <a:defRPr/>
            </a:pPr>
            <a:r>
              <a:rPr lang="en-US" altLang="zh-CN" dirty="0"/>
              <a:t>Base::fun1()</a:t>
            </a:r>
          </a:p>
          <a:p>
            <a:pPr algn="just">
              <a:spcBef>
                <a:spcPct val="20000"/>
              </a:spcBef>
              <a:buClr>
                <a:schemeClr val="accent2"/>
              </a:buClr>
              <a:buSzPct val="80000"/>
              <a:buFont typeface="Wingdings" pitchFamily="2" charset="2"/>
              <a:buNone/>
              <a:defRPr/>
            </a:pPr>
            <a:r>
              <a:rPr lang="en-US" altLang="zh-CN" dirty="0"/>
              <a:t>Derived1::fun1()</a:t>
            </a:r>
          </a:p>
          <a:p>
            <a:pPr algn="just">
              <a:spcBef>
                <a:spcPct val="20000"/>
              </a:spcBef>
              <a:buClr>
                <a:schemeClr val="accent2"/>
              </a:buClr>
              <a:buSzPct val="80000"/>
              <a:buFont typeface="Wingdings" pitchFamily="2" charset="2"/>
              <a:buNone/>
              <a:defRPr/>
            </a:pPr>
            <a:r>
              <a:rPr lang="en-US" altLang="zh-CN" dirty="0"/>
              <a:t>Derived1::fun2()</a:t>
            </a:r>
          </a:p>
          <a:p>
            <a:pPr algn="just">
              <a:spcBef>
                <a:spcPct val="20000"/>
              </a:spcBef>
              <a:buClr>
                <a:schemeClr val="accent2"/>
              </a:buClr>
              <a:buSzPct val="80000"/>
              <a:buFont typeface="Wingdings" pitchFamily="2" charset="2"/>
              <a:buNone/>
              <a:defRPr/>
            </a:pPr>
            <a:r>
              <a:rPr lang="en-US" altLang="zh-CN" dirty="0"/>
              <a:t>Derived2::fun1()</a:t>
            </a:r>
          </a:p>
          <a:p>
            <a:pPr algn="just">
              <a:spcBef>
                <a:spcPct val="20000"/>
              </a:spcBef>
              <a:buClr>
                <a:schemeClr val="accent2"/>
              </a:buClr>
              <a:buSzPct val="80000"/>
              <a:buFont typeface="Wingdings" pitchFamily="2" charset="2"/>
              <a:buNone/>
              <a:defRPr/>
            </a:pPr>
            <a:r>
              <a:rPr lang="en-US" altLang="zh-CN" dirty="0"/>
              <a:t>Derived2::fun2()</a:t>
            </a:r>
            <a:endParaRPr lang="zh-CN" altLang="en-US" sz="2800" dirty="0"/>
          </a:p>
        </p:txBody>
      </p:sp>
      <p:sp>
        <p:nvSpPr>
          <p:cNvPr id="7"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58</a:t>
            </a:fld>
            <a:endParaRPr lang="en-US" altLang="zh-CN" dirty="0"/>
          </a:p>
        </p:txBody>
      </p:sp>
      <p:sp>
        <p:nvSpPr>
          <p:cNvPr id="8" name="标题 4"/>
          <p:cNvSpPr txBox="1">
            <a:spLocks/>
          </p:cNvSpPr>
          <p:nvPr/>
        </p:nvSpPr>
        <p:spPr>
          <a:xfrm>
            <a:off x="738188"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8.7 </a:t>
            </a:r>
            <a:r>
              <a:rPr lang="zh-CN" altLang="en-US" dirty="0"/>
              <a:t>深度探索</a:t>
            </a:r>
            <a:endParaRPr lang="en-US" altLang="zh-CN" dirty="0"/>
          </a:p>
          <a:p>
            <a:pPr algn="ctr"/>
            <a:r>
              <a:rPr lang="zh-CN" altLang="en-US" dirty="0"/>
              <a:t> </a:t>
            </a:r>
            <a:r>
              <a:rPr lang="en-US" altLang="zh-CN" dirty="0"/>
              <a:t>—— 8.7.2 </a:t>
            </a:r>
            <a:r>
              <a:rPr lang="zh-CN" altLang="en-US" dirty="0"/>
              <a:t>运行时类型识别</a:t>
            </a:r>
          </a:p>
        </p:txBody>
      </p:sp>
    </p:spTree>
    <p:extLst>
      <p:ext uri="{BB962C8B-B14F-4D97-AF65-F5344CB8AC3E}">
        <p14:creationId xmlns:p14="http://schemas.microsoft.com/office/powerpoint/2010/main" val="192434383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0" y="950913"/>
            <a:ext cx="6704013" cy="954087"/>
          </a:xfrm>
        </p:spPr>
        <p:txBody>
          <a:bodyPr/>
          <a:lstStyle/>
          <a:p>
            <a:pPr algn="l" eaLnBrk="1" hangingPunct="1"/>
            <a:r>
              <a:rPr lang="zh-CN" altLang="en-US" dirty="0"/>
              <a:t>用</a:t>
            </a:r>
            <a:r>
              <a:rPr lang="en-US" altLang="zh-CN" dirty="0" err="1"/>
              <a:t>typeid</a:t>
            </a:r>
            <a:r>
              <a:rPr lang="zh-CN" altLang="en-US" dirty="0"/>
              <a:t>获取运行时类型信息</a:t>
            </a:r>
          </a:p>
        </p:txBody>
      </p:sp>
      <p:sp>
        <p:nvSpPr>
          <p:cNvPr id="3" name="内容占位符 2"/>
          <p:cNvSpPr>
            <a:spLocks noGrp="1"/>
          </p:cNvSpPr>
          <p:nvPr>
            <p:ph idx="1"/>
          </p:nvPr>
        </p:nvSpPr>
        <p:spPr>
          <a:xfrm>
            <a:off x="228600" y="1828800"/>
            <a:ext cx="8610600" cy="4495800"/>
          </a:xfrm>
        </p:spPr>
        <p:txBody>
          <a:bodyPr>
            <a:noAutofit/>
          </a:bodyPr>
          <a:lstStyle/>
          <a:p>
            <a:pPr marL="365760" indent="-256032" eaLnBrk="1" fontAlgn="auto" hangingPunct="1">
              <a:spcAft>
                <a:spcPts val="0"/>
              </a:spcAft>
              <a:buClr>
                <a:schemeClr val="accent3"/>
              </a:buClr>
              <a:buFont typeface="Georgia"/>
              <a:buChar char="•"/>
              <a:defRPr/>
            </a:pPr>
            <a:r>
              <a:rPr lang="zh-CN" altLang="en-US" dirty="0"/>
              <a:t>语法形式</a:t>
            </a:r>
            <a:endParaRPr lang="en-US" altLang="zh-CN" dirty="0"/>
          </a:p>
          <a:p>
            <a:pPr marL="658368" lvl="1" indent="-246888" eaLnBrk="1" fontAlgn="auto" hangingPunct="1">
              <a:spcAft>
                <a:spcPts val="0"/>
              </a:spcAft>
              <a:buFont typeface="Georgia"/>
              <a:buChar char="▫"/>
              <a:defRPr/>
            </a:pPr>
            <a:r>
              <a:rPr lang="en-US" altLang="zh-CN" sz="1800" dirty="0" err="1"/>
              <a:t>typeid</a:t>
            </a:r>
            <a:r>
              <a:rPr lang="en-US" altLang="zh-CN" sz="1800" dirty="0"/>
              <a:t> ( </a:t>
            </a:r>
            <a:r>
              <a:rPr lang="zh-CN" altLang="en-US" sz="1800" dirty="0"/>
              <a:t>表达式 </a:t>
            </a:r>
            <a:r>
              <a:rPr lang="en-US" altLang="zh-CN" sz="1800" dirty="0"/>
              <a:t>)</a:t>
            </a:r>
          </a:p>
          <a:p>
            <a:pPr marL="658368" lvl="1" indent="-246888" eaLnBrk="1" fontAlgn="auto" hangingPunct="1">
              <a:spcAft>
                <a:spcPts val="0"/>
              </a:spcAft>
              <a:buFont typeface="Georgia"/>
              <a:buChar char="▫"/>
              <a:defRPr/>
            </a:pPr>
            <a:r>
              <a:rPr lang="en-US" altLang="zh-CN" sz="1800" dirty="0" err="1"/>
              <a:t>typeid</a:t>
            </a:r>
            <a:r>
              <a:rPr lang="en-US" altLang="zh-CN" sz="1800" dirty="0"/>
              <a:t> ( </a:t>
            </a:r>
            <a:r>
              <a:rPr lang="zh-CN" altLang="en-US" sz="1800" dirty="0"/>
              <a:t>类型说明符 </a:t>
            </a:r>
            <a:r>
              <a:rPr lang="en-US" altLang="zh-CN" sz="1800" dirty="0"/>
              <a:t>)</a:t>
            </a:r>
          </a:p>
          <a:p>
            <a:pPr marL="365760" indent="-256032" eaLnBrk="1" fontAlgn="auto" hangingPunct="1">
              <a:spcAft>
                <a:spcPts val="0"/>
              </a:spcAft>
              <a:buClr>
                <a:schemeClr val="accent3"/>
              </a:buClr>
              <a:buFont typeface="Georgia"/>
              <a:buChar char="•"/>
              <a:defRPr/>
            </a:pPr>
            <a:r>
              <a:rPr lang="zh-CN" altLang="en-US" dirty="0"/>
              <a:t>功能</a:t>
            </a:r>
            <a:endParaRPr lang="en-US" altLang="zh-CN" dirty="0"/>
          </a:p>
          <a:p>
            <a:pPr marL="658368" lvl="1" indent="-246888" eaLnBrk="1" fontAlgn="auto" hangingPunct="1">
              <a:spcAft>
                <a:spcPts val="0"/>
              </a:spcAft>
              <a:buFont typeface="Georgia"/>
              <a:buChar char="▫"/>
              <a:defRPr/>
            </a:pPr>
            <a:r>
              <a:rPr lang="zh-CN" altLang="en-US" dirty="0"/>
              <a:t>获得表达式或类型说明符的类型信息</a:t>
            </a:r>
            <a:endParaRPr lang="en-US" altLang="zh-CN" dirty="0"/>
          </a:p>
          <a:p>
            <a:pPr marL="923544" lvl="2" indent="-219456" eaLnBrk="1" fontAlgn="auto" hangingPunct="1">
              <a:spcAft>
                <a:spcPts val="0"/>
              </a:spcAft>
              <a:buFont typeface="Wingdings 2"/>
              <a:buChar char=""/>
              <a:defRPr/>
            </a:pPr>
            <a:r>
              <a:rPr lang="zh-CN" altLang="en-US" sz="2000" dirty="0"/>
              <a:t>表达式有多态类型时，会被求值，并得到动态类型信息；</a:t>
            </a:r>
            <a:endParaRPr lang="en-US" altLang="zh-CN" sz="2000" dirty="0"/>
          </a:p>
          <a:p>
            <a:pPr marL="923544" lvl="2" indent="-219456" eaLnBrk="1" fontAlgn="auto" hangingPunct="1">
              <a:spcAft>
                <a:spcPts val="0"/>
              </a:spcAft>
              <a:buFont typeface="Wingdings 2"/>
              <a:buChar char=""/>
              <a:defRPr/>
            </a:pPr>
            <a:r>
              <a:rPr lang="zh-CN" altLang="en-US" sz="2000" dirty="0"/>
              <a:t>否则，表达式不被求值，只能得到静态的类型信息。</a:t>
            </a:r>
            <a:endParaRPr lang="en-US" altLang="zh-CN" sz="2000" dirty="0"/>
          </a:p>
          <a:p>
            <a:pPr marL="658368" lvl="1" indent="-246888" eaLnBrk="1" fontAlgn="auto" hangingPunct="1">
              <a:spcAft>
                <a:spcPts val="0"/>
              </a:spcAft>
              <a:buFont typeface="Georgia"/>
              <a:buChar char="▫"/>
              <a:defRPr/>
            </a:pPr>
            <a:r>
              <a:rPr lang="zh-CN" altLang="en-US" dirty="0"/>
              <a:t>类型信息用</a:t>
            </a:r>
            <a:r>
              <a:rPr lang="en-US" altLang="zh-CN" dirty="0" err="1"/>
              <a:t>type_info</a:t>
            </a:r>
            <a:r>
              <a:rPr lang="zh-CN" altLang="en-US" dirty="0"/>
              <a:t>对象表示</a:t>
            </a:r>
            <a:endParaRPr lang="en-US" altLang="zh-CN" dirty="0"/>
          </a:p>
          <a:p>
            <a:pPr marL="923544" lvl="2" indent="-219456" eaLnBrk="1" fontAlgn="auto" hangingPunct="1">
              <a:spcAft>
                <a:spcPts val="0"/>
              </a:spcAft>
              <a:buFont typeface="Wingdings 2"/>
              <a:buChar char=""/>
              <a:defRPr/>
            </a:pPr>
            <a:r>
              <a:rPr lang="en-US" altLang="zh-CN" sz="2000" dirty="0" err="1"/>
              <a:t>type_info</a:t>
            </a:r>
            <a:r>
              <a:rPr lang="zh-CN" altLang="en-US" sz="2000" dirty="0"/>
              <a:t>是</a:t>
            </a:r>
            <a:r>
              <a:rPr lang="en-US" altLang="zh-CN" sz="2000" dirty="0" err="1"/>
              <a:t>typeinfo</a:t>
            </a:r>
            <a:r>
              <a:rPr lang="zh-CN" altLang="en-US" sz="2000" dirty="0"/>
              <a:t>头文件中声明的类；</a:t>
            </a:r>
            <a:endParaRPr lang="en-US" altLang="zh-CN" sz="2000" dirty="0"/>
          </a:p>
          <a:p>
            <a:pPr marL="923544" lvl="2" indent="-219456" eaLnBrk="1" fontAlgn="auto" hangingPunct="1">
              <a:spcAft>
                <a:spcPts val="0"/>
              </a:spcAft>
              <a:buFont typeface="Wingdings 2"/>
              <a:buChar char=""/>
              <a:defRPr/>
            </a:pPr>
            <a:r>
              <a:rPr lang="en-US" altLang="zh-CN" sz="2000" dirty="0" err="1"/>
              <a:t>typeid</a:t>
            </a:r>
            <a:r>
              <a:rPr lang="zh-CN" altLang="en-US" sz="2000" dirty="0"/>
              <a:t>的结果是</a:t>
            </a:r>
            <a:r>
              <a:rPr lang="en-US" altLang="zh-CN" sz="2000" dirty="0" err="1"/>
              <a:t>type_info</a:t>
            </a:r>
            <a:r>
              <a:rPr lang="zh-CN" altLang="en-US" sz="2000" dirty="0"/>
              <a:t>类型的常引用；</a:t>
            </a:r>
            <a:endParaRPr lang="en-US" altLang="zh-CN" sz="2000" dirty="0"/>
          </a:p>
          <a:p>
            <a:pPr marL="923544" lvl="2" indent="-219456" eaLnBrk="1" fontAlgn="auto" hangingPunct="1">
              <a:spcAft>
                <a:spcPts val="0"/>
              </a:spcAft>
              <a:buFont typeface="Wingdings 2"/>
              <a:buChar char=""/>
              <a:defRPr/>
            </a:pPr>
            <a:r>
              <a:rPr lang="zh-CN" altLang="en-US" sz="2000" dirty="0"/>
              <a:t>可以用</a:t>
            </a:r>
            <a:r>
              <a:rPr lang="en-US" altLang="zh-CN" sz="2000" dirty="0" err="1"/>
              <a:t>type_info</a:t>
            </a:r>
            <a:r>
              <a:rPr lang="zh-CN" altLang="en-US" sz="2000" dirty="0"/>
              <a:t>的重载的“</a:t>
            </a:r>
            <a:r>
              <a:rPr lang="en-US" altLang="zh-CN" sz="2000" dirty="0"/>
              <a:t>==</a:t>
            </a:r>
            <a:r>
              <a:rPr lang="zh-CN" altLang="en-US" sz="2000" dirty="0"/>
              <a:t>”、“</a:t>
            </a:r>
            <a:r>
              <a:rPr lang="en-US" altLang="zh-CN" sz="2000" dirty="0"/>
              <a:t>!=</a:t>
            </a:r>
            <a:r>
              <a:rPr lang="zh-CN" altLang="en-US" sz="2000" dirty="0"/>
              <a:t>”操作符比较两类型的异同；</a:t>
            </a:r>
            <a:endParaRPr lang="en-US" altLang="zh-CN" sz="2000" dirty="0"/>
          </a:p>
          <a:p>
            <a:pPr marL="923544" lvl="2" indent="-219456" eaLnBrk="1" fontAlgn="auto" hangingPunct="1">
              <a:spcAft>
                <a:spcPts val="0"/>
              </a:spcAft>
              <a:buFont typeface="Wingdings 2"/>
              <a:buChar char=""/>
              <a:defRPr/>
            </a:pPr>
            <a:r>
              <a:rPr lang="en-US" altLang="zh-CN" sz="2000" dirty="0" err="1"/>
              <a:t>type_info</a:t>
            </a:r>
            <a:r>
              <a:rPr lang="zh-CN" altLang="en-US" sz="2000" dirty="0"/>
              <a:t>的</a:t>
            </a:r>
            <a:r>
              <a:rPr lang="en-US" altLang="zh-CN" sz="2000" dirty="0"/>
              <a:t>name</a:t>
            </a:r>
            <a:r>
              <a:rPr lang="zh-CN" altLang="en-US" sz="2000" dirty="0"/>
              <a:t>成员函数返回类型名称，类型为</a:t>
            </a:r>
            <a:r>
              <a:rPr lang="en-US" altLang="zh-CN" sz="2000" dirty="0"/>
              <a:t>const char *</a:t>
            </a:r>
            <a:r>
              <a:rPr lang="zh-CN" altLang="en-US" sz="2000" dirty="0"/>
              <a:t>。</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
        <p:nvSpPr>
          <p:cNvPr id="7" name="标题 4"/>
          <p:cNvSpPr txBox="1">
            <a:spLocks/>
          </p:cNvSpPr>
          <p:nvPr/>
        </p:nvSpPr>
        <p:spPr>
          <a:xfrm>
            <a:off x="738188"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8.7 </a:t>
            </a:r>
            <a:r>
              <a:rPr lang="zh-CN" altLang="en-US" dirty="0"/>
              <a:t>深度探索</a:t>
            </a:r>
            <a:endParaRPr lang="en-US" altLang="zh-CN" dirty="0"/>
          </a:p>
          <a:p>
            <a:pPr algn="ctr"/>
            <a:r>
              <a:rPr lang="zh-CN" altLang="en-US" dirty="0"/>
              <a:t> </a:t>
            </a:r>
            <a:r>
              <a:rPr lang="en-US" altLang="zh-CN" dirty="0"/>
              <a:t>—— 8.7.2 </a:t>
            </a:r>
            <a:r>
              <a:rPr lang="zh-CN" altLang="en-US" dirty="0"/>
              <a:t>运行时类型识别</a:t>
            </a:r>
          </a:p>
        </p:txBody>
      </p:sp>
    </p:spTree>
    <p:extLst>
      <p:ext uri="{BB962C8B-B14F-4D97-AF65-F5344CB8AC3E}">
        <p14:creationId xmlns:p14="http://schemas.microsoft.com/office/powerpoint/2010/main" val="23829721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body" idx="1"/>
          </p:nvPr>
        </p:nvSpPr>
        <p:spPr>
          <a:xfrm>
            <a:off x="381000" y="1295400"/>
            <a:ext cx="8077200" cy="4495800"/>
          </a:xfrm>
        </p:spPr>
        <p:txBody>
          <a:bodyPr/>
          <a:lstStyle/>
          <a:p>
            <a:pPr algn="just">
              <a:lnSpc>
                <a:spcPct val="100000"/>
              </a:lnSpc>
              <a:spcBef>
                <a:spcPts val="0"/>
              </a:spcBef>
              <a:buNone/>
            </a:pPr>
            <a:r>
              <a:rPr lang="zh-CN" altLang="en-US" sz="2800" b="1" dirty="0">
                <a:solidFill>
                  <a:srgbClr val="FF0000"/>
                </a:solidFill>
                <a:latin typeface="Arial Narrow" panose="020B0606020202030204" pitchFamily="34" charset="0"/>
              </a:rPr>
              <a:t>问题举例</a:t>
            </a:r>
            <a:r>
              <a:rPr lang="en-US" altLang="zh-CN" sz="2800" b="1" dirty="0">
                <a:solidFill>
                  <a:srgbClr val="FF0000"/>
                </a:solidFill>
                <a:latin typeface="Arial Narrow" panose="020B0606020202030204" pitchFamily="34" charset="0"/>
              </a:rPr>
              <a:t>——</a:t>
            </a:r>
            <a:r>
              <a:rPr lang="zh-CN" altLang="en-US" sz="2800" b="1" dirty="0">
                <a:solidFill>
                  <a:srgbClr val="FF0000"/>
                </a:solidFill>
                <a:latin typeface="Arial Narrow" panose="020B0606020202030204" pitchFamily="34" charset="0"/>
              </a:rPr>
              <a:t>复数的运算</a:t>
            </a:r>
          </a:p>
          <a:p>
            <a:pPr algn="just">
              <a:lnSpc>
                <a:spcPct val="100000"/>
              </a:lnSpc>
              <a:spcBef>
                <a:spcPts val="0"/>
              </a:spcBef>
              <a:buFont typeface="Monotype Sorts" pitchFamily="2" charset="2"/>
              <a:buNone/>
            </a:pPr>
            <a:r>
              <a:rPr lang="en-US" altLang="zh-CN" sz="2800" dirty="0"/>
              <a:t>class complex	//</a:t>
            </a:r>
            <a:r>
              <a:rPr lang="zh-CN" altLang="en-US" sz="2800" dirty="0"/>
              <a:t>复数类声明</a:t>
            </a:r>
          </a:p>
          <a:p>
            <a:pPr algn="just">
              <a:lnSpc>
                <a:spcPct val="100000"/>
              </a:lnSpc>
              <a:spcBef>
                <a:spcPts val="0"/>
              </a:spcBef>
              <a:buFont typeface="Monotype Sorts" pitchFamily="2" charset="2"/>
              <a:buNone/>
            </a:pPr>
            <a:r>
              <a:rPr lang="en-US" altLang="zh-CN" sz="2800" dirty="0"/>
              <a:t>{</a:t>
            </a:r>
          </a:p>
          <a:p>
            <a:pPr algn="just">
              <a:lnSpc>
                <a:spcPct val="100000"/>
              </a:lnSpc>
              <a:spcBef>
                <a:spcPts val="0"/>
              </a:spcBef>
              <a:buFont typeface="Monotype Sorts" pitchFamily="2" charset="2"/>
              <a:buNone/>
            </a:pPr>
            <a:r>
              <a:rPr lang="en-US" altLang="zh-CN" sz="2800" dirty="0"/>
              <a:t>public:	</a:t>
            </a:r>
          </a:p>
          <a:p>
            <a:pPr>
              <a:lnSpc>
                <a:spcPct val="100000"/>
              </a:lnSpc>
              <a:spcBef>
                <a:spcPts val="0"/>
              </a:spcBef>
              <a:buFont typeface="Monotype Sorts" pitchFamily="2" charset="2"/>
              <a:buNone/>
            </a:pPr>
            <a:r>
              <a:rPr lang="en-US" altLang="zh-CN" sz="2800" dirty="0"/>
              <a:t>	complex(double r=0.0,double </a:t>
            </a:r>
            <a:r>
              <a:rPr lang="en-US" altLang="zh-CN" sz="2800" dirty="0" err="1"/>
              <a:t>i</a:t>
            </a:r>
            <a:r>
              <a:rPr lang="en-US" altLang="zh-CN" sz="2800" dirty="0"/>
              <a:t>=0.0){real=</a:t>
            </a:r>
            <a:r>
              <a:rPr lang="en-US" altLang="zh-CN" sz="2800" dirty="0" err="1"/>
              <a:t>r;imag</a:t>
            </a:r>
            <a:r>
              <a:rPr lang="en-US" altLang="zh-CN" sz="2800" dirty="0"/>
              <a:t>=</a:t>
            </a:r>
            <a:r>
              <a:rPr lang="en-US" altLang="zh-CN" sz="2800" dirty="0" err="1"/>
              <a:t>i</a:t>
            </a:r>
            <a:r>
              <a:rPr lang="en-US" altLang="zh-CN" sz="2800" dirty="0"/>
              <a:t>;}</a:t>
            </a:r>
            <a:br>
              <a:rPr lang="en-US" altLang="zh-CN" sz="2800" dirty="0"/>
            </a:br>
            <a:r>
              <a:rPr lang="en-US" altLang="zh-CN" sz="2800" dirty="0"/>
              <a:t>                                                          //</a:t>
            </a:r>
            <a:r>
              <a:rPr lang="zh-CN" altLang="en-US" sz="2800" dirty="0"/>
              <a:t>构造函数</a:t>
            </a:r>
          </a:p>
          <a:p>
            <a:pPr algn="just">
              <a:lnSpc>
                <a:spcPct val="100000"/>
              </a:lnSpc>
              <a:spcBef>
                <a:spcPts val="0"/>
              </a:spcBef>
              <a:buFont typeface="Monotype Sorts" pitchFamily="2" charset="2"/>
              <a:buNone/>
            </a:pPr>
            <a:r>
              <a:rPr lang="zh-CN" altLang="en-US" sz="2800" dirty="0"/>
              <a:t>	</a:t>
            </a:r>
            <a:r>
              <a:rPr lang="en-US" altLang="zh-CN" sz="2800" dirty="0"/>
              <a:t>void display();	//</a:t>
            </a:r>
            <a:r>
              <a:rPr lang="zh-CN" altLang="en-US" sz="2800" dirty="0"/>
              <a:t>显示复数的值</a:t>
            </a:r>
          </a:p>
          <a:p>
            <a:pPr algn="just">
              <a:lnSpc>
                <a:spcPct val="100000"/>
              </a:lnSpc>
              <a:spcBef>
                <a:spcPts val="0"/>
              </a:spcBef>
              <a:buFont typeface="Monotype Sorts" pitchFamily="2" charset="2"/>
              <a:buNone/>
            </a:pPr>
            <a:r>
              <a:rPr lang="en-US" altLang="zh-CN" sz="2800" dirty="0"/>
              <a:t>private:	</a:t>
            </a:r>
          </a:p>
          <a:p>
            <a:pPr algn="just">
              <a:lnSpc>
                <a:spcPct val="100000"/>
              </a:lnSpc>
              <a:spcBef>
                <a:spcPts val="0"/>
              </a:spcBef>
              <a:buFont typeface="Monotype Sorts" pitchFamily="2" charset="2"/>
              <a:buNone/>
            </a:pPr>
            <a:r>
              <a:rPr lang="en-US" altLang="zh-CN" sz="2800" dirty="0"/>
              <a:t>	double real;</a:t>
            </a:r>
          </a:p>
          <a:p>
            <a:pPr algn="just">
              <a:lnSpc>
                <a:spcPct val="100000"/>
              </a:lnSpc>
              <a:spcBef>
                <a:spcPts val="0"/>
              </a:spcBef>
              <a:buFont typeface="Monotype Sorts" pitchFamily="2" charset="2"/>
              <a:buNone/>
            </a:pPr>
            <a:r>
              <a:rPr lang="en-US" altLang="zh-CN" sz="2800" dirty="0"/>
              <a:t>	double </a:t>
            </a:r>
            <a:r>
              <a:rPr lang="en-US" altLang="zh-CN" sz="2800" dirty="0" err="1"/>
              <a:t>imag</a:t>
            </a:r>
            <a:r>
              <a:rPr lang="en-US" altLang="zh-CN" sz="2800" dirty="0"/>
              <a:t>;</a:t>
            </a:r>
          </a:p>
          <a:p>
            <a:pPr algn="just">
              <a:lnSpc>
                <a:spcPct val="100000"/>
              </a:lnSpc>
              <a:spcBef>
                <a:spcPts val="0"/>
              </a:spcBef>
              <a:buFont typeface="Monotype Sorts" pitchFamily="2" charset="2"/>
              <a:buNone/>
            </a:pPr>
            <a:r>
              <a:rPr lang="en-US" altLang="zh-CN" sz="2800" dirty="0"/>
              <a:t>};			</a:t>
            </a:r>
          </a:p>
        </p:txBody>
      </p:sp>
      <p:sp>
        <p:nvSpPr>
          <p:cNvPr id="5" name="标题 1"/>
          <p:cNvSpPr>
            <a:spLocks noGrp="1"/>
          </p:cNvSpPr>
          <p:nvPr>
            <p:ph type="title"/>
          </p:nvPr>
        </p:nvSpPr>
        <p:spPr>
          <a:xfrm>
            <a:off x="1219200" y="0"/>
            <a:ext cx="6704013" cy="954087"/>
          </a:xfrm>
        </p:spPr>
        <p:txBody>
          <a:bodyPr/>
          <a:lstStyle/>
          <a:p>
            <a:pPr eaLnBrk="1" hangingPunct="1"/>
            <a:r>
              <a:rPr lang="en-US" altLang="zh-CN"/>
              <a:t>8.2 </a:t>
            </a:r>
            <a:r>
              <a:rPr lang="zh-CN" altLang="en-US"/>
              <a:t>运算符重载</a:t>
            </a:r>
          </a:p>
        </p:txBody>
      </p:sp>
      <p:sp>
        <p:nvSpPr>
          <p:cNvPr id="4"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Tree>
    <p:extLst>
      <p:ext uri="{BB962C8B-B14F-4D97-AF65-F5344CB8AC3E}">
        <p14:creationId xmlns:p14="http://schemas.microsoft.com/office/powerpoint/2010/main" val="193048040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8-10 </a:t>
            </a:r>
            <a:r>
              <a:rPr lang="en-US" altLang="zh-CN" dirty="0" err="1"/>
              <a:t>typeid</a:t>
            </a:r>
            <a:r>
              <a:rPr lang="zh-CN" altLang="en-US" dirty="0"/>
              <a:t>用法示例</a:t>
            </a:r>
          </a:p>
        </p:txBody>
      </p:sp>
      <p:sp>
        <p:nvSpPr>
          <p:cNvPr id="76803" name="内容占位符 2"/>
          <p:cNvSpPr>
            <a:spLocks noGrp="1"/>
          </p:cNvSpPr>
          <p:nvPr>
            <p:ph idx="1"/>
          </p:nvPr>
        </p:nvSpPr>
        <p:spPr>
          <a:xfrm>
            <a:off x="228600" y="1747838"/>
            <a:ext cx="3983038" cy="5000625"/>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1600" dirty="0"/>
              <a:t>//8_10.cpp</a:t>
            </a:r>
          </a:p>
          <a:p>
            <a:pPr eaLnBrk="1" hangingPunct="1">
              <a:lnSpc>
                <a:spcPct val="100000"/>
              </a:lnSpc>
              <a:spcBef>
                <a:spcPts val="0"/>
              </a:spcBef>
              <a:buFont typeface="Georgia" panose="02040502050405020303" pitchFamily="18" charset="0"/>
              <a:buNone/>
            </a:pPr>
            <a:r>
              <a:rPr lang="en-US" altLang="zh-CN" sz="1600" dirty="0"/>
              <a:t>#include &lt;</a:t>
            </a:r>
            <a:r>
              <a:rPr lang="en-US" altLang="zh-CN" sz="1600" dirty="0" err="1"/>
              <a:t>iostream</a:t>
            </a:r>
            <a:r>
              <a:rPr lang="en-US" altLang="zh-CN" sz="1600" dirty="0"/>
              <a:t>&gt;</a:t>
            </a:r>
          </a:p>
          <a:p>
            <a:pPr eaLnBrk="1" hangingPunct="1">
              <a:lnSpc>
                <a:spcPct val="100000"/>
              </a:lnSpc>
              <a:spcBef>
                <a:spcPts val="0"/>
              </a:spcBef>
              <a:buFont typeface="Georgia" panose="02040502050405020303" pitchFamily="18" charset="0"/>
              <a:buNone/>
            </a:pPr>
            <a:r>
              <a:rPr lang="en-US" altLang="zh-CN" sz="1600" dirty="0"/>
              <a:t>#include &lt;</a:t>
            </a:r>
            <a:r>
              <a:rPr lang="en-US" altLang="zh-CN" sz="1600" dirty="0" err="1"/>
              <a:t>typeinfo</a:t>
            </a:r>
            <a:r>
              <a:rPr lang="en-US" altLang="zh-CN" sz="1600" dirty="0"/>
              <a:t>&gt;</a:t>
            </a:r>
          </a:p>
          <a:p>
            <a:pPr eaLnBrk="1" hangingPunct="1">
              <a:lnSpc>
                <a:spcPct val="100000"/>
              </a:lnSpc>
              <a:spcBef>
                <a:spcPts val="0"/>
              </a:spcBef>
              <a:buFont typeface="Georgia" panose="02040502050405020303" pitchFamily="18" charset="0"/>
              <a:buNone/>
            </a:pPr>
            <a:r>
              <a:rPr lang="en-US" altLang="zh-CN" sz="1600" dirty="0"/>
              <a:t>using namespace </a:t>
            </a:r>
            <a:r>
              <a:rPr lang="en-US" altLang="zh-CN" sz="1600" dirty="0" err="1"/>
              <a:t>std</a:t>
            </a:r>
            <a:r>
              <a:rPr lang="en-US" altLang="zh-CN" sz="1600" dirty="0"/>
              <a:t>;</a:t>
            </a:r>
          </a:p>
          <a:p>
            <a:pPr eaLnBrk="1" hangingPunct="1">
              <a:lnSpc>
                <a:spcPct val="100000"/>
              </a:lnSpc>
              <a:spcBef>
                <a:spcPts val="0"/>
              </a:spcBef>
              <a:buFont typeface="Georgia" panose="02040502050405020303" pitchFamily="18" charset="0"/>
              <a:buNone/>
            </a:pPr>
            <a:r>
              <a:rPr lang="en-US" altLang="zh-CN" sz="1600" dirty="0"/>
              <a:t> </a:t>
            </a:r>
          </a:p>
          <a:p>
            <a:pPr eaLnBrk="1" hangingPunct="1">
              <a:lnSpc>
                <a:spcPct val="100000"/>
              </a:lnSpc>
              <a:spcBef>
                <a:spcPts val="0"/>
              </a:spcBef>
              <a:buFont typeface="Georgia" panose="02040502050405020303" pitchFamily="18" charset="0"/>
              <a:buNone/>
            </a:pPr>
            <a:r>
              <a:rPr lang="en-US" altLang="zh-CN" sz="1600" dirty="0"/>
              <a:t>class Base {</a:t>
            </a:r>
          </a:p>
          <a:p>
            <a:pPr eaLnBrk="1" hangingPunct="1">
              <a:lnSpc>
                <a:spcPct val="100000"/>
              </a:lnSpc>
              <a:spcBef>
                <a:spcPts val="0"/>
              </a:spcBef>
              <a:buFont typeface="Georgia" panose="02040502050405020303" pitchFamily="18" charset="0"/>
              <a:buNone/>
            </a:pPr>
            <a:r>
              <a:rPr lang="en-US" altLang="zh-CN" sz="1600" dirty="0"/>
              <a:t>public:</a:t>
            </a:r>
          </a:p>
          <a:p>
            <a:pPr eaLnBrk="1" hangingPunct="1">
              <a:lnSpc>
                <a:spcPct val="100000"/>
              </a:lnSpc>
              <a:spcBef>
                <a:spcPts val="0"/>
              </a:spcBef>
              <a:buFont typeface="Georgia" panose="02040502050405020303" pitchFamily="18" charset="0"/>
              <a:buNone/>
            </a:pPr>
            <a:r>
              <a:rPr lang="en-US" altLang="zh-CN" sz="1600" dirty="0"/>
              <a:t>	virtual ~Base() { }</a:t>
            </a:r>
          </a:p>
          <a:p>
            <a:pPr eaLnBrk="1" hangingPunct="1">
              <a:lnSpc>
                <a:spcPct val="100000"/>
              </a:lnSpc>
              <a:spcBef>
                <a:spcPts val="0"/>
              </a:spcBef>
              <a:buFont typeface="Georgia" panose="02040502050405020303" pitchFamily="18" charset="0"/>
              <a:buNone/>
            </a:pPr>
            <a:r>
              <a:rPr lang="en-US" altLang="zh-CN" sz="1600" dirty="0"/>
              <a:t>};</a:t>
            </a:r>
          </a:p>
          <a:p>
            <a:pPr eaLnBrk="1" hangingPunct="1">
              <a:lnSpc>
                <a:spcPct val="100000"/>
              </a:lnSpc>
              <a:spcBef>
                <a:spcPts val="0"/>
              </a:spcBef>
              <a:buFont typeface="Georgia" panose="02040502050405020303" pitchFamily="18" charset="0"/>
              <a:buNone/>
            </a:pPr>
            <a:r>
              <a:rPr lang="en-US" altLang="zh-CN" sz="1600" dirty="0"/>
              <a:t>class Derived: public Base { };</a:t>
            </a:r>
          </a:p>
          <a:p>
            <a:pPr eaLnBrk="1" hangingPunct="1">
              <a:lnSpc>
                <a:spcPct val="100000"/>
              </a:lnSpc>
              <a:spcBef>
                <a:spcPts val="0"/>
              </a:spcBef>
              <a:buFont typeface="Georgia" panose="02040502050405020303" pitchFamily="18" charset="0"/>
              <a:buNone/>
            </a:pPr>
            <a:r>
              <a:rPr lang="en-US" altLang="zh-CN" sz="1600" dirty="0"/>
              <a:t> </a:t>
            </a:r>
          </a:p>
          <a:p>
            <a:pPr eaLnBrk="1" hangingPunct="1">
              <a:lnSpc>
                <a:spcPct val="100000"/>
              </a:lnSpc>
              <a:spcBef>
                <a:spcPts val="0"/>
              </a:spcBef>
              <a:buFont typeface="Georgia" panose="02040502050405020303" pitchFamily="18" charset="0"/>
              <a:buNone/>
            </a:pPr>
            <a:r>
              <a:rPr lang="en-US" altLang="zh-CN" sz="1600" dirty="0"/>
              <a:t>void fun(Base *b) {</a:t>
            </a:r>
          </a:p>
          <a:p>
            <a:pPr eaLnBrk="1" hangingPunct="1">
              <a:lnSpc>
                <a:spcPct val="100000"/>
              </a:lnSpc>
              <a:spcBef>
                <a:spcPts val="0"/>
              </a:spcBef>
              <a:buFont typeface="Georgia" panose="02040502050405020303" pitchFamily="18" charset="0"/>
              <a:buNone/>
            </a:pPr>
            <a:r>
              <a:rPr lang="en-US" altLang="zh-CN" sz="1600" dirty="0"/>
              <a:t>	//</a:t>
            </a:r>
            <a:r>
              <a:rPr lang="zh-CN" altLang="en-US" sz="1600" dirty="0"/>
              <a:t>得到表示</a:t>
            </a:r>
            <a:r>
              <a:rPr lang="en-US" altLang="zh-CN" sz="1600" dirty="0"/>
              <a:t>b</a:t>
            </a:r>
            <a:r>
              <a:rPr lang="zh-CN" altLang="en-US" sz="1600" dirty="0"/>
              <a:t>和*</a:t>
            </a:r>
            <a:r>
              <a:rPr lang="en-US" altLang="zh-CN" sz="1600" dirty="0"/>
              <a:t>b</a:t>
            </a:r>
            <a:r>
              <a:rPr lang="zh-CN" altLang="en-US" sz="1600" dirty="0"/>
              <a:t>类型信息的对象</a:t>
            </a:r>
          </a:p>
          <a:p>
            <a:pPr eaLnBrk="1" hangingPunct="1">
              <a:lnSpc>
                <a:spcPct val="100000"/>
              </a:lnSpc>
              <a:spcBef>
                <a:spcPts val="0"/>
              </a:spcBef>
              <a:buFont typeface="Georgia" panose="02040502050405020303" pitchFamily="18" charset="0"/>
              <a:buNone/>
            </a:pPr>
            <a:r>
              <a:rPr lang="zh-CN" altLang="en-US" sz="1600" dirty="0"/>
              <a:t>	</a:t>
            </a:r>
            <a:r>
              <a:rPr lang="en-US" altLang="zh-CN" sz="1600" dirty="0" err="1"/>
              <a:t>const</a:t>
            </a:r>
            <a:r>
              <a:rPr lang="en-US" altLang="zh-CN" sz="1600" dirty="0"/>
              <a:t> </a:t>
            </a:r>
            <a:r>
              <a:rPr lang="en-US" altLang="zh-CN" sz="1600" dirty="0" err="1"/>
              <a:t>type_info</a:t>
            </a:r>
            <a:r>
              <a:rPr lang="en-US" altLang="zh-CN" sz="1600" dirty="0"/>
              <a:t> &amp;info1 = </a:t>
            </a:r>
            <a:r>
              <a:rPr lang="en-US" altLang="zh-CN" sz="1600" dirty="0" err="1"/>
              <a:t>typeid</a:t>
            </a:r>
            <a:r>
              <a:rPr lang="en-US" altLang="zh-CN" sz="1600" dirty="0"/>
              <a:t>(b);</a:t>
            </a:r>
          </a:p>
          <a:p>
            <a:pPr eaLnBrk="1" hangingPunct="1">
              <a:lnSpc>
                <a:spcPct val="100000"/>
              </a:lnSpc>
              <a:spcBef>
                <a:spcPts val="0"/>
              </a:spcBef>
              <a:buFont typeface="Georgia" panose="02040502050405020303" pitchFamily="18" charset="0"/>
              <a:buNone/>
            </a:pPr>
            <a:r>
              <a:rPr lang="en-US" altLang="zh-CN" sz="1600" dirty="0"/>
              <a:t>	</a:t>
            </a:r>
            <a:r>
              <a:rPr lang="en-US" altLang="zh-CN" sz="1600" dirty="0" err="1"/>
              <a:t>const</a:t>
            </a:r>
            <a:r>
              <a:rPr lang="en-US" altLang="zh-CN" sz="1600" dirty="0"/>
              <a:t> </a:t>
            </a:r>
            <a:r>
              <a:rPr lang="en-US" altLang="zh-CN" sz="1600" dirty="0" err="1"/>
              <a:t>type_info</a:t>
            </a:r>
            <a:r>
              <a:rPr lang="en-US" altLang="zh-CN" sz="1600" dirty="0"/>
              <a:t> &amp;info2 = </a:t>
            </a:r>
            <a:r>
              <a:rPr lang="en-US" altLang="zh-CN" sz="1600" dirty="0" err="1"/>
              <a:t>typeid</a:t>
            </a:r>
            <a:r>
              <a:rPr lang="en-US" altLang="zh-CN" sz="1600" dirty="0"/>
              <a:t>(*b);</a:t>
            </a:r>
          </a:p>
          <a:p>
            <a:pPr eaLnBrk="1" hangingPunct="1">
              <a:lnSpc>
                <a:spcPct val="100000"/>
              </a:lnSpc>
              <a:spcBef>
                <a:spcPts val="0"/>
              </a:spcBef>
              <a:buFont typeface="Georgia" panose="02040502050405020303" pitchFamily="18" charset="0"/>
              <a:buNone/>
            </a:pPr>
            <a:r>
              <a:rPr lang="en-US" altLang="zh-CN" sz="1600" dirty="0"/>
              <a:t>	</a:t>
            </a:r>
          </a:p>
        </p:txBody>
      </p:sp>
      <p:sp>
        <p:nvSpPr>
          <p:cNvPr id="6" name="内容占位符 2"/>
          <p:cNvSpPr txBox="1">
            <a:spLocks/>
          </p:cNvSpPr>
          <p:nvPr/>
        </p:nvSpPr>
        <p:spPr>
          <a:xfrm>
            <a:off x="4650920" y="1747837"/>
            <a:ext cx="4287839" cy="5000625"/>
          </a:xfrm>
          <a:prstGeom prst="rect">
            <a:avLst/>
          </a:prstGeom>
          <a:solidFill>
            <a:srgbClr val="85FFFF"/>
          </a:solidFill>
        </p:spPr>
        <p:txBody>
          <a:bodyPr/>
          <a:lstStyle/>
          <a:p>
            <a:pPr latinLnBrk="1">
              <a:spcBef>
                <a:spcPts val="0"/>
              </a:spcBef>
              <a:defRPr/>
            </a:pPr>
            <a:r>
              <a:rPr lang="en-US" altLang="zh-CN" sz="1600" dirty="0" err="1">
                <a:latin typeface="+mn-lt"/>
                <a:ea typeface="+mn-ea"/>
              </a:rPr>
              <a:t>cout</a:t>
            </a:r>
            <a:r>
              <a:rPr lang="en-US" altLang="zh-CN" sz="1600" dirty="0">
                <a:latin typeface="+mn-lt"/>
                <a:ea typeface="+mn-ea"/>
              </a:rPr>
              <a:t> &lt;&lt; "</a:t>
            </a:r>
            <a:r>
              <a:rPr lang="en-US" altLang="zh-CN" sz="1600" dirty="0" err="1">
                <a:latin typeface="+mn-lt"/>
                <a:ea typeface="+mn-ea"/>
              </a:rPr>
              <a:t>typeid</a:t>
            </a:r>
            <a:r>
              <a:rPr lang="en-US" altLang="zh-CN" sz="1600" dirty="0">
                <a:latin typeface="+mn-lt"/>
                <a:ea typeface="+mn-ea"/>
              </a:rPr>
              <a:t>(b): " &lt;&lt; info1.name() &lt;&lt; </a:t>
            </a:r>
            <a:r>
              <a:rPr lang="en-US" altLang="zh-CN" sz="1600" dirty="0" err="1">
                <a:latin typeface="+mn-lt"/>
                <a:ea typeface="+mn-ea"/>
              </a:rPr>
              <a:t>endl</a:t>
            </a:r>
            <a:r>
              <a:rPr lang="en-US" altLang="zh-CN" sz="1600" dirty="0">
                <a:latin typeface="+mn-lt"/>
                <a:ea typeface="+mn-ea"/>
              </a:rPr>
              <a:t>;</a:t>
            </a:r>
            <a:endParaRPr lang="en-US" sz="1600" dirty="0">
              <a:latin typeface="+mn-lt"/>
              <a:ea typeface="+mn-ea"/>
            </a:endParaRPr>
          </a:p>
          <a:p>
            <a:pPr latinLnBrk="1">
              <a:spcBef>
                <a:spcPts val="0"/>
              </a:spcBef>
              <a:defRPr/>
            </a:pPr>
            <a:r>
              <a:rPr lang="en-US" sz="1600" dirty="0" err="1">
                <a:latin typeface="+mn-lt"/>
                <a:ea typeface="+mn-ea"/>
              </a:rPr>
              <a:t>cout</a:t>
            </a:r>
            <a:r>
              <a:rPr lang="en-US" sz="1600" dirty="0">
                <a:latin typeface="+mn-lt"/>
                <a:ea typeface="+mn-ea"/>
              </a:rPr>
              <a:t> &lt;&lt; "</a:t>
            </a:r>
            <a:r>
              <a:rPr lang="en-US" sz="1600" dirty="0" err="1">
                <a:latin typeface="+mn-lt"/>
                <a:ea typeface="+mn-ea"/>
              </a:rPr>
              <a:t>typeid</a:t>
            </a:r>
            <a:r>
              <a:rPr lang="en-US" sz="1600" dirty="0">
                <a:latin typeface="+mn-lt"/>
                <a:ea typeface="+mn-ea"/>
              </a:rPr>
              <a:t>(*b): " &lt;&lt; info2.name() &lt;&lt; </a:t>
            </a:r>
            <a:r>
              <a:rPr lang="en-US" sz="1600" dirty="0" err="1">
                <a:latin typeface="+mn-lt"/>
                <a:ea typeface="+mn-ea"/>
              </a:rPr>
              <a:t>endl</a:t>
            </a:r>
            <a:r>
              <a:rPr lang="en-US" sz="1600" dirty="0">
                <a:latin typeface="+mn-lt"/>
                <a:ea typeface="+mn-ea"/>
              </a:rPr>
              <a:t>;</a:t>
            </a:r>
          </a:p>
          <a:p>
            <a:pPr latinLnBrk="1">
              <a:spcBef>
                <a:spcPts val="0"/>
              </a:spcBef>
              <a:defRPr/>
            </a:pPr>
            <a:r>
              <a:rPr lang="en-US" sz="1600" dirty="0">
                <a:latin typeface="+mn-lt"/>
                <a:ea typeface="+mn-ea"/>
              </a:rPr>
              <a:t>//</a:t>
            </a:r>
            <a:r>
              <a:rPr lang="zh-CN" altLang="en-US" sz="1600" dirty="0">
                <a:latin typeface="+mn-lt"/>
                <a:ea typeface="+mn-ea"/>
              </a:rPr>
              <a:t>判断</a:t>
            </a:r>
            <a:r>
              <a:rPr lang="en-US" sz="1600" dirty="0">
                <a:latin typeface="+mn-lt"/>
                <a:ea typeface="+mn-ea"/>
              </a:rPr>
              <a:t>*b</a:t>
            </a:r>
            <a:r>
              <a:rPr lang="zh-CN" altLang="en-US" sz="1600" dirty="0">
                <a:latin typeface="+mn-lt"/>
                <a:ea typeface="+mn-ea"/>
              </a:rPr>
              <a:t>是否为</a:t>
            </a:r>
            <a:r>
              <a:rPr lang="en-US" sz="1600" dirty="0">
                <a:latin typeface="+mn-lt"/>
                <a:ea typeface="+mn-ea"/>
              </a:rPr>
              <a:t>Base</a:t>
            </a:r>
            <a:r>
              <a:rPr lang="zh-CN" altLang="en-US" sz="1600" dirty="0">
                <a:latin typeface="+mn-lt"/>
                <a:ea typeface="+mn-ea"/>
              </a:rPr>
              <a:t>类型</a:t>
            </a:r>
          </a:p>
          <a:p>
            <a:pPr latinLnBrk="1">
              <a:spcBef>
                <a:spcPts val="0"/>
              </a:spcBef>
              <a:defRPr/>
            </a:pPr>
            <a:r>
              <a:rPr lang="en-US" sz="1600" dirty="0">
                <a:latin typeface="+mn-lt"/>
                <a:ea typeface="+mn-ea"/>
              </a:rPr>
              <a:t>if (info2 == </a:t>
            </a:r>
            <a:r>
              <a:rPr lang="en-US" sz="1600" dirty="0" err="1">
                <a:latin typeface="+mn-lt"/>
                <a:ea typeface="+mn-ea"/>
              </a:rPr>
              <a:t>typeid</a:t>
            </a:r>
            <a:r>
              <a:rPr lang="en-US" sz="1600" dirty="0">
                <a:latin typeface="+mn-lt"/>
                <a:ea typeface="+mn-ea"/>
              </a:rPr>
              <a:t>(Base))	</a:t>
            </a:r>
          </a:p>
          <a:p>
            <a:pPr latinLnBrk="1">
              <a:spcBef>
                <a:spcPts val="0"/>
              </a:spcBef>
              <a:defRPr/>
            </a:pPr>
            <a:r>
              <a:rPr lang="en-US" sz="1600" dirty="0">
                <a:latin typeface="+mn-lt"/>
                <a:ea typeface="+mn-ea"/>
              </a:rPr>
              <a:t>    </a:t>
            </a:r>
            <a:r>
              <a:rPr lang="en-US" sz="1600" dirty="0" err="1">
                <a:latin typeface="+mn-lt"/>
                <a:ea typeface="+mn-ea"/>
              </a:rPr>
              <a:t>cout</a:t>
            </a:r>
            <a:r>
              <a:rPr lang="en-US" sz="1600" dirty="0">
                <a:latin typeface="+mn-lt"/>
                <a:ea typeface="+mn-ea"/>
              </a:rPr>
              <a:t> &lt;&lt; "A base class!" &lt;&lt; </a:t>
            </a:r>
            <a:r>
              <a:rPr lang="en-US" sz="1600" dirty="0" err="1">
                <a:latin typeface="+mn-lt"/>
                <a:ea typeface="+mn-ea"/>
              </a:rPr>
              <a:t>endl</a:t>
            </a:r>
            <a:r>
              <a:rPr lang="en-US" sz="1600" dirty="0">
                <a:latin typeface="+mn-lt"/>
                <a:ea typeface="+mn-ea"/>
              </a:rPr>
              <a:t>;</a:t>
            </a:r>
            <a:endParaRPr lang="zh-CN" altLang="en-US" sz="1600" dirty="0">
              <a:latin typeface="+mn-lt"/>
              <a:ea typeface="+mn-ea"/>
            </a:endParaRPr>
          </a:p>
          <a:p>
            <a:pPr latinLnBrk="1">
              <a:spcBef>
                <a:spcPts val="0"/>
              </a:spcBef>
              <a:defRPr/>
            </a:pPr>
            <a:r>
              <a:rPr lang="en-US" sz="1600" dirty="0">
                <a:latin typeface="+mn-lt"/>
                <a:ea typeface="+mn-ea"/>
              </a:rPr>
              <a:t>}</a:t>
            </a:r>
            <a:endParaRPr lang="zh-CN" altLang="en-US" sz="1600" dirty="0">
              <a:latin typeface="+mn-lt"/>
              <a:ea typeface="+mn-ea"/>
            </a:endParaRPr>
          </a:p>
          <a:p>
            <a:pPr latinLnBrk="1">
              <a:spcBef>
                <a:spcPts val="0"/>
              </a:spcBef>
              <a:defRPr/>
            </a:pPr>
            <a:r>
              <a:rPr lang="en-US" sz="1600" dirty="0">
                <a:latin typeface="+mn-lt"/>
                <a:ea typeface="+mn-ea"/>
              </a:rPr>
              <a:t> </a:t>
            </a:r>
            <a:endParaRPr lang="zh-CN" altLang="en-US" sz="1600" dirty="0">
              <a:latin typeface="+mn-lt"/>
              <a:ea typeface="+mn-ea"/>
            </a:endParaRPr>
          </a:p>
          <a:p>
            <a:pPr latinLnBrk="1">
              <a:spcBef>
                <a:spcPts val="0"/>
              </a:spcBef>
              <a:defRPr/>
            </a:pPr>
            <a:r>
              <a:rPr lang="en-US" sz="1600" dirty="0" err="1">
                <a:latin typeface="+mn-lt"/>
                <a:ea typeface="+mn-ea"/>
              </a:rPr>
              <a:t>int</a:t>
            </a:r>
            <a:r>
              <a:rPr lang="en-US" sz="1600" dirty="0">
                <a:latin typeface="+mn-lt"/>
                <a:ea typeface="+mn-ea"/>
              </a:rPr>
              <a:t> main() {</a:t>
            </a:r>
            <a:endParaRPr lang="zh-CN" altLang="en-US" sz="1600" dirty="0">
              <a:latin typeface="+mn-lt"/>
              <a:ea typeface="+mn-ea"/>
            </a:endParaRPr>
          </a:p>
          <a:p>
            <a:pPr latinLnBrk="1">
              <a:spcBef>
                <a:spcPts val="0"/>
              </a:spcBef>
              <a:defRPr/>
            </a:pPr>
            <a:r>
              <a:rPr lang="en-US" sz="1600" dirty="0">
                <a:latin typeface="+mn-lt"/>
                <a:ea typeface="+mn-ea"/>
              </a:rPr>
              <a:t>    Base b;</a:t>
            </a:r>
            <a:endParaRPr lang="zh-CN" altLang="en-US" sz="1600" dirty="0">
              <a:latin typeface="+mn-lt"/>
              <a:ea typeface="+mn-ea"/>
            </a:endParaRPr>
          </a:p>
          <a:p>
            <a:pPr latinLnBrk="1">
              <a:spcBef>
                <a:spcPts val="0"/>
              </a:spcBef>
              <a:defRPr/>
            </a:pPr>
            <a:r>
              <a:rPr lang="en-US" altLang="zh-CN" sz="1600" dirty="0">
                <a:latin typeface="+mn-lt"/>
                <a:ea typeface="+mn-ea"/>
              </a:rPr>
              <a:t>    f</a:t>
            </a:r>
            <a:r>
              <a:rPr lang="en-US" sz="1600" dirty="0">
                <a:latin typeface="+mn-lt"/>
                <a:ea typeface="+mn-ea"/>
              </a:rPr>
              <a:t>un(&amp;b);</a:t>
            </a:r>
            <a:endParaRPr lang="zh-CN" altLang="en-US" sz="1600" dirty="0">
              <a:latin typeface="+mn-lt"/>
              <a:ea typeface="+mn-ea"/>
            </a:endParaRPr>
          </a:p>
          <a:p>
            <a:pPr latinLnBrk="1">
              <a:spcBef>
                <a:spcPts val="0"/>
              </a:spcBef>
              <a:defRPr/>
            </a:pPr>
            <a:r>
              <a:rPr lang="en-US" sz="1600" dirty="0">
                <a:latin typeface="+mn-lt"/>
                <a:ea typeface="+mn-ea"/>
              </a:rPr>
              <a:t>    Derived d;</a:t>
            </a:r>
            <a:endParaRPr lang="zh-CN" altLang="en-US" sz="1600" dirty="0">
              <a:latin typeface="+mn-lt"/>
              <a:ea typeface="+mn-ea"/>
            </a:endParaRPr>
          </a:p>
          <a:p>
            <a:pPr latinLnBrk="1">
              <a:spcBef>
                <a:spcPts val="0"/>
              </a:spcBef>
              <a:defRPr/>
            </a:pPr>
            <a:r>
              <a:rPr lang="en-US" sz="1600" dirty="0">
                <a:latin typeface="+mn-lt"/>
                <a:ea typeface="+mn-ea"/>
              </a:rPr>
              <a:t>    fun(&amp;d);</a:t>
            </a:r>
            <a:endParaRPr lang="zh-CN" altLang="en-US" sz="1600" dirty="0">
              <a:latin typeface="+mn-lt"/>
              <a:ea typeface="+mn-ea"/>
            </a:endParaRPr>
          </a:p>
          <a:p>
            <a:pPr latinLnBrk="1">
              <a:spcBef>
                <a:spcPts val="0"/>
              </a:spcBef>
              <a:defRPr/>
            </a:pPr>
            <a:r>
              <a:rPr lang="en-US" sz="1600" dirty="0">
                <a:latin typeface="+mn-lt"/>
                <a:ea typeface="+mn-ea"/>
              </a:rPr>
              <a:t>    return 0;</a:t>
            </a:r>
            <a:endParaRPr lang="zh-CN" altLang="en-US" sz="1600" dirty="0">
              <a:latin typeface="+mn-lt"/>
              <a:ea typeface="+mn-ea"/>
            </a:endParaRPr>
          </a:p>
          <a:p>
            <a:pPr latinLnBrk="1">
              <a:spcBef>
                <a:spcPts val="0"/>
              </a:spcBef>
              <a:defRPr/>
            </a:pPr>
            <a:r>
              <a:rPr lang="en-US" sz="1600" dirty="0">
                <a:latin typeface="+mn-lt"/>
                <a:ea typeface="+mn-ea"/>
              </a:rPr>
              <a:t>}</a:t>
            </a:r>
            <a:endParaRPr lang="zh-CN" altLang="en-US" sz="1600" dirty="0">
              <a:latin typeface="+mn-lt"/>
              <a:ea typeface="+mn-ea"/>
            </a:endParaRPr>
          </a:p>
          <a:p>
            <a:pPr marL="365760" indent="-256032" fontAlgn="auto">
              <a:spcBef>
                <a:spcPts val="0"/>
              </a:spcBef>
              <a:spcAft>
                <a:spcPts val="0"/>
              </a:spcAft>
              <a:buClr>
                <a:schemeClr val="accent3"/>
              </a:buClr>
              <a:buFont typeface="Georgia"/>
              <a:buNone/>
              <a:defRPr/>
            </a:pPr>
            <a:endParaRPr kumimoji="0" lang="en-US" altLang="zh-CN" sz="1600" dirty="0">
              <a:latin typeface="+mn-lt"/>
              <a:ea typeface="+mn-ea"/>
            </a:endParaRPr>
          </a:p>
        </p:txBody>
      </p:sp>
      <p:cxnSp>
        <p:nvCxnSpPr>
          <p:cNvPr id="8" name="直接连接符 7"/>
          <p:cNvCxnSpPr/>
          <p:nvPr/>
        </p:nvCxnSpPr>
        <p:spPr>
          <a:xfrm rot="5400000">
            <a:off x="1888331" y="4212432"/>
            <a:ext cx="507365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9337" y="4851401"/>
            <a:ext cx="2786062" cy="1878012"/>
          </a:xfrm>
          <a:prstGeom prst="rect">
            <a:avLst/>
          </a:prstGeom>
          <a:solidFill>
            <a:srgbClr val="FFFF66"/>
          </a:solidFill>
        </p:spPr>
        <p:txBody>
          <a:bodyPr>
            <a:spAutoFit/>
          </a:bodyPr>
          <a:lstStyle/>
          <a:p>
            <a:pPr>
              <a:defRPr/>
            </a:pPr>
            <a:r>
              <a:rPr lang="zh-CN" altLang="en-US" sz="2000" dirty="0">
                <a:latin typeface="+mn-ea"/>
                <a:ea typeface="+mn-ea"/>
              </a:rPr>
              <a:t>结果：</a:t>
            </a:r>
            <a:endParaRPr lang="en-US" sz="2000" dirty="0">
              <a:latin typeface="+mn-ea"/>
              <a:ea typeface="+mn-ea"/>
            </a:endParaRPr>
          </a:p>
          <a:p>
            <a:pPr>
              <a:defRPr/>
            </a:pPr>
            <a:r>
              <a:rPr lang="en-US" sz="1600" dirty="0" err="1">
                <a:latin typeface="Consolas" pitchFamily="49" charset="0"/>
              </a:rPr>
              <a:t>typeid</a:t>
            </a:r>
            <a:r>
              <a:rPr lang="en-US" sz="1600" dirty="0">
                <a:latin typeface="Consolas" pitchFamily="49" charset="0"/>
              </a:rPr>
              <a:t>(b): class Base *</a:t>
            </a:r>
            <a:endParaRPr lang="zh-CN" altLang="en-US" sz="1600" dirty="0">
              <a:latin typeface="Consolas" pitchFamily="49" charset="0"/>
            </a:endParaRPr>
          </a:p>
          <a:p>
            <a:pPr>
              <a:defRPr/>
            </a:pPr>
            <a:r>
              <a:rPr lang="en-US" sz="1600" dirty="0" err="1">
                <a:latin typeface="Consolas" pitchFamily="49" charset="0"/>
              </a:rPr>
              <a:t>typeid</a:t>
            </a:r>
            <a:r>
              <a:rPr lang="en-US" sz="1600" dirty="0">
                <a:latin typeface="Consolas" pitchFamily="49" charset="0"/>
              </a:rPr>
              <a:t>(*b): class Base</a:t>
            </a:r>
            <a:endParaRPr lang="zh-CN" altLang="en-US" sz="1600" dirty="0">
              <a:latin typeface="Consolas" pitchFamily="49" charset="0"/>
            </a:endParaRPr>
          </a:p>
          <a:p>
            <a:pPr>
              <a:defRPr/>
            </a:pPr>
            <a:r>
              <a:rPr lang="en-US" sz="1600" dirty="0">
                <a:latin typeface="Consolas" pitchFamily="49" charset="0"/>
              </a:rPr>
              <a:t>A base class!</a:t>
            </a:r>
            <a:endParaRPr lang="zh-CN" altLang="en-US" sz="1600" dirty="0">
              <a:latin typeface="Consolas" pitchFamily="49" charset="0"/>
            </a:endParaRPr>
          </a:p>
          <a:p>
            <a:pPr>
              <a:defRPr/>
            </a:pPr>
            <a:r>
              <a:rPr lang="en-US" sz="1600" dirty="0" err="1">
                <a:latin typeface="Consolas" pitchFamily="49" charset="0"/>
              </a:rPr>
              <a:t>typeid</a:t>
            </a:r>
            <a:r>
              <a:rPr lang="en-US" sz="1600" dirty="0">
                <a:latin typeface="Consolas" pitchFamily="49" charset="0"/>
              </a:rPr>
              <a:t>(b): class Base *</a:t>
            </a:r>
            <a:endParaRPr lang="zh-CN" altLang="en-US" sz="1600" dirty="0">
              <a:latin typeface="Consolas" pitchFamily="49" charset="0"/>
            </a:endParaRPr>
          </a:p>
          <a:p>
            <a:pPr>
              <a:defRPr/>
            </a:pPr>
            <a:r>
              <a:rPr lang="en-US" sz="1600" dirty="0" err="1">
                <a:latin typeface="Consolas" pitchFamily="49" charset="0"/>
              </a:rPr>
              <a:t>typeid</a:t>
            </a:r>
            <a:r>
              <a:rPr lang="en-US" sz="1600" dirty="0">
                <a:latin typeface="Consolas" pitchFamily="49" charset="0"/>
              </a:rPr>
              <a:t>(*b): class Derived</a:t>
            </a:r>
            <a:endParaRPr lang="zh-CN" altLang="en-US" sz="1600" dirty="0">
              <a:latin typeface="Consolas" pitchFamily="49" charset="0"/>
            </a:endParaRPr>
          </a:p>
        </p:txBody>
      </p:sp>
      <p:sp>
        <p:nvSpPr>
          <p:cNvPr id="10"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
        <p:nvSpPr>
          <p:cNvPr id="11" name="标题 4"/>
          <p:cNvSpPr txBox="1">
            <a:spLocks/>
          </p:cNvSpPr>
          <p:nvPr/>
        </p:nvSpPr>
        <p:spPr>
          <a:xfrm>
            <a:off x="738188"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8.7 </a:t>
            </a:r>
            <a:r>
              <a:rPr lang="zh-CN" altLang="en-US" dirty="0"/>
              <a:t>深度探索</a:t>
            </a:r>
            <a:endParaRPr lang="en-US" altLang="zh-CN" dirty="0"/>
          </a:p>
          <a:p>
            <a:pPr algn="ctr"/>
            <a:r>
              <a:rPr lang="zh-CN" altLang="en-US" dirty="0"/>
              <a:t> </a:t>
            </a:r>
            <a:r>
              <a:rPr lang="en-US" altLang="zh-CN" dirty="0"/>
              <a:t>—— 8.7.2 </a:t>
            </a:r>
            <a:r>
              <a:rPr lang="zh-CN" altLang="en-US" dirty="0"/>
              <a:t>运行时类型识别</a:t>
            </a:r>
          </a:p>
        </p:txBody>
      </p:sp>
    </p:spTree>
    <p:extLst>
      <p:ext uri="{BB962C8B-B14F-4D97-AF65-F5344CB8AC3E}">
        <p14:creationId xmlns:p14="http://schemas.microsoft.com/office/powerpoint/2010/main" val="235478910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7257" y="950913"/>
            <a:ext cx="6704013" cy="954087"/>
          </a:xfrm>
        </p:spPr>
        <p:txBody>
          <a:bodyPr/>
          <a:lstStyle/>
          <a:p>
            <a:pPr algn="l" eaLnBrk="1" hangingPunct="1"/>
            <a:r>
              <a:rPr lang="en-US" altLang="zh-CN" dirty="0"/>
              <a:t>8.7.3 </a:t>
            </a:r>
            <a:r>
              <a:rPr lang="zh-CN" altLang="en-US" dirty="0"/>
              <a:t>虚函数动态绑定的实现原理</a:t>
            </a:r>
          </a:p>
        </p:txBody>
      </p:sp>
      <p:sp>
        <p:nvSpPr>
          <p:cNvPr id="3" name="内容占位符 2"/>
          <p:cNvSpPr>
            <a:spLocks noGrp="1"/>
          </p:cNvSpPr>
          <p:nvPr>
            <p:ph idx="1"/>
          </p:nvPr>
        </p:nvSpPr>
        <p:spPr>
          <a:xfrm>
            <a:off x="276225" y="1828800"/>
            <a:ext cx="8029575" cy="4495800"/>
          </a:xfrm>
        </p:spPr>
        <p:txBody>
          <a:bodyPr>
            <a:noAutofit/>
          </a:bodyPr>
          <a:lstStyle/>
          <a:p>
            <a:pPr marL="365760" indent="-256032" eaLnBrk="1" fontAlgn="auto" hangingPunct="1">
              <a:lnSpc>
                <a:spcPct val="120000"/>
              </a:lnSpc>
              <a:spcBef>
                <a:spcPts val="0"/>
              </a:spcBef>
              <a:spcAft>
                <a:spcPts val="0"/>
              </a:spcAft>
              <a:buClr>
                <a:schemeClr val="accent3"/>
              </a:buClr>
              <a:buFont typeface="Georgia"/>
              <a:buChar char="•"/>
              <a:defRPr/>
            </a:pPr>
            <a:r>
              <a:rPr lang="zh-CN" altLang="en-US" sz="2000" dirty="0"/>
              <a:t>动态选择被执行的函数</a:t>
            </a:r>
            <a:endParaRPr lang="en-US" altLang="zh-CN" sz="2000" dirty="0"/>
          </a:p>
          <a:p>
            <a:pPr marL="658368" lvl="1" indent="-246888" eaLnBrk="1" fontAlgn="auto" hangingPunct="1">
              <a:lnSpc>
                <a:spcPct val="120000"/>
              </a:lnSpc>
              <a:spcBef>
                <a:spcPts val="0"/>
              </a:spcBef>
              <a:spcAft>
                <a:spcPts val="0"/>
              </a:spcAft>
              <a:buFont typeface="Georgia"/>
              <a:buChar char="▫"/>
              <a:defRPr/>
            </a:pPr>
            <a:r>
              <a:rPr lang="zh-CN" altLang="en-US" sz="1800" dirty="0"/>
              <a:t>函数的调用，需要通过函数代码的入口地址</a:t>
            </a:r>
            <a:endParaRPr lang="en-US" altLang="zh-CN" sz="1800" dirty="0"/>
          </a:p>
          <a:p>
            <a:pPr marL="658368" lvl="1" indent="-246888" eaLnBrk="1" fontAlgn="auto" hangingPunct="1">
              <a:lnSpc>
                <a:spcPct val="120000"/>
              </a:lnSpc>
              <a:spcBef>
                <a:spcPts val="0"/>
              </a:spcBef>
              <a:spcAft>
                <a:spcPts val="0"/>
              </a:spcAft>
              <a:buFont typeface="Georgia"/>
              <a:buChar char="▫"/>
              <a:defRPr/>
            </a:pPr>
            <a:r>
              <a:rPr lang="zh-CN" altLang="en-US" sz="1800" dirty="0"/>
              <a:t>把函数入口地址作为变量，在不同情况下赋予不同的值，通过该变量调用函数，就可动态选择被执行的函数</a:t>
            </a:r>
            <a:endParaRPr lang="en-US" altLang="zh-CN" sz="1800" dirty="0"/>
          </a:p>
          <a:p>
            <a:pPr marL="923544" lvl="2" indent="-219456" eaLnBrk="1" fontAlgn="auto" hangingPunct="1">
              <a:lnSpc>
                <a:spcPct val="120000"/>
              </a:lnSpc>
              <a:spcBef>
                <a:spcPts val="0"/>
              </a:spcBef>
              <a:spcAft>
                <a:spcPts val="0"/>
              </a:spcAft>
              <a:buFont typeface="Wingdings 2"/>
              <a:buChar char=""/>
              <a:defRPr/>
            </a:pPr>
            <a:r>
              <a:rPr lang="zh-CN" altLang="en-US" sz="1800" dirty="0"/>
              <a:t>回顾：第</a:t>
            </a:r>
            <a:r>
              <a:rPr lang="en-US" altLang="zh-CN" sz="1800" dirty="0"/>
              <a:t>6</a:t>
            </a:r>
            <a:r>
              <a:rPr lang="zh-CN" altLang="en-US" sz="1800" dirty="0"/>
              <a:t>章介绍的函数指针、指向成员函数的指针</a:t>
            </a:r>
            <a:endParaRPr lang="en-US" altLang="zh-CN" sz="1800" dirty="0"/>
          </a:p>
          <a:p>
            <a:pPr marL="365760" indent="-256032" eaLnBrk="1" fontAlgn="auto" hangingPunct="1">
              <a:lnSpc>
                <a:spcPct val="120000"/>
              </a:lnSpc>
              <a:spcBef>
                <a:spcPts val="0"/>
              </a:spcBef>
              <a:spcAft>
                <a:spcPts val="0"/>
              </a:spcAft>
              <a:buClr>
                <a:schemeClr val="accent3"/>
              </a:buClr>
              <a:buFont typeface="Georgia"/>
              <a:buChar char="•"/>
              <a:defRPr/>
            </a:pPr>
            <a:r>
              <a:rPr lang="zh-CN" altLang="en-US" sz="2000" dirty="0"/>
              <a:t>虚表</a:t>
            </a:r>
            <a:endParaRPr lang="en-US" altLang="zh-CN" sz="2000" dirty="0"/>
          </a:p>
          <a:p>
            <a:pPr marL="658368" lvl="1" indent="-246888" eaLnBrk="1" fontAlgn="auto" hangingPunct="1">
              <a:lnSpc>
                <a:spcPct val="120000"/>
              </a:lnSpc>
              <a:spcBef>
                <a:spcPts val="0"/>
              </a:spcBef>
              <a:spcAft>
                <a:spcPts val="0"/>
              </a:spcAft>
              <a:buFont typeface="Georgia"/>
              <a:buChar char="▫"/>
              <a:defRPr/>
            </a:pPr>
            <a:r>
              <a:rPr lang="zh-CN" altLang="en-US" sz="1800" dirty="0"/>
              <a:t>每个多态类有一个虚表（</a:t>
            </a:r>
            <a:r>
              <a:rPr lang="en-US" altLang="zh-CN" sz="1800" dirty="0"/>
              <a:t>virtual table</a:t>
            </a:r>
            <a:r>
              <a:rPr lang="zh-CN" altLang="en-US" sz="1800" dirty="0"/>
              <a:t>）</a:t>
            </a:r>
            <a:endParaRPr lang="en-US" altLang="zh-CN" sz="1800" dirty="0"/>
          </a:p>
          <a:p>
            <a:pPr marL="658368" lvl="1" indent="-246888" eaLnBrk="1" fontAlgn="auto" hangingPunct="1">
              <a:lnSpc>
                <a:spcPct val="120000"/>
              </a:lnSpc>
              <a:spcBef>
                <a:spcPts val="0"/>
              </a:spcBef>
              <a:spcAft>
                <a:spcPts val="0"/>
              </a:spcAft>
              <a:buFont typeface="Georgia"/>
              <a:buChar char="▫"/>
              <a:defRPr/>
            </a:pPr>
            <a:r>
              <a:rPr lang="zh-CN" altLang="en-US" sz="1800" dirty="0"/>
              <a:t>虚表中有当前类的各个虚函数的入口地址</a:t>
            </a:r>
            <a:endParaRPr lang="en-US" altLang="zh-CN" sz="1800" dirty="0"/>
          </a:p>
          <a:p>
            <a:pPr marL="658368" lvl="1" indent="-246888" eaLnBrk="1" fontAlgn="auto" hangingPunct="1">
              <a:lnSpc>
                <a:spcPct val="120000"/>
              </a:lnSpc>
              <a:spcBef>
                <a:spcPts val="0"/>
              </a:spcBef>
              <a:spcAft>
                <a:spcPts val="0"/>
              </a:spcAft>
              <a:buFont typeface="Georgia"/>
              <a:buChar char="▫"/>
              <a:defRPr/>
            </a:pPr>
            <a:r>
              <a:rPr lang="zh-CN" altLang="en-US" sz="1800" dirty="0"/>
              <a:t>每个对象有一个指向当前类的虚表的指针（虚指针</a:t>
            </a:r>
            <a:r>
              <a:rPr lang="en-US" altLang="zh-CN" sz="1800" dirty="0" err="1"/>
              <a:t>vptr</a:t>
            </a:r>
            <a:r>
              <a:rPr lang="zh-CN" altLang="en-US" sz="1800" dirty="0"/>
              <a:t>）</a:t>
            </a:r>
            <a:endParaRPr lang="en-US" altLang="zh-CN" sz="1800" dirty="0"/>
          </a:p>
          <a:p>
            <a:pPr marL="365760" indent="-256032" eaLnBrk="1" fontAlgn="auto" hangingPunct="1">
              <a:lnSpc>
                <a:spcPct val="120000"/>
              </a:lnSpc>
              <a:spcBef>
                <a:spcPts val="0"/>
              </a:spcBef>
              <a:spcAft>
                <a:spcPts val="0"/>
              </a:spcAft>
              <a:buClr>
                <a:schemeClr val="accent3"/>
              </a:buClr>
              <a:buFont typeface="Georgia"/>
              <a:buChar char="•"/>
              <a:defRPr/>
            </a:pPr>
            <a:r>
              <a:rPr lang="zh-CN" altLang="en-US" sz="2000" dirty="0"/>
              <a:t>动态绑定的实现</a:t>
            </a:r>
            <a:endParaRPr lang="en-US" altLang="zh-CN" sz="2000" dirty="0"/>
          </a:p>
          <a:p>
            <a:pPr marL="658368" lvl="1" indent="-246888" eaLnBrk="1" fontAlgn="auto" hangingPunct="1">
              <a:lnSpc>
                <a:spcPct val="120000"/>
              </a:lnSpc>
              <a:spcBef>
                <a:spcPts val="0"/>
              </a:spcBef>
              <a:spcAft>
                <a:spcPts val="0"/>
              </a:spcAft>
              <a:buFont typeface="Georgia"/>
              <a:buChar char="▫"/>
              <a:defRPr/>
            </a:pPr>
            <a:r>
              <a:rPr lang="zh-CN" altLang="en-US" sz="1800" dirty="0"/>
              <a:t>构造函数中为对象的虚指针赋值</a:t>
            </a:r>
            <a:endParaRPr lang="en-US" altLang="zh-CN" sz="1800" dirty="0"/>
          </a:p>
          <a:p>
            <a:pPr marL="658368" lvl="1" indent="-246888" eaLnBrk="1" fontAlgn="auto" hangingPunct="1">
              <a:lnSpc>
                <a:spcPct val="120000"/>
              </a:lnSpc>
              <a:spcBef>
                <a:spcPts val="0"/>
              </a:spcBef>
              <a:spcAft>
                <a:spcPts val="0"/>
              </a:spcAft>
              <a:buFont typeface="Georgia"/>
              <a:buChar char="▫"/>
              <a:defRPr/>
            </a:pPr>
            <a:r>
              <a:rPr lang="zh-CN" altLang="en-US" sz="1800" dirty="0"/>
              <a:t>通过多态类型的指针或引用调用成员函数时，通过虚指针找到虚表，进而找到所调用的虚函数的入口地址</a:t>
            </a:r>
            <a:endParaRPr lang="en-US" altLang="zh-CN" sz="1800" dirty="0"/>
          </a:p>
          <a:p>
            <a:pPr marL="658368" lvl="1" indent="-246888" eaLnBrk="1" fontAlgn="auto" hangingPunct="1">
              <a:lnSpc>
                <a:spcPct val="120000"/>
              </a:lnSpc>
              <a:spcBef>
                <a:spcPts val="0"/>
              </a:spcBef>
              <a:spcAft>
                <a:spcPts val="0"/>
              </a:spcAft>
              <a:buFont typeface="Georgia"/>
              <a:buChar char="▫"/>
              <a:defRPr/>
            </a:pPr>
            <a:r>
              <a:rPr lang="zh-CN" altLang="en-US" sz="1800" dirty="0"/>
              <a:t>通过该入口地址调用虚函数</a:t>
            </a:r>
            <a:endParaRPr lang="en-US" altLang="zh-CN" sz="1800" dirty="0"/>
          </a:p>
        </p:txBody>
      </p:sp>
      <p:sp>
        <p:nvSpPr>
          <p:cNvPr id="5" name="标题 4"/>
          <p:cNvSpPr txBox="1">
            <a:spLocks/>
          </p:cNvSpPr>
          <p:nvPr/>
        </p:nvSpPr>
        <p:spPr>
          <a:xfrm>
            <a:off x="762000" y="23177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Tree>
    <p:extLst>
      <p:ext uri="{BB962C8B-B14F-4D97-AF65-F5344CB8AC3E}">
        <p14:creationId xmlns:p14="http://schemas.microsoft.com/office/powerpoint/2010/main" val="147611853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1" name="组合 58"/>
          <p:cNvGrpSpPr>
            <a:grpSpLocks/>
          </p:cNvGrpSpPr>
          <p:nvPr/>
        </p:nvGrpSpPr>
        <p:grpSpPr bwMode="auto">
          <a:xfrm>
            <a:off x="1143000" y="2239963"/>
            <a:ext cx="6594475" cy="4541837"/>
            <a:chOff x="1050115" y="1453404"/>
            <a:chExt cx="7102333" cy="4737546"/>
          </a:xfrm>
        </p:grpSpPr>
        <p:sp>
          <p:nvSpPr>
            <p:cNvPr id="78855" name="Rectangle 29"/>
            <p:cNvSpPr>
              <a:spLocks noChangeArrowheads="1"/>
            </p:cNvSpPr>
            <p:nvPr/>
          </p:nvSpPr>
          <p:spPr bwMode="auto">
            <a:xfrm>
              <a:off x="3590704" y="2188906"/>
              <a:ext cx="1614153"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400">
                  <a:latin typeface="+mn-lt"/>
                  <a:ea typeface="+mn-ea"/>
                </a:rPr>
                <a:t>指向</a:t>
              </a:r>
              <a:r>
                <a:rPr lang="en-US" altLang="zh-CN" sz="1400">
                  <a:latin typeface="+mn-lt"/>
                  <a:ea typeface="+mn-ea"/>
                </a:rPr>
                <a:t>f()</a:t>
              </a:r>
              <a:r>
                <a:rPr lang="zh-CN" altLang="en-US" sz="1400">
                  <a:latin typeface="+mn-lt"/>
                  <a:ea typeface="+mn-ea"/>
                </a:rPr>
                <a:t>的指针</a:t>
              </a:r>
              <a:endParaRPr lang="zh-CN" sz="1400">
                <a:latin typeface="+mn-lt"/>
                <a:ea typeface="+mn-ea"/>
              </a:endParaRPr>
            </a:p>
          </p:txBody>
        </p:sp>
        <p:sp>
          <p:nvSpPr>
            <p:cNvPr id="78856" name="Rectangle 30"/>
            <p:cNvSpPr>
              <a:spLocks noChangeArrowheads="1"/>
            </p:cNvSpPr>
            <p:nvPr/>
          </p:nvSpPr>
          <p:spPr bwMode="auto">
            <a:xfrm>
              <a:off x="3590704" y="2586077"/>
              <a:ext cx="1614153" cy="396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400">
                  <a:latin typeface="+mn-lt"/>
                  <a:ea typeface="+mn-ea"/>
                </a:rPr>
                <a:t>指向</a:t>
              </a:r>
              <a:r>
                <a:rPr lang="en-US" altLang="zh-CN" sz="1400">
                  <a:latin typeface="+mn-lt"/>
                  <a:ea typeface="+mn-ea"/>
                </a:rPr>
                <a:t>g()</a:t>
              </a:r>
              <a:r>
                <a:rPr lang="zh-CN" altLang="en-US" sz="1400">
                  <a:latin typeface="+mn-lt"/>
                  <a:ea typeface="+mn-ea"/>
                </a:rPr>
                <a:t>的指针</a:t>
              </a:r>
              <a:endParaRPr lang="zh-CN" sz="1400">
                <a:latin typeface="+mn-lt"/>
                <a:ea typeface="+mn-ea"/>
              </a:endParaRPr>
            </a:p>
          </p:txBody>
        </p:sp>
        <p:sp>
          <p:nvSpPr>
            <p:cNvPr id="78857" name="Text Box 31"/>
            <p:cNvSpPr txBox="1">
              <a:spLocks noChangeArrowheads="1"/>
            </p:cNvSpPr>
            <p:nvPr/>
          </p:nvSpPr>
          <p:spPr bwMode="auto">
            <a:xfrm>
              <a:off x="3620123" y="2938138"/>
              <a:ext cx="1412065" cy="38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Base</a:t>
              </a:r>
              <a:r>
                <a:rPr lang="zh-CN" altLang="en-US" sz="1400">
                  <a:latin typeface="+mn-lt"/>
                  <a:ea typeface="+mn-ea"/>
                </a:rPr>
                <a:t>的虚表</a:t>
              </a:r>
              <a:endParaRPr lang="zh-CN" sz="1400">
                <a:latin typeface="+mn-lt"/>
                <a:ea typeface="+mn-ea"/>
              </a:endParaRPr>
            </a:p>
          </p:txBody>
        </p:sp>
        <p:sp>
          <p:nvSpPr>
            <p:cNvPr id="78858" name="Rectangle 32"/>
            <p:cNvSpPr>
              <a:spLocks noChangeArrowheads="1"/>
            </p:cNvSpPr>
            <p:nvPr/>
          </p:nvSpPr>
          <p:spPr bwMode="auto">
            <a:xfrm>
              <a:off x="3590704" y="3925672"/>
              <a:ext cx="1614153" cy="396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400">
                  <a:latin typeface="+mn-lt"/>
                  <a:ea typeface="+mn-ea"/>
                </a:rPr>
                <a:t>指向</a:t>
              </a:r>
              <a:r>
                <a:rPr lang="en-US" altLang="zh-CN" sz="1400">
                  <a:latin typeface="+mn-lt"/>
                  <a:ea typeface="+mn-ea"/>
                </a:rPr>
                <a:t>f()</a:t>
              </a:r>
              <a:r>
                <a:rPr lang="zh-CN" altLang="en-US" sz="1400">
                  <a:latin typeface="+mn-lt"/>
                  <a:ea typeface="+mn-ea"/>
                </a:rPr>
                <a:t>的指针</a:t>
              </a:r>
              <a:endParaRPr lang="zh-CN" sz="1400">
                <a:latin typeface="+mn-lt"/>
                <a:ea typeface="+mn-ea"/>
              </a:endParaRPr>
            </a:p>
          </p:txBody>
        </p:sp>
        <p:sp>
          <p:nvSpPr>
            <p:cNvPr id="78859" name="Rectangle 33"/>
            <p:cNvSpPr>
              <a:spLocks noChangeArrowheads="1"/>
            </p:cNvSpPr>
            <p:nvPr/>
          </p:nvSpPr>
          <p:spPr bwMode="auto">
            <a:xfrm>
              <a:off x="3590704" y="4321862"/>
              <a:ext cx="1614153"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400">
                  <a:latin typeface="+mn-lt"/>
                  <a:ea typeface="+mn-ea"/>
                </a:rPr>
                <a:t>指向</a:t>
              </a:r>
              <a:r>
                <a:rPr lang="en-US" altLang="zh-CN" sz="1400">
                  <a:latin typeface="+mn-lt"/>
                  <a:ea typeface="+mn-ea"/>
                </a:rPr>
                <a:t>g()</a:t>
              </a:r>
              <a:r>
                <a:rPr lang="zh-CN" altLang="en-US" sz="1400">
                  <a:latin typeface="+mn-lt"/>
                  <a:ea typeface="+mn-ea"/>
                </a:rPr>
                <a:t>的指针</a:t>
              </a:r>
              <a:endParaRPr lang="zh-CN" sz="1400">
                <a:latin typeface="+mn-lt"/>
                <a:ea typeface="+mn-ea"/>
              </a:endParaRPr>
            </a:p>
          </p:txBody>
        </p:sp>
        <p:sp>
          <p:nvSpPr>
            <p:cNvPr id="78860" name="Rectangle 34"/>
            <p:cNvSpPr>
              <a:spLocks noChangeArrowheads="1"/>
            </p:cNvSpPr>
            <p:nvPr/>
          </p:nvSpPr>
          <p:spPr bwMode="auto">
            <a:xfrm>
              <a:off x="3590704" y="4721975"/>
              <a:ext cx="1614153"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400">
                  <a:latin typeface="+mn-lt"/>
                  <a:ea typeface="+mn-ea"/>
                </a:rPr>
                <a:t>指向</a:t>
              </a:r>
              <a:r>
                <a:rPr lang="en-US" altLang="zh-CN" sz="1400">
                  <a:latin typeface="+mn-lt"/>
                  <a:ea typeface="+mn-ea"/>
                </a:rPr>
                <a:t>h()</a:t>
              </a:r>
              <a:r>
                <a:rPr lang="zh-CN" altLang="en-US" sz="1400">
                  <a:latin typeface="+mn-lt"/>
                  <a:ea typeface="+mn-ea"/>
                </a:rPr>
                <a:t>的指针</a:t>
              </a:r>
              <a:endParaRPr lang="zh-CN" sz="1400">
                <a:latin typeface="+mn-lt"/>
                <a:ea typeface="+mn-ea"/>
              </a:endParaRPr>
            </a:p>
          </p:txBody>
        </p:sp>
        <p:sp>
          <p:nvSpPr>
            <p:cNvPr id="78861" name="Text Box 35"/>
            <p:cNvSpPr txBox="1">
              <a:spLocks noChangeArrowheads="1"/>
            </p:cNvSpPr>
            <p:nvPr/>
          </p:nvSpPr>
          <p:spPr bwMode="auto">
            <a:xfrm>
              <a:off x="3531869" y="5119147"/>
              <a:ext cx="1603282" cy="38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Derived</a:t>
              </a:r>
              <a:r>
                <a:rPr lang="zh-CN" altLang="en-US" sz="1400">
                  <a:latin typeface="+mn-lt"/>
                  <a:ea typeface="+mn-ea"/>
                </a:rPr>
                <a:t>的虚表</a:t>
              </a:r>
              <a:endParaRPr lang="zh-CN" sz="1400">
                <a:latin typeface="+mn-lt"/>
                <a:ea typeface="+mn-ea"/>
              </a:endParaRPr>
            </a:p>
          </p:txBody>
        </p:sp>
        <p:sp>
          <p:nvSpPr>
            <p:cNvPr id="78862" name="Text Box 36"/>
            <p:cNvSpPr txBox="1">
              <a:spLocks noChangeArrowheads="1"/>
            </p:cNvSpPr>
            <p:nvPr/>
          </p:nvSpPr>
          <p:spPr bwMode="auto">
            <a:xfrm>
              <a:off x="6357950" y="1453404"/>
              <a:ext cx="1794498" cy="102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(Base::f</a:t>
              </a:r>
              <a:r>
                <a:rPr lang="zh-CN" altLang="en-US" sz="1400">
                  <a:latin typeface="+mn-lt"/>
                  <a:ea typeface="+mn-ea"/>
                </a:rPr>
                <a:t>的代码</a:t>
              </a:r>
              <a:r>
                <a:rPr lang="en-US" altLang="zh-CN" sz="1400">
                  <a:latin typeface="+mn-lt"/>
                  <a:ea typeface="+mn-ea"/>
                </a:rPr>
                <a:t>)</a:t>
              </a:r>
            </a:p>
            <a:p>
              <a:pPr algn="just" eaLnBrk="1" hangingPunct="1"/>
              <a:r>
                <a:rPr lang="en-US" altLang="zh-CN" sz="1400">
                  <a:latin typeface="+mn-lt"/>
                  <a:ea typeface="+mn-ea"/>
                </a:rPr>
                <a:t>push %ebp</a:t>
              </a:r>
            </a:p>
            <a:p>
              <a:pPr algn="just" eaLnBrk="1" hangingPunct="1"/>
              <a:r>
                <a:rPr lang="en-US" altLang="zh-CN" sz="1400">
                  <a:latin typeface="+mn-lt"/>
                  <a:ea typeface="+mn-ea"/>
                </a:rPr>
                <a:t>mov %esp,%ebp</a:t>
              </a:r>
            </a:p>
            <a:p>
              <a:pPr algn="just" eaLnBrk="1" hangingPunct="1"/>
              <a:r>
                <a:rPr lang="en-US" altLang="zh-CN" sz="1400">
                  <a:latin typeface="+mn-lt"/>
                  <a:ea typeface="+mn-ea"/>
                </a:rPr>
                <a:t>……</a:t>
              </a:r>
            </a:p>
            <a:p>
              <a:pPr eaLnBrk="1" hangingPunct="1"/>
              <a:endParaRPr lang="zh-CN" altLang="zh-CN" sz="1200">
                <a:latin typeface="+mn-lt"/>
                <a:ea typeface="+mn-ea"/>
              </a:endParaRPr>
            </a:p>
          </p:txBody>
        </p:sp>
        <p:sp>
          <p:nvSpPr>
            <p:cNvPr id="78863" name="Text Box 37"/>
            <p:cNvSpPr txBox="1">
              <a:spLocks noChangeArrowheads="1"/>
            </p:cNvSpPr>
            <p:nvPr/>
          </p:nvSpPr>
          <p:spPr bwMode="auto">
            <a:xfrm>
              <a:off x="6357950" y="2644917"/>
              <a:ext cx="1794498" cy="102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(Base::g</a:t>
              </a:r>
              <a:r>
                <a:rPr lang="zh-CN" altLang="en-US" sz="1400">
                  <a:latin typeface="+mn-lt"/>
                  <a:ea typeface="+mn-ea"/>
                </a:rPr>
                <a:t>的代码</a:t>
              </a:r>
              <a:r>
                <a:rPr lang="en-US" altLang="zh-CN" sz="1400">
                  <a:latin typeface="+mn-lt"/>
                  <a:ea typeface="+mn-ea"/>
                </a:rPr>
                <a:t>)</a:t>
              </a:r>
            </a:p>
            <a:p>
              <a:pPr algn="just" eaLnBrk="1" hangingPunct="1"/>
              <a:r>
                <a:rPr lang="en-US" altLang="zh-CN" sz="1400">
                  <a:latin typeface="+mn-lt"/>
                  <a:ea typeface="+mn-ea"/>
                </a:rPr>
                <a:t>push %ebp</a:t>
              </a:r>
            </a:p>
            <a:p>
              <a:pPr algn="just" eaLnBrk="1" hangingPunct="1"/>
              <a:r>
                <a:rPr lang="en-US" altLang="zh-CN" sz="1400">
                  <a:latin typeface="+mn-lt"/>
                  <a:ea typeface="+mn-ea"/>
                </a:rPr>
                <a:t>mov %esp,%ebp</a:t>
              </a:r>
            </a:p>
            <a:p>
              <a:pPr algn="just" eaLnBrk="1" hangingPunct="1"/>
              <a:r>
                <a:rPr lang="en-US" altLang="zh-CN" sz="1400">
                  <a:latin typeface="+mn-lt"/>
                  <a:ea typeface="+mn-ea"/>
                </a:rPr>
                <a:t>……</a:t>
              </a:r>
            </a:p>
            <a:p>
              <a:pPr eaLnBrk="1" hangingPunct="1"/>
              <a:endParaRPr lang="zh-CN" altLang="zh-CN" sz="1200">
                <a:latin typeface="+mn-lt"/>
                <a:ea typeface="+mn-ea"/>
              </a:endParaRPr>
            </a:p>
          </p:txBody>
        </p:sp>
        <p:sp>
          <p:nvSpPr>
            <p:cNvPr id="78864" name="Text Box 38"/>
            <p:cNvSpPr txBox="1">
              <a:spLocks noChangeArrowheads="1"/>
            </p:cNvSpPr>
            <p:nvPr/>
          </p:nvSpPr>
          <p:spPr bwMode="auto">
            <a:xfrm>
              <a:off x="6357950" y="3851141"/>
              <a:ext cx="1794498" cy="11857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(Derived::f</a:t>
              </a:r>
              <a:r>
                <a:rPr lang="zh-CN" altLang="en-US" sz="1400">
                  <a:latin typeface="+mn-lt"/>
                  <a:ea typeface="+mn-ea"/>
                </a:rPr>
                <a:t>的代码</a:t>
              </a:r>
              <a:r>
                <a:rPr lang="en-US" altLang="zh-CN" sz="1400">
                  <a:latin typeface="+mn-lt"/>
                  <a:ea typeface="+mn-ea"/>
                </a:rPr>
                <a:t>)</a:t>
              </a:r>
            </a:p>
            <a:p>
              <a:pPr algn="just" eaLnBrk="1" hangingPunct="1"/>
              <a:r>
                <a:rPr lang="en-US" altLang="zh-CN" sz="1400">
                  <a:latin typeface="+mn-lt"/>
                  <a:ea typeface="+mn-ea"/>
                </a:rPr>
                <a:t>push %ebp</a:t>
              </a:r>
            </a:p>
            <a:p>
              <a:pPr algn="just" eaLnBrk="1" hangingPunct="1"/>
              <a:r>
                <a:rPr lang="en-US" altLang="zh-CN" sz="1400">
                  <a:latin typeface="+mn-lt"/>
                  <a:ea typeface="+mn-ea"/>
                </a:rPr>
                <a:t>mov %esp,%ebp</a:t>
              </a:r>
            </a:p>
            <a:p>
              <a:pPr algn="just" eaLnBrk="1" hangingPunct="1"/>
              <a:r>
                <a:rPr lang="en-US" altLang="zh-CN" sz="1400">
                  <a:latin typeface="+mn-lt"/>
                  <a:ea typeface="+mn-ea"/>
                </a:rPr>
                <a:t>……</a:t>
              </a:r>
            </a:p>
            <a:p>
              <a:pPr eaLnBrk="1" hangingPunct="1"/>
              <a:endParaRPr lang="zh-CN" altLang="zh-CN" sz="1200">
                <a:latin typeface="+mn-lt"/>
                <a:ea typeface="+mn-ea"/>
              </a:endParaRPr>
            </a:p>
          </p:txBody>
        </p:sp>
        <p:sp>
          <p:nvSpPr>
            <p:cNvPr id="78865" name="Text Box 39"/>
            <p:cNvSpPr txBox="1">
              <a:spLocks noChangeArrowheads="1"/>
            </p:cNvSpPr>
            <p:nvPr/>
          </p:nvSpPr>
          <p:spPr bwMode="auto">
            <a:xfrm>
              <a:off x="6357950" y="5072074"/>
              <a:ext cx="1794498" cy="11188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(Derived::h</a:t>
              </a:r>
              <a:r>
                <a:rPr lang="zh-CN" altLang="en-US" sz="1400">
                  <a:latin typeface="+mn-lt"/>
                  <a:ea typeface="+mn-ea"/>
                </a:rPr>
                <a:t>的代码</a:t>
              </a:r>
              <a:r>
                <a:rPr lang="en-US" altLang="zh-CN" sz="1400">
                  <a:latin typeface="+mn-lt"/>
                  <a:ea typeface="+mn-ea"/>
                </a:rPr>
                <a:t>)</a:t>
              </a:r>
            </a:p>
            <a:p>
              <a:pPr algn="just" eaLnBrk="1" hangingPunct="1"/>
              <a:r>
                <a:rPr lang="en-US" altLang="zh-CN" sz="1400">
                  <a:latin typeface="+mn-lt"/>
                  <a:ea typeface="+mn-ea"/>
                </a:rPr>
                <a:t>push %ebp</a:t>
              </a:r>
            </a:p>
            <a:p>
              <a:pPr algn="just" eaLnBrk="1" hangingPunct="1"/>
              <a:r>
                <a:rPr lang="en-US" altLang="zh-CN" sz="1400">
                  <a:latin typeface="+mn-lt"/>
                  <a:ea typeface="+mn-ea"/>
                </a:rPr>
                <a:t>mov %esp,%ebp</a:t>
              </a:r>
            </a:p>
            <a:p>
              <a:pPr algn="just" eaLnBrk="1" hangingPunct="1"/>
              <a:r>
                <a:rPr lang="en-US" altLang="zh-CN" sz="1400">
                  <a:latin typeface="+mn-lt"/>
                  <a:ea typeface="+mn-ea"/>
                </a:rPr>
                <a:t>……</a:t>
              </a:r>
            </a:p>
            <a:p>
              <a:pPr eaLnBrk="1" hangingPunct="1"/>
              <a:endParaRPr lang="zh-CN" altLang="zh-CN" sz="1200">
                <a:latin typeface="+mn-lt"/>
                <a:ea typeface="+mn-ea"/>
              </a:endParaRPr>
            </a:p>
          </p:txBody>
        </p:sp>
        <p:cxnSp>
          <p:nvCxnSpPr>
            <p:cNvPr id="45" name="AutoShape 40"/>
            <p:cNvCxnSpPr>
              <a:cxnSpLocks noChangeShapeType="1"/>
            </p:cNvCxnSpPr>
            <p:nvPr/>
          </p:nvCxnSpPr>
          <p:spPr bwMode="auto">
            <a:xfrm flipV="1">
              <a:off x="4960331" y="1551102"/>
              <a:ext cx="1400291" cy="846168"/>
            </a:xfrm>
            <a:prstGeom prst="straightConnector1">
              <a:avLst/>
            </a:prstGeom>
            <a:noFill/>
            <a:ln w="9525">
              <a:solidFill>
                <a:schemeClr val="tx1">
                  <a:lumMod val="50000"/>
                </a:schemeClr>
              </a:solidFill>
              <a:round/>
              <a:headEnd/>
              <a:tailEnd type="triangle" w="med" len="med"/>
            </a:ln>
          </p:spPr>
        </p:cxnSp>
        <p:cxnSp>
          <p:nvCxnSpPr>
            <p:cNvPr id="46" name="AutoShape 41"/>
            <p:cNvCxnSpPr>
              <a:cxnSpLocks noChangeShapeType="1"/>
            </p:cNvCxnSpPr>
            <p:nvPr/>
          </p:nvCxnSpPr>
          <p:spPr bwMode="auto">
            <a:xfrm>
              <a:off x="4960331" y="2774817"/>
              <a:ext cx="1400291" cy="9935"/>
            </a:xfrm>
            <a:prstGeom prst="straightConnector1">
              <a:avLst/>
            </a:prstGeom>
            <a:noFill/>
            <a:ln w="9525">
              <a:solidFill>
                <a:schemeClr val="tx1">
                  <a:lumMod val="50000"/>
                </a:schemeClr>
              </a:solidFill>
              <a:round/>
              <a:headEnd/>
              <a:tailEnd type="triangle" w="med" len="med"/>
            </a:ln>
          </p:spPr>
        </p:cxnSp>
        <p:cxnSp>
          <p:nvCxnSpPr>
            <p:cNvPr id="47" name="AutoShape 42"/>
            <p:cNvCxnSpPr>
              <a:cxnSpLocks noChangeShapeType="1"/>
            </p:cNvCxnSpPr>
            <p:nvPr/>
          </p:nvCxnSpPr>
          <p:spPr bwMode="auto">
            <a:xfrm flipV="1">
              <a:off x="4960331" y="3950510"/>
              <a:ext cx="1400291" cy="142408"/>
            </a:xfrm>
            <a:prstGeom prst="straightConnector1">
              <a:avLst/>
            </a:prstGeom>
            <a:noFill/>
            <a:ln w="9525">
              <a:solidFill>
                <a:schemeClr val="tx1">
                  <a:lumMod val="50000"/>
                </a:schemeClr>
              </a:solidFill>
              <a:round/>
              <a:headEnd/>
              <a:tailEnd type="triangle" w="med" len="med"/>
            </a:ln>
          </p:spPr>
        </p:cxnSp>
        <p:cxnSp>
          <p:nvCxnSpPr>
            <p:cNvPr id="48" name="AutoShape 43"/>
            <p:cNvCxnSpPr>
              <a:cxnSpLocks noChangeShapeType="1"/>
            </p:cNvCxnSpPr>
            <p:nvPr/>
          </p:nvCxnSpPr>
          <p:spPr bwMode="auto">
            <a:xfrm flipV="1">
              <a:off x="4960331" y="2821182"/>
              <a:ext cx="1400291" cy="1742013"/>
            </a:xfrm>
            <a:prstGeom prst="straightConnector1">
              <a:avLst/>
            </a:prstGeom>
            <a:noFill/>
            <a:ln w="9525">
              <a:solidFill>
                <a:schemeClr val="tx1">
                  <a:lumMod val="50000"/>
                </a:schemeClr>
              </a:solidFill>
              <a:round/>
              <a:headEnd/>
              <a:tailEnd type="triangle" w="med" len="med"/>
            </a:ln>
          </p:spPr>
        </p:cxnSp>
        <p:cxnSp>
          <p:nvCxnSpPr>
            <p:cNvPr id="49" name="AutoShape 44"/>
            <p:cNvCxnSpPr>
              <a:cxnSpLocks noChangeShapeType="1"/>
            </p:cNvCxnSpPr>
            <p:nvPr/>
          </p:nvCxnSpPr>
          <p:spPr bwMode="auto">
            <a:xfrm>
              <a:off x="4950073" y="4897688"/>
              <a:ext cx="1419099" cy="236794"/>
            </a:xfrm>
            <a:prstGeom prst="straightConnector1">
              <a:avLst/>
            </a:prstGeom>
            <a:noFill/>
            <a:ln w="9525">
              <a:solidFill>
                <a:schemeClr val="tx1">
                  <a:lumMod val="50000"/>
                </a:schemeClr>
              </a:solidFill>
              <a:round/>
              <a:headEnd/>
              <a:tailEnd type="triangle" w="med" len="med"/>
            </a:ln>
          </p:spPr>
        </p:cxnSp>
        <p:sp>
          <p:nvSpPr>
            <p:cNvPr id="78871" name="Rectangle 45"/>
            <p:cNvSpPr>
              <a:spLocks noChangeArrowheads="1"/>
            </p:cNvSpPr>
            <p:nvPr/>
          </p:nvSpPr>
          <p:spPr bwMode="auto">
            <a:xfrm>
              <a:off x="1121553" y="2659627"/>
              <a:ext cx="1470901"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i</a:t>
              </a:r>
              <a:endParaRPr lang="zh-CN" altLang="zh-CN" sz="1400">
                <a:latin typeface="+mn-lt"/>
                <a:ea typeface="+mn-ea"/>
              </a:endParaRPr>
            </a:p>
          </p:txBody>
        </p:sp>
        <p:sp>
          <p:nvSpPr>
            <p:cNvPr id="78872" name="Rectangle 46"/>
            <p:cNvSpPr>
              <a:spLocks noChangeArrowheads="1"/>
            </p:cNvSpPr>
            <p:nvPr/>
          </p:nvSpPr>
          <p:spPr bwMode="auto">
            <a:xfrm>
              <a:off x="1121553" y="2262456"/>
              <a:ext cx="1470901"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vptr</a:t>
              </a:r>
              <a:endParaRPr lang="zh-CN" altLang="zh-CN" sz="1400">
                <a:latin typeface="+mn-lt"/>
                <a:ea typeface="+mn-ea"/>
              </a:endParaRPr>
            </a:p>
          </p:txBody>
        </p:sp>
        <p:sp>
          <p:nvSpPr>
            <p:cNvPr id="78873" name="Rectangle 47"/>
            <p:cNvSpPr>
              <a:spLocks noChangeArrowheads="1"/>
            </p:cNvSpPr>
            <p:nvPr/>
          </p:nvSpPr>
          <p:spPr bwMode="auto">
            <a:xfrm>
              <a:off x="1121553" y="4423852"/>
              <a:ext cx="1470901" cy="3961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i</a:t>
              </a:r>
              <a:endParaRPr lang="zh-CN" altLang="zh-CN" sz="1400">
                <a:latin typeface="+mn-lt"/>
                <a:ea typeface="+mn-ea"/>
              </a:endParaRPr>
            </a:p>
          </p:txBody>
        </p:sp>
        <p:sp>
          <p:nvSpPr>
            <p:cNvPr id="78874" name="Rectangle 48"/>
            <p:cNvSpPr>
              <a:spLocks noChangeArrowheads="1"/>
            </p:cNvSpPr>
            <p:nvPr/>
          </p:nvSpPr>
          <p:spPr bwMode="auto">
            <a:xfrm>
              <a:off x="1121553" y="4024719"/>
              <a:ext cx="1470901" cy="3991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vptr</a:t>
              </a:r>
              <a:endParaRPr lang="zh-CN" altLang="zh-CN" sz="1400">
                <a:latin typeface="+mn-lt"/>
                <a:ea typeface="+mn-ea"/>
              </a:endParaRPr>
            </a:p>
          </p:txBody>
        </p:sp>
        <p:sp>
          <p:nvSpPr>
            <p:cNvPr id="78875" name="Rectangle 49"/>
            <p:cNvSpPr>
              <a:spLocks noChangeArrowheads="1"/>
            </p:cNvSpPr>
            <p:nvPr/>
          </p:nvSpPr>
          <p:spPr bwMode="auto">
            <a:xfrm>
              <a:off x="1121553" y="4820042"/>
              <a:ext cx="1470901" cy="3971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latin typeface="+mn-lt"/>
                  <a:ea typeface="+mn-ea"/>
                </a:rPr>
                <a:t>j</a:t>
              </a:r>
              <a:endParaRPr lang="zh-CN" altLang="zh-CN" sz="1400">
                <a:latin typeface="+mn-lt"/>
                <a:ea typeface="+mn-ea"/>
              </a:endParaRPr>
            </a:p>
          </p:txBody>
        </p:sp>
        <p:sp>
          <p:nvSpPr>
            <p:cNvPr id="78876" name="Text Box 50"/>
            <p:cNvSpPr txBox="1">
              <a:spLocks noChangeArrowheads="1"/>
            </p:cNvSpPr>
            <p:nvPr/>
          </p:nvSpPr>
          <p:spPr bwMode="auto">
            <a:xfrm>
              <a:off x="1180389" y="3011688"/>
              <a:ext cx="1412065" cy="38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Base</a:t>
              </a:r>
              <a:r>
                <a:rPr lang="zh-CN" altLang="en-US" sz="1400">
                  <a:latin typeface="+mn-lt"/>
                  <a:ea typeface="+mn-ea"/>
                </a:rPr>
                <a:t>类型对象</a:t>
              </a:r>
              <a:endParaRPr lang="zh-CN" sz="1400">
                <a:latin typeface="+mn-lt"/>
                <a:ea typeface="+mn-ea"/>
              </a:endParaRPr>
            </a:p>
          </p:txBody>
        </p:sp>
        <p:cxnSp>
          <p:nvCxnSpPr>
            <p:cNvPr id="56" name="AutoShape 51"/>
            <p:cNvCxnSpPr>
              <a:cxnSpLocks noChangeShapeType="1"/>
            </p:cNvCxnSpPr>
            <p:nvPr/>
          </p:nvCxnSpPr>
          <p:spPr bwMode="auto">
            <a:xfrm flipV="1">
              <a:off x="2426470" y="2261486"/>
              <a:ext cx="1154086" cy="188773"/>
            </a:xfrm>
            <a:prstGeom prst="straightConnector1">
              <a:avLst/>
            </a:prstGeom>
            <a:noFill/>
            <a:ln w="9525">
              <a:solidFill>
                <a:schemeClr val="tx1">
                  <a:lumMod val="50000"/>
                </a:schemeClr>
              </a:solidFill>
              <a:round/>
              <a:headEnd/>
              <a:tailEnd type="triangle" w="med" len="med"/>
            </a:ln>
          </p:spPr>
        </p:cxnSp>
        <p:cxnSp>
          <p:nvCxnSpPr>
            <p:cNvPr id="57" name="AutoShape 52"/>
            <p:cNvCxnSpPr>
              <a:cxnSpLocks noChangeShapeType="1"/>
            </p:cNvCxnSpPr>
            <p:nvPr/>
          </p:nvCxnSpPr>
          <p:spPr bwMode="auto">
            <a:xfrm flipV="1">
              <a:off x="2426470" y="4003499"/>
              <a:ext cx="1171183" cy="208644"/>
            </a:xfrm>
            <a:prstGeom prst="straightConnector1">
              <a:avLst/>
            </a:prstGeom>
            <a:noFill/>
            <a:ln w="9525">
              <a:solidFill>
                <a:schemeClr val="tx1">
                  <a:lumMod val="50000"/>
                </a:schemeClr>
              </a:solidFill>
              <a:round/>
              <a:headEnd/>
              <a:tailEnd type="triangle" w="med" len="med"/>
            </a:ln>
          </p:spPr>
        </p:cxnSp>
        <p:sp>
          <p:nvSpPr>
            <p:cNvPr id="78879" name="Text Box 50"/>
            <p:cNvSpPr txBox="1">
              <a:spLocks noChangeArrowheads="1"/>
            </p:cNvSpPr>
            <p:nvPr/>
          </p:nvSpPr>
          <p:spPr bwMode="auto">
            <a:xfrm>
              <a:off x="1050115" y="5168180"/>
              <a:ext cx="1714512" cy="38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latin typeface="+mn-lt"/>
                  <a:ea typeface="+mn-ea"/>
                </a:rPr>
                <a:t>Derived</a:t>
              </a:r>
              <a:r>
                <a:rPr lang="zh-CN" altLang="en-US" sz="1400">
                  <a:latin typeface="+mn-lt"/>
                  <a:ea typeface="+mn-ea"/>
                </a:rPr>
                <a:t>类型对象</a:t>
              </a:r>
              <a:endParaRPr lang="zh-CN" sz="1400">
                <a:latin typeface="+mn-lt"/>
                <a:ea typeface="+mn-ea"/>
              </a:endParaRPr>
            </a:p>
          </p:txBody>
        </p:sp>
      </p:grpSp>
      <p:sp>
        <p:nvSpPr>
          <p:cNvPr id="59" name="TextBox 58"/>
          <p:cNvSpPr txBox="1"/>
          <p:nvPr/>
        </p:nvSpPr>
        <p:spPr>
          <a:xfrm>
            <a:off x="944563" y="976509"/>
            <a:ext cx="1802416" cy="1815882"/>
          </a:xfrm>
          <a:prstGeom prst="rect">
            <a:avLst/>
          </a:prstGeom>
          <a:noFill/>
        </p:spPr>
        <p:txBody>
          <a:bodyPr wrap="none">
            <a:spAutoFit/>
          </a:bodyPr>
          <a:lstStyle/>
          <a:p>
            <a:pPr latinLnBrk="1">
              <a:tabLst>
                <a:tab pos="268288" algn="l"/>
              </a:tabLst>
              <a:defRPr/>
            </a:pPr>
            <a:r>
              <a:rPr lang="en-US" sz="1600" dirty="0">
                <a:solidFill>
                  <a:srgbClr val="C00000"/>
                </a:solidFill>
                <a:latin typeface="+mn-lt"/>
                <a:ea typeface="+mn-ea"/>
                <a:cs typeface="Courier New" pitchFamily="49" charset="0"/>
              </a:rPr>
              <a:t>class Base {</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public:</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	virtual void f();</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	virtual void g();</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private:</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	</a:t>
            </a:r>
            <a:r>
              <a:rPr lang="en-US" sz="1600" dirty="0" err="1">
                <a:solidFill>
                  <a:srgbClr val="C00000"/>
                </a:solidFill>
                <a:latin typeface="+mn-lt"/>
                <a:ea typeface="+mn-ea"/>
                <a:cs typeface="Courier New" pitchFamily="49" charset="0"/>
              </a:rPr>
              <a:t>int</a:t>
            </a:r>
            <a:r>
              <a:rPr lang="en-US" sz="1600" dirty="0">
                <a:solidFill>
                  <a:srgbClr val="C00000"/>
                </a:solidFill>
                <a:latin typeface="+mn-lt"/>
                <a:ea typeface="+mn-ea"/>
                <a:cs typeface="Courier New" pitchFamily="49" charset="0"/>
              </a:rPr>
              <a:t> </a:t>
            </a:r>
            <a:r>
              <a:rPr lang="en-US" sz="1600" dirty="0" err="1">
                <a:solidFill>
                  <a:srgbClr val="C00000"/>
                </a:solidFill>
                <a:latin typeface="+mn-lt"/>
                <a:ea typeface="+mn-ea"/>
                <a:cs typeface="Courier New" pitchFamily="49" charset="0"/>
              </a:rPr>
              <a:t>i</a:t>
            </a:r>
            <a:r>
              <a:rPr lang="en-US" sz="1600" dirty="0">
                <a:solidFill>
                  <a:srgbClr val="C00000"/>
                </a:solidFill>
                <a:latin typeface="+mn-lt"/>
                <a:ea typeface="+mn-ea"/>
                <a:cs typeface="Courier New" pitchFamily="49" charset="0"/>
              </a:rPr>
              <a:t>;</a:t>
            </a:r>
            <a:endParaRPr lang="zh-CN" altLang="en-US" sz="1600" dirty="0">
              <a:solidFill>
                <a:srgbClr val="C00000"/>
              </a:solidFill>
              <a:latin typeface="+mn-lt"/>
              <a:ea typeface="+mn-ea"/>
              <a:cs typeface="Courier New" pitchFamily="49" charset="0"/>
            </a:endParaRPr>
          </a:p>
          <a:p>
            <a:pPr latinLnBrk="1">
              <a:tabLst>
                <a:tab pos="268288" algn="l"/>
              </a:tabLst>
              <a:defRPr/>
            </a:pPr>
            <a:r>
              <a:rPr lang="en-US" sz="1600" dirty="0">
                <a:solidFill>
                  <a:srgbClr val="C00000"/>
                </a:solidFill>
                <a:latin typeface="+mn-lt"/>
                <a:ea typeface="+mn-ea"/>
                <a:cs typeface="Courier New" pitchFamily="49" charset="0"/>
              </a:rPr>
              <a:t>};</a:t>
            </a:r>
            <a:endParaRPr lang="zh-CN" altLang="en-US" sz="1600" dirty="0">
              <a:solidFill>
                <a:srgbClr val="C00000"/>
              </a:solidFill>
              <a:latin typeface="+mn-lt"/>
              <a:ea typeface="+mn-ea"/>
              <a:cs typeface="Courier New" pitchFamily="49" charset="0"/>
            </a:endParaRPr>
          </a:p>
        </p:txBody>
      </p:sp>
      <p:sp>
        <p:nvSpPr>
          <p:cNvPr id="78853" name="TextBox 60"/>
          <p:cNvSpPr txBox="1">
            <a:spLocks noChangeArrowheads="1"/>
          </p:cNvSpPr>
          <p:nvPr/>
        </p:nvSpPr>
        <p:spPr bwMode="auto">
          <a:xfrm>
            <a:off x="3529238" y="976509"/>
            <a:ext cx="44291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9pPr>
          </a:lstStyle>
          <a:p>
            <a:pPr eaLnBrk="1" latinLnBrk="1" hangingPunct="1"/>
            <a:r>
              <a:rPr lang="en-US" altLang="zh-CN" sz="1600">
                <a:solidFill>
                  <a:srgbClr val="C00000"/>
                </a:solidFill>
                <a:latin typeface="+mn-lt"/>
                <a:ea typeface="+mn-ea"/>
                <a:cs typeface="Courier New" panose="02070309020205020404" pitchFamily="49" charset="0"/>
              </a:rPr>
              <a:t>class Derived: public Base {</a:t>
            </a:r>
            <a:endParaRPr lang="zh-CN" altLang="en-US" sz="1600">
              <a:solidFill>
                <a:srgbClr val="C00000"/>
              </a:solidFill>
              <a:latin typeface="+mn-lt"/>
              <a:ea typeface="+mn-ea"/>
              <a:cs typeface="Courier New" panose="02070309020205020404" pitchFamily="49" charset="0"/>
            </a:endParaRPr>
          </a:p>
          <a:p>
            <a:pPr eaLnBrk="1" latinLnBrk="1" hangingPunct="1"/>
            <a:r>
              <a:rPr lang="en-US" altLang="zh-CN" sz="1600">
                <a:solidFill>
                  <a:srgbClr val="C00000"/>
                </a:solidFill>
                <a:latin typeface="+mn-lt"/>
                <a:ea typeface="+mn-ea"/>
                <a:cs typeface="Courier New" panose="02070309020205020404" pitchFamily="49" charset="0"/>
              </a:rPr>
              <a:t>public:</a:t>
            </a:r>
            <a:endParaRPr lang="zh-CN" altLang="en-US" sz="1600">
              <a:solidFill>
                <a:srgbClr val="C00000"/>
              </a:solidFill>
              <a:latin typeface="+mn-lt"/>
              <a:ea typeface="+mn-ea"/>
              <a:cs typeface="Courier New" panose="02070309020205020404" pitchFamily="49" charset="0"/>
            </a:endParaRPr>
          </a:p>
          <a:p>
            <a:pPr eaLnBrk="1" latinLnBrk="1" hangingPunct="1"/>
            <a:r>
              <a:rPr lang="en-US" altLang="zh-CN" sz="1600">
                <a:solidFill>
                  <a:srgbClr val="C00000"/>
                </a:solidFill>
                <a:latin typeface="+mn-lt"/>
                <a:ea typeface="+mn-ea"/>
                <a:cs typeface="Courier New" panose="02070309020205020404" pitchFamily="49" charset="0"/>
              </a:rPr>
              <a:t>	virtual void f(); //</a:t>
            </a:r>
            <a:r>
              <a:rPr lang="zh-CN" altLang="en-US" sz="1600">
                <a:solidFill>
                  <a:srgbClr val="C00000"/>
                </a:solidFill>
                <a:latin typeface="+mn-lt"/>
                <a:ea typeface="+mn-ea"/>
                <a:cs typeface="Courier New" panose="02070309020205020404" pitchFamily="49" charset="0"/>
              </a:rPr>
              <a:t>覆盖</a:t>
            </a:r>
            <a:r>
              <a:rPr lang="en-US" altLang="zh-CN" sz="1600">
                <a:solidFill>
                  <a:srgbClr val="C00000"/>
                </a:solidFill>
                <a:latin typeface="+mn-lt"/>
                <a:ea typeface="+mn-ea"/>
                <a:cs typeface="Courier New" panose="02070309020205020404" pitchFamily="49" charset="0"/>
              </a:rPr>
              <a:t>Base::f</a:t>
            </a:r>
            <a:endParaRPr lang="zh-CN" altLang="en-US" sz="1600">
              <a:solidFill>
                <a:srgbClr val="C00000"/>
              </a:solidFill>
              <a:latin typeface="+mn-lt"/>
              <a:ea typeface="+mn-ea"/>
              <a:cs typeface="Courier New" panose="02070309020205020404" pitchFamily="49" charset="0"/>
            </a:endParaRPr>
          </a:p>
          <a:p>
            <a:pPr eaLnBrk="1" latinLnBrk="1" hangingPunct="1"/>
            <a:r>
              <a:rPr lang="en-US" altLang="zh-CN" sz="1600">
                <a:solidFill>
                  <a:srgbClr val="C00000"/>
                </a:solidFill>
                <a:latin typeface="+mn-lt"/>
                <a:ea typeface="+mn-ea"/>
                <a:cs typeface="Courier New" panose="02070309020205020404" pitchFamily="49" charset="0"/>
              </a:rPr>
              <a:t>	virtual void h(); //</a:t>
            </a:r>
            <a:r>
              <a:rPr lang="zh-CN" altLang="en-US" sz="1600">
                <a:solidFill>
                  <a:srgbClr val="C00000"/>
                </a:solidFill>
                <a:latin typeface="+mn-lt"/>
                <a:ea typeface="+mn-ea"/>
                <a:cs typeface="Courier New" panose="02070309020205020404" pitchFamily="49" charset="0"/>
              </a:rPr>
              <a:t>新增的虚函数</a:t>
            </a:r>
          </a:p>
          <a:p>
            <a:pPr eaLnBrk="1" latinLnBrk="1" hangingPunct="1"/>
            <a:r>
              <a:rPr lang="en-US" altLang="zh-CN" sz="1600">
                <a:solidFill>
                  <a:srgbClr val="C00000"/>
                </a:solidFill>
                <a:latin typeface="+mn-lt"/>
                <a:ea typeface="+mn-ea"/>
                <a:cs typeface="Courier New" panose="02070309020205020404" pitchFamily="49" charset="0"/>
              </a:rPr>
              <a:t>private:</a:t>
            </a:r>
            <a:endParaRPr lang="zh-CN" altLang="en-US" sz="1600">
              <a:solidFill>
                <a:srgbClr val="C00000"/>
              </a:solidFill>
              <a:latin typeface="+mn-lt"/>
              <a:ea typeface="+mn-ea"/>
              <a:cs typeface="Courier New" panose="02070309020205020404" pitchFamily="49" charset="0"/>
            </a:endParaRPr>
          </a:p>
          <a:p>
            <a:pPr eaLnBrk="1" latinLnBrk="1" hangingPunct="1"/>
            <a:r>
              <a:rPr lang="en-US" altLang="zh-CN" sz="1600">
                <a:solidFill>
                  <a:srgbClr val="C00000"/>
                </a:solidFill>
                <a:latin typeface="+mn-lt"/>
                <a:ea typeface="+mn-ea"/>
                <a:cs typeface="Courier New" panose="02070309020205020404" pitchFamily="49" charset="0"/>
              </a:rPr>
              <a:t>	int j;</a:t>
            </a:r>
            <a:endParaRPr lang="zh-CN" altLang="en-US" sz="1600">
              <a:solidFill>
                <a:srgbClr val="C00000"/>
              </a:solidFill>
              <a:latin typeface="+mn-lt"/>
              <a:ea typeface="+mn-ea"/>
              <a:cs typeface="Courier New" panose="02070309020205020404" pitchFamily="49" charset="0"/>
            </a:endParaRPr>
          </a:p>
          <a:p>
            <a:pPr eaLnBrk="1" latinLnBrk="1" hangingPunct="1"/>
            <a:r>
              <a:rPr lang="en-US" altLang="zh-CN" sz="1600">
                <a:solidFill>
                  <a:srgbClr val="C00000"/>
                </a:solidFill>
                <a:latin typeface="+mn-lt"/>
                <a:ea typeface="+mn-ea"/>
                <a:cs typeface="Courier New" panose="02070309020205020404" pitchFamily="49" charset="0"/>
              </a:rPr>
              <a:t>};</a:t>
            </a:r>
            <a:endParaRPr lang="zh-CN" altLang="en-US" sz="1600">
              <a:solidFill>
                <a:srgbClr val="C00000"/>
              </a:solidFill>
              <a:latin typeface="+mn-lt"/>
              <a:ea typeface="+mn-ea"/>
              <a:cs typeface="Courier New" panose="02070309020205020404" pitchFamily="49" charset="0"/>
            </a:endParaRPr>
          </a:p>
        </p:txBody>
      </p:sp>
      <p:sp>
        <p:nvSpPr>
          <p:cNvPr id="32" name="标题 4"/>
          <p:cNvSpPr txBox="1">
            <a:spLocks/>
          </p:cNvSpPr>
          <p:nvPr/>
        </p:nvSpPr>
        <p:spPr>
          <a:xfrm>
            <a:off x="381000" y="228600"/>
            <a:ext cx="82153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8.7 </a:t>
            </a:r>
            <a:r>
              <a:rPr lang="zh-CN" altLang="en-US" dirty="0"/>
              <a:t>深度探索</a:t>
            </a:r>
            <a:endParaRPr lang="en-US" altLang="zh-CN" dirty="0"/>
          </a:p>
          <a:p>
            <a:r>
              <a:rPr lang="zh-CN" altLang="en-US" dirty="0"/>
              <a:t> </a:t>
            </a:r>
            <a:r>
              <a:rPr lang="en-US" altLang="zh-CN" dirty="0"/>
              <a:t>—— 8.7.3 </a:t>
            </a:r>
            <a:r>
              <a:rPr lang="zh-CN" altLang="en-US" dirty="0"/>
              <a:t>虚函数动态绑定的实现原理</a:t>
            </a:r>
          </a:p>
        </p:txBody>
      </p:sp>
      <p:sp>
        <p:nvSpPr>
          <p:cNvPr id="33"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Tree>
    <p:extLst>
      <p:ext uri="{BB962C8B-B14F-4D97-AF65-F5344CB8AC3E}">
        <p14:creationId xmlns:p14="http://schemas.microsoft.com/office/powerpoint/2010/main" val="232794133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3" name="Rectangle 3"/>
          <p:cNvSpPr>
            <a:spLocks noGrp="1" noChangeArrowheads="1"/>
          </p:cNvSpPr>
          <p:nvPr>
            <p:ph type="body" idx="1"/>
          </p:nvPr>
        </p:nvSpPr>
        <p:spPr>
          <a:xfrm>
            <a:off x="379412" y="1066800"/>
            <a:ext cx="8383587" cy="4114800"/>
          </a:xfrm>
        </p:spPr>
        <p:txBody>
          <a:bodyPr/>
          <a:lstStyle/>
          <a:p>
            <a:r>
              <a:rPr lang="zh-CN" altLang="en-US" sz="2800" dirty="0">
                <a:latin typeface="Times New Roman" panose="02020603050405020304" pitchFamily="18" charset="0"/>
              </a:rPr>
              <a:t>多态：</a:t>
            </a:r>
            <a:endParaRPr lang="zh-CN" altLang="en-US" sz="2800" b="0" dirty="0">
              <a:latin typeface="Times New Roman" panose="02020603050405020304" pitchFamily="18" charset="0"/>
            </a:endParaRPr>
          </a:p>
          <a:p>
            <a:pPr lvl="1"/>
            <a:r>
              <a:rPr lang="zh-CN" altLang="en-US" sz="2400" dirty="0">
                <a:latin typeface="Times New Roman" panose="02020603050405020304" pitchFamily="18" charset="0"/>
              </a:rPr>
              <a:t>同样的消息被不同类型的对象接收时导致完全不同的行为，是对类的特定成员函数的再抽象</a:t>
            </a:r>
            <a:r>
              <a:rPr lang="zh-CN" altLang="en-US" sz="2400" b="0" dirty="0">
                <a:latin typeface="Times New Roman" panose="02020603050405020304" pitchFamily="18" charset="0"/>
              </a:rPr>
              <a:t>。</a:t>
            </a:r>
          </a:p>
          <a:p>
            <a:r>
              <a:rPr lang="zh-CN" altLang="en-US" sz="2800" dirty="0"/>
              <a:t>运算符重载</a:t>
            </a:r>
          </a:p>
          <a:p>
            <a:pPr lvl="1"/>
            <a:r>
              <a:rPr lang="zh-CN" altLang="en-US" sz="2400" dirty="0">
                <a:latin typeface="Times New Roman" panose="02020603050405020304" pitchFamily="18" charset="0"/>
              </a:rPr>
              <a:t>对已有的运算符赋予多重含义，使用已有运算符对用户自定义类型</a:t>
            </a:r>
            <a:r>
              <a:rPr lang="en-US" altLang="zh-CN" sz="2400" dirty="0">
                <a:latin typeface="Times New Roman" panose="02020603050405020304" pitchFamily="18" charset="0"/>
              </a:rPr>
              <a:t>(</a:t>
            </a:r>
            <a:r>
              <a:rPr lang="zh-CN" altLang="en-US" sz="2400" dirty="0">
                <a:latin typeface="Times New Roman" panose="02020603050405020304" pitchFamily="18" charset="0"/>
              </a:rPr>
              <a:t>比如类</a:t>
            </a:r>
            <a:r>
              <a:rPr lang="en-US" altLang="zh-CN" sz="2400" dirty="0">
                <a:latin typeface="Times New Roman" panose="02020603050405020304" pitchFamily="18" charset="0"/>
              </a:rPr>
              <a:t>)</a:t>
            </a:r>
            <a:r>
              <a:rPr lang="zh-CN" altLang="en-US" sz="2400" dirty="0">
                <a:latin typeface="Times New Roman" panose="02020603050405020304" pitchFamily="18" charset="0"/>
              </a:rPr>
              <a:t>进行运算操作。</a:t>
            </a:r>
            <a:endParaRPr lang="en-US" altLang="zh-CN" sz="2400" dirty="0">
              <a:latin typeface="Times New Roman" panose="02020603050405020304" pitchFamily="18" charset="0"/>
            </a:endParaRPr>
          </a:p>
          <a:p>
            <a:r>
              <a:rPr lang="zh-CN" altLang="en-US" sz="2800" dirty="0"/>
              <a:t>绑定</a:t>
            </a:r>
          </a:p>
          <a:p>
            <a:pPr lvl="1"/>
            <a:r>
              <a:rPr lang="zh-CN" altLang="en-US" sz="2400" dirty="0"/>
              <a:t>程序自身彼此关联的过程称为绑定，绑定确定程序中的操作调用与执行该操作的代码间的关系。</a:t>
            </a:r>
          </a:p>
          <a:p>
            <a:pPr lvl="1"/>
            <a:r>
              <a:rPr lang="zh-CN" altLang="en-US" sz="2400" dirty="0"/>
              <a:t>静态绑定工作出现在编译阶段。</a:t>
            </a:r>
          </a:p>
          <a:p>
            <a:pPr lvl="1"/>
            <a:r>
              <a:rPr lang="zh-CN" altLang="en-US" sz="2400" dirty="0"/>
              <a:t>动态绑定工作在程序运行时执行。</a:t>
            </a:r>
          </a:p>
          <a:p>
            <a:pPr lvl="1"/>
            <a:r>
              <a:rPr lang="zh-CN" altLang="en-US" sz="2400" dirty="0"/>
              <a:t>虚函数是动态绑定的基础。</a:t>
            </a:r>
          </a:p>
          <a:p>
            <a:pPr lvl="1"/>
            <a:endParaRPr lang="zh-CN" altLang="en-US" sz="2400" dirty="0">
              <a:latin typeface="Times New Roman" panose="02020603050405020304" pitchFamily="18" charset="0"/>
            </a:endParaRPr>
          </a:p>
        </p:txBody>
      </p:sp>
      <p:sp>
        <p:nvSpPr>
          <p:cNvPr id="5" name="标题 1"/>
          <p:cNvSpPr>
            <a:spLocks noGrp="1"/>
          </p:cNvSpPr>
          <p:nvPr>
            <p:ph type="title"/>
          </p:nvPr>
        </p:nvSpPr>
        <p:spPr>
          <a:xfrm>
            <a:off x="1219200" y="0"/>
            <a:ext cx="6704013" cy="954087"/>
          </a:xfrm>
        </p:spPr>
        <p:txBody>
          <a:bodyPr/>
          <a:lstStyle/>
          <a:p>
            <a:pPr eaLnBrk="1" hangingPunct="1"/>
            <a:r>
              <a:rPr lang="en-US" altLang="zh-CN"/>
              <a:t>8.8 </a:t>
            </a:r>
            <a:r>
              <a:rPr lang="zh-CN" altLang="en-US"/>
              <a:t>小结</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Tree>
    <p:extLst>
      <p:ext uri="{BB962C8B-B14F-4D97-AF65-F5344CB8AC3E}">
        <p14:creationId xmlns:p14="http://schemas.microsoft.com/office/powerpoint/2010/main" val="223787574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1" name="Rectangle 3"/>
          <p:cNvSpPr>
            <a:spLocks noGrp="1" noChangeArrowheads="1"/>
          </p:cNvSpPr>
          <p:nvPr>
            <p:ph type="body" idx="1"/>
          </p:nvPr>
        </p:nvSpPr>
        <p:spPr>
          <a:xfrm>
            <a:off x="381000" y="1295400"/>
            <a:ext cx="8382000" cy="4495800"/>
          </a:xfrm>
        </p:spPr>
        <p:txBody>
          <a:bodyPr/>
          <a:lstStyle/>
          <a:p>
            <a:pPr>
              <a:lnSpc>
                <a:spcPct val="90000"/>
              </a:lnSpc>
            </a:pPr>
            <a:r>
              <a:rPr lang="zh-CN" altLang="en-US" sz="2800" dirty="0"/>
              <a:t>纯虚函数</a:t>
            </a:r>
          </a:p>
          <a:p>
            <a:pPr lvl="1">
              <a:lnSpc>
                <a:spcPct val="90000"/>
              </a:lnSpc>
            </a:pPr>
            <a:r>
              <a:rPr lang="zh-CN" altLang="en-US" sz="2400" dirty="0"/>
              <a:t>在基类中说明的虚函数，它在该基类中可以不给出数体，要求各派生类根据实际需要编写自己的函数体。</a:t>
            </a:r>
          </a:p>
          <a:p>
            <a:pPr>
              <a:lnSpc>
                <a:spcPct val="90000"/>
              </a:lnSpc>
            </a:pPr>
            <a:r>
              <a:rPr lang="zh-CN" altLang="en-US" sz="2800" dirty="0"/>
              <a:t>抽象类</a:t>
            </a:r>
          </a:p>
          <a:p>
            <a:pPr lvl="1">
              <a:lnSpc>
                <a:spcPct val="90000"/>
              </a:lnSpc>
            </a:pPr>
            <a:r>
              <a:rPr lang="zh-CN" altLang="en-US" sz="2400" dirty="0">
                <a:latin typeface="Times New Roman" panose="02020603050405020304" pitchFamily="18" charset="0"/>
              </a:rPr>
              <a:t>带有纯虚函数的类是抽象类。</a:t>
            </a:r>
          </a:p>
          <a:p>
            <a:pPr lvl="1">
              <a:lnSpc>
                <a:spcPct val="90000"/>
              </a:lnSpc>
            </a:pPr>
            <a:r>
              <a:rPr lang="zh-CN" altLang="en-US" sz="2400" dirty="0">
                <a:latin typeface="Times New Roman" panose="02020603050405020304" pitchFamily="18" charset="0"/>
              </a:rPr>
              <a:t>抽象类的主要作用是通过它为一个类族建立一个公共的接口，使它们能够更有效地发挥多态特性。</a:t>
            </a:r>
          </a:p>
        </p:txBody>
      </p:sp>
      <p:sp>
        <p:nvSpPr>
          <p:cNvPr id="5" name="标题 1"/>
          <p:cNvSpPr>
            <a:spLocks noGrp="1"/>
          </p:cNvSpPr>
          <p:nvPr>
            <p:ph type="title"/>
          </p:nvPr>
        </p:nvSpPr>
        <p:spPr>
          <a:xfrm>
            <a:off x="1219200" y="0"/>
            <a:ext cx="6704013" cy="954087"/>
          </a:xfrm>
        </p:spPr>
        <p:txBody>
          <a:bodyPr/>
          <a:lstStyle/>
          <a:p>
            <a:pPr eaLnBrk="1" hangingPunct="1"/>
            <a:r>
              <a:rPr lang="en-US" altLang="zh-CN"/>
              <a:t>8.8 </a:t>
            </a:r>
            <a:r>
              <a:rPr lang="zh-CN" altLang="en-US"/>
              <a:t>小结</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Tree>
    <p:extLst>
      <p:ext uri="{BB962C8B-B14F-4D97-AF65-F5344CB8AC3E}">
        <p14:creationId xmlns:p14="http://schemas.microsoft.com/office/powerpoint/2010/main" val="364014624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BEA62-A83B-47B8-9643-8DEF87C3AF94}"/>
              </a:ext>
            </a:extLst>
          </p:cNvPr>
          <p:cNvSpPr>
            <a:spLocks noGrp="1"/>
          </p:cNvSpPr>
          <p:nvPr>
            <p:ph type="title"/>
          </p:nvPr>
        </p:nvSpPr>
        <p:spPr/>
        <p:txBody>
          <a:bodyPr/>
          <a:lstStyle/>
          <a:p>
            <a:r>
              <a:rPr lang="zh-CN" altLang="en-US" dirty="0"/>
              <a:t>课后练习</a:t>
            </a:r>
          </a:p>
        </p:txBody>
      </p:sp>
      <p:sp>
        <p:nvSpPr>
          <p:cNvPr id="3" name="内容占位符 2">
            <a:extLst>
              <a:ext uri="{FF2B5EF4-FFF2-40B4-BE49-F238E27FC236}">
                <a16:creationId xmlns:a16="http://schemas.microsoft.com/office/drawing/2014/main" id="{B52A80F0-2DEE-4ADD-BE5E-7C870E410459}"/>
              </a:ext>
            </a:extLst>
          </p:cNvPr>
          <p:cNvSpPr>
            <a:spLocks noGrp="1"/>
          </p:cNvSpPr>
          <p:nvPr>
            <p:ph idx="1"/>
          </p:nvPr>
        </p:nvSpPr>
        <p:spPr/>
        <p:txBody>
          <a:bodyPr/>
          <a:lstStyle/>
          <a:p>
            <a:r>
              <a:rPr lang="zh-CN" altLang="en-US" dirty="0"/>
              <a:t>第七章：</a:t>
            </a:r>
            <a:r>
              <a:rPr lang="en-US" altLang="zh-CN" dirty="0"/>
              <a:t>7.9</a:t>
            </a:r>
            <a:r>
              <a:rPr lang="zh-CN" altLang="en-US" dirty="0"/>
              <a:t>，</a:t>
            </a:r>
            <a:r>
              <a:rPr lang="en-US" altLang="zh-CN" dirty="0"/>
              <a:t>7.10</a:t>
            </a:r>
            <a:r>
              <a:rPr lang="zh-CN" altLang="en-US" dirty="0"/>
              <a:t>， </a:t>
            </a:r>
            <a:r>
              <a:rPr lang="en-US" altLang="zh-CN" dirty="0"/>
              <a:t>7.11</a:t>
            </a:r>
            <a:r>
              <a:rPr lang="zh-CN" altLang="en-US" dirty="0"/>
              <a:t>， </a:t>
            </a:r>
            <a:r>
              <a:rPr lang="en-US" altLang="zh-CN" dirty="0"/>
              <a:t>7.15</a:t>
            </a:r>
          </a:p>
          <a:p>
            <a:r>
              <a:rPr lang="zh-CN" altLang="en-US" dirty="0"/>
              <a:t>第八章：课后</a:t>
            </a:r>
            <a:r>
              <a:rPr lang="en-US" altLang="zh-CN" dirty="0"/>
              <a:t>8.6</a:t>
            </a:r>
            <a:r>
              <a:rPr lang="zh-CN" altLang="en-US" dirty="0"/>
              <a:t>，</a:t>
            </a:r>
            <a:r>
              <a:rPr lang="en-US" altLang="zh-CN" dirty="0"/>
              <a:t>8.8</a:t>
            </a:r>
            <a:r>
              <a:rPr lang="zh-CN" altLang="en-US" dirty="0"/>
              <a:t>，</a:t>
            </a:r>
            <a:r>
              <a:rPr lang="en-US" altLang="zh-CN" dirty="0"/>
              <a:t>8.9</a:t>
            </a:r>
            <a:r>
              <a:rPr lang="zh-CN" altLang="en-US" dirty="0"/>
              <a:t>，</a:t>
            </a:r>
            <a:r>
              <a:rPr lang="en-US" altLang="zh-CN" dirty="0"/>
              <a:t>8.10</a:t>
            </a:r>
            <a:endParaRPr lang="zh-CN" altLang="en-US" dirty="0"/>
          </a:p>
        </p:txBody>
      </p:sp>
      <p:sp>
        <p:nvSpPr>
          <p:cNvPr id="4" name="灯片编号占位符 3">
            <a:extLst>
              <a:ext uri="{FF2B5EF4-FFF2-40B4-BE49-F238E27FC236}">
                <a16:creationId xmlns:a16="http://schemas.microsoft.com/office/drawing/2014/main" id="{00398C9F-6965-40D5-B951-C1CB4E8C6BA4}"/>
              </a:ext>
            </a:extLst>
          </p:cNvPr>
          <p:cNvSpPr>
            <a:spLocks noGrp="1"/>
          </p:cNvSpPr>
          <p:nvPr>
            <p:ph type="sldNum" sz="quarter" idx="10"/>
          </p:nvPr>
        </p:nvSpPr>
        <p:spPr/>
        <p:txBody>
          <a:bodyPr/>
          <a:lstStyle/>
          <a:p>
            <a:fld id="{00A07AC8-BDA1-495E-8DC2-8AF277EB7C8F}" type="slidenum">
              <a:rPr lang="en-US" altLang="zh-CN" smtClean="0"/>
              <a:pPr/>
              <a:t>65</a:t>
            </a:fld>
            <a:endParaRPr lang="en-US" altLang="zh-CN"/>
          </a:p>
        </p:txBody>
      </p:sp>
    </p:spTree>
    <p:extLst>
      <p:ext uri="{BB962C8B-B14F-4D97-AF65-F5344CB8AC3E}">
        <p14:creationId xmlns:p14="http://schemas.microsoft.com/office/powerpoint/2010/main" val="273515614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219200" y="0"/>
            <a:ext cx="6704013" cy="954087"/>
          </a:xfrm>
        </p:spPr>
        <p:txBody>
          <a:bodyPr/>
          <a:lstStyle/>
          <a:p>
            <a:pPr eaLnBrk="1" hangingPunct="1"/>
            <a:r>
              <a:rPr lang="en-US" altLang="zh-CN"/>
              <a:t>8.2 </a:t>
            </a:r>
            <a:r>
              <a:rPr lang="zh-CN" altLang="en-US"/>
              <a:t>运算符重载</a:t>
            </a:r>
          </a:p>
        </p:txBody>
      </p:sp>
      <p:sp>
        <p:nvSpPr>
          <p:cNvPr id="21507" name="内容占位符 2"/>
          <p:cNvSpPr>
            <a:spLocks noGrp="1"/>
          </p:cNvSpPr>
          <p:nvPr>
            <p:ph idx="1"/>
          </p:nvPr>
        </p:nvSpPr>
        <p:spPr>
          <a:xfrm>
            <a:off x="381000" y="1371600"/>
            <a:ext cx="8029575" cy="4953000"/>
          </a:xfrm>
        </p:spPr>
        <p:txBody>
          <a:bodyPr/>
          <a:lstStyle/>
          <a:p>
            <a:pPr eaLnBrk="1" hangingPunct="1">
              <a:lnSpc>
                <a:spcPct val="100000"/>
              </a:lnSpc>
            </a:pPr>
            <a:r>
              <a:rPr lang="zh-CN" altLang="en-US" sz="2800" dirty="0"/>
              <a:t>用“</a:t>
            </a:r>
            <a:r>
              <a:rPr lang="en-US" altLang="zh-CN" sz="2800" dirty="0"/>
              <a:t>+”</a:t>
            </a:r>
            <a:r>
              <a:rPr lang="zh-CN" altLang="en-US" sz="2800" dirty="0"/>
              <a:t>、“</a:t>
            </a:r>
            <a:r>
              <a:rPr lang="en-US" altLang="zh-CN" sz="2800" dirty="0"/>
              <a:t>-”</a:t>
            </a:r>
            <a:r>
              <a:rPr lang="zh-CN" altLang="en-US" sz="2800" dirty="0"/>
              <a:t>能够实现复数的加减运算吗？</a:t>
            </a:r>
          </a:p>
          <a:p>
            <a:pPr eaLnBrk="1" hangingPunct="1">
              <a:lnSpc>
                <a:spcPct val="100000"/>
              </a:lnSpc>
            </a:pPr>
            <a:r>
              <a:rPr lang="zh-CN" altLang="en-US" sz="2800" dirty="0"/>
              <a:t>实现复数加减运算的方法</a:t>
            </a:r>
            <a:br>
              <a:rPr lang="zh-CN" altLang="en-US" sz="2800" dirty="0"/>
            </a:br>
            <a:r>
              <a:rPr lang="zh-CN" altLang="en-US" sz="2800" dirty="0"/>
              <a:t>          </a:t>
            </a:r>
            <a:r>
              <a:rPr lang="en-US" altLang="zh-CN" sz="2800" dirty="0"/>
              <a:t>——</a:t>
            </a:r>
            <a:r>
              <a:rPr lang="zh-CN" altLang="en-US" sz="2800" dirty="0">
                <a:solidFill>
                  <a:schemeClr val="tx2"/>
                </a:solidFill>
              </a:rPr>
              <a:t>重载</a:t>
            </a:r>
            <a:r>
              <a:rPr lang="zh-CN" altLang="en-US" sz="2800" dirty="0"/>
              <a:t>“</a:t>
            </a:r>
            <a:r>
              <a:rPr lang="en-US" altLang="zh-CN" sz="2800" dirty="0"/>
              <a:t>+”</a:t>
            </a:r>
            <a:r>
              <a:rPr lang="zh-CN" altLang="en-US" sz="2800" dirty="0"/>
              <a:t>、“</a:t>
            </a:r>
            <a:r>
              <a:rPr lang="en-US" altLang="zh-CN" sz="2800" dirty="0"/>
              <a:t>-”</a:t>
            </a:r>
            <a:r>
              <a:rPr lang="zh-CN" altLang="en-US" sz="2800" dirty="0"/>
              <a:t>运算符</a:t>
            </a:r>
            <a:endParaRPr lang="en-US" altLang="zh-CN" sz="2800" dirty="0"/>
          </a:p>
          <a:p>
            <a:pPr eaLnBrk="1" hangingPunct="1">
              <a:lnSpc>
                <a:spcPct val="100000"/>
              </a:lnSpc>
            </a:pPr>
            <a:r>
              <a:rPr lang="zh-CN" altLang="en-US" sz="2800" dirty="0"/>
              <a:t>运算符重载是对已有的运算符赋予多重含义。</a:t>
            </a:r>
            <a:endParaRPr lang="en-US" altLang="zh-CN" sz="2800" dirty="0"/>
          </a:p>
          <a:p>
            <a:pPr>
              <a:lnSpc>
                <a:spcPct val="100000"/>
              </a:lnSpc>
            </a:pPr>
            <a:r>
              <a:rPr lang="zh-CN" altLang="en-US" sz="2800" dirty="0"/>
              <a:t>必要性</a:t>
            </a:r>
          </a:p>
          <a:p>
            <a:pPr lvl="1"/>
            <a:r>
              <a:rPr lang="en-US" altLang="zh-CN" sz="2400" dirty="0"/>
              <a:t>C++</a:t>
            </a:r>
            <a:r>
              <a:rPr lang="zh-CN" altLang="en-US" sz="2400" dirty="0"/>
              <a:t>中预定义的运算符其运算对象只能是基本数据类型，而不适用于用户自定义类型（如类）</a:t>
            </a:r>
          </a:p>
          <a:p>
            <a:pPr>
              <a:lnSpc>
                <a:spcPct val="100000"/>
              </a:lnSpc>
            </a:pPr>
            <a:r>
              <a:rPr lang="zh-CN" altLang="en-US" sz="2800" dirty="0"/>
              <a:t>实现机制</a:t>
            </a:r>
          </a:p>
          <a:p>
            <a:pPr lvl="1"/>
            <a:r>
              <a:rPr lang="zh-CN" altLang="en-US" sz="2400" dirty="0"/>
              <a:t>将指定的运算表达式转化为对运算符函数的调用，运算对象转化为运算符函数的实参。</a:t>
            </a:r>
          </a:p>
          <a:p>
            <a:pPr lvl="1"/>
            <a:r>
              <a:rPr lang="zh-CN" altLang="en-US" sz="2400" dirty="0"/>
              <a:t>编译系统对重载运算符的选择，遵循函数重载的选择原则。</a:t>
            </a:r>
          </a:p>
          <a:p>
            <a:pPr eaLnBrk="1" hangingPunct="1">
              <a:lnSpc>
                <a:spcPct val="100000"/>
              </a:lnSpc>
            </a:pPr>
            <a:endParaRPr lang="en-US" altLang="zh-CN" sz="2800" dirty="0"/>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Tree>
    <p:extLst>
      <p:ext uri="{BB962C8B-B14F-4D97-AF65-F5344CB8AC3E}">
        <p14:creationId xmlns:p14="http://schemas.microsoft.com/office/powerpoint/2010/main" val="42594912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950913"/>
            <a:ext cx="6704013" cy="954087"/>
          </a:xfrm>
        </p:spPr>
        <p:txBody>
          <a:bodyPr/>
          <a:lstStyle/>
          <a:p>
            <a:pPr algn="l" eaLnBrk="1" hangingPunct="1"/>
            <a:r>
              <a:rPr lang="en-US" altLang="zh-CN"/>
              <a:t>8.2.1 </a:t>
            </a:r>
            <a:r>
              <a:rPr lang="zh-CN" altLang="en-US"/>
              <a:t>运算符重载的规则</a:t>
            </a:r>
          </a:p>
        </p:txBody>
      </p:sp>
      <p:sp>
        <p:nvSpPr>
          <p:cNvPr id="22531" name="内容占位符 2"/>
          <p:cNvSpPr>
            <a:spLocks noGrp="1"/>
          </p:cNvSpPr>
          <p:nvPr>
            <p:ph idx="1"/>
          </p:nvPr>
        </p:nvSpPr>
        <p:spPr>
          <a:xfrm>
            <a:off x="381000" y="1905000"/>
            <a:ext cx="8029575" cy="4343400"/>
          </a:xfrm>
        </p:spPr>
        <p:txBody>
          <a:bodyPr/>
          <a:lstStyle/>
          <a:p>
            <a:pPr eaLnBrk="1" hangingPunct="1">
              <a:lnSpc>
                <a:spcPct val="100000"/>
              </a:lnSpc>
            </a:pPr>
            <a:r>
              <a:rPr lang="en-US" altLang="zh-CN" dirty="0"/>
              <a:t>C++</a:t>
            </a:r>
            <a:r>
              <a:rPr lang="zh-CN" altLang="en-US" dirty="0"/>
              <a:t> 几乎可以重载全部数据的实际需要，对原有运算符进行适当的运算符，</a:t>
            </a:r>
            <a:r>
              <a:rPr lang="zh-CN" altLang="en-US" dirty="0">
                <a:solidFill>
                  <a:srgbClr val="FF0000"/>
                </a:solidFill>
              </a:rPr>
              <a:t>只能重载</a:t>
            </a:r>
            <a:r>
              <a:rPr lang="en-US" altLang="zh-CN" dirty="0">
                <a:solidFill>
                  <a:srgbClr val="FF0000"/>
                </a:solidFill>
              </a:rPr>
              <a:t>C++</a:t>
            </a:r>
            <a:r>
              <a:rPr lang="zh-CN" altLang="en-US" dirty="0">
                <a:solidFill>
                  <a:srgbClr val="FF0000"/>
                </a:solidFill>
              </a:rPr>
              <a:t>语言中已有的运算符</a:t>
            </a:r>
            <a:r>
              <a:rPr lang="zh-CN" altLang="en-US" dirty="0"/>
              <a:t>，不可臆造新的。</a:t>
            </a:r>
          </a:p>
          <a:p>
            <a:pPr lvl="1" eaLnBrk="1" hangingPunct="1"/>
            <a:r>
              <a:rPr lang="zh-CN" altLang="en-US" sz="2400" dirty="0"/>
              <a:t>不能重载的运算符举例：</a:t>
            </a:r>
            <a:r>
              <a:rPr lang="en-US" altLang="zh-CN" sz="2400" dirty="0">
                <a:ea typeface="宋体" panose="02010600030101010101" pitchFamily="2" charset="-122"/>
              </a:rPr>
              <a:t>“</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endParaRPr lang="en-US" altLang="zh-CN" sz="2400" dirty="0"/>
          </a:p>
          <a:p>
            <a:pPr eaLnBrk="1" hangingPunct="1">
              <a:lnSpc>
                <a:spcPct val="100000"/>
              </a:lnSpc>
            </a:pPr>
            <a:r>
              <a:rPr lang="zh-CN" altLang="en-US" dirty="0"/>
              <a:t>重载之后运算符的优先级和结合性都不会改变。</a:t>
            </a:r>
            <a:endParaRPr lang="en-US" altLang="zh-CN" dirty="0"/>
          </a:p>
          <a:p>
            <a:pPr eaLnBrk="1" hangingPunct="1">
              <a:lnSpc>
                <a:spcPct val="100000"/>
              </a:lnSpc>
            </a:pPr>
            <a:r>
              <a:rPr lang="zh-CN" altLang="en-US" dirty="0"/>
              <a:t>不能改变操作数个数。</a:t>
            </a:r>
          </a:p>
          <a:p>
            <a:pPr eaLnBrk="1" hangingPunct="1">
              <a:lnSpc>
                <a:spcPct val="100000"/>
              </a:lnSpc>
            </a:pPr>
            <a:r>
              <a:rPr lang="zh-CN" altLang="en-US" dirty="0"/>
              <a:t>运算符重载是针对新类型的改造。</a:t>
            </a:r>
            <a:endParaRPr lang="en-US" altLang="zh-CN" dirty="0"/>
          </a:p>
          <a:p>
            <a:pPr eaLnBrk="1" hangingPunct="1">
              <a:lnSpc>
                <a:spcPct val="100000"/>
              </a:lnSpc>
            </a:pPr>
            <a:r>
              <a:rPr lang="zh-CN" altLang="en-US" dirty="0"/>
              <a:t>经重载的运算符，其操作数中至少应该有一个是自定义类型。</a:t>
            </a:r>
          </a:p>
          <a:p>
            <a:pPr eaLnBrk="1" hangingPunct="1">
              <a:lnSpc>
                <a:spcPct val="100000"/>
              </a:lnSpc>
            </a:pPr>
            <a:r>
              <a:rPr lang="zh-CN" altLang="en-US" dirty="0"/>
              <a:t>两种重载方式：重载为类的非静态成员函数和重载为非成员函数。</a:t>
            </a:r>
            <a:endParaRPr lang="en-US" altLang="zh-CN" dirty="0"/>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8.2 </a:t>
            </a:r>
            <a:r>
              <a:rPr lang="zh-CN" altLang="en-US" kern="0"/>
              <a:t>运算符重载</a:t>
            </a:r>
          </a:p>
        </p:txBody>
      </p:sp>
    </p:spTree>
    <p:extLst>
      <p:ext uri="{BB962C8B-B14F-4D97-AF65-F5344CB8AC3E}">
        <p14:creationId xmlns:p14="http://schemas.microsoft.com/office/powerpoint/2010/main" val="26049091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587" y="950913"/>
            <a:ext cx="6704013" cy="954087"/>
          </a:xfrm>
        </p:spPr>
        <p:txBody>
          <a:bodyPr/>
          <a:lstStyle/>
          <a:p>
            <a:pPr algn="l" eaLnBrk="1" hangingPunct="1"/>
            <a:r>
              <a:rPr lang="en-US" altLang="zh-CN" dirty="0"/>
              <a:t>8.2.2 </a:t>
            </a:r>
            <a:r>
              <a:rPr lang="zh-CN" altLang="en-US" dirty="0"/>
              <a:t>运算符重载为成员函数</a:t>
            </a:r>
          </a:p>
        </p:txBody>
      </p:sp>
      <p:sp>
        <p:nvSpPr>
          <p:cNvPr id="3" name="内容占位符 2"/>
          <p:cNvSpPr>
            <a:spLocks noGrp="1"/>
          </p:cNvSpPr>
          <p:nvPr>
            <p:ph idx="1"/>
          </p:nvPr>
        </p:nvSpPr>
        <p:spPr>
          <a:xfrm>
            <a:off x="381000" y="1828800"/>
            <a:ext cx="8029575" cy="4343400"/>
          </a:xfrm>
        </p:spPr>
        <p:txBody>
          <a:bodyPr>
            <a:noAutofit/>
          </a:bodyPr>
          <a:lstStyle/>
          <a:p>
            <a:pPr marL="365760" indent="-256032" eaLnBrk="1" fontAlgn="auto" hangingPunct="1">
              <a:lnSpc>
                <a:spcPct val="100000"/>
              </a:lnSpc>
              <a:spcBef>
                <a:spcPts val="0"/>
              </a:spcBef>
              <a:spcAft>
                <a:spcPts val="1200"/>
              </a:spcAft>
              <a:buClr>
                <a:schemeClr val="accent3"/>
              </a:buClr>
              <a:buFont typeface="Georgia"/>
              <a:buChar char="•"/>
              <a:defRPr/>
            </a:pPr>
            <a:r>
              <a:rPr lang="zh-CN" altLang="en-US" sz="2800" dirty="0"/>
              <a:t>声明形式</a:t>
            </a:r>
          </a:p>
          <a:p>
            <a:pPr marL="658368" lvl="1" indent="-246888" eaLnBrk="1" fontAlgn="auto" hangingPunct="1">
              <a:spcBef>
                <a:spcPts val="0"/>
              </a:spcBef>
              <a:spcAft>
                <a:spcPts val="1200"/>
              </a:spcAft>
              <a:buFont typeface="Georgia"/>
              <a:buNone/>
              <a:defRPr/>
            </a:pPr>
            <a:r>
              <a:rPr lang="zh-CN" altLang="en-US" sz="2800" dirty="0"/>
              <a:t>函数类型  </a:t>
            </a:r>
            <a:r>
              <a:rPr lang="en-US" altLang="zh-CN" sz="2800" dirty="0"/>
              <a:t>operator </a:t>
            </a:r>
            <a:r>
              <a:rPr lang="zh-CN" altLang="en-US" sz="2800" dirty="0"/>
              <a:t>运算符（形参）</a:t>
            </a:r>
          </a:p>
          <a:p>
            <a:pPr marL="658368" lvl="1" indent="-246888" eaLnBrk="1" fontAlgn="auto" hangingPunct="1">
              <a:spcBef>
                <a:spcPts val="0"/>
              </a:spcBef>
              <a:spcAft>
                <a:spcPts val="1200"/>
              </a:spcAft>
              <a:buFont typeface="Georgia"/>
              <a:buNone/>
              <a:defRPr/>
            </a:pPr>
            <a:r>
              <a:rPr lang="en-US" altLang="zh-CN" sz="2800" dirty="0"/>
              <a:t>{</a:t>
            </a:r>
          </a:p>
          <a:p>
            <a:pPr marL="658368" lvl="1" indent="-246888" eaLnBrk="1" fontAlgn="auto" hangingPunct="1">
              <a:spcBef>
                <a:spcPts val="0"/>
              </a:spcBef>
              <a:spcAft>
                <a:spcPts val="1200"/>
              </a:spcAft>
              <a:buFont typeface="Georgia"/>
              <a:buNone/>
              <a:defRPr/>
            </a:pPr>
            <a:r>
              <a:rPr lang="en-US" altLang="zh-CN" sz="2800" dirty="0"/>
              <a:t>       ......</a:t>
            </a:r>
          </a:p>
          <a:p>
            <a:pPr marL="658368" lvl="1" indent="-246888" eaLnBrk="1" fontAlgn="auto" hangingPunct="1">
              <a:spcBef>
                <a:spcPts val="0"/>
              </a:spcBef>
              <a:spcAft>
                <a:spcPts val="1200"/>
              </a:spcAft>
              <a:buFont typeface="Georgia"/>
              <a:buNone/>
              <a:defRPr/>
            </a:pPr>
            <a:r>
              <a:rPr lang="en-US" altLang="zh-CN" sz="2800" dirty="0"/>
              <a:t>}</a:t>
            </a:r>
          </a:p>
          <a:p>
            <a:pPr marL="365760" indent="-256032" eaLnBrk="1" fontAlgn="auto" hangingPunct="1">
              <a:lnSpc>
                <a:spcPct val="100000"/>
              </a:lnSpc>
              <a:spcBef>
                <a:spcPts val="0"/>
              </a:spcBef>
              <a:spcAft>
                <a:spcPts val="1200"/>
              </a:spcAft>
              <a:buClr>
                <a:schemeClr val="accent3"/>
              </a:buClr>
              <a:buFont typeface="Georgia"/>
              <a:buChar char="•"/>
              <a:defRPr/>
            </a:pPr>
            <a:r>
              <a:rPr lang="zh-CN" altLang="en-US" sz="2800" dirty="0"/>
              <a:t>重载为类成员函数时  </a:t>
            </a:r>
            <a:br>
              <a:rPr lang="zh-CN" altLang="en-US" sz="2800" dirty="0"/>
            </a:br>
            <a:r>
              <a:rPr lang="zh-CN" altLang="en-US" sz="2800" dirty="0">
                <a:solidFill>
                  <a:schemeClr val="tx2"/>
                </a:solidFill>
              </a:rPr>
              <a:t>参数个数</a:t>
            </a:r>
            <a:r>
              <a:rPr lang="en-US" altLang="zh-CN" sz="2800" dirty="0">
                <a:solidFill>
                  <a:schemeClr val="tx2"/>
                </a:solidFill>
              </a:rPr>
              <a:t>=</a:t>
            </a:r>
            <a:r>
              <a:rPr lang="zh-CN" altLang="en-US" sz="2800" dirty="0">
                <a:solidFill>
                  <a:schemeClr val="tx2"/>
                </a:solidFill>
              </a:rPr>
              <a:t>原操作数个数</a:t>
            </a:r>
            <a:r>
              <a:rPr lang="en-US" altLang="zh-CN" sz="2800" dirty="0">
                <a:solidFill>
                  <a:schemeClr val="tx2"/>
                </a:solidFill>
              </a:rPr>
              <a:t>-1	</a:t>
            </a:r>
            <a:r>
              <a:rPr lang="zh-CN" altLang="en-US" sz="2800" dirty="0"/>
              <a:t>（后置</a:t>
            </a:r>
            <a:r>
              <a:rPr lang="en-US" altLang="zh-CN" sz="2800" dirty="0"/>
              <a:t>++</a:t>
            </a:r>
            <a:r>
              <a:rPr lang="zh-CN" altLang="en-US" sz="2800" dirty="0"/>
              <a:t>、</a:t>
            </a:r>
            <a:r>
              <a:rPr lang="en-US" altLang="zh-CN" sz="2800" dirty="0"/>
              <a:t>--</a:t>
            </a:r>
            <a:r>
              <a:rPr lang="zh-CN" altLang="en-US" sz="2800" dirty="0"/>
              <a:t>除外）</a:t>
            </a:r>
            <a:endParaRPr lang="en-US" altLang="zh-CN" sz="2800" dirty="0"/>
          </a:p>
          <a:p>
            <a:pPr marL="365760" indent="-256032" eaLnBrk="1" fontAlgn="auto" hangingPunct="1">
              <a:lnSpc>
                <a:spcPct val="100000"/>
              </a:lnSpc>
              <a:spcBef>
                <a:spcPts val="0"/>
              </a:spcBef>
              <a:spcAft>
                <a:spcPts val="1200"/>
              </a:spcAft>
              <a:buClr>
                <a:schemeClr val="accent3"/>
              </a:buClr>
              <a:buFont typeface="Georgia"/>
              <a:buChar char="•"/>
              <a:defRPr/>
            </a:pPr>
            <a:r>
              <a:rPr lang="zh-CN" altLang="en-US" sz="2800" dirty="0"/>
              <a:t>重载为非成员函数时  </a:t>
            </a:r>
            <a:r>
              <a:rPr lang="zh-CN" altLang="en-US" sz="2800" dirty="0">
                <a:solidFill>
                  <a:schemeClr val="tx2"/>
                </a:solidFill>
              </a:rPr>
              <a:t>参数个数</a:t>
            </a:r>
            <a:r>
              <a:rPr lang="en-US" altLang="zh-CN" sz="2800" dirty="0">
                <a:solidFill>
                  <a:schemeClr val="tx2"/>
                </a:solidFill>
              </a:rPr>
              <a:t>=</a:t>
            </a:r>
            <a:r>
              <a:rPr lang="zh-CN" altLang="en-US" sz="2800" dirty="0">
                <a:solidFill>
                  <a:schemeClr val="tx2"/>
                </a:solidFill>
              </a:rPr>
              <a:t>原操作数个数</a:t>
            </a:r>
            <a:r>
              <a:rPr lang="zh-CN" altLang="en-US" sz="2800" dirty="0"/>
              <a:t>，且至少应该有一个自定义类型的形参。</a:t>
            </a:r>
          </a:p>
        </p:txBody>
      </p:sp>
      <p:sp>
        <p:nvSpPr>
          <p:cNvPr id="6"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8.2 </a:t>
            </a:r>
            <a:r>
              <a:rPr lang="zh-CN" altLang="en-US" kern="0"/>
              <a:t>运算符重载</a:t>
            </a:r>
          </a:p>
        </p:txBody>
      </p:sp>
    </p:spTree>
    <p:extLst>
      <p:ext uri="{BB962C8B-B14F-4D97-AF65-F5344CB8AC3E}">
        <p14:creationId xmlns:p14="http://schemas.microsoft.com/office/powerpoint/2010/main" val="4033089645"/>
      </p:ext>
    </p:extLst>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26304</TotalTime>
  <Words>5753</Words>
  <Application>Microsoft Office PowerPoint</Application>
  <PresentationFormat>全屏显示(4:3)</PresentationFormat>
  <Paragraphs>1131</Paragraphs>
  <Slides>66</Slides>
  <Notes>20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2" baseType="lpstr">
      <vt:lpstr>Monotype Sorts</vt:lpstr>
      <vt:lpstr>黑体</vt:lpstr>
      <vt:lpstr>华文行楷</vt:lpstr>
      <vt:lpstr>楷体_GB2312</vt:lpstr>
      <vt:lpstr>隶书</vt:lpstr>
      <vt:lpstr>宋体</vt:lpstr>
      <vt:lpstr>Arial</vt:lpstr>
      <vt:lpstr>Arial Narrow</vt:lpstr>
      <vt:lpstr>Consolas</vt:lpstr>
      <vt:lpstr>Courier New</vt:lpstr>
      <vt:lpstr>Georgia</vt:lpstr>
      <vt:lpstr>Times New Roman</vt:lpstr>
      <vt:lpstr>Wingdings</vt:lpstr>
      <vt:lpstr>Wingdings 2</vt:lpstr>
      <vt:lpstr>ymzsp1</vt:lpstr>
      <vt:lpstr>Equation</vt:lpstr>
      <vt:lpstr>第八章多态性</vt:lpstr>
      <vt:lpstr>目录</vt:lpstr>
      <vt:lpstr>8.1 多态性概述</vt:lpstr>
      <vt:lpstr>8.1.1 多态的类型</vt:lpstr>
      <vt:lpstr>8.1.2 多态的实现</vt:lpstr>
      <vt:lpstr>8.2 运算符重载</vt:lpstr>
      <vt:lpstr>8.2 运算符重载</vt:lpstr>
      <vt:lpstr>8.2.1 运算符重载的规则</vt:lpstr>
      <vt:lpstr>8.2.2 运算符重载为成员函数</vt:lpstr>
      <vt:lpstr>例8-1复数类加减法运算重载—成员函数形式</vt:lpstr>
      <vt:lpstr>例8-1（续）</vt:lpstr>
      <vt:lpstr>例8-1（续）</vt:lpstr>
      <vt:lpstr>例8-1（续）</vt:lpstr>
      <vt:lpstr>例8-1（续）</vt:lpstr>
      <vt:lpstr>PowerPoint 演示文稿</vt:lpstr>
      <vt:lpstr>静态绑定与动态绑定</vt:lpstr>
      <vt:lpstr>PowerPoint 演示文稿</vt:lpstr>
      <vt:lpstr>PowerPoint 演示文稿</vt:lpstr>
      <vt:lpstr>PowerPoint 演示文稿</vt:lpstr>
      <vt:lpstr>PowerPoint 演示文稿</vt:lpstr>
      <vt:lpstr>PowerPoint 演示文稿</vt:lpstr>
      <vt:lpstr>8.3.1 一般虚函数成员</vt:lpstr>
      <vt:lpstr>例8-4虚函数成员</vt:lpstr>
      <vt:lpstr>例8-4（续）</vt:lpstr>
      <vt:lpstr>8.3.2 虚析构函数</vt:lpstr>
      <vt:lpstr>例8-5 虚析构函数举例</vt:lpstr>
      <vt:lpstr>例8-5（续）</vt:lpstr>
      <vt:lpstr>8.4.1 纯虚函数</vt:lpstr>
      <vt:lpstr>8.4.2 抽象类</vt:lpstr>
      <vt:lpstr>例8-6 抽象类举例</vt:lpstr>
      <vt:lpstr>例8-6（续）</vt:lpstr>
      <vt:lpstr>PowerPoint 演示文稿</vt:lpstr>
      <vt:lpstr>PowerPoint 演示文稿</vt:lpstr>
      <vt:lpstr>8.5 程序实例—变步长梯形积分算法求解函数的定积分——算法基本原理</vt:lpstr>
      <vt:lpstr>8.5.1 算法基本原理（续）</vt:lpstr>
      <vt:lpstr>8.5.2程序设计分析</vt:lpstr>
      <vt:lpstr>8.5.3 源程序及说明</vt:lpstr>
      <vt:lpstr>例8-7（续）</vt:lpstr>
      <vt:lpstr>例8-7（续）</vt:lpstr>
      <vt:lpstr>例8-7（续）</vt:lpstr>
      <vt:lpstr>例8-7（续）</vt:lpstr>
      <vt:lpstr>8.6 综合实例 ——对个人银行账户管理程序的改进</vt:lpstr>
      <vt:lpstr>PowerPoint 演示文稿</vt:lpstr>
      <vt:lpstr>例8-8（续）</vt:lpstr>
      <vt:lpstr>例8-8（续）</vt:lpstr>
      <vt:lpstr>例8-8（续）</vt:lpstr>
      <vt:lpstr>例8-8（续）</vt:lpstr>
      <vt:lpstr>例8-8（续）</vt:lpstr>
      <vt:lpstr>例8-8（续）</vt:lpstr>
      <vt:lpstr>例8-8（续）</vt:lpstr>
      <vt:lpstr>例8-8（续）</vt:lpstr>
      <vt:lpstr>例8-8（续）</vt:lpstr>
      <vt:lpstr>8.7.1 多态类型与非多态类型</vt:lpstr>
      <vt:lpstr>设计原则</vt:lpstr>
      <vt:lpstr>8.7.2 运行时类型识别</vt:lpstr>
      <vt:lpstr>使用dynamic_cast</vt:lpstr>
      <vt:lpstr>例8-9 dynamic_cast用法示例</vt:lpstr>
      <vt:lpstr>例8-9（续）</vt:lpstr>
      <vt:lpstr>用typeid获取运行时类型信息</vt:lpstr>
      <vt:lpstr>例8-10 typeid用法示例</vt:lpstr>
      <vt:lpstr>8.7.3 虚函数动态绑定的实现原理</vt:lpstr>
      <vt:lpstr>PowerPoint 演示文稿</vt:lpstr>
      <vt:lpstr>8.8 小结</vt:lpstr>
      <vt:lpstr>8.8 小结</vt:lpstr>
      <vt:lpstr>课后练习</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1368</cp:revision>
  <cp:lastPrinted>1601-01-01T00:00:00Z</cp:lastPrinted>
  <dcterms:created xsi:type="dcterms:W3CDTF">1601-01-01T00:00:00Z</dcterms:created>
  <dcterms:modified xsi:type="dcterms:W3CDTF">2018-06-11T07:33:58Z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