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8" r:id="rId3"/>
    <p:sldId id="427" r:id="rId4"/>
    <p:sldId id="428" r:id="rId5"/>
    <p:sldId id="582" r:id="rId6"/>
    <p:sldId id="430" r:id="rId7"/>
    <p:sldId id="524" r:id="rId8"/>
    <p:sldId id="502" r:id="rId9"/>
    <p:sldId id="492" r:id="rId10"/>
    <p:sldId id="597" r:id="rId11"/>
    <p:sldId id="581" r:id="rId12"/>
    <p:sldId id="568" r:id="rId13"/>
    <p:sldId id="493" r:id="rId14"/>
    <p:sldId id="569" r:id="rId15"/>
    <p:sldId id="436" r:id="rId16"/>
    <p:sldId id="525" r:id="rId17"/>
    <p:sldId id="577" r:id="rId18"/>
    <p:sldId id="570" r:id="rId19"/>
    <p:sldId id="526" r:id="rId20"/>
    <p:sldId id="527" r:id="rId21"/>
    <p:sldId id="528" r:id="rId22"/>
    <p:sldId id="578" r:id="rId23"/>
    <p:sldId id="585" r:id="rId24"/>
    <p:sldId id="574" r:id="rId25"/>
    <p:sldId id="587" r:id="rId26"/>
    <p:sldId id="575" r:id="rId27"/>
    <p:sldId id="586" r:id="rId28"/>
    <p:sldId id="588" r:id="rId29"/>
    <p:sldId id="443" r:id="rId30"/>
    <p:sldId id="536" r:id="rId31"/>
    <p:sldId id="538" r:id="rId32"/>
    <p:sldId id="539" r:id="rId33"/>
    <p:sldId id="592" r:id="rId34"/>
    <p:sldId id="542" r:id="rId35"/>
    <p:sldId id="594" r:id="rId36"/>
    <p:sldId id="543" r:id="rId37"/>
    <p:sldId id="544" r:id="rId38"/>
    <p:sldId id="545" r:id="rId39"/>
    <p:sldId id="546" r:id="rId40"/>
    <p:sldId id="547" r:id="rId41"/>
    <p:sldId id="548" r:id="rId42"/>
    <p:sldId id="549" r:id="rId43"/>
    <p:sldId id="550" r:id="rId44"/>
    <p:sldId id="551" r:id="rId45"/>
    <p:sldId id="552" r:id="rId46"/>
    <p:sldId id="595" r:id="rId47"/>
    <p:sldId id="573" r:id="rId48"/>
    <p:sldId id="553" r:id="rId49"/>
    <p:sldId id="579" r:id="rId50"/>
    <p:sldId id="554" r:id="rId51"/>
    <p:sldId id="555" r:id="rId52"/>
    <p:sldId id="556" r:id="rId53"/>
    <p:sldId id="596" r:id="rId54"/>
    <p:sldId id="557" r:id="rId55"/>
    <p:sldId id="566" r:id="rId56"/>
    <p:sldId id="558" r:id="rId57"/>
    <p:sldId id="559" r:id="rId58"/>
    <p:sldId id="560" r:id="rId59"/>
    <p:sldId id="561" r:id="rId60"/>
    <p:sldId id="562" r:id="rId61"/>
    <p:sldId id="563" r:id="rId62"/>
    <p:sldId id="564" r:id="rId63"/>
    <p:sldId id="565" r:id="rId64"/>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08"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7FCF47-0DD8-4AA7-801C-72114FF30A20}" type="doc">
      <dgm:prSet loTypeId="urn:microsoft.com/office/officeart/2005/8/layout/hierarchy2" loCatId="hierarchy" qsTypeId="urn:microsoft.com/office/officeart/2005/8/quickstyle/3d1" qsCatId="3D" csTypeId="urn:microsoft.com/office/officeart/2005/8/colors/accent2_1" csCatId="accent2" phldr="1"/>
      <dgm:spPr/>
      <dgm:t>
        <a:bodyPr/>
        <a:lstStyle/>
        <a:p>
          <a:endParaRPr lang="zh-CN" altLang="en-US"/>
        </a:p>
      </dgm:t>
    </dgm:pt>
    <dgm:pt modelId="{40610141-D7C1-4425-BF88-0F0DC052CAE0}">
      <dgm:prSet phldrT="[文本]"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货币政策工具</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B5C868D9-7760-49AA-8BBE-ED8C9AD2B8A0}" type="parTrans" cxnId="{8A712792-4032-4A73-BD3E-7DD2C274817A}">
      <dgm:prSet/>
      <dgm:spPr/>
      <dgm:t>
        <a:bodyPr/>
        <a:lstStyle/>
        <a:p>
          <a:endParaRPr lang="zh-CN" altLang="en-US" sz="1600" b="1">
            <a:effectLst/>
          </a:endParaRPr>
        </a:p>
      </dgm:t>
    </dgm:pt>
    <dgm:pt modelId="{2C7C8E14-E755-4D44-9DD9-95923162F3D7}" type="sibTrans" cxnId="{8A712792-4032-4A73-BD3E-7DD2C274817A}">
      <dgm:prSet/>
      <dgm:spPr/>
      <dgm:t>
        <a:bodyPr/>
        <a:lstStyle/>
        <a:p>
          <a:endParaRPr lang="zh-CN" altLang="en-US" sz="1600" b="1">
            <a:effectLst/>
          </a:endParaRPr>
        </a:p>
      </dgm:t>
    </dgm:pt>
    <dgm:pt modelId="{051973BD-4457-4368-9CE8-CECCD4A30102}">
      <dgm:prSet phldrT="[文本]"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一般性政策工具（三大法宝）</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F15F1F54-79AD-45C8-ACA2-17F9C8E9E5A2}" type="parTrans" cxnId="{AED5FF7A-48E8-45B7-891B-890E32F589DF}">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3871D6C9-1330-42F1-B7B2-16593D632D1B}" type="sibTrans" cxnId="{AED5FF7A-48E8-45B7-891B-890E32F589DF}">
      <dgm:prSet/>
      <dgm:spPr/>
      <dgm:t>
        <a:bodyPr/>
        <a:lstStyle/>
        <a:p>
          <a:endParaRPr lang="zh-CN" altLang="en-US" sz="1600" b="1">
            <a:effectLst/>
          </a:endParaRPr>
        </a:p>
      </dgm:t>
    </dgm:pt>
    <dgm:pt modelId="{3B1C0170-CD2C-41CF-BCEF-58BD70122F54}">
      <dgm:prSet phldrT="[文本]"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法定存款准备率工具</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C8D55A97-6C5A-4F11-BB1F-800BC2F5B73F}" type="parTrans" cxnId="{37B00B5E-4405-44D9-90C5-75C4F0654FF0}">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E332EBE7-1AEA-44DD-AC74-0897EB506DF4}" type="sibTrans" cxnId="{37B00B5E-4405-44D9-90C5-75C4F0654FF0}">
      <dgm:prSet/>
      <dgm:spPr/>
      <dgm:t>
        <a:bodyPr/>
        <a:lstStyle/>
        <a:p>
          <a:endParaRPr lang="zh-CN" altLang="en-US" sz="1600" b="1">
            <a:effectLst/>
          </a:endParaRPr>
        </a:p>
      </dgm:t>
    </dgm:pt>
    <dgm:pt modelId="{35A36A5A-12F7-427E-9423-0477E5870F89}">
      <dgm:prSet phldrT="[文本]"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再贴现或再贷款</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E80E0DD6-4BF0-40E3-8C6A-7182B5A85616}" type="parTrans" cxnId="{336D491A-6CF8-4426-B490-8A4AF5020E70}">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2F78ADED-1707-4716-9D1B-41EEA8779A00}" type="sibTrans" cxnId="{336D491A-6CF8-4426-B490-8A4AF5020E70}">
      <dgm:prSet/>
      <dgm:spPr/>
      <dgm:t>
        <a:bodyPr/>
        <a:lstStyle/>
        <a:p>
          <a:endParaRPr lang="zh-CN" altLang="en-US" sz="1600" b="1">
            <a:effectLst/>
          </a:endParaRPr>
        </a:p>
      </dgm:t>
    </dgm:pt>
    <dgm:pt modelId="{CC652035-66A2-4BAE-A967-67F3A922A156}">
      <dgm:prSet phldrT="[文本]"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选择性货币政策工具</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341E14C1-F250-4635-90B2-86EC4201494F}" type="parTrans" cxnId="{13705CC6-27CE-4AD8-B939-07CAD1A64CBE}">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7542634D-A676-4396-A688-F777E8963DE1}" type="sibTrans" cxnId="{13705CC6-27CE-4AD8-B939-07CAD1A64CBE}">
      <dgm:prSet/>
      <dgm:spPr/>
      <dgm:t>
        <a:bodyPr/>
        <a:lstStyle/>
        <a:p>
          <a:endParaRPr lang="zh-CN" altLang="en-US" sz="1600" b="1">
            <a:effectLst/>
          </a:endParaRPr>
        </a:p>
      </dgm:t>
    </dgm:pt>
    <dgm:pt modelId="{F22EBD14-9956-4825-8496-0497CD898DF2}">
      <dgm:prSet phldrT="[文本]"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消费信用控制</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B0CD06FF-7DBD-4AAB-AC76-8587266CF2DD}" type="parTrans" cxnId="{23EA80F8-E006-41EC-99C9-08B89702170B}">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A20499B3-1B30-4D26-9AE4-654C7A5935E9}" type="sibTrans" cxnId="{23EA80F8-E006-41EC-99C9-08B89702170B}">
      <dgm:prSet/>
      <dgm:spPr/>
      <dgm:t>
        <a:bodyPr/>
        <a:lstStyle/>
        <a:p>
          <a:endParaRPr lang="zh-CN" altLang="en-US" sz="1600" b="1">
            <a:effectLst/>
          </a:endParaRPr>
        </a:p>
      </dgm:t>
    </dgm:pt>
    <dgm:pt modelId="{1B6D43A5-0B43-482B-9DBF-5A57D3096710}">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其他货币政策工具</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BA5BEB70-C4B4-4376-A051-A13E75812CBC}" type="parTrans" cxnId="{765991FC-17B8-46BB-8245-A94B460CBFE9}">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9DF2E0AC-C964-45FB-A566-9E6A6B28B05D}" type="sibTrans" cxnId="{765991FC-17B8-46BB-8245-A94B460CBFE9}">
      <dgm:prSet/>
      <dgm:spPr/>
      <dgm:t>
        <a:bodyPr/>
        <a:lstStyle/>
        <a:p>
          <a:endParaRPr lang="zh-CN" altLang="en-US" sz="1600" b="1">
            <a:effectLst/>
          </a:endParaRPr>
        </a:p>
      </dgm:t>
    </dgm:pt>
    <dgm:pt modelId="{9FCBD951-C9E3-44B0-8430-25FBB09A4771}">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公开市场业务</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3E918896-8889-4EF7-B490-021FA3A7B9BA}" type="parTrans" cxnId="{85DBFB63-5AF1-4C55-8797-061900AE144E}">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BC9F7F73-15D5-487C-B3EE-066C0B9AD75B}" type="sibTrans" cxnId="{85DBFB63-5AF1-4C55-8797-061900AE144E}">
      <dgm:prSet/>
      <dgm:spPr/>
      <dgm:t>
        <a:bodyPr/>
        <a:lstStyle/>
        <a:p>
          <a:endParaRPr lang="zh-CN" altLang="en-US" sz="1600" b="1">
            <a:effectLst/>
          </a:endParaRPr>
        </a:p>
      </dgm:t>
    </dgm:pt>
    <dgm:pt modelId="{FDCFCB9F-3B3A-4418-B943-0B94915776F4}">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证券市场信用控制</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CDBC6E4F-5F96-4F99-8E6B-3D457508F91F}" type="parTrans" cxnId="{280D623A-70FE-447D-8675-DFD402F57FC3}">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36827808-9A46-4180-A511-68CA843ED160}" type="sibTrans" cxnId="{280D623A-70FE-447D-8675-DFD402F57FC3}">
      <dgm:prSet/>
      <dgm:spPr/>
      <dgm:t>
        <a:bodyPr/>
        <a:lstStyle/>
        <a:p>
          <a:endParaRPr lang="zh-CN" altLang="en-US" sz="1600" b="1">
            <a:effectLst/>
          </a:endParaRPr>
        </a:p>
      </dgm:t>
    </dgm:pt>
    <dgm:pt modelId="{B10170CB-3B01-4573-82D0-F1FCC82D7023}">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不动产信用控制</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F235365E-DFDB-4332-B5EF-78A77031326B}" type="parTrans" cxnId="{0E671ABD-556C-416D-9FCA-F6CAD641D763}">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A4EC0413-4568-4290-B909-B4FC29686B35}" type="sibTrans" cxnId="{0E671ABD-556C-416D-9FCA-F6CAD641D763}">
      <dgm:prSet/>
      <dgm:spPr/>
      <dgm:t>
        <a:bodyPr/>
        <a:lstStyle/>
        <a:p>
          <a:endParaRPr lang="zh-CN" altLang="en-US" sz="1600" b="1">
            <a:effectLst/>
          </a:endParaRPr>
        </a:p>
      </dgm:t>
    </dgm:pt>
    <dgm:pt modelId="{912FEE52-683D-4452-826B-AAA08BF62620}">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优惠利率</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AA171496-FDDB-44A5-8A20-A070D08FC50F}" type="parTrans" cxnId="{0A3CD94C-E18B-44E1-8C71-0BEE58902EAE}">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FC692C7D-9140-4717-BCE4-AAAF37323BA0}" type="sibTrans" cxnId="{0A3CD94C-E18B-44E1-8C71-0BEE58902EAE}">
      <dgm:prSet/>
      <dgm:spPr/>
      <dgm:t>
        <a:bodyPr/>
        <a:lstStyle/>
        <a:p>
          <a:endParaRPr lang="zh-CN" altLang="en-US" sz="1600" b="1">
            <a:effectLst/>
          </a:endParaRPr>
        </a:p>
      </dgm:t>
    </dgm:pt>
    <dgm:pt modelId="{B04F75FE-CF38-49E7-9F96-F2203487A5B5}">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预缴进口保证金</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7685CE94-2E93-455E-97D6-8AE999E80C2A}" type="parTrans" cxnId="{245D8FF1-59B3-4527-8F01-25C422732A71}">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BD877C52-5E7F-4B2F-B63D-744979954191}" type="sibTrans" cxnId="{245D8FF1-59B3-4527-8F01-25C422732A71}">
      <dgm:prSet/>
      <dgm:spPr/>
      <dgm:t>
        <a:bodyPr/>
        <a:lstStyle/>
        <a:p>
          <a:endParaRPr lang="zh-CN" altLang="en-US" sz="1600" b="1">
            <a:effectLst/>
          </a:endParaRPr>
        </a:p>
      </dgm:t>
    </dgm:pt>
    <dgm:pt modelId="{724CC7DC-C43F-49EC-8A20-F6B22DCA85F7}">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直接信用控制</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31F7A507-7039-497D-AC9C-E15B28960EFE}" type="parTrans" cxnId="{5598C4FF-53CC-4BFF-9DA3-E9A21D1DE617}">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1F5E1D3D-362A-43AF-AF17-50899B7208C4}" type="sibTrans" cxnId="{5598C4FF-53CC-4BFF-9DA3-E9A21D1DE617}">
      <dgm:prSet/>
      <dgm:spPr/>
      <dgm:t>
        <a:bodyPr/>
        <a:lstStyle/>
        <a:p>
          <a:endParaRPr lang="zh-CN" altLang="en-US" sz="1600" b="1">
            <a:effectLst/>
          </a:endParaRPr>
        </a:p>
      </dgm:t>
    </dgm:pt>
    <dgm:pt modelId="{ECFCF178-604E-487E-912C-F002B8C72E6E}">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间接信用指导</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63894B54-C582-416F-ABAC-4E676CF4CDA9}" type="parTrans" cxnId="{FD5F2AB1-3160-43E0-B637-F4EE3A18C4B5}">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EE29CF71-69AF-4350-A697-0266C234AA94}" type="sibTrans" cxnId="{FD5F2AB1-3160-43E0-B637-F4EE3A18C4B5}">
      <dgm:prSet/>
      <dgm:spPr/>
      <dgm:t>
        <a:bodyPr/>
        <a:lstStyle/>
        <a:p>
          <a:endParaRPr lang="zh-CN" altLang="en-US" sz="1600" b="1">
            <a:effectLst/>
          </a:endParaRPr>
        </a:p>
      </dgm:t>
    </dgm:pt>
    <dgm:pt modelId="{AFABB4FD-E68D-4947-8752-DD698F24A845}">
      <dgm:prSet custT="1"/>
      <dgm:spPr>
        <a:noFill/>
        <a:ln>
          <a:solidFill>
            <a:srgbClr val="002060"/>
          </a:solidFill>
        </a:ln>
      </dgm:spPr>
      <dgm:t>
        <a:bodyPr/>
        <a:lstStyle/>
        <a:p>
          <a:r>
            <a:rPr lang="en-US" altLang="zh-CN" sz="1800" b="1" dirty="0" smtClean="0">
              <a:solidFill>
                <a:schemeClr val="tx1"/>
              </a:solidFill>
              <a:effectLst/>
              <a:latin typeface="楷体_GB2312" panose="02010609030101010101" pitchFamily="49" charset="-122"/>
              <a:ea typeface="楷体_GB2312" panose="02010609030101010101" pitchFamily="49" charset="-122"/>
            </a:rPr>
            <a:t> </a:t>
          </a:r>
          <a:r>
            <a:rPr lang="zh-CN" altLang="en-US" sz="1800" b="1" dirty="0" smtClean="0">
              <a:solidFill>
                <a:schemeClr val="tx1"/>
              </a:solidFill>
              <a:effectLst/>
              <a:latin typeface="楷体_GB2312" panose="02010609030101010101" pitchFamily="49" charset="-122"/>
              <a:ea typeface="楷体_GB2312" panose="02010609030101010101" pitchFamily="49" charset="-122"/>
            </a:rPr>
            <a:t>规定利率限额</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6A2868F6-3123-4BF0-A28A-C610D52F7782}" type="parTrans" cxnId="{B6EFD037-E023-440E-82BA-380393BEFE99}">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0CE98D96-F40F-4D26-911F-8712FC533090}" type="sibTrans" cxnId="{B6EFD037-E023-440E-82BA-380393BEFE99}">
      <dgm:prSet/>
      <dgm:spPr/>
      <dgm:t>
        <a:bodyPr/>
        <a:lstStyle/>
        <a:p>
          <a:endParaRPr lang="zh-CN" altLang="en-US" sz="1600" b="1">
            <a:effectLst/>
          </a:endParaRPr>
        </a:p>
      </dgm:t>
    </dgm:pt>
    <dgm:pt modelId="{66EBA287-6810-4136-BBD5-9BB40AECD390}">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信用配额</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0D1DF867-0D0D-4176-92D8-E0F172E0BDEA}" type="parTrans" cxnId="{CC5DD546-7FB7-40CF-ABCF-2880AF366D85}">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2E381816-5963-4CD8-8CA5-1A2126B29B52}" type="sibTrans" cxnId="{CC5DD546-7FB7-40CF-ABCF-2880AF366D85}">
      <dgm:prSet/>
      <dgm:spPr/>
      <dgm:t>
        <a:bodyPr/>
        <a:lstStyle/>
        <a:p>
          <a:endParaRPr lang="zh-CN" altLang="en-US" sz="1600" b="1">
            <a:effectLst/>
          </a:endParaRPr>
        </a:p>
      </dgm:t>
    </dgm:pt>
    <dgm:pt modelId="{2A3386E4-4772-43A0-866E-4A48C7801821}">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金融机构流动性比率</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64F4EB94-ED9A-451D-90C2-7314DCA6F9EB}" type="parTrans" cxnId="{F0103018-E8A6-4934-8FCA-3E8A9E766F1A}">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11EA26FC-B89E-48DD-B08F-039E1A98E54D}" type="sibTrans" cxnId="{F0103018-E8A6-4934-8FCA-3E8A9E766F1A}">
      <dgm:prSet/>
      <dgm:spPr/>
      <dgm:t>
        <a:bodyPr/>
        <a:lstStyle/>
        <a:p>
          <a:endParaRPr lang="zh-CN" altLang="en-US" sz="1600" b="1">
            <a:effectLst/>
          </a:endParaRPr>
        </a:p>
      </dgm:t>
    </dgm:pt>
    <dgm:pt modelId="{D4E95216-7160-4A0E-A98F-17188D9B7F13}">
      <dgm:prSet custT="1"/>
      <dgm:spPr>
        <a:noFill/>
        <a:ln>
          <a:solidFill>
            <a:srgbClr val="002060"/>
          </a:solidFill>
        </a:ln>
      </dgm:spPr>
      <dgm:t>
        <a:bodyPr/>
        <a:lstStyle/>
        <a:p>
          <a:r>
            <a:rPr lang="zh-CN" altLang="en-US" sz="1800" b="1" dirty="0" smtClean="0">
              <a:solidFill>
                <a:schemeClr val="tx1"/>
              </a:solidFill>
              <a:effectLst/>
              <a:latin typeface="楷体_GB2312" panose="02010609030101010101" pitchFamily="49" charset="-122"/>
              <a:ea typeface="楷体_GB2312" panose="02010609030101010101" pitchFamily="49" charset="-122"/>
            </a:rPr>
            <a:t>直接干预</a:t>
          </a:r>
          <a:endParaRPr lang="zh-CN" altLang="en-US" sz="1800" b="1" dirty="0">
            <a:solidFill>
              <a:schemeClr val="tx1"/>
            </a:solidFill>
            <a:effectLst/>
            <a:latin typeface="楷体_GB2312" panose="02010609030101010101" pitchFamily="49" charset="-122"/>
            <a:ea typeface="楷体_GB2312" panose="02010609030101010101" pitchFamily="49" charset="-122"/>
          </a:endParaRPr>
        </a:p>
      </dgm:t>
    </dgm:pt>
    <dgm:pt modelId="{960A88BB-C377-4AA2-80CB-729A5F614634}" type="parTrans" cxnId="{D041DA31-5A89-4E2F-88DA-C813640675D9}">
      <dgm:prSet custT="1"/>
      <dgm:spPr>
        <a:noFill/>
        <a:ln>
          <a:solidFill>
            <a:srgbClr val="002060"/>
          </a:solidFill>
        </a:ln>
      </dgm:spPr>
      <dgm:t>
        <a:bodyPr/>
        <a:lstStyle/>
        <a:p>
          <a:endParaRPr lang="zh-CN" altLang="en-US" sz="1800" b="1">
            <a:solidFill>
              <a:schemeClr val="tx1"/>
            </a:solidFill>
            <a:effectLst/>
            <a:latin typeface="楷体_GB2312" panose="02010609030101010101" pitchFamily="49" charset="-122"/>
            <a:ea typeface="楷体_GB2312" panose="02010609030101010101" pitchFamily="49" charset="-122"/>
          </a:endParaRPr>
        </a:p>
      </dgm:t>
    </dgm:pt>
    <dgm:pt modelId="{351C9C9A-3C4A-42F2-8AB2-4FFD9535F916}" type="sibTrans" cxnId="{D041DA31-5A89-4E2F-88DA-C813640675D9}">
      <dgm:prSet/>
      <dgm:spPr/>
      <dgm:t>
        <a:bodyPr/>
        <a:lstStyle/>
        <a:p>
          <a:endParaRPr lang="zh-CN" altLang="en-US" sz="1600" b="1">
            <a:effectLst/>
          </a:endParaRPr>
        </a:p>
      </dgm:t>
    </dgm:pt>
    <dgm:pt modelId="{89D3AB37-1748-4EC3-ACED-81C1AA8405CC}" type="pres">
      <dgm:prSet presAssocID="{827FCF47-0DD8-4AA7-801C-72114FF30A20}" presName="diagram" presStyleCnt="0">
        <dgm:presLayoutVars>
          <dgm:chPref val="1"/>
          <dgm:dir/>
          <dgm:animOne val="branch"/>
          <dgm:animLvl val="lvl"/>
          <dgm:resizeHandles val="exact"/>
        </dgm:presLayoutVars>
      </dgm:prSet>
      <dgm:spPr/>
      <dgm:t>
        <a:bodyPr/>
        <a:lstStyle/>
        <a:p>
          <a:endParaRPr lang="zh-CN" altLang="en-US"/>
        </a:p>
      </dgm:t>
    </dgm:pt>
    <dgm:pt modelId="{F00B18E5-1521-482F-91E3-85100B70383D}" type="pres">
      <dgm:prSet presAssocID="{40610141-D7C1-4425-BF88-0F0DC052CAE0}" presName="root1" presStyleCnt="0"/>
      <dgm:spPr/>
      <dgm:t>
        <a:bodyPr/>
        <a:lstStyle/>
        <a:p>
          <a:endParaRPr lang="zh-CN" altLang="en-US"/>
        </a:p>
      </dgm:t>
    </dgm:pt>
    <dgm:pt modelId="{B3252DCD-8E9E-4836-9C66-F889AFE8FCE0}" type="pres">
      <dgm:prSet presAssocID="{40610141-D7C1-4425-BF88-0F0DC052CAE0}" presName="LevelOneTextNode" presStyleLbl="node0" presStyleIdx="0" presStyleCnt="1" custScaleY="175294" custLinFactX="-78938" custLinFactNeighborX="-100000" custLinFactNeighborY="1660">
        <dgm:presLayoutVars>
          <dgm:chPref val="3"/>
        </dgm:presLayoutVars>
      </dgm:prSet>
      <dgm:spPr/>
      <dgm:t>
        <a:bodyPr/>
        <a:lstStyle/>
        <a:p>
          <a:endParaRPr lang="zh-CN" altLang="en-US"/>
        </a:p>
      </dgm:t>
    </dgm:pt>
    <dgm:pt modelId="{638AD690-FE1E-4999-B2D2-55F744789116}" type="pres">
      <dgm:prSet presAssocID="{40610141-D7C1-4425-BF88-0F0DC052CAE0}" presName="level2hierChild" presStyleCnt="0"/>
      <dgm:spPr/>
      <dgm:t>
        <a:bodyPr/>
        <a:lstStyle/>
        <a:p>
          <a:endParaRPr lang="zh-CN" altLang="en-US"/>
        </a:p>
      </dgm:t>
    </dgm:pt>
    <dgm:pt modelId="{E6377C88-CE47-4366-8910-DFF5BE203DB2}" type="pres">
      <dgm:prSet presAssocID="{F15F1F54-79AD-45C8-ACA2-17F9C8E9E5A2}" presName="conn2-1" presStyleLbl="parChTrans1D2" presStyleIdx="0" presStyleCnt="3"/>
      <dgm:spPr/>
      <dgm:t>
        <a:bodyPr/>
        <a:lstStyle/>
        <a:p>
          <a:endParaRPr lang="zh-CN" altLang="en-US"/>
        </a:p>
      </dgm:t>
    </dgm:pt>
    <dgm:pt modelId="{57373D64-8235-4494-8547-8C52B3630A07}" type="pres">
      <dgm:prSet presAssocID="{F15F1F54-79AD-45C8-ACA2-17F9C8E9E5A2}" presName="connTx" presStyleLbl="parChTrans1D2" presStyleIdx="0" presStyleCnt="3"/>
      <dgm:spPr/>
      <dgm:t>
        <a:bodyPr/>
        <a:lstStyle/>
        <a:p>
          <a:endParaRPr lang="zh-CN" altLang="en-US"/>
        </a:p>
      </dgm:t>
    </dgm:pt>
    <dgm:pt modelId="{B1CC9BF4-1209-4B3F-A153-D1A10D517309}" type="pres">
      <dgm:prSet presAssocID="{051973BD-4457-4368-9CE8-CECCD4A30102}" presName="root2" presStyleCnt="0"/>
      <dgm:spPr/>
      <dgm:t>
        <a:bodyPr/>
        <a:lstStyle/>
        <a:p>
          <a:endParaRPr lang="zh-CN" altLang="en-US"/>
        </a:p>
      </dgm:t>
    </dgm:pt>
    <dgm:pt modelId="{39780F0D-1F05-45CC-8CEB-D67A6FBFB8D2}" type="pres">
      <dgm:prSet presAssocID="{051973BD-4457-4368-9CE8-CECCD4A30102}" presName="LevelTwoTextNode" presStyleLbl="node2" presStyleIdx="0" presStyleCnt="3" custScaleX="178544" custLinFactNeighborX="-3039" custLinFactNeighborY="7237">
        <dgm:presLayoutVars>
          <dgm:chPref val="3"/>
        </dgm:presLayoutVars>
      </dgm:prSet>
      <dgm:spPr/>
      <dgm:t>
        <a:bodyPr/>
        <a:lstStyle/>
        <a:p>
          <a:endParaRPr lang="zh-CN" altLang="en-US"/>
        </a:p>
      </dgm:t>
    </dgm:pt>
    <dgm:pt modelId="{054C7161-D017-46FA-9310-A5BE50470A56}" type="pres">
      <dgm:prSet presAssocID="{051973BD-4457-4368-9CE8-CECCD4A30102}" presName="level3hierChild" presStyleCnt="0"/>
      <dgm:spPr/>
      <dgm:t>
        <a:bodyPr/>
        <a:lstStyle/>
        <a:p>
          <a:endParaRPr lang="zh-CN" altLang="en-US"/>
        </a:p>
      </dgm:t>
    </dgm:pt>
    <dgm:pt modelId="{360B8CC4-8AED-4752-9BF1-46D6803C8C9B}" type="pres">
      <dgm:prSet presAssocID="{C8D55A97-6C5A-4F11-BB1F-800BC2F5B73F}" presName="conn2-1" presStyleLbl="parChTrans1D3" presStyleIdx="0" presStyleCnt="10"/>
      <dgm:spPr/>
      <dgm:t>
        <a:bodyPr/>
        <a:lstStyle/>
        <a:p>
          <a:endParaRPr lang="zh-CN" altLang="en-US"/>
        </a:p>
      </dgm:t>
    </dgm:pt>
    <dgm:pt modelId="{68269FE4-53A1-47B1-85E5-010CB9133A62}" type="pres">
      <dgm:prSet presAssocID="{C8D55A97-6C5A-4F11-BB1F-800BC2F5B73F}" presName="connTx" presStyleLbl="parChTrans1D3" presStyleIdx="0" presStyleCnt="10"/>
      <dgm:spPr/>
      <dgm:t>
        <a:bodyPr/>
        <a:lstStyle/>
        <a:p>
          <a:endParaRPr lang="zh-CN" altLang="en-US"/>
        </a:p>
      </dgm:t>
    </dgm:pt>
    <dgm:pt modelId="{6DBFDA3E-3306-4D3B-8E23-653F9ECF2A43}" type="pres">
      <dgm:prSet presAssocID="{3B1C0170-CD2C-41CF-BCEF-58BD70122F54}" presName="root2" presStyleCnt="0"/>
      <dgm:spPr/>
      <dgm:t>
        <a:bodyPr/>
        <a:lstStyle/>
        <a:p>
          <a:endParaRPr lang="zh-CN" altLang="en-US"/>
        </a:p>
      </dgm:t>
    </dgm:pt>
    <dgm:pt modelId="{7AF2164B-23C8-423B-BCE2-A6B2B3AF22A5}" type="pres">
      <dgm:prSet presAssocID="{3B1C0170-CD2C-41CF-BCEF-58BD70122F54}" presName="LevelTwoTextNode" presStyleLbl="node3" presStyleIdx="0" presStyleCnt="10" custScaleX="183298" custLinFactNeighborX="87556" custLinFactNeighborY="-1418">
        <dgm:presLayoutVars>
          <dgm:chPref val="3"/>
        </dgm:presLayoutVars>
      </dgm:prSet>
      <dgm:spPr/>
      <dgm:t>
        <a:bodyPr/>
        <a:lstStyle/>
        <a:p>
          <a:endParaRPr lang="zh-CN" altLang="en-US"/>
        </a:p>
      </dgm:t>
    </dgm:pt>
    <dgm:pt modelId="{41BFD269-5AC7-40AB-BCEF-C02E182E7090}" type="pres">
      <dgm:prSet presAssocID="{3B1C0170-CD2C-41CF-BCEF-58BD70122F54}" presName="level3hierChild" presStyleCnt="0"/>
      <dgm:spPr/>
      <dgm:t>
        <a:bodyPr/>
        <a:lstStyle/>
        <a:p>
          <a:endParaRPr lang="zh-CN" altLang="en-US"/>
        </a:p>
      </dgm:t>
    </dgm:pt>
    <dgm:pt modelId="{204C95D6-9CD8-4C61-9086-57913E57CEDD}" type="pres">
      <dgm:prSet presAssocID="{E80E0DD6-4BF0-40E3-8C6A-7182B5A85616}" presName="conn2-1" presStyleLbl="parChTrans1D3" presStyleIdx="1" presStyleCnt="10"/>
      <dgm:spPr/>
      <dgm:t>
        <a:bodyPr/>
        <a:lstStyle/>
        <a:p>
          <a:endParaRPr lang="zh-CN" altLang="en-US"/>
        </a:p>
      </dgm:t>
    </dgm:pt>
    <dgm:pt modelId="{3FDCC2EA-BD26-46B7-AF05-FDBF95B6EC41}" type="pres">
      <dgm:prSet presAssocID="{E80E0DD6-4BF0-40E3-8C6A-7182B5A85616}" presName="connTx" presStyleLbl="parChTrans1D3" presStyleIdx="1" presStyleCnt="10"/>
      <dgm:spPr/>
      <dgm:t>
        <a:bodyPr/>
        <a:lstStyle/>
        <a:p>
          <a:endParaRPr lang="zh-CN" altLang="en-US"/>
        </a:p>
      </dgm:t>
    </dgm:pt>
    <dgm:pt modelId="{65C01B88-1A3C-47AE-8C75-CF2193F4C300}" type="pres">
      <dgm:prSet presAssocID="{35A36A5A-12F7-427E-9423-0477E5870F89}" presName="root2" presStyleCnt="0"/>
      <dgm:spPr/>
      <dgm:t>
        <a:bodyPr/>
        <a:lstStyle/>
        <a:p>
          <a:endParaRPr lang="zh-CN" altLang="en-US"/>
        </a:p>
      </dgm:t>
    </dgm:pt>
    <dgm:pt modelId="{45F500F5-437C-4EAD-931B-B8FEA8591275}" type="pres">
      <dgm:prSet presAssocID="{35A36A5A-12F7-427E-9423-0477E5870F89}" presName="LevelTwoTextNode" presStyleLbl="node3" presStyleIdx="1" presStyleCnt="10" custScaleX="227389" custLinFactNeighborX="74090" custLinFactNeighborY="3510">
        <dgm:presLayoutVars>
          <dgm:chPref val="3"/>
        </dgm:presLayoutVars>
      </dgm:prSet>
      <dgm:spPr/>
      <dgm:t>
        <a:bodyPr/>
        <a:lstStyle/>
        <a:p>
          <a:endParaRPr lang="zh-CN" altLang="en-US"/>
        </a:p>
      </dgm:t>
    </dgm:pt>
    <dgm:pt modelId="{B808BF13-AD84-4610-8051-EC7E19028989}" type="pres">
      <dgm:prSet presAssocID="{35A36A5A-12F7-427E-9423-0477E5870F89}" presName="level3hierChild" presStyleCnt="0"/>
      <dgm:spPr/>
      <dgm:t>
        <a:bodyPr/>
        <a:lstStyle/>
        <a:p>
          <a:endParaRPr lang="zh-CN" altLang="en-US"/>
        </a:p>
      </dgm:t>
    </dgm:pt>
    <dgm:pt modelId="{AD53FE27-2204-4B24-842C-42B97878542D}" type="pres">
      <dgm:prSet presAssocID="{3E918896-8889-4EF7-B490-021FA3A7B9BA}" presName="conn2-1" presStyleLbl="parChTrans1D3" presStyleIdx="2" presStyleCnt="10"/>
      <dgm:spPr/>
      <dgm:t>
        <a:bodyPr/>
        <a:lstStyle/>
        <a:p>
          <a:endParaRPr lang="zh-CN" altLang="en-US"/>
        </a:p>
      </dgm:t>
    </dgm:pt>
    <dgm:pt modelId="{17184C32-A309-461E-B464-27BA26512A53}" type="pres">
      <dgm:prSet presAssocID="{3E918896-8889-4EF7-B490-021FA3A7B9BA}" presName="connTx" presStyleLbl="parChTrans1D3" presStyleIdx="2" presStyleCnt="10"/>
      <dgm:spPr/>
      <dgm:t>
        <a:bodyPr/>
        <a:lstStyle/>
        <a:p>
          <a:endParaRPr lang="zh-CN" altLang="en-US"/>
        </a:p>
      </dgm:t>
    </dgm:pt>
    <dgm:pt modelId="{599FC699-47AC-4AF0-9E9E-D1F22A2E5AD7}" type="pres">
      <dgm:prSet presAssocID="{9FCBD951-C9E3-44B0-8430-25FBB09A4771}" presName="root2" presStyleCnt="0"/>
      <dgm:spPr/>
      <dgm:t>
        <a:bodyPr/>
        <a:lstStyle/>
        <a:p>
          <a:endParaRPr lang="zh-CN" altLang="en-US"/>
        </a:p>
      </dgm:t>
    </dgm:pt>
    <dgm:pt modelId="{DA169BD0-A071-4DAF-86DB-B2DCD1EEB8F8}" type="pres">
      <dgm:prSet presAssocID="{9FCBD951-C9E3-44B0-8430-25FBB09A4771}" presName="LevelTwoTextNode" presStyleLbl="node3" presStyleIdx="2" presStyleCnt="10" custScaleX="185468" custLinFactNeighborX="87556" custLinFactNeighborY="15893">
        <dgm:presLayoutVars>
          <dgm:chPref val="3"/>
        </dgm:presLayoutVars>
      </dgm:prSet>
      <dgm:spPr/>
      <dgm:t>
        <a:bodyPr/>
        <a:lstStyle/>
        <a:p>
          <a:endParaRPr lang="zh-CN" altLang="en-US"/>
        </a:p>
      </dgm:t>
    </dgm:pt>
    <dgm:pt modelId="{87D23918-92AD-4E1B-96B4-4342CAC616E7}" type="pres">
      <dgm:prSet presAssocID="{9FCBD951-C9E3-44B0-8430-25FBB09A4771}" presName="level3hierChild" presStyleCnt="0"/>
      <dgm:spPr/>
      <dgm:t>
        <a:bodyPr/>
        <a:lstStyle/>
        <a:p>
          <a:endParaRPr lang="zh-CN" altLang="en-US"/>
        </a:p>
      </dgm:t>
    </dgm:pt>
    <dgm:pt modelId="{F67C90E0-767F-4E84-9544-666463653162}" type="pres">
      <dgm:prSet presAssocID="{341E14C1-F250-4635-90B2-86EC4201494F}" presName="conn2-1" presStyleLbl="parChTrans1D2" presStyleIdx="1" presStyleCnt="3"/>
      <dgm:spPr/>
      <dgm:t>
        <a:bodyPr/>
        <a:lstStyle/>
        <a:p>
          <a:endParaRPr lang="zh-CN" altLang="en-US"/>
        </a:p>
      </dgm:t>
    </dgm:pt>
    <dgm:pt modelId="{A59F4864-D54A-4804-9096-3010AA62CEF6}" type="pres">
      <dgm:prSet presAssocID="{341E14C1-F250-4635-90B2-86EC4201494F}" presName="connTx" presStyleLbl="parChTrans1D2" presStyleIdx="1" presStyleCnt="3"/>
      <dgm:spPr/>
      <dgm:t>
        <a:bodyPr/>
        <a:lstStyle/>
        <a:p>
          <a:endParaRPr lang="zh-CN" altLang="en-US"/>
        </a:p>
      </dgm:t>
    </dgm:pt>
    <dgm:pt modelId="{511B59E4-E18C-44EE-A234-F65C095919D6}" type="pres">
      <dgm:prSet presAssocID="{CC652035-66A2-4BAE-A967-67F3A922A156}" presName="root2" presStyleCnt="0"/>
      <dgm:spPr/>
      <dgm:t>
        <a:bodyPr/>
        <a:lstStyle/>
        <a:p>
          <a:endParaRPr lang="zh-CN" altLang="en-US"/>
        </a:p>
      </dgm:t>
    </dgm:pt>
    <dgm:pt modelId="{CF28F5BC-AFC3-4EA1-9A6C-C1109145A93A}" type="pres">
      <dgm:prSet presAssocID="{CC652035-66A2-4BAE-A967-67F3A922A156}" presName="LevelTwoTextNode" presStyleLbl="node2" presStyleIdx="1" presStyleCnt="3" custScaleX="226432" custLinFactNeighborX="-16781" custLinFactNeighborY="-26838">
        <dgm:presLayoutVars>
          <dgm:chPref val="3"/>
        </dgm:presLayoutVars>
      </dgm:prSet>
      <dgm:spPr/>
      <dgm:t>
        <a:bodyPr/>
        <a:lstStyle/>
        <a:p>
          <a:endParaRPr lang="zh-CN" altLang="en-US"/>
        </a:p>
      </dgm:t>
    </dgm:pt>
    <dgm:pt modelId="{D55BC06F-9050-454E-A400-CA6FF653BF1A}" type="pres">
      <dgm:prSet presAssocID="{CC652035-66A2-4BAE-A967-67F3A922A156}" presName="level3hierChild" presStyleCnt="0"/>
      <dgm:spPr/>
      <dgm:t>
        <a:bodyPr/>
        <a:lstStyle/>
        <a:p>
          <a:endParaRPr lang="zh-CN" altLang="en-US"/>
        </a:p>
      </dgm:t>
    </dgm:pt>
    <dgm:pt modelId="{00D73CF0-A22A-4955-AFB8-FC827DFB14EC}" type="pres">
      <dgm:prSet presAssocID="{B0CD06FF-7DBD-4AAB-AC76-8587266CF2DD}" presName="conn2-1" presStyleLbl="parChTrans1D3" presStyleIdx="3" presStyleCnt="10"/>
      <dgm:spPr/>
      <dgm:t>
        <a:bodyPr/>
        <a:lstStyle/>
        <a:p>
          <a:endParaRPr lang="zh-CN" altLang="en-US"/>
        </a:p>
      </dgm:t>
    </dgm:pt>
    <dgm:pt modelId="{900E4CFA-F7B8-494D-9AB1-7937CC93A666}" type="pres">
      <dgm:prSet presAssocID="{B0CD06FF-7DBD-4AAB-AC76-8587266CF2DD}" presName="connTx" presStyleLbl="parChTrans1D3" presStyleIdx="3" presStyleCnt="10"/>
      <dgm:spPr/>
      <dgm:t>
        <a:bodyPr/>
        <a:lstStyle/>
        <a:p>
          <a:endParaRPr lang="zh-CN" altLang="en-US"/>
        </a:p>
      </dgm:t>
    </dgm:pt>
    <dgm:pt modelId="{56453381-7FBC-4FB6-B647-25DA80ECE89E}" type="pres">
      <dgm:prSet presAssocID="{F22EBD14-9956-4825-8496-0497CD898DF2}" presName="root2" presStyleCnt="0"/>
      <dgm:spPr/>
      <dgm:t>
        <a:bodyPr/>
        <a:lstStyle/>
        <a:p>
          <a:endParaRPr lang="zh-CN" altLang="en-US"/>
        </a:p>
      </dgm:t>
    </dgm:pt>
    <dgm:pt modelId="{F17E5CB9-102A-4F31-A03F-69036F2B2612}" type="pres">
      <dgm:prSet presAssocID="{F22EBD14-9956-4825-8496-0497CD898DF2}" presName="LevelTwoTextNode" presStyleLbl="node3" presStyleIdx="3" presStyleCnt="10" custLinFactNeighborX="-8420" custLinFactNeighborY="10809">
        <dgm:presLayoutVars>
          <dgm:chPref val="3"/>
        </dgm:presLayoutVars>
      </dgm:prSet>
      <dgm:spPr/>
      <dgm:t>
        <a:bodyPr/>
        <a:lstStyle/>
        <a:p>
          <a:endParaRPr lang="zh-CN" altLang="en-US"/>
        </a:p>
      </dgm:t>
    </dgm:pt>
    <dgm:pt modelId="{0A902791-1825-4DD7-B39A-A69FC8F5D62A}" type="pres">
      <dgm:prSet presAssocID="{F22EBD14-9956-4825-8496-0497CD898DF2}" presName="level3hierChild" presStyleCnt="0"/>
      <dgm:spPr/>
      <dgm:t>
        <a:bodyPr/>
        <a:lstStyle/>
        <a:p>
          <a:endParaRPr lang="zh-CN" altLang="en-US"/>
        </a:p>
      </dgm:t>
    </dgm:pt>
    <dgm:pt modelId="{3B1ED5F4-9347-4CB2-8551-D37DA46A3D06}" type="pres">
      <dgm:prSet presAssocID="{CDBC6E4F-5F96-4F99-8E6B-3D457508F91F}" presName="conn2-1" presStyleLbl="parChTrans1D3" presStyleIdx="4" presStyleCnt="10"/>
      <dgm:spPr/>
      <dgm:t>
        <a:bodyPr/>
        <a:lstStyle/>
        <a:p>
          <a:endParaRPr lang="zh-CN" altLang="en-US"/>
        </a:p>
      </dgm:t>
    </dgm:pt>
    <dgm:pt modelId="{CDCBC238-54CF-45A9-8D34-8E2D6EE6BEA3}" type="pres">
      <dgm:prSet presAssocID="{CDBC6E4F-5F96-4F99-8E6B-3D457508F91F}" presName="connTx" presStyleLbl="parChTrans1D3" presStyleIdx="4" presStyleCnt="10"/>
      <dgm:spPr/>
      <dgm:t>
        <a:bodyPr/>
        <a:lstStyle/>
        <a:p>
          <a:endParaRPr lang="zh-CN" altLang="en-US"/>
        </a:p>
      </dgm:t>
    </dgm:pt>
    <dgm:pt modelId="{5F243D53-960B-4E89-98B2-159AC0BC4992}" type="pres">
      <dgm:prSet presAssocID="{FDCFCB9F-3B3A-4418-B943-0B94915776F4}" presName="root2" presStyleCnt="0"/>
      <dgm:spPr/>
      <dgm:t>
        <a:bodyPr/>
        <a:lstStyle/>
        <a:p>
          <a:endParaRPr lang="zh-CN" altLang="en-US"/>
        </a:p>
      </dgm:t>
    </dgm:pt>
    <dgm:pt modelId="{3B63FDBE-235D-427F-BE03-82D3F6BFA000}" type="pres">
      <dgm:prSet presAssocID="{FDCFCB9F-3B3A-4418-B943-0B94915776F4}" presName="LevelTwoTextNode" presStyleLbl="node3" presStyleIdx="4" presStyleCnt="10" custLinFactNeighborX="-8420" custLinFactNeighborY="5725">
        <dgm:presLayoutVars>
          <dgm:chPref val="3"/>
        </dgm:presLayoutVars>
      </dgm:prSet>
      <dgm:spPr/>
      <dgm:t>
        <a:bodyPr/>
        <a:lstStyle/>
        <a:p>
          <a:endParaRPr lang="zh-CN" altLang="en-US"/>
        </a:p>
      </dgm:t>
    </dgm:pt>
    <dgm:pt modelId="{A33A8E8E-FFB5-4BD5-819A-1B936933EA1C}" type="pres">
      <dgm:prSet presAssocID="{FDCFCB9F-3B3A-4418-B943-0B94915776F4}" presName="level3hierChild" presStyleCnt="0"/>
      <dgm:spPr/>
      <dgm:t>
        <a:bodyPr/>
        <a:lstStyle/>
        <a:p>
          <a:endParaRPr lang="zh-CN" altLang="en-US"/>
        </a:p>
      </dgm:t>
    </dgm:pt>
    <dgm:pt modelId="{E816DD7B-FB5A-4EDA-8671-96EF98825CE2}" type="pres">
      <dgm:prSet presAssocID="{F235365E-DFDB-4332-B5EF-78A77031326B}" presName="conn2-1" presStyleLbl="parChTrans1D3" presStyleIdx="5" presStyleCnt="10"/>
      <dgm:spPr/>
      <dgm:t>
        <a:bodyPr/>
        <a:lstStyle/>
        <a:p>
          <a:endParaRPr lang="zh-CN" altLang="en-US"/>
        </a:p>
      </dgm:t>
    </dgm:pt>
    <dgm:pt modelId="{4AD1BC4B-6A5F-4573-A076-F16AA5B1177E}" type="pres">
      <dgm:prSet presAssocID="{F235365E-DFDB-4332-B5EF-78A77031326B}" presName="connTx" presStyleLbl="parChTrans1D3" presStyleIdx="5" presStyleCnt="10"/>
      <dgm:spPr/>
      <dgm:t>
        <a:bodyPr/>
        <a:lstStyle/>
        <a:p>
          <a:endParaRPr lang="zh-CN" altLang="en-US"/>
        </a:p>
      </dgm:t>
    </dgm:pt>
    <dgm:pt modelId="{F3C3282A-0177-4066-82A0-8AB54F506415}" type="pres">
      <dgm:prSet presAssocID="{B10170CB-3B01-4573-82D0-F1FCC82D7023}" presName="root2" presStyleCnt="0"/>
      <dgm:spPr/>
      <dgm:t>
        <a:bodyPr/>
        <a:lstStyle/>
        <a:p>
          <a:endParaRPr lang="zh-CN" altLang="en-US"/>
        </a:p>
      </dgm:t>
    </dgm:pt>
    <dgm:pt modelId="{B8380904-3512-4DD6-8ECA-6F3C430C56C0}" type="pres">
      <dgm:prSet presAssocID="{B10170CB-3B01-4573-82D0-F1FCC82D7023}" presName="LevelTwoTextNode" presStyleLbl="node3" presStyleIdx="5" presStyleCnt="10" custLinFactNeighborX="5319" custLinFactNeighborY="641">
        <dgm:presLayoutVars>
          <dgm:chPref val="3"/>
        </dgm:presLayoutVars>
      </dgm:prSet>
      <dgm:spPr/>
      <dgm:t>
        <a:bodyPr/>
        <a:lstStyle/>
        <a:p>
          <a:endParaRPr lang="zh-CN" altLang="en-US"/>
        </a:p>
      </dgm:t>
    </dgm:pt>
    <dgm:pt modelId="{12BA86AF-57A7-4D52-A306-8BEFBEEF6DDC}" type="pres">
      <dgm:prSet presAssocID="{B10170CB-3B01-4573-82D0-F1FCC82D7023}" presName="level3hierChild" presStyleCnt="0"/>
      <dgm:spPr/>
      <dgm:t>
        <a:bodyPr/>
        <a:lstStyle/>
        <a:p>
          <a:endParaRPr lang="zh-CN" altLang="en-US"/>
        </a:p>
      </dgm:t>
    </dgm:pt>
    <dgm:pt modelId="{DFE4E0A5-7A89-4391-B555-A73216E19D4F}" type="pres">
      <dgm:prSet presAssocID="{AA171496-FDDB-44A5-8A20-A070D08FC50F}" presName="conn2-1" presStyleLbl="parChTrans1D3" presStyleIdx="6" presStyleCnt="10"/>
      <dgm:spPr/>
      <dgm:t>
        <a:bodyPr/>
        <a:lstStyle/>
        <a:p>
          <a:endParaRPr lang="zh-CN" altLang="en-US"/>
        </a:p>
      </dgm:t>
    </dgm:pt>
    <dgm:pt modelId="{6DF3FD6C-9A3C-4A09-8A85-A59F19A9C4A7}" type="pres">
      <dgm:prSet presAssocID="{AA171496-FDDB-44A5-8A20-A070D08FC50F}" presName="connTx" presStyleLbl="parChTrans1D3" presStyleIdx="6" presStyleCnt="10"/>
      <dgm:spPr/>
      <dgm:t>
        <a:bodyPr/>
        <a:lstStyle/>
        <a:p>
          <a:endParaRPr lang="zh-CN" altLang="en-US"/>
        </a:p>
      </dgm:t>
    </dgm:pt>
    <dgm:pt modelId="{586D7DE2-8D04-4C71-A2BF-DFD5FCAD451B}" type="pres">
      <dgm:prSet presAssocID="{912FEE52-683D-4452-826B-AAA08BF62620}" presName="root2" presStyleCnt="0"/>
      <dgm:spPr/>
      <dgm:t>
        <a:bodyPr/>
        <a:lstStyle/>
        <a:p>
          <a:endParaRPr lang="zh-CN" altLang="en-US"/>
        </a:p>
      </dgm:t>
    </dgm:pt>
    <dgm:pt modelId="{2DB0EDE6-A422-4653-B554-E69265E5C5DC}" type="pres">
      <dgm:prSet presAssocID="{912FEE52-683D-4452-826B-AAA08BF62620}" presName="LevelTwoTextNode" presStyleLbl="node3" presStyleIdx="6" presStyleCnt="10" custLinFactNeighborX="5319" custLinFactNeighborY="-4443">
        <dgm:presLayoutVars>
          <dgm:chPref val="3"/>
        </dgm:presLayoutVars>
      </dgm:prSet>
      <dgm:spPr/>
      <dgm:t>
        <a:bodyPr/>
        <a:lstStyle/>
        <a:p>
          <a:endParaRPr lang="zh-CN" altLang="en-US"/>
        </a:p>
      </dgm:t>
    </dgm:pt>
    <dgm:pt modelId="{4B46F234-206E-41A5-92AF-BB81151192F8}" type="pres">
      <dgm:prSet presAssocID="{912FEE52-683D-4452-826B-AAA08BF62620}" presName="level3hierChild" presStyleCnt="0"/>
      <dgm:spPr/>
      <dgm:t>
        <a:bodyPr/>
        <a:lstStyle/>
        <a:p>
          <a:endParaRPr lang="zh-CN" altLang="en-US"/>
        </a:p>
      </dgm:t>
    </dgm:pt>
    <dgm:pt modelId="{6B8507C8-6145-40A7-8DF6-ABE3379DF6ED}" type="pres">
      <dgm:prSet presAssocID="{7685CE94-2E93-455E-97D6-8AE999E80C2A}" presName="conn2-1" presStyleLbl="parChTrans1D3" presStyleIdx="7" presStyleCnt="10"/>
      <dgm:spPr/>
      <dgm:t>
        <a:bodyPr/>
        <a:lstStyle/>
        <a:p>
          <a:endParaRPr lang="zh-CN" altLang="en-US"/>
        </a:p>
      </dgm:t>
    </dgm:pt>
    <dgm:pt modelId="{9BAF0DE4-4B94-44E3-96C4-66DDE94AA611}" type="pres">
      <dgm:prSet presAssocID="{7685CE94-2E93-455E-97D6-8AE999E80C2A}" presName="connTx" presStyleLbl="parChTrans1D3" presStyleIdx="7" presStyleCnt="10"/>
      <dgm:spPr/>
      <dgm:t>
        <a:bodyPr/>
        <a:lstStyle/>
        <a:p>
          <a:endParaRPr lang="zh-CN" altLang="en-US"/>
        </a:p>
      </dgm:t>
    </dgm:pt>
    <dgm:pt modelId="{8D24A80C-285B-4630-BD07-DF309DE1F861}" type="pres">
      <dgm:prSet presAssocID="{B04F75FE-CF38-49E7-9F96-F2203487A5B5}" presName="root2" presStyleCnt="0"/>
      <dgm:spPr/>
      <dgm:t>
        <a:bodyPr/>
        <a:lstStyle/>
        <a:p>
          <a:endParaRPr lang="zh-CN" altLang="en-US"/>
        </a:p>
      </dgm:t>
    </dgm:pt>
    <dgm:pt modelId="{4EA9FF91-9F5F-4180-B61F-323A531839A7}" type="pres">
      <dgm:prSet presAssocID="{B04F75FE-CF38-49E7-9F96-F2203487A5B5}" presName="LevelTwoTextNode" presStyleLbl="node3" presStyleIdx="7" presStyleCnt="10" custLinFactNeighborX="5319" custLinFactNeighborY="4212">
        <dgm:presLayoutVars>
          <dgm:chPref val="3"/>
        </dgm:presLayoutVars>
      </dgm:prSet>
      <dgm:spPr/>
      <dgm:t>
        <a:bodyPr/>
        <a:lstStyle/>
        <a:p>
          <a:endParaRPr lang="zh-CN" altLang="en-US"/>
        </a:p>
      </dgm:t>
    </dgm:pt>
    <dgm:pt modelId="{BFAEF603-CABB-4FB1-B930-9CDED953EA0C}" type="pres">
      <dgm:prSet presAssocID="{B04F75FE-CF38-49E7-9F96-F2203487A5B5}" presName="level3hierChild" presStyleCnt="0"/>
      <dgm:spPr/>
      <dgm:t>
        <a:bodyPr/>
        <a:lstStyle/>
        <a:p>
          <a:endParaRPr lang="zh-CN" altLang="en-US"/>
        </a:p>
      </dgm:t>
    </dgm:pt>
    <dgm:pt modelId="{DFB2346D-8798-43D7-BC63-98C39F0F2CB5}" type="pres">
      <dgm:prSet presAssocID="{BA5BEB70-C4B4-4376-A051-A13E75812CBC}" presName="conn2-1" presStyleLbl="parChTrans1D2" presStyleIdx="2" presStyleCnt="3"/>
      <dgm:spPr/>
      <dgm:t>
        <a:bodyPr/>
        <a:lstStyle/>
        <a:p>
          <a:endParaRPr lang="zh-CN" altLang="en-US"/>
        </a:p>
      </dgm:t>
    </dgm:pt>
    <dgm:pt modelId="{D18D4882-ABAD-4E8A-AEB9-37B4A07C4458}" type="pres">
      <dgm:prSet presAssocID="{BA5BEB70-C4B4-4376-A051-A13E75812CBC}" presName="connTx" presStyleLbl="parChTrans1D2" presStyleIdx="2" presStyleCnt="3"/>
      <dgm:spPr/>
      <dgm:t>
        <a:bodyPr/>
        <a:lstStyle/>
        <a:p>
          <a:endParaRPr lang="zh-CN" altLang="en-US"/>
        </a:p>
      </dgm:t>
    </dgm:pt>
    <dgm:pt modelId="{42F4C3C3-2593-4A9A-8C5F-FC225A38F88C}" type="pres">
      <dgm:prSet presAssocID="{1B6D43A5-0B43-482B-9DBF-5A57D3096710}" presName="root2" presStyleCnt="0"/>
      <dgm:spPr/>
      <dgm:t>
        <a:bodyPr/>
        <a:lstStyle/>
        <a:p>
          <a:endParaRPr lang="zh-CN" altLang="en-US"/>
        </a:p>
      </dgm:t>
    </dgm:pt>
    <dgm:pt modelId="{E5AEBC53-7382-4C3D-9290-214F31C440CB}" type="pres">
      <dgm:prSet presAssocID="{1B6D43A5-0B43-482B-9DBF-5A57D3096710}" presName="LevelTwoTextNode" presStyleLbl="node2" presStyleIdx="2" presStyleCnt="3" custScaleX="193412" custLinFactNeighborX="-23648" custLinFactNeighborY="-30893">
        <dgm:presLayoutVars>
          <dgm:chPref val="3"/>
        </dgm:presLayoutVars>
      </dgm:prSet>
      <dgm:spPr/>
      <dgm:t>
        <a:bodyPr/>
        <a:lstStyle/>
        <a:p>
          <a:endParaRPr lang="zh-CN" altLang="en-US"/>
        </a:p>
      </dgm:t>
    </dgm:pt>
    <dgm:pt modelId="{7505C855-E6BE-440E-9286-BC66E7065D38}" type="pres">
      <dgm:prSet presAssocID="{1B6D43A5-0B43-482B-9DBF-5A57D3096710}" presName="level3hierChild" presStyleCnt="0"/>
      <dgm:spPr/>
      <dgm:t>
        <a:bodyPr/>
        <a:lstStyle/>
        <a:p>
          <a:endParaRPr lang="zh-CN" altLang="en-US"/>
        </a:p>
      </dgm:t>
    </dgm:pt>
    <dgm:pt modelId="{E43D7203-258A-47C6-85C2-FA60C50655E5}" type="pres">
      <dgm:prSet presAssocID="{31F7A507-7039-497D-AC9C-E15B28960EFE}" presName="conn2-1" presStyleLbl="parChTrans1D3" presStyleIdx="8" presStyleCnt="10"/>
      <dgm:spPr/>
      <dgm:t>
        <a:bodyPr/>
        <a:lstStyle/>
        <a:p>
          <a:endParaRPr lang="zh-CN" altLang="en-US"/>
        </a:p>
      </dgm:t>
    </dgm:pt>
    <dgm:pt modelId="{97CE8247-CF67-49AC-A43D-2ACDE215D143}" type="pres">
      <dgm:prSet presAssocID="{31F7A507-7039-497D-AC9C-E15B28960EFE}" presName="connTx" presStyleLbl="parChTrans1D3" presStyleIdx="8" presStyleCnt="10"/>
      <dgm:spPr/>
      <dgm:t>
        <a:bodyPr/>
        <a:lstStyle/>
        <a:p>
          <a:endParaRPr lang="zh-CN" altLang="en-US"/>
        </a:p>
      </dgm:t>
    </dgm:pt>
    <dgm:pt modelId="{A482F05E-8E3F-46B1-A201-A51B0B83F5ED}" type="pres">
      <dgm:prSet presAssocID="{724CC7DC-C43F-49EC-8A20-F6B22DCA85F7}" presName="root2" presStyleCnt="0"/>
      <dgm:spPr/>
      <dgm:t>
        <a:bodyPr/>
        <a:lstStyle/>
        <a:p>
          <a:endParaRPr lang="zh-CN" altLang="en-US"/>
        </a:p>
      </dgm:t>
    </dgm:pt>
    <dgm:pt modelId="{0074EF66-7966-4339-83BC-D76F151921A2}" type="pres">
      <dgm:prSet presAssocID="{724CC7DC-C43F-49EC-8A20-F6B22DCA85F7}" presName="LevelTwoTextNode" presStyleLbl="node3" presStyleIdx="8" presStyleCnt="10" custScaleX="126617" custLinFactNeighborX="-9749" custLinFactNeighborY="-872">
        <dgm:presLayoutVars>
          <dgm:chPref val="3"/>
        </dgm:presLayoutVars>
      </dgm:prSet>
      <dgm:spPr/>
      <dgm:t>
        <a:bodyPr/>
        <a:lstStyle/>
        <a:p>
          <a:endParaRPr lang="zh-CN" altLang="en-US"/>
        </a:p>
      </dgm:t>
    </dgm:pt>
    <dgm:pt modelId="{35A59E56-5E59-49EC-8BE5-FB2030BD7EB3}" type="pres">
      <dgm:prSet presAssocID="{724CC7DC-C43F-49EC-8A20-F6B22DCA85F7}" presName="level3hierChild" presStyleCnt="0"/>
      <dgm:spPr/>
      <dgm:t>
        <a:bodyPr/>
        <a:lstStyle/>
        <a:p>
          <a:endParaRPr lang="zh-CN" altLang="en-US"/>
        </a:p>
      </dgm:t>
    </dgm:pt>
    <dgm:pt modelId="{01B0EC95-D143-4050-85CA-E6ECF4F3EE40}" type="pres">
      <dgm:prSet presAssocID="{6A2868F6-3123-4BF0-A28A-C610D52F7782}" presName="conn2-1" presStyleLbl="parChTrans1D4" presStyleIdx="0" presStyleCnt="4"/>
      <dgm:spPr/>
      <dgm:t>
        <a:bodyPr/>
        <a:lstStyle/>
        <a:p>
          <a:endParaRPr lang="zh-CN" altLang="en-US"/>
        </a:p>
      </dgm:t>
    </dgm:pt>
    <dgm:pt modelId="{70FAD256-29A3-4055-93EC-0E890EA980BF}" type="pres">
      <dgm:prSet presAssocID="{6A2868F6-3123-4BF0-A28A-C610D52F7782}" presName="connTx" presStyleLbl="parChTrans1D4" presStyleIdx="0" presStyleCnt="4"/>
      <dgm:spPr/>
      <dgm:t>
        <a:bodyPr/>
        <a:lstStyle/>
        <a:p>
          <a:endParaRPr lang="zh-CN" altLang="en-US"/>
        </a:p>
      </dgm:t>
    </dgm:pt>
    <dgm:pt modelId="{086C4A57-4849-4DC9-90B0-F18E2B945CEC}" type="pres">
      <dgm:prSet presAssocID="{AFABB4FD-E68D-4947-8752-DD698F24A845}" presName="root2" presStyleCnt="0"/>
      <dgm:spPr/>
      <dgm:t>
        <a:bodyPr/>
        <a:lstStyle/>
        <a:p>
          <a:endParaRPr lang="zh-CN" altLang="en-US"/>
        </a:p>
      </dgm:t>
    </dgm:pt>
    <dgm:pt modelId="{49312DDB-2006-4532-AD65-2833E53C7F47}" type="pres">
      <dgm:prSet presAssocID="{AFABB4FD-E68D-4947-8752-DD698F24A845}" presName="LevelTwoTextNode" presStyleLbl="node4" presStyleIdx="0" presStyleCnt="4">
        <dgm:presLayoutVars>
          <dgm:chPref val="3"/>
        </dgm:presLayoutVars>
      </dgm:prSet>
      <dgm:spPr/>
      <dgm:t>
        <a:bodyPr/>
        <a:lstStyle/>
        <a:p>
          <a:endParaRPr lang="zh-CN" altLang="en-US"/>
        </a:p>
      </dgm:t>
    </dgm:pt>
    <dgm:pt modelId="{8EE8D233-566D-4E12-A1A2-01B1140A194E}" type="pres">
      <dgm:prSet presAssocID="{AFABB4FD-E68D-4947-8752-DD698F24A845}" presName="level3hierChild" presStyleCnt="0"/>
      <dgm:spPr/>
      <dgm:t>
        <a:bodyPr/>
        <a:lstStyle/>
        <a:p>
          <a:endParaRPr lang="zh-CN" altLang="en-US"/>
        </a:p>
      </dgm:t>
    </dgm:pt>
    <dgm:pt modelId="{C74A0C72-34DE-40FB-8592-299F06BE2DF3}" type="pres">
      <dgm:prSet presAssocID="{0D1DF867-0D0D-4176-92D8-E0F172E0BDEA}" presName="conn2-1" presStyleLbl="parChTrans1D4" presStyleIdx="1" presStyleCnt="4"/>
      <dgm:spPr/>
      <dgm:t>
        <a:bodyPr/>
        <a:lstStyle/>
        <a:p>
          <a:endParaRPr lang="zh-CN" altLang="en-US"/>
        </a:p>
      </dgm:t>
    </dgm:pt>
    <dgm:pt modelId="{B08BFF0E-7A7A-4580-BAB7-D6BF70E3E3FD}" type="pres">
      <dgm:prSet presAssocID="{0D1DF867-0D0D-4176-92D8-E0F172E0BDEA}" presName="connTx" presStyleLbl="parChTrans1D4" presStyleIdx="1" presStyleCnt="4"/>
      <dgm:spPr/>
      <dgm:t>
        <a:bodyPr/>
        <a:lstStyle/>
        <a:p>
          <a:endParaRPr lang="zh-CN" altLang="en-US"/>
        </a:p>
      </dgm:t>
    </dgm:pt>
    <dgm:pt modelId="{A157AFA3-9CF1-489D-864D-483E11F35057}" type="pres">
      <dgm:prSet presAssocID="{66EBA287-6810-4136-BBD5-9BB40AECD390}" presName="root2" presStyleCnt="0"/>
      <dgm:spPr/>
      <dgm:t>
        <a:bodyPr/>
        <a:lstStyle/>
        <a:p>
          <a:endParaRPr lang="zh-CN" altLang="en-US"/>
        </a:p>
      </dgm:t>
    </dgm:pt>
    <dgm:pt modelId="{58F7B0CC-85AD-406E-8C23-050F9938EAC8}" type="pres">
      <dgm:prSet presAssocID="{66EBA287-6810-4136-BBD5-9BB40AECD390}" presName="LevelTwoTextNode" presStyleLbl="node4" presStyleIdx="1" presStyleCnt="4" custScaleX="162121" custLinFactNeighborX="1278" custLinFactNeighborY="7348">
        <dgm:presLayoutVars>
          <dgm:chPref val="3"/>
        </dgm:presLayoutVars>
      </dgm:prSet>
      <dgm:spPr/>
      <dgm:t>
        <a:bodyPr/>
        <a:lstStyle/>
        <a:p>
          <a:endParaRPr lang="zh-CN" altLang="en-US"/>
        </a:p>
      </dgm:t>
    </dgm:pt>
    <dgm:pt modelId="{0B88D06D-7994-4511-8437-9236EEDC9632}" type="pres">
      <dgm:prSet presAssocID="{66EBA287-6810-4136-BBD5-9BB40AECD390}" presName="level3hierChild" presStyleCnt="0"/>
      <dgm:spPr/>
      <dgm:t>
        <a:bodyPr/>
        <a:lstStyle/>
        <a:p>
          <a:endParaRPr lang="zh-CN" altLang="en-US"/>
        </a:p>
      </dgm:t>
    </dgm:pt>
    <dgm:pt modelId="{50EF2378-AD22-4A8A-87D0-A2DCBCBD1A0F}" type="pres">
      <dgm:prSet presAssocID="{64F4EB94-ED9A-451D-90C2-7314DCA6F9EB}" presName="conn2-1" presStyleLbl="parChTrans1D4" presStyleIdx="2" presStyleCnt="4"/>
      <dgm:spPr/>
      <dgm:t>
        <a:bodyPr/>
        <a:lstStyle/>
        <a:p>
          <a:endParaRPr lang="zh-CN" altLang="en-US"/>
        </a:p>
      </dgm:t>
    </dgm:pt>
    <dgm:pt modelId="{1B78D1C6-F85D-456A-B57A-AD0E94B8A144}" type="pres">
      <dgm:prSet presAssocID="{64F4EB94-ED9A-451D-90C2-7314DCA6F9EB}" presName="connTx" presStyleLbl="parChTrans1D4" presStyleIdx="2" presStyleCnt="4"/>
      <dgm:spPr/>
      <dgm:t>
        <a:bodyPr/>
        <a:lstStyle/>
        <a:p>
          <a:endParaRPr lang="zh-CN" altLang="en-US"/>
        </a:p>
      </dgm:t>
    </dgm:pt>
    <dgm:pt modelId="{3B066898-F465-4691-B3EC-A2CE0F9968B5}" type="pres">
      <dgm:prSet presAssocID="{2A3386E4-4772-43A0-866E-4A48C7801821}" presName="root2" presStyleCnt="0"/>
      <dgm:spPr/>
      <dgm:t>
        <a:bodyPr/>
        <a:lstStyle/>
        <a:p>
          <a:endParaRPr lang="zh-CN" altLang="en-US"/>
        </a:p>
      </dgm:t>
    </dgm:pt>
    <dgm:pt modelId="{343CB757-070D-4A9E-B9E7-0D925FFFFE25}" type="pres">
      <dgm:prSet presAssocID="{2A3386E4-4772-43A0-866E-4A48C7801821}" presName="LevelTwoTextNode" presStyleLbl="node4" presStyleIdx="2" presStyleCnt="4" custScaleX="207906">
        <dgm:presLayoutVars>
          <dgm:chPref val="3"/>
        </dgm:presLayoutVars>
      </dgm:prSet>
      <dgm:spPr/>
      <dgm:t>
        <a:bodyPr/>
        <a:lstStyle/>
        <a:p>
          <a:endParaRPr lang="zh-CN" altLang="en-US"/>
        </a:p>
      </dgm:t>
    </dgm:pt>
    <dgm:pt modelId="{24C93A17-DDA3-497C-B9AB-8139FBC15F4D}" type="pres">
      <dgm:prSet presAssocID="{2A3386E4-4772-43A0-866E-4A48C7801821}" presName="level3hierChild" presStyleCnt="0"/>
      <dgm:spPr/>
      <dgm:t>
        <a:bodyPr/>
        <a:lstStyle/>
        <a:p>
          <a:endParaRPr lang="zh-CN" altLang="en-US"/>
        </a:p>
      </dgm:t>
    </dgm:pt>
    <dgm:pt modelId="{0DCEFC58-A281-4132-8831-CBF578411346}" type="pres">
      <dgm:prSet presAssocID="{960A88BB-C377-4AA2-80CB-729A5F614634}" presName="conn2-1" presStyleLbl="parChTrans1D4" presStyleIdx="3" presStyleCnt="4"/>
      <dgm:spPr/>
      <dgm:t>
        <a:bodyPr/>
        <a:lstStyle/>
        <a:p>
          <a:endParaRPr lang="zh-CN" altLang="en-US"/>
        </a:p>
      </dgm:t>
    </dgm:pt>
    <dgm:pt modelId="{64A3B90F-A859-48E6-8B3D-3A11B7B6F6F0}" type="pres">
      <dgm:prSet presAssocID="{960A88BB-C377-4AA2-80CB-729A5F614634}" presName="connTx" presStyleLbl="parChTrans1D4" presStyleIdx="3" presStyleCnt="4"/>
      <dgm:spPr/>
      <dgm:t>
        <a:bodyPr/>
        <a:lstStyle/>
        <a:p>
          <a:endParaRPr lang="zh-CN" altLang="en-US"/>
        </a:p>
      </dgm:t>
    </dgm:pt>
    <dgm:pt modelId="{F163A995-E4AA-41B6-A753-812ED2B7DACF}" type="pres">
      <dgm:prSet presAssocID="{D4E95216-7160-4A0E-A98F-17188D9B7F13}" presName="root2" presStyleCnt="0"/>
      <dgm:spPr/>
      <dgm:t>
        <a:bodyPr/>
        <a:lstStyle/>
        <a:p>
          <a:endParaRPr lang="zh-CN" altLang="en-US"/>
        </a:p>
      </dgm:t>
    </dgm:pt>
    <dgm:pt modelId="{8A36809B-AD50-4236-8F6B-14CE8364647A}" type="pres">
      <dgm:prSet presAssocID="{D4E95216-7160-4A0E-A98F-17188D9B7F13}" presName="LevelTwoTextNode" presStyleLbl="node4" presStyleIdx="3" presStyleCnt="4" custScaleX="178416">
        <dgm:presLayoutVars>
          <dgm:chPref val="3"/>
        </dgm:presLayoutVars>
      </dgm:prSet>
      <dgm:spPr/>
      <dgm:t>
        <a:bodyPr/>
        <a:lstStyle/>
        <a:p>
          <a:endParaRPr lang="zh-CN" altLang="en-US"/>
        </a:p>
      </dgm:t>
    </dgm:pt>
    <dgm:pt modelId="{87A87C50-021C-4B32-8C19-5CEDBEDAD016}" type="pres">
      <dgm:prSet presAssocID="{D4E95216-7160-4A0E-A98F-17188D9B7F13}" presName="level3hierChild" presStyleCnt="0"/>
      <dgm:spPr/>
      <dgm:t>
        <a:bodyPr/>
        <a:lstStyle/>
        <a:p>
          <a:endParaRPr lang="zh-CN" altLang="en-US"/>
        </a:p>
      </dgm:t>
    </dgm:pt>
    <dgm:pt modelId="{34D75B33-189A-4419-9B28-203B315E2202}" type="pres">
      <dgm:prSet presAssocID="{63894B54-C582-416F-ABAC-4E676CF4CDA9}" presName="conn2-1" presStyleLbl="parChTrans1D3" presStyleIdx="9" presStyleCnt="10"/>
      <dgm:spPr/>
      <dgm:t>
        <a:bodyPr/>
        <a:lstStyle/>
        <a:p>
          <a:endParaRPr lang="zh-CN" altLang="en-US"/>
        </a:p>
      </dgm:t>
    </dgm:pt>
    <dgm:pt modelId="{85F3F7D8-513D-4F6E-929A-DDCD1CBD132E}" type="pres">
      <dgm:prSet presAssocID="{63894B54-C582-416F-ABAC-4E676CF4CDA9}" presName="connTx" presStyleLbl="parChTrans1D3" presStyleIdx="9" presStyleCnt="10"/>
      <dgm:spPr/>
      <dgm:t>
        <a:bodyPr/>
        <a:lstStyle/>
        <a:p>
          <a:endParaRPr lang="zh-CN" altLang="en-US"/>
        </a:p>
      </dgm:t>
    </dgm:pt>
    <dgm:pt modelId="{32946857-E73D-40F1-AC36-883602544541}" type="pres">
      <dgm:prSet presAssocID="{ECFCF178-604E-487E-912C-F002B8C72E6E}" presName="root2" presStyleCnt="0"/>
      <dgm:spPr/>
      <dgm:t>
        <a:bodyPr/>
        <a:lstStyle/>
        <a:p>
          <a:endParaRPr lang="zh-CN" altLang="en-US"/>
        </a:p>
      </dgm:t>
    </dgm:pt>
    <dgm:pt modelId="{8AE26486-413D-4FEA-8A17-D2092573CFB7}" type="pres">
      <dgm:prSet presAssocID="{ECFCF178-604E-487E-912C-F002B8C72E6E}" presName="LevelTwoTextNode" presStyleLbl="node3" presStyleIdx="9" presStyleCnt="10" custScaleX="154754" custLinFactNeighborX="-9749" custLinFactNeighborY="35263">
        <dgm:presLayoutVars>
          <dgm:chPref val="3"/>
        </dgm:presLayoutVars>
      </dgm:prSet>
      <dgm:spPr/>
      <dgm:t>
        <a:bodyPr/>
        <a:lstStyle/>
        <a:p>
          <a:endParaRPr lang="zh-CN" altLang="en-US"/>
        </a:p>
      </dgm:t>
    </dgm:pt>
    <dgm:pt modelId="{DF9FCE5F-948E-43B2-BA9A-B4DB124BBA90}" type="pres">
      <dgm:prSet presAssocID="{ECFCF178-604E-487E-912C-F002B8C72E6E}" presName="level3hierChild" presStyleCnt="0"/>
      <dgm:spPr/>
      <dgm:t>
        <a:bodyPr/>
        <a:lstStyle/>
        <a:p>
          <a:endParaRPr lang="zh-CN" altLang="en-US"/>
        </a:p>
      </dgm:t>
    </dgm:pt>
  </dgm:ptLst>
  <dgm:cxnLst>
    <dgm:cxn modelId="{AED5FF7A-48E8-45B7-891B-890E32F589DF}" srcId="{40610141-D7C1-4425-BF88-0F0DC052CAE0}" destId="{051973BD-4457-4368-9CE8-CECCD4A30102}" srcOrd="0" destOrd="0" parTransId="{F15F1F54-79AD-45C8-ACA2-17F9C8E9E5A2}" sibTransId="{3871D6C9-1330-42F1-B7B2-16593D632D1B}"/>
    <dgm:cxn modelId="{BC46F406-F2A4-4EFF-ABD4-FEAB40AEFE27}" type="presOf" srcId="{D4E95216-7160-4A0E-A98F-17188D9B7F13}" destId="{8A36809B-AD50-4236-8F6B-14CE8364647A}" srcOrd="0" destOrd="0" presId="urn:microsoft.com/office/officeart/2005/8/layout/hierarchy2"/>
    <dgm:cxn modelId="{FA883C50-A467-4D17-9482-27DC458BB066}" type="presOf" srcId="{341E14C1-F250-4635-90B2-86EC4201494F}" destId="{F67C90E0-767F-4E84-9544-666463653162}" srcOrd="0" destOrd="0" presId="urn:microsoft.com/office/officeart/2005/8/layout/hierarchy2"/>
    <dgm:cxn modelId="{51621096-249E-4F60-BA4C-E78815EDA0AA}" type="presOf" srcId="{0D1DF867-0D0D-4176-92D8-E0F172E0BDEA}" destId="{C74A0C72-34DE-40FB-8592-299F06BE2DF3}" srcOrd="0" destOrd="0" presId="urn:microsoft.com/office/officeart/2005/8/layout/hierarchy2"/>
    <dgm:cxn modelId="{90EF9CCA-3E32-4320-9926-4D7B3E7009E8}" type="presOf" srcId="{960A88BB-C377-4AA2-80CB-729A5F614634}" destId="{64A3B90F-A859-48E6-8B3D-3A11B7B6F6F0}" srcOrd="1" destOrd="0" presId="urn:microsoft.com/office/officeart/2005/8/layout/hierarchy2"/>
    <dgm:cxn modelId="{6BED8293-F46D-491F-866B-E6320E183F38}" type="presOf" srcId="{B0CD06FF-7DBD-4AAB-AC76-8587266CF2DD}" destId="{00D73CF0-A22A-4955-AFB8-FC827DFB14EC}" srcOrd="0" destOrd="0" presId="urn:microsoft.com/office/officeart/2005/8/layout/hierarchy2"/>
    <dgm:cxn modelId="{EEB2C888-1BBB-4599-BC82-60FFFEA234FB}" type="presOf" srcId="{F15F1F54-79AD-45C8-ACA2-17F9C8E9E5A2}" destId="{57373D64-8235-4494-8547-8C52B3630A07}" srcOrd="1" destOrd="0" presId="urn:microsoft.com/office/officeart/2005/8/layout/hierarchy2"/>
    <dgm:cxn modelId="{BD994C59-F2BC-444C-82AB-8CDB91089287}" type="presOf" srcId="{40610141-D7C1-4425-BF88-0F0DC052CAE0}" destId="{B3252DCD-8E9E-4836-9C66-F889AFE8FCE0}" srcOrd="0" destOrd="0" presId="urn:microsoft.com/office/officeart/2005/8/layout/hierarchy2"/>
    <dgm:cxn modelId="{F2FB28CD-F89D-4EF3-BCE0-6B8231D0F62A}" type="presOf" srcId="{CC652035-66A2-4BAE-A967-67F3A922A156}" destId="{CF28F5BC-AFC3-4EA1-9A6C-C1109145A93A}" srcOrd="0" destOrd="0" presId="urn:microsoft.com/office/officeart/2005/8/layout/hierarchy2"/>
    <dgm:cxn modelId="{A06F9345-C324-4A58-93AC-002A90AA0B58}" type="presOf" srcId="{ECFCF178-604E-487E-912C-F002B8C72E6E}" destId="{8AE26486-413D-4FEA-8A17-D2092573CFB7}" srcOrd="0" destOrd="0" presId="urn:microsoft.com/office/officeart/2005/8/layout/hierarchy2"/>
    <dgm:cxn modelId="{8E0E14DE-FF79-4FAA-96A1-9F448DAE2D36}" type="presOf" srcId="{F22EBD14-9956-4825-8496-0497CD898DF2}" destId="{F17E5CB9-102A-4F31-A03F-69036F2B2612}" srcOrd="0" destOrd="0" presId="urn:microsoft.com/office/officeart/2005/8/layout/hierarchy2"/>
    <dgm:cxn modelId="{784A6DA3-2D2D-4489-A32B-BA9AC4C34033}" type="presOf" srcId="{E80E0DD6-4BF0-40E3-8C6A-7182B5A85616}" destId="{3FDCC2EA-BD26-46B7-AF05-FDBF95B6EC41}" srcOrd="1" destOrd="0" presId="urn:microsoft.com/office/officeart/2005/8/layout/hierarchy2"/>
    <dgm:cxn modelId="{2D9A436A-72D3-43FB-B19E-71BB7DB18947}" type="presOf" srcId="{827FCF47-0DD8-4AA7-801C-72114FF30A20}" destId="{89D3AB37-1748-4EC3-ACED-81C1AA8405CC}" srcOrd="0" destOrd="0" presId="urn:microsoft.com/office/officeart/2005/8/layout/hierarchy2"/>
    <dgm:cxn modelId="{9E8D7285-98C1-4F41-81B1-062194CFAEAE}" type="presOf" srcId="{CDBC6E4F-5F96-4F99-8E6B-3D457508F91F}" destId="{3B1ED5F4-9347-4CB2-8551-D37DA46A3D06}" srcOrd="0" destOrd="0" presId="urn:microsoft.com/office/officeart/2005/8/layout/hierarchy2"/>
    <dgm:cxn modelId="{C9970148-1B12-4E7E-99A9-EA32AD786BB7}" type="presOf" srcId="{63894B54-C582-416F-ABAC-4E676CF4CDA9}" destId="{34D75B33-189A-4419-9B28-203B315E2202}" srcOrd="0" destOrd="0" presId="urn:microsoft.com/office/officeart/2005/8/layout/hierarchy2"/>
    <dgm:cxn modelId="{BA078E1C-C746-41DF-A680-5DDAB25A7D64}" type="presOf" srcId="{BA5BEB70-C4B4-4376-A051-A13E75812CBC}" destId="{DFB2346D-8798-43D7-BC63-98C39F0F2CB5}" srcOrd="0" destOrd="0" presId="urn:microsoft.com/office/officeart/2005/8/layout/hierarchy2"/>
    <dgm:cxn modelId="{29C3B169-F789-41DC-932A-9EDA41235B41}" type="presOf" srcId="{3E918896-8889-4EF7-B490-021FA3A7B9BA}" destId="{AD53FE27-2204-4B24-842C-42B97878542D}" srcOrd="0" destOrd="0" presId="urn:microsoft.com/office/officeart/2005/8/layout/hierarchy2"/>
    <dgm:cxn modelId="{758CB07E-949A-443F-9A86-809A652F4DAB}" type="presOf" srcId="{3B1C0170-CD2C-41CF-BCEF-58BD70122F54}" destId="{7AF2164B-23C8-423B-BCE2-A6B2B3AF22A5}" srcOrd="0" destOrd="0" presId="urn:microsoft.com/office/officeart/2005/8/layout/hierarchy2"/>
    <dgm:cxn modelId="{61B82F9C-0B9D-4B0B-9A44-21625B49B494}" type="presOf" srcId="{6A2868F6-3123-4BF0-A28A-C610D52F7782}" destId="{01B0EC95-D143-4050-85CA-E6ECF4F3EE40}" srcOrd="0" destOrd="0" presId="urn:microsoft.com/office/officeart/2005/8/layout/hierarchy2"/>
    <dgm:cxn modelId="{7CAECF2F-B2D9-4F6A-A998-16B63B71111F}" type="presOf" srcId="{051973BD-4457-4368-9CE8-CECCD4A30102}" destId="{39780F0D-1F05-45CC-8CEB-D67A6FBFB8D2}" srcOrd="0" destOrd="0" presId="urn:microsoft.com/office/officeart/2005/8/layout/hierarchy2"/>
    <dgm:cxn modelId="{718AFA11-CCBB-4D14-9106-532684BA893F}" type="presOf" srcId="{66EBA287-6810-4136-BBD5-9BB40AECD390}" destId="{58F7B0CC-85AD-406E-8C23-050F9938EAC8}" srcOrd="0" destOrd="0" presId="urn:microsoft.com/office/officeart/2005/8/layout/hierarchy2"/>
    <dgm:cxn modelId="{336D491A-6CF8-4426-B490-8A4AF5020E70}" srcId="{051973BD-4457-4368-9CE8-CECCD4A30102}" destId="{35A36A5A-12F7-427E-9423-0477E5870F89}" srcOrd="1" destOrd="0" parTransId="{E80E0DD6-4BF0-40E3-8C6A-7182B5A85616}" sibTransId="{2F78ADED-1707-4716-9D1B-41EEA8779A00}"/>
    <dgm:cxn modelId="{FA4EA7F3-FE7F-4136-9874-2259E69769CE}" type="presOf" srcId="{341E14C1-F250-4635-90B2-86EC4201494F}" destId="{A59F4864-D54A-4804-9096-3010AA62CEF6}" srcOrd="1" destOrd="0" presId="urn:microsoft.com/office/officeart/2005/8/layout/hierarchy2"/>
    <dgm:cxn modelId="{280D623A-70FE-447D-8675-DFD402F57FC3}" srcId="{CC652035-66A2-4BAE-A967-67F3A922A156}" destId="{FDCFCB9F-3B3A-4418-B943-0B94915776F4}" srcOrd="1" destOrd="0" parTransId="{CDBC6E4F-5F96-4F99-8E6B-3D457508F91F}" sibTransId="{36827808-9A46-4180-A511-68CA843ED160}"/>
    <dgm:cxn modelId="{64AE0AEE-02CC-4825-997F-AD78CB4A0CE1}" type="presOf" srcId="{960A88BB-C377-4AA2-80CB-729A5F614634}" destId="{0DCEFC58-A281-4132-8831-CBF578411346}" srcOrd="0" destOrd="0" presId="urn:microsoft.com/office/officeart/2005/8/layout/hierarchy2"/>
    <dgm:cxn modelId="{85DBFB63-5AF1-4C55-8797-061900AE144E}" srcId="{051973BD-4457-4368-9CE8-CECCD4A30102}" destId="{9FCBD951-C9E3-44B0-8430-25FBB09A4771}" srcOrd="2" destOrd="0" parTransId="{3E918896-8889-4EF7-B490-021FA3A7B9BA}" sibTransId="{BC9F7F73-15D5-487C-B3EE-066C0B9AD75B}"/>
    <dgm:cxn modelId="{D041DA31-5A89-4E2F-88DA-C813640675D9}" srcId="{724CC7DC-C43F-49EC-8A20-F6B22DCA85F7}" destId="{D4E95216-7160-4A0E-A98F-17188D9B7F13}" srcOrd="3" destOrd="0" parTransId="{960A88BB-C377-4AA2-80CB-729A5F614634}" sibTransId="{351C9C9A-3C4A-42F2-8AB2-4FFD9535F916}"/>
    <dgm:cxn modelId="{3945E7F6-0F6E-4839-B45E-5310E6342C28}" type="presOf" srcId="{CDBC6E4F-5F96-4F99-8E6B-3D457508F91F}" destId="{CDCBC238-54CF-45A9-8D34-8E2D6EE6BEA3}" srcOrd="1" destOrd="0" presId="urn:microsoft.com/office/officeart/2005/8/layout/hierarchy2"/>
    <dgm:cxn modelId="{3363494F-F847-44BD-A2D7-BFF98A8763C6}" type="presOf" srcId="{F235365E-DFDB-4332-B5EF-78A77031326B}" destId="{4AD1BC4B-6A5F-4573-A076-F16AA5B1177E}" srcOrd="1" destOrd="0" presId="urn:microsoft.com/office/officeart/2005/8/layout/hierarchy2"/>
    <dgm:cxn modelId="{4FD75825-B217-4867-B672-BA0835037385}" type="presOf" srcId="{31F7A507-7039-497D-AC9C-E15B28960EFE}" destId="{97CE8247-CF67-49AC-A43D-2ACDE215D143}" srcOrd="1" destOrd="0" presId="urn:microsoft.com/office/officeart/2005/8/layout/hierarchy2"/>
    <dgm:cxn modelId="{2E2121D8-159C-40CE-9FD5-5C94B96CD208}" type="presOf" srcId="{B10170CB-3B01-4573-82D0-F1FCC82D7023}" destId="{B8380904-3512-4DD6-8ECA-6F3C430C56C0}" srcOrd="0" destOrd="0" presId="urn:microsoft.com/office/officeart/2005/8/layout/hierarchy2"/>
    <dgm:cxn modelId="{B6EFD037-E023-440E-82BA-380393BEFE99}" srcId="{724CC7DC-C43F-49EC-8A20-F6B22DCA85F7}" destId="{AFABB4FD-E68D-4947-8752-DD698F24A845}" srcOrd="0" destOrd="0" parTransId="{6A2868F6-3123-4BF0-A28A-C610D52F7782}" sibTransId="{0CE98D96-F40F-4D26-911F-8712FC533090}"/>
    <dgm:cxn modelId="{1CB5F74F-F1EC-4FDD-8618-D3A828D4A1AB}" type="presOf" srcId="{64F4EB94-ED9A-451D-90C2-7314DCA6F9EB}" destId="{1B78D1C6-F85D-456A-B57A-AD0E94B8A144}" srcOrd="1" destOrd="0" presId="urn:microsoft.com/office/officeart/2005/8/layout/hierarchy2"/>
    <dgm:cxn modelId="{D1133F9D-0A6E-430D-A5DD-5FEB5AF0BF76}" type="presOf" srcId="{AA171496-FDDB-44A5-8A20-A070D08FC50F}" destId="{6DF3FD6C-9A3C-4A09-8A85-A59F19A9C4A7}" srcOrd="1" destOrd="0" presId="urn:microsoft.com/office/officeart/2005/8/layout/hierarchy2"/>
    <dgm:cxn modelId="{8B73E642-4149-412A-959F-4578CCD3349C}" type="presOf" srcId="{BA5BEB70-C4B4-4376-A051-A13E75812CBC}" destId="{D18D4882-ABAD-4E8A-AEB9-37B4A07C4458}" srcOrd="1" destOrd="0" presId="urn:microsoft.com/office/officeart/2005/8/layout/hierarchy2"/>
    <dgm:cxn modelId="{4CFC2C34-1D7F-44BF-95F5-865555872A08}" type="presOf" srcId="{B0CD06FF-7DBD-4AAB-AC76-8587266CF2DD}" destId="{900E4CFA-F7B8-494D-9AB1-7937CC93A666}" srcOrd="1" destOrd="0" presId="urn:microsoft.com/office/officeart/2005/8/layout/hierarchy2"/>
    <dgm:cxn modelId="{26EFC6B6-241D-488B-80A3-01AF4898BE99}" type="presOf" srcId="{3E918896-8889-4EF7-B490-021FA3A7B9BA}" destId="{17184C32-A309-461E-B464-27BA26512A53}" srcOrd="1" destOrd="0" presId="urn:microsoft.com/office/officeart/2005/8/layout/hierarchy2"/>
    <dgm:cxn modelId="{13705CC6-27CE-4AD8-B939-07CAD1A64CBE}" srcId="{40610141-D7C1-4425-BF88-0F0DC052CAE0}" destId="{CC652035-66A2-4BAE-A967-67F3A922A156}" srcOrd="1" destOrd="0" parTransId="{341E14C1-F250-4635-90B2-86EC4201494F}" sibTransId="{7542634D-A676-4396-A688-F777E8963DE1}"/>
    <dgm:cxn modelId="{B17151C6-F995-43A2-9B73-8EF5B3CEA83C}" type="presOf" srcId="{6A2868F6-3123-4BF0-A28A-C610D52F7782}" destId="{70FAD256-29A3-4055-93EC-0E890EA980BF}" srcOrd="1" destOrd="0" presId="urn:microsoft.com/office/officeart/2005/8/layout/hierarchy2"/>
    <dgm:cxn modelId="{C38DD8A1-818D-4297-BC0E-BA941C250DFB}" type="presOf" srcId="{F15F1F54-79AD-45C8-ACA2-17F9C8E9E5A2}" destId="{E6377C88-CE47-4366-8910-DFF5BE203DB2}" srcOrd="0" destOrd="0" presId="urn:microsoft.com/office/officeart/2005/8/layout/hierarchy2"/>
    <dgm:cxn modelId="{21116434-CECF-44F9-81C6-E02AB7F5D806}" type="presOf" srcId="{AA171496-FDDB-44A5-8A20-A070D08FC50F}" destId="{DFE4E0A5-7A89-4391-B555-A73216E19D4F}" srcOrd="0" destOrd="0" presId="urn:microsoft.com/office/officeart/2005/8/layout/hierarchy2"/>
    <dgm:cxn modelId="{EFCF343D-B69C-4BFD-AEB4-2CCDFD8BA9B7}" type="presOf" srcId="{FDCFCB9F-3B3A-4418-B943-0B94915776F4}" destId="{3B63FDBE-235D-427F-BE03-82D3F6BFA000}" srcOrd="0" destOrd="0" presId="urn:microsoft.com/office/officeart/2005/8/layout/hierarchy2"/>
    <dgm:cxn modelId="{5598C4FF-53CC-4BFF-9DA3-E9A21D1DE617}" srcId="{1B6D43A5-0B43-482B-9DBF-5A57D3096710}" destId="{724CC7DC-C43F-49EC-8A20-F6B22DCA85F7}" srcOrd="0" destOrd="0" parTransId="{31F7A507-7039-497D-AC9C-E15B28960EFE}" sibTransId="{1F5E1D3D-362A-43AF-AF17-50899B7208C4}"/>
    <dgm:cxn modelId="{844960CA-E4C4-4EB2-A0CB-F8C47CEB62FC}" type="presOf" srcId="{1B6D43A5-0B43-482B-9DBF-5A57D3096710}" destId="{E5AEBC53-7382-4C3D-9290-214F31C440CB}" srcOrd="0" destOrd="0" presId="urn:microsoft.com/office/officeart/2005/8/layout/hierarchy2"/>
    <dgm:cxn modelId="{652AD4BA-8B34-4673-BB7B-AD047D593B4E}" type="presOf" srcId="{AFABB4FD-E68D-4947-8752-DD698F24A845}" destId="{49312DDB-2006-4532-AD65-2833E53C7F47}" srcOrd="0" destOrd="0" presId="urn:microsoft.com/office/officeart/2005/8/layout/hierarchy2"/>
    <dgm:cxn modelId="{0A3CD94C-E18B-44E1-8C71-0BEE58902EAE}" srcId="{CC652035-66A2-4BAE-A967-67F3A922A156}" destId="{912FEE52-683D-4452-826B-AAA08BF62620}" srcOrd="3" destOrd="0" parTransId="{AA171496-FDDB-44A5-8A20-A070D08FC50F}" sibTransId="{FC692C7D-9140-4717-BCE4-AAAF37323BA0}"/>
    <dgm:cxn modelId="{0CEC62C8-57B8-432E-A13A-CCF428B3FAA8}" type="presOf" srcId="{C8D55A97-6C5A-4F11-BB1F-800BC2F5B73F}" destId="{68269FE4-53A1-47B1-85E5-010CB9133A62}" srcOrd="1" destOrd="0" presId="urn:microsoft.com/office/officeart/2005/8/layout/hierarchy2"/>
    <dgm:cxn modelId="{C029A5A0-4A4B-4ACD-8D15-08467F627FEC}" type="presOf" srcId="{724CC7DC-C43F-49EC-8A20-F6B22DCA85F7}" destId="{0074EF66-7966-4339-83BC-D76F151921A2}" srcOrd="0" destOrd="0" presId="urn:microsoft.com/office/officeart/2005/8/layout/hierarchy2"/>
    <dgm:cxn modelId="{164F35C1-5E69-49CE-B7AE-03B2EA106275}" type="presOf" srcId="{B04F75FE-CF38-49E7-9F96-F2203487A5B5}" destId="{4EA9FF91-9F5F-4180-B61F-323A531839A7}" srcOrd="0" destOrd="0" presId="urn:microsoft.com/office/officeart/2005/8/layout/hierarchy2"/>
    <dgm:cxn modelId="{9663571D-1ECE-4BCA-AB67-79DC20E4B03C}" type="presOf" srcId="{912FEE52-683D-4452-826B-AAA08BF62620}" destId="{2DB0EDE6-A422-4653-B554-E69265E5C5DC}" srcOrd="0" destOrd="0" presId="urn:microsoft.com/office/officeart/2005/8/layout/hierarchy2"/>
    <dgm:cxn modelId="{C260A4B0-9B9A-40C5-ACBD-8C3B193DEC59}" type="presOf" srcId="{31F7A507-7039-497D-AC9C-E15B28960EFE}" destId="{E43D7203-258A-47C6-85C2-FA60C50655E5}" srcOrd="0" destOrd="0" presId="urn:microsoft.com/office/officeart/2005/8/layout/hierarchy2"/>
    <dgm:cxn modelId="{29BFB178-9922-4603-93DA-7B56743BAB83}" type="presOf" srcId="{64F4EB94-ED9A-451D-90C2-7314DCA6F9EB}" destId="{50EF2378-AD22-4A8A-87D0-A2DCBCBD1A0F}" srcOrd="0" destOrd="0" presId="urn:microsoft.com/office/officeart/2005/8/layout/hierarchy2"/>
    <dgm:cxn modelId="{8A712792-4032-4A73-BD3E-7DD2C274817A}" srcId="{827FCF47-0DD8-4AA7-801C-72114FF30A20}" destId="{40610141-D7C1-4425-BF88-0F0DC052CAE0}" srcOrd="0" destOrd="0" parTransId="{B5C868D9-7760-49AA-8BBE-ED8C9AD2B8A0}" sibTransId="{2C7C8E14-E755-4D44-9DD9-95923162F3D7}"/>
    <dgm:cxn modelId="{856F6982-FF45-45F9-96C6-1D0D2AC87F02}" type="presOf" srcId="{2A3386E4-4772-43A0-866E-4A48C7801821}" destId="{343CB757-070D-4A9E-B9E7-0D925FFFFE25}" srcOrd="0" destOrd="0" presId="urn:microsoft.com/office/officeart/2005/8/layout/hierarchy2"/>
    <dgm:cxn modelId="{CC5DD546-7FB7-40CF-ABCF-2880AF366D85}" srcId="{724CC7DC-C43F-49EC-8A20-F6B22DCA85F7}" destId="{66EBA287-6810-4136-BBD5-9BB40AECD390}" srcOrd="1" destOrd="0" parTransId="{0D1DF867-0D0D-4176-92D8-E0F172E0BDEA}" sibTransId="{2E381816-5963-4CD8-8CA5-1A2126B29B52}"/>
    <dgm:cxn modelId="{24036CAE-1844-43E5-AFB9-2AC0B49F72DA}" type="presOf" srcId="{0D1DF867-0D0D-4176-92D8-E0F172E0BDEA}" destId="{B08BFF0E-7A7A-4580-BAB7-D6BF70E3E3FD}" srcOrd="1" destOrd="0" presId="urn:microsoft.com/office/officeart/2005/8/layout/hierarchy2"/>
    <dgm:cxn modelId="{0E671ABD-556C-416D-9FCA-F6CAD641D763}" srcId="{CC652035-66A2-4BAE-A967-67F3A922A156}" destId="{B10170CB-3B01-4573-82D0-F1FCC82D7023}" srcOrd="2" destOrd="0" parTransId="{F235365E-DFDB-4332-B5EF-78A77031326B}" sibTransId="{A4EC0413-4568-4290-B909-B4FC29686B35}"/>
    <dgm:cxn modelId="{FC3267F8-7A04-4405-B4CB-8E3931AE0B2F}" type="presOf" srcId="{F235365E-DFDB-4332-B5EF-78A77031326B}" destId="{E816DD7B-FB5A-4EDA-8671-96EF98825CE2}" srcOrd="0" destOrd="0" presId="urn:microsoft.com/office/officeart/2005/8/layout/hierarchy2"/>
    <dgm:cxn modelId="{C57F4512-DAC5-4140-8D2B-F2759F13CCB8}" type="presOf" srcId="{63894B54-C582-416F-ABAC-4E676CF4CDA9}" destId="{85F3F7D8-513D-4F6E-929A-DDCD1CBD132E}" srcOrd="1" destOrd="0" presId="urn:microsoft.com/office/officeart/2005/8/layout/hierarchy2"/>
    <dgm:cxn modelId="{B6495CE4-0DBC-455E-AC76-57B43CDA5C99}" type="presOf" srcId="{7685CE94-2E93-455E-97D6-8AE999E80C2A}" destId="{9BAF0DE4-4B94-44E3-96C4-66DDE94AA611}" srcOrd="1" destOrd="0" presId="urn:microsoft.com/office/officeart/2005/8/layout/hierarchy2"/>
    <dgm:cxn modelId="{9F1AAD3F-A511-4BF2-9B79-1ACF02356B0F}" type="presOf" srcId="{9FCBD951-C9E3-44B0-8430-25FBB09A4771}" destId="{DA169BD0-A071-4DAF-86DB-B2DCD1EEB8F8}" srcOrd="0" destOrd="0" presId="urn:microsoft.com/office/officeart/2005/8/layout/hierarchy2"/>
    <dgm:cxn modelId="{9E65CAF7-D891-48FB-9029-3281482FB0CC}" type="presOf" srcId="{C8D55A97-6C5A-4F11-BB1F-800BC2F5B73F}" destId="{360B8CC4-8AED-4752-9BF1-46D6803C8C9B}" srcOrd="0" destOrd="0" presId="urn:microsoft.com/office/officeart/2005/8/layout/hierarchy2"/>
    <dgm:cxn modelId="{80187E2F-72E0-4011-9A11-8292650016D9}" type="presOf" srcId="{E80E0DD6-4BF0-40E3-8C6A-7182B5A85616}" destId="{204C95D6-9CD8-4C61-9086-57913E57CEDD}" srcOrd="0" destOrd="0" presId="urn:microsoft.com/office/officeart/2005/8/layout/hierarchy2"/>
    <dgm:cxn modelId="{245D8FF1-59B3-4527-8F01-25C422732A71}" srcId="{CC652035-66A2-4BAE-A967-67F3A922A156}" destId="{B04F75FE-CF38-49E7-9F96-F2203487A5B5}" srcOrd="4" destOrd="0" parTransId="{7685CE94-2E93-455E-97D6-8AE999E80C2A}" sibTransId="{BD877C52-5E7F-4B2F-B63D-744979954191}"/>
    <dgm:cxn modelId="{1A2F37C6-7D6A-4EA4-A227-D0F145298611}" type="presOf" srcId="{35A36A5A-12F7-427E-9423-0477E5870F89}" destId="{45F500F5-437C-4EAD-931B-B8FEA8591275}" srcOrd="0" destOrd="0" presId="urn:microsoft.com/office/officeart/2005/8/layout/hierarchy2"/>
    <dgm:cxn modelId="{F0103018-E8A6-4934-8FCA-3E8A9E766F1A}" srcId="{724CC7DC-C43F-49EC-8A20-F6B22DCA85F7}" destId="{2A3386E4-4772-43A0-866E-4A48C7801821}" srcOrd="2" destOrd="0" parTransId="{64F4EB94-ED9A-451D-90C2-7314DCA6F9EB}" sibTransId="{11EA26FC-B89E-48DD-B08F-039E1A98E54D}"/>
    <dgm:cxn modelId="{37B00B5E-4405-44D9-90C5-75C4F0654FF0}" srcId="{051973BD-4457-4368-9CE8-CECCD4A30102}" destId="{3B1C0170-CD2C-41CF-BCEF-58BD70122F54}" srcOrd="0" destOrd="0" parTransId="{C8D55A97-6C5A-4F11-BB1F-800BC2F5B73F}" sibTransId="{E332EBE7-1AEA-44DD-AC74-0897EB506DF4}"/>
    <dgm:cxn modelId="{FD5F2AB1-3160-43E0-B637-F4EE3A18C4B5}" srcId="{1B6D43A5-0B43-482B-9DBF-5A57D3096710}" destId="{ECFCF178-604E-487E-912C-F002B8C72E6E}" srcOrd="1" destOrd="0" parTransId="{63894B54-C582-416F-ABAC-4E676CF4CDA9}" sibTransId="{EE29CF71-69AF-4350-A697-0266C234AA94}"/>
    <dgm:cxn modelId="{C5AAEE65-B5C4-41A6-A63C-0EA81061DAD6}" type="presOf" srcId="{7685CE94-2E93-455E-97D6-8AE999E80C2A}" destId="{6B8507C8-6145-40A7-8DF6-ABE3379DF6ED}" srcOrd="0" destOrd="0" presId="urn:microsoft.com/office/officeart/2005/8/layout/hierarchy2"/>
    <dgm:cxn modelId="{23EA80F8-E006-41EC-99C9-08B89702170B}" srcId="{CC652035-66A2-4BAE-A967-67F3A922A156}" destId="{F22EBD14-9956-4825-8496-0497CD898DF2}" srcOrd="0" destOrd="0" parTransId="{B0CD06FF-7DBD-4AAB-AC76-8587266CF2DD}" sibTransId="{A20499B3-1B30-4D26-9AE4-654C7A5935E9}"/>
    <dgm:cxn modelId="{765991FC-17B8-46BB-8245-A94B460CBFE9}" srcId="{40610141-D7C1-4425-BF88-0F0DC052CAE0}" destId="{1B6D43A5-0B43-482B-9DBF-5A57D3096710}" srcOrd="2" destOrd="0" parTransId="{BA5BEB70-C4B4-4376-A051-A13E75812CBC}" sibTransId="{9DF2E0AC-C964-45FB-A566-9E6A6B28B05D}"/>
    <dgm:cxn modelId="{122B934F-DDE7-4D31-8D9E-942D755DA5F2}" type="presParOf" srcId="{89D3AB37-1748-4EC3-ACED-81C1AA8405CC}" destId="{F00B18E5-1521-482F-91E3-85100B70383D}" srcOrd="0" destOrd="0" presId="urn:microsoft.com/office/officeart/2005/8/layout/hierarchy2"/>
    <dgm:cxn modelId="{A635EC88-D36D-4887-BD9B-D544522FD55C}" type="presParOf" srcId="{F00B18E5-1521-482F-91E3-85100B70383D}" destId="{B3252DCD-8E9E-4836-9C66-F889AFE8FCE0}" srcOrd="0" destOrd="0" presId="urn:microsoft.com/office/officeart/2005/8/layout/hierarchy2"/>
    <dgm:cxn modelId="{C0BEE040-0F1F-4412-B7CF-A7AF99655EF1}" type="presParOf" srcId="{F00B18E5-1521-482F-91E3-85100B70383D}" destId="{638AD690-FE1E-4999-B2D2-55F744789116}" srcOrd="1" destOrd="0" presId="urn:microsoft.com/office/officeart/2005/8/layout/hierarchy2"/>
    <dgm:cxn modelId="{3A944673-5E55-45E5-8C78-87569D47FDCF}" type="presParOf" srcId="{638AD690-FE1E-4999-B2D2-55F744789116}" destId="{E6377C88-CE47-4366-8910-DFF5BE203DB2}" srcOrd="0" destOrd="0" presId="urn:microsoft.com/office/officeart/2005/8/layout/hierarchy2"/>
    <dgm:cxn modelId="{87954167-BA11-44ED-8035-5B7E5F1BACB4}" type="presParOf" srcId="{E6377C88-CE47-4366-8910-DFF5BE203DB2}" destId="{57373D64-8235-4494-8547-8C52B3630A07}" srcOrd="0" destOrd="0" presId="urn:microsoft.com/office/officeart/2005/8/layout/hierarchy2"/>
    <dgm:cxn modelId="{D2F2A7B0-830E-4594-ADD1-09FA0C9ED153}" type="presParOf" srcId="{638AD690-FE1E-4999-B2D2-55F744789116}" destId="{B1CC9BF4-1209-4B3F-A153-D1A10D517309}" srcOrd="1" destOrd="0" presId="urn:microsoft.com/office/officeart/2005/8/layout/hierarchy2"/>
    <dgm:cxn modelId="{54FC4C47-7135-42C0-BE36-D1C104AFB3B9}" type="presParOf" srcId="{B1CC9BF4-1209-4B3F-A153-D1A10D517309}" destId="{39780F0D-1F05-45CC-8CEB-D67A6FBFB8D2}" srcOrd="0" destOrd="0" presId="urn:microsoft.com/office/officeart/2005/8/layout/hierarchy2"/>
    <dgm:cxn modelId="{EFB49EB0-7DC9-4F2C-B70E-04BD85EA466A}" type="presParOf" srcId="{B1CC9BF4-1209-4B3F-A153-D1A10D517309}" destId="{054C7161-D017-46FA-9310-A5BE50470A56}" srcOrd="1" destOrd="0" presId="urn:microsoft.com/office/officeart/2005/8/layout/hierarchy2"/>
    <dgm:cxn modelId="{FEED6434-49CF-4B00-83E0-1CEF25727708}" type="presParOf" srcId="{054C7161-D017-46FA-9310-A5BE50470A56}" destId="{360B8CC4-8AED-4752-9BF1-46D6803C8C9B}" srcOrd="0" destOrd="0" presId="urn:microsoft.com/office/officeart/2005/8/layout/hierarchy2"/>
    <dgm:cxn modelId="{15F1B977-1A8F-42E2-85B7-CFA46110A100}" type="presParOf" srcId="{360B8CC4-8AED-4752-9BF1-46D6803C8C9B}" destId="{68269FE4-53A1-47B1-85E5-010CB9133A62}" srcOrd="0" destOrd="0" presId="urn:microsoft.com/office/officeart/2005/8/layout/hierarchy2"/>
    <dgm:cxn modelId="{8F91ABD0-FA3B-4681-8493-BAB3C004F2FA}" type="presParOf" srcId="{054C7161-D017-46FA-9310-A5BE50470A56}" destId="{6DBFDA3E-3306-4D3B-8E23-653F9ECF2A43}" srcOrd="1" destOrd="0" presId="urn:microsoft.com/office/officeart/2005/8/layout/hierarchy2"/>
    <dgm:cxn modelId="{807AC92F-04D4-475A-8877-9F64D54D46A5}" type="presParOf" srcId="{6DBFDA3E-3306-4D3B-8E23-653F9ECF2A43}" destId="{7AF2164B-23C8-423B-BCE2-A6B2B3AF22A5}" srcOrd="0" destOrd="0" presId="urn:microsoft.com/office/officeart/2005/8/layout/hierarchy2"/>
    <dgm:cxn modelId="{658C083C-D1E2-4C55-95BF-28CBCC1B9677}" type="presParOf" srcId="{6DBFDA3E-3306-4D3B-8E23-653F9ECF2A43}" destId="{41BFD269-5AC7-40AB-BCEF-C02E182E7090}" srcOrd="1" destOrd="0" presId="urn:microsoft.com/office/officeart/2005/8/layout/hierarchy2"/>
    <dgm:cxn modelId="{422B3C8D-B14B-430E-ACFE-12E8642C76DF}" type="presParOf" srcId="{054C7161-D017-46FA-9310-A5BE50470A56}" destId="{204C95D6-9CD8-4C61-9086-57913E57CEDD}" srcOrd="2" destOrd="0" presId="urn:microsoft.com/office/officeart/2005/8/layout/hierarchy2"/>
    <dgm:cxn modelId="{BDB97370-5BD0-4551-BE41-0B746E6DE0AD}" type="presParOf" srcId="{204C95D6-9CD8-4C61-9086-57913E57CEDD}" destId="{3FDCC2EA-BD26-46B7-AF05-FDBF95B6EC41}" srcOrd="0" destOrd="0" presId="urn:microsoft.com/office/officeart/2005/8/layout/hierarchy2"/>
    <dgm:cxn modelId="{2A4F574E-E628-446D-BD85-00026A893319}" type="presParOf" srcId="{054C7161-D017-46FA-9310-A5BE50470A56}" destId="{65C01B88-1A3C-47AE-8C75-CF2193F4C300}" srcOrd="3" destOrd="0" presId="urn:microsoft.com/office/officeart/2005/8/layout/hierarchy2"/>
    <dgm:cxn modelId="{74E51E96-A8FF-465A-A6ED-2E3B3CABAEB9}" type="presParOf" srcId="{65C01B88-1A3C-47AE-8C75-CF2193F4C300}" destId="{45F500F5-437C-4EAD-931B-B8FEA8591275}" srcOrd="0" destOrd="0" presId="urn:microsoft.com/office/officeart/2005/8/layout/hierarchy2"/>
    <dgm:cxn modelId="{0FEADDEC-C4B0-4ACA-AC82-17711F0AC488}" type="presParOf" srcId="{65C01B88-1A3C-47AE-8C75-CF2193F4C300}" destId="{B808BF13-AD84-4610-8051-EC7E19028989}" srcOrd="1" destOrd="0" presId="urn:microsoft.com/office/officeart/2005/8/layout/hierarchy2"/>
    <dgm:cxn modelId="{00D2BC04-C3AC-4842-BE99-C8974FA314B6}" type="presParOf" srcId="{054C7161-D017-46FA-9310-A5BE50470A56}" destId="{AD53FE27-2204-4B24-842C-42B97878542D}" srcOrd="4" destOrd="0" presId="urn:microsoft.com/office/officeart/2005/8/layout/hierarchy2"/>
    <dgm:cxn modelId="{8F6F3394-BE35-44BB-8919-82DEC9C72A9C}" type="presParOf" srcId="{AD53FE27-2204-4B24-842C-42B97878542D}" destId="{17184C32-A309-461E-B464-27BA26512A53}" srcOrd="0" destOrd="0" presId="urn:microsoft.com/office/officeart/2005/8/layout/hierarchy2"/>
    <dgm:cxn modelId="{4239B598-58AF-454C-99AA-50DCA2015F2B}" type="presParOf" srcId="{054C7161-D017-46FA-9310-A5BE50470A56}" destId="{599FC699-47AC-4AF0-9E9E-D1F22A2E5AD7}" srcOrd="5" destOrd="0" presId="urn:microsoft.com/office/officeart/2005/8/layout/hierarchy2"/>
    <dgm:cxn modelId="{59CCF481-CF70-4C42-91F3-0A8C80E38C78}" type="presParOf" srcId="{599FC699-47AC-4AF0-9E9E-D1F22A2E5AD7}" destId="{DA169BD0-A071-4DAF-86DB-B2DCD1EEB8F8}" srcOrd="0" destOrd="0" presId="urn:microsoft.com/office/officeart/2005/8/layout/hierarchy2"/>
    <dgm:cxn modelId="{FBEA33F7-7EC1-45E7-B3BB-1192AAFC2F8C}" type="presParOf" srcId="{599FC699-47AC-4AF0-9E9E-D1F22A2E5AD7}" destId="{87D23918-92AD-4E1B-96B4-4342CAC616E7}" srcOrd="1" destOrd="0" presId="urn:microsoft.com/office/officeart/2005/8/layout/hierarchy2"/>
    <dgm:cxn modelId="{A2D79C6D-8E8F-4572-BFCA-3D841F5ED97F}" type="presParOf" srcId="{638AD690-FE1E-4999-B2D2-55F744789116}" destId="{F67C90E0-767F-4E84-9544-666463653162}" srcOrd="2" destOrd="0" presId="urn:microsoft.com/office/officeart/2005/8/layout/hierarchy2"/>
    <dgm:cxn modelId="{DAE3BB16-7D7A-44B7-863F-5F49744AE387}" type="presParOf" srcId="{F67C90E0-767F-4E84-9544-666463653162}" destId="{A59F4864-D54A-4804-9096-3010AA62CEF6}" srcOrd="0" destOrd="0" presId="urn:microsoft.com/office/officeart/2005/8/layout/hierarchy2"/>
    <dgm:cxn modelId="{914C0AF0-0F77-4702-8449-1D0F00F2A299}" type="presParOf" srcId="{638AD690-FE1E-4999-B2D2-55F744789116}" destId="{511B59E4-E18C-44EE-A234-F65C095919D6}" srcOrd="3" destOrd="0" presId="urn:microsoft.com/office/officeart/2005/8/layout/hierarchy2"/>
    <dgm:cxn modelId="{2184D4BC-3D9D-4301-BB7E-F6571C279088}" type="presParOf" srcId="{511B59E4-E18C-44EE-A234-F65C095919D6}" destId="{CF28F5BC-AFC3-4EA1-9A6C-C1109145A93A}" srcOrd="0" destOrd="0" presId="urn:microsoft.com/office/officeart/2005/8/layout/hierarchy2"/>
    <dgm:cxn modelId="{1FB8459F-4919-40F2-BD4A-28DB5350E5E8}" type="presParOf" srcId="{511B59E4-E18C-44EE-A234-F65C095919D6}" destId="{D55BC06F-9050-454E-A400-CA6FF653BF1A}" srcOrd="1" destOrd="0" presId="urn:microsoft.com/office/officeart/2005/8/layout/hierarchy2"/>
    <dgm:cxn modelId="{C2B5F5F9-612C-4EC1-AC8F-89C2A998CFA3}" type="presParOf" srcId="{D55BC06F-9050-454E-A400-CA6FF653BF1A}" destId="{00D73CF0-A22A-4955-AFB8-FC827DFB14EC}" srcOrd="0" destOrd="0" presId="urn:microsoft.com/office/officeart/2005/8/layout/hierarchy2"/>
    <dgm:cxn modelId="{B399D9CA-32F8-49BC-B8A3-8C1A42A14012}" type="presParOf" srcId="{00D73CF0-A22A-4955-AFB8-FC827DFB14EC}" destId="{900E4CFA-F7B8-494D-9AB1-7937CC93A666}" srcOrd="0" destOrd="0" presId="urn:microsoft.com/office/officeart/2005/8/layout/hierarchy2"/>
    <dgm:cxn modelId="{413319D3-4A74-46C8-A2C3-B6A05B4EA906}" type="presParOf" srcId="{D55BC06F-9050-454E-A400-CA6FF653BF1A}" destId="{56453381-7FBC-4FB6-B647-25DA80ECE89E}" srcOrd="1" destOrd="0" presId="urn:microsoft.com/office/officeart/2005/8/layout/hierarchy2"/>
    <dgm:cxn modelId="{C5608D27-11AA-48CE-ADB8-E267F9881A56}" type="presParOf" srcId="{56453381-7FBC-4FB6-B647-25DA80ECE89E}" destId="{F17E5CB9-102A-4F31-A03F-69036F2B2612}" srcOrd="0" destOrd="0" presId="urn:microsoft.com/office/officeart/2005/8/layout/hierarchy2"/>
    <dgm:cxn modelId="{00226DA8-9B40-46D6-96EB-6F48E37AD230}" type="presParOf" srcId="{56453381-7FBC-4FB6-B647-25DA80ECE89E}" destId="{0A902791-1825-4DD7-B39A-A69FC8F5D62A}" srcOrd="1" destOrd="0" presId="urn:microsoft.com/office/officeart/2005/8/layout/hierarchy2"/>
    <dgm:cxn modelId="{088ED667-159F-472B-8C3B-4FBFA704B1BA}" type="presParOf" srcId="{D55BC06F-9050-454E-A400-CA6FF653BF1A}" destId="{3B1ED5F4-9347-4CB2-8551-D37DA46A3D06}" srcOrd="2" destOrd="0" presId="urn:microsoft.com/office/officeart/2005/8/layout/hierarchy2"/>
    <dgm:cxn modelId="{D9DEA908-902A-45C1-84A2-12498A797CAE}" type="presParOf" srcId="{3B1ED5F4-9347-4CB2-8551-D37DA46A3D06}" destId="{CDCBC238-54CF-45A9-8D34-8E2D6EE6BEA3}" srcOrd="0" destOrd="0" presId="urn:microsoft.com/office/officeart/2005/8/layout/hierarchy2"/>
    <dgm:cxn modelId="{743863D7-8CAF-4827-B362-54433504FA9F}" type="presParOf" srcId="{D55BC06F-9050-454E-A400-CA6FF653BF1A}" destId="{5F243D53-960B-4E89-98B2-159AC0BC4992}" srcOrd="3" destOrd="0" presId="urn:microsoft.com/office/officeart/2005/8/layout/hierarchy2"/>
    <dgm:cxn modelId="{BA0DFDC8-0127-4687-99CE-0FC4E852D94A}" type="presParOf" srcId="{5F243D53-960B-4E89-98B2-159AC0BC4992}" destId="{3B63FDBE-235D-427F-BE03-82D3F6BFA000}" srcOrd="0" destOrd="0" presId="urn:microsoft.com/office/officeart/2005/8/layout/hierarchy2"/>
    <dgm:cxn modelId="{2738C6FE-A2BF-4A5F-81E9-512864E18EA9}" type="presParOf" srcId="{5F243D53-960B-4E89-98B2-159AC0BC4992}" destId="{A33A8E8E-FFB5-4BD5-819A-1B936933EA1C}" srcOrd="1" destOrd="0" presId="urn:microsoft.com/office/officeart/2005/8/layout/hierarchy2"/>
    <dgm:cxn modelId="{8D121F39-03F5-42F7-83B5-BDA267A8B2E7}" type="presParOf" srcId="{D55BC06F-9050-454E-A400-CA6FF653BF1A}" destId="{E816DD7B-FB5A-4EDA-8671-96EF98825CE2}" srcOrd="4" destOrd="0" presId="urn:microsoft.com/office/officeart/2005/8/layout/hierarchy2"/>
    <dgm:cxn modelId="{B5BAECCC-F1FF-4BDD-A81F-81A9C11F395C}" type="presParOf" srcId="{E816DD7B-FB5A-4EDA-8671-96EF98825CE2}" destId="{4AD1BC4B-6A5F-4573-A076-F16AA5B1177E}" srcOrd="0" destOrd="0" presId="urn:microsoft.com/office/officeart/2005/8/layout/hierarchy2"/>
    <dgm:cxn modelId="{11BDD4E2-A4AA-41B2-846C-E1CC6532BE49}" type="presParOf" srcId="{D55BC06F-9050-454E-A400-CA6FF653BF1A}" destId="{F3C3282A-0177-4066-82A0-8AB54F506415}" srcOrd="5" destOrd="0" presId="urn:microsoft.com/office/officeart/2005/8/layout/hierarchy2"/>
    <dgm:cxn modelId="{01E8DB48-A419-4BDD-A22C-411F4A2F7E76}" type="presParOf" srcId="{F3C3282A-0177-4066-82A0-8AB54F506415}" destId="{B8380904-3512-4DD6-8ECA-6F3C430C56C0}" srcOrd="0" destOrd="0" presId="urn:microsoft.com/office/officeart/2005/8/layout/hierarchy2"/>
    <dgm:cxn modelId="{85E5DC0C-3A3F-4B97-B5F8-D1891BAA3A49}" type="presParOf" srcId="{F3C3282A-0177-4066-82A0-8AB54F506415}" destId="{12BA86AF-57A7-4D52-A306-8BEFBEEF6DDC}" srcOrd="1" destOrd="0" presId="urn:microsoft.com/office/officeart/2005/8/layout/hierarchy2"/>
    <dgm:cxn modelId="{BA2D551C-026F-48CC-8961-24DAC8EF3167}" type="presParOf" srcId="{D55BC06F-9050-454E-A400-CA6FF653BF1A}" destId="{DFE4E0A5-7A89-4391-B555-A73216E19D4F}" srcOrd="6" destOrd="0" presId="urn:microsoft.com/office/officeart/2005/8/layout/hierarchy2"/>
    <dgm:cxn modelId="{15734CE3-47B2-4F75-8ED9-D0577ABAF32C}" type="presParOf" srcId="{DFE4E0A5-7A89-4391-B555-A73216E19D4F}" destId="{6DF3FD6C-9A3C-4A09-8A85-A59F19A9C4A7}" srcOrd="0" destOrd="0" presId="urn:microsoft.com/office/officeart/2005/8/layout/hierarchy2"/>
    <dgm:cxn modelId="{FD6414AF-9AA8-4A34-9728-698B3AAE070C}" type="presParOf" srcId="{D55BC06F-9050-454E-A400-CA6FF653BF1A}" destId="{586D7DE2-8D04-4C71-A2BF-DFD5FCAD451B}" srcOrd="7" destOrd="0" presId="urn:microsoft.com/office/officeart/2005/8/layout/hierarchy2"/>
    <dgm:cxn modelId="{9D20A5AB-7D7C-4D30-BF3A-635230BB8373}" type="presParOf" srcId="{586D7DE2-8D04-4C71-A2BF-DFD5FCAD451B}" destId="{2DB0EDE6-A422-4653-B554-E69265E5C5DC}" srcOrd="0" destOrd="0" presId="urn:microsoft.com/office/officeart/2005/8/layout/hierarchy2"/>
    <dgm:cxn modelId="{9F6D4B38-44A7-4D7D-B70F-DF8558F6DB66}" type="presParOf" srcId="{586D7DE2-8D04-4C71-A2BF-DFD5FCAD451B}" destId="{4B46F234-206E-41A5-92AF-BB81151192F8}" srcOrd="1" destOrd="0" presId="urn:microsoft.com/office/officeart/2005/8/layout/hierarchy2"/>
    <dgm:cxn modelId="{1B0974E3-1D79-4271-8A5B-7B20D9916EFF}" type="presParOf" srcId="{D55BC06F-9050-454E-A400-CA6FF653BF1A}" destId="{6B8507C8-6145-40A7-8DF6-ABE3379DF6ED}" srcOrd="8" destOrd="0" presId="urn:microsoft.com/office/officeart/2005/8/layout/hierarchy2"/>
    <dgm:cxn modelId="{5A178437-07E8-4197-8766-57F9B9C688DD}" type="presParOf" srcId="{6B8507C8-6145-40A7-8DF6-ABE3379DF6ED}" destId="{9BAF0DE4-4B94-44E3-96C4-66DDE94AA611}" srcOrd="0" destOrd="0" presId="urn:microsoft.com/office/officeart/2005/8/layout/hierarchy2"/>
    <dgm:cxn modelId="{CA784E47-117A-4EE4-BF47-B20ACBF7FDA8}" type="presParOf" srcId="{D55BC06F-9050-454E-A400-CA6FF653BF1A}" destId="{8D24A80C-285B-4630-BD07-DF309DE1F861}" srcOrd="9" destOrd="0" presId="urn:microsoft.com/office/officeart/2005/8/layout/hierarchy2"/>
    <dgm:cxn modelId="{F08D0A1A-A643-4EB8-A38F-5020CDB2A129}" type="presParOf" srcId="{8D24A80C-285B-4630-BD07-DF309DE1F861}" destId="{4EA9FF91-9F5F-4180-B61F-323A531839A7}" srcOrd="0" destOrd="0" presId="urn:microsoft.com/office/officeart/2005/8/layout/hierarchy2"/>
    <dgm:cxn modelId="{A7E86D0E-A24D-4385-9EF6-73973CDFE26E}" type="presParOf" srcId="{8D24A80C-285B-4630-BD07-DF309DE1F861}" destId="{BFAEF603-CABB-4FB1-B930-9CDED953EA0C}" srcOrd="1" destOrd="0" presId="urn:microsoft.com/office/officeart/2005/8/layout/hierarchy2"/>
    <dgm:cxn modelId="{3DAB6464-7978-410E-9DA6-9C68B772F200}" type="presParOf" srcId="{638AD690-FE1E-4999-B2D2-55F744789116}" destId="{DFB2346D-8798-43D7-BC63-98C39F0F2CB5}" srcOrd="4" destOrd="0" presId="urn:microsoft.com/office/officeart/2005/8/layout/hierarchy2"/>
    <dgm:cxn modelId="{04C62E35-31C8-40F5-B817-F7DB6F509CCE}" type="presParOf" srcId="{DFB2346D-8798-43D7-BC63-98C39F0F2CB5}" destId="{D18D4882-ABAD-4E8A-AEB9-37B4A07C4458}" srcOrd="0" destOrd="0" presId="urn:microsoft.com/office/officeart/2005/8/layout/hierarchy2"/>
    <dgm:cxn modelId="{A304E136-38C3-43DA-89A9-76E999610CD9}" type="presParOf" srcId="{638AD690-FE1E-4999-B2D2-55F744789116}" destId="{42F4C3C3-2593-4A9A-8C5F-FC225A38F88C}" srcOrd="5" destOrd="0" presId="urn:microsoft.com/office/officeart/2005/8/layout/hierarchy2"/>
    <dgm:cxn modelId="{A8F0CBCF-1375-4D28-87DC-66ABC04A983E}" type="presParOf" srcId="{42F4C3C3-2593-4A9A-8C5F-FC225A38F88C}" destId="{E5AEBC53-7382-4C3D-9290-214F31C440CB}" srcOrd="0" destOrd="0" presId="urn:microsoft.com/office/officeart/2005/8/layout/hierarchy2"/>
    <dgm:cxn modelId="{8A09AE1E-EC29-4537-B411-38F0F1F05B48}" type="presParOf" srcId="{42F4C3C3-2593-4A9A-8C5F-FC225A38F88C}" destId="{7505C855-E6BE-440E-9286-BC66E7065D38}" srcOrd="1" destOrd="0" presId="urn:microsoft.com/office/officeart/2005/8/layout/hierarchy2"/>
    <dgm:cxn modelId="{CBAACE6B-A252-4B49-8D70-9DBF902C270E}" type="presParOf" srcId="{7505C855-E6BE-440E-9286-BC66E7065D38}" destId="{E43D7203-258A-47C6-85C2-FA60C50655E5}" srcOrd="0" destOrd="0" presId="urn:microsoft.com/office/officeart/2005/8/layout/hierarchy2"/>
    <dgm:cxn modelId="{FE4CD954-C97D-41A4-B506-6654AC11F3FD}" type="presParOf" srcId="{E43D7203-258A-47C6-85C2-FA60C50655E5}" destId="{97CE8247-CF67-49AC-A43D-2ACDE215D143}" srcOrd="0" destOrd="0" presId="urn:microsoft.com/office/officeart/2005/8/layout/hierarchy2"/>
    <dgm:cxn modelId="{8BE1D373-5C6A-4274-A0DF-F839A4277E2B}" type="presParOf" srcId="{7505C855-E6BE-440E-9286-BC66E7065D38}" destId="{A482F05E-8E3F-46B1-A201-A51B0B83F5ED}" srcOrd="1" destOrd="0" presId="urn:microsoft.com/office/officeart/2005/8/layout/hierarchy2"/>
    <dgm:cxn modelId="{3595DB46-3952-4B76-B105-E344E04E3C43}" type="presParOf" srcId="{A482F05E-8E3F-46B1-A201-A51B0B83F5ED}" destId="{0074EF66-7966-4339-83BC-D76F151921A2}" srcOrd="0" destOrd="0" presId="urn:microsoft.com/office/officeart/2005/8/layout/hierarchy2"/>
    <dgm:cxn modelId="{4525C7A9-199B-470C-99B0-497AC878F09F}" type="presParOf" srcId="{A482F05E-8E3F-46B1-A201-A51B0B83F5ED}" destId="{35A59E56-5E59-49EC-8BE5-FB2030BD7EB3}" srcOrd="1" destOrd="0" presId="urn:microsoft.com/office/officeart/2005/8/layout/hierarchy2"/>
    <dgm:cxn modelId="{FBE39A92-85A1-4DA5-9723-7AF401D16A6F}" type="presParOf" srcId="{35A59E56-5E59-49EC-8BE5-FB2030BD7EB3}" destId="{01B0EC95-D143-4050-85CA-E6ECF4F3EE40}" srcOrd="0" destOrd="0" presId="urn:microsoft.com/office/officeart/2005/8/layout/hierarchy2"/>
    <dgm:cxn modelId="{9495C53A-C558-49F0-AAC5-CD220D3CABAA}" type="presParOf" srcId="{01B0EC95-D143-4050-85CA-E6ECF4F3EE40}" destId="{70FAD256-29A3-4055-93EC-0E890EA980BF}" srcOrd="0" destOrd="0" presId="urn:microsoft.com/office/officeart/2005/8/layout/hierarchy2"/>
    <dgm:cxn modelId="{031C6EEC-F4D0-49A8-918E-95D4A9E695E4}" type="presParOf" srcId="{35A59E56-5E59-49EC-8BE5-FB2030BD7EB3}" destId="{086C4A57-4849-4DC9-90B0-F18E2B945CEC}" srcOrd="1" destOrd="0" presId="urn:microsoft.com/office/officeart/2005/8/layout/hierarchy2"/>
    <dgm:cxn modelId="{99DCD009-75EF-4A28-8849-A322066CBEBB}" type="presParOf" srcId="{086C4A57-4849-4DC9-90B0-F18E2B945CEC}" destId="{49312DDB-2006-4532-AD65-2833E53C7F47}" srcOrd="0" destOrd="0" presId="urn:microsoft.com/office/officeart/2005/8/layout/hierarchy2"/>
    <dgm:cxn modelId="{42B84554-E0F0-41AA-89AC-EDE959A8BF1D}" type="presParOf" srcId="{086C4A57-4849-4DC9-90B0-F18E2B945CEC}" destId="{8EE8D233-566D-4E12-A1A2-01B1140A194E}" srcOrd="1" destOrd="0" presId="urn:microsoft.com/office/officeart/2005/8/layout/hierarchy2"/>
    <dgm:cxn modelId="{65D71181-4101-4691-8004-23DF06B9E0C5}" type="presParOf" srcId="{35A59E56-5E59-49EC-8BE5-FB2030BD7EB3}" destId="{C74A0C72-34DE-40FB-8592-299F06BE2DF3}" srcOrd="2" destOrd="0" presId="urn:microsoft.com/office/officeart/2005/8/layout/hierarchy2"/>
    <dgm:cxn modelId="{CC467AA3-5002-435A-A867-67D824FC450B}" type="presParOf" srcId="{C74A0C72-34DE-40FB-8592-299F06BE2DF3}" destId="{B08BFF0E-7A7A-4580-BAB7-D6BF70E3E3FD}" srcOrd="0" destOrd="0" presId="urn:microsoft.com/office/officeart/2005/8/layout/hierarchy2"/>
    <dgm:cxn modelId="{370007E0-6AA4-4CA4-A43E-F629E5DA05BD}" type="presParOf" srcId="{35A59E56-5E59-49EC-8BE5-FB2030BD7EB3}" destId="{A157AFA3-9CF1-489D-864D-483E11F35057}" srcOrd="3" destOrd="0" presId="urn:microsoft.com/office/officeart/2005/8/layout/hierarchy2"/>
    <dgm:cxn modelId="{54541D76-BF0E-4B69-AB8D-F3F0E685E563}" type="presParOf" srcId="{A157AFA3-9CF1-489D-864D-483E11F35057}" destId="{58F7B0CC-85AD-406E-8C23-050F9938EAC8}" srcOrd="0" destOrd="0" presId="urn:microsoft.com/office/officeart/2005/8/layout/hierarchy2"/>
    <dgm:cxn modelId="{FDCCAC85-C1AD-4F87-8985-FF9233D3D423}" type="presParOf" srcId="{A157AFA3-9CF1-489D-864D-483E11F35057}" destId="{0B88D06D-7994-4511-8437-9236EEDC9632}" srcOrd="1" destOrd="0" presId="urn:microsoft.com/office/officeart/2005/8/layout/hierarchy2"/>
    <dgm:cxn modelId="{E475A8D2-15BF-48D8-886E-F65EA252A158}" type="presParOf" srcId="{35A59E56-5E59-49EC-8BE5-FB2030BD7EB3}" destId="{50EF2378-AD22-4A8A-87D0-A2DCBCBD1A0F}" srcOrd="4" destOrd="0" presId="urn:microsoft.com/office/officeart/2005/8/layout/hierarchy2"/>
    <dgm:cxn modelId="{C3FA78DE-8D46-4B65-9C52-879B40BF80FB}" type="presParOf" srcId="{50EF2378-AD22-4A8A-87D0-A2DCBCBD1A0F}" destId="{1B78D1C6-F85D-456A-B57A-AD0E94B8A144}" srcOrd="0" destOrd="0" presId="urn:microsoft.com/office/officeart/2005/8/layout/hierarchy2"/>
    <dgm:cxn modelId="{2F215CE1-2A74-429F-AA54-37D588869587}" type="presParOf" srcId="{35A59E56-5E59-49EC-8BE5-FB2030BD7EB3}" destId="{3B066898-F465-4691-B3EC-A2CE0F9968B5}" srcOrd="5" destOrd="0" presId="urn:microsoft.com/office/officeart/2005/8/layout/hierarchy2"/>
    <dgm:cxn modelId="{513B4F6E-4F16-413D-9D7E-08E919E441FE}" type="presParOf" srcId="{3B066898-F465-4691-B3EC-A2CE0F9968B5}" destId="{343CB757-070D-4A9E-B9E7-0D925FFFFE25}" srcOrd="0" destOrd="0" presId="urn:microsoft.com/office/officeart/2005/8/layout/hierarchy2"/>
    <dgm:cxn modelId="{16B98AB3-B06D-4C26-A90A-F2F7680BA471}" type="presParOf" srcId="{3B066898-F465-4691-B3EC-A2CE0F9968B5}" destId="{24C93A17-DDA3-497C-B9AB-8139FBC15F4D}" srcOrd="1" destOrd="0" presId="urn:microsoft.com/office/officeart/2005/8/layout/hierarchy2"/>
    <dgm:cxn modelId="{77B5EA2D-B12F-4189-A1F4-80F6BD9A9D31}" type="presParOf" srcId="{35A59E56-5E59-49EC-8BE5-FB2030BD7EB3}" destId="{0DCEFC58-A281-4132-8831-CBF578411346}" srcOrd="6" destOrd="0" presId="urn:microsoft.com/office/officeart/2005/8/layout/hierarchy2"/>
    <dgm:cxn modelId="{CAF64FEB-8F94-4C76-8D11-5A0D186E2F1A}" type="presParOf" srcId="{0DCEFC58-A281-4132-8831-CBF578411346}" destId="{64A3B90F-A859-48E6-8B3D-3A11B7B6F6F0}" srcOrd="0" destOrd="0" presId="urn:microsoft.com/office/officeart/2005/8/layout/hierarchy2"/>
    <dgm:cxn modelId="{6C986BAC-1D33-4C02-A4AF-C6E7E6C7560D}" type="presParOf" srcId="{35A59E56-5E59-49EC-8BE5-FB2030BD7EB3}" destId="{F163A995-E4AA-41B6-A753-812ED2B7DACF}" srcOrd="7" destOrd="0" presId="urn:microsoft.com/office/officeart/2005/8/layout/hierarchy2"/>
    <dgm:cxn modelId="{C311D142-D7A6-48E2-A4A6-CB36DC185D90}" type="presParOf" srcId="{F163A995-E4AA-41B6-A753-812ED2B7DACF}" destId="{8A36809B-AD50-4236-8F6B-14CE8364647A}" srcOrd="0" destOrd="0" presId="urn:microsoft.com/office/officeart/2005/8/layout/hierarchy2"/>
    <dgm:cxn modelId="{F99B8B65-4BD0-4B34-912F-6795F3954995}" type="presParOf" srcId="{F163A995-E4AA-41B6-A753-812ED2B7DACF}" destId="{87A87C50-021C-4B32-8C19-5CEDBEDAD016}" srcOrd="1" destOrd="0" presId="urn:microsoft.com/office/officeart/2005/8/layout/hierarchy2"/>
    <dgm:cxn modelId="{461D0AED-D83E-4157-AFEF-3F6EA18EF24D}" type="presParOf" srcId="{7505C855-E6BE-440E-9286-BC66E7065D38}" destId="{34D75B33-189A-4419-9B28-203B315E2202}" srcOrd="2" destOrd="0" presId="urn:microsoft.com/office/officeart/2005/8/layout/hierarchy2"/>
    <dgm:cxn modelId="{6857CFFA-E365-4E46-9802-1C33ECD77C4F}" type="presParOf" srcId="{34D75B33-189A-4419-9B28-203B315E2202}" destId="{85F3F7D8-513D-4F6E-929A-DDCD1CBD132E}" srcOrd="0" destOrd="0" presId="urn:microsoft.com/office/officeart/2005/8/layout/hierarchy2"/>
    <dgm:cxn modelId="{6946B50B-7972-42D1-BBCF-A78A9174AC84}" type="presParOf" srcId="{7505C855-E6BE-440E-9286-BC66E7065D38}" destId="{32946857-E73D-40F1-AC36-883602544541}" srcOrd="3" destOrd="0" presId="urn:microsoft.com/office/officeart/2005/8/layout/hierarchy2"/>
    <dgm:cxn modelId="{75D0C3DF-C3B1-4B3F-8C2B-7A4F61521740}" type="presParOf" srcId="{32946857-E73D-40F1-AC36-883602544541}" destId="{8AE26486-413D-4FEA-8A17-D2092573CFB7}" srcOrd="0" destOrd="0" presId="urn:microsoft.com/office/officeart/2005/8/layout/hierarchy2"/>
    <dgm:cxn modelId="{158B83E4-EED8-4B68-8E81-00544853F3E2}" type="presParOf" srcId="{32946857-E73D-40F1-AC36-883602544541}" destId="{DF9FCE5F-948E-43B2-BA9A-B4DB124BBA90}"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18C0179-5B29-4865-AEC6-4772DB417C20}" type="datetimeFigureOut">
              <a:rPr lang="zh-CN" altLang="en-US" smtClean="0"/>
              <a:pPr/>
              <a:t>2019/9/6</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3E9F3BCD-E8C7-434F-9509-A08FBA0FA4E9}" type="slidenum">
              <a:rPr lang="zh-CN" altLang="en-US" smtClean="0"/>
              <a:pPr/>
              <a:t>‹#›</a:t>
            </a:fld>
            <a:endParaRPr lang="zh-CN" altLang="en-US"/>
          </a:p>
        </p:txBody>
      </p:sp>
    </p:spTree>
    <p:extLst>
      <p:ext uri="{BB962C8B-B14F-4D97-AF65-F5344CB8AC3E}">
        <p14:creationId xmlns="" xmlns:p14="http://schemas.microsoft.com/office/powerpoint/2010/main" val="48448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spTree>
      <p:nvGrpSpPr>
        <p:cNvPr id="1" name=""/>
        <p:cNvGrpSpPr/>
        <p:nvPr/>
      </p:nvGrpSpPr>
      <p:grpSpPr>
        <a:xfrm>
          <a:off x="0" y="0"/>
          <a:ext cx="0" cy="0"/>
          <a:chOff x="0" y="0"/>
          <a:chExt cx="0" cy="0"/>
        </a:xfrm>
      </p:grpSpPr>
      <p:sp>
        <p:nvSpPr>
          <p:cNvPr id="3112" name="Freeform 40"/>
          <p:cNvSpPr>
            <a:spLocks/>
          </p:cNvSpPr>
          <p:nvPr/>
        </p:nvSpPr>
        <p:spPr bwMode="gray">
          <a:xfrm>
            <a:off x="0" y="6048375"/>
            <a:ext cx="2762250" cy="809625"/>
          </a:xfrm>
          <a:custGeom>
            <a:avLst/>
            <a:gdLst>
              <a:gd name="T0" fmla="*/ 0 w 1740"/>
              <a:gd name="T1" fmla="*/ 0 h 510"/>
              <a:gd name="T2" fmla="*/ 0 w 1740"/>
              <a:gd name="T3" fmla="*/ 510 h 510"/>
              <a:gd name="T4" fmla="*/ 1740 w 1740"/>
              <a:gd name="T5" fmla="*/ 510 h 510"/>
              <a:gd name="T6" fmla="*/ 1595 w 1740"/>
              <a:gd name="T7" fmla="*/ 30 h 510"/>
              <a:gd name="T8" fmla="*/ 0 w 1740"/>
              <a:gd name="T9" fmla="*/ 0 h 510"/>
            </a:gdLst>
            <a:ahLst/>
            <a:cxnLst>
              <a:cxn ang="0">
                <a:pos x="T0" y="T1"/>
              </a:cxn>
              <a:cxn ang="0">
                <a:pos x="T2" y="T3"/>
              </a:cxn>
              <a:cxn ang="0">
                <a:pos x="T4" y="T5"/>
              </a:cxn>
              <a:cxn ang="0">
                <a:pos x="T6" y="T7"/>
              </a:cxn>
              <a:cxn ang="0">
                <a:pos x="T8" y="T9"/>
              </a:cxn>
            </a:cxnLst>
            <a:rect l="0" t="0" r="r" b="b"/>
            <a:pathLst>
              <a:path w="1740" h="510">
                <a:moveTo>
                  <a:pt x="0" y="0"/>
                </a:moveTo>
                <a:lnTo>
                  <a:pt x="0" y="510"/>
                </a:lnTo>
                <a:cubicBezTo>
                  <a:pt x="0" y="510"/>
                  <a:pt x="870" y="510"/>
                  <a:pt x="1740" y="510"/>
                </a:cubicBezTo>
                <a:cubicBezTo>
                  <a:pt x="1650" y="258"/>
                  <a:pt x="1595" y="30"/>
                  <a:pt x="1595" y="30"/>
                </a:cubicBezTo>
                <a:cubicBezTo>
                  <a:pt x="798" y="54"/>
                  <a:pt x="0" y="0"/>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3" name="Freeform 41"/>
          <p:cNvSpPr>
            <a:spLocks/>
          </p:cNvSpPr>
          <p:nvPr/>
        </p:nvSpPr>
        <p:spPr bwMode="gray">
          <a:xfrm>
            <a:off x="2590800" y="4705350"/>
            <a:ext cx="6400800" cy="2152650"/>
          </a:xfrm>
          <a:custGeom>
            <a:avLst/>
            <a:gdLst>
              <a:gd name="T0" fmla="*/ 1116 w 4032"/>
              <a:gd name="T1" fmla="*/ 0 h 1356"/>
              <a:gd name="T2" fmla="*/ 3840 w 4032"/>
              <a:gd name="T3" fmla="*/ 636 h 1356"/>
              <a:gd name="T4" fmla="*/ 4032 w 4032"/>
              <a:gd name="T5" fmla="*/ 1356 h 1356"/>
              <a:gd name="T6" fmla="*/ 288 w 4032"/>
              <a:gd name="T7" fmla="*/ 1356 h 1356"/>
              <a:gd name="T8" fmla="*/ 0 w 4032"/>
              <a:gd name="T9" fmla="*/ 828 h 1356"/>
              <a:gd name="T10" fmla="*/ 1116 w 4032"/>
              <a:gd name="T11" fmla="*/ 0 h 1356"/>
            </a:gdLst>
            <a:ahLst/>
            <a:cxnLst>
              <a:cxn ang="0">
                <a:pos x="T0" y="T1"/>
              </a:cxn>
              <a:cxn ang="0">
                <a:pos x="T2" y="T3"/>
              </a:cxn>
              <a:cxn ang="0">
                <a:pos x="T4" y="T5"/>
              </a:cxn>
              <a:cxn ang="0">
                <a:pos x="T6" y="T7"/>
              </a:cxn>
              <a:cxn ang="0">
                <a:pos x="T8" y="T9"/>
              </a:cxn>
              <a:cxn ang="0">
                <a:pos x="T10" y="T11"/>
              </a:cxn>
            </a:cxnLst>
            <a:rect l="0" t="0" r="r" b="b"/>
            <a:pathLst>
              <a:path w="4032" h="1356">
                <a:moveTo>
                  <a:pt x="1116" y="0"/>
                </a:moveTo>
                <a:cubicBezTo>
                  <a:pt x="2370" y="1254"/>
                  <a:pt x="3840" y="636"/>
                  <a:pt x="3840" y="636"/>
                </a:cubicBezTo>
                <a:cubicBezTo>
                  <a:pt x="4032" y="966"/>
                  <a:pt x="4032" y="1356"/>
                  <a:pt x="4032" y="1356"/>
                </a:cubicBezTo>
                <a:cubicBezTo>
                  <a:pt x="4032" y="1356"/>
                  <a:pt x="2160" y="1356"/>
                  <a:pt x="288" y="1356"/>
                </a:cubicBezTo>
                <a:cubicBezTo>
                  <a:pt x="120" y="1140"/>
                  <a:pt x="0" y="828"/>
                  <a:pt x="0" y="828"/>
                </a:cubicBezTo>
                <a:lnTo>
                  <a:pt x="1116" y="0"/>
                </a:ln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4" name="Freeform 42"/>
          <p:cNvSpPr>
            <a:spLocks/>
          </p:cNvSpPr>
          <p:nvPr/>
        </p:nvSpPr>
        <p:spPr bwMode="gray">
          <a:xfrm>
            <a:off x="4400550" y="781050"/>
            <a:ext cx="4743450" cy="5048250"/>
          </a:xfrm>
          <a:custGeom>
            <a:avLst/>
            <a:gdLst>
              <a:gd name="T0" fmla="*/ 510 w 2988"/>
              <a:gd name="T1" fmla="*/ 1098 h 3180"/>
              <a:gd name="T2" fmla="*/ 2280 w 2988"/>
              <a:gd name="T3" fmla="*/ 0 h 3180"/>
              <a:gd name="T4" fmla="*/ 2988 w 2988"/>
              <a:gd name="T5" fmla="*/ 342 h 3180"/>
              <a:gd name="T6" fmla="*/ 2988 w 2988"/>
              <a:gd name="T7" fmla="*/ 2772 h 3180"/>
              <a:gd name="T8" fmla="*/ 1452 w 2988"/>
              <a:gd name="T9" fmla="*/ 3060 h 3180"/>
              <a:gd name="T10" fmla="*/ 0 w 2988"/>
              <a:gd name="T11" fmla="*/ 2406 h 3180"/>
              <a:gd name="T12" fmla="*/ 510 w 2988"/>
              <a:gd name="T13" fmla="*/ 1098 h 3180"/>
            </a:gdLst>
            <a:ahLst/>
            <a:cxnLst>
              <a:cxn ang="0">
                <a:pos x="T0" y="T1"/>
              </a:cxn>
              <a:cxn ang="0">
                <a:pos x="T2" y="T3"/>
              </a:cxn>
              <a:cxn ang="0">
                <a:pos x="T4" y="T5"/>
              </a:cxn>
              <a:cxn ang="0">
                <a:pos x="T6" y="T7"/>
              </a:cxn>
              <a:cxn ang="0">
                <a:pos x="T8" y="T9"/>
              </a:cxn>
              <a:cxn ang="0">
                <a:pos x="T10" y="T11"/>
              </a:cxn>
              <a:cxn ang="0">
                <a:pos x="T12" y="T13"/>
              </a:cxn>
            </a:cxnLst>
            <a:rect l="0" t="0" r="r" b="b"/>
            <a:pathLst>
              <a:path w="2988" h="3180">
                <a:moveTo>
                  <a:pt x="510" y="1098"/>
                </a:moveTo>
                <a:cubicBezTo>
                  <a:pt x="1710" y="840"/>
                  <a:pt x="2280" y="0"/>
                  <a:pt x="2280" y="0"/>
                </a:cubicBezTo>
                <a:cubicBezTo>
                  <a:pt x="2700" y="96"/>
                  <a:pt x="2988" y="342"/>
                  <a:pt x="2988" y="342"/>
                </a:cubicBezTo>
                <a:lnTo>
                  <a:pt x="2988" y="2772"/>
                </a:lnTo>
                <a:cubicBezTo>
                  <a:pt x="2988" y="2772"/>
                  <a:pt x="2202" y="3180"/>
                  <a:pt x="1452" y="3060"/>
                </a:cubicBezTo>
                <a:cubicBezTo>
                  <a:pt x="636" y="2940"/>
                  <a:pt x="0" y="2406"/>
                  <a:pt x="0" y="2406"/>
                </a:cubicBezTo>
                <a:lnTo>
                  <a:pt x="510" y="1098"/>
                </a:lnTo>
                <a:close/>
              </a:path>
            </a:pathLst>
          </a:custGeom>
          <a:solidFill>
            <a:schemeClr val="accent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5" name="Freeform 43"/>
          <p:cNvSpPr>
            <a:spLocks/>
          </p:cNvSpPr>
          <p:nvPr/>
        </p:nvSpPr>
        <p:spPr bwMode="gray">
          <a:xfrm>
            <a:off x="4800600" y="0"/>
            <a:ext cx="3276600" cy="2409825"/>
          </a:xfrm>
          <a:custGeom>
            <a:avLst/>
            <a:gdLst>
              <a:gd name="T0" fmla="*/ 0 w 2064"/>
              <a:gd name="T1" fmla="*/ 0 h 1518"/>
              <a:gd name="T2" fmla="*/ 276 w 2064"/>
              <a:gd name="T3" fmla="*/ 1518 h 1518"/>
              <a:gd name="T4" fmla="*/ 2064 w 2064"/>
              <a:gd name="T5" fmla="*/ 0 h 1518"/>
              <a:gd name="T6" fmla="*/ 0 w 2064"/>
              <a:gd name="T7" fmla="*/ 0 h 1518"/>
            </a:gdLst>
            <a:ahLst/>
            <a:cxnLst>
              <a:cxn ang="0">
                <a:pos x="T0" y="T1"/>
              </a:cxn>
              <a:cxn ang="0">
                <a:pos x="T2" y="T3"/>
              </a:cxn>
              <a:cxn ang="0">
                <a:pos x="T4" y="T5"/>
              </a:cxn>
              <a:cxn ang="0">
                <a:pos x="T6" y="T7"/>
              </a:cxn>
            </a:cxnLst>
            <a:rect l="0" t="0" r="r" b="b"/>
            <a:pathLst>
              <a:path w="2064" h="1518">
                <a:moveTo>
                  <a:pt x="0" y="0"/>
                </a:moveTo>
                <a:cubicBezTo>
                  <a:pt x="0" y="0"/>
                  <a:pt x="138" y="759"/>
                  <a:pt x="276" y="1518"/>
                </a:cubicBezTo>
                <a:cubicBezTo>
                  <a:pt x="1518" y="1194"/>
                  <a:pt x="2064" y="0"/>
                  <a:pt x="2064" y="0"/>
                </a:cubicBezTo>
                <a:lnTo>
                  <a:pt x="0" y="0"/>
                </a:lnTo>
                <a:close/>
              </a:path>
            </a:pathLst>
          </a:custGeom>
          <a:solidFill>
            <a:schemeClr val="accent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51" name="Freeform 79"/>
          <p:cNvSpPr>
            <a:spLocks/>
          </p:cNvSpPr>
          <p:nvPr/>
        </p:nvSpPr>
        <p:spPr bwMode="gray">
          <a:xfrm>
            <a:off x="0" y="0"/>
            <a:ext cx="6583363" cy="7267575"/>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solidFill>
            <a:srgbClr val="FF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7" name="Freeform 45"/>
          <p:cNvSpPr>
            <a:spLocks/>
          </p:cNvSpPr>
          <p:nvPr/>
        </p:nvSpPr>
        <p:spPr bwMode="gray">
          <a:xfrm>
            <a:off x="0" y="0"/>
            <a:ext cx="6372225" cy="7072313"/>
          </a:xfrm>
          <a:custGeom>
            <a:avLst/>
            <a:gdLst>
              <a:gd name="T0" fmla="*/ 0 w 4014"/>
              <a:gd name="T1" fmla="*/ 0 h 4455"/>
              <a:gd name="T2" fmla="*/ 3612 w 4014"/>
              <a:gd name="T3" fmla="*/ 0 h 4455"/>
              <a:gd name="T4" fmla="*/ 3222 w 4014"/>
              <a:gd name="T5" fmla="*/ 3042 h 4455"/>
              <a:gd name="T6" fmla="*/ 0 w 4014"/>
              <a:gd name="T7" fmla="*/ 3744 h 4455"/>
              <a:gd name="T8" fmla="*/ 0 w 4014"/>
              <a:gd name="T9" fmla="*/ 0 h 4455"/>
            </a:gdLst>
            <a:ahLst/>
            <a:cxnLst>
              <a:cxn ang="0">
                <a:pos x="T0" y="T1"/>
              </a:cxn>
              <a:cxn ang="0">
                <a:pos x="T2" y="T3"/>
              </a:cxn>
              <a:cxn ang="0">
                <a:pos x="T4" y="T5"/>
              </a:cxn>
              <a:cxn ang="0">
                <a:pos x="T6" y="T7"/>
              </a:cxn>
              <a:cxn ang="0">
                <a:pos x="T8" y="T9"/>
              </a:cxn>
            </a:cxnLst>
            <a:rect l="0" t="0" r="r" b="b"/>
            <a:pathLst>
              <a:path w="4014" h="4455">
                <a:moveTo>
                  <a:pt x="0" y="0"/>
                </a:moveTo>
                <a:lnTo>
                  <a:pt x="3612" y="0"/>
                </a:lnTo>
                <a:cubicBezTo>
                  <a:pt x="4014" y="984"/>
                  <a:pt x="3812" y="2307"/>
                  <a:pt x="3222" y="3042"/>
                </a:cubicBezTo>
                <a:cubicBezTo>
                  <a:pt x="1988" y="4455"/>
                  <a:pt x="0" y="3744"/>
                  <a:pt x="0" y="3744"/>
                </a:cubicBezTo>
                <a:lnTo>
                  <a:pt x="0" y="0"/>
                </a:lnTo>
                <a:close/>
              </a:path>
            </a:pathLst>
          </a:custGeom>
          <a:gradFill rotWithShape="1">
            <a:gsLst>
              <a:gs pos="0">
                <a:schemeClr val="bg1">
                  <a:gamma/>
                  <a:tint val="25490"/>
                  <a:invGamma/>
                </a:schemeClr>
              </a:gs>
              <a:gs pos="100000">
                <a:schemeClr val="bg1"/>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19" name="Line 47"/>
          <p:cNvSpPr>
            <a:spLocks noChangeShapeType="1"/>
          </p:cNvSpPr>
          <p:nvPr/>
        </p:nvSpPr>
        <p:spPr bwMode="gray">
          <a:xfrm>
            <a:off x="250825" y="1588"/>
            <a:ext cx="0" cy="601503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0" name="Line 48"/>
          <p:cNvSpPr>
            <a:spLocks noChangeShapeType="1"/>
          </p:cNvSpPr>
          <p:nvPr/>
        </p:nvSpPr>
        <p:spPr bwMode="gray">
          <a:xfrm>
            <a:off x="1293813" y="1588"/>
            <a:ext cx="0" cy="62071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1" name="Line 49"/>
          <p:cNvSpPr>
            <a:spLocks noChangeShapeType="1"/>
          </p:cNvSpPr>
          <p:nvPr/>
        </p:nvSpPr>
        <p:spPr bwMode="gray">
          <a:xfrm>
            <a:off x="2338388" y="1588"/>
            <a:ext cx="0" cy="6183312"/>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2" name="Line 50"/>
          <p:cNvSpPr>
            <a:spLocks noChangeShapeType="1"/>
          </p:cNvSpPr>
          <p:nvPr/>
        </p:nvSpPr>
        <p:spPr bwMode="gray">
          <a:xfrm>
            <a:off x="3382963" y="1588"/>
            <a:ext cx="0" cy="59721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3" name="Line 51"/>
          <p:cNvSpPr>
            <a:spLocks noChangeShapeType="1"/>
          </p:cNvSpPr>
          <p:nvPr/>
        </p:nvSpPr>
        <p:spPr bwMode="gray">
          <a:xfrm>
            <a:off x="4427538" y="1588"/>
            <a:ext cx="0" cy="5449887"/>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5" name="Line 53"/>
          <p:cNvSpPr>
            <a:spLocks noChangeShapeType="1"/>
          </p:cNvSpPr>
          <p:nvPr/>
        </p:nvSpPr>
        <p:spPr bwMode="gray">
          <a:xfrm rot="5400000">
            <a:off x="2913063" y="-2654300"/>
            <a:ext cx="0" cy="58134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6" name="Line 54"/>
          <p:cNvSpPr>
            <a:spLocks noChangeShapeType="1"/>
          </p:cNvSpPr>
          <p:nvPr/>
        </p:nvSpPr>
        <p:spPr bwMode="gray">
          <a:xfrm rot="5400000">
            <a:off x="3006725" y="-1682750"/>
            <a:ext cx="0" cy="6000750"/>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7" name="Line 55"/>
          <p:cNvSpPr>
            <a:spLocks noChangeShapeType="1"/>
          </p:cNvSpPr>
          <p:nvPr/>
        </p:nvSpPr>
        <p:spPr bwMode="gray">
          <a:xfrm rot="5400000">
            <a:off x="3011488" y="-622300"/>
            <a:ext cx="0" cy="601027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8" name="Line 56"/>
          <p:cNvSpPr>
            <a:spLocks noChangeShapeType="1"/>
          </p:cNvSpPr>
          <p:nvPr/>
        </p:nvSpPr>
        <p:spPr bwMode="gray">
          <a:xfrm rot="5400000">
            <a:off x="2907507" y="548481"/>
            <a:ext cx="0" cy="58023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29" name="Line 57"/>
          <p:cNvSpPr>
            <a:spLocks noChangeShapeType="1"/>
          </p:cNvSpPr>
          <p:nvPr/>
        </p:nvSpPr>
        <p:spPr bwMode="gray">
          <a:xfrm rot="5400000">
            <a:off x="2666207" y="1854993"/>
            <a:ext cx="0" cy="5319713"/>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0" name="Line 58"/>
          <p:cNvSpPr>
            <a:spLocks noChangeShapeType="1"/>
          </p:cNvSpPr>
          <p:nvPr/>
        </p:nvSpPr>
        <p:spPr bwMode="gray">
          <a:xfrm rot="5400000">
            <a:off x="2115344" y="3472656"/>
            <a:ext cx="0" cy="4217988"/>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31" name="Rectangle 59"/>
          <p:cNvSpPr>
            <a:spLocks noChangeArrowheads="1"/>
          </p:cNvSpPr>
          <p:nvPr/>
        </p:nvSpPr>
        <p:spPr bwMode="gray">
          <a:xfrm>
            <a:off x="2362200" y="277813"/>
            <a:ext cx="1012825" cy="1025525"/>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2" name="Rectangle 60"/>
          <p:cNvSpPr>
            <a:spLocks noChangeArrowheads="1"/>
          </p:cNvSpPr>
          <p:nvPr/>
        </p:nvSpPr>
        <p:spPr bwMode="gray">
          <a:xfrm>
            <a:off x="285750" y="2427288"/>
            <a:ext cx="1012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3" name="Rectangle 61"/>
          <p:cNvSpPr>
            <a:spLocks noChangeArrowheads="1"/>
          </p:cNvSpPr>
          <p:nvPr/>
        </p:nvSpPr>
        <p:spPr bwMode="gray">
          <a:xfrm>
            <a:off x="0" y="271463"/>
            <a:ext cx="250825"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4" name="Rectangle 62"/>
          <p:cNvSpPr>
            <a:spLocks noChangeArrowheads="1"/>
          </p:cNvSpPr>
          <p:nvPr/>
        </p:nvSpPr>
        <p:spPr bwMode="gray">
          <a:xfrm>
            <a:off x="1331913" y="1588"/>
            <a:ext cx="1012825" cy="234950"/>
          </a:xfrm>
          <a:prstGeom prst="rect">
            <a:avLst/>
          </a:prstGeom>
          <a:solidFill>
            <a:srgbClr val="FFFFFF">
              <a:alpha val="5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36" name="Freeform 64"/>
          <p:cNvSpPr>
            <a:spLocks/>
          </p:cNvSpPr>
          <p:nvPr/>
        </p:nvSpPr>
        <p:spPr bwMode="gray">
          <a:xfrm>
            <a:off x="2365375" y="4541838"/>
            <a:ext cx="1009650" cy="1033462"/>
          </a:xfrm>
          <a:custGeom>
            <a:avLst/>
            <a:gdLst>
              <a:gd name="T0" fmla="*/ 0 w 636"/>
              <a:gd name="T1" fmla="*/ 0 h 651"/>
              <a:gd name="T2" fmla="*/ 0 w 636"/>
              <a:gd name="T3" fmla="*/ 645 h 651"/>
              <a:gd name="T4" fmla="*/ 636 w 636"/>
              <a:gd name="T5" fmla="*/ 651 h 651"/>
              <a:gd name="T6" fmla="*/ 632 w 636"/>
              <a:gd name="T7" fmla="*/ 0 h 651"/>
              <a:gd name="T8" fmla="*/ 0 w 636"/>
              <a:gd name="T9" fmla="*/ 0 h 651"/>
            </a:gdLst>
            <a:ahLst/>
            <a:cxnLst>
              <a:cxn ang="0">
                <a:pos x="T0" y="T1"/>
              </a:cxn>
              <a:cxn ang="0">
                <a:pos x="T2" y="T3"/>
              </a:cxn>
              <a:cxn ang="0">
                <a:pos x="T4" y="T5"/>
              </a:cxn>
              <a:cxn ang="0">
                <a:pos x="T6" y="T7"/>
              </a:cxn>
              <a:cxn ang="0">
                <a:pos x="T8" y="T9"/>
              </a:cxn>
            </a:cxnLst>
            <a:rect l="0" t="0" r="r" b="b"/>
            <a:pathLst>
              <a:path w="636" h="651">
                <a:moveTo>
                  <a:pt x="0" y="0"/>
                </a:moveTo>
                <a:lnTo>
                  <a:pt x="0" y="645"/>
                </a:lnTo>
                <a:lnTo>
                  <a:pt x="636" y="651"/>
                </a:lnTo>
                <a:lnTo>
                  <a:pt x="632" y="0"/>
                </a:lnTo>
                <a:lnTo>
                  <a:pt x="0" y="0"/>
                </a:lnTo>
                <a:close/>
              </a:path>
            </a:pathLst>
          </a:custGeom>
          <a:solidFill>
            <a:srgbClr val="FFFFFF">
              <a:alpha val="3999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03" name="Rectangle 31"/>
          <p:cNvSpPr>
            <a:spLocks noChangeArrowheads="1"/>
          </p:cNvSpPr>
          <p:nvPr/>
        </p:nvSpPr>
        <p:spPr bwMode="gray">
          <a:xfrm>
            <a:off x="285750" y="243522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8" name="Rectangle 6"/>
          <p:cNvSpPr>
            <a:spLocks noGrp="1" noChangeArrowheads="1"/>
          </p:cNvSpPr>
          <p:nvPr>
            <p:ph type="sldNum" sz="quarter" idx="4"/>
          </p:nvPr>
        </p:nvSpPr>
        <p:spPr>
          <a:xfrm>
            <a:off x="6553200" y="6407150"/>
            <a:ext cx="2133600" cy="314325"/>
          </a:xfrm>
        </p:spPr>
        <p:txBody>
          <a:bodyPr/>
          <a:lstStyle>
            <a:lvl1pPr>
              <a:defRPr/>
            </a:lvl1pPr>
          </a:lstStyle>
          <a:p>
            <a:fld id="{0C913308-F349-4B6D-A68A-DD1791B4A57B}" type="slidenum">
              <a:rPr lang="zh-CN" altLang="en-US" smtClean="0"/>
              <a:pPr/>
              <a:t>‹#›</a:t>
            </a:fld>
            <a:endParaRPr lang="zh-CN" altLang="en-US" dirty="0"/>
          </a:p>
        </p:txBody>
      </p:sp>
      <p:grpSp>
        <p:nvGrpSpPr>
          <p:cNvPr id="2" name="Group 71"/>
          <p:cNvGrpSpPr>
            <a:grpSpLocks/>
          </p:cNvGrpSpPr>
          <p:nvPr/>
        </p:nvGrpSpPr>
        <p:grpSpPr bwMode="auto">
          <a:xfrm>
            <a:off x="8077200" y="0"/>
            <a:ext cx="1076325" cy="6858000"/>
            <a:chOff x="5088" y="0"/>
            <a:chExt cx="678" cy="4320"/>
          </a:xfrm>
        </p:grpSpPr>
        <p:sp>
          <p:nvSpPr>
            <p:cNvPr id="3138" name="Freeform 66"/>
            <p:cNvSpPr>
              <a:spLocks/>
            </p:cNvSpPr>
            <p:nvPr userDrawn="1"/>
          </p:nvSpPr>
          <p:spPr bwMode="gray">
            <a:xfrm>
              <a:off x="5088" y="0"/>
              <a:ext cx="672" cy="702"/>
            </a:xfrm>
            <a:custGeom>
              <a:avLst/>
              <a:gdLst>
                <a:gd name="T0" fmla="*/ 0 w 672"/>
                <a:gd name="T1" fmla="*/ 432 h 720"/>
                <a:gd name="T2" fmla="*/ 288 w 672"/>
                <a:gd name="T3" fmla="*/ 0 h 720"/>
                <a:gd name="T4" fmla="*/ 672 w 672"/>
                <a:gd name="T5" fmla="*/ 0 h 720"/>
                <a:gd name="T6" fmla="*/ 672 w 672"/>
                <a:gd name="T7" fmla="*/ 720 h 720"/>
                <a:gd name="T8" fmla="*/ 0 w 672"/>
                <a:gd name="T9" fmla="*/ 432 h 720"/>
              </a:gdLst>
              <a:ahLst/>
              <a:cxnLst>
                <a:cxn ang="0">
                  <a:pos x="T0" y="T1"/>
                </a:cxn>
                <a:cxn ang="0">
                  <a:pos x="T2" y="T3"/>
                </a:cxn>
                <a:cxn ang="0">
                  <a:pos x="T4" y="T5"/>
                </a:cxn>
                <a:cxn ang="0">
                  <a:pos x="T6" y="T7"/>
                </a:cxn>
                <a:cxn ang="0">
                  <a:pos x="T8" y="T9"/>
                </a:cxn>
              </a:cxnLst>
              <a:rect l="0" t="0" r="r" b="b"/>
              <a:pathLst>
                <a:path w="672" h="720">
                  <a:moveTo>
                    <a:pt x="0" y="432"/>
                  </a:moveTo>
                  <a:cubicBezTo>
                    <a:pt x="186" y="216"/>
                    <a:pt x="288" y="0"/>
                    <a:pt x="288" y="0"/>
                  </a:cubicBezTo>
                  <a:lnTo>
                    <a:pt x="672" y="0"/>
                  </a:lnTo>
                  <a:lnTo>
                    <a:pt x="672" y="720"/>
                  </a:lnTo>
                  <a:cubicBezTo>
                    <a:pt x="672" y="720"/>
                    <a:pt x="384" y="516"/>
                    <a:pt x="0" y="432"/>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3139" name="Freeform 67"/>
            <p:cNvSpPr>
              <a:spLocks/>
            </p:cNvSpPr>
            <p:nvPr userDrawn="1"/>
          </p:nvSpPr>
          <p:spPr bwMode="gray">
            <a:xfrm>
              <a:off x="5602" y="3496"/>
              <a:ext cx="164" cy="824"/>
            </a:xfrm>
            <a:custGeom>
              <a:avLst/>
              <a:gdLst>
                <a:gd name="T0" fmla="*/ 206 w 212"/>
                <a:gd name="T1" fmla="*/ 0 h 824"/>
                <a:gd name="T2" fmla="*/ 0 w 212"/>
                <a:gd name="T3" fmla="*/ 82 h 824"/>
                <a:gd name="T4" fmla="*/ 168 w 212"/>
                <a:gd name="T5" fmla="*/ 824 h 824"/>
                <a:gd name="T6" fmla="*/ 212 w 212"/>
                <a:gd name="T7" fmla="*/ 822 h 824"/>
                <a:gd name="T8" fmla="*/ 206 w 212"/>
                <a:gd name="T9" fmla="*/ 0 h 824"/>
              </a:gdLst>
              <a:ahLst/>
              <a:cxnLst>
                <a:cxn ang="0">
                  <a:pos x="T0" y="T1"/>
                </a:cxn>
                <a:cxn ang="0">
                  <a:pos x="T2" y="T3"/>
                </a:cxn>
                <a:cxn ang="0">
                  <a:pos x="T4" y="T5"/>
                </a:cxn>
                <a:cxn ang="0">
                  <a:pos x="T6" y="T7"/>
                </a:cxn>
                <a:cxn ang="0">
                  <a:pos x="T8" y="T9"/>
                </a:cxn>
              </a:cxnLst>
              <a:rect l="0" t="0" r="r" b="b"/>
              <a:pathLst>
                <a:path w="212" h="824">
                  <a:moveTo>
                    <a:pt x="206" y="0"/>
                  </a:moveTo>
                  <a:cubicBezTo>
                    <a:pt x="104" y="54"/>
                    <a:pt x="0" y="82"/>
                    <a:pt x="0" y="82"/>
                  </a:cubicBezTo>
                  <a:cubicBezTo>
                    <a:pt x="0" y="82"/>
                    <a:pt x="148" y="378"/>
                    <a:pt x="168" y="824"/>
                  </a:cubicBezTo>
                  <a:lnTo>
                    <a:pt x="212" y="822"/>
                  </a:lnTo>
                  <a:cubicBezTo>
                    <a:pt x="212" y="822"/>
                    <a:pt x="209" y="411"/>
                    <a:pt x="206" y="0"/>
                  </a:cubicBezTo>
                  <a:close/>
                </a:path>
              </a:pathLst>
            </a:custGeom>
            <a:solidFill>
              <a:srgbClr val="E8E8E8"/>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grpSp>
      <p:sp>
        <p:nvSpPr>
          <p:cNvPr id="3152" name="Rectangle 80"/>
          <p:cNvSpPr>
            <a:spLocks noChangeArrowheads="1"/>
          </p:cNvSpPr>
          <p:nvPr/>
        </p:nvSpPr>
        <p:spPr bwMode="gray">
          <a:xfrm>
            <a:off x="5495925" y="1333500"/>
            <a:ext cx="660400" cy="1025525"/>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153" name="Line 81"/>
          <p:cNvSpPr>
            <a:spLocks noChangeShapeType="1"/>
          </p:cNvSpPr>
          <p:nvPr/>
        </p:nvSpPr>
        <p:spPr bwMode="gray">
          <a:xfrm>
            <a:off x="5480050" y="1588"/>
            <a:ext cx="0" cy="4238625"/>
          </a:xfrm>
          <a:prstGeom prst="line">
            <a:avLst/>
          </a:prstGeom>
          <a:noFill/>
          <a:ln w="9525">
            <a:solidFill>
              <a:srgbClr val="FFFFFF"/>
            </a:solidFill>
            <a:round/>
            <a:headEnd/>
            <a:tailEnd/>
          </a:ln>
          <a:effectLst>
            <a:outerShdw dist="17961" dir="2700000" algn="ctr" rotWithShape="0">
              <a:schemeClr val="accent2">
                <a:alpha val="50000"/>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3154" name="Rectangle 82"/>
          <p:cNvSpPr>
            <a:spLocks noChangeArrowheads="1"/>
          </p:cNvSpPr>
          <p:nvPr/>
        </p:nvSpPr>
        <p:spPr bwMode="gray">
          <a:xfrm>
            <a:off x="4457700" y="3495675"/>
            <a:ext cx="1012825" cy="1025525"/>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3074" name="Rectangle 2"/>
          <p:cNvSpPr>
            <a:spLocks noGrp="1" noChangeArrowheads="1"/>
          </p:cNvSpPr>
          <p:nvPr>
            <p:ph type="ctrTitle"/>
          </p:nvPr>
        </p:nvSpPr>
        <p:spPr bwMode="gray">
          <a:xfrm>
            <a:off x="333375" y="1884363"/>
            <a:ext cx="8229600" cy="1470025"/>
          </a:xfrm>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4800"/>
            </a:lvl1pPr>
          </a:lstStyle>
          <a:p>
            <a:pPr lvl="0"/>
            <a:r>
              <a:rPr lang="zh-CN" altLang="en-US" noProof="0" smtClean="0"/>
              <a:t>单击此处编辑母版标题样式</a:t>
            </a:r>
            <a:endParaRPr lang="en-US" altLang="zh-CN" noProof="0" smtClean="0"/>
          </a:p>
        </p:txBody>
      </p:sp>
      <p:pic>
        <p:nvPicPr>
          <p:cNvPr id="3155" name="Picture 83" descr="water"/>
          <p:cNvPicPr>
            <a:picLocks noChangeAspect="1" noChangeArrowheads="1"/>
          </p:cNvPicPr>
          <p:nvPr/>
        </p:nvPicPr>
        <p:blipFill>
          <a:blip r:embed="rId2" cstate="print">
            <a:extLst>
              <a:ext uri="{28A0092B-C50C-407E-A947-70E740481C1C}">
                <a14:useLocalDpi xmlns="" xmlns:a14="http://schemas.microsoft.com/office/drawing/2010/main" val="0"/>
              </a:ext>
            </a:extLst>
          </a:blip>
          <a:srcRect l="22409" t="16374" b="27486"/>
          <a:stretch>
            <a:fillRect/>
          </a:stretch>
        </p:blipFill>
        <p:spPr bwMode="gray">
          <a:xfrm rot="393398">
            <a:off x="2667000" y="609600"/>
            <a:ext cx="2663825" cy="2197100"/>
          </a:xfrm>
          <a:prstGeom prst="rect">
            <a:avLst/>
          </a:prstGeom>
          <a:noFill/>
          <a:extLst>
            <a:ext uri="{909E8E84-426E-40DD-AFC4-6F175D3DCCD1}">
              <a14:hiddenFill xmlns="" xmlns:a14="http://schemas.microsoft.com/office/drawing/2010/main">
                <a:solidFill>
                  <a:srgbClr val="FFFFFF"/>
                </a:solidFill>
              </a14:hiddenFill>
            </a:ext>
          </a:extLst>
        </p:spPr>
      </p:pic>
      <p:sp>
        <p:nvSpPr>
          <p:cNvPr id="3077" name="Rectangle 5"/>
          <p:cNvSpPr>
            <a:spLocks noGrp="1" noChangeArrowheads="1"/>
          </p:cNvSpPr>
          <p:nvPr>
            <p:ph type="ftr" sz="quarter" idx="3"/>
          </p:nvPr>
        </p:nvSpPr>
        <p:spPr>
          <a:xfrm>
            <a:off x="3124200" y="6407150"/>
            <a:ext cx="2895600" cy="314325"/>
          </a:xfrm>
        </p:spPr>
        <p:txBody>
          <a:bodyPr/>
          <a:lstStyle>
            <a:lvl1pPr algn="ctr">
              <a:defRPr b="1">
                <a:effectLst>
                  <a:outerShdw blurRad="38100" dist="38100" dir="2700000" algn="tl">
                    <a:srgbClr val="000000">
                      <a:alpha val="43137"/>
                    </a:srgbClr>
                  </a:outerShdw>
                </a:effectLst>
              </a:defRPr>
            </a:lvl1pPr>
          </a:lstStyle>
          <a:p>
            <a:r>
              <a:rPr lang="en-US" altLang="zh-CN" dirty="0" smtClean="0"/>
              <a:t>1</a:t>
            </a:r>
            <a:endParaRPr lang="zh-CN" altLang="en-US" dirty="0"/>
          </a:p>
        </p:txBody>
      </p:sp>
      <p:sp>
        <p:nvSpPr>
          <p:cNvPr id="3076" name="Rectangle 4"/>
          <p:cNvSpPr>
            <a:spLocks noGrp="1" noChangeArrowheads="1"/>
          </p:cNvSpPr>
          <p:nvPr>
            <p:ph type="dt" sz="half" idx="2"/>
          </p:nvPr>
        </p:nvSpPr>
        <p:spPr>
          <a:xfrm>
            <a:off x="457200" y="6407150"/>
            <a:ext cx="2133600" cy="314325"/>
          </a:xfrm>
        </p:spPr>
        <p:txBody>
          <a:bodyPr/>
          <a:lstStyle>
            <a:lvl1pPr algn="ctr">
              <a:defRPr b="1">
                <a:effectLst>
                  <a:outerShdw blurRad="38100" dist="38100" dir="2700000" algn="tl">
                    <a:srgbClr val="000000">
                      <a:alpha val="43137"/>
                    </a:srgbClr>
                  </a:outerShdw>
                </a:effectLst>
              </a:defRPr>
            </a:lvl1pPr>
          </a:lstStyle>
          <a:p>
            <a:fld id="{530820CF-B880-4189-942D-D702A7CBA730}" type="datetimeFigureOut">
              <a:rPr lang="zh-CN" altLang="en-US" smtClean="0"/>
              <a:pPr/>
              <a:t>2019/9/6</a:t>
            </a:fld>
            <a:endParaRPr lang="zh-CN" altLang="en-US" dirty="0"/>
          </a:p>
        </p:txBody>
      </p:sp>
    </p:spTree>
    <p:extLst>
      <p:ext uri="{BB962C8B-B14F-4D97-AF65-F5344CB8AC3E}">
        <p14:creationId xmlns="" xmlns:p14="http://schemas.microsoft.com/office/powerpoint/2010/main" val="1262462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15"/>
                                        </p:tgtEl>
                                        <p:attrNameLst>
                                          <p:attrName>style.visibility</p:attrName>
                                        </p:attrNameLst>
                                      </p:cBhvr>
                                      <p:to>
                                        <p:strVal val="visible"/>
                                      </p:to>
                                    </p:set>
                                    <p:animEffect transition="in" filter="fade">
                                      <p:cBhvr>
                                        <p:cTn id="7" dur="1000"/>
                                        <p:tgtEl>
                                          <p:spTgt spid="3115"/>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3114"/>
                                        </p:tgtEl>
                                        <p:attrNameLst>
                                          <p:attrName>style.visibility</p:attrName>
                                        </p:attrNameLst>
                                      </p:cBhvr>
                                      <p:to>
                                        <p:strVal val="visible"/>
                                      </p:to>
                                    </p:set>
                                    <p:animEffect transition="in" filter="fade">
                                      <p:cBhvr>
                                        <p:cTn id="10" dur="1000"/>
                                        <p:tgtEl>
                                          <p:spTgt spid="3114"/>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3113"/>
                                        </p:tgtEl>
                                        <p:attrNameLst>
                                          <p:attrName>style.visibility</p:attrName>
                                        </p:attrNameLst>
                                      </p:cBhvr>
                                      <p:to>
                                        <p:strVal val="visible"/>
                                      </p:to>
                                    </p:set>
                                    <p:animEffect transition="in" filter="fade">
                                      <p:cBhvr>
                                        <p:cTn id="13" dur="1000"/>
                                        <p:tgtEl>
                                          <p:spTgt spid="3113"/>
                                        </p:tgtEl>
                                      </p:cBhvr>
                                    </p:animEffect>
                                  </p:childTnLst>
                                </p:cTn>
                              </p:par>
                              <p:par>
                                <p:cTn id="14" presetID="10" presetClass="entr" presetSubtype="0" fill="hold" grpId="0" nodeType="withEffect">
                                  <p:stCondLst>
                                    <p:cond delay="2000"/>
                                  </p:stCondLst>
                                  <p:childTnLst>
                                    <p:set>
                                      <p:cBhvr>
                                        <p:cTn id="15" dur="1" fill="hold">
                                          <p:stCondLst>
                                            <p:cond delay="0"/>
                                          </p:stCondLst>
                                        </p:cTn>
                                        <p:tgtEl>
                                          <p:spTgt spid="3112"/>
                                        </p:tgtEl>
                                        <p:attrNameLst>
                                          <p:attrName>style.visibility</p:attrName>
                                        </p:attrNameLst>
                                      </p:cBhvr>
                                      <p:to>
                                        <p:strVal val="visible"/>
                                      </p:to>
                                    </p:set>
                                    <p:animEffect transition="in" filter="fade">
                                      <p:cBhvr>
                                        <p:cTn id="16" dur="1000"/>
                                        <p:tgtEl>
                                          <p:spTgt spid="3112"/>
                                        </p:tgtEl>
                                      </p:cBhvr>
                                    </p:animEffect>
                                  </p:childTnLst>
                                </p:cTn>
                              </p:par>
                            </p:childTnLst>
                          </p:cTn>
                        </p:par>
                        <p:par>
                          <p:cTn id="17" fill="hold" nodeType="afterGroup">
                            <p:stCondLst>
                              <p:cond delay="3000"/>
                            </p:stCondLst>
                            <p:childTnLst>
                              <p:par>
                                <p:cTn id="18" presetID="26" presetClass="emph" presetSubtype="0" fill="hold" grpId="1" nodeType="afterEffect">
                                  <p:stCondLst>
                                    <p:cond delay="0"/>
                                  </p:stCondLst>
                                  <p:childTnLst>
                                    <p:animEffect transition="out" filter="fade">
                                      <p:cBhvr>
                                        <p:cTn id="19" dur="2000" tmFilter="0, 0; .2, .5; .8, .5; 1, 0"/>
                                        <p:tgtEl>
                                          <p:spTgt spid="3115"/>
                                        </p:tgtEl>
                                      </p:cBhvr>
                                    </p:animEffect>
                                    <p:animScale>
                                      <p:cBhvr>
                                        <p:cTn id="20" dur="1000" autoRev="1" fill="hold"/>
                                        <p:tgtEl>
                                          <p:spTgt spid="3115"/>
                                        </p:tgtEl>
                                      </p:cBhvr>
                                      <p:by x="105000" y="105000"/>
                                    </p:animScale>
                                  </p:childTnLst>
                                </p:cTn>
                              </p:par>
                              <p:par>
                                <p:cTn id="21" presetID="26" presetClass="emph" presetSubtype="0" fill="hold" grpId="1" nodeType="withEffect">
                                  <p:stCondLst>
                                    <p:cond delay="500"/>
                                  </p:stCondLst>
                                  <p:childTnLst>
                                    <p:animEffect transition="out" filter="fade">
                                      <p:cBhvr>
                                        <p:cTn id="22" dur="2000" tmFilter="0, 0; .2, .5; .8, .5; 1, 0"/>
                                        <p:tgtEl>
                                          <p:spTgt spid="3114"/>
                                        </p:tgtEl>
                                      </p:cBhvr>
                                    </p:animEffect>
                                    <p:animScale>
                                      <p:cBhvr>
                                        <p:cTn id="23" dur="1000" autoRev="1" fill="hold"/>
                                        <p:tgtEl>
                                          <p:spTgt spid="3114"/>
                                        </p:tgtEl>
                                      </p:cBhvr>
                                      <p:by x="105000" y="105000"/>
                                    </p:animScale>
                                  </p:childTnLst>
                                </p:cTn>
                              </p:par>
                              <p:par>
                                <p:cTn id="24" presetID="26" presetClass="emph" presetSubtype="0" fill="hold" grpId="1" nodeType="withEffect">
                                  <p:stCondLst>
                                    <p:cond delay="1000"/>
                                  </p:stCondLst>
                                  <p:childTnLst>
                                    <p:animEffect transition="out" filter="fade">
                                      <p:cBhvr>
                                        <p:cTn id="25" dur="2000" tmFilter="0, 0; .2, .5; .8, .5; 1, 0"/>
                                        <p:tgtEl>
                                          <p:spTgt spid="3113"/>
                                        </p:tgtEl>
                                      </p:cBhvr>
                                    </p:animEffect>
                                    <p:animScale>
                                      <p:cBhvr>
                                        <p:cTn id="26" dur="1000" autoRev="1" fill="hold"/>
                                        <p:tgtEl>
                                          <p:spTgt spid="3113"/>
                                        </p:tgtEl>
                                      </p:cBhvr>
                                      <p:by x="105000" y="105000"/>
                                    </p:animScale>
                                  </p:childTnLst>
                                </p:cTn>
                              </p:par>
                              <p:par>
                                <p:cTn id="27" presetID="26" presetClass="emph" presetSubtype="0" fill="hold" grpId="1" nodeType="withEffect">
                                  <p:stCondLst>
                                    <p:cond delay="1600"/>
                                  </p:stCondLst>
                                  <p:childTnLst>
                                    <p:animEffect transition="out" filter="fade">
                                      <p:cBhvr>
                                        <p:cTn id="28" dur="2000" tmFilter="0, 0; .2, .5; .8, .5; 1, 0"/>
                                        <p:tgtEl>
                                          <p:spTgt spid="3112"/>
                                        </p:tgtEl>
                                      </p:cBhvr>
                                    </p:animEffect>
                                    <p:animScale>
                                      <p:cBhvr>
                                        <p:cTn id="29" dur="1000" autoRev="1" fill="hold"/>
                                        <p:tgtEl>
                                          <p:spTgt spid="3112"/>
                                        </p:tgtEl>
                                      </p:cBhvr>
                                      <p:by x="105000" y="105000"/>
                                    </p:animScale>
                                  </p:childTnLst>
                                </p:cTn>
                              </p:par>
                            </p:childTnLst>
                          </p:cTn>
                        </p:par>
                        <p:par>
                          <p:cTn id="30" fill="hold" nodeType="afterGroup">
                            <p:stCondLst>
                              <p:cond delay="6600"/>
                            </p:stCondLst>
                            <p:childTnLst>
                              <p:par>
                                <p:cTn id="31" presetID="19" presetClass="emph" presetSubtype="0" fill="hold" grpId="2" nodeType="afterEffect">
                                  <p:stCondLst>
                                    <p:cond delay="0"/>
                                  </p:stCondLst>
                                  <p:childTnLst>
                                    <p:animClr clrSpc="rgb" dir="cw">
                                      <p:cBhvr override="childStyle">
                                        <p:cTn id="32" dur="1000" fill="hold"/>
                                        <p:tgtEl>
                                          <p:spTgt spid="3115"/>
                                        </p:tgtEl>
                                        <p:attrNameLst>
                                          <p:attrName>style.color</p:attrName>
                                        </p:attrNameLst>
                                      </p:cBhvr>
                                      <p:to>
                                        <a:schemeClr val="hlink"/>
                                      </p:to>
                                    </p:animClr>
                                    <p:animClr clrSpc="rgb" dir="cw">
                                      <p:cBhvr>
                                        <p:cTn id="33" dur="1000" fill="hold"/>
                                        <p:tgtEl>
                                          <p:spTgt spid="3115"/>
                                        </p:tgtEl>
                                        <p:attrNameLst>
                                          <p:attrName>fillcolor</p:attrName>
                                        </p:attrNameLst>
                                      </p:cBhvr>
                                      <p:to>
                                        <a:schemeClr val="hlink"/>
                                      </p:to>
                                    </p:animClr>
                                    <p:set>
                                      <p:cBhvr>
                                        <p:cTn id="34" dur="1000" fill="hold"/>
                                        <p:tgtEl>
                                          <p:spTgt spid="3115"/>
                                        </p:tgtEl>
                                        <p:attrNameLst>
                                          <p:attrName>fill.type</p:attrName>
                                        </p:attrNameLst>
                                      </p:cBhvr>
                                      <p:to>
                                        <p:strVal val="solid"/>
                                      </p:to>
                                    </p:set>
                                    <p:set>
                                      <p:cBhvr>
                                        <p:cTn id="35" dur="1000" fill="hold"/>
                                        <p:tgtEl>
                                          <p:spTgt spid="3115"/>
                                        </p:tgtEl>
                                        <p:attrNameLst>
                                          <p:attrName>fill.on</p:attrName>
                                        </p:attrNameLst>
                                      </p:cBhvr>
                                      <p:to>
                                        <p:strVal val="true"/>
                                      </p:to>
                                    </p:set>
                                  </p:childTnLst>
                                </p:cTn>
                              </p:par>
                              <p:par>
                                <p:cTn id="36" presetID="19" presetClass="emph" presetSubtype="0" fill="hold" grpId="2" nodeType="withEffect">
                                  <p:stCondLst>
                                    <p:cond delay="500"/>
                                  </p:stCondLst>
                                  <p:childTnLst>
                                    <p:animClr clrSpc="rgb" dir="cw">
                                      <p:cBhvr override="childStyle">
                                        <p:cTn id="37" dur="1000" fill="hold"/>
                                        <p:tgtEl>
                                          <p:spTgt spid="3114"/>
                                        </p:tgtEl>
                                        <p:attrNameLst>
                                          <p:attrName>style.color</p:attrName>
                                        </p:attrNameLst>
                                      </p:cBhvr>
                                      <p:to>
                                        <a:schemeClr val="folHlink"/>
                                      </p:to>
                                    </p:animClr>
                                    <p:animClr clrSpc="rgb" dir="cw">
                                      <p:cBhvr>
                                        <p:cTn id="38" dur="1000" fill="hold"/>
                                        <p:tgtEl>
                                          <p:spTgt spid="3114"/>
                                        </p:tgtEl>
                                        <p:attrNameLst>
                                          <p:attrName>fillcolor</p:attrName>
                                        </p:attrNameLst>
                                      </p:cBhvr>
                                      <p:to>
                                        <a:schemeClr val="folHlink"/>
                                      </p:to>
                                    </p:animClr>
                                    <p:set>
                                      <p:cBhvr>
                                        <p:cTn id="39" dur="1000" fill="hold"/>
                                        <p:tgtEl>
                                          <p:spTgt spid="3114"/>
                                        </p:tgtEl>
                                        <p:attrNameLst>
                                          <p:attrName>fill.type</p:attrName>
                                        </p:attrNameLst>
                                      </p:cBhvr>
                                      <p:to>
                                        <p:strVal val="solid"/>
                                      </p:to>
                                    </p:set>
                                    <p:set>
                                      <p:cBhvr>
                                        <p:cTn id="40" dur="1000" fill="hold"/>
                                        <p:tgtEl>
                                          <p:spTgt spid="3114"/>
                                        </p:tgtEl>
                                        <p:attrNameLst>
                                          <p:attrName>fill.on</p:attrName>
                                        </p:attrNameLst>
                                      </p:cBhvr>
                                      <p:to>
                                        <p:strVal val="true"/>
                                      </p:to>
                                    </p:set>
                                  </p:childTnLst>
                                </p:cTn>
                              </p:par>
                              <p:par>
                                <p:cTn id="41" presetID="19" presetClass="emph" presetSubtype="0" fill="hold" grpId="2" nodeType="withEffect">
                                  <p:stCondLst>
                                    <p:cond delay="900"/>
                                  </p:stCondLst>
                                  <p:childTnLst>
                                    <p:animClr clrSpc="rgb" dir="cw">
                                      <p:cBhvr override="childStyle">
                                        <p:cTn id="42" dur="1000" fill="hold"/>
                                        <p:tgtEl>
                                          <p:spTgt spid="3113"/>
                                        </p:tgtEl>
                                        <p:attrNameLst>
                                          <p:attrName>style.color</p:attrName>
                                        </p:attrNameLst>
                                      </p:cBhvr>
                                      <p:to>
                                        <a:schemeClr val="accent1"/>
                                      </p:to>
                                    </p:animClr>
                                    <p:animClr clrSpc="rgb" dir="cw">
                                      <p:cBhvr>
                                        <p:cTn id="43" dur="1000" fill="hold"/>
                                        <p:tgtEl>
                                          <p:spTgt spid="3113"/>
                                        </p:tgtEl>
                                        <p:attrNameLst>
                                          <p:attrName>fillcolor</p:attrName>
                                        </p:attrNameLst>
                                      </p:cBhvr>
                                      <p:to>
                                        <a:schemeClr val="accent1"/>
                                      </p:to>
                                    </p:animClr>
                                    <p:set>
                                      <p:cBhvr>
                                        <p:cTn id="44" dur="1000" fill="hold"/>
                                        <p:tgtEl>
                                          <p:spTgt spid="3113"/>
                                        </p:tgtEl>
                                        <p:attrNameLst>
                                          <p:attrName>fill.type</p:attrName>
                                        </p:attrNameLst>
                                      </p:cBhvr>
                                      <p:to>
                                        <p:strVal val="solid"/>
                                      </p:to>
                                    </p:set>
                                    <p:set>
                                      <p:cBhvr>
                                        <p:cTn id="45" dur="1000" fill="hold"/>
                                        <p:tgtEl>
                                          <p:spTgt spid="3113"/>
                                        </p:tgtEl>
                                        <p:attrNameLst>
                                          <p:attrName>fill.on</p:attrName>
                                        </p:attrNameLst>
                                      </p:cBhvr>
                                      <p:to>
                                        <p:strVal val="true"/>
                                      </p:to>
                                    </p:set>
                                  </p:childTnLst>
                                </p:cTn>
                              </p:par>
                              <p:par>
                                <p:cTn id="46" presetID="19" presetClass="emph" presetSubtype="0" fill="hold" grpId="2" nodeType="withEffect">
                                  <p:stCondLst>
                                    <p:cond delay="1400"/>
                                  </p:stCondLst>
                                  <p:childTnLst>
                                    <p:animClr clrSpc="rgb" dir="cw">
                                      <p:cBhvr override="childStyle">
                                        <p:cTn id="47" dur="1000" fill="hold"/>
                                        <p:tgtEl>
                                          <p:spTgt spid="3112"/>
                                        </p:tgtEl>
                                        <p:attrNameLst>
                                          <p:attrName>style.color</p:attrName>
                                        </p:attrNameLst>
                                      </p:cBhvr>
                                      <p:to>
                                        <a:schemeClr val="accent2"/>
                                      </p:to>
                                    </p:animClr>
                                    <p:animClr clrSpc="rgb" dir="cw">
                                      <p:cBhvr>
                                        <p:cTn id="48" dur="1000" fill="hold"/>
                                        <p:tgtEl>
                                          <p:spTgt spid="3112"/>
                                        </p:tgtEl>
                                        <p:attrNameLst>
                                          <p:attrName>fillcolor</p:attrName>
                                        </p:attrNameLst>
                                      </p:cBhvr>
                                      <p:to>
                                        <a:schemeClr val="accent2"/>
                                      </p:to>
                                    </p:animClr>
                                    <p:set>
                                      <p:cBhvr>
                                        <p:cTn id="49" dur="1000" fill="hold"/>
                                        <p:tgtEl>
                                          <p:spTgt spid="3112"/>
                                        </p:tgtEl>
                                        <p:attrNameLst>
                                          <p:attrName>fill.type</p:attrName>
                                        </p:attrNameLst>
                                      </p:cBhvr>
                                      <p:to>
                                        <p:strVal val="solid"/>
                                      </p:to>
                                    </p:set>
                                    <p:set>
                                      <p:cBhvr>
                                        <p:cTn id="50" dur="1000" fill="hold"/>
                                        <p:tgtEl>
                                          <p:spTgt spid="3112"/>
                                        </p:tgtEl>
                                        <p:attrNameLst>
                                          <p:attrName>fill.on</p:attrName>
                                        </p:attrNameLst>
                                      </p:cBhvr>
                                      <p:to>
                                        <p:strVal val="true"/>
                                      </p:to>
                                    </p:set>
                                  </p:childTnLst>
                                </p:cTn>
                              </p:par>
                            </p:childTnLst>
                          </p:cTn>
                        </p:par>
                        <p:par>
                          <p:cTn id="51" fill="hold" nodeType="afterGroup">
                            <p:stCondLst>
                              <p:cond delay="9000"/>
                            </p:stCondLst>
                            <p:childTnLst>
                              <p:par>
                                <p:cTn id="52" presetID="19" presetClass="emph" presetSubtype="0" fill="hold" grpId="3" nodeType="afterEffect">
                                  <p:stCondLst>
                                    <p:cond delay="0"/>
                                  </p:stCondLst>
                                  <p:childTnLst>
                                    <p:animClr clrSpc="rgb" dir="cw">
                                      <p:cBhvr override="childStyle">
                                        <p:cTn id="53" dur="1000" fill="hold"/>
                                        <p:tgtEl>
                                          <p:spTgt spid="3115"/>
                                        </p:tgtEl>
                                        <p:attrNameLst>
                                          <p:attrName>style.color</p:attrName>
                                        </p:attrNameLst>
                                      </p:cBhvr>
                                      <p:to>
                                        <a:schemeClr val="folHlink"/>
                                      </p:to>
                                    </p:animClr>
                                    <p:animClr clrSpc="rgb" dir="cw">
                                      <p:cBhvr>
                                        <p:cTn id="54" dur="1000" fill="hold"/>
                                        <p:tgtEl>
                                          <p:spTgt spid="3115"/>
                                        </p:tgtEl>
                                        <p:attrNameLst>
                                          <p:attrName>fillcolor</p:attrName>
                                        </p:attrNameLst>
                                      </p:cBhvr>
                                      <p:to>
                                        <a:schemeClr val="folHlink"/>
                                      </p:to>
                                    </p:animClr>
                                    <p:set>
                                      <p:cBhvr>
                                        <p:cTn id="55" dur="1000" fill="hold"/>
                                        <p:tgtEl>
                                          <p:spTgt spid="3115"/>
                                        </p:tgtEl>
                                        <p:attrNameLst>
                                          <p:attrName>fill.type</p:attrName>
                                        </p:attrNameLst>
                                      </p:cBhvr>
                                      <p:to>
                                        <p:strVal val="solid"/>
                                      </p:to>
                                    </p:set>
                                    <p:set>
                                      <p:cBhvr>
                                        <p:cTn id="56" dur="1000" fill="hold"/>
                                        <p:tgtEl>
                                          <p:spTgt spid="3115"/>
                                        </p:tgtEl>
                                        <p:attrNameLst>
                                          <p:attrName>fill.on</p:attrName>
                                        </p:attrNameLst>
                                      </p:cBhvr>
                                      <p:to>
                                        <p:strVal val="true"/>
                                      </p:to>
                                    </p:set>
                                  </p:childTnLst>
                                </p:cTn>
                              </p:par>
                              <p:par>
                                <p:cTn id="57" presetID="19" presetClass="emph" presetSubtype="0" fill="hold" grpId="3" nodeType="withEffect">
                                  <p:stCondLst>
                                    <p:cond delay="700"/>
                                  </p:stCondLst>
                                  <p:childTnLst>
                                    <p:animClr clrSpc="rgb" dir="cw">
                                      <p:cBhvr override="childStyle">
                                        <p:cTn id="58" dur="1000" fill="hold"/>
                                        <p:tgtEl>
                                          <p:spTgt spid="3114"/>
                                        </p:tgtEl>
                                        <p:attrNameLst>
                                          <p:attrName>style.color</p:attrName>
                                        </p:attrNameLst>
                                      </p:cBhvr>
                                      <p:to>
                                        <a:schemeClr val="accent1"/>
                                      </p:to>
                                    </p:animClr>
                                    <p:animClr clrSpc="rgb" dir="cw">
                                      <p:cBhvr>
                                        <p:cTn id="59" dur="1000" fill="hold"/>
                                        <p:tgtEl>
                                          <p:spTgt spid="3114"/>
                                        </p:tgtEl>
                                        <p:attrNameLst>
                                          <p:attrName>fillcolor</p:attrName>
                                        </p:attrNameLst>
                                      </p:cBhvr>
                                      <p:to>
                                        <a:schemeClr val="accent1"/>
                                      </p:to>
                                    </p:animClr>
                                    <p:set>
                                      <p:cBhvr>
                                        <p:cTn id="60" dur="1000" fill="hold"/>
                                        <p:tgtEl>
                                          <p:spTgt spid="3114"/>
                                        </p:tgtEl>
                                        <p:attrNameLst>
                                          <p:attrName>fill.type</p:attrName>
                                        </p:attrNameLst>
                                      </p:cBhvr>
                                      <p:to>
                                        <p:strVal val="solid"/>
                                      </p:to>
                                    </p:set>
                                    <p:set>
                                      <p:cBhvr>
                                        <p:cTn id="61" dur="1000" fill="hold"/>
                                        <p:tgtEl>
                                          <p:spTgt spid="3114"/>
                                        </p:tgtEl>
                                        <p:attrNameLst>
                                          <p:attrName>fill.on</p:attrName>
                                        </p:attrNameLst>
                                      </p:cBhvr>
                                      <p:to>
                                        <p:strVal val="true"/>
                                      </p:to>
                                    </p:set>
                                  </p:childTnLst>
                                </p:cTn>
                              </p:par>
                              <p:par>
                                <p:cTn id="62" presetID="19" presetClass="emph" presetSubtype="0" fill="hold" grpId="3" nodeType="withEffect">
                                  <p:stCondLst>
                                    <p:cond delay="0"/>
                                  </p:stCondLst>
                                  <p:childTnLst>
                                    <p:animClr clrSpc="rgb" dir="cw">
                                      <p:cBhvr override="childStyle">
                                        <p:cTn id="63" dur="1000" fill="hold"/>
                                        <p:tgtEl>
                                          <p:spTgt spid="3113"/>
                                        </p:tgtEl>
                                        <p:attrNameLst>
                                          <p:attrName>style.color</p:attrName>
                                        </p:attrNameLst>
                                      </p:cBhvr>
                                      <p:to>
                                        <a:schemeClr val="accent2"/>
                                      </p:to>
                                    </p:animClr>
                                    <p:animClr clrSpc="rgb" dir="cw">
                                      <p:cBhvr>
                                        <p:cTn id="64" dur="1000" fill="hold"/>
                                        <p:tgtEl>
                                          <p:spTgt spid="3113"/>
                                        </p:tgtEl>
                                        <p:attrNameLst>
                                          <p:attrName>fillcolor</p:attrName>
                                        </p:attrNameLst>
                                      </p:cBhvr>
                                      <p:to>
                                        <a:schemeClr val="accent2"/>
                                      </p:to>
                                    </p:animClr>
                                    <p:set>
                                      <p:cBhvr>
                                        <p:cTn id="65" dur="1000" fill="hold"/>
                                        <p:tgtEl>
                                          <p:spTgt spid="3113"/>
                                        </p:tgtEl>
                                        <p:attrNameLst>
                                          <p:attrName>fill.type</p:attrName>
                                        </p:attrNameLst>
                                      </p:cBhvr>
                                      <p:to>
                                        <p:strVal val="solid"/>
                                      </p:to>
                                    </p:set>
                                    <p:set>
                                      <p:cBhvr>
                                        <p:cTn id="66" dur="1000" fill="hold"/>
                                        <p:tgtEl>
                                          <p:spTgt spid="3113"/>
                                        </p:tgtEl>
                                        <p:attrNameLst>
                                          <p:attrName>fill.on</p:attrName>
                                        </p:attrNameLst>
                                      </p:cBhvr>
                                      <p:to>
                                        <p:strVal val="true"/>
                                      </p:to>
                                    </p:set>
                                  </p:childTnLst>
                                </p:cTn>
                              </p:par>
                              <p:par>
                                <p:cTn id="67" presetID="19" presetClass="emph" presetSubtype="0" fill="hold" grpId="3" nodeType="withEffect">
                                  <p:stCondLst>
                                    <p:cond delay="700"/>
                                  </p:stCondLst>
                                  <p:childTnLst>
                                    <p:animClr clrSpc="rgb" dir="cw">
                                      <p:cBhvr override="childStyle">
                                        <p:cTn id="68" dur="1000" fill="hold"/>
                                        <p:tgtEl>
                                          <p:spTgt spid="3112"/>
                                        </p:tgtEl>
                                        <p:attrNameLst>
                                          <p:attrName>style.color</p:attrName>
                                        </p:attrNameLst>
                                      </p:cBhvr>
                                      <p:to>
                                        <a:schemeClr val="hlink"/>
                                      </p:to>
                                    </p:animClr>
                                    <p:animClr clrSpc="rgb" dir="cw">
                                      <p:cBhvr>
                                        <p:cTn id="69" dur="1000" fill="hold"/>
                                        <p:tgtEl>
                                          <p:spTgt spid="3112"/>
                                        </p:tgtEl>
                                        <p:attrNameLst>
                                          <p:attrName>fillcolor</p:attrName>
                                        </p:attrNameLst>
                                      </p:cBhvr>
                                      <p:to>
                                        <a:schemeClr val="hlink"/>
                                      </p:to>
                                    </p:animClr>
                                    <p:set>
                                      <p:cBhvr>
                                        <p:cTn id="70" dur="1000" fill="hold"/>
                                        <p:tgtEl>
                                          <p:spTgt spid="3112"/>
                                        </p:tgtEl>
                                        <p:attrNameLst>
                                          <p:attrName>fill.type</p:attrName>
                                        </p:attrNameLst>
                                      </p:cBhvr>
                                      <p:to>
                                        <p:strVal val="solid"/>
                                      </p:to>
                                    </p:set>
                                    <p:set>
                                      <p:cBhvr>
                                        <p:cTn id="71" dur="1000" fill="hold"/>
                                        <p:tgtEl>
                                          <p:spTgt spid="3112"/>
                                        </p:tgtEl>
                                        <p:attrNameLst>
                                          <p:attrName>fill.on</p:attrName>
                                        </p:attrNameLst>
                                      </p:cBhvr>
                                      <p:to>
                                        <p:strVal val="true"/>
                                      </p:to>
                                    </p:set>
                                  </p:childTnLst>
                                </p:cTn>
                              </p:par>
                              <p:par>
                                <p:cTn id="72" presetID="10" presetClass="entr" presetSubtype="0" fill="hold" nodeType="with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 grpId="0" animBg="1"/>
      <p:bldP spid="3112" grpId="1" animBg="1"/>
      <p:bldP spid="3112" grpId="2" animBg="1"/>
      <p:bldP spid="3112" grpId="3" animBg="1"/>
      <p:bldP spid="3113" grpId="0" animBg="1"/>
      <p:bldP spid="3113" grpId="1" animBg="1"/>
      <p:bldP spid="3113" grpId="2" animBg="1"/>
      <p:bldP spid="3113" grpId="3" animBg="1"/>
      <p:bldP spid="3114" grpId="0" animBg="1"/>
      <p:bldP spid="3114" grpId="1" animBg="1"/>
      <p:bldP spid="3114" grpId="2" animBg="1"/>
      <p:bldP spid="3114" grpId="3" animBg="1"/>
      <p:bldP spid="3115" grpId="0" animBg="1"/>
      <p:bldP spid="3115" grpId="1" animBg="1"/>
      <p:bldP spid="3115" grpId="2" animBg="1"/>
      <p:bldP spid="3115" grpId="3"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36305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09565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7331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938588"/>
            <a:ext cx="8229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80471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39488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67255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600200"/>
            <a:ext cx="8229600" cy="4525963"/>
          </a:xfrm>
        </p:spPr>
        <p:txBody>
          <a:bodyPr/>
          <a:lstStyle/>
          <a:p>
            <a:r>
              <a:rPr lang="zh-CN" altLang="en-US" smtClean="0"/>
              <a:t>单击图标添加 </a:t>
            </a:r>
            <a:r>
              <a:rPr lang="en-US" altLang="zh-CN" smtClean="0"/>
              <a:t>SmartArt </a:t>
            </a:r>
            <a:r>
              <a:rPr lang="zh-CN" altLang="en-US" smtClean="0"/>
              <a:t>图形</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98905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27625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610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53297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2458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77095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6474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88795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530820CF-B880-4189-942D-D702A7CBA730}" type="datetimeFigureOut">
              <a:rPr lang="zh-CN" altLang="en-US" smtClean="0"/>
              <a:pPr/>
              <a:t>2019/9/6</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6998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Freeform 7"/>
          <p:cNvSpPr>
            <a:spLocks/>
          </p:cNvSpPr>
          <p:nvPr/>
        </p:nvSpPr>
        <p:spPr bwMode="gray">
          <a:xfrm>
            <a:off x="-9525" y="-9525"/>
            <a:ext cx="9156700" cy="6872288"/>
          </a:xfrm>
          <a:custGeom>
            <a:avLst/>
            <a:gdLst>
              <a:gd name="T0" fmla="*/ 5766 w 5768"/>
              <a:gd name="T1" fmla="*/ 605 h 4329"/>
              <a:gd name="T2" fmla="*/ 5768 w 5768"/>
              <a:gd name="T3" fmla="*/ 4325 h 4329"/>
              <a:gd name="T4" fmla="*/ 1082 w 5768"/>
              <a:gd name="T5" fmla="*/ 4329 h 4329"/>
              <a:gd name="T6" fmla="*/ 13 w 5768"/>
              <a:gd name="T7" fmla="*/ 3351 h 4329"/>
              <a:gd name="T8" fmla="*/ 0 w 5768"/>
              <a:gd name="T9" fmla="*/ 0 h 4329"/>
              <a:gd name="T10" fmla="*/ 2428 w 5768"/>
              <a:gd name="T11" fmla="*/ 7 h 4329"/>
              <a:gd name="T12" fmla="*/ 5766 w 5768"/>
              <a:gd name="T13" fmla="*/ 605 h 4329"/>
            </a:gdLst>
            <a:ahLst/>
            <a:cxnLst>
              <a:cxn ang="0">
                <a:pos x="T0" y="T1"/>
              </a:cxn>
              <a:cxn ang="0">
                <a:pos x="T2" y="T3"/>
              </a:cxn>
              <a:cxn ang="0">
                <a:pos x="T4" y="T5"/>
              </a:cxn>
              <a:cxn ang="0">
                <a:pos x="T6" y="T7"/>
              </a:cxn>
              <a:cxn ang="0">
                <a:pos x="T8" y="T9"/>
              </a:cxn>
              <a:cxn ang="0">
                <a:pos x="T10" y="T11"/>
              </a:cxn>
              <a:cxn ang="0">
                <a:pos x="T12" y="T13"/>
              </a:cxn>
            </a:cxnLst>
            <a:rect l="0" t="0" r="r" b="b"/>
            <a:pathLst>
              <a:path w="5768" h="4329">
                <a:moveTo>
                  <a:pt x="5766" y="605"/>
                </a:moveTo>
                <a:cubicBezTo>
                  <a:pt x="5767" y="2464"/>
                  <a:pt x="5768" y="4325"/>
                  <a:pt x="5768" y="4325"/>
                </a:cubicBezTo>
                <a:lnTo>
                  <a:pt x="1082" y="4329"/>
                </a:lnTo>
                <a:cubicBezTo>
                  <a:pt x="318" y="3809"/>
                  <a:pt x="9" y="3349"/>
                  <a:pt x="13" y="3351"/>
                </a:cubicBezTo>
                <a:lnTo>
                  <a:pt x="0" y="0"/>
                </a:lnTo>
                <a:lnTo>
                  <a:pt x="2428" y="7"/>
                </a:lnTo>
                <a:cubicBezTo>
                  <a:pt x="2428" y="12"/>
                  <a:pt x="3096" y="401"/>
                  <a:pt x="5766" y="605"/>
                </a:cubicBezTo>
                <a:close/>
              </a:path>
            </a:pathLst>
          </a:custGeom>
          <a:gradFill rotWithShape="1">
            <a:gsLst>
              <a:gs pos="0">
                <a:schemeClr val="bg1">
                  <a:gamma/>
                  <a:tint val="3137"/>
                  <a:invGamma/>
                </a:schemeClr>
              </a:gs>
              <a:gs pos="100000">
                <a:schemeClr val="bg1">
                  <a:alpha val="70000"/>
                </a:schemeClr>
              </a:gs>
            </a:gsLst>
            <a:lin ang="27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3" name="Freeform 9"/>
          <p:cNvSpPr>
            <a:spLocks/>
          </p:cNvSpPr>
          <p:nvPr/>
        </p:nvSpPr>
        <p:spPr bwMode="gray">
          <a:xfrm>
            <a:off x="-4763" y="5500688"/>
            <a:ext cx="1441451" cy="1358900"/>
          </a:xfrm>
          <a:custGeom>
            <a:avLst/>
            <a:gdLst>
              <a:gd name="T0" fmla="*/ 0 w 1089"/>
              <a:gd name="T1" fmla="*/ 0 h 1100"/>
              <a:gd name="T2" fmla="*/ 0 w 1089"/>
              <a:gd name="T3" fmla="*/ 1100 h 1100"/>
              <a:gd name="T4" fmla="*/ 1089 w 1089"/>
              <a:gd name="T5" fmla="*/ 1100 h 1100"/>
              <a:gd name="T6" fmla="*/ 0 w 1089"/>
              <a:gd name="T7" fmla="*/ 0 h 1100"/>
            </a:gdLst>
            <a:ahLst/>
            <a:cxnLst>
              <a:cxn ang="0">
                <a:pos x="T0" y="T1"/>
              </a:cxn>
              <a:cxn ang="0">
                <a:pos x="T2" y="T3"/>
              </a:cxn>
              <a:cxn ang="0">
                <a:pos x="T4" y="T5"/>
              </a:cxn>
              <a:cxn ang="0">
                <a:pos x="T6" y="T7"/>
              </a:cxn>
            </a:cxnLst>
            <a:rect l="0" t="0" r="r" b="b"/>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37" name="Line 13"/>
          <p:cNvSpPr>
            <a:spLocks noChangeShapeType="1"/>
          </p:cNvSpPr>
          <p:nvPr/>
        </p:nvSpPr>
        <p:spPr bwMode="gray">
          <a:xfrm>
            <a:off x="527050" y="0"/>
            <a:ext cx="0" cy="59102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8" name="Line 14"/>
          <p:cNvSpPr>
            <a:spLocks noChangeShapeType="1"/>
          </p:cNvSpPr>
          <p:nvPr/>
        </p:nvSpPr>
        <p:spPr bwMode="gray">
          <a:xfrm>
            <a:off x="1677988" y="0"/>
            <a:ext cx="0" cy="68326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39" name="Line 15"/>
          <p:cNvSpPr>
            <a:spLocks noChangeShapeType="1"/>
          </p:cNvSpPr>
          <p:nvPr/>
        </p:nvSpPr>
        <p:spPr bwMode="gray">
          <a:xfrm>
            <a:off x="2830513" y="0"/>
            <a:ext cx="0" cy="68611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0" name="Line 16"/>
          <p:cNvSpPr>
            <a:spLocks noChangeShapeType="1"/>
          </p:cNvSpPr>
          <p:nvPr/>
        </p:nvSpPr>
        <p:spPr bwMode="gray">
          <a:xfrm>
            <a:off x="3983038" y="0"/>
            <a:ext cx="0" cy="6875463"/>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1" name="Line 17"/>
          <p:cNvSpPr>
            <a:spLocks noChangeShapeType="1"/>
          </p:cNvSpPr>
          <p:nvPr/>
        </p:nvSpPr>
        <p:spPr bwMode="gray">
          <a:xfrm>
            <a:off x="5133975" y="388938"/>
            <a:ext cx="0" cy="6486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2" name="Line 18"/>
          <p:cNvSpPr>
            <a:spLocks noChangeShapeType="1"/>
          </p:cNvSpPr>
          <p:nvPr/>
        </p:nvSpPr>
        <p:spPr bwMode="gray">
          <a:xfrm>
            <a:off x="6286500" y="619125"/>
            <a:ext cx="0" cy="6256338"/>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3" name="Line 19"/>
          <p:cNvSpPr>
            <a:spLocks noChangeShapeType="1"/>
          </p:cNvSpPr>
          <p:nvPr/>
        </p:nvSpPr>
        <p:spPr bwMode="gray">
          <a:xfrm>
            <a:off x="7439025" y="773113"/>
            <a:ext cx="0" cy="6102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4" name="Line 20"/>
          <p:cNvSpPr>
            <a:spLocks noChangeShapeType="1"/>
          </p:cNvSpPr>
          <p:nvPr/>
        </p:nvSpPr>
        <p:spPr bwMode="gray">
          <a:xfrm>
            <a:off x="8591550" y="900113"/>
            <a:ext cx="0" cy="597535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6" name="Line 22"/>
          <p:cNvSpPr>
            <a:spLocks noChangeShapeType="1"/>
          </p:cNvSpPr>
          <p:nvPr/>
        </p:nvSpPr>
        <p:spPr bwMode="gray">
          <a:xfrm rot="5400000">
            <a:off x="2595563" y="-2176463"/>
            <a:ext cx="0" cy="51911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7" name="Line 23"/>
          <p:cNvSpPr>
            <a:spLocks noChangeShapeType="1"/>
          </p:cNvSpPr>
          <p:nvPr/>
        </p:nvSpPr>
        <p:spPr bwMode="gray">
          <a:xfrm rot="5400000">
            <a:off x="4578350" y="-303688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8" name="Line 24"/>
          <p:cNvSpPr>
            <a:spLocks noChangeShapeType="1"/>
          </p:cNvSpPr>
          <p:nvPr/>
        </p:nvSpPr>
        <p:spPr bwMode="gray">
          <a:xfrm rot="5400000">
            <a:off x="4578350" y="-1912937"/>
            <a:ext cx="0" cy="9156700"/>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49" name="Line 25"/>
          <p:cNvSpPr>
            <a:spLocks noChangeShapeType="1"/>
          </p:cNvSpPr>
          <p:nvPr/>
        </p:nvSpPr>
        <p:spPr bwMode="gray">
          <a:xfrm rot="5400000">
            <a:off x="4579938" y="-788988"/>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0" name="Line 26"/>
          <p:cNvSpPr>
            <a:spLocks noChangeShapeType="1"/>
          </p:cNvSpPr>
          <p:nvPr/>
        </p:nvSpPr>
        <p:spPr bwMode="gray">
          <a:xfrm rot="5400000">
            <a:off x="4579938" y="334962"/>
            <a:ext cx="0" cy="915352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1" name="Line 27"/>
          <p:cNvSpPr>
            <a:spLocks noChangeShapeType="1"/>
          </p:cNvSpPr>
          <p:nvPr/>
        </p:nvSpPr>
        <p:spPr bwMode="gray">
          <a:xfrm rot="5400000">
            <a:off x="4905376" y="1824037"/>
            <a:ext cx="0" cy="8423275"/>
          </a:xfrm>
          <a:prstGeom prst="line">
            <a:avLst/>
          </a:prstGeom>
          <a:noFill/>
          <a:ln w="9525">
            <a:solidFill>
              <a:srgbClr val="FFFFFF">
                <a:alpha val="50000"/>
              </a:srgbClr>
            </a:solidFill>
            <a:round/>
            <a:headEnd/>
            <a:tailEnd/>
          </a:ln>
          <a:effectLst>
            <a:outerShdw dist="17961" dir="2700000" algn="ctr" rotWithShape="0">
              <a:schemeClr val="accent2">
                <a:alpha val="35001"/>
              </a:schemeClr>
            </a:outerShdw>
          </a:effectLst>
          <a:extLst>
            <a:ext uri="{909E8E84-426E-40DD-AFC4-6F175D3DCCD1}">
              <a14:hiddenFill xmlns="" xmlns:a14="http://schemas.microsoft.com/office/drawing/2010/main">
                <a:noFill/>
              </a14:hiddenFill>
            </a:ext>
          </a:extLst>
        </p:spPr>
        <p:txBody>
          <a:bodyPr/>
          <a:lstStyle/>
          <a:p>
            <a:pPr algn="ctr" fontAlgn="base">
              <a:spcBef>
                <a:spcPct val="0"/>
              </a:spcBef>
              <a:spcAft>
                <a:spcPct val="0"/>
              </a:spcAft>
            </a:pPr>
            <a:endParaRPr lang="zh-CN" altLang="en-US">
              <a:solidFill>
                <a:srgbClr val="000000"/>
              </a:solidFill>
            </a:endParaRPr>
          </a:p>
        </p:txBody>
      </p:sp>
      <p:sp>
        <p:nvSpPr>
          <p:cNvPr id="1052" name="Rectangle 28"/>
          <p:cNvSpPr>
            <a:spLocks noChangeArrowheads="1"/>
          </p:cNvSpPr>
          <p:nvPr/>
        </p:nvSpPr>
        <p:spPr bwMode="gray">
          <a:xfrm>
            <a:off x="4005263" y="2692400"/>
            <a:ext cx="1128712" cy="1079500"/>
          </a:xfrm>
          <a:prstGeom prst="rect">
            <a:avLst/>
          </a:prstGeom>
          <a:solidFill>
            <a:srgbClr val="FFFFFF">
              <a:alpha val="25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3" name="Rectangle 29"/>
          <p:cNvSpPr>
            <a:spLocks noChangeArrowheads="1"/>
          </p:cNvSpPr>
          <p:nvPr/>
        </p:nvSpPr>
        <p:spPr bwMode="gray">
          <a:xfrm>
            <a:off x="7459663" y="4937125"/>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4" name="Rectangle 30"/>
          <p:cNvSpPr>
            <a:spLocks noChangeArrowheads="1"/>
          </p:cNvSpPr>
          <p:nvPr/>
        </p:nvSpPr>
        <p:spPr bwMode="gray">
          <a:xfrm>
            <a:off x="549275" y="3808413"/>
            <a:ext cx="1128713" cy="1079500"/>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5" name="Rectangle 31"/>
          <p:cNvSpPr>
            <a:spLocks noChangeArrowheads="1"/>
          </p:cNvSpPr>
          <p:nvPr/>
        </p:nvSpPr>
        <p:spPr bwMode="gray">
          <a:xfrm>
            <a:off x="6307138" y="6064250"/>
            <a:ext cx="1128712" cy="796925"/>
          </a:xfrm>
          <a:prstGeom prst="rect">
            <a:avLst/>
          </a:prstGeom>
          <a:solidFill>
            <a:srgbClr val="FFFFFF">
              <a:alpha val="2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6" name="Rectangle 32"/>
          <p:cNvSpPr>
            <a:spLocks noChangeArrowheads="1"/>
          </p:cNvSpPr>
          <p:nvPr/>
        </p:nvSpPr>
        <p:spPr bwMode="gray">
          <a:xfrm>
            <a:off x="2846388" y="0"/>
            <a:ext cx="1128712" cy="404813"/>
          </a:xfrm>
          <a:prstGeom prst="rect">
            <a:avLst/>
          </a:prstGeom>
          <a:solidFill>
            <a:srgbClr val="FFFFFF">
              <a:alpha val="39999"/>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7" name="Rectangle 33"/>
          <p:cNvSpPr>
            <a:spLocks noChangeArrowheads="1"/>
          </p:cNvSpPr>
          <p:nvPr/>
        </p:nvSpPr>
        <p:spPr bwMode="gray">
          <a:xfrm>
            <a:off x="2852738" y="493871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58" name="Rectangle 34"/>
          <p:cNvSpPr>
            <a:spLocks noChangeArrowheads="1"/>
          </p:cNvSpPr>
          <p:nvPr/>
        </p:nvSpPr>
        <p:spPr bwMode="gray">
          <a:xfrm>
            <a:off x="6300788" y="1566863"/>
            <a:ext cx="1120775" cy="1079500"/>
          </a:xfrm>
          <a:prstGeom prst="rect">
            <a:avLst/>
          </a:prstGeom>
          <a:solidFill>
            <a:srgbClr val="FFFFFF">
              <a:alpha val="30000"/>
            </a:srgb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en-US">
              <a:solidFill>
                <a:srgbClr val="000000"/>
              </a:solidFill>
            </a:endParaRP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ea typeface="宋体" charset="-122"/>
              </a:defRPr>
            </a:lvl1pPr>
          </a:lstStyle>
          <a:p>
            <a:fld id="{530820CF-B880-4189-942D-D702A7CBA730}" type="datetimeFigureOut">
              <a:rPr lang="zh-CN" altLang="en-US" smtClean="0"/>
              <a:pPr/>
              <a:t>2019/9/6</a:t>
            </a:fld>
            <a:endParaRPr lang="zh-CN" altLang="en-US"/>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endParaRPr lang="zh-CN" altLang="en-US"/>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fld id="{0C913308-F349-4B6D-A68A-DD1791B4A57B}" type="slidenum">
              <a:rPr lang="zh-CN" altLang="en-US" smtClean="0"/>
              <a:pPr/>
              <a:t>‹#›</a:t>
            </a:fld>
            <a:endParaRPr lang="zh-CN" altLang="en-US"/>
          </a:p>
        </p:txBody>
      </p:sp>
      <p:sp>
        <p:nvSpPr>
          <p:cNvPr id="1060" name="Freeform 36"/>
          <p:cNvSpPr>
            <a:spLocks/>
          </p:cNvSpPr>
          <p:nvPr/>
        </p:nvSpPr>
        <p:spPr bwMode="gray">
          <a:xfrm>
            <a:off x="4041775" y="0"/>
            <a:ext cx="5105400" cy="739775"/>
          </a:xfrm>
          <a:custGeom>
            <a:avLst/>
            <a:gdLst>
              <a:gd name="T0" fmla="*/ 3130 w 3130"/>
              <a:gd name="T1" fmla="*/ 453 h 453"/>
              <a:gd name="T2" fmla="*/ 3130 w 3130"/>
              <a:gd name="T3" fmla="*/ 0 h 453"/>
              <a:gd name="T4" fmla="*/ 0 w 3130"/>
              <a:gd name="T5" fmla="*/ 0 h 453"/>
              <a:gd name="T6" fmla="*/ 3130 w 3130"/>
              <a:gd name="T7" fmla="*/ 453 h 453"/>
            </a:gdLst>
            <a:ahLst/>
            <a:cxnLst>
              <a:cxn ang="0">
                <a:pos x="T0" y="T1"/>
              </a:cxn>
              <a:cxn ang="0">
                <a:pos x="T2" y="T3"/>
              </a:cxn>
              <a:cxn ang="0">
                <a:pos x="T4" y="T5"/>
              </a:cxn>
              <a:cxn ang="0">
                <a:pos x="T6" y="T7"/>
              </a:cxn>
            </a:cxnLst>
            <a:rect l="0" t="0" r="r" b="b"/>
            <a:pathLst>
              <a:path w="3130" h="453">
                <a:moveTo>
                  <a:pt x="3130" y="453"/>
                </a:moveTo>
                <a:cubicBezTo>
                  <a:pt x="3130" y="226"/>
                  <a:pt x="3130" y="0"/>
                  <a:pt x="3130" y="0"/>
                </a:cubicBezTo>
                <a:lnTo>
                  <a:pt x="0" y="0"/>
                </a:lnTo>
                <a:cubicBezTo>
                  <a:pt x="0" y="0"/>
                  <a:pt x="1298" y="389"/>
                  <a:pt x="3130" y="453"/>
                </a:cubicBezTo>
                <a:close/>
              </a:path>
            </a:pathLst>
          </a:custGeom>
          <a:solidFill>
            <a:schemeClr val="hlink"/>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en-US">
              <a:solidFill>
                <a:srgbClr val="000000"/>
              </a:solidFill>
            </a:endParaRPr>
          </a:p>
        </p:txBody>
      </p:sp>
      <p:sp>
        <p:nvSpPr>
          <p:cNvPr id="1026" name="Rectangle 2"/>
          <p:cNvSpPr>
            <a:spLocks noGrp="1" noChangeArrowheads="1"/>
          </p:cNvSpPr>
          <p:nvPr>
            <p:ph type="title"/>
          </p:nvPr>
        </p:nvSpPr>
        <p:spPr bwMode="black">
          <a:xfrm>
            <a:off x="457200" y="325438"/>
            <a:ext cx="8229600" cy="92710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pic>
        <p:nvPicPr>
          <p:cNvPr id="1061" name="Picture 37" descr="water"/>
          <p:cNvPicPr>
            <a:picLocks noChangeAspect="1" noChangeArrowheads="1"/>
          </p:cNvPicPr>
          <p:nvPr/>
        </p:nvPicPr>
        <p:blipFill>
          <a:blip r:embed="rId18" cstate="print">
            <a:extLst>
              <a:ext uri="{28A0092B-C50C-407E-A947-70E740481C1C}">
                <a14:useLocalDpi xmlns="" xmlns:a14="http://schemas.microsoft.com/office/drawing/2010/main" val="0"/>
              </a:ext>
            </a:extLst>
          </a:blip>
          <a:srcRect l="22409" t="16374" b="27486"/>
          <a:stretch>
            <a:fillRect/>
          </a:stretch>
        </p:blipFill>
        <p:spPr bwMode="gray">
          <a:xfrm rot="786797">
            <a:off x="6629400" y="-381000"/>
            <a:ext cx="2417763" cy="1995488"/>
          </a:xfrm>
          <a:prstGeom prst="rect">
            <a:avLst/>
          </a:prstGeom>
          <a:noFill/>
          <a:extLst>
            <a:ext uri="{909E8E84-426E-40DD-AFC4-6F175D3DCCD1}">
              <a14:hiddenFill xmlns="" xmlns:a14="http://schemas.microsoft.com/office/drawing/2010/main">
                <a:solidFill>
                  <a:srgbClr val="FFFFFF"/>
                </a:solidFill>
              </a14:hiddenFill>
            </a:ext>
          </a:extLst>
        </p:spPr>
      </p:pic>
      <p:pic>
        <p:nvPicPr>
          <p:cNvPr id="1062" name="Picture 38" descr="3"/>
          <p:cNvPicPr>
            <a:picLocks noChangeAspect="1" noChangeArrowheads="1"/>
          </p:cNvPicPr>
          <p:nvPr/>
        </p:nvPicPr>
        <p:blipFill>
          <a:blip r:embed="rId19" cstate="print">
            <a:extLst>
              <a:ext uri="{28A0092B-C50C-407E-A947-70E740481C1C}">
                <a14:useLocalDpi xmlns="" xmlns:a14="http://schemas.microsoft.com/office/drawing/2010/main" val="0"/>
              </a:ext>
            </a:extLst>
          </a:blip>
          <a:srcRect/>
          <a:stretch>
            <a:fillRect/>
          </a:stretch>
        </p:blipFill>
        <p:spPr bwMode="gray">
          <a:xfrm rot="20740733" flipH="1">
            <a:off x="49213" y="5726113"/>
            <a:ext cx="1223962" cy="1371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0789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60"/>
                                        </p:tgtEl>
                                        <p:attrNameLst>
                                          <p:attrName>style.visibility</p:attrName>
                                        </p:attrNameLst>
                                      </p:cBhvr>
                                      <p:to>
                                        <p:strVal val="visible"/>
                                      </p:to>
                                    </p:set>
                                    <p:animEffect transition="in" filter="fade">
                                      <p:cBhvr>
                                        <p:cTn id="13" dur="1000"/>
                                        <p:tgtEl>
                                          <p:spTgt spid="1060"/>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000"/>
                                        <p:tgtEl>
                                          <p:spTgt spid="1033"/>
                                        </p:tgtEl>
                                      </p:cBhvr>
                                    </p:animEffect>
                                  </p:childTnLst>
                                </p:cTn>
                              </p:par>
                            </p:childTnLst>
                          </p:cTn>
                        </p:par>
                        <p:par>
                          <p:cTn id="17" fill="hold" nodeType="afterGroup">
                            <p:stCondLst>
                              <p:cond delay="2000"/>
                            </p:stCondLst>
                            <p:childTnLst>
                              <p:par>
                                <p:cTn id="18" presetID="1" presetClass="emph" presetSubtype="2" fill="hold" nodeType="afterEffect">
                                  <p:stCondLst>
                                    <p:cond delay="0"/>
                                  </p:stCondLst>
                                  <p:childTnLst>
                                    <p:animClr clrSpc="rgb" dir="cw">
                                      <p:cBhvr>
                                        <p:cTn id="19" dur="1000" fill="hold"/>
                                        <p:tgtEl>
                                          <p:spTgt spid="1060"/>
                                        </p:tgtEl>
                                        <p:attrNameLst>
                                          <p:attrName>fillcolor</p:attrName>
                                        </p:attrNameLst>
                                      </p:cBhvr>
                                      <p:to>
                                        <a:schemeClr val="folHlink"/>
                                      </p:to>
                                    </p:animClr>
                                    <p:set>
                                      <p:cBhvr>
                                        <p:cTn id="20" dur="1000" fill="hold"/>
                                        <p:tgtEl>
                                          <p:spTgt spid="1060"/>
                                        </p:tgtEl>
                                        <p:attrNameLst>
                                          <p:attrName>fill.type</p:attrName>
                                        </p:attrNameLst>
                                      </p:cBhvr>
                                      <p:to>
                                        <p:strVal val="solid"/>
                                      </p:to>
                                    </p:set>
                                    <p:set>
                                      <p:cBhvr>
                                        <p:cTn id="21" dur="1000" fill="hold"/>
                                        <p:tgtEl>
                                          <p:spTgt spid="1060"/>
                                        </p:tgtEl>
                                        <p:attrNameLst>
                                          <p:attrName>fill.on</p:attrName>
                                        </p:attrNameLst>
                                      </p:cBhvr>
                                      <p:to>
                                        <p:strVal val="true"/>
                                      </p:to>
                                    </p:set>
                                  </p:childTnLst>
                                </p:cTn>
                              </p:par>
                              <p:par>
                                <p:cTn id="22" presetID="1" presetClass="emph" presetSubtype="2" fill="hold" nodeType="withEffect">
                                  <p:stCondLst>
                                    <p:cond delay="700"/>
                                  </p:stCondLst>
                                  <p:childTnLst>
                                    <p:animClr clrSpc="rgb" dir="cw">
                                      <p:cBhvr>
                                        <p:cTn id="23" dur="1000" fill="hold"/>
                                        <p:tgtEl>
                                          <p:spTgt spid="1033"/>
                                        </p:tgtEl>
                                        <p:attrNameLst>
                                          <p:attrName>fillcolor</p:attrName>
                                        </p:attrNameLst>
                                      </p:cBhvr>
                                      <p:to>
                                        <a:schemeClr val="accent1"/>
                                      </p:to>
                                    </p:animClr>
                                    <p:set>
                                      <p:cBhvr>
                                        <p:cTn id="24" dur="1000" fill="hold"/>
                                        <p:tgtEl>
                                          <p:spTgt spid="1033"/>
                                        </p:tgtEl>
                                        <p:attrNameLst>
                                          <p:attrName>fill.type</p:attrName>
                                        </p:attrNameLst>
                                      </p:cBhvr>
                                      <p:to>
                                        <p:strVal val="solid"/>
                                      </p:to>
                                    </p:set>
                                    <p:set>
                                      <p:cBhvr>
                                        <p:cTn id="25" dur="1000" fill="hold"/>
                                        <p:tgtEl>
                                          <p:spTgt spid="10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animBg="1"/>
      <p:bldP spid="1060" grpId="0" animBg="1"/>
      <p:bldP spid="1026" grpId="0"/>
    </p:bldLst>
  </p:timing>
  <p:txStyles>
    <p:title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285720" y="1928802"/>
            <a:ext cx="8229600"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latin typeface="华文新魏" pitchFamily="2" charset="-122"/>
                <a:ea typeface="华文新魏" pitchFamily="2" charset="-122"/>
              </a:rPr>
              <a:t>第</a:t>
            </a:r>
            <a:r>
              <a:rPr lang="en-US" altLang="zh-CN" sz="5400" smtClean="0">
                <a:latin typeface="华文新魏" pitchFamily="2" charset="-122"/>
                <a:ea typeface="华文新魏" pitchFamily="2" charset="-122"/>
              </a:rPr>
              <a:t>10</a:t>
            </a:r>
            <a:r>
              <a:rPr lang="zh-CN" altLang="en-US" sz="5400" b="1" smtClean="0">
                <a:latin typeface="华文新魏" pitchFamily="2" charset="-122"/>
                <a:ea typeface="华文新魏" pitchFamily="2" charset="-122"/>
              </a:rPr>
              <a:t>讲</a:t>
            </a:r>
            <a:r>
              <a:rPr lang="en-US" altLang="zh-CN" sz="5400" b="1" dirty="0" smtClean="0">
                <a:latin typeface="华文新魏" pitchFamily="2" charset="-122"/>
                <a:ea typeface="华文新魏" pitchFamily="2" charset="-122"/>
              </a:rPr>
              <a:t/>
            </a:r>
            <a:br>
              <a:rPr lang="en-US" altLang="zh-CN" sz="5400" b="1" dirty="0" smtClean="0">
                <a:latin typeface="华文新魏" pitchFamily="2" charset="-122"/>
                <a:ea typeface="华文新魏" pitchFamily="2" charset="-122"/>
              </a:rPr>
            </a:br>
            <a:r>
              <a:rPr lang="en-US" altLang="zh-CN" sz="5400" dirty="0" smtClean="0">
                <a:latin typeface="华文新魏" pitchFamily="2" charset="-122"/>
                <a:ea typeface="华文新魏" pitchFamily="2" charset="-122"/>
              </a:rPr>
              <a:t>         </a:t>
            </a:r>
            <a:r>
              <a:rPr lang="zh-CN" altLang="en-US" sz="5400" dirty="0" smtClean="0">
                <a:latin typeface="华文新魏" pitchFamily="2" charset="-122"/>
                <a:ea typeface="华文新魏" pitchFamily="2" charset="-122"/>
              </a:rPr>
              <a:t>货币政策</a:t>
            </a:r>
            <a:endParaRPr lang="zh-CN" altLang="en-US" sz="5400" b="1" dirty="0" smtClean="0">
              <a:latin typeface="华文新魏" pitchFamily="2" charset="-122"/>
              <a:ea typeface="华文新魏" pitchFamily="2" charset="-122"/>
            </a:endParaRPr>
          </a:p>
        </p:txBody>
      </p:sp>
      <p:sp>
        <p:nvSpPr>
          <p:cNvPr id="3" name="TextBox 2"/>
          <p:cNvSpPr txBox="1"/>
          <p:nvPr/>
        </p:nvSpPr>
        <p:spPr>
          <a:xfrm>
            <a:off x="1115616" y="4005064"/>
            <a:ext cx="4493538" cy="461665"/>
          </a:xfrm>
          <a:prstGeom prst="rect">
            <a:avLst/>
          </a:prstGeom>
          <a:noFill/>
        </p:spPr>
        <p:txBody>
          <a:bodyPr wrap="none" rtlCol="0">
            <a:spAutoFit/>
          </a:bodyPr>
          <a:lstStyle/>
          <a:p>
            <a:r>
              <a:rPr lang="zh-CN" altLang="en-US" sz="2400" b="1" dirty="0" smtClean="0">
                <a:latin typeface="楷体_GB2312" pitchFamily="49" charset="-122"/>
                <a:ea typeface="楷体_GB2312" pitchFamily="49" charset="-122"/>
              </a:rPr>
              <a:t>中央财经大学金融学院    方意</a:t>
            </a:r>
            <a:endParaRPr lang="zh-CN" altLang="en-US" sz="2400" b="1" dirty="0">
              <a:latin typeface="楷体_GB2312" pitchFamily="49" charset="-122"/>
              <a:ea typeface="楷体_GB2312" pitchFamily="49" charset="-122"/>
            </a:endParaRPr>
          </a:p>
        </p:txBody>
      </p:sp>
    </p:spTree>
  </p:cSld>
  <p:clrMapOvr>
    <a:masterClrMapping/>
  </p:clrMapOvr>
  <p:transition>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769" y="1252538"/>
            <a:ext cx="9144000" cy="4525963"/>
          </a:xfrm>
        </p:spPr>
        <p:txBody>
          <a:bodyPr/>
          <a:lstStyle/>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sym typeface="Wingdings 2" pitchFamily="18" charset="2"/>
              </a:rPr>
              <a:t>规则型货币政策指的是央行根据已经制定好的货币政策规则实施货币政策</a:t>
            </a:r>
            <a:r>
              <a:rPr lang="en-US" altLang="zh-CN" dirty="0" smtClean="0">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sym typeface="Wingdings 2" pitchFamily="18" charset="2"/>
              </a:rPr>
              <a:t>只进行一期优化。</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buNone/>
            </a:pPr>
            <a:r>
              <a:rPr lang="zh-CN" altLang="en-US"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泰勒规则、通胀目标制（</a:t>
            </a:r>
            <a:r>
              <a:rPr lang="en-US" altLang="zh-CN" sz="2400" dirty="0" smtClean="0">
                <a:latin typeface="Times New Roman" pitchFamily="18" charset="0"/>
                <a:ea typeface="楷体_GB2312" pitchFamily="49" charset="-122"/>
                <a:cs typeface="Times New Roman" pitchFamily="18" charset="0"/>
              </a:rPr>
              <a:t>inflation targeting</a:t>
            </a:r>
            <a:r>
              <a:rPr lang="zh-CN" altLang="en-US" sz="2400" dirty="0" smtClean="0">
                <a:latin typeface="Times New Roman" pitchFamily="18" charset="0"/>
                <a:ea typeface="楷体_GB2312" pitchFamily="49" charset="-122"/>
                <a:cs typeface="Times New Roman" pitchFamily="18" charset="0"/>
              </a:rPr>
              <a:t>）都是规则型货币政策</a:t>
            </a:r>
            <a:endParaRPr lang="en-US" altLang="zh-CN" sz="2400" dirty="0" smtClean="0">
              <a:latin typeface="Times New Roman" pitchFamily="18" charset="0"/>
              <a:ea typeface="楷体_GB2312" pitchFamily="49" charset="-122"/>
              <a:cs typeface="Times New Roman" pitchFamily="18" charset="0"/>
            </a:endParaRPr>
          </a:p>
          <a:p>
            <a:pPr>
              <a:buNone/>
            </a:pPr>
            <a:r>
              <a:rPr lang="zh-CN" altLang="en-US" sz="2400" dirty="0">
                <a:solidFill>
                  <a:srgbClr val="FF0000"/>
                </a:solidFill>
                <a:latin typeface="Times New Roman" pitchFamily="18" charset="0"/>
                <a:ea typeface="楷体_GB2312" pitchFamily="49" charset="-122"/>
                <a:cs typeface="Times New Roman" pitchFamily="18" charset="0"/>
              </a:rPr>
              <a:t> </a:t>
            </a:r>
            <a:r>
              <a:rPr lang="zh-CN" altLang="en-US"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中央银行并不是不改变政策，而是根据早期制定的政策规则代入最新的经济状况来制定政策。</a:t>
            </a:r>
            <a:endParaRPr lang="en-US" altLang="zh-CN" sz="2400" dirty="0" smtClean="0">
              <a:latin typeface="Times New Roman" pitchFamily="18" charset="0"/>
              <a:ea typeface="楷体_GB2312" pitchFamily="49" charset="-122"/>
              <a:cs typeface="Times New Roman" pitchFamily="18" charset="0"/>
            </a:endParaRPr>
          </a:p>
          <a:p>
            <a:pPr>
              <a:buNone/>
            </a:pPr>
            <a:endParaRPr lang="zh-CN" altLang="en-US" dirty="0">
              <a:latin typeface="Times New Roman" pitchFamily="18" charset="0"/>
              <a:ea typeface="楷体_GB2312" pitchFamily="49" charset="-122"/>
              <a:cs typeface="Times New Roman" pitchFamily="18" charset="0"/>
            </a:endParaRPr>
          </a:p>
        </p:txBody>
      </p:sp>
      <p:sp>
        <p:nvSpPr>
          <p:cNvPr id="4" name="标题 1"/>
          <p:cNvSpPr txBox="1">
            <a:spLocks/>
          </p:cNvSpPr>
          <p:nvPr/>
        </p:nvSpPr>
        <p:spPr bwMode="black">
          <a:xfrm>
            <a:off x="0" y="325438"/>
            <a:ext cx="8229600" cy="92710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r>
              <a:rPr lang="zh-CN" altLang="en-US" sz="2800" kern="0" dirty="0" smtClean="0">
                <a:latin typeface="楷体_GB2312" pitchFamily="49" charset="-122"/>
                <a:ea typeface="楷体_GB2312" pitchFamily="49" charset="-122"/>
              </a:rPr>
              <a:t>三、货币政策的两种实施策略：</a:t>
            </a:r>
            <a:r>
              <a:rPr lang="zh-CN" altLang="en-US" sz="2800" dirty="0">
                <a:latin typeface="Times New Roman" pitchFamily="18" charset="0"/>
                <a:ea typeface="楷体_GB2312" pitchFamily="49" charset="-122"/>
                <a:cs typeface="Times New Roman" pitchFamily="18" charset="0"/>
              </a:rPr>
              <a:t>相机抉择（</a:t>
            </a:r>
            <a:r>
              <a:rPr lang="en-US" altLang="zh-CN" sz="2800" dirty="0">
                <a:latin typeface="Times New Roman" pitchFamily="18" charset="0"/>
                <a:ea typeface="楷体_GB2312" pitchFamily="49" charset="-122"/>
                <a:cs typeface="Times New Roman" pitchFamily="18" charset="0"/>
              </a:rPr>
              <a:t>discretion</a:t>
            </a:r>
            <a:r>
              <a:rPr lang="zh-CN" altLang="en-US" sz="2800" dirty="0">
                <a:latin typeface="Times New Roman" pitchFamily="18" charset="0"/>
                <a:ea typeface="楷体_GB2312" pitchFamily="49" charset="-122"/>
                <a:cs typeface="Times New Roman" pitchFamily="18" charset="0"/>
              </a:rPr>
              <a:t>）</a:t>
            </a:r>
            <a:r>
              <a:rPr lang="en-US" altLang="zh-CN" sz="2800" i="1" dirty="0">
                <a:latin typeface="Times New Roman" pitchFamily="18" charset="0"/>
                <a:ea typeface="楷体_GB2312" pitchFamily="49" charset="-122"/>
                <a:cs typeface="Times New Roman" pitchFamily="18" charset="0"/>
              </a:rPr>
              <a:t>VS</a:t>
            </a:r>
            <a:r>
              <a:rPr lang="en-US" altLang="zh-CN" sz="2800" dirty="0">
                <a:latin typeface="Times New Roman" pitchFamily="18" charset="0"/>
                <a:ea typeface="楷体_GB2312" pitchFamily="49" charset="-122"/>
                <a:cs typeface="Times New Roman" pitchFamily="18" charset="0"/>
              </a:rPr>
              <a:t> </a:t>
            </a:r>
            <a:r>
              <a:rPr lang="zh-CN" altLang="en-US" sz="2800" dirty="0">
                <a:latin typeface="Times New Roman" pitchFamily="18" charset="0"/>
                <a:ea typeface="楷体_GB2312" pitchFamily="49" charset="-122"/>
                <a:cs typeface="Times New Roman" pitchFamily="18" charset="0"/>
              </a:rPr>
              <a:t>规则（</a:t>
            </a:r>
            <a:r>
              <a:rPr lang="en-US" altLang="zh-CN" sz="2800" dirty="0">
                <a:latin typeface="Times New Roman" pitchFamily="18" charset="0"/>
                <a:ea typeface="楷体_GB2312" pitchFamily="49" charset="-122"/>
                <a:cs typeface="Times New Roman" pitchFamily="18" charset="0"/>
              </a:rPr>
              <a:t>rules</a:t>
            </a:r>
            <a:r>
              <a:rPr lang="zh-CN" altLang="en-US" sz="2800" dirty="0">
                <a:latin typeface="Times New Roman" pitchFamily="18" charset="0"/>
                <a:ea typeface="楷体_GB2312" pitchFamily="49" charset="-122"/>
                <a:cs typeface="Times New Roman" pitchFamily="18" charset="0"/>
              </a:rPr>
              <a:t>）</a:t>
            </a:r>
            <a:endParaRPr lang="zh-CN" altLang="en-US" sz="2800" kern="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927100"/>
          </a:xfrm>
        </p:spPr>
        <p:txBody>
          <a:bodyPr/>
          <a:lstStyle/>
          <a:p>
            <a:pPr algn="ctr"/>
            <a:r>
              <a:rPr lang="zh-CN" altLang="en-US" sz="2400" dirty="0" smtClean="0">
                <a:latin typeface="楷体_GB2312" pitchFamily="49" charset="-122"/>
                <a:ea typeface="楷体_GB2312" pitchFamily="49" charset="-122"/>
              </a:rPr>
              <a:t>中央银行损失函数与通胀目标制</a:t>
            </a:r>
            <a:endParaRPr lang="zh-CN" altLang="en-US" sz="2400" dirty="0">
              <a:latin typeface="楷体_GB2312" pitchFamily="49" charset="-122"/>
              <a:ea typeface="楷体_GB2312" pitchFamily="49" charset="-122"/>
            </a:endParaRPr>
          </a:p>
        </p:txBody>
      </p:sp>
      <p:sp>
        <p:nvSpPr>
          <p:cNvPr id="3" name="内容占位符 2"/>
          <p:cNvSpPr>
            <a:spLocks noGrp="1"/>
          </p:cNvSpPr>
          <p:nvPr>
            <p:ph idx="1"/>
          </p:nvPr>
        </p:nvSpPr>
        <p:spPr>
          <a:xfrm>
            <a:off x="142844" y="836712"/>
            <a:ext cx="9001156" cy="4525963"/>
          </a:xfrm>
        </p:spPr>
        <p:txBody>
          <a:bodyPr/>
          <a:lstStyle/>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货币政策的根本目标总是全体社会成员的福利。因此，就最终宏观经济目标而言，经济学文献常用“社会福利函数”描述中央银行的决策问题。社会福利函数常常被表示为一个简单的损失函数，中央银行通常选取政策工具以最小化下述目标：</a:t>
            </a: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dirty="0" smtClean="0">
              <a:latin typeface="楷体_GB2312" pitchFamily="49" charset="-122"/>
              <a:ea typeface="楷体_GB2312" pitchFamily="49" charset="-122"/>
              <a:sym typeface="Wingdings 2" pitchFamily="18" charset="2"/>
            </a:endParaRPr>
          </a:p>
          <a:p>
            <a:pPr>
              <a:buNone/>
            </a:pPr>
            <a:endParaRPr lang="en-US" altLang="zh-CN" sz="2800" dirty="0" smtClean="0">
              <a:latin typeface="楷体_GB2312" pitchFamily="49" charset="-122"/>
              <a:ea typeface="楷体_GB2312" pitchFamily="49" charset="-122"/>
              <a:sym typeface="Wingdings 2" pitchFamily="18" charset="2"/>
            </a:endParaRPr>
          </a:p>
          <a:p>
            <a:pPr>
              <a:buNone/>
            </a:pPr>
            <a:r>
              <a:rPr lang="en-US" altLang="zh-CN" sz="2400" dirty="0" smtClean="0">
                <a:solidFill>
                  <a:schemeClr val="accent1"/>
                </a:solidFill>
                <a:latin typeface="楷体_GB2312" pitchFamily="49" charset="-122"/>
                <a:ea typeface="楷体_GB2312" pitchFamily="49" charset="-122"/>
              </a:rPr>
              <a:t>  </a:t>
            </a: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当    时，中央银行只关注通货膨胀，这种策略为严格的通货膨胀目标制；</a:t>
            </a:r>
            <a:endParaRPr lang="en-US" altLang="zh-CN" sz="2400" dirty="0" smtClean="0">
              <a:latin typeface="楷体_GB2312" pitchFamily="49" charset="-122"/>
              <a:ea typeface="楷体_GB2312" pitchFamily="49" charset="-122"/>
            </a:endParaRPr>
          </a:p>
          <a:p>
            <a:pPr>
              <a:buNone/>
            </a:pPr>
            <a:r>
              <a:rPr lang="en-US" altLang="zh-CN" sz="2400" dirty="0" smtClean="0">
                <a:solidFill>
                  <a:srgbClr val="FF0000"/>
                </a:solidFill>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当    时，灵活的通货膨胀目标制。</a:t>
            </a:r>
            <a:endParaRPr lang="en-US" altLang="zh-CN" sz="2400" dirty="0" smtClean="0">
              <a:latin typeface="楷体_GB2312" pitchFamily="49" charset="-122"/>
              <a:ea typeface="楷体_GB2312" pitchFamily="49" charset="-122"/>
            </a:endParaRPr>
          </a:p>
          <a:p>
            <a:pPr>
              <a:buNone/>
            </a:pPr>
            <a:r>
              <a:rPr lang="zh-CN" altLang="en-US" sz="2400" dirty="0" smtClean="0">
                <a:latin typeface="楷体_GB2312" pitchFamily="49" charset="-122"/>
                <a:ea typeface="楷体_GB2312" pitchFamily="49" charset="-122"/>
                <a:sym typeface="Wingdings 2" pitchFamily="18" charset="2"/>
              </a:rPr>
              <a:t>                  为当前通胀率、  为目标通胀率、 为当前产出、 为目标产出。</a:t>
            </a: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dirty="0" smtClean="0">
              <a:latin typeface="楷体_GB2312" pitchFamily="49" charset="-122"/>
              <a:ea typeface="楷体_GB2312" pitchFamily="49" charset="-122"/>
              <a:sym typeface="Wingdings 2" pitchFamily="18" charset="2"/>
            </a:endParaRPr>
          </a:p>
          <a:p>
            <a:pPr>
              <a:buNone/>
            </a:pPr>
            <a:endParaRPr lang="en-US" altLang="zh-CN" dirty="0" smtClean="0">
              <a:latin typeface="楷体_GB2312" pitchFamily="49" charset="-122"/>
              <a:ea typeface="楷体_GB2312" pitchFamily="49" charset="-122"/>
              <a:sym typeface="Wingdings 2" pitchFamily="18" charset="2"/>
            </a:endParaRPr>
          </a:p>
          <a:p>
            <a:pPr>
              <a:buNone/>
            </a:pPr>
            <a:endParaRPr lang="en-US" altLang="zh-CN" dirty="0" smtClean="0">
              <a:latin typeface="楷体_GB2312" pitchFamily="49" charset="-122"/>
              <a:ea typeface="楷体_GB2312" pitchFamily="49" charset="-122"/>
              <a:sym typeface="Wingdings 2" pitchFamily="18" charset="2"/>
            </a:endParaRPr>
          </a:p>
          <a:p>
            <a:pPr>
              <a:buNone/>
            </a:pPr>
            <a:endParaRPr lang="zh-CN" altLang="en-US" dirty="0"/>
          </a:p>
        </p:txBody>
      </p:sp>
      <p:graphicFrame>
        <p:nvGraphicFramePr>
          <p:cNvPr id="32770" name="Object 2"/>
          <p:cNvGraphicFramePr>
            <a:graphicFrameLocks noChangeAspect="1"/>
          </p:cNvGraphicFramePr>
          <p:nvPr/>
        </p:nvGraphicFramePr>
        <p:xfrm>
          <a:off x="2051720" y="2348880"/>
          <a:ext cx="4498970" cy="1214446"/>
        </p:xfrm>
        <a:graphic>
          <a:graphicData uri="http://schemas.openxmlformats.org/presentationml/2006/ole">
            <p:oleObj spid="_x0000_s115714" name="Equation" r:id="rId3" imgW="2070100" imgH="558800" progId="Equation.DSMT4">
              <p:embed/>
            </p:oleObj>
          </a:graphicData>
        </a:graphic>
      </p:graphicFrame>
      <p:graphicFrame>
        <p:nvGraphicFramePr>
          <p:cNvPr id="32771" name="Object 3"/>
          <p:cNvGraphicFramePr>
            <a:graphicFrameLocks noChangeAspect="1"/>
          </p:cNvGraphicFramePr>
          <p:nvPr/>
        </p:nvGraphicFramePr>
        <p:xfrm>
          <a:off x="1043608" y="3573016"/>
          <a:ext cx="745797" cy="360040"/>
        </p:xfrm>
        <a:graphic>
          <a:graphicData uri="http://schemas.openxmlformats.org/presentationml/2006/ole">
            <p:oleObj spid="_x0000_s115715" name="Equation" r:id="rId4" imgW="368140" imgH="177723" progId="Equation.DSMT4">
              <p:embed/>
            </p:oleObj>
          </a:graphicData>
        </a:graphic>
      </p:graphicFrame>
      <p:graphicFrame>
        <p:nvGraphicFramePr>
          <p:cNvPr id="32773" name="Object 5"/>
          <p:cNvGraphicFramePr>
            <a:graphicFrameLocks noChangeAspect="1"/>
          </p:cNvGraphicFramePr>
          <p:nvPr/>
        </p:nvGraphicFramePr>
        <p:xfrm>
          <a:off x="1115616" y="4365104"/>
          <a:ext cx="745416" cy="360040"/>
        </p:xfrm>
        <a:graphic>
          <a:graphicData uri="http://schemas.openxmlformats.org/presentationml/2006/ole">
            <p:oleObj spid="_x0000_s115716" name="Equation" r:id="rId5" imgW="368140" imgH="177723" progId="Equation.DSMT4">
              <p:embed/>
            </p:oleObj>
          </a:graphicData>
        </a:graphic>
      </p:graphicFrame>
      <p:graphicFrame>
        <p:nvGraphicFramePr>
          <p:cNvPr id="115717" name="Object 5"/>
          <p:cNvGraphicFramePr>
            <a:graphicFrameLocks noChangeAspect="1"/>
          </p:cNvGraphicFramePr>
          <p:nvPr/>
        </p:nvGraphicFramePr>
        <p:xfrm>
          <a:off x="2483768" y="4725144"/>
          <a:ext cx="432048" cy="498517"/>
        </p:xfrm>
        <a:graphic>
          <a:graphicData uri="http://schemas.openxmlformats.org/presentationml/2006/ole">
            <p:oleObj spid="_x0000_s115717" name="Equation" r:id="rId6" imgW="164880" imgH="228600" progId="Equation.DSMT4">
              <p:embed/>
            </p:oleObj>
          </a:graphicData>
        </a:graphic>
      </p:graphicFrame>
      <p:graphicFrame>
        <p:nvGraphicFramePr>
          <p:cNvPr id="115718" name="Object 6"/>
          <p:cNvGraphicFramePr>
            <a:graphicFrameLocks noChangeAspect="1"/>
          </p:cNvGraphicFramePr>
          <p:nvPr/>
        </p:nvGraphicFramePr>
        <p:xfrm>
          <a:off x="5004048" y="4725144"/>
          <a:ext cx="498475" cy="442912"/>
        </p:xfrm>
        <a:graphic>
          <a:graphicData uri="http://schemas.openxmlformats.org/presentationml/2006/ole">
            <p:oleObj spid="_x0000_s115718" name="Equation" r:id="rId7" imgW="190440" imgH="203040" progId="Equation.DSMT4">
              <p:embed/>
            </p:oleObj>
          </a:graphicData>
        </a:graphic>
      </p:graphicFrame>
      <p:graphicFrame>
        <p:nvGraphicFramePr>
          <p:cNvPr id="115719" name="Object 7"/>
          <p:cNvGraphicFramePr>
            <a:graphicFrameLocks noChangeAspect="1"/>
          </p:cNvGraphicFramePr>
          <p:nvPr/>
        </p:nvGraphicFramePr>
        <p:xfrm>
          <a:off x="7380312" y="4797152"/>
          <a:ext cx="366707" cy="360040"/>
        </p:xfrm>
        <a:graphic>
          <a:graphicData uri="http://schemas.openxmlformats.org/presentationml/2006/ole">
            <p:oleObj spid="_x0000_s115719" name="Equation" r:id="rId8" imgW="139680" imgH="228600" progId="Equation.DSMT4">
              <p:embed/>
            </p:oleObj>
          </a:graphicData>
        </a:graphic>
      </p:graphicFrame>
      <p:graphicFrame>
        <p:nvGraphicFramePr>
          <p:cNvPr id="115720" name="Object 8"/>
          <p:cNvGraphicFramePr>
            <a:graphicFrameLocks noChangeAspect="1"/>
          </p:cNvGraphicFramePr>
          <p:nvPr/>
        </p:nvGraphicFramePr>
        <p:xfrm>
          <a:off x="1043608" y="5157192"/>
          <a:ext cx="360040" cy="385758"/>
        </p:xfrm>
        <a:graphic>
          <a:graphicData uri="http://schemas.openxmlformats.org/presentationml/2006/ole">
            <p:oleObj spid="_x0000_s115720" name="Equation" r:id="rId9" imgW="177480" imgH="19044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 xmlns:p14="http://schemas.microsoft.com/office/powerpoint/2010/main" val="2300593497"/>
              </p:ext>
            </p:extLst>
          </p:nvPr>
        </p:nvGraphicFramePr>
        <p:xfrm>
          <a:off x="1763688" y="943684"/>
          <a:ext cx="5051425" cy="1820863"/>
        </p:xfrm>
        <a:graphic>
          <a:graphicData uri="http://schemas.openxmlformats.org/presentationml/2006/ole">
            <p:oleObj spid="_x0000_s80928" name="Equation" r:id="rId3" imgW="2323800" imgH="838080" progId="Equation.DSMT4">
              <p:embed/>
            </p:oleObj>
          </a:graphicData>
        </a:graphic>
      </p:graphicFrame>
      <p:sp>
        <p:nvSpPr>
          <p:cNvPr id="5" name="TextBox 4"/>
          <p:cNvSpPr txBox="1"/>
          <p:nvPr/>
        </p:nvSpPr>
        <p:spPr>
          <a:xfrm>
            <a:off x="20688" y="1484783"/>
            <a:ext cx="1743000" cy="1200329"/>
          </a:xfrm>
          <a:prstGeom prst="rect">
            <a:avLst/>
          </a:prstGeom>
          <a:noFill/>
        </p:spPr>
        <p:txBody>
          <a:bodyPr wrap="square" rtlCol="0">
            <a:spAutoFit/>
          </a:bodyPr>
          <a:lstStyle/>
          <a:p>
            <a:r>
              <a:rPr lang="zh-CN" altLang="en-US" sz="2400" dirty="0" smtClean="0">
                <a:latin typeface="楷体_GB2312" panose="02010609030101010101" pitchFamily="49" charset="-122"/>
                <a:ea typeface="楷体_GB2312" panose="02010609030101010101" pitchFamily="49" charset="-122"/>
              </a:rPr>
              <a:t>相机抉择：</a:t>
            </a:r>
            <a:endParaRPr lang="en-US" altLang="zh-CN" sz="2400" dirty="0" smtClean="0">
              <a:latin typeface="楷体_GB2312" panose="02010609030101010101" pitchFamily="49" charset="-122"/>
              <a:ea typeface="楷体_GB2312" panose="02010609030101010101" pitchFamily="49" charset="-122"/>
            </a:endParaRPr>
          </a:p>
          <a:p>
            <a:r>
              <a:rPr lang="zh-CN" altLang="en-US" sz="2400" dirty="0" smtClean="0">
                <a:latin typeface="楷体_GB2312" panose="02010609030101010101" pitchFamily="49" charset="-122"/>
                <a:ea typeface="楷体_GB2312" panose="02010609030101010101" pitchFamily="49" charset="-122"/>
              </a:rPr>
              <a:t>（每期做一次优化</a:t>
            </a:r>
            <a:r>
              <a:rPr lang="zh-CN" altLang="en-US" sz="2400" dirty="0">
                <a:latin typeface="楷体_GB2312" panose="02010609030101010101" pitchFamily="49" charset="-122"/>
                <a:ea typeface="楷体_GB2312" panose="02010609030101010101" pitchFamily="49" charset="-122"/>
              </a:rPr>
              <a:t>）</a:t>
            </a:r>
          </a:p>
        </p:txBody>
      </p:sp>
      <p:sp>
        <p:nvSpPr>
          <p:cNvPr id="6" name="TextBox 5"/>
          <p:cNvSpPr txBox="1"/>
          <p:nvPr/>
        </p:nvSpPr>
        <p:spPr>
          <a:xfrm>
            <a:off x="20688" y="3717032"/>
            <a:ext cx="2031325" cy="1200329"/>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规则：</a:t>
            </a:r>
            <a:endParaRPr lang="en-US" altLang="zh-CN" sz="2400" dirty="0" smtClean="0">
              <a:latin typeface="楷体_GB2312" panose="02010609030101010101" pitchFamily="49" charset="-122"/>
              <a:ea typeface="楷体_GB2312" panose="02010609030101010101" pitchFamily="49" charset="-122"/>
            </a:endParaRPr>
          </a:p>
          <a:p>
            <a:r>
              <a:rPr lang="zh-CN" altLang="en-US" sz="2400" dirty="0" smtClean="0">
                <a:latin typeface="楷体_GB2312" panose="02010609030101010101" pitchFamily="49" charset="-122"/>
                <a:ea typeface="楷体_GB2312" panose="02010609030101010101" pitchFamily="49" charset="-122"/>
              </a:rPr>
              <a:t>（只在期初</a:t>
            </a:r>
            <a:endParaRPr lang="en-US" altLang="zh-CN" sz="2400" dirty="0" smtClean="0">
              <a:latin typeface="楷体_GB2312" panose="02010609030101010101" pitchFamily="49" charset="-122"/>
              <a:ea typeface="楷体_GB2312" panose="02010609030101010101" pitchFamily="49" charset="-122"/>
            </a:endParaRPr>
          </a:p>
          <a:p>
            <a:r>
              <a:rPr lang="zh-CN" altLang="en-US" sz="2400" dirty="0" smtClean="0">
                <a:latin typeface="楷体_GB2312" panose="02010609030101010101" pitchFamily="49" charset="-122"/>
                <a:ea typeface="楷体_GB2312" panose="02010609030101010101" pitchFamily="49" charset="-122"/>
              </a:rPr>
              <a:t>做一次优化）</a:t>
            </a:r>
            <a:endParaRPr lang="zh-CN" altLang="en-US" sz="2400" dirty="0">
              <a:latin typeface="楷体_GB2312" panose="02010609030101010101" pitchFamily="49" charset="-122"/>
              <a:ea typeface="楷体_GB2312" panose="02010609030101010101" pitchFamily="49" charset="-122"/>
            </a:endParaRPr>
          </a:p>
        </p:txBody>
      </p:sp>
      <p:graphicFrame>
        <p:nvGraphicFramePr>
          <p:cNvPr id="7" name="对象 6"/>
          <p:cNvGraphicFramePr>
            <a:graphicFrameLocks noChangeAspect="1"/>
          </p:cNvGraphicFramePr>
          <p:nvPr>
            <p:extLst>
              <p:ext uri="{D42A27DB-BD31-4B8C-83A1-F6EECF244321}">
                <p14:modId xmlns="" xmlns:p14="http://schemas.microsoft.com/office/powerpoint/2010/main" val="1725773499"/>
              </p:ext>
            </p:extLst>
          </p:nvPr>
        </p:nvGraphicFramePr>
        <p:xfrm>
          <a:off x="1586976" y="3140968"/>
          <a:ext cx="7312185" cy="2202488"/>
        </p:xfrm>
        <a:graphic>
          <a:graphicData uri="http://schemas.openxmlformats.org/presentationml/2006/ole">
            <p:oleObj spid="_x0000_s80929" name="Equation" r:id="rId4" imgW="2781000" imgH="838080" progId="Equation.DSMT4">
              <p:embed/>
            </p:oleObj>
          </a:graphicData>
        </a:graphic>
      </p:graphicFrame>
    </p:spTree>
    <p:extLst>
      <p:ext uri="{BB962C8B-B14F-4D97-AF65-F5344CB8AC3E}">
        <p14:creationId xmlns="" xmlns:p14="http://schemas.microsoft.com/office/powerpoint/2010/main" val="7588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71400"/>
            <a:ext cx="8229600" cy="927100"/>
          </a:xfrm>
        </p:spPr>
        <p:txBody>
          <a:bodyPr/>
          <a:lstStyle/>
          <a:p>
            <a:pPr algn="ctr"/>
            <a:r>
              <a:rPr lang="zh-CN" altLang="en-US" sz="2800" dirty="0" smtClean="0">
                <a:latin typeface="楷体_GB2312" pitchFamily="49" charset="-122"/>
                <a:ea typeface="楷体_GB2312" pitchFamily="49" charset="-122"/>
              </a:rPr>
              <a:t>时间不一致性</a:t>
            </a:r>
            <a:r>
              <a:rPr lang="en-US" altLang="zh-CN" sz="2800" dirty="0" smtClean="0">
                <a:latin typeface="楷体_GB2312" pitchFamily="49" charset="-122"/>
                <a:ea typeface="楷体_GB2312" pitchFamily="49" charset="-122"/>
              </a:rPr>
              <a:t>——</a:t>
            </a:r>
            <a:r>
              <a:rPr lang="zh-CN" altLang="en-US" sz="2800" dirty="0" smtClean="0">
                <a:latin typeface="楷体_GB2312" pitchFamily="49" charset="-122"/>
                <a:ea typeface="楷体_GB2312" pitchFamily="49" charset="-122"/>
              </a:rPr>
              <a:t>对相机抉择政策的批判</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07504" y="476672"/>
            <a:ext cx="8856984" cy="4525963"/>
          </a:xfrm>
        </p:spPr>
        <p:txBody>
          <a:bodyPr/>
          <a:lstStyle/>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Times New Roman" pitchFamily="18" charset="0"/>
                <a:ea typeface="楷体_GB2312" pitchFamily="49" charset="-122"/>
                <a:cs typeface="Times New Roman" pitchFamily="18" charset="0"/>
                <a:sym typeface="Wingdings 2" pitchFamily="18" charset="2"/>
              </a:rPr>
              <a:t>时间不一致性</a:t>
            </a:r>
            <a:r>
              <a:rPr lang="zh-CN" altLang="en-US" sz="2400" dirty="0">
                <a:latin typeface="Times New Roman" pitchFamily="18" charset="0"/>
                <a:ea typeface="楷体_GB2312" pitchFamily="49" charset="-122"/>
                <a:cs typeface="Times New Roman" pitchFamily="18" charset="0"/>
                <a:sym typeface="Wingdings 2" pitchFamily="18" charset="2"/>
              </a:rPr>
              <a:t>：</a:t>
            </a:r>
            <a:r>
              <a:rPr lang="zh-CN" altLang="en-US" sz="2400" dirty="0" smtClean="0">
                <a:latin typeface="Times New Roman" pitchFamily="18" charset="0"/>
                <a:ea typeface="楷体_GB2312" pitchFamily="49" charset="-122"/>
                <a:cs typeface="Times New Roman" pitchFamily="18" charset="0"/>
                <a:sym typeface="Wingdings 2" pitchFamily="18" charset="2"/>
              </a:rPr>
              <a:t>时刻</a:t>
            </a:r>
            <a:r>
              <a:rPr lang="en-US" altLang="zh-CN" sz="2400" dirty="0" smtClean="0">
                <a:latin typeface="Times New Roman" pitchFamily="18" charset="0"/>
                <a:ea typeface="楷体_GB2312" pitchFamily="49" charset="-122"/>
                <a:cs typeface="Times New Roman" pitchFamily="18" charset="0"/>
                <a:sym typeface="Wingdings 2" pitchFamily="18" charset="2"/>
              </a:rPr>
              <a:t>t0</a:t>
            </a:r>
            <a:r>
              <a:rPr lang="zh-CN" altLang="en-US" sz="2400" dirty="0" smtClean="0">
                <a:latin typeface="Times New Roman" pitchFamily="18" charset="0"/>
                <a:ea typeface="楷体_GB2312" pitchFamily="49" charset="-122"/>
                <a:cs typeface="Times New Roman" pitchFamily="18" charset="0"/>
                <a:sym typeface="Wingdings 2" pitchFamily="18" charset="2"/>
              </a:rPr>
              <a:t>为</a:t>
            </a:r>
            <a:r>
              <a:rPr lang="en-US" altLang="zh-CN" sz="2400" dirty="0" smtClean="0">
                <a:latin typeface="Times New Roman" pitchFamily="18" charset="0"/>
                <a:ea typeface="楷体_GB2312" pitchFamily="49" charset="-122"/>
                <a:cs typeface="Times New Roman" pitchFamily="18" charset="0"/>
                <a:sym typeface="Wingdings 2" pitchFamily="18" charset="2"/>
              </a:rPr>
              <a:t>t1</a:t>
            </a:r>
            <a:r>
              <a:rPr lang="zh-CN" altLang="en-US" sz="2400" dirty="0" smtClean="0">
                <a:latin typeface="Times New Roman" pitchFamily="18" charset="0"/>
                <a:ea typeface="楷体_GB2312" pitchFamily="49" charset="-122"/>
                <a:cs typeface="Times New Roman" pitchFamily="18" charset="0"/>
                <a:sym typeface="Wingdings 2" pitchFamily="18" charset="2"/>
              </a:rPr>
              <a:t>时制定的策略，等到时刻</a:t>
            </a:r>
            <a:r>
              <a:rPr lang="en-US" altLang="zh-CN" sz="2400" dirty="0" smtClean="0">
                <a:latin typeface="Times New Roman" pitchFamily="18" charset="0"/>
                <a:ea typeface="楷体_GB2312" pitchFamily="49" charset="-122"/>
                <a:cs typeface="Times New Roman" pitchFamily="18" charset="0"/>
                <a:sym typeface="Wingdings 2" pitchFamily="18" charset="2"/>
              </a:rPr>
              <a:t>t1</a:t>
            </a:r>
            <a:r>
              <a:rPr lang="zh-CN" altLang="en-US" sz="2400" dirty="0" smtClean="0">
                <a:latin typeface="Times New Roman" pitchFamily="18" charset="0"/>
                <a:ea typeface="楷体_GB2312" pitchFamily="49" charset="-122"/>
                <a:cs typeface="Times New Roman" pitchFamily="18" charset="0"/>
                <a:sym typeface="Wingdings 2" pitchFamily="18" charset="2"/>
              </a:rPr>
              <a:t>，当该策略不再是最优策略，这种策略即为“时间不一致性”策略。</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anose="05000000000000000000"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相机抉择使得时间不一致性成为可能。</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anose="05000000000000000000" pitchFamily="2" charset="2"/>
              <a:buChar char="Ø"/>
            </a:pPr>
            <a:r>
              <a:rPr lang="zh-CN" altLang="en-US" sz="2000" dirty="0" smtClean="0">
                <a:latin typeface="Times New Roman" pitchFamily="18" charset="0"/>
                <a:ea typeface="楷体_GB2312" pitchFamily="49" charset="-122"/>
                <a:cs typeface="Times New Roman" pitchFamily="18" charset="0"/>
                <a:sym typeface="Wingdings 2" pitchFamily="18" charset="2"/>
              </a:rPr>
              <a:t>比如今天制定了一个策略为明天</a:t>
            </a:r>
            <a:r>
              <a:rPr lang="en-US" altLang="zh-CN" sz="2000" dirty="0" smtClean="0">
                <a:latin typeface="Times New Roman" pitchFamily="18" charset="0"/>
                <a:ea typeface="楷体_GB2312" pitchFamily="49" charset="-122"/>
                <a:cs typeface="Times New Roman" pitchFamily="18" charset="0"/>
                <a:sym typeface="Wingdings 2" pitchFamily="18" charset="2"/>
              </a:rPr>
              <a:t>5</a:t>
            </a:r>
            <a:r>
              <a:rPr lang="zh-CN" altLang="en-US" sz="2000" dirty="0" smtClean="0">
                <a:latin typeface="Times New Roman" pitchFamily="18" charset="0"/>
                <a:ea typeface="楷体_GB2312" pitchFamily="49" charset="-122"/>
                <a:cs typeface="Times New Roman" pitchFamily="18" charset="0"/>
                <a:sym typeface="Wingdings 2" pitchFamily="18" charset="2"/>
              </a:rPr>
              <a:t>点</a:t>
            </a:r>
            <a:r>
              <a:rPr lang="en-US" altLang="zh-CN" sz="2000" dirty="0" smtClean="0">
                <a:latin typeface="Times New Roman" pitchFamily="18" charset="0"/>
                <a:ea typeface="楷体_GB2312" pitchFamily="49" charset="-122"/>
                <a:cs typeface="Times New Roman" pitchFamily="18" charset="0"/>
                <a:sym typeface="Wingdings 2" pitchFamily="18" charset="2"/>
              </a:rPr>
              <a:t>30</a:t>
            </a:r>
            <a:r>
              <a:rPr lang="zh-CN" altLang="en-US" sz="2000" dirty="0" smtClean="0">
                <a:latin typeface="Times New Roman" pitchFamily="18" charset="0"/>
                <a:ea typeface="楷体_GB2312" pitchFamily="49" charset="-122"/>
                <a:cs typeface="Times New Roman" pitchFamily="18" charset="0"/>
                <a:sym typeface="Wingdings 2" pitchFamily="18" charset="2"/>
              </a:rPr>
              <a:t>起床看书，等到明天</a:t>
            </a:r>
            <a:r>
              <a:rPr lang="en-US" altLang="zh-CN" sz="2000" dirty="0" smtClean="0">
                <a:latin typeface="Times New Roman" pitchFamily="18" charset="0"/>
                <a:ea typeface="楷体_GB2312" pitchFamily="49" charset="-122"/>
                <a:cs typeface="Times New Roman" pitchFamily="18" charset="0"/>
                <a:sym typeface="Wingdings 2" pitchFamily="18" charset="2"/>
              </a:rPr>
              <a:t>5</a:t>
            </a:r>
            <a:r>
              <a:rPr lang="zh-CN" altLang="en-US" sz="2000" dirty="0" smtClean="0">
                <a:latin typeface="Times New Roman" pitchFamily="18" charset="0"/>
                <a:ea typeface="楷体_GB2312" pitchFamily="49" charset="-122"/>
                <a:cs typeface="Times New Roman" pitchFamily="18" charset="0"/>
                <a:sym typeface="Wingdings 2" pitchFamily="18" charset="2"/>
              </a:rPr>
              <a:t>点</a:t>
            </a:r>
            <a:r>
              <a:rPr lang="en-US" altLang="zh-CN" sz="2000" dirty="0" smtClean="0">
                <a:latin typeface="Times New Roman" pitchFamily="18" charset="0"/>
                <a:ea typeface="楷体_GB2312" pitchFamily="49" charset="-122"/>
                <a:cs typeface="Times New Roman" pitchFamily="18" charset="0"/>
                <a:sym typeface="Wingdings 2" pitchFamily="18" charset="2"/>
              </a:rPr>
              <a:t>30</a:t>
            </a:r>
            <a:r>
              <a:rPr lang="zh-CN" altLang="en-US" sz="2000" dirty="0" smtClean="0">
                <a:latin typeface="Times New Roman" pitchFamily="18" charset="0"/>
                <a:ea typeface="楷体_GB2312" pitchFamily="49" charset="-122"/>
                <a:cs typeface="Times New Roman" pitchFamily="18" charset="0"/>
                <a:sym typeface="Wingdings 2" pitchFamily="18" charset="2"/>
              </a:rPr>
              <a:t>，发现起床不再是最优策略了（赖床舒服）。</a:t>
            </a:r>
            <a:endParaRPr lang="en-US" altLang="zh-CN" sz="2000" dirty="0" smtClean="0">
              <a:latin typeface="Times New Roman" pitchFamily="18" charset="0"/>
              <a:ea typeface="楷体_GB2312" pitchFamily="49" charset="-122"/>
              <a:cs typeface="Times New Roman" pitchFamily="18" charset="0"/>
              <a:sym typeface="Wingdings 2" pitchFamily="18" charset="2"/>
            </a:endParaRPr>
          </a:p>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例子：</a:t>
            </a:r>
            <a:endParaRPr lang="en-US" altLang="zh-CN" sz="24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老师的目标：学生努力学习，老师不考试。</a:t>
            </a:r>
            <a:endParaRPr lang="en-US" altLang="zh-CN" sz="20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老师的</a:t>
            </a:r>
            <a:r>
              <a:rPr lang="zh-CN" altLang="en-US" sz="2000" dirty="0">
                <a:latin typeface="楷体_GB2312" pitchFamily="49" charset="-122"/>
                <a:ea typeface="楷体_GB2312" pitchFamily="49" charset="-122"/>
                <a:sym typeface="Wingdings 2" pitchFamily="18" charset="2"/>
              </a:rPr>
              <a:t>行动</a:t>
            </a:r>
            <a:r>
              <a:rPr lang="zh-CN" altLang="en-US" sz="2000" dirty="0" smtClean="0">
                <a:latin typeface="楷体_GB2312" pitchFamily="49" charset="-122"/>
                <a:ea typeface="楷体_GB2312" pitchFamily="49" charset="-122"/>
                <a:sym typeface="Wingdings 2" pitchFamily="18" charset="2"/>
              </a:rPr>
              <a:t>：</a:t>
            </a:r>
            <a:endParaRPr lang="en-US" altLang="zh-CN" sz="2000" dirty="0" smtClean="0">
              <a:latin typeface="楷体_GB2312" pitchFamily="49" charset="-122"/>
              <a:ea typeface="楷体_GB2312" pitchFamily="49" charset="-122"/>
              <a:sym typeface="Wingdings 2" pitchFamily="18" charset="2"/>
            </a:endParaRPr>
          </a:p>
          <a:p>
            <a:pPr lvl="2">
              <a:buClr>
                <a:srgbClr val="FF0000"/>
              </a:buClr>
              <a:buFont typeface="Wingdings" panose="05000000000000000000" pitchFamily="2" charset="2"/>
              <a:buChar char="p"/>
            </a:pPr>
            <a:r>
              <a:rPr lang="en-US" altLang="zh-CN" sz="2000" dirty="0" smtClean="0">
                <a:latin typeface="楷体_GB2312" pitchFamily="49" charset="-122"/>
                <a:ea typeface="楷体_GB2312" pitchFamily="49" charset="-122"/>
                <a:sym typeface="Wingdings 2" pitchFamily="18" charset="2"/>
              </a:rPr>
              <a:t>t0(</a:t>
            </a:r>
            <a:r>
              <a:rPr lang="zh-CN" altLang="en-US" sz="2000" dirty="0" smtClean="0">
                <a:latin typeface="楷体_GB2312" pitchFamily="49" charset="-122"/>
                <a:ea typeface="楷体_GB2312" pitchFamily="49" charset="-122"/>
                <a:sym typeface="Wingdings 2" pitchFamily="18" charset="2"/>
              </a:rPr>
              <a:t>学生开学时</a:t>
            </a:r>
            <a:r>
              <a:rPr lang="en-US" altLang="zh-CN" sz="2000" dirty="0" smtClean="0">
                <a:latin typeface="楷体_GB2312" pitchFamily="49" charset="-122"/>
                <a:ea typeface="楷体_GB2312" pitchFamily="49" charset="-122"/>
                <a:sym typeface="Wingdings 2" pitchFamily="18" charset="2"/>
              </a:rPr>
              <a:t>)</a:t>
            </a:r>
            <a:r>
              <a:rPr lang="zh-CN" altLang="en-US" sz="2000" dirty="0" smtClean="0">
                <a:latin typeface="楷体_GB2312" pitchFamily="49" charset="-122"/>
                <a:ea typeface="楷体_GB2312" pitchFamily="49" charset="-122"/>
                <a:sym typeface="Wingdings 2" pitchFamily="18" charset="2"/>
              </a:rPr>
              <a:t>，老师制定策略，</a:t>
            </a:r>
            <a:r>
              <a:rPr lang="en-US" altLang="zh-CN" sz="2000" b="1" dirty="0" smtClean="0">
                <a:solidFill>
                  <a:srgbClr val="FF0000"/>
                </a:solidFill>
                <a:latin typeface="楷体_GB2312" pitchFamily="49" charset="-122"/>
                <a:ea typeface="楷体_GB2312" pitchFamily="49" charset="-122"/>
                <a:sym typeface="Wingdings 2" pitchFamily="18" charset="2"/>
              </a:rPr>
              <a:t>t1(</a:t>
            </a:r>
            <a:r>
              <a:rPr lang="zh-CN" altLang="en-US" sz="2000" b="1" dirty="0" smtClean="0">
                <a:solidFill>
                  <a:srgbClr val="FF0000"/>
                </a:solidFill>
                <a:latin typeface="楷体_GB2312" pitchFamily="49" charset="-122"/>
                <a:ea typeface="楷体_GB2312" pitchFamily="49" charset="-122"/>
                <a:sym typeface="Wingdings 2" pitchFamily="18" charset="2"/>
              </a:rPr>
              <a:t>期末）时要考试</a:t>
            </a:r>
            <a:r>
              <a:rPr lang="zh-CN" altLang="en-US" sz="2000" dirty="0" smtClean="0">
                <a:latin typeface="楷体_GB2312" pitchFamily="49" charset="-122"/>
                <a:ea typeface="楷体_GB2312" pitchFamily="49" charset="-122"/>
                <a:sym typeface="Wingdings 2" pitchFamily="18" charset="2"/>
              </a:rPr>
              <a:t>，并说考试非常难，希望大家平时认真学习。</a:t>
            </a:r>
            <a:endParaRPr lang="en-US" altLang="zh-CN" sz="2000" dirty="0" smtClean="0">
              <a:latin typeface="楷体_GB2312" pitchFamily="49" charset="-122"/>
              <a:ea typeface="楷体_GB2312" pitchFamily="49" charset="-122"/>
              <a:sym typeface="Wingdings 2" pitchFamily="18" charset="2"/>
            </a:endParaRPr>
          </a:p>
          <a:p>
            <a:pPr lvl="2">
              <a:buClr>
                <a:srgbClr val="FF0000"/>
              </a:buClr>
              <a:buFont typeface="Wingdings" panose="05000000000000000000" pitchFamily="2" charset="2"/>
              <a:buChar char="p"/>
            </a:pPr>
            <a:r>
              <a:rPr lang="en-US" altLang="zh-CN" sz="2000" dirty="0" smtClean="0">
                <a:latin typeface="楷体_GB2312" pitchFamily="49" charset="-122"/>
                <a:ea typeface="楷体_GB2312" pitchFamily="49" charset="-122"/>
                <a:sym typeface="Wingdings 2" pitchFamily="18" charset="2"/>
              </a:rPr>
              <a:t>t1(</a:t>
            </a:r>
            <a:r>
              <a:rPr lang="zh-CN" altLang="en-US" sz="2000" dirty="0" smtClean="0">
                <a:latin typeface="楷体_GB2312" pitchFamily="49" charset="-122"/>
                <a:ea typeface="楷体_GB2312" pitchFamily="49" charset="-122"/>
                <a:sym typeface="Wingdings 2" pitchFamily="18" charset="2"/>
              </a:rPr>
              <a:t>期末时），老师发现同学们已经认真学习，因此</a:t>
            </a:r>
            <a:r>
              <a:rPr lang="zh-CN" altLang="en-US" sz="2000" b="1" dirty="0" smtClean="0">
                <a:solidFill>
                  <a:srgbClr val="FF0000"/>
                </a:solidFill>
                <a:latin typeface="楷体_GB2312" pitchFamily="49" charset="-122"/>
                <a:ea typeface="楷体_GB2312" pitchFamily="49" charset="-122"/>
                <a:sym typeface="Wingdings 2" pitchFamily="18" charset="2"/>
              </a:rPr>
              <a:t>取消考试</a:t>
            </a:r>
            <a:r>
              <a:rPr lang="zh-CN" altLang="en-US" sz="2000" dirty="0" smtClean="0">
                <a:latin typeface="楷体_GB2312" pitchFamily="49" charset="-122"/>
                <a:ea typeface="楷体_GB2312" pitchFamily="49" charset="-122"/>
                <a:sym typeface="Wingdings 2" pitchFamily="18" charset="2"/>
              </a:rPr>
              <a:t>。</a:t>
            </a:r>
            <a:endParaRPr lang="en-US" altLang="zh-CN" sz="2000" dirty="0" smtClean="0">
              <a:latin typeface="楷体_GB2312" pitchFamily="49" charset="-122"/>
              <a:ea typeface="楷体_GB2312" pitchFamily="49" charset="-122"/>
              <a:sym typeface="Wingdings 2" pitchFamily="18" charset="2"/>
            </a:endParaRPr>
          </a:p>
          <a:p>
            <a:pPr lvl="1">
              <a:buClr>
                <a:srgbClr val="FF0000"/>
              </a:buClr>
              <a:buFont typeface="Wingdings" panose="05000000000000000000" pitchFamily="2" charset="2"/>
              <a:buChar char="ü"/>
            </a:pPr>
            <a:r>
              <a:rPr lang="zh-CN" altLang="en-US" sz="2000" dirty="0" smtClean="0">
                <a:latin typeface="楷体_GB2312" pitchFamily="49" charset="-122"/>
                <a:ea typeface="楷体_GB2312" pitchFamily="49" charset="-122"/>
                <a:sym typeface="Wingdings 2" pitchFamily="18" charset="2"/>
              </a:rPr>
              <a:t>时间不一致性：</a:t>
            </a:r>
            <a:r>
              <a:rPr lang="en-US" altLang="zh-CN" sz="2000" dirty="0" smtClean="0">
                <a:latin typeface="楷体_GB2312" pitchFamily="49" charset="-122"/>
                <a:ea typeface="楷体_GB2312" pitchFamily="49" charset="-122"/>
                <a:sym typeface="Wingdings 2" pitchFamily="18" charset="2"/>
              </a:rPr>
              <a:t>t0</a:t>
            </a:r>
            <a:r>
              <a:rPr lang="zh-CN" altLang="en-US" sz="2000" dirty="0" smtClean="0">
                <a:latin typeface="楷体_GB2312" pitchFamily="49" charset="-122"/>
                <a:ea typeface="楷体_GB2312" pitchFamily="49" charset="-122"/>
                <a:sym typeface="Wingdings 2" pitchFamily="18" charset="2"/>
              </a:rPr>
              <a:t>时决定</a:t>
            </a:r>
            <a:r>
              <a:rPr lang="en-US" altLang="zh-CN" sz="2000" dirty="0" smtClean="0">
                <a:latin typeface="楷体_GB2312" pitchFamily="49" charset="-122"/>
                <a:ea typeface="楷体_GB2312" pitchFamily="49" charset="-122"/>
                <a:sym typeface="Wingdings 2" pitchFamily="18" charset="2"/>
              </a:rPr>
              <a:t>t1</a:t>
            </a:r>
            <a:r>
              <a:rPr lang="zh-CN" altLang="en-US" sz="2000" dirty="0" smtClean="0">
                <a:latin typeface="楷体_GB2312" pitchFamily="49" charset="-122"/>
                <a:ea typeface="楷体_GB2312" pitchFamily="49" charset="-122"/>
                <a:sym typeface="Wingdings 2" pitchFamily="18" charset="2"/>
              </a:rPr>
              <a:t>时要考试，</a:t>
            </a:r>
            <a:r>
              <a:rPr lang="en-US" altLang="zh-CN" sz="2000" dirty="0" smtClean="0">
                <a:latin typeface="楷体_GB2312" pitchFamily="49" charset="-122"/>
                <a:ea typeface="楷体_GB2312" pitchFamily="49" charset="-122"/>
                <a:sym typeface="Wingdings 2" pitchFamily="18" charset="2"/>
              </a:rPr>
              <a:t>t1</a:t>
            </a:r>
            <a:r>
              <a:rPr lang="zh-CN" altLang="en-US" sz="2000" dirty="0" smtClean="0">
                <a:latin typeface="楷体_GB2312" pitchFamily="49" charset="-122"/>
                <a:ea typeface="楷体_GB2312" pitchFamily="49" charset="-122"/>
                <a:sym typeface="Wingdings 2" pitchFamily="18" charset="2"/>
              </a:rPr>
              <a:t>时发现不考试最优，并取消考试。</a:t>
            </a:r>
            <a:endParaRPr lang="en-US" altLang="zh-CN" sz="2000" dirty="0" smtClean="0">
              <a:latin typeface="楷体_GB2312" pitchFamily="49" charset="-122"/>
              <a:ea typeface="楷体_GB2312" pitchFamily="49" charset="-122"/>
              <a:sym typeface="Wingdings 2" pitchFamily="18" charset="2"/>
            </a:endParaRPr>
          </a:p>
          <a:p>
            <a:pPr lvl="1">
              <a:buClr>
                <a:srgbClr val="FF0000"/>
              </a:buClr>
              <a:buFont typeface="Wingdings" panose="05000000000000000000" pitchFamily="2" charset="2"/>
              <a:buChar char="ü"/>
            </a:pPr>
            <a:r>
              <a:rPr lang="zh-CN" altLang="en-US" sz="2000" dirty="0" smtClean="0">
                <a:latin typeface="楷体_GB2312" pitchFamily="49" charset="-122"/>
                <a:ea typeface="楷体_GB2312" pitchFamily="49" charset="-122"/>
                <a:sym typeface="Wingdings 2" pitchFamily="18" charset="2"/>
              </a:rPr>
              <a:t>博弈不能重复。</a:t>
            </a:r>
            <a:r>
              <a:rPr lang="en-US" altLang="zh-CN" sz="2000" dirty="0" smtClean="0">
                <a:latin typeface="楷体_GB2312" pitchFamily="49" charset="-122"/>
                <a:ea typeface="楷体_GB2312" pitchFamily="49" charset="-122"/>
                <a:sym typeface="Wingdings 2" pitchFamily="18" charset="2"/>
              </a:rPr>
              <a:t>——</a:t>
            </a:r>
            <a:r>
              <a:rPr lang="zh-CN" altLang="en-US" sz="2000" dirty="0" smtClean="0">
                <a:latin typeface="楷体_GB2312" pitchFamily="49" charset="-122"/>
                <a:ea typeface="楷体_GB2312" pitchFamily="49" charset="-122"/>
                <a:sym typeface="Wingdings 2" pitchFamily="18" charset="2"/>
              </a:rPr>
              <a:t>重复博弈是“囚徒困境结果”</a:t>
            </a:r>
            <a:endParaRPr lang="en-US" altLang="zh-CN" sz="2000" dirty="0" smtClean="0">
              <a:latin typeface="楷体_GB2312" pitchFamily="49" charset="-122"/>
              <a:ea typeface="楷体_GB2312" pitchFamily="49" charset="-122"/>
              <a:sym typeface="Wingdings 2" pitchFamily="18" charset="2"/>
            </a:endParaRPr>
          </a:p>
          <a:p>
            <a:pPr lvl="1">
              <a:buClr>
                <a:srgbClr val="FF0000"/>
              </a:buClr>
              <a:buFont typeface="Wingdings" panose="05000000000000000000" pitchFamily="2" charset="2"/>
              <a:buChar char="ü"/>
            </a:pPr>
            <a:r>
              <a:rPr lang="zh-CN" altLang="en-US" sz="2000" dirty="0" smtClean="0">
                <a:latin typeface="楷体_GB2312" pitchFamily="49" charset="-122"/>
                <a:ea typeface="楷体_GB2312" pitchFamily="49" charset="-122"/>
                <a:sym typeface="Wingdings 2" pitchFamily="18" charset="2"/>
              </a:rPr>
              <a:t>规则型政策：强制期末考试</a:t>
            </a:r>
            <a:endParaRPr lang="en-US" altLang="zh-CN" sz="2000" dirty="0" smtClean="0">
              <a:latin typeface="楷体_GB2312" pitchFamily="49" charset="-122"/>
              <a:ea typeface="楷体_GB2312" pitchFamily="49" charset="-122"/>
              <a:sym typeface="Wingdings 2" pitchFamily="18" charset="2"/>
            </a:endParaRPr>
          </a:p>
          <a:p>
            <a:pPr lvl="2">
              <a:buClr>
                <a:srgbClr val="FF0000"/>
              </a:buClr>
              <a:buFont typeface="Wingdings" panose="05000000000000000000" pitchFamily="2" charset="2"/>
              <a:buChar char="p"/>
            </a:pPr>
            <a:r>
              <a:rPr lang="zh-CN" altLang="en-US" sz="1800" dirty="0" smtClean="0">
                <a:latin typeface="楷体_GB2312" panose="02010609030101010101" pitchFamily="49" charset="-122"/>
                <a:ea typeface="楷体_GB2312" panose="02010609030101010101" pitchFamily="49" charset="-122"/>
              </a:rPr>
              <a:t>最优结果：学生努力学习，老师不考试；</a:t>
            </a:r>
            <a:endParaRPr lang="en-US" altLang="zh-CN" sz="1800"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p"/>
            </a:pPr>
            <a:r>
              <a:rPr lang="zh-CN" altLang="en-US" sz="1800" dirty="0" smtClean="0">
                <a:latin typeface="楷体_GB2312" panose="02010609030101010101" pitchFamily="49" charset="-122"/>
                <a:ea typeface="楷体_GB2312" panose="02010609030101010101" pitchFamily="49" charset="-122"/>
              </a:rPr>
              <a:t>囚徒困境结果（最差结果）：学生不努力学习，老师考试；</a:t>
            </a:r>
            <a:endParaRPr lang="en-US" altLang="zh-CN" sz="1800"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p"/>
            </a:pPr>
            <a:r>
              <a:rPr lang="zh-CN" altLang="en-US" sz="1800" dirty="0" smtClean="0">
                <a:latin typeface="楷体_GB2312" panose="02010609030101010101" pitchFamily="49" charset="-122"/>
                <a:ea typeface="楷体_GB2312" panose="02010609030101010101" pitchFamily="49" charset="-122"/>
              </a:rPr>
              <a:t>次优结果（规则型政策结果）：学生努力学习，老师考试。</a:t>
            </a:r>
            <a:endParaRPr lang="zh-CN" altLang="en-US" sz="18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8507288" cy="927100"/>
          </a:xfrm>
        </p:spPr>
        <p:txBody>
          <a:bodyPr/>
          <a:lstStyle/>
          <a:p>
            <a:pPr algn="ctr"/>
            <a:r>
              <a:rPr lang="zh-CN" altLang="en-US" sz="3200" dirty="0" smtClean="0">
                <a:latin typeface="楷体_GB2312" panose="02010609030101010101" pitchFamily="49" charset="-122"/>
                <a:ea typeface="楷体_GB2312" panose="02010609030101010101" pitchFamily="49" charset="-122"/>
              </a:rPr>
              <a:t>相机抉择以及规则型货币政策告诉我们什么</a:t>
            </a:r>
            <a:r>
              <a:rPr lang="en-US" altLang="zh-CN" sz="3200" dirty="0" smtClean="0">
                <a:latin typeface="楷体_GB2312" panose="02010609030101010101" pitchFamily="49" charset="-122"/>
                <a:ea typeface="楷体_GB2312" panose="02010609030101010101" pitchFamily="49" charset="-122"/>
              </a:rPr>
              <a:t>?——</a:t>
            </a:r>
            <a:r>
              <a:rPr lang="zh-CN" altLang="en-US" sz="3200" dirty="0" smtClean="0">
                <a:latin typeface="楷体_GB2312" panose="02010609030101010101" pitchFamily="49" charset="-122"/>
                <a:ea typeface="楷体_GB2312" panose="02010609030101010101" pitchFamily="49" charset="-122"/>
              </a:rPr>
              <a:t>经济学总结与生活启迪</a:t>
            </a:r>
            <a:endParaRPr lang="zh-CN" altLang="en-US" sz="32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287016" y="1124744"/>
            <a:ext cx="8856984" cy="5184576"/>
          </a:xfrm>
        </p:spPr>
        <p:txBody>
          <a:bodyPr/>
          <a:lstStyle/>
          <a:p>
            <a:pPr>
              <a:buClr>
                <a:srgbClr val="FF0000"/>
              </a:buClr>
              <a:buFont typeface="Wingdings" panose="05000000000000000000" pitchFamily="2" charset="2"/>
              <a:buChar char="Ø"/>
            </a:pPr>
            <a:r>
              <a:rPr lang="zh-CN" altLang="en-US" sz="2800" dirty="0" smtClean="0">
                <a:latin typeface="楷体_GB2312" panose="02010609030101010101" pitchFamily="49" charset="-122"/>
                <a:ea typeface="楷体_GB2312" panose="02010609030101010101" pitchFamily="49" charset="-122"/>
              </a:rPr>
              <a:t>经济学角度的总结：</a:t>
            </a:r>
            <a:endParaRPr lang="en-US" altLang="zh-CN" sz="2800" dirty="0" smtClean="0">
              <a:latin typeface="楷体_GB2312" panose="02010609030101010101" pitchFamily="49" charset="-122"/>
              <a:ea typeface="楷体_GB2312" panose="02010609030101010101" pitchFamily="49" charset="-122"/>
            </a:endParaRPr>
          </a:p>
          <a:p>
            <a:pPr lvl="2">
              <a:buClr>
                <a:srgbClr val="FF0000"/>
              </a:buClr>
              <a:buFont typeface="Wingdings" pitchFamily="2" charset="2"/>
              <a:buChar char="ü"/>
            </a:pPr>
            <a:r>
              <a:rPr lang="zh-CN" altLang="en-US" sz="2200" dirty="0" smtClean="0">
                <a:latin typeface="楷体_GB2312" panose="02010609030101010101" pitchFamily="49" charset="-122"/>
                <a:ea typeface="楷体_GB2312" panose="02010609030101010101" pitchFamily="49" charset="-122"/>
              </a:rPr>
              <a:t>相机抉择货币政策为了追求短期最优解，最终得到的却是长期的囚徒困境结果（最差结果）；规则型货币政策虽然看似“笨”、“保守”，实质上在长期看是一种更优的政策；</a:t>
            </a:r>
            <a:endParaRPr lang="en-US" altLang="zh-CN" sz="2200" dirty="0" smtClean="0">
              <a:latin typeface="楷体_GB2312" panose="02010609030101010101" pitchFamily="49" charset="-122"/>
              <a:ea typeface="楷体_GB2312" panose="02010609030101010101" pitchFamily="49" charset="-122"/>
            </a:endParaRPr>
          </a:p>
          <a:p>
            <a:pPr lvl="2">
              <a:buClr>
                <a:srgbClr val="FF0000"/>
              </a:buClr>
              <a:buFont typeface="Wingdings" pitchFamily="2" charset="2"/>
              <a:buChar char="ü"/>
            </a:pPr>
            <a:r>
              <a:rPr lang="zh-CN" altLang="en-US" sz="2200" dirty="0" smtClean="0">
                <a:latin typeface="楷体_GB2312" panose="02010609030101010101" pitchFamily="49" charset="-122"/>
                <a:ea typeface="楷体_GB2312" panose="02010609030101010101" pitchFamily="49" charset="-122"/>
              </a:rPr>
              <a:t>货币政策制定一定要从长远角度考虑，越关注短期利益（比如越关注就业），最终的损失越大。</a:t>
            </a:r>
            <a:endParaRPr lang="en-US" altLang="zh-CN" sz="2200" dirty="0" smtClean="0">
              <a:latin typeface="楷体_GB2312" panose="02010609030101010101" pitchFamily="49" charset="-122"/>
              <a:ea typeface="楷体_GB2312" panose="02010609030101010101" pitchFamily="49" charset="-122"/>
            </a:endParaRPr>
          </a:p>
          <a:p>
            <a:pPr lvl="3">
              <a:buClr>
                <a:srgbClr val="FF0000"/>
              </a:buClr>
              <a:buFont typeface="Arial" pitchFamily="34" charset="0"/>
              <a:buChar char="•"/>
            </a:pPr>
            <a:r>
              <a:rPr lang="zh-CN" altLang="en-US" sz="1800" dirty="0" smtClean="0">
                <a:latin typeface="楷体_GB2312" panose="02010609030101010101" pitchFamily="49" charset="-122"/>
                <a:ea typeface="楷体_GB2312" panose="02010609030101010101" pitchFamily="49" charset="-122"/>
              </a:rPr>
              <a:t>中央银行自身如果不关注就业，即使不用规则约束，其也会选择</a:t>
            </a:r>
            <a:r>
              <a:rPr lang="en-US" altLang="zh-CN" sz="1800" dirty="0" smtClean="0">
                <a:latin typeface="楷体_GB2312" panose="02010609030101010101" pitchFamily="49" charset="-122"/>
                <a:ea typeface="楷体_GB2312" panose="02010609030101010101" pitchFamily="49" charset="-122"/>
              </a:rPr>
              <a:t>A</a:t>
            </a:r>
            <a:r>
              <a:rPr lang="zh-CN" altLang="en-US" sz="1800" dirty="0" smtClean="0">
                <a:latin typeface="楷体_GB2312" panose="02010609030101010101" pitchFamily="49" charset="-122"/>
                <a:ea typeface="楷体_GB2312" panose="02010609030101010101" pitchFamily="49" charset="-122"/>
              </a:rPr>
              <a:t>点（这种情况太少，类似于假设人都是大善人一样）；</a:t>
            </a:r>
            <a:endParaRPr lang="en-US" altLang="zh-CN" sz="1800" dirty="0" smtClean="0">
              <a:latin typeface="楷体_GB2312" panose="02010609030101010101" pitchFamily="49" charset="-122"/>
              <a:ea typeface="楷体_GB2312" panose="02010609030101010101" pitchFamily="49" charset="-122"/>
            </a:endParaRPr>
          </a:p>
          <a:p>
            <a:pPr lvl="3">
              <a:buClr>
                <a:srgbClr val="FF0000"/>
              </a:buClr>
              <a:buFont typeface="Arial" pitchFamily="34" charset="0"/>
              <a:buChar char="•"/>
            </a:pPr>
            <a:r>
              <a:rPr lang="zh-CN" altLang="en-US" sz="1800" dirty="0" smtClean="0">
                <a:latin typeface="楷体_GB2312" panose="02010609030101010101" pitchFamily="49" charset="-122"/>
                <a:ea typeface="楷体_GB2312" panose="02010609030101010101" pitchFamily="49" charset="-122"/>
              </a:rPr>
              <a:t>所谓规则，其实是一种制度约束，限制中央银行的相机决策权力（“把权力装进制度的牢笼里” ）</a:t>
            </a:r>
            <a:endParaRPr lang="en-US" altLang="zh-CN" sz="1800" dirty="0" smtClean="0">
              <a:latin typeface="楷体_GB2312" panose="02010609030101010101" pitchFamily="49" charset="-122"/>
              <a:ea typeface="楷体_GB2312" panose="02010609030101010101" pitchFamily="49" charset="-122"/>
            </a:endParaRPr>
          </a:p>
          <a:p>
            <a:pPr>
              <a:buClr>
                <a:srgbClr val="FF0000"/>
              </a:buClr>
              <a:buFont typeface="Wingdings" panose="05000000000000000000" pitchFamily="2" charset="2"/>
              <a:buChar char="Ø"/>
            </a:pPr>
            <a:r>
              <a:rPr lang="zh-CN" altLang="en-US" sz="2800" dirty="0" smtClean="0">
                <a:latin typeface="楷体_GB2312" panose="02010609030101010101" pitchFamily="49" charset="-122"/>
                <a:ea typeface="楷体_GB2312" panose="02010609030101010101" pitchFamily="49" charset="-122"/>
              </a:rPr>
              <a:t>生活启迪：</a:t>
            </a:r>
            <a:endParaRPr lang="en-US" altLang="zh-CN" sz="2800"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sz="2200" dirty="0" smtClean="0">
                <a:latin typeface="楷体_GB2312" panose="02010609030101010101" pitchFamily="49" charset="-122"/>
                <a:ea typeface="楷体_GB2312" panose="02010609030101010101" pitchFamily="49" charset="-122"/>
              </a:rPr>
              <a:t>关注长期利益，不要过于在乎眼前的短期利益</a:t>
            </a:r>
            <a:endParaRPr lang="en-US" altLang="zh-CN" sz="2200"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sz="2200" dirty="0" smtClean="0">
                <a:latin typeface="楷体_GB2312" panose="02010609030101010101" pitchFamily="49" charset="-122"/>
                <a:ea typeface="楷体_GB2312" panose="02010609030101010101" pitchFamily="49" charset="-122"/>
              </a:rPr>
              <a:t>人生的成功很大程度上经受得住多大的诱惑</a:t>
            </a:r>
            <a:endParaRPr lang="en-US" altLang="zh-CN" sz="2200"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sz="2200" dirty="0" smtClean="0">
                <a:latin typeface="楷体_GB2312" panose="02010609030101010101" pitchFamily="49" charset="-122"/>
                <a:ea typeface="楷体_GB2312" panose="02010609030101010101" pitchFamily="49" charset="-122"/>
              </a:rPr>
              <a:t>不要投机取巧，大智若愚，守规则</a:t>
            </a:r>
            <a:endParaRPr lang="en-US" altLang="zh-CN" sz="2200" dirty="0" smtClean="0">
              <a:latin typeface="楷体_GB2312" panose="02010609030101010101" pitchFamily="49" charset="-122"/>
              <a:ea typeface="楷体_GB2312" panose="02010609030101010101" pitchFamily="49" charset="-122"/>
            </a:endParaRPr>
          </a:p>
          <a:p>
            <a:pPr lvl="2">
              <a:buClr>
                <a:srgbClr val="FF0000"/>
              </a:buClr>
              <a:buFont typeface="Wingdings" panose="05000000000000000000" pitchFamily="2" charset="2"/>
              <a:buChar char="ü"/>
            </a:pPr>
            <a:r>
              <a:rPr lang="zh-CN" altLang="en-US" sz="2200" dirty="0" smtClean="0">
                <a:latin typeface="楷体_GB2312" panose="02010609030101010101" pitchFamily="49" charset="-122"/>
                <a:ea typeface="楷体_GB2312" panose="02010609030101010101" pitchFamily="49" charset="-122"/>
              </a:rPr>
              <a:t>与人为善，加强合作</a:t>
            </a:r>
            <a:r>
              <a:rPr lang="en-US" altLang="zh-CN" sz="2200" dirty="0" smtClean="0">
                <a:latin typeface="楷体_GB2312" panose="02010609030101010101" pitchFamily="49" charset="-122"/>
                <a:ea typeface="楷体_GB2312" panose="02010609030101010101" pitchFamily="49" charset="-122"/>
              </a:rPr>
              <a:t>——</a:t>
            </a:r>
            <a:r>
              <a:rPr lang="zh-CN" altLang="en-US" sz="2200" dirty="0" smtClean="0">
                <a:latin typeface="楷体_GB2312" panose="02010609030101010101" pitchFamily="49" charset="-122"/>
                <a:ea typeface="楷体_GB2312" panose="02010609030101010101" pitchFamily="49" charset="-122"/>
              </a:rPr>
              <a:t>避免对手方的惩罚，得不偿失。</a:t>
            </a:r>
            <a:endParaRPr lang="zh-CN" altLang="en-US" sz="2200" dirty="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2039691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6572264"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2</a:t>
            </a:r>
            <a:r>
              <a:rPr lang="zh-CN" altLang="en-US" sz="5400" b="1" dirty="0" smtClean="0">
                <a:solidFill>
                  <a:schemeClr val="tx1"/>
                </a:solidFill>
                <a:latin typeface="华文新魏" pitchFamily="2" charset="-122"/>
                <a:ea typeface="华文新魏" pitchFamily="2" charset="-122"/>
              </a:rPr>
              <a:t>节 </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货币政策操作指标与中介指标</a:t>
            </a:r>
          </a:p>
        </p:txBody>
      </p:sp>
    </p:spTree>
  </p:cSld>
  <p:clrMapOvr>
    <a:masterClrMapping/>
  </p:clrMapOvr>
  <p:transition>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71400"/>
            <a:ext cx="8229600" cy="927100"/>
          </a:xfrm>
        </p:spPr>
        <p:txBody>
          <a:bodyPr/>
          <a:lstStyle/>
          <a:p>
            <a:r>
              <a:rPr lang="zh-CN" altLang="en-US" sz="2800" dirty="0" smtClean="0">
                <a:latin typeface="楷体_GB2312" pitchFamily="49" charset="-122"/>
                <a:ea typeface="楷体_GB2312" pitchFamily="49" charset="-122"/>
              </a:rPr>
              <a:t>一、操作指标和中介指标的作用与基本要求</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692696"/>
            <a:ext cx="9144000" cy="4525963"/>
          </a:xfrm>
        </p:spPr>
        <p:txBody>
          <a:bodyPr/>
          <a:lstStyle/>
          <a:p>
            <a:pPr>
              <a:lnSpc>
                <a:spcPct val="150000"/>
              </a:lnSpc>
              <a:buNone/>
            </a:pPr>
            <a:r>
              <a:rPr lang="en-US" altLang="zh-CN" sz="24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中央银行</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难以直接实现</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货币政策最终目标，为此央行在货币政策操作时可以选择某些</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与最终目标密切</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、可以直接影响并在</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短期内可度量且可控性较强</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的金融指标作为实现最终目标的中间型指标。中间型指标主要由</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操作指标</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和</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中介指标</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两个层次构成。</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lnSpc>
                <a:spcPct val="150000"/>
              </a:lnSpc>
              <a:buNone/>
            </a:pPr>
            <a:r>
              <a:rPr lang="en-US" altLang="zh-CN" sz="24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货币政策操作指标（</a:t>
            </a:r>
            <a:r>
              <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Manipulate Targeting)</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是中央银行通过货币政策工具操作能够</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有效准确实现</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的政策变量。操作指标是中央银行</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体系之内</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的可控性指标。</a:t>
            </a:r>
            <a:endParaRPr lang="en-US" altLang="zh-CN" sz="2400" dirty="0">
              <a:latin typeface="Times New Roman" panose="02020603050405020304" pitchFamily="18" charset="0"/>
              <a:ea typeface="楷体_GB2312" pitchFamily="49" charset="-122"/>
              <a:cs typeface="Times New Roman" panose="02020603050405020304" pitchFamily="18" charset="0"/>
              <a:sym typeface="Wingdings 2"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892480" cy="4525963"/>
          </a:xfrm>
        </p:spPr>
        <p:txBody>
          <a:bodyPr/>
          <a:lstStyle/>
          <a:p>
            <a:pPr>
              <a:lnSpc>
                <a:spcPct val="150000"/>
              </a:lnSpc>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a:latin typeface="楷体_GB2312" pitchFamily="49" charset="-122"/>
                <a:ea typeface="楷体_GB2312" pitchFamily="49" charset="-122"/>
                <a:sym typeface="Wingdings 2" pitchFamily="18" charset="2"/>
              </a:rPr>
              <a:t>货币政策中介指标（</a:t>
            </a:r>
            <a:r>
              <a:rPr lang="en-US" altLang="zh-CN" sz="2400" dirty="0">
                <a:latin typeface="Times New Roman" pitchFamily="18" charset="0"/>
                <a:ea typeface="楷体_GB2312" pitchFamily="49" charset="-122"/>
                <a:cs typeface="Times New Roman" pitchFamily="18" charset="0"/>
                <a:sym typeface="Wingdings 2" pitchFamily="18" charset="2"/>
              </a:rPr>
              <a:t>Intermediate Targeting</a:t>
            </a:r>
            <a:r>
              <a:rPr lang="en-US" altLang="zh-CN" sz="2400" dirty="0">
                <a:latin typeface="楷体_GB2312" pitchFamily="49" charset="-122"/>
                <a:ea typeface="楷体_GB2312" pitchFamily="49" charset="-122"/>
                <a:sym typeface="Wingdings 2" pitchFamily="18" charset="2"/>
              </a:rPr>
              <a:t>)</a:t>
            </a:r>
            <a:r>
              <a:rPr lang="zh-CN" altLang="en-US" sz="2400" dirty="0">
                <a:latin typeface="楷体_GB2312" pitchFamily="49" charset="-122"/>
                <a:ea typeface="楷体_GB2312" pitchFamily="49" charset="-122"/>
                <a:sym typeface="Wingdings 2" pitchFamily="18" charset="2"/>
              </a:rPr>
              <a:t>处于最终目标和操作指标之间，是中央银行通过货币政策操作和传导后能够以</a:t>
            </a:r>
            <a:r>
              <a:rPr lang="zh-CN" altLang="en-US" sz="2400" b="1" dirty="0">
                <a:solidFill>
                  <a:srgbClr val="7030A0"/>
                </a:solidFill>
                <a:latin typeface="楷体_GB2312" pitchFamily="49" charset="-122"/>
                <a:ea typeface="楷体_GB2312" pitchFamily="49" charset="-122"/>
                <a:sym typeface="Wingdings 2" pitchFamily="18" charset="2"/>
              </a:rPr>
              <a:t>一定的精确度</a:t>
            </a:r>
            <a:r>
              <a:rPr lang="zh-CN" altLang="en-US" sz="2400" dirty="0">
                <a:latin typeface="楷体_GB2312" pitchFamily="49" charset="-122"/>
                <a:ea typeface="楷体_GB2312" pitchFamily="49" charset="-122"/>
                <a:sym typeface="Wingdings 2" pitchFamily="18" charset="2"/>
              </a:rPr>
              <a:t>达到的政策变量。</a:t>
            </a:r>
            <a:r>
              <a:rPr lang="zh-CN" altLang="en-US" sz="2400" b="1" dirty="0">
                <a:solidFill>
                  <a:srgbClr val="7030A0"/>
                </a:solidFill>
                <a:latin typeface="楷体_GB2312" pitchFamily="49" charset="-122"/>
                <a:ea typeface="楷体_GB2312" pitchFamily="49" charset="-122"/>
                <a:sym typeface="Wingdings 2" pitchFamily="18" charset="2"/>
              </a:rPr>
              <a:t>（中央银行体系外的指标）</a:t>
            </a:r>
            <a:endParaRPr lang="en-US" altLang="zh-CN" sz="2400" b="1" dirty="0">
              <a:solidFill>
                <a:srgbClr val="7030A0"/>
              </a:solidFill>
              <a:latin typeface="楷体_GB2312" pitchFamily="49" charset="-122"/>
              <a:ea typeface="楷体_GB2312" pitchFamily="49" charset="-122"/>
              <a:sym typeface="Wingdings 2" pitchFamily="18" charset="2"/>
            </a:endParaRPr>
          </a:p>
          <a:p>
            <a:pPr>
              <a:lnSpc>
                <a:spcPct val="150000"/>
              </a:lnSpc>
              <a:spcBef>
                <a:spcPct val="35000"/>
              </a:spcBef>
              <a:buNone/>
            </a:pPr>
            <a:r>
              <a:rPr lang="zh-CN" altLang="en-US" sz="2400" dirty="0">
                <a:solidFill>
                  <a:srgbClr val="D61B16"/>
                </a:solidFill>
                <a:sym typeface="Wingdings 2" pitchFamily="18" charset="2"/>
              </a:rPr>
              <a:t> </a:t>
            </a:r>
            <a:r>
              <a:rPr lang="en-US" altLang="zh-CN" sz="2400" dirty="0">
                <a:solidFill>
                  <a:srgbClr val="FF0000"/>
                </a:solidFill>
                <a:latin typeface="楷体_GB2312" pitchFamily="49" charset="-122"/>
                <a:ea typeface="楷体_GB2312" pitchFamily="49" charset="-122"/>
                <a:sym typeface="Wingdings 2" pitchFamily="18" charset="2"/>
              </a:rPr>
              <a:t></a:t>
            </a:r>
            <a:r>
              <a:rPr lang="zh-CN" altLang="en-US" sz="2400" dirty="0">
                <a:latin typeface="楷体_GB2312" pitchFamily="49" charset="-122"/>
                <a:ea typeface="楷体_GB2312" pitchFamily="49" charset="-122"/>
                <a:sym typeface="Wingdings 2" pitchFamily="18" charset="2"/>
              </a:rPr>
              <a:t>操作指标与中介指标的</a:t>
            </a:r>
            <a:r>
              <a:rPr lang="zh-CN" altLang="en-US" sz="2400" dirty="0">
                <a:ea typeface="楷体_GB2312" pitchFamily="49" charset="-122"/>
                <a:sym typeface="Wingdings 2" pitchFamily="18" charset="2"/>
              </a:rPr>
              <a:t>基本要求：</a:t>
            </a:r>
          </a:p>
          <a:p>
            <a:pPr>
              <a:lnSpc>
                <a:spcPct val="150000"/>
              </a:lnSpc>
              <a:spcBef>
                <a:spcPct val="35000"/>
              </a:spcBef>
              <a:buNone/>
            </a:pPr>
            <a:r>
              <a:rPr lang="zh-CN" altLang="en-US" sz="1800" dirty="0">
                <a:ea typeface="楷体_GB2312" pitchFamily="49" charset="-122"/>
                <a:sym typeface="Wingdings 2" pitchFamily="18" charset="2"/>
              </a:rPr>
              <a:t>    </a:t>
            </a:r>
            <a:r>
              <a:rPr lang="zh-CN" altLang="en-US" sz="1800" dirty="0" smtClean="0">
                <a:ea typeface="楷体_GB2312" pitchFamily="49" charset="-122"/>
                <a:sym typeface="Wingdings 2" pitchFamily="18" charset="2"/>
              </a:rPr>
              <a:t>      可测性</a:t>
            </a:r>
            <a:r>
              <a:rPr lang="zh-CN" altLang="en-US" sz="1800" dirty="0">
                <a:ea typeface="楷体_GB2312" pitchFamily="49" charset="-122"/>
                <a:sym typeface="Wingdings 2" pitchFamily="18" charset="2"/>
              </a:rPr>
              <a:t>：数据可测并可</a:t>
            </a:r>
            <a:r>
              <a:rPr lang="zh-CN" altLang="en-US" sz="1800" dirty="0" smtClean="0">
                <a:ea typeface="楷体_GB2312" pitchFamily="49" charset="-122"/>
                <a:sym typeface="Wingdings 2" pitchFamily="18" charset="2"/>
              </a:rPr>
              <a:t>得；可控性</a:t>
            </a:r>
            <a:r>
              <a:rPr lang="zh-CN" altLang="en-US" sz="1800" dirty="0">
                <a:ea typeface="楷体_GB2312" pitchFamily="49" charset="-122"/>
                <a:sym typeface="Wingdings 2" pitchFamily="18" charset="2"/>
              </a:rPr>
              <a:t>：短期内能够按政策设定方向变化</a:t>
            </a:r>
          </a:p>
          <a:p>
            <a:pPr>
              <a:lnSpc>
                <a:spcPct val="150000"/>
              </a:lnSpc>
              <a:spcBef>
                <a:spcPct val="35000"/>
              </a:spcBef>
              <a:buNone/>
            </a:pPr>
            <a:r>
              <a:rPr lang="zh-CN" altLang="en-US" sz="1800" dirty="0">
                <a:ea typeface="楷体_GB2312" pitchFamily="49" charset="-122"/>
                <a:sym typeface="Wingdings 2" pitchFamily="18" charset="2"/>
              </a:rPr>
              <a:t>    </a:t>
            </a:r>
            <a:r>
              <a:rPr lang="zh-CN" altLang="en-US" sz="1800" dirty="0" smtClean="0">
                <a:ea typeface="楷体_GB2312" pitchFamily="49" charset="-122"/>
                <a:sym typeface="Wingdings 2" pitchFamily="18" charset="2"/>
              </a:rPr>
              <a:t>      相关性</a:t>
            </a:r>
            <a:r>
              <a:rPr lang="zh-CN" altLang="en-US" sz="1800" dirty="0">
                <a:ea typeface="楷体_GB2312" pitchFamily="49" charset="-122"/>
                <a:sym typeface="Wingdings 2" pitchFamily="18" charset="2"/>
              </a:rPr>
              <a:t>：与最终目标关系</a:t>
            </a:r>
            <a:r>
              <a:rPr lang="zh-CN" altLang="en-US" sz="1800" dirty="0" smtClean="0">
                <a:ea typeface="楷体_GB2312" pitchFamily="49" charset="-122"/>
                <a:sym typeface="Wingdings 2" pitchFamily="18" charset="2"/>
              </a:rPr>
              <a:t>紧密；抗</a:t>
            </a:r>
            <a:r>
              <a:rPr lang="zh-CN" altLang="en-US" sz="1800" dirty="0">
                <a:ea typeface="楷体_GB2312" pitchFamily="49" charset="-122"/>
                <a:sym typeface="Wingdings 2" pitchFamily="18" charset="2"/>
              </a:rPr>
              <a:t>扰性：受非政策因素影响较小</a:t>
            </a:r>
            <a:endParaRPr lang="en-US" altLang="zh-CN" sz="1800" dirty="0">
              <a:ea typeface="楷体_GB2312" pitchFamily="49" charset="-122"/>
              <a:sym typeface="Wingdings 2" pitchFamily="18" charset="2"/>
            </a:endParaRPr>
          </a:p>
          <a:p>
            <a:pPr>
              <a:lnSpc>
                <a:spcPct val="150000"/>
              </a:lnSpc>
              <a:spcBef>
                <a:spcPct val="35000"/>
              </a:spcBef>
              <a:buNone/>
            </a:pPr>
            <a:r>
              <a:rPr lang="en-US" altLang="zh-CN" sz="2400" dirty="0">
                <a:solidFill>
                  <a:srgbClr val="FF0000"/>
                </a:solidFill>
                <a:latin typeface="楷体_GB2312" pitchFamily="49" charset="-122"/>
                <a:ea typeface="楷体_GB2312" pitchFamily="49" charset="-122"/>
                <a:sym typeface="Wingdings 2" pitchFamily="18" charset="2"/>
              </a:rPr>
              <a:t></a:t>
            </a:r>
            <a:r>
              <a:rPr lang="zh-CN" altLang="en-US" sz="2400" dirty="0">
                <a:ea typeface="楷体_GB2312" pitchFamily="49" charset="-122"/>
                <a:sym typeface="Wingdings 2" pitchFamily="18" charset="2"/>
              </a:rPr>
              <a:t>一般来说，可控性和抗扰性具有正相关性；相关性则与它们负相关。操作指标的可控性和抗扰性较强，而中介指标的相关性较强。</a:t>
            </a:r>
            <a:endParaRPr lang="en-US" altLang="zh-CN" sz="2400" dirty="0">
              <a:ea typeface="楷体_GB2312" pitchFamily="49" charset="-122"/>
              <a:sym typeface="Wingdings 2" pitchFamily="18" charset="2"/>
            </a:endParaRPr>
          </a:p>
          <a:p>
            <a:pPr>
              <a:buNone/>
            </a:pPr>
            <a:endParaRPr lang="zh-CN" altLang="en-US" sz="2400"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2800" dirty="0" smtClean="0">
                <a:solidFill>
                  <a:srgbClr val="7030A0"/>
                </a:solidFill>
                <a:latin typeface="楷体_GB2312" panose="02010609030101010101" pitchFamily="49" charset="-122"/>
                <a:ea typeface="楷体_GB2312" panose="02010609030101010101" pitchFamily="49" charset="-122"/>
              </a:rPr>
              <a:t>操作指标、中介指标的有关内容</a:t>
            </a:r>
            <a:endParaRPr lang="zh-CN" altLang="en-US" sz="2800" dirty="0">
              <a:solidFill>
                <a:srgbClr val="7030A0"/>
              </a:solidFill>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30334" y="692696"/>
            <a:ext cx="9144000" cy="4525963"/>
          </a:xfrm>
        </p:spPr>
        <p:txBody>
          <a:bodyPr/>
          <a:lstStyle/>
          <a:p>
            <a:pPr>
              <a:lnSpc>
                <a:spcPct val="125000"/>
              </a:lnSpc>
              <a:buClr>
                <a:srgbClr val="FF0000"/>
              </a:buClr>
              <a:buFont typeface="Wingdings" panose="05000000000000000000" pitchFamily="2" charset="2"/>
              <a:buChar char="Ø"/>
            </a:pP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操作目标  </a:t>
            </a:r>
            <a:r>
              <a:rPr lang="en-US" altLang="zh-CN" sz="2200" i="1" dirty="0" err="1" smtClean="0">
                <a:latin typeface="Times New Roman" panose="02020603050405020304" pitchFamily="18" charset="0"/>
                <a:ea typeface="楷体_GB2312" panose="02010609030101010101" pitchFamily="49" charset="-122"/>
                <a:cs typeface="Times New Roman" panose="02020603050405020304" pitchFamily="18" charset="0"/>
              </a:rPr>
              <a:t>vs</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中介目标  </a:t>
            </a:r>
            <a:r>
              <a:rPr lang="en-US" altLang="zh-CN" sz="2200" i="1" dirty="0" err="1" smtClean="0">
                <a:latin typeface="Times New Roman" panose="02020603050405020304" pitchFamily="18" charset="0"/>
                <a:ea typeface="楷体_GB2312" panose="02010609030101010101" pitchFamily="49" charset="-122"/>
                <a:cs typeface="Times New Roman" panose="02020603050405020304" pitchFamily="18" charset="0"/>
              </a:rPr>
              <a:t>vs</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最终目标  </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短期目标 </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vs</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中期目标 </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vs</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长期目标</a:t>
            </a:r>
            <a:endPar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lnSpc>
                <a:spcPct val="125000"/>
              </a:lnSpc>
              <a:buClr>
                <a:srgbClr val="FF0000"/>
              </a:buClr>
              <a:buFont typeface="Wingdings" panose="05000000000000000000" pitchFamily="2" charset="2"/>
              <a:buChar char="Ø"/>
            </a:pPr>
            <a:r>
              <a:rPr lang="zh-CN" altLang="en-US" sz="2200" dirty="0" smtClean="0">
                <a:latin typeface="楷体_GB2312" panose="02010609030101010101" pitchFamily="49" charset="-122"/>
                <a:ea typeface="楷体_GB2312" panose="02010609030101010101" pitchFamily="49" charset="-122"/>
              </a:rPr>
              <a:t>中央银行通过政策工具，首先实现操作指标，然后传导至中介指标，最终传导至最终目标。</a:t>
            </a:r>
            <a:endParaRPr lang="en-US" altLang="zh-CN" sz="2200" dirty="0" smtClean="0">
              <a:latin typeface="楷体_GB2312" panose="02010609030101010101" pitchFamily="49" charset="-122"/>
              <a:ea typeface="楷体_GB2312" panose="02010609030101010101" pitchFamily="49" charset="-122"/>
            </a:endParaRPr>
          </a:p>
          <a:p>
            <a:pPr>
              <a:lnSpc>
                <a:spcPct val="125000"/>
              </a:lnSpc>
              <a:buClr>
                <a:srgbClr val="FF0000"/>
              </a:buClr>
              <a:buFont typeface="Wingdings" panose="05000000000000000000" pitchFamily="2" charset="2"/>
              <a:buChar char="Ø"/>
            </a:pPr>
            <a:r>
              <a:rPr lang="zh-CN" altLang="en-US" sz="2200" dirty="0" smtClean="0">
                <a:latin typeface="楷体_GB2312" panose="02010609030101010101" pitchFamily="49" charset="-122"/>
                <a:ea typeface="楷体_GB2312" panose="02010609030101010101" pitchFamily="49" charset="-122"/>
              </a:rPr>
              <a:t>操作指标在中央银行体系之内（中央银行资产负债表内部），中介指标在金融体系之内（中央银行之外的银行体系），最终目标在实体经济之内。</a:t>
            </a:r>
            <a:endParaRPr lang="en-US" altLang="zh-CN" sz="2200" dirty="0" smtClean="0">
              <a:latin typeface="楷体_GB2312" panose="02010609030101010101" pitchFamily="49" charset="-122"/>
              <a:ea typeface="楷体_GB2312" panose="02010609030101010101" pitchFamily="49" charset="-122"/>
            </a:endParaRPr>
          </a:p>
          <a:p>
            <a:pPr>
              <a:lnSpc>
                <a:spcPct val="125000"/>
              </a:lnSpc>
              <a:buClr>
                <a:srgbClr val="FF0000"/>
              </a:buClr>
              <a:buFont typeface="Wingdings" panose="05000000000000000000" pitchFamily="2" charset="2"/>
              <a:buChar char="Ø"/>
            </a:pPr>
            <a:r>
              <a:rPr lang="zh-CN" altLang="en-US" sz="2200" dirty="0" smtClean="0">
                <a:latin typeface="楷体_GB2312" panose="02010609030101010101" pitchFamily="49" charset="-122"/>
                <a:ea typeface="楷体_GB2312" panose="02010609030101010101" pitchFamily="49" charset="-122"/>
              </a:rPr>
              <a:t>操作目标、中介目标选取的两个维度：</a:t>
            </a:r>
            <a:endParaRPr lang="en-US" altLang="zh-CN" sz="2200" dirty="0" smtClean="0">
              <a:latin typeface="楷体_GB2312" panose="02010609030101010101" pitchFamily="49" charset="-122"/>
              <a:ea typeface="楷体_GB2312" panose="02010609030101010101" pitchFamily="49" charset="-122"/>
            </a:endParaRPr>
          </a:p>
          <a:p>
            <a:pPr lvl="2">
              <a:lnSpc>
                <a:spcPct val="125000"/>
              </a:lnSpc>
              <a:buClr>
                <a:srgbClr val="FF0000"/>
              </a:buClr>
              <a:buFont typeface="Wingdings" panose="05000000000000000000" pitchFamily="2" charset="2"/>
              <a:buChar char="ü"/>
            </a:pPr>
            <a:r>
              <a:rPr lang="zh-CN" altLang="en-US" sz="2200" dirty="0" smtClean="0">
                <a:latin typeface="楷体_GB2312" panose="02010609030101010101" pitchFamily="49" charset="-122"/>
                <a:ea typeface="楷体_GB2312" panose="02010609030101010101" pitchFamily="49" charset="-122"/>
              </a:rPr>
              <a:t>外生性</a:t>
            </a:r>
            <a:r>
              <a:rPr lang="en-US" altLang="zh-CN" sz="2200" dirty="0" smtClean="0">
                <a:latin typeface="楷体_GB2312" panose="02010609030101010101" pitchFamily="49" charset="-122"/>
                <a:ea typeface="楷体_GB2312" panose="02010609030101010101" pitchFamily="49" charset="-122"/>
              </a:rPr>
              <a:t>=</a:t>
            </a:r>
            <a:r>
              <a:rPr lang="zh-CN" altLang="en-US" sz="2200" dirty="0" smtClean="0">
                <a:latin typeface="楷体_GB2312" panose="02010609030101010101" pitchFamily="49" charset="-122"/>
                <a:ea typeface="楷体_GB2312" panose="02010609030101010101" pitchFamily="49" charset="-122"/>
              </a:rPr>
              <a:t>可控性（控制力</a:t>
            </a:r>
            <a:r>
              <a:rPr lang="zh-CN" altLang="en-US" sz="2200" dirty="0">
                <a:latin typeface="楷体_GB2312" panose="02010609030101010101" pitchFamily="49" charset="-122"/>
                <a:ea typeface="楷体_GB2312" panose="02010609030101010101" pitchFamily="49" charset="-122"/>
              </a:rPr>
              <a:t>）</a:t>
            </a:r>
            <a:r>
              <a:rPr lang="en-US" altLang="zh-CN" sz="2200" dirty="0" smtClean="0">
                <a:latin typeface="楷体_GB2312" panose="02010609030101010101" pitchFamily="49" charset="-122"/>
                <a:ea typeface="楷体_GB2312" panose="02010609030101010101" pitchFamily="49" charset="-122"/>
              </a:rPr>
              <a:t>+</a:t>
            </a:r>
            <a:r>
              <a:rPr lang="zh-CN" altLang="en-US" sz="2200" dirty="0" smtClean="0">
                <a:latin typeface="楷体_GB2312" panose="02010609030101010101" pitchFamily="49" charset="-122"/>
                <a:ea typeface="楷体_GB2312" panose="02010609030101010101" pitchFamily="49" charset="-122"/>
              </a:rPr>
              <a:t>抗扰性（分辨力，追责）；</a:t>
            </a:r>
            <a:endParaRPr lang="en-US" altLang="zh-CN" sz="2200" dirty="0" smtClean="0">
              <a:latin typeface="楷体_GB2312" panose="02010609030101010101" pitchFamily="49" charset="-122"/>
              <a:ea typeface="楷体_GB2312" panose="02010609030101010101" pitchFamily="49" charset="-122"/>
            </a:endParaRPr>
          </a:p>
          <a:p>
            <a:pPr lvl="2">
              <a:lnSpc>
                <a:spcPct val="125000"/>
              </a:lnSpc>
              <a:buClr>
                <a:srgbClr val="FF0000"/>
              </a:buClr>
              <a:buFont typeface="Wingdings" panose="05000000000000000000" pitchFamily="2" charset="2"/>
              <a:buChar char="ü"/>
            </a:pPr>
            <a:r>
              <a:rPr lang="zh-CN" altLang="en-US" sz="2200" dirty="0" smtClean="0">
                <a:latin typeface="楷体_GB2312" panose="02010609030101010101" pitchFamily="49" charset="-122"/>
                <a:ea typeface="楷体_GB2312" panose="02010609030101010101" pitchFamily="49" charset="-122"/>
              </a:rPr>
              <a:t>影响性（相关性）；</a:t>
            </a:r>
            <a:endParaRPr lang="en-US" altLang="zh-CN" sz="2200" dirty="0" smtClean="0">
              <a:latin typeface="楷体_GB2312" panose="02010609030101010101" pitchFamily="49" charset="-122"/>
              <a:ea typeface="楷体_GB2312" panose="02010609030101010101" pitchFamily="49" charset="-122"/>
            </a:endParaRPr>
          </a:p>
          <a:p>
            <a:pPr lvl="2">
              <a:lnSpc>
                <a:spcPct val="125000"/>
              </a:lnSpc>
              <a:buClr>
                <a:srgbClr val="FF0000"/>
              </a:buClr>
              <a:buFont typeface="Wingdings" panose="05000000000000000000" pitchFamily="2" charset="2"/>
              <a:buChar char="ü"/>
            </a:pPr>
            <a:r>
              <a:rPr lang="zh-CN" altLang="en-US" sz="2200" dirty="0">
                <a:latin typeface="楷体_GB2312" panose="02010609030101010101" pitchFamily="49" charset="-122"/>
                <a:ea typeface="楷体_GB2312" panose="02010609030101010101" pitchFamily="49" charset="-122"/>
              </a:rPr>
              <a:t>这两</a:t>
            </a:r>
            <a:r>
              <a:rPr lang="zh-CN" altLang="en-US" sz="2200" dirty="0" smtClean="0">
                <a:latin typeface="楷体_GB2312" panose="02010609030101010101" pitchFamily="49" charset="-122"/>
                <a:ea typeface="楷体_GB2312" panose="02010609030101010101" pitchFamily="49" charset="-122"/>
              </a:rPr>
              <a:t>个维度是矛盾的。</a:t>
            </a:r>
            <a:endParaRPr lang="zh-CN" altLang="en-US" sz="2200" dirty="0">
              <a:latin typeface="楷体_GB2312" panose="02010609030101010101" pitchFamily="49" charset="-122"/>
              <a:ea typeface="楷体_GB2312" panose="02010609030101010101" pitchFamily="49" charset="-122"/>
            </a:endParaRPr>
          </a:p>
        </p:txBody>
      </p:sp>
      <p:cxnSp>
        <p:nvCxnSpPr>
          <p:cNvPr id="5" name="直接连接符 4"/>
          <p:cNvCxnSpPr/>
          <p:nvPr/>
        </p:nvCxnSpPr>
        <p:spPr bwMode="auto">
          <a:xfrm>
            <a:off x="2483768" y="6182214"/>
            <a:ext cx="4320480" cy="7200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连接符 6"/>
          <p:cNvCxnSpPr/>
          <p:nvPr/>
        </p:nvCxnSpPr>
        <p:spPr bwMode="auto">
          <a:xfrm>
            <a:off x="2483768" y="5966190"/>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2013972" y="5600086"/>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中央银行</a:t>
            </a:r>
            <a:endParaRPr lang="zh-CN" altLang="en-US" dirty="0">
              <a:latin typeface="楷体_GB2312" panose="02010609030101010101" pitchFamily="49" charset="-122"/>
              <a:ea typeface="楷体_GB2312" panose="02010609030101010101" pitchFamily="49" charset="-122"/>
            </a:endParaRPr>
          </a:p>
        </p:txBody>
      </p:sp>
      <p:cxnSp>
        <p:nvCxnSpPr>
          <p:cNvPr id="10" name="直接连接符 9"/>
          <p:cNvCxnSpPr/>
          <p:nvPr/>
        </p:nvCxnSpPr>
        <p:spPr bwMode="auto">
          <a:xfrm>
            <a:off x="6804248" y="6038198"/>
            <a:ext cx="0" cy="4320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6250250" y="5668866"/>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最终目标</a:t>
            </a:r>
            <a:endParaRPr lang="zh-CN" altLang="en-US" dirty="0">
              <a:latin typeface="楷体_GB2312" panose="02010609030101010101" pitchFamily="49" charset="-122"/>
              <a:ea typeface="楷体_GB2312" panose="02010609030101010101" pitchFamily="49" charset="-122"/>
            </a:endParaRPr>
          </a:p>
        </p:txBody>
      </p:sp>
      <p:cxnSp>
        <p:nvCxnSpPr>
          <p:cNvPr id="13" name="直接连接符 12"/>
          <p:cNvCxnSpPr/>
          <p:nvPr/>
        </p:nvCxnSpPr>
        <p:spPr bwMode="auto">
          <a:xfrm>
            <a:off x="4427984" y="6110206"/>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4090010" y="5598097"/>
            <a:ext cx="1107996"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中间目标</a:t>
            </a:r>
            <a:endParaRPr lang="zh-CN" altLang="en-US" dirty="0">
              <a:latin typeface="楷体_GB2312" panose="02010609030101010101" pitchFamily="49" charset="-122"/>
              <a:ea typeface="楷体_GB2312" panose="02010609030101010101" pitchFamily="49" charset="-122"/>
            </a:endParaRPr>
          </a:p>
        </p:txBody>
      </p:sp>
      <p:sp>
        <p:nvSpPr>
          <p:cNvPr id="15" name="左右箭头 14"/>
          <p:cNvSpPr/>
          <p:nvPr/>
        </p:nvSpPr>
        <p:spPr bwMode="auto">
          <a:xfrm>
            <a:off x="2480345" y="5991153"/>
            <a:ext cx="1944216" cy="144016"/>
          </a:xfrm>
          <a:prstGeom prst="leftRightArrow">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3174901" y="5698100"/>
            <a:ext cx="877163" cy="369332"/>
          </a:xfrm>
          <a:prstGeom prst="rect">
            <a:avLst/>
          </a:prstGeom>
          <a:noFill/>
        </p:spPr>
        <p:txBody>
          <a:bodyPr wrap="none" rtlCol="0">
            <a:spAutoFit/>
          </a:bodyPr>
          <a:lstStyle/>
          <a:p>
            <a:r>
              <a:rPr lang="zh-CN" altLang="en-US" dirty="0" smtClean="0">
                <a:latin typeface="楷体_GB2312" panose="02010609030101010101" pitchFamily="49" charset="-122"/>
                <a:ea typeface="楷体_GB2312" panose="02010609030101010101" pitchFamily="49" charset="-122"/>
              </a:rPr>
              <a:t>外生性</a:t>
            </a:r>
            <a:endParaRPr lang="zh-CN" altLang="en-US" dirty="0">
              <a:latin typeface="楷体_GB2312" panose="02010609030101010101" pitchFamily="49" charset="-122"/>
              <a:ea typeface="楷体_GB2312" panose="02010609030101010101" pitchFamily="49" charset="-122"/>
            </a:endParaRPr>
          </a:p>
        </p:txBody>
      </p:sp>
      <p:sp>
        <p:nvSpPr>
          <p:cNvPr id="18" name="TextBox 17"/>
          <p:cNvSpPr txBox="1"/>
          <p:nvPr/>
        </p:nvSpPr>
        <p:spPr>
          <a:xfrm>
            <a:off x="5414030" y="6484694"/>
            <a:ext cx="877163" cy="369332"/>
          </a:xfrm>
          <a:prstGeom prst="rect">
            <a:avLst/>
          </a:prstGeom>
          <a:noFill/>
        </p:spPr>
        <p:txBody>
          <a:bodyPr wrap="none" rtlCol="0">
            <a:spAutoFit/>
          </a:bodyPr>
          <a:lstStyle/>
          <a:p>
            <a:r>
              <a:rPr lang="zh-CN" altLang="en-US" dirty="0">
                <a:latin typeface="楷体_GB2312" panose="02010609030101010101" pitchFamily="49" charset="-122"/>
                <a:ea typeface="楷体_GB2312" panose="02010609030101010101" pitchFamily="49" charset="-122"/>
              </a:rPr>
              <a:t>影响</a:t>
            </a:r>
            <a:r>
              <a:rPr lang="zh-CN" altLang="en-US" dirty="0" smtClean="0">
                <a:latin typeface="楷体_GB2312" panose="02010609030101010101" pitchFamily="49" charset="-122"/>
                <a:ea typeface="楷体_GB2312" panose="02010609030101010101" pitchFamily="49" charset="-122"/>
              </a:rPr>
              <a:t>性</a:t>
            </a:r>
            <a:endParaRPr lang="zh-CN" altLang="en-US" dirty="0">
              <a:latin typeface="楷体_GB2312" panose="02010609030101010101" pitchFamily="49" charset="-122"/>
              <a:ea typeface="楷体_GB2312" panose="02010609030101010101" pitchFamily="49" charset="-122"/>
            </a:endParaRPr>
          </a:p>
        </p:txBody>
      </p:sp>
      <p:sp>
        <p:nvSpPr>
          <p:cNvPr id="19" name="左右箭头 18"/>
          <p:cNvSpPr/>
          <p:nvPr/>
        </p:nvSpPr>
        <p:spPr bwMode="auto">
          <a:xfrm>
            <a:off x="4427984" y="6254222"/>
            <a:ext cx="2376264" cy="144016"/>
          </a:xfrm>
          <a:prstGeom prst="leftRightArrow">
            <a:avLst/>
          </a:prstGeom>
          <a:solidFill>
            <a:srgbClr val="7030A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 xmlns:p14="http://schemas.microsoft.com/office/powerpoint/2010/main" val="2758362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276" y="548680"/>
            <a:ext cx="9137724" cy="5400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931304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AutoShape 2"/>
          <p:cNvSpPr>
            <a:spLocks noChangeArrowheads="1"/>
          </p:cNvSpPr>
          <p:nvPr/>
        </p:nvSpPr>
        <p:spPr bwMode="auto">
          <a:xfrm>
            <a:off x="571500" y="1357313"/>
            <a:ext cx="3833813" cy="3833812"/>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0">
            <a:gsLst>
              <a:gs pos="0">
                <a:srgbClr val="9ACE91"/>
              </a:gs>
              <a:gs pos="50000">
                <a:srgbClr val="5AB14B"/>
              </a:gs>
              <a:gs pos="100000">
                <a:srgbClr val="9ACE91"/>
              </a:gs>
            </a:gsLst>
            <a:lin ang="13500000" scaled="1"/>
          </a:gradFill>
          <a:ln w="9525">
            <a:noFill/>
            <a:round/>
            <a:headEnd/>
            <a:tailEnd/>
          </a:ln>
        </p:spPr>
        <p:txBody>
          <a:bodyPr wrap="none" anchor="ctr"/>
          <a:lstStyle/>
          <a:p>
            <a:endParaRPr lang="zh-CN" altLang="en-US"/>
          </a:p>
        </p:txBody>
      </p:sp>
      <p:sp>
        <p:nvSpPr>
          <p:cNvPr id="149507" name="Oval 3"/>
          <p:cNvSpPr>
            <a:spLocks noChangeArrowheads="1"/>
          </p:cNvSpPr>
          <p:nvPr/>
        </p:nvSpPr>
        <p:spPr bwMode="auto">
          <a:xfrm>
            <a:off x="876300" y="1662113"/>
            <a:ext cx="3200400" cy="3200400"/>
          </a:xfrm>
          <a:prstGeom prst="ellipse">
            <a:avLst/>
          </a:prstGeom>
          <a:gradFill rotWithShape="0">
            <a:gsLst>
              <a:gs pos="0">
                <a:srgbClr val="2F7ADF"/>
              </a:gs>
              <a:gs pos="100000">
                <a:srgbClr val="89B3EC"/>
              </a:gs>
            </a:gsLst>
            <a:path path="shape">
              <a:fillToRect l="50000" t="50000" r="50000" b="50000"/>
            </a:path>
          </a:gradFill>
          <a:ln w="28440">
            <a:solidFill>
              <a:srgbClr val="FFFFFF"/>
            </a:solidFill>
            <a:miter lim="800000"/>
            <a:headEnd/>
            <a:tailEnd/>
          </a:ln>
        </p:spPr>
        <p:txBody>
          <a:bodyPr wrap="none" anchor="ctr"/>
          <a:lstStyle/>
          <a:p>
            <a:endParaRPr lang="zh-CN" altLang="zh-CN"/>
          </a:p>
        </p:txBody>
      </p:sp>
      <p:sp>
        <p:nvSpPr>
          <p:cNvPr id="149508" name="AutoShape 4"/>
          <p:cNvSpPr>
            <a:spLocks noChangeArrowheads="1"/>
          </p:cNvSpPr>
          <p:nvPr/>
        </p:nvSpPr>
        <p:spPr bwMode="auto">
          <a:xfrm>
            <a:off x="3357554" y="1500174"/>
            <a:ext cx="3781425"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货币政策的目标</a:t>
            </a:r>
            <a:endParaRPr lang="en-GB" altLang="zh-CN" b="1" dirty="0">
              <a:latin typeface="黑体" pitchFamily="2" charset="-122"/>
              <a:ea typeface="黑体" pitchFamily="2" charset="-122"/>
            </a:endParaRPr>
          </a:p>
        </p:txBody>
      </p:sp>
      <p:sp>
        <p:nvSpPr>
          <p:cNvPr id="149509" name="AutoShape 5"/>
          <p:cNvSpPr>
            <a:spLocks noChangeArrowheads="1"/>
          </p:cNvSpPr>
          <p:nvPr/>
        </p:nvSpPr>
        <p:spPr bwMode="auto">
          <a:xfrm>
            <a:off x="3857620" y="2143116"/>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货币政策操作指标与中介指标</a:t>
            </a:r>
            <a:endParaRPr lang="en-GB" altLang="zh-CN" b="1" dirty="0">
              <a:latin typeface="黑体" pitchFamily="2" charset="-122"/>
              <a:ea typeface="黑体" pitchFamily="2" charset="-122"/>
            </a:endParaRPr>
          </a:p>
        </p:txBody>
      </p:sp>
      <p:sp>
        <p:nvSpPr>
          <p:cNvPr id="149510" name="AutoShape 6"/>
          <p:cNvSpPr>
            <a:spLocks noChangeArrowheads="1"/>
          </p:cNvSpPr>
          <p:nvPr/>
        </p:nvSpPr>
        <p:spPr bwMode="auto">
          <a:xfrm>
            <a:off x="4143372" y="2857496"/>
            <a:ext cx="3779838"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货币政策工具</a:t>
            </a:r>
            <a:endParaRPr lang="en-GB" altLang="zh-CN" b="1" dirty="0">
              <a:latin typeface="黑体" pitchFamily="2" charset="-122"/>
              <a:ea typeface="黑体" pitchFamily="2" charset="-122"/>
            </a:endParaRPr>
          </a:p>
        </p:txBody>
      </p:sp>
      <p:sp>
        <p:nvSpPr>
          <p:cNvPr id="11" name="Text Box 9"/>
          <p:cNvSpPr txBox="1">
            <a:spLocks noChangeArrowheads="1"/>
          </p:cNvSpPr>
          <p:nvPr/>
        </p:nvSpPr>
        <p:spPr bwMode="auto">
          <a:xfrm>
            <a:off x="1643042" y="3000372"/>
            <a:ext cx="1829645" cy="586957"/>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3200" b="1" dirty="0" smtClean="0">
                <a:solidFill>
                  <a:srgbClr val="FFFFFF"/>
                </a:solidFill>
                <a:effectLst>
                  <a:outerShdw blurRad="38100" dist="38100" dir="2700000" algn="tl">
                    <a:srgbClr val="C0C0C0"/>
                  </a:outerShdw>
                </a:effectLst>
                <a:latin typeface="黑体" pitchFamily="2" charset="-122"/>
                <a:ea typeface="黑体" pitchFamily="2" charset="-122"/>
              </a:rPr>
              <a:t>货币政策</a:t>
            </a:r>
            <a:endParaRPr lang="en-GB" sz="3200" b="1" dirty="0">
              <a:solidFill>
                <a:srgbClr val="FFFFFF"/>
              </a:solidFill>
              <a:effectLst>
                <a:outerShdw blurRad="38100" dist="38100" dir="2700000" algn="tl">
                  <a:srgbClr val="C0C0C0"/>
                </a:outerShdw>
              </a:effectLst>
              <a:latin typeface="黑体" pitchFamily="2" charset="-122"/>
              <a:ea typeface="黑体" pitchFamily="2" charset="-122"/>
            </a:endParaRPr>
          </a:p>
        </p:txBody>
      </p:sp>
      <p:sp>
        <p:nvSpPr>
          <p:cNvPr id="8" name="AutoShape 6"/>
          <p:cNvSpPr>
            <a:spLocks noChangeArrowheads="1"/>
          </p:cNvSpPr>
          <p:nvPr/>
        </p:nvSpPr>
        <p:spPr bwMode="auto">
          <a:xfrm>
            <a:off x="3571868" y="4214818"/>
            <a:ext cx="3779838" cy="500062"/>
          </a:xfrm>
          <a:prstGeom prst="roundRect">
            <a:avLst>
              <a:gd name="adj" fmla="val 50000"/>
            </a:avLst>
          </a:prstGeom>
          <a:gradFill rotWithShape="0">
            <a:gsLst>
              <a:gs pos="0">
                <a:srgbClr val="F4F9F3"/>
              </a:gs>
              <a:gs pos="100000">
                <a:srgbClr val="5AB14B"/>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货币政策效应</a:t>
            </a:r>
            <a:endParaRPr lang="en-GB" altLang="zh-CN" b="1" dirty="0">
              <a:latin typeface="黑体" pitchFamily="2" charset="-122"/>
              <a:ea typeface="黑体" pitchFamily="2" charset="-122"/>
            </a:endParaRPr>
          </a:p>
        </p:txBody>
      </p:sp>
      <p:sp>
        <p:nvSpPr>
          <p:cNvPr id="9" name="AutoShape 5"/>
          <p:cNvSpPr>
            <a:spLocks noChangeArrowheads="1"/>
          </p:cNvSpPr>
          <p:nvPr/>
        </p:nvSpPr>
        <p:spPr bwMode="auto">
          <a:xfrm>
            <a:off x="3786182" y="3571876"/>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货币政策传导机制</a:t>
            </a:r>
            <a:endParaRPr lang="en-GB" altLang="zh-CN" b="1" dirty="0">
              <a:latin typeface="黑体" pitchFamily="2" charset="-122"/>
              <a:ea typeface="黑体" pitchFamily="2" charset="-122"/>
            </a:endParaRPr>
          </a:p>
        </p:txBody>
      </p:sp>
      <p:sp>
        <p:nvSpPr>
          <p:cNvPr id="10" name="AutoShape 5"/>
          <p:cNvSpPr>
            <a:spLocks noChangeArrowheads="1"/>
          </p:cNvSpPr>
          <p:nvPr/>
        </p:nvSpPr>
        <p:spPr bwMode="auto">
          <a:xfrm>
            <a:off x="3357554" y="4857760"/>
            <a:ext cx="3781425" cy="498475"/>
          </a:xfrm>
          <a:prstGeom prst="roundRect">
            <a:avLst>
              <a:gd name="adj" fmla="val 50000"/>
            </a:avLst>
          </a:prstGeom>
          <a:gradFill rotWithShape="0">
            <a:gsLst>
              <a:gs pos="0">
                <a:srgbClr val="F6F9FC"/>
              </a:gs>
              <a:gs pos="100000">
                <a:srgbClr val="83B7E7"/>
              </a:gs>
            </a:gsLst>
            <a:lin ang="10800000" scaled="1"/>
          </a:gradFill>
          <a:ln w="38160">
            <a:solidFill>
              <a:srgbClr val="FFFFFF"/>
            </a:solidFill>
            <a:miter lim="800000"/>
            <a:headEnd/>
            <a:tailEnd/>
          </a:ln>
        </p:spPr>
        <p:txBody>
          <a:bodyPr wrap="none" lIns="90000" tIns="46800" rIns="90000" bIns="46800" anchor="ctr"/>
          <a:lstStyle/>
          <a:p>
            <a:pPr algn="ctr" eaLnBrk="0" hangingPunct="0">
              <a:buClr>
                <a:srgbClr val="0F3C7D"/>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smtClean="0">
                <a:latin typeface="黑体" pitchFamily="2" charset="-122"/>
                <a:ea typeface="黑体" pitchFamily="2" charset="-122"/>
              </a:rPr>
              <a:t>货币政策与财政政策的协调配合</a:t>
            </a:r>
            <a:endParaRPr lang="en-GB" altLang="zh-CN" b="1" dirty="0">
              <a:latin typeface="黑体" pitchFamily="2" charset="-122"/>
              <a:ea typeface="黑体" pitchFamily="2" charset="-122"/>
            </a:endParaRPr>
          </a:p>
        </p:txBody>
      </p:sp>
    </p:spTree>
  </p:cSld>
  <p:clrMapOvr>
    <a:masterClrMapping/>
  </p:clrMapOvr>
  <p:transition>
    <p:pull dir="l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p:cNvSpPr/>
          <p:nvPr/>
        </p:nvSpPr>
        <p:spPr>
          <a:xfrm>
            <a:off x="4429125" y="2286000"/>
            <a:ext cx="2500313" cy="2428875"/>
          </a:xfrm>
          <a:prstGeom prst="rect">
            <a:avLst/>
          </a:prstGeom>
          <a:solidFill>
            <a:srgbClr val="00B050"/>
          </a:solidFill>
          <a:ln w="25400" cap="flat" cmpd="sng" algn="ctr">
            <a:solidFill>
              <a:srgbClr val="0F6FC6">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8" name="矩形 67"/>
          <p:cNvSpPr/>
          <p:nvPr/>
        </p:nvSpPr>
        <p:spPr>
          <a:xfrm>
            <a:off x="642938" y="2286000"/>
            <a:ext cx="3786187" cy="2428875"/>
          </a:xfrm>
          <a:prstGeom prst="rect">
            <a:avLst/>
          </a:prstGeom>
          <a:solidFill>
            <a:srgbClr val="0F6FC6"/>
          </a:solidFill>
          <a:ln w="25400" cap="flat" cmpd="sng" algn="ctr">
            <a:solidFill>
              <a:srgbClr val="0F6FC6">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9" name="Rectangle 2"/>
          <p:cNvSpPr>
            <a:spLocks noGrp="1" noChangeArrowheads="1"/>
          </p:cNvSpPr>
          <p:nvPr>
            <p:ph type="title"/>
          </p:nvPr>
        </p:nvSpPr>
        <p:spPr bwMode="black">
          <a:xfrm>
            <a:off x="0" y="0"/>
            <a:ext cx="8229600" cy="836712"/>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3200" dirty="0" smtClean="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两种类型的操作指标与中介指标</a:t>
            </a:r>
            <a:endParaRPr kumimoji="0" lang="zh-CN" altLang="en-US" sz="3200" i="0" u="none" strike="noStrike" kern="0" cap="none" spc="0" normalizeH="0" baseline="0" noProof="0" dirty="0" smtClean="0">
              <a:ln>
                <a:noFill/>
              </a:ln>
              <a:solidFill>
                <a:srgbClr val="7030A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70" name="Rectangle 3"/>
          <p:cNvSpPr>
            <a:spLocks noGrp="1" noChangeArrowheads="1"/>
          </p:cNvSpPr>
          <p:nvPr>
            <p:ph idx="1"/>
          </p:nvPr>
        </p:nvSpPr>
        <p:spPr bwMode="gray">
          <a:xfrm>
            <a:off x="457200" y="1935163"/>
            <a:ext cx="8229600" cy="4351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a:t>
            </a:r>
            <a:r>
              <a:rPr kumimoji="0" lang="zh-CN" altLang="en-US"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存款准备金     基础货币        短期利率</a:t>
            </a:r>
            <a:endParaRPr kumimoji="0" lang="en-US" altLang="zh-CN"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a:t>
            </a:r>
            <a:endParaRPr kumimoji="0" lang="en-US" altLang="zh-CN"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400" b="1" dirty="0" smtClean="0">
              <a:solidFill>
                <a:schemeClr val="bg1">
                  <a:lumMod val="20000"/>
                  <a:lumOff val="80000"/>
                </a:schemeClr>
              </a:solidFill>
              <a:latin typeface="Times New Roman" panose="02020603050405020304" pitchFamily="18" charset="0"/>
              <a:ea typeface="楷体_GB2312" panose="02010609030101010101" pitchFamily="49"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lumMod val="20000"/>
                    <a:lumOff val="80000"/>
                  </a:schemeClr>
                </a:solidFill>
                <a:latin typeface="Times New Roman" panose="02020603050405020304" pitchFamily="18" charset="0"/>
                <a:ea typeface="楷体_GB2312" panose="02010609030101010101" pitchFamily="49" charset="-122"/>
                <a:cs typeface="Times New Roman" panose="02020603050405020304" pitchFamily="18" charset="0"/>
              </a:rPr>
              <a:t>                 </a:t>
            </a:r>
            <a:r>
              <a:rPr kumimoji="0" lang="en-US" altLang="zh-CN"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a:t>
            </a:r>
            <a:r>
              <a:rPr kumimoji="0" lang="zh-CN" altLang="en-US"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货币供应量     </a:t>
            </a:r>
            <a:r>
              <a:rPr kumimoji="0" lang="zh-CN" altLang="en-US" sz="18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a:t>
            </a:r>
            <a:r>
              <a:rPr kumimoji="0" lang="zh-CN" altLang="en-US"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长期利率</a:t>
            </a:r>
            <a:endParaRPr kumimoji="0" lang="en-US" altLang="zh-CN" sz="24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endParaRPr>
          </a:p>
        </p:txBody>
      </p:sp>
      <p:cxnSp>
        <p:nvCxnSpPr>
          <p:cNvPr id="71" name="直接连接符 70"/>
          <p:cNvCxnSpPr/>
          <p:nvPr/>
        </p:nvCxnSpPr>
        <p:spPr>
          <a:xfrm>
            <a:off x="0" y="3500438"/>
            <a:ext cx="8215313" cy="1587"/>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72" name="直接箭头连接符 71"/>
          <p:cNvCxnSpPr/>
          <p:nvPr/>
        </p:nvCxnSpPr>
        <p:spPr>
          <a:xfrm rot="5400000">
            <a:off x="2105819" y="3393281"/>
            <a:ext cx="107315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3" name="直接箭头连接符 72"/>
          <p:cNvCxnSpPr/>
          <p:nvPr/>
        </p:nvCxnSpPr>
        <p:spPr>
          <a:xfrm rot="5400000">
            <a:off x="5143500" y="3357563"/>
            <a:ext cx="1001713" cy="1587"/>
          </a:xfrm>
          <a:prstGeom prst="straightConnector1">
            <a:avLst/>
          </a:prstGeom>
          <a:noFill/>
          <a:ln w="9525" cap="flat" cmpd="sng" algn="ctr">
            <a:solidFill>
              <a:srgbClr val="0F6FC6">
                <a:shade val="50000"/>
                <a:satMod val="103000"/>
              </a:srgbClr>
            </a:solidFill>
            <a:prstDash val="solid"/>
            <a:tailEnd type="arrow"/>
          </a:ln>
          <a:effectLst/>
        </p:spPr>
      </p:cxnSp>
      <p:cxnSp>
        <p:nvCxnSpPr>
          <p:cNvPr id="74" name="直接箭头连接符 73"/>
          <p:cNvCxnSpPr/>
          <p:nvPr/>
        </p:nvCxnSpPr>
        <p:spPr>
          <a:xfrm rot="5400000">
            <a:off x="5108576" y="3321050"/>
            <a:ext cx="1071562"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5" name="直接箭头连接符 74"/>
          <p:cNvCxnSpPr/>
          <p:nvPr/>
        </p:nvCxnSpPr>
        <p:spPr>
          <a:xfrm rot="5400000">
            <a:off x="3251200" y="5249863"/>
            <a:ext cx="1071563" cy="15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76" name="TextBox 13"/>
          <p:cNvSpPr txBox="1">
            <a:spLocks noChangeArrowheads="1"/>
          </p:cNvSpPr>
          <p:nvPr/>
        </p:nvSpPr>
        <p:spPr bwMode="auto">
          <a:xfrm>
            <a:off x="2928938" y="5786438"/>
            <a:ext cx="1928812" cy="523875"/>
          </a:xfrm>
          <a:prstGeom prst="rect">
            <a:avLst/>
          </a:prstGeom>
          <a:solidFill>
            <a:srgbClr val="92D050"/>
          </a:solid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物价稳定</a:t>
            </a:r>
          </a:p>
        </p:txBody>
      </p:sp>
      <p:sp>
        <p:nvSpPr>
          <p:cNvPr id="77" name="TextBox 17"/>
          <p:cNvSpPr txBox="1">
            <a:spLocks noChangeArrowheads="1"/>
          </p:cNvSpPr>
          <p:nvPr/>
        </p:nvSpPr>
        <p:spPr bwMode="auto">
          <a:xfrm>
            <a:off x="1571625" y="4786313"/>
            <a:ext cx="1214438" cy="369887"/>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 </a:t>
            </a:r>
            <a:r>
              <a:rPr kumimoji="0" lang="zh-CN" altLang="en-US" sz="1800" b="1"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数量型</a:t>
            </a:r>
          </a:p>
        </p:txBody>
      </p:sp>
      <p:sp>
        <p:nvSpPr>
          <p:cNvPr id="78" name="TextBox 18"/>
          <p:cNvSpPr txBox="1">
            <a:spLocks noChangeArrowheads="1"/>
          </p:cNvSpPr>
          <p:nvPr/>
        </p:nvSpPr>
        <p:spPr bwMode="auto">
          <a:xfrm>
            <a:off x="5072063" y="4786313"/>
            <a:ext cx="877163"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价格型</a:t>
            </a:r>
          </a:p>
        </p:txBody>
      </p:sp>
      <p:sp>
        <p:nvSpPr>
          <p:cNvPr id="79" name="TextBox 19"/>
          <p:cNvSpPr txBox="1">
            <a:spLocks noChangeArrowheads="1"/>
          </p:cNvSpPr>
          <p:nvPr/>
        </p:nvSpPr>
        <p:spPr bwMode="auto">
          <a:xfrm>
            <a:off x="7000875" y="3857625"/>
            <a:ext cx="1114408"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中介指标</a:t>
            </a:r>
          </a:p>
        </p:txBody>
      </p:sp>
      <p:sp>
        <p:nvSpPr>
          <p:cNvPr id="80" name="TextBox 21"/>
          <p:cNvSpPr txBox="1">
            <a:spLocks noChangeArrowheads="1"/>
          </p:cNvSpPr>
          <p:nvPr/>
        </p:nvSpPr>
        <p:spPr bwMode="auto">
          <a:xfrm>
            <a:off x="7000875" y="2786063"/>
            <a:ext cx="1114408" cy="369332"/>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操作指标</a:t>
            </a:r>
          </a:p>
        </p:txBody>
      </p:sp>
      <p:sp>
        <p:nvSpPr>
          <p:cNvPr id="81" name="TextBox 22"/>
          <p:cNvSpPr txBox="1">
            <a:spLocks noChangeArrowheads="1"/>
          </p:cNvSpPr>
          <p:nvPr/>
        </p:nvSpPr>
        <p:spPr bwMode="auto">
          <a:xfrm>
            <a:off x="5000628" y="5661248"/>
            <a:ext cx="4143372" cy="1015663"/>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数量型操作指标传导至数量型中介指标；价格型操作指标传导至价格型中介指标。</a:t>
            </a:r>
          </a:p>
        </p:txBody>
      </p:sp>
      <p:sp>
        <p:nvSpPr>
          <p:cNvPr id="82" name="TextBox 13"/>
          <p:cNvSpPr txBox="1">
            <a:spLocks noChangeArrowheads="1"/>
          </p:cNvSpPr>
          <p:nvPr/>
        </p:nvSpPr>
        <p:spPr bwMode="auto">
          <a:xfrm>
            <a:off x="2915816" y="1124744"/>
            <a:ext cx="1928813" cy="523875"/>
          </a:xfrm>
          <a:prstGeom prst="rect">
            <a:avLst/>
          </a:prstGeom>
          <a:solidFill>
            <a:srgbClr val="92D050"/>
          </a:solid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央行</a:t>
            </a:r>
          </a:p>
        </p:txBody>
      </p:sp>
      <p:cxnSp>
        <p:nvCxnSpPr>
          <p:cNvPr id="83" name="直接箭头连接符 82"/>
          <p:cNvCxnSpPr/>
          <p:nvPr/>
        </p:nvCxnSpPr>
        <p:spPr>
          <a:xfrm rot="16200000" flipH="1">
            <a:off x="3464719" y="2035969"/>
            <a:ext cx="642938"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4" name="TextBox 23"/>
          <p:cNvSpPr txBox="1">
            <a:spLocks noChangeArrowheads="1"/>
          </p:cNvSpPr>
          <p:nvPr/>
        </p:nvSpPr>
        <p:spPr bwMode="auto">
          <a:xfrm>
            <a:off x="3857625" y="1785938"/>
            <a:ext cx="649288" cy="36988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控制</a:t>
            </a:r>
          </a:p>
        </p:txBody>
      </p:sp>
      <p:sp>
        <p:nvSpPr>
          <p:cNvPr id="85" name="TextBox 24"/>
          <p:cNvSpPr txBox="1">
            <a:spLocks noChangeArrowheads="1"/>
          </p:cNvSpPr>
          <p:nvPr/>
        </p:nvSpPr>
        <p:spPr bwMode="auto">
          <a:xfrm>
            <a:off x="2627784" y="3140968"/>
            <a:ext cx="649287" cy="36988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传导</a:t>
            </a:r>
          </a:p>
        </p:txBody>
      </p:sp>
      <p:sp>
        <p:nvSpPr>
          <p:cNvPr id="86" name="TextBox 25"/>
          <p:cNvSpPr txBox="1">
            <a:spLocks noChangeArrowheads="1"/>
          </p:cNvSpPr>
          <p:nvPr/>
        </p:nvSpPr>
        <p:spPr bwMode="auto">
          <a:xfrm>
            <a:off x="5580112" y="3140968"/>
            <a:ext cx="649287" cy="369887"/>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chemeClr val="bg1">
                    <a:lumMod val="20000"/>
                    <a:lumOff val="80000"/>
                  </a:schemeClr>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传导</a:t>
            </a:r>
          </a:p>
        </p:txBody>
      </p:sp>
      <p:sp>
        <p:nvSpPr>
          <p:cNvPr id="87" name="TextBox 26"/>
          <p:cNvSpPr txBox="1">
            <a:spLocks noChangeArrowheads="1"/>
          </p:cNvSpPr>
          <p:nvPr/>
        </p:nvSpPr>
        <p:spPr bwMode="auto">
          <a:xfrm>
            <a:off x="3786188" y="5143500"/>
            <a:ext cx="649287" cy="369888"/>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ea typeface="楷体_GB2312" panose="02010609030101010101" pitchFamily="49" charset="-122"/>
                <a:cs typeface="Times New Roman" panose="02020603050405020304" pitchFamily="18" charset="0"/>
              </a:rPr>
              <a:t>传导</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r>
              <a:rPr lang="zh-CN" altLang="en-US" sz="2800" dirty="0" smtClean="0">
                <a:solidFill>
                  <a:srgbClr val="7030A0"/>
                </a:solidFill>
                <a:latin typeface="楷体_GB2312" panose="02010609030101010101" pitchFamily="49" charset="-122"/>
                <a:ea typeface="楷体_GB2312" panose="02010609030101010101" pitchFamily="49" charset="-122"/>
              </a:rPr>
              <a:t>二、可作为操作指标的金融变量</a:t>
            </a:r>
            <a:endParaRPr lang="zh-CN" altLang="en-US" sz="2800" dirty="0">
              <a:solidFill>
                <a:srgbClr val="7030A0"/>
              </a:solidFill>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142844" y="692696"/>
            <a:ext cx="9001156" cy="4525963"/>
          </a:xfrm>
        </p:spPr>
        <p:txBody>
          <a:bodyPr/>
          <a:lstStyle/>
          <a:p>
            <a:pPr>
              <a:lnSpc>
                <a:spcPct val="125000"/>
              </a:lnSpc>
              <a:buClr>
                <a:srgbClr val="FF000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货币政策可选择的操作指标主要是与</a:t>
            </a:r>
            <a:r>
              <a:rPr lang="zh-CN" altLang="en-US" sz="2400" b="1" dirty="0" smtClean="0">
                <a:solidFill>
                  <a:srgbClr val="7030A0"/>
                </a:solidFill>
                <a:latin typeface="楷体_GB2312" panose="02010609030101010101" pitchFamily="49" charset="-122"/>
                <a:ea typeface="楷体_GB2312" panose="02010609030101010101" pitchFamily="49" charset="-122"/>
              </a:rPr>
              <a:t>基础货币</a:t>
            </a:r>
            <a:r>
              <a:rPr lang="zh-CN" altLang="en-US" sz="2400" dirty="0" smtClean="0">
                <a:latin typeface="楷体_GB2312" panose="02010609030101010101" pitchFamily="49" charset="-122"/>
                <a:ea typeface="楷体_GB2312" panose="02010609030101010101" pitchFamily="49" charset="-122"/>
              </a:rPr>
              <a:t>相关的</a:t>
            </a:r>
            <a:r>
              <a:rPr lang="zh-CN" altLang="en-US" sz="2400" b="1" dirty="0" smtClean="0">
                <a:solidFill>
                  <a:srgbClr val="7030A0"/>
                </a:solidFill>
                <a:latin typeface="楷体_GB2312" panose="02010609030101010101" pitchFamily="49" charset="-122"/>
                <a:ea typeface="楷体_GB2312" panose="02010609030101010101" pitchFamily="49" charset="-122"/>
              </a:rPr>
              <a:t>数量指标</a:t>
            </a:r>
            <a:r>
              <a:rPr lang="zh-CN" altLang="en-US" sz="2400" dirty="0" smtClean="0">
                <a:latin typeface="楷体_GB2312" panose="02010609030101010101" pitchFamily="49" charset="-122"/>
                <a:ea typeface="楷体_GB2312" panose="02010609030101010101" pitchFamily="49" charset="-122"/>
              </a:rPr>
              <a:t>以及中央银行</a:t>
            </a:r>
            <a:r>
              <a:rPr lang="zh-CN" altLang="en-US" sz="2400" b="1" dirty="0" smtClean="0">
                <a:solidFill>
                  <a:srgbClr val="7030A0"/>
                </a:solidFill>
                <a:latin typeface="楷体_GB2312" panose="02010609030101010101" pitchFamily="49" charset="-122"/>
                <a:ea typeface="楷体_GB2312" panose="02010609030101010101" pitchFamily="49" charset="-122"/>
              </a:rPr>
              <a:t>控制</a:t>
            </a:r>
            <a:r>
              <a:rPr lang="zh-CN" altLang="en-US" sz="2400" dirty="0" smtClean="0">
                <a:latin typeface="楷体_GB2312" panose="02010609030101010101" pitchFamily="49" charset="-122"/>
                <a:ea typeface="楷体_GB2312" panose="02010609030101010101" pitchFamily="49" charset="-122"/>
              </a:rPr>
              <a:t>的</a:t>
            </a:r>
            <a:r>
              <a:rPr lang="zh-CN" altLang="en-US" sz="2400" b="1" dirty="0" smtClean="0">
                <a:solidFill>
                  <a:srgbClr val="7030A0"/>
                </a:solidFill>
                <a:latin typeface="楷体_GB2312" panose="02010609030101010101" pitchFamily="49" charset="-122"/>
                <a:ea typeface="楷体_GB2312" panose="02010609030101010101" pitchFamily="49" charset="-122"/>
              </a:rPr>
              <a:t>利率指标</a:t>
            </a:r>
            <a:r>
              <a:rPr lang="zh-CN" altLang="en-US" sz="2400" dirty="0" smtClean="0">
                <a:latin typeface="楷体_GB2312" panose="02010609030101010101" pitchFamily="49" charset="-122"/>
                <a:ea typeface="楷体_GB2312" panose="02010609030101010101" pitchFamily="49" charset="-122"/>
              </a:rPr>
              <a:t>。（数量型和价格型）</a:t>
            </a:r>
            <a:endParaRPr lang="en-US" altLang="zh-CN" sz="2400" dirty="0" smtClean="0">
              <a:latin typeface="楷体_GB2312" panose="02010609030101010101" pitchFamily="49" charset="-122"/>
              <a:ea typeface="楷体_GB2312" panose="02010609030101010101" pitchFamily="49" charset="-122"/>
            </a:endParaRPr>
          </a:p>
          <a:p>
            <a:pPr lvl="1">
              <a:lnSpc>
                <a:spcPct val="125000"/>
              </a:lnSpc>
              <a:buClr>
                <a:srgbClr val="FF0000"/>
              </a:buClr>
              <a:buFont typeface="Wingdings" pitchFamily="2" charset="2"/>
              <a:buChar char="ü"/>
            </a:pPr>
            <a:r>
              <a:rPr lang="zh-CN" altLang="en-US" sz="2200" dirty="0" smtClean="0">
                <a:latin typeface="楷体_GB2312" panose="02010609030101010101" pitchFamily="49" charset="-122"/>
                <a:ea typeface="楷体_GB2312" panose="02010609030101010101" pitchFamily="49" charset="-122"/>
              </a:rPr>
              <a:t>对于</a:t>
            </a:r>
            <a:r>
              <a:rPr lang="zh-CN" altLang="en-US" sz="2200" b="1" dirty="0" smtClean="0">
                <a:solidFill>
                  <a:srgbClr val="7030A0"/>
                </a:solidFill>
                <a:latin typeface="楷体_GB2312" panose="02010609030101010101" pitchFamily="49" charset="-122"/>
                <a:ea typeface="楷体_GB2312" panose="02010609030101010101" pitchFamily="49" charset="-122"/>
              </a:rPr>
              <a:t>数量型</a:t>
            </a:r>
            <a:r>
              <a:rPr lang="zh-CN" altLang="en-US" sz="2200" dirty="0" smtClean="0">
                <a:latin typeface="楷体_GB2312" panose="02010609030101010101" pitchFamily="49" charset="-122"/>
                <a:ea typeface="楷体_GB2312" panose="02010609030101010101" pitchFamily="49" charset="-122"/>
              </a:rPr>
              <a:t>操作指标，以基础货币为基础，包含基础货币、银行准备金、超额准备金（法定准备金率、超额额准备金率）等；</a:t>
            </a:r>
            <a:endParaRPr lang="en-US" altLang="zh-CN" sz="2200" dirty="0" smtClean="0">
              <a:latin typeface="楷体_GB2312" panose="02010609030101010101" pitchFamily="49" charset="-122"/>
              <a:ea typeface="楷体_GB2312" panose="02010609030101010101" pitchFamily="49" charset="-122"/>
            </a:endParaRPr>
          </a:p>
          <a:p>
            <a:pPr lvl="1">
              <a:lnSpc>
                <a:spcPct val="125000"/>
              </a:lnSpc>
              <a:buClr>
                <a:srgbClr val="FF0000"/>
              </a:buClr>
              <a:buFont typeface="Wingdings" pitchFamily="2" charset="2"/>
              <a:buChar char="ü"/>
            </a:pPr>
            <a:r>
              <a:rPr lang="zh-CN" altLang="en-US" sz="2200" dirty="0" smtClean="0">
                <a:latin typeface="楷体_GB2312" panose="02010609030101010101" pitchFamily="49" charset="-122"/>
                <a:ea typeface="楷体_GB2312" panose="02010609030101010101" pitchFamily="49" charset="-122"/>
              </a:rPr>
              <a:t>对于</a:t>
            </a:r>
            <a:r>
              <a:rPr lang="zh-CN" altLang="en-US" sz="2200" b="1" dirty="0" smtClean="0">
                <a:solidFill>
                  <a:srgbClr val="7030A0"/>
                </a:solidFill>
                <a:latin typeface="楷体_GB2312" panose="02010609030101010101" pitchFamily="49" charset="-122"/>
                <a:ea typeface="楷体_GB2312" panose="02010609030101010101" pitchFamily="49" charset="-122"/>
              </a:rPr>
              <a:t>价格型</a:t>
            </a:r>
            <a:r>
              <a:rPr lang="zh-CN" altLang="en-US" sz="2200" dirty="0" smtClean="0">
                <a:latin typeface="楷体_GB2312" panose="02010609030101010101" pitchFamily="49" charset="-122"/>
                <a:ea typeface="楷体_GB2312" panose="02010609030101010101" pitchFamily="49" charset="-122"/>
              </a:rPr>
              <a:t>操作指标，包含两类</a:t>
            </a:r>
            <a:endParaRPr lang="en-US" altLang="zh-CN" sz="2200" dirty="0" smtClean="0">
              <a:latin typeface="楷体_GB2312" panose="02010609030101010101" pitchFamily="49" charset="-122"/>
              <a:ea typeface="楷体_GB2312" panose="02010609030101010101" pitchFamily="49" charset="-122"/>
              <a:sym typeface="Wingdings" panose="05000000000000000000" pitchFamily="2" charset="2"/>
            </a:endParaRPr>
          </a:p>
          <a:p>
            <a:pPr lvl="2">
              <a:lnSpc>
                <a:spcPct val="125000"/>
              </a:lnSpc>
              <a:buClr>
                <a:srgbClr val="FF0000"/>
              </a:buClr>
              <a:buFont typeface="Arial" pitchFamily="34" charset="0"/>
              <a:buChar char="•"/>
            </a:pPr>
            <a:r>
              <a:rPr lang="zh-CN" altLang="en-US" sz="2000" dirty="0" smtClean="0">
                <a:latin typeface="楷体_GB2312" panose="02010609030101010101" pitchFamily="49" charset="-122"/>
                <a:ea typeface="楷体_GB2312" panose="02010609030101010101" pitchFamily="49" charset="-122"/>
              </a:rPr>
              <a:t>央行</a:t>
            </a:r>
            <a:r>
              <a:rPr lang="zh-CN" altLang="en-US" sz="2000" b="1" dirty="0" smtClean="0">
                <a:solidFill>
                  <a:srgbClr val="7030A0"/>
                </a:solidFill>
                <a:latin typeface="楷体_GB2312" panose="02010609030101010101" pitchFamily="49" charset="-122"/>
                <a:ea typeface="楷体_GB2312" panose="02010609030101010101" pitchFamily="49" charset="-122"/>
              </a:rPr>
              <a:t>规定</a:t>
            </a:r>
            <a:r>
              <a:rPr lang="zh-CN" altLang="en-US" sz="2000" dirty="0" smtClean="0">
                <a:latin typeface="楷体_GB2312" panose="02010609030101010101" pitchFamily="49" charset="-122"/>
                <a:ea typeface="楷体_GB2312" panose="02010609030101010101" pitchFamily="49" charset="-122"/>
              </a:rPr>
              <a:t>的政策利率，这些利率是中央银行资产负债业务的各种利率</a:t>
            </a:r>
            <a:r>
              <a:rPr lang="zh-CN" altLang="en-US" sz="2000" dirty="0">
                <a:latin typeface="楷体_GB2312" panose="02010609030101010101" pitchFamily="49" charset="-122"/>
                <a:ea typeface="楷体_GB2312" panose="02010609030101010101" pitchFamily="49" charset="-122"/>
              </a:rPr>
              <a:t>，比如再贴现利率、再贷款利率</a:t>
            </a:r>
            <a:r>
              <a:rPr lang="zh-CN" altLang="en-US" sz="2000" dirty="0" smtClean="0">
                <a:latin typeface="楷体_GB2312" panose="02010609030101010101" pitchFamily="49" charset="-122"/>
                <a:ea typeface="楷体_GB2312" panose="02010609030101010101" pitchFamily="49" charset="-122"/>
              </a:rPr>
              <a:t>、央行回购招标利率</a:t>
            </a:r>
            <a:r>
              <a:rPr lang="zh-CN" altLang="en-US" sz="2000" dirty="0">
                <a:latin typeface="楷体_GB2312" panose="02010609030101010101" pitchFamily="49" charset="-122"/>
                <a:ea typeface="楷体_GB2312" panose="02010609030101010101" pitchFamily="49" charset="-122"/>
              </a:rPr>
              <a:t>、央</a:t>
            </a:r>
            <a:r>
              <a:rPr lang="zh-CN" altLang="en-US" sz="2000" dirty="0" smtClean="0">
                <a:latin typeface="楷体_GB2312" panose="02010609030101010101" pitchFamily="49" charset="-122"/>
                <a:ea typeface="楷体_GB2312" panose="02010609030101010101" pitchFamily="49" charset="-122"/>
              </a:rPr>
              <a:t>票发行利率</a:t>
            </a:r>
            <a:r>
              <a:rPr lang="zh-CN" altLang="en-US" sz="2000" dirty="0">
                <a:latin typeface="楷体_GB2312" panose="02010609030101010101" pitchFamily="49" charset="-122"/>
                <a:ea typeface="楷体_GB2312" panose="02010609030101010101" pitchFamily="49" charset="-122"/>
              </a:rPr>
              <a:t>、存贷款基准</a:t>
            </a:r>
            <a:r>
              <a:rPr lang="zh-CN" altLang="en-US" sz="2000" dirty="0" smtClean="0">
                <a:latin typeface="楷体_GB2312" panose="02010609030101010101" pitchFamily="49" charset="-122"/>
                <a:ea typeface="楷体_GB2312" panose="02010609030101010101" pitchFamily="49" charset="-122"/>
              </a:rPr>
              <a:t>利率、准备金存款利率等。</a:t>
            </a:r>
            <a:endParaRPr lang="en-US" altLang="zh-CN" sz="2000" dirty="0" smtClean="0">
              <a:latin typeface="楷体_GB2312" panose="02010609030101010101" pitchFamily="49" charset="-122"/>
              <a:ea typeface="楷体_GB2312" panose="02010609030101010101" pitchFamily="49" charset="-122"/>
            </a:endParaRPr>
          </a:p>
          <a:p>
            <a:pPr lvl="2">
              <a:lnSpc>
                <a:spcPct val="125000"/>
              </a:lnSpc>
              <a:buClr>
                <a:srgbClr val="FF0000"/>
              </a:buClr>
              <a:buFont typeface="Arial" pitchFamily="34" charset="0"/>
              <a:buChar char="•"/>
            </a:pPr>
            <a:r>
              <a:rPr lang="zh-CN" altLang="en-US" sz="2000" dirty="0" smtClean="0">
                <a:latin typeface="楷体_GB2312" panose="02010609030101010101" pitchFamily="49" charset="-122"/>
                <a:ea typeface="楷体_GB2312" panose="02010609030101010101" pitchFamily="49" charset="-122"/>
              </a:rPr>
              <a:t>央行通过资产负债业务可以</a:t>
            </a:r>
            <a:r>
              <a:rPr lang="zh-CN" altLang="en-US" sz="2000" b="1" dirty="0" smtClean="0">
                <a:solidFill>
                  <a:srgbClr val="7030A0"/>
                </a:solidFill>
                <a:latin typeface="楷体_GB2312" panose="02010609030101010101" pitchFamily="49" charset="-122"/>
                <a:ea typeface="楷体_GB2312" panose="02010609030101010101" pitchFamily="49" charset="-122"/>
              </a:rPr>
              <a:t>控制</a:t>
            </a:r>
            <a:r>
              <a:rPr lang="zh-CN" altLang="en-US" sz="2000" dirty="0" smtClean="0">
                <a:latin typeface="楷体_GB2312" panose="02010609030101010101" pitchFamily="49" charset="-122"/>
                <a:ea typeface="楷体_GB2312" panose="02010609030101010101" pitchFamily="49" charset="-122"/>
              </a:rPr>
              <a:t>的市场利率，主要是货币市场的利率（基准利率），比如同业拆借利率、回购利率等。</a:t>
            </a:r>
            <a:endParaRPr lang="en-US" altLang="zh-CN" sz="2000" dirty="0" smtClean="0">
              <a:latin typeface="楷体_GB2312" panose="02010609030101010101" pitchFamily="49" charset="-122"/>
              <a:ea typeface="楷体_GB2312" panose="02010609030101010101" pitchFamily="49" charset="-122"/>
            </a:endParaRPr>
          </a:p>
          <a:p>
            <a:pPr>
              <a:buClr>
                <a:schemeClr val="tx1"/>
              </a:buClr>
              <a:buFont typeface="Wingdings" pitchFamily="2" charset="2"/>
              <a:buChar char="Ø"/>
            </a:pPr>
            <a:endParaRPr lang="zh-CN" altLang="en-US" b="1"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692696"/>
            <a:ext cx="9001156" cy="4525963"/>
          </a:xfrm>
        </p:spPr>
        <p:txBody>
          <a:bodyPr/>
          <a:lstStyle/>
          <a:p>
            <a:pPr>
              <a:spcBef>
                <a:spcPct val="30000"/>
              </a:spcBef>
              <a:buNone/>
            </a:pPr>
            <a:r>
              <a:rPr lang="en-US" altLang="zh-CN" sz="22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泰勒规则（</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Taylor rule</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）是常用的简单货币政策规则之一，由斯坦福大学的约翰</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泰勒于</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1993</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年根据美国货币政策的实际经验而确定的一种短期利率调整的规则。</a:t>
            </a:r>
            <a:endPar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30000"/>
              </a:spcBef>
              <a:buNone/>
            </a:pPr>
            <a:r>
              <a:rPr lang="en-US" altLang="zh-CN" sz="22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泰勒规则是一个以物价稳定和总产出稳定增长为双重目标，以“逆经济风向行事”为操作原则，以公开市场操作为工具，以货币市场基准利率为操作指标</a:t>
            </a:r>
            <a:r>
              <a:rPr lang="zh-CN" altLang="en-US" sz="2200" dirty="0">
                <a:latin typeface="Times New Roman" panose="02020603050405020304" pitchFamily="18" charset="0"/>
                <a:ea typeface="楷体_GB2312" panose="02010609030101010101" pitchFamily="49" charset="-122"/>
                <a:cs typeface="Times New Roman" panose="02020603050405020304" pitchFamily="18" charset="0"/>
              </a:rPr>
              <a:t>，当产出缺口为正（负）和通胀缺口超过（低于）目标值时，应提高（降低）实际</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利率。</a:t>
            </a:r>
            <a:endPar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a:spcBef>
                <a:spcPct val="30000"/>
              </a:spcBef>
              <a:buNone/>
            </a:pPr>
            <a:r>
              <a:rPr lang="en-US" altLang="zh-CN" sz="22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2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泰勒原理：利率对通胀的反映系数必须大于</a:t>
            </a:r>
            <a:r>
              <a:rPr lang="en-US" altLang="zh-CN" sz="22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1</a:t>
            </a:r>
            <a:r>
              <a:rPr lang="zh-CN" altLang="en-US" sz="22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，即有：</a:t>
            </a:r>
            <a:endParaRPr lang="en-US" altLang="zh-CN" sz="22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spcBef>
                <a:spcPct val="30000"/>
              </a:spcBef>
              <a:buNone/>
            </a:pPr>
            <a:endParaRPr lang="en-US" altLang="zh-CN" sz="2200" dirty="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spcBef>
                <a:spcPct val="30000"/>
              </a:spcBef>
              <a:buNone/>
            </a:pPr>
            <a:endParaRPr lang="en-US" altLang="zh-CN" sz="22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spcBef>
                <a:spcPct val="30000"/>
              </a:spcBef>
              <a:buNone/>
            </a:pPr>
            <a:endParaRPr lang="en-US" altLang="zh-CN" sz="22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spcBef>
                <a:spcPct val="30000"/>
              </a:spcBef>
              <a:buNone/>
            </a:pPr>
            <a:r>
              <a:rPr lang="en-US" altLang="zh-CN" sz="22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200" dirty="0">
                <a:latin typeface="Times New Roman" panose="02020603050405020304" pitchFamily="18" charset="0"/>
                <a:ea typeface="楷体_GB2312" pitchFamily="49" charset="-122"/>
                <a:cs typeface="Times New Roman" panose="02020603050405020304" pitchFamily="18" charset="0"/>
                <a:sym typeface="Wingdings 2" pitchFamily="18" charset="2"/>
              </a:rPr>
              <a:t>泰</a:t>
            </a:r>
            <a:r>
              <a:rPr lang="zh-CN" altLang="en-US" sz="22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勒规则告诉我们：利率型政策，操作指标、规则型政策（也可逆周期调整）、实际利率（而不是名义利率）最重要。</a:t>
            </a:r>
            <a:endParaRPr lang="en-US" altLang="zh-CN" sz="2200" dirty="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spcBef>
                <a:spcPct val="30000"/>
              </a:spcBef>
              <a:buNone/>
            </a:pP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spcBef>
                <a:spcPct val="30000"/>
              </a:spcBef>
              <a:buNone/>
            </a:pPr>
            <a:endParaRPr lang="en-US" altLang="zh-CN" sz="2400" dirty="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spcBef>
                <a:spcPct val="30000"/>
              </a:spcBef>
              <a:buNone/>
            </a:pP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spcBef>
                <a:spcPct val="30000"/>
              </a:spcBef>
              <a:buNone/>
            </a:pPr>
            <a:endParaRPr lang="en-US" altLang="zh-CN" sz="2400" dirty="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spcBef>
                <a:spcPct val="30000"/>
              </a:spcBef>
              <a:buNone/>
            </a:pP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lnSpc>
                <a:spcPts val="3500"/>
              </a:lnSpc>
              <a:spcBef>
                <a:spcPct val="30000"/>
              </a:spcBef>
              <a:buNone/>
            </a:pPr>
            <a:endParaRPr lang="en-US" altLang="zh-CN" sz="2400" dirty="0" smtClean="0"/>
          </a:p>
          <a:p>
            <a:pPr>
              <a:lnSpc>
                <a:spcPts val="3500"/>
              </a:lnSpc>
              <a:spcBef>
                <a:spcPct val="30000"/>
              </a:spcBef>
              <a:buNone/>
            </a:pPr>
            <a:endParaRPr lang="en-US" altLang="zh-CN" sz="2400" dirty="0"/>
          </a:p>
          <a:p>
            <a:pPr>
              <a:lnSpc>
                <a:spcPts val="3500"/>
              </a:lnSpc>
              <a:spcBef>
                <a:spcPct val="30000"/>
              </a:spcBef>
              <a:buNone/>
            </a:pPr>
            <a:endParaRPr lang="en-US" altLang="zh-CN" sz="2400" dirty="0" smtClean="0"/>
          </a:p>
          <a:p>
            <a:endParaRPr lang="zh-CN" altLang="en-US" dirty="0"/>
          </a:p>
        </p:txBody>
      </p:sp>
      <p:graphicFrame>
        <p:nvGraphicFramePr>
          <p:cNvPr id="5" name="对象 4"/>
          <p:cNvGraphicFramePr>
            <a:graphicFrameLocks noChangeAspect="1"/>
          </p:cNvGraphicFramePr>
          <p:nvPr>
            <p:extLst>
              <p:ext uri="{D42A27DB-BD31-4B8C-83A1-F6EECF244321}">
                <p14:modId xmlns="" xmlns:p14="http://schemas.microsoft.com/office/powerpoint/2010/main" val="1935456118"/>
              </p:ext>
            </p:extLst>
          </p:nvPr>
        </p:nvGraphicFramePr>
        <p:xfrm>
          <a:off x="755576" y="3861048"/>
          <a:ext cx="7313612" cy="774700"/>
        </p:xfrm>
        <a:graphic>
          <a:graphicData uri="http://schemas.openxmlformats.org/presentationml/2006/ole">
            <p:oleObj spid="_x0000_s103426" name="Equation" r:id="rId3" imgW="2603160" imgH="279360" progId="Equation.DSMT4">
              <p:embed/>
            </p:oleObj>
          </a:graphicData>
        </a:graphic>
      </p:graphicFrame>
      <p:sp>
        <p:nvSpPr>
          <p:cNvPr id="8" name="标题 1"/>
          <p:cNvSpPr>
            <a:spLocks noGrp="1"/>
          </p:cNvSpPr>
          <p:nvPr>
            <p:ph type="title"/>
          </p:nvPr>
        </p:nvSpPr>
        <p:spPr>
          <a:xfrm>
            <a:off x="251520" y="0"/>
            <a:ext cx="8715436" cy="927100"/>
          </a:xfrm>
        </p:spPr>
        <p:txBody>
          <a:bodyPr/>
          <a:lstStyle/>
          <a:p>
            <a:pPr algn="ctr"/>
            <a:r>
              <a:rPr lang="zh-CN" altLang="en-US" sz="2800" dirty="0" smtClean="0">
                <a:solidFill>
                  <a:srgbClr val="7030A0"/>
                </a:solidFill>
                <a:latin typeface="楷体_GB2312" pitchFamily="49" charset="-122"/>
                <a:ea typeface="楷体_GB2312" pitchFamily="49" charset="-122"/>
              </a:rPr>
              <a:t>利率型操作指标：泰勒规则</a:t>
            </a:r>
            <a:endParaRPr lang="zh-CN" altLang="en-US" sz="2800" dirty="0">
              <a:solidFill>
                <a:srgbClr val="7030A0"/>
              </a:solidFill>
              <a:latin typeface="楷体_GB2312" pitchFamily="49" charset="-122"/>
              <a:ea typeface="楷体_GB2312" pitchFamily="49" charset="-122"/>
            </a:endParaRPr>
          </a:p>
        </p:txBody>
      </p:sp>
      <p:graphicFrame>
        <p:nvGraphicFramePr>
          <p:cNvPr id="2" name="对象 1"/>
          <p:cNvGraphicFramePr>
            <a:graphicFrameLocks noChangeAspect="1"/>
          </p:cNvGraphicFramePr>
          <p:nvPr>
            <p:extLst>
              <p:ext uri="{D42A27DB-BD31-4B8C-83A1-F6EECF244321}">
                <p14:modId xmlns="" xmlns:p14="http://schemas.microsoft.com/office/powerpoint/2010/main" val="1123758440"/>
              </p:ext>
            </p:extLst>
          </p:nvPr>
        </p:nvGraphicFramePr>
        <p:xfrm>
          <a:off x="2555776" y="4509120"/>
          <a:ext cx="1004630" cy="602778"/>
        </p:xfrm>
        <a:graphic>
          <a:graphicData uri="http://schemas.openxmlformats.org/presentationml/2006/ole">
            <p:oleObj spid="_x0000_s103427" name="Equation" r:id="rId4" imgW="380880" imgH="228600" progId="Equation.DSMT4">
              <p:embed/>
            </p:oleObj>
          </a:graphicData>
        </a:graphic>
      </p:graphicFrame>
      <p:sp>
        <p:nvSpPr>
          <p:cNvPr id="4" name="TextBox 3"/>
          <p:cNvSpPr txBox="1"/>
          <p:nvPr/>
        </p:nvSpPr>
        <p:spPr>
          <a:xfrm>
            <a:off x="3491880" y="4581128"/>
            <a:ext cx="3877985"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分别为目标通胀和目标产出</a:t>
            </a:r>
            <a:endParaRPr lang="zh-CN" altLang="en-US" sz="24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8229600" cy="927100"/>
          </a:xfrm>
        </p:spPr>
        <p:txBody>
          <a:bodyPr/>
          <a:lstStyle/>
          <a:p>
            <a:pPr algn="ctr"/>
            <a:r>
              <a:rPr lang="zh-CN" altLang="en-US" sz="3200" dirty="0" smtClean="0">
                <a:solidFill>
                  <a:srgbClr val="7030A0"/>
                </a:solidFill>
                <a:latin typeface="黑体" pitchFamily="49" charset="-122"/>
                <a:ea typeface="黑体" pitchFamily="49" charset="-122"/>
              </a:rPr>
              <a:t>泰勒规则的有关问题总结</a:t>
            </a:r>
            <a:endParaRPr lang="zh-CN" altLang="en-US" sz="3200" dirty="0">
              <a:solidFill>
                <a:srgbClr val="7030A0"/>
              </a:solidFill>
              <a:latin typeface="黑体" pitchFamily="49" charset="-122"/>
              <a:ea typeface="黑体" pitchFamily="49" charset="-122"/>
            </a:endParaRPr>
          </a:p>
        </p:txBody>
      </p:sp>
      <p:sp>
        <p:nvSpPr>
          <p:cNvPr id="3" name="内容占位符 2"/>
          <p:cNvSpPr>
            <a:spLocks noGrp="1"/>
          </p:cNvSpPr>
          <p:nvPr>
            <p:ph idx="1"/>
          </p:nvPr>
        </p:nvSpPr>
        <p:spPr>
          <a:xfrm>
            <a:off x="539552" y="908720"/>
            <a:ext cx="8229600" cy="4525963"/>
          </a:xfrm>
        </p:spPr>
        <p:txBody>
          <a:bodyPr/>
          <a:lstStyle/>
          <a:p>
            <a:pPr>
              <a:lnSpc>
                <a:spcPct val="125000"/>
              </a:lnSpc>
              <a:buClr>
                <a:srgbClr val="7030A0"/>
              </a:buClr>
              <a:buFont typeface="Wingdings" pitchFamily="2" charset="2"/>
              <a:buChar char="Ø"/>
            </a:pPr>
            <a:r>
              <a:rPr lang="zh-CN" altLang="en-US" sz="2400" dirty="0" smtClean="0">
                <a:latin typeface="楷体_GB2312" pitchFamily="49" charset="-122"/>
                <a:ea typeface="楷体_GB2312" pitchFamily="49" charset="-122"/>
              </a:rPr>
              <a:t>泰勒规则是对操作指标进行规定的，操作指标为同业拆借市场利率；</a:t>
            </a:r>
            <a:endParaRPr lang="en-US" altLang="zh-CN" sz="2400" dirty="0" smtClean="0">
              <a:latin typeface="楷体_GB2312" pitchFamily="49" charset="-122"/>
              <a:ea typeface="楷体_GB2312" pitchFamily="49" charset="-122"/>
            </a:endParaRPr>
          </a:p>
          <a:p>
            <a:pPr>
              <a:lnSpc>
                <a:spcPct val="125000"/>
              </a:lnSpc>
              <a:buClr>
                <a:srgbClr val="7030A0"/>
              </a:buClr>
              <a:buFont typeface="Wingdings" pitchFamily="2" charset="2"/>
              <a:buChar char="Ø"/>
            </a:pPr>
            <a:r>
              <a:rPr lang="zh-CN" altLang="en-US" sz="2400" dirty="0" smtClean="0">
                <a:latin typeface="楷体_GB2312" pitchFamily="49" charset="-122"/>
                <a:ea typeface="楷体_GB2312" pitchFamily="49" charset="-122"/>
              </a:rPr>
              <a:t>泰勒规则是规则型货币政策。规则型货币政策并不意味着政策利率不调整，规则型货币也可以比较灵活。规则型政策是在一定约束条件（盯住参数给定）的灵活调整。</a:t>
            </a:r>
            <a:endParaRPr lang="en-US" altLang="zh-CN" sz="2400" dirty="0" smtClean="0">
              <a:latin typeface="楷体_GB2312" pitchFamily="49" charset="-122"/>
              <a:ea typeface="楷体_GB2312" pitchFamily="49" charset="-122"/>
            </a:endParaRPr>
          </a:p>
          <a:p>
            <a:pPr>
              <a:lnSpc>
                <a:spcPct val="125000"/>
              </a:lnSpc>
              <a:buClr>
                <a:srgbClr val="7030A0"/>
              </a:buClr>
              <a:buFont typeface="Wingdings" pitchFamily="2" charset="2"/>
              <a:buChar char="Ø"/>
            </a:pPr>
            <a:r>
              <a:rPr lang="zh-CN" altLang="en-US" sz="2400" dirty="0" smtClean="0">
                <a:latin typeface="楷体_GB2312" pitchFamily="49" charset="-122"/>
                <a:ea typeface="楷体_GB2312" pitchFamily="49" charset="-122"/>
              </a:rPr>
              <a:t>泰勒规则还告诉我们外生变量和内生变量的区分，不是简单的认为方程右边一定是内生变量。</a:t>
            </a:r>
            <a:endParaRPr lang="en-US" altLang="zh-CN" sz="2400" dirty="0" smtClean="0">
              <a:latin typeface="楷体_GB2312" pitchFamily="49" charset="-122"/>
              <a:ea typeface="楷体_GB2312" pitchFamily="49" charset="-122"/>
            </a:endParaRPr>
          </a:p>
          <a:p>
            <a:pPr lvl="1">
              <a:lnSpc>
                <a:spcPct val="125000"/>
              </a:lnSpc>
              <a:buClr>
                <a:srgbClr val="7030A0"/>
              </a:buClr>
              <a:buFont typeface="Wingdings" pitchFamily="2" charset="2"/>
              <a:buChar char="ü"/>
            </a:pPr>
            <a:r>
              <a:rPr lang="zh-CN" altLang="en-US" sz="2000" dirty="0" smtClean="0">
                <a:latin typeface="楷体_GB2312" pitchFamily="49" charset="-122"/>
                <a:ea typeface="楷体_GB2312" pitchFamily="49" charset="-122"/>
              </a:rPr>
              <a:t>泰勒规则中的利率是中央银行可以控制的，是外生的。因为这个盯产出、通胀的系数是由中央银行控制的。内生变量的话，那个权重不能由中央银行控制。</a:t>
            </a:r>
            <a:endParaRPr lang="zh-CN" altLang="en-US" sz="2000" dirty="0">
              <a:latin typeface="楷体_GB2312" pitchFamily="49" charset="-122"/>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229600" cy="927100"/>
          </a:xfrm>
        </p:spPr>
        <p:txBody>
          <a:bodyPr/>
          <a:lstStyle/>
          <a:p>
            <a:r>
              <a:rPr lang="zh-CN" altLang="en-US" sz="2800" dirty="0" smtClean="0">
                <a:solidFill>
                  <a:srgbClr val="7030A0"/>
                </a:solidFill>
                <a:latin typeface="楷体_GB2312" panose="02010609030101010101" pitchFamily="49" charset="-122"/>
                <a:ea typeface="楷体_GB2312" panose="02010609030101010101" pitchFamily="49" charset="-122"/>
              </a:rPr>
              <a:t>三、可作为中介指标的金融变量</a:t>
            </a:r>
            <a:endParaRPr lang="zh-CN" altLang="en-US" sz="2800" dirty="0">
              <a:solidFill>
                <a:srgbClr val="7030A0"/>
              </a:solidFill>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251520" y="620688"/>
            <a:ext cx="8784976" cy="4525963"/>
          </a:xfrm>
        </p:spPr>
        <p:txBody>
          <a:bodyPr/>
          <a:lstStyle/>
          <a:p>
            <a:pPr>
              <a:lnSpc>
                <a:spcPct val="150000"/>
              </a:lnSpc>
              <a:buClr>
                <a:srgbClr val="7030A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中介指标也有</a:t>
            </a:r>
            <a:r>
              <a:rPr lang="zh-CN" altLang="en-US" sz="2400" b="1" dirty="0" smtClean="0">
                <a:solidFill>
                  <a:srgbClr val="7030A0"/>
                </a:solidFill>
                <a:latin typeface="楷体_GB2312" panose="02010609030101010101" pitchFamily="49" charset="-122"/>
                <a:ea typeface="楷体_GB2312" panose="02010609030101010101" pitchFamily="49" charset="-122"/>
              </a:rPr>
              <a:t>数量型</a:t>
            </a:r>
            <a:r>
              <a:rPr lang="zh-CN" altLang="en-US" sz="2400" dirty="0" smtClean="0">
                <a:latin typeface="楷体_GB2312" panose="02010609030101010101" pitchFamily="49" charset="-122"/>
                <a:ea typeface="楷体_GB2312" panose="02010609030101010101" pitchFamily="49" charset="-122"/>
              </a:rPr>
              <a:t>和</a:t>
            </a:r>
            <a:r>
              <a:rPr lang="zh-CN" altLang="en-US" sz="2400" b="1" dirty="0" smtClean="0">
                <a:solidFill>
                  <a:srgbClr val="7030A0"/>
                </a:solidFill>
                <a:latin typeface="楷体_GB2312" panose="02010609030101010101" pitchFamily="49" charset="-122"/>
                <a:ea typeface="楷体_GB2312" panose="02010609030101010101" pitchFamily="49" charset="-122"/>
              </a:rPr>
              <a:t>价格型</a:t>
            </a:r>
            <a:r>
              <a:rPr lang="zh-CN" altLang="en-US" sz="2400" dirty="0" smtClean="0">
                <a:latin typeface="楷体_GB2312" panose="02010609030101010101" pitchFamily="49" charset="-122"/>
                <a:ea typeface="楷体_GB2312" panose="02010609030101010101" pitchFamily="49" charset="-122"/>
              </a:rPr>
              <a:t>。</a:t>
            </a:r>
            <a:endParaRPr lang="en-US" altLang="zh-CN" sz="2400" dirty="0" smtClean="0">
              <a:latin typeface="楷体_GB2312" panose="02010609030101010101" pitchFamily="49" charset="-122"/>
              <a:ea typeface="楷体_GB2312" panose="02010609030101010101" pitchFamily="49" charset="-122"/>
            </a:endParaRPr>
          </a:p>
          <a:p>
            <a:pPr>
              <a:lnSpc>
                <a:spcPct val="150000"/>
              </a:lnSpc>
              <a:buClr>
                <a:srgbClr val="7030A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对于数量型货币政策而言，有三个指标：</a:t>
            </a:r>
            <a:endParaRPr lang="en-US" altLang="zh-CN" sz="2400" dirty="0" smtClean="0">
              <a:latin typeface="楷体_GB2312" panose="02010609030101010101" pitchFamily="49" charset="-122"/>
              <a:ea typeface="楷体_GB2312" panose="02010609030101010101" pitchFamily="49" charset="-122"/>
            </a:endParaRPr>
          </a:p>
          <a:p>
            <a:pPr lvl="1">
              <a:lnSpc>
                <a:spcPct val="150000"/>
              </a:lnSpc>
              <a:buClr>
                <a:srgbClr val="7030A0"/>
              </a:buClr>
              <a:buFont typeface="Wingdings" panose="05000000000000000000" pitchFamily="2" charset="2"/>
              <a:buChar char="ü"/>
            </a:pPr>
            <a:r>
              <a:rPr lang="zh-CN" altLang="en-US" sz="2000" dirty="0" smtClean="0">
                <a:latin typeface="楷体_GB2312" panose="02010609030101010101" pitchFamily="49" charset="-122"/>
                <a:ea typeface="楷体_GB2312" panose="02010609030101010101" pitchFamily="49" charset="-122"/>
              </a:rPr>
              <a:t>贷款规模（中国早期用过；行政色彩浓厚）；</a:t>
            </a:r>
            <a:endParaRPr lang="en-US" altLang="zh-CN" sz="2000" dirty="0" smtClean="0">
              <a:latin typeface="楷体_GB2312" panose="02010609030101010101" pitchFamily="49" charset="-122"/>
              <a:ea typeface="楷体_GB2312" panose="02010609030101010101" pitchFamily="49" charset="-122"/>
            </a:endParaRPr>
          </a:p>
          <a:p>
            <a:pPr lvl="1">
              <a:lnSpc>
                <a:spcPct val="150000"/>
              </a:lnSpc>
              <a:buClr>
                <a:srgbClr val="7030A0"/>
              </a:buClr>
              <a:buFont typeface="Wingdings" panose="05000000000000000000" pitchFamily="2" charset="2"/>
              <a:buChar char="ü"/>
            </a:pPr>
            <a:r>
              <a:rPr lang="zh-CN" altLang="en-US" sz="2000" dirty="0" smtClean="0">
                <a:latin typeface="楷体_GB2312" panose="02010609030101010101" pitchFamily="49" charset="-122"/>
                <a:ea typeface="楷体_GB2312" panose="02010609030101010101" pitchFamily="49" charset="-122"/>
              </a:rPr>
              <a:t>货币供给量（中国主流指标；关注间接融资，存量）；</a:t>
            </a:r>
            <a:endParaRPr lang="en-US" altLang="zh-CN" sz="2000" dirty="0" smtClean="0">
              <a:latin typeface="楷体_GB2312" panose="02010609030101010101" pitchFamily="49" charset="-122"/>
              <a:ea typeface="楷体_GB2312" panose="02010609030101010101" pitchFamily="49" charset="-122"/>
            </a:endParaRPr>
          </a:p>
          <a:p>
            <a:pPr lvl="1">
              <a:lnSpc>
                <a:spcPct val="150000"/>
              </a:lnSpc>
              <a:buClr>
                <a:srgbClr val="7030A0"/>
              </a:buClr>
              <a:buFont typeface="Wingdings" panose="05000000000000000000" pitchFamily="2" charset="2"/>
              <a:buChar char="ü"/>
            </a:pPr>
            <a:r>
              <a:rPr lang="zh-CN" altLang="en-US" sz="2000" dirty="0" smtClean="0">
                <a:latin typeface="楷体_GB2312" panose="02010609030101010101" pitchFamily="49" charset="-122"/>
                <a:ea typeface="楷体_GB2312" panose="02010609030101010101" pitchFamily="49" charset="-122"/>
              </a:rPr>
              <a:t>社会融资规模（中国当前关注指标；间接融资</a:t>
            </a:r>
            <a:r>
              <a:rPr lang="en-US" altLang="zh-CN" sz="2000" dirty="0" smtClean="0">
                <a:latin typeface="楷体_GB2312" panose="02010609030101010101" pitchFamily="49" charset="-122"/>
                <a:ea typeface="楷体_GB2312" panose="02010609030101010101" pitchFamily="49" charset="-122"/>
              </a:rPr>
              <a:t>+</a:t>
            </a:r>
            <a:r>
              <a:rPr lang="zh-CN" altLang="en-US" sz="2000" dirty="0" smtClean="0">
                <a:latin typeface="楷体_GB2312" panose="02010609030101010101" pitchFamily="49" charset="-122"/>
                <a:ea typeface="楷体_GB2312" panose="02010609030101010101" pitchFamily="49" charset="-122"/>
              </a:rPr>
              <a:t>直接融资，流量）。</a:t>
            </a:r>
            <a:endParaRPr lang="en-US" altLang="zh-CN" sz="2000" dirty="0" smtClean="0">
              <a:latin typeface="楷体_GB2312" panose="02010609030101010101" pitchFamily="49" charset="-122"/>
              <a:ea typeface="楷体_GB2312" panose="02010609030101010101" pitchFamily="49" charset="-122"/>
            </a:endParaRPr>
          </a:p>
          <a:p>
            <a:pPr>
              <a:lnSpc>
                <a:spcPct val="150000"/>
              </a:lnSpc>
              <a:buClr>
                <a:srgbClr val="7030A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对于价格型货币政策而言，中长期利率（比如中长期国债利率）和</a:t>
            </a:r>
            <a:r>
              <a:rPr lang="zh-CN" altLang="en-US" sz="2400" dirty="0">
                <a:latin typeface="楷体_GB2312" panose="02010609030101010101" pitchFamily="49" charset="-122"/>
                <a:ea typeface="楷体_GB2312" panose="02010609030101010101" pitchFamily="49" charset="-122"/>
              </a:rPr>
              <a:t>风险</a:t>
            </a:r>
            <a:r>
              <a:rPr lang="zh-CN" altLang="en-US" sz="2400" dirty="0" smtClean="0">
                <a:latin typeface="楷体_GB2312" panose="02010609030101010101" pitchFamily="49" charset="-122"/>
                <a:ea typeface="楷体_GB2312" panose="02010609030101010101" pitchFamily="49" charset="-122"/>
              </a:rPr>
              <a:t>利率（比如</a:t>
            </a:r>
            <a:r>
              <a:rPr lang="zh-CN" altLang="en-US" sz="2400" dirty="0">
                <a:latin typeface="楷体_GB2312" panose="02010609030101010101" pitchFamily="49" charset="-122"/>
                <a:ea typeface="楷体_GB2312" panose="02010609030101010101" pitchFamily="49" charset="-122"/>
              </a:rPr>
              <a:t>贷款利率、企业债券利率</a:t>
            </a:r>
            <a:r>
              <a:rPr lang="zh-CN" altLang="en-US" sz="2400" dirty="0" smtClean="0">
                <a:latin typeface="楷体_GB2312" panose="02010609030101010101" pitchFamily="49" charset="-122"/>
                <a:ea typeface="楷体_GB2312" panose="02010609030101010101" pitchFamily="49" charset="-122"/>
              </a:rPr>
              <a:t>等）是一种很好的中介指标。</a:t>
            </a:r>
            <a:endParaRPr lang="en-US" altLang="zh-CN" sz="2400" dirty="0" smtClean="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229600" cy="927100"/>
          </a:xfrm>
        </p:spPr>
        <p:txBody>
          <a:bodyPr/>
          <a:lstStyle/>
          <a:p>
            <a:r>
              <a:rPr lang="zh-CN" altLang="en-US" sz="2800" dirty="0" smtClean="0">
                <a:solidFill>
                  <a:srgbClr val="7030A0"/>
                </a:solidFill>
                <a:latin typeface="楷体_GB2312" panose="02010609030101010101" pitchFamily="49" charset="-122"/>
                <a:ea typeface="楷体_GB2312" panose="02010609030101010101" pitchFamily="49" charset="-122"/>
              </a:rPr>
              <a:t>三、可作为中介指标的金融变量</a:t>
            </a:r>
            <a:endParaRPr lang="zh-CN" altLang="en-US" sz="2800" dirty="0">
              <a:solidFill>
                <a:srgbClr val="7030A0"/>
              </a:solidFill>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251520" y="692696"/>
            <a:ext cx="8784976" cy="4525963"/>
          </a:xfrm>
        </p:spPr>
        <p:txBody>
          <a:bodyPr/>
          <a:lstStyle/>
          <a:p>
            <a:pPr>
              <a:lnSpc>
                <a:spcPct val="150000"/>
              </a:lnSpc>
              <a:buClr>
                <a:srgbClr val="7030A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汇率</a:t>
            </a:r>
            <a:r>
              <a:rPr lang="zh-CN" altLang="en-US" sz="2400" dirty="0">
                <a:latin typeface="楷体_GB2312" panose="02010609030101010101" pitchFamily="49" charset="-122"/>
                <a:ea typeface="楷体_GB2312" panose="02010609030101010101" pitchFamily="49" charset="-122"/>
              </a:rPr>
              <a:t>作为中介</a:t>
            </a:r>
            <a:r>
              <a:rPr lang="zh-CN" altLang="en-US" sz="2400" dirty="0" smtClean="0">
                <a:latin typeface="楷体_GB2312" panose="02010609030101010101" pitchFamily="49" charset="-122"/>
                <a:ea typeface="楷体_GB2312" panose="02010609030101010101" pitchFamily="49" charset="-122"/>
              </a:rPr>
              <a:t>指标，同时也是操作指标），</a:t>
            </a:r>
            <a:r>
              <a:rPr lang="zh-CN" altLang="en-US" sz="2400" dirty="0">
                <a:latin typeface="楷体_GB2312" panose="02010609030101010101" pitchFamily="49" charset="-122"/>
                <a:ea typeface="楷体_GB2312" panose="02010609030101010101" pitchFamily="49" charset="-122"/>
              </a:rPr>
              <a:t>主要在一些对外经济依赖性大的小国和实行本币与某国货币挂钩的国家或</a:t>
            </a:r>
            <a:r>
              <a:rPr lang="zh-CN" altLang="en-US" sz="2400" dirty="0" smtClean="0">
                <a:latin typeface="楷体_GB2312" panose="02010609030101010101" pitchFamily="49" charset="-122"/>
                <a:ea typeface="楷体_GB2312" panose="02010609030101010101" pitchFamily="49" charset="-122"/>
              </a:rPr>
              <a:t>地区采用（本国没实际产业，以金融服务业为主）。</a:t>
            </a:r>
            <a:endParaRPr lang="en-US" altLang="zh-CN" sz="2400" dirty="0" smtClean="0">
              <a:latin typeface="楷体_GB2312" panose="02010609030101010101" pitchFamily="49" charset="-122"/>
              <a:ea typeface="楷体_GB2312" panose="02010609030101010101" pitchFamily="49" charset="-122"/>
            </a:endParaRPr>
          </a:p>
          <a:p>
            <a:pPr>
              <a:lnSpc>
                <a:spcPct val="150000"/>
              </a:lnSpc>
              <a:buClr>
                <a:srgbClr val="7030A0"/>
              </a:buClr>
              <a:buFont typeface="Wingdings" pitchFamily="2" charset="2"/>
              <a:buChar char="Ø"/>
            </a:pPr>
            <a:r>
              <a:rPr lang="zh-CN" altLang="en-US" sz="2400" dirty="0">
                <a:latin typeface="楷体_GB2312" panose="02010609030101010101" pitchFamily="49" charset="-122"/>
                <a:ea typeface="楷体_GB2312" panose="02010609030101010101" pitchFamily="49" charset="-122"/>
              </a:rPr>
              <a:t>中</a:t>
            </a:r>
            <a:r>
              <a:rPr lang="zh-CN" altLang="en-US" sz="2400" dirty="0" smtClean="0">
                <a:latin typeface="楷体_GB2312" panose="02010609030101010101" pitchFamily="49" charset="-122"/>
                <a:ea typeface="楷体_GB2312" panose="02010609030101010101" pitchFamily="49" charset="-122"/>
              </a:rPr>
              <a:t>国是数量型政策：数量型操作指标传导至数量型中介指标（利率传导渠道不通畅）；</a:t>
            </a:r>
            <a:endParaRPr lang="en-US" altLang="zh-CN" sz="2400" dirty="0" smtClean="0">
              <a:latin typeface="楷体_GB2312" panose="02010609030101010101" pitchFamily="49" charset="-122"/>
              <a:ea typeface="楷体_GB2312" panose="02010609030101010101" pitchFamily="49" charset="-122"/>
            </a:endParaRPr>
          </a:p>
          <a:p>
            <a:pPr>
              <a:lnSpc>
                <a:spcPct val="150000"/>
              </a:lnSpc>
              <a:buClr>
                <a:srgbClr val="7030A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发达国家是价格型政策：利率型操作指标传导至利率型中介指标（货币乘数不稳定）。</a:t>
            </a:r>
            <a:endParaRPr lang="zh-CN" altLang="en-US" sz="24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927100"/>
          </a:xfrm>
        </p:spPr>
        <p:txBody>
          <a:bodyPr/>
          <a:lstStyle/>
          <a:p>
            <a:pPr algn="ctr"/>
            <a:r>
              <a:rPr lang="zh-CN" altLang="en-US" sz="2400" dirty="0" smtClean="0">
                <a:solidFill>
                  <a:srgbClr val="7030A0"/>
                </a:solidFill>
                <a:latin typeface="楷体_GB2312" pitchFamily="49" charset="-122"/>
                <a:ea typeface="楷体_GB2312" pitchFamily="49" charset="-122"/>
              </a:rPr>
              <a:t>为什么中国采用数量型货币政策</a:t>
            </a:r>
            <a:r>
              <a:rPr lang="en-US" altLang="zh-CN" sz="2400" dirty="0" smtClean="0">
                <a:solidFill>
                  <a:srgbClr val="7030A0"/>
                </a:solidFill>
                <a:latin typeface="楷体_GB2312" pitchFamily="49" charset="-122"/>
                <a:ea typeface="楷体_GB2312" pitchFamily="49" charset="-122"/>
              </a:rPr>
              <a:t/>
            </a:r>
            <a:br>
              <a:rPr lang="en-US" altLang="zh-CN" sz="2400" dirty="0" smtClean="0">
                <a:solidFill>
                  <a:srgbClr val="7030A0"/>
                </a:solidFill>
                <a:latin typeface="楷体_GB2312" pitchFamily="49" charset="-122"/>
                <a:ea typeface="楷体_GB2312" pitchFamily="49" charset="-122"/>
              </a:rPr>
            </a:br>
            <a:r>
              <a:rPr lang="zh-CN" altLang="en-US" sz="2400" dirty="0" smtClean="0">
                <a:solidFill>
                  <a:srgbClr val="7030A0"/>
                </a:solidFill>
                <a:latin typeface="楷体_GB2312" pitchFamily="49" charset="-122"/>
                <a:ea typeface="楷体_GB2312" pitchFamily="49" charset="-122"/>
              </a:rPr>
              <a:t>，发达国家采用价格型货币政策？</a:t>
            </a:r>
            <a:endParaRPr lang="zh-CN" altLang="en-US" sz="2400" dirty="0">
              <a:solidFill>
                <a:srgbClr val="7030A0"/>
              </a:solidFill>
              <a:latin typeface="楷体_GB2312" pitchFamily="49" charset="-122"/>
              <a:ea typeface="楷体_GB2312" pitchFamily="49" charset="-122"/>
            </a:endParaRPr>
          </a:p>
        </p:txBody>
      </p:sp>
      <p:sp>
        <p:nvSpPr>
          <p:cNvPr id="3" name="内容占位符 2"/>
          <p:cNvSpPr>
            <a:spLocks noGrp="1"/>
          </p:cNvSpPr>
          <p:nvPr>
            <p:ph idx="1"/>
          </p:nvPr>
        </p:nvSpPr>
        <p:spPr>
          <a:xfrm>
            <a:off x="467544" y="836712"/>
            <a:ext cx="8229600" cy="4525963"/>
          </a:xfrm>
        </p:spPr>
        <p:txBody>
          <a:bodyPr/>
          <a:lstStyle/>
          <a:p>
            <a:pPr>
              <a:lnSpc>
                <a:spcPct val="150000"/>
              </a:lnSpc>
              <a:buClr>
                <a:srgbClr val="7030A0"/>
              </a:buClr>
              <a:buFont typeface="Wingdings" pitchFamily="2" charset="2"/>
              <a:buChar char="Ø"/>
            </a:pPr>
            <a:r>
              <a:rPr lang="zh-CN" altLang="en-US" sz="2400" dirty="0" smtClean="0">
                <a:latin typeface="楷体_GB2312" pitchFamily="49" charset="-122"/>
                <a:ea typeface="楷体_GB2312" pitchFamily="49" charset="-122"/>
              </a:rPr>
              <a:t>中国采用数量型货币政策的原因？</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最近中国政策转型，就是这些原因都逐渐消失了。</a:t>
            </a:r>
            <a:endParaRPr lang="en-US" altLang="zh-CN" sz="2400" dirty="0" smtClean="0">
              <a:latin typeface="楷体_GB2312" pitchFamily="49" charset="-122"/>
              <a:ea typeface="楷体_GB2312" pitchFamily="49" charset="-122"/>
            </a:endParaRPr>
          </a:p>
          <a:p>
            <a:pPr lvl="1">
              <a:lnSpc>
                <a:spcPct val="150000"/>
              </a:lnSpc>
              <a:buClr>
                <a:srgbClr val="7030A0"/>
              </a:buClr>
              <a:buFont typeface="Wingdings" pitchFamily="2" charset="2"/>
              <a:buChar char="ü"/>
            </a:pPr>
            <a:r>
              <a:rPr lang="zh-CN" altLang="en-US" sz="2000" dirty="0" smtClean="0">
                <a:latin typeface="楷体_GB2312" pitchFamily="49" charset="-122"/>
                <a:ea typeface="楷体_GB2312" pitchFamily="49" charset="-122"/>
              </a:rPr>
              <a:t>数量型货币政策的外生性较强、货币流通速度相对比较稳定</a:t>
            </a:r>
            <a:endParaRPr lang="en-US" altLang="zh-CN" sz="2000" dirty="0" smtClean="0">
              <a:latin typeface="楷体_GB2312" pitchFamily="49" charset="-122"/>
              <a:ea typeface="楷体_GB2312" pitchFamily="49" charset="-122"/>
            </a:endParaRPr>
          </a:p>
          <a:p>
            <a:pPr lvl="2">
              <a:lnSpc>
                <a:spcPct val="150000"/>
              </a:lnSpc>
              <a:buClr>
                <a:srgbClr val="7030A0"/>
              </a:buClr>
              <a:buFont typeface="Wingdings" pitchFamily="2" charset="2"/>
              <a:buChar char="p"/>
            </a:pPr>
            <a:r>
              <a:rPr lang="zh-CN" altLang="en-US" sz="1800" dirty="0" smtClean="0">
                <a:latin typeface="楷体_GB2312" pitchFamily="49" charset="-122"/>
                <a:ea typeface="楷体_GB2312" pitchFamily="49" charset="-122"/>
              </a:rPr>
              <a:t>基础货币的控制力非常强，中国法定准备金率非常高，其他存款货币创造的摩擦因素占比相对较小，从而货币乘数的外生性也较强。</a:t>
            </a:r>
            <a:endParaRPr lang="en-US" altLang="zh-CN" sz="1800" dirty="0" smtClean="0">
              <a:latin typeface="楷体_GB2312" pitchFamily="49" charset="-122"/>
              <a:ea typeface="楷体_GB2312" pitchFamily="49" charset="-122"/>
            </a:endParaRPr>
          </a:p>
          <a:p>
            <a:pPr lvl="2">
              <a:lnSpc>
                <a:spcPct val="150000"/>
              </a:lnSpc>
              <a:buClr>
                <a:srgbClr val="7030A0"/>
              </a:buClr>
              <a:buFont typeface="Wingdings" pitchFamily="2" charset="2"/>
              <a:buChar char="p"/>
            </a:pPr>
            <a:r>
              <a:rPr lang="zh-CN" altLang="en-US" sz="1800" dirty="0" smtClean="0">
                <a:latin typeface="楷体_GB2312" pitchFamily="49" charset="-122"/>
                <a:ea typeface="楷体_GB2312" pitchFamily="49" charset="-122"/>
              </a:rPr>
              <a:t>金融创新速度相对发达国家更慢一些（这些年情况已经有所转变），货币流通速度相对更加稳定。</a:t>
            </a:r>
            <a:endParaRPr lang="en-US" altLang="zh-CN" sz="1800" dirty="0" smtClean="0">
              <a:latin typeface="楷体_GB2312" pitchFamily="49" charset="-122"/>
              <a:ea typeface="楷体_GB2312" pitchFamily="49" charset="-122"/>
            </a:endParaRPr>
          </a:p>
          <a:p>
            <a:pPr lvl="1">
              <a:lnSpc>
                <a:spcPct val="150000"/>
              </a:lnSpc>
              <a:buClr>
                <a:srgbClr val="7030A0"/>
              </a:buClr>
              <a:buFont typeface="Wingdings" pitchFamily="2" charset="2"/>
              <a:buChar char="ü"/>
            </a:pPr>
            <a:r>
              <a:rPr lang="zh-CN" altLang="en-US" sz="2000" dirty="0" smtClean="0">
                <a:latin typeface="楷体_GB2312" pitchFamily="49" charset="-122"/>
                <a:ea typeface="楷体_GB2312" pitchFamily="49" charset="-122"/>
              </a:rPr>
              <a:t>价格型货币政策的传导机制不通畅</a:t>
            </a:r>
            <a:endParaRPr lang="en-US" altLang="zh-CN" sz="2000" dirty="0" smtClean="0">
              <a:latin typeface="楷体_GB2312" pitchFamily="49" charset="-122"/>
              <a:ea typeface="楷体_GB2312" pitchFamily="49" charset="-122"/>
            </a:endParaRPr>
          </a:p>
          <a:p>
            <a:pPr lvl="2">
              <a:lnSpc>
                <a:spcPct val="150000"/>
              </a:lnSpc>
              <a:buClr>
                <a:srgbClr val="7030A0"/>
              </a:buClr>
              <a:buFont typeface="Wingdings" pitchFamily="2" charset="2"/>
              <a:buChar char="p"/>
            </a:pPr>
            <a:r>
              <a:rPr lang="zh-CN" altLang="en-US" sz="1800" dirty="0" smtClean="0">
                <a:latin typeface="楷体_GB2312" pitchFamily="49" charset="-122"/>
                <a:ea typeface="楷体_GB2312" pitchFamily="49" charset="-122"/>
              </a:rPr>
              <a:t>由于中国金融发展还有待完善，企业融资渠道狭窄。对于企业而言，更关键的不是利率成本的高低，而是信贷资金的可得性。</a:t>
            </a:r>
            <a:endParaRPr lang="en-US" altLang="zh-CN" sz="1800" dirty="0" smtClean="0">
              <a:latin typeface="楷体_GB2312" pitchFamily="49" charset="-122"/>
              <a:ea typeface="楷体_GB2312" pitchFamily="49" charset="-122"/>
            </a:endParaRPr>
          </a:p>
          <a:p>
            <a:pPr lvl="2">
              <a:lnSpc>
                <a:spcPct val="150000"/>
              </a:lnSpc>
              <a:buClr>
                <a:srgbClr val="7030A0"/>
              </a:buClr>
              <a:buFont typeface="Wingdings" pitchFamily="2" charset="2"/>
              <a:buChar char="p"/>
            </a:pPr>
            <a:r>
              <a:rPr lang="zh-CN" altLang="en-US" sz="1800" dirty="0" smtClean="0">
                <a:latin typeface="楷体_GB2312" pitchFamily="49" charset="-122"/>
                <a:ea typeface="楷体_GB2312" pitchFamily="49" charset="-122"/>
              </a:rPr>
              <a:t>从而企业对利率高低不敏感，利率对实体经济影响力较弱。</a:t>
            </a:r>
            <a:endParaRPr lang="en-US" altLang="zh-CN" sz="1800" dirty="0" smtClean="0">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927100"/>
          </a:xfrm>
        </p:spPr>
        <p:txBody>
          <a:bodyPr/>
          <a:lstStyle/>
          <a:p>
            <a:pPr algn="ctr"/>
            <a:r>
              <a:rPr lang="zh-CN" altLang="en-US" sz="2400" dirty="0" smtClean="0">
                <a:solidFill>
                  <a:srgbClr val="7030A0"/>
                </a:solidFill>
                <a:latin typeface="楷体_GB2312" pitchFamily="49" charset="-122"/>
                <a:ea typeface="楷体_GB2312" pitchFamily="49" charset="-122"/>
              </a:rPr>
              <a:t>为什么中国采用数量型货币政策</a:t>
            </a:r>
            <a:r>
              <a:rPr lang="en-US" altLang="zh-CN" sz="2400" dirty="0" smtClean="0">
                <a:solidFill>
                  <a:srgbClr val="7030A0"/>
                </a:solidFill>
                <a:latin typeface="楷体_GB2312" pitchFamily="49" charset="-122"/>
                <a:ea typeface="楷体_GB2312" pitchFamily="49" charset="-122"/>
              </a:rPr>
              <a:t/>
            </a:r>
            <a:br>
              <a:rPr lang="en-US" altLang="zh-CN" sz="2400" dirty="0" smtClean="0">
                <a:solidFill>
                  <a:srgbClr val="7030A0"/>
                </a:solidFill>
                <a:latin typeface="楷体_GB2312" pitchFamily="49" charset="-122"/>
                <a:ea typeface="楷体_GB2312" pitchFamily="49" charset="-122"/>
              </a:rPr>
            </a:br>
            <a:r>
              <a:rPr lang="zh-CN" altLang="en-US" sz="2400" dirty="0" smtClean="0">
                <a:solidFill>
                  <a:srgbClr val="7030A0"/>
                </a:solidFill>
                <a:latin typeface="楷体_GB2312" pitchFamily="49" charset="-122"/>
                <a:ea typeface="楷体_GB2312" pitchFamily="49" charset="-122"/>
              </a:rPr>
              <a:t>，发达国家采用价格型货币政策？</a:t>
            </a:r>
            <a:endParaRPr lang="zh-CN" altLang="en-US" sz="2400" dirty="0">
              <a:solidFill>
                <a:srgbClr val="7030A0"/>
              </a:solidFill>
              <a:latin typeface="楷体_GB2312" pitchFamily="49" charset="-122"/>
              <a:ea typeface="楷体_GB2312" pitchFamily="49" charset="-122"/>
            </a:endParaRPr>
          </a:p>
        </p:txBody>
      </p:sp>
      <p:sp>
        <p:nvSpPr>
          <p:cNvPr id="3" name="内容占位符 2"/>
          <p:cNvSpPr>
            <a:spLocks noGrp="1"/>
          </p:cNvSpPr>
          <p:nvPr>
            <p:ph idx="1"/>
          </p:nvPr>
        </p:nvSpPr>
        <p:spPr>
          <a:xfrm>
            <a:off x="467544" y="908720"/>
            <a:ext cx="8229600" cy="4525963"/>
          </a:xfrm>
        </p:spPr>
        <p:txBody>
          <a:bodyPr/>
          <a:lstStyle/>
          <a:p>
            <a:pPr>
              <a:lnSpc>
                <a:spcPct val="150000"/>
              </a:lnSpc>
              <a:buClr>
                <a:srgbClr val="FF0000"/>
              </a:buClr>
              <a:buFont typeface="Wingdings" pitchFamily="2" charset="2"/>
              <a:buChar char="Ø"/>
            </a:pPr>
            <a:r>
              <a:rPr lang="zh-CN" altLang="en-US" sz="2400" dirty="0" smtClean="0">
                <a:latin typeface="楷体_GB2312" pitchFamily="49" charset="-122"/>
                <a:ea typeface="楷体_GB2312" pitchFamily="49" charset="-122"/>
              </a:rPr>
              <a:t>发达国家采用价格型货币政策的原因？</a:t>
            </a:r>
            <a:endParaRPr lang="en-US" altLang="zh-CN" sz="2400" dirty="0" smtClean="0">
              <a:latin typeface="楷体_GB2312" pitchFamily="49" charset="-122"/>
              <a:ea typeface="楷体_GB2312" pitchFamily="49" charset="-122"/>
            </a:endParaRPr>
          </a:p>
          <a:p>
            <a:pPr lvl="1">
              <a:lnSpc>
                <a:spcPct val="150000"/>
              </a:lnSpc>
              <a:buClr>
                <a:srgbClr val="FF0000"/>
              </a:buClr>
              <a:buFont typeface="Wingdings" pitchFamily="2" charset="2"/>
              <a:buChar char="ü"/>
            </a:pPr>
            <a:r>
              <a:rPr lang="zh-CN" altLang="en-US" sz="2000" dirty="0" smtClean="0">
                <a:latin typeface="楷体_GB2312" pitchFamily="49" charset="-122"/>
                <a:ea typeface="楷体_GB2312" pitchFamily="49" charset="-122"/>
              </a:rPr>
              <a:t>数量型货币政策的内生性较强</a:t>
            </a:r>
            <a:endParaRPr lang="en-US" altLang="zh-CN" sz="2000" dirty="0" smtClean="0">
              <a:latin typeface="楷体_GB2312" pitchFamily="49" charset="-122"/>
              <a:ea typeface="楷体_GB2312" pitchFamily="49" charset="-122"/>
            </a:endParaRPr>
          </a:p>
          <a:p>
            <a:pPr lvl="2">
              <a:lnSpc>
                <a:spcPct val="150000"/>
              </a:lnSpc>
              <a:buClr>
                <a:srgbClr val="FF0000"/>
              </a:buClr>
              <a:buFont typeface="Wingdings" pitchFamily="2" charset="2"/>
              <a:buChar char="p"/>
            </a:pPr>
            <a:r>
              <a:rPr lang="zh-CN" altLang="en-US" sz="1800" dirty="0" smtClean="0">
                <a:latin typeface="楷体_GB2312" pitchFamily="49" charset="-122"/>
                <a:ea typeface="楷体_GB2312" pitchFamily="49" charset="-122"/>
              </a:rPr>
              <a:t>发达国家法定准备金率非常低，货币乘数的内生性非常强。</a:t>
            </a:r>
            <a:r>
              <a:rPr lang="en-US" altLang="zh-CN" sz="1800" dirty="0" smtClean="0">
                <a:latin typeface="楷体_GB2312" pitchFamily="49" charset="-122"/>
                <a:ea typeface="楷体_GB2312" pitchFamily="49" charset="-122"/>
              </a:rPr>
              <a:t>——</a:t>
            </a:r>
            <a:r>
              <a:rPr lang="zh-CN" altLang="en-US" sz="1800" dirty="0" smtClean="0">
                <a:latin typeface="楷体_GB2312" pitchFamily="49" charset="-122"/>
                <a:ea typeface="楷体_GB2312" pitchFamily="49" charset="-122"/>
              </a:rPr>
              <a:t>货币供给不可控</a:t>
            </a:r>
            <a:endParaRPr lang="en-US" altLang="zh-CN" sz="1800" dirty="0" smtClean="0">
              <a:latin typeface="楷体_GB2312" pitchFamily="49" charset="-122"/>
              <a:ea typeface="楷体_GB2312" pitchFamily="49" charset="-122"/>
            </a:endParaRPr>
          </a:p>
          <a:p>
            <a:pPr lvl="2">
              <a:lnSpc>
                <a:spcPct val="150000"/>
              </a:lnSpc>
              <a:buClr>
                <a:srgbClr val="FF0000"/>
              </a:buClr>
              <a:buFont typeface="Wingdings" pitchFamily="2" charset="2"/>
              <a:buChar char="p"/>
            </a:pPr>
            <a:r>
              <a:rPr lang="zh-CN" altLang="en-US" sz="1800" dirty="0" smtClean="0">
                <a:latin typeface="楷体_GB2312" pitchFamily="49" charset="-122"/>
                <a:ea typeface="楷体_GB2312" pitchFamily="49" charset="-122"/>
              </a:rPr>
              <a:t>发达国家的金融创新速度非常快，从而货币流通速度变化比较快。</a:t>
            </a:r>
            <a:r>
              <a:rPr lang="en-US" altLang="zh-CN" sz="1800" dirty="0" smtClean="0">
                <a:latin typeface="楷体_GB2312" pitchFamily="49" charset="-122"/>
                <a:ea typeface="楷体_GB2312" pitchFamily="49" charset="-122"/>
              </a:rPr>
              <a:t>——</a:t>
            </a:r>
            <a:r>
              <a:rPr lang="zh-CN" altLang="en-US" sz="1800" dirty="0" smtClean="0">
                <a:latin typeface="楷体_GB2312" pitchFamily="49" charset="-122"/>
                <a:ea typeface="楷体_GB2312" pitchFamily="49" charset="-122"/>
              </a:rPr>
              <a:t>货币流通速度不稳定</a:t>
            </a:r>
            <a:endParaRPr lang="en-US" altLang="zh-CN" sz="1800" dirty="0" smtClean="0">
              <a:latin typeface="楷体_GB2312" pitchFamily="49" charset="-122"/>
              <a:ea typeface="楷体_GB2312" pitchFamily="49" charset="-122"/>
            </a:endParaRPr>
          </a:p>
          <a:p>
            <a:pPr lvl="1">
              <a:lnSpc>
                <a:spcPct val="150000"/>
              </a:lnSpc>
              <a:buClr>
                <a:srgbClr val="FF0000"/>
              </a:buClr>
              <a:buFont typeface="Wingdings" pitchFamily="2" charset="2"/>
              <a:buChar char="ü"/>
            </a:pPr>
            <a:r>
              <a:rPr lang="zh-CN" altLang="en-US" sz="2000" dirty="0" smtClean="0">
                <a:latin typeface="楷体_GB2312" pitchFamily="49" charset="-122"/>
                <a:ea typeface="楷体_GB2312" pitchFamily="49" charset="-122"/>
              </a:rPr>
              <a:t>价格型货币政策的传导机制通畅</a:t>
            </a:r>
            <a:endParaRPr lang="en-US" altLang="zh-CN" sz="2000" dirty="0" smtClean="0">
              <a:latin typeface="楷体_GB2312" pitchFamily="49" charset="-122"/>
              <a:ea typeface="楷体_GB2312" pitchFamily="49" charset="-122"/>
            </a:endParaRPr>
          </a:p>
          <a:p>
            <a:pPr lvl="2">
              <a:lnSpc>
                <a:spcPct val="150000"/>
              </a:lnSpc>
              <a:buClr>
                <a:srgbClr val="FF0000"/>
              </a:buClr>
              <a:buFont typeface="Wingdings" pitchFamily="2" charset="2"/>
              <a:buChar char="p"/>
            </a:pPr>
            <a:r>
              <a:rPr lang="zh-CN" altLang="en-US" sz="1600" dirty="0" smtClean="0">
                <a:latin typeface="楷体_GB2312" pitchFamily="49" charset="-122"/>
                <a:ea typeface="楷体_GB2312" pitchFamily="49" charset="-122"/>
              </a:rPr>
              <a:t>发达国家金融发展程度较高，企业有多种融资渠道。金融信贷的竞争非常激烈，从而企业对利率非常敏感。</a:t>
            </a:r>
            <a:endParaRPr lang="zh-CN" altLang="en-US" sz="1600" dirty="0">
              <a:latin typeface="楷体_GB2312" pitchFamily="49" charset="-122"/>
              <a:ea typeface="楷体_GB2312" pitchFamily="49" charset="-122"/>
            </a:endParaRPr>
          </a:p>
        </p:txBody>
      </p:sp>
      <p:graphicFrame>
        <p:nvGraphicFramePr>
          <p:cNvPr id="92162" name="Object 2"/>
          <p:cNvGraphicFramePr>
            <a:graphicFrameLocks noChangeAspect="1"/>
          </p:cNvGraphicFramePr>
          <p:nvPr/>
        </p:nvGraphicFramePr>
        <p:xfrm>
          <a:off x="6012160" y="1052736"/>
          <a:ext cx="1311574" cy="360040"/>
        </p:xfrm>
        <a:graphic>
          <a:graphicData uri="http://schemas.openxmlformats.org/presentationml/2006/ole">
            <p:oleObj spid="_x0000_s164866" name="Equation" r:id="rId3" imgW="647640" imgH="177480" progId="Equation.DSMT4">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0"/>
            <a:ext cx="8229600" cy="927100"/>
          </a:xfrm>
        </p:spPr>
        <p:txBody>
          <a:bodyPr/>
          <a:lstStyle/>
          <a:p>
            <a:pPr algn="ctr"/>
            <a:r>
              <a:rPr lang="zh-CN" altLang="en-US" sz="3600" dirty="0" smtClean="0">
                <a:solidFill>
                  <a:srgbClr val="7030A0"/>
                </a:solidFill>
                <a:latin typeface="楷体_GB2312" pitchFamily="49" charset="-122"/>
                <a:ea typeface="楷体_GB2312" pitchFamily="49" charset="-122"/>
              </a:rPr>
              <a:t>价格型货币政策适用的条件</a:t>
            </a:r>
            <a:endParaRPr lang="zh-CN" altLang="en-US" sz="3600" dirty="0">
              <a:solidFill>
                <a:srgbClr val="7030A0"/>
              </a:solidFill>
              <a:latin typeface="楷体_GB2312" pitchFamily="49" charset="-122"/>
              <a:ea typeface="楷体_GB2312" pitchFamily="49" charset="-122"/>
            </a:endParaRPr>
          </a:p>
        </p:txBody>
      </p:sp>
      <p:grpSp>
        <p:nvGrpSpPr>
          <p:cNvPr id="28" name="组合 27"/>
          <p:cNvGrpSpPr/>
          <p:nvPr/>
        </p:nvGrpSpPr>
        <p:grpSpPr>
          <a:xfrm>
            <a:off x="1403648" y="692696"/>
            <a:ext cx="5760640" cy="1427386"/>
            <a:chOff x="539552" y="1484784"/>
            <a:chExt cx="5760640" cy="1427386"/>
          </a:xfrm>
        </p:grpSpPr>
        <p:sp>
          <p:nvSpPr>
            <p:cNvPr id="5" name="TextBox 4"/>
            <p:cNvSpPr txBox="1"/>
            <p:nvPr/>
          </p:nvSpPr>
          <p:spPr>
            <a:xfrm>
              <a:off x="539552" y="1988840"/>
              <a:ext cx="864096" cy="830997"/>
            </a:xfrm>
            <a:prstGeom prst="rect">
              <a:avLst/>
            </a:prstGeom>
            <a:noFill/>
            <a:ln>
              <a:solidFill>
                <a:srgbClr val="7030A0"/>
              </a:solidFill>
            </a:ln>
          </p:spPr>
          <p:txBody>
            <a:bodyPr wrap="square" rtlCol="0">
              <a:spAutoFit/>
            </a:bodyPr>
            <a:lstStyle/>
            <a:p>
              <a:r>
                <a:rPr lang="zh-CN" altLang="en-US" sz="2400" dirty="0" smtClean="0">
                  <a:latin typeface="楷体_GB2312" pitchFamily="49" charset="-122"/>
                  <a:ea typeface="楷体_GB2312" pitchFamily="49" charset="-122"/>
                </a:rPr>
                <a:t>中央银行</a:t>
              </a:r>
              <a:endParaRPr lang="zh-CN" altLang="en-US" sz="2400" dirty="0">
                <a:latin typeface="楷体_GB2312" pitchFamily="49" charset="-122"/>
                <a:ea typeface="楷体_GB2312" pitchFamily="49" charset="-122"/>
              </a:endParaRPr>
            </a:p>
          </p:txBody>
        </p:sp>
        <p:cxnSp>
          <p:nvCxnSpPr>
            <p:cNvPr id="12" name="直接箭头连接符 11"/>
            <p:cNvCxnSpPr>
              <a:stCxn id="5" idx="3"/>
            </p:cNvCxnSpPr>
            <p:nvPr/>
          </p:nvCxnSpPr>
          <p:spPr bwMode="auto">
            <a:xfrm>
              <a:off x="1403648" y="2404339"/>
              <a:ext cx="1584176" cy="1654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987824" y="1988840"/>
              <a:ext cx="864096" cy="830997"/>
            </a:xfrm>
            <a:prstGeom prst="rect">
              <a:avLst/>
            </a:prstGeom>
            <a:noFill/>
            <a:ln>
              <a:solidFill>
                <a:srgbClr val="7030A0"/>
              </a:solidFill>
            </a:ln>
          </p:spPr>
          <p:txBody>
            <a:bodyPr wrap="square" rtlCol="0">
              <a:spAutoFit/>
            </a:bodyPr>
            <a:lstStyle/>
            <a:p>
              <a:r>
                <a:rPr lang="zh-CN" altLang="en-US" sz="2400" dirty="0" smtClean="0">
                  <a:latin typeface="楷体_GB2312" pitchFamily="49" charset="-122"/>
                  <a:ea typeface="楷体_GB2312" pitchFamily="49" charset="-122"/>
                </a:rPr>
                <a:t>商业银行</a:t>
              </a:r>
              <a:endParaRPr lang="zh-CN" altLang="en-US" sz="2400" dirty="0">
                <a:latin typeface="楷体_GB2312" pitchFamily="49" charset="-122"/>
                <a:ea typeface="楷体_GB2312" pitchFamily="49" charset="-122"/>
              </a:endParaRPr>
            </a:p>
          </p:txBody>
        </p:sp>
        <p:cxnSp>
          <p:nvCxnSpPr>
            <p:cNvPr id="19" name="直接箭头连接符 18"/>
            <p:cNvCxnSpPr/>
            <p:nvPr/>
          </p:nvCxnSpPr>
          <p:spPr bwMode="auto">
            <a:xfrm>
              <a:off x="3851920" y="2348880"/>
              <a:ext cx="1584176" cy="1654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5436096" y="1988840"/>
              <a:ext cx="864096" cy="830997"/>
            </a:xfrm>
            <a:prstGeom prst="rect">
              <a:avLst/>
            </a:prstGeom>
            <a:noFill/>
            <a:ln>
              <a:solidFill>
                <a:srgbClr val="7030A0"/>
              </a:solidFill>
            </a:ln>
          </p:spPr>
          <p:txBody>
            <a:bodyPr wrap="square" rtlCol="0">
              <a:spAutoFit/>
            </a:bodyPr>
            <a:lstStyle/>
            <a:p>
              <a:r>
                <a:rPr lang="zh-CN" altLang="en-US" sz="2400" dirty="0" smtClean="0">
                  <a:latin typeface="楷体_GB2312" pitchFamily="49" charset="-122"/>
                  <a:ea typeface="楷体_GB2312" pitchFamily="49" charset="-122"/>
                </a:rPr>
                <a:t>实体经济</a:t>
              </a:r>
              <a:endParaRPr lang="zh-CN" altLang="en-US" sz="2400" dirty="0">
                <a:latin typeface="楷体_GB2312" pitchFamily="49" charset="-122"/>
                <a:ea typeface="楷体_GB2312" pitchFamily="49" charset="-122"/>
              </a:endParaRPr>
            </a:p>
          </p:txBody>
        </p:sp>
        <p:sp>
          <p:nvSpPr>
            <p:cNvPr id="21" name="椭圆 20"/>
            <p:cNvSpPr/>
            <p:nvPr/>
          </p:nvSpPr>
          <p:spPr bwMode="auto">
            <a:xfrm>
              <a:off x="1547664" y="1988840"/>
              <a:ext cx="1224136" cy="792088"/>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22" name="TextBox 21"/>
            <p:cNvSpPr txBox="1"/>
            <p:nvPr/>
          </p:nvSpPr>
          <p:spPr>
            <a:xfrm>
              <a:off x="1691680" y="1988840"/>
              <a:ext cx="1080120" cy="923330"/>
            </a:xfrm>
            <a:prstGeom prst="rect">
              <a:avLst/>
            </a:prstGeom>
            <a:noFill/>
          </p:spPr>
          <p:txBody>
            <a:bodyPr wrap="square" rtlCol="0">
              <a:spAutoFit/>
            </a:bodyPr>
            <a:lstStyle/>
            <a:p>
              <a:r>
                <a:rPr lang="zh-CN" altLang="en-US" dirty="0" smtClean="0">
                  <a:latin typeface="楷体_GB2312" pitchFamily="49" charset="-122"/>
                  <a:ea typeface="楷体_GB2312" pitchFamily="49" charset="-122"/>
                </a:rPr>
                <a:t>货币市场；政策利率</a:t>
              </a:r>
              <a:endParaRPr lang="zh-CN" altLang="en-US" dirty="0">
                <a:latin typeface="楷体_GB2312" pitchFamily="49" charset="-122"/>
                <a:ea typeface="楷体_GB2312" pitchFamily="49" charset="-122"/>
              </a:endParaRPr>
            </a:p>
          </p:txBody>
        </p:sp>
        <p:sp>
          <p:nvSpPr>
            <p:cNvPr id="23" name="TextBox 22"/>
            <p:cNvSpPr txBox="1"/>
            <p:nvPr/>
          </p:nvSpPr>
          <p:spPr>
            <a:xfrm>
              <a:off x="4211960" y="1916832"/>
              <a:ext cx="1080120" cy="923330"/>
            </a:xfrm>
            <a:prstGeom prst="rect">
              <a:avLst/>
            </a:prstGeom>
            <a:noFill/>
          </p:spPr>
          <p:txBody>
            <a:bodyPr wrap="square" rtlCol="0">
              <a:spAutoFit/>
            </a:bodyPr>
            <a:lstStyle/>
            <a:p>
              <a:r>
                <a:rPr lang="zh-CN" altLang="en-US" dirty="0" smtClean="0">
                  <a:latin typeface="楷体_GB2312" pitchFamily="49" charset="-122"/>
                  <a:ea typeface="楷体_GB2312" pitchFamily="49" charset="-122"/>
                </a:rPr>
                <a:t>贷款市场；贷款利率</a:t>
              </a:r>
              <a:endParaRPr lang="zh-CN" altLang="en-US" dirty="0">
                <a:latin typeface="楷体_GB2312" pitchFamily="49" charset="-122"/>
                <a:ea typeface="楷体_GB2312" pitchFamily="49" charset="-122"/>
              </a:endParaRPr>
            </a:p>
          </p:txBody>
        </p:sp>
        <p:sp>
          <p:nvSpPr>
            <p:cNvPr id="25" name="椭圆 24"/>
            <p:cNvSpPr/>
            <p:nvPr/>
          </p:nvSpPr>
          <p:spPr bwMode="auto">
            <a:xfrm>
              <a:off x="4067944" y="1988840"/>
              <a:ext cx="1224136" cy="792088"/>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楷体_GB2312" pitchFamily="49" charset="-122"/>
                <a:ea typeface="楷体_GB2312" pitchFamily="49" charset="-122"/>
              </a:endParaRPr>
            </a:p>
          </p:txBody>
        </p:sp>
        <p:sp>
          <p:nvSpPr>
            <p:cNvPr id="26" name="TextBox 25"/>
            <p:cNvSpPr txBox="1"/>
            <p:nvPr/>
          </p:nvSpPr>
          <p:spPr>
            <a:xfrm>
              <a:off x="1907704" y="1484784"/>
              <a:ext cx="596638" cy="584775"/>
            </a:xfrm>
            <a:prstGeom prst="rect">
              <a:avLst/>
            </a:prstGeom>
            <a:noFill/>
          </p:spPr>
          <p:txBody>
            <a:bodyPr wrap="none" rtlCol="0">
              <a:spAutoFit/>
            </a:bodyPr>
            <a:lstStyle/>
            <a:p>
              <a:r>
                <a:rPr lang="zh-CN" altLang="en-US" sz="3200" b="1" dirty="0" smtClean="0">
                  <a:solidFill>
                    <a:srgbClr val="7030A0"/>
                  </a:solidFill>
                  <a:latin typeface="楷体_GB2312" pitchFamily="49" charset="-122"/>
                  <a:ea typeface="楷体_GB2312" pitchFamily="49" charset="-122"/>
                </a:rPr>
                <a:t>√</a:t>
              </a:r>
              <a:endParaRPr lang="zh-CN" altLang="en-US" sz="3200" b="1" dirty="0">
                <a:solidFill>
                  <a:srgbClr val="7030A0"/>
                </a:solidFill>
                <a:latin typeface="楷体_GB2312" pitchFamily="49" charset="-122"/>
                <a:ea typeface="楷体_GB2312" pitchFamily="49" charset="-122"/>
              </a:endParaRPr>
            </a:p>
          </p:txBody>
        </p:sp>
        <p:sp>
          <p:nvSpPr>
            <p:cNvPr id="27" name="TextBox 26"/>
            <p:cNvSpPr txBox="1"/>
            <p:nvPr/>
          </p:nvSpPr>
          <p:spPr>
            <a:xfrm>
              <a:off x="4499992" y="1556792"/>
              <a:ext cx="391454" cy="584775"/>
            </a:xfrm>
            <a:prstGeom prst="rect">
              <a:avLst/>
            </a:prstGeom>
            <a:noFill/>
          </p:spPr>
          <p:txBody>
            <a:bodyPr wrap="none" rtlCol="0">
              <a:spAutoFit/>
            </a:bodyPr>
            <a:lstStyle/>
            <a:p>
              <a:r>
                <a:rPr lang="en-US" altLang="zh-CN" sz="3200" b="1" dirty="0" smtClean="0">
                  <a:solidFill>
                    <a:srgbClr val="7030A0"/>
                  </a:solidFill>
                  <a:latin typeface="楷体_GB2312" pitchFamily="49" charset="-122"/>
                  <a:ea typeface="楷体_GB2312" pitchFamily="49" charset="-122"/>
                </a:rPr>
                <a:t>?</a:t>
              </a:r>
              <a:endParaRPr lang="zh-CN" altLang="en-US" sz="3200" b="1" dirty="0">
                <a:solidFill>
                  <a:srgbClr val="7030A0"/>
                </a:solidFill>
                <a:latin typeface="楷体_GB2312" pitchFamily="49" charset="-122"/>
                <a:ea typeface="楷体_GB2312" pitchFamily="49" charset="-122"/>
              </a:endParaRPr>
            </a:p>
          </p:txBody>
        </p:sp>
      </p:grpSp>
      <p:sp>
        <p:nvSpPr>
          <p:cNvPr id="29" name="TextBox 28"/>
          <p:cNvSpPr txBox="1"/>
          <p:nvPr/>
        </p:nvSpPr>
        <p:spPr>
          <a:xfrm>
            <a:off x="-180528" y="2060848"/>
            <a:ext cx="9324528" cy="4562788"/>
          </a:xfrm>
          <a:prstGeom prst="rect">
            <a:avLst/>
          </a:prstGeom>
          <a:noFill/>
        </p:spPr>
        <p:txBody>
          <a:bodyPr wrap="square" rtlCol="0">
            <a:spAutoFit/>
          </a:bodyPr>
          <a:lstStyle/>
          <a:p>
            <a:pPr>
              <a:lnSpc>
                <a:spcPct val="125000"/>
              </a:lnSpc>
              <a:buClr>
                <a:srgbClr val="7030A0"/>
              </a:buClr>
              <a:buFont typeface="Wingdings" pitchFamily="2" charset="2"/>
              <a:buChar char="Ø"/>
            </a:pPr>
            <a:r>
              <a:rPr lang="zh-CN" altLang="en-US" sz="2400" dirty="0" smtClean="0">
                <a:latin typeface="楷体_GB2312" pitchFamily="49" charset="-122"/>
                <a:ea typeface="楷体_GB2312" pitchFamily="49" charset="-122"/>
              </a:rPr>
              <a:t>价格型货币政策传导的链条必须通畅，才可以采用这类政策。</a:t>
            </a:r>
            <a:endParaRPr lang="en-US" altLang="zh-CN" sz="2400" dirty="0" smtClean="0">
              <a:latin typeface="楷体_GB2312" pitchFamily="49" charset="-122"/>
              <a:ea typeface="楷体_GB2312" pitchFamily="49" charset="-122"/>
            </a:endParaRPr>
          </a:p>
          <a:p>
            <a:pPr lvl="1">
              <a:lnSpc>
                <a:spcPct val="125000"/>
              </a:lnSpc>
              <a:buClr>
                <a:srgbClr val="7030A0"/>
              </a:buClr>
              <a:buFont typeface="Wingdings" pitchFamily="2" charset="2"/>
              <a:buChar char="ü"/>
            </a:pPr>
            <a:r>
              <a:rPr lang="zh-CN" altLang="en-US" sz="2000" dirty="0" smtClean="0">
                <a:latin typeface="楷体_GB2312" pitchFamily="49" charset="-122"/>
                <a:ea typeface="楷体_GB2312" pitchFamily="49" charset="-122"/>
              </a:rPr>
              <a:t>中央银行的政策工具能够影响货币市场基准利率，这个一般没有问题；</a:t>
            </a:r>
            <a:endParaRPr lang="en-US" altLang="zh-CN" sz="2000" dirty="0" smtClean="0">
              <a:latin typeface="楷体_GB2312" pitchFamily="49" charset="-122"/>
              <a:ea typeface="楷体_GB2312" pitchFamily="49" charset="-122"/>
            </a:endParaRPr>
          </a:p>
          <a:p>
            <a:pPr lvl="1">
              <a:lnSpc>
                <a:spcPct val="125000"/>
              </a:lnSpc>
              <a:buClr>
                <a:srgbClr val="7030A0"/>
              </a:buClr>
              <a:buFont typeface="Wingdings" pitchFamily="2" charset="2"/>
              <a:buChar char="ü"/>
            </a:pPr>
            <a:r>
              <a:rPr lang="zh-CN" altLang="en-US" sz="2000" dirty="0" smtClean="0">
                <a:latin typeface="楷体_GB2312" pitchFamily="49" charset="-122"/>
                <a:ea typeface="楷体_GB2312" pitchFamily="49" charset="-122"/>
              </a:rPr>
              <a:t>政策利率的变动可以影响贷款利率（这个需要看情况）</a:t>
            </a:r>
            <a:endParaRPr lang="en-US" altLang="zh-CN" sz="2000" dirty="0" smtClean="0">
              <a:latin typeface="楷体_GB2312" pitchFamily="49" charset="-122"/>
              <a:ea typeface="楷体_GB2312" pitchFamily="49" charset="-122"/>
            </a:endParaRPr>
          </a:p>
          <a:p>
            <a:pPr lvl="2">
              <a:lnSpc>
                <a:spcPct val="125000"/>
              </a:lnSpc>
              <a:buClr>
                <a:srgbClr val="7030A0"/>
              </a:buClr>
              <a:buFont typeface="Arial" pitchFamily="34" charset="0"/>
              <a:buChar char="•"/>
            </a:pPr>
            <a:r>
              <a:rPr lang="zh-CN" altLang="en-US" dirty="0" smtClean="0">
                <a:latin typeface="Times New Roman" pitchFamily="18" charset="0"/>
                <a:ea typeface="楷体_GB2312" pitchFamily="49" charset="-122"/>
                <a:cs typeface="Times New Roman" pitchFamily="18" charset="0"/>
              </a:rPr>
              <a:t>金融危机期间，商业银行有</a:t>
            </a:r>
            <a:r>
              <a:rPr lang="en-US" altLang="zh-CN" dirty="0" smtClean="0">
                <a:latin typeface="Times New Roman" pitchFamily="18" charset="0"/>
                <a:ea typeface="楷体_GB2312" pitchFamily="49" charset="-122"/>
                <a:cs typeface="Times New Roman" pitchFamily="18" charset="0"/>
              </a:rPr>
              <a:t>flight-to-quality</a:t>
            </a:r>
            <a:r>
              <a:rPr lang="zh-CN" altLang="en-US" dirty="0" smtClean="0">
                <a:latin typeface="Times New Roman" pitchFamily="18" charset="0"/>
                <a:ea typeface="楷体_GB2312" pitchFamily="49" charset="-122"/>
                <a:cs typeface="Times New Roman" pitchFamily="18" charset="0"/>
              </a:rPr>
              <a:t>效应。中央银行给商业银行提供资金，商业银行又把资金存到中央银行，这一端的利率极低，接近于</a:t>
            </a:r>
            <a:r>
              <a:rPr lang="en-US" altLang="zh-CN" dirty="0" smtClean="0">
                <a:latin typeface="Times New Roman" pitchFamily="18" charset="0"/>
                <a:ea typeface="楷体_GB2312" pitchFamily="49" charset="-122"/>
                <a:cs typeface="Times New Roman" pitchFamily="18" charset="0"/>
              </a:rPr>
              <a:t>0</a:t>
            </a:r>
            <a:r>
              <a:rPr lang="zh-CN" altLang="en-US" dirty="0" smtClean="0">
                <a:latin typeface="Times New Roman" pitchFamily="18" charset="0"/>
                <a:ea typeface="楷体_GB2312" pitchFamily="49" charset="-122"/>
                <a:cs typeface="Times New Roman" pitchFamily="18" charset="0"/>
              </a:rPr>
              <a:t>；商业银行的资金不会投入到实体经济，贷款利率极高</a:t>
            </a:r>
            <a:r>
              <a:rPr lang="en-US" altLang="zh-CN" dirty="0" smtClean="0">
                <a:latin typeface="Times New Roman" pitchFamily="18" charset="0"/>
                <a:ea typeface="楷体_GB2312" pitchFamily="49" charset="-122"/>
                <a:cs typeface="Times New Roman" pitchFamily="18" charset="0"/>
              </a:rPr>
              <a:t>——</a:t>
            </a:r>
            <a:r>
              <a:rPr lang="zh-CN" altLang="en-US" dirty="0" smtClean="0">
                <a:latin typeface="Times New Roman" pitchFamily="18" charset="0"/>
                <a:ea typeface="楷体_GB2312" pitchFamily="49" charset="-122"/>
                <a:cs typeface="Times New Roman" pitchFamily="18" charset="0"/>
              </a:rPr>
              <a:t>量化宽松政策的依据。</a:t>
            </a:r>
            <a:endParaRPr lang="en-US" altLang="zh-CN" dirty="0" smtClean="0">
              <a:latin typeface="Times New Roman" pitchFamily="18" charset="0"/>
              <a:ea typeface="楷体_GB2312" pitchFamily="49" charset="-122"/>
              <a:cs typeface="Times New Roman" pitchFamily="18" charset="0"/>
            </a:endParaRPr>
          </a:p>
          <a:p>
            <a:pPr lvl="2">
              <a:lnSpc>
                <a:spcPct val="125000"/>
              </a:lnSpc>
              <a:buClr>
                <a:srgbClr val="7030A0"/>
              </a:buClr>
              <a:buFont typeface="Arial" pitchFamily="34" charset="0"/>
              <a:buChar char="•"/>
            </a:pPr>
            <a:r>
              <a:rPr lang="zh-CN" altLang="en-US" dirty="0" smtClean="0">
                <a:latin typeface="Times New Roman" pitchFamily="18" charset="0"/>
                <a:ea typeface="楷体_GB2312" pitchFamily="49" charset="-122"/>
                <a:cs typeface="Times New Roman" pitchFamily="18" charset="0"/>
              </a:rPr>
              <a:t>存贷款市场没有市场化，政策利率的调整不太能影响贷款利率。</a:t>
            </a:r>
            <a:endParaRPr lang="en-US" altLang="zh-CN" dirty="0" smtClean="0">
              <a:latin typeface="Times New Roman" pitchFamily="18" charset="0"/>
              <a:ea typeface="楷体_GB2312" pitchFamily="49" charset="-122"/>
              <a:cs typeface="Times New Roman" pitchFamily="18" charset="0"/>
            </a:endParaRPr>
          </a:p>
          <a:p>
            <a:pPr lvl="1">
              <a:lnSpc>
                <a:spcPct val="125000"/>
              </a:lnSpc>
              <a:buClr>
                <a:srgbClr val="7030A0"/>
              </a:buClr>
              <a:buFont typeface="Wingdings" pitchFamily="2" charset="2"/>
              <a:buChar char="ü"/>
            </a:pPr>
            <a:r>
              <a:rPr lang="zh-CN" altLang="en-US" sz="2000" dirty="0" smtClean="0">
                <a:latin typeface="Times New Roman" pitchFamily="18" charset="0"/>
                <a:ea typeface="楷体_GB2312" pitchFamily="49" charset="-122"/>
                <a:cs typeface="Times New Roman" pitchFamily="18" charset="0"/>
              </a:rPr>
              <a:t>贷款利率的变动能影响借款人的动机（这个也需要看情况）</a:t>
            </a:r>
            <a:endParaRPr lang="en-US" altLang="zh-CN" sz="2000" dirty="0" smtClean="0">
              <a:latin typeface="Times New Roman" pitchFamily="18" charset="0"/>
              <a:ea typeface="楷体_GB2312" pitchFamily="49" charset="-122"/>
              <a:cs typeface="Times New Roman" pitchFamily="18" charset="0"/>
            </a:endParaRPr>
          </a:p>
          <a:p>
            <a:pPr lvl="2">
              <a:lnSpc>
                <a:spcPct val="125000"/>
              </a:lnSpc>
              <a:buClr>
                <a:srgbClr val="7030A0"/>
              </a:buClr>
              <a:buFont typeface="Arial" pitchFamily="34" charset="0"/>
              <a:buChar char="•"/>
            </a:pPr>
            <a:r>
              <a:rPr lang="zh-CN" altLang="en-US" dirty="0" smtClean="0">
                <a:latin typeface="Times New Roman" pitchFamily="18" charset="0"/>
                <a:ea typeface="楷体_GB2312" pitchFamily="49" charset="-122"/>
                <a:cs typeface="Times New Roman" pitchFamily="18" charset="0"/>
              </a:rPr>
              <a:t>在金融抑制（贷款利率管制）的条件下，借款人的资金可得性比利率变动更重要（信贷配给现象）。此时，无论利率如何变动，对借款人的行为不太能影响（前面已经讲过这个）。</a:t>
            </a:r>
            <a:endParaRPr lang="en-US" altLang="zh-CN" dirty="0" smtClean="0">
              <a:latin typeface="Times New Roman" pitchFamily="18" charset="0"/>
              <a:ea typeface="楷体_GB2312" pitchFamily="49" charset="-122"/>
              <a:cs typeface="Times New Roman" pitchFamily="18" charset="0"/>
            </a:endParaRPr>
          </a:p>
          <a:p>
            <a:pPr lvl="3">
              <a:buClr>
                <a:srgbClr val="7030A0"/>
              </a:buClr>
              <a:buFont typeface="Arial" pitchFamily="34" charset="0"/>
              <a:buChar char="•"/>
            </a:pPr>
            <a:endParaRPr lang="zh-CN" altLang="en-US" dirty="0">
              <a:latin typeface="楷体_GB2312" pitchFamily="49" charset="-122"/>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6572264" cy="1470025"/>
          </a:xfrm>
        </p:spPr>
        <p:txBody>
          <a:bodyPr/>
          <a:lstStyle/>
          <a:p>
            <a:r>
              <a:rPr lang="zh-CN" altLang="en-US" sz="5400" b="1" dirty="0" smtClean="0">
                <a:solidFill>
                  <a:schemeClr val="tx1"/>
                </a:solidFill>
                <a:latin typeface="华文新魏" pitchFamily="2" charset="-122"/>
                <a:ea typeface="华文新魏" pitchFamily="2" charset="-122"/>
              </a:rPr>
              <a:t>           第</a:t>
            </a:r>
            <a:r>
              <a:rPr lang="en-US" altLang="zh-CN" sz="5400" b="1" dirty="0" smtClean="0">
                <a:solidFill>
                  <a:schemeClr val="tx1"/>
                </a:solidFill>
                <a:latin typeface="华文新魏" pitchFamily="2" charset="-122"/>
                <a:ea typeface="华文新魏" pitchFamily="2" charset="-122"/>
              </a:rPr>
              <a:t>3</a:t>
            </a:r>
            <a:r>
              <a:rPr lang="zh-CN" altLang="en-US" sz="5400" b="1" dirty="0" smtClean="0">
                <a:solidFill>
                  <a:schemeClr val="tx1"/>
                </a:solidFill>
                <a:latin typeface="华文新魏" pitchFamily="2" charset="-122"/>
                <a:ea typeface="华文新魏" pitchFamily="2" charset="-122"/>
              </a:rPr>
              <a:t>节 </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货币政策工具</a:t>
            </a:r>
          </a:p>
        </p:txBody>
      </p:sp>
    </p:spTree>
  </p:cSld>
  <p:clrMapOvr>
    <a:masterClrMapping/>
  </p:clrMapOvr>
  <p:transition>
    <p:pull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6572264"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1</a:t>
            </a:r>
            <a:r>
              <a:rPr lang="zh-CN" altLang="en-US" sz="5400" b="1" dirty="0" smtClean="0">
                <a:solidFill>
                  <a:schemeClr val="tx1"/>
                </a:solidFill>
                <a:latin typeface="华文新魏" pitchFamily="2" charset="-122"/>
                <a:ea typeface="华文新魏" pitchFamily="2" charset="-122"/>
              </a:rPr>
              <a:t>节 </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货币政策的目标</a:t>
            </a:r>
          </a:p>
        </p:txBody>
      </p:sp>
    </p:spTree>
  </p:cSld>
  <p:clrMapOvr>
    <a:masterClrMapping/>
  </p:clrMapOvr>
  <p:transition>
    <p:pull dir="l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229600" cy="927100"/>
          </a:xfrm>
        </p:spPr>
        <p:txBody>
          <a:bodyPr/>
          <a:lstStyle/>
          <a:p>
            <a:pPr algn="ctr"/>
            <a:r>
              <a:rPr lang="zh-CN" altLang="en-US" sz="3200" dirty="0" smtClean="0">
                <a:solidFill>
                  <a:srgbClr val="7030A0"/>
                </a:solidFill>
                <a:latin typeface="楷体_GB2312" pitchFamily="49" charset="-122"/>
                <a:ea typeface="楷体_GB2312" pitchFamily="49" charset="-122"/>
              </a:rPr>
              <a:t>货币政策工具的定义</a:t>
            </a:r>
            <a:endParaRPr lang="zh-CN" altLang="en-US" sz="3200" dirty="0">
              <a:solidFill>
                <a:srgbClr val="7030A0"/>
              </a:solidFill>
              <a:latin typeface="楷体_GB2312" pitchFamily="49" charset="-122"/>
              <a:ea typeface="楷体_GB2312" pitchFamily="49" charset="-122"/>
            </a:endParaRPr>
          </a:p>
        </p:txBody>
      </p:sp>
      <p:sp>
        <p:nvSpPr>
          <p:cNvPr id="3" name="内容占位符 2"/>
          <p:cNvSpPr>
            <a:spLocks noGrp="1"/>
          </p:cNvSpPr>
          <p:nvPr>
            <p:ph idx="1"/>
          </p:nvPr>
        </p:nvSpPr>
        <p:spPr>
          <a:xfrm>
            <a:off x="0" y="1268760"/>
            <a:ext cx="9144000" cy="4525963"/>
          </a:xfrm>
        </p:spPr>
        <p:txBody>
          <a:bodyPr/>
          <a:lstStyle/>
          <a:p>
            <a:pPr>
              <a:lnSpc>
                <a:spcPct val="150000"/>
              </a:lnSpc>
              <a:buNone/>
            </a:pPr>
            <a:r>
              <a:rPr lang="en-US" altLang="zh-CN" sz="2800" b="1"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货币政策工具（</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Instrument of monetary policy </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）又称货币政策手段，是指中央银行为调控</a:t>
            </a:r>
            <a:r>
              <a:rPr lang="zh-CN" altLang="en-US" sz="2800" b="1" dirty="0" smtClean="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操作指标</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进而影响</a:t>
            </a:r>
            <a:r>
              <a:rPr lang="zh-CN" altLang="en-US" sz="2800" b="1" dirty="0" smtClean="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中介指标</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，实现货币政策</a:t>
            </a:r>
            <a:r>
              <a:rPr lang="zh-CN" altLang="en-US" sz="2800" b="1" dirty="0" smtClean="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最终目标</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所采用的</a:t>
            </a:r>
            <a:r>
              <a:rPr lang="zh-CN" altLang="en-US" sz="2800" b="1" dirty="0" smtClean="0">
                <a:solidFill>
                  <a:srgbClr val="7030A0"/>
                </a:solidFill>
                <a:latin typeface="Times New Roman" panose="02020603050405020304" pitchFamily="18" charset="0"/>
                <a:ea typeface="楷体_GB2312" panose="02010609030101010101" pitchFamily="49" charset="-122"/>
                <a:cs typeface="Times New Roman" panose="02020603050405020304" pitchFamily="18" charset="0"/>
              </a:rPr>
              <a:t>政策手段</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sz="2800"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4" name="Group 2"/>
          <p:cNvGrpSpPr>
            <a:grpSpLocks/>
          </p:cNvGrpSpPr>
          <p:nvPr/>
        </p:nvGrpSpPr>
        <p:grpSpPr bwMode="auto">
          <a:xfrm>
            <a:off x="1043608" y="3717032"/>
            <a:ext cx="7358062" cy="1500187"/>
            <a:chOff x="0" y="0"/>
            <a:chExt cx="7358114" cy="1500198"/>
          </a:xfrm>
        </p:grpSpPr>
        <p:pic>
          <p:nvPicPr>
            <p:cNvPr id="5" name="组合 26"/>
            <p:cNvPicPr>
              <a:picLocks noChangeArrowheads="1"/>
            </p:cNvPicPr>
            <p:nvPr/>
          </p:nvPicPr>
          <p:blipFill>
            <a:blip r:embed="rId2" cstate="print"/>
            <a:srcRect/>
            <a:stretch>
              <a:fillRect/>
            </a:stretch>
          </p:blipFill>
          <p:spPr bwMode="auto">
            <a:xfrm>
              <a:off x="-17717" y="-45911"/>
              <a:ext cx="7388404" cy="1652028"/>
            </a:xfrm>
            <a:prstGeom prst="rect">
              <a:avLst/>
            </a:prstGeom>
            <a:noFill/>
            <a:ln w="9525">
              <a:noFill/>
              <a:miter lim="800000"/>
              <a:headEnd/>
              <a:tailEnd/>
            </a:ln>
          </p:spPr>
        </p:pic>
        <p:cxnSp>
          <p:nvCxnSpPr>
            <p:cNvPr id="6" name="直接连接符 28"/>
            <p:cNvCxnSpPr>
              <a:cxnSpLocks noChangeShapeType="1"/>
            </p:cNvCxnSpPr>
            <p:nvPr/>
          </p:nvCxnSpPr>
          <p:spPr bwMode="auto">
            <a:xfrm rot="16200000" flipH="1">
              <a:off x="4250559" y="-35719"/>
              <a:ext cx="500067" cy="1571636"/>
            </a:xfrm>
            <a:prstGeom prst="line">
              <a:avLst/>
            </a:prstGeom>
            <a:noFill/>
            <a:ln w="28575">
              <a:solidFill>
                <a:srgbClr val="BFBFBF"/>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 xmlns:p14="http://schemas.microsoft.com/office/powerpoint/2010/main" val="3496754411"/>
              </p:ext>
            </p:extLst>
          </p:nvPr>
        </p:nvGraphicFramePr>
        <p:xfrm>
          <a:off x="214282" y="357166"/>
          <a:ext cx="8215370" cy="6215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2852"/>
            <a:ext cx="9144000" cy="5786478"/>
          </a:xfrm>
        </p:spPr>
        <p:txBody>
          <a:bodyPr/>
          <a:lstStyle/>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楷体_GB2312" panose="02010609030101010101" pitchFamily="49" charset="-122"/>
                <a:ea typeface="楷体_GB2312" panose="02010609030101010101" pitchFamily="49" charset="-122"/>
              </a:rPr>
              <a:t>一般性政策工具，为中央银行常用的三大政策工具，也被称为“三大法宝”：（</a:t>
            </a:r>
            <a:r>
              <a:rPr lang="zh-CN" altLang="en-US" sz="2400" b="1" dirty="0" smtClean="0">
                <a:solidFill>
                  <a:srgbClr val="7030A0"/>
                </a:solidFill>
                <a:latin typeface="楷体_GB2312" panose="02010609030101010101" pitchFamily="49" charset="-122"/>
                <a:ea typeface="楷体_GB2312" panose="02010609030101010101" pitchFamily="49" charset="-122"/>
              </a:rPr>
              <a:t>大水漫灌，普降甘霖；一般性影响，常用</a:t>
            </a:r>
            <a:r>
              <a:rPr lang="zh-CN" altLang="en-US" sz="2400" dirty="0" smtClean="0">
                <a:latin typeface="楷体_GB2312" panose="02010609030101010101" pitchFamily="49" charset="-122"/>
                <a:ea typeface="楷体_GB2312" panose="02010609030101010101" pitchFamily="49" charset="-122"/>
              </a:rPr>
              <a:t>）</a:t>
            </a:r>
            <a:endParaRPr lang="en-US" altLang="zh-CN" sz="24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法定存款准备金政策</a:t>
            </a:r>
            <a:endParaRPr lang="en-US" altLang="zh-CN" sz="20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再贴现政策</a:t>
            </a:r>
            <a:endParaRPr lang="en-US" altLang="zh-CN" sz="20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公开市场业务</a:t>
            </a:r>
            <a:endParaRPr lang="en-US" altLang="zh-CN" sz="2000" dirty="0" smtClean="0">
              <a:latin typeface="楷体_GB2312" panose="02010609030101010101" pitchFamily="49" charset="-122"/>
              <a:ea typeface="楷体_GB2312" panose="02010609030101010101" pitchFamily="49" charset="-122"/>
            </a:endParaRPr>
          </a:p>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法定存款准备金政策（</a:t>
            </a:r>
            <a:r>
              <a:rPr lang="zh-CN" altLang="en-US" sz="2400" b="1" dirty="0" smtClean="0">
                <a:solidFill>
                  <a:srgbClr val="7030A0"/>
                </a:solidFill>
                <a:latin typeface="楷体_GB2312" pitchFamily="49" charset="-122"/>
                <a:ea typeface="楷体_GB2312" pitchFamily="49" charset="-122"/>
                <a:sym typeface="Wingdings 2" pitchFamily="18" charset="2"/>
              </a:rPr>
              <a:t>核武器</a:t>
            </a:r>
            <a:r>
              <a:rPr lang="zh-CN" altLang="en-US" sz="2400" dirty="0" smtClean="0">
                <a:latin typeface="楷体_GB2312" pitchFamily="49" charset="-122"/>
                <a:ea typeface="楷体_GB2312" pitchFamily="49" charset="-122"/>
                <a:sym typeface="Wingdings 2" pitchFamily="18" charset="2"/>
              </a:rPr>
              <a:t>）</a:t>
            </a:r>
            <a:endParaRPr lang="en-US" altLang="zh-CN" sz="24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优点</a:t>
            </a:r>
            <a:endParaRPr lang="en-US" altLang="zh-CN" sz="2400" dirty="0" smtClean="0">
              <a:latin typeface="楷体_GB2312" pitchFamily="49" charset="-122"/>
              <a:ea typeface="楷体_GB2312" pitchFamily="49" charset="-122"/>
              <a:sym typeface="Wingdings 2" pitchFamily="18" charset="2"/>
            </a:endParaRPr>
          </a:p>
          <a:p>
            <a:pPr lvl="3">
              <a:buClr>
                <a:srgbClr val="FF0000"/>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通过影响货币乘数来影响货币供给，其作用强度大</a:t>
            </a:r>
            <a:endParaRPr lang="en-US" altLang="zh-CN" dirty="0" smtClean="0">
              <a:latin typeface="楷体_GB2312" pitchFamily="49" charset="-122"/>
              <a:ea typeface="楷体_GB2312" pitchFamily="49" charset="-122"/>
              <a:sym typeface="Wingdings 2" pitchFamily="18" charset="2"/>
            </a:endParaRPr>
          </a:p>
          <a:p>
            <a:pPr lvl="3">
              <a:buClr>
                <a:srgbClr val="FF0000"/>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主动性强，见效快</a:t>
            </a:r>
            <a:endParaRPr lang="en-US" altLang="zh-CN"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400" dirty="0" smtClean="0">
                <a:latin typeface="楷体_GB2312" pitchFamily="49" charset="-122"/>
                <a:ea typeface="楷体_GB2312" pitchFamily="49" charset="-122"/>
                <a:sym typeface="Wingdings 2" pitchFamily="18" charset="2"/>
              </a:rPr>
              <a:t>不足</a:t>
            </a:r>
            <a:endParaRPr lang="en-US" altLang="zh-CN" sz="2400" dirty="0" smtClean="0">
              <a:latin typeface="楷体_GB2312" pitchFamily="49" charset="-122"/>
              <a:ea typeface="楷体_GB2312" pitchFamily="49" charset="-122"/>
              <a:sym typeface="Wingdings 2" pitchFamily="18" charset="2"/>
            </a:endParaRPr>
          </a:p>
          <a:p>
            <a:pPr lvl="3">
              <a:buClr>
                <a:srgbClr val="FF0000"/>
              </a:buClr>
              <a:buFont typeface="Wingdings" pitchFamily="2" charset="2"/>
              <a:buChar char="ü"/>
            </a:pPr>
            <a:r>
              <a:rPr lang="zh-CN" altLang="en-US" dirty="0" smtClean="0">
                <a:latin typeface="楷体_GB2312" panose="02010609030101010101" pitchFamily="49" charset="-122"/>
                <a:ea typeface="楷体_GB2312" panose="02010609030101010101" pitchFamily="49" charset="-122"/>
                <a:sym typeface="Wingdings" pitchFamily="2" charset="2"/>
              </a:rPr>
              <a:t>效果强烈，不宜作为日常性工具，有固定化倾向</a:t>
            </a:r>
            <a:endParaRPr lang="en-US" altLang="zh-CN" dirty="0" smtClean="0">
              <a:latin typeface="楷体_GB2312" panose="02010609030101010101" pitchFamily="49" charset="-122"/>
              <a:ea typeface="楷体_GB2312" panose="02010609030101010101" pitchFamily="49" charset="-122"/>
              <a:sym typeface="Wingdings" pitchFamily="2" charset="2"/>
            </a:endParaRPr>
          </a:p>
          <a:p>
            <a:pPr lvl="3">
              <a:buClr>
                <a:srgbClr val="FF0000"/>
              </a:buClr>
              <a:buFont typeface="Wingdings" pitchFamily="2" charset="2"/>
              <a:buChar char="ü"/>
            </a:pPr>
            <a:r>
              <a:rPr lang="zh-CN" altLang="en-US" dirty="0" smtClean="0">
                <a:latin typeface="楷体_GB2312" panose="02010609030101010101" pitchFamily="49" charset="-122"/>
                <a:ea typeface="楷体_GB2312" panose="02010609030101010101" pitchFamily="49" charset="-122"/>
                <a:sym typeface="Wingdings" pitchFamily="2" charset="2"/>
              </a:rPr>
              <a:t>一刀切的法定准备金率政策使得其对各类存款机构的冲击不同，不易把握货币政策的操作力度与效果</a:t>
            </a:r>
            <a:endParaRPr lang="en-US" altLang="zh-CN" dirty="0" smtClean="0">
              <a:latin typeface="楷体_GB2312" panose="02010609030101010101" pitchFamily="49" charset="-122"/>
              <a:ea typeface="楷体_GB2312" panose="02010609030101010101" pitchFamily="49" charset="-122"/>
              <a:sym typeface="Wingdings" pitchFamily="2" charset="2"/>
            </a:endParaRPr>
          </a:p>
          <a:p>
            <a:pPr lvl="3">
              <a:buClr>
                <a:srgbClr val="FF0000"/>
              </a:buClr>
              <a:buFont typeface="Wingdings" pitchFamily="2" charset="2"/>
              <a:buChar char="ü"/>
            </a:pPr>
            <a:r>
              <a:rPr lang="zh-CN" altLang="en-US" dirty="0" smtClean="0">
                <a:latin typeface="楷体_GB2312" panose="02010609030101010101" pitchFamily="49" charset="-122"/>
                <a:ea typeface="楷体_GB2312" panose="02010609030101010101" pitchFamily="49" charset="-122"/>
                <a:sym typeface="Wingdings" pitchFamily="2" charset="2"/>
              </a:rPr>
              <a:t>对商业银行的经营管理干扰较大</a:t>
            </a:r>
            <a:endParaRPr lang="en-US" altLang="zh-CN" dirty="0" smtClean="0">
              <a:latin typeface="楷体_GB2312" panose="02010609030101010101" pitchFamily="49" charset="-122"/>
              <a:ea typeface="楷体_GB2312" panose="02010609030101010101" pitchFamily="49" charset="-122"/>
              <a:sym typeface="Wingdings" pitchFamily="2" charset="2"/>
            </a:endParaRPr>
          </a:p>
          <a:p>
            <a:pPr>
              <a:buClr>
                <a:srgbClr val="FF0000"/>
              </a:buClr>
              <a:buFont typeface="Wingdings" pitchFamily="2" charset="2"/>
              <a:buChar char="Ø"/>
            </a:pPr>
            <a:r>
              <a:rPr lang="zh-CN" altLang="en-US" sz="2400" dirty="0">
                <a:latin typeface="楷体_GB2312" pitchFamily="49" charset="-122"/>
                <a:ea typeface="楷体_GB2312" pitchFamily="49" charset="-122"/>
              </a:rPr>
              <a:t>我国法定存款准备金政策的特点</a:t>
            </a:r>
            <a:endParaRPr lang="en-US" altLang="zh-CN" sz="2400" dirty="0">
              <a:latin typeface="楷体_GB2312" pitchFamily="49" charset="-122"/>
              <a:ea typeface="楷体_GB2312" pitchFamily="49" charset="-122"/>
              <a:sym typeface="Wingdings" pitchFamily="2" charset="2"/>
            </a:endParaRPr>
          </a:p>
          <a:p>
            <a:pPr lvl="3">
              <a:buClr>
                <a:srgbClr val="FF0000"/>
              </a:buClr>
              <a:buFont typeface="Wingdings" pitchFamily="2" charset="2"/>
              <a:buChar char="ü"/>
            </a:pPr>
            <a:r>
              <a:rPr lang="zh-CN" altLang="en-US" sz="1600" dirty="0">
                <a:latin typeface="楷体_GB2312" pitchFamily="49" charset="-122"/>
                <a:ea typeface="楷体_GB2312" pitchFamily="49" charset="-122"/>
                <a:sym typeface="Wingdings" pitchFamily="2" charset="2"/>
              </a:rPr>
              <a:t>调整频繁</a:t>
            </a:r>
            <a:endParaRPr lang="en-US" altLang="zh-CN" sz="1600" dirty="0">
              <a:latin typeface="楷体_GB2312" pitchFamily="49" charset="-122"/>
              <a:ea typeface="楷体_GB2312" pitchFamily="49" charset="-122"/>
              <a:sym typeface="Wingdings" pitchFamily="2" charset="2"/>
            </a:endParaRPr>
          </a:p>
          <a:p>
            <a:pPr lvl="3">
              <a:buClr>
                <a:srgbClr val="FF0000"/>
              </a:buClr>
              <a:buFont typeface="Wingdings" pitchFamily="2" charset="2"/>
              <a:buChar char="ü"/>
            </a:pPr>
            <a:r>
              <a:rPr lang="zh-CN" altLang="en-US" sz="1600" dirty="0">
                <a:latin typeface="楷体_GB2312" pitchFamily="49" charset="-122"/>
                <a:ea typeface="楷体_GB2312" pitchFamily="49" charset="-122"/>
                <a:sym typeface="Wingdings" pitchFamily="2" charset="2"/>
              </a:rPr>
              <a:t>有同有异</a:t>
            </a:r>
            <a:endParaRPr lang="en-US" altLang="zh-CN" sz="1600" dirty="0">
              <a:latin typeface="楷体_GB2312" pitchFamily="49" charset="-122"/>
              <a:ea typeface="楷体_GB2312" pitchFamily="49" charset="-122"/>
              <a:sym typeface="Wingdings" pitchFamily="2" charset="2"/>
            </a:endParaRPr>
          </a:p>
          <a:p>
            <a:pPr lvl="3">
              <a:buClr>
                <a:srgbClr val="FF0000"/>
              </a:buClr>
              <a:buFont typeface="Wingdings" pitchFamily="2" charset="2"/>
              <a:buChar char="ü"/>
            </a:pPr>
            <a:r>
              <a:rPr lang="zh-CN" altLang="en-US" sz="1600" dirty="0">
                <a:latin typeface="楷体_GB2312" pitchFamily="49" charset="-122"/>
                <a:ea typeface="楷体_GB2312" pitchFamily="49" charset="-122"/>
                <a:sym typeface="Wingdings" pitchFamily="2" charset="2"/>
              </a:rPr>
              <a:t>对准备金存款付息</a:t>
            </a:r>
            <a:endParaRPr lang="zh-CN" altLang="en-US" sz="1600" dirty="0"/>
          </a:p>
          <a:p>
            <a:pPr lvl="4">
              <a:buClr>
                <a:srgbClr val="FF0000"/>
              </a:buClr>
              <a:buFont typeface="Wingdings" pitchFamily="2" charset="2"/>
              <a:buChar char="ü"/>
            </a:pPr>
            <a:endParaRPr lang="en-US" altLang="zh-CN" dirty="0" smtClean="0">
              <a:latin typeface="楷体_GB2312" pitchFamily="49" charset="-122"/>
              <a:ea typeface="楷体_GB2312" pitchFamily="49" charset="-122"/>
              <a:sym typeface="Wingdings 2" pitchFamily="18" charset="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927100"/>
          </a:xfrm>
        </p:spPr>
        <p:txBody>
          <a:bodyPr/>
          <a:lstStyle/>
          <a:p>
            <a:pPr algn="ctr"/>
            <a:r>
              <a:rPr lang="zh-CN" altLang="en-US" sz="3200" dirty="0" smtClean="0">
                <a:solidFill>
                  <a:srgbClr val="7030A0"/>
                </a:solidFill>
                <a:latin typeface="楷体_GB2312" pitchFamily="49" charset="-122"/>
                <a:ea typeface="楷体_GB2312" pitchFamily="49" charset="-122"/>
              </a:rPr>
              <a:t>给准备金付利息有用吗？</a:t>
            </a:r>
            <a:endParaRPr lang="zh-CN" altLang="en-US" sz="3200" dirty="0">
              <a:solidFill>
                <a:srgbClr val="7030A0"/>
              </a:solidFill>
              <a:latin typeface="楷体_GB2312" pitchFamily="49" charset="-122"/>
              <a:ea typeface="楷体_GB2312" pitchFamily="49" charset="-122"/>
            </a:endParaRPr>
          </a:p>
        </p:txBody>
      </p:sp>
      <p:cxnSp>
        <p:nvCxnSpPr>
          <p:cNvPr id="5" name="直接箭头连接符 4"/>
          <p:cNvCxnSpPr/>
          <p:nvPr/>
        </p:nvCxnSpPr>
        <p:spPr bwMode="auto">
          <a:xfrm>
            <a:off x="5076056" y="3140968"/>
            <a:ext cx="302433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flipV="1">
            <a:off x="5076056" y="620688"/>
            <a:ext cx="0" cy="280831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8172400" y="2924944"/>
            <a:ext cx="269626" cy="461665"/>
          </a:xfrm>
          <a:prstGeom prst="rect">
            <a:avLst/>
          </a:prstGeom>
          <a:noFill/>
        </p:spPr>
        <p:txBody>
          <a:bodyPr wrap="none" rtlCol="0">
            <a:spAutoFit/>
          </a:bodyPr>
          <a:lstStyle/>
          <a:p>
            <a:r>
              <a:rPr lang="en-US" altLang="zh-CN" sz="2400" i="1" dirty="0" smtClean="0">
                <a:latin typeface="Times New Roman" pitchFamily="18" charset="0"/>
                <a:cs typeface="Times New Roman" pitchFamily="18" charset="0"/>
              </a:rPr>
              <a:t>t</a:t>
            </a:r>
            <a:endParaRPr lang="zh-CN" altLang="en-US" sz="2400" i="1" dirty="0">
              <a:latin typeface="Times New Roman" pitchFamily="18" charset="0"/>
              <a:cs typeface="Times New Roman" pitchFamily="18" charset="0"/>
            </a:endParaRPr>
          </a:p>
        </p:txBody>
      </p:sp>
      <p:sp>
        <p:nvSpPr>
          <p:cNvPr id="9" name="TextBox 8"/>
          <p:cNvSpPr txBox="1"/>
          <p:nvPr/>
        </p:nvSpPr>
        <p:spPr>
          <a:xfrm>
            <a:off x="4788024" y="620688"/>
            <a:ext cx="800219" cy="461665"/>
          </a:xfrm>
          <a:prstGeom prst="rect">
            <a:avLst/>
          </a:prstGeom>
          <a:noFill/>
        </p:spPr>
        <p:txBody>
          <a:bodyPr wrap="none" rtlCol="0">
            <a:spAutoFit/>
          </a:bodyPr>
          <a:lstStyle/>
          <a:p>
            <a:r>
              <a:rPr lang="zh-CN" altLang="en-US" sz="2400" dirty="0" smtClean="0">
                <a:latin typeface="楷体_GB2312" pitchFamily="49" charset="-122"/>
                <a:ea typeface="楷体_GB2312" pitchFamily="49" charset="-122"/>
                <a:cs typeface="Times New Roman" pitchFamily="18" charset="0"/>
              </a:rPr>
              <a:t>利率</a:t>
            </a:r>
            <a:endParaRPr lang="zh-CN" altLang="en-US" sz="2400" dirty="0">
              <a:latin typeface="楷体_GB2312" pitchFamily="49" charset="-122"/>
              <a:ea typeface="楷体_GB2312" pitchFamily="49" charset="-122"/>
              <a:cs typeface="Times New Roman" pitchFamily="18" charset="0"/>
            </a:endParaRPr>
          </a:p>
        </p:txBody>
      </p:sp>
      <p:cxnSp>
        <p:nvCxnSpPr>
          <p:cNvPr id="11" name="直接连接符 10"/>
          <p:cNvCxnSpPr/>
          <p:nvPr/>
        </p:nvCxnSpPr>
        <p:spPr bwMode="auto">
          <a:xfrm>
            <a:off x="5076056" y="2420888"/>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3995936" y="2204864"/>
            <a:ext cx="1338828"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准备金利率</a:t>
            </a:r>
            <a:endParaRPr lang="zh-CN" altLang="en-US" dirty="0">
              <a:latin typeface="楷体_GB2312" pitchFamily="49" charset="-122"/>
              <a:ea typeface="楷体_GB2312" pitchFamily="49" charset="-122"/>
            </a:endParaRPr>
          </a:p>
        </p:txBody>
      </p:sp>
      <p:cxnSp>
        <p:nvCxnSpPr>
          <p:cNvPr id="14" name="直接连接符 13"/>
          <p:cNvCxnSpPr/>
          <p:nvPr/>
        </p:nvCxnSpPr>
        <p:spPr bwMode="auto">
          <a:xfrm>
            <a:off x="5076056" y="1196752"/>
            <a:ext cx="28083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3995936" y="980728"/>
            <a:ext cx="1338828" cy="369332"/>
          </a:xfrm>
          <a:prstGeom prst="rect">
            <a:avLst/>
          </a:prstGeom>
          <a:noFill/>
        </p:spPr>
        <p:txBody>
          <a:bodyPr wrap="none" rtlCol="0">
            <a:spAutoFit/>
          </a:bodyPr>
          <a:lstStyle/>
          <a:p>
            <a:r>
              <a:rPr lang="zh-CN" altLang="en-US" dirty="0" smtClean="0">
                <a:latin typeface="楷体_GB2312" pitchFamily="49" charset="-122"/>
                <a:ea typeface="楷体_GB2312" pitchFamily="49" charset="-122"/>
              </a:rPr>
              <a:t>再贷款利率</a:t>
            </a:r>
            <a:endParaRPr lang="zh-CN" altLang="en-US" dirty="0">
              <a:latin typeface="楷体_GB2312" pitchFamily="49" charset="-122"/>
              <a:ea typeface="楷体_GB2312" pitchFamily="49" charset="-122"/>
            </a:endParaRPr>
          </a:p>
        </p:txBody>
      </p:sp>
      <p:sp>
        <p:nvSpPr>
          <p:cNvPr id="16" name="任意多边形 15"/>
          <p:cNvSpPr/>
          <p:nvPr/>
        </p:nvSpPr>
        <p:spPr bwMode="auto">
          <a:xfrm>
            <a:off x="5120194" y="1417049"/>
            <a:ext cx="3053301" cy="792480"/>
          </a:xfrm>
          <a:custGeom>
            <a:avLst/>
            <a:gdLst>
              <a:gd name="connsiteX0" fmla="*/ 0 w 3053301"/>
              <a:gd name="connsiteY0" fmla="*/ 534063 h 792480"/>
              <a:gd name="connsiteX1" fmla="*/ 548640 w 3053301"/>
              <a:gd name="connsiteY1" fmla="*/ 41082 h 792480"/>
              <a:gd name="connsiteX2" fmla="*/ 1105231 w 3053301"/>
              <a:gd name="connsiteY2" fmla="*/ 780553 h 792480"/>
              <a:gd name="connsiteX3" fmla="*/ 1804946 w 3053301"/>
              <a:gd name="connsiteY3" fmla="*/ 112644 h 792480"/>
              <a:gd name="connsiteX4" fmla="*/ 2512612 w 3053301"/>
              <a:gd name="connsiteY4" fmla="*/ 589722 h 792480"/>
              <a:gd name="connsiteX5" fmla="*/ 3053301 w 3053301"/>
              <a:gd name="connsiteY5" fmla="*/ 10469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3301" h="792480">
                <a:moveTo>
                  <a:pt x="0" y="534063"/>
                </a:moveTo>
                <a:cubicBezTo>
                  <a:pt x="182217" y="267031"/>
                  <a:pt x="364435" y="0"/>
                  <a:pt x="548640" y="41082"/>
                </a:cubicBezTo>
                <a:cubicBezTo>
                  <a:pt x="732845" y="82164"/>
                  <a:pt x="895847" y="768626"/>
                  <a:pt x="1105231" y="780553"/>
                </a:cubicBezTo>
                <a:cubicBezTo>
                  <a:pt x="1314615" y="792480"/>
                  <a:pt x="1570383" y="144449"/>
                  <a:pt x="1804946" y="112644"/>
                </a:cubicBezTo>
                <a:cubicBezTo>
                  <a:pt x="2039510" y="80839"/>
                  <a:pt x="2304553" y="591047"/>
                  <a:pt x="2512612" y="589722"/>
                </a:cubicBezTo>
                <a:cubicBezTo>
                  <a:pt x="2720671" y="588397"/>
                  <a:pt x="2886986" y="346545"/>
                  <a:pt x="3053301" y="104693"/>
                </a:cubicBez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楷体_GB2312" pitchFamily="49" charset="-122"/>
                <a:ea typeface="楷体_GB2312" pitchFamily="49" charset="-122"/>
              </a:rPr>
              <a:t>同业拆借利率</a:t>
            </a:r>
          </a:p>
        </p:txBody>
      </p:sp>
      <p:sp>
        <p:nvSpPr>
          <p:cNvPr id="18" name="TextBox 17"/>
          <p:cNvSpPr txBox="1"/>
          <p:nvPr/>
        </p:nvSpPr>
        <p:spPr>
          <a:xfrm>
            <a:off x="323528" y="3356992"/>
            <a:ext cx="8496944" cy="3600986"/>
          </a:xfrm>
          <a:prstGeom prst="rect">
            <a:avLst/>
          </a:prstGeom>
          <a:noFill/>
        </p:spPr>
        <p:txBody>
          <a:bodyPr wrap="square" rtlCol="0">
            <a:spAutoFit/>
          </a:bodyPr>
          <a:lstStyle/>
          <a:p>
            <a:pPr>
              <a:lnSpc>
                <a:spcPct val="125000"/>
              </a:lnSpc>
              <a:buClr>
                <a:srgbClr val="7030A0"/>
              </a:buClr>
              <a:buFont typeface="Wingdings" pitchFamily="2" charset="2"/>
              <a:buChar char="Ø"/>
            </a:pPr>
            <a:r>
              <a:rPr lang="zh-CN" altLang="en-US" sz="2400" dirty="0" smtClean="0">
                <a:latin typeface="楷体_GB2312" pitchFamily="49" charset="-122"/>
                <a:ea typeface="楷体_GB2312" pitchFamily="49" charset="-122"/>
              </a:rPr>
              <a:t>中央银行的准备金利率是同业拆借利率的下限，再贷款利率是同业拆借利率的上限</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利率走廊</a:t>
            </a:r>
            <a:endParaRPr lang="en-US" altLang="zh-CN" sz="2400" dirty="0" smtClean="0">
              <a:latin typeface="楷体_GB2312" pitchFamily="49" charset="-122"/>
              <a:ea typeface="楷体_GB2312" pitchFamily="49" charset="-122"/>
            </a:endParaRPr>
          </a:p>
          <a:p>
            <a:pPr lvl="1">
              <a:lnSpc>
                <a:spcPct val="125000"/>
              </a:lnSpc>
              <a:buClr>
                <a:srgbClr val="7030A0"/>
              </a:buClr>
              <a:buFont typeface="Wingdings" pitchFamily="2" charset="2"/>
              <a:buChar char="ü"/>
            </a:pPr>
            <a:r>
              <a:rPr lang="zh-CN" altLang="en-US" sz="2000" dirty="0" smtClean="0">
                <a:latin typeface="楷体_GB2312" pitchFamily="49" charset="-122"/>
                <a:ea typeface="楷体_GB2312" pitchFamily="49" charset="-122"/>
              </a:rPr>
              <a:t>准备金利率是中央银行提供的存款利率，再贷款利率是中央银行提供的贷款利率。同业拆借利率是与兄弟银行的投资利率或拆借成本。</a:t>
            </a:r>
            <a:endParaRPr lang="en-US" altLang="zh-CN" sz="2000" dirty="0" smtClean="0">
              <a:latin typeface="楷体_GB2312" pitchFamily="49" charset="-122"/>
              <a:ea typeface="楷体_GB2312" pitchFamily="49" charset="-122"/>
            </a:endParaRPr>
          </a:p>
          <a:p>
            <a:pPr lvl="1">
              <a:lnSpc>
                <a:spcPct val="125000"/>
              </a:lnSpc>
              <a:buClr>
                <a:srgbClr val="7030A0"/>
              </a:buClr>
              <a:buFont typeface="Wingdings" pitchFamily="2" charset="2"/>
              <a:buChar char="ü"/>
            </a:pPr>
            <a:r>
              <a:rPr lang="zh-CN" altLang="en-US" sz="2000" dirty="0" smtClean="0">
                <a:latin typeface="楷体_GB2312" pitchFamily="49" charset="-122"/>
                <a:ea typeface="楷体_GB2312" pitchFamily="49" charset="-122"/>
              </a:rPr>
              <a:t>给定同样条件，商业银行更愿意与中央银行打交道。同业拆借之所以存在，原因在于中央银行提供的存款利率更低，但是贷款成本更高。</a:t>
            </a:r>
            <a:endParaRPr lang="en-US" altLang="zh-CN" sz="2000" dirty="0" smtClean="0">
              <a:latin typeface="楷体_GB2312" pitchFamily="49" charset="-122"/>
              <a:ea typeface="楷体_GB2312" pitchFamily="49" charset="-122"/>
            </a:endParaRPr>
          </a:p>
          <a:p>
            <a:pPr>
              <a:lnSpc>
                <a:spcPct val="125000"/>
              </a:lnSpc>
              <a:buClr>
                <a:srgbClr val="7030A0"/>
              </a:buClr>
              <a:buFont typeface="Wingdings" pitchFamily="2" charset="2"/>
              <a:buChar char="Ø"/>
            </a:pPr>
            <a:r>
              <a:rPr lang="zh-CN" altLang="en-US" sz="2000" dirty="0" smtClean="0">
                <a:latin typeface="楷体_GB2312" pitchFamily="49" charset="-122"/>
                <a:ea typeface="楷体_GB2312" pitchFamily="49" charset="-122"/>
              </a:rPr>
              <a:t>中央银行准备金利率和再贷款利率的调整不仅可以影响同业拆借利率的水平，还能影响其波动水平。</a:t>
            </a:r>
            <a:endParaRPr lang="en-US" altLang="zh-CN" sz="2000" dirty="0" smtClean="0">
              <a:latin typeface="楷体_GB2312" pitchFamily="49" charset="-122"/>
              <a:ea typeface="楷体_GB2312" pitchFamily="49" charset="-122"/>
            </a:endParaRPr>
          </a:p>
          <a:p>
            <a:pPr lvl="2">
              <a:buClr>
                <a:srgbClr val="7030A0"/>
              </a:buClr>
              <a:buFont typeface="Arial" pitchFamily="34" charset="0"/>
              <a:buChar char="•"/>
            </a:pPr>
            <a:endParaRPr lang="zh-CN" altLang="en-US" dirty="0">
              <a:latin typeface="楷体_GB2312" pitchFamily="49" charset="-122"/>
              <a:ea typeface="楷体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8892480" cy="6021288"/>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再贴现政策</a:t>
            </a:r>
            <a:endParaRPr lang="en-US" altLang="zh-CN"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dirty="0" smtClean="0">
                <a:latin typeface="楷体_GB2312" pitchFamily="49" charset="-122"/>
                <a:ea typeface="楷体_GB2312" pitchFamily="49" charset="-122"/>
                <a:sym typeface="Wingdings 2" pitchFamily="18" charset="2"/>
              </a:rPr>
              <a:t>内容</a:t>
            </a:r>
            <a:endParaRPr lang="en-US" altLang="zh-CN"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再贴现率的确定与调整</a:t>
            </a:r>
            <a:endParaRPr lang="en-US" altLang="zh-CN" sz="20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申请再贴现资格的规定与调整</a:t>
            </a:r>
            <a:endParaRPr lang="en-US" altLang="zh-CN" sz="20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dirty="0" smtClean="0">
                <a:latin typeface="楷体_GB2312" pitchFamily="49" charset="-122"/>
                <a:ea typeface="楷体_GB2312" pitchFamily="49" charset="-122"/>
                <a:sym typeface="Wingdings 2" pitchFamily="18" charset="2"/>
              </a:rPr>
              <a:t>优点</a:t>
            </a:r>
            <a:endParaRPr lang="en-US" altLang="zh-CN"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影响资金成本，进而影响信贷量</a:t>
            </a:r>
            <a:endParaRPr lang="en-US" altLang="zh-CN" sz="20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告示效应</a:t>
            </a:r>
            <a:endParaRPr lang="en-US" altLang="zh-CN" sz="20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sz="2000" b="1" dirty="0" smtClean="0">
                <a:latin typeface="楷体_GB2312" pitchFamily="49" charset="-122"/>
                <a:ea typeface="楷体_GB2312" pitchFamily="49" charset="-122"/>
                <a:sym typeface="Wingdings 2" pitchFamily="18" charset="2"/>
              </a:rPr>
              <a:t>调整结构</a:t>
            </a:r>
            <a:r>
              <a:rPr lang="en-US" altLang="zh-CN" sz="2000" dirty="0" smtClean="0">
                <a:latin typeface="楷体_GB2312" pitchFamily="49" charset="-122"/>
                <a:ea typeface="楷体_GB2312" pitchFamily="49" charset="-122"/>
                <a:sym typeface="Wingdings 2" pitchFamily="18" charset="2"/>
              </a:rPr>
              <a:t>——</a:t>
            </a:r>
            <a:r>
              <a:rPr lang="zh-CN" altLang="en-US" sz="2000" dirty="0" smtClean="0">
                <a:latin typeface="楷体_GB2312" pitchFamily="49" charset="-122"/>
                <a:ea typeface="楷体_GB2312" pitchFamily="49" charset="-122"/>
                <a:sym typeface="Wingdings 2" pitchFamily="18" charset="2"/>
              </a:rPr>
              <a:t>有保有压</a:t>
            </a:r>
            <a:endParaRPr lang="en-US" altLang="zh-CN" sz="2000"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“最后贷款人”角色，维护金融稳定</a:t>
            </a:r>
            <a:endParaRPr lang="en-US" altLang="zh-CN" sz="2000" dirty="0" smtClean="0">
              <a:latin typeface="楷体_GB2312" pitchFamily="49" charset="-122"/>
              <a:ea typeface="楷体_GB2312" pitchFamily="49" charset="-122"/>
              <a:sym typeface="Wingdings 2" pitchFamily="18" charset="2"/>
            </a:endParaRPr>
          </a:p>
          <a:p>
            <a:pPr marL="809625" lvl="1" indent="-342900">
              <a:buClr>
                <a:srgbClr val="FF0000"/>
              </a:buClr>
              <a:buFont typeface="Wingdings" pitchFamily="2" charset="2"/>
              <a:buChar char="Ø"/>
            </a:pPr>
            <a:r>
              <a:rPr lang="zh-CN" altLang="en-US" dirty="0" smtClean="0">
                <a:latin typeface="楷体_GB2312" pitchFamily="49" charset="-122"/>
                <a:ea typeface="楷体_GB2312" pitchFamily="49" charset="-122"/>
                <a:sym typeface="Wingdings 2" pitchFamily="18" charset="2"/>
              </a:rPr>
              <a:t>缺点</a:t>
            </a:r>
            <a:endParaRPr lang="en-US" altLang="zh-CN" dirty="0" smtClean="0">
              <a:latin typeface="楷体_GB2312" pitchFamily="49" charset="-122"/>
              <a:ea typeface="楷体_GB2312" pitchFamily="49" charset="-122"/>
              <a:sym typeface="Wingdings 2" pitchFamily="18" charset="2"/>
            </a:endParaRPr>
          </a:p>
          <a:p>
            <a:pPr marL="1209675" lvl="2" indent="-342900">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被动：</a:t>
            </a:r>
            <a:r>
              <a:rPr lang="zh-CN" altLang="en-US" sz="2000" b="1" dirty="0" smtClean="0">
                <a:solidFill>
                  <a:srgbClr val="7030A0"/>
                </a:solidFill>
                <a:latin typeface="楷体_GB2312" pitchFamily="49" charset="-122"/>
                <a:ea typeface="楷体_GB2312" pitchFamily="49" charset="-122"/>
                <a:sym typeface="Wingdings 2" pitchFamily="18" charset="2"/>
              </a:rPr>
              <a:t>主动权在商业银行，不在央行</a:t>
            </a:r>
            <a:r>
              <a:rPr lang="zh-CN" altLang="en-US" sz="2000" dirty="0" smtClean="0">
                <a:latin typeface="楷体_GB2312" pitchFamily="49" charset="-122"/>
                <a:ea typeface="楷体_GB2312" pitchFamily="49" charset="-122"/>
                <a:sym typeface="Wingdings 2" pitchFamily="18" charset="2"/>
              </a:rPr>
              <a:t>（不主动）</a:t>
            </a:r>
            <a:endParaRPr lang="en-US" altLang="zh-CN" sz="2000" dirty="0" smtClean="0">
              <a:latin typeface="楷体_GB2312" pitchFamily="49" charset="-122"/>
              <a:ea typeface="楷体_GB2312" pitchFamily="49" charset="-122"/>
              <a:sym typeface="Wingdings 2" pitchFamily="18" charset="2"/>
            </a:endParaRPr>
          </a:p>
          <a:p>
            <a:pPr marL="1209675" lvl="2" indent="-342900">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再贴现率的调节作用有限（力度不大）</a:t>
            </a:r>
            <a:endParaRPr lang="en-US" altLang="zh-CN" sz="2000" dirty="0" smtClean="0">
              <a:latin typeface="楷体_GB2312" pitchFamily="49" charset="-122"/>
              <a:ea typeface="楷体_GB2312" pitchFamily="49" charset="-122"/>
              <a:sym typeface="Wingdings 2" pitchFamily="18" charset="2"/>
            </a:endParaRPr>
          </a:p>
          <a:p>
            <a:pPr marL="1209675" lvl="2" indent="-342900">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调整会引起市场利率大幅波动，加大利率风险，干扰市场机制</a:t>
            </a:r>
            <a:endParaRPr lang="en-US" altLang="zh-CN" sz="2000" dirty="0" smtClean="0">
              <a:latin typeface="楷体_GB2312" pitchFamily="49" charset="-122"/>
              <a:ea typeface="楷体_GB2312" pitchFamily="49" charset="-122"/>
              <a:sym typeface="Wingdings 2" pitchFamily="18" charset="2"/>
            </a:endParaRPr>
          </a:p>
          <a:p>
            <a:pPr marL="1209675" lvl="2" indent="-342900">
              <a:buClr>
                <a:srgbClr val="FF0000"/>
              </a:buClr>
              <a:buFont typeface="Wingdings" pitchFamily="2" charset="2"/>
              <a:buChar char="ü"/>
            </a:pPr>
            <a:r>
              <a:rPr lang="zh-CN" altLang="en-US" sz="2000" dirty="0" smtClean="0">
                <a:latin typeface="楷体_GB2312" pitchFamily="49" charset="-122"/>
                <a:ea typeface="楷体_GB2312" pitchFamily="49" charset="-122"/>
                <a:sym typeface="Wingdings 2" pitchFamily="18" charset="2"/>
              </a:rPr>
              <a:t>充当最后贷款人，加大金融机构道德风险</a:t>
            </a:r>
            <a:endParaRPr lang="en-US" altLang="zh-CN" sz="2000" dirty="0" smtClean="0">
              <a:latin typeface="楷体_GB2312" pitchFamily="49" charset="-122"/>
              <a:ea typeface="楷体_GB2312" pitchFamily="49" charset="-122"/>
              <a:sym typeface="Wingdings 2" pitchFamily="18" charset="2"/>
            </a:endParaRPr>
          </a:p>
          <a:p>
            <a:pPr>
              <a:buNone/>
            </a:pPr>
            <a:endParaRPr lang="en-US" altLang="zh-CN" sz="2400" dirty="0" smtClean="0">
              <a:latin typeface="楷体_GB2312" pitchFamily="49" charset="-122"/>
              <a:ea typeface="楷体_GB2312" pitchFamily="49" charset="-122"/>
              <a:sym typeface="Wingdings 2" pitchFamily="18" charset="2"/>
            </a:endParaRPr>
          </a:p>
          <a:p>
            <a:pPr>
              <a:buNone/>
            </a:pPr>
            <a:endParaRPr lang="en-US" altLang="zh-CN" dirty="0" smtClean="0">
              <a:latin typeface="楷体_GB2312" pitchFamily="49" charset="-122"/>
              <a:ea typeface="楷体_GB2312" pitchFamily="49" charset="-122"/>
              <a:sym typeface="Wingdings 2" pitchFamily="18" charset="2"/>
            </a:endParaRPr>
          </a:p>
          <a:p>
            <a:pPr>
              <a:buNone/>
            </a:pPr>
            <a:endParaRPr lang="zh-CN" altLang="en-US"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3408"/>
            <a:ext cx="8229600" cy="927100"/>
          </a:xfrm>
        </p:spPr>
        <p:txBody>
          <a:bodyPr/>
          <a:lstStyle/>
          <a:p>
            <a:pPr algn="ctr"/>
            <a:r>
              <a:rPr lang="zh-CN" altLang="en-US" sz="3200" dirty="0" smtClean="0">
                <a:solidFill>
                  <a:srgbClr val="7030A0"/>
                </a:solidFill>
                <a:latin typeface="楷体_GB2312" pitchFamily="49" charset="-122"/>
                <a:ea typeface="楷体_GB2312" pitchFamily="49" charset="-122"/>
              </a:rPr>
              <a:t>再贴现政策的补充内容</a:t>
            </a:r>
            <a:endParaRPr lang="zh-CN" altLang="en-US" sz="3200" dirty="0">
              <a:solidFill>
                <a:srgbClr val="7030A0"/>
              </a:solidFill>
              <a:latin typeface="楷体_GB2312" pitchFamily="49" charset="-122"/>
              <a:ea typeface="楷体_GB2312" pitchFamily="49" charset="-122"/>
            </a:endParaRPr>
          </a:p>
        </p:txBody>
      </p:sp>
      <p:sp>
        <p:nvSpPr>
          <p:cNvPr id="3" name="内容占位符 2"/>
          <p:cNvSpPr>
            <a:spLocks noGrp="1"/>
          </p:cNvSpPr>
          <p:nvPr>
            <p:ph idx="1"/>
          </p:nvPr>
        </p:nvSpPr>
        <p:spPr>
          <a:xfrm>
            <a:off x="323528" y="332656"/>
            <a:ext cx="8445624" cy="4525963"/>
          </a:xfrm>
        </p:spPr>
        <p:txBody>
          <a:bodyPr/>
          <a:lstStyle/>
          <a:p>
            <a:pPr>
              <a:lnSpc>
                <a:spcPct val="150000"/>
              </a:lnSpc>
              <a:buClr>
                <a:srgbClr val="7030A0"/>
              </a:buClr>
              <a:buFont typeface="Wingdings" pitchFamily="2" charset="2"/>
              <a:buChar char="Ø"/>
            </a:pPr>
            <a:r>
              <a:rPr lang="zh-CN" altLang="en-US" sz="2400" dirty="0" smtClean="0">
                <a:latin typeface="Times New Roman" pitchFamily="18" charset="0"/>
                <a:ea typeface="楷体_GB2312" pitchFamily="49" charset="-122"/>
                <a:cs typeface="Times New Roman" pitchFamily="18" charset="0"/>
              </a:rPr>
              <a:t>再贴现政策、再贷款政策以及最近的</a:t>
            </a:r>
            <a:r>
              <a:rPr lang="en-US" altLang="zh-CN" sz="2400" dirty="0" smtClean="0">
                <a:latin typeface="Times New Roman" pitchFamily="18" charset="0"/>
                <a:ea typeface="楷体_GB2312" pitchFamily="49" charset="-122"/>
                <a:cs typeface="Times New Roman" pitchFamily="18" charset="0"/>
              </a:rPr>
              <a:t>SLF\MLF</a:t>
            </a:r>
            <a:r>
              <a:rPr lang="zh-CN" altLang="en-US" sz="2400" dirty="0" smtClean="0">
                <a:latin typeface="Times New Roman" pitchFamily="18" charset="0"/>
                <a:ea typeface="楷体_GB2312" pitchFamily="49" charset="-122"/>
                <a:cs typeface="Times New Roman" pitchFamily="18" charset="0"/>
              </a:rPr>
              <a:t>都是中央银行给商业银行的贷款。</a:t>
            </a:r>
            <a:endParaRPr lang="en-US" altLang="zh-CN" sz="2400" dirty="0" smtClean="0">
              <a:latin typeface="Times New Roman" pitchFamily="18" charset="0"/>
              <a:ea typeface="楷体_GB2312" pitchFamily="49" charset="-122"/>
              <a:cs typeface="Times New Roman" pitchFamily="18" charset="0"/>
            </a:endParaRPr>
          </a:p>
          <a:p>
            <a:pPr lvl="1">
              <a:lnSpc>
                <a:spcPct val="150000"/>
              </a:lnSpc>
              <a:buClr>
                <a:srgbClr val="FF0000"/>
              </a:buClr>
              <a:buFont typeface="Wingdings" pitchFamily="2" charset="2"/>
              <a:buChar char="ü"/>
            </a:pPr>
            <a:r>
              <a:rPr lang="zh-CN" altLang="en-US" sz="2000" dirty="0" smtClean="0">
                <a:latin typeface="楷体_GB2312" pitchFamily="49" charset="-122"/>
                <a:ea typeface="楷体_GB2312" pitchFamily="49" charset="-122"/>
              </a:rPr>
              <a:t>再贴现政策是商业银行利用持有的未到期</a:t>
            </a:r>
            <a:r>
              <a:rPr lang="zh-CN" altLang="en-US" sz="2000" b="1" dirty="0" smtClean="0">
                <a:solidFill>
                  <a:srgbClr val="7030A0"/>
                </a:solidFill>
                <a:latin typeface="楷体_GB2312" pitchFamily="49" charset="-122"/>
                <a:ea typeface="楷体_GB2312" pitchFamily="49" charset="-122"/>
              </a:rPr>
              <a:t>商业票据</a:t>
            </a:r>
            <a:r>
              <a:rPr lang="zh-CN" altLang="en-US" sz="2000" dirty="0" smtClean="0">
                <a:latin typeface="楷体_GB2312" pitchFamily="49" charset="-122"/>
                <a:ea typeface="楷体_GB2312" pitchFamily="49" charset="-122"/>
              </a:rPr>
              <a:t>作为抵押品向中央银行申请贷款（抵押贷款）；再贷款政策是一种纯粹的信用贷款；</a:t>
            </a:r>
            <a:r>
              <a:rPr lang="en-US" altLang="zh-CN" sz="2000" dirty="0" smtClean="0">
                <a:latin typeface="Times New Roman" pitchFamily="18" charset="0"/>
                <a:ea typeface="楷体_GB2312" pitchFamily="49" charset="-122"/>
                <a:cs typeface="Times New Roman" pitchFamily="18" charset="0"/>
              </a:rPr>
              <a:t> SLF\MLF</a:t>
            </a:r>
            <a:r>
              <a:rPr lang="zh-CN" altLang="en-US" sz="2000" dirty="0" smtClean="0">
                <a:latin typeface="Times New Roman" pitchFamily="18" charset="0"/>
                <a:ea typeface="楷体_GB2312" pitchFamily="49" charset="-122"/>
                <a:cs typeface="Times New Roman" pitchFamily="18" charset="0"/>
              </a:rPr>
              <a:t>是商业银行利用持有的</a:t>
            </a:r>
            <a:r>
              <a:rPr lang="zh-CN" altLang="en-US" sz="2000" b="1" dirty="0" smtClean="0">
                <a:solidFill>
                  <a:srgbClr val="7030A0"/>
                </a:solidFill>
                <a:latin typeface="Times New Roman" pitchFamily="18" charset="0"/>
                <a:ea typeface="楷体_GB2312" pitchFamily="49" charset="-122"/>
                <a:cs typeface="Times New Roman" pitchFamily="18" charset="0"/>
              </a:rPr>
              <a:t>国债、金融债</a:t>
            </a:r>
            <a:r>
              <a:rPr lang="zh-CN" altLang="en-US" sz="2000" dirty="0" smtClean="0">
                <a:latin typeface="Times New Roman" pitchFamily="18" charset="0"/>
                <a:ea typeface="楷体_GB2312" pitchFamily="49" charset="-122"/>
                <a:cs typeface="Times New Roman" pitchFamily="18" charset="0"/>
              </a:rPr>
              <a:t>作为抵押品向中央银行申请贷款（抵押贷款）</a:t>
            </a:r>
            <a:endParaRPr lang="en-US" altLang="zh-CN" sz="2000" dirty="0" smtClean="0">
              <a:latin typeface="Times New Roman" pitchFamily="18" charset="0"/>
              <a:ea typeface="楷体_GB2312" pitchFamily="49" charset="-122"/>
              <a:cs typeface="Times New Roman" pitchFamily="18" charset="0"/>
            </a:endParaRPr>
          </a:p>
          <a:p>
            <a:pPr lvl="1">
              <a:lnSpc>
                <a:spcPct val="150000"/>
              </a:lnSpc>
              <a:buClr>
                <a:srgbClr val="FF0000"/>
              </a:buClr>
              <a:buFont typeface="Wingdings" pitchFamily="2" charset="2"/>
              <a:buChar char="ü"/>
            </a:pPr>
            <a:r>
              <a:rPr lang="zh-CN" altLang="en-US" sz="2000" dirty="0" smtClean="0">
                <a:latin typeface="楷体_GB2312" pitchFamily="49" charset="-122"/>
                <a:ea typeface="楷体_GB2312" pitchFamily="49" charset="-122"/>
              </a:rPr>
              <a:t>商业银行持有的商业票据数量不够，商业银行持有的国债、金融债相对更多，从而中央银行能投放更多的贷款。这是外汇储备渠道投放基础货币之后的新的货币投放渠道。</a:t>
            </a:r>
            <a:endParaRPr lang="en-US" altLang="zh-CN" sz="2000" dirty="0" smtClean="0">
              <a:latin typeface="楷体_GB2312" pitchFamily="49" charset="-122"/>
              <a:ea typeface="楷体_GB2312" pitchFamily="49" charset="-122"/>
            </a:endParaRPr>
          </a:p>
          <a:p>
            <a:pPr lvl="0">
              <a:lnSpc>
                <a:spcPct val="150000"/>
              </a:lnSpc>
              <a:buClr>
                <a:srgbClr val="7030A0"/>
              </a:buClr>
              <a:buFont typeface="Wingdings" pitchFamily="2" charset="2"/>
              <a:buChar char="Ø"/>
            </a:pPr>
            <a:r>
              <a:rPr lang="zh-CN" altLang="en-US" sz="2400" dirty="0" smtClean="0">
                <a:solidFill>
                  <a:srgbClr val="000000"/>
                </a:solidFill>
                <a:latin typeface="Times New Roman" pitchFamily="18" charset="0"/>
                <a:ea typeface="楷体_GB2312" pitchFamily="49" charset="-122"/>
                <a:cs typeface="Times New Roman" pitchFamily="18" charset="0"/>
              </a:rPr>
              <a:t>由于商业银行从中央银行那获取资金相对便宜，许多银行都希望获得资金，但是中央银行提供的资金相对有限，从而当前阶段中央银行这个渠道并不被动。</a:t>
            </a:r>
            <a:endParaRPr lang="en-US" altLang="zh-CN" sz="2400" dirty="0" smtClean="0">
              <a:solidFill>
                <a:srgbClr val="000000"/>
              </a:solidFill>
              <a:latin typeface="Times New Roman" pitchFamily="18" charset="0"/>
              <a:ea typeface="楷体_GB2312" pitchFamily="49" charset="-122"/>
              <a:cs typeface="Times New Roman" pitchFamily="18" charset="0"/>
            </a:endParaRPr>
          </a:p>
          <a:p>
            <a:pPr lvl="1">
              <a:buClr>
                <a:srgbClr val="FF0000"/>
              </a:buClr>
              <a:buFont typeface="Wingdings" pitchFamily="2" charset="2"/>
              <a:buChar char="ü"/>
            </a:pPr>
            <a:endParaRPr lang="en-US" altLang="zh-CN" sz="2000" dirty="0" smtClean="0">
              <a:latin typeface="楷体_GB2312" pitchFamily="49" charset="-122"/>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6"/>
            <a:ext cx="8712968" cy="4525963"/>
          </a:xfrm>
        </p:spPr>
        <p:txBody>
          <a:bodyPr/>
          <a:lstStyle/>
          <a:p>
            <a:pPr>
              <a:buNone/>
            </a:pPr>
            <a:r>
              <a:rPr lang="en-US" altLang="zh-CN" dirty="0" smtClean="0">
                <a:solidFill>
                  <a:srgbClr val="FF0000"/>
                </a:solidFill>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公开市场业务（</a:t>
            </a:r>
            <a:r>
              <a:rPr lang="zh-CN" altLang="en-US" b="1" dirty="0" smtClean="0">
                <a:solidFill>
                  <a:srgbClr val="7030A0"/>
                </a:solidFill>
                <a:latin typeface="楷体_GB2312" pitchFamily="49" charset="-122"/>
                <a:ea typeface="楷体_GB2312" pitchFamily="49" charset="-122"/>
                <a:sym typeface="Wingdings 2" pitchFamily="18" charset="2"/>
              </a:rPr>
              <a:t>常规武器，起点高</a:t>
            </a:r>
            <a:r>
              <a:rPr lang="zh-CN" altLang="en-US" dirty="0" smtClean="0">
                <a:latin typeface="楷体_GB2312" pitchFamily="49" charset="-122"/>
                <a:ea typeface="楷体_GB2312" pitchFamily="49" charset="-122"/>
                <a:sym typeface="Wingdings 2" pitchFamily="18" charset="2"/>
              </a:rPr>
              <a:t>）</a:t>
            </a:r>
            <a:endParaRPr lang="en-US" altLang="zh-CN"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dirty="0" smtClean="0">
                <a:latin typeface="楷体_GB2312" pitchFamily="49" charset="-122"/>
                <a:ea typeface="楷体_GB2312" pitchFamily="49" charset="-122"/>
                <a:sym typeface="Wingdings 2" pitchFamily="18" charset="2"/>
              </a:rPr>
              <a:t>指中央银行在金融市场上公开买卖有价证券，以此来调节金融机构的准备金和基础货币，进而影响市场利率和货币量的政策行为。</a:t>
            </a:r>
            <a:endParaRPr lang="en-US" altLang="zh-CN" dirty="0" smtClean="0">
              <a:latin typeface="楷体_GB2312" pitchFamily="49" charset="-122"/>
              <a:ea typeface="楷体_GB2312" pitchFamily="49" charset="-122"/>
              <a:sym typeface="Wingdings 2" pitchFamily="18" charset="2"/>
            </a:endParaRPr>
          </a:p>
          <a:p>
            <a:pPr lvl="2">
              <a:buClr>
                <a:srgbClr val="FF0000"/>
              </a:buClr>
              <a:buFont typeface="Wingdings" pitchFamily="2" charset="2"/>
              <a:buChar char="Ø"/>
            </a:pPr>
            <a:r>
              <a:rPr lang="zh-CN" altLang="en-US" dirty="0" smtClean="0">
                <a:latin typeface="楷体_GB2312" pitchFamily="49" charset="-122"/>
                <a:ea typeface="楷体_GB2312" pitchFamily="49" charset="-122"/>
                <a:sym typeface="Wingdings 2" pitchFamily="18" charset="2"/>
              </a:rPr>
              <a:t>优点</a:t>
            </a:r>
            <a:endParaRPr lang="en-US" altLang="zh-CN" dirty="0" smtClean="0">
              <a:latin typeface="楷体_GB2312" pitchFamily="49" charset="-122"/>
              <a:ea typeface="楷体_GB2312" pitchFamily="49" charset="-122"/>
              <a:sym typeface="Wingdings 2" pitchFamily="18" charset="2"/>
            </a:endParaRPr>
          </a:p>
          <a:p>
            <a:pPr lvl="3">
              <a:buClr>
                <a:srgbClr val="FF0000"/>
              </a:buClr>
              <a:buFont typeface="Wingdings" pitchFamily="2" charset="2"/>
              <a:buChar char="ü"/>
            </a:pPr>
            <a:r>
              <a:rPr lang="zh-CN" altLang="en-US" dirty="0" smtClean="0">
                <a:latin typeface="楷体_GB2312" pitchFamily="49" charset="-122"/>
                <a:ea typeface="楷体_GB2312" pitchFamily="49" charset="-122"/>
              </a:rPr>
              <a:t>主动性强</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相对再贴现政策的优点</a:t>
            </a:r>
            <a:endParaRPr lang="en-US" altLang="zh-CN" dirty="0" smtClean="0">
              <a:latin typeface="楷体_GB2312" pitchFamily="49" charset="-122"/>
              <a:ea typeface="楷体_GB2312" pitchFamily="49" charset="-122"/>
            </a:endParaRPr>
          </a:p>
          <a:p>
            <a:pPr lvl="3">
              <a:buClr>
                <a:srgbClr val="FF0000"/>
              </a:buClr>
              <a:buFont typeface="Wingdings" pitchFamily="2" charset="2"/>
              <a:buChar char="ü"/>
            </a:pPr>
            <a:r>
              <a:rPr lang="zh-CN" altLang="en-US" dirty="0" smtClean="0">
                <a:latin typeface="楷体_GB2312" pitchFamily="49" charset="-122"/>
                <a:ea typeface="楷体_GB2312" pitchFamily="49" charset="-122"/>
                <a:sym typeface="Wingdings 2" pitchFamily="18" charset="2"/>
              </a:rPr>
              <a:t>灵活性强（可逆可加强）</a:t>
            </a:r>
            <a:r>
              <a:rPr lang="en-US" altLang="zh-CN" dirty="0" smtClean="0">
                <a:latin typeface="楷体_GB2312" pitchFamily="49" charset="-122"/>
                <a:ea typeface="楷体_GB2312" pitchFamily="49" charset="-122"/>
                <a:sym typeface="Wingdings 2" pitchFamily="18" charset="2"/>
              </a:rPr>
              <a:t>——</a:t>
            </a:r>
            <a:r>
              <a:rPr lang="zh-CN" altLang="en-US" dirty="0" smtClean="0">
                <a:latin typeface="楷体_GB2312" pitchFamily="49" charset="-122"/>
                <a:ea typeface="楷体_GB2312" pitchFamily="49" charset="-122"/>
                <a:sym typeface="Wingdings 2" pitchFamily="18" charset="2"/>
              </a:rPr>
              <a:t>相对法定准备金率政策的优点</a:t>
            </a:r>
            <a:endParaRPr lang="en-US" altLang="zh-CN" dirty="0" smtClean="0">
              <a:latin typeface="楷体_GB2312" pitchFamily="49" charset="-122"/>
              <a:ea typeface="楷体_GB2312" pitchFamily="49" charset="-122"/>
              <a:sym typeface="Wingdings 2" pitchFamily="18" charset="2"/>
            </a:endParaRPr>
          </a:p>
          <a:p>
            <a:pPr lvl="3">
              <a:buClr>
                <a:srgbClr val="FF0000"/>
              </a:buClr>
              <a:buFont typeface="Wingdings" pitchFamily="2" charset="2"/>
              <a:buChar char="ü"/>
            </a:pPr>
            <a:r>
              <a:rPr lang="zh-CN" altLang="en-US" dirty="0" smtClean="0">
                <a:latin typeface="楷体_GB2312" pitchFamily="49" charset="-122"/>
                <a:ea typeface="楷体_GB2312" pitchFamily="49" charset="-122"/>
              </a:rPr>
              <a:t>调控效果和缓，震动性小</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sym typeface="Wingdings 2" pitchFamily="18" charset="2"/>
              </a:rPr>
              <a:t>相对法定准备金率政策的优点</a:t>
            </a:r>
            <a:endParaRPr lang="en-US" altLang="zh-CN" dirty="0" smtClean="0">
              <a:latin typeface="楷体_GB2312" pitchFamily="49" charset="-122"/>
              <a:ea typeface="楷体_GB2312" pitchFamily="49" charset="-122"/>
              <a:sym typeface="Wingdings 2" pitchFamily="18" charset="2"/>
            </a:endParaRPr>
          </a:p>
          <a:p>
            <a:pPr lvl="3">
              <a:buClr>
                <a:srgbClr val="FF0000"/>
              </a:buClr>
              <a:buFont typeface="Wingdings" pitchFamily="2" charset="2"/>
              <a:buChar char="ü"/>
            </a:pPr>
            <a:r>
              <a:rPr lang="zh-CN" altLang="en-US" dirty="0" smtClean="0">
                <a:latin typeface="楷体_GB2312" pitchFamily="49" charset="-122"/>
                <a:ea typeface="楷体_GB2312" pitchFamily="49" charset="-122"/>
              </a:rPr>
              <a:t>告示效应强，影响范围广</a:t>
            </a:r>
            <a:endParaRPr lang="en-US" altLang="zh-CN" dirty="0" smtClean="0">
              <a:latin typeface="楷体_GB2312" pitchFamily="49" charset="-122"/>
              <a:ea typeface="楷体_GB2312" pitchFamily="49" charset="-122"/>
            </a:endParaRPr>
          </a:p>
          <a:p>
            <a:pPr lvl="2">
              <a:buClr>
                <a:srgbClr val="FF0000"/>
              </a:buClr>
              <a:buFont typeface="Wingdings" pitchFamily="2" charset="2"/>
              <a:buChar char="Ø"/>
            </a:pPr>
            <a:r>
              <a:rPr lang="zh-CN" altLang="en-US" dirty="0" smtClean="0">
                <a:latin typeface="楷体_GB2312" pitchFamily="49" charset="-122"/>
                <a:ea typeface="楷体_GB2312" pitchFamily="49" charset="-122"/>
              </a:rPr>
              <a:t>缺点</a:t>
            </a:r>
            <a:endParaRPr lang="en-US" altLang="zh-CN" dirty="0" smtClean="0">
              <a:latin typeface="楷体_GB2312" pitchFamily="49" charset="-122"/>
              <a:ea typeface="楷体_GB2312" pitchFamily="49" charset="-122"/>
            </a:endParaRPr>
          </a:p>
          <a:p>
            <a:pPr lvl="3">
              <a:buClr>
                <a:srgbClr val="FF0000"/>
              </a:buClr>
              <a:buFont typeface="Wingdings" pitchFamily="2" charset="2"/>
              <a:buChar char="ü"/>
            </a:pPr>
            <a:r>
              <a:rPr lang="zh-CN" altLang="en-US" dirty="0" smtClean="0">
                <a:latin typeface="楷体_GB2312" pitchFamily="49" charset="-122"/>
                <a:ea typeface="楷体_GB2312" pitchFamily="49" charset="-122"/>
              </a:rPr>
              <a:t>中央银行必须具备干预整个金融市场（货币市场）的资金实力</a:t>
            </a:r>
            <a:endParaRPr lang="en-US" altLang="zh-CN" dirty="0" smtClean="0">
              <a:latin typeface="楷体_GB2312" pitchFamily="49" charset="-122"/>
              <a:ea typeface="楷体_GB2312" pitchFamily="49" charset="-122"/>
            </a:endParaRPr>
          </a:p>
          <a:p>
            <a:pPr lvl="3">
              <a:buClr>
                <a:srgbClr val="FF0000"/>
              </a:buClr>
              <a:buFont typeface="Wingdings" pitchFamily="2" charset="2"/>
              <a:buChar char="ü"/>
            </a:pPr>
            <a:r>
              <a:rPr lang="zh-CN" altLang="en-US" dirty="0" smtClean="0">
                <a:latin typeface="楷体_GB2312" pitchFamily="49" charset="-122"/>
                <a:ea typeface="楷体_GB2312" pitchFamily="49" charset="-122"/>
              </a:rPr>
              <a:t>金融市场要完善，央行可以买卖的证券种类数量多</a:t>
            </a:r>
            <a:endParaRPr lang="en-US" altLang="zh-CN" dirty="0" smtClean="0">
              <a:latin typeface="楷体_GB2312" pitchFamily="49" charset="-122"/>
              <a:ea typeface="楷体_GB2312" pitchFamily="49" charset="-122"/>
            </a:endParaRPr>
          </a:p>
          <a:p>
            <a:pPr lvl="3">
              <a:buClr>
                <a:srgbClr val="FF0000"/>
              </a:buClr>
              <a:buFont typeface="Wingdings" pitchFamily="2" charset="2"/>
              <a:buChar char="ü"/>
            </a:pPr>
            <a:r>
              <a:rPr lang="zh-CN" altLang="en-US" dirty="0" smtClean="0">
                <a:latin typeface="楷体_GB2312" pitchFamily="49" charset="-122"/>
                <a:ea typeface="楷体_GB2312" pitchFamily="49" charset="-122"/>
              </a:rPr>
              <a:t>需要有其他政策工具的配合</a:t>
            </a:r>
            <a:endParaRPr lang="en-US" altLang="zh-CN" dirty="0" smtClean="0">
              <a:latin typeface="楷体_GB2312" pitchFamily="49" charset="-122"/>
              <a:ea typeface="楷体_GB2312" pitchFamily="49" charset="-122"/>
            </a:endParaRPr>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358246" cy="4525963"/>
          </a:xfrm>
        </p:spPr>
        <p:txBody>
          <a:bodyPr/>
          <a:lstStyle/>
          <a:p>
            <a:pPr lvl="1">
              <a:buClr>
                <a:srgbClr val="FF0000"/>
              </a:buClr>
              <a:buFont typeface="Wingdings" pitchFamily="2" charset="2"/>
              <a:buChar char="Ø"/>
            </a:pP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我国央行公开市场业务发展</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buClr>
                <a:srgbClr val="FF0000"/>
              </a:buClr>
              <a:buFont typeface="Wingdings" pitchFamily="2" charset="2"/>
              <a:buChar char="ü"/>
            </a:pP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1994</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年之前</a:t>
            </a:r>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不能</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做公开市场业务</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buClr>
                <a:srgbClr val="FF0000"/>
              </a:buClr>
              <a:buFont typeface="Wingdings" pitchFamily="2" charset="2"/>
              <a:buChar char="ü"/>
            </a:pP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1994</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年后银行间</a:t>
            </a:r>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外汇市场</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成立，可以买卖外汇进行公开市场操作</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buClr>
                <a:srgbClr val="FF0000"/>
              </a:buClr>
              <a:buFont typeface="Wingdings" pitchFamily="2" charset="2"/>
              <a:buChar char="ü"/>
            </a:pP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1995</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年央行通过</a:t>
            </a:r>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买卖融资券</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在本币市场开始尝试公开市场业务</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buClr>
                <a:srgbClr val="FF0000"/>
              </a:buClr>
              <a:buFont typeface="Wingdings" pitchFamily="2" charset="2"/>
              <a:buChar char="ü"/>
            </a:pP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1996</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年开始以</a:t>
            </a:r>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国债</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为对象进行公开市场业务操作</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buClr>
                <a:srgbClr val="FF0000"/>
              </a:buClr>
              <a:buFont typeface="Wingdings" pitchFamily="2" charset="2"/>
              <a:buChar char="ü"/>
            </a:pP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1999</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年后，公开市场已成为中国人民银行货币政策操作</a:t>
            </a:r>
            <a:r>
              <a:rPr lang="zh-CN" altLang="en-US" dirty="0" smtClean="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最重要</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的工具</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0648"/>
            <a:ext cx="9144000" cy="4525963"/>
          </a:xfrm>
        </p:spPr>
        <p:txBody>
          <a:bodyPr/>
          <a:lstStyle/>
          <a:p>
            <a:pPr>
              <a:buNone/>
            </a:pP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8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选择性政策工具（</a:t>
            </a:r>
            <a:r>
              <a:rPr lang="zh-CN" altLang="en-US" sz="28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滴灌，精准打击</a:t>
            </a:r>
            <a:r>
              <a:rPr lang="zh-CN" altLang="en-US" sz="28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a:t>
            </a:r>
            <a:endParaRPr lang="en-US" altLang="zh-CN" sz="28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1">
              <a:buClr>
                <a:srgbClr val="FF0000"/>
              </a:buClr>
              <a:buFont typeface="Wingdings" pitchFamily="2" charset="2"/>
              <a:buChar char="Ø"/>
            </a:pPr>
            <a:r>
              <a:rPr lang="zh-CN" altLang="en-US"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中央银行对</a:t>
            </a:r>
            <a:r>
              <a:rPr lang="zh-CN" altLang="en-US" sz="20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某些特殊领域</a:t>
            </a:r>
            <a:r>
              <a:rPr lang="zh-CN" altLang="en-US"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的信用活动加以调节和影响的一系列措施。这些措施都是有</a:t>
            </a:r>
            <a:r>
              <a:rPr lang="zh-CN" altLang="en-US" sz="20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选择性</a:t>
            </a:r>
            <a:r>
              <a:rPr lang="zh-CN" altLang="en-US"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地使用。</a:t>
            </a:r>
            <a:endParaRPr lang="en-US" altLang="zh-CN"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1">
              <a:buClr>
                <a:srgbClr val="FF0000"/>
              </a:buClr>
              <a:buFont typeface="Wingdings" pitchFamily="2" charset="2"/>
              <a:buChar char="Ø"/>
            </a:pPr>
            <a:r>
              <a:rPr lang="zh-CN" altLang="en-US"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“选择性”含义：“选择性”使用（不经常用）；针对的对象具有选择性（“行业选择”）；有点类似于宏观审慎政策、结构性货币政策！</a:t>
            </a:r>
            <a:endParaRPr lang="en-US" altLang="zh-CN" sz="20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工具种类：</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2">
              <a:buClr>
                <a:srgbClr val="FF0000"/>
              </a:buClr>
              <a:buFont typeface="Wingdings" pitchFamily="2" charset="2"/>
              <a:buChar char="ü"/>
            </a:pPr>
            <a:r>
              <a:rPr lang="zh-CN" altLang="en-US" sz="2000" dirty="0" smtClean="0">
                <a:latin typeface="Times New Roman" panose="02020603050405020304" pitchFamily="18" charset="0"/>
                <a:ea typeface="楷体" pitchFamily="49" charset="-122"/>
                <a:cs typeface="Times New Roman" panose="02020603050405020304" pitchFamily="18" charset="0"/>
              </a:rPr>
              <a:t>消费信用控制（不动产以外的耐用消费品信用控制）</a:t>
            </a:r>
            <a:endParaRPr lang="en-US" altLang="zh-CN" sz="2000" dirty="0" smtClean="0">
              <a:latin typeface="Times New Roman" panose="02020603050405020304" pitchFamily="18" charset="0"/>
              <a:ea typeface="楷体" pitchFamily="49" charset="-122"/>
              <a:cs typeface="Times New Roman" panose="02020603050405020304" pitchFamily="18" charset="0"/>
            </a:endParaRPr>
          </a:p>
          <a:p>
            <a:pPr lvl="2">
              <a:buClr>
                <a:srgbClr val="FF0000"/>
              </a:buClr>
              <a:buFont typeface="Wingdings" pitchFamily="2" charset="2"/>
              <a:buChar char="ü"/>
            </a:pPr>
            <a:r>
              <a:rPr lang="zh-CN" altLang="en-US" sz="2000" dirty="0" smtClean="0">
                <a:latin typeface="Times New Roman" panose="02020603050405020304" pitchFamily="18" charset="0"/>
                <a:ea typeface="楷体" pitchFamily="49" charset="-122"/>
                <a:cs typeface="Times New Roman" panose="02020603050405020304" pitchFamily="18" charset="0"/>
              </a:rPr>
              <a:t>证券信用控制（证券市场）</a:t>
            </a:r>
            <a:endParaRPr lang="en-US" altLang="zh-CN" sz="2000" dirty="0" smtClean="0">
              <a:latin typeface="Times New Roman" panose="02020603050405020304" pitchFamily="18" charset="0"/>
              <a:ea typeface="楷体" pitchFamily="49" charset="-122"/>
              <a:cs typeface="Times New Roman" panose="02020603050405020304" pitchFamily="18" charset="0"/>
            </a:endParaRPr>
          </a:p>
          <a:p>
            <a:pPr lvl="2">
              <a:buClr>
                <a:srgbClr val="FF0000"/>
              </a:buClr>
              <a:buFont typeface="Wingdings" pitchFamily="2" charset="2"/>
              <a:buChar char="ü"/>
            </a:pPr>
            <a:r>
              <a:rPr lang="zh-CN" altLang="en-US" sz="2000" dirty="0" smtClean="0">
                <a:latin typeface="Times New Roman" panose="02020603050405020304" pitchFamily="18" charset="0"/>
                <a:ea typeface="楷体" pitchFamily="49" charset="-122"/>
                <a:cs typeface="Times New Roman" panose="02020603050405020304" pitchFamily="18" charset="0"/>
              </a:rPr>
              <a:t>不动产信用控制（房地产市场）</a:t>
            </a:r>
            <a:endParaRPr lang="en-US" altLang="zh-CN" sz="2000" dirty="0" smtClean="0">
              <a:latin typeface="Times New Roman" panose="02020603050405020304" pitchFamily="18" charset="0"/>
              <a:ea typeface="楷体" pitchFamily="49" charset="-122"/>
              <a:cs typeface="Times New Roman" panose="02020603050405020304" pitchFamily="18" charset="0"/>
            </a:endParaRPr>
          </a:p>
          <a:p>
            <a:pPr lvl="2">
              <a:buClr>
                <a:srgbClr val="FF0000"/>
              </a:buClr>
              <a:buFont typeface="Wingdings" pitchFamily="2" charset="2"/>
              <a:buChar char="ü"/>
            </a:pPr>
            <a:r>
              <a:rPr lang="zh-CN" altLang="en-US" sz="2000" dirty="0" smtClean="0">
                <a:latin typeface="Times New Roman" panose="02020603050405020304" pitchFamily="18" charset="0"/>
                <a:ea typeface="楷体" pitchFamily="49" charset="-122"/>
                <a:cs typeface="Times New Roman" panose="02020603050405020304" pitchFamily="18" charset="0"/>
              </a:rPr>
              <a:t>优惠利率（国家重点发展的经济部门）</a:t>
            </a:r>
            <a:endParaRPr lang="en-US" altLang="zh-CN" sz="2000" dirty="0" smtClean="0">
              <a:latin typeface="Times New Roman" panose="02020603050405020304" pitchFamily="18" charset="0"/>
              <a:ea typeface="楷体" pitchFamily="49" charset="-122"/>
              <a:cs typeface="Times New Roman" panose="02020603050405020304" pitchFamily="18" charset="0"/>
            </a:endParaRPr>
          </a:p>
          <a:p>
            <a:pPr lvl="2">
              <a:buClr>
                <a:srgbClr val="FF0000"/>
              </a:buClr>
              <a:buFont typeface="Wingdings" pitchFamily="2" charset="2"/>
              <a:buChar char="ü"/>
            </a:pPr>
            <a:r>
              <a:rPr lang="zh-CN" altLang="en-US" sz="2000" dirty="0" smtClean="0">
                <a:latin typeface="Times New Roman" panose="02020603050405020304" pitchFamily="18" charset="0"/>
                <a:ea typeface="楷体" pitchFamily="49" charset="-122"/>
                <a:cs typeface="Times New Roman" panose="02020603050405020304" pitchFamily="18" charset="0"/>
              </a:rPr>
              <a:t>预缴进口保证金（进出口商）</a:t>
            </a:r>
            <a:endParaRPr lang="en-US" altLang="zh-CN" sz="2000" dirty="0" smtClean="0">
              <a:latin typeface="Times New Roman" panose="02020603050405020304" pitchFamily="18" charset="0"/>
              <a:ea typeface="楷体" pitchFamily="49" charset="-122"/>
              <a:cs typeface="Times New Roman" panose="02020603050405020304" pitchFamily="18" charset="0"/>
            </a:endParaRPr>
          </a:p>
          <a:p>
            <a:pPr lvl="3">
              <a:buClr>
                <a:srgbClr val="FF0000"/>
              </a:buClr>
              <a:buFont typeface="Arial" pitchFamily="34" charset="0"/>
              <a:buChar char="•"/>
            </a:pPr>
            <a:r>
              <a:rPr lang="zh-CN" altLang="en-US" sz="1600" dirty="0" smtClean="0">
                <a:latin typeface="Times New Roman" panose="02020603050405020304" pitchFamily="18" charset="0"/>
                <a:ea typeface="楷体" pitchFamily="49" charset="-122"/>
                <a:cs typeface="Times New Roman" panose="02020603050405020304" pitchFamily="18" charset="0"/>
              </a:rPr>
              <a:t>这些政策不一定都是中央银行实施的，这里用到广义货币政策定义。</a:t>
            </a:r>
            <a:endParaRPr lang="en-US" altLang="zh-CN" sz="1600" dirty="0" smtClean="0">
              <a:latin typeface="Times New Roman" panose="02020603050405020304" pitchFamily="18" charset="0"/>
              <a:ea typeface="楷体" pitchFamily="49" charset="-122"/>
              <a:cs typeface="Times New Roman" panose="02020603050405020304" pitchFamily="18" charset="0"/>
            </a:endParaRPr>
          </a:p>
          <a:p>
            <a:pPr lvl="1">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rPr>
              <a:t>选择政策工具  </a:t>
            </a:r>
            <a:r>
              <a:rPr lang="en-US" altLang="zh-CN" sz="2400" i="1" dirty="0" smtClean="0">
                <a:latin typeface="Times New Roman" panose="02020603050405020304" pitchFamily="18" charset="0"/>
                <a:ea typeface="楷体_GB2312" pitchFamily="49" charset="-122"/>
                <a:cs typeface="Times New Roman" panose="02020603050405020304" pitchFamily="18" charset="0"/>
              </a:rPr>
              <a:t>VS</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一般政策工具  </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滴灌  </a:t>
            </a:r>
            <a:r>
              <a:rPr lang="en-US" altLang="zh-CN" sz="2400" i="1" dirty="0" smtClean="0">
                <a:latin typeface="Times New Roman" panose="02020603050405020304" pitchFamily="18" charset="0"/>
                <a:ea typeface="楷体_GB2312" pitchFamily="49" charset="-122"/>
                <a:cs typeface="Times New Roman" panose="02020603050405020304" pitchFamily="18" charset="0"/>
              </a:rPr>
              <a:t>VS </a:t>
            </a:r>
            <a:r>
              <a:rPr lang="zh-CN" altLang="en-US" sz="2400" dirty="0" smtClean="0">
                <a:latin typeface="Times New Roman" panose="02020603050405020304" pitchFamily="18" charset="0"/>
                <a:ea typeface="楷体_GB2312" pitchFamily="49" charset="-122"/>
                <a:cs typeface="Times New Roman" panose="02020603050405020304" pitchFamily="18" charset="0"/>
              </a:rPr>
              <a:t>大水漫灌</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323528" y="548680"/>
            <a:ext cx="8640960" cy="4525963"/>
          </a:xfrm>
        </p:spPr>
        <p:txBody>
          <a:bodyPr/>
          <a:lstStyle/>
          <a:p>
            <a:pPr>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楷体_GB2312" pitchFamily="49" charset="-122"/>
                <a:ea typeface="楷体_GB2312" pitchFamily="49" charset="-122"/>
                <a:sym typeface="Wingdings 2" pitchFamily="18" charset="2"/>
              </a:rPr>
              <a:t>直接信用控制</a:t>
            </a:r>
            <a:endParaRPr lang="en-US" altLang="zh-CN" sz="28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000" dirty="0" smtClean="0">
                <a:latin typeface="楷体_GB2312" pitchFamily="49" charset="-122"/>
                <a:ea typeface="楷体_GB2312" pitchFamily="49" charset="-122"/>
                <a:sym typeface="Wingdings 2" pitchFamily="18" charset="2"/>
              </a:rPr>
              <a:t>以行政命令或其他方式，直接对金融机构尤其是商业银行的信用活动进行</a:t>
            </a:r>
            <a:r>
              <a:rPr lang="zh-CN" altLang="en-US" sz="2000" b="1" dirty="0" smtClean="0">
                <a:solidFill>
                  <a:srgbClr val="7030A0"/>
                </a:solidFill>
                <a:latin typeface="楷体_GB2312" pitchFamily="49" charset="-122"/>
                <a:ea typeface="楷体_GB2312" pitchFamily="49" charset="-122"/>
                <a:sym typeface="Wingdings 2" pitchFamily="18" charset="2"/>
              </a:rPr>
              <a:t>控制</a:t>
            </a:r>
            <a:r>
              <a:rPr lang="zh-CN" altLang="en-US" sz="2000" dirty="0" smtClean="0">
                <a:latin typeface="楷体_GB2312" pitchFamily="49" charset="-122"/>
                <a:ea typeface="楷体_GB2312" pitchFamily="49" charset="-122"/>
                <a:sym typeface="Wingdings 2" pitchFamily="18" charset="2"/>
              </a:rPr>
              <a:t>，这类手段的运用</a:t>
            </a:r>
            <a:r>
              <a:rPr lang="zh-CN" altLang="en-US" sz="2000" b="1" dirty="0" smtClean="0">
                <a:solidFill>
                  <a:srgbClr val="7030A0"/>
                </a:solidFill>
                <a:latin typeface="楷体_GB2312" pitchFamily="49" charset="-122"/>
                <a:ea typeface="楷体_GB2312" pitchFamily="49" charset="-122"/>
                <a:sym typeface="Wingdings 2" pitchFamily="18" charset="2"/>
              </a:rPr>
              <a:t>需要金融监管来进行配合</a:t>
            </a:r>
            <a:r>
              <a:rPr lang="zh-CN" altLang="en-US" sz="2000" dirty="0" smtClean="0">
                <a:latin typeface="楷体_GB2312" pitchFamily="49" charset="-122"/>
                <a:ea typeface="楷体_GB2312" pitchFamily="49" charset="-122"/>
                <a:sym typeface="Wingdings 2" pitchFamily="18" charset="2"/>
              </a:rPr>
              <a:t>。</a:t>
            </a:r>
            <a:endParaRPr lang="en-US" altLang="zh-CN" sz="2000" dirty="0" smtClean="0">
              <a:latin typeface="楷体_GB2312" pitchFamily="49" charset="-122"/>
              <a:ea typeface="楷体_GB2312" pitchFamily="49" charset="-122"/>
              <a:sym typeface="Wingdings 2" pitchFamily="18" charset="2"/>
            </a:endParaRPr>
          </a:p>
          <a:p>
            <a:pPr lvl="1">
              <a:buClr>
                <a:srgbClr val="FF0000"/>
              </a:buClr>
              <a:buFont typeface="Wingdings" pitchFamily="2" charset="2"/>
              <a:buChar char="Ø"/>
            </a:pPr>
            <a:r>
              <a:rPr lang="zh-CN" altLang="en-US" sz="2000" dirty="0" smtClean="0">
                <a:latin typeface="楷体_GB2312" pitchFamily="49" charset="-122"/>
                <a:ea typeface="楷体_GB2312" pitchFamily="49" charset="-122"/>
              </a:rPr>
              <a:t>行政色彩非常浓厚，死板，强制性，主动性强，对经济的扭曲较大。</a:t>
            </a:r>
            <a:endParaRPr lang="en-US" altLang="zh-CN" sz="2000" dirty="0" smtClean="0">
              <a:latin typeface="楷体_GB2312" pitchFamily="49" charset="-122"/>
              <a:ea typeface="楷体_GB2312" pitchFamily="49" charset="-122"/>
            </a:endParaRPr>
          </a:p>
          <a:p>
            <a:pPr lvl="1">
              <a:buClr>
                <a:srgbClr val="FF0000"/>
              </a:buClr>
              <a:buFont typeface="Wingdings" pitchFamily="2" charset="2"/>
              <a:buChar char="Ø"/>
            </a:pPr>
            <a:r>
              <a:rPr lang="zh-CN" altLang="en-US" sz="2000" dirty="0" smtClean="0">
                <a:latin typeface="楷体_GB2312" pitchFamily="49" charset="-122"/>
                <a:ea typeface="楷体_GB2312" pitchFamily="49" charset="-122"/>
              </a:rPr>
              <a:t>在改革开放初期，我国货币政策工具以直接控制为主，随着人民银行法的颁布，货币政策向间接调控为主转化。</a:t>
            </a:r>
            <a:endParaRPr lang="en-US" altLang="zh-CN" sz="2000" dirty="0" smtClean="0">
              <a:latin typeface="楷体_GB2312" pitchFamily="49" charset="-122"/>
              <a:ea typeface="楷体_GB2312" pitchFamily="49" charset="-122"/>
              <a:sym typeface="Wingdings 2" pitchFamily="18" charset="2"/>
            </a:endParaRPr>
          </a:p>
          <a:p>
            <a:pPr>
              <a:buNone/>
            </a:pP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间接信用指导</a:t>
            </a:r>
            <a:endParaRPr lang="en-US" altLang="zh-CN"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中央银行通过道义劝告、窗口指导等办法来间接影响商业银行等金融机构行为的做法。</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道义劝告和窗口指导均无法律效力，前提条件是中央银行必须在金融体系中拥有</a:t>
            </a:r>
            <a:r>
              <a:rPr lang="zh-CN" altLang="en-US" sz="2400" b="1" dirty="0" smtClean="0">
                <a:solidFill>
                  <a:srgbClr val="7030A0"/>
                </a:solidFill>
                <a:latin typeface="Times New Roman" panose="02020603050405020304" pitchFamily="18" charset="0"/>
                <a:ea typeface="楷体_GB2312" pitchFamily="49" charset="-122"/>
                <a:cs typeface="Times New Roman" panose="02020603050405020304" pitchFamily="18" charset="0"/>
                <a:sym typeface="Wingdings 2" pitchFamily="18" charset="2"/>
              </a:rPr>
              <a:t>较高的地位、较高的威望</a:t>
            </a: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lvl="1">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rPr>
              <a:t>直接信用控制 </a:t>
            </a:r>
            <a:r>
              <a:rPr lang="en-US" altLang="zh-CN" sz="2400" i="1" dirty="0" smtClean="0">
                <a:latin typeface="Times New Roman" panose="02020603050405020304" pitchFamily="18" charset="0"/>
                <a:ea typeface="楷体_GB2312" pitchFamily="49" charset="-122"/>
                <a:cs typeface="Times New Roman" panose="02020603050405020304" pitchFamily="18" charset="0"/>
              </a:rPr>
              <a:t>VS</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间接信用指导   </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“太硬”</a:t>
            </a:r>
            <a:r>
              <a:rPr lang="en-US" altLang="zh-CN" sz="2400" i="1" dirty="0" smtClean="0">
                <a:latin typeface="Times New Roman" panose="02020603050405020304" pitchFamily="18" charset="0"/>
                <a:ea typeface="楷体_GB2312" pitchFamily="49" charset="-122"/>
                <a:cs typeface="Times New Roman" panose="02020603050405020304" pitchFamily="18" charset="0"/>
              </a:rPr>
              <a:t>VS</a:t>
            </a:r>
            <a:r>
              <a:rPr lang="en-US" altLang="zh-CN" sz="2400" dirty="0" smtClean="0">
                <a:latin typeface="Times New Roman" panose="02020603050405020304" pitchFamily="18" charset="0"/>
                <a:ea typeface="楷体_GB2312" pitchFamily="49" charset="-122"/>
                <a:cs typeface="Times New Roman" panose="02020603050405020304" pitchFamily="18" charset="0"/>
              </a:rPr>
              <a:t> “</a:t>
            </a:r>
            <a:r>
              <a:rPr lang="zh-CN" altLang="en-US" sz="2400" dirty="0" smtClean="0">
                <a:latin typeface="Times New Roman" panose="02020603050405020304" pitchFamily="18" charset="0"/>
                <a:ea typeface="楷体_GB2312" pitchFamily="49" charset="-122"/>
                <a:cs typeface="Times New Roman" panose="02020603050405020304" pitchFamily="18" charset="0"/>
              </a:rPr>
              <a:t>太软”。</a:t>
            </a:r>
            <a:endParaRPr lang="en-US" altLang="zh-CN"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0"/>
            <a:ext cx="8229600" cy="927100"/>
          </a:xfrm>
        </p:spPr>
        <p:txBody>
          <a:bodyPr/>
          <a:lstStyle/>
          <a:p>
            <a:r>
              <a:rPr lang="zh-CN" altLang="en-US" sz="2800" dirty="0" smtClean="0">
                <a:latin typeface="楷体_GB2312" pitchFamily="49" charset="-122"/>
                <a:ea typeface="楷体_GB2312" pitchFamily="49" charset="-122"/>
              </a:rPr>
              <a:t>一、货币政策定义</a:t>
            </a:r>
          </a:p>
        </p:txBody>
      </p:sp>
      <p:sp>
        <p:nvSpPr>
          <p:cNvPr id="3" name="内容占位符 2"/>
          <p:cNvSpPr>
            <a:spLocks noGrp="1"/>
          </p:cNvSpPr>
          <p:nvPr>
            <p:ph idx="1"/>
          </p:nvPr>
        </p:nvSpPr>
        <p:spPr>
          <a:xfrm>
            <a:off x="0" y="785794"/>
            <a:ext cx="9001156" cy="4525963"/>
          </a:xfrm>
        </p:spPr>
        <p:txBody>
          <a:bodyPr/>
          <a:lstStyle/>
          <a:p>
            <a:pPr>
              <a:lnSpc>
                <a:spcPts val="4400"/>
              </a:lnSpc>
              <a:spcBef>
                <a:spcPct val="0"/>
              </a:spcBef>
              <a:buNone/>
            </a:pPr>
            <a:r>
              <a:rPr lang="en-US" altLang="zh-CN" dirty="0" smtClean="0">
                <a:solidFill>
                  <a:srgbClr val="FF0000"/>
                </a:solidFill>
                <a:latin typeface="Times New Roman" pitchFamily="18" charset="0"/>
                <a:ea typeface="楷体_GB2312" pitchFamily="49" charset="-122"/>
                <a:cs typeface="Times New Roman" pitchFamily="18" charset="0"/>
              </a:rPr>
              <a:t>★</a:t>
            </a:r>
            <a:r>
              <a:rPr lang="zh-CN" altLang="en-US" dirty="0" smtClean="0">
                <a:latin typeface="Times New Roman" pitchFamily="18" charset="0"/>
                <a:ea typeface="楷体_GB2312" pitchFamily="49" charset="-122"/>
                <a:cs typeface="Times New Roman" pitchFamily="18" charset="0"/>
              </a:rPr>
              <a:t>货币政策（</a:t>
            </a:r>
            <a:r>
              <a:rPr lang="en-US" altLang="zh-CN" dirty="0" smtClean="0">
                <a:latin typeface="Times New Roman" pitchFamily="18" charset="0"/>
                <a:ea typeface="楷体_GB2312" pitchFamily="49" charset="-122"/>
                <a:cs typeface="Times New Roman" pitchFamily="18" charset="0"/>
              </a:rPr>
              <a:t>Monetary policy</a:t>
            </a:r>
            <a:r>
              <a:rPr lang="zh-CN" altLang="en-US" dirty="0" smtClean="0">
                <a:latin typeface="Times New Roman" pitchFamily="18" charset="0"/>
                <a:ea typeface="楷体_GB2312" pitchFamily="49" charset="-122"/>
                <a:cs typeface="Times New Roman" pitchFamily="18" charset="0"/>
              </a:rPr>
              <a:t>） ：当代各国政府调节宏观经济运行的主要政策之一。</a:t>
            </a:r>
            <a:endParaRPr lang="en-US" altLang="zh-CN" dirty="0" smtClean="0">
              <a:latin typeface="Times New Roman" pitchFamily="18" charset="0"/>
              <a:ea typeface="楷体_GB2312" pitchFamily="49" charset="-122"/>
              <a:cs typeface="Times New Roman" pitchFamily="18" charset="0"/>
            </a:endParaRPr>
          </a:p>
          <a:p>
            <a:pPr>
              <a:lnSpc>
                <a:spcPts val="4400"/>
              </a:lnSpc>
              <a:spcBef>
                <a:spcPct val="0"/>
              </a:spcBef>
              <a:buNone/>
            </a:pPr>
            <a:r>
              <a:rPr lang="en-US" altLang="zh-CN"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广义：是指包含中央银行在内的</a:t>
            </a:r>
            <a:r>
              <a:rPr lang="zh-CN" altLang="en-US" sz="2400" dirty="0" smtClean="0">
                <a:solidFill>
                  <a:srgbClr val="7030A0"/>
                </a:solidFill>
                <a:latin typeface="Times New Roman" pitchFamily="18" charset="0"/>
                <a:ea typeface="楷体_GB2312" pitchFamily="49" charset="-122"/>
                <a:cs typeface="Times New Roman" pitchFamily="18" charset="0"/>
              </a:rPr>
              <a:t>宏观经济部门</a:t>
            </a:r>
            <a:r>
              <a:rPr lang="zh-CN" altLang="en-US" sz="2400" dirty="0" smtClean="0">
                <a:latin typeface="Times New Roman" pitchFamily="18" charset="0"/>
                <a:ea typeface="楷体_GB2312" pitchFamily="49" charset="-122"/>
                <a:cs typeface="Times New Roman" pitchFamily="18" charset="0"/>
              </a:rPr>
              <a:t>制定的各项政策措施，这些</a:t>
            </a:r>
            <a:r>
              <a:rPr lang="zh-CN" altLang="en-US" sz="2400" b="1" dirty="0" smtClean="0">
                <a:solidFill>
                  <a:srgbClr val="7030A0"/>
                </a:solidFill>
                <a:latin typeface="Times New Roman" pitchFamily="18" charset="0"/>
                <a:ea typeface="楷体_GB2312" pitchFamily="49" charset="-122"/>
                <a:cs typeface="Times New Roman" pitchFamily="18" charset="0"/>
              </a:rPr>
              <a:t>政策措施</a:t>
            </a:r>
            <a:r>
              <a:rPr lang="zh-CN" altLang="en-US" sz="2400" dirty="0" smtClean="0">
                <a:latin typeface="Times New Roman" pitchFamily="18" charset="0"/>
                <a:ea typeface="楷体_GB2312" pitchFamily="49" charset="-122"/>
                <a:cs typeface="Times New Roman" pitchFamily="18" charset="0"/>
              </a:rPr>
              <a:t>对于货币供给有重要影响。</a:t>
            </a:r>
            <a:r>
              <a:rPr lang="en-US" altLang="zh-CN" sz="2400" dirty="0" smtClean="0">
                <a:latin typeface="Times New Roman" pitchFamily="18" charset="0"/>
                <a:ea typeface="楷体_GB2312" pitchFamily="49" charset="-122"/>
                <a:cs typeface="Times New Roman" pitchFamily="18" charset="0"/>
              </a:rPr>
              <a:t>  </a:t>
            </a:r>
          </a:p>
          <a:p>
            <a:pPr>
              <a:lnSpc>
                <a:spcPts val="4400"/>
              </a:lnSpc>
              <a:spcBef>
                <a:spcPct val="0"/>
              </a:spcBef>
              <a:buNone/>
            </a:pPr>
            <a:r>
              <a:rPr lang="en-US" altLang="zh-CN"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狭义：是指</a:t>
            </a:r>
            <a:r>
              <a:rPr lang="zh-CN" altLang="en-US" sz="2400" dirty="0" smtClean="0">
                <a:solidFill>
                  <a:srgbClr val="7030A0"/>
                </a:solidFill>
                <a:latin typeface="Times New Roman" pitchFamily="18" charset="0"/>
                <a:ea typeface="楷体_GB2312" pitchFamily="49" charset="-122"/>
                <a:cs typeface="Times New Roman" pitchFamily="18" charset="0"/>
              </a:rPr>
              <a:t>中央银行</a:t>
            </a:r>
            <a:r>
              <a:rPr lang="zh-CN" altLang="en-US" sz="2400" dirty="0" smtClean="0">
                <a:latin typeface="Times New Roman" pitchFamily="18" charset="0"/>
                <a:ea typeface="楷体_GB2312" pitchFamily="49" charset="-122"/>
                <a:cs typeface="Times New Roman" pitchFamily="18" charset="0"/>
              </a:rPr>
              <a:t>为实现货币政策目标而运用各种货币政策工具</a:t>
            </a:r>
            <a:r>
              <a:rPr lang="zh-CN" altLang="en-US" sz="2400" dirty="0" smtClean="0">
                <a:solidFill>
                  <a:srgbClr val="7030A0"/>
                </a:solidFill>
                <a:latin typeface="Times New Roman" pitchFamily="18" charset="0"/>
                <a:ea typeface="楷体_GB2312" pitchFamily="49" charset="-122"/>
                <a:cs typeface="Times New Roman" pitchFamily="18" charset="0"/>
              </a:rPr>
              <a:t>调节货币供给量</a:t>
            </a:r>
            <a:r>
              <a:rPr lang="zh-CN" altLang="en-US" sz="2400" dirty="0" smtClean="0">
                <a:latin typeface="Times New Roman" pitchFamily="18" charset="0"/>
                <a:ea typeface="楷体_GB2312" pitchFamily="49" charset="-122"/>
                <a:cs typeface="Times New Roman" pitchFamily="18" charset="0"/>
              </a:rPr>
              <a:t>以实现货币均衡的各种方针措施。</a:t>
            </a:r>
            <a:r>
              <a:rPr lang="en-US" altLang="zh-CN" sz="2400" dirty="0" smtClean="0">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通常的定义</a:t>
            </a:r>
            <a:endParaRPr lang="en-US" altLang="zh-CN" sz="2400" dirty="0" smtClean="0">
              <a:latin typeface="Times New Roman" pitchFamily="18" charset="0"/>
              <a:ea typeface="楷体_GB2312" pitchFamily="49" charset="-122"/>
              <a:cs typeface="Times New Roman" pitchFamily="18" charset="0"/>
            </a:endParaRPr>
          </a:p>
          <a:p>
            <a:pPr marL="355600" indent="0">
              <a:lnSpc>
                <a:spcPts val="4300"/>
              </a:lnSpc>
              <a:spcBef>
                <a:spcPct val="0"/>
              </a:spcBef>
              <a:buNone/>
              <a:defRPr/>
            </a:pPr>
            <a:endParaRPr lang="en-US" altLang="zh-CN" sz="2400" b="1" dirty="0" smtClean="0">
              <a:latin typeface="楷体" pitchFamily="49" charset="-122"/>
              <a:ea typeface="楷体_GB2312" pitchFamily="49" charset="-122"/>
            </a:endParaRPr>
          </a:p>
          <a:p>
            <a:pPr marL="0" indent="0">
              <a:buNone/>
            </a:pPr>
            <a:endParaRPr lang="zh-CN" altLang="en-US" b="1" dirty="0">
              <a:latin typeface="Times New Roman" pitchFamily="18" charset="0"/>
              <a:ea typeface="楷体_GB2312" pitchFamily="49" charset="-122"/>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217" y="116632"/>
            <a:ext cx="8229600" cy="927100"/>
          </a:xfrm>
        </p:spPr>
        <p:txBody>
          <a:bodyPr/>
          <a:lstStyle/>
          <a:p>
            <a:pPr lvl="0"/>
            <a:r>
              <a:rPr lang="zh-CN" altLang="en-US" sz="2800" dirty="0" smtClean="0">
                <a:latin typeface="楷体_GB2312" panose="02010609030101010101" pitchFamily="49" charset="-122"/>
                <a:ea typeface="楷体_GB2312" panose="02010609030101010101" pitchFamily="49" charset="-122"/>
              </a:rPr>
              <a:t>我国采用过哪些货币政策工具</a:t>
            </a:r>
            <a:r>
              <a:rPr lang="en-US" altLang="zh-CN" sz="2800" dirty="0" smtClean="0">
                <a:latin typeface="楷体_GB2312" panose="02010609030101010101" pitchFamily="49" charset="-122"/>
                <a:ea typeface="楷体_GB2312" panose="02010609030101010101" pitchFamily="49" charset="-122"/>
              </a:rPr>
              <a:t>?</a:t>
            </a:r>
            <a:endParaRPr lang="zh-CN" altLang="en-US" sz="2800" dirty="0">
              <a:latin typeface="楷体_GB2312" panose="02010609030101010101" pitchFamily="49" charset="-122"/>
              <a:ea typeface="楷体_GB2312" panose="02010609030101010101" pitchFamily="49" charset="-122"/>
            </a:endParaRPr>
          </a:p>
        </p:txBody>
      </p:sp>
      <p:sp>
        <p:nvSpPr>
          <p:cNvPr id="5" name="Rectangle 3"/>
          <p:cNvSpPr txBox="1">
            <a:spLocks noChangeArrowheads="1"/>
          </p:cNvSpPr>
          <p:nvPr/>
        </p:nvSpPr>
        <p:spPr bwMode="gray">
          <a:xfrm>
            <a:off x="0" y="764704"/>
            <a:ext cx="8534400"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kumimoji="0" lang="en-US" altLang="zh-CN" sz="2800"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8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1984-1994</a:t>
            </a:r>
            <a:r>
              <a:rPr kumimoji="0" lang="zh-CN" altLang="en-US" sz="28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年</a:t>
            </a:r>
          </a:p>
          <a:p>
            <a:pPr lvl="1" fontAlgn="base">
              <a:spcBef>
                <a:spcPct val="0"/>
              </a:spcBef>
              <a:spcAft>
                <a:spcPct val="0"/>
              </a:spcAft>
              <a:buClr>
                <a:srgbClr val="FF0000"/>
              </a:buClr>
              <a:buFont typeface="Wingdings" pitchFamily="2" charset="2"/>
              <a:buChar char="Ø"/>
              <a:defRPr/>
            </a:pP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贷款计划</a:t>
            </a:r>
            <a:r>
              <a:rPr lang="zh-CN" altLang="en-US" sz="2400" kern="0" dirty="0" smtClean="0">
                <a:latin typeface="Times New Roman" panose="02020603050405020304" pitchFamily="18" charset="0"/>
                <a:ea typeface="楷体_GB2312" pitchFamily="49" charset="-122"/>
                <a:cs typeface="Times New Roman" panose="02020603050405020304" pitchFamily="18" charset="0"/>
              </a:rPr>
              <a:t>；</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规模控制</a:t>
            </a:r>
            <a:r>
              <a:rPr lang="zh-CN" altLang="en-US" sz="2400" kern="0" dirty="0" smtClean="0">
                <a:latin typeface="Times New Roman" panose="02020603050405020304" pitchFamily="18" charset="0"/>
                <a:ea typeface="楷体_GB2312" pitchFamily="49" charset="-122"/>
                <a:cs typeface="Times New Roman" panose="02020603050405020304" pitchFamily="18" charset="0"/>
              </a:rPr>
              <a:t>；</a:t>
            </a: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再贷款额度控制</a:t>
            </a:r>
            <a:endPar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lvl="1" fontAlgn="base">
              <a:spcBef>
                <a:spcPct val="0"/>
              </a:spcBef>
              <a:spcAft>
                <a:spcPct val="0"/>
              </a:spcAft>
              <a:buClr>
                <a:srgbClr val="FF0000"/>
              </a:buClr>
              <a:buFont typeface="Wingdings" pitchFamily="2" charset="2"/>
              <a:buChar char="Ø"/>
              <a:defRPr/>
            </a:pP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存款准备金</a:t>
            </a:r>
            <a:endPar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lvl="1" fontAlgn="base">
              <a:spcBef>
                <a:spcPct val="0"/>
              </a:spcBef>
              <a:spcAft>
                <a:spcPct val="0"/>
              </a:spcAft>
              <a:buClr>
                <a:srgbClr val="FF0000"/>
              </a:buClr>
              <a:buFont typeface="Wingdings" pitchFamily="2" charset="2"/>
              <a:buChar char="Ø"/>
              <a:defRPr/>
            </a:pP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利率管制</a:t>
            </a:r>
            <a:endPar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lvl="1" fontAlgn="base">
              <a:spcBef>
                <a:spcPct val="0"/>
              </a:spcBef>
              <a:spcAft>
                <a:spcPct val="0"/>
              </a:spcAft>
              <a:buClr>
                <a:srgbClr val="FF0000"/>
              </a:buClr>
              <a:buFont typeface="Wingdings" pitchFamily="2" charset="2"/>
              <a:buChar char="Ø"/>
              <a:defRPr/>
            </a:pPr>
            <a:r>
              <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再贴现</a:t>
            </a:r>
            <a:endParaRPr kumimoji="0" lang="en-US" altLang="zh-CN"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a:p>
            <a:pPr>
              <a:spcBef>
                <a:spcPct val="35000"/>
              </a:spcBef>
              <a:buNone/>
            </a:pPr>
            <a:r>
              <a:rPr lang="en-US" altLang="zh-CN" sz="2800"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dirty="0">
                <a:latin typeface="Times New Roman" panose="02020603050405020304" pitchFamily="18" charset="0"/>
                <a:ea typeface="楷体_GB2312" pitchFamily="49" charset="-122"/>
                <a:cs typeface="Times New Roman" panose="02020603050405020304" pitchFamily="18" charset="0"/>
              </a:rPr>
              <a:t>1995</a:t>
            </a:r>
            <a:r>
              <a:rPr lang="zh-CN" altLang="en-US" sz="2800" dirty="0">
                <a:latin typeface="Times New Roman" panose="02020603050405020304" pitchFamily="18" charset="0"/>
                <a:ea typeface="楷体_GB2312" pitchFamily="49" charset="-122"/>
                <a:cs typeface="Times New Roman" panose="02020603050405020304" pitchFamily="18" charset="0"/>
              </a:rPr>
              <a:t>年后由直接调控为主向间接调控为主转化</a:t>
            </a:r>
          </a:p>
          <a:p>
            <a:pPr lvl="1">
              <a:spcBef>
                <a:spcPct val="35000"/>
              </a:spcBef>
              <a:buClr>
                <a:srgbClr val="FF0000"/>
              </a:buClr>
              <a:buFont typeface="Wingdings" pitchFamily="2" charset="2"/>
              <a:buChar char="Ø"/>
            </a:pPr>
            <a:r>
              <a:rPr lang="zh-CN" altLang="en-US" sz="2400" dirty="0">
                <a:latin typeface="Times New Roman" panose="02020603050405020304" pitchFamily="18" charset="0"/>
                <a:ea typeface="楷体_GB2312" pitchFamily="49" charset="-122"/>
                <a:cs typeface="Times New Roman" panose="02020603050405020304" pitchFamily="18" charset="0"/>
              </a:rPr>
              <a:t>贷款规模控制从逐步缩小到完全取消</a:t>
            </a:r>
            <a:endParaRPr lang="en-US" altLang="zh-CN" sz="2400" dirty="0">
              <a:latin typeface="Times New Roman" panose="02020603050405020304" pitchFamily="18" charset="0"/>
              <a:ea typeface="楷体_GB2312" pitchFamily="49" charset="-122"/>
              <a:cs typeface="Times New Roman" panose="02020603050405020304" pitchFamily="18" charset="0"/>
            </a:endParaRPr>
          </a:p>
          <a:p>
            <a:pPr lvl="1">
              <a:spcBef>
                <a:spcPct val="35000"/>
              </a:spcBef>
              <a:buClr>
                <a:srgbClr val="FF0000"/>
              </a:buClr>
              <a:buFont typeface="Wingdings" pitchFamily="2" charset="2"/>
              <a:buChar char="Ø"/>
            </a:pPr>
            <a:r>
              <a:rPr lang="zh-CN" altLang="en-US" sz="2400" dirty="0">
                <a:latin typeface="Times New Roman" panose="02020603050405020304" pitchFamily="18" charset="0"/>
                <a:ea typeface="楷体_GB2312" pitchFamily="49" charset="-122"/>
                <a:cs typeface="Times New Roman" panose="02020603050405020304" pitchFamily="18" charset="0"/>
              </a:rPr>
              <a:t>利率管制逐步放松，稳步推进利率市场化进程</a:t>
            </a:r>
            <a:endParaRPr lang="en-US" altLang="zh-CN" sz="2400" dirty="0">
              <a:latin typeface="Times New Roman" panose="02020603050405020304" pitchFamily="18" charset="0"/>
              <a:ea typeface="楷体_GB2312" pitchFamily="49" charset="-122"/>
              <a:cs typeface="Times New Roman" panose="02020603050405020304" pitchFamily="18" charset="0"/>
            </a:endParaRPr>
          </a:p>
          <a:p>
            <a:pPr lvl="1">
              <a:spcBef>
                <a:spcPct val="35000"/>
              </a:spcBef>
              <a:buClr>
                <a:srgbClr val="FF0000"/>
              </a:buClr>
              <a:buFont typeface="Wingdings" pitchFamily="2" charset="2"/>
              <a:buChar char="Ø"/>
            </a:pPr>
            <a:r>
              <a:rPr lang="zh-CN" altLang="en-US" sz="2400" dirty="0">
                <a:latin typeface="Times New Roman" panose="02020603050405020304" pitchFamily="18" charset="0"/>
                <a:ea typeface="楷体_GB2312" pitchFamily="49" charset="-122"/>
                <a:cs typeface="Times New Roman" panose="02020603050405020304" pitchFamily="18" charset="0"/>
              </a:rPr>
              <a:t>再贴现业务的发展</a:t>
            </a:r>
            <a:endParaRPr lang="en-US" altLang="zh-CN" sz="2400" dirty="0">
              <a:latin typeface="Times New Roman" panose="02020603050405020304" pitchFamily="18" charset="0"/>
              <a:ea typeface="楷体_GB2312" pitchFamily="49" charset="-122"/>
              <a:cs typeface="Times New Roman" panose="02020603050405020304" pitchFamily="18" charset="0"/>
            </a:endParaRPr>
          </a:p>
          <a:p>
            <a:pPr lvl="1">
              <a:spcBef>
                <a:spcPct val="35000"/>
              </a:spcBef>
              <a:buClr>
                <a:srgbClr val="FF0000"/>
              </a:buClr>
              <a:buFont typeface="Wingdings" pitchFamily="2" charset="2"/>
              <a:buChar char="Ø"/>
            </a:pPr>
            <a:r>
              <a:rPr lang="zh-CN" altLang="en-US" sz="2400" dirty="0">
                <a:latin typeface="Times New Roman" panose="02020603050405020304" pitchFamily="18" charset="0"/>
                <a:ea typeface="楷体_GB2312" pitchFamily="49" charset="-122"/>
                <a:cs typeface="Times New Roman" panose="02020603050405020304" pitchFamily="18" charset="0"/>
              </a:rPr>
              <a:t>启动公开市场业务并成为主要操作工具</a:t>
            </a:r>
            <a:endParaRPr lang="en-US" altLang="zh-CN" sz="2400" dirty="0">
              <a:latin typeface="Times New Roman" panose="02020603050405020304" pitchFamily="18" charset="0"/>
              <a:ea typeface="楷体_GB2312" pitchFamily="49" charset="-122"/>
              <a:cs typeface="Times New Roman" panose="02020603050405020304" pitchFamily="18" charset="0"/>
            </a:endParaRPr>
          </a:p>
          <a:p>
            <a:pPr lvl="1">
              <a:spcBef>
                <a:spcPct val="35000"/>
              </a:spcBef>
              <a:buClr>
                <a:srgbClr val="FF0000"/>
              </a:buClr>
              <a:buFont typeface="Wingdings" pitchFamily="2" charset="2"/>
              <a:buChar char="Ø"/>
            </a:pPr>
            <a:r>
              <a:rPr lang="zh-CN" altLang="en-US" sz="2400" dirty="0">
                <a:latin typeface="Times New Roman" panose="02020603050405020304" pitchFamily="18" charset="0"/>
                <a:ea typeface="楷体_GB2312" pitchFamily="49" charset="-122"/>
                <a:cs typeface="Times New Roman" panose="02020603050405020304" pitchFamily="18" charset="0"/>
              </a:rPr>
              <a:t>开展间接信用指导：加强窗口指导和信贷政策的引导</a:t>
            </a:r>
            <a:endParaRPr lang="en-US" altLang="zh-CN" sz="2400" dirty="0">
              <a:latin typeface="Times New Roman" panose="02020603050405020304" pitchFamily="18" charset="0"/>
              <a:ea typeface="楷体_GB2312" pitchFamily="49" charset="-122"/>
              <a:cs typeface="Times New Roman" panose="02020603050405020304" pitchFamily="18" charset="0"/>
            </a:endParaRPr>
          </a:p>
          <a:p>
            <a:pPr lvl="2" fontAlgn="base">
              <a:lnSpc>
                <a:spcPts val="4400"/>
              </a:lnSpc>
              <a:spcBef>
                <a:spcPct val="0"/>
              </a:spcBef>
              <a:spcAft>
                <a:spcPct val="0"/>
              </a:spcAft>
              <a:buFont typeface="Wingdings" pitchFamily="2" charset="2"/>
              <a:buChar char="Ø"/>
              <a:defRPr/>
            </a:pPr>
            <a:endParaRPr kumimoji="0" lang="zh-CN" altLang="en-US" sz="2400" i="0" u="none" strike="noStrike" kern="0" cap="none" spc="0" normalizeH="0" baseline="0" noProof="0" dirty="0" smtClean="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6572264"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4</a:t>
            </a:r>
            <a:r>
              <a:rPr lang="zh-CN" altLang="en-US" sz="5400" b="1" dirty="0" smtClean="0">
                <a:solidFill>
                  <a:schemeClr val="tx1"/>
                </a:solidFill>
                <a:latin typeface="华文新魏" pitchFamily="2" charset="-122"/>
                <a:ea typeface="华文新魏" pitchFamily="2" charset="-122"/>
              </a:rPr>
              <a:t>节 </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货币政策传导机制</a:t>
            </a:r>
          </a:p>
        </p:txBody>
      </p:sp>
    </p:spTree>
  </p:cSld>
  <p:clrMapOvr>
    <a:masterClrMapping/>
  </p:clrMapOvr>
  <p:transition>
    <p:pull dir="l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778" y="464323"/>
            <a:ext cx="8929718" cy="4525963"/>
          </a:xfrm>
        </p:spPr>
        <p:txBody>
          <a:bodyPr/>
          <a:lstStyle/>
          <a:p>
            <a:pPr>
              <a:buNone/>
            </a:pP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dirty="0" smtClean="0">
                <a:latin typeface="Times New Roman" panose="02020603050405020304" pitchFamily="18" charset="0"/>
                <a:ea typeface="华文新魏" pitchFamily="2" charset="-122"/>
                <a:cs typeface="Times New Roman" panose="02020603050405020304" pitchFamily="18" charset="0"/>
              </a:rPr>
              <a:t>货币政策传导机制</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Conduction mechanism of monetary policy</a:t>
            </a:r>
            <a:r>
              <a:rPr lang="zh-CN" alt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ea typeface="楷体_GB2312" pitchFamily="49" charset="-122"/>
                <a:cs typeface="Times New Roman" panose="02020603050405020304" pitchFamily="18" charset="0"/>
              </a:rPr>
              <a:t>：</a:t>
            </a:r>
            <a:r>
              <a:rPr lang="zh-CN" altLang="en-US" sz="2800" dirty="0" smtClean="0">
                <a:latin typeface="Times New Roman" panose="02020603050405020304" pitchFamily="18" charset="0"/>
                <a:ea typeface="楷体_GB2312" pitchFamily="49" charset="-122"/>
                <a:cs typeface="Times New Roman" panose="02020603050405020304" pitchFamily="18" charset="0"/>
              </a:rPr>
              <a:t>是指中央银行运用货币政策工具作用于操作指标，进而影响中介指标，最终实现既定政策目标的传导途径与作用机理。</a:t>
            </a:r>
            <a:endParaRPr lang="en-US" altLang="zh-CN" sz="2800" dirty="0" smtClean="0">
              <a:latin typeface="Times New Roman" panose="02020603050405020304" pitchFamily="18" charset="0"/>
              <a:ea typeface="楷体_GB2312" pitchFamily="49" charset="-122"/>
              <a:cs typeface="Times New Roman" panose="02020603050405020304" pitchFamily="18" charset="0"/>
            </a:endParaRPr>
          </a:p>
          <a:p>
            <a:pPr marL="0" indent="0">
              <a:lnSpc>
                <a:spcPts val="3600"/>
              </a:lnSpc>
              <a:spcBef>
                <a:spcPct val="0"/>
              </a:spcBef>
              <a:buNone/>
            </a:pPr>
            <a:r>
              <a:rPr lang="en-US" altLang="zh-CN" sz="36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3600" dirty="0" smtClean="0">
                <a:latin typeface="Times New Roman" panose="02020603050405020304" pitchFamily="18" charset="0"/>
                <a:ea typeface="楷体_GB2312" pitchFamily="49" charset="-122"/>
                <a:cs typeface="Times New Roman" panose="02020603050405020304" pitchFamily="18" charset="0"/>
              </a:rPr>
              <a:t>货币政策传导机制的</a:t>
            </a:r>
            <a:r>
              <a:rPr lang="en-US" altLang="zh-CN" sz="3600" dirty="0" smtClean="0">
                <a:latin typeface="Times New Roman" panose="02020603050405020304" pitchFamily="18" charset="0"/>
                <a:ea typeface="楷体_GB2312" pitchFamily="49" charset="-122"/>
                <a:cs typeface="Times New Roman" panose="02020603050405020304" pitchFamily="18" charset="0"/>
              </a:rPr>
              <a:t>3</a:t>
            </a:r>
            <a:r>
              <a:rPr lang="zh-CN" altLang="en-US" sz="3600" dirty="0" smtClean="0">
                <a:latin typeface="Times New Roman" panose="02020603050405020304" pitchFamily="18" charset="0"/>
                <a:ea typeface="楷体_GB2312" pitchFamily="49" charset="-122"/>
                <a:cs typeface="Times New Roman" panose="02020603050405020304" pitchFamily="18" charset="0"/>
              </a:rPr>
              <a:t>个环节</a:t>
            </a:r>
            <a:endParaRPr lang="en-US" altLang="zh-CN" sz="3600" dirty="0" smtClean="0">
              <a:latin typeface="Times New Roman" panose="02020603050405020304" pitchFamily="18" charset="0"/>
              <a:ea typeface="楷体_GB2312" pitchFamily="49" charset="-122"/>
              <a:cs typeface="Times New Roman" panose="02020603050405020304" pitchFamily="18" charset="0"/>
            </a:endParaRPr>
          </a:p>
          <a:p>
            <a:pPr marL="0" indent="0">
              <a:lnSpc>
                <a:spcPts val="3600"/>
              </a:lnSpc>
              <a:spcBef>
                <a:spcPct val="0"/>
              </a:spcBef>
              <a:buNone/>
            </a:pPr>
            <a:r>
              <a:rPr lang="zh-CN" altLang="en-US" sz="2800" dirty="0" smtClean="0">
                <a:latin typeface="Times New Roman" panose="02020603050405020304" pitchFamily="18" charset="0"/>
                <a:ea typeface="楷体_GB2312" pitchFamily="49" charset="-122"/>
                <a:cs typeface="Times New Roman" panose="02020603050405020304" pitchFamily="18" charset="0"/>
              </a:rPr>
              <a:t>中央银行          商业银行等金融机构和金融市场          非金融部分经济主体          社会各经济变量</a:t>
            </a:r>
            <a:endParaRPr lang="en-US" altLang="zh-CN" sz="2800" dirty="0" smtClean="0">
              <a:latin typeface="Times New Roman" panose="02020603050405020304" pitchFamily="18" charset="0"/>
              <a:ea typeface="楷体_GB2312" pitchFamily="49" charset="-122"/>
              <a:cs typeface="Times New Roman" panose="02020603050405020304" pitchFamily="18" charset="0"/>
            </a:endParaRPr>
          </a:p>
          <a:p>
            <a:pPr>
              <a:buNone/>
            </a:pPr>
            <a:endParaRPr lang="en-US" altLang="zh-CN" dirty="0" smtClean="0">
              <a:latin typeface="Times New Roman" panose="02020603050405020304" pitchFamily="18" charset="0"/>
              <a:ea typeface="楷体_GB2312" pitchFamily="49" charset="-122"/>
              <a:cs typeface="Times New Roman" panose="02020603050405020304" pitchFamily="18" charset="0"/>
            </a:endParaRPr>
          </a:p>
          <a:p>
            <a:pPr>
              <a:buNone/>
            </a:pPr>
            <a:endParaRPr lang="en-US" altLang="zh-CN" dirty="0" smtClean="0">
              <a:latin typeface="Times New Roman" panose="02020603050405020304" pitchFamily="18" charset="0"/>
              <a:ea typeface="楷体_GB2312" pitchFamily="49" charset="-122"/>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sp>
        <p:nvSpPr>
          <p:cNvPr id="4" name="右箭头 3"/>
          <p:cNvSpPr/>
          <p:nvPr/>
        </p:nvSpPr>
        <p:spPr bwMode="auto">
          <a:xfrm>
            <a:off x="1769159" y="2924944"/>
            <a:ext cx="714380" cy="21431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右箭头 4"/>
          <p:cNvSpPr/>
          <p:nvPr/>
        </p:nvSpPr>
        <p:spPr bwMode="auto">
          <a:xfrm>
            <a:off x="7673785" y="2853506"/>
            <a:ext cx="642942" cy="28575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右箭头 5"/>
          <p:cNvSpPr/>
          <p:nvPr/>
        </p:nvSpPr>
        <p:spPr bwMode="auto">
          <a:xfrm>
            <a:off x="3018518" y="3356992"/>
            <a:ext cx="857256" cy="214314"/>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6567"/>
            <a:ext cx="8229600" cy="927100"/>
          </a:xfrm>
        </p:spPr>
        <p:txBody>
          <a:bodyPr/>
          <a:lstStyle/>
          <a:p>
            <a:pPr algn="ctr"/>
            <a:r>
              <a:rPr lang="zh-CN" altLang="en-US" sz="2800" dirty="0" smtClean="0">
                <a:latin typeface="楷体_GB2312" panose="02010609030101010101" pitchFamily="49" charset="-122"/>
                <a:ea typeface="楷体_GB2312" panose="02010609030101010101" pitchFamily="49" charset="-122"/>
              </a:rPr>
              <a:t>货币传导理论</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0" y="764704"/>
            <a:ext cx="9144000" cy="4525963"/>
          </a:xfrm>
        </p:spPr>
        <p:txBody>
          <a:bodyPr/>
          <a:lstStyle/>
          <a:p>
            <a:pPr marL="0" indent="0">
              <a:lnSpc>
                <a:spcPct val="150000"/>
              </a:lnSpc>
              <a:spcBef>
                <a:spcPct val="0"/>
              </a:spcBef>
              <a:buNone/>
            </a:pPr>
            <a:r>
              <a:rPr lang="en-US" altLang="zh-CN" sz="28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800" dirty="0" smtClean="0">
                <a:latin typeface="Times New Roman" panose="02020603050405020304" pitchFamily="18" charset="0"/>
                <a:ea typeface="楷体_GB2312" pitchFamily="49" charset="-122"/>
                <a:cs typeface="Times New Roman" panose="02020603050405020304" pitchFamily="18" charset="0"/>
              </a:rPr>
              <a:t>由于传导过程的复杂性和非显性</a:t>
            </a:r>
            <a:r>
              <a:rPr lang="en-US" altLang="zh-CN" sz="2800" dirty="0" smtClean="0">
                <a:latin typeface="Times New Roman" panose="02020603050405020304" pitchFamily="18" charset="0"/>
                <a:ea typeface="楷体_GB2312" pitchFamily="49" charset="-122"/>
                <a:cs typeface="Times New Roman" panose="02020603050405020304" pitchFamily="18" charset="0"/>
              </a:rPr>
              <a:t>,</a:t>
            </a:r>
            <a:r>
              <a:rPr lang="zh-CN" altLang="en-US" sz="2800" dirty="0" smtClean="0">
                <a:latin typeface="Times New Roman" panose="02020603050405020304" pitchFamily="18" charset="0"/>
                <a:ea typeface="楷体_GB2312" pitchFamily="49" charset="-122"/>
                <a:cs typeface="Times New Roman" panose="02020603050405020304" pitchFamily="18" charset="0"/>
              </a:rPr>
              <a:t>人们在进行理论或实证分析时产生了各种传导机制理论</a:t>
            </a:r>
            <a:r>
              <a:rPr lang="en-US" altLang="zh-CN" sz="2800" dirty="0" smtClean="0">
                <a:latin typeface="Times New Roman" panose="02020603050405020304" pitchFamily="18" charset="0"/>
                <a:ea typeface="楷体_GB2312" pitchFamily="49" charset="-122"/>
                <a:cs typeface="Times New Roman" panose="02020603050405020304" pitchFamily="18" charset="0"/>
              </a:rPr>
              <a:t>.</a:t>
            </a:r>
          </a:p>
          <a:p>
            <a:pPr marL="0" indent="0">
              <a:lnSpc>
                <a:spcPct val="150000"/>
              </a:lnSpc>
              <a:spcBef>
                <a:spcPct val="0"/>
              </a:spcBef>
              <a:buNone/>
            </a:pPr>
            <a:r>
              <a:rPr lang="en-US" altLang="zh-CN" sz="28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800" dirty="0" smtClean="0">
                <a:latin typeface="Times New Roman" panose="02020603050405020304" pitchFamily="18" charset="0"/>
                <a:ea typeface="楷体_GB2312" pitchFamily="49" charset="-122"/>
                <a:cs typeface="Times New Roman" panose="02020603050405020304" pitchFamily="18" charset="0"/>
              </a:rPr>
              <a:t>金融价格传导论（强调利率）</a:t>
            </a:r>
            <a:endParaRPr lang="en-US" altLang="zh-CN" sz="2800" dirty="0" smtClean="0">
              <a:latin typeface="Times New Roman" panose="02020603050405020304" pitchFamily="18" charset="0"/>
              <a:ea typeface="楷体_GB2312" pitchFamily="49" charset="-122"/>
              <a:cs typeface="Times New Roman" panose="02020603050405020304" pitchFamily="18" charset="0"/>
            </a:endParaRPr>
          </a:p>
          <a:p>
            <a:pPr marL="400050" lvl="1" indent="0">
              <a:lnSpc>
                <a:spcPct val="150000"/>
              </a:lnSpc>
              <a:spcBef>
                <a:spcPct val="0"/>
              </a:spcBef>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rPr>
              <a:t>利率传导</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marL="800100" lvl="2" indent="0">
              <a:lnSpc>
                <a:spcPct val="150000"/>
              </a:lnSpc>
              <a:spcBef>
                <a:spcPct val="0"/>
              </a:spcBef>
              <a:buClr>
                <a:srgbClr val="FF0000"/>
              </a:buClr>
              <a:buFont typeface="Wingdings" pitchFamily="2" charset="2"/>
              <a:buChar char="l"/>
            </a:pPr>
            <a:r>
              <a:rPr lang="zh-CN" altLang="en-US" sz="2000" dirty="0" smtClean="0">
                <a:latin typeface="Times New Roman" panose="02020603050405020304" pitchFamily="18" charset="0"/>
                <a:ea typeface="楷体_GB2312" pitchFamily="49" charset="-122"/>
                <a:cs typeface="Times New Roman" panose="02020603050405020304" pitchFamily="18" charset="0"/>
              </a:rPr>
              <a:t>凯恩斯学派观点：</a:t>
            </a:r>
            <a:r>
              <a:rPr lang="en-US" altLang="zh-CN" sz="2000" i="1" dirty="0" smtClean="0">
                <a:latin typeface="Times New Roman" panose="02020603050405020304" pitchFamily="18" charset="0"/>
                <a:ea typeface="楷体_GB2312" pitchFamily="49" charset="-122"/>
                <a:cs typeface="Times New Roman" panose="02020603050405020304" pitchFamily="18" charset="0"/>
              </a:rPr>
              <a:t>M </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i="1" dirty="0" smtClean="0">
                <a:latin typeface="Times New Roman" panose="02020603050405020304" pitchFamily="18" charset="0"/>
                <a:ea typeface="楷体_GB2312" pitchFamily="49" charset="-122"/>
                <a:cs typeface="Times New Roman" panose="02020603050405020304" pitchFamily="18" charset="0"/>
              </a:rPr>
              <a:t>→r</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i="1" dirty="0" smtClean="0">
                <a:latin typeface="Times New Roman" panose="02020603050405020304" pitchFamily="18" charset="0"/>
                <a:ea typeface="楷体_GB2312" pitchFamily="49" charset="-122"/>
                <a:cs typeface="Times New Roman" panose="02020603050405020304" pitchFamily="18" charset="0"/>
              </a:rPr>
              <a:t>→I</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i="1" dirty="0" smtClean="0">
                <a:latin typeface="Times New Roman" panose="02020603050405020304" pitchFamily="18" charset="0"/>
                <a:ea typeface="楷体_GB2312" pitchFamily="49" charset="-122"/>
                <a:cs typeface="Times New Roman" panose="02020603050405020304" pitchFamily="18" charset="0"/>
              </a:rPr>
              <a:t>→E</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i="1" dirty="0" smtClean="0">
                <a:latin typeface="Times New Roman" panose="02020603050405020304" pitchFamily="18" charset="0"/>
                <a:ea typeface="楷体_GB2312" pitchFamily="49" charset="-122"/>
                <a:cs typeface="Times New Roman" panose="02020603050405020304" pitchFamily="18" charset="0"/>
              </a:rPr>
              <a:t>→Y</a:t>
            </a:r>
            <a:r>
              <a:rPr lang="en-US" altLang="zh-CN" sz="2000" dirty="0" smtClean="0">
                <a:latin typeface="Times New Roman" panose="02020603050405020304" pitchFamily="18" charset="0"/>
                <a:ea typeface="楷体_GB2312" pitchFamily="49" charset="-122"/>
                <a:cs typeface="Times New Roman" panose="02020603050405020304" pitchFamily="18" charset="0"/>
              </a:rPr>
              <a:t> ↑</a:t>
            </a:r>
          </a:p>
          <a:p>
            <a:pPr marL="400050" lvl="1" indent="0">
              <a:lnSpc>
                <a:spcPct val="150000"/>
              </a:lnSpc>
              <a:spcBef>
                <a:spcPct val="0"/>
              </a:spcBef>
              <a:buClr>
                <a:srgbClr val="FF0000"/>
              </a:buClr>
              <a:buFont typeface="Wingdings" pitchFamily="2" charset="2"/>
              <a:buChar char="Ø"/>
            </a:pPr>
            <a:r>
              <a:rPr lang="zh-CN" altLang="en-US" sz="2400" dirty="0" smtClean="0">
                <a:latin typeface="Times New Roman" panose="02020603050405020304" pitchFamily="18" charset="0"/>
                <a:ea typeface="楷体_GB2312" pitchFamily="49" charset="-122"/>
                <a:cs typeface="Times New Roman" panose="02020603050405020304" pitchFamily="18" charset="0"/>
              </a:rPr>
              <a:t>资产价格传导</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marL="800100" lvl="2" indent="0">
              <a:lnSpc>
                <a:spcPct val="150000"/>
              </a:lnSpc>
              <a:spcBef>
                <a:spcPct val="0"/>
              </a:spcBef>
              <a:buClr>
                <a:srgbClr val="FF0000"/>
              </a:buClr>
              <a:buFont typeface="Wingdings" pitchFamily="2" charset="2"/>
              <a:buChar char="l"/>
            </a:pPr>
            <a:r>
              <a:rPr lang="zh-CN" altLang="en-US" sz="2000" dirty="0" smtClean="0">
                <a:latin typeface="Times New Roman" panose="02020603050405020304" pitchFamily="18" charset="0"/>
                <a:ea typeface="楷体_GB2312" pitchFamily="49" charset="-122"/>
                <a:cs typeface="Times New Roman" panose="02020603050405020304" pitchFamily="18" charset="0"/>
              </a:rPr>
              <a:t>托宾</a:t>
            </a:r>
            <a:r>
              <a:rPr lang="en-US" altLang="zh-CN" sz="2000" dirty="0" smtClean="0">
                <a:latin typeface="Times New Roman" panose="02020603050405020304" pitchFamily="18" charset="0"/>
                <a:ea typeface="楷体_GB2312" pitchFamily="49" charset="-122"/>
                <a:cs typeface="Times New Roman" panose="02020603050405020304" pitchFamily="18" charset="0"/>
              </a:rPr>
              <a:t>q</a:t>
            </a:r>
            <a:r>
              <a:rPr lang="zh-CN" altLang="en-US" sz="2000" dirty="0" smtClean="0">
                <a:latin typeface="Times New Roman" panose="02020603050405020304" pitchFamily="18" charset="0"/>
                <a:ea typeface="楷体_GB2312" pitchFamily="49" charset="-122"/>
                <a:cs typeface="Times New Roman" panose="02020603050405020304" pitchFamily="18" charset="0"/>
              </a:rPr>
              <a:t>理论：</a:t>
            </a:r>
            <a:r>
              <a:rPr lang="en-US" altLang="zh-CN" sz="2000" i="1" dirty="0" smtClean="0">
                <a:latin typeface="Times New Roman" panose="02020603050405020304" pitchFamily="18" charset="0"/>
                <a:ea typeface="楷体_GB2312" pitchFamily="49" charset="-122"/>
                <a:cs typeface="Times New Roman" panose="02020603050405020304" pitchFamily="18" charset="0"/>
              </a:rPr>
              <a:t>M</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i="1" dirty="0" smtClean="0">
                <a:latin typeface="Times New Roman" panose="02020603050405020304" pitchFamily="18" charset="0"/>
                <a:ea typeface="楷体_GB2312" pitchFamily="49" charset="-122"/>
                <a:cs typeface="Times New Roman" panose="02020603050405020304" pitchFamily="18" charset="0"/>
              </a:rPr>
              <a:t>→r </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en-US" altLang="zh-CN" sz="2000" i="1" dirty="0" smtClean="0">
                <a:latin typeface="Times New Roman" panose="02020603050405020304" pitchFamily="18" charset="0"/>
                <a:ea typeface="楷体_GB2312" pitchFamily="49" charset="-122"/>
                <a:cs typeface="Times New Roman" panose="02020603050405020304" pitchFamily="18" charset="0"/>
              </a:rPr>
              <a:t>→P</a:t>
            </a:r>
            <a:r>
              <a:rPr lang="en-US" altLang="zh-CN" sz="800" i="1" dirty="0" smtClean="0">
                <a:latin typeface="Times New Roman" panose="02020603050405020304" pitchFamily="18" charset="0"/>
                <a:ea typeface="楷体_GB2312" pitchFamily="49" charset="-122"/>
                <a:cs typeface="Times New Roman" panose="02020603050405020304" pitchFamily="18" charset="0"/>
              </a:rPr>
              <a:t>E</a:t>
            </a:r>
            <a:r>
              <a:rPr lang="en-US" altLang="zh-CN" dirty="0" smtClean="0">
                <a:latin typeface="Times New Roman" panose="02020603050405020304" pitchFamily="18" charset="0"/>
                <a:ea typeface="楷体_GB2312" pitchFamily="49" charset="-122"/>
                <a:cs typeface="Times New Roman" panose="02020603050405020304" pitchFamily="18" charset="0"/>
              </a:rPr>
              <a:t>↑</a:t>
            </a:r>
            <a:r>
              <a:rPr lang="en-US" altLang="zh-CN" i="1" dirty="0" smtClean="0">
                <a:solidFill>
                  <a:srgbClr val="000000"/>
                </a:solidFill>
                <a:latin typeface="Times New Roman" panose="02020603050405020304" pitchFamily="18" charset="0"/>
                <a:ea typeface="楷体_GB2312" pitchFamily="49" charset="-122"/>
                <a:cs typeface="Times New Roman" panose="02020603050405020304" pitchFamily="18" charset="0"/>
              </a:rPr>
              <a:t>→q</a:t>
            </a:r>
            <a:r>
              <a:rPr lang="en-US" altLang="zh-CN" dirty="0" smtClean="0">
                <a:latin typeface="Times New Roman" panose="02020603050405020304" pitchFamily="18" charset="0"/>
                <a:ea typeface="楷体_GB2312" pitchFamily="49" charset="-122"/>
                <a:cs typeface="Times New Roman" panose="02020603050405020304" pitchFamily="18" charset="0"/>
              </a:rPr>
              <a:t>↑</a:t>
            </a:r>
            <a:r>
              <a:rPr lang="en-US" altLang="zh-CN" i="1" dirty="0" smtClean="0">
                <a:solidFill>
                  <a:srgbClr val="000000"/>
                </a:solidFill>
                <a:latin typeface="Times New Roman" panose="02020603050405020304" pitchFamily="18" charset="0"/>
                <a:ea typeface="楷体_GB2312" pitchFamily="49" charset="-122"/>
                <a:cs typeface="Times New Roman" panose="02020603050405020304" pitchFamily="18" charset="0"/>
              </a:rPr>
              <a:t>→I</a:t>
            </a:r>
            <a:r>
              <a:rPr lang="en-US" altLang="zh-CN" dirty="0" smtClean="0">
                <a:latin typeface="Times New Roman" panose="02020603050405020304" pitchFamily="18" charset="0"/>
                <a:ea typeface="楷体_GB2312" pitchFamily="49" charset="-122"/>
                <a:cs typeface="Times New Roman" panose="02020603050405020304" pitchFamily="18" charset="0"/>
              </a:rPr>
              <a:t>↑</a:t>
            </a:r>
            <a:r>
              <a:rPr lang="en-US" altLang="zh-CN" i="1" dirty="0" smtClean="0">
                <a:latin typeface="Times New Roman" panose="02020603050405020304" pitchFamily="18" charset="0"/>
                <a:ea typeface="楷体_GB2312" pitchFamily="49" charset="-122"/>
                <a:cs typeface="Times New Roman" panose="02020603050405020304" pitchFamily="18" charset="0"/>
              </a:rPr>
              <a:t>→ E</a:t>
            </a:r>
            <a:r>
              <a:rPr lang="en-US" altLang="zh-CN" dirty="0" smtClean="0">
                <a:latin typeface="Times New Roman" panose="02020603050405020304" pitchFamily="18" charset="0"/>
                <a:ea typeface="楷体_GB2312" pitchFamily="49" charset="-122"/>
                <a:cs typeface="Times New Roman" panose="02020603050405020304" pitchFamily="18" charset="0"/>
              </a:rPr>
              <a:t>↑</a:t>
            </a:r>
            <a:r>
              <a:rPr lang="en-US" altLang="zh-CN" i="1" dirty="0" smtClean="0">
                <a:latin typeface="Times New Roman" panose="02020603050405020304" pitchFamily="18" charset="0"/>
                <a:ea typeface="楷体_GB2312" pitchFamily="49" charset="-122"/>
                <a:cs typeface="Times New Roman" panose="02020603050405020304" pitchFamily="18" charset="0"/>
              </a:rPr>
              <a:t>→Y</a:t>
            </a:r>
            <a:r>
              <a:rPr lang="en-US" altLang="zh-CN" dirty="0" smtClean="0">
                <a:latin typeface="Times New Roman" panose="02020603050405020304" pitchFamily="18" charset="0"/>
                <a:ea typeface="楷体_GB2312" pitchFamily="49" charset="-122"/>
                <a:cs typeface="Times New Roman" panose="02020603050405020304" pitchFamily="18" charset="0"/>
              </a:rPr>
              <a:t> ↑</a:t>
            </a:r>
            <a:endParaRPr lang="en-US" altLang="zh-CN" i="1" dirty="0" smtClean="0">
              <a:solidFill>
                <a:srgbClr val="000000"/>
              </a:solidFill>
              <a:latin typeface="Times New Roman" panose="02020603050405020304" pitchFamily="18" charset="0"/>
              <a:ea typeface="楷体_GB2312" pitchFamily="49" charset="-122"/>
              <a:cs typeface="Times New Roman" panose="02020603050405020304" pitchFamily="18" charset="0"/>
            </a:endParaRPr>
          </a:p>
          <a:p>
            <a:pPr marL="800100" lvl="2" indent="0">
              <a:lnSpc>
                <a:spcPct val="150000"/>
              </a:lnSpc>
              <a:spcBef>
                <a:spcPct val="0"/>
              </a:spcBef>
              <a:buClr>
                <a:srgbClr val="FF0000"/>
              </a:buClr>
              <a:buFont typeface="Wingdings" pitchFamily="2" charset="2"/>
              <a:buChar char="l"/>
            </a:pPr>
            <a:r>
              <a:rPr lang="zh-CN" altLang="en-US" sz="2000" dirty="0" smtClean="0">
                <a:latin typeface="Times New Roman" panose="02020603050405020304" pitchFamily="18" charset="0"/>
                <a:ea typeface="楷体_GB2312" pitchFamily="49" charset="-122"/>
                <a:cs typeface="Times New Roman" panose="02020603050405020304" pitchFamily="18" charset="0"/>
              </a:rPr>
              <a:t>托宾</a:t>
            </a:r>
            <a:r>
              <a:rPr lang="en-US" altLang="zh-CN" sz="2000" dirty="0" smtClean="0">
                <a:latin typeface="Times New Roman" panose="02020603050405020304" pitchFamily="18" charset="0"/>
                <a:ea typeface="楷体_GB2312" pitchFamily="49" charset="-122"/>
                <a:cs typeface="Times New Roman" panose="02020603050405020304" pitchFamily="18" charset="0"/>
              </a:rPr>
              <a:t>q=</a:t>
            </a:r>
            <a:r>
              <a:rPr lang="zh-CN" altLang="en-US" sz="2000" dirty="0" smtClean="0">
                <a:latin typeface="Times New Roman" panose="02020603050405020304" pitchFamily="18" charset="0"/>
                <a:ea typeface="楷体_GB2312" pitchFamily="49" charset="-122"/>
                <a:cs typeface="Times New Roman" panose="02020603050405020304" pitchFamily="18" charset="0"/>
              </a:rPr>
              <a:t>企业市场价值</a:t>
            </a:r>
            <a:r>
              <a:rPr lang="en-US" altLang="zh-CN" sz="2000" dirty="0" smtClean="0">
                <a:latin typeface="Times New Roman" panose="02020603050405020304" pitchFamily="18" charset="0"/>
                <a:ea typeface="楷体_GB2312" pitchFamily="49" charset="-122"/>
                <a:cs typeface="Times New Roman" panose="02020603050405020304" pitchFamily="18" charset="0"/>
              </a:rPr>
              <a:t>/</a:t>
            </a:r>
            <a:r>
              <a:rPr lang="zh-CN" altLang="en-US" sz="2000" dirty="0" smtClean="0">
                <a:latin typeface="Times New Roman" panose="02020603050405020304" pitchFamily="18" charset="0"/>
                <a:ea typeface="楷体_GB2312" pitchFamily="49" charset="-122"/>
                <a:cs typeface="Times New Roman" panose="02020603050405020304" pitchFamily="18" charset="0"/>
              </a:rPr>
              <a:t>资本重置成本之比（类似于市净率），股票价格越高，</a:t>
            </a:r>
            <a:r>
              <a:rPr lang="en-US" altLang="zh-CN" sz="2000" dirty="0" smtClean="0">
                <a:latin typeface="Times New Roman" panose="02020603050405020304" pitchFamily="18" charset="0"/>
                <a:ea typeface="楷体_GB2312" pitchFamily="49" charset="-122"/>
                <a:cs typeface="Times New Roman" panose="02020603050405020304" pitchFamily="18" charset="0"/>
              </a:rPr>
              <a:t>q</a:t>
            </a:r>
            <a:r>
              <a:rPr lang="zh-CN" altLang="en-US" sz="2000" dirty="0" smtClean="0">
                <a:latin typeface="Times New Roman" panose="02020603050405020304" pitchFamily="18" charset="0"/>
                <a:ea typeface="楷体_GB2312" pitchFamily="49" charset="-122"/>
                <a:cs typeface="Times New Roman" panose="02020603050405020304" pitchFamily="18" charset="0"/>
              </a:rPr>
              <a:t>值越大。</a:t>
            </a:r>
          </a:p>
          <a:p>
            <a:pPr marL="0" indent="0">
              <a:lnSpc>
                <a:spcPts val="3600"/>
              </a:lnSpc>
              <a:spcBef>
                <a:spcPct val="0"/>
              </a:spcBef>
              <a:buNone/>
            </a:pPr>
            <a:r>
              <a:rPr lang="en-US" altLang="zh-CN" dirty="0" smtClean="0">
                <a:solidFill>
                  <a:srgbClr val="D61B16"/>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endParaRPr lang="zh-CN" altLang="en-US" dirty="0" smtClean="0">
              <a:latin typeface="Times New Roman" panose="02020603050405020304" pitchFamily="18" charset="0"/>
              <a:ea typeface="楷体_GB2312" pitchFamily="49" charset="-122"/>
              <a:cs typeface="Times New Roman" panose="02020603050405020304" pitchFamily="18" charset="0"/>
            </a:endParaRPr>
          </a:p>
          <a:p>
            <a:pPr marL="0" indent="0">
              <a:lnSpc>
                <a:spcPts val="3600"/>
              </a:lnSpc>
              <a:spcBef>
                <a:spcPct val="0"/>
              </a:spcBef>
              <a:buNone/>
            </a:pPr>
            <a:r>
              <a:rPr lang="en-US" altLang="zh-CN" dirty="0" smtClean="0">
                <a:solidFill>
                  <a:srgbClr val="D61B16"/>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  </a:t>
            </a: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9286908" cy="4525963"/>
          </a:xfrm>
        </p:spPr>
        <p:txBody>
          <a:bodyPr/>
          <a:lstStyle/>
          <a:p>
            <a:pPr>
              <a:lnSpc>
                <a:spcPct val="150000"/>
              </a:lnSpc>
              <a:buClr>
                <a:srgbClr val="FF0000"/>
              </a:buClr>
              <a:buNone/>
            </a:pP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800" dirty="0" smtClean="0">
                <a:latin typeface="Times New Roman" panose="02020603050405020304" pitchFamily="18" charset="0"/>
                <a:ea typeface="楷体_GB2312" pitchFamily="49" charset="-122"/>
                <a:cs typeface="Times New Roman" panose="02020603050405020304" pitchFamily="18" charset="0"/>
              </a:rPr>
              <a:t>货币传导论（强调货币供应量，银行的负债端）</a:t>
            </a:r>
            <a:endPar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1">
              <a:lnSpc>
                <a:spcPct val="150000"/>
              </a:lnSpc>
              <a:buClr>
                <a:srgbClr val="FF0000"/>
              </a:buClr>
              <a:buFont typeface="Wingdings"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货币学派的观点：</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M</a:t>
            </a:r>
            <a:r>
              <a:rPr lang="en-US" altLang="zh-CN" sz="2400" dirty="0" smtClean="0">
                <a:latin typeface="Times New Roman" panose="02020603050405020304" pitchFamily="18" charset="0"/>
                <a:ea typeface="楷体_GB2312" pitchFamily="49" charset="-122"/>
                <a:cs typeface="Times New Roman" panose="02020603050405020304" pitchFamily="18" charset="0"/>
              </a:rPr>
              <a:t>↑</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400" dirty="0" smtClean="0">
                <a:latin typeface="Times New Roman" panose="02020603050405020304" pitchFamily="18" charset="0"/>
                <a:ea typeface="楷体_GB2312" pitchFamily="49" charset="-122"/>
                <a:cs typeface="Times New Roman" panose="02020603050405020304" pitchFamily="18" charset="0"/>
              </a:rPr>
              <a:t>↑</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400" dirty="0" smtClean="0">
                <a:latin typeface="Times New Roman" panose="02020603050405020304" pitchFamily="18" charset="0"/>
                <a:ea typeface="楷体_GB2312" pitchFamily="49" charset="-122"/>
                <a:cs typeface="Times New Roman" panose="02020603050405020304" pitchFamily="18" charset="0"/>
              </a:rPr>
              <a:t>↑</a:t>
            </a:r>
          </a:p>
          <a:p>
            <a:pPr lvl="2">
              <a:lnSpc>
                <a:spcPct val="150000"/>
              </a:lnSpc>
              <a:buClr>
                <a:srgbClr val="FF0000"/>
              </a:buClr>
              <a:buFont typeface="Wingdings" pitchFamily="2" charset="2"/>
              <a:buChar char="n"/>
            </a:pP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M→E</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表明货币供应量直接影响支出，原因在于：</a:t>
            </a:r>
            <a:endPar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3">
              <a:lnSpc>
                <a:spcPct val="150000"/>
              </a:lnSpc>
              <a:buClr>
                <a:srgbClr val="FF0000"/>
              </a:buClr>
              <a:buFont typeface="Wingdings" pitchFamily="2" charset="2"/>
              <a:buChar char="ü"/>
            </a:pP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货币需求具有内在的稳定性；</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3">
              <a:lnSpc>
                <a:spcPct val="150000"/>
              </a:lnSpc>
              <a:buClr>
                <a:srgbClr val="FF0000"/>
              </a:buClr>
              <a:buFont typeface="Wingdings" pitchFamily="2" charset="2"/>
              <a:buChar char="ü"/>
            </a:pP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当货币供给改变，而货币需求不改变，公众手持的货币量超过他们意愿持有的货币量，从而必然增加支出。</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3">
              <a:lnSpc>
                <a:spcPct val="150000"/>
              </a:lnSpc>
              <a:buClr>
                <a:srgbClr val="FF0000"/>
              </a:buClr>
              <a:buFont typeface="Wingdings" pitchFamily="2" charset="2"/>
              <a:buChar char="ü"/>
            </a:pPr>
            <a:r>
              <a:rPr lang="zh-CN" altLang="en-US" dirty="0">
                <a:latin typeface="Times New Roman" panose="02020603050405020304" pitchFamily="18" charset="0"/>
                <a:ea typeface="楷体_GB2312" panose="02010609030101010101" pitchFamily="49" charset="-122"/>
                <a:cs typeface="Times New Roman" panose="02020603050405020304" pitchFamily="18" charset="0"/>
              </a:rPr>
              <a:t>这一</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环是货币学派分析的重点，包括前面的汇率的货币分析学说、弗里德曼货币需求理论共用一个逻辑！</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3">
              <a:lnSpc>
                <a:spcPct val="150000"/>
              </a:lnSpc>
              <a:buClr>
                <a:srgbClr val="FF0000"/>
              </a:buClr>
              <a:buFont typeface="Wingdings" pitchFamily="2" charset="2"/>
              <a:buChar char="ü"/>
            </a:pP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增加的支出有三个出口：消费、实物投资、金融投资，其中消费和实物投资直接影响产出，金融投资间接影响产出。</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964488" cy="4525963"/>
          </a:xfrm>
        </p:spPr>
        <p:txBody>
          <a:bodyPr/>
          <a:lstStyle/>
          <a:p>
            <a:pPr>
              <a:lnSpc>
                <a:spcPct val="150000"/>
              </a:lnSpc>
              <a:buNone/>
            </a:pPr>
            <a:r>
              <a:rPr lang="en-US" altLang="zh-CN" sz="2800"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sz="28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信贷</a:t>
            </a:r>
            <a:r>
              <a:rPr lang="zh-CN" altLang="en-US" sz="2800" dirty="0" smtClean="0">
                <a:latin typeface="Times New Roman" panose="02020603050405020304" pitchFamily="18" charset="0"/>
                <a:ea typeface="楷体_GB2312" pitchFamily="49" charset="-122"/>
                <a:cs typeface="Times New Roman" panose="02020603050405020304" pitchFamily="18" charset="0"/>
              </a:rPr>
              <a:t>传导论（强调信贷，银行的资产端）</a:t>
            </a:r>
            <a:endParaRPr lang="en-US" altLang="zh-CN" sz="2800" dirty="0" smtClean="0">
              <a:latin typeface="Times New Roman" panose="02020603050405020304" pitchFamily="18" charset="0"/>
              <a:ea typeface="楷体_GB2312" pitchFamily="49" charset="-122"/>
              <a:cs typeface="Times New Roman" panose="02020603050405020304" pitchFamily="18" charset="0"/>
            </a:endParaRPr>
          </a:p>
          <a:p>
            <a:pPr lvl="1">
              <a:lnSpc>
                <a:spcPct val="150000"/>
              </a:lnSpc>
              <a:buClr>
                <a:srgbClr val="FF0000"/>
              </a:buClr>
              <a:buFont typeface="Wingdings"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银行信贷传导机制（从信贷供给角度）</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50000"/>
              </a:lnSpc>
              <a:buClr>
                <a:srgbClr val="FF0000"/>
              </a:buClr>
              <a:buFont typeface="Wingdings" pitchFamily="2" charset="2"/>
              <a:buChar char="ü"/>
            </a:pP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公开市场操作</a:t>
            </a:r>
            <a:r>
              <a:rPr lang="zh-CN" altLang="en-US" sz="2200" i="1"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→Ls</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endPar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50000"/>
              </a:lnSpc>
              <a:buClr>
                <a:srgbClr val="FF0000"/>
              </a:buClr>
              <a:buFont typeface="Wingdings" pitchFamily="2" charset="2"/>
              <a:buChar char="ü"/>
            </a:pP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这个机制的前提条件是银行信贷在企业的融资中不可替代，因此银行信贷在整个社会融资中越重要，这个机制越重要；金融市场越发达，这个机制越弱。</a:t>
            </a:r>
            <a:endPar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50000"/>
              </a:lnSpc>
              <a:buClr>
                <a:srgbClr val="FF0000"/>
              </a:buClr>
              <a:buFont typeface="Wingdings" pitchFamily="2" charset="2"/>
              <a:buChar char="ü"/>
            </a:pP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本质是中央银行使得商业银行有“钱”了，商业银行信贷供给意愿增强，至于最终是否导致信贷供给增加，其实并不一定。商业银行可能由于风险的考量并不把资金拿去放贷。</a:t>
            </a:r>
            <a:endPar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1">
              <a:buClr>
                <a:srgbClr val="FF0000"/>
              </a:buClr>
              <a:buFont typeface="Wingdings" pitchFamily="2" charset="2"/>
              <a:buChar char="ü"/>
            </a:pP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1">
              <a:buClr>
                <a:srgbClr val="FF0000"/>
              </a:buClr>
              <a:buFont typeface="Wingdings" pitchFamily="2" charset="2"/>
              <a:buChar char="ü"/>
            </a:pP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4525963"/>
          </a:xfrm>
        </p:spPr>
        <p:txBody>
          <a:bodyPr/>
          <a:lstStyle/>
          <a:p>
            <a:pPr>
              <a:lnSpc>
                <a:spcPct val="150000"/>
              </a:lnSpc>
              <a:buClr>
                <a:srgbClr val="FF0000"/>
              </a:buClr>
              <a:buFont typeface="Wingdings" pitchFamily="2" charset="2"/>
              <a:buChar char="Ø"/>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资产负债表渠道（从信贷需求角度）</a:t>
            </a:r>
            <a:r>
              <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又称伯南克金融加速器渠道</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1">
              <a:lnSpc>
                <a:spcPct val="150000"/>
              </a:lnSpc>
              <a:buClr>
                <a:srgbClr val="FF0000"/>
              </a:buClr>
              <a:buFont typeface="Wingdings" pitchFamily="2" charset="2"/>
              <a:buChar char="ü"/>
            </a:pP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M</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→PE</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→net worth </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200" i="1" dirty="0" err="1" smtClean="0">
                <a:latin typeface="Times New Roman" panose="02020603050405020304" pitchFamily="18" charset="0"/>
                <a:ea typeface="楷体_GB2312" panose="02010609030101010101" pitchFamily="49" charset="-122"/>
                <a:cs typeface="Times New Roman" panose="02020603050405020304" pitchFamily="18" charset="0"/>
              </a:rPr>
              <a:t>rL</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r>
              <a:rPr lang="en-US" altLang="zh-CN" sz="2200" i="1" dirty="0" smtClean="0">
                <a:latin typeface="Times New Roman" panose="02020603050405020304" pitchFamily="18" charset="0"/>
                <a:ea typeface="楷体_GB2312" panose="02010609030101010101" pitchFamily="49" charset="-122"/>
                <a:cs typeface="Times New Roman" panose="02020603050405020304" pitchFamily="18" charset="0"/>
              </a:rPr>
              <a:t>→Ld</a:t>
            </a:r>
            <a:r>
              <a:rPr lang="en-US" altLang="zh-CN" sz="2200" i="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r>
              <a:rPr lang="en-US" altLang="zh-CN" sz="2200" i="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→I </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r>
              <a:rPr lang="en-US" altLang="zh-CN" sz="2200" i="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→Y</a:t>
            </a:r>
            <a:r>
              <a:rPr lang="en-US" altLang="zh-CN" sz="2200" dirty="0" smtClean="0">
                <a:latin typeface="Times New Roman" panose="02020603050405020304" pitchFamily="18" charset="0"/>
                <a:ea typeface="楷体_GB2312" pitchFamily="49" charset="-122"/>
                <a:cs typeface="Times New Roman" panose="02020603050405020304" pitchFamily="18" charset="0"/>
              </a:rPr>
              <a:t>↑</a:t>
            </a:r>
            <a:endParaRPr lang="en-US" altLang="zh-CN" sz="2200" i="1"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endParaRPr>
          </a:p>
          <a:p>
            <a:pPr lvl="1">
              <a:lnSpc>
                <a:spcPct val="150000"/>
              </a:lnSpc>
              <a:buClr>
                <a:srgbClr val="FF0000"/>
              </a:buClr>
              <a:buFont typeface="Wingdings" pitchFamily="2" charset="2"/>
              <a:buChar char="ü"/>
            </a:pP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最重要的是企业资产负债表中的净值（</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net worth</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），净值越高，贷款利率越低，贷款数量越高。</a:t>
            </a:r>
            <a:endPar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1">
              <a:lnSpc>
                <a:spcPct val="150000"/>
              </a:lnSpc>
              <a:buClr>
                <a:srgbClr val="FF0000"/>
              </a:buClr>
              <a:buFont typeface="Wingdings" pitchFamily="2" charset="2"/>
              <a:buChar char="ü"/>
            </a:pP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该渠道来源于银行与企业之间的信息不对称，企业的净值数量可以在一定程度上降低信息不对称（道德风险，净值越高，道德风险越低，贷款利率越低）。原因在于企业的净值能使企业与银行风险共担！</a:t>
            </a:r>
            <a:r>
              <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200" dirty="0" smtClean="0">
                <a:latin typeface="Times New Roman" panose="02020603050405020304" pitchFamily="18" charset="0"/>
                <a:ea typeface="楷体_GB2312" panose="02010609030101010101" pitchFamily="49" charset="-122"/>
                <a:cs typeface="Times New Roman" panose="02020603050405020304" pitchFamily="18" charset="0"/>
              </a:rPr>
              <a:t>企业净值大小决定了风险共担效应。净值越大，风险共担效应越大。</a:t>
            </a:r>
            <a:endParaRPr lang="en-US" altLang="zh-CN" sz="2200" dirty="0" smtClean="0">
              <a:latin typeface="Times New Roman" panose="02020603050405020304" pitchFamily="18" charset="0"/>
              <a:ea typeface="楷体_GB2312" panose="02010609030101010101" pitchFamily="49" charset="-122"/>
              <a:cs typeface="Times New Roman" panose="02020603050405020304" pitchFamily="18" charset="0"/>
            </a:endParaRPr>
          </a:p>
          <a:p>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927100"/>
          </a:xfrm>
        </p:spPr>
        <p:txBody>
          <a:bodyPr/>
          <a:lstStyle/>
          <a:p>
            <a:pPr algn="ctr"/>
            <a:r>
              <a:rPr lang="zh-CN" altLang="en-US" sz="3600" dirty="0" smtClean="0">
                <a:solidFill>
                  <a:srgbClr val="7030A0"/>
                </a:solidFill>
                <a:latin typeface="楷体_GB2312" pitchFamily="49" charset="-122"/>
                <a:ea typeface="楷体_GB2312" pitchFamily="49" charset="-122"/>
              </a:rPr>
              <a:t>信息不对称下的抵押品机制</a:t>
            </a:r>
            <a:endParaRPr lang="zh-CN" altLang="en-US" sz="3600" dirty="0">
              <a:solidFill>
                <a:srgbClr val="7030A0"/>
              </a:solidFill>
              <a:latin typeface="楷体_GB2312" pitchFamily="49" charset="-122"/>
              <a:ea typeface="楷体_GB2312" pitchFamily="49" charset="-122"/>
            </a:endParaRPr>
          </a:p>
        </p:txBody>
      </p:sp>
      <p:sp>
        <p:nvSpPr>
          <p:cNvPr id="3" name="内容占位符 2"/>
          <p:cNvSpPr>
            <a:spLocks noGrp="1"/>
          </p:cNvSpPr>
          <p:nvPr>
            <p:ph idx="1"/>
          </p:nvPr>
        </p:nvSpPr>
        <p:spPr>
          <a:xfrm>
            <a:off x="0" y="692696"/>
            <a:ext cx="9144000" cy="4525963"/>
          </a:xfrm>
        </p:spPr>
        <p:txBody>
          <a:bodyPr/>
          <a:lstStyle/>
          <a:p>
            <a:pPr>
              <a:lnSpc>
                <a:spcPct val="110000"/>
              </a:lnSpc>
              <a:buClr>
                <a:srgbClr val="FF0000"/>
              </a:buClr>
              <a:buFont typeface="Wingdings" pitchFamily="2" charset="2"/>
              <a:buChar char="Ø"/>
            </a:pPr>
            <a:r>
              <a:rPr lang="zh-CN" altLang="en-US" sz="2400" dirty="0" smtClean="0">
                <a:latin typeface="楷体_GB2312" pitchFamily="49" charset="-122"/>
                <a:ea typeface="楷体_GB2312" pitchFamily="49" charset="-122"/>
              </a:rPr>
              <a:t>借贷过程中，存在严重的信息不对称：逆向选择和道德风险。</a:t>
            </a:r>
            <a:endParaRPr lang="en-US" altLang="zh-CN" sz="2400" dirty="0" smtClean="0">
              <a:latin typeface="楷体_GB2312" pitchFamily="49" charset="-122"/>
              <a:ea typeface="楷体_GB2312" pitchFamily="49" charset="-122"/>
            </a:endParaRPr>
          </a:p>
          <a:p>
            <a:pPr lvl="1">
              <a:lnSpc>
                <a:spcPct val="110000"/>
              </a:lnSpc>
              <a:buClr>
                <a:srgbClr val="FF0000"/>
              </a:buClr>
              <a:buFont typeface="Wingdings" pitchFamily="2" charset="2"/>
              <a:buChar char="ü"/>
            </a:pPr>
            <a:r>
              <a:rPr lang="zh-CN" altLang="en-US" sz="1800" dirty="0" smtClean="0">
                <a:latin typeface="楷体_GB2312" pitchFamily="49" charset="-122"/>
                <a:ea typeface="楷体_GB2312" pitchFamily="49" charset="-122"/>
              </a:rPr>
              <a:t>信息不对称具体体现为贷者是信息弱势方（委托人），借者是信息优势方（代理人）</a:t>
            </a:r>
            <a:endParaRPr lang="en-US" altLang="zh-CN" sz="1800" dirty="0" smtClean="0">
              <a:latin typeface="楷体_GB2312" pitchFamily="49" charset="-122"/>
              <a:ea typeface="楷体_GB2312" pitchFamily="49" charset="-122"/>
            </a:endParaRPr>
          </a:p>
          <a:p>
            <a:pPr lvl="1">
              <a:lnSpc>
                <a:spcPct val="110000"/>
              </a:lnSpc>
              <a:buClr>
                <a:srgbClr val="FF0000"/>
              </a:buClr>
              <a:buFont typeface="Wingdings" pitchFamily="2" charset="2"/>
              <a:buChar char="ü"/>
            </a:pPr>
            <a:r>
              <a:rPr lang="zh-CN" altLang="en-US" sz="1800" dirty="0" smtClean="0">
                <a:latin typeface="楷体_GB2312" pitchFamily="49" charset="-122"/>
                <a:ea typeface="楷体_GB2312" pitchFamily="49" charset="-122"/>
              </a:rPr>
              <a:t>逆向选择，又叫隐藏信息。指的是签订贷款协议之前，风险较高的借者通过“欺骗”贷者来获得贷款（风险较高借者通过模仿风险较低的借者来获取贷款）</a:t>
            </a:r>
            <a:endParaRPr lang="en-US" altLang="zh-CN" sz="1800" dirty="0" smtClean="0">
              <a:latin typeface="楷体_GB2312" pitchFamily="49" charset="-122"/>
              <a:ea typeface="楷体_GB2312" pitchFamily="49" charset="-122"/>
            </a:endParaRPr>
          </a:p>
          <a:p>
            <a:pPr lvl="1">
              <a:lnSpc>
                <a:spcPct val="110000"/>
              </a:lnSpc>
              <a:buClr>
                <a:srgbClr val="FF0000"/>
              </a:buClr>
              <a:buFont typeface="Wingdings" pitchFamily="2" charset="2"/>
              <a:buChar char="ü"/>
            </a:pPr>
            <a:r>
              <a:rPr lang="zh-CN" altLang="en-US" sz="1800" dirty="0" smtClean="0">
                <a:latin typeface="楷体_GB2312" pitchFamily="49" charset="-122"/>
                <a:ea typeface="楷体_GB2312" pitchFamily="49" charset="-122"/>
              </a:rPr>
              <a:t>道德风险，又叫隐藏行动。指的是签订贷款协议之后，借者通过采取高风险的行为来谋取私利，从而损失贷者的利益。</a:t>
            </a:r>
            <a:endParaRPr lang="en-US" altLang="zh-CN" sz="1800" dirty="0" smtClean="0">
              <a:latin typeface="楷体_GB2312" pitchFamily="49" charset="-122"/>
              <a:ea typeface="楷体_GB2312" pitchFamily="49" charset="-122"/>
            </a:endParaRPr>
          </a:p>
          <a:p>
            <a:pPr>
              <a:lnSpc>
                <a:spcPct val="110000"/>
              </a:lnSpc>
              <a:buClr>
                <a:srgbClr val="FF0000"/>
              </a:buClr>
              <a:buFont typeface="Wingdings" pitchFamily="2" charset="2"/>
              <a:buChar char="Ø"/>
            </a:pPr>
            <a:r>
              <a:rPr lang="zh-CN" altLang="en-US" sz="2400" dirty="0" smtClean="0">
                <a:latin typeface="楷体_GB2312" pitchFamily="49" charset="-122"/>
                <a:ea typeface="楷体_GB2312" pitchFamily="49" charset="-122"/>
              </a:rPr>
              <a:t>商业银行通过征收抵押品能在一定程度上解决信息不对称问题。</a:t>
            </a:r>
            <a:endParaRPr lang="en-US" altLang="zh-CN" sz="2400" dirty="0" smtClean="0">
              <a:latin typeface="楷体_GB2312" pitchFamily="49" charset="-122"/>
              <a:ea typeface="楷体_GB2312" pitchFamily="49" charset="-122"/>
            </a:endParaRPr>
          </a:p>
          <a:p>
            <a:pPr lvl="1">
              <a:lnSpc>
                <a:spcPct val="110000"/>
              </a:lnSpc>
              <a:buClr>
                <a:srgbClr val="FF0000"/>
              </a:buClr>
              <a:buFont typeface="Wingdings" pitchFamily="2" charset="2"/>
              <a:buChar char="ü"/>
            </a:pPr>
            <a:r>
              <a:rPr lang="zh-CN" altLang="en-US" sz="2000" dirty="0" smtClean="0">
                <a:latin typeface="楷体_GB2312" pitchFamily="49" charset="-122"/>
                <a:ea typeface="楷体_GB2312" pitchFamily="49" charset="-122"/>
              </a:rPr>
              <a:t>逆向选择问题解决：抵押品是一种信号，能缴纳得起抵押品的往往是质量较高的借者；</a:t>
            </a:r>
            <a:endParaRPr lang="en-US" altLang="zh-CN" sz="2000" dirty="0" smtClean="0">
              <a:latin typeface="楷体_GB2312" pitchFamily="49" charset="-122"/>
              <a:ea typeface="楷体_GB2312" pitchFamily="49" charset="-122"/>
            </a:endParaRPr>
          </a:p>
          <a:p>
            <a:pPr lvl="1">
              <a:lnSpc>
                <a:spcPct val="110000"/>
              </a:lnSpc>
              <a:buClr>
                <a:srgbClr val="FF0000"/>
              </a:buClr>
              <a:buFont typeface="Wingdings" pitchFamily="2" charset="2"/>
              <a:buChar char="ü"/>
            </a:pPr>
            <a:r>
              <a:rPr lang="zh-CN" altLang="en-US" sz="2000" dirty="0" smtClean="0">
                <a:latin typeface="楷体_GB2312" pitchFamily="49" charset="-122"/>
                <a:ea typeface="楷体_GB2312" pitchFamily="49" charset="-122"/>
              </a:rPr>
              <a:t>道德风险问题解决：抵押品是一种风险共担行为，通过缴纳抵押品能促使借者采取低风险行为，从而尽最大可能保障借款的安全。</a:t>
            </a:r>
            <a:endParaRPr lang="en-US" altLang="zh-CN" sz="2000" dirty="0" smtClean="0">
              <a:latin typeface="楷体_GB2312" pitchFamily="49" charset="-122"/>
              <a:ea typeface="楷体_GB2312" pitchFamily="49" charset="-122"/>
            </a:endParaRPr>
          </a:p>
          <a:p>
            <a:pPr>
              <a:lnSpc>
                <a:spcPct val="110000"/>
              </a:lnSpc>
              <a:buClr>
                <a:srgbClr val="FF0000"/>
              </a:buClr>
              <a:buFont typeface="Wingdings" pitchFamily="2" charset="2"/>
              <a:buChar char="Ø"/>
            </a:pPr>
            <a:r>
              <a:rPr lang="zh-CN" altLang="en-US" sz="2400" dirty="0" smtClean="0">
                <a:latin typeface="楷体_GB2312" pitchFamily="49" charset="-122"/>
                <a:ea typeface="楷体_GB2312" pitchFamily="49" charset="-122"/>
              </a:rPr>
              <a:t>抵押品价值越高，信息不对称问题越弱。</a:t>
            </a:r>
            <a:endParaRPr lang="en-US" altLang="zh-CN" sz="2400" dirty="0" smtClean="0">
              <a:latin typeface="楷体_GB2312" pitchFamily="49" charset="-122"/>
              <a:ea typeface="楷体_GB2312" pitchFamily="49" charset="-122"/>
            </a:endParaRPr>
          </a:p>
          <a:p>
            <a:pPr lvl="1">
              <a:lnSpc>
                <a:spcPct val="110000"/>
              </a:lnSpc>
              <a:buClr>
                <a:srgbClr val="FF0000"/>
              </a:buClr>
              <a:buFont typeface="Wingdings" pitchFamily="2" charset="2"/>
              <a:buChar char="ü"/>
            </a:pPr>
            <a:r>
              <a:rPr lang="zh-CN" altLang="en-US" sz="2000" dirty="0" smtClean="0">
                <a:latin typeface="楷体_GB2312" pitchFamily="49" charset="-122"/>
                <a:ea typeface="楷体_GB2312" pitchFamily="49" charset="-122"/>
              </a:rPr>
              <a:t>抵押品价值越高，信号越强烈；抵押品价值越高，风险共担动机越强烈。</a:t>
            </a:r>
            <a:endParaRPr lang="en-US" altLang="zh-CN" sz="2000" dirty="0" smtClean="0">
              <a:latin typeface="楷体_GB2312" pitchFamily="49" charset="-122"/>
              <a:ea typeface="楷体_GB2312" pitchFamily="49" charset="-122"/>
            </a:endParaRPr>
          </a:p>
          <a:p>
            <a:pPr>
              <a:lnSpc>
                <a:spcPct val="110000"/>
              </a:lnSpc>
              <a:buClr>
                <a:srgbClr val="FF0000"/>
              </a:buClr>
              <a:buFont typeface="Wingdings" pitchFamily="2" charset="2"/>
              <a:buChar char="Ø"/>
            </a:pPr>
            <a:r>
              <a:rPr lang="zh-CN" altLang="en-US" sz="2400" dirty="0" smtClean="0">
                <a:latin typeface="楷体_GB2312" pitchFamily="49" charset="-122"/>
                <a:ea typeface="楷体_GB2312" pitchFamily="49" charset="-122"/>
              </a:rPr>
              <a:t>抵押品的种类：</a:t>
            </a:r>
            <a:endParaRPr lang="en-US" altLang="zh-CN" sz="2400" dirty="0" smtClean="0">
              <a:latin typeface="楷体_GB2312" pitchFamily="49" charset="-122"/>
              <a:ea typeface="楷体_GB2312" pitchFamily="49" charset="-122"/>
            </a:endParaRPr>
          </a:p>
          <a:p>
            <a:pPr lvl="1">
              <a:lnSpc>
                <a:spcPct val="110000"/>
              </a:lnSpc>
              <a:buClr>
                <a:srgbClr val="FF0000"/>
              </a:buClr>
              <a:buFont typeface="Wingdings" pitchFamily="2" charset="2"/>
              <a:buChar char="ü"/>
            </a:pPr>
            <a:r>
              <a:rPr lang="zh-CN" altLang="en-US" sz="2000" dirty="0" smtClean="0">
                <a:latin typeface="楷体_GB2312" pitchFamily="49" charset="-122"/>
                <a:ea typeface="楷体_GB2312" pitchFamily="49" charset="-122"/>
              </a:rPr>
              <a:t>房产、收入、净值等。</a:t>
            </a:r>
            <a:endParaRPr lang="en-US" altLang="zh-CN" sz="2000" dirty="0" smtClean="0">
              <a:latin typeface="楷体_GB2312" pitchFamily="49" charset="-122"/>
              <a:ea typeface="楷体_GB2312" pitchFamily="49" charset="-122"/>
            </a:endParaRPr>
          </a:p>
          <a:p>
            <a:pPr>
              <a:buClr>
                <a:srgbClr val="FF0000"/>
              </a:buClr>
              <a:buFont typeface="Wingdings" pitchFamily="2" charset="2"/>
              <a:buChar char="Ø"/>
            </a:pPr>
            <a:endParaRPr lang="zh-CN" altLang="en-US" sz="2400" dirty="0">
              <a:latin typeface="楷体_GB2312" pitchFamily="49" charset="-122"/>
              <a:ea typeface="楷体_GB2312"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04664"/>
            <a:ext cx="8929718" cy="4525963"/>
          </a:xfrm>
        </p:spPr>
        <p:txBody>
          <a:bodyPr/>
          <a:lstStyle/>
          <a:p>
            <a:pPr marL="87313" lvl="1" indent="0">
              <a:lnSpc>
                <a:spcPct val="150000"/>
              </a:lnSpc>
              <a:buClr>
                <a:srgbClr val="FF0000"/>
              </a:buClr>
              <a:buNone/>
            </a:pPr>
            <a:r>
              <a:rPr lang="en-US" altLang="zh-CN" dirty="0" smtClean="0">
                <a:solidFill>
                  <a:srgbClr val="FF0000"/>
                </a:solidFill>
                <a:latin typeface="Times New Roman" panose="02020603050405020304" pitchFamily="18" charset="0"/>
                <a:cs typeface="Times New Roman" panose="02020603050405020304" pitchFamily="18" charset="0"/>
                <a:sym typeface="Wingdings 2" pitchFamily="18" charset="2"/>
              </a:rPr>
              <a:t> </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财富传导机制（从消费角度，之前的理论均从投资角度）</a:t>
            </a:r>
            <a:endParaRPr lang="en-US" altLang="zh-CN"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marL="944563" lvl="3" indent="0">
              <a:lnSpc>
                <a:spcPct val="150000"/>
              </a:lnSpc>
              <a:buClr>
                <a:srgbClr val="FF0000"/>
              </a:buClr>
              <a:buFont typeface="Wingdings" pitchFamily="2" charset="2"/>
              <a:buChar char="ü"/>
            </a:pP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对于</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PE→</a:t>
            </a:r>
            <a:r>
              <a:rPr lang="en-US" altLang="zh-CN" sz="2400" i="1" dirty="0" smtClean="0">
                <a:latin typeface="Times New Roman" panose="02020603050405020304" pitchFamily="18" charset="0"/>
                <a:ea typeface="楷体_GB2312" panose="02010609030101010101" pitchFamily="49" charset="-122"/>
                <a:cs typeface="Times New Roman" panose="02020603050405020304" pitchFamily="18" charset="0"/>
              </a:rPr>
              <a:t>W→C →Y</a:t>
            </a:r>
            <a:r>
              <a:rPr lang="zh-CN" altLang="en-US" sz="2400" dirty="0" smtClean="0">
                <a:latin typeface="Times New Roman" panose="02020603050405020304" pitchFamily="18" charset="0"/>
                <a:ea typeface="楷体_GB2312" panose="02010609030101010101" pitchFamily="49" charset="-122"/>
                <a:cs typeface="Times New Roman" panose="02020603050405020304" pitchFamily="18" charset="0"/>
              </a:rPr>
              <a:t>的影响不存在争议，对于货币政策影响股票价格的影响效果则存在争论。</a:t>
            </a:r>
            <a:endParaRPr lang="en-US" altLang="zh-CN" sz="2400" dirty="0" smtClean="0">
              <a:latin typeface="Times New Roman" panose="02020603050405020304" pitchFamily="18" charset="0"/>
              <a:ea typeface="楷体_GB2312" panose="02010609030101010101" pitchFamily="49" charset="-122"/>
              <a:cs typeface="Times New Roman" panose="02020603050405020304" pitchFamily="18" charset="0"/>
            </a:endParaRPr>
          </a:p>
          <a:p>
            <a:pPr marL="87313" lvl="1" indent="0">
              <a:lnSpc>
                <a:spcPct val="150000"/>
              </a:lnSpc>
              <a:buClr>
                <a:srgbClr val="FF0000"/>
              </a:buClr>
              <a:buNone/>
            </a:pPr>
            <a:r>
              <a:rPr lang="en-US" altLang="zh-CN"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 </a:t>
            </a:r>
            <a:r>
              <a:rPr lang="en-US" altLang="zh-CN" dirty="0" smtClean="0">
                <a:solidFill>
                  <a:srgbClr val="FF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zh-CN" altLang="en-US"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开放</a:t>
            </a:r>
            <a:r>
              <a:rPr lang="zh-CN" altLang="en-US" dirty="0">
                <a:latin typeface="Times New Roman" panose="02020603050405020304" pitchFamily="18" charset="0"/>
                <a:ea typeface="楷体_GB2312" pitchFamily="49" charset="-122"/>
                <a:cs typeface="Times New Roman" panose="02020603050405020304" pitchFamily="18" charset="0"/>
                <a:sym typeface="Wingdings 2" pitchFamily="18" charset="2"/>
              </a:rPr>
              <a:t>经济下的货币传导</a:t>
            </a:r>
            <a:r>
              <a:rPr lang="zh-CN" altLang="en-US"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机制</a:t>
            </a:r>
            <a:endParaRPr lang="en-US" altLang="zh-CN" dirty="0" smtClean="0">
              <a:latin typeface="Times New Roman" panose="02020603050405020304" pitchFamily="18" charset="0"/>
              <a:ea typeface="楷体_GB2312" pitchFamily="49" charset="-122"/>
              <a:cs typeface="Times New Roman" panose="02020603050405020304" pitchFamily="18" charset="0"/>
              <a:sym typeface="Wingdings 2" pitchFamily="18" charset="2"/>
            </a:endParaRPr>
          </a:p>
          <a:p>
            <a:pPr marL="944563" lvl="3" indent="0">
              <a:lnSpc>
                <a:spcPct val="150000"/>
              </a:lnSpc>
              <a:buClr>
                <a:srgbClr val="FF0000"/>
              </a:buClr>
              <a:buFont typeface="Wingdings" pitchFamily="2" charset="2"/>
              <a:buChar char="ü"/>
            </a:pPr>
            <a:r>
              <a:rPr lang="en-US" altLang="zh-CN" sz="2400" i="1"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M</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en-US" altLang="zh-CN" sz="2400" i="1" dirty="0">
                <a:latin typeface="Times New Roman" panose="02020603050405020304" pitchFamily="18" charset="0"/>
                <a:ea typeface="楷体_GB2312" pitchFamily="49" charset="-122"/>
                <a:cs typeface="Times New Roman" panose="02020603050405020304" pitchFamily="18" charset="0"/>
                <a:sym typeface="Wingdings 2" pitchFamily="18" charset="2"/>
              </a:rPr>
              <a:t>r</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en-US" altLang="zh-CN" sz="2400" i="1" dirty="0">
                <a:latin typeface="Times New Roman" panose="02020603050405020304" pitchFamily="18" charset="0"/>
                <a:ea typeface="楷体_GB2312" pitchFamily="49" charset="-122"/>
                <a:cs typeface="Times New Roman" panose="02020603050405020304" pitchFamily="18" charset="0"/>
                <a:sym typeface="Wingdings 2" pitchFamily="18" charset="2"/>
              </a:rPr>
              <a:t>e</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 </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en-US" altLang="zh-CN" sz="2400" i="1" dirty="0">
                <a:solidFill>
                  <a:srgbClr val="00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NX</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 →</a:t>
            </a:r>
            <a:r>
              <a:rPr lang="en-US" altLang="zh-CN" sz="2400" i="1" dirty="0">
                <a:solidFill>
                  <a:srgbClr val="00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Y</a:t>
            </a:r>
            <a:r>
              <a:rPr lang="en-US" altLang="zh-CN" sz="2400" dirty="0" smtClean="0">
                <a:latin typeface="Times New Roman" panose="02020603050405020304" pitchFamily="18" charset="0"/>
                <a:ea typeface="楷体_GB2312" pitchFamily="49" charset="-122"/>
                <a:cs typeface="Times New Roman" panose="02020603050405020304" pitchFamily="18" charset="0"/>
              </a:rPr>
              <a:t>↑</a:t>
            </a:r>
          </a:p>
          <a:p>
            <a:pPr marL="944563" lvl="3" indent="0">
              <a:lnSpc>
                <a:spcPct val="150000"/>
              </a:lnSpc>
              <a:buClr>
                <a:srgbClr val="FF0000"/>
              </a:buClr>
              <a:buFont typeface="Wingdings" pitchFamily="2" charset="2"/>
              <a:buChar char="ü"/>
            </a:pPr>
            <a:r>
              <a:rPr lang="zh-CN" altLang="en-US" sz="2400" dirty="0" smtClean="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sym typeface="Wingdings 2" pitchFamily="18" charset="2"/>
              </a:rPr>
              <a:t>对于</a:t>
            </a:r>
            <a:r>
              <a:rPr lang="en-US" altLang="zh-CN" sz="2400" i="1" dirty="0">
                <a:latin typeface="Times New Roman" panose="02020603050405020304" pitchFamily="18" charset="0"/>
                <a:ea typeface="楷体_GB2312" pitchFamily="49" charset="-122"/>
                <a:cs typeface="Times New Roman" panose="02020603050405020304" pitchFamily="18" charset="0"/>
                <a:sym typeface="Wingdings 2" pitchFamily="18" charset="2"/>
              </a:rPr>
              <a:t>r</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en-US" altLang="zh-CN" sz="2400" i="1"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e</a:t>
            </a:r>
            <a:r>
              <a:rPr lang="en-US" altLang="zh-CN" sz="2400" dirty="0" smtClean="0">
                <a:latin typeface="Times New Roman" panose="02020603050405020304" pitchFamily="18" charset="0"/>
                <a:ea typeface="楷体_GB2312" pitchFamily="49" charset="-122"/>
                <a:cs typeface="Times New Roman" panose="02020603050405020304" pitchFamily="18" charset="0"/>
              </a:rPr>
              <a:t>↑</a:t>
            </a:r>
            <a:r>
              <a:rPr lang="zh-CN" altLang="en-US" sz="2400" dirty="0" smtClean="0">
                <a:latin typeface="Times New Roman" panose="02020603050405020304" pitchFamily="18" charset="0"/>
                <a:ea typeface="楷体_GB2312" pitchFamily="49" charset="-122"/>
                <a:cs typeface="Times New Roman" panose="02020603050405020304" pitchFamily="18" charset="0"/>
              </a:rPr>
              <a:t>，可从汇率决定理论中的国际借贷学说考虑；</a:t>
            </a:r>
            <a:endParaRPr lang="en-US" altLang="zh-CN" sz="2400" dirty="0" smtClean="0">
              <a:latin typeface="Times New Roman" panose="02020603050405020304" pitchFamily="18" charset="0"/>
              <a:ea typeface="楷体_GB2312" pitchFamily="49" charset="-122"/>
              <a:cs typeface="Times New Roman" panose="02020603050405020304" pitchFamily="18" charset="0"/>
            </a:endParaRPr>
          </a:p>
          <a:p>
            <a:pPr marL="944563" lvl="3" indent="0">
              <a:lnSpc>
                <a:spcPct val="150000"/>
              </a:lnSpc>
              <a:buClr>
                <a:srgbClr val="FF0000"/>
              </a:buClr>
              <a:buFont typeface="Wingdings" pitchFamily="2" charset="2"/>
              <a:buChar char="ü"/>
            </a:pPr>
            <a:r>
              <a:rPr lang="zh-CN" altLang="en-US" sz="2400"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对于</a:t>
            </a:r>
            <a:r>
              <a:rPr lang="en-US" altLang="zh-CN" sz="2400" i="1" dirty="0" smtClean="0">
                <a:latin typeface="Times New Roman" panose="02020603050405020304" pitchFamily="18" charset="0"/>
                <a:ea typeface="楷体_GB2312" pitchFamily="49" charset="-122"/>
                <a:cs typeface="Times New Roman" panose="02020603050405020304" pitchFamily="18" charset="0"/>
                <a:sym typeface="Wingdings 2" pitchFamily="18" charset="2"/>
              </a:rPr>
              <a:t>e</a:t>
            </a:r>
            <a:r>
              <a:rPr lang="en-US" altLang="zh-CN" sz="2400" dirty="0" smtClean="0">
                <a:solidFill>
                  <a:srgbClr val="00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 </a:t>
            </a:r>
            <a:r>
              <a:rPr lang="en-US" altLang="zh-CN" sz="2400" dirty="0">
                <a:latin typeface="Times New Roman" panose="02020603050405020304" pitchFamily="18" charset="0"/>
                <a:ea typeface="楷体_GB2312" pitchFamily="49" charset="-122"/>
                <a:cs typeface="Times New Roman" panose="02020603050405020304" pitchFamily="18" charset="0"/>
              </a:rPr>
              <a:t>↑</a:t>
            </a:r>
            <a:r>
              <a:rPr lang="en-US" altLang="zh-CN" sz="2400" dirty="0">
                <a:solidFill>
                  <a:srgbClr val="00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a:t>
            </a:r>
            <a:r>
              <a:rPr lang="en-US" altLang="zh-CN" sz="2400" i="1" dirty="0">
                <a:solidFill>
                  <a:srgbClr val="000000"/>
                </a:solidFill>
                <a:latin typeface="Times New Roman" panose="02020603050405020304" pitchFamily="18" charset="0"/>
                <a:ea typeface="楷体_GB2312" pitchFamily="49" charset="-122"/>
                <a:cs typeface="Times New Roman" panose="02020603050405020304" pitchFamily="18" charset="0"/>
                <a:sym typeface="Wingdings 2" pitchFamily="18" charset="2"/>
              </a:rPr>
              <a:t>NX</a:t>
            </a:r>
            <a:r>
              <a:rPr lang="en-US" altLang="zh-CN" sz="2400" dirty="0" smtClean="0">
                <a:latin typeface="Times New Roman" panose="02020603050405020304" pitchFamily="18" charset="0"/>
                <a:ea typeface="楷体_GB2312" pitchFamily="49" charset="-122"/>
                <a:cs typeface="Times New Roman" panose="02020603050405020304" pitchFamily="18" charset="0"/>
              </a:rPr>
              <a:t>↑</a:t>
            </a:r>
            <a:r>
              <a:rPr lang="zh-CN" altLang="en-US" sz="2400" dirty="0" smtClean="0">
                <a:latin typeface="Times New Roman" panose="02020603050405020304" pitchFamily="18" charset="0"/>
                <a:ea typeface="楷体_GB2312" pitchFamily="49" charset="-122"/>
                <a:cs typeface="Times New Roman" panose="02020603050405020304" pitchFamily="18" charset="0"/>
              </a:rPr>
              <a:t>，则应从汇率的影响理论考虑。</a:t>
            </a:r>
            <a:endParaRPr lang="zh-CN" altLang="en-US" sz="2400" i="1" dirty="0" smtClean="0">
              <a:latin typeface="Times New Roman" panose="02020603050405020304" pitchFamily="18" charset="0"/>
              <a:cs typeface="Times New Roman" panose="02020603050405020304" pitchFamily="18" charset="0"/>
            </a:endParaRPr>
          </a:p>
          <a:p>
            <a:pPr marL="87313" lvl="1" indent="0">
              <a:buClr>
                <a:srgbClr val="FF0000"/>
              </a:buClr>
              <a:buNone/>
            </a:pPr>
            <a:endParaRPr lang="en-US" altLang="zh-CN" sz="3200" b="1" dirty="0" smtClean="0">
              <a:ea typeface="楷体_GB2312" pitchFamily="49" charset="-122"/>
              <a:sym typeface="Wingdings 2" pitchFamily="18" charset="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27100"/>
          </a:xfrm>
        </p:spPr>
        <p:txBody>
          <a:bodyPr/>
          <a:lstStyle/>
          <a:p>
            <a:pPr algn="ctr"/>
            <a:r>
              <a:rPr lang="zh-CN" altLang="en-US" sz="2800" dirty="0" smtClean="0">
                <a:latin typeface="楷体_GB2312" pitchFamily="49" charset="-122"/>
                <a:ea typeface="楷体_GB2312" pitchFamily="49" charset="-122"/>
              </a:rPr>
              <a:t>货币政策传导机制理论的不足之处</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79512" y="764704"/>
            <a:ext cx="8964488" cy="4525963"/>
          </a:xfrm>
        </p:spPr>
        <p:txBody>
          <a:bodyPr/>
          <a:lstStyle/>
          <a:p>
            <a:pPr>
              <a:buClr>
                <a:srgbClr val="FF0000"/>
              </a:buClr>
              <a:buFont typeface="Wingdings" pitchFamily="2" charset="2"/>
              <a:buChar char="Ø"/>
            </a:pPr>
            <a:r>
              <a:rPr lang="zh-CN" altLang="en-US" sz="2800" dirty="0" smtClean="0">
                <a:latin typeface="楷体_GB2312" pitchFamily="49" charset="-122"/>
                <a:ea typeface="楷体_GB2312" pitchFamily="49" charset="-122"/>
              </a:rPr>
              <a:t>完整的货币政策传导机制理论应研究从政策工具到操作指标，再到中介指标，最后作用于最终指标的全过程。这里的传导机制理论却只给出了中介指标对最终指标的影响。</a:t>
            </a:r>
            <a:endParaRPr lang="en-US" altLang="zh-CN" sz="28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中介指标→最终指标，比较偏向于宏观经济学内容；</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政策工具→操作指标，可控力非常强，研究的价值不大；</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操作指标→中介指标，需要研究中央银行的政策操作对金融体系（尤其是金融机构）的影响。</a:t>
            </a:r>
            <a:endParaRPr lang="en-US" altLang="zh-CN" sz="2400" dirty="0" smtClean="0">
              <a:latin typeface="楷体_GB2312" pitchFamily="49" charset="-122"/>
              <a:ea typeface="楷体_GB2312" pitchFamily="49" charset="-122"/>
            </a:endParaRPr>
          </a:p>
          <a:p>
            <a:pPr lvl="0">
              <a:buClr>
                <a:srgbClr val="FF0000"/>
              </a:buClr>
              <a:buFont typeface="Wingdings" pitchFamily="2" charset="2"/>
              <a:buChar char="Ø"/>
            </a:pPr>
            <a:r>
              <a:rPr lang="zh-CN" altLang="en-US" sz="2800" dirty="0" smtClean="0">
                <a:solidFill>
                  <a:srgbClr val="000000"/>
                </a:solidFill>
                <a:latin typeface="楷体_GB2312" pitchFamily="49" charset="-122"/>
                <a:ea typeface="楷体_GB2312" pitchFamily="49" charset="-122"/>
              </a:rPr>
              <a:t>这里的最终指标只给出了产出，这也是不完整的。最终指标最重要的是通胀。</a:t>
            </a:r>
            <a:endParaRPr lang="en-US" altLang="zh-CN" sz="2800" dirty="0" smtClean="0">
              <a:solidFill>
                <a:srgbClr val="000000"/>
              </a:solidFill>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solidFill>
                  <a:srgbClr val="000000"/>
                </a:solidFill>
                <a:latin typeface="楷体_GB2312" pitchFamily="49" charset="-122"/>
                <a:ea typeface="楷体_GB2312" pitchFamily="49" charset="-122"/>
              </a:rPr>
              <a:t>根据菲利普斯曲线，产出缺口会影响通胀，并且存在时滞。</a:t>
            </a:r>
            <a:endParaRPr lang="en-US" altLang="zh-CN" sz="2400" dirty="0" smtClean="0">
              <a:solidFill>
                <a:srgbClr val="000000"/>
              </a:solidFill>
              <a:latin typeface="楷体_GB2312" pitchFamily="49" charset="-122"/>
              <a:ea typeface="楷体_GB2312" pitchFamily="49" charset="-122"/>
            </a:endParaRPr>
          </a:p>
          <a:p>
            <a:pPr lvl="2">
              <a:buClr>
                <a:srgbClr val="FF0000"/>
              </a:buClr>
              <a:buFont typeface="Wingdings" pitchFamily="2" charset="2"/>
              <a:buChar char="ü"/>
            </a:pPr>
            <a:endParaRPr lang="zh-CN" altLang="en-US" sz="2000" dirty="0">
              <a:latin typeface="楷体_GB2312" pitchFamily="49" charset="-122"/>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16632"/>
            <a:ext cx="8229600" cy="927100"/>
          </a:xfrm>
        </p:spPr>
        <p:txBody>
          <a:bodyPr/>
          <a:lstStyle/>
          <a:p>
            <a:pPr algn="ctr"/>
            <a:r>
              <a:rPr lang="zh-CN" altLang="en-US" sz="3200" dirty="0" smtClean="0">
                <a:solidFill>
                  <a:srgbClr val="7030A0"/>
                </a:solidFill>
                <a:latin typeface="楷体_GB2312" panose="02010609030101010101" pitchFamily="49" charset="-122"/>
                <a:ea typeface="楷体_GB2312" panose="02010609030101010101" pitchFamily="49" charset="-122"/>
              </a:rPr>
              <a:t>广义货币政策与狭义货币政策差异之处</a:t>
            </a:r>
            <a:endParaRPr lang="zh-CN" altLang="en-US" sz="3200" dirty="0">
              <a:solidFill>
                <a:srgbClr val="7030A0"/>
              </a:solidFill>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359024" y="980728"/>
            <a:ext cx="8784976" cy="4525963"/>
          </a:xfrm>
        </p:spPr>
        <p:txBody>
          <a:bodyPr/>
          <a:lstStyle/>
          <a:p>
            <a:pPr>
              <a:buClr>
                <a:srgbClr val="FF0000"/>
              </a:buClr>
              <a:buFont typeface="Wingdings" panose="05000000000000000000" pitchFamily="2" charset="2"/>
              <a:buChar char="Ø"/>
            </a:pPr>
            <a:r>
              <a:rPr lang="zh-CN" altLang="en-US" sz="2800" dirty="0" smtClean="0">
                <a:latin typeface="楷体_GB2312" panose="02010609030101010101" pitchFamily="49" charset="-122"/>
                <a:ea typeface="楷体_GB2312" panose="02010609030101010101" pitchFamily="49" charset="-122"/>
              </a:rPr>
              <a:t>实施对象差异</a:t>
            </a:r>
            <a:endParaRPr lang="en-US" altLang="zh-CN" sz="28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400" dirty="0" smtClean="0">
                <a:latin typeface="楷体_GB2312" panose="02010609030101010101" pitchFamily="49" charset="-122"/>
                <a:ea typeface="楷体_GB2312" panose="02010609030101010101" pitchFamily="49" charset="-122"/>
              </a:rPr>
              <a:t>广义货币政策的实施对象是宏观经济部门，包括中央银行，范围更广。</a:t>
            </a:r>
            <a:endParaRPr lang="en-US" altLang="zh-CN" sz="24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400" dirty="0" smtClean="0">
                <a:latin typeface="楷体_GB2312" panose="02010609030101010101" pitchFamily="49" charset="-122"/>
                <a:ea typeface="楷体_GB2312" panose="02010609030101010101" pitchFamily="49" charset="-122"/>
              </a:rPr>
              <a:t>狭义货币政策的实施对象只能是中央银行。</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itchFamily="2" charset="2"/>
              <a:buChar char="Ø"/>
            </a:pPr>
            <a:r>
              <a:rPr lang="zh-CN" altLang="en-US" sz="2800" dirty="0" smtClean="0">
                <a:latin typeface="楷体_GB2312" panose="02010609030101010101" pitchFamily="49" charset="-122"/>
                <a:ea typeface="楷体_GB2312" panose="02010609030101010101" pitchFamily="49" charset="-122"/>
              </a:rPr>
              <a:t>实施工具差异</a:t>
            </a:r>
            <a:endParaRPr lang="en-US" altLang="zh-CN" sz="28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400" dirty="0" smtClean="0">
                <a:latin typeface="楷体_GB2312" panose="02010609030101010101" pitchFamily="49" charset="-122"/>
                <a:ea typeface="楷体_GB2312" panose="02010609030101010101" pitchFamily="49" charset="-122"/>
              </a:rPr>
              <a:t>广义货币政策的实施工具可以是货币政策工具、财政政策工具、监管政策工具、汇率政策工具等等。</a:t>
            </a:r>
            <a:endParaRPr lang="en-US" altLang="zh-CN" sz="24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400" dirty="0" smtClean="0">
                <a:latin typeface="楷体_GB2312" panose="02010609030101010101" pitchFamily="49" charset="-122"/>
                <a:ea typeface="楷体_GB2312" panose="02010609030101010101" pitchFamily="49" charset="-122"/>
              </a:rPr>
              <a:t>狭义货币政策的实施工具只能是货币政策工具。</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itchFamily="2" charset="2"/>
              <a:buChar char="Ø"/>
            </a:pPr>
            <a:r>
              <a:rPr lang="zh-CN" altLang="en-US" sz="2800" dirty="0" smtClean="0">
                <a:latin typeface="楷体_GB2312" panose="02010609030101010101" pitchFamily="49" charset="-122"/>
                <a:ea typeface="楷体_GB2312" panose="02010609030101010101" pitchFamily="49" charset="-122"/>
              </a:rPr>
              <a:t>实施目的差异</a:t>
            </a:r>
            <a:endParaRPr lang="en-US" altLang="zh-CN" sz="28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400" dirty="0" smtClean="0">
                <a:latin typeface="楷体_GB2312" panose="02010609030101010101" pitchFamily="49" charset="-122"/>
                <a:ea typeface="楷体_GB2312" panose="02010609030101010101" pitchFamily="49" charset="-122"/>
              </a:rPr>
              <a:t>广义货币政策的实施目的不一定为了控制货币供给，但是政策操作会影响到货币供给，存在外部性。</a:t>
            </a:r>
            <a:endParaRPr lang="en-US" altLang="zh-CN" sz="2400"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ü"/>
            </a:pPr>
            <a:r>
              <a:rPr lang="zh-CN" altLang="en-US" sz="2400" dirty="0" smtClean="0">
                <a:latin typeface="楷体_GB2312" panose="02010609030101010101" pitchFamily="49" charset="-122"/>
                <a:ea typeface="楷体_GB2312" panose="02010609030101010101" pitchFamily="49" charset="-122"/>
              </a:rPr>
              <a:t>狭义货币政策的实施目的是为了控制货币供给。</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itchFamily="2" charset="2"/>
              <a:buChar char="Ø"/>
            </a:pPr>
            <a:endParaRPr lang="en-US" altLang="zh-CN" sz="2800" dirty="0" smtClean="0">
              <a:latin typeface="楷体_GB2312" panose="02010609030101010101" pitchFamily="49" charset="-122"/>
              <a:ea typeface="楷体_GB2312" panose="02010609030101010101" pitchFamily="49" charset="-122"/>
            </a:endParaRPr>
          </a:p>
        </p:txBody>
      </p:sp>
    </p:spTree>
    <p:extLst>
      <p:ext uri="{BB962C8B-B14F-4D97-AF65-F5344CB8AC3E}">
        <p14:creationId xmlns="" xmlns:p14="http://schemas.microsoft.com/office/powerpoint/2010/main" val="1737004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6572264"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5</a:t>
            </a:r>
            <a:r>
              <a:rPr lang="zh-CN" altLang="en-US" sz="5400" b="1" dirty="0" smtClean="0">
                <a:solidFill>
                  <a:schemeClr val="tx1"/>
                </a:solidFill>
                <a:latin typeface="华文新魏" pitchFamily="2" charset="-122"/>
                <a:ea typeface="华文新魏" pitchFamily="2" charset="-122"/>
              </a:rPr>
              <a:t>节 </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货币政策效应</a:t>
            </a:r>
          </a:p>
        </p:txBody>
      </p:sp>
    </p:spTree>
  </p:cSld>
  <p:clrMapOvr>
    <a:masterClrMapping/>
  </p:clrMapOvr>
  <p:transition>
    <p:pull dir="l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92696"/>
            <a:ext cx="8820472" cy="4525963"/>
          </a:xfrm>
        </p:spPr>
        <p:txBody>
          <a:bodyPr/>
          <a:lstStyle/>
          <a:p>
            <a:pPr>
              <a:buClr>
                <a:srgbClr val="FF0000"/>
              </a:buClr>
              <a:buFont typeface="Wingdings" pitchFamily="2" charset="2"/>
              <a:buChar char="Ø"/>
            </a:pPr>
            <a:r>
              <a:rPr lang="zh-CN" altLang="en-US" dirty="0" smtClean="0">
                <a:latin typeface="楷体_GB2312" panose="02010609030101010101" pitchFamily="49" charset="-122"/>
                <a:ea typeface="楷体_GB2312" panose="02010609030101010101" pitchFamily="49" charset="-122"/>
              </a:rPr>
              <a:t>货币政策效应指的是货币政策的效果，即货币政策有效性。影响货币政策效应的因素有：</a:t>
            </a:r>
            <a:endParaRPr lang="en-US" altLang="zh-CN"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l"/>
            </a:pPr>
            <a:r>
              <a:rPr lang="zh-CN" altLang="en-US" dirty="0" smtClean="0">
                <a:latin typeface="楷体_GB2312" panose="02010609030101010101" pitchFamily="49" charset="-122"/>
                <a:ea typeface="楷体_GB2312" panose="02010609030101010101" pitchFamily="49" charset="-122"/>
              </a:rPr>
              <a:t>货币政策时滞</a:t>
            </a:r>
            <a:endParaRPr lang="en-US" altLang="zh-CN"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l"/>
            </a:pPr>
            <a:r>
              <a:rPr lang="zh-CN" altLang="en-US" dirty="0" smtClean="0">
                <a:latin typeface="楷体_GB2312" panose="02010609030101010101" pitchFamily="49" charset="-122"/>
                <a:ea typeface="楷体_GB2312" panose="02010609030101010101" pitchFamily="49" charset="-122"/>
              </a:rPr>
              <a:t>货币流通速度</a:t>
            </a:r>
            <a:endParaRPr lang="en-US" altLang="zh-CN"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l"/>
            </a:pPr>
            <a:r>
              <a:rPr lang="zh-CN" altLang="en-US" dirty="0" smtClean="0">
                <a:latin typeface="楷体_GB2312" panose="02010609030101010101" pitchFamily="49" charset="-122"/>
                <a:ea typeface="楷体_GB2312" panose="02010609030101010101" pitchFamily="49" charset="-122"/>
              </a:rPr>
              <a:t>微观主体预期</a:t>
            </a:r>
            <a:endParaRPr lang="en-US" altLang="zh-CN"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l"/>
            </a:pPr>
            <a:r>
              <a:rPr lang="zh-CN" altLang="en-US" dirty="0" smtClean="0">
                <a:latin typeface="楷体_GB2312" panose="02010609030101010101" pitchFamily="49" charset="-122"/>
                <a:ea typeface="楷体_GB2312" panose="02010609030101010101" pitchFamily="49" charset="-122"/>
              </a:rPr>
              <a:t>其他经济政治因素</a:t>
            </a:r>
            <a:endParaRPr lang="en-US" altLang="zh-CN" dirty="0" smtClean="0">
              <a:latin typeface="楷体_GB2312" panose="02010609030101010101" pitchFamily="49" charset="-122"/>
              <a:ea typeface="楷体_GB2312" panose="02010609030101010101" pitchFamily="49" charset="-122"/>
            </a:endParaRPr>
          </a:p>
          <a:p>
            <a:pPr lvl="1">
              <a:buClr>
                <a:srgbClr val="FF0000"/>
              </a:buClr>
              <a:buFont typeface="Wingdings" pitchFamily="2" charset="2"/>
              <a:buChar char="l"/>
            </a:pPr>
            <a:r>
              <a:rPr lang="zh-CN" altLang="en-US" dirty="0" smtClean="0">
                <a:latin typeface="楷体_GB2312" panose="02010609030101010101" pitchFamily="49" charset="-122"/>
                <a:ea typeface="楷体_GB2312" panose="02010609030101010101" pitchFamily="49" charset="-122"/>
              </a:rPr>
              <a:t>央行信誉及透明度</a:t>
            </a:r>
            <a:endParaRPr lang="en-US" altLang="zh-CN" dirty="0" smtClean="0">
              <a:latin typeface="楷体_GB2312" panose="02010609030101010101" pitchFamily="49" charset="-122"/>
              <a:ea typeface="楷体_GB2312" panose="02010609030101010101" pitchFamily="49" charset="-122"/>
            </a:endParaRPr>
          </a:p>
          <a:p>
            <a:pPr lvl="1">
              <a:buClr>
                <a:srgbClr val="FF0000"/>
              </a:buClr>
              <a:buNone/>
            </a:pP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00108"/>
            <a:ext cx="9144000" cy="4525963"/>
          </a:xfrm>
        </p:spPr>
        <p:txBody>
          <a:bodyPr/>
          <a:lstStyle/>
          <a:p>
            <a:pPr>
              <a:spcBef>
                <a:spcPct val="0"/>
              </a:spcBef>
              <a:buNone/>
            </a:pPr>
            <a:r>
              <a:rPr lang="en-US" altLang="zh-CN" sz="2800" dirty="0" smtClean="0">
                <a:solidFill>
                  <a:srgbClr val="FF0000"/>
                </a:solidFill>
                <a:latin typeface="楷体_GB2312" pitchFamily="49" charset="-122"/>
                <a:ea typeface="楷体_GB2312" pitchFamily="49" charset="-122"/>
                <a:sym typeface="Wingdings 2" pitchFamily="18" charset="2"/>
              </a:rPr>
              <a:t></a:t>
            </a:r>
            <a:r>
              <a:rPr lang="zh-CN" altLang="en-US" sz="2800" dirty="0" smtClean="0">
                <a:latin typeface="华文新魏" pitchFamily="2" charset="-122"/>
                <a:ea typeface="华文新魏" pitchFamily="2" charset="-122"/>
              </a:rPr>
              <a:t>货币政策时滞</a:t>
            </a:r>
            <a:r>
              <a:rPr lang="zh-CN" altLang="en-US" sz="2800" dirty="0" smtClean="0">
                <a:latin typeface="楷体" pitchFamily="49" charset="-122"/>
                <a:ea typeface="楷体_GB2312" pitchFamily="49" charset="-122"/>
              </a:rPr>
              <a:t>：是指从货币政策当局发现问题到货币政策对最终政策目标产生作用所需要的时间。</a:t>
            </a:r>
            <a:endParaRPr lang="en-US" altLang="zh-CN" sz="2800" dirty="0" smtClean="0">
              <a:latin typeface="楷体" pitchFamily="49" charset="-122"/>
              <a:ea typeface="楷体_GB2312" pitchFamily="49" charset="-122"/>
            </a:endParaRPr>
          </a:p>
          <a:p>
            <a:pPr>
              <a:lnSpc>
                <a:spcPct val="150000"/>
              </a:lnSpc>
              <a:spcBef>
                <a:spcPct val="0"/>
              </a:spcBef>
              <a:buNone/>
            </a:pPr>
            <a:r>
              <a:rPr lang="en-US" altLang="zh-CN" sz="2400" dirty="0" smtClean="0">
                <a:latin typeface="楷体" pitchFamily="49" charset="-122"/>
                <a:ea typeface="楷体_GB2312" pitchFamily="49" charset="-122"/>
              </a:rPr>
              <a:t>     </a:t>
            </a:r>
            <a:r>
              <a:rPr lang="zh-CN" altLang="en-US" sz="2400" dirty="0" smtClean="0">
                <a:solidFill>
                  <a:srgbClr val="FF0000"/>
                </a:solidFill>
                <a:latin typeface="Times New Roman" pitchFamily="18" charset="0"/>
                <a:ea typeface="楷体_GB2312" pitchFamily="49" charset="-122"/>
                <a:cs typeface="Times New Roman" pitchFamily="18" charset="0"/>
              </a:rPr>
              <a:t>☆</a:t>
            </a:r>
            <a:r>
              <a:rPr lang="zh-CN" altLang="en-US" sz="2400" dirty="0" smtClean="0">
                <a:latin typeface="Times New Roman" pitchFamily="18" charset="0"/>
                <a:ea typeface="楷体_GB2312" pitchFamily="49" charset="-122"/>
                <a:cs typeface="Times New Roman" pitchFamily="18" charset="0"/>
              </a:rPr>
              <a:t>货币政策时滞包括内部时滞和外部时滞。</a:t>
            </a:r>
            <a:endParaRPr lang="en-US" altLang="zh-CN" sz="2400" dirty="0" smtClean="0">
              <a:latin typeface="Times New Roman" pitchFamily="18" charset="0"/>
              <a:ea typeface="楷体_GB2312" pitchFamily="49" charset="-122"/>
              <a:cs typeface="Times New Roman" pitchFamily="18" charset="0"/>
            </a:endParaRPr>
          </a:p>
          <a:p>
            <a:pPr>
              <a:lnSpc>
                <a:spcPct val="150000"/>
              </a:lnSpc>
              <a:spcBef>
                <a:spcPct val="0"/>
              </a:spcBef>
              <a:buNone/>
            </a:pPr>
            <a:r>
              <a:rPr lang="zh-CN" altLang="en-US"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西方学者研究表明，在市场经济国家，货币政策的外部时滞一般在半年到一年半。在我国，由于金融体制和传导机制有着不同的特点，货币政策的外部时滞较短，大约为</a:t>
            </a:r>
            <a:r>
              <a:rPr lang="en-US" altLang="zh-CN" sz="2400" dirty="0" smtClean="0">
                <a:latin typeface="Times New Roman" pitchFamily="18" charset="0"/>
                <a:ea typeface="楷体_GB2312" pitchFamily="49" charset="-122"/>
                <a:cs typeface="Times New Roman" pitchFamily="18" charset="0"/>
              </a:rPr>
              <a:t>2-3</a:t>
            </a:r>
            <a:r>
              <a:rPr lang="zh-CN" altLang="en-US" sz="2400" dirty="0" smtClean="0">
                <a:latin typeface="Times New Roman" pitchFamily="18" charset="0"/>
                <a:ea typeface="楷体_GB2312" pitchFamily="49" charset="-122"/>
                <a:cs typeface="Times New Roman" pitchFamily="18" charset="0"/>
              </a:rPr>
              <a:t>个月。</a:t>
            </a:r>
            <a:endParaRPr lang="en-US" altLang="zh-CN" sz="2400" dirty="0" smtClean="0">
              <a:latin typeface="Times New Roman" pitchFamily="18" charset="0"/>
              <a:ea typeface="楷体_GB2312" pitchFamily="49" charset="-122"/>
              <a:cs typeface="Times New Roman" pitchFamily="18" charset="0"/>
            </a:endParaRPr>
          </a:p>
          <a:p>
            <a:pPr>
              <a:lnSpc>
                <a:spcPct val="150000"/>
              </a:lnSpc>
              <a:spcBef>
                <a:spcPct val="0"/>
              </a:spcBef>
              <a:buNone/>
            </a:pPr>
            <a:r>
              <a:rPr lang="zh-CN" altLang="en-US"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latin typeface="Times New Roman" pitchFamily="18" charset="0"/>
                <a:ea typeface="楷体_GB2312" pitchFamily="49" charset="-122"/>
                <a:cs typeface="Times New Roman" pitchFamily="18" charset="0"/>
              </a:rPr>
              <a:t>财政政策的内部时滞较长、外部时滞较短；货币政策的外部时滞较长，内部时滞较短。</a:t>
            </a:r>
            <a:endParaRPr lang="en-US" altLang="zh-CN" sz="2400" dirty="0" smtClean="0">
              <a:latin typeface="Times New Roman" pitchFamily="18" charset="0"/>
              <a:ea typeface="楷体_GB2312" pitchFamily="49" charset="-122"/>
              <a:cs typeface="Times New Roman" pitchFamily="18" charset="0"/>
            </a:endParaRPr>
          </a:p>
          <a:p>
            <a:pPr marL="0" indent="0">
              <a:lnSpc>
                <a:spcPts val="3600"/>
              </a:lnSpc>
              <a:spcBef>
                <a:spcPct val="0"/>
              </a:spcBef>
              <a:buNone/>
            </a:pPr>
            <a:endParaRPr lang="en-US" altLang="zh-CN" b="1" dirty="0" smtClean="0">
              <a:latin typeface="楷体_GB2312" pitchFamily="49" charset="-122"/>
              <a:ea typeface="楷体_GB2312" pitchFamily="49" charset="-122"/>
            </a:endParaRPr>
          </a:p>
          <a:p>
            <a:endParaRPr lang="zh-CN" altLang="en-US" dirty="0"/>
          </a:p>
        </p:txBody>
      </p:sp>
      <p:sp>
        <p:nvSpPr>
          <p:cNvPr id="4" name="标题 1"/>
          <p:cNvSpPr>
            <a:spLocks noGrp="1"/>
          </p:cNvSpPr>
          <p:nvPr>
            <p:ph type="title"/>
          </p:nvPr>
        </p:nvSpPr>
        <p:spPr>
          <a:xfrm>
            <a:off x="142844" y="142852"/>
            <a:ext cx="8229600" cy="927100"/>
          </a:xfrm>
        </p:spPr>
        <p:txBody>
          <a:bodyPr/>
          <a:lstStyle/>
          <a:p>
            <a:r>
              <a:rPr lang="zh-CN" altLang="en-US" sz="2800" dirty="0" smtClean="0">
                <a:latin typeface="楷体_GB2312" panose="02010609030101010101" pitchFamily="49" charset="-122"/>
                <a:ea typeface="楷体_GB2312" panose="02010609030101010101" pitchFamily="49" charset="-122"/>
              </a:rPr>
              <a:t>一、货币政策时滞</a:t>
            </a:r>
            <a:endParaRPr lang="zh-CN" altLang="en-US" sz="28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smtClean="0">
                <a:solidFill>
                  <a:srgbClr val="7030A0"/>
                </a:solidFill>
                <a:latin typeface="楷体_GB2312" pitchFamily="49" charset="-122"/>
                <a:ea typeface="楷体_GB2312" pitchFamily="49" charset="-122"/>
              </a:rPr>
              <a:t>相机抉择货币政策两种批判观点</a:t>
            </a:r>
            <a:endParaRPr lang="zh-CN" altLang="en-US" sz="3200" dirty="0">
              <a:solidFill>
                <a:srgbClr val="7030A0"/>
              </a:solidFill>
              <a:latin typeface="楷体_GB2312" pitchFamily="49" charset="-122"/>
              <a:ea typeface="楷体_GB2312" pitchFamily="49" charset="-122"/>
            </a:endParaRPr>
          </a:p>
        </p:txBody>
      </p:sp>
      <p:sp>
        <p:nvSpPr>
          <p:cNvPr id="3" name="内容占位符 2"/>
          <p:cNvSpPr>
            <a:spLocks noGrp="1"/>
          </p:cNvSpPr>
          <p:nvPr>
            <p:ph idx="1"/>
          </p:nvPr>
        </p:nvSpPr>
        <p:spPr>
          <a:xfrm>
            <a:off x="395536" y="1196752"/>
            <a:ext cx="8229600" cy="4525963"/>
          </a:xfrm>
        </p:spPr>
        <p:txBody>
          <a:bodyPr/>
          <a:lstStyle/>
          <a:p>
            <a:pPr>
              <a:buClr>
                <a:srgbClr val="7030A0"/>
              </a:buClr>
              <a:buFont typeface="Wingdings" pitchFamily="2" charset="2"/>
              <a:buChar char="Ø"/>
            </a:pPr>
            <a:r>
              <a:rPr lang="zh-CN" altLang="en-US" sz="2400" dirty="0" smtClean="0">
                <a:latin typeface="楷体_GB2312" pitchFamily="49" charset="-122"/>
                <a:ea typeface="楷体_GB2312" pitchFamily="49" charset="-122"/>
              </a:rPr>
              <a:t>货币政策时滞</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货币学派观点</a:t>
            </a:r>
            <a:endParaRPr lang="en-US" altLang="zh-CN" sz="2400" dirty="0" smtClean="0">
              <a:latin typeface="楷体_GB2312" pitchFamily="49" charset="-122"/>
              <a:ea typeface="楷体_GB2312" pitchFamily="49" charset="-122"/>
            </a:endParaRPr>
          </a:p>
          <a:p>
            <a:pPr>
              <a:buClr>
                <a:srgbClr val="7030A0"/>
              </a:buClr>
              <a:buFont typeface="Wingdings" pitchFamily="2" charset="2"/>
              <a:buChar char="Ø"/>
            </a:pPr>
            <a:r>
              <a:rPr lang="zh-CN" altLang="en-US" sz="2400" dirty="0" smtClean="0">
                <a:latin typeface="楷体_GB2312" pitchFamily="49" charset="-122"/>
                <a:ea typeface="楷体_GB2312" pitchFamily="49" charset="-122"/>
              </a:rPr>
              <a:t>相机抉择相对于规则型货币政策存在通胀偏差</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理性预期学派观点</a:t>
            </a:r>
            <a:endParaRPr lang="zh-CN" altLang="en-US" sz="2400" dirty="0">
              <a:latin typeface="楷体_GB2312" pitchFamily="49" charset="-122"/>
              <a:ea typeface="楷体_GB2312"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2"/>
          <p:cNvCxnSpPr>
            <a:cxnSpLocks noChangeShapeType="1"/>
          </p:cNvCxnSpPr>
          <p:nvPr/>
        </p:nvCxnSpPr>
        <p:spPr bwMode="auto">
          <a:xfrm>
            <a:off x="611188" y="5486400"/>
            <a:ext cx="7777162" cy="1588"/>
          </a:xfrm>
          <a:prstGeom prst="line">
            <a:avLst/>
          </a:prstGeom>
          <a:noFill/>
          <a:ln w="38100">
            <a:solidFill>
              <a:schemeClr val="tx1"/>
            </a:solidFill>
            <a:round/>
            <a:headEnd/>
            <a:tailEnd/>
          </a:ln>
        </p:spPr>
      </p:cxnSp>
      <p:pic>
        <p:nvPicPr>
          <p:cNvPr id="5" name="TextBox 7"/>
          <p:cNvPicPr>
            <a:picLocks noChangeArrowheads="1"/>
          </p:cNvPicPr>
          <p:nvPr/>
        </p:nvPicPr>
        <p:blipFill>
          <a:blip r:embed="rId2" cstate="print"/>
          <a:srcRect/>
          <a:stretch>
            <a:fillRect/>
          </a:stretch>
        </p:blipFill>
        <p:spPr bwMode="auto">
          <a:xfrm>
            <a:off x="3597275" y="5473700"/>
            <a:ext cx="1785938" cy="774700"/>
          </a:xfrm>
          <a:prstGeom prst="rect">
            <a:avLst/>
          </a:prstGeom>
          <a:noFill/>
          <a:ln w="9525">
            <a:noFill/>
            <a:miter lim="800000"/>
            <a:headEnd/>
            <a:tailEnd/>
          </a:ln>
        </p:spPr>
      </p:pic>
      <p:cxnSp>
        <p:nvCxnSpPr>
          <p:cNvPr id="6" name="直接连接符 9"/>
          <p:cNvCxnSpPr>
            <a:cxnSpLocks noChangeShapeType="1"/>
          </p:cNvCxnSpPr>
          <p:nvPr/>
        </p:nvCxnSpPr>
        <p:spPr bwMode="auto">
          <a:xfrm rot="5400000">
            <a:off x="504031" y="5739607"/>
            <a:ext cx="360363" cy="0"/>
          </a:xfrm>
          <a:prstGeom prst="line">
            <a:avLst/>
          </a:prstGeom>
          <a:noFill/>
          <a:ln w="38100">
            <a:solidFill>
              <a:schemeClr val="tx1"/>
            </a:solidFill>
            <a:round/>
            <a:headEnd/>
            <a:tailEnd/>
          </a:ln>
        </p:spPr>
      </p:cxnSp>
      <p:cxnSp>
        <p:nvCxnSpPr>
          <p:cNvPr id="7" name="直接连接符 11"/>
          <p:cNvCxnSpPr>
            <a:cxnSpLocks noChangeShapeType="1"/>
          </p:cNvCxnSpPr>
          <p:nvPr/>
        </p:nvCxnSpPr>
        <p:spPr bwMode="auto">
          <a:xfrm rot="5400000">
            <a:off x="3240881" y="5739607"/>
            <a:ext cx="358775" cy="1588"/>
          </a:xfrm>
          <a:prstGeom prst="line">
            <a:avLst/>
          </a:prstGeom>
          <a:noFill/>
          <a:ln w="38100">
            <a:solidFill>
              <a:schemeClr val="tx1"/>
            </a:solidFill>
            <a:round/>
            <a:headEnd/>
            <a:tailEnd/>
          </a:ln>
        </p:spPr>
      </p:cxnSp>
      <p:cxnSp>
        <p:nvCxnSpPr>
          <p:cNvPr id="8" name="直接箭头连接符 16"/>
          <p:cNvCxnSpPr>
            <a:cxnSpLocks noChangeShapeType="1"/>
          </p:cNvCxnSpPr>
          <p:nvPr/>
        </p:nvCxnSpPr>
        <p:spPr bwMode="auto">
          <a:xfrm>
            <a:off x="3146425" y="5702300"/>
            <a:ext cx="287338" cy="1588"/>
          </a:xfrm>
          <a:prstGeom prst="straightConnector1">
            <a:avLst/>
          </a:prstGeom>
          <a:noFill/>
          <a:ln w="38100">
            <a:solidFill>
              <a:schemeClr val="tx1"/>
            </a:solidFill>
            <a:round/>
            <a:headEnd/>
            <a:tailEnd type="arrow" w="med" len="med"/>
          </a:ln>
        </p:spPr>
      </p:cxnSp>
      <p:cxnSp>
        <p:nvCxnSpPr>
          <p:cNvPr id="9" name="直接箭头连接符 18"/>
          <p:cNvCxnSpPr>
            <a:cxnSpLocks noChangeShapeType="1"/>
          </p:cNvCxnSpPr>
          <p:nvPr/>
        </p:nvCxnSpPr>
        <p:spPr bwMode="auto">
          <a:xfrm rot="10800000">
            <a:off x="727075" y="5705475"/>
            <a:ext cx="287338" cy="1588"/>
          </a:xfrm>
          <a:prstGeom prst="straightConnector1">
            <a:avLst/>
          </a:prstGeom>
          <a:noFill/>
          <a:ln w="38100">
            <a:solidFill>
              <a:schemeClr val="tx1"/>
            </a:solidFill>
            <a:round/>
            <a:headEnd/>
            <a:tailEnd type="arrow" w="med" len="med"/>
          </a:ln>
        </p:spPr>
      </p:cxnSp>
      <p:grpSp>
        <p:nvGrpSpPr>
          <p:cNvPr id="2" name="Group 8"/>
          <p:cNvGrpSpPr>
            <a:grpSpLocks/>
          </p:cNvGrpSpPr>
          <p:nvPr/>
        </p:nvGrpSpPr>
        <p:grpSpPr bwMode="auto">
          <a:xfrm>
            <a:off x="1292225" y="5492750"/>
            <a:ext cx="1646238" cy="663575"/>
            <a:chOff x="0" y="0"/>
            <a:chExt cx="1037" cy="418"/>
          </a:xfrm>
        </p:grpSpPr>
        <p:pic>
          <p:nvPicPr>
            <p:cNvPr id="11" name="TextBox 19"/>
            <p:cNvPicPr>
              <a:picLocks noChangeArrowheads="1"/>
            </p:cNvPicPr>
            <p:nvPr/>
          </p:nvPicPr>
          <p:blipFill>
            <a:blip r:embed="rId3" cstate="print"/>
            <a:srcRect/>
            <a:stretch>
              <a:fillRect/>
            </a:stretch>
          </p:blipFill>
          <p:spPr bwMode="auto">
            <a:xfrm>
              <a:off x="0" y="0"/>
              <a:ext cx="1037" cy="418"/>
            </a:xfrm>
            <a:prstGeom prst="rect">
              <a:avLst/>
            </a:prstGeom>
            <a:noFill/>
            <a:ln w="9525">
              <a:noFill/>
              <a:miter lim="800000"/>
              <a:headEnd/>
              <a:tailEnd/>
            </a:ln>
          </p:spPr>
        </p:pic>
        <p:sp>
          <p:nvSpPr>
            <p:cNvPr id="12" name="Text Box 10"/>
            <p:cNvSpPr txBox="1">
              <a:spLocks noChangeArrowheads="1"/>
            </p:cNvSpPr>
            <p:nvPr/>
          </p:nvSpPr>
          <p:spPr bwMode="auto">
            <a:xfrm>
              <a:off x="25" y="42"/>
              <a:ext cx="952" cy="252"/>
            </a:xfrm>
            <a:prstGeom prst="rect">
              <a:avLst/>
            </a:prstGeom>
            <a:noFill/>
            <a:ln w="9525">
              <a:noFill/>
              <a:miter lim="800000"/>
              <a:headEnd/>
              <a:tailEnd/>
            </a:ln>
          </p:spPr>
          <p:txBody>
            <a:bodyPr>
              <a:spAutoFit/>
            </a:bodyPr>
            <a:lstStyle/>
            <a:p>
              <a:pPr algn="ctr"/>
              <a:r>
                <a:rPr lang="zh-CN" altLang="en-US" sz="2000" b="1" dirty="0">
                  <a:latin typeface="楷体_GB2312" panose="02010609030101010101" pitchFamily="49" charset="-122"/>
                  <a:ea typeface="楷体_GB2312" panose="02010609030101010101" pitchFamily="49" charset="-122"/>
                </a:rPr>
                <a:t>内部时滞</a:t>
              </a:r>
            </a:p>
          </p:txBody>
        </p:sp>
      </p:grpSp>
      <p:cxnSp>
        <p:nvCxnSpPr>
          <p:cNvPr id="13" name="直接连接符 20"/>
          <p:cNvCxnSpPr>
            <a:cxnSpLocks noChangeShapeType="1"/>
          </p:cNvCxnSpPr>
          <p:nvPr/>
        </p:nvCxnSpPr>
        <p:spPr bwMode="auto">
          <a:xfrm rot="5400000">
            <a:off x="5328443" y="5739607"/>
            <a:ext cx="360363" cy="0"/>
          </a:xfrm>
          <a:prstGeom prst="line">
            <a:avLst/>
          </a:prstGeom>
          <a:noFill/>
          <a:ln w="38100">
            <a:solidFill>
              <a:schemeClr val="tx1"/>
            </a:solidFill>
            <a:round/>
            <a:headEnd/>
            <a:tailEnd/>
          </a:ln>
        </p:spPr>
      </p:cxnSp>
      <p:cxnSp>
        <p:nvCxnSpPr>
          <p:cNvPr id="14" name="直接连接符 21"/>
          <p:cNvCxnSpPr>
            <a:cxnSpLocks noChangeShapeType="1"/>
          </p:cNvCxnSpPr>
          <p:nvPr/>
        </p:nvCxnSpPr>
        <p:spPr bwMode="auto">
          <a:xfrm rot="5400000">
            <a:off x="8063706" y="5739607"/>
            <a:ext cx="358775" cy="1588"/>
          </a:xfrm>
          <a:prstGeom prst="line">
            <a:avLst/>
          </a:prstGeom>
          <a:noFill/>
          <a:ln w="38100">
            <a:solidFill>
              <a:schemeClr val="tx1"/>
            </a:solidFill>
            <a:round/>
            <a:headEnd/>
            <a:tailEnd/>
          </a:ln>
        </p:spPr>
      </p:cxnSp>
      <p:cxnSp>
        <p:nvCxnSpPr>
          <p:cNvPr id="15" name="直接箭头连接符 22"/>
          <p:cNvCxnSpPr>
            <a:cxnSpLocks noChangeShapeType="1"/>
          </p:cNvCxnSpPr>
          <p:nvPr/>
        </p:nvCxnSpPr>
        <p:spPr bwMode="auto">
          <a:xfrm>
            <a:off x="7996238" y="5703888"/>
            <a:ext cx="288925" cy="1587"/>
          </a:xfrm>
          <a:prstGeom prst="straightConnector1">
            <a:avLst/>
          </a:prstGeom>
          <a:noFill/>
          <a:ln w="38100">
            <a:solidFill>
              <a:schemeClr val="tx1"/>
            </a:solidFill>
            <a:round/>
            <a:headEnd/>
            <a:tailEnd type="arrow" w="med" len="med"/>
          </a:ln>
        </p:spPr>
      </p:cxnSp>
      <p:cxnSp>
        <p:nvCxnSpPr>
          <p:cNvPr id="16" name="直接箭头连接符 23"/>
          <p:cNvCxnSpPr>
            <a:cxnSpLocks noChangeShapeType="1"/>
          </p:cNvCxnSpPr>
          <p:nvPr/>
        </p:nvCxnSpPr>
        <p:spPr bwMode="auto">
          <a:xfrm rot="10800000">
            <a:off x="5508625" y="5700713"/>
            <a:ext cx="287338" cy="1587"/>
          </a:xfrm>
          <a:prstGeom prst="straightConnector1">
            <a:avLst/>
          </a:prstGeom>
          <a:noFill/>
          <a:ln w="38100">
            <a:solidFill>
              <a:schemeClr val="tx1"/>
            </a:solidFill>
            <a:round/>
            <a:headEnd/>
            <a:tailEnd type="arrow" w="med" len="med"/>
          </a:ln>
        </p:spPr>
      </p:cxnSp>
      <p:grpSp>
        <p:nvGrpSpPr>
          <p:cNvPr id="3" name="Group 15"/>
          <p:cNvGrpSpPr>
            <a:grpSpLocks/>
          </p:cNvGrpSpPr>
          <p:nvPr/>
        </p:nvGrpSpPr>
        <p:grpSpPr bwMode="auto">
          <a:xfrm>
            <a:off x="5973763" y="5492750"/>
            <a:ext cx="1639887" cy="663575"/>
            <a:chOff x="0" y="0"/>
            <a:chExt cx="1033" cy="418"/>
          </a:xfrm>
        </p:grpSpPr>
        <p:pic>
          <p:nvPicPr>
            <p:cNvPr id="18" name="TextBox 24"/>
            <p:cNvPicPr>
              <a:picLocks noChangeArrowheads="1"/>
            </p:cNvPicPr>
            <p:nvPr/>
          </p:nvPicPr>
          <p:blipFill>
            <a:blip r:embed="rId4" cstate="print"/>
            <a:srcRect/>
            <a:stretch>
              <a:fillRect/>
            </a:stretch>
          </p:blipFill>
          <p:spPr bwMode="auto">
            <a:xfrm>
              <a:off x="0" y="0"/>
              <a:ext cx="1033" cy="418"/>
            </a:xfrm>
            <a:prstGeom prst="rect">
              <a:avLst/>
            </a:prstGeom>
            <a:noFill/>
            <a:ln w="9525">
              <a:noFill/>
              <a:miter lim="800000"/>
              <a:headEnd/>
              <a:tailEnd/>
            </a:ln>
          </p:spPr>
        </p:pic>
        <p:sp>
          <p:nvSpPr>
            <p:cNvPr id="19" name="Text Box 17"/>
            <p:cNvSpPr txBox="1">
              <a:spLocks noChangeArrowheads="1"/>
            </p:cNvSpPr>
            <p:nvPr/>
          </p:nvSpPr>
          <p:spPr bwMode="auto">
            <a:xfrm>
              <a:off x="24" y="42"/>
              <a:ext cx="953" cy="252"/>
            </a:xfrm>
            <a:prstGeom prst="rect">
              <a:avLst/>
            </a:prstGeom>
            <a:noFill/>
            <a:ln w="9525">
              <a:noFill/>
              <a:miter lim="800000"/>
              <a:headEnd/>
              <a:tailEnd/>
            </a:ln>
          </p:spPr>
          <p:txBody>
            <a:bodyPr>
              <a:spAutoFit/>
            </a:bodyPr>
            <a:lstStyle/>
            <a:p>
              <a:pPr algn="ctr"/>
              <a:r>
                <a:rPr lang="zh-CN" altLang="en-US" sz="2000" b="1">
                  <a:latin typeface="楷体_GB2312" panose="02010609030101010101" pitchFamily="49" charset="-122"/>
                  <a:ea typeface="楷体_GB2312" panose="02010609030101010101" pitchFamily="49" charset="-122"/>
                </a:rPr>
                <a:t>外部时滞</a:t>
              </a:r>
            </a:p>
          </p:txBody>
        </p:sp>
      </p:grpSp>
      <p:grpSp>
        <p:nvGrpSpPr>
          <p:cNvPr id="10" name="Group 18"/>
          <p:cNvGrpSpPr>
            <a:grpSpLocks/>
          </p:cNvGrpSpPr>
          <p:nvPr/>
        </p:nvGrpSpPr>
        <p:grpSpPr bwMode="auto">
          <a:xfrm>
            <a:off x="719138" y="4895850"/>
            <a:ext cx="1566862" cy="657225"/>
            <a:chOff x="0" y="0"/>
            <a:chExt cx="987" cy="414"/>
          </a:xfrm>
        </p:grpSpPr>
        <p:pic>
          <p:nvPicPr>
            <p:cNvPr id="21" name="TextBox 25"/>
            <p:cNvPicPr>
              <a:picLocks noChangeArrowheads="1"/>
            </p:cNvPicPr>
            <p:nvPr/>
          </p:nvPicPr>
          <p:blipFill>
            <a:blip r:embed="rId5" cstate="print"/>
            <a:srcRect/>
            <a:stretch>
              <a:fillRect/>
            </a:stretch>
          </p:blipFill>
          <p:spPr bwMode="auto">
            <a:xfrm>
              <a:off x="0" y="0"/>
              <a:ext cx="987" cy="414"/>
            </a:xfrm>
            <a:prstGeom prst="rect">
              <a:avLst/>
            </a:prstGeom>
            <a:noFill/>
            <a:ln w="9525">
              <a:noFill/>
              <a:miter lim="800000"/>
              <a:headEnd/>
              <a:tailEnd/>
            </a:ln>
          </p:spPr>
        </p:pic>
        <p:sp>
          <p:nvSpPr>
            <p:cNvPr id="22" name="Text Box 20"/>
            <p:cNvSpPr txBox="1">
              <a:spLocks noChangeArrowheads="1"/>
            </p:cNvSpPr>
            <p:nvPr/>
          </p:nvSpPr>
          <p:spPr bwMode="auto">
            <a:xfrm>
              <a:off x="24" y="40"/>
              <a:ext cx="907" cy="252"/>
            </a:xfrm>
            <a:prstGeom prst="rect">
              <a:avLst/>
            </a:prstGeom>
            <a:noFill/>
            <a:ln w="9525">
              <a:noFill/>
              <a:miter lim="800000"/>
              <a:headEnd/>
              <a:tailEnd/>
            </a:ln>
          </p:spPr>
          <p:txBody>
            <a:bodyPr>
              <a:spAutoFit/>
            </a:bodyPr>
            <a:lstStyle/>
            <a:p>
              <a:pPr algn="ctr"/>
              <a:r>
                <a:rPr lang="zh-CN" altLang="en-US" sz="2000" b="1">
                  <a:latin typeface="楷体_GB2312" panose="02010609030101010101" pitchFamily="49" charset="-122"/>
                  <a:ea typeface="楷体_GB2312" panose="02010609030101010101" pitchFamily="49" charset="-122"/>
                </a:rPr>
                <a:t>认识时滞</a:t>
              </a:r>
            </a:p>
          </p:txBody>
        </p:sp>
      </p:grpSp>
      <p:grpSp>
        <p:nvGrpSpPr>
          <p:cNvPr id="17" name="Group 21"/>
          <p:cNvGrpSpPr>
            <a:grpSpLocks/>
          </p:cNvGrpSpPr>
          <p:nvPr/>
        </p:nvGrpSpPr>
        <p:grpSpPr bwMode="auto">
          <a:xfrm>
            <a:off x="2736850" y="4876800"/>
            <a:ext cx="1566863" cy="658813"/>
            <a:chOff x="0" y="0"/>
            <a:chExt cx="987" cy="415"/>
          </a:xfrm>
        </p:grpSpPr>
        <p:pic>
          <p:nvPicPr>
            <p:cNvPr id="24" name="TextBox 26"/>
            <p:cNvPicPr>
              <a:picLocks noChangeArrowheads="1"/>
            </p:cNvPicPr>
            <p:nvPr/>
          </p:nvPicPr>
          <p:blipFill>
            <a:blip r:embed="rId6" cstate="print"/>
            <a:srcRect/>
            <a:stretch>
              <a:fillRect/>
            </a:stretch>
          </p:blipFill>
          <p:spPr bwMode="auto">
            <a:xfrm>
              <a:off x="0" y="0"/>
              <a:ext cx="987" cy="415"/>
            </a:xfrm>
            <a:prstGeom prst="rect">
              <a:avLst/>
            </a:prstGeom>
            <a:noFill/>
            <a:ln w="9525">
              <a:noFill/>
              <a:miter lim="800000"/>
              <a:headEnd/>
              <a:tailEnd/>
            </a:ln>
          </p:spPr>
        </p:pic>
        <p:sp>
          <p:nvSpPr>
            <p:cNvPr id="25" name="Text Box 23"/>
            <p:cNvSpPr txBox="1">
              <a:spLocks noChangeArrowheads="1"/>
            </p:cNvSpPr>
            <p:nvPr/>
          </p:nvSpPr>
          <p:spPr bwMode="auto">
            <a:xfrm>
              <a:off x="22" y="41"/>
              <a:ext cx="907" cy="252"/>
            </a:xfrm>
            <a:prstGeom prst="rect">
              <a:avLst/>
            </a:prstGeom>
            <a:noFill/>
            <a:ln w="9525">
              <a:noFill/>
              <a:miter lim="800000"/>
              <a:headEnd/>
              <a:tailEnd/>
            </a:ln>
          </p:spPr>
          <p:txBody>
            <a:bodyPr>
              <a:spAutoFit/>
            </a:bodyPr>
            <a:lstStyle/>
            <a:p>
              <a:pPr algn="ctr"/>
              <a:r>
                <a:rPr lang="zh-CN" altLang="en-US" sz="2000" b="1" dirty="0">
                  <a:latin typeface="楷体_GB2312" panose="02010609030101010101" pitchFamily="49" charset="-122"/>
                  <a:ea typeface="楷体_GB2312" panose="02010609030101010101" pitchFamily="49" charset="-122"/>
                </a:rPr>
                <a:t>行动时滞</a:t>
              </a:r>
            </a:p>
          </p:txBody>
        </p:sp>
      </p:grpSp>
      <p:sp>
        <p:nvSpPr>
          <p:cNvPr id="27" name="TextBox 28"/>
          <p:cNvSpPr txBox="1">
            <a:spLocks noChangeArrowheads="1"/>
          </p:cNvSpPr>
          <p:nvPr/>
        </p:nvSpPr>
        <p:spPr bwMode="auto">
          <a:xfrm>
            <a:off x="3851920" y="1700808"/>
            <a:ext cx="1223963" cy="1323975"/>
          </a:xfrm>
          <a:prstGeom prst="rect">
            <a:avLst/>
          </a:prstGeom>
          <a:solidFill>
            <a:srgbClr val="C2FFF0"/>
          </a:solidFill>
          <a:ln w="9525">
            <a:noFill/>
            <a:miter lim="800000"/>
            <a:headEnd/>
            <a:tailEnd/>
          </a:ln>
        </p:spPr>
        <p:txBody>
          <a:bodyPr>
            <a:spAutoFit/>
          </a:bodyPr>
          <a:lstStyle/>
          <a:p>
            <a:pPr algn="ctr"/>
            <a:r>
              <a:rPr lang="zh-CN" altLang="en-US" sz="2000" b="1" dirty="0">
                <a:latin typeface="楷体_GB2312" panose="02010609030101010101" pitchFamily="49" charset="-122"/>
                <a:ea typeface="楷体_GB2312" panose="02010609030101010101" pitchFamily="49" charset="-122"/>
              </a:rPr>
              <a:t>制定政策的效率、行动的决心和速度</a:t>
            </a:r>
            <a:endParaRPr lang="zh-CN" altLang="en-US" sz="2000" dirty="0">
              <a:latin typeface="楷体_GB2312" panose="02010609030101010101" pitchFamily="49" charset="-122"/>
              <a:ea typeface="楷体_GB2312" panose="02010609030101010101" pitchFamily="49" charset="-122"/>
            </a:endParaRPr>
          </a:p>
        </p:txBody>
      </p:sp>
      <p:grpSp>
        <p:nvGrpSpPr>
          <p:cNvPr id="20" name="Group 26"/>
          <p:cNvGrpSpPr>
            <a:grpSpLocks/>
          </p:cNvGrpSpPr>
          <p:nvPr/>
        </p:nvGrpSpPr>
        <p:grpSpPr bwMode="auto">
          <a:xfrm>
            <a:off x="5973763" y="4846638"/>
            <a:ext cx="1566862" cy="663575"/>
            <a:chOff x="0" y="0"/>
            <a:chExt cx="987" cy="418"/>
          </a:xfrm>
        </p:grpSpPr>
        <p:pic>
          <p:nvPicPr>
            <p:cNvPr id="29" name="TextBox 31"/>
            <p:cNvPicPr>
              <a:picLocks noChangeArrowheads="1"/>
            </p:cNvPicPr>
            <p:nvPr/>
          </p:nvPicPr>
          <p:blipFill>
            <a:blip r:embed="rId7" cstate="print"/>
            <a:srcRect/>
            <a:stretch>
              <a:fillRect/>
            </a:stretch>
          </p:blipFill>
          <p:spPr bwMode="auto">
            <a:xfrm>
              <a:off x="0" y="0"/>
              <a:ext cx="987" cy="418"/>
            </a:xfrm>
            <a:prstGeom prst="rect">
              <a:avLst/>
            </a:prstGeom>
            <a:noFill/>
            <a:ln w="9525">
              <a:noFill/>
              <a:miter lim="800000"/>
              <a:headEnd/>
              <a:tailEnd/>
            </a:ln>
          </p:spPr>
        </p:pic>
        <p:sp>
          <p:nvSpPr>
            <p:cNvPr id="30" name="Text Box 28"/>
            <p:cNvSpPr txBox="1">
              <a:spLocks noChangeArrowheads="1"/>
            </p:cNvSpPr>
            <p:nvPr/>
          </p:nvSpPr>
          <p:spPr bwMode="auto">
            <a:xfrm>
              <a:off x="24" y="41"/>
              <a:ext cx="907" cy="252"/>
            </a:xfrm>
            <a:prstGeom prst="rect">
              <a:avLst/>
            </a:prstGeom>
            <a:noFill/>
            <a:ln w="9525">
              <a:noFill/>
              <a:miter lim="800000"/>
              <a:headEnd/>
              <a:tailEnd/>
            </a:ln>
          </p:spPr>
          <p:txBody>
            <a:bodyPr>
              <a:spAutoFit/>
            </a:bodyPr>
            <a:lstStyle/>
            <a:p>
              <a:pPr algn="ctr"/>
              <a:r>
                <a:rPr lang="zh-CN" altLang="en-US" sz="2000" b="1">
                  <a:latin typeface="楷体_GB2312" panose="02010609030101010101" pitchFamily="49" charset="-122"/>
                  <a:ea typeface="楷体_GB2312" panose="02010609030101010101" pitchFamily="49" charset="-122"/>
                </a:rPr>
                <a:t>传导时滞</a:t>
              </a:r>
            </a:p>
          </p:txBody>
        </p:sp>
      </p:grpSp>
      <p:sp>
        <p:nvSpPr>
          <p:cNvPr id="31" name="TextBox 32"/>
          <p:cNvSpPr txBox="1">
            <a:spLocks noChangeArrowheads="1"/>
          </p:cNvSpPr>
          <p:nvPr/>
        </p:nvSpPr>
        <p:spPr bwMode="auto">
          <a:xfrm>
            <a:off x="5868144" y="2132856"/>
            <a:ext cx="2016125" cy="1631216"/>
          </a:xfrm>
          <a:prstGeom prst="rect">
            <a:avLst/>
          </a:prstGeom>
          <a:solidFill>
            <a:srgbClr val="CCFF99"/>
          </a:solidFill>
          <a:ln w="9525">
            <a:noFill/>
            <a:miter lim="800000"/>
            <a:headEnd/>
            <a:tailEnd/>
          </a:ln>
        </p:spPr>
        <p:txBody>
          <a:bodyPr>
            <a:spAutoFit/>
          </a:bodyPr>
          <a:lstStyle/>
          <a:p>
            <a:r>
              <a:rPr lang="zh-CN" altLang="en-US" sz="2000" b="1" dirty="0">
                <a:latin typeface="楷体_GB2312" panose="02010609030101010101" pitchFamily="49" charset="-122"/>
                <a:ea typeface="楷体_GB2312" panose="02010609030101010101" pitchFamily="49" charset="-122"/>
              </a:rPr>
              <a:t>经济主体的理性程度、市场价格机制的作用</a:t>
            </a:r>
            <a:r>
              <a:rPr lang="zh-CN" altLang="en-US" sz="2000" b="1" dirty="0" smtClean="0">
                <a:latin typeface="楷体_GB2312" panose="02010609030101010101" pitchFamily="49" charset="-122"/>
                <a:ea typeface="楷体_GB2312" panose="02010609030101010101" pitchFamily="49" charset="-122"/>
              </a:rPr>
              <a:t>以及金融市场完善程度等</a:t>
            </a:r>
            <a:endParaRPr lang="zh-CN" altLang="en-US" sz="2000" b="1" dirty="0">
              <a:latin typeface="楷体_GB2312" panose="02010609030101010101" pitchFamily="49" charset="-122"/>
              <a:ea typeface="楷体_GB2312" panose="02010609030101010101" pitchFamily="49" charset="-122"/>
            </a:endParaRPr>
          </a:p>
        </p:txBody>
      </p:sp>
      <p:sp>
        <p:nvSpPr>
          <p:cNvPr id="32" name="TextBox 34"/>
          <p:cNvSpPr txBox="1">
            <a:spLocks noChangeArrowheads="1"/>
          </p:cNvSpPr>
          <p:nvPr/>
        </p:nvSpPr>
        <p:spPr bwMode="auto">
          <a:xfrm>
            <a:off x="2555776" y="2060848"/>
            <a:ext cx="1406525" cy="646331"/>
          </a:xfrm>
          <a:prstGeom prst="rect">
            <a:avLst/>
          </a:prstGeom>
          <a:solidFill>
            <a:srgbClr val="C2FFF0"/>
          </a:solidFill>
          <a:ln w="9525">
            <a:noFill/>
            <a:miter lim="800000"/>
            <a:headEnd/>
            <a:tailEnd/>
          </a:ln>
        </p:spPr>
        <p:txBody>
          <a:bodyPr>
            <a:spAutoFit/>
          </a:bodyPr>
          <a:lstStyle/>
          <a:p>
            <a:pPr algn="ctr"/>
            <a:r>
              <a:rPr lang="zh-CN" altLang="en-US" b="1" dirty="0">
                <a:latin typeface="楷体_GB2312" panose="02010609030101010101" pitchFamily="49" charset="-122"/>
                <a:ea typeface="楷体_GB2312" panose="02010609030101010101" pitchFamily="49" charset="-122"/>
              </a:rPr>
              <a:t>中央银行的独立性</a:t>
            </a:r>
          </a:p>
        </p:txBody>
      </p:sp>
      <p:cxnSp>
        <p:nvCxnSpPr>
          <p:cNvPr id="34" name="直接箭头连接符 45"/>
          <p:cNvCxnSpPr>
            <a:cxnSpLocks noChangeShapeType="1"/>
          </p:cNvCxnSpPr>
          <p:nvPr/>
        </p:nvCxnSpPr>
        <p:spPr bwMode="auto">
          <a:xfrm>
            <a:off x="683568" y="3068960"/>
            <a:ext cx="577056" cy="1956395"/>
          </a:xfrm>
          <a:prstGeom prst="straightConnector1">
            <a:avLst/>
          </a:prstGeom>
          <a:noFill/>
          <a:ln w="38100">
            <a:solidFill>
              <a:schemeClr val="tx1"/>
            </a:solidFill>
            <a:round/>
            <a:headEnd/>
            <a:tailEnd type="arrow" w="med" len="med"/>
          </a:ln>
        </p:spPr>
      </p:cxnSp>
      <p:cxnSp>
        <p:nvCxnSpPr>
          <p:cNvPr id="35" name="直接箭头连接符 46"/>
          <p:cNvCxnSpPr>
            <a:cxnSpLocks noChangeShapeType="1"/>
          </p:cNvCxnSpPr>
          <p:nvPr/>
        </p:nvCxnSpPr>
        <p:spPr bwMode="auto">
          <a:xfrm flipH="1">
            <a:off x="3563888" y="3068960"/>
            <a:ext cx="507207" cy="1829098"/>
          </a:xfrm>
          <a:prstGeom prst="straightConnector1">
            <a:avLst/>
          </a:prstGeom>
          <a:noFill/>
          <a:ln w="38100">
            <a:solidFill>
              <a:schemeClr val="tx1"/>
            </a:solidFill>
            <a:round/>
            <a:headEnd/>
            <a:tailEnd type="arrow" w="med" len="med"/>
          </a:ln>
        </p:spPr>
      </p:cxnSp>
      <p:cxnSp>
        <p:nvCxnSpPr>
          <p:cNvPr id="36" name="直接箭头连接符 47"/>
          <p:cNvCxnSpPr>
            <a:cxnSpLocks noChangeShapeType="1"/>
          </p:cNvCxnSpPr>
          <p:nvPr/>
        </p:nvCxnSpPr>
        <p:spPr bwMode="auto">
          <a:xfrm flipH="1">
            <a:off x="6804248" y="3789040"/>
            <a:ext cx="693" cy="1225004"/>
          </a:xfrm>
          <a:prstGeom prst="straightConnector1">
            <a:avLst/>
          </a:prstGeom>
          <a:noFill/>
          <a:ln w="38100">
            <a:solidFill>
              <a:schemeClr val="tx1"/>
            </a:solidFill>
            <a:round/>
            <a:headEnd/>
            <a:tailEnd type="arrow" w="med" len="med"/>
          </a:ln>
        </p:spPr>
      </p:cxnSp>
      <p:sp>
        <p:nvSpPr>
          <p:cNvPr id="37" name="TextBox 48"/>
          <p:cNvSpPr txBox="1">
            <a:spLocks noChangeArrowheads="1"/>
          </p:cNvSpPr>
          <p:nvPr/>
        </p:nvSpPr>
        <p:spPr bwMode="auto">
          <a:xfrm>
            <a:off x="0" y="332656"/>
            <a:ext cx="9144000" cy="523220"/>
          </a:xfrm>
          <a:prstGeom prst="rect">
            <a:avLst/>
          </a:prstGeom>
          <a:noFill/>
          <a:ln w="9525">
            <a:noFill/>
            <a:miter lim="800000"/>
            <a:headEnd/>
            <a:tailEnd/>
          </a:ln>
        </p:spPr>
        <p:txBody>
          <a:bodyPr>
            <a:spAutoFit/>
          </a:bodyPr>
          <a:lstStyle/>
          <a:p>
            <a:pPr algn="ctr"/>
            <a:r>
              <a:rPr lang="zh-CN" altLang="en-US" sz="2800" b="1" kern="0" dirty="0" smtClean="0">
                <a:solidFill>
                  <a:srgbClr val="CC3300"/>
                </a:solidFill>
                <a:latin typeface="楷体_GB2312" panose="02010609030101010101" pitchFamily="49" charset="-122"/>
                <a:ea typeface="楷体_GB2312" panose="02010609030101010101" pitchFamily="49" charset="-122"/>
                <a:cs typeface="+mj-cs"/>
              </a:rPr>
              <a:t>货币政策时滞</a:t>
            </a:r>
            <a:endParaRPr lang="zh-CN" altLang="en-US" sz="2800" b="1" dirty="0">
              <a:latin typeface="楷体_GB2312" panose="02010609030101010101" pitchFamily="49" charset="-122"/>
              <a:ea typeface="楷体_GB2312" panose="02010609030101010101" pitchFamily="49" charset="-122"/>
            </a:endParaRPr>
          </a:p>
        </p:txBody>
      </p:sp>
      <p:cxnSp>
        <p:nvCxnSpPr>
          <p:cNvPr id="39" name="直接箭头连接符 38"/>
          <p:cNvCxnSpPr>
            <a:cxnSpLocks noChangeShapeType="1"/>
          </p:cNvCxnSpPr>
          <p:nvPr/>
        </p:nvCxnSpPr>
        <p:spPr bwMode="auto">
          <a:xfrm>
            <a:off x="3203848" y="2852936"/>
            <a:ext cx="352400" cy="2084735"/>
          </a:xfrm>
          <a:prstGeom prst="straightConnector1">
            <a:avLst/>
          </a:prstGeom>
          <a:noFill/>
          <a:ln w="38100">
            <a:solidFill>
              <a:schemeClr val="tx1"/>
            </a:solidFill>
            <a:round/>
            <a:headEnd/>
            <a:tailEnd type="arrow" w="med" len="med"/>
          </a:ln>
        </p:spPr>
      </p:cxnSp>
      <p:cxnSp>
        <p:nvCxnSpPr>
          <p:cNvPr id="40" name="直接箭头连接符 40"/>
          <p:cNvCxnSpPr>
            <a:cxnSpLocks noChangeShapeType="1"/>
          </p:cNvCxnSpPr>
          <p:nvPr/>
        </p:nvCxnSpPr>
        <p:spPr bwMode="auto">
          <a:xfrm flipH="1">
            <a:off x="1331640" y="2996952"/>
            <a:ext cx="774700" cy="2017494"/>
          </a:xfrm>
          <a:prstGeom prst="straightConnector1">
            <a:avLst/>
          </a:prstGeom>
          <a:noFill/>
          <a:ln w="38100">
            <a:solidFill>
              <a:schemeClr val="tx1"/>
            </a:solidFill>
            <a:round/>
            <a:headEnd/>
            <a:tailEnd type="arrow" w="med" len="med"/>
          </a:ln>
        </p:spPr>
      </p:cxnSp>
      <p:sp>
        <p:nvSpPr>
          <p:cNvPr id="43" name="TextBox 27"/>
          <p:cNvSpPr txBox="1">
            <a:spLocks noChangeArrowheads="1"/>
          </p:cNvSpPr>
          <p:nvPr/>
        </p:nvSpPr>
        <p:spPr bwMode="auto">
          <a:xfrm>
            <a:off x="1475656" y="2492896"/>
            <a:ext cx="1368996" cy="923330"/>
          </a:xfrm>
          <a:prstGeom prst="rect">
            <a:avLst/>
          </a:prstGeom>
          <a:solidFill>
            <a:srgbClr val="C2FFF0"/>
          </a:solidFill>
          <a:ln w="9525">
            <a:noFill/>
            <a:miter lim="800000"/>
            <a:headEnd/>
            <a:tailEnd/>
          </a:ln>
        </p:spPr>
        <p:txBody>
          <a:bodyPr wrap="square">
            <a:spAutoFit/>
          </a:bodyPr>
          <a:lstStyle/>
          <a:p>
            <a:pPr algn="ctr"/>
            <a:r>
              <a:rPr lang="zh-CN" altLang="en-US" b="1" dirty="0" smtClean="0">
                <a:latin typeface="楷体_GB2312" panose="02010609030101010101" pitchFamily="49" charset="-122"/>
                <a:ea typeface="楷体_GB2312" panose="02010609030101010101" pitchFamily="49" charset="-122"/>
              </a:rPr>
              <a:t>数据分析及经济学分析能力</a:t>
            </a:r>
            <a:endParaRPr lang="en-US" altLang="zh-CN" b="1" dirty="0">
              <a:latin typeface="楷体_GB2312" panose="02010609030101010101" pitchFamily="49" charset="-122"/>
              <a:ea typeface="楷体_GB2312" panose="02010609030101010101" pitchFamily="49" charset="-122"/>
            </a:endParaRPr>
          </a:p>
        </p:txBody>
      </p:sp>
      <p:sp>
        <p:nvSpPr>
          <p:cNvPr id="26" name="TextBox 27"/>
          <p:cNvSpPr txBox="1">
            <a:spLocks noChangeArrowheads="1"/>
          </p:cNvSpPr>
          <p:nvPr/>
        </p:nvSpPr>
        <p:spPr bwMode="auto">
          <a:xfrm>
            <a:off x="107504" y="2636912"/>
            <a:ext cx="1368996" cy="646331"/>
          </a:xfrm>
          <a:prstGeom prst="rect">
            <a:avLst/>
          </a:prstGeom>
          <a:solidFill>
            <a:srgbClr val="C2FFF0"/>
          </a:solidFill>
          <a:ln w="9525">
            <a:noFill/>
            <a:miter lim="800000"/>
            <a:headEnd/>
            <a:tailEnd/>
          </a:ln>
        </p:spPr>
        <p:txBody>
          <a:bodyPr wrap="square">
            <a:spAutoFit/>
          </a:bodyPr>
          <a:lstStyle/>
          <a:p>
            <a:pPr algn="ctr"/>
            <a:r>
              <a:rPr lang="zh-CN" altLang="en-US" b="1" dirty="0" smtClean="0">
                <a:latin typeface="楷体_GB2312" panose="02010609030101010101" pitchFamily="49" charset="-122"/>
                <a:ea typeface="楷体_GB2312" panose="02010609030101010101" pitchFamily="49" charset="-122"/>
              </a:rPr>
              <a:t>数据收集完善度、频率</a:t>
            </a:r>
            <a:endParaRPr lang="en-US" altLang="zh-CN" b="1"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14612" y="500042"/>
            <a:ext cx="3286148" cy="369332"/>
          </a:xfrm>
          <a:prstGeom prst="rect">
            <a:avLst/>
          </a:prstGeom>
          <a:noFill/>
        </p:spPr>
        <p:txBody>
          <a:bodyPr wrap="square" rtlCol="0">
            <a:spAutoFit/>
          </a:bodyPr>
          <a:lstStyle/>
          <a:p>
            <a:r>
              <a:rPr lang="zh-CN" altLang="en-US" dirty="0" smtClean="0">
                <a:latin typeface="Times New Roman" pitchFamily="18" charset="0"/>
                <a:ea typeface="楷体_GB2312" pitchFamily="49" charset="-122"/>
                <a:cs typeface="Times New Roman" pitchFamily="18" charset="0"/>
              </a:rPr>
              <a:t>经济波动（比如，经济萧条）</a:t>
            </a:r>
            <a:endParaRPr lang="zh-CN" altLang="en-US" dirty="0">
              <a:latin typeface="Times New Roman" pitchFamily="18" charset="0"/>
              <a:ea typeface="楷体_GB2312" pitchFamily="49" charset="-122"/>
              <a:cs typeface="Times New Roman" pitchFamily="18" charset="0"/>
            </a:endParaRPr>
          </a:p>
        </p:txBody>
      </p:sp>
      <p:sp>
        <p:nvSpPr>
          <p:cNvPr id="5" name="下箭头 4"/>
          <p:cNvSpPr/>
          <p:nvPr/>
        </p:nvSpPr>
        <p:spPr bwMode="auto">
          <a:xfrm>
            <a:off x="4214810" y="857232"/>
            <a:ext cx="71438" cy="50006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6" name="TextBox 5"/>
          <p:cNvSpPr txBox="1"/>
          <p:nvPr/>
        </p:nvSpPr>
        <p:spPr>
          <a:xfrm>
            <a:off x="1000100" y="1357298"/>
            <a:ext cx="6786610" cy="1754326"/>
          </a:xfrm>
          <a:prstGeom prst="rect">
            <a:avLst/>
          </a:prstGeom>
          <a:noFill/>
        </p:spPr>
        <p:txBody>
          <a:bodyPr wrap="square" rtlCol="0">
            <a:spAutoFit/>
          </a:bodyPr>
          <a:lstStyle/>
          <a:p>
            <a:pPr algn="ctr"/>
            <a:r>
              <a:rPr lang="zh-CN" altLang="en-US" b="1" dirty="0" smtClean="0">
                <a:latin typeface="Times New Roman" pitchFamily="18" charset="0"/>
                <a:ea typeface="楷体_GB2312" pitchFamily="49" charset="-122"/>
                <a:cs typeface="Times New Roman" pitchFamily="18" charset="0"/>
              </a:rPr>
              <a:t>内部时滞（中央银行的反应）</a:t>
            </a:r>
            <a:endParaRPr lang="en-US" altLang="zh-CN" b="1" dirty="0" smtClean="0">
              <a:latin typeface="Times New Roman" pitchFamily="18" charset="0"/>
              <a:ea typeface="楷体_GB2312" pitchFamily="49" charset="-122"/>
              <a:cs typeface="Times New Roman" pitchFamily="18" charset="0"/>
            </a:endParaRPr>
          </a:p>
          <a:p>
            <a:r>
              <a:rPr lang="zh-CN" altLang="en-US" b="1" dirty="0" smtClean="0">
                <a:solidFill>
                  <a:srgbClr val="FF0000"/>
                </a:solidFill>
                <a:latin typeface="Times New Roman" pitchFamily="18" charset="0"/>
                <a:ea typeface="楷体_GB2312" pitchFamily="49" charset="-122"/>
                <a:cs typeface="Times New Roman" pitchFamily="18" charset="0"/>
              </a:rPr>
              <a:t>信息时滞</a:t>
            </a:r>
            <a:r>
              <a:rPr lang="zh-CN" altLang="en-US" dirty="0" smtClean="0">
                <a:latin typeface="Times New Roman" pitchFamily="18" charset="0"/>
                <a:ea typeface="楷体_GB2312" pitchFamily="49" charset="-122"/>
                <a:cs typeface="Times New Roman" pitchFamily="18" charset="0"/>
              </a:rPr>
              <a:t>。获得当前经济周期现状的数据可能需要</a:t>
            </a:r>
            <a:r>
              <a:rPr lang="en-US" altLang="zh-CN" dirty="0" smtClean="0">
                <a:latin typeface="Times New Roman" pitchFamily="18" charset="0"/>
                <a:ea typeface="楷体_GB2312" pitchFamily="49" charset="-122"/>
                <a:cs typeface="Times New Roman" pitchFamily="18" charset="0"/>
              </a:rPr>
              <a:t>1~3</a:t>
            </a:r>
            <a:r>
              <a:rPr lang="zh-CN" altLang="en-US" dirty="0" smtClean="0">
                <a:latin typeface="Times New Roman" pitchFamily="18" charset="0"/>
                <a:ea typeface="楷体_GB2312" pitchFamily="49" charset="-122"/>
                <a:cs typeface="Times New Roman" pitchFamily="18" charset="0"/>
              </a:rPr>
              <a:t>个月的延缓。</a:t>
            </a:r>
            <a:endParaRPr lang="en-US" altLang="zh-CN" dirty="0" smtClean="0">
              <a:latin typeface="Times New Roman" pitchFamily="18" charset="0"/>
              <a:ea typeface="楷体_GB2312" pitchFamily="49" charset="-122"/>
              <a:cs typeface="Times New Roman" pitchFamily="18" charset="0"/>
            </a:endParaRPr>
          </a:p>
          <a:p>
            <a:r>
              <a:rPr lang="zh-CN" altLang="en-US" b="1" dirty="0" smtClean="0">
                <a:solidFill>
                  <a:srgbClr val="FF0000"/>
                </a:solidFill>
                <a:latin typeface="Times New Roman" pitchFamily="18" charset="0"/>
                <a:ea typeface="楷体_GB2312" pitchFamily="49" charset="-122"/>
                <a:cs typeface="Times New Roman" pitchFamily="18" charset="0"/>
              </a:rPr>
              <a:t>认识时滞</a:t>
            </a:r>
            <a:r>
              <a:rPr lang="zh-CN" altLang="en-US" dirty="0" smtClean="0">
                <a:latin typeface="Times New Roman" pitchFamily="18" charset="0"/>
                <a:ea typeface="楷体_GB2312" pitchFamily="49" charset="-122"/>
                <a:cs typeface="Times New Roman" pitchFamily="18" charset="0"/>
              </a:rPr>
              <a:t>。比如，</a:t>
            </a:r>
            <a:r>
              <a:rPr lang="en-US" altLang="zh-CN" dirty="0" smtClean="0">
                <a:latin typeface="Times New Roman" pitchFamily="18" charset="0"/>
                <a:ea typeface="楷体_GB2312" pitchFamily="49" charset="-122"/>
                <a:cs typeface="Times New Roman" pitchFamily="18" charset="0"/>
              </a:rPr>
              <a:t>GNP</a:t>
            </a:r>
            <a:r>
              <a:rPr lang="zh-CN" altLang="en-US" dirty="0" smtClean="0">
                <a:latin typeface="Times New Roman" pitchFamily="18" charset="0"/>
                <a:ea typeface="楷体_GB2312" pitchFamily="49" charset="-122"/>
                <a:cs typeface="Times New Roman" pitchFamily="18" charset="0"/>
              </a:rPr>
              <a:t>在某一个季度下降并不一定意味着经济倒退：需要一个更长的观察期。</a:t>
            </a:r>
            <a:endParaRPr lang="en-US" altLang="zh-CN" dirty="0" smtClean="0">
              <a:latin typeface="Times New Roman" pitchFamily="18" charset="0"/>
              <a:ea typeface="楷体_GB2312" pitchFamily="49" charset="-122"/>
              <a:cs typeface="Times New Roman" pitchFamily="18" charset="0"/>
            </a:endParaRPr>
          </a:p>
          <a:p>
            <a:r>
              <a:rPr lang="zh-CN" altLang="en-US" b="1" dirty="0" smtClean="0">
                <a:solidFill>
                  <a:srgbClr val="FF0000"/>
                </a:solidFill>
                <a:latin typeface="Times New Roman" pitchFamily="18" charset="0"/>
                <a:ea typeface="楷体_GB2312" pitchFamily="49" charset="-122"/>
                <a:cs typeface="Times New Roman" pitchFamily="18" charset="0"/>
              </a:rPr>
              <a:t>决策时滞</a:t>
            </a:r>
            <a:r>
              <a:rPr lang="zh-CN" altLang="en-US" dirty="0" smtClean="0">
                <a:latin typeface="Times New Roman" pitchFamily="18" charset="0"/>
                <a:ea typeface="楷体_GB2312" pitchFamily="49" charset="-122"/>
                <a:cs typeface="Times New Roman" pitchFamily="18" charset="0"/>
              </a:rPr>
              <a:t>。</a:t>
            </a:r>
            <a:endParaRPr lang="zh-CN" altLang="en-US" dirty="0">
              <a:latin typeface="Times New Roman" pitchFamily="18" charset="0"/>
              <a:ea typeface="楷体_GB2312" pitchFamily="49" charset="-122"/>
              <a:cs typeface="Times New Roman" pitchFamily="18" charset="0"/>
            </a:endParaRPr>
          </a:p>
        </p:txBody>
      </p:sp>
      <p:sp>
        <p:nvSpPr>
          <p:cNvPr id="7" name="下箭头 6"/>
          <p:cNvSpPr/>
          <p:nvPr/>
        </p:nvSpPr>
        <p:spPr bwMode="auto">
          <a:xfrm>
            <a:off x="4214810" y="2428868"/>
            <a:ext cx="71438" cy="50006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8" name="TextBox 7"/>
          <p:cNvSpPr txBox="1"/>
          <p:nvPr/>
        </p:nvSpPr>
        <p:spPr>
          <a:xfrm>
            <a:off x="2214546" y="2928934"/>
            <a:ext cx="4339650"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货币政策措施的滞后（操作目标的调整）</a:t>
            </a:r>
            <a:endParaRPr lang="zh-CN" altLang="en-US" dirty="0">
              <a:latin typeface="Times New Roman" pitchFamily="18" charset="0"/>
              <a:ea typeface="楷体_GB2312" pitchFamily="49" charset="-122"/>
              <a:cs typeface="Times New Roman" pitchFamily="18" charset="0"/>
            </a:endParaRPr>
          </a:p>
        </p:txBody>
      </p:sp>
      <p:sp>
        <p:nvSpPr>
          <p:cNvPr id="9" name="下箭头 8"/>
          <p:cNvSpPr/>
          <p:nvPr/>
        </p:nvSpPr>
        <p:spPr bwMode="auto">
          <a:xfrm>
            <a:off x="4214810" y="3286124"/>
            <a:ext cx="71438" cy="50006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10" name="TextBox 9"/>
          <p:cNvSpPr txBox="1"/>
          <p:nvPr/>
        </p:nvSpPr>
        <p:spPr>
          <a:xfrm>
            <a:off x="2214546" y="3786190"/>
            <a:ext cx="4339650" cy="369332"/>
          </a:xfrm>
          <a:prstGeom prst="rect">
            <a:avLst/>
          </a:prstGeom>
          <a:noFill/>
        </p:spPr>
        <p:txBody>
          <a:bodyPr wrap="none" rtlCol="0">
            <a:spAutoFit/>
          </a:bodyPr>
          <a:lstStyle/>
          <a:p>
            <a:r>
              <a:rPr lang="zh-CN" altLang="en-US" b="1" dirty="0" smtClean="0">
                <a:latin typeface="Times New Roman" pitchFamily="18" charset="0"/>
                <a:ea typeface="楷体_GB2312" pitchFamily="49" charset="-122"/>
                <a:cs typeface="Times New Roman" pitchFamily="18" charset="0"/>
              </a:rPr>
              <a:t>金融中介时滞（银行和金融市场的反应）</a:t>
            </a:r>
            <a:endParaRPr lang="zh-CN" altLang="en-US" b="1" dirty="0">
              <a:latin typeface="Times New Roman" pitchFamily="18" charset="0"/>
              <a:ea typeface="楷体_GB2312" pitchFamily="49" charset="-122"/>
              <a:cs typeface="Times New Roman" pitchFamily="18" charset="0"/>
            </a:endParaRPr>
          </a:p>
        </p:txBody>
      </p:sp>
      <p:sp>
        <p:nvSpPr>
          <p:cNvPr id="11" name="下箭头 10"/>
          <p:cNvSpPr/>
          <p:nvPr/>
        </p:nvSpPr>
        <p:spPr bwMode="auto">
          <a:xfrm>
            <a:off x="4214810" y="4143380"/>
            <a:ext cx="71438" cy="428628"/>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12" name="TextBox 11"/>
          <p:cNvSpPr txBox="1"/>
          <p:nvPr/>
        </p:nvSpPr>
        <p:spPr>
          <a:xfrm>
            <a:off x="1357290" y="4572008"/>
            <a:ext cx="6417141"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对银行借贷、涉及企业和居民的利率，以及货币供应量的影响</a:t>
            </a:r>
            <a:endParaRPr lang="zh-CN" altLang="en-US" dirty="0">
              <a:latin typeface="Times New Roman" pitchFamily="18" charset="0"/>
              <a:ea typeface="楷体_GB2312" pitchFamily="49" charset="-122"/>
              <a:cs typeface="Times New Roman" pitchFamily="18" charset="0"/>
            </a:endParaRPr>
          </a:p>
        </p:txBody>
      </p:sp>
      <p:sp>
        <p:nvSpPr>
          <p:cNvPr id="13" name="下箭头 12"/>
          <p:cNvSpPr/>
          <p:nvPr/>
        </p:nvSpPr>
        <p:spPr bwMode="auto">
          <a:xfrm>
            <a:off x="4214810" y="4857760"/>
            <a:ext cx="71438" cy="50006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14" name="TextBox 13"/>
          <p:cNvSpPr txBox="1"/>
          <p:nvPr/>
        </p:nvSpPr>
        <p:spPr>
          <a:xfrm>
            <a:off x="1428728" y="5357826"/>
            <a:ext cx="5724644" cy="369332"/>
          </a:xfrm>
          <a:prstGeom prst="rect">
            <a:avLst/>
          </a:prstGeom>
          <a:noFill/>
        </p:spPr>
        <p:txBody>
          <a:bodyPr wrap="none" rtlCol="0">
            <a:spAutoFit/>
          </a:bodyPr>
          <a:lstStyle/>
          <a:p>
            <a:r>
              <a:rPr lang="zh-CN" altLang="en-US" b="1" dirty="0" smtClean="0">
                <a:latin typeface="Times New Roman" pitchFamily="18" charset="0"/>
                <a:ea typeface="楷体_GB2312" pitchFamily="49" charset="-122"/>
                <a:cs typeface="Times New Roman" pitchFamily="18" charset="0"/>
              </a:rPr>
              <a:t>外部时滞（非银行部门的反应，投资决策，储蓄决策）</a:t>
            </a:r>
            <a:endParaRPr lang="zh-CN" altLang="en-US" b="1" dirty="0">
              <a:latin typeface="Times New Roman" pitchFamily="18" charset="0"/>
              <a:ea typeface="楷体_GB2312" pitchFamily="49" charset="-122"/>
              <a:cs typeface="Times New Roman" pitchFamily="18" charset="0"/>
            </a:endParaRPr>
          </a:p>
        </p:txBody>
      </p:sp>
      <p:sp>
        <p:nvSpPr>
          <p:cNvPr id="15" name="下箭头 14"/>
          <p:cNvSpPr/>
          <p:nvPr/>
        </p:nvSpPr>
        <p:spPr bwMode="auto">
          <a:xfrm>
            <a:off x="4214810" y="5643578"/>
            <a:ext cx="71438" cy="500066"/>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16" name="TextBox 15"/>
          <p:cNvSpPr txBox="1"/>
          <p:nvPr/>
        </p:nvSpPr>
        <p:spPr>
          <a:xfrm>
            <a:off x="1500166" y="6072206"/>
            <a:ext cx="5955476"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对私人支出、劳动力供求以及最终对宏观经济目标的影响</a:t>
            </a:r>
            <a:endParaRPr lang="zh-CN" altLang="en-US" dirty="0">
              <a:latin typeface="Times New Roman" pitchFamily="18" charset="0"/>
              <a:ea typeface="楷体_GB2312" pitchFamily="49" charset="-122"/>
              <a:cs typeface="Times New Roman" pitchFamily="18" charset="0"/>
            </a:endParaRPr>
          </a:p>
        </p:txBody>
      </p:sp>
      <p:sp>
        <p:nvSpPr>
          <p:cNvPr id="17" name="下箭头 16"/>
          <p:cNvSpPr/>
          <p:nvPr/>
        </p:nvSpPr>
        <p:spPr bwMode="auto">
          <a:xfrm>
            <a:off x="4214810" y="6429396"/>
            <a:ext cx="71438" cy="428604"/>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p:txBody>
      </p:sp>
      <p:sp>
        <p:nvSpPr>
          <p:cNvPr id="18" name="TextBox 17"/>
          <p:cNvSpPr txBox="1"/>
          <p:nvPr/>
        </p:nvSpPr>
        <p:spPr>
          <a:xfrm>
            <a:off x="4283968" y="6488668"/>
            <a:ext cx="1800493" cy="369332"/>
          </a:xfrm>
          <a:prstGeom prst="rect">
            <a:avLst/>
          </a:prstGeom>
          <a:noFill/>
        </p:spPr>
        <p:txBody>
          <a:bodyPr wrap="none" rtlCol="0">
            <a:spAutoFit/>
          </a:bodyPr>
          <a:lstStyle/>
          <a:p>
            <a:r>
              <a:rPr lang="zh-CN" altLang="en-US" dirty="0" smtClean="0">
                <a:latin typeface="Times New Roman" pitchFamily="18" charset="0"/>
                <a:ea typeface="楷体_GB2312" pitchFamily="49" charset="-122"/>
                <a:cs typeface="Times New Roman" pitchFamily="18" charset="0"/>
              </a:rPr>
              <a:t>经济波动的消除</a:t>
            </a:r>
            <a:endParaRPr lang="zh-CN" altLang="en-US" dirty="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42852"/>
            <a:ext cx="8229600" cy="927100"/>
          </a:xfrm>
        </p:spPr>
        <p:txBody>
          <a:bodyPr/>
          <a:lstStyle/>
          <a:p>
            <a:r>
              <a:rPr lang="zh-CN" altLang="en-US" sz="2800" dirty="0" smtClean="0">
                <a:latin typeface="楷体_GB2312" panose="02010609030101010101" pitchFamily="49" charset="-122"/>
                <a:ea typeface="楷体_GB2312" panose="02010609030101010101" pitchFamily="49" charset="-122"/>
              </a:rPr>
              <a:t>二、货币流通速度的影响</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107504" y="980728"/>
            <a:ext cx="8856984" cy="4525963"/>
          </a:xfrm>
        </p:spPr>
        <p:txBody>
          <a:bodyPr/>
          <a:lstStyle/>
          <a:p>
            <a:pPr>
              <a:buClr>
                <a:srgbClr val="FF0000"/>
              </a:buClr>
              <a:buFont typeface="Wingdings" pitchFamily="2" charset="2"/>
              <a:buChar char="Ø"/>
            </a:pP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对货币供应量作为中介目标的货币政策有效性的主要限制因素是货币流通速度。</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50000"/>
              </a:lnSpc>
              <a:buClr>
                <a:srgbClr val="FF0000"/>
              </a:buClr>
              <a:buFont typeface="Wingdings" pitchFamily="2" charset="2"/>
              <a:buChar char="p"/>
            </a:pP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假设</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GDP</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将增长</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20%</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，如果货币流通速度不变，货币供给等比增加即可满足</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GDP</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增长对货币的追加需求。如果货币流通速度在预测期间加快了</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10%</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，不考虑其他条件的变化，货币供给则只需增加</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9.1%</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即可。但如果货币当局没能预期到货币速度的变化，按照</a:t>
            </a:r>
            <a:r>
              <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rPr>
              <a:t>20%</a:t>
            </a: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的增加货币供给将导致经济过热。</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lvl="2">
              <a:lnSpc>
                <a:spcPct val="150000"/>
              </a:lnSpc>
              <a:buClr>
                <a:srgbClr val="FF0000"/>
              </a:buClr>
              <a:buFont typeface="Wingdings" pitchFamily="2" charset="2"/>
              <a:buChar char="p"/>
            </a:pPr>
            <a:r>
              <a:rPr lang="zh-CN" altLang="en-US" dirty="0" smtClean="0">
                <a:latin typeface="Times New Roman" panose="02020603050405020304" pitchFamily="18" charset="0"/>
                <a:ea typeface="楷体_GB2312" panose="02010609030101010101" pitchFamily="49" charset="-122"/>
                <a:cs typeface="Times New Roman" panose="02020603050405020304" pitchFamily="18" charset="0"/>
              </a:rPr>
              <a:t>货币流通速度波动越大（货币需求越不稳定），采用货币供应量作为中介目标的货币政策有效性越弱！</a:t>
            </a:r>
            <a:endParaRPr lang="en-US" altLang="zh-CN" dirty="0" smtClean="0">
              <a:latin typeface="Times New Roman" panose="02020603050405020304" pitchFamily="18" charset="0"/>
              <a:ea typeface="楷体_GB2312" panose="02010609030101010101" pitchFamily="49" charset="-122"/>
              <a:cs typeface="Times New Roman" panose="02020603050405020304" pitchFamily="18" charset="0"/>
            </a:endParaRPr>
          </a:p>
          <a:p>
            <a:pPr>
              <a:buFont typeface="Wingdings" pitchFamily="2" charset="2"/>
              <a:buChar char="Ø"/>
            </a:pPr>
            <a:endParaRPr lang="zh-CN" altLang="en-US"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886" y="12292"/>
            <a:ext cx="8229600" cy="927100"/>
          </a:xfrm>
        </p:spPr>
        <p:txBody>
          <a:bodyPr/>
          <a:lstStyle/>
          <a:p>
            <a:r>
              <a:rPr lang="zh-CN" altLang="en-US" sz="2800" dirty="0" smtClean="0">
                <a:latin typeface="楷体_GB2312" panose="02010609030101010101" pitchFamily="49" charset="-122"/>
                <a:ea typeface="楷体_GB2312" panose="02010609030101010101" pitchFamily="49" charset="-122"/>
              </a:rPr>
              <a:t>三、微观主体预期的对消作用</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118" y="764704"/>
            <a:ext cx="9144000" cy="4525963"/>
          </a:xfrm>
        </p:spPr>
        <p:txBody>
          <a:bodyPr/>
          <a:lstStyle/>
          <a:p>
            <a:pPr>
              <a:buFont typeface="Wingdings" pitchFamily="2" charset="2"/>
              <a:buChar char="Ø"/>
            </a:pPr>
            <a:r>
              <a:rPr lang="zh-CN" altLang="en-US" sz="2400" dirty="0" smtClean="0">
                <a:solidFill>
                  <a:srgbClr val="FF0000"/>
                </a:solidFill>
                <a:latin typeface="楷体_GB2312" panose="02010609030101010101" pitchFamily="49" charset="-122"/>
                <a:ea typeface="楷体_GB2312" panose="02010609030101010101" pitchFamily="49" charset="-122"/>
              </a:rPr>
              <a:t>影响货币政策有效性高低的另一个因数是微观主体的预期</a:t>
            </a:r>
            <a:r>
              <a:rPr lang="zh-CN" altLang="en-US" sz="2400" dirty="0" smtClean="0">
                <a:latin typeface="楷体_GB2312" panose="02010609030101010101" pitchFamily="49" charset="-122"/>
                <a:ea typeface="楷体_GB2312" panose="02010609030101010101" pitchFamily="49" charset="-122"/>
              </a:rPr>
              <a:t>。货币政策提出时，微观经济行为主体会立即根据可能获取的各种信息预测政策的后果，并做出对策，此时货币政策可能归于无效。</a:t>
            </a:r>
            <a:endParaRPr lang="en-US" altLang="zh-CN" sz="2400" dirty="0" smtClean="0">
              <a:latin typeface="楷体_GB2312" panose="02010609030101010101" pitchFamily="49" charset="-122"/>
              <a:ea typeface="楷体_GB2312" panose="02010609030101010101" pitchFamily="49" charset="-122"/>
            </a:endParaRPr>
          </a:p>
          <a:p>
            <a:pPr lvl="2">
              <a:buClr>
                <a:srgbClr val="FF0000"/>
              </a:buClr>
              <a:buFont typeface="Wingdings" pitchFamily="2" charset="2"/>
              <a:buChar char="p"/>
            </a:pPr>
            <a:r>
              <a:rPr lang="zh-CN" altLang="en-US" sz="2000" dirty="0" smtClean="0">
                <a:latin typeface="楷体_GB2312" panose="02010609030101010101" pitchFamily="49" charset="-122"/>
                <a:ea typeface="楷体_GB2312" panose="02010609030101010101" pitchFamily="49" charset="-122"/>
              </a:rPr>
              <a:t>例如，政府拟采取长期的扩张政策，人们通过各种信息预期社会总需求会增加，物价会上涨，在这种情况下，工人会通过工会与雇主谈判，要求提高工资，企业预期工资成本的增大而不愿扩展经营。最后的结果是只有物价的上涨而没有产出的增长。</a:t>
            </a:r>
            <a:r>
              <a:rPr lang="zh-CN" altLang="en-US" sz="2000" dirty="0" smtClean="0">
                <a:solidFill>
                  <a:srgbClr val="FF0000"/>
                </a:solidFill>
                <a:latin typeface="楷体_GB2312" panose="02010609030101010101" pitchFamily="49" charset="-122"/>
                <a:ea typeface="楷体_GB2312" panose="02010609030101010101" pitchFamily="49" charset="-122"/>
              </a:rPr>
              <a:t>（</a:t>
            </a:r>
            <a:r>
              <a:rPr lang="zh-CN" altLang="en-US" sz="2000" b="1" dirty="0" smtClean="0">
                <a:solidFill>
                  <a:srgbClr val="7030A0"/>
                </a:solidFill>
                <a:latin typeface="楷体_GB2312" panose="02010609030101010101" pitchFamily="49" charset="-122"/>
                <a:ea typeface="楷体_GB2312" panose="02010609030101010101" pitchFamily="49" charset="-122"/>
              </a:rPr>
              <a:t>上有政策，下有对策</a:t>
            </a:r>
            <a:r>
              <a:rPr lang="zh-CN" altLang="en-US" sz="2000" dirty="0" smtClean="0">
                <a:solidFill>
                  <a:srgbClr val="FF0000"/>
                </a:solidFill>
                <a:latin typeface="楷体_GB2312" panose="02010609030101010101" pitchFamily="49" charset="-122"/>
                <a:ea typeface="楷体_GB2312" panose="02010609030101010101" pitchFamily="49" charset="-122"/>
              </a:rPr>
              <a:t>）</a:t>
            </a:r>
            <a:endParaRPr lang="en-US" altLang="zh-CN" sz="2000" dirty="0" smtClean="0">
              <a:solidFill>
                <a:srgbClr val="FF0000"/>
              </a:solidFill>
              <a:latin typeface="楷体_GB2312" panose="02010609030101010101" pitchFamily="49" charset="-122"/>
              <a:ea typeface="楷体_GB2312" panose="02010609030101010101" pitchFamily="49" charset="-122"/>
            </a:endParaRPr>
          </a:p>
          <a:p>
            <a:pPr marL="0" indent="0">
              <a:buNone/>
            </a:pPr>
            <a:endParaRPr lang="en-US" altLang="zh-CN" sz="2400" i="1" dirty="0" smtClean="0">
              <a:latin typeface="Times New Roman" pitchFamily="18" charset="0"/>
              <a:cs typeface="Times New Roman" pitchFamily="18" charset="0"/>
            </a:endParaRPr>
          </a:p>
          <a:p>
            <a:pPr marL="0" indent="0">
              <a:buNone/>
            </a:pPr>
            <a:r>
              <a:rPr lang="en-US" altLang="zh-CN" sz="2400" i="1" dirty="0" smtClean="0">
                <a:latin typeface="Times New Roman" pitchFamily="18" charset="0"/>
                <a:cs typeface="Times New Roman" pitchFamily="18" charset="0"/>
              </a:rPr>
              <a:t>                M</a:t>
            </a:r>
            <a:r>
              <a:rPr lang="en-US" altLang="zh-CN" sz="2400" dirty="0"/>
              <a:t>:</a:t>
            </a:r>
            <a:r>
              <a:rPr lang="zh-CN" altLang="en-US" sz="2400" dirty="0">
                <a:latin typeface="楷体_GB2312" pitchFamily="49" charset="-122"/>
                <a:ea typeface="楷体_GB2312" pitchFamily="49" charset="-122"/>
                <a:cs typeface="Times New Roman" pitchFamily="18" charset="0"/>
              </a:rPr>
              <a:t>货币供应量增加</a:t>
            </a:r>
            <a:endParaRPr lang="en-US" altLang="zh-CN" sz="2400" dirty="0">
              <a:latin typeface="楷体_GB2312" pitchFamily="49" charset="-122"/>
              <a:ea typeface="楷体_GB2312" pitchFamily="49" charset="-122"/>
              <a:cs typeface="Times New Roman" pitchFamily="18" charset="0"/>
            </a:endParaRPr>
          </a:p>
          <a:p>
            <a:pPr marL="0" indent="0">
              <a:buNone/>
            </a:pPr>
            <a:r>
              <a:rPr lang="en-US" altLang="zh-CN" sz="2400" i="1" dirty="0" smtClean="0">
                <a:latin typeface="Times New Roman" pitchFamily="18" charset="0"/>
                <a:cs typeface="Times New Roman" pitchFamily="18" charset="0"/>
              </a:rPr>
              <a:t>               V</a:t>
            </a:r>
            <a:r>
              <a:rPr lang="zh-CN" altLang="en-US" sz="2400" dirty="0"/>
              <a:t>：</a:t>
            </a:r>
            <a:r>
              <a:rPr lang="zh-CN" altLang="en-US" sz="2400" dirty="0">
                <a:latin typeface="楷体_GB2312" pitchFamily="49" charset="-122"/>
                <a:ea typeface="楷体_GB2312" pitchFamily="49" charset="-122"/>
              </a:rPr>
              <a:t>常数</a:t>
            </a:r>
            <a:endParaRPr lang="en-US" altLang="zh-CN" sz="2400" dirty="0">
              <a:latin typeface="楷体_GB2312" pitchFamily="49" charset="-122"/>
              <a:ea typeface="楷体_GB2312" pitchFamily="49" charset="-122"/>
            </a:endParaRPr>
          </a:p>
          <a:p>
            <a:pPr marL="0" indent="0">
              <a:buNone/>
            </a:pPr>
            <a:r>
              <a:rPr lang="en-US" altLang="zh-CN" sz="2400" i="1" dirty="0" smtClean="0">
                <a:latin typeface="Times New Roman" pitchFamily="18" charset="0"/>
                <a:ea typeface="楷体_GB2312" pitchFamily="49" charset="-122"/>
                <a:cs typeface="Times New Roman" pitchFamily="18" charset="0"/>
              </a:rPr>
              <a:t>               PY</a:t>
            </a:r>
            <a:r>
              <a:rPr lang="zh-CN" altLang="en-US" sz="2400" dirty="0">
                <a:latin typeface="Times New Roman" pitchFamily="18" charset="0"/>
                <a:ea typeface="楷体_GB2312" pitchFamily="49" charset="-122"/>
                <a:cs typeface="Times New Roman" pitchFamily="18" charset="0"/>
              </a:rPr>
              <a:t>的增加与</a:t>
            </a:r>
            <a:r>
              <a:rPr lang="en-US" altLang="zh-CN" sz="2400" i="1" dirty="0">
                <a:latin typeface="Times New Roman" pitchFamily="18" charset="0"/>
                <a:ea typeface="楷体_GB2312" pitchFamily="49" charset="-122"/>
                <a:cs typeface="Times New Roman" pitchFamily="18" charset="0"/>
              </a:rPr>
              <a:t>M</a:t>
            </a:r>
            <a:r>
              <a:rPr lang="zh-CN" altLang="en-US" sz="2400" dirty="0">
                <a:latin typeface="Times New Roman" pitchFamily="18" charset="0"/>
                <a:ea typeface="楷体_GB2312" pitchFamily="49" charset="-122"/>
                <a:cs typeface="Times New Roman" pitchFamily="18" charset="0"/>
              </a:rPr>
              <a:t>的增加成正比。</a:t>
            </a:r>
            <a:endParaRPr lang="en-US" altLang="zh-CN" sz="2400" dirty="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Ø"/>
            </a:pPr>
            <a:r>
              <a:rPr lang="zh-CN" altLang="en-US" sz="2000" dirty="0">
                <a:latin typeface="Times New Roman" pitchFamily="18" charset="0"/>
                <a:ea typeface="楷体_GB2312" pitchFamily="49" charset="-122"/>
                <a:cs typeface="Times New Roman" pitchFamily="18" charset="0"/>
              </a:rPr>
              <a:t>当公众对央行货币政策的预期越准确，</a:t>
            </a:r>
            <a:r>
              <a:rPr lang="en-US" altLang="zh-CN" sz="2000" dirty="0">
                <a:latin typeface="Times New Roman" pitchFamily="18" charset="0"/>
                <a:ea typeface="楷体_GB2312" pitchFamily="49" charset="-122"/>
                <a:cs typeface="Times New Roman" pitchFamily="18" charset="0"/>
              </a:rPr>
              <a:t>P</a:t>
            </a:r>
            <a:r>
              <a:rPr lang="zh-CN" altLang="en-US" sz="2000" dirty="0">
                <a:latin typeface="Times New Roman" pitchFamily="18" charset="0"/>
                <a:ea typeface="楷体_GB2312" pitchFamily="49" charset="-122"/>
                <a:cs typeface="Times New Roman" pitchFamily="18" charset="0"/>
              </a:rPr>
              <a:t>增加得越多；</a:t>
            </a:r>
            <a:endParaRPr lang="en-US" altLang="zh-CN" sz="2000" dirty="0">
              <a:latin typeface="Times New Roman" pitchFamily="18" charset="0"/>
              <a:ea typeface="楷体_GB2312" pitchFamily="49" charset="-122"/>
              <a:cs typeface="Times New Roman" pitchFamily="18" charset="0"/>
            </a:endParaRPr>
          </a:p>
          <a:p>
            <a:pPr lvl="2">
              <a:buClr>
                <a:srgbClr val="FF0000"/>
              </a:buClr>
              <a:buFont typeface="Wingdings" pitchFamily="2" charset="2"/>
              <a:buChar char="Ø"/>
            </a:pPr>
            <a:r>
              <a:rPr lang="zh-CN" altLang="en-US" sz="2000" dirty="0">
                <a:latin typeface="Times New Roman" pitchFamily="18" charset="0"/>
                <a:ea typeface="楷体_GB2312" pitchFamily="49" charset="-122"/>
                <a:cs typeface="Times New Roman" pitchFamily="18" charset="0"/>
              </a:rPr>
              <a:t>当公众对央行货币政策的预期越少，</a:t>
            </a:r>
            <a:r>
              <a:rPr lang="en-US" altLang="zh-CN" sz="2000" dirty="0">
                <a:latin typeface="Times New Roman" pitchFamily="18" charset="0"/>
                <a:ea typeface="楷体_GB2312" pitchFamily="49" charset="-122"/>
                <a:cs typeface="Times New Roman" pitchFamily="18" charset="0"/>
              </a:rPr>
              <a:t>Y</a:t>
            </a:r>
            <a:r>
              <a:rPr lang="zh-CN" altLang="en-US" sz="2000" dirty="0">
                <a:latin typeface="Times New Roman" pitchFamily="18" charset="0"/>
                <a:ea typeface="楷体_GB2312" pitchFamily="49" charset="-122"/>
                <a:cs typeface="Times New Roman" pitchFamily="18" charset="0"/>
              </a:rPr>
              <a:t>增加得越</a:t>
            </a:r>
            <a:r>
              <a:rPr lang="zh-CN" altLang="en-US" sz="2000" dirty="0" smtClean="0">
                <a:latin typeface="Times New Roman" pitchFamily="18" charset="0"/>
                <a:ea typeface="楷体_GB2312" pitchFamily="49" charset="-122"/>
                <a:cs typeface="Times New Roman" pitchFamily="18" charset="0"/>
              </a:rPr>
              <a:t>多。</a:t>
            </a:r>
            <a:endParaRPr lang="en-US" altLang="zh-CN" sz="2000" dirty="0">
              <a:latin typeface="Times New Roman" pitchFamily="18" charset="0"/>
              <a:ea typeface="楷体_GB2312" pitchFamily="49" charset="-122"/>
              <a:cs typeface="Times New Roman" pitchFamily="18" charset="0"/>
            </a:endParaRPr>
          </a:p>
          <a:p>
            <a:pPr lvl="2">
              <a:buClr>
                <a:srgbClr val="FF0000"/>
              </a:buClr>
              <a:buFont typeface="Wingdings" pitchFamily="2" charset="2"/>
              <a:buChar char="p"/>
            </a:pPr>
            <a:r>
              <a:rPr lang="zh-CN" altLang="en-US" sz="2000" dirty="0">
                <a:latin typeface="Times New Roman" pitchFamily="18" charset="0"/>
                <a:ea typeface="楷体_GB2312" pitchFamily="49" charset="-122"/>
                <a:cs typeface="Times New Roman" pitchFamily="18" charset="0"/>
              </a:rPr>
              <a:t>换句话说，被预期到的货币</a:t>
            </a:r>
            <a:r>
              <a:rPr lang="zh-CN" altLang="en-US" sz="2000" dirty="0" smtClean="0">
                <a:latin typeface="Times New Roman" pitchFamily="18" charset="0"/>
                <a:ea typeface="楷体_GB2312" pitchFamily="49" charset="-122"/>
                <a:cs typeface="Times New Roman" pitchFamily="18" charset="0"/>
              </a:rPr>
              <a:t>政策变化只</a:t>
            </a:r>
            <a:r>
              <a:rPr lang="zh-CN" altLang="en-US" sz="2000" dirty="0">
                <a:latin typeface="Times New Roman" pitchFamily="18" charset="0"/>
                <a:ea typeface="楷体_GB2312" pitchFamily="49" charset="-122"/>
                <a:cs typeface="Times New Roman" pitchFamily="18" charset="0"/>
              </a:rPr>
              <a:t>改变名义量，没</a:t>
            </a:r>
            <a:r>
              <a:rPr lang="zh-CN" altLang="en-US" sz="2000" dirty="0" smtClean="0">
                <a:latin typeface="Times New Roman" pitchFamily="18" charset="0"/>
                <a:ea typeface="楷体_GB2312" pitchFamily="49" charset="-122"/>
                <a:cs typeface="Times New Roman" pitchFamily="18" charset="0"/>
              </a:rPr>
              <a:t>被预期</a:t>
            </a:r>
            <a:r>
              <a:rPr lang="zh-CN" altLang="en-US" sz="2000" dirty="0">
                <a:latin typeface="Times New Roman" pitchFamily="18" charset="0"/>
                <a:ea typeface="楷体_GB2312" pitchFamily="49" charset="-122"/>
                <a:cs typeface="Times New Roman" pitchFamily="18" charset="0"/>
              </a:rPr>
              <a:t>到的货币</a:t>
            </a:r>
            <a:r>
              <a:rPr lang="zh-CN" altLang="en-US" sz="2000" dirty="0" smtClean="0">
                <a:latin typeface="Times New Roman" pitchFamily="18" charset="0"/>
                <a:ea typeface="楷体_GB2312" pitchFamily="49" charset="-122"/>
                <a:cs typeface="Times New Roman" pitchFamily="18" charset="0"/>
              </a:rPr>
              <a:t>政策变化则改变</a:t>
            </a:r>
            <a:r>
              <a:rPr lang="zh-CN" altLang="en-US" sz="2000" dirty="0">
                <a:latin typeface="Times New Roman" pitchFamily="18" charset="0"/>
                <a:ea typeface="楷体_GB2312" pitchFamily="49" charset="-122"/>
                <a:cs typeface="Times New Roman" pitchFamily="18" charset="0"/>
              </a:rPr>
              <a:t>实际量。</a:t>
            </a:r>
            <a:endParaRPr lang="en-US" altLang="zh-CN" sz="2000" dirty="0">
              <a:latin typeface="Times New Roman" pitchFamily="18" charset="0"/>
              <a:ea typeface="楷体_GB2312" pitchFamily="49" charset="-122"/>
              <a:cs typeface="Times New Roman" pitchFamily="18" charset="0"/>
            </a:endParaRPr>
          </a:p>
          <a:p>
            <a:pPr lvl="4">
              <a:buClr>
                <a:srgbClr val="FF0000"/>
              </a:buClr>
              <a:buFont typeface="Wingdings" pitchFamily="2" charset="2"/>
              <a:buChar char="p"/>
            </a:pPr>
            <a:endParaRPr lang="zh-CN" altLang="en-US" dirty="0">
              <a:solidFill>
                <a:srgbClr val="FF0000"/>
              </a:solidFill>
              <a:latin typeface="楷体_GB2312" panose="02010609030101010101" pitchFamily="49" charset="-122"/>
              <a:ea typeface="楷体_GB2312" panose="02010609030101010101" pitchFamily="49" charset="-122"/>
            </a:endParaRPr>
          </a:p>
        </p:txBody>
      </p:sp>
      <p:sp>
        <p:nvSpPr>
          <p:cNvPr id="4" name="TextBox 3"/>
          <p:cNvSpPr txBox="1"/>
          <p:nvPr/>
        </p:nvSpPr>
        <p:spPr>
          <a:xfrm>
            <a:off x="4572000" y="3212976"/>
            <a:ext cx="2114681" cy="769441"/>
          </a:xfrm>
          <a:prstGeom prst="rect">
            <a:avLst/>
          </a:prstGeom>
          <a:noFill/>
        </p:spPr>
        <p:txBody>
          <a:bodyPr wrap="none" rtlCol="0">
            <a:spAutoFit/>
          </a:bodyPr>
          <a:lstStyle/>
          <a:p>
            <a:r>
              <a:rPr lang="en-US" altLang="zh-CN" sz="4400" i="1" dirty="0" smtClean="0">
                <a:latin typeface="Times New Roman" pitchFamily="18" charset="0"/>
                <a:cs typeface="Times New Roman" pitchFamily="18" charset="0"/>
              </a:rPr>
              <a:t>MV=PY</a:t>
            </a:r>
            <a:endParaRPr lang="zh-CN" altLang="en-US" sz="4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latin typeface="楷体_GB2312" panose="02010609030101010101" pitchFamily="49" charset="-122"/>
                <a:ea typeface="楷体_GB2312" panose="02010609030101010101" pitchFamily="49" charset="-122"/>
              </a:rPr>
              <a:t>四、其他经济政治因素的影响</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0" y="1052736"/>
            <a:ext cx="8964488" cy="4525963"/>
          </a:xfrm>
        </p:spPr>
        <p:txBody>
          <a:bodyPr/>
          <a:lstStyle/>
          <a:p>
            <a:pPr>
              <a:buClr>
                <a:srgbClr val="FF000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除时滞、货币流通速度和微观主体预期等因素的影响外，货币政策的效果也会受到</a:t>
            </a:r>
            <a:r>
              <a:rPr lang="zh-CN" altLang="en-US" sz="2400" b="1" dirty="0" smtClean="0">
                <a:solidFill>
                  <a:srgbClr val="7030A0"/>
                </a:solidFill>
                <a:latin typeface="楷体_GB2312" panose="02010609030101010101" pitchFamily="49" charset="-122"/>
                <a:ea typeface="楷体_GB2312" panose="02010609030101010101" pitchFamily="49" charset="-122"/>
              </a:rPr>
              <a:t>其他外来的或体制的因素</a:t>
            </a:r>
            <a:r>
              <a:rPr lang="zh-CN" altLang="en-US" sz="2400" dirty="0" smtClean="0">
                <a:latin typeface="楷体_GB2312" panose="02010609030101010101" pitchFamily="49" charset="-122"/>
                <a:ea typeface="楷体_GB2312" panose="02010609030101010101" pitchFamily="49" charset="-122"/>
              </a:rPr>
              <a:t>所影响。</a:t>
            </a:r>
            <a:endParaRPr lang="en-US" altLang="zh-CN" sz="2400" dirty="0" smtClean="0">
              <a:latin typeface="楷体_GB2312" panose="02010609030101010101" pitchFamily="49" charset="-122"/>
              <a:ea typeface="楷体_GB2312" panose="02010609030101010101" pitchFamily="49" charset="-122"/>
            </a:endParaRPr>
          </a:p>
          <a:p>
            <a:pPr lvl="1">
              <a:lnSpc>
                <a:spcPct val="150000"/>
              </a:lnSpc>
              <a:buClr>
                <a:srgbClr val="FF0000"/>
              </a:buClr>
              <a:buFont typeface="Wingdings" pitchFamily="2" charset="2"/>
              <a:buChar char="p"/>
            </a:pPr>
            <a:r>
              <a:rPr lang="zh-CN" altLang="en-US" sz="2000" dirty="0" smtClean="0">
                <a:latin typeface="楷体_GB2312" panose="02010609030101010101" pitchFamily="49" charset="-122"/>
                <a:ea typeface="楷体_GB2312" panose="02010609030101010101" pitchFamily="49" charset="-122"/>
              </a:rPr>
              <a:t>一般说来，一项既定的货币政策出台后总要持续一段时间。在这段时间内，如果客观经济条件出现变化，而货币政策又难以做出相应的调整时，就可能出现货币政策效果下降甚至失效的情况。（如国际金融危机前期中国加息）</a:t>
            </a:r>
            <a:r>
              <a:rPr lang="en-US" altLang="zh-CN" sz="2000" dirty="0" smtClean="0">
                <a:latin typeface="楷体_GB2312" panose="02010609030101010101" pitchFamily="49" charset="-122"/>
                <a:ea typeface="楷体_GB2312" panose="02010609030101010101" pitchFamily="49" charset="-122"/>
              </a:rPr>
              <a:t>——</a:t>
            </a:r>
            <a:r>
              <a:rPr lang="zh-CN" altLang="en-US" sz="2000" b="1" dirty="0" smtClean="0">
                <a:solidFill>
                  <a:srgbClr val="7030A0"/>
                </a:solidFill>
                <a:latin typeface="楷体_GB2312" panose="02010609030101010101" pitchFamily="49" charset="-122"/>
                <a:ea typeface="楷体_GB2312" panose="02010609030101010101" pitchFamily="49" charset="-122"/>
              </a:rPr>
              <a:t>这与相机抉择货币政策的缺点一样</a:t>
            </a:r>
            <a:endParaRPr lang="en-US" altLang="zh-CN" sz="2000" b="1" dirty="0" smtClean="0">
              <a:solidFill>
                <a:srgbClr val="7030A0"/>
              </a:solidFill>
              <a:latin typeface="楷体_GB2312" panose="02010609030101010101" pitchFamily="49" charset="-122"/>
              <a:ea typeface="楷体_GB2312" panose="02010609030101010101" pitchFamily="49" charset="-122"/>
            </a:endParaRPr>
          </a:p>
          <a:p>
            <a:pPr lvl="1">
              <a:lnSpc>
                <a:spcPct val="150000"/>
              </a:lnSpc>
              <a:buFont typeface="Wingdings" pitchFamily="2" charset="2"/>
              <a:buChar char="p"/>
            </a:pPr>
            <a:r>
              <a:rPr lang="zh-CN" altLang="en-US" sz="2000" b="1" dirty="0" smtClean="0">
                <a:solidFill>
                  <a:srgbClr val="7030A0"/>
                </a:solidFill>
                <a:latin typeface="楷体_GB2312" panose="02010609030101010101" pitchFamily="49" charset="-122"/>
                <a:ea typeface="楷体_GB2312" panose="02010609030101010101" pitchFamily="49" charset="-122"/>
              </a:rPr>
              <a:t>政治因素</a:t>
            </a:r>
            <a:r>
              <a:rPr lang="zh-CN" altLang="en-US" sz="2000" dirty="0" smtClean="0">
                <a:latin typeface="楷体_GB2312" panose="02010609030101010101" pitchFamily="49" charset="-122"/>
                <a:ea typeface="楷体_GB2312" panose="02010609030101010101" pitchFamily="49" charset="-122"/>
              </a:rPr>
              <a:t>对货币政策效果的影响巨大。由于任何一项货币政策方案的贯彻都可能给不同阶层、集团、部门或地方的利益带来一定的影响。这些主体如果在自己利益受损时做出强烈的反映，就会形成一定的政治压力。</a:t>
            </a:r>
            <a:endParaRPr lang="zh-CN" altLang="en-US" sz="20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latin typeface="楷体_GB2312" panose="02010609030101010101" pitchFamily="49" charset="-122"/>
                <a:ea typeface="楷体_GB2312" panose="02010609030101010101" pitchFamily="49" charset="-122"/>
              </a:rPr>
              <a:t>五、透明度和取信于公众问题</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214282" y="1142984"/>
            <a:ext cx="8929718" cy="4525963"/>
          </a:xfrm>
        </p:spPr>
        <p:txBody>
          <a:bodyPr/>
          <a:lstStyle/>
          <a:p>
            <a:pPr>
              <a:buFont typeface="Wingdings" pitchFamily="2" charset="2"/>
              <a:buChar char="Ø"/>
            </a:pPr>
            <a:r>
              <a:rPr lang="zh-CN" altLang="en-US" sz="2800" dirty="0" smtClean="0">
                <a:solidFill>
                  <a:srgbClr val="FF0000"/>
                </a:solidFill>
                <a:latin typeface="楷体_GB2312" panose="02010609030101010101" pitchFamily="49" charset="-122"/>
                <a:ea typeface="楷体_GB2312" panose="02010609030101010101" pitchFamily="49" charset="-122"/>
              </a:rPr>
              <a:t>货币当局的行为均应力求规范，有规则可循</a:t>
            </a:r>
            <a:r>
              <a:rPr lang="zh-CN" altLang="en-US" sz="2800" dirty="0" smtClean="0">
                <a:latin typeface="楷体_GB2312" panose="02010609030101010101" pitchFamily="49" charset="-122"/>
                <a:ea typeface="楷体_GB2312" panose="02010609030101010101" pitchFamily="49" charset="-122"/>
              </a:rPr>
              <a:t>。如此强调，无疑首先是为了规范货币当局的行为，保证货币政策的质量，但同时又与“透明度”有关：</a:t>
            </a:r>
            <a:r>
              <a:rPr lang="zh-CN" altLang="en-US" sz="2800" dirty="0" smtClean="0">
                <a:solidFill>
                  <a:srgbClr val="FF0000"/>
                </a:solidFill>
                <a:latin typeface="楷体_GB2312" panose="02010609030101010101" pitchFamily="49" charset="-122"/>
                <a:ea typeface="楷体_GB2312" panose="02010609030101010101" pitchFamily="49" charset="-122"/>
              </a:rPr>
              <a:t>透明度越高，越有利于取得公众的信任。</a:t>
            </a:r>
            <a:endParaRPr lang="en-US" altLang="zh-CN" sz="2800" dirty="0" smtClean="0">
              <a:solidFill>
                <a:srgbClr val="FF0000"/>
              </a:solidFill>
              <a:latin typeface="楷体_GB2312" panose="02010609030101010101" pitchFamily="49" charset="-122"/>
              <a:ea typeface="楷体_GB2312" panose="02010609030101010101" pitchFamily="49" charset="-122"/>
            </a:endParaRPr>
          </a:p>
          <a:p>
            <a:pPr>
              <a:buClr>
                <a:srgbClr val="FF0000"/>
              </a:buClr>
              <a:buFont typeface="Wingdings" pitchFamily="2" charset="2"/>
              <a:buChar char="Ø"/>
            </a:pPr>
            <a:r>
              <a:rPr lang="zh-CN" altLang="en-US" sz="2800" dirty="0" smtClean="0">
                <a:latin typeface="楷体_GB2312" panose="02010609030101010101" pitchFamily="49" charset="-122"/>
                <a:ea typeface="楷体_GB2312" panose="02010609030101010101" pitchFamily="49" charset="-122"/>
              </a:rPr>
              <a:t>本质：央行信誉越高，其承诺被公众越接受，公众的预期会与央行承诺越保持一致；央行如果欺骗了公众，公众就会惩罚央行</a:t>
            </a:r>
            <a:r>
              <a:rPr lang="en-US" altLang="zh-CN" sz="2800" dirty="0" smtClean="0">
                <a:latin typeface="楷体_GB2312" panose="02010609030101010101" pitchFamily="49" charset="-122"/>
                <a:ea typeface="楷体_GB2312" panose="02010609030101010101" pitchFamily="49" charset="-122"/>
              </a:rPr>
              <a:t>——</a:t>
            </a:r>
            <a:r>
              <a:rPr lang="zh-CN" altLang="en-US" sz="2800" dirty="0" smtClean="0">
                <a:latin typeface="楷体_GB2312" panose="02010609030101010101" pitchFamily="49" charset="-122"/>
                <a:ea typeface="楷体_GB2312" panose="02010609030101010101" pitchFamily="49" charset="-122"/>
              </a:rPr>
              <a:t>前面讲的时间不一致性模型的结果。</a:t>
            </a:r>
            <a:endParaRPr lang="en-US" altLang="zh-CN" sz="2800" dirty="0" smtClean="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latin typeface="楷体_GB2312" pitchFamily="49" charset="-122"/>
                <a:ea typeface="楷体_GB2312" pitchFamily="49" charset="-122"/>
              </a:rPr>
              <a:t>二、货币政策的目标</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1214422"/>
            <a:ext cx="9144000" cy="4525963"/>
          </a:xfrm>
        </p:spPr>
        <p:txBody>
          <a:bodyPr/>
          <a:lstStyle/>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rPr>
              <a:t>货币政策目标（</a:t>
            </a:r>
            <a:r>
              <a:rPr lang="en-US" altLang="zh-CN" dirty="0" smtClean="0">
                <a:latin typeface="Times New Roman" pitchFamily="18" charset="0"/>
                <a:ea typeface="楷体_GB2312" pitchFamily="49" charset="-122"/>
                <a:cs typeface="Times New Roman" pitchFamily="18" charset="0"/>
              </a:rPr>
              <a:t>Goal of monetary policy </a:t>
            </a:r>
            <a:r>
              <a:rPr lang="zh-CN" altLang="en-US" dirty="0" smtClean="0">
                <a:latin typeface="Times New Roman" pitchFamily="18" charset="0"/>
                <a:ea typeface="楷体_GB2312" pitchFamily="49" charset="-122"/>
                <a:cs typeface="Times New Roman" pitchFamily="18" charset="0"/>
              </a:rPr>
              <a:t>）：是指通过货币政策的制定和实施所期望达到的</a:t>
            </a:r>
            <a:r>
              <a:rPr lang="zh-CN" altLang="en-US" dirty="0" smtClean="0">
                <a:solidFill>
                  <a:srgbClr val="FF0000"/>
                </a:solidFill>
                <a:latin typeface="Times New Roman" pitchFamily="18" charset="0"/>
                <a:ea typeface="楷体_GB2312" pitchFamily="49" charset="-122"/>
                <a:cs typeface="Times New Roman" pitchFamily="18" charset="0"/>
              </a:rPr>
              <a:t>最终目的</a:t>
            </a:r>
            <a:r>
              <a:rPr lang="zh-CN" altLang="en-US" dirty="0" smtClean="0">
                <a:latin typeface="Times New Roman" pitchFamily="18" charset="0"/>
                <a:ea typeface="楷体_GB2312" pitchFamily="49" charset="-122"/>
                <a:cs typeface="Times New Roman" pitchFamily="18" charset="0"/>
              </a:rPr>
              <a:t>，是中央银行的最高行为准则。</a:t>
            </a:r>
          </a:p>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rPr>
              <a:t>货币政策目标（</a:t>
            </a:r>
            <a:r>
              <a:rPr lang="zh-CN" altLang="en-US" dirty="0" smtClean="0">
                <a:solidFill>
                  <a:srgbClr val="FF0000"/>
                </a:solidFill>
                <a:latin typeface="Times New Roman" pitchFamily="18" charset="0"/>
                <a:ea typeface="楷体_GB2312" pitchFamily="49" charset="-122"/>
                <a:cs typeface="Times New Roman" pitchFamily="18" charset="0"/>
              </a:rPr>
              <a:t>最终目标</a:t>
            </a:r>
            <a:r>
              <a:rPr lang="zh-CN" altLang="en-US" dirty="0" smtClean="0">
                <a:latin typeface="Times New Roman" pitchFamily="18" charset="0"/>
                <a:ea typeface="楷体_GB2312" pitchFamily="49" charset="-122"/>
                <a:cs typeface="Times New Roman" pitchFamily="18" charset="0"/>
              </a:rPr>
              <a:t>）的主要内容：币值稳定（或物价稳定）、充分就业、经济增长、国际收支平衡和金融稳定。</a:t>
            </a:r>
            <a:endParaRPr lang="en-US" altLang="zh-CN" dirty="0" smtClean="0">
              <a:latin typeface="Times New Roman" pitchFamily="18" charset="0"/>
              <a:ea typeface="楷体_GB2312" pitchFamily="49" charset="-122"/>
              <a:cs typeface="Times New Roman" pitchFamily="18" charset="0"/>
            </a:endParaRPr>
          </a:p>
          <a:p>
            <a:pPr lvl="2">
              <a:buClr>
                <a:srgbClr val="FF0000"/>
              </a:buClr>
              <a:buFont typeface="Wingdings" panose="05000000000000000000" pitchFamily="2" charset="2"/>
              <a:buChar char="Ø"/>
            </a:pPr>
            <a:r>
              <a:rPr lang="zh-CN" altLang="en-US" dirty="0" smtClean="0">
                <a:latin typeface="Times New Roman" pitchFamily="18" charset="0"/>
                <a:ea typeface="楷体_GB2312" pitchFamily="49" charset="-122"/>
                <a:cs typeface="Times New Roman" pitchFamily="18" charset="0"/>
              </a:rPr>
              <a:t>金融稳定：包含银行体系稳定、资本市场稳定、外汇市场稳定、主权债务稳定等</a:t>
            </a:r>
            <a:endParaRPr lang="en-US" altLang="zh-CN" dirty="0" smtClean="0">
              <a:latin typeface="Times New Roman" pitchFamily="18" charset="0"/>
              <a:ea typeface="楷体_GB2312" pitchFamily="49" charset="-122"/>
              <a:cs typeface="Times New Roman" pitchFamily="18" charset="0"/>
            </a:endParaRPr>
          </a:p>
          <a:p>
            <a:pPr lvl="2">
              <a:buClr>
                <a:srgbClr val="FF0000"/>
              </a:buClr>
              <a:buFont typeface="Wingdings" panose="05000000000000000000" pitchFamily="2" charset="2"/>
              <a:buChar char="Ø"/>
            </a:pPr>
            <a:r>
              <a:rPr lang="zh-CN" altLang="en-US" dirty="0" smtClean="0">
                <a:latin typeface="Times New Roman" pitchFamily="18" charset="0"/>
                <a:ea typeface="楷体_GB2312" pitchFamily="49" charset="-122"/>
                <a:cs typeface="Times New Roman" pitchFamily="18" charset="0"/>
              </a:rPr>
              <a:t>金融危机之后，物价稳定和金融稳定成为货币政策目标的两大支柱。</a:t>
            </a:r>
            <a:endParaRPr lang="en-US" altLang="zh-CN" dirty="0" smtClean="0">
              <a:latin typeface="Times New Roman" pitchFamily="18" charset="0"/>
              <a:ea typeface="楷体_GB2312" pitchFamily="49" charset="-122"/>
              <a:cs typeface="Times New Roman" pitchFamily="18" charset="0"/>
            </a:endParaRPr>
          </a:p>
          <a:p>
            <a:pPr>
              <a:buNone/>
            </a:pPr>
            <a:endParaRPr lang="zh-CN" altLang="en-US" b="1"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927100"/>
          </a:xfrm>
        </p:spPr>
        <p:txBody>
          <a:bodyPr/>
          <a:lstStyle/>
          <a:p>
            <a:pPr algn="ctr"/>
            <a:r>
              <a:rPr lang="zh-CN" altLang="en-US" sz="2400" dirty="0" smtClean="0">
                <a:latin typeface="楷体_GB2312" panose="02010609030101010101" pitchFamily="49" charset="-122"/>
                <a:ea typeface="楷体_GB2312" panose="02010609030101010101" pitchFamily="49" charset="-122"/>
              </a:rPr>
              <a:t>货币政策应对通胀和通缩的差异</a:t>
            </a:r>
            <a:endParaRPr lang="zh-CN" altLang="en-US" sz="24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214282" y="857232"/>
            <a:ext cx="8929718" cy="4525963"/>
          </a:xfrm>
        </p:spPr>
        <p:txBody>
          <a:bodyPr/>
          <a:lstStyle/>
          <a:p>
            <a:pPr>
              <a:lnSpc>
                <a:spcPct val="125000"/>
              </a:lnSpc>
              <a:buClr>
                <a:srgbClr val="7030A0"/>
              </a:buClr>
              <a:buFont typeface="Wingdings" pitchFamily="2" charset="2"/>
              <a:buChar char="Ø"/>
            </a:pPr>
            <a:r>
              <a:rPr lang="zh-CN" altLang="en-US" sz="2200" dirty="0" smtClean="0">
                <a:latin typeface="楷体_GB2312" panose="02010609030101010101" pitchFamily="49" charset="-122"/>
                <a:ea typeface="楷体_GB2312" panose="02010609030101010101" pitchFamily="49" charset="-122"/>
              </a:rPr>
              <a:t>货币政策应对</a:t>
            </a:r>
            <a:r>
              <a:rPr lang="zh-CN" altLang="en-US" sz="2200" b="1" dirty="0" smtClean="0">
                <a:solidFill>
                  <a:srgbClr val="7030A0"/>
                </a:solidFill>
                <a:latin typeface="楷体_GB2312" panose="02010609030101010101" pitchFamily="49" charset="-122"/>
                <a:ea typeface="楷体_GB2312" panose="02010609030101010101" pitchFamily="49" charset="-122"/>
              </a:rPr>
              <a:t>通胀</a:t>
            </a:r>
            <a:r>
              <a:rPr lang="zh-CN" altLang="en-US" sz="2200" dirty="0" smtClean="0">
                <a:latin typeface="楷体_GB2312" panose="02010609030101010101" pitchFamily="49" charset="-122"/>
                <a:ea typeface="楷体_GB2312" panose="02010609030101010101" pitchFamily="49" charset="-122"/>
              </a:rPr>
              <a:t>比较有</a:t>
            </a:r>
            <a:r>
              <a:rPr lang="zh-CN" altLang="en-US" sz="2200" b="1" dirty="0" smtClean="0">
                <a:solidFill>
                  <a:srgbClr val="7030A0"/>
                </a:solidFill>
                <a:latin typeface="楷体_GB2312" panose="02010609030101010101" pitchFamily="49" charset="-122"/>
                <a:ea typeface="楷体_GB2312" panose="02010609030101010101" pitchFamily="49" charset="-122"/>
              </a:rPr>
              <a:t>效</a:t>
            </a:r>
            <a:r>
              <a:rPr lang="zh-CN" altLang="en-US" sz="2200" dirty="0" smtClean="0">
                <a:latin typeface="楷体_GB2312" panose="02010609030101010101" pitchFamily="49" charset="-122"/>
                <a:ea typeface="楷体_GB2312" panose="02010609030101010101" pitchFamily="49" charset="-122"/>
              </a:rPr>
              <a:t>。虽然导致通胀的初始原因不尽相同，但通胀最终都表现为货币供给过多。所以，只要央行采取适当的紧缩政策，控制货币供给增长，通胀会不同程度地得到一致。</a:t>
            </a:r>
            <a:endParaRPr lang="en-US" altLang="zh-CN" sz="2200" dirty="0" smtClean="0">
              <a:latin typeface="楷体_GB2312" panose="02010609030101010101" pitchFamily="49" charset="-122"/>
              <a:ea typeface="楷体_GB2312" panose="02010609030101010101" pitchFamily="49" charset="-122"/>
            </a:endParaRPr>
          </a:p>
          <a:p>
            <a:pPr>
              <a:lnSpc>
                <a:spcPct val="125000"/>
              </a:lnSpc>
              <a:buClr>
                <a:srgbClr val="7030A0"/>
              </a:buClr>
              <a:buFont typeface="Wingdings" pitchFamily="2" charset="2"/>
              <a:buChar char="Ø"/>
            </a:pPr>
            <a:r>
              <a:rPr lang="zh-CN" altLang="en-US" sz="2200" dirty="0" smtClean="0">
                <a:latin typeface="楷体_GB2312" panose="02010609030101010101" pitchFamily="49" charset="-122"/>
                <a:ea typeface="楷体_GB2312" panose="02010609030101010101" pitchFamily="49" charset="-122"/>
              </a:rPr>
              <a:t>货币政策应对</a:t>
            </a:r>
            <a:r>
              <a:rPr lang="zh-CN" altLang="en-US" sz="2200" b="1" dirty="0" smtClean="0">
                <a:solidFill>
                  <a:srgbClr val="7030A0"/>
                </a:solidFill>
                <a:latin typeface="楷体_GB2312" panose="02010609030101010101" pitchFamily="49" charset="-122"/>
                <a:ea typeface="楷体_GB2312" panose="02010609030101010101" pitchFamily="49" charset="-122"/>
              </a:rPr>
              <a:t>通缩</a:t>
            </a:r>
            <a:r>
              <a:rPr lang="zh-CN" altLang="en-US" sz="2200" dirty="0" smtClean="0">
                <a:latin typeface="楷体_GB2312" panose="02010609030101010101" pitchFamily="49" charset="-122"/>
                <a:ea typeface="楷体_GB2312" panose="02010609030101010101" pitchFamily="49" charset="-122"/>
              </a:rPr>
              <a:t>效果较</a:t>
            </a:r>
            <a:r>
              <a:rPr lang="zh-CN" altLang="en-US" sz="2200" b="1" dirty="0" smtClean="0">
                <a:solidFill>
                  <a:srgbClr val="7030A0"/>
                </a:solidFill>
                <a:latin typeface="楷体_GB2312" panose="02010609030101010101" pitchFamily="49" charset="-122"/>
                <a:ea typeface="楷体_GB2312" panose="02010609030101010101" pitchFamily="49" charset="-122"/>
              </a:rPr>
              <a:t>差</a:t>
            </a:r>
            <a:r>
              <a:rPr lang="zh-CN" altLang="en-US" sz="2200" dirty="0" smtClean="0">
                <a:latin typeface="楷体_GB2312" panose="02010609030101010101" pitchFamily="49" charset="-122"/>
                <a:ea typeface="楷体_GB2312" panose="02010609030101010101" pitchFamily="49" charset="-122"/>
              </a:rPr>
              <a:t>。</a:t>
            </a:r>
            <a:r>
              <a:rPr lang="zh-CN" altLang="en-US" sz="2200" dirty="0" smtClean="0">
                <a:latin typeface="Times New Roman" pitchFamily="18" charset="0"/>
                <a:ea typeface="楷体_GB2312" panose="02010609030101010101" pitchFamily="49" charset="-122"/>
                <a:cs typeface="Times New Roman" pitchFamily="18" charset="0"/>
              </a:rPr>
              <a:t>原因在于</a:t>
            </a:r>
            <a:r>
              <a:rPr lang="zh-CN" altLang="en-US" sz="2200" dirty="0" smtClean="0">
                <a:latin typeface="Times New Roman" pitchFamily="18" charset="0"/>
                <a:ea typeface="楷体_GB2312" panose="02010609030101010101" pitchFamily="49" charset="-122"/>
                <a:cs typeface="Times New Roman" pitchFamily="18" charset="0"/>
                <a:sym typeface="Wingdings" pitchFamily="2" charset="2"/>
              </a:rPr>
              <a:t>：（</a:t>
            </a:r>
            <a:r>
              <a:rPr lang="en-US" altLang="zh-CN" sz="2200" dirty="0" smtClean="0">
                <a:latin typeface="Times New Roman" pitchFamily="18" charset="0"/>
                <a:ea typeface="楷体_GB2312" panose="02010609030101010101" pitchFamily="49" charset="-122"/>
                <a:cs typeface="Times New Roman" pitchFamily="18" charset="0"/>
                <a:sym typeface="Wingdings" pitchFamily="2" charset="2"/>
              </a:rPr>
              <a:t>1</a:t>
            </a:r>
            <a:r>
              <a:rPr lang="zh-CN" altLang="en-US" sz="2200" dirty="0" smtClean="0">
                <a:latin typeface="Times New Roman" pitchFamily="18" charset="0"/>
                <a:ea typeface="楷体_GB2312" panose="02010609030101010101" pitchFamily="49" charset="-122"/>
                <a:cs typeface="Times New Roman" pitchFamily="18" charset="0"/>
                <a:sym typeface="Wingdings" pitchFamily="2" charset="2"/>
              </a:rPr>
              <a:t>）从经济基本面分析，导致需求不足、物价下跌的原因非常复杂，货币政策不大可能直接作用于这些基础层面。（</a:t>
            </a:r>
            <a:r>
              <a:rPr lang="en-US" altLang="zh-CN" sz="2200" dirty="0" smtClean="0">
                <a:latin typeface="Times New Roman" pitchFamily="18" charset="0"/>
                <a:ea typeface="楷体_GB2312" panose="02010609030101010101" pitchFamily="49" charset="-122"/>
                <a:cs typeface="Times New Roman" pitchFamily="18" charset="0"/>
                <a:sym typeface="Wingdings" pitchFamily="2" charset="2"/>
              </a:rPr>
              <a:t>2</a:t>
            </a:r>
            <a:r>
              <a:rPr lang="zh-CN" altLang="en-US" sz="2200" dirty="0" smtClean="0">
                <a:latin typeface="Times New Roman" pitchFamily="18" charset="0"/>
                <a:ea typeface="楷体_GB2312" panose="02010609030101010101" pitchFamily="49" charset="-122"/>
                <a:cs typeface="Times New Roman" pitchFamily="18" charset="0"/>
                <a:sym typeface="Wingdings" pitchFamily="2" charset="2"/>
              </a:rPr>
              <a:t>）货币政策目标的实现，除了货币当局的决心和行动，还要取决于两个环节：一是商业银行；二是厂商和消费者。过冷的经济形势，商业银行缺乏扩大信贷业务的积极性，而厂商、消费者也同样缺乏扩大消费支出的积极性。</a:t>
            </a:r>
            <a:endParaRPr lang="en-US" altLang="zh-CN" sz="2200" dirty="0" smtClean="0">
              <a:latin typeface="Times New Roman" pitchFamily="18" charset="0"/>
              <a:ea typeface="楷体_GB2312" panose="02010609030101010101" pitchFamily="49" charset="-122"/>
              <a:cs typeface="Times New Roman" pitchFamily="18" charset="0"/>
              <a:sym typeface="Wingdings" pitchFamily="2" charset="2"/>
            </a:endParaRPr>
          </a:p>
          <a:p>
            <a:pPr>
              <a:lnSpc>
                <a:spcPct val="125000"/>
              </a:lnSpc>
              <a:buClr>
                <a:srgbClr val="7030A0"/>
              </a:buClr>
              <a:buFont typeface="Wingdings" pitchFamily="2" charset="2"/>
              <a:buChar char="Ø"/>
            </a:pPr>
            <a:r>
              <a:rPr lang="zh-CN" altLang="en-US" sz="2200" dirty="0" smtClean="0">
                <a:latin typeface="楷体_GB2312" panose="02010609030101010101" pitchFamily="49" charset="-122"/>
                <a:ea typeface="楷体_GB2312" panose="02010609030101010101" pitchFamily="49" charset="-122"/>
                <a:sym typeface="Wingdings" pitchFamily="2" charset="2"/>
              </a:rPr>
              <a:t>俗语：用绳子拉车容易，用绳子推车难；牛不喝水，按不低头；</a:t>
            </a:r>
            <a:endParaRPr lang="en-US" altLang="zh-CN" sz="2200" dirty="0" smtClean="0">
              <a:latin typeface="楷体_GB2312" panose="02010609030101010101" pitchFamily="49" charset="-122"/>
              <a:ea typeface="楷体_GB2312" panose="02010609030101010101" pitchFamily="49" charset="-122"/>
              <a:sym typeface="Wingdings" pitchFamily="2" charset="2"/>
            </a:endParaRPr>
          </a:p>
          <a:p>
            <a:pPr>
              <a:lnSpc>
                <a:spcPct val="125000"/>
              </a:lnSpc>
              <a:buClr>
                <a:srgbClr val="FF0000"/>
              </a:buClr>
              <a:buNone/>
            </a:pPr>
            <a:r>
              <a:rPr lang="en-US" altLang="zh-CN" sz="2200" dirty="0" smtClean="0">
                <a:latin typeface="楷体_GB2312" panose="02010609030101010101" pitchFamily="49" charset="-122"/>
                <a:ea typeface="楷体_GB2312" panose="02010609030101010101" pitchFamily="49" charset="-122"/>
                <a:sym typeface="Wingdings" pitchFamily="2" charset="2"/>
              </a:rPr>
              <a:t>         </a:t>
            </a:r>
            <a:r>
              <a:rPr lang="zh-CN" altLang="en-US" sz="2200" dirty="0" smtClean="0">
                <a:latin typeface="楷体_GB2312" panose="02010609030101010101" pitchFamily="49" charset="-122"/>
                <a:ea typeface="楷体_GB2312" panose="02010609030101010101" pitchFamily="49" charset="-122"/>
                <a:sym typeface="Wingdings" pitchFamily="2" charset="2"/>
              </a:rPr>
              <a:t>有钱不是万能的，没钱是万万不能的。</a:t>
            </a:r>
            <a:endParaRPr lang="zh-CN" altLang="en-US" sz="22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ctrTitle"/>
          </p:nvPr>
        </p:nvSpPr>
        <p:spPr>
          <a:xfrm>
            <a:off x="0" y="1928802"/>
            <a:ext cx="6572264" cy="1470025"/>
          </a:xfrm>
        </p:spPr>
        <p:txBody>
          <a:bodyPr/>
          <a:lstStyle/>
          <a:p>
            <a:r>
              <a:rPr lang="zh-CN" altLang="en-US" sz="5400" b="1" dirty="0" smtClean="0">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第</a:t>
            </a:r>
            <a:r>
              <a:rPr lang="en-US" altLang="zh-CN" sz="5400" b="1" dirty="0" smtClean="0">
                <a:solidFill>
                  <a:schemeClr val="tx1"/>
                </a:solidFill>
                <a:latin typeface="华文新魏" pitchFamily="2" charset="-122"/>
                <a:ea typeface="华文新魏" pitchFamily="2" charset="-122"/>
              </a:rPr>
              <a:t>6</a:t>
            </a:r>
            <a:r>
              <a:rPr lang="zh-CN" altLang="en-US" sz="5400" b="1" dirty="0" smtClean="0">
                <a:solidFill>
                  <a:schemeClr val="tx1"/>
                </a:solidFill>
                <a:latin typeface="华文新魏" pitchFamily="2" charset="-122"/>
                <a:ea typeface="华文新魏" pitchFamily="2" charset="-122"/>
              </a:rPr>
              <a:t>节 </a:t>
            </a:r>
            <a:r>
              <a:rPr lang="en-US" altLang="zh-CN" sz="5400" dirty="0" smtClean="0">
                <a:solidFill>
                  <a:schemeClr val="tx1"/>
                </a:solidFill>
                <a:latin typeface="华文新魏" pitchFamily="2" charset="-122"/>
                <a:ea typeface="华文新魏" pitchFamily="2" charset="-122"/>
              </a:rPr>
              <a:t/>
            </a:r>
            <a:br>
              <a:rPr lang="en-US" altLang="zh-CN" sz="5400" dirty="0" smtClean="0">
                <a:solidFill>
                  <a:schemeClr val="tx1"/>
                </a:solidFill>
                <a:latin typeface="华文新魏" pitchFamily="2" charset="-122"/>
                <a:ea typeface="华文新魏" pitchFamily="2" charset="-122"/>
              </a:rPr>
            </a:br>
            <a:r>
              <a:rPr lang="en-US" altLang="zh-CN" sz="5400" dirty="0" smtClean="0">
                <a:solidFill>
                  <a:schemeClr val="tx1"/>
                </a:solidFill>
                <a:latin typeface="华文新魏" pitchFamily="2" charset="-122"/>
                <a:ea typeface="华文新魏" pitchFamily="2" charset="-122"/>
              </a:rPr>
              <a:t>   </a:t>
            </a:r>
            <a:r>
              <a:rPr lang="zh-CN" altLang="en-US" sz="5400" b="1" dirty="0" smtClean="0">
                <a:solidFill>
                  <a:schemeClr val="tx1"/>
                </a:solidFill>
                <a:latin typeface="华文新魏" pitchFamily="2" charset="-122"/>
                <a:ea typeface="华文新魏" pitchFamily="2" charset="-122"/>
              </a:rPr>
              <a:t>货币政策</a:t>
            </a:r>
            <a:r>
              <a:rPr lang="zh-CN" altLang="en-US" sz="5400" dirty="0" smtClean="0">
                <a:solidFill>
                  <a:schemeClr val="tx1"/>
                </a:solidFill>
                <a:latin typeface="华文新魏" pitchFamily="2" charset="-122"/>
                <a:ea typeface="华文新魏" pitchFamily="2" charset="-122"/>
              </a:rPr>
              <a:t>与财政政策的配合</a:t>
            </a:r>
            <a:endParaRPr lang="zh-CN" altLang="en-US" sz="5400" b="1" dirty="0" smtClean="0">
              <a:solidFill>
                <a:schemeClr val="tx1"/>
              </a:solidFill>
              <a:latin typeface="华文新魏" pitchFamily="2" charset="-122"/>
              <a:ea typeface="华文新魏" pitchFamily="2" charset="-122"/>
            </a:endParaRPr>
          </a:p>
        </p:txBody>
      </p:sp>
    </p:spTree>
  </p:cSld>
  <p:clrMapOvr>
    <a:masterClrMapping/>
  </p:clrMapOvr>
  <p:transition>
    <p:pull dir="l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smtClean="0">
                <a:latin typeface="楷体_GB2312" panose="02010609030101010101" pitchFamily="49" charset="-122"/>
                <a:ea typeface="楷体_GB2312" panose="02010609030101010101" pitchFamily="49" charset="-122"/>
              </a:rPr>
              <a:t>一、货币政策与财政政策一般作用</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0" y="1142984"/>
            <a:ext cx="9144000" cy="4525963"/>
          </a:xfrm>
        </p:spPr>
        <p:txBody>
          <a:bodyPr/>
          <a:lstStyle/>
          <a:p>
            <a:pPr>
              <a:buClr>
                <a:srgbClr val="FF000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紧缩货币政策能够减少货币供应量，对控物价有利，能够抑制社会总需求，但对投资和短期内发展有制约作用。</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财政政策主要包括税收政策和财政支出政策两个方面。紧缩财政政策可以减少社会需求量，但对政府投资不利。</a:t>
            </a:r>
            <a:endParaRPr lang="en-US" altLang="zh-CN" sz="2400" dirty="0" smtClean="0">
              <a:latin typeface="楷体_GB2312" panose="02010609030101010101" pitchFamily="49" charset="-122"/>
              <a:ea typeface="楷体_GB2312" panose="02010609030101010101" pitchFamily="49" charset="-122"/>
            </a:endParaRPr>
          </a:p>
          <a:p>
            <a:pPr>
              <a:buClr>
                <a:srgbClr val="FF0000"/>
              </a:buClr>
              <a:buFont typeface="Wingdings" pitchFamily="2" charset="2"/>
              <a:buChar char="Ø"/>
            </a:pPr>
            <a:r>
              <a:rPr lang="zh-CN" altLang="en-US" sz="2400" dirty="0" smtClean="0">
                <a:latin typeface="楷体_GB2312" panose="02010609030101010101" pitchFamily="49" charset="-122"/>
                <a:ea typeface="楷体_GB2312" panose="02010609030101010101" pitchFamily="49" charset="-122"/>
              </a:rPr>
              <a:t>两大政策既要相互支持，又要保持相对独立性。</a:t>
            </a:r>
            <a:endParaRPr lang="en-US" altLang="zh-CN" sz="2400" dirty="0" smtClean="0">
              <a:latin typeface="楷体_GB2312" panose="02010609030101010101" pitchFamily="49" charset="-122"/>
              <a:ea typeface="楷体_GB2312" panose="02010609030101010101" pitchFamily="49" charset="-122"/>
            </a:endParaRPr>
          </a:p>
          <a:p>
            <a:pPr lvl="1">
              <a:lnSpc>
                <a:spcPct val="150000"/>
              </a:lnSpc>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货币政策的调节主要发生在流通领域，而财政政策的调节重点在分配领域</a:t>
            </a:r>
            <a:endParaRPr lang="en-US" altLang="zh-CN" sz="2000" dirty="0" smtClean="0">
              <a:latin typeface="楷体_GB2312" panose="02010609030101010101" pitchFamily="49" charset="-122"/>
              <a:ea typeface="楷体_GB2312" panose="02010609030101010101" pitchFamily="49" charset="-122"/>
            </a:endParaRPr>
          </a:p>
          <a:p>
            <a:pPr lvl="1">
              <a:lnSpc>
                <a:spcPct val="150000"/>
              </a:lnSpc>
              <a:buClr>
                <a:srgbClr val="FF0000"/>
              </a:buClr>
              <a:buFont typeface="Wingdings" pitchFamily="2" charset="2"/>
              <a:buChar char="ü"/>
            </a:pPr>
            <a:r>
              <a:rPr lang="zh-CN" altLang="en-US" sz="2000" dirty="0" smtClean="0">
                <a:latin typeface="楷体_GB2312" panose="02010609030101010101" pitchFamily="49" charset="-122"/>
                <a:ea typeface="楷体_GB2312" panose="02010609030101010101" pitchFamily="49" charset="-122"/>
              </a:rPr>
              <a:t>货币政策的调节对象是金融机构，调节的目标主要是货币供应量和信用总量；而财政政策调节的对象</a:t>
            </a:r>
            <a:r>
              <a:rPr lang="zh-CN" altLang="en-US" sz="2000" dirty="0">
                <a:latin typeface="楷体_GB2312" panose="02010609030101010101" pitchFamily="49" charset="-122"/>
                <a:ea typeface="楷体_GB2312" panose="02010609030101010101" pitchFamily="49" charset="-122"/>
              </a:rPr>
              <a:t>主要是纳税人和财政支出的对象，调节的目标是财政收支的总量与结构。</a:t>
            </a:r>
            <a:endParaRPr lang="en-US" altLang="zh-CN" sz="2000" dirty="0">
              <a:latin typeface="楷体_GB2312" panose="02010609030101010101" pitchFamily="49" charset="-122"/>
              <a:ea typeface="楷体_GB2312" panose="02010609030101010101" pitchFamily="49" charset="-122"/>
            </a:endParaRPr>
          </a:p>
          <a:p>
            <a:pPr lvl="1">
              <a:lnSpc>
                <a:spcPct val="150000"/>
              </a:lnSpc>
              <a:buClr>
                <a:srgbClr val="FF0000"/>
              </a:buClr>
              <a:buFont typeface="Wingdings" pitchFamily="2" charset="2"/>
              <a:buChar char="ü"/>
            </a:pPr>
            <a:r>
              <a:rPr lang="zh-CN" altLang="en-US" sz="2000" dirty="0">
                <a:latin typeface="楷体_GB2312" panose="02010609030101010101" pitchFamily="49" charset="-122"/>
                <a:ea typeface="楷体_GB2312" panose="02010609030101010101" pitchFamily="49" charset="-122"/>
              </a:rPr>
              <a:t>货币政策传导时滞长，财政政策传导时滞短；货币政策被动，财政政策主动。</a:t>
            </a:r>
            <a:endParaRPr lang="en-US" altLang="zh-CN" sz="2000" dirty="0">
              <a:latin typeface="楷体_GB2312" panose="02010609030101010101" pitchFamily="49" charset="-122"/>
              <a:ea typeface="楷体_GB2312" panose="02010609030101010101" pitchFamily="49" charset="-122"/>
            </a:endParaRPr>
          </a:p>
          <a:p>
            <a:pPr lvl="1">
              <a:lnSpc>
                <a:spcPct val="150000"/>
              </a:lnSpc>
              <a:buClr>
                <a:srgbClr val="FF0000"/>
              </a:buClr>
              <a:buFont typeface="Wingdings" pitchFamily="2" charset="2"/>
              <a:buChar char="ü"/>
            </a:pPr>
            <a:r>
              <a:rPr lang="zh-CN" altLang="en-US" sz="2000" dirty="0">
                <a:latin typeface="楷体_GB2312" panose="02010609030101010101" pitchFamily="49" charset="-122"/>
                <a:ea typeface="楷体_GB2312" panose="02010609030101010101" pitchFamily="49" charset="-122"/>
              </a:rPr>
              <a:t>货币政策主要影响通胀，财政政策主要影响产出。</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32656"/>
            <a:ext cx="8229600" cy="927100"/>
          </a:xfrm>
        </p:spPr>
        <p:txBody>
          <a:bodyPr/>
          <a:lstStyle/>
          <a:p>
            <a:r>
              <a:rPr lang="zh-CN" altLang="en-US" sz="2800" dirty="0" smtClean="0">
                <a:latin typeface="楷体_GB2312" panose="02010609030101010101" pitchFamily="49" charset="-122"/>
                <a:ea typeface="楷体_GB2312" panose="02010609030101010101" pitchFamily="49" charset="-122"/>
              </a:rPr>
              <a:t>二、货币政策与财政政策的搭配</a:t>
            </a:r>
            <a:endParaRPr lang="zh-CN" altLang="en-US" sz="280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428596" y="1357298"/>
            <a:ext cx="8501122" cy="4525963"/>
          </a:xfrm>
        </p:spPr>
        <p:txBody>
          <a:bodyPr/>
          <a:lstStyle/>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四种组合：“紧”货币，“松”财政；“紧”财政，“松”货币；财政、货币“双紧”；财政、货币“双松”</a:t>
            </a:r>
            <a:endParaRPr lang="en-US" altLang="zh-CN" sz="2400" dirty="0" smtClean="0">
              <a:latin typeface="楷体_GB2312" pitchFamily="49" charset="-122"/>
              <a:ea typeface="楷体_GB2312" pitchFamily="49" charset="-122"/>
              <a:sym typeface="Wingdings 2" pitchFamily="18" charset="2"/>
            </a:endParaRPr>
          </a:p>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总量平衡时，调整经济结构和政府与公众间的投资比例，一般采取货币政策和财政政策“一松一紧”的办法。“紧”财政主要降低政府支出和投资；“紧”货币则压低私人支出和投资。</a:t>
            </a:r>
            <a:endParaRPr lang="en-US" altLang="zh-CN" sz="2400" dirty="0" smtClean="0">
              <a:latin typeface="楷体_GB2312" pitchFamily="49" charset="-122"/>
              <a:ea typeface="楷体_GB2312" pitchFamily="49" charset="-122"/>
              <a:sym typeface="Wingdings 2" pitchFamily="18" charset="2"/>
            </a:endParaRPr>
          </a:p>
          <a:p>
            <a:pPr>
              <a:buNone/>
            </a:pPr>
            <a:r>
              <a:rPr lang="en-US" altLang="zh-CN" sz="2400" dirty="0" smtClean="0">
                <a:solidFill>
                  <a:srgbClr val="FF0000"/>
                </a:solidFill>
                <a:latin typeface="楷体_GB2312" pitchFamily="49" charset="-122"/>
                <a:ea typeface="楷体_GB2312" pitchFamily="49" charset="-122"/>
                <a:sym typeface="Wingdings 2" pitchFamily="18" charset="2"/>
              </a:rPr>
              <a:t></a:t>
            </a:r>
            <a:r>
              <a:rPr lang="zh-CN" altLang="en-US" sz="2400" dirty="0" smtClean="0">
                <a:latin typeface="楷体_GB2312" pitchFamily="49" charset="-122"/>
                <a:ea typeface="楷体_GB2312" pitchFamily="49" charset="-122"/>
                <a:sym typeface="Wingdings 2" pitchFamily="18" charset="2"/>
              </a:rPr>
              <a:t>总量严重失衡时，一般采用双紧双松的政策。</a:t>
            </a:r>
            <a:endParaRPr lang="zh-CN" altLang="en-US" sz="2400" dirty="0">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71400"/>
            <a:ext cx="8229600" cy="927100"/>
          </a:xfrm>
        </p:spPr>
        <p:txBody>
          <a:bodyPr/>
          <a:lstStyle/>
          <a:p>
            <a:pPr algn="ctr"/>
            <a:r>
              <a:rPr lang="zh-CN" altLang="en-US" sz="2400" b="0" dirty="0" smtClean="0">
                <a:latin typeface="楷体_GB2312" panose="02010609030101010101" pitchFamily="49" charset="-122"/>
                <a:ea typeface="楷体_GB2312" panose="02010609030101010101" pitchFamily="49" charset="-122"/>
              </a:rPr>
              <a:t>货币政策各目标之间的关系（“鱼和熊掌不可兼得”）</a:t>
            </a:r>
            <a:endParaRPr lang="zh-CN" altLang="en-US" sz="2400" b="0" dirty="0">
              <a:latin typeface="楷体_GB2312" panose="02010609030101010101" pitchFamily="49" charset="-122"/>
              <a:ea typeface="楷体_GB2312" panose="02010609030101010101" pitchFamily="49" charset="-122"/>
            </a:endParaRPr>
          </a:p>
        </p:txBody>
      </p:sp>
      <p:sp>
        <p:nvSpPr>
          <p:cNvPr id="3" name="内容占位符 2"/>
          <p:cNvSpPr>
            <a:spLocks noGrp="1"/>
          </p:cNvSpPr>
          <p:nvPr>
            <p:ph idx="1"/>
          </p:nvPr>
        </p:nvSpPr>
        <p:spPr>
          <a:xfrm>
            <a:off x="251622" y="476672"/>
            <a:ext cx="8858280" cy="6381328"/>
          </a:xfrm>
        </p:spPr>
        <p:txBody>
          <a:bodyPr/>
          <a:lstStyle/>
          <a:p>
            <a:pPr>
              <a:buNone/>
            </a:pP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物价稳定和充分就业的矛盾（菲利普斯曲线）</a:t>
            </a:r>
            <a:r>
              <a:rPr lang="en-US" altLang="zh-CN" sz="2400" dirty="0" smtClean="0">
                <a:latin typeface="楷体_GB2312" pitchFamily="49" charset="-122"/>
                <a:ea typeface="楷体_GB2312" pitchFamily="49" charset="-122"/>
              </a:rPr>
              <a:t/>
            </a:r>
            <a:br>
              <a:rPr lang="en-US" altLang="zh-CN" sz="2400" dirty="0" smtClean="0">
                <a:latin typeface="楷体_GB2312" pitchFamily="49" charset="-122"/>
                <a:ea typeface="楷体_GB2312" pitchFamily="49" charset="-122"/>
              </a:rPr>
            </a:br>
            <a:endParaRPr lang="en-US" altLang="zh-CN" sz="2400" dirty="0" smtClean="0">
              <a:latin typeface="楷体_GB2312" pitchFamily="49" charset="-122"/>
              <a:ea typeface="楷体_GB2312" pitchFamily="49" charset="-122"/>
            </a:endParaRPr>
          </a:p>
          <a:p>
            <a:pPr>
              <a:buNone/>
            </a:pPr>
            <a:endParaRPr lang="en-US" altLang="zh-CN" sz="2400" dirty="0" smtClean="0">
              <a:latin typeface="楷体_GB2312" pitchFamily="49" charset="-122"/>
              <a:ea typeface="楷体_GB2312" pitchFamily="49" charset="-122"/>
            </a:endParaRPr>
          </a:p>
          <a:p>
            <a:pPr>
              <a:buNone/>
            </a:pPr>
            <a:endParaRPr lang="en-US" altLang="zh-CN" sz="2400" dirty="0" smtClean="0">
              <a:latin typeface="楷体_GB2312" pitchFamily="49" charset="-122"/>
              <a:ea typeface="楷体_GB2312" pitchFamily="49" charset="-122"/>
            </a:endParaRPr>
          </a:p>
          <a:p>
            <a:pPr>
              <a:buNone/>
            </a:pPr>
            <a:endParaRPr lang="en-US" altLang="zh-CN" sz="2400" dirty="0" smtClean="0">
              <a:solidFill>
                <a:schemeClr val="accent1"/>
              </a:solidFill>
              <a:latin typeface="楷体_GB2312" pitchFamily="49" charset="-122"/>
              <a:ea typeface="楷体_GB2312" pitchFamily="49" charset="-122"/>
            </a:endParaRPr>
          </a:p>
          <a:p>
            <a:pPr>
              <a:buNone/>
            </a:pPr>
            <a:endParaRPr lang="en-US" altLang="zh-CN" sz="2400" dirty="0" smtClean="0">
              <a:solidFill>
                <a:srgbClr val="FF0000"/>
              </a:solidFill>
              <a:latin typeface="楷体_GB2312" pitchFamily="49" charset="-122"/>
              <a:ea typeface="楷体_GB2312" pitchFamily="49" charset="-122"/>
            </a:endParaRPr>
          </a:p>
          <a:p>
            <a:pPr>
              <a:buNone/>
            </a:pP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物价稳定和经济增长的矛盾</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经济增长往往伴随着信贷扩张和货币供给，从而通胀的产生。</a:t>
            </a:r>
            <a:endParaRPr lang="en-US" altLang="zh-CN" sz="2400" dirty="0" smtClean="0">
              <a:latin typeface="楷体_GB2312" pitchFamily="49" charset="-122"/>
              <a:ea typeface="楷体_GB2312" pitchFamily="49" charset="-122"/>
            </a:endParaRPr>
          </a:p>
          <a:p>
            <a:pPr>
              <a:buNone/>
            </a:pP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物价稳定和国际收支平衡的矛盾</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以调整利率或降低货币供应量来控制通货膨胀，也会引起经常项目和资本项目的顺差或逆差，从而导致国际收支失衡。（三元悖论）</a:t>
            </a: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内部均衡和外部均衡的矛盾</a:t>
            </a:r>
            <a:endParaRPr lang="en-US" altLang="zh-CN" sz="2400" dirty="0" smtClean="0">
              <a:latin typeface="楷体_GB2312" pitchFamily="49" charset="-122"/>
              <a:ea typeface="楷体_GB2312" pitchFamily="49" charset="-122"/>
            </a:endParaRPr>
          </a:p>
          <a:p>
            <a:pPr>
              <a:buNone/>
            </a:pPr>
            <a:r>
              <a:rPr lang="en-US" altLang="zh-CN" sz="2400" dirty="0" smtClean="0">
                <a:solidFill>
                  <a:srgbClr val="FF0000"/>
                </a:solidFill>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经济增长与</a:t>
            </a:r>
            <a:r>
              <a:rPr lang="zh-CN" altLang="en-US" sz="2400" dirty="0" smtClean="0">
                <a:solidFill>
                  <a:srgbClr val="FF0000"/>
                </a:solidFill>
                <a:latin typeface="楷体_GB2312" pitchFamily="49" charset="-122"/>
                <a:ea typeface="楷体_GB2312" pitchFamily="49" charset="-122"/>
              </a:rPr>
              <a:t>国际收支平衡</a:t>
            </a:r>
            <a:r>
              <a:rPr lang="zh-CN" altLang="en-US" sz="2400" dirty="0" smtClean="0">
                <a:latin typeface="楷体_GB2312" pitchFamily="49" charset="-122"/>
                <a:ea typeface="楷体_GB2312" pitchFamily="49" charset="-122"/>
              </a:rPr>
              <a:t>之间的矛盾</a:t>
            </a:r>
            <a:endParaRPr lang="en-US" altLang="zh-CN" sz="2400" dirty="0" smtClean="0">
              <a:latin typeface="楷体_GB2312" pitchFamily="49" charset="-122"/>
              <a:ea typeface="楷体_GB2312" pitchFamily="49" charset="-122"/>
            </a:endParaRPr>
          </a:p>
          <a:p>
            <a:pPr lvl="1">
              <a:buClr>
                <a:srgbClr val="FF0000"/>
              </a:buClr>
              <a:buFont typeface="Wingdings" pitchFamily="2" charset="2"/>
              <a:buChar char="ü"/>
            </a:pPr>
            <a:r>
              <a:rPr lang="zh-CN" altLang="en-US" sz="2400" dirty="0" smtClean="0">
                <a:latin typeface="楷体_GB2312" pitchFamily="49" charset="-122"/>
                <a:ea typeface="楷体_GB2312" pitchFamily="49" charset="-122"/>
              </a:rPr>
              <a:t>经济增长导致进口大于出口，恶化经常账户</a:t>
            </a:r>
            <a:endParaRPr lang="en-US" altLang="zh-CN" sz="2400" dirty="0">
              <a:latin typeface="楷体_GB2312" pitchFamily="49" charset="-122"/>
              <a:ea typeface="楷体_GB2312" pitchFamily="49" charset="-122"/>
            </a:endParaRPr>
          </a:p>
          <a:p>
            <a:pPr marL="342900" lvl="1" indent="-342900">
              <a:buClr>
                <a:srgbClr val="FF0000"/>
              </a:buClr>
              <a:buNone/>
            </a:pPr>
            <a:r>
              <a:rPr lang="en-US" altLang="zh-CN" sz="2400" dirty="0">
                <a:solidFill>
                  <a:srgbClr val="FF0000"/>
                </a:solidFill>
                <a:latin typeface="楷体_GB2312" pitchFamily="49" charset="-122"/>
                <a:ea typeface="楷体_GB2312" pitchFamily="49" charset="-122"/>
                <a:cs typeface="+mn-cs"/>
              </a:rPr>
              <a:t>★</a:t>
            </a:r>
            <a:r>
              <a:rPr lang="zh-CN" altLang="en-US" sz="2400" dirty="0">
                <a:latin typeface="楷体_GB2312" pitchFamily="49" charset="-122"/>
                <a:ea typeface="楷体_GB2312" pitchFamily="49" charset="-122"/>
                <a:cs typeface="+mn-cs"/>
              </a:rPr>
              <a:t>物价稳定与金融稳定的矛盾</a:t>
            </a:r>
            <a:endParaRPr lang="en-US" altLang="zh-CN" sz="2400" dirty="0">
              <a:latin typeface="楷体_GB2312" pitchFamily="49" charset="-122"/>
              <a:ea typeface="楷体_GB2312" pitchFamily="49" charset="-122"/>
              <a:cs typeface="+mn-cs"/>
            </a:endParaRPr>
          </a:p>
          <a:p>
            <a:pPr lvl="1">
              <a:buNone/>
            </a:pPr>
            <a:endParaRPr lang="en-US" altLang="zh-CN" sz="2400" dirty="0" smtClean="0">
              <a:latin typeface="楷体_GB2312" pitchFamily="49" charset="-122"/>
              <a:ea typeface="楷体_GB2312" pitchFamily="49" charset="-122"/>
            </a:endParaRPr>
          </a:p>
          <a:p>
            <a:pPr>
              <a:buNone/>
            </a:pPr>
            <a:endParaRPr lang="en-US" altLang="zh-CN" sz="2400" dirty="0" smtClean="0">
              <a:latin typeface="楷体_GB2312" pitchFamily="49" charset="-122"/>
              <a:ea typeface="楷体_GB2312" pitchFamily="49" charset="-122"/>
            </a:endParaRPr>
          </a:p>
          <a:p>
            <a:pPr>
              <a:buNone/>
            </a:pPr>
            <a:endParaRPr lang="en-US" altLang="zh-CN" sz="2400" dirty="0" smtClean="0">
              <a:latin typeface="楷体_GB2312" pitchFamily="49" charset="-122"/>
              <a:ea typeface="楷体_GB2312" pitchFamily="49" charset="-122"/>
            </a:endParaRPr>
          </a:p>
          <a:p>
            <a:pPr>
              <a:buNone/>
            </a:pPr>
            <a:endParaRPr lang="en-US" altLang="zh-CN" sz="2400" dirty="0" smtClean="0">
              <a:latin typeface="楷体_GB2312" pitchFamily="49" charset="-122"/>
              <a:ea typeface="楷体_GB2312" pitchFamily="49" charset="-122"/>
            </a:endParaRPr>
          </a:p>
          <a:p>
            <a:pPr>
              <a:buNone/>
            </a:pPr>
            <a:endParaRPr lang="en-US" altLang="zh-CN" sz="2400" dirty="0" smtClean="0">
              <a:latin typeface="楷体_GB2312" pitchFamily="49" charset="-122"/>
              <a:ea typeface="楷体_GB2312" pitchFamily="49" charset="-122"/>
            </a:endParaRPr>
          </a:p>
          <a:p>
            <a:pPr>
              <a:buNone/>
            </a:pPr>
            <a:endParaRPr lang="en-US" altLang="zh-CN" sz="2400" dirty="0" smtClean="0">
              <a:latin typeface="楷体_GB2312" pitchFamily="49" charset="-122"/>
              <a:ea typeface="楷体_GB2312" pitchFamily="49" charset="-122"/>
            </a:endParaRPr>
          </a:p>
          <a:p>
            <a:pPr>
              <a:buNone/>
            </a:pPr>
            <a:endParaRPr lang="zh-CN" altLang="en-US" sz="2400" dirty="0">
              <a:latin typeface="楷体_GB2312" panose="02010609030101010101" pitchFamily="49" charset="-122"/>
              <a:ea typeface="楷体_GB2312" panose="02010609030101010101" pitchFamily="49" charset="-122"/>
            </a:endParaRPr>
          </a:p>
        </p:txBody>
      </p:sp>
      <p:cxnSp>
        <p:nvCxnSpPr>
          <p:cNvPr id="5" name="直接箭头连接符 4"/>
          <p:cNvCxnSpPr/>
          <p:nvPr/>
        </p:nvCxnSpPr>
        <p:spPr bwMode="auto">
          <a:xfrm>
            <a:off x="857224" y="2500306"/>
            <a:ext cx="3429024"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rot="5400000" flipH="1" flipV="1">
            <a:off x="-463585" y="2820983"/>
            <a:ext cx="2928958" cy="15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任意多边形 7"/>
          <p:cNvSpPr/>
          <p:nvPr/>
        </p:nvSpPr>
        <p:spPr bwMode="auto">
          <a:xfrm>
            <a:off x="1643042" y="1357298"/>
            <a:ext cx="1857388" cy="1785950"/>
          </a:xfrm>
          <a:custGeom>
            <a:avLst/>
            <a:gdLst>
              <a:gd name="connsiteX0" fmla="*/ 0 w 1494263"/>
              <a:gd name="connsiteY0" fmla="*/ 0 h 2419814"/>
              <a:gd name="connsiteX1" fmla="*/ 356839 w 1494263"/>
              <a:gd name="connsiteY1" fmla="*/ 1048214 h 2419814"/>
              <a:gd name="connsiteX2" fmla="*/ 1494263 w 1494263"/>
              <a:gd name="connsiteY2" fmla="*/ 2419814 h 2419814"/>
            </a:gdLst>
            <a:ahLst/>
            <a:cxnLst>
              <a:cxn ang="0">
                <a:pos x="connsiteX0" y="connsiteY0"/>
              </a:cxn>
              <a:cxn ang="0">
                <a:pos x="connsiteX1" y="connsiteY1"/>
              </a:cxn>
              <a:cxn ang="0">
                <a:pos x="connsiteX2" y="connsiteY2"/>
              </a:cxn>
            </a:cxnLst>
            <a:rect l="l" t="t" r="r" b="b"/>
            <a:pathLst>
              <a:path w="1494263" h="2419814">
                <a:moveTo>
                  <a:pt x="0" y="0"/>
                </a:moveTo>
                <a:cubicBezTo>
                  <a:pt x="53897" y="322456"/>
                  <a:pt x="107795" y="644912"/>
                  <a:pt x="356839" y="1048214"/>
                </a:cubicBezTo>
                <a:cubicBezTo>
                  <a:pt x="605883" y="1451516"/>
                  <a:pt x="1050073" y="1935665"/>
                  <a:pt x="1494263" y="2419814"/>
                </a:cubicBezTo>
              </a:path>
            </a:pathLst>
          </a:cu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endParaRPr>
          </a:p>
        </p:txBody>
      </p:sp>
      <p:sp>
        <p:nvSpPr>
          <p:cNvPr id="13" name="TextBox 12"/>
          <p:cNvSpPr txBox="1"/>
          <p:nvPr/>
        </p:nvSpPr>
        <p:spPr>
          <a:xfrm>
            <a:off x="4283968" y="2276872"/>
            <a:ext cx="1112805" cy="461665"/>
          </a:xfrm>
          <a:prstGeom prst="rect">
            <a:avLst/>
          </a:prstGeom>
          <a:noFill/>
        </p:spPr>
        <p:txBody>
          <a:bodyPr wrap="none" rtlCol="0">
            <a:spAutoFit/>
          </a:bodyPr>
          <a:lstStyle/>
          <a:p>
            <a:r>
              <a:rPr lang="zh-CN" altLang="en-US" sz="2400" dirty="0" smtClean="0">
                <a:latin typeface="楷体_GB2312" panose="02010609030101010101" pitchFamily="49" charset="-122"/>
                <a:ea typeface="楷体_GB2312" panose="02010609030101010101" pitchFamily="49" charset="-122"/>
              </a:rPr>
              <a:t>失业率</a:t>
            </a:r>
            <a:endParaRPr lang="zh-CN" altLang="en-US" sz="2400" dirty="0">
              <a:latin typeface="楷体_GB2312" panose="02010609030101010101" pitchFamily="49" charset="-122"/>
              <a:ea typeface="楷体_GB2312" panose="02010609030101010101" pitchFamily="49" charset="-122"/>
            </a:endParaRPr>
          </a:p>
        </p:txBody>
      </p:sp>
      <p:sp>
        <p:nvSpPr>
          <p:cNvPr id="14" name="TextBox 13"/>
          <p:cNvSpPr txBox="1"/>
          <p:nvPr/>
        </p:nvSpPr>
        <p:spPr>
          <a:xfrm>
            <a:off x="446058" y="1250141"/>
            <a:ext cx="553998" cy="2000264"/>
          </a:xfrm>
          <a:prstGeom prst="rect">
            <a:avLst/>
          </a:prstGeom>
          <a:noFill/>
        </p:spPr>
        <p:txBody>
          <a:bodyPr vert="eaVert" wrap="square" rtlCol="0">
            <a:spAutoFit/>
          </a:bodyPr>
          <a:lstStyle/>
          <a:p>
            <a:r>
              <a:rPr lang="zh-CN" altLang="en-US" sz="2400" dirty="0" smtClean="0">
                <a:latin typeface="楷体_GB2312" panose="02010609030101010101" pitchFamily="49" charset="-122"/>
                <a:ea typeface="楷体_GB2312" panose="02010609030101010101" pitchFamily="49" charset="-122"/>
              </a:rPr>
              <a:t>通货膨胀率</a:t>
            </a:r>
            <a:endParaRPr lang="zh-CN" altLang="en-US" sz="2400" dirty="0">
              <a:latin typeface="楷体_GB2312" panose="02010609030101010101" pitchFamily="49" charset="-122"/>
              <a:ea typeface="楷体_GB2312" panose="02010609030101010101" pitchFamily="49" charset="-122"/>
            </a:endParaRPr>
          </a:p>
        </p:txBody>
      </p:sp>
      <p:sp>
        <p:nvSpPr>
          <p:cNvPr id="6" name="TextBox 5"/>
          <p:cNvSpPr txBox="1"/>
          <p:nvPr/>
        </p:nvSpPr>
        <p:spPr>
          <a:xfrm>
            <a:off x="5724128" y="1916832"/>
            <a:ext cx="3185487" cy="646331"/>
          </a:xfrm>
          <a:prstGeom prst="rect">
            <a:avLst/>
          </a:prstGeom>
          <a:solidFill>
            <a:srgbClr val="7030A0"/>
          </a:solidFill>
        </p:spPr>
        <p:txBody>
          <a:bodyPr wrap="none" rtlCol="0">
            <a:spAutoFit/>
          </a:bodyPr>
          <a:lstStyle/>
          <a:p>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经济增长与就业不存在矛盾，</a:t>
            </a:r>
            <a:endParaRPr lang="en-US" altLang="zh-CN" b="1" dirty="0" smtClean="0">
              <a:solidFill>
                <a:schemeClr val="bg1">
                  <a:lumMod val="20000"/>
                  <a:lumOff val="80000"/>
                </a:schemeClr>
              </a:solidFill>
              <a:latin typeface="楷体_GB2312" panose="02010609030101010101" pitchFamily="49" charset="-122"/>
              <a:ea typeface="楷体_GB2312" panose="02010609030101010101" pitchFamily="49" charset="-122"/>
            </a:endParaRPr>
          </a:p>
          <a:p>
            <a:r>
              <a:rPr lang="zh-CN" altLang="en-US" b="1" dirty="0" smtClean="0">
                <a:solidFill>
                  <a:schemeClr val="bg1">
                    <a:lumMod val="20000"/>
                    <a:lumOff val="80000"/>
                  </a:schemeClr>
                </a:solidFill>
                <a:latin typeface="楷体_GB2312" panose="02010609030101010101" pitchFamily="49" charset="-122"/>
                <a:ea typeface="楷体_GB2312" panose="02010609030101010101" pitchFamily="49" charset="-122"/>
              </a:rPr>
              <a:t>其它都存在一定的矛盾</a:t>
            </a:r>
            <a:endParaRPr lang="zh-CN" altLang="en-US" b="1" dirty="0">
              <a:solidFill>
                <a:schemeClr val="bg1">
                  <a:lumMod val="20000"/>
                  <a:lumOff val="80000"/>
                </a:schemeClr>
              </a:solidFill>
              <a:latin typeface="楷体_GB2312" panose="02010609030101010101" pitchFamily="49" charset="-122"/>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8643998" cy="927100"/>
          </a:xfrm>
        </p:spPr>
        <p:txBody>
          <a:bodyPr/>
          <a:lstStyle/>
          <a:p>
            <a:pPr algn="ctr"/>
            <a:r>
              <a:rPr lang="zh-CN" altLang="en-US" sz="2800" dirty="0" smtClean="0">
                <a:latin typeface="楷体_GB2312" pitchFamily="49" charset="-122"/>
                <a:ea typeface="楷体_GB2312" pitchFamily="49" charset="-122"/>
              </a:rPr>
              <a:t>我国关于货币政策目标选择的观点</a:t>
            </a:r>
            <a:endParaRPr lang="zh-CN" altLang="en-US" sz="2800" dirty="0">
              <a:latin typeface="楷体_GB2312" pitchFamily="49" charset="-122"/>
              <a:ea typeface="楷体_GB2312" pitchFamily="49" charset="-122"/>
            </a:endParaRPr>
          </a:p>
        </p:txBody>
      </p:sp>
      <p:sp>
        <p:nvSpPr>
          <p:cNvPr id="3" name="内容占位符 2"/>
          <p:cNvSpPr>
            <a:spLocks noGrp="1"/>
          </p:cNvSpPr>
          <p:nvPr>
            <p:ph idx="1"/>
          </p:nvPr>
        </p:nvSpPr>
        <p:spPr>
          <a:xfrm>
            <a:off x="0" y="764704"/>
            <a:ext cx="9144000" cy="4525963"/>
          </a:xfrm>
        </p:spPr>
        <p:txBody>
          <a:bodyPr/>
          <a:lstStyle/>
          <a:p>
            <a:pPr marL="0" indent="0">
              <a:lnSpc>
                <a:spcPts val="4000"/>
              </a:lnSpc>
              <a:spcBef>
                <a:spcPct val="0"/>
              </a:spcBef>
              <a:buNone/>
            </a:pPr>
            <a:r>
              <a:rPr lang="en-US" altLang="zh-CN" dirty="0" smtClean="0">
                <a:solidFill>
                  <a:srgbClr val="FF0000"/>
                </a:solidFill>
                <a:latin typeface="楷体_GB2312" pitchFamily="49" charset="-122"/>
                <a:ea typeface="楷体_GB2312" pitchFamily="49" charset="-122"/>
              </a:rPr>
              <a:t>◆</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央行法</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宣布货币政策目标为：“保持货币币值的稳定，并以此促进经济增长”。</a:t>
            </a:r>
          </a:p>
          <a:p>
            <a:pPr marL="0" indent="0">
              <a:lnSpc>
                <a:spcPts val="4000"/>
              </a:lnSpc>
              <a:spcBef>
                <a:spcPct val="0"/>
              </a:spcBef>
              <a:buNone/>
            </a:pPr>
            <a:r>
              <a:rPr lang="zh-CN" altLang="en-US" dirty="0" smtClean="0">
                <a:solidFill>
                  <a:srgbClr val="FF0000"/>
                </a:solidFill>
                <a:latin typeface="楷体_GB2312" pitchFamily="49" charset="-122"/>
                <a:ea typeface="楷体_GB2312" pitchFamily="49" charset="-122"/>
              </a:rPr>
              <a:t>◆</a:t>
            </a:r>
            <a:r>
              <a:rPr lang="zh-CN" altLang="en-US" dirty="0" smtClean="0">
                <a:latin typeface="楷体_GB2312" pitchFamily="49" charset="-122"/>
                <a:ea typeface="楷体_GB2312" pitchFamily="49" charset="-122"/>
              </a:rPr>
              <a:t>我国理论界的主要观点：</a:t>
            </a:r>
          </a:p>
          <a:p>
            <a:pPr marL="0" indent="0">
              <a:lnSpc>
                <a:spcPts val="4000"/>
              </a:lnSpc>
              <a:spcBef>
                <a:spcPct val="0"/>
              </a:spcBef>
              <a:buNone/>
            </a:pPr>
            <a:r>
              <a:rPr lang="zh-CN" altLang="en-US" sz="2400" dirty="0" smtClean="0">
                <a:solidFill>
                  <a:srgbClr val="FFC000"/>
                </a:solidFill>
                <a:sym typeface="Wingdings 2" pitchFamily="18" charset="2"/>
              </a:rPr>
              <a:t>   </a:t>
            </a:r>
            <a:r>
              <a:rPr lang="zh-CN" altLang="en-US" sz="2400" dirty="0" smtClean="0">
                <a:solidFill>
                  <a:srgbClr val="FF0000"/>
                </a:solidFill>
                <a:sym typeface="Wingdings 2" pitchFamily="18" charset="2"/>
              </a:rPr>
              <a:t></a:t>
            </a:r>
            <a:r>
              <a:rPr lang="zh-CN" altLang="en-US" sz="2400" dirty="0" smtClean="0">
                <a:latin typeface="楷体_GB2312" pitchFamily="49" charset="-122"/>
                <a:ea typeface="楷体_GB2312" pitchFamily="49" charset="-122"/>
              </a:rPr>
              <a:t>单一目标观点</a:t>
            </a:r>
            <a:endParaRPr lang="en-US" altLang="zh-CN" sz="2400" dirty="0" smtClean="0">
              <a:latin typeface="楷体_GB2312" pitchFamily="49" charset="-122"/>
              <a:ea typeface="楷体_GB2312" pitchFamily="49" charset="-122"/>
            </a:endParaRPr>
          </a:p>
          <a:p>
            <a:pPr marL="400050" lvl="1" indent="0">
              <a:spcBef>
                <a:spcPct val="0"/>
              </a:spcBef>
              <a:buClr>
                <a:srgbClr val="FF0000"/>
              </a:buClr>
              <a:buFont typeface="Wingdings" pitchFamily="2" charset="2"/>
              <a:buChar char="ü"/>
            </a:pPr>
            <a:r>
              <a:rPr lang="zh-CN" altLang="en-US" sz="2000" dirty="0" smtClean="0">
                <a:latin typeface="楷体_GB2312" pitchFamily="49" charset="-122"/>
                <a:ea typeface="楷体_GB2312" pitchFamily="49" charset="-122"/>
              </a:rPr>
              <a:t>从稳定物价是经济正常运行和发展的基本前提出发，</a:t>
            </a:r>
            <a:r>
              <a:rPr lang="zh-CN" altLang="en-US" sz="2000" dirty="0" smtClean="0">
                <a:solidFill>
                  <a:srgbClr val="FF0000"/>
                </a:solidFill>
                <a:latin typeface="楷体_GB2312" pitchFamily="49" charset="-122"/>
                <a:ea typeface="楷体_GB2312" pitchFamily="49" charset="-122"/>
              </a:rPr>
              <a:t>强调物价稳定。</a:t>
            </a:r>
            <a:endParaRPr lang="en-US" altLang="zh-CN" sz="2000" dirty="0" smtClean="0">
              <a:solidFill>
                <a:srgbClr val="FF0000"/>
              </a:solidFill>
              <a:latin typeface="楷体_GB2312" pitchFamily="49" charset="-122"/>
              <a:ea typeface="楷体_GB2312" pitchFamily="49" charset="-122"/>
            </a:endParaRPr>
          </a:p>
          <a:p>
            <a:pPr marL="400050" lvl="1" indent="0">
              <a:spcBef>
                <a:spcPct val="0"/>
              </a:spcBef>
              <a:buClr>
                <a:srgbClr val="FF0000"/>
              </a:buClr>
              <a:buFont typeface="Wingdings" pitchFamily="2" charset="2"/>
              <a:buChar char="ü"/>
            </a:pPr>
            <a:r>
              <a:rPr lang="zh-CN" altLang="en-US" sz="2000" dirty="0" smtClean="0">
                <a:latin typeface="楷体_GB2312" pitchFamily="49" charset="-122"/>
                <a:ea typeface="楷体_GB2312" pitchFamily="49" charset="-122"/>
              </a:rPr>
              <a:t>从货币是再生产的第一推动力出发，</a:t>
            </a:r>
            <a:r>
              <a:rPr lang="zh-CN" altLang="en-US" sz="2000" dirty="0" smtClean="0">
                <a:solidFill>
                  <a:srgbClr val="FF0000"/>
                </a:solidFill>
                <a:latin typeface="楷体_GB2312" pitchFamily="49" charset="-122"/>
                <a:ea typeface="楷体_GB2312" pitchFamily="49" charset="-122"/>
              </a:rPr>
              <a:t>主张以最大限度的经济稳定增长</a:t>
            </a:r>
            <a:r>
              <a:rPr lang="zh-CN" altLang="en-US" sz="2000" dirty="0" smtClean="0">
                <a:latin typeface="楷体_GB2312" pitchFamily="49" charset="-122"/>
                <a:ea typeface="楷体_GB2312" pitchFamily="49" charset="-122"/>
              </a:rPr>
              <a:t>作为货币政策的目标，并在经济发展的基础上稳定物价</a:t>
            </a:r>
            <a:r>
              <a:rPr lang="zh-CN" altLang="en-US" dirty="0" smtClean="0">
                <a:latin typeface="楷体_GB2312" pitchFamily="49" charset="-122"/>
                <a:ea typeface="楷体_GB2312" pitchFamily="49" charset="-122"/>
              </a:rPr>
              <a:t>。</a:t>
            </a:r>
            <a:endParaRPr lang="en-US" altLang="zh-CN" dirty="0" smtClean="0">
              <a:latin typeface="楷体_GB2312" pitchFamily="49" charset="-122"/>
              <a:ea typeface="楷体_GB2312" pitchFamily="49" charset="-122"/>
            </a:endParaRPr>
          </a:p>
          <a:p>
            <a:pPr>
              <a:buNone/>
            </a:pPr>
            <a:r>
              <a:rPr lang="zh-CN" altLang="en-US" sz="2400" dirty="0" smtClean="0">
                <a:solidFill>
                  <a:srgbClr val="FF0000"/>
                </a:solidFill>
                <a:latin typeface="Times New Roman" pitchFamily="18" charset="0"/>
                <a:ea typeface="楷体_GB2312" pitchFamily="49" charset="-122"/>
                <a:cs typeface="Times New Roman" pitchFamily="18" charset="0"/>
                <a:sym typeface="Wingdings 2" pitchFamily="18" charset="2"/>
              </a:rPr>
              <a:t>  </a:t>
            </a:r>
            <a:r>
              <a:rPr lang="zh-CN" altLang="en-US" sz="2400" dirty="0" smtClean="0">
                <a:latin typeface="Times New Roman" pitchFamily="18" charset="0"/>
                <a:ea typeface="楷体_GB2312" pitchFamily="49" charset="-122"/>
                <a:cs typeface="Times New Roman" pitchFamily="18" charset="0"/>
              </a:rPr>
              <a:t>双重目标观点：兼顾发展经济和稳定物价</a:t>
            </a:r>
            <a:endParaRPr lang="en-US" altLang="zh-CN" sz="2400" dirty="0" smtClean="0">
              <a:latin typeface="Times New Roman" pitchFamily="18" charset="0"/>
              <a:ea typeface="楷体_GB2312" pitchFamily="49" charset="-122"/>
              <a:cs typeface="Times New Roman" pitchFamily="18" charset="0"/>
            </a:endParaRPr>
          </a:p>
          <a:p>
            <a:pPr>
              <a:buNone/>
            </a:pPr>
            <a:r>
              <a:rPr lang="zh-CN" altLang="en-US" sz="2400" dirty="0" smtClean="0">
                <a:solidFill>
                  <a:srgbClr val="FF0000"/>
                </a:solidFill>
                <a:latin typeface="Times New Roman" pitchFamily="18" charset="0"/>
                <a:ea typeface="楷体_GB2312" pitchFamily="49" charset="-122"/>
                <a:cs typeface="Times New Roman" pitchFamily="18" charset="0"/>
                <a:sym typeface="Wingdings 2" pitchFamily="18" charset="2"/>
              </a:rPr>
              <a:t>  </a:t>
            </a:r>
            <a:r>
              <a:rPr lang="zh-CN" altLang="en-US" sz="2400" dirty="0" smtClean="0">
                <a:latin typeface="Times New Roman" pitchFamily="18" charset="0"/>
                <a:ea typeface="楷体_GB2312" pitchFamily="49" charset="-122"/>
                <a:cs typeface="Times New Roman" pitchFamily="18" charset="0"/>
                <a:sym typeface="Wingdings 2" pitchFamily="18" charset="2"/>
              </a:rPr>
              <a:t>多重目标观点：我国货币政策目标包括充分就业、国际收支均衡和经济增长、稳定物价等方面。</a:t>
            </a:r>
            <a:endParaRPr lang="en-US" altLang="zh-CN" sz="2400" dirty="0" smtClean="0">
              <a:latin typeface="Times New Roman" pitchFamily="18" charset="0"/>
              <a:ea typeface="楷体_GB2312" pitchFamily="49" charset="-122"/>
              <a:cs typeface="Times New Roman" pitchFamily="18" charset="0"/>
              <a:sym typeface="Wingdings 2" pitchFamily="18" charset="2"/>
            </a:endParaRPr>
          </a:p>
          <a:p>
            <a:pPr lvl="1">
              <a:buClr>
                <a:srgbClr val="FF0000"/>
              </a:buClr>
              <a:buFont typeface="Wingdings" pitchFamily="2" charset="2"/>
              <a:buChar char="p"/>
            </a:pPr>
            <a:r>
              <a:rPr lang="en-US" altLang="zh-CN" sz="2000" dirty="0" smtClean="0">
                <a:latin typeface="Times New Roman" pitchFamily="18" charset="0"/>
                <a:ea typeface="楷体_GB2312" pitchFamily="49" charset="-122"/>
                <a:cs typeface="Times New Roman" pitchFamily="18" charset="0"/>
              </a:rPr>
              <a:t>2007</a:t>
            </a:r>
            <a:r>
              <a:rPr lang="zh-CN" altLang="en-US" sz="2000" dirty="0" smtClean="0">
                <a:latin typeface="Times New Roman" pitchFamily="18" charset="0"/>
                <a:ea typeface="楷体_GB2312" pitchFamily="49" charset="-122"/>
                <a:cs typeface="Times New Roman" pitchFamily="18" charset="0"/>
              </a:rPr>
              <a:t>年</a:t>
            </a:r>
            <a:r>
              <a:rPr lang="en-US" altLang="zh-CN" sz="2000" dirty="0" smtClean="0">
                <a:latin typeface="Times New Roman" pitchFamily="18" charset="0"/>
                <a:ea typeface="楷体_GB2312" pitchFamily="49" charset="-122"/>
                <a:cs typeface="Times New Roman" pitchFamily="18" charset="0"/>
              </a:rPr>
              <a:t>11</a:t>
            </a:r>
            <a:r>
              <a:rPr lang="zh-CN" altLang="en-US" sz="2000" dirty="0" smtClean="0">
                <a:latin typeface="Times New Roman" pitchFamily="18" charset="0"/>
                <a:ea typeface="楷体_GB2312" pitchFamily="49" charset="-122"/>
                <a:cs typeface="Times New Roman" pitchFamily="18" charset="0"/>
              </a:rPr>
              <a:t>月</a:t>
            </a:r>
            <a:r>
              <a:rPr lang="en-US" altLang="zh-CN" sz="2000" dirty="0" smtClean="0">
                <a:latin typeface="Times New Roman" pitchFamily="18" charset="0"/>
                <a:ea typeface="楷体_GB2312" pitchFamily="49" charset="-122"/>
                <a:cs typeface="Times New Roman" pitchFamily="18" charset="0"/>
              </a:rPr>
              <a:t>5</a:t>
            </a:r>
            <a:r>
              <a:rPr lang="zh-CN" altLang="en-US" sz="2000" dirty="0" smtClean="0">
                <a:latin typeface="Times New Roman" pitchFamily="18" charset="0"/>
                <a:ea typeface="楷体_GB2312" pitchFamily="49" charset="-122"/>
                <a:cs typeface="Times New Roman" pitchFamily="18" charset="0"/>
              </a:rPr>
              <a:t>日，央行指出，我国货币政策要坚持多目标。要兼顾多个重要经济参数变量。</a:t>
            </a:r>
          </a:p>
          <a:p>
            <a:pPr marL="800100" lvl="2" indent="0">
              <a:lnSpc>
                <a:spcPts val="4000"/>
              </a:lnSpc>
              <a:spcBef>
                <a:spcPct val="0"/>
              </a:spcBef>
              <a:buClr>
                <a:srgbClr val="FF0000"/>
              </a:buClr>
              <a:buFont typeface="Wingdings" pitchFamily="2" charset="2"/>
              <a:buChar char="ü"/>
            </a:pPr>
            <a:endParaRPr lang="zh-CN" altLang="en-US" dirty="0" smtClean="0">
              <a:latin typeface="楷体_GB2312" pitchFamily="49" charset="-122"/>
              <a:ea typeface="楷体_GB2312" pitchFamily="49" charset="-122"/>
            </a:endParaRPr>
          </a:p>
          <a:p>
            <a:pPr marL="0" indent="0">
              <a:lnSpc>
                <a:spcPts val="4000"/>
              </a:lnSpc>
              <a:spcBef>
                <a:spcPct val="0"/>
              </a:spcBef>
              <a:buNone/>
            </a:pPr>
            <a:r>
              <a:rPr lang="zh-CN" altLang="en-US" b="1" dirty="0" smtClean="0">
                <a:solidFill>
                  <a:srgbClr val="FFC000"/>
                </a:solidFill>
                <a:sym typeface="Wingdings 2" pitchFamily="18" charset="2"/>
              </a:rPr>
              <a:t>  </a:t>
            </a:r>
            <a:endParaRPr lang="zh-CN" altLang="en-US" b="1" dirty="0" smtClean="0">
              <a:latin typeface="楷体_GB2312" pitchFamily="49" charset="-122"/>
              <a:ea typeface="楷体_GB2312" pitchFamily="49" charset="-122"/>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412776"/>
            <a:ext cx="9144000" cy="4525963"/>
          </a:xfrm>
        </p:spPr>
        <p:txBody>
          <a:bodyPr/>
          <a:lstStyle/>
          <a:p>
            <a:pPr>
              <a:buNone/>
            </a:pPr>
            <a:r>
              <a:rPr lang="en-US" altLang="zh-CN" dirty="0" smtClean="0">
                <a:solidFill>
                  <a:srgbClr val="FF0000"/>
                </a:solidFill>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sym typeface="Wingdings 2" pitchFamily="18" charset="2"/>
              </a:rPr>
              <a:t>相机抉择的货币政策指的是央行根据经济运行的实际状况实时最优地调整自己的政策</a:t>
            </a:r>
            <a:r>
              <a:rPr lang="en-US" altLang="zh-CN" dirty="0" smtClean="0">
                <a:latin typeface="Times New Roman" pitchFamily="18" charset="0"/>
                <a:ea typeface="楷体_GB2312" pitchFamily="49" charset="-122"/>
                <a:cs typeface="Times New Roman" pitchFamily="18" charset="0"/>
                <a:sym typeface="Wingdings 2" pitchFamily="18" charset="2"/>
              </a:rPr>
              <a:t>———</a:t>
            </a:r>
            <a:r>
              <a:rPr lang="zh-CN" altLang="en-US" dirty="0" smtClean="0">
                <a:latin typeface="Times New Roman" pitchFamily="18" charset="0"/>
                <a:ea typeface="楷体_GB2312" pitchFamily="49" charset="-122"/>
                <a:cs typeface="Times New Roman" pitchFamily="18" charset="0"/>
                <a:sym typeface="Wingdings 2" pitchFamily="18" charset="2"/>
              </a:rPr>
              <a:t>每期都进行优化。</a:t>
            </a:r>
            <a:endParaRPr lang="en-US" altLang="zh-CN" dirty="0" smtClean="0">
              <a:latin typeface="Times New Roman" pitchFamily="18" charset="0"/>
              <a:ea typeface="楷体_GB2312" pitchFamily="49" charset="-122"/>
              <a:cs typeface="Times New Roman" pitchFamily="18" charset="0"/>
              <a:sym typeface="Wingdings 2" pitchFamily="18" charset="2"/>
            </a:endParaRPr>
          </a:p>
          <a:p>
            <a:pPr>
              <a:buNone/>
            </a:pPr>
            <a:r>
              <a:rPr lang="zh-CN" altLang="en-US"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solidFill>
                  <a:srgbClr val="000000"/>
                </a:solidFill>
                <a:latin typeface="Times New Roman" pitchFamily="18" charset="0"/>
                <a:ea typeface="楷体_GB2312" pitchFamily="49" charset="-122"/>
                <a:cs typeface="Times New Roman" pitchFamily="18" charset="0"/>
              </a:rPr>
              <a:t>会出现时间不一致性（</a:t>
            </a:r>
            <a:r>
              <a:rPr lang="en-US" altLang="zh-CN" sz="2400" dirty="0" smtClean="0">
                <a:solidFill>
                  <a:srgbClr val="000000"/>
                </a:solidFill>
                <a:latin typeface="Times New Roman" pitchFamily="18" charset="0"/>
                <a:ea typeface="楷体_GB2312" pitchFamily="49" charset="-122"/>
                <a:cs typeface="Times New Roman" pitchFamily="18" charset="0"/>
              </a:rPr>
              <a:t>time inconsistence)</a:t>
            </a:r>
          </a:p>
          <a:p>
            <a:pPr>
              <a:buNone/>
            </a:pPr>
            <a:r>
              <a:rPr lang="zh-CN" altLang="en-US" sz="2400" dirty="0">
                <a:solidFill>
                  <a:srgbClr val="FF0000"/>
                </a:solidFill>
                <a:latin typeface="Times New Roman" pitchFamily="18" charset="0"/>
                <a:ea typeface="楷体_GB2312" pitchFamily="49" charset="-122"/>
                <a:cs typeface="Times New Roman" pitchFamily="18" charset="0"/>
              </a:rPr>
              <a:t> </a:t>
            </a:r>
            <a:r>
              <a:rPr lang="zh-CN" altLang="en-US" sz="2400" dirty="0" smtClean="0">
                <a:solidFill>
                  <a:srgbClr val="FF0000"/>
                </a:solidFill>
                <a:latin typeface="Times New Roman" pitchFamily="18" charset="0"/>
                <a:ea typeface="楷体_GB2312" pitchFamily="49" charset="-122"/>
                <a:cs typeface="Times New Roman" pitchFamily="18" charset="0"/>
              </a:rPr>
              <a:t>        ☆</a:t>
            </a:r>
            <a:r>
              <a:rPr lang="zh-CN" altLang="en-US" sz="2400" dirty="0" smtClean="0">
                <a:solidFill>
                  <a:srgbClr val="000000"/>
                </a:solidFill>
                <a:latin typeface="Times New Roman" pitchFamily="18" charset="0"/>
                <a:ea typeface="楷体_GB2312" pitchFamily="49" charset="-122"/>
                <a:cs typeface="Times New Roman" pitchFamily="18" charset="0"/>
              </a:rPr>
              <a:t>中央银行的执行具有随意性（不透明），没有什么规则和规律可言。</a:t>
            </a:r>
            <a:endParaRPr lang="en-US" altLang="zh-CN" sz="2400" dirty="0" smtClean="0">
              <a:solidFill>
                <a:srgbClr val="000000"/>
              </a:solidFill>
              <a:latin typeface="Times New Roman" pitchFamily="18" charset="0"/>
              <a:ea typeface="楷体_GB2312" pitchFamily="49" charset="-122"/>
              <a:cs typeface="Times New Roman" pitchFamily="18" charset="0"/>
            </a:endParaRPr>
          </a:p>
          <a:p>
            <a:pPr>
              <a:buNone/>
            </a:pPr>
            <a:endParaRPr lang="zh-CN" altLang="en-US" dirty="0">
              <a:latin typeface="Times New Roman" pitchFamily="18" charset="0"/>
              <a:ea typeface="楷体_GB2312" pitchFamily="49" charset="-122"/>
              <a:cs typeface="Times New Roman" pitchFamily="18" charset="0"/>
            </a:endParaRPr>
          </a:p>
        </p:txBody>
      </p:sp>
      <p:sp>
        <p:nvSpPr>
          <p:cNvPr id="4" name="标题 1"/>
          <p:cNvSpPr txBox="1">
            <a:spLocks/>
          </p:cNvSpPr>
          <p:nvPr/>
        </p:nvSpPr>
        <p:spPr bwMode="black">
          <a:xfrm>
            <a:off x="0" y="325438"/>
            <a:ext cx="8229600" cy="927100"/>
          </a:xfrm>
          <a:prstGeom prst="rect">
            <a:avLst/>
          </a:prstGeom>
          <a:noFill/>
          <a:ln>
            <a:noFill/>
          </a:ln>
          <a:effectLst>
            <a:outerShdw dist="35921" dir="2700000" algn="ctr" rotWithShape="0">
              <a:srgbClr val="FFFFFF"/>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400" b="1">
                <a:solidFill>
                  <a:schemeClr val="tx2"/>
                </a:solidFill>
                <a:latin typeface="+mj-lt"/>
                <a:ea typeface="+mj-ea"/>
                <a:cs typeface="+mj-cs"/>
              </a:defRPr>
            </a:lvl1pPr>
            <a:lvl2pPr algn="l" rtl="0" eaLnBrk="1" fontAlgn="base" hangingPunct="1">
              <a:spcBef>
                <a:spcPct val="0"/>
              </a:spcBef>
              <a:spcAft>
                <a:spcPct val="0"/>
              </a:spcAft>
              <a:defRPr sz="4400" b="1">
                <a:solidFill>
                  <a:schemeClr val="tx2"/>
                </a:solidFill>
                <a:latin typeface="Arial" charset="0"/>
              </a:defRPr>
            </a:lvl2pPr>
            <a:lvl3pPr algn="l" rtl="0" eaLnBrk="1" fontAlgn="base" hangingPunct="1">
              <a:spcBef>
                <a:spcPct val="0"/>
              </a:spcBef>
              <a:spcAft>
                <a:spcPct val="0"/>
              </a:spcAft>
              <a:defRPr sz="4400" b="1">
                <a:solidFill>
                  <a:schemeClr val="tx2"/>
                </a:solidFill>
                <a:latin typeface="Arial" charset="0"/>
              </a:defRPr>
            </a:lvl3pPr>
            <a:lvl4pPr algn="l" rtl="0" eaLnBrk="1" fontAlgn="base" hangingPunct="1">
              <a:spcBef>
                <a:spcPct val="0"/>
              </a:spcBef>
              <a:spcAft>
                <a:spcPct val="0"/>
              </a:spcAft>
              <a:defRPr sz="4400" b="1">
                <a:solidFill>
                  <a:schemeClr val="tx2"/>
                </a:solidFill>
                <a:latin typeface="Arial" charset="0"/>
              </a:defRPr>
            </a:lvl4pPr>
            <a:lvl5pPr algn="l" rtl="0" eaLnBrk="1" fontAlgn="base" hangingPunct="1">
              <a:spcBef>
                <a:spcPct val="0"/>
              </a:spcBef>
              <a:spcAft>
                <a:spcPct val="0"/>
              </a:spcAft>
              <a:defRPr sz="4400" b="1">
                <a:solidFill>
                  <a:schemeClr val="tx2"/>
                </a:solidFill>
                <a:latin typeface="Arial" charset="0"/>
              </a:defRPr>
            </a:lvl5pPr>
            <a:lvl6pPr marL="457200" algn="l" rtl="0" eaLnBrk="1" fontAlgn="base" hangingPunct="1">
              <a:spcBef>
                <a:spcPct val="0"/>
              </a:spcBef>
              <a:spcAft>
                <a:spcPct val="0"/>
              </a:spcAft>
              <a:defRPr sz="4400" b="1">
                <a:solidFill>
                  <a:schemeClr val="tx2"/>
                </a:solidFill>
                <a:latin typeface="Arial" charset="0"/>
              </a:defRPr>
            </a:lvl6pPr>
            <a:lvl7pPr marL="914400" algn="l" rtl="0" eaLnBrk="1" fontAlgn="base" hangingPunct="1">
              <a:spcBef>
                <a:spcPct val="0"/>
              </a:spcBef>
              <a:spcAft>
                <a:spcPct val="0"/>
              </a:spcAft>
              <a:defRPr sz="4400" b="1">
                <a:solidFill>
                  <a:schemeClr val="tx2"/>
                </a:solidFill>
                <a:latin typeface="Arial" charset="0"/>
              </a:defRPr>
            </a:lvl7pPr>
            <a:lvl8pPr marL="1371600" algn="l" rtl="0" eaLnBrk="1" fontAlgn="base" hangingPunct="1">
              <a:spcBef>
                <a:spcPct val="0"/>
              </a:spcBef>
              <a:spcAft>
                <a:spcPct val="0"/>
              </a:spcAft>
              <a:defRPr sz="4400" b="1">
                <a:solidFill>
                  <a:schemeClr val="tx2"/>
                </a:solidFill>
                <a:latin typeface="Arial" charset="0"/>
              </a:defRPr>
            </a:lvl8pPr>
            <a:lvl9pPr marL="1828800" algn="l" rtl="0" eaLnBrk="1" fontAlgn="base" hangingPunct="1">
              <a:spcBef>
                <a:spcPct val="0"/>
              </a:spcBef>
              <a:spcAft>
                <a:spcPct val="0"/>
              </a:spcAft>
              <a:defRPr sz="4400" b="1">
                <a:solidFill>
                  <a:schemeClr val="tx2"/>
                </a:solidFill>
                <a:latin typeface="Arial" charset="0"/>
              </a:defRPr>
            </a:lvl9pPr>
          </a:lstStyle>
          <a:p>
            <a:r>
              <a:rPr lang="zh-CN" altLang="en-US" sz="2800" kern="0" dirty="0" smtClean="0">
                <a:solidFill>
                  <a:srgbClr val="7030A0"/>
                </a:solidFill>
                <a:latin typeface="楷体_GB2312" pitchFamily="49" charset="-122"/>
                <a:ea typeface="楷体_GB2312" pitchFamily="49" charset="-122"/>
              </a:rPr>
              <a:t>三、货币政策的两种实施策略：</a:t>
            </a:r>
            <a:r>
              <a:rPr lang="zh-CN" altLang="en-US" sz="2800" dirty="0">
                <a:solidFill>
                  <a:srgbClr val="7030A0"/>
                </a:solidFill>
                <a:latin typeface="Times New Roman" pitchFamily="18" charset="0"/>
                <a:ea typeface="楷体_GB2312" pitchFamily="49" charset="-122"/>
                <a:cs typeface="Times New Roman" pitchFamily="18" charset="0"/>
              </a:rPr>
              <a:t>相机抉择（</a:t>
            </a:r>
            <a:r>
              <a:rPr lang="en-US" altLang="zh-CN" sz="2800" dirty="0">
                <a:solidFill>
                  <a:srgbClr val="7030A0"/>
                </a:solidFill>
                <a:latin typeface="Times New Roman" pitchFamily="18" charset="0"/>
                <a:ea typeface="楷体_GB2312" pitchFamily="49" charset="-122"/>
                <a:cs typeface="Times New Roman" pitchFamily="18" charset="0"/>
              </a:rPr>
              <a:t>discretion</a:t>
            </a:r>
            <a:r>
              <a:rPr lang="zh-CN" altLang="en-US" sz="2800" dirty="0">
                <a:solidFill>
                  <a:srgbClr val="7030A0"/>
                </a:solidFill>
                <a:latin typeface="Times New Roman" pitchFamily="18" charset="0"/>
                <a:ea typeface="楷体_GB2312" pitchFamily="49" charset="-122"/>
                <a:cs typeface="Times New Roman" pitchFamily="18" charset="0"/>
              </a:rPr>
              <a:t>）</a:t>
            </a:r>
            <a:r>
              <a:rPr lang="en-US" altLang="zh-CN" sz="2800" i="1" dirty="0">
                <a:solidFill>
                  <a:srgbClr val="7030A0"/>
                </a:solidFill>
                <a:latin typeface="Times New Roman" pitchFamily="18" charset="0"/>
                <a:ea typeface="楷体_GB2312" pitchFamily="49" charset="-122"/>
                <a:cs typeface="Times New Roman" pitchFamily="18" charset="0"/>
              </a:rPr>
              <a:t>VS</a:t>
            </a:r>
            <a:r>
              <a:rPr lang="en-US" altLang="zh-CN" sz="2800" dirty="0">
                <a:solidFill>
                  <a:srgbClr val="7030A0"/>
                </a:solidFill>
                <a:latin typeface="Times New Roman" pitchFamily="18" charset="0"/>
                <a:ea typeface="楷体_GB2312" pitchFamily="49" charset="-122"/>
                <a:cs typeface="Times New Roman" pitchFamily="18" charset="0"/>
              </a:rPr>
              <a:t> </a:t>
            </a:r>
            <a:r>
              <a:rPr lang="zh-CN" altLang="en-US" sz="2800" dirty="0">
                <a:solidFill>
                  <a:srgbClr val="7030A0"/>
                </a:solidFill>
                <a:latin typeface="Times New Roman" pitchFamily="18" charset="0"/>
                <a:ea typeface="楷体_GB2312" pitchFamily="49" charset="-122"/>
                <a:cs typeface="Times New Roman" pitchFamily="18" charset="0"/>
              </a:rPr>
              <a:t>规则（</a:t>
            </a:r>
            <a:r>
              <a:rPr lang="en-US" altLang="zh-CN" sz="2800" dirty="0">
                <a:solidFill>
                  <a:srgbClr val="7030A0"/>
                </a:solidFill>
                <a:latin typeface="Times New Roman" pitchFamily="18" charset="0"/>
                <a:ea typeface="楷体_GB2312" pitchFamily="49" charset="-122"/>
                <a:cs typeface="Times New Roman" pitchFamily="18" charset="0"/>
              </a:rPr>
              <a:t>rules</a:t>
            </a:r>
            <a:r>
              <a:rPr lang="zh-CN" altLang="en-US" sz="2800" dirty="0">
                <a:solidFill>
                  <a:srgbClr val="7030A0"/>
                </a:solidFill>
                <a:latin typeface="Times New Roman" pitchFamily="18" charset="0"/>
                <a:ea typeface="楷体_GB2312" pitchFamily="49" charset="-122"/>
                <a:cs typeface="Times New Roman" pitchFamily="18" charset="0"/>
              </a:rPr>
              <a:t>）</a:t>
            </a:r>
            <a:endParaRPr lang="zh-CN" altLang="en-US" sz="2800" kern="0" dirty="0">
              <a:solidFill>
                <a:srgbClr val="7030A0"/>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80TGp_general_light_ani">
  <a:themeElements>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DF58D"/>
        </a:lt1>
        <a:dk2>
          <a:srgbClr val="CC3300"/>
        </a:dk2>
        <a:lt2>
          <a:srgbClr val="808080"/>
        </a:lt2>
        <a:accent1>
          <a:srgbClr val="FF6161"/>
        </a:accent1>
        <a:accent2>
          <a:srgbClr val="FFC319"/>
        </a:accent2>
        <a:accent3>
          <a:srgbClr val="FEF9C5"/>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E1F4D8"/>
        </a:lt1>
        <a:dk2>
          <a:srgbClr val="003366"/>
        </a:dk2>
        <a:lt2>
          <a:srgbClr val="808080"/>
        </a:lt2>
        <a:accent1>
          <a:srgbClr val="FFC319"/>
        </a:accent1>
        <a:accent2>
          <a:srgbClr val="A8D02A"/>
        </a:accent2>
        <a:accent3>
          <a:srgbClr val="EEF8E9"/>
        </a:accent3>
        <a:accent4>
          <a:srgbClr val="000000"/>
        </a:accent4>
        <a:accent5>
          <a:srgbClr val="FFDEAB"/>
        </a:accent5>
        <a:accent6>
          <a:srgbClr val="98BC25"/>
        </a:accent6>
        <a:hlink>
          <a:srgbClr val="5CB1FE"/>
        </a:hlink>
        <a:folHlink>
          <a:srgbClr val="FF6161"/>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EE9DE"/>
        </a:lt1>
        <a:dk2>
          <a:srgbClr val="000066"/>
        </a:dk2>
        <a:lt2>
          <a:srgbClr val="808080"/>
        </a:lt2>
        <a:accent1>
          <a:srgbClr val="5CB1FE"/>
        </a:accent1>
        <a:accent2>
          <a:srgbClr val="FF7575"/>
        </a:accent2>
        <a:accent3>
          <a:srgbClr val="FEF2EC"/>
        </a:accent3>
        <a:accent4>
          <a:srgbClr val="000000"/>
        </a:accent4>
        <a:accent5>
          <a:srgbClr val="B5D5FE"/>
        </a:accent5>
        <a:accent6>
          <a:srgbClr val="E76969"/>
        </a:accent6>
        <a:hlink>
          <a:srgbClr val="FFC319"/>
        </a:hlink>
        <a:folHlink>
          <a:srgbClr val="A8D0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ThemeGallery（母版）</Template>
  <TotalTime>11083</TotalTime>
  <Words>6525</Words>
  <Application>Microsoft Office PowerPoint</Application>
  <PresentationFormat>全屏显示(4:3)</PresentationFormat>
  <Paragraphs>467</Paragraphs>
  <Slides>63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65" baseType="lpstr">
      <vt:lpstr>580TGp_general_light_ani</vt:lpstr>
      <vt:lpstr>Equation</vt:lpstr>
      <vt:lpstr>           第10讲          货币政策</vt:lpstr>
      <vt:lpstr>幻灯片 2</vt:lpstr>
      <vt:lpstr>           第1节     货币政策的目标</vt:lpstr>
      <vt:lpstr>一、货币政策定义</vt:lpstr>
      <vt:lpstr>广义货币政策与狭义货币政策差异之处</vt:lpstr>
      <vt:lpstr>二、货币政策的目标</vt:lpstr>
      <vt:lpstr>货币政策各目标之间的关系（“鱼和熊掌不可兼得”）</vt:lpstr>
      <vt:lpstr>我国关于货币政策目标选择的观点</vt:lpstr>
      <vt:lpstr>幻灯片 9</vt:lpstr>
      <vt:lpstr>幻灯片 10</vt:lpstr>
      <vt:lpstr>中央银行损失函数与通胀目标制</vt:lpstr>
      <vt:lpstr>幻灯片 12</vt:lpstr>
      <vt:lpstr>时间不一致性——对相机抉择政策的批判</vt:lpstr>
      <vt:lpstr>相机抉择以及规则型货币政策告诉我们什么?——经济学总结与生活启迪</vt:lpstr>
      <vt:lpstr>           第2节          货币政策操作指标与中介指标</vt:lpstr>
      <vt:lpstr>一、操作指标和中介指标的作用与基本要求</vt:lpstr>
      <vt:lpstr>幻灯片 17</vt:lpstr>
      <vt:lpstr>操作指标、中介指标的有关内容</vt:lpstr>
      <vt:lpstr>幻灯片 19</vt:lpstr>
      <vt:lpstr>             两种类型的操作指标与中介指标</vt:lpstr>
      <vt:lpstr>二、可作为操作指标的金融变量</vt:lpstr>
      <vt:lpstr>利率型操作指标：泰勒规则</vt:lpstr>
      <vt:lpstr>泰勒规则的有关问题总结</vt:lpstr>
      <vt:lpstr>三、可作为中介指标的金融变量</vt:lpstr>
      <vt:lpstr>三、可作为中介指标的金融变量</vt:lpstr>
      <vt:lpstr>为什么中国采用数量型货币政策 ，发达国家采用价格型货币政策？</vt:lpstr>
      <vt:lpstr>为什么中国采用数量型货币政策 ，发达国家采用价格型货币政策？</vt:lpstr>
      <vt:lpstr>价格型货币政策适用的条件</vt:lpstr>
      <vt:lpstr>           第3节          货币政策工具</vt:lpstr>
      <vt:lpstr>货币政策工具的定义</vt:lpstr>
      <vt:lpstr>幻灯片 31</vt:lpstr>
      <vt:lpstr>幻灯片 32</vt:lpstr>
      <vt:lpstr>给准备金付利息有用吗？</vt:lpstr>
      <vt:lpstr>幻灯片 34</vt:lpstr>
      <vt:lpstr>再贴现政策的补充内容</vt:lpstr>
      <vt:lpstr>幻灯片 36</vt:lpstr>
      <vt:lpstr>幻灯片 37</vt:lpstr>
      <vt:lpstr>幻灯片 38</vt:lpstr>
      <vt:lpstr>幻灯片 39</vt:lpstr>
      <vt:lpstr>我国采用过哪些货币政策工具?</vt:lpstr>
      <vt:lpstr>             第4节     货币政策传导机制</vt:lpstr>
      <vt:lpstr>幻灯片 42</vt:lpstr>
      <vt:lpstr>货币传导理论</vt:lpstr>
      <vt:lpstr>幻灯片 44</vt:lpstr>
      <vt:lpstr>幻灯片 45</vt:lpstr>
      <vt:lpstr>幻灯片 46</vt:lpstr>
      <vt:lpstr>信息不对称下的抵押品机制</vt:lpstr>
      <vt:lpstr>幻灯片 48</vt:lpstr>
      <vt:lpstr>货币政策传导机制理论的不足之处</vt:lpstr>
      <vt:lpstr>             第5节       货币政策效应</vt:lpstr>
      <vt:lpstr>幻灯片 51</vt:lpstr>
      <vt:lpstr>一、货币政策时滞</vt:lpstr>
      <vt:lpstr>相机抉择货币政策两种批判观点</vt:lpstr>
      <vt:lpstr>幻灯片 54</vt:lpstr>
      <vt:lpstr>幻灯片 55</vt:lpstr>
      <vt:lpstr>二、货币流通速度的影响</vt:lpstr>
      <vt:lpstr>三、微观主体预期的对消作用</vt:lpstr>
      <vt:lpstr>四、其他经济政治因素的影响</vt:lpstr>
      <vt:lpstr>五、透明度和取信于公众问题</vt:lpstr>
      <vt:lpstr>货币政策应对通胀和通缩的差异</vt:lpstr>
      <vt:lpstr>             第6节     货币政策与财政政策的配合</vt:lpstr>
      <vt:lpstr>一、货币政策与财政政策一般作用</vt:lpstr>
      <vt:lpstr>二、货币政策与财政政策的搭配</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lily</dc:creator>
  <cp:lastModifiedBy>admin</cp:lastModifiedBy>
  <cp:revision>1050</cp:revision>
  <dcterms:modified xsi:type="dcterms:W3CDTF">2019-09-06T01:37:18Z</dcterms:modified>
</cp:coreProperties>
</file>