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257" r:id="rId2"/>
    <p:sldId id="258" r:id="rId3"/>
    <p:sldId id="457" r:id="rId4"/>
    <p:sldId id="259" r:id="rId5"/>
    <p:sldId id="397" r:id="rId6"/>
    <p:sldId id="260" r:id="rId7"/>
    <p:sldId id="261" r:id="rId8"/>
    <p:sldId id="484" r:id="rId9"/>
    <p:sldId id="262" r:id="rId10"/>
    <p:sldId id="263" r:id="rId11"/>
    <p:sldId id="264" r:id="rId12"/>
    <p:sldId id="265" r:id="rId13"/>
    <p:sldId id="266" r:id="rId14"/>
    <p:sldId id="267" r:id="rId15"/>
    <p:sldId id="459" r:id="rId16"/>
    <p:sldId id="268" r:id="rId17"/>
    <p:sldId id="269" r:id="rId18"/>
    <p:sldId id="270" r:id="rId19"/>
    <p:sldId id="402" r:id="rId20"/>
    <p:sldId id="400" r:id="rId21"/>
    <p:sldId id="458" r:id="rId22"/>
    <p:sldId id="401" r:id="rId23"/>
    <p:sldId id="403" r:id="rId24"/>
    <p:sldId id="399" r:id="rId25"/>
    <p:sldId id="271" r:id="rId26"/>
    <p:sldId id="443" r:id="rId27"/>
    <p:sldId id="466" r:id="rId28"/>
    <p:sldId id="273" r:id="rId29"/>
    <p:sldId id="323" r:id="rId30"/>
    <p:sldId id="398" r:id="rId31"/>
    <p:sldId id="324" r:id="rId32"/>
    <p:sldId id="475" r:id="rId33"/>
    <p:sldId id="467" r:id="rId34"/>
    <p:sldId id="372" r:id="rId35"/>
    <p:sldId id="275" r:id="rId36"/>
    <p:sldId id="276" r:id="rId37"/>
    <p:sldId id="428" r:id="rId38"/>
    <p:sldId id="469" r:id="rId39"/>
    <p:sldId id="470" r:id="rId40"/>
    <p:sldId id="277" r:id="rId41"/>
    <p:sldId id="386" r:id="rId42"/>
    <p:sldId id="278" r:id="rId43"/>
    <p:sldId id="279" r:id="rId44"/>
    <p:sldId id="471" r:id="rId45"/>
    <p:sldId id="286" r:id="rId46"/>
    <p:sldId id="395" r:id="rId47"/>
    <p:sldId id="485" r:id="rId48"/>
    <p:sldId id="396" r:id="rId49"/>
    <p:sldId id="287" r:id="rId50"/>
    <p:sldId id="417" r:id="rId51"/>
    <p:sldId id="483" r:id="rId52"/>
    <p:sldId id="288" r:id="rId53"/>
    <p:sldId id="289" r:id="rId54"/>
    <p:sldId id="387" r:id="rId55"/>
    <p:sldId id="364" r:id="rId56"/>
    <p:sldId id="472" r:id="rId57"/>
    <p:sldId id="292" r:id="rId58"/>
    <p:sldId id="473" r:id="rId59"/>
    <p:sldId id="476" r:id="rId60"/>
    <p:sldId id="477" r:id="rId61"/>
    <p:sldId id="293" r:id="rId62"/>
    <p:sldId id="412" r:id="rId63"/>
    <p:sldId id="462" r:id="rId64"/>
    <p:sldId id="294" r:id="rId65"/>
    <p:sldId id="465" r:id="rId66"/>
    <p:sldId id="426" r:id="rId67"/>
    <p:sldId id="478" r:id="rId68"/>
    <p:sldId id="295" r:id="rId69"/>
    <p:sldId id="349" r:id="rId70"/>
    <p:sldId id="296" r:id="rId71"/>
    <p:sldId id="335" r:id="rId72"/>
    <p:sldId id="336" r:id="rId73"/>
    <p:sldId id="486" r:id="rId74"/>
    <p:sldId id="337" r:id="rId75"/>
    <p:sldId id="455" r:id="rId76"/>
    <p:sldId id="338" r:id="rId77"/>
    <p:sldId id="368" r:id="rId78"/>
    <p:sldId id="369" r:id="rId79"/>
    <p:sldId id="456" r:id="rId80"/>
    <p:sldId id="341" r:id="rId81"/>
    <p:sldId id="480" r:id="rId82"/>
    <p:sldId id="481" r:id="rId83"/>
    <p:sldId id="482" r:id="rId84"/>
    <p:sldId id="342" r:id="rId85"/>
    <p:sldId id="343" r:id="rId86"/>
    <p:sldId id="344" r:id="rId87"/>
    <p:sldId id="345" r:id="rId88"/>
    <p:sldId id="346" r:id="rId89"/>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a:srgbClr val="FFFF66"/>
    <a:srgbClr val="99FF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508" y="-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oleObject" Target="file:///D:\&#37329;&#34701;&#23398;&#25480;&#35838;\&#12298;&#37329;&#34701;&#23398;&#12299;\&#37329;&#34701;&#23398;2014-2015\&#20013;&#22269;&#12289;&#26085;&#26412;&#12289;&#24503;&#22269;&#30340;&#22806;&#27719;&#20648;&#22791;.xls"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plotArea>
      <c:layout>
        <c:manualLayout>
          <c:layoutTarget val="inner"/>
          <c:xMode val="edge"/>
          <c:yMode val="edge"/>
          <c:x val="9.0731193558718698E-2"/>
          <c:y val="3.9255687438180031E-2"/>
          <c:w val="0.83937203462830656"/>
          <c:h val="0.7899154633538209"/>
        </c:manualLayout>
      </c:layout>
      <c:lineChart>
        <c:grouping val="standard"/>
        <c:ser>
          <c:idx val="0"/>
          <c:order val="0"/>
          <c:tx>
            <c:strRef>
              <c:f>整理版!$C$1</c:f>
              <c:strCache>
                <c:ptCount val="1"/>
                <c:pt idx="0">
                  <c:v>中国</c:v>
                </c:pt>
              </c:strCache>
            </c:strRef>
          </c:tx>
          <c:cat>
            <c:numRef>
              <c:f>整理版!$B$2:$B$35</c:f>
              <c:numCache>
                <c:formatCode>General</c:formatCode>
                <c:ptCount val="34"/>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numCache>
            </c:numRef>
          </c:cat>
          <c:val>
            <c:numRef>
              <c:f>整理版!$C$2:$C$35</c:f>
              <c:numCache>
                <c:formatCode>General</c:formatCode>
                <c:ptCount val="34"/>
                <c:pt idx="0">
                  <c:v>2.5449999999999999</c:v>
                </c:pt>
                <c:pt idx="1">
                  <c:v>5.0579999999999945</c:v>
                </c:pt>
                <c:pt idx="2">
                  <c:v>11.349</c:v>
                </c:pt>
                <c:pt idx="3">
                  <c:v>14.987</c:v>
                </c:pt>
                <c:pt idx="4">
                  <c:v>17.366</c:v>
                </c:pt>
                <c:pt idx="5">
                  <c:v>12.727999999999998</c:v>
                </c:pt>
                <c:pt idx="6">
                  <c:v>11.453000000000022</c:v>
                </c:pt>
                <c:pt idx="7">
                  <c:v>16.305</c:v>
                </c:pt>
                <c:pt idx="8">
                  <c:v>18.541</c:v>
                </c:pt>
                <c:pt idx="9">
                  <c:v>17.959999999999987</c:v>
                </c:pt>
                <c:pt idx="10">
                  <c:v>29.585999999999789</c:v>
                </c:pt>
                <c:pt idx="11">
                  <c:v>43.674000000000007</c:v>
                </c:pt>
                <c:pt idx="12">
                  <c:v>20.62</c:v>
                </c:pt>
                <c:pt idx="13">
                  <c:v>22.387</c:v>
                </c:pt>
                <c:pt idx="14">
                  <c:v>52.913999999999994</c:v>
                </c:pt>
                <c:pt idx="15">
                  <c:v>75.376999999999981</c:v>
                </c:pt>
                <c:pt idx="16">
                  <c:v>107.039</c:v>
                </c:pt>
                <c:pt idx="17">
                  <c:v>142.762</c:v>
                </c:pt>
                <c:pt idx="18">
                  <c:v>149.18800000000007</c:v>
                </c:pt>
                <c:pt idx="19">
                  <c:v>157.72800000000001</c:v>
                </c:pt>
                <c:pt idx="20">
                  <c:v>168.27799999999999</c:v>
                </c:pt>
                <c:pt idx="21">
                  <c:v>215.60499999999999</c:v>
                </c:pt>
                <c:pt idx="22">
                  <c:v>291.12799999999999</c:v>
                </c:pt>
                <c:pt idx="23">
                  <c:v>408.15100000000001</c:v>
                </c:pt>
                <c:pt idx="24">
                  <c:v>614.5</c:v>
                </c:pt>
                <c:pt idx="25">
                  <c:v>821.51400000000001</c:v>
                </c:pt>
                <c:pt idx="26" formatCode="#,##0.00">
                  <c:v>1068.4929999999999</c:v>
                </c:pt>
                <c:pt idx="27" formatCode="#,##0.00">
                  <c:v>1530.2819999999999</c:v>
                </c:pt>
                <c:pt idx="28" formatCode="#,##0.00">
                  <c:v>1949.26</c:v>
                </c:pt>
                <c:pt idx="29" formatCode="#,##0.00">
                  <c:v>2416.0430000000001</c:v>
                </c:pt>
                <c:pt idx="30" formatCode="#,##0.00">
                  <c:v>2866.0790000000002</c:v>
                </c:pt>
                <c:pt idx="31" formatCode="#,##0.00">
                  <c:v>3202.788999999952</c:v>
                </c:pt>
                <c:pt idx="32" formatCode="#,##0.00">
                  <c:v>3331.12</c:v>
                </c:pt>
                <c:pt idx="33" formatCode="#,##0.00">
                  <c:v>3839.5479999999998</c:v>
                </c:pt>
              </c:numCache>
            </c:numRef>
          </c:val>
        </c:ser>
        <c:ser>
          <c:idx val="2"/>
          <c:order val="2"/>
          <c:tx>
            <c:strRef>
              <c:f>整理版!$E$1</c:f>
              <c:strCache>
                <c:ptCount val="1"/>
                <c:pt idx="0">
                  <c:v>日本</c:v>
                </c:pt>
              </c:strCache>
            </c:strRef>
          </c:tx>
          <c:cat>
            <c:numRef>
              <c:f>整理版!$B$2:$B$35</c:f>
              <c:numCache>
                <c:formatCode>General</c:formatCode>
                <c:ptCount val="34"/>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numCache>
            </c:numRef>
          </c:cat>
          <c:val>
            <c:numRef>
              <c:f>整理版!$E$2:$E$35</c:f>
              <c:numCache>
                <c:formatCode>General</c:formatCode>
                <c:ptCount val="34"/>
                <c:pt idx="0">
                  <c:v>24.637000000000135</c:v>
                </c:pt>
                <c:pt idx="1">
                  <c:v>28.207999999999988</c:v>
                </c:pt>
                <c:pt idx="2">
                  <c:v>23.334000000000035</c:v>
                </c:pt>
                <c:pt idx="3">
                  <c:v>24.602</c:v>
                </c:pt>
                <c:pt idx="4">
                  <c:v>26.428999999999789</c:v>
                </c:pt>
                <c:pt idx="5">
                  <c:v>26.719000000000001</c:v>
                </c:pt>
                <c:pt idx="6">
                  <c:v>42.257000000000005</c:v>
                </c:pt>
                <c:pt idx="7">
                  <c:v>80.972999999999999</c:v>
                </c:pt>
                <c:pt idx="8">
                  <c:v>96.727999999999994</c:v>
                </c:pt>
                <c:pt idx="9">
                  <c:v>83.956999999999994</c:v>
                </c:pt>
                <c:pt idx="10">
                  <c:v>78.501000000000005</c:v>
                </c:pt>
                <c:pt idx="11">
                  <c:v>72.058999999999983</c:v>
                </c:pt>
                <c:pt idx="12">
                  <c:v>71.622999999999948</c:v>
                </c:pt>
                <c:pt idx="13">
                  <c:v>98.524000000000001</c:v>
                </c:pt>
                <c:pt idx="14">
                  <c:v>125.86</c:v>
                </c:pt>
                <c:pt idx="15">
                  <c:v>183.25</c:v>
                </c:pt>
                <c:pt idx="16">
                  <c:v>216.648</c:v>
                </c:pt>
                <c:pt idx="17">
                  <c:v>219.648</c:v>
                </c:pt>
                <c:pt idx="18">
                  <c:v>215.471</c:v>
                </c:pt>
                <c:pt idx="19">
                  <c:v>286.91599999999869</c:v>
                </c:pt>
                <c:pt idx="20">
                  <c:v>354.90199999999669</c:v>
                </c:pt>
                <c:pt idx="21">
                  <c:v>395.15499999999997</c:v>
                </c:pt>
                <c:pt idx="22">
                  <c:v>461.18599999999969</c:v>
                </c:pt>
                <c:pt idx="23">
                  <c:v>663.28900000000351</c:v>
                </c:pt>
                <c:pt idx="24">
                  <c:v>833.89099999999996</c:v>
                </c:pt>
                <c:pt idx="25">
                  <c:v>834.27500000000055</c:v>
                </c:pt>
                <c:pt idx="26">
                  <c:v>879.68200000000002</c:v>
                </c:pt>
                <c:pt idx="27">
                  <c:v>952.78400000000352</c:v>
                </c:pt>
                <c:pt idx="28" formatCode="#,##0.00">
                  <c:v>1009.3599999999979</c:v>
                </c:pt>
                <c:pt idx="29" formatCode="#,##0.00">
                  <c:v>1022.24</c:v>
                </c:pt>
                <c:pt idx="30" formatCode="#,##0.00">
                  <c:v>1061.49</c:v>
                </c:pt>
                <c:pt idx="31" formatCode="#,##0.00">
                  <c:v>1258.1699999999998</c:v>
                </c:pt>
                <c:pt idx="32" formatCode="#,##0.00">
                  <c:v>1227.1499999999999</c:v>
                </c:pt>
                <c:pt idx="33" formatCode="#,##0.00">
                  <c:v>1237.22</c:v>
                </c:pt>
              </c:numCache>
            </c:numRef>
          </c:val>
        </c:ser>
        <c:marker val="1"/>
        <c:axId val="177627520"/>
        <c:axId val="177629056"/>
      </c:lineChart>
      <c:lineChart>
        <c:grouping val="standard"/>
        <c:ser>
          <c:idx val="1"/>
          <c:order val="1"/>
          <c:tx>
            <c:strRef>
              <c:f>整理版!$D$1</c:f>
              <c:strCache>
                <c:ptCount val="1"/>
                <c:pt idx="0">
                  <c:v>德国(右轴）</c:v>
                </c:pt>
              </c:strCache>
            </c:strRef>
          </c:tx>
          <c:cat>
            <c:numRef>
              <c:f>整理版!$B$2:$B$35</c:f>
              <c:numCache>
                <c:formatCode>General</c:formatCode>
                <c:ptCount val="34"/>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numCache>
            </c:numRef>
          </c:cat>
          <c:val>
            <c:numRef>
              <c:f>整理版!$D$2:$D$35</c:f>
              <c:numCache>
                <c:formatCode>General</c:formatCode>
                <c:ptCount val="34"/>
                <c:pt idx="0">
                  <c:v>0</c:v>
                </c:pt>
                <c:pt idx="1">
                  <c:v>43.719000000000001</c:v>
                </c:pt>
                <c:pt idx="2">
                  <c:v>44.762000000000263</c:v>
                </c:pt>
                <c:pt idx="3">
                  <c:v>42.674000000000007</c:v>
                </c:pt>
                <c:pt idx="4">
                  <c:v>40.141000000000005</c:v>
                </c:pt>
                <c:pt idx="5">
                  <c:v>44.379999999999995</c:v>
                </c:pt>
                <c:pt idx="6">
                  <c:v>51.734000000000002</c:v>
                </c:pt>
                <c:pt idx="7">
                  <c:v>78.756</c:v>
                </c:pt>
                <c:pt idx="8">
                  <c:v>58.528000000000013</c:v>
                </c:pt>
                <c:pt idx="9">
                  <c:v>60.709000000000003</c:v>
                </c:pt>
                <c:pt idx="10">
                  <c:v>67.902000000000001</c:v>
                </c:pt>
                <c:pt idx="11">
                  <c:v>63.001000000000005</c:v>
                </c:pt>
                <c:pt idx="12">
                  <c:v>90.967000000000027</c:v>
                </c:pt>
                <c:pt idx="13">
                  <c:v>77.64</c:v>
                </c:pt>
                <c:pt idx="14">
                  <c:v>77.363</c:v>
                </c:pt>
                <c:pt idx="15">
                  <c:v>85.004999999999995</c:v>
                </c:pt>
                <c:pt idx="16">
                  <c:v>83.177999999999983</c:v>
                </c:pt>
                <c:pt idx="17">
                  <c:v>77.587000000000003</c:v>
                </c:pt>
                <c:pt idx="18">
                  <c:v>74.024000000000001</c:v>
                </c:pt>
                <c:pt idx="19">
                  <c:v>61.039000000000001</c:v>
                </c:pt>
                <c:pt idx="20">
                  <c:v>56.891000000000005</c:v>
                </c:pt>
                <c:pt idx="21">
                  <c:v>51.403999999999996</c:v>
                </c:pt>
                <c:pt idx="22">
                  <c:v>51.171000000000006</c:v>
                </c:pt>
                <c:pt idx="23">
                  <c:v>50.694000000000003</c:v>
                </c:pt>
                <c:pt idx="24">
                  <c:v>48.823</c:v>
                </c:pt>
                <c:pt idx="25">
                  <c:v>45.14</c:v>
                </c:pt>
                <c:pt idx="26">
                  <c:v>41.687000000000005</c:v>
                </c:pt>
                <c:pt idx="27">
                  <c:v>44.327000000000005</c:v>
                </c:pt>
                <c:pt idx="28">
                  <c:v>43.137</c:v>
                </c:pt>
                <c:pt idx="29">
                  <c:v>59.925000000000011</c:v>
                </c:pt>
                <c:pt idx="30">
                  <c:v>62.295000000000513</c:v>
                </c:pt>
                <c:pt idx="31">
                  <c:v>66.927999999999997</c:v>
                </c:pt>
                <c:pt idx="32">
                  <c:v>67.421999999999997</c:v>
                </c:pt>
                <c:pt idx="33">
                  <c:v>67.364999999999895</c:v>
                </c:pt>
              </c:numCache>
            </c:numRef>
          </c:val>
        </c:ser>
        <c:marker val="1"/>
        <c:axId val="178115712"/>
        <c:axId val="177630592"/>
      </c:lineChart>
      <c:catAx>
        <c:axId val="177627520"/>
        <c:scaling>
          <c:orientation val="minMax"/>
        </c:scaling>
        <c:axPos val="b"/>
        <c:numFmt formatCode="General" sourceLinked="1"/>
        <c:majorTickMark val="none"/>
        <c:tickLblPos val="nextTo"/>
        <c:crossAx val="177629056"/>
        <c:crosses val="autoZero"/>
        <c:auto val="1"/>
        <c:lblAlgn val="ctr"/>
        <c:lblOffset val="100"/>
      </c:catAx>
      <c:valAx>
        <c:axId val="177629056"/>
        <c:scaling>
          <c:orientation val="minMax"/>
        </c:scaling>
        <c:axPos val="l"/>
        <c:numFmt formatCode="General" sourceLinked="1"/>
        <c:majorTickMark val="none"/>
        <c:tickLblPos val="nextTo"/>
        <c:crossAx val="177627520"/>
        <c:crosses val="autoZero"/>
        <c:crossBetween val="between"/>
      </c:valAx>
      <c:valAx>
        <c:axId val="177630592"/>
        <c:scaling>
          <c:orientation val="minMax"/>
        </c:scaling>
        <c:axPos val="r"/>
        <c:numFmt formatCode="General" sourceLinked="1"/>
        <c:tickLblPos val="nextTo"/>
        <c:crossAx val="178115712"/>
        <c:crosses val="max"/>
        <c:crossBetween val="between"/>
      </c:valAx>
      <c:catAx>
        <c:axId val="178115712"/>
        <c:scaling>
          <c:orientation val="minMax"/>
        </c:scaling>
        <c:delete val="1"/>
        <c:axPos val="b"/>
        <c:numFmt formatCode="General" sourceLinked="1"/>
        <c:tickLblPos val="none"/>
        <c:crossAx val="177630592"/>
        <c:crosses val="autoZero"/>
        <c:auto val="1"/>
        <c:lblAlgn val="ctr"/>
        <c:lblOffset val="100"/>
      </c:catAx>
    </c:plotArea>
    <c:legend>
      <c:legendPos val="b"/>
      <c:layout>
        <c:manualLayout>
          <c:xMode val="edge"/>
          <c:yMode val="edge"/>
          <c:x val="0.2513507040166898"/>
          <c:y val="6.0496510218582596E-3"/>
          <c:w val="0.42678196140370167"/>
          <c:h val="6.5083378609938583E-2"/>
        </c:manualLayout>
      </c:layout>
    </c:legend>
    <c:plotVisOnly val="1"/>
    <c:dispBlanksAs val="gap"/>
  </c:chart>
  <c:spPr>
    <a:ln>
      <a:noFill/>
    </a:ln>
  </c:spPr>
  <c:txPr>
    <a:bodyPr/>
    <a:lstStyle/>
    <a:p>
      <a:pPr>
        <a:defRPr sz="1600" b="1">
          <a:latin typeface="Times New Roman" pitchFamily="18" charset="0"/>
          <a:cs typeface="Times New Roman" pitchFamily="18" charset="0"/>
        </a:defRPr>
      </a:pPr>
      <a:endParaRPr lang="zh-CN"/>
    </a:p>
  </c:txPr>
  <c:externalData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518C0179-5B29-4865-AEC6-4772DB417C20}" type="datetimeFigureOut">
              <a:rPr lang="zh-CN" altLang="en-US" smtClean="0"/>
              <a:pPr/>
              <a:t>2019/9/6</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3E9F3BCD-E8C7-434F-9509-A08FBA0FA4E9}" type="slidenum">
              <a:rPr lang="zh-CN" altLang="en-US" smtClean="0"/>
              <a:pPr/>
              <a:t>‹#›</a:t>
            </a:fld>
            <a:endParaRPr lang="zh-CN" altLang="en-US"/>
          </a:p>
        </p:txBody>
      </p:sp>
    </p:spTree>
    <p:extLst>
      <p:ext uri="{BB962C8B-B14F-4D97-AF65-F5344CB8AC3E}">
        <p14:creationId xmlns="" xmlns:p14="http://schemas.microsoft.com/office/powerpoint/2010/main" val="3274928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9F3BCD-E8C7-434F-9509-A08FBA0FA4E9}" type="slidenum">
              <a:rPr lang="zh-CN" altLang="en-US" smtClean="0"/>
              <a:pPr/>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9F3BCD-E8C7-434F-9509-A08FBA0FA4E9}" type="slidenum">
              <a:rPr lang="zh-CN" altLang="en-US" smtClean="0"/>
              <a:pPr/>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9F3BCD-E8C7-434F-9509-A08FBA0FA4E9}" type="slidenum">
              <a:rPr lang="zh-CN" altLang="en-US" smtClean="0"/>
              <a:pPr/>
              <a:t>34</a:t>
            </a:fld>
            <a:endParaRPr lang="zh-CN" altLang="en-US"/>
          </a:p>
        </p:txBody>
      </p:sp>
    </p:spTree>
    <p:extLst>
      <p:ext uri="{BB962C8B-B14F-4D97-AF65-F5344CB8AC3E}">
        <p14:creationId xmlns="" xmlns:p14="http://schemas.microsoft.com/office/powerpoint/2010/main" val="2147513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9F3BCD-E8C7-434F-9509-A08FBA0FA4E9}" type="slidenum">
              <a:rPr lang="zh-CN" altLang="en-US" smtClean="0"/>
              <a:pPr/>
              <a:t>51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9F3BCD-E8C7-434F-9509-A08FBA0FA4E9}" type="slidenum">
              <a:rPr lang="zh-CN" altLang="en-US" smtClean="0"/>
              <a:pPr/>
              <a:t>88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标题幻灯片">
    <p:spTree>
      <p:nvGrpSpPr>
        <p:cNvPr id="1" name=""/>
        <p:cNvGrpSpPr/>
        <p:nvPr/>
      </p:nvGrpSpPr>
      <p:grpSpPr>
        <a:xfrm>
          <a:off x="0" y="0"/>
          <a:ext cx="0" cy="0"/>
          <a:chOff x="0" y="0"/>
          <a:chExt cx="0" cy="0"/>
        </a:xfrm>
      </p:grpSpPr>
      <p:sp>
        <p:nvSpPr>
          <p:cNvPr id="3112" name="Freeform 40"/>
          <p:cNvSpPr>
            <a:spLocks/>
          </p:cNvSpPr>
          <p:nvPr/>
        </p:nvSpPr>
        <p:spPr bwMode="gray">
          <a:xfrm>
            <a:off x="0" y="6048375"/>
            <a:ext cx="2762250" cy="809625"/>
          </a:xfrm>
          <a:custGeom>
            <a:avLst/>
            <a:gdLst>
              <a:gd name="T0" fmla="*/ 0 w 1740"/>
              <a:gd name="T1" fmla="*/ 0 h 510"/>
              <a:gd name="T2" fmla="*/ 0 w 1740"/>
              <a:gd name="T3" fmla="*/ 510 h 510"/>
              <a:gd name="T4" fmla="*/ 1740 w 1740"/>
              <a:gd name="T5" fmla="*/ 510 h 510"/>
              <a:gd name="T6" fmla="*/ 1595 w 1740"/>
              <a:gd name="T7" fmla="*/ 30 h 510"/>
              <a:gd name="T8" fmla="*/ 0 w 1740"/>
              <a:gd name="T9" fmla="*/ 0 h 510"/>
            </a:gdLst>
            <a:ahLst/>
            <a:cxnLst>
              <a:cxn ang="0">
                <a:pos x="T0" y="T1"/>
              </a:cxn>
              <a:cxn ang="0">
                <a:pos x="T2" y="T3"/>
              </a:cxn>
              <a:cxn ang="0">
                <a:pos x="T4" y="T5"/>
              </a:cxn>
              <a:cxn ang="0">
                <a:pos x="T6" y="T7"/>
              </a:cxn>
              <a:cxn ang="0">
                <a:pos x="T8" y="T9"/>
              </a:cxn>
            </a:cxnLst>
            <a:rect l="0" t="0" r="r" b="b"/>
            <a:pathLst>
              <a:path w="1740" h="510">
                <a:moveTo>
                  <a:pt x="0" y="0"/>
                </a:moveTo>
                <a:lnTo>
                  <a:pt x="0" y="510"/>
                </a:lnTo>
                <a:cubicBezTo>
                  <a:pt x="0" y="510"/>
                  <a:pt x="870" y="510"/>
                  <a:pt x="1740" y="510"/>
                </a:cubicBezTo>
                <a:cubicBezTo>
                  <a:pt x="1650" y="258"/>
                  <a:pt x="1595" y="30"/>
                  <a:pt x="1595" y="30"/>
                </a:cubicBezTo>
                <a:cubicBezTo>
                  <a:pt x="798" y="54"/>
                  <a:pt x="0" y="0"/>
                  <a:pt x="0" y="0"/>
                </a:cubicBezTo>
                <a:close/>
              </a:path>
            </a:pathLst>
          </a:cu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3" name="Freeform 41"/>
          <p:cNvSpPr>
            <a:spLocks/>
          </p:cNvSpPr>
          <p:nvPr/>
        </p:nvSpPr>
        <p:spPr bwMode="gray">
          <a:xfrm>
            <a:off x="2590800" y="4705350"/>
            <a:ext cx="6400800" cy="2152650"/>
          </a:xfrm>
          <a:custGeom>
            <a:avLst/>
            <a:gdLst>
              <a:gd name="T0" fmla="*/ 1116 w 4032"/>
              <a:gd name="T1" fmla="*/ 0 h 1356"/>
              <a:gd name="T2" fmla="*/ 3840 w 4032"/>
              <a:gd name="T3" fmla="*/ 636 h 1356"/>
              <a:gd name="T4" fmla="*/ 4032 w 4032"/>
              <a:gd name="T5" fmla="*/ 1356 h 1356"/>
              <a:gd name="T6" fmla="*/ 288 w 4032"/>
              <a:gd name="T7" fmla="*/ 1356 h 1356"/>
              <a:gd name="T8" fmla="*/ 0 w 4032"/>
              <a:gd name="T9" fmla="*/ 828 h 1356"/>
              <a:gd name="T10" fmla="*/ 1116 w 4032"/>
              <a:gd name="T11" fmla="*/ 0 h 1356"/>
            </a:gdLst>
            <a:ahLst/>
            <a:cxnLst>
              <a:cxn ang="0">
                <a:pos x="T0" y="T1"/>
              </a:cxn>
              <a:cxn ang="0">
                <a:pos x="T2" y="T3"/>
              </a:cxn>
              <a:cxn ang="0">
                <a:pos x="T4" y="T5"/>
              </a:cxn>
              <a:cxn ang="0">
                <a:pos x="T6" y="T7"/>
              </a:cxn>
              <a:cxn ang="0">
                <a:pos x="T8" y="T9"/>
              </a:cxn>
              <a:cxn ang="0">
                <a:pos x="T10" y="T11"/>
              </a:cxn>
            </a:cxnLst>
            <a:rect l="0" t="0" r="r" b="b"/>
            <a:pathLst>
              <a:path w="4032" h="1356">
                <a:moveTo>
                  <a:pt x="1116" y="0"/>
                </a:moveTo>
                <a:cubicBezTo>
                  <a:pt x="2370" y="1254"/>
                  <a:pt x="3840" y="636"/>
                  <a:pt x="3840" y="636"/>
                </a:cubicBezTo>
                <a:cubicBezTo>
                  <a:pt x="4032" y="966"/>
                  <a:pt x="4032" y="1356"/>
                  <a:pt x="4032" y="1356"/>
                </a:cubicBezTo>
                <a:cubicBezTo>
                  <a:pt x="4032" y="1356"/>
                  <a:pt x="2160" y="1356"/>
                  <a:pt x="288" y="1356"/>
                </a:cubicBezTo>
                <a:cubicBezTo>
                  <a:pt x="120" y="1140"/>
                  <a:pt x="0" y="828"/>
                  <a:pt x="0" y="828"/>
                </a:cubicBezTo>
                <a:lnTo>
                  <a:pt x="1116" y="0"/>
                </a:lnTo>
                <a:close/>
              </a:path>
            </a:pathLst>
          </a:custGeom>
          <a:solidFill>
            <a:schemeClr va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4" name="Freeform 42"/>
          <p:cNvSpPr>
            <a:spLocks/>
          </p:cNvSpPr>
          <p:nvPr/>
        </p:nvSpPr>
        <p:spPr bwMode="gray">
          <a:xfrm>
            <a:off x="4400550" y="781050"/>
            <a:ext cx="4743450" cy="5048250"/>
          </a:xfrm>
          <a:custGeom>
            <a:avLst/>
            <a:gdLst>
              <a:gd name="T0" fmla="*/ 510 w 2988"/>
              <a:gd name="T1" fmla="*/ 1098 h 3180"/>
              <a:gd name="T2" fmla="*/ 2280 w 2988"/>
              <a:gd name="T3" fmla="*/ 0 h 3180"/>
              <a:gd name="T4" fmla="*/ 2988 w 2988"/>
              <a:gd name="T5" fmla="*/ 342 h 3180"/>
              <a:gd name="T6" fmla="*/ 2988 w 2988"/>
              <a:gd name="T7" fmla="*/ 2772 h 3180"/>
              <a:gd name="T8" fmla="*/ 1452 w 2988"/>
              <a:gd name="T9" fmla="*/ 3060 h 3180"/>
              <a:gd name="T10" fmla="*/ 0 w 2988"/>
              <a:gd name="T11" fmla="*/ 2406 h 3180"/>
              <a:gd name="T12" fmla="*/ 510 w 2988"/>
              <a:gd name="T13" fmla="*/ 1098 h 3180"/>
            </a:gdLst>
            <a:ahLst/>
            <a:cxnLst>
              <a:cxn ang="0">
                <a:pos x="T0" y="T1"/>
              </a:cxn>
              <a:cxn ang="0">
                <a:pos x="T2" y="T3"/>
              </a:cxn>
              <a:cxn ang="0">
                <a:pos x="T4" y="T5"/>
              </a:cxn>
              <a:cxn ang="0">
                <a:pos x="T6" y="T7"/>
              </a:cxn>
              <a:cxn ang="0">
                <a:pos x="T8" y="T9"/>
              </a:cxn>
              <a:cxn ang="0">
                <a:pos x="T10" y="T11"/>
              </a:cxn>
              <a:cxn ang="0">
                <a:pos x="T12" y="T13"/>
              </a:cxn>
            </a:cxnLst>
            <a:rect l="0" t="0" r="r" b="b"/>
            <a:pathLst>
              <a:path w="2988" h="3180">
                <a:moveTo>
                  <a:pt x="510" y="1098"/>
                </a:moveTo>
                <a:cubicBezTo>
                  <a:pt x="1710" y="840"/>
                  <a:pt x="2280" y="0"/>
                  <a:pt x="2280" y="0"/>
                </a:cubicBezTo>
                <a:cubicBezTo>
                  <a:pt x="2700" y="96"/>
                  <a:pt x="2988" y="342"/>
                  <a:pt x="2988" y="342"/>
                </a:cubicBezTo>
                <a:lnTo>
                  <a:pt x="2988" y="2772"/>
                </a:lnTo>
                <a:cubicBezTo>
                  <a:pt x="2988" y="2772"/>
                  <a:pt x="2202" y="3180"/>
                  <a:pt x="1452" y="3060"/>
                </a:cubicBezTo>
                <a:cubicBezTo>
                  <a:pt x="636" y="2940"/>
                  <a:pt x="0" y="2406"/>
                  <a:pt x="0" y="2406"/>
                </a:cubicBezTo>
                <a:lnTo>
                  <a:pt x="510" y="1098"/>
                </a:lnTo>
                <a:close/>
              </a:path>
            </a:pathLst>
          </a:cu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5" name="Freeform 43"/>
          <p:cNvSpPr>
            <a:spLocks/>
          </p:cNvSpPr>
          <p:nvPr/>
        </p:nvSpPr>
        <p:spPr bwMode="gray">
          <a:xfrm>
            <a:off x="4800600" y="0"/>
            <a:ext cx="3276600" cy="2409825"/>
          </a:xfrm>
          <a:custGeom>
            <a:avLst/>
            <a:gdLst>
              <a:gd name="T0" fmla="*/ 0 w 2064"/>
              <a:gd name="T1" fmla="*/ 0 h 1518"/>
              <a:gd name="T2" fmla="*/ 276 w 2064"/>
              <a:gd name="T3" fmla="*/ 1518 h 1518"/>
              <a:gd name="T4" fmla="*/ 2064 w 2064"/>
              <a:gd name="T5" fmla="*/ 0 h 1518"/>
              <a:gd name="T6" fmla="*/ 0 w 2064"/>
              <a:gd name="T7" fmla="*/ 0 h 1518"/>
            </a:gdLst>
            <a:ahLst/>
            <a:cxnLst>
              <a:cxn ang="0">
                <a:pos x="T0" y="T1"/>
              </a:cxn>
              <a:cxn ang="0">
                <a:pos x="T2" y="T3"/>
              </a:cxn>
              <a:cxn ang="0">
                <a:pos x="T4" y="T5"/>
              </a:cxn>
              <a:cxn ang="0">
                <a:pos x="T6" y="T7"/>
              </a:cxn>
            </a:cxnLst>
            <a:rect l="0" t="0" r="r" b="b"/>
            <a:pathLst>
              <a:path w="2064" h="1518">
                <a:moveTo>
                  <a:pt x="0" y="0"/>
                </a:moveTo>
                <a:cubicBezTo>
                  <a:pt x="0" y="0"/>
                  <a:pt x="138" y="759"/>
                  <a:pt x="276" y="1518"/>
                </a:cubicBezTo>
                <a:cubicBezTo>
                  <a:pt x="1518" y="1194"/>
                  <a:pt x="2064" y="0"/>
                  <a:pt x="2064" y="0"/>
                </a:cubicBezTo>
                <a:lnTo>
                  <a:pt x="0" y="0"/>
                </a:lnTo>
                <a:close/>
              </a:path>
            </a:pathLst>
          </a:cu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51" name="Freeform 79"/>
          <p:cNvSpPr>
            <a:spLocks/>
          </p:cNvSpPr>
          <p:nvPr/>
        </p:nvSpPr>
        <p:spPr bwMode="gray">
          <a:xfrm>
            <a:off x="0" y="0"/>
            <a:ext cx="6583363" cy="7267575"/>
          </a:xfrm>
          <a:custGeom>
            <a:avLst/>
            <a:gdLst>
              <a:gd name="T0" fmla="*/ 0 w 4014"/>
              <a:gd name="T1" fmla="*/ 0 h 4455"/>
              <a:gd name="T2" fmla="*/ 3612 w 4014"/>
              <a:gd name="T3" fmla="*/ 0 h 4455"/>
              <a:gd name="T4" fmla="*/ 3222 w 4014"/>
              <a:gd name="T5" fmla="*/ 3042 h 4455"/>
              <a:gd name="T6" fmla="*/ 0 w 4014"/>
              <a:gd name="T7" fmla="*/ 3744 h 4455"/>
              <a:gd name="T8" fmla="*/ 0 w 4014"/>
              <a:gd name="T9" fmla="*/ 0 h 4455"/>
            </a:gdLst>
            <a:ahLst/>
            <a:cxnLst>
              <a:cxn ang="0">
                <a:pos x="T0" y="T1"/>
              </a:cxn>
              <a:cxn ang="0">
                <a:pos x="T2" y="T3"/>
              </a:cxn>
              <a:cxn ang="0">
                <a:pos x="T4" y="T5"/>
              </a:cxn>
              <a:cxn ang="0">
                <a:pos x="T6" y="T7"/>
              </a:cxn>
              <a:cxn ang="0">
                <a:pos x="T8" y="T9"/>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solidFill>
            <a:srgbClr val="FFFF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7" name="Freeform 45"/>
          <p:cNvSpPr>
            <a:spLocks/>
          </p:cNvSpPr>
          <p:nvPr/>
        </p:nvSpPr>
        <p:spPr bwMode="gray">
          <a:xfrm>
            <a:off x="0" y="0"/>
            <a:ext cx="6372225" cy="7072313"/>
          </a:xfrm>
          <a:custGeom>
            <a:avLst/>
            <a:gdLst>
              <a:gd name="T0" fmla="*/ 0 w 4014"/>
              <a:gd name="T1" fmla="*/ 0 h 4455"/>
              <a:gd name="T2" fmla="*/ 3612 w 4014"/>
              <a:gd name="T3" fmla="*/ 0 h 4455"/>
              <a:gd name="T4" fmla="*/ 3222 w 4014"/>
              <a:gd name="T5" fmla="*/ 3042 h 4455"/>
              <a:gd name="T6" fmla="*/ 0 w 4014"/>
              <a:gd name="T7" fmla="*/ 3744 h 4455"/>
              <a:gd name="T8" fmla="*/ 0 w 4014"/>
              <a:gd name="T9" fmla="*/ 0 h 4455"/>
            </a:gdLst>
            <a:ahLst/>
            <a:cxnLst>
              <a:cxn ang="0">
                <a:pos x="T0" y="T1"/>
              </a:cxn>
              <a:cxn ang="0">
                <a:pos x="T2" y="T3"/>
              </a:cxn>
              <a:cxn ang="0">
                <a:pos x="T4" y="T5"/>
              </a:cxn>
              <a:cxn ang="0">
                <a:pos x="T6" y="T7"/>
              </a:cxn>
              <a:cxn ang="0">
                <a:pos x="T8" y="T9"/>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gradFill rotWithShape="1">
            <a:gsLst>
              <a:gs pos="0">
                <a:schemeClr val="bg1">
                  <a:gamma/>
                  <a:tint val="25490"/>
                  <a:invGamma/>
                </a:schemeClr>
              </a:gs>
              <a:gs pos="100000">
                <a:schemeClr val="bg1"/>
              </a:gs>
            </a:gsLst>
            <a:lin ang="27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9" name="Line 47"/>
          <p:cNvSpPr>
            <a:spLocks noChangeShapeType="1"/>
          </p:cNvSpPr>
          <p:nvPr/>
        </p:nvSpPr>
        <p:spPr bwMode="gray">
          <a:xfrm>
            <a:off x="250825" y="1588"/>
            <a:ext cx="0" cy="6015037"/>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0" name="Line 48"/>
          <p:cNvSpPr>
            <a:spLocks noChangeShapeType="1"/>
          </p:cNvSpPr>
          <p:nvPr/>
        </p:nvSpPr>
        <p:spPr bwMode="gray">
          <a:xfrm>
            <a:off x="1293813" y="1588"/>
            <a:ext cx="0" cy="620712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1" name="Line 49"/>
          <p:cNvSpPr>
            <a:spLocks noChangeShapeType="1"/>
          </p:cNvSpPr>
          <p:nvPr/>
        </p:nvSpPr>
        <p:spPr bwMode="gray">
          <a:xfrm>
            <a:off x="2338388" y="1588"/>
            <a:ext cx="0" cy="6183312"/>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2" name="Line 50"/>
          <p:cNvSpPr>
            <a:spLocks noChangeShapeType="1"/>
          </p:cNvSpPr>
          <p:nvPr/>
        </p:nvSpPr>
        <p:spPr bwMode="gray">
          <a:xfrm>
            <a:off x="3382963" y="1588"/>
            <a:ext cx="0" cy="597217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3" name="Line 51"/>
          <p:cNvSpPr>
            <a:spLocks noChangeShapeType="1"/>
          </p:cNvSpPr>
          <p:nvPr/>
        </p:nvSpPr>
        <p:spPr bwMode="gray">
          <a:xfrm>
            <a:off x="4427538" y="1588"/>
            <a:ext cx="0" cy="5449887"/>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5" name="Line 53"/>
          <p:cNvSpPr>
            <a:spLocks noChangeShapeType="1"/>
          </p:cNvSpPr>
          <p:nvPr/>
        </p:nvSpPr>
        <p:spPr bwMode="gray">
          <a:xfrm rot="5400000">
            <a:off x="2913063" y="-2654300"/>
            <a:ext cx="0" cy="581342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6" name="Line 54"/>
          <p:cNvSpPr>
            <a:spLocks noChangeShapeType="1"/>
          </p:cNvSpPr>
          <p:nvPr/>
        </p:nvSpPr>
        <p:spPr bwMode="gray">
          <a:xfrm rot="5400000">
            <a:off x="3006725" y="-1682750"/>
            <a:ext cx="0" cy="6000750"/>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7" name="Line 55"/>
          <p:cNvSpPr>
            <a:spLocks noChangeShapeType="1"/>
          </p:cNvSpPr>
          <p:nvPr/>
        </p:nvSpPr>
        <p:spPr bwMode="gray">
          <a:xfrm rot="5400000">
            <a:off x="3011488" y="-622300"/>
            <a:ext cx="0" cy="601027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8" name="Line 56"/>
          <p:cNvSpPr>
            <a:spLocks noChangeShapeType="1"/>
          </p:cNvSpPr>
          <p:nvPr/>
        </p:nvSpPr>
        <p:spPr bwMode="gray">
          <a:xfrm rot="5400000">
            <a:off x="2907507" y="548481"/>
            <a:ext cx="0" cy="5802313"/>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9" name="Line 57"/>
          <p:cNvSpPr>
            <a:spLocks noChangeShapeType="1"/>
          </p:cNvSpPr>
          <p:nvPr/>
        </p:nvSpPr>
        <p:spPr bwMode="gray">
          <a:xfrm rot="5400000">
            <a:off x="2666207" y="1854993"/>
            <a:ext cx="0" cy="5319713"/>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30" name="Line 58"/>
          <p:cNvSpPr>
            <a:spLocks noChangeShapeType="1"/>
          </p:cNvSpPr>
          <p:nvPr/>
        </p:nvSpPr>
        <p:spPr bwMode="gray">
          <a:xfrm rot="5400000">
            <a:off x="2115344" y="3472656"/>
            <a:ext cx="0" cy="4217988"/>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31" name="Rectangle 59"/>
          <p:cNvSpPr>
            <a:spLocks noChangeArrowheads="1"/>
          </p:cNvSpPr>
          <p:nvPr/>
        </p:nvSpPr>
        <p:spPr bwMode="gray">
          <a:xfrm>
            <a:off x="2362200" y="277813"/>
            <a:ext cx="1012825" cy="1025525"/>
          </a:xfrm>
          <a:prstGeom prst="rect">
            <a:avLst/>
          </a:prstGeom>
          <a:solidFill>
            <a:srgbClr val="FFFFFF">
              <a:alpha val="5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2" name="Rectangle 60"/>
          <p:cNvSpPr>
            <a:spLocks noChangeArrowheads="1"/>
          </p:cNvSpPr>
          <p:nvPr/>
        </p:nvSpPr>
        <p:spPr bwMode="gray">
          <a:xfrm>
            <a:off x="285750" y="2427288"/>
            <a:ext cx="1012825" cy="1025525"/>
          </a:xfrm>
          <a:prstGeom prst="rect">
            <a:avLst/>
          </a:prstGeom>
          <a:solidFill>
            <a:srgbClr val="FFFFFF">
              <a:alpha val="3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3" name="Rectangle 61"/>
          <p:cNvSpPr>
            <a:spLocks noChangeArrowheads="1"/>
          </p:cNvSpPr>
          <p:nvPr/>
        </p:nvSpPr>
        <p:spPr bwMode="gray">
          <a:xfrm>
            <a:off x="0" y="271463"/>
            <a:ext cx="250825" cy="1025525"/>
          </a:xfrm>
          <a:prstGeom prst="rect">
            <a:avLst/>
          </a:prstGeom>
          <a:solidFill>
            <a:srgbClr val="FFFFFF">
              <a:alpha val="3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4" name="Rectangle 62"/>
          <p:cNvSpPr>
            <a:spLocks noChangeArrowheads="1"/>
          </p:cNvSpPr>
          <p:nvPr/>
        </p:nvSpPr>
        <p:spPr bwMode="gray">
          <a:xfrm>
            <a:off x="1331913" y="1588"/>
            <a:ext cx="1012825" cy="234950"/>
          </a:xfrm>
          <a:prstGeom prst="rect">
            <a:avLst/>
          </a:prstGeom>
          <a:solidFill>
            <a:srgbClr val="FFFFFF">
              <a:alpha val="5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6" name="Freeform 64"/>
          <p:cNvSpPr>
            <a:spLocks/>
          </p:cNvSpPr>
          <p:nvPr/>
        </p:nvSpPr>
        <p:spPr bwMode="gray">
          <a:xfrm>
            <a:off x="2365375" y="4541838"/>
            <a:ext cx="1009650" cy="1033462"/>
          </a:xfrm>
          <a:custGeom>
            <a:avLst/>
            <a:gdLst>
              <a:gd name="T0" fmla="*/ 0 w 636"/>
              <a:gd name="T1" fmla="*/ 0 h 651"/>
              <a:gd name="T2" fmla="*/ 0 w 636"/>
              <a:gd name="T3" fmla="*/ 645 h 651"/>
              <a:gd name="T4" fmla="*/ 636 w 636"/>
              <a:gd name="T5" fmla="*/ 651 h 651"/>
              <a:gd name="T6" fmla="*/ 632 w 636"/>
              <a:gd name="T7" fmla="*/ 0 h 651"/>
              <a:gd name="T8" fmla="*/ 0 w 636"/>
              <a:gd name="T9" fmla="*/ 0 h 651"/>
            </a:gdLst>
            <a:ahLst/>
            <a:cxnLst>
              <a:cxn ang="0">
                <a:pos x="T0" y="T1"/>
              </a:cxn>
              <a:cxn ang="0">
                <a:pos x="T2" y="T3"/>
              </a:cxn>
              <a:cxn ang="0">
                <a:pos x="T4" y="T5"/>
              </a:cxn>
              <a:cxn ang="0">
                <a:pos x="T6" y="T7"/>
              </a:cxn>
              <a:cxn ang="0">
                <a:pos x="T8" y="T9"/>
              </a:cxn>
            </a:cxnLst>
            <a:rect l="0" t="0" r="r" b="b"/>
            <a:pathLst>
              <a:path w="636" h="651">
                <a:moveTo>
                  <a:pt x="0" y="0"/>
                </a:moveTo>
                <a:lnTo>
                  <a:pt x="0" y="645"/>
                </a:lnTo>
                <a:lnTo>
                  <a:pt x="636" y="651"/>
                </a:lnTo>
                <a:lnTo>
                  <a:pt x="632" y="0"/>
                </a:lnTo>
                <a:lnTo>
                  <a:pt x="0" y="0"/>
                </a:lnTo>
                <a:close/>
              </a:path>
            </a:pathLst>
          </a:custGeom>
          <a:solidFill>
            <a:srgbClr val="FFFFFF">
              <a:alpha val="39999"/>
            </a:srgb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03" name="Rectangle 31"/>
          <p:cNvSpPr>
            <a:spLocks noChangeArrowheads="1"/>
          </p:cNvSpPr>
          <p:nvPr/>
        </p:nvSpPr>
        <p:spPr bwMode="gray">
          <a:xfrm>
            <a:off x="285750" y="2435225"/>
            <a:ext cx="1012825" cy="1025525"/>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078" name="Rectangle 6"/>
          <p:cNvSpPr>
            <a:spLocks noGrp="1" noChangeArrowheads="1"/>
          </p:cNvSpPr>
          <p:nvPr>
            <p:ph type="sldNum" sz="quarter" idx="4"/>
          </p:nvPr>
        </p:nvSpPr>
        <p:spPr>
          <a:xfrm>
            <a:off x="6553200" y="6407150"/>
            <a:ext cx="2133600" cy="314325"/>
          </a:xfrm>
        </p:spPr>
        <p:txBody>
          <a:bodyPr/>
          <a:lstStyle>
            <a:lvl1pPr>
              <a:defRPr/>
            </a:lvl1pPr>
          </a:lstStyle>
          <a:p>
            <a:fld id="{0C913308-F349-4B6D-A68A-DD1791B4A57B}" type="slidenum">
              <a:rPr lang="zh-CN" altLang="en-US" smtClean="0"/>
              <a:pPr/>
              <a:t>‹#›</a:t>
            </a:fld>
            <a:endParaRPr lang="zh-CN" altLang="en-US" dirty="0"/>
          </a:p>
        </p:txBody>
      </p:sp>
      <p:grpSp>
        <p:nvGrpSpPr>
          <p:cNvPr id="2" name="Group 71"/>
          <p:cNvGrpSpPr>
            <a:grpSpLocks/>
          </p:cNvGrpSpPr>
          <p:nvPr/>
        </p:nvGrpSpPr>
        <p:grpSpPr bwMode="auto">
          <a:xfrm>
            <a:off x="8077200" y="0"/>
            <a:ext cx="1076325" cy="6858000"/>
            <a:chOff x="5088" y="0"/>
            <a:chExt cx="678" cy="4320"/>
          </a:xfrm>
        </p:grpSpPr>
        <p:sp>
          <p:nvSpPr>
            <p:cNvPr id="3138" name="Freeform 66"/>
            <p:cNvSpPr>
              <a:spLocks/>
            </p:cNvSpPr>
            <p:nvPr userDrawn="1"/>
          </p:nvSpPr>
          <p:spPr bwMode="gray">
            <a:xfrm>
              <a:off x="5088" y="0"/>
              <a:ext cx="672" cy="702"/>
            </a:xfrm>
            <a:custGeom>
              <a:avLst/>
              <a:gdLst>
                <a:gd name="T0" fmla="*/ 0 w 672"/>
                <a:gd name="T1" fmla="*/ 432 h 720"/>
                <a:gd name="T2" fmla="*/ 288 w 672"/>
                <a:gd name="T3" fmla="*/ 0 h 720"/>
                <a:gd name="T4" fmla="*/ 672 w 672"/>
                <a:gd name="T5" fmla="*/ 0 h 720"/>
                <a:gd name="T6" fmla="*/ 672 w 672"/>
                <a:gd name="T7" fmla="*/ 720 h 720"/>
                <a:gd name="T8" fmla="*/ 0 w 672"/>
                <a:gd name="T9" fmla="*/ 432 h 720"/>
              </a:gdLst>
              <a:ahLst/>
              <a:cxnLst>
                <a:cxn ang="0">
                  <a:pos x="T0" y="T1"/>
                </a:cxn>
                <a:cxn ang="0">
                  <a:pos x="T2" y="T3"/>
                </a:cxn>
                <a:cxn ang="0">
                  <a:pos x="T4" y="T5"/>
                </a:cxn>
                <a:cxn ang="0">
                  <a:pos x="T6" y="T7"/>
                </a:cxn>
                <a:cxn ang="0">
                  <a:pos x="T8" y="T9"/>
                </a:cxn>
              </a:cxnLst>
              <a:rect l="0" t="0" r="r" b="b"/>
              <a:pathLst>
                <a:path w="672" h="720">
                  <a:moveTo>
                    <a:pt x="0" y="432"/>
                  </a:moveTo>
                  <a:cubicBezTo>
                    <a:pt x="186" y="216"/>
                    <a:pt x="288" y="0"/>
                    <a:pt x="288" y="0"/>
                  </a:cubicBezTo>
                  <a:lnTo>
                    <a:pt x="672" y="0"/>
                  </a:lnTo>
                  <a:lnTo>
                    <a:pt x="672" y="720"/>
                  </a:lnTo>
                  <a:cubicBezTo>
                    <a:pt x="672" y="720"/>
                    <a:pt x="384" y="516"/>
                    <a:pt x="0" y="432"/>
                  </a:cubicBezTo>
                  <a:close/>
                </a:path>
              </a:pathLst>
            </a:custGeom>
            <a:solidFill>
              <a:srgbClr val="E8E8E8"/>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39" name="Freeform 67"/>
            <p:cNvSpPr>
              <a:spLocks/>
            </p:cNvSpPr>
            <p:nvPr userDrawn="1"/>
          </p:nvSpPr>
          <p:spPr bwMode="gray">
            <a:xfrm>
              <a:off x="5602" y="3496"/>
              <a:ext cx="164" cy="824"/>
            </a:xfrm>
            <a:custGeom>
              <a:avLst/>
              <a:gdLst>
                <a:gd name="T0" fmla="*/ 206 w 212"/>
                <a:gd name="T1" fmla="*/ 0 h 824"/>
                <a:gd name="T2" fmla="*/ 0 w 212"/>
                <a:gd name="T3" fmla="*/ 82 h 824"/>
                <a:gd name="T4" fmla="*/ 168 w 212"/>
                <a:gd name="T5" fmla="*/ 824 h 824"/>
                <a:gd name="T6" fmla="*/ 212 w 212"/>
                <a:gd name="T7" fmla="*/ 822 h 824"/>
                <a:gd name="T8" fmla="*/ 206 w 212"/>
                <a:gd name="T9" fmla="*/ 0 h 824"/>
              </a:gdLst>
              <a:ahLst/>
              <a:cxnLst>
                <a:cxn ang="0">
                  <a:pos x="T0" y="T1"/>
                </a:cxn>
                <a:cxn ang="0">
                  <a:pos x="T2" y="T3"/>
                </a:cxn>
                <a:cxn ang="0">
                  <a:pos x="T4" y="T5"/>
                </a:cxn>
                <a:cxn ang="0">
                  <a:pos x="T6" y="T7"/>
                </a:cxn>
                <a:cxn ang="0">
                  <a:pos x="T8" y="T9"/>
                </a:cxn>
              </a:cxnLst>
              <a:rect l="0" t="0" r="r" b="b"/>
              <a:pathLst>
                <a:path w="212" h="824">
                  <a:moveTo>
                    <a:pt x="206" y="0"/>
                  </a:moveTo>
                  <a:cubicBezTo>
                    <a:pt x="104" y="54"/>
                    <a:pt x="0" y="82"/>
                    <a:pt x="0" y="82"/>
                  </a:cubicBezTo>
                  <a:cubicBezTo>
                    <a:pt x="0" y="82"/>
                    <a:pt x="148" y="378"/>
                    <a:pt x="168" y="824"/>
                  </a:cubicBezTo>
                  <a:lnTo>
                    <a:pt x="212" y="822"/>
                  </a:lnTo>
                  <a:cubicBezTo>
                    <a:pt x="212" y="822"/>
                    <a:pt x="209" y="411"/>
                    <a:pt x="206" y="0"/>
                  </a:cubicBezTo>
                  <a:close/>
                </a:path>
              </a:pathLst>
            </a:custGeom>
            <a:solidFill>
              <a:srgbClr val="E8E8E8"/>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grpSp>
      <p:sp>
        <p:nvSpPr>
          <p:cNvPr id="3152" name="Rectangle 80"/>
          <p:cNvSpPr>
            <a:spLocks noChangeArrowheads="1"/>
          </p:cNvSpPr>
          <p:nvPr/>
        </p:nvSpPr>
        <p:spPr bwMode="gray">
          <a:xfrm>
            <a:off x="5495925" y="1333500"/>
            <a:ext cx="660400" cy="1025525"/>
          </a:xfrm>
          <a:prstGeom prst="rect">
            <a:avLst/>
          </a:prstGeom>
          <a:solidFill>
            <a:srgbClr val="FFFFFF">
              <a:alpha val="3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53" name="Line 81"/>
          <p:cNvSpPr>
            <a:spLocks noChangeShapeType="1"/>
          </p:cNvSpPr>
          <p:nvPr/>
        </p:nvSpPr>
        <p:spPr bwMode="gray">
          <a:xfrm>
            <a:off x="5480050" y="1588"/>
            <a:ext cx="0" cy="423862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54" name="Rectangle 82"/>
          <p:cNvSpPr>
            <a:spLocks noChangeArrowheads="1"/>
          </p:cNvSpPr>
          <p:nvPr/>
        </p:nvSpPr>
        <p:spPr bwMode="gray">
          <a:xfrm>
            <a:off x="4457700" y="3495675"/>
            <a:ext cx="1012825" cy="1025525"/>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074" name="Rectangle 2"/>
          <p:cNvSpPr>
            <a:spLocks noGrp="1" noChangeArrowheads="1"/>
          </p:cNvSpPr>
          <p:nvPr>
            <p:ph type="ctrTitle"/>
          </p:nvPr>
        </p:nvSpPr>
        <p:spPr bwMode="gray">
          <a:xfrm>
            <a:off x="333375" y="1884363"/>
            <a:ext cx="8229600" cy="1470025"/>
          </a:xfrm>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4800"/>
            </a:lvl1pPr>
          </a:lstStyle>
          <a:p>
            <a:pPr lvl="0"/>
            <a:r>
              <a:rPr lang="zh-CN" altLang="en-US" noProof="0" smtClean="0"/>
              <a:t>单击此处编辑母版标题样式</a:t>
            </a:r>
            <a:endParaRPr lang="en-US" altLang="zh-CN" noProof="0" smtClean="0"/>
          </a:p>
        </p:txBody>
      </p:sp>
      <p:pic>
        <p:nvPicPr>
          <p:cNvPr id="3155" name="Picture 83" descr="water"/>
          <p:cNvPicPr>
            <a:picLocks noChangeAspect="1" noChangeArrowheads="1"/>
          </p:cNvPicPr>
          <p:nvPr/>
        </p:nvPicPr>
        <p:blipFill>
          <a:blip r:embed="rId2" cstate="print">
            <a:extLst>
              <a:ext uri="{28A0092B-C50C-407E-A947-70E740481C1C}">
                <a14:useLocalDpi xmlns="" xmlns:a14="http://schemas.microsoft.com/office/drawing/2010/main" val="0"/>
              </a:ext>
            </a:extLst>
          </a:blip>
          <a:srcRect l="22409" t="16374" b="27486"/>
          <a:stretch>
            <a:fillRect/>
          </a:stretch>
        </p:blipFill>
        <p:spPr bwMode="gray">
          <a:xfrm rot="393398">
            <a:off x="2667000" y="609600"/>
            <a:ext cx="2663825" cy="2197100"/>
          </a:xfrm>
          <a:prstGeom prst="rect">
            <a:avLst/>
          </a:prstGeom>
          <a:noFill/>
          <a:extLst>
            <a:ext uri="{909E8E84-426E-40DD-AFC4-6F175D3DCCD1}">
              <a14:hiddenFill xmlns="" xmlns:a14="http://schemas.microsoft.com/office/drawing/2010/main">
                <a:solidFill>
                  <a:srgbClr val="FFFFFF"/>
                </a:solidFill>
              </a14:hiddenFill>
            </a:ext>
          </a:extLst>
        </p:spPr>
      </p:pic>
      <p:sp>
        <p:nvSpPr>
          <p:cNvPr id="3077" name="Rectangle 5"/>
          <p:cNvSpPr>
            <a:spLocks noGrp="1" noChangeArrowheads="1"/>
          </p:cNvSpPr>
          <p:nvPr>
            <p:ph type="ftr" sz="quarter" idx="3"/>
          </p:nvPr>
        </p:nvSpPr>
        <p:spPr>
          <a:xfrm>
            <a:off x="3124200" y="6407150"/>
            <a:ext cx="2895600" cy="314325"/>
          </a:xfrm>
        </p:spPr>
        <p:txBody>
          <a:bodyPr/>
          <a:lstStyle>
            <a:lvl1pPr algn="ctr">
              <a:defRPr b="1">
                <a:effectLst>
                  <a:outerShdw blurRad="38100" dist="38100" dir="2700000" algn="tl">
                    <a:srgbClr val="000000">
                      <a:alpha val="43137"/>
                    </a:srgbClr>
                  </a:outerShdw>
                </a:effectLst>
              </a:defRPr>
            </a:lvl1pPr>
          </a:lstStyle>
          <a:p>
            <a:r>
              <a:rPr lang="en-US" altLang="zh-CN" dirty="0" smtClean="0"/>
              <a:t>1</a:t>
            </a:r>
            <a:endParaRPr lang="zh-CN" altLang="en-US" dirty="0"/>
          </a:p>
        </p:txBody>
      </p:sp>
      <p:sp>
        <p:nvSpPr>
          <p:cNvPr id="3076" name="Rectangle 4"/>
          <p:cNvSpPr>
            <a:spLocks noGrp="1" noChangeArrowheads="1"/>
          </p:cNvSpPr>
          <p:nvPr>
            <p:ph type="dt" sz="half" idx="2"/>
          </p:nvPr>
        </p:nvSpPr>
        <p:spPr>
          <a:xfrm>
            <a:off x="457200" y="6407150"/>
            <a:ext cx="2133600" cy="314325"/>
          </a:xfrm>
        </p:spPr>
        <p:txBody>
          <a:bodyPr/>
          <a:lstStyle>
            <a:lvl1pPr algn="ctr">
              <a:defRPr b="1">
                <a:effectLst>
                  <a:outerShdw blurRad="38100" dist="38100" dir="2700000" algn="tl">
                    <a:srgbClr val="000000">
                      <a:alpha val="43137"/>
                    </a:srgbClr>
                  </a:outerShdw>
                </a:effectLst>
              </a:defRPr>
            </a:lvl1pPr>
          </a:lstStyle>
          <a:p>
            <a:fld id="{530820CF-B880-4189-942D-D702A7CBA730}" type="datetimeFigureOut">
              <a:rPr lang="zh-CN" altLang="en-US" smtClean="0"/>
              <a:pPr/>
              <a:t>2019/9/6</a:t>
            </a:fld>
            <a:endParaRPr lang="zh-CN" altLang="en-US" dirty="0"/>
          </a:p>
        </p:txBody>
      </p:sp>
    </p:spTree>
    <p:extLst>
      <p:ext uri="{BB962C8B-B14F-4D97-AF65-F5344CB8AC3E}">
        <p14:creationId xmlns="" xmlns:p14="http://schemas.microsoft.com/office/powerpoint/2010/main" val="1262462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15"/>
                                        </p:tgtEl>
                                        <p:attrNameLst>
                                          <p:attrName>style.visibility</p:attrName>
                                        </p:attrNameLst>
                                      </p:cBhvr>
                                      <p:to>
                                        <p:strVal val="visible"/>
                                      </p:to>
                                    </p:set>
                                    <p:animEffect transition="in" filter="fade">
                                      <p:cBhvr>
                                        <p:cTn id="7" dur="1000"/>
                                        <p:tgtEl>
                                          <p:spTgt spid="3115"/>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3114"/>
                                        </p:tgtEl>
                                        <p:attrNameLst>
                                          <p:attrName>style.visibility</p:attrName>
                                        </p:attrNameLst>
                                      </p:cBhvr>
                                      <p:to>
                                        <p:strVal val="visible"/>
                                      </p:to>
                                    </p:set>
                                    <p:animEffect transition="in" filter="fade">
                                      <p:cBhvr>
                                        <p:cTn id="10" dur="1000"/>
                                        <p:tgtEl>
                                          <p:spTgt spid="3114"/>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3113"/>
                                        </p:tgtEl>
                                        <p:attrNameLst>
                                          <p:attrName>style.visibility</p:attrName>
                                        </p:attrNameLst>
                                      </p:cBhvr>
                                      <p:to>
                                        <p:strVal val="visible"/>
                                      </p:to>
                                    </p:set>
                                    <p:animEffect transition="in" filter="fade">
                                      <p:cBhvr>
                                        <p:cTn id="13" dur="1000"/>
                                        <p:tgtEl>
                                          <p:spTgt spid="3113"/>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3112"/>
                                        </p:tgtEl>
                                        <p:attrNameLst>
                                          <p:attrName>style.visibility</p:attrName>
                                        </p:attrNameLst>
                                      </p:cBhvr>
                                      <p:to>
                                        <p:strVal val="visible"/>
                                      </p:to>
                                    </p:set>
                                    <p:animEffect transition="in" filter="fade">
                                      <p:cBhvr>
                                        <p:cTn id="16" dur="1000"/>
                                        <p:tgtEl>
                                          <p:spTgt spid="3112"/>
                                        </p:tgtEl>
                                      </p:cBhvr>
                                    </p:animEffect>
                                  </p:childTnLst>
                                </p:cTn>
                              </p:par>
                            </p:childTnLst>
                          </p:cTn>
                        </p:par>
                        <p:par>
                          <p:cTn id="17" fill="hold" nodeType="afterGroup">
                            <p:stCondLst>
                              <p:cond delay="3000"/>
                            </p:stCondLst>
                            <p:childTnLst>
                              <p:par>
                                <p:cTn id="18" presetID="26" presetClass="emph" presetSubtype="0" fill="hold" grpId="1" nodeType="afterEffect">
                                  <p:stCondLst>
                                    <p:cond delay="0"/>
                                  </p:stCondLst>
                                  <p:childTnLst>
                                    <p:animEffect transition="out" filter="fade">
                                      <p:cBhvr>
                                        <p:cTn id="19" dur="2000" tmFilter="0, 0; .2, .5; .8, .5; 1, 0"/>
                                        <p:tgtEl>
                                          <p:spTgt spid="3115"/>
                                        </p:tgtEl>
                                      </p:cBhvr>
                                    </p:animEffect>
                                    <p:animScale>
                                      <p:cBhvr>
                                        <p:cTn id="20" dur="1000" autoRev="1" fill="hold"/>
                                        <p:tgtEl>
                                          <p:spTgt spid="3115"/>
                                        </p:tgtEl>
                                      </p:cBhvr>
                                      <p:by x="105000" y="105000"/>
                                    </p:animScale>
                                  </p:childTnLst>
                                </p:cTn>
                              </p:par>
                              <p:par>
                                <p:cTn id="21" presetID="26" presetClass="emph" presetSubtype="0" fill="hold" grpId="1" nodeType="withEffect">
                                  <p:stCondLst>
                                    <p:cond delay="500"/>
                                  </p:stCondLst>
                                  <p:childTnLst>
                                    <p:animEffect transition="out" filter="fade">
                                      <p:cBhvr>
                                        <p:cTn id="22" dur="2000" tmFilter="0, 0; .2, .5; .8, .5; 1, 0"/>
                                        <p:tgtEl>
                                          <p:spTgt spid="3114"/>
                                        </p:tgtEl>
                                      </p:cBhvr>
                                    </p:animEffect>
                                    <p:animScale>
                                      <p:cBhvr>
                                        <p:cTn id="23" dur="1000" autoRev="1" fill="hold"/>
                                        <p:tgtEl>
                                          <p:spTgt spid="3114"/>
                                        </p:tgtEl>
                                      </p:cBhvr>
                                      <p:by x="105000" y="105000"/>
                                    </p:animScale>
                                  </p:childTnLst>
                                </p:cTn>
                              </p:par>
                              <p:par>
                                <p:cTn id="24" presetID="26" presetClass="emph" presetSubtype="0" fill="hold" grpId="1" nodeType="withEffect">
                                  <p:stCondLst>
                                    <p:cond delay="1000"/>
                                  </p:stCondLst>
                                  <p:childTnLst>
                                    <p:animEffect transition="out" filter="fade">
                                      <p:cBhvr>
                                        <p:cTn id="25" dur="2000" tmFilter="0, 0; .2, .5; .8, .5; 1, 0"/>
                                        <p:tgtEl>
                                          <p:spTgt spid="3113"/>
                                        </p:tgtEl>
                                      </p:cBhvr>
                                    </p:animEffect>
                                    <p:animScale>
                                      <p:cBhvr>
                                        <p:cTn id="26" dur="1000" autoRev="1" fill="hold"/>
                                        <p:tgtEl>
                                          <p:spTgt spid="3113"/>
                                        </p:tgtEl>
                                      </p:cBhvr>
                                      <p:by x="105000" y="105000"/>
                                    </p:animScale>
                                  </p:childTnLst>
                                </p:cTn>
                              </p:par>
                              <p:par>
                                <p:cTn id="27" presetID="26" presetClass="emph" presetSubtype="0" fill="hold" grpId="1" nodeType="withEffect">
                                  <p:stCondLst>
                                    <p:cond delay="1600"/>
                                  </p:stCondLst>
                                  <p:childTnLst>
                                    <p:animEffect transition="out" filter="fade">
                                      <p:cBhvr>
                                        <p:cTn id="28" dur="2000" tmFilter="0, 0; .2, .5; .8, .5; 1, 0"/>
                                        <p:tgtEl>
                                          <p:spTgt spid="3112"/>
                                        </p:tgtEl>
                                      </p:cBhvr>
                                    </p:animEffect>
                                    <p:animScale>
                                      <p:cBhvr>
                                        <p:cTn id="29" dur="1000" autoRev="1" fill="hold"/>
                                        <p:tgtEl>
                                          <p:spTgt spid="3112"/>
                                        </p:tgtEl>
                                      </p:cBhvr>
                                      <p:by x="105000" y="105000"/>
                                    </p:animScale>
                                  </p:childTnLst>
                                </p:cTn>
                              </p:par>
                            </p:childTnLst>
                          </p:cTn>
                        </p:par>
                        <p:par>
                          <p:cTn id="30" fill="hold" nodeType="afterGroup">
                            <p:stCondLst>
                              <p:cond delay="6600"/>
                            </p:stCondLst>
                            <p:childTnLst>
                              <p:par>
                                <p:cTn id="31" presetID="19" presetClass="emph" presetSubtype="0" fill="hold" grpId="2" nodeType="afterEffect">
                                  <p:stCondLst>
                                    <p:cond delay="0"/>
                                  </p:stCondLst>
                                  <p:childTnLst>
                                    <p:animClr clrSpc="rgb" dir="cw">
                                      <p:cBhvr override="childStyle">
                                        <p:cTn id="32" dur="1000" fill="hold"/>
                                        <p:tgtEl>
                                          <p:spTgt spid="3115"/>
                                        </p:tgtEl>
                                        <p:attrNameLst>
                                          <p:attrName>style.color</p:attrName>
                                        </p:attrNameLst>
                                      </p:cBhvr>
                                      <p:to>
                                        <a:schemeClr val="hlink"/>
                                      </p:to>
                                    </p:animClr>
                                    <p:animClr clrSpc="rgb" dir="cw">
                                      <p:cBhvr>
                                        <p:cTn id="33" dur="1000" fill="hold"/>
                                        <p:tgtEl>
                                          <p:spTgt spid="3115"/>
                                        </p:tgtEl>
                                        <p:attrNameLst>
                                          <p:attrName>fillcolor</p:attrName>
                                        </p:attrNameLst>
                                      </p:cBhvr>
                                      <p:to>
                                        <a:schemeClr val="hlink"/>
                                      </p:to>
                                    </p:animClr>
                                    <p:set>
                                      <p:cBhvr>
                                        <p:cTn id="34" dur="1000" fill="hold"/>
                                        <p:tgtEl>
                                          <p:spTgt spid="3115"/>
                                        </p:tgtEl>
                                        <p:attrNameLst>
                                          <p:attrName>fill.type</p:attrName>
                                        </p:attrNameLst>
                                      </p:cBhvr>
                                      <p:to>
                                        <p:strVal val="solid"/>
                                      </p:to>
                                    </p:set>
                                    <p:set>
                                      <p:cBhvr>
                                        <p:cTn id="35" dur="1000" fill="hold"/>
                                        <p:tgtEl>
                                          <p:spTgt spid="3115"/>
                                        </p:tgtEl>
                                        <p:attrNameLst>
                                          <p:attrName>fill.on</p:attrName>
                                        </p:attrNameLst>
                                      </p:cBhvr>
                                      <p:to>
                                        <p:strVal val="true"/>
                                      </p:to>
                                    </p:set>
                                  </p:childTnLst>
                                </p:cTn>
                              </p:par>
                              <p:par>
                                <p:cTn id="36" presetID="19" presetClass="emph" presetSubtype="0" fill="hold" grpId="2" nodeType="withEffect">
                                  <p:stCondLst>
                                    <p:cond delay="500"/>
                                  </p:stCondLst>
                                  <p:childTnLst>
                                    <p:animClr clrSpc="rgb" dir="cw">
                                      <p:cBhvr override="childStyle">
                                        <p:cTn id="37" dur="1000" fill="hold"/>
                                        <p:tgtEl>
                                          <p:spTgt spid="3114"/>
                                        </p:tgtEl>
                                        <p:attrNameLst>
                                          <p:attrName>style.color</p:attrName>
                                        </p:attrNameLst>
                                      </p:cBhvr>
                                      <p:to>
                                        <a:schemeClr val="folHlink"/>
                                      </p:to>
                                    </p:animClr>
                                    <p:animClr clrSpc="rgb" dir="cw">
                                      <p:cBhvr>
                                        <p:cTn id="38" dur="1000" fill="hold"/>
                                        <p:tgtEl>
                                          <p:spTgt spid="3114"/>
                                        </p:tgtEl>
                                        <p:attrNameLst>
                                          <p:attrName>fillcolor</p:attrName>
                                        </p:attrNameLst>
                                      </p:cBhvr>
                                      <p:to>
                                        <a:schemeClr val="folHlink"/>
                                      </p:to>
                                    </p:animClr>
                                    <p:set>
                                      <p:cBhvr>
                                        <p:cTn id="39" dur="1000" fill="hold"/>
                                        <p:tgtEl>
                                          <p:spTgt spid="3114"/>
                                        </p:tgtEl>
                                        <p:attrNameLst>
                                          <p:attrName>fill.type</p:attrName>
                                        </p:attrNameLst>
                                      </p:cBhvr>
                                      <p:to>
                                        <p:strVal val="solid"/>
                                      </p:to>
                                    </p:set>
                                    <p:set>
                                      <p:cBhvr>
                                        <p:cTn id="40" dur="1000" fill="hold"/>
                                        <p:tgtEl>
                                          <p:spTgt spid="3114"/>
                                        </p:tgtEl>
                                        <p:attrNameLst>
                                          <p:attrName>fill.on</p:attrName>
                                        </p:attrNameLst>
                                      </p:cBhvr>
                                      <p:to>
                                        <p:strVal val="true"/>
                                      </p:to>
                                    </p:set>
                                  </p:childTnLst>
                                </p:cTn>
                              </p:par>
                              <p:par>
                                <p:cTn id="41" presetID="19" presetClass="emph" presetSubtype="0" fill="hold" grpId="2" nodeType="withEffect">
                                  <p:stCondLst>
                                    <p:cond delay="900"/>
                                  </p:stCondLst>
                                  <p:childTnLst>
                                    <p:animClr clrSpc="rgb" dir="cw">
                                      <p:cBhvr override="childStyle">
                                        <p:cTn id="42" dur="1000" fill="hold"/>
                                        <p:tgtEl>
                                          <p:spTgt spid="3113"/>
                                        </p:tgtEl>
                                        <p:attrNameLst>
                                          <p:attrName>style.color</p:attrName>
                                        </p:attrNameLst>
                                      </p:cBhvr>
                                      <p:to>
                                        <a:schemeClr val="accent1"/>
                                      </p:to>
                                    </p:animClr>
                                    <p:animClr clrSpc="rgb" dir="cw">
                                      <p:cBhvr>
                                        <p:cTn id="43" dur="1000" fill="hold"/>
                                        <p:tgtEl>
                                          <p:spTgt spid="3113"/>
                                        </p:tgtEl>
                                        <p:attrNameLst>
                                          <p:attrName>fillcolor</p:attrName>
                                        </p:attrNameLst>
                                      </p:cBhvr>
                                      <p:to>
                                        <a:schemeClr val="accent1"/>
                                      </p:to>
                                    </p:animClr>
                                    <p:set>
                                      <p:cBhvr>
                                        <p:cTn id="44" dur="1000" fill="hold"/>
                                        <p:tgtEl>
                                          <p:spTgt spid="3113"/>
                                        </p:tgtEl>
                                        <p:attrNameLst>
                                          <p:attrName>fill.type</p:attrName>
                                        </p:attrNameLst>
                                      </p:cBhvr>
                                      <p:to>
                                        <p:strVal val="solid"/>
                                      </p:to>
                                    </p:set>
                                    <p:set>
                                      <p:cBhvr>
                                        <p:cTn id="45" dur="1000" fill="hold"/>
                                        <p:tgtEl>
                                          <p:spTgt spid="3113"/>
                                        </p:tgtEl>
                                        <p:attrNameLst>
                                          <p:attrName>fill.on</p:attrName>
                                        </p:attrNameLst>
                                      </p:cBhvr>
                                      <p:to>
                                        <p:strVal val="true"/>
                                      </p:to>
                                    </p:set>
                                  </p:childTnLst>
                                </p:cTn>
                              </p:par>
                              <p:par>
                                <p:cTn id="46" presetID="19" presetClass="emph" presetSubtype="0" fill="hold" grpId="2" nodeType="withEffect">
                                  <p:stCondLst>
                                    <p:cond delay="1400"/>
                                  </p:stCondLst>
                                  <p:childTnLst>
                                    <p:animClr clrSpc="rgb" dir="cw">
                                      <p:cBhvr override="childStyle">
                                        <p:cTn id="47" dur="1000" fill="hold"/>
                                        <p:tgtEl>
                                          <p:spTgt spid="3112"/>
                                        </p:tgtEl>
                                        <p:attrNameLst>
                                          <p:attrName>style.color</p:attrName>
                                        </p:attrNameLst>
                                      </p:cBhvr>
                                      <p:to>
                                        <a:schemeClr val="accent2"/>
                                      </p:to>
                                    </p:animClr>
                                    <p:animClr clrSpc="rgb" dir="cw">
                                      <p:cBhvr>
                                        <p:cTn id="48" dur="1000" fill="hold"/>
                                        <p:tgtEl>
                                          <p:spTgt spid="3112"/>
                                        </p:tgtEl>
                                        <p:attrNameLst>
                                          <p:attrName>fillcolor</p:attrName>
                                        </p:attrNameLst>
                                      </p:cBhvr>
                                      <p:to>
                                        <a:schemeClr val="accent2"/>
                                      </p:to>
                                    </p:animClr>
                                    <p:set>
                                      <p:cBhvr>
                                        <p:cTn id="49" dur="1000" fill="hold"/>
                                        <p:tgtEl>
                                          <p:spTgt spid="3112"/>
                                        </p:tgtEl>
                                        <p:attrNameLst>
                                          <p:attrName>fill.type</p:attrName>
                                        </p:attrNameLst>
                                      </p:cBhvr>
                                      <p:to>
                                        <p:strVal val="solid"/>
                                      </p:to>
                                    </p:set>
                                    <p:set>
                                      <p:cBhvr>
                                        <p:cTn id="50" dur="1000" fill="hold"/>
                                        <p:tgtEl>
                                          <p:spTgt spid="3112"/>
                                        </p:tgtEl>
                                        <p:attrNameLst>
                                          <p:attrName>fill.on</p:attrName>
                                        </p:attrNameLst>
                                      </p:cBhvr>
                                      <p:to>
                                        <p:strVal val="true"/>
                                      </p:to>
                                    </p:set>
                                  </p:childTnLst>
                                </p:cTn>
                              </p:par>
                            </p:childTnLst>
                          </p:cTn>
                        </p:par>
                        <p:par>
                          <p:cTn id="51" fill="hold" nodeType="afterGroup">
                            <p:stCondLst>
                              <p:cond delay="9000"/>
                            </p:stCondLst>
                            <p:childTnLst>
                              <p:par>
                                <p:cTn id="52" presetID="19" presetClass="emph" presetSubtype="0" fill="hold" grpId="3" nodeType="afterEffect">
                                  <p:stCondLst>
                                    <p:cond delay="0"/>
                                  </p:stCondLst>
                                  <p:childTnLst>
                                    <p:animClr clrSpc="rgb" dir="cw">
                                      <p:cBhvr override="childStyle">
                                        <p:cTn id="53" dur="1000" fill="hold"/>
                                        <p:tgtEl>
                                          <p:spTgt spid="3115"/>
                                        </p:tgtEl>
                                        <p:attrNameLst>
                                          <p:attrName>style.color</p:attrName>
                                        </p:attrNameLst>
                                      </p:cBhvr>
                                      <p:to>
                                        <a:schemeClr val="folHlink"/>
                                      </p:to>
                                    </p:animClr>
                                    <p:animClr clrSpc="rgb" dir="cw">
                                      <p:cBhvr>
                                        <p:cTn id="54" dur="1000" fill="hold"/>
                                        <p:tgtEl>
                                          <p:spTgt spid="3115"/>
                                        </p:tgtEl>
                                        <p:attrNameLst>
                                          <p:attrName>fillcolor</p:attrName>
                                        </p:attrNameLst>
                                      </p:cBhvr>
                                      <p:to>
                                        <a:schemeClr val="folHlink"/>
                                      </p:to>
                                    </p:animClr>
                                    <p:set>
                                      <p:cBhvr>
                                        <p:cTn id="55" dur="1000" fill="hold"/>
                                        <p:tgtEl>
                                          <p:spTgt spid="3115"/>
                                        </p:tgtEl>
                                        <p:attrNameLst>
                                          <p:attrName>fill.type</p:attrName>
                                        </p:attrNameLst>
                                      </p:cBhvr>
                                      <p:to>
                                        <p:strVal val="solid"/>
                                      </p:to>
                                    </p:set>
                                    <p:set>
                                      <p:cBhvr>
                                        <p:cTn id="56" dur="1000" fill="hold"/>
                                        <p:tgtEl>
                                          <p:spTgt spid="3115"/>
                                        </p:tgtEl>
                                        <p:attrNameLst>
                                          <p:attrName>fill.on</p:attrName>
                                        </p:attrNameLst>
                                      </p:cBhvr>
                                      <p:to>
                                        <p:strVal val="true"/>
                                      </p:to>
                                    </p:set>
                                  </p:childTnLst>
                                </p:cTn>
                              </p:par>
                              <p:par>
                                <p:cTn id="57" presetID="19" presetClass="emph" presetSubtype="0" fill="hold" grpId="3" nodeType="withEffect">
                                  <p:stCondLst>
                                    <p:cond delay="700"/>
                                  </p:stCondLst>
                                  <p:childTnLst>
                                    <p:animClr clrSpc="rgb" dir="cw">
                                      <p:cBhvr override="childStyle">
                                        <p:cTn id="58" dur="1000" fill="hold"/>
                                        <p:tgtEl>
                                          <p:spTgt spid="3114"/>
                                        </p:tgtEl>
                                        <p:attrNameLst>
                                          <p:attrName>style.color</p:attrName>
                                        </p:attrNameLst>
                                      </p:cBhvr>
                                      <p:to>
                                        <a:schemeClr val="accent1"/>
                                      </p:to>
                                    </p:animClr>
                                    <p:animClr clrSpc="rgb" dir="cw">
                                      <p:cBhvr>
                                        <p:cTn id="59" dur="1000" fill="hold"/>
                                        <p:tgtEl>
                                          <p:spTgt spid="3114"/>
                                        </p:tgtEl>
                                        <p:attrNameLst>
                                          <p:attrName>fillcolor</p:attrName>
                                        </p:attrNameLst>
                                      </p:cBhvr>
                                      <p:to>
                                        <a:schemeClr val="accent1"/>
                                      </p:to>
                                    </p:animClr>
                                    <p:set>
                                      <p:cBhvr>
                                        <p:cTn id="60" dur="1000" fill="hold"/>
                                        <p:tgtEl>
                                          <p:spTgt spid="3114"/>
                                        </p:tgtEl>
                                        <p:attrNameLst>
                                          <p:attrName>fill.type</p:attrName>
                                        </p:attrNameLst>
                                      </p:cBhvr>
                                      <p:to>
                                        <p:strVal val="solid"/>
                                      </p:to>
                                    </p:set>
                                    <p:set>
                                      <p:cBhvr>
                                        <p:cTn id="61" dur="1000" fill="hold"/>
                                        <p:tgtEl>
                                          <p:spTgt spid="3114"/>
                                        </p:tgtEl>
                                        <p:attrNameLst>
                                          <p:attrName>fill.on</p:attrName>
                                        </p:attrNameLst>
                                      </p:cBhvr>
                                      <p:to>
                                        <p:strVal val="true"/>
                                      </p:to>
                                    </p:set>
                                  </p:childTnLst>
                                </p:cTn>
                              </p:par>
                              <p:par>
                                <p:cTn id="62" presetID="19" presetClass="emph" presetSubtype="0" fill="hold" grpId="3" nodeType="withEffect">
                                  <p:stCondLst>
                                    <p:cond delay="0"/>
                                  </p:stCondLst>
                                  <p:childTnLst>
                                    <p:animClr clrSpc="rgb" dir="cw">
                                      <p:cBhvr override="childStyle">
                                        <p:cTn id="63" dur="1000" fill="hold"/>
                                        <p:tgtEl>
                                          <p:spTgt spid="3113"/>
                                        </p:tgtEl>
                                        <p:attrNameLst>
                                          <p:attrName>style.color</p:attrName>
                                        </p:attrNameLst>
                                      </p:cBhvr>
                                      <p:to>
                                        <a:schemeClr val="accent2"/>
                                      </p:to>
                                    </p:animClr>
                                    <p:animClr clrSpc="rgb" dir="cw">
                                      <p:cBhvr>
                                        <p:cTn id="64" dur="1000" fill="hold"/>
                                        <p:tgtEl>
                                          <p:spTgt spid="3113"/>
                                        </p:tgtEl>
                                        <p:attrNameLst>
                                          <p:attrName>fillcolor</p:attrName>
                                        </p:attrNameLst>
                                      </p:cBhvr>
                                      <p:to>
                                        <a:schemeClr val="accent2"/>
                                      </p:to>
                                    </p:animClr>
                                    <p:set>
                                      <p:cBhvr>
                                        <p:cTn id="65" dur="1000" fill="hold"/>
                                        <p:tgtEl>
                                          <p:spTgt spid="3113"/>
                                        </p:tgtEl>
                                        <p:attrNameLst>
                                          <p:attrName>fill.type</p:attrName>
                                        </p:attrNameLst>
                                      </p:cBhvr>
                                      <p:to>
                                        <p:strVal val="solid"/>
                                      </p:to>
                                    </p:set>
                                    <p:set>
                                      <p:cBhvr>
                                        <p:cTn id="66" dur="1000" fill="hold"/>
                                        <p:tgtEl>
                                          <p:spTgt spid="3113"/>
                                        </p:tgtEl>
                                        <p:attrNameLst>
                                          <p:attrName>fill.on</p:attrName>
                                        </p:attrNameLst>
                                      </p:cBhvr>
                                      <p:to>
                                        <p:strVal val="true"/>
                                      </p:to>
                                    </p:set>
                                  </p:childTnLst>
                                </p:cTn>
                              </p:par>
                              <p:par>
                                <p:cTn id="67" presetID="19" presetClass="emph" presetSubtype="0" fill="hold" grpId="3" nodeType="withEffect">
                                  <p:stCondLst>
                                    <p:cond delay="700"/>
                                  </p:stCondLst>
                                  <p:childTnLst>
                                    <p:animClr clrSpc="rgb" dir="cw">
                                      <p:cBhvr override="childStyle">
                                        <p:cTn id="68" dur="1000" fill="hold"/>
                                        <p:tgtEl>
                                          <p:spTgt spid="3112"/>
                                        </p:tgtEl>
                                        <p:attrNameLst>
                                          <p:attrName>style.color</p:attrName>
                                        </p:attrNameLst>
                                      </p:cBhvr>
                                      <p:to>
                                        <a:schemeClr val="hlink"/>
                                      </p:to>
                                    </p:animClr>
                                    <p:animClr clrSpc="rgb" dir="cw">
                                      <p:cBhvr>
                                        <p:cTn id="69" dur="1000" fill="hold"/>
                                        <p:tgtEl>
                                          <p:spTgt spid="3112"/>
                                        </p:tgtEl>
                                        <p:attrNameLst>
                                          <p:attrName>fillcolor</p:attrName>
                                        </p:attrNameLst>
                                      </p:cBhvr>
                                      <p:to>
                                        <a:schemeClr val="hlink"/>
                                      </p:to>
                                    </p:animClr>
                                    <p:set>
                                      <p:cBhvr>
                                        <p:cTn id="70" dur="1000" fill="hold"/>
                                        <p:tgtEl>
                                          <p:spTgt spid="3112"/>
                                        </p:tgtEl>
                                        <p:attrNameLst>
                                          <p:attrName>fill.type</p:attrName>
                                        </p:attrNameLst>
                                      </p:cBhvr>
                                      <p:to>
                                        <p:strVal val="solid"/>
                                      </p:to>
                                    </p:set>
                                    <p:set>
                                      <p:cBhvr>
                                        <p:cTn id="71" dur="1000" fill="hold"/>
                                        <p:tgtEl>
                                          <p:spTgt spid="3112"/>
                                        </p:tgtEl>
                                        <p:attrNameLst>
                                          <p:attrName>fill.on</p:attrName>
                                        </p:attrNameLst>
                                      </p:cBhvr>
                                      <p:to>
                                        <p:strVal val="true"/>
                                      </p:to>
                                    </p:set>
                                  </p:childTnLst>
                                </p:cTn>
                              </p:par>
                              <p:par>
                                <p:cTn id="72" presetID="10" presetClass="entr" presetSubtype="0" fill="hold" nodeType="with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fade">
                                      <p:cBhvr>
                                        <p:cTn id="7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 grpId="0" animBg="1"/>
      <p:bldP spid="3112" grpId="1" animBg="1"/>
      <p:bldP spid="3112" grpId="2" animBg="1"/>
      <p:bldP spid="3112" grpId="3" animBg="1"/>
      <p:bldP spid="3113" grpId="0" animBg="1"/>
      <p:bldP spid="3113" grpId="1" animBg="1"/>
      <p:bldP spid="3113" grpId="2" animBg="1"/>
      <p:bldP spid="3113" grpId="3" animBg="1"/>
      <p:bldP spid="3114" grpId="0" animBg="1"/>
      <p:bldP spid="3114" grpId="1" animBg="1"/>
      <p:bldP spid="3114" grpId="2" animBg="1"/>
      <p:bldP spid="3114" grpId="3" animBg="1"/>
      <p:bldP spid="3115" grpId="0" animBg="1"/>
      <p:bldP spid="3115" grpId="1" animBg="1"/>
      <p:bldP spid="3115" grpId="2" animBg="1"/>
      <p:bldP spid="3115" grpId="3"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36305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25438"/>
            <a:ext cx="2057400" cy="5800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25438"/>
            <a:ext cx="6019800" cy="5800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095657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733112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680471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239488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r>
              <a:rPr lang="zh-CN" altLang="en-US" smtClean="0"/>
              <a:t>单击图标添加图表</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667255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r>
              <a:rPr lang="zh-CN" altLang="en-US" smtClean="0"/>
              <a:t>单击图标添加 </a:t>
            </a:r>
            <a:r>
              <a:rPr lang="en-US" altLang="zh-CN" smtClean="0"/>
              <a:t>SmartArt </a:t>
            </a:r>
            <a:r>
              <a:rPr lang="zh-CN" altLang="en-US" smtClean="0"/>
              <a:t>图形</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989050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type="title">
  <p:cSld name="1_标题幻灯片">
    <p:spTree>
      <p:nvGrpSpPr>
        <p:cNvPr id="1" name=""/>
        <p:cNvGrpSpPr/>
        <p:nvPr/>
      </p:nvGrpSpPr>
      <p:grpSpPr>
        <a:xfrm>
          <a:off x="0" y="0"/>
          <a:ext cx="0" cy="0"/>
          <a:chOff x="0" y="0"/>
          <a:chExt cx="0" cy="0"/>
        </a:xfrm>
      </p:grpSpPr>
      <p:sp>
        <p:nvSpPr>
          <p:cNvPr id="4" name="Freeform 40"/>
          <p:cNvSpPr>
            <a:spLocks/>
          </p:cNvSpPr>
          <p:nvPr/>
        </p:nvSpPr>
        <p:spPr bwMode="gray">
          <a:xfrm>
            <a:off x="0" y="6048375"/>
            <a:ext cx="2762250" cy="809625"/>
          </a:xfrm>
          <a:custGeom>
            <a:avLst/>
            <a:gdLst>
              <a:gd name="T0" fmla="*/ 0 w 1740"/>
              <a:gd name="T1" fmla="*/ 0 h 510"/>
              <a:gd name="T2" fmla="*/ 0 w 1740"/>
              <a:gd name="T3" fmla="*/ 510 h 510"/>
              <a:gd name="T4" fmla="*/ 1740 w 1740"/>
              <a:gd name="T5" fmla="*/ 510 h 510"/>
              <a:gd name="T6" fmla="*/ 1595 w 1740"/>
              <a:gd name="T7" fmla="*/ 30 h 510"/>
              <a:gd name="T8" fmla="*/ 0 w 1740"/>
              <a:gd name="T9" fmla="*/ 0 h 510"/>
            </a:gdLst>
            <a:ahLst/>
            <a:cxnLst>
              <a:cxn ang="0">
                <a:pos x="T0" y="T1"/>
              </a:cxn>
              <a:cxn ang="0">
                <a:pos x="T2" y="T3"/>
              </a:cxn>
              <a:cxn ang="0">
                <a:pos x="T4" y="T5"/>
              </a:cxn>
              <a:cxn ang="0">
                <a:pos x="T6" y="T7"/>
              </a:cxn>
              <a:cxn ang="0">
                <a:pos x="T8" y="T9"/>
              </a:cxn>
            </a:cxnLst>
            <a:rect l="0" t="0" r="r" b="b"/>
            <a:pathLst>
              <a:path w="1740" h="510">
                <a:moveTo>
                  <a:pt x="0" y="0"/>
                </a:moveTo>
                <a:lnTo>
                  <a:pt x="0" y="510"/>
                </a:lnTo>
                <a:cubicBezTo>
                  <a:pt x="0" y="510"/>
                  <a:pt x="870" y="510"/>
                  <a:pt x="1740" y="510"/>
                </a:cubicBezTo>
                <a:cubicBezTo>
                  <a:pt x="1650" y="258"/>
                  <a:pt x="1595" y="30"/>
                  <a:pt x="1595" y="30"/>
                </a:cubicBezTo>
                <a:cubicBezTo>
                  <a:pt x="798" y="54"/>
                  <a:pt x="0" y="0"/>
                  <a:pt x="0" y="0"/>
                </a:cubicBezTo>
                <a:close/>
              </a:path>
            </a:pathLst>
          </a:custGeom>
          <a:solidFill>
            <a:schemeClr val="folHlink"/>
          </a:solidFill>
          <a:ln>
            <a:noFill/>
          </a:ln>
          <a:effectLst/>
          <a:extLst/>
        </p:spPr>
        <p:txBody>
          <a:bodyPr/>
          <a:lstStyle/>
          <a:p>
            <a:pPr>
              <a:defRPr/>
            </a:pPr>
            <a:endParaRPr lang="zh-CN" altLang="en-US">
              <a:solidFill>
                <a:srgbClr val="000000"/>
              </a:solidFill>
              <a:latin typeface="Arial" charset="0"/>
            </a:endParaRPr>
          </a:p>
        </p:txBody>
      </p:sp>
      <p:sp>
        <p:nvSpPr>
          <p:cNvPr id="5" name="Freeform 41"/>
          <p:cNvSpPr>
            <a:spLocks/>
          </p:cNvSpPr>
          <p:nvPr/>
        </p:nvSpPr>
        <p:spPr bwMode="gray">
          <a:xfrm>
            <a:off x="2590800" y="4705350"/>
            <a:ext cx="6400800" cy="2152650"/>
          </a:xfrm>
          <a:custGeom>
            <a:avLst/>
            <a:gdLst>
              <a:gd name="T0" fmla="*/ 1116 w 4032"/>
              <a:gd name="T1" fmla="*/ 0 h 1356"/>
              <a:gd name="T2" fmla="*/ 3840 w 4032"/>
              <a:gd name="T3" fmla="*/ 636 h 1356"/>
              <a:gd name="T4" fmla="*/ 4032 w 4032"/>
              <a:gd name="T5" fmla="*/ 1356 h 1356"/>
              <a:gd name="T6" fmla="*/ 288 w 4032"/>
              <a:gd name="T7" fmla="*/ 1356 h 1356"/>
              <a:gd name="T8" fmla="*/ 0 w 4032"/>
              <a:gd name="T9" fmla="*/ 828 h 1356"/>
              <a:gd name="T10" fmla="*/ 1116 w 4032"/>
              <a:gd name="T11" fmla="*/ 0 h 1356"/>
            </a:gdLst>
            <a:ahLst/>
            <a:cxnLst>
              <a:cxn ang="0">
                <a:pos x="T0" y="T1"/>
              </a:cxn>
              <a:cxn ang="0">
                <a:pos x="T2" y="T3"/>
              </a:cxn>
              <a:cxn ang="0">
                <a:pos x="T4" y="T5"/>
              </a:cxn>
              <a:cxn ang="0">
                <a:pos x="T6" y="T7"/>
              </a:cxn>
              <a:cxn ang="0">
                <a:pos x="T8" y="T9"/>
              </a:cxn>
              <a:cxn ang="0">
                <a:pos x="T10" y="T11"/>
              </a:cxn>
            </a:cxnLst>
            <a:rect l="0" t="0" r="r" b="b"/>
            <a:pathLst>
              <a:path w="4032" h="1356">
                <a:moveTo>
                  <a:pt x="1116" y="0"/>
                </a:moveTo>
                <a:cubicBezTo>
                  <a:pt x="2370" y="1254"/>
                  <a:pt x="3840" y="636"/>
                  <a:pt x="3840" y="636"/>
                </a:cubicBezTo>
                <a:cubicBezTo>
                  <a:pt x="4032" y="966"/>
                  <a:pt x="4032" y="1356"/>
                  <a:pt x="4032" y="1356"/>
                </a:cubicBezTo>
                <a:cubicBezTo>
                  <a:pt x="4032" y="1356"/>
                  <a:pt x="2160" y="1356"/>
                  <a:pt x="288" y="1356"/>
                </a:cubicBezTo>
                <a:cubicBezTo>
                  <a:pt x="120" y="1140"/>
                  <a:pt x="0" y="828"/>
                  <a:pt x="0" y="828"/>
                </a:cubicBezTo>
                <a:lnTo>
                  <a:pt x="1116" y="0"/>
                </a:lnTo>
                <a:close/>
              </a:path>
            </a:pathLst>
          </a:custGeom>
          <a:solidFill>
            <a:schemeClr val="hlink"/>
          </a:solidFill>
          <a:ln>
            <a:noFill/>
          </a:ln>
          <a:effectLst/>
          <a:extLst/>
        </p:spPr>
        <p:txBody>
          <a:bodyPr/>
          <a:lstStyle/>
          <a:p>
            <a:pPr>
              <a:defRPr/>
            </a:pPr>
            <a:endParaRPr lang="zh-CN" altLang="en-US">
              <a:solidFill>
                <a:srgbClr val="000000"/>
              </a:solidFill>
              <a:latin typeface="Arial" charset="0"/>
            </a:endParaRPr>
          </a:p>
        </p:txBody>
      </p:sp>
      <p:sp>
        <p:nvSpPr>
          <p:cNvPr id="6" name="Freeform 42"/>
          <p:cNvSpPr>
            <a:spLocks/>
          </p:cNvSpPr>
          <p:nvPr/>
        </p:nvSpPr>
        <p:spPr bwMode="gray">
          <a:xfrm>
            <a:off x="4400550" y="781050"/>
            <a:ext cx="4743450" cy="5048250"/>
          </a:xfrm>
          <a:custGeom>
            <a:avLst/>
            <a:gdLst>
              <a:gd name="T0" fmla="*/ 510 w 2988"/>
              <a:gd name="T1" fmla="*/ 1098 h 3180"/>
              <a:gd name="T2" fmla="*/ 2280 w 2988"/>
              <a:gd name="T3" fmla="*/ 0 h 3180"/>
              <a:gd name="T4" fmla="*/ 2988 w 2988"/>
              <a:gd name="T5" fmla="*/ 342 h 3180"/>
              <a:gd name="T6" fmla="*/ 2988 w 2988"/>
              <a:gd name="T7" fmla="*/ 2772 h 3180"/>
              <a:gd name="T8" fmla="*/ 1452 w 2988"/>
              <a:gd name="T9" fmla="*/ 3060 h 3180"/>
              <a:gd name="T10" fmla="*/ 0 w 2988"/>
              <a:gd name="T11" fmla="*/ 2406 h 3180"/>
              <a:gd name="T12" fmla="*/ 510 w 2988"/>
              <a:gd name="T13" fmla="*/ 1098 h 3180"/>
            </a:gdLst>
            <a:ahLst/>
            <a:cxnLst>
              <a:cxn ang="0">
                <a:pos x="T0" y="T1"/>
              </a:cxn>
              <a:cxn ang="0">
                <a:pos x="T2" y="T3"/>
              </a:cxn>
              <a:cxn ang="0">
                <a:pos x="T4" y="T5"/>
              </a:cxn>
              <a:cxn ang="0">
                <a:pos x="T6" y="T7"/>
              </a:cxn>
              <a:cxn ang="0">
                <a:pos x="T8" y="T9"/>
              </a:cxn>
              <a:cxn ang="0">
                <a:pos x="T10" y="T11"/>
              </a:cxn>
              <a:cxn ang="0">
                <a:pos x="T12" y="T13"/>
              </a:cxn>
            </a:cxnLst>
            <a:rect l="0" t="0" r="r" b="b"/>
            <a:pathLst>
              <a:path w="2988" h="3180">
                <a:moveTo>
                  <a:pt x="510" y="1098"/>
                </a:moveTo>
                <a:cubicBezTo>
                  <a:pt x="1710" y="840"/>
                  <a:pt x="2280" y="0"/>
                  <a:pt x="2280" y="0"/>
                </a:cubicBezTo>
                <a:cubicBezTo>
                  <a:pt x="2700" y="96"/>
                  <a:pt x="2988" y="342"/>
                  <a:pt x="2988" y="342"/>
                </a:cubicBezTo>
                <a:lnTo>
                  <a:pt x="2988" y="2772"/>
                </a:lnTo>
                <a:cubicBezTo>
                  <a:pt x="2988" y="2772"/>
                  <a:pt x="2202" y="3180"/>
                  <a:pt x="1452" y="3060"/>
                </a:cubicBezTo>
                <a:cubicBezTo>
                  <a:pt x="636" y="2940"/>
                  <a:pt x="0" y="2406"/>
                  <a:pt x="0" y="2406"/>
                </a:cubicBezTo>
                <a:lnTo>
                  <a:pt x="510" y="1098"/>
                </a:lnTo>
                <a:close/>
              </a:path>
            </a:pathLst>
          </a:custGeom>
          <a:solidFill>
            <a:schemeClr val="accent2"/>
          </a:solidFill>
          <a:ln>
            <a:noFill/>
          </a:ln>
          <a:effectLst/>
          <a:extLst/>
        </p:spPr>
        <p:txBody>
          <a:bodyPr/>
          <a:lstStyle/>
          <a:p>
            <a:pPr>
              <a:defRPr/>
            </a:pPr>
            <a:endParaRPr lang="zh-CN" altLang="en-US">
              <a:solidFill>
                <a:srgbClr val="000000"/>
              </a:solidFill>
              <a:latin typeface="Arial" charset="0"/>
            </a:endParaRPr>
          </a:p>
        </p:txBody>
      </p:sp>
      <p:sp>
        <p:nvSpPr>
          <p:cNvPr id="7" name="Freeform 43"/>
          <p:cNvSpPr>
            <a:spLocks/>
          </p:cNvSpPr>
          <p:nvPr/>
        </p:nvSpPr>
        <p:spPr bwMode="gray">
          <a:xfrm>
            <a:off x="4800600" y="0"/>
            <a:ext cx="3276600" cy="2409825"/>
          </a:xfrm>
          <a:custGeom>
            <a:avLst/>
            <a:gdLst>
              <a:gd name="T0" fmla="*/ 0 w 2064"/>
              <a:gd name="T1" fmla="*/ 0 h 1518"/>
              <a:gd name="T2" fmla="*/ 276 w 2064"/>
              <a:gd name="T3" fmla="*/ 1518 h 1518"/>
              <a:gd name="T4" fmla="*/ 2064 w 2064"/>
              <a:gd name="T5" fmla="*/ 0 h 1518"/>
              <a:gd name="T6" fmla="*/ 0 w 2064"/>
              <a:gd name="T7" fmla="*/ 0 h 1518"/>
            </a:gdLst>
            <a:ahLst/>
            <a:cxnLst>
              <a:cxn ang="0">
                <a:pos x="T0" y="T1"/>
              </a:cxn>
              <a:cxn ang="0">
                <a:pos x="T2" y="T3"/>
              </a:cxn>
              <a:cxn ang="0">
                <a:pos x="T4" y="T5"/>
              </a:cxn>
              <a:cxn ang="0">
                <a:pos x="T6" y="T7"/>
              </a:cxn>
            </a:cxnLst>
            <a:rect l="0" t="0" r="r" b="b"/>
            <a:pathLst>
              <a:path w="2064" h="1518">
                <a:moveTo>
                  <a:pt x="0" y="0"/>
                </a:moveTo>
                <a:cubicBezTo>
                  <a:pt x="0" y="0"/>
                  <a:pt x="138" y="759"/>
                  <a:pt x="276" y="1518"/>
                </a:cubicBezTo>
                <a:cubicBezTo>
                  <a:pt x="1518" y="1194"/>
                  <a:pt x="2064" y="0"/>
                  <a:pt x="2064" y="0"/>
                </a:cubicBezTo>
                <a:lnTo>
                  <a:pt x="0" y="0"/>
                </a:lnTo>
                <a:close/>
              </a:path>
            </a:pathLst>
          </a:custGeom>
          <a:solidFill>
            <a:schemeClr val="accent1"/>
          </a:solidFill>
          <a:ln>
            <a:noFill/>
          </a:ln>
          <a:effectLst/>
          <a:extLst/>
        </p:spPr>
        <p:txBody>
          <a:bodyPr/>
          <a:lstStyle/>
          <a:p>
            <a:pPr>
              <a:defRPr/>
            </a:pPr>
            <a:endParaRPr lang="zh-CN" altLang="en-US">
              <a:solidFill>
                <a:srgbClr val="000000"/>
              </a:solidFill>
              <a:latin typeface="Arial" charset="0"/>
            </a:endParaRPr>
          </a:p>
        </p:txBody>
      </p:sp>
      <p:sp>
        <p:nvSpPr>
          <p:cNvPr id="8" name="Freeform 79"/>
          <p:cNvSpPr>
            <a:spLocks/>
          </p:cNvSpPr>
          <p:nvPr/>
        </p:nvSpPr>
        <p:spPr bwMode="gray">
          <a:xfrm>
            <a:off x="0" y="0"/>
            <a:ext cx="6583363" cy="7267575"/>
          </a:xfrm>
          <a:custGeom>
            <a:avLst/>
            <a:gdLst>
              <a:gd name="T0" fmla="*/ 0 w 4014"/>
              <a:gd name="T1" fmla="*/ 0 h 4455"/>
              <a:gd name="T2" fmla="*/ 3612 w 4014"/>
              <a:gd name="T3" fmla="*/ 0 h 4455"/>
              <a:gd name="T4" fmla="*/ 3222 w 4014"/>
              <a:gd name="T5" fmla="*/ 3042 h 4455"/>
              <a:gd name="T6" fmla="*/ 0 w 4014"/>
              <a:gd name="T7" fmla="*/ 3744 h 4455"/>
              <a:gd name="T8" fmla="*/ 0 w 4014"/>
              <a:gd name="T9" fmla="*/ 0 h 4455"/>
            </a:gdLst>
            <a:ahLst/>
            <a:cxnLst>
              <a:cxn ang="0">
                <a:pos x="T0" y="T1"/>
              </a:cxn>
              <a:cxn ang="0">
                <a:pos x="T2" y="T3"/>
              </a:cxn>
              <a:cxn ang="0">
                <a:pos x="T4" y="T5"/>
              </a:cxn>
              <a:cxn ang="0">
                <a:pos x="T6" y="T7"/>
              </a:cxn>
              <a:cxn ang="0">
                <a:pos x="T8" y="T9"/>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solidFill>
            <a:srgbClr val="FFFFFF"/>
          </a:solidFill>
          <a:ln>
            <a:noFill/>
          </a:ln>
          <a:effectLst/>
          <a:extLst/>
        </p:spPr>
        <p:txBody>
          <a:bodyPr/>
          <a:lstStyle/>
          <a:p>
            <a:pPr>
              <a:defRPr/>
            </a:pPr>
            <a:endParaRPr lang="zh-CN" altLang="en-US">
              <a:solidFill>
                <a:srgbClr val="000000"/>
              </a:solidFill>
              <a:latin typeface="Arial" charset="0"/>
            </a:endParaRPr>
          </a:p>
        </p:txBody>
      </p:sp>
      <p:sp>
        <p:nvSpPr>
          <p:cNvPr id="9" name="Freeform 45"/>
          <p:cNvSpPr>
            <a:spLocks/>
          </p:cNvSpPr>
          <p:nvPr/>
        </p:nvSpPr>
        <p:spPr bwMode="gray">
          <a:xfrm>
            <a:off x="0" y="0"/>
            <a:ext cx="6372225" cy="7072313"/>
          </a:xfrm>
          <a:custGeom>
            <a:avLst/>
            <a:gdLst>
              <a:gd name="T0" fmla="*/ 0 w 4014"/>
              <a:gd name="T1" fmla="*/ 0 h 4455"/>
              <a:gd name="T2" fmla="*/ 3612 w 4014"/>
              <a:gd name="T3" fmla="*/ 0 h 4455"/>
              <a:gd name="T4" fmla="*/ 3222 w 4014"/>
              <a:gd name="T5" fmla="*/ 3042 h 4455"/>
              <a:gd name="T6" fmla="*/ 0 w 4014"/>
              <a:gd name="T7" fmla="*/ 3744 h 4455"/>
              <a:gd name="T8" fmla="*/ 0 w 4014"/>
              <a:gd name="T9" fmla="*/ 0 h 4455"/>
            </a:gdLst>
            <a:ahLst/>
            <a:cxnLst>
              <a:cxn ang="0">
                <a:pos x="T0" y="T1"/>
              </a:cxn>
              <a:cxn ang="0">
                <a:pos x="T2" y="T3"/>
              </a:cxn>
              <a:cxn ang="0">
                <a:pos x="T4" y="T5"/>
              </a:cxn>
              <a:cxn ang="0">
                <a:pos x="T6" y="T7"/>
              </a:cxn>
              <a:cxn ang="0">
                <a:pos x="T8" y="T9"/>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gradFill rotWithShape="1">
            <a:gsLst>
              <a:gs pos="0">
                <a:schemeClr val="bg1">
                  <a:gamma/>
                  <a:tint val="25490"/>
                  <a:invGamma/>
                </a:schemeClr>
              </a:gs>
              <a:gs pos="100000">
                <a:schemeClr val="bg1"/>
              </a:gs>
            </a:gsLst>
            <a:lin ang="2700000" scaled="1"/>
          </a:gradFill>
          <a:ln>
            <a:noFill/>
          </a:ln>
          <a:effectLst/>
          <a:extLst/>
        </p:spPr>
        <p:txBody>
          <a:bodyPr/>
          <a:lstStyle/>
          <a:p>
            <a:pPr>
              <a:defRPr/>
            </a:pPr>
            <a:endParaRPr lang="zh-CN" altLang="en-US">
              <a:solidFill>
                <a:srgbClr val="000000"/>
              </a:solidFill>
              <a:latin typeface="Arial" charset="0"/>
            </a:endParaRPr>
          </a:p>
        </p:txBody>
      </p:sp>
      <p:sp>
        <p:nvSpPr>
          <p:cNvPr id="10" name="Line 47"/>
          <p:cNvSpPr>
            <a:spLocks noChangeShapeType="1"/>
          </p:cNvSpPr>
          <p:nvPr/>
        </p:nvSpPr>
        <p:spPr bwMode="gray">
          <a:xfrm>
            <a:off x="250825" y="1588"/>
            <a:ext cx="0" cy="6015037"/>
          </a:xfrm>
          <a:prstGeom prst="line">
            <a:avLst/>
          </a:prstGeom>
          <a:noFill/>
          <a:ln w="9525">
            <a:solidFill>
              <a:srgbClr val="FFFFFF"/>
            </a:solidFill>
            <a:round/>
            <a:headEnd/>
            <a:tailEnd/>
          </a:ln>
          <a:effectLst>
            <a:outerShdw dist="17961" dir="2700000" algn="ctr" rotWithShape="0">
              <a:schemeClr val="accent2">
                <a:alpha val="50000"/>
              </a:schemeClr>
            </a:outerShdw>
          </a:effectLst>
          <a:extLst/>
        </p:spPr>
        <p:txBody>
          <a:bodyPr/>
          <a:lstStyle/>
          <a:p>
            <a:pPr>
              <a:defRPr/>
            </a:pPr>
            <a:endParaRPr lang="zh-CN" altLang="en-US">
              <a:solidFill>
                <a:srgbClr val="000000"/>
              </a:solidFill>
              <a:latin typeface="Arial" charset="0"/>
            </a:endParaRPr>
          </a:p>
        </p:txBody>
      </p:sp>
      <p:sp>
        <p:nvSpPr>
          <p:cNvPr id="11" name="Line 48"/>
          <p:cNvSpPr>
            <a:spLocks noChangeShapeType="1"/>
          </p:cNvSpPr>
          <p:nvPr/>
        </p:nvSpPr>
        <p:spPr bwMode="gray">
          <a:xfrm>
            <a:off x="1293813" y="1588"/>
            <a:ext cx="0" cy="6207125"/>
          </a:xfrm>
          <a:prstGeom prst="line">
            <a:avLst/>
          </a:prstGeom>
          <a:noFill/>
          <a:ln w="9525">
            <a:solidFill>
              <a:srgbClr val="FFFFFF"/>
            </a:solidFill>
            <a:round/>
            <a:headEnd/>
            <a:tailEnd/>
          </a:ln>
          <a:effectLst>
            <a:outerShdw dist="17961" dir="2700000" algn="ctr" rotWithShape="0">
              <a:schemeClr val="accent2">
                <a:alpha val="50000"/>
              </a:schemeClr>
            </a:outerShdw>
          </a:effectLst>
          <a:extLst/>
        </p:spPr>
        <p:txBody>
          <a:bodyPr/>
          <a:lstStyle/>
          <a:p>
            <a:pPr>
              <a:defRPr/>
            </a:pPr>
            <a:endParaRPr lang="zh-CN" altLang="en-US">
              <a:solidFill>
                <a:srgbClr val="000000"/>
              </a:solidFill>
              <a:latin typeface="Arial" charset="0"/>
            </a:endParaRPr>
          </a:p>
        </p:txBody>
      </p:sp>
      <p:sp>
        <p:nvSpPr>
          <p:cNvPr id="12" name="Line 49"/>
          <p:cNvSpPr>
            <a:spLocks noChangeShapeType="1"/>
          </p:cNvSpPr>
          <p:nvPr/>
        </p:nvSpPr>
        <p:spPr bwMode="gray">
          <a:xfrm>
            <a:off x="2338388" y="1588"/>
            <a:ext cx="0" cy="6183312"/>
          </a:xfrm>
          <a:prstGeom prst="line">
            <a:avLst/>
          </a:prstGeom>
          <a:noFill/>
          <a:ln w="9525">
            <a:solidFill>
              <a:srgbClr val="FFFFFF"/>
            </a:solidFill>
            <a:round/>
            <a:headEnd/>
            <a:tailEnd/>
          </a:ln>
          <a:effectLst>
            <a:outerShdw dist="17961" dir="2700000" algn="ctr" rotWithShape="0">
              <a:schemeClr val="accent2">
                <a:alpha val="50000"/>
              </a:schemeClr>
            </a:outerShdw>
          </a:effectLst>
          <a:extLst/>
        </p:spPr>
        <p:txBody>
          <a:bodyPr/>
          <a:lstStyle/>
          <a:p>
            <a:pPr>
              <a:defRPr/>
            </a:pPr>
            <a:endParaRPr lang="zh-CN" altLang="en-US">
              <a:solidFill>
                <a:srgbClr val="000000"/>
              </a:solidFill>
              <a:latin typeface="Arial" charset="0"/>
            </a:endParaRPr>
          </a:p>
        </p:txBody>
      </p:sp>
      <p:sp>
        <p:nvSpPr>
          <p:cNvPr id="13" name="Line 50"/>
          <p:cNvSpPr>
            <a:spLocks noChangeShapeType="1"/>
          </p:cNvSpPr>
          <p:nvPr/>
        </p:nvSpPr>
        <p:spPr bwMode="gray">
          <a:xfrm>
            <a:off x="3382963" y="1588"/>
            <a:ext cx="0" cy="5972175"/>
          </a:xfrm>
          <a:prstGeom prst="line">
            <a:avLst/>
          </a:prstGeom>
          <a:noFill/>
          <a:ln w="9525">
            <a:solidFill>
              <a:srgbClr val="FFFFFF"/>
            </a:solidFill>
            <a:round/>
            <a:headEnd/>
            <a:tailEnd/>
          </a:ln>
          <a:effectLst>
            <a:outerShdw dist="17961" dir="2700000" algn="ctr" rotWithShape="0">
              <a:schemeClr val="accent2">
                <a:alpha val="50000"/>
              </a:schemeClr>
            </a:outerShdw>
          </a:effectLst>
          <a:extLst/>
        </p:spPr>
        <p:txBody>
          <a:bodyPr/>
          <a:lstStyle/>
          <a:p>
            <a:pPr>
              <a:defRPr/>
            </a:pPr>
            <a:endParaRPr lang="zh-CN" altLang="en-US">
              <a:solidFill>
                <a:srgbClr val="000000"/>
              </a:solidFill>
              <a:latin typeface="Arial" charset="0"/>
            </a:endParaRPr>
          </a:p>
        </p:txBody>
      </p:sp>
      <p:sp>
        <p:nvSpPr>
          <p:cNvPr id="14" name="Line 51"/>
          <p:cNvSpPr>
            <a:spLocks noChangeShapeType="1"/>
          </p:cNvSpPr>
          <p:nvPr/>
        </p:nvSpPr>
        <p:spPr bwMode="gray">
          <a:xfrm>
            <a:off x="4427538" y="1588"/>
            <a:ext cx="0" cy="5449887"/>
          </a:xfrm>
          <a:prstGeom prst="line">
            <a:avLst/>
          </a:prstGeom>
          <a:noFill/>
          <a:ln w="9525">
            <a:solidFill>
              <a:srgbClr val="FFFFFF"/>
            </a:solidFill>
            <a:round/>
            <a:headEnd/>
            <a:tailEnd/>
          </a:ln>
          <a:effectLst>
            <a:outerShdw dist="17961" dir="2700000" algn="ctr" rotWithShape="0">
              <a:schemeClr val="accent2">
                <a:alpha val="50000"/>
              </a:schemeClr>
            </a:outerShdw>
          </a:effectLst>
          <a:extLst/>
        </p:spPr>
        <p:txBody>
          <a:bodyPr/>
          <a:lstStyle/>
          <a:p>
            <a:pPr>
              <a:defRPr/>
            </a:pPr>
            <a:endParaRPr lang="zh-CN" altLang="en-US">
              <a:solidFill>
                <a:srgbClr val="000000"/>
              </a:solidFill>
              <a:latin typeface="Arial" charset="0"/>
            </a:endParaRPr>
          </a:p>
        </p:txBody>
      </p:sp>
      <p:sp>
        <p:nvSpPr>
          <p:cNvPr id="15" name="Line 53"/>
          <p:cNvSpPr>
            <a:spLocks noChangeShapeType="1"/>
          </p:cNvSpPr>
          <p:nvPr/>
        </p:nvSpPr>
        <p:spPr bwMode="gray">
          <a:xfrm rot="5400000">
            <a:off x="2913063" y="-2654300"/>
            <a:ext cx="0" cy="5813425"/>
          </a:xfrm>
          <a:prstGeom prst="line">
            <a:avLst/>
          </a:prstGeom>
          <a:noFill/>
          <a:ln w="9525">
            <a:solidFill>
              <a:srgbClr val="FFFFFF"/>
            </a:solidFill>
            <a:round/>
            <a:headEnd/>
            <a:tailEnd/>
          </a:ln>
          <a:effectLst>
            <a:outerShdw dist="17961" dir="2700000" algn="ctr" rotWithShape="0">
              <a:schemeClr val="accent2">
                <a:alpha val="50000"/>
              </a:schemeClr>
            </a:outerShdw>
          </a:effectLst>
          <a:extLst/>
        </p:spPr>
        <p:txBody>
          <a:bodyPr/>
          <a:lstStyle/>
          <a:p>
            <a:pPr>
              <a:defRPr/>
            </a:pPr>
            <a:endParaRPr lang="zh-CN" altLang="en-US">
              <a:solidFill>
                <a:srgbClr val="000000"/>
              </a:solidFill>
              <a:latin typeface="Arial" charset="0"/>
            </a:endParaRPr>
          </a:p>
        </p:txBody>
      </p:sp>
      <p:sp>
        <p:nvSpPr>
          <p:cNvPr id="16" name="Line 54"/>
          <p:cNvSpPr>
            <a:spLocks noChangeShapeType="1"/>
          </p:cNvSpPr>
          <p:nvPr/>
        </p:nvSpPr>
        <p:spPr bwMode="gray">
          <a:xfrm rot="5400000">
            <a:off x="3006725" y="-1682750"/>
            <a:ext cx="0" cy="6000750"/>
          </a:xfrm>
          <a:prstGeom prst="line">
            <a:avLst/>
          </a:prstGeom>
          <a:noFill/>
          <a:ln w="9525">
            <a:solidFill>
              <a:srgbClr val="FFFFFF"/>
            </a:solidFill>
            <a:round/>
            <a:headEnd/>
            <a:tailEnd/>
          </a:ln>
          <a:effectLst>
            <a:outerShdw dist="17961" dir="2700000" algn="ctr" rotWithShape="0">
              <a:schemeClr val="accent2">
                <a:alpha val="50000"/>
              </a:schemeClr>
            </a:outerShdw>
          </a:effectLst>
          <a:extLst/>
        </p:spPr>
        <p:txBody>
          <a:bodyPr/>
          <a:lstStyle/>
          <a:p>
            <a:pPr>
              <a:defRPr/>
            </a:pPr>
            <a:endParaRPr lang="zh-CN" altLang="en-US">
              <a:solidFill>
                <a:srgbClr val="000000"/>
              </a:solidFill>
              <a:latin typeface="Arial" charset="0"/>
            </a:endParaRPr>
          </a:p>
        </p:txBody>
      </p:sp>
      <p:sp>
        <p:nvSpPr>
          <p:cNvPr id="17" name="Line 55"/>
          <p:cNvSpPr>
            <a:spLocks noChangeShapeType="1"/>
          </p:cNvSpPr>
          <p:nvPr/>
        </p:nvSpPr>
        <p:spPr bwMode="gray">
          <a:xfrm rot="5400000">
            <a:off x="3011488" y="-622300"/>
            <a:ext cx="0" cy="6010275"/>
          </a:xfrm>
          <a:prstGeom prst="line">
            <a:avLst/>
          </a:prstGeom>
          <a:noFill/>
          <a:ln w="9525">
            <a:solidFill>
              <a:srgbClr val="FFFFFF"/>
            </a:solidFill>
            <a:round/>
            <a:headEnd/>
            <a:tailEnd/>
          </a:ln>
          <a:effectLst>
            <a:outerShdw dist="17961" dir="2700000" algn="ctr" rotWithShape="0">
              <a:schemeClr val="accent2">
                <a:alpha val="50000"/>
              </a:schemeClr>
            </a:outerShdw>
          </a:effectLst>
          <a:extLst/>
        </p:spPr>
        <p:txBody>
          <a:bodyPr/>
          <a:lstStyle/>
          <a:p>
            <a:pPr>
              <a:defRPr/>
            </a:pPr>
            <a:endParaRPr lang="zh-CN" altLang="en-US">
              <a:solidFill>
                <a:srgbClr val="000000"/>
              </a:solidFill>
              <a:latin typeface="Arial" charset="0"/>
            </a:endParaRPr>
          </a:p>
        </p:txBody>
      </p:sp>
      <p:sp>
        <p:nvSpPr>
          <p:cNvPr id="18" name="Line 56"/>
          <p:cNvSpPr>
            <a:spLocks noChangeShapeType="1"/>
          </p:cNvSpPr>
          <p:nvPr/>
        </p:nvSpPr>
        <p:spPr bwMode="gray">
          <a:xfrm rot="5400000">
            <a:off x="2907507" y="548481"/>
            <a:ext cx="0" cy="5802313"/>
          </a:xfrm>
          <a:prstGeom prst="line">
            <a:avLst/>
          </a:prstGeom>
          <a:noFill/>
          <a:ln w="9525">
            <a:solidFill>
              <a:srgbClr val="FFFFFF"/>
            </a:solidFill>
            <a:round/>
            <a:headEnd/>
            <a:tailEnd/>
          </a:ln>
          <a:effectLst>
            <a:outerShdw dist="17961" dir="2700000" algn="ctr" rotWithShape="0">
              <a:schemeClr val="accent2">
                <a:alpha val="50000"/>
              </a:schemeClr>
            </a:outerShdw>
          </a:effectLst>
          <a:extLst/>
        </p:spPr>
        <p:txBody>
          <a:bodyPr/>
          <a:lstStyle/>
          <a:p>
            <a:pPr>
              <a:defRPr/>
            </a:pPr>
            <a:endParaRPr lang="zh-CN" altLang="en-US">
              <a:solidFill>
                <a:srgbClr val="000000"/>
              </a:solidFill>
              <a:latin typeface="Arial" charset="0"/>
            </a:endParaRPr>
          </a:p>
        </p:txBody>
      </p:sp>
      <p:sp>
        <p:nvSpPr>
          <p:cNvPr id="19" name="Line 57"/>
          <p:cNvSpPr>
            <a:spLocks noChangeShapeType="1"/>
          </p:cNvSpPr>
          <p:nvPr/>
        </p:nvSpPr>
        <p:spPr bwMode="gray">
          <a:xfrm rot="5400000">
            <a:off x="2666207" y="1854993"/>
            <a:ext cx="0" cy="5319713"/>
          </a:xfrm>
          <a:prstGeom prst="line">
            <a:avLst/>
          </a:prstGeom>
          <a:noFill/>
          <a:ln w="9525">
            <a:solidFill>
              <a:srgbClr val="FFFFFF"/>
            </a:solidFill>
            <a:round/>
            <a:headEnd/>
            <a:tailEnd/>
          </a:ln>
          <a:effectLst>
            <a:outerShdw dist="17961" dir="2700000" algn="ctr" rotWithShape="0">
              <a:schemeClr val="accent2">
                <a:alpha val="50000"/>
              </a:schemeClr>
            </a:outerShdw>
          </a:effectLst>
          <a:extLst/>
        </p:spPr>
        <p:txBody>
          <a:bodyPr/>
          <a:lstStyle/>
          <a:p>
            <a:pPr>
              <a:defRPr/>
            </a:pPr>
            <a:endParaRPr lang="zh-CN" altLang="en-US">
              <a:solidFill>
                <a:srgbClr val="000000"/>
              </a:solidFill>
              <a:latin typeface="Arial" charset="0"/>
            </a:endParaRPr>
          </a:p>
        </p:txBody>
      </p:sp>
      <p:sp>
        <p:nvSpPr>
          <p:cNvPr id="20" name="Line 58"/>
          <p:cNvSpPr>
            <a:spLocks noChangeShapeType="1"/>
          </p:cNvSpPr>
          <p:nvPr/>
        </p:nvSpPr>
        <p:spPr bwMode="gray">
          <a:xfrm rot="5400000">
            <a:off x="2115344" y="3472656"/>
            <a:ext cx="0" cy="4217988"/>
          </a:xfrm>
          <a:prstGeom prst="line">
            <a:avLst/>
          </a:prstGeom>
          <a:noFill/>
          <a:ln w="9525">
            <a:solidFill>
              <a:srgbClr val="FFFFFF"/>
            </a:solidFill>
            <a:round/>
            <a:headEnd/>
            <a:tailEnd/>
          </a:ln>
          <a:effectLst>
            <a:outerShdw dist="17961" dir="2700000" algn="ctr" rotWithShape="0">
              <a:schemeClr val="accent2">
                <a:alpha val="50000"/>
              </a:schemeClr>
            </a:outerShdw>
          </a:effectLst>
          <a:extLst/>
        </p:spPr>
        <p:txBody>
          <a:bodyPr/>
          <a:lstStyle/>
          <a:p>
            <a:pPr>
              <a:defRPr/>
            </a:pPr>
            <a:endParaRPr lang="zh-CN" altLang="en-US">
              <a:solidFill>
                <a:srgbClr val="000000"/>
              </a:solidFill>
              <a:latin typeface="Arial" charset="0"/>
            </a:endParaRPr>
          </a:p>
        </p:txBody>
      </p:sp>
      <p:sp>
        <p:nvSpPr>
          <p:cNvPr id="21" name="Rectangle 59"/>
          <p:cNvSpPr>
            <a:spLocks noChangeArrowheads="1"/>
          </p:cNvSpPr>
          <p:nvPr/>
        </p:nvSpPr>
        <p:spPr bwMode="gray">
          <a:xfrm>
            <a:off x="2362200" y="277813"/>
            <a:ext cx="1012825" cy="1025525"/>
          </a:xfrm>
          <a:prstGeom prst="rect">
            <a:avLst/>
          </a:prstGeom>
          <a:solidFill>
            <a:srgbClr val="FFFFFF">
              <a:alpha val="50000"/>
            </a:srgbClr>
          </a:solidFill>
          <a:ln>
            <a:noFill/>
          </a:ln>
          <a:effectLst/>
          <a:extLst/>
        </p:spPr>
        <p:txBody>
          <a:bodyPr wrap="none" anchor="ctr"/>
          <a:lstStyle/>
          <a:p>
            <a:pPr>
              <a:defRPr/>
            </a:pPr>
            <a:endParaRPr lang="zh-CN" altLang="en-US">
              <a:solidFill>
                <a:srgbClr val="000000"/>
              </a:solidFill>
              <a:latin typeface="Arial" charset="0"/>
            </a:endParaRPr>
          </a:p>
        </p:txBody>
      </p:sp>
      <p:sp>
        <p:nvSpPr>
          <p:cNvPr id="22" name="Rectangle 60"/>
          <p:cNvSpPr>
            <a:spLocks noChangeArrowheads="1"/>
          </p:cNvSpPr>
          <p:nvPr/>
        </p:nvSpPr>
        <p:spPr bwMode="gray">
          <a:xfrm>
            <a:off x="285750" y="2427288"/>
            <a:ext cx="1012825" cy="1025525"/>
          </a:xfrm>
          <a:prstGeom prst="rect">
            <a:avLst/>
          </a:prstGeom>
          <a:solidFill>
            <a:srgbClr val="FFFFFF">
              <a:alpha val="39999"/>
            </a:srgbClr>
          </a:solidFill>
          <a:ln>
            <a:noFill/>
          </a:ln>
          <a:effectLst/>
          <a:extLst/>
        </p:spPr>
        <p:txBody>
          <a:bodyPr wrap="none" anchor="ctr"/>
          <a:lstStyle/>
          <a:p>
            <a:pPr>
              <a:defRPr/>
            </a:pPr>
            <a:endParaRPr lang="zh-CN" altLang="en-US">
              <a:solidFill>
                <a:srgbClr val="000000"/>
              </a:solidFill>
              <a:latin typeface="Arial" charset="0"/>
            </a:endParaRPr>
          </a:p>
        </p:txBody>
      </p:sp>
      <p:sp>
        <p:nvSpPr>
          <p:cNvPr id="23" name="Rectangle 61"/>
          <p:cNvSpPr>
            <a:spLocks noChangeArrowheads="1"/>
          </p:cNvSpPr>
          <p:nvPr/>
        </p:nvSpPr>
        <p:spPr bwMode="gray">
          <a:xfrm>
            <a:off x="0" y="271463"/>
            <a:ext cx="250825" cy="1025525"/>
          </a:xfrm>
          <a:prstGeom prst="rect">
            <a:avLst/>
          </a:prstGeom>
          <a:solidFill>
            <a:srgbClr val="FFFFFF">
              <a:alpha val="39999"/>
            </a:srgbClr>
          </a:solidFill>
          <a:ln>
            <a:noFill/>
          </a:ln>
          <a:effectLst/>
          <a:extLst/>
        </p:spPr>
        <p:txBody>
          <a:bodyPr wrap="none" anchor="ctr"/>
          <a:lstStyle/>
          <a:p>
            <a:pPr>
              <a:defRPr/>
            </a:pPr>
            <a:endParaRPr lang="zh-CN" altLang="en-US">
              <a:solidFill>
                <a:srgbClr val="000000"/>
              </a:solidFill>
              <a:latin typeface="Arial" charset="0"/>
            </a:endParaRPr>
          </a:p>
        </p:txBody>
      </p:sp>
      <p:sp>
        <p:nvSpPr>
          <p:cNvPr id="24" name="Rectangle 62"/>
          <p:cNvSpPr>
            <a:spLocks noChangeArrowheads="1"/>
          </p:cNvSpPr>
          <p:nvPr/>
        </p:nvSpPr>
        <p:spPr bwMode="gray">
          <a:xfrm>
            <a:off x="1331913" y="1588"/>
            <a:ext cx="1012825" cy="234950"/>
          </a:xfrm>
          <a:prstGeom prst="rect">
            <a:avLst/>
          </a:prstGeom>
          <a:solidFill>
            <a:srgbClr val="FFFFFF">
              <a:alpha val="50000"/>
            </a:srgbClr>
          </a:solidFill>
          <a:ln>
            <a:noFill/>
          </a:ln>
          <a:effectLst/>
          <a:extLst/>
        </p:spPr>
        <p:txBody>
          <a:bodyPr wrap="none" anchor="ctr"/>
          <a:lstStyle/>
          <a:p>
            <a:pPr>
              <a:defRPr/>
            </a:pPr>
            <a:endParaRPr lang="zh-CN" altLang="en-US">
              <a:solidFill>
                <a:srgbClr val="000000"/>
              </a:solidFill>
              <a:latin typeface="Arial" charset="0"/>
            </a:endParaRPr>
          </a:p>
        </p:txBody>
      </p:sp>
      <p:sp>
        <p:nvSpPr>
          <p:cNvPr id="25" name="Freeform 64"/>
          <p:cNvSpPr>
            <a:spLocks/>
          </p:cNvSpPr>
          <p:nvPr/>
        </p:nvSpPr>
        <p:spPr bwMode="gray">
          <a:xfrm>
            <a:off x="2365375" y="4541838"/>
            <a:ext cx="1009650" cy="1033462"/>
          </a:xfrm>
          <a:custGeom>
            <a:avLst/>
            <a:gdLst>
              <a:gd name="T0" fmla="*/ 0 w 636"/>
              <a:gd name="T1" fmla="*/ 0 h 651"/>
              <a:gd name="T2" fmla="*/ 0 w 636"/>
              <a:gd name="T3" fmla="*/ 645 h 651"/>
              <a:gd name="T4" fmla="*/ 636 w 636"/>
              <a:gd name="T5" fmla="*/ 651 h 651"/>
              <a:gd name="T6" fmla="*/ 632 w 636"/>
              <a:gd name="T7" fmla="*/ 0 h 651"/>
              <a:gd name="T8" fmla="*/ 0 w 636"/>
              <a:gd name="T9" fmla="*/ 0 h 651"/>
            </a:gdLst>
            <a:ahLst/>
            <a:cxnLst>
              <a:cxn ang="0">
                <a:pos x="T0" y="T1"/>
              </a:cxn>
              <a:cxn ang="0">
                <a:pos x="T2" y="T3"/>
              </a:cxn>
              <a:cxn ang="0">
                <a:pos x="T4" y="T5"/>
              </a:cxn>
              <a:cxn ang="0">
                <a:pos x="T6" y="T7"/>
              </a:cxn>
              <a:cxn ang="0">
                <a:pos x="T8" y="T9"/>
              </a:cxn>
            </a:cxnLst>
            <a:rect l="0" t="0" r="r" b="b"/>
            <a:pathLst>
              <a:path w="636" h="651">
                <a:moveTo>
                  <a:pt x="0" y="0"/>
                </a:moveTo>
                <a:lnTo>
                  <a:pt x="0" y="645"/>
                </a:lnTo>
                <a:lnTo>
                  <a:pt x="636" y="651"/>
                </a:lnTo>
                <a:lnTo>
                  <a:pt x="632" y="0"/>
                </a:lnTo>
                <a:lnTo>
                  <a:pt x="0" y="0"/>
                </a:lnTo>
                <a:close/>
              </a:path>
            </a:pathLst>
          </a:custGeom>
          <a:solidFill>
            <a:srgbClr val="FFFFFF">
              <a:alpha val="39999"/>
            </a:srgbClr>
          </a:solidFill>
          <a:ln>
            <a:noFill/>
          </a:ln>
          <a:effectLst/>
          <a:extLst/>
        </p:spPr>
        <p:txBody>
          <a:bodyPr/>
          <a:lstStyle/>
          <a:p>
            <a:pPr>
              <a:defRPr/>
            </a:pPr>
            <a:endParaRPr lang="zh-CN" altLang="en-US">
              <a:solidFill>
                <a:srgbClr val="000000"/>
              </a:solidFill>
              <a:latin typeface="Arial" charset="0"/>
            </a:endParaRPr>
          </a:p>
        </p:txBody>
      </p:sp>
      <p:sp>
        <p:nvSpPr>
          <p:cNvPr id="26" name="Rectangle 31"/>
          <p:cNvSpPr>
            <a:spLocks noChangeArrowheads="1"/>
          </p:cNvSpPr>
          <p:nvPr/>
        </p:nvSpPr>
        <p:spPr bwMode="gray">
          <a:xfrm>
            <a:off x="285750" y="2435225"/>
            <a:ext cx="1012825" cy="1025525"/>
          </a:xfrm>
          <a:prstGeom prst="rect">
            <a:avLst/>
          </a:prstGeom>
          <a:solidFill>
            <a:srgbClr val="FFFFFF">
              <a:alpha val="30000"/>
            </a:srgbClr>
          </a:solidFill>
          <a:ln>
            <a:noFill/>
          </a:ln>
          <a:effectLst/>
          <a:extLst/>
        </p:spPr>
        <p:txBody>
          <a:bodyPr wrap="none" anchor="ctr"/>
          <a:lstStyle/>
          <a:p>
            <a:pPr>
              <a:defRPr/>
            </a:pPr>
            <a:endParaRPr lang="zh-CN" altLang="en-US">
              <a:solidFill>
                <a:srgbClr val="000000"/>
              </a:solidFill>
              <a:latin typeface="Arial" charset="0"/>
            </a:endParaRPr>
          </a:p>
        </p:txBody>
      </p:sp>
      <p:grpSp>
        <p:nvGrpSpPr>
          <p:cNvPr id="2" name="Group 71"/>
          <p:cNvGrpSpPr>
            <a:grpSpLocks/>
          </p:cNvGrpSpPr>
          <p:nvPr/>
        </p:nvGrpSpPr>
        <p:grpSpPr bwMode="auto">
          <a:xfrm>
            <a:off x="8077200" y="0"/>
            <a:ext cx="1076325" cy="6858000"/>
            <a:chOff x="5088" y="0"/>
            <a:chExt cx="678" cy="4320"/>
          </a:xfrm>
        </p:grpSpPr>
        <p:sp>
          <p:nvSpPr>
            <p:cNvPr id="28" name="Freeform 66"/>
            <p:cNvSpPr>
              <a:spLocks/>
            </p:cNvSpPr>
            <p:nvPr userDrawn="1"/>
          </p:nvSpPr>
          <p:spPr bwMode="gray">
            <a:xfrm>
              <a:off x="5088" y="0"/>
              <a:ext cx="672" cy="702"/>
            </a:xfrm>
            <a:custGeom>
              <a:avLst/>
              <a:gdLst>
                <a:gd name="T0" fmla="*/ 0 w 672"/>
                <a:gd name="T1" fmla="*/ 432 h 720"/>
                <a:gd name="T2" fmla="*/ 288 w 672"/>
                <a:gd name="T3" fmla="*/ 0 h 720"/>
                <a:gd name="T4" fmla="*/ 672 w 672"/>
                <a:gd name="T5" fmla="*/ 0 h 720"/>
                <a:gd name="T6" fmla="*/ 672 w 672"/>
                <a:gd name="T7" fmla="*/ 720 h 720"/>
                <a:gd name="T8" fmla="*/ 0 w 672"/>
                <a:gd name="T9" fmla="*/ 432 h 720"/>
              </a:gdLst>
              <a:ahLst/>
              <a:cxnLst>
                <a:cxn ang="0">
                  <a:pos x="T0" y="T1"/>
                </a:cxn>
                <a:cxn ang="0">
                  <a:pos x="T2" y="T3"/>
                </a:cxn>
                <a:cxn ang="0">
                  <a:pos x="T4" y="T5"/>
                </a:cxn>
                <a:cxn ang="0">
                  <a:pos x="T6" y="T7"/>
                </a:cxn>
                <a:cxn ang="0">
                  <a:pos x="T8" y="T9"/>
                </a:cxn>
              </a:cxnLst>
              <a:rect l="0" t="0" r="r" b="b"/>
              <a:pathLst>
                <a:path w="672" h="720">
                  <a:moveTo>
                    <a:pt x="0" y="432"/>
                  </a:moveTo>
                  <a:cubicBezTo>
                    <a:pt x="186" y="216"/>
                    <a:pt x="288" y="0"/>
                    <a:pt x="288" y="0"/>
                  </a:cubicBezTo>
                  <a:lnTo>
                    <a:pt x="672" y="0"/>
                  </a:lnTo>
                  <a:lnTo>
                    <a:pt x="672" y="720"/>
                  </a:lnTo>
                  <a:cubicBezTo>
                    <a:pt x="672" y="720"/>
                    <a:pt x="384" y="516"/>
                    <a:pt x="0" y="432"/>
                  </a:cubicBezTo>
                  <a:close/>
                </a:path>
              </a:pathLst>
            </a:custGeom>
            <a:solidFill>
              <a:srgbClr val="E8E8E8"/>
            </a:solidFill>
            <a:ln>
              <a:noFill/>
            </a:ln>
            <a:effectLst/>
            <a:extLst/>
          </p:spPr>
          <p:txBody>
            <a:bodyPr/>
            <a:lstStyle/>
            <a:p>
              <a:pPr>
                <a:defRPr/>
              </a:pPr>
              <a:endParaRPr lang="zh-CN" altLang="en-US">
                <a:solidFill>
                  <a:srgbClr val="000000"/>
                </a:solidFill>
                <a:latin typeface="Arial" charset="0"/>
              </a:endParaRPr>
            </a:p>
          </p:txBody>
        </p:sp>
        <p:sp>
          <p:nvSpPr>
            <p:cNvPr id="29" name="Freeform 67"/>
            <p:cNvSpPr>
              <a:spLocks/>
            </p:cNvSpPr>
            <p:nvPr userDrawn="1"/>
          </p:nvSpPr>
          <p:spPr bwMode="gray">
            <a:xfrm>
              <a:off x="5602" y="3496"/>
              <a:ext cx="164" cy="824"/>
            </a:xfrm>
            <a:custGeom>
              <a:avLst/>
              <a:gdLst>
                <a:gd name="T0" fmla="*/ 206 w 212"/>
                <a:gd name="T1" fmla="*/ 0 h 824"/>
                <a:gd name="T2" fmla="*/ 0 w 212"/>
                <a:gd name="T3" fmla="*/ 82 h 824"/>
                <a:gd name="T4" fmla="*/ 168 w 212"/>
                <a:gd name="T5" fmla="*/ 824 h 824"/>
                <a:gd name="T6" fmla="*/ 212 w 212"/>
                <a:gd name="T7" fmla="*/ 822 h 824"/>
                <a:gd name="T8" fmla="*/ 206 w 212"/>
                <a:gd name="T9" fmla="*/ 0 h 824"/>
              </a:gdLst>
              <a:ahLst/>
              <a:cxnLst>
                <a:cxn ang="0">
                  <a:pos x="T0" y="T1"/>
                </a:cxn>
                <a:cxn ang="0">
                  <a:pos x="T2" y="T3"/>
                </a:cxn>
                <a:cxn ang="0">
                  <a:pos x="T4" y="T5"/>
                </a:cxn>
                <a:cxn ang="0">
                  <a:pos x="T6" y="T7"/>
                </a:cxn>
                <a:cxn ang="0">
                  <a:pos x="T8" y="T9"/>
                </a:cxn>
              </a:cxnLst>
              <a:rect l="0" t="0" r="r" b="b"/>
              <a:pathLst>
                <a:path w="212" h="824">
                  <a:moveTo>
                    <a:pt x="206" y="0"/>
                  </a:moveTo>
                  <a:cubicBezTo>
                    <a:pt x="104" y="54"/>
                    <a:pt x="0" y="82"/>
                    <a:pt x="0" y="82"/>
                  </a:cubicBezTo>
                  <a:cubicBezTo>
                    <a:pt x="0" y="82"/>
                    <a:pt x="148" y="378"/>
                    <a:pt x="168" y="824"/>
                  </a:cubicBezTo>
                  <a:lnTo>
                    <a:pt x="212" y="822"/>
                  </a:lnTo>
                  <a:cubicBezTo>
                    <a:pt x="212" y="822"/>
                    <a:pt x="209" y="411"/>
                    <a:pt x="206" y="0"/>
                  </a:cubicBezTo>
                  <a:close/>
                </a:path>
              </a:pathLst>
            </a:custGeom>
            <a:solidFill>
              <a:srgbClr val="E8E8E8"/>
            </a:solidFill>
            <a:ln>
              <a:noFill/>
            </a:ln>
            <a:effectLst/>
            <a:extLst/>
          </p:spPr>
          <p:txBody>
            <a:bodyPr/>
            <a:lstStyle/>
            <a:p>
              <a:pPr>
                <a:defRPr/>
              </a:pPr>
              <a:endParaRPr lang="zh-CN" altLang="en-US">
                <a:solidFill>
                  <a:srgbClr val="000000"/>
                </a:solidFill>
                <a:latin typeface="Arial" charset="0"/>
              </a:endParaRPr>
            </a:p>
          </p:txBody>
        </p:sp>
      </p:grpSp>
      <p:sp>
        <p:nvSpPr>
          <p:cNvPr id="30" name="Rectangle 80"/>
          <p:cNvSpPr>
            <a:spLocks noChangeArrowheads="1"/>
          </p:cNvSpPr>
          <p:nvPr/>
        </p:nvSpPr>
        <p:spPr bwMode="gray">
          <a:xfrm>
            <a:off x="5495925" y="1333500"/>
            <a:ext cx="660400" cy="1025525"/>
          </a:xfrm>
          <a:prstGeom prst="rect">
            <a:avLst/>
          </a:prstGeom>
          <a:solidFill>
            <a:srgbClr val="FFFFFF">
              <a:alpha val="39999"/>
            </a:srgbClr>
          </a:solidFill>
          <a:ln>
            <a:noFill/>
          </a:ln>
          <a:effectLst/>
          <a:extLst/>
        </p:spPr>
        <p:txBody>
          <a:bodyPr wrap="none" anchor="ctr"/>
          <a:lstStyle/>
          <a:p>
            <a:pPr>
              <a:defRPr/>
            </a:pPr>
            <a:endParaRPr lang="zh-CN" altLang="en-US">
              <a:solidFill>
                <a:srgbClr val="000000"/>
              </a:solidFill>
              <a:latin typeface="Arial" charset="0"/>
            </a:endParaRPr>
          </a:p>
        </p:txBody>
      </p:sp>
      <p:sp>
        <p:nvSpPr>
          <p:cNvPr id="31" name="Line 81"/>
          <p:cNvSpPr>
            <a:spLocks noChangeShapeType="1"/>
          </p:cNvSpPr>
          <p:nvPr/>
        </p:nvSpPr>
        <p:spPr bwMode="gray">
          <a:xfrm>
            <a:off x="5480050" y="1588"/>
            <a:ext cx="0" cy="4238625"/>
          </a:xfrm>
          <a:prstGeom prst="line">
            <a:avLst/>
          </a:prstGeom>
          <a:noFill/>
          <a:ln w="9525">
            <a:solidFill>
              <a:srgbClr val="FFFFFF"/>
            </a:solidFill>
            <a:round/>
            <a:headEnd/>
            <a:tailEnd/>
          </a:ln>
          <a:effectLst>
            <a:outerShdw dist="17961" dir="2700000" algn="ctr" rotWithShape="0">
              <a:schemeClr val="accent2">
                <a:alpha val="50000"/>
              </a:schemeClr>
            </a:outerShdw>
          </a:effectLst>
          <a:extLst/>
        </p:spPr>
        <p:txBody>
          <a:bodyPr/>
          <a:lstStyle/>
          <a:p>
            <a:pPr>
              <a:defRPr/>
            </a:pPr>
            <a:endParaRPr lang="zh-CN" altLang="en-US">
              <a:solidFill>
                <a:srgbClr val="000000"/>
              </a:solidFill>
              <a:latin typeface="Arial" charset="0"/>
            </a:endParaRPr>
          </a:p>
        </p:txBody>
      </p:sp>
      <p:sp>
        <p:nvSpPr>
          <p:cNvPr id="32" name="Rectangle 82"/>
          <p:cNvSpPr>
            <a:spLocks noChangeArrowheads="1"/>
          </p:cNvSpPr>
          <p:nvPr/>
        </p:nvSpPr>
        <p:spPr bwMode="gray">
          <a:xfrm>
            <a:off x="4457700" y="3495675"/>
            <a:ext cx="1012825" cy="1025525"/>
          </a:xfrm>
          <a:prstGeom prst="rect">
            <a:avLst/>
          </a:prstGeom>
          <a:solidFill>
            <a:srgbClr val="FFFFFF">
              <a:alpha val="30000"/>
            </a:srgbClr>
          </a:solidFill>
          <a:ln>
            <a:noFill/>
          </a:ln>
          <a:effectLst/>
          <a:extLst/>
        </p:spPr>
        <p:txBody>
          <a:bodyPr wrap="none" anchor="ctr"/>
          <a:lstStyle/>
          <a:p>
            <a:pPr>
              <a:defRPr/>
            </a:pPr>
            <a:endParaRPr lang="zh-CN" altLang="en-US">
              <a:solidFill>
                <a:srgbClr val="000000"/>
              </a:solidFill>
              <a:latin typeface="Arial" charset="0"/>
            </a:endParaRPr>
          </a:p>
        </p:txBody>
      </p:sp>
      <p:pic>
        <p:nvPicPr>
          <p:cNvPr id="33" name="Picture 83" descr="water"/>
          <p:cNvPicPr>
            <a:picLocks noChangeAspect="1" noChangeArrowheads="1"/>
          </p:cNvPicPr>
          <p:nvPr/>
        </p:nvPicPr>
        <p:blipFill>
          <a:blip r:embed="rId2" cstate="print"/>
          <a:srcRect l="22409" t="16374" b="27486"/>
          <a:stretch>
            <a:fillRect/>
          </a:stretch>
        </p:blipFill>
        <p:spPr bwMode="gray">
          <a:xfrm rot="393398">
            <a:off x="2667000" y="609600"/>
            <a:ext cx="2663825" cy="2197100"/>
          </a:xfrm>
          <a:prstGeom prst="rect">
            <a:avLst/>
          </a:prstGeom>
          <a:noFill/>
          <a:ln w="9525">
            <a:noFill/>
            <a:miter lim="800000"/>
            <a:headEnd/>
            <a:tailEnd/>
          </a:ln>
        </p:spPr>
      </p:pic>
      <p:sp>
        <p:nvSpPr>
          <p:cNvPr id="3075" name="Rectangle 3"/>
          <p:cNvSpPr>
            <a:spLocks noGrp="1" noChangeArrowheads="1"/>
          </p:cNvSpPr>
          <p:nvPr>
            <p:ph type="subTitle" idx="1"/>
          </p:nvPr>
        </p:nvSpPr>
        <p:spPr>
          <a:xfrm>
            <a:off x="333375" y="5084763"/>
            <a:ext cx="6400800" cy="457200"/>
          </a:xfrm>
        </p:spPr>
        <p:txBody>
          <a:bodyPr/>
          <a:lstStyle>
            <a:lvl1pPr marL="0" indent="0">
              <a:buFontTx/>
              <a:buNone/>
              <a:defRPr sz="1600">
                <a:latin typeface="Times New Roman" pitchFamily="18" charset="0"/>
              </a:defRPr>
            </a:lvl1pPr>
          </a:lstStyle>
          <a:p>
            <a:pPr lvl="0"/>
            <a:r>
              <a:rPr lang="zh-CN" altLang="en-US" noProof="0" smtClean="0"/>
              <a:t>单击此处编辑母版副标题样式</a:t>
            </a:r>
            <a:endParaRPr lang="en-US" altLang="zh-CN" noProof="0" smtClean="0"/>
          </a:p>
        </p:txBody>
      </p:sp>
      <p:sp>
        <p:nvSpPr>
          <p:cNvPr id="3074" name="Rectangle 2"/>
          <p:cNvSpPr>
            <a:spLocks noGrp="1" noChangeArrowheads="1"/>
          </p:cNvSpPr>
          <p:nvPr>
            <p:ph type="ctrTitle"/>
          </p:nvPr>
        </p:nvSpPr>
        <p:spPr bwMode="gray">
          <a:xfrm>
            <a:off x="333375" y="1884363"/>
            <a:ext cx="8229600" cy="1470025"/>
          </a:xfrm>
          <a:effectLst/>
          <a:extLst/>
        </p:spPr>
        <p:txBody>
          <a:bodyPr/>
          <a:lstStyle>
            <a:lvl1pPr>
              <a:defRPr sz="4800"/>
            </a:lvl1pPr>
          </a:lstStyle>
          <a:p>
            <a:pPr lvl="0"/>
            <a:r>
              <a:rPr lang="zh-CN" altLang="en-US" noProof="0" smtClean="0"/>
              <a:t>单击此处编辑母版标题样式</a:t>
            </a:r>
            <a:endParaRPr lang="en-US" altLang="zh-CN" noProof="0" smtClean="0"/>
          </a:p>
        </p:txBody>
      </p:sp>
      <p:sp>
        <p:nvSpPr>
          <p:cNvPr id="34" name="Rectangle 4"/>
          <p:cNvSpPr>
            <a:spLocks noGrp="1" noChangeArrowheads="1"/>
          </p:cNvSpPr>
          <p:nvPr>
            <p:ph type="dt" sz="half" idx="10"/>
          </p:nvPr>
        </p:nvSpPr>
        <p:spPr>
          <a:xfrm>
            <a:off x="457200" y="6407150"/>
            <a:ext cx="2133600" cy="314325"/>
          </a:xfrm>
        </p:spPr>
        <p:txBody>
          <a:bodyPr/>
          <a:lstStyle>
            <a:lvl1pPr>
              <a:defRPr dirty="0" smtClean="0">
                <a:latin typeface="Times New Roman" pitchFamily="18" charset="0"/>
              </a:defRPr>
            </a:lvl1pPr>
          </a:lstStyle>
          <a:p>
            <a:pPr>
              <a:defRPr/>
            </a:pPr>
            <a:r>
              <a:rPr lang="en-US" altLang="zh-CN"/>
              <a:t>2014-1-24</a:t>
            </a:r>
          </a:p>
        </p:txBody>
      </p:sp>
      <p:sp>
        <p:nvSpPr>
          <p:cNvPr id="35" name="Rectangle 5"/>
          <p:cNvSpPr>
            <a:spLocks noGrp="1" noChangeArrowheads="1"/>
          </p:cNvSpPr>
          <p:nvPr>
            <p:ph type="ftr" sz="quarter" idx="11"/>
          </p:nvPr>
        </p:nvSpPr>
        <p:spPr>
          <a:xfrm>
            <a:off x="3124200" y="6407150"/>
            <a:ext cx="2895600" cy="314325"/>
          </a:xfrm>
        </p:spPr>
        <p:txBody>
          <a:bodyPr/>
          <a:lstStyle>
            <a:lvl1pPr>
              <a:defRPr>
                <a:latin typeface="Times New Roman" pitchFamily="18" charset="0"/>
              </a:defRPr>
            </a:lvl1pPr>
          </a:lstStyle>
          <a:p>
            <a:pPr>
              <a:defRPr/>
            </a:pPr>
            <a:endParaRPr lang="en-US" altLang="zh-CN"/>
          </a:p>
        </p:txBody>
      </p:sp>
      <p:sp>
        <p:nvSpPr>
          <p:cNvPr id="36" name="Rectangle 6"/>
          <p:cNvSpPr>
            <a:spLocks noGrp="1" noChangeArrowheads="1"/>
          </p:cNvSpPr>
          <p:nvPr>
            <p:ph type="sldNum" sz="quarter" idx="12"/>
          </p:nvPr>
        </p:nvSpPr>
        <p:spPr>
          <a:xfrm>
            <a:off x="6553200" y="6407150"/>
            <a:ext cx="2133600" cy="314325"/>
          </a:xfrm>
        </p:spPr>
        <p:txBody>
          <a:bodyPr/>
          <a:lstStyle>
            <a:lvl1pPr>
              <a:defRPr>
                <a:latin typeface="Times New Roman" pitchFamily="18" charset="0"/>
              </a:defRPr>
            </a:lvl1pPr>
          </a:lstStyle>
          <a:p>
            <a:pPr>
              <a:defRPr/>
            </a:pPr>
            <a:fld id="{9DE919D5-9340-40A6-BCF9-A105AAE210C2}" type="slidenum">
              <a:rPr lang="en-US" altLang="zh-CN"/>
              <a:pPr>
                <a:defRPr/>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childTnLst>
                                </p:cTn>
                              </p:par>
                            </p:childTnLst>
                          </p:cTn>
                        </p:par>
                        <p:par>
                          <p:cTn id="17" fill="hold">
                            <p:stCondLst>
                              <p:cond delay="3000"/>
                            </p:stCondLst>
                            <p:childTnLst>
                              <p:par>
                                <p:cTn id="18" presetID="26" presetClass="emph" presetSubtype="0" fill="hold" grpId="1" nodeType="afterEffect">
                                  <p:stCondLst>
                                    <p:cond delay="0"/>
                                  </p:stCondLst>
                                  <p:childTnLst>
                                    <p:animEffect transition="out" filter="fade">
                                      <p:cBhvr>
                                        <p:cTn id="19" dur="2000" tmFilter="0, 0; .2, .5; .8, .5; 1, 0"/>
                                        <p:tgtEl>
                                          <p:spTgt spid="7"/>
                                        </p:tgtEl>
                                      </p:cBhvr>
                                    </p:animEffect>
                                    <p:animScale>
                                      <p:cBhvr>
                                        <p:cTn id="20" dur="1000" autoRev="1" fill="hold"/>
                                        <p:tgtEl>
                                          <p:spTgt spid="7"/>
                                        </p:tgtEl>
                                      </p:cBhvr>
                                      <p:by x="105000" y="105000"/>
                                    </p:animScale>
                                  </p:childTnLst>
                                </p:cTn>
                              </p:par>
                              <p:par>
                                <p:cTn id="21" presetID="26" presetClass="emph" presetSubtype="0" fill="hold" grpId="1" nodeType="withEffect">
                                  <p:stCondLst>
                                    <p:cond delay="500"/>
                                  </p:stCondLst>
                                  <p:childTnLst>
                                    <p:animEffect transition="out" filter="fade">
                                      <p:cBhvr>
                                        <p:cTn id="22" dur="2000" tmFilter="0, 0; .2, .5; .8, .5; 1, 0"/>
                                        <p:tgtEl>
                                          <p:spTgt spid="6"/>
                                        </p:tgtEl>
                                      </p:cBhvr>
                                    </p:animEffect>
                                    <p:animScale>
                                      <p:cBhvr>
                                        <p:cTn id="23" dur="1000" autoRev="1" fill="hold"/>
                                        <p:tgtEl>
                                          <p:spTgt spid="6"/>
                                        </p:tgtEl>
                                      </p:cBhvr>
                                      <p:by x="105000" y="105000"/>
                                    </p:animScale>
                                  </p:childTnLst>
                                </p:cTn>
                              </p:par>
                              <p:par>
                                <p:cTn id="24" presetID="26" presetClass="emph" presetSubtype="0" fill="hold" grpId="1" nodeType="withEffect">
                                  <p:stCondLst>
                                    <p:cond delay="1000"/>
                                  </p:stCondLst>
                                  <p:childTnLst>
                                    <p:animEffect transition="out" filter="fade">
                                      <p:cBhvr>
                                        <p:cTn id="25" dur="2000" tmFilter="0, 0; .2, .5; .8, .5; 1, 0"/>
                                        <p:tgtEl>
                                          <p:spTgt spid="5"/>
                                        </p:tgtEl>
                                      </p:cBhvr>
                                    </p:animEffect>
                                    <p:animScale>
                                      <p:cBhvr>
                                        <p:cTn id="26" dur="1000" autoRev="1" fill="hold"/>
                                        <p:tgtEl>
                                          <p:spTgt spid="5"/>
                                        </p:tgtEl>
                                      </p:cBhvr>
                                      <p:by x="105000" y="105000"/>
                                    </p:animScale>
                                  </p:childTnLst>
                                </p:cTn>
                              </p:par>
                              <p:par>
                                <p:cTn id="27" presetID="26" presetClass="emph" presetSubtype="0" fill="hold" grpId="1" nodeType="withEffect">
                                  <p:stCondLst>
                                    <p:cond delay="1600"/>
                                  </p:stCondLst>
                                  <p:childTnLst>
                                    <p:animEffect transition="out" filter="fade">
                                      <p:cBhvr>
                                        <p:cTn id="28" dur="2000" tmFilter="0, 0; .2, .5; .8, .5; 1, 0"/>
                                        <p:tgtEl>
                                          <p:spTgt spid="4"/>
                                        </p:tgtEl>
                                      </p:cBhvr>
                                    </p:animEffect>
                                    <p:animScale>
                                      <p:cBhvr>
                                        <p:cTn id="29" dur="1000" autoRev="1" fill="hold"/>
                                        <p:tgtEl>
                                          <p:spTgt spid="4"/>
                                        </p:tgtEl>
                                      </p:cBhvr>
                                      <p:by x="105000" y="105000"/>
                                    </p:animScale>
                                  </p:childTnLst>
                                </p:cTn>
                              </p:par>
                            </p:childTnLst>
                          </p:cTn>
                        </p:par>
                        <p:par>
                          <p:cTn id="30" fill="hold">
                            <p:stCondLst>
                              <p:cond delay="6600"/>
                            </p:stCondLst>
                            <p:childTnLst>
                              <p:par>
                                <p:cTn id="31" presetID="19" presetClass="emph" presetSubtype="0" fill="hold" grpId="2" nodeType="afterEffect">
                                  <p:stCondLst>
                                    <p:cond delay="0"/>
                                  </p:stCondLst>
                                  <p:childTnLst>
                                    <p:animClr clrSpc="rgb" dir="cw">
                                      <p:cBhvr override="childStyle">
                                        <p:cTn id="32" dur="1000" fill="hold"/>
                                        <p:tgtEl>
                                          <p:spTgt spid="7"/>
                                        </p:tgtEl>
                                        <p:attrNameLst>
                                          <p:attrName>style.color</p:attrName>
                                        </p:attrNameLst>
                                      </p:cBhvr>
                                      <p:to>
                                        <a:schemeClr val="hlink"/>
                                      </p:to>
                                    </p:animClr>
                                    <p:animClr clrSpc="rgb" dir="cw">
                                      <p:cBhvr>
                                        <p:cTn id="33" dur="1000" fill="hold"/>
                                        <p:tgtEl>
                                          <p:spTgt spid="7"/>
                                        </p:tgtEl>
                                        <p:attrNameLst>
                                          <p:attrName>fillcolor</p:attrName>
                                        </p:attrNameLst>
                                      </p:cBhvr>
                                      <p:to>
                                        <a:schemeClr val="hlink"/>
                                      </p:to>
                                    </p:animClr>
                                    <p:set>
                                      <p:cBhvr>
                                        <p:cTn id="34" dur="1000" fill="hold"/>
                                        <p:tgtEl>
                                          <p:spTgt spid="7"/>
                                        </p:tgtEl>
                                        <p:attrNameLst>
                                          <p:attrName>fill.type</p:attrName>
                                        </p:attrNameLst>
                                      </p:cBhvr>
                                      <p:to>
                                        <p:strVal val="solid"/>
                                      </p:to>
                                    </p:set>
                                    <p:set>
                                      <p:cBhvr>
                                        <p:cTn id="35" dur="1000" fill="hold"/>
                                        <p:tgtEl>
                                          <p:spTgt spid="7"/>
                                        </p:tgtEl>
                                        <p:attrNameLst>
                                          <p:attrName>fill.on</p:attrName>
                                        </p:attrNameLst>
                                      </p:cBhvr>
                                      <p:to>
                                        <p:strVal val="true"/>
                                      </p:to>
                                    </p:set>
                                  </p:childTnLst>
                                </p:cTn>
                              </p:par>
                              <p:par>
                                <p:cTn id="36" presetID="19" presetClass="emph" presetSubtype="0" fill="hold" grpId="2" nodeType="withEffect">
                                  <p:stCondLst>
                                    <p:cond delay="500"/>
                                  </p:stCondLst>
                                  <p:childTnLst>
                                    <p:animClr clrSpc="rgb" dir="cw">
                                      <p:cBhvr override="childStyle">
                                        <p:cTn id="37" dur="1000" fill="hold"/>
                                        <p:tgtEl>
                                          <p:spTgt spid="6"/>
                                        </p:tgtEl>
                                        <p:attrNameLst>
                                          <p:attrName>style.color</p:attrName>
                                        </p:attrNameLst>
                                      </p:cBhvr>
                                      <p:to>
                                        <a:schemeClr val="folHlink"/>
                                      </p:to>
                                    </p:animClr>
                                    <p:animClr clrSpc="rgb" dir="cw">
                                      <p:cBhvr>
                                        <p:cTn id="38" dur="1000" fill="hold"/>
                                        <p:tgtEl>
                                          <p:spTgt spid="6"/>
                                        </p:tgtEl>
                                        <p:attrNameLst>
                                          <p:attrName>fillcolor</p:attrName>
                                        </p:attrNameLst>
                                      </p:cBhvr>
                                      <p:to>
                                        <a:schemeClr val="folHlink"/>
                                      </p:to>
                                    </p:animClr>
                                    <p:set>
                                      <p:cBhvr>
                                        <p:cTn id="39" dur="1000" fill="hold"/>
                                        <p:tgtEl>
                                          <p:spTgt spid="6"/>
                                        </p:tgtEl>
                                        <p:attrNameLst>
                                          <p:attrName>fill.type</p:attrName>
                                        </p:attrNameLst>
                                      </p:cBhvr>
                                      <p:to>
                                        <p:strVal val="solid"/>
                                      </p:to>
                                    </p:set>
                                    <p:set>
                                      <p:cBhvr>
                                        <p:cTn id="40" dur="1000" fill="hold"/>
                                        <p:tgtEl>
                                          <p:spTgt spid="6"/>
                                        </p:tgtEl>
                                        <p:attrNameLst>
                                          <p:attrName>fill.on</p:attrName>
                                        </p:attrNameLst>
                                      </p:cBhvr>
                                      <p:to>
                                        <p:strVal val="true"/>
                                      </p:to>
                                    </p:set>
                                  </p:childTnLst>
                                </p:cTn>
                              </p:par>
                              <p:par>
                                <p:cTn id="41" presetID="19" presetClass="emph" presetSubtype="0" fill="hold" grpId="2" nodeType="withEffect">
                                  <p:stCondLst>
                                    <p:cond delay="900"/>
                                  </p:stCondLst>
                                  <p:childTnLst>
                                    <p:animClr clrSpc="rgb" dir="cw">
                                      <p:cBhvr override="childStyle">
                                        <p:cTn id="42" dur="1000" fill="hold"/>
                                        <p:tgtEl>
                                          <p:spTgt spid="5"/>
                                        </p:tgtEl>
                                        <p:attrNameLst>
                                          <p:attrName>style.color</p:attrName>
                                        </p:attrNameLst>
                                      </p:cBhvr>
                                      <p:to>
                                        <a:schemeClr val="accent1"/>
                                      </p:to>
                                    </p:animClr>
                                    <p:animClr clrSpc="rgb" dir="cw">
                                      <p:cBhvr>
                                        <p:cTn id="43" dur="1000" fill="hold"/>
                                        <p:tgtEl>
                                          <p:spTgt spid="5"/>
                                        </p:tgtEl>
                                        <p:attrNameLst>
                                          <p:attrName>fillcolor</p:attrName>
                                        </p:attrNameLst>
                                      </p:cBhvr>
                                      <p:to>
                                        <a:schemeClr val="accent1"/>
                                      </p:to>
                                    </p:animClr>
                                    <p:set>
                                      <p:cBhvr>
                                        <p:cTn id="44" dur="1000" fill="hold"/>
                                        <p:tgtEl>
                                          <p:spTgt spid="5"/>
                                        </p:tgtEl>
                                        <p:attrNameLst>
                                          <p:attrName>fill.type</p:attrName>
                                        </p:attrNameLst>
                                      </p:cBhvr>
                                      <p:to>
                                        <p:strVal val="solid"/>
                                      </p:to>
                                    </p:set>
                                    <p:set>
                                      <p:cBhvr>
                                        <p:cTn id="45" dur="1000" fill="hold"/>
                                        <p:tgtEl>
                                          <p:spTgt spid="5"/>
                                        </p:tgtEl>
                                        <p:attrNameLst>
                                          <p:attrName>fill.on</p:attrName>
                                        </p:attrNameLst>
                                      </p:cBhvr>
                                      <p:to>
                                        <p:strVal val="true"/>
                                      </p:to>
                                    </p:set>
                                  </p:childTnLst>
                                </p:cTn>
                              </p:par>
                              <p:par>
                                <p:cTn id="46" presetID="19" presetClass="emph" presetSubtype="0" fill="hold" grpId="2" nodeType="withEffect">
                                  <p:stCondLst>
                                    <p:cond delay="1400"/>
                                  </p:stCondLst>
                                  <p:childTnLst>
                                    <p:animClr clrSpc="rgb" dir="cw">
                                      <p:cBhvr override="childStyle">
                                        <p:cTn id="47" dur="1000" fill="hold"/>
                                        <p:tgtEl>
                                          <p:spTgt spid="4"/>
                                        </p:tgtEl>
                                        <p:attrNameLst>
                                          <p:attrName>style.color</p:attrName>
                                        </p:attrNameLst>
                                      </p:cBhvr>
                                      <p:to>
                                        <a:schemeClr val="accent2"/>
                                      </p:to>
                                    </p:animClr>
                                    <p:animClr clrSpc="rgb" dir="cw">
                                      <p:cBhvr>
                                        <p:cTn id="48" dur="1000" fill="hold"/>
                                        <p:tgtEl>
                                          <p:spTgt spid="4"/>
                                        </p:tgtEl>
                                        <p:attrNameLst>
                                          <p:attrName>fillcolor</p:attrName>
                                        </p:attrNameLst>
                                      </p:cBhvr>
                                      <p:to>
                                        <a:schemeClr val="accent2"/>
                                      </p:to>
                                    </p:animClr>
                                    <p:set>
                                      <p:cBhvr>
                                        <p:cTn id="49" dur="1000" fill="hold"/>
                                        <p:tgtEl>
                                          <p:spTgt spid="4"/>
                                        </p:tgtEl>
                                        <p:attrNameLst>
                                          <p:attrName>fill.type</p:attrName>
                                        </p:attrNameLst>
                                      </p:cBhvr>
                                      <p:to>
                                        <p:strVal val="solid"/>
                                      </p:to>
                                    </p:set>
                                    <p:set>
                                      <p:cBhvr>
                                        <p:cTn id="50" dur="1000" fill="hold"/>
                                        <p:tgtEl>
                                          <p:spTgt spid="4"/>
                                        </p:tgtEl>
                                        <p:attrNameLst>
                                          <p:attrName>fill.on</p:attrName>
                                        </p:attrNameLst>
                                      </p:cBhvr>
                                      <p:to>
                                        <p:strVal val="true"/>
                                      </p:to>
                                    </p:set>
                                  </p:childTnLst>
                                </p:cTn>
                              </p:par>
                            </p:childTnLst>
                          </p:cTn>
                        </p:par>
                        <p:par>
                          <p:cTn id="51" fill="hold">
                            <p:stCondLst>
                              <p:cond delay="9000"/>
                            </p:stCondLst>
                            <p:childTnLst>
                              <p:par>
                                <p:cTn id="52" presetID="19" presetClass="emph" presetSubtype="0" fill="hold" grpId="3" nodeType="afterEffect">
                                  <p:stCondLst>
                                    <p:cond delay="0"/>
                                  </p:stCondLst>
                                  <p:childTnLst>
                                    <p:animClr clrSpc="rgb" dir="cw">
                                      <p:cBhvr override="childStyle">
                                        <p:cTn id="53" dur="1000" fill="hold"/>
                                        <p:tgtEl>
                                          <p:spTgt spid="7"/>
                                        </p:tgtEl>
                                        <p:attrNameLst>
                                          <p:attrName>style.color</p:attrName>
                                        </p:attrNameLst>
                                      </p:cBhvr>
                                      <p:to>
                                        <a:schemeClr val="folHlink"/>
                                      </p:to>
                                    </p:animClr>
                                    <p:animClr clrSpc="rgb" dir="cw">
                                      <p:cBhvr>
                                        <p:cTn id="54" dur="1000" fill="hold"/>
                                        <p:tgtEl>
                                          <p:spTgt spid="7"/>
                                        </p:tgtEl>
                                        <p:attrNameLst>
                                          <p:attrName>fillcolor</p:attrName>
                                        </p:attrNameLst>
                                      </p:cBhvr>
                                      <p:to>
                                        <a:schemeClr val="folHlink"/>
                                      </p:to>
                                    </p:animClr>
                                    <p:set>
                                      <p:cBhvr>
                                        <p:cTn id="55" dur="1000" fill="hold"/>
                                        <p:tgtEl>
                                          <p:spTgt spid="7"/>
                                        </p:tgtEl>
                                        <p:attrNameLst>
                                          <p:attrName>fill.type</p:attrName>
                                        </p:attrNameLst>
                                      </p:cBhvr>
                                      <p:to>
                                        <p:strVal val="solid"/>
                                      </p:to>
                                    </p:set>
                                    <p:set>
                                      <p:cBhvr>
                                        <p:cTn id="56" dur="1000" fill="hold"/>
                                        <p:tgtEl>
                                          <p:spTgt spid="7"/>
                                        </p:tgtEl>
                                        <p:attrNameLst>
                                          <p:attrName>fill.on</p:attrName>
                                        </p:attrNameLst>
                                      </p:cBhvr>
                                      <p:to>
                                        <p:strVal val="true"/>
                                      </p:to>
                                    </p:set>
                                  </p:childTnLst>
                                </p:cTn>
                              </p:par>
                              <p:par>
                                <p:cTn id="57" presetID="19" presetClass="emph" presetSubtype="0" fill="hold" grpId="3" nodeType="withEffect">
                                  <p:stCondLst>
                                    <p:cond delay="700"/>
                                  </p:stCondLst>
                                  <p:childTnLst>
                                    <p:animClr clrSpc="rgb" dir="cw">
                                      <p:cBhvr override="childStyle">
                                        <p:cTn id="58" dur="1000" fill="hold"/>
                                        <p:tgtEl>
                                          <p:spTgt spid="6"/>
                                        </p:tgtEl>
                                        <p:attrNameLst>
                                          <p:attrName>style.color</p:attrName>
                                        </p:attrNameLst>
                                      </p:cBhvr>
                                      <p:to>
                                        <a:schemeClr val="accent1"/>
                                      </p:to>
                                    </p:animClr>
                                    <p:animClr clrSpc="rgb" dir="cw">
                                      <p:cBhvr>
                                        <p:cTn id="59" dur="1000" fill="hold"/>
                                        <p:tgtEl>
                                          <p:spTgt spid="6"/>
                                        </p:tgtEl>
                                        <p:attrNameLst>
                                          <p:attrName>fillcolor</p:attrName>
                                        </p:attrNameLst>
                                      </p:cBhvr>
                                      <p:to>
                                        <a:schemeClr val="accent1"/>
                                      </p:to>
                                    </p:animClr>
                                    <p:set>
                                      <p:cBhvr>
                                        <p:cTn id="60" dur="1000" fill="hold"/>
                                        <p:tgtEl>
                                          <p:spTgt spid="6"/>
                                        </p:tgtEl>
                                        <p:attrNameLst>
                                          <p:attrName>fill.type</p:attrName>
                                        </p:attrNameLst>
                                      </p:cBhvr>
                                      <p:to>
                                        <p:strVal val="solid"/>
                                      </p:to>
                                    </p:set>
                                    <p:set>
                                      <p:cBhvr>
                                        <p:cTn id="61" dur="1000" fill="hold"/>
                                        <p:tgtEl>
                                          <p:spTgt spid="6"/>
                                        </p:tgtEl>
                                        <p:attrNameLst>
                                          <p:attrName>fill.on</p:attrName>
                                        </p:attrNameLst>
                                      </p:cBhvr>
                                      <p:to>
                                        <p:strVal val="true"/>
                                      </p:to>
                                    </p:set>
                                  </p:childTnLst>
                                </p:cTn>
                              </p:par>
                              <p:par>
                                <p:cTn id="62" presetID="19" presetClass="emph" presetSubtype="0" fill="hold" grpId="3" nodeType="withEffect">
                                  <p:stCondLst>
                                    <p:cond delay="0"/>
                                  </p:stCondLst>
                                  <p:childTnLst>
                                    <p:animClr clrSpc="rgb" dir="cw">
                                      <p:cBhvr override="childStyle">
                                        <p:cTn id="63" dur="1000" fill="hold"/>
                                        <p:tgtEl>
                                          <p:spTgt spid="5"/>
                                        </p:tgtEl>
                                        <p:attrNameLst>
                                          <p:attrName>style.color</p:attrName>
                                        </p:attrNameLst>
                                      </p:cBhvr>
                                      <p:to>
                                        <a:schemeClr val="accent2"/>
                                      </p:to>
                                    </p:animClr>
                                    <p:animClr clrSpc="rgb" dir="cw">
                                      <p:cBhvr>
                                        <p:cTn id="64" dur="1000" fill="hold"/>
                                        <p:tgtEl>
                                          <p:spTgt spid="5"/>
                                        </p:tgtEl>
                                        <p:attrNameLst>
                                          <p:attrName>fillcolor</p:attrName>
                                        </p:attrNameLst>
                                      </p:cBhvr>
                                      <p:to>
                                        <a:schemeClr val="accent2"/>
                                      </p:to>
                                    </p:animClr>
                                    <p:set>
                                      <p:cBhvr>
                                        <p:cTn id="65" dur="1000" fill="hold"/>
                                        <p:tgtEl>
                                          <p:spTgt spid="5"/>
                                        </p:tgtEl>
                                        <p:attrNameLst>
                                          <p:attrName>fill.type</p:attrName>
                                        </p:attrNameLst>
                                      </p:cBhvr>
                                      <p:to>
                                        <p:strVal val="solid"/>
                                      </p:to>
                                    </p:set>
                                    <p:set>
                                      <p:cBhvr>
                                        <p:cTn id="66" dur="1000" fill="hold"/>
                                        <p:tgtEl>
                                          <p:spTgt spid="5"/>
                                        </p:tgtEl>
                                        <p:attrNameLst>
                                          <p:attrName>fill.on</p:attrName>
                                        </p:attrNameLst>
                                      </p:cBhvr>
                                      <p:to>
                                        <p:strVal val="true"/>
                                      </p:to>
                                    </p:set>
                                  </p:childTnLst>
                                </p:cTn>
                              </p:par>
                              <p:par>
                                <p:cTn id="67" presetID="19" presetClass="emph" presetSubtype="0" fill="hold" grpId="3" nodeType="withEffect">
                                  <p:stCondLst>
                                    <p:cond delay="700"/>
                                  </p:stCondLst>
                                  <p:childTnLst>
                                    <p:animClr clrSpc="rgb" dir="cw">
                                      <p:cBhvr override="childStyle">
                                        <p:cTn id="68" dur="1000" fill="hold"/>
                                        <p:tgtEl>
                                          <p:spTgt spid="4"/>
                                        </p:tgtEl>
                                        <p:attrNameLst>
                                          <p:attrName>style.color</p:attrName>
                                        </p:attrNameLst>
                                      </p:cBhvr>
                                      <p:to>
                                        <a:schemeClr val="hlink"/>
                                      </p:to>
                                    </p:animClr>
                                    <p:animClr clrSpc="rgb" dir="cw">
                                      <p:cBhvr>
                                        <p:cTn id="69" dur="1000" fill="hold"/>
                                        <p:tgtEl>
                                          <p:spTgt spid="4"/>
                                        </p:tgtEl>
                                        <p:attrNameLst>
                                          <p:attrName>fillcolor</p:attrName>
                                        </p:attrNameLst>
                                      </p:cBhvr>
                                      <p:to>
                                        <a:schemeClr val="hlink"/>
                                      </p:to>
                                    </p:animClr>
                                    <p:set>
                                      <p:cBhvr>
                                        <p:cTn id="70" dur="1000" fill="hold"/>
                                        <p:tgtEl>
                                          <p:spTgt spid="4"/>
                                        </p:tgtEl>
                                        <p:attrNameLst>
                                          <p:attrName>fill.type</p:attrName>
                                        </p:attrNameLst>
                                      </p:cBhvr>
                                      <p:to>
                                        <p:strVal val="solid"/>
                                      </p:to>
                                    </p:set>
                                    <p:set>
                                      <p:cBhvr>
                                        <p:cTn id="71" dur="1000" fill="hold"/>
                                        <p:tgtEl>
                                          <p:spTgt spid="4"/>
                                        </p:tgtEl>
                                        <p:attrNameLst>
                                          <p:attrName>fill.on</p:attrName>
                                        </p:attrNameLst>
                                      </p:cBhvr>
                                      <p:to>
                                        <p:strVal val="true"/>
                                      </p:to>
                                    </p:set>
                                  </p:childTnLst>
                                </p:cTn>
                              </p:par>
                              <p:par>
                                <p:cTn id="72" presetID="10" presetClass="entr" presetSubtype="0" fill="hold" nodeType="with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fade">
                                      <p:cBhvr>
                                        <p:cTn id="7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5" grpId="0" animBg="1"/>
      <p:bldP spid="5" grpId="1" animBg="1"/>
      <p:bldP spid="5" grpId="2" animBg="1"/>
      <p:bldP spid="5" grpId="3" animBg="1"/>
      <p:bldP spid="6" grpId="0" animBg="1"/>
      <p:bldP spid="6" grpId="1" animBg="1"/>
      <p:bldP spid="6" grpId="2" animBg="1"/>
      <p:bldP spid="6" grpId="3" animBg="1"/>
      <p:bldP spid="7" grpId="0" animBg="1"/>
      <p:bldP spid="7" grpId="1" animBg="1"/>
      <p:bldP spid="7" grpId="2" animBg="1"/>
      <p:bldP spid="7" grpId="3"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427625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46101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532972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24582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77095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64748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88795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699865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1" name="Freeform 7"/>
          <p:cNvSpPr>
            <a:spLocks/>
          </p:cNvSpPr>
          <p:nvPr/>
        </p:nvSpPr>
        <p:spPr bwMode="gray">
          <a:xfrm>
            <a:off x="-9525" y="-9525"/>
            <a:ext cx="9156700" cy="6872288"/>
          </a:xfrm>
          <a:custGeom>
            <a:avLst/>
            <a:gdLst>
              <a:gd name="T0" fmla="*/ 5766 w 5768"/>
              <a:gd name="T1" fmla="*/ 605 h 4329"/>
              <a:gd name="T2" fmla="*/ 5768 w 5768"/>
              <a:gd name="T3" fmla="*/ 4325 h 4329"/>
              <a:gd name="T4" fmla="*/ 1082 w 5768"/>
              <a:gd name="T5" fmla="*/ 4329 h 4329"/>
              <a:gd name="T6" fmla="*/ 13 w 5768"/>
              <a:gd name="T7" fmla="*/ 3351 h 4329"/>
              <a:gd name="T8" fmla="*/ 0 w 5768"/>
              <a:gd name="T9" fmla="*/ 0 h 4329"/>
              <a:gd name="T10" fmla="*/ 2428 w 5768"/>
              <a:gd name="T11" fmla="*/ 7 h 4329"/>
              <a:gd name="T12" fmla="*/ 5766 w 5768"/>
              <a:gd name="T13" fmla="*/ 605 h 4329"/>
            </a:gdLst>
            <a:ahLst/>
            <a:cxnLst>
              <a:cxn ang="0">
                <a:pos x="T0" y="T1"/>
              </a:cxn>
              <a:cxn ang="0">
                <a:pos x="T2" y="T3"/>
              </a:cxn>
              <a:cxn ang="0">
                <a:pos x="T4" y="T5"/>
              </a:cxn>
              <a:cxn ang="0">
                <a:pos x="T6" y="T7"/>
              </a:cxn>
              <a:cxn ang="0">
                <a:pos x="T8" y="T9"/>
              </a:cxn>
              <a:cxn ang="0">
                <a:pos x="T10" y="T11"/>
              </a:cxn>
              <a:cxn ang="0">
                <a:pos x="T12" y="T13"/>
              </a:cxn>
            </a:cxnLst>
            <a:rect l="0" t="0" r="r" b="b"/>
            <a:pathLst>
              <a:path w="5768" h="4329">
                <a:moveTo>
                  <a:pt x="5766" y="605"/>
                </a:moveTo>
                <a:cubicBezTo>
                  <a:pt x="5767" y="2464"/>
                  <a:pt x="5768" y="4325"/>
                  <a:pt x="5768" y="4325"/>
                </a:cubicBezTo>
                <a:lnTo>
                  <a:pt x="1082" y="4329"/>
                </a:lnTo>
                <a:cubicBezTo>
                  <a:pt x="318" y="3809"/>
                  <a:pt x="9" y="3349"/>
                  <a:pt x="13" y="3351"/>
                </a:cubicBezTo>
                <a:lnTo>
                  <a:pt x="0" y="0"/>
                </a:lnTo>
                <a:lnTo>
                  <a:pt x="2428" y="7"/>
                </a:lnTo>
                <a:cubicBezTo>
                  <a:pt x="2428" y="12"/>
                  <a:pt x="3096" y="401"/>
                  <a:pt x="5766" y="605"/>
                </a:cubicBezTo>
                <a:close/>
              </a:path>
            </a:pathLst>
          </a:custGeom>
          <a:gradFill rotWithShape="1">
            <a:gsLst>
              <a:gs pos="0">
                <a:schemeClr val="bg1">
                  <a:gamma/>
                  <a:tint val="3137"/>
                  <a:invGamma/>
                </a:schemeClr>
              </a:gs>
              <a:gs pos="100000">
                <a:schemeClr val="bg1">
                  <a:alpha val="70000"/>
                </a:schemeClr>
              </a:gs>
            </a:gsLst>
            <a:lin ang="27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1033" name="Freeform 9"/>
          <p:cNvSpPr>
            <a:spLocks/>
          </p:cNvSpPr>
          <p:nvPr/>
        </p:nvSpPr>
        <p:spPr bwMode="gray">
          <a:xfrm>
            <a:off x="-4763" y="5500688"/>
            <a:ext cx="1441451" cy="1358900"/>
          </a:xfrm>
          <a:custGeom>
            <a:avLst/>
            <a:gdLst>
              <a:gd name="T0" fmla="*/ 0 w 1089"/>
              <a:gd name="T1" fmla="*/ 0 h 1100"/>
              <a:gd name="T2" fmla="*/ 0 w 1089"/>
              <a:gd name="T3" fmla="*/ 1100 h 1100"/>
              <a:gd name="T4" fmla="*/ 1089 w 1089"/>
              <a:gd name="T5" fmla="*/ 1100 h 1100"/>
              <a:gd name="T6" fmla="*/ 0 w 1089"/>
              <a:gd name="T7" fmla="*/ 0 h 1100"/>
            </a:gdLst>
            <a:ahLst/>
            <a:cxnLst>
              <a:cxn ang="0">
                <a:pos x="T0" y="T1"/>
              </a:cxn>
              <a:cxn ang="0">
                <a:pos x="T2" y="T3"/>
              </a:cxn>
              <a:cxn ang="0">
                <a:pos x="T4" y="T5"/>
              </a:cxn>
              <a:cxn ang="0">
                <a:pos x="T6" y="T7"/>
              </a:cxn>
            </a:cxnLst>
            <a:rect l="0" t="0" r="r" b="b"/>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1037" name="Line 13"/>
          <p:cNvSpPr>
            <a:spLocks noChangeShapeType="1"/>
          </p:cNvSpPr>
          <p:nvPr/>
        </p:nvSpPr>
        <p:spPr bwMode="gray">
          <a:xfrm>
            <a:off x="527050" y="0"/>
            <a:ext cx="0" cy="59102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38" name="Line 14"/>
          <p:cNvSpPr>
            <a:spLocks noChangeShapeType="1"/>
          </p:cNvSpPr>
          <p:nvPr/>
        </p:nvSpPr>
        <p:spPr bwMode="gray">
          <a:xfrm>
            <a:off x="1677988" y="0"/>
            <a:ext cx="0" cy="68326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39" name="Line 15"/>
          <p:cNvSpPr>
            <a:spLocks noChangeShapeType="1"/>
          </p:cNvSpPr>
          <p:nvPr/>
        </p:nvSpPr>
        <p:spPr bwMode="gray">
          <a:xfrm>
            <a:off x="2830513" y="0"/>
            <a:ext cx="0" cy="68611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0" name="Line 16"/>
          <p:cNvSpPr>
            <a:spLocks noChangeShapeType="1"/>
          </p:cNvSpPr>
          <p:nvPr/>
        </p:nvSpPr>
        <p:spPr bwMode="gray">
          <a:xfrm>
            <a:off x="3983038" y="0"/>
            <a:ext cx="0" cy="68754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1" name="Line 17"/>
          <p:cNvSpPr>
            <a:spLocks noChangeShapeType="1"/>
          </p:cNvSpPr>
          <p:nvPr/>
        </p:nvSpPr>
        <p:spPr bwMode="gray">
          <a:xfrm>
            <a:off x="5133975" y="388938"/>
            <a:ext cx="0" cy="6486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2" name="Line 18"/>
          <p:cNvSpPr>
            <a:spLocks noChangeShapeType="1"/>
          </p:cNvSpPr>
          <p:nvPr/>
        </p:nvSpPr>
        <p:spPr bwMode="gray">
          <a:xfrm>
            <a:off x="6286500" y="619125"/>
            <a:ext cx="0" cy="6256338"/>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3" name="Line 19"/>
          <p:cNvSpPr>
            <a:spLocks noChangeShapeType="1"/>
          </p:cNvSpPr>
          <p:nvPr/>
        </p:nvSpPr>
        <p:spPr bwMode="gray">
          <a:xfrm>
            <a:off x="7439025" y="773113"/>
            <a:ext cx="0" cy="6102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4" name="Line 20"/>
          <p:cNvSpPr>
            <a:spLocks noChangeShapeType="1"/>
          </p:cNvSpPr>
          <p:nvPr/>
        </p:nvSpPr>
        <p:spPr bwMode="gray">
          <a:xfrm>
            <a:off x="8591550" y="900113"/>
            <a:ext cx="0" cy="5975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6" name="Line 22"/>
          <p:cNvSpPr>
            <a:spLocks noChangeShapeType="1"/>
          </p:cNvSpPr>
          <p:nvPr/>
        </p:nvSpPr>
        <p:spPr bwMode="gray">
          <a:xfrm rot="5400000">
            <a:off x="2595563" y="-2176463"/>
            <a:ext cx="0" cy="51911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7" name="Line 23"/>
          <p:cNvSpPr>
            <a:spLocks noChangeShapeType="1"/>
          </p:cNvSpPr>
          <p:nvPr/>
        </p:nvSpPr>
        <p:spPr bwMode="gray">
          <a:xfrm rot="5400000">
            <a:off x="4578350" y="-303688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8" name="Line 24"/>
          <p:cNvSpPr>
            <a:spLocks noChangeShapeType="1"/>
          </p:cNvSpPr>
          <p:nvPr/>
        </p:nvSpPr>
        <p:spPr bwMode="gray">
          <a:xfrm rot="5400000">
            <a:off x="4578350" y="-191293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9" name="Line 25"/>
          <p:cNvSpPr>
            <a:spLocks noChangeShapeType="1"/>
          </p:cNvSpPr>
          <p:nvPr/>
        </p:nvSpPr>
        <p:spPr bwMode="gray">
          <a:xfrm rot="5400000">
            <a:off x="4579938" y="-788988"/>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50" name="Line 26"/>
          <p:cNvSpPr>
            <a:spLocks noChangeShapeType="1"/>
          </p:cNvSpPr>
          <p:nvPr/>
        </p:nvSpPr>
        <p:spPr bwMode="gray">
          <a:xfrm rot="5400000">
            <a:off x="4579938" y="334962"/>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51" name="Line 27"/>
          <p:cNvSpPr>
            <a:spLocks noChangeShapeType="1"/>
          </p:cNvSpPr>
          <p:nvPr/>
        </p:nvSpPr>
        <p:spPr bwMode="gray">
          <a:xfrm rot="5400000">
            <a:off x="4905376" y="1824037"/>
            <a:ext cx="0" cy="84232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52" name="Rectangle 28"/>
          <p:cNvSpPr>
            <a:spLocks noChangeArrowheads="1"/>
          </p:cNvSpPr>
          <p:nvPr/>
        </p:nvSpPr>
        <p:spPr bwMode="gray">
          <a:xfrm>
            <a:off x="4005263" y="2692400"/>
            <a:ext cx="1128712" cy="1079500"/>
          </a:xfrm>
          <a:prstGeom prst="rect">
            <a:avLst/>
          </a:prstGeom>
          <a:solidFill>
            <a:srgbClr val="FFFFFF">
              <a:alpha val="25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3" name="Rectangle 29"/>
          <p:cNvSpPr>
            <a:spLocks noChangeArrowheads="1"/>
          </p:cNvSpPr>
          <p:nvPr/>
        </p:nvSpPr>
        <p:spPr bwMode="gray">
          <a:xfrm>
            <a:off x="7459663" y="4937125"/>
            <a:ext cx="1120775" cy="1079500"/>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4" name="Rectangle 30"/>
          <p:cNvSpPr>
            <a:spLocks noChangeArrowheads="1"/>
          </p:cNvSpPr>
          <p:nvPr/>
        </p:nvSpPr>
        <p:spPr bwMode="gray">
          <a:xfrm>
            <a:off x="549275" y="3808413"/>
            <a:ext cx="1128713" cy="1079500"/>
          </a:xfrm>
          <a:prstGeom prst="rect">
            <a:avLst/>
          </a:prstGeom>
          <a:solidFill>
            <a:srgbClr val="FFFFFF">
              <a:alpha val="2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5" name="Rectangle 31"/>
          <p:cNvSpPr>
            <a:spLocks noChangeArrowheads="1"/>
          </p:cNvSpPr>
          <p:nvPr/>
        </p:nvSpPr>
        <p:spPr bwMode="gray">
          <a:xfrm>
            <a:off x="6307138" y="6064250"/>
            <a:ext cx="1128712" cy="796925"/>
          </a:xfrm>
          <a:prstGeom prst="rect">
            <a:avLst/>
          </a:prstGeom>
          <a:solidFill>
            <a:srgbClr val="FFFFFF">
              <a:alpha val="2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6" name="Rectangle 32"/>
          <p:cNvSpPr>
            <a:spLocks noChangeArrowheads="1"/>
          </p:cNvSpPr>
          <p:nvPr/>
        </p:nvSpPr>
        <p:spPr bwMode="gray">
          <a:xfrm>
            <a:off x="2846388" y="0"/>
            <a:ext cx="1128712" cy="404813"/>
          </a:xfrm>
          <a:prstGeom prst="rect">
            <a:avLst/>
          </a:prstGeom>
          <a:solidFill>
            <a:srgbClr val="FFFFFF">
              <a:alpha val="3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7" name="Rectangle 33"/>
          <p:cNvSpPr>
            <a:spLocks noChangeArrowheads="1"/>
          </p:cNvSpPr>
          <p:nvPr/>
        </p:nvSpPr>
        <p:spPr bwMode="gray">
          <a:xfrm>
            <a:off x="2852738" y="4938713"/>
            <a:ext cx="1120775" cy="1079500"/>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8" name="Rectangle 34"/>
          <p:cNvSpPr>
            <a:spLocks noChangeArrowheads="1"/>
          </p:cNvSpPr>
          <p:nvPr/>
        </p:nvSpPr>
        <p:spPr bwMode="gray">
          <a:xfrm>
            <a:off x="6300788" y="1566863"/>
            <a:ext cx="1120775" cy="1079500"/>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27" name="Rectangle 3"/>
          <p:cNvSpPr>
            <a:spLocks noGrp="1" noChangeArrowheads="1"/>
          </p:cNvSpPr>
          <p:nvPr>
            <p:ph type="body" idx="1"/>
          </p:nvPr>
        </p:nvSpPr>
        <p:spPr bwMode="gray">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gray">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ea typeface="宋体" charset="-122"/>
              </a:defRPr>
            </a:lvl1pPr>
          </a:lstStyle>
          <a:p>
            <a:fld id="{530820CF-B880-4189-942D-D702A7CBA730}" type="datetimeFigureOut">
              <a:rPr lang="zh-CN" altLang="en-US" smtClean="0"/>
              <a:pPr/>
              <a:t>2019/9/6</a:t>
            </a:fld>
            <a:endParaRPr lang="zh-CN" altLang="en-US"/>
          </a:p>
        </p:txBody>
      </p:sp>
      <p:sp>
        <p:nvSpPr>
          <p:cNvPr id="1029" name="Rectangle 5"/>
          <p:cNvSpPr>
            <a:spLocks noGrp="1" noChangeArrowheads="1"/>
          </p:cNvSpPr>
          <p:nvPr>
            <p:ph type="ftr" sz="quarter" idx="3"/>
          </p:nvPr>
        </p:nvSpPr>
        <p:spPr bwMode="gray">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endParaRPr lang="zh-CN" altLang="en-US"/>
          </a:p>
        </p:txBody>
      </p:sp>
      <p:sp>
        <p:nvSpPr>
          <p:cNvPr id="1030" name="Rectangle 6"/>
          <p:cNvSpPr>
            <a:spLocks noGrp="1" noChangeArrowheads="1"/>
          </p:cNvSpPr>
          <p:nvPr>
            <p:ph type="sldNum" sz="quarter" idx="4"/>
          </p:nvPr>
        </p:nvSpPr>
        <p:spPr bwMode="gray">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fld id="{0C913308-F349-4B6D-A68A-DD1791B4A57B}" type="slidenum">
              <a:rPr lang="zh-CN" altLang="en-US" smtClean="0"/>
              <a:pPr/>
              <a:t>‹#›</a:t>
            </a:fld>
            <a:endParaRPr lang="zh-CN" altLang="en-US"/>
          </a:p>
        </p:txBody>
      </p:sp>
      <p:sp>
        <p:nvSpPr>
          <p:cNvPr id="1060" name="Freeform 36"/>
          <p:cNvSpPr>
            <a:spLocks/>
          </p:cNvSpPr>
          <p:nvPr/>
        </p:nvSpPr>
        <p:spPr bwMode="gray">
          <a:xfrm>
            <a:off x="4041775" y="0"/>
            <a:ext cx="5105400" cy="739775"/>
          </a:xfrm>
          <a:custGeom>
            <a:avLst/>
            <a:gdLst>
              <a:gd name="T0" fmla="*/ 3130 w 3130"/>
              <a:gd name="T1" fmla="*/ 453 h 453"/>
              <a:gd name="T2" fmla="*/ 3130 w 3130"/>
              <a:gd name="T3" fmla="*/ 0 h 453"/>
              <a:gd name="T4" fmla="*/ 0 w 3130"/>
              <a:gd name="T5" fmla="*/ 0 h 453"/>
              <a:gd name="T6" fmla="*/ 3130 w 3130"/>
              <a:gd name="T7" fmla="*/ 453 h 453"/>
            </a:gdLst>
            <a:ahLst/>
            <a:cxnLst>
              <a:cxn ang="0">
                <a:pos x="T0" y="T1"/>
              </a:cxn>
              <a:cxn ang="0">
                <a:pos x="T2" y="T3"/>
              </a:cxn>
              <a:cxn ang="0">
                <a:pos x="T4" y="T5"/>
              </a:cxn>
              <a:cxn ang="0">
                <a:pos x="T6" y="T7"/>
              </a:cxn>
            </a:cxnLst>
            <a:rect l="0" t="0" r="r" b="b"/>
            <a:pathLst>
              <a:path w="3130" h="453">
                <a:moveTo>
                  <a:pt x="3130" y="453"/>
                </a:moveTo>
                <a:cubicBezTo>
                  <a:pt x="3130" y="226"/>
                  <a:pt x="3130" y="0"/>
                  <a:pt x="3130" y="0"/>
                </a:cubicBezTo>
                <a:lnTo>
                  <a:pt x="0" y="0"/>
                </a:lnTo>
                <a:cubicBezTo>
                  <a:pt x="0" y="0"/>
                  <a:pt x="1298" y="389"/>
                  <a:pt x="3130" y="453"/>
                </a:cubicBezTo>
                <a:close/>
              </a:path>
            </a:pathLst>
          </a:custGeom>
          <a:solidFill>
            <a:schemeClr va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1026" name="Rectangle 2"/>
          <p:cNvSpPr>
            <a:spLocks noGrp="1" noChangeArrowheads="1"/>
          </p:cNvSpPr>
          <p:nvPr>
            <p:ph type="title"/>
          </p:nvPr>
        </p:nvSpPr>
        <p:spPr bwMode="black">
          <a:xfrm>
            <a:off x="457200" y="325438"/>
            <a:ext cx="8229600" cy="927100"/>
          </a:xfrm>
          <a:prstGeom prst="rect">
            <a:avLst/>
          </a:prstGeom>
          <a:noFill/>
          <a:ln>
            <a:noFill/>
          </a:ln>
          <a:effectLst>
            <a:outerShdw dist="35921" dir="2700000" algn="ctr" rotWithShape="0">
              <a:srgbClr val="FFFFFF"/>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pic>
        <p:nvPicPr>
          <p:cNvPr id="1061" name="Picture 37" descr="water"/>
          <p:cNvPicPr>
            <a:picLocks noChangeAspect="1" noChangeArrowheads="1"/>
          </p:cNvPicPr>
          <p:nvPr/>
        </p:nvPicPr>
        <p:blipFill>
          <a:blip r:embed="rId19" cstate="print">
            <a:extLst>
              <a:ext uri="{28A0092B-C50C-407E-A947-70E740481C1C}">
                <a14:useLocalDpi xmlns="" xmlns:a14="http://schemas.microsoft.com/office/drawing/2010/main" val="0"/>
              </a:ext>
            </a:extLst>
          </a:blip>
          <a:srcRect l="22409" t="16374" b="27486"/>
          <a:stretch>
            <a:fillRect/>
          </a:stretch>
        </p:blipFill>
        <p:spPr bwMode="gray">
          <a:xfrm rot="786797">
            <a:off x="6629400" y="-381000"/>
            <a:ext cx="2417763" cy="1995488"/>
          </a:xfrm>
          <a:prstGeom prst="rect">
            <a:avLst/>
          </a:prstGeom>
          <a:noFill/>
          <a:extLst>
            <a:ext uri="{909E8E84-426E-40DD-AFC4-6F175D3DCCD1}">
              <a14:hiddenFill xmlns="" xmlns:a14="http://schemas.microsoft.com/office/drawing/2010/main">
                <a:solidFill>
                  <a:srgbClr val="FFFFFF"/>
                </a:solidFill>
              </a14:hiddenFill>
            </a:ext>
          </a:extLst>
        </p:spPr>
      </p:pic>
      <p:pic>
        <p:nvPicPr>
          <p:cNvPr id="1062" name="Picture 38" descr="3"/>
          <p:cNvPicPr>
            <a:picLocks noChangeAspect="1" noChangeArrowheads="1"/>
          </p:cNvPicPr>
          <p:nvPr/>
        </p:nvPicPr>
        <p:blipFill>
          <a:blip r:embed="rId20" cstate="print">
            <a:extLst>
              <a:ext uri="{28A0092B-C50C-407E-A947-70E740481C1C}">
                <a14:useLocalDpi xmlns="" xmlns:a14="http://schemas.microsoft.com/office/drawing/2010/main" val="0"/>
              </a:ext>
            </a:extLst>
          </a:blip>
          <a:srcRect/>
          <a:stretch>
            <a:fillRect/>
          </a:stretch>
        </p:blipFill>
        <p:spPr bwMode="gray">
          <a:xfrm rot="20740733" flipH="1">
            <a:off x="49213" y="5726113"/>
            <a:ext cx="1223962" cy="1371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40789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ppt_x</p:attrName>
                                        </p:attrNameLst>
                                      </p:cBhvr>
                                      <p:tavLst>
                                        <p:tav tm="0">
                                          <p:val>
                                            <p:strVal val="#ppt_x-.2"/>
                                          </p:val>
                                        </p:tav>
                                        <p:tav tm="100000">
                                          <p:val>
                                            <p:strVal val="#ppt_x"/>
                                          </p:val>
                                        </p:tav>
                                      </p:tavLst>
                                    </p:anim>
                                    <p:anim calcmode="lin" valueType="num">
                                      <p:cBhvr>
                                        <p:cTn id="8" dur="5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500"/>
                                        <p:tgtEl>
                                          <p:spTgt spid="1026"/>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60"/>
                                        </p:tgtEl>
                                        <p:attrNameLst>
                                          <p:attrName>style.visibility</p:attrName>
                                        </p:attrNameLst>
                                      </p:cBhvr>
                                      <p:to>
                                        <p:strVal val="visible"/>
                                      </p:to>
                                    </p:set>
                                    <p:animEffect transition="in" filter="fade">
                                      <p:cBhvr>
                                        <p:cTn id="13" dur="1000"/>
                                        <p:tgtEl>
                                          <p:spTgt spid="1060"/>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033"/>
                                        </p:tgtEl>
                                        <p:attrNameLst>
                                          <p:attrName>style.visibility</p:attrName>
                                        </p:attrNameLst>
                                      </p:cBhvr>
                                      <p:to>
                                        <p:strVal val="visible"/>
                                      </p:to>
                                    </p:set>
                                    <p:animEffect transition="in" filter="fade">
                                      <p:cBhvr>
                                        <p:cTn id="16" dur="1000"/>
                                        <p:tgtEl>
                                          <p:spTgt spid="1033"/>
                                        </p:tgtEl>
                                      </p:cBhvr>
                                    </p:animEffect>
                                  </p:childTnLst>
                                </p:cTn>
                              </p:par>
                            </p:childTnLst>
                          </p:cTn>
                        </p:par>
                        <p:par>
                          <p:cTn id="17" fill="hold" nodeType="afterGroup">
                            <p:stCondLst>
                              <p:cond delay="2000"/>
                            </p:stCondLst>
                            <p:childTnLst>
                              <p:par>
                                <p:cTn id="18" presetID="1" presetClass="emph" presetSubtype="2" fill="hold" nodeType="afterEffect">
                                  <p:stCondLst>
                                    <p:cond delay="0"/>
                                  </p:stCondLst>
                                  <p:childTnLst>
                                    <p:animClr clrSpc="rgb" dir="cw">
                                      <p:cBhvr>
                                        <p:cTn id="19" dur="1000" fill="hold"/>
                                        <p:tgtEl>
                                          <p:spTgt spid="1060"/>
                                        </p:tgtEl>
                                        <p:attrNameLst>
                                          <p:attrName>fillcolor</p:attrName>
                                        </p:attrNameLst>
                                      </p:cBhvr>
                                      <p:to>
                                        <a:schemeClr val="folHlink"/>
                                      </p:to>
                                    </p:animClr>
                                    <p:set>
                                      <p:cBhvr>
                                        <p:cTn id="20" dur="1000" fill="hold"/>
                                        <p:tgtEl>
                                          <p:spTgt spid="1060"/>
                                        </p:tgtEl>
                                        <p:attrNameLst>
                                          <p:attrName>fill.type</p:attrName>
                                        </p:attrNameLst>
                                      </p:cBhvr>
                                      <p:to>
                                        <p:strVal val="solid"/>
                                      </p:to>
                                    </p:set>
                                    <p:set>
                                      <p:cBhvr>
                                        <p:cTn id="21" dur="1000" fill="hold"/>
                                        <p:tgtEl>
                                          <p:spTgt spid="1060"/>
                                        </p:tgtEl>
                                        <p:attrNameLst>
                                          <p:attrName>fill.on</p:attrName>
                                        </p:attrNameLst>
                                      </p:cBhvr>
                                      <p:to>
                                        <p:strVal val="true"/>
                                      </p:to>
                                    </p:set>
                                  </p:childTnLst>
                                </p:cTn>
                              </p:par>
                              <p:par>
                                <p:cTn id="22" presetID="1" presetClass="emph" presetSubtype="2" fill="hold" nodeType="withEffect">
                                  <p:stCondLst>
                                    <p:cond delay="700"/>
                                  </p:stCondLst>
                                  <p:childTnLst>
                                    <p:animClr clrSpc="rgb" dir="cw">
                                      <p:cBhvr>
                                        <p:cTn id="23" dur="1000" fill="hold"/>
                                        <p:tgtEl>
                                          <p:spTgt spid="1033"/>
                                        </p:tgtEl>
                                        <p:attrNameLst>
                                          <p:attrName>fillcolor</p:attrName>
                                        </p:attrNameLst>
                                      </p:cBhvr>
                                      <p:to>
                                        <a:schemeClr val="accent1"/>
                                      </p:to>
                                    </p:animClr>
                                    <p:set>
                                      <p:cBhvr>
                                        <p:cTn id="24" dur="1000" fill="hold"/>
                                        <p:tgtEl>
                                          <p:spTgt spid="1033"/>
                                        </p:tgtEl>
                                        <p:attrNameLst>
                                          <p:attrName>fill.type</p:attrName>
                                        </p:attrNameLst>
                                      </p:cBhvr>
                                      <p:to>
                                        <p:strVal val="solid"/>
                                      </p:to>
                                    </p:set>
                                    <p:set>
                                      <p:cBhvr>
                                        <p:cTn id="25" dur="1000" fill="hold"/>
                                        <p:tgtEl>
                                          <p:spTgt spid="10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1060" grpId="0" animBg="1"/>
      <p:bldP spid="1026" grpId="0"/>
    </p:bldLst>
  </p:timing>
  <p:txStyles>
    <p:titleStyle>
      <a:lvl1pPr algn="l"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400" b="1">
          <a:solidFill>
            <a:schemeClr val="tx2"/>
          </a:solidFill>
          <a:latin typeface="Arial" charset="0"/>
        </a:defRPr>
      </a:lvl2pPr>
      <a:lvl3pPr algn="l" rtl="0" eaLnBrk="1" fontAlgn="base" hangingPunct="1">
        <a:spcBef>
          <a:spcPct val="0"/>
        </a:spcBef>
        <a:spcAft>
          <a:spcPct val="0"/>
        </a:spcAft>
        <a:defRPr sz="4400" b="1">
          <a:solidFill>
            <a:schemeClr val="tx2"/>
          </a:solidFill>
          <a:latin typeface="Arial" charset="0"/>
        </a:defRPr>
      </a:lvl3pPr>
      <a:lvl4pPr algn="l" rtl="0" eaLnBrk="1" fontAlgn="base" hangingPunct="1">
        <a:spcBef>
          <a:spcPct val="0"/>
        </a:spcBef>
        <a:spcAft>
          <a:spcPct val="0"/>
        </a:spcAft>
        <a:defRPr sz="4400" b="1">
          <a:solidFill>
            <a:schemeClr val="tx2"/>
          </a:solidFill>
          <a:latin typeface="Arial" charset="0"/>
        </a:defRPr>
      </a:lvl4pPr>
      <a:lvl5pPr algn="l" rtl="0" eaLnBrk="1" fontAlgn="base" hangingPunct="1">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wmf"/><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 Id="rId9" Type="http://schemas.openxmlformats.org/officeDocument/2006/relationships/oleObject" Target="../embeddings/oleObject10.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5.bin"/><Relationship Id="rId12"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oleObject" Target="../embeddings/oleObject19.bin"/><Relationship Id="rId5" Type="http://schemas.openxmlformats.org/officeDocument/2006/relationships/oleObject" Target="../embeddings/oleObject13.bin"/><Relationship Id="rId10" Type="http://schemas.openxmlformats.org/officeDocument/2006/relationships/oleObject" Target="../embeddings/oleObject18.bin"/><Relationship Id="rId4" Type="http://schemas.openxmlformats.org/officeDocument/2006/relationships/oleObject" Target="../embeddings/oleObject12.bin"/><Relationship Id="rId9" Type="http://schemas.openxmlformats.org/officeDocument/2006/relationships/oleObject" Target="../embeddings/oleObject17.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 Id="rId9" Type="http://schemas.openxmlformats.org/officeDocument/2006/relationships/oleObject" Target="../embeddings/oleObject30.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32.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7.xml"/><Relationship Id="rId1" Type="http://schemas.openxmlformats.org/officeDocument/2006/relationships/vmlDrawing" Target="../drawings/vmlDrawing9.vml"/><Relationship Id="rId4" Type="http://schemas.openxmlformats.org/officeDocument/2006/relationships/oleObject" Target="../embeddings/oleObject34.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36.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285720" y="1928802"/>
            <a:ext cx="8229600" cy="1470025"/>
          </a:xfrm>
        </p:spPr>
        <p:txBody>
          <a:bodyPr/>
          <a:lstStyle/>
          <a:p>
            <a:r>
              <a:rPr lang="zh-CN" altLang="en-US" sz="5400" b="1" dirty="0" smtClean="0">
                <a:latin typeface="华文新魏" pitchFamily="2" charset="-122"/>
                <a:ea typeface="华文新魏" pitchFamily="2" charset="-122"/>
              </a:rPr>
              <a:t>           </a:t>
            </a:r>
            <a:r>
              <a:rPr lang="zh-CN" altLang="en-US" sz="5400" b="1" dirty="0" smtClean="0">
                <a:latin typeface="华文新魏" pitchFamily="2" charset="-122"/>
                <a:ea typeface="华文新魏" pitchFamily="2" charset="-122"/>
              </a:rPr>
              <a:t>第</a:t>
            </a:r>
            <a:r>
              <a:rPr lang="en-US" altLang="zh-CN" sz="5400" b="1" smtClean="0">
                <a:latin typeface="华文新魏" pitchFamily="2" charset="-122"/>
                <a:ea typeface="华文新魏" pitchFamily="2" charset="-122"/>
              </a:rPr>
              <a:t>3</a:t>
            </a:r>
            <a:r>
              <a:rPr lang="zh-CN" altLang="en-US" sz="5400" b="1" smtClean="0">
                <a:latin typeface="华文新魏" pitchFamily="2" charset="-122"/>
                <a:ea typeface="华文新魏" pitchFamily="2" charset="-122"/>
              </a:rPr>
              <a:t>讲 </a:t>
            </a:r>
            <a:endParaRPr lang="en-US" altLang="zh-CN" sz="5400" b="1" dirty="0" smtClean="0">
              <a:latin typeface="华文新魏" pitchFamily="2" charset="-122"/>
              <a:ea typeface="华文新魏" pitchFamily="2" charset="-122"/>
            </a:endParaRPr>
          </a:p>
          <a:p>
            <a:r>
              <a:rPr lang="zh-CN" altLang="en-US" sz="5400" b="1" dirty="0" smtClean="0">
                <a:latin typeface="华文新魏" pitchFamily="2" charset="-122"/>
                <a:ea typeface="华文新魏" pitchFamily="2" charset="-122"/>
              </a:rPr>
              <a:t>  汇率与汇率制度</a:t>
            </a:r>
            <a:r>
              <a:rPr lang="en-US" altLang="zh-CN" sz="5400" b="1" dirty="0" smtClean="0">
                <a:latin typeface="华文新魏" pitchFamily="2" charset="-122"/>
                <a:ea typeface="华文新魏" pitchFamily="2" charset="-122"/>
              </a:rPr>
              <a:t/>
            </a:r>
            <a:br>
              <a:rPr lang="en-US" altLang="zh-CN" sz="5400" b="1" dirty="0" smtClean="0">
                <a:latin typeface="华文新魏" pitchFamily="2" charset="-122"/>
                <a:ea typeface="华文新魏" pitchFamily="2" charset="-122"/>
              </a:rPr>
            </a:br>
            <a:endParaRPr lang="zh-CN" altLang="en-US" sz="2800" b="1" dirty="0" smtClean="0">
              <a:solidFill>
                <a:schemeClr val="tx1"/>
              </a:solidFill>
              <a:latin typeface="华文新魏" pitchFamily="2" charset="-122"/>
              <a:ea typeface="华文新魏" pitchFamily="2" charset="-122"/>
            </a:endParaRPr>
          </a:p>
        </p:txBody>
      </p:sp>
      <p:sp>
        <p:nvSpPr>
          <p:cNvPr id="3" name="TextBox 2"/>
          <p:cNvSpPr txBox="1"/>
          <p:nvPr/>
        </p:nvSpPr>
        <p:spPr>
          <a:xfrm>
            <a:off x="1115616" y="4005064"/>
            <a:ext cx="4493538" cy="461665"/>
          </a:xfrm>
          <a:prstGeom prst="rect">
            <a:avLst/>
          </a:prstGeom>
          <a:noFill/>
        </p:spPr>
        <p:txBody>
          <a:bodyPr wrap="none" rtlCol="0">
            <a:spAutoFit/>
          </a:bodyPr>
          <a:lstStyle/>
          <a:p>
            <a:r>
              <a:rPr lang="zh-CN" altLang="en-US" sz="2400" b="1" dirty="0" smtClean="0">
                <a:latin typeface="楷体_GB2312" pitchFamily="49" charset="-122"/>
                <a:ea typeface="楷体_GB2312" pitchFamily="49" charset="-122"/>
              </a:rPr>
              <a:t>中央财经大学金融学院    方意</a:t>
            </a:r>
            <a:endParaRPr lang="zh-CN" altLang="en-US" sz="2400" b="1"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927100"/>
          </a:xfrm>
        </p:spPr>
        <p:txBody>
          <a:bodyPr/>
          <a:lstStyle/>
          <a:p>
            <a:r>
              <a:rPr lang="zh-CN" altLang="en-US" dirty="0" smtClean="0">
                <a:latin typeface="隶书" pitchFamily="49" charset="-122"/>
                <a:ea typeface="隶书" pitchFamily="49" charset="-122"/>
              </a:rPr>
              <a:t>二、汇率及汇率标价法</a:t>
            </a:r>
            <a:endParaRPr lang="zh-CN" altLang="en-US" dirty="0"/>
          </a:p>
        </p:txBody>
      </p:sp>
      <p:sp>
        <p:nvSpPr>
          <p:cNvPr id="3" name="内容占位符 2"/>
          <p:cNvSpPr>
            <a:spLocks noGrp="1"/>
          </p:cNvSpPr>
          <p:nvPr>
            <p:ph idx="1"/>
          </p:nvPr>
        </p:nvSpPr>
        <p:spPr>
          <a:xfrm>
            <a:off x="285720" y="1214422"/>
            <a:ext cx="8643998" cy="4525963"/>
          </a:xfrm>
        </p:spPr>
        <p:txBody>
          <a:bodyPr/>
          <a:lstStyle/>
          <a:p>
            <a:pPr>
              <a:lnSpc>
                <a:spcPct val="120000"/>
              </a:lnSpc>
              <a:buNone/>
            </a:pPr>
            <a:r>
              <a:rPr lang="en-US" altLang="zh-CN" sz="3600"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华文新魏" pitchFamily="2" charset="-122"/>
                <a:ea typeface="华文新魏" pitchFamily="2" charset="-122"/>
              </a:rPr>
              <a:t>汇率</a:t>
            </a:r>
            <a:r>
              <a:rPr lang="en-US" altLang="zh-CN" dirty="0" smtClean="0">
                <a:latin typeface="楷体_GB2312" pitchFamily="49" charset="-122"/>
                <a:ea typeface="楷体_GB2312" pitchFamily="49" charset="-122"/>
              </a:rPr>
              <a:t>(</a:t>
            </a:r>
            <a:r>
              <a:rPr lang="en-US" altLang="zh-CN" i="1" dirty="0" smtClean="0">
                <a:latin typeface="Times New Roman" panose="02020603050405020304" pitchFamily="18" charset="0"/>
                <a:ea typeface="楷体_GB2312" pitchFamily="49" charset="-122"/>
                <a:cs typeface="Times New Roman" panose="02020603050405020304" pitchFamily="18" charset="0"/>
              </a:rPr>
              <a:t>exchange rate</a:t>
            </a:r>
            <a:r>
              <a:rPr lang="en-US" altLang="zh-CN" dirty="0" smtClean="0">
                <a:latin typeface="楷体_GB2312" pitchFamily="49" charset="-122"/>
                <a:ea typeface="楷体_GB2312" pitchFamily="49" charset="-122"/>
              </a:rPr>
              <a:t>) </a:t>
            </a:r>
            <a:r>
              <a:rPr lang="zh-CN" altLang="en-US" dirty="0" smtClean="0">
                <a:latin typeface="楷体_GB2312" pitchFamily="49" charset="-122"/>
                <a:ea typeface="楷体_GB2312" pitchFamily="49" charset="-122"/>
              </a:rPr>
              <a:t>又称汇价，或称外汇行市，是两国货币折算的比率，或者说是一国货币以另一国货币表示的价格。</a:t>
            </a:r>
          </a:p>
          <a:p>
            <a:pPr>
              <a:lnSpc>
                <a:spcPct val="120000"/>
              </a:lnSpc>
              <a:buNone/>
            </a:pPr>
            <a:r>
              <a:rPr lang="zh-CN" altLang="en-US" sz="2800" dirty="0" smtClean="0">
                <a:solidFill>
                  <a:schemeClr val="hlink"/>
                </a:solidFill>
                <a:latin typeface="楷体_GB2312" pitchFamily="49" charset="-122"/>
                <a:ea typeface="楷体_GB2312" pitchFamily="49" charset="-122"/>
              </a:rPr>
              <a:t>  </a:t>
            </a:r>
            <a:r>
              <a:rPr lang="zh-CN" altLang="en-US" sz="2800" dirty="0" smtClean="0">
                <a:solidFill>
                  <a:srgbClr val="FF3300"/>
                </a:solidFill>
                <a:latin typeface="楷体_GB2312" pitchFamily="49" charset="-122"/>
                <a:ea typeface="楷体_GB2312" pitchFamily="49" charset="-122"/>
              </a:rPr>
              <a:t>◎</a:t>
            </a:r>
            <a:r>
              <a:rPr lang="zh-CN" altLang="en-US" sz="2800" dirty="0" smtClean="0">
                <a:latin typeface="楷体_GB2312" pitchFamily="49" charset="-122"/>
                <a:ea typeface="楷体_GB2312" pitchFamily="49" charset="-122"/>
              </a:rPr>
              <a:t>汇率为</a:t>
            </a:r>
            <a:r>
              <a:rPr lang="zh-CN" altLang="en-US" sz="2800" dirty="0">
                <a:latin typeface="楷体_GB2312" pitchFamily="49" charset="-122"/>
                <a:ea typeface="楷体_GB2312" pitchFamily="49" charset="-122"/>
              </a:rPr>
              <a:t>币值（泛指货币具有的购买能力）</a:t>
            </a:r>
            <a:r>
              <a:rPr lang="zh-CN" altLang="en-US" sz="2800" dirty="0" smtClean="0">
                <a:latin typeface="楷体_GB2312" pitchFamily="49" charset="-122"/>
                <a:ea typeface="楷体_GB2312" pitchFamily="49" charset="-122"/>
              </a:rPr>
              <a:t>的一种表现形式。国内物价为货币的对内价值，而汇率则为货币的对外价值。</a:t>
            </a:r>
            <a:endParaRPr lang="en-US" altLang="zh-CN" sz="2800" dirty="0" smtClean="0">
              <a:latin typeface="楷体_GB2312" pitchFamily="49" charset="-122"/>
              <a:ea typeface="楷体_GB2312" pitchFamily="49" charset="-122"/>
            </a:endParaRPr>
          </a:p>
          <a:p>
            <a:pPr>
              <a:lnSpc>
                <a:spcPct val="120000"/>
              </a:lnSpc>
              <a:buNone/>
            </a:pPr>
            <a:r>
              <a:rPr lang="zh-CN" altLang="en-US" sz="2800" dirty="0" smtClean="0">
                <a:solidFill>
                  <a:srgbClr val="FF3300"/>
                </a:solidFill>
                <a:latin typeface="楷体_GB2312" pitchFamily="49" charset="-122"/>
                <a:ea typeface="楷体_GB2312" pitchFamily="49" charset="-122"/>
              </a:rPr>
              <a:t>  ◎</a:t>
            </a:r>
            <a:r>
              <a:rPr lang="zh-CN" altLang="en-US" sz="2800" b="1" dirty="0" smtClean="0">
                <a:solidFill>
                  <a:srgbClr val="0070C0"/>
                </a:solidFill>
                <a:latin typeface="楷体_GB2312" pitchFamily="49" charset="-122"/>
                <a:ea typeface="楷体_GB2312" pitchFamily="49" charset="-122"/>
              </a:rPr>
              <a:t>对内价值是对外价值的基础</a:t>
            </a:r>
            <a:r>
              <a:rPr lang="zh-CN" altLang="en-US" sz="2800" dirty="0" smtClean="0">
                <a:latin typeface="楷体_GB2312" pitchFamily="49" charset="-122"/>
                <a:ea typeface="楷体_GB2312" pitchFamily="49" charset="-122"/>
              </a:rPr>
              <a:t>，外汇市场供求因素导致对外价值围绕对内价值而波动。</a:t>
            </a:r>
            <a:endParaRPr lang="en-US" altLang="zh-CN" sz="2800" dirty="0" smtClean="0">
              <a:latin typeface="楷体_GB2312" pitchFamily="49" charset="-122"/>
              <a:ea typeface="楷体_GB2312" pitchFamily="49" charset="-122"/>
            </a:endParaRPr>
          </a:p>
          <a:p>
            <a:pPr>
              <a:lnSpc>
                <a:spcPct val="120000"/>
              </a:lnSpc>
              <a:buNone/>
            </a:pPr>
            <a:r>
              <a:rPr lang="en-US" altLang="zh-CN" b="1" dirty="0" smtClean="0">
                <a:solidFill>
                  <a:schemeClr val="hlink"/>
                </a:solidFill>
                <a:latin typeface="楷体_GB2312" pitchFamily="49" charset="-122"/>
                <a:ea typeface="楷体_GB2312" pitchFamily="49" charset="-122"/>
              </a:rPr>
              <a:t> </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8"/>
            <a:ext cx="8715974" cy="5112568"/>
          </a:xfrm>
        </p:spPr>
        <p:txBody>
          <a:bodyPr/>
          <a:lstStyle/>
          <a:p>
            <a:pPr>
              <a:lnSpc>
                <a:spcPct val="120000"/>
              </a:lnSpc>
              <a:buNone/>
            </a:pPr>
            <a:r>
              <a:rPr lang="en-US" altLang="zh-CN" b="1" dirty="0" smtClean="0">
                <a:solidFill>
                  <a:srgbClr val="FF0000"/>
                </a:solidFill>
                <a:latin typeface="楷体_GB2312" pitchFamily="49" charset="-122"/>
                <a:ea typeface="楷体_GB2312" pitchFamily="49" charset="-122"/>
                <a:sym typeface="Wingdings 2" pitchFamily="18" charset="2"/>
              </a:rPr>
              <a:t></a:t>
            </a:r>
            <a:r>
              <a:rPr lang="zh-CN" altLang="en-US" b="1" dirty="0" smtClean="0">
                <a:latin typeface="楷体_GB2312" pitchFamily="49" charset="-122"/>
                <a:ea typeface="楷体_GB2312" pitchFamily="49" charset="-122"/>
              </a:rPr>
              <a:t>汇率标价法：直接标价法和间接标价法</a:t>
            </a:r>
            <a:endParaRPr lang="en-US" altLang="zh-CN" b="1" dirty="0" smtClean="0">
              <a:latin typeface="楷体_GB2312" pitchFamily="49" charset="-122"/>
              <a:ea typeface="楷体_GB2312" pitchFamily="49" charset="-122"/>
            </a:endParaRPr>
          </a:p>
          <a:p>
            <a:pPr>
              <a:buNone/>
              <a:defRPr/>
            </a:pPr>
            <a:r>
              <a:rPr lang="zh-CN" altLang="en-US" b="1" dirty="0" smtClean="0">
                <a:solidFill>
                  <a:srgbClr val="FF3300"/>
                </a:solidFill>
                <a:latin typeface="Times New Roman" panose="02020603050405020304" pitchFamily="18" charset="0"/>
                <a:ea typeface="楷体_GB2312" pitchFamily="49" charset="-122"/>
                <a:cs typeface="Times New Roman" panose="02020603050405020304" pitchFamily="18" charset="0"/>
              </a:rPr>
              <a:t>◎</a:t>
            </a:r>
            <a:r>
              <a:rPr lang="zh-CN" altLang="en-US" b="1" dirty="0" smtClean="0">
                <a:latin typeface="Times New Roman" panose="02020603050405020304" pitchFamily="18" charset="0"/>
                <a:ea typeface="华文新魏" pitchFamily="2" charset="-122"/>
                <a:cs typeface="Times New Roman" panose="02020603050405020304" pitchFamily="18" charset="0"/>
              </a:rPr>
              <a:t>直接标价法</a:t>
            </a:r>
            <a:r>
              <a:rPr lang="en-US" altLang="zh-CN" b="1" dirty="0" smtClean="0">
                <a:latin typeface="Times New Roman" panose="02020603050405020304" pitchFamily="18" charset="0"/>
                <a:ea typeface="楷体_GB2312" pitchFamily="49" charset="-122"/>
                <a:cs typeface="Times New Roman" panose="02020603050405020304" pitchFamily="18" charset="0"/>
              </a:rPr>
              <a:t>(</a:t>
            </a:r>
            <a:r>
              <a:rPr lang="en-US" altLang="zh-CN" b="1" i="1" dirty="0" smtClean="0">
                <a:latin typeface="Times New Roman" panose="02020603050405020304" pitchFamily="18" charset="0"/>
                <a:ea typeface="楷体_GB2312" pitchFamily="49" charset="-122"/>
                <a:cs typeface="Times New Roman" panose="02020603050405020304" pitchFamily="18" charset="0"/>
              </a:rPr>
              <a:t>direct quotation</a:t>
            </a:r>
            <a:r>
              <a:rPr lang="en-US" altLang="zh-CN" b="1" dirty="0" smtClean="0">
                <a:latin typeface="Times New Roman" panose="02020603050405020304" pitchFamily="18" charset="0"/>
                <a:ea typeface="楷体_GB2312" pitchFamily="49" charset="-122"/>
                <a:cs typeface="Times New Roman" panose="02020603050405020304" pitchFamily="18" charset="0"/>
              </a:rPr>
              <a:t>) </a:t>
            </a:r>
            <a:r>
              <a:rPr lang="zh-CN" altLang="en-US" dirty="0" smtClean="0">
                <a:latin typeface="Times New Roman" panose="02020603050405020304" pitchFamily="18" charset="0"/>
                <a:ea typeface="楷体_GB2312" pitchFamily="49" charset="-122"/>
                <a:cs typeface="Times New Roman" panose="02020603050405020304" pitchFamily="18" charset="0"/>
              </a:rPr>
              <a:t>又称应付标价法，表示买入一定单位（</a:t>
            </a:r>
            <a:r>
              <a:rPr lang="en-US" altLang="zh-CN" dirty="0" smtClean="0">
                <a:latin typeface="Times New Roman" panose="02020603050405020304" pitchFamily="18" charset="0"/>
                <a:ea typeface="楷体_GB2312" pitchFamily="49" charset="-122"/>
                <a:cs typeface="Times New Roman" panose="02020603050405020304" pitchFamily="18" charset="0"/>
              </a:rPr>
              <a:t>1</a:t>
            </a:r>
            <a:r>
              <a:rPr lang="zh-CN" altLang="en-US" dirty="0" smtClean="0">
                <a:latin typeface="Times New Roman" panose="02020603050405020304" pitchFamily="18" charset="0"/>
                <a:ea typeface="楷体_GB2312" pitchFamily="49" charset="-122"/>
                <a:cs typeface="Times New Roman" panose="02020603050405020304" pitchFamily="18" charset="0"/>
              </a:rPr>
              <a:t>或</a:t>
            </a:r>
            <a:r>
              <a:rPr lang="en-US" altLang="zh-CN" dirty="0" smtClean="0">
                <a:latin typeface="Times New Roman" panose="02020603050405020304" pitchFamily="18" charset="0"/>
                <a:ea typeface="楷体_GB2312" pitchFamily="49" charset="-122"/>
                <a:cs typeface="Times New Roman" panose="02020603050405020304" pitchFamily="18" charset="0"/>
              </a:rPr>
              <a:t>100</a:t>
            </a:r>
            <a:r>
              <a:rPr lang="zh-CN" altLang="en-US" dirty="0" smtClean="0">
                <a:latin typeface="Times New Roman" panose="02020603050405020304" pitchFamily="18" charset="0"/>
                <a:ea typeface="楷体_GB2312" pitchFamily="49" charset="-122"/>
                <a:cs typeface="Times New Roman" panose="02020603050405020304" pitchFamily="18" charset="0"/>
              </a:rPr>
              <a:t>等）外币要支付的本币数量，或卖出一定单位外币得到的本币数量。</a:t>
            </a:r>
            <a:r>
              <a:rPr lang="zh-CN" altLang="en-US" b="1" dirty="0" smtClean="0">
                <a:solidFill>
                  <a:srgbClr val="0070C0"/>
                </a:solidFill>
                <a:latin typeface="Times New Roman" panose="02020603050405020304" pitchFamily="18" charset="0"/>
                <a:ea typeface="楷体_GB2312" pitchFamily="49" charset="-122"/>
                <a:cs typeface="Times New Roman" panose="02020603050405020304" pitchFamily="18" charset="0"/>
              </a:rPr>
              <a:t>本国货币为计价货币</a:t>
            </a:r>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endParaRPr>
          </a:p>
          <a:p>
            <a:pPr>
              <a:buNone/>
              <a:defRPr/>
            </a:pPr>
            <a:r>
              <a:rPr lang="zh-CN" altLang="en-US" b="1" dirty="0" smtClean="0">
                <a:solidFill>
                  <a:srgbClr val="FF3300"/>
                </a:solidFill>
                <a:latin typeface="Times New Roman" panose="02020603050405020304" pitchFamily="18" charset="0"/>
                <a:ea typeface="楷体_GB2312" pitchFamily="49" charset="-122"/>
                <a:cs typeface="Times New Roman" panose="02020603050405020304" pitchFamily="18" charset="0"/>
              </a:rPr>
              <a:t>◎</a:t>
            </a:r>
            <a:r>
              <a:rPr lang="zh-CN" altLang="en-US" b="1" dirty="0" smtClean="0">
                <a:latin typeface="Times New Roman" panose="02020603050405020304" pitchFamily="18" charset="0"/>
                <a:ea typeface="华文新魏" pitchFamily="2" charset="-122"/>
                <a:cs typeface="Times New Roman" panose="02020603050405020304" pitchFamily="18" charset="0"/>
              </a:rPr>
              <a:t>间接标价法</a:t>
            </a:r>
            <a:r>
              <a:rPr lang="en-US" altLang="zh-CN" b="1" dirty="0" smtClean="0">
                <a:latin typeface="Times New Roman" panose="02020603050405020304" pitchFamily="18" charset="0"/>
                <a:ea typeface="楷体_GB2312" pitchFamily="49" charset="-122"/>
                <a:cs typeface="Times New Roman" panose="02020603050405020304" pitchFamily="18" charset="0"/>
              </a:rPr>
              <a:t>(</a:t>
            </a:r>
            <a:r>
              <a:rPr lang="en-US" altLang="zh-CN" b="1" i="1" dirty="0" smtClean="0">
                <a:latin typeface="Times New Roman" panose="02020603050405020304" pitchFamily="18" charset="0"/>
                <a:ea typeface="楷体_GB2312" pitchFamily="49" charset="-122"/>
                <a:cs typeface="Times New Roman" panose="02020603050405020304" pitchFamily="18" charset="0"/>
              </a:rPr>
              <a:t>indirect quotation</a:t>
            </a:r>
            <a:r>
              <a:rPr lang="en-US" altLang="zh-CN" b="1" dirty="0" smtClean="0">
                <a:latin typeface="Times New Roman" panose="02020603050405020304" pitchFamily="18" charset="0"/>
                <a:ea typeface="楷体_GB2312" pitchFamily="49" charset="-122"/>
                <a:cs typeface="Times New Roman" panose="02020603050405020304" pitchFamily="18" charset="0"/>
              </a:rPr>
              <a:t>) </a:t>
            </a:r>
            <a:r>
              <a:rPr lang="zh-CN" altLang="en-US" dirty="0" smtClean="0">
                <a:latin typeface="Times New Roman" panose="02020603050405020304" pitchFamily="18" charset="0"/>
                <a:ea typeface="楷体_GB2312" pitchFamily="49" charset="-122"/>
                <a:cs typeface="Times New Roman" panose="02020603050405020304" pitchFamily="18" charset="0"/>
              </a:rPr>
              <a:t>又称应收标价法，它是以一定单位（</a:t>
            </a:r>
            <a:r>
              <a:rPr lang="en-US" altLang="zh-CN" dirty="0" smtClean="0">
                <a:latin typeface="Times New Roman" panose="02020603050405020304" pitchFamily="18" charset="0"/>
                <a:ea typeface="楷体_GB2312" pitchFamily="49" charset="-122"/>
                <a:cs typeface="Times New Roman" panose="02020603050405020304" pitchFamily="18" charset="0"/>
              </a:rPr>
              <a:t>1</a:t>
            </a:r>
            <a:r>
              <a:rPr lang="zh-CN" altLang="en-US" dirty="0" smtClean="0">
                <a:latin typeface="Times New Roman" panose="02020603050405020304" pitchFamily="18" charset="0"/>
                <a:ea typeface="楷体_GB2312" pitchFamily="49" charset="-122"/>
                <a:cs typeface="Times New Roman" panose="02020603050405020304" pitchFamily="18" charset="0"/>
              </a:rPr>
              <a:t>或</a:t>
            </a:r>
            <a:r>
              <a:rPr lang="en-US" altLang="zh-CN" dirty="0" smtClean="0">
                <a:latin typeface="Times New Roman" panose="02020603050405020304" pitchFamily="18" charset="0"/>
                <a:ea typeface="楷体_GB2312" pitchFamily="49" charset="-122"/>
                <a:cs typeface="Times New Roman" panose="02020603050405020304" pitchFamily="18" charset="0"/>
              </a:rPr>
              <a:t>100</a:t>
            </a:r>
            <a:r>
              <a:rPr lang="zh-CN" altLang="en-US" dirty="0" smtClean="0">
                <a:latin typeface="Times New Roman" panose="02020603050405020304" pitchFamily="18" charset="0"/>
                <a:ea typeface="楷体_GB2312" pitchFamily="49" charset="-122"/>
                <a:cs typeface="Times New Roman" panose="02020603050405020304" pitchFamily="18" charset="0"/>
              </a:rPr>
              <a:t>等）本国货币为基准来计算应收多少外币。</a:t>
            </a:r>
            <a:r>
              <a:rPr lang="zh-CN" altLang="en-US" b="1" dirty="0" smtClean="0">
                <a:solidFill>
                  <a:srgbClr val="0070C0"/>
                </a:solidFill>
                <a:latin typeface="Times New Roman" panose="02020603050405020304" pitchFamily="18" charset="0"/>
                <a:ea typeface="楷体_GB2312" pitchFamily="49" charset="-122"/>
                <a:cs typeface="Times New Roman" panose="02020603050405020304" pitchFamily="18" charset="0"/>
              </a:rPr>
              <a:t>外国货币为计价货币</a:t>
            </a:r>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r>
              <a:rPr lang="zh-CN" altLang="en-US" dirty="0" smtClean="0">
                <a:latin typeface="Times New Roman" panose="02020603050405020304" pitchFamily="18" charset="0"/>
                <a:ea typeface="楷体_GB2312" pitchFamily="49" charset="-122"/>
                <a:cs typeface="Times New Roman" panose="02020603050405020304" pitchFamily="18" charset="0"/>
              </a:rPr>
              <a:t>直接标价法与间接标价法互为</a:t>
            </a:r>
            <a:r>
              <a:rPr lang="zh-CN" altLang="en-US" b="1" u="sng" dirty="0" smtClean="0">
                <a:solidFill>
                  <a:srgbClr val="0070C0"/>
                </a:solidFill>
                <a:latin typeface="Times New Roman" panose="02020603050405020304" pitchFamily="18" charset="0"/>
                <a:ea typeface="楷体_GB2312" pitchFamily="49" charset="-122"/>
                <a:cs typeface="Times New Roman" panose="02020603050405020304" pitchFamily="18" charset="0"/>
              </a:rPr>
              <a:t>倒数</a:t>
            </a:r>
            <a:r>
              <a:rPr lang="zh-CN" altLang="en-US" dirty="0" smtClean="0">
                <a:latin typeface="Times New Roman" panose="02020603050405020304" pitchFamily="18" charset="0"/>
                <a:ea typeface="楷体_GB2312" pitchFamily="49" charset="-122"/>
                <a:cs typeface="Times New Roman" panose="02020603050405020304" pitchFamily="18" charset="0"/>
              </a:rPr>
              <a:t>。</a:t>
            </a:r>
            <a:endParaRPr lang="en-US" altLang="zh-CN" dirty="0" smtClean="0">
              <a:latin typeface="Times New Roman" panose="02020603050405020304" pitchFamily="18" charset="0"/>
              <a:ea typeface="楷体_GB2312" pitchFamily="49" charset="-122"/>
              <a:cs typeface="Times New Roman" panose="02020603050405020304" pitchFamily="18" charset="0"/>
            </a:endParaRPr>
          </a:p>
          <a:p>
            <a:pPr>
              <a:lnSpc>
                <a:spcPct val="120000"/>
              </a:lnSpc>
              <a:buNone/>
            </a:pPr>
            <a:r>
              <a:rPr lang="zh-CN" altLang="en-US" sz="2600" b="1" dirty="0" smtClean="0">
                <a:solidFill>
                  <a:schemeClr val="hlink"/>
                </a:solidFill>
                <a:latin typeface="楷体_GB2312" pitchFamily="49" charset="-122"/>
                <a:ea typeface="楷体_GB2312" pitchFamily="49" charset="-122"/>
              </a:rPr>
              <a:t> </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4"/>
          <p:cNvGrpSpPr>
            <a:grpSpLocks/>
          </p:cNvGrpSpPr>
          <p:nvPr/>
        </p:nvGrpSpPr>
        <p:grpSpPr bwMode="auto">
          <a:xfrm>
            <a:off x="1487460" y="3370243"/>
            <a:ext cx="1684337" cy="1363663"/>
            <a:chOff x="3014" y="806"/>
            <a:chExt cx="1304" cy="1104"/>
          </a:xfrm>
        </p:grpSpPr>
        <p:sp>
          <p:nvSpPr>
            <p:cNvPr id="27" name="AutoShape 25"/>
            <p:cNvSpPr>
              <a:spLocks noChangeArrowheads="1"/>
            </p:cNvSpPr>
            <p:nvPr/>
          </p:nvSpPr>
          <p:spPr bwMode="gray">
            <a:xfrm>
              <a:off x="3014" y="806"/>
              <a:ext cx="1304" cy="1104"/>
            </a:xfrm>
            <a:prstGeom prst="upArrow">
              <a:avLst>
                <a:gd name="adj1" fmla="val 39880"/>
                <a:gd name="adj2" fmla="val 54074"/>
              </a:avLst>
            </a:prstGeom>
            <a:noFill/>
            <a:ln w="76200" algn="ctr">
              <a:solidFill>
                <a:srgbClr val="FFFFFF">
                  <a:alpha val="50195"/>
                </a:srgbClr>
              </a:solidFill>
              <a:miter lim="800000"/>
              <a:headEnd/>
              <a:tailEnd/>
            </a:ln>
          </p:spPr>
          <p:txBody>
            <a:bodyPr wrap="none" anchor="ctr"/>
            <a:lstStyle/>
            <a:p>
              <a:endParaRPr lang="zh-CN" altLang="zh-CN"/>
            </a:p>
          </p:txBody>
        </p:sp>
        <p:sp>
          <p:nvSpPr>
            <p:cNvPr id="28" name="AutoShape 26"/>
            <p:cNvSpPr>
              <a:spLocks noChangeArrowheads="1"/>
            </p:cNvSpPr>
            <p:nvPr/>
          </p:nvSpPr>
          <p:spPr bwMode="gray">
            <a:xfrm>
              <a:off x="3243" y="942"/>
              <a:ext cx="847" cy="868"/>
            </a:xfrm>
            <a:prstGeom prst="upArrow">
              <a:avLst>
                <a:gd name="adj1" fmla="val 40731"/>
                <a:gd name="adj2" fmla="val 44038"/>
              </a:avLst>
            </a:prstGeom>
            <a:solidFill>
              <a:srgbClr val="FFFFFF">
                <a:alpha val="38823"/>
              </a:srgbClr>
            </a:solidFill>
            <a:ln w="9525" algn="ctr">
              <a:noFill/>
              <a:miter lim="800000"/>
              <a:headEnd/>
              <a:tailEnd/>
            </a:ln>
          </p:spPr>
          <p:txBody>
            <a:bodyPr wrap="none" anchor="ctr"/>
            <a:lstStyle/>
            <a:p>
              <a:endParaRPr lang="zh-CN" altLang="zh-CN"/>
            </a:p>
          </p:txBody>
        </p:sp>
      </p:grpSp>
      <p:graphicFrame>
        <p:nvGraphicFramePr>
          <p:cNvPr id="34" name="表格 33"/>
          <p:cNvGraphicFramePr>
            <a:graphicFrameLocks noGrp="1"/>
          </p:cNvGraphicFramePr>
          <p:nvPr>
            <p:extLst>
              <p:ext uri="{D42A27DB-BD31-4B8C-83A1-F6EECF244321}">
                <p14:modId xmlns="" xmlns:p14="http://schemas.microsoft.com/office/powerpoint/2010/main" val="3155780021"/>
              </p:ext>
            </p:extLst>
          </p:nvPr>
        </p:nvGraphicFramePr>
        <p:xfrm>
          <a:off x="179512" y="1294790"/>
          <a:ext cx="8858310" cy="3431420"/>
        </p:xfrm>
        <a:graphic>
          <a:graphicData uri="http://schemas.openxmlformats.org/drawingml/2006/table">
            <a:tbl>
              <a:tblPr firstRow="1" bandRow="1">
                <a:tableStyleId>{5C22544A-7EE6-4342-B048-85BDC9FD1C3A}</a:tableStyleId>
              </a:tblPr>
              <a:tblGrid>
                <a:gridCol w="1512168"/>
                <a:gridCol w="3744416"/>
                <a:gridCol w="3601726"/>
              </a:tblGrid>
              <a:tr h="469235">
                <a:tc>
                  <a:txBody>
                    <a:bodyPr/>
                    <a:lstStyle/>
                    <a:p>
                      <a:endParaRPr lang="zh-CN" altLang="en-US" sz="2400" b="1" dirty="0"/>
                    </a:p>
                  </a:txBody>
                  <a:tcPr/>
                </a:tc>
                <a:tc>
                  <a:txBody>
                    <a:bodyPr/>
                    <a:lstStyle/>
                    <a:p>
                      <a:pPr algn="ctr"/>
                      <a:r>
                        <a:rPr lang="zh-CN" altLang="en-US" sz="2400" b="1" dirty="0" smtClean="0">
                          <a:solidFill>
                            <a:srgbClr val="0070C0"/>
                          </a:solidFill>
                          <a:latin typeface="微软雅黑" panose="020B0503020204020204" pitchFamily="34" charset="-122"/>
                          <a:ea typeface="微软雅黑" panose="020B0503020204020204" pitchFamily="34" charset="-122"/>
                        </a:rPr>
                        <a:t>直接标价法</a:t>
                      </a:r>
                      <a:endParaRPr lang="zh-CN" altLang="en-US" sz="2400" b="1" dirty="0">
                        <a:solidFill>
                          <a:srgbClr val="0070C0"/>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smtClean="0">
                          <a:solidFill>
                            <a:srgbClr val="0070C0"/>
                          </a:solidFill>
                          <a:latin typeface="微软雅黑" panose="020B0503020204020204" pitchFamily="34" charset="-122"/>
                          <a:ea typeface="微软雅黑" panose="020B0503020204020204" pitchFamily="34" charset="-122"/>
                        </a:rPr>
                        <a:t>间接标价法</a:t>
                      </a:r>
                      <a:endParaRPr lang="zh-CN" altLang="en-US" sz="2400" b="1" dirty="0">
                        <a:solidFill>
                          <a:srgbClr val="0070C0"/>
                        </a:solidFill>
                        <a:latin typeface="微软雅黑" panose="020B0503020204020204" pitchFamily="34" charset="-122"/>
                        <a:ea typeface="微软雅黑" panose="020B0503020204020204" pitchFamily="34" charset="-122"/>
                      </a:endParaRPr>
                    </a:p>
                  </a:txBody>
                  <a:tcPr/>
                </a:tc>
              </a:tr>
              <a:tr h="1552085">
                <a:tc>
                  <a:txBody>
                    <a:bodyPr/>
                    <a:lstStyle/>
                    <a:p>
                      <a:pPr algn="ctr"/>
                      <a:endParaRPr lang="en-US" altLang="zh-CN" sz="2400" b="0" strike="noStrike" dirty="0" smtClean="0">
                        <a:latin typeface="Times New Roman" pitchFamily="18" charset="0"/>
                        <a:ea typeface="楷体_GB2312" pitchFamily="49" charset="-122"/>
                        <a:cs typeface="Times New Roman" pitchFamily="18" charset="0"/>
                      </a:endParaRPr>
                    </a:p>
                    <a:p>
                      <a:pPr algn="ctr"/>
                      <a:endParaRPr lang="en-US" altLang="zh-CN" sz="2400" b="0" strike="noStrike" dirty="0" smtClean="0">
                        <a:latin typeface="Times New Roman" pitchFamily="18" charset="0"/>
                        <a:ea typeface="楷体_GB2312" pitchFamily="49" charset="-122"/>
                        <a:cs typeface="Times New Roman" pitchFamily="18" charset="0"/>
                      </a:endParaRPr>
                    </a:p>
                    <a:p>
                      <a:pPr algn="ctr"/>
                      <a:r>
                        <a:rPr lang="zh-CN" altLang="en-US" sz="2400" b="0" strike="noStrike" dirty="0" smtClean="0">
                          <a:latin typeface="Times New Roman" pitchFamily="18" charset="0"/>
                          <a:ea typeface="楷体_GB2312" pitchFamily="49" charset="-122"/>
                          <a:cs typeface="Times New Roman" pitchFamily="18" charset="0"/>
                        </a:rPr>
                        <a:t>定义</a:t>
                      </a:r>
                      <a:endParaRPr lang="zh-CN" altLang="en-US" sz="2400" b="0" strike="noStrike" dirty="0">
                        <a:latin typeface="Times New Roman" pitchFamily="18" charset="0"/>
                        <a:ea typeface="楷体_GB2312" pitchFamily="49" charset="-122"/>
                        <a:cs typeface="Times New Roman" pitchFamily="18" charset="0"/>
                      </a:endParaRPr>
                    </a:p>
                  </a:txBody>
                  <a:tcPr/>
                </a:tc>
                <a:tc>
                  <a:txBody>
                    <a:bodyPr/>
                    <a:lstStyle/>
                    <a:p>
                      <a:r>
                        <a:rPr lang="zh-CN" altLang="en-US" sz="2400" b="0" strike="noStrike" dirty="0" smtClean="0">
                          <a:latin typeface="Times New Roman" pitchFamily="18" charset="0"/>
                          <a:ea typeface="楷体_GB2312" pitchFamily="49" charset="-122"/>
                          <a:cs typeface="Times New Roman" pitchFamily="18" charset="0"/>
                        </a:rPr>
                        <a:t>以一定单位的外国货币作为标准，折算成若干单位的本国货币来表示两种货币之间的汇率。</a:t>
                      </a:r>
                      <a:endParaRPr lang="zh-CN" altLang="en-US" sz="2400" b="0" strike="noStrike" dirty="0">
                        <a:latin typeface="Times New Roman" pitchFamily="18" charset="0"/>
                        <a:ea typeface="楷体_GB2312" pitchFamily="49" charset="-122"/>
                        <a:cs typeface="Times New Roman" pitchFamily="18" charset="0"/>
                      </a:endParaRPr>
                    </a:p>
                  </a:txBody>
                  <a:tcPr/>
                </a:tc>
                <a:tc>
                  <a:txBody>
                    <a:bodyPr/>
                    <a:lstStyle/>
                    <a:p>
                      <a:r>
                        <a:rPr lang="zh-CN" altLang="en-US" sz="2400" b="0" strike="noStrike" dirty="0" smtClean="0">
                          <a:latin typeface="Times New Roman" pitchFamily="18" charset="0"/>
                          <a:ea typeface="楷体_GB2312" pitchFamily="49" charset="-122"/>
                          <a:cs typeface="Times New Roman" pitchFamily="18" charset="0"/>
                        </a:rPr>
                        <a:t>以一定单位的本国货币作为标准，折算成若干单位的外国货币来表示两种货币之间的汇率。</a:t>
                      </a:r>
                      <a:endParaRPr lang="zh-CN" altLang="en-US" sz="2400" b="0" strike="noStrike" dirty="0">
                        <a:latin typeface="Times New Roman" pitchFamily="18" charset="0"/>
                        <a:ea typeface="楷体_GB2312" pitchFamily="49" charset="-122"/>
                        <a:cs typeface="Times New Roman" pitchFamily="18" charset="0"/>
                      </a:endParaRPr>
                    </a:p>
                  </a:txBody>
                  <a:tcPr/>
                </a:tc>
              </a:tr>
              <a:tr h="469235">
                <a:tc>
                  <a:txBody>
                    <a:bodyPr/>
                    <a:lstStyle/>
                    <a:p>
                      <a:pPr algn="ctr"/>
                      <a:r>
                        <a:rPr lang="zh-CN" altLang="en-US" sz="2400" b="0" strike="noStrike" dirty="0" smtClean="0">
                          <a:latin typeface="Times New Roman" pitchFamily="18" charset="0"/>
                          <a:ea typeface="楷体_GB2312" pitchFamily="49" charset="-122"/>
                          <a:cs typeface="Times New Roman" pitchFamily="18" charset="0"/>
                        </a:rPr>
                        <a:t>汇率上升</a:t>
                      </a:r>
                      <a:endParaRPr lang="zh-CN" altLang="en-US" sz="2400" b="0" strike="noStrike" dirty="0">
                        <a:latin typeface="Times New Roman" pitchFamily="18" charset="0"/>
                        <a:ea typeface="楷体_GB2312" pitchFamily="49" charset="-122"/>
                        <a:cs typeface="Times New Roman" pitchFamily="18" charset="0"/>
                      </a:endParaRPr>
                    </a:p>
                  </a:txBody>
                  <a:tcPr/>
                </a:tc>
                <a:tc>
                  <a:txBody>
                    <a:bodyPr/>
                    <a:lstStyle/>
                    <a:p>
                      <a:r>
                        <a:rPr lang="zh-CN" altLang="en-US" sz="2400" b="0" strike="noStrike" dirty="0" smtClean="0">
                          <a:latin typeface="Times New Roman" pitchFamily="18" charset="0"/>
                          <a:ea typeface="楷体_GB2312" pitchFamily="49" charset="-122"/>
                          <a:cs typeface="Times New Roman" pitchFamily="18" charset="0"/>
                        </a:rPr>
                        <a:t>外币升值，本币贬值</a:t>
                      </a:r>
                      <a:endParaRPr lang="zh-CN" altLang="en-US" sz="2400" b="0" strike="noStrike" dirty="0">
                        <a:latin typeface="Times New Roman" pitchFamily="18" charset="0"/>
                        <a:ea typeface="楷体_GB2312" pitchFamily="49" charset="-122"/>
                        <a:cs typeface="Times New Roman" pitchFamily="18" charset="0"/>
                      </a:endParaRPr>
                    </a:p>
                  </a:txBody>
                  <a:tcPr/>
                </a:tc>
                <a:tc>
                  <a:txBody>
                    <a:bodyPr/>
                    <a:lstStyle/>
                    <a:p>
                      <a:r>
                        <a:rPr lang="zh-CN" altLang="en-US" sz="2400" b="0" strike="noStrike" dirty="0" smtClean="0">
                          <a:latin typeface="Times New Roman" pitchFamily="18" charset="0"/>
                          <a:ea typeface="楷体_GB2312" pitchFamily="49" charset="-122"/>
                          <a:cs typeface="Times New Roman" pitchFamily="18" charset="0"/>
                        </a:rPr>
                        <a:t>外币贬值，本币升值</a:t>
                      </a:r>
                      <a:endParaRPr lang="zh-CN" altLang="en-US" sz="2400" b="0" strike="noStrike" dirty="0">
                        <a:latin typeface="Times New Roman" pitchFamily="18" charset="0"/>
                        <a:ea typeface="楷体_GB2312" pitchFamily="49" charset="-122"/>
                        <a:cs typeface="Times New Roman" pitchFamily="18" charset="0"/>
                      </a:endParaRPr>
                    </a:p>
                  </a:txBody>
                  <a:tcPr/>
                </a:tc>
              </a:tr>
              <a:tr h="469235">
                <a:tc>
                  <a:txBody>
                    <a:bodyPr/>
                    <a:lstStyle/>
                    <a:p>
                      <a:pPr algn="ctr"/>
                      <a:r>
                        <a:rPr lang="zh-CN" altLang="en-US" sz="2400" b="0" strike="noStrike" dirty="0" smtClean="0">
                          <a:latin typeface="Times New Roman" pitchFamily="18" charset="0"/>
                          <a:ea typeface="楷体_GB2312" pitchFamily="49" charset="-122"/>
                          <a:cs typeface="Times New Roman" pitchFamily="18" charset="0"/>
                        </a:rPr>
                        <a:t>汇率下降</a:t>
                      </a:r>
                      <a:endParaRPr lang="zh-CN" altLang="en-US" sz="2400" b="0" strike="noStrike" dirty="0">
                        <a:latin typeface="Times New Roman" pitchFamily="18" charset="0"/>
                        <a:ea typeface="楷体_GB2312" pitchFamily="49" charset="-122"/>
                        <a:cs typeface="Times New Roman" pitchFamily="18" charset="0"/>
                      </a:endParaRPr>
                    </a:p>
                  </a:txBody>
                  <a:tcPr/>
                </a:tc>
                <a:tc>
                  <a:txBody>
                    <a:bodyPr/>
                    <a:lstStyle/>
                    <a:p>
                      <a:r>
                        <a:rPr lang="zh-CN" altLang="en-US" sz="2400" b="0" strike="noStrike" dirty="0" smtClean="0">
                          <a:latin typeface="Times New Roman" pitchFamily="18" charset="0"/>
                          <a:ea typeface="楷体_GB2312" pitchFamily="49" charset="-122"/>
                          <a:cs typeface="Times New Roman" pitchFamily="18" charset="0"/>
                        </a:rPr>
                        <a:t>外币贬值，本币升值</a:t>
                      </a:r>
                      <a:endParaRPr lang="zh-CN" altLang="en-US" sz="2400" b="0" strike="noStrike" dirty="0">
                        <a:latin typeface="Times New Roman" pitchFamily="18" charset="0"/>
                        <a:ea typeface="楷体_GB2312" pitchFamily="49" charset="-122"/>
                        <a:cs typeface="Times New Roman" pitchFamily="18" charset="0"/>
                      </a:endParaRPr>
                    </a:p>
                  </a:txBody>
                  <a:tcPr/>
                </a:tc>
                <a:tc>
                  <a:txBody>
                    <a:bodyPr/>
                    <a:lstStyle/>
                    <a:p>
                      <a:r>
                        <a:rPr lang="zh-CN" altLang="en-US" sz="2400" b="0" strike="noStrike" dirty="0" smtClean="0">
                          <a:latin typeface="Times New Roman" pitchFamily="18" charset="0"/>
                          <a:ea typeface="楷体_GB2312" pitchFamily="49" charset="-122"/>
                          <a:cs typeface="Times New Roman" pitchFamily="18" charset="0"/>
                        </a:rPr>
                        <a:t>外币升值，本币贬值</a:t>
                      </a:r>
                      <a:endParaRPr lang="zh-CN" altLang="en-US" sz="2400" b="0" strike="noStrike" dirty="0">
                        <a:latin typeface="Times New Roman" pitchFamily="18" charset="0"/>
                        <a:ea typeface="楷体_GB2312" pitchFamily="49" charset="-122"/>
                        <a:cs typeface="Times New Roman" pitchFamily="18" charset="0"/>
                      </a:endParaRPr>
                    </a:p>
                  </a:txBody>
                  <a:tcPr/>
                </a:tc>
              </a:tr>
              <a:tr h="469235">
                <a:tc>
                  <a:txBody>
                    <a:bodyPr/>
                    <a:lstStyle/>
                    <a:p>
                      <a:pPr algn="ctr"/>
                      <a:r>
                        <a:rPr lang="zh-CN" altLang="en-US" sz="2400" b="0" strike="noStrike" dirty="0" smtClean="0">
                          <a:latin typeface="Times New Roman" pitchFamily="18" charset="0"/>
                          <a:ea typeface="楷体_GB2312" pitchFamily="49" charset="-122"/>
                          <a:cs typeface="Times New Roman" pitchFamily="18" charset="0"/>
                        </a:rPr>
                        <a:t>示例</a:t>
                      </a:r>
                      <a:endParaRPr lang="zh-CN" altLang="en-US" sz="2400" b="0" strike="noStrike" dirty="0">
                        <a:latin typeface="Times New Roman" pitchFamily="18" charset="0"/>
                        <a:ea typeface="楷体_GB2312" pitchFamily="49" charset="-122"/>
                        <a:cs typeface="Times New Roman" pitchFamily="18" charset="0"/>
                      </a:endParaRPr>
                    </a:p>
                  </a:txBody>
                  <a:tcPr/>
                </a:tc>
                <a:tc>
                  <a:txBody>
                    <a:bodyPr/>
                    <a:lstStyle/>
                    <a:p>
                      <a:r>
                        <a:rPr lang="en-US" altLang="zh-CN" sz="2400" b="0" strike="noStrike" dirty="0" smtClean="0">
                          <a:latin typeface="Times New Roman" pitchFamily="18" charset="0"/>
                          <a:ea typeface="楷体_GB2312" pitchFamily="49" charset="-122"/>
                          <a:cs typeface="Times New Roman" pitchFamily="18" charset="0"/>
                        </a:rPr>
                        <a:t>1</a:t>
                      </a:r>
                      <a:r>
                        <a:rPr lang="zh-CN" altLang="en-US" sz="2400" b="0" strike="noStrike" dirty="0" smtClean="0">
                          <a:latin typeface="Times New Roman" pitchFamily="18" charset="0"/>
                          <a:ea typeface="楷体_GB2312" pitchFamily="49" charset="-122"/>
                          <a:cs typeface="Times New Roman" pitchFamily="18" charset="0"/>
                        </a:rPr>
                        <a:t>美元</a:t>
                      </a:r>
                      <a:r>
                        <a:rPr lang="en-US" altLang="zh-CN" sz="2400" b="0" strike="noStrike" dirty="0" smtClean="0">
                          <a:latin typeface="Times New Roman" pitchFamily="18" charset="0"/>
                          <a:ea typeface="楷体_GB2312" pitchFamily="49" charset="-122"/>
                          <a:cs typeface="Times New Roman" pitchFamily="18" charset="0"/>
                        </a:rPr>
                        <a:t>=6.3792</a:t>
                      </a:r>
                      <a:r>
                        <a:rPr lang="zh-CN" altLang="en-US" sz="2400" b="0" strike="noStrike" dirty="0" smtClean="0">
                          <a:latin typeface="Times New Roman" pitchFamily="18" charset="0"/>
                          <a:ea typeface="楷体_GB2312" pitchFamily="49" charset="-122"/>
                          <a:cs typeface="Times New Roman" pitchFamily="18" charset="0"/>
                        </a:rPr>
                        <a:t>元人民币</a:t>
                      </a:r>
                      <a:endParaRPr lang="zh-CN" altLang="en-US" sz="2400" b="0" strike="noStrike" dirty="0">
                        <a:latin typeface="Times New Roman" pitchFamily="18" charset="0"/>
                        <a:ea typeface="楷体_GB2312" pitchFamily="49" charset="-122"/>
                        <a:cs typeface="Times New Roman" pitchFamily="18" charset="0"/>
                      </a:endParaRPr>
                    </a:p>
                  </a:txBody>
                  <a:tcPr/>
                </a:tc>
                <a:tc>
                  <a:txBody>
                    <a:bodyPr/>
                    <a:lstStyle/>
                    <a:p>
                      <a:r>
                        <a:rPr lang="en-US" altLang="zh-CN" sz="2400" b="0" strike="noStrike" dirty="0" smtClean="0">
                          <a:latin typeface="Times New Roman" pitchFamily="18" charset="0"/>
                          <a:ea typeface="楷体_GB2312" pitchFamily="49" charset="-122"/>
                          <a:cs typeface="Times New Roman" pitchFamily="18" charset="0"/>
                        </a:rPr>
                        <a:t>1</a:t>
                      </a:r>
                      <a:r>
                        <a:rPr lang="zh-CN" altLang="en-US" sz="2400" b="0" strike="noStrike" dirty="0" smtClean="0">
                          <a:latin typeface="Times New Roman" pitchFamily="18" charset="0"/>
                          <a:ea typeface="楷体_GB2312" pitchFamily="49" charset="-122"/>
                          <a:cs typeface="Times New Roman" pitchFamily="18" charset="0"/>
                        </a:rPr>
                        <a:t>元人民币</a:t>
                      </a:r>
                      <a:r>
                        <a:rPr lang="en-US" altLang="zh-CN" sz="2400" b="0" strike="noStrike" dirty="0" smtClean="0">
                          <a:latin typeface="Times New Roman" pitchFamily="18" charset="0"/>
                          <a:ea typeface="楷体_GB2312" pitchFamily="49" charset="-122"/>
                          <a:cs typeface="Times New Roman" pitchFamily="18" charset="0"/>
                        </a:rPr>
                        <a:t>=0.1567</a:t>
                      </a:r>
                      <a:r>
                        <a:rPr lang="zh-CN" altLang="en-US" sz="2400" b="0" strike="noStrike" dirty="0" smtClean="0">
                          <a:latin typeface="Times New Roman" pitchFamily="18" charset="0"/>
                          <a:ea typeface="楷体_GB2312" pitchFamily="49" charset="-122"/>
                          <a:cs typeface="Times New Roman" pitchFamily="18" charset="0"/>
                        </a:rPr>
                        <a:t>美元</a:t>
                      </a:r>
                      <a:endParaRPr lang="zh-CN" altLang="en-US" sz="2400" b="0" strike="noStrike" dirty="0">
                        <a:latin typeface="Times New Roman" pitchFamily="18" charset="0"/>
                        <a:ea typeface="楷体_GB2312" pitchFamily="49" charset="-122"/>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927100"/>
          </a:xfrm>
        </p:spPr>
        <p:txBody>
          <a:bodyPr/>
          <a:lstStyle/>
          <a:p>
            <a:r>
              <a:rPr lang="zh-CN" altLang="en-US" dirty="0" smtClean="0">
                <a:latin typeface="隶书" pitchFamily="49" charset="-122"/>
                <a:ea typeface="隶书" pitchFamily="49" charset="-122"/>
              </a:rPr>
              <a:t>三、汇率的分类</a:t>
            </a:r>
            <a:endParaRPr lang="zh-CN" altLang="en-US" dirty="0"/>
          </a:p>
        </p:txBody>
      </p:sp>
      <p:graphicFrame>
        <p:nvGraphicFramePr>
          <p:cNvPr id="6" name="内容占位符 5"/>
          <p:cNvGraphicFramePr>
            <a:graphicFrameLocks noGrp="1"/>
          </p:cNvGraphicFramePr>
          <p:nvPr>
            <p:ph idx="1"/>
            <p:extLst>
              <p:ext uri="{D42A27DB-BD31-4B8C-83A1-F6EECF244321}">
                <p14:modId xmlns="" xmlns:p14="http://schemas.microsoft.com/office/powerpoint/2010/main" val="775099729"/>
              </p:ext>
            </p:extLst>
          </p:nvPr>
        </p:nvGraphicFramePr>
        <p:xfrm>
          <a:off x="214282" y="1428736"/>
          <a:ext cx="8658196" cy="3939858"/>
        </p:xfrm>
        <a:graphic>
          <a:graphicData uri="http://schemas.openxmlformats.org/drawingml/2006/table">
            <a:tbl>
              <a:tblPr firstRow="1" bandRow="1">
                <a:tableStyleId>{5C22544A-7EE6-4342-B048-85BDC9FD1C3A}</a:tableStyleId>
              </a:tblPr>
              <a:tblGrid>
                <a:gridCol w="4500562"/>
                <a:gridCol w="4157634"/>
              </a:tblGrid>
              <a:tr h="370840">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制定标准</a:t>
                      </a:r>
                    </a:p>
                  </a:txBody>
                  <a:tcPr marL="89994" marR="89994" marT="36001" marB="36001" horzOverflow="overflow"/>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具体类别</a:t>
                      </a:r>
                    </a:p>
                  </a:txBody>
                  <a:tcPr marL="89994" marR="89994" marT="36001" marB="36001" horzOverflow="overflow"/>
                </a:tc>
              </a:tr>
              <a:tr h="370840">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按汇率制定方法</a:t>
                      </a:r>
                    </a:p>
                  </a:txBody>
                  <a:tcPr marL="89994" marR="89994" marT="36001" marB="36001" horzOverflow="overflow"/>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基准汇率；套算汇率</a:t>
                      </a:r>
                    </a:p>
                  </a:txBody>
                  <a:tcPr marL="89994" marR="89994" marT="36001" marB="36001" horzOverflow="overflow"/>
                </a:tc>
              </a:tr>
              <a:tr h="370840">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按银行买卖外汇角度</a:t>
                      </a:r>
                    </a:p>
                  </a:txBody>
                  <a:tcPr marL="89994" marR="89994" marT="36001" marB="36001" horzOverflow="overflow"/>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买入汇率；卖出汇率</a:t>
                      </a:r>
                    </a:p>
                  </a:txBody>
                  <a:tcPr marL="89994" marR="89994" marT="36001" marB="36001" horzOverflow="overflow"/>
                </a:tc>
              </a:tr>
              <a:tr h="370840">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按外汇买卖交割期限</a:t>
                      </a:r>
                    </a:p>
                  </a:txBody>
                  <a:tcPr marL="89994" marR="89994" marT="36001" marB="36001" horzOverflow="overflow"/>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即期汇率；远期汇率</a:t>
                      </a:r>
                    </a:p>
                  </a:txBody>
                  <a:tcPr marL="89994" marR="89994" marT="36001" marB="36001" horzOverflow="overflow"/>
                </a:tc>
              </a:tr>
              <a:tr h="370840">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按汇兑方式</a:t>
                      </a:r>
                    </a:p>
                  </a:txBody>
                  <a:tcPr marL="89994" marR="89994" marT="36001" marB="36001" horzOverflow="overflow"/>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电汇；信汇；票汇</a:t>
                      </a:r>
                    </a:p>
                  </a:txBody>
                  <a:tcPr marL="89994" marR="89994" marT="36001" marB="36001" horzOverflow="overflow"/>
                </a:tc>
              </a:tr>
              <a:tr h="370840">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按国际汇率制度</a:t>
                      </a:r>
                    </a:p>
                  </a:txBody>
                  <a:tcPr marL="89994" marR="89994" marT="36001" marB="36001" horzOverflow="overflow"/>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固定汇率；浮动汇率</a:t>
                      </a:r>
                    </a:p>
                  </a:txBody>
                  <a:tcPr marL="89994" marR="89994" marT="36001" marB="36001" horzOverflow="overflow"/>
                </a:tc>
              </a:tr>
              <a:tr h="370840">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按是否剔除通胀因素</a:t>
                      </a:r>
                    </a:p>
                  </a:txBody>
                  <a:tcPr marL="89994" marR="89994" marT="36001" marB="36001" horzOverflow="overflow"/>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名义汇率；实际汇率</a:t>
                      </a:r>
                    </a:p>
                  </a:txBody>
                  <a:tcPr marL="89994" marR="89994" marT="36001" marB="36001" horzOverflow="overflow"/>
                </a:tc>
              </a:tr>
              <a:tr h="370840">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按货币当局对汇率的管理</a:t>
                      </a:r>
                    </a:p>
                  </a:txBody>
                  <a:tcPr marL="89994" marR="89994" marT="36001" marB="36001" horzOverflow="overflow"/>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官方汇率；市场汇率</a:t>
                      </a:r>
                    </a:p>
                  </a:txBody>
                  <a:tcPr marL="89994" marR="89994" marT="36001" marB="36001" horzOverflow="overflow"/>
                </a:tc>
              </a:tr>
              <a:tr h="370840">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按外汇银行的营业时间</a:t>
                      </a:r>
                    </a:p>
                  </a:txBody>
                  <a:tcPr marL="89994" marR="89994" marT="36001" marB="36001" horzOverflow="overflow"/>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开盘汇率；收盘汇率</a:t>
                      </a:r>
                    </a:p>
                  </a:txBody>
                  <a:tcPr marL="89994" marR="89994" marT="36001" marB="36001" horzOverflow="overflow"/>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bwMode="gray">
          <a:xfrm>
            <a:off x="464538" y="991269"/>
            <a:ext cx="8643966"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Tx/>
              <a:buSzTx/>
              <a:buFontTx/>
              <a:buNone/>
              <a:tabLst/>
              <a:defRPr/>
            </a:pPr>
            <a:r>
              <a:rPr kumimoji="0" lang="en-US" altLang="zh-CN" sz="3200" b="1"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sym typeface="Wingdings 2" pitchFamily="18" charset="2"/>
              </a:rPr>
              <a:t></a:t>
            </a:r>
            <a:r>
              <a:rPr kumimoji="0" lang="zh-CN" altLang="en-US" sz="32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基准汇率与套算汇率</a:t>
            </a:r>
            <a:endParaRPr kumimoji="0" lang="en-US" altLang="zh-CN" sz="32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lvl="0" indent="-342900" fontAlgn="base">
              <a:lnSpc>
                <a:spcPct val="120000"/>
              </a:lnSpc>
              <a:spcBef>
                <a:spcPct val="20000"/>
              </a:spcBef>
              <a:spcAft>
                <a:spcPct val="0"/>
              </a:spcAft>
            </a:pPr>
            <a:r>
              <a:rPr lang="zh-CN" altLang="en-US" sz="2800" dirty="0" smtClean="0">
                <a:solidFill>
                  <a:srgbClr val="FF3300"/>
                </a:solidFill>
                <a:latin typeface="Times New Roman" pitchFamily="18" charset="0"/>
                <a:ea typeface="楷体_GB2312" pitchFamily="49" charset="-122"/>
                <a:cs typeface="Times New Roman" pitchFamily="18" charset="0"/>
              </a:rPr>
              <a:t>◎</a:t>
            </a:r>
            <a:r>
              <a:rPr lang="zh-CN" altLang="en-US" sz="2800" dirty="0" smtClean="0">
                <a:latin typeface="Times New Roman" pitchFamily="18" charset="0"/>
                <a:ea typeface="华文新魏" pitchFamily="2" charset="-122"/>
                <a:cs typeface="Times New Roman" pitchFamily="18" charset="0"/>
              </a:rPr>
              <a:t>基准汇率 </a:t>
            </a:r>
            <a:r>
              <a:rPr lang="en-US" altLang="zh-CN" sz="2800" dirty="0" smtClean="0">
                <a:latin typeface="Times New Roman" pitchFamily="18" charset="0"/>
                <a:ea typeface="楷体_GB2312" pitchFamily="49" charset="-122"/>
                <a:cs typeface="Times New Roman" pitchFamily="18" charset="0"/>
              </a:rPr>
              <a:t>(</a:t>
            </a:r>
            <a:r>
              <a:rPr lang="en-US" altLang="zh-CN" sz="2800" i="1" dirty="0" smtClean="0">
                <a:latin typeface="Times New Roman" pitchFamily="18" charset="0"/>
                <a:ea typeface="楷体_GB2312" pitchFamily="49" charset="-122"/>
                <a:cs typeface="Times New Roman" pitchFamily="18" charset="0"/>
              </a:rPr>
              <a:t>Benchmark  Exchange  Rate</a:t>
            </a:r>
            <a:r>
              <a:rPr lang="en-US" altLang="zh-CN" sz="2800" dirty="0" smtClean="0">
                <a:latin typeface="Times New Roman" pitchFamily="18" charset="0"/>
                <a:ea typeface="楷体_GB2312" pitchFamily="49" charset="-122"/>
                <a:cs typeface="Times New Roman" pitchFamily="18" charset="0"/>
              </a:rPr>
              <a:t>)</a:t>
            </a:r>
            <a:r>
              <a:rPr lang="zh-CN" altLang="en-US" sz="2800" dirty="0" smtClean="0">
                <a:latin typeface="Times New Roman" pitchFamily="18" charset="0"/>
                <a:ea typeface="楷体_GB2312" pitchFamily="49" charset="-122"/>
                <a:cs typeface="Times New Roman" pitchFamily="18" charset="0"/>
              </a:rPr>
              <a:t>是本币与对外经济交往中</a:t>
            </a:r>
            <a:r>
              <a:rPr lang="zh-CN" altLang="en-US" sz="2800" b="1" dirty="0" smtClean="0">
                <a:solidFill>
                  <a:srgbClr val="0070C0"/>
                </a:solidFill>
                <a:latin typeface="Times New Roman" pitchFamily="18" charset="0"/>
                <a:ea typeface="楷体_GB2312" pitchFamily="49" charset="-122"/>
                <a:cs typeface="Times New Roman" pitchFamily="18" charset="0"/>
              </a:rPr>
              <a:t>最常用的主要货币之间</a:t>
            </a:r>
            <a:r>
              <a:rPr lang="zh-CN" altLang="en-US" sz="2800" dirty="0" smtClean="0">
                <a:latin typeface="Times New Roman" pitchFamily="18" charset="0"/>
                <a:ea typeface="楷体_GB2312" pitchFamily="49" charset="-122"/>
                <a:cs typeface="Times New Roman" pitchFamily="18" charset="0"/>
              </a:rPr>
              <a:t>的汇率。目前各国一般以美元为基本外币来确定基准汇率。</a:t>
            </a:r>
            <a:endParaRPr lang="en-US" altLang="zh-CN" sz="2800" dirty="0" smtClean="0">
              <a:latin typeface="Times New Roman" pitchFamily="18" charset="0"/>
              <a:ea typeface="楷体_GB2312" pitchFamily="49" charset="-122"/>
              <a:cs typeface="Times New Roman" pitchFamily="18" charset="0"/>
            </a:endParaRPr>
          </a:p>
          <a:p>
            <a:pPr marL="342900" indent="-342900" fontAlgn="base">
              <a:lnSpc>
                <a:spcPct val="120000"/>
              </a:lnSpc>
              <a:spcBef>
                <a:spcPct val="20000"/>
              </a:spcBef>
              <a:spcAft>
                <a:spcPct val="0"/>
              </a:spcAft>
            </a:pPr>
            <a:r>
              <a:rPr lang="zh-CN" altLang="en-US" sz="2800" dirty="0" smtClean="0">
                <a:solidFill>
                  <a:srgbClr val="FF3300"/>
                </a:solidFill>
                <a:latin typeface="Times New Roman" pitchFamily="18" charset="0"/>
                <a:ea typeface="楷体_GB2312" pitchFamily="49" charset="-122"/>
                <a:cs typeface="Times New Roman" pitchFamily="18" charset="0"/>
              </a:rPr>
              <a:t>◎</a:t>
            </a:r>
            <a:r>
              <a:rPr lang="zh-CN" altLang="en-US" sz="2800" dirty="0" smtClean="0">
                <a:latin typeface="Times New Roman" pitchFamily="18" charset="0"/>
                <a:ea typeface="华文新魏" pitchFamily="2" charset="-122"/>
                <a:cs typeface="Times New Roman" pitchFamily="18" charset="0"/>
              </a:rPr>
              <a:t>套算汇率 </a:t>
            </a:r>
            <a:r>
              <a:rPr lang="en-US" altLang="zh-CN" sz="2800" dirty="0" smtClean="0">
                <a:latin typeface="Times New Roman" pitchFamily="18" charset="0"/>
                <a:ea typeface="楷体_GB2312" pitchFamily="49" charset="-122"/>
                <a:cs typeface="Times New Roman" pitchFamily="18" charset="0"/>
              </a:rPr>
              <a:t>(</a:t>
            </a:r>
            <a:r>
              <a:rPr lang="en-US" altLang="zh-CN" sz="2800" i="1" dirty="0" smtClean="0">
                <a:latin typeface="Times New Roman" pitchFamily="18" charset="0"/>
                <a:ea typeface="楷体_GB2312" pitchFamily="49" charset="-122"/>
                <a:cs typeface="Times New Roman" pitchFamily="18" charset="0"/>
              </a:rPr>
              <a:t>Cross  Exchange  Rate</a:t>
            </a:r>
            <a:r>
              <a:rPr lang="en-US" altLang="zh-CN" sz="2800" dirty="0" smtClean="0">
                <a:latin typeface="Times New Roman" pitchFamily="18" charset="0"/>
                <a:ea typeface="楷体_GB2312" pitchFamily="49" charset="-122"/>
                <a:cs typeface="Times New Roman" pitchFamily="18" charset="0"/>
              </a:rPr>
              <a:t>)</a:t>
            </a:r>
            <a:r>
              <a:rPr lang="zh-CN" altLang="en-US" sz="2800" dirty="0" smtClean="0">
                <a:latin typeface="Times New Roman" pitchFamily="18" charset="0"/>
                <a:ea typeface="楷体_GB2312" pitchFamily="49" charset="-122"/>
                <a:cs typeface="Times New Roman" pitchFamily="18" charset="0"/>
              </a:rPr>
              <a:t>又称交叉汇率，是根据本币基准汇率套算出本币对非主要货币的其他外币的汇率或套算出其他外币之间的汇率。</a:t>
            </a:r>
            <a:endParaRPr lang="en-US" altLang="zh-CN" sz="2800" dirty="0" smtClean="0">
              <a:latin typeface="Times New Roman" pitchFamily="18" charset="0"/>
              <a:ea typeface="楷体_GB2312" pitchFamily="49" charset="-122"/>
              <a:cs typeface="Times New Roman" pitchFamily="18" charset="0"/>
            </a:endParaRPr>
          </a:p>
          <a:p>
            <a:pPr marL="342900" lvl="0" indent="-342900" fontAlgn="base">
              <a:lnSpc>
                <a:spcPct val="120000"/>
              </a:lnSpc>
              <a:spcBef>
                <a:spcPct val="20000"/>
              </a:spcBef>
              <a:spcAft>
                <a:spcPct val="0"/>
              </a:spcAft>
            </a:pPr>
            <a:endPar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20000"/>
              </a:lnSpc>
              <a:spcBef>
                <a:spcPct val="20000"/>
              </a:spcBef>
              <a:spcAft>
                <a:spcPct val="0"/>
              </a:spcAft>
              <a:buClrTx/>
              <a:buSzTx/>
              <a:buFontTx/>
              <a:buNone/>
              <a:tabLst/>
              <a:defRPr/>
            </a:pPr>
            <a:r>
              <a:rPr kumimoji="0" lang="zh-CN" altLang="en-US" sz="2600" b="1" i="0" u="none" strike="noStrike" kern="0" cap="none" spc="0" normalizeH="0" baseline="0" noProof="0" dirty="0" smtClean="0">
                <a:ln>
                  <a:noFill/>
                </a:ln>
                <a:solidFill>
                  <a:schemeClr val="hlink"/>
                </a:solidFill>
                <a:effectLst/>
                <a:uLnTx/>
                <a:uFillTx/>
                <a:latin typeface="楷体_GB2312" pitchFamily="49" charset="-122"/>
                <a:ea typeface="楷体_GB2312" pitchFamily="49" charset="-122"/>
                <a:cs typeface="+mn-cs"/>
              </a:rPr>
              <a:t> </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2800" dirty="0" smtClean="0">
                <a:latin typeface="Times New Roman" pitchFamily="18" charset="0"/>
                <a:ea typeface="楷体_GB2312" pitchFamily="49" charset="-122"/>
                <a:cs typeface="Times New Roman" pitchFamily="18" charset="0"/>
              </a:rPr>
              <a:t>2015-10-26</a:t>
            </a:r>
            <a:r>
              <a:rPr lang="zh-CN" altLang="en-US" sz="2800" dirty="0" smtClean="0">
                <a:latin typeface="Times New Roman" pitchFamily="18" charset="0"/>
                <a:ea typeface="楷体_GB2312" pitchFamily="49" charset="-122"/>
                <a:cs typeface="Times New Roman" pitchFamily="18" charset="0"/>
              </a:rPr>
              <a:t>的人民币基准汇率中间价</a:t>
            </a:r>
            <a:endParaRPr lang="zh-CN" altLang="en-US" sz="2800" dirty="0">
              <a:latin typeface="Times New Roman" pitchFamily="18" charset="0"/>
              <a:ea typeface="楷体_GB2312" pitchFamily="49" charset="-122"/>
              <a:cs typeface="Times New Roman" pitchFamily="18" charset="0"/>
            </a:endParaRPr>
          </a:p>
        </p:txBody>
      </p:sp>
      <p:graphicFrame>
        <p:nvGraphicFramePr>
          <p:cNvPr id="5" name="表格 4"/>
          <p:cNvGraphicFramePr>
            <a:graphicFrameLocks noGrp="1"/>
          </p:cNvGraphicFramePr>
          <p:nvPr/>
        </p:nvGraphicFramePr>
        <p:xfrm>
          <a:off x="683568" y="1412776"/>
          <a:ext cx="7423969" cy="3663666"/>
        </p:xfrm>
        <a:graphic>
          <a:graphicData uri="http://schemas.openxmlformats.org/drawingml/2006/table">
            <a:tbl>
              <a:tblPr/>
              <a:tblGrid>
                <a:gridCol w="88900"/>
                <a:gridCol w="2445023"/>
                <a:gridCol w="2445023"/>
                <a:gridCol w="2445023"/>
              </a:tblGrid>
              <a:tr h="293175">
                <a:tc>
                  <a:txBody>
                    <a:bodyPr/>
                    <a:lstStyle/>
                    <a:p>
                      <a:pPr algn="ctr"/>
                      <a:endParaRPr lang="zh-CN" altLang="en-US" sz="2000" b="1" dirty="0">
                        <a:solidFill>
                          <a:srgbClr val="FFFFFF"/>
                        </a:solidFill>
                        <a:latin typeface="Times New Roman" pitchFamily="18" charset="0"/>
                        <a:ea typeface="楷体_GB2312" pitchFamily="49" charset="-122"/>
                        <a:cs typeface="Times New Roman" pitchFamily="18" charset="0"/>
                      </a:endParaRPr>
                    </a:p>
                  </a:txBody>
                  <a:tcPr marL="63500" marR="0" marT="0" marB="0" anchor="ctr">
                    <a:lnL>
                      <a:noFill/>
                    </a:lnL>
                    <a:lnR>
                      <a:noFill/>
                    </a:lnR>
                    <a:lnT>
                      <a:noFill/>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zh-CN" altLang="en-US" sz="2000" b="1" dirty="0" smtClean="0">
                          <a:solidFill>
                            <a:srgbClr val="FFFFFF"/>
                          </a:solidFill>
                          <a:latin typeface="Times New Roman" pitchFamily="18" charset="0"/>
                          <a:ea typeface="楷体_GB2312" pitchFamily="49" charset="-122"/>
                          <a:cs typeface="Times New Roman" pitchFamily="18" charset="0"/>
                        </a:rPr>
                        <a:t>基准汇率货币对</a:t>
                      </a:r>
                      <a:endParaRPr lang="zh-CN" altLang="en-US" sz="2000" b="1" dirty="0">
                        <a:solidFill>
                          <a:srgbClr val="FFFFFF"/>
                        </a:solidFill>
                        <a:latin typeface="Times New Roman" pitchFamily="18" charset="0"/>
                        <a:ea typeface="楷体_GB2312" pitchFamily="49" charset="-122"/>
                        <a:cs typeface="Times New Roman" pitchFamily="18" charset="0"/>
                      </a:endParaRPr>
                    </a:p>
                  </a:txBody>
                  <a:tcPr marL="63500" marR="0" marT="0" marB="0" anchor="ctr">
                    <a:lnL>
                      <a:noFill/>
                    </a:lnL>
                    <a:lnR>
                      <a:noFill/>
                    </a:lnR>
                    <a:lnT>
                      <a:noFill/>
                    </a:lnT>
                    <a:lnB w="6350" cap="flat" cmpd="sng" algn="ctr">
                      <a:solidFill>
                        <a:srgbClr val="CADEF6"/>
                      </a:solidFill>
                      <a:prstDash val="dot"/>
                      <a:round/>
                      <a:headEnd type="none" w="med" len="med"/>
                      <a:tailEnd type="none" w="med" len="med"/>
                    </a:lnB>
                    <a:solidFill>
                      <a:srgbClr val="00B050"/>
                    </a:solidFill>
                  </a:tcPr>
                </a:tc>
                <a:tc>
                  <a:txBody>
                    <a:bodyPr/>
                    <a:lstStyle/>
                    <a:p>
                      <a:pPr algn="ctr"/>
                      <a:r>
                        <a:rPr lang="zh-CN" altLang="en-US" sz="2000" b="1" dirty="0" smtClean="0">
                          <a:solidFill>
                            <a:srgbClr val="FFFFFF"/>
                          </a:solidFill>
                          <a:latin typeface="Times New Roman" pitchFamily="18" charset="0"/>
                          <a:ea typeface="楷体_GB2312" pitchFamily="49" charset="-122"/>
                          <a:cs typeface="Times New Roman" pitchFamily="18" charset="0"/>
                        </a:rPr>
                        <a:t>中间价</a:t>
                      </a:r>
                      <a:endParaRPr lang="en-US" altLang="zh-CN" sz="2000" b="1" dirty="0">
                        <a:solidFill>
                          <a:srgbClr val="FFFFFF"/>
                        </a:solidFill>
                        <a:latin typeface="Times New Roman" pitchFamily="18" charset="0"/>
                        <a:ea typeface="楷体_GB2312" pitchFamily="49" charset="-122"/>
                        <a:cs typeface="Times New Roman" pitchFamily="18" charset="0"/>
                      </a:endParaRPr>
                    </a:p>
                  </a:txBody>
                  <a:tcPr marL="63500" marR="0" marT="0" marB="0" anchor="ctr">
                    <a:lnL>
                      <a:noFill/>
                    </a:lnL>
                    <a:lnR>
                      <a:noFill/>
                    </a:lnR>
                    <a:lnT>
                      <a:noFill/>
                    </a:lnT>
                    <a:lnB w="6350" cap="flat" cmpd="sng" algn="ctr">
                      <a:solidFill>
                        <a:srgbClr val="CADEF6"/>
                      </a:solidFill>
                      <a:prstDash val="dot"/>
                      <a:round/>
                      <a:headEnd type="none" w="med" len="med"/>
                      <a:tailEnd type="none" w="med" len="med"/>
                    </a:lnB>
                    <a:solidFill>
                      <a:srgbClr val="00B050"/>
                    </a:solidFill>
                  </a:tcPr>
                </a:tc>
                <a:tc>
                  <a:txBody>
                    <a:bodyPr/>
                    <a:lstStyle/>
                    <a:p>
                      <a:pPr algn="ctr"/>
                      <a:r>
                        <a:rPr lang="zh-CN" altLang="en-US" sz="2000" b="1" dirty="0" smtClean="0">
                          <a:solidFill>
                            <a:srgbClr val="FFFFFF"/>
                          </a:solidFill>
                          <a:latin typeface="Times New Roman" pitchFamily="18" charset="0"/>
                          <a:ea typeface="楷体_GB2312" pitchFamily="49" charset="-122"/>
                          <a:cs typeface="Times New Roman" pitchFamily="18" charset="0"/>
                        </a:rPr>
                        <a:t>涨跌（</a:t>
                      </a:r>
                      <a:r>
                        <a:rPr lang="en-US" altLang="zh-CN" sz="2000" b="1" dirty="0" smtClean="0">
                          <a:solidFill>
                            <a:srgbClr val="FFFFFF"/>
                          </a:solidFill>
                          <a:latin typeface="Times New Roman" pitchFamily="18" charset="0"/>
                          <a:ea typeface="楷体_GB2312" pitchFamily="49" charset="-122"/>
                          <a:cs typeface="Times New Roman" pitchFamily="18" charset="0"/>
                        </a:rPr>
                        <a:t>BP)</a:t>
                      </a:r>
                      <a:endParaRPr lang="zh-CN" altLang="en-US" sz="2000" b="1" dirty="0">
                        <a:solidFill>
                          <a:srgbClr val="FFFFFF"/>
                        </a:solidFill>
                        <a:latin typeface="Times New Roman" pitchFamily="18" charset="0"/>
                        <a:ea typeface="楷体_GB2312" pitchFamily="49" charset="-122"/>
                        <a:cs typeface="Times New Roman" pitchFamily="18" charset="0"/>
                      </a:endParaRPr>
                    </a:p>
                  </a:txBody>
                  <a:tcPr marL="63500" marR="0" marT="0" marB="0" anchor="ctr">
                    <a:lnL>
                      <a:noFill/>
                    </a:lnL>
                    <a:lnR>
                      <a:noFill/>
                    </a:lnR>
                    <a:lnT>
                      <a:noFill/>
                    </a:lnT>
                    <a:lnB w="6350" cap="flat" cmpd="sng" algn="ctr">
                      <a:solidFill>
                        <a:srgbClr val="CADEF6"/>
                      </a:solidFill>
                      <a:prstDash val="dot"/>
                      <a:round/>
                      <a:headEnd type="none" w="med" len="med"/>
                      <a:tailEnd type="none" w="med" len="med"/>
                    </a:lnB>
                    <a:solidFill>
                      <a:srgbClr val="00B050"/>
                    </a:solidFill>
                  </a:tcPr>
                </a:tc>
              </a:tr>
              <a:tr h="293175">
                <a:tc>
                  <a:txBody>
                    <a:bodyPr/>
                    <a:lstStyle/>
                    <a:p>
                      <a:pPr algn="ctr"/>
                      <a:r>
                        <a:rPr lang="zh-CN" altLang="en-US" sz="2000" b="1" dirty="0">
                          <a:solidFill>
                            <a:srgbClr val="FFFFFF"/>
                          </a:solidFill>
                          <a:latin typeface="Times New Roman" pitchFamily="18" charset="0"/>
                          <a:ea typeface="楷体_GB2312" pitchFamily="49" charset="-122"/>
                          <a:cs typeface="Times New Roman" pitchFamily="18" charset="0"/>
                        </a:rPr>
                        <a:t> </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zh-CN" altLang="en-US" sz="2000" b="1" dirty="0">
                          <a:solidFill>
                            <a:srgbClr val="FFFFFF"/>
                          </a:solidFill>
                          <a:latin typeface="Times New Roman" pitchFamily="18" charset="0"/>
                          <a:ea typeface="楷体_GB2312" pitchFamily="49" charset="-122"/>
                          <a:cs typeface="Times New Roman" pitchFamily="18" charset="0"/>
                        </a:rPr>
                        <a:t>美元</a:t>
                      </a:r>
                      <a:r>
                        <a:rPr lang="en-US" altLang="zh-CN" sz="2000" b="1" dirty="0">
                          <a:solidFill>
                            <a:srgbClr val="FFFFFF"/>
                          </a:solidFill>
                          <a:latin typeface="Times New Roman" pitchFamily="18" charset="0"/>
                          <a:ea typeface="楷体_GB2312" pitchFamily="49" charset="-122"/>
                          <a:cs typeface="Times New Roman" pitchFamily="18" charset="0"/>
                        </a:rPr>
                        <a:t>/</a:t>
                      </a:r>
                      <a:r>
                        <a:rPr lang="zh-CN" altLang="en-US" sz="2000" b="1" dirty="0">
                          <a:solidFill>
                            <a:srgbClr val="FFFFFF"/>
                          </a:solidFill>
                          <a:latin typeface="Times New Roman" pitchFamily="18" charset="0"/>
                          <a:ea typeface="楷体_GB2312" pitchFamily="49" charset="-122"/>
                          <a:cs typeface="Times New Roman" pitchFamily="18" charset="0"/>
                        </a:rPr>
                        <a:t>人民币</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en-US" altLang="zh-CN" sz="2000" b="1" dirty="0">
                          <a:solidFill>
                            <a:srgbClr val="FFFFFF"/>
                          </a:solidFill>
                          <a:latin typeface="Times New Roman" pitchFamily="18" charset="0"/>
                          <a:ea typeface="楷体_GB2312" pitchFamily="49" charset="-122"/>
                          <a:cs typeface="Times New Roman" pitchFamily="18" charset="0"/>
                        </a:rPr>
                        <a:t>6.3549</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zh-CN" altLang="en-US" sz="2000" b="1" dirty="0">
                          <a:solidFill>
                            <a:srgbClr val="FFFFFF"/>
                          </a:solidFill>
                          <a:latin typeface="Times New Roman" pitchFamily="18" charset="0"/>
                          <a:ea typeface="楷体_GB2312" pitchFamily="49" charset="-122"/>
                          <a:cs typeface="Times New Roman" pitchFamily="18" charset="0"/>
                        </a:rPr>
                        <a:t> </a:t>
                      </a:r>
                      <a:r>
                        <a:rPr lang="en-US" altLang="zh-CN" sz="2000" b="1" dirty="0">
                          <a:solidFill>
                            <a:srgbClr val="FFFFFF"/>
                          </a:solidFill>
                          <a:latin typeface="Times New Roman" pitchFamily="18" charset="0"/>
                          <a:ea typeface="楷体_GB2312" pitchFamily="49" charset="-122"/>
                          <a:cs typeface="Times New Roman" pitchFamily="18" charset="0"/>
                        </a:rPr>
                        <a:t>46.00</a:t>
                      </a:r>
                      <a:endParaRPr lang="zh-CN" altLang="en-US" sz="2000" b="1" dirty="0">
                        <a:solidFill>
                          <a:srgbClr val="FFFFFF"/>
                        </a:solidFill>
                        <a:latin typeface="Times New Roman" pitchFamily="18" charset="0"/>
                        <a:ea typeface="楷体_GB2312" pitchFamily="49" charset="-122"/>
                        <a:cs typeface="Times New Roman" pitchFamily="18" charset="0"/>
                      </a:endParaRP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r>
              <a:tr h="293175">
                <a:tc>
                  <a:txBody>
                    <a:bodyPr/>
                    <a:lstStyle/>
                    <a:p>
                      <a:pPr algn="ctr"/>
                      <a:r>
                        <a:rPr lang="zh-CN" altLang="en-US" sz="2000" b="1">
                          <a:solidFill>
                            <a:srgbClr val="FFFFFF"/>
                          </a:solidFill>
                          <a:latin typeface="Times New Roman" pitchFamily="18" charset="0"/>
                          <a:ea typeface="楷体_GB2312" pitchFamily="49" charset="-122"/>
                          <a:cs typeface="Times New Roman" pitchFamily="18" charset="0"/>
                        </a:rPr>
                        <a:t> </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zh-CN" altLang="en-US" sz="2000" b="1" dirty="0">
                          <a:solidFill>
                            <a:srgbClr val="FFFFFF"/>
                          </a:solidFill>
                          <a:latin typeface="Times New Roman" pitchFamily="18" charset="0"/>
                          <a:ea typeface="楷体_GB2312" pitchFamily="49" charset="-122"/>
                          <a:cs typeface="Times New Roman" pitchFamily="18" charset="0"/>
                        </a:rPr>
                        <a:t>欧元</a:t>
                      </a:r>
                      <a:r>
                        <a:rPr lang="en-US" altLang="zh-CN" sz="2000" b="1" dirty="0">
                          <a:solidFill>
                            <a:srgbClr val="FFFFFF"/>
                          </a:solidFill>
                          <a:latin typeface="Times New Roman" pitchFamily="18" charset="0"/>
                          <a:ea typeface="楷体_GB2312" pitchFamily="49" charset="-122"/>
                          <a:cs typeface="Times New Roman" pitchFamily="18" charset="0"/>
                        </a:rPr>
                        <a:t>/</a:t>
                      </a:r>
                      <a:r>
                        <a:rPr lang="zh-CN" altLang="en-US" sz="2000" b="1" dirty="0">
                          <a:solidFill>
                            <a:srgbClr val="FFFFFF"/>
                          </a:solidFill>
                          <a:latin typeface="Times New Roman" pitchFamily="18" charset="0"/>
                          <a:ea typeface="楷体_GB2312" pitchFamily="49" charset="-122"/>
                          <a:cs typeface="Times New Roman" pitchFamily="18" charset="0"/>
                        </a:rPr>
                        <a:t>人民币</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en-US" altLang="zh-CN" sz="2000" b="1">
                          <a:solidFill>
                            <a:srgbClr val="FFFFFF"/>
                          </a:solidFill>
                          <a:latin typeface="Times New Roman" pitchFamily="18" charset="0"/>
                          <a:ea typeface="楷体_GB2312" pitchFamily="49" charset="-122"/>
                          <a:cs typeface="Times New Roman" pitchFamily="18" charset="0"/>
                        </a:rPr>
                        <a:t>7.0050</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zh-CN" altLang="en-US" sz="2000" b="1">
                          <a:solidFill>
                            <a:srgbClr val="FFFFFF"/>
                          </a:solidFill>
                          <a:latin typeface="Times New Roman" pitchFamily="18" charset="0"/>
                          <a:ea typeface="楷体_GB2312" pitchFamily="49" charset="-122"/>
                          <a:cs typeface="Times New Roman" pitchFamily="18" charset="0"/>
                        </a:rPr>
                        <a:t> </a:t>
                      </a:r>
                      <a:r>
                        <a:rPr lang="en-US" altLang="zh-CN" sz="2000" b="1">
                          <a:solidFill>
                            <a:srgbClr val="FFFFFF"/>
                          </a:solidFill>
                          <a:latin typeface="Times New Roman" pitchFamily="18" charset="0"/>
                          <a:ea typeface="楷体_GB2312" pitchFamily="49" charset="-122"/>
                          <a:cs typeface="Times New Roman" pitchFamily="18" charset="0"/>
                        </a:rPr>
                        <a:t>539.00</a:t>
                      </a:r>
                      <a:endParaRPr lang="zh-CN" altLang="en-US" sz="2000" b="1">
                        <a:solidFill>
                          <a:srgbClr val="FFFFFF"/>
                        </a:solidFill>
                        <a:latin typeface="Times New Roman" pitchFamily="18" charset="0"/>
                        <a:ea typeface="楷体_GB2312" pitchFamily="49" charset="-122"/>
                        <a:cs typeface="Times New Roman" pitchFamily="18" charset="0"/>
                      </a:endParaRP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r>
              <a:tr h="237728">
                <a:tc>
                  <a:txBody>
                    <a:bodyPr/>
                    <a:lstStyle/>
                    <a:p>
                      <a:pPr algn="ctr"/>
                      <a:r>
                        <a:rPr lang="zh-CN" altLang="en-US" sz="2000" b="1">
                          <a:solidFill>
                            <a:srgbClr val="FFFFFF"/>
                          </a:solidFill>
                          <a:latin typeface="Times New Roman" pitchFamily="18" charset="0"/>
                          <a:ea typeface="楷体_GB2312" pitchFamily="49" charset="-122"/>
                          <a:cs typeface="Times New Roman" pitchFamily="18" charset="0"/>
                        </a:rPr>
                        <a:t> </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en-US" altLang="zh-CN" sz="2000" b="1" dirty="0">
                          <a:solidFill>
                            <a:srgbClr val="FFFFFF"/>
                          </a:solidFill>
                          <a:latin typeface="Times New Roman" pitchFamily="18" charset="0"/>
                          <a:ea typeface="楷体_GB2312" pitchFamily="49" charset="-122"/>
                          <a:cs typeface="Times New Roman" pitchFamily="18" charset="0"/>
                        </a:rPr>
                        <a:t>100</a:t>
                      </a:r>
                      <a:r>
                        <a:rPr lang="zh-CN" altLang="en-US" sz="2000" b="1" dirty="0">
                          <a:solidFill>
                            <a:srgbClr val="FFFFFF"/>
                          </a:solidFill>
                          <a:latin typeface="Times New Roman" pitchFamily="18" charset="0"/>
                          <a:ea typeface="楷体_GB2312" pitchFamily="49" charset="-122"/>
                          <a:cs typeface="Times New Roman" pitchFamily="18" charset="0"/>
                        </a:rPr>
                        <a:t>日元</a:t>
                      </a:r>
                      <a:r>
                        <a:rPr lang="en-US" altLang="zh-CN" sz="2000" b="1" dirty="0">
                          <a:solidFill>
                            <a:srgbClr val="FFFFFF"/>
                          </a:solidFill>
                          <a:latin typeface="Times New Roman" pitchFamily="18" charset="0"/>
                          <a:ea typeface="楷体_GB2312" pitchFamily="49" charset="-122"/>
                          <a:cs typeface="Times New Roman" pitchFamily="18" charset="0"/>
                        </a:rPr>
                        <a:t>/</a:t>
                      </a:r>
                      <a:r>
                        <a:rPr lang="zh-CN" altLang="en-US" sz="2000" b="1" dirty="0">
                          <a:solidFill>
                            <a:srgbClr val="FFFFFF"/>
                          </a:solidFill>
                          <a:latin typeface="Times New Roman" pitchFamily="18" charset="0"/>
                          <a:ea typeface="楷体_GB2312" pitchFamily="49" charset="-122"/>
                          <a:cs typeface="Times New Roman" pitchFamily="18" charset="0"/>
                        </a:rPr>
                        <a:t>人民币</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en-US" altLang="zh-CN" sz="2000" b="1" dirty="0">
                          <a:solidFill>
                            <a:srgbClr val="FFFFFF"/>
                          </a:solidFill>
                          <a:latin typeface="Times New Roman" pitchFamily="18" charset="0"/>
                          <a:ea typeface="楷体_GB2312" pitchFamily="49" charset="-122"/>
                          <a:cs typeface="Times New Roman" pitchFamily="18" charset="0"/>
                        </a:rPr>
                        <a:t>5.2438</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zh-CN" altLang="en-US" sz="2000" b="1">
                          <a:solidFill>
                            <a:srgbClr val="FFFFFF"/>
                          </a:solidFill>
                          <a:latin typeface="Times New Roman" pitchFamily="18" charset="0"/>
                          <a:ea typeface="楷体_GB2312" pitchFamily="49" charset="-122"/>
                          <a:cs typeface="Times New Roman" pitchFamily="18" charset="0"/>
                        </a:rPr>
                        <a:t> </a:t>
                      </a:r>
                      <a:r>
                        <a:rPr lang="en-US" altLang="zh-CN" sz="2000" b="1">
                          <a:solidFill>
                            <a:srgbClr val="FFFFFF"/>
                          </a:solidFill>
                          <a:latin typeface="Times New Roman" pitchFamily="18" charset="0"/>
                          <a:ea typeface="楷体_GB2312" pitchFamily="49" charset="-122"/>
                          <a:cs typeface="Times New Roman" pitchFamily="18" charset="0"/>
                        </a:rPr>
                        <a:t>326.00</a:t>
                      </a:r>
                      <a:endParaRPr lang="zh-CN" altLang="en-US" sz="2000" b="1">
                        <a:solidFill>
                          <a:srgbClr val="FFFFFF"/>
                        </a:solidFill>
                        <a:latin typeface="Times New Roman" pitchFamily="18" charset="0"/>
                        <a:ea typeface="楷体_GB2312" pitchFamily="49" charset="-122"/>
                        <a:cs typeface="Times New Roman" pitchFamily="18" charset="0"/>
                      </a:endParaRP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r>
              <a:tr h="293175">
                <a:tc>
                  <a:txBody>
                    <a:bodyPr/>
                    <a:lstStyle/>
                    <a:p>
                      <a:pPr algn="ctr"/>
                      <a:r>
                        <a:rPr lang="zh-CN" altLang="en-US" sz="2000" b="1">
                          <a:solidFill>
                            <a:srgbClr val="FFFFFF"/>
                          </a:solidFill>
                          <a:latin typeface="Times New Roman" pitchFamily="18" charset="0"/>
                          <a:ea typeface="楷体_GB2312" pitchFamily="49" charset="-122"/>
                          <a:cs typeface="Times New Roman" pitchFamily="18" charset="0"/>
                        </a:rPr>
                        <a:t> </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zh-CN" altLang="en-US" sz="2000" b="1">
                          <a:solidFill>
                            <a:srgbClr val="FFFFFF"/>
                          </a:solidFill>
                          <a:latin typeface="Times New Roman" pitchFamily="18" charset="0"/>
                          <a:ea typeface="楷体_GB2312" pitchFamily="49" charset="-122"/>
                          <a:cs typeface="Times New Roman" pitchFamily="18" charset="0"/>
                        </a:rPr>
                        <a:t>港元</a:t>
                      </a:r>
                      <a:r>
                        <a:rPr lang="en-US" altLang="zh-CN" sz="2000" b="1">
                          <a:solidFill>
                            <a:srgbClr val="FFFFFF"/>
                          </a:solidFill>
                          <a:latin typeface="Times New Roman" pitchFamily="18" charset="0"/>
                          <a:ea typeface="楷体_GB2312" pitchFamily="49" charset="-122"/>
                          <a:cs typeface="Times New Roman" pitchFamily="18" charset="0"/>
                        </a:rPr>
                        <a:t>/</a:t>
                      </a:r>
                      <a:r>
                        <a:rPr lang="zh-CN" altLang="en-US" sz="2000" b="1">
                          <a:solidFill>
                            <a:srgbClr val="FFFFFF"/>
                          </a:solidFill>
                          <a:latin typeface="Times New Roman" pitchFamily="18" charset="0"/>
                          <a:ea typeface="楷体_GB2312" pitchFamily="49" charset="-122"/>
                          <a:cs typeface="Times New Roman" pitchFamily="18" charset="0"/>
                        </a:rPr>
                        <a:t>人民币</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en-US" altLang="zh-CN" sz="2000" b="1" dirty="0">
                          <a:solidFill>
                            <a:srgbClr val="FFFFFF"/>
                          </a:solidFill>
                          <a:latin typeface="Times New Roman" pitchFamily="18" charset="0"/>
                          <a:ea typeface="楷体_GB2312" pitchFamily="49" charset="-122"/>
                          <a:cs typeface="Times New Roman" pitchFamily="18" charset="0"/>
                        </a:rPr>
                        <a:t>0.81998</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zh-CN" altLang="en-US" sz="2000" b="1">
                          <a:solidFill>
                            <a:srgbClr val="FFFFFF"/>
                          </a:solidFill>
                          <a:latin typeface="Times New Roman" pitchFamily="18" charset="0"/>
                          <a:ea typeface="楷体_GB2312" pitchFamily="49" charset="-122"/>
                          <a:cs typeface="Times New Roman" pitchFamily="18" charset="0"/>
                        </a:rPr>
                        <a:t> </a:t>
                      </a:r>
                      <a:r>
                        <a:rPr lang="en-US" altLang="zh-CN" sz="2000" b="1">
                          <a:solidFill>
                            <a:srgbClr val="FFFFFF"/>
                          </a:solidFill>
                          <a:latin typeface="Times New Roman" pitchFamily="18" charset="0"/>
                          <a:ea typeface="楷体_GB2312" pitchFamily="49" charset="-122"/>
                          <a:cs typeface="Times New Roman" pitchFamily="18" charset="0"/>
                        </a:rPr>
                        <a:t>6.00</a:t>
                      </a:r>
                      <a:endParaRPr lang="zh-CN" altLang="en-US" sz="2000" b="1">
                        <a:solidFill>
                          <a:srgbClr val="FFFFFF"/>
                        </a:solidFill>
                        <a:latin typeface="Times New Roman" pitchFamily="18" charset="0"/>
                        <a:ea typeface="楷体_GB2312" pitchFamily="49" charset="-122"/>
                        <a:cs typeface="Times New Roman" pitchFamily="18" charset="0"/>
                      </a:endParaRP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r>
              <a:tr h="293175">
                <a:tc>
                  <a:txBody>
                    <a:bodyPr/>
                    <a:lstStyle/>
                    <a:p>
                      <a:pPr algn="ctr"/>
                      <a:r>
                        <a:rPr lang="zh-CN" altLang="en-US" sz="2000" b="1">
                          <a:solidFill>
                            <a:srgbClr val="FFFFFF"/>
                          </a:solidFill>
                          <a:latin typeface="Times New Roman" pitchFamily="18" charset="0"/>
                          <a:ea typeface="楷体_GB2312" pitchFamily="49" charset="-122"/>
                          <a:cs typeface="Times New Roman" pitchFamily="18" charset="0"/>
                        </a:rPr>
                        <a:t> </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zh-CN" altLang="en-US" sz="2000" b="1">
                          <a:solidFill>
                            <a:srgbClr val="FFFFFF"/>
                          </a:solidFill>
                          <a:latin typeface="Times New Roman" pitchFamily="18" charset="0"/>
                          <a:ea typeface="楷体_GB2312" pitchFamily="49" charset="-122"/>
                          <a:cs typeface="Times New Roman" pitchFamily="18" charset="0"/>
                        </a:rPr>
                        <a:t>英镑</a:t>
                      </a:r>
                      <a:r>
                        <a:rPr lang="en-US" altLang="zh-CN" sz="2000" b="1">
                          <a:solidFill>
                            <a:srgbClr val="FFFFFF"/>
                          </a:solidFill>
                          <a:latin typeface="Times New Roman" pitchFamily="18" charset="0"/>
                          <a:ea typeface="楷体_GB2312" pitchFamily="49" charset="-122"/>
                          <a:cs typeface="Times New Roman" pitchFamily="18" charset="0"/>
                        </a:rPr>
                        <a:t>/</a:t>
                      </a:r>
                      <a:r>
                        <a:rPr lang="zh-CN" altLang="en-US" sz="2000" b="1">
                          <a:solidFill>
                            <a:srgbClr val="FFFFFF"/>
                          </a:solidFill>
                          <a:latin typeface="Times New Roman" pitchFamily="18" charset="0"/>
                          <a:ea typeface="楷体_GB2312" pitchFamily="49" charset="-122"/>
                          <a:cs typeface="Times New Roman" pitchFamily="18" charset="0"/>
                        </a:rPr>
                        <a:t>人民币</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en-US" altLang="zh-CN" sz="2000" b="1" dirty="0">
                          <a:solidFill>
                            <a:srgbClr val="FFFFFF"/>
                          </a:solidFill>
                          <a:latin typeface="Times New Roman" pitchFamily="18" charset="0"/>
                          <a:ea typeface="楷体_GB2312" pitchFamily="49" charset="-122"/>
                          <a:cs typeface="Times New Roman" pitchFamily="18" charset="0"/>
                        </a:rPr>
                        <a:t>9.7329</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zh-CN" altLang="en-US" sz="2000" b="1" dirty="0">
                          <a:solidFill>
                            <a:srgbClr val="FFFFFF"/>
                          </a:solidFill>
                          <a:latin typeface="Times New Roman" pitchFamily="18" charset="0"/>
                          <a:ea typeface="楷体_GB2312" pitchFamily="49" charset="-122"/>
                          <a:cs typeface="Times New Roman" pitchFamily="18" charset="0"/>
                        </a:rPr>
                        <a:t> </a:t>
                      </a:r>
                      <a:r>
                        <a:rPr lang="en-US" altLang="zh-CN" sz="2000" b="1" dirty="0">
                          <a:solidFill>
                            <a:srgbClr val="FFFFFF"/>
                          </a:solidFill>
                          <a:latin typeface="Times New Roman" pitchFamily="18" charset="0"/>
                          <a:ea typeface="楷体_GB2312" pitchFamily="49" charset="-122"/>
                          <a:cs typeface="Times New Roman" pitchFamily="18" charset="0"/>
                        </a:rPr>
                        <a:t>681.00</a:t>
                      </a:r>
                      <a:endParaRPr lang="zh-CN" altLang="en-US" sz="2000" b="1" dirty="0">
                        <a:solidFill>
                          <a:srgbClr val="FFFFFF"/>
                        </a:solidFill>
                        <a:latin typeface="Times New Roman" pitchFamily="18" charset="0"/>
                        <a:ea typeface="楷体_GB2312" pitchFamily="49" charset="-122"/>
                        <a:cs typeface="Times New Roman" pitchFamily="18" charset="0"/>
                      </a:endParaRP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r>
              <a:tr h="293175">
                <a:tc>
                  <a:txBody>
                    <a:bodyPr/>
                    <a:lstStyle/>
                    <a:p>
                      <a:pPr algn="ctr"/>
                      <a:r>
                        <a:rPr lang="zh-CN" altLang="en-US" sz="2000" b="1">
                          <a:solidFill>
                            <a:srgbClr val="FFFFFF"/>
                          </a:solidFill>
                          <a:latin typeface="Times New Roman" pitchFamily="18" charset="0"/>
                          <a:ea typeface="楷体_GB2312" pitchFamily="49" charset="-122"/>
                          <a:cs typeface="Times New Roman" pitchFamily="18" charset="0"/>
                        </a:rPr>
                        <a:t> </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zh-CN" altLang="en-US" sz="2000" b="1">
                          <a:solidFill>
                            <a:srgbClr val="FFFFFF"/>
                          </a:solidFill>
                          <a:latin typeface="Times New Roman" pitchFamily="18" charset="0"/>
                          <a:ea typeface="楷体_GB2312" pitchFamily="49" charset="-122"/>
                          <a:cs typeface="Times New Roman" pitchFamily="18" charset="0"/>
                        </a:rPr>
                        <a:t>澳元</a:t>
                      </a:r>
                      <a:r>
                        <a:rPr lang="en-US" altLang="zh-CN" sz="2000" b="1">
                          <a:solidFill>
                            <a:srgbClr val="FFFFFF"/>
                          </a:solidFill>
                          <a:latin typeface="Times New Roman" pitchFamily="18" charset="0"/>
                          <a:ea typeface="楷体_GB2312" pitchFamily="49" charset="-122"/>
                          <a:cs typeface="Times New Roman" pitchFamily="18" charset="0"/>
                        </a:rPr>
                        <a:t>/</a:t>
                      </a:r>
                      <a:r>
                        <a:rPr lang="zh-CN" altLang="en-US" sz="2000" b="1">
                          <a:solidFill>
                            <a:srgbClr val="FFFFFF"/>
                          </a:solidFill>
                          <a:latin typeface="Times New Roman" pitchFamily="18" charset="0"/>
                          <a:ea typeface="楷体_GB2312" pitchFamily="49" charset="-122"/>
                          <a:cs typeface="Times New Roman" pitchFamily="18" charset="0"/>
                        </a:rPr>
                        <a:t>人民币</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en-US" altLang="zh-CN" sz="2000" b="1" dirty="0">
                          <a:solidFill>
                            <a:srgbClr val="FFFFFF"/>
                          </a:solidFill>
                          <a:latin typeface="Times New Roman" pitchFamily="18" charset="0"/>
                          <a:ea typeface="楷体_GB2312" pitchFamily="49" charset="-122"/>
                          <a:cs typeface="Times New Roman" pitchFamily="18" charset="0"/>
                        </a:rPr>
                        <a:t>4.5927</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zh-CN" altLang="en-US" sz="2000" b="1" dirty="0">
                          <a:solidFill>
                            <a:srgbClr val="FFFFFF"/>
                          </a:solidFill>
                          <a:latin typeface="Times New Roman" pitchFamily="18" charset="0"/>
                          <a:ea typeface="楷体_GB2312" pitchFamily="49" charset="-122"/>
                          <a:cs typeface="Times New Roman" pitchFamily="18" charset="0"/>
                        </a:rPr>
                        <a:t> </a:t>
                      </a:r>
                      <a:r>
                        <a:rPr lang="en-US" altLang="zh-CN" sz="2000" b="1" dirty="0">
                          <a:solidFill>
                            <a:srgbClr val="FFFFFF"/>
                          </a:solidFill>
                          <a:latin typeface="Times New Roman" pitchFamily="18" charset="0"/>
                          <a:ea typeface="楷体_GB2312" pitchFamily="49" charset="-122"/>
                          <a:cs typeface="Times New Roman" pitchFamily="18" charset="0"/>
                        </a:rPr>
                        <a:t>86.00</a:t>
                      </a:r>
                      <a:endParaRPr lang="zh-CN" altLang="en-US" sz="2000" b="1" dirty="0">
                        <a:solidFill>
                          <a:srgbClr val="FFFFFF"/>
                        </a:solidFill>
                        <a:latin typeface="Times New Roman" pitchFamily="18" charset="0"/>
                        <a:ea typeface="楷体_GB2312" pitchFamily="49" charset="-122"/>
                        <a:cs typeface="Times New Roman" pitchFamily="18" charset="0"/>
                      </a:endParaRP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r>
              <a:tr h="242664">
                <a:tc>
                  <a:txBody>
                    <a:bodyPr/>
                    <a:lstStyle/>
                    <a:p>
                      <a:pPr algn="ctr"/>
                      <a:r>
                        <a:rPr lang="zh-CN" altLang="en-US" sz="2000" b="1">
                          <a:solidFill>
                            <a:srgbClr val="FFFFFF"/>
                          </a:solidFill>
                          <a:latin typeface="Times New Roman" pitchFamily="18" charset="0"/>
                          <a:ea typeface="楷体_GB2312" pitchFamily="49" charset="-122"/>
                          <a:cs typeface="Times New Roman" pitchFamily="18" charset="0"/>
                        </a:rPr>
                        <a:t> </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zh-CN" altLang="en-US" sz="2000" b="1">
                          <a:solidFill>
                            <a:srgbClr val="FFFFFF"/>
                          </a:solidFill>
                          <a:latin typeface="Times New Roman" pitchFamily="18" charset="0"/>
                          <a:ea typeface="楷体_GB2312" pitchFamily="49" charset="-122"/>
                          <a:cs typeface="Times New Roman" pitchFamily="18" charset="0"/>
                        </a:rPr>
                        <a:t>新西兰元</a:t>
                      </a:r>
                      <a:r>
                        <a:rPr lang="en-US" altLang="zh-CN" sz="2000" b="1">
                          <a:solidFill>
                            <a:srgbClr val="FFFFFF"/>
                          </a:solidFill>
                          <a:latin typeface="Times New Roman" pitchFamily="18" charset="0"/>
                          <a:ea typeface="楷体_GB2312" pitchFamily="49" charset="-122"/>
                          <a:cs typeface="Times New Roman" pitchFamily="18" charset="0"/>
                        </a:rPr>
                        <a:t>/</a:t>
                      </a:r>
                      <a:r>
                        <a:rPr lang="zh-CN" altLang="en-US" sz="2000" b="1">
                          <a:solidFill>
                            <a:srgbClr val="FFFFFF"/>
                          </a:solidFill>
                          <a:latin typeface="Times New Roman" pitchFamily="18" charset="0"/>
                          <a:ea typeface="楷体_GB2312" pitchFamily="49" charset="-122"/>
                          <a:cs typeface="Times New Roman" pitchFamily="18" charset="0"/>
                        </a:rPr>
                        <a:t>人民币</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en-US" altLang="zh-CN" sz="2000" b="1" dirty="0">
                          <a:solidFill>
                            <a:srgbClr val="FFFFFF"/>
                          </a:solidFill>
                          <a:latin typeface="Times New Roman" pitchFamily="18" charset="0"/>
                          <a:ea typeface="楷体_GB2312" pitchFamily="49" charset="-122"/>
                          <a:cs typeface="Times New Roman" pitchFamily="18" charset="0"/>
                        </a:rPr>
                        <a:t>4.2914</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zh-CN" altLang="en-US" sz="2000" b="1" dirty="0">
                          <a:solidFill>
                            <a:srgbClr val="FFFFFF"/>
                          </a:solidFill>
                          <a:latin typeface="Times New Roman" pitchFamily="18" charset="0"/>
                          <a:ea typeface="楷体_GB2312" pitchFamily="49" charset="-122"/>
                          <a:cs typeface="Times New Roman" pitchFamily="18" charset="0"/>
                        </a:rPr>
                        <a:t> </a:t>
                      </a:r>
                      <a:r>
                        <a:rPr lang="en-US" altLang="zh-CN" sz="2000" b="1" dirty="0">
                          <a:solidFill>
                            <a:srgbClr val="FFFFFF"/>
                          </a:solidFill>
                          <a:latin typeface="Times New Roman" pitchFamily="18" charset="0"/>
                          <a:ea typeface="楷体_GB2312" pitchFamily="49" charset="-122"/>
                          <a:cs typeface="Times New Roman" pitchFamily="18" charset="0"/>
                        </a:rPr>
                        <a:t>478.00</a:t>
                      </a:r>
                      <a:endParaRPr lang="zh-CN" altLang="en-US" sz="2000" b="1" dirty="0">
                        <a:solidFill>
                          <a:srgbClr val="FFFFFF"/>
                        </a:solidFill>
                        <a:latin typeface="Times New Roman" pitchFamily="18" charset="0"/>
                        <a:ea typeface="楷体_GB2312" pitchFamily="49" charset="-122"/>
                        <a:cs typeface="Times New Roman" pitchFamily="18" charset="0"/>
                      </a:endParaRP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r>
              <a:tr h="310866">
                <a:tc>
                  <a:txBody>
                    <a:bodyPr/>
                    <a:lstStyle/>
                    <a:p>
                      <a:pPr algn="ctr"/>
                      <a:r>
                        <a:rPr lang="zh-CN" altLang="en-US" sz="2000" b="1">
                          <a:solidFill>
                            <a:srgbClr val="FFFFFF"/>
                          </a:solidFill>
                          <a:latin typeface="Times New Roman" pitchFamily="18" charset="0"/>
                          <a:ea typeface="楷体_GB2312" pitchFamily="49" charset="-122"/>
                          <a:cs typeface="Times New Roman" pitchFamily="18" charset="0"/>
                        </a:rPr>
                        <a:t> </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zh-CN" altLang="en-US" sz="2000" b="1">
                          <a:solidFill>
                            <a:srgbClr val="FFFFFF"/>
                          </a:solidFill>
                          <a:latin typeface="Times New Roman" pitchFamily="18" charset="0"/>
                          <a:ea typeface="楷体_GB2312" pitchFamily="49" charset="-122"/>
                          <a:cs typeface="Times New Roman" pitchFamily="18" charset="0"/>
                        </a:rPr>
                        <a:t>新加坡元</a:t>
                      </a:r>
                      <a:r>
                        <a:rPr lang="en-US" altLang="zh-CN" sz="2000" b="1">
                          <a:solidFill>
                            <a:srgbClr val="FFFFFF"/>
                          </a:solidFill>
                          <a:latin typeface="Times New Roman" pitchFamily="18" charset="0"/>
                          <a:ea typeface="楷体_GB2312" pitchFamily="49" charset="-122"/>
                          <a:cs typeface="Times New Roman" pitchFamily="18" charset="0"/>
                        </a:rPr>
                        <a:t>/</a:t>
                      </a:r>
                      <a:r>
                        <a:rPr lang="zh-CN" altLang="en-US" sz="2000" b="1">
                          <a:solidFill>
                            <a:srgbClr val="FFFFFF"/>
                          </a:solidFill>
                          <a:latin typeface="Times New Roman" pitchFamily="18" charset="0"/>
                          <a:ea typeface="楷体_GB2312" pitchFamily="49" charset="-122"/>
                          <a:cs typeface="Times New Roman" pitchFamily="18" charset="0"/>
                        </a:rPr>
                        <a:t>人民币</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en-US" altLang="zh-CN" sz="2000" b="1">
                          <a:solidFill>
                            <a:srgbClr val="FFFFFF"/>
                          </a:solidFill>
                          <a:latin typeface="Times New Roman" pitchFamily="18" charset="0"/>
                          <a:ea typeface="楷体_GB2312" pitchFamily="49" charset="-122"/>
                          <a:cs typeface="Times New Roman" pitchFamily="18" charset="0"/>
                        </a:rPr>
                        <a:t>4.5457</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zh-CN" altLang="en-US" sz="2000" b="1" dirty="0">
                          <a:solidFill>
                            <a:srgbClr val="FFFFFF"/>
                          </a:solidFill>
                          <a:latin typeface="Times New Roman" pitchFamily="18" charset="0"/>
                          <a:ea typeface="楷体_GB2312" pitchFamily="49" charset="-122"/>
                          <a:cs typeface="Times New Roman" pitchFamily="18" charset="0"/>
                        </a:rPr>
                        <a:t> </a:t>
                      </a:r>
                      <a:r>
                        <a:rPr lang="en-US" altLang="zh-CN" sz="2000" b="1" dirty="0">
                          <a:solidFill>
                            <a:srgbClr val="FFFFFF"/>
                          </a:solidFill>
                          <a:latin typeface="Times New Roman" pitchFamily="18" charset="0"/>
                          <a:ea typeface="楷体_GB2312" pitchFamily="49" charset="-122"/>
                          <a:cs typeface="Times New Roman" pitchFamily="18" charset="0"/>
                        </a:rPr>
                        <a:t>283.00</a:t>
                      </a:r>
                      <a:endParaRPr lang="zh-CN" altLang="en-US" sz="2000" b="1" dirty="0">
                        <a:solidFill>
                          <a:srgbClr val="FFFFFF"/>
                        </a:solidFill>
                        <a:latin typeface="Times New Roman" pitchFamily="18" charset="0"/>
                        <a:ea typeface="楷体_GB2312" pitchFamily="49" charset="-122"/>
                        <a:cs typeface="Times New Roman" pitchFamily="18" charset="0"/>
                      </a:endParaRP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r>
              <a:tr h="293175">
                <a:tc>
                  <a:txBody>
                    <a:bodyPr/>
                    <a:lstStyle/>
                    <a:p>
                      <a:pPr algn="ctr"/>
                      <a:r>
                        <a:rPr lang="zh-CN" altLang="en-US" sz="2000" b="1">
                          <a:solidFill>
                            <a:srgbClr val="FFFFFF"/>
                          </a:solidFill>
                          <a:latin typeface="Times New Roman" pitchFamily="18" charset="0"/>
                          <a:ea typeface="楷体_GB2312" pitchFamily="49" charset="-122"/>
                          <a:cs typeface="Times New Roman" pitchFamily="18" charset="0"/>
                        </a:rPr>
                        <a:t> </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zh-CN" altLang="en-US" sz="2000" b="1">
                          <a:solidFill>
                            <a:srgbClr val="FFFFFF"/>
                          </a:solidFill>
                          <a:latin typeface="Times New Roman" pitchFamily="18" charset="0"/>
                          <a:ea typeface="楷体_GB2312" pitchFamily="49" charset="-122"/>
                          <a:cs typeface="Times New Roman" pitchFamily="18" charset="0"/>
                        </a:rPr>
                        <a:t>加元</a:t>
                      </a:r>
                      <a:r>
                        <a:rPr lang="en-US" altLang="zh-CN" sz="2000" b="1">
                          <a:solidFill>
                            <a:srgbClr val="FFFFFF"/>
                          </a:solidFill>
                          <a:latin typeface="Times New Roman" pitchFamily="18" charset="0"/>
                          <a:ea typeface="楷体_GB2312" pitchFamily="49" charset="-122"/>
                          <a:cs typeface="Times New Roman" pitchFamily="18" charset="0"/>
                        </a:rPr>
                        <a:t>/</a:t>
                      </a:r>
                      <a:r>
                        <a:rPr lang="zh-CN" altLang="en-US" sz="2000" b="1">
                          <a:solidFill>
                            <a:srgbClr val="FFFFFF"/>
                          </a:solidFill>
                          <a:latin typeface="Times New Roman" pitchFamily="18" charset="0"/>
                          <a:ea typeface="楷体_GB2312" pitchFamily="49" charset="-122"/>
                          <a:cs typeface="Times New Roman" pitchFamily="18" charset="0"/>
                        </a:rPr>
                        <a:t>人民币</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en-US" altLang="zh-CN" sz="2000" b="1">
                          <a:solidFill>
                            <a:srgbClr val="FFFFFF"/>
                          </a:solidFill>
                          <a:latin typeface="Times New Roman" pitchFamily="18" charset="0"/>
                          <a:ea typeface="楷体_GB2312" pitchFamily="49" charset="-122"/>
                          <a:cs typeface="Times New Roman" pitchFamily="18" charset="0"/>
                        </a:rPr>
                        <a:t>4.8209</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zh-CN" altLang="en-US" sz="2000" b="1" dirty="0">
                          <a:solidFill>
                            <a:srgbClr val="FFFFFF"/>
                          </a:solidFill>
                          <a:latin typeface="Times New Roman" pitchFamily="18" charset="0"/>
                          <a:ea typeface="楷体_GB2312" pitchFamily="49" charset="-122"/>
                          <a:cs typeface="Times New Roman" pitchFamily="18" charset="0"/>
                        </a:rPr>
                        <a:t> </a:t>
                      </a:r>
                      <a:r>
                        <a:rPr lang="en-US" altLang="zh-CN" sz="2000" b="1" dirty="0">
                          <a:solidFill>
                            <a:srgbClr val="FFFFFF"/>
                          </a:solidFill>
                          <a:latin typeface="Times New Roman" pitchFamily="18" charset="0"/>
                          <a:ea typeface="楷体_GB2312" pitchFamily="49" charset="-122"/>
                          <a:cs typeface="Times New Roman" pitchFamily="18" charset="0"/>
                        </a:rPr>
                        <a:t>359.00</a:t>
                      </a:r>
                      <a:endParaRPr lang="zh-CN" altLang="en-US" sz="2000" b="1" dirty="0">
                        <a:solidFill>
                          <a:srgbClr val="FFFFFF"/>
                        </a:solidFill>
                        <a:latin typeface="Times New Roman" pitchFamily="18" charset="0"/>
                        <a:ea typeface="楷体_GB2312" pitchFamily="49" charset="-122"/>
                        <a:cs typeface="Times New Roman" pitchFamily="18" charset="0"/>
                      </a:endParaRP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r>
              <a:tr h="293175">
                <a:tc>
                  <a:txBody>
                    <a:bodyPr/>
                    <a:lstStyle/>
                    <a:p>
                      <a:pPr algn="ctr"/>
                      <a:r>
                        <a:rPr lang="zh-CN" altLang="en-US" sz="2000" b="1">
                          <a:solidFill>
                            <a:srgbClr val="FFFFFF"/>
                          </a:solidFill>
                          <a:latin typeface="Times New Roman" pitchFamily="18" charset="0"/>
                          <a:ea typeface="楷体_GB2312" pitchFamily="49" charset="-122"/>
                          <a:cs typeface="Times New Roman" pitchFamily="18" charset="0"/>
                        </a:rPr>
                        <a:t> </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zh-CN" altLang="en-US" sz="2000" b="1">
                          <a:solidFill>
                            <a:srgbClr val="FFFFFF"/>
                          </a:solidFill>
                          <a:latin typeface="Times New Roman" pitchFamily="18" charset="0"/>
                          <a:ea typeface="楷体_GB2312" pitchFamily="49" charset="-122"/>
                          <a:cs typeface="Times New Roman" pitchFamily="18" charset="0"/>
                        </a:rPr>
                        <a:t>人民币</a:t>
                      </a:r>
                      <a:r>
                        <a:rPr lang="en-US" altLang="zh-CN" sz="2000" b="1">
                          <a:solidFill>
                            <a:srgbClr val="FFFFFF"/>
                          </a:solidFill>
                          <a:latin typeface="Times New Roman" pitchFamily="18" charset="0"/>
                          <a:ea typeface="楷体_GB2312" pitchFamily="49" charset="-122"/>
                          <a:cs typeface="Times New Roman" pitchFamily="18" charset="0"/>
                        </a:rPr>
                        <a:t>/</a:t>
                      </a:r>
                      <a:r>
                        <a:rPr lang="zh-CN" altLang="en-US" sz="2000" b="1">
                          <a:solidFill>
                            <a:srgbClr val="FFFFFF"/>
                          </a:solidFill>
                          <a:latin typeface="Times New Roman" pitchFamily="18" charset="0"/>
                          <a:ea typeface="楷体_GB2312" pitchFamily="49" charset="-122"/>
                          <a:cs typeface="Times New Roman" pitchFamily="18" charset="0"/>
                        </a:rPr>
                        <a:t>林吉特</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en-US" altLang="zh-CN" sz="2000" b="1">
                          <a:solidFill>
                            <a:srgbClr val="FFFFFF"/>
                          </a:solidFill>
                          <a:latin typeface="Times New Roman" pitchFamily="18" charset="0"/>
                          <a:ea typeface="楷体_GB2312" pitchFamily="49" charset="-122"/>
                          <a:cs typeface="Times New Roman" pitchFamily="18" charset="0"/>
                        </a:rPr>
                        <a:t>0.66298</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zh-CN" altLang="en-US" sz="2000" b="1" dirty="0">
                          <a:solidFill>
                            <a:srgbClr val="FFFFFF"/>
                          </a:solidFill>
                          <a:latin typeface="Times New Roman" pitchFamily="18" charset="0"/>
                          <a:ea typeface="楷体_GB2312" pitchFamily="49" charset="-122"/>
                          <a:cs typeface="Times New Roman" pitchFamily="18" charset="0"/>
                        </a:rPr>
                        <a:t> </a:t>
                      </a:r>
                      <a:r>
                        <a:rPr lang="en-US" altLang="zh-CN" sz="2000" b="1" dirty="0">
                          <a:solidFill>
                            <a:srgbClr val="FFFFFF"/>
                          </a:solidFill>
                          <a:latin typeface="Times New Roman" pitchFamily="18" charset="0"/>
                          <a:ea typeface="楷体_GB2312" pitchFamily="49" charset="-122"/>
                          <a:cs typeface="Times New Roman" pitchFamily="18" charset="0"/>
                        </a:rPr>
                        <a:t>41.10</a:t>
                      </a:r>
                      <a:endParaRPr lang="zh-CN" altLang="en-US" sz="2000" b="1" dirty="0">
                        <a:solidFill>
                          <a:srgbClr val="FFFFFF"/>
                        </a:solidFill>
                        <a:latin typeface="Times New Roman" pitchFamily="18" charset="0"/>
                        <a:ea typeface="楷体_GB2312" pitchFamily="49" charset="-122"/>
                        <a:cs typeface="Times New Roman" pitchFamily="18" charset="0"/>
                      </a:endParaRP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r>
              <a:tr h="293175">
                <a:tc>
                  <a:txBody>
                    <a:bodyPr/>
                    <a:lstStyle/>
                    <a:p>
                      <a:pPr algn="ctr"/>
                      <a:r>
                        <a:rPr lang="zh-CN" altLang="en-US" sz="2000" b="1">
                          <a:solidFill>
                            <a:srgbClr val="FFFFFF"/>
                          </a:solidFill>
                          <a:latin typeface="Times New Roman" pitchFamily="18" charset="0"/>
                          <a:ea typeface="楷体_GB2312" pitchFamily="49" charset="-122"/>
                          <a:cs typeface="Times New Roman" pitchFamily="18" charset="0"/>
                        </a:rPr>
                        <a:t> </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zh-CN" altLang="en-US" sz="2000" b="1">
                          <a:solidFill>
                            <a:srgbClr val="FFFFFF"/>
                          </a:solidFill>
                          <a:latin typeface="Times New Roman" pitchFamily="18" charset="0"/>
                          <a:ea typeface="楷体_GB2312" pitchFamily="49" charset="-122"/>
                          <a:cs typeface="Times New Roman" pitchFamily="18" charset="0"/>
                        </a:rPr>
                        <a:t>人民币</a:t>
                      </a:r>
                      <a:r>
                        <a:rPr lang="en-US" altLang="zh-CN" sz="2000" b="1">
                          <a:solidFill>
                            <a:srgbClr val="FFFFFF"/>
                          </a:solidFill>
                          <a:latin typeface="Times New Roman" pitchFamily="18" charset="0"/>
                          <a:ea typeface="楷体_GB2312" pitchFamily="49" charset="-122"/>
                          <a:cs typeface="Times New Roman" pitchFamily="18" charset="0"/>
                        </a:rPr>
                        <a:t>/</a:t>
                      </a:r>
                      <a:r>
                        <a:rPr lang="zh-CN" altLang="en-US" sz="2000" b="1">
                          <a:solidFill>
                            <a:srgbClr val="FFFFFF"/>
                          </a:solidFill>
                          <a:latin typeface="Times New Roman" pitchFamily="18" charset="0"/>
                          <a:ea typeface="楷体_GB2312" pitchFamily="49" charset="-122"/>
                          <a:cs typeface="Times New Roman" pitchFamily="18" charset="0"/>
                        </a:rPr>
                        <a:t>卢布</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en-US" altLang="zh-CN" sz="2000" b="1">
                          <a:solidFill>
                            <a:srgbClr val="FFFFFF"/>
                          </a:solidFill>
                          <a:latin typeface="Times New Roman" pitchFamily="18" charset="0"/>
                          <a:ea typeface="楷体_GB2312" pitchFamily="49" charset="-122"/>
                          <a:cs typeface="Times New Roman" pitchFamily="18" charset="0"/>
                        </a:rPr>
                        <a:t>9.7910</a:t>
                      </a: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c>
                  <a:txBody>
                    <a:bodyPr/>
                    <a:lstStyle/>
                    <a:p>
                      <a:pPr algn="ctr"/>
                      <a:r>
                        <a:rPr lang="zh-CN" altLang="en-US" sz="2000" b="1" dirty="0">
                          <a:solidFill>
                            <a:srgbClr val="FFFFFF"/>
                          </a:solidFill>
                          <a:latin typeface="Times New Roman" pitchFamily="18" charset="0"/>
                          <a:ea typeface="楷体_GB2312" pitchFamily="49" charset="-122"/>
                          <a:cs typeface="Times New Roman" pitchFamily="18" charset="0"/>
                        </a:rPr>
                        <a:t> </a:t>
                      </a:r>
                      <a:r>
                        <a:rPr lang="en-US" altLang="zh-CN" sz="2000" b="1" dirty="0">
                          <a:solidFill>
                            <a:srgbClr val="FFFFFF"/>
                          </a:solidFill>
                          <a:latin typeface="Times New Roman" pitchFamily="18" charset="0"/>
                          <a:ea typeface="楷体_GB2312" pitchFamily="49" charset="-122"/>
                          <a:cs typeface="Times New Roman" pitchFamily="18" charset="0"/>
                        </a:rPr>
                        <a:t>242.00</a:t>
                      </a:r>
                      <a:endParaRPr lang="zh-CN" altLang="en-US" sz="2000" b="1" dirty="0">
                        <a:solidFill>
                          <a:srgbClr val="FFFFFF"/>
                        </a:solidFill>
                        <a:latin typeface="Times New Roman" pitchFamily="18" charset="0"/>
                        <a:ea typeface="楷体_GB2312" pitchFamily="49" charset="-122"/>
                        <a:cs typeface="Times New Roman" pitchFamily="18" charset="0"/>
                      </a:endParaRPr>
                    </a:p>
                  </a:txBody>
                  <a:tcPr marL="63500" marR="0" marT="0" marB="0" anchor="ctr">
                    <a:lnL>
                      <a:noFill/>
                    </a:lnL>
                    <a:lnR>
                      <a:noFill/>
                    </a:lnR>
                    <a:lnT w="6350" cap="flat" cmpd="sng" algn="ctr">
                      <a:solidFill>
                        <a:srgbClr val="CADEF6"/>
                      </a:solidFill>
                      <a:prstDash val="dot"/>
                      <a:round/>
                      <a:headEnd type="none" w="med" len="med"/>
                      <a:tailEnd type="none" w="med" len="med"/>
                    </a:lnT>
                    <a:lnB w="6350" cap="flat" cmpd="sng" algn="ctr">
                      <a:solidFill>
                        <a:srgbClr val="CADEF6"/>
                      </a:solidFill>
                      <a:prstDash val="dot"/>
                      <a:round/>
                      <a:headEnd type="none" w="med" len="med"/>
                      <a:tailEnd type="none" w="med" len="med"/>
                    </a:lnB>
                    <a:solidFill>
                      <a:srgbClr val="7030A0"/>
                    </a:solidFill>
                  </a:tcPr>
                </a:tc>
              </a:tr>
            </a:tbl>
          </a:graphicData>
        </a:graphic>
      </p:graphicFrame>
      <p:pic>
        <p:nvPicPr>
          <p:cNvPr id="608257" name="Picture 1" descr="http://www.chinamoney.com.cn/fe/static/images/common/icon_down.gif"/>
          <p:cNvPicPr>
            <a:picLocks noChangeAspect="1" noChangeArrowheads="1"/>
          </p:cNvPicPr>
          <p:nvPr/>
        </p:nvPicPr>
        <p:blipFill>
          <a:blip r:embed="rId2" cstate="print"/>
          <a:srcRect/>
          <a:stretch>
            <a:fillRect/>
          </a:stretch>
        </p:blipFill>
        <p:spPr bwMode="auto">
          <a:xfrm>
            <a:off x="0" y="0"/>
            <a:ext cx="66675" cy="85725"/>
          </a:xfrm>
          <a:prstGeom prst="rect">
            <a:avLst/>
          </a:prstGeom>
          <a:noFill/>
        </p:spPr>
      </p:pic>
      <p:pic>
        <p:nvPicPr>
          <p:cNvPr id="608258" name="Picture 2" descr="http://www.chinamoney.com.cn/fe/static/images/common/icon_down.gif"/>
          <p:cNvPicPr>
            <a:picLocks noChangeAspect="1" noChangeArrowheads="1"/>
          </p:cNvPicPr>
          <p:nvPr/>
        </p:nvPicPr>
        <p:blipFill>
          <a:blip r:embed="rId2" cstate="print"/>
          <a:srcRect/>
          <a:stretch>
            <a:fillRect/>
          </a:stretch>
        </p:blipFill>
        <p:spPr bwMode="auto">
          <a:xfrm>
            <a:off x="0" y="0"/>
            <a:ext cx="66675" cy="85725"/>
          </a:xfrm>
          <a:prstGeom prst="rect">
            <a:avLst/>
          </a:prstGeom>
          <a:noFill/>
        </p:spPr>
      </p:pic>
      <p:pic>
        <p:nvPicPr>
          <p:cNvPr id="608259" name="Picture 3" descr="http://www.chinamoney.com.cn/fe/static/images/common/icon_down.gif"/>
          <p:cNvPicPr>
            <a:picLocks noChangeAspect="1" noChangeArrowheads="1"/>
          </p:cNvPicPr>
          <p:nvPr/>
        </p:nvPicPr>
        <p:blipFill>
          <a:blip r:embed="rId2" cstate="print"/>
          <a:srcRect/>
          <a:stretch>
            <a:fillRect/>
          </a:stretch>
        </p:blipFill>
        <p:spPr bwMode="auto">
          <a:xfrm>
            <a:off x="0" y="0"/>
            <a:ext cx="66675" cy="85725"/>
          </a:xfrm>
          <a:prstGeom prst="rect">
            <a:avLst/>
          </a:prstGeom>
          <a:noFill/>
        </p:spPr>
      </p:pic>
      <p:pic>
        <p:nvPicPr>
          <p:cNvPr id="608260" name="Picture 4" descr="http://www.chinamoney.com.cn/fe/static/images/common/icon_down.gif"/>
          <p:cNvPicPr>
            <a:picLocks noChangeAspect="1" noChangeArrowheads="1"/>
          </p:cNvPicPr>
          <p:nvPr/>
        </p:nvPicPr>
        <p:blipFill>
          <a:blip r:embed="rId2" cstate="print"/>
          <a:srcRect/>
          <a:stretch>
            <a:fillRect/>
          </a:stretch>
        </p:blipFill>
        <p:spPr bwMode="auto">
          <a:xfrm>
            <a:off x="0" y="0"/>
            <a:ext cx="66675" cy="85725"/>
          </a:xfrm>
          <a:prstGeom prst="rect">
            <a:avLst/>
          </a:prstGeom>
          <a:noFill/>
        </p:spPr>
      </p:pic>
      <p:pic>
        <p:nvPicPr>
          <p:cNvPr id="608261" name="Picture 5" descr="http://www.chinamoney.com.cn/fe/static/images/common/icon_down.gif"/>
          <p:cNvPicPr>
            <a:picLocks noChangeAspect="1" noChangeArrowheads="1"/>
          </p:cNvPicPr>
          <p:nvPr/>
        </p:nvPicPr>
        <p:blipFill>
          <a:blip r:embed="rId2" cstate="print"/>
          <a:srcRect/>
          <a:stretch>
            <a:fillRect/>
          </a:stretch>
        </p:blipFill>
        <p:spPr bwMode="auto">
          <a:xfrm>
            <a:off x="0" y="0"/>
            <a:ext cx="66675" cy="85725"/>
          </a:xfrm>
          <a:prstGeom prst="rect">
            <a:avLst/>
          </a:prstGeom>
          <a:noFill/>
        </p:spPr>
      </p:pic>
      <p:pic>
        <p:nvPicPr>
          <p:cNvPr id="608262" name="Picture 6" descr="http://www.chinamoney.com.cn/fe/static/images/common/icon_down.gif"/>
          <p:cNvPicPr>
            <a:picLocks noChangeAspect="1" noChangeArrowheads="1"/>
          </p:cNvPicPr>
          <p:nvPr/>
        </p:nvPicPr>
        <p:blipFill>
          <a:blip r:embed="rId2" cstate="print"/>
          <a:srcRect/>
          <a:stretch>
            <a:fillRect/>
          </a:stretch>
        </p:blipFill>
        <p:spPr bwMode="auto">
          <a:xfrm>
            <a:off x="0" y="0"/>
            <a:ext cx="66675" cy="85725"/>
          </a:xfrm>
          <a:prstGeom prst="rect">
            <a:avLst/>
          </a:prstGeom>
          <a:noFill/>
        </p:spPr>
      </p:pic>
      <p:pic>
        <p:nvPicPr>
          <p:cNvPr id="608263" name="Picture 7" descr="http://www.chinamoney.com.cn/fe/static/images/common/icon_down.gif"/>
          <p:cNvPicPr>
            <a:picLocks noChangeAspect="1" noChangeArrowheads="1"/>
          </p:cNvPicPr>
          <p:nvPr/>
        </p:nvPicPr>
        <p:blipFill>
          <a:blip r:embed="rId2" cstate="print"/>
          <a:srcRect/>
          <a:stretch>
            <a:fillRect/>
          </a:stretch>
        </p:blipFill>
        <p:spPr bwMode="auto">
          <a:xfrm>
            <a:off x="0" y="0"/>
            <a:ext cx="66675" cy="85725"/>
          </a:xfrm>
          <a:prstGeom prst="rect">
            <a:avLst/>
          </a:prstGeom>
          <a:noFill/>
        </p:spPr>
      </p:pic>
      <p:pic>
        <p:nvPicPr>
          <p:cNvPr id="608264" name="Picture 8" descr="http://www.chinamoney.com.cn/fe/static/images/common/icon_down.gif"/>
          <p:cNvPicPr>
            <a:picLocks noChangeAspect="1" noChangeArrowheads="1"/>
          </p:cNvPicPr>
          <p:nvPr/>
        </p:nvPicPr>
        <p:blipFill>
          <a:blip r:embed="rId2" cstate="print"/>
          <a:srcRect/>
          <a:stretch>
            <a:fillRect/>
          </a:stretch>
        </p:blipFill>
        <p:spPr bwMode="auto">
          <a:xfrm>
            <a:off x="0" y="0"/>
            <a:ext cx="66675" cy="85725"/>
          </a:xfrm>
          <a:prstGeom prst="rect">
            <a:avLst/>
          </a:prstGeom>
          <a:noFill/>
        </p:spPr>
      </p:pic>
      <p:pic>
        <p:nvPicPr>
          <p:cNvPr id="608265" name="Picture 9" descr="http://www.chinamoney.com.cn/fe/static/images/common/icon_down.gif"/>
          <p:cNvPicPr>
            <a:picLocks noChangeAspect="1" noChangeArrowheads="1"/>
          </p:cNvPicPr>
          <p:nvPr/>
        </p:nvPicPr>
        <p:blipFill>
          <a:blip r:embed="rId2" cstate="print"/>
          <a:srcRect/>
          <a:stretch>
            <a:fillRect/>
          </a:stretch>
        </p:blipFill>
        <p:spPr bwMode="auto">
          <a:xfrm>
            <a:off x="0" y="0"/>
            <a:ext cx="66675" cy="85725"/>
          </a:xfrm>
          <a:prstGeom prst="rect">
            <a:avLst/>
          </a:prstGeom>
          <a:noFill/>
        </p:spPr>
      </p:pic>
      <p:pic>
        <p:nvPicPr>
          <p:cNvPr id="608266" name="Picture 10" descr="http://www.chinamoney.com.cn/fe/static/images/common/icon_down.gif"/>
          <p:cNvPicPr>
            <a:picLocks noChangeAspect="1" noChangeArrowheads="1"/>
          </p:cNvPicPr>
          <p:nvPr/>
        </p:nvPicPr>
        <p:blipFill>
          <a:blip r:embed="rId2" cstate="print"/>
          <a:srcRect/>
          <a:stretch>
            <a:fillRect/>
          </a:stretch>
        </p:blipFill>
        <p:spPr bwMode="auto">
          <a:xfrm>
            <a:off x="0" y="0"/>
            <a:ext cx="66675" cy="85725"/>
          </a:xfrm>
          <a:prstGeom prst="rect">
            <a:avLst/>
          </a:prstGeom>
          <a:noFill/>
        </p:spPr>
      </p:pic>
      <p:pic>
        <p:nvPicPr>
          <p:cNvPr id="608267" name="Picture 11" descr="http://www.chinamoney.com.cn/fe/static/images/common/icon_down.gif"/>
          <p:cNvPicPr>
            <a:picLocks noChangeAspect="1" noChangeArrowheads="1"/>
          </p:cNvPicPr>
          <p:nvPr/>
        </p:nvPicPr>
        <p:blipFill>
          <a:blip r:embed="rId2" cstate="print"/>
          <a:srcRect/>
          <a:stretch>
            <a:fillRect/>
          </a:stretch>
        </p:blipFill>
        <p:spPr bwMode="auto">
          <a:xfrm>
            <a:off x="0" y="0"/>
            <a:ext cx="66675" cy="85725"/>
          </a:xfrm>
          <a:prstGeom prst="rect">
            <a:avLst/>
          </a:prstGeom>
          <a:noFill/>
        </p:spPr>
      </p:pic>
      <p:sp>
        <p:nvSpPr>
          <p:cNvPr id="17" name="TextBox 16"/>
          <p:cNvSpPr txBox="1"/>
          <p:nvPr/>
        </p:nvSpPr>
        <p:spPr>
          <a:xfrm>
            <a:off x="5937673" y="6021288"/>
            <a:ext cx="3206327" cy="369332"/>
          </a:xfrm>
          <a:prstGeom prst="rect">
            <a:avLst/>
          </a:prstGeom>
          <a:noFill/>
        </p:spPr>
        <p:txBody>
          <a:bodyPr wrap="none" rtlCol="0">
            <a:spAutoFit/>
          </a:bodyPr>
          <a:lstStyle/>
          <a:p>
            <a:r>
              <a:rPr lang="zh-CN" altLang="en-US" b="1" dirty="0" smtClean="0"/>
              <a:t>数据来源：中国外汇交易中心</a:t>
            </a:r>
            <a:endParaRPr lang="zh-CN" alt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bwMode="gray">
          <a:xfrm>
            <a:off x="0" y="404664"/>
            <a:ext cx="9217024" cy="5184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Tx/>
              <a:buSzTx/>
              <a:buFontTx/>
              <a:buNone/>
              <a:tabLst/>
              <a:defRPr/>
            </a:pPr>
            <a:r>
              <a:rPr kumimoji="0" lang="en-US" altLang="zh-CN" sz="3600" b="1"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sym typeface="Wingdings 2" pitchFamily="18" charset="2"/>
              </a:rPr>
              <a:t></a:t>
            </a:r>
            <a:r>
              <a:rPr kumimoji="0" lang="zh-CN" altLang="en-US" sz="36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买入汇率与卖出汇率</a:t>
            </a:r>
            <a:endParaRPr kumimoji="0" lang="en-US" altLang="zh-CN" sz="36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lvl="0" indent="-342900" fontAlgn="base">
              <a:lnSpc>
                <a:spcPct val="130000"/>
              </a:lnSpc>
              <a:spcBef>
                <a:spcPct val="20000"/>
              </a:spcBef>
              <a:spcAft>
                <a:spcPct val="0"/>
              </a:spcAft>
            </a:pPr>
            <a:r>
              <a:rPr lang="zh-CN" altLang="en-US" sz="2400" dirty="0" smtClean="0">
                <a:solidFill>
                  <a:srgbClr val="FF3300"/>
                </a:solidFill>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华文新魏" pitchFamily="2" charset="-122"/>
                <a:cs typeface="Times New Roman" pitchFamily="18" charset="0"/>
              </a:rPr>
              <a:t>买入汇率 </a:t>
            </a:r>
            <a:r>
              <a:rPr lang="en-US" altLang="zh-CN" sz="2400" dirty="0" smtClean="0">
                <a:latin typeface="Times New Roman" pitchFamily="18" charset="0"/>
                <a:ea typeface="楷体_GB2312" pitchFamily="49" charset="-122"/>
                <a:cs typeface="Times New Roman" pitchFamily="18" charset="0"/>
              </a:rPr>
              <a:t>(</a:t>
            </a:r>
            <a:r>
              <a:rPr lang="en-US" altLang="zh-CN" sz="2400" i="1" dirty="0" smtClean="0">
                <a:latin typeface="Times New Roman" pitchFamily="18" charset="0"/>
                <a:ea typeface="楷体_GB2312" pitchFamily="49" charset="-122"/>
                <a:cs typeface="Times New Roman" pitchFamily="18" charset="0"/>
              </a:rPr>
              <a:t>Bidding Rate</a:t>
            </a:r>
            <a:r>
              <a:rPr lang="en-US" altLang="zh-CN" sz="2400" dirty="0" smtClean="0">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rPr>
              <a:t>是银行买进外汇（结汇）时所使用的汇率，也称为</a:t>
            </a:r>
            <a:r>
              <a:rPr lang="zh-CN" altLang="en-US" sz="2400" b="1" dirty="0" smtClean="0">
                <a:solidFill>
                  <a:srgbClr val="7030A0"/>
                </a:solidFill>
                <a:latin typeface="Times New Roman" pitchFamily="18" charset="0"/>
                <a:ea typeface="楷体_GB2312" pitchFamily="49" charset="-122"/>
                <a:cs typeface="Times New Roman" pitchFamily="18" charset="0"/>
              </a:rPr>
              <a:t>买入价</a:t>
            </a:r>
            <a:r>
              <a:rPr lang="zh-CN" altLang="en-US" sz="2400" dirty="0" smtClean="0">
                <a:latin typeface="Times New Roman" pitchFamily="18" charset="0"/>
                <a:ea typeface="楷体_GB2312" pitchFamily="49" charset="-122"/>
                <a:cs typeface="Times New Roman" pitchFamily="18" charset="0"/>
              </a:rPr>
              <a:t>。</a:t>
            </a:r>
            <a:endParaRPr lang="en-US" altLang="zh-CN" sz="2400" dirty="0" smtClean="0">
              <a:latin typeface="Times New Roman" pitchFamily="18" charset="0"/>
              <a:ea typeface="楷体_GB2312" pitchFamily="49" charset="-122"/>
              <a:cs typeface="Times New Roman" pitchFamily="18" charset="0"/>
            </a:endParaRPr>
          </a:p>
          <a:p>
            <a:pPr marL="342900" lvl="0" indent="-342900" fontAlgn="base">
              <a:lnSpc>
                <a:spcPct val="130000"/>
              </a:lnSpc>
              <a:spcBef>
                <a:spcPct val="20000"/>
              </a:spcBef>
              <a:spcAft>
                <a:spcPct val="0"/>
              </a:spcAft>
            </a:pPr>
            <a:r>
              <a:rPr lang="zh-CN" altLang="en-US" sz="2400" dirty="0" smtClean="0">
                <a:solidFill>
                  <a:srgbClr val="FF3300"/>
                </a:solidFill>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华文新魏" pitchFamily="2" charset="-122"/>
                <a:cs typeface="Times New Roman" pitchFamily="18" charset="0"/>
              </a:rPr>
              <a:t>卖出汇率 </a:t>
            </a:r>
            <a:r>
              <a:rPr lang="en-US" altLang="zh-CN" sz="2400" dirty="0" smtClean="0">
                <a:latin typeface="Times New Roman" pitchFamily="18" charset="0"/>
                <a:ea typeface="楷体_GB2312" pitchFamily="49" charset="-122"/>
                <a:cs typeface="Times New Roman" pitchFamily="18" charset="0"/>
              </a:rPr>
              <a:t>(</a:t>
            </a:r>
            <a:r>
              <a:rPr lang="en-US" altLang="zh-CN" sz="2400" i="1" dirty="0" smtClean="0">
                <a:latin typeface="Times New Roman" pitchFamily="18" charset="0"/>
                <a:ea typeface="楷体_GB2312" pitchFamily="49" charset="-122"/>
                <a:cs typeface="Times New Roman" pitchFamily="18" charset="0"/>
              </a:rPr>
              <a:t>Offering Rate</a:t>
            </a:r>
            <a:r>
              <a:rPr lang="en-US" altLang="zh-CN" sz="2400" dirty="0" smtClean="0">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rPr>
              <a:t>是银行售出外汇（售汇）时所使用的汇率，也称为</a:t>
            </a:r>
            <a:r>
              <a:rPr lang="zh-CN" altLang="en-US" sz="2400" b="1" dirty="0" smtClean="0">
                <a:solidFill>
                  <a:srgbClr val="7030A0"/>
                </a:solidFill>
                <a:latin typeface="Times New Roman" pitchFamily="18" charset="0"/>
                <a:ea typeface="楷体_GB2312" pitchFamily="49" charset="-122"/>
                <a:cs typeface="Times New Roman" pitchFamily="18" charset="0"/>
              </a:rPr>
              <a:t>卖出价</a:t>
            </a:r>
            <a:r>
              <a:rPr lang="zh-CN" altLang="en-US" sz="2400" dirty="0" smtClean="0">
                <a:latin typeface="Times New Roman" pitchFamily="18" charset="0"/>
                <a:ea typeface="楷体_GB2312" pitchFamily="49" charset="-122"/>
                <a:cs typeface="Times New Roman" pitchFamily="18" charset="0"/>
              </a:rPr>
              <a:t>。</a:t>
            </a:r>
            <a:endParaRPr lang="en-US" altLang="zh-CN" sz="2400" dirty="0" smtClean="0">
              <a:latin typeface="Times New Roman" pitchFamily="18" charset="0"/>
              <a:ea typeface="楷体_GB2312" pitchFamily="49" charset="-122"/>
              <a:cs typeface="Times New Roman" pitchFamily="18" charset="0"/>
            </a:endParaRPr>
          </a:p>
          <a:p>
            <a:pPr marL="342900" lvl="0" indent="-342900" fontAlgn="base">
              <a:lnSpc>
                <a:spcPct val="130000"/>
              </a:lnSpc>
              <a:spcBef>
                <a:spcPct val="20000"/>
              </a:spcBef>
              <a:spcAft>
                <a:spcPct val="0"/>
              </a:spcAft>
            </a:pPr>
            <a:r>
              <a:rPr lang="zh-CN" altLang="en-US" sz="2400" dirty="0" smtClean="0">
                <a:solidFill>
                  <a:srgbClr val="FF3300"/>
                </a:solidFill>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华文新魏" pitchFamily="2" charset="-122"/>
                <a:cs typeface="Times New Roman" pitchFamily="18" charset="0"/>
              </a:rPr>
              <a:t>中间汇率</a:t>
            </a:r>
            <a:r>
              <a:rPr lang="en-US" altLang="zh-CN" sz="2400" dirty="0" smtClean="0">
                <a:latin typeface="Times New Roman" pitchFamily="18" charset="0"/>
                <a:ea typeface="楷体_GB2312" pitchFamily="49" charset="-122"/>
                <a:cs typeface="Times New Roman" pitchFamily="18" charset="0"/>
              </a:rPr>
              <a:t>(</a:t>
            </a:r>
            <a:r>
              <a:rPr lang="en-US" altLang="zh-CN" sz="2400" i="1" dirty="0" smtClean="0">
                <a:latin typeface="Times New Roman" pitchFamily="18" charset="0"/>
                <a:ea typeface="楷体_GB2312" pitchFamily="49" charset="-122"/>
                <a:cs typeface="Times New Roman" pitchFamily="18" charset="0"/>
              </a:rPr>
              <a:t>Intermediate Rate</a:t>
            </a:r>
            <a:r>
              <a:rPr lang="en-US" altLang="zh-CN" sz="2400" dirty="0" smtClean="0">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rPr>
              <a:t>是买入汇率与卖出汇率的算术平均数。</a:t>
            </a:r>
            <a:endParaRPr lang="en-US" altLang="zh-CN" sz="2400" dirty="0" smtClean="0">
              <a:latin typeface="Times New Roman" pitchFamily="18" charset="0"/>
              <a:ea typeface="楷体_GB2312" pitchFamily="49" charset="-122"/>
              <a:cs typeface="Times New Roman" pitchFamily="18" charset="0"/>
            </a:endParaRPr>
          </a:p>
          <a:p>
            <a:pPr marL="800100" lvl="1" indent="-342900" fontAlgn="base">
              <a:lnSpc>
                <a:spcPct val="130000"/>
              </a:lnSpc>
              <a:spcBef>
                <a:spcPct val="20000"/>
              </a:spcBef>
              <a:spcAft>
                <a:spcPct val="0"/>
              </a:spcAft>
              <a:buClr>
                <a:srgbClr val="FF0000"/>
              </a:buClr>
              <a:buFont typeface="Wingdings" panose="05000000000000000000" pitchFamily="2" charset="2"/>
              <a:buChar char="Ø"/>
            </a:pPr>
            <a:r>
              <a:rPr lang="zh-CN" altLang="en-US" sz="2200" dirty="0" smtClean="0">
                <a:latin typeface="Times New Roman" pitchFamily="18" charset="0"/>
                <a:ea typeface="楷体_GB2312" pitchFamily="49" charset="-122"/>
                <a:cs typeface="Times New Roman" pitchFamily="18" charset="0"/>
              </a:rPr>
              <a:t>银行买卖外汇的</a:t>
            </a:r>
            <a:r>
              <a:rPr lang="zh-CN" altLang="en-US" sz="2200" b="1" dirty="0" smtClean="0">
                <a:solidFill>
                  <a:srgbClr val="7030A0"/>
                </a:solidFill>
                <a:latin typeface="Times New Roman" pitchFamily="18" charset="0"/>
                <a:ea typeface="楷体_GB2312" pitchFamily="49" charset="-122"/>
                <a:cs typeface="Times New Roman" pitchFamily="18" charset="0"/>
              </a:rPr>
              <a:t>利润</a:t>
            </a:r>
            <a:r>
              <a:rPr lang="en-US" altLang="zh-CN" sz="2200" dirty="0" smtClean="0">
                <a:latin typeface="Times New Roman" pitchFamily="18" charset="0"/>
                <a:ea typeface="楷体_GB2312" pitchFamily="49" charset="-122"/>
                <a:cs typeface="Times New Roman" pitchFamily="18" charset="0"/>
              </a:rPr>
              <a:t>=</a:t>
            </a:r>
            <a:r>
              <a:rPr lang="zh-CN" altLang="en-US" sz="2200" dirty="0" smtClean="0">
                <a:latin typeface="Times New Roman" pitchFamily="18" charset="0"/>
                <a:ea typeface="楷体_GB2312" pitchFamily="49" charset="-122"/>
                <a:cs typeface="Times New Roman" pitchFamily="18" charset="0"/>
              </a:rPr>
              <a:t>买入汇率与卖出汇率之间的差额。</a:t>
            </a:r>
            <a:endParaRPr lang="en-US" altLang="zh-CN" sz="2200" dirty="0" smtClean="0">
              <a:latin typeface="Times New Roman" pitchFamily="18" charset="0"/>
              <a:ea typeface="楷体_GB2312" pitchFamily="49" charset="-122"/>
              <a:cs typeface="Times New Roman" pitchFamily="18" charset="0"/>
            </a:endParaRPr>
          </a:p>
          <a:p>
            <a:pPr marL="1257300" lvl="2" indent="-342900" fontAlgn="base">
              <a:lnSpc>
                <a:spcPct val="130000"/>
              </a:lnSpc>
              <a:spcBef>
                <a:spcPct val="20000"/>
              </a:spcBef>
              <a:spcAft>
                <a:spcPct val="0"/>
              </a:spcAft>
              <a:buClr>
                <a:srgbClr val="FF0000"/>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直接标价法下，买入汇率小于卖出汇率。</a:t>
            </a:r>
            <a:endParaRPr lang="en-US" altLang="zh-CN" sz="2000" dirty="0" smtClean="0">
              <a:latin typeface="Times New Roman" pitchFamily="18" charset="0"/>
              <a:ea typeface="楷体_GB2312" pitchFamily="49" charset="-122"/>
              <a:cs typeface="Times New Roman" pitchFamily="18" charset="0"/>
            </a:endParaRPr>
          </a:p>
          <a:p>
            <a:pPr marL="1257300" lvl="2" indent="-342900" fontAlgn="base">
              <a:lnSpc>
                <a:spcPct val="130000"/>
              </a:lnSpc>
              <a:spcBef>
                <a:spcPct val="20000"/>
              </a:spcBef>
              <a:spcAft>
                <a:spcPct val="0"/>
              </a:spcAft>
              <a:buClr>
                <a:srgbClr val="FF0000"/>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间接标价法下，买入汇率大于卖出汇率。</a:t>
            </a:r>
            <a:endParaRPr lang="en-US" altLang="zh-CN" sz="2000" dirty="0" smtClean="0">
              <a:latin typeface="Times New Roman" pitchFamily="18" charset="0"/>
              <a:ea typeface="楷体_GB2312" pitchFamily="49" charset="-122"/>
              <a:cs typeface="Times New Roman" pitchFamily="18" charset="0"/>
            </a:endParaRPr>
          </a:p>
          <a:p>
            <a:pPr lvl="0" fontAlgn="base">
              <a:lnSpc>
                <a:spcPct val="130000"/>
              </a:lnSpc>
              <a:spcBef>
                <a:spcPct val="20000"/>
              </a:spcBef>
              <a:spcAft>
                <a:spcPct val="0"/>
              </a:spcAft>
            </a:pPr>
            <a:r>
              <a:rPr lang="zh-CN" altLang="en-US" sz="2400" dirty="0" smtClean="0">
                <a:solidFill>
                  <a:srgbClr val="FF3300"/>
                </a:solidFill>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rPr>
              <a:t>直接标价法下，银行的外币现钞买入价通常</a:t>
            </a:r>
            <a:r>
              <a:rPr lang="zh-CN" altLang="en-US" sz="2400" dirty="0" smtClean="0">
                <a:solidFill>
                  <a:srgbClr val="FF0000"/>
                </a:solidFill>
                <a:latin typeface="Times New Roman" pitchFamily="18" charset="0"/>
                <a:ea typeface="楷体_GB2312" pitchFamily="49" charset="-122"/>
                <a:cs typeface="Times New Roman" pitchFamily="18" charset="0"/>
              </a:rPr>
              <a:t>低于</a:t>
            </a:r>
            <a:r>
              <a:rPr lang="zh-CN" altLang="en-US" sz="2400" dirty="0" smtClean="0">
                <a:latin typeface="Times New Roman" pitchFamily="18" charset="0"/>
                <a:ea typeface="楷体_GB2312" pitchFamily="49" charset="-122"/>
                <a:cs typeface="Times New Roman" pitchFamily="18" charset="0"/>
              </a:rPr>
              <a:t>现汇汇价，因为外币现钞不可以生息，且需要运输成本。</a:t>
            </a:r>
            <a:r>
              <a:rPr lang="en-US" altLang="zh-CN" sz="2400" dirty="0" smtClean="0">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rPr>
              <a:t>相对现汇而言，银行更不愿意要现钞。</a:t>
            </a:r>
            <a:endParaRPr lang="en-US" altLang="zh-CN" sz="2400" dirty="0" smtClean="0">
              <a:latin typeface="Times New Roman" pitchFamily="18" charset="0"/>
              <a:ea typeface="楷体_GB2312" pitchFamily="49" charset="-122"/>
              <a:cs typeface="Times New Roman" pitchFamily="18" charset="0"/>
            </a:endParaRPr>
          </a:p>
          <a:p>
            <a:pPr marL="342900" lvl="0" indent="-342900" fontAlgn="base">
              <a:lnSpc>
                <a:spcPct val="120000"/>
              </a:lnSpc>
              <a:spcBef>
                <a:spcPct val="20000"/>
              </a:spcBef>
              <a:spcAft>
                <a:spcPct val="0"/>
              </a:spcAft>
            </a:pPr>
            <a:endParaRPr lang="en-US" altLang="zh-CN" sz="2400" b="1" dirty="0" smtClean="0">
              <a:latin typeface="Times New Roman" pitchFamily="18" charset="0"/>
              <a:ea typeface="楷体_GB2312" pitchFamily="49" charset="-122"/>
              <a:cs typeface="Times New Roman" pitchFamily="18" charset="0"/>
            </a:endParaRPr>
          </a:p>
          <a:p>
            <a:pPr marL="342900" lvl="0" indent="-342900" fontAlgn="base">
              <a:lnSpc>
                <a:spcPct val="120000"/>
              </a:lnSpc>
              <a:spcBef>
                <a:spcPct val="20000"/>
              </a:spcBef>
              <a:spcAft>
                <a:spcPct val="0"/>
              </a:spcAft>
            </a:pPr>
            <a:endPar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20000"/>
              </a:lnSpc>
              <a:spcBef>
                <a:spcPct val="20000"/>
              </a:spcBef>
              <a:spcAft>
                <a:spcPct val="0"/>
              </a:spcAft>
              <a:buClrTx/>
              <a:buSzTx/>
              <a:buFontTx/>
              <a:buNone/>
              <a:tabLst/>
              <a:defRPr/>
            </a:pPr>
            <a:r>
              <a:rPr kumimoji="0" lang="zh-CN" altLang="en-US" sz="2600" b="1" i="0" u="none" strike="noStrike" kern="0" cap="none" spc="0" normalizeH="0" baseline="0" noProof="0" dirty="0" smtClean="0">
                <a:ln>
                  <a:noFill/>
                </a:ln>
                <a:solidFill>
                  <a:schemeClr val="hlink"/>
                </a:solidFill>
                <a:effectLst/>
                <a:uLnTx/>
                <a:uFillTx/>
                <a:latin typeface="楷体_GB2312" pitchFamily="49" charset="-122"/>
                <a:ea typeface="楷体_GB2312" pitchFamily="49" charset="-122"/>
                <a:cs typeface="+mn-cs"/>
              </a:rPr>
              <a:t> </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0"/>
            <a:ext cx="8229600" cy="927100"/>
          </a:xfrm>
        </p:spPr>
        <p:txBody>
          <a:bodyPr/>
          <a:lstStyle/>
          <a:p>
            <a:r>
              <a:rPr lang="en-US" altLang="zh-CN" sz="3200" dirty="0" smtClean="0">
                <a:latin typeface="楷体_GB2312" panose="02010609030101010101" pitchFamily="49" charset="-122"/>
                <a:ea typeface="楷体_GB2312" panose="02010609030101010101" pitchFamily="49" charset="-122"/>
              </a:rPr>
              <a:t>2018</a:t>
            </a:r>
            <a:r>
              <a:rPr lang="zh-CN" altLang="en-US" sz="3200" dirty="0" smtClean="0">
                <a:latin typeface="楷体_GB2312" panose="02010609030101010101" pitchFamily="49" charset="-122"/>
                <a:ea typeface="楷体_GB2312" panose="02010609030101010101" pitchFamily="49" charset="-122"/>
              </a:rPr>
              <a:t>年</a:t>
            </a:r>
            <a:r>
              <a:rPr lang="en-US" altLang="zh-CN" sz="3200" dirty="0" smtClean="0">
                <a:latin typeface="楷体_GB2312" panose="02010609030101010101" pitchFamily="49" charset="-122"/>
                <a:ea typeface="楷体_GB2312" panose="02010609030101010101" pitchFamily="49" charset="-122"/>
              </a:rPr>
              <a:t>2</a:t>
            </a:r>
            <a:r>
              <a:rPr lang="zh-CN" altLang="en-US" sz="3200" dirty="0" smtClean="0">
                <a:latin typeface="楷体_GB2312" panose="02010609030101010101" pitchFamily="49" charset="-122"/>
                <a:ea typeface="楷体_GB2312" panose="02010609030101010101" pitchFamily="49" charset="-122"/>
              </a:rPr>
              <a:t>月</a:t>
            </a:r>
            <a:r>
              <a:rPr lang="en-US" altLang="zh-CN" sz="3200" dirty="0" smtClean="0">
                <a:latin typeface="楷体_GB2312" panose="02010609030101010101" pitchFamily="49" charset="-122"/>
                <a:ea typeface="楷体_GB2312" panose="02010609030101010101" pitchFamily="49" charset="-122"/>
              </a:rPr>
              <a:t>27</a:t>
            </a:r>
            <a:r>
              <a:rPr lang="zh-CN" altLang="en-US" sz="3200" dirty="0" smtClean="0">
                <a:latin typeface="楷体_GB2312" panose="02010609030101010101" pitchFamily="49" charset="-122"/>
                <a:ea typeface="楷体_GB2312" panose="02010609030101010101" pitchFamily="49" charset="-122"/>
              </a:rPr>
              <a:t>日人民币汇率</a:t>
            </a:r>
            <a:endParaRPr lang="zh-CN" altLang="en-US" sz="3200" dirty="0">
              <a:latin typeface="楷体_GB2312" panose="02010609030101010101" pitchFamily="49" charset="-122"/>
              <a:ea typeface="楷体_GB2312" panose="02010609030101010101" pitchFamily="49" charset="-122"/>
            </a:endParaRPr>
          </a:p>
        </p:txBody>
      </p:sp>
      <p:pic>
        <p:nvPicPr>
          <p:cNvPr id="314369" name="Picture 1"/>
          <p:cNvPicPr>
            <a:picLocks noChangeAspect="1" noChangeArrowheads="1"/>
          </p:cNvPicPr>
          <p:nvPr/>
        </p:nvPicPr>
        <p:blipFill>
          <a:blip r:embed="rId2" cstate="print"/>
          <a:srcRect/>
          <a:stretch>
            <a:fillRect/>
          </a:stretch>
        </p:blipFill>
        <p:spPr bwMode="auto">
          <a:xfrm>
            <a:off x="2051720" y="764703"/>
            <a:ext cx="5688632" cy="58699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bwMode="gray">
          <a:xfrm>
            <a:off x="0" y="116632"/>
            <a:ext cx="8964488" cy="53285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Tx/>
              <a:buSzTx/>
              <a:buFontTx/>
              <a:buNone/>
              <a:tabLst/>
              <a:defRPr/>
            </a:pPr>
            <a:r>
              <a:rPr kumimoji="0" lang="en-US" altLang="zh-CN" sz="3200" b="1"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sym typeface="Wingdings 2" pitchFamily="18" charset="2"/>
              </a:rPr>
              <a:t> </a:t>
            </a:r>
            <a:r>
              <a:rPr kumimoji="0" lang="zh-CN" altLang="en-US" sz="3200" b="1" i="0" u="none" strike="noStrike" kern="0" cap="none" spc="0" normalizeH="0" baseline="0" noProof="0" dirty="0" smtClean="0">
                <a:ln>
                  <a:noFill/>
                </a:ln>
                <a:effectLst/>
                <a:uLnTx/>
                <a:uFillTx/>
                <a:latin typeface="楷体_GB2312" pitchFamily="49" charset="-122"/>
                <a:ea typeface="楷体_GB2312" pitchFamily="49" charset="-122"/>
                <a:cs typeface="+mn-cs"/>
                <a:sym typeface="Wingdings 2" pitchFamily="18" charset="2"/>
              </a:rPr>
              <a:t>人民币汇率基准价</a:t>
            </a:r>
            <a:endParaRPr kumimoji="0" lang="en-US" altLang="zh-CN" sz="3200" b="1" i="0" u="none" strike="noStrike" kern="0" cap="none" spc="0" normalizeH="0" baseline="0" noProof="0" dirty="0" smtClean="0">
              <a:ln>
                <a:noFill/>
              </a:ln>
              <a:effectLst/>
              <a:uLnTx/>
              <a:uFillTx/>
              <a:latin typeface="楷体_GB2312" pitchFamily="49" charset="-122"/>
              <a:ea typeface="楷体_GB2312" pitchFamily="49" charset="-122"/>
              <a:cs typeface="+mn-cs"/>
            </a:endParaRPr>
          </a:p>
          <a:p>
            <a:pPr marL="1257300" lvl="2" indent="-342900" fontAlgn="base">
              <a:lnSpc>
                <a:spcPct val="120000"/>
              </a:lnSpc>
              <a:spcBef>
                <a:spcPct val="20000"/>
              </a:spcBef>
              <a:spcAft>
                <a:spcPct val="0"/>
              </a:spcAft>
              <a:buClr>
                <a:srgbClr val="FF0000"/>
              </a:buClr>
              <a:buFont typeface="Wingdings" pitchFamily="2" charset="2"/>
              <a:buChar char="Ø"/>
            </a:pPr>
            <a:r>
              <a:rPr lang="zh-CN" altLang="en-US" sz="2400" dirty="0" smtClean="0">
                <a:latin typeface="Times New Roman" pitchFamily="18" charset="0"/>
                <a:ea typeface="华文新魏" pitchFamily="2" charset="-122"/>
                <a:cs typeface="Times New Roman" pitchFamily="18" charset="0"/>
              </a:rPr>
              <a:t>基准价：</a:t>
            </a:r>
            <a:r>
              <a:rPr lang="zh-CN" altLang="en-US" sz="2400" dirty="0" smtClean="0">
                <a:latin typeface="楷体_GB2312" pitchFamily="49" charset="-122"/>
                <a:ea typeface="楷体_GB2312" pitchFamily="49" charset="-122"/>
                <a:cs typeface="Times New Roman" pitchFamily="18" charset="0"/>
              </a:rPr>
              <a:t>也叫人民币汇率中间价，其由中国外汇交易中心根据中国人民银行授权，每日计算和发布人民币对美元等主要外汇币种汇率中间价。</a:t>
            </a:r>
            <a:endParaRPr lang="en-US" altLang="zh-CN" sz="2400" dirty="0" smtClean="0">
              <a:latin typeface="楷体_GB2312" pitchFamily="49" charset="-122"/>
              <a:ea typeface="楷体_GB2312" pitchFamily="49" charset="-122"/>
              <a:cs typeface="Times New Roman" pitchFamily="18" charset="0"/>
            </a:endParaRPr>
          </a:p>
          <a:p>
            <a:pPr marL="1257300" lvl="2" indent="-342900" fontAlgn="base">
              <a:lnSpc>
                <a:spcPct val="120000"/>
              </a:lnSpc>
              <a:spcBef>
                <a:spcPct val="20000"/>
              </a:spcBef>
              <a:spcAft>
                <a:spcPct val="0"/>
              </a:spcAft>
              <a:buClr>
                <a:srgbClr val="FF0000"/>
              </a:buClr>
              <a:buFont typeface="Wingdings" pitchFamily="2" charset="2"/>
              <a:buChar char="Ø"/>
            </a:pPr>
            <a:r>
              <a:rPr lang="zh-CN" altLang="en-US" sz="2400" dirty="0" smtClean="0">
                <a:latin typeface="楷体_GB2312" pitchFamily="49" charset="-122"/>
                <a:ea typeface="楷体_GB2312" pitchFamily="49" charset="-122"/>
              </a:rPr>
              <a:t>人民币对美元汇率中间价的形成方式为：交易中心于每日银行间外汇市场开盘前向外汇市场做市商询价，并将全部</a:t>
            </a:r>
            <a:r>
              <a:rPr lang="zh-CN" altLang="en-US" sz="2400" dirty="0" smtClean="0">
                <a:solidFill>
                  <a:srgbClr val="FF0000"/>
                </a:solidFill>
                <a:latin typeface="楷体_GB2312" pitchFamily="49" charset="-122"/>
                <a:ea typeface="楷体_GB2312" pitchFamily="49" charset="-122"/>
              </a:rPr>
              <a:t>做市商报价</a:t>
            </a:r>
            <a:r>
              <a:rPr lang="zh-CN" altLang="en-US" sz="2400" dirty="0" smtClean="0">
                <a:latin typeface="楷体_GB2312" pitchFamily="49" charset="-122"/>
                <a:ea typeface="楷体_GB2312" pitchFamily="49" charset="-122"/>
              </a:rPr>
              <a:t>作为人民币对美元汇率中间价的计算样本，</a:t>
            </a:r>
            <a:r>
              <a:rPr lang="zh-CN" altLang="en-US" sz="2400" dirty="0" smtClean="0">
                <a:solidFill>
                  <a:srgbClr val="FF0000"/>
                </a:solidFill>
                <a:latin typeface="楷体_GB2312" pitchFamily="49" charset="-122"/>
                <a:ea typeface="楷体_GB2312" pitchFamily="49" charset="-122"/>
              </a:rPr>
              <a:t>去掉最高和最低报价</a:t>
            </a:r>
            <a:r>
              <a:rPr lang="zh-CN" altLang="en-US" sz="2400" dirty="0" smtClean="0">
                <a:latin typeface="楷体_GB2312" pitchFamily="49" charset="-122"/>
                <a:ea typeface="楷体_GB2312" pitchFamily="49" charset="-122"/>
              </a:rPr>
              <a:t>后，将剩余做市商报价</a:t>
            </a:r>
            <a:r>
              <a:rPr lang="zh-CN" altLang="en-US" sz="2400" dirty="0" smtClean="0">
                <a:solidFill>
                  <a:srgbClr val="FF0000"/>
                </a:solidFill>
                <a:latin typeface="楷体_GB2312" pitchFamily="49" charset="-122"/>
                <a:ea typeface="楷体_GB2312" pitchFamily="49" charset="-122"/>
              </a:rPr>
              <a:t>加权平均</a:t>
            </a:r>
            <a:r>
              <a:rPr lang="zh-CN" altLang="en-US" sz="2400" dirty="0" smtClean="0">
                <a:latin typeface="楷体_GB2312" pitchFamily="49" charset="-122"/>
                <a:ea typeface="楷体_GB2312" pitchFamily="49" charset="-122"/>
              </a:rPr>
              <a:t>，得到当日人民币对美元汇率中间价，权重由交易中心根据报价方在银行间外汇市场的交易量及报价情况等指标综合确定。</a:t>
            </a:r>
            <a:endParaRPr lang="en-US" altLang="zh-CN" sz="2400" dirty="0" smtClean="0">
              <a:latin typeface="楷体_GB2312" pitchFamily="49" charset="-122"/>
              <a:ea typeface="楷体_GB2312" pitchFamily="49" charset="-122"/>
            </a:endParaRPr>
          </a:p>
          <a:p>
            <a:pPr marL="1257300" lvl="2" indent="-342900" fontAlgn="base">
              <a:lnSpc>
                <a:spcPct val="120000"/>
              </a:lnSpc>
              <a:spcBef>
                <a:spcPct val="20000"/>
              </a:spcBef>
              <a:spcAft>
                <a:spcPct val="0"/>
              </a:spcAft>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各外汇指定银行根据</a:t>
            </a:r>
            <a:r>
              <a:rPr lang="zh-CN" altLang="en-US" sz="2400" dirty="0" smtClean="0">
                <a:solidFill>
                  <a:srgbClr val="FF0000"/>
                </a:solidFill>
                <a:latin typeface="Times New Roman" pitchFamily="18" charset="0"/>
                <a:ea typeface="楷体_GB2312" pitchFamily="49" charset="-122"/>
                <a:cs typeface="Times New Roman" pitchFamily="18" charset="0"/>
              </a:rPr>
              <a:t>人民银行的基准价和指定的浮动幅度</a:t>
            </a:r>
            <a:r>
              <a:rPr lang="zh-CN" altLang="en-US" sz="2400" dirty="0" smtClean="0">
                <a:latin typeface="Times New Roman" pitchFamily="18" charset="0"/>
                <a:ea typeface="楷体_GB2312" pitchFamily="49" charset="-122"/>
                <a:cs typeface="Times New Roman" pitchFamily="18" charset="0"/>
              </a:rPr>
              <a:t>确定各自当日的买入、卖出价与企业或个人进行交易。</a:t>
            </a:r>
            <a:endParaRPr lang="en-US" altLang="zh-CN" sz="2400" dirty="0" smtClean="0">
              <a:latin typeface="楷体_GB2312" pitchFamily="49" charset="-122"/>
              <a:ea typeface="楷体_GB2312" pitchFamily="49" charset="-122"/>
            </a:endParaRPr>
          </a:p>
          <a:p>
            <a:pPr marL="1257300" lvl="2" indent="-342900" fontAlgn="base">
              <a:lnSpc>
                <a:spcPct val="120000"/>
              </a:lnSpc>
              <a:spcBef>
                <a:spcPct val="20000"/>
              </a:spcBef>
              <a:spcAft>
                <a:spcPct val="0"/>
              </a:spcAft>
              <a:buClr>
                <a:srgbClr val="FF0000"/>
              </a:buClr>
              <a:buFont typeface="Wingdings" pitchFamily="2" charset="2"/>
              <a:buChar char="Ø"/>
            </a:pPr>
            <a:endParaRPr lang="en-US" altLang="zh-CN" sz="2400" b="1" dirty="0" smtClean="0">
              <a:latin typeface="楷体_GB2312" pitchFamily="49" charset="-122"/>
              <a:ea typeface="楷体_GB2312" pitchFamily="49" charset="-122"/>
              <a:cs typeface="Times New Roman" pitchFamily="18" charset="0"/>
            </a:endParaRPr>
          </a:p>
          <a:p>
            <a:pPr marL="342900" indent="-342900" fontAlgn="base">
              <a:lnSpc>
                <a:spcPct val="120000"/>
              </a:lnSpc>
              <a:spcBef>
                <a:spcPct val="20000"/>
              </a:spcBef>
              <a:spcAft>
                <a:spcPct val="0"/>
              </a:spcAft>
            </a:pPr>
            <a:endPar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347" name="Picture 3"/>
          <p:cNvPicPr>
            <a:picLocks noChangeAspect="1" noChangeArrowheads="1"/>
          </p:cNvPicPr>
          <p:nvPr/>
        </p:nvPicPr>
        <p:blipFill>
          <a:blip r:embed="rId2" cstate="print"/>
          <a:srcRect/>
          <a:stretch>
            <a:fillRect/>
          </a:stretch>
        </p:blipFill>
        <p:spPr bwMode="auto">
          <a:xfrm>
            <a:off x="0" y="762000"/>
            <a:ext cx="91440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AutoShape 2"/>
          <p:cNvSpPr>
            <a:spLocks noChangeArrowheads="1"/>
          </p:cNvSpPr>
          <p:nvPr/>
        </p:nvSpPr>
        <p:spPr bwMode="auto">
          <a:xfrm>
            <a:off x="571500" y="1357313"/>
            <a:ext cx="3833813" cy="383381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0">
            <a:gsLst>
              <a:gs pos="0">
                <a:srgbClr val="9ACE91"/>
              </a:gs>
              <a:gs pos="50000">
                <a:srgbClr val="5AB14B"/>
              </a:gs>
              <a:gs pos="100000">
                <a:srgbClr val="9ACE91"/>
              </a:gs>
            </a:gsLst>
            <a:lin ang="13500000" scaled="1"/>
          </a:gradFill>
          <a:ln w="9525">
            <a:noFill/>
            <a:round/>
            <a:headEnd/>
            <a:tailEnd/>
          </a:ln>
        </p:spPr>
        <p:txBody>
          <a:bodyPr wrap="none" anchor="ctr"/>
          <a:lstStyle/>
          <a:p>
            <a:endParaRPr lang="zh-CN" altLang="en-US"/>
          </a:p>
        </p:txBody>
      </p:sp>
      <p:sp>
        <p:nvSpPr>
          <p:cNvPr id="149507" name="Oval 3"/>
          <p:cNvSpPr>
            <a:spLocks noChangeArrowheads="1"/>
          </p:cNvSpPr>
          <p:nvPr/>
        </p:nvSpPr>
        <p:spPr bwMode="auto">
          <a:xfrm>
            <a:off x="876300" y="1662113"/>
            <a:ext cx="3200400" cy="3200400"/>
          </a:xfrm>
          <a:prstGeom prst="ellipse">
            <a:avLst/>
          </a:prstGeom>
          <a:gradFill rotWithShape="0">
            <a:gsLst>
              <a:gs pos="0">
                <a:srgbClr val="2F7ADF"/>
              </a:gs>
              <a:gs pos="100000">
                <a:srgbClr val="89B3EC"/>
              </a:gs>
            </a:gsLst>
            <a:path path="shape">
              <a:fillToRect l="50000" t="50000" r="50000" b="50000"/>
            </a:path>
          </a:gradFill>
          <a:ln w="28440">
            <a:solidFill>
              <a:srgbClr val="FFFFFF"/>
            </a:solidFill>
            <a:miter lim="800000"/>
            <a:headEnd/>
            <a:tailEnd/>
          </a:ln>
        </p:spPr>
        <p:txBody>
          <a:bodyPr wrap="none" anchor="ctr"/>
          <a:lstStyle/>
          <a:p>
            <a:endParaRPr lang="zh-CN" altLang="zh-CN"/>
          </a:p>
        </p:txBody>
      </p:sp>
      <p:sp>
        <p:nvSpPr>
          <p:cNvPr id="149508" name="AutoShape 4"/>
          <p:cNvSpPr>
            <a:spLocks noChangeArrowheads="1"/>
          </p:cNvSpPr>
          <p:nvPr/>
        </p:nvSpPr>
        <p:spPr bwMode="auto">
          <a:xfrm>
            <a:off x="3419872" y="1687513"/>
            <a:ext cx="3781425" cy="500062"/>
          </a:xfrm>
          <a:prstGeom prst="roundRect">
            <a:avLst>
              <a:gd name="adj" fmla="val 50000"/>
            </a:avLst>
          </a:prstGeom>
          <a:gradFill rotWithShape="0">
            <a:gsLst>
              <a:gs pos="0">
                <a:srgbClr val="F4F9F3"/>
              </a:gs>
              <a:gs pos="100000">
                <a:srgbClr val="5AB14B"/>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smtClean="0">
                <a:latin typeface="微软雅黑" panose="020B0503020204020204" pitchFamily="34" charset="-122"/>
                <a:ea typeface="微软雅黑" panose="020B0503020204020204" pitchFamily="34" charset="-122"/>
              </a:rPr>
              <a:t>外汇与汇率</a:t>
            </a:r>
            <a:endParaRPr lang="en-GB" altLang="zh-CN" sz="2400" b="1" dirty="0">
              <a:latin typeface="微软雅黑" panose="020B0503020204020204" pitchFamily="34" charset="-122"/>
              <a:ea typeface="微软雅黑" panose="020B0503020204020204" pitchFamily="34" charset="-122"/>
            </a:endParaRPr>
          </a:p>
        </p:txBody>
      </p:sp>
      <p:sp>
        <p:nvSpPr>
          <p:cNvPr id="149509" name="AutoShape 5"/>
          <p:cNvSpPr>
            <a:spLocks noChangeArrowheads="1"/>
          </p:cNvSpPr>
          <p:nvPr/>
        </p:nvSpPr>
        <p:spPr bwMode="auto">
          <a:xfrm>
            <a:off x="3714749" y="2466975"/>
            <a:ext cx="3781425" cy="498475"/>
          </a:xfrm>
          <a:prstGeom prst="roundRect">
            <a:avLst>
              <a:gd name="adj" fmla="val 50000"/>
            </a:avLst>
          </a:prstGeom>
          <a:gradFill rotWithShape="0">
            <a:gsLst>
              <a:gs pos="0">
                <a:srgbClr val="F6F9FC"/>
              </a:gs>
              <a:gs pos="100000">
                <a:srgbClr val="83B7E7"/>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a:latin typeface="微软雅黑" panose="020B0503020204020204" pitchFamily="34" charset="-122"/>
                <a:ea typeface="微软雅黑" panose="020B0503020204020204" pitchFamily="34" charset="-122"/>
              </a:rPr>
              <a:t>汇率的决定理论</a:t>
            </a:r>
            <a:endParaRPr lang="en-GB" altLang="zh-CN" sz="2400" b="1" dirty="0">
              <a:latin typeface="微软雅黑" panose="020B0503020204020204" pitchFamily="34" charset="-122"/>
              <a:ea typeface="微软雅黑" panose="020B0503020204020204" pitchFamily="34" charset="-122"/>
            </a:endParaRPr>
          </a:p>
        </p:txBody>
      </p:sp>
      <p:sp>
        <p:nvSpPr>
          <p:cNvPr id="149510" name="AutoShape 6"/>
          <p:cNvSpPr>
            <a:spLocks noChangeArrowheads="1"/>
          </p:cNvSpPr>
          <p:nvPr/>
        </p:nvSpPr>
        <p:spPr bwMode="auto">
          <a:xfrm>
            <a:off x="3779912" y="3395663"/>
            <a:ext cx="3779838" cy="500062"/>
          </a:xfrm>
          <a:prstGeom prst="roundRect">
            <a:avLst>
              <a:gd name="adj" fmla="val 50000"/>
            </a:avLst>
          </a:prstGeom>
          <a:gradFill rotWithShape="0">
            <a:gsLst>
              <a:gs pos="0">
                <a:srgbClr val="F4F9F3"/>
              </a:gs>
              <a:gs pos="100000">
                <a:srgbClr val="5AB14B"/>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a:latin typeface="微软雅黑" panose="020B0503020204020204" pitchFamily="34" charset="-122"/>
                <a:ea typeface="微软雅黑" panose="020B0503020204020204" pitchFamily="34" charset="-122"/>
              </a:rPr>
              <a:t>汇率的影响与汇率风险</a:t>
            </a:r>
            <a:endParaRPr lang="en-GB" altLang="zh-CN" sz="2400" b="1" dirty="0">
              <a:latin typeface="微软雅黑" panose="020B0503020204020204" pitchFamily="34" charset="-122"/>
              <a:ea typeface="微软雅黑" panose="020B0503020204020204" pitchFamily="34" charset="-122"/>
            </a:endParaRPr>
          </a:p>
        </p:txBody>
      </p:sp>
      <p:sp>
        <p:nvSpPr>
          <p:cNvPr id="149511" name="AutoShape 7"/>
          <p:cNvSpPr>
            <a:spLocks noChangeArrowheads="1"/>
          </p:cNvSpPr>
          <p:nvPr/>
        </p:nvSpPr>
        <p:spPr bwMode="auto">
          <a:xfrm>
            <a:off x="3500438" y="4181475"/>
            <a:ext cx="3781425" cy="500063"/>
          </a:xfrm>
          <a:prstGeom prst="roundRect">
            <a:avLst>
              <a:gd name="adj" fmla="val 50000"/>
            </a:avLst>
          </a:prstGeom>
          <a:gradFill rotWithShape="0">
            <a:gsLst>
              <a:gs pos="0">
                <a:srgbClr val="F6F9FC"/>
              </a:gs>
              <a:gs pos="100000">
                <a:srgbClr val="83B7E7"/>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a:latin typeface="微软雅黑" panose="020B0503020204020204" pitchFamily="34" charset="-122"/>
                <a:ea typeface="微软雅黑" panose="020B0503020204020204" pitchFamily="34" charset="-122"/>
              </a:rPr>
              <a:t>汇率制度的安排与演进</a:t>
            </a:r>
            <a:endParaRPr lang="en-GB" altLang="zh-CN" sz="2400" b="1" dirty="0">
              <a:latin typeface="微软雅黑" panose="020B0503020204020204" pitchFamily="34" charset="-122"/>
              <a:ea typeface="微软雅黑" panose="020B0503020204020204" pitchFamily="34" charset="-122"/>
            </a:endParaRPr>
          </a:p>
        </p:txBody>
      </p:sp>
      <p:sp>
        <p:nvSpPr>
          <p:cNvPr id="11" name="Text Box 9"/>
          <p:cNvSpPr txBox="1">
            <a:spLocks noChangeArrowheads="1"/>
          </p:cNvSpPr>
          <p:nvPr/>
        </p:nvSpPr>
        <p:spPr bwMode="auto">
          <a:xfrm>
            <a:off x="1500188" y="2466975"/>
            <a:ext cx="1829645" cy="1571842"/>
          </a:xfrm>
          <a:prstGeom prst="rect">
            <a:avLst/>
          </a:prstGeom>
          <a:noFill/>
          <a:ln w="9525">
            <a:noFill/>
            <a:round/>
            <a:headEnd/>
            <a:tailEnd/>
          </a:ln>
          <a:effectLst/>
        </p:spPr>
        <p:txBody>
          <a:bodyPr wrap="none"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3200" b="1" dirty="0" smtClean="0">
                <a:solidFill>
                  <a:srgbClr val="FFFFFF"/>
                </a:solidFill>
                <a:effectLst>
                  <a:outerShdw blurRad="38100" dist="38100" dir="2700000" algn="tl">
                    <a:srgbClr val="C0C0C0"/>
                  </a:outerShdw>
                </a:effectLst>
                <a:latin typeface="楷体_GB2312" pitchFamily="49" charset="-122"/>
                <a:ea typeface="楷体_GB2312" pitchFamily="49" charset="-122"/>
              </a:rPr>
              <a:t>汇率</a:t>
            </a:r>
            <a:endParaRPr lang="en-US" altLang="zh-CN" sz="3200" b="1" dirty="0" smtClean="0">
              <a:solidFill>
                <a:srgbClr val="FFFFFF"/>
              </a:solidFill>
              <a:effectLst>
                <a:outerShdw blurRad="38100" dist="38100" dir="2700000" algn="tl">
                  <a:srgbClr val="C0C0C0"/>
                </a:outerShdw>
              </a:effectLst>
              <a:latin typeface="楷体_GB2312" pitchFamily="49" charset="-122"/>
              <a:ea typeface="楷体_GB2312" pitchFamily="49" charset="-122"/>
            </a:endParaRPr>
          </a:p>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3200" b="1" dirty="0" smtClean="0">
                <a:solidFill>
                  <a:srgbClr val="FFFFFF"/>
                </a:solidFill>
                <a:effectLst>
                  <a:outerShdw blurRad="38100" dist="38100" dir="2700000" algn="tl">
                    <a:srgbClr val="C0C0C0"/>
                  </a:outerShdw>
                </a:effectLst>
                <a:latin typeface="楷体_GB2312" pitchFamily="49" charset="-122"/>
                <a:ea typeface="楷体_GB2312" pitchFamily="49" charset="-122"/>
              </a:rPr>
              <a:t>与</a:t>
            </a:r>
            <a:endParaRPr lang="en-US" altLang="zh-CN" sz="3200" b="1" dirty="0">
              <a:solidFill>
                <a:srgbClr val="FFFFFF"/>
              </a:solidFill>
              <a:effectLst>
                <a:outerShdw blurRad="38100" dist="38100" dir="2700000" algn="tl">
                  <a:srgbClr val="C0C0C0"/>
                </a:outerShdw>
              </a:effectLst>
              <a:latin typeface="楷体_GB2312" pitchFamily="49" charset="-122"/>
              <a:ea typeface="楷体_GB2312" pitchFamily="49" charset="-122"/>
            </a:endParaRPr>
          </a:p>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3200" b="1" dirty="0" smtClean="0">
                <a:solidFill>
                  <a:srgbClr val="FFFFFF"/>
                </a:solidFill>
                <a:effectLst>
                  <a:outerShdw blurRad="38100" dist="38100" dir="2700000" algn="tl">
                    <a:srgbClr val="C0C0C0"/>
                  </a:outerShdw>
                </a:effectLst>
                <a:latin typeface="楷体_GB2312" pitchFamily="49" charset="-122"/>
                <a:ea typeface="楷体_GB2312" pitchFamily="49" charset="-122"/>
              </a:rPr>
              <a:t>汇率制度</a:t>
            </a:r>
            <a:endParaRPr lang="en-GB" sz="3200" b="1" dirty="0">
              <a:solidFill>
                <a:srgbClr val="FFFFFF"/>
              </a:solidFill>
              <a:effectLst>
                <a:outerShdw blurRad="38100" dist="38100" dir="2700000" algn="tl">
                  <a:srgbClr val="C0C0C0"/>
                </a:outerShdw>
              </a:effectLst>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2831" y="260648"/>
            <a:ext cx="8229600" cy="927100"/>
          </a:xfrm>
        </p:spPr>
        <p:txBody>
          <a:bodyPr/>
          <a:lstStyle/>
          <a:p>
            <a:r>
              <a:rPr lang="zh-CN" altLang="en-US" sz="3600" dirty="0" smtClean="0">
                <a:latin typeface="华文新魏" panose="02010800040101010101" pitchFamily="2" charset="-122"/>
                <a:ea typeface="华文新魏" panose="02010800040101010101" pitchFamily="2" charset="-122"/>
              </a:rPr>
              <a:t>人民币汇率波动幅度调整历史</a:t>
            </a:r>
            <a:endParaRPr lang="zh-CN" altLang="en-US" sz="3600" dirty="0">
              <a:latin typeface="华文新魏" panose="02010800040101010101" pitchFamily="2" charset="-122"/>
              <a:ea typeface="华文新魏" panose="02010800040101010101" pitchFamily="2" charset="-122"/>
            </a:endParaRPr>
          </a:p>
        </p:txBody>
      </p:sp>
      <p:sp>
        <p:nvSpPr>
          <p:cNvPr id="4" name="Freeform 4"/>
          <p:cNvSpPr>
            <a:spLocks/>
          </p:cNvSpPr>
          <p:nvPr/>
        </p:nvSpPr>
        <p:spPr bwMode="auto">
          <a:xfrm flipH="1">
            <a:off x="6933505" y="2637309"/>
            <a:ext cx="1958975" cy="2005012"/>
          </a:xfrm>
          <a:custGeom>
            <a:avLst/>
            <a:gdLst>
              <a:gd name="T0" fmla="*/ 8 w 953"/>
              <a:gd name="T1" fmla="*/ 507 h 1081"/>
              <a:gd name="T2" fmla="*/ 643 w 953"/>
              <a:gd name="T3" fmla="*/ 53 h 1081"/>
              <a:gd name="T4" fmla="*/ 824 w 953"/>
              <a:gd name="T5" fmla="*/ 189 h 1081"/>
              <a:gd name="T6" fmla="*/ 915 w 953"/>
              <a:gd name="T7" fmla="*/ 688 h 1081"/>
              <a:gd name="T8" fmla="*/ 597 w 953"/>
              <a:gd name="T9" fmla="*/ 1051 h 1081"/>
              <a:gd name="T10" fmla="*/ 8 w 953"/>
              <a:gd name="T11" fmla="*/ 507 h 1081"/>
            </a:gdLst>
            <a:ahLst/>
            <a:cxnLst>
              <a:cxn ang="0">
                <a:pos x="T0" y="T1"/>
              </a:cxn>
              <a:cxn ang="0">
                <a:pos x="T2" y="T3"/>
              </a:cxn>
              <a:cxn ang="0">
                <a:pos x="T4" y="T5"/>
              </a:cxn>
              <a:cxn ang="0">
                <a:pos x="T6" y="T7"/>
              </a:cxn>
              <a:cxn ang="0">
                <a:pos x="T8" y="T9"/>
              </a:cxn>
              <a:cxn ang="0">
                <a:pos x="T10" y="T11"/>
              </a:cxn>
            </a:cxnLst>
            <a:rect l="0" t="0" r="r" b="b"/>
            <a:pathLst>
              <a:path w="953" h="1081">
                <a:moveTo>
                  <a:pt x="8" y="507"/>
                </a:moveTo>
                <a:cubicBezTo>
                  <a:pt x="16" y="341"/>
                  <a:pt x="507" y="106"/>
                  <a:pt x="643" y="53"/>
                </a:cubicBezTo>
                <a:cubicBezTo>
                  <a:pt x="779" y="0"/>
                  <a:pt x="779" y="83"/>
                  <a:pt x="824" y="189"/>
                </a:cubicBezTo>
                <a:cubicBezTo>
                  <a:pt x="869" y="295"/>
                  <a:pt x="953" y="544"/>
                  <a:pt x="915" y="688"/>
                </a:cubicBezTo>
                <a:cubicBezTo>
                  <a:pt x="877" y="832"/>
                  <a:pt x="748" y="1081"/>
                  <a:pt x="597" y="1051"/>
                </a:cubicBezTo>
                <a:cubicBezTo>
                  <a:pt x="446" y="1021"/>
                  <a:pt x="0" y="673"/>
                  <a:pt x="8" y="507"/>
                </a:cubicBezTo>
                <a:close/>
              </a:path>
            </a:pathLst>
          </a:custGeom>
          <a:solidFill>
            <a:srgbClr val="0066FF"/>
          </a:solidFill>
          <a:ln w="9525">
            <a:solidFill>
              <a:srgbClr val="5F5F5F"/>
            </a:solidFill>
            <a:round/>
            <a:headEnd/>
            <a:tailEnd/>
          </a:ln>
          <a:effectLst>
            <a:outerShdw dist="35921" dir="2700000" algn="ctr" rotWithShape="0">
              <a:schemeClr val="bg2"/>
            </a:outerShdw>
          </a:effectLst>
        </p:spPr>
        <p:txBody>
          <a:bodyPr/>
          <a:lstStyle/>
          <a:p>
            <a:pPr fontAlgn="base">
              <a:spcBef>
                <a:spcPct val="0"/>
              </a:spcBef>
              <a:spcAft>
                <a:spcPct val="0"/>
              </a:spcAft>
            </a:pPr>
            <a:endParaRPr lang="zh-CN" altLang="en-US" smtClean="0">
              <a:solidFill>
                <a:srgbClr val="000000"/>
              </a:solidFill>
            </a:endParaRPr>
          </a:p>
        </p:txBody>
      </p:sp>
      <p:sp>
        <p:nvSpPr>
          <p:cNvPr id="5" name="Freeform 5"/>
          <p:cNvSpPr>
            <a:spLocks/>
          </p:cNvSpPr>
          <p:nvPr/>
        </p:nvSpPr>
        <p:spPr bwMode="auto">
          <a:xfrm flipH="1">
            <a:off x="4566543" y="2984970"/>
            <a:ext cx="4325937" cy="1295400"/>
          </a:xfrm>
          <a:custGeom>
            <a:avLst/>
            <a:gdLst>
              <a:gd name="T0" fmla="*/ 8 w 953"/>
              <a:gd name="T1" fmla="*/ 507 h 1081"/>
              <a:gd name="T2" fmla="*/ 643 w 953"/>
              <a:gd name="T3" fmla="*/ 53 h 1081"/>
              <a:gd name="T4" fmla="*/ 824 w 953"/>
              <a:gd name="T5" fmla="*/ 189 h 1081"/>
              <a:gd name="T6" fmla="*/ 915 w 953"/>
              <a:gd name="T7" fmla="*/ 688 h 1081"/>
              <a:gd name="T8" fmla="*/ 597 w 953"/>
              <a:gd name="T9" fmla="*/ 1051 h 1081"/>
              <a:gd name="T10" fmla="*/ 8 w 953"/>
              <a:gd name="T11" fmla="*/ 507 h 1081"/>
            </a:gdLst>
            <a:ahLst/>
            <a:cxnLst>
              <a:cxn ang="0">
                <a:pos x="T0" y="T1"/>
              </a:cxn>
              <a:cxn ang="0">
                <a:pos x="T2" y="T3"/>
              </a:cxn>
              <a:cxn ang="0">
                <a:pos x="T4" y="T5"/>
              </a:cxn>
              <a:cxn ang="0">
                <a:pos x="T6" y="T7"/>
              </a:cxn>
              <a:cxn ang="0">
                <a:pos x="T8" y="T9"/>
              </a:cxn>
              <a:cxn ang="0">
                <a:pos x="T10" y="T11"/>
              </a:cxn>
            </a:cxnLst>
            <a:rect l="0" t="0" r="r" b="b"/>
            <a:pathLst>
              <a:path w="953" h="1081">
                <a:moveTo>
                  <a:pt x="8" y="507"/>
                </a:moveTo>
                <a:cubicBezTo>
                  <a:pt x="16" y="341"/>
                  <a:pt x="507" y="106"/>
                  <a:pt x="643" y="53"/>
                </a:cubicBezTo>
                <a:cubicBezTo>
                  <a:pt x="779" y="0"/>
                  <a:pt x="779" y="83"/>
                  <a:pt x="824" y="189"/>
                </a:cubicBezTo>
                <a:cubicBezTo>
                  <a:pt x="869" y="295"/>
                  <a:pt x="953" y="544"/>
                  <a:pt x="915" y="688"/>
                </a:cubicBezTo>
                <a:cubicBezTo>
                  <a:pt x="877" y="832"/>
                  <a:pt x="748" y="1081"/>
                  <a:pt x="597" y="1051"/>
                </a:cubicBezTo>
                <a:cubicBezTo>
                  <a:pt x="446" y="1021"/>
                  <a:pt x="0" y="673"/>
                  <a:pt x="8" y="507"/>
                </a:cubicBezTo>
                <a:close/>
              </a:path>
            </a:pathLst>
          </a:custGeom>
          <a:solidFill>
            <a:srgbClr val="0066FF">
              <a:alpha val="60001"/>
            </a:srgbClr>
          </a:solidFill>
          <a:ln w="9525">
            <a:solidFill>
              <a:srgbClr val="DDDDDD"/>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 name="Freeform 6"/>
          <p:cNvSpPr>
            <a:spLocks/>
          </p:cNvSpPr>
          <p:nvPr/>
        </p:nvSpPr>
        <p:spPr bwMode="auto">
          <a:xfrm flipH="1">
            <a:off x="1325660" y="3273896"/>
            <a:ext cx="7427913" cy="720725"/>
          </a:xfrm>
          <a:custGeom>
            <a:avLst/>
            <a:gdLst>
              <a:gd name="T0" fmla="*/ 8 w 953"/>
              <a:gd name="T1" fmla="*/ 507 h 1081"/>
              <a:gd name="T2" fmla="*/ 643 w 953"/>
              <a:gd name="T3" fmla="*/ 53 h 1081"/>
              <a:gd name="T4" fmla="*/ 824 w 953"/>
              <a:gd name="T5" fmla="*/ 189 h 1081"/>
              <a:gd name="T6" fmla="*/ 915 w 953"/>
              <a:gd name="T7" fmla="*/ 688 h 1081"/>
              <a:gd name="T8" fmla="*/ 597 w 953"/>
              <a:gd name="T9" fmla="*/ 1051 h 1081"/>
              <a:gd name="T10" fmla="*/ 8 w 953"/>
              <a:gd name="T11" fmla="*/ 507 h 1081"/>
            </a:gdLst>
            <a:ahLst/>
            <a:cxnLst>
              <a:cxn ang="0">
                <a:pos x="T0" y="T1"/>
              </a:cxn>
              <a:cxn ang="0">
                <a:pos x="T2" y="T3"/>
              </a:cxn>
              <a:cxn ang="0">
                <a:pos x="T4" y="T5"/>
              </a:cxn>
              <a:cxn ang="0">
                <a:pos x="T6" y="T7"/>
              </a:cxn>
              <a:cxn ang="0">
                <a:pos x="T8" y="T9"/>
              </a:cxn>
              <a:cxn ang="0">
                <a:pos x="T10" y="T11"/>
              </a:cxn>
            </a:cxnLst>
            <a:rect l="0" t="0" r="r" b="b"/>
            <a:pathLst>
              <a:path w="953" h="1081">
                <a:moveTo>
                  <a:pt x="8" y="507"/>
                </a:moveTo>
                <a:cubicBezTo>
                  <a:pt x="16" y="341"/>
                  <a:pt x="507" y="106"/>
                  <a:pt x="643" y="53"/>
                </a:cubicBezTo>
                <a:cubicBezTo>
                  <a:pt x="779" y="0"/>
                  <a:pt x="779" y="83"/>
                  <a:pt x="824" y="189"/>
                </a:cubicBezTo>
                <a:cubicBezTo>
                  <a:pt x="869" y="295"/>
                  <a:pt x="953" y="544"/>
                  <a:pt x="915" y="688"/>
                </a:cubicBezTo>
                <a:cubicBezTo>
                  <a:pt x="877" y="832"/>
                  <a:pt x="748" y="1081"/>
                  <a:pt x="597" y="1051"/>
                </a:cubicBezTo>
                <a:cubicBezTo>
                  <a:pt x="446" y="1021"/>
                  <a:pt x="0" y="673"/>
                  <a:pt x="8" y="507"/>
                </a:cubicBezTo>
                <a:close/>
              </a:path>
            </a:pathLst>
          </a:custGeom>
          <a:solidFill>
            <a:srgbClr val="99CCFF">
              <a:alpha val="60001"/>
            </a:srgbClr>
          </a:solidFill>
          <a:ln w="9525">
            <a:solidFill>
              <a:srgbClr val="DDDDDD"/>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7" name="Group 7"/>
          <p:cNvGrpSpPr>
            <a:grpSpLocks/>
          </p:cNvGrpSpPr>
          <p:nvPr/>
        </p:nvGrpSpPr>
        <p:grpSpPr bwMode="auto">
          <a:xfrm flipH="1">
            <a:off x="7668518" y="3345333"/>
            <a:ext cx="407987" cy="360363"/>
            <a:chOff x="1065" y="3067"/>
            <a:chExt cx="227" cy="227"/>
          </a:xfrm>
        </p:grpSpPr>
        <p:sp>
          <p:nvSpPr>
            <p:cNvPr id="8" name="Oval 8"/>
            <p:cNvSpPr>
              <a:spLocks noChangeArrowheads="1"/>
            </p:cNvSpPr>
            <p:nvPr/>
          </p:nvSpPr>
          <p:spPr bwMode="auto">
            <a:xfrm>
              <a:off x="1065" y="3067"/>
              <a:ext cx="227" cy="227"/>
            </a:xfrm>
            <a:prstGeom prst="ellipse">
              <a:avLst/>
            </a:prstGeom>
            <a:solidFill>
              <a:schemeClr val="bg1"/>
            </a:solidFill>
            <a:ln w="38100" cmpd="dbl">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zh-CN" smtClean="0">
                <a:solidFill>
                  <a:srgbClr val="FFFFFF"/>
                </a:solidFill>
              </a:endParaRPr>
            </a:p>
          </p:txBody>
        </p:sp>
        <p:sp>
          <p:nvSpPr>
            <p:cNvPr id="9" name="Oval 9"/>
            <p:cNvSpPr>
              <a:spLocks noChangeArrowheads="1"/>
            </p:cNvSpPr>
            <p:nvPr/>
          </p:nvSpPr>
          <p:spPr bwMode="auto">
            <a:xfrm>
              <a:off x="1110" y="3113"/>
              <a:ext cx="136" cy="136"/>
            </a:xfrm>
            <a:prstGeom prst="ellipse">
              <a:avLst/>
            </a:prstGeom>
            <a:solidFill>
              <a:schemeClr val="tx1"/>
            </a:solidFill>
            <a:ln w="12700">
              <a:solidFill>
                <a:schemeClr val="bg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grpSp>
      <p:sp>
        <p:nvSpPr>
          <p:cNvPr id="10" name="Freeform 10"/>
          <p:cNvSpPr>
            <a:spLocks/>
          </p:cNvSpPr>
          <p:nvPr/>
        </p:nvSpPr>
        <p:spPr bwMode="auto">
          <a:xfrm>
            <a:off x="323153" y="2842095"/>
            <a:ext cx="1468438" cy="1716088"/>
          </a:xfrm>
          <a:custGeom>
            <a:avLst/>
            <a:gdLst>
              <a:gd name="T0" fmla="*/ 8 w 953"/>
              <a:gd name="T1" fmla="*/ 507 h 1081"/>
              <a:gd name="T2" fmla="*/ 643 w 953"/>
              <a:gd name="T3" fmla="*/ 53 h 1081"/>
              <a:gd name="T4" fmla="*/ 824 w 953"/>
              <a:gd name="T5" fmla="*/ 189 h 1081"/>
              <a:gd name="T6" fmla="*/ 915 w 953"/>
              <a:gd name="T7" fmla="*/ 688 h 1081"/>
              <a:gd name="T8" fmla="*/ 597 w 953"/>
              <a:gd name="T9" fmla="*/ 1051 h 1081"/>
              <a:gd name="T10" fmla="*/ 8 w 953"/>
              <a:gd name="T11" fmla="*/ 507 h 1081"/>
            </a:gdLst>
            <a:ahLst/>
            <a:cxnLst>
              <a:cxn ang="0">
                <a:pos x="T0" y="T1"/>
              </a:cxn>
              <a:cxn ang="0">
                <a:pos x="T2" y="T3"/>
              </a:cxn>
              <a:cxn ang="0">
                <a:pos x="T4" y="T5"/>
              </a:cxn>
              <a:cxn ang="0">
                <a:pos x="T6" y="T7"/>
              </a:cxn>
              <a:cxn ang="0">
                <a:pos x="T8" y="T9"/>
              </a:cxn>
              <a:cxn ang="0">
                <a:pos x="T10" y="T11"/>
              </a:cxn>
            </a:cxnLst>
            <a:rect l="0" t="0" r="r" b="b"/>
            <a:pathLst>
              <a:path w="953" h="1081">
                <a:moveTo>
                  <a:pt x="8" y="507"/>
                </a:moveTo>
                <a:cubicBezTo>
                  <a:pt x="16" y="341"/>
                  <a:pt x="507" y="106"/>
                  <a:pt x="643" y="53"/>
                </a:cubicBezTo>
                <a:cubicBezTo>
                  <a:pt x="779" y="0"/>
                  <a:pt x="779" y="83"/>
                  <a:pt x="824" y="189"/>
                </a:cubicBezTo>
                <a:cubicBezTo>
                  <a:pt x="869" y="295"/>
                  <a:pt x="953" y="544"/>
                  <a:pt x="915" y="688"/>
                </a:cubicBezTo>
                <a:cubicBezTo>
                  <a:pt x="877" y="832"/>
                  <a:pt x="748" y="1081"/>
                  <a:pt x="597" y="1051"/>
                </a:cubicBezTo>
                <a:cubicBezTo>
                  <a:pt x="446" y="1021"/>
                  <a:pt x="0" y="673"/>
                  <a:pt x="8" y="507"/>
                </a:cubicBezTo>
                <a:close/>
              </a:path>
            </a:pathLst>
          </a:custGeom>
          <a:solidFill>
            <a:srgbClr val="6699FF"/>
          </a:solidFill>
          <a:ln w="9525">
            <a:solidFill>
              <a:srgbClr val="5F5F5F"/>
            </a:solidFill>
            <a:round/>
            <a:headEnd/>
            <a:tailEnd/>
          </a:ln>
          <a:effectLst>
            <a:outerShdw dist="35921" dir="2700000" algn="ctr" rotWithShape="0">
              <a:schemeClr val="bg2"/>
            </a:outerShdw>
          </a:effectLst>
        </p:spPr>
        <p:txBody>
          <a:bodyPr/>
          <a:lstStyle/>
          <a:p>
            <a:pPr fontAlgn="base">
              <a:spcBef>
                <a:spcPct val="0"/>
              </a:spcBef>
              <a:spcAft>
                <a:spcPct val="0"/>
              </a:spcAft>
            </a:pPr>
            <a:endParaRPr lang="zh-CN" altLang="en-US" smtClean="0">
              <a:solidFill>
                <a:srgbClr val="000000"/>
              </a:solidFill>
            </a:endParaRPr>
          </a:p>
        </p:txBody>
      </p:sp>
      <p:sp>
        <p:nvSpPr>
          <p:cNvPr id="11" name="Line 11"/>
          <p:cNvSpPr>
            <a:spLocks noChangeShapeType="1"/>
          </p:cNvSpPr>
          <p:nvPr/>
        </p:nvSpPr>
        <p:spPr bwMode="auto">
          <a:xfrm flipH="1">
            <a:off x="1629667" y="3634258"/>
            <a:ext cx="5386387" cy="0"/>
          </a:xfrm>
          <a:prstGeom prst="line">
            <a:avLst/>
          </a:prstGeom>
          <a:noFill/>
          <a:ln w="57150">
            <a:solidFill>
              <a:srgbClr val="666633"/>
            </a:solidFill>
            <a:round/>
            <a:headEnd type="oval" w="med" len="me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2" name="Line 12"/>
          <p:cNvSpPr>
            <a:spLocks noChangeShapeType="1"/>
          </p:cNvSpPr>
          <p:nvPr/>
        </p:nvSpPr>
        <p:spPr bwMode="auto">
          <a:xfrm flipH="1" flipV="1">
            <a:off x="2966341" y="1916584"/>
            <a:ext cx="957262" cy="1657351"/>
          </a:xfrm>
          <a:prstGeom prst="line">
            <a:avLst/>
          </a:prstGeom>
          <a:noFill/>
          <a:ln w="9525">
            <a:solidFill>
              <a:schemeClr val="tx1"/>
            </a:solidFill>
            <a:round/>
            <a:headEnd type="oval" w="med" len="me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3" name="Line 13"/>
          <p:cNvSpPr>
            <a:spLocks noChangeShapeType="1"/>
          </p:cNvSpPr>
          <p:nvPr/>
        </p:nvSpPr>
        <p:spPr bwMode="auto">
          <a:xfrm flipH="1" flipV="1">
            <a:off x="5076128" y="1916584"/>
            <a:ext cx="957263" cy="1657351"/>
          </a:xfrm>
          <a:prstGeom prst="line">
            <a:avLst/>
          </a:prstGeom>
          <a:noFill/>
          <a:ln w="9525">
            <a:solidFill>
              <a:schemeClr val="tx1"/>
            </a:solidFill>
            <a:round/>
            <a:headEnd type="oval" w="med" len="me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4" name="Line 14"/>
          <p:cNvSpPr>
            <a:spLocks noChangeShapeType="1"/>
          </p:cNvSpPr>
          <p:nvPr/>
        </p:nvSpPr>
        <p:spPr bwMode="auto">
          <a:xfrm flipV="1">
            <a:off x="2771078" y="3645371"/>
            <a:ext cx="647700" cy="1800225"/>
          </a:xfrm>
          <a:prstGeom prst="line">
            <a:avLst/>
          </a:prstGeom>
          <a:noFill/>
          <a:ln w="9525">
            <a:solidFill>
              <a:schemeClr val="tx1"/>
            </a:solidFill>
            <a:round/>
            <a:headEnd type="oval" w="med" len="me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5" name="Line 15"/>
          <p:cNvSpPr>
            <a:spLocks noChangeShapeType="1"/>
          </p:cNvSpPr>
          <p:nvPr/>
        </p:nvSpPr>
        <p:spPr bwMode="auto">
          <a:xfrm flipV="1">
            <a:off x="5003103" y="3645371"/>
            <a:ext cx="647700" cy="1800225"/>
          </a:xfrm>
          <a:prstGeom prst="line">
            <a:avLst/>
          </a:prstGeom>
          <a:noFill/>
          <a:ln w="9525">
            <a:solidFill>
              <a:schemeClr val="tx1"/>
            </a:solidFill>
            <a:round/>
            <a:headEnd type="oval" w="med" len="me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6" name="AutoShape 16"/>
          <p:cNvSpPr>
            <a:spLocks noChangeArrowheads="1"/>
          </p:cNvSpPr>
          <p:nvPr/>
        </p:nvSpPr>
        <p:spPr bwMode="auto">
          <a:xfrm>
            <a:off x="1978916" y="5517033"/>
            <a:ext cx="1657350" cy="576263"/>
          </a:xfrm>
          <a:prstGeom prst="roundRect">
            <a:avLst>
              <a:gd name="adj" fmla="val 16667"/>
            </a:avLst>
          </a:prstGeom>
          <a:gradFill rotWithShape="1">
            <a:gsLst>
              <a:gs pos="0">
                <a:srgbClr val="6699FF">
                  <a:gamma/>
                  <a:tint val="41176"/>
                  <a:invGamma/>
                </a:srgbClr>
              </a:gs>
              <a:gs pos="100000">
                <a:srgbClr val="6699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dirty="0">
                <a:solidFill>
                  <a:srgbClr val="FFFFFF"/>
                </a:solidFill>
              </a:rPr>
              <a:t>2007</a:t>
            </a:r>
            <a:r>
              <a:rPr lang="zh-CN" altLang="en-US" b="1" dirty="0">
                <a:solidFill>
                  <a:srgbClr val="FFFFFF"/>
                </a:solidFill>
              </a:rPr>
              <a:t>年</a:t>
            </a:r>
            <a:r>
              <a:rPr lang="en-US" altLang="zh-CN" b="1" dirty="0">
                <a:solidFill>
                  <a:srgbClr val="FFFFFF"/>
                </a:solidFill>
              </a:rPr>
              <a:t>5</a:t>
            </a:r>
            <a:r>
              <a:rPr lang="zh-CN" altLang="en-US" b="1" dirty="0">
                <a:solidFill>
                  <a:srgbClr val="FFFFFF"/>
                </a:solidFill>
              </a:rPr>
              <a:t>月</a:t>
            </a:r>
            <a:r>
              <a:rPr lang="en-US" altLang="zh-CN" b="1" dirty="0">
                <a:solidFill>
                  <a:srgbClr val="FFFFFF"/>
                </a:solidFill>
              </a:rPr>
              <a:t>21</a:t>
            </a:r>
            <a:r>
              <a:rPr lang="zh-CN" altLang="en-US" b="1" dirty="0">
                <a:solidFill>
                  <a:srgbClr val="FFFFFF"/>
                </a:solidFill>
              </a:rPr>
              <a:t>日</a:t>
            </a:r>
          </a:p>
        </p:txBody>
      </p:sp>
      <p:sp>
        <p:nvSpPr>
          <p:cNvPr id="17" name="AutoShape 17"/>
          <p:cNvSpPr>
            <a:spLocks noChangeArrowheads="1"/>
          </p:cNvSpPr>
          <p:nvPr/>
        </p:nvSpPr>
        <p:spPr bwMode="auto">
          <a:xfrm>
            <a:off x="4139503" y="5517033"/>
            <a:ext cx="1657350" cy="576263"/>
          </a:xfrm>
          <a:prstGeom prst="roundRect">
            <a:avLst>
              <a:gd name="adj" fmla="val 16667"/>
            </a:avLst>
          </a:prstGeom>
          <a:gradFill rotWithShape="1">
            <a:gsLst>
              <a:gs pos="0">
                <a:srgbClr val="6699FF">
                  <a:gamma/>
                  <a:tint val="41176"/>
                  <a:invGamma/>
                </a:srgbClr>
              </a:gs>
              <a:gs pos="100000">
                <a:srgbClr val="6699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dirty="0">
                <a:solidFill>
                  <a:srgbClr val="FFFFFF"/>
                </a:solidFill>
              </a:rPr>
              <a:t>2014</a:t>
            </a:r>
            <a:r>
              <a:rPr lang="zh-CN" altLang="en-US" b="1" dirty="0">
                <a:solidFill>
                  <a:srgbClr val="FFFFFF"/>
                </a:solidFill>
              </a:rPr>
              <a:t>年</a:t>
            </a:r>
            <a:r>
              <a:rPr lang="en-US" altLang="zh-CN" b="1" dirty="0">
                <a:solidFill>
                  <a:srgbClr val="FFFFFF"/>
                </a:solidFill>
              </a:rPr>
              <a:t>3</a:t>
            </a:r>
            <a:r>
              <a:rPr lang="zh-CN" altLang="en-US" b="1" dirty="0">
                <a:solidFill>
                  <a:srgbClr val="FFFFFF"/>
                </a:solidFill>
              </a:rPr>
              <a:t>月</a:t>
            </a:r>
            <a:r>
              <a:rPr lang="en-US" altLang="zh-CN" b="1" dirty="0">
                <a:solidFill>
                  <a:srgbClr val="FFFFFF"/>
                </a:solidFill>
              </a:rPr>
              <a:t>17</a:t>
            </a:r>
            <a:r>
              <a:rPr lang="zh-CN" altLang="en-US" b="1" dirty="0">
                <a:solidFill>
                  <a:srgbClr val="FFFFFF"/>
                </a:solidFill>
              </a:rPr>
              <a:t>日</a:t>
            </a:r>
          </a:p>
        </p:txBody>
      </p:sp>
      <p:sp>
        <p:nvSpPr>
          <p:cNvPr id="18" name="AutoShape 18"/>
          <p:cNvSpPr>
            <a:spLocks noChangeArrowheads="1"/>
          </p:cNvSpPr>
          <p:nvPr/>
        </p:nvSpPr>
        <p:spPr bwMode="auto">
          <a:xfrm>
            <a:off x="2050353" y="1268884"/>
            <a:ext cx="1657350" cy="576263"/>
          </a:xfrm>
          <a:prstGeom prst="roundRect">
            <a:avLst>
              <a:gd name="adj" fmla="val 16667"/>
            </a:avLst>
          </a:prstGeom>
          <a:gradFill rotWithShape="1">
            <a:gsLst>
              <a:gs pos="0">
                <a:srgbClr val="6699FF">
                  <a:gamma/>
                  <a:tint val="41176"/>
                  <a:invGamma/>
                </a:srgbClr>
              </a:gs>
              <a:gs pos="100000">
                <a:srgbClr val="6699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dirty="0">
                <a:solidFill>
                  <a:srgbClr val="FFFFFF"/>
                </a:solidFill>
              </a:rPr>
              <a:t>2012</a:t>
            </a:r>
            <a:r>
              <a:rPr lang="zh-CN" altLang="en-US" b="1" dirty="0">
                <a:solidFill>
                  <a:srgbClr val="FFFFFF"/>
                </a:solidFill>
              </a:rPr>
              <a:t>年</a:t>
            </a:r>
            <a:r>
              <a:rPr lang="en-US" altLang="zh-CN" b="1" dirty="0">
                <a:solidFill>
                  <a:srgbClr val="FFFFFF"/>
                </a:solidFill>
              </a:rPr>
              <a:t>4</a:t>
            </a:r>
            <a:r>
              <a:rPr lang="zh-CN" altLang="en-US" b="1" dirty="0">
                <a:solidFill>
                  <a:srgbClr val="FFFFFF"/>
                </a:solidFill>
              </a:rPr>
              <a:t>月</a:t>
            </a:r>
            <a:r>
              <a:rPr lang="en-US" altLang="zh-CN" b="1" dirty="0">
                <a:solidFill>
                  <a:srgbClr val="FFFFFF"/>
                </a:solidFill>
              </a:rPr>
              <a:t>16</a:t>
            </a:r>
            <a:r>
              <a:rPr lang="zh-CN" altLang="en-US" b="1" dirty="0">
                <a:solidFill>
                  <a:srgbClr val="FFFFFF"/>
                </a:solidFill>
              </a:rPr>
              <a:t>日</a:t>
            </a:r>
            <a:endParaRPr lang="zh-CN" altLang="en-US" b="1" dirty="0" smtClean="0">
              <a:solidFill>
                <a:srgbClr val="FFFFFF"/>
              </a:solidFill>
            </a:endParaRPr>
          </a:p>
        </p:txBody>
      </p:sp>
      <p:sp>
        <p:nvSpPr>
          <p:cNvPr id="19" name="AutoShape 19"/>
          <p:cNvSpPr>
            <a:spLocks noChangeArrowheads="1"/>
          </p:cNvSpPr>
          <p:nvPr/>
        </p:nvSpPr>
        <p:spPr bwMode="auto">
          <a:xfrm>
            <a:off x="4210941" y="1268884"/>
            <a:ext cx="1657350" cy="576263"/>
          </a:xfrm>
          <a:prstGeom prst="roundRect">
            <a:avLst>
              <a:gd name="adj" fmla="val 16667"/>
            </a:avLst>
          </a:prstGeom>
          <a:gradFill rotWithShape="1">
            <a:gsLst>
              <a:gs pos="0">
                <a:srgbClr val="6699FF">
                  <a:gamma/>
                  <a:tint val="41176"/>
                  <a:invGamma/>
                </a:srgbClr>
              </a:gs>
              <a:gs pos="100000">
                <a:srgbClr val="6699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b="1" dirty="0">
                <a:solidFill>
                  <a:srgbClr val="FFFFFF"/>
                </a:solidFill>
              </a:rPr>
              <a:t>2015</a:t>
            </a:r>
            <a:r>
              <a:rPr lang="zh-CN" altLang="en-US" b="1" dirty="0">
                <a:solidFill>
                  <a:srgbClr val="FFFFFF"/>
                </a:solidFill>
              </a:rPr>
              <a:t>年</a:t>
            </a:r>
            <a:r>
              <a:rPr lang="en-US" altLang="zh-CN" b="1" dirty="0">
                <a:solidFill>
                  <a:srgbClr val="FFFFFF"/>
                </a:solidFill>
              </a:rPr>
              <a:t>8</a:t>
            </a:r>
            <a:r>
              <a:rPr lang="zh-CN" altLang="en-US" b="1" dirty="0">
                <a:solidFill>
                  <a:srgbClr val="FFFFFF"/>
                </a:solidFill>
              </a:rPr>
              <a:t>月</a:t>
            </a:r>
            <a:r>
              <a:rPr lang="en-US" altLang="zh-CN" b="1" dirty="0">
                <a:solidFill>
                  <a:srgbClr val="FFFFFF"/>
                </a:solidFill>
              </a:rPr>
              <a:t>11</a:t>
            </a:r>
            <a:r>
              <a:rPr lang="zh-CN" altLang="en-US" b="1" dirty="0">
                <a:solidFill>
                  <a:srgbClr val="FFFFFF"/>
                </a:solidFill>
              </a:rPr>
              <a:t>日</a:t>
            </a:r>
          </a:p>
        </p:txBody>
      </p:sp>
      <p:sp>
        <p:nvSpPr>
          <p:cNvPr id="20" name="矩形 19"/>
          <p:cNvSpPr/>
          <p:nvPr/>
        </p:nvSpPr>
        <p:spPr>
          <a:xfrm>
            <a:off x="254655" y="4149080"/>
            <a:ext cx="2660464" cy="1415772"/>
          </a:xfrm>
          <a:prstGeom prst="rect">
            <a:avLst/>
          </a:prstGeom>
        </p:spPr>
        <p:txBody>
          <a:bodyPr wrap="square">
            <a:spAutoFit/>
          </a:bodyPr>
          <a:lstStyle/>
          <a:p>
            <a:pPr>
              <a:buClr>
                <a:srgbClr val="FF0000"/>
              </a:buClr>
            </a:pPr>
            <a:r>
              <a:rPr lang="zh-CN" altLang="zh-CN" b="1" dirty="0" smtClean="0">
                <a:latin typeface="楷体_GB2312" pitchFamily="49" charset="-122"/>
                <a:ea typeface="楷体_GB2312" pitchFamily="49" charset="-122"/>
                <a:cs typeface="Times New Roman" pitchFamily="18" charset="0"/>
              </a:rPr>
              <a:t>日波幅</a:t>
            </a:r>
            <a:r>
              <a:rPr lang="zh-CN" altLang="zh-CN" b="1" dirty="0">
                <a:latin typeface="楷体_GB2312" pitchFamily="49" charset="-122"/>
                <a:ea typeface="楷体_GB2312" pitchFamily="49" charset="-122"/>
                <a:cs typeface="Times New Roman" pitchFamily="18" charset="0"/>
              </a:rPr>
              <a:t>从±</a:t>
            </a:r>
            <a:r>
              <a:rPr lang="en-US" altLang="zh-CN" b="1" dirty="0">
                <a:latin typeface="楷体_GB2312" pitchFamily="49" charset="-122"/>
                <a:ea typeface="楷体_GB2312" pitchFamily="49" charset="-122"/>
                <a:cs typeface="Times New Roman" pitchFamily="18" charset="0"/>
              </a:rPr>
              <a:t>0.3%</a:t>
            </a:r>
            <a:r>
              <a:rPr lang="zh-CN" altLang="zh-CN" b="1" dirty="0">
                <a:latin typeface="楷体_GB2312" pitchFamily="49" charset="-122"/>
                <a:ea typeface="楷体_GB2312" pitchFamily="49" charset="-122"/>
                <a:cs typeface="Times New Roman" pitchFamily="18" charset="0"/>
              </a:rPr>
              <a:t>扩大到</a:t>
            </a:r>
            <a:r>
              <a:rPr lang="zh-CN" altLang="zh-CN" sz="3200" b="1" dirty="0">
                <a:solidFill>
                  <a:srgbClr val="FF0000"/>
                </a:solidFill>
                <a:latin typeface="微软雅黑" panose="020B0503020204020204" pitchFamily="34" charset="-122"/>
                <a:ea typeface="微软雅黑" panose="020B0503020204020204" pitchFamily="34" charset="-122"/>
                <a:cs typeface="Times New Roman" pitchFamily="18" charset="0"/>
              </a:rPr>
              <a:t>±</a:t>
            </a:r>
            <a:r>
              <a:rPr lang="en-US" altLang="zh-CN" sz="3200" b="1" dirty="0">
                <a:solidFill>
                  <a:srgbClr val="FF0000"/>
                </a:solidFill>
                <a:latin typeface="微软雅黑" panose="020B0503020204020204" pitchFamily="34" charset="-122"/>
                <a:ea typeface="微软雅黑" panose="020B0503020204020204" pitchFamily="34" charset="-122"/>
                <a:cs typeface="Times New Roman" pitchFamily="18" charset="0"/>
              </a:rPr>
              <a:t>0.5%</a:t>
            </a:r>
            <a:r>
              <a:rPr lang="zh-CN" altLang="zh-CN" b="1" dirty="0">
                <a:latin typeface="楷体_GB2312" pitchFamily="49" charset="-122"/>
                <a:ea typeface="楷体_GB2312" pitchFamily="49" charset="-122"/>
                <a:cs typeface="Times New Roman" pitchFamily="18" charset="0"/>
              </a:rPr>
              <a:t>，这是自</a:t>
            </a:r>
            <a:r>
              <a:rPr lang="en-US" altLang="zh-CN" b="1" dirty="0">
                <a:latin typeface="楷体_GB2312" pitchFamily="49" charset="-122"/>
                <a:ea typeface="楷体_GB2312" pitchFamily="49" charset="-122"/>
                <a:cs typeface="Times New Roman" pitchFamily="18" charset="0"/>
              </a:rPr>
              <a:t>1994</a:t>
            </a:r>
            <a:r>
              <a:rPr lang="zh-CN" altLang="zh-CN" b="1" dirty="0">
                <a:latin typeface="楷体_GB2312" pitchFamily="49" charset="-122"/>
                <a:ea typeface="楷体_GB2312" pitchFamily="49" charset="-122"/>
                <a:cs typeface="Times New Roman" pitchFamily="18" charset="0"/>
              </a:rPr>
              <a:t>年</a:t>
            </a:r>
            <a:r>
              <a:rPr lang="zh-CN" altLang="zh-CN" b="1" dirty="0" smtClean="0">
                <a:latin typeface="楷体_GB2312" pitchFamily="49" charset="-122"/>
                <a:ea typeface="楷体_GB2312" pitchFamily="49" charset="-122"/>
                <a:cs typeface="Times New Roman" pitchFamily="18" charset="0"/>
              </a:rPr>
              <a:t>以来人民币</a:t>
            </a:r>
            <a:r>
              <a:rPr lang="zh-CN" altLang="zh-CN" b="1" dirty="0">
                <a:latin typeface="楷体_GB2312" pitchFamily="49" charset="-122"/>
                <a:ea typeface="楷体_GB2312" pitchFamily="49" charset="-122"/>
                <a:cs typeface="Times New Roman" pitchFamily="18" charset="0"/>
              </a:rPr>
              <a:t>对美元</a:t>
            </a:r>
            <a:r>
              <a:rPr lang="zh-CN" altLang="en-US" b="1" dirty="0">
                <a:latin typeface="楷体_GB2312" pitchFamily="49" charset="-122"/>
                <a:ea typeface="楷体_GB2312" pitchFamily="49" charset="-122"/>
                <a:cs typeface="Times New Roman" pitchFamily="18" charset="0"/>
              </a:rPr>
              <a:t>汇率</a:t>
            </a:r>
            <a:r>
              <a:rPr lang="zh-CN" altLang="zh-CN" b="1" dirty="0">
                <a:latin typeface="楷体_GB2312" pitchFamily="49" charset="-122"/>
                <a:ea typeface="楷体_GB2312" pitchFamily="49" charset="-122"/>
                <a:cs typeface="Times New Roman" pitchFamily="18" charset="0"/>
              </a:rPr>
              <a:t>波幅的首次调整。</a:t>
            </a:r>
            <a:endParaRPr lang="en-US" altLang="zh-CN" b="1" dirty="0">
              <a:latin typeface="楷体_GB2312" pitchFamily="49" charset="-122"/>
              <a:ea typeface="楷体_GB2312" pitchFamily="49" charset="-122"/>
              <a:cs typeface="Times New Roman" pitchFamily="18" charset="0"/>
            </a:endParaRPr>
          </a:p>
        </p:txBody>
      </p:sp>
      <p:sp>
        <p:nvSpPr>
          <p:cNvPr id="21" name="矩形 20"/>
          <p:cNvSpPr/>
          <p:nvPr/>
        </p:nvSpPr>
        <p:spPr>
          <a:xfrm>
            <a:off x="915312" y="2060848"/>
            <a:ext cx="2359847" cy="861774"/>
          </a:xfrm>
          <a:prstGeom prst="rect">
            <a:avLst/>
          </a:prstGeom>
        </p:spPr>
        <p:txBody>
          <a:bodyPr wrap="square">
            <a:spAutoFit/>
          </a:bodyPr>
          <a:lstStyle/>
          <a:p>
            <a:pPr>
              <a:buClr>
                <a:srgbClr val="FF0000"/>
              </a:buClr>
            </a:pPr>
            <a:r>
              <a:rPr lang="zh-CN" altLang="zh-CN" b="1" dirty="0" smtClean="0">
                <a:latin typeface="楷体_GB2312" pitchFamily="49" charset="-122"/>
                <a:ea typeface="楷体_GB2312" pitchFamily="49" charset="-122"/>
                <a:cs typeface="Times New Roman" pitchFamily="18" charset="0"/>
              </a:rPr>
              <a:t>日波幅</a:t>
            </a:r>
            <a:r>
              <a:rPr lang="zh-CN" altLang="zh-CN" b="1" dirty="0">
                <a:latin typeface="楷体_GB2312" pitchFamily="49" charset="-122"/>
                <a:ea typeface="楷体_GB2312" pitchFamily="49" charset="-122"/>
                <a:cs typeface="Times New Roman" pitchFamily="18" charset="0"/>
              </a:rPr>
              <a:t>从±</a:t>
            </a:r>
            <a:r>
              <a:rPr lang="en-US" altLang="zh-CN" b="1" dirty="0" smtClean="0">
                <a:latin typeface="楷体_GB2312" pitchFamily="49" charset="-122"/>
                <a:ea typeface="楷体_GB2312" pitchFamily="49" charset="-122"/>
                <a:cs typeface="Times New Roman" pitchFamily="18" charset="0"/>
              </a:rPr>
              <a:t>0.5%</a:t>
            </a:r>
            <a:r>
              <a:rPr lang="zh-CN" altLang="zh-CN" b="1" dirty="0">
                <a:latin typeface="楷体_GB2312" pitchFamily="49" charset="-122"/>
                <a:ea typeface="楷体_GB2312" pitchFamily="49" charset="-122"/>
                <a:cs typeface="Times New Roman" pitchFamily="18" charset="0"/>
              </a:rPr>
              <a:t>扩大到</a:t>
            </a:r>
            <a:r>
              <a:rPr lang="zh-CN" altLang="zh-CN" sz="3200" b="1" dirty="0">
                <a:solidFill>
                  <a:srgbClr val="FF0000"/>
                </a:solidFill>
                <a:latin typeface="微软雅黑" panose="020B0503020204020204" pitchFamily="34" charset="-122"/>
                <a:ea typeface="微软雅黑" panose="020B0503020204020204" pitchFamily="34" charset="-122"/>
                <a:cs typeface="Times New Roman" pitchFamily="18" charset="0"/>
              </a:rPr>
              <a:t>±</a:t>
            </a:r>
            <a:r>
              <a:rPr lang="en-US" altLang="zh-CN" sz="3200" b="1" dirty="0">
                <a:solidFill>
                  <a:srgbClr val="FF0000"/>
                </a:solidFill>
                <a:latin typeface="微软雅黑" panose="020B0503020204020204" pitchFamily="34" charset="-122"/>
                <a:ea typeface="微软雅黑" panose="020B0503020204020204" pitchFamily="34" charset="-122"/>
                <a:cs typeface="Times New Roman" pitchFamily="18" charset="0"/>
              </a:rPr>
              <a:t>1%</a:t>
            </a:r>
          </a:p>
        </p:txBody>
      </p:sp>
      <p:sp>
        <p:nvSpPr>
          <p:cNvPr id="22" name="矩形 21"/>
          <p:cNvSpPr/>
          <p:nvPr/>
        </p:nvSpPr>
        <p:spPr>
          <a:xfrm>
            <a:off x="3563191" y="4137753"/>
            <a:ext cx="2305100" cy="861774"/>
          </a:xfrm>
          <a:prstGeom prst="rect">
            <a:avLst/>
          </a:prstGeom>
        </p:spPr>
        <p:txBody>
          <a:bodyPr wrap="square">
            <a:spAutoFit/>
          </a:bodyPr>
          <a:lstStyle/>
          <a:p>
            <a:r>
              <a:rPr lang="zh-CN" altLang="en-US" b="1" dirty="0" smtClean="0">
                <a:latin typeface="楷体_GB2312" pitchFamily="49" charset="-122"/>
                <a:ea typeface="楷体_GB2312" pitchFamily="49" charset="-122"/>
                <a:cs typeface="Times New Roman" pitchFamily="18" charset="0"/>
              </a:rPr>
              <a:t>日</a:t>
            </a:r>
            <a:r>
              <a:rPr lang="zh-CN" altLang="zh-CN" b="1" dirty="0" smtClean="0">
                <a:latin typeface="楷体_GB2312" pitchFamily="49" charset="-122"/>
                <a:ea typeface="楷体_GB2312" pitchFamily="49" charset="-122"/>
                <a:cs typeface="Times New Roman" pitchFamily="18" charset="0"/>
              </a:rPr>
              <a:t>波幅</a:t>
            </a:r>
            <a:r>
              <a:rPr lang="zh-CN" altLang="zh-CN" b="1" dirty="0">
                <a:latin typeface="楷体_GB2312" pitchFamily="49" charset="-122"/>
                <a:ea typeface="楷体_GB2312" pitchFamily="49" charset="-122"/>
                <a:cs typeface="Times New Roman" pitchFamily="18" charset="0"/>
              </a:rPr>
              <a:t>又</a:t>
            </a:r>
            <a:r>
              <a:rPr lang="zh-CN" altLang="en-US" b="1" dirty="0">
                <a:latin typeface="楷体_GB2312" pitchFamily="49" charset="-122"/>
                <a:ea typeface="楷体_GB2312" pitchFamily="49" charset="-122"/>
                <a:cs typeface="Times New Roman" pitchFamily="18" charset="0"/>
              </a:rPr>
              <a:t>从</a:t>
            </a:r>
            <a:r>
              <a:rPr lang="zh-CN" altLang="zh-CN" b="1" dirty="0">
                <a:latin typeface="楷体_GB2312" pitchFamily="49" charset="-122"/>
                <a:ea typeface="楷体_GB2312" pitchFamily="49" charset="-122"/>
                <a:cs typeface="Times New Roman" pitchFamily="18" charset="0"/>
              </a:rPr>
              <a:t>±</a:t>
            </a:r>
            <a:r>
              <a:rPr lang="en-US" altLang="zh-CN" b="1" dirty="0">
                <a:latin typeface="楷体_GB2312" pitchFamily="49" charset="-122"/>
                <a:ea typeface="楷体_GB2312" pitchFamily="49" charset="-122"/>
                <a:cs typeface="Times New Roman" pitchFamily="18" charset="0"/>
              </a:rPr>
              <a:t>1%</a:t>
            </a:r>
            <a:r>
              <a:rPr lang="zh-CN" altLang="zh-CN" b="1" dirty="0">
                <a:latin typeface="楷体_GB2312" pitchFamily="49" charset="-122"/>
                <a:ea typeface="楷体_GB2312" pitchFamily="49" charset="-122"/>
                <a:cs typeface="Times New Roman" pitchFamily="18" charset="0"/>
              </a:rPr>
              <a:t>扩大至</a:t>
            </a:r>
            <a:r>
              <a:rPr lang="zh-CN" altLang="zh-CN" sz="3200" b="1" dirty="0">
                <a:solidFill>
                  <a:srgbClr val="FF0000"/>
                </a:solidFill>
                <a:latin typeface="微软雅黑" panose="020B0503020204020204" pitchFamily="34" charset="-122"/>
                <a:ea typeface="微软雅黑" panose="020B0503020204020204" pitchFamily="34" charset="-122"/>
                <a:cs typeface="Times New Roman" pitchFamily="18" charset="0"/>
              </a:rPr>
              <a:t>±</a:t>
            </a:r>
            <a:r>
              <a:rPr lang="en-US" altLang="zh-CN" sz="3200" b="1" dirty="0">
                <a:solidFill>
                  <a:srgbClr val="FF0000"/>
                </a:solidFill>
                <a:latin typeface="微软雅黑" panose="020B0503020204020204" pitchFamily="34" charset="-122"/>
                <a:ea typeface="微软雅黑" panose="020B0503020204020204" pitchFamily="34" charset="-122"/>
                <a:cs typeface="Times New Roman" pitchFamily="18" charset="0"/>
              </a:rPr>
              <a:t>2%</a:t>
            </a:r>
            <a:endParaRPr lang="zh-CN" altLang="en-US" sz="3200" b="1" dirty="0">
              <a:solidFill>
                <a:srgbClr val="FF0000"/>
              </a:solidFill>
              <a:latin typeface="微软雅黑" panose="020B0503020204020204" pitchFamily="34" charset="-122"/>
              <a:ea typeface="微软雅黑" panose="020B0503020204020204" pitchFamily="34" charset="-122"/>
              <a:cs typeface="Times New Roman" pitchFamily="18" charset="0"/>
            </a:endParaRPr>
          </a:p>
        </p:txBody>
      </p:sp>
      <p:sp>
        <p:nvSpPr>
          <p:cNvPr id="23" name="矩形 22"/>
          <p:cNvSpPr/>
          <p:nvPr/>
        </p:nvSpPr>
        <p:spPr>
          <a:xfrm>
            <a:off x="3578001" y="1916832"/>
            <a:ext cx="2001414" cy="1415772"/>
          </a:xfrm>
          <a:prstGeom prst="rect">
            <a:avLst/>
          </a:prstGeom>
        </p:spPr>
        <p:txBody>
          <a:bodyPr wrap="square">
            <a:spAutoFit/>
          </a:bodyPr>
          <a:lstStyle/>
          <a:p>
            <a:r>
              <a:rPr lang="zh-CN" altLang="en-US" b="1" dirty="0">
                <a:latin typeface="楷体_GB2312" pitchFamily="49" charset="-122"/>
                <a:ea typeface="楷体_GB2312" pitchFamily="49" charset="-122"/>
                <a:cs typeface="Times New Roman" pitchFamily="18" charset="0"/>
              </a:rPr>
              <a:t>汇率波幅仍然维持在</a:t>
            </a:r>
            <a:r>
              <a:rPr lang="zh-CN" altLang="zh-CN" sz="3200" b="1" dirty="0">
                <a:solidFill>
                  <a:srgbClr val="FF0000"/>
                </a:solidFill>
                <a:latin typeface="微软雅黑" panose="020B0503020204020204" pitchFamily="34" charset="-122"/>
                <a:ea typeface="微软雅黑" panose="020B0503020204020204" pitchFamily="34" charset="-122"/>
                <a:cs typeface="Times New Roman" pitchFamily="18" charset="0"/>
              </a:rPr>
              <a:t>±</a:t>
            </a:r>
            <a:r>
              <a:rPr lang="en-US" altLang="zh-CN" sz="3200" b="1" dirty="0">
                <a:solidFill>
                  <a:srgbClr val="FF0000"/>
                </a:solidFill>
                <a:latin typeface="微软雅黑" panose="020B0503020204020204" pitchFamily="34" charset="-122"/>
                <a:ea typeface="微软雅黑" panose="020B0503020204020204" pitchFamily="34" charset="-122"/>
                <a:cs typeface="Times New Roman" pitchFamily="18" charset="0"/>
              </a:rPr>
              <a:t>2%</a:t>
            </a:r>
            <a:r>
              <a:rPr lang="zh-CN" altLang="en-US" b="1" dirty="0" smtClean="0">
                <a:latin typeface="楷体_GB2312" pitchFamily="49" charset="-122"/>
                <a:ea typeface="楷体_GB2312" pitchFamily="49" charset="-122"/>
                <a:cs typeface="Times New Roman" pitchFamily="18" charset="0"/>
              </a:rPr>
              <a:t>，</a:t>
            </a:r>
            <a:r>
              <a:rPr lang="zh-CN" altLang="en-US" b="1" dirty="0" smtClean="0">
                <a:solidFill>
                  <a:srgbClr val="FF0000"/>
                </a:solidFill>
                <a:latin typeface="楷体_GB2312" pitchFamily="49" charset="-122"/>
                <a:ea typeface="楷体_GB2312" pitchFamily="49" charset="-122"/>
                <a:cs typeface="Times New Roman" pitchFamily="18" charset="0"/>
              </a:rPr>
              <a:t>改革</a:t>
            </a:r>
            <a:r>
              <a:rPr lang="zh-CN" altLang="en-US" b="1" dirty="0">
                <a:solidFill>
                  <a:srgbClr val="FF0000"/>
                </a:solidFill>
                <a:latin typeface="楷体_GB2312" pitchFamily="49" charset="-122"/>
                <a:ea typeface="楷体_GB2312" pitchFamily="49" charset="-122"/>
                <a:cs typeface="Times New Roman" pitchFamily="18" charset="0"/>
              </a:rPr>
              <a:t>人民币汇率中间价形成机制</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45280" y="1484784"/>
            <a:ext cx="7560840" cy="4525963"/>
          </a:xfrm>
        </p:spPr>
        <p:txBody>
          <a:bodyPr/>
          <a:lstStyle/>
          <a:p>
            <a:pPr marL="0" indent="0">
              <a:buClr>
                <a:srgbClr val="FF0000"/>
              </a:buClr>
              <a:buFont typeface="Wingdings" pitchFamily="2" charset="2"/>
              <a:buChar char="p"/>
            </a:pPr>
            <a:r>
              <a:rPr lang="zh-CN" altLang="en-US" sz="2400" dirty="0" smtClean="0">
                <a:latin typeface="楷体_GB2312" pitchFamily="49" charset="-122"/>
                <a:ea typeface="楷体_GB2312" pitchFamily="49" charset="-122"/>
              </a:rPr>
              <a:t>做市商在每日银行间外汇市场开盘前，参考</a:t>
            </a:r>
            <a:r>
              <a:rPr lang="zh-CN" altLang="en-US" sz="2400" b="1" dirty="0" smtClean="0">
                <a:solidFill>
                  <a:srgbClr val="0070C0"/>
                </a:solidFill>
                <a:latin typeface="楷体_GB2312" pitchFamily="49" charset="-122"/>
                <a:ea typeface="楷体_GB2312" pitchFamily="49" charset="-122"/>
              </a:rPr>
              <a:t>上个交易日银行间外汇市场收盘汇率</a:t>
            </a:r>
            <a:r>
              <a:rPr lang="zh-CN" altLang="en-US" sz="2400" dirty="0" smtClean="0">
                <a:latin typeface="楷体_GB2312" pitchFamily="49" charset="-122"/>
                <a:ea typeface="楷体_GB2312" pitchFamily="49" charset="-122"/>
              </a:rPr>
              <a:t>，综合考虑外汇供求情况以及</a:t>
            </a:r>
            <a:r>
              <a:rPr lang="zh-CN" altLang="en-US" sz="2400" b="1" dirty="0" smtClean="0">
                <a:solidFill>
                  <a:srgbClr val="0070C0"/>
                </a:solidFill>
                <a:latin typeface="楷体_GB2312" pitchFamily="49" charset="-122"/>
                <a:ea typeface="楷体_GB2312" pitchFamily="49" charset="-122"/>
              </a:rPr>
              <a:t>国际主要货币汇率变化</a:t>
            </a:r>
            <a:r>
              <a:rPr lang="zh-CN" altLang="en-US" sz="2400" dirty="0" smtClean="0">
                <a:latin typeface="楷体_GB2312" pitchFamily="49" charset="-122"/>
                <a:ea typeface="楷体_GB2312" pitchFamily="49" charset="-122"/>
              </a:rPr>
              <a:t>向中国外汇交易中心提供中间价报价</a:t>
            </a:r>
            <a:r>
              <a:rPr lang="zh-CN" altLang="en-US" sz="2800" dirty="0" smtClean="0">
                <a:latin typeface="楷体_GB2312" pitchFamily="49" charset="-122"/>
                <a:ea typeface="楷体_GB2312" pitchFamily="49" charset="-122"/>
              </a:rPr>
              <a:t>。</a:t>
            </a:r>
            <a:endParaRPr lang="en-US" altLang="zh-CN" sz="2800"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sz="2000" dirty="0" smtClean="0">
                <a:latin typeface="楷体_GB2312" pitchFamily="49" charset="-122"/>
                <a:ea typeface="楷体_GB2312" pitchFamily="49" charset="-122"/>
              </a:rPr>
              <a:t>防止中间价与市场汇率持续大幅偏离，提高中间价报价的合理性</a:t>
            </a:r>
            <a:endParaRPr lang="en-US" altLang="zh-CN" sz="2000"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sz="2000" dirty="0" smtClean="0">
                <a:latin typeface="楷体_GB2312" pitchFamily="49" charset="-122"/>
                <a:ea typeface="楷体_GB2312" pitchFamily="49" charset="-122"/>
              </a:rPr>
              <a:t>防止过度重视维持与美元的汇率稳定，而更加重视稳定人民币的有效汇率</a:t>
            </a:r>
            <a:endParaRPr lang="zh-CN" altLang="en-US" sz="2000" dirty="0">
              <a:latin typeface="楷体_GB2312" pitchFamily="49" charset="-122"/>
              <a:ea typeface="楷体_GB2312" pitchFamily="49" charset="-122"/>
              <a:cs typeface="Times New Roman" pitchFamily="18" charset="0"/>
            </a:endParaRPr>
          </a:p>
        </p:txBody>
      </p:sp>
      <p:sp>
        <p:nvSpPr>
          <p:cNvPr id="5" name="矩形 4"/>
          <p:cNvSpPr/>
          <p:nvPr/>
        </p:nvSpPr>
        <p:spPr>
          <a:xfrm>
            <a:off x="611560" y="539969"/>
            <a:ext cx="5952270" cy="1077218"/>
          </a:xfrm>
          <a:prstGeom prst="rect">
            <a:avLst/>
          </a:prstGeom>
        </p:spPr>
        <p:txBody>
          <a:bodyPr wrap="none">
            <a:spAutoFit/>
          </a:bodyPr>
          <a:lstStyle/>
          <a:p>
            <a:r>
              <a:rPr lang="zh-CN" altLang="en-US" sz="3200" b="1" dirty="0">
                <a:solidFill>
                  <a:srgbClr val="7030A0"/>
                </a:solidFill>
                <a:latin typeface="Times New Roman" pitchFamily="18" charset="0"/>
                <a:ea typeface="楷体_GB2312" pitchFamily="49" charset="-122"/>
                <a:cs typeface="Times New Roman" pitchFamily="18" charset="0"/>
              </a:rPr>
              <a:t>改革人民币汇率中间价形成</a:t>
            </a:r>
            <a:r>
              <a:rPr lang="zh-CN" altLang="en-US" sz="3200" b="1" dirty="0" smtClean="0">
                <a:solidFill>
                  <a:srgbClr val="7030A0"/>
                </a:solidFill>
                <a:latin typeface="Times New Roman" pitchFamily="18" charset="0"/>
                <a:ea typeface="楷体_GB2312" pitchFamily="49" charset="-122"/>
                <a:cs typeface="Times New Roman" pitchFamily="18" charset="0"/>
              </a:rPr>
              <a:t>机制</a:t>
            </a:r>
            <a:endParaRPr lang="en-US" altLang="zh-CN" sz="3200" b="1" dirty="0" smtClean="0">
              <a:solidFill>
                <a:srgbClr val="7030A0"/>
              </a:solidFill>
              <a:latin typeface="Times New Roman" pitchFamily="18" charset="0"/>
              <a:ea typeface="楷体_GB2312" pitchFamily="49" charset="-122"/>
              <a:cs typeface="Times New Roman" pitchFamily="18" charset="0"/>
            </a:endParaRPr>
          </a:p>
          <a:p>
            <a:r>
              <a:rPr lang="en-US" altLang="zh-CN" sz="3200" b="1" dirty="0" smtClean="0">
                <a:solidFill>
                  <a:srgbClr val="7030A0"/>
                </a:solidFill>
                <a:latin typeface="Times New Roman" pitchFamily="18" charset="0"/>
                <a:ea typeface="楷体_GB2312" pitchFamily="49" charset="-122"/>
                <a:cs typeface="Times New Roman" pitchFamily="18" charset="0"/>
              </a:rPr>
              <a:t>(2015</a:t>
            </a:r>
            <a:r>
              <a:rPr lang="zh-CN" altLang="en-US" sz="3200" b="1" dirty="0" smtClean="0">
                <a:solidFill>
                  <a:srgbClr val="7030A0"/>
                </a:solidFill>
                <a:latin typeface="Times New Roman" pitchFamily="18" charset="0"/>
                <a:ea typeface="楷体_GB2312" pitchFamily="49" charset="-122"/>
                <a:cs typeface="Times New Roman" pitchFamily="18" charset="0"/>
              </a:rPr>
              <a:t>年</a:t>
            </a:r>
            <a:r>
              <a:rPr lang="en-US" altLang="zh-CN" sz="3200" b="1" dirty="0" smtClean="0">
                <a:solidFill>
                  <a:srgbClr val="7030A0"/>
                </a:solidFill>
                <a:latin typeface="Times New Roman" pitchFamily="18" charset="0"/>
                <a:ea typeface="楷体_GB2312" pitchFamily="49" charset="-122"/>
                <a:cs typeface="Times New Roman" pitchFamily="18" charset="0"/>
              </a:rPr>
              <a:t>8</a:t>
            </a:r>
            <a:r>
              <a:rPr lang="zh-CN" altLang="en-US" sz="3200" b="1" dirty="0" smtClean="0">
                <a:solidFill>
                  <a:srgbClr val="7030A0"/>
                </a:solidFill>
                <a:latin typeface="Times New Roman" pitchFamily="18" charset="0"/>
                <a:ea typeface="楷体_GB2312" pitchFamily="49" charset="-122"/>
                <a:cs typeface="Times New Roman" pitchFamily="18" charset="0"/>
              </a:rPr>
              <a:t>月</a:t>
            </a:r>
            <a:r>
              <a:rPr lang="en-US" altLang="zh-CN" sz="3200" b="1" dirty="0" smtClean="0">
                <a:solidFill>
                  <a:srgbClr val="7030A0"/>
                </a:solidFill>
                <a:latin typeface="Times New Roman" pitchFamily="18" charset="0"/>
                <a:ea typeface="楷体_GB2312" pitchFamily="49" charset="-122"/>
                <a:cs typeface="Times New Roman" pitchFamily="18" charset="0"/>
              </a:rPr>
              <a:t>11</a:t>
            </a:r>
            <a:r>
              <a:rPr lang="zh-CN" altLang="en-US" sz="3200" b="1" dirty="0" smtClean="0">
                <a:solidFill>
                  <a:srgbClr val="7030A0"/>
                </a:solidFill>
                <a:latin typeface="Times New Roman" pitchFamily="18" charset="0"/>
                <a:ea typeface="楷体_GB2312" pitchFamily="49" charset="-122"/>
                <a:cs typeface="Times New Roman" pitchFamily="18" charset="0"/>
              </a:rPr>
              <a:t>日）</a:t>
            </a:r>
            <a:endParaRPr lang="zh-CN" altLang="en-US" sz="3200" dirty="0">
              <a:solidFill>
                <a:srgbClr val="7030A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136743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2322" name="Picture 2"/>
          <p:cNvPicPr>
            <a:picLocks noChangeAspect="1" noChangeArrowheads="1"/>
          </p:cNvPicPr>
          <p:nvPr/>
        </p:nvPicPr>
        <p:blipFill>
          <a:blip r:embed="rId2" cstate="print"/>
          <a:srcRect/>
          <a:stretch>
            <a:fillRect/>
          </a:stretch>
        </p:blipFill>
        <p:spPr bwMode="auto">
          <a:xfrm>
            <a:off x="0" y="1196752"/>
            <a:ext cx="9144000" cy="5328592"/>
          </a:xfrm>
          <a:prstGeom prst="rect">
            <a:avLst/>
          </a:prstGeom>
          <a:noFill/>
          <a:ln w="9525">
            <a:noFill/>
            <a:miter lim="800000"/>
            <a:headEnd/>
            <a:tailEnd/>
          </a:ln>
        </p:spPr>
      </p:pic>
      <p:sp>
        <p:nvSpPr>
          <p:cNvPr id="6" name="标题 1"/>
          <p:cNvSpPr>
            <a:spLocks noGrp="1"/>
          </p:cNvSpPr>
          <p:nvPr>
            <p:ph type="title"/>
          </p:nvPr>
        </p:nvSpPr>
        <p:spPr>
          <a:xfrm>
            <a:off x="457200" y="197644"/>
            <a:ext cx="8229600" cy="927100"/>
          </a:xfrm>
        </p:spPr>
        <p:txBody>
          <a:bodyPr/>
          <a:lstStyle/>
          <a:p>
            <a:pPr algn="ctr"/>
            <a:r>
              <a:rPr lang="zh-CN" altLang="en-US" sz="3200" dirty="0" smtClean="0">
                <a:solidFill>
                  <a:srgbClr val="FF0000"/>
                </a:solidFill>
                <a:latin typeface="楷体_GB2312" panose="02010609030101010101" pitchFamily="49" charset="-122"/>
                <a:ea typeface="楷体_GB2312" panose="02010609030101010101" pitchFamily="49" charset="-122"/>
              </a:rPr>
              <a:t>人民币汇率中间价、即期汇率与波幅</a:t>
            </a:r>
            <a:endParaRPr lang="zh-CN" altLang="en-US" sz="3200" dirty="0">
              <a:solidFill>
                <a:srgbClr val="FF0000"/>
              </a:solidFill>
              <a:latin typeface="楷体_GB2312" panose="02010609030101010101" pitchFamily="49" charset="-122"/>
              <a:ea typeface="楷体_GB2312" panose="02010609030101010101" pitchFamily="49" charset="-122"/>
            </a:endParaRPr>
          </a:p>
        </p:txBody>
      </p:sp>
      <p:cxnSp>
        <p:nvCxnSpPr>
          <p:cNvPr id="8" name="直接连接符 7"/>
          <p:cNvCxnSpPr/>
          <p:nvPr/>
        </p:nvCxnSpPr>
        <p:spPr bwMode="auto">
          <a:xfrm>
            <a:off x="899592" y="4221088"/>
            <a:ext cx="0" cy="21602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4371" name="Picture 3"/>
          <p:cNvPicPr>
            <a:picLocks noChangeAspect="1" noChangeArrowheads="1"/>
          </p:cNvPicPr>
          <p:nvPr/>
        </p:nvPicPr>
        <p:blipFill>
          <a:blip r:embed="rId2" cstate="print"/>
          <a:srcRect/>
          <a:stretch>
            <a:fillRect/>
          </a:stretch>
        </p:blipFill>
        <p:spPr bwMode="auto">
          <a:xfrm>
            <a:off x="539552" y="1052736"/>
            <a:ext cx="8145864" cy="4896544"/>
          </a:xfrm>
          <a:prstGeom prst="rect">
            <a:avLst/>
          </a:prstGeom>
          <a:noFill/>
          <a:ln w="9525">
            <a:noFill/>
            <a:miter lim="800000"/>
            <a:headEnd/>
            <a:tailEnd/>
          </a:ln>
          <a:effectLst/>
        </p:spPr>
      </p:pic>
      <p:sp>
        <p:nvSpPr>
          <p:cNvPr id="8" name="标题 1"/>
          <p:cNvSpPr>
            <a:spLocks noGrp="1"/>
          </p:cNvSpPr>
          <p:nvPr>
            <p:ph type="title"/>
          </p:nvPr>
        </p:nvSpPr>
        <p:spPr>
          <a:xfrm>
            <a:off x="457200" y="197644"/>
            <a:ext cx="8229600" cy="927100"/>
          </a:xfrm>
        </p:spPr>
        <p:txBody>
          <a:bodyPr/>
          <a:lstStyle/>
          <a:p>
            <a:pPr algn="ctr"/>
            <a:r>
              <a:rPr lang="zh-CN" altLang="en-US" sz="3200" dirty="0" smtClean="0">
                <a:solidFill>
                  <a:srgbClr val="FF0000"/>
                </a:solidFill>
                <a:latin typeface="楷体_GB2312" panose="02010609030101010101" pitchFamily="49" charset="-122"/>
                <a:ea typeface="楷体_GB2312" panose="02010609030101010101" pitchFamily="49" charset="-122"/>
              </a:rPr>
              <a:t>人民币对美元即期汇率每日交易波幅</a:t>
            </a:r>
            <a:endParaRPr lang="zh-CN" altLang="en-US" sz="3200" dirty="0">
              <a:solidFill>
                <a:srgbClr val="FF0000"/>
              </a:solidFill>
              <a:latin typeface="楷体_GB2312" panose="02010609030101010101" pitchFamily="49" charset="-122"/>
              <a:ea typeface="楷体_GB2312" panose="02010609030101010101" pitchFamily="49" charset="-122"/>
            </a:endParaRPr>
          </a:p>
        </p:txBody>
      </p:sp>
      <p:sp>
        <p:nvSpPr>
          <p:cNvPr id="9" name="TextBox 8"/>
          <p:cNvSpPr txBox="1"/>
          <p:nvPr/>
        </p:nvSpPr>
        <p:spPr>
          <a:xfrm>
            <a:off x="1043608" y="6165304"/>
            <a:ext cx="1894108" cy="369332"/>
          </a:xfrm>
          <a:prstGeom prst="rect">
            <a:avLst/>
          </a:prstGeom>
          <a:noFill/>
        </p:spPr>
        <p:txBody>
          <a:bodyPr wrap="none" rtlCol="0">
            <a:spAutoFit/>
          </a:bodyPr>
          <a:lstStyle/>
          <a:p>
            <a:r>
              <a:rPr lang="zh-CN" altLang="en-US" b="1" dirty="0" smtClean="0"/>
              <a:t>数据来源：</a:t>
            </a:r>
            <a:r>
              <a:rPr lang="en-US" altLang="zh-CN" b="1" dirty="0" smtClean="0">
                <a:latin typeface="Times New Roman" pitchFamily="18" charset="0"/>
                <a:cs typeface="Times New Roman" pitchFamily="18" charset="0"/>
              </a:rPr>
              <a:t>Wind</a:t>
            </a:r>
            <a:endParaRPr lang="zh-CN" altLang="en-US" b="1" dirty="0">
              <a:latin typeface="Times New Roman" pitchFamily="18" charset="0"/>
              <a:cs typeface="Times New Roman" pitchFamily="18" charset="0"/>
            </a:endParaRPr>
          </a:p>
        </p:txBody>
      </p:sp>
      <p:cxnSp>
        <p:nvCxnSpPr>
          <p:cNvPr id="11" name="直接连接符 10"/>
          <p:cNvCxnSpPr/>
          <p:nvPr/>
        </p:nvCxnSpPr>
        <p:spPr bwMode="auto">
          <a:xfrm flipV="1">
            <a:off x="4283968" y="1628800"/>
            <a:ext cx="0" cy="2592288"/>
          </a:xfrm>
          <a:prstGeom prst="lin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15" name="直接连接符 14"/>
          <p:cNvCxnSpPr/>
          <p:nvPr/>
        </p:nvCxnSpPr>
        <p:spPr bwMode="auto">
          <a:xfrm flipV="1">
            <a:off x="6516216" y="1638092"/>
            <a:ext cx="0" cy="2592288"/>
          </a:xfrm>
          <a:prstGeom prst="lin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16" name="直接连接符 15"/>
          <p:cNvCxnSpPr/>
          <p:nvPr/>
        </p:nvCxnSpPr>
        <p:spPr bwMode="auto">
          <a:xfrm flipV="1">
            <a:off x="8316416" y="1628800"/>
            <a:ext cx="0" cy="2592288"/>
          </a:xfrm>
          <a:prstGeom prst="lin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17" name="TextBox 16"/>
          <p:cNvSpPr txBox="1"/>
          <p:nvPr/>
        </p:nvSpPr>
        <p:spPr>
          <a:xfrm>
            <a:off x="3419872" y="1268760"/>
            <a:ext cx="1774845" cy="369332"/>
          </a:xfrm>
          <a:prstGeom prst="rect">
            <a:avLst/>
          </a:prstGeom>
          <a:noFill/>
        </p:spPr>
        <p:txBody>
          <a:bodyPr wrap="none" rtlCol="0">
            <a:spAutoFit/>
          </a:bodyPr>
          <a:lstStyle/>
          <a:p>
            <a:r>
              <a:rPr lang="en-US" altLang="zh-CN" dirty="0" smtClean="0"/>
              <a:t>2012</a:t>
            </a:r>
            <a:r>
              <a:rPr lang="zh-CN" altLang="en-US" dirty="0" smtClean="0"/>
              <a:t>年</a:t>
            </a:r>
            <a:r>
              <a:rPr lang="en-US" altLang="zh-CN" dirty="0" smtClean="0"/>
              <a:t>4</a:t>
            </a:r>
            <a:r>
              <a:rPr lang="zh-CN" altLang="en-US" dirty="0" smtClean="0"/>
              <a:t>月</a:t>
            </a:r>
            <a:r>
              <a:rPr lang="en-US" altLang="zh-CN" dirty="0" smtClean="0"/>
              <a:t>16</a:t>
            </a:r>
            <a:r>
              <a:rPr lang="zh-CN" altLang="en-US" dirty="0" smtClean="0"/>
              <a:t>日</a:t>
            </a:r>
            <a:endParaRPr lang="zh-CN" altLang="en-US" dirty="0"/>
          </a:p>
        </p:txBody>
      </p:sp>
      <p:sp>
        <p:nvSpPr>
          <p:cNvPr id="18" name="TextBox 17"/>
          <p:cNvSpPr txBox="1"/>
          <p:nvPr/>
        </p:nvSpPr>
        <p:spPr>
          <a:xfrm>
            <a:off x="5436096" y="1268760"/>
            <a:ext cx="1774845" cy="369332"/>
          </a:xfrm>
          <a:prstGeom prst="rect">
            <a:avLst/>
          </a:prstGeom>
          <a:noFill/>
        </p:spPr>
        <p:txBody>
          <a:bodyPr wrap="none" rtlCol="0">
            <a:spAutoFit/>
          </a:bodyPr>
          <a:lstStyle/>
          <a:p>
            <a:r>
              <a:rPr lang="en-US" altLang="zh-CN" dirty="0" smtClean="0"/>
              <a:t>2014</a:t>
            </a:r>
            <a:r>
              <a:rPr lang="zh-CN" altLang="en-US" dirty="0" smtClean="0"/>
              <a:t>年</a:t>
            </a:r>
            <a:r>
              <a:rPr lang="en-US" altLang="zh-CN" dirty="0" smtClean="0"/>
              <a:t>3</a:t>
            </a:r>
            <a:r>
              <a:rPr lang="zh-CN" altLang="en-US" dirty="0" smtClean="0"/>
              <a:t>月</a:t>
            </a:r>
            <a:r>
              <a:rPr lang="en-US" altLang="zh-CN" dirty="0" smtClean="0"/>
              <a:t>17</a:t>
            </a:r>
            <a:r>
              <a:rPr lang="zh-CN" altLang="en-US" dirty="0" smtClean="0"/>
              <a:t>日</a:t>
            </a:r>
            <a:endParaRPr lang="zh-CN" altLang="en-US" dirty="0"/>
          </a:p>
        </p:txBody>
      </p:sp>
      <p:sp>
        <p:nvSpPr>
          <p:cNvPr id="19" name="TextBox 18"/>
          <p:cNvSpPr txBox="1"/>
          <p:nvPr/>
        </p:nvSpPr>
        <p:spPr>
          <a:xfrm>
            <a:off x="7164288" y="1268760"/>
            <a:ext cx="1774845" cy="369332"/>
          </a:xfrm>
          <a:prstGeom prst="rect">
            <a:avLst/>
          </a:prstGeom>
          <a:noFill/>
        </p:spPr>
        <p:txBody>
          <a:bodyPr wrap="none" rtlCol="0">
            <a:spAutoFit/>
          </a:bodyPr>
          <a:lstStyle/>
          <a:p>
            <a:r>
              <a:rPr lang="en-US" altLang="zh-CN" dirty="0" smtClean="0"/>
              <a:t>2015</a:t>
            </a:r>
            <a:r>
              <a:rPr lang="zh-CN" altLang="en-US" dirty="0" smtClean="0"/>
              <a:t>年</a:t>
            </a:r>
            <a:r>
              <a:rPr lang="en-US" altLang="zh-CN" dirty="0" smtClean="0"/>
              <a:t>8</a:t>
            </a:r>
            <a:r>
              <a:rPr lang="zh-CN" altLang="en-US" dirty="0" smtClean="0"/>
              <a:t>月</a:t>
            </a:r>
            <a:r>
              <a:rPr lang="en-US" altLang="zh-CN" dirty="0" smtClean="0"/>
              <a:t>11</a:t>
            </a:r>
            <a:r>
              <a:rPr lang="zh-CN" altLang="en-US" dirty="0" smtClean="0"/>
              <a:t>日</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smtClean="0">
                <a:solidFill>
                  <a:srgbClr val="FF0000"/>
                </a:solidFill>
                <a:latin typeface="楷体_GB2312" pitchFamily="49" charset="-122"/>
                <a:ea typeface="楷体_GB2312" pitchFamily="49" charset="-122"/>
              </a:rPr>
              <a:t>即期汇率与中间价</a:t>
            </a:r>
            <a:endParaRPr lang="zh-CN" altLang="en-US" sz="3200" dirty="0">
              <a:solidFill>
                <a:srgbClr val="FF0000"/>
              </a:solidFill>
              <a:latin typeface="楷体_GB2312" pitchFamily="49" charset="-122"/>
              <a:ea typeface="楷体_GB2312" pitchFamily="49" charset="-122"/>
            </a:endParaRPr>
          </a:p>
        </p:txBody>
      </p:sp>
      <p:pic>
        <p:nvPicPr>
          <p:cNvPr id="155649" name="Picture 1"/>
          <p:cNvPicPr>
            <a:picLocks noChangeAspect="1" noChangeArrowheads="1"/>
          </p:cNvPicPr>
          <p:nvPr/>
        </p:nvPicPr>
        <p:blipFill>
          <a:blip r:embed="rId2" cstate="print"/>
          <a:srcRect/>
          <a:stretch>
            <a:fillRect/>
          </a:stretch>
        </p:blipFill>
        <p:spPr bwMode="auto">
          <a:xfrm>
            <a:off x="251520" y="980728"/>
            <a:ext cx="8145864" cy="4896544"/>
          </a:xfrm>
          <a:prstGeom prst="rect">
            <a:avLst/>
          </a:prstGeom>
          <a:noFill/>
          <a:ln w="9525">
            <a:noFill/>
            <a:miter lim="800000"/>
            <a:headEnd/>
            <a:tailEnd/>
          </a:ln>
          <a:effectLst/>
        </p:spPr>
      </p:pic>
      <p:sp>
        <p:nvSpPr>
          <p:cNvPr id="6" name="TextBox 5"/>
          <p:cNvSpPr txBox="1"/>
          <p:nvPr/>
        </p:nvSpPr>
        <p:spPr>
          <a:xfrm>
            <a:off x="971600" y="6021288"/>
            <a:ext cx="1894108" cy="369332"/>
          </a:xfrm>
          <a:prstGeom prst="rect">
            <a:avLst/>
          </a:prstGeom>
          <a:noFill/>
        </p:spPr>
        <p:txBody>
          <a:bodyPr wrap="none" rtlCol="0">
            <a:spAutoFit/>
          </a:bodyPr>
          <a:lstStyle/>
          <a:p>
            <a:r>
              <a:rPr lang="zh-CN" altLang="en-US" b="1" dirty="0" smtClean="0"/>
              <a:t>数据来源：</a:t>
            </a:r>
            <a:r>
              <a:rPr lang="en-US" altLang="zh-CN" b="1" dirty="0" smtClean="0">
                <a:latin typeface="Times New Roman" pitchFamily="18" charset="0"/>
                <a:cs typeface="Times New Roman" pitchFamily="18" charset="0"/>
              </a:rPr>
              <a:t>Wind</a:t>
            </a:r>
            <a:endParaRPr lang="zh-CN" altLang="en-US" b="1"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bwMode="gray">
          <a:xfrm>
            <a:off x="0" y="0"/>
            <a:ext cx="8892480" cy="36724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Tx/>
              <a:buSzTx/>
              <a:buFontTx/>
              <a:buNone/>
              <a:tabLst/>
              <a:defRPr/>
            </a:pPr>
            <a:r>
              <a:rPr kumimoji="0" lang="en-US" altLang="zh-CN" sz="3200" b="1"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sym typeface="Wingdings 2" pitchFamily="18" charset="2"/>
              </a:rPr>
              <a:t></a:t>
            </a:r>
            <a:r>
              <a:rPr lang="zh-CN" altLang="en-US" sz="3200" b="1" kern="0" dirty="0" smtClean="0">
                <a:latin typeface="楷体_GB2312" pitchFamily="49" charset="-122"/>
                <a:ea typeface="楷体_GB2312" pitchFamily="49" charset="-122"/>
              </a:rPr>
              <a:t>即期</a:t>
            </a:r>
            <a:r>
              <a:rPr kumimoji="0" lang="zh-CN" altLang="en-US" sz="32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汇率与远期汇率</a:t>
            </a:r>
            <a:endParaRPr kumimoji="0" lang="en-US" altLang="zh-CN" sz="32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endParaRPr>
          </a:p>
          <a:p>
            <a:pPr marL="342900" lvl="0" indent="-342900" fontAlgn="base">
              <a:lnSpc>
                <a:spcPct val="150000"/>
              </a:lnSpc>
              <a:spcBef>
                <a:spcPct val="20000"/>
              </a:spcBef>
              <a:spcAft>
                <a:spcPct val="0"/>
              </a:spcAft>
            </a:pPr>
            <a:r>
              <a:rPr lang="zh-CN" altLang="en-US" sz="2200" dirty="0" smtClean="0">
                <a:solidFill>
                  <a:srgbClr val="FF3300"/>
                </a:solidFill>
                <a:latin typeface="Times New Roman" pitchFamily="18" charset="0"/>
                <a:ea typeface="楷体_GB2312" pitchFamily="49" charset="-122"/>
                <a:cs typeface="Times New Roman" pitchFamily="18" charset="0"/>
              </a:rPr>
              <a:t>◎</a:t>
            </a:r>
            <a:r>
              <a:rPr lang="zh-CN" altLang="en-US" sz="2200" dirty="0" smtClean="0">
                <a:latin typeface="Times New Roman" pitchFamily="18" charset="0"/>
                <a:ea typeface="华文新魏" pitchFamily="2" charset="-122"/>
                <a:cs typeface="Times New Roman" pitchFamily="18" charset="0"/>
              </a:rPr>
              <a:t>即期汇率 </a:t>
            </a:r>
            <a:r>
              <a:rPr lang="en-US" altLang="zh-CN" sz="2200" dirty="0" smtClean="0">
                <a:latin typeface="Times New Roman" pitchFamily="18" charset="0"/>
                <a:ea typeface="楷体_GB2312" pitchFamily="49" charset="-122"/>
                <a:cs typeface="Times New Roman" pitchFamily="18" charset="0"/>
              </a:rPr>
              <a:t>(</a:t>
            </a:r>
            <a:r>
              <a:rPr lang="en-US" altLang="zh-CN" sz="2200" i="1" dirty="0" smtClean="0">
                <a:latin typeface="Times New Roman" pitchFamily="18" charset="0"/>
                <a:ea typeface="楷体_GB2312" pitchFamily="49" charset="-122"/>
                <a:cs typeface="Times New Roman" pitchFamily="18" charset="0"/>
              </a:rPr>
              <a:t>Spot Rate</a:t>
            </a:r>
            <a:r>
              <a:rPr lang="en-US" altLang="zh-CN" sz="2200" dirty="0" smtClean="0">
                <a:latin typeface="Times New Roman" pitchFamily="18" charset="0"/>
                <a:ea typeface="楷体_GB2312" pitchFamily="49" charset="-122"/>
                <a:cs typeface="Times New Roman" pitchFamily="18" charset="0"/>
              </a:rPr>
              <a:t>)</a:t>
            </a:r>
            <a:r>
              <a:rPr lang="zh-CN" altLang="en-US" sz="2200" dirty="0" smtClean="0">
                <a:latin typeface="Times New Roman" pitchFamily="18" charset="0"/>
                <a:ea typeface="楷体_GB2312" pitchFamily="49" charset="-122"/>
                <a:cs typeface="Times New Roman" pitchFamily="18" charset="0"/>
              </a:rPr>
              <a:t>：买卖双方成交后，在两个营业日内办理交割时所使用的汇率（即期外汇交易）。</a:t>
            </a:r>
            <a:endParaRPr lang="en-US" altLang="zh-CN" sz="2200" dirty="0" smtClean="0">
              <a:latin typeface="Times New Roman" pitchFamily="18" charset="0"/>
              <a:ea typeface="楷体_GB2312" pitchFamily="49" charset="-122"/>
              <a:cs typeface="Times New Roman" pitchFamily="18" charset="0"/>
            </a:endParaRPr>
          </a:p>
          <a:p>
            <a:pPr marL="342900" indent="-342900" fontAlgn="base">
              <a:lnSpc>
                <a:spcPct val="150000"/>
              </a:lnSpc>
              <a:spcBef>
                <a:spcPct val="20000"/>
              </a:spcBef>
              <a:spcAft>
                <a:spcPct val="0"/>
              </a:spcAft>
            </a:pPr>
            <a:r>
              <a:rPr lang="zh-CN" altLang="en-US" sz="2200" dirty="0" smtClean="0">
                <a:solidFill>
                  <a:srgbClr val="FF3300"/>
                </a:solidFill>
                <a:latin typeface="Times New Roman" pitchFamily="18" charset="0"/>
                <a:ea typeface="楷体_GB2312" pitchFamily="49" charset="-122"/>
                <a:cs typeface="Times New Roman" pitchFamily="18" charset="0"/>
              </a:rPr>
              <a:t>◎</a:t>
            </a:r>
            <a:r>
              <a:rPr lang="zh-CN" altLang="en-US" sz="2200" dirty="0" smtClean="0">
                <a:latin typeface="Times New Roman" pitchFamily="18" charset="0"/>
                <a:ea typeface="华文新魏" pitchFamily="2" charset="-122"/>
                <a:cs typeface="Times New Roman" pitchFamily="18" charset="0"/>
              </a:rPr>
              <a:t>远期汇率 </a:t>
            </a:r>
            <a:r>
              <a:rPr lang="en-US" altLang="zh-CN" sz="2200" dirty="0" smtClean="0">
                <a:latin typeface="Times New Roman" pitchFamily="18" charset="0"/>
                <a:ea typeface="楷体_GB2312" pitchFamily="49" charset="-122"/>
                <a:cs typeface="Times New Roman" pitchFamily="18" charset="0"/>
              </a:rPr>
              <a:t>(</a:t>
            </a:r>
            <a:r>
              <a:rPr lang="en-US" altLang="zh-CN" sz="2200" i="1" dirty="0" smtClean="0">
                <a:latin typeface="Times New Roman" pitchFamily="18" charset="0"/>
                <a:ea typeface="楷体_GB2312" pitchFamily="49" charset="-122"/>
                <a:cs typeface="Times New Roman" pitchFamily="18" charset="0"/>
              </a:rPr>
              <a:t>Forward Rate</a:t>
            </a:r>
            <a:r>
              <a:rPr lang="en-US" altLang="zh-CN" sz="2200" dirty="0" smtClean="0">
                <a:latin typeface="Times New Roman" pitchFamily="18" charset="0"/>
                <a:ea typeface="楷体_GB2312" pitchFamily="49" charset="-122"/>
                <a:cs typeface="Times New Roman" pitchFamily="18" charset="0"/>
              </a:rPr>
              <a:t>)</a:t>
            </a:r>
            <a:r>
              <a:rPr lang="zh-CN" altLang="en-US" sz="2200" dirty="0" smtClean="0">
                <a:latin typeface="Times New Roman" pitchFamily="18" charset="0"/>
                <a:ea typeface="楷体_GB2312" pitchFamily="49" charset="-122"/>
                <a:cs typeface="Times New Roman" pitchFamily="18" charset="0"/>
              </a:rPr>
              <a:t>：买卖双方事先约定的，据以在未来一定时期（或时点）进行外汇交割或结售时所使用的汇率，是金融衍生品</a:t>
            </a:r>
            <a:r>
              <a:rPr lang="zh-CN" altLang="en-US" sz="2200" b="1" dirty="0" smtClean="0">
                <a:solidFill>
                  <a:srgbClr val="C00000"/>
                </a:solidFill>
                <a:latin typeface="Times New Roman" pitchFamily="18" charset="0"/>
                <a:ea typeface="楷体_GB2312" pitchFamily="49" charset="-122"/>
                <a:cs typeface="Times New Roman" pitchFamily="18" charset="0"/>
              </a:rPr>
              <a:t>远期外汇的价格</a:t>
            </a:r>
            <a:r>
              <a:rPr lang="zh-CN" altLang="en-US" sz="2200" dirty="0" smtClean="0">
                <a:latin typeface="Times New Roman" pitchFamily="18" charset="0"/>
                <a:ea typeface="楷体_GB2312" pitchFamily="49" charset="-122"/>
                <a:cs typeface="Times New Roman" pitchFamily="18" charset="0"/>
              </a:rPr>
              <a:t>。</a:t>
            </a:r>
            <a:endParaRPr lang="en-US" altLang="zh-CN" sz="2200" dirty="0" smtClean="0">
              <a:latin typeface="Times New Roman" pitchFamily="18" charset="0"/>
              <a:ea typeface="楷体_GB2312" pitchFamily="49" charset="-122"/>
              <a:cs typeface="Times New Roman" pitchFamily="18" charset="0"/>
            </a:endParaRPr>
          </a:p>
          <a:p>
            <a:pPr marL="342900" indent="-342900" fontAlgn="base">
              <a:lnSpc>
                <a:spcPct val="150000"/>
              </a:lnSpc>
              <a:spcBef>
                <a:spcPct val="20000"/>
              </a:spcBef>
              <a:spcAft>
                <a:spcPct val="0"/>
              </a:spcAft>
            </a:pPr>
            <a:r>
              <a:rPr lang="zh-CN" altLang="en-US" sz="2200" dirty="0" smtClean="0">
                <a:solidFill>
                  <a:srgbClr val="FF3300"/>
                </a:solidFill>
                <a:latin typeface="Times New Roman" pitchFamily="18" charset="0"/>
                <a:ea typeface="楷体_GB2312" pitchFamily="49" charset="-122"/>
                <a:cs typeface="Times New Roman" pitchFamily="18" charset="0"/>
              </a:rPr>
              <a:t>◎</a:t>
            </a:r>
            <a:r>
              <a:rPr lang="zh-CN" altLang="en-US" sz="2200" dirty="0" smtClean="0">
                <a:latin typeface="Times New Roman" pitchFamily="18" charset="0"/>
                <a:ea typeface="华文新魏" pitchFamily="2" charset="-122"/>
                <a:cs typeface="Times New Roman" pitchFamily="18" charset="0"/>
              </a:rPr>
              <a:t>升水</a:t>
            </a:r>
            <a:r>
              <a:rPr lang="en-US" altLang="zh-CN" sz="2200" dirty="0" smtClean="0">
                <a:latin typeface="Times New Roman" pitchFamily="18" charset="0"/>
                <a:ea typeface="楷体_GB2312" pitchFamily="49" charset="-122"/>
                <a:cs typeface="Times New Roman" pitchFamily="18" charset="0"/>
              </a:rPr>
              <a:t>(</a:t>
            </a:r>
            <a:r>
              <a:rPr lang="en-US" altLang="zh-CN" sz="2200" i="1" dirty="0" smtClean="0">
                <a:latin typeface="Times New Roman" pitchFamily="18" charset="0"/>
                <a:ea typeface="楷体_GB2312" pitchFamily="49" charset="-122"/>
                <a:cs typeface="Times New Roman" pitchFamily="18" charset="0"/>
              </a:rPr>
              <a:t>Premium</a:t>
            </a:r>
            <a:r>
              <a:rPr lang="en-US" altLang="zh-CN" sz="2200" dirty="0" smtClean="0">
                <a:latin typeface="Times New Roman" pitchFamily="18" charset="0"/>
                <a:ea typeface="楷体_GB2312" pitchFamily="49" charset="-122"/>
                <a:cs typeface="Times New Roman" pitchFamily="18" charset="0"/>
              </a:rPr>
              <a:t>)</a:t>
            </a:r>
            <a:r>
              <a:rPr lang="zh-CN" altLang="en-US" sz="2200" dirty="0" smtClean="0">
                <a:latin typeface="Times New Roman" pitchFamily="18" charset="0"/>
                <a:ea typeface="楷体_GB2312" pitchFamily="49" charset="-122"/>
                <a:cs typeface="Times New Roman" pitchFamily="18" charset="0"/>
              </a:rPr>
              <a:t> ：直接标价法下，远期汇率（的数值）高于即期汇率；</a:t>
            </a:r>
            <a:r>
              <a:rPr lang="zh-CN" altLang="en-US" sz="2200" dirty="0" smtClean="0">
                <a:latin typeface="Times New Roman" pitchFamily="18" charset="0"/>
                <a:ea typeface="华文新魏" pitchFamily="2" charset="-122"/>
                <a:cs typeface="Times New Roman" pitchFamily="18" charset="0"/>
              </a:rPr>
              <a:t>贴水</a:t>
            </a:r>
            <a:r>
              <a:rPr lang="en-US" altLang="zh-CN" sz="2200" dirty="0" smtClean="0">
                <a:latin typeface="Times New Roman" pitchFamily="18" charset="0"/>
                <a:ea typeface="楷体_GB2312" pitchFamily="49" charset="-122"/>
                <a:cs typeface="Times New Roman" pitchFamily="18" charset="0"/>
              </a:rPr>
              <a:t>(</a:t>
            </a:r>
            <a:r>
              <a:rPr lang="en-US" altLang="zh-CN" sz="2200" i="1" dirty="0" smtClean="0">
                <a:latin typeface="Times New Roman" pitchFamily="18" charset="0"/>
                <a:ea typeface="楷体_GB2312" pitchFamily="49" charset="-122"/>
                <a:cs typeface="Times New Roman" pitchFamily="18" charset="0"/>
              </a:rPr>
              <a:t>Discount</a:t>
            </a:r>
            <a:r>
              <a:rPr lang="en-US" altLang="zh-CN" sz="2200" dirty="0" smtClean="0">
                <a:latin typeface="Times New Roman" pitchFamily="18" charset="0"/>
                <a:ea typeface="楷体_GB2312" pitchFamily="49" charset="-122"/>
                <a:cs typeface="Times New Roman" pitchFamily="18" charset="0"/>
              </a:rPr>
              <a:t>)</a:t>
            </a:r>
            <a:r>
              <a:rPr lang="zh-CN" altLang="en-US" sz="2200" dirty="0" smtClean="0">
                <a:latin typeface="Times New Roman" pitchFamily="18" charset="0"/>
                <a:ea typeface="楷体_GB2312" pitchFamily="49" charset="-122"/>
                <a:cs typeface="Times New Roman" pitchFamily="18" charset="0"/>
              </a:rPr>
              <a:t>：直接标价法下，远期汇率低于即期汇率；</a:t>
            </a:r>
            <a:r>
              <a:rPr lang="zh-CN" altLang="en-US" sz="2200" dirty="0" smtClean="0">
                <a:latin typeface="Times New Roman" pitchFamily="18" charset="0"/>
                <a:ea typeface="华文新魏" pitchFamily="2" charset="-122"/>
                <a:cs typeface="Times New Roman" pitchFamily="18" charset="0"/>
              </a:rPr>
              <a:t>平价</a:t>
            </a:r>
            <a:r>
              <a:rPr lang="en-US" altLang="zh-CN" sz="2200" dirty="0" smtClean="0">
                <a:latin typeface="Times New Roman" pitchFamily="18" charset="0"/>
                <a:ea typeface="楷体_GB2312" pitchFamily="49" charset="-122"/>
                <a:cs typeface="Times New Roman" pitchFamily="18" charset="0"/>
              </a:rPr>
              <a:t>(</a:t>
            </a:r>
            <a:r>
              <a:rPr lang="en-US" altLang="zh-CN" sz="2200" i="1" dirty="0" smtClean="0">
                <a:latin typeface="Times New Roman" pitchFamily="18" charset="0"/>
                <a:ea typeface="楷体_GB2312" pitchFamily="49" charset="-122"/>
                <a:cs typeface="Times New Roman" pitchFamily="18" charset="0"/>
              </a:rPr>
              <a:t>Par</a:t>
            </a:r>
            <a:r>
              <a:rPr lang="en-US" altLang="zh-CN" sz="2200" dirty="0" smtClean="0">
                <a:latin typeface="Times New Roman" pitchFamily="18" charset="0"/>
                <a:ea typeface="楷体_GB2312" pitchFamily="49" charset="-122"/>
                <a:cs typeface="Times New Roman" pitchFamily="18" charset="0"/>
              </a:rPr>
              <a:t>)</a:t>
            </a:r>
            <a:r>
              <a:rPr lang="zh-CN" altLang="en-US" sz="2200" dirty="0" smtClean="0">
                <a:latin typeface="Times New Roman" pitchFamily="18" charset="0"/>
                <a:ea typeface="楷体_GB2312" pitchFamily="49" charset="-122"/>
                <a:cs typeface="Times New Roman" pitchFamily="18" charset="0"/>
              </a:rPr>
              <a:t> ：远期汇率等于即期汇率。</a:t>
            </a:r>
            <a:endParaRPr lang="en-US" altLang="zh-CN" sz="2200" dirty="0" smtClean="0">
              <a:latin typeface="Times New Roman" pitchFamily="18" charset="0"/>
              <a:ea typeface="楷体_GB2312" pitchFamily="49" charset="-122"/>
              <a:cs typeface="Times New Roman" pitchFamily="18" charset="0"/>
            </a:endParaRPr>
          </a:p>
          <a:p>
            <a:pPr marL="342900" indent="-342900" fontAlgn="base">
              <a:lnSpc>
                <a:spcPct val="120000"/>
              </a:lnSpc>
              <a:spcBef>
                <a:spcPct val="20000"/>
              </a:spcBef>
              <a:spcAft>
                <a:spcPct val="0"/>
              </a:spcAft>
            </a:pPr>
            <a:endParaRPr lang="en-US" altLang="zh-CN" sz="2400" dirty="0" smtClean="0">
              <a:latin typeface="Times New Roman" pitchFamily="18" charset="0"/>
              <a:ea typeface="楷体_GB2312" pitchFamily="49" charset="-122"/>
              <a:cs typeface="Times New Roman" pitchFamily="18" charset="0"/>
            </a:endParaRPr>
          </a:p>
          <a:p>
            <a:pPr marL="342900" indent="-342900" fontAlgn="base">
              <a:lnSpc>
                <a:spcPct val="120000"/>
              </a:lnSpc>
              <a:spcBef>
                <a:spcPct val="20000"/>
              </a:spcBef>
              <a:spcAft>
                <a:spcPct val="0"/>
              </a:spcAft>
            </a:pP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楷体_GB2312" pitchFamily="49" charset="-122"/>
                <a:cs typeface="Times New Roman" pitchFamily="18" charset="0"/>
              </a:rPr>
              <a:t>     </a:t>
            </a:r>
            <a:endPar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楷体_GB2312" pitchFamily="49" charset="-122"/>
              <a:cs typeface="Times New Roman" pitchFamily="18" charset="0"/>
            </a:endParaRPr>
          </a:p>
          <a:p>
            <a:pPr marL="342900" indent="-342900" fontAlgn="base">
              <a:lnSpc>
                <a:spcPct val="120000"/>
              </a:lnSpc>
              <a:spcBef>
                <a:spcPct val="20000"/>
              </a:spcBef>
              <a:spcAft>
                <a:spcPct val="0"/>
              </a:spcAft>
            </a:pPr>
            <a:endParaRPr lang="en-US" altLang="zh-CN" sz="2400" b="1" dirty="0" smtClean="0">
              <a:latin typeface="Times New Roman" pitchFamily="18" charset="0"/>
              <a:ea typeface="楷体_GB2312" pitchFamily="49" charset="-122"/>
              <a:cs typeface="Times New Roman" pitchFamily="18" charset="0"/>
            </a:endParaRPr>
          </a:p>
          <a:p>
            <a:pPr marL="342900" marR="0" lvl="0" indent="-342900" algn="l" defTabSz="914400" rtl="0" eaLnBrk="1" fontAlgn="base" latinLnBrk="0" hangingPunct="1">
              <a:lnSpc>
                <a:spcPct val="120000"/>
              </a:lnSpc>
              <a:spcBef>
                <a:spcPct val="20000"/>
              </a:spcBef>
              <a:spcAft>
                <a:spcPct val="0"/>
              </a:spcAft>
              <a:buClrTx/>
              <a:buSzTx/>
              <a:buFontTx/>
              <a:buNone/>
              <a:tabLst/>
              <a:defRPr/>
            </a:pPr>
            <a:r>
              <a:rPr kumimoji="0" lang="zh-CN" altLang="en-US" sz="2600" b="1" i="0" u="none" strike="noStrike" kern="0" cap="none" spc="0" normalizeH="0" baseline="0" noProof="0" dirty="0" smtClean="0">
                <a:ln>
                  <a:noFill/>
                </a:ln>
                <a:solidFill>
                  <a:schemeClr val="hlink"/>
                </a:solidFill>
                <a:effectLst/>
                <a:uLnTx/>
                <a:uFillTx/>
                <a:latin typeface="楷体_GB2312" pitchFamily="49" charset="-122"/>
                <a:ea typeface="楷体_GB2312" pitchFamily="49" charset="-122"/>
                <a:cs typeface="+mn-cs"/>
              </a:rPr>
              <a:t> </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2" name="矩形 1"/>
          <p:cNvSpPr/>
          <p:nvPr/>
        </p:nvSpPr>
        <p:spPr>
          <a:xfrm>
            <a:off x="755576" y="5085184"/>
            <a:ext cx="8136904" cy="1126462"/>
          </a:xfrm>
          <a:prstGeom prst="rect">
            <a:avLst/>
          </a:prstGeom>
        </p:spPr>
        <p:txBody>
          <a:bodyPr wrap="square">
            <a:spAutoFit/>
          </a:bodyPr>
          <a:lstStyle/>
          <a:p>
            <a:pPr marL="342900" indent="-342900" fontAlgn="base">
              <a:lnSpc>
                <a:spcPct val="120000"/>
              </a:lnSpc>
              <a:spcBef>
                <a:spcPct val="20000"/>
              </a:spcBef>
              <a:spcAft>
                <a:spcPct val="0"/>
              </a:spcAft>
            </a:pP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楷体_GB2312" pitchFamily="49" charset="-122"/>
                <a:cs typeface="Times New Roman" pitchFamily="18" charset="0"/>
              </a:rPr>
              <a:t>远期外汇合约为</a:t>
            </a:r>
            <a:r>
              <a:rPr lang="zh-CN" alt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楷体_GB2312" pitchFamily="49" charset="-122"/>
                <a:cs typeface="Times New Roman" pitchFamily="18" charset="0"/>
              </a:rPr>
              <a:t>国际贸易中的套期保值、规避汇率风险的操作提供了工具。</a:t>
            </a:r>
            <a:endParaRPr lang="en-US" altLang="zh-C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楷体_GB2312" pitchFamily="49" charset="-122"/>
              <a:cs typeface="Times New Roman" pitchFamily="18" charset="0"/>
            </a:endParaRPr>
          </a:p>
        </p:txBody>
      </p:sp>
      <p:pic>
        <p:nvPicPr>
          <p:cNvPr id="5" name="Picture 2" descr="E:\白沙\设计文档\素材\灯泡.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rot="20501603">
            <a:off x="113061" y="4987369"/>
            <a:ext cx="891821" cy="86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2048" y="548680"/>
            <a:ext cx="7812360" cy="927100"/>
          </a:xfrm>
        </p:spPr>
        <p:txBody>
          <a:bodyPr/>
          <a:lstStyle/>
          <a:p>
            <a:pPr algn="ctr"/>
            <a:r>
              <a:rPr lang="zh-CN" altLang="en-US" sz="32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中国银行人民币远期外汇牌价</a:t>
            </a:r>
            <a:r>
              <a:rPr lang="en-US" altLang="zh-CN" sz="32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
            </a:r>
            <a:br>
              <a:rPr lang="en-US" altLang="zh-CN" sz="32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br>
            <a:r>
              <a:rPr lang="zh-CN" altLang="en-US" sz="20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0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2014-01-10</a:t>
            </a:r>
            <a:r>
              <a:rPr lang="zh-CN" altLang="en-US" sz="20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0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 </a:t>
            </a:r>
            <a:endParaRPr lang="zh-CN" altLang="en-US" sz="2000"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3436213166"/>
              </p:ext>
            </p:extLst>
          </p:nvPr>
        </p:nvGraphicFramePr>
        <p:xfrm>
          <a:off x="673124" y="1628800"/>
          <a:ext cx="7715300" cy="3782475"/>
        </p:xfrm>
        <a:graphic>
          <a:graphicData uri="http://schemas.openxmlformats.org/drawingml/2006/table">
            <a:tbl>
              <a:tblPr/>
              <a:tblGrid>
                <a:gridCol w="771530"/>
                <a:gridCol w="771530"/>
                <a:gridCol w="771530"/>
                <a:gridCol w="771530"/>
                <a:gridCol w="771530"/>
                <a:gridCol w="771530"/>
                <a:gridCol w="771530"/>
                <a:gridCol w="771530"/>
                <a:gridCol w="771530"/>
                <a:gridCol w="771530"/>
              </a:tblGrid>
              <a:tr h="302238">
                <a:tc gridSpan="2">
                  <a:txBody>
                    <a:bodyPr/>
                    <a:lstStyle/>
                    <a:p>
                      <a:pPr algn="ctr" fontAlgn="b"/>
                      <a:endParaRPr lang="zh-CN" altLang="en-US" sz="1600" b="0" i="0" u="none" strike="noStrike" dirty="0">
                        <a:latin typeface="Times New Roman" pitchFamily="18" charset="0"/>
                        <a:ea typeface="楷体_GB2312" pitchFamily="49" charset="-122"/>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a:txBody>
                    <a:bodyPr/>
                    <a:lstStyle/>
                    <a:p>
                      <a:pPr algn="ctr" fontAlgn="b"/>
                      <a:r>
                        <a:rPr lang="zh-CN" altLang="en-US" sz="1600" b="0" i="0" u="none" strike="noStrike">
                          <a:latin typeface="Times New Roman" pitchFamily="18" charset="0"/>
                          <a:ea typeface="楷体_GB2312" pitchFamily="49" charset="-122"/>
                          <a:cs typeface="Times New Roman" pitchFamily="18" charset="0"/>
                        </a:rPr>
                        <a:t>美元</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zh-CN" altLang="en-US" sz="1600" b="0" i="0" u="none" strike="noStrike">
                          <a:latin typeface="Times New Roman" pitchFamily="18" charset="0"/>
                          <a:ea typeface="楷体_GB2312" pitchFamily="49" charset="-122"/>
                          <a:cs typeface="Times New Roman" pitchFamily="18" charset="0"/>
                        </a:rPr>
                        <a:t>欧元</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zh-CN" altLang="en-US" sz="1600" b="0" i="0" u="none" strike="noStrike">
                          <a:latin typeface="Times New Roman" pitchFamily="18" charset="0"/>
                          <a:ea typeface="楷体_GB2312" pitchFamily="49" charset="-122"/>
                          <a:cs typeface="Times New Roman" pitchFamily="18" charset="0"/>
                        </a:rPr>
                        <a:t>日元</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zh-CN" altLang="en-US" sz="1600" b="0" i="0" u="none" strike="noStrike">
                          <a:latin typeface="Times New Roman" pitchFamily="18" charset="0"/>
                          <a:ea typeface="楷体_GB2312" pitchFamily="49" charset="-122"/>
                          <a:cs typeface="Times New Roman" pitchFamily="18" charset="0"/>
                        </a:rPr>
                        <a:t>港元</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zh-CN" altLang="en-US" sz="1600" b="0" i="0" u="none" strike="noStrike">
                          <a:latin typeface="Times New Roman" pitchFamily="18" charset="0"/>
                          <a:ea typeface="楷体_GB2312" pitchFamily="49" charset="-122"/>
                          <a:cs typeface="Times New Roman" pitchFamily="18" charset="0"/>
                        </a:rPr>
                        <a:t>英镑</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zh-CN" altLang="en-US" sz="1600" b="0" i="0" u="none" strike="noStrike">
                          <a:latin typeface="Times New Roman" pitchFamily="18" charset="0"/>
                          <a:ea typeface="楷体_GB2312" pitchFamily="49" charset="-122"/>
                          <a:cs typeface="Times New Roman" pitchFamily="18" charset="0"/>
                        </a:rPr>
                        <a:t>瑞郎</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zh-CN" altLang="en-US" sz="1600" b="0" i="0" u="none" strike="noStrike">
                          <a:latin typeface="Times New Roman" pitchFamily="18" charset="0"/>
                          <a:ea typeface="楷体_GB2312" pitchFamily="49" charset="-122"/>
                          <a:cs typeface="Times New Roman" pitchFamily="18" charset="0"/>
                        </a:rPr>
                        <a:t>澳元</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zh-CN" altLang="en-US" sz="1600" b="0" i="0" u="none" strike="noStrike">
                          <a:latin typeface="Times New Roman" pitchFamily="18" charset="0"/>
                          <a:ea typeface="楷体_GB2312" pitchFamily="49" charset="-122"/>
                          <a:cs typeface="Times New Roman" pitchFamily="18" charset="0"/>
                        </a:rPr>
                        <a:t>加元</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02238">
                <a:tc rowSpan="2">
                  <a:txBody>
                    <a:bodyPr/>
                    <a:lstStyle/>
                    <a:p>
                      <a:pPr algn="ctr" fontAlgn="b"/>
                      <a:r>
                        <a:rPr lang="zh-CN" altLang="en-US" sz="1600" b="0" i="0" u="none" strike="noStrike" dirty="0">
                          <a:latin typeface="Times New Roman" pitchFamily="18" charset="0"/>
                          <a:ea typeface="楷体_GB2312" pitchFamily="49" charset="-122"/>
                          <a:cs typeface="Times New Roman" pitchFamily="18" charset="0"/>
                        </a:rPr>
                        <a:t>七天</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zh-CN" altLang="en-US" sz="1600" b="0" i="0" u="none" strike="noStrike" dirty="0">
                          <a:latin typeface="Times New Roman" pitchFamily="18" charset="0"/>
                          <a:ea typeface="楷体_GB2312" pitchFamily="49" charset="-122"/>
                          <a:cs typeface="Times New Roman" pitchFamily="18" charset="0"/>
                        </a:rPr>
                        <a:t>买入</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603.44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819.4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5.7405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77.7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993.07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664.3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535.24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555.42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02238">
                <a:tc vMerge="1">
                  <a:txBody>
                    <a:bodyPr/>
                    <a:lstStyle/>
                    <a:p>
                      <a:endParaRPr lang="zh-CN" altLang="en-US"/>
                    </a:p>
                  </a:txBody>
                  <a:tcPr/>
                </a:tc>
                <a:tc>
                  <a:txBody>
                    <a:bodyPr/>
                    <a:lstStyle/>
                    <a:p>
                      <a:pPr algn="ctr" fontAlgn="b"/>
                      <a:r>
                        <a:rPr lang="zh-CN" altLang="en-US" sz="1600" b="0" i="0" u="none" strike="noStrike" dirty="0">
                          <a:latin typeface="Times New Roman" pitchFamily="18" charset="0"/>
                          <a:ea typeface="楷体_GB2312" pitchFamily="49" charset="-122"/>
                          <a:cs typeface="Times New Roman" pitchFamily="18" charset="0"/>
                        </a:rPr>
                        <a:t>卖出</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607.33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827.98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5.8063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78.44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1001.97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670.51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541.43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560.76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02238">
                <a:tc rowSpan="2">
                  <a:txBody>
                    <a:bodyPr/>
                    <a:lstStyle/>
                    <a:p>
                      <a:pPr algn="ctr" fontAlgn="b"/>
                      <a:r>
                        <a:rPr lang="zh-CN" altLang="en-US" sz="1600" b="0" i="0" u="none" strike="noStrike" dirty="0">
                          <a:latin typeface="Times New Roman" pitchFamily="18" charset="0"/>
                          <a:ea typeface="楷体_GB2312" pitchFamily="49" charset="-122"/>
                          <a:cs typeface="Times New Roman" pitchFamily="18" charset="0"/>
                        </a:rPr>
                        <a:t>一个月</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zh-CN" altLang="en-US" sz="1600" b="0" i="0" u="none" strike="noStrike" dirty="0">
                          <a:latin typeface="Times New Roman" pitchFamily="18" charset="0"/>
                          <a:ea typeface="楷体_GB2312" pitchFamily="49" charset="-122"/>
                          <a:cs typeface="Times New Roman" pitchFamily="18" charset="0"/>
                        </a:rPr>
                        <a:t>买入</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603.73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819.87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5.7453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77.74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993.36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664.62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534.57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555.29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02238">
                <a:tc vMerge="1">
                  <a:txBody>
                    <a:bodyPr/>
                    <a:lstStyle/>
                    <a:p>
                      <a:endParaRPr lang="zh-CN" altLang="en-US"/>
                    </a:p>
                  </a:txBody>
                  <a:tcPr/>
                </a:tc>
                <a:tc>
                  <a:txBody>
                    <a:bodyPr/>
                    <a:lstStyle/>
                    <a:p>
                      <a:pPr algn="ctr" fontAlgn="b"/>
                      <a:r>
                        <a:rPr lang="zh-CN" altLang="en-US" sz="1600" b="0" i="0" u="none" strike="noStrike">
                          <a:latin typeface="Times New Roman" pitchFamily="18" charset="0"/>
                          <a:ea typeface="楷体_GB2312" pitchFamily="49" charset="-122"/>
                          <a:cs typeface="Times New Roman" pitchFamily="18" charset="0"/>
                        </a:rPr>
                        <a:t>卖出</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607.89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828.63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5.8109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78.51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1002.75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671.36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541.2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561.04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02238">
                <a:tc rowSpan="2">
                  <a:txBody>
                    <a:bodyPr/>
                    <a:lstStyle/>
                    <a:p>
                      <a:pPr algn="ctr" fontAlgn="b"/>
                      <a:r>
                        <a:rPr lang="zh-CN" altLang="en-US" sz="1600" b="0" i="0" u="none" strike="noStrike">
                          <a:latin typeface="Times New Roman" pitchFamily="18" charset="0"/>
                          <a:ea typeface="楷体_GB2312" pitchFamily="49" charset="-122"/>
                          <a:cs typeface="Times New Roman" pitchFamily="18" charset="0"/>
                        </a:rPr>
                        <a:t>三个月</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zh-CN" altLang="en-US" sz="1600" b="0" i="0" u="none" strike="noStrike" dirty="0">
                          <a:latin typeface="Times New Roman" pitchFamily="18" charset="0"/>
                          <a:ea typeface="楷体_GB2312" pitchFamily="49" charset="-122"/>
                          <a:cs typeface="Times New Roman" pitchFamily="18" charset="0"/>
                        </a:rPr>
                        <a:t>买入</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604.48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820.91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5.7535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77.86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994.24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665.77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533.13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555.21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02238">
                <a:tc vMerge="1">
                  <a:txBody>
                    <a:bodyPr/>
                    <a:lstStyle/>
                    <a:p>
                      <a:endParaRPr lang="zh-CN" altLang="en-US"/>
                    </a:p>
                  </a:txBody>
                  <a:tcPr/>
                </a:tc>
                <a:tc>
                  <a:txBody>
                    <a:bodyPr/>
                    <a:lstStyle/>
                    <a:p>
                      <a:pPr algn="ctr" fontAlgn="b"/>
                      <a:r>
                        <a:rPr lang="zh-CN" altLang="en-US" sz="1600" b="0" i="0" u="none" strike="noStrike" dirty="0">
                          <a:latin typeface="Times New Roman" pitchFamily="18" charset="0"/>
                          <a:ea typeface="楷体_GB2312" pitchFamily="49" charset="-122"/>
                          <a:cs typeface="Times New Roman" pitchFamily="18" charset="0"/>
                        </a:rPr>
                        <a:t>卖出</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608.62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829.53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5.82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78.61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1003.45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672.44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539.72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560.87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02238">
                <a:tc rowSpan="2">
                  <a:txBody>
                    <a:bodyPr/>
                    <a:lstStyle/>
                    <a:p>
                      <a:pPr algn="ctr" fontAlgn="b"/>
                      <a:r>
                        <a:rPr lang="zh-CN" altLang="en-US" sz="1600" b="0" i="0" u="none" strike="noStrike">
                          <a:latin typeface="Times New Roman" pitchFamily="18" charset="0"/>
                          <a:ea typeface="楷体_GB2312" pitchFamily="49" charset="-122"/>
                          <a:cs typeface="Times New Roman" pitchFamily="18" charset="0"/>
                        </a:rPr>
                        <a:t>六个月</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zh-CN" altLang="en-US" sz="1600" b="0" i="0" u="none" strike="noStrike" dirty="0">
                          <a:latin typeface="Times New Roman" pitchFamily="18" charset="0"/>
                          <a:ea typeface="楷体_GB2312" pitchFamily="49" charset="-122"/>
                          <a:cs typeface="Times New Roman" pitchFamily="18" charset="0"/>
                        </a:rPr>
                        <a:t>买入</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605.16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822.23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5.7664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995.15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667.39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530.77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554.89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5302">
                <a:tc vMerge="1">
                  <a:txBody>
                    <a:bodyPr/>
                    <a:lstStyle/>
                    <a:p>
                      <a:endParaRPr lang="zh-CN" altLang="en-US"/>
                    </a:p>
                  </a:txBody>
                  <a:tcPr/>
                </a:tc>
                <a:tc>
                  <a:txBody>
                    <a:bodyPr/>
                    <a:lstStyle/>
                    <a:p>
                      <a:pPr algn="ctr" fontAlgn="b"/>
                      <a:r>
                        <a:rPr lang="zh-CN" altLang="en-US" sz="1600" b="0" i="0" u="none" strike="noStrike" dirty="0">
                          <a:latin typeface="Times New Roman" pitchFamily="18" charset="0"/>
                          <a:ea typeface="楷体_GB2312" pitchFamily="49" charset="-122"/>
                          <a:cs typeface="Times New Roman" pitchFamily="18" charset="0"/>
                        </a:rPr>
                        <a:t>卖出</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609.8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830.74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5.8316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78.73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1004.25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673.98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537.21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560.44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8816">
                <a:tc rowSpan="2">
                  <a:txBody>
                    <a:bodyPr/>
                    <a:lstStyle/>
                    <a:p>
                      <a:pPr algn="ctr" fontAlgn="b"/>
                      <a:r>
                        <a:rPr lang="zh-CN" altLang="en-US" sz="1600" b="0" i="0" u="none" strike="noStrike" dirty="0">
                          <a:latin typeface="Times New Roman" pitchFamily="18" charset="0"/>
                          <a:ea typeface="楷体_GB2312" pitchFamily="49" charset="-122"/>
                          <a:cs typeface="Times New Roman" pitchFamily="18" charset="0"/>
                        </a:rPr>
                        <a:t>九个月</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zh-CN" altLang="en-US" sz="1600" b="0" i="0" u="none" strike="noStrike" dirty="0">
                          <a:latin typeface="Times New Roman" pitchFamily="18" charset="0"/>
                          <a:ea typeface="楷体_GB2312" pitchFamily="49" charset="-122"/>
                          <a:cs typeface="Times New Roman" pitchFamily="18" charset="0"/>
                        </a:rPr>
                        <a:t>买入</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605.75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823.43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5.7794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78.11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995.71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668.96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528.16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554.38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8603">
                <a:tc vMerge="1">
                  <a:txBody>
                    <a:bodyPr/>
                    <a:lstStyle/>
                    <a:p>
                      <a:pPr algn="ctr" fontAlgn="b"/>
                      <a:endParaRPr lang="zh-CN" altLang="en-US" sz="1600" b="0" i="0" u="none" strike="noStrike" dirty="0">
                        <a:latin typeface="Times New Roman" pitchFamily="18" charset="0"/>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zh-CN" altLang="en-US" sz="1600" b="0" i="0" u="none" strike="noStrike" dirty="0" smtClean="0">
                          <a:latin typeface="Times New Roman" pitchFamily="18" charset="0"/>
                          <a:ea typeface="楷体_GB2312" pitchFamily="49" charset="-122"/>
                          <a:cs typeface="Times New Roman" pitchFamily="18" charset="0"/>
                        </a:rPr>
                        <a:t>卖出</a:t>
                      </a:r>
                      <a:endParaRPr lang="zh-CN" altLang="en-US" sz="1600" b="0" i="0" u="none" strike="noStrike" dirty="0">
                        <a:latin typeface="Times New Roman" pitchFamily="18" charset="0"/>
                        <a:ea typeface="楷体_GB2312" pitchFamily="49" charset="-122"/>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smtClean="0">
                          <a:latin typeface="Times New Roman" pitchFamily="18" charset="0"/>
                          <a:ea typeface="楷体_GB2312" pitchFamily="49" charset="-122"/>
                          <a:cs typeface="Times New Roman" pitchFamily="18" charset="0"/>
                        </a:rPr>
                        <a:t>610.89</a:t>
                      </a:r>
                      <a:endParaRPr lang="en-US" altLang="zh-CN" sz="1600" b="0" i="0" u="none" strike="noStrike" dirty="0">
                        <a:latin typeface="Times New Roman" pitchFamily="18" charset="0"/>
                        <a:ea typeface="楷体_GB2312" pitchFamily="49" charset="-122"/>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smtClean="0">
                          <a:latin typeface="Times New Roman" pitchFamily="18" charset="0"/>
                          <a:ea typeface="楷体_GB2312" pitchFamily="49" charset="-122"/>
                          <a:cs typeface="Times New Roman" pitchFamily="18" charset="0"/>
                        </a:rPr>
                        <a:t>832.05</a:t>
                      </a:r>
                      <a:endParaRPr lang="en-US" altLang="zh-CN" sz="1600" b="0" i="0" u="none" strike="noStrike" dirty="0">
                        <a:latin typeface="Times New Roman" pitchFamily="18" charset="0"/>
                        <a:ea typeface="楷体_GB2312" pitchFamily="49" charset="-122"/>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smtClean="0">
                          <a:latin typeface="Times New Roman" pitchFamily="18" charset="0"/>
                          <a:ea typeface="楷体_GB2312" pitchFamily="49" charset="-122"/>
                          <a:cs typeface="Times New Roman" pitchFamily="18" charset="0"/>
                        </a:rPr>
                        <a:t>5.8443</a:t>
                      </a:r>
                      <a:endParaRPr lang="en-US" altLang="zh-CN" sz="1600" b="0" i="0" u="none" strike="noStrike" dirty="0">
                        <a:latin typeface="Times New Roman" pitchFamily="18" charset="0"/>
                        <a:ea typeface="楷体_GB2312" pitchFamily="49" charset="-122"/>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smtClean="0">
                          <a:latin typeface="Times New Roman" pitchFamily="18" charset="0"/>
                          <a:ea typeface="楷体_GB2312" pitchFamily="49" charset="-122"/>
                          <a:cs typeface="Times New Roman" pitchFamily="18" charset="0"/>
                        </a:rPr>
                        <a:t>78.85</a:t>
                      </a:r>
                      <a:endParaRPr lang="en-US" altLang="zh-CN" sz="1600" b="0" i="0" u="none" strike="noStrike" dirty="0">
                        <a:latin typeface="Times New Roman" pitchFamily="18" charset="0"/>
                        <a:ea typeface="楷体_GB2312" pitchFamily="49" charset="-122"/>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smtClean="0">
                          <a:latin typeface="Times New Roman" pitchFamily="18" charset="0"/>
                          <a:ea typeface="楷体_GB2312" pitchFamily="49" charset="-122"/>
                          <a:cs typeface="Times New Roman" pitchFamily="18" charset="0"/>
                        </a:rPr>
                        <a:t>1004.95</a:t>
                      </a:r>
                      <a:endParaRPr lang="en-US" altLang="zh-CN" sz="1600" b="0" i="0" u="none" strike="noStrike" dirty="0">
                        <a:latin typeface="Times New Roman" pitchFamily="18" charset="0"/>
                        <a:ea typeface="楷体_GB2312" pitchFamily="49" charset="-122"/>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smtClean="0">
                          <a:latin typeface="Times New Roman" pitchFamily="18" charset="0"/>
                          <a:ea typeface="楷体_GB2312" pitchFamily="49" charset="-122"/>
                          <a:cs typeface="Times New Roman" pitchFamily="18" charset="0"/>
                        </a:rPr>
                        <a:t>675.7</a:t>
                      </a:r>
                      <a:endParaRPr lang="en-US" altLang="zh-CN" sz="1600" b="0" i="0" u="none" strike="noStrike" dirty="0">
                        <a:latin typeface="Times New Roman" pitchFamily="18" charset="0"/>
                        <a:ea typeface="楷体_GB2312" pitchFamily="49" charset="-122"/>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smtClean="0">
                          <a:latin typeface="Times New Roman" pitchFamily="18" charset="0"/>
                          <a:ea typeface="楷体_GB2312" pitchFamily="49" charset="-122"/>
                          <a:cs typeface="Times New Roman" pitchFamily="18" charset="0"/>
                        </a:rPr>
                        <a:t>534.72</a:t>
                      </a:r>
                      <a:endParaRPr lang="en-US" altLang="zh-CN" sz="1600" b="0" i="0" u="none" strike="noStrike" dirty="0">
                        <a:latin typeface="Times New Roman" pitchFamily="18" charset="0"/>
                        <a:ea typeface="楷体_GB2312" pitchFamily="49" charset="-122"/>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smtClean="0">
                          <a:latin typeface="Times New Roman" pitchFamily="18" charset="0"/>
                          <a:ea typeface="楷体_GB2312" pitchFamily="49" charset="-122"/>
                          <a:cs typeface="Times New Roman" pitchFamily="18" charset="0"/>
                        </a:rPr>
                        <a:t>560.01</a:t>
                      </a:r>
                      <a:endParaRPr lang="en-US" altLang="zh-CN" sz="1600" b="0" i="0" u="none" strike="noStrike" dirty="0">
                        <a:latin typeface="Times New Roman" pitchFamily="18" charset="0"/>
                        <a:ea typeface="楷体_GB2312" pitchFamily="49" charset="-122"/>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02238">
                <a:tc rowSpan="2">
                  <a:txBody>
                    <a:bodyPr/>
                    <a:lstStyle/>
                    <a:p>
                      <a:pPr algn="ctr" fontAlgn="b"/>
                      <a:r>
                        <a:rPr lang="zh-CN" altLang="en-US" sz="1600" b="0" i="0" u="none" strike="noStrike" dirty="0">
                          <a:latin typeface="Times New Roman" pitchFamily="18" charset="0"/>
                          <a:ea typeface="楷体_GB2312" pitchFamily="49" charset="-122"/>
                          <a:cs typeface="Times New Roman" pitchFamily="18" charset="0"/>
                        </a:rPr>
                        <a:t>十二个月</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zh-CN" altLang="en-US" sz="1600" b="0" i="0" u="none" strike="noStrike">
                          <a:latin typeface="Times New Roman" pitchFamily="18" charset="0"/>
                          <a:ea typeface="楷体_GB2312" pitchFamily="49" charset="-122"/>
                          <a:cs typeface="Times New Roman" pitchFamily="18" charset="0"/>
                        </a:rPr>
                        <a:t>买入</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606.1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824.36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5.7912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78.18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995.73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670.38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525.29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553.77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02238">
                <a:tc vMerge="1">
                  <a:txBody>
                    <a:bodyPr/>
                    <a:lstStyle/>
                    <a:p>
                      <a:endParaRPr lang="zh-CN" altLang="en-US"/>
                    </a:p>
                  </a:txBody>
                  <a:tcPr/>
                </a:tc>
                <a:tc>
                  <a:txBody>
                    <a:bodyPr/>
                    <a:lstStyle/>
                    <a:p>
                      <a:pPr algn="ctr" fontAlgn="b"/>
                      <a:r>
                        <a:rPr lang="zh-CN" altLang="en-US" sz="1600" b="0" i="0" u="none" strike="noStrike">
                          <a:latin typeface="Times New Roman" pitchFamily="18" charset="0"/>
                          <a:ea typeface="楷体_GB2312" pitchFamily="49" charset="-122"/>
                          <a:cs typeface="Times New Roman" pitchFamily="18" charset="0"/>
                        </a:rPr>
                        <a:t>卖出</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611.54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832.98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5.8558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78.92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1004.96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677.18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531.81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559.39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012160" y="6021288"/>
            <a:ext cx="2723823" cy="369332"/>
          </a:xfrm>
          <a:prstGeom prst="rect">
            <a:avLst/>
          </a:prstGeom>
          <a:noFill/>
        </p:spPr>
        <p:txBody>
          <a:bodyPr wrap="none" rtlCol="0">
            <a:spAutoFit/>
          </a:bodyPr>
          <a:lstStyle/>
          <a:p>
            <a:r>
              <a:rPr lang="zh-CN" altLang="en-US" b="1" dirty="0" smtClean="0"/>
              <a:t>数据来源：中国银行网站</a:t>
            </a:r>
            <a:endParaRPr lang="zh-CN" alt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bwMode="gray">
          <a:xfrm>
            <a:off x="0" y="0"/>
            <a:ext cx="8892480" cy="36724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Tx/>
              <a:buSzTx/>
              <a:buFontTx/>
              <a:buNone/>
              <a:tabLst/>
              <a:defRPr/>
            </a:pPr>
            <a:r>
              <a:rPr kumimoji="0" lang="en-US" altLang="zh-CN" sz="3200" b="1"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sym typeface="Wingdings 2" pitchFamily="18" charset="2"/>
              </a:rPr>
              <a:t></a:t>
            </a:r>
            <a:r>
              <a:rPr lang="zh-CN" altLang="en-US" sz="3200" b="1" kern="0" dirty="0" smtClean="0">
                <a:latin typeface="楷体_GB2312" pitchFamily="49" charset="-122"/>
                <a:ea typeface="楷体_GB2312" pitchFamily="49" charset="-122"/>
              </a:rPr>
              <a:t>名义</a:t>
            </a:r>
            <a:r>
              <a:rPr kumimoji="0" lang="zh-CN" altLang="en-US" sz="32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汇率与实际汇率</a:t>
            </a:r>
            <a:endParaRPr kumimoji="0" lang="en-US" altLang="zh-CN" sz="32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endParaRPr>
          </a:p>
          <a:p>
            <a:pPr marL="342900" indent="-342900" fontAlgn="base">
              <a:lnSpc>
                <a:spcPct val="120000"/>
              </a:lnSpc>
              <a:spcBef>
                <a:spcPct val="20000"/>
              </a:spcBef>
              <a:spcAft>
                <a:spcPct val="0"/>
              </a:spcAft>
            </a:pPr>
            <a:r>
              <a:rPr lang="zh-CN" altLang="en-US" sz="2800" dirty="0" smtClean="0">
                <a:solidFill>
                  <a:srgbClr val="FF3300"/>
                </a:solidFill>
                <a:latin typeface="Times New Roman" pitchFamily="18" charset="0"/>
                <a:ea typeface="楷体_GB2312" pitchFamily="49" charset="-122"/>
                <a:cs typeface="Times New Roman" pitchFamily="18" charset="0"/>
              </a:rPr>
              <a:t>◎</a:t>
            </a:r>
            <a:r>
              <a:rPr lang="zh-CN" altLang="en-US" sz="2800" dirty="0" smtClean="0">
                <a:latin typeface="Times New Roman" pitchFamily="18" charset="0"/>
                <a:ea typeface="华文新魏" pitchFamily="2" charset="-122"/>
                <a:cs typeface="Times New Roman" pitchFamily="18" charset="0"/>
              </a:rPr>
              <a:t>名义汇率 </a:t>
            </a:r>
            <a:r>
              <a:rPr lang="en-US" altLang="zh-CN" sz="2800" dirty="0" smtClean="0">
                <a:latin typeface="Times New Roman" pitchFamily="18" charset="0"/>
                <a:ea typeface="楷体_GB2312" pitchFamily="49" charset="-122"/>
                <a:cs typeface="Times New Roman" pitchFamily="18" charset="0"/>
              </a:rPr>
              <a:t>(</a:t>
            </a:r>
            <a:r>
              <a:rPr lang="en-US" altLang="zh-CN" sz="2800" i="1" dirty="0" smtClean="0">
                <a:latin typeface="Times New Roman" pitchFamily="18" charset="0"/>
                <a:ea typeface="楷体_GB2312" pitchFamily="49" charset="-122"/>
                <a:cs typeface="Times New Roman" pitchFamily="18" charset="0"/>
              </a:rPr>
              <a:t>Nominal Exchange Rate</a:t>
            </a:r>
            <a:r>
              <a:rPr lang="en-US" altLang="zh-CN" sz="2800" dirty="0" smtClean="0">
                <a:latin typeface="Times New Roman" pitchFamily="18" charset="0"/>
                <a:ea typeface="楷体_GB2312" pitchFamily="49" charset="-122"/>
                <a:cs typeface="Times New Roman" pitchFamily="18" charset="0"/>
              </a:rPr>
              <a:t>)</a:t>
            </a:r>
            <a:r>
              <a:rPr lang="zh-CN" altLang="en-US" sz="2800" dirty="0" smtClean="0">
                <a:latin typeface="Times New Roman" pitchFamily="18" charset="0"/>
                <a:ea typeface="楷体_GB2312" pitchFamily="49" charset="-122"/>
                <a:cs typeface="Times New Roman" pitchFamily="18" charset="0"/>
              </a:rPr>
              <a:t>：在外汇市场上观察到的、挂牌的、交易中使用的汇率。</a:t>
            </a:r>
            <a:endParaRPr lang="en-US" altLang="zh-CN" sz="2800" dirty="0" smtClean="0">
              <a:latin typeface="Times New Roman" pitchFamily="18" charset="0"/>
              <a:ea typeface="楷体_GB2312" pitchFamily="49" charset="-122"/>
              <a:cs typeface="Times New Roman" pitchFamily="18" charset="0"/>
            </a:endParaRPr>
          </a:p>
          <a:p>
            <a:pPr marL="342900" indent="-342900" fontAlgn="base">
              <a:lnSpc>
                <a:spcPct val="120000"/>
              </a:lnSpc>
              <a:spcBef>
                <a:spcPct val="20000"/>
              </a:spcBef>
              <a:spcAft>
                <a:spcPct val="0"/>
              </a:spcAft>
            </a:pPr>
            <a:r>
              <a:rPr lang="zh-CN" altLang="en-US" sz="2800" dirty="0" smtClean="0">
                <a:solidFill>
                  <a:srgbClr val="FF3300"/>
                </a:solidFill>
                <a:latin typeface="Times New Roman" pitchFamily="18" charset="0"/>
                <a:ea typeface="楷体_GB2312" pitchFamily="49" charset="-122"/>
                <a:cs typeface="Times New Roman" pitchFamily="18" charset="0"/>
              </a:rPr>
              <a:t>◎</a:t>
            </a:r>
            <a:r>
              <a:rPr lang="zh-CN" altLang="en-US" sz="2800" dirty="0" smtClean="0">
                <a:latin typeface="Times New Roman" pitchFamily="18" charset="0"/>
                <a:ea typeface="华文新魏" pitchFamily="2" charset="-122"/>
                <a:cs typeface="Times New Roman" pitchFamily="18" charset="0"/>
              </a:rPr>
              <a:t>实际汇率</a:t>
            </a:r>
            <a:r>
              <a:rPr lang="en-US" altLang="zh-CN" sz="2800" dirty="0" smtClean="0">
                <a:latin typeface="Times New Roman" pitchFamily="18" charset="0"/>
                <a:ea typeface="楷体_GB2312" pitchFamily="49" charset="-122"/>
                <a:cs typeface="Times New Roman" pitchFamily="18" charset="0"/>
              </a:rPr>
              <a:t>(</a:t>
            </a:r>
            <a:r>
              <a:rPr lang="en-US" altLang="zh-CN" sz="2800" i="1" dirty="0" smtClean="0">
                <a:latin typeface="Times New Roman" pitchFamily="18" charset="0"/>
                <a:ea typeface="楷体_GB2312" pitchFamily="49" charset="-122"/>
                <a:cs typeface="Times New Roman" pitchFamily="18" charset="0"/>
              </a:rPr>
              <a:t>Real Exchange Rate</a:t>
            </a:r>
            <a:r>
              <a:rPr lang="en-US" altLang="zh-CN" sz="2800" dirty="0" smtClean="0">
                <a:latin typeface="Times New Roman" pitchFamily="18" charset="0"/>
                <a:ea typeface="楷体_GB2312" pitchFamily="49" charset="-122"/>
                <a:cs typeface="Times New Roman" pitchFamily="18" charset="0"/>
              </a:rPr>
              <a:t>)</a:t>
            </a:r>
            <a:r>
              <a:rPr lang="zh-CN" altLang="en-US" sz="2800" dirty="0" smtClean="0">
                <a:latin typeface="Times New Roman" pitchFamily="18" charset="0"/>
                <a:ea typeface="楷体_GB2312" pitchFamily="49" charset="-122"/>
                <a:cs typeface="Times New Roman" pitchFamily="18" charset="0"/>
              </a:rPr>
              <a:t>：在某种经济体货币的名义汇率的基础上，考虑到该经济体与其他经济体之间物价差异因素的汇率。实际汇率无法直接观察得到，需要测算。</a:t>
            </a:r>
          </a:p>
          <a:p>
            <a:pPr marL="342900" indent="-342900" fontAlgn="base">
              <a:lnSpc>
                <a:spcPct val="120000"/>
              </a:lnSpc>
              <a:spcBef>
                <a:spcPct val="20000"/>
              </a:spcBef>
              <a:spcAft>
                <a:spcPct val="0"/>
              </a:spcAft>
            </a:pPr>
            <a:endParaRPr lang="en-US" altLang="zh-CN" sz="2200" dirty="0" smtClean="0">
              <a:latin typeface="Times New Roman" pitchFamily="18" charset="0"/>
              <a:ea typeface="楷体_GB2312" pitchFamily="49" charset="-122"/>
              <a:cs typeface="Times New Roman" pitchFamily="18" charset="0"/>
            </a:endParaRPr>
          </a:p>
          <a:p>
            <a:pPr marL="342900" indent="-342900" fontAlgn="base">
              <a:lnSpc>
                <a:spcPct val="120000"/>
              </a:lnSpc>
              <a:spcBef>
                <a:spcPct val="20000"/>
              </a:spcBef>
              <a:spcAft>
                <a:spcPct val="0"/>
              </a:spcAft>
            </a:pPr>
            <a:endParaRPr lang="en-US" altLang="zh-CN" sz="2400" dirty="0" smtClean="0">
              <a:latin typeface="Times New Roman" pitchFamily="18" charset="0"/>
              <a:ea typeface="楷体_GB2312" pitchFamily="49" charset="-122"/>
              <a:cs typeface="Times New Roman" pitchFamily="18" charset="0"/>
            </a:endParaRPr>
          </a:p>
          <a:p>
            <a:pPr marL="342900" indent="-342900" fontAlgn="base">
              <a:lnSpc>
                <a:spcPct val="120000"/>
              </a:lnSpc>
              <a:spcBef>
                <a:spcPct val="20000"/>
              </a:spcBef>
              <a:spcAft>
                <a:spcPct val="0"/>
              </a:spcAft>
            </a:pP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楷体_GB2312" pitchFamily="49" charset="-122"/>
                <a:cs typeface="Times New Roman" pitchFamily="18" charset="0"/>
              </a:rPr>
              <a:t>     </a:t>
            </a:r>
            <a:endPar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楷体_GB2312" pitchFamily="49" charset="-122"/>
              <a:cs typeface="Times New Roman" pitchFamily="18" charset="0"/>
            </a:endParaRPr>
          </a:p>
          <a:p>
            <a:pPr marL="342900" indent="-342900" fontAlgn="base">
              <a:lnSpc>
                <a:spcPct val="120000"/>
              </a:lnSpc>
              <a:spcBef>
                <a:spcPct val="20000"/>
              </a:spcBef>
              <a:spcAft>
                <a:spcPct val="0"/>
              </a:spcAft>
            </a:pPr>
            <a:endParaRPr lang="en-US" altLang="zh-CN" sz="2400" b="1" dirty="0" smtClean="0">
              <a:latin typeface="Times New Roman" pitchFamily="18" charset="0"/>
              <a:ea typeface="楷体_GB2312" pitchFamily="49" charset="-122"/>
              <a:cs typeface="Times New Roman" pitchFamily="18" charset="0"/>
            </a:endParaRPr>
          </a:p>
          <a:p>
            <a:pPr marL="342900" marR="0" lvl="0" indent="-342900" algn="l" defTabSz="914400" rtl="0" eaLnBrk="1" fontAlgn="base" latinLnBrk="0" hangingPunct="1">
              <a:lnSpc>
                <a:spcPct val="120000"/>
              </a:lnSpc>
              <a:spcBef>
                <a:spcPct val="20000"/>
              </a:spcBef>
              <a:spcAft>
                <a:spcPct val="0"/>
              </a:spcAft>
              <a:buClrTx/>
              <a:buSzTx/>
              <a:buFontTx/>
              <a:buNone/>
              <a:tabLst/>
              <a:defRPr/>
            </a:pPr>
            <a:r>
              <a:rPr kumimoji="0" lang="zh-CN" altLang="en-US" sz="2600" b="1" i="0" u="none" strike="noStrike" kern="0" cap="none" spc="0" normalizeH="0" baseline="0" noProof="0" dirty="0" smtClean="0">
                <a:ln>
                  <a:noFill/>
                </a:ln>
                <a:solidFill>
                  <a:schemeClr val="hlink"/>
                </a:solidFill>
                <a:effectLst/>
                <a:uLnTx/>
                <a:uFillTx/>
                <a:latin typeface="楷体_GB2312" pitchFamily="49" charset="-122"/>
                <a:ea typeface="楷体_GB2312" pitchFamily="49" charset="-122"/>
                <a:cs typeface="+mn-cs"/>
              </a:rPr>
              <a:t> </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type="subTitle" idx="1"/>
          </p:nvPr>
        </p:nvSpPr>
        <p:spPr>
          <a:xfrm>
            <a:off x="0" y="1857364"/>
            <a:ext cx="7620000" cy="2507740"/>
          </a:xfrm>
        </p:spPr>
        <p:txBody>
          <a:bodyPr/>
          <a:lstStyle/>
          <a:p>
            <a:r>
              <a:rPr lang="zh-CN" altLang="en-US" sz="5400" b="1" dirty="0" smtClean="0">
                <a:solidFill>
                  <a:srgbClr val="C00000"/>
                </a:solidFill>
                <a:latin typeface="华文新魏" pitchFamily="2" charset="-122"/>
                <a:ea typeface="华文新魏" pitchFamily="2" charset="-122"/>
              </a:rPr>
              <a:t>          </a:t>
            </a:r>
            <a:r>
              <a:rPr lang="zh-CN" altLang="en-US" sz="5400" b="1" dirty="0" smtClean="0">
                <a:latin typeface="华文新魏" pitchFamily="2" charset="-122"/>
                <a:ea typeface="华文新魏" pitchFamily="2" charset="-122"/>
              </a:rPr>
              <a:t>第</a:t>
            </a:r>
            <a:r>
              <a:rPr lang="en-US" altLang="zh-CN" sz="5400" b="1" dirty="0" smtClean="0">
                <a:latin typeface="华文新魏" pitchFamily="2" charset="-122"/>
                <a:ea typeface="华文新魏" pitchFamily="2" charset="-122"/>
              </a:rPr>
              <a:t>2</a:t>
            </a:r>
            <a:r>
              <a:rPr lang="zh-CN" altLang="en-US" sz="5400" b="1" dirty="0" smtClean="0">
                <a:latin typeface="华文新魏" pitchFamily="2" charset="-122"/>
                <a:ea typeface="华文新魏" pitchFamily="2" charset="-122"/>
              </a:rPr>
              <a:t>节</a:t>
            </a:r>
            <a:endParaRPr lang="en-US" altLang="zh-CN" sz="5400" b="1" dirty="0" smtClean="0">
              <a:latin typeface="华文新魏" pitchFamily="2" charset="-122"/>
              <a:ea typeface="华文新魏" pitchFamily="2" charset="-122"/>
            </a:endParaRPr>
          </a:p>
          <a:p>
            <a:r>
              <a:rPr lang="zh-CN" altLang="en-US" sz="5400" b="1" dirty="0" smtClean="0">
                <a:latin typeface="华文新魏" pitchFamily="2" charset="-122"/>
                <a:ea typeface="华文新魏" pitchFamily="2" charset="-122"/>
              </a:rPr>
              <a:t>  汇率决定理论</a:t>
            </a:r>
            <a:endParaRPr lang="en-US" altLang="zh-CN" sz="5400" b="1" dirty="0" smtClean="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2" name="Picture 2"/>
          <p:cNvPicPr>
            <a:picLocks noChangeAspect="1" noChangeArrowheads="1"/>
          </p:cNvPicPr>
          <p:nvPr/>
        </p:nvPicPr>
        <p:blipFill>
          <a:blip r:embed="rId2" cstate="print"/>
          <a:srcRect/>
          <a:stretch>
            <a:fillRect/>
          </a:stretch>
        </p:blipFill>
        <p:spPr bwMode="auto">
          <a:xfrm>
            <a:off x="-26481" y="0"/>
            <a:ext cx="9144000" cy="6860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p:cNvSpPr>
            <a:spLocks noChangeShapeType="1"/>
          </p:cNvSpPr>
          <p:nvPr/>
        </p:nvSpPr>
        <p:spPr bwMode="auto">
          <a:xfrm>
            <a:off x="5262563" y="1214438"/>
            <a:ext cx="433387" cy="0"/>
          </a:xfrm>
          <a:prstGeom prst="line">
            <a:avLst/>
          </a:prstGeom>
          <a:noFill/>
          <a:ln w="19050">
            <a:solidFill>
              <a:schemeClr val="tx1"/>
            </a:solidFill>
            <a:round/>
            <a:headEnd/>
            <a:tailEnd/>
          </a:ln>
        </p:spPr>
        <p:txBody>
          <a:bodyPr>
            <a:spAutoFit/>
          </a:bodyPr>
          <a:lstStyle/>
          <a:p>
            <a:endParaRPr lang="zh-CN" altLang="en-US"/>
          </a:p>
        </p:txBody>
      </p:sp>
      <p:sp>
        <p:nvSpPr>
          <p:cNvPr id="5" name="Line 4"/>
          <p:cNvSpPr>
            <a:spLocks noChangeShapeType="1"/>
          </p:cNvSpPr>
          <p:nvPr/>
        </p:nvSpPr>
        <p:spPr bwMode="auto">
          <a:xfrm>
            <a:off x="5262563" y="857250"/>
            <a:ext cx="433387" cy="0"/>
          </a:xfrm>
          <a:prstGeom prst="line">
            <a:avLst/>
          </a:prstGeom>
          <a:noFill/>
          <a:ln w="19050">
            <a:solidFill>
              <a:schemeClr val="tx1"/>
            </a:solidFill>
            <a:round/>
            <a:headEnd/>
            <a:tailEnd/>
          </a:ln>
        </p:spPr>
        <p:txBody>
          <a:bodyPr>
            <a:spAutoFit/>
          </a:bodyPr>
          <a:lstStyle/>
          <a:p>
            <a:endParaRPr lang="zh-CN" altLang="en-US"/>
          </a:p>
        </p:txBody>
      </p:sp>
      <p:sp>
        <p:nvSpPr>
          <p:cNvPr id="6" name="Line 5"/>
          <p:cNvSpPr>
            <a:spLocks noChangeShapeType="1"/>
          </p:cNvSpPr>
          <p:nvPr/>
        </p:nvSpPr>
        <p:spPr bwMode="auto">
          <a:xfrm>
            <a:off x="4903788" y="1214438"/>
            <a:ext cx="360362" cy="0"/>
          </a:xfrm>
          <a:prstGeom prst="line">
            <a:avLst/>
          </a:prstGeom>
          <a:noFill/>
          <a:ln w="19050">
            <a:solidFill>
              <a:schemeClr val="tx1"/>
            </a:solidFill>
            <a:round/>
            <a:headEnd/>
            <a:tailEnd/>
          </a:ln>
        </p:spPr>
        <p:txBody>
          <a:bodyPr>
            <a:spAutoFit/>
          </a:bodyPr>
          <a:lstStyle/>
          <a:p>
            <a:endParaRPr lang="zh-CN" altLang="en-US"/>
          </a:p>
        </p:txBody>
      </p:sp>
      <p:sp>
        <p:nvSpPr>
          <p:cNvPr id="7" name="Text Box 6"/>
          <p:cNvSpPr txBox="1">
            <a:spLocks noChangeArrowheads="1"/>
          </p:cNvSpPr>
          <p:nvPr/>
        </p:nvSpPr>
        <p:spPr bwMode="auto">
          <a:xfrm>
            <a:off x="3103563" y="1071563"/>
            <a:ext cx="1800225" cy="357187"/>
          </a:xfrm>
          <a:prstGeom prst="rect">
            <a:avLst/>
          </a:prstGeom>
          <a:solidFill>
            <a:srgbClr val="FFCCFF"/>
          </a:solidFill>
          <a:ln w="19050" algn="ctr">
            <a:solidFill>
              <a:schemeClr val="tx1"/>
            </a:solidFill>
            <a:miter lim="800000"/>
            <a:headEnd/>
            <a:tailEnd/>
          </a:ln>
        </p:spPr>
        <p:txBody>
          <a:bodyPr wrap="none" lIns="92075" tIns="46038" rIns="92075" bIns="46038" anchor="ctr"/>
          <a:lstStyle/>
          <a:p>
            <a:pPr algn="ctr" eaLnBrk="0" hangingPunct="0">
              <a:lnSpc>
                <a:spcPct val="90000"/>
              </a:lnSpc>
            </a:pPr>
            <a:r>
              <a:rPr kumimoji="1" lang="zh-CN" altLang="en-US" sz="1800" b="1" dirty="0">
                <a:solidFill>
                  <a:srgbClr val="000000"/>
                </a:solidFill>
                <a:ea typeface="黑体" pitchFamily="2" charset="-122"/>
              </a:rPr>
              <a:t>外汇和汇率</a:t>
            </a:r>
          </a:p>
        </p:txBody>
      </p:sp>
      <p:sp>
        <p:nvSpPr>
          <p:cNvPr id="8" name="Text Box 7"/>
          <p:cNvSpPr txBox="1">
            <a:spLocks noChangeArrowheads="1"/>
          </p:cNvSpPr>
          <p:nvPr/>
        </p:nvSpPr>
        <p:spPr bwMode="auto">
          <a:xfrm>
            <a:off x="5695950" y="1420813"/>
            <a:ext cx="2160588" cy="293687"/>
          </a:xfrm>
          <a:prstGeom prst="rect">
            <a:avLst/>
          </a:prstGeom>
          <a:solidFill>
            <a:srgbClr val="FFCCFF"/>
          </a:solidFill>
          <a:ln w="19050" algn="ctr">
            <a:solidFill>
              <a:schemeClr val="tx1"/>
            </a:solidFill>
            <a:miter lim="800000"/>
            <a:headEnd/>
            <a:tailEnd/>
          </a:ln>
        </p:spPr>
        <p:txBody>
          <a:bodyPr wrap="none" lIns="92075" tIns="46038" rIns="92075" bIns="46038" anchor="ctr"/>
          <a:lstStyle/>
          <a:p>
            <a:pPr algn="ctr" eaLnBrk="0" hangingPunct="0">
              <a:lnSpc>
                <a:spcPct val="90000"/>
              </a:lnSpc>
            </a:pPr>
            <a:r>
              <a:rPr kumimoji="1" lang="zh-CN" altLang="en-US" sz="1800" b="1">
                <a:solidFill>
                  <a:srgbClr val="000000"/>
                </a:solidFill>
                <a:ea typeface="黑体" pitchFamily="2" charset="-122"/>
              </a:rPr>
              <a:t>汇率的分类</a:t>
            </a:r>
          </a:p>
        </p:txBody>
      </p:sp>
      <p:sp>
        <p:nvSpPr>
          <p:cNvPr id="9" name="Text Box 8"/>
          <p:cNvSpPr txBox="1">
            <a:spLocks noChangeArrowheads="1"/>
          </p:cNvSpPr>
          <p:nvPr/>
        </p:nvSpPr>
        <p:spPr bwMode="auto">
          <a:xfrm>
            <a:off x="3103563" y="2000250"/>
            <a:ext cx="1800225" cy="352425"/>
          </a:xfrm>
          <a:prstGeom prst="rect">
            <a:avLst/>
          </a:prstGeom>
          <a:solidFill>
            <a:srgbClr val="FFCCFF"/>
          </a:solidFill>
          <a:ln w="19050" algn="ctr">
            <a:solidFill>
              <a:schemeClr val="tx1"/>
            </a:solidFill>
            <a:miter lim="800000"/>
            <a:headEnd/>
            <a:tailEnd/>
          </a:ln>
        </p:spPr>
        <p:txBody>
          <a:bodyPr wrap="none" lIns="92075" tIns="46038" rIns="92075" bIns="46038" anchor="ctr"/>
          <a:lstStyle/>
          <a:p>
            <a:pPr algn="ctr" eaLnBrk="0" hangingPunct="0">
              <a:lnSpc>
                <a:spcPct val="90000"/>
              </a:lnSpc>
            </a:pPr>
            <a:r>
              <a:rPr kumimoji="1" lang="zh-CN" altLang="en-US" sz="1800" b="1">
                <a:solidFill>
                  <a:srgbClr val="000000"/>
                </a:solidFill>
                <a:ea typeface="黑体" pitchFamily="2" charset="-122"/>
              </a:rPr>
              <a:t>汇率的决定理论</a:t>
            </a:r>
          </a:p>
        </p:txBody>
      </p:sp>
      <p:sp>
        <p:nvSpPr>
          <p:cNvPr id="10" name="Text Box 9"/>
          <p:cNvSpPr txBox="1">
            <a:spLocks noChangeArrowheads="1"/>
          </p:cNvSpPr>
          <p:nvPr/>
        </p:nvSpPr>
        <p:spPr bwMode="auto">
          <a:xfrm>
            <a:off x="5673725" y="1857375"/>
            <a:ext cx="2233613" cy="285750"/>
          </a:xfrm>
          <a:prstGeom prst="rect">
            <a:avLst/>
          </a:prstGeom>
          <a:solidFill>
            <a:srgbClr val="FFCCFF"/>
          </a:solidFill>
          <a:ln w="19050" algn="ctr">
            <a:solidFill>
              <a:schemeClr val="tx1"/>
            </a:solidFill>
            <a:miter lim="800000"/>
            <a:headEnd/>
            <a:tailEnd/>
          </a:ln>
        </p:spPr>
        <p:txBody>
          <a:bodyPr wrap="none" lIns="92075" tIns="46038" rIns="92075" bIns="46038" anchor="ctr"/>
          <a:lstStyle/>
          <a:p>
            <a:pPr algn="ctr" eaLnBrk="0" hangingPunct="0">
              <a:lnSpc>
                <a:spcPct val="90000"/>
              </a:lnSpc>
            </a:pPr>
            <a:r>
              <a:rPr kumimoji="1" lang="zh-CN" altLang="en-US" sz="1800" b="1">
                <a:solidFill>
                  <a:srgbClr val="000000"/>
                </a:solidFill>
                <a:ea typeface="黑体" pitchFamily="2" charset="-122"/>
              </a:rPr>
              <a:t>早期汇率决定理论</a:t>
            </a:r>
          </a:p>
        </p:txBody>
      </p:sp>
      <p:sp>
        <p:nvSpPr>
          <p:cNvPr id="11" name="Line 10"/>
          <p:cNvSpPr>
            <a:spLocks noChangeShapeType="1"/>
          </p:cNvSpPr>
          <p:nvPr/>
        </p:nvSpPr>
        <p:spPr bwMode="auto">
          <a:xfrm flipV="1">
            <a:off x="5262563" y="1571625"/>
            <a:ext cx="433387" cy="0"/>
          </a:xfrm>
          <a:prstGeom prst="line">
            <a:avLst/>
          </a:prstGeom>
          <a:noFill/>
          <a:ln w="19050">
            <a:solidFill>
              <a:schemeClr val="tx1"/>
            </a:solidFill>
            <a:round/>
            <a:headEnd/>
            <a:tailEnd/>
          </a:ln>
        </p:spPr>
        <p:txBody>
          <a:bodyPr>
            <a:spAutoFit/>
          </a:bodyPr>
          <a:lstStyle/>
          <a:p>
            <a:endParaRPr lang="zh-CN" altLang="en-US"/>
          </a:p>
        </p:txBody>
      </p:sp>
      <p:sp>
        <p:nvSpPr>
          <p:cNvPr id="12" name="Text Box 11"/>
          <p:cNvSpPr txBox="1">
            <a:spLocks noChangeArrowheads="1"/>
          </p:cNvSpPr>
          <p:nvPr/>
        </p:nvSpPr>
        <p:spPr bwMode="auto">
          <a:xfrm>
            <a:off x="5673725" y="2214563"/>
            <a:ext cx="2233613" cy="287337"/>
          </a:xfrm>
          <a:prstGeom prst="rect">
            <a:avLst/>
          </a:prstGeom>
          <a:solidFill>
            <a:srgbClr val="FFCCFF"/>
          </a:solidFill>
          <a:ln w="19050" algn="ctr">
            <a:solidFill>
              <a:schemeClr val="tx1"/>
            </a:solidFill>
            <a:miter lim="800000"/>
            <a:headEnd/>
            <a:tailEnd/>
          </a:ln>
        </p:spPr>
        <p:txBody>
          <a:bodyPr wrap="none" lIns="92075" tIns="46038" rIns="92075" bIns="46038" anchor="ctr"/>
          <a:lstStyle/>
          <a:p>
            <a:pPr algn="ctr" eaLnBrk="0" hangingPunct="0">
              <a:lnSpc>
                <a:spcPct val="90000"/>
              </a:lnSpc>
            </a:pPr>
            <a:r>
              <a:rPr kumimoji="1" lang="zh-CN" altLang="en-US" sz="1800" b="1">
                <a:solidFill>
                  <a:srgbClr val="000000"/>
                </a:solidFill>
                <a:ea typeface="黑体" pitchFamily="2" charset="-122"/>
              </a:rPr>
              <a:t>现代汇率决定理论</a:t>
            </a:r>
          </a:p>
        </p:txBody>
      </p:sp>
      <p:sp>
        <p:nvSpPr>
          <p:cNvPr id="13" name="Line 12"/>
          <p:cNvSpPr>
            <a:spLocks noChangeShapeType="1"/>
          </p:cNvSpPr>
          <p:nvPr/>
        </p:nvSpPr>
        <p:spPr bwMode="auto">
          <a:xfrm flipV="1">
            <a:off x="5262563" y="2357438"/>
            <a:ext cx="433387" cy="0"/>
          </a:xfrm>
          <a:prstGeom prst="line">
            <a:avLst/>
          </a:prstGeom>
          <a:noFill/>
          <a:ln w="19050">
            <a:solidFill>
              <a:schemeClr val="tx1"/>
            </a:solidFill>
            <a:round/>
            <a:headEnd/>
            <a:tailEnd/>
          </a:ln>
        </p:spPr>
        <p:txBody>
          <a:bodyPr>
            <a:spAutoFit/>
          </a:bodyPr>
          <a:lstStyle/>
          <a:p>
            <a:endParaRPr lang="zh-CN" altLang="en-US"/>
          </a:p>
        </p:txBody>
      </p:sp>
      <p:sp>
        <p:nvSpPr>
          <p:cNvPr id="14" name="Line 14"/>
          <p:cNvSpPr>
            <a:spLocks noChangeShapeType="1"/>
          </p:cNvSpPr>
          <p:nvPr/>
        </p:nvSpPr>
        <p:spPr bwMode="auto">
          <a:xfrm flipV="1">
            <a:off x="4903788" y="2143125"/>
            <a:ext cx="361950" cy="0"/>
          </a:xfrm>
          <a:prstGeom prst="line">
            <a:avLst/>
          </a:prstGeom>
          <a:noFill/>
          <a:ln w="19050">
            <a:solidFill>
              <a:schemeClr val="tx1"/>
            </a:solidFill>
            <a:round/>
            <a:headEnd/>
            <a:tailEnd/>
          </a:ln>
        </p:spPr>
        <p:txBody>
          <a:bodyPr>
            <a:spAutoFit/>
          </a:bodyPr>
          <a:lstStyle/>
          <a:p>
            <a:endParaRPr lang="zh-CN" altLang="en-US"/>
          </a:p>
        </p:txBody>
      </p:sp>
      <p:sp>
        <p:nvSpPr>
          <p:cNvPr id="15" name="Text Box 15"/>
          <p:cNvSpPr txBox="1">
            <a:spLocks noChangeArrowheads="1"/>
          </p:cNvSpPr>
          <p:nvPr/>
        </p:nvSpPr>
        <p:spPr bwMode="auto">
          <a:xfrm>
            <a:off x="5695950" y="1071563"/>
            <a:ext cx="2160588" cy="298450"/>
          </a:xfrm>
          <a:prstGeom prst="rect">
            <a:avLst/>
          </a:prstGeom>
          <a:solidFill>
            <a:srgbClr val="FFCCFF"/>
          </a:solidFill>
          <a:ln w="19050" algn="ctr">
            <a:solidFill>
              <a:schemeClr val="tx1"/>
            </a:solidFill>
            <a:miter lim="800000"/>
            <a:headEnd/>
            <a:tailEnd/>
          </a:ln>
        </p:spPr>
        <p:txBody>
          <a:bodyPr wrap="none" lIns="92075" tIns="46038" rIns="92075" bIns="46038" anchor="ctr"/>
          <a:lstStyle/>
          <a:p>
            <a:pPr algn="ctr" eaLnBrk="0" hangingPunct="0">
              <a:lnSpc>
                <a:spcPct val="90000"/>
              </a:lnSpc>
            </a:pPr>
            <a:r>
              <a:rPr kumimoji="1" lang="zh-CN" altLang="en-US" sz="1800" b="1">
                <a:solidFill>
                  <a:srgbClr val="000000"/>
                </a:solidFill>
                <a:ea typeface="黑体" pitchFamily="2" charset="-122"/>
              </a:rPr>
              <a:t>汇率及汇率标价法</a:t>
            </a:r>
          </a:p>
        </p:txBody>
      </p:sp>
      <p:sp>
        <p:nvSpPr>
          <p:cNvPr id="16" name="Text Box 16"/>
          <p:cNvSpPr txBox="1">
            <a:spLocks noChangeArrowheads="1"/>
          </p:cNvSpPr>
          <p:nvPr/>
        </p:nvSpPr>
        <p:spPr bwMode="auto">
          <a:xfrm>
            <a:off x="5695950" y="714375"/>
            <a:ext cx="2160588" cy="303213"/>
          </a:xfrm>
          <a:prstGeom prst="rect">
            <a:avLst/>
          </a:prstGeom>
          <a:solidFill>
            <a:srgbClr val="FFCCFF"/>
          </a:solidFill>
          <a:ln w="19050" algn="ctr">
            <a:solidFill>
              <a:schemeClr val="tx1"/>
            </a:solidFill>
            <a:miter lim="800000"/>
            <a:headEnd/>
            <a:tailEnd/>
          </a:ln>
        </p:spPr>
        <p:txBody>
          <a:bodyPr wrap="none" lIns="92075" tIns="46038" rIns="92075" bIns="46038" anchor="ctr"/>
          <a:lstStyle/>
          <a:p>
            <a:pPr algn="ctr" eaLnBrk="0" hangingPunct="0">
              <a:lnSpc>
                <a:spcPct val="90000"/>
              </a:lnSpc>
            </a:pPr>
            <a:r>
              <a:rPr kumimoji="1" lang="zh-CN" altLang="en-US" sz="1800" b="1">
                <a:solidFill>
                  <a:srgbClr val="000000"/>
                </a:solidFill>
                <a:ea typeface="黑体" pitchFamily="2" charset="-122"/>
              </a:rPr>
              <a:t>外汇的概念</a:t>
            </a:r>
          </a:p>
        </p:txBody>
      </p:sp>
      <p:sp>
        <p:nvSpPr>
          <p:cNvPr id="17" name="Line 21"/>
          <p:cNvSpPr>
            <a:spLocks noChangeShapeType="1"/>
          </p:cNvSpPr>
          <p:nvPr/>
        </p:nvSpPr>
        <p:spPr bwMode="auto">
          <a:xfrm flipV="1">
            <a:off x="5262563" y="1928813"/>
            <a:ext cx="433387" cy="0"/>
          </a:xfrm>
          <a:prstGeom prst="line">
            <a:avLst/>
          </a:prstGeom>
          <a:noFill/>
          <a:ln w="19050">
            <a:solidFill>
              <a:schemeClr val="tx1"/>
            </a:solidFill>
            <a:round/>
            <a:headEnd/>
            <a:tailEnd/>
          </a:ln>
        </p:spPr>
        <p:txBody>
          <a:bodyPr>
            <a:spAutoFit/>
          </a:bodyPr>
          <a:lstStyle/>
          <a:p>
            <a:endParaRPr lang="zh-CN" altLang="en-US"/>
          </a:p>
        </p:txBody>
      </p:sp>
      <p:cxnSp>
        <p:nvCxnSpPr>
          <p:cNvPr id="18" name="直接连接符 33"/>
          <p:cNvCxnSpPr>
            <a:cxnSpLocks noChangeShapeType="1"/>
            <a:stCxn id="5" idx="0"/>
            <a:endCxn id="11" idx="0"/>
          </p:cNvCxnSpPr>
          <p:nvPr/>
        </p:nvCxnSpPr>
        <p:spPr bwMode="auto">
          <a:xfrm rot="5400000">
            <a:off x="4906169" y="1213644"/>
            <a:ext cx="714375" cy="1587"/>
          </a:xfrm>
          <a:prstGeom prst="line">
            <a:avLst/>
          </a:prstGeom>
          <a:noFill/>
          <a:ln w="19050">
            <a:solidFill>
              <a:schemeClr val="tx1"/>
            </a:solidFill>
            <a:round/>
            <a:headEnd/>
            <a:tailEnd/>
          </a:ln>
        </p:spPr>
      </p:cxnSp>
      <p:cxnSp>
        <p:nvCxnSpPr>
          <p:cNvPr id="19" name="直接连接符 34"/>
          <p:cNvCxnSpPr>
            <a:cxnSpLocks noChangeShapeType="1"/>
          </p:cNvCxnSpPr>
          <p:nvPr/>
        </p:nvCxnSpPr>
        <p:spPr bwMode="auto">
          <a:xfrm rot="5400000">
            <a:off x="5077619" y="2134394"/>
            <a:ext cx="420687" cy="9525"/>
          </a:xfrm>
          <a:prstGeom prst="line">
            <a:avLst/>
          </a:prstGeom>
          <a:noFill/>
          <a:ln w="19050">
            <a:solidFill>
              <a:schemeClr val="tx1"/>
            </a:solidFill>
            <a:round/>
            <a:headEnd/>
            <a:tailEnd/>
          </a:ln>
        </p:spPr>
      </p:cxnSp>
      <p:sp>
        <p:nvSpPr>
          <p:cNvPr id="20" name="Line 2"/>
          <p:cNvSpPr>
            <a:spLocks noChangeShapeType="1"/>
          </p:cNvSpPr>
          <p:nvPr/>
        </p:nvSpPr>
        <p:spPr bwMode="auto">
          <a:xfrm>
            <a:off x="5262563" y="3357563"/>
            <a:ext cx="433387" cy="0"/>
          </a:xfrm>
          <a:prstGeom prst="line">
            <a:avLst/>
          </a:prstGeom>
          <a:noFill/>
          <a:ln w="19050">
            <a:solidFill>
              <a:schemeClr val="tx1"/>
            </a:solidFill>
            <a:round/>
            <a:headEnd/>
            <a:tailEnd/>
          </a:ln>
        </p:spPr>
        <p:txBody>
          <a:bodyPr>
            <a:spAutoFit/>
          </a:bodyPr>
          <a:lstStyle/>
          <a:p>
            <a:endParaRPr lang="zh-CN" altLang="en-US"/>
          </a:p>
        </p:txBody>
      </p:sp>
      <p:sp>
        <p:nvSpPr>
          <p:cNvPr id="21" name="Line 4"/>
          <p:cNvSpPr>
            <a:spLocks noChangeShapeType="1"/>
          </p:cNvSpPr>
          <p:nvPr/>
        </p:nvSpPr>
        <p:spPr bwMode="auto">
          <a:xfrm>
            <a:off x="5262563" y="2857500"/>
            <a:ext cx="433387" cy="0"/>
          </a:xfrm>
          <a:prstGeom prst="line">
            <a:avLst/>
          </a:prstGeom>
          <a:noFill/>
          <a:ln w="19050">
            <a:solidFill>
              <a:schemeClr val="tx1"/>
            </a:solidFill>
            <a:round/>
            <a:headEnd/>
            <a:tailEnd/>
          </a:ln>
        </p:spPr>
        <p:txBody>
          <a:bodyPr>
            <a:spAutoFit/>
          </a:bodyPr>
          <a:lstStyle/>
          <a:p>
            <a:endParaRPr lang="zh-CN" altLang="en-US"/>
          </a:p>
        </p:txBody>
      </p:sp>
      <p:sp>
        <p:nvSpPr>
          <p:cNvPr id="22" name="Line 5"/>
          <p:cNvSpPr>
            <a:spLocks noChangeShapeType="1"/>
          </p:cNvSpPr>
          <p:nvPr/>
        </p:nvSpPr>
        <p:spPr bwMode="auto">
          <a:xfrm>
            <a:off x="4903788" y="3357563"/>
            <a:ext cx="360362" cy="0"/>
          </a:xfrm>
          <a:prstGeom prst="line">
            <a:avLst/>
          </a:prstGeom>
          <a:noFill/>
          <a:ln w="19050">
            <a:solidFill>
              <a:schemeClr val="tx1"/>
            </a:solidFill>
            <a:round/>
            <a:headEnd/>
            <a:tailEnd/>
          </a:ln>
        </p:spPr>
        <p:txBody>
          <a:bodyPr>
            <a:spAutoFit/>
          </a:bodyPr>
          <a:lstStyle/>
          <a:p>
            <a:endParaRPr lang="zh-CN" altLang="en-US"/>
          </a:p>
        </p:txBody>
      </p:sp>
      <p:sp>
        <p:nvSpPr>
          <p:cNvPr id="23" name="Text Box 6"/>
          <p:cNvSpPr txBox="1">
            <a:spLocks noChangeArrowheads="1"/>
          </p:cNvSpPr>
          <p:nvPr/>
        </p:nvSpPr>
        <p:spPr bwMode="auto">
          <a:xfrm>
            <a:off x="3103563" y="3071813"/>
            <a:ext cx="1800225" cy="539750"/>
          </a:xfrm>
          <a:prstGeom prst="rect">
            <a:avLst/>
          </a:prstGeom>
          <a:solidFill>
            <a:srgbClr val="FFCCFF"/>
          </a:solidFill>
          <a:ln w="19050" algn="ctr">
            <a:solidFill>
              <a:schemeClr val="tx1"/>
            </a:solidFill>
            <a:miter lim="800000"/>
            <a:headEnd/>
            <a:tailEnd/>
          </a:ln>
        </p:spPr>
        <p:txBody>
          <a:bodyPr wrap="none" lIns="92075" tIns="46038" rIns="92075" bIns="46038" anchor="ctr"/>
          <a:lstStyle/>
          <a:p>
            <a:pPr algn="ctr" eaLnBrk="0" hangingPunct="0">
              <a:lnSpc>
                <a:spcPct val="90000"/>
              </a:lnSpc>
            </a:pPr>
            <a:r>
              <a:rPr kumimoji="1" lang="zh-CN" altLang="en-US" sz="1800" b="1">
                <a:solidFill>
                  <a:srgbClr val="000000"/>
                </a:solidFill>
                <a:ea typeface="黑体" pitchFamily="2" charset="-122"/>
              </a:rPr>
              <a:t>汇率的影响</a:t>
            </a:r>
          </a:p>
          <a:p>
            <a:pPr algn="ctr" eaLnBrk="0" hangingPunct="0">
              <a:lnSpc>
                <a:spcPct val="90000"/>
              </a:lnSpc>
            </a:pPr>
            <a:r>
              <a:rPr kumimoji="1" lang="zh-CN" altLang="en-US" sz="1800" b="1">
                <a:solidFill>
                  <a:srgbClr val="000000"/>
                </a:solidFill>
                <a:ea typeface="黑体" pitchFamily="2" charset="-122"/>
              </a:rPr>
              <a:t>与汇率风险</a:t>
            </a:r>
          </a:p>
        </p:txBody>
      </p:sp>
      <p:sp>
        <p:nvSpPr>
          <p:cNvPr id="24" name="Text Box 7"/>
          <p:cNvSpPr txBox="1">
            <a:spLocks noChangeArrowheads="1"/>
          </p:cNvSpPr>
          <p:nvPr/>
        </p:nvSpPr>
        <p:spPr bwMode="auto">
          <a:xfrm>
            <a:off x="5695950" y="3571875"/>
            <a:ext cx="2160588" cy="347663"/>
          </a:xfrm>
          <a:prstGeom prst="rect">
            <a:avLst/>
          </a:prstGeom>
          <a:solidFill>
            <a:srgbClr val="FFCCFF"/>
          </a:solidFill>
          <a:ln w="19050" algn="ctr">
            <a:solidFill>
              <a:schemeClr val="tx1"/>
            </a:solidFill>
            <a:miter lim="800000"/>
            <a:headEnd/>
            <a:tailEnd/>
          </a:ln>
        </p:spPr>
        <p:txBody>
          <a:bodyPr wrap="none" lIns="92075" tIns="46038" rIns="92075" bIns="46038" anchor="ctr"/>
          <a:lstStyle/>
          <a:p>
            <a:pPr algn="ctr" eaLnBrk="0" hangingPunct="0">
              <a:lnSpc>
                <a:spcPct val="90000"/>
              </a:lnSpc>
            </a:pPr>
            <a:r>
              <a:rPr kumimoji="1" lang="zh-CN" altLang="en-US" sz="1800" b="1">
                <a:solidFill>
                  <a:srgbClr val="000000"/>
                </a:solidFill>
                <a:ea typeface="黑体" pitchFamily="2" charset="-122"/>
              </a:rPr>
              <a:t>汇率风险与规避</a:t>
            </a:r>
          </a:p>
        </p:txBody>
      </p:sp>
      <p:sp>
        <p:nvSpPr>
          <p:cNvPr id="25" name="Line 10"/>
          <p:cNvSpPr>
            <a:spLocks noChangeShapeType="1"/>
          </p:cNvSpPr>
          <p:nvPr/>
        </p:nvSpPr>
        <p:spPr bwMode="auto">
          <a:xfrm flipV="1">
            <a:off x="5262563" y="3786188"/>
            <a:ext cx="433387" cy="0"/>
          </a:xfrm>
          <a:prstGeom prst="line">
            <a:avLst/>
          </a:prstGeom>
          <a:noFill/>
          <a:ln w="19050">
            <a:solidFill>
              <a:schemeClr val="tx1"/>
            </a:solidFill>
            <a:round/>
            <a:headEnd/>
            <a:tailEnd/>
          </a:ln>
        </p:spPr>
        <p:txBody>
          <a:bodyPr>
            <a:spAutoFit/>
          </a:bodyPr>
          <a:lstStyle/>
          <a:p>
            <a:endParaRPr lang="zh-CN" altLang="en-US"/>
          </a:p>
        </p:txBody>
      </p:sp>
      <p:sp>
        <p:nvSpPr>
          <p:cNvPr id="26" name="Text Box 15"/>
          <p:cNvSpPr txBox="1">
            <a:spLocks noChangeArrowheads="1"/>
          </p:cNvSpPr>
          <p:nvPr/>
        </p:nvSpPr>
        <p:spPr bwMode="auto">
          <a:xfrm>
            <a:off x="5695950" y="3143250"/>
            <a:ext cx="2160588" cy="352425"/>
          </a:xfrm>
          <a:prstGeom prst="rect">
            <a:avLst/>
          </a:prstGeom>
          <a:solidFill>
            <a:srgbClr val="FFCCFF"/>
          </a:solidFill>
          <a:ln w="19050" algn="ctr">
            <a:solidFill>
              <a:schemeClr val="tx1"/>
            </a:solidFill>
            <a:miter lim="800000"/>
            <a:headEnd/>
            <a:tailEnd/>
          </a:ln>
        </p:spPr>
        <p:txBody>
          <a:bodyPr wrap="none" lIns="92075" tIns="46038" rIns="92075" bIns="46038" anchor="ctr"/>
          <a:lstStyle/>
          <a:p>
            <a:pPr algn="ctr" eaLnBrk="0" hangingPunct="0">
              <a:lnSpc>
                <a:spcPct val="90000"/>
              </a:lnSpc>
            </a:pPr>
            <a:r>
              <a:rPr kumimoji="1" lang="zh-CN" altLang="en-US" sz="1800" b="1">
                <a:solidFill>
                  <a:srgbClr val="000000"/>
                </a:solidFill>
                <a:ea typeface="黑体" pitchFamily="2" charset="-122"/>
              </a:rPr>
              <a:t>汇率发挥作用条件</a:t>
            </a:r>
          </a:p>
        </p:txBody>
      </p:sp>
      <p:sp>
        <p:nvSpPr>
          <p:cNvPr id="27" name="Text Box 16"/>
          <p:cNvSpPr txBox="1">
            <a:spLocks noChangeArrowheads="1"/>
          </p:cNvSpPr>
          <p:nvPr/>
        </p:nvSpPr>
        <p:spPr bwMode="auto">
          <a:xfrm>
            <a:off x="5695950" y="2714625"/>
            <a:ext cx="2160588" cy="357188"/>
          </a:xfrm>
          <a:prstGeom prst="rect">
            <a:avLst/>
          </a:prstGeom>
          <a:solidFill>
            <a:srgbClr val="FFCCFF"/>
          </a:solidFill>
          <a:ln w="19050" algn="ctr">
            <a:solidFill>
              <a:schemeClr val="tx1"/>
            </a:solidFill>
            <a:miter lim="800000"/>
            <a:headEnd/>
            <a:tailEnd/>
          </a:ln>
        </p:spPr>
        <p:txBody>
          <a:bodyPr wrap="none" lIns="92075" tIns="46038" rIns="92075" bIns="46038" anchor="ctr"/>
          <a:lstStyle/>
          <a:p>
            <a:pPr algn="ctr" eaLnBrk="0" hangingPunct="0">
              <a:lnSpc>
                <a:spcPct val="90000"/>
              </a:lnSpc>
            </a:pPr>
            <a:r>
              <a:rPr kumimoji="1" lang="zh-CN" altLang="en-US" sz="1800" b="1">
                <a:solidFill>
                  <a:srgbClr val="000000"/>
                </a:solidFill>
                <a:ea typeface="黑体" pitchFamily="2" charset="-122"/>
              </a:rPr>
              <a:t>汇率主要影响范围</a:t>
            </a:r>
          </a:p>
        </p:txBody>
      </p:sp>
      <p:cxnSp>
        <p:nvCxnSpPr>
          <p:cNvPr id="28" name="直接连接符 45"/>
          <p:cNvCxnSpPr>
            <a:cxnSpLocks noChangeShapeType="1"/>
            <a:stCxn id="21" idx="0"/>
          </p:cNvCxnSpPr>
          <p:nvPr/>
        </p:nvCxnSpPr>
        <p:spPr bwMode="auto">
          <a:xfrm rot="16200000" flipH="1">
            <a:off x="4807744" y="3312319"/>
            <a:ext cx="928688" cy="19050"/>
          </a:xfrm>
          <a:prstGeom prst="line">
            <a:avLst/>
          </a:prstGeom>
          <a:noFill/>
          <a:ln w="19050">
            <a:solidFill>
              <a:schemeClr val="tx1"/>
            </a:solidFill>
            <a:round/>
            <a:headEnd/>
            <a:tailEnd/>
          </a:ln>
        </p:spPr>
      </p:cxnSp>
      <p:sp>
        <p:nvSpPr>
          <p:cNvPr id="29" name="Text Box 8"/>
          <p:cNvSpPr txBox="1">
            <a:spLocks noChangeArrowheads="1"/>
          </p:cNvSpPr>
          <p:nvPr/>
        </p:nvSpPr>
        <p:spPr bwMode="auto">
          <a:xfrm>
            <a:off x="3103563" y="4621213"/>
            <a:ext cx="1800225" cy="719137"/>
          </a:xfrm>
          <a:prstGeom prst="rect">
            <a:avLst/>
          </a:prstGeom>
          <a:solidFill>
            <a:srgbClr val="FFCCFF"/>
          </a:solidFill>
          <a:ln w="19050" algn="ctr">
            <a:solidFill>
              <a:schemeClr val="tx1"/>
            </a:solidFill>
            <a:miter lim="800000"/>
            <a:headEnd/>
            <a:tailEnd/>
          </a:ln>
        </p:spPr>
        <p:txBody>
          <a:bodyPr wrap="none" lIns="92075" tIns="46038" rIns="92075" bIns="46038" anchor="ctr"/>
          <a:lstStyle/>
          <a:p>
            <a:pPr algn="ctr" eaLnBrk="0" hangingPunct="0">
              <a:lnSpc>
                <a:spcPct val="90000"/>
              </a:lnSpc>
            </a:pPr>
            <a:r>
              <a:rPr kumimoji="1" lang="zh-CN" altLang="en-US" sz="1800" b="1">
                <a:solidFill>
                  <a:srgbClr val="000000"/>
                </a:solidFill>
                <a:ea typeface="黑体" pitchFamily="2" charset="-122"/>
              </a:rPr>
              <a:t>汇率制度的</a:t>
            </a:r>
          </a:p>
          <a:p>
            <a:pPr algn="ctr" eaLnBrk="0" hangingPunct="0">
              <a:lnSpc>
                <a:spcPct val="90000"/>
              </a:lnSpc>
            </a:pPr>
            <a:r>
              <a:rPr kumimoji="1" lang="zh-CN" altLang="en-US" sz="1800" b="1">
                <a:solidFill>
                  <a:srgbClr val="000000"/>
                </a:solidFill>
                <a:ea typeface="黑体" pitchFamily="2" charset="-122"/>
              </a:rPr>
              <a:t>安排与演进</a:t>
            </a:r>
          </a:p>
        </p:txBody>
      </p:sp>
      <p:sp>
        <p:nvSpPr>
          <p:cNvPr id="30" name="Text Box 9"/>
          <p:cNvSpPr txBox="1">
            <a:spLocks noChangeArrowheads="1"/>
          </p:cNvSpPr>
          <p:nvPr/>
        </p:nvSpPr>
        <p:spPr bwMode="auto">
          <a:xfrm>
            <a:off x="5695950" y="4187825"/>
            <a:ext cx="2233613" cy="312738"/>
          </a:xfrm>
          <a:prstGeom prst="rect">
            <a:avLst/>
          </a:prstGeom>
          <a:solidFill>
            <a:srgbClr val="FFCCFF"/>
          </a:solidFill>
          <a:ln w="19050" algn="ctr">
            <a:solidFill>
              <a:schemeClr val="tx1"/>
            </a:solidFill>
            <a:miter lim="800000"/>
            <a:headEnd/>
            <a:tailEnd/>
          </a:ln>
        </p:spPr>
        <p:txBody>
          <a:bodyPr wrap="none" lIns="92075" tIns="46038" rIns="92075" bIns="46038" anchor="ctr"/>
          <a:lstStyle/>
          <a:p>
            <a:pPr algn="ctr" eaLnBrk="0" hangingPunct="0">
              <a:lnSpc>
                <a:spcPct val="90000"/>
              </a:lnSpc>
            </a:pPr>
            <a:r>
              <a:rPr kumimoji="1" lang="zh-CN" altLang="en-US" sz="1800" b="1">
                <a:solidFill>
                  <a:srgbClr val="000000"/>
                </a:solidFill>
                <a:ea typeface="黑体" pitchFamily="2" charset="-122"/>
              </a:rPr>
              <a:t>汇率制度的演进</a:t>
            </a:r>
          </a:p>
        </p:txBody>
      </p:sp>
      <p:sp>
        <p:nvSpPr>
          <p:cNvPr id="31" name="Text Box 11"/>
          <p:cNvSpPr txBox="1">
            <a:spLocks noChangeArrowheads="1"/>
          </p:cNvSpPr>
          <p:nvPr/>
        </p:nvSpPr>
        <p:spPr bwMode="auto">
          <a:xfrm>
            <a:off x="5695950" y="5214938"/>
            <a:ext cx="2233613" cy="301625"/>
          </a:xfrm>
          <a:prstGeom prst="rect">
            <a:avLst/>
          </a:prstGeom>
          <a:solidFill>
            <a:srgbClr val="FFCCFF"/>
          </a:solidFill>
          <a:ln w="19050" algn="ctr">
            <a:solidFill>
              <a:schemeClr val="tx1"/>
            </a:solidFill>
            <a:miter lim="800000"/>
            <a:headEnd/>
            <a:tailEnd/>
          </a:ln>
        </p:spPr>
        <p:txBody>
          <a:bodyPr wrap="none" lIns="92075" tIns="46038" rIns="92075" bIns="46038" anchor="ctr"/>
          <a:lstStyle/>
          <a:p>
            <a:pPr algn="ctr" eaLnBrk="0" hangingPunct="0">
              <a:lnSpc>
                <a:spcPct val="90000"/>
              </a:lnSpc>
            </a:pPr>
            <a:r>
              <a:rPr kumimoji="1" lang="zh-CN" altLang="en-US" sz="1800" b="1">
                <a:solidFill>
                  <a:srgbClr val="000000"/>
                </a:solidFill>
                <a:ea typeface="黑体" pitchFamily="2" charset="-122"/>
              </a:rPr>
              <a:t>汇率风险与规避</a:t>
            </a:r>
          </a:p>
        </p:txBody>
      </p:sp>
      <p:sp>
        <p:nvSpPr>
          <p:cNvPr id="32" name="Line 12"/>
          <p:cNvSpPr>
            <a:spLocks noChangeShapeType="1"/>
          </p:cNvSpPr>
          <p:nvPr/>
        </p:nvSpPr>
        <p:spPr bwMode="auto">
          <a:xfrm flipV="1">
            <a:off x="5262563" y="5357813"/>
            <a:ext cx="433387" cy="0"/>
          </a:xfrm>
          <a:prstGeom prst="line">
            <a:avLst/>
          </a:prstGeom>
          <a:noFill/>
          <a:ln w="19050">
            <a:solidFill>
              <a:schemeClr val="tx1"/>
            </a:solidFill>
            <a:round/>
            <a:headEnd/>
            <a:tailEnd/>
          </a:ln>
        </p:spPr>
        <p:txBody>
          <a:bodyPr>
            <a:spAutoFit/>
          </a:bodyPr>
          <a:lstStyle/>
          <a:p>
            <a:endParaRPr lang="zh-CN" altLang="en-US"/>
          </a:p>
        </p:txBody>
      </p:sp>
      <p:sp>
        <p:nvSpPr>
          <p:cNvPr id="33" name="Line 14"/>
          <p:cNvSpPr>
            <a:spLocks noChangeShapeType="1"/>
          </p:cNvSpPr>
          <p:nvPr/>
        </p:nvSpPr>
        <p:spPr bwMode="auto">
          <a:xfrm flipV="1">
            <a:off x="4903788" y="4979988"/>
            <a:ext cx="361950" cy="0"/>
          </a:xfrm>
          <a:prstGeom prst="line">
            <a:avLst/>
          </a:prstGeom>
          <a:noFill/>
          <a:ln w="19050">
            <a:solidFill>
              <a:schemeClr val="tx1"/>
            </a:solidFill>
            <a:round/>
            <a:headEnd/>
            <a:tailEnd/>
          </a:ln>
        </p:spPr>
        <p:txBody>
          <a:bodyPr>
            <a:spAutoFit/>
          </a:bodyPr>
          <a:lstStyle/>
          <a:p>
            <a:endParaRPr lang="zh-CN" altLang="en-US"/>
          </a:p>
        </p:txBody>
      </p:sp>
      <p:sp>
        <p:nvSpPr>
          <p:cNvPr id="34" name="Line 21"/>
          <p:cNvSpPr>
            <a:spLocks noChangeShapeType="1"/>
          </p:cNvSpPr>
          <p:nvPr/>
        </p:nvSpPr>
        <p:spPr bwMode="auto">
          <a:xfrm flipV="1">
            <a:off x="5262563" y="4332288"/>
            <a:ext cx="433387" cy="0"/>
          </a:xfrm>
          <a:prstGeom prst="line">
            <a:avLst/>
          </a:prstGeom>
          <a:noFill/>
          <a:ln w="19050">
            <a:solidFill>
              <a:schemeClr val="tx1"/>
            </a:solidFill>
            <a:round/>
            <a:headEnd/>
            <a:tailEnd/>
          </a:ln>
        </p:spPr>
        <p:txBody>
          <a:bodyPr>
            <a:spAutoFit/>
          </a:bodyPr>
          <a:lstStyle/>
          <a:p>
            <a:endParaRPr lang="zh-CN" altLang="en-US"/>
          </a:p>
        </p:txBody>
      </p:sp>
      <p:sp>
        <p:nvSpPr>
          <p:cNvPr id="35" name="Text Box 32"/>
          <p:cNvSpPr txBox="1">
            <a:spLocks noChangeArrowheads="1"/>
          </p:cNvSpPr>
          <p:nvPr/>
        </p:nvSpPr>
        <p:spPr bwMode="auto">
          <a:xfrm>
            <a:off x="5695950" y="4549775"/>
            <a:ext cx="2233613" cy="593725"/>
          </a:xfrm>
          <a:prstGeom prst="rect">
            <a:avLst/>
          </a:prstGeom>
          <a:solidFill>
            <a:srgbClr val="FFCCFF"/>
          </a:solidFill>
          <a:ln w="19050" algn="ctr">
            <a:solidFill>
              <a:schemeClr val="tx1"/>
            </a:solidFill>
            <a:miter lim="800000"/>
            <a:headEnd/>
            <a:tailEnd/>
          </a:ln>
        </p:spPr>
        <p:txBody>
          <a:bodyPr wrap="none" lIns="92075" tIns="46038" rIns="92075" bIns="46038" anchor="ctr"/>
          <a:lstStyle/>
          <a:p>
            <a:pPr algn="ctr" eaLnBrk="0" hangingPunct="0">
              <a:lnSpc>
                <a:spcPct val="90000"/>
              </a:lnSpc>
            </a:pPr>
            <a:r>
              <a:rPr kumimoji="1" lang="zh-CN" altLang="en-US" sz="1800" b="1">
                <a:solidFill>
                  <a:srgbClr val="000000"/>
                </a:solidFill>
                <a:ea typeface="黑体" pitchFamily="2" charset="-122"/>
              </a:rPr>
              <a:t>固定汇率制与</a:t>
            </a:r>
          </a:p>
          <a:p>
            <a:pPr algn="ctr" eaLnBrk="0" hangingPunct="0">
              <a:lnSpc>
                <a:spcPct val="90000"/>
              </a:lnSpc>
            </a:pPr>
            <a:r>
              <a:rPr kumimoji="1" lang="zh-CN" altLang="en-US" sz="1800" b="1">
                <a:solidFill>
                  <a:srgbClr val="000000"/>
                </a:solidFill>
                <a:ea typeface="黑体" pitchFamily="2" charset="-122"/>
              </a:rPr>
              <a:t>浮动汇率制的安排</a:t>
            </a:r>
          </a:p>
        </p:txBody>
      </p:sp>
      <p:sp>
        <p:nvSpPr>
          <p:cNvPr id="36" name="Line 33"/>
          <p:cNvSpPr>
            <a:spLocks noChangeShapeType="1"/>
          </p:cNvSpPr>
          <p:nvPr/>
        </p:nvSpPr>
        <p:spPr bwMode="auto">
          <a:xfrm flipV="1">
            <a:off x="5264150" y="4857750"/>
            <a:ext cx="433388" cy="0"/>
          </a:xfrm>
          <a:prstGeom prst="line">
            <a:avLst/>
          </a:prstGeom>
          <a:noFill/>
          <a:ln w="19050">
            <a:solidFill>
              <a:schemeClr val="tx1"/>
            </a:solidFill>
            <a:round/>
            <a:headEnd/>
            <a:tailEnd/>
          </a:ln>
        </p:spPr>
        <p:txBody>
          <a:bodyPr>
            <a:spAutoFit/>
          </a:bodyPr>
          <a:lstStyle/>
          <a:p>
            <a:endParaRPr lang="zh-CN" altLang="en-US"/>
          </a:p>
        </p:txBody>
      </p:sp>
      <p:cxnSp>
        <p:nvCxnSpPr>
          <p:cNvPr id="37" name="直接连接符 60"/>
          <p:cNvCxnSpPr>
            <a:cxnSpLocks noChangeShapeType="1"/>
            <a:stCxn id="34" idx="0"/>
            <a:endCxn id="32" idx="0"/>
          </p:cNvCxnSpPr>
          <p:nvPr/>
        </p:nvCxnSpPr>
        <p:spPr bwMode="auto">
          <a:xfrm rot="16200000" flipH="1">
            <a:off x="4750594" y="4845844"/>
            <a:ext cx="1025525" cy="1587"/>
          </a:xfrm>
          <a:prstGeom prst="line">
            <a:avLst/>
          </a:prstGeom>
          <a:noFill/>
          <a:ln w="19050">
            <a:solidFill>
              <a:schemeClr val="tx1"/>
            </a:solidFill>
            <a:round/>
            <a:headEnd/>
            <a:tailEnd/>
          </a:ln>
        </p:spPr>
      </p:cxnSp>
      <p:sp>
        <p:nvSpPr>
          <p:cNvPr id="38" name="TextBox 65"/>
          <p:cNvSpPr txBox="1">
            <a:spLocks noChangeArrowheads="1"/>
          </p:cNvSpPr>
          <p:nvPr/>
        </p:nvSpPr>
        <p:spPr bwMode="auto">
          <a:xfrm>
            <a:off x="1089025" y="1500188"/>
            <a:ext cx="554038" cy="3500437"/>
          </a:xfrm>
          <a:prstGeom prst="rect">
            <a:avLst/>
          </a:prstGeom>
          <a:solidFill>
            <a:srgbClr val="FFCCFF"/>
          </a:solidFill>
          <a:ln w="19050">
            <a:solidFill>
              <a:schemeClr val="tx1"/>
            </a:solidFill>
            <a:miter lim="800000"/>
            <a:headEnd/>
            <a:tailEnd/>
          </a:ln>
        </p:spPr>
        <p:txBody>
          <a:bodyPr vert="eaVert">
            <a:spAutoFit/>
          </a:bodyPr>
          <a:lstStyle/>
          <a:p>
            <a:pPr algn="ctr"/>
            <a:r>
              <a:rPr lang="zh-CN" altLang="en-US" b="1">
                <a:latin typeface="黑体" pitchFamily="2" charset="-122"/>
                <a:ea typeface="黑体" pitchFamily="2" charset="-122"/>
              </a:rPr>
              <a:t>汇率与汇率制度</a:t>
            </a:r>
          </a:p>
        </p:txBody>
      </p:sp>
      <p:cxnSp>
        <p:nvCxnSpPr>
          <p:cNvPr id="39" name="直接连接符 67"/>
          <p:cNvCxnSpPr>
            <a:cxnSpLocks noChangeShapeType="1"/>
          </p:cNvCxnSpPr>
          <p:nvPr/>
        </p:nvCxnSpPr>
        <p:spPr bwMode="auto">
          <a:xfrm>
            <a:off x="1643063" y="3071813"/>
            <a:ext cx="428625" cy="1587"/>
          </a:xfrm>
          <a:prstGeom prst="line">
            <a:avLst/>
          </a:prstGeom>
          <a:noFill/>
          <a:ln w="19050" algn="ctr">
            <a:solidFill>
              <a:schemeClr val="tx1"/>
            </a:solidFill>
            <a:miter lim="800000"/>
            <a:headEnd/>
            <a:tailEnd/>
          </a:ln>
        </p:spPr>
      </p:cxnSp>
      <p:cxnSp>
        <p:nvCxnSpPr>
          <p:cNvPr id="40" name="直接连接符 69"/>
          <p:cNvCxnSpPr>
            <a:cxnSpLocks noChangeShapeType="1"/>
          </p:cNvCxnSpPr>
          <p:nvPr/>
        </p:nvCxnSpPr>
        <p:spPr bwMode="auto">
          <a:xfrm rot="5400000">
            <a:off x="178594" y="3107532"/>
            <a:ext cx="3786187" cy="0"/>
          </a:xfrm>
          <a:prstGeom prst="line">
            <a:avLst/>
          </a:prstGeom>
          <a:noFill/>
          <a:ln w="19050" algn="ctr">
            <a:solidFill>
              <a:schemeClr val="tx1"/>
            </a:solidFill>
            <a:miter lim="800000"/>
            <a:headEnd/>
            <a:tailEnd/>
          </a:ln>
        </p:spPr>
      </p:cxnSp>
      <p:cxnSp>
        <p:nvCxnSpPr>
          <p:cNvPr id="41" name="直接连接符 78"/>
          <p:cNvCxnSpPr>
            <a:cxnSpLocks noChangeShapeType="1"/>
          </p:cNvCxnSpPr>
          <p:nvPr/>
        </p:nvCxnSpPr>
        <p:spPr bwMode="auto">
          <a:xfrm>
            <a:off x="2051050" y="2133600"/>
            <a:ext cx="1081088" cy="0"/>
          </a:xfrm>
          <a:prstGeom prst="line">
            <a:avLst/>
          </a:prstGeom>
          <a:noFill/>
          <a:ln w="19050" algn="ctr">
            <a:solidFill>
              <a:schemeClr val="tx1"/>
            </a:solidFill>
            <a:miter lim="800000"/>
            <a:headEnd/>
            <a:tailEnd/>
          </a:ln>
        </p:spPr>
      </p:cxnSp>
      <p:cxnSp>
        <p:nvCxnSpPr>
          <p:cNvPr id="42" name="直接连接符 85"/>
          <p:cNvCxnSpPr>
            <a:cxnSpLocks noChangeShapeType="1"/>
          </p:cNvCxnSpPr>
          <p:nvPr/>
        </p:nvCxnSpPr>
        <p:spPr bwMode="auto">
          <a:xfrm flipV="1">
            <a:off x="2071688" y="3357563"/>
            <a:ext cx="1060450" cy="0"/>
          </a:xfrm>
          <a:prstGeom prst="line">
            <a:avLst/>
          </a:prstGeom>
          <a:noFill/>
          <a:ln w="19050" algn="ctr">
            <a:solidFill>
              <a:schemeClr val="tx1"/>
            </a:solidFill>
            <a:miter lim="800000"/>
            <a:headEnd/>
            <a:tailEnd/>
          </a:ln>
        </p:spPr>
      </p:cxnSp>
      <p:cxnSp>
        <p:nvCxnSpPr>
          <p:cNvPr id="43" name="直接连接符 86"/>
          <p:cNvCxnSpPr>
            <a:cxnSpLocks noChangeShapeType="1"/>
            <a:endCxn id="29" idx="1"/>
          </p:cNvCxnSpPr>
          <p:nvPr/>
        </p:nvCxnSpPr>
        <p:spPr bwMode="auto">
          <a:xfrm flipV="1">
            <a:off x="2071688" y="4981575"/>
            <a:ext cx="1031875" cy="19050"/>
          </a:xfrm>
          <a:prstGeom prst="line">
            <a:avLst/>
          </a:prstGeom>
          <a:noFill/>
          <a:ln w="19050" algn="ctr">
            <a:solidFill>
              <a:schemeClr val="tx1"/>
            </a:solidFill>
            <a:miter lim="800000"/>
            <a:headEnd/>
            <a:tailEnd/>
          </a:ln>
        </p:spPr>
      </p:cxnSp>
      <p:cxnSp>
        <p:nvCxnSpPr>
          <p:cNvPr id="44" name="直接连接符 96"/>
          <p:cNvCxnSpPr>
            <a:cxnSpLocks noChangeShapeType="1"/>
          </p:cNvCxnSpPr>
          <p:nvPr/>
        </p:nvCxnSpPr>
        <p:spPr bwMode="auto">
          <a:xfrm>
            <a:off x="2071688" y="1196975"/>
            <a:ext cx="1060450" cy="17463"/>
          </a:xfrm>
          <a:prstGeom prst="line">
            <a:avLst/>
          </a:prstGeom>
          <a:noFill/>
          <a:ln w="19050" algn="ctr">
            <a:solidFill>
              <a:schemeClr val="tx1"/>
            </a:solidFill>
            <a:miter lim="800000"/>
            <a:headEnd/>
            <a:tailEnd/>
          </a:ln>
        </p:spPr>
      </p:cxnSp>
    </p:spTree>
    <p:extLst>
      <p:ext uri="{BB962C8B-B14F-4D97-AF65-F5344CB8AC3E}">
        <p14:creationId xmlns="" xmlns:p14="http://schemas.microsoft.com/office/powerpoint/2010/main" val="42057605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36712"/>
            <a:ext cx="1723549" cy="461665"/>
          </a:xfrm>
          <a:prstGeom prst="rect">
            <a:avLst/>
          </a:prstGeom>
          <a:solidFill>
            <a:srgbClr val="92D050"/>
          </a:solidFill>
        </p:spPr>
        <p:txBody>
          <a:bodyPr wrap="none" rtlCol="0">
            <a:spAutoFit/>
          </a:bodyPr>
          <a:lstStyle/>
          <a:p>
            <a:r>
              <a:rPr lang="zh-CN" altLang="en-US" sz="2400" dirty="0" smtClean="0">
                <a:latin typeface="华文新魏" pitchFamily="2" charset="-122"/>
                <a:ea typeface="华文新魏" pitchFamily="2" charset="-122"/>
              </a:rPr>
              <a:t>金本位背景</a:t>
            </a:r>
            <a:endParaRPr lang="zh-CN" altLang="en-US" sz="2400" dirty="0">
              <a:latin typeface="华文新魏" pitchFamily="2" charset="-122"/>
              <a:ea typeface="华文新魏" pitchFamily="2" charset="-122"/>
            </a:endParaRPr>
          </a:p>
        </p:txBody>
      </p:sp>
      <p:sp>
        <p:nvSpPr>
          <p:cNvPr id="5" name="右箭头 4"/>
          <p:cNvSpPr/>
          <p:nvPr/>
        </p:nvSpPr>
        <p:spPr bwMode="auto">
          <a:xfrm>
            <a:off x="2123728" y="980728"/>
            <a:ext cx="576064" cy="216024"/>
          </a:xfrm>
          <a:prstGeom prst="rightArrow">
            <a:avLst/>
          </a:prstGeom>
          <a:solidFill>
            <a:schemeClr val="bg2">
              <a:lumMod val="5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6" name="TextBox 5"/>
          <p:cNvSpPr txBox="1"/>
          <p:nvPr/>
        </p:nvSpPr>
        <p:spPr>
          <a:xfrm>
            <a:off x="2771800" y="836712"/>
            <a:ext cx="1415772" cy="461665"/>
          </a:xfrm>
          <a:prstGeom prst="rect">
            <a:avLst/>
          </a:prstGeom>
          <a:solidFill>
            <a:srgbClr val="92D050"/>
          </a:solidFill>
        </p:spPr>
        <p:txBody>
          <a:bodyPr wrap="none" rtlCol="0">
            <a:spAutoFit/>
          </a:bodyPr>
          <a:lstStyle>
            <a:defPPr>
              <a:defRPr lang="zh-CN"/>
            </a:defPPr>
            <a:lvl1pPr>
              <a:defRPr sz="2400">
                <a:latin typeface="华文新魏" pitchFamily="2" charset="-122"/>
                <a:ea typeface="华文新魏" pitchFamily="2" charset="-122"/>
              </a:defRPr>
            </a:lvl1pPr>
          </a:lstStyle>
          <a:p>
            <a:r>
              <a:rPr lang="zh-CN" altLang="en-US" dirty="0"/>
              <a:t>商品货币</a:t>
            </a:r>
          </a:p>
        </p:txBody>
      </p:sp>
      <p:sp>
        <p:nvSpPr>
          <p:cNvPr id="7" name="右箭头 6"/>
          <p:cNvSpPr/>
          <p:nvPr/>
        </p:nvSpPr>
        <p:spPr bwMode="auto">
          <a:xfrm>
            <a:off x="4283968" y="980728"/>
            <a:ext cx="576064" cy="216024"/>
          </a:xfrm>
          <a:prstGeom prst="rightArrow">
            <a:avLst/>
          </a:prstGeom>
          <a:solidFill>
            <a:schemeClr val="bg2">
              <a:lumMod val="5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8" name="TextBox 7"/>
          <p:cNvSpPr txBox="1"/>
          <p:nvPr/>
        </p:nvSpPr>
        <p:spPr>
          <a:xfrm>
            <a:off x="4932040" y="692696"/>
            <a:ext cx="1415772" cy="830997"/>
          </a:xfrm>
          <a:prstGeom prst="rect">
            <a:avLst/>
          </a:prstGeom>
          <a:solidFill>
            <a:srgbClr val="92D050"/>
          </a:solidFill>
        </p:spPr>
        <p:txBody>
          <a:bodyPr wrap="none" rtlCol="0">
            <a:spAutoFit/>
          </a:bodyPr>
          <a:lstStyle>
            <a:defPPr>
              <a:defRPr lang="zh-CN"/>
            </a:defPPr>
            <a:lvl1pPr>
              <a:defRPr sz="2400">
                <a:latin typeface="华文新魏" pitchFamily="2" charset="-122"/>
                <a:ea typeface="华文新魏" pitchFamily="2" charset="-122"/>
              </a:defRPr>
            </a:lvl1pPr>
          </a:lstStyle>
          <a:p>
            <a:r>
              <a:rPr lang="zh-CN" altLang="en-US" dirty="0"/>
              <a:t>商品供求</a:t>
            </a:r>
            <a:endParaRPr lang="en-US" altLang="zh-CN" dirty="0"/>
          </a:p>
          <a:p>
            <a:r>
              <a:rPr lang="zh-CN" altLang="en-US" dirty="0"/>
              <a:t>理论</a:t>
            </a:r>
          </a:p>
        </p:txBody>
      </p:sp>
      <p:sp>
        <p:nvSpPr>
          <p:cNvPr id="9" name="右箭头 8"/>
          <p:cNvSpPr/>
          <p:nvPr/>
        </p:nvSpPr>
        <p:spPr bwMode="auto">
          <a:xfrm>
            <a:off x="6483611" y="959532"/>
            <a:ext cx="576064" cy="216024"/>
          </a:xfrm>
          <a:prstGeom prst="rightArrow">
            <a:avLst/>
          </a:prstGeom>
          <a:solidFill>
            <a:schemeClr val="bg2">
              <a:lumMod val="5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0" name="TextBox 9"/>
          <p:cNvSpPr txBox="1"/>
          <p:nvPr/>
        </p:nvSpPr>
        <p:spPr>
          <a:xfrm>
            <a:off x="7164288" y="692696"/>
            <a:ext cx="1415772" cy="830997"/>
          </a:xfrm>
          <a:prstGeom prst="rect">
            <a:avLst/>
          </a:prstGeom>
          <a:solidFill>
            <a:srgbClr val="92D050"/>
          </a:solidFill>
        </p:spPr>
        <p:txBody>
          <a:bodyPr wrap="none" rtlCol="0">
            <a:spAutoFit/>
          </a:bodyPr>
          <a:lstStyle>
            <a:defPPr>
              <a:defRPr lang="zh-CN"/>
            </a:defPPr>
            <a:lvl1pPr>
              <a:defRPr sz="2400">
                <a:latin typeface="华文新魏" pitchFamily="2" charset="-122"/>
                <a:ea typeface="华文新魏" pitchFamily="2" charset="-122"/>
              </a:defRPr>
            </a:lvl1pPr>
          </a:lstStyle>
          <a:p>
            <a:r>
              <a:rPr lang="zh-CN" altLang="en-US" dirty="0"/>
              <a:t>外汇供求</a:t>
            </a:r>
            <a:endParaRPr lang="en-US" altLang="zh-CN" dirty="0"/>
          </a:p>
          <a:p>
            <a:r>
              <a:rPr lang="zh-CN" altLang="en-US" dirty="0"/>
              <a:t>理论</a:t>
            </a:r>
          </a:p>
        </p:txBody>
      </p:sp>
      <p:sp>
        <p:nvSpPr>
          <p:cNvPr id="11" name="TextBox 10"/>
          <p:cNvSpPr txBox="1"/>
          <p:nvPr/>
        </p:nvSpPr>
        <p:spPr>
          <a:xfrm>
            <a:off x="0" y="2924944"/>
            <a:ext cx="1415772" cy="461665"/>
          </a:xfrm>
          <a:prstGeom prst="rect">
            <a:avLst/>
          </a:prstGeom>
          <a:solidFill>
            <a:schemeClr val="bg2">
              <a:lumMod val="40000"/>
              <a:lumOff val="60000"/>
            </a:schemeClr>
          </a:solidFill>
        </p:spPr>
        <p:txBody>
          <a:bodyPr wrap="none" rtlCol="0">
            <a:spAutoFit/>
          </a:bodyPr>
          <a:lstStyle/>
          <a:p>
            <a:r>
              <a:rPr lang="zh-CN" altLang="en-US" sz="2400" dirty="0" smtClean="0">
                <a:latin typeface="华文新魏" pitchFamily="2" charset="-122"/>
                <a:ea typeface="华文新魏" pitchFamily="2" charset="-122"/>
              </a:rPr>
              <a:t>外汇供求</a:t>
            </a:r>
            <a:endParaRPr lang="zh-CN" altLang="en-US" sz="2400" dirty="0">
              <a:latin typeface="华文新魏" pitchFamily="2" charset="-122"/>
              <a:ea typeface="华文新魏" pitchFamily="2" charset="-122"/>
            </a:endParaRPr>
          </a:p>
        </p:txBody>
      </p:sp>
      <p:sp>
        <p:nvSpPr>
          <p:cNvPr id="12" name="左大括号 11"/>
          <p:cNvSpPr/>
          <p:nvPr/>
        </p:nvSpPr>
        <p:spPr bwMode="auto">
          <a:xfrm>
            <a:off x="1487780" y="2044298"/>
            <a:ext cx="360040" cy="2350424"/>
          </a:xfrm>
          <a:prstGeom prst="leftBrace">
            <a:avLst>
              <a:gd name="adj1" fmla="val 69415"/>
              <a:gd name="adj2" fmla="val 50000"/>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1847820" y="1628800"/>
            <a:ext cx="1723549" cy="830997"/>
          </a:xfrm>
          <a:prstGeom prst="rect">
            <a:avLst/>
          </a:prstGeom>
          <a:solidFill>
            <a:schemeClr val="bg2">
              <a:lumMod val="40000"/>
              <a:lumOff val="60000"/>
            </a:schemeClr>
          </a:solidFill>
        </p:spPr>
        <p:txBody>
          <a:bodyPr wrap="none" rtlCol="0">
            <a:spAutoFit/>
          </a:bodyPr>
          <a:lstStyle/>
          <a:p>
            <a:r>
              <a:rPr lang="zh-CN" altLang="en-US" sz="2400" dirty="0" smtClean="0">
                <a:latin typeface="华文新魏" pitchFamily="2" charset="-122"/>
                <a:ea typeface="华文新魏" pitchFamily="2" charset="-122"/>
              </a:rPr>
              <a:t>贸易渠道</a:t>
            </a:r>
            <a:endParaRPr lang="en-US" altLang="zh-CN" sz="2400" dirty="0" smtClean="0">
              <a:latin typeface="华文新魏" pitchFamily="2" charset="-122"/>
              <a:ea typeface="华文新魏" pitchFamily="2" charset="-122"/>
            </a:endParaRPr>
          </a:p>
          <a:p>
            <a:r>
              <a:rPr lang="zh-CN" altLang="en-US" sz="2400" dirty="0" smtClean="0">
                <a:latin typeface="华文新魏" pitchFamily="2" charset="-122"/>
                <a:ea typeface="华文新魏" pitchFamily="2" charset="-122"/>
              </a:rPr>
              <a:t>（中长期）</a:t>
            </a:r>
            <a:endParaRPr lang="zh-CN" altLang="en-US" sz="2400" dirty="0">
              <a:latin typeface="华文新魏" pitchFamily="2" charset="-122"/>
              <a:ea typeface="华文新魏" pitchFamily="2" charset="-122"/>
            </a:endParaRPr>
          </a:p>
        </p:txBody>
      </p:sp>
      <p:sp>
        <p:nvSpPr>
          <p:cNvPr id="14" name="TextBox 13"/>
          <p:cNvSpPr txBox="1"/>
          <p:nvPr/>
        </p:nvSpPr>
        <p:spPr>
          <a:xfrm>
            <a:off x="1847820" y="3717032"/>
            <a:ext cx="1836203" cy="1200329"/>
          </a:xfrm>
          <a:prstGeom prst="rect">
            <a:avLst/>
          </a:prstGeom>
          <a:solidFill>
            <a:schemeClr val="bg2">
              <a:lumMod val="40000"/>
              <a:lumOff val="60000"/>
            </a:schemeClr>
          </a:solidFill>
        </p:spPr>
        <p:txBody>
          <a:bodyPr wrap="square" rtlCol="0">
            <a:spAutoFit/>
          </a:bodyPr>
          <a:lstStyle/>
          <a:p>
            <a:pPr algn="ctr"/>
            <a:r>
              <a:rPr lang="zh-CN" altLang="en-US" sz="2400" dirty="0" smtClean="0">
                <a:latin typeface="华文新魏" pitchFamily="2" charset="-122"/>
                <a:ea typeface="华文新魏" pitchFamily="2" charset="-122"/>
              </a:rPr>
              <a:t>投机性资本</a:t>
            </a:r>
            <a:endParaRPr lang="en-US" altLang="zh-CN" sz="2400" dirty="0" smtClean="0">
              <a:latin typeface="华文新魏" pitchFamily="2" charset="-122"/>
              <a:ea typeface="华文新魏" pitchFamily="2" charset="-122"/>
            </a:endParaRPr>
          </a:p>
          <a:p>
            <a:pPr algn="ctr"/>
            <a:r>
              <a:rPr lang="zh-CN" altLang="en-US" sz="2400" dirty="0" smtClean="0">
                <a:latin typeface="华文新魏" pitchFamily="2" charset="-122"/>
                <a:ea typeface="华文新魏" pitchFamily="2" charset="-122"/>
              </a:rPr>
              <a:t>流动渠道</a:t>
            </a:r>
            <a:endParaRPr lang="en-US" altLang="zh-CN" sz="2400" dirty="0" smtClean="0">
              <a:latin typeface="华文新魏" pitchFamily="2" charset="-122"/>
              <a:ea typeface="华文新魏" pitchFamily="2" charset="-122"/>
            </a:endParaRPr>
          </a:p>
          <a:p>
            <a:pPr algn="ctr"/>
            <a:r>
              <a:rPr lang="zh-CN" altLang="en-US" sz="2400" dirty="0" smtClean="0">
                <a:latin typeface="华文新魏" pitchFamily="2" charset="-122"/>
                <a:ea typeface="华文新魏" pitchFamily="2" charset="-122"/>
              </a:rPr>
              <a:t>（短期）</a:t>
            </a:r>
            <a:endParaRPr lang="zh-CN" altLang="en-US" sz="2400" dirty="0">
              <a:latin typeface="华文新魏" pitchFamily="2" charset="-122"/>
              <a:ea typeface="华文新魏" pitchFamily="2" charset="-122"/>
            </a:endParaRPr>
          </a:p>
        </p:txBody>
      </p:sp>
      <p:sp>
        <p:nvSpPr>
          <p:cNvPr id="15" name="左大括号 14"/>
          <p:cNvSpPr/>
          <p:nvPr/>
        </p:nvSpPr>
        <p:spPr bwMode="auto">
          <a:xfrm>
            <a:off x="3576012" y="1355576"/>
            <a:ext cx="360040" cy="1425352"/>
          </a:xfrm>
          <a:prstGeom prst="leftBrace">
            <a:avLst>
              <a:gd name="adj1" fmla="val 50126"/>
              <a:gd name="adj2" fmla="val 50000"/>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4008060" y="1239143"/>
            <a:ext cx="800219" cy="461665"/>
          </a:xfrm>
          <a:prstGeom prst="rect">
            <a:avLst/>
          </a:prstGeom>
          <a:solidFill>
            <a:schemeClr val="bg2">
              <a:lumMod val="40000"/>
              <a:lumOff val="60000"/>
            </a:schemeClr>
          </a:solidFill>
        </p:spPr>
        <p:txBody>
          <a:bodyPr wrap="none" rtlCol="0">
            <a:spAutoFit/>
          </a:bodyPr>
          <a:lstStyle/>
          <a:p>
            <a:r>
              <a:rPr lang="zh-CN" altLang="en-US" sz="2400" dirty="0" smtClean="0">
                <a:latin typeface="华文新魏" pitchFamily="2" charset="-122"/>
                <a:ea typeface="华文新魏" pitchFamily="2" charset="-122"/>
              </a:rPr>
              <a:t>出口</a:t>
            </a:r>
            <a:endParaRPr lang="zh-CN" altLang="en-US" sz="2400" dirty="0">
              <a:latin typeface="华文新魏" pitchFamily="2" charset="-122"/>
              <a:ea typeface="华文新魏" pitchFamily="2" charset="-122"/>
            </a:endParaRPr>
          </a:p>
        </p:txBody>
      </p:sp>
      <p:sp>
        <p:nvSpPr>
          <p:cNvPr id="17" name="TextBox 16"/>
          <p:cNvSpPr txBox="1"/>
          <p:nvPr/>
        </p:nvSpPr>
        <p:spPr>
          <a:xfrm>
            <a:off x="4008060" y="2420888"/>
            <a:ext cx="800219" cy="461665"/>
          </a:xfrm>
          <a:prstGeom prst="rect">
            <a:avLst/>
          </a:prstGeom>
          <a:solidFill>
            <a:schemeClr val="bg2">
              <a:lumMod val="40000"/>
              <a:lumOff val="60000"/>
            </a:schemeClr>
          </a:solidFill>
        </p:spPr>
        <p:txBody>
          <a:bodyPr wrap="none" rtlCol="0">
            <a:spAutoFit/>
          </a:bodyPr>
          <a:lstStyle/>
          <a:p>
            <a:r>
              <a:rPr lang="zh-CN" altLang="en-US" sz="2400" dirty="0" smtClean="0">
                <a:latin typeface="华文新魏" pitchFamily="2" charset="-122"/>
                <a:ea typeface="华文新魏" pitchFamily="2" charset="-122"/>
              </a:rPr>
              <a:t>进口</a:t>
            </a:r>
            <a:endParaRPr lang="zh-CN" altLang="en-US" sz="2400" dirty="0">
              <a:latin typeface="华文新魏" pitchFamily="2" charset="-122"/>
              <a:ea typeface="华文新魏" pitchFamily="2" charset="-122"/>
            </a:endParaRPr>
          </a:p>
        </p:txBody>
      </p:sp>
      <p:sp>
        <p:nvSpPr>
          <p:cNvPr id="20" name="TextBox 19"/>
          <p:cNvSpPr txBox="1"/>
          <p:nvPr/>
        </p:nvSpPr>
        <p:spPr>
          <a:xfrm>
            <a:off x="3504004" y="1671191"/>
            <a:ext cx="2031325" cy="461665"/>
          </a:xfrm>
          <a:prstGeom prst="rect">
            <a:avLst/>
          </a:prstGeom>
          <a:noFill/>
        </p:spPr>
        <p:txBody>
          <a:bodyPr wrap="none" rtlCol="0">
            <a:spAutoFit/>
          </a:bodyPr>
          <a:lstStyle/>
          <a:p>
            <a:r>
              <a:rPr lang="zh-CN" altLang="en-US" sz="2400" dirty="0" smtClean="0">
                <a:latin typeface="华文新魏" pitchFamily="2" charset="-122"/>
                <a:ea typeface="华文新魏" pitchFamily="2" charset="-122"/>
              </a:rPr>
              <a:t>（外汇供给）</a:t>
            </a:r>
            <a:endParaRPr lang="zh-CN" altLang="en-US" sz="2400" dirty="0">
              <a:latin typeface="华文新魏" pitchFamily="2" charset="-122"/>
              <a:ea typeface="华文新魏" pitchFamily="2" charset="-122"/>
            </a:endParaRPr>
          </a:p>
        </p:txBody>
      </p:sp>
      <p:sp>
        <p:nvSpPr>
          <p:cNvPr id="22" name="TextBox 21"/>
          <p:cNvSpPr txBox="1"/>
          <p:nvPr/>
        </p:nvSpPr>
        <p:spPr>
          <a:xfrm>
            <a:off x="3504004" y="2780928"/>
            <a:ext cx="2031325" cy="461665"/>
          </a:xfrm>
          <a:prstGeom prst="rect">
            <a:avLst/>
          </a:prstGeom>
          <a:noFill/>
        </p:spPr>
        <p:txBody>
          <a:bodyPr wrap="none" rtlCol="0">
            <a:spAutoFit/>
          </a:bodyPr>
          <a:lstStyle/>
          <a:p>
            <a:r>
              <a:rPr lang="zh-CN" altLang="en-US" sz="2400" dirty="0" smtClean="0">
                <a:latin typeface="华文新魏" pitchFamily="2" charset="-122"/>
                <a:ea typeface="华文新魏" pitchFamily="2" charset="-122"/>
              </a:rPr>
              <a:t>（外汇需求）</a:t>
            </a:r>
            <a:endParaRPr lang="zh-CN" altLang="en-US" sz="2400" dirty="0">
              <a:latin typeface="华文新魏" pitchFamily="2" charset="-122"/>
              <a:ea typeface="华文新魏" pitchFamily="2" charset="-122"/>
            </a:endParaRPr>
          </a:p>
        </p:txBody>
      </p:sp>
      <p:sp>
        <p:nvSpPr>
          <p:cNvPr id="24" name="TextBox 23"/>
          <p:cNvSpPr txBox="1"/>
          <p:nvPr/>
        </p:nvSpPr>
        <p:spPr>
          <a:xfrm>
            <a:off x="5592236" y="1628800"/>
            <a:ext cx="2646878" cy="830997"/>
          </a:xfrm>
          <a:prstGeom prst="rect">
            <a:avLst/>
          </a:prstGeom>
          <a:solidFill>
            <a:schemeClr val="bg2">
              <a:lumMod val="40000"/>
              <a:lumOff val="60000"/>
            </a:schemeClr>
          </a:solidFill>
        </p:spPr>
        <p:txBody>
          <a:bodyPr wrap="none" rtlCol="0">
            <a:spAutoFit/>
          </a:bodyPr>
          <a:lstStyle/>
          <a:p>
            <a:r>
              <a:rPr lang="zh-CN" altLang="en-US" sz="2400" dirty="0" smtClean="0">
                <a:latin typeface="华文新魏" pitchFamily="2" charset="-122"/>
                <a:ea typeface="华文新魏" pitchFamily="2" charset="-122"/>
              </a:rPr>
              <a:t>本国、外国的产出</a:t>
            </a:r>
            <a:endParaRPr lang="en-US" altLang="zh-CN" sz="2400" dirty="0" smtClean="0">
              <a:latin typeface="华文新魏" pitchFamily="2" charset="-122"/>
              <a:ea typeface="华文新魏" pitchFamily="2" charset="-122"/>
            </a:endParaRPr>
          </a:p>
          <a:p>
            <a:r>
              <a:rPr lang="zh-CN" altLang="en-US" sz="2400" dirty="0" smtClean="0">
                <a:latin typeface="华文新魏" pitchFamily="2" charset="-122"/>
                <a:ea typeface="华文新魏" pitchFamily="2" charset="-122"/>
              </a:rPr>
              <a:t>本国、外国的物价</a:t>
            </a:r>
            <a:endParaRPr lang="zh-CN" altLang="en-US" sz="2400" dirty="0">
              <a:latin typeface="华文新魏" pitchFamily="2" charset="-122"/>
              <a:ea typeface="华文新魏" pitchFamily="2" charset="-122"/>
            </a:endParaRPr>
          </a:p>
        </p:txBody>
      </p:sp>
      <p:sp>
        <p:nvSpPr>
          <p:cNvPr id="25" name="左大括号 24"/>
          <p:cNvSpPr/>
          <p:nvPr/>
        </p:nvSpPr>
        <p:spPr bwMode="auto">
          <a:xfrm>
            <a:off x="3665438" y="3573016"/>
            <a:ext cx="360040" cy="1560369"/>
          </a:xfrm>
          <a:prstGeom prst="leftBrace">
            <a:avLst>
              <a:gd name="adj1" fmla="val 43029"/>
              <a:gd name="adj2" fmla="val 48995"/>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6" name="TextBox 25"/>
          <p:cNvSpPr txBox="1"/>
          <p:nvPr/>
        </p:nvSpPr>
        <p:spPr>
          <a:xfrm>
            <a:off x="4097486" y="3573017"/>
            <a:ext cx="800219" cy="461665"/>
          </a:xfrm>
          <a:prstGeom prst="rect">
            <a:avLst/>
          </a:prstGeom>
          <a:solidFill>
            <a:schemeClr val="bg2">
              <a:lumMod val="40000"/>
              <a:lumOff val="60000"/>
            </a:schemeClr>
          </a:solidFill>
        </p:spPr>
        <p:txBody>
          <a:bodyPr wrap="none" rtlCol="0">
            <a:spAutoFit/>
          </a:bodyPr>
          <a:lstStyle/>
          <a:p>
            <a:r>
              <a:rPr lang="zh-CN" altLang="en-US" sz="2400" dirty="0" smtClean="0">
                <a:latin typeface="华文新魏" pitchFamily="2" charset="-122"/>
                <a:ea typeface="华文新魏" pitchFamily="2" charset="-122"/>
              </a:rPr>
              <a:t>流入</a:t>
            </a:r>
            <a:endParaRPr lang="zh-CN" altLang="en-US" sz="2400" dirty="0">
              <a:latin typeface="华文新魏" pitchFamily="2" charset="-122"/>
              <a:ea typeface="华文新魏" pitchFamily="2" charset="-122"/>
            </a:endParaRPr>
          </a:p>
        </p:txBody>
      </p:sp>
      <p:sp>
        <p:nvSpPr>
          <p:cNvPr id="27" name="TextBox 26"/>
          <p:cNvSpPr txBox="1"/>
          <p:nvPr/>
        </p:nvSpPr>
        <p:spPr>
          <a:xfrm>
            <a:off x="4097486" y="4725145"/>
            <a:ext cx="800219" cy="461665"/>
          </a:xfrm>
          <a:prstGeom prst="rect">
            <a:avLst/>
          </a:prstGeom>
          <a:solidFill>
            <a:schemeClr val="bg2">
              <a:lumMod val="40000"/>
              <a:lumOff val="60000"/>
            </a:schemeClr>
          </a:solidFill>
        </p:spPr>
        <p:txBody>
          <a:bodyPr wrap="none" rtlCol="0">
            <a:spAutoFit/>
          </a:bodyPr>
          <a:lstStyle/>
          <a:p>
            <a:r>
              <a:rPr lang="zh-CN" altLang="en-US" sz="2400" dirty="0" smtClean="0">
                <a:latin typeface="华文新魏" pitchFamily="2" charset="-122"/>
                <a:ea typeface="华文新魏" pitchFamily="2" charset="-122"/>
              </a:rPr>
              <a:t>流出</a:t>
            </a:r>
            <a:endParaRPr lang="zh-CN" altLang="en-US" sz="2400" dirty="0">
              <a:latin typeface="华文新魏" pitchFamily="2" charset="-122"/>
              <a:ea typeface="华文新魏" pitchFamily="2" charset="-122"/>
            </a:endParaRPr>
          </a:p>
        </p:txBody>
      </p:sp>
      <p:sp>
        <p:nvSpPr>
          <p:cNvPr id="29" name="TextBox 28"/>
          <p:cNvSpPr txBox="1"/>
          <p:nvPr/>
        </p:nvSpPr>
        <p:spPr>
          <a:xfrm>
            <a:off x="3650337" y="3933057"/>
            <a:ext cx="2031325" cy="461665"/>
          </a:xfrm>
          <a:prstGeom prst="rect">
            <a:avLst/>
          </a:prstGeom>
          <a:noFill/>
        </p:spPr>
        <p:txBody>
          <a:bodyPr wrap="none" rtlCol="0">
            <a:spAutoFit/>
          </a:bodyPr>
          <a:lstStyle/>
          <a:p>
            <a:r>
              <a:rPr lang="zh-CN" altLang="en-US" sz="2400" dirty="0" smtClean="0">
                <a:latin typeface="华文新魏" pitchFamily="2" charset="-122"/>
                <a:ea typeface="华文新魏" pitchFamily="2" charset="-122"/>
              </a:rPr>
              <a:t>（外汇供给）</a:t>
            </a:r>
            <a:endParaRPr lang="zh-CN" altLang="en-US" sz="2400" dirty="0">
              <a:latin typeface="华文新魏" pitchFamily="2" charset="-122"/>
              <a:ea typeface="华文新魏" pitchFamily="2" charset="-122"/>
            </a:endParaRPr>
          </a:p>
        </p:txBody>
      </p:sp>
      <p:sp>
        <p:nvSpPr>
          <p:cNvPr id="31" name="TextBox 30"/>
          <p:cNvSpPr txBox="1"/>
          <p:nvPr/>
        </p:nvSpPr>
        <p:spPr>
          <a:xfrm>
            <a:off x="3593430" y="5085185"/>
            <a:ext cx="2031325" cy="461665"/>
          </a:xfrm>
          <a:prstGeom prst="rect">
            <a:avLst/>
          </a:prstGeom>
          <a:noFill/>
        </p:spPr>
        <p:txBody>
          <a:bodyPr wrap="none" rtlCol="0">
            <a:spAutoFit/>
          </a:bodyPr>
          <a:lstStyle/>
          <a:p>
            <a:r>
              <a:rPr lang="zh-CN" altLang="en-US" sz="2400" dirty="0" smtClean="0">
                <a:latin typeface="华文新魏" pitchFamily="2" charset="-122"/>
                <a:ea typeface="华文新魏" pitchFamily="2" charset="-122"/>
              </a:rPr>
              <a:t>（外汇需求）</a:t>
            </a:r>
            <a:endParaRPr lang="zh-CN" altLang="en-US" sz="2400" dirty="0">
              <a:latin typeface="华文新魏" pitchFamily="2" charset="-122"/>
              <a:ea typeface="华文新魏" pitchFamily="2" charset="-122"/>
            </a:endParaRPr>
          </a:p>
        </p:txBody>
      </p:sp>
      <p:sp>
        <p:nvSpPr>
          <p:cNvPr id="32" name="左大括号 31"/>
          <p:cNvSpPr/>
          <p:nvPr/>
        </p:nvSpPr>
        <p:spPr bwMode="auto">
          <a:xfrm flipH="1">
            <a:off x="5088180" y="1355576"/>
            <a:ext cx="360040" cy="1425352"/>
          </a:xfrm>
          <a:prstGeom prst="leftBrace">
            <a:avLst>
              <a:gd name="adj1" fmla="val 75845"/>
              <a:gd name="adj2" fmla="val 50000"/>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33" name="左大括号 32"/>
          <p:cNvSpPr/>
          <p:nvPr/>
        </p:nvSpPr>
        <p:spPr bwMode="auto">
          <a:xfrm flipH="1">
            <a:off x="5249614" y="3573017"/>
            <a:ext cx="360040" cy="1560369"/>
          </a:xfrm>
          <a:prstGeom prst="leftBrace">
            <a:avLst>
              <a:gd name="adj1" fmla="val 56555"/>
              <a:gd name="adj2" fmla="val 50000"/>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34" name="TextBox 33"/>
          <p:cNvSpPr txBox="1"/>
          <p:nvPr/>
        </p:nvSpPr>
        <p:spPr>
          <a:xfrm>
            <a:off x="5624755" y="3933057"/>
            <a:ext cx="2703785" cy="830997"/>
          </a:xfrm>
          <a:prstGeom prst="rect">
            <a:avLst/>
          </a:prstGeom>
          <a:solidFill>
            <a:schemeClr val="bg2">
              <a:lumMod val="40000"/>
              <a:lumOff val="60000"/>
            </a:schemeClr>
          </a:solidFill>
        </p:spPr>
        <p:txBody>
          <a:bodyPr wrap="square" rtlCol="0">
            <a:spAutoFit/>
          </a:bodyPr>
          <a:lstStyle/>
          <a:p>
            <a:r>
              <a:rPr lang="zh-CN" altLang="en-US" sz="2400" dirty="0" smtClean="0">
                <a:latin typeface="华文新魏" pitchFamily="2" charset="-122"/>
                <a:ea typeface="华文新魏" pitchFamily="2" charset="-122"/>
              </a:rPr>
              <a:t>本国、外国的利率</a:t>
            </a:r>
            <a:endParaRPr lang="en-US" altLang="zh-CN" sz="2400" dirty="0" smtClean="0">
              <a:latin typeface="华文新魏" pitchFamily="2" charset="-122"/>
              <a:ea typeface="华文新魏" pitchFamily="2" charset="-122"/>
            </a:endParaRPr>
          </a:p>
          <a:p>
            <a:r>
              <a:rPr lang="zh-CN" altLang="en-US" sz="2400" dirty="0" smtClean="0">
                <a:latin typeface="华文新魏" pitchFamily="2" charset="-122"/>
                <a:ea typeface="华文新魏" pitchFamily="2" charset="-122"/>
              </a:rPr>
              <a:t>汇率预期</a:t>
            </a:r>
            <a:endParaRPr lang="zh-CN" altLang="en-US" sz="2400" dirty="0">
              <a:latin typeface="华文新魏" pitchFamily="2" charset="-122"/>
              <a:ea typeface="华文新魏" pitchFamily="2" charset="-122"/>
            </a:endParaRPr>
          </a:p>
        </p:txBody>
      </p:sp>
      <p:sp>
        <p:nvSpPr>
          <p:cNvPr id="28" name="TextBox 27"/>
          <p:cNvSpPr txBox="1"/>
          <p:nvPr/>
        </p:nvSpPr>
        <p:spPr>
          <a:xfrm>
            <a:off x="1559788" y="2924944"/>
            <a:ext cx="2492990" cy="400110"/>
          </a:xfrm>
          <a:prstGeom prst="rect">
            <a:avLst/>
          </a:prstGeom>
          <a:noFill/>
        </p:spPr>
        <p:txBody>
          <a:bodyPr wrap="none" rtlCol="0">
            <a:spAutoFit/>
          </a:bodyPr>
          <a:lstStyle/>
          <a:p>
            <a:r>
              <a:rPr lang="zh-CN" altLang="en-US" sz="2000" b="1" dirty="0" smtClean="0">
                <a:solidFill>
                  <a:srgbClr val="7030A0"/>
                </a:solidFill>
                <a:latin typeface="楷体_GB2312" pitchFamily="49" charset="-122"/>
                <a:ea typeface="楷体_GB2312" pitchFamily="49" charset="-122"/>
              </a:rPr>
              <a:t>国际收支的两个渠道</a:t>
            </a:r>
            <a:endParaRPr lang="zh-CN" altLang="en-US" sz="2000" b="1" dirty="0">
              <a:solidFill>
                <a:srgbClr val="7030A0"/>
              </a:solidFill>
              <a:latin typeface="楷体_GB2312" pitchFamily="49" charset="-122"/>
              <a:ea typeface="楷体_GB2312" pitchFamily="49" charset="-122"/>
            </a:endParaRPr>
          </a:p>
        </p:txBody>
      </p:sp>
      <p:sp>
        <p:nvSpPr>
          <p:cNvPr id="265217" name="Rectangle 1"/>
          <p:cNvSpPr>
            <a:spLocks noChangeArrowheads="1"/>
          </p:cNvSpPr>
          <p:nvPr/>
        </p:nvSpPr>
        <p:spPr bwMode="auto">
          <a:xfrm>
            <a:off x="1187624" y="5480122"/>
            <a:ext cx="7524328" cy="137787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20000"/>
              </a:lnSpc>
              <a:spcBef>
                <a:spcPct val="0"/>
              </a:spcBef>
              <a:spcAft>
                <a:spcPct val="0"/>
              </a:spcAft>
              <a:buClr>
                <a:srgbClr val="7030A0"/>
              </a:buClr>
              <a:buSzTx/>
              <a:buFont typeface="Wingdings" pitchFamily="2" charset="2"/>
              <a:buChar char="Ø"/>
              <a:tabLst/>
            </a:pPr>
            <a:r>
              <a:rPr kumimoji="0" lang="zh-CN" sz="2400" b="0" i="0" u="none" strike="noStrike" cap="none" normalizeH="0" baseline="0" dirty="0" smtClean="0">
                <a:ln>
                  <a:noFill/>
                </a:ln>
                <a:solidFill>
                  <a:schemeClr val="tx1"/>
                </a:solidFill>
                <a:effectLst/>
                <a:latin typeface="楷体_GB2312" pitchFamily="49" charset="-122"/>
                <a:ea typeface="楷体_GB2312" pitchFamily="49" charset="-122"/>
                <a:cs typeface="宋体" pitchFamily="2" charset="-122"/>
              </a:rPr>
              <a:t>当某一经济体出现持续一段时期的、较大幅度的国际收支逆差时，在供求定律作用下，其货币的汇率趋于贬值；国际收支顺差时，趋于升值。</a:t>
            </a:r>
            <a:endParaRPr kumimoji="0" lang="zh-CN" sz="3600" b="0" i="0" u="none" strike="noStrike" cap="none" normalizeH="0" baseline="0" dirty="0" smtClean="0">
              <a:ln>
                <a:noFill/>
              </a:ln>
              <a:solidFill>
                <a:schemeClr val="tx1"/>
              </a:solidFill>
              <a:effectLst/>
              <a:latin typeface="楷体_GB2312" pitchFamily="49" charset="-122"/>
              <a:ea typeface="楷体_GB2312" pitchFamily="49" charset="-122"/>
              <a:cs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309320"/>
          </a:xfrm>
        </p:spPr>
        <p:txBody>
          <a:bodyPr/>
          <a:lstStyle/>
          <a:p>
            <a:pPr>
              <a:buNone/>
            </a:pPr>
            <a:r>
              <a:rPr lang="en-US" altLang="zh-CN" sz="3600" b="1" dirty="0" smtClean="0">
                <a:solidFill>
                  <a:srgbClr val="FF0000"/>
                </a:solidFill>
                <a:latin typeface="楷体_GB2312" pitchFamily="49" charset="-122"/>
                <a:ea typeface="楷体_GB2312" pitchFamily="49" charset="-122"/>
                <a:sym typeface="Wingdings 2" pitchFamily="18" charset="2"/>
              </a:rPr>
              <a:t></a:t>
            </a:r>
            <a:r>
              <a:rPr lang="zh-CN" altLang="en-US" sz="4000" b="1" dirty="0" smtClean="0">
                <a:latin typeface="华文新魏" panose="02010800040101010101" pitchFamily="2" charset="-122"/>
                <a:ea typeface="华文新魏" panose="02010800040101010101" pitchFamily="2" charset="-122"/>
                <a:sym typeface="Wingdings 2" pitchFamily="18" charset="2"/>
              </a:rPr>
              <a:t>购买力平价</a:t>
            </a:r>
            <a:r>
              <a:rPr lang="zh-CN" altLang="en-US" sz="4000" b="1" dirty="0" smtClean="0">
                <a:latin typeface="华文新魏" panose="02010800040101010101" pitchFamily="2" charset="-122"/>
                <a:ea typeface="华文新魏" panose="02010800040101010101" pitchFamily="2" charset="-122"/>
              </a:rPr>
              <a:t>理论</a:t>
            </a:r>
            <a:r>
              <a:rPr lang="zh-CN" altLang="en-US" sz="2800" b="1" dirty="0" smtClean="0">
                <a:latin typeface="楷体_GB2312" pitchFamily="49" charset="-122"/>
                <a:ea typeface="楷体_GB2312" pitchFamily="49" charset="-122"/>
              </a:rPr>
              <a:t>（长期决定，商品市场均衡）</a:t>
            </a:r>
            <a:endParaRPr lang="en-US" altLang="zh-CN" b="1" dirty="0" smtClean="0">
              <a:latin typeface="楷体_GB2312" pitchFamily="49" charset="-122"/>
              <a:ea typeface="楷体_GB2312" pitchFamily="49" charset="-122"/>
            </a:endParaRPr>
          </a:p>
          <a:p>
            <a:pPr>
              <a:lnSpc>
                <a:spcPct val="125000"/>
              </a:lnSpc>
              <a:buNone/>
            </a:pPr>
            <a:r>
              <a:rPr lang="zh-CN" altLang="en-US" sz="2400" kern="1200" dirty="0" smtClean="0">
                <a:solidFill>
                  <a:srgbClr val="FF3300"/>
                </a:solidFill>
                <a:latin typeface="Times New Roman" pitchFamily="18" charset="0"/>
                <a:ea typeface="楷体_GB2312" pitchFamily="49" charset="-122"/>
                <a:cs typeface="Times New Roman" pitchFamily="18" charset="0"/>
              </a:rPr>
              <a:t>◎</a:t>
            </a:r>
            <a:r>
              <a:rPr lang="zh-CN" altLang="en-US" sz="2400" kern="1200" dirty="0" smtClean="0">
                <a:latin typeface="Times New Roman" pitchFamily="18" charset="0"/>
                <a:ea typeface="楷体_GB2312" pitchFamily="49" charset="-122"/>
                <a:cs typeface="Times New Roman" pitchFamily="18" charset="0"/>
              </a:rPr>
              <a:t>购买力平价理论是一种</a:t>
            </a:r>
            <a:r>
              <a:rPr lang="zh-CN" altLang="en-US" sz="2400" kern="1200" dirty="0" smtClean="0">
                <a:solidFill>
                  <a:srgbClr val="7030A0"/>
                </a:solidFill>
                <a:latin typeface="Times New Roman" pitchFamily="18" charset="0"/>
                <a:ea typeface="楷体_GB2312" pitchFamily="49" charset="-122"/>
                <a:cs typeface="Times New Roman" pitchFamily="18" charset="0"/>
              </a:rPr>
              <a:t>决定</a:t>
            </a:r>
            <a:r>
              <a:rPr lang="zh-CN" altLang="en-US" sz="2400" b="1" kern="1200" dirty="0" smtClean="0">
                <a:solidFill>
                  <a:srgbClr val="7030A0"/>
                </a:solidFill>
                <a:latin typeface="Times New Roman" pitchFamily="18" charset="0"/>
                <a:ea typeface="楷体_GB2312" pitchFamily="49" charset="-122"/>
                <a:cs typeface="Times New Roman" pitchFamily="18" charset="0"/>
              </a:rPr>
              <a:t>长期汇率</a:t>
            </a:r>
            <a:r>
              <a:rPr lang="zh-CN" altLang="en-US" sz="2400" kern="1200" dirty="0" smtClean="0">
                <a:latin typeface="Times New Roman" pitchFamily="18" charset="0"/>
                <a:ea typeface="楷体_GB2312" pitchFamily="49" charset="-122"/>
                <a:cs typeface="Times New Roman" pitchFamily="18" charset="0"/>
              </a:rPr>
              <a:t>的理论，其以</a:t>
            </a:r>
            <a:r>
              <a:rPr lang="zh-CN" altLang="en-US" sz="2400" b="1" kern="1200" dirty="0" smtClean="0">
                <a:solidFill>
                  <a:srgbClr val="7030A0"/>
                </a:solidFill>
                <a:latin typeface="Times New Roman" pitchFamily="18" charset="0"/>
                <a:ea typeface="楷体_GB2312" pitchFamily="49" charset="-122"/>
                <a:cs typeface="Times New Roman" pitchFamily="18" charset="0"/>
              </a:rPr>
              <a:t>一价定律</a:t>
            </a:r>
            <a:r>
              <a:rPr lang="zh-CN" altLang="en-US" sz="2400" kern="1200" dirty="0" smtClean="0">
                <a:latin typeface="Times New Roman" pitchFamily="18" charset="0"/>
                <a:ea typeface="楷体_GB2312" pitchFamily="49" charset="-122"/>
                <a:cs typeface="Times New Roman" pitchFamily="18" charset="0"/>
              </a:rPr>
              <a:t>为基础，描述了商品市场的套利均衡结果。</a:t>
            </a:r>
            <a:endParaRPr lang="en-US" altLang="zh-CN" sz="2400" kern="1200" dirty="0" smtClean="0">
              <a:latin typeface="Times New Roman" pitchFamily="18" charset="0"/>
              <a:ea typeface="楷体_GB2312" pitchFamily="49" charset="-122"/>
              <a:cs typeface="Times New Roman" pitchFamily="18" charset="0"/>
            </a:endParaRPr>
          </a:p>
          <a:p>
            <a:pPr>
              <a:lnSpc>
                <a:spcPct val="125000"/>
              </a:lnSpc>
              <a:buNone/>
            </a:pPr>
            <a:r>
              <a:rPr lang="zh-CN" altLang="en-US" sz="2400" kern="1200" dirty="0" smtClean="0">
                <a:solidFill>
                  <a:srgbClr val="FF3300"/>
                </a:solidFill>
                <a:latin typeface="Times New Roman" pitchFamily="18" charset="0"/>
                <a:ea typeface="楷体_GB2312" pitchFamily="49" charset="-122"/>
                <a:cs typeface="Times New Roman" pitchFamily="18" charset="0"/>
              </a:rPr>
              <a:t>◎</a:t>
            </a:r>
            <a:r>
              <a:rPr lang="zh-CN" altLang="en-US" sz="2400" b="1" kern="1200" dirty="0" smtClean="0">
                <a:solidFill>
                  <a:srgbClr val="7030A0"/>
                </a:solidFill>
                <a:latin typeface="Times New Roman" pitchFamily="18" charset="0"/>
                <a:ea typeface="楷体_GB2312" pitchFamily="49" charset="-122"/>
                <a:cs typeface="Times New Roman" pitchFamily="18" charset="0"/>
              </a:rPr>
              <a:t>一价定律</a:t>
            </a:r>
            <a:r>
              <a:rPr lang="zh-CN" altLang="en-US" sz="2400" dirty="0" smtClean="0">
                <a:latin typeface="Times New Roman" panose="02020603050405020304" pitchFamily="18" charset="0"/>
                <a:ea typeface="楷体_GB2312" pitchFamily="49" charset="-122"/>
                <a:cs typeface="Times New Roman" panose="02020603050405020304" pitchFamily="18" charset="0"/>
              </a:rPr>
              <a:t>（单个可贸易商品之间的关系）：在</a:t>
            </a:r>
            <a:r>
              <a:rPr lang="zh-CN" altLang="en-US" sz="2400" b="1" dirty="0" smtClean="0">
                <a:solidFill>
                  <a:srgbClr val="7030A0"/>
                </a:solidFill>
                <a:latin typeface="Times New Roman" panose="02020603050405020304" pitchFamily="18" charset="0"/>
                <a:ea typeface="楷体_GB2312" pitchFamily="49" charset="-122"/>
                <a:cs typeface="Times New Roman" panose="02020603050405020304" pitchFamily="18" charset="0"/>
              </a:rPr>
              <a:t>无贸易摩擦</a:t>
            </a:r>
            <a:r>
              <a:rPr lang="zh-CN" altLang="en-US" sz="2400" dirty="0" smtClean="0">
                <a:latin typeface="Times New Roman" panose="02020603050405020304" pitchFamily="18" charset="0"/>
                <a:ea typeface="楷体_GB2312" pitchFamily="49" charset="-122"/>
                <a:cs typeface="Times New Roman" panose="02020603050405020304" pitchFamily="18" charset="0"/>
              </a:rPr>
              <a:t>（无运输成本、无关税等）和</a:t>
            </a:r>
            <a:r>
              <a:rPr lang="zh-CN" altLang="en-US" sz="2400" b="1" dirty="0" smtClean="0">
                <a:solidFill>
                  <a:srgbClr val="7030A0"/>
                </a:solidFill>
                <a:latin typeface="Times New Roman" panose="02020603050405020304" pitchFamily="18" charset="0"/>
                <a:ea typeface="楷体_GB2312" pitchFamily="49" charset="-122"/>
                <a:cs typeface="Times New Roman" panose="02020603050405020304" pitchFamily="18" charset="0"/>
              </a:rPr>
              <a:t>完全竞争</a:t>
            </a:r>
            <a:r>
              <a:rPr lang="zh-CN" altLang="en-US" sz="2400" dirty="0" smtClean="0">
                <a:latin typeface="Times New Roman" panose="02020603050405020304" pitchFamily="18" charset="0"/>
                <a:ea typeface="楷体_GB2312" pitchFamily="49" charset="-122"/>
                <a:cs typeface="Times New Roman" panose="02020603050405020304" pitchFamily="18" charset="0"/>
              </a:rPr>
              <a:t>（买卖双方无价格操纵）的情况下，若以同一种</a:t>
            </a:r>
            <a:r>
              <a:rPr lang="zh-CN" altLang="en-US" sz="2400" b="1" dirty="0" smtClean="0">
                <a:solidFill>
                  <a:srgbClr val="7030A0"/>
                </a:solidFill>
                <a:latin typeface="Times New Roman" panose="02020603050405020304" pitchFamily="18" charset="0"/>
                <a:ea typeface="楷体_GB2312" pitchFamily="49" charset="-122"/>
                <a:cs typeface="Times New Roman" panose="02020603050405020304" pitchFamily="18" charset="0"/>
              </a:rPr>
              <a:t>共同货币标价</a:t>
            </a:r>
            <a:r>
              <a:rPr lang="zh-CN" altLang="en-US" sz="2400" dirty="0" smtClean="0">
                <a:latin typeface="Times New Roman" panose="02020603050405020304" pitchFamily="18" charset="0"/>
                <a:ea typeface="楷体_GB2312" pitchFamily="49" charset="-122"/>
                <a:cs typeface="Times New Roman" panose="02020603050405020304" pitchFamily="18" charset="0"/>
              </a:rPr>
              <a:t>，则在</a:t>
            </a:r>
            <a:r>
              <a:rPr lang="zh-CN" altLang="en-US" sz="2400" b="1" dirty="0" smtClean="0">
                <a:solidFill>
                  <a:srgbClr val="7030A0"/>
                </a:solidFill>
                <a:latin typeface="Times New Roman" panose="02020603050405020304" pitchFamily="18" charset="0"/>
                <a:ea typeface="楷体_GB2312" pitchFamily="49" charset="-122"/>
                <a:cs typeface="Times New Roman" panose="02020603050405020304" pitchFamily="18" charset="0"/>
              </a:rPr>
              <a:t>不同市场上销售的相同商品</a:t>
            </a:r>
            <a:r>
              <a:rPr lang="zh-CN" altLang="en-US" sz="2400" dirty="0" smtClean="0">
                <a:latin typeface="Times New Roman" panose="02020603050405020304" pitchFamily="18" charset="0"/>
                <a:ea typeface="楷体_GB2312" pitchFamily="49" charset="-122"/>
                <a:cs typeface="Times New Roman" panose="02020603050405020304" pitchFamily="18" charset="0"/>
              </a:rPr>
              <a:t>拥有</a:t>
            </a:r>
            <a:r>
              <a:rPr lang="zh-CN" altLang="en-US" sz="2400" b="1" dirty="0" smtClean="0">
                <a:solidFill>
                  <a:srgbClr val="7030A0"/>
                </a:solidFill>
                <a:latin typeface="Times New Roman" panose="02020603050405020304" pitchFamily="18" charset="0"/>
                <a:ea typeface="楷体_GB2312" pitchFamily="49" charset="-122"/>
                <a:cs typeface="Times New Roman" panose="02020603050405020304" pitchFamily="18" charset="0"/>
              </a:rPr>
              <a:t>相同的销售价格</a:t>
            </a:r>
            <a:r>
              <a:rPr lang="zh-CN" altLang="en-US" sz="2400" dirty="0" smtClean="0">
                <a:latin typeface="Times New Roman" panose="02020603050405020304" pitchFamily="18" charset="0"/>
                <a:ea typeface="楷体_GB2312" pitchFamily="49" charset="-122"/>
                <a:cs typeface="Times New Roman" panose="02020603050405020304" pitchFamily="18" charset="0"/>
              </a:rPr>
              <a:t>。</a:t>
            </a:r>
            <a:endParaRPr lang="en-US" altLang="zh-CN" sz="2400" dirty="0" smtClean="0">
              <a:latin typeface="Times New Roman" panose="02020603050405020304" pitchFamily="18" charset="0"/>
              <a:ea typeface="楷体_GB2312" pitchFamily="49" charset="-122"/>
              <a:cs typeface="Times New Roman" panose="02020603050405020304" pitchFamily="18" charset="0"/>
            </a:endParaRPr>
          </a:p>
          <a:p>
            <a:pPr lvl="1">
              <a:lnSpc>
                <a:spcPct val="125000"/>
              </a:lnSpc>
              <a:buClr>
                <a:srgbClr val="7030A0"/>
              </a:buClr>
              <a:buFont typeface="Wingdings" pitchFamily="2" charset="2"/>
              <a:buChar char="Ø"/>
            </a:pPr>
            <a:r>
              <a:rPr lang="zh-CN" altLang="en-US" sz="2000" b="1" dirty="0" smtClean="0">
                <a:latin typeface="Times New Roman" panose="02020603050405020304" pitchFamily="18" charset="0"/>
                <a:ea typeface="楷体_GB2312" pitchFamily="49" charset="-122"/>
                <a:cs typeface="Times New Roman" panose="02020603050405020304" pitchFamily="18" charset="0"/>
              </a:rPr>
              <a:t> 例如：</a:t>
            </a:r>
            <a:r>
              <a:rPr lang="zh-CN" altLang="en-US" sz="2000" dirty="0" smtClean="0">
                <a:latin typeface="Times New Roman" panose="02020603050405020304" pitchFamily="18" charset="0"/>
                <a:ea typeface="楷体_GB2312" pitchFamily="49" charset="-122"/>
                <a:cs typeface="Times New Roman" panose="02020603050405020304" pitchFamily="18" charset="0"/>
              </a:rPr>
              <a:t>一本李健老师主编的</a:t>
            </a:r>
            <a:r>
              <a:rPr lang="en-US" altLang="zh-CN" sz="2000" dirty="0" smtClean="0">
                <a:latin typeface="Times New Roman" panose="02020603050405020304" pitchFamily="18" charset="0"/>
                <a:ea typeface="楷体_GB2312" pitchFamily="49" charset="-122"/>
                <a:cs typeface="Times New Roman" panose="02020603050405020304" pitchFamily="18" charset="0"/>
              </a:rPr>
              <a:t>《</a:t>
            </a:r>
            <a:r>
              <a:rPr lang="zh-CN" altLang="en-US" sz="2000" dirty="0" smtClean="0">
                <a:latin typeface="Times New Roman" panose="02020603050405020304" pitchFamily="18" charset="0"/>
                <a:ea typeface="楷体_GB2312" pitchFamily="49" charset="-122"/>
                <a:cs typeface="Times New Roman" panose="02020603050405020304" pitchFamily="18" charset="0"/>
              </a:rPr>
              <a:t>金融学</a:t>
            </a:r>
            <a:r>
              <a:rPr lang="en-US" altLang="zh-CN" sz="2000" dirty="0" smtClean="0">
                <a:latin typeface="Times New Roman" panose="02020603050405020304" pitchFamily="18" charset="0"/>
                <a:ea typeface="楷体_GB2312" pitchFamily="49" charset="-122"/>
                <a:cs typeface="Times New Roman" panose="02020603050405020304" pitchFamily="18" charset="0"/>
              </a:rPr>
              <a:t>》</a:t>
            </a:r>
            <a:r>
              <a:rPr lang="zh-CN" altLang="en-US" sz="2000" dirty="0" smtClean="0">
                <a:latin typeface="Times New Roman" panose="02020603050405020304" pitchFamily="18" charset="0"/>
                <a:ea typeface="楷体_GB2312" pitchFamily="49" charset="-122"/>
                <a:cs typeface="Times New Roman" panose="02020603050405020304" pitchFamily="18" charset="0"/>
              </a:rPr>
              <a:t>在中国卖</a:t>
            </a:r>
            <a:r>
              <a:rPr lang="en-US" altLang="zh-CN" sz="2000" dirty="0" smtClean="0">
                <a:latin typeface="Times New Roman" panose="02020603050405020304" pitchFamily="18" charset="0"/>
                <a:ea typeface="楷体_GB2312" pitchFamily="49" charset="-122"/>
                <a:cs typeface="Times New Roman" panose="02020603050405020304" pitchFamily="18" charset="0"/>
              </a:rPr>
              <a:t>48</a:t>
            </a:r>
            <a:r>
              <a:rPr lang="zh-CN" altLang="en-US" sz="2000" dirty="0" smtClean="0">
                <a:latin typeface="Times New Roman" panose="02020603050405020304" pitchFamily="18" charset="0"/>
                <a:ea typeface="楷体_GB2312" pitchFamily="49" charset="-122"/>
                <a:cs typeface="Times New Roman" panose="02020603050405020304" pitchFamily="18" charset="0"/>
              </a:rPr>
              <a:t>元人民币，假设汇率为</a:t>
            </a:r>
            <a:r>
              <a:rPr lang="en-US" altLang="zh-CN" sz="2000" dirty="0" smtClean="0">
                <a:latin typeface="Times New Roman" panose="02020603050405020304" pitchFamily="18" charset="0"/>
                <a:ea typeface="楷体_GB2312" pitchFamily="49" charset="-122"/>
                <a:cs typeface="Times New Roman" panose="02020603050405020304" pitchFamily="18" charset="0"/>
              </a:rPr>
              <a:t>6</a:t>
            </a:r>
            <a:r>
              <a:rPr lang="zh-CN" altLang="en-US" sz="2000" dirty="0" smtClean="0">
                <a:latin typeface="Times New Roman" panose="02020603050405020304" pitchFamily="18" charset="0"/>
                <a:ea typeface="楷体_GB2312" pitchFamily="49" charset="-122"/>
                <a:cs typeface="Times New Roman" panose="02020603050405020304" pitchFamily="18" charset="0"/>
              </a:rPr>
              <a:t>￥</a:t>
            </a:r>
            <a:r>
              <a:rPr lang="en-US" altLang="zh-CN" sz="2000" dirty="0" smtClean="0">
                <a:latin typeface="Times New Roman" panose="02020603050405020304" pitchFamily="18" charset="0"/>
                <a:ea typeface="楷体_GB2312" pitchFamily="49" charset="-122"/>
                <a:cs typeface="Times New Roman" panose="02020603050405020304" pitchFamily="18" charset="0"/>
              </a:rPr>
              <a:t>/$</a:t>
            </a:r>
            <a:r>
              <a:rPr lang="zh-CN" altLang="en-US" sz="2000" dirty="0" smtClean="0">
                <a:latin typeface="Times New Roman" panose="02020603050405020304" pitchFamily="18" charset="0"/>
                <a:ea typeface="楷体_GB2312" pitchFamily="49" charset="-122"/>
                <a:cs typeface="Times New Roman" panose="02020603050405020304" pitchFamily="18" charset="0"/>
              </a:rPr>
              <a:t>，在美国这本书就应该卖</a:t>
            </a:r>
            <a:r>
              <a:rPr lang="en-US" altLang="zh-CN" sz="2000" dirty="0" smtClean="0">
                <a:latin typeface="Times New Roman" panose="02020603050405020304" pitchFamily="18" charset="0"/>
                <a:ea typeface="楷体_GB2312" pitchFamily="49" charset="-122"/>
                <a:cs typeface="Times New Roman" panose="02020603050405020304" pitchFamily="18" charset="0"/>
              </a:rPr>
              <a:t>8$</a:t>
            </a:r>
            <a:r>
              <a:rPr lang="zh-CN" altLang="en-US" sz="2000" dirty="0" smtClean="0">
                <a:latin typeface="Times New Roman" panose="02020603050405020304" pitchFamily="18" charset="0"/>
                <a:ea typeface="楷体_GB2312" pitchFamily="49" charset="-122"/>
                <a:cs typeface="Times New Roman" panose="02020603050405020304" pitchFamily="18" charset="0"/>
              </a:rPr>
              <a:t>。假设在美国卖</a:t>
            </a:r>
            <a:r>
              <a:rPr lang="en-US" altLang="zh-CN" sz="2000" dirty="0" smtClean="0">
                <a:latin typeface="Times New Roman" panose="02020603050405020304" pitchFamily="18" charset="0"/>
                <a:ea typeface="楷体_GB2312" pitchFamily="49" charset="-122"/>
                <a:cs typeface="Times New Roman" panose="02020603050405020304" pitchFamily="18" charset="0"/>
              </a:rPr>
              <a:t>9$</a:t>
            </a:r>
            <a:r>
              <a:rPr lang="zh-CN" altLang="en-US" sz="2000" dirty="0" smtClean="0">
                <a:latin typeface="Times New Roman" panose="02020603050405020304" pitchFamily="18" charset="0"/>
                <a:ea typeface="楷体_GB2312" pitchFamily="49" charset="-122"/>
                <a:cs typeface="Times New Roman" panose="02020603050405020304" pitchFamily="18" charset="0"/>
              </a:rPr>
              <a:t>，则存在套利：</a:t>
            </a:r>
            <a:endParaRPr lang="en-US" altLang="zh-CN" sz="2000" dirty="0" smtClean="0">
              <a:latin typeface="Times New Roman" panose="02020603050405020304" pitchFamily="18" charset="0"/>
              <a:ea typeface="楷体_GB2312" pitchFamily="49" charset="-122"/>
              <a:cs typeface="Times New Roman" panose="02020603050405020304" pitchFamily="18" charset="0"/>
            </a:endParaRPr>
          </a:p>
          <a:p>
            <a:pPr marL="806450" indent="-806450">
              <a:lnSpc>
                <a:spcPct val="125000"/>
              </a:lnSpc>
              <a:buNone/>
            </a:pPr>
            <a:r>
              <a:rPr lang="zh-CN" altLang="en-US" sz="2000" dirty="0" smtClean="0">
                <a:latin typeface="Times New Roman" panose="02020603050405020304" pitchFamily="18" charset="0"/>
                <a:ea typeface="楷体_GB2312" pitchFamily="49" charset="-122"/>
                <a:cs typeface="Times New Roman" panose="02020603050405020304" pitchFamily="18" charset="0"/>
              </a:rPr>
              <a:t>            在中国借钱</a:t>
            </a:r>
            <a:r>
              <a:rPr lang="en-US" altLang="zh-CN" sz="2000" dirty="0" smtClean="0">
                <a:latin typeface="Times New Roman" panose="02020603050405020304" pitchFamily="18" charset="0"/>
                <a:ea typeface="楷体_GB2312" pitchFamily="49" charset="-122"/>
                <a:cs typeface="Times New Roman" panose="02020603050405020304" pitchFamily="18" charset="0"/>
              </a:rPr>
              <a:t>48</a:t>
            </a:r>
            <a:r>
              <a:rPr lang="zh-CN" altLang="en-US" sz="2000" dirty="0" smtClean="0">
                <a:latin typeface="Times New Roman" panose="02020603050405020304" pitchFamily="18" charset="0"/>
                <a:ea typeface="楷体_GB2312" pitchFamily="49" charset="-122"/>
                <a:cs typeface="Times New Roman" panose="02020603050405020304" pitchFamily="18" charset="0"/>
              </a:rPr>
              <a:t>元买一本</a:t>
            </a:r>
            <a:r>
              <a:rPr lang="en-US" altLang="zh-CN" sz="2000" dirty="0" smtClean="0">
                <a:latin typeface="Times New Roman" panose="02020603050405020304" pitchFamily="18" charset="0"/>
                <a:ea typeface="楷体_GB2312" pitchFamily="49" charset="-122"/>
                <a:cs typeface="Times New Roman" panose="02020603050405020304" pitchFamily="18" charset="0"/>
              </a:rPr>
              <a:t>《</a:t>
            </a:r>
            <a:r>
              <a:rPr lang="zh-CN" altLang="en-US" sz="2000" dirty="0" smtClean="0">
                <a:latin typeface="Times New Roman" panose="02020603050405020304" pitchFamily="18" charset="0"/>
                <a:ea typeface="楷体_GB2312" pitchFamily="49" charset="-122"/>
                <a:cs typeface="Times New Roman" panose="02020603050405020304" pitchFamily="18" charset="0"/>
              </a:rPr>
              <a:t>金融学</a:t>
            </a:r>
            <a:r>
              <a:rPr lang="en-US" altLang="zh-CN" sz="2000" dirty="0" smtClean="0">
                <a:latin typeface="Times New Roman" panose="02020603050405020304" pitchFamily="18" charset="0"/>
                <a:ea typeface="楷体_GB2312" pitchFamily="49" charset="-122"/>
                <a:cs typeface="Times New Roman" panose="02020603050405020304" pitchFamily="18" charset="0"/>
              </a:rPr>
              <a:t>》</a:t>
            </a:r>
            <a:r>
              <a:rPr lang="zh-CN" altLang="en-US" sz="2000" dirty="0" smtClean="0">
                <a:latin typeface="Times New Roman" panose="02020603050405020304" pitchFamily="18" charset="0"/>
                <a:ea typeface="楷体_GB2312" pitchFamily="49" charset="-122"/>
                <a:cs typeface="Times New Roman" panose="02020603050405020304" pitchFamily="18" charset="0"/>
              </a:rPr>
              <a:t>，然后将</a:t>
            </a:r>
            <a:r>
              <a:rPr lang="en-US" altLang="zh-CN" sz="2000" dirty="0" smtClean="0">
                <a:latin typeface="Times New Roman" panose="02020603050405020304" pitchFamily="18" charset="0"/>
                <a:ea typeface="楷体_GB2312" pitchFamily="49" charset="-122"/>
                <a:cs typeface="Times New Roman" panose="02020603050405020304" pitchFamily="18" charset="0"/>
              </a:rPr>
              <a:t>《</a:t>
            </a:r>
            <a:r>
              <a:rPr lang="zh-CN" altLang="en-US" sz="2000" dirty="0" smtClean="0">
                <a:latin typeface="Times New Roman" panose="02020603050405020304" pitchFamily="18" charset="0"/>
                <a:ea typeface="楷体_GB2312" pitchFamily="49" charset="-122"/>
                <a:cs typeface="Times New Roman" panose="02020603050405020304" pitchFamily="18" charset="0"/>
              </a:rPr>
              <a:t>金融学</a:t>
            </a:r>
            <a:r>
              <a:rPr lang="en-US" altLang="zh-CN" sz="2000" dirty="0" smtClean="0">
                <a:latin typeface="Times New Roman" panose="02020603050405020304" pitchFamily="18" charset="0"/>
                <a:ea typeface="楷体_GB2312" pitchFamily="49" charset="-122"/>
                <a:cs typeface="Times New Roman" panose="02020603050405020304" pitchFamily="18" charset="0"/>
              </a:rPr>
              <a:t>》</a:t>
            </a:r>
            <a:r>
              <a:rPr lang="zh-CN" altLang="en-US" sz="2000" dirty="0" smtClean="0">
                <a:latin typeface="Times New Roman" panose="02020603050405020304" pitchFamily="18" charset="0"/>
                <a:ea typeface="楷体_GB2312" pitchFamily="49" charset="-122"/>
                <a:cs typeface="Times New Roman" panose="02020603050405020304" pitchFamily="18" charset="0"/>
              </a:rPr>
              <a:t>在美国卖，得到  </a:t>
            </a:r>
            <a:r>
              <a:rPr lang="en-US" altLang="zh-CN" sz="2000" dirty="0" smtClean="0">
                <a:latin typeface="Times New Roman" panose="02020603050405020304" pitchFamily="18" charset="0"/>
                <a:ea typeface="楷体_GB2312" pitchFamily="49" charset="-122"/>
                <a:cs typeface="Times New Roman" panose="02020603050405020304" pitchFamily="18" charset="0"/>
              </a:rPr>
              <a:t>9$</a:t>
            </a:r>
            <a:r>
              <a:rPr lang="zh-CN" altLang="en-US" sz="2000" dirty="0" smtClean="0">
                <a:latin typeface="Times New Roman" panose="02020603050405020304" pitchFamily="18" charset="0"/>
                <a:ea typeface="楷体_GB2312" pitchFamily="49" charset="-122"/>
                <a:cs typeface="Times New Roman" panose="02020603050405020304" pitchFamily="18" charset="0"/>
              </a:rPr>
              <a:t>*</a:t>
            </a:r>
            <a:r>
              <a:rPr lang="en-US" altLang="zh-CN" sz="2000" dirty="0" smtClean="0">
                <a:latin typeface="Times New Roman" panose="02020603050405020304" pitchFamily="18" charset="0"/>
                <a:ea typeface="楷体_GB2312" pitchFamily="49" charset="-122"/>
                <a:cs typeface="Times New Roman" panose="02020603050405020304" pitchFamily="18" charset="0"/>
              </a:rPr>
              <a:t>6</a:t>
            </a:r>
            <a:r>
              <a:rPr lang="zh-CN" altLang="en-US" sz="2000" dirty="0" smtClean="0">
                <a:latin typeface="Times New Roman" panose="02020603050405020304" pitchFamily="18" charset="0"/>
                <a:ea typeface="楷体_GB2312" pitchFamily="49" charset="-122"/>
                <a:cs typeface="Times New Roman" panose="02020603050405020304" pitchFamily="18" charset="0"/>
              </a:rPr>
              <a:t> ￥</a:t>
            </a:r>
            <a:r>
              <a:rPr lang="en-US" altLang="zh-CN" sz="2000" dirty="0" smtClean="0">
                <a:latin typeface="Times New Roman" panose="02020603050405020304" pitchFamily="18" charset="0"/>
                <a:ea typeface="楷体_GB2312" pitchFamily="49" charset="-122"/>
                <a:cs typeface="Times New Roman" panose="02020603050405020304" pitchFamily="18" charset="0"/>
              </a:rPr>
              <a:t>/$=54</a:t>
            </a:r>
            <a:r>
              <a:rPr lang="zh-CN" altLang="en-US" sz="2000" dirty="0" smtClean="0">
                <a:latin typeface="Times New Roman" panose="02020603050405020304" pitchFamily="18" charset="0"/>
                <a:ea typeface="楷体_GB2312" pitchFamily="49" charset="-122"/>
                <a:cs typeface="Times New Roman" panose="02020603050405020304" pitchFamily="18" charset="0"/>
              </a:rPr>
              <a:t> ￥，然后还钱，白赚</a:t>
            </a:r>
            <a:r>
              <a:rPr lang="en-US" altLang="zh-CN" sz="2000" dirty="0" smtClean="0">
                <a:latin typeface="Times New Roman" panose="02020603050405020304" pitchFamily="18" charset="0"/>
                <a:ea typeface="楷体_GB2312" pitchFamily="49" charset="-122"/>
                <a:cs typeface="Times New Roman" panose="02020603050405020304" pitchFamily="18" charset="0"/>
              </a:rPr>
              <a:t>6</a:t>
            </a:r>
            <a:r>
              <a:rPr lang="zh-CN" altLang="en-US" sz="2000" dirty="0" smtClean="0">
                <a:latin typeface="Times New Roman" panose="02020603050405020304" pitchFamily="18" charset="0"/>
                <a:ea typeface="楷体_GB2312" pitchFamily="49" charset="-122"/>
                <a:cs typeface="Times New Roman" panose="02020603050405020304" pitchFamily="18" charset="0"/>
              </a:rPr>
              <a:t>元。</a:t>
            </a:r>
            <a:endParaRPr lang="en-US" altLang="zh-CN" sz="2000" dirty="0" smtClean="0">
              <a:latin typeface="Times New Roman" panose="02020603050405020304" pitchFamily="18" charset="0"/>
              <a:ea typeface="楷体_GB2312" pitchFamily="49" charset="-122"/>
              <a:cs typeface="Times New Roman" panose="02020603050405020304" pitchFamily="18" charset="0"/>
            </a:endParaRPr>
          </a:p>
          <a:p>
            <a:pPr>
              <a:lnSpc>
                <a:spcPct val="125000"/>
              </a:lnSpc>
              <a:buClr>
                <a:srgbClr val="FF0000"/>
              </a:buClr>
              <a:buFont typeface="Wingdings" pitchFamily="2" charset="2"/>
              <a:buChar char="p"/>
            </a:pPr>
            <a:r>
              <a:rPr lang="zh-CN" altLang="en-US" sz="2400" dirty="0" smtClean="0">
                <a:latin typeface="Times New Roman" panose="02020603050405020304" pitchFamily="18" charset="0"/>
                <a:ea typeface="楷体_GB2312" pitchFamily="49" charset="-122"/>
                <a:cs typeface="Times New Roman" panose="02020603050405020304" pitchFamily="18" charset="0"/>
              </a:rPr>
              <a:t>这里套利不影响汇率，只影响单个商品物价：汇率由</a:t>
            </a:r>
            <a:r>
              <a:rPr lang="zh-CN" altLang="en-US" sz="2400" b="1" dirty="0" smtClean="0">
                <a:solidFill>
                  <a:srgbClr val="7030A0"/>
                </a:solidFill>
                <a:latin typeface="Times New Roman" panose="02020603050405020304" pitchFamily="18" charset="0"/>
                <a:ea typeface="楷体_GB2312" pitchFamily="49" charset="-122"/>
                <a:cs typeface="Times New Roman" panose="02020603050405020304" pitchFamily="18" charset="0"/>
              </a:rPr>
              <a:t>两个国家整体物价决定</a:t>
            </a:r>
            <a:r>
              <a:rPr lang="zh-CN" altLang="en-US" sz="2400" dirty="0" smtClean="0">
                <a:latin typeface="Times New Roman" panose="02020603050405020304" pitchFamily="18" charset="0"/>
                <a:ea typeface="楷体_GB2312" pitchFamily="49" charset="-122"/>
                <a:cs typeface="Times New Roman" panose="02020603050405020304" pitchFamily="18" charset="0"/>
              </a:rPr>
              <a:t>，而不是由</a:t>
            </a:r>
            <a:r>
              <a:rPr lang="zh-CN" altLang="en-US" sz="2400" b="1" dirty="0" smtClean="0">
                <a:solidFill>
                  <a:srgbClr val="7030A0"/>
                </a:solidFill>
                <a:latin typeface="Times New Roman" panose="02020603050405020304" pitchFamily="18" charset="0"/>
                <a:ea typeface="楷体_GB2312" pitchFamily="49" charset="-122"/>
                <a:cs typeface="Times New Roman" panose="02020603050405020304" pitchFamily="18" charset="0"/>
              </a:rPr>
              <a:t>单个商品物价</a:t>
            </a:r>
            <a:r>
              <a:rPr lang="zh-CN" altLang="en-US" sz="2400" dirty="0" smtClean="0">
                <a:latin typeface="Times New Roman" panose="02020603050405020304" pitchFamily="18" charset="0"/>
                <a:ea typeface="楷体_GB2312" pitchFamily="49" charset="-122"/>
                <a:cs typeface="Times New Roman" panose="02020603050405020304" pitchFamily="18" charset="0"/>
              </a:rPr>
              <a:t>决定（类似于完全竞争市场的单个买家、单个卖家是价格接受者一样）。</a:t>
            </a:r>
            <a:endParaRPr lang="en-US" altLang="zh-CN" sz="2400" dirty="0" smtClean="0">
              <a:latin typeface="Times New Roman" panose="02020603050405020304" pitchFamily="18" charset="0"/>
              <a:ea typeface="楷体_GB2312" pitchFamily="49" charset="-122"/>
              <a:cs typeface="Times New Roman" panose="02020603050405020304" pitchFamily="18" charset="0"/>
            </a:endParaRPr>
          </a:p>
          <a:p>
            <a:pPr>
              <a:buNone/>
            </a:pPr>
            <a:endParaRPr lang="en-US" altLang="zh-CN" b="1" kern="1200" dirty="0" smtClean="0">
              <a:latin typeface="Times New Roman" pitchFamily="18" charset="0"/>
              <a:ea typeface="楷体_GB2312" pitchFamily="49" charset="-122"/>
              <a:cs typeface="Times New Roman" pitchFamily="18" charset="0"/>
            </a:endParaRPr>
          </a:p>
          <a:p>
            <a:pPr>
              <a:buNone/>
            </a:pPr>
            <a:endParaRPr lang="en-US" altLang="zh-CN" b="1" kern="1200" dirty="0" smtClean="0">
              <a:latin typeface="Times New Roman" pitchFamily="18" charset="0"/>
              <a:ea typeface="楷体_GB2312" pitchFamily="49" charset="-122"/>
              <a:cs typeface="Times New Roman" pitchFamily="18" charset="0"/>
            </a:endParaRPr>
          </a:p>
          <a:p>
            <a:pPr>
              <a:buNone/>
            </a:pPr>
            <a:endParaRPr lang="en-US" altLang="zh-CN" b="1" kern="1200" dirty="0" smtClean="0">
              <a:latin typeface="Times New Roman" pitchFamily="18" charset="0"/>
              <a:ea typeface="楷体_GB2312" pitchFamily="49" charset="-122"/>
              <a:cs typeface="Times New Roman" pitchFamily="18" charset="0"/>
            </a:endParaRPr>
          </a:p>
          <a:p>
            <a:pPr>
              <a:buNone/>
            </a:pPr>
            <a:endParaRPr lang="en-US" altLang="zh-CN" sz="2400" b="1" kern="1200" dirty="0" smtClean="0">
              <a:solidFill>
                <a:srgbClr val="FF3300"/>
              </a:solidFill>
              <a:latin typeface="Times New Roman" pitchFamily="18" charset="0"/>
              <a:ea typeface="楷体_GB2312" pitchFamily="49" charset="-122"/>
              <a:cs typeface="Times New Roman" pitchFamily="18" charset="0"/>
            </a:endParaRPr>
          </a:p>
          <a:p>
            <a:pPr>
              <a:buNone/>
            </a:pPr>
            <a:endParaRPr lang="en-US" altLang="zh-CN" sz="2400" b="1" kern="1200" dirty="0" smtClean="0">
              <a:solidFill>
                <a:srgbClr val="FF3300"/>
              </a:solidFill>
              <a:latin typeface="Times New Roman" pitchFamily="18" charset="0"/>
              <a:ea typeface="楷体_GB2312" pitchFamily="49" charset="-122"/>
              <a:cs typeface="Times New Roman" pitchFamily="18" charset="0"/>
            </a:endParaRPr>
          </a:p>
          <a:p>
            <a:pPr>
              <a:buNone/>
            </a:pPr>
            <a:endParaRPr lang="en-US" altLang="zh-CN" sz="2400" b="1" kern="1200" dirty="0" smtClean="0">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u=361068978,3095345694&amp;fm=23&amp;gp=0.jpg"/>
          <p:cNvPicPr>
            <a:picLocks noGrp="1" noChangeAspect="1"/>
          </p:cNvPicPr>
          <p:nvPr>
            <p:ph idx="1"/>
          </p:nvPr>
        </p:nvPicPr>
        <p:blipFill>
          <a:blip r:embed="rId2" cstate="print">
            <a:clrChange>
              <a:clrFrom>
                <a:srgbClr val="FFFFFF"/>
              </a:clrFrom>
              <a:clrTo>
                <a:srgbClr val="FFFFFF">
                  <a:alpha val="0"/>
                </a:srgbClr>
              </a:clrTo>
            </a:clrChange>
          </a:blip>
          <a:stretch>
            <a:fillRect/>
          </a:stretch>
        </p:blipFill>
        <p:spPr>
          <a:xfrm>
            <a:off x="1687074" y="4816660"/>
            <a:ext cx="1873250" cy="1905000"/>
          </a:xfrm>
        </p:spPr>
      </p:pic>
      <p:pic>
        <p:nvPicPr>
          <p:cNvPr id="209922" name="Picture 2"/>
          <p:cNvPicPr>
            <a:picLocks noChangeAspect="1" noChangeArrowheads="1"/>
          </p:cNvPicPr>
          <p:nvPr/>
        </p:nvPicPr>
        <p:blipFill rotWithShape="1">
          <a:blip r:embed="rId3" cstate="print"/>
          <a:srcRect l="12234" r="9648" b="4055"/>
          <a:stretch/>
        </p:blipFill>
        <p:spPr bwMode="auto">
          <a:xfrm>
            <a:off x="4177346" y="908720"/>
            <a:ext cx="4966654" cy="4264748"/>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502884" y="1556792"/>
            <a:ext cx="3277028" cy="1384995"/>
          </a:xfrm>
          <a:prstGeom prst="rect">
            <a:avLst/>
          </a:prstGeom>
          <a:noFill/>
        </p:spPr>
        <p:txBody>
          <a:bodyPr wrap="square" rtlCol="0">
            <a:spAutoFit/>
          </a:bodyPr>
          <a:lstStyle/>
          <a:p>
            <a:r>
              <a:rPr lang="en-US" altLang="zh-CN" sz="2800" b="1" dirty="0" smtClean="0">
                <a:latin typeface="楷体_GB2312" panose="02010609030101010101" pitchFamily="49" charset="-122"/>
                <a:ea typeface="楷体_GB2312" panose="02010609030101010101" pitchFamily="49" charset="-122"/>
              </a:rPr>
              <a:t>2013</a:t>
            </a:r>
            <a:r>
              <a:rPr lang="zh-CN" altLang="en-US" sz="2800" b="1" dirty="0" smtClean="0">
                <a:latin typeface="楷体_GB2312" panose="02010609030101010101" pitchFamily="49" charset="-122"/>
                <a:ea typeface="楷体_GB2312" panose="02010609030101010101" pitchFamily="49" charset="-122"/>
              </a:rPr>
              <a:t>年</a:t>
            </a:r>
            <a:r>
              <a:rPr lang="en-US" altLang="zh-CN" sz="2800" b="1" dirty="0" smtClean="0">
                <a:latin typeface="楷体_GB2312" panose="02010609030101010101" pitchFamily="49" charset="-122"/>
                <a:ea typeface="楷体_GB2312" panose="02010609030101010101" pitchFamily="49" charset="-122"/>
              </a:rPr>
              <a:t>10</a:t>
            </a:r>
            <a:r>
              <a:rPr lang="zh-CN" altLang="en-US" sz="2800" b="1" dirty="0" smtClean="0">
                <a:latin typeface="楷体_GB2312" panose="02010609030101010101" pitchFamily="49" charset="-122"/>
                <a:ea typeface="楷体_GB2312" panose="02010609030101010101" pitchFamily="49" charset="-122"/>
              </a:rPr>
              <a:t>月</a:t>
            </a:r>
            <a:r>
              <a:rPr lang="en-US" altLang="zh-CN" sz="2800" b="1" dirty="0" smtClean="0">
                <a:latin typeface="楷体_GB2312" panose="02010609030101010101" pitchFamily="49" charset="-122"/>
                <a:ea typeface="楷体_GB2312" panose="02010609030101010101" pitchFamily="49" charset="-122"/>
              </a:rPr>
              <a:t>20</a:t>
            </a:r>
            <a:r>
              <a:rPr lang="zh-CN" altLang="en-US" sz="2800" b="1" dirty="0" smtClean="0">
                <a:latin typeface="楷体_GB2312" panose="02010609030101010101" pitchFamily="49" charset="-122"/>
                <a:ea typeface="楷体_GB2312" panose="02010609030101010101" pitchFamily="49" charset="-122"/>
              </a:rPr>
              <a:t>日</a:t>
            </a:r>
            <a:endParaRPr lang="en-US" altLang="zh-CN" sz="2800" b="1" dirty="0" smtClean="0">
              <a:latin typeface="楷体_GB2312" panose="02010609030101010101" pitchFamily="49" charset="-122"/>
              <a:ea typeface="楷体_GB2312" panose="02010609030101010101" pitchFamily="49" charset="-122"/>
            </a:endParaRPr>
          </a:p>
          <a:p>
            <a:r>
              <a:rPr lang="zh-CN" altLang="en-US" sz="2800" b="1" dirty="0" smtClean="0">
                <a:latin typeface="楷体_GB2312" panose="02010609030101010101" pitchFamily="49" charset="-122"/>
                <a:ea typeface="楷体_GB2312" panose="02010609030101010101" pitchFamily="49" charset="-122"/>
              </a:rPr>
              <a:t>央视新闻频道一则关于星巴克的报道</a:t>
            </a:r>
            <a:endParaRPr lang="zh-CN" altLang="en-US" sz="2800" b="1" dirty="0">
              <a:latin typeface="楷体_GB2312" panose="02010609030101010101" pitchFamily="49" charset="-122"/>
              <a:ea typeface="楷体_GB2312" panose="02010609030101010101" pitchFamily="49" charset="-122"/>
            </a:endParaRPr>
          </a:p>
        </p:txBody>
      </p:sp>
      <p:sp>
        <p:nvSpPr>
          <p:cNvPr id="9" name="TextBox 8"/>
          <p:cNvSpPr txBox="1"/>
          <p:nvPr/>
        </p:nvSpPr>
        <p:spPr>
          <a:xfrm>
            <a:off x="312103" y="3501008"/>
            <a:ext cx="2963753" cy="1323439"/>
          </a:xfrm>
          <a:prstGeom prst="rect">
            <a:avLst/>
          </a:prstGeom>
          <a:noFill/>
        </p:spPr>
        <p:txBody>
          <a:bodyPr wrap="square" rtlCol="0">
            <a:spAutoFit/>
          </a:bodyPr>
          <a:lstStyle/>
          <a:p>
            <a:r>
              <a:rPr lang="zh-CN" altLang="en-US" sz="4000" b="1" dirty="0" smtClean="0"/>
              <a:t>海外代购，</a:t>
            </a:r>
            <a:endParaRPr lang="en-US" altLang="zh-CN" sz="4000" b="1" dirty="0" smtClean="0"/>
          </a:p>
          <a:p>
            <a:r>
              <a:rPr lang="zh-CN" altLang="en-US" sz="4000" b="1" dirty="0" smtClean="0"/>
              <a:t>海淘？？？</a:t>
            </a:r>
            <a:endParaRPr lang="zh-CN" altLang="en-US" sz="4000" b="1" dirty="0"/>
          </a:p>
        </p:txBody>
      </p:sp>
      <p:sp>
        <p:nvSpPr>
          <p:cNvPr id="2" name="标题 1"/>
          <p:cNvSpPr>
            <a:spLocks noGrp="1"/>
          </p:cNvSpPr>
          <p:nvPr>
            <p:ph type="title"/>
          </p:nvPr>
        </p:nvSpPr>
        <p:spPr>
          <a:xfrm>
            <a:off x="179512" y="188640"/>
            <a:ext cx="5868144" cy="927100"/>
          </a:xfrm>
        </p:spPr>
        <p:txBody>
          <a:bodyPr/>
          <a:lstStyle/>
          <a:p>
            <a:r>
              <a:rPr lang="zh-CN" altLang="en-US" dirty="0" smtClean="0">
                <a:solidFill>
                  <a:schemeClr val="tx1"/>
                </a:solidFill>
                <a:latin typeface="华文新魏" pitchFamily="2" charset="-122"/>
                <a:ea typeface="华文新魏" pitchFamily="2" charset="-122"/>
              </a:rPr>
              <a:t>一价定律并不满足</a:t>
            </a:r>
            <a:endParaRPr lang="zh-CN" altLang="en-US" dirty="0">
              <a:solidFill>
                <a:schemeClr val="tx1"/>
              </a:solidFill>
              <a:latin typeface="华文新魏" pitchFamily="2" charset="-122"/>
              <a:ea typeface="华文新魏" pitchFamily="2" charset="-122"/>
            </a:endParaRPr>
          </a:p>
        </p:txBody>
      </p:sp>
    </p:spTree>
    <p:extLst>
      <p:ext uri="{BB962C8B-B14F-4D97-AF65-F5344CB8AC3E}">
        <p14:creationId xmlns="" xmlns:p14="http://schemas.microsoft.com/office/powerpoint/2010/main" val="41463954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96752"/>
            <a:ext cx="9144000" cy="3816424"/>
          </a:xfrm>
        </p:spPr>
        <p:txBody>
          <a:bodyPr/>
          <a:lstStyle/>
          <a:p>
            <a:pPr>
              <a:lnSpc>
                <a:spcPct val="160000"/>
              </a:lnSpc>
              <a:buNone/>
            </a:pPr>
            <a:r>
              <a:rPr lang="zh-CN" altLang="en-US" sz="2400" kern="1200" dirty="0" smtClean="0">
                <a:solidFill>
                  <a:srgbClr val="FF3300"/>
                </a:solidFill>
                <a:latin typeface="Times New Roman" pitchFamily="18" charset="0"/>
                <a:ea typeface="楷体_GB2312" pitchFamily="49" charset="-122"/>
                <a:cs typeface="Times New Roman" pitchFamily="18" charset="0"/>
              </a:rPr>
              <a:t>◎</a:t>
            </a:r>
            <a:r>
              <a:rPr lang="zh-CN" altLang="en-US" sz="2400" kern="1200" dirty="0" smtClean="0">
                <a:latin typeface="Times New Roman" pitchFamily="18" charset="0"/>
                <a:ea typeface="楷体_GB2312" pitchFamily="49" charset="-122"/>
                <a:cs typeface="Times New Roman" pitchFamily="18" charset="0"/>
              </a:rPr>
              <a:t>直观理解：货币购买力是以价格反映的，是价格的倒数，价格越高，</a:t>
            </a:r>
            <a:r>
              <a:rPr lang="zh-CN" altLang="en-US" sz="2400" b="1" u="sng" kern="1200" dirty="0" smtClean="0">
                <a:latin typeface="Times New Roman" pitchFamily="18" charset="0"/>
                <a:ea typeface="楷体_GB2312" pitchFamily="49" charset="-122"/>
                <a:cs typeface="Times New Roman" pitchFamily="18" charset="0"/>
              </a:rPr>
              <a:t>货币购买力越低，两者之间呈反向关系</a:t>
            </a:r>
            <a:r>
              <a:rPr lang="zh-CN" altLang="en-US" sz="2400" kern="1200" dirty="0" smtClean="0">
                <a:latin typeface="Times New Roman" pitchFamily="18" charset="0"/>
                <a:ea typeface="楷体_GB2312" pitchFamily="49" charset="-122"/>
                <a:cs typeface="Times New Roman" pitchFamily="18" charset="0"/>
              </a:rPr>
              <a:t>。因此，</a:t>
            </a:r>
            <a:r>
              <a:rPr lang="zh-CN" altLang="en-US" sz="2400" b="1" kern="1200" dirty="0" smtClean="0">
                <a:solidFill>
                  <a:srgbClr val="7030A0"/>
                </a:solidFill>
                <a:latin typeface="Times New Roman" pitchFamily="18" charset="0"/>
                <a:ea typeface="楷体_GB2312" pitchFamily="49" charset="-122"/>
                <a:cs typeface="Times New Roman" pitchFamily="18" charset="0"/>
              </a:rPr>
              <a:t>两国货币的汇率就表现为两国的价格之比</a:t>
            </a:r>
            <a:r>
              <a:rPr lang="zh-CN" altLang="en-US" sz="2400" kern="1200" dirty="0" smtClean="0">
                <a:latin typeface="Times New Roman" pitchFamily="18" charset="0"/>
                <a:ea typeface="楷体_GB2312" pitchFamily="49" charset="-122"/>
                <a:cs typeface="Times New Roman" pitchFamily="18" charset="0"/>
              </a:rPr>
              <a:t>（该比率可称之为购买力平价，</a:t>
            </a:r>
            <a:r>
              <a:rPr lang="en-US" altLang="zh-CN" sz="2400" kern="1200" dirty="0" smtClean="0">
                <a:latin typeface="Times New Roman" pitchFamily="18" charset="0"/>
                <a:ea typeface="楷体_GB2312" pitchFamily="49" charset="-122"/>
                <a:cs typeface="Times New Roman" pitchFamily="18" charset="0"/>
              </a:rPr>
              <a:t>PPP</a:t>
            </a:r>
            <a:r>
              <a:rPr lang="zh-CN" altLang="en-US" sz="2400" kern="1200" dirty="0" smtClean="0">
                <a:latin typeface="Times New Roman" pitchFamily="18" charset="0"/>
                <a:ea typeface="楷体_GB2312" pitchFamily="49" charset="-122"/>
                <a:cs typeface="Times New Roman" pitchFamily="18" charset="0"/>
              </a:rPr>
              <a:t>）。一国货币汇率变动的原因在于本国货币购买力与外国货币购买力的相对变动。</a:t>
            </a:r>
          </a:p>
          <a:p>
            <a:pPr>
              <a:buNone/>
            </a:pPr>
            <a:endParaRPr lang="en-US" altLang="zh-CN" sz="2400" b="1" kern="1200" dirty="0" smtClean="0">
              <a:solidFill>
                <a:srgbClr val="FF3300"/>
              </a:solidFill>
              <a:latin typeface="Times New Roman" pitchFamily="18" charset="0"/>
              <a:ea typeface="楷体_GB2312" pitchFamily="49" charset="-122"/>
              <a:cs typeface="Times New Roman" pitchFamily="18" charset="0"/>
            </a:endParaRPr>
          </a:p>
          <a:p>
            <a:pPr>
              <a:buNone/>
            </a:pPr>
            <a:endParaRPr lang="en-US" altLang="zh-CN" sz="2400" b="1" kern="1200" dirty="0" smtClean="0">
              <a:solidFill>
                <a:srgbClr val="FF3300"/>
              </a:solidFill>
              <a:latin typeface="Times New Roman" pitchFamily="18" charset="0"/>
              <a:ea typeface="楷体_GB2312" pitchFamily="49" charset="-122"/>
              <a:cs typeface="Times New Roman" pitchFamily="18" charset="0"/>
            </a:endParaRPr>
          </a:p>
          <a:p>
            <a:pPr>
              <a:buNone/>
            </a:pPr>
            <a:endParaRPr lang="en-US" altLang="zh-CN" sz="2400" b="1" kern="1200" dirty="0" smtClean="0">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20687"/>
            <a:ext cx="8748464" cy="2761197"/>
          </a:xfrm>
        </p:spPr>
        <p:txBody>
          <a:bodyPr/>
          <a:lstStyle/>
          <a:p>
            <a:pPr>
              <a:buNone/>
            </a:pPr>
            <a:r>
              <a:rPr lang="zh-CN" altLang="en-US" sz="2800" dirty="0" smtClean="0">
                <a:solidFill>
                  <a:srgbClr val="FF3300"/>
                </a:solidFill>
                <a:latin typeface="Times New Roman" panose="02020603050405020304" pitchFamily="18" charset="0"/>
                <a:ea typeface="楷体_GB2312" pitchFamily="49" charset="-122"/>
                <a:cs typeface="Times New Roman" panose="02020603050405020304" pitchFamily="18" charset="0"/>
              </a:rPr>
              <a:t>◎</a:t>
            </a:r>
            <a:r>
              <a:rPr lang="zh-CN" altLang="en-US" sz="2800" dirty="0" smtClean="0">
                <a:latin typeface="Times New Roman" panose="02020603050405020304" pitchFamily="18" charset="0"/>
                <a:ea typeface="楷体_GB2312" pitchFamily="49" charset="-122"/>
                <a:cs typeface="Times New Roman" panose="02020603050405020304" pitchFamily="18" charset="0"/>
              </a:rPr>
              <a:t>一</a:t>
            </a:r>
            <a:r>
              <a:rPr lang="zh-CN" altLang="en-US" sz="2800" dirty="0">
                <a:latin typeface="Times New Roman" panose="02020603050405020304" pitchFamily="18" charset="0"/>
                <a:ea typeface="楷体_GB2312" pitchFamily="49" charset="-122"/>
                <a:cs typeface="Times New Roman" panose="02020603050405020304" pitchFamily="18" charset="0"/>
              </a:rPr>
              <a:t>价定律的汇率</a:t>
            </a:r>
            <a:r>
              <a:rPr lang="zh-CN" altLang="en-US" sz="2800" dirty="0" smtClean="0">
                <a:latin typeface="Times New Roman" panose="02020603050405020304" pitchFamily="18" charset="0"/>
                <a:ea typeface="楷体_GB2312" pitchFamily="49" charset="-122"/>
                <a:cs typeface="Times New Roman" panose="02020603050405020304" pitchFamily="18" charset="0"/>
              </a:rPr>
              <a:t>含义：若</a:t>
            </a:r>
            <a:r>
              <a:rPr lang="zh-CN" altLang="en-US" sz="2800" dirty="0">
                <a:latin typeface="Times New Roman" panose="02020603050405020304" pitchFamily="18" charset="0"/>
                <a:ea typeface="楷体_GB2312" pitchFamily="49" charset="-122"/>
                <a:cs typeface="Times New Roman" panose="02020603050405020304" pitchFamily="18" charset="0"/>
              </a:rPr>
              <a:t>一价定律成立，则汇率必然等于该商品两种货币</a:t>
            </a:r>
            <a:r>
              <a:rPr lang="zh-CN" altLang="en-US" sz="2800" dirty="0" smtClean="0">
                <a:latin typeface="Times New Roman" panose="02020603050405020304" pitchFamily="18" charset="0"/>
                <a:ea typeface="楷体_GB2312" pitchFamily="49" charset="-122"/>
                <a:cs typeface="Times New Roman" panose="02020603050405020304" pitchFamily="18" charset="0"/>
              </a:rPr>
              <a:t>表示的价格</a:t>
            </a:r>
            <a:r>
              <a:rPr lang="zh-CN" altLang="en-US" sz="2800" dirty="0">
                <a:latin typeface="Times New Roman" panose="02020603050405020304" pitchFamily="18" charset="0"/>
                <a:ea typeface="楷体_GB2312" pitchFamily="49" charset="-122"/>
                <a:cs typeface="Times New Roman" panose="02020603050405020304" pitchFamily="18" charset="0"/>
              </a:rPr>
              <a:t>之比，</a:t>
            </a:r>
            <a:r>
              <a:rPr lang="zh-CN" altLang="en-US" sz="2800" dirty="0" smtClean="0">
                <a:latin typeface="Times New Roman" panose="02020603050405020304" pitchFamily="18" charset="0"/>
                <a:ea typeface="楷体_GB2312" pitchFamily="49" charset="-122"/>
                <a:cs typeface="Times New Roman" panose="02020603050405020304" pitchFamily="18" charset="0"/>
              </a:rPr>
              <a:t>即有</a:t>
            </a:r>
            <a:endParaRPr lang="en-US" altLang="zh-CN" sz="2800" dirty="0">
              <a:latin typeface="Times New Roman" panose="02020603050405020304" pitchFamily="18" charset="0"/>
              <a:ea typeface="楷体_GB2312" pitchFamily="49" charset="-122"/>
              <a:cs typeface="Times New Roman" panose="02020603050405020304" pitchFamily="18" charset="0"/>
            </a:endParaRPr>
          </a:p>
          <a:p>
            <a:pPr>
              <a:buNone/>
            </a:pPr>
            <a:endParaRPr lang="en-US" altLang="zh-CN" sz="2800" kern="1200" dirty="0">
              <a:solidFill>
                <a:srgbClr val="FF3300"/>
              </a:solidFill>
              <a:latin typeface="Times New Roman" pitchFamily="18" charset="0"/>
              <a:ea typeface="楷体_GB2312" pitchFamily="49" charset="-122"/>
              <a:cs typeface="Times New Roman" pitchFamily="18" charset="0"/>
            </a:endParaRPr>
          </a:p>
          <a:p>
            <a:pPr>
              <a:buNone/>
            </a:pPr>
            <a:endParaRPr lang="en-US" altLang="zh-CN" sz="2800" kern="1200" dirty="0" smtClean="0">
              <a:solidFill>
                <a:srgbClr val="FF3300"/>
              </a:solidFill>
              <a:latin typeface="Times New Roman" pitchFamily="18" charset="0"/>
              <a:ea typeface="楷体_GB2312" pitchFamily="49" charset="-122"/>
              <a:cs typeface="Times New Roman" pitchFamily="18" charset="0"/>
            </a:endParaRPr>
          </a:p>
          <a:p>
            <a:pPr>
              <a:buNone/>
            </a:pPr>
            <a:r>
              <a:rPr lang="zh-CN" altLang="en-US" sz="2800" kern="1200" dirty="0" smtClean="0">
                <a:solidFill>
                  <a:srgbClr val="FF3300"/>
                </a:solidFill>
                <a:latin typeface="Times New Roman" pitchFamily="18" charset="0"/>
                <a:ea typeface="楷体_GB2312" pitchFamily="49" charset="-122"/>
                <a:cs typeface="Times New Roman" pitchFamily="18" charset="0"/>
              </a:rPr>
              <a:t>◎</a:t>
            </a:r>
            <a:r>
              <a:rPr lang="zh-CN" altLang="en-US" sz="2800" kern="1200" dirty="0" smtClean="0">
                <a:latin typeface="Times New Roman" pitchFamily="18" charset="0"/>
                <a:ea typeface="楷体_GB2312" pitchFamily="49" charset="-122"/>
                <a:cs typeface="Times New Roman" pitchFamily="18" charset="0"/>
              </a:rPr>
              <a:t>购买力平价：若将</a:t>
            </a:r>
            <a:r>
              <a:rPr lang="zh-CN" altLang="en-US" sz="2800" kern="1200" dirty="0" smtClean="0">
                <a:solidFill>
                  <a:srgbClr val="7030A0"/>
                </a:solidFill>
                <a:latin typeface="Times New Roman" pitchFamily="18" charset="0"/>
                <a:ea typeface="楷体_GB2312" pitchFamily="49" charset="-122"/>
                <a:cs typeface="Times New Roman" pitchFamily="18" charset="0"/>
              </a:rPr>
              <a:t>一价定律</a:t>
            </a:r>
            <a:r>
              <a:rPr lang="zh-CN" altLang="en-US" sz="2800" kern="1200" dirty="0" smtClean="0">
                <a:latin typeface="Times New Roman" pitchFamily="18" charset="0"/>
                <a:ea typeface="楷体_GB2312" pitchFamily="49" charset="-122"/>
                <a:cs typeface="Times New Roman" pitchFamily="18" charset="0"/>
              </a:rPr>
              <a:t>中</a:t>
            </a:r>
            <a:r>
              <a:rPr lang="zh-CN" altLang="en-US" sz="2800" kern="1200" dirty="0" smtClean="0">
                <a:solidFill>
                  <a:srgbClr val="7030A0"/>
                </a:solidFill>
                <a:latin typeface="Times New Roman" pitchFamily="18" charset="0"/>
                <a:ea typeface="楷体_GB2312" pitchFamily="49" charset="-122"/>
                <a:cs typeface="Times New Roman" pitchFamily="18" charset="0"/>
              </a:rPr>
              <a:t>汇率</a:t>
            </a:r>
            <a:r>
              <a:rPr lang="zh-CN" altLang="en-US" sz="2800" kern="1200" dirty="0" smtClean="0">
                <a:latin typeface="Times New Roman" pitchFamily="18" charset="0"/>
                <a:ea typeface="楷体_GB2312" pitchFamily="49" charset="-122"/>
                <a:cs typeface="Times New Roman" pitchFamily="18" charset="0"/>
              </a:rPr>
              <a:t>与</a:t>
            </a:r>
            <a:r>
              <a:rPr lang="zh-CN" altLang="en-US" sz="2800" kern="1200" dirty="0" smtClean="0">
                <a:solidFill>
                  <a:srgbClr val="7030A0"/>
                </a:solidFill>
                <a:latin typeface="Times New Roman" pitchFamily="18" charset="0"/>
                <a:ea typeface="楷体_GB2312" pitchFamily="49" charset="-122"/>
                <a:cs typeface="Times New Roman" pitchFamily="18" charset="0"/>
              </a:rPr>
              <a:t>单个商品之间</a:t>
            </a:r>
            <a:r>
              <a:rPr lang="zh-CN" altLang="en-US" sz="2800" kern="1200" dirty="0" smtClean="0">
                <a:latin typeface="Times New Roman" pitchFamily="18" charset="0"/>
                <a:ea typeface="楷体_GB2312" pitchFamily="49" charset="-122"/>
                <a:cs typeface="Times New Roman" pitchFamily="18" charset="0"/>
              </a:rPr>
              <a:t>相对价格的联系转换为</a:t>
            </a:r>
            <a:r>
              <a:rPr lang="zh-CN" altLang="en-US" sz="2800" kern="1200" dirty="0" smtClean="0">
                <a:solidFill>
                  <a:srgbClr val="7030A0"/>
                </a:solidFill>
                <a:latin typeface="Times New Roman" pitchFamily="18" charset="0"/>
                <a:ea typeface="楷体_GB2312" pitchFamily="49" charset="-122"/>
                <a:cs typeface="Times New Roman" pitchFamily="18" charset="0"/>
              </a:rPr>
              <a:t>汇率</a:t>
            </a:r>
            <a:r>
              <a:rPr lang="zh-CN" altLang="en-US" sz="2800" kern="1200" dirty="0" smtClean="0">
                <a:latin typeface="Times New Roman" pitchFamily="18" charset="0"/>
                <a:ea typeface="楷体_GB2312" pitchFamily="49" charset="-122"/>
                <a:cs typeface="Times New Roman" pitchFamily="18" charset="0"/>
              </a:rPr>
              <a:t>与</a:t>
            </a:r>
            <a:r>
              <a:rPr lang="zh-CN" altLang="en-US" sz="2800" kern="1200" dirty="0" smtClean="0">
                <a:solidFill>
                  <a:srgbClr val="7030A0"/>
                </a:solidFill>
                <a:latin typeface="Times New Roman" pitchFamily="18" charset="0"/>
                <a:ea typeface="楷体_GB2312" pitchFamily="49" charset="-122"/>
                <a:cs typeface="Times New Roman" pitchFamily="18" charset="0"/>
              </a:rPr>
              <a:t>一篮子商品之间</a:t>
            </a:r>
            <a:r>
              <a:rPr lang="zh-CN" altLang="en-US" sz="2800" kern="1200" dirty="0" smtClean="0">
                <a:latin typeface="Times New Roman" pitchFamily="18" charset="0"/>
                <a:ea typeface="楷体_GB2312" pitchFamily="49" charset="-122"/>
                <a:cs typeface="Times New Roman" pitchFamily="18" charset="0"/>
              </a:rPr>
              <a:t>相对价格的联系，即为购买力平价。</a:t>
            </a:r>
            <a:endParaRPr lang="en-US" altLang="zh-CN" sz="2800" kern="1200" dirty="0" smtClean="0">
              <a:latin typeface="Times New Roman" pitchFamily="18" charset="0"/>
              <a:ea typeface="楷体_GB2312" pitchFamily="49" charset="-122"/>
              <a:cs typeface="Times New Roman" pitchFamily="18" charset="0"/>
            </a:endParaRPr>
          </a:p>
          <a:p>
            <a:pPr>
              <a:buNone/>
            </a:pPr>
            <a:endParaRPr lang="en-US" altLang="zh-CN" sz="2800" kern="1200" dirty="0" smtClean="0">
              <a:latin typeface="Times New Roman" pitchFamily="18" charset="0"/>
              <a:ea typeface="楷体_GB2312" pitchFamily="49" charset="-122"/>
              <a:cs typeface="Times New Roman" pitchFamily="18" charset="0"/>
            </a:endParaRPr>
          </a:p>
          <a:p>
            <a:pPr>
              <a:buNone/>
            </a:pPr>
            <a:endParaRPr lang="en-US" altLang="zh-CN" sz="2800" kern="1200" dirty="0" smtClean="0">
              <a:latin typeface="Times New Roman" pitchFamily="18" charset="0"/>
              <a:ea typeface="楷体_GB2312" pitchFamily="49" charset="-122"/>
              <a:cs typeface="Times New Roman" pitchFamily="18" charset="0"/>
            </a:endParaRPr>
          </a:p>
          <a:p>
            <a:pPr>
              <a:buNone/>
            </a:pPr>
            <a:endParaRPr lang="en-US" altLang="zh-CN" sz="2800" kern="1200" dirty="0" smtClean="0">
              <a:solidFill>
                <a:srgbClr val="FF3300"/>
              </a:solidFill>
              <a:latin typeface="Times New Roman" pitchFamily="18" charset="0"/>
              <a:ea typeface="楷体_GB2312" pitchFamily="49" charset="-122"/>
              <a:cs typeface="Times New Roman" pitchFamily="18" charset="0"/>
            </a:endParaRPr>
          </a:p>
          <a:p>
            <a:pPr>
              <a:buNone/>
            </a:pPr>
            <a:endParaRPr lang="en-US" altLang="zh-CN" sz="2800" kern="1200" dirty="0" smtClean="0">
              <a:latin typeface="Times New Roman" pitchFamily="18" charset="0"/>
              <a:ea typeface="楷体_GB2312" pitchFamily="49" charset="-122"/>
              <a:cs typeface="Times New Roman" pitchFamily="18" charset="0"/>
            </a:endParaRPr>
          </a:p>
          <a:p>
            <a:pPr>
              <a:buNone/>
            </a:pPr>
            <a:endParaRPr lang="en-US" altLang="zh-CN" sz="2800" kern="1200" dirty="0" smtClean="0">
              <a:latin typeface="Times New Roman" pitchFamily="18" charset="0"/>
              <a:ea typeface="楷体_GB2312" pitchFamily="49" charset="-122"/>
              <a:cs typeface="Times New Roman" pitchFamily="18" charset="0"/>
            </a:endParaRPr>
          </a:p>
          <a:p>
            <a:pPr>
              <a:buNone/>
            </a:pPr>
            <a:endParaRPr lang="en-US" altLang="zh-CN" sz="2800" kern="1200" dirty="0" smtClean="0">
              <a:latin typeface="Times New Roman" pitchFamily="18" charset="0"/>
              <a:ea typeface="楷体_GB2312" pitchFamily="49" charset="-122"/>
              <a:cs typeface="Times New Roman" pitchFamily="18" charset="0"/>
            </a:endParaRPr>
          </a:p>
          <a:p>
            <a:pPr>
              <a:buNone/>
            </a:pPr>
            <a:endParaRPr lang="en-US" altLang="zh-CN" sz="2400" kern="1200" dirty="0" smtClean="0">
              <a:latin typeface="Times New Roman" pitchFamily="18" charset="0"/>
              <a:ea typeface="楷体_GB2312" pitchFamily="49" charset="-122"/>
              <a:cs typeface="Times New Roman" pitchFamily="18" charset="0"/>
            </a:endParaRPr>
          </a:p>
          <a:p>
            <a:pPr>
              <a:buNone/>
            </a:pPr>
            <a:endParaRPr lang="en-US" altLang="zh-CN" sz="2400" kern="1200" dirty="0" smtClean="0">
              <a:solidFill>
                <a:srgbClr val="FF3300"/>
              </a:solidFill>
              <a:latin typeface="Times New Roman" pitchFamily="18" charset="0"/>
              <a:ea typeface="楷体_GB2312" pitchFamily="49" charset="-122"/>
              <a:cs typeface="Times New Roman" pitchFamily="18" charset="0"/>
            </a:endParaRPr>
          </a:p>
          <a:p>
            <a:pPr>
              <a:buNone/>
            </a:pPr>
            <a:endParaRPr lang="en-US" altLang="zh-CN" sz="2400" kern="1200" dirty="0" smtClean="0">
              <a:solidFill>
                <a:srgbClr val="FF3300"/>
              </a:solidFill>
              <a:latin typeface="Times New Roman" pitchFamily="18" charset="0"/>
              <a:ea typeface="楷体_GB2312" pitchFamily="49" charset="-122"/>
              <a:cs typeface="Times New Roman" pitchFamily="18" charset="0"/>
            </a:endParaRPr>
          </a:p>
          <a:p>
            <a:pPr>
              <a:buNone/>
            </a:pPr>
            <a:endParaRPr lang="en-US" altLang="zh-CN" sz="2400" kern="1200" dirty="0" smtClean="0">
              <a:latin typeface="Times New Roman" pitchFamily="18" charset="0"/>
              <a:ea typeface="楷体_GB2312" pitchFamily="49" charset="-122"/>
              <a:cs typeface="Times New Roman" pitchFamily="18" charset="0"/>
            </a:endParaRPr>
          </a:p>
        </p:txBody>
      </p:sp>
      <p:graphicFrame>
        <p:nvGraphicFramePr>
          <p:cNvPr id="4" name="对象 3"/>
          <p:cNvGraphicFramePr>
            <a:graphicFrameLocks noChangeAspect="1"/>
          </p:cNvGraphicFramePr>
          <p:nvPr>
            <p:extLst>
              <p:ext uri="{D42A27DB-BD31-4B8C-83A1-F6EECF244321}">
                <p14:modId xmlns="" xmlns:p14="http://schemas.microsoft.com/office/powerpoint/2010/main" val="783009681"/>
              </p:ext>
            </p:extLst>
          </p:nvPr>
        </p:nvGraphicFramePr>
        <p:xfrm>
          <a:off x="2777701" y="1700808"/>
          <a:ext cx="2946427" cy="864096"/>
        </p:xfrm>
        <a:graphic>
          <a:graphicData uri="http://schemas.openxmlformats.org/presentationml/2006/ole">
            <p:oleObj spid="_x0000_s261239" name="Equation" r:id="rId4" imgW="1371600" imgH="406400" progId="Equation.DSMT4">
              <p:embed/>
            </p:oleObj>
          </a:graphicData>
        </a:graphic>
      </p:graphicFrame>
      <p:sp>
        <p:nvSpPr>
          <p:cNvPr id="7" name="椭圆 6"/>
          <p:cNvSpPr/>
          <p:nvPr/>
        </p:nvSpPr>
        <p:spPr bwMode="auto">
          <a:xfrm>
            <a:off x="971600" y="4149080"/>
            <a:ext cx="3312368" cy="1008112"/>
          </a:xfrm>
          <a:prstGeom prst="ellipse">
            <a:avLst/>
          </a:prstGeom>
          <a:solidFill>
            <a:srgbClr val="00B0F0">
              <a:alpha val="50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400" dirty="0">
                <a:latin typeface="Times New Roman" pitchFamily="18" charset="0"/>
                <a:ea typeface="楷体_GB2312" pitchFamily="49" charset="-122"/>
                <a:cs typeface="Times New Roman" pitchFamily="18" charset="0"/>
              </a:rPr>
              <a:t>绝对购买力平价</a:t>
            </a:r>
            <a:r>
              <a:rPr lang="en-US" altLang="zh-CN" sz="2400" dirty="0">
                <a:latin typeface="Times New Roman" pitchFamily="18" charset="0"/>
                <a:ea typeface="楷体_GB2312" pitchFamily="49" charset="-122"/>
                <a:cs typeface="Times New Roman" pitchFamily="18" charset="0"/>
              </a:rPr>
              <a:t>(APPP</a:t>
            </a:r>
            <a:r>
              <a:rPr lang="en-US" altLang="zh-CN" sz="2400" dirty="0" smtClean="0">
                <a:latin typeface="Times New Roman" pitchFamily="18" charset="0"/>
                <a:ea typeface="楷体_GB2312" pitchFamily="49" charset="-122"/>
                <a:cs typeface="Times New Roman" pitchFamily="18" charset="0"/>
              </a:rPr>
              <a:t>)</a:t>
            </a:r>
            <a:endParaRPr lang="en-US" altLang="zh-CN" sz="2400" dirty="0">
              <a:latin typeface="Times New Roman" pitchFamily="18" charset="0"/>
              <a:ea typeface="楷体_GB2312" pitchFamily="49" charset="-122"/>
              <a:cs typeface="Times New Roman" pitchFamily="18" charset="0"/>
            </a:endParaRPr>
          </a:p>
        </p:txBody>
      </p:sp>
      <p:sp>
        <p:nvSpPr>
          <p:cNvPr id="9" name="椭圆 8"/>
          <p:cNvSpPr/>
          <p:nvPr/>
        </p:nvSpPr>
        <p:spPr bwMode="auto">
          <a:xfrm>
            <a:off x="4716016" y="4149080"/>
            <a:ext cx="3312368" cy="1008112"/>
          </a:xfrm>
          <a:prstGeom prst="ellipse">
            <a:avLst/>
          </a:prstGeom>
          <a:solidFill>
            <a:srgbClr val="00B0F0">
              <a:alpha val="50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400" dirty="0" smtClean="0">
                <a:latin typeface="Times New Roman" pitchFamily="18" charset="0"/>
                <a:ea typeface="楷体_GB2312" pitchFamily="49" charset="-122"/>
                <a:cs typeface="Times New Roman" pitchFamily="18" charset="0"/>
              </a:rPr>
              <a:t>相对</a:t>
            </a:r>
            <a:r>
              <a:rPr lang="zh-CN" altLang="en-US" sz="2400" dirty="0">
                <a:latin typeface="Times New Roman" pitchFamily="18" charset="0"/>
                <a:ea typeface="楷体_GB2312" pitchFamily="49" charset="-122"/>
                <a:cs typeface="Times New Roman" pitchFamily="18" charset="0"/>
              </a:rPr>
              <a:t>购买力平价</a:t>
            </a:r>
            <a:r>
              <a:rPr lang="en-US" altLang="zh-CN" sz="2400" dirty="0" smtClean="0">
                <a:latin typeface="Times New Roman" pitchFamily="18" charset="0"/>
                <a:ea typeface="楷体_GB2312" pitchFamily="49" charset="-122"/>
                <a:cs typeface="Times New Roman" pitchFamily="18" charset="0"/>
              </a:rPr>
              <a:t>(RPPP)</a:t>
            </a:r>
            <a:endParaRPr lang="en-US" altLang="zh-CN" sz="2400" dirty="0">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498" y="1002958"/>
            <a:ext cx="9039502" cy="5234354"/>
          </a:xfrm>
        </p:spPr>
        <p:txBody>
          <a:bodyPr/>
          <a:lstStyle/>
          <a:p>
            <a:pPr>
              <a:lnSpc>
                <a:spcPct val="150000"/>
              </a:lnSpc>
              <a:buClr>
                <a:srgbClr val="0000FF"/>
              </a:buClr>
              <a:buFont typeface="Wingdings" pitchFamily="2" charset="2"/>
              <a:buChar char="u"/>
            </a:pPr>
            <a:r>
              <a:rPr lang="zh-CN" altLang="zh-CN" sz="2600" dirty="0" smtClean="0">
                <a:latin typeface="楷体_GB2312" pitchFamily="49" charset="-122"/>
                <a:ea typeface="楷体_GB2312" pitchFamily="49" charset="-122"/>
              </a:rPr>
              <a:t>当</a:t>
            </a:r>
            <a:r>
              <a:rPr lang="zh-CN" altLang="zh-CN" sz="2600" b="1" dirty="0" smtClean="0">
                <a:solidFill>
                  <a:srgbClr val="7030A0"/>
                </a:solidFill>
                <a:latin typeface="楷体_GB2312" pitchFamily="49" charset="-122"/>
                <a:ea typeface="楷体_GB2312" pitchFamily="49" charset="-122"/>
              </a:rPr>
              <a:t>所有商品均满足一价定律</a:t>
            </a:r>
            <a:r>
              <a:rPr lang="zh-CN" altLang="zh-CN" sz="2600" dirty="0" smtClean="0">
                <a:latin typeface="楷体_GB2312" pitchFamily="49" charset="-122"/>
                <a:ea typeface="楷体_GB2312" pitchFamily="49" charset="-122"/>
              </a:rPr>
              <a:t>时</a:t>
            </a:r>
            <a:r>
              <a:rPr lang="zh-CN" altLang="en-US" sz="2600" dirty="0" smtClean="0">
                <a:latin typeface="楷体_GB2312" pitchFamily="49" charset="-122"/>
                <a:ea typeface="楷体_GB2312" pitchFamily="49" charset="-122"/>
              </a:rPr>
              <a:t>，绝对购买力平价成立，且其认为</a:t>
            </a:r>
            <a:r>
              <a:rPr lang="zh-CN" altLang="en-US" sz="2600" kern="1200" dirty="0" smtClean="0">
                <a:latin typeface="楷体_GB2312" pitchFamily="49" charset="-122"/>
                <a:ea typeface="楷体_GB2312" pitchFamily="49" charset="-122"/>
                <a:cs typeface="Times New Roman" pitchFamily="18" charset="0"/>
              </a:rPr>
              <a:t>汇率</a:t>
            </a:r>
            <a:r>
              <a:rPr lang="zh-CN" altLang="en-US" sz="2600" kern="1200" dirty="0">
                <a:latin typeface="楷体_GB2312" pitchFamily="49" charset="-122"/>
                <a:ea typeface="楷体_GB2312" pitchFamily="49" charset="-122"/>
                <a:cs typeface="Times New Roman" pitchFamily="18" charset="0"/>
              </a:rPr>
              <a:t>等于两个国家物价指数之比</a:t>
            </a:r>
            <a:r>
              <a:rPr lang="zh-CN" altLang="en-US" sz="2600" kern="1200" dirty="0" smtClean="0">
                <a:latin typeface="楷体_GB2312" pitchFamily="49" charset="-122"/>
                <a:ea typeface="楷体_GB2312" pitchFamily="49" charset="-122"/>
                <a:cs typeface="Times New Roman" pitchFamily="18" charset="0"/>
              </a:rPr>
              <a:t>：</a:t>
            </a:r>
            <a:endParaRPr lang="en-US" altLang="zh-CN" sz="2600" kern="1200" dirty="0" smtClean="0">
              <a:latin typeface="楷体_GB2312" pitchFamily="49" charset="-122"/>
              <a:ea typeface="楷体_GB2312" pitchFamily="49" charset="-122"/>
              <a:cs typeface="Times New Roman" pitchFamily="18" charset="0"/>
            </a:endParaRPr>
          </a:p>
          <a:p>
            <a:pPr>
              <a:buNone/>
            </a:pPr>
            <a:endParaRPr lang="en-US" altLang="zh-CN" sz="2800" b="1" kern="1200" dirty="0">
              <a:latin typeface="Times New Roman" pitchFamily="18" charset="0"/>
              <a:ea typeface="楷体_GB2312" pitchFamily="49" charset="-122"/>
              <a:cs typeface="Times New Roman" pitchFamily="18" charset="0"/>
            </a:endParaRPr>
          </a:p>
          <a:p>
            <a:pPr>
              <a:buNone/>
            </a:pPr>
            <a:endParaRPr lang="en-US" altLang="zh-CN" sz="2800" b="1" kern="1200" dirty="0" smtClean="0">
              <a:latin typeface="Times New Roman" pitchFamily="18" charset="0"/>
              <a:ea typeface="楷体_GB2312" pitchFamily="49" charset="-122"/>
              <a:cs typeface="Times New Roman" pitchFamily="18" charset="0"/>
            </a:endParaRPr>
          </a:p>
          <a:p>
            <a:pPr>
              <a:buNone/>
            </a:pPr>
            <a:endParaRPr lang="en-US" altLang="zh-CN" sz="2800" b="1" kern="1200" dirty="0">
              <a:latin typeface="Times New Roman" pitchFamily="18" charset="0"/>
              <a:ea typeface="楷体_GB2312" pitchFamily="49" charset="-122"/>
              <a:cs typeface="Times New Roman" pitchFamily="18" charset="0"/>
            </a:endParaRPr>
          </a:p>
          <a:p>
            <a:pPr marL="342900" lvl="1" indent="-342900">
              <a:lnSpc>
                <a:spcPct val="150000"/>
              </a:lnSpc>
              <a:buClr>
                <a:srgbClr val="0000FF"/>
              </a:buClr>
              <a:buFont typeface="Wingdings" pitchFamily="2" charset="2"/>
              <a:buChar char="u"/>
            </a:pPr>
            <a:r>
              <a:rPr lang="zh-CN" altLang="en-US" sz="2400" b="1" kern="1200" dirty="0" smtClean="0">
                <a:latin typeface="Times New Roman" pitchFamily="18" charset="0"/>
                <a:ea typeface="楷体_GB2312" pitchFamily="49" charset="-122"/>
                <a:cs typeface="Times New Roman" pitchFamily="18" charset="0"/>
              </a:rPr>
              <a:t>绝对购买力平价很难成立：</a:t>
            </a:r>
            <a:endParaRPr lang="en-US" altLang="zh-CN" sz="2400" b="1" kern="1200" dirty="0" smtClean="0">
              <a:latin typeface="Times New Roman" pitchFamily="18" charset="0"/>
              <a:ea typeface="楷体_GB2312" pitchFamily="49" charset="-122"/>
              <a:cs typeface="Times New Roman" pitchFamily="18" charset="0"/>
            </a:endParaRPr>
          </a:p>
          <a:p>
            <a:pPr marL="488950" lvl="2">
              <a:lnSpc>
                <a:spcPct val="150000"/>
              </a:lnSpc>
              <a:buClr>
                <a:srgbClr val="FF0000"/>
              </a:buClr>
              <a:buFont typeface="Wingdings" pitchFamily="2" charset="2"/>
              <a:buChar char="l"/>
            </a:pPr>
            <a:r>
              <a:rPr lang="zh-CN" altLang="en-US" sz="2200" dirty="0" smtClean="0">
                <a:latin typeface="楷体_GB2312" pitchFamily="49" charset="-122"/>
                <a:ea typeface="楷体_GB2312" pitchFamily="49" charset="-122"/>
                <a:cs typeface="Times New Roman" pitchFamily="18" charset="0"/>
              </a:rPr>
              <a:t>两个国家商品篮子未必相同。各国物价指数的编制在方法、范围、基期选择等方面存在着诸多技术性困难，价格水平难以确定和比较。</a:t>
            </a:r>
            <a:endParaRPr lang="en-US" altLang="zh-CN" sz="2200" dirty="0" smtClean="0">
              <a:latin typeface="楷体_GB2312" pitchFamily="49" charset="-122"/>
              <a:ea typeface="楷体_GB2312" pitchFamily="49" charset="-122"/>
              <a:cs typeface="Times New Roman" pitchFamily="18" charset="0"/>
            </a:endParaRPr>
          </a:p>
          <a:p>
            <a:pPr marL="488950" lvl="2">
              <a:lnSpc>
                <a:spcPct val="150000"/>
              </a:lnSpc>
              <a:buClr>
                <a:srgbClr val="FF0000"/>
              </a:buClr>
              <a:buFont typeface="Wingdings" pitchFamily="2" charset="2"/>
              <a:buChar char="l"/>
            </a:pPr>
            <a:r>
              <a:rPr lang="zh-CN" altLang="en-US" sz="2200" dirty="0" smtClean="0">
                <a:latin typeface="楷体_GB2312" pitchFamily="49" charset="-122"/>
                <a:ea typeface="楷体_GB2312" pitchFamily="49" charset="-122"/>
                <a:cs typeface="Times New Roman" pitchFamily="18" charset="0"/>
              </a:rPr>
              <a:t> 有许多不可贸易品，例如一些服务等。</a:t>
            </a:r>
            <a:endParaRPr lang="en-US" altLang="zh-CN" sz="2200" dirty="0" smtClean="0">
              <a:latin typeface="楷体_GB2312" pitchFamily="49" charset="-122"/>
              <a:ea typeface="楷体_GB2312" pitchFamily="49" charset="-122"/>
              <a:cs typeface="Times New Roman" pitchFamily="18" charset="0"/>
            </a:endParaRPr>
          </a:p>
          <a:p>
            <a:pPr marL="488950" lvl="2">
              <a:lnSpc>
                <a:spcPct val="150000"/>
              </a:lnSpc>
              <a:buClr>
                <a:srgbClr val="FF0000"/>
              </a:buClr>
              <a:buFont typeface="Wingdings" pitchFamily="2" charset="2"/>
              <a:buChar char="l"/>
            </a:pPr>
            <a:r>
              <a:rPr lang="en-US" altLang="zh-CN" sz="2200" dirty="0" smtClean="0">
                <a:latin typeface="楷体_GB2312" pitchFamily="49" charset="-122"/>
                <a:ea typeface="楷体_GB2312" pitchFamily="49" charset="-122"/>
              </a:rPr>
              <a:t> </a:t>
            </a:r>
            <a:r>
              <a:rPr lang="zh-CN" altLang="zh-CN" sz="2200" dirty="0" smtClean="0">
                <a:latin typeface="楷体_GB2312" pitchFamily="49" charset="-122"/>
                <a:ea typeface="楷体_GB2312" pitchFamily="49" charset="-122"/>
              </a:rPr>
              <a:t>贸易成本和壁垒等因素对国际间商品套利的制约</a:t>
            </a:r>
            <a:r>
              <a:rPr lang="zh-CN" altLang="en-US" sz="2200" dirty="0" smtClean="0">
                <a:latin typeface="楷体_GB2312" pitchFamily="49" charset="-122"/>
                <a:ea typeface="楷体_GB2312" pitchFamily="49" charset="-122"/>
              </a:rPr>
              <a:t>。</a:t>
            </a:r>
            <a:endParaRPr lang="en-US" altLang="zh-CN" sz="2200" dirty="0" smtClean="0">
              <a:latin typeface="楷体_GB2312" pitchFamily="49" charset="-122"/>
              <a:ea typeface="楷体_GB2312" pitchFamily="49" charset="-122"/>
            </a:endParaRPr>
          </a:p>
          <a:p>
            <a:pPr marL="1657350" lvl="4" indent="-342900">
              <a:buClr>
                <a:srgbClr val="0000FF"/>
              </a:buClr>
              <a:buFont typeface="Wingdings" pitchFamily="2" charset="2"/>
              <a:buChar char="ü"/>
            </a:pPr>
            <a:endParaRPr lang="en-US" altLang="zh-CN" sz="1600" b="1" kern="1200" dirty="0" smtClean="0">
              <a:latin typeface="Times New Roman" pitchFamily="18" charset="0"/>
              <a:ea typeface="楷体_GB2312" pitchFamily="49" charset="-122"/>
              <a:cs typeface="Times New Roman" pitchFamily="18" charset="0"/>
            </a:endParaRPr>
          </a:p>
          <a:p>
            <a:pPr marL="342900" lvl="1" indent="-342900">
              <a:buNone/>
            </a:pPr>
            <a:endParaRPr lang="en-US" altLang="zh-CN" b="1" kern="1200" dirty="0" smtClean="0">
              <a:latin typeface="Times New Roman" pitchFamily="18" charset="0"/>
              <a:ea typeface="楷体_GB2312" pitchFamily="49" charset="-122"/>
              <a:cs typeface="Times New Roman" pitchFamily="18" charset="0"/>
            </a:endParaRPr>
          </a:p>
          <a:p>
            <a:pPr marL="88900" lvl="1" indent="0">
              <a:buClr>
                <a:srgbClr val="FF0000"/>
              </a:buClr>
              <a:buNone/>
            </a:pPr>
            <a:endParaRPr lang="en-US" altLang="zh-CN" b="1" kern="1200" dirty="0" smtClean="0">
              <a:latin typeface="Times New Roman" pitchFamily="18" charset="0"/>
              <a:ea typeface="楷体_GB2312" pitchFamily="49" charset="-122"/>
              <a:cs typeface="Times New Roman" pitchFamily="18" charset="0"/>
            </a:endParaRPr>
          </a:p>
          <a:p>
            <a:pPr marL="88900" lvl="1" indent="0">
              <a:buClr>
                <a:srgbClr val="FF0000"/>
              </a:buClr>
              <a:buNone/>
            </a:pPr>
            <a:endParaRPr lang="en-US" altLang="zh-CN" b="1" dirty="0" smtClean="0"/>
          </a:p>
        </p:txBody>
      </p:sp>
      <p:graphicFrame>
        <p:nvGraphicFramePr>
          <p:cNvPr id="4" name="对象 3"/>
          <p:cNvGraphicFramePr>
            <a:graphicFrameLocks noChangeAspect="1"/>
          </p:cNvGraphicFramePr>
          <p:nvPr>
            <p:extLst>
              <p:ext uri="{D42A27DB-BD31-4B8C-83A1-F6EECF244321}">
                <p14:modId xmlns="" xmlns:p14="http://schemas.microsoft.com/office/powerpoint/2010/main" val="2162397734"/>
              </p:ext>
            </p:extLst>
          </p:nvPr>
        </p:nvGraphicFramePr>
        <p:xfrm>
          <a:off x="1691680" y="2492896"/>
          <a:ext cx="4968631" cy="1152128"/>
        </p:xfrm>
        <a:graphic>
          <a:graphicData uri="http://schemas.openxmlformats.org/presentationml/2006/ole">
            <p:oleObj spid="_x0000_s65757" name="Equation" r:id="rId3" imgW="3200400" imgH="787400" progId="Equation.DSMT4">
              <p:embed/>
            </p:oleObj>
          </a:graphicData>
        </a:graphic>
      </p:graphicFrame>
      <p:sp>
        <p:nvSpPr>
          <p:cNvPr id="7" name="矩形 6"/>
          <p:cNvSpPr/>
          <p:nvPr/>
        </p:nvSpPr>
        <p:spPr>
          <a:xfrm>
            <a:off x="539552" y="404664"/>
            <a:ext cx="4004622" cy="646331"/>
          </a:xfrm>
          <a:prstGeom prst="rect">
            <a:avLst/>
          </a:prstGeom>
        </p:spPr>
        <p:txBody>
          <a:bodyPr wrap="none">
            <a:spAutoFit/>
          </a:bodyPr>
          <a:lstStyle/>
          <a:p>
            <a:pPr marL="571500" indent="-571500">
              <a:buFont typeface="Wingdings" panose="05000000000000000000" pitchFamily="2" charset="2"/>
              <a:buChar char="u"/>
            </a:pPr>
            <a:r>
              <a:rPr lang="zh-CN" altLang="en-US" sz="3600" b="1" dirty="0" smtClean="0">
                <a:solidFill>
                  <a:srgbClr val="7030A0"/>
                </a:solidFill>
                <a:latin typeface="Times New Roman" pitchFamily="18" charset="0"/>
                <a:ea typeface="楷体_GB2312" pitchFamily="49" charset="-122"/>
                <a:cs typeface="Times New Roman" pitchFamily="18" charset="0"/>
              </a:rPr>
              <a:t>绝对</a:t>
            </a:r>
            <a:r>
              <a:rPr lang="zh-CN" altLang="en-US" sz="3600" b="1" dirty="0">
                <a:solidFill>
                  <a:srgbClr val="7030A0"/>
                </a:solidFill>
                <a:latin typeface="Times New Roman" pitchFamily="18" charset="0"/>
                <a:ea typeface="楷体_GB2312" pitchFamily="49" charset="-122"/>
                <a:cs typeface="Times New Roman" pitchFamily="18" charset="0"/>
              </a:rPr>
              <a:t>购买力平价</a:t>
            </a:r>
            <a:endParaRPr lang="zh-CN" altLang="en-US" sz="3600" dirty="0">
              <a:solidFill>
                <a:srgbClr val="7030A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3429000"/>
            <a:ext cx="8234282" cy="1219245"/>
          </a:xfrm>
        </p:spPr>
        <p:txBody>
          <a:bodyPr/>
          <a:lstStyle/>
          <a:p>
            <a:pPr>
              <a:lnSpc>
                <a:spcPct val="150000"/>
              </a:lnSpc>
              <a:buClr>
                <a:srgbClr val="FF0000"/>
              </a:buClr>
              <a:buFont typeface="Wingdings" panose="05000000000000000000" pitchFamily="2" charset="2"/>
              <a:buChar char="Ø"/>
            </a:pPr>
            <a:r>
              <a:rPr lang="zh-CN" altLang="en-US" sz="2400" kern="1200" dirty="0" smtClean="0">
                <a:latin typeface="Times New Roman" pitchFamily="18" charset="0"/>
                <a:ea typeface="楷体_GB2312" pitchFamily="49" charset="-122"/>
                <a:cs typeface="Times New Roman" pitchFamily="18" charset="0"/>
              </a:rPr>
              <a:t>某国货币汇率在一定时期内的变动是由该国与外国在此期间的通货膨胀率的差异决定的。</a:t>
            </a:r>
            <a:endParaRPr lang="en-US" altLang="zh-CN" sz="2400" kern="1200" dirty="0" smtClean="0">
              <a:latin typeface="Times New Roman" pitchFamily="18" charset="0"/>
              <a:ea typeface="楷体_GB2312" pitchFamily="49" charset="-122"/>
              <a:cs typeface="Times New Roman" pitchFamily="18" charset="0"/>
            </a:endParaRPr>
          </a:p>
          <a:p>
            <a:pPr>
              <a:lnSpc>
                <a:spcPct val="150000"/>
              </a:lnSpc>
              <a:buClr>
                <a:srgbClr val="FF0000"/>
              </a:buClr>
              <a:buFont typeface="Wingdings" panose="05000000000000000000" pitchFamily="2" charset="2"/>
              <a:buChar char="Ø"/>
            </a:pPr>
            <a:r>
              <a:rPr lang="zh-CN" altLang="en-US" sz="2400" kern="1200" dirty="0" smtClean="0">
                <a:latin typeface="Times New Roman" pitchFamily="18" charset="0"/>
                <a:ea typeface="楷体_GB2312" pitchFamily="49" charset="-122"/>
                <a:cs typeface="Times New Roman" pitchFamily="18" charset="0"/>
              </a:rPr>
              <a:t>与绝对购买力平价相比，相对购买力平价更具有实用性。只需要两国物价有一定的联动关系即可。</a:t>
            </a:r>
          </a:p>
          <a:p>
            <a:pPr>
              <a:lnSpc>
                <a:spcPct val="150000"/>
              </a:lnSpc>
              <a:buClr>
                <a:srgbClr val="FF0000"/>
              </a:buClr>
              <a:buFont typeface="Wingdings" panose="05000000000000000000" pitchFamily="2" charset="2"/>
              <a:buChar char="Ø"/>
            </a:pPr>
            <a:r>
              <a:rPr lang="zh-CN" altLang="en-US" sz="2400" dirty="0" smtClean="0">
                <a:latin typeface="Times New Roman" pitchFamily="18" charset="0"/>
                <a:ea typeface="楷体_GB2312" pitchFamily="49" charset="-122"/>
                <a:cs typeface="Times New Roman" pitchFamily="18" charset="0"/>
              </a:rPr>
              <a:t>相对</a:t>
            </a:r>
            <a:r>
              <a:rPr lang="zh-CN" altLang="en-US" sz="2400" dirty="0">
                <a:latin typeface="Times New Roman" pitchFamily="18" charset="0"/>
                <a:ea typeface="楷体_GB2312" pitchFamily="49" charset="-122"/>
                <a:cs typeface="Times New Roman" pitchFamily="18" charset="0"/>
              </a:rPr>
              <a:t>购买力平价可由绝对购买力平价推出，绝对购买力平价成立，相对购买力平价成立，</a:t>
            </a:r>
            <a:r>
              <a:rPr lang="zh-CN" altLang="en-US" sz="2400" dirty="0">
                <a:solidFill>
                  <a:srgbClr val="FF0000"/>
                </a:solidFill>
                <a:latin typeface="Times New Roman" pitchFamily="18" charset="0"/>
                <a:ea typeface="楷体_GB2312" pitchFamily="49" charset="-122"/>
                <a:cs typeface="Times New Roman" pitchFamily="18" charset="0"/>
              </a:rPr>
              <a:t>反之不成立</a:t>
            </a:r>
            <a:r>
              <a:rPr lang="zh-CN" altLang="en-US" sz="2400" dirty="0" smtClean="0">
                <a:latin typeface="Times New Roman" pitchFamily="18" charset="0"/>
                <a:ea typeface="楷体_GB2312" pitchFamily="49" charset="-122"/>
                <a:cs typeface="Times New Roman" pitchFamily="18" charset="0"/>
              </a:rPr>
              <a:t>。</a:t>
            </a:r>
            <a:endParaRPr lang="en-US" altLang="zh-CN" sz="2400" dirty="0" smtClean="0">
              <a:latin typeface="Times New Roman" pitchFamily="18" charset="0"/>
              <a:ea typeface="楷体_GB2312" pitchFamily="49" charset="-122"/>
              <a:cs typeface="Times New Roman" pitchFamily="18" charset="0"/>
            </a:endParaRPr>
          </a:p>
        </p:txBody>
      </p:sp>
      <p:sp>
        <p:nvSpPr>
          <p:cNvPr id="4" name="矩形 3"/>
          <p:cNvSpPr/>
          <p:nvPr/>
        </p:nvSpPr>
        <p:spPr>
          <a:xfrm>
            <a:off x="323528" y="1052736"/>
            <a:ext cx="7416824" cy="1303177"/>
          </a:xfrm>
          <a:prstGeom prst="rect">
            <a:avLst/>
          </a:prstGeom>
        </p:spPr>
        <p:txBody>
          <a:bodyPr wrap="square">
            <a:spAutoFit/>
          </a:bodyPr>
          <a:lstStyle/>
          <a:p>
            <a:pPr marL="88900" lvl="1" fontAlgn="base">
              <a:lnSpc>
                <a:spcPct val="150000"/>
              </a:lnSpc>
              <a:spcBef>
                <a:spcPct val="20000"/>
              </a:spcBef>
              <a:spcAft>
                <a:spcPct val="0"/>
              </a:spcAft>
              <a:buClr>
                <a:srgbClr val="FF0000"/>
              </a:buClr>
            </a:pPr>
            <a:r>
              <a:rPr lang="zh-CN" altLang="en-US" sz="2800" b="1" dirty="0" smtClean="0">
                <a:solidFill>
                  <a:srgbClr val="FF3300"/>
                </a:solidFill>
                <a:latin typeface="Times New Roman" pitchFamily="18" charset="0"/>
                <a:ea typeface="楷体_GB2312" pitchFamily="49" charset="-122"/>
                <a:cs typeface="Times New Roman" pitchFamily="18" charset="0"/>
              </a:rPr>
              <a:t>◎</a:t>
            </a:r>
            <a:r>
              <a:rPr lang="zh-CN" altLang="en-US" sz="2800" dirty="0" smtClean="0">
                <a:solidFill>
                  <a:srgbClr val="000000"/>
                </a:solidFill>
                <a:latin typeface="Times New Roman" pitchFamily="18" charset="0"/>
                <a:ea typeface="楷体_GB2312" pitchFamily="49" charset="-122"/>
                <a:cs typeface="Times New Roman" pitchFamily="18" charset="0"/>
              </a:rPr>
              <a:t>名义</a:t>
            </a:r>
            <a:r>
              <a:rPr lang="zh-CN" altLang="en-US" sz="2800" dirty="0">
                <a:solidFill>
                  <a:srgbClr val="000000"/>
                </a:solidFill>
                <a:latin typeface="Times New Roman" pitchFamily="18" charset="0"/>
                <a:ea typeface="楷体_GB2312" pitchFamily="49" charset="-122"/>
                <a:cs typeface="Times New Roman" pitchFamily="18" charset="0"/>
              </a:rPr>
              <a:t>汇率的贬值率等于两国</a:t>
            </a:r>
            <a:r>
              <a:rPr lang="zh-CN" altLang="en-US" sz="2800" dirty="0" smtClean="0">
                <a:solidFill>
                  <a:srgbClr val="000000"/>
                </a:solidFill>
                <a:latin typeface="Times New Roman" pitchFamily="18" charset="0"/>
                <a:ea typeface="楷体_GB2312" pitchFamily="49" charset="-122"/>
                <a:cs typeface="Times New Roman" pitchFamily="18" charset="0"/>
              </a:rPr>
              <a:t>通货膨胀率（相对的意思在于价格变化率，价格是相对的）：</a:t>
            </a:r>
            <a:endParaRPr lang="en-US" altLang="zh-CN" sz="2800" dirty="0">
              <a:solidFill>
                <a:srgbClr val="000000"/>
              </a:solidFill>
              <a:latin typeface="Times New Roman" pitchFamily="18" charset="0"/>
              <a:ea typeface="楷体_GB2312" pitchFamily="49" charset="-122"/>
              <a:cs typeface="Times New Roman" pitchFamily="18" charset="0"/>
            </a:endParaRPr>
          </a:p>
        </p:txBody>
      </p:sp>
      <p:graphicFrame>
        <p:nvGraphicFramePr>
          <p:cNvPr id="5" name="对象 4"/>
          <p:cNvGraphicFramePr>
            <a:graphicFrameLocks noChangeAspect="1"/>
          </p:cNvGraphicFramePr>
          <p:nvPr>
            <p:extLst>
              <p:ext uri="{D42A27DB-BD31-4B8C-83A1-F6EECF244321}">
                <p14:modId xmlns="" xmlns:p14="http://schemas.microsoft.com/office/powerpoint/2010/main" val="2216713797"/>
              </p:ext>
            </p:extLst>
          </p:nvPr>
        </p:nvGraphicFramePr>
        <p:xfrm>
          <a:off x="1115616" y="2276872"/>
          <a:ext cx="6215063" cy="1285875"/>
        </p:xfrm>
        <a:graphic>
          <a:graphicData uri="http://schemas.openxmlformats.org/presentationml/2006/ole">
            <p:oleObj spid="_x0000_s151631" name="Equation" r:id="rId3" imgW="2209800" imgH="457200" progId="Equation.DSMT4">
              <p:embed/>
            </p:oleObj>
          </a:graphicData>
        </a:graphic>
      </p:graphicFrame>
      <p:sp>
        <p:nvSpPr>
          <p:cNvPr id="2" name="矩形 1"/>
          <p:cNvSpPr/>
          <p:nvPr/>
        </p:nvSpPr>
        <p:spPr>
          <a:xfrm>
            <a:off x="539552" y="404664"/>
            <a:ext cx="4004622" cy="646331"/>
          </a:xfrm>
          <a:prstGeom prst="rect">
            <a:avLst/>
          </a:prstGeom>
        </p:spPr>
        <p:txBody>
          <a:bodyPr wrap="none">
            <a:spAutoFit/>
          </a:bodyPr>
          <a:lstStyle/>
          <a:p>
            <a:pPr marL="571500" indent="-571500">
              <a:buFont typeface="Wingdings" panose="05000000000000000000" pitchFamily="2" charset="2"/>
              <a:buChar char="u"/>
            </a:pPr>
            <a:r>
              <a:rPr lang="zh-CN" altLang="en-US" sz="3600" b="1" dirty="0">
                <a:solidFill>
                  <a:srgbClr val="7030A0"/>
                </a:solidFill>
                <a:latin typeface="Times New Roman" pitchFamily="18" charset="0"/>
                <a:ea typeface="楷体_GB2312" pitchFamily="49" charset="-122"/>
                <a:cs typeface="Times New Roman" pitchFamily="18" charset="0"/>
              </a:rPr>
              <a:t>相对购买力平价</a:t>
            </a:r>
            <a:endParaRPr lang="zh-CN" altLang="en-US" sz="3600" dirty="0">
              <a:solidFill>
                <a:srgbClr val="7030A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p:cNvSpPr>
          <p:nvPr/>
        </p:nvSpPr>
        <p:spPr bwMode="gray">
          <a:xfrm>
            <a:off x="887412" y="2080264"/>
            <a:ext cx="7373938" cy="2676525"/>
          </a:xfrm>
          <a:custGeom>
            <a:avLst/>
            <a:gdLst>
              <a:gd name="T0" fmla="*/ 1422 w 4728"/>
              <a:gd name="T1" fmla="*/ 3 h 1686"/>
              <a:gd name="T2" fmla="*/ 192 w 4728"/>
              <a:gd name="T3" fmla="*/ 705 h 1686"/>
              <a:gd name="T4" fmla="*/ 1096 w 4728"/>
              <a:gd name="T5" fmla="*/ 1292 h 1686"/>
              <a:gd name="T6" fmla="*/ 2388 w 4728"/>
              <a:gd name="T7" fmla="*/ 1428 h 1686"/>
              <a:gd name="T8" fmla="*/ 3672 w 4728"/>
              <a:gd name="T9" fmla="*/ 1275 h 1686"/>
              <a:gd name="T10" fmla="*/ 4524 w 4728"/>
              <a:gd name="T11" fmla="*/ 705 h 1686"/>
              <a:gd name="T12" fmla="*/ 3294 w 4728"/>
              <a:gd name="T13" fmla="*/ 27 h 1686"/>
              <a:gd name="T14" fmla="*/ 4704 w 4728"/>
              <a:gd name="T15" fmla="*/ 717 h 1686"/>
              <a:gd name="T16" fmla="*/ 3798 w 4728"/>
              <a:gd name="T17" fmla="*/ 1488 h 1686"/>
              <a:gd name="T18" fmla="*/ 2412 w 4728"/>
              <a:gd name="T19" fmla="*/ 1683 h 1686"/>
              <a:gd name="T20" fmla="*/ 972 w 4728"/>
              <a:gd name="T21" fmla="*/ 1506 h 1686"/>
              <a:gd name="T22" fmla="*/ 24 w 4728"/>
              <a:gd name="T23" fmla="*/ 723 h 1686"/>
              <a:gd name="T24" fmla="*/ 1422 w 4728"/>
              <a:gd name="T25" fmla="*/ 3 h 1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28" h="1686">
                <a:moveTo>
                  <a:pt x="1422" y="3"/>
                </a:moveTo>
                <a:cubicBezTo>
                  <a:pt x="1450" y="0"/>
                  <a:pt x="252" y="159"/>
                  <a:pt x="192" y="705"/>
                </a:cubicBezTo>
                <a:cubicBezTo>
                  <a:pt x="222" y="1041"/>
                  <a:pt x="828" y="1203"/>
                  <a:pt x="1096" y="1292"/>
                </a:cubicBezTo>
                <a:cubicBezTo>
                  <a:pt x="1364" y="1381"/>
                  <a:pt x="1955" y="1428"/>
                  <a:pt x="2388" y="1428"/>
                </a:cubicBezTo>
                <a:cubicBezTo>
                  <a:pt x="2821" y="1428"/>
                  <a:pt x="3307" y="1379"/>
                  <a:pt x="3672" y="1275"/>
                </a:cubicBezTo>
                <a:cubicBezTo>
                  <a:pt x="4037" y="1171"/>
                  <a:pt x="4506" y="987"/>
                  <a:pt x="4524" y="705"/>
                </a:cubicBezTo>
                <a:cubicBezTo>
                  <a:pt x="4518" y="207"/>
                  <a:pt x="3269" y="50"/>
                  <a:pt x="3294" y="27"/>
                </a:cubicBezTo>
                <a:cubicBezTo>
                  <a:pt x="3324" y="29"/>
                  <a:pt x="4674" y="201"/>
                  <a:pt x="4704" y="717"/>
                </a:cubicBezTo>
                <a:cubicBezTo>
                  <a:pt x="4728" y="1077"/>
                  <a:pt x="4236" y="1365"/>
                  <a:pt x="3798" y="1488"/>
                </a:cubicBezTo>
                <a:cubicBezTo>
                  <a:pt x="3360" y="1611"/>
                  <a:pt x="2883" y="1680"/>
                  <a:pt x="2412" y="1683"/>
                </a:cubicBezTo>
                <a:cubicBezTo>
                  <a:pt x="1941" y="1686"/>
                  <a:pt x="1374" y="1644"/>
                  <a:pt x="972" y="1506"/>
                </a:cubicBezTo>
                <a:cubicBezTo>
                  <a:pt x="570" y="1368"/>
                  <a:pt x="0" y="1173"/>
                  <a:pt x="24" y="723"/>
                </a:cubicBezTo>
                <a:cubicBezTo>
                  <a:pt x="42" y="117"/>
                  <a:pt x="1394" y="6"/>
                  <a:pt x="1422" y="3"/>
                </a:cubicBezTo>
                <a:close/>
              </a:path>
            </a:pathLst>
          </a:custGeom>
          <a:gradFill rotWithShape="1">
            <a:gsLst>
              <a:gs pos="0">
                <a:srgbClr val="080808"/>
              </a:gs>
              <a:gs pos="100000">
                <a:srgbClr val="080808">
                  <a:gamma/>
                  <a:tint val="19216"/>
                  <a:invGamma/>
                </a:srgbClr>
              </a:gs>
            </a:gsLst>
            <a:lin ang="5400000" scaled="1"/>
          </a:gradFill>
          <a:ln>
            <a:noFill/>
          </a:ln>
          <a:effectLst/>
          <a:scene3d>
            <a:camera prst="legacyObliqueBottom">
              <a:rot lat="21299999" lon="0" rev="0"/>
            </a:camera>
            <a:lightRig rig="legacyFlat3" dir="b"/>
          </a:scene3d>
          <a:sp3d extrusionH="100000" prstMaterial="legacyMatte">
            <a:bevelT w="13500" h="13500" prst="angle"/>
            <a:bevelB w="13500" h="13500" prst="angle"/>
            <a:extrusionClr>
              <a:srgbClr val="080808"/>
            </a:extrusionClr>
          </a:sp3d>
          <a:extLst>
            <a:ext uri="{91240B29-F687-4F45-9708-019B960494DF}">
              <a14:hiddenLine xmlns="" xmlns:a14="http://schemas.microsoft.com/office/drawing/2010/main" w="9525" cap="flat" cmpd="sng">
                <a:noFill/>
                <a:prstDash val="solid"/>
                <a:round/>
                <a:headEnd/>
                <a:tailEnd/>
              </a14:hiddenLine>
            </a:ext>
            <a:ext uri="{AF507438-7753-43E0-B8FC-AC1667EBCBE1}">
              <a14:hiddenEffects xmlns="" xmlns:a14="http://schemas.microsoft.com/office/drawing/2010/main">
                <a:effectLst>
                  <a:outerShdw dist="237256" dir="4468553" algn="ctr" rotWithShape="0">
                    <a:schemeClr val="tx1">
                      <a:alpha val="50000"/>
                    </a:schemeClr>
                  </a:outerShdw>
                </a:effectLst>
              </a14:hiddenEffects>
            </a:ext>
          </a:extLst>
        </p:spPr>
        <p:txBody>
          <a:bodyPr wrap="none" anchor="ctr">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微软雅黑" pitchFamily="34" charset="-122"/>
              <a:ea typeface="微软雅黑" pitchFamily="34" charset="-122"/>
            </a:endParaRPr>
          </a:p>
        </p:txBody>
      </p:sp>
      <p:sp>
        <p:nvSpPr>
          <p:cNvPr id="6" name="Rectangle 5"/>
          <p:cNvSpPr>
            <a:spLocks noChangeArrowheads="1"/>
          </p:cNvSpPr>
          <p:nvPr/>
        </p:nvSpPr>
        <p:spPr bwMode="gray">
          <a:xfrm>
            <a:off x="1106487" y="1569089"/>
            <a:ext cx="2208213" cy="1582738"/>
          </a:xfrm>
          <a:prstGeom prst="rect">
            <a:avLst/>
          </a:prstGeom>
          <a:gradFill>
            <a:gsLst>
              <a:gs pos="0">
                <a:srgbClr val="EAEAEA"/>
              </a:gs>
              <a:gs pos="100000">
                <a:srgbClr val="D7D7D7"/>
              </a:gs>
            </a:gsLst>
            <a:lin ang="5400000" scaled="1"/>
          </a:gradFill>
          <a:ln>
            <a:noFill/>
          </a:ln>
          <a:effectLst/>
          <a:scene3d>
            <a:camera prst="legacyPerspectiveBottomRight"/>
            <a:lightRig rig="contrasting" dir="r"/>
          </a:scene3d>
          <a:sp3d extrusionH="121893000" contourW="12700">
            <a:bevelT w="13500" h="13500" prst="angle"/>
            <a:bevelB w="13500" h="13500" prst="angle"/>
            <a:extrusionClr>
              <a:srgbClr val="ADADAD"/>
            </a:extrusionClr>
            <a:contourClr>
              <a:srgbClr val="808080"/>
            </a:contourClr>
          </a:sp3d>
          <a:extLst>
            <a:ext uri="{91240B29-F687-4F45-9708-019B960494DF}">
              <a14:hiddenLine xmlns="" xmlns:a14="http://schemas.microsoft.com/office/drawing/2010/main" w="9525" algn="ctr">
                <a:no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微软雅黑" pitchFamily="34" charset="-122"/>
              <a:ea typeface="微软雅黑" pitchFamily="34" charset="-122"/>
            </a:endParaRPr>
          </a:p>
        </p:txBody>
      </p:sp>
      <p:sp>
        <p:nvSpPr>
          <p:cNvPr id="7" name="Rectangle 6"/>
          <p:cNvSpPr>
            <a:spLocks noChangeArrowheads="1"/>
          </p:cNvSpPr>
          <p:nvPr/>
        </p:nvSpPr>
        <p:spPr bwMode="gray">
          <a:xfrm>
            <a:off x="5745162" y="1569089"/>
            <a:ext cx="2206625" cy="1582738"/>
          </a:xfrm>
          <a:prstGeom prst="rect">
            <a:avLst/>
          </a:prstGeom>
          <a:gradFill>
            <a:gsLst>
              <a:gs pos="33000">
                <a:srgbClr val="EAEAEA"/>
              </a:gs>
              <a:gs pos="100000">
                <a:srgbClr val="D7D7D7"/>
              </a:gs>
            </a:gsLst>
            <a:lin ang="5400000" scaled="0"/>
          </a:gradFill>
          <a:ln>
            <a:noFill/>
          </a:ln>
          <a:effectLst/>
          <a:scene3d>
            <a:camera prst="legacyPerspectiveBottomLeft"/>
            <a:lightRig rig="contrasting" dir="r"/>
          </a:scene3d>
          <a:sp3d extrusionH="121893000" contourW="12700">
            <a:bevelT w="13500" h="13500" prst="angle"/>
            <a:bevelB w="13500" h="13500" prst="angle"/>
            <a:extrusionClr>
              <a:srgbClr val="ADADAD"/>
            </a:extrusionClr>
            <a:contourClr>
              <a:srgbClr val="808080"/>
            </a:contourClr>
          </a:sp3d>
          <a:extLst>
            <a:ext uri="{91240B29-F687-4F45-9708-019B960494DF}">
              <a14:hiddenLine xmlns="" xmlns:a14="http://schemas.microsoft.com/office/drawing/2010/main" w="9525" algn="ctr">
                <a:no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微软雅黑" pitchFamily="34" charset="-122"/>
              <a:ea typeface="微软雅黑" pitchFamily="34" charset="-122"/>
            </a:endParaRPr>
          </a:p>
        </p:txBody>
      </p:sp>
      <p:sp>
        <p:nvSpPr>
          <p:cNvPr id="9" name="AutoShape 8"/>
          <p:cNvSpPr>
            <a:spLocks noChangeArrowheads="1"/>
          </p:cNvSpPr>
          <p:nvPr/>
        </p:nvSpPr>
        <p:spPr bwMode="ltGray">
          <a:xfrm>
            <a:off x="1238250" y="1680214"/>
            <a:ext cx="1947862" cy="1368425"/>
          </a:xfrm>
          <a:prstGeom prst="rect">
            <a:avLst/>
          </a:prstGeom>
          <a:gradFill>
            <a:gsLst>
              <a:gs pos="33000">
                <a:srgbClr val="2676FF">
                  <a:lumMod val="60000"/>
                  <a:lumOff val="40000"/>
                </a:srgbClr>
              </a:gs>
              <a:gs pos="100000">
                <a:srgbClr val="2676FF"/>
              </a:gs>
            </a:gsLst>
            <a:lin ang="5400000" scaled="0"/>
          </a:gradFill>
          <a:ln w="3175" cap="flat" cmpd="sng" algn="ctr">
            <a:solidFill>
              <a:srgbClr val="2676FF"/>
            </a:solidFill>
            <a:prstDash val="solid"/>
          </a:ln>
          <a:effectLst>
            <a:innerShdw blurRad="114300">
              <a:sysClr val="windowText" lastClr="000000">
                <a:alpha val="49000"/>
              </a:sysClr>
            </a:innerShdw>
          </a:effectLst>
          <a:ex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fontAlgn="base">
              <a:lnSpc>
                <a:spcPct val="120000"/>
              </a:lnSpc>
              <a:spcBef>
                <a:spcPct val="0"/>
              </a:spcBef>
              <a:spcAft>
                <a:spcPct val="0"/>
              </a:spcAft>
              <a:defRPr/>
            </a:pPr>
            <a:r>
              <a:rPr lang="zh-CN" altLang="en-US" sz="2400" b="1" dirty="0">
                <a:solidFill>
                  <a:srgbClr val="FFFFFF"/>
                </a:solidFill>
                <a:latin typeface="微软雅黑" pitchFamily="34" charset="-122"/>
                <a:ea typeface="微软雅黑" pitchFamily="34" charset="-122"/>
              </a:rPr>
              <a:t>绝对购买力平价</a:t>
            </a:r>
            <a:endParaRPr kumimoji="0" lang="zh-CN" altLang="zh-CN" sz="2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1" name="AutoShape 10"/>
          <p:cNvSpPr>
            <a:spLocks noChangeArrowheads="1"/>
          </p:cNvSpPr>
          <p:nvPr/>
        </p:nvSpPr>
        <p:spPr bwMode="ltGray">
          <a:xfrm>
            <a:off x="5874543" y="1657208"/>
            <a:ext cx="1947862" cy="1368425"/>
          </a:xfrm>
          <a:prstGeom prst="bevel">
            <a:avLst>
              <a:gd name="adj" fmla="val 1648"/>
            </a:avLst>
          </a:prstGeom>
          <a:gradFill>
            <a:gsLst>
              <a:gs pos="33000">
                <a:srgbClr val="2676FF">
                  <a:lumMod val="60000"/>
                  <a:lumOff val="40000"/>
                </a:srgbClr>
              </a:gs>
              <a:gs pos="100000">
                <a:srgbClr val="2676FF"/>
              </a:gs>
            </a:gsLst>
            <a:lin ang="5400000" scaled="0"/>
          </a:gradFill>
          <a:ln w="3175" cap="flat" cmpd="sng" algn="ctr">
            <a:solidFill>
              <a:srgbClr val="2676FF"/>
            </a:solidFill>
            <a:prstDash val="solid"/>
          </a:ln>
          <a:effectLst>
            <a:innerShdw blurRad="114300">
              <a:sysClr val="windowText" lastClr="000000">
                <a:alpha val="49000"/>
              </a:sysClr>
            </a:innerShdw>
          </a:effectLst>
          <a:ex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fontAlgn="base">
              <a:lnSpc>
                <a:spcPct val="120000"/>
              </a:lnSpc>
              <a:spcBef>
                <a:spcPct val="0"/>
              </a:spcBef>
              <a:spcAft>
                <a:spcPct val="0"/>
              </a:spcAft>
              <a:defRPr/>
            </a:pPr>
            <a:r>
              <a:rPr lang="zh-CN" altLang="en-US" sz="2400" b="1" dirty="0">
                <a:solidFill>
                  <a:srgbClr val="FFFFFF"/>
                </a:solidFill>
                <a:latin typeface="微软雅黑" pitchFamily="34" charset="-122"/>
                <a:ea typeface="微软雅黑" pitchFamily="34" charset="-122"/>
              </a:rPr>
              <a:t>相对购买力平价</a:t>
            </a:r>
            <a:endParaRPr kumimoji="0" lang="zh-CN" altLang="zh-CN" sz="2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cxnSp>
        <p:nvCxnSpPr>
          <p:cNvPr id="19" name="直接箭头连接符 18"/>
          <p:cNvCxnSpPr/>
          <p:nvPr/>
        </p:nvCxnSpPr>
        <p:spPr bwMode="auto">
          <a:xfrm flipH="1" flipV="1">
            <a:off x="3186112" y="3068647"/>
            <a:ext cx="737817" cy="699759"/>
          </a:xfrm>
          <a:prstGeom prst="straightConnector1">
            <a:avLst/>
          </a:prstGeom>
          <a:solidFill>
            <a:schemeClr val="accent1"/>
          </a:solidFill>
          <a:ln w="730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0" name="直接箭头连接符 19"/>
          <p:cNvCxnSpPr/>
          <p:nvPr/>
        </p:nvCxnSpPr>
        <p:spPr bwMode="auto">
          <a:xfrm flipV="1">
            <a:off x="5171783" y="3068647"/>
            <a:ext cx="702760" cy="699758"/>
          </a:xfrm>
          <a:prstGeom prst="straightConnector1">
            <a:avLst/>
          </a:prstGeom>
          <a:solidFill>
            <a:schemeClr val="accent1"/>
          </a:solidFill>
          <a:ln w="730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rot="2629574">
            <a:off x="2573826" y="3540166"/>
            <a:ext cx="1690794" cy="707886"/>
          </a:xfrm>
          <a:prstGeom prst="rect">
            <a:avLst/>
          </a:prstGeom>
          <a:noFill/>
        </p:spPr>
        <p:txBody>
          <a:bodyPr wrap="square" rtlCol="0">
            <a:spAutoFit/>
          </a:bodyPr>
          <a:lstStyle/>
          <a:p>
            <a:r>
              <a:rPr lang="zh-CN" altLang="en-US" sz="2000" b="1" dirty="0" smtClean="0">
                <a:solidFill>
                  <a:srgbClr val="FF0000"/>
                </a:solidFill>
                <a:latin typeface="微软雅黑" panose="020B0503020204020204" pitchFamily="34" charset="-122"/>
                <a:ea typeface="微软雅黑" panose="020B0503020204020204" pitchFamily="34" charset="-122"/>
              </a:rPr>
              <a:t>绝对成立</a:t>
            </a:r>
            <a:endParaRPr lang="en-US" altLang="zh-CN" sz="2000" b="1" dirty="0" smtClean="0">
              <a:solidFill>
                <a:srgbClr val="FF0000"/>
              </a:solidFill>
              <a:latin typeface="微软雅黑" panose="020B0503020204020204" pitchFamily="34" charset="-122"/>
              <a:ea typeface="微软雅黑" panose="020B0503020204020204" pitchFamily="34" charset="-122"/>
            </a:endParaRPr>
          </a:p>
          <a:p>
            <a:r>
              <a:rPr lang="zh-CN" altLang="en-US" sz="2000" b="1" dirty="0">
                <a:solidFill>
                  <a:srgbClr val="FF0000"/>
                </a:solidFill>
                <a:latin typeface="微软雅黑" panose="020B0503020204020204" pitchFamily="34" charset="-122"/>
                <a:ea typeface="微软雅黑" panose="020B0503020204020204" pitchFamily="34" charset="-122"/>
              </a:rPr>
              <a:t>理论</a:t>
            </a:r>
            <a:r>
              <a:rPr lang="zh-CN" altLang="en-US" sz="2000" b="1" dirty="0" smtClean="0">
                <a:solidFill>
                  <a:srgbClr val="FF0000"/>
                </a:solidFill>
                <a:latin typeface="微软雅黑" panose="020B0503020204020204" pitchFamily="34" charset="-122"/>
                <a:ea typeface="微软雅黑" panose="020B0503020204020204" pitchFamily="34" charset="-122"/>
              </a:rPr>
              <a:t>建模</a:t>
            </a:r>
            <a:endParaRPr lang="en-US" altLang="zh-CN" sz="2000" b="1" dirty="0" smtClean="0">
              <a:solidFill>
                <a:srgbClr val="FF0000"/>
              </a:solidFill>
              <a:latin typeface="微软雅黑" panose="020B0503020204020204" pitchFamily="34" charset="-122"/>
              <a:ea typeface="微软雅黑" panose="020B0503020204020204" pitchFamily="34" charset="-122"/>
            </a:endParaRPr>
          </a:p>
        </p:txBody>
      </p:sp>
      <p:sp>
        <p:nvSpPr>
          <p:cNvPr id="26" name="TextBox 25"/>
          <p:cNvSpPr txBox="1"/>
          <p:nvPr/>
        </p:nvSpPr>
        <p:spPr>
          <a:xfrm rot="18893338">
            <a:off x="5251188" y="3342009"/>
            <a:ext cx="1344632" cy="707886"/>
          </a:xfrm>
          <a:prstGeom prst="rect">
            <a:avLst/>
          </a:prstGeom>
          <a:noFill/>
        </p:spPr>
        <p:txBody>
          <a:bodyPr wrap="square" rtlCol="0">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近似成立</a:t>
            </a:r>
            <a:endParaRPr lang="en-US" altLang="zh-CN" sz="2000" b="1" dirty="0">
              <a:solidFill>
                <a:srgbClr val="FF0000"/>
              </a:solidFill>
              <a:latin typeface="微软雅黑" panose="020B0503020204020204" pitchFamily="34" charset="-122"/>
              <a:ea typeface="微软雅黑" panose="020B0503020204020204" pitchFamily="34" charset="-122"/>
            </a:endParaRPr>
          </a:p>
          <a:p>
            <a:r>
              <a:rPr lang="zh-CN" altLang="en-US" sz="2000" b="1" dirty="0">
                <a:solidFill>
                  <a:srgbClr val="FF0000"/>
                </a:solidFill>
                <a:latin typeface="微软雅黑" panose="020B0503020204020204" pitchFamily="34" charset="-122"/>
                <a:ea typeface="微软雅黑" panose="020B0503020204020204" pitchFamily="34" charset="-122"/>
              </a:rPr>
              <a:t>实用性好</a:t>
            </a:r>
          </a:p>
        </p:txBody>
      </p:sp>
      <p:cxnSp>
        <p:nvCxnSpPr>
          <p:cNvPr id="28" name="直接箭头连接符 27"/>
          <p:cNvCxnSpPr>
            <a:stCxn id="6" idx="3"/>
            <a:endCxn id="7" idx="1"/>
          </p:cNvCxnSpPr>
          <p:nvPr/>
        </p:nvCxnSpPr>
        <p:spPr bwMode="auto">
          <a:xfrm>
            <a:off x="3314700" y="2360458"/>
            <a:ext cx="2430462" cy="0"/>
          </a:xfrm>
          <a:prstGeom prst="straightConnector1">
            <a:avLst/>
          </a:prstGeom>
          <a:solidFill>
            <a:schemeClr val="accent1"/>
          </a:solidFill>
          <a:ln w="730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9" name="TextBox 28"/>
          <p:cNvSpPr txBox="1"/>
          <p:nvPr/>
        </p:nvSpPr>
        <p:spPr>
          <a:xfrm>
            <a:off x="3634369" y="1969536"/>
            <a:ext cx="1748563" cy="400110"/>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rPr>
              <a:t>充分非必要</a:t>
            </a:r>
            <a:endParaRPr lang="zh-CN" altLang="en-US" sz="2000" b="1" dirty="0">
              <a:latin typeface="微软雅黑" panose="020B0503020204020204" pitchFamily="34" charset="-122"/>
              <a:ea typeface="微软雅黑" panose="020B0503020204020204" pitchFamily="34" charset="-122"/>
            </a:endParaRPr>
          </a:p>
        </p:txBody>
      </p:sp>
      <p:grpSp>
        <p:nvGrpSpPr>
          <p:cNvPr id="30" name="组合 30"/>
          <p:cNvGrpSpPr/>
          <p:nvPr/>
        </p:nvGrpSpPr>
        <p:grpSpPr>
          <a:xfrm>
            <a:off x="3491880" y="3553712"/>
            <a:ext cx="2033543" cy="2179544"/>
            <a:chOff x="1668240" y="659196"/>
            <a:chExt cx="1459921" cy="1564738"/>
          </a:xfrm>
        </p:grpSpPr>
        <p:sp>
          <p:nvSpPr>
            <p:cNvPr id="31" name="椭圆 30"/>
            <p:cNvSpPr/>
            <p:nvPr/>
          </p:nvSpPr>
          <p:spPr>
            <a:xfrm>
              <a:off x="1770536" y="1988840"/>
              <a:ext cx="1255328" cy="235094"/>
            </a:xfrm>
            <a:prstGeom prst="ellipse">
              <a:avLst/>
            </a:prstGeom>
            <a:gradFill flip="none" rotWithShape="1">
              <a:gsLst>
                <a:gs pos="97000">
                  <a:sysClr val="windowText" lastClr="000000">
                    <a:alpha val="0"/>
                  </a:sysClr>
                </a:gs>
                <a:gs pos="0">
                  <a:sysClr val="windowText" lastClr="000000">
                    <a:alpha val="54000"/>
                  </a:sysClr>
                </a:gs>
              </a:gsLst>
              <a:path path="shape">
                <a:fillToRect l="50000" t="50000" r="50000" b="50000"/>
              </a:path>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32" name="Oval 19"/>
            <p:cNvSpPr>
              <a:spLocks noChangeArrowheads="1"/>
            </p:cNvSpPr>
            <p:nvPr/>
          </p:nvSpPr>
          <p:spPr bwMode="auto">
            <a:xfrm>
              <a:off x="1668240" y="659196"/>
              <a:ext cx="1459921" cy="1460252"/>
            </a:xfrm>
            <a:prstGeom prst="ellipse">
              <a:avLst/>
            </a:prstGeom>
            <a:gradFill rotWithShape="1">
              <a:gsLst>
                <a:gs pos="0">
                  <a:srgbClr val="2676FF">
                    <a:lumMod val="40000"/>
                    <a:lumOff val="60000"/>
                  </a:srgbClr>
                </a:gs>
                <a:gs pos="100000">
                  <a:srgbClr val="2676FF"/>
                </a:gs>
              </a:gsLst>
              <a:path path="shape">
                <a:fillToRect l="50000" t="50000" r="50000" b="50000"/>
              </a:path>
            </a:gradFill>
            <a:ln w="9525">
              <a:solidFill>
                <a:srgbClr val="2676FF"/>
              </a:solidFill>
              <a:round/>
              <a:headEnd/>
              <a:tailEn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一价定律</a:t>
              </a:r>
              <a:endParaRPr kumimoji="0" lang="zh-CN" altLang="en-US" sz="24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33" name="未知"/>
            <p:cNvSpPr>
              <a:spLocks/>
            </p:cNvSpPr>
            <p:nvPr/>
          </p:nvSpPr>
          <p:spPr bwMode="auto">
            <a:xfrm>
              <a:off x="1835696" y="692696"/>
              <a:ext cx="1126529" cy="549688"/>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sp>
        <p:nvSpPr>
          <p:cNvPr id="34" name="矩形 33"/>
          <p:cNvSpPr/>
          <p:nvPr/>
        </p:nvSpPr>
        <p:spPr>
          <a:xfrm>
            <a:off x="3186112" y="5569523"/>
            <a:ext cx="3024336" cy="757130"/>
          </a:xfrm>
          <a:prstGeom prst="rect">
            <a:avLst/>
          </a:prstGeom>
        </p:spPr>
        <p:txBody>
          <a:bodyPr wrap="square">
            <a:spAutoFit/>
          </a:bodyPr>
          <a:lstStyle/>
          <a:p>
            <a:pPr lvl="0" algn="ctr">
              <a:lnSpc>
                <a:spcPct val="120000"/>
              </a:lnSpc>
              <a:defRPr/>
            </a:pPr>
            <a:r>
              <a:rPr lang="zh-CN" altLang="en-US" b="1" kern="0" dirty="0">
                <a:solidFill>
                  <a:srgbClr val="FF0000"/>
                </a:solidFill>
                <a:latin typeface="微软雅黑" pitchFamily="34" charset="-122"/>
                <a:ea typeface="微软雅黑" pitchFamily="34" charset="-122"/>
              </a:rPr>
              <a:t>（单个商品之间的价格关系，属于微观经济学范畴）</a:t>
            </a:r>
          </a:p>
        </p:txBody>
      </p:sp>
      <p:sp>
        <p:nvSpPr>
          <p:cNvPr id="38" name="矩形 37"/>
          <p:cNvSpPr/>
          <p:nvPr/>
        </p:nvSpPr>
        <p:spPr bwMode="auto">
          <a:xfrm>
            <a:off x="887412" y="908720"/>
            <a:ext cx="7284988" cy="660369"/>
          </a:xfrm>
          <a:prstGeom prst="rect">
            <a:avLst/>
          </a:prstGeom>
          <a:gradFill>
            <a:gsLst>
              <a:gs pos="0">
                <a:srgbClr val="2676FF">
                  <a:lumMod val="60000"/>
                  <a:lumOff val="40000"/>
                </a:srgbClr>
              </a:gs>
              <a:gs pos="100000">
                <a:srgbClr val="2676FF"/>
              </a:gs>
            </a:gsLst>
            <a:lin ang="5400000" scaled="0"/>
          </a:gradFill>
          <a:ln w="25400" cap="flat" cmpd="sng" algn="ctr">
            <a:noFill/>
            <a:prstDash val="solid"/>
          </a:ln>
          <a:effectLst>
            <a:outerShdw blurRad="50800" dist="38100" dir="2700000" algn="tl" rotWithShape="0">
              <a:prstClr val="black">
                <a:alpha val="40000"/>
              </a:prstClr>
            </a:outerShdw>
          </a:effectLst>
          <a:extLst/>
        </p:spPr>
        <p:txBody>
          <a:bodyPr anchor="ctr"/>
          <a:lstStyle/>
          <a:p>
            <a:pPr algn="ctr" fontAlgn="base">
              <a:lnSpc>
                <a:spcPct val="120000"/>
              </a:lnSpc>
              <a:spcBef>
                <a:spcPct val="0"/>
              </a:spcBef>
              <a:spcAft>
                <a:spcPct val="0"/>
              </a:spcAft>
            </a:pPr>
            <a:r>
              <a:rPr lang="zh-CN" altLang="en-US" sz="2400" b="1" dirty="0">
                <a:solidFill>
                  <a:srgbClr val="FFFFFF"/>
                </a:solidFill>
                <a:latin typeface="微软雅黑" pitchFamily="34" charset="-122"/>
                <a:ea typeface="微软雅黑" pitchFamily="34" charset="-122"/>
              </a:rPr>
              <a:t>两国之间总体物价指数的关系，属于宏观经济学</a:t>
            </a:r>
            <a:r>
              <a:rPr lang="zh-CN" altLang="en-US" sz="2400" b="1" dirty="0" smtClean="0">
                <a:solidFill>
                  <a:srgbClr val="FFFFFF"/>
                </a:solidFill>
                <a:latin typeface="微软雅黑" pitchFamily="34" charset="-122"/>
                <a:ea typeface="微软雅黑" pitchFamily="34" charset="-122"/>
              </a:rPr>
              <a:t>范畴</a:t>
            </a:r>
            <a:endParaRPr lang="zh-CN" altLang="en-US" sz="2400" b="1" dirty="0">
              <a:solidFill>
                <a:srgbClr val="FFFFFF"/>
              </a:solidFill>
              <a:latin typeface="微软雅黑" pitchFamily="34" charset="-122"/>
              <a:ea typeface="微软雅黑" pitchFamily="34" charset="-122"/>
            </a:endParaRPr>
          </a:p>
        </p:txBody>
      </p:sp>
    </p:spTree>
    <p:extLst>
      <p:ext uri="{BB962C8B-B14F-4D97-AF65-F5344CB8AC3E}">
        <p14:creationId xmlns="" xmlns:p14="http://schemas.microsoft.com/office/powerpoint/2010/main" val="31947756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764704"/>
            <a:ext cx="8640960" cy="6223242"/>
          </a:xfrm>
          <a:prstGeom prst="rect">
            <a:avLst/>
          </a:prstGeom>
        </p:spPr>
        <p:txBody>
          <a:bodyPr wrap="square">
            <a:spAutoFit/>
          </a:bodyPr>
          <a:lstStyle/>
          <a:p>
            <a:pPr marL="88900" lvl="1" fontAlgn="base">
              <a:lnSpc>
                <a:spcPct val="120000"/>
              </a:lnSpc>
              <a:spcBef>
                <a:spcPct val="20000"/>
              </a:spcBef>
              <a:spcAft>
                <a:spcPct val="0"/>
              </a:spcAft>
              <a:buClr>
                <a:srgbClr val="FF0000"/>
              </a:buClr>
              <a:buFont typeface="Wingdings" pitchFamily="2" charset="2"/>
              <a:buChar char="u"/>
            </a:pPr>
            <a:r>
              <a:rPr lang="en-US" altLang="zh-CN" sz="2400" dirty="0" smtClean="0">
                <a:latin typeface="楷体_GB2312" pitchFamily="49" charset="-122"/>
                <a:ea typeface="楷体_GB2312" pitchFamily="49" charset="-122"/>
              </a:rPr>
              <a:t> </a:t>
            </a:r>
            <a:r>
              <a:rPr lang="zh-CN" altLang="zh-CN" sz="2400" dirty="0" smtClean="0">
                <a:latin typeface="楷体_GB2312" pitchFamily="49" charset="-122"/>
                <a:ea typeface="楷体_GB2312" pitchFamily="49" charset="-122"/>
              </a:rPr>
              <a:t>由于现实世界中购买力平价理论的基本前提条件往往不能得到充分满足，现实中观察到的、市场上挂牌交易的</a:t>
            </a:r>
            <a:r>
              <a:rPr lang="zh-CN" altLang="zh-CN" sz="2400" b="1" dirty="0" smtClean="0">
                <a:solidFill>
                  <a:srgbClr val="7030A0"/>
                </a:solidFill>
                <a:latin typeface="楷体_GB2312" pitchFamily="49" charset="-122"/>
                <a:ea typeface="楷体_GB2312" pitchFamily="49" charset="-122"/>
              </a:rPr>
              <a:t>名义汇率</a:t>
            </a:r>
            <a:r>
              <a:rPr lang="zh-CN" altLang="zh-CN" sz="2400" dirty="0" smtClean="0">
                <a:latin typeface="楷体_GB2312" pitchFamily="49" charset="-122"/>
                <a:ea typeface="楷体_GB2312" pitchFamily="49" charset="-122"/>
              </a:rPr>
              <a:t>与</a:t>
            </a:r>
            <a:r>
              <a:rPr lang="zh-CN" altLang="zh-CN" sz="2400" b="1" dirty="0" smtClean="0">
                <a:solidFill>
                  <a:srgbClr val="7030A0"/>
                </a:solidFill>
                <a:latin typeface="楷体_GB2312" pitchFamily="49" charset="-122"/>
                <a:ea typeface="楷体_GB2312" pitchFamily="49" charset="-122"/>
              </a:rPr>
              <a:t>按照理论估算出的购买力平价</a:t>
            </a:r>
            <a:r>
              <a:rPr lang="zh-CN" altLang="zh-CN" sz="2400" dirty="0" smtClean="0">
                <a:latin typeface="楷体_GB2312" pitchFamily="49" charset="-122"/>
                <a:ea typeface="楷体_GB2312" pitchFamily="49" charset="-122"/>
              </a:rPr>
              <a:t>之间往往</a:t>
            </a:r>
            <a:r>
              <a:rPr lang="zh-CN" altLang="zh-CN" sz="2400" b="1" dirty="0" smtClean="0">
                <a:solidFill>
                  <a:srgbClr val="7030A0"/>
                </a:solidFill>
                <a:latin typeface="楷体_GB2312" pitchFamily="49" charset="-122"/>
                <a:ea typeface="楷体_GB2312" pitchFamily="49" charset="-122"/>
              </a:rPr>
              <a:t>存在偏离</a:t>
            </a:r>
            <a:r>
              <a:rPr lang="zh-CN" altLang="zh-CN" sz="2400" dirty="0" smtClean="0">
                <a:latin typeface="楷体_GB2312" pitchFamily="49" charset="-122"/>
                <a:ea typeface="楷体_GB2312" pitchFamily="49" charset="-122"/>
              </a:rPr>
              <a:t>现象。</a:t>
            </a:r>
            <a:endParaRPr lang="en-US" altLang="zh-CN" sz="2400" dirty="0" smtClean="0">
              <a:latin typeface="楷体_GB2312" pitchFamily="49" charset="-122"/>
              <a:ea typeface="楷体_GB2312" pitchFamily="49" charset="-122"/>
            </a:endParaRPr>
          </a:p>
          <a:p>
            <a:pPr marL="88900" lvl="1" fontAlgn="base">
              <a:lnSpc>
                <a:spcPct val="120000"/>
              </a:lnSpc>
              <a:spcBef>
                <a:spcPct val="20000"/>
              </a:spcBef>
              <a:spcAft>
                <a:spcPct val="0"/>
              </a:spcAft>
              <a:buClr>
                <a:srgbClr val="FF0000"/>
              </a:buClr>
              <a:buFont typeface="Wingdings" pitchFamily="2" charset="2"/>
              <a:buChar char="u"/>
            </a:pPr>
            <a:r>
              <a:rPr lang="zh-CN" altLang="en-US" sz="2400" b="1" u="sng" dirty="0" smtClean="0">
                <a:latin typeface="楷体_GB2312" pitchFamily="49" charset="-122"/>
                <a:ea typeface="楷体_GB2312" pitchFamily="49" charset="-122"/>
              </a:rPr>
              <a:t>发达</a:t>
            </a:r>
            <a:r>
              <a:rPr lang="zh-CN" altLang="en-US" sz="2400" dirty="0" smtClean="0">
                <a:latin typeface="楷体_GB2312" pitchFamily="49" charset="-122"/>
                <a:ea typeface="楷体_GB2312" pitchFamily="49" charset="-122"/>
              </a:rPr>
              <a:t>经济体</a:t>
            </a:r>
            <a:r>
              <a:rPr lang="zh-CN" altLang="zh-CN" sz="2400" dirty="0" smtClean="0">
                <a:latin typeface="楷体_GB2312" pitchFamily="49" charset="-122"/>
                <a:ea typeface="楷体_GB2312" pitchFamily="49" charset="-122"/>
              </a:rPr>
              <a:t>名义汇率与购买力平价之间的偏离程度较</a:t>
            </a:r>
            <a:r>
              <a:rPr lang="zh-CN" altLang="zh-CN" sz="2400" b="1" u="sng" dirty="0" smtClean="0">
                <a:latin typeface="楷体_GB2312" pitchFamily="49" charset="-122"/>
                <a:ea typeface="楷体_GB2312" pitchFamily="49" charset="-122"/>
              </a:rPr>
              <a:t>小</a:t>
            </a:r>
            <a:r>
              <a:rPr lang="zh-CN" altLang="en-US" sz="2400" dirty="0" smtClean="0">
                <a:latin typeface="楷体_GB2312" pitchFamily="49" charset="-122"/>
                <a:ea typeface="楷体_GB2312" pitchFamily="49" charset="-122"/>
              </a:rPr>
              <a:t>，</a:t>
            </a:r>
            <a:r>
              <a:rPr lang="zh-CN" altLang="zh-CN" sz="2400" dirty="0" smtClean="0">
                <a:latin typeface="楷体_GB2312" pitchFamily="49" charset="-122"/>
                <a:ea typeface="楷体_GB2312" pitchFamily="49" charset="-122"/>
              </a:rPr>
              <a:t>在</a:t>
            </a:r>
            <a:r>
              <a:rPr lang="zh-CN" altLang="zh-CN" sz="2400" b="1" u="sng" dirty="0" smtClean="0">
                <a:latin typeface="楷体_GB2312" pitchFamily="49" charset="-122"/>
                <a:ea typeface="楷体_GB2312" pitchFamily="49" charset="-122"/>
              </a:rPr>
              <a:t>发展中</a:t>
            </a:r>
            <a:r>
              <a:rPr lang="zh-CN" altLang="en-US" sz="2400" b="1" u="sng" dirty="0" smtClean="0">
                <a:latin typeface="楷体_GB2312" pitchFamily="49" charset="-122"/>
                <a:ea typeface="楷体_GB2312" pitchFamily="49" charset="-122"/>
              </a:rPr>
              <a:t>经济体</a:t>
            </a:r>
            <a:r>
              <a:rPr lang="zh-CN" altLang="zh-CN" sz="2400" b="1" u="sng" dirty="0" smtClean="0">
                <a:latin typeface="楷体_GB2312" pitchFamily="49" charset="-122"/>
                <a:ea typeface="楷体_GB2312" pitchFamily="49" charset="-122"/>
              </a:rPr>
              <a:t>和经济转型体</a:t>
            </a:r>
            <a:r>
              <a:rPr lang="zh-CN" altLang="en-US" sz="2400" dirty="0" smtClean="0">
                <a:latin typeface="楷体_GB2312" pitchFamily="49" charset="-122"/>
                <a:ea typeface="楷体_GB2312" pitchFamily="49" charset="-122"/>
              </a:rPr>
              <a:t>，</a:t>
            </a:r>
            <a:r>
              <a:rPr lang="zh-CN" altLang="zh-CN" sz="2400" dirty="0" smtClean="0">
                <a:latin typeface="楷体_GB2312" pitchFamily="49" charset="-122"/>
                <a:ea typeface="楷体_GB2312" pitchFamily="49" charset="-122"/>
              </a:rPr>
              <a:t>名义汇率与购买力平价的偏离程度较</a:t>
            </a:r>
            <a:r>
              <a:rPr lang="zh-CN" altLang="zh-CN" sz="2400" b="1" u="sng" dirty="0" smtClean="0">
                <a:latin typeface="楷体_GB2312" pitchFamily="49" charset="-122"/>
                <a:ea typeface="楷体_GB2312" pitchFamily="49" charset="-122"/>
              </a:rPr>
              <a:t>大</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marL="546100" lvl="2" fontAlgn="base">
              <a:lnSpc>
                <a:spcPct val="120000"/>
              </a:lnSpc>
              <a:spcBef>
                <a:spcPct val="20000"/>
              </a:spcBef>
              <a:spcAft>
                <a:spcPct val="0"/>
              </a:spcAft>
              <a:buClr>
                <a:srgbClr val="FF0000"/>
              </a:buClr>
              <a:buFont typeface="Wingdings" pitchFamily="2" charset="2"/>
              <a:buChar char="ü"/>
            </a:pPr>
            <a:r>
              <a:rPr lang="zh-CN" altLang="zh-CN" sz="2200" dirty="0" smtClean="0">
                <a:latin typeface="楷体_GB2312" pitchFamily="49" charset="-122"/>
                <a:ea typeface="楷体_GB2312" pitchFamily="49" charset="-122"/>
              </a:rPr>
              <a:t>在发达经济体，对外开放程度大，国内市场的商品和服务中贸易品所占比重较大</a:t>
            </a:r>
            <a:r>
              <a:rPr lang="zh-CN" altLang="en-US" sz="2200" dirty="0" smtClean="0">
                <a:latin typeface="楷体_GB2312" pitchFamily="49" charset="-122"/>
                <a:ea typeface="楷体_GB2312" pitchFamily="49" charset="-122"/>
              </a:rPr>
              <a:t>。</a:t>
            </a:r>
            <a:endParaRPr lang="en-US" altLang="zh-CN" sz="2200" dirty="0" smtClean="0">
              <a:latin typeface="楷体_GB2312" pitchFamily="49" charset="-122"/>
              <a:ea typeface="楷体_GB2312" pitchFamily="49" charset="-122"/>
            </a:endParaRPr>
          </a:p>
          <a:p>
            <a:pPr marL="546100" lvl="2" fontAlgn="base">
              <a:lnSpc>
                <a:spcPct val="120000"/>
              </a:lnSpc>
              <a:spcBef>
                <a:spcPct val="20000"/>
              </a:spcBef>
              <a:spcAft>
                <a:spcPct val="0"/>
              </a:spcAft>
              <a:buClr>
                <a:srgbClr val="FF0000"/>
              </a:buClr>
              <a:buFont typeface="Wingdings" pitchFamily="2" charset="2"/>
              <a:buChar char="ü"/>
            </a:pPr>
            <a:r>
              <a:rPr lang="zh-CN" altLang="zh-CN" sz="2200" dirty="0" smtClean="0">
                <a:latin typeface="楷体_GB2312" pitchFamily="49" charset="-122"/>
                <a:ea typeface="楷体_GB2312" pitchFamily="49" charset="-122"/>
              </a:rPr>
              <a:t>在发展中</a:t>
            </a:r>
            <a:r>
              <a:rPr lang="zh-CN" altLang="en-US" sz="2200" dirty="0" smtClean="0">
                <a:latin typeface="楷体_GB2312" pitchFamily="49" charset="-122"/>
                <a:ea typeface="楷体_GB2312" pitchFamily="49" charset="-122"/>
              </a:rPr>
              <a:t>经济体</a:t>
            </a:r>
            <a:r>
              <a:rPr lang="zh-CN" altLang="zh-CN" sz="2200" dirty="0" smtClean="0">
                <a:latin typeface="楷体_GB2312" pitchFamily="49" charset="-122"/>
                <a:ea typeface="楷体_GB2312" pitchFamily="49" charset="-122"/>
              </a:rPr>
              <a:t>和经济转型体，开放程度较低，非贸易商品和服务比重大，且</a:t>
            </a:r>
            <a:r>
              <a:rPr lang="zh-CN" altLang="en-US" sz="2200" dirty="0" smtClean="0">
                <a:latin typeface="楷体_GB2312" pitchFamily="49" charset="-122"/>
                <a:ea typeface="楷体_GB2312" pitchFamily="49" charset="-122"/>
              </a:rPr>
              <a:t>其</a:t>
            </a:r>
            <a:r>
              <a:rPr lang="zh-CN" altLang="zh-CN" sz="2200" dirty="0" smtClean="0">
                <a:latin typeface="楷体_GB2312" pitchFamily="49" charset="-122"/>
                <a:ea typeface="楷体_GB2312" pitchFamily="49" charset="-122"/>
              </a:rPr>
              <a:t>价格往往低于国际价格</a:t>
            </a:r>
            <a:r>
              <a:rPr lang="zh-CN" altLang="en-US" sz="2200" dirty="0" smtClean="0">
                <a:latin typeface="楷体_GB2312" pitchFamily="49" charset="-122"/>
                <a:ea typeface="楷体_GB2312" pitchFamily="49" charset="-122"/>
              </a:rPr>
              <a:t>；</a:t>
            </a:r>
            <a:r>
              <a:rPr lang="zh-CN" altLang="zh-CN" sz="2200" dirty="0" smtClean="0">
                <a:latin typeface="楷体_GB2312" pitchFamily="49" charset="-122"/>
                <a:ea typeface="楷体_GB2312" pitchFamily="49" charset="-122"/>
              </a:rPr>
              <a:t>国内价格机制不健全</a:t>
            </a:r>
            <a:r>
              <a:rPr lang="zh-CN" altLang="en-US" sz="2200" dirty="0" smtClean="0">
                <a:latin typeface="楷体_GB2312" pitchFamily="49" charset="-122"/>
                <a:ea typeface="楷体_GB2312" pitchFamily="49" charset="-122"/>
              </a:rPr>
              <a:t>。</a:t>
            </a:r>
            <a:endParaRPr lang="zh-CN" altLang="zh-CN" sz="2200" dirty="0" smtClean="0">
              <a:latin typeface="楷体_GB2312" pitchFamily="49" charset="-122"/>
              <a:ea typeface="楷体_GB2312" pitchFamily="49" charset="-122"/>
            </a:endParaRPr>
          </a:p>
          <a:p>
            <a:pPr marL="88900" lvl="1" fontAlgn="base">
              <a:lnSpc>
                <a:spcPct val="120000"/>
              </a:lnSpc>
              <a:spcBef>
                <a:spcPct val="20000"/>
              </a:spcBef>
              <a:spcAft>
                <a:spcPct val="0"/>
              </a:spcAft>
              <a:buClr>
                <a:srgbClr val="FF0000"/>
              </a:buClr>
              <a:buFont typeface="Wingdings" pitchFamily="2" charset="2"/>
              <a:buChar char="u"/>
            </a:pPr>
            <a:endParaRPr lang="en-US" altLang="zh-CN" sz="2400" dirty="0" smtClean="0">
              <a:latin typeface="楷体_GB2312" pitchFamily="49" charset="-122"/>
              <a:ea typeface="楷体_GB2312" pitchFamily="49" charset="-122"/>
            </a:endParaRPr>
          </a:p>
          <a:p>
            <a:pPr marL="88900" lvl="1" fontAlgn="base">
              <a:lnSpc>
                <a:spcPct val="120000"/>
              </a:lnSpc>
              <a:spcBef>
                <a:spcPct val="20000"/>
              </a:spcBef>
              <a:spcAft>
                <a:spcPct val="0"/>
              </a:spcAft>
              <a:buClr>
                <a:srgbClr val="FF0000"/>
              </a:buClr>
            </a:pPr>
            <a:endParaRPr lang="en-US" altLang="zh-CN" sz="2400" dirty="0" smtClean="0">
              <a:latin typeface="楷体_GB2312" pitchFamily="49" charset="-122"/>
              <a:ea typeface="楷体_GB2312" pitchFamily="49" charset="-122"/>
            </a:endParaRPr>
          </a:p>
          <a:p>
            <a:pPr marL="88900" lvl="1" fontAlgn="base">
              <a:lnSpc>
                <a:spcPct val="120000"/>
              </a:lnSpc>
              <a:spcBef>
                <a:spcPct val="20000"/>
              </a:spcBef>
              <a:spcAft>
                <a:spcPct val="0"/>
              </a:spcAft>
              <a:buClr>
                <a:srgbClr val="FF0000"/>
              </a:buClr>
            </a:pPr>
            <a:endParaRPr lang="en-US" altLang="zh-CN" sz="2800" dirty="0">
              <a:solidFill>
                <a:srgbClr val="000000"/>
              </a:solidFill>
              <a:latin typeface="楷体_GB2312" pitchFamily="49" charset="-122"/>
              <a:ea typeface="楷体_GB2312" pitchFamily="49" charset="-122"/>
              <a:cs typeface="Times New Roman" pitchFamily="18" charset="0"/>
            </a:endParaRPr>
          </a:p>
        </p:txBody>
      </p:sp>
      <p:sp>
        <p:nvSpPr>
          <p:cNvPr id="2" name="矩形 1"/>
          <p:cNvSpPr/>
          <p:nvPr/>
        </p:nvSpPr>
        <p:spPr>
          <a:xfrm>
            <a:off x="1835696" y="260648"/>
            <a:ext cx="4852610" cy="523220"/>
          </a:xfrm>
          <a:prstGeom prst="rect">
            <a:avLst/>
          </a:prstGeom>
        </p:spPr>
        <p:txBody>
          <a:bodyPr wrap="none">
            <a:spAutoFit/>
          </a:bodyPr>
          <a:lstStyle/>
          <a:p>
            <a:pPr marL="571500" indent="-571500"/>
            <a:r>
              <a:rPr lang="zh-CN" altLang="en-US" sz="2800" dirty="0" smtClean="0">
                <a:solidFill>
                  <a:srgbClr val="7030A0"/>
                </a:solidFill>
                <a:latin typeface="楷体_GB2312" pitchFamily="49" charset="-122"/>
                <a:ea typeface="楷体_GB2312" pitchFamily="49" charset="-122"/>
              </a:rPr>
              <a:t>购买力平价理论的进一步阐述</a:t>
            </a:r>
            <a:endParaRPr lang="zh-CN" altLang="en-US" sz="2800" dirty="0">
              <a:solidFill>
                <a:srgbClr val="7030A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620688"/>
            <a:ext cx="9036496" cy="4525963"/>
          </a:xfrm>
        </p:spPr>
        <p:txBody>
          <a:bodyPr/>
          <a:lstStyle/>
          <a:p>
            <a:pPr>
              <a:lnSpc>
                <a:spcPct val="120000"/>
              </a:lnSpc>
              <a:buNone/>
            </a:pPr>
            <a:r>
              <a:rPr lang="en-US" altLang="zh-CN" b="1" dirty="0" smtClean="0">
                <a:solidFill>
                  <a:srgbClr val="FF0000"/>
                </a:solidFill>
                <a:latin typeface="楷体_GB2312" pitchFamily="49" charset="-122"/>
                <a:ea typeface="楷体_GB2312" pitchFamily="49" charset="-122"/>
                <a:sym typeface="Wingdings 2" pitchFamily="18" charset="2"/>
              </a:rPr>
              <a:t></a:t>
            </a:r>
            <a:r>
              <a:rPr lang="zh-CN" altLang="en-US" sz="4000" b="1" dirty="0" smtClean="0">
                <a:latin typeface="华文新魏" panose="02010800040101010101" pitchFamily="2" charset="-122"/>
                <a:ea typeface="华文新魏" panose="02010800040101010101" pitchFamily="2" charset="-122"/>
                <a:sym typeface="Wingdings 2" pitchFamily="18" charset="2"/>
              </a:rPr>
              <a:t>汇兑心理学说</a:t>
            </a:r>
            <a:r>
              <a:rPr lang="zh-CN" altLang="en-US" b="1" dirty="0" smtClean="0">
                <a:latin typeface="楷体_GB2312" pitchFamily="49" charset="-122"/>
                <a:ea typeface="楷体_GB2312" pitchFamily="49" charset="-122"/>
                <a:sym typeface="Wingdings 2" pitchFamily="18" charset="2"/>
              </a:rPr>
              <a:t>（主观评价）</a:t>
            </a:r>
            <a:endParaRPr lang="en-US" altLang="zh-CN" b="1" dirty="0" smtClean="0">
              <a:latin typeface="楷体_GB2312" pitchFamily="49" charset="-122"/>
              <a:ea typeface="楷体_GB2312" pitchFamily="49" charset="-122"/>
            </a:endParaRPr>
          </a:p>
          <a:p>
            <a:pPr>
              <a:lnSpc>
                <a:spcPct val="120000"/>
              </a:lnSpc>
              <a:buClr>
                <a:srgbClr val="7030A0"/>
              </a:buClr>
              <a:buFont typeface="Wingdings" pitchFamily="2" charset="2"/>
              <a:buChar char="u"/>
            </a:pPr>
            <a:r>
              <a:rPr lang="zh-CN" altLang="en-US" sz="2400" kern="1200" dirty="0" smtClean="0">
                <a:latin typeface="Times New Roman" pitchFamily="18" charset="0"/>
                <a:ea typeface="楷体_GB2312" pitchFamily="49" charset="-122"/>
                <a:cs typeface="Times New Roman" pitchFamily="18" charset="0"/>
              </a:rPr>
              <a:t>在金汇兑本位制背景下，阿夫特里昂（</a:t>
            </a:r>
            <a:r>
              <a:rPr lang="en-US" altLang="zh-CN" sz="2400" kern="1200" dirty="0" err="1" smtClean="0">
                <a:latin typeface="Times New Roman" pitchFamily="18" charset="0"/>
                <a:ea typeface="楷体_GB2312" pitchFamily="49" charset="-122"/>
                <a:cs typeface="Times New Roman" pitchFamily="18" charset="0"/>
              </a:rPr>
              <a:t>Aftalion</a:t>
            </a:r>
            <a:r>
              <a:rPr lang="zh-CN" altLang="en-US" sz="2400" kern="1200" dirty="0" smtClean="0">
                <a:latin typeface="Times New Roman" pitchFamily="18" charset="0"/>
                <a:ea typeface="楷体_GB2312" pitchFamily="49" charset="-122"/>
                <a:cs typeface="Times New Roman" pitchFamily="18" charset="0"/>
              </a:rPr>
              <a:t>）</a:t>
            </a:r>
            <a:r>
              <a:rPr lang="en-US" altLang="zh-CN" sz="2400" kern="1200" dirty="0" smtClean="0">
                <a:latin typeface="Times New Roman" pitchFamily="18" charset="0"/>
                <a:ea typeface="楷体_GB2312" pitchFamily="49" charset="-122"/>
                <a:cs typeface="Times New Roman" pitchFamily="18" charset="0"/>
              </a:rPr>
              <a:t>1927</a:t>
            </a:r>
            <a:r>
              <a:rPr lang="zh-CN" altLang="en-US" sz="2400" kern="1200" dirty="0" smtClean="0">
                <a:latin typeface="Times New Roman" pitchFamily="18" charset="0"/>
                <a:ea typeface="楷体_GB2312" pitchFamily="49" charset="-122"/>
                <a:cs typeface="Times New Roman" pitchFamily="18" charset="0"/>
              </a:rPr>
              <a:t>年将</a:t>
            </a:r>
            <a:r>
              <a:rPr lang="zh-CN" altLang="en-US" sz="2400" b="1" kern="1200" dirty="0" smtClean="0">
                <a:solidFill>
                  <a:srgbClr val="7030A0"/>
                </a:solidFill>
                <a:latin typeface="Times New Roman" pitchFamily="18" charset="0"/>
                <a:ea typeface="楷体_GB2312" pitchFamily="49" charset="-122"/>
                <a:cs typeface="Times New Roman" pitchFamily="18" charset="0"/>
              </a:rPr>
              <a:t>主观心理因素</a:t>
            </a:r>
            <a:r>
              <a:rPr lang="zh-CN" altLang="en-US" sz="2400" kern="1200" dirty="0" smtClean="0">
                <a:latin typeface="Times New Roman" pitchFamily="18" charset="0"/>
                <a:ea typeface="楷体_GB2312" pitchFamily="49" charset="-122"/>
                <a:cs typeface="Times New Roman" pitchFamily="18" charset="0"/>
              </a:rPr>
              <a:t>引入到汇率分析之中。</a:t>
            </a:r>
            <a:endParaRPr lang="en-US" altLang="zh-CN" sz="2400" kern="1200" dirty="0" smtClean="0">
              <a:latin typeface="Times New Roman" pitchFamily="18" charset="0"/>
              <a:ea typeface="楷体_GB2312" pitchFamily="49" charset="-122"/>
              <a:cs typeface="Times New Roman" pitchFamily="18" charset="0"/>
            </a:endParaRPr>
          </a:p>
          <a:p>
            <a:pPr>
              <a:lnSpc>
                <a:spcPct val="120000"/>
              </a:lnSpc>
              <a:buClr>
                <a:srgbClr val="7030A0"/>
              </a:buClr>
              <a:buFont typeface="Wingdings" pitchFamily="2" charset="2"/>
              <a:buChar char="u"/>
            </a:pPr>
            <a:r>
              <a:rPr lang="zh-CN" altLang="en-US" sz="2400" kern="1200" dirty="0" smtClean="0">
                <a:latin typeface="Times New Roman" pitchFamily="18" charset="0"/>
                <a:ea typeface="楷体_GB2312" pitchFamily="49" charset="-122"/>
                <a:cs typeface="Times New Roman" pitchFamily="18" charset="0"/>
              </a:rPr>
              <a:t>汇率取决于外汇的供给与需求。人们对外汇的需求是为了满足某种欲望或获得效用，而这种欲望或效用由人们的主观评价决定。</a:t>
            </a:r>
            <a:endParaRPr lang="en-US" altLang="zh-CN" sz="2400" kern="1200" dirty="0" smtClean="0">
              <a:latin typeface="Times New Roman" pitchFamily="18" charset="0"/>
              <a:ea typeface="楷体_GB2312" pitchFamily="49" charset="-122"/>
              <a:cs typeface="Times New Roman" pitchFamily="18" charset="0"/>
            </a:endParaRPr>
          </a:p>
          <a:p>
            <a:pPr>
              <a:lnSpc>
                <a:spcPct val="120000"/>
              </a:lnSpc>
              <a:buClr>
                <a:srgbClr val="7030A0"/>
              </a:buClr>
              <a:buFont typeface="Wingdings" pitchFamily="2" charset="2"/>
              <a:buChar char="u"/>
            </a:pPr>
            <a:r>
              <a:rPr lang="zh-CN" altLang="en-US" sz="2400" kern="1200" dirty="0" smtClean="0">
                <a:latin typeface="Times New Roman" pitchFamily="18" charset="0"/>
                <a:ea typeface="楷体_GB2312" pitchFamily="49" charset="-122"/>
                <a:cs typeface="Times New Roman" pitchFamily="18" charset="0"/>
              </a:rPr>
              <a:t>人们评价的综合即为市场评价，人们需求的综合即市场需求，</a:t>
            </a:r>
            <a:endParaRPr lang="en-US" altLang="zh-CN" sz="2400" kern="1200" dirty="0" smtClean="0">
              <a:latin typeface="Times New Roman" pitchFamily="18" charset="0"/>
              <a:ea typeface="楷体_GB2312" pitchFamily="49" charset="-122"/>
              <a:cs typeface="Times New Roman" pitchFamily="18" charset="0"/>
            </a:endParaRPr>
          </a:p>
          <a:p>
            <a:pPr>
              <a:lnSpc>
                <a:spcPct val="120000"/>
              </a:lnSpc>
              <a:buClr>
                <a:srgbClr val="7030A0"/>
              </a:buClr>
              <a:buFont typeface="Wingdings" pitchFamily="2" charset="2"/>
              <a:buChar char="u"/>
            </a:pPr>
            <a:r>
              <a:rPr lang="zh-CN" altLang="en-US" sz="2400" kern="1200" dirty="0" smtClean="0">
                <a:latin typeface="Times New Roman" pitchFamily="18" charset="0"/>
                <a:ea typeface="楷体_GB2312" pitchFamily="49" charset="-122"/>
                <a:cs typeface="Times New Roman" pitchFamily="18" charset="0"/>
              </a:rPr>
              <a:t>外汇的价值是由供求双方对外汇边际效用所作出的主观评价所决定的。特别是在</a:t>
            </a:r>
            <a:r>
              <a:rPr lang="zh-CN" altLang="en-US" sz="2400" b="1" kern="1200" dirty="0" smtClean="0">
                <a:solidFill>
                  <a:srgbClr val="7030A0"/>
                </a:solidFill>
                <a:latin typeface="Times New Roman" pitchFamily="18" charset="0"/>
                <a:ea typeface="楷体_GB2312" pitchFamily="49" charset="-122"/>
                <a:cs typeface="Times New Roman" pitchFamily="18" charset="0"/>
              </a:rPr>
              <a:t>经济不正常</a:t>
            </a:r>
            <a:r>
              <a:rPr lang="zh-CN" altLang="en-US" sz="2400" kern="1200" dirty="0" smtClean="0">
                <a:latin typeface="Times New Roman" pitchFamily="18" charset="0"/>
                <a:ea typeface="楷体_GB2312" pitchFamily="49" charset="-122"/>
                <a:cs typeface="Times New Roman" pitchFamily="18" charset="0"/>
              </a:rPr>
              <a:t>或</a:t>
            </a:r>
            <a:r>
              <a:rPr lang="zh-CN" altLang="en-US" sz="2400" b="1" kern="1200" dirty="0" smtClean="0">
                <a:solidFill>
                  <a:srgbClr val="7030A0"/>
                </a:solidFill>
                <a:latin typeface="Times New Roman" pitchFamily="18" charset="0"/>
                <a:ea typeface="楷体_GB2312" pitchFamily="49" charset="-122"/>
                <a:cs typeface="Times New Roman" pitchFamily="18" charset="0"/>
              </a:rPr>
              <a:t>市场异常波动</a:t>
            </a:r>
            <a:r>
              <a:rPr lang="zh-CN" altLang="en-US" sz="2400" kern="1200" dirty="0" smtClean="0">
                <a:latin typeface="Times New Roman" pitchFamily="18" charset="0"/>
                <a:ea typeface="楷体_GB2312" pitchFamily="49" charset="-122"/>
                <a:cs typeface="Times New Roman" pitchFamily="18" charset="0"/>
              </a:rPr>
              <a:t>的情形下，人们</a:t>
            </a:r>
            <a:r>
              <a:rPr lang="zh-CN" altLang="en-US" sz="2400" b="1" kern="1200" dirty="0" smtClean="0">
                <a:solidFill>
                  <a:srgbClr val="7030A0"/>
                </a:solidFill>
                <a:latin typeface="Times New Roman" pitchFamily="18" charset="0"/>
                <a:ea typeface="楷体_GB2312" pitchFamily="49" charset="-122"/>
                <a:cs typeface="Times New Roman" pitchFamily="18" charset="0"/>
              </a:rPr>
              <a:t>心理预期</a:t>
            </a:r>
            <a:r>
              <a:rPr lang="zh-CN" altLang="en-US" sz="2400" kern="1200" dirty="0" smtClean="0">
                <a:latin typeface="Times New Roman" pitchFamily="18" charset="0"/>
                <a:ea typeface="楷体_GB2312" pitchFamily="49" charset="-122"/>
                <a:cs typeface="Times New Roman" pitchFamily="18" charset="0"/>
              </a:rPr>
              <a:t>的确有一定的影响作用。</a:t>
            </a:r>
            <a:endParaRPr lang="en-US" altLang="zh-CN" sz="2400" kern="1200" dirty="0" smtClean="0">
              <a:latin typeface="Times New Roman" pitchFamily="18" charset="0"/>
              <a:ea typeface="楷体_GB2312" pitchFamily="49" charset="-122"/>
              <a:cs typeface="Times New Roman" pitchFamily="18" charset="0"/>
            </a:endParaRPr>
          </a:p>
          <a:p>
            <a:pPr>
              <a:lnSpc>
                <a:spcPct val="120000"/>
              </a:lnSpc>
              <a:buClr>
                <a:srgbClr val="7030A0"/>
              </a:buClr>
              <a:buFont typeface="Wingdings" pitchFamily="2" charset="2"/>
              <a:buChar char="p"/>
            </a:pPr>
            <a:r>
              <a:rPr lang="zh-CN" altLang="en-US" sz="2400" kern="1200" dirty="0" smtClean="0">
                <a:latin typeface="Times New Roman" pitchFamily="18" charset="0"/>
                <a:ea typeface="楷体_GB2312" pitchFamily="49" charset="-122"/>
                <a:cs typeface="Times New Roman" pitchFamily="18" charset="0"/>
              </a:rPr>
              <a:t>外汇市场</a:t>
            </a:r>
            <a:r>
              <a:rPr lang="zh-CN" altLang="en-US" sz="2400" b="1" kern="1200" dirty="0" smtClean="0">
                <a:solidFill>
                  <a:srgbClr val="7030A0"/>
                </a:solidFill>
                <a:latin typeface="Times New Roman" pitchFamily="18" charset="0"/>
                <a:ea typeface="楷体_GB2312" pitchFamily="49" charset="-122"/>
                <a:cs typeface="Times New Roman" pitchFamily="18" charset="0"/>
              </a:rPr>
              <a:t>交易者的心理预期对汇率变化有显著影响</a:t>
            </a:r>
            <a:r>
              <a:rPr lang="zh-CN" altLang="en-US" sz="2400" kern="1200" dirty="0" smtClean="0">
                <a:latin typeface="Times New Roman" pitchFamily="18" charset="0"/>
                <a:ea typeface="楷体_GB2312" pitchFamily="49" charset="-122"/>
                <a:cs typeface="Times New Roman" pitchFamily="18" charset="0"/>
              </a:rPr>
              <a:t>，尤其在短期内。</a:t>
            </a:r>
          </a:p>
          <a:p>
            <a:pPr>
              <a:lnSpc>
                <a:spcPct val="120000"/>
              </a:lnSpc>
              <a:buClr>
                <a:srgbClr val="7030A0"/>
              </a:buClr>
              <a:buFont typeface="Wingdings" pitchFamily="2" charset="2"/>
              <a:buChar char="p"/>
            </a:pPr>
            <a:endParaRPr lang="zh-CN" altLang="en-US" sz="2400" kern="1200" dirty="0" smtClean="0">
              <a:latin typeface="Times New Roman" pitchFamily="18" charset="0"/>
              <a:ea typeface="楷体_GB2312" pitchFamily="49" charset="-122"/>
              <a:cs typeface="Times New Roman" pitchFamily="18" charset="0"/>
            </a:endParaRPr>
          </a:p>
          <a:p>
            <a:pPr>
              <a:lnSpc>
                <a:spcPct val="120000"/>
              </a:lnSpc>
              <a:buClr>
                <a:srgbClr val="7030A0"/>
              </a:buClr>
              <a:buFont typeface="Wingdings" pitchFamily="2" charset="2"/>
              <a:buChar char="u"/>
            </a:pPr>
            <a:endParaRPr lang="en-US" altLang="zh-CN" sz="2400" kern="1200" dirty="0" smtClean="0">
              <a:latin typeface="Times New Roman" pitchFamily="18" charset="0"/>
              <a:ea typeface="楷体_GB2312" pitchFamily="49" charset="-122"/>
              <a:cs typeface="Times New Roman" pitchFamily="18" charset="0"/>
            </a:endParaRPr>
          </a:p>
          <a:p>
            <a:pPr>
              <a:lnSpc>
                <a:spcPct val="120000"/>
              </a:lnSpc>
              <a:buNone/>
            </a:pPr>
            <a:r>
              <a:rPr lang="en-US" altLang="zh-CN" sz="2800" b="1" kern="1200" dirty="0" smtClean="0">
                <a:latin typeface="Times New Roman" pitchFamily="18" charset="0"/>
                <a:ea typeface="楷体_GB2312" pitchFamily="49" charset="-122"/>
                <a:cs typeface="Times New Roman" pitchFamily="18" charset="0"/>
              </a:rPr>
              <a:t>  </a:t>
            </a:r>
            <a:r>
              <a:rPr lang="zh-CN" altLang="en-US" sz="2800" b="1" kern="1200" dirty="0" smtClean="0">
                <a:latin typeface="Times New Roman" pitchFamily="18" charset="0"/>
                <a:ea typeface="楷体_GB2312" pitchFamily="49" charset="-122"/>
                <a:cs typeface="Times New Roman" pitchFamily="18" charset="0"/>
              </a:rPr>
              <a:t>   </a:t>
            </a:r>
            <a:endParaRPr lang="en-US" altLang="zh-CN" sz="2800" b="1" kern="1200" dirty="0" smtClean="0">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clrChange>
              <a:clrFrom>
                <a:srgbClr val="0A0B0D"/>
              </a:clrFrom>
              <a:clrTo>
                <a:srgbClr val="0A0B0D">
                  <a:alpha val="0"/>
                </a:srgbClr>
              </a:clrTo>
            </a:clrChange>
            <a:extLst>
              <a:ext uri="{28A0092B-C50C-407E-A947-70E740481C1C}">
                <a14:useLocalDpi xmlns="" xmlns:a14="http://schemas.microsoft.com/office/drawing/2010/main" val="0"/>
              </a:ext>
            </a:extLst>
          </a:blip>
          <a:srcRect b="10061"/>
          <a:stretch/>
        </p:blipFill>
        <p:spPr>
          <a:xfrm>
            <a:off x="-156793" y="358442"/>
            <a:ext cx="2827822" cy="2312340"/>
          </a:xfrm>
          <a:prstGeom prst="rect">
            <a:avLst/>
          </a:prstGeom>
        </p:spPr>
      </p:pic>
      <p:pic>
        <p:nvPicPr>
          <p:cNvPr id="5" name="图片 4"/>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l="13728" t="44843" r="72545" b="37928"/>
          <a:stretch/>
        </p:blipFill>
        <p:spPr>
          <a:xfrm>
            <a:off x="5558884" y="1700808"/>
            <a:ext cx="2099694" cy="1458588"/>
          </a:xfrm>
          <a:prstGeom prst="rect">
            <a:avLst/>
          </a:prstGeom>
        </p:spPr>
      </p:pic>
      <p:pic>
        <p:nvPicPr>
          <p:cNvPr id="150530" name="Picture 2" descr="C:\Documents and Settings\Administrator\Local Settings\Temporary Internet Files\Content.IE5\HTMO5QZH\MC900431516[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85822" y="3203274"/>
            <a:ext cx="771876" cy="771876"/>
          </a:xfrm>
          <a:prstGeom prst="rect">
            <a:avLst/>
          </a:prstGeom>
          <a:noFill/>
          <a:extLst>
            <a:ext uri="{909E8E84-426E-40DD-AFC4-6F175D3DCCD1}">
              <a14:hiddenFill xmlns="" xmlns:a14="http://schemas.microsoft.com/office/drawing/2010/main">
                <a:solidFill>
                  <a:srgbClr val="FFFFFF"/>
                </a:solidFill>
              </a14:hiddenFill>
            </a:ext>
          </a:extLst>
        </p:spPr>
      </p:pic>
      <p:pic>
        <p:nvPicPr>
          <p:cNvPr id="150531" name="Picture 3" descr="C:\Documents and Settings\Administrator\Local Settings\Temporary Internet Files\Content.IE5\HTMO5QZH\MC900435013[1].wmf"/>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08812" y="4507540"/>
            <a:ext cx="684042" cy="771876"/>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sp>
        <p:nvSpPr>
          <p:cNvPr id="2" name="矩形 1"/>
          <p:cNvSpPr/>
          <p:nvPr/>
        </p:nvSpPr>
        <p:spPr>
          <a:xfrm>
            <a:off x="2133894" y="1059579"/>
            <a:ext cx="6758586" cy="769441"/>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传说在</a:t>
            </a:r>
            <a:r>
              <a:rPr lang="zh-CN" altLang="en-US" sz="2000" b="1" dirty="0">
                <a:solidFill>
                  <a:srgbClr val="FF0000"/>
                </a:solidFill>
                <a:latin typeface="微软雅黑" panose="020B0503020204020204" pitchFamily="34" charset="-122"/>
                <a:ea typeface="微软雅黑" panose="020B0503020204020204" pitchFamily="34" charset="-122"/>
              </a:rPr>
              <a:t>美国和墨西哥的边境</a:t>
            </a:r>
            <a:r>
              <a:rPr lang="zh-CN" altLang="en-US" sz="2000" b="1" dirty="0">
                <a:latin typeface="微软雅黑" panose="020B0503020204020204" pitchFamily="34" charset="-122"/>
                <a:ea typeface="微软雅黑" panose="020B0503020204020204" pitchFamily="34" charset="-122"/>
              </a:rPr>
              <a:t>住着一个好吃懒做却</a:t>
            </a:r>
            <a:r>
              <a:rPr lang="zh-CN" altLang="en-US" sz="2000" b="1" dirty="0">
                <a:solidFill>
                  <a:srgbClr val="FF0000"/>
                </a:solidFill>
                <a:latin typeface="微软雅黑" panose="020B0503020204020204" pitchFamily="34" charset="-122"/>
                <a:ea typeface="微软雅黑" panose="020B0503020204020204" pitchFamily="34" charset="-122"/>
              </a:rPr>
              <a:t>精于算计</a:t>
            </a:r>
            <a:r>
              <a:rPr lang="zh-CN" altLang="en-US" sz="2000" b="1" dirty="0">
                <a:latin typeface="微软雅黑" panose="020B0503020204020204" pitchFamily="34" charset="-122"/>
                <a:ea typeface="微软雅黑" panose="020B0503020204020204" pitchFamily="34" charset="-122"/>
              </a:rPr>
              <a:t>的农民</a:t>
            </a:r>
            <a:r>
              <a:rPr lang="zh-CN" altLang="en-US" sz="2000" b="1" dirty="0" smtClean="0">
                <a:latin typeface="微软雅黑" panose="020B0503020204020204" pitchFamily="34" charset="-122"/>
                <a:ea typeface="微软雅黑" panose="020B0503020204020204" pitchFamily="34" charset="-122"/>
              </a:rPr>
              <a:t>。</a:t>
            </a:r>
            <a:r>
              <a:rPr lang="en-US" altLang="zh-CN" sz="2400" b="1" dirty="0" smtClean="0">
                <a:solidFill>
                  <a:srgbClr val="C00000"/>
                </a:solidFill>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美元</a:t>
            </a:r>
            <a:r>
              <a:rPr lang="zh-CN" altLang="en-US" sz="2400" b="1" dirty="0" smtClean="0">
                <a:latin typeface="微软雅黑" panose="020B0503020204020204" pitchFamily="34" charset="-122"/>
                <a:ea typeface="微软雅黑" panose="020B0503020204020204" pitchFamily="34" charset="-122"/>
              </a:rPr>
              <a:t>积蓄 </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“不劳而获”</a:t>
            </a:r>
            <a:r>
              <a:rPr lang="zh-CN" altLang="en-US" sz="2400" b="1" dirty="0">
                <a:latin typeface="微软雅黑" panose="020B0503020204020204" pitchFamily="34" charset="-122"/>
                <a:ea typeface="微软雅黑" panose="020B0503020204020204" pitchFamily="34" charset="-122"/>
              </a:rPr>
              <a:t>的小康</a:t>
            </a:r>
            <a:r>
              <a:rPr lang="zh-CN" altLang="en-US" sz="2400" b="1" dirty="0" smtClean="0">
                <a:latin typeface="微软雅黑" panose="020B0503020204020204" pitchFamily="34" charset="-122"/>
                <a:ea typeface="微软雅黑" panose="020B0503020204020204" pitchFamily="34" charset="-122"/>
              </a:rPr>
              <a:t>生活？</a:t>
            </a:r>
            <a:endParaRPr lang="zh-CN" altLang="en-US" sz="2400" dirty="0">
              <a:latin typeface="微软雅黑" panose="020B0503020204020204" pitchFamily="34" charset="-122"/>
              <a:ea typeface="微软雅黑" panose="020B0503020204020204" pitchFamily="34" charset="-122"/>
            </a:endParaRPr>
          </a:p>
        </p:txBody>
      </p:sp>
      <p:sp>
        <p:nvSpPr>
          <p:cNvPr id="7" name="矩形 6"/>
          <p:cNvSpPr/>
          <p:nvPr/>
        </p:nvSpPr>
        <p:spPr>
          <a:xfrm>
            <a:off x="1689303" y="260648"/>
            <a:ext cx="3890809" cy="646331"/>
          </a:xfrm>
          <a:prstGeom prst="rect">
            <a:avLst/>
          </a:prstGeom>
        </p:spPr>
        <p:txBody>
          <a:bodyPr wrap="none">
            <a:spAutoFit/>
          </a:bodyPr>
          <a:lstStyle/>
          <a:p>
            <a:r>
              <a:rPr lang="zh-CN" altLang="en-US" sz="3600" b="1" dirty="0">
                <a:solidFill>
                  <a:schemeClr val="tx2"/>
                </a:solidFill>
                <a:latin typeface="隶书" pitchFamily="49" charset="-122"/>
                <a:ea typeface="隶书" pitchFamily="49" charset="-122"/>
                <a:cs typeface="+mj-cs"/>
              </a:rPr>
              <a:t>免费喝啤酒的故事</a:t>
            </a:r>
          </a:p>
        </p:txBody>
      </p:sp>
      <p:pic>
        <p:nvPicPr>
          <p:cNvPr id="150534" name="Picture 6" descr="D:\PPT素材整理\5-世界国旗-图标\Flagof_004.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204492" y="1772816"/>
            <a:ext cx="1247320" cy="124732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p:cNvSpPr txBox="1"/>
          <p:nvPr/>
        </p:nvSpPr>
        <p:spPr>
          <a:xfrm>
            <a:off x="3207106" y="2143370"/>
            <a:ext cx="963678"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800" b="1" dirty="0" smtClean="0">
                <a:solidFill>
                  <a:srgbClr val="FFFFFF"/>
                </a:solidFill>
                <a:latin typeface="楷体_GB2312" panose="02010609030101010101" pitchFamily="49" charset="-122"/>
                <a:ea typeface="楷体_GB2312" panose="02010609030101010101" pitchFamily="49" charset="-122"/>
              </a:rPr>
              <a:t>美国</a:t>
            </a:r>
            <a:endParaRPr lang="zh-CN" altLang="en-US" sz="2800" b="1" dirty="0">
              <a:solidFill>
                <a:srgbClr val="FFFFFF"/>
              </a:solidFill>
              <a:latin typeface="楷体_GB2312" panose="02010609030101010101" pitchFamily="49" charset="-122"/>
              <a:ea typeface="楷体_GB2312" panose="02010609030101010101" pitchFamily="49" charset="-122"/>
            </a:endParaRPr>
          </a:p>
        </p:txBody>
      </p:sp>
      <p:sp>
        <p:nvSpPr>
          <p:cNvPr id="14" name="TextBox 13"/>
          <p:cNvSpPr txBox="1"/>
          <p:nvPr/>
        </p:nvSpPr>
        <p:spPr>
          <a:xfrm>
            <a:off x="7176739" y="2159412"/>
            <a:ext cx="1395018"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800" b="1" dirty="0" smtClean="0">
                <a:solidFill>
                  <a:srgbClr val="FFFFFF"/>
                </a:solidFill>
                <a:latin typeface="楷体_GB2312" panose="02010609030101010101" pitchFamily="49" charset="-122"/>
                <a:ea typeface="楷体_GB2312" panose="02010609030101010101" pitchFamily="49" charset="-122"/>
              </a:rPr>
              <a:t>墨西哥</a:t>
            </a:r>
            <a:endParaRPr lang="zh-CN" altLang="en-US" sz="2800" b="1" dirty="0">
              <a:solidFill>
                <a:srgbClr val="FFFFFF"/>
              </a:solidFill>
              <a:latin typeface="楷体_GB2312" panose="02010609030101010101" pitchFamily="49" charset="-122"/>
              <a:ea typeface="楷体_GB2312" panose="02010609030101010101" pitchFamily="49" charset="-122"/>
            </a:endParaRPr>
          </a:p>
        </p:txBody>
      </p:sp>
      <p:sp>
        <p:nvSpPr>
          <p:cNvPr id="9" name="矩形 8"/>
          <p:cNvSpPr/>
          <p:nvPr/>
        </p:nvSpPr>
        <p:spPr>
          <a:xfrm>
            <a:off x="2701516" y="2852936"/>
            <a:ext cx="3005951" cy="1508105"/>
          </a:xfrm>
          <a:prstGeom prst="rect">
            <a:avLst/>
          </a:prstGeom>
        </p:spPr>
        <p:txBody>
          <a:bodyPr wrap="none">
            <a:spAutoFit/>
          </a:bodyPr>
          <a:lstStyle/>
          <a:p>
            <a:pPr algn="ctr"/>
            <a:r>
              <a:rPr lang="en-US" altLang="zh-CN" sz="3600" b="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美元积蓄</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en-US" altLang="zh-CN" sz="3600" b="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美元</a:t>
            </a:r>
            <a:endPar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买</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一大杯啤酒和一盘牛排</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太阳形 10"/>
          <p:cNvSpPr/>
          <p:nvPr/>
        </p:nvSpPr>
        <p:spPr bwMode="auto">
          <a:xfrm>
            <a:off x="1303736" y="2924944"/>
            <a:ext cx="1327306" cy="1327306"/>
          </a:xfrm>
          <a:prstGeom prst="sun">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400" b="1" dirty="0">
                <a:solidFill>
                  <a:srgbClr val="FFFFFF"/>
                </a:solidFill>
                <a:latin typeface="微软雅黑" panose="020B0503020204020204" pitchFamily="34" charset="-122"/>
                <a:ea typeface="微软雅黑" panose="020B0503020204020204" pitchFamily="34" charset="-122"/>
              </a:rPr>
              <a:t>早晨</a:t>
            </a:r>
            <a:endParaRPr kumimoji="0" lang="zh-CN" altLang="en-US" sz="24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endParaRPr>
          </a:p>
        </p:txBody>
      </p:sp>
      <p:sp>
        <p:nvSpPr>
          <p:cNvPr id="18" name="太阳形 17"/>
          <p:cNvSpPr/>
          <p:nvPr/>
        </p:nvSpPr>
        <p:spPr bwMode="auto">
          <a:xfrm>
            <a:off x="1303736" y="4305838"/>
            <a:ext cx="1327306" cy="1327306"/>
          </a:xfrm>
          <a:prstGeom prst="sun">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rPr>
              <a:t>中午</a:t>
            </a:r>
          </a:p>
        </p:txBody>
      </p:sp>
      <p:sp>
        <p:nvSpPr>
          <p:cNvPr id="19" name="太阳形 18"/>
          <p:cNvSpPr/>
          <p:nvPr/>
        </p:nvSpPr>
        <p:spPr bwMode="auto">
          <a:xfrm>
            <a:off x="1304030" y="5558078"/>
            <a:ext cx="1327306" cy="1327306"/>
          </a:xfrm>
          <a:prstGeom prst="sun">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rPr>
              <a:t>下午</a:t>
            </a:r>
          </a:p>
        </p:txBody>
      </p:sp>
      <p:sp>
        <p:nvSpPr>
          <p:cNvPr id="20" name="矩形 19"/>
          <p:cNvSpPr/>
          <p:nvPr/>
        </p:nvSpPr>
        <p:spPr>
          <a:xfrm>
            <a:off x="5673763" y="4225151"/>
            <a:ext cx="3005951" cy="1877437"/>
          </a:xfrm>
          <a:prstGeom prst="rect">
            <a:avLst/>
          </a:prstGeom>
        </p:spPr>
        <p:txBody>
          <a:bodyPr wrap="none">
            <a:spAutoFit/>
          </a:bodyPr>
          <a:lstStyle/>
          <a:p>
            <a:pPr algn="ctr"/>
            <a:r>
              <a:rPr lang="en-US" altLang="zh-CN" sz="3600" b="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9</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美元</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27</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比索</a:t>
            </a:r>
            <a:endPar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2400" b="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汇率：</a:t>
            </a:r>
            <a:r>
              <a:rPr lang="en-US" altLang="zh-CN" sz="2400" b="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比索</a:t>
            </a:r>
            <a:r>
              <a:rPr lang="en-US" altLang="zh-CN" sz="2400" b="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ctr"/>
            <a:r>
              <a:rPr lang="en-US" altLang="zh-CN"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比索</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买</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一大杯啤酒和一盘牛排</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矩形 20"/>
          <p:cNvSpPr/>
          <p:nvPr/>
        </p:nvSpPr>
        <p:spPr>
          <a:xfrm>
            <a:off x="2777843" y="5898565"/>
            <a:ext cx="2629246" cy="1015663"/>
          </a:xfrm>
          <a:prstGeom prst="rect">
            <a:avLst/>
          </a:prstGeom>
        </p:spPr>
        <p:txBody>
          <a:bodyPr wrap="none">
            <a:spAutoFit/>
          </a:bodyPr>
          <a:lstStyle/>
          <a:p>
            <a:pPr algn="ctr"/>
            <a:r>
              <a:rPr lang="en-US" altLang="zh-CN" sz="3600" b="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24</a:t>
            </a: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比索</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600" b="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美元</a:t>
            </a:r>
            <a:endPar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2400" b="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汇率：</a:t>
            </a:r>
            <a:r>
              <a:rPr lang="en-US" altLang="zh-CN" sz="2400" b="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2.4</a:t>
            </a:r>
            <a:r>
              <a:rPr lang="zh-CN" altLang="en-US" sz="2400" b="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比索</a:t>
            </a:r>
            <a:r>
              <a:rPr lang="en-US" altLang="zh-CN" sz="2400" b="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3600" b="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5" name="直接连接符 14"/>
          <p:cNvCxnSpPr/>
          <p:nvPr/>
        </p:nvCxnSpPr>
        <p:spPr bwMode="auto">
          <a:xfrm>
            <a:off x="5655378" y="1844824"/>
            <a:ext cx="0" cy="4974004"/>
          </a:xfrm>
          <a:prstGeom prst="line">
            <a:avLst/>
          </a:prstGeom>
          <a:solidFill>
            <a:schemeClr val="accent1"/>
          </a:solidFill>
          <a:ln w="25400" cap="flat" cmpd="sng" algn="ctr">
            <a:solidFill>
              <a:schemeClr val="bg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2701516" y="1818836"/>
            <a:ext cx="0" cy="4974004"/>
          </a:xfrm>
          <a:prstGeom prst="line">
            <a:avLst/>
          </a:prstGeom>
          <a:solidFill>
            <a:schemeClr val="accent1"/>
          </a:solidFill>
          <a:ln w="25400" cap="flat" cmpd="sng" algn="ctr">
            <a:solidFill>
              <a:schemeClr val="bg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2" name="直接连接符 21"/>
          <p:cNvCxnSpPr/>
          <p:nvPr/>
        </p:nvCxnSpPr>
        <p:spPr bwMode="auto">
          <a:xfrm>
            <a:off x="323528" y="2924944"/>
            <a:ext cx="8820472" cy="0"/>
          </a:xfrm>
          <a:prstGeom prst="line">
            <a:avLst/>
          </a:prstGeom>
          <a:solidFill>
            <a:schemeClr val="accent1"/>
          </a:solidFill>
          <a:ln w="25400" cap="flat" cmpd="sng" algn="ctr">
            <a:solidFill>
              <a:schemeClr val="bg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pic>
        <p:nvPicPr>
          <p:cNvPr id="30" name="Picture 2" descr="C:\Documents and Settings\Administrator\Local Settings\Temporary Internet Files\Content.IE5\HTMO5QZH\MC900431516[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32154" y="5950493"/>
            <a:ext cx="771876" cy="771876"/>
          </a:xfrm>
          <a:prstGeom prst="rect">
            <a:avLst/>
          </a:prstGeom>
          <a:noFill/>
          <a:extLst>
            <a:ext uri="{909E8E84-426E-40DD-AFC4-6F175D3DCCD1}">
              <a14:hiddenFill xmlns="" xmlns:a14="http://schemas.microsoft.com/office/drawing/2010/main">
                <a:solidFill>
                  <a:srgbClr val="FFFFFF"/>
                </a:solidFill>
              </a14:hiddenFill>
            </a:ext>
          </a:extLst>
        </p:spPr>
      </p:pic>
      <p:sp>
        <p:nvSpPr>
          <p:cNvPr id="23" name="下箭头 22"/>
          <p:cNvSpPr/>
          <p:nvPr/>
        </p:nvSpPr>
        <p:spPr bwMode="auto">
          <a:xfrm>
            <a:off x="679822" y="3976730"/>
            <a:ext cx="342021" cy="532390"/>
          </a:xfrm>
          <a:prstGeom prst="downArrow">
            <a:avLst/>
          </a:prstGeom>
          <a:solidFill>
            <a:schemeClr val="bg2">
              <a:lumMod val="60000"/>
              <a:lumOff val="4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32" name="下箭头 31"/>
          <p:cNvSpPr/>
          <p:nvPr/>
        </p:nvSpPr>
        <p:spPr bwMode="auto">
          <a:xfrm>
            <a:off x="720080" y="5365963"/>
            <a:ext cx="342021" cy="532390"/>
          </a:xfrm>
          <a:prstGeom prst="downArrow">
            <a:avLst/>
          </a:prstGeom>
          <a:solidFill>
            <a:schemeClr val="bg2">
              <a:lumMod val="60000"/>
              <a:lumOff val="4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332656"/>
            <a:ext cx="8964488" cy="4608512"/>
          </a:xfrm>
        </p:spPr>
        <p:txBody>
          <a:bodyPr/>
          <a:lstStyle/>
          <a:p>
            <a:pPr>
              <a:buNone/>
            </a:pPr>
            <a:r>
              <a:rPr lang="en-US" altLang="zh-CN" b="1" dirty="0" smtClean="0">
                <a:solidFill>
                  <a:srgbClr val="FF0000"/>
                </a:solidFill>
                <a:latin typeface="楷体_GB2312" pitchFamily="49" charset="-122"/>
                <a:ea typeface="楷体_GB2312" pitchFamily="49" charset="-122"/>
                <a:sym typeface="Wingdings 2" pitchFamily="18" charset="2"/>
              </a:rPr>
              <a:t></a:t>
            </a:r>
            <a:r>
              <a:rPr lang="zh-CN" altLang="en-US" sz="4000" b="1" dirty="0" smtClean="0">
                <a:latin typeface="华文新魏" panose="02010800040101010101" pitchFamily="2" charset="-122"/>
                <a:ea typeface="华文新魏" panose="02010800040101010101" pitchFamily="2" charset="-122"/>
                <a:sym typeface="Wingdings 2" pitchFamily="18" charset="2"/>
              </a:rPr>
              <a:t>利率平价理论</a:t>
            </a:r>
            <a:r>
              <a:rPr lang="zh-CN" altLang="en-US" sz="2800" b="1" dirty="0" smtClean="0">
                <a:latin typeface="楷体_GB2312" pitchFamily="49" charset="-122"/>
                <a:ea typeface="楷体_GB2312" pitchFamily="49" charset="-122"/>
                <a:sym typeface="Wingdings 2" pitchFamily="18" charset="2"/>
              </a:rPr>
              <a:t>（短期决定，金融市场均衡）</a:t>
            </a:r>
            <a:endParaRPr lang="en-US" altLang="zh-CN" sz="2800" b="1" dirty="0" smtClean="0">
              <a:latin typeface="楷体_GB2312" pitchFamily="49" charset="-122"/>
              <a:ea typeface="楷体_GB2312" pitchFamily="49" charset="-122"/>
            </a:endParaRPr>
          </a:p>
          <a:p>
            <a:pPr>
              <a:spcBef>
                <a:spcPts val="800"/>
              </a:spcBef>
              <a:buClr>
                <a:srgbClr val="7030A0"/>
              </a:buClr>
              <a:buFont typeface="Wingdings" pitchFamily="2" charset="2"/>
              <a:buChar char="u"/>
            </a:pPr>
            <a:r>
              <a:rPr lang="zh-CN" altLang="en-US" sz="2400" kern="1200" dirty="0" smtClean="0">
                <a:latin typeface="楷体_GB2312" panose="02010609030101010101" pitchFamily="49" charset="-122"/>
                <a:ea typeface="楷体_GB2312" panose="02010609030101010101" pitchFamily="49" charset="-122"/>
                <a:cs typeface="Times New Roman" pitchFamily="18" charset="0"/>
              </a:rPr>
              <a:t>利率是货币的时间价格，汇率是货币的对外价格，两者之间存在着密切的内在联系</a:t>
            </a:r>
            <a:endParaRPr lang="en-US" altLang="zh-CN" sz="2400" b="1" kern="1200" dirty="0" smtClean="0">
              <a:solidFill>
                <a:srgbClr val="FF3300"/>
              </a:solidFill>
              <a:latin typeface="楷体_GB2312" panose="02010609030101010101" pitchFamily="49" charset="-122"/>
              <a:ea typeface="楷体_GB2312" panose="02010609030101010101" pitchFamily="49" charset="-122"/>
              <a:cs typeface="Times New Roman" pitchFamily="18" charset="0"/>
            </a:endParaRPr>
          </a:p>
          <a:p>
            <a:pPr>
              <a:spcBef>
                <a:spcPts val="800"/>
              </a:spcBef>
              <a:buClr>
                <a:srgbClr val="7030A0"/>
              </a:buClr>
              <a:buFont typeface="Wingdings" pitchFamily="2" charset="2"/>
              <a:buChar char="u"/>
            </a:pPr>
            <a:r>
              <a:rPr lang="zh-CN" altLang="en-US" sz="2400" kern="1200" dirty="0" smtClean="0">
                <a:latin typeface="楷体_GB2312" panose="02010609030101010101" pitchFamily="49" charset="-122"/>
                <a:ea typeface="楷体_GB2312" panose="02010609030101010101" pitchFamily="49" charset="-122"/>
                <a:cs typeface="Times New Roman" pitchFamily="18" charset="0"/>
              </a:rPr>
              <a:t>凯恩斯于</a:t>
            </a:r>
            <a:r>
              <a:rPr lang="en-US" altLang="zh-CN" sz="2400" kern="1200" dirty="0" smtClean="0">
                <a:latin typeface="Times New Roman" pitchFamily="18" charset="0"/>
                <a:ea typeface="楷体_GB2312" panose="02010609030101010101" pitchFamily="49" charset="-122"/>
                <a:cs typeface="Times New Roman" pitchFamily="18" charset="0"/>
              </a:rPr>
              <a:t>1923</a:t>
            </a:r>
            <a:r>
              <a:rPr lang="zh-CN" altLang="en-US" sz="2400" kern="1200" dirty="0" smtClean="0">
                <a:latin typeface="楷体_GB2312" panose="02010609030101010101" pitchFamily="49" charset="-122"/>
                <a:ea typeface="楷体_GB2312" panose="02010609030101010101" pitchFamily="49" charset="-122"/>
                <a:cs typeface="Times New Roman" pitchFamily="18" charset="0"/>
              </a:rPr>
              <a:t>年提出利率平价理论：远期</a:t>
            </a:r>
            <a:r>
              <a:rPr lang="zh-CN" altLang="en-US" sz="2400" kern="1200" dirty="0" smtClean="0">
                <a:solidFill>
                  <a:srgbClr val="FF0000"/>
                </a:solidFill>
                <a:latin typeface="楷体_GB2312" panose="02010609030101010101" pitchFamily="49" charset="-122"/>
                <a:ea typeface="楷体_GB2312" panose="02010609030101010101" pitchFamily="49" charset="-122"/>
                <a:cs typeface="Times New Roman" pitchFamily="18" charset="0"/>
              </a:rPr>
              <a:t>汇率</a:t>
            </a:r>
            <a:r>
              <a:rPr lang="zh-CN" altLang="en-US" sz="2400" kern="1200" dirty="0" smtClean="0">
                <a:latin typeface="楷体_GB2312" panose="02010609030101010101" pitchFamily="49" charset="-122"/>
                <a:ea typeface="楷体_GB2312" panose="02010609030101010101" pitchFamily="49" charset="-122"/>
                <a:cs typeface="Times New Roman" pitchFamily="18" charset="0"/>
              </a:rPr>
              <a:t>的基本决定因素是两国货币短期存款</a:t>
            </a:r>
            <a:r>
              <a:rPr lang="zh-CN" altLang="en-US" sz="2400" kern="1200" dirty="0" smtClean="0">
                <a:solidFill>
                  <a:srgbClr val="FF0000"/>
                </a:solidFill>
                <a:latin typeface="楷体_GB2312" panose="02010609030101010101" pitchFamily="49" charset="-122"/>
                <a:ea typeface="楷体_GB2312" panose="02010609030101010101" pitchFamily="49" charset="-122"/>
                <a:cs typeface="Times New Roman" pitchFamily="18" charset="0"/>
              </a:rPr>
              <a:t>利率之间的差额</a:t>
            </a:r>
            <a:r>
              <a:rPr lang="zh-CN" altLang="en-US" sz="2400" kern="1200" dirty="0" smtClean="0">
                <a:latin typeface="楷体_GB2312" panose="02010609030101010101" pitchFamily="49" charset="-122"/>
                <a:ea typeface="楷体_GB2312" panose="02010609030101010101" pitchFamily="49" charset="-122"/>
                <a:cs typeface="Times New Roman" pitchFamily="18" charset="0"/>
              </a:rPr>
              <a:t>。</a:t>
            </a:r>
            <a:endParaRPr lang="en-US" altLang="zh-CN" sz="2400" kern="1200" dirty="0" smtClean="0">
              <a:latin typeface="楷体_GB2312" panose="02010609030101010101" pitchFamily="49" charset="-122"/>
              <a:ea typeface="楷体_GB2312" panose="02010609030101010101" pitchFamily="49" charset="-122"/>
              <a:cs typeface="Times New Roman" pitchFamily="18" charset="0"/>
            </a:endParaRPr>
          </a:p>
          <a:p>
            <a:pPr>
              <a:spcBef>
                <a:spcPts val="800"/>
              </a:spcBef>
              <a:buNone/>
            </a:pPr>
            <a:r>
              <a:rPr lang="zh-CN" altLang="en-US" sz="2400" b="1" kern="1200" dirty="0" smtClean="0">
                <a:solidFill>
                  <a:srgbClr val="FF3300"/>
                </a:solidFill>
                <a:latin typeface="楷体_GB2312" panose="02010609030101010101" pitchFamily="49" charset="-122"/>
                <a:ea typeface="楷体_GB2312" panose="02010609030101010101" pitchFamily="49" charset="-122"/>
                <a:cs typeface="Times New Roman" pitchFamily="18" charset="0"/>
              </a:rPr>
              <a:t>◎</a:t>
            </a:r>
            <a:r>
              <a:rPr lang="zh-CN" altLang="en-US" sz="2400" b="1" kern="1200" dirty="0">
                <a:latin typeface="楷体_GB2312" panose="02010609030101010101" pitchFamily="49" charset="-122"/>
                <a:ea typeface="楷体_GB2312" panose="02010609030101010101" pitchFamily="49" charset="-122"/>
                <a:cs typeface="Times New Roman" pitchFamily="18" charset="0"/>
              </a:rPr>
              <a:t>条件</a:t>
            </a:r>
            <a:r>
              <a:rPr lang="zh-CN" altLang="en-US" sz="2400" kern="1200" dirty="0">
                <a:latin typeface="楷体_GB2312" panose="02010609030101010101" pitchFamily="49" charset="-122"/>
                <a:ea typeface="楷体_GB2312" panose="02010609030101010101" pitchFamily="49" charset="-122"/>
                <a:cs typeface="Times New Roman" pitchFamily="18" charset="0"/>
              </a:rPr>
              <a:t>： </a:t>
            </a:r>
            <a:endParaRPr lang="en-US" altLang="zh-CN" sz="2400" kern="1200" dirty="0" smtClean="0">
              <a:latin typeface="楷体_GB2312" panose="02010609030101010101" pitchFamily="49" charset="-122"/>
              <a:ea typeface="楷体_GB2312" panose="02010609030101010101" pitchFamily="49" charset="-122"/>
              <a:cs typeface="Times New Roman" pitchFamily="18" charset="0"/>
            </a:endParaRPr>
          </a:p>
          <a:p>
            <a:pPr>
              <a:spcBef>
                <a:spcPts val="800"/>
              </a:spcBef>
              <a:buNone/>
            </a:pPr>
            <a:r>
              <a:rPr lang="zh-CN" altLang="en-US" sz="2400" kern="1200" dirty="0" smtClean="0">
                <a:latin typeface="楷体_GB2312" panose="02010609030101010101" pitchFamily="49" charset="-122"/>
                <a:ea typeface="楷体_GB2312" panose="02010609030101010101" pitchFamily="49" charset="-122"/>
                <a:cs typeface="Times New Roman" pitchFamily="18" charset="0"/>
              </a:rPr>
              <a:t>①</a:t>
            </a:r>
            <a:r>
              <a:rPr lang="zh-CN" altLang="en-US" sz="2400" kern="1200" dirty="0">
                <a:latin typeface="楷体_GB2312" panose="02010609030101010101" pitchFamily="49" charset="-122"/>
                <a:ea typeface="楷体_GB2312" panose="02010609030101010101" pitchFamily="49" charset="-122"/>
                <a:cs typeface="Times New Roman" pitchFamily="18" charset="0"/>
              </a:rPr>
              <a:t>资本</a:t>
            </a:r>
            <a:r>
              <a:rPr lang="zh-CN" altLang="en-US" sz="2400" kern="1200" dirty="0" smtClean="0">
                <a:latin typeface="楷体_GB2312" panose="02010609030101010101" pitchFamily="49" charset="-122"/>
                <a:ea typeface="楷体_GB2312" panose="02010609030101010101" pitchFamily="49" charset="-122"/>
                <a:cs typeface="Times New Roman" pitchFamily="18" charset="0"/>
              </a:rPr>
              <a:t>完全流动 </a:t>
            </a:r>
            <a:endParaRPr lang="en-US" altLang="zh-CN" sz="2400" kern="1200" dirty="0" smtClean="0">
              <a:latin typeface="楷体_GB2312" panose="02010609030101010101" pitchFamily="49" charset="-122"/>
              <a:ea typeface="楷体_GB2312" panose="02010609030101010101" pitchFamily="49" charset="-122"/>
              <a:cs typeface="Times New Roman" pitchFamily="18" charset="0"/>
            </a:endParaRPr>
          </a:p>
          <a:p>
            <a:pPr>
              <a:spcBef>
                <a:spcPts val="800"/>
              </a:spcBef>
              <a:buNone/>
            </a:pPr>
            <a:r>
              <a:rPr lang="zh-CN" altLang="en-US" sz="2400" kern="1200" dirty="0" smtClean="0">
                <a:latin typeface="楷体_GB2312" panose="02010609030101010101" pitchFamily="49" charset="-122"/>
                <a:ea typeface="楷体_GB2312" panose="02010609030101010101" pitchFamily="49" charset="-122"/>
                <a:cs typeface="Times New Roman" pitchFamily="18" charset="0"/>
              </a:rPr>
              <a:t>②</a:t>
            </a:r>
            <a:r>
              <a:rPr lang="zh-CN" altLang="en-US" sz="2400" kern="1200" dirty="0">
                <a:latin typeface="楷体_GB2312" panose="02010609030101010101" pitchFamily="49" charset="-122"/>
                <a:ea typeface="楷体_GB2312" panose="02010609030101010101" pitchFamily="49" charset="-122"/>
                <a:cs typeface="Times New Roman" pitchFamily="18" charset="0"/>
              </a:rPr>
              <a:t>投资者</a:t>
            </a:r>
            <a:r>
              <a:rPr lang="zh-CN" altLang="en-US" sz="2400" kern="1200" dirty="0" smtClean="0">
                <a:latin typeface="楷体_GB2312" panose="02010609030101010101" pitchFamily="49" charset="-122"/>
                <a:ea typeface="楷体_GB2312" panose="02010609030101010101" pitchFamily="49" charset="-122"/>
                <a:cs typeface="Times New Roman" pitchFamily="18" charset="0"/>
              </a:rPr>
              <a:t>对本外币资产无偏好差异（完全可替代；无</a:t>
            </a:r>
            <a:r>
              <a:rPr lang="en-US" altLang="zh-CN" sz="2400" kern="1200" dirty="0" smtClean="0">
                <a:latin typeface="Times New Roman" pitchFamily="18" charset="0"/>
                <a:ea typeface="楷体_GB2312" panose="02010609030101010101" pitchFamily="49" charset="-122"/>
                <a:cs typeface="Times New Roman" pitchFamily="18" charset="0"/>
              </a:rPr>
              <a:t>home bias</a:t>
            </a:r>
            <a:r>
              <a:rPr lang="zh-CN" altLang="en-US" sz="2400" kern="1200" dirty="0" smtClean="0">
                <a:latin typeface="Times New Roman" pitchFamily="18" charset="0"/>
                <a:ea typeface="楷体_GB2312" panose="02010609030101010101" pitchFamily="49" charset="-122"/>
                <a:cs typeface="Times New Roman" pitchFamily="18" charset="0"/>
              </a:rPr>
              <a:t>）</a:t>
            </a:r>
            <a:endParaRPr lang="en-US" altLang="zh-CN" sz="2400" kern="1200" dirty="0">
              <a:latin typeface="Times New Roman" pitchFamily="18" charset="0"/>
              <a:ea typeface="楷体_GB2312" panose="02010609030101010101" pitchFamily="49" charset="-122"/>
              <a:cs typeface="Times New Roman" pitchFamily="18" charset="0"/>
            </a:endParaRPr>
          </a:p>
          <a:p>
            <a:pPr>
              <a:spcBef>
                <a:spcPts val="800"/>
              </a:spcBef>
              <a:buNone/>
            </a:pPr>
            <a:r>
              <a:rPr lang="zh-CN" altLang="en-US" sz="2400" kern="1200" dirty="0" smtClean="0">
                <a:latin typeface="楷体_GB2312" panose="02010609030101010101" pitchFamily="49" charset="-122"/>
                <a:ea typeface="楷体_GB2312" panose="02010609030101010101" pitchFamily="49" charset="-122"/>
                <a:cs typeface="Times New Roman" pitchFamily="18" charset="0"/>
              </a:rPr>
              <a:t>③投资者风险中性（只看收益，不看风险）</a:t>
            </a:r>
            <a:endParaRPr lang="en-US" altLang="zh-CN" sz="2400" kern="1200" dirty="0" smtClean="0">
              <a:latin typeface="楷体_GB2312" panose="02010609030101010101" pitchFamily="49" charset="-122"/>
              <a:ea typeface="楷体_GB2312" panose="02010609030101010101" pitchFamily="49" charset="-122"/>
              <a:cs typeface="Times New Roman" pitchFamily="18" charset="0"/>
            </a:endParaRPr>
          </a:p>
          <a:p>
            <a:pPr>
              <a:spcBef>
                <a:spcPts val="800"/>
              </a:spcBef>
              <a:buNone/>
            </a:pPr>
            <a:r>
              <a:rPr lang="zh-CN" altLang="en-US" sz="2400" b="1" kern="1200" dirty="0" smtClean="0">
                <a:solidFill>
                  <a:srgbClr val="FF3300"/>
                </a:solidFill>
                <a:latin typeface="楷体_GB2312" panose="02010609030101010101" pitchFamily="49" charset="-122"/>
                <a:ea typeface="楷体_GB2312" panose="02010609030101010101" pitchFamily="49" charset="-122"/>
                <a:cs typeface="Times New Roman" pitchFamily="18" charset="0"/>
              </a:rPr>
              <a:t>◎</a:t>
            </a:r>
            <a:r>
              <a:rPr lang="zh-CN" altLang="en-US" sz="2400" kern="1200" dirty="0" smtClean="0">
                <a:latin typeface="楷体_GB2312" panose="02010609030101010101" pitchFamily="49" charset="-122"/>
                <a:ea typeface="楷体_GB2312" panose="02010609030101010101" pitchFamily="49" charset="-122"/>
                <a:cs typeface="Times New Roman" pitchFamily="18" charset="0"/>
              </a:rPr>
              <a:t>商品贸易中的套利行为使得一价定律成立，金融资产投资中的套利行为也会使得一价定律成立</a:t>
            </a:r>
            <a:r>
              <a:rPr lang="en-US" altLang="zh-CN" sz="2400" kern="1200" dirty="0" smtClean="0">
                <a:latin typeface="楷体_GB2312" panose="02010609030101010101" pitchFamily="49" charset="-122"/>
                <a:ea typeface="楷体_GB2312" panose="02010609030101010101" pitchFamily="49" charset="-122"/>
                <a:cs typeface="Times New Roman" pitchFamily="18" charset="0"/>
              </a:rPr>
              <a:t>——</a:t>
            </a:r>
            <a:r>
              <a:rPr lang="zh-CN" altLang="en-US" sz="2400" kern="1200" dirty="0">
                <a:solidFill>
                  <a:schemeClr val="tx2"/>
                </a:solidFill>
                <a:latin typeface="楷体_GB2312" panose="02010609030101010101" pitchFamily="49" charset="-122"/>
                <a:ea typeface="楷体_GB2312" panose="02010609030101010101" pitchFamily="49" charset="-122"/>
                <a:cs typeface="Times New Roman" pitchFamily="18" charset="0"/>
              </a:rPr>
              <a:t>均衡时，持有两种资产的收益率必须相同</a:t>
            </a:r>
            <a:r>
              <a:rPr lang="zh-CN" altLang="en-US" sz="2400" kern="1200" dirty="0" smtClean="0">
                <a:solidFill>
                  <a:schemeClr val="tx2"/>
                </a:solidFill>
                <a:latin typeface="楷体_GB2312" panose="02010609030101010101" pitchFamily="49" charset="-122"/>
                <a:ea typeface="楷体_GB2312" panose="02010609030101010101" pitchFamily="49" charset="-122"/>
                <a:cs typeface="Times New Roman" pitchFamily="18" charset="0"/>
              </a:rPr>
              <a:t>。</a:t>
            </a:r>
            <a:endParaRPr lang="en-US" altLang="zh-CN" sz="2400" b="1" kern="1200" dirty="0" smtClean="0">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755576" y="4581128"/>
            <a:ext cx="8208912" cy="1800200"/>
          </a:xfrm>
          <a:prstGeom prst="roundRect">
            <a:avLst>
              <a:gd name="adj" fmla="val 7665"/>
            </a:avLst>
          </a:prstGeom>
          <a:solidFill>
            <a:srgbClr val="0070C0">
              <a:alpha val="46000"/>
            </a:srgb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 name="标题 1"/>
          <p:cNvSpPr>
            <a:spLocks noGrp="1"/>
          </p:cNvSpPr>
          <p:nvPr>
            <p:ph type="title"/>
          </p:nvPr>
        </p:nvSpPr>
        <p:spPr>
          <a:xfrm>
            <a:off x="323528" y="0"/>
            <a:ext cx="4176464" cy="927100"/>
          </a:xfrm>
        </p:spPr>
        <p:txBody>
          <a:bodyPr/>
          <a:lstStyle/>
          <a:p>
            <a:r>
              <a:rPr lang="zh-CN" altLang="en-US" sz="2800" dirty="0" smtClean="0">
                <a:latin typeface="楷体_GB2312" panose="02010609030101010101" pitchFamily="49" charset="-122"/>
                <a:ea typeface="楷体_GB2312" panose="02010609030101010101" pitchFamily="49" charset="-122"/>
              </a:rPr>
              <a:t>本外币资产的收益率计算</a:t>
            </a:r>
            <a:endParaRPr lang="zh-CN" altLang="en-US" sz="28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251520" y="764704"/>
            <a:ext cx="8712968" cy="3528392"/>
          </a:xfrm>
        </p:spPr>
        <p:txBody>
          <a:bodyPr/>
          <a:lstStyle/>
          <a:p>
            <a:pPr>
              <a:buNone/>
            </a:pPr>
            <a:r>
              <a:rPr lang="zh-CN" altLang="en-US" sz="2400" dirty="0" smtClean="0">
                <a:latin typeface="Times New Roman" panose="02020603050405020304" pitchFamily="18" charset="0"/>
                <a:ea typeface="楷体_GB2312" pitchFamily="49" charset="-122"/>
                <a:cs typeface="Times New Roman" panose="02020603050405020304" pitchFamily="18" charset="0"/>
              </a:rPr>
              <a:t>本外币资产投资，哪种划算？</a:t>
            </a:r>
            <a:endParaRPr lang="en-US" altLang="zh-CN" sz="2400" dirty="0" smtClean="0">
              <a:latin typeface="Times New Roman" panose="02020603050405020304" pitchFamily="18" charset="0"/>
              <a:ea typeface="楷体_GB2312" pitchFamily="49" charset="-122"/>
              <a:cs typeface="Times New Roman" panose="02020603050405020304" pitchFamily="18" charset="0"/>
            </a:endParaRPr>
          </a:p>
          <a:p>
            <a:pPr marL="0" indent="0">
              <a:buClr>
                <a:srgbClr val="FF0000"/>
              </a:buClr>
              <a:buNone/>
            </a:pPr>
            <a:r>
              <a:rPr lang="en-US" altLang="zh-CN" sz="2000" dirty="0" smtClean="0">
                <a:latin typeface="Times New Roman" panose="02020603050405020304" pitchFamily="18" charset="0"/>
                <a:ea typeface="楷体_GB2312" pitchFamily="49" charset="-122"/>
                <a:cs typeface="Times New Roman" panose="02020603050405020304" pitchFamily="18" charset="0"/>
              </a:rPr>
              <a:t>A</a:t>
            </a:r>
            <a:r>
              <a:rPr lang="zh-CN" altLang="en-US" sz="2000" dirty="0" smtClean="0">
                <a:latin typeface="Times New Roman" panose="02020603050405020304" pitchFamily="18" charset="0"/>
                <a:ea typeface="楷体_GB2312" pitchFamily="49" charset="-122"/>
                <a:cs typeface="Times New Roman" panose="02020603050405020304" pitchFamily="18" charset="0"/>
              </a:rPr>
              <a:t>：</a:t>
            </a:r>
            <a:r>
              <a:rPr lang="en-US" altLang="zh-CN" sz="2000" dirty="0" smtClean="0">
                <a:latin typeface="Times New Roman" panose="02020603050405020304" pitchFamily="18" charset="0"/>
                <a:ea typeface="楷体_GB2312" pitchFamily="49" charset="-122"/>
                <a:cs typeface="Times New Roman" panose="02020603050405020304" pitchFamily="18" charset="0"/>
              </a:rPr>
              <a:t>1</a:t>
            </a:r>
            <a:r>
              <a:rPr lang="zh-CN" altLang="en-US" sz="2000" dirty="0" smtClean="0">
                <a:latin typeface="Times New Roman" panose="02020603050405020304" pitchFamily="18" charset="0"/>
                <a:ea typeface="楷体_GB2312" pitchFamily="49" charset="-122"/>
                <a:cs typeface="Times New Roman" panose="02020603050405020304" pitchFamily="18" charset="0"/>
              </a:rPr>
              <a:t>年期人民币存款，存款利率为</a:t>
            </a:r>
            <a:r>
              <a:rPr lang="en-US" altLang="zh-CN" sz="2000" dirty="0" smtClean="0">
                <a:latin typeface="Times New Roman" panose="02020603050405020304" pitchFamily="18" charset="0"/>
                <a:ea typeface="楷体_GB2312" pitchFamily="49" charset="-122"/>
                <a:cs typeface="Times New Roman" panose="02020603050405020304" pitchFamily="18" charset="0"/>
              </a:rPr>
              <a:t>3%</a:t>
            </a:r>
            <a:r>
              <a:rPr lang="zh-CN" altLang="en-US" sz="2000" dirty="0">
                <a:latin typeface="Times New Roman" panose="02020603050405020304" pitchFamily="18" charset="0"/>
                <a:ea typeface="楷体_GB2312" pitchFamily="49" charset="-122"/>
                <a:cs typeface="Times New Roman" panose="02020603050405020304" pitchFamily="18" charset="0"/>
              </a:rPr>
              <a:t> </a:t>
            </a:r>
            <a:endParaRPr lang="en-US" altLang="zh-CN" sz="2000" dirty="0">
              <a:solidFill>
                <a:srgbClr val="FF3300"/>
              </a:solidFill>
              <a:latin typeface="Times New Roman" panose="02020603050405020304" pitchFamily="18" charset="0"/>
              <a:ea typeface="楷体_GB2312" pitchFamily="49" charset="-122"/>
              <a:cs typeface="Times New Roman" panose="02020603050405020304" pitchFamily="18" charset="0"/>
            </a:endParaRPr>
          </a:p>
          <a:p>
            <a:pPr marL="0" indent="0">
              <a:buClr>
                <a:srgbClr val="FF0000"/>
              </a:buClr>
              <a:buNone/>
            </a:pPr>
            <a:r>
              <a:rPr lang="en-US" altLang="zh-CN" sz="2000" dirty="0" smtClean="0">
                <a:latin typeface="Times New Roman" panose="02020603050405020304" pitchFamily="18" charset="0"/>
                <a:ea typeface="楷体_GB2312" pitchFamily="49" charset="-122"/>
                <a:cs typeface="Times New Roman" panose="02020603050405020304" pitchFamily="18" charset="0"/>
              </a:rPr>
              <a:t>B</a:t>
            </a:r>
            <a:r>
              <a:rPr lang="zh-CN" altLang="en-US" sz="2000" dirty="0" smtClean="0">
                <a:latin typeface="Times New Roman" panose="02020603050405020304" pitchFamily="18" charset="0"/>
                <a:ea typeface="楷体_GB2312" pitchFamily="49" charset="-122"/>
                <a:cs typeface="Times New Roman" panose="02020603050405020304" pitchFamily="18" charset="0"/>
              </a:rPr>
              <a:t>：</a:t>
            </a:r>
            <a:r>
              <a:rPr lang="en-US" altLang="zh-CN" sz="2000" dirty="0" smtClean="0">
                <a:latin typeface="Times New Roman" panose="02020603050405020304" pitchFamily="18" charset="0"/>
                <a:ea typeface="楷体_GB2312" pitchFamily="49" charset="-122"/>
                <a:cs typeface="Times New Roman" panose="02020603050405020304" pitchFamily="18" charset="0"/>
              </a:rPr>
              <a:t>1</a:t>
            </a:r>
            <a:r>
              <a:rPr lang="zh-CN" altLang="en-US" sz="2000" dirty="0" smtClean="0">
                <a:latin typeface="Times New Roman" panose="02020603050405020304" pitchFamily="18" charset="0"/>
                <a:ea typeface="楷体_GB2312" pitchFamily="49" charset="-122"/>
                <a:cs typeface="Times New Roman" panose="02020603050405020304" pitchFamily="18" charset="0"/>
              </a:rPr>
              <a:t>年期美元存款，存款利率为</a:t>
            </a:r>
            <a:r>
              <a:rPr lang="en-US" altLang="zh-CN" sz="2000" dirty="0" smtClean="0">
                <a:latin typeface="Times New Roman" panose="02020603050405020304" pitchFamily="18" charset="0"/>
                <a:ea typeface="楷体_GB2312" pitchFamily="49" charset="-122"/>
                <a:cs typeface="Times New Roman" panose="02020603050405020304" pitchFamily="18" charset="0"/>
              </a:rPr>
              <a:t>2.5%</a:t>
            </a:r>
            <a:r>
              <a:rPr lang="zh-CN" altLang="en-US" sz="2000" dirty="0">
                <a:latin typeface="Times New Roman" panose="02020603050405020304" pitchFamily="18" charset="0"/>
                <a:ea typeface="楷体_GB2312" pitchFamily="49" charset="-122"/>
                <a:cs typeface="Times New Roman" panose="02020603050405020304" pitchFamily="18" charset="0"/>
              </a:rPr>
              <a:t> </a:t>
            </a:r>
            <a:endParaRPr lang="en-US" altLang="zh-CN" sz="2000" dirty="0" smtClean="0">
              <a:latin typeface="Times New Roman" panose="02020603050405020304" pitchFamily="18" charset="0"/>
              <a:ea typeface="楷体_GB2312" pitchFamily="49" charset="-122"/>
              <a:cs typeface="Times New Roman" panose="02020603050405020304" pitchFamily="18" charset="0"/>
            </a:endParaRPr>
          </a:p>
          <a:p>
            <a:pPr>
              <a:buNone/>
            </a:pPr>
            <a:r>
              <a:rPr lang="zh-CN" altLang="en-US" sz="2600" dirty="0" smtClean="0">
                <a:solidFill>
                  <a:srgbClr val="FF3300"/>
                </a:solidFill>
                <a:latin typeface="Times New Roman" panose="02020603050405020304" pitchFamily="18" charset="0"/>
                <a:ea typeface="楷体_GB2312" pitchFamily="49" charset="-122"/>
                <a:cs typeface="Times New Roman" panose="02020603050405020304" pitchFamily="18" charset="0"/>
              </a:rPr>
              <a:t> </a:t>
            </a:r>
            <a:r>
              <a:rPr lang="zh-CN" altLang="en-US" sz="2400" dirty="0" smtClean="0">
                <a:latin typeface="Times New Roman" panose="02020603050405020304" pitchFamily="18" charset="0"/>
                <a:ea typeface="楷体_GB2312" pitchFamily="49" charset="-122"/>
                <a:cs typeface="Times New Roman" panose="02020603050405020304" pitchFamily="18" charset="0"/>
              </a:rPr>
              <a:t>如果不考虑汇率变动，显然是</a:t>
            </a:r>
            <a:r>
              <a:rPr lang="en-US" altLang="zh-CN" sz="2400" dirty="0" smtClean="0">
                <a:latin typeface="Times New Roman" panose="02020603050405020304" pitchFamily="18" charset="0"/>
                <a:ea typeface="楷体_GB2312" pitchFamily="49" charset="-122"/>
                <a:cs typeface="Times New Roman" panose="02020603050405020304" pitchFamily="18" charset="0"/>
              </a:rPr>
              <a:t>A</a:t>
            </a:r>
            <a:r>
              <a:rPr lang="zh-CN" altLang="en-US" sz="2400" dirty="0" smtClean="0">
                <a:latin typeface="Times New Roman" panose="02020603050405020304" pitchFamily="18" charset="0"/>
                <a:ea typeface="楷体_GB2312" pitchFamily="49" charset="-122"/>
                <a:cs typeface="Times New Roman" panose="02020603050405020304" pitchFamily="18" charset="0"/>
              </a:rPr>
              <a:t>划算，但是这一年中人民币与美元之间的汇率肯定会发生变动。假设投资时人民币兑美元汇率为</a:t>
            </a:r>
            <a:r>
              <a:rPr lang="en-US" altLang="zh-CN" sz="2400" dirty="0" smtClean="0">
                <a:latin typeface="Times New Roman" panose="02020603050405020304" pitchFamily="18" charset="0"/>
                <a:ea typeface="楷体_GB2312" pitchFamily="49" charset="-122"/>
                <a:cs typeface="Times New Roman" panose="02020603050405020304" pitchFamily="18" charset="0"/>
              </a:rPr>
              <a:t>6 </a:t>
            </a:r>
            <a:r>
              <a:rPr lang="zh-CN" altLang="en-US" sz="2400" dirty="0" smtClean="0">
                <a:latin typeface="Times New Roman" panose="02020603050405020304" pitchFamily="18" charset="0"/>
                <a:ea typeface="楷体_GB2312" pitchFamily="49" charset="-122"/>
                <a:cs typeface="Times New Roman" panose="02020603050405020304" pitchFamily="18" charset="0"/>
              </a:rPr>
              <a:t>￥</a:t>
            </a:r>
            <a:r>
              <a:rPr lang="en-US" altLang="zh-CN" sz="2400" dirty="0" smtClean="0">
                <a:latin typeface="Times New Roman" panose="02020603050405020304" pitchFamily="18" charset="0"/>
                <a:ea typeface="楷体_GB2312" pitchFamily="49" charset="-122"/>
                <a:cs typeface="Times New Roman" panose="02020603050405020304" pitchFamily="18" charset="0"/>
              </a:rPr>
              <a:t>/$ </a:t>
            </a:r>
            <a:r>
              <a:rPr lang="zh-CN" altLang="en-US" sz="2400" dirty="0" smtClean="0">
                <a:latin typeface="Times New Roman" panose="02020603050405020304" pitchFamily="18" charset="0"/>
                <a:ea typeface="楷体_GB2312" pitchFamily="49" charset="-122"/>
                <a:cs typeface="Times New Roman" panose="02020603050405020304" pitchFamily="18" charset="0"/>
              </a:rPr>
              <a:t>，</a:t>
            </a:r>
            <a:r>
              <a:rPr lang="en-US" altLang="zh-CN" sz="2400" dirty="0" smtClean="0">
                <a:latin typeface="Times New Roman" panose="02020603050405020304" pitchFamily="18" charset="0"/>
                <a:ea typeface="楷体_GB2312" pitchFamily="49" charset="-122"/>
                <a:cs typeface="Times New Roman" panose="02020603050405020304" pitchFamily="18" charset="0"/>
              </a:rPr>
              <a:t>1</a:t>
            </a:r>
            <a:r>
              <a:rPr lang="zh-CN" altLang="en-US" sz="2400" dirty="0" smtClean="0">
                <a:latin typeface="Times New Roman" panose="02020603050405020304" pitchFamily="18" charset="0"/>
                <a:ea typeface="楷体_GB2312" pitchFamily="49" charset="-122"/>
                <a:cs typeface="Times New Roman" panose="02020603050405020304" pitchFamily="18" charset="0"/>
              </a:rPr>
              <a:t>年期后汇率变为</a:t>
            </a:r>
            <a:r>
              <a:rPr lang="en-US" altLang="zh-CN" sz="2400" dirty="0" smtClean="0">
                <a:latin typeface="Times New Roman" panose="02020603050405020304" pitchFamily="18" charset="0"/>
                <a:ea typeface="楷体_GB2312" pitchFamily="49" charset="-122"/>
                <a:cs typeface="Times New Roman" panose="02020603050405020304" pitchFamily="18" charset="0"/>
              </a:rPr>
              <a:t>6.1</a:t>
            </a:r>
            <a:r>
              <a:rPr lang="zh-CN" altLang="en-US" sz="2400" dirty="0" smtClean="0">
                <a:latin typeface="Times New Roman" panose="02020603050405020304" pitchFamily="18" charset="0"/>
                <a:ea typeface="楷体_GB2312" pitchFamily="49" charset="-122"/>
                <a:cs typeface="Times New Roman" panose="02020603050405020304" pitchFamily="18" charset="0"/>
              </a:rPr>
              <a:t> ￥</a:t>
            </a:r>
            <a:r>
              <a:rPr lang="en-US" altLang="zh-CN" sz="2400" dirty="0" smtClean="0">
                <a:latin typeface="Times New Roman" panose="02020603050405020304" pitchFamily="18" charset="0"/>
                <a:ea typeface="楷体_GB2312" pitchFamily="49" charset="-122"/>
                <a:cs typeface="Times New Roman" panose="02020603050405020304" pitchFamily="18" charset="0"/>
              </a:rPr>
              <a:t>/$ </a:t>
            </a:r>
            <a:r>
              <a:rPr lang="zh-CN" altLang="en-US" sz="2400" dirty="0" smtClean="0">
                <a:latin typeface="Times New Roman" panose="02020603050405020304" pitchFamily="18" charset="0"/>
                <a:ea typeface="楷体_GB2312" pitchFamily="49" charset="-122"/>
                <a:cs typeface="Times New Roman" panose="02020603050405020304" pitchFamily="18" charset="0"/>
              </a:rPr>
              <a:t>，则两种投资的收益是：</a:t>
            </a:r>
            <a:endParaRPr lang="en-US" altLang="zh-CN" sz="2400" dirty="0" smtClean="0">
              <a:latin typeface="Times New Roman" panose="02020603050405020304" pitchFamily="18" charset="0"/>
              <a:ea typeface="楷体_GB2312" pitchFamily="49" charset="-122"/>
              <a:cs typeface="Times New Roman" panose="02020603050405020304" pitchFamily="18" charset="0"/>
            </a:endParaRPr>
          </a:p>
          <a:p>
            <a:pPr marL="0" indent="0">
              <a:buClr>
                <a:srgbClr val="FF0000"/>
              </a:buClr>
              <a:buNone/>
            </a:pPr>
            <a:r>
              <a:rPr lang="en-US" altLang="zh-CN" sz="2000" dirty="0" smtClean="0">
                <a:latin typeface="Times New Roman" panose="02020603050405020304" pitchFamily="18" charset="0"/>
                <a:ea typeface="楷体_GB2312" pitchFamily="49" charset="-122"/>
                <a:cs typeface="Times New Roman" panose="02020603050405020304" pitchFamily="18" charset="0"/>
              </a:rPr>
              <a:t>A</a:t>
            </a:r>
            <a:r>
              <a:rPr lang="zh-CN" altLang="en-US" sz="2000" dirty="0">
                <a:latin typeface="Times New Roman" panose="02020603050405020304" pitchFamily="18" charset="0"/>
                <a:ea typeface="楷体_GB2312" pitchFamily="49" charset="-122"/>
                <a:cs typeface="Times New Roman" panose="02020603050405020304" pitchFamily="18" charset="0"/>
              </a:rPr>
              <a:t>：</a:t>
            </a:r>
            <a:r>
              <a:rPr lang="en-US" altLang="zh-CN" sz="2000" dirty="0" smtClean="0">
                <a:latin typeface="Times New Roman" panose="02020603050405020304" pitchFamily="18" charset="0"/>
                <a:ea typeface="楷体_GB2312" pitchFamily="49" charset="-122"/>
                <a:cs typeface="Times New Roman" panose="02020603050405020304" pitchFamily="18" charset="0"/>
              </a:rPr>
              <a:t>3 %</a:t>
            </a:r>
            <a:endParaRPr lang="en-US" altLang="zh-CN" sz="2000" dirty="0">
              <a:latin typeface="Times New Roman" panose="02020603050405020304" pitchFamily="18" charset="0"/>
              <a:ea typeface="楷体_GB2312" pitchFamily="49" charset="-122"/>
              <a:cs typeface="Times New Roman" panose="02020603050405020304" pitchFamily="18" charset="0"/>
            </a:endParaRPr>
          </a:p>
          <a:p>
            <a:pPr marL="0" indent="0">
              <a:buClr>
                <a:srgbClr val="FF0000"/>
              </a:buClr>
              <a:buNone/>
            </a:pPr>
            <a:r>
              <a:rPr lang="en-US" altLang="zh-CN" sz="2000" dirty="0" smtClean="0">
                <a:latin typeface="Times New Roman" panose="02020603050405020304" pitchFamily="18" charset="0"/>
                <a:ea typeface="楷体_GB2312" pitchFamily="49" charset="-122"/>
                <a:cs typeface="Times New Roman" panose="02020603050405020304" pitchFamily="18" charset="0"/>
              </a:rPr>
              <a:t>B</a:t>
            </a:r>
            <a:r>
              <a:rPr lang="zh-CN" altLang="en-US" sz="2000" dirty="0" smtClean="0">
                <a:latin typeface="Times New Roman" panose="02020603050405020304" pitchFamily="18" charset="0"/>
                <a:ea typeface="楷体_GB2312" pitchFamily="49" charset="-122"/>
                <a:cs typeface="Times New Roman" panose="02020603050405020304" pitchFamily="18" charset="0"/>
                <a:sym typeface="Wingdings" pitchFamily="2" charset="2"/>
              </a:rPr>
              <a:t>：约等于</a:t>
            </a:r>
            <a:r>
              <a:rPr lang="en-US" altLang="zh-CN" sz="2000" dirty="0" smtClean="0">
                <a:latin typeface="Times New Roman" panose="02020603050405020304" pitchFamily="18" charset="0"/>
                <a:ea typeface="楷体_GB2312" pitchFamily="49" charset="-122"/>
                <a:cs typeface="Times New Roman" panose="02020603050405020304" pitchFamily="18" charset="0"/>
              </a:rPr>
              <a:t>2.5%+(6.1-6)/6=4.17%</a:t>
            </a:r>
          </a:p>
          <a:p>
            <a:pPr>
              <a:buNone/>
            </a:pPr>
            <a:r>
              <a:rPr lang="en-US" altLang="zh-CN" b="1" dirty="0" smtClean="0">
                <a:solidFill>
                  <a:srgbClr val="FF3300"/>
                </a:solidFill>
                <a:ea typeface="楷体_GB2312" pitchFamily="49" charset="-122"/>
              </a:rPr>
              <a:t/>
            </a:r>
            <a:br>
              <a:rPr lang="en-US" altLang="zh-CN" b="1" dirty="0" smtClean="0">
                <a:solidFill>
                  <a:srgbClr val="FF3300"/>
                </a:solidFill>
                <a:ea typeface="楷体_GB2312" pitchFamily="49" charset="-122"/>
              </a:rPr>
            </a:br>
            <a:endParaRPr lang="zh-CN" altLang="en-US" dirty="0"/>
          </a:p>
        </p:txBody>
      </p:sp>
      <p:sp>
        <p:nvSpPr>
          <p:cNvPr id="4" name="TextBox 3"/>
          <p:cNvSpPr txBox="1"/>
          <p:nvPr/>
        </p:nvSpPr>
        <p:spPr>
          <a:xfrm>
            <a:off x="683568" y="4653136"/>
            <a:ext cx="8208912" cy="1815882"/>
          </a:xfrm>
          <a:prstGeom prst="rect">
            <a:avLst/>
          </a:prstGeom>
          <a:noFill/>
        </p:spPr>
        <p:txBody>
          <a:bodyPr wrap="square" rtlCol="0">
            <a:spAutoFit/>
          </a:bodyPr>
          <a:lstStyle/>
          <a:p>
            <a:pPr>
              <a:buClr>
                <a:srgbClr val="FF0000"/>
              </a:buClr>
              <a:buFont typeface="Wingdings" panose="05000000000000000000" pitchFamily="2" charset="2"/>
              <a:buChar char="p"/>
            </a:pPr>
            <a:r>
              <a:rPr lang="zh-CN" altLang="en-US" sz="2800" dirty="0">
                <a:latin typeface="Times New Roman" panose="02020603050405020304" pitchFamily="18" charset="0"/>
                <a:ea typeface="楷体_GB2312" pitchFamily="49" charset="-122"/>
                <a:cs typeface="Times New Roman" panose="02020603050405020304" pitchFamily="18" charset="0"/>
              </a:rPr>
              <a:t>均衡时，两种资产收益率应该相等。由于本币</a:t>
            </a:r>
            <a:r>
              <a:rPr lang="zh-CN" altLang="en-US" sz="2800" dirty="0" smtClean="0">
                <a:latin typeface="Times New Roman" panose="02020603050405020304" pitchFamily="18" charset="0"/>
                <a:ea typeface="楷体_GB2312" pitchFamily="49" charset="-122"/>
                <a:cs typeface="Times New Roman" panose="02020603050405020304" pitchFamily="18" charset="0"/>
              </a:rPr>
              <a:t>资产利率高</a:t>
            </a:r>
            <a:r>
              <a:rPr lang="en-US" altLang="zh-CN" sz="2800" dirty="0">
                <a:latin typeface="Times New Roman" panose="02020603050405020304" pitchFamily="18" charset="0"/>
                <a:ea typeface="楷体_GB2312" pitchFamily="49" charset="-122"/>
                <a:cs typeface="Times New Roman" panose="02020603050405020304" pitchFamily="18" charset="0"/>
              </a:rPr>
              <a:t>0.5%</a:t>
            </a:r>
            <a:r>
              <a:rPr lang="zh-CN" altLang="en-US" sz="2800" dirty="0">
                <a:latin typeface="Times New Roman" panose="02020603050405020304" pitchFamily="18" charset="0"/>
                <a:ea typeface="楷体_GB2312" pitchFamily="49" charset="-122"/>
                <a:cs typeface="Times New Roman" panose="02020603050405020304" pitchFamily="18" charset="0"/>
              </a:rPr>
              <a:t>（本币资产在利率上“占便宜”），其在汇率上面必然“吃亏”，且“吃亏”的数值大致也约等于</a:t>
            </a:r>
            <a:r>
              <a:rPr lang="en-US" altLang="zh-CN" sz="2800" dirty="0">
                <a:latin typeface="Times New Roman" panose="02020603050405020304" pitchFamily="18" charset="0"/>
                <a:ea typeface="楷体_GB2312" pitchFamily="49" charset="-122"/>
                <a:cs typeface="Times New Roman" panose="02020603050405020304" pitchFamily="18" charset="0"/>
              </a:rPr>
              <a:t>0.5%</a:t>
            </a:r>
            <a:r>
              <a:rPr lang="zh-CN" altLang="en-US" sz="2800" dirty="0">
                <a:latin typeface="Times New Roman" panose="02020603050405020304" pitchFamily="18" charset="0"/>
                <a:ea typeface="楷体_GB2312" pitchFamily="49" charset="-122"/>
                <a:cs typeface="Times New Roman" panose="02020603050405020304" pitchFamily="18" charset="0"/>
              </a:rPr>
              <a:t>。</a:t>
            </a:r>
            <a:endParaRPr lang="en-US" altLang="zh-CN" sz="2800" dirty="0">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8" name="Object 10"/>
          <p:cNvGraphicFramePr>
            <a:graphicFrameLocks noChangeAspect="1"/>
          </p:cNvGraphicFramePr>
          <p:nvPr>
            <p:extLst>
              <p:ext uri="{D42A27DB-BD31-4B8C-83A1-F6EECF244321}">
                <p14:modId xmlns="" xmlns:p14="http://schemas.microsoft.com/office/powerpoint/2010/main" val="2808563755"/>
              </p:ext>
            </p:extLst>
          </p:nvPr>
        </p:nvGraphicFramePr>
        <p:xfrm>
          <a:off x="4139952" y="2780928"/>
          <a:ext cx="4779962" cy="1193800"/>
        </p:xfrm>
        <a:graphic>
          <a:graphicData uri="http://schemas.openxmlformats.org/presentationml/2006/ole">
            <p:oleObj spid="_x0000_s68117" name="Equation" r:id="rId3" imgW="3416040" imgH="850680" progId="Equation.DSMT4">
              <p:embed/>
            </p:oleObj>
          </a:graphicData>
        </a:graphic>
      </p:graphicFrame>
      <p:sp>
        <p:nvSpPr>
          <p:cNvPr id="22" name="Text Box 2"/>
          <p:cNvSpPr txBox="1">
            <a:spLocks noChangeArrowheads="1"/>
          </p:cNvSpPr>
          <p:nvPr/>
        </p:nvSpPr>
        <p:spPr bwMode="auto">
          <a:xfrm>
            <a:off x="500034" y="4000504"/>
            <a:ext cx="8392446" cy="830997"/>
          </a:xfrm>
          <a:prstGeom prst="rect">
            <a:avLst/>
          </a:prstGeom>
          <a:noFill/>
          <a:ln w="9525">
            <a:noFill/>
            <a:miter lim="800000"/>
            <a:headEnd/>
            <a:tailEnd/>
          </a:ln>
          <a:effectLst/>
        </p:spPr>
        <p:txBody>
          <a:bodyPr wrap="square">
            <a:spAutoFit/>
          </a:bodyPr>
          <a:lstStyle/>
          <a:p>
            <a:r>
              <a:rPr lang="zh-CN" altLang="en-US" sz="2400" dirty="0">
                <a:latin typeface="楷体_GB2312" pitchFamily="49" charset="-122"/>
                <a:ea typeface="楷体_GB2312" pitchFamily="49" charset="-122"/>
              </a:rPr>
              <a:t>如果金融市场是有效的，投资于本国金融资产和外国金融资产将获得相同的本币收益： </a:t>
            </a:r>
          </a:p>
        </p:txBody>
      </p:sp>
      <p:graphicFrame>
        <p:nvGraphicFramePr>
          <p:cNvPr id="24" name="Object 1024"/>
          <p:cNvGraphicFramePr>
            <a:graphicFrameLocks noChangeAspect="1"/>
          </p:cNvGraphicFramePr>
          <p:nvPr/>
        </p:nvGraphicFramePr>
        <p:xfrm>
          <a:off x="3155950" y="4775200"/>
          <a:ext cx="1485900" cy="723900"/>
        </p:xfrm>
        <a:graphic>
          <a:graphicData uri="http://schemas.openxmlformats.org/presentationml/2006/ole">
            <p:oleObj spid="_x0000_s68118" name="Equation" r:id="rId4" imgW="495085" imgH="241195" progId="Equation.DSMT4">
              <p:embed/>
            </p:oleObj>
          </a:graphicData>
        </a:graphic>
      </p:graphicFrame>
      <p:sp>
        <p:nvSpPr>
          <p:cNvPr id="25" name="Rectangle 6"/>
          <p:cNvSpPr>
            <a:spLocks noChangeArrowheads="1"/>
          </p:cNvSpPr>
          <p:nvPr/>
        </p:nvSpPr>
        <p:spPr bwMode="auto">
          <a:xfrm>
            <a:off x="4225900" y="5275258"/>
            <a:ext cx="9144000" cy="461665"/>
          </a:xfrm>
          <a:prstGeom prst="rect">
            <a:avLst/>
          </a:prstGeom>
          <a:noFill/>
          <a:ln w="9525">
            <a:noFill/>
            <a:miter lim="800000"/>
            <a:headEnd/>
            <a:tailEnd/>
          </a:ln>
          <a:effectLst/>
        </p:spPr>
        <p:txBody>
          <a:bodyPr>
            <a:spAutoFit/>
          </a:bodyPr>
          <a:lstStyle/>
          <a:p>
            <a:endParaRPr lang="zh-CN" altLang="en-US" sz="2400" b="1"/>
          </a:p>
        </p:txBody>
      </p:sp>
      <p:graphicFrame>
        <p:nvGraphicFramePr>
          <p:cNvPr id="26" name="Object 1025"/>
          <p:cNvGraphicFramePr>
            <a:graphicFrameLocks noChangeAspect="1"/>
          </p:cNvGraphicFramePr>
          <p:nvPr/>
        </p:nvGraphicFramePr>
        <p:xfrm>
          <a:off x="2195736" y="5445224"/>
          <a:ext cx="3617912" cy="1181100"/>
        </p:xfrm>
        <a:graphic>
          <a:graphicData uri="http://schemas.openxmlformats.org/presentationml/2006/ole">
            <p:oleObj spid="_x0000_s68119" name="Equation" r:id="rId5" imgW="1397000" imgH="457200" progId="Equation.DSMT4">
              <p:embed/>
            </p:oleObj>
          </a:graphicData>
        </a:graphic>
      </p:graphicFrame>
      <p:graphicFrame>
        <p:nvGraphicFramePr>
          <p:cNvPr id="27" name="Object 1026"/>
          <p:cNvGraphicFramePr>
            <a:graphicFrameLocks noChangeAspect="1"/>
          </p:cNvGraphicFramePr>
          <p:nvPr/>
        </p:nvGraphicFramePr>
        <p:xfrm>
          <a:off x="1571604" y="5715016"/>
          <a:ext cx="685800" cy="549275"/>
        </p:xfrm>
        <a:graphic>
          <a:graphicData uri="http://schemas.openxmlformats.org/presentationml/2006/ole">
            <p:oleObj spid="_x0000_s68120" name="Equation" r:id="rId6" imgW="190417" imgH="152334" progId="">
              <p:embed/>
            </p:oleObj>
          </a:graphicData>
        </a:graphic>
      </p:graphicFrame>
      <p:sp>
        <p:nvSpPr>
          <p:cNvPr id="3" name="矩形 2"/>
          <p:cNvSpPr/>
          <p:nvPr/>
        </p:nvSpPr>
        <p:spPr>
          <a:xfrm>
            <a:off x="1691680" y="404664"/>
            <a:ext cx="4716356" cy="584775"/>
          </a:xfrm>
          <a:prstGeom prst="rect">
            <a:avLst/>
          </a:prstGeom>
        </p:spPr>
        <p:txBody>
          <a:bodyPr wrap="none">
            <a:spAutoFit/>
          </a:bodyPr>
          <a:lstStyle/>
          <a:p>
            <a:pPr marL="342900" lvl="0" indent="-342900" algn="ctr" fontAlgn="base">
              <a:spcBef>
                <a:spcPct val="20000"/>
              </a:spcBef>
              <a:spcAft>
                <a:spcPct val="0"/>
              </a:spcAft>
            </a:pPr>
            <a:r>
              <a:rPr lang="zh-CN" altLang="en-US" sz="3200" b="1" dirty="0">
                <a:solidFill>
                  <a:srgbClr val="7030A0"/>
                </a:solidFill>
                <a:latin typeface="Times New Roman" pitchFamily="18" charset="0"/>
                <a:ea typeface="楷体_GB2312" pitchFamily="49" charset="-122"/>
                <a:cs typeface="Times New Roman" pitchFamily="18" charset="0"/>
              </a:rPr>
              <a:t>利率平价理论的简单</a:t>
            </a:r>
            <a:r>
              <a:rPr lang="zh-CN" altLang="en-US" sz="3200" b="1" dirty="0" smtClean="0">
                <a:solidFill>
                  <a:srgbClr val="7030A0"/>
                </a:solidFill>
                <a:latin typeface="Times New Roman" pitchFamily="18" charset="0"/>
                <a:ea typeface="楷体_GB2312" pitchFamily="49" charset="-122"/>
                <a:cs typeface="Times New Roman" pitchFamily="18" charset="0"/>
              </a:rPr>
              <a:t>推导</a:t>
            </a:r>
            <a:endParaRPr lang="en-US" altLang="zh-CN" sz="3200" b="1" dirty="0">
              <a:solidFill>
                <a:srgbClr val="7030A0"/>
              </a:solidFill>
              <a:latin typeface="Times New Roman" pitchFamily="18" charset="0"/>
              <a:ea typeface="楷体_GB2312" pitchFamily="49" charset="-122"/>
              <a:cs typeface="Times New Roman" pitchFamily="18" charset="0"/>
            </a:endParaRPr>
          </a:p>
        </p:txBody>
      </p:sp>
      <p:sp>
        <p:nvSpPr>
          <p:cNvPr id="4" name="矩形 3"/>
          <p:cNvSpPr/>
          <p:nvPr/>
        </p:nvSpPr>
        <p:spPr>
          <a:xfrm>
            <a:off x="500034" y="1074694"/>
            <a:ext cx="8297866" cy="461665"/>
          </a:xfrm>
          <a:prstGeom prst="rect">
            <a:avLst/>
          </a:prstGeom>
        </p:spPr>
        <p:txBody>
          <a:bodyPr wrap="square">
            <a:spAutoFit/>
          </a:bodyPr>
          <a:lstStyle/>
          <a:p>
            <a:pPr>
              <a:buNone/>
            </a:pPr>
            <a:r>
              <a:rPr lang="zh-CN" altLang="en-US" sz="2400" dirty="0">
                <a:latin typeface="楷体_GB2312" pitchFamily="49" charset="-122"/>
                <a:ea typeface="楷体_GB2312" pitchFamily="49" charset="-122"/>
              </a:rPr>
              <a:t>在  时点，单位本币投资于本国金融资产，一年后的收益为： </a:t>
            </a:r>
          </a:p>
        </p:txBody>
      </p:sp>
      <p:graphicFrame>
        <p:nvGraphicFramePr>
          <p:cNvPr id="5" name="对象 4"/>
          <p:cNvGraphicFramePr>
            <a:graphicFrameLocks noChangeAspect="1"/>
          </p:cNvGraphicFramePr>
          <p:nvPr>
            <p:extLst>
              <p:ext uri="{D42A27DB-BD31-4B8C-83A1-F6EECF244321}">
                <p14:modId xmlns="" xmlns:p14="http://schemas.microsoft.com/office/powerpoint/2010/main" val="2284210946"/>
              </p:ext>
            </p:extLst>
          </p:nvPr>
        </p:nvGraphicFramePr>
        <p:xfrm>
          <a:off x="899592" y="1124744"/>
          <a:ext cx="357187" cy="357187"/>
        </p:xfrm>
        <a:graphic>
          <a:graphicData uri="http://schemas.openxmlformats.org/presentationml/2006/ole">
            <p:oleObj spid="_x0000_s68121" name="Equation" r:id="rId7" imgW="88746" imgH="152136" progId="Equation.DSMT4">
              <p:embed/>
            </p:oleObj>
          </a:graphicData>
        </a:graphic>
      </p:graphicFrame>
      <p:graphicFrame>
        <p:nvGraphicFramePr>
          <p:cNvPr id="6" name="对象 5"/>
          <p:cNvGraphicFramePr>
            <a:graphicFrameLocks noChangeAspect="1"/>
          </p:cNvGraphicFramePr>
          <p:nvPr>
            <p:extLst>
              <p:ext uri="{D42A27DB-BD31-4B8C-83A1-F6EECF244321}">
                <p14:modId xmlns="" xmlns:p14="http://schemas.microsoft.com/office/powerpoint/2010/main" val="465517024"/>
              </p:ext>
            </p:extLst>
          </p:nvPr>
        </p:nvGraphicFramePr>
        <p:xfrm>
          <a:off x="2045468" y="1574599"/>
          <a:ext cx="4902795" cy="562206"/>
        </p:xfrm>
        <a:graphic>
          <a:graphicData uri="http://schemas.openxmlformats.org/presentationml/2006/ole">
            <p:oleObj spid="_x0000_s68122" name="Equation" r:id="rId8" imgW="1993900" imgH="228600" progId="Equation.DSMT4">
              <p:embed/>
            </p:oleObj>
          </a:graphicData>
        </a:graphic>
      </p:graphicFrame>
      <p:sp>
        <p:nvSpPr>
          <p:cNvPr id="7" name="矩形 6"/>
          <p:cNvSpPr/>
          <p:nvPr/>
        </p:nvSpPr>
        <p:spPr>
          <a:xfrm>
            <a:off x="467544" y="2204864"/>
            <a:ext cx="8643966" cy="461665"/>
          </a:xfrm>
          <a:prstGeom prst="rect">
            <a:avLst/>
          </a:prstGeom>
        </p:spPr>
        <p:txBody>
          <a:bodyPr wrap="square">
            <a:spAutoFit/>
          </a:bodyPr>
          <a:lstStyle/>
          <a:p>
            <a:pPr>
              <a:buNone/>
            </a:pPr>
            <a:r>
              <a:rPr lang="zh-CN" altLang="en-US" sz="2400" dirty="0">
                <a:latin typeface="楷体_GB2312" pitchFamily="49" charset="-122"/>
                <a:ea typeface="楷体_GB2312" pitchFamily="49" charset="-122"/>
              </a:rPr>
              <a:t>投资于外国同质的金融资产，一年后的收益为</a:t>
            </a:r>
            <a:r>
              <a:rPr lang="zh-CN" altLang="en-US" sz="2400" dirty="0" smtClean="0">
                <a:latin typeface="楷体_GB2312" pitchFamily="49" charset="-122"/>
                <a:ea typeface="楷体_GB2312" pitchFamily="49" charset="-122"/>
              </a:rPr>
              <a:t>（本币</a:t>
            </a:r>
            <a:r>
              <a:rPr lang="zh-CN" altLang="en-US" sz="2400" dirty="0">
                <a:latin typeface="楷体_GB2312" pitchFamily="49" charset="-122"/>
                <a:ea typeface="楷体_GB2312" pitchFamily="49" charset="-122"/>
              </a:rPr>
              <a:t>表示）： </a:t>
            </a:r>
          </a:p>
        </p:txBody>
      </p:sp>
      <p:graphicFrame>
        <p:nvGraphicFramePr>
          <p:cNvPr id="8" name="对象 7"/>
          <p:cNvGraphicFramePr>
            <a:graphicFrameLocks noChangeAspect="1"/>
          </p:cNvGraphicFramePr>
          <p:nvPr>
            <p:extLst>
              <p:ext uri="{D42A27DB-BD31-4B8C-83A1-F6EECF244321}">
                <p14:modId xmlns="" xmlns:p14="http://schemas.microsoft.com/office/powerpoint/2010/main" val="3288854243"/>
              </p:ext>
            </p:extLst>
          </p:nvPr>
        </p:nvGraphicFramePr>
        <p:xfrm>
          <a:off x="539552" y="2708920"/>
          <a:ext cx="3509962" cy="1219200"/>
        </p:xfrm>
        <a:graphic>
          <a:graphicData uri="http://schemas.openxmlformats.org/presentationml/2006/ole">
            <p:oleObj spid="_x0000_s68123" name="Equation" r:id="rId9" imgW="1308100" imgH="457200" progId="Equation.DSMT4">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024"/>
          <p:cNvGraphicFramePr>
            <a:graphicFrameLocks noChangeAspect="1"/>
          </p:cNvGraphicFramePr>
          <p:nvPr>
            <p:extLst>
              <p:ext uri="{D42A27DB-BD31-4B8C-83A1-F6EECF244321}">
                <p14:modId xmlns="" xmlns:p14="http://schemas.microsoft.com/office/powerpoint/2010/main" val="2539401219"/>
              </p:ext>
            </p:extLst>
          </p:nvPr>
        </p:nvGraphicFramePr>
        <p:xfrm>
          <a:off x="827584" y="1196752"/>
          <a:ext cx="3036962" cy="1113149"/>
        </p:xfrm>
        <a:graphic>
          <a:graphicData uri="http://schemas.openxmlformats.org/presentationml/2006/ole">
            <p:oleObj spid="_x0000_s69379" name="Equation" r:id="rId3" imgW="1244600" imgH="457200" progId="Equation.DSMT4">
              <p:embed/>
            </p:oleObj>
          </a:graphicData>
        </a:graphic>
      </p:graphicFrame>
      <p:sp>
        <p:nvSpPr>
          <p:cNvPr id="6" name="Text Box 5"/>
          <p:cNvSpPr txBox="1">
            <a:spLocks noChangeArrowheads="1"/>
          </p:cNvSpPr>
          <p:nvPr/>
        </p:nvSpPr>
        <p:spPr bwMode="auto">
          <a:xfrm>
            <a:off x="395536" y="1499374"/>
            <a:ext cx="8528297" cy="523220"/>
          </a:xfrm>
          <a:prstGeom prst="rect">
            <a:avLst/>
          </a:prstGeom>
          <a:noFill/>
          <a:ln w="9525">
            <a:noFill/>
            <a:miter lim="800000"/>
            <a:headEnd/>
            <a:tailEnd/>
          </a:ln>
          <a:effectLst/>
        </p:spPr>
        <p:txBody>
          <a:bodyPr wrap="none">
            <a:spAutoFit/>
          </a:bodyPr>
          <a:lstStyle/>
          <a:p>
            <a:r>
              <a:rPr lang="zh-CN" altLang="en-US" sz="2400" b="1" dirty="0">
                <a:latin typeface="楷体_GB2312" panose="02010609030101010101" pitchFamily="49" charset="-122"/>
                <a:ea typeface="楷体_GB2312" panose="02010609030101010101" pitchFamily="49" charset="-122"/>
              </a:rPr>
              <a:t>令</a:t>
            </a:r>
            <a:r>
              <a:rPr lang="zh-CN" altLang="en-US" sz="2800" b="1" dirty="0"/>
              <a:t>                              </a:t>
            </a:r>
            <a:r>
              <a:rPr lang="zh-CN" altLang="en-US" sz="2800" b="1" dirty="0" smtClean="0"/>
              <a:t>（</a:t>
            </a:r>
            <a:r>
              <a:rPr lang="zh-CN" altLang="en-US" sz="2400" dirty="0" smtClean="0">
                <a:latin typeface="楷体_GB2312" panose="02010609030101010101" pitchFamily="49" charset="-122"/>
                <a:ea typeface="楷体_GB2312" panose="02010609030101010101" pitchFamily="49" charset="-122"/>
              </a:rPr>
              <a:t>预期</a:t>
            </a:r>
            <a:r>
              <a:rPr lang="zh-CN" altLang="en-US" sz="2400" dirty="0">
                <a:latin typeface="楷体_GB2312" panose="02010609030101010101" pitchFamily="49" charset="-122"/>
                <a:ea typeface="楷体_GB2312" panose="02010609030101010101" pitchFamily="49" charset="-122"/>
              </a:rPr>
              <a:t>一年后名义汇率的变动</a:t>
            </a:r>
            <a:r>
              <a:rPr lang="zh-CN" altLang="en-US" sz="2400" dirty="0" smtClean="0">
                <a:latin typeface="楷体_GB2312" panose="02010609030101010101" pitchFamily="49" charset="-122"/>
                <a:ea typeface="楷体_GB2312" panose="02010609030101010101" pitchFamily="49" charset="-122"/>
              </a:rPr>
              <a:t>幅度</a:t>
            </a:r>
            <a:r>
              <a:rPr lang="zh-CN" altLang="en-US" sz="2400" b="1" dirty="0" smtClean="0">
                <a:latin typeface="楷体_GB2312" panose="02010609030101010101" pitchFamily="49" charset="-122"/>
                <a:ea typeface="楷体_GB2312" panose="02010609030101010101" pitchFamily="49" charset="-122"/>
              </a:rPr>
              <a:t>）</a:t>
            </a:r>
            <a:endParaRPr lang="zh-CN" altLang="en-US" sz="2400" b="1" dirty="0">
              <a:latin typeface="楷体_GB2312" panose="02010609030101010101" pitchFamily="49" charset="-122"/>
              <a:ea typeface="楷体_GB2312" panose="02010609030101010101" pitchFamily="49" charset="-122"/>
            </a:endParaRPr>
          </a:p>
        </p:txBody>
      </p:sp>
      <p:graphicFrame>
        <p:nvGraphicFramePr>
          <p:cNvPr id="8" name="Object 1025"/>
          <p:cNvGraphicFramePr>
            <a:graphicFrameLocks noChangeAspect="1"/>
          </p:cNvGraphicFramePr>
          <p:nvPr>
            <p:extLst>
              <p:ext uri="{D42A27DB-BD31-4B8C-83A1-F6EECF244321}">
                <p14:modId xmlns="" xmlns:p14="http://schemas.microsoft.com/office/powerpoint/2010/main" val="1173019149"/>
              </p:ext>
            </p:extLst>
          </p:nvPr>
        </p:nvGraphicFramePr>
        <p:xfrm>
          <a:off x="406400" y="2201863"/>
          <a:ext cx="1712913" cy="676275"/>
        </p:xfrm>
        <a:graphic>
          <a:graphicData uri="http://schemas.openxmlformats.org/presentationml/2006/ole">
            <p:oleObj spid="_x0000_s69380" name="Equation" r:id="rId4" imgW="583920" imgH="241200" progId="Equation.DSMT4">
              <p:embed/>
            </p:oleObj>
          </a:graphicData>
        </a:graphic>
      </p:graphicFrame>
      <p:sp>
        <p:nvSpPr>
          <p:cNvPr id="9" name="Text Box 8"/>
          <p:cNvSpPr txBox="1">
            <a:spLocks noChangeArrowheads="1"/>
          </p:cNvSpPr>
          <p:nvPr/>
        </p:nvSpPr>
        <p:spPr bwMode="auto">
          <a:xfrm>
            <a:off x="2305647" y="2204864"/>
            <a:ext cx="5211683" cy="523220"/>
          </a:xfrm>
          <a:prstGeom prst="rect">
            <a:avLst/>
          </a:prstGeom>
          <a:noFill/>
          <a:ln w="9525">
            <a:noFill/>
            <a:miter lim="800000"/>
            <a:headEnd/>
            <a:tailEnd/>
          </a:ln>
          <a:effectLst/>
        </p:spPr>
        <p:txBody>
          <a:bodyPr wrap="none">
            <a:spAutoFit/>
          </a:bodyPr>
          <a:lstStyle/>
          <a:p>
            <a:r>
              <a:rPr lang="zh-CN" altLang="en-US" sz="2800" dirty="0">
                <a:latin typeface="楷体_GB2312" panose="02010609030101010101" pitchFamily="49" charset="-122"/>
                <a:ea typeface="楷体_GB2312" panose="02010609030101010101" pitchFamily="49" charset="-122"/>
              </a:rPr>
              <a:t>表示预期本币贬值，外币升值；</a:t>
            </a:r>
          </a:p>
        </p:txBody>
      </p:sp>
      <p:sp>
        <p:nvSpPr>
          <p:cNvPr id="10" name="Text Box 9"/>
          <p:cNvSpPr txBox="1">
            <a:spLocks noChangeArrowheads="1"/>
          </p:cNvSpPr>
          <p:nvPr/>
        </p:nvSpPr>
        <p:spPr bwMode="auto">
          <a:xfrm>
            <a:off x="2305646" y="2912368"/>
            <a:ext cx="5211683" cy="523220"/>
          </a:xfrm>
          <a:prstGeom prst="rect">
            <a:avLst/>
          </a:prstGeom>
          <a:noFill/>
          <a:ln w="9525">
            <a:noFill/>
            <a:miter lim="800000"/>
            <a:headEnd/>
            <a:tailEnd/>
          </a:ln>
          <a:effectLst/>
        </p:spPr>
        <p:txBody>
          <a:bodyPr wrap="none">
            <a:spAutoFit/>
          </a:bodyPr>
          <a:lstStyle/>
          <a:p>
            <a:r>
              <a:rPr lang="zh-CN" altLang="en-US" sz="2800" dirty="0">
                <a:latin typeface="楷体_GB2312" panose="02010609030101010101" pitchFamily="49" charset="-122"/>
                <a:ea typeface="楷体_GB2312" panose="02010609030101010101" pitchFamily="49" charset="-122"/>
              </a:rPr>
              <a:t>表示预期本币升值，外币贬值。</a:t>
            </a:r>
          </a:p>
        </p:txBody>
      </p:sp>
      <p:graphicFrame>
        <p:nvGraphicFramePr>
          <p:cNvPr id="11" name="Object 1026"/>
          <p:cNvGraphicFramePr>
            <a:graphicFrameLocks noChangeAspect="1"/>
          </p:cNvGraphicFramePr>
          <p:nvPr>
            <p:extLst>
              <p:ext uri="{D42A27DB-BD31-4B8C-83A1-F6EECF244321}">
                <p14:modId xmlns="" xmlns:p14="http://schemas.microsoft.com/office/powerpoint/2010/main" val="1522629413"/>
              </p:ext>
            </p:extLst>
          </p:nvPr>
        </p:nvGraphicFramePr>
        <p:xfrm>
          <a:off x="412750" y="2811463"/>
          <a:ext cx="1676400" cy="676275"/>
        </p:xfrm>
        <a:graphic>
          <a:graphicData uri="http://schemas.openxmlformats.org/presentationml/2006/ole">
            <p:oleObj spid="_x0000_s69381" name="Equation" r:id="rId5" imgW="571320" imgH="241200" progId="Equation.DSMT4">
              <p:embed/>
            </p:oleObj>
          </a:graphicData>
        </a:graphic>
      </p:graphicFrame>
      <p:graphicFrame>
        <p:nvGraphicFramePr>
          <p:cNvPr id="3" name="对象 2"/>
          <p:cNvGraphicFramePr>
            <a:graphicFrameLocks noChangeAspect="1"/>
          </p:cNvGraphicFramePr>
          <p:nvPr>
            <p:extLst>
              <p:ext uri="{D42A27DB-BD31-4B8C-83A1-F6EECF244321}">
                <p14:modId xmlns="" xmlns:p14="http://schemas.microsoft.com/office/powerpoint/2010/main" val="1616153127"/>
              </p:ext>
            </p:extLst>
          </p:nvPr>
        </p:nvGraphicFramePr>
        <p:xfrm>
          <a:off x="2128838" y="114300"/>
          <a:ext cx="3617912" cy="1181100"/>
        </p:xfrm>
        <a:graphic>
          <a:graphicData uri="http://schemas.openxmlformats.org/presentationml/2006/ole">
            <p:oleObj spid="_x0000_s69382" name="Equation" r:id="rId6" imgW="1397000" imgH="457200" progId="Equation.DSMT4">
              <p:embed/>
            </p:oleObj>
          </a:graphicData>
        </a:graphic>
      </p:graphicFrame>
      <p:sp>
        <p:nvSpPr>
          <p:cNvPr id="13" name="圆角矩形 12"/>
          <p:cNvSpPr/>
          <p:nvPr/>
        </p:nvSpPr>
        <p:spPr bwMode="auto">
          <a:xfrm>
            <a:off x="2089623" y="116632"/>
            <a:ext cx="3744416" cy="1080120"/>
          </a:xfrm>
          <a:prstGeom prst="roundRect">
            <a:avLst>
              <a:gd name="adj" fmla="val 10726"/>
            </a:avLst>
          </a:prstGeom>
          <a:noFill/>
          <a:ln w="25400" cap="flat" cmpd="sng" algn="ctr">
            <a:solidFill>
              <a:srgbClr val="FF0000"/>
            </a:solidFill>
            <a:prstDash val="sysDash"/>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graphicFrame>
        <p:nvGraphicFramePr>
          <p:cNvPr id="14" name="对象 13"/>
          <p:cNvGraphicFramePr>
            <a:graphicFrameLocks noChangeAspect="1"/>
          </p:cNvGraphicFramePr>
          <p:nvPr>
            <p:extLst>
              <p:ext uri="{D42A27DB-BD31-4B8C-83A1-F6EECF244321}">
                <p14:modId xmlns="" xmlns:p14="http://schemas.microsoft.com/office/powerpoint/2010/main" val="1161198853"/>
              </p:ext>
            </p:extLst>
          </p:nvPr>
        </p:nvGraphicFramePr>
        <p:xfrm>
          <a:off x="433439" y="3742448"/>
          <a:ext cx="533400" cy="461963"/>
        </p:xfrm>
        <a:graphic>
          <a:graphicData uri="http://schemas.openxmlformats.org/presentationml/2006/ole">
            <p:oleObj spid="_x0000_s69383" r:id="rId7" imgW="139518" imgH="126835" progId="">
              <p:embed/>
            </p:oleObj>
          </a:graphicData>
        </a:graphic>
      </p:graphicFrame>
      <p:graphicFrame>
        <p:nvGraphicFramePr>
          <p:cNvPr id="15" name="对象 14"/>
          <p:cNvGraphicFramePr>
            <a:graphicFrameLocks noChangeAspect="1"/>
          </p:cNvGraphicFramePr>
          <p:nvPr>
            <p:extLst>
              <p:ext uri="{D42A27DB-BD31-4B8C-83A1-F6EECF244321}">
                <p14:modId xmlns="" xmlns:p14="http://schemas.microsoft.com/office/powerpoint/2010/main" val="2636628069"/>
              </p:ext>
            </p:extLst>
          </p:nvPr>
        </p:nvGraphicFramePr>
        <p:xfrm>
          <a:off x="1041400" y="3656013"/>
          <a:ext cx="4419600" cy="712787"/>
        </p:xfrm>
        <a:graphic>
          <a:graphicData uri="http://schemas.openxmlformats.org/presentationml/2006/ole">
            <p:oleObj spid="_x0000_s69384" name="Equation" r:id="rId8" imgW="1473200" imgH="241300" progId="Equation.DSMT4">
              <p:embed/>
            </p:oleObj>
          </a:graphicData>
        </a:graphic>
      </p:graphicFrame>
      <p:graphicFrame>
        <p:nvGraphicFramePr>
          <p:cNvPr id="16" name="对象 15"/>
          <p:cNvGraphicFramePr>
            <a:graphicFrameLocks noChangeAspect="1"/>
          </p:cNvGraphicFramePr>
          <p:nvPr>
            <p:extLst>
              <p:ext uri="{D42A27DB-BD31-4B8C-83A1-F6EECF244321}">
                <p14:modId xmlns="" xmlns:p14="http://schemas.microsoft.com/office/powerpoint/2010/main" val="3354429831"/>
              </p:ext>
            </p:extLst>
          </p:nvPr>
        </p:nvGraphicFramePr>
        <p:xfrm>
          <a:off x="1960563" y="4394200"/>
          <a:ext cx="4459287" cy="685800"/>
        </p:xfrm>
        <a:graphic>
          <a:graphicData uri="http://schemas.openxmlformats.org/presentationml/2006/ole">
            <p:oleObj spid="_x0000_s69385" name="Equation" r:id="rId9" imgW="1536700" imgH="241300" progId="Equation.DSMT4">
              <p:embed/>
            </p:oleObj>
          </a:graphicData>
        </a:graphic>
      </p:graphicFrame>
      <p:graphicFrame>
        <p:nvGraphicFramePr>
          <p:cNvPr id="17" name="对象 16"/>
          <p:cNvGraphicFramePr>
            <a:graphicFrameLocks noChangeAspect="1"/>
          </p:cNvGraphicFramePr>
          <p:nvPr>
            <p:extLst>
              <p:ext uri="{D42A27DB-BD31-4B8C-83A1-F6EECF244321}">
                <p14:modId xmlns="" xmlns:p14="http://schemas.microsoft.com/office/powerpoint/2010/main" val="3186444375"/>
              </p:ext>
            </p:extLst>
          </p:nvPr>
        </p:nvGraphicFramePr>
        <p:xfrm>
          <a:off x="1998663" y="5067300"/>
          <a:ext cx="2632075" cy="685800"/>
        </p:xfrm>
        <a:graphic>
          <a:graphicData uri="http://schemas.openxmlformats.org/presentationml/2006/ole">
            <p:oleObj spid="_x0000_s69386" name="Equation" r:id="rId10" imgW="901309" imgH="241195" progId="Equation.DSMT4">
              <p:embed/>
            </p:oleObj>
          </a:graphicData>
        </a:graphic>
      </p:graphicFrame>
      <p:graphicFrame>
        <p:nvGraphicFramePr>
          <p:cNvPr id="18" name="对象 17"/>
          <p:cNvGraphicFramePr>
            <a:graphicFrameLocks noChangeAspect="1"/>
          </p:cNvGraphicFramePr>
          <p:nvPr>
            <p:extLst>
              <p:ext uri="{D42A27DB-BD31-4B8C-83A1-F6EECF244321}">
                <p14:modId xmlns="" xmlns:p14="http://schemas.microsoft.com/office/powerpoint/2010/main" val="2757393334"/>
              </p:ext>
            </p:extLst>
          </p:nvPr>
        </p:nvGraphicFramePr>
        <p:xfrm>
          <a:off x="1369543" y="5904061"/>
          <a:ext cx="685800" cy="549275"/>
        </p:xfrm>
        <a:graphic>
          <a:graphicData uri="http://schemas.openxmlformats.org/presentationml/2006/ole">
            <p:oleObj spid="_x0000_s69387" r:id="rId11" imgW="190417" imgH="152334" progId="">
              <p:embed/>
            </p:oleObj>
          </a:graphicData>
        </a:graphic>
      </p:graphicFrame>
      <p:graphicFrame>
        <p:nvGraphicFramePr>
          <p:cNvPr id="19" name="对象 18"/>
          <p:cNvGraphicFramePr>
            <a:graphicFrameLocks noChangeAspect="1"/>
          </p:cNvGraphicFramePr>
          <p:nvPr>
            <p:extLst>
              <p:ext uri="{D42A27DB-BD31-4B8C-83A1-F6EECF244321}">
                <p14:modId xmlns="" xmlns:p14="http://schemas.microsoft.com/office/powerpoint/2010/main" val="220029335"/>
              </p:ext>
            </p:extLst>
          </p:nvPr>
        </p:nvGraphicFramePr>
        <p:xfrm>
          <a:off x="2155825" y="5829300"/>
          <a:ext cx="2443163" cy="698500"/>
        </p:xfrm>
        <a:graphic>
          <a:graphicData uri="http://schemas.openxmlformats.org/presentationml/2006/ole">
            <p:oleObj spid="_x0000_s69388" name="Equation" r:id="rId12" imgW="838080" imgH="241200" progId="Equation.DSMT4">
              <p:embed/>
            </p:oleObj>
          </a:graphicData>
        </a:graphic>
      </p:graphicFrame>
      <p:cxnSp>
        <p:nvCxnSpPr>
          <p:cNvPr id="21" name="直接连接符 20"/>
          <p:cNvCxnSpPr/>
          <p:nvPr/>
        </p:nvCxnSpPr>
        <p:spPr bwMode="auto">
          <a:xfrm>
            <a:off x="395536" y="3573016"/>
            <a:ext cx="8528297" cy="0"/>
          </a:xfrm>
          <a:prstGeom prst="line">
            <a:avLst/>
          </a:prstGeom>
          <a:solidFill>
            <a:schemeClr val="accent1"/>
          </a:solidFill>
          <a:ln w="25400" cap="flat" cmpd="sng" algn="ctr">
            <a:solidFill>
              <a:schemeClr val="bg2">
                <a:lumMod val="75000"/>
              </a:schemeClr>
            </a:solidFill>
            <a:prstDash val="solid"/>
            <a:round/>
            <a:headEnd type="diamond" w="med" len="med"/>
            <a:tailEnd type="diamond"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2" name="Text Box 14"/>
          <p:cNvSpPr txBox="1">
            <a:spLocks noChangeArrowheads="1"/>
          </p:cNvSpPr>
          <p:nvPr/>
        </p:nvSpPr>
        <p:spPr bwMode="auto">
          <a:xfrm>
            <a:off x="6084168" y="3687901"/>
            <a:ext cx="3059832" cy="2862322"/>
          </a:xfrm>
          <a:prstGeom prst="rect">
            <a:avLst/>
          </a:prstGeom>
          <a:solidFill>
            <a:schemeClr val="bg2">
              <a:lumMod val="75000"/>
              <a:alpha val="50000"/>
            </a:schemeClr>
          </a:solidFill>
          <a:ln w="9525">
            <a:noFill/>
            <a:miter lim="800000"/>
            <a:headEnd/>
            <a:tailEnd/>
          </a:ln>
          <a:effectLst/>
        </p:spPr>
        <p:txBody>
          <a:bodyPr wrap="square">
            <a:spAutoFit/>
          </a:bodyPr>
          <a:lstStyle/>
          <a:p>
            <a:r>
              <a:rPr lang="zh-CN" altLang="en-US" sz="2000" b="1" dirty="0" smtClean="0">
                <a:solidFill>
                  <a:srgbClr val="C00000"/>
                </a:solidFill>
                <a:latin typeface="楷体_GB2312" panose="02010609030101010101" pitchFamily="49" charset="-122"/>
                <a:ea typeface="楷体_GB2312" panose="02010609030101010101" pitchFamily="49" charset="-122"/>
              </a:rPr>
              <a:t>记忆版本：利率越高的国家，其货币要么即期升值，要么未来的即期预期贬值，从而使得两者的差增加。</a:t>
            </a:r>
            <a:endParaRPr lang="en-US" altLang="zh-CN" sz="2000" b="1" dirty="0" smtClean="0">
              <a:solidFill>
                <a:srgbClr val="C00000"/>
              </a:solidFill>
              <a:latin typeface="楷体_GB2312" panose="02010609030101010101" pitchFamily="49" charset="-122"/>
              <a:ea typeface="楷体_GB2312" panose="02010609030101010101" pitchFamily="49" charset="-122"/>
            </a:endParaRPr>
          </a:p>
          <a:p>
            <a:r>
              <a:rPr lang="zh-CN" altLang="en-US" sz="2000" b="1" dirty="0" smtClean="0">
                <a:solidFill>
                  <a:srgbClr val="C00000"/>
                </a:solidFill>
                <a:latin typeface="楷体_GB2312" panose="02010609030101010101" pitchFamily="49" charset="-122"/>
                <a:ea typeface="楷体_GB2312" panose="02010609030101010101" pitchFamily="49" charset="-122"/>
              </a:rPr>
              <a:t>理解方式：本币利率上升，资金流入上升，本币即期升值；投机性资金流入在未来会大量流出，从而预期未来会贬值。</a:t>
            </a:r>
            <a:endParaRPr lang="en-US" altLang="zh-CN" sz="2000" b="1" dirty="0" smtClean="0">
              <a:solidFill>
                <a:srgbClr val="C00000"/>
              </a:solidFill>
              <a:latin typeface="楷体_GB2312" panose="02010609030101010101" pitchFamily="49" charset="-122"/>
              <a:ea typeface="楷体_GB2312" panose="02010609030101010101" pitchFamily="49" charset="-122"/>
            </a:endParaRPr>
          </a:p>
        </p:txBody>
      </p:sp>
      <p:sp>
        <p:nvSpPr>
          <p:cNvPr id="23" name="矩形 22"/>
          <p:cNvSpPr/>
          <p:nvPr/>
        </p:nvSpPr>
        <p:spPr>
          <a:xfrm>
            <a:off x="1979712" y="6396335"/>
            <a:ext cx="3570208" cy="461665"/>
          </a:xfrm>
          <a:prstGeom prst="rect">
            <a:avLst/>
          </a:prstGeom>
        </p:spPr>
        <p:txBody>
          <a:bodyPr wrap="none">
            <a:spAutoFit/>
          </a:bodyPr>
          <a:lstStyle/>
          <a:p>
            <a:r>
              <a:rPr lang="zh-CN" altLang="en-US" sz="2400" b="1" dirty="0">
                <a:latin typeface="楷体_GB2312" panose="02010609030101010101" pitchFamily="49" charset="-122"/>
                <a:ea typeface="楷体_GB2312" panose="02010609030101010101" pitchFamily="49" charset="-122"/>
              </a:rPr>
              <a:t>（无抛补）利率平价公式</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bwMode="gray">
          <a:xfrm>
            <a:off x="500034" y="500042"/>
            <a:ext cx="8229600" cy="1632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zh-CN" sz="3200" b="1"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sym typeface="Wingdings 2" pitchFamily="18" charset="2"/>
              </a:rPr>
              <a:t></a:t>
            </a:r>
            <a:r>
              <a:rPr kumimoji="0" lang="zh-CN" altLang="en-US" sz="3200" b="1" i="0" u="none" strike="noStrike" kern="0" cap="none" spc="0" normalizeH="0" baseline="0" noProof="0" dirty="0" smtClean="0">
                <a:ln>
                  <a:noFill/>
                </a:ln>
                <a:effectLst/>
                <a:uLnTx/>
                <a:uFillTx/>
                <a:latin typeface="楷体_GB2312" pitchFamily="49" charset="-122"/>
                <a:ea typeface="楷体_GB2312" pitchFamily="49" charset="-122"/>
                <a:cs typeface="+mn-cs"/>
                <a:sym typeface="Wingdings 2" pitchFamily="18" charset="2"/>
              </a:rPr>
              <a:t>早期汇率决定</a:t>
            </a:r>
            <a:r>
              <a:rPr kumimoji="0" lang="zh-CN" altLang="en-US" sz="32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理论总结</a:t>
            </a:r>
            <a:endParaRPr kumimoji="0" lang="en-US" altLang="zh-CN" sz="32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ts val="800"/>
              </a:spcBef>
              <a:spcAft>
                <a:spcPct val="0"/>
              </a:spcAft>
              <a:buClrTx/>
              <a:buSzTx/>
              <a:buFontTx/>
              <a:buNone/>
              <a:tabLst/>
              <a:defRPr/>
            </a:pPr>
            <a:r>
              <a:rPr kumimoji="0" lang="zh-CN" altLang="en-US" sz="2800" b="1" i="0" u="none" strike="noStrike" kern="1200" cap="none" spc="0" normalizeH="0" baseline="0" noProof="0" dirty="0" smtClean="0">
                <a:ln>
                  <a:noFill/>
                </a:ln>
                <a:solidFill>
                  <a:srgbClr val="FF3300"/>
                </a:solidFill>
                <a:effectLst/>
                <a:uLnTx/>
                <a:uFillTx/>
                <a:latin typeface="Times New Roman" pitchFamily="18" charset="0"/>
                <a:ea typeface="楷体_GB2312" pitchFamily="49" charset="-122"/>
                <a:cs typeface="Times New Roman" pitchFamily="18" charset="0"/>
              </a:rPr>
              <a:t>◎</a:t>
            </a:r>
            <a:r>
              <a:rPr kumimoji="0" lang="zh-CN" altLang="en-US" sz="2800" b="1" i="0" u="none" strike="noStrike" kern="1200" cap="none" spc="0" normalizeH="0" baseline="0" noProof="0" dirty="0" smtClean="0">
                <a:ln>
                  <a:noFill/>
                </a:ln>
                <a:effectLst/>
                <a:uLnTx/>
                <a:uFillTx/>
                <a:latin typeface="Times New Roman" pitchFamily="18" charset="0"/>
                <a:ea typeface="楷体_GB2312" pitchFamily="49" charset="-122"/>
                <a:cs typeface="Times New Roman" pitchFamily="18" charset="0"/>
              </a:rPr>
              <a:t>汇率作为联系经济体内部</a:t>
            </a:r>
            <a:r>
              <a:rPr lang="zh-CN" altLang="en-US" sz="2800" b="1" dirty="0" smtClean="0">
                <a:latin typeface="Times New Roman" pitchFamily="18" charset="0"/>
                <a:ea typeface="楷体_GB2312" pitchFamily="49" charset="-122"/>
                <a:cs typeface="Times New Roman" pitchFamily="18" charset="0"/>
              </a:rPr>
              <a:t>与外部的重要变量</a:t>
            </a:r>
            <a:r>
              <a:rPr kumimoji="0" lang="zh-CN" altLang="en-US" sz="2800" b="1" i="0" u="none" strike="noStrike" kern="1200" cap="none" spc="0" normalizeH="0" baseline="0" noProof="0" dirty="0" smtClean="0">
                <a:ln>
                  <a:noFill/>
                </a:ln>
                <a:effectLst/>
                <a:uLnTx/>
                <a:uFillTx/>
                <a:latin typeface="Times New Roman" pitchFamily="18" charset="0"/>
                <a:ea typeface="楷体_GB2312" pitchFamily="49" charset="-122"/>
                <a:cs typeface="Times New Roman" pitchFamily="18" charset="0"/>
              </a:rPr>
              <a:t>，具有双重性质：</a:t>
            </a:r>
            <a:endParaRPr kumimoji="0" lang="en-US" altLang="zh-CN" sz="2800" b="1" i="0" u="none" strike="noStrike" kern="1200" cap="none" spc="0" normalizeH="0" baseline="0" noProof="0" dirty="0" smtClean="0">
              <a:ln>
                <a:noFill/>
              </a:ln>
              <a:effectLst/>
              <a:uLnTx/>
              <a:uFillTx/>
              <a:latin typeface="Times New Roman" pitchFamily="18" charset="0"/>
              <a:ea typeface="楷体_GB2312" pitchFamily="49" charset="-122"/>
              <a:cs typeface="Times New Roman" pitchFamily="18" charset="0"/>
            </a:endParaRPr>
          </a:p>
        </p:txBody>
      </p:sp>
      <p:sp>
        <p:nvSpPr>
          <p:cNvPr id="30" name="Rectangle 27"/>
          <p:cNvSpPr>
            <a:spLocks noChangeArrowheads="1"/>
          </p:cNvSpPr>
          <p:nvPr/>
        </p:nvSpPr>
        <p:spPr bwMode="black">
          <a:xfrm>
            <a:off x="4427984" y="2276872"/>
            <a:ext cx="4529166" cy="781752"/>
          </a:xfrm>
          <a:prstGeom prst="rect">
            <a:avLst/>
          </a:prstGeom>
          <a:noFill/>
          <a:ln w="9525" algn="ctr">
            <a:noFill/>
            <a:miter lim="800000"/>
            <a:headEnd/>
            <a:tailEnd/>
          </a:ln>
        </p:spPr>
        <p:txBody>
          <a:bodyPr wrap="square">
            <a:spAutoFit/>
          </a:bodyPr>
          <a:lstStyle/>
          <a:p>
            <a:pPr algn="ctr">
              <a:lnSpc>
                <a:spcPct val="80000"/>
              </a:lnSpc>
            </a:pPr>
            <a:r>
              <a:rPr lang="zh-CN" altLang="en-US" sz="2800" b="1" dirty="0" smtClean="0">
                <a:solidFill>
                  <a:srgbClr val="C00000"/>
                </a:solidFill>
                <a:latin typeface="楷体_GB2312" panose="02010609030101010101" pitchFamily="49" charset="-122"/>
                <a:ea typeface="楷体_GB2312" panose="02010609030101010101" pitchFamily="49" charset="-122"/>
              </a:rPr>
              <a:t>购买力平价</a:t>
            </a:r>
            <a:r>
              <a:rPr lang="zh-CN" altLang="en-US" sz="2800" b="1" dirty="0" smtClean="0">
                <a:solidFill>
                  <a:srgbClr val="1C1C1C"/>
                </a:solidFill>
                <a:latin typeface="楷体_GB2312" panose="02010609030101010101" pitchFamily="49" charset="-122"/>
                <a:ea typeface="楷体_GB2312" panose="02010609030101010101" pitchFamily="49" charset="-122"/>
              </a:rPr>
              <a:t>和</a:t>
            </a:r>
            <a:r>
              <a:rPr lang="zh-CN" altLang="en-US" sz="2800" b="1" dirty="0" smtClean="0">
                <a:solidFill>
                  <a:srgbClr val="C00000"/>
                </a:solidFill>
                <a:latin typeface="楷体_GB2312" panose="02010609030101010101" pitchFamily="49" charset="-122"/>
                <a:ea typeface="楷体_GB2312" panose="02010609030101010101" pitchFamily="49" charset="-122"/>
              </a:rPr>
              <a:t>利率平价理论</a:t>
            </a:r>
            <a:endParaRPr lang="en-US" altLang="zh-CN" sz="2800" b="1" dirty="0" smtClean="0">
              <a:solidFill>
                <a:srgbClr val="C00000"/>
              </a:solidFill>
              <a:latin typeface="楷体_GB2312" panose="02010609030101010101" pitchFamily="49" charset="-122"/>
              <a:ea typeface="楷体_GB2312" panose="02010609030101010101" pitchFamily="49" charset="-122"/>
            </a:endParaRPr>
          </a:p>
          <a:p>
            <a:pPr algn="ctr">
              <a:lnSpc>
                <a:spcPct val="80000"/>
              </a:lnSpc>
            </a:pPr>
            <a:r>
              <a:rPr lang="zh-CN" altLang="en-US" sz="2800" b="1" dirty="0" smtClean="0">
                <a:solidFill>
                  <a:srgbClr val="1C1C1C"/>
                </a:solidFill>
                <a:latin typeface="楷体_GB2312" panose="02010609030101010101" pitchFamily="49" charset="-122"/>
                <a:ea typeface="楷体_GB2312" panose="02010609030101010101" pitchFamily="49" charset="-122"/>
              </a:rPr>
              <a:t>（为存量分析）</a:t>
            </a:r>
            <a:endParaRPr lang="en-US" altLang="zh-CN" sz="2800" b="1" dirty="0">
              <a:solidFill>
                <a:srgbClr val="1C1C1C"/>
              </a:solidFill>
              <a:latin typeface="楷体_GB2312" panose="02010609030101010101" pitchFamily="49" charset="-122"/>
              <a:ea typeface="楷体_GB2312" panose="02010609030101010101" pitchFamily="49" charset="-122"/>
            </a:endParaRPr>
          </a:p>
        </p:txBody>
      </p:sp>
      <p:sp>
        <p:nvSpPr>
          <p:cNvPr id="34" name="Rectangle 31"/>
          <p:cNvSpPr>
            <a:spLocks noChangeArrowheads="1"/>
          </p:cNvSpPr>
          <p:nvPr/>
        </p:nvSpPr>
        <p:spPr bwMode="black">
          <a:xfrm>
            <a:off x="5004048" y="5085184"/>
            <a:ext cx="2713234" cy="781752"/>
          </a:xfrm>
          <a:prstGeom prst="rect">
            <a:avLst/>
          </a:prstGeom>
          <a:noFill/>
          <a:ln w="9525" algn="ctr">
            <a:noFill/>
            <a:miter lim="800000"/>
            <a:headEnd/>
            <a:tailEnd/>
          </a:ln>
        </p:spPr>
        <p:txBody>
          <a:bodyPr wrap="square">
            <a:spAutoFit/>
          </a:bodyPr>
          <a:lstStyle/>
          <a:p>
            <a:pPr algn="ctr">
              <a:lnSpc>
                <a:spcPct val="80000"/>
              </a:lnSpc>
            </a:pPr>
            <a:r>
              <a:rPr lang="zh-CN" altLang="en-US" sz="2800" b="1" dirty="0" smtClean="0">
                <a:solidFill>
                  <a:srgbClr val="C00000"/>
                </a:solidFill>
                <a:latin typeface="楷体_GB2312" panose="02010609030101010101" pitchFamily="49" charset="-122"/>
                <a:ea typeface="楷体_GB2312" panose="02010609030101010101" pitchFamily="49" charset="-122"/>
              </a:rPr>
              <a:t>国际借贷理论</a:t>
            </a:r>
            <a:endParaRPr lang="en-US" altLang="zh-CN" sz="2800" b="1" dirty="0" smtClean="0">
              <a:solidFill>
                <a:srgbClr val="C00000"/>
              </a:solidFill>
              <a:latin typeface="楷体_GB2312" panose="02010609030101010101" pitchFamily="49" charset="-122"/>
              <a:ea typeface="楷体_GB2312" panose="02010609030101010101" pitchFamily="49" charset="-122"/>
            </a:endParaRPr>
          </a:p>
          <a:p>
            <a:pPr algn="ctr">
              <a:lnSpc>
                <a:spcPct val="80000"/>
              </a:lnSpc>
            </a:pPr>
            <a:r>
              <a:rPr lang="zh-CN" altLang="en-US" sz="2800" b="1" dirty="0" smtClean="0">
                <a:latin typeface="楷体_GB2312" panose="02010609030101010101" pitchFamily="49" charset="-122"/>
                <a:ea typeface="楷体_GB2312" panose="02010609030101010101" pitchFamily="49" charset="-122"/>
              </a:rPr>
              <a:t>（</a:t>
            </a:r>
            <a:r>
              <a:rPr lang="zh-CN" altLang="en-US" sz="2800" b="1" dirty="0" smtClean="0">
                <a:solidFill>
                  <a:srgbClr val="1C1C1C"/>
                </a:solidFill>
                <a:latin typeface="楷体_GB2312" panose="02010609030101010101" pitchFamily="49" charset="-122"/>
                <a:ea typeface="楷体_GB2312" panose="02010609030101010101" pitchFamily="49" charset="-122"/>
              </a:rPr>
              <a:t>为流量分析）</a:t>
            </a:r>
            <a:endParaRPr lang="en-US" altLang="zh-CN" sz="2800" b="1" dirty="0">
              <a:solidFill>
                <a:srgbClr val="1C1C1C"/>
              </a:solidFill>
              <a:latin typeface="楷体_GB2312" panose="02010609030101010101" pitchFamily="49" charset="-122"/>
              <a:ea typeface="楷体_GB2312" panose="02010609030101010101" pitchFamily="49" charset="-122"/>
            </a:endParaRPr>
          </a:p>
        </p:txBody>
      </p:sp>
      <p:sp>
        <p:nvSpPr>
          <p:cNvPr id="53" name="AutoShape 60"/>
          <p:cNvSpPr>
            <a:spLocks noChangeArrowheads="1"/>
          </p:cNvSpPr>
          <p:nvPr/>
        </p:nvSpPr>
        <p:spPr bwMode="auto">
          <a:xfrm>
            <a:off x="692824" y="2875744"/>
            <a:ext cx="4500000" cy="2160000"/>
          </a:xfrm>
          <a:prstGeom prst="rightArrow">
            <a:avLst>
              <a:gd name="adj1" fmla="val 68556"/>
              <a:gd name="adj2" fmla="val 38969"/>
            </a:avLst>
          </a:prstGeom>
          <a:solidFill>
            <a:sysClr val="window" lastClr="FFFFFF">
              <a:alpha val="60000"/>
            </a:sysClr>
          </a:soli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ysClr val="window" lastClr="FFFFFF"/>
            </a:contourClr>
          </a:sp3d>
        </p:spPr>
        <p:txBody>
          <a:bodyPr anchor="ctr">
            <a:sp3d/>
          </a:bodyPr>
          <a:lstStyle/>
          <a:p>
            <a:pPr marL="0" marR="0" lvl="2"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tab pos="136525" algn="l"/>
              </a:tabLst>
              <a:defRPr/>
            </a:pPr>
            <a:endParaRPr kumimoji="0" lang="zh-CN" altLang="en-US" sz="1400" b="0"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grpSp>
        <p:nvGrpSpPr>
          <p:cNvPr id="2" name="组合 23"/>
          <p:cNvGrpSpPr>
            <a:grpSpLocks/>
          </p:cNvGrpSpPr>
          <p:nvPr/>
        </p:nvGrpSpPr>
        <p:grpSpPr bwMode="auto">
          <a:xfrm>
            <a:off x="1003755" y="4360689"/>
            <a:ext cx="3280509" cy="1368425"/>
            <a:chOff x="4938688" y="3803655"/>
            <a:chExt cx="3271716" cy="1363190"/>
          </a:xfrm>
        </p:grpSpPr>
        <p:sp>
          <p:nvSpPr>
            <p:cNvPr id="55" name="圆角矩形 54"/>
            <p:cNvSpPr/>
            <p:nvPr/>
          </p:nvSpPr>
          <p:spPr bwMode="auto">
            <a:xfrm>
              <a:off x="4938688" y="3803655"/>
              <a:ext cx="3160156" cy="1363190"/>
            </a:xfrm>
            <a:prstGeom prst="roundRect">
              <a:avLst>
                <a:gd name="adj" fmla="val 7848"/>
              </a:avLst>
            </a:prstGeom>
            <a:gradFill flip="none" rotWithShape="1">
              <a:gsLst>
                <a:gs pos="30000">
                  <a:sysClr val="window" lastClr="FFFFFF"/>
                </a:gs>
                <a:gs pos="100000">
                  <a:sysClr val="window" lastClr="FFFFFF">
                    <a:lumMod val="75000"/>
                  </a:sysClr>
                </a:gs>
              </a:gsLst>
              <a:lin ang="2700000" scaled="1"/>
              <a:tileRect/>
            </a:gradFill>
            <a:ln w="38100" cap="flat" cmpd="sng" algn="ctr">
              <a:gradFill>
                <a:gsLst>
                  <a:gs pos="0">
                    <a:srgbClr val="00B0F0"/>
                  </a:gs>
                  <a:gs pos="100000">
                    <a:srgbClr val="002060"/>
                  </a:gs>
                </a:gsLst>
                <a:lin ang="5400000" scaled="0"/>
              </a:gradFill>
              <a:prstDash val="solid"/>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ysClr val="window" lastClr="FFFFFF"/>
              </a:contourClr>
            </a:sp3d>
          </p:spPr>
          <p:txBody>
            <a:bodyPr anchor="ctr">
              <a:sp3d/>
            </a:bodyPr>
            <a:lstStyle/>
            <a:p>
              <a:pPr marL="0" marR="0" lvl="2"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n"/>
                <a:tabLst>
                  <a:tab pos="136525" algn="l"/>
                </a:tabLst>
                <a:defRPr/>
              </a:pPr>
              <a:endParaRPr kumimoji="0" lang="zh-CN" altLang="en-US" sz="14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56" name="矩形 87"/>
            <p:cNvSpPr>
              <a:spLocks noChangeArrowheads="1"/>
            </p:cNvSpPr>
            <p:nvPr/>
          </p:nvSpPr>
          <p:spPr bwMode="auto">
            <a:xfrm>
              <a:off x="5050248" y="4023252"/>
              <a:ext cx="3160156" cy="11109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900" b="1" kern="0" dirty="0">
                  <a:solidFill>
                    <a:prstClr val="black"/>
                  </a:solidFill>
                  <a:latin typeface="微软雅黑" pitchFamily="34" charset="-122"/>
                  <a:ea typeface="微软雅黑" pitchFamily="34" charset="-122"/>
                </a:rPr>
                <a:t>取决于实体经济的状况，对实体经济层面因素的变化做出反应</a:t>
              </a:r>
              <a:endParaRPr lang="en-US" altLang="zh-CN" sz="1900" b="1" kern="0" dirty="0">
                <a:solidFill>
                  <a:prstClr val="black"/>
                </a:solidFill>
                <a:latin typeface="微软雅黑" pitchFamily="34" charset="-122"/>
                <a:ea typeface="微软雅黑" pitchFamily="34" charset="-122"/>
              </a:endParaRPr>
            </a:p>
          </p:txBody>
        </p:sp>
      </p:grpSp>
      <p:grpSp>
        <p:nvGrpSpPr>
          <p:cNvPr id="3" name="组合 23"/>
          <p:cNvGrpSpPr>
            <a:grpSpLocks/>
          </p:cNvGrpSpPr>
          <p:nvPr/>
        </p:nvGrpSpPr>
        <p:grpSpPr bwMode="auto">
          <a:xfrm>
            <a:off x="1003757" y="2204861"/>
            <a:ext cx="3168650" cy="1366836"/>
            <a:chOff x="4938689" y="3803653"/>
            <a:chExt cx="3160156" cy="1208243"/>
          </a:xfrm>
        </p:grpSpPr>
        <p:sp>
          <p:nvSpPr>
            <p:cNvPr id="58" name="圆角矩形 57"/>
            <p:cNvSpPr/>
            <p:nvPr/>
          </p:nvSpPr>
          <p:spPr bwMode="auto">
            <a:xfrm>
              <a:off x="4938689" y="3803653"/>
              <a:ext cx="3160156" cy="1208243"/>
            </a:xfrm>
            <a:prstGeom prst="roundRect">
              <a:avLst>
                <a:gd name="adj" fmla="val 7848"/>
              </a:avLst>
            </a:prstGeom>
            <a:gradFill flip="none" rotWithShape="1">
              <a:gsLst>
                <a:gs pos="30000">
                  <a:sysClr val="window" lastClr="FFFFFF"/>
                </a:gs>
                <a:gs pos="100000">
                  <a:sysClr val="window" lastClr="FFFFFF">
                    <a:lumMod val="75000"/>
                  </a:sysClr>
                </a:gs>
              </a:gsLst>
              <a:lin ang="2700000" scaled="1"/>
              <a:tileRect/>
            </a:gradFill>
            <a:ln w="38100" cap="flat" cmpd="sng" algn="ctr">
              <a:gradFill flip="none" rotWithShape="1">
                <a:gsLst>
                  <a:gs pos="0">
                    <a:srgbClr val="00B0F0"/>
                  </a:gs>
                  <a:gs pos="100000">
                    <a:srgbClr val="002060"/>
                  </a:gs>
                </a:gsLst>
                <a:lin ang="16200000" scaled="1"/>
                <a:tileRect/>
              </a:gradFill>
              <a:prstDash val="solid"/>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ysClr val="window" lastClr="FFFFFF"/>
              </a:contourClr>
            </a:sp3d>
          </p:spPr>
          <p:txBody>
            <a:bodyPr anchor="ctr">
              <a:sp3d/>
            </a:bodyPr>
            <a:lstStyle/>
            <a:p>
              <a:pPr marL="0" marR="0" lvl="2"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n"/>
                <a:tabLst>
                  <a:tab pos="136525" algn="l"/>
                </a:tabLst>
                <a:defRPr/>
              </a:pPr>
              <a:endParaRPr kumimoji="0" lang="zh-CN" altLang="en-US" sz="14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59" name="矩形 87"/>
            <p:cNvSpPr>
              <a:spLocks noChangeArrowheads="1"/>
            </p:cNvSpPr>
            <p:nvPr/>
          </p:nvSpPr>
          <p:spPr bwMode="auto">
            <a:xfrm>
              <a:off x="4978433" y="3867308"/>
              <a:ext cx="3101117" cy="8570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lvl="0" eaLnBrk="0" fontAlgn="ctr" hangingPunct="0">
                <a:buClr>
                  <a:srgbClr val="FF0000"/>
                </a:buClr>
                <a:buSzPct val="70000"/>
              </a:pPr>
              <a:r>
                <a:rPr lang="zh-CN" altLang="en-US" sz="1900" b="1" kern="0" dirty="0">
                  <a:solidFill>
                    <a:prstClr val="black"/>
                  </a:solidFill>
                  <a:latin typeface="微软雅黑" pitchFamily="34" charset="-122"/>
                  <a:ea typeface="微软雅黑" pitchFamily="34" charset="-122"/>
                </a:rPr>
                <a:t>是一种货币表示另一种货币的价格，是货币层面的</a:t>
              </a:r>
              <a:r>
                <a:rPr lang="zh-CN" altLang="en-US" sz="1900" b="1" kern="0" dirty="0" smtClean="0">
                  <a:solidFill>
                    <a:prstClr val="black"/>
                  </a:solidFill>
                  <a:latin typeface="微软雅黑" pitchFamily="34" charset="-122"/>
                  <a:ea typeface="微软雅黑" pitchFamily="34" charset="-122"/>
                </a:rPr>
                <a:t>变量，受货币层面因素影响</a:t>
              </a:r>
              <a:endParaRPr lang="zh-CN" altLang="en-US" sz="1900" b="1" kern="0" dirty="0">
                <a:solidFill>
                  <a:prstClr val="black"/>
                </a:solidFill>
                <a:latin typeface="微软雅黑" pitchFamily="34" charset="-122"/>
                <a:ea typeface="微软雅黑" pitchFamily="34" charset="-122"/>
              </a:endParaRPr>
            </a:p>
          </p:txBody>
        </p:sp>
      </p:grpSp>
      <p:grpSp>
        <p:nvGrpSpPr>
          <p:cNvPr id="5" name="组合 26"/>
          <p:cNvGrpSpPr>
            <a:grpSpLocks noChangeAspect="1"/>
          </p:cNvGrpSpPr>
          <p:nvPr/>
        </p:nvGrpSpPr>
        <p:grpSpPr bwMode="auto">
          <a:xfrm>
            <a:off x="1367294" y="3314526"/>
            <a:ext cx="2443163" cy="554038"/>
            <a:chOff x="855540" y="3513439"/>
            <a:chExt cx="1399872" cy="987727"/>
          </a:xfrm>
        </p:grpSpPr>
        <p:sp>
          <p:nvSpPr>
            <p:cNvPr id="61" name="圆角矩形 60"/>
            <p:cNvSpPr/>
            <p:nvPr/>
          </p:nvSpPr>
          <p:spPr>
            <a:xfrm>
              <a:off x="855540" y="3513439"/>
              <a:ext cx="1399872" cy="987727"/>
            </a:xfrm>
            <a:prstGeom prst="roundRect">
              <a:avLst>
                <a:gd name="adj" fmla="val 10568"/>
              </a:avLst>
            </a:prstGeom>
            <a:gradFill flip="none" rotWithShape="1">
              <a:gsLst>
                <a:gs pos="0">
                  <a:srgbClr val="00DFF6"/>
                </a:gs>
                <a:gs pos="90000">
                  <a:srgbClr val="002774"/>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txBody>
            <a:bodyPr anchor="ctr">
              <a:sp3d/>
            </a:bodyPr>
            <a:lstStyle/>
            <a:p>
              <a:pPr marL="0" marR="0" lvl="0"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zh-CN" altLang="en-US" sz="1600" b="1"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62" name="矩形 14"/>
            <p:cNvSpPr>
              <a:spLocks noChangeArrowheads="1"/>
            </p:cNvSpPr>
            <p:nvPr/>
          </p:nvSpPr>
          <p:spPr bwMode="auto">
            <a:xfrm>
              <a:off x="1004859" y="3540910"/>
              <a:ext cx="1101235" cy="932785"/>
            </a:xfrm>
            <a:prstGeom prst="rect">
              <a:avLst/>
            </a:prstGeom>
            <a:noFill/>
            <a:ln w="9525">
              <a:noFill/>
              <a:miter lim="800000"/>
              <a:headEnd/>
              <a:tailEnd/>
            </a:ln>
          </p:spPr>
          <p:txBody>
            <a:bodyPr anchor="ctr">
              <a:spAutoFit/>
            </a:bodyPr>
            <a:lstStyle/>
            <a:p>
              <a:pPr lvl="0" algn="ctr" fontAlgn="ctr">
                <a:buClr>
                  <a:srgbClr val="FF0000"/>
                </a:buClr>
                <a:buSzPct val="70000"/>
                <a:defRPr/>
              </a:pPr>
              <a:r>
                <a:rPr kumimoji="1" lang="zh-CN" altLang="en-US" sz="2800" b="1" kern="0" dirty="0">
                  <a:solidFill>
                    <a:prstClr val="white"/>
                  </a:solidFill>
                  <a:effectLst>
                    <a:reflection blurRad="6350" stA="50000" endA="300" endPos="50000" dist="29997" dir="5400000" sy="-100000" algn="bl" rotWithShape="0"/>
                  </a:effectLst>
                  <a:latin typeface="微软雅黑" pitchFamily="34" charset="-122"/>
                  <a:ea typeface="微软雅黑" pitchFamily="34" charset="-122"/>
                </a:rPr>
                <a:t>货币层面</a:t>
              </a:r>
            </a:p>
          </p:txBody>
        </p:sp>
      </p:grpSp>
      <p:grpSp>
        <p:nvGrpSpPr>
          <p:cNvPr id="6" name="组合 26"/>
          <p:cNvGrpSpPr>
            <a:grpSpLocks noChangeAspect="1"/>
          </p:cNvGrpSpPr>
          <p:nvPr/>
        </p:nvGrpSpPr>
        <p:grpSpPr bwMode="auto">
          <a:xfrm>
            <a:off x="1367294" y="4071764"/>
            <a:ext cx="2443163" cy="555625"/>
            <a:chOff x="855540" y="3513439"/>
            <a:chExt cx="1399872" cy="987727"/>
          </a:xfrm>
        </p:grpSpPr>
        <p:sp>
          <p:nvSpPr>
            <p:cNvPr id="64" name="圆角矩形 63"/>
            <p:cNvSpPr/>
            <p:nvPr/>
          </p:nvSpPr>
          <p:spPr>
            <a:xfrm>
              <a:off x="855540" y="3513439"/>
              <a:ext cx="1399872" cy="987727"/>
            </a:xfrm>
            <a:prstGeom prst="roundRect">
              <a:avLst>
                <a:gd name="adj" fmla="val 10568"/>
              </a:avLst>
            </a:prstGeom>
            <a:gradFill flip="none" rotWithShape="1">
              <a:gsLst>
                <a:gs pos="0">
                  <a:srgbClr val="00DFF6"/>
                </a:gs>
                <a:gs pos="90000">
                  <a:srgbClr val="002774"/>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txBody>
            <a:bodyPr anchor="ctr">
              <a:sp3d/>
            </a:bodyPr>
            <a:lstStyle/>
            <a:p>
              <a:pPr marL="0" marR="0" lvl="0"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zh-CN" altLang="en-US" sz="1600" b="1"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65" name="矩形 64"/>
            <p:cNvSpPr>
              <a:spLocks noChangeArrowheads="1"/>
            </p:cNvSpPr>
            <p:nvPr/>
          </p:nvSpPr>
          <p:spPr bwMode="auto">
            <a:xfrm>
              <a:off x="930021" y="3542241"/>
              <a:ext cx="1250910" cy="930121"/>
            </a:xfrm>
            <a:prstGeom prst="rect">
              <a:avLst/>
            </a:prstGeom>
            <a:noFill/>
            <a:ln w="9525">
              <a:noFill/>
              <a:miter lim="800000"/>
              <a:headEnd/>
              <a:tailEnd/>
            </a:ln>
          </p:spPr>
          <p:txBody>
            <a:bodyPr anchor="ctr">
              <a:spAutoFit/>
            </a:bodyPr>
            <a:lstStyle/>
            <a:p>
              <a:pPr lvl="0" algn="ctr" fontAlgn="ctr">
                <a:buClr>
                  <a:srgbClr val="FF0000"/>
                </a:buClr>
                <a:buSzPct val="70000"/>
                <a:defRPr/>
              </a:pPr>
              <a:r>
                <a:rPr kumimoji="1" lang="zh-CN" altLang="en-US" sz="2800" b="1" kern="0" dirty="0">
                  <a:solidFill>
                    <a:prstClr val="white"/>
                  </a:solidFill>
                  <a:effectLst>
                    <a:reflection blurRad="6350" stA="50000" endA="300" endPos="50000" dist="29997" dir="5400000" sy="-100000" algn="bl" rotWithShape="0"/>
                  </a:effectLst>
                  <a:latin typeface="微软雅黑" pitchFamily="34" charset="-122"/>
                  <a:ea typeface="微软雅黑" pitchFamily="34" charset="-122"/>
                </a:rPr>
                <a:t>实体层面</a:t>
              </a:r>
            </a:p>
          </p:txBody>
        </p:sp>
      </p:grpSp>
      <p:grpSp>
        <p:nvGrpSpPr>
          <p:cNvPr id="7" name="组合 43"/>
          <p:cNvGrpSpPr>
            <a:grpSpLocks/>
          </p:cNvGrpSpPr>
          <p:nvPr/>
        </p:nvGrpSpPr>
        <p:grpSpPr bwMode="auto">
          <a:xfrm>
            <a:off x="5305882" y="2965276"/>
            <a:ext cx="1979612" cy="1981200"/>
            <a:chOff x="5217600" y="3058600"/>
            <a:chExt cx="1116000" cy="1116000"/>
          </a:xfrm>
        </p:grpSpPr>
        <p:sp>
          <p:nvSpPr>
            <p:cNvPr id="67" name="Oval 2"/>
            <p:cNvSpPr>
              <a:spLocks noChangeAspect="1" noChangeArrowheads="1"/>
            </p:cNvSpPr>
            <p:nvPr/>
          </p:nvSpPr>
          <p:spPr bwMode="auto">
            <a:xfrm>
              <a:off x="5217600" y="3058600"/>
              <a:ext cx="1116000" cy="1116000"/>
            </a:xfrm>
            <a:prstGeom prst="ellipse">
              <a:avLst/>
            </a:prstGeom>
            <a:gradFill flip="none" rotWithShape="1">
              <a:gsLst>
                <a:gs pos="0">
                  <a:srgbClr val="FFCF01"/>
                </a:gs>
                <a:gs pos="90000">
                  <a:srgbClr val="E22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txBody>
            <a:bodyPr anchor="ctr">
              <a:sp3d/>
            </a:bodyPr>
            <a:lstStyle/>
            <a:p>
              <a:pPr marL="0" marR="0" lvl="0" indent="0" algn="ctr" defTabSz="914400" eaLnBrk="0" fontAlgn="ctr" latinLnBrk="0" hangingPunct="0">
                <a:lnSpc>
                  <a:spcPct val="100000"/>
                </a:lnSpc>
                <a:spcBef>
                  <a:spcPts val="0"/>
                </a:spcBef>
                <a:spcAft>
                  <a:spcPts val="0"/>
                </a:spcAft>
                <a:buClr>
                  <a:srgbClr val="FF0000"/>
                </a:buClr>
                <a:buSzPct val="70000"/>
                <a:buFontTx/>
                <a:buNone/>
                <a:tabLst/>
                <a:defRPr/>
              </a:pPr>
              <a:endParaRPr kumimoji="0" lang="fr-FR" altLang="zh-CN"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68" name="椭圆 67"/>
            <p:cNvSpPr>
              <a:spLocks/>
            </p:cNvSpPr>
            <p:nvPr/>
          </p:nvSpPr>
          <p:spPr>
            <a:xfrm rot="19388639">
              <a:off x="5222074" y="3126562"/>
              <a:ext cx="756231" cy="540115"/>
            </a:xfrm>
            <a:prstGeom prst="ellipse">
              <a:avLst/>
            </a:prstGeom>
            <a:gradFill flip="none" rotWithShape="1">
              <a:gsLst>
                <a:gs pos="0">
                  <a:sysClr val="window" lastClr="FFFFFF"/>
                </a:gs>
                <a:gs pos="45000">
                  <a:sysClr val="window" lastClr="FFFFFF">
                    <a:alpha val="0"/>
                  </a:sysClr>
                </a:gs>
              </a:gsLst>
              <a:lin ang="5400000" scaled="1"/>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alibri"/>
                <a:ea typeface="微软雅黑" pitchFamily="34" charset="-122"/>
              </a:endParaRPr>
            </a:p>
          </p:txBody>
        </p:sp>
        <p:sp>
          <p:nvSpPr>
            <p:cNvPr id="69" name="椭圆 68"/>
            <p:cNvSpPr/>
            <p:nvPr/>
          </p:nvSpPr>
          <p:spPr>
            <a:xfrm>
              <a:off x="5327131" y="3179241"/>
              <a:ext cx="846138" cy="849318"/>
            </a:xfrm>
            <a:prstGeom prst="ellipse">
              <a:avLst/>
            </a:prstGeom>
            <a:gradFill flip="none" rotWithShape="1">
              <a:gsLst>
                <a:gs pos="10000">
                  <a:srgbClr val="FFC000">
                    <a:alpha val="60000"/>
                  </a:srgbClr>
                </a:gs>
                <a:gs pos="70000">
                  <a:sysClr val="window" lastClr="FFFFFF">
                    <a:alpha val="0"/>
                  </a:sysClr>
                </a:gs>
              </a:gsLst>
              <a:path path="circle">
                <a:fillToRect l="50000" t="50000" r="50000" b="50000"/>
              </a:path>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alibri"/>
                <a:ea typeface="微软雅黑" pitchFamily="34" charset="-122"/>
              </a:endParaRPr>
            </a:p>
          </p:txBody>
        </p:sp>
      </p:grpSp>
      <p:sp>
        <p:nvSpPr>
          <p:cNvPr id="70" name="Text Box 29"/>
          <p:cNvSpPr txBox="1">
            <a:spLocks noChangeArrowheads="1"/>
          </p:cNvSpPr>
          <p:nvPr/>
        </p:nvSpPr>
        <p:spPr bwMode="gray">
          <a:xfrm>
            <a:off x="5529858" y="3540246"/>
            <a:ext cx="1531794" cy="830997"/>
          </a:xfrm>
          <a:prstGeom prst="rect">
            <a:avLst/>
          </a:prstGeom>
          <a:noFill/>
        </p:spPr>
        <p:txBody>
          <a:bodyPr>
            <a:spAutoFit/>
          </a:bodyPr>
          <a:lstStyle/>
          <a:p>
            <a:pPr algn="ctr">
              <a:buClr>
                <a:prstClr val="black"/>
              </a:buClr>
              <a:buSzPct val="120000"/>
              <a:defRPr/>
            </a:pPr>
            <a:r>
              <a:rPr lang="zh-CN" altLang="en-US" sz="2400" b="1" spc="300" dirty="0" smtClean="0">
                <a:ln w="12700" cmpd="sng">
                  <a:solidFill>
                    <a:srgbClr val="4F81BD">
                      <a:tint val="10000"/>
                    </a:srgbClr>
                  </a:solidFill>
                  <a:prstDash val="solid"/>
                  <a:miter lim="800000"/>
                </a:ln>
                <a:gradFill>
                  <a:gsLst>
                    <a:gs pos="10000">
                      <a:srgbClr val="00B0F0"/>
                    </a:gs>
                    <a:gs pos="75000">
                      <a:srgbClr val="002774"/>
                    </a:gs>
                  </a:gsLst>
                  <a:lin ang="5400000"/>
                </a:gradFill>
                <a:effectLst>
                  <a:glow rad="45500">
                    <a:srgbClr val="00B0F0">
                      <a:alpha val="35000"/>
                    </a:srgbClr>
                  </a:glow>
                </a:effectLst>
                <a:latin typeface="微软雅黑" pitchFamily="34" charset="-122"/>
                <a:ea typeface="微软雅黑" pitchFamily="34" charset="-122"/>
              </a:rPr>
              <a:t>汇率的双重性</a:t>
            </a:r>
            <a:endParaRPr lang="zh-CN" altLang="en-US" sz="2400" b="1" spc="300" dirty="0">
              <a:ln w="12700" cmpd="sng">
                <a:solidFill>
                  <a:srgbClr val="4F81BD">
                    <a:tint val="10000"/>
                  </a:srgbClr>
                </a:solidFill>
                <a:prstDash val="solid"/>
                <a:miter lim="800000"/>
              </a:ln>
              <a:gradFill>
                <a:gsLst>
                  <a:gs pos="10000">
                    <a:srgbClr val="00B0F0"/>
                  </a:gs>
                  <a:gs pos="75000">
                    <a:srgbClr val="002774"/>
                  </a:gs>
                </a:gsLst>
                <a:lin ang="5400000"/>
              </a:gradFill>
              <a:effectLst>
                <a:glow rad="45500">
                  <a:srgbClr val="00B0F0">
                    <a:alpha val="35000"/>
                  </a:srgbClr>
                </a:glo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4016" y="1412776"/>
            <a:ext cx="8460432" cy="2448272"/>
          </a:xfrm>
        </p:spPr>
        <p:txBody>
          <a:bodyPr/>
          <a:lstStyle/>
          <a:p>
            <a:pPr>
              <a:buNone/>
            </a:pPr>
            <a:r>
              <a:rPr lang="zh-CN" altLang="en-US" sz="2800" b="1" kern="1200" dirty="0" smtClean="0">
                <a:solidFill>
                  <a:srgbClr val="FF3300"/>
                </a:solidFill>
                <a:latin typeface="Times New Roman" pitchFamily="18" charset="0"/>
                <a:ea typeface="楷体_GB2312" pitchFamily="49" charset="-122"/>
                <a:cs typeface="Times New Roman" pitchFamily="18" charset="0"/>
              </a:rPr>
              <a:t>◎</a:t>
            </a:r>
            <a:r>
              <a:rPr lang="zh-CN" altLang="en-US" sz="2800" b="1" dirty="0" smtClean="0">
                <a:latin typeface="楷体_GB2312" pitchFamily="49" charset="-122"/>
                <a:ea typeface="楷体_GB2312" pitchFamily="49" charset="-122"/>
              </a:rPr>
              <a:t>背景：</a:t>
            </a:r>
            <a:endParaRPr lang="en-US" altLang="zh-CN" sz="2800" b="1" dirty="0" smtClean="0">
              <a:latin typeface="楷体_GB2312" pitchFamily="49" charset="-122"/>
              <a:ea typeface="楷体_GB2312" pitchFamily="49" charset="-122"/>
            </a:endParaRPr>
          </a:p>
          <a:p>
            <a:pPr lvl="1">
              <a:lnSpc>
                <a:spcPct val="160000"/>
              </a:lnSpc>
              <a:buClr>
                <a:srgbClr val="FF0000"/>
              </a:buClr>
              <a:buFont typeface="Wingdings" pitchFamily="2" charset="2"/>
              <a:buChar char="ü"/>
            </a:pPr>
            <a:r>
              <a:rPr lang="zh-CN" altLang="en-US" sz="2400" kern="1200" dirty="0" smtClean="0">
                <a:latin typeface="Times New Roman" pitchFamily="18" charset="0"/>
                <a:ea typeface="楷体_GB2312" pitchFamily="49" charset="-122"/>
                <a:cs typeface="Times New Roman" pitchFamily="18" charset="0"/>
              </a:rPr>
              <a:t>布雷顿森林体系的解体，主要经济体纷纷推行金融自由化政策，大多采用浮动汇率制，国际经济联系日益紧密，国际金融市场一体化迅速发展浮动汇率</a:t>
            </a:r>
            <a:endParaRPr lang="en-US" altLang="zh-CN" sz="2400" kern="1200" dirty="0" smtClean="0">
              <a:latin typeface="Times New Roman" pitchFamily="18" charset="0"/>
              <a:ea typeface="楷体_GB2312" pitchFamily="49" charset="-122"/>
              <a:cs typeface="Times New Roman" pitchFamily="18" charset="0"/>
            </a:endParaRPr>
          </a:p>
          <a:p>
            <a:pPr lvl="1">
              <a:lnSpc>
                <a:spcPct val="160000"/>
              </a:lnSpc>
              <a:buClr>
                <a:srgbClr val="FF0000"/>
              </a:buClr>
              <a:buFont typeface="Wingdings" pitchFamily="2" charset="2"/>
              <a:buChar char="ü"/>
            </a:pPr>
            <a:r>
              <a:rPr lang="zh-CN" altLang="en-US" sz="2400" kern="1200" dirty="0" smtClean="0">
                <a:latin typeface="Times New Roman" pitchFamily="18" charset="0"/>
                <a:ea typeface="楷体_GB2312" pitchFamily="49" charset="-122"/>
                <a:cs typeface="Times New Roman" pitchFamily="18" charset="0"/>
              </a:rPr>
              <a:t>浮动汇率制度下的</a:t>
            </a:r>
            <a:r>
              <a:rPr lang="zh-CN" altLang="en-US" sz="2400" kern="1200" dirty="0" smtClean="0">
                <a:solidFill>
                  <a:srgbClr val="FF0000"/>
                </a:solidFill>
                <a:latin typeface="Times New Roman" pitchFamily="18" charset="0"/>
                <a:ea typeface="楷体_GB2312" pitchFamily="49" charset="-122"/>
                <a:cs typeface="Times New Roman" pitchFamily="18" charset="0"/>
              </a:rPr>
              <a:t>汇率波动</a:t>
            </a:r>
            <a:r>
              <a:rPr lang="zh-CN" altLang="en-US" sz="2400" kern="1200" dirty="0" smtClean="0">
                <a:latin typeface="Times New Roman" pitchFamily="18" charset="0"/>
                <a:ea typeface="楷体_GB2312" pitchFamily="49" charset="-122"/>
                <a:cs typeface="Times New Roman" pitchFamily="18" charset="0"/>
              </a:rPr>
              <a:t>幅度和频率增大，</a:t>
            </a:r>
            <a:r>
              <a:rPr lang="zh-CN" altLang="en-US" sz="2400" dirty="0" smtClean="0">
                <a:latin typeface="楷体_GB2312" pitchFamily="49" charset="-122"/>
                <a:ea typeface="楷体_GB2312" pitchFamily="49" charset="-122"/>
              </a:rPr>
              <a:t>与其他类金融资产的价格走势类似。</a:t>
            </a:r>
            <a:endParaRPr lang="en-US" altLang="zh-CN" sz="2400" kern="1200" dirty="0" smtClean="0">
              <a:latin typeface="Times New Roman" pitchFamily="18" charset="0"/>
              <a:ea typeface="楷体_GB2312" pitchFamily="49" charset="-122"/>
              <a:cs typeface="Times New Roman" pitchFamily="18" charset="0"/>
            </a:endParaRPr>
          </a:p>
          <a:p>
            <a:pPr>
              <a:buNone/>
            </a:pPr>
            <a:r>
              <a:rPr lang="zh-CN" altLang="en-US" b="1" dirty="0" smtClean="0">
                <a:latin typeface="楷体_GB2312" pitchFamily="49" charset="-122"/>
                <a:ea typeface="楷体_GB2312" pitchFamily="49" charset="-122"/>
              </a:rPr>
              <a:t> </a:t>
            </a:r>
            <a:endParaRPr lang="zh-CN" altLang="en-US" b="1" dirty="0">
              <a:latin typeface="楷体_GB2312" pitchFamily="49" charset="-122"/>
              <a:ea typeface="楷体_GB2312" pitchFamily="49" charset="-122"/>
            </a:endParaRPr>
          </a:p>
        </p:txBody>
      </p:sp>
      <p:sp>
        <p:nvSpPr>
          <p:cNvPr id="4" name="标题 1"/>
          <p:cNvSpPr>
            <a:spLocks noGrp="1"/>
          </p:cNvSpPr>
          <p:nvPr>
            <p:ph type="title"/>
          </p:nvPr>
        </p:nvSpPr>
        <p:spPr>
          <a:xfrm>
            <a:off x="457200" y="325438"/>
            <a:ext cx="5194920" cy="927100"/>
          </a:xfrm>
        </p:spPr>
        <p:txBody>
          <a:bodyPr/>
          <a:lstStyle/>
          <a:p>
            <a:r>
              <a:rPr lang="zh-CN" altLang="en-US" sz="3600" dirty="0" smtClean="0">
                <a:latin typeface="隶书" pitchFamily="49" charset="-122"/>
                <a:ea typeface="隶书" pitchFamily="49" charset="-122"/>
              </a:rPr>
              <a:t>二、现代汇率决定理论</a:t>
            </a:r>
            <a:r>
              <a:rPr lang="en-US" altLang="zh-CN" dirty="0" smtClean="0">
                <a:latin typeface="隶书" pitchFamily="49" charset="-122"/>
                <a:ea typeface="隶书" pitchFamily="49" charset="-122"/>
              </a:rPr>
              <a:t/>
            </a:r>
            <a:br>
              <a:rPr lang="en-US" altLang="zh-CN" dirty="0" smtClean="0">
                <a:latin typeface="隶书" pitchFamily="49" charset="-122"/>
                <a:ea typeface="隶书" pitchFamily="49" charset="-122"/>
              </a:rPr>
            </a:br>
            <a:r>
              <a:rPr lang="zh-CN" altLang="en-US" sz="2400" dirty="0" smtClean="0">
                <a:solidFill>
                  <a:schemeClr val="tx1"/>
                </a:solidFill>
                <a:latin typeface="隶书" pitchFamily="49" charset="-122"/>
                <a:ea typeface="隶书" pitchFamily="49" charset="-122"/>
              </a:rPr>
              <a:t>（布雷顿森林体系解体之后的理论）</a:t>
            </a:r>
            <a:endParaRPr lang="zh-CN" altLang="en-US" sz="2400" dirty="0">
              <a:solidFill>
                <a:schemeClr val="tx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32656"/>
            <a:ext cx="9036496" cy="7410747"/>
          </a:xfrm>
          <a:prstGeom prst="rect">
            <a:avLst/>
          </a:prstGeom>
        </p:spPr>
        <p:txBody>
          <a:bodyPr wrap="square">
            <a:spAutoFit/>
          </a:bodyPr>
          <a:lstStyle/>
          <a:p>
            <a:pPr>
              <a:buNone/>
            </a:pPr>
            <a:r>
              <a:rPr lang="zh-CN" altLang="en-US" sz="2800" b="1" dirty="0">
                <a:solidFill>
                  <a:srgbClr val="FF3300"/>
                </a:solidFill>
                <a:latin typeface="Times New Roman" pitchFamily="18" charset="0"/>
                <a:ea typeface="楷体_GB2312" pitchFamily="49" charset="-122"/>
                <a:cs typeface="Times New Roman" pitchFamily="18" charset="0"/>
              </a:rPr>
              <a:t>◎</a:t>
            </a:r>
            <a:r>
              <a:rPr lang="zh-CN" altLang="en-US" sz="2800" b="1" dirty="0">
                <a:latin typeface="楷体_GB2312" pitchFamily="49" charset="-122"/>
                <a:ea typeface="楷体_GB2312" pitchFamily="49" charset="-122"/>
              </a:rPr>
              <a:t>现代汇率决定理论主要是</a:t>
            </a:r>
            <a:r>
              <a:rPr lang="zh-CN" altLang="en-US" sz="2800" b="1" dirty="0">
                <a:solidFill>
                  <a:srgbClr val="C00000"/>
                </a:solidFill>
                <a:latin typeface="楷体_GB2312" pitchFamily="49" charset="-122"/>
                <a:ea typeface="楷体_GB2312" pitchFamily="49" charset="-122"/>
              </a:rPr>
              <a:t>资产市场分析法，</a:t>
            </a:r>
            <a:r>
              <a:rPr lang="zh-CN" altLang="en-US" sz="2800" b="1" dirty="0">
                <a:latin typeface="楷体_GB2312" pitchFamily="49" charset="-122"/>
                <a:ea typeface="楷体_GB2312" pitchFamily="49" charset="-122"/>
              </a:rPr>
              <a:t>包括</a:t>
            </a:r>
            <a:r>
              <a:rPr lang="zh-CN" altLang="en-US" sz="2800" b="1" dirty="0">
                <a:solidFill>
                  <a:srgbClr val="C00000"/>
                </a:solidFill>
                <a:latin typeface="楷体_GB2312" pitchFamily="49" charset="-122"/>
                <a:ea typeface="楷体_GB2312" pitchFamily="49" charset="-122"/>
              </a:rPr>
              <a:t>货币分析</a:t>
            </a:r>
            <a:r>
              <a:rPr lang="zh-CN" altLang="en-US" sz="2800" b="1" dirty="0" smtClean="0">
                <a:solidFill>
                  <a:srgbClr val="C00000"/>
                </a:solidFill>
                <a:latin typeface="楷体_GB2312" pitchFamily="49" charset="-122"/>
                <a:ea typeface="楷体_GB2312" pitchFamily="49" charset="-122"/>
              </a:rPr>
              <a:t>法</a:t>
            </a:r>
            <a:r>
              <a:rPr lang="zh-CN" altLang="en-US" sz="2800" b="1" dirty="0" smtClean="0">
                <a:latin typeface="楷体_GB2312" pitchFamily="49" charset="-122"/>
                <a:ea typeface="楷体_GB2312" pitchFamily="49" charset="-122"/>
              </a:rPr>
              <a:t>和</a:t>
            </a:r>
            <a:r>
              <a:rPr lang="zh-CN" altLang="en-US" sz="2800" b="1" dirty="0" smtClean="0">
                <a:solidFill>
                  <a:srgbClr val="C00000"/>
                </a:solidFill>
                <a:latin typeface="楷体_GB2312" pitchFamily="49" charset="-122"/>
                <a:ea typeface="楷体_GB2312" pitchFamily="49" charset="-122"/>
              </a:rPr>
              <a:t>资产</a:t>
            </a:r>
            <a:r>
              <a:rPr lang="zh-CN" altLang="en-US" sz="2800" b="1" dirty="0">
                <a:solidFill>
                  <a:srgbClr val="C00000"/>
                </a:solidFill>
                <a:latin typeface="楷体_GB2312" pitchFamily="49" charset="-122"/>
                <a:ea typeface="楷体_GB2312" pitchFamily="49" charset="-122"/>
              </a:rPr>
              <a:t>组合分析法</a:t>
            </a:r>
            <a:r>
              <a:rPr lang="zh-CN" altLang="en-US" sz="2800" b="1" dirty="0" smtClean="0">
                <a:latin typeface="楷体_GB2312" pitchFamily="49" charset="-122"/>
                <a:ea typeface="楷体_GB2312" pitchFamily="49" charset="-122"/>
              </a:rPr>
              <a:t>。</a:t>
            </a:r>
            <a:endParaRPr lang="en-US" altLang="zh-CN" sz="2800" b="1" dirty="0" smtClean="0">
              <a:latin typeface="楷体_GB2312" pitchFamily="49" charset="-122"/>
              <a:ea typeface="楷体_GB2312" pitchFamily="49" charset="-122"/>
            </a:endParaRPr>
          </a:p>
          <a:p>
            <a:r>
              <a:rPr lang="zh-CN" altLang="en-US" sz="2800" b="1" dirty="0" smtClean="0">
                <a:solidFill>
                  <a:srgbClr val="FF3300"/>
                </a:solidFill>
                <a:latin typeface="Times New Roman" pitchFamily="18" charset="0"/>
                <a:ea typeface="楷体_GB2312" pitchFamily="49" charset="-122"/>
                <a:cs typeface="Times New Roman" pitchFamily="18" charset="0"/>
              </a:rPr>
              <a:t>◎</a:t>
            </a:r>
            <a:r>
              <a:rPr lang="zh-CN" altLang="en-US" sz="2800" b="1" dirty="0" smtClean="0">
                <a:latin typeface="Times New Roman" pitchFamily="18" charset="0"/>
                <a:ea typeface="楷体_GB2312" pitchFamily="49" charset="-122"/>
                <a:cs typeface="Times New Roman" pitchFamily="18" charset="0"/>
              </a:rPr>
              <a:t>模型概述</a:t>
            </a:r>
            <a:r>
              <a:rPr lang="zh-CN" altLang="en-US" sz="2800" b="1" dirty="0" smtClean="0">
                <a:latin typeface="楷体_GB2312" pitchFamily="49" charset="-122"/>
                <a:ea typeface="楷体_GB2312" pitchFamily="49" charset="-122"/>
              </a:rPr>
              <a:t>：</a:t>
            </a:r>
            <a:endParaRPr lang="en-US" altLang="zh-CN" sz="2800" b="1" dirty="0" smtClean="0">
              <a:latin typeface="楷体_GB2312" pitchFamily="49" charset="-122"/>
              <a:ea typeface="楷体_GB2312" pitchFamily="49" charset="-122"/>
            </a:endParaRPr>
          </a:p>
          <a:p>
            <a:pPr lvl="1">
              <a:lnSpc>
                <a:spcPct val="150000"/>
              </a:lnSpc>
              <a:buClr>
                <a:srgbClr val="FF0000"/>
              </a:buClr>
              <a:buFont typeface="Wingdings" panose="05000000000000000000" pitchFamily="2" charset="2"/>
              <a:buChar char="ü"/>
            </a:pPr>
            <a:r>
              <a:rPr lang="zh-CN" altLang="en-US" sz="2400" dirty="0" smtClean="0">
                <a:latin typeface="楷体_GB2312" pitchFamily="49" charset="-122"/>
                <a:ea typeface="楷体_GB2312" pitchFamily="49" charset="-122"/>
              </a:rPr>
              <a:t>着重从</a:t>
            </a:r>
            <a:r>
              <a:rPr lang="zh-CN" altLang="en-US" sz="2400" b="1" dirty="0" smtClean="0">
                <a:solidFill>
                  <a:srgbClr val="7030A0"/>
                </a:solidFill>
                <a:latin typeface="楷体_GB2312" pitchFamily="49" charset="-122"/>
                <a:ea typeface="楷体_GB2312" pitchFamily="49" charset="-122"/>
              </a:rPr>
              <a:t>跨境资金流动</a:t>
            </a:r>
            <a:r>
              <a:rPr lang="zh-CN" altLang="en-US" sz="2400" dirty="0" smtClean="0">
                <a:latin typeface="楷体_GB2312" pitchFamily="49" charset="-122"/>
                <a:ea typeface="楷体_GB2312" pitchFamily="49" charset="-122"/>
              </a:rPr>
              <a:t>和</a:t>
            </a:r>
            <a:r>
              <a:rPr lang="zh-CN" altLang="en-US" sz="2400" b="1" dirty="0" smtClean="0">
                <a:solidFill>
                  <a:srgbClr val="7030A0"/>
                </a:solidFill>
                <a:latin typeface="楷体_GB2312" pitchFamily="49" charset="-122"/>
                <a:ea typeface="楷体_GB2312" pitchFamily="49" charset="-122"/>
              </a:rPr>
              <a:t>货币供给</a:t>
            </a:r>
            <a:r>
              <a:rPr lang="zh-CN" altLang="en-US" sz="2400" dirty="0" smtClean="0">
                <a:latin typeface="楷体_GB2312" pitchFamily="49" charset="-122"/>
                <a:ea typeface="楷体_GB2312" pitchFamily="49" charset="-122"/>
              </a:rPr>
              <a:t>的角度进行分析，更加强调</a:t>
            </a:r>
            <a:r>
              <a:rPr lang="zh-CN" altLang="en-US" sz="2400" b="1" dirty="0" smtClean="0">
                <a:solidFill>
                  <a:srgbClr val="7030A0"/>
                </a:solidFill>
                <a:latin typeface="楷体_GB2312" pitchFamily="49" charset="-122"/>
                <a:ea typeface="楷体_GB2312" pitchFamily="49" charset="-122"/>
              </a:rPr>
              <a:t>资产市场存量均衡</a:t>
            </a:r>
            <a:r>
              <a:rPr lang="zh-CN" altLang="en-US" sz="2400" dirty="0" smtClean="0">
                <a:latin typeface="楷体_GB2312" pitchFamily="49" charset="-122"/>
                <a:ea typeface="楷体_GB2312" pitchFamily="49" charset="-122"/>
              </a:rPr>
              <a:t>对汇率的决定作用。</a:t>
            </a:r>
            <a:endParaRPr lang="en-US" altLang="zh-CN" sz="2400" dirty="0" smtClean="0">
              <a:latin typeface="楷体_GB2312" pitchFamily="49" charset="-122"/>
              <a:ea typeface="楷体_GB2312" pitchFamily="49" charset="-122"/>
            </a:endParaRPr>
          </a:p>
          <a:p>
            <a:pPr lvl="1">
              <a:lnSpc>
                <a:spcPct val="150000"/>
              </a:lnSpc>
              <a:buClr>
                <a:srgbClr val="FF0000"/>
              </a:buClr>
              <a:buFont typeface="Wingdings" panose="05000000000000000000" pitchFamily="2" charset="2"/>
              <a:buChar char="ü"/>
            </a:pPr>
            <a:r>
              <a:rPr lang="zh-CN" altLang="en-US" sz="2400" dirty="0" smtClean="0">
                <a:latin typeface="楷体_GB2312" pitchFamily="49" charset="-122"/>
                <a:ea typeface="楷体_GB2312" pitchFamily="49" charset="-122"/>
              </a:rPr>
              <a:t>汇率变动是为了实现</a:t>
            </a:r>
            <a:r>
              <a:rPr lang="zh-CN" altLang="en-US" sz="2400" b="1" dirty="0" smtClean="0">
                <a:solidFill>
                  <a:srgbClr val="7030A0"/>
                </a:solidFill>
                <a:latin typeface="楷体_GB2312" pitchFamily="49" charset="-122"/>
                <a:ea typeface="楷体_GB2312" pitchFamily="49" charset="-122"/>
              </a:rPr>
              <a:t>两国资产市场的存量均衡</a:t>
            </a:r>
            <a:r>
              <a:rPr lang="zh-CN" altLang="en-US" sz="2400" dirty="0" smtClean="0">
                <a:latin typeface="楷体_GB2312" pitchFamily="49" charset="-122"/>
                <a:ea typeface="楷体_GB2312" pitchFamily="49" charset="-122"/>
              </a:rPr>
              <a:t>，均衡汇率即两国</a:t>
            </a:r>
            <a:r>
              <a:rPr lang="zh-CN" altLang="en-US" sz="2400" b="1" dirty="0" smtClean="0">
                <a:solidFill>
                  <a:srgbClr val="7030A0"/>
                </a:solidFill>
                <a:latin typeface="楷体_GB2312" pitchFamily="49" charset="-122"/>
                <a:ea typeface="楷体_GB2312" pitchFamily="49" charset="-122"/>
              </a:rPr>
              <a:t>资产存量供求均衡</a:t>
            </a:r>
            <a:r>
              <a:rPr lang="zh-CN" altLang="en-US" sz="2400" dirty="0" smtClean="0">
                <a:latin typeface="楷体_GB2312" pitchFamily="49" charset="-122"/>
                <a:ea typeface="楷体_GB2312" pitchFamily="49" charset="-122"/>
              </a:rPr>
              <a:t>时的两国货币相对价格。</a:t>
            </a:r>
            <a:endParaRPr lang="en-US" altLang="zh-CN" sz="2400" dirty="0" smtClean="0">
              <a:latin typeface="楷体_GB2312" pitchFamily="49" charset="-122"/>
              <a:ea typeface="楷体_GB2312" pitchFamily="49" charset="-122"/>
            </a:endParaRPr>
          </a:p>
          <a:p>
            <a:pPr lvl="1">
              <a:lnSpc>
                <a:spcPct val="150000"/>
              </a:lnSpc>
              <a:buClr>
                <a:srgbClr val="FF0000"/>
              </a:buClr>
              <a:buFont typeface="Wingdings" panose="05000000000000000000" pitchFamily="2" charset="2"/>
              <a:buChar char="ü"/>
            </a:pPr>
            <a:r>
              <a:rPr lang="zh-CN" altLang="en-US" sz="2400" dirty="0" smtClean="0">
                <a:latin typeface="楷体_GB2312" pitchFamily="49" charset="-122"/>
                <a:ea typeface="楷体_GB2312" pitchFamily="49" charset="-122"/>
              </a:rPr>
              <a:t>近年来，汇率决定理论的相关研究中出现了新的动向：更加关注微观基础。</a:t>
            </a:r>
            <a:endParaRPr lang="en-US" altLang="zh-CN" sz="2400" dirty="0" smtClean="0">
              <a:latin typeface="楷体_GB2312" pitchFamily="49" charset="-122"/>
              <a:ea typeface="楷体_GB2312" pitchFamily="49" charset="-122"/>
            </a:endParaRPr>
          </a:p>
          <a:p>
            <a:pPr lvl="1">
              <a:lnSpc>
                <a:spcPct val="150000"/>
              </a:lnSpc>
              <a:buClr>
                <a:srgbClr val="FF0000"/>
              </a:buClr>
              <a:buFont typeface="Wingdings" panose="05000000000000000000" pitchFamily="2" charset="2"/>
              <a:buChar char="ü"/>
            </a:pPr>
            <a:r>
              <a:rPr lang="zh-CN" altLang="en-US" sz="2400" dirty="0" smtClean="0">
                <a:latin typeface="楷体_GB2312" pitchFamily="49" charset="-122"/>
                <a:ea typeface="楷体_GB2312" pitchFamily="49" charset="-122"/>
              </a:rPr>
              <a:t>货币当局的外汇市场干预或管理会影响汇率变动。</a:t>
            </a:r>
            <a:endParaRPr lang="en-US" altLang="zh-CN" sz="2400" dirty="0" smtClean="0">
              <a:latin typeface="楷体_GB2312" pitchFamily="49" charset="-122"/>
              <a:ea typeface="楷体_GB2312" pitchFamily="49" charset="-122"/>
            </a:endParaRPr>
          </a:p>
          <a:p>
            <a:pPr lvl="3">
              <a:lnSpc>
                <a:spcPct val="120000"/>
              </a:lnSpc>
              <a:buClr>
                <a:srgbClr val="FF0000"/>
              </a:buClr>
              <a:buFont typeface="Arial" pitchFamily="34" charset="0"/>
              <a:buChar char="•"/>
            </a:pPr>
            <a:r>
              <a:rPr lang="zh-CN" altLang="en-US" sz="2400" dirty="0" smtClean="0">
                <a:latin typeface="楷体_GB2312" pitchFamily="49" charset="-122"/>
                <a:ea typeface="楷体_GB2312" pitchFamily="49" charset="-122"/>
              </a:rPr>
              <a:t>各国货币当局为使汇率维持在有利于本国经济的水平，尤其是为了避免短期内的汇率剧烈波动对金融市场和经济运行造成不利影响，往往对汇率进行干预或管理。</a:t>
            </a:r>
            <a:endParaRPr lang="en-US" altLang="zh-CN" sz="2400" dirty="0" smtClean="0">
              <a:latin typeface="楷体_GB2312" pitchFamily="49" charset="-122"/>
              <a:ea typeface="楷体_GB2312" pitchFamily="49" charset="-122"/>
            </a:endParaRPr>
          </a:p>
          <a:p>
            <a:pPr lvl="1">
              <a:lnSpc>
                <a:spcPts val="3500"/>
              </a:lnSpc>
              <a:buClr>
                <a:srgbClr val="FF0000"/>
              </a:buClr>
              <a:buFont typeface="Wingdings" panose="05000000000000000000" pitchFamily="2" charset="2"/>
              <a:buChar char="ü"/>
            </a:pPr>
            <a:endParaRPr lang="en-US" altLang="zh-CN" sz="2200" dirty="0" smtClean="0">
              <a:latin typeface="楷体_GB2312" pitchFamily="49" charset="-122"/>
              <a:ea typeface="楷体_GB2312" pitchFamily="49" charset="-122"/>
            </a:endParaRPr>
          </a:p>
          <a:p>
            <a:pPr lvl="1">
              <a:buClr>
                <a:srgbClr val="FF0000"/>
              </a:buClr>
            </a:pPr>
            <a:endParaRPr lang="zh-CN" altLang="en-US" sz="2400" b="1" dirty="0">
              <a:latin typeface="楷体_GB2312" pitchFamily="49" charset="-122"/>
              <a:ea typeface="楷体_GB2312" pitchFamily="49" charset="-122"/>
            </a:endParaRPr>
          </a:p>
        </p:txBody>
      </p:sp>
    </p:spTree>
    <p:extLst>
      <p:ext uri="{BB962C8B-B14F-4D97-AF65-F5344CB8AC3E}">
        <p14:creationId xmlns="" xmlns:p14="http://schemas.microsoft.com/office/powerpoint/2010/main" val="32934387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32656"/>
            <a:ext cx="9036496" cy="5755422"/>
          </a:xfrm>
          <a:prstGeom prst="rect">
            <a:avLst/>
          </a:prstGeom>
        </p:spPr>
        <p:txBody>
          <a:bodyPr wrap="square">
            <a:spAutoFit/>
          </a:bodyPr>
          <a:lstStyle/>
          <a:p>
            <a:pPr>
              <a:buNone/>
            </a:pPr>
            <a:r>
              <a:rPr lang="zh-CN" altLang="en-US" sz="2800" b="1" dirty="0">
                <a:solidFill>
                  <a:srgbClr val="FF3300"/>
                </a:solidFill>
                <a:latin typeface="Times New Roman" pitchFamily="18" charset="0"/>
                <a:ea typeface="楷体_GB2312" pitchFamily="49" charset="-122"/>
                <a:cs typeface="Times New Roman" pitchFamily="18" charset="0"/>
              </a:rPr>
              <a:t>◎</a:t>
            </a:r>
            <a:r>
              <a:rPr lang="zh-CN" altLang="en-US" sz="2800" b="1" dirty="0">
                <a:latin typeface="楷体_GB2312" pitchFamily="49" charset="-122"/>
                <a:ea typeface="楷体_GB2312" pitchFamily="49" charset="-122"/>
              </a:rPr>
              <a:t>现代汇率决定理论主要是</a:t>
            </a:r>
            <a:r>
              <a:rPr lang="zh-CN" altLang="en-US" sz="2800" b="1" dirty="0">
                <a:solidFill>
                  <a:srgbClr val="C00000"/>
                </a:solidFill>
                <a:latin typeface="楷体_GB2312" pitchFamily="49" charset="-122"/>
                <a:ea typeface="楷体_GB2312" pitchFamily="49" charset="-122"/>
              </a:rPr>
              <a:t>资产市场分析法，</a:t>
            </a:r>
            <a:r>
              <a:rPr lang="zh-CN" altLang="en-US" sz="2800" b="1" dirty="0">
                <a:latin typeface="楷体_GB2312" pitchFamily="49" charset="-122"/>
                <a:ea typeface="楷体_GB2312" pitchFamily="49" charset="-122"/>
              </a:rPr>
              <a:t>包括</a:t>
            </a:r>
            <a:r>
              <a:rPr lang="zh-CN" altLang="en-US" sz="2800" b="1" dirty="0">
                <a:solidFill>
                  <a:srgbClr val="C00000"/>
                </a:solidFill>
                <a:latin typeface="楷体_GB2312" pitchFamily="49" charset="-122"/>
                <a:ea typeface="楷体_GB2312" pitchFamily="49" charset="-122"/>
              </a:rPr>
              <a:t>货币分析</a:t>
            </a:r>
            <a:r>
              <a:rPr lang="zh-CN" altLang="en-US" sz="2800" b="1" dirty="0" smtClean="0">
                <a:solidFill>
                  <a:srgbClr val="C00000"/>
                </a:solidFill>
                <a:latin typeface="楷体_GB2312" pitchFamily="49" charset="-122"/>
                <a:ea typeface="楷体_GB2312" pitchFamily="49" charset="-122"/>
              </a:rPr>
              <a:t>法</a:t>
            </a:r>
            <a:r>
              <a:rPr lang="zh-CN" altLang="en-US" sz="2800" b="1" dirty="0" smtClean="0">
                <a:latin typeface="楷体_GB2312" pitchFamily="49" charset="-122"/>
                <a:ea typeface="楷体_GB2312" pitchFamily="49" charset="-122"/>
              </a:rPr>
              <a:t>和</a:t>
            </a:r>
            <a:r>
              <a:rPr lang="zh-CN" altLang="en-US" sz="2800" b="1" dirty="0" smtClean="0">
                <a:solidFill>
                  <a:srgbClr val="C00000"/>
                </a:solidFill>
                <a:latin typeface="楷体_GB2312" pitchFamily="49" charset="-122"/>
                <a:ea typeface="楷体_GB2312" pitchFamily="49" charset="-122"/>
              </a:rPr>
              <a:t>资产</a:t>
            </a:r>
            <a:r>
              <a:rPr lang="zh-CN" altLang="en-US" sz="2800" b="1" dirty="0">
                <a:solidFill>
                  <a:srgbClr val="C00000"/>
                </a:solidFill>
                <a:latin typeface="楷体_GB2312" pitchFamily="49" charset="-122"/>
                <a:ea typeface="楷体_GB2312" pitchFamily="49" charset="-122"/>
              </a:rPr>
              <a:t>组合分析法</a:t>
            </a:r>
            <a:r>
              <a:rPr lang="zh-CN" altLang="en-US" sz="2800" b="1" dirty="0">
                <a:latin typeface="楷体_GB2312" pitchFamily="49" charset="-122"/>
                <a:ea typeface="楷体_GB2312" pitchFamily="49" charset="-122"/>
              </a:rPr>
              <a:t>。</a:t>
            </a:r>
            <a:endParaRPr lang="en-US" altLang="zh-CN" sz="2800" b="1" dirty="0">
              <a:latin typeface="楷体_GB2312" pitchFamily="49" charset="-122"/>
              <a:ea typeface="楷体_GB2312" pitchFamily="49" charset="-122"/>
            </a:endParaRPr>
          </a:p>
          <a:p>
            <a:pPr lvl="1">
              <a:lnSpc>
                <a:spcPct val="150000"/>
              </a:lnSpc>
              <a:buClr>
                <a:srgbClr val="FF0000"/>
              </a:buClr>
              <a:buFont typeface="Wingdings" panose="05000000000000000000" pitchFamily="2" charset="2"/>
              <a:buChar char="ü"/>
            </a:pPr>
            <a:r>
              <a:rPr lang="zh-CN" altLang="en-US" sz="2400" dirty="0" smtClean="0">
                <a:latin typeface="楷体_GB2312" pitchFamily="49" charset="-122"/>
                <a:ea typeface="楷体_GB2312" pitchFamily="49" charset="-122"/>
              </a:rPr>
              <a:t>模型存在两个国家，每个国家有两类资产：货币和债券；其中货币没有利息，债券有利息。</a:t>
            </a:r>
            <a:endParaRPr lang="en-US" altLang="zh-CN" sz="2400" dirty="0" smtClean="0">
              <a:latin typeface="楷体_GB2312" pitchFamily="49" charset="-122"/>
              <a:ea typeface="楷体_GB2312" pitchFamily="49" charset="-122"/>
            </a:endParaRPr>
          </a:p>
          <a:p>
            <a:pPr lvl="1">
              <a:lnSpc>
                <a:spcPct val="150000"/>
              </a:lnSpc>
              <a:buClr>
                <a:srgbClr val="FF0000"/>
              </a:buClr>
              <a:buFont typeface="Wingdings" panose="05000000000000000000" pitchFamily="2" charset="2"/>
              <a:buChar char="ü"/>
            </a:pPr>
            <a:r>
              <a:rPr lang="zh-CN" altLang="en-US" sz="2400" dirty="0" smtClean="0">
                <a:latin typeface="楷体_GB2312" pitchFamily="49" charset="-122"/>
                <a:ea typeface="楷体_GB2312" pitchFamily="49" charset="-122"/>
              </a:rPr>
              <a:t>在资本</a:t>
            </a:r>
            <a:r>
              <a:rPr lang="zh-CN" altLang="en-US" sz="2400" b="1" dirty="0" smtClean="0">
                <a:solidFill>
                  <a:srgbClr val="7030A0"/>
                </a:solidFill>
                <a:latin typeface="楷体_GB2312" pitchFamily="49" charset="-122"/>
                <a:ea typeface="楷体_GB2312" pitchFamily="49" charset="-122"/>
              </a:rPr>
              <a:t>自由流动</a:t>
            </a:r>
            <a:r>
              <a:rPr lang="zh-CN" altLang="en-US" sz="2400" dirty="0" smtClean="0">
                <a:latin typeface="楷体_GB2312" pitchFamily="49" charset="-122"/>
                <a:ea typeface="楷体_GB2312" pitchFamily="49" charset="-122"/>
              </a:rPr>
              <a:t>的背景下，本国居民可以持有外国货币和债券，由于外国货币不能用来交换，且其无利息。因此持有外国货币劣于持有外国债券。最终，</a:t>
            </a:r>
            <a:r>
              <a:rPr lang="zh-CN" altLang="en-US" sz="2400" b="1" dirty="0" smtClean="0">
                <a:solidFill>
                  <a:srgbClr val="7030A0"/>
                </a:solidFill>
                <a:latin typeface="楷体_GB2312" pitchFamily="49" charset="-122"/>
                <a:ea typeface="楷体_GB2312" pitchFamily="49" charset="-122"/>
              </a:rPr>
              <a:t>本国居民只会持有本国货币、本国债券以及外国债券</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lvl="1">
              <a:lnSpc>
                <a:spcPct val="150000"/>
              </a:lnSpc>
              <a:buClr>
                <a:srgbClr val="FF0000"/>
              </a:buClr>
              <a:buFont typeface="Wingdings" panose="05000000000000000000" pitchFamily="2" charset="2"/>
              <a:buChar char="ü"/>
            </a:pPr>
            <a:r>
              <a:rPr lang="zh-CN" altLang="en-US" sz="2400" dirty="0" smtClean="0">
                <a:latin typeface="楷体_GB2312" pitchFamily="49" charset="-122"/>
                <a:ea typeface="楷体_GB2312" pitchFamily="49" charset="-122"/>
              </a:rPr>
              <a:t>本国是小国经济，本国的变量只会通过汇率这个变量来影响其它变量。</a:t>
            </a:r>
            <a:endParaRPr lang="en-US" altLang="zh-CN" sz="2400" dirty="0" smtClean="0">
              <a:latin typeface="楷体_GB2312" pitchFamily="49" charset="-122"/>
              <a:ea typeface="楷体_GB2312" pitchFamily="49" charset="-122"/>
            </a:endParaRPr>
          </a:p>
          <a:p>
            <a:pPr lvl="1">
              <a:buClr>
                <a:srgbClr val="FF0000"/>
              </a:buClr>
            </a:pPr>
            <a:endParaRPr lang="zh-CN" altLang="en-US" sz="2400" b="1" dirty="0">
              <a:latin typeface="楷体_GB2312" pitchFamily="49" charset="-122"/>
              <a:ea typeface="楷体_GB2312" pitchFamily="49" charset="-122"/>
            </a:endParaRPr>
          </a:p>
        </p:txBody>
      </p:sp>
    </p:spTree>
    <p:extLst>
      <p:ext uri="{BB962C8B-B14F-4D97-AF65-F5344CB8AC3E}">
        <p14:creationId xmlns="" xmlns:p14="http://schemas.microsoft.com/office/powerpoint/2010/main" val="3293438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971600" y="548680"/>
            <a:ext cx="2592288" cy="592802"/>
          </a:xfrm>
          <a:prstGeom prst="rect">
            <a:avLst/>
          </a:prstGeom>
          <a:solidFill>
            <a:srgbClr val="92D050"/>
          </a:solidFill>
          <a:ln w="222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800" b="1" dirty="0">
                <a:latin typeface="华文新魏" panose="02010800040101010101" pitchFamily="2" charset="-122"/>
                <a:ea typeface="华文新魏" panose="02010800040101010101" pitchFamily="2" charset="-122"/>
              </a:rPr>
              <a:t>资产市场分析</a:t>
            </a:r>
            <a:r>
              <a:rPr lang="zh-CN" altLang="en-US" sz="2800" b="1" dirty="0" smtClean="0">
                <a:latin typeface="华文新魏" panose="02010800040101010101" pitchFamily="2" charset="-122"/>
                <a:ea typeface="华文新魏" panose="02010800040101010101" pitchFamily="2" charset="-122"/>
              </a:rPr>
              <a:t>法</a:t>
            </a:r>
            <a:endParaRPr lang="zh-CN" altLang="en-US" sz="2800" b="1" dirty="0">
              <a:latin typeface="华文新魏" panose="02010800040101010101" pitchFamily="2" charset="-122"/>
              <a:ea typeface="华文新魏" panose="02010800040101010101" pitchFamily="2" charset="-122"/>
            </a:endParaRPr>
          </a:p>
        </p:txBody>
      </p:sp>
      <p:cxnSp>
        <p:nvCxnSpPr>
          <p:cNvPr id="26" name="肘形连接符 25"/>
          <p:cNvCxnSpPr/>
          <p:nvPr/>
        </p:nvCxnSpPr>
        <p:spPr bwMode="auto">
          <a:xfrm rot="16200000" flipV="1">
            <a:off x="734212" y="1666906"/>
            <a:ext cx="1410885" cy="360042"/>
          </a:xfrm>
          <a:prstGeom prst="bentConnector3">
            <a:avLst>
              <a:gd name="adj1" fmla="val -43"/>
            </a:avLst>
          </a:prstGeom>
          <a:solidFill>
            <a:schemeClr val="accent1"/>
          </a:solidFill>
          <a:ln w="444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40" name="组合 39"/>
          <p:cNvGrpSpPr/>
          <p:nvPr/>
        </p:nvGrpSpPr>
        <p:grpSpPr>
          <a:xfrm>
            <a:off x="1619672" y="1698836"/>
            <a:ext cx="2880320" cy="3669656"/>
            <a:chOff x="683568" y="1626828"/>
            <a:chExt cx="2880320" cy="3669656"/>
          </a:xfrm>
        </p:grpSpPr>
        <p:sp>
          <p:nvSpPr>
            <p:cNvPr id="23" name="矩形 22"/>
            <p:cNvSpPr/>
            <p:nvPr/>
          </p:nvSpPr>
          <p:spPr bwMode="auto">
            <a:xfrm>
              <a:off x="1115616" y="1626828"/>
              <a:ext cx="2448272" cy="592802"/>
            </a:xfrm>
            <a:prstGeom prst="rect">
              <a:avLst/>
            </a:prstGeom>
            <a:solidFill>
              <a:srgbClr val="92D050">
                <a:alpha val="40000"/>
              </a:srgbClr>
            </a:solidFill>
            <a:ln w="222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400" b="1" dirty="0">
                  <a:latin typeface="华文新魏" panose="02010800040101010101" pitchFamily="2" charset="-122"/>
                  <a:ea typeface="华文新魏" panose="02010800040101010101" pitchFamily="2" charset="-122"/>
                </a:rPr>
                <a:t>资产组合分析法</a:t>
              </a:r>
            </a:p>
          </p:txBody>
        </p:sp>
        <p:sp>
          <p:nvSpPr>
            <p:cNvPr id="24" name="矩形 23"/>
            <p:cNvSpPr/>
            <p:nvPr/>
          </p:nvSpPr>
          <p:spPr bwMode="auto">
            <a:xfrm>
              <a:off x="1115616" y="2702603"/>
              <a:ext cx="2448272" cy="592802"/>
            </a:xfrm>
            <a:prstGeom prst="rect">
              <a:avLst/>
            </a:prstGeom>
            <a:solidFill>
              <a:srgbClr val="92D050">
                <a:alpha val="40000"/>
              </a:srgbClr>
            </a:solidFill>
            <a:ln w="222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400" b="1" dirty="0">
                  <a:latin typeface="华文新魏" panose="02010800040101010101" pitchFamily="2" charset="-122"/>
                  <a:ea typeface="华文新魏" panose="02010800040101010101" pitchFamily="2" charset="-122"/>
                </a:rPr>
                <a:t>货币分析法</a:t>
              </a:r>
            </a:p>
          </p:txBody>
        </p:sp>
        <p:cxnSp>
          <p:nvCxnSpPr>
            <p:cNvPr id="33" name="直接连接符 32"/>
            <p:cNvCxnSpPr>
              <a:endCxn id="23" idx="1"/>
            </p:cNvCxnSpPr>
            <p:nvPr/>
          </p:nvCxnSpPr>
          <p:spPr bwMode="auto">
            <a:xfrm>
              <a:off x="683568" y="1923229"/>
              <a:ext cx="432048" cy="0"/>
            </a:xfrm>
            <a:prstGeom prst="line">
              <a:avLst/>
            </a:prstGeom>
            <a:solidFill>
              <a:schemeClr val="accent1"/>
            </a:solidFill>
            <a:ln w="222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4" name="直接连接符 33"/>
            <p:cNvCxnSpPr/>
            <p:nvPr/>
          </p:nvCxnSpPr>
          <p:spPr bwMode="auto">
            <a:xfrm>
              <a:off x="683570" y="3037489"/>
              <a:ext cx="432048" cy="0"/>
            </a:xfrm>
            <a:prstGeom prst="line">
              <a:avLst/>
            </a:prstGeom>
            <a:solidFill>
              <a:schemeClr val="accent1"/>
            </a:solidFill>
            <a:ln w="222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6" name="直接连接符 35"/>
            <p:cNvCxnSpPr/>
            <p:nvPr/>
          </p:nvCxnSpPr>
          <p:spPr bwMode="auto">
            <a:xfrm>
              <a:off x="683568" y="1923229"/>
              <a:ext cx="0" cy="1114260"/>
            </a:xfrm>
            <a:prstGeom prst="line">
              <a:avLst/>
            </a:prstGeom>
            <a:solidFill>
              <a:schemeClr val="accent1"/>
            </a:solidFill>
            <a:ln w="222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2" name="直接连接符 51"/>
            <p:cNvCxnSpPr/>
            <p:nvPr/>
          </p:nvCxnSpPr>
          <p:spPr bwMode="auto">
            <a:xfrm>
              <a:off x="1691680" y="4182224"/>
              <a:ext cx="432048" cy="0"/>
            </a:xfrm>
            <a:prstGeom prst="line">
              <a:avLst/>
            </a:prstGeom>
            <a:solidFill>
              <a:schemeClr val="accent1"/>
            </a:solidFill>
            <a:ln w="222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3" name="直接连接符 52"/>
            <p:cNvCxnSpPr/>
            <p:nvPr/>
          </p:nvCxnSpPr>
          <p:spPr bwMode="auto">
            <a:xfrm>
              <a:off x="1691682" y="5296484"/>
              <a:ext cx="432048" cy="0"/>
            </a:xfrm>
            <a:prstGeom prst="line">
              <a:avLst/>
            </a:prstGeom>
            <a:solidFill>
              <a:schemeClr val="accent1"/>
            </a:solidFill>
            <a:ln w="222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4" name="直接连接符 53"/>
            <p:cNvCxnSpPr/>
            <p:nvPr/>
          </p:nvCxnSpPr>
          <p:spPr bwMode="auto">
            <a:xfrm>
              <a:off x="1691680" y="4182224"/>
              <a:ext cx="0" cy="1114260"/>
            </a:xfrm>
            <a:prstGeom prst="line">
              <a:avLst/>
            </a:prstGeom>
            <a:solidFill>
              <a:schemeClr val="accent1"/>
            </a:solidFill>
            <a:ln w="222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49" name="矩形 48"/>
          <p:cNvSpPr/>
          <p:nvPr/>
        </p:nvSpPr>
        <p:spPr bwMode="auto">
          <a:xfrm>
            <a:off x="3059832" y="3861047"/>
            <a:ext cx="2592288" cy="592802"/>
          </a:xfrm>
          <a:prstGeom prst="rect">
            <a:avLst/>
          </a:prstGeom>
          <a:solidFill>
            <a:srgbClr val="00B0F0">
              <a:alpha val="20000"/>
            </a:srgbClr>
          </a:solidFill>
          <a:ln w="222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400" b="1" dirty="0">
                <a:latin typeface="华文新魏" panose="02010800040101010101" pitchFamily="2" charset="-122"/>
                <a:ea typeface="华文新魏" panose="02010800040101010101" pitchFamily="2" charset="-122"/>
              </a:rPr>
              <a:t>弹性货币分析法</a:t>
            </a:r>
          </a:p>
        </p:txBody>
      </p:sp>
      <p:sp>
        <p:nvSpPr>
          <p:cNvPr id="50" name="矩形 49"/>
          <p:cNvSpPr/>
          <p:nvPr/>
        </p:nvSpPr>
        <p:spPr bwMode="auto">
          <a:xfrm>
            <a:off x="3059832" y="5013176"/>
            <a:ext cx="2592288" cy="720080"/>
          </a:xfrm>
          <a:prstGeom prst="rect">
            <a:avLst/>
          </a:prstGeom>
          <a:solidFill>
            <a:srgbClr val="00B0F0">
              <a:alpha val="20000"/>
            </a:srgbClr>
          </a:solidFill>
          <a:ln w="222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400" b="1" dirty="0">
                <a:latin typeface="华文新魏" panose="02010800040101010101" pitchFamily="2" charset="-122"/>
                <a:ea typeface="华文新魏" panose="02010800040101010101" pitchFamily="2" charset="-122"/>
              </a:rPr>
              <a:t>粘性货币分析</a:t>
            </a:r>
            <a:r>
              <a:rPr lang="zh-CN" altLang="en-US" sz="2400" b="1" dirty="0" smtClean="0">
                <a:latin typeface="华文新魏" panose="02010800040101010101" pitchFamily="2" charset="-122"/>
                <a:ea typeface="华文新魏" panose="02010800040101010101" pitchFamily="2" charset="-122"/>
              </a:rPr>
              <a:t>法</a:t>
            </a:r>
            <a:endParaRPr lang="en-US" altLang="zh-CN" sz="2400" b="1" dirty="0" smtClean="0">
              <a:latin typeface="华文新魏" panose="02010800040101010101" pitchFamily="2" charset="-122"/>
              <a:ea typeface="华文新魏" panose="02010800040101010101" pitchFamily="2" charset="-122"/>
            </a:endParaRPr>
          </a:p>
          <a:p>
            <a:pPr algn="ctr" fontAlgn="base">
              <a:spcBef>
                <a:spcPct val="0"/>
              </a:spcBef>
              <a:spcAft>
                <a:spcPct val="0"/>
              </a:spcAft>
            </a:pPr>
            <a:r>
              <a:rPr lang="zh-CN" altLang="en-US" sz="2400" b="1" dirty="0" smtClean="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超调模型）</a:t>
            </a:r>
          </a:p>
        </p:txBody>
      </p:sp>
      <p:cxnSp>
        <p:nvCxnSpPr>
          <p:cNvPr id="51" name="肘形连接符 50"/>
          <p:cNvCxnSpPr/>
          <p:nvPr/>
        </p:nvCxnSpPr>
        <p:spPr bwMode="auto">
          <a:xfrm rot="16200000" flipV="1">
            <a:off x="1742322" y="3885254"/>
            <a:ext cx="1410885" cy="360042"/>
          </a:xfrm>
          <a:prstGeom prst="bentConnector3">
            <a:avLst>
              <a:gd name="adj1" fmla="val -43"/>
            </a:avLst>
          </a:prstGeom>
          <a:solidFill>
            <a:schemeClr val="accent1"/>
          </a:solidFill>
          <a:ln w="444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5" name="矩形 54"/>
          <p:cNvSpPr/>
          <p:nvPr/>
        </p:nvSpPr>
        <p:spPr>
          <a:xfrm>
            <a:off x="5868144" y="4365104"/>
            <a:ext cx="2376264" cy="830997"/>
          </a:xfrm>
          <a:prstGeom prst="rect">
            <a:avLst/>
          </a:prstGeom>
        </p:spPr>
        <p:txBody>
          <a:bodyPr wrap="square">
            <a:spAutoFit/>
          </a:bodyPr>
          <a:lstStyle/>
          <a:p>
            <a:pPr algn="ctr"/>
            <a:r>
              <a:rPr lang="zh-CN" altLang="en-US" sz="2400" b="1" dirty="0">
                <a:solidFill>
                  <a:srgbClr val="7030A0"/>
                </a:solidFill>
                <a:latin typeface="华文新魏" panose="02010800040101010101" pitchFamily="2" charset="-122"/>
                <a:ea typeface="华文新魏" panose="02010800040101010101" pitchFamily="2" charset="-122"/>
              </a:rPr>
              <a:t>商品与货币市场</a:t>
            </a:r>
            <a:endParaRPr lang="en-US" altLang="zh-CN" sz="2400" b="1" dirty="0">
              <a:solidFill>
                <a:srgbClr val="7030A0"/>
              </a:solidFill>
              <a:latin typeface="华文新魏" panose="02010800040101010101" pitchFamily="2" charset="-122"/>
              <a:ea typeface="华文新魏" panose="02010800040101010101" pitchFamily="2" charset="-122"/>
            </a:endParaRPr>
          </a:p>
          <a:p>
            <a:pPr algn="ctr"/>
            <a:r>
              <a:rPr lang="zh-CN" altLang="en-US" sz="2400" b="1" dirty="0">
                <a:solidFill>
                  <a:srgbClr val="7030A0"/>
                </a:solidFill>
                <a:latin typeface="华文新魏" panose="02010800040101010101" pitchFamily="2" charset="-122"/>
                <a:ea typeface="华文新魏" panose="02010800040101010101" pitchFamily="2" charset="-122"/>
              </a:rPr>
              <a:t>价格调整速度</a:t>
            </a:r>
          </a:p>
        </p:txBody>
      </p:sp>
      <p:sp>
        <p:nvSpPr>
          <p:cNvPr id="56" name="矩形 55"/>
          <p:cNvSpPr/>
          <p:nvPr/>
        </p:nvSpPr>
        <p:spPr>
          <a:xfrm>
            <a:off x="4932040" y="2348880"/>
            <a:ext cx="2646878" cy="461665"/>
          </a:xfrm>
          <a:prstGeom prst="rect">
            <a:avLst/>
          </a:prstGeom>
        </p:spPr>
        <p:txBody>
          <a:bodyPr wrap="none">
            <a:spAutoFit/>
          </a:bodyPr>
          <a:lstStyle/>
          <a:p>
            <a:r>
              <a:rPr lang="zh-CN" altLang="en-US" sz="2400" b="1" dirty="0">
                <a:solidFill>
                  <a:srgbClr val="7030A0"/>
                </a:solidFill>
                <a:latin typeface="华文新魏" panose="02010800040101010101" pitchFamily="2" charset="-122"/>
                <a:ea typeface="华文新魏" panose="02010800040101010101" pitchFamily="2" charset="-122"/>
              </a:rPr>
              <a:t>两国债券替代弹性</a:t>
            </a:r>
          </a:p>
        </p:txBody>
      </p:sp>
      <p:sp>
        <p:nvSpPr>
          <p:cNvPr id="57" name="右大括号 56"/>
          <p:cNvSpPr/>
          <p:nvPr/>
        </p:nvSpPr>
        <p:spPr bwMode="auto">
          <a:xfrm>
            <a:off x="4644008" y="1846927"/>
            <a:ext cx="198022" cy="1512905"/>
          </a:xfrm>
          <a:prstGeom prst="rightBrace">
            <a:avLst>
              <a:gd name="adj1" fmla="val 43404"/>
              <a:gd name="adj2" fmla="val 47705"/>
            </a:avLst>
          </a:prstGeom>
          <a:noFill/>
          <a:ln w="222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58" name="右大括号 57"/>
          <p:cNvSpPr/>
          <p:nvPr/>
        </p:nvSpPr>
        <p:spPr bwMode="auto">
          <a:xfrm>
            <a:off x="5769133" y="4070197"/>
            <a:ext cx="198022" cy="1512905"/>
          </a:xfrm>
          <a:prstGeom prst="rightBrace">
            <a:avLst>
              <a:gd name="adj1" fmla="val 43404"/>
              <a:gd name="adj2" fmla="val 47705"/>
            </a:avLst>
          </a:prstGeom>
          <a:noFill/>
          <a:ln w="222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 xmlns:p14="http://schemas.microsoft.com/office/powerpoint/2010/main" val="36983098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32656"/>
            <a:ext cx="9144000" cy="5400600"/>
          </a:xfrm>
        </p:spPr>
        <p:txBody>
          <a:bodyPr/>
          <a:lstStyle/>
          <a:p>
            <a:pPr>
              <a:buNone/>
            </a:pPr>
            <a:r>
              <a:rPr lang="en-US" altLang="zh-CN" b="1" dirty="0" smtClean="0">
                <a:solidFill>
                  <a:srgbClr val="FF0000"/>
                </a:solidFill>
                <a:latin typeface="楷体_GB2312" pitchFamily="49" charset="-122"/>
                <a:ea typeface="楷体_GB2312" pitchFamily="49" charset="-122"/>
                <a:sym typeface="Wingdings 2" pitchFamily="18" charset="2"/>
              </a:rPr>
              <a:t></a:t>
            </a:r>
            <a:r>
              <a:rPr lang="en-US" altLang="zh-CN" b="1" dirty="0" smtClean="0">
                <a:latin typeface="楷体_GB2312" pitchFamily="49" charset="-122"/>
                <a:ea typeface="楷体_GB2312" pitchFamily="49" charset="-122"/>
                <a:sym typeface="Wingdings 2" pitchFamily="18" charset="2"/>
              </a:rPr>
              <a:t>(</a:t>
            </a:r>
            <a:r>
              <a:rPr lang="zh-CN" altLang="en-US" b="1" dirty="0" smtClean="0">
                <a:latin typeface="楷体_GB2312" pitchFamily="49" charset="-122"/>
                <a:ea typeface="楷体_GB2312" pitchFamily="49" charset="-122"/>
                <a:sym typeface="Wingdings 2" pitchFamily="18" charset="2"/>
              </a:rPr>
              <a:t>弹性）货币分析法</a:t>
            </a:r>
            <a:endParaRPr lang="en-US" altLang="zh-CN" b="1" dirty="0" smtClean="0">
              <a:latin typeface="楷体_GB2312" pitchFamily="49" charset="-122"/>
              <a:ea typeface="楷体_GB2312" pitchFamily="49" charset="-122"/>
            </a:endParaRPr>
          </a:p>
          <a:p>
            <a:pPr>
              <a:buNone/>
            </a:pPr>
            <a:r>
              <a:rPr lang="zh-CN" altLang="en-US" sz="2400" kern="1200" dirty="0" smtClean="0">
                <a:solidFill>
                  <a:srgbClr val="FF3300"/>
                </a:solidFill>
                <a:latin typeface="Times New Roman" pitchFamily="18" charset="0"/>
                <a:ea typeface="楷体_GB2312" pitchFamily="49" charset="-122"/>
                <a:cs typeface="Times New Roman" pitchFamily="18" charset="0"/>
              </a:rPr>
              <a:t>◎</a:t>
            </a:r>
            <a:r>
              <a:rPr lang="zh-CN" altLang="en-US" sz="2400" kern="1200" dirty="0" smtClean="0">
                <a:latin typeface="Times New Roman" pitchFamily="18" charset="0"/>
                <a:ea typeface="楷体_GB2312" pitchFamily="49" charset="-122"/>
                <a:cs typeface="Times New Roman" pitchFamily="18" charset="0"/>
              </a:rPr>
              <a:t>此模型由弗兰克和比尔森等人提出。</a:t>
            </a:r>
            <a:endParaRPr lang="en-US" altLang="zh-CN" sz="2400" kern="1200" dirty="0" smtClean="0">
              <a:latin typeface="Times New Roman" pitchFamily="18" charset="0"/>
              <a:ea typeface="楷体_GB2312" pitchFamily="49" charset="-122"/>
              <a:cs typeface="Times New Roman" pitchFamily="18" charset="0"/>
            </a:endParaRPr>
          </a:p>
          <a:p>
            <a:pPr>
              <a:buNone/>
            </a:pPr>
            <a:r>
              <a:rPr lang="zh-CN" altLang="en-US" sz="2400" kern="1200" dirty="0" smtClean="0">
                <a:solidFill>
                  <a:srgbClr val="FF3300"/>
                </a:solidFill>
                <a:latin typeface="Times New Roman" pitchFamily="18" charset="0"/>
                <a:ea typeface="楷体_GB2312" pitchFamily="49" charset="-122"/>
                <a:cs typeface="Times New Roman" pitchFamily="18" charset="0"/>
              </a:rPr>
              <a:t>◎</a:t>
            </a:r>
            <a:r>
              <a:rPr lang="zh-CN" altLang="en-US" sz="2400" kern="1200" dirty="0" smtClean="0">
                <a:latin typeface="Times New Roman" pitchFamily="18" charset="0"/>
                <a:ea typeface="楷体_GB2312" pitchFamily="49" charset="-122"/>
                <a:cs typeface="Times New Roman" pitchFamily="18" charset="0"/>
              </a:rPr>
              <a:t>本国债券与外国债券完全替代，这两种资产市场是统一的市场。</a:t>
            </a:r>
            <a:endParaRPr lang="en-US" altLang="zh-CN" sz="2400" kern="1200" dirty="0" smtClean="0">
              <a:latin typeface="Times New Roman" pitchFamily="18" charset="0"/>
              <a:ea typeface="楷体_GB2312" pitchFamily="49" charset="-122"/>
              <a:cs typeface="Times New Roman" pitchFamily="18" charset="0"/>
            </a:endParaRPr>
          </a:p>
          <a:p>
            <a:pPr>
              <a:buNone/>
            </a:pPr>
            <a:r>
              <a:rPr lang="zh-CN" altLang="en-US" sz="2400" kern="1200" dirty="0">
                <a:solidFill>
                  <a:srgbClr val="FF3300"/>
                </a:solidFill>
                <a:latin typeface="Times New Roman" pitchFamily="18" charset="0"/>
                <a:ea typeface="楷体_GB2312" pitchFamily="49" charset="-122"/>
                <a:cs typeface="Times New Roman" pitchFamily="18" charset="0"/>
              </a:rPr>
              <a:t>◎</a:t>
            </a:r>
            <a:r>
              <a:rPr lang="zh-CN" altLang="en-US" sz="2400" kern="1200" dirty="0" smtClean="0">
                <a:latin typeface="Times New Roman" pitchFamily="18" charset="0"/>
                <a:ea typeface="楷体_GB2312" pitchFamily="49" charset="-122"/>
                <a:cs typeface="Times New Roman" pitchFamily="18" charset="0"/>
              </a:rPr>
              <a:t>分析重点：</a:t>
            </a:r>
            <a:r>
              <a:rPr lang="zh-CN" altLang="en-US" sz="2400" b="1" kern="1200" dirty="0" smtClean="0">
                <a:solidFill>
                  <a:srgbClr val="7030A0"/>
                </a:solidFill>
                <a:latin typeface="Times New Roman" pitchFamily="18" charset="0"/>
                <a:ea typeface="楷体_GB2312" pitchFamily="49" charset="-122"/>
                <a:cs typeface="Times New Roman" pitchFamily="18" charset="0"/>
              </a:rPr>
              <a:t>货币供求</a:t>
            </a:r>
            <a:r>
              <a:rPr lang="zh-CN" altLang="en-US" sz="2400" b="1" kern="1200" dirty="0">
                <a:solidFill>
                  <a:srgbClr val="7030A0"/>
                </a:solidFill>
                <a:latin typeface="Times New Roman" pitchFamily="18" charset="0"/>
                <a:ea typeface="楷体_GB2312" pitchFamily="49" charset="-122"/>
                <a:cs typeface="Times New Roman" pitchFamily="18" charset="0"/>
              </a:rPr>
              <a:t>的变动对汇率的影响</a:t>
            </a:r>
            <a:r>
              <a:rPr lang="zh-CN" altLang="en-US" sz="2400" kern="1200" dirty="0">
                <a:solidFill>
                  <a:srgbClr val="FF0000"/>
                </a:solidFill>
                <a:latin typeface="Times New Roman" pitchFamily="18" charset="0"/>
                <a:ea typeface="楷体_GB2312" pitchFamily="49" charset="-122"/>
                <a:cs typeface="Times New Roman" pitchFamily="18" charset="0"/>
              </a:rPr>
              <a:t>。</a:t>
            </a:r>
            <a:r>
              <a:rPr lang="zh-CN" altLang="en-US" sz="2400" kern="1200" dirty="0">
                <a:latin typeface="Times New Roman" pitchFamily="18" charset="0"/>
                <a:ea typeface="楷体_GB2312" pitchFamily="49" charset="-122"/>
                <a:cs typeface="Times New Roman" pitchFamily="18" charset="0"/>
              </a:rPr>
              <a:t>根据一般均衡的原理，只要本国货币市场和外国货币市场都保持平衡，资产市场就必然</a:t>
            </a:r>
            <a:r>
              <a:rPr lang="zh-CN" altLang="en-US" sz="2400" kern="1200" dirty="0" smtClean="0">
                <a:latin typeface="Times New Roman" pitchFamily="18" charset="0"/>
                <a:ea typeface="楷体_GB2312" pitchFamily="49" charset="-122"/>
                <a:cs typeface="Times New Roman" pitchFamily="18" charset="0"/>
              </a:rPr>
              <a:t>平衡。</a:t>
            </a:r>
            <a:endParaRPr lang="en-US" altLang="zh-CN" sz="2400" kern="1200" dirty="0" smtClean="0">
              <a:latin typeface="Times New Roman" pitchFamily="18" charset="0"/>
              <a:ea typeface="楷体_GB2312" pitchFamily="49" charset="-122"/>
              <a:cs typeface="Times New Roman" pitchFamily="18" charset="0"/>
            </a:endParaRPr>
          </a:p>
          <a:p>
            <a:pPr>
              <a:buNone/>
            </a:pPr>
            <a:r>
              <a:rPr lang="zh-CN" altLang="en-US" sz="2400" kern="1200" dirty="0">
                <a:solidFill>
                  <a:srgbClr val="FF3300"/>
                </a:solidFill>
                <a:latin typeface="Times New Roman" pitchFamily="18" charset="0"/>
                <a:ea typeface="楷体_GB2312" pitchFamily="49" charset="-122"/>
                <a:cs typeface="Times New Roman" pitchFamily="18" charset="0"/>
              </a:rPr>
              <a:t>◎</a:t>
            </a:r>
            <a:r>
              <a:rPr lang="zh-CN" altLang="en-US" sz="2400" kern="1200" dirty="0" smtClean="0">
                <a:latin typeface="Times New Roman" pitchFamily="18" charset="0"/>
                <a:ea typeface="楷体_GB2312" pitchFamily="49" charset="-122"/>
                <a:cs typeface="Times New Roman" pitchFamily="18" charset="0"/>
              </a:rPr>
              <a:t>假定条件： ①垂直的总供给曲线</a:t>
            </a:r>
            <a:endParaRPr lang="en-US" altLang="zh-CN" sz="2400" kern="1200" dirty="0" smtClean="0">
              <a:latin typeface="Times New Roman" pitchFamily="18" charset="0"/>
              <a:ea typeface="楷体_GB2312" pitchFamily="49" charset="-122"/>
              <a:cs typeface="Times New Roman" pitchFamily="18" charset="0"/>
            </a:endParaRPr>
          </a:p>
          <a:p>
            <a:pPr>
              <a:buNone/>
            </a:pPr>
            <a:r>
              <a:rPr lang="en-US" altLang="zh-CN" sz="2400" kern="1200" dirty="0">
                <a:latin typeface="Times New Roman" pitchFamily="18" charset="0"/>
                <a:ea typeface="楷体_GB2312" pitchFamily="49" charset="-122"/>
                <a:cs typeface="Times New Roman" pitchFamily="18" charset="0"/>
              </a:rPr>
              <a:t> </a:t>
            </a:r>
            <a:r>
              <a:rPr lang="en-US" altLang="zh-CN" sz="2400" kern="1200" dirty="0" smtClean="0">
                <a:latin typeface="Times New Roman" pitchFamily="18" charset="0"/>
                <a:ea typeface="楷体_GB2312" pitchFamily="49" charset="-122"/>
                <a:cs typeface="Times New Roman" pitchFamily="18" charset="0"/>
              </a:rPr>
              <a:t>                        </a:t>
            </a:r>
            <a:r>
              <a:rPr lang="zh-CN" altLang="en-US" sz="2400" kern="1200" dirty="0" smtClean="0">
                <a:latin typeface="Times New Roman" pitchFamily="18" charset="0"/>
                <a:ea typeface="楷体_GB2312" pitchFamily="49" charset="-122"/>
                <a:cs typeface="Times New Roman" pitchFamily="18" charset="0"/>
              </a:rPr>
              <a:t>②货币需求</a:t>
            </a:r>
            <a:r>
              <a:rPr lang="zh-CN" altLang="en-US" sz="2400" kern="1200" dirty="0">
                <a:latin typeface="Times New Roman" pitchFamily="18" charset="0"/>
                <a:ea typeface="楷体_GB2312" pitchFamily="49" charset="-122"/>
                <a:cs typeface="Times New Roman" pitchFamily="18" charset="0"/>
              </a:rPr>
              <a:t>函数</a:t>
            </a:r>
            <a:r>
              <a:rPr lang="zh-CN" altLang="en-US" sz="2400" kern="1200" dirty="0" smtClean="0">
                <a:latin typeface="Times New Roman" pitchFamily="18" charset="0"/>
                <a:ea typeface="楷体_GB2312" pitchFamily="49" charset="-122"/>
                <a:cs typeface="Times New Roman" pitchFamily="18" charset="0"/>
              </a:rPr>
              <a:t>稳定</a:t>
            </a:r>
            <a:endParaRPr lang="en-US" altLang="zh-CN" sz="2400" kern="1200" dirty="0" smtClean="0">
              <a:latin typeface="Times New Roman" pitchFamily="18" charset="0"/>
              <a:ea typeface="楷体_GB2312" pitchFamily="49" charset="-122"/>
              <a:cs typeface="Times New Roman" pitchFamily="18" charset="0"/>
            </a:endParaRPr>
          </a:p>
          <a:p>
            <a:pPr>
              <a:buNone/>
            </a:pPr>
            <a:r>
              <a:rPr lang="zh-CN" altLang="en-US" sz="2400" kern="1200" dirty="0" smtClean="0">
                <a:solidFill>
                  <a:srgbClr val="C00000"/>
                </a:solidFill>
                <a:latin typeface="Times New Roman" pitchFamily="18" charset="0"/>
                <a:ea typeface="楷体_GB2312" pitchFamily="49" charset="-122"/>
                <a:cs typeface="Times New Roman" pitchFamily="18" charset="0"/>
              </a:rPr>
              <a:t>                         ③</a:t>
            </a:r>
            <a:r>
              <a:rPr lang="zh-CN" altLang="en-US" sz="2400" b="1" kern="1200" dirty="0" smtClean="0">
                <a:solidFill>
                  <a:srgbClr val="7030A0"/>
                </a:solidFill>
                <a:latin typeface="Times New Roman" pitchFamily="18" charset="0"/>
                <a:ea typeface="楷体_GB2312" pitchFamily="49" charset="-122"/>
                <a:cs typeface="Times New Roman" pitchFamily="18" charset="0"/>
              </a:rPr>
              <a:t>绝对购买力</a:t>
            </a:r>
            <a:r>
              <a:rPr lang="zh-CN" altLang="en-US" sz="2400" b="1" kern="1200" dirty="0">
                <a:solidFill>
                  <a:srgbClr val="7030A0"/>
                </a:solidFill>
                <a:latin typeface="Times New Roman" pitchFamily="18" charset="0"/>
                <a:ea typeface="楷体_GB2312" pitchFamily="49" charset="-122"/>
                <a:cs typeface="Times New Roman" pitchFamily="18" charset="0"/>
              </a:rPr>
              <a:t>平价</a:t>
            </a:r>
            <a:r>
              <a:rPr lang="zh-CN" altLang="en-US" sz="2400" b="1" kern="1200" dirty="0" smtClean="0">
                <a:solidFill>
                  <a:srgbClr val="7030A0"/>
                </a:solidFill>
                <a:latin typeface="Times New Roman" pitchFamily="18" charset="0"/>
                <a:ea typeface="楷体_GB2312" pitchFamily="49" charset="-122"/>
                <a:cs typeface="Times New Roman" pitchFamily="18" charset="0"/>
              </a:rPr>
              <a:t>成立</a:t>
            </a:r>
            <a:endParaRPr lang="en-US" altLang="zh-CN" sz="2400" b="1" kern="1200" dirty="0" smtClean="0">
              <a:solidFill>
                <a:srgbClr val="7030A0"/>
              </a:solidFill>
              <a:latin typeface="Times New Roman" pitchFamily="18" charset="0"/>
              <a:ea typeface="楷体_GB2312" pitchFamily="49" charset="-122"/>
              <a:cs typeface="Times New Roman" pitchFamily="18" charset="0"/>
            </a:endParaRPr>
          </a:p>
          <a:p>
            <a:pPr>
              <a:buNone/>
            </a:pPr>
            <a:r>
              <a:rPr lang="zh-CN" altLang="en-US" sz="2400" kern="1200" dirty="0" smtClean="0">
                <a:latin typeface="Times New Roman" pitchFamily="18" charset="0"/>
                <a:ea typeface="楷体_GB2312" pitchFamily="49" charset="-122"/>
                <a:cs typeface="Times New Roman" pitchFamily="18" charset="0"/>
              </a:rPr>
              <a:t>     其中：货币需求函数是</a:t>
            </a:r>
            <a:r>
              <a:rPr lang="zh-CN" altLang="en-US" sz="2400" kern="1200" dirty="0">
                <a:latin typeface="Times New Roman" pitchFamily="18" charset="0"/>
                <a:ea typeface="楷体_GB2312" pitchFamily="49" charset="-122"/>
                <a:cs typeface="Times New Roman" pitchFamily="18" charset="0"/>
              </a:rPr>
              <a:t>国民收入和利率的稳定</a:t>
            </a:r>
            <a:r>
              <a:rPr lang="zh-CN" altLang="en-US" sz="2400" kern="1200" dirty="0" smtClean="0">
                <a:latin typeface="Times New Roman" pitchFamily="18" charset="0"/>
                <a:ea typeface="楷体_GB2312" pitchFamily="49" charset="-122"/>
                <a:cs typeface="Times New Roman" pitchFamily="18" charset="0"/>
              </a:rPr>
              <a:t>函数。</a:t>
            </a:r>
            <a:endParaRPr lang="en-US" altLang="zh-CN" sz="2400" kern="1200" dirty="0">
              <a:solidFill>
                <a:srgbClr val="FF0000"/>
              </a:solidFill>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告诉我们的经济学道理</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395536" y="1268760"/>
            <a:ext cx="8229600" cy="4525963"/>
          </a:xfrm>
        </p:spPr>
        <p:txBody>
          <a:bodyPr/>
          <a:lstStyle/>
          <a:p>
            <a:pPr>
              <a:buClr>
                <a:srgbClr val="FF0000"/>
              </a:buClr>
              <a:buFont typeface="Wingdings" pitchFamily="2" charset="2"/>
              <a:buChar char="Ø"/>
            </a:pPr>
            <a:r>
              <a:rPr lang="zh-CN" altLang="en-US" dirty="0" smtClean="0">
                <a:latin typeface="华文新魏" pitchFamily="2" charset="-122"/>
                <a:ea typeface="华文新魏" pitchFamily="2" charset="-122"/>
              </a:rPr>
              <a:t>不劳而获需要学习好汇率决定理论，努力预判汇率变动方向；</a:t>
            </a:r>
            <a:endParaRPr lang="en-US" altLang="zh-CN" dirty="0" smtClean="0">
              <a:latin typeface="华文新魏" pitchFamily="2" charset="-122"/>
              <a:ea typeface="华文新魏" pitchFamily="2" charset="-122"/>
            </a:endParaRPr>
          </a:p>
          <a:p>
            <a:pPr>
              <a:buClr>
                <a:srgbClr val="FF0000"/>
              </a:buClr>
              <a:buFont typeface="Wingdings" pitchFamily="2" charset="2"/>
              <a:buChar char="Ø"/>
            </a:pPr>
            <a:r>
              <a:rPr lang="zh-CN" altLang="en-US" dirty="0" smtClean="0">
                <a:latin typeface="华文新魏" pitchFamily="2" charset="-122"/>
                <a:ea typeface="华文新魏" pitchFamily="2" charset="-122"/>
              </a:rPr>
              <a:t>套利的</a:t>
            </a:r>
            <a:r>
              <a:rPr lang="zh-CN" altLang="en-US" smtClean="0">
                <a:latin typeface="华文新魏" pitchFamily="2" charset="-122"/>
                <a:ea typeface="华文新魏" pitchFamily="2" charset="-122"/>
              </a:rPr>
              <a:t>重要性；风险套利与无风险套利</a:t>
            </a:r>
            <a:endParaRPr lang="en-US" altLang="zh-CN" dirty="0" smtClean="0">
              <a:latin typeface="华文新魏" pitchFamily="2" charset="-122"/>
              <a:ea typeface="华文新魏" pitchFamily="2" charset="-122"/>
            </a:endParaRPr>
          </a:p>
          <a:p>
            <a:pPr>
              <a:buClr>
                <a:srgbClr val="FF0000"/>
              </a:buClr>
              <a:buFont typeface="Wingdings" pitchFamily="2" charset="2"/>
              <a:buChar char="Ø"/>
            </a:pPr>
            <a:r>
              <a:rPr lang="zh-CN" altLang="en-US" dirty="0" smtClean="0">
                <a:latin typeface="华文新魏" pitchFamily="2" charset="-122"/>
                <a:ea typeface="华文新魏" pitchFamily="2" charset="-122"/>
              </a:rPr>
              <a:t>一价定律</a:t>
            </a:r>
            <a:endParaRPr lang="zh-CN" altLang="en-US"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339752" y="1196752"/>
            <a:ext cx="1800200" cy="2880320"/>
          </a:xfrm>
          <a:prstGeom prst="rect">
            <a:avLst/>
          </a:prstGeom>
          <a:solidFill>
            <a:schemeClr val="accent1">
              <a:alpha val="51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本国货币</a:t>
            </a:r>
            <a:endPar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市场均衡</a:t>
            </a:r>
          </a:p>
        </p:txBody>
      </p:sp>
      <p:sp>
        <p:nvSpPr>
          <p:cNvPr id="5" name="矩形 4"/>
          <p:cNvSpPr/>
          <p:nvPr/>
        </p:nvSpPr>
        <p:spPr bwMode="auto">
          <a:xfrm>
            <a:off x="5004048" y="1196752"/>
            <a:ext cx="1800200" cy="2880320"/>
          </a:xfrm>
          <a:prstGeom prst="rect">
            <a:avLst/>
          </a:prstGeom>
          <a:solidFill>
            <a:srgbClr val="00B050">
              <a:alpha val="50000"/>
            </a:srgb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6" name="矩形 5"/>
          <p:cNvSpPr/>
          <p:nvPr/>
        </p:nvSpPr>
        <p:spPr>
          <a:xfrm>
            <a:off x="3707904" y="2276872"/>
            <a:ext cx="4572000" cy="830997"/>
          </a:xfrm>
          <a:prstGeom prst="rect">
            <a:avLst/>
          </a:prstGeom>
        </p:spPr>
        <p:txBody>
          <a:bodyPr>
            <a:spAutoFit/>
          </a:bodyPr>
          <a:lstStyle/>
          <a:p>
            <a:pPr algn="ctr" fontAlgn="base">
              <a:spcBef>
                <a:spcPct val="0"/>
              </a:spcBef>
              <a:spcAft>
                <a:spcPct val="0"/>
              </a:spcAft>
            </a:pPr>
            <a:r>
              <a:rPr lang="zh-CN" altLang="en-US" sz="2400" b="1" dirty="0" smtClean="0">
                <a:latin typeface="楷体_GB2312" pitchFamily="49" charset="-122"/>
                <a:ea typeface="楷体_GB2312" pitchFamily="49" charset="-122"/>
              </a:rPr>
              <a:t>外国货币</a:t>
            </a:r>
            <a:endParaRPr lang="en-US" altLang="zh-CN" sz="2400" b="1" dirty="0" smtClean="0">
              <a:latin typeface="楷体_GB2312" pitchFamily="49" charset="-122"/>
              <a:ea typeface="楷体_GB2312" pitchFamily="49" charset="-122"/>
            </a:endParaRPr>
          </a:p>
          <a:p>
            <a:pPr algn="ctr" fontAlgn="base">
              <a:spcBef>
                <a:spcPct val="0"/>
              </a:spcBef>
              <a:spcAft>
                <a:spcPct val="0"/>
              </a:spcAft>
            </a:pPr>
            <a:r>
              <a:rPr lang="zh-CN" altLang="en-US" sz="2400" b="1" dirty="0" smtClean="0">
                <a:latin typeface="楷体_GB2312" pitchFamily="49" charset="-122"/>
                <a:ea typeface="楷体_GB2312" pitchFamily="49" charset="-122"/>
              </a:rPr>
              <a:t>市场均衡</a:t>
            </a:r>
          </a:p>
        </p:txBody>
      </p:sp>
      <p:sp>
        <p:nvSpPr>
          <p:cNvPr id="7" name="矩形 6"/>
          <p:cNvSpPr/>
          <p:nvPr/>
        </p:nvSpPr>
        <p:spPr bwMode="auto">
          <a:xfrm>
            <a:off x="2339752" y="4293096"/>
            <a:ext cx="4464496" cy="1224136"/>
          </a:xfrm>
          <a:prstGeom prst="rect">
            <a:avLst/>
          </a:prstGeom>
          <a:solidFill>
            <a:srgbClr val="7030A0">
              <a:alpha val="50000"/>
            </a:srgb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8" name="矩形 7"/>
          <p:cNvSpPr/>
          <p:nvPr/>
        </p:nvSpPr>
        <p:spPr>
          <a:xfrm>
            <a:off x="2339752" y="4581128"/>
            <a:ext cx="4572000" cy="830997"/>
          </a:xfrm>
          <a:prstGeom prst="rect">
            <a:avLst/>
          </a:prstGeom>
        </p:spPr>
        <p:txBody>
          <a:bodyPr>
            <a:spAutoFit/>
          </a:bodyPr>
          <a:lstStyle/>
          <a:p>
            <a:pPr algn="ctr" fontAlgn="base">
              <a:spcBef>
                <a:spcPct val="0"/>
              </a:spcBef>
              <a:spcAft>
                <a:spcPct val="0"/>
              </a:spcAft>
            </a:pPr>
            <a:r>
              <a:rPr lang="zh-CN" altLang="en-US" sz="2400" b="1" dirty="0" smtClean="0">
                <a:latin typeface="楷体_GB2312" pitchFamily="49" charset="-122"/>
                <a:ea typeface="楷体_GB2312" pitchFamily="49" charset="-122"/>
              </a:rPr>
              <a:t>两国债券</a:t>
            </a:r>
            <a:endParaRPr lang="en-US" altLang="zh-CN" sz="2400" b="1" dirty="0" smtClean="0">
              <a:latin typeface="楷体_GB2312" pitchFamily="49" charset="-122"/>
              <a:ea typeface="楷体_GB2312" pitchFamily="49" charset="-122"/>
            </a:endParaRPr>
          </a:p>
          <a:p>
            <a:pPr algn="ctr" fontAlgn="base">
              <a:spcBef>
                <a:spcPct val="0"/>
              </a:spcBef>
              <a:spcAft>
                <a:spcPct val="0"/>
              </a:spcAft>
            </a:pPr>
            <a:r>
              <a:rPr lang="zh-CN" altLang="en-US" sz="2400" b="1" dirty="0" smtClean="0">
                <a:latin typeface="楷体_GB2312" pitchFamily="49" charset="-122"/>
                <a:ea typeface="楷体_GB2312" pitchFamily="49" charset="-122"/>
              </a:rPr>
              <a:t>市场均衡</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smtClean="0">
                <a:solidFill>
                  <a:srgbClr val="0000FF"/>
                </a:solidFill>
                <a:latin typeface="楷体_GB2312" pitchFamily="49" charset="-122"/>
                <a:ea typeface="楷体_GB2312" pitchFamily="49" charset="-122"/>
              </a:rPr>
              <a:t>资产市场均衡</a:t>
            </a:r>
            <a:endParaRPr lang="zh-CN" altLang="en-US" sz="3200" dirty="0">
              <a:solidFill>
                <a:srgbClr val="0000FF"/>
              </a:solidFill>
              <a:latin typeface="楷体_GB2312" pitchFamily="49" charset="-122"/>
              <a:ea typeface="楷体_GB2312" pitchFamily="49" charset="-122"/>
            </a:endParaRPr>
          </a:p>
        </p:txBody>
      </p:sp>
      <p:sp>
        <p:nvSpPr>
          <p:cNvPr id="3" name="内容占位符 2"/>
          <p:cNvSpPr>
            <a:spLocks noGrp="1"/>
          </p:cNvSpPr>
          <p:nvPr>
            <p:ph idx="1"/>
          </p:nvPr>
        </p:nvSpPr>
        <p:spPr/>
        <p:txBody>
          <a:bodyPr/>
          <a:lstStyle/>
          <a:p>
            <a:pPr>
              <a:lnSpc>
                <a:spcPct val="120000"/>
              </a:lnSpc>
              <a:buClr>
                <a:srgbClr val="0000FF"/>
              </a:buClr>
              <a:buFont typeface="Wingdings" pitchFamily="2" charset="2"/>
              <a:buChar char="u"/>
            </a:pPr>
            <a:r>
              <a:rPr lang="zh-CN" altLang="en-US" sz="2800" dirty="0" smtClean="0">
                <a:latin typeface="楷体_GB2312" pitchFamily="49" charset="-122"/>
                <a:ea typeface="楷体_GB2312" pitchFamily="49" charset="-122"/>
              </a:rPr>
              <a:t>货币需求函数 ：                （用收入效应和替代效应来理解货币需求函数）</a:t>
            </a:r>
            <a:endParaRPr lang="en-US" altLang="zh-CN" sz="2800" dirty="0" smtClean="0">
              <a:latin typeface="楷体_GB2312" pitchFamily="49" charset="-122"/>
              <a:ea typeface="楷体_GB2312" pitchFamily="49" charset="-122"/>
            </a:endParaRPr>
          </a:p>
          <a:p>
            <a:pPr>
              <a:lnSpc>
                <a:spcPct val="120000"/>
              </a:lnSpc>
              <a:buClr>
                <a:srgbClr val="0000FF"/>
              </a:buClr>
              <a:buFont typeface="Wingdings" pitchFamily="2" charset="2"/>
              <a:buChar char="u"/>
            </a:pPr>
            <a:r>
              <a:rPr lang="zh-CN" altLang="en-US" sz="2800" dirty="0" smtClean="0">
                <a:latin typeface="楷体_GB2312" pitchFamily="49" charset="-122"/>
                <a:ea typeface="楷体_GB2312" pitchFamily="49" charset="-122"/>
              </a:rPr>
              <a:t>货币供给函数：       （完全外生）</a:t>
            </a:r>
            <a:endParaRPr lang="en-US" altLang="zh-CN" sz="2800" dirty="0" smtClean="0">
              <a:latin typeface="楷体_GB2312" pitchFamily="49" charset="-122"/>
              <a:ea typeface="楷体_GB2312" pitchFamily="49" charset="-122"/>
            </a:endParaRPr>
          </a:p>
          <a:p>
            <a:pPr>
              <a:lnSpc>
                <a:spcPct val="120000"/>
              </a:lnSpc>
              <a:buClr>
                <a:srgbClr val="0000FF"/>
              </a:buClr>
              <a:buFont typeface="Wingdings" pitchFamily="2" charset="2"/>
              <a:buChar char="u"/>
            </a:pPr>
            <a:r>
              <a:rPr lang="zh-CN" altLang="en-US" sz="2800" dirty="0" smtClean="0">
                <a:latin typeface="楷体_GB2312" pitchFamily="49" charset="-122"/>
                <a:ea typeface="楷体_GB2312" pitchFamily="49" charset="-122"/>
              </a:rPr>
              <a:t>货币均衡方程：</a:t>
            </a:r>
            <a:endParaRPr lang="zh-CN" altLang="en-US" sz="2800" dirty="0">
              <a:latin typeface="楷体_GB2312" pitchFamily="49" charset="-122"/>
              <a:ea typeface="楷体_GB2312" pitchFamily="49" charset="-122"/>
            </a:endParaRPr>
          </a:p>
        </p:txBody>
      </p:sp>
      <p:graphicFrame>
        <p:nvGraphicFramePr>
          <p:cNvPr id="632834" name="Object 2"/>
          <p:cNvGraphicFramePr>
            <a:graphicFrameLocks noChangeAspect="1"/>
          </p:cNvGraphicFramePr>
          <p:nvPr/>
        </p:nvGraphicFramePr>
        <p:xfrm>
          <a:off x="3491880" y="1700808"/>
          <a:ext cx="2789363" cy="576064"/>
        </p:xfrm>
        <a:graphic>
          <a:graphicData uri="http://schemas.openxmlformats.org/presentationml/2006/ole">
            <p:oleObj spid="_x0000_s632834" name="Equation" r:id="rId4" imgW="1168200" imgH="241200" progId="Equation.DSMT4">
              <p:embed/>
            </p:oleObj>
          </a:graphicData>
        </a:graphic>
      </p:graphicFrame>
      <p:graphicFrame>
        <p:nvGraphicFramePr>
          <p:cNvPr id="632836" name="Object 4"/>
          <p:cNvGraphicFramePr>
            <a:graphicFrameLocks noChangeAspect="1"/>
          </p:cNvGraphicFramePr>
          <p:nvPr/>
        </p:nvGraphicFramePr>
        <p:xfrm>
          <a:off x="3275856" y="2780928"/>
          <a:ext cx="1455738" cy="576262"/>
        </p:xfrm>
        <a:graphic>
          <a:graphicData uri="http://schemas.openxmlformats.org/presentationml/2006/ole">
            <p:oleObj spid="_x0000_s632836" name="Equation" r:id="rId5" imgW="609480" imgH="241200" progId="Equation.DSMT4">
              <p:embed/>
            </p:oleObj>
          </a:graphicData>
        </a:graphic>
      </p:graphicFrame>
      <p:graphicFrame>
        <p:nvGraphicFramePr>
          <p:cNvPr id="632838" name="Object 6"/>
          <p:cNvGraphicFramePr>
            <a:graphicFrameLocks noChangeAspect="1"/>
          </p:cNvGraphicFramePr>
          <p:nvPr/>
        </p:nvGraphicFramePr>
        <p:xfrm>
          <a:off x="3203848" y="3356992"/>
          <a:ext cx="1485900" cy="576262"/>
        </p:xfrm>
        <a:graphic>
          <a:graphicData uri="http://schemas.openxmlformats.org/presentationml/2006/ole">
            <p:oleObj spid="_x0000_s632838" name="Equation" r:id="rId6" imgW="622080" imgH="241200" progId="Equation.DSMT4">
              <p:embed/>
            </p:oleObj>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500042"/>
            <a:ext cx="8392446" cy="5017190"/>
          </a:xfrm>
        </p:spPr>
        <p:txBody>
          <a:bodyPr/>
          <a:lstStyle/>
          <a:p>
            <a:pPr>
              <a:buNone/>
            </a:pPr>
            <a:r>
              <a:rPr lang="zh-CN" altLang="en-US" sz="2400" dirty="0" smtClean="0">
                <a:latin typeface="楷体_GB2312" pitchFamily="49" charset="-122"/>
                <a:ea typeface="楷体_GB2312" pitchFamily="49" charset="-122"/>
                <a:sym typeface="Wingdings 2" pitchFamily="18" charset="2"/>
              </a:rPr>
              <a:t>本国货币市场：</a:t>
            </a:r>
            <a:endParaRPr lang="en-US" altLang="zh-CN" sz="2400" dirty="0" smtClean="0">
              <a:latin typeface="楷体_GB2312" pitchFamily="49" charset="-122"/>
              <a:ea typeface="楷体_GB2312" pitchFamily="49" charset="-122"/>
              <a:sym typeface="Wingdings 2" pitchFamily="18" charset="2"/>
            </a:endParaRPr>
          </a:p>
          <a:p>
            <a:pPr>
              <a:buNone/>
            </a:pPr>
            <a:r>
              <a:rPr lang="en-US" altLang="zh-CN" sz="2400" dirty="0" smtClean="0">
                <a:latin typeface="楷体_GB2312" pitchFamily="49" charset="-122"/>
                <a:ea typeface="楷体_GB2312" pitchFamily="49" charset="-122"/>
                <a:sym typeface="Wingdings 2" pitchFamily="18" charset="2"/>
              </a:rPr>
              <a:t>                                           </a:t>
            </a:r>
            <a:r>
              <a:rPr lang="en-US" altLang="zh-CN" sz="2400" dirty="0" smtClean="0">
                <a:latin typeface="Times New Roman" pitchFamily="18" charset="0"/>
                <a:ea typeface="楷体_GB2312" pitchFamily="49" charset="-122"/>
                <a:cs typeface="Times New Roman" pitchFamily="18" charset="0"/>
                <a:sym typeface="Wingdings 2" pitchFamily="18" charset="2"/>
              </a:rPr>
              <a:t> </a:t>
            </a:r>
            <a:r>
              <a:rPr lang="zh-CN" altLang="en-US" sz="2400" dirty="0" smtClean="0">
                <a:latin typeface="Times New Roman" pitchFamily="18" charset="0"/>
                <a:ea typeface="楷体_GB2312" pitchFamily="49" charset="-122"/>
                <a:cs typeface="Times New Roman" pitchFamily="18" charset="0"/>
                <a:sym typeface="Wingdings 2" pitchFamily="18" charset="2"/>
              </a:rPr>
              <a:t>（</a:t>
            </a:r>
            <a:r>
              <a:rPr lang="en-US" altLang="zh-CN" sz="2400" dirty="0" smtClean="0">
                <a:latin typeface="Times New Roman" pitchFamily="18" charset="0"/>
                <a:ea typeface="楷体_GB2312" pitchFamily="49" charset="-122"/>
                <a:cs typeface="Times New Roman" pitchFamily="18" charset="0"/>
                <a:sym typeface="Wingdings 2" pitchFamily="18" charset="2"/>
              </a:rPr>
              <a:t>1</a:t>
            </a:r>
            <a:r>
              <a:rPr lang="zh-CN" altLang="en-US" sz="2400" dirty="0" smtClean="0">
                <a:latin typeface="Times New Roman" pitchFamily="18" charset="0"/>
                <a:ea typeface="楷体_GB2312" pitchFamily="49" charset="-122"/>
                <a:cs typeface="Times New Roman" pitchFamily="18" charset="0"/>
                <a:sym typeface="Wingdings 2" pitchFamily="18" charset="2"/>
              </a:rPr>
              <a:t>）</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a:buNone/>
            </a:pPr>
            <a:r>
              <a:rPr lang="zh-CN" altLang="en-US" sz="2400" dirty="0" smtClean="0">
                <a:latin typeface="楷体_GB2312" pitchFamily="49" charset="-122"/>
                <a:ea typeface="楷体_GB2312" pitchFamily="49" charset="-122"/>
                <a:sym typeface="Wingdings 2" pitchFamily="18" charset="2"/>
              </a:rPr>
              <a:t> </a:t>
            </a:r>
            <a:endParaRPr lang="en-US" altLang="zh-CN" sz="2400" dirty="0" smtClean="0">
              <a:latin typeface="楷体_GB2312" pitchFamily="49" charset="-122"/>
              <a:ea typeface="楷体_GB2312" pitchFamily="49" charset="-122"/>
              <a:sym typeface="Wingdings 2" pitchFamily="18" charset="2"/>
            </a:endParaRPr>
          </a:p>
          <a:p>
            <a:pPr>
              <a:buNone/>
            </a:pPr>
            <a:r>
              <a:rPr lang="zh-CN" altLang="en-US" sz="2400" dirty="0" smtClean="0">
                <a:latin typeface="楷体_GB2312" pitchFamily="49" charset="-122"/>
                <a:ea typeface="楷体_GB2312" pitchFamily="49" charset="-122"/>
                <a:sym typeface="Wingdings 2" pitchFamily="18" charset="2"/>
              </a:rPr>
              <a:t>     </a:t>
            </a:r>
            <a:r>
              <a:rPr lang="en-US" altLang="zh-CN" sz="2400" dirty="0" smtClean="0">
                <a:latin typeface="楷体_GB2312" pitchFamily="49" charset="-122"/>
                <a:ea typeface="楷体_GB2312" pitchFamily="49" charset="-122"/>
                <a:sym typeface="Wingdings 2" pitchFamily="18" charset="2"/>
              </a:rPr>
              <a:t>       </a:t>
            </a:r>
            <a:r>
              <a:rPr lang="zh-CN" altLang="en-US" sz="2400" dirty="0" smtClean="0">
                <a:latin typeface="楷体_GB2312" pitchFamily="49" charset="-122"/>
                <a:ea typeface="楷体_GB2312" pitchFamily="49" charset="-122"/>
                <a:sym typeface="Wingdings 2" pitchFamily="18" charset="2"/>
              </a:rPr>
              <a:t>分别为本国货币供给、本国货币需求、物价、产出和利率。</a:t>
            </a:r>
            <a:endParaRPr lang="en-US" altLang="zh-CN" sz="2400" dirty="0" smtClean="0">
              <a:solidFill>
                <a:srgbClr val="000000"/>
              </a:solidFill>
              <a:latin typeface="楷体_GB2312" pitchFamily="49" charset="-122"/>
              <a:ea typeface="楷体_GB2312" pitchFamily="49" charset="-122"/>
              <a:sym typeface="Wingdings 2" pitchFamily="18" charset="2"/>
            </a:endParaRPr>
          </a:p>
          <a:p>
            <a:pPr lvl="0">
              <a:spcBef>
                <a:spcPts val="1200"/>
              </a:spcBef>
              <a:buNone/>
            </a:pPr>
            <a:r>
              <a:rPr lang="zh-CN" altLang="en-US" sz="2400" dirty="0" smtClean="0">
                <a:solidFill>
                  <a:srgbClr val="000000"/>
                </a:solidFill>
                <a:latin typeface="楷体_GB2312" pitchFamily="49" charset="-122"/>
                <a:ea typeface="楷体_GB2312" pitchFamily="49" charset="-122"/>
                <a:sym typeface="Wingdings 2" pitchFamily="18" charset="2"/>
              </a:rPr>
              <a:t>外国货币市场：</a:t>
            </a:r>
            <a:endParaRPr lang="en-US" altLang="zh-CN" sz="2400" dirty="0" smtClean="0">
              <a:solidFill>
                <a:srgbClr val="000000"/>
              </a:solidFill>
              <a:latin typeface="楷体_GB2312" pitchFamily="49" charset="-122"/>
              <a:ea typeface="楷体_GB2312" pitchFamily="49" charset="-122"/>
              <a:sym typeface="Wingdings 2" pitchFamily="18" charset="2"/>
            </a:endParaRPr>
          </a:p>
          <a:p>
            <a:pPr lvl="0">
              <a:buNone/>
            </a:pPr>
            <a:r>
              <a:rPr lang="en-US" altLang="zh-CN" sz="2400" dirty="0" smtClean="0">
                <a:solidFill>
                  <a:srgbClr val="000000"/>
                </a:solidFill>
                <a:latin typeface="楷体_GB2312" pitchFamily="49" charset="-122"/>
                <a:ea typeface="楷体_GB2312" pitchFamily="49" charset="-122"/>
                <a:sym typeface="Wingdings 2" pitchFamily="18" charset="2"/>
              </a:rPr>
              <a:t>                                            </a:t>
            </a:r>
            <a:r>
              <a:rPr lang="zh-CN" altLang="en-US" sz="2400" dirty="0" smtClean="0">
                <a:solidFill>
                  <a:srgbClr val="000000"/>
                </a:solidFill>
                <a:latin typeface="Times New Roman" pitchFamily="18" charset="0"/>
                <a:ea typeface="楷体_GB2312" pitchFamily="49" charset="-122"/>
                <a:cs typeface="Times New Roman" pitchFamily="18" charset="0"/>
                <a:sym typeface="Wingdings 2" pitchFamily="18" charset="2"/>
              </a:rPr>
              <a:t>（</a:t>
            </a:r>
            <a:r>
              <a:rPr lang="en-US" altLang="zh-CN" sz="2400" dirty="0" smtClean="0">
                <a:solidFill>
                  <a:srgbClr val="000000"/>
                </a:solidFill>
                <a:latin typeface="Times New Roman" pitchFamily="18" charset="0"/>
                <a:ea typeface="楷体_GB2312" pitchFamily="49" charset="-122"/>
                <a:cs typeface="Times New Roman" pitchFamily="18" charset="0"/>
                <a:sym typeface="Wingdings 2" pitchFamily="18" charset="2"/>
              </a:rPr>
              <a:t>2</a:t>
            </a:r>
            <a:r>
              <a:rPr lang="zh-CN" altLang="en-US" sz="2400" dirty="0" smtClean="0">
                <a:solidFill>
                  <a:srgbClr val="000000"/>
                </a:solidFill>
                <a:latin typeface="Times New Roman" pitchFamily="18" charset="0"/>
                <a:ea typeface="楷体_GB2312" pitchFamily="49" charset="-122"/>
                <a:cs typeface="Times New Roman" pitchFamily="18" charset="0"/>
                <a:sym typeface="Wingdings 2" pitchFamily="18" charset="2"/>
              </a:rPr>
              <a:t>）</a:t>
            </a:r>
            <a:endParaRPr lang="en-US" altLang="zh-CN" sz="2400" dirty="0" smtClean="0">
              <a:solidFill>
                <a:srgbClr val="000000"/>
              </a:solidFill>
              <a:latin typeface="Times New Roman" pitchFamily="18" charset="0"/>
              <a:ea typeface="楷体_GB2312" pitchFamily="49" charset="-122"/>
              <a:cs typeface="Times New Roman" pitchFamily="18" charset="0"/>
              <a:sym typeface="Wingdings 2" pitchFamily="18" charset="2"/>
            </a:endParaRPr>
          </a:p>
          <a:p>
            <a:pPr lvl="0">
              <a:buNone/>
            </a:pPr>
            <a:r>
              <a:rPr lang="zh-CN" altLang="en-US" sz="2400" dirty="0" smtClean="0">
                <a:solidFill>
                  <a:srgbClr val="000000"/>
                </a:solidFill>
                <a:latin typeface="楷体_GB2312" pitchFamily="49" charset="-122"/>
                <a:ea typeface="楷体_GB2312" pitchFamily="49" charset="-122"/>
                <a:sym typeface="Wingdings 2" pitchFamily="18" charset="2"/>
              </a:rPr>
              <a:t> </a:t>
            </a:r>
            <a:endParaRPr lang="en-US" altLang="zh-CN" sz="2400" dirty="0" smtClean="0">
              <a:solidFill>
                <a:srgbClr val="000000"/>
              </a:solidFill>
              <a:latin typeface="楷体_GB2312" pitchFamily="49" charset="-122"/>
              <a:ea typeface="楷体_GB2312" pitchFamily="49" charset="-122"/>
              <a:sym typeface="Wingdings 2" pitchFamily="18" charset="2"/>
            </a:endParaRPr>
          </a:p>
          <a:p>
            <a:pPr lvl="0">
              <a:buNone/>
            </a:pPr>
            <a:r>
              <a:rPr lang="zh-CN" altLang="en-US" sz="2400" dirty="0" smtClean="0">
                <a:solidFill>
                  <a:srgbClr val="000000"/>
                </a:solidFill>
                <a:latin typeface="楷体_GB2312" pitchFamily="49" charset="-122"/>
                <a:ea typeface="楷体_GB2312" pitchFamily="49" charset="-122"/>
                <a:sym typeface="Wingdings 2" pitchFamily="18" charset="2"/>
              </a:rPr>
              <a:t>     </a:t>
            </a:r>
            <a:r>
              <a:rPr lang="en-US" altLang="zh-CN" sz="2400" dirty="0" smtClean="0">
                <a:solidFill>
                  <a:srgbClr val="000000"/>
                </a:solidFill>
                <a:latin typeface="楷体_GB2312" pitchFamily="49" charset="-122"/>
                <a:ea typeface="楷体_GB2312" pitchFamily="49" charset="-122"/>
                <a:sym typeface="Wingdings 2" pitchFamily="18" charset="2"/>
              </a:rPr>
              <a:t>      </a:t>
            </a:r>
            <a:r>
              <a:rPr lang="zh-CN" altLang="en-US" sz="2400" dirty="0" smtClean="0">
                <a:solidFill>
                  <a:srgbClr val="000000"/>
                </a:solidFill>
                <a:latin typeface="楷体_GB2312" pitchFamily="49" charset="-122"/>
                <a:ea typeface="楷体_GB2312" pitchFamily="49" charset="-122"/>
                <a:sym typeface="Wingdings 2" pitchFamily="18" charset="2"/>
              </a:rPr>
              <a:t>分别为外国货币供给、外国货币需求、物价、产出和利率。</a:t>
            </a:r>
            <a:endParaRPr lang="en-US" altLang="zh-CN" sz="2400" dirty="0" smtClean="0">
              <a:solidFill>
                <a:srgbClr val="000000"/>
              </a:solidFill>
              <a:latin typeface="楷体_GB2312" pitchFamily="49" charset="-122"/>
              <a:ea typeface="楷体_GB2312" pitchFamily="49" charset="-122"/>
              <a:sym typeface="Wingdings 2" pitchFamily="18" charset="2"/>
            </a:endParaRPr>
          </a:p>
          <a:p>
            <a:pPr lvl="0">
              <a:buNone/>
            </a:pPr>
            <a:r>
              <a:rPr lang="zh-CN" altLang="en-US" sz="2400" dirty="0" smtClean="0">
                <a:solidFill>
                  <a:srgbClr val="000000"/>
                </a:solidFill>
                <a:latin typeface="楷体_GB2312" pitchFamily="49" charset="-122"/>
                <a:ea typeface="楷体_GB2312" pitchFamily="49" charset="-122"/>
                <a:sym typeface="Wingdings 2" pitchFamily="18" charset="2"/>
              </a:rPr>
              <a:t>由（</a:t>
            </a:r>
            <a:r>
              <a:rPr lang="en-US" altLang="zh-CN" sz="2400" dirty="0" smtClean="0">
                <a:solidFill>
                  <a:srgbClr val="000000"/>
                </a:solidFill>
                <a:latin typeface="楷体_GB2312" pitchFamily="49" charset="-122"/>
                <a:ea typeface="楷体_GB2312" pitchFamily="49" charset="-122"/>
                <a:sym typeface="Wingdings 2" pitchFamily="18" charset="2"/>
              </a:rPr>
              <a:t>1</a:t>
            </a:r>
            <a:r>
              <a:rPr lang="zh-CN" altLang="en-US" sz="2400" dirty="0" smtClean="0">
                <a:solidFill>
                  <a:srgbClr val="000000"/>
                </a:solidFill>
                <a:latin typeface="楷体_GB2312" pitchFamily="49" charset="-122"/>
                <a:ea typeface="楷体_GB2312" pitchFamily="49" charset="-122"/>
                <a:sym typeface="Wingdings 2" pitchFamily="18" charset="2"/>
              </a:rPr>
              <a:t>）、（</a:t>
            </a:r>
            <a:r>
              <a:rPr lang="en-US" altLang="zh-CN" sz="2400" dirty="0" smtClean="0">
                <a:solidFill>
                  <a:srgbClr val="000000"/>
                </a:solidFill>
                <a:latin typeface="楷体_GB2312" pitchFamily="49" charset="-122"/>
                <a:ea typeface="楷体_GB2312" pitchFamily="49" charset="-122"/>
                <a:sym typeface="Wingdings 2" pitchFamily="18" charset="2"/>
              </a:rPr>
              <a:t>2</a:t>
            </a:r>
            <a:r>
              <a:rPr lang="zh-CN" altLang="en-US" sz="2400" dirty="0" smtClean="0">
                <a:solidFill>
                  <a:srgbClr val="000000"/>
                </a:solidFill>
                <a:latin typeface="楷体_GB2312" pitchFamily="49" charset="-122"/>
                <a:ea typeface="楷体_GB2312" pitchFamily="49" charset="-122"/>
                <a:sym typeface="Wingdings 2" pitchFamily="18" charset="2"/>
              </a:rPr>
              <a:t>）式分别得到：</a:t>
            </a:r>
            <a:endParaRPr lang="en-US" altLang="zh-CN" sz="2400" dirty="0" smtClean="0">
              <a:solidFill>
                <a:srgbClr val="000000"/>
              </a:solidFill>
              <a:latin typeface="楷体_GB2312" pitchFamily="49" charset="-122"/>
              <a:ea typeface="楷体_GB2312" pitchFamily="49" charset="-122"/>
              <a:sym typeface="Wingdings 2" pitchFamily="18" charset="2"/>
            </a:endParaRPr>
          </a:p>
          <a:p>
            <a:pPr lvl="0">
              <a:buNone/>
            </a:pPr>
            <a:r>
              <a:rPr lang="zh-CN" altLang="en-US" sz="2400" dirty="0" smtClean="0">
                <a:solidFill>
                  <a:srgbClr val="000000"/>
                </a:solidFill>
                <a:latin typeface="楷体_GB2312" pitchFamily="49" charset="-122"/>
                <a:ea typeface="楷体_GB2312" pitchFamily="49" charset="-122"/>
                <a:sym typeface="Wingdings 2" pitchFamily="18" charset="2"/>
              </a:rPr>
              <a:t>                                            </a:t>
            </a:r>
            <a:r>
              <a:rPr lang="zh-CN" altLang="en-US" sz="2400" dirty="0" smtClean="0">
                <a:solidFill>
                  <a:srgbClr val="000000"/>
                </a:solidFill>
                <a:latin typeface="Times New Roman" pitchFamily="18" charset="0"/>
                <a:ea typeface="楷体_GB2312" pitchFamily="49" charset="-122"/>
                <a:cs typeface="Times New Roman" pitchFamily="18" charset="0"/>
                <a:sym typeface="Wingdings 2" pitchFamily="18" charset="2"/>
              </a:rPr>
              <a:t>（</a:t>
            </a:r>
            <a:r>
              <a:rPr lang="en-US" altLang="zh-CN" sz="2400" dirty="0" smtClean="0">
                <a:solidFill>
                  <a:srgbClr val="000000"/>
                </a:solidFill>
                <a:latin typeface="Times New Roman" pitchFamily="18" charset="0"/>
                <a:ea typeface="楷体_GB2312" pitchFamily="49" charset="-122"/>
                <a:cs typeface="Times New Roman" pitchFamily="18" charset="0"/>
                <a:sym typeface="Wingdings 2" pitchFamily="18" charset="2"/>
              </a:rPr>
              <a:t>3</a:t>
            </a:r>
            <a:r>
              <a:rPr lang="zh-CN" altLang="en-US" sz="2400" dirty="0" smtClean="0">
                <a:solidFill>
                  <a:srgbClr val="000000"/>
                </a:solidFill>
                <a:latin typeface="Times New Roman" pitchFamily="18" charset="0"/>
                <a:ea typeface="楷体_GB2312" pitchFamily="49" charset="-122"/>
                <a:cs typeface="Times New Roman" pitchFamily="18" charset="0"/>
                <a:sym typeface="Wingdings 2" pitchFamily="18" charset="2"/>
              </a:rPr>
              <a:t>）</a:t>
            </a:r>
            <a:endParaRPr lang="en-US" altLang="zh-CN" sz="2400" dirty="0" smtClean="0">
              <a:solidFill>
                <a:srgbClr val="000000"/>
              </a:solidFill>
              <a:latin typeface="Times New Roman" pitchFamily="18" charset="0"/>
              <a:ea typeface="楷体_GB2312" pitchFamily="49" charset="-122"/>
              <a:cs typeface="Times New Roman" pitchFamily="18" charset="0"/>
              <a:sym typeface="Wingdings 2" pitchFamily="18" charset="2"/>
            </a:endParaRPr>
          </a:p>
          <a:p>
            <a:pPr lvl="0">
              <a:buNone/>
            </a:pPr>
            <a:r>
              <a:rPr lang="en-US" altLang="zh-CN" sz="2400" dirty="0" smtClean="0">
                <a:solidFill>
                  <a:srgbClr val="000000"/>
                </a:solidFill>
                <a:latin typeface="楷体_GB2312" pitchFamily="49" charset="-122"/>
                <a:ea typeface="楷体_GB2312" pitchFamily="49" charset="-122"/>
                <a:sym typeface="Wingdings 2" pitchFamily="18" charset="2"/>
              </a:rPr>
              <a:t>                             </a:t>
            </a:r>
            <a:r>
              <a:rPr lang="zh-CN" altLang="en-US" sz="2400" dirty="0" smtClean="0">
                <a:solidFill>
                  <a:srgbClr val="000000"/>
                </a:solidFill>
                <a:latin typeface="楷体_GB2312" pitchFamily="49" charset="-122"/>
                <a:ea typeface="楷体_GB2312" pitchFamily="49" charset="-122"/>
                <a:sym typeface="Wingdings 2" pitchFamily="18" charset="2"/>
              </a:rPr>
              <a:t>               </a:t>
            </a:r>
            <a:r>
              <a:rPr lang="zh-CN" altLang="en-US" sz="2400" dirty="0" smtClean="0">
                <a:solidFill>
                  <a:srgbClr val="000000"/>
                </a:solidFill>
                <a:latin typeface="Times New Roman" pitchFamily="18" charset="0"/>
                <a:ea typeface="楷体_GB2312" pitchFamily="49" charset="-122"/>
                <a:cs typeface="Times New Roman" pitchFamily="18" charset="0"/>
                <a:sym typeface="Wingdings 2" pitchFamily="18" charset="2"/>
              </a:rPr>
              <a:t>（</a:t>
            </a:r>
            <a:r>
              <a:rPr lang="en-US" altLang="zh-CN" sz="2400" dirty="0" smtClean="0">
                <a:solidFill>
                  <a:srgbClr val="000000"/>
                </a:solidFill>
                <a:latin typeface="Times New Roman" pitchFamily="18" charset="0"/>
                <a:ea typeface="楷体_GB2312" pitchFamily="49" charset="-122"/>
                <a:cs typeface="Times New Roman" pitchFamily="18" charset="0"/>
                <a:sym typeface="Wingdings 2" pitchFamily="18" charset="2"/>
              </a:rPr>
              <a:t>4</a:t>
            </a:r>
            <a:r>
              <a:rPr lang="zh-CN" altLang="en-US" sz="2400" dirty="0" smtClean="0">
                <a:solidFill>
                  <a:srgbClr val="000000"/>
                </a:solidFill>
                <a:latin typeface="Times New Roman" pitchFamily="18" charset="0"/>
                <a:ea typeface="楷体_GB2312" pitchFamily="49" charset="-122"/>
                <a:cs typeface="Times New Roman" pitchFamily="18" charset="0"/>
                <a:sym typeface="Wingdings 2" pitchFamily="18" charset="2"/>
              </a:rPr>
              <a:t>）</a:t>
            </a:r>
            <a:endParaRPr lang="en-US" altLang="zh-CN" sz="2400" dirty="0" smtClean="0">
              <a:solidFill>
                <a:srgbClr val="000000"/>
              </a:solidFill>
              <a:latin typeface="Times New Roman" pitchFamily="18" charset="0"/>
              <a:ea typeface="楷体_GB2312" pitchFamily="49" charset="-122"/>
              <a:cs typeface="Times New Roman" pitchFamily="18" charset="0"/>
              <a:sym typeface="Wingdings 2" pitchFamily="18" charset="2"/>
            </a:endParaRPr>
          </a:p>
          <a:p>
            <a:pPr lvl="0">
              <a:buNone/>
            </a:pPr>
            <a:r>
              <a:rPr lang="zh-CN" altLang="en-US" sz="2400" dirty="0" smtClean="0">
                <a:solidFill>
                  <a:srgbClr val="000000"/>
                </a:solidFill>
                <a:latin typeface="楷体_GB2312" pitchFamily="49" charset="-122"/>
                <a:ea typeface="楷体_GB2312" pitchFamily="49" charset="-122"/>
                <a:sym typeface="Wingdings 2" pitchFamily="18" charset="2"/>
              </a:rPr>
              <a:t>由于绝对购买力平价成立（         ），取对数得到：          </a:t>
            </a:r>
            <a:endParaRPr lang="en-US" altLang="zh-CN" sz="2400" dirty="0" smtClean="0">
              <a:solidFill>
                <a:srgbClr val="000000"/>
              </a:solidFill>
              <a:latin typeface="楷体_GB2312" pitchFamily="49" charset="-122"/>
              <a:ea typeface="楷体_GB2312" pitchFamily="49" charset="-122"/>
              <a:sym typeface="Wingdings 2" pitchFamily="18" charset="2"/>
            </a:endParaRPr>
          </a:p>
          <a:p>
            <a:pPr lvl="0">
              <a:buNone/>
            </a:pPr>
            <a:endParaRPr lang="en-US" altLang="zh-CN" sz="2400" dirty="0" smtClean="0">
              <a:solidFill>
                <a:srgbClr val="000000"/>
              </a:solidFill>
              <a:latin typeface="楷体_GB2312" pitchFamily="49" charset="-122"/>
              <a:ea typeface="楷体_GB2312" pitchFamily="49" charset="-122"/>
              <a:sym typeface="Wingdings 2" pitchFamily="18" charset="2"/>
            </a:endParaRPr>
          </a:p>
          <a:p>
            <a:pPr>
              <a:buNone/>
            </a:pPr>
            <a:endParaRPr lang="en-US" altLang="zh-CN" sz="3600" dirty="0" smtClean="0">
              <a:latin typeface="楷体_GB2312" pitchFamily="49" charset="-122"/>
              <a:ea typeface="楷体_GB2312" pitchFamily="49" charset="-122"/>
            </a:endParaRPr>
          </a:p>
        </p:txBody>
      </p:sp>
      <p:graphicFrame>
        <p:nvGraphicFramePr>
          <p:cNvPr id="51204" name="Object 4"/>
          <p:cNvGraphicFramePr>
            <a:graphicFrameLocks noChangeAspect="1"/>
          </p:cNvGraphicFramePr>
          <p:nvPr>
            <p:extLst>
              <p:ext uri="{D42A27DB-BD31-4B8C-83A1-F6EECF244321}">
                <p14:modId xmlns="" xmlns:p14="http://schemas.microsoft.com/office/powerpoint/2010/main" val="3991479773"/>
              </p:ext>
            </p:extLst>
          </p:nvPr>
        </p:nvGraphicFramePr>
        <p:xfrm>
          <a:off x="2411760" y="3068960"/>
          <a:ext cx="4564063" cy="952500"/>
        </p:xfrm>
        <a:graphic>
          <a:graphicData uri="http://schemas.openxmlformats.org/presentationml/2006/ole">
            <p:oleObj spid="_x0000_s71244" name="Equation" r:id="rId3" imgW="1346200" imgH="508000" progId="Equation.DSMT4">
              <p:embed/>
            </p:oleObj>
          </a:graphicData>
        </a:graphic>
      </p:graphicFrame>
      <p:graphicFrame>
        <p:nvGraphicFramePr>
          <p:cNvPr id="51209" name="Object 9"/>
          <p:cNvGraphicFramePr>
            <a:graphicFrameLocks noChangeAspect="1"/>
          </p:cNvGraphicFramePr>
          <p:nvPr>
            <p:extLst>
              <p:ext uri="{D42A27DB-BD31-4B8C-83A1-F6EECF244321}">
                <p14:modId xmlns="" xmlns:p14="http://schemas.microsoft.com/office/powerpoint/2010/main" val="1715999382"/>
              </p:ext>
            </p:extLst>
          </p:nvPr>
        </p:nvGraphicFramePr>
        <p:xfrm>
          <a:off x="469900" y="1833563"/>
          <a:ext cx="1952625" cy="452437"/>
        </p:xfrm>
        <a:graphic>
          <a:graphicData uri="http://schemas.openxmlformats.org/presentationml/2006/ole">
            <p:oleObj spid="_x0000_s71245" name="Equation" r:id="rId4" imgW="1040948" imgH="241195" progId="Equation.DSMT4">
              <p:embed/>
            </p:oleObj>
          </a:graphicData>
        </a:graphic>
      </p:graphicFrame>
      <p:graphicFrame>
        <p:nvGraphicFramePr>
          <p:cNvPr id="51211" name="Object 11"/>
          <p:cNvGraphicFramePr>
            <a:graphicFrameLocks noChangeAspect="1"/>
          </p:cNvGraphicFramePr>
          <p:nvPr>
            <p:extLst>
              <p:ext uri="{D42A27DB-BD31-4B8C-83A1-F6EECF244321}">
                <p14:modId xmlns="" xmlns:p14="http://schemas.microsoft.com/office/powerpoint/2010/main" val="1800002385"/>
              </p:ext>
            </p:extLst>
          </p:nvPr>
        </p:nvGraphicFramePr>
        <p:xfrm>
          <a:off x="2123728" y="908720"/>
          <a:ext cx="3456383" cy="931862"/>
        </p:xfrm>
        <a:graphic>
          <a:graphicData uri="http://schemas.openxmlformats.org/presentationml/2006/ole">
            <p:oleObj spid="_x0000_s71246" name="Equation" r:id="rId5" imgW="1257300" imgH="508000" progId="Equation.DSMT4">
              <p:embed/>
            </p:oleObj>
          </a:graphicData>
        </a:graphic>
      </p:graphicFrame>
      <p:graphicFrame>
        <p:nvGraphicFramePr>
          <p:cNvPr id="51213" name="Object 13"/>
          <p:cNvGraphicFramePr>
            <a:graphicFrameLocks noChangeAspect="1"/>
          </p:cNvGraphicFramePr>
          <p:nvPr>
            <p:extLst>
              <p:ext uri="{D42A27DB-BD31-4B8C-83A1-F6EECF244321}">
                <p14:modId xmlns="" xmlns:p14="http://schemas.microsoft.com/office/powerpoint/2010/main" val="1233388531"/>
              </p:ext>
            </p:extLst>
          </p:nvPr>
        </p:nvGraphicFramePr>
        <p:xfrm>
          <a:off x="0" y="4077072"/>
          <a:ext cx="2190750" cy="452438"/>
        </p:xfrm>
        <a:graphic>
          <a:graphicData uri="http://schemas.openxmlformats.org/presentationml/2006/ole">
            <p:oleObj spid="_x0000_s71247" name="Equation" r:id="rId6" imgW="1168400" imgH="241300" progId="Equation.DSMT4">
              <p:embed/>
            </p:oleObj>
          </a:graphicData>
        </a:graphic>
      </p:graphicFrame>
      <p:graphicFrame>
        <p:nvGraphicFramePr>
          <p:cNvPr id="51214" name="Object 14"/>
          <p:cNvGraphicFramePr>
            <a:graphicFrameLocks noChangeAspect="1"/>
          </p:cNvGraphicFramePr>
          <p:nvPr>
            <p:extLst>
              <p:ext uri="{D42A27DB-BD31-4B8C-83A1-F6EECF244321}">
                <p14:modId xmlns="" xmlns:p14="http://schemas.microsoft.com/office/powerpoint/2010/main" val="759672177"/>
              </p:ext>
            </p:extLst>
          </p:nvPr>
        </p:nvGraphicFramePr>
        <p:xfrm>
          <a:off x="1547664" y="5085184"/>
          <a:ext cx="2763837" cy="576263"/>
        </p:xfrm>
        <a:graphic>
          <a:graphicData uri="http://schemas.openxmlformats.org/presentationml/2006/ole">
            <p:oleObj spid="_x0000_s71248" name="Equation" r:id="rId7" imgW="1155700" imgH="241300" progId="Equation.DSMT4">
              <p:embed/>
            </p:oleObj>
          </a:graphicData>
        </a:graphic>
      </p:graphicFrame>
      <p:graphicFrame>
        <p:nvGraphicFramePr>
          <p:cNvPr id="51215" name="Object 15"/>
          <p:cNvGraphicFramePr>
            <a:graphicFrameLocks noChangeAspect="1"/>
          </p:cNvGraphicFramePr>
          <p:nvPr>
            <p:extLst>
              <p:ext uri="{D42A27DB-BD31-4B8C-83A1-F6EECF244321}">
                <p14:modId xmlns="" xmlns:p14="http://schemas.microsoft.com/office/powerpoint/2010/main" val="2168575773"/>
              </p:ext>
            </p:extLst>
          </p:nvPr>
        </p:nvGraphicFramePr>
        <p:xfrm>
          <a:off x="1475656" y="5661248"/>
          <a:ext cx="3384375" cy="500062"/>
        </p:xfrm>
        <a:graphic>
          <a:graphicData uri="http://schemas.openxmlformats.org/presentationml/2006/ole">
            <p:oleObj spid="_x0000_s71249" name="Equation" r:id="rId8" imgW="1244600" imgH="241300" progId="Equation.DSMT4">
              <p:embed/>
            </p:oleObj>
          </a:graphicData>
        </a:graphic>
      </p:graphicFrame>
      <p:graphicFrame>
        <p:nvGraphicFramePr>
          <p:cNvPr id="51216" name="Object 16"/>
          <p:cNvGraphicFramePr>
            <a:graphicFrameLocks noChangeAspect="1"/>
          </p:cNvGraphicFramePr>
          <p:nvPr>
            <p:extLst>
              <p:ext uri="{D42A27DB-BD31-4B8C-83A1-F6EECF244321}">
                <p14:modId xmlns="" xmlns:p14="http://schemas.microsoft.com/office/powerpoint/2010/main" val="3323046345"/>
              </p:ext>
            </p:extLst>
          </p:nvPr>
        </p:nvGraphicFramePr>
        <p:xfrm>
          <a:off x="4283968" y="6165304"/>
          <a:ext cx="1260475" cy="434975"/>
        </p:xfrm>
        <a:graphic>
          <a:graphicData uri="http://schemas.openxmlformats.org/presentationml/2006/ole">
            <p:oleObj spid="_x0000_s71250" name="Equation" r:id="rId9" imgW="698500" imgH="241300" progId="Equation.DSMT4">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692696"/>
            <a:ext cx="8856984" cy="5328592"/>
          </a:xfrm>
        </p:spPr>
        <p:txBody>
          <a:bodyPr/>
          <a:lstStyle/>
          <a:p>
            <a:pPr>
              <a:buNone/>
            </a:pPr>
            <a:endParaRPr lang="en-US" altLang="zh-CN" sz="2400" dirty="0" smtClean="0">
              <a:latin typeface="楷体_GB2312" pitchFamily="49" charset="-122"/>
              <a:ea typeface="楷体_GB2312" pitchFamily="49" charset="-122"/>
              <a:sym typeface="Wingdings 2" pitchFamily="18" charset="2"/>
            </a:endParaRPr>
          </a:p>
          <a:p>
            <a:pPr>
              <a:buNone/>
            </a:pPr>
            <a:endParaRPr lang="en-US" altLang="zh-CN" sz="2400" dirty="0" smtClean="0">
              <a:latin typeface="楷体_GB2312" pitchFamily="49" charset="-122"/>
              <a:ea typeface="楷体_GB2312" pitchFamily="49" charset="-122"/>
              <a:sym typeface="Wingdings 2" pitchFamily="18" charset="2"/>
            </a:endParaRPr>
          </a:p>
          <a:p>
            <a:pPr>
              <a:buNone/>
            </a:pPr>
            <a:r>
              <a:rPr lang="zh-CN" altLang="en-US" sz="2400" dirty="0" smtClean="0">
                <a:latin typeface="Times New Roman" pitchFamily="18" charset="0"/>
                <a:ea typeface="楷体_GB2312" pitchFamily="49" charset="-122"/>
                <a:cs typeface="Times New Roman" pitchFamily="18" charset="0"/>
                <a:sym typeface="Wingdings 2" pitchFamily="18" charset="2"/>
              </a:rPr>
              <a:t>将（</a:t>
            </a:r>
            <a:r>
              <a:rPr lang="en-US" altLang="zh-CN" sz="2400" dirty="0" smtClean="0">
                <a:latin typeface="Times New Roman" pitchFamily="18" charset="0"/>
                <a:ea typeface="楷体_GB2312" pitchFamily="49" charset="-122"/>
                <a:cs typeface="Times New Roman" pitchFamily="18" charset="0"/>
                <a:sym typeface="Wingdings 2" pitchFamily="18" charset="2"/>
              </a:rPr>
              <a:t>3</a:t>
            </a:r>
            <a:r>
              <a:rPr lang="zh-CN" altLang="en-US" sz="2400" dirty="0" smtClean="0">
                <a:latin typeface="Times New Roman" pitchFamily="18" charset="0"/>
                <a:ea typeface="楷体_GB2312" pitchFamily="49" charset="-122"/>
                <a:cs typeface="Times New Roman" pitchFamily="18" charset="0"/>
                <a:sym typeface="Wingdings 2" pitchFamily="18" charset="2"/>
              </a:rPr>
              <a:t>）、（</a:t>
            </a:r>
            <a:r>
              <a:rPr lang="en-US" altLang="zh-CN" sz="2400" dirty="0" smtClean="0">
                <a:latin typeface="Times New Roman" pitchFamily="18" charset="0"/>
                <a:ea typeface="楷体_GB2312" pitchFamily="49" charset="-122"/>
                <a:cs typeface="Times New Roman" pitchFamily="18" charset="0"/>
                <a:sym typeface="Wingdings 2" pitchFamily="18" charset="2"/>
              </a:rPr>
              <a:t>4</a:t>
            </a:r>
            <a:r>
              <a:rPr lang="zh-CN" altLang="en-US" sz="2400" dirty="0" smtClean="0">
                <a:latin typeface="Times New Roman" pitchFamily="18" charset="0"/>
                <a:ea typeface="楷体_GB2312" pitchFamily="49" charset="-122"/>
                <a:cs typeface="Times New Roman" pitchFamily="18" charset="0"/>
                <a:sym typeface="Wingdings 2" pitchFamily="18" charset="2"/>
              </a:rPr>
              <a:t>）代入（</a:t>
            </a:r>
            <a:r>
              <a:rPr lang="en-US" altLang="zh-CN" sz="2400" dirty="0" smtClean="0">
                <a:latin typeface="Times New Roman" pitchFamily="18" charset="0"/>
                <a:ea typeface="楷体_GB2312" pitchFamily="49" charset="-122"/>
                <a:cs typeface="Times New Roman" pitchFamily="18" charset="0"/>
                <a:sym typeface="Wingdings 2" pitchFamily="18" charset="2"/>
              </a:rPr>
              <a:t>5</a:t>
            </a:r>
            <a:r>
              <a:rPr lang="zh-CN" altLang="en-US" sz="2400" dirty="0" smtClean="0">
                <a:latin typeface="Times New Roman" pitchFamily="18" charset="0"/>
                <a:ea typeface="楷体_GB2312" pitchFamily="49" charset="-122"/>
                <a:cs typeface="Times New Roman" pitchFamily="18" charset="0"/>
                <a:sym typeface="Wingdings 2" pitchFamily="18" charset="2"/>
              </a:rPr>
              <a:t>）式即得到：</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a:buNone/>
            </a:pPr>
            <a:r>
              <a:rPr lang="en-US" altLang="zh-CN" sz="2400" dirty="0" smtClean="0">
                <a:latin typeface="楷体_GB2312" pitchFamily="49" charset="-122"/>
                <a:ea typeface="楷体_GB2312" pitchFamily="49" charset="-122"/>
                <a:sym typeface="Wingdings 2" pitchFamily="18" charset="2"/>
              </a:rPr>
              <a:t>                                      </a:t>
            </a:r>
          </a:p>
          <a:p>
            <a:pPr>
              <a:buNone/>
            </a:pPr>
            <a:r>
              <a:rPr lang="en-US" altLang="zh-CN" sz="2400" dirty="0" smtClean="0">
                <a:latin typeface="楷体_GB2312" pitchFamily="49" charset="-122"/>
                <a:ea typeface="楷体_GB2312" pitchFamily="49" charset="-122"/>
                <a:sym typeface="Wingdings 2" pitchFamily="18" charset="2"/>
              </a:rPr>
              <a:t>                                     </a:t>
            </a:r>
          </a:p>
          <a:p>
            <a:pPr>
              <a:buNone/>
            </a:pPr>
            <a:r>
              <a:rPr lang="zh-CN" altLang="en-US" sz="2400" kern="1200" dirty="0" smtClean="0">
                <a:solidFill>
                  <a:srgbClr val="FF3300"/>
                </a:solidFill>
                <a:latin typeface="Times New Roman" pitchFamily="18" charset="0"/>
                <a:ea typeface="楷体_GB2312" pitchFamily="49" charset="-122"/>
                <a:cs typeface="Times New Roman" pitchFamily="18" charset="0"/>
              </a:rPr>
              <a:t>◎</a:t>
            </a:r>
            <a:r>
              <a:rPr lang="zh-CN" altLang="en-US" sz="2400" dirty="0" smtClean="0">
                <a:latin typeface="楷体_GB2312" pitchFamily="49" charset="-122"/>
                <a:ea typeface="楷体_GB2312" pitchFamily="49" charset="-122"/>
                <a:sym typeface="Wingdings 2" pitchFamily="18" charset="2"/>
              </a:rPr>
              <a:t>从中可以看出本国与国外之间的实际收入水平、利率水平及货币供应水平通过影响各自的物价水平，最终决定了汇率水平。</a:t>
            </a:r>
            <a:endParaRPr lang="en-US" altLang="zh-CN" sz="2400" dirty="0" smtClean="0">
              <a:latin typeface="楷体_GB2312" pitchFamily="49" charset="-122"/>
              <a:ea typeface="楷体_GB2312" pitchFamily="49" charset="-122"/>
              <a:sym typeface="Wingdings 2" pitchFamily="18" charset="2"/>
            </a:endParaRPr>
          </a:p>
          <a:p>
            <a:pPr>
              <a:buNone/>
            </a:pPr>
            <a:r>
              <a:rPr lang="zh-CN" altLang="en-US" sz="2400" kern="1200" dirty="0">
                <a:solidFill>
                  <a:srgbClr val="FF3300"/>
                </a:solidFill>
                <a:latin typeface="Times New Roman" pitchFamily="18" charset="0"/>
                <a:ea typeface="楷体_GB2312" pitchFamily="49" charset="-122"/>
                <a:cs typeface="Times New Roman" pitchFamily="18" charset="0"/>
              </a:rPr>
              <a:t>◎</a:t>
            </a:r>
            <a:r>
              <a:rPr lang="zh-CN" altLang="en-US" sz="2400" dirty="0" smtClean="0">
                <a:latin typeface="楷体_GB2312" pitchFamily="49" charset="-122"/>
                <a:ea typeface="楷体_GB2312" pitchFamily="49" charset="-122"/>
                <a:sym typeface="Wingdings 2" pitchFamily="18" charset="2"/>
              </a:rPr>
              <a:t>从经济学意义上解释，</a:t>
            </a:r>
            <a:r>
              <a:rPr lang="zh-CN" altLang="en-US" sz="2400" dirty="0" smtClean="0">
                <a:solidFill>
                  <a:srgbClr val="C00000"/>
                </a:solidFill>
                <a:latin typeface="楷体_GB2312" pitchFamily="49" charset="-122"/>
                <a:ea typeface="楷体_GB2312" pitchFamily="49" charset="-122"/>
                <a:sym typeface="Wingdings 2" pitchFamily="18" charset="2"/>
              </a:rPr>
              <a:t>货币供应量与货币需求量的均衡决定物价水平，决定汇率。</a:t>
            </a:r>
            <a:endParaRPr lang="en-US" altLang="zh-CN" sz="2400" dirty="0" smtClean="0">
              <a:solidFill>
                <a:srgbClr val="C00000"/>
              </a:solidFill>
              <a:latin typeface="楷体_GB2312" pitchFamily="49" charset="-122"/>
              <a:ea typeface="楷体_GB2312" pitchFamily="49" charset="-122"/>
              <a:sym typeface="Wingdings 2" pitchFamily="18" charset="2"/>
            </a:endParaRPr>
          </a:p>
          <a:p>
            <a:pPr>
              <a:buNone/>
            </a:pPr>
            <a:r>
              <a:rPr lang="zh-CN" altLang="en-US" sz="2400" kern="1200" dirty="0" smtClean="0">
                <a:solidFill>
                  <a:srgbClr val="FF3300"/>
                </a:solidFill>
                <a:latin typeface="Times New Roman" pitchFamily="18" charset="0"/>
                <a:ea typeface="楷体_GB2312" pitchFamily="49" charset="-122"/>
                <a:cs typeface="Times New Roman" pitchFamily="18" charset="0"/>
              </a:rPr>
              <a:t>◎ </a:t>
            </a:r>
            <a:r>
              <a:rPr lang="zh-CN" altLang="en-US" sz="2400" kern="1200" dirty="0" smtClean="0">
                <a:latin typeface="Times New Roman" pitchFamily="18" charset="0"/>
                <a:ea typeface="楷体_GB2312" pitchFamily="49" charset="-122"/>
                <a:cs typeface="Times New Roman" pitchFamily="18" charset="0"/>
              </a:rPr>
              <a:t>分析思路：首先想一想汇率的决定因素是什么？</a:t>
            </a:r>
            <a:r>
              <a:rPr lang="zh-CN" altLang="en-US" sz="2400" kern="1200" dirty="0" smtClean="0">
                <a:solidFill>
                  <a:srgbClr val="C00000"/>
                </a:solidFill>
                <a:latin typeface="Times New Roman" pitchFamily="18" charset="0"/>
                <a:ea typeface="楷体_GB2312" pitchFamily="49" charset="-122"/>
                <a:cs typeface="Times New Roman" pitchFamily="18" charset="0"/>
              </a:rPr>
              <a:t>是两个国家的物价。</a:t>
            </a:r>
            <a:endParaRPr lang="en-US" altLang="zh-CN" sz="2400" kern="1200" dirty="0" smtClean="0">
              <a:solidFill>
                <a:srgbClr val="C00000"/>
              </a:solidFill>
              <a:latin typeface="Times New Roman" pitchFamily="18" charset="0"/>
              <a:ea typeface="楷体_GB2312" pitchFamily="49" charset="-122"/>
              <a:cs typeface="Times New Roman" pitchFamily="18" charset="0"/>
            </a:endParaRPr>
          </a:p>
          <a:p>
            <a:pPr>
              <a:buNone/>
            </a:pPr>
            <a:r>
              <a:rPr lang="zh-CN" altLang="en-US" sz="2400" kern="1200" dirty="0" smtClean="0">
                <a:solidFill>
                  <a:srgbClr val="FF3300"/>
                </a:solidFill>
                <a:latin typeface="Times New Roman" pitchFamily="18" charset="0"/>
                <a:ea typeface="楷体_GB2312" pitchFamily="49" charset="-122"/>
                <a:cs typeface="Times New Roman" pitchFamily="18" charset="0"/>
              </a:rPr>
              <a:t>◎</a:t>
            </a:r>
            <a:r>
              <a:rPr lang="zh-CN" altLang="en-US" sz="2400" kern="1200" dirty="0" smtClean="0">
                <a:latin typeface="Times New Roman" pitchFamily="18" charset="0"/>
                <a:ea typeface="楷体_GB2312" pitchFamily="49" charset="-122"/>
                <a:cs typeface="Times New Roman" pitchFamily="18" charset="0"/>
              </a:rPr>
              <a:t>过分强调货币的作用，忽视贸易收支和商品市场。</a:t>
            </a:r>
            <a:endParaRPr lang="en-US" altLang="zh-CN" sz="2400" dirty="0" smtClean="0">
              <a:latin typeface="楷体_GB2312" pitchFamily="49" charset="-122"/>
              <a:ea typeface="楷体_GB2312" pitchFamily="49" charset="-122"/>
              <a:sym typeface="Wingdings 2" pitchFamily="18" charset="2"/>
            </a:endParaRPr>
          </a:p>
          <a:p>
            <a:pPr>
              <a:buNone/>
            </a:pPr>
            <a:endParaRPr lang="en-US" altLang="zh-CN" sz="2400" dirty="0" smtClean="0">
              <a:latin typeface="楷体_GB2312" pitchFamily="49" charset="-122"/>
              <a:ea typeface="楷体_GB2312" pitchFamily="49" charset="-122"/>
              <a:sym typeface="Wingdings 2" pitchFamily="18" charset="2"/>
            </a:endParaRPr>
          </a:p>
          <a:p>
            <a:pPr>
              <a:buNone/>
            </a:pPr>
            <a:endParaRPr lang="en-US" altLang="zh-CN" sz="2400" dirty="0" smtClean="0">
              <a:latin typeface="楷体_GB2312" pitchFamily="49" charset="-122"/>
              <a:ea typeface="楷体_GB2312" pitchFamily="49" charset="-122"/>
              <a:sym typeface="Wingdings 2" pitchFamily="18" charset="2"/>
            </a:endParaRPr>
          </a:p>
          <a:p>
            <a:pPr>
              <a:buNone/>
            </a:pPr>
            <a:endParaRPr lang="en-US" altLang="zh-CN" sz="2400" dirty="0" smtClean="0">
              <a:latin typeface="楷体_GB2312" pitchFamily="49" charset="-122"/>
              <a:ea typeface="楷体_GB2312" pitchFamily="49" charset="-122"/>
              <a:sym typeface="Wingdings 2" pitchFamily="18" charset="2"/>
            </a:endParaRPr>
          </a:p>
          <a:p>
            <a:pPr>
              <a:buNone/>
            </a:pPr>
            <a:endParaRPr lang="en-US" altLang="zh-CN" sz="3600" dirty="0" smtClean="0">
              <a:latin typeface="楷体_GB2312" pitchFamily="49" charset="-122"/>
              <a:ea typeface="楷体_GB2312" pitchFamily="49" charset="-122"/>
            </a:endParaRPr>
          </a:p>
        </p:txBody>
      </p:sp>
      <p:graphicFrame>
        <p:nvGraphicFramePr>
          <p:cNvPr id="52227" name="Object 3"/>
          <p:cNvGraphicFramePr>
            <a:graphicFrameLocks noChangeAspect="1"/>
          </p:cNvGraphicFramePr>
          <p:nvPr>
            <p:extLst>
              <p:ext uri="{D42A27DB-BD31-4B8C-83A1-F6EECF244321}">
                <p14:modId xmlns="" xmlns:p14="http://schemas.microsoft.com/office/powerpoint/2010/main" val="2458533690"/>
              </p:ext>
            </p:extLst>
          </p:nvPr>
        </p:nvGraphicFramePr>
        <p:xfrm>
          <a:off x="815975" y="2197100"/>
          <a:ext cx="5581650" cy="635000"/>
        </p:xfrm>
        <a:graphic>
          <a:graphicData uri="http://schemas.openxmlformats.org/presentationml/2006/ole">
            <p:oleObj spid="_x0000_s71800" name="Equation" r:id="rId3" imgW="2425680" imgH="279360" progId="Equation.DSMT4">
              <p:embed/>
            </p:oleObj>
          </a:graphicData>
        </a:graphic>
      </p:graphicFrame>
      <p:graphicFrame>
        <p:nvGraphicFramePr>
          <p:cNvPr id="71731" name="Object 51"/>
          <p:cNvGraphicFramePr>
            <a:graphicFrameLocks noChangeAspect="1"/>
          </p:cNvGraphicFramePr>
          <p:nvPr/>
        </p:nvGraphicFramePr>
        <p:xfrm>
          <a:off x="2843808" y="836712"/>
          <a:ext cx="1657350" cy="552450"/>
        </p:xfrm>
        <a:graphic>
          <a:graphicData uri="http://schemas.openxmlformats.org/presentationml/2006/ole">
            <p:oleObj spid="_x0000_s71801" name="Equation" r:id="rId4" imgW="723586" imgH="241195" progId="Equation.DSMT4">
              <p:embed/>
            </p:oleObj>
          </a:graphicData>
        </a:graphic>
      </p:graphicFrame>
      <p:sp>
        <p:nvSpPr>
          <p:cNvPr id="5" name="矩形 4"/>
          <p:cNvSpPr/>
          <p:nvPr/>
        </p:nvSpPr>
        <p:spPr>
          <a:xfrm>
            <a:off x="4788024" y="908720"/>
            <a:ext cx="958917" cy="461665"/>
          </a:xfrm>
          <a:prstGeom prst="rect">
            <a:avLst/>
          </a:prstGeom>
        </p:spPr>
        <p:txBody>
          <a:bodyPr wrap="none">
            <a:spAutoFit/>
          </a:bodyPr>
          <a:lstStyle/>
          <a:p>
            <a:pPr marL="342900" lvl="0" indent="-342900" fontAlgn="base">
              <a:spcBef>
                <a:spcPct val="20000"/>
              </a:spcBef>
              <a:spcAft>
                <a:spcPct val="0"/>
              </a:spcAft>
            </a:pPr>
            <a:r>
              <a:rPr lang="zh-CN" altLang="en-US" sz="2400" kern="0" dirty="0" smtClean="0">
                <a:solidFill>
                  <a:srgbClr val="000000"/>
                </a:solidFill>
                <a:latin typeface="Times New Roman" pitchFamily="18" charset="0"/>
                <a:ea typeface="楷体_GB2312" pitchFamily="49" charset="-122"/>
                <a:cs typeface="Times New Roman" pitchFamily="18" charset="0"/>
                <a:sym typeface="Wingdings 2" pitchFamily="18" charset="2"/>
              </a:rPr>
              <a:t>（</a:t>
            </a:r>
            <a:r>
              <a:rPr lang="en-US" altLang="zh-CN" sz="2400" kern="0" dirty="0" smtClean="0">
                <a:solidFill>
                  <a:srgbClr val="000000"/>
                </a:solidFill>
                <a:latin typeface="Times New Roman" pitchFamily="18" charset="0"/>
                <a:ea typeface="楷体_GB2312" pitchFamily="49" charset="-122"/>
                <a:cs typeface="Times New Roman" pitchFamily="18" charset="0"/>
                <a:sym typeface="Wingdings 2" pitchFamily="18" charset="2"/>
              </a:rPr>
              <a:t>5</a:t>
            </a:r>
            <a:r>
              <a:rPr lang="zh-CN" altLang="en-US" sz="2400" kern="0" dirty="0" smtClean="0">
                <a:solidFill>
                  <a:srgbClr val="000000"/>
                </a:solidFill>
                <a:latin typeface="Times New Roman" pitchFamily="18" charset="0"/>
                <a:ea typeface="楷体_GB2312" pitchFamily="49" charset="-122"/>
                <a:cs typeface="Times New Roman" pitchFamily="18" charset="0"/>
                <a:sym typeface="Wingdings 2" pitchFamily="18" charset="2"/>
              </a:rPr>
              <a:t>）</a:t>
            </a:r>
            <a:endParaRPr lang="en-US" altLang="zh-CN" sz="2400" kern="0" dirty="0">
              <a:solidFill>
                <a:srgbClr val="000000"/>
              </a:solidFill>
              <a:latin typeface="Times New Roman" pitchFamily="18" charset="0"/>
              <a:ea typeface="楷体_GB2312" pitchFamily="49" charset="-122"/>
              <a:cs typeface="Times New Roman" pitchFamily="18" charset="0"/>
              <a:sym typeface="Wingdings 2" pitchFamily="18" charset="2"/>
            </a:endParaRPr>
          </a:p>
        </p:txBody>
      </p:sp>
      <p:sp>
        <p:nvSpPr>
          <p:cNvPr id="6" name="矩形 5"/>
          <p:cNvSpPr/>
          <p:nvPr/>
        </p:nvSpPr>
        <p:spPr>
          <a:xfrm>
            <a:off x="6372200" y="2276872"/>
            <a:ext cx="999728" cy="461665"/>
          </a:xfrm>
          <a:prstGeom prst="rect">
            <a:avLst/>
          </a:prstGeom>
        </p:spPr>
        <p:txBody>
          <a:bodyPr wrap="square">
            <a:spAutoFit/>
          </a:bodyPr>
          <a:lstStyle/>
          <a:p>
            <a:pPr marL="342900" lvl="0" indent="-342900" fontAlgn="base">
              <a:spcBef>
                <a:spcPct val="20000"/>
              </a:spcBef>
              <a:spcAft>
                <a:spcPct val="0"/>
              </a:spcAft>
            </a:pPr>
            <a:r>
              <a:rPr lang="zh-CN" altLang="en-US" sz="2400" kern="0" dirty="0" smtClean="0">
                <a:solidFill>
                  <a:srgbClr val="000000"/>
                </a:solidFill>
                <a:latin typeface="Times New Roman" pitchFamily="18" charset="0"/>
                <a:ea typeface="楷体_GB2312" pitchFamily="49" charset="-122"/>
                <a:cs typeface="Times New Roman" pitchFamily="18" charset="0"/>
                <a:sym typeface="Wingdings 2" pitchFamily="18" charset="2"/>
              </a:rPr>
              <a:t>（</a:t>
            </a:r>
            <a:r>
              <a:rPr lang="en-US" altLang="zh-CN" sz="2400" kern="0" dirty="0" smtClean="0">
                <a:solidFill>
                  <a:srgbClr val="000000"/>
                </a:solidFill>
                <a:latin typeface="Times New Roman" pitchFamily="18" charset="0"/>
                <a:ea typeface="楷体_GB2312" pitchFamily="49" charset="-122"/>
                <a:cs typeface="Times New Roman" pitchFamily="18" charset="0"/>
                <a:sym typeface="Wingdings 2" pitchFamily="18" charset="2"/>
              </a:rPr>
              <a:t>6</a:t>
            </a:r>
            <a:r>
              <a:rPr lang="zh-CN" altLang="en-US" sz="2400" kern="0" dirty="0" smtClean="0">
                <a:solidFill>
                  <a:srgbClr val="000000"/>
                </a:solidFill>
                <a:latin typeface="Times New Roman" pitchFamily="18" charset="0"/>
                <a:ea typeface="楷体_GB2312" pitchFamily="49" charset="-122"/>
                <a:cs typeface="Times New Roman" pitchFamily="18" charset="0"/>
                <a:sym typeface="Wingdings 2" pitchFamily="18" charset="2"/>
              </a:rPr>
              <a:t>）</a:t>
            </a:r>
            <a:endParaRPr lang="en-US" altLang="zh-CN" sz="2400" kern="0" dirty="0">
              <a:solidFill>
                <a:srgbClr val="000000"/>
              </a:solidFill>
              <a:latin typeface="Times New Roman" pitchFamily="18" charset="0"/>
              <a:ea typeface="楷体_GB2312" pitchFamily="49" charset="-122"/>
              <a:cs typeface="Times New Roman" pitchFamily="18" charset="0"/>
              <a:sym typeface="Wingdings 2" pitchFamily="18" charset="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latin typeface="华文新魏" panose="02010800040101010101" pitchFamily="2" charset="-122"/>
                <a:ea typeface="华文新魏" panose="02010800040101010101" pitchFamily="2" charset="-122"/>
              </a:rPr>
              <a:t>理解此模型的三步法</a:t>
            </a:r>
            <a:endParaRPr lang="zh-CN" altLang="en-US" sz="4000" dirty="0">
              <a:latin typeface="华文新魏" panose="02010800040101010101" pitchFamily="2" charset="-122"/>
              <a:ea typeface="华文新魏" panose="02010800040101010101" pitchFamily="2" charset="-122"/>
            </a:endParaRPr>
          </a:p>
        </p:txBody>
      </p:sp>
      <p:sp>
        <p:nvSpPr>
          <p:cNvPr id="7" name="TextBox 6"/>
          <p:cNvSpPr txBox="1"/>
          <p:nvPr/>
        </p:nvSpPr>
        <p:spPr>
          <a:xfrm>
            <a:off x="467544" y="980728"/>
            <a:ext cx="8352928" cy="3796360"/>
          </a:xfrm>
          <a:prstGeom prst="rect">
            <a:avLst/>
          </a:prstGeom>
          <a:noFill/>
        </p:spPr>
        <p:txBody>
          <a:bodyPr wrap="square" rtlCol="0">
            <a:spAutoFit/>
          </a:bodyPr>
          <a:lstStyle/>
          <a:p>
            <a:pPr>
              <a:lnSpc>
                <a:spcPct val="160000"/>
              </a:lnSpc>
              <a:buClr>
                <a:srgbClr val="FF0000"/>
              </a:buClr>
              <a:buFont typeface="Wingdings" pitchFamily="2" charset="2"/>
              <a:buChar char="p"/>
            </a:pPr>
            <a:r>
              <a:rPr lang="zh-CN" altLang="en-US" sz="2200" dirty="0" smtClean="0">
                <a:latin typeface="楷体_GB2312" pitchFamily="49" charset="-122"/>
                <a:ea typeface="楷体_GB2312" pitchFamily="49" charset="-122"/>
              </a:rPr>
              <a:t>确定因素是影响国内（国外）货币供给还是国内（国外）货币需求；</a:t>
            </a:r>
            <a:endParaRPr lang="en-US" altLang="zh-CN" sz="2200" dirty="0" smtClean="0">
              <a:latin typeface="楷体_GB2312" pitchFamily="49" charset="-122"/>
              <a:ea typeface="楷体_GB2312" pitchFamily="49" charset="-122"/>
            </a:endParaRPr>
          </a:p>
          <a:p>
            <a:pPr>
              <a:lnSpc>
                <a:spcPct val="160000"/>
              </a:lnSpc>
              <a:buClr>
                <a:srgbClr val="FF0000"/>
              </a:buClr>
              <a:buFont typeface="Wingdings" pitchFamily="2" charset="2"/>
              <a:buChar char="p"/>
            </a:pPr>
            <a:r>
              <a:rPr lang="zh-CN" altLang="en-US" sz="2200" dirty="0" smtClean="0">
                <a:latin typeface="楷体_GB2312" pitchFamily="49" charset="-122"/>
                <a:ea typeface="楷体_GB2312" pitchFamily="49" charset="-122"/>
              </a:rPr>
              <a:t>根据货币供给与货币需求的均衡关系得出物价变动：货币供给</a:t>
            </a:r>
            <a:r>
              <a:rPr lang="en-US" altLang="zh-CN" sz="2200" dirty="0" smtClean="0">
                <a:latin typeface="楷体_GB2312" pitchFamily="49" charset="-122"/>
                <a:ea typeface="楷体_GB2312" pitchFamily="49" charset="-122"/>
              </a:rPr>
              <a:t>&gt;</a:t>
            </a:r>
            <a:r>
              <a:rPr lang="zh-CN" altLang="en-US" sz="2200" dirty="0" smtClean="0">
                <a:latin typeface="楷体_GB2312" pitchFamily="49" charset="-122"/>
                <a:ea typeface="楷体_GB2312" pitchFamily="49" charset="-122"/>
              </a:rPr>
              <a:t>货币需求，物价上涨；货币供给</a:t>
            </a:r>
            <a:r>
              <a:rPr lang="en-US" altLang="zh-CN" sz="2200" dirty="0" smtClean="0">
                <a:latin typeface="楷体_GB2312" pitchFamily="49" charset="-122"/>
                <a:ea typeface="楷体_GB2312" pitchFamily="49" charset="-122"/>
              </a:rPr>
              <a:t>&lt;</a:t>
            </a:r>
            <a:r>
              <a:rPr lang="zh-CN" altLang="en-US" sz="2200" dirty="0" smtClean="0">
                <a:latin typeface="楷体_GB2312" pitchFamily="49" charset="-122"/>
                <a:ea typeface="楷体_GB2312" pitchFamily="49" charset="-122"/>
              </a:rPr>
              <a:t>货币需求，物价下跌（货币供求的调整主要影响总需求，总供给曲线垂直，从而其主要影响价格）。</a:t>
            </a:r>
            <a:endParaRPr lang="en-US" altLang="zh-CN" sz="2200" dirty="0" smtClean="0">
              <a:latin typeface="楷体_GB2312" pitchFamily="49" charset="-122"/>
              <a:ea typeface="楷体_GB2312" pitchFamily="49" charset="-122"/>
            </a:endParaRPr>
          </a:p>
          <a:p>
            <a:pPr>
              <a:lnSpc>
                <a:spcPct val="160000"/>
              </a:lnSpc>
              <a:buClr>
                <a:srgbClr val="FF0000"/>
              </a:buClr>
              <a:buFont typeface="Wingdings" pitchFamily="2" charset="2"/>
              <a:buChar char="p"/>
            </a:pPr>
            <a:r>
              <a:rPr lang="zh-CN" altLang="en-US" sz="2200" dirty="0" smtClean="0">
                <a:latin typeface="楷体_GB2312" pitchFamily="49" charset="-122"/>
                <a:ea typeface="楷体_GB2312" pitchFamily="49" charset="-122"/>
              </a:rPr>
              <a:t>根据物价变动情况，结合购买力平价看汇率变动：本国物价上涨，本币汇率贬值；外国物价上涨，本币汇率升值。</a:t>
            </a:r>
            <a:endParaRPr lang="zh-CN" altLang="en-US" sz="2200" dirty="0">
              <a:latin typeface="楷体_GB2312" pitchFamily="49" charset="-122"/>
              <a:ea typeface="楷体_GB2312"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643998" cy="4525963"/>
          </a:xfrm>
        </p:spPr>
        <p:txBody>
          <a:bodyPr/>
          <a:lstStyle/>
          <a:p>
            <a:pPr>
              <a:buNone/>
            </a:pPr>
            <a:r>
              <a:rPr lang="en-US" altLang="zh-CN" sz="3600" b="1" dirty="0" smtClean="0">
                <a:solidFill>
                  <a:srgbClr val="FF0000"/>
                </a:solidFill>
                <a:latin typeface="楷体_GB2312" pitchFamily="49" charset="-122"/>
                <a:ea typeface="楷体_GB2312" pitchFamily="49" charset="-122"/>
                <a:sym typeface="Wingdings 2" pitchFamily="18" charset="2"/>
              </a:rPr>
              <a:t></a:t>
            </a:r>
            <a:r>
              <a:rPr lang="zh-CN" altLang="en-US" sz="3600" b="1" dirty="0" smtClean="0">
                <a:latin typeface="楷体_GB2312" pitchFamily="49" charset="-122"/>
                <a:ea typeface="楷体_GB2312" pitchFamily="49" charset="-122"/>
                <a:sym typeface="Wingdings 2" pitchFamily="18" charset="2"/>
              </a:rPr>
              <a:t>资产组合分析法</a:t>
            </a:r>
            <a:endParaRPr lang="en-US" altLang="zh-CN" sz="3600" b="1" dirty="0" smtClean="0">
              <a:latin typeface="楷体_GB2312" pitchFamily="49" charset="-122"/>
              <a:ea typeface="楷体_GB2312" pitchFamily="49" charset="-122"/>
            </a:endParaRPr>
          </a:p>
          <a:p>
            <a:pPr>
              <a:buClr>
                <a:srgbClr val="0000FF"/>
              </a:buClr>
              <a:buFont typeface="Wingdings" pitchFamily="2" charset="2"/>
              <a:buChar char="u"/>
            </a:pPr>
            <a:r>
              <a:rPr lang="en-US" altLang="zh-CN" sz="2800" kern="1200" dirty="0" smtClean="0">
                <a:latin typeface="Times New Roman" pitchFamily="18" charset="0"/>
                <a:ea typeface="楷体_GB2312" pitchFamily="49" charset="-122"/>
                <a:cs typeface="Times New Roman" pitchFamily="18" charset="0"/>
              </a:rPr>
              <a:t> 1975</a:t>
            </a:r>
            <a:r>
              <a:rPr lang="zh-CN" altLang="en-US" sz="2800" kern="1200" dirty="0" smtClean="0">
                <a:latin typeface="Times New Roman" pitchFamily="18" charset="0"/>
                <a:ea typeface="楷体_GB2312" pitchFamily="49" charset="-122"/>
                <a:cs typeface="Times New Roman" pitchFamily="18" charset="0"/>
              </a:rPr>
              <a:t>年由普林斯顿大学布朗森教授（</a:t>
            </a:r>
            <a:r>
              <a:rPr lang="en-US" altLang="zh-CN" sz="2800" kern="1200" dirty="0" smtClean="0">
                <a:latin typeface="Times New Roman" pitchFamily="18" charset="0"/>
                <a:ea typeface="楷体_GB2312" pitchFamily="49" charset="-122"/>
                <a:cs typeface="Times New Roman" pitchFamily="18" charset="0"/>
              </a:rPr>
              <a:t>Branson)</a:t>
            </a:r>
            <a:r>
              <a:rPr lang="zh-CN" altLang="en-US" sz="2800" kern="1200" dirty="0" smtClean="0">
                <a:latin typeface="Times New Roman" pitchFamily="18" charset="0"/>
                <a:ea typeface="楷体_GB2312" pitchFamily="49" charset="-122"/>
                <a:cs typeface="Times New Roman" pitchFamily="18" charset="0"/>
              </a:rPr>
              <a:t>在</a:t>
            </a:r>
            <a:r>
              <a:rPr lang="en-US" altLang="zh-CN" sz="2800" kern="1200" dirty="0" smtClean="0">
                <a:latin typeface="Times New Roman" pitchFamily="18" charset="0"/>
                <a:ea typeface="楷体_GB2312" pitchFamily="49" charset="-122"/>
                <a:cs typeface="Times New Roman" pitchFamily="18" charset="0"/>
              </a:rPr>
              <a:t>Tobin</a:t>
            </a:r>
            <a:r>
              <a:rPr lang="zh-CN" altLang="en-US" sz="2800" kern="1200" dirty="0" smtClean="0">
                <a:latin typeface="Times New Roman" pitchFamily="18" charset="0"/>
                <a:ea typeface="楷体_GB2312" pitchFamily="49" charset="-122"/>
                <a:cs typeface="Times New Roman" pitchFamily="18" charset="0"/>
              </a:rPr>
              <a:t>货币模型基础上提出来的。</a:t>
            </a:r>
            <a:endParaRPr lang="en-US" altLang="zh-CN" sz="2800" kern="1200" dirty="0" smtClean="0">
              <a:latin typeface="Times New Roman" pitchFamily="18" charset="0"/>
              <a:ea typeface="楷体_GB2312" pitchFamily="49" charset="-122"/>
              <a:cs typeface="Times New Roman" pitchFamily="18" charset="0"/>
            </a:endParaRPr>
          </a:p>
          <a:p>
            <a:pPr>
              <a:buClr>
                <a:srgbClr val="0000FF"/>
              </a:buClr>
              <a:buFont typeface="Wingdings" pitchFamily="2" charset="2"/>
              <a:buChar char="u"/>
            </a:pPr>
            <a:r>
              <a:rPr lang="zh-CN" altLang="en-US" sz="2800" kern="1200" dirty="0" smtClean="0">
                <a:latin typeface="Times New Roman" pitchFamily="18" charset="0"/>
                <a:ea typeface="楷体_GB2312" pitchFamily="49" charset="-122"/>
                <a:cs typeface="Times New Roman" pitchFamily="18" charset="0"/>
              </a:rPr>
              <a:t> 一般均衡分析，能较好地反映外汇的金融资产属性，忽略了实际因素对汇率变动的影响。</a:t>
            </a:r>
            <a:endParaRPr lang="en-US" altLang="zh-CN" sz="2800" kern="1200" dirty="0" smtClean="0">
              <a:latin typeface="Times New Roman" pitchFamily="18" charset="0"/>
              <a:ea typeface="楷体_GB2312" pitchFamily="49" charset="-122"/>
              <a:cs typeface="Times New Roman" pitchFamily="18" charset="0"/>
            </a:endParaRPr>
          </a:p>
          <a:p>
            <a:pPr>
              <a:buClr>
                <a:srgbClr val="0000FF"/>
              </a:buClr>
              <a:buFont typeface="Wingdings" pitchFamily="2" charset="2"/>
              <a:buChar char="u"/>
            </a:pPr>
            <a:r>
              <a:rPr lang="zh-CN" altLang="en-US" sz="2800" kern="1200" dirty="0" smtClean="0">
                <a:latin typeface="Times New Roman" pitchFamily="18" charset="0"/>
                <a:ea typeface="楷体_GB2312" pitchFamily="49" charset="-122"/>
                <a:cs typeface="Times New Roman" pitchFamily="18" charset="0"/>
              </a:rPr>
              <a:t> 该理论认为：</a:t>
            </a:r>
            <a:endParaRPr lang="en-US" altLang="zh-CN" sz="2800" kern="1200" dirty="0" smtClean="0">
              <a:latin typeface="Times New Roman" pitchFamily="18" charset="0"/>
              <a:ea typeface="楷体_GB2312" pitchFamily="49" charset="-122"/>
              <a:cs typeface="Times New Roman" pitchFamily="18" charset="0"/>
            </a:endParaRPr>
          </a:p>
          <a:p>
            <a:pPr lvl="1">
              <a:buClr>
                <a:srgbClr val="0000FF"/>
              </a:buClr>
              <a:buFont typeface="Wingdings" pitchFamily="2" charset="2"/>
              <a:buChar char="ü"/>
            </a:pPr>
            <a:r>
              <a:rPr lang="zh-CN" altLang="en-US" sz="2400" kern="1200" dirty="0" smtClean="0">
                <a:latin typeface="Times New Roman" pitchFamily="18" charset="0"/>
                <a:ea typeface="楷体_GB2312" pitchFamily="49" charset="-122"/>
                <a:cs typeface="Times New Roman" pitchFamily="18" charset="0"/>
              </a:rPr>
              <a:t>货币只是人们可以持有的一系列金融资产中的一类，人们将根据</a:t>
            </a:r>
            <a:r>
              <a:rPr lang="zh-CN" altLang="en-US" sz="2400" b="1" kern="1200" dirty="0" smtClean="0">
                <a:solidFill>
                  <a:srgbClr val="7030A0"/>
                </a:solidFill>
                <a:latin typeface="Times New Roman" pitchFamily="18" charset="0"/>
                <a:ea typeface="楷体_GB2312" pitchFamily="49" charset="-122"/>
                <a:cs typeface="Times New Roman" pitchFamily="18" charset="0"/>
              </a:rPr>
              <a:t>对各种资产收益和风险的权衡</a:t>
            </a:r>
            <a:r>
              <a:rPr lang="zh-CN" altLang="en-US" sz="2400" kern="1200" dirty="0" smtClean="0">
                <a:latin typeface="Times New Roman" pitchFamily="18" charset="0"/>
                <a:ea typeface="楷体_GB2312" pitchFamily="49" charset="-122"/>
                <a:cs typeface="Times New Roman" pitchFamily="18" charset="0"/>
              </a:rPr>
              <a:t>，将财富配置于各种可选择的国内外金融资产。</a:t>
            </a:r>
            <a:endParaRPr lang="en-US" altLang="zh-CN" sz="2400" kern="1200" dirty="0" smtClean="0">
              <a:latin typeface="Times New Roman" pitchFamily="18" charset="0"/>
              <a:ea typeface="楷体_GB2312" pitchFamily="49" charset="-122"/>
              <a:cs typeface="Times New Roman" pitchFamily="18" charset="0"/>
            </a:endParaRPr>
          </a:p>
          <a:p>
            <a:pPr lvl="1">
              <a:buClr>
                <a:srgbClr val="0000FF"/>
              </a:buClr>
              <a:buFont typeface="Wingdings" pitchFamily="2" charset="2"/>
              <a:buChar char="ü"/>
            </a:pPr>
            <a:r>
              <a:rPr lang="zh-CN" altLang="en-US" sz="2400" kern="1200" dirty="0" smtClean="0">
                <a:latin typeface="Times New Roman" pitchFamily="18" charset="0"/>
                <a:ea typeface="楷体_GB2312" pitchFamily="49" charset="-122"/>
                <a:cs typeface="Times New Roman" pitchFamily="18" charset="0"/>
              </a:rPr>
              <a:t>投资者根据</a:t>
            </a:r>
            <a:r>
              <a:rPr lang="zh-CN" altLang="en-US" sz="2400" b="1" kern="1200" dirty="0" smtClean="0">
                <a:solidFill>
                  <a:srgbClr val="7030A0"/>
                </a:solidFill>
                <a:latin typeface="Times New Roman" pitchFamily="18" charset="0"/>
                <a:ea typeface="楷体_GB2312" pitchFamily="49" charset="-122"/>
                <a:cs typeface="Times New Roman" pitchFamily="18" charset="0"/>
              </a:rPr>
              <a:t>经济形势</a:t>
            </a:r>
            <a:r>
              <a:rPr lang="zh-CN" altLang="en-US" sz="2400" kern="1200" dirty="0" smtClean="0">
                <a:latin typeface="Times New Roman" pitchFamily="18" charset="0"/>
                <a:ea typeface="楷体_GB2312" pitchFamily="49" charset="-122"/>
                <a:cs typeface="Times New Roman" pitchFamily="18" charset="0"/>
              </a:rPr>
              <a:t>和</a:t>
            </a:r>
            <a:r>
              <a:rPr lang="zh-CN" altLang="en-US" sz="2400" b="1" kern="1200" dirty="0" smtClean="0">
                <a:solidFill>
                  <a:srgbClr val="7030A0"/>
                </a:solidFill>
                <a:latin typeface="Times New Roman" pitchFamily="18" charset="0"/>
                <a:ea typeface="楷体_GB2312" pitchFamily="49" charset="-122"/>
                <a:cs typeface="Times New Roman" pitchFamily="18" charset="0"/>
              </a:rPr>
              <a:t>预期</a:t>
            </a:r>
            <a:r>
              <a:rPr lang="zh-CN" altLang="en-US" sz="2400" kern="1200" dirty="0" smtClean="0">
                <a:latin typeface="Times New Roman" pitchFamily="18" charset="0"/>
                <a:ea typeface="楷体_GB2312" pitchFamily="49" charset="-122"/>
                <a:cs typeface="Times New Roman" pitchFamily="18" charset="0"/>
              </a:rPr>
              <a:t>，及时调整其外币资产的比例，从而往往引起</a:t>
            </a:r>
            <a:r>
              <a:rPr lang="zh-CN" altLang="en-US" sz="2400" b="1" kern="1200" dirty="0" smtClean="0">
                <a:solidFill>
                  <a:srgbClr val="7030A0"/>
                </a:solidFill>
                <a:latin typeface="Times New Roman" pitchFamily="18" charset="0"/>
                <a:ea typeface="楷体_GB2312" pitchFamily="49" charset="-122"/>
                <a:cs typeface="Times New Roman" pitchFamily="18" charset="0"/>
              </a:rPr>
              <a:t>货币资本在各国间的大量流动</a:t>
            </a:r>
            <a:r>
              <a:rPr lang="zh-CN" altLang="en-US" sz="2400" kern="1200" dirty="0" smtClean="0">
                <a:latin typeface="Times New Roman" pitchFamily="18" charset="0"/>
                <a:ea typeface="楷体_GB2312" pitchFamily="49" charset="-122"/>
                <a:cs typeface="Times New Roman" pitchFamily="18" charset="0"/>
              </a:rPr>
              <a:t>，并对汇率产生很大影响。</a:t>
            </a:r>
            <a:endParaRPr lang="en-US" altLang="zh-CN" sz="2400" kern="1200" dirty="0" smtClean="0">
              <a:latin typeface="Times New Roman" pitchFamily="18" charset="0"/>
              <a:ea typeface="楷体_GB2312" pitchFamily="49" charset="-122"/>
              <a:cs typeface="Times New Roman" pitchFamily="18" charset="0"/>
            </a:endParaRPr>
          </a:p>
          <a:p>
            <a:pPr lvl="1">
              <a:buClr>
                <a:srgbClr val="0000FF"/>
              </a:buClr>
              <a:buFont typeface="Wingdings" pitchFamily="2" charset="2"/>
              <a:buChar char="ü"/>
            </a:pPr>
            <a:r>
              <a:rPr lang="zh-CN" altLang="en-US" sz="2400" kern="1200" dirty="0" smtClean="0">
                <a:latin typeface="Times New Roman" pitchFamily="18" charset="0"/>
                <a:ea typeface="楷体_GB2312" pitchFamily="49" charset="-122"/>
                <a:cs typeface="Times New Roman" pitchFamily="18" charset="0"/>
              </a:rPr>
              <a:t>财富的收入效应（总财富的变动）、替代效应（不同资产的收益率变动）→资产结构调整→跨境资金流动→汇率变动。</a:t>
            </a:r>
            <a:endParaRPr lang="en-US" altLang="zh-CN" sz="2400" kern="1200" dirty="0" smtClean="0">
              <a:latin typeface="Times New Roman" pitchFamily="18" charset="0"/>
              <a:ea typeface="楷体_GB2312" pitchFamily="49" charset="-122"/>
              <a:cs typeface="Times New Roman" pitchFamily="18" charset="0"/>
            </a:endParaRPr>
          </a:p>
          <a:p>
            <a:pPr>
              <a:buNone/>
            </a:pPr>
            <a:endParaRPr lang="en-US" altLang="zh-CN" sz="2800" b="1" kern="1200" dirty="0" smtClean="0">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500042"/>
            <a:ext cx="8929718" cy="4525963"/>
          </a:xfrm>
        </p:spPr>
        <p:txBody>
          <a:bodyPr/>
          <a:lstStyle/>
          <a:p>
            <a:pPr>
              <a:buNone/>
            </a:pPr>
            <a:r>
              <a:rPr lang="en-US" altLang="zh-CN" sz="3600" b="1" dirty="0" smtClean="0">
                <a:solidFill>
                  <a:srgbClr val="FF0000"/>
                </a:solidFill>
                <a:latin typeface="楷体_GB2312" pitchFamily="49" charset="-122"/>
                <a:ea typeface="楷体_GB2312" pitchFamily="49" charset="-122"/>
                <a:sym typeface="Wingdings 2" pitchFamily="18" charset="2"/>
              </a:rPr>
              <a:t></a:t>
            </a:r>
            <a:r>
              <a:rPr lang="zh-CN" altLang="en-US" sz="3600" b="1" dirty="0" smtClean="0">
                <a:latin typeface="楷体_GB2312" pitchFamily="49" charset="-122"/>
                <a:ea typeface="楷体_GB2312" pitchFamily="49" charset="-122"/>
                <a:sym typeface="Wingdings 2" pitchFamily="18" charset="2"/>
              </a:rPr>
              <a:t>资产组合分析法</a:t>
            </a:r>
            <a:endParaRPr lang="en-US" altLang="zh-CN" sz="3600" b="1" dirty="0" smtClean="0">
              <a:latin typeface="楷体_GB2312" pitchFamily="49" charset="-122"/>
              <a:ea typeface="楷体_GB2312" pitchFamily="49" charset="-122"/>
            </a:endParaRPr>
          </a:p>
          <a:p>
            <a:pPr lvl="1">
              <a:buClr>
                <a:srgbClr val="0000FF"/>
              </a:buClr>
              <a:buFont typeface="Wingdings" pitchFamily="2" charset="2"/>
              <a:buChar char="ü"/>
            </a:pPr>
            <a:r>
              <a:rPr lang="zh-CN" altLang="zh-CN" sz="2400" b="1" dirty="0" smtClean="0">
                <a:solidFill>
                  <a:srgbClr val="7030A0"/>
                </a:solidFill>
                <a:latin typeface="楷体_GB2312" pitchFamily="49" charset="-122"/>
                <a:ea typeface="楷体_GB2312" pitchFamily="49" charset="-122"/>
              </a:rPr>
              <a:t>资产组合的调整</a:t>
            </a:r>
            <a:r>
              <a:rPr lang="zh-CN" altLang="zh-CN" sz="2400" dirty="0" smtClean="0">
                <a:latin typeface="楷体_GB2312" pitchFamily="49" charset="-122"/>
                <a:ea typeface="楷体_GB2312" pitchFamily="49" charset="-122"/>
              </a:rPr>
              <a:t>实际上是对</a:t>
            </a:r>
            <a:r>
              <a:rPr lang="zh-CN" altLang="zh-CN" sz="2400" b="1" dirty="0" smtClean="0">
                <a:solidFill>
                  <a:srgbClr val="7030A0"/>
                </a:solidFill>
                <a:latin typeface="楷体_GB2312" pitchFamily="49" charset="-122"/>
                <a:ea typeface="楷体_GB2312" pitchFamily="49" charset="-122"/>
              </a:rPr>
              <a:t>财富存量</a:t>
            </a:r>
            <a:r>
              <a:rPr lang="zh-CN" altLang="zh-CN" sz="2400" dirty="0" smtClean="0">
                <a:latin typeface="楷体_GB2312" pitchFamily="49" charset="-122"/>
                <a:ea typeface="楷体_GB2312" pitchFamily="49" charset="-122"/>
              </a:rPr>
              <a:t>的</a:t>
            </a:r>
            <a:r>
              <a:rPr lang="zh-CN" altLang="zh-CN" sz="2400" b="1" dirty="0" smtClean="0">
                <a:solidFill>
                  <a:srgbClr val="7030A0"/>
                </a:solidFill>
                <a:latin typeface="楷体_GB2312" pitchFamily="49" charset="-122"/>
                <a:ea typeface="楷体_GB2312" pitchFamily="49" charset="-122"/>
              </a:rPr>
              <a:t>结构调整</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lvl="1">
              <a:buClr>
                <a:srgbClr val="0000FF"/>
              </a:buClr>
              <a:buFont typeface="Wingdings" pitchFamily="2" charset="2"/>
              <a:buChar char="ü"/>
            </a:pPr>
            <a:r>
              <a:rPr lang="zh-CN" altLang="zh-CN" sz="2400" dirty="0" smtClean="0">
                <a:latin typeface="楷体_GB2312" pitchFamily="49" charset="-122"/>
                <a:ea typeface="楷体_GB2312" pitchFamily="49" charset="-122"/>
              </a:rPr>
              <a:t>从</a:t>
            </a:r>
            <a:r>
              <a:rPr lang="zh-CN" altLang="zh-CN" sz="2400" b="1" dirty="0" smtClean="0">
                <a:solidFill>
                  <a:srgbClr val="7030A0"/>
                </a:solidFill>
                <a:latin typeface="楷体_GB2312" pitchFamily="49" charset="-122"/>
                <a:ea typeface="楷体_GB2312" pitchFamily="49" charset="-122"/>
              </a:rPr>
              <a:t>长期</a:t>
            </a:r>
            <a:r>
              <a:rPr lang="zh-CN" altLang="zh-CN" sz="2400" dirty="0" smtClean="0">
                <a:latin typeface="楷体_GB2312" pitchFamily="49" charset="-122"/>
                <a:ea typeface="楷体_GB2312" pitchFamily="49" charset="-122"/>
              </a:rPr>
              <a:t>来看，一国</a:t>
            </a:r>
            <a:r>
              <a:rPr lang="zh-CN" altLang="zh-CN" sz="2400" b="1" dirty="0" smtClean="0">
                <a:solidFill>
                  <a:srgbClr val="7030A0"/>
                </a:solidFill>
                <a:latin typeface="楷体_GB2312" pitchFamily="49" charset="-122"/>
                <a:ea typeface="楷体_GB2312" pitchFamily="49" charset="-122"/>
              </a:rPr>
              <a:t>财富规模总量</a:t>
            </a:r>
            <a:r>
              <a:rPr lang="zh-CN" altLang="zh-CN" sz="2400" dirty="0" smtClean="0">
                <a:latin typeface="楷体_GB2312" pitchFamily="49" charset="-122"/>
                <a:ea typeface="楷体_GB2312" pitchFamily="49" charset="-122"/>
              </a:rPr>
              <a:t>也会发生变动。这其中就包括了由于</a:t>
            </a:r>
            <a:r>
              <a:rPr lang="zh-CN" altLang="zh-CN" sz="2400" b="1" dirty="0" smtClean="0">
                <a:solidFill>
                  <a:srgbClr val="7030A0"/>
                </a:solidFill>
                <a:latin typeface="楷体_GB2312" pitchFamily="49" charset="-122"/>
                <a:ea typeface="楷体_GB2312" pitchFamily="49" charset="-122"/>
              </a:rPr>
              <a:t>经常项目失衡</a:t>
            </a:r>
            <a:r>
              <a:rPr lang="zh-CN" altLang="zh-CN" sz="2400" dirty="0" smtClean="0">
                <a:latin typeface="楷体_GB2312" pitchFamily="49" charset="-122"/>
                <a:ea typeface="楷体_GB2312" pitchFamily="49" charset="-122"/>
              </a:rPr>
              <a:t>带来</a:t>
            </a:r>
            <a:r>
              <a:rPr lang="zh-CN" altLang="zh-CN" sz="2400" b="1" dirty="0" smtClean="0">
                <a:solidFill>
                  <a:srgbClr val="7030A0"/>
                </a:solidFill>
                <a:latin typeface="楷体_GB2312" pitchFamily="49" charset="-122"/>
                <a:ea typeface="楷体_GB2312" pitchFamily="49" charset="-122"/>
              </a:rPr>
              <a:t>本国对外国债权总量</a:t>
            </a:r>
            <a:r>
              <a:rPr lang="zh-CN" altLang="zh-CN" sz="2400" dirty="0" smtClean="0">
                <a:latin typeface="楷体_GB2312" pitchFamily="49" charset="-122"/>
                <a:ea typeface="楷体_GB2312" pitchFamily="49" charset="-122"/>
              </a:rPr>
              <a:t>的变动。财富</a:t>
            </a:r>
            <a:r>
              <a:rPr lang="zh-CN" altLang="zh-CN" sz="2400" b="1" dirty="0" smtClean="0">
                <a:solidFill>
                  <a:srgbClr val="C00000"/>
                </a:solidFill>
                <a:latin typeface="楷体_GB2312" pitchFamily="49" charset="-122"/>
                <a:ea typeface="楷体_GB2312" pitchFamily="49" charset="-122"/>
              </a:rPr>
              <a:t>结构调整</a:t>
            </a:r>
            <a:r>
              <a:rPr lang="zh-CN" altLang="en-US" sz="2400" b="1" dirty="0" smtClean="0">
                <a:solidFill>
                  <a:srgbClr val="C00000"/>
                </a:solidFill>
                <a:latin typeface="楷体_GB2312" pitchFamily="49" charset="-122"/>
                <a:ea typeface="楷体_GB2312" pitchFamily="49" charset="-122"/>
              </a:rPr>
              <a:t>（替代效应）</a:t>
            </a:r>
            <a:r>
              <a:rPr lang="zh-CN" altLang="zh-CN" sz="2400" dirty="0" smtClean="0">
                <a:latin typeface="楷体_GB2312" pitchFamily="49" charset="-122"/>
                <a:ea typeface="楷体_GB2312" pitchFamily="49" charset="-122"/>
              </a:rPr>
              <a:t>和</a:t>
            </a:r>
            <a:r>
              <a:rPr lang="zh-CN" altLang="zh-CN" sz="2400" b="1" dirty="0" smtClean="0">
                <a:solidFill>
                  <a:srgbClr val="C00000"/>
                </a:solidFill>
                <a:latin typeface="楷体_GB2312" pitchFamily="49" charset="-122"/>
                <a:ea typeface="楷体_GB2312" pitchFamily="49" charset="-122"/>
              </a:rPr>
              <a:t>规模变动</a:t>
            </a:r>
            <a:r>
              <a:rPr lang="zh-CN" altLang="en-US" sz="2400" b="1" dirty="0" smtClean="0">
                <a:solidFill>
                  <a:srgbClr val="C00000"/>
                </a:solidFill>
                <a:latin typeface="楷体_GB2312" pitchFamily="49" charset="-122"/>
                <a:ea typeface="楷体_GB2312" pitchFamily="49" charset="-122"/>
              </a:rPr>
              <a:t>（收入效应）</a:t>
            </a:r>
            <a:r>
              <a:rPr lang="zh-CN" altLang="zh-CN" sz="2400" dirty="0" smtClean="0">
                <a:latin typeface="楷体_GB2312" pitchFamily="49" charset="-122"/>
                <a:ea typeface="楷体_GB2312" pitchFamily="49" charset="-122"/>
              </a:rPr>
              <a:t>引起资产市场进而</a:t>
            </a:r>
            <a:r>
              <a:rPr lang="zh-CN" altLang="en-US" sz="2400" dirty="0" smtClean="0">
                <a:latin typeface="楷体_GB2312" pitchFamily="49" charset="-122"/>
                <a:ea typeface="楷体_GB2312" pitchFamily="49" charset="-122"/>
              </a:rPr>
              <a:t>使得</a:t>
            </a:r>
            <a:r>
              <a:rPr lang="zh-CN" altLang="zh-CN" sz="2400" dirty="0" smtClean="0">
                <a:latin typeface="楷体_GB2312" pitchFamily="49" charset="-122"/>
                <a:ea typeface="楷体_GB2312" pitchFamily="49" charset="-122"/>
              </a:rPr>
              <a:t>汇率调整。</a:t>
            </a:r>
            <a:endParaRPr lang="en-US" altLang="zh-CN" sz="2400" dirty="0" smtClean="0">
              <a:latin typeface="楷体_GB2312" pitchFamily="49" charset="-122"/>
              <a:ea typeface="楷体_GB2312" pitchFamily="49" charset="-122"/>
            </a:endParaRPr>
          </a:p>
          <a:p>
            <a:pPr>
              <a:buClr>
                <a:srgbClr val="0000FF"/>
              </a:buClr>
              <a:buFont typeface="Wingdings" pitchFamily="2" charset="2"/>
              <a:buChar char="u"/>
            </a:pPr>
            <a:r>
              <a:rPr lang="zh-CN" altLang="zh-CN" sz="2600" dirty="0" smtClean="0">
                <a:latin typeface="楷体_GB2312" pitchFamily="49" charset="-122"/>
                <a:ea typeface="楷体_GB2312" pitchFamily="49" charset="-122"/>
              </a:rPr>
              <a:t>把分析汇率决定的视野</a:t>
            </a:r>
            <a:r>
              <a:rPr lang="zh-CN" altLang="zh-CN" sz="2600" b="1" dirty="0" smtClean="0">
                <a:solidFill>
                  <a:srgbClr val="7030A0"/>
                </a:solidFill>
                <a:latin typeface="楷体_GB2312" pitchFamily="49" charset="-122"/>
                <a:ea typeface="楷体_GB2312" pitchFamily="49" charset="-122"/>
              </a:rPr>
              <a:t>扩大到货币以外</a:t>
            </a:r>
            <a:r>
              <a:rPr lang="zh-CN" altLang="zh-CN" sz="2600" dirty="0" smtClean="0">
                <a:latin typeface="楷体_GB2312" pitchFamily="49" charset="-122"/>
                <a:ea typeface="楷体_GB2312" pitchFamily="49" charset="-122"/>
              </a:rPr>
              <a:t>的其他各种金融资产供求方面，其理论贡献在于运用</a:t>
            </a:r>
            <a:r>
              <a:rPr lang="zh-CN" altLang="zh-CN" sz="2600" b="1" dirty="0" smtClean="0">
                <a:solidFill>
                  <a:srgbClr val="7030A0"/>
                </a:solidFill>
                <a:latin typeface="楷体_GB2312" pitchFamily="49" charset="-122"/>
                <a:ea typeface="楷体_GB2312" pitchFamily="49" charset="-122"/>
              </a:rPr>
              <a:t>一般均衡</a:t>
            </a:r>
            <a:r>
              <a:rPr lang="zh-CN" altLang="zh-CN" sz="2600" dirty="0" smtClean="0">
                <a:latin typeface="楷体_GB2312" pitchFamily="49" charset="-122"/>
                <a:ea typeface="楷体_GB2312" pitchFamily="49" charset="-122"/>
              </a:rPr>
              <a:t>分析，综合考虑多种变量、多个市场影响汇率变化的因素，承认</a:t>
            </a:r>
            <a:r>
              <a:rPr lang="zh-CN" altLang="zh-CN" sz="2600" b="1" dirty="0" smtClean="0">
                <a:solidFill>
                  <a:srgbClr val="7030A0"/>
                </a:solidFill>
                <a:latin typeface="楷体_GB2312" pitchFamily="49" charset="-122"/>
                <a:ea typeface="楷体_GB2312" pitchFamily="49" charset="-122"/>
              </a:rPr>
              <a:t>本币资产与外币资产的不完全替代性</a:t>
            </a:r>
            <a:r>
              <a:rPr lang="zh-CN" altLang="zh-CN" sz="2600" dirty="0" smtClean="0">
                <a:latin typeface="楷体_GB2312" pitchFamily="49" charset="-122"/>
                <a:ea typeface="楷体_GB2312" pitchFamily="49" charset="-122"/>
              </a:rPr>
              <a:t>，较好反映了20世纪70年代之后</a:t>
            </a:r>
            <a:r>
              <a:rPr lang="zh-CN" altLang="zh-CN" sz="2600" b="1" dirty="0" smtClean="0">
                <a:solidFill>
                  <a:srgbClr val="7030A0"/>
                </a:solidFill>
                <a:latin typeface="楷体_GB2312" pitchFamily="49" charset="-122"/>
                <a:ea typeface="楷体_GB2312" pitchFamily="49" charset="-122"/>
              </a:rPr>
              <a:t>各国货币金融性资产快速增长、流动加快</a:t>
            </a:r>
            <a:r>
              <a:rPr lang="zh-CN" altLang="zh-CN" sz="2600" dirty="0" smtClean="0">
                <a:latin typeface="楷体_GB2312" pitchFamily="49" charset="-122"/>
                <a:ea typeface="楷体_GB2312" pitchFamily="49" charset="-122"/>
              </a:rPr>
              <a:t>的客观现实。</a:t>
            </a:r>
            <a:endParaRPr lang="en-US" altLang="zh-CN" sz="2600" dirty="0" smtClean="0">
              <a:latin typeface="楷体_GB2312" pitchFamily="49" charset="-122"/>
              <a:ea typeface="楷体_GB2312" pitchFamily="49" charset="-122"/>
            </a:endParaRPr>
          </a:p>
          <a:p>
            <a:pPr>
              <a:buClr>
                <a:srgbClr val="0000FF"/>
              </a:buClr>
              <a:buFont typeface="Wingdings" pitchFamily="2" charset="2"/>
              <a:buChar char="u"/>
            </a:pPr>
            <a:r>
              <a:rPr lang="zh-CN" altLang="zh-CN" sz="2600" dirty="0" smtClean="0">
                <a:latin typeface="楷体_GB2312" pitchFamily="49" charset="-122"/>
                <a:ea typeface="楷体_GB2312" pitchFamily="49" charset="-122"/>
              </a:rPr>
              <a:t>该理论忽略了实际经济因素对汇率变动的影响</a:t>
            </a:r>
            <a:r>
              <a:rPr lang="zh-CN" altLang="zh-CN" sz="2600" dirty="0" smtClean="0"/>
              <a:t>。</a:t>
            </a:r>
          </a:p>
          <a:p>
            <a:pPr>
              <a:buClr>
                <a:srgbClr val="0000FF"/>
              </a:buClr>
              <a:buFont typeface="Wingdings" pitchFamily="2" charset="2"/>
              <a:buChar char="u"/>
            </a:pPr>
            <a:endParaRPr lang="zh-CN" altLang="zh-CN" dirty="0" smtClean="0">
              <a:latin typeface="楷体_GB2312" pitchFamily="49" charset="-122"/>
              <a:ea typeface="楷体_GB2312" pitchFamily="49" charset="-122"/>
            </a:endParaRPr>
          </a:p>
          <a:p>
            <a:pPr lvl="1">
              <a:buClr>
                <a:srgbClr val="0000FF"/>
              </a:buClr>
              <a:buFont typeface="Wingdings" pitchFamily="2" charset="2"/>
              <a:buChar char="ü"/>
            </a:pPr>
            <a:endParaRPr lang="en-US" altLang="zh-CN" sz="2400" kern="1200" dirty="0" smtClean="0">
              <a:latin typeface="Times New Roman" pitchFamily="18" charset="0"/>
              <a:ea typeface="楷体_GB2312" pitchFamily="49" charset="-122"/>
              <a:cs typeface="Times New Roman" pitchFamily="18" charset="0"/>
            </a:endParaRPr>
          </a:p>
          <a:p>
            <a:pPr>
              <a:buNone/>
            </a:pPr>
            <a:endParaRPr lang="en-US" altLang="zh-CN" sz="2800" kern="1200" dirty="0" smtClean="0">
              <a:latin typeface="Times New Roman" pitchFamily="18" charset="0"/>
              <a:ea typeface="楷体_GB2312" pitchFamily="49" charset="-122"/>
              <a:cs typeface="Times New Roman" pitchFamily="18" charset="0"/>
            </a:endParaRPr>
          </a:p>
          <a:p>
            <a:pPr>
              <a:buNone/>
            </a:pPr>
            <a:endParaRPr lang="en-US" altLang="zh-CN" sz="2800" b="1" kern="1200" dirty="0" smtClean="0">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type="subTitle" idx="1"/>
          </p:nvPr>
        </p:nvSpPr>
        <p:spPr>
          <a:xfrm>
            <a:off x="-180528" y="836712"/>
            <a:ext cx="5627040" cy="4176464"/>
          </a:xfrm>
        </p:spPr>
        <p:txBody>
          <a:bodyPr/>
          <a:lstStyle/>
          <a:p>
            <a:pPr algn="ctr"/>
            <a:r>
              <a:rPr lang="zh-CN" altLang="en-US" sz="5400" b="1" dirty="0" smtClean="0">
                <a:solidFill>
                  <a:srgbClr val="C00000"/>
                </a:solidFill>
                <a:latin typeface="华文新魏" pitchFamily="2" charset="-122"/>
                <a:ea typeface="华文新魏" pitchFamily="2" charset="-122"/>
              </a:rPr>
              <a:t>  </a:t>
            </a:r>
            <a:r>
              <a:rPr lang="zh-CN" altLang="en-US" sz="5400" b="1" dirty="0" smtClean="0">
                <a:latin typeface="华文新魏" pitchFamily="2" charset="-122"/>
                <a:ea typeface="华文新魏" pitchFamily="2" charset="-122"/>
              </a:rPr>
              <a:t>第</a:t>
            </a:r>
            <a:r>
              <a:rPr lang="en-US" altLang="zh-CN" sz="5400" b="1" dirty="0" smtClean="0">
                <a:latin typeface="华文新魏" pitchFamily="2" charset="-122"/>
                <a:ea typeface="华文新魏" pitchFamily="2" charset="-122"/>
              </a:rPr>
              <a:t>3</a:t>
            </a:r>
            <a:r>
              <a:rPr lang="zh-CN" altLang="en-US" sz="5400" b="1" dirty="0" smtClean="0">
                <a:latin typeface="华文新魏" pitchFamily="2" charset="-122"/>
                <a:ea typeface="华文新魏" pitchFamily="2" charset="-122"/>
              </a:rPr>
              <a:t>节</a:t>
            </a:r>
            <a:endParaRPr lang="en-US" altLang="zh-CN" sz="5400" b="1" dirty="0" smtClean="0">
              <a:latin typeface="华文新魏" pitchFamily="2" charset="-122"/>
              <a:ea typeface="华文新魏" pitchFamily="2" charset="-122"/>
            </a:endParaRPr>
          </a:p>
          <a:p>
            <a:pPr algn="ctr"/>
            <a:r>
              <a:rPr lang="zh-CN" altLang="en-US" sz="5400" b="1" dirty="0" smtClean="0">
                <a:latin typeface="华文新魏" pitchFamily="2" charset="-122"/>
                <a:ea typeface="华文新魏" pitchFamily="2" charset="-122"/>
              </a:rPr>
              <a:t>  汇率的影响</a:t>
            </a:r>
            <a:endParaRPr lang="en-US" altLang="zh-CN" sz="5400" b="1" dirty="0" smtClean="0">
              <a:latin typeface="华文新魏" pitchFamily="2" charset="-122"/>
              <a:ea typeface="华文新魏" pitchFamily="2" charset="-122"/>
            </a:endParaRPr>
          </a:p>
          <a:p>
            <a:pPr algn="ctr"/>
            <a:r>
              <a:rPr lang="en-US" altLang="zh-CN" sz="5400" b="1" dirty="0" smtClean="0">
                <a:latin typeface="+mj-lt"/>
                <a:ea typeface="华文新魏" pitchFamily="2" charset="-122"/>
              </a:rPr>
              <a:t>&amp;</a:t>
            </a:r>
            <a:r>
              <a:rPr lang="zh-CN" altLang="en-US" sz="5400" b="1" dirty="0" smtClean="0">
                <a:latin typeface="华文新魏" pitchFamily="2" charset="-122"/>
                <a:ea typeface="华文新魏" pitchFamily="2" charset="-122"/>
              </a:rPr>
              <a:t>汇率风险</a:t>
            </a:r>
            <a:endParaRPr lang="en-US" altLang="zh-CN" sz="5400" b="1" dirty="0" smtClean="0">
              <a:latin typeface="华文新魏" pitchFamily="2" charset="-122"/>
              <a:ea typeface="华文新魏" pitchFamily="2" charset="-122"/>
            </a:endParaRPr>
          </a:p>
        </p:txBody>
      </p:sp>
      <p:graphicFrame>
        <p:nvGraphicFramePr>
          <p:cNvPr id="318465" name="Object 1"/>
          <p:cNvGraphicFramePr>
            <a:graphicFrameLocks noChangeAspect="1"/>
          </p:cNvGraphicFramePr>
          <p:nvPr/>
        </p:nvGraphicFramePr>
        <p:xfrm>
          <a:off x="5796136" y="2708920"/>
          <a:ext cx="3138702" cy="936104"/>
        </p:xfrm>
        <a:graphic>
          <a:graphicData uri="http://schemas.openxmlformats.org/presentationml/2006/ole">
            <p:oleObj spid="_x0000_s318499" name="Equation" r:id="rId3" imgW="1447800" imgH="431800" progId="Equation.DSMT4">
              <p:embed/>
            </p:oleObj>
          </a:graphicData>
        </a:graphic>
      </p:graphicFrame>
      <p:sp>
        <p:nvSpPr>
          <p:cNvPr id="4" name="TextBox 3"/>
          <p:cNvSpPr txBox="1"/>
          <p:nvPr/>
        </p:nvSpPr>
        <p:spPr>
          <a:xfrm>
            <a:off x="4211960" y="3068960"/>
            <a:ext cx="1800493" cy="369332"/>
          </a:xfrm>
          <a:prstGeom prst="rect">
            <a:avLst/>
          </a:prstGeom>
          <a:noFill/>
        </p:spPr>
        <p:txBody>
          <a:bodyPr wrap="none" rtlCol="0">
            <a:spAutoFit/>
          </a:bodyPr>
          <a:lstStyle/>
          <a:p>
            <a:r>
              <a:rPr lang="zh-CN" altLang="en-US" b="1" dirty="0" smtClean="0"/>
              <a:t>汇率决定理论：</a:t>
            </a:r>
            <a:endParaRPr lang="zh-CN" altLang="en-US" b="1" dirty="0"/>
          </a:p>
        </p:txBody>
      </p:sp>
      <p:sp>
        <p:nvSpPr>
          <p:cNvPr id="5" name="TextBox 4"/>
          <p:cNvSpPr txBox="1"/>
          <p:nvPr/>
        </p:nvSpPr>
        <p:spPr>
          <a:xfrm>
            <a:off x="4211960" y="4005064"/>
            <a:ext cx="1579278" cy="369332"/>
          </a:xfrm>
          <a:prstGeom prst="rect">
            <a:avLst/>
          </a:prstGeom>
          <a:noFill/>
        </p:spPr>
        <p:txBody>
          <a:bodyPr wrap="none" rtlCol="0">
            <a:spAutoFit/>
          </a:bodyPr>
          <a:lstStyle/>
          <a:p>
            <a:r>
              <a:rPr lang="zh-CN" altLang="en-US" b="1" dirty="0" smtClean="0"/>
              <a:t>汇率的影响：</a:t>
            </a:r>
            <a:endParaRPr lang="zh-CN" altLang="en-US" b="1" dirty="0"/>
          </a:p>
        </p:txBody>
      </p:sp>
      <p:graphicFrame>
        <p:nvGraphicFramePr>
          <p:cNvPr id="318466" name="Object 2"/>
          <p:cNvGraphicFramePr>
            <a:graphicFrameLocks noChangeAspect="1"/>
          </p:cNvGraphicFramePr>
          <p:nvPr/>
        </p:nvGraphicFramePr>
        <p:xfrm>
          <a:off x="5796136" y="3789040"/>
          <a:ext cx="3138487" cy="936625"/>
        </p:xfrm>
        <a:graphic>
          <a:graphicData uri="http://schemas.openxmlformats.org/presentationml/2006/ole">
            <p:oleObj spid="_x0000_s318500" name="Equation" r:id="rId4" imgW="1447800" imgH="431800" progId="Equation.DSMT4">
              <p:embed/>
            </p:oleObj>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r>
              <a:rPr lang="zh-CN" altLang="en-US" dirty="0">
                <a:latin typeface="隶书" pitchFamily="49" charset="-122"/>
                <a:ea typeface="隶书" pitchFamily="49" charset="-122"/>
              </a:rPr>
              <a:t>一、</a:t>
            </a:r>
            <a:r>
              <a:rPr lang="zh-CN" altLang="en-US" dirty="0" smtClean="0">
                <a:latin typeface="隶书" pitchFamily="49" charset="-122"/>
                <a:ea typeface="隶书" pitchFamily="49" charset="-122"/>
              </a:rPr>
              <a:t>汇率与国际竞争力</a:t>
            </a:r>
            <a:endParaRPr lang="zh-CN" altLang="en-US" dirty="0">
              <a:latin typeface="隶书" pitchFamily="49" charset="-122"/>
              <a:ea typeface="隶书" pitchFamily="49" charset="-122"/>
            </a:endParaRPr>
          </a:p>
        </p:txBody>
      </p:sp>
      <p:sp>
        <p:nvSpPr>
          <p:cNvPr id="3" name="内容占位符 2"/>
          <p:cNvSpPr>
            <a:spLocks noGrp="1"/>
          </p:cNvSpPr>
          <p:nvPr>
            <p:ph idx="1"/>
          </p:nvPr>
        </p:nvSpPr>
        <p:spPr>
          <a:xfrm>
            <a:off x="107504" y="620688"/>
            <a:ext cx="8606760" cy="4560607"/>
          </a:xfrm>
        </p:spPr>
        <p:txBody>
          <a:bodyPr/>
          <a:lstStyle/>
          <a:p>
            <a:pPr>
              <a:buNone/>
            </a:pPr>
            <a:r>
              <a:rPr lang="en-US" altLang="zh-CN" sz="4400" b="1" dirty="0" smtClean="0">
                <a:solidFill>
                  <a:srgbClr val="FF0000"/>
                </a:solidFill>
                <a:latin typeface="楷体_GB2312" pitchFamily="49" charset="-122"/>
                <a:ea typeface="楷体_GB2312" pitchFamily="49" charset="-122"/>
                <a:sym typeface="Wingdings 2" pitchFamily="18" charset="2"/>
              </a:rPr>
              <a:t></a:t>
            </a:r>
            <a:r>
              <a:rPr lang="zh-CN" altLang="en-US" b="1" dirty="0" smtClean="0">
                <a:latin typeface="楷体_GB2312" pitchFamily="49" charset="-122"/>
                <a:ea typeface="楷体_GB2312" pitchFamily="49" charset="-122"/>
                <a:sym typeface="Wingdings 2" pitchFamily="18" charset="2"/>
              </a:rPr>
              <a:t>实际汇率</a:t>
            </a:r>
            <a:endParaRPr lang="en-US" altLang="zh-CN" b="1" dirty="0">
              <a:latin typeface="楷体_GB2312" pitchFamily="49" charset="-122"/>
              <a:ea typeface="楷体_GB2312" pitchFamily="49" charset="-122"/>
              <a:sym typeface="Wingdings 2" pitchFamily="18" charset="2"/>
            </a:endParaRPr>
          </a:p>
          <a:p>
            <a:pPr>
              <a:lnSpc>
                <a:spcPct val="120000"/>
              </a:lnSpc>
              <a:buClr>
                <a:srgbClr val="0000FF"/>
              </a:buClr>
              <a:buFont typeface="Wingdings" pitchFamily="2" charset="2"/>
              <a:buChar char="u"/>
            </a:pPr>
            <a:r>
              <a:rPr lang="zh-CN" altLang="zh-CN" sz="2400" dirty="0" smtClean="0">
                <a:latin typeface="Times New Roman" pitchFamily="18" charset="0"/>
                <a:ea typeface="楷体_GB2312" pitchFamily="49" charset="-122"/>
                <a:cs typeface="Times New Roman" pitchFamily="18" charset="0"/>
              </a:rPr>
              <a:t>在理想的假设前提满足时，购买力平价理论成立，一国货币的名义汇率取决于本国与外国的货币购买力的相对关系</a:t>
            </a:r>
            <a:r>
              <a:rPr lang="zh-CN" altLang="en-US" sz="3600" b="1" dirty="0" smtClean="0">
                <a:solidFill>
                  <a:srgbClr val="0000FF"/>
                </a:solidFill>
                <a:latin typeface="Times New Roman" pitchFamily="18" charset="0"/>
                <a:ea typeface="楷体_GB2312" pitchFamily="49" charset="-122"/>
                <a:cs typeface="Times New Roman" pitchFamily="18" charset="0"/>
              </a:rPr>
              <a:t>→</a:t>
            </a:r>
            <a:r>
              <a:rPr lang="zh-CN" altLang="zh-CN" sz="2400" b="1" dirty="0" smtClean="0">
                <a:solidFill>
                  <a:srgbClr val="7030A0"/>
                </a:solidFill>
                <a:latin typeface="Times New Roman" pitchFamily="18" charset="0"/>
                <a:ea typeface="楷体_GB2312" pitchFamily="49" charset="-122"/>
                <a:cs typeface="Times New Roman" pitchFamily="18" charset="0"/>
              </a:rPr>
              <a:t>以价格指数（或生产成本）衡量</a:t>
            </a:r>
            <a:r>
              <a:rPr lang="zh-CN" altLang="zh-CN" sz="2400" dirty="0" smtClean="0">
                <a:latin typeface="Times New Roman" pitchFamily="18" charset="0"/>
                <a:ea typeface="楷体_GB2312" pitchFamily="49" charset="-122"/>
                <a:cs typeface="Times New Roman" pitchFamily="18" charset="0"/>
              </a:rPr>
              <a:t>的各国商品的国际竞争力不仅不变，且将趋于相等</a:t>
            </a:r>
            <a:r>
              <a:rPr lang="zh-CN" altLang="en-US" sz="3600" b="1" dirty="0" smtClean="0">
                <a:solidFill>
                  <a:srgbClr val="0000FF"/>
                </a:solidFill>
                <a:latin typeface="Times New Roman" pitchFamily="18" charset="0"/>
                <a:ea typeface="楷体_GB2312" pitchFamily="49" charset="-122"/>
                <a:cs typeface="Times New Roman" pitchFamily="18" charset="0"/>
              </a:rPr>
              <a:t>→</a:t>
            </a:r>
            <a:r>
              <a:rPr lang="zh-CN" altLang="zh-CN" sz="2400" dirty="0" smtClean="0">
                <a:latin typeface="Times New Roman" pitchFamily="18" charset="0"/>
                <a:ea typeface="楷体_GB2312" pitchFamily="49" charset="-122"/>
                <a:cs typeface="Times New Roman" pitchFamily="18" charset="0"/>
              </a:rPr>
              <a:t>相互贸易的各国间将不存在商品的价格优势。</a:t>
            </a:r>
            <a:endParaRPr lang="en-US" altLang="zh-CN" sz="2400" dirty="0" smtClean="0">
              <a:latin typeface="Times New Roman" pitchFamily="18" charset="0"/>
              <a:ea typeface="楷体_GB2312" pitchFamily="49" charset="-122"/>
              <a:cs typeface="Times New Roman" pitchFamily="18" charset="0"/>
            </a:endParaRPr>
          </a:p>
          <a:p>
            <a:pPr>
              <a:lnSpc>
                <a:spcPct val="120000"/>
              </a:lnSpc>
              <a:buClr>
                <a:srgbClr val="0000FF"/>
              </a:buClr>
              <a:buFont typeface="Wingdings" pitchFamily="2" charset="2"/>
              <a:buChar char="u"/>
            </a:pPr>
            <a:r>
              <a:rPr lang="zh-CN" altLang="zh-CN" sz="2400" dirty="0" smtClean="0">
                <a:latin typeface="Times New Roman" pitchFamily="18" charset="0"/>
                <a:ea typeface="楷体_GB2312" pitchFamily="49" charset="-122"/>
                <a:cs typeface="Times New Roman" pitchFamily="18" charset="0"/>
              </a:rPr>
              <a:t>在实际上，各国商品价格的国际竞争力并非不变</a:t>
            </a:r>
            <a:r>
              <a:rPr lang="zh-CN" altLang="en-US" sz="2400" dirty="0" smtClean="0">
                <a:latin typeface="Times New Roman" pitchFamily="18" charset="0"/>
                <a:ea typeface="楷体_GB2312" pitchFamily="49" charset="-122"/>
                <a:cs typeface="Times New Roman" pitchFamily="18" charset="0"/>
              </a:rPr>
              <a:t>，</a:t>
            </a:r>
            <a:r>
              <a:rPr lang="zh-CN" altLang="zh-CN" sz="2400" dirty="0" smtClean="0">
                <a:latin typeface="Times New Roman" pitchFamily="18" charset="0"/>
                <a:ea typeface="楷体_GB2312" pitchFamily="49" charset="-122"/>
                <a:cs typeface="Times New Roman" pitchFamily="18" charset="0"/>
              </a:rPr>
              <a:t>并且</a:t>
            </a:r>
            <a:r>
              <a:rPr lang="zh-CN" altLang="zh-CN" sz="2400" b="1" dirty="0" smtClean="0">
                <a:solidFill>
                  <a:srgbClr val="7030A0"/>
                </a:solidFill>
                <a:latin typeface="Times New Roman" pitchFamily="18" charset="0"/>
                <a:ea typeface="楷体_GB2312" pitchFamily="49" charset="-122"/>
                <a:cs typeface="Times New Roman" pitchFamily="18" charset="0"/>
              </a:rPr>
              <a:t>竞争力的强弱差别很大</a:t>
            </a:r>
            <a:r>
              <a:rPr lang="zh-CN" altLang="en-US" sz="2400" dirty="0" smtClean="0">
                <a:latin typeface="Times New Roman" pitchFamily="18" charset="0"/>
                <a:ea typeface="楷体_GB2312" pitchFamily="49" charset="-122"/>
                <a:cs typeface="Times New Roman" pitchFamily="18" charset="0"/>
              </a:rPr>
              <a:t>。</a:t>
            </a:r>
            <a:r>
              <a:rPr lang="zh-CN" altLang="zh-CN" sz="2400" dirty="0" smtClean="0">
                <a:latin typeface="Times New Roman" pitchFamily="18" charset="0"/>
                <a:ea typeface="楷体_GB2312" pitchFamily="49" charset="-122"/>
                <a:cs typeface="Times New Roman" pitchFamily="18" charset="0"/>
              </a:rPr>
              <a:t>名义汇率对购买力平价（PPP）的</a:t>
            </a:r>
            <a:r>
              <a:rPr lang="zh-CN" altLang="zh-CN" sz="2400" b="1" dirty="0" smtClean="0">
                <a:solidFill>
                  <a:srgbClr val="7030A0"/>
                </a:solidFill>
                <a:latin typeface="Times New Roman" pitchFamily="18" charset="0"/>
                <a:ea typeface="楷体_GB2312" pitchFamily="49" charset="-122"/>
                <a:cs typeface="Times New Roman" pitchFamily="18" charset="0"/>
              </a:rPr>
              <a:t>偏离</a:t>
            </a:r>
            <a:r>
              <a:rPr lang="zh-CN" altLang="zh-CN" sz="2400" dirty="0" smtClean="0">
                <a:latin typeface="Times New Roman" pitchFamily="18" charset="0"/>
                <a:ea typeface="楷体_GB2312" pitchFamily="49" charset="-122"/>
                <a:cs typeface="Times New Roman" pitchFamily="18" charset="0"/>
              </a:rPr>
              <a:t>，往往</a:t>
            </a:r>
            <a:r>
              <a:rPr lang="zh-CN" altLang="zh-CN" sz="2400" b="1" dirty="0" smtClean="0">
                <a:solidFill>
                  <a:srgbClr val="7030A0"/>
                </a:solidFill>
                <a:latin typeface="Times New Roman" pitchFamily="18" charset="0"/>
                <a:ea typeface="楷体_GB2312" pitchFamily="49" charset="-122"/>
                <a:cs typeface="Times New Roman" pitchFamily="18" charset="0"/>
              </a:rPr>
              <a:t>反映了一国商品的竞争力的变化状况</a:t>
            </a:r>
            <a:r>
              <a:rPr lang="zh-CN" altLang="zh-CN" sz="2400" dirty="0" smtClean="0">
                <a:latin typeface="Times New Roman" pitchFamily="18" charset="0"/>
                <a:ea typeface="楷体_GB2312"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r>
              <a:rPr lang="zh-CN" altLang="en-US" dirty="0">
                <a:latin typeface="隶书" pitchFamily="49" charset="-122"/>
                <a:ea typeface="隶书" pitchFamily="49" charset="-122"/>
              </a:rPr>
              <a:t>一、</a:t>
            </a:r>
            <a:r>
              <a:rPr lang="zh-CN" altLang="en-US" dirty="0" smtClean="0">
                <a:latin typeface="隶书" pitchFamily="49" charset="-122"/>
                <a:ea typeface="隶书" pitchFamily="49" charset="-122"/>
              </a:rPr>
              <a:t>汇率与国际竞争力</a:t>
            </a:r>
            <a:endParaRPr lang="zh-CN" altLang="en-US" dirty="0">
              <a:latin typeface="隶书" pitchFamily="49" charset="-122"/>
              <a:ea typeface="隶书" pitchFamily="49" charset="-122"/>
            </a:endParaRPr>
          </a:p>
        </p:txBody>
      </p:sp>
      <p:sp>
        <p:nvSpPr>
          <p:cNvPr id="3" name="内容占位符 2"/>
          <p:cNvSpPr>
            <a:spLocks noGrp="1"/>
          </p:cNvSpPr>
          <p:nvPr>
            <p:ph idx="1"/>
          </p:nvPr>
        </p:nvSpPr>
        <p:spPr>
          <a:xfrm>
            <a:off x="0" y="692696"/>
            <a:ext cx="8606760" cy="4560607"/>
          </a:xfrm>
        </p:spPr>
        <p:txBody>
          <a:bodyPr/>
          <a:lstStyle/>
          <a:p>
            <a:pPr>
              <a:buNone/>
            </a:pPr>
            <a:r>
              <a:rPr lang="en-US" altLang="zh-CN" b="1" dirty="0" smtClean="0">
                <a:solidFill>
                  <a:srgbClr val="FF0000"/>
                </a:solidFill>
                <a:latin typeface="楷体_GB2312" pitchFamily="49" charset="-122"/>
                <a:ea typeface="楷体_GB2312" pitchFamily="49" charset="-122"/>
                <a:sym typeface="Wingdings 2" pitchFamily="18" charset="2"/>
              </a:rPr>
              <a:t></a:t>
            </a:r>
            <a:r>
              <a:rPr lang="zh-CN" altLang="en-US" b="1" dirty="0" smtClean="0">
                <a:latin typeface="楷体_GB2312" pitchFamily="49" charset="-122"/>
                <a:ea typeface="楷体_GB2312" pitchFamily="49" charset="-122"/>
                <a:sym typeface="Wingdings 2" pitchFamily="18" charset="2"/>
              </a:rPr>
              <a:t>实际汇率与国际竞争力</a:t>
            </a:r>
            <a:endParaRPr lang="en-US" altLang="zh-CN" b="1" dirty="0">
              <a:latin typeface="楷体_GB2312" pitchFamily="49" charset="-122"/>
              <a:ea typeface="楷体_GB2312" pitchFamily="49" charset="-122"/>
              <a:sym typeface="Wingdings 2" pitchFamily="18" charset="2"/>
            </a:endParaRPr>
          </a:p>
          <a:p>
            <a:pPr>
              <a:lnSpc>
                <a:spcPct val="120000"/>
              </a:lnSpc>
              <a:buClr>
                <a:srgbClr val="0000FF"/>
              </a:buClr>
              <a:buFont typeface="Wingdings" pitchFamily="2" charset="2"/>
              <a:buChar char="u"/>
            </a:pPr>
            <a:r>
              <a:rPr lang="zh-CN" altLang="en-US" sz="2400" b="1" u="sng" dirty="0" smtClean="0">
                <a:latin typeface="Times New Roman" pitchFamily="18" charset="0"/>
                <a:ea typeface="楷体_GB2312" pitchFamily="49" charset="-122"/>
                <a:cs typeface="Times New Roman" pitchFamily="18" charset="0"/>
              </a:rPr>
              <a:t>以名义汇率对购买力平价（</a:t>
            </a:r>
            <a:r>
              <a:rPr lang="en-US" altLang="zh-CN" sz="2400" b="1" u="sng" dirty="0" smtClean="0">
                <a:latin typeface="Times New Roman" pitchFamily="18" charset="0"/>
                <a:ea typeface="楷体_GB2312" pitchFamily="49" charset="-122"/>
                <a:cs typeface="Times New Roman" pitchFamily="18" charset="0"/>
              </a:rPr>
              <a:t>PPP</a:t>
            </a:r>
            <a:r>
              <a:rPr lang="zh-CN" altLang="en-US" sz="2400" b="1" u="sng" dirty="0" smtClean="0">
                <a:latin typeface="Times New Roman" pitchFamily="18" charset="0"/>
                <a:ea typeface="楷体_GB2312" pitchFamily="49" charset="-122"/>
                <a:cs typeface="Times New Roman" pitchFamily="18" charset="0"/>
              </a:rPr>
              <a:t>）的偏离程度来估算和度量实际汇率</a:t>
            </a:r>
            <a:r>
              <a:rPr lang="zh-CN" altLang="en-US" sz="2400" dirty="0" smtClean="0">
                <a:latin typeface="Times New Roman" pitchFamily="18" charset="0"/>
                <a:ea typeface="楷体_GB2312" pitchFamily="49" charset="-122"/>
                <a:cs typeface="Times New Roman" pitchFamily="18" charset="0"/>
              </a:rPr>
              <a:t>，以实际汇率作为衡量一国商品价格的国际竞争力的主要指标。</a:t>
            </a:r>
            <a:endParaRPr lang="en-US" altLang="zh-CN" sz="2400" dirty="0" smtClean="0">
              <a:latin typeface="Times New Roman" pitchFamily="18" charset="0"/>
              <a:ea typeface="楷体_GB2312" pitchFamily="49" charset="-122"/>
              <a:cs typeface="Times New Roman" pitchFamily="18" charset="0"/>
            </a:endParaRPr>
          </a:p>
          <a:p>
            <a:pPr>
              <a:lnSpc>
                <a:spcPct val="120000"/>
              </a:lnSpc>
              <a:buClr>
                <a:srgbClr val="0000FF"/>
              </a:buClr>
              <a:buFont typeface="Wingdings" pitchFamily="2" charset="2"/>
              <a:buChar char="u"/>
            </a:pPr>
            <a:r>
              <a:rPr lang="zh-CN" altLang="en-US" sz="2400" dirty="0" smtClean="0">
                <a:latin typeface="Times New Roman" pitchFamily="18" charset="0"/>
                <a:ea typeface="楷体_GB2312" pitchFamily="49" charset="-122"/>
                <a:cs typeface="Times New Roman" pitchFamily="18" charset="0"/>
              </a:rPr>
              <a:t>讨论实际汇率问题时，通常对本币汇率使用间接标价法，因为这更为方便。</a:t>
            </a:r>
            <a:r>
              <a:rPr lang="zh-CN" altLang="en-US" sz="2400" b="1" u="sng" dirty="0" smtClean="0">
                <a:latin typeface="Times New Roman" pitchFamily="18" charset="0"/>
                <a:ea typeface="楷体_GB2312" pitchFamily="49" charset="-122"/>
                <a:cs typeface="Times New Roman" pitchFamily="18" charset="0"/>
              </a:rPr>
              <a:t>实际汇率</a:t>
            </a:r>
            <a:r>
              <a:rPr lang="zh-CN" altLang="en-US" sz="2400" dirty="0" smtClean="0">
                <a:latin typeface="Times New Roman" pitchFamily="18" charset="0"/>
                <a:ea typeface="楷体_GB2312" pitchFamily="49" charset="-122"/>
                <a:cs typeface="Times New Roman" pitchFamily="18" charset="0"/>
              </a:rPr>
              <a:t>定义：</a:t>
            </a:r>
            <a:endParaRPr lang="en-US" altLang="zh-CN" sz="2400" dirty="0" smtClean="0">
              <a:latin typeface="Times New Roman" pitchFamily="18" charset="0"/>
              <a:ea typeface="楷体_GB2312" pitchFamily="49" charset="-122"/>
              <a:cs typeface="Times New Roman" pitchFamily="18" charset="0"/>
            </a:endParaRPr>
          </a:p>
          <a:p>
            <a:pPr>
              <a:lnSpc>
                <a:spcPct val="120000"/>
              </a:lnSpc>
              <a:buClr>
                <a:srgbClr val="0000FF"/>
              </a:buClr>
              <a:buFont typeface="Wingdings" pitchFamily="2" charset="2"/>
              <a:buChar char="u"/>
            </a:pPr>
            <a:endParaRPr lang="en-US" altLang="zh-CN" sz="2400" dirty="0" smtClean="0">
              <a:latin typeface="Times New Roman" pitchFamily="18" charset="0"/>
              <a:ea typeface="楷体_GB2312" pitchFamily="49" charset="-122"/>
              <a:cs typeface="Times New Roman" pitchFamily="18" charset="0"/>
            </a:endParaRPr>
          </a:p>
          <a:p>
            <a:pPr>
              <a:lnSpc>
                <a:spcPct val="120000"/>
              </a:lnSpc>
              <a:buClr>
                <a:srgbClr val="0000FF"/>
              </a:buClr>
              <a:buFont typeface="Wingdings" pitchFamily="2" charset="2"/>
              <a:buChar char="u"/>
            </a:pPr>
            <a:endParaRPr lang="en-US" altLang="zh-CN" sz="2400" dirty="0" smtClean="0">
              <a:latin typeface="Times New Roman" pitchFamily="18" charset="0"/>
              <a:ea typeface="楷体_GB2312" pitchFamily="49" charset="-122"/>
              <a:cs typeface="Times New Roman" pitchFamily="18" charset="0"/>
            </a:endParaRPr>
          </a:p>
          <a:p>
            <a:pPr>
              <a:lnSpc>
                <a:spcPct val="120000"/>
              </a:lnSpc>
              <a:buClr>
                <a:srgbClr val="0000FF"/>
              </a:buClr>
              <a:buFont typeface="Wingdings" pitchFamily="2" charset="2"/>
              <a:buChar char="u"/>
            </a:pPr>
            <a:r>
              <a:rPr lang="zh-CN" altLang="en-US" sz="2400" dirty="0" smtClean="0">
                <a:latin typeface="Times New Roman" pitchFamily="18" charset="0"/>
                <a:ea typeface="楷体_GB2312" pitchFamily="49" charset="-122"/>
                <a:cs typeface="Times New Roman" pitchFamily="18" charset="0"/>
              </a:rPr>
              <a:t>当</a:t>
            </a:r>
            <a:r>
              <a:rPr lang="zh-CN" altLang="zh-CN" sz="2400" i="1" dirty="0" smtClean="0">
                <a:latin typeface="Times New Roman" pitchFamily="18" charset="0"/>
                <a:ea typeface="楷体_GB2312" pitchFamily="49" charset="-122"/>
                <a:cs typeface="Times New Roman" pitchFamily="18" charset="0"/>
              </a:rPr>
              <a:t>rer</a:t>
            </a:r>
            <a:r>
              <a:rPr lang="zh-CN" altLang="zh-CN" sz="2400" dirty="0" smtClean="0">
                <a:latin typeface="Times New Roman" pitchFamily="18" charset="0"/>
                <a:ea typeface="楷体_GB2312" pitchFamily="49" charset="-122"/>
                <a:cs typeface="Times New Roman" pitchFamily="18" charset="0"/>
              </a:rPr>
              <a:t>为1时，名义汇率与购买力平价之间不存在偏离，两国商品的国际竞争力相等；当</a:t>
            </a:r>
            <a:r>
              <a:rPr lang="zh-CN" altLang="zh-CN" sz="2400" i="1" dirty="0" smtClean="0">
                <a:latin typeface="Times New Roman" pitchFamily="18" charset="0"/>
                <a:ea typeface="楷体_GB2312" pitchFamily="49" charset="-122"/>
                <a:cs typeface="Times New Roman" pitchFamily="18" charset="0"/>
              </a:rPr>
              <a:t>rer</a:t>
            </a:r>
            <a:r>
              <a:rPr lang="zh-CN" altLang="zh-CN" sz="2400" dirty="0" smtClean="0">
                <a:latin typeface="Times New Roman" pitchFamily="18" charset="0"/>
                <a:ea typeface="楷体_GB2312" pitchFamily="49" charset="-122"/>
                <a:cs typeface="Times New Roman" pitchFamily="18" charset="0"/>
              </a:rPr>
              <a:t>＜1时，</a:t>
            </a:r>
            <a:r>
              <a:rPr lang="zh-CN" altLang="en-US" sz="2400" dirty="0" smtClean="0">
                <a:latin typeface="Times New Roman" pitchFamily="18" charset="0"/>
                <a:ea typeface="楷体_GB2312" pitchFamily="49" charset="-122"/>
                <a:cs typeface="Times New Roman" pitchFamily="18" charset="0"/>
              </a:rPr>
              <a:t>本</a:t>
            </a:r>
            <a:r>
              <a:rPr lang="zh-CN" altLang="zh-CN" sz="2400" dirty="0" smtClean="0">
                <a:latin typeface="Times New Roman" pitchFamily="18" charset="0"/>
                <a:ea typeface="楷体_GB2312" pitchFamily="49" charset="-122"/>
                <a:cs typeface="Times New Roman" pitchFamily="18" charset="0"/>
              </a:rPr>
              <a:t>国商品的竞争力更强；当</a:t>
            </a:r>
            <a:r>
              <a:rPr lang="zh-CN" altLang="zh-CN" sz="2400" i="1" dirty="0" smtClean="0">
                <a:latin typeface="Times New Roman" pitchFamily="18" charset="0"/>
                <a:ea typeface="楷体_GB2312" pitchFamily="49" charset="-122"/>
                <a:cs typeface="Times New Roman" pitchFamily="18" charset="0"/>
              </a:rPr>
              <a:t>rer</a:t>
            </a:r>
            <a:r>
              <a:rPr lang="zh-CN" altLang="zh-CN" sz="2400" dirty="0" smtClean="0">
                <a:latin typeface="Times New Roman" pitchFamily="18" charset="0"/>
                <a:ea typeface="楷体_GB2312" pitchFamily="49" charset="-122"/>
                <a:cs typeface="Times New Roman" pitchFamily="18" charset="0"/>
              </a:rPr>
              <a:t>＞1时，</a:t>
            </a:r>
            <a:r>
              <a:rPr lang="zh-CN" altLang="en-US" sz="2400" dirty="0" smtClean="0">
                <a:latin typeface="Times New Roman" pitchFamily="18" charset="0"/>
                <a:ea typeface="楷体_GB2312" pitchFamily="49" charset="-122"/>
                <a:cs typeface="Times New Roman" pitchFamily="18" charset="0"/>
              </a:rPr>
              <a:t>本</a:t>
            </a:r>
            <a:r>
              <a:rPr lang="zh-CN" altLang="zh-CN" sz="2400" dirty="0" smtClean="0">
                <a:latin typeface="Times New Roman" pitchFamily="18" charset="0"/>
                <a:ea typeface="楷体_GB2312" pitchFamily="49" charset="-122"/>
                <a:cs typeface="Times New Roman" pitchFamily="18" charset="0"/>
              </a:rPr>
              <a:t>国商品的竞争力要弱一些。</a:t>
            </a:r>
            <a:r>
              <a:rPr lang="zh-CN" altLang="en-US" sz="2400" dirty="0" smtClean="0">
                <a:latin typeface="Times New Roman" pitchFamily="18" charset="0"/>
                <a:ea typeface="楷体_GB2312" pitchFamily="49" charset="-122"/>
                <a:cs typeface="Times New Roman" pitchFamily="18" charset="0"/>
              </a:rPr>
              <a:t>（国内生产的产品在国外卖得比国内贵，商品国际竞争力更强）</a:t>
            </a:r>
            <a:endParaRPr lang="en-US" altLang="zh-CN" sz="2400" dirty="0" smtClean="0">
              <a:latin typeface="Times New Roman" pitchFamily="18" charset="0"/>
              <a:ea typeface="楷体_GB2312" pitchFamily="49" charset="-122"/>
              <a:cs typeface="Times New Roman" pitchFamily="18" charset="0"/>
            </a:endParaRPr>
          </a:p>
          <a:p>
            <a:pPr>
              <a:lnSpc>
                <a:spcPct val="120000"/>
              </a:lnSpc>
              <a:buClr>
                <a:srgbClr val="0000FF"/>
              </a:buClr>
              <a:buFont typeface="Wingdings" pitchFamily="2" charset="2"/>
              <a:buChar char="u"/>
            </a:pPr>
            <a:r>
              <a:rPr lang="zh-CN" altLang="en-US" sz="2400" dirty="0" smtClean="0">
                <a:latin typeface="Times New Roman" pitchFamily="18" charset="0"/>
                <a:ea typeface="楷体_GB2312" pitchFamily="49" charset="-122"/>
                <a:cs typeface="Times New Roman" pitchFamily="18" charset="0"/>
              </a:rPr>
              <a:t>汇率升值，国际竞争力下降。</a:t>
            </a:r>
            <a:endParaRPr lang="zh-CN" altLang="zh-CN" sz="2400" dirty="0" smtClean="0">
              <a:latin typeface="Times New Roman" pitchFamily="18" charset="0"/>
              <a:ea typeface="楷体_GB2312" pitchFamily="49" charset="-122"/>
              <a:cs typeface="Times New Roman" pitchFamily="18" charset="0"/>
            </a:endParaRPr>
          </a:p>
        </p:txBody>
      </p:sp>
      <p:sp>
        <p:nvSpPr>
          <p:cNvPr id="5959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95969" name="Object 1"/>
          <p:cNvGraphicFramePr>
            <a:graphicFrameLocks noChangeAspect="1"/>
          </p:cNvGraphicFramePr>
          <p:nvPr/>
        </p:nvGraphicFramePr>
        <p:xfrm>
          <a:off x="2627784" y="3645024"/>
          <a:ext cx="2931205" cy="864096"/>
        </p:xfrm>
        <a:graphic>
          <a:graphicData uri="http://schemas.openxmlformats.org/presentationml/2006/ole">
            <p:oleObj spid="_x0000_s595969" name="Equation" r:id="rId3" imgW="1523880" imgH="457200" progId="Equation.DSMT4">
              <p:embed/>
            </p:oleObj>
          </a:graphicData>
        </a:graphic>
      </p:graphicFrame>
      <p:graphicFrame>
        <p:nvGraphicFramePr>
          <p:cNvPr id="595971" name="Object 3"/>
          <p:cNvGraphicFramePr>
            <a:graphicFrameLocks noChangeAspect="1"/>
          </p:cNvGraphicFramePr>
          <p:nvPr/>
        </p:nvGraphicFramePr>
        <p:xfrm>
          <a:off x="5652120" y="3501008"/>
          <a:ext cx="3096344" cy="958850"/>
        </p:xfrm>
        <a:graphic>
          <a:graphicData uri="http://schemas.openxmlformats.org/presentationml/2006/ole">
            <p:oleObj spid="_x0000_s595971" name="Equation" r:id="rId4" imgW="1790640" imgH="507960" progId="Equation.DSMT4">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type="subTitle" idx="1"/>
          </p:nvPr>
        </p:nvSpPr>
        <p:spPr>
          <a:xfrm>
            <a:off x="216024" y="1857364"/>
            <a:ext cx="4788024" cy="1931676"/>
          </a:xfrm>
        </p:spPr>
        <p:txBody>
          <a:bodyPr/>
          <a:lstStyle/>
          <a:p>
            <a:pPr algn="ctr"/>
            <a:r>
              <a:rPr lang="zh-CN" altLang="en-US" sz="5400" b="1" dirty="0" smtClean="0">
                <a:solidFill>
                  <a:srgbClr val="C00000"/>
                </a:solidFill>
                <a:latin typeface="华文新魏" pitchFamily="2" charset="-122"/>
                <a:ea typeface="华文新魏" pitchFamily="2" charset="-122"/>
              </a:rPr>
              <a:t>     </a:t>
            </a:r>
            <a:r>
              <a:rPr lang="zh-CN" altLang="en-US" sz="5400" b="1" dirty="0" smtClean="0">
                <a:latin typeface="华文新魏" pitchFamily="2" charset="-122"/>
                <a:ea typeface="华文新魏" pitchFamily="2" charset="-122"/>
              </a:rPr>
              <a:t>第</a:t>
            </a:r>
            <a:r>
              <a:rPr lang="en-US" altLang="zh-CN" sz="5400" b="1" dirty="0" smtClean="0">
                <a:latin typeface="华文新魏" pitchFamily="2" charset="-122"/>
                <a:ea typeface="华文新魏" pitchFamily="2" charset="-122"/>
              </a:rPr>
              <a:t>1</a:t>
            </a:r>
            <a:r>
              <a:rPr lang="zh-CN" altLang="en-US" sz="5400" b="1" dirty="0" smtClean="0">
                <a:latin typeface="华文新魏" pitchFamily="2" charset="-122"/>
                <a:ea typeface="华文新魏" pitchFamily="2" charset="-122"/>
              </a:rPr>
              <a:t>节</a:t>
            </a:r>
            <a:endParaRPr lang="en-US" altLang="zh-CN" sz="5400" b="1" dirty="0" smtClean="0">
              <a:latin typeface="华文新魏" pitchFamily="2" charset="-122"/>
              <a:ea typeface="华文新魏" pitchFamily="2" charset="-122"/>
            </a:endParaRPr>
          </a:p>
          <a:p>
            <a:pPr algn="ctr"/>
            <a:r>
              <a:rPr lang="zh-CN" altLang="en-US" sz="5400" b="1" dirty="0" smtClean="0">
                <a:latin typeface="华文新魏" pitchFamily="2" charset="-122"/>
                <a:ea typeface="华文新魏" pitchFamily="2" charset="-122"/>
              </a:rPr>
              <a:t>    外汇与汇率</a:t>
            </a:r>
            <a:endParaRPr lang="en-US" altLang="zh-CN" sz="5400" b="1" dirty="0" smtClean="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r>
              <a:rPr lang="zh-CN" altLang="en-US" dirty="0">
                <a:latin typeface="隶书" pitchFamily="49" charset="-122"/>
                <a:ea typeface="隶书" pitchFamily="49" charset="-122"/>
              </a:rPr>
              <a:t>一、</a:t>
            </a:r>
            <a:r>
              <a:rPr lang="zh-CN" altLang="en-US" dirty="0" smtClean="0">
                <a:latin typeface="隶书" pitchFamily="49" charset="-122"/>
                <a:ea typeface="隶书" pitchFamily="49" charset="-122"/>
              </a:rPr>
              <a:t>汇率与国际竞争力</a:t>
            </a:r>
            <a:endParaRPr lang="zh-CN" altLang="en-US" dirty="0">
              <a:latin typeface="隶书" pitchFamily="49" charset="-122"/>
              <a:ea typeface="隶书" pitchFamily="49" charset="-122"/>
            </a:endParaRPr>
          </a:p>
        </p:txBody>
      </p:sp>
      <p:sp>
        <p:nvSpPr>
          <p:cNvPr id="3" name="内容占位符 2"/>
          <p:cNvSpPr>
            <a:spLocks noGrp="1"/>
          </p:cNvSpPr>
          <p:nvPr>
            <p:ph idx="1"/>
          </p:nvPr>
        </p:nvSpPr>
        <p:spPr>
          <a:xfrm>
            <a:off x="0" y="692696"/>
            <a:ext cx="8606760" cy="4560607"/>
          </a:xfrm>
        </p:spPr>
        <p:txBody>
          <a:bodyPr/>
          <a:lstStyle/>
          <a:p>
            <a:pPr>
              <a:buNone/>
            </a:pPr>
            <a:r>
              <a:rPr lang="en-US" altLang="zh-CN" b="1" dirty="0" smtClean="0">
                <a:solidFill>
                  <a:srgbClr val="FF0000"/>
                </a:solidFill>
                <a:latin typeface="楷体_GB2312" pitchFamily="49" charset="-122"/>
                <a:ea typeface="楷体_GB2312" pitchFamily="49" charset="-122"/>
                <a:sym typeface="Wingdings 2" pitchFamily="18" charset="2"/>
              </a:rPr>
              <a:t></a:t>
            </a:r>
            <a:r>
              <a:rPr lang="zh-CN" altLang="en-US" b="1" dirty="0" smtClean="0">
                <a:latin typeface="楷体_GB2312" pitchFamily="49" charset="-122"/>
                <a:ea typeface="楷体_GB2312" pitchFamily="49" charset="-122"/>
                <a:sym typeface="Wingdings 2" pitchFamily="18" charset="2"/>
              </a:rPr>
              <a:t>实际汇率与国际竞争力</a:t>
            </a:r>
            <a:endParaRPr lang="en-US" altLang="zh-CN" b="1" dirty="0">
              <a:latin typeface="楷体_GB2312" pitchFamily="49" charset="-122"/>
              <a:ea typeface="楷体_GB2312" pitchFamily="49" charset="-122"/>
              <a:sym typeface="Wingdings 2" pitchFamily="18" charset="2"/>
            </a:endParaRPr>
          </a:p>
          <a:p>
            <a:pPr>
              <a:lnSpc>
                <a:spcPct val="120000"/>
              </a:lnSpc>
              <a:buClr>
                <a:srgbClr val="0000FF"/>
              </a:buClr>
              <a:buFont typeface="Wingdings" pitchFamily="2" charset="2"/>
              <a:buChar char="u"/>
            </a:pPr>
            <a:endParaRPr lang="en-US" altLang="zh-CN" sz="2400" dirty="0" smtClean="0">
              <a:latin typeface="Times New Roman" pitchFamily="18" charset="0"/>
              <a:ea typeface="楷体_GB2312" pitchFamily="49" charset="-122"/>
              <a:cs typeface="Times New Roman" pitchFamily="18" charset="0"/>
            </a:endParaRPr>
          </a:p>
          <a:p>
            <a:pPr>
              <a:lnSpc>
                <a:spcPct val="120000"/>
              </a:lnSpc>
              <a:buClr>
                <a:srgbClr val="0000FF"/>
              </a:buClr>
              <a:buFont typeface="Wingdings" pitchFamily="2" charset="2"/>
              <a:buChar char="u"/>
            </a:pPr>
            <a:endParaRPr lang="en-US" altLang="zh-CN" sz="2400" dirty="0" smtClean="0">
              <a:latin typeface="Times New Roman" pitchFamily="18" charset="0"/>
              <a:ea typeface="楷体_GB2312" pitchFamily="49" charset="-122"/>
              <a:cs typeface="Times New Roman" pitchFamily="18" charset="0"/>
            </a:endParaRPr>
          </a:p>
        </p:txBody>
      </p:sp>
      <p:sp>
        <p:nvSpPr>
          <p:cNvPr id="5959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11332" name="Picture 4"/>
          <p:cNvPicPr>
            <a:picLocks noChangeAspect="1" noChangeArrowheads="1"/>
          </p:cNvPicPr>
          <p:nvPr/>
        </p:nvPicPr>
        <p:blipFill>
          <a:blip r:embed="rId2" cstate="print"/>
          <a:srcRect/>
          <a:stretch>
            <a:fillRect/>
          </a:stretch>
        </p:blipFill>
        <p:spPr bwMode="auto">
          <a:xfrm>
            <a:off x="0" y="1584325"/>
            <a:ext cx="8964488" cy="3689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r>
              <a:rPr lang="zh-CN" altLang="en-US" dirty="0" smtClean="0">
                <a:latin typeface="隶书" pitchFamily="49" charset="-122"/>
                <a:ea typeface="隶书" pitchFamily="49" charset="-122"/>
              </a:rPr>
              <a:t>二、</a:t>
            </a:r>
            <a:r>
              <a:rPr lang="zh-CN" altLang="en-US" dirty="0">
                <a:latin typeface="隶书" pitchFamily="49" charset="-122"/>
                <a:ea typeface="隶书" pitchFamily="49" charset="-122"/>
              </a:rPr>
              <a:t>汇率的主要</a:t>
            </a:r>
            <a:r>
              <a:rPr lang="zh-CN" altLang="en-US" dirty="0" smtClean="0">
                <a:latin typeface="隶书" pitchFamily="49" charset="-122"/>
                <a:ea typeface="隶书" pitchFamily="49" charset="-122"/>
              </a:rPr>
              <a:t>影响</a:t>
            </a:r>
            <a:endParaRPr lang="zh-CN" altLang="en-US" dirty="0">
              <a:latin typeface="隶书" pitchFamily="49" charset="-122"/>
              <a:ea typeface="隶书" pitchFamily="49" charset="-122"/>
            </a:endParaRPr>
          </a:p>
        </p:txBody>
      </p:sp>
      <p:sp>
        <p:nvSpPr>
          <p:cNvPr id="3" name="内容占位符 2"/>
          <p:cNvSpPr>
            <a:spLocks noGrp="1"/>
          </p:cNvSpPr>
          <p:nvPr>
            <p:ph idx="1"/>
          </p:nvPr>
        </p:nvSpPr>
        <p:spPr>
          <a:xfrm>
            <a:off x="285720" y="692696"/>
            <a:ext cx="8858280" cy="4560607"/>
          </a:xfrm>
        </p:spPr>
        <p:txBody>
          <a:bodyPr/>
          <a:lstStyle/>
          <a:p>
            <a:pPr>
              <a:buNone/>
            </a:pPr>
            <a:r>
              <a:rPr lang="en-US" altLang="zh-CN" b="1" dirty="0" smtClean="0">
                <a:solidFill>
                  <a:srgbClr val="FF0000"/>
                </a:solidFill>
                <a:latin typeface="楷体_GB2312" pitchFamily="49" charset="-122"/>
                <a:ea typeface="楷体_GB2312" pitchFamily="49" charset="-122"/>
                <a:sym typeface="Wingdings 2" pitchFamily="18" charset="2"/>
              </a:rPr>
              <a:t></a:t>
            </a:r>
            <a:r>
              <a:rPr lang="zh-CN" altLang="en-US" b="1" dirty="0">
                <a:latin typeface="楷体_GB2312" pitchFamily="49" charset="-122"/>
                <a:ea typeface="楷体_GB2312" pitchFamily="49" charset="-122"/>
                <a:sym typeface="Wingdings 2" pitchFamily="18" charset="2"/>
              </a:rPr>
              <a:t>汇率与</a:t>
            </a:r>
            <a:r>
              <a:rPr lang="zh-CN" altLang="en-US" b="1" dirty="0" smtClean="0">
                <a:latin typeface="楷体_GB2312" pitchFamily="49" charset="-122"/>
                <a:ea typeface="楷体_GB2312" pitchFamily="49" charset="-122"/>
                <a:sym typeface="Wingdings 2" pitchFamily="18" charset="2"/>
              </a:rPr>
              <a:t>进出口</a:t>
            </a:r>
          </a:p>
          <a:p>
            <a:pPr lvl="2">
              <a:lnSpc>
                <a:spcPct val="150000"/>
              </a:lnSpc>
              <a:buClr>
                <a:srgbClr val="FF0000"/>
              </a:buClr>
              <a:buFont typeface="Wingdings" panose="05000000000000000000" pitchFamily="2" charset="2"/>
              <a:buChar char="ü"/>
            </a:pPr>
            <a:r>
              <a:rPr lang="zh-CN" altLang="en-US" dirty="0" smtClean="0">
                <a:latin typeface="楷体_GB2312" pitchFamily="49" charset="-122"/>
                <a:ea typeface="楷体_GB2312" pitchFamily="49" charset="-122"/>
                <a:sym typeface="Wingdings 2" pitchFamily="18" charset="2"/>
              </a:rPr>
              <a:t>本币贬值，出口</a:t>
            </a:r>
            <a:r>
              <a:rPr lang="zh-CN" altLang="en-US" dirty="0" smtClean="0">
                <a:solidFill>
                  <a:srgbClr val="FF0000"/>
                </a:solidFill>
                <a:latin typeface="楷体_GB2312" pitchFamily="49" charset="-122"/>
                <a:ea typeface="楷体_GB2312" pitchFamily="49" charset="-122"/>
                <a:sym typeface="Wingdings 2" pitchFamily="18" charset="2"/>
              </a:rPr>
              <a:t>数量</a:t>
            </a:r>
            <a:r>
              <a:rPr lang="zh-CN" altLang="en-US" dirty="0" smtClean="0">
                <a:latin typeface="楷体_GB2312" pitchFamily="49" charset="-122"/>
                <a:ea typeface="楷体_GB2312" pitchFamily="49" charset="-122"/>
                <a:sym typeface="Wingdings 2" pitchFamily="18" charset="2"/>
              </a:rPr>
              <a:t>增加、进口</a:t>
            </a:r>
            <a:r>
              <a:rPr lang="zh-CN" altLang="en-US" dirty="0" smtClean="0">
                <a:solidFill>
                  <a:srgbClr val="FF0000"/>
                </a:solidFill>
                <a:latin typeface="楷体_GB2312" pitchFamily="49" charset="-122"/>
                <a:ea typeface="楷体_GB2312" pitchFamily="49" charset="-122"/>
                <a:sym typeface="Wingdings 2" pitchFamily="18" charset="2"/>
              </a:rPr>
              <a:t>数量</a:t>
            </a:r>
            <a:r>
              <a:rPr lang="zh-CN" altLang="en-US" dirty="0" smtClean="0">
                <a:latin typeface="楷体_GB2312" pitchFamily="49" charset="-122"/>
                <a:ea typeface="楷体_GB2312" pitchFamily="49" charset="-122"/>
                <a:sym typeface="Wingdings 2" pitchFamily="18" charset="2"/>
              </a:rPr>
              <a:t>减少；本币升值，进口</a:t>
            </a:r>
            <a:r>
              <a:rPr lang="zh-CN" altLang="en-US" dirty="0" smtClean="0">
                <a:solidFill>
                  <a:srgbClr val="FF0000"/>
                </a:solidFill>
                <a:latin typeface="楷体_GB2312" pitchFamily="49" charset="-122"/>
                <a:ea typeface="楷体_GB2312" pitchFamily="49" charset="-122"/>
                <a:sym typeface="Wingdings 2" pitchFamily="18" charset="2"/>
              </a:rPr>
              <a:t>数量</a:t>
            </a:r>
            <a:r>
              <a:rPr lang="zh-CN" altLang="en-US" dirty="0" smtClean="0">
                <a:latin typeface="楷体_GB2312" pitchFamily="49" charset="-122"/>
                <a:ea typeface="楷体_GB2312" pitchFamily="49" charset="-122"/>
                <a:sym typeface="Wingdings 2" pitchFamily="18" charset="2"/>
              </a:rPr>
              <a:t>增加，出口</a:t>
            </a:r>
            <a:r>
              <a:rPr lang="zh-CN" altLang="en-US" dirty="0" smtClean="0">
                <a:solidFill>
                  <a:srgbClr val="FF0000"/>
                </a:solidFill>
                <a:latin typeface="楷体_GB2312" pitchFamily="49" charset="-122"/>
                <a:ea typeface="楷体_GB2312" pitchFamily="49" charset="-122"/>
                <a:sym typeface="Wingdings 2" pitchFamily="18" charset="2"/>
              </a:rPr>
              <a:t>数量</a:t>
            </a:r>
            <a:r>
              <a:rPr lang="zh-CN" altLang="en-US" dirty="0" smtClean="0">
                <a:latin typeface="楷体_GB2312" pitchFamily="49" charset="-122"/>
                <a:ea typeface="楷体_GB2312" pitchFamily="49" charset="-122"/>
                <a:sym typeface="Wingdings 2" pitchFamily="18" charset="2"/>
              </a:rPr>
              <a:t>减少。</a:t>
            </a:r>
            <a:r>
              <a:rPr lang="zh-CN" altLang="en-US" dirty="0" smtClean="0">
                <a:solidFill>
                  <a:srgbClr val="FF0000"/>
                </a:solidFill>
                <a:latin typeface="楷体_GB2312" pitchFamily="49" charset="-122"/>
                <a:ea typeface="楷体_GB2312" pitchFamily="49" charset="-122"/>
                <a:sym typeface="Wingdings 2" pitchFamily="18" charset="2"/>
              </a:rPr>
              <a:t>汇率的升降能改变净出口（贸易账户）</a:t>
            </a:r>
            <a:r>
              <a:rPr lang="zh-CN" altLang="en-US" dirty="0" smtClean="0">
                <a:latin typeface="楷体_GB2312" pitchFamily="49" charset="-122"/>
                <a:ea typeface="楷体_GB2312" pitchFamily="49" charset="-122"/>
                <a:sym typeface="Wingdings 2" pitchFamily="18" charset="2"/>
              </a:rPr>
              <a:t>。</a:t>
            </a:r>
            <a:endParaRPr lang="en-US" altLang="zh-CN" dirty="0" smtClean="0">
              <a:latin typeface="楷体_GB2312" pitchFamily="49" charset="-122"/>
              <a:ea typeface="楷体_GB2312" pitchFamily="49" charset="-122"/>
              <a:sym typeface="Wingdings 2" pitchFamily="18" charset="2"/>
            </a:endParaRPr>
          </a:p>
          <a:p>
            <a:pPr lvl="2">
              <a:lnSpc>
                <a:spcPct val="150000"/>
              </a:lnSpc>
              <a:buClr>
                <a:srgbClr val="FF0000"/>
              </a:buClr>
              <a:buFont typeface="Wingdings" panose="05000000000000000000" pitchFamily="2" charset="2"/>
              <a:buChar char="ü"/>
            </a:pPr>
            <a:r>
              <a:rPr lang="zh-CN" altLang="en-US" dirty="0" smtClean="0">
                <a:latin typeface="楷体_GB2312" pitchFamily="49" charset="-122"/>
                <a:ea typeface="楷体_GB2312" pitchFamily="49" charset="-122"/>
                <a:sym typeface="Wingdings 2" pitchFamily="18" charset="2"/>
              </a:rPr>
              <a:t>进口数量减少不等于进口货币额减少。</a:t>
            </a:r>
            <a:endParaRPr lang="en-US" altLang="zh-CN" dirty="0" smtClean="0">
              <a:latin typeface="楷体_GB2312" pitchFamily="49" charset="-122"/>
              <a:ea typeface="楷体_GB2312" pitchFamily="49" charset="-122"/>
              <a:sym typeface="Wingdings 2" pitchFamily="18" charset="2"/>
            </a:endParaRPr>
          </a:p>
          <a:p>
            <a:pPr lvl="2">
              <a:lnSpc>
                <a:spcPct val="150000"/>
              </a:lnSpc>
              <a:buClr>
                <a:srgbClr val="FF0000"/>
              </a:buClr>
              <a:buFont typeface="Wingdings" panose="05000000000000000000" pitchFamily="2" charset="2"/>
              <a:buChar char="ü"/>
            </a:pPr>
            <a:r>
              <a:rPr lang="zh-CN" altLang="en-US" dirty="0" smtClean="0">
                <a:latin typeface="楷体_GB2312" pitchFamily="49" charset="-122"/>
                <a:ea typeface="楷体_GB2312" pitchFamily="49" charset="-122"/>
                <a:sym typeface="Wingdings 2" pitchFamily="18" charset="2"/>
              </a:rPr>
              <a:t>真实的净出口总额变动不仅要考虑数量的变化，也要考虑价格的变化。</a:t>
            </a:r>
            <a:endParaRPr lang="en-US" altLang="zh-CN" dirty="0" smtClean="0">
              <a:latin typeface="楷体_GB2312" pitchFamily="49" charset="-122"/>
              <a:ea typeface="楷体_GB2312" pitchFamily="49" charset="-122"/>
              <a:sym typeface="Wingdings 2" pitchFamily="18" charset="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8640960" cy="4525963"/>
          </a:xfrm>
        </p:spPr>
        <p:txBody>
          <a:bodyPr/>
          <a:lstStyle/>
          <a:p>
            <a:pPr lvl="0">
              <a:buNone/>
            </a:pPr>
            <a:r>
              <a:rPr lang="en-US" altLang="zh-CN" sz="3600" b="1" dirty="0">
                <a:solidFill>
                  <a:srgbClr val="FF0000"/>
                </a:solidFill>
                <a:latin typeface="楷体_GB2312" pitchFamily="49" charset="-122"/>
                <a:ea typeface="楷体_GB2312" pitchFamily="49" charset="-122"/>
                <a:sym typeface="Wingdings 2" pitchFamily="18" charset="2"/>
              </a:rPr>
              <a:t></a:t>
            </a:r>
            <a:r>
              <a:rPr lang="zh-CN" altLang="en-US" sz="3600" b="1" dirty="0">
                <a:latin typeface="楷体_GB2312" pitchFamily="49" charset="-122"/>
                <a:ea typeface="楷体_GB2312" pitchFamily="49" charset="-122"/>
                <a:sym typeface="Wingdings 2" pitchFamily="18" charset="2"/>
              </a:rPr>
              <a:t>汇率与物价</a:t>
            </a:r>
            <a:endParaRPr lang="en-US" altLang="zh-CN" sz="3600" b="1" dirty="0">
              <a:latin typeface="楷体_GB2312" pitchFamily="49" charset="-122"/>
              <a:ea typeface="楷体_GB2312" pitchFamily="49" charset="-122"/>
              <a:sym typeface="Wingdings 2" pitchFamily="18" charset="2"/>
            </a:endParaRPr>
          </a:p>
          <a:p>
            <a:pPr lvl="0">
              <a:lnSpc>
                <a:spcPct val="120000"/>
              </a:lnSpc>
              <a:buClr>
                <a:srgbClr val="0000FF"/>
              </a:buClr>
              <a:buFont typeface="Wingdings" pitchFamily="2" charset="2"/>
              <a:buChar char="u"/>
            </a:pPr>
            <a:r>
              <a:rPr lang="zh-CN" altLang="en-US" sz="2600" dirty="0" smtClean="0">
                <a:latin typeface="楷体_GB2312" pitchFamily="49" charset="-122"/>
                <a:ea typeface="楷体_GB2312" pitchFamily="49" charset="-122"/>
                <a:sym typeface="Wingdings 2" pitchFamily="18" charset="2"/>
              </a:rPr>
              <a:t>在</a:t>
            </a:r>
            <a:r>
              <a:rPr lang="zh-CN" altLang="en-US" sz="2600" dirty="0">
                <a:latin typeface="楷体_GB2312" pitchFamily="49" charset="-122"/>
                <a:ea typeface="楷体_GB2312" pitchFamily="49" charset="-122"/>
                <a:sym typeface="Wingdings 2" pitchFamily="18" charset="2"/>
              </a:rPr>
              <a:t>购买力平价理论中，</a:t>
            </a:r>
            <a:r>
              <a:rPr lang="zh-CN" altLang="en-US" sz="2600" dirty="0" smtClean="0">
                <a:latin typeface="楷体_GB2312" pitchFamily="49" charset="-122"/>
                <a:ea typeface="楷体_GB2312" pitchFamily="49" charset="-122"/>
                <a:sym typeface="Wingdings 2" pitchFamily="18" charset="2"/>
              </a:rPr>
              <a:t>物价水平及其变动影响汇率</a:t>
            </a:r>
            <a:r>
              <a:rPr lang="zh-CN" altLang="en-US" sz="2600" dirty="0">
                <a:latin typeface="楷体_GB2312" pitchFamily="49" charset="-122"/>
                <a:ea typeface="楷体_GB2312" pitchFamily="49" charset="-122"/>
                <a:sym typeface="Wingdings 2" pitchFamily="18" charset="2"/>
              </a:rPr>
              <a:t>，事实上汇率也会影响物价。</a:t>
            </a:r>
            <a:endParaRPr lang="en-US" altLang="zh-CN" sz="2600" dirty="0">
              <a:latin typeface="楷体_GB2312" pitchFamily="49" charset="-122"/>
              <a:ea typeface="楷体_GB2312" pitchFamily="49" charset="-122"/>
              <a:sym typeface="Wingdings 2" pitchFamily="18" charset="2"/>
            </a:endParaRPr>
          </a:p>
          <a:p>
            <a:pPr marL="400050" lvl="1" indent="0">
              <a:lnSpc>
                <a:spcPct val="120000"/>
              </a:lnSpc>
              <a:buClr>
                <a:srgbClr val="0000FF"/>
              </a:buClr>
              <a:buFont typeface="Wingdings" pitchFamily="2" charset="2"/>
              <a:buChar char="ü"/>
            </a:pPr>
            <a:r>
              <a:rPr lang="zh-CN" altLang="en-US" sz="2400" kern="1200" dirty="0" smtClean="0">
                <a:latin typeface="Times New Roman" pitchFamily="18" charset="0"/>
                <a:ea typeface="楷体_GB2312" pitchFamily="49" charset="-122"/>
                <a:cs typeface="Times New Roman" pitchFamily="18" charset="0"/>
              </a:rPr>
              <a:t>进口渠道：汇率对进口商品的价格是</a:t>
            </a:r>
            <a:r>
              <a:rPr lang="zh-CN" altLang="en-US" sz="2400" b="1" kern="1200" dirty="0" smtClean="0">
                <a:solidFill>
                  <a:srgbClr val="7030A0"/>
                </a:solidFill>
                <a:latin typeface="Times New Roman" pitchFamily="18" charset="0"/>
                <a:ea typeface="楷体_GB2312" pitchFamily="49" charset="-122"/>
                <a:cs typeface="Times New Roman" pitchFamily="18" charset="0"/>
              </a:rPr>
              <a:t>直接</a:t>
            </a:r>
            <a:r>
              <a:rPr lang="zh-CN" altLang="en-US" sz="2400" kern="1200" dirty="0" smtClean="0">
                <a:latin typeface="Times New Roman" pitchFamily="18" charset="0"/>
                <a:ea typeface="楷体_GB2312" pitchFamily="49" charset="-122"/>
                <a:cs typeface="Times New Roman" pitchFamily="18" charset="0"/>
              </a:rPr>
              <a:t>影响。</a:t>
            </a:r>
            <a:endParaRPr lang="en-US" altLang="zh-CN" sz="2400" kern="1200" dirty="0" smtClean="0">
              <a:latin typeface="Times New Roman" pitchFamily="18" charset="0"/>
              <a:ea typeface="楷体_GB2312" pitchFamily="49" charset="-122"/>
              <a:cs typeface="Times New Roman" pitchFamily="18" charset="0"/>
            </a:endParaRPr>
          </a:p>
          <a:p>
            <a:pPr marL="1439863" lvl="3" indent="-182563">
              <a:lnSpc>
                <a:spcPct val="120000"/>
              </a:lnSpc>
              <a:buClr>
                <a:srgbClr val="0000FF"/>
              </a:buClr>
              <a:buFont typeface="Arial" pitchFamily="34" charset="0"/>
              <a:buChar char="•"/>
            </a:pPr>
            <a:r>
              <a:rPr lang="zh-CN" altLang="en-US" sz="2200" dirty="0" smtClean="0">
                <a:latin typeface="楷体_GB2312" pitchFamily="49" charset="-122"/>
                <a:ea typeface="楷体_GB2312" pitchFamily="49" charset="-122"/>
                <a:sym typeface="Wingdings 2" pitchFamily="18" charset="2"/>
              </a:rPr>
              <a:t>从</a:t>
            </a:r>
            <a:r>
              <a:rPr lang="zh-CN" altLang="en-US" sz="2200" dirty="0">
                <a:latin typeface="楷体_GB2312" pitchFamily="49" charset="-122"/>
                <a:ea typeface="楷体_GB2312" pitchFamily="49" charset="-122"/>
                <a:sym typeface="Wingdings 2" pitchFamily="18" charset="2"/>
              </a:rPr>
              <a:t>进口商品和原材料来看</a:t>
            </a:r>
            <a:r>
              <a:rPr lang="zh-CN" altLang="en-US" sz="2200" dirty="0" smtClean="0">
                <a:latin typeface="楷体_GB2312" pitchFamily="49" charset="-122"/>
                <a:ea typeface="楷体_GB2312" pitchFamily="49" charset="-122"/>
                <a:sym typeface="Wingdings 2" pitchFamily="18" charset="2"/>
              </a:rPr>
              <a:t>，本币汇率</a:t>
            </a:r>
            <a:r>
              <a:rPr lang="zh-CN" altLang="en-US" sz="2200" dirty="0">
                <a:latin typeface="楷体_GB2312" pitchFamily="49" charset="-122"/>
                <a:ea typeface="楷体_GB2312" pitchFamily="49" charset="-122"/>
                <a:sym typeface="Wingdings 2" pitchFamily="18" charset="2"/>
              </a:rPr>
              <a:t>贬值可能引起进口商品在国内的价格</a:t>
            </a:r>
            <a:r>
              <a:rPr lang="zh-CN" altLang="en-US" sz="2200" dirty="0" smtClean="0">
                <a:latin typeface="楷体_GB2312" pitchFamily="49" charset="-122"/>
                <a:ea typeface="楷体_GB2312" pitchFamily="49" charset="-122"/>
                <a:sym typeface="Wingdings 2" pitchFamily="18" charset="2"/>
              </a:rPr>
              <a:t>上涨。</a:t>
            </a:r>
            <a:endParaRPr lang="en-US" altLang="zh-CN" sz="2200" dirty="0" smtClean="0">
              <a:latin typeface="楷体_GB2312" pitchFamily="49" charset="-122"/>
              <a:ea typeface="楷体_GB2312" pitchFamily="49" charset="-122"/>
              <a:sym typeface="Wingdings 2" pitchFamily="18" charset="2"/>
            </a:endParaRPr>
          </a:p>
          <a:p>
            <a:pPr marL="1439863" lvl="3" indent="-182563">
              <a:lnSpc>
                <a:spcPct val="120000"/>
              </a:lnSpc>
              <a:buClr>
                <a:srgbClr val="0000FF"/>
              </a:buClr>
              <a:buFont typeface="Arial" pitchFamily="34" charset="0"/>
              <a:buChar char="•"/>
            </a:pPr>
            <a:r>
              <a:rPr lang="zh-CN" altLang="en-US" sz="2200" dirty="0" smtClean="0">
                <a:latin typeface="楷体_GB2312" pitchFamily="49" charset="-122"/>
                <a:ea typeface="楷体_GB2312" pitchFamily="49" charset="-122"/>
                <a:sym typeface="Wingdings 2" pitchFamily="18" charset="2"/>
              </a:rPr>
              <a:t>该渠道对物价总指数影响的程度，则取决于进口商品和原材料在国内生产总值中所占的比重。</a:t>
            </a:r>
            <a:endParaRPr lang="en-US" altLang="zh-CN" sz="2200" dirty="0" smtClean="0">
              <a:latin typeface="楷体_GB2312" pitchFamily="49" charset="-122"/>
              <a:ea typeface="楷体_GB2312" pitchFamily="49" charset="-122"/>
              <a:sym typeface="Wingdings 2" pitchFamily="18" charset="2"/>
            </a:endParaRPr>
          </a:p>
          <a:p>
            <a:pPr marL="400050" lvl="1" indent="0">
              <a:lnSpc>
                <a:spcPct val="120000"/>
              </a:lnSpc>
              <a:buClr>
                <a:srgbClr val="0000FF"/>
              </a:buClr>
              <a:buFont typeface="Wingdings" pitchFamily="2" charset="2"/>
              <a:buChar char="ü"/>
            </a:pPr>
            <a:r>
              <a:rPr lang="zh-CN" altLang="en-US" sz="2400" kern="1200" dirty="0" smtClean="0">
                <a:latin typeface="Times New Roman" pitchFamily="18" charset="0"/>
                <a:ea typeface="楷体_GB2312" pitchFamily="49" charset="-122"/>
                <a:cs typeface="Times New Roman" pitchFamily="18" charset="0"/>
              </a:rPr>
              <a:t>出口渠道：汇率对本国出口厂商生产的产品的价格是</a:t>
            </a:r>
            <a:r>
              <a:rPr lang="zh-CN" altLang="en-US" sz="2400" b="1" kern="1200" dirty="0" smtClean="0">
                <a:solidFill>
                  <a:srgbClr val="7030A0"/>
                </a:solidFill>
                <a:latin typeface="Times New Roman" pitchFamily="18" charset="0"/>
                <a:ea typeface="楷体_GB2312" pitchFamily="49" charset="-122"/>
                <a:cs typeface="Times New Roman" pitchFamily="18" charset="0"/>
              </a:rPr>
              <a:t>间接</a:t>
            </a:r>
            <a:r>
              <a:rPr lang="zh-CN" altLang="en-US" sz="2400" kern="1200" dirty="0" smtClean="0">
                <a:latin typeface="Times New Roman" pitchFamily="18" charset="0"/>
                <a:ea typeface="楷体_GB2312" pitchFamily="49" charset="-122"/>
                <a:cs typeface="Times New Roman" pitchFamily="18" charset="0"/>
              </a:rPr>
              <a:t>影响。（本币汇率贬值→出口需求↑ → 总需求↑ →出口厂商生产的产品的价格↑ ）</a:t>
            </a:r>
            <a:r>
              <a:rPr lang="zh-CN" altLang="en-US" sz="2400" dirty="0" smtClean="0">
                <a:latin typeface="楷体_GB2312" pitchFamily="49" charset="-122"/>
                <a:ea typeface="楷体_GB2312" pitchFamily="49" charset="-122"/>
                <a:sym typeface="Wingdings 2" pitchFamily="18" charset="2"/>
              </a:rPr>
              <a:t>。</a:t>
            </a:r>
            <a:endParaRPr lang="zh-CN" altLang="en-US" sz="2400" dirty="0"/>
          </a:p>
          <a:p>
            <a:endParaRPr lang="zh-CN" altLang="en-US" dirty="0"/>
          </a:p>
        </p:txBody>
      </p:sp>
      <p:graphicFrame>
        <p:nvGraphicFramePr>
          <p:cNvPr id="557060" name="Object 4"/>
          <p:cNvGraphicFramePr>
            <a:graphicFrameLocks noChangeAspect="1"/>
          </p:cNvGraphicFramePr>
          <p:nvPr/>
        </p:nvGraphicFramePr>
        <p:xfrm>
          <a:off x="2699792" y="5517232"/>
          <a:ext cx="2719387" cy="550862"/>
        </p:xfrm>
        <a:graphic>
          <a:graphicData uri="http://schemas.openxmlformats.org/presentationml/2006/ole">
            <p:oleObj spid="_x0000_s557060" name="Equation" r:id="rId3" imgW="1193760" imgH="241200" progId="Equation.DSMT4">
              <p:embed/>
            </p:oleObj>
          </a:graphicData>
        </a:graphic>
      </p:graphicFrame>
      <p:sp>
        <p:nvSpPr>
          <p:cNvPr id="7" name="矩形 6"/>
          <p:cNvSpPr/>
          <p:nvPr/>
        </p:nvSpPr>
        <p:spPr bwMode="auto">
          <a:xfrm>
            <a:off x="3203848" y="5589240"/>
            <a:ext cx="1728192" cy="504056"/>
          </a:xfrm>
          <a:prstGeom prst="rect">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矩形 8"/>
          <p:cNvSpPr/>
          <p:nvPr/>
        </p:nvSpPr>
        <p:spPr bwMode="auto">
          <a:xfrm>
            <a:off x="5004048" y="5517232"/>
            <a:ext cx="360040" cy="504056"/>
          </a:xfrm>
          <a:prstGeom prst="rect">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0" name="右箭头 9"/>
          <p:cNvSpPr/>
          <p:nvPr/>
        </p:nvSpPr>
        <p:spPr bwMode="auto">
          <a:xfrm flipH="1">
            <a:off x="2267744" y="5949280"/>
            <a:ext cx="864096" cy="14401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1" name="TextBox 10"/>
          <p:cNvSpPr txBox="1"/>
          <p:nvPr/>
        </p:nvSpPr>
        <p:spPr>
          <a:xfrm>
            <a:off x="827584" y="5661248"/>
            <a:ext cx="1415772" cy="461665"/>
          </a:xfrm>
          <a:prstGeom prst="rect">
            <a:avLst/>
          </a:prstGeom>
          <a:noFill/>
        </p:spPr>
        <p:txBody>
          <a:bodyPr wrap="none" rtlCol="0">
            <a:spAutoFit/>
          </a:bodyPr>
          <a:lstStyle/>
          <a:p>
            <a:r>
              <a:rPr lang="zh-CN" altLang="en-US" sz="2400" dirty="0" smtClean="0">
                <a:latin typeface="楷体_GB2312" pitchFamily="49" charset="-122"/>
                <a:ea typeface="楷体_GB2312" pitchFamily="49" charset="-122"/>
              </a:rPr>
              <a:t>内部需求</a:t>
            </a:r>
            <a:endParaRPr lang="zh-CN" altLang="en-US" sz="2400" dirty="0">
              <a:latin typeface="楷体_GB2312" pitchFamily="49" charset="-122"/>
              <a:ea typeface="楷体_GB2312" pitchFamily="49" charset="-122"/>
            </a:endParaRPr>
          </a:p>
        </p:txBody>
      </p:sp>
      <p:sp>
        <p:nvSpPr>
          <p:cNvPr id="12" name="右箭头 11"/>
          <p:cNvSpPr/>
          <p:nvPr/>
        </p:nvSpPr>
        <p:spPr bwMode="auto">
          <a:xfrm>
            <a:off x="5436096" y="5733256"/>
            <a:ext cx="864096" cy="14401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6228184" y="5589240"/>
            <a:ext cx="1415772" cy="461665"/>
          </a:xfrm>
          <a:prstGeom prst="rect">
            <a:avLst/>
          </a:prstGeom>
          <a:noFill/>
        </p:spPr>
        <p:txBody>
          <a:bodyPr wrap="none" rtlCol="0">
            <a:spAutoFit/>
          </a:bodyPr>
          <a:lstStyle/>
          <a:p>
            <a:r>
              <a:rPr lang="zh-CN" altLang="en-US" sz="2400" dirty="0" smtClean="0">
                <a:latin typeface="楷体_GB2312" pitchFamily="49" charset="-122"/>
                <a:ea typeface="楷体_GB2312" pitchFamily="49" charset="-122"/>
              </a:rPr>
              <a:t>外部需求</a:t>
            </a:r>
            <a:endParaRPr lang="zh-CN" altLang="en-US" sz="2400" dirty="0">
              <a:latin typeface="楷体_GB2312" pitchFamily="49" charset="-122"/>
              <a:ea typeface="楷体_GB2312" pitchFamily="49" charset="-122"/>
            </a:endParaRPr>
          </a:p>
        </p:txBody>
      </p:sp>
    </p:spTree>
    <p:extLst>
      <p:ext uri="{BB962C8B-B14F-4D97-AF65-F5344CB8AC3E}">
        <p14:creationId xmlns="" xmlns:p14="http://schemas.microsoft.com/office/powerpoint/2010/main" val="7212597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7624" y="2852936"/>
            <a:ext cx="1574470" cy="646331"/>
          </a:xfrm>
          <a:prstGeom prst="rect">
            <a:avLst/>
          </a:prstGeom>
          <a:noFill/>
        </p:spPr>
        <p:txBody>
          <a:bodyPr wrap="none" rtlCol="0">
            <a:spAutoFit/>
          </a:bodyPr>
          <a:lstStyle/>
          <a:p>
            <a:r>
              <a:rPr lang="zh-CN" altLang="en-US" sz="3600" b="1" dirty="0" smtClean="0">
                <a:latin typeface="楷体_GB2312" pitchFamily="49" charset="-122"/>
                <a:ea typeface="楷体_GB2312" pitchFamily="49" charset="-122"/>
              </a:rPr>
              <a:t>汇率↑</a:t>
            </a:r>
            <a:endParaRPr lang="zh-CN" altLang="en-US" sz="3600" b="1" dirty="0">
              <a:latin typeface="楷体_GB2312" pitchFamily="49" charset="-122"/>
              <a:ea typeface="楷体_GB2312" pitchFamily="49" charset="-122"/>
            </a:endParaRPr>
          </a:p>
        </p:txBody>
      </p:sp>
      <p:sp>
        <p:nvSpPr>
          <p:cNvPr id="5" name="右箭头 4"/>
          <p:cNvSpPr/>
          <p:nvPr/>
        </p:nvSpPr>
        <p:spPr bwMode="auto">
          <a:xfrm>
            <a:off x="2627784" y="2996952"/>
            <a:ext cx="1512168"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6" name="TextBox 5"/>
          <p:cNvSpPr txBox="1"/>
          <p:nvPr/>
        </p:nvSpPr>
        <p:spPr>
          <a:xfrm>
            <a:off x="4139952" y="2780928"/>
            <a:ext cx="1574470" cy="646331"/>
          </a:xfrm>
          <a:prstGeom prst="rect">
            <a:avLst/>
          </a:prstGeom>
          <a:noFill/>
        </p:spPr>
        <p:txBody>
          <a:bodyPr wrap="none" rtlCol="0">
            <a:spAutoFit/>
          </a:bodyPr>
          <a:lstStyle/>
          <a:p>
            <a:r>
              <a:rPr lang="zh-CN" altLang="en-US" sz="3600" b="1" dirty="0" smtClean="0">
                <a:latin typeface="楷体_GB2312" pitchFamily="49" charset="-122"/>
                <a:ea typeface="楷体_GB2312" pitchFamily="49" charset="-122"/>
              </a:rPr>
              <a:t>物价↑</a:t>
            </a:r>
            <a:endParaRPr lang="zh-CN" altLang="en-US" sz="3600" b="1" dirty="0">
              <a:latin typeface="楷体_GB2312" pitchFamily="49" charset="-122"/>
              <a:ea typeface="楷体_GB2312" pitchFamily="49" charset="-122"/>
            </a:endParaRPr>
          </a:p>
        </p:txBody>
      </p:sp>
      <p:sp>
        <p:nvSpPr>
          <p:cNvPr id="7" name="右箭头 6"/>
          <p:cNvSpPr/>
          <p:nvPr/>
        </p:nvSpPr>
        <p:spPr bwMode="auto">
          <a:xfrm>
            <a:off x="5508104" y="2924944"/>
            <a:ext cx="1296144" cy="36004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8" name="TextBox 7"/>
          <p:cNvSpPr txBox="1"/>
          <p:nvPr/>
        </p:nvSpPr>
        <p:spPr>
          <a:xfrm>
            <a:off x="6876256" y="2780928"/>
            <a:ext cx="1574470" cy="646331"/>
          </a:xfrm>
          <a:prstGeom prst="rect">
            <a:avLst/>
          </a:prstGeom>
          <a:noFill/>
        </p:spPr>
        <p:txBody>
          <a:bodyPr wrap="none" rtlCol="0">
            <a:spAutoFit/>
          </a:bodyPr>
          <a:lstStyle/>
          <a:p>
            <a:r>
              <a:rPr lang="zh-CN" altLang="en-US" sz="3600" b="1" dirty="0" smtClean="0">
                <a:latin typeface="楷体_GB2312" pitchFamily="49" charset="-122"/>
                <a:ea typeface="楷体_GB2312" pitchFamily="49" charset="-122"/>
              </a:rPr>
              <a:t>汇率↑</a:t>
            </a:r>
            <a:endParaRPr lang="zh-CN" altLang="en-US" sz="3600" b="1" dirty="0">
              <a:latin typeface="楷体_GB2312" pitchFamily="49" charset="-122"/>
              <a:ea typeface="楷体_GB2312" pitchFamily="49" charset="-122"/>
            </a:endParaRPr>
          </a:p>
        </p:txBody>
      </p:sp>
      <p:sp>
        <p:nvSpPr>
          <p:cNvPr id="9" name="TextBox 8"/>
          <p:cNvSpPr txBox="1"/>
          <p:nvPr/>
        </p:nvSpPr>
        <p:spPr>
          <a:xfrm>
            <a:off x="2915816" y="2564904"/>
            <a:ext cx="902811" cy="523220"/>
          </a:xfrm>
          <a:prstGeom prst="rect">
            <a:avLst/>
          </a:prstGeom>
          <a:noFill/>
        </p:spPr>
        <p:txBody>
          <a:bodyPr wrap="none" rtlCol="0">
            <a:spAutoFit/>
          </a:bodyPr>
          <a:lstStyle/>
          <a:p>
            <a:r>
              <a:rPr lang="zh-CN" altLang="en-US" sz="2800" dirty="0" smtClean="0">
                <a:latin typeface="楷体_GB2312" pitchFamily="49" charset="-122"/>
                <a:ea typeface="楷体_GB2312" pitchFamily="49" charset="-122"/>
              </a:rPr>
              <a:t>进口</a:t>
            </a:r>
            <a:endParaRPr lang="zh-CN" altLang="en-US" sz="2800" dirty="0">
              <a:latin typeface="楷体_GB2312" pitchFamily="49" charset="-122"/>
              <a:ea typeface="楷体_GB2312" pitchFamily="49" charset="-122"/>
            </a:endParaRPr>
          </a:p>
        </p:txBody>
      </p:sp>
      <p:sp>
        <p:nvSpPr>
          <p:cNvPr id="10" name="TextBox 9"/>
          <p:cNvSpPr txBox="1"/>
          <p:nvPr/>
        </p:nvSpPr>
        <p:spPr>
          <a:xfrm>
            <a:off x="2915816" y="3284984"/>
            <a:ext cx="902811" cy="523220"/>
          </a:xfrm>
          <a:prstGeom prst="rect">
            <a:avLst/>
          </a:prstGeom>
          <a:noFill/>
        </p:spPr>
        <p:txBody>
          <a:bodyPr wrap="none" rtlCol="0">
            <a:spAutoFit/>
          </a:bodyPr>
          <a:lstStyle/>
          <a:p>
            <a:r>
              <a:rPr lang="zh-CN" altLang="en-US" sz="2800" dirty="0" smtClean="0">
                <a:latin typeface="楷体_GB2312" pitchFamily="49" charset="-122"/>
                <a:ea typeface="楷体_GB2312" pitchFamily="49" charset="-122"/>
              </a:rPr>
              <a:t>出口</a:t>
            </a:r>
            <a:endParaRPr lang="zh-CN" altLang="en-US" sz="2800" dirty="0">
              <a:latin typeface="楷体_GB2312" pitchFamily="49" charset="-122"/>
              <a:ea typeface="楷体_GB2312" pitchFamily="49" charset="-122"/>
            </a:endParaRPr>
          </a:p>
        </p:txBody>
      </p:sp>
      <p:sp>
        <p:nvSpPr>
          <p:cNvPr id="11" name="TextBox 10"/>
          <p:cNvSpPr txBox="1"/>
          <p:nvPr/>
        </p:nvSpPr>
        <p:spPr>
          <a:xfrm>
            <a:off x="5508104" y="2636912"/>
            <a:ext cx="1368152" cy="954107"/>
          </a:xfrm>
          <a:prstGeom prst="rect">
            <a:avLst/>
          </a:prstGeom>
          <a:noFill/>
        </p:spPr>
        <p:txBody>
          <a:bodyPr wrap="square" rtlCol="0">
            <a:spAutoFit/>
          </a:bodyPr>
          <a:lstStyle/>
          <a:p>
            <a:r>
              <a:rPr lang="zh-CN" altLang="en-US" sz="2800" dirty="0" smtClean="0">
                <a:latin typeface="楷体_GB2312" pitchFamily="49" charset="-122"/>
                <a:ea typeface="楷体_GB2312" pitchFamily="49" charset="-122"/>
              </a:rPr>
              <a:t>购买力</a:t>
            </a:r>
            <a:endParaRPr lang="en-US" altLang="zh-CN" sz="2800" dirty="0" smtClean="0">
              <a:latin typeface="楷体_GB2312" pitchFamily="49" charset="-122"/>
              <a:ea typeface="楷体_GB2312" pitchFamily="49" charset="-122"/>
            </a:endParaRPr>
          </a:p>
          <a:p>
            <a:r>
              <a:rPr lang="zh-CN" altLang="en-US" sz="2800" dirty="0" smtClean="0">
                <a:latin typeface="楷体_GB2312" pitchFamily="49" charset="-122"/>
                <a:ea typeface="楷体_GB2312" pitchFamily="49" charset="-122"/>
              </a:rPr>
              <a:t>平价</a:t>
            </a:r>
            <a:endParaRPr lang="zh-CN" altLang="en-US" sz="2800" dirty="0">
              <a:latin typeface="楷体_GB2312" pitchFamily="49" charset="-122"/>
              <a:ea typeface="楷体_GB2312" pitchFamily="49" charset="-122"/>
            </a:endParaRPr>
          </a:p>
        </p:txBody>
      </p:sp>
      <p:cxnSp>
        <p:nvCxnSpPr>
          <p:cNvPr id="13" name="直接连接符 12"/>
          <p:cNvCxnSpPr/>
          <p:nvPr/>
        </p:nvCxnSpPr>
        <p:spPr bwMode="auto">
          <a:xfrm flipV="1">
            <a:off x="7524328" y="1844824"/>
            <a:ext cx="0" cy="864096"/>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flipH="1">
            <a:off x="2051720" y="1844824"/>
            <a:ext cx="5472608"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 name="直接箭头连接符 16"/>
          <p:cNvCxnSpPr/>
          <p:nvPr/>
        </p:nvCxnSpPr>
        <p:spPr bwMode="auto">
          <a:xfrm>
            <a:off x="2051720" y="1916832"/>
            <a:ext cx="0" cy="936104"/>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2915816" y="4365104"/>
            <a:ext cx="3467616" cy="584775"/>
          </a:xfrm>
          <a:prstGeom prst="rect">
            <a:avLst/>
          </a:prstGeom>
          <a:noFill/>
        </p:spPr>
        <p:txBody>
          <a:bodyPr wrap="none" rtlCol="0">
            <a:spAutoFit/>
          </a:bodyPr>
          <a:lstStyle/>
          <a:p>
            <a:r>
              <a:rPr lang="zh-CN" altLang="en-US" sz="3200" b="1" dirty="0" smtClean="0">
                <a:latin typeface="楷体_GB2312" pitchFamily="49" charset="-122"/>
                <a:ea typeface="楷体_GB2312" pitchFamily="49" charset="-122"/>
              </a:rPr>
              <a:t>汇率与物价双螺旋</a:t>
            </a:r>
            <a:endParaRPr lang="zh-CN" altLang="en-US" sz="3200" b="1" dirty="0">
              <a:latin typeface="楷体_GB2312" pitchFamily="49" charset="-122"/>
              <a:ea typeface="楷体_GB2312"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0"/>
            <a:ext cx="8424936" cy="6192688"/>
          </a:xfrm>
        </p:spPr>
        <p:txBody>
          <a:bodyPr/>
          <a:lstStyle/>
          <a:p>
            <a:pPr lvl="0">
              <a:buNone/>
            </a:pPr>
            <a:r>
              <a:rPr lang="en-US" altLang="zh-CN" b="1" dirty="0" smtClean="0">
                <a:solidFill>
                  <a:srgbClr val="FF0000"/>
                </a:solidFill>
                <a:latin typeface="楷体_GB2312" pitchFamily="49" charset="-122"/>
                <a:ea typeface="楷体_GB2312" pitchFamily="49" charset="-122"/>
                <a:sym typeface="Wingdings 2" pitchFamily="18" charset="2"/>
              </a:rPr>
              <a:t></a:t>
            </a:r>
            <a:r>
              <a:rPr lang="zh-CN" altLang="en-US" b="1" dirty="0" smtClean="0">
                <a:latin typeface="楷体_GB2312" pitchFamily="49" charset="-122"/>
                <a:ea typeface="楷体_GB2312" pitchFamily="49" charset="-122"/>
                <a:sym typeface="Wingdings 2" pitchFamily="18" charset="2"/>
              </a:rPr>
              <a:t>汇率与跨境资金流动</a:t>
            </a:r>
            <a:endParaRPr lang="en-US" altLang="zh-CN" b="1" dirty="0" smtClean="0">
              <a:latin typeface="楷体_GB2312" pitchFamily="49" charset="-122"/>
              <a:ea typeface="楷体_GB2312" pitchFamily="49" charset="-122"/>
              <a:sym typeface="Wingdings 2" pitchFamily="18" charset="2"/>
            </a:endParaRPr>
          </a:p>
          <a:p>
            <a:pPr marL="400050" lvl="1" indent="0">
              <a:buClr>
                <a:srgbClr val="0000FF"/>
              </a:buClr>
              <a:buFont typeface="Wingdings" pitchFamily="2" charset="2"/>
              <a:buChar char="u"/>
            </a:pPr>
            <a:r>
              <a:rPr lang="zh-CN" altLang="en-US" dirty="0" smtClean="0">
                <a:latin typeface="楷体_GB2312" pitchFamily="49" charset="-122"/>
                <a:ea typeface="楷体_GB2312" pitchFamily="49" charset="-122"/>
                <a:sym typeface="Wingdings 2" pitchFamily="18" charset="2"/>
              </a:rPr>
              <a:t>汇率的变动对长期跨境资金流动影响较小</a:t>
            </a:r>
            <a:endParaRPr lang="en-US" altLang="zh-CN" dirty="0" smtClean="0">
              <a:latin typeface="楷体_GB2312" pitchFamily="49" charset="-122"/>
              <a:ea typeface="楷体_GB2312" pitchFamily="49" charset="-122"/>
              <a:sym typeface="Wingdings 2" pitchFamily="18" charset="2"/>
            </a:endParaRPr>
          </a:p>
          <a:p>
            <a:pPr marL="800100" lvl="2" indent="0">
              <a:buClr>
                <a:srgbClr val="0000FF"/>
              </a:buClr>
              <a:buFont typeface="Wingdings" pitchFamily="2" charset="2"/>
              <a:buChar char="ü"/>
            </a:pPr>
            <a:r>
              <a:rPr lang="zh-CN" altLang="en-US" dirty="0" smtClean="0">
                <a:latin typeface="楷体_GB2312" pitchFamily="49" charset="-122"/>
                <a:ea typeface="楷体_GB2312" pitchFamily="49" charset="-122"/>
                <a:sym typeface="Wingdings 2" pitchFamily="18" charset="2"/>
              </a:rPr>
              <a:t>长期资本流动主要以两个国家长期的经济增长率、投资回报差异为转移。</a:t>
            </a:r>
            <a:endParaRPr lang="en-US" altLang="zh-CN" dirty="0" smtClean="0">
              <a:latin typeface="楷体_GB2312" pitchFamily="49" charset="-122"/>
              <a:ea typeface="楷体_GB2312" pitchFamily="49" charset="-122"/>
              <a:sym typeface="Wingdings 2" pitchFamily="18" charset="2"/>
            </a:endParaRPr>
          </a:p>
          <a:p>
            <a:pPr marL="400050" lvl="1" indent="0">
              <a:buClr>
                <a:srgbClr val="0000FF"/>
              </a:buClr>
              <a:buFont typeface="Wingdings" pitchFamily="2" charset="2"/>
              <a:buChar char="u"/>
            </a:pPr>
            <a:r>
              <a:rPr lang="zh-CN" altLang="en-US" dirty="0" smtClean="0">
                <a:latin typeface="楷体_GB2312" pitchFamily="49" charset="-122"/>
                <a:ea typeface="楷体_GB2312" pitchFamily="49" charset="-122"/>
                <a:sym typeface="Wingdings 2" pitchFamily="18" charset="2"/>
              </a:rPr>
              <a:t>汇率的变动对短期跨境资金流动影响较大</a:t>
            </a:r>
            <a:endParaRPr lang="en-US" altLang="zh-CN" dirty="0" smtClean="0">
              <a:latin typeface="楷体_GB2312" pitchFamily="49" charset="-122"/>
              <a:ea typeface="楷体_GB2312" pitchFamily="49" charset="-122"/>
              <a:sym typeface="Wingdings 2" pitchFamily="18" charset="2"/>
            </a:endParaRPr>
          </a:p>
          <a:p>
            <a:pPr marL="800100" lvl="2" indent="0">
              <a:buClr>
                <a:srgbClr val="0000FF"/>
              </a:buClr>
              <a:buFont typeface="Wingdings" pitchFamily="2" charset="2"/>
              <a:buChar char="ü"/>
            </a:pPr>
            <a:r>
              <a:rPr lang="zh-CN" altLang="en-US" dirty="0" smtClean="0">
                <a:latin typeface="楷体_GB2312" pitchFamily="49" charset="-122"/>
                <a:ea typeface="楷体_GB2312" pitchFamily="49" charset="-122"/>
                <a:sym typeface="Wingdings 2" pitchFamily="18" charset="2"/>
              </a:rPr>
              <a:t>本币贬值（或存在贬值预期），资本外流（</a:t>
            </a:r>
            <a:r>
              <a:rPr lang="zh-CN" altLang="en-US" dirty="0">
                <a:latin typeface="楷体_GB2312" pitchFamily="49" charset="-122"/>
                <a:ea typeface="楷体_GB2312" pitchFamily="49" charset="-122"/>
                <a:sym typeface="Wingdings 2" pitchFamily="18" charset="2"/>
              </a:rPr>
              <a:t>进</a:t>
            </a:r>
            <a:r>
              <a:rPr lang="zh-CN" altLang="en-US" dirty="0" smtClean="0">
                <a:latin typeface="楷体_GB2312" pitchFamily="49" charset="-122"/>
                <a:ea typeface="楷体_GB2312" pitchFamily="49" charset="-122"/>
                <a:sym typeface="Wingdings 2" pitchFamily="18" charset="2"/>
              </a:rPr>
              <a:t>而加深贬值）；</a:t>
            </a:r>
            <a:endParaRPr lang="en-US" altLang="zh-CN" dirty="0" smtClean="0">
              <a:latin typeface="楷体_GB2312" pitchFamily="49" charset="-122"/>
              <a:ea typeface="楷体_GB2312" pitchFamily="49" charset="-122"/>
              <a:sym typeface="Wingdings 2" pitchFamily="18" charset="2"/>
            </a:endParaRPr>
          </a:p>
          <a:p>
            <a:pPr marL="800100" lvl="2" indent="0">
              <a:buClr>
                <a:srgbClr val="0000FF"/>
              </a:buClr>
              <a:buFont typeface="Wingdings" pitchFamily="2" charset="2"/>
              <a:buChar char="ü"/>
            </a:pPr>
            <a:r>
              <a:rPr lang="zh-CN" altLang="en-US" dirty="0" smtClean="0">
                <a:latin typeface="楷体_GB2312" pitchFamily="49" charset="-122"/>
                <a:ea typeface="楷体_GB2312" pitchFamily="49" charset="-122"/>
                <a:sym typeface="Wingdings 2" pitchFamily="18" charset="2"/>
              </a:rPr>
              <a:t>本币升值（或存在升值预期），资本内流。</a:t>
            </a:r>
            <a:endParaRPr lang="en-US" altLang="zh-CN" dirty="0" smtClean="0">
              <a:latin typeface="楷体_GB2312" pitchFamily="49" charset="-122"/>
              <a:ea typeface="楷体_GB2312" pitchFamily="49" charset="-122"/>
              <a:sym typeface="Wingdings 2" pitchFamily="18" charset="2"/>
            </a:endParaRPr>
          </a:p>
          <a:p>
            <a:pPr marL="800100" lvl="2" indent="0">
              <a:buClr>
                <a:srgbClr val="0000FF"/>
              </a:buClr>
              <a:buFont typeface="Wingdings" pitchFamily="2" charset="2"/>
              <a:buChar char="ü"/>
            </a:pPr>
            <a:r>
              <a:rPr lang="zh-CN" altLang="en-US" dirty="0" smtClean="0">
                <a:latin typeface="楷体_GB2312" pitchFamily="49" charset="-122"/>
                <a:ea typeface="楷体_GB2312" pitchFamily="49" charset="-122"/>
                <a:sym typeface="Wingdings 2" pitchFamily="18" charset="2"/>
              </a:rPr>
              <a:t>国际借贷理论：汇率预期对资本流动的影响。</a:t>
            </a:r>
            <a:endParaRPr lang="en-US" altLang="zh-CN" dirty="0" smtClean="0">
              <a:latin typeface="楷体_GB2312" pitchFamily="49" charset="-122"/>
              <a:ea typeface="楷体_GB2312" pitchFamily="49" charset="-122"/>
              <a:sym typeface="Wingdings 2" pitchFamily="18" charset="2"/>
            </a:endParaRPr>
          </a:p>
          <a:p>
            <a:pPr marL="0" lvl="0" indent="0">
              <a:buNone/>
            </a:pPr>
            <a:r>
              <a:rPr lang="zh-CN" altLang="en-US" sz="2400" b="1" dirty="0" smtClean="0">
                <a:latin typeface="楷体_GB2312" pitchFamily="49" charset="-122"/>
                <a:ea typeface="楷体_GB2312" pitchFamily="49" charset="-122"/>
                <a:sym typeface="Wingdings 2" pitchFamily="18" charset="2"/>
              </a:rPr>
              <a:t>     </a:t>
            </a:r>
            <a:endParaRPr lang="en-US" altLang="zh-CN" sz="2400" b="1" dirty="0" smtClean="0">
              <a:latin typeface="楷体_GB2312" pitchFamily="49" charset="-122"/>
              <a:ea typeface="楷体_GB2312" pitchFamily="49" charset="-122"/>
              <a:sym typeface="Wingdings 2" pitchFamily="18" charset="2"/>
            </a:endParaRPr>
          </a:p>
          <a:p>
            <a:pPr marL="0" lvl="0" indent="0">
              <a:buNone/>
            </a:pPr>
            <a:r>
              <a:rPr lang="zh-CN" altLang="en-U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楷体_GB2312" pitchFamily="49" charset="-122"/>
                <a:ea typeface="楷体_GB2312" pitchFamily="49" charset="-122"/>
              </a:rPr>
              <a:t>      </a:t>
            </a:r>
            <a:endParaRPr lang="zh-CN" altLang="en-US"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2852936"/>
            <a:ext cx="1574470" cy="646331"/>
          </a:xfrm>
          <a:prstGeom prst="rect">
            <a:avLst/>
          </a:prstGeom>
          <a:noFill/>
        </p:spPr>
        <p:txBody>
          <a:bodyPr wrap="none" rtlCol="0">
            <a:spAutoFit/>
          </a:bodyPr>
          <a:lstStyle/>
          <a:p>
            <a:r>
              <a:rPr lang="zh-CN" altLang="en-US" sz="3600" dirty="0" smtClean="0">
                <a:latin typeface="楷体_GB2312" pitchFamily="49" charset="-122"/>
                <a:ea typeface="楷体_GB2312" pitchFamily="49" charset="-122"/>
              </a:rPr>
              <a:t>汇率↑</a:t>
            </a:r>
            <a:endParaRPr lang="zh-CN" altLang="en-US" sz="3600" dirty="0">
              <a:latin typeface="楷体_GB2312" pitchFamily="49" charset="-122"/>
              <a:ea typeface="楷体_GB2312" pitchFamily="49" charset="-122"/>
            </a:endParaRPr>
          </a:p>
        </p:txBody>
      </p:sp>
      <p:sp>
        <p:nvSpPr>
          <p:cNvPr id="5" name="右箭头 4"/>
          <p:cNvSpPr/>
          <p:nvPr/>
        </p:nvSpPr>
        <p:spPr bwMode="auto">
          <a:xfrm>
            <a:off x="2411760" y="2996952"/>
            <a:ext cx="1512168"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6" name="TextBox 5"/>
          <p:cNvSpPr txBox="1"/>
          <p:nvPr/>
        </p:nvSpPr>
        <p:spPr>
          <a:xfrm>
            <a:off x="3995936" y="2492896"/>
            <a:ext cx="1111202" cy="1200329"/>
          </a:xfrm>
          <a:prstGeom prst="rect">
            <a:avLst/>
          </a:prstGeom>
          <a:noFill/>
        </p:spPr>
        <p:txBody>
          <a:bodyPr wrap="none" rtlCol="0">
            <a:spAutoFit/>
          </a:bodyPr>
          <a:lstStyle/>
          <a:p>
            <a:r>
              <a:rPr lang="zh-CN" altLang="en-US" sz="3600" dirty="0" smtClean="0">
                <a:latin typeface="楷体_GB2312" pitchFamily="49" charset="-122"/>
                <a:ea typeface="楷体_GB2312" pitchFamily="49" charset="-122"/>
              </a:rPr>
              <a:t>资本</a:t>
            </a:r>
            <a:endParaRPr lang="en-US" altLang="zh-CN" sz="3600" dirty="0" smtClean="0">
              <a:latin typeface="楷体_GB2312" pitchFamily="49" charset="-122"/>
              <a:ea typeface="楷体_GB2312" pitchFamily="49" charset="-122"/>
            </a:endParaRPr>
          </a:p>
          <a:p>
            <a:r>
              <a:rPr lang="zh-CN" altLang="en-US" sz="3600" dirty="0" smtClean="0">
                <a:latin typeface="楷体_GB2312" pitchFamily="49" charset="-122"/>
                <a:ea typeface="楷体_GB2312" pitchFamily="49" charset="-122"/>
              </a:rPr>
              <a:t>流出</a:t>
            </a:r>
            <a:endParaRPr lang="zh-CN" altLang="en-US" sz="3600" dirty="0">
              <a:latin typeface="楷体_GB2312" pitchFamily="49" charset="-122"/>
              <a:ea typeface="楷体_GB2312" pitchFamily="49" charset="-122"/>
            </a:endParaRPr>
          </a:p>
        </p:txBody>
      </p:sp>
      <p:sp>
        <p:nvSpPr>
          <p:cNvPr id="7" name="右箭头 6"/>
          <p:cNvSpPr/>
          <p:nvPr/>
        </p:nvSpPr>
        <p:spPr bwMode="auto">
          <a:xfrm>
            <a:off x="5148064" y="2924944"/>
            <a:ext cx="1296144" cy="36004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8" name="TextBox 7"/>
          <p:cNvSpPr txBox="1"/>
          <p:nvPr/>
        </p:nvSpPr>
        <p:spPr>
          <a:xfrm>
            <a:off x="6444208" y="2780928"/>
            <a:ext cx="1574470" cy="1200329"/>
          </a:xfrm>
          <a:prstGeom prst="rect">
            <a:avLst/>
          </a:prstGeom>
          <a:noFill/>
        </p:spPr>
        <p:txBody>
          <a:bodyPr wrap="none" rtlCol="0">
            <a:spAutoFit/>
          </a:bodyPr>
          <a:lstStyle/>
          <a:p>
            <a:r>
              <a:rPr lang="zh-CN" altLang="en-US" sz="3600" dirty="0" smtClean="0">
                <a:latin typeface="楷体_GB2312" pitchFamily="49" charset="-122"/>
                <a:ea typeface="楷体_GB2312" pitchFamily="49" charset="-122"/>
              </a:rPr>
              <a:t>汇率↑</a:t>
            </a:r>
          </a:p>
          <a:p>
            <a:endParaRPr lang="zh-CN" altLang="en-US" sz="3600" dirty="0">
              <a:latin typeface="楷体_GB2312" pitchFamily="49" charset="-122"/>
              <a:ea typeface="楷体_GB2312" pitchFamily="49" charset="-122"/>
            </a:endParaRPr>
          </a:p>
        </p:txBody>
      </p:sp>
      <p:sp>
        <p:nvSpPr>
          <p:cNvPr id="11" name="TextBox 10"/>
          <p:cNvSpPr txBox="1"/>
          <p:nvPr/>
        </p:nvSpPr>
        <p:spPr>
          <a:xfrm>
            <a:off x="5220072" y="2564904"/>
            <a:ext cx="1261884" cy="954107"/>
          </a:xfrm>
          <a:prstGeom prst="rect">
            <a:avLst/>
          </a:prstGeom>
          <a:noFill/>
        </p:spPr>
        <p:txBody>
          <a:bodyPr wrap="none" rtlCol="0">
            <a:spAutoFit/>
          </a:bodyPr>
          <a:lstStyle/>
          <a:p>
            <a:r>
              <a:rPr lang="zh-CN" altLang="en-US" sz="2800" dirty="0" smtClean="0">
                <a:latin typeface="楷体_GB2312" pitchFamily="49" charset="-122"/>
                <a:ea typeface="楷体_GB2312" pitchFamily="49" charset="-122"/>
              </a:rPr>
              <a:t>国际借</a:t>
            </a:r>
            <a:endParaRPr lang="en-US" altLang="zh-CN" sz="2800" dirty="0" smtClean="0">
              <a:latin typeface="楷体_GB2312" pitchFamily="49" charset="-122"/>
              <a:ea typeface="楷体_GB2312" pitchFamily="49" charset="-122"/>
            </a:endParaRPr>
          </a:p>
          <a:p>
            <a:r>
              <a:rPr lang="zh-CN" altLang="en-US" sz="2800" dirty="0" smtClean="0">
                <a:latin typeface="楷体_GB2312" pitchFamily="49" charset="-122"/>
                <a:ea typeface="楷体_GB2312" pitchFamily="49" charset="-122"/>
              </a:rPr>
              <a:t>贷理论</a:t>
            </a:r>
            <a:endParaRPr lang="zh-CN" altLang="en-US" sz="2800" dirty="0">
              <a:latin typeface="楷体_GB2312" pitchFamily="49" charset="-122"/>
              <a:ea typeface="楷体_GB2312" pitchFamily="49" charset="-122"/>
            </a:endParaRPr>
          </a:p>
        </p:txBody>
      </p:sp>
      <p:cxnSp>
        <p:nvCxnSpPr>
          <p:cNvPr id="13" name="直接连接符 12"/>
          <p:cNvCxnSpPr/>
          <p:nvPr/>
        </p:nvCxnSpPr>
        <p:spPr bwMode="auto">
          <a:xfrm flipV="1">
            <a:off x="7092280" y="1916832"/>
            <a:ext cx="0" cy="864096"/>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flipH="1">
            <a:off x="2051720" y="1844824"/>
            <a:ext cx="5040560"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 name="直接箭头连接符 16"/>
          <p:cNvCxnSpPr/>
          <p:nvPr/>
        </p:nvCxnSpPr>
        <p:spPr bwMode="auto">
          <a:xfrm>
            <a:off x="2051720" y="1916832"/>
            <a:ext cx="0" cy="936104"/>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2195736" y="4077072"/>
            <a:ext cx="4716356" cy="584775"/>
          </a:xfrm>
          <a:prstGeom prst="rect">
            <a:avLst/>
          </a:prstGeom>
          <a:noFill/>
        </p:spPr>
        <p:txBody>
          <a:bodyPr wrap="none" rtlCol="0">
            <a:spAutoFit/>
          </a:bodyPr>
          <a:lstStyle/>
          <a:p>
            <a:r>
              <a:rPr lang="zh-CN" altLang="en-US" sz="3200" dirty="0" smtClean="0">
                <a:latin typeface="楷体_GB2312" pitchFamily="49" charset="-122"/>
                <a:ea typeface="楷体_GB2312" pitchFamily="49" charset="-122"/>
              </a:rPr>
              <a:t>汇率与资本流动的双螺旋</a:t>
            </a:r>
            <a:endParaRPr lang="zh-CN" altLang="en-US" sz="3200" dirty="0">
              <a:latin typeface="楷体_GB2312" pitchFamily="49" charset="-122"/>
              <a:ea typeface="楷体_GB2312" pitchFamily="49" charset="-122"/>
            </a:endParaRPr>
          </a:p>
        </p:txBody>
      </p:sp>
      <p:sp>
        <p:nvSpPr>
          <p:cNvPr id="14" name="TextBox 13"/>
          <p:cNvSpPr txBox="1"/>
          <p:nvPr/>
        </p:nvSpPr>
        <p:spPr>
          <a:xfrm>
            <a:off x="2555776" y="2708920"/>
            <a:ext cx="1261884" cy="954107"/>
          </a:xfrm>
          <a:prstGeom prst="rect">
            <a:avLst/>
          </a:prstGeom>
          <a:noFill/>
        </p:spPr>
        <p:txBody>
          <a:bodyPr wrap="none" rtlCol="0">
            <a:spAutoFit/>
          </a:bodyPr>
          <a:lstStyle/>
          <a:p>
            <a:r>
              <a:rPr lang="zh-CN" altLang="en-US" sz="2800" dirty="0" smtClean="0">
                <a:latin typeface="楷体_GB2312" pitchFamily="49" charset="-122"/>
                <a:ea typeface="楷体_GB2312" pitchFamily="49" charset="-122"/>
              </a:rPr>
              <a:t>国际借</a:t>
            </a:r>
            <a:endParaRPr lang="en-US" altLang="zh-CN" sz="2800" dirty="0" smtClean="0">
              <a:latin typeface="楷体_GB2312" pitchFamily="49" charset="-122"/>
              <a:ea typeface="楷体_GB2312" pitchFamily="49" charset="-122"/>
            </a:endParaRPr>
          </a:p>
          <a:p>
            <a:r>
              <a:rPr lang="zh-CN" altLang="en-US" sz="2800" dirty="0" smtClean="0">
                <a:latin typeface="楷体_GB2312" pitchFamily="49" charset="-122"/>
                <a:ea typeface="楷体_GB2312" pitchFamily="49" charset="-122"/>
              </a:rPr>
              <a:t>贷理论</a:t>
            </a:r>
            <a:endParaRPr lang="zh-CN" altLang="en-US" sz="2800" dirty="0">
              <a:latin typeface="楷体_GB2312" pitchFamily="49" charset="-122"/>
              <a:ea typeface="楷体_GB2312"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
            <a:ext cx="9144000" cy="4221087"/>
          </a:xfrm>
        </p:spPr>
        <p:txBody>
          <a:bodyPr/>
          <a:lstStyle/>
          <a:p>
            <a:pPr>
              <a:buNone/>
            </a:pPr>
            <a:r>
              <a:rPr lang="en-US" altLang="zh-CN" sz="3600" b="1" dirty="0" smtClean="0">
                <a:solidFill>
                  <a:srgbClr val="FF0000"/>
                </a:solidFill>
                <a:latin typeface="楷体_GB2312" pitchFamily="49" charset="-122"/>
                <a:ea typeface="楷体_GB2312" pitchFamily="49" charset="-122"/>
                <a:sym typeface="Wingdings 2" pitchFamily="18" charset="2"/>
              </a:rPr>
              <a:t></a:t>
            </a:r>
            <a:r>
              <a:rPr lang="zh-CN" altLang="en-US" sz="3600" b="1" dirty="0" smtClean="0">
                <a:latin typeface="楷体_GB2312" pitchFamily="49" charset="-122"/>
                <a:ea typeface="楷体_GB2312" pitchFamily="49" charset="-122"/>
                <a:sym typeface="Wingdings 2" pitchFamily="18" charset="2"/>
              </a:rPr>
              <a:t>汇率与金融资产选择</a:t>
            </a:r>
            <a:endParaRPr lang="en-US" altLang="zh-CN" sz="3600" b="1" dirty="0" smtClean="0">
              <a:latin typeface="楷体_GB2312" pitchFamily="49" charset="-122"/>
              <a:ea typeface="楷体_GB2312" pitchFamily="49" charset="-122"/>
              <a:sym typeface="Wingdings 2" pitchFamily="18" charset="2"/>
            </a:endParaRPr>
          </a:p>
          <a:p>
            <a:pPr marL="0" lvl="0" indent="0">
              <a:lnSpc>
                <a:spcPct val="150000"/>
              </a:lnSpc>
              <a:buNone/>
            </a:pPr>
            <a:r>
              <a:rPr lang="zh-CN" altLang="en-US" sz="2600" b="1" dirty="0" smtClean="0">
                <a:solidFill>
                  <a:srgbClr val="FF3300"/>
                </a:solidFill>
                <a:latin typeface="Times New Roman" pitchFamily="18" charset="0"/>
                <a:ea typeface="楷体_GB2312" pitchFamily="49" charset="-122"/>
                <a:cs typeface="Times New Roman" pitchFamily="18" charset="0"/>
              </a:rPr>
              <a:t>     ◎</a:t>
            </a:r>
            <a:r>
              <a:rPr lang="zh-CN" altLang="en-US" sz="2600" dirty="0" smtClean="0">
                <a:latin typeface="楷体_GB2312" pitchFamily="49" charset="-122"/>
                <a:ea typeface="楷体_GB2312" pitchFamily="49" charset="-122"/>
              </a:rPr>
              <a:t>汇率变动对投资者选择金融资产、构建投资组合有着重要的影响。</a:t>
            </a:r>
            <a:endParaRPr lang="en-US" altLang="zh-CN" sz="2600" dirty="0" smtClean="0">
              <a:latin typeface="楷体_GB2312" pitchFamily="49" charset="-122"/>
              <a:ea typeface="楷体_GB2312" pitchFamily="49" charset="-122"/>
            </a:endParaRPr>
          </a:p>
          <a:p>
            <a:pPr marL="400050" lvl="1" indent="0">
              <a:lnSpc>
                <a:spcPct val="150000"/>
              </a:lnSpc>
              <a:buFont typeface="Wingdings" pitchFamily="2" charset="2"/>
              <a:buChar char="ü"/>
            </a:pPr>
            <a:r>
              <a:rPr lang="zh-CN" altLang="en-US" sz="2200" dirty="0" smtClean="0">
                <a:latin typeface="楷体_GB2312" pitchFamily="49" charset="-122"/>
                <a:ea typeface="楷体_GB2312" pitchFamily="49" charset="-122"/>
              </a:rPr>
              <a:t>汇率的变动影响本外币资产的收益率。若本币升值，将促使投资者更加倾向于持有本币资产；相反，外币升值，则会导致投资者将本币资产转换为外币资产。</a:t>
            </a:r>
            <a:endParaRPr lang="en-US" altLang="zh-CN" sz="2200" dirty="0" smtClean="0">
              <a:latin typeface="楷体_GB2312" pitchFamily="49" charset="-122"/>
              <a:ea typeface="楷体_GB2312" pitchFamily="49" charset="-122"/>
            </a:endParaRPr>
          </a:p>
          <a:p>
            <a:pPr marL="0" lvl="0" indent="0">
              <a:lnSpc>
                <a:spcPct val="150000"/>
              </a:lnSpc>
              <a:buNone/>
            </a:pPr>
            <a:r>
              <a:rPr lang="zh-CN" altLang="en-US" sz="2600" b="1" dirty="0" smtClean="0">
                <a:solidFill>
                  <a:srgbClr val="FF3300"/>
                </a:solidFill>
                <a:latin typeface="Times New Roman" pitchFamily="18" charset="0"/>
                <a:ea typeface="楷体_GB2312" pitchFamily="49" charset="-122"/>
                <a:cs typeface="Times New Roman" pitchFamily="18" charset="0"/>
              </a:rPr>
              <a:t>   ◎</a:t>
            </a:r>
            <a:r>
              <a:rPr lang="zh-CN" altLang="en-US" sz="2600" dirty="0" smtClean="0">
                <a:latin typeface="楷体_GB2312" pitchFamily="49" charset="-122"/>
                <a:ea typeface="楷体_GB2312" pitchFamily="49" charset="-122"/>
              </a:rPr>
              <a:t>汇率预期也将影响投资者对金融资产的选择。</a:t>
            </a:r>
            <a:endParaRPr lang="en-US" altLang="zh-CN" sz="2600" dirty="0" smtClean="0">
              <a:latin typeface="楷体_GB2312" pitchFamily="49" charset="-122"/>
              <a:ea typeface="楷体_GB2312" pitchFamily="49" charset="-122"/>
            </a:endParaRPr>
          </a:p>
          <a:p>
            <a:pPr marL="400050" lvl="1" indent="0">
              <a:lnSpc>
                <a:spcPct val="150000"/>
              </a:lnSpc>
              <a:buFont typeface="Wingdings" pitchFamily="2" charset="2"/>
              <a:buChar char="ü"/>
            </a:pPr>
            <a:r>
              <a:rPr lang="zh-CN" altLang="en-US" sz="2200" dirty="0" smtClean="0">
                <a:latin typeface="楷体_GB2312" pitchFamily="49" charset="-122"/>
                <a:ea typeface="楷体_GB2312" pitchFamily="49" charset="-122"/>
              </a:rPr>
              <a:t>如果市场上预期某种货币升值，投资者持有该货币计值的资产的意愿就会增加，并会付之行动。当市场上的这种投资行为普遍发生时，将促使该种货币如期升值。</a:t>
            </a:r>
            <a:r>
              <a:rPr lang="en-US" altLang="zh-CN" sz="2200" dirty="0" smtClean="0">
                <a:latin typeface="楷体_GB2312" pitchFamily="49" charset="-122"/>
                <a:ea typeface="楷体_GB2312" pitchFamily="49" charset="-122"/>
              </a:rPr>
              <a:t>——</a:t>
            </a:r>
            <a:r>
              <a:rPr lang="zh-CN" altLang="en-US" sz="2200" dirty="0" smtClean="0">
                <a:latin typeface="楷体_GB2312" pitchFamily="49" charset="-122"/>
                <a:ea typeface="楷体_GB2312" pitchFamily="49" charset="-122"/>
              </a:rPr>
              <a:t>预期自我实现。</a:t>
            </a:r>
          </a:p>
          <a:p>
            <a:pPr marL="1714500" lvl="4" indent="0">
              <a:lnSpc>
                <a:spcPct val="150000"/>
              </a:lnSpc>
              <a:buClr>
                <a:srgbClr val="FF0000"/>
              </a:buClr>
              <a:buFont typeface="Arial" pitchFamily="34" charset="0"/>
              <a:buChar char="•"/>
            </a:pPr>
            <a:endParaRPr lang="en-US" altLang="zh-CN" dirty="0" smtClean="0">
              <a:latin typeface="楷体_GB2312" pitchFamily="49" charset="-122"/>
              <a:ea typeface="楷体_GB2312" pitchFamily="49" charset="-122"/>
            </a:endParaRPr>
          </a:p>
          <a:p>
            <a:pPr marL="1714500" lvl="4" indent="0">
              <a:lnSpc>
                <a:spcPct val="150000"/>
              </a:lnSpc>
              <a:buClr>
                <a:srgbClr val="FF0000"/>
              </a:buClr>
              <a:buFont typeface="Arial" pitchFamily="34" charset="0"/>
              <a:buChar char="•"/>
            </a:pPr>
            <a:endParaRPr lang="en-US" altLang="zh-CN" b="1" dirty="0" smtClean="0">
              <a:latin typeface="楷体_GB2312" pitchFamily="49" charset="-122"/>
              <a:ea typeface="楷体_GB2312" pitchFamily="49" charset="-122"/>
            </a:endParaRPr>
          </a:p>
          <a:p>
            <a:pPr marL="1257300" lvl="3" indent="0">
              <a:lnSpc>
                <a:spcPct val="150000"/>
              </a:lnSpc>
              <a:buClr>
                <a:srgbClr val="FF0000"/>
              </a:buClr>
              <a:buFont typeface="Wingdings" pitchFamily="2" charset="2"/>
              <a:buChar char="ü"/>
            </a:pPr>
            <a:endParaRPr lang="en-US" altLang="zh-CN" b="1" dirty="0" smtClean="0">
              <a:latin typeface="楷体_GB2312" pitchFamily="49" charset="-122"/>
              <a:ea typeface="楷体_GB2312" pitchFamily="49" charset="-122"/>
            </a:endParaRPr>
          </a:p>
          <a:p>
            <a:pPr marL="2171700" lvl="5" indent="0">
              <a:lnSpc>
                <a:spcPct val="150000"/>
              </a:lnSpc>
              <a:buClr>
                <a:srgbClr val="FF0000"/>
              </a:buClr>
              <a:buFont typeface="Wingdings" pitchFamily="2" charset="2"/>
              <a:buChar char="ü"/>
            </a:pPr>
            <a:endParaRPr lang="en-US" altLang="zh-CN" b="1" dirty="0" smtClean="0">
              <a:latin typeface="楷体_GB2312" pitchFamily="49" charset="-122"/>
              <a:ea typeface="楷体_GB2312" pitchFamily="49" charset="-122"/>
            </a:endParaRPr>
          </a:p>
          <a:p>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927100"/>
          </a:xfrm>
        </p:spPr>
        <p:txBody>
          <a:bodyPr/>
          <a:lstStyle/>
          <a:p>
            <a:r>
              <a:rPr lang="zh-CN" altLang="en-US" dirty="0" smtClean="0">
                <a:latin typeface="隶书" pitchFamily="49" charset="-122"/>
                <a:ea typeface="隶书" pitchFamily="49" charset="-122"/>
              </a:rPr>
              <a:t>三、汇率发挥作用的条件</a:t>
            </a:r>
            <a:endParaRPr lang="zh-CN" altLang="en-US" dirty="0"/>
          </a:p>
        </p:txBody>
      </p:sp>
      <p:sp>
        <p:nvSpPr>
          <p:cNvPr id="4" name="内容占位符 2"/>
          <p:cNvSpPr txBox="1">
            <a:spLocks/>
          </p:cNvSpPr>
          <p:nvPr/>
        </p:nvSpPr>
        <p:spPr bwMode="gray">
          <a:xfrm>
            <a:off x="323528" y="1038197"/>
            <a:ext cx="8568952" cy="58198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lvl="2" fontAlgn="base">
              <a:lnSpc>
                <a:spcPct val="150000"/>
              </a:lnSpc>
              <a:spcBef>
                <a:spcPct val="20000"/>
              </a:spcBef>
              <a:spcAft>
                <a:spcPct val="0"/>
              </a:spcAft>
              <a:buClr>
                <a:srgbClr val="0000FF"/>
              </a:buClr>
              <a:buFont typeface="Wingdings" pitchFamily="2" charset="2"/>
              <a:buChar char="u"/>
              <a:defRPr/>
            </a:pPr>
            <a:r>
              <a:rPr lang="zh-CN" altLang="en-US" sz="3200" dirty="0" smtClean="0">
                <a:latin typeface="楷体_GB2312" pitchFamily="49" charset="-122"/>
                <a:ea typeface="楷体_GB2312" pitchFamily="49" charset="-122"/>
                <a:cs typeface="Times New Roman" pitchFamily="18" charset="0"/>
              </a:rPr>
              <a:t>汇率作用有效地发挥，指的是微观经济主体与经济变量对汇率的反应灵敏</a:t>
            </a:r>
          </a:p>
          <a:p>
            <a:pPr fontAlgn="base">
              <a:lnSpc>
                <a:spcPct val="150000"/>
              </a:lnSpc>
              <a:spcBef>
                <a:spcPct val="20000"/>
              </a:spcBef>
              <a:spcAft>
                <a:spcPct val="0"/>
              </a:spcAft>
              <a:buClr>
                <a:srgbClr val="0000FF"/>
              </a:buClr>
              <a:buFont typeface="Wingdings" pitchFamily="2" charset="2"/>
              <a:buChar char="u"/>
              <a:defRPr/>
            </a:pPr>
            <a:r>
              <a:rPr lang="zh-CN" altLang="en-US" sz="3200" dirty="0" smtClean="0">
                <a:latin typeface="楷体_GB2312" pitchFamily="49" charset="-122"/>
                <a:ea typeface="楷体_GB2312" pitchFamily="49" charset="-122"/>
                <a:cs typeface="Times New Roman" pitchFamily="18" charset="0"/>
              </a:rPr>
              <a:t>汇率作用有效地发挥的条件</a:t>
            </a:r>
            <a:endParaRPr lang="en-US" altLang="zh-CN" sz="3200" dirty="0" smtClean="0">
              <a:latin typeface="楷体_GB2312" pitchFamily="49" charset="-122"/>
              <a:ea typeface="楷体_GB2312" pitchFamily="49" charset="-122"/>
              <a:cs typeface="Times New Roman" pitchFamily="18" charset="0"/>
            </a:endParaRPr>
          </a:p>
          <a:p>
            <a:pPr lvl="2" fontAlgn="base">
              <a:lnSpc>
                <a:spcPct val="150000"/>
              </a:lnSpc>
              <a:spcBef>
                <a:spcPct val="20000"/>
              </a:spcBef>
              <a:spcAft>
                <a:spcPct val="0"/>
              </a:spcAft>
              <a:buClr>
                <a:srgbClr val="0000FF"/>
              </a:buClr>
              <a:buFont typeface="Wingdings" pitchFamily="2" charset="2"/>
              <a:buChar char="ü"/>
              <a:defRPr/>
            </a:pPr>
            <a:r>
              <a:rPr lang="zh-CN" altLang="en-US" sz="2400" dirty="0" smtClean="0">
                <a:latin typeface="楷体_GB2312" pitchFamily="49" charset="-122"/>
                <a:ea typeface="楷体_GB2312" pitchFamily="49" charset="-122"/>
                <a:cs typeface="Times New Roman" pitchFamily="18" charset="0"/>
              </a:rPr>
              <a:t>市场调节机制发育充分</a:t>
            </a:r>
            <a:endParaRPr lang="en-US" altLang="zh-CN" sz="2400" dirty="0" smtClean="0">
              <a:latin typeface="楷体_GB2312" pitchFamily="49" charset="-122"/>
              <a:ea typeface="楷体_GB2312" pitchFamily="49" charset="-122"/>
              <a:cs typeface="Times New Roman" pitchFamily="18" charset="0"/>
            </a:endParaRPr>
          </a:p>
          <a:p>
            <a:pPr lvl="2" fontAlgn="base">
              <a:lnSpc>
                <a:spcPct val="150000"/>
              </a:lnSpc>
              <a:spcBef>
                <a:spcPct val="20000"/>
              </a:spcBef>
              <a:spcAft>
                <a:spcPct val="0"/>
              </a:spcAft>
              <a:buClr>
                <a:srgbClr val="0000FF"/>
              </a:buClr>
              <a:buFont typeface="Wingdings" pitchFamily="2" charset="2"/>
              <a:buChar char="ü"/>
              <a:defRPr/>
            </a:pPr>
            <a:r>
              <a:rPr lang="zh-CN" altLang="en-US" sz="2400" dirty="0" smtClean="0">
                <a:latin typeface="楷体_GB2312" pitchFamily="49" charset="-122"/>
                <a:ea typeface="楷体_GB2312" pitchFamily="49" charset="-122"/>
                <a:cs typeface="Times New Roman" pitchFamily="18" charset="0"/>
              </a:rPr>
              <a:t>外汇市场与其他金融市场和商品市场的相关度高</a:t>
            </a:r>
            <a:endParaRPr lang="en-US" altLang="zh-CN" sz="2400" dirty="0" smtClean="0">
              <a:latin typeface="楷体_GB2312" pitchFamily="49" charset="-122"/>
              <a:ea typeface="楷体_GB2312" pitchFamily="49" charset="-122"/>
              <a:cs typeface="Times New Roman" pitchFamily="18" charset="0"/>
            </a:endParaRPr>
          </a:p>
          <a:p>
            <a:pPr lvl="2" fontAlgn="base">
              <a:lnSpc>
                <a:spcPct val="150000"/>
              </a:lnSpc>
              <a:spcBef>
                <a:spcPct val="20000"/>
              </a:spcBef>
              <a:spcAft>
                <a:spcPct val="0"/>
              </a:spcAft>
              <a:buClr>
                <a:srgbClr val="0000FF"/>
              </a:buClr>
              <a:buFont typeface="Wingdings" pitchFamily="2" charset="2"/>
              <a:buChar char="ü"/>
              <a:defRPr/>
            </a:pPr>
            <a:r>
              <a:rPr lang="zh-CN" altLang="en-US" sz="2400" dirty="0" smtClean="0">
                <a:latin typeface="楷体_GB2312" pitchFamily="49" charset="-122"/>
                <a:ea typeface="楷体_GB2312" pitchFamily="49" charset="-122"/>
                <a:cs typeface="Times New Roman" pitchFamily="18" charset="0"/>
              </a:rPr>
              <a:t>国内市场与国际市场的联系密切</a:t>
            </a:r>
            <a:endParaRPr lang="en-US" altLang="zh-CN" sz="2400" dirty="0" smtClean="0">
              <a:latin typeface="楷体_GB2312" pitchFamily="49" charset="-122"/>
              <a:ea typeface="楷体_GB2312" pitchFamily="49" charset="-122"/>
              <a:cs typeface="Times New Roman" pitchFamily="18" charset="0"/>
            </a:endParaRPr>
          </a:p>
          <a:p>
            <a:pPr marL="342900" indent="-342900" fontAlgn="base">
              <a:spcBef>
                <a:spcPct val="20000"/>
              </a:spcBef>
              <a:spcAft>
                <a:spcPct val="0"/>
              </a:spcAft>
              <a:defRPr/>
            </a:pPr>
            <a:endParaRPr lang="en-US" altLang="zh-CN" sz="3200" b="1" dirty="0" smtClean="0">
              <a:solidFill>
                <a:srgbClr val="FF3300"/>
              </a:solidFill>
              <a:latin typeface="Times New Roman" pitchFamily="18" charset="0"/>
              <a:ea typeface="楷体_GB2312" pitchFamily="49" charset="-122"/>
              <a:cs typeface="Times New Roman" pitchFamily="18" charset="0"/>
            </a:endParaRPr>
          </a:p>
          <a:p>
            <a:pPr marL="342900" indent="-342900" fontAlgn="base">
              <a:spcBef>
                <a:spcPct val="20000"/>
              </a:spcBef>
              <a:spcAft>
                <a:spcPct val="0"/>
              </a:spcAft>
              <a:defRPr/>
            </a:pPr>
            <a:endParaRPr lang="en-US" altLang="zh-CN" sz="3200" b="1" dirty="0" smtClean="0">
              <a:solidFill>
                <a:srgbClr val="FF3300"/>
              </a:solidFill>
              <a:latin typeface="Times New Roman" pitchFamily="18" charset="0"/>
              <a:ea typeface="楷体_GB2312" pitchFamily="49" charset="-122"/>
              <a:cs typeface="Times New Roman" pitchFamily="18" charset="0"/>
            </a:endParaRPr>
          </a:p>
          <a:p>
            <a:pPr marL="342900" indent="-342900" fontAlgn="base">
              <a:spcBef>
                <a:spcPct val="20000"/>
              </a:spcBef>
              <a:spcAft>
                <a:spcPct val="0"/>
              </a:spcAft>
              <a:defRPr/>
            </a:pPr>
            <a:endParaRPr lang="en-US" altLang="zh-CN" sz="3200" b="1" dirty="0" smtClean="0">
              <a:solidFill>
                <a:srgbClr val="FF3300"/>
              </a:solidFill>
              <a:latin typeface="Times New Roman" pitchFamily="18" charset="0"/>
              <a:ea typeface="楷体_GB2312" pitchFamily="49" charset="-122"/>
              <a:cs typeface="Times New Roman" pitchFamily="18" charset="0"/>
            </a:endParaRPr>
          </a:p>
          <a:p>
            <a:pPr marL="342900" lvl="0" indent="-342900" fontAlgn="base">
              <a:spcBef>
                <a:spcPct val="20000"/>
              </a:spcBef>
              <a:spcAft>
                <a:spcPct val="0"/>
              </a:spcAft>
              <a:defRPr/>
            </a:pPr>
            <a:endParaRPr lang="en-US" altLang="zh-CN" sz="3200" b="1" dirty="0" smtClean="0">
              <a:solidFill>
                <a:srgbClr val="FF3300"/>
              </a:solidFill>
              <a:latin typeface="Times New Roman" pitchFamily="18" charset="0"/>
              <a:ea typeface="楷体_GB2312" pitchFamily="49" charset="-122"/>
              <a:cs typeface="Times New Roman" pitchFamily="18" charset="0"/>
            </a:endParaRPr>
          </a:p>
          <a:p>
            <a:pPr marL="342900" lvl="0" indent="-342900" fontAlgn="base">
              <a:spcBef>
                <a:spcPct val="20000"/>
              </a:spcBef>
              <a:spcAft>
                <a:spcPct val="0"/>
              </a:spcAft>
              <a:defRPr/>
            </a:pPr>
            <a:endParaRPr kumimoji="0" lang="en-US" altLang="zh-CN" sz="3200" b="1" i="0" u="none" strike="noStrike" kern="1200" cap="none" spc="0" normalizeH="0" baseline="0" noProof="0" dirty="0" smtClean="0">
              <a:ln>
                <a:noFill/>
              </a:ln>
              <a:effectLst/>
              <a:uLnTx/>
              <a:uFillTx/>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927100"/>
          </a:xfrm>
        </p:spPr>
        <p:txBody>
          <a:bodyPr/>
          <a:lstStyle/>
          <a:p>
            <a:r>
              <a:rPr lang="zh-CN" altLang="en-US" dirty="0" smtClean="0">
                <a:latin typeface="隶书" pitchFamily="49" charset="-122"/>
                <a:ea typeface="隶书" pitchFamily="49" charset="-122"/>
              </a:rPr>
              <a:t>四、汇率风险与规避</a:t>
            </a:r>
            <a:endParaRPr lang="zh-CN" altLang="en-US" dirty="0"/>
          </a:p>
        </p:txBody>
      </p:sp>
      <p:sp>
        <p:nvSpPr>
          <p:cNvPr id="4" name="内容占位符 2"/>
          <p:cNvSpPr txBox="1">
            <a:spLocks/>
          </p:cNvSpPr>
          <p:nvPr/>
        </p:nvSpPr>
        <p:spPr bwMode="gray">
          <a:xfrm>
            <a:off x="395536" y="1038197"/>
            <a:ext cx="8568952" cy="58198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fontAlgn="base">
              <a:spcBef>
                <a:spcPct val="20000"/>
              </a:spcBef>
              <a:spcAft>
                <a:spcPct val="0"/>
              </a:spcAft>
              <a:defRPr/>
            </a:pPr>
            <a:r>
              <a:rPr lang="zh-CN" altLang="en-US" sz="3200" dirty="0" smtClean="0">
                <a:latin typeface="华文新魏" pitchFamily="2" charset="-122"/>
                <a:ea typeface="华文新魏" pitchFamily="2" charset="-122"/>
                <a:sym typeface="Wingdings 2" pitchFamily="18" charset="2"/>
              </a:rPr>
              <a:t>汇率（外汇）风险</a:t>
            </a:r>
            <a:r>
              <a:rPr lang="zh-CN" altLang="en-US" sz="3200" dirty="0" smtClean="0">
                <a:latin typeface="楷体_GB2312" pitchFamily="49" charset="-122"/>
                <a:ea typeface="楷体_GB2312" pitchFamily="49" charset="-122"/>
                <a:sym typeface="Wingdings 2" pitchFamily="18" charset="2"/>
              </a:rPr>
              <a:t>：</a:t>
            </a:r>
            <a:r>
              <a:rPr lang="zh-CN" altLang="en-US" sz="2400" dirty="0" smtClean="0">
                <a:latin typeface="楷体_GB2312" pitchFamily="49" charset="-122"/>
                <a:ea typeface="楷体_GB2312" pitchFamily="49" charset="-122"/>
                <a:sym typeface="Wingdings 2" pitchFamily="18" charset="2"/>
              </a:rPr>
              <a:t>汇率的变化给交易人带来的损失（当然也可能是盈利）</a:t>
            </a:r>
            <a:endParaRPr lang="en-US" altLang="zh-CN" sz="2400" dirty="0" smtClean="0">
              <a:latin typeface="楷体_GB2312" pitchFamily="49" charset="-122"/>
              <a:ea typeface="楷体_GB2312" pitchFamily="49" charset="-122"/>
              <a:sym typeface="Wingdings 2" pitchFamily="18" charset="2"/>
            </a:endParaRPr>
          </a:p>
          <a:p>
            <a:pPr marL="342900" lvl="0" indent="-342900" fontAlgn="base">
              <a:spcBef>
                <a:spcPct val="20000"/>
              </a:spcBef>
              <a:spcAft>
                <a:spcPct val="0"/>
              </a:spcAft>
              <a:defRPr/>
            </a:pPr>
            <a:r>
              <a:rPr lang="zh-CN" altLang="en-US" sz="2800" dirty="0" smtClean="0">
                <a:solidFill>
                  <a:srgbClr val="FF3300"/>
                </a:solidFill>
                <a:latin typeface="Times New Roman" pitchFamily="18" charset="0"/>
                <a:ea typeface="楷体_GB2312" pitchFamily="49" charset="-122"/>
                <a:cs typeface="Times New Roman" pitchFamily="18" charset="0"/>
              </a:rPr>
              <a:t>◎</a:t>
            </a:r>
            <a:r>
              <a:rPr lang="zh-CN" altLang="en-US" sz="2800" dirty="0" smtClean="0">
                <a:latin typeface="Times New Roman" pitchFamily="18" charset="0"/>
                <a:ea typeface="楷体_GB2312" pitchFamily="49" charset="-122"/>
                <a:cs typeface="Times New Roman" pitchFamily="18" charset="0"/>
              </a:rPr>
              <a:t>进出口贸易的汇率风险（</a:t>
            </a:r>
            <a:r>
              <a:rPr lang="zh-CN" altLang="en-US" sz="2800" b="1" dirty="0" smtClean="0">
                <a:solidFill>
                  <a:srgbClr val="7030A0"/>
                </a:solidFill>
                <a:latin typeface="Times New Roman" pitchFamily="18" charset="0"/>
                <a:ea typeface="楷体_GB2312" pitchFamily="49" charset="-122"/>
                <a:cs typeface="Times New Roman" pitchFamily="18" charset="0"/>
              </a:rPr>
              <a:t>私人部门贸易风险</a:t>
            </a:r>
            <a:r>
              <a:rPr lang="zh-CN" altLang="en-US" sz="2800" dirty="0" smtClean="0">
                <a:latin typeface="Times New Roman" pitchFamily="18" charset="0"/>
                <a:ea typeface="楷体_GB2312" pitchFamily="49" charset="-122"/>
                <a:cs typeface="Times New Roman" pitchFamily="18" charset="0"/>
              </a:rPr>
              <a:t>）</a:t>
            </a:r>
            <a:endParaRPr lang="en-US" altLang="zh-CN" sz="2800" dirty="0" smtClean="0">
              <a:latin typeface="Times New Roman" pitchFamily="18" charset="0"/>
              <a:ea typeface="楷体_GB2312" pitchFamily="49" charset="-122"/>
              <a:cs typeface="Times New Roman" pitchFamily="18" charset="0"/>
            </a:endParaRPr>
          </a:p>
          <a:p>
            <a:pPr marL="1257300" lvl="2" indent="-342900" fontAlgn="base">
              <a:spcBef>
                <a:spcPct val="20000"/>
              </a:spcBef>
              <a:spcAft>
                <a:spcPct val="0"/>
              </a:spcAft>
              <a:buClr>
                <a:srgbClr val="0000FF"/>
              </a:buClr>
              <a:buFont typeface="Wingdings" pitchFamily="2" charset="2"/>
              <a:buChar char="ü"/>
              <a:defRPr/>
            </a:pPr>
            <a:r>
              <a:rPr lang="zh-CN" altLang="en-US" sz="2400" dirty="0" smtClean="0">
                <a:latin typeface="Times New Roman" pitchFamily="18" charset="0"/>
                <a:ea typeface="楷体_GB2312" pitchFamily="49" charset="-122"/>
                <a:cs typeface="Times New Roman" pitchFamily="18" charset="0"/>
              </a:rPr>
              <a:t> </a:t>
            </a:r>
            <a:r>
              <a:rPr lang="zh-CN" altLang="en-US" sz="2400" dirty="0">
                <a:latin typeface="楷体_GB2312" pitchFamily="49" charset="-122"/>
                <a:ea typeface="楷体_GB2312" pitchFamily="49" charset="-122"/>
              </a:rPr>
              <a:t>进出口贸易中收付外汇而因汇率变动引起损失的可能性</a:t>
            </a:r>
            <a:r>
              <a:rPr lang="zh-CN" altLang="en-US" sz="2400" dirty="0" smtClean="0">
                <a:latin typeface="Times New Roman" pitchFamily="18" charset="0"/>
                <a:ea typeface="楷体_GB2312" pitchFamily="49" charset="-122"/>
                <a:cs typeface="Times New Roman" pitchFamily="18" charset="0"/>
              </a:rPr>
              <a:t>（</a:t>
            </a:r>
            <a:r>
              <a:rPr lang="zh-CN" altLang="en-US" sz="2400" dirty="0" smtClean="0">
                <a:solidFill>
                  <a:srgbClr val="C00000"/>
                </a:solidFill>
                <a:latin typeface="Times New Roman" pitchFamily="18" charset="0"/>
                <a:ea typeface="楷体_GB2312" pitchFamily="49" charset="-122"/>
                <a:cs typeface="Times New Roman" pitchFamily="18" charset="0"/>
              </a:rPr>
              <a:t>时滞性</a:t>
            </a:r>
            <a:r>
              <a:rPr lang="zh-CN" altLang="en-US" sz="2400" dirty="0" smtClean="0">
                <a:latin typeface="Times New Roman" pitchFamily="18" charset="0"/>
                <a:ea typeface="楷体_GB2312" pitchFamily="49" charset="-122"/>
                <a:cs typeface="Times New Roman" pitchFamily="18" charset="0"/>
              </a:rPr>
              <a:t>）。</a:t>
            </a:r>
            <a:endParaRPr lang="en-US" altLang="zh-CN" sz="2400" dirty="0" smtClean="0">
              <a:latin typeface="Times New Roman" pitchFamily="18" charset="0"/>
              <a:ea typeface="楷体_GB2312" pitchFamily="49" charset="-122"/>
              <a:cs typeface="Times New Roman" pitchFamily="18" charset="0"/>
            </a:endParaRPr>
          </a:p>
          <a:p>
            <a:pPr marL="342900" indent="-342900" fontAlgn="base">
              <a:spcBef>
                <a:spcPct val="20000"/>
              </a:spcBef>
              <a:spcAft>
                <a:spcPct val="0"/>
              </a:spcAft>
              <a:defRPr/>
            </a:pPr>
            <a:r>
              <a:rPr lang="zh-CN" altLang="en-US" sz="2800" dirty="0">
                <a:solidFill>
                  <a:srgbClr val="FF3300"/>
                </a:solidFill>
                <a:latin typeface="Times New Roman" pitchFamily="18" charset="0"/>
                <a:ea typeface="楷体_GB2312" pitchFamily="49" charset="-122"/>
                <a:cs typeface="Times New Roman" pitchFamily="18" charset="0"/>
              </a:rPr>
              <a:t>◎</a:t>
            </a:r>
            <a:r>
              <a:rPr lang="zh-CN" altLang="en-US" sz="2800" dirty="0">
                <a:latin typeface="Times New Roman" pitchFamily="18" charset="0"/>
                <a:ea typeface="楷体_GB2312" pitchFamily="49" charset="-122"/>
                <a:cs typeface="Times New Roman" pitchFamily="18" charset="0"/>
              </a:rPr>
              <a:t>外汇储备</a:t>
            </a:r>
            <a:r>
              <a:rPr lang="zh-CN" altLang="en-US" sz="2800" dirty="0" smtClean="0">
                <a:latin typeface="Times New Roman" pitchFamily="18" charset="0"/>
                <a:ea typeface="楷体_GB2312" pitchFamily="49" charset="-122"/>
                <a:cs typeface="Times New Roman" pitchFamily="18" charset="0"/>
              </a:rPr>
              <a:t>风险（</a:t>
            </a:r>
            <a:r>
              <a:rPr lang="zh-CN" altLang="en-US" sz="2800" b="1" dirty="0" smtClean="0">
                <a:solidFill>
                  <a:srgbClr val="7030A0"/>
                </a:solidFill>
                <a:latin typeface="Times New Roman" pitchFamily="18" charset="0"/>
                <a:ea typeface="楷体_GB2312" pitchFamily="49" charset="-122"/>
                <a:cs typeface="Times New Roman" pitchFamily="18" charset="0"/>
              </a:rPr>
              <a:t>政府部门金融资产风险</a:t>
            </a:r>
            <a:r>
              <a:rPr lang="zh-CN" altLang="en-US" sz="2800" dirty="0" smtClean="0">
                <a:latin typeface="Times New Roman" pitchFamily="18" charset="0"/>
                <a:ea typeface="楷体_GB2312" pitchFamily="49" charset="-122"/>
                <a:cs typeface="Times New Roman" pitchFamily="18" charset="0"/>
              </a:rPr>
              <a:t>）</a:t>
            </a:r>
            <a:endParaRPr lang="en-US" altLang="zh-CN" sz="2800" dirty="0">
              <a:latin typeface="Times New Roman" pitchFamily="18" charset="0"/>
              <a:ea typeface="楷体_GB2312" pitchFamily="49" charset="-122"/>
              <a:cs typeface="Times New Roman" pitchFamily="18" charset="0"/>
            </a:endParaRPr>
          </a:p>
          <a:p>
            <a:pPr marL="1257300" lvl="2" indent="-342900" fontAlgn="base">
              <a:spcBef>
                <a:spcPct val="20000"/>
              </a:spcBef>
              <a:spcAft>
                <a:spcPct val="0"/>
              </a:spcAft>
              <a:buClr>
                <a:srgbClr val="0000FF"/>
              </a:buClr>
              <a:buFont typeface="Wingdings" pitchFamily="2" charset="2"/>
              <a:buChar char="ü"/>
              <a:defRPr/>
            </a:pPr>
            <a:r>
              <a:rPr lang="en-US" altLang="zh-CN" sz="2400" dirty="0" smtClean="0">
                <a:latin typeface="Times New Roman" pitchFamily="18" charset="0"/>
                <a:ea typeface="楷体_GB2312" pitchFamily="49" charset="-122"/>
                <a:cs typeface="Times New Roman" pitchFamily="18" charset="0"/>
              </a:rPr>
              <a:t>2013</a:t>
            </a:r>
            <a:r>
              <a:rPr lang="zh-CN" altLang="en-US" sz="2400" dirty="0">
                <a:latin typeface="Times New Roman" pitchFamily="18" charset="0"/>
                <a:ea typeface="楷体_GB2312" pitchFamily="49" charset="-122"/>
                <a:cs typeface="Times New Roman" pitchFamily="18" charset="0"/>
              </a:rPr>
              <a:t>年</a:t>
            </a:r>
            <a:r>
              <a:rPr lang="en-US" altLang="zh-CN" sz="2400" dirty="0">
                <a:latin typeface="Times New Roman" pitchFamily="18" charset="0"/>
                <a:ea typeface="楷体_GB2312" pitchFamily="49" charset="-122"/>
                <a:cs typeface="Times New Roman" pitchFamily="18" charset="0"/>
              </a:rPr>
              <a:t>1</a:t>
            </a:r>
            <a:r>
              <a:rPr lang="zh-CN" altLang="en-US" sz="2400" dirty="0">
                <a:latin typeface="Times New Roman" pitchFamily="18" charset="0"/>
                <a:ea typeface="楷体_GB2312" pitchFamily="49" charset="-122"/>
                <a:cs typeface="Times New Roman" pitchFamily="18" charset="0"/>
              </a:rPr>
              <a:t>季度中国外汇储备跃升</a:t>
            </a:r>
            <a:r>
              <a:rPr lang="en-US" altLang="zh-CN" sz="2400" dirty="0">
                <a:latin typeface="Times New Roman" pitchFamily="18" charset="0"/>
                <a:ea typeface="楷体_GB2312" pitchFamily="49" charset="-122"/>
                <a:cs typeface="Times New Roman" pitchFamily="18" charset="0"/>
              </a:rPr>
              <a:t>1300</a:t>
            </a:r>
            <a:r>
              <a:rPr lang="zh-CN" altLang="en-US" sz="2400" dirty="0">
                <a:latin typeface="Times New Roman" pitchFamily="18" charset="0"/>
                <a:ea typeface="楷体_GB2312" pitchFamily="49" charset="-122"/>
                <a:cs typeface="Times New Roman" pitchFamily="18" charset="0"/>
              </a:rPr>
              <a:t>亿美元，达到</a:t>
            </a:r>
            <a:r>
              <a:rPr lang="en-US" altLang="zh-CN" sz="2400" dirty="0">
                <a:latin typeface="Times New Roman" pitchFamily="18" charset="0"/>
                <a:ea typeface="楷体_GB2312" pitchFamily="49" charset="-122"/>
                <a:cs typeface="Times New Roman" pitchFamily="18" charset="0"/>
              </a:rPr>
              <a:t>3.44</a:t>
            </a:r>
            <a:r>
              <a:rPr lang="zh-CN" altLang="en-US" sz="2400" dirty="0">
                <a:latin typeface="Times New Roman" pitchFamily="18" charset="0"/>
                <a:ea typeface="楷体_GB2312" pitchFamily="49" charset="-122"/>
                <a:cs typeface="Times New Roman" pitchFamily="18" charset="0"/>
              </a:rPr>
              <a:t>万亿美元</a:t>
            </a:r>
            <a:r>
              <a:rPr lang="en-US" altLang="zh-CN" sz="2400" dirty="0">
                <a:latin typeface="Times New Roman" pitchFamily="18" charset="0"/>
                <a:ea typeface="楷体_GB2312" pitchFamily="49" charset="-122"/>
                <a:cs typeface="Times New Roman" pitchFamily="18" charset="0"/>
              </a:rPr>
              <a:t>——</a:t>
            </a:r>
            <a:r>
              <a:rPr lang="zh-CN" altLang="en-US" sz="2400" dirty="0">
                <a:latin typeface="Times New Roman" pitchFamily="18" charset="0"/>
                <a:ea typeface="楷体_GB2312" pitchFamily="49" charset="-122"/>
                <a:cs typeface="Times New Roman" pitchFamily="18" charset="0"/>
              </a:rPr>
              <a:t>这一规模约为德国经济</a:t>
            </a:r>
            <a:r>
              <a:rPr lang="zh-CN" altLang="en-US" sz="2400" dirty="0" smtClean="0">
                <a:latin typeface="Times New Roman" pitchFamily="18" charset="0"/>
                <a:ea typeface="楷体_GB2312" pitchFamily="49" charset="-122"/>
                <a:cs typeface="Times New Roman" pitchFamily="18" charset="0"/>
              </a:rPr>
              <a:t>总量。</a:t>
            </a:r>
            <a:endParaRPr lang="en-US" altLang="zh-CN" sz="2400" dirty="0">
              <a:latin typeface="Times New Roman" pitchFamily="18" charset="0"/>
              <a:ea typeface="楷体_GB2312" pitchFamily="49" charset="-122"/>
              <a:cs typeface="Times New Roman" pitchFamily="18" charset="0"/>
            </a:endParaRPr>
          </a:p>
          <a:p>
            <a:pPr marL="342900" indent="-342900" fontAlgn="base">
              <a:spcBef>
                <a:spcPct val="20000"/>
              </a:spcBef>
              <a:spcAft>
                <a:spcPct val="0"/>
              </a:spcAft>
              <a:defRPr/>
            </a:pPr>
            <a:r>
              <a:rPr lang="zh-CN" altLang="en-US" sz="2800" dirty="0">
                <a:solidFill>
                  <a:srgbClr val="FF3300"/>
                </a:solidFill>
                <a:latin typeface="Times New Roman" pitchFamily="18" charset="0"/>
                <a:ea typeface="楷体_GB2312" pitchFamily="49" charset="-122"/>
                <a:cs typeface="Times New Roman" pitchFamily="18" charset="0"/>
              </a:rPr>
              <a:t>◎</a:t>
            </a:r>
            <a:r>
              <a:rPr lang="zh-CN" altLang="en-US" sz="2800" dirty="0">
                <a:latin typeface="Times New Roman" pitchFamily="18" charset="0"/>
                <a:ea typeface="楷体_GB2312" pitchFamily="49" charset="-122"/>
                <a:cs typeface="Times New Roman" pitchFamily="18" charset="0"/>
              </a:rPr>
              <a:t>外债</a:t>
            </a:r>
            <a:r>
              <a:rPr lang="zh-CN" altLang="en-US" sz="2800" dirty="0" smtClean="0">
                <a:latin typeface="Times New Roman" pitchFamily="18" charset="0"/>
                <a:ea typeface="楷体_GB2312" pitchFamily="49" charset="-122"/>
                <a:cs typeface="Times New Roman" pitchFamily="18" charset="0"/>
              </a:rPr>
              <a:t>风险（</a:t>
            </a:r>
            <a:r>
              <a:rPr lang="zh-CN" altLang="en-US" sz="2800" b="1" dirty="0" smtClean="0">
                <a:solidFill>
                  <a:srgbClr val="7030A0"/>
                </a:solidFill>
                <a:latin typeface="Times New Roman" pitchFamily="18" charset="0"/>
                <a:ea typeface="楷体_GB2312" pitchFamily="49" charset="-122"/>
                <a:cs typeface="Times New Roman" pitchFamily="18" charset="0"/>
              </a:rPr>
              <a:t>政府部门和私人部门的金融负债风险</a:t>
            </a:r>
            <a:r>
              <a:rPr lang="zh-CN" altLang="en-US" sz="2800" dirty="0" smtClean="0">
                <a:latin typeface="Times New Roman" pitchFamily="18" charset="0"/>
                <a:ea typeface="楷体_GB2312" pitchFamily="49" charset="-122"/>
                <a:cs typeface="Times New Roman" pitchFamily="18" charset="0"/>
              </a:rPr>
              <a:t>）</a:t>
            </a:r>
            <a:endParaRPr lang="en-US" altLang="zh-CN" sz="3200" dirty="0" smtClean="0">
              <a:latin typeface="Times New Roman" pitchFamily="18" charset="0"/>
              <a:ea typeface="楷体_GB2312" pitchFamily="49" charset="-122"/>
              <a:cs typeface="Times New Roman" pitchFamily="18" charset="0"/>
            </a:endParaRPr>
          </a:p>
          <a:p>
            <a:pPr marL="1257300" lvl="2" indent="-342900" fontAlgn="base">
              <a:spcBef>
                <a:spcPct val="20000"/>
              </a:spcBef>
              <a:spcAft>
                <a:spcPct val="0"/>
              </a:spcAft>
              <a:buClr>
                <a:srgbClr val="0000FF"/>
              </a:buClr>
              <a:buFont typeface="Wingdings" pitchFamily="2" charset="2"/>
              <a:buChar char="ü"/>
              <a:defRPr/>
            </a:pPr>
            <a:r>
              <a:rPr lang="zh-CN" altLang="en-US" sz="2400" dirty="0" smtClean="0">
                <a:latin typeface="楷体_GB2312" pitchFamily="49" charset="-122"/>
                <a:ea typeface="楷体_GB2312" pitchFamily="49" charset="-122"/>
              </a:rPr>
              <a:t>外债</a:t>
            </a:r>
            <a:r>
              <a:rPr lang="zh-CN" altLang="en-US" sz="2400" dirty="0">
                <a:latin typeface="楷体_GB2312" pitchFamily="49" charset="-122"/>
                <a:ea typeface="楷体_GB2312" pitchFamily="49" charset="-122"/>
              </a:rPr>
              <a:t>因汇率变动而引起损失的可能性（借入日元，折换成美元进口设备，还债时因日元升值，美元贬值，需要更多的美元折换成日元才能清偿债务</a:t>
            </a:r>
            <a:r>
              <a:rPr lang="zh-CN" altLang="en-US" sz="2400" dirty="0" smtClean="0">
                <a:latin typeface="楷体_GB2312" pitchFamily="49" charset="-122"/>
                <a:ea typeface="楷体_GB2312" pitchFamily="49" charset="-122"/>
              </a:rPr>
              <a:t>）</a:t>
            </a:r>
            <a:r>
              <a:rPr lang="zh-CN" altLang="en-US" sz="2400" b="1" dirty="0" smtClean="0">
                <a:latin typeface="Times New Roman" pitchFamily="18" charset="0"/>
                <a:ea typeface="楷体_GB2312" pitchFamily="49" charset="-122"/>
                <a:cs typeface="Times New Roman" pitchFamily="18" charset="0"/>
              </a:rPr>
              <a:t>。</a:t>
            </a:r>
            <a:endParaRPr lang="en-US" altLang="zh-CN" sz="2400" b="1" dirty="0" smtClean="0">
              <a:latin typeface="Times New Roman" pitchFamily="18" charset="0"/>
              <a:ea typeface="楷体_GB2312" pitchFamily="49" charset="-122"/>
              <a:cs typeface="Times New Roman" pitchFamily="18" charset="0"/>
            </a:endParaRPr>
          </a:p>
          <a:p>
            <a:pPr marL="1257300" lvl="2" indent="-342900" fontAlgn="base">
              <a:spcBef>
                <a:spcPct val="20000"/>
              </a:spcBef>
              <a:spcAft>
                <a:spcPct val="0"/>
              </a:spcAft>
              <a:buClr>
                <a:srgbClr val="0000FF"/>
              </a:buClr>
              <a:defRPr/>
            </a:pPr>
            <a:endParaRPr lang="en-US" altLang="zh-CN" sz="2400" dirty="0">
              <a:latin typeface="楷体_GB2312" pitchFamily="49" charset="-122"/>
              <a:ea typeface="楷体_GB2312" pitchFamily="49" charset="-122"/>
            </a:endParaRPr>
          </a:p>
          <a:p>
            <a:pPr marL="342900" indent="-342900" fontAlgn="base">
              <a:spcBef>
                <a:spcPct val="20000"/>
              </a:spcBef>
              <a:spcAft>
                <a:spcPct val="0"/>
              </a:spcAft>
              <a:defRPr/>
            </a:pPr>
            <a:endParaRPr lang="en-US" altLang="zh-CN" sz="3200" b="1" dirty="0" smtClean="0">
              <a:latin typeface="Times New Roman" pitchFamily="18" charset="0"/>
              <a:ea typeface="楷体_GB2312" pitchFamily="49" charset="-122"/>
              <a:cs typeface="Times New Roman" pitchFamily="18" charset="0"/>
            </a:endParaRPr>
          </a:p>
          <a:p>
            <a:pPr marL="342900" indent="-342900" fontAlgn="base">
              <a:spcBef>
                <a:spcPct val="20000"/>
              </a:spcBef>
              <a:spcAft>
                <a:spcPct val="0"/>
              </a:spcAft>
              <a:defRPr/>
            </a:pPr>
            <a:endParaRPr lang="en-US" altLang="zh-CN" sz="3200" b="1" dirty="0" smtClean="0">
              <a:solidFill>
                <a:srgbClr val="FF3300"/>
              </a:solidFill>
              <a:latin typeface="Times New Roman" pitchFamily="18" charset="0"/>
              <a:ea typeface="楷体_GB2312" pitchFamily="49" charset="-122"/>
              <a:cs typeface="Times New Roman" pitchFamily="18" charset="0"/>
            </a:endParaRPr>
          </a:p>
          <a:p>
            <a:pPr marL="342900" indent="-342900" fontAlgn="base">
              <a:spcBef>
                <a:spcPct val="20000"/>
              </a:spcBef>
              <a:spcAft>
                <a:spcPct val="0"/>
              </a:spcAft>
              <a:defRPr/>
            </a:pPr>
            <a:endParaRPr lang="en-US" altLang="zh-CN" sz="3200" b="1" dirty="0" smtClean="0">
              <a:solidFill>
                <a:srgbClr val="FF3300"/>
              </a:solidFill>
              <a:latin typeface="Times New Roman" pitchFamily="18" charset="0"/>
              <a:ea typeface="楷体_GB2312" pitchFamily="49" charset="-122"/>
              <a:cs typeface="Times New Roman" pitchFamily="18" charset="0"/>
            </a:endParaRPr>
          </a:p>
          <a:p>
            <a:pPr marL="342900" indent="-342900" fontAlgn="base">
              <a:spcBef>
                <a:spcPct val="20000"/>
              </a:spcBef>
              <a:spcAft>
                <a:spcPct val="0"/>
              </a:spcAft>
              <a:defRPr/>
            </a:pPr>
            <a:endParaRPr lang="en-US" altLang="zh-CN" sz="3200" b="1" dirty="0" smtClean="0">
              <a:solidFill>
                <a:srgbClr val="FF3300"/>
              </a:solidFill>
              <a:latin typeface="Times New Roman" pitchFamily="18" charset="0"/>
              <a:ea typeface="楷体_GB2312" pitchFamily="49" charset="-122"/>
              <a:cs typeface="Times New Roman" pitchFamily="18" charset="0"/>
            </a:endParaRPr>
          </a:p>
          <a:p>
            <a:pPr marL="342900" lvl="0" indent="-342900" fontAlgn="base">
              <a:spcBef>
                <a:spcPct val="20000"/>
              </a:spcBef>
              <a:spcAft>
                <a:spcPct val="0"/>
              </a:spcAft>
              <a:defRPr/>
            </a:pPr>
            <a:endParaRPr lang="en-US" altLang="zh-CN" sz="3200" b="1" dirty="0" smtClean="0">
              <a:solidFill>
                <a:srgbClr val="FF3300"/>
              </a:solidFill>
              <a:latin typeface="Times New Roman" pitchFamily="18" charset="0"/>
              <a:ea typeface="楷体_GB2312" pitchFamily="49" charset="-122"/>
              <a:cs typeface="Times New Roman" pitchFamily="18" charset="0"/>
            </a:endParaRPr>
          </a:p>
          <a:p>
            <a:pPr marL="342900" lvl="0" indent="-342900" fontAlgn="base">
              <a:spcBef>
                <a:spcPct val="20000"/>
              </a:spcBef>
              <a:spcAft>
                <a:spcPct val="0"/>
              </a:spcAft>
              <a:defRPr/>
            </a:pPr>
            <a:endParaRPr kumimoji="0" lang="en-US" altLang="zh-CN" sz="3200" b="1" i="0" u="none" strike="noStrike" kern="1200" cap="none" spc="0" normalizeH="0" baseline="0" noProof="0" dirty="0" smtClean="0">
              <a:ln>
                <a:noFill/>
              </a:ln>
              <a:effectLst/>
              <a:uLnTx/>
              <a:uFillTx/>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8229600" cy="927100"/>
          </a:xfrm>
        </p:spPr>
        <p:txBody>
          <a:bodyPr/>
          <a:lstStyle/>
          <a:p>
            <a:r>
              <a:rPr lang="zh-CN" altLang="en-US" dirty="0" smtClean="0">
                <a:latin typeface="楷体_GB2312" pitchFamily="49" charset="-122"/>
                <a:ea typeface="楷体_GB2312" pitchFamily="49" charset="-122"/>
              </a:rPr>
              <a:t>中国、日本、德国外汇储备数量</a:t>
            </a:r>
            <a:r>
              <a:rPr lang="en-US" altLang="zh-CN" dirty="0" smtClean="0">
                <a:latin typeface="楷体_GB2312" pitchFamily="49" charset="-122"/>
                <a:ea typeface="楷体_GB2312" pitchFamily="49" charset="-122"/>
              </a:rPr>
              <a:t/>
            </a:r>
            <a:br>
              <a:rPr lang="en-US" altLang="zh-CN" dirty="0" smtClean="0">
                <a:latin typeface="楷体_GB2312" pitchFamily="49" charset="-122"/>
                <a:ea typeface="楷体_GB2312" pitchFamily="49" charset="-122"/>
              </a:rPr>
            </a:br>
            <a:r>
              <a:rPr lang="zh-CN" altLang="en-US" sz="2000" dirty="0" smtClean="0">
                <a:solidFill>
                  <a:schemeClr val="tx1"/>
                </a:solidFill>
                <a:latin typeface="楷体_GB2312" pitchFamily="49" charset="-122"/>
                <a:ea typeface="楷体_GB2312" pitchFamily="49" charset="-122"/>
              </a:rPr>
              <a:t>（单位：</a:t>
            </a:r>
            <a:r>
              <a:rPr lang="en-US" altLang="zh-CN" sz="2000" dirty="0" smtClean="0">
                <a:solidFill>
                  <a:schemeClr val="tx1"/>
                </a:solidFill>
                <a:latin typeface="楷体_GB2312" pitchFamily="49" charset="-122"/>
                <a:ea typeface="楷体_GB2312" pitchFamily="49" charset="-122"/>
              </a:rPr>
              <a:t>10</a:t>
            </a:r>
            <a:r>
              <a:rPr lang="zh-CN" altLang="en-US" sz="2000" dirty="0" smtClean="0">
                <a:solidFill>
                  <a:schemeClr val="tx1"/>
                </a:solidFill>
                <a:latin typeface="楷体_GB2312" pitchFamily="49" charset="-122"/>
                <a:ea typeface="楷体_GB2312" pitchFamily="49" charset="-122"/>
              </a:rPr>
              <a:t>亿美元）</a:t>
            </a:r>
            <a:endParaRPr lang="zh-CN" altLang="en-US" sz="2000" dirty="0">
              <a:solidFill>
                <a:schemeClr val="tx1"/>
              </a:solidFill>
              <a:latin typeface="楷体_GB2312" pitchFamily="49" charset="-122"/>
              <a:ea typeface="楷体_GB2312" pitchFamily="49" charset="-122"/>
            </a:endParaRPr>
          </a:p>
        </p:txBody>
      </p:sp>
      <p:graphicFrame>
        <p:nvGraphicFramePr>
          <p:cNvPr id="5" name="图表 4"/>
          <p:cNvGraphicFramePr/>
          <p:nvPr/>
        </p:nvGraphicFramePr>
        <p:xfrm>
          <a:off x="719580" y="1406784"/>
          <a:ext cx="7924386" cy="459398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5368607" y="6488668"/>
            <a:ext cx="3775393" cy="369332"/>
          </a:xfrm>
          <a:prstGeom prst="rect">
            <a:avLst/>
          </a:prstGeom>
          <a:noFill/>
        </p:spPr>
        <p:txBody>
          <a:bodyPr wrap="none" rtlCol="0">
            <a:spAutoFit/>
          </a:bodyPr>
          <a:lstStyle/>
          <a:p>
            <a:r>
              <a:rPr lang="zh-CN" altLang="en-US" b="1" dirty="0" smtClean="0">
                <a:latin typeface="Times New Roman" pitchFamily="18" charset="0"/>
                <a:cs typeface="Times New Roman" pitchFamily="18" charset="0"/>
              </a:rPr>
              <a:t>数据来源：</a:t>
            </a:r>
            <a:r>
              <a:rPr lang="en-US" altLang="zh-CN" b="1" dirty="0" smtClean="0">
                <a:latin typeface="Times New Roman" pitchFamily="18" charset="0"/>
                <a:cs typeface="Times New Roman" pitchFamily="18" charset="0"/>
              </a:rPr>
              <a:t>EIU country data</a:t>
            </a:r>
            <a:r>
              <a:rPr lang="zh-CN" altLang="en-US" b="1" dirty="0" smtClean="0">
                <a:latin typeface="Times New Roman" pitchFamily="18" charset="0"/>
                <a:cs typeface="Times New Roman" pitchFamily="18" charset="0"/>
              </a:rPr>
              <a:t>数据库</a:t>
            </a:r>
            <a:endParaRPr lang="en-US" altLang="zh-CN" b="1" dirty="0" smtClean="0">
              <a:latin typeface="Times New Roman" pitchFamily="18" charset="0"/>
              <a:cs typeface="Times New Roman" pitchFamily="18" charset="0"/>
            </a:endParaRPr>
          </a:p>
        </p:txBody>
      </p:sp>
      <p:sp>
        <p:nvSpPr>
          <p:cNvPr id="7" name="TextBox 6"/>
          <p:cNvSpPr txBox="1"/>
          <p:nvPr/>
        </p:nvSpPr>
        <p:spPr>
          <a:xfrm>
            <a:off x="2928926" y="3071810"/>
            <a:ext cx="2520280" cy="646331"/>
          </a:xfrm>
          <a:prstGeom prst="rect">
            <a:avLst/>
          </a:prstGeom>
          <a:noFill/>
        </p:spPr>
        <p:txBody>
          <a:bodyPr wrap="square" rtlCol="0">
            <a:spAutoFit/>
          </a:bodyPr>
          <a:lstStyle/>
          <a:p>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中国外汇储备快速增长，远远超过其他国家</a:t>
            </a:r>
            <a:endPar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5008" y="764704"/>
            <a:ext cx="8928992" cy="2935228"/>
          </a:xfrm>
        </p:spPr>
        <p:txBody>
          <a:bodyPr/>
          <a:lstStyle/>
          <a:p>
            <a:pPr>
              <a:lnSpc>
                <a:spcPct val="90000"/>
              </a:lnSpc>
              <a:buNone/>
            </a:pPr>
            <a:r>
              <a:rPr lang="en-US" altLang="zh-CN" b="1" dirty="0" smtClean="0">
                <a:solidFill>
                  <a:srgbClr val="FF0000"/>
                </a:solidFill>
                <a:latin typeface="楷体_GB2312" pitchFamily="49" charset="-122"/>
                <a:ea typeface="楷体_GB2312" pitchFamily="49" charset="-122"/>
                <a:sym typeface="Wingdings 2" pitchFamily="18" charset="2"/>
              </a:rPr>
              <a:t></a:t>
            </a:r>
            <a:r>
              <a:rPr lang="zh-CN" altLang="en-US" b="1" dirty="0" smtClean="0">
                <a:latin typeface="华文新魏" pitchFamily="2" charset="-122"/>
                <a:ea typeface="华文新魏" pitchFamily="2" charset="-122"/>
              </a:rPr>
              <a:t>外汇</a:t>
            </a:r>
            <a:r>
              <a:rPr lang="zh-CN" altLang="en-US" b="1" dirty="0" smtClean="0">
                <a:latin typeface="楷体_GB2312" pitchFamily="49" charset="-122"/>
                <a:ea typeface="楷体_GB2312" pitchFamily="49" charset="-122"/>
              </a:rPr>
              <a:t>（</a:t>
            </a:r>
            <a:r>
              <a:rPr lang="en-US" altLang="zh-CN" b="1" i="1" dirty="0" smtClean="0">
                <a:latin typeface="Times New Roman" pitchFamily="18" charset="0"/>
                <a:ea typeface="楷体_GB2312" pitchFamily="49" charset="-122"/>
                <a:cs typeface="Times New Roman" pitchFamily="18" charset="0"/>
              </a:rPr>
              <a:t>foreign exchange</a:t>
            </a:r>
            <a:r>
              <a:rPr lang="zh-CN" altLang="en-US" b="1" dirty="0" smtClean="0">
                <a:latin typeface="楷体_GB2312" pitchFamily="49" charset="-122"/>
                <a:ea typeface="楷体_GB2312" pitchFamily="49" charset="-122"/>
              </a:rPr>
              <a:t>）</a:t>
            </a:r>
            <a:endParaRPr lang="en-US" altLang="zh-CN" b="1" dirty="0" smtClean="0">
              <a:latin typeface="楷体_GB2312" pitchFamily="49" charset="-122"/>
              <a:ea typeface="楷体_GB2312" pitchFamily="49" charset="-122"/>
            </a:endParaRPr>
          </a:p>
        </p:txBody>
      </p:sp>
      <p:sp>
        <p:nvSpPr>
          <p:cNvPr id="4" name="标题 1"/>
          <p:cNvSpPr>
            <a:spLocks noGrp="1"/>
          </p:cNvSpPr>
          <p:nvPr>
            <p:ph type="title"/>
          </p:nvPr>
        </p:nvSpPr>
        <p:spPr>
          <a:xfrm>
            <a:off x="467544" y="125636"/>
            <a:ext cx="8229600" cy="927100"/>
          </a:xfrm>
        </p:spPr>
        <p:txBody>
          <a:bodyPr/>
          <a:lstStyle/>
          <a:p>
            <a:pPr>
              <a:defRPr/>
            </a:pPr>
            <a:r>
              <a:rPr lang="zh-CN" altLang="en-US" sz="3600" dirty="0" smtClean="0">
                <a:latin typeface="隶书" pitchFamily="49" charset="-122"/>
                <a:ea typeface="隶书" pitchFamily="49" charset="-122"/>
              </a:rPr>
              <a:t>一、外汇的概念</a:t>
            </a:r>
            <a:endParaRPr lang="zh-CN" altLang="en-US" sz="3600" dirty="0">
              <a:latin typeface="隶书" pitchFamily="49" charset="-122"/>
              <a:ea typeface="隶书" pitchFamily="49" charset="-122"/>
            </a:endParaRPr>
          </a:p>
        </p:txBody>
      </p:sp>
      <p:sp>
        <p:nvSpPr>
          <p:cNvPr id="2" name="矩形 1"/>
          <p:cNvSpPr/>
          <p:nvPr/>
        </p:nvSpPr>
        <p:spPr>
          <a:xfrm>
            <a:off x="467544" y="1340768"/>
            <a:ext cx="8064896" cy="4659737"/>
          </a:xfrm>
          <a:prstGeom prst="rect">
            <a:avLst/>
          </a:prstGeom>
        </p:spPr>
        <p:txBody>
          <a:bodyPr wrap="square">
            <a:spAutoFit/>
          </a:bodyPr>
          <a:lstStyle/>
          <a:p>
            <a:pPr>
              <a:lnSpc>
                <a:spcPct val="120000"/>
              </a:lnSpc>
              <a:buNone/>
            </a:pPr>
            <a:r>
              <a:rPr lang="zh-CN" altLang="en-US" sz="2800" b="1" dirty="0" smtClean="0">
                <a:solidFill>
                  <a:srgbClr val="FF3300"/>
                </a:solidFill>
                <a:latin typeface="楷体_GB2312" pitchFamily="49" charset="-122"/>
                <a:ea typeface="楷体_GB2312" pitchFamily="49" charset="-122"/>
              </a:rPr>
              <a:t>◎</a:t>
            </a:r>
            <a:r>
              <a:rPr lang="zh-CN" altLang="en-US" sz="2800" b="1" dirty="0" smtClean="0">
                <a:solidFill>
                  <a:srgbClr val="0070C0"/>
                </a:solidFill>
                <a:latin typeface="楷体_GB2312" pitchFamily="49" charset="-122"/>
                <a:ea typeface="楷体_GB2312" pitchFamily="49" charset="-122"/>
              </a:rPr>
              <a:t>动态含义</a:t>
            </a:r>
            <a:r>
              <a:rPr lang="zh-CN" altLang="en-US" sz="2800" dirty="0" smtClean="0">
                <a:latin typeface="楷体_GB2312" pitchFamily="49" charset="-122"/>
                <a:ea typeface="楷体_GB2312" pitchFamily="49" charset="-122"/>
              </a:rPr>
              <a:t>：不同经济体货币的汇兑，一般是通过特定的金融机构（外汇银行）将</a:t>
            </a:r>
            <a:r>
              <a:rPr lang="zh-CN" altLang="en-US" sz="2800" b="1" dirty="0" smtClean="0">
                <a:solidFill>
                  <a:srgbClr val="7030A0"/>
                </a:solidFill>
                <a:latin typeface="楷体_GB2312" pitchFamily="49" charset="-122"/>
                <a:ea typeface="楷体_GB2312" pitchFamily="49" charset="-122"/>
              </a:rPr>
              <a:t>一种货币兑换成另一种货币</a:t>
            </a:r>
            <a:r>
              <a:rPr lang="zh-CN" altLang="en-US" sz="2800" dirty="0" smtClean="0">
                <a:latin typeface="楷体_GB2312" pitchFamily="49" charset="-122"/>
                <a:ea typeface="楷体_GB2312" pitchFamily="49" charset="-122"/>
              </a:rPr>
              <a:t>，或者是指</a:t>
            </a:r>
            <a:r>
              <a:rPr lang="zh-CN" altLang="en-US" sz="2800" b="1" dirty="0" smtClean="0">
                <a:solidFill>
                  <a:srgbClr val="7030A0"/>
                </a:solidFill>
                <a:latin typeface="楷体_GB2312" pitchFamily="49" charset="-122"/>
                <a:ea typeface="楷体_GB2312" pitchFamily="49" charset="-122"/>
              </a:rPr>
              <a:t>借助于各种金融工具对国际债权债务关系进行清偿的行为</a:t>
            </a:r>
            <a:r>
              <a:rPr lang="zh-CN" altLang="en-US" sz="2800" dirty="0" smtClean="0">
                <a:latin typeface="楷体_GB2312" pitchFamily="49" charset="-122"/>
                <a:ea typeface="楷体_GB2312" pitchFamily="49" charset="-122"/>
              </a:rPr>
              <a:t>。</a:t>
            </a:r>
            <a:endParaRPr lang="en-US" altLang="zh-CN" sz="2800" dirty="0" smtClean="0">
              <a:latin typeface="楷体_GB2312" pitchFamily="49" charset="-122"/>
              <a:ea typeface="楷体_GB2312" pitchFamily="49" charset="-122"/>
            </a:endParaRPr>
          </a:p>
          <a:p>
            <a:pPr>
              <a:lnSpc>
                <a:spcPct val="120000"/>
              </a:lnSpc>
              <a:buNone/>
            </a:pPr>
            <a:r>
              <a:rPr lang="zh-CN" altLang="en-US" sz="2800" b="1" dirty="0" smtClean="0">
                <a:solidFill>
                  <a:srgbClr val="FF3300"/>
                </a:solidFill>
                <a:latin typeface="楷体_GB2312" pitchFamily="49" charset="-122"/>
                <a:ea typeface="楷体_GB2312" pitchFamily="49" charset="-122"/>
              </a:rPr>
              <a:t>◎</a:t>
            </a:r>
            <a:r>
              <a:rPr lang="zh-CN" altLang="en-US" sz="2800" b="1" dirty="0" smtClean="0">
                <a:solidFill>
                  <a:srgbClr val="0070C0"/>
                </a:solidFill>
                <a:latin typeface="楷体_GB2312" pitchFamily="49" charset="-122"/>
                <a:ea typeface="楷体_GB2312" pitchFamily="49" charset="-122"/>
              </a:rPr>
              <a:t>静态含义</a:t>
            </a:r>
            <a:r>
              <a:rPr lang="zh-CN" altLang="en-US" sz="2800" b="1" dirty="0" smtClean="0">
                <a:latin typeface="楷体_GB2312" pitchFamily="49" charset="-122"/>
                <a:ea typeface="楷体_GB2312" pitchFamily="49" charset="-122"/>
              </a:rPr>
              <a:t>：</a:t>
            </a:r>
            <a:r>
              <a:rPr lang="zh-CN" altLang="en-US" sz="2800" dirty="0" smtClean="0">
                <a:latin typeface="楷体_GB2312" pitchFamily="49" charset="-122"/>
                <a:ea typeface="楷体_GB2312" pitchFamily="49" charset="-122"/>
              </a:rPr>
              <a:t>以外币标示的各种金融资产，包括</a:t>
            </a:r>
            <a:r>
              <a:rPr lang="zh-CN" altLang="en-US" sz="2800" b="1" dirty="0" smtClean="0">
                <a:solidFill>
                  <a:srgbClr val="7030A0"/>
                </a:solidFill>
                <a:latin typeface="楷体_GB2312" pitchFamily="49" charset="-122"/>
                <a:ea typeface="楷体_GB2312" pitchFamily="49" charset="-122"/>
              </a:rPr>
              <a:t>外币</a:t>
            </a:r>
            <a:r>
              <a:rPr lang="zh-CN" altLang="en-US" sz="2800" dirty="0" smtClean="0">
                <a:latin typeface="楷体_GB2312" pitchFamily="49" charset="-122"/>
                <a:ea typeface="楷体_GB2312" pitchFamily="49" charset="-122"/>
              </a:rPr>
              <a:t>、</a:t>
            </a:r>
            <a:r>
              <a:rPr lang="zh-CN" altLang="en-US" sz="2800" b="1" dirty="0" smtClean="0">
                <a:solidFill>
                  <a:srgbClr val="7030A0"/>
                </a:solidFill>
                <a:latin typeface="楷体_GB2312" pitchFamily="49" charset="-122"/>
                <a:ea typeface="楷体_GB2312" pitchFamily="49" charset="-122"/>
              </a:rPr>
              <a:t>外币有价证券</a:t>
            </a:r>
            <a:r>
              <a:rPr lang="zh-CN" altLang="en-US" sz="2800" dirty="0" smtClean="0">
                <a:latin typeface="楷体_GB2312" pitchFamily="49" charset="-122"/>
                <a:ea typeface="楷体_GB2312" pitchFamily="49" charset="-122"/>
              </a:rPr>
              <a:t>（如外国政府的债券、信用级别比较高的外国公司债券和股票）、</a:t>
            </a:r>
            <a:r>
              <a:rPr lang="zh-CN" altLang="en-US" sz="2800" b="1" dirty="0" smtClean="0">
                <a:solidFill>
                  <a:srgbClr val="7030A0"/>
                </a:solidFill>
                <a:latin typeface="楷体_GB2312" pitchFamily="49" charset="-122"/>
                <a:ea typeface="楷体_GB2312" pitchFamily="49" charset="-122"/>
              </a:rPr>
              <a:t>外币支付凭证</a:t>
            </a:r>
            <a:r>
              <a:rPr lang="zh-CN" altLang="en-US" sz="2800" dirty="0" smtClean="0">
                <a:latin typeface="楷体_GB2312" pitchFamily="49" charset="-122"/>
                <a:ea typeface="楷体_GB2312" pitchFamily="49" charset="-122"/>
              </a:rPr>
              <a:t>等一切可用于国际结算的债权。</a:t>
            </a:r>
            <a:endParaRPr lang="en-US" altLang="zh-CN" sz="2800" b="1" dirty="0" smtClean="0">
              <a:latin typeface="楷体_GB2312" pitchFamily="49" charset="-122"/>
              <a:ea typeface="楷体_GB2312" pitchFamily="49" charset="-122"/>
            </a:endParaRPr>
          </a:p>
          <a:p>
            <a:endParaRPr lang="zh-CN" alt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type="subTitle" idx="1"/>
          </p:nvPr>
        </p:nvSpPr>
        <p:spPr>
          <a:xfrm>
            <a:off x="251520" y="908720"/>
            <a:ext cx="5544616" cy="2867780"/>
          </a:xfrm>
        </p:spPr>
        <p:txBody>
          <a:bodyPr/>
          <a:lstStyle/>
          <a:p>
            <a:pPr algn="ctr"/>
            <a:r>
              <a:rPr lang="zh-CN" altLang="en-US" sz="5400" b="1" dirty="0" smtClean="0">
                <a:solidFill>
                  <a:srgbClr val="C00000"/>
                </a:solidFill>
                <a:latin typeface="华文新魏" pitchFamily="2" charset="-122"/>
                <a:ea typeface="华文新魏" pitchFamily="2" charset="-122"/>
              </a:rPr>
              <a:t> </a:t>
            </a:r>
            <a:r>
              <a:rPr lang="zh-CN" altLang="en-US" sz="5400" b="1" dirty="0" smtClean="0">
                <a:latin typeface="华文新魏" pitchFamily="2" charset="-122"/>
                <a:ea typeface="华文新魏" pitchFamily="2" charset="-122"/>
              </a:rPr>
              <a:t>第</a:t>
            </a:r>
            <a:r>
              <a:rPr lang="en-US" altLang="zh-CN" sz="5400" b="1" dirty="0" smtClean="0">
                <a:latin typeface="华文新魏" pitchFamily="2" charset="-122"/>
                <a:ea typeface="华文新魏" pitchFamily="2" charset="-122"/>
              </a:rPr>
              <a:t>4</a:t>
            </a:r>
            <a:r>
              <a:rPr lang="zh-CN" altLang="en-US" sz="5400" b="1" dirty="0" smtClean="0">
                <a:latin typeface="华文新魏" pitchFamily="2" charset="-122"/>
                <a:ea typeface="华文新魏" pitchFamily="2" charset="-122"/>
              </a:rPr>
              <a:t>节</a:t>
            </a:r>
            <a:endParaRPr lang="en-US" altLang="zh-CN" sz="5400" b="1" dirty="0" smtClean="0">
              <a:latin typeface="华文新魏" pitchFamily="2" charset="-122"/>
              <a:ea typeface="华文新魏" pitchFamily="2" charset="-122"/>
            </a:endParaRPr>
          </a:p>
          <a:p>
            <a:pPr algn="ctr"/>
            <a:r>
              <a:rPr lang="zh-CN" altLang="en-US" sz="5400" b="1" dirty="0" smtClean="0">
                <a:latin typeface="华文新魏" pitchFamily="2" charset="-122"/>
                <a:ea typeface="华文新魏" pitchFamily="2" charset="-122"/>
              </a:rPr>
              <a:t> 汇率制度的</a:t>
            </a:r>
            <a:endParaRPr lang="en-US" altLang="zh-CN" sz="5400" b="1" dirty="0" smtClean="0">
              <a:latin typeface="华文新魏" pitchFamily="2" charset="-122"/>
              <a:ea typeface="华文新魏" pitchFamily="2" charset="-122"/>
            </a:endParaRPr>
          </a:p>
          <a:p>
            <a:pPr algn="ctr"/>
            <a:r>
              <a:rPr lang="zh-CN" altLang="en-US" sz="5400" b="1" dirty="0" smtClean="0">
                <a:latin typeface="华文新魏" pitchFamily="2" charset="-122"/>
                <a:ea typeface="华文新魏" pitchFamily="2" charset="-122"/>
              </a:rPr>
              <a:t>安排与演进</a:t>
            </a:r>
            <a:endParaRPr lang="en-US" altLang="zh-CN" sz="5400" b="1" dirty="0" smtClean="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28596" y="0"/>
            <a:ext cx="8229600" cy="927100"/>
          </a:xfrm>
        </p:spPr>
        <p:txBody>
          <a:bodyPr/>
          <a:lstStyle/>
          <a:p>
            <a:r>
              <a:rPr lang="zh-CN" altLang="en-US" dirty="0" smtClean="0">
                <a:latin typeface="隶书" pitchFamily="49" charset="-122"/>
                <a:ea typeface="隶书" pitchFamily="49" charset="-122"/>
              </a:rPr>
              <a:t>一、汇率制度的演进</a:t>
            </a:r>
            <a:endParaRPr lang="zh-CN" altLang="en-US" dirty="0"/>
          </a:p>
        </p:txBody>
      </p:sp>
      <p:sp>
        <p:nvSpPr>
          <p:cNvPr id="5" name="内容占位符 2"/>
          <p:cNvSpPr txBox="1">
            <a:spLocks/>
          </p:cNvSpPr>
          <p:nvPr/>
        </p:nvSpPr>
        <p:spPr bwMode="gray">
          <a:xfrm>
            <a:off x="428596" y="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altLang="zh-CN" sz="36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fontAlgn="base">
              <a:spcBef>
                <a:spcPct val="20000"/>
              </a:spcBef>
              <a:spcAft>
                <a:spcPct val="0"/>
              </a:spcAft>
              <a:defRPr/>
            </a:pPr>
            <a:endParaRPr lang="en-US" altLang="zh-CN" sz="2800" b="1" dirty="0" smtClean="0">
              <a:latin typeface="华文新魏" pitchFamily="2" charset="-122"/>
              <a:ea typeface="华文新魏" pitchFamily="2" charset="-122"/>
              <a:sym typeface="Wingdings 2" pitchFamily="18" charset="2"/>
            </a:endParaRPr>
          </a:p>
          <a:p>
            <a:pPr fontAlgn="base">
              <a:spcBef>
                <a:spcPct val="20000"/>
              </a:spcBef>
              <a:spcAft>
                <a:spcPct val="0"/>
              </a:spcAft>
              <a:buClr>
                <a:srgbClr val="0000FF"/>
              </a:buClr>
              <a:buFont typeface="Wingdings" pitchFamily="2" charset="2"/>
              <a:buChar char="u"/>
              <a:defRPr/>
            </a:pPr>
            <a:r>
              <a:rPr lang="zh-CN" altLang="en-US" sz="2800" b="1" dirty="0" smtClean="0">
                <a:latin typeface="华文新魏" pitchFamily="2" charset="-122"/>
                <a:ea typeface="华文新魏" pitchFamily="2" charset="-122"/>
                <a:sym typeface="Wingdings 2" pitchFamily="18" charset="2"/>
              </a:rPr>
              <a:t>汇率制度安排</a:t>
            </a:r>
            <a:r>
              <a:rPr lang="zh-CN" altLang="en-US" sz="2800" b="1" dirty="0" smtClean="0">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货币当局对本经济体汇率水平的确定、汇率变动方式等问题所做的一系列规定。</a:t>
            </a:r>
            <a:endParaRPr lang="en-US" altLang="zh-CN" sz="2800" dirty="0" smtClean="0">
              <a:latin typeface="楷体_GB2312" pitchFamily="49" charset="-122"/>
              <a:ea typeface="楷体_GB2312" pitchFamily="49" charset="-122"/>
              <a:sym typeface="Wingdings 2" pitchFamily="18" charset="2"/>
            </a:endParaRPr>
          </a:p>
          <a:p>
            <a:pPr marL="342900" lvl="0" indent="-342900" fontAlgn="base">
              <a:spcBef>
                <a:spcPct val="20000"/>
              </a:spcBef>
              <a:spcAft>
                <a:spcPct val="0"/>
              </a:spcAft>
              <a:defRPr/>
            </a:pPr>
            <a:endParaRPr lang="en-US" altLang="zh-CN" sz="3200" b="1" dirty="0" smtClean="0">
              <a:solidFill>
                <a:srgbClr val="FF3300"/>
              </a:solidFill>
              <a:latin typeface="Times New Roman" pitchFamily="18" charset="0"/>
              <a:ea typeface="楷体_GB2312" pitchFamily="49" charset="-122"/>
              <a:cs typeface="Times New Roman" pitchFamily="18" charset="0"/>
            </a:endParaRPr>
          </a:p>
          <a:p>
            <a:pPr marL="342900" indent="-342900" fontAlgn="base">
              <a:spcBef>
                <a:spcPct val="20000"/>
              </a:spcBef>
              <a:spcAft>
                <a:spcPct val="0"/>
              </a:spcAft>
              <a:defRPr/>
            </a:pPr>
            <a:endParaRPr lang="en-US" altLang="zh-CN" sz="3200" b="1" dirty="0" smtClean="0">
              <a:solidFill>
                <a:srgbClr val="FF3300"/>
              </a:solidFill>
              <a:latin typeface="Times New Roman" pitchFamily="18" charset="0"/>
              <a:ea typeface="楷体_GB2312" pitchFamily="49" charset="-122"/>
              <a:cs typeface="Times New Roman" pitchFamily="18" charset="0"/>
            </a:endParaRPr>
          </a:p>
          <a:p>
            <a:pPr marL="342900" indent="-342900" fontAlgn="base">
              <a:spcBef>
                <a:spcPct val="20000"/>
              </a:spcBef>
              <a:spcAft>
                <a:spcPct val="0"/>
              </a:spcAft>
              <a:defRPr/>
            </a:pPr>
            <a:endParaRPr lang="en-US" altLang="zh-CN" sz="3200" b="1" dirty="0" smtClean="0">
              <a:solidFill>
                <a:srgbClr val="FF3300"/>
              </a:solidFill>
              <a:latin typeface="Times New Roman" pitchFamily="18" charset="0"/>
              <a:ea typeface="楷体_GB2312" pitchFamily="49" charset="-122"/>
              <a:cs typeface="Times New Roman" pitchFamily="18" charset="0"/>
            </a:endParaRPr>
          </a:p>
          <a:p>
            <a:pPr marL="342900" lvl="0" indent="-342900" fontAlgn="base">
              <a:spcBef>
                <a:spcPct val="20000"/>
              </a:spcBef>
              <a:spcAft>
                <a:spcPct val="0"/>
              </a:spcAft>
              <a:defRPr/>
            </a:pPr>
            <a:endParaRPr lang="en-US" altLang="zh-CN" sz="3200" b="1" dirty="0" smtClean="0">
              <a:solidFill>
                <a:srgbClr val="FF3300"/>
              </a:solidFill>
              <a:latin typeface="Times New Roman" pitchFamily="18" charset="0"/>
              <a:ea typeface="楷体_GB2312" pitchFamily="49" charset="-122"/>
              <a:cs typeface="Times New Roman" pitchFamily="18" charset="0"/>
            </a:endParaRPr>
          </a:p>
          <a:p>
            <a:pPr marL="342900" lvl="0" indent="-342900" fontAlgn="base">
              <a:spcBef>
                <a:spcPct val="20000"/>
              </a:spcBef>
              <a:spcAft>
                <a:spcPct val="0"/>
              </a:spcAft>
              <a:defRPr/>
            </a:pPr>
            <a:endParaRPr kumimoji="0" lang="en-US" altLang="zh-CN" sz="3200" b="1" i="0" u="none" strike="noStrike" kern="1200" cap="none" spc="0" normalizeH="0" baseline="0" noProof="0" dirty="0" smtClean="0">
              <a:ln>
                <a:noFill/>
              </a:ln>
              <a:effectLst/>
              <a:uLnTx/>
              <a:uFillTx/>
              <a:latin typeface="Times New Roman" pitchFamily="18" charset="0"/>
              <a:ea typeface="楷体_GB2312" pitchFamily="49" charset="-122"/>
              <a:cs typeface="Times New Roman" pitchFamily="18" charset="0"/>
            </a:endParaRPr>
          </a:p>
        </p:txBody>
      </p:sp>
      <p:graphicFrame>
        <p:nvGraphicFramePr>
          <p:cNvPr id="6" name="Group 48"/>
          <p:cNvGraphicFramePr>
            <a:graphicFrameLocks noGrp="1"/>
          </p:cNvGraphicFramePr>
          <p:nvPr/>
        </p:nvGraphicFramePr>
        <p:xfrm>
          <a:off x="358775" y="2786058"/>
          <a:ext cx="8785225" cy="2517166"/>
        </p:xfrm>
        <a:graphic>
          <a:graphicData uri="http://schemas.openxmlformats.org/drawingml/2006/table">
            <a:tbl>
              <a:tblPr/>
              <a:tblGrid>
                <a:gridCol w="863600"/>
                <a:gridCol w="1296987"/>
                <a:gridCol w="1079500"/>
                <a:gridCol w="1081088"/>
                <a:gridCol w="1223962"/>
                <a:gridCol w="1584325"/>
                <a:gridCol w="1655763"/>
              </a:tblGrid>
              <a:tr h="720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黑体" pitchFamily="2" charset="-122"/>
                        </a:rPr>
                        <a:t>类别</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2" charset="-122"/>
                        </a:rPr>
                        <a:t>古典金本位时期</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黑体" pitchFamily="2" charset="-122"/>
                        </a:rPr>
                        <a:t>两次世界大战间的动荡时期</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2" charset="-122"/>
                        </a:rPr>
                        <a:t>布雷顿森林体系时期</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2" charset="-122"/>
                        </a:rPr>
                        <a:t>牙买加体系时期</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05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2" charset="-122"/>
                        </a:rPr>
                        <a:t>时期</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楷体_GB2312" pitchFamily="49" charset="-122"/>
                          <a:ea typeface="楷体_GB2312" pitchFamily="49" charset="-122"/>
                        </a:rPr>
                        <a:t>1914</a:t>
                      </a:r>
                      <a:r>
                        <a:rPr kumimoji="0" lang="zh-CN" altLang="en-US" sz="1800" b="1" i="0" u="none" strike="noStrike" cap="none" normalizeH="0" baseline="0" dirty="0" smtClean="0">
                          <a:ln>
                            <a:noFill/>
                          </a:ln>
                          <a:solidFill>
                            <a:schemeClr val="tx1"/>
                          </a:solidFill>
                          <a:effectLst/>
                          <a:latin typeface="楷体_GB2312" pitchFamily="49" charset="-122"/>
                          <a:ea typeface="楷体_GB2312" pitchFamily="49" charset="-122"/>
                        </a:rPr>
                        <a:t>年前</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楷体_GB2312" pitchFamily="49" charset="-122"/>
                          <a:ea typeface="楷体_GB2312" pitchFamily="49" charset="-122"/>
                        </a:rPr>
                        <a:t>1919-1925</a:t>
                      </a:r>
                      <a:endParaRPr kumimoji="0" lang="zh-CN" altLang="en-US" sz="1800" b="1" i="0" u="none" strike="noStrike" cap="none" normalizeH="0" baseline="0" dirty="0" smtClean="0">
                        <a:ln>
                          <a:noFill/>
                        </a:ln>
                        <a:solidFill>
                          <a:schemeClr val="tx1"/>
                        </a:solidFill>
                        <a:effectLst/>
                        <a:latin typeface="楷体_GB2312" pitchFamily="49" charset="-122"/>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楷体_GB2312" pitchFamily="49" charset="-122"/>
                          <a:ea typeface="楷体_GB2312" pitchFamily="49" charset="-122"/>
                        </a:rPr>
                        <a:t>1926-1931</a:t>
                      </a:r>
                      <a:endPar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楷体_GB2312" pitchFamily="49" charset="-122"/>
                          <a:ea typeface="楷体_GB2312" pitchFamily="49" charset="-122"/>
                        </a:rPr>
                        <a:t>1932-1939</a:t>
                      </a:r>
                      <a:endPar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楷体_GB2312" pitchFamily="49" charset="-122"/>
                          <a:ea typeface="楷体_GB2312" pitchFamily="49" charset="-122"/>
                        </a:rPr>
                        <a:t>1944-1973</a:t>
                      </a:r>
                      <a:endPar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楷体_GB2312" pitchFamily="49" charset="-122"/>
                          <a:ea typeface="楷体_GB2312" pitchFamily="49" charset="-122"/>
                        </a:rPr>
                        <a:t>1976</a:t>
                      </a:r>
                      <a:r>
                        <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rPr>
                        <a:t>年以后</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05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2" charset="-122"/>
                        </a:rPr>
                        <a:t>汇率制度</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固定汇率制度</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楷体_GB2312" pitchFamily="49" charset="-122"/>
                        </a:rPr>
                        <a:t>自由浮动汇率制度</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金汇兑本位</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管理浮动汇率制度</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可调整的固定汇率制度</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楷体_GB2312" pitchFamily="49" charset="-122"/>
                        </a:rPr>
                        <a:t>以浮动汇率为主的混合汇率制度</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左右箭头 6"/>
          <p:cNvSpPr/>
          <p:nvPr/>
        </p:nvSpPr>
        <p:spPr bwMode="auto">
          <a:xfrm>
            <a:off x="1214414" y="5500702"/>
            <a:ext cx="1214446" cy="142876"/>
          </a:xfrm>
          <a:prstGeom prst="lef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8" name="左右箭头 7"/>
          <p:cNvSpPr/>
          <p:nvPr/>
        </p:nvSpPr>
        <p:spPr bwMode="auto">
          <a:xfrm>
            <a:off x="3643306" y="5500702"/>
            <a:ext cx="928694" cy="142876"/>
          </a:xfrm>
          <a:prstGeom prst="lef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左右箭头 8"/>
          <p:cNvSpPr/>
          <p:nvPr/>
        </p:nvSpPr>
        <p:spPr bwMode="auto">
          <a:xfrm>
            <a:off x="5929322" y="5500702"/>
            <a:ext cx="1571636" cy="142876"/>
          </a:xfrm>
          <a:prstGeom prst="lef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0" name="等腰三角形 9"/>
          <p:cNvSpPr/>
          <p:nvPr/>
        </p:nvSpPr>
        <p:spPr bwMode="auto">
          <a:xfrm>
            <a:off x="2928926" y="5500702"/>
            <a:ext cx="357190" cy="357190"/>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1" name="等腰三角形 10"/>
          <p:cNvSpPr/>
          <p:nvPr/>
        </p:nvSpPr>
        <p:spPr bwMode="auto">
          <a:xfrm>
            <a:off x="5072066" y="5500702"/>
            <a:ext cx="357190" cy="357190"/>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2" name="等腰三角形 11"/>
          <p:cNvSpPr/>
          <p:nvPr/>
        </p:nvSpPr>
        <p:spPr bwMode="auto">
          <a:xfrm>
            <a:off x="8143900" y="5500702"/>
            <a:ext cx="357190" cy="357190"/>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gray">
          <a:xfrm>
            <a:off x="0" y="692696"/>
            <a:ext cx="9001156"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0" indent="-342900" fontAlgn="base">
              <a:lnSpc>
                <a:spcPct val="120000"/>
              </a:lnSpc>
              <a:spcBef>
                <a:spcPct val="20000"/>
              </a:spcBef>
              <a:spcAft>
                <a:spcPct val="0"/>
              </a:spcAft>
              <a:defRPr/>
            </a:pPr>
            <a:r>
              <a:rPr lang="en-US" altLang="zh-CN" sz="3200" b="1" dirty="0" smtClean="0">
                <a:solidFill>
                  <a:srgbClr val="FF0000"/>
                </a:solidFill>
                <a:latin typeface="楷体_GB2312" pitchFamily="49" charset="-122"/>
                <a:ea typeface="楷体_GB2312" pitchFamily="49" charset="-122"/>
                <a:sym typeface="Wingdings 2" pitchFamily="18" charset="2"/>
              </a:rPr>
              <a:t></a:t>
            </a:r>
            <a:r>
              <a:rPr lang="zh-CN" altLang="en-US" sz="3200" b="1" dirty="0" smtClean="0">
                <a:latin typeface="楷体_GB2312" pitchFamily="49" charset="-122"/>
                <a:ea typeface="楷体_GB2312" pitchFamily="49" charset="-122"/>
                <a:sym typeface="Wingdings 2" pitchFamily="18" charset="2"/>
              </a:rPr>
              <a:t>国际金本位制度下的汇率制度</a:t>
            </a:r>
            <a:endParaRPr lang="en-US" altLang="zh-CN" sz="3200" b="1" dirty="0" smtClean="0">
              <a:latin typeface="Times New Roman" pitchFamily="18" charset="0"/>
              <a:ea typeface="楷体_GB2312" pitchFamily="49" charset="-122"/>
              <a:cs typeface="Times New Roman" pitchFamily="18" charset="0"/>
            </a:endParaRPr>
          </a:p>
          <a:p>
            <a:pPr marL="1257300" lvl="2" indent="-342900" fontAlgn="base">
              <a:lnSpc>
                <a:spcPct val="120000"/>
              </a:lnSpc>
              <a:spcBef>
                <a:spcPct val="20000"/>
              </a:spcBef>
              <a:spcAft>
                <a:spcPct val="0"/>
              </a:spcAft>
              <a:buClr>
                <a:srgbClr val="0000FF"/>
              </a:buClr>
              <a:buFont typeface="Wingdings" pitchFamily="2" charset="2"/>
              <a:buChar char="u"/>
              <a:defRPr/>
            </a:pPr>
            <a:r>
              <a:rPr lang="zh-CN" altLang="en-US" sz="2600" dirty="0" smtClean="0">
                <a:latin typeface="Times New Roman" pitchFamily="18" charset="0"/>
                <a:ea typeface="楷体_GB2312" pitchFamily="49" charset="-122"/>
                <a:cs typeface="Times New Roman" pitchFamily="18" charset="0"/>
              </a:rPr>
              <a:t>稳定的固定汇率制度，汇率围绕</a:t>
            </a:r>
            <a:r>
              <a:rPr lang="zh-CN" altLang="en-US" sz="2600" b="1" u="sng" dirty="0" smtClean="0">
                <a:solidFill>
                  <a:srgbClr val="0070C0"/>
                </a:solidFill>
                <a:latin typeface="Times New Roman" pitchFamily="18" charset="0"/>
                <a:ea typeface="楷体_GB2312" pitchFamily="49" charset="-122"/>
                <a:cs typeface="Times New Roman" pitchFamily="18" charset="0"/>
              </a:rPr>
              <a:t>金平价</a:t>
            </a:r>
            <a:r>
              <a:rPr lang="zh-CN" altLang="en-US" sz="2600" dirty="0" smtClean="0">
                <a:latin typeface="Times New Roman" pitchFamily="18" charset="0"/>
                <a:ea typeface="楷体_GB2312" pitchFamily="49" charset="-122"/>
                <a:cs typeface="Times New Roman" pitchFamily="18" charset="0"/>
              </a:rPr>
              <a:t>上下波动。</a:t>
            </a:r>
            <a:endParaRPr lang="en-US" altLang="zh-CN" sz="2600" dirty="0" smtClean="0">
              <a:latin typeface="Times New Roman" pitchFamily="18" charset="0"/>
              <a:ea typeface="楷体_GB2312" pitchFamily="49" charset="-122"/>
              <a:cs typeface="Times New Roman" pitchFamily="18" charset="0"/>
            </a:endParaRPr>
          </a:p>
          <a:p>
            <a:pPr marL="1257300" lvl="2" indent="-342900" fontAlgn="base">
              <a:lnSpc>
                <a:spcPct val="120000"/>
              </a:lnSpc>
              <a:spcBef>
                <a:spcPct val="20000"/>
              </a:spcBef>
              <a:spcAft>
                <a:spcPct val="0"/>
              </a:spcAft>
              <a:buClr>
                <a:srgbClr val="0000FF"/>
              </a:buClr>
              <a:buFont typeface="Wingdings" pitchFamily="2" charset="2"/>
              <a:buChar char="u"/>
              <a:defRPr/>
            </a:pPr>
            <a:r>
              <a:rPr lang="zh-CN" altLang="en-US" sz="2600" dirty="0" smtClean="0">
                <a:latin typeface="Times New Roman" pitchFamily="18" charset="0"/>
                <a:ea typeface="楷体_GB2312" pitchFamily="49" charset="-122"/>
                <a:cs typeface="Times New Roman" pitchFamily="18" charset="0"/>
              </a:rPr>
              <a:t>三个特点：汇率制度以黄金作为物质基础；黄金自由输出入，汇率有自动稳定机制，货币当局不加干预；汇率制度有利于黄金拥有量更多的发达国家。</a:t>
            </a:r>
            <a:endParaRPr lang="en-US" altLang="zh-CN" sz="2600" dirty="0" smtClean="0">
              <a:latin typeface="Times New Roman" pitchFamily="18" charset="0"/>
              <a:ea typeface="楷体_GB2312" pitchFamily="49" charset="-122"/>
              <a:cs typeface="Times New Roman" pitchFamily="18" charset="0"/>
            </a:endParaRPr>
          </a:p>
          <a:p>
            <a:pPr marL="342900" lvl="0" indent="-342900" fontAlgn="base">
              <a:lnSpc>
                <a:spcPct val="120000"/>
              </a:lnSpc>
              <a:spcBef>
                <a:spcPct val="20000"/>
              </a:spcBef>
              <a:spcAft>
                <a:spcPct val="0"/>
              </a:spcAft>
              <a:defRPr/>
            </a:pPr>
            <a:r>
              <a:rPr lang="en-US" altLang="zh-CN" sz="3200" b="1" dirty="0" smtClean="0">
                <a:solidFill>
                  <a:srgbClr val="FF0000"/>
                </a:solidFill>
                <a:latin typeface="楷体_GB2312" pitchFamily="49" charset="-122"/>
                <a:ea typeface="楷体_GB2312" pitchFamily="49" charset="-122"/>
                <a:sym typeface="Wingdings 2" pitchFamily="18" charset="2"/>
              </a:rPr>
              <a:t></a:t>
            </a:r>
            <a:r>
              <a:rPr lang="zh-CN" altLang="en-US" sz="3200" b="1" dirty="0" smtClean="0">
                <a:latin typeface="楷体_GB2312" pitchFamily="49" charset="-122"/>
                <a:ea typeface="楷体_GB2312" pitchFamily="49" charset="-122"/>
                <a:sym typeface="Wingdings 2" pitchFamily="18" charset="2"/>
              </a:rPr>
              <a:t>布雷顿森林体系的汇率制度</a:t>
            </a:r>
            <a:endParaRPr kumimoji="0" lang="en-US" altLang="zh-CN" sz="3200" b="1" i="0" u="none" strike="noStrike" kern="1200" cap="none" spc="0" normalizeH="0" baseline="0" noProof="0" dirty="0" smtClean="0">
              <a:ln>
                <a:noFill/>
              </a:ln>
              <a:effectLst/>
              <a:uLnTx/>
              <a:uFillTx/>
              <a:latin typeface="Times New Roman" pitchFamily="18" charset="0"/>
              <a:ea typeface="楷体_GB2312" pitchFamily="49" charset="-122"/>
              <a:cs typeface="Times New Roman" pitchFamily="18" charset="0"/>
            </a:endParaRPr>
          </a:p>
          <a:p>
            <a:pPr marL="1257300" lvl="2" indent="-342900" fontAlgn="base">
              <a:lnSpc>
                <a:spcPct val="120000"/>
              </a:lnSpc>
              <a:spcBef>
                <a:spcPct val="20000"/>
              </a:spcBef>
              <a:spcAft>
                <a:spcPct val="0"/>
              </a:spcAft>
              <a:buClr>
                <a:srgbClr val="0000FF"/>
              </a:buClr>
              <a:buFont typeface="Wingdings" pitchFamily="2" charset="2"/>
              <a:buChar char="u"/>
              <a:defRPr/>
            </a:pPr>
            <a:r>
              <a:rPr lang="zh-CN" altLang="en-US" sz="2600" dirty="0" smtClean="0">
                <a:latin typeface="Times New Roman" pitchFamily="18" charset="0"/>
                <a:ea typeface="楷体_GB2312" pitchFamily="49" charset="-122"/>
                <a:cs typeface="Times New Roman" pitchFamily="18" charset="0"/>
              </a:rPr>
              <a:t>以黄金</a:t>
            </a:r>
            <a:r>
              <a:rPr lang="en-US" altLang="zh-CN" sz="2600" dirty="0" smtClean="0">
                <a:latin typeface="Times New Roman" pitchFamily="18" charset="0"/>
                <a:ea typeface="楷体_GB2312" pitchFamily="49" charset="-122"/>
                <a:cs typeface="Times New Roman" pitchFamily="18" charset="0"/>
              </a:rPr>
              <a:t>—</a:t>
            </a:r>
            <a:r>
              <a:rPr lang="zh-CN" altLang="en-US" sz="2600" dirty="0" smtClean="0">
                <a:latin typeface="Times New Roman" pitchFamily="18" charset="0"/>
                <a:ea typeface="楷体_GB2312" pitchFamily="49" charset="-122"/>
                <a:cs typeface="Times New Roman" pitchFamily="18" charset="0"/>
              </a:rPr>
              <a:t>美元为基础的、可调整的固定汇率制。“双挂钩”。</a:t>
            </a:r>
            <a:endParaRPr lang="en-US" altLang="zh-CN" sz="2600" dirty="0" smtClean="0">
              <a:latin typeface="Times New Roman" pitchFamily="18" charset="0"/>
              <a:ea typeface="楷体_GB2312" pitchFamily="49" charset="-122"/>
              <a:cs typeface="Times New Roman" pitchFamily="18" charset="0"/>
            </a:endParaRPr>
          </a:p>
          <a:p>
            <a:pPr marL="342900" indent="-342900" fontAlgn="base">
              <a:spcBef>
                <a:spcPct val="20000"/>
              </a:spcBef>
              <a:spcAft>
                <a:spcPct val="0"/>
              </a:spcAft>
              <a:defRPr/>
            </a:pPr>
            <a:endParaRPr lang="en-US" altLang="zh-CN" sz="3200" b="1" dirty="0" smtClean="0">
              <a:solidFill>
                <a:srgbClr val="FF3300"/>
              </a:solidFill>
              <a:latin typeface="Times New Roman" pitchFamily="18" charset="0"/>
              <a:ea typeface="楷体_GB2312" pitchFamily="49" charset="-122"/>
              <a:cs typeface="Times New Roman" pitchFamily="18" charset="0"/>
            </a:endParaRPr>
          </a:p>
          <a:p>
            <a:pPr marL="342900" indent="-342900" fontAlgn="base">
              <a:spcBef>
                <a:spcPct val="20000"/>
              </a:spcBef>
              <a:spcAft>
                <a:spcPct val="0"/>
              </a:spcAft>
              <a:defRPr/>
            </a:pPr>
            <a:endParaRPr lang="en-US" altLang="zh-CN" sz="3200" b="1" dirty="0" smtClean="0">
              <a:solidFill>
                <a:srgbClr val="FF3300"/>
              </a:solidFill>
              <a:latin typeface="Times New Roman" pitchFamily="18" charset="0"/>
              <a:ea typeface="楷体_GB2312" pitchFamily="49" charset="-122"/>
              <a:cs typeface="Times New Roman" pitchFamily="18" charset="0"/>
            </a:endParaRPr>
          </a:p>
          <a:p>
            <a:pPr marL="342900" lvl="0" indent="-342900" fontAlgn="base">
              <a:spcBef>
                <a:spcPct val="20000"/>
              </a:spcBef>
              <a:spcAft>
                <a:spcPct val="0"/>
              </a:spcAft>
              <a:defRPr/>
            </a:pPr>
            <a:endParaRPr lang="en-US" altLang="zh-CN" sz="3200" b="1" dirty="0" smtClean="0">
              <a:solidFill>
                <a:srgbClr val="FF3300"/>
              </a:solidFill>
              <a:latin typeface="Times New Roman" pitchFamily="18" charset="0"/>
              <a:ea typeface="楷体_GB2312" pitchFamily="49" charset="-122"/>
              <a:cs typeface="Times New Roman" pitchFamily="18" charset="0"/>
            </a:endParaRPr>
          </a:p>
          <a:p>
            <a:pPr marL="342900" lvl="0" indent="-342900" fontAlgn="base">
              <a:spcBef>
                <a:spcPct val="20000"/>
              </a:spcBef>
              <a:spcAft>
                <a:spcPct val="0"/>
              </a:spcAft>
              <a:defRPr/>
            </a:pPr>
            <a:endParaRPr kumimoji="0" lang="en-US" altLang="zh-CN" sz="3200" b="1" i="0" u="none" strike="noStrike" kern="1200" cap="none" spc="0" normalizeH="0" baseline="0" noProof="0" dirty="0" smtClean="0">
              <a:ln>
                <a:noFill/>
              </a:ln>
              <a:effectLst/>
              <a:uLnTx/>
              <a:uFillTx/>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gray">
          <a:xfrm>
            <a:off x="0" y="0"/>
            <a:ext cx="9001156"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0" indent="-342900" fontAlgn="base">
              <a:lnSpc>
                <a:spcPct val="120000"/>
              </a:lnSpc>
              <a:spcBef>
                <a:spcPct val="20000"/>
              </a:spcBef>
              <a:spcAft>
                <a:spcPct val="0"/>
              </a:spcAft>
              <a:defRPr/>
            </a:pPr>
            <a:r>
              <a:rPr lang="en-US" altLang="zh-CN" sz="3200" b="1" dirty="0" smtClean="0">
                <a:solidFill>
                  <a:srgbClr val="FF0000"/>
                </a:solidFill>
                <a:latin typeface="楷体_GB2312" pitchFamily="49" charset="-122"/>
                <a:ea typeface="楷体_GB2312" pitchFamily="49" charset="-122"/>
                <a:sym typeface="Wingdings 2" pitchFamily="18" charset="2"/>
              </a:rPr>
              <a:t></a:t>
            </a:r>
            <a:r>
              <a:rPr lang="zh-CN" altLang="en-US" sz="3200" b="1" dirty="0" smtClean="0">
                <a:latin typeface="楷体_GB2312" pitchFamily="49" charset="-122"/>
                <a:ea typeface="楷体_GB2312" pitchFamily="49" charset="-122"/>
                <a:sym typeface="Wingdings 2" pitchFamily="18" charset="2"/>
              </a:rPr>
              <a:t>牙买加体系下的汇率制度</a:t>
            </a:r>
            <a:endParaRPr lang="en-US" altLang="zh-CN" sz="3200" b="1" dirty="0" smtClean="0">
              <a:latin typeface="Times New Roman" pitchFamily="18" charset="0"/>
              <a:ea typeface="楷体_GB2312" pitchFamily="49" charset="-122"/>
              <a:cs typeface="Times New Roman" pitchFamily="18" charset="0"/>
            </a:endParaRPr>
          </a:p>
          <a:p>
            <a:pPr marL="1257300" lvl="2" indent="-342900" fontAlgn="base">
              <a:lnSpc>
                <a:spcPct val="120000"/>
              </a:lnSpc>
              <a:spcBef>
                <a:spcPct val="20000"/>
              </a:spcBef>
              <a:spcAft>
                <a:spcPct val="0"/>
              </a:spcAft>
              <a:buClr>
                <a:srgbClr val="0000FF"/>
              </a:buClr>
              <a:buFont typeface="Wingdings" pitchFamily="2" charset="2"/>
              <a:buChar char="u"/>
              <a:defRPr/>
            </a:pPr>
            <a:r>
              <a:rPr lang="zh-CN" altLang="en-US" sz="2600" dirty="0" smtClean="0">
                <a:latin typeface="Times New Roman" pitchFamily="18" charset="0"/>
                <a:ea typeface="楷体_GB2312" pitchFamily="49" charset="-122"/>
                <a:cs typeface="Times New Roman" pitchFamily="18" charset="0"/>
              </a:rPr>
              <a:t>三个特点</a:t>
            </a:r>
            <a:endParaRPr lang="en-US" altLang="zh-CN" sz="2600" dirty="0" smtClean="0">
              <a:latin typeface="Times New Roman" pitchFamily="18" charset="0"/>
              <a:ea typeface="楷体_GB2312" pitchFamily="49" charset="-122"/>
              <a:cs typeface="Times New Roman" pitchFamily="18" charset="0"/>
            </a:endParaRPr>
          </a:p>
          <a:p>
            <a:pPr marL="2171700" lvl="4" indent="-342900" fontAlgn="base">
              <a:lnSpc>
                <a:spcPct val="120000"/>
              </a:lnSpc>
              <a:spcBef>
                <a:spcPct val="20000"/>
              </a:spcBef>
              <a:spcAft>
                <a:spcPct val="0"/>
              </a:spcAft>
              <a:buClr>
                <a:srgbClr val="0000FF"/>
              </a:buClr>
              <a:buFont typeface="Wingdings" pitchFamily="2" charset="2"/>
              <a:buChar char="ü"/>
              <a:defRPr/>
            </a:pPr>
            <a:r>
              <a:rPr lang="zh-CN" altLang="en-US" sz="2400" dirty="0" smtClean="0">
                <a:latin typeface="Times New Roman" pitchFamily="18" charset="0"/>
                <a:ea typeface="楷体_GB2312" pitchFamily="49" charset="-122"/>
                <a:cs typeface="Times New Roman" pitchFamily="18" charset="0"/>
              </a:rPr>
              <a:t>在多种汇率制度安排中，以浮动汇率制为主导，但并不意味着固定汇率制已经消失。</a:t>
            </a:r>
            <a:endParaRPr lang="en-US" altLang="zh-CN" sz="2400" dirty="0" smtClean="0">
              <a:latin typeface="Times New Roman" pitchFamily="18" charset="0"/>
              <a:ea typeface="楷体_GB2312" pitchFamily="49" charset="-122"/>
              <a:cs typeface="Times New Roman" pitchFamily="18" charset="0"/>
            </a:endParaRPr>
          </a:p>
          <a:p>
            <a:pPr marL="2171700" lvl="4" indent="-342900" fontAlgn="base">
              <a:lnSpc>
                <a:spcPct val="120000"/>
              </a:lnSpc>
              <a:spcBef>
                <a:spcPct val="20000"/>
              </a:spcBef>
              <a:spcAft>
                <a:spcPct val="0"/>
              </a:spcAft>
              <a:buClr>
                <a:srgbClr val="0000FF"/>
              </a:buClr>
              <a:buFont typeface="Wingdings" pitchFamily="2" charset="2"/>
              <a:buChar char="ü"/>
              <a:defRPr/>
            </a:pPr>
            <a:r>
              <a:rPr lang="zh-CN" altLang="en-US" sz="2400" dirty="0" smtClean="0">
                <a:latin typeface="Times New Roman" pitchFamily="18" charset="0"/>
                <a:ea typeface="楷体_GB2312" pitchFamily="49" charset="-122"/>
                <a:cs typeface="Times New Roman" pitchFamily="18" charset="0"/>
              </a:rPr>
              <a:t>黄金与各国货币彻底脱钩，已不再是货币汇率的参照物。以信用货币本位为基础。</a:t>
            </a:r>
            <a:endParaRPr lang="en-US" altLang="zh-CN" sz="2400" dirty="0" smtClean="0">
              <a:latin typeface="Times New Roman" pitchFamily="18" charset="0"/>
              <a:ea typeface="楷体_GB2312" pitchFamily="49" charset="-122"/>
              <a:cs typeface="Times New Roman" pitchFamily="18" charset="0"/>
            </a:endParaRPr>
          </a:p>
          <a:p>
            <a:pPr marL="2171700" lvl="4" indent="-342900" fontAlgn="base">
              <a:lnSpc>
                <a:spcPct val="120000"/>
              </a:lnSpc>
              <a:spcBef>
                <a:spcPct val="20000"/>
              </a:spcBef>
              <a:spcAft>
                <a:spcPct val="0"/>
              </a:spcAft>
              <a:buClr>
                <a:srgbClr val="0000FF"/>
              </a:buClr>
              <a:buFont typeface="Wingdings" pitchFamily="2" charset="2"/>
              <a:buChar char="ü"/>
              <a:defRPr/>
            </a:pPr>
            <a:r>
              <a:rPr lang="zh-CN" altLang="en-US" sz="2400" dirty="0" smtClean="0">
                <a:latin typeface="Times New Roman" pitchFamily="18" charset="0"/>
                <a:ea typeface="楷体_GB2312" pitchFamily="49" charset="-122"/>
                <a:cs typeface="Times New Roman" pitchFamily="18" charset="0"/>
              </a:rPr>
              <a:t>国际货币基金组织（</a:t>
            </a:r>
            <a:r>
              <a:rPr lang="en-US" altLang="zh-CN" sz="2400" dirty="0" smtClean="0">
                <a:latin typeface="Times New Roman" pitchFamily="18" charset="0"/>
                <a:ea typeface="楷体_GB2312" pitchFamily="49" charset="-122"/>
                <a:cs typeface="Times New Roman" pitchFamily="18" charset="0"/>
              </a:rPr>
              <a:t>IMF</a:t>
            </a:r>
            <a:r>
              <a:rPr lang="zh-CN" altLang="en-US" sz="2400" dirty="0" smtClean="0">
                <a:latin typeface="Times New Roman" pitchFamily="18" charset="0"/>
                <a:ea typeface="楷体_GB2312" pitchFamily="49" charset="-122"/>
                <a:cs typeface="Times New Roman" pitchFamily="18" charset="0"/>
              </a:rPr>
              <a:t>）成员国均可自主决定其汇率制度的安排。</a:t>
            </a:r>
            <a:endParaRPr lang="en-US" altLang="zh-CN" sz="2400" dirty="0" smtClean="0">
              <a:latin typeface="Times New Roman" pitchFamily="18" charset="0"/>
              <a:ea typeface="楷体_GB2312" pitchFamily="49" charset="-122"/>
              <a:cs typeface="Times New Roman" pitchFamily="18" charset="0"/>
            </a:endParaRPr>
          </a:p>
          <a:p>
            <a:pPr marL="342900" lvl="0" indent="-342900" fontAlgn="base">
              <a:spcBef>
                <a:spcPct val="20000"/>
              </a:spcBef>
              <a:spcAft>
                <a:spcPct val="0"/>
              </a:spcAft>
              <a:defRPr/>
            </a:pPr>
            <a:endParaRPr lang="en-US" altLang="zh-CN" sz="3200" b="1" dirty="0" smtClean="0">
              <a:latin typeface="Times New Roman" pitchFamily="18" charset="0"/>
              <a:ea typeface="楷体_GB2312" pitchFamily="49" charset="-122"/>
              <a:cs typeface="Times New Roman" pitchFamily="18" charset="0"/>
            </a:endParaRPr>
          </a:p>
          <a:p>
            <a:pPr marL="342900" lvl="0" indent="-342900" fontAlgn="base">
              <a:spcBef>
                <a:spcPct val="20000"/>
              </a:spcBef>
              <a:spcAft>
                <a:spcPct val="0"/>
              </a:spcAft>
              <a:defRPr/>
            </a:pPr>
            <a:endParaRPr lang="en-US" altLang="zh-CN" sz="3200" b="1" dirty="0" smtClean="0">
              <a:solidFill>
                <a:srgbClr val="FF3300"/>
              </a:solidFill>
              <a:latin typeface="Times New Roman" pitchFamily="18" charset="0"/>
              <a:ea typeface="楷体_GB2312" pitchFamily="49" charset="-122"/>
              <a:cs typeface="Times New Roman" pitchFamily="18" charset="0"/>
            </a:endParaRPr>
          </a:p>
          <a:p>
            <a:pPr marL="342900" indent="-342900" fontAlgn="base">
              <a:spcBef>
                <a:spcPct val="20000"/>
              </a:spcBef>
              <a:spcAft>
                <a:spcPct val="0"/>
              </a:spcAft>
              <a:defRPr/>
            </a:pPr>
            <a:endParaRPr lang="en-US" altLang="zh-CN" sz="3200" b="1" dirty="0" smtClean="0">
              <a:solidFill>
                <a:srgbClr val="FF3300"/>
              </a:solidFill>
              <a:latin typeface="Times New Roman" pitchFamily="18" charset="0"/>
              <a:ea typeface="楷体_GB2312" pitchFamily="49" charset="-122"/>
              <a:cs typeface="Times New Roman" pitchFamily="18" charset="0"/>
            </a:endParaRPr>
          </a:p>
          <a:p>
            <a:pPr marL="342900" indent="-342900" fontAlgn="base">
              <a:spcBef>
                <a:spcPct val="20000"/>
              </a:spcBef>
              <a:spcAft>
                <a:spcPct val="0"/>
              </a:spcAft>
              <a:defRPr/>
            </a:pPr>
            <a:endParaRPr lang="en-US" altLang="zh-CN" sz="3200" b="1" dirty="0" smtClean="0">
              <a:solidFill>
                <a:srgbClr val="FF3300"/>
              </a:solidFill>
              <a:latin typeface="Times New Roman" pitchFamily="18" charset="0"/>
              <a:ea typeface="楷体_GB2312" pitchFamily="49" charset="-122"/>
              <a:cs typeface="Times New Roman" pitchFamily="18" charset="0"/>
            </a:endParaRPr>
          </a:p>
          <a:p>
            <a:pPr marL="342900" lvl="0" indent="-342900" fontAlgn="base">
              <a:spcBef>
                <a:spcPct val="20000"/>
              </a:spcBef>
              <a:spcAft>
                <a:spcPct val="0"/>
              </a:spcAft>
              <a:defRPr/>
            </a:pPr>
            <a:endParaRPr lang="en-US" altLang="zh-CN" sz="3200" b="1" dirty="0" smtClean="0">
              <a:solidFill>
                <a:srgbClr val="FF3300"/>
              </a:solidFill>
              <a:latin typeface="Times New Roman" pitchFamily="18" charset="0"/>
              <a:ea typeface="楷体_GB2312" pitchFamily="49" charset="-122"/>
              <a:cs typeface="Times New Roman" pitchFamily="18" charset="0"/>
            </a:endParaRPr>
          </a:p>
          <a:p>
            <a:pPr marL="342900" lvl="0" indent="-342900" fontAlgn="base">
              <a:spcBef>
                <a:spcPct val="20000"/>
              </a:spcBef>
              <a:spcAft>
                <a:spcPct val="0"/>
              </a:spcAft>
              <a:defRPr/>
            </a:pPr>
            <a:endParaRPr kumimoji="0" lang="en-US" altLang="zh-CN" sz="3200" b="1" i="0" u="none" strike="noStrike" kern="1200" cap="none" spc="0" normalizeH="0" baseline="0" noProof="0" dirty="0" smtClean="0">
              <a:ln>
                <a:noFill/>
              </a:ln>
              <a:effectLst/>
              <a:uLnTx/>
              <a:uFillTx/>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0"/>
            <a:ext cx="8658196" cy="927100"/>
          </a:xfrm>
        </p:spPr>
        <p:txBody>
          <a:bodyPr/>
          <a:lstStyle/>
          <a:p>
            <a:r>
              <a:rPr lang="zh-CN" altLang="en-US" sz="4000" dirty="0" smtClean="0">
                <a:latin typeface="隶书" pitchFamily="49" charset="-122"/>
                <a:ea typeface="隶书" pitchFamily="49" charset="-122"/>
              </a:rPr>
              <a:t>二、固定汇率制与浮动汇率制的安排</a:t>
            </a:r>
            <a:endParaRPr lang="zh-CN" altLang="en-US" sz="4000" dirty="0"/>
          </a:p>
        </p:txBody>
      </p:sp>
      <p:sp>
        <p:nvSpPr>
          <p:cNvPr id="5" name="内容占位符 2"/>
          <p:cNvSpPr txBox="1">
            <a:spLocks/>
          </p:cNvSpPr>
          <p:nvPr/>
        </p:nvSpPr>
        <p:spPr bwMode="gray">
          <a:xfrm>
            <a:off x="0" y="0"/>
            <a:ext cx="91440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altLang="zh-CN" sz="36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lvl="0" indent="-342900" fontAlgn="base">
              <a:spcBef>
                <a:spcPct val="20000"/>
              </a:spcBef>
              <a:spcAft>
                <a:spcPct val="0"/>
              </a:spcAft>
              <a:defRPr/>
            </a:pPr>
            <a:r>
              <a:rPr lang="en-US" altLang="zh-CN" sz="3200" b="1" dirty="0" smtClean="0">
                <a:solidFill>
                  <a:srgbClr val="FF0000"/>
                </a:solidFill>
                <a:latin typeface="楷体_GB2312" pitchFamily="49" charset="-122"/>
                <a:ea typeface="楷体_GB2312" pitchFamily="49" charset="-122"/>
                <a:sym typeface="Wingdings 2" pitchFamily="18" charset="2"/>
              </a:rPr>
              <a:t></a:t>
            </a:r>
            <a:r>
              <a:rPr lang="zh-CN" altLang="en-US" sz="3200" b="1" dirty="0" smtClean="0">
                <a:latin typeface="楷体_GB2312" pitchFamily="49" charset="-122"/>
                <a:ea typeface="楷体_GB2312" pitchFamily="49" charset="-122"/>
                <a:sym typeface="Wingdings 2" pitchFamily="18" charset="2"/>
              </a:rPr>
              <a:t>固定汇率制与浮动汇率制</a:t>
            </a:r>
            <a:endParaRPr kumimoji="0" lang="en-US" altLang="zh-CN" sz="3200" b="1" i="0" u="none" strike="noStrike" kern="1200" cap="none" spc="0" normalizeH="0" baseline="0" noProof="0" dirty="0" smtClean="0">
              <a:ln>
                <a:noFill/>
              </a:ln>
              <a:effectLst/>
              <a:uLnTx/>
              <a:uFillTx/>
              <a:latin typeface="Times New Roman" pitchFamily="18" charset="0"/>
              <a:ea typeface="楷体_GB2312" pitchFamily="49" charset="-122"/>
              <a:cs typeface="Times New Roman" pitchFamily="18" charset="0"/>
            </a:endParaRPr>
          </a:p>
          <a:p>
            <a:pPr>
              <a:lnSpc>
                <a:spcPts val="3500"/>
              </a:lnSpc>
            </a:pPr>
            <a:r>
              <a:rPr lang="zh-CN" altLang="en-US" sz="3200" b="1" dirty="0" smtClean="0">
                <a:solidFill>
                  <a:srgbClr val="FF3300"/>
                </a:solidFill>
                <a:latin typeface="Times New Roman" pitchFamily="18" charset="0"/>
                <a:ea typeface="楷体_GB2312" pitchFamily="49" charset="-122"/>
                <a:cs typeface="Times New Roman" pitchFamily="18" charset="0"/>
              </a:rPr>
              <a:t>◎</a:t>
            </a:r>
            <a:r>
              <a:rPr lang="zh-CN" altLang="en-US" sz="2800" b="1" dirty="0" smtClean="0">
                <a:latin typeface="华文新魏" pitchFamily="2" charset="-122"/>
                <a:ea typeface="华文新魏" pitchFamily="2" charset="-122"/>
              </a:rPr>
              <a:t>固定汇率制（</a:t>
            </a:r>
            <a:r>
              <a:rPr lang="en-US" altLang="zh-CN" sz="2800" b="1" i="1" dirty="0" smtClean="0">
                <a:latin typeface="Times New Roman" pitchFamily="18" charset="0"/>
                <a:ea typeface="华文新魏" pitchFamily="2" charset="-122"/>
                <a:cs typeface="Times New Roman" pitchFamily="18" charset="0"/>
              </a:rPr>
              <a:t>Fixed Exchange Rate Regime</a:t>
            </a:r>
            <a:r>
              <a:rPr lang="zh-CN" altLang="en-US" sz="2800" b="1" dirty="0" smtClean="0">
                <a:latin typeface="华文新魏" pitchFamily="2" charset="-122"/>
                <a:ea typeface="华文新魏" pitchFamily="2" charset="-122"/>
              </a:rPr>
              <a:t>）</a:t>
            </a:r>
            <a:endParaRPr lang="en-US" altLang="zh-CN" sz="2800" b="1" dirty="0" smtClean="0">
              <a:latin typeface="华文新魏" pitchFamily="2" charset="-122"/>
              <a:ea typeface="华文新魏" pitchFamily="2" charset="-122"/>
              <a:sym typeface="Wingdings 2" pitchFamily="18" charset="2"/>
            </a:endParaRPr>
          </a:p>
          <a:p>
            <a:pPr lvl="2">
              <a:lnSpc>
                <a:spcPts val="3500"/>
              </a:lnSpc>
              <a:buClr>
                <a:srgbClr val="FF0000"/>
              </a:buClr>
              <a:buFont typeface="Wingdings" pitchFamily="2" charset="2"/>
              <a:buChar char="Ø"/>
            </a:pPr>
            <a:r>
              <a:rPr lang="zh-CN" altLang="en-US" sz="2800" b="1" dirty="0" smtClean="0">
                <a:latin typeface="楷体_GB2312" pitchFamily="49" charset="-122"/>
                <a:ea typeface="楷体_GB2312" pitchFamily="49" charset="-122"/>
              </a:rPr>
              <a:t>定义：</a:t>
            </a:r>
            <a:endParaRPr lang="en-US" altLang="zh-CN" sz="2800" b="1" dirty="0" smtClean="0">
              <a:latin typeface="楷体_GB2312" pitchFamily="49" charset="-122"/>
              <a:ea typeface="楷体_GB2312" pitchFamily="49" charset="-122"/>
            </a:endParaRPr>
          </a:p>
          <a:p>
            <a:pPr lvl="4">
              <a:lnSpc>
                <a:spcPts val="3500"/>
              </a:lnSpc>
              <a:buClr>
                <a:srgbClr val="0000FF"/>
              </a:buClr>
              <a:buFont typeface="Wingdings" pitchFamily="2" charset="2"/>
              <a:buChar char="u"/>
            </a:pPr>
            <a:r>
              <a:rPr lang="zh-CN" altLang="en-US" sz="2400" dirty="0" smtClean="0">
                <a:latin typeface="楷体_GB2312" pitchFamily="49" charset="-122"/>
                <a:ea typeface="楷体_GB2312" pitchFamily="49" charset="-122"/>
              </a:rPr>
              <a:t>一国货币的汇率基本固定，汇率的波动幅度被限制在较小的范围内，货币当局有义务维持本币币值基本稳定的汇率制度。</a:t>
            </a:r>
            <a:endParaRPr lang="en-US" altLang="zh-CN" sz="2400" dirty="0" smtClean="0">
              <a:latin typeface="楷体_GB2312" pitchFamily="49" charset="-122"/>
              <a:ea typeface="楷体_GB2312" pitchFamily="49" charset="-122"/>
            </a:endParaRPr>
          </a:p>
          <a:p>
            <a:pPr lvl="4">
              <a:lnSpc>
                <a:spcPts val="3500"/>
              </a:lnSpc>
              <a:buClr>
                <a:srgbClr val="0000FF"/>
              </a:buClr>
              <a:buFont typeface="Wingdings" pitchFamily="2" charset="2"/>
              <a:buChar char="u"/>
            </a:pPr>
            <a:r>
              <a:rPr lang="zh-CN" altLang="en-US" sz="2400" dirty="0" smtClean="0">
                <a:latin typeface="楷体_GB2312" pitchFamily="49" charset="-122"/>
                <a:ea typeface="楷体_GB2312" pitchFamily="49" charset="-122"/>
              </a:rPr>
              <a:t>两个阶段：国际金本位；布雷顿森林体系</a:t>
            </a:r>
            <a:endParaRPr lang="en-US" altLang="zh-CN" sz="2400" dirty="0" smtClean="0">
              <a:latin typeface="楷体_GB2312" pitchFamily="49" charset="-122"/>
              <a:ea typeface="楷体_GB2312" pitchFamily="49" charset="-122"/>
            </a:endParaRPr>
          </a:p>
          <a:p>
            <a:pPr lvl="2">
              <a:lnSpc>
                <a:spcPts val="3500"/>
              </a:lnSpc>
              <a:buClr>
                <a:srgbClr val="FF0000"/>
              </a:buClr>
              <a:buFont typeface="Wingdings" pitchFamily="2" charset="2"/>
              <a:buChar char="Ø"/>
            </a:pPr>
            <a:r>
              <a:rPr lang="zh-CN" altLang="en-US" sz="2800" b="1" dirty="0" smtClean="0">
                <a:latin typeface="楷体_GB2312" pitchFamily="49" charset="-122"/>
                <a:ea typeface="楷体_GB2312" pitchFamily="49" charset="-122"/>
              </a:rPr>
              <a:t>特征：</a:t>
            </a:r>
            <a:endParaRPr lang="en-US" altLang="zh-CN" sz="2800" b="1" dirty="0" smtClean="0">
              <a:latin typeface="楷体_GB2312" pitchFamily="49" charset="-122"/>
              <a:ea typeface="楷体_GB2312" pitchFamily="49" charset="-122"/>
            </a:endParaRPr>
          </a:p>
          <a:p>
            <a:pPr lvl="4">
              <a:lnSpc>
                <a:spcPts val="3500"/>
              </a:lnSpc>
              <a:buClr>
                <a:srgbClr val="0000FF"/>
              </a:buClr>
              <a:buFont typeface="Wingdings" pitchFamily="2" charset="2"/>
              <a:buChar char="u"/>
            </a:pPr>
            <a:r>
              <a:rPr lang="zh-CN" altLang="en-US" sz="2400" dirty="0" smtClean="0">
                <a:latin typeface="楷体_GB2312" pitchFamily="49" charset="-122"/>
                <a:ea typeface="楷体_GB2312" pitchFamily="49" charset="-122"/>
              </a:rPr>
              <a:t>波动幅度极小，不经常调整。调整往往由政府做出，且幅度非常大。</a:t>
            </a:r>
            <a:endParaRPr lang="en-US" altLang="zh-CN" sz="2400" dirty="0" smtClean="0">
              <a:latin typeface="楷体_GB2312" pitchFamily="49" charset="-122"/>
              <a:ea typeface="楷体_GB2312" pitchFamily="49" charset="-122"/>
            </a:endParaRPr>
          </a:p>
          <a:p>
            <a:pPr lvl="4">
              <a:lnSpc>
                <a:spcPts val="3500"/>
              </a:lnSpc>
              <a:buClr>
                <a:srgbClr val="0000FF"/>
              </a:buClr>
              <a:buFont typeface="Wingdings" pitchFamily="2" charset="2"/>
              <a:buChar char="u"/>
            </a:pPr>
            <a:r>
              <a:rPr lang="zh-CN" altLang="en-US" sz="2400" dirty="0" smtClean="0">
                <a:latin typeface="楷体_GB2312" pitchFamily="49" charset="-122"/>
                <a:ea typeface="楷体_GB2312" pitchFamily="49" charset="-122"/>
              </a:rPr>
              <a:t>央行干预频繁、力度大。央行经常在外汇市场上进行公开市场操作。</a:t>
            </a:r>
            <a:endParaRPr lang="en-US" altLang="zh-CN" sz="2400" dirty="0" smtClean="0">
              <a:latin typeface="楷体_GB2312" pitchFamily="49" charset="-122"/>
              <a:ea typeface="楷体_GB2312" pitchFamily="49" charset="-122"/>
            </a:endParaRPr>
          </a:p>
          <a:p>
            <a:pPr lvl="4">
              <a:lnSpc>
                <a:spcPts val="3500"/>
              </a:lnSpc>
              <a:buClr>
                <a:srgbClr val="0000FF"/>
              </a:buClr>
              <a:buFont typeface="Wingdings" pitchFamily="2" charset="2"/>
              <a:buChar char="u"/>
            </a:pPr>
            <a:r>
              <a:rPr lang="zh-CN" altLang="en-US" sz="2400" dirty="0" smtClean="0">
                <a:latin typeface="楷体_GB2312" pitchFamily="49" charset="-122"/>
                <a:ea typeface="楷体_GB2312" pitchFamily="49" charset="-122"/>
              </a:rPr>
              <a:t>央行持有的外汇储备量大。</a:t>
            </a:r>
            <a:endParaRPr lang="en-US" altLang="zh-CN" sz="2400" dirty="0" smtClean="0">
              <a:latin typeface="楷体_GB2312" pitchFamily="49" charset="-122"/>
              <a:ea typeface="楷体_GB2312" pitchFamily="49" charset="-122"/>
            </a:endParaRPr>
          </a:p>
          <a:p>
            <a:pPr lvl="4">
              <a:lnSpc>
                <a:spcPts val="3500"/>
              </a:lnSpc>
              <a:buClr>
                <a:srgbClr val="FF0000"/>
              </a:buClr>
              <a:buFont typeface="Wingdings" pitchFamily="2" charset="2"/>
              <a:buChar char="ü"/>
            </a:pPr>
            <a:endParaRPr lang="en-US" altLang="zh-CN" sz="2800" b="1" dirty="0" smtClean="0">
              <a:latin typeface="楷体_GB2312" pitchFamily="49" charset="-122"/>
              <a:ea typeface="楷体_GB2312" pitchFamily="49" charset="-122"/>
            </a:endParaRPr>
          </a:p>
          <a:p>
            <a:pPr marL="342900" lvl="0" indent="-342900" fontAlgn="base">
              <a:spcBef>
                <a:spcPct val="20000"/>
              </a:spcBef>
              <a:spcAft>
                <a:spcPct val="0"/>
              </a:spcAft>
              <a:defRPr/>
            </a:pPr>
            <a:endParaRPr lang="en-US" altLang="zh-CN" sz="3200" b="1" dirty="0" smtClean="0">
              <a:latin typeface="Times New Roman" pitchFamily="18" charset="0"/>
              <a:ea typeface="楷体_GB2312" pitchFamily="49" charset="-122"/>
              <a:cs typeface="Times New Roman" pitchFamily="18" charset="0"/>
            </a:endParaRPr>
          </a:p>
          <a:p>
            <a:pPr marL="342900" lvl="0" indent="-342900" fontAlgn="base">
              <a:spcBef>
                <a:spcPct val="20000"/>
              </a:spcBef>
              <a:spcAft>
                <a:spcPct val="0"/>
              </a:spcAft>
              <a:defRPr/>
            </a:pPr>
            <a:endParaRPr lang="en-US" altLang="zh-CN" sz="3200" b="1" dirty="0" smtClean="0">
              <a:solidFill>
                <a:srgbClr val="FF3300"/>
              </a:solidFill>
              <a:latin typeface="Times New Roman" pitchFamily="18" charset="0"/>
              <a:ea typeface="楷体_GB2312" pitchFamily="49" charset="-122"/>
              <a:cs typeface="Times New Roman" pitchFamily="18" charset="0"/>
            </a:endParaRPr>
          </a:p>
          <a:p>
            <a:pPr marL="342900" indent="-342900" fontAlgn="base">
              <a:spcBef>
                <a:spcPct val="20000"/>
              </a:spcBef>
              <a:spcAft>
                <a:spcPct val="0"/>
              </a:spcAft>
              <a:defRPr/>
            </a:pPr>
            <a:endParaRPr lang="en-US" altLang="zh-CN" sz="3200" b="1" dirty="0" smtClean="0">
              <a:solidFill>
                <a:srgbClr val="FF3300"/>
              </a:solidFill>
              <a:latin typeface="Times New Roman" pitchFamily="18" charset="0"/>
              <a:ea typeface="楷体_GB2312" pitchFamily="49" charset="-122"/>
              <a:cs typeface="Times New Roman" pitchFamily="18" charset="0"/>
            </a:endParaRPr>
          </a:p>
          <a:p>
            <a:pPr marL="342900" indent="-342900" fontAlgn="base">
              <a:spcBef>
                <a:spcPct val="20000"/>
              </a:spcBef>
              <a:spcAft>
                <a:spcPct val="0"/>
              </a:spcAft>
              <a:defRPr/>
            </a:pPr>
            <a:endParaRPr lang="en-US" altLang="zh-CN" sz="3200" b="1" dirty="0" smtClean="0">
              <a:solidFill>
                <a:srgbClr val="FF3300"/>
              </a:solidFill>
              <a:latin typeface="Times New Roman" pitchFamily="18" charset="0"/>
              <a:ea typeface="楷体_GB2312" pitchFamily="49" charset="-122"/>
              <a:cs typeface="Times New Roman" pitchFamily="18" charset="0"/>
            </a:endParaRPr>
          </a:p>
          <a:p>
            <a:pPr marL="342900" lvl="0" indent="-342900" fontAlgn="base">
              <a:spcBef>
                <a:spcPct val="20000"/>
              </a:spcBef>
              <a:spcAft>
                <a:spcPct val="0"/>
              </a:spcAft>
              <a:defRPr/>
            </a:pPr>
            <a:endParaRPr lang="en-US" altLang="zh-CN" sz="3200" b="1" dirty="0" smtClean="0">
              <a:solidFill>
                <a:srgbClr val="FF3300"/>
              </a:solidFill>
              <a:latin typeface="Times New Roman" pitchFamily="18" charset="0"/>
              <a:ea typeface="楷体_GB2312" pitchFamily="49" charset="-122"/>
              <a:cs typeface="Times New Roman" pitchFamily="18" charset="0"/>
            </a:endParaRPr>
          </a:p>
          <a:p>
            <a:pPr marL="342900" lvl="0" indent="-342900" fontAlgn="base">
              <a:spcBef>
                <a:spcPct val="20000"/>
              </a:spcBef>
              <a:spcAft>
                <a:spcPct val="0"/>
              </a:spcAft>
              <a:defRPr/>
            </a:pPr>
            <a:endParaRPr kumimoji="0" lang="en-US" altLang="zh-CN" sz="3200" b="1" i="0" u="none" strike="noStrike" kern="1200" cap="none" spc="0" normalizeH="0" baseline="0" noProof="0" dirty="0" smtClean="0">
              <a:ln>
                <a:noFill/>
              </a:ln>
              <a:effectLst/>
              <a:uLnTx/>
              <a:uFillTx/>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92696"/>
            <a:ext cx="8820472" cy="4525963"/>
          </a:xfrm>
        </p:spPr>
        <p:txBody>
          <a:bodyPr/>
          <a:lstStyle/>
          <a:p>
            <a:pPr>
              <a:buNone/>
              <a:defRPr/>
            </a:pPr>
            <a:r>
              <a:rPr lang="zh-CN" altLang="en-US" sz="2800" b="1" dirty="0" smtClean="0">
                <a:solidFill>
                  <a:srgbClr val="FF3300"/>
                </a:solidFill>
                <a:latin typeface="Times New Roman" pitchFamily="18" charset="0"/>
                <a:ea typeface="楷体_GB2312" pitchFamily="49" charset="-122"/>
                <a:cs typeface="Times New Roman" pitchFamily="18" charset="0"/>
              </a:rPr>
              <a:t>◎</a:t>
            </a:r>
            <a:r>
              <a:rPr lang="zh-CN" altLang="en-US" sz="2800" b="1" dirty="0" smtClean="0">
                <a:latin typeface="华文新魏" pitchFamily="2" charset="-122"/>
                <a:ea typeface="华文新魏" pitchFamily="2" charset="-122"/>
              </a:rPr>
              <a:t>浮动汇率制（</a:t>
            </a:r>
            <a:r>
              <a:rPr lang="en-US" altLang="zh-CN" sz="2800" b="1" i="1" dirty="0" smtClean="0">
                <a:latin typeface="Times New Roman" pitchFamily="18" charset="0"/>
                <a:ea typeface="华文新魏" pitchFamily="2" charset="-122"/>
                <a:cs typeface="Times New Roman" pitchFamily="18" charset="0"/>
              </a:rPr>
              <a:t>Floating Exchange Rate Regime</a:t>
            </a:r>
            <a:r>
              <a:rPr lang="zh-CN" altLang="en-US" sz="2800" b="1" dirty="0" smtClean="0">
                <a:latin typeface="华文新魏" pitchFamily="2" charset="-122"/>
                <a:ea typeface="华文新魏" pitchFamily="2" charset="-122"/>
              </a:rPr>
              <a:t>）</a:t>
            </a:r>
            <a:endParaRPr lang="en-US" altLang="zh-CN" sz="2800" b="1" dirty="0" smtClean="0">
              <a:latin typeface="华文新魏" pitchFamily="2" charset="-122"/>
              <a:ea typeface="华文新魏" pitchFamily="2" charset="-122"/>
              <a:sym typeface="Wingdings 2" pitchFamily="18" charset="2"/>
            </a:endParaRPr>
          </a:p>
          <a:p>
            <a:pPr lvl="1">
              <a:lnSpc>
                <a:spcPts val="3500"/>
              </a:lnSpc>
              <a:buClr>
                <a:srgbClr val="FF0000"/>
              </a:buClr>
              <a:buFont typeface="Wingdings" pitchFamily="2" charset="2"/>
              <a:buChar char="Ø"/>
            </a:pPr>
            <a:r>
              <a:rPr lang="zh-CN" altLang="en-US" b="1" dirty="0" smtClean="0">
                <a:latin typeface="楷体_GB2312" pitchFamily="49" charset="-122"/>
                <a:ea typeface="楷体_GB2312" pitchFamily="49" charset="-122"/>
              </a:rPr>
              <a:t>定义：</a:t>
            </a:r>
            <a:endParaRPr lang="en-US" altLang="zh-CN" b="1" dirty="0" smtClean="0">
              <a:latin typeface="楷体_GB2312" pitchFamily="49" charset="-122"/>
              <a:ea typeface="楷体_GB2312" pitchFamily="49" charset="-122"/>
            </a:endParaRPr>
          </a:p>
          <a:p>
            <a:pPr lvl="2">
              <a:lnSpc>
                <a:spcPts val="3500"/>
              </a:lnSpc>
              <a:buClr>
                <a:srgbClr val="0000FF"/>
              </a:buClr>
              <a:buFont typeface="Wingdings" pitchFamily="2" charset="2"/>
              <a:buChar char="u"/>
            </a:pPr>
            <a:r>
              <a:rPr lang="zh-CN" altLang="en-US" dirty="0" smtClean="0">
                <a:latin typeface="楷体_GB2312" pitchFamily="49" charset="-122"/>
                <a:ea typeface="楷体_GB2312" pitchFamily="49" charset="-122"/>
              </a:rPr>
              <a:t>货币当局不规定汇率波动的上下限，允许汇率随外汇市场供求关系的变化而自由波动，货币当局只是根据需要，自由选择是否进行干预。</a:t>
            </a:r>
            <a:endParaRPr lang="en-US" altLang="zh-CN" dirty="0" smtClean="0">
              <a:latin typeface="楷体_GB2312" pitchFamily="49" charset="-122"/>
              <a:ea typeface="楷体_GB2312" pitchFamily="49" charset="-122"/>
            </a:endParaRPr>
          </a:p>
          <a:p>
            <a:pPr lvl="1">
              <a:lnSpc>
                <a:spcPts val="3500"/>
              </a:lnSpc>
              <a:buClr>
                <a:srgbClr val="FF0000"/>
              </a:buClr>
              <a:buFont typeface="Wingdings" pitchFamily="2" charset="2"/>
              <a:buChar char="Ø"/>
            </a:pPr>
            <a:r>
              <a:rPr lang="zh-CN" altLang="en-US" b="1" dirty="0" smtClean="0">
                <a:latin typeface="楷体_GB2312" pitchFamily="49" charset="-122"/>
                <a:ea typeface="楷体_GB2312" pitchFamily="49" charset="-122"/>
              </a:rPr>
              <a:t>特征：</a:t>
            </a:r>
            <a:endParaRPr lang="en-US" altLang="zh-CN" b="1" dirty="0" smtClean="0">
              <a:latin typeface="楷体_GB2312" pitchFamily="49" charset="-122"/>
              <a:ea typeface="楷体_GB2312" pitchFamily="49" charset="-122"/>
            </a:endParaRPr>
          </a:p>
          <a:p>
            <a:pPr lvl="2">
              <a:lnSpc>
                <a:spcPts val="3500"/>
              </a:lnSpc>
              <a:buClr>
                <a:srgbClr val="0000FF"/>
              </a:buClr>
              <a:buFont typeface="Wingdings" pitchFamily="2" charset="2"/>
              <a:buChar char="u"/>
            </a:pPr>
            <a:r>
              <a:rPr lang="zh-CN" altLang="en-US" dirty="0" smtClean="0">
                <a:latin typeface="楷体_GB2312" pitchFamily="49" charset="-122"/>
                <a:ea typeface="楷体_GB2312" pitchFamily="49" charset="-122"/>
              </a:rPr>
              <a:t>汇率波动幅度大、且频繁。</a:t>
            </a:r>
            <a:endParaRPr lang="en-US" altLang="zh-CN" dirty="0" smtClean="0">
              <a:latin typeface="楷体_GB2312" pitchFamily="49" charset="-122"/>
              <a:ea typeface="楷体_GB2312" pitchFamily="49" charset="-122"/>
            </a:endParaRPr>
          </a:p>
          <a:p>
            <a:pPr lvl="2">
              <a:lnSpc>
                <a:spcPts val="3500"/>
              </a:lnSpc>
              <a:buClr>
                <a:srgbClr val="0000FF"/>
              </a:buClr>
              <a:buFont typeface="Wingdings" pitchFamily="2" charset="2"/>
              <a:buChar char="u"/>
            </a:pPr>
            <a:r>
              <a:rPr lang="zh-CN" altLang="en-US" dirty="0" smtClean="0">
                <a:latin typeface="楷体_GB2312" pitchFamily="49" charset="-122"/>
                <a:ea typeface="楷体_GB2312" pitchFamily="49" charset="-122"/>
              </a:rPr>
              <a:t>央行在外汇市场干预不频繁、力度也较小。</a:t>
            </a:r>
            <a:endParaRPr lang="en-US" altLang="zh-CN" dirty="0" smtClean="0">
              <a:latin typeface="楷体_GB2312" pitchFamily="49" charset="-122"/>
              <a:ea typeface="楷体_GB2312" pitchFamily="49" charset="-122"/>
            </a:endParaRPr>
          </a:p>
          <a:p>
            <a:pPr lvl="2">
              <a:lnSpc>
                <a:spcPts val="3500"/>
              </a:lnSpc>
              <a:buClr>
                <a:srgbClr val="0000FF"/>
              </a:buClr>
              <a:buFont typeface="Wingdings" pitchFamily="2" charset="2"/>
              <a:buChar char="u"/>
            </a:pPr>
            <a:r>
              <a:rPr lang="zh-CN" altLang="en-US" dirty="0" smtClean="0">
                <a:latin typeface="楷体_GB2312" pitchFamily="49" charset="-122"/>
                <a:ea typeface="楷体_GB2312" pitchFamily="49" charset="-122"/>
              </a:rPr>
              <a:t>央行持有较少的外汇储备。</a:t>
            </a:r>
            <a:endParaRPr lang="en-US" altLang="zh-CN" dirty="0" smtClean="0">
              <a:latin typeface="楷体_GB2312" pitchFamily="49" charset="-122"/>
              <a:ea typeface="楷体_GB2312" pitchFamily="49" charset="-122"/>
            </a:endParaRPr>
          </a:p>
          <a:p>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9521" name="Picture 1"/>
          <p:cNvPicPr>
            <a:picLocks noChangeAspect="1" noChangeArrowheads="1"/>
          </p:cNvPicPr>
          <p:nvPr/>
        </p:nvPicPr>
        <p:blipFill>
          <a:blip r:embed="rId2" cstate="print"/>
          <a:srcRect/>
          <a:stretch>
            <a:fillRect/>
          </a:stretch>
        </p:blipFill>
        <p:spPr bwMode="auto">
          <a:xfrm>
            <a:off x="0" y="332656"/>
            <a:ext cx="8991600" cy="6162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8"/>
          <p:cNvGrpSpPr>
            <a:grpSpLocks/>
          </p:cNvGrpSpPr>
          <p:nvPr/>
        </p:nvGrpSpPr>
        <p:grpSpPr bwMode="auto">
          <a:xfrm>
            <a:off x="899592" y="2301382"/>
            <a:ext cx="3111227" cy="3456384"/>
            <a:chOff x="-1276503" y="1556640"/>
            <a:chExt cx="3112007" cy="3456536"/>
          </a:xfrm>
        </p:grpSpPr>
        <p:grpSp>
          <p:nvGrpSpPr>
            <p:cNvPr id="3" name="组合 12"/>
            <p:cNvGrpSpPr>
              <a:grpSpLocks/>
            </p:cNvGrpSpPr>
            <p:nvPr/>
          </p:nvGrpSpPr>
          <p:grpSpPr bwMode="auto">
            <a:xfrm>
              <a:off x="-1276503" y="1556640"/>
              <a:ext cx="3112007" cy="3456536"/>
              <a:chOff x="-1276503" y="1556640"/>
              <a:chExt cx="3112007" cy="3456536"/>
            </a:xfrm>
          </p:grpSpPr>
          <p:sp>
            <p:nvSpPr>
              <p:cNvPr id="7" name="矩形 6"/>
              <p:cNvSpPr/>
              <p:nvPr/>
            </p:nvSpPr>
            <p:spPr>
              <a:xfrm>
                <a:off x="-1276503" y="1556640"/>
                <a:ext cx="3112007" cy="3456536"/>
              </a:xfrm>
              <a:prstGeom prst="rect">
                <a:avLst/>
              </a:pr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p:txBody>
          </p:sp>
          <p:sp>
            <p:nvSpPr>
              <p:cNvPr id="8" name="椭圆 7"/>
              <p:cNvSpPr/>
              <p:nvPr/>
            </p:nvSpPr>
            <p:spPr>
              <a:xfrm>
                <a:off x="31222" y="4437112"/>
                <a:ext cx="492927" cy="492927"/>
              </a:xfrm>
              <a:prstGeom prst="ellipse">
                <a:avLst/>
              </a:prstGeom>
              <a:gradFill>
                <a:gsLst>
                  <a:gs pos="33000">
                    <a:srgbClr val="F9F9F9"/>
                  </a:gs>
                  <a:gs pos="100000">
                    <a:srgbClr val="D7D7D7"/>
                  </a:gs>
                </a:gsLst>
                <a:lin ang="5400000" scaled="0"/>
              </a:gradFill>
              <a:ln w="3175" cap="flat" cmpd="sng" algn="ctr">
                <a:solidFill>
                  <a:srgbClr val="D7D7D7"/>
                </a:solidFill>
                <a:prstDash val="solid"/>
              </a:ln>
              <a:effectLst>
                <a:innerShdw blurRad="114300">
                  <a:prstClr val="black">
                    <a:alpha val="27000"/>
                  </a:prstClr>
                </a:inn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D4D4D"/>
                  </a:solidFill>
                  <a:effectLst/>
                  <a:uLnTx/>
                  <a:uFillTx/>
                  <a:latin typeface="Impact" pitchFamily="34" charset="0"/>
                  <a:ea typeface="微软雅黑" pitchFamily="34" charset="-122"/>
                  <a:cs typeface="+mn-cs"/>
                </a:endParaRPr>
              </a:p>
            </p:txBody>
          </p:sp>
        </p:grpSp>
        <p:sp>
          <p:nvSpPr>
            <p:cNvPr id="6" name="任意多边形 5"/>
            <p:cNvSpPr/>
            <p:nvPr/>
          </p:nvSpPr>
          <p:spPr>
            <a:xfrm>
              <a:off x="123843" y="4557544"/>
              <a:ext cx="308052" cy="252423"/>
            </a:xfrm>
            <a:custGeom>
              <a:avLst/>
              <a:gdLst>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47650 w 514350"/>
                <a:gd name="connsiteY5" fmla="*/ 285750 h 342900"/>
                <a:gd name="connsiteX6" fmla="*/ 66675 w 514350"/>
                <a:gd name="connsiteY6" fmla="*/ 171450 h 342900"/>
                <a:gd name="connsiteX7" fmla="*/ 0 w 514350"/>
                <a:gd name="connsiteY7" fmla="*/ 219075 h 342900"/>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23837 w 514350"/>
                <a:gd name="connsiteY5" fmla="*/ 302418 h 342900"/>
                <a:gd name="connsiteX6" fmla="*/ 66675 w 514350"/>
                <a:gd name="connsiteY6" fmla="*/ 171450 h 342900"/>
                <a:gd name="connsiteX7" fmla="*/ 0 w 514350"/>
                <a:gd name="connsiteY7" fmla="*/ 219075 h 342900"/>
                <a:gd name="connsiteX0" fmla="*/ 0 w 514350"/>
                <a:gd name="connsiteY0" fmla="*/ 228600 h 352425"/>
                <a:gd name="connsiteX1" fmla="*/ 57150 w 514350"/>
                <a:gd name="connsiteY1" fmla="*/ 219075 h 352425"/>
                <a:gd name="connsiteX2" fmla="*/ 228600 w 514350"/>
                <a:gd name="connsiteY2" fmla="*/ 352425 h 352425"/>
                <a:gd name="connsiteX3" fmla="*/ 514350 w 514350"/>
                <a:gd name="connsiteY3" fmla="*/ 19050 h 352425"/>
                <a:gd name="connsiteX4" fmla="*/ 483394 w 514350"/>
                <a:gd name="connsiteY4" fmla="*/ 0 h 352425"/>
                <a:gd name="connsiteX5" fmla="*/ 223837 w 514350"/>
                <a:gd name="connsiteY5" fmla="*/ 311943 h 352425"/>
                <a:gd name="connsiteX6" fmla="*/ 66675 w 514350"/>
                <a:gd name="connsiteY6" fmla="*/ 180975 h 352425"/>
                <a:gd name="connsiteX7" fmla="*/ 0 w 514350"/>
                <a:gd name="connsiteY7" fmla="*/ 228600 h 352425"/>
                <a:gd name="connsiteX0" fmla="*/ 0 w 514350"/>
                <a:gd name="connsiteY0" fmla="*/ 230981 h 354806"/>
                <a:gd name="connsiteX1" fmla="*/ 57150 w 514350"/>
                <a:gd name="connsiteY1" fmla="*/ 221456 h 354806"/>
                <a:gd name="connsiteX2" fmla="*/ 228600 w 514350"/>
                <a:gd name="connsiteY2" fmla="*/ 354806 h 354806"/>
                <a:gd name="connsiteX3" fmla="*/ 514350 w 514350"/>
                <a:gd name="connsiteY3" fmla="*/ 21431 h 354806"/>
                <a:gd name="connsiteX4" fmla="*/ 495300 w 514350"/>
                <a:gd name="connsiteY4" fmla="*/ 0 h 354806"/>
                <a:gd name="connsiteX5" fmla="*/ 223837 w 514350"/>
                <a:gd name="connsiteY5" fmla="*/ 314324 h 354806"/>
                <a:gd name="connsiteX6" fmla="*/ 66675 w 514350"/>
                <a:gd name="connsiteY6" fmla="*/ 183356 h 354806"/>
                <a:gd name="connsiteX7" fmla="*/ 0 w 514350"/>
                <a:gd name="connsiteY7" fmla="*/ 230981 h 354806"/>
                <a:gd name="connsiteX0" fmla="*/ 9525 w 457200"/>
                <a:gd name="connsiteY0" fmla="*/ 183356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9525 w 457200"/>
                <a:gd name="connsiteY6" fmla="*/ 183356 h 354806"/>
                <a:gd name="connsiteX0" fmla="*/ 14288 w 457200"/>
                <a:gd name="connsiteY0" fmla="*/ 190500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14288 w 457200"/>
                <a:gd name="connsiteY6" fmla="*/ 190500 h 354806"/>
                <a:gd name="connsiteX0" fmla="*/ 66675 w 457200"/>
                <a:gd name="connsiteY0" fmla="*/ 233363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66675 w 457200"/>
                <a:gd name="connsiteY6" fmla="*/ 233363 h 354806"/>
                <a:gd name="connsiteX0" fmla="*/ 26193 w 416718"/>
                <a:gd name="connsiteY0" fmla="*/ 233363 h 354806"/>
                <a:gd name="connsiteX1" fmla="*/ 0 w 416718"/>
                <a:gd name="connsiteY1" fmla="*/ 245269 h 354806"/>
                <a:gd name="connsiteX2" fmla="*/ 130968 w 416718"/>
                <a:gd name="connsiteY2" fmla="*/ 354806 h 354806"/>
                <a:gd name="connsiteX3" fmla="*/ 416718 w 416718"/>
                <a:gd name="connsiteY3" fmla="*/ 21431 h 354806"/>
                <a:gd name="connsiteX4" fmla="*/ 397668 w 416718"/>
                <a:gd name="connsiteY4" fmla="*/ 0 h 354806"/>
                <a:gd name="connsiteX5" fmla="*/ 126205 w 416718"/>
                <a:gd name="connsiteY5" fmla="*/ 314324 h 354806"/>
                <a:gd name="connsiteX6" fmla="*/ 26193 w 416718"/>
                <a:gd name="connsiteY6" fmla="*/ 233363 h 354806"/>
                <a:gd name="connsiteX0" fmla="*/ 19050 w 409575"/>
                <a:gd name="connsiteY0" fmla="*/ 233363 h 354806"/>
                <a:gd name="connsiteX1" fmla="*/ 0 w 409575"/>
                <a:gd name="connsiteY1" fmla="*/ 250031 h 354806"/>
                <a:gd name="connsiteX2" fmla="*/ 123825 w 409575"/>
                <a:gd name="connsiteY2" fmla="*/ 354806 h 354806"/>
                <a:gd name="connsiteX3" fmla="*/ 409575 w 409575"/>
                <a:gd name="connsiteY3" fmla="*/ 21431 h 354806"/>
                <a:gd name="connsiteX4" fmla="*/ 390525 w 409575"/>
                <a:gd name="connsiteY4" fmla="*/ 0 h 354806"/>
                <a:gd name="connsiteX5" fmla="*/ 119062 w 409575"/>
                <a:gd name="connsiteY5" fmla="*/ 314324 h 354806"/>
                <a:gd name="connsiteX6" fmla="*/ 19050 w 409575"/>
                <a:gd name="connsiteY6" fmla="*/ 233363 h 354806"/>
                <a:gd name="connsiteX0" fmla="*/ 19050 w 409575"/>
                <a:gd name="connsiteY0" fmla="*/ 211932 h 333375"/>
                <a:gd name="connsiteX1" fmla="*/ 0 w 409575"/>
                <a:gd name="connsiteY1" fmla="*/ 228600 h 333375"/>
                <a:gd name="connsiteX2" fmla="*/ 123825 w 409575"/>
                <a:gd name="connsiteY2" fmla="*/ 333375 h 333375"/>
                <a:gd name="connsiteX3" fmla="*/ 409575 w 409575"/>
                <a:gd name="connsiteY3" fmla="*/ 0 h 333375"/>
                <a:gd name="connsiteX4" fmla="*/ 314325 w 409575"/>
                <a:gd name="connsiteY4" fmla="*/ 64294 h 333375"/>
                <a:gd name="connsiteX5" fmla="*/ 119062 w 409575"/>
                <a:gd name="connsiteY5" fmla="*/ 292893 h 333375"/>
                <a:gd name="connsiteX6" fmla="*/ 19050 w 409575"/>
                <a:gd name="connsiteY6" fmla="*/ 211932 h 333375"/>
                <a:gd name="connsiteX0" fmla="*/ 19050 w 338138"/>
                <a:gd name="connsiteY0" fmla="*/ 147638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19050 w 338138"/>
                <a:gd name="connsiteY6" fmla="*/ 147638 h 269081"/>
                <a:gd name="connsiteX0" fmla="*/ 18317 w 338138"/>
                <a:gd name="connsiteY0" fmla="*/ 144704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18317 w 338138"/>
                <a:gd name="connsiteY6" fmla="*/ 144704 h 269081"/>
                <a:gd name="connsiteX0" fmla="*/ 27181 w 338138"/>
                <a:gd name="connsiteY0" fmla="*/ 135840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27181 w 338138"/>
                <a:gd name="connsiteY6" fmla="*/ 135840 h 269081"/>
                <a:gd name="connsiteX0" fmla="*/ 27181 w 338138"/>
                <a:gd name="connsiteY0" fmla="*/ 135840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7092 w 338138"/>
                <a:gd name="connsiteY5" fmla="*/ 206931 h 269081"/>
                <a:gd name="connsiteX6" fmla="*/ 27181 w 338138"/>
                <a:gd name="connsiteY6" fmla="*/ 135840 h 269081"/>
                <a:gd name="connsiteX0" fmla="*/ 27181 w 338138"/>
                <a:gd name="connsiteY0" fmla="*/ 139780 h 273021"/>
                <a:gd name="connsiteX1" fmla="*/ 0 w 338138"/>
                <a:gd name="connsiteY1" fmla="*/ 168246 h 273021"/>
                <a:gd name="connsiteX2" fmla="*/ 123825 w 338138"/>
                <a:gd name="connsiteY2" fmla="*/ 273021 h 273021"/>
                <a:gd name="connsiteX3" fmla="*/ 338138 w 338138"/>
                <a:gd name="connsiteY3" fmla="*/ 22990 h 273021"/>
                <a:gd name="connsiteX4" fmla="*/ 307431 w 338138"/>
                <a:gd name="connsiteY4" fmla="*/ 0 h 273021"/>
                <a:gd name="connsiteX5" fmla="*/ 117092 w 338138"/>
                <a:gd name="connsiteY5" fmla="*/ 210871 h 273021"/>
                <a:gd name="connsiteX6" fmla="*/ 27181 w 338138"/>
                <a:gd name="connsiteY6" fmla="*/ 139780 h 273021"/>
                <a:gd name="connsiteX0" fmla="*/ 27181 w 338138"/>
                <a:gd name="connsiteY0" fmla="*/ 140765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27181 w 338138"/>
                <a:gd name="connsiteY6" fmla="*/ 140765 h 274006"/>
                <a:gd name="connsiteX0" fmla="*/ 29151 w 338138"/>
                <a:gd name="connsiteY0" fmla="*/ 139780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29151 w 338138"/>
                <a:gd name="connsiteY6" fmla="*/ 139780 h 274006"/>
                <a:gd name="connsiteX0" fmla="*/ 32106 w 338138"/>
                <a:gd name="connsiteY0" fmla="*/ 137811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32106 w 338138"/>
                <a:gd name="connsiteY6" fmla="*/ 137811 h 274006"/>
                <a:gd name="connsiteX0" fmla="*/ 32106 w 338138"/>
                <a:gd name="connsiteY0" fmla="*/ 140766 h 276961"/>
                <a:gd name="connsiteX1" fmla="*/ 0 w 338138"/>
                <a:gd name="connsiteY1" fmla="*/ 172186 h 276961"/>
                <a:gd name="connsiteX2" fmla="*/ 123825 w 338138"/>
                <a:gd name="connsiteY2" fmla="*/ 276961 h 276961"/>
                <a:gd name="connsiteX3" fmla="*/ 338138 w 338138"/>
                <a:gd name="connsiteY3" fmla="*/ 26930 h 276961"/>
                <a:gd name="connsiteX4" fmla="*/ 302506 w 338138"/>
                <a:gd name="connsiteY4" fmla="*/ 0 h 276961"/>
                <a:gd name="connsiteX5" fmla="*/ 117092 w 338138"/>
                <a:gd name="connsiteY5" fmla="*/ 214811 h 276961"/>
                <a:gd name="connsiteX6" fmla="*/ 32106 w 338138"/>
                <a:gd name="connsiteY6" fmla="*/ 140766 h 27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138" h="276961">
                  <a:moveTo>
                    <a:pt x="32106" y="140766"/>
                  </a:moveTo>
                  <a:lnTo>
                    <a:pt x="0" y="172186"/>
                  </a:lnTo>
                  <a:lnTo>
                    <a:pt x="123825" y="276961"/>
                  </a:lnTo>
                  <a:lnTo>
                    <a:pt x="338138" y="26930"/>
                  </a:lnTo>
                  <a:lnTo>
                    <a:pt x="302506" y="0"/>
                  </a:lnTo>
                  <a:lnTo>
                    <a:pt x="117092" y="214811"/>
                  </a:lnTo>
                  <a:lnTo>
                    <a:pt x="32106" y="140766"/>
                  </a:lnTo>
                  <a:close/>
                </a:path>
              </a:pathLst>
            </a:custGeom>
            <a:gradFill>
              <a:gsLst>
                <a:gs pos="0">
                  <a:srgbClr val="C00000">
                    <a:lumMod val="60000"/>
                    <a:lumOff val="40000"/>
                  </a:srgbClr>
                </a:gs>
                <a:gs pos="100000">
                  <a:srgbClr val="C00000"/>
                </a:gs>
              </a:gsLst>
              <a:lin ang="5400000" scaled="0"/>
            </a:gradFill>
            <a:ln w="25400" cap="flat" cmpd="sng" algn="ctr">
              <a:no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grpSp>
      <p:grpSp>
        <p:nvGrpSpPr>
          <p:cNvPr id="4" name="组合 8"/>
          <p:cNvGrpSpPr/>
          <p:nvPr/>
        </p:nvGrpSpPr>
        <p:grpSpPr>
          <a:xfrm>
            <a:off x="4251873" y="2301382"/>
            <a:ext cx="3456980" cy="3456384"/>
            <a:chOff x="4715420" y="2060848"/>
            <a:chExt cx="3456980" cy="3456384"/>
          </a:xfrm>
        </p:grpSpPr>
        <p:grpSp>
          <p:nvGrpSpPr>
            <p:cNvPr id="5" name="组合 7"/>
            <p:cNvGrpSpPr>
              <a:grpSpLocks/>
            </p:cNvGrpSpPr>
            <p:nvPr/>
          </p:nvGrpSpPr>
          <p:grpSpPr bwMode="auto">
            <a:xfrm>
              <a:off x="4715420" y="2060848"/>
              <a:ext cx="3456980" cy="3456384"/>
              <a:chOff x="1907703" y="1556640"/>
              <a:chExt cx="3455406" cy="3456536"/>
            </a:xfrm>
          </p:grpSpPr>
          <p:sp>
            <p:nvSpPr>
              <p:cNvPr id="12" name="矩形 11"/>
              <p:cNvSpPr/>
              <p:nvPr/>
            </p:nvSpPr>
            <p:spPr>
              <a:xfrm>
                <a:off x="1907703" y="1556640"/>
                <a:ext cx="3455406" cy="3456536"/>
              </a:xfrm>
              <a:prstGeom prst="rect">
                <a:avLst/>
              </a:prstGeom>
              <a:gradFill>
                <a:gsLst>
                  <a:gs pos="0">
                    <a:srgbClr val="C00000">
                      <a:lumMod val="60000"/>
                      <a:lumOff val="40000"/>
                    </a:srgbClr>
                  </a:gs>
                  <a:gs pos="100000">
                    <a:srgbClr val="C00000"/>
                  </a:gs>
                </a:gsLst>
                <a:lin ang="5400000" scaled="0"/>
              </a:gradFill>
              <a:ln w="25400" cap="flat" cmpd="sng" algn="ctr">
                <a:no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4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3" name="椭圆 12"/>
              <p:cNvSpPr/>
              <p:nvPr/>
            </p:nvSpPr>
            <p:spPr>
              <a:xfrm>
                <a:off x="3388942" y="4437087"/>
                <a:ext cx="492927" cy="492927"/>
              </a:xfrm>
              <a:prstGeom prst="ellipse">
                <a:avLst/>
              </a:prstGeom>
              <a:gradFill>
                <a:gsLst>
                  <a:gs pos="33000">
                    <a:srgbClr val="C00000">
                      <a:lumMod val="60000"/>
                      <a:lumOff val="40000"/>
                    </a:srgbClr>
                  </a:gs>
                  <a:gs pos="100000">
                    <a:srgbClr val="C00000"/>
                  </a:gs>
                </a:gsLst>
                <a:lin ang="5400000" scaled="0"/>
              </a:gradFill>
              <a:ln w="3175" cap="flat" cmpd="sng" algn="ctr">
                <a:solidFill>
                  <a:srgbClr val="C00000"/>
                </a:solidFill>
                <a:prstDash val="solid"/>
              </a:ln>
              <a:effectLst>
                <a:innerShdw blurRad="114300">
                  <a:sysClr val="windowText" lastClr="000000">
                    <a:alpha val="49000"/>
                  </a:sysClr>
                </a:inn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D4D4D"/>
                  </a:solidFill>
                  <a:effectLst/>
                  <a:uLnTx/>
                  <a:uFillTx/>
                  <a:latin typeface="Impact" pitchFamily="34" charset="0"/>
                  <a:ea typeface="微软雅黑" pitchFamily="34" charset="-122"/>
                  <a:cs typeface="+mn-cs"/>
                </a:endParaRPr>
              </a:p>
            </p:txBody>
          </p:sp>
        </p:grpSp>
        <p:sp>
          <p:nvSpPr>
            <p:cNvPr id="11" name="乘号 10"/>
            <p:cNvSpPr/>
            <p:nvPr/>
          </p:nvSpPr>
          <p:spPr>
            <a:xfrm>
              <a:off x="6228010" y="4966370"/>
              <a:ext cx="431800" cy="431800"/>
            </a:xfrm>
            <a:prstGeom prst="mathMultiply">
              <a:avLst>
                <a:gd name="adj1" fmla="val 11712"/>
              </a:avLst>
            </a:prstGeom>
            <a:gradFill>
              <a:gsLst>
                <a:gs pos="33000">
                  <a:srgbClr val="F9F9F9"/>
                </a:gs>
                <a:gs pos="100000">
                  <a:srgbClr val="D7D7D7"/>
                </a:gs>
              </a:gsLst>
              <a:lin ang="5400000" scaled="0"/>
            </a:gradFill>
            <a:ln w="3175" cap="flat" cmpd="sng" algn="ctr">
              <a:solidFill>
                <a:srgbClr val="EAEAEA"/>
              </a:solid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grpSp>
      <p:sp>
        <p:nvSpPr>
          <p:cNvPr id="14" name="椭圆 13"/>
          <p:cNvSpPr/>
          <p:nvPr/>
        </p:nvSpPr>
        <p:spPr bwMode="auto">
          <a:xfrm>
            <a:off x="1857226" y="1581302"/>
            <a:ext cx="1006475" cy="1004888"/>
          </a:xfrm>
          <a:prstGeom prst="ellipse">
            <a:avLst/>
          </a:prstGeom>
          <a:gradFill>
            <a:gsLst>
              <a:gs pos="0">
                <a:srgbClr val="6DAA2D">
                  <a:lumMod val="60000"/>
                  <a:lumOff val="40000"/>
                </a:srgbClr>
              </a:gs>
              <a:gs pos="100000">
                <a:srgbClr val="6DAA2D"/>
              </a:gs>
            </a:gsLst>
            <a:lin ang="5400000" scaled="0"/>
          </a:gradFill>
          <a:ln w="25400" cap="flat" cmpd="sng" algn="ctr">
            <a:noFill/>
            <a:prstDash val="solid"/>
          </a:ln>
          <a:effectLst>
            <a:outerShdw blurRad="50800" dist="38100" dir="2700000" algn="tl" rotWithShape="0">
              <a:prstClr val="black">
                <a:alpha val="40000"/>
              </a:prstClr>
            </a:outerShdw>
          </a:effectLst>
        </p:spPr>
        <p:txBody>
          <a:bodyPr lIns="0" tIns="0" rIns="0" bIns="0"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利处</a:t>
            </a:r>
            <a:endParaRPr kumimoji="0" lang="zh-CN" altLang="en-US" sz="20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15" name="椭圆 14"/>
          <p:cNvSpPr/>
          <p:nvPr/>
        </p:nvSpPr>
        <p:spPr bwMode="auto">
          <a:xfrm>
            <a:off x="5509221" y="1581302"/>
            <a:ext cx="1006475" cy="1004888"/>
          </a:xfrm>
          <a:prstGeom prst="ellipse">
            <a:avLst/>
          </a:prstGeom>
          <a:gradFill>
            <a:gsLst>
              <a:gs pos="0">
                <a:srgbClr val="C00000">
                  <a:lumMod val="60000"/>
                  <a:lumOff val="40000"/>
                </a:srgbClr>
              </a:gs>
              <a:gs pos="100000">
                <a:srgbClr val="C00000"/>
              </a:gs>
            </a:gsLst>
            <a:lin ang="5400000" scaled="0"/>
          </a:gradFill>
          <a:ln w="25400" cap="flat" cmpd="sng" algn="ctr">
            <a:noFill/>
            <a:prstDash val="solid"/>
          </a:ln>
          <a:effectLst>
            <a:outerShdw blurRad="50800" dist="38100" dir="2700000" algn="tl" rotWithShape="0">
              <a:prstClr val="black">
                <a:alpha val="40000"/>
              </a:prstClr>
            </a:outerShdw>
          </a:effectLst>
        </p:spPr>
        <p:txBody>
          <a:bodyPr lIns="0" tIns="0" rIns="0" bIns="0" anchor="ctr"/>
          <a:lstStyle/>
          <a:p>
            <a:pPr algn="ctr">
              <a:lnSpc>
                <a:spcPct val="120000"/>
              </a:lnSpc>
              <a:defRPr/>
            </a:pPr>
            <a:r>
              <a:rPr lang="zh-CN" altLang="en-US" sz="2000" b="1" kern="0" dirty="0" smtClean="0">
                <a:solidFill>
                  <a:sysClr val="window" lastClr="FFFFFF"/>
                </a:solidFill>
                <a:latin typeface="微软雅黑" pitchFamily="34" charset="-122"/>
                <a:ea typeface="微软雅黑" pitchFamily="34" charset="-122"/>
              </a:rPr>
              <a:t>弊端</a:t>
            </a:r>
            <a:endParaRPr lang="zh-CN" altLang="en-US" sz="2000" b="1" kern="0" dirty="0">
              <a:solidFill>
                <a:sysClr val="window" lastClr="FFFFFF"/>
              </a:solidFill>
              <a:latin typeface="微软雅黑" pitchFamily="34" charset="-122"/>
              <a:ea typeface="微软雅黑" pitchFamily="34" charset="-122"/>
            </a:endParaRPr>
          </a:p>
        </p:txBody>
      </p:sp>
      <p:sp>
        <p:nvSpPr>
          <p:cNvPr id="16" name="Text Box 44"/>
          <p:cNvSpPr txBox="1">
            <a:spLocks noChangeArrowheads="1"/>
          </p:cNvSpPr>
          <p:nvPr/>
        </p:nvSpPr>
        <p:spPr bwMode="auto">
          <a:xfrm>
            <a:off x="899592" y="2348880"/>
            <a:ext cx="3312368" cy="3477875"/>
          </a:xfrm>
          <a:prstGeom prst="rect">
            <a:avLst/>
          </a:prstGeom>
          <a:noFill/>
          <a:ln>
            <a:noFill/>
          </a:ln>
          <a:effectLst/>
          <a:extLst>
            <a:ext uri="{909E8E84-426E-40DD-AFC4-6F175D3DCCD1}">
              <a14:hiddenFill xmlns="" xmlns:a14="http://schemas.microsoft.com/office/drawing/2010/main">
                <a:solidFill>
                  <a:srgbClr val="FFFFFF">
                    <a:alpha val="30000"/>
                  </a:srgbClr>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marL="342900" lvl="0" indent="-342900" defTabSz="914400" fontAlgn="base">
              <a:lnSpc>
                <a:spcPct val="100000"/>
              </a:lnSpc>
              <a:spcBef>
                <a:spcPct val="20000"/>
              </a:spcBef>
              <a:spcAft>
                <a:spcPct val="0"/>
              </a:spcAft>
              <a:defRPr/>
            </a:pPr>
            <a:r>
              <a:rPr lang="zh-CN" altLang="en-US" sz="2000" kern="0" dirty="0">
                <a:solidFill>
                  <a:srgbClr val="FF0000"/>
                </a:solidFill>
                <a:latin typeface="楷体_GB2312" pitchFamily="49" charset="-122"/>
                <a:ea typeface="楷体_GB2312" pitchFamily="49" charset="-122"/>
              </a:rPr>
              <a:t>☆</a:t>
            </a:r>
            <a:r>
              <a:rPr lang="zh-CN" altLang="en-US" sz="2000" kern="0" dirty="0">
                <a:solidFill>
                  <a:srgbClr val="000000"/>
                </a:solidFill>
                <a:latin typeface="楷体_GB2312" pitchFamily="49" charset="-122"/>
                <a:ea typeface="楷体_GB2312" pitchFamily="49" charset="-122"/>
              </a:rPr>
              <a:t>有助于发挥汇率对国际收支的自动调节</a:t>
            </a:r>
            <a:r>
              <a:rPr lang="zh-CN" altLang="en-US" sz="2000" kern="0" dirty="0" smtClean="0">
                <a:solidFill>
                  <a:srgbClr val="000000"/>
                </a:solidFill>
                <a:latin typeface="楷体_GB2312" pitchFamily="49" charset="-122"/>
                <a:ea typeface="楷体_GB2312" pitchFamily="49" charset="-122"/>
              </a:rPr>
              <a:t>作用。</a:t>
            </a:r>
            <a:endParaRPr lang="en-US" altLang="zh-CN" sz="2000" kern="0" dirty="0">
              <a:solidFill>
                <a:srgbClr val="000000"/>
              </a:solidFill>
              <a:latin typeface="楷体_GB2312" pitchFamily="49" charset="-122"/>
              <a:ea typeface="楷体_GB2312" pitchFamily="49" charset="-122"/>
            </a:endParaRPr>
          </a:p>
          <a:p>
            <a:pPr marL="342900" lvl="0" indent="-342900" defTabSz="914400" fontAlgn="base">
              <a:lnSpc>
                <a:spcPct val="100000"/>
              </a:lnSpc>
              <a:spcBef>
                <a:spcPct val="20000"/>
              </a:spcBef>
              <a:spcAft>
                <a:spcPct val="0"/>
              </a:spcAft>
              <a:defRPr/>
            </a:pPr>
            <a:r>
              <a:rPr lang="zh-CN" altLang="en-US" sz="2000" kern="0" dirty="0" smtClean="0">
                <a:solidFill>
                  <a:srgbClr val="FF0000"/>
                </a:solidFill>
                <a:latin typeface="楷体_GB2312" pitchFamily="49" charset="-122"/>
                <a:ea typeface="楷体_GB2312" pitchFamily="49" charset="-122"/>
              </a:rPr>
              <a:t>☆</a:t>
            </a:r>
            <a:r>
              <a:rPr lang="zh-CN" altLang="en-US" sz="2000" kern="0" dirty="0">
                <a:solidFill>
                  <a:srgbClr val="000000"/>
                </a:solidFill>
                <a:latin typeface="楷体_GB2312" pitchFamily="49" charset="-122"/>
                <a:ea typeface="楷体_GB2312" pitchFamily="49" charset="-122"/>
              </a:rPr>
              <a:t>减少国际游资的冲击，减少国际储备</a:t>
            </a:r>
            <a:r>
              <a:rPr lang="zh-CN" altLang="en-US" sz="2000" kern="0" dirty="0" smtClean="0">
                <a:solidFill>
                  <a:srgbClr val="000000"/>
                </a:solidFill>
                <a:latin typeface="楷体_GB2312" pitchFamily="49" charset="-122"/>
                <a:ea typeface="楷体_GB2312" pitchFamily="49" charset="-122"/>
              </a:rPr>
              <a:t>需求。</a:t>
            </a:r>
            <a:endParaRPr lang="zh-CN" altLang="en-US" sz="2000" kern="0" dirty="0">
              <a:solidFill>
                <a:srgbClr val="000000"/>
              </a:solidFill>
              <a:latin typeface="楷体_GB2312" pitchFamily="49" charset="-122"/>
              <a:ea typeface="楷体_GB2312" pitchFamily="49" charset="-122"/>
            </a:endParaRPr>
          </a:p>
          <a:p>
            <a:pPr marL="342900" lvl="0" indent="-342900" defTabSz="914400" fontAlgn="base">
              <a:lnSpc>
                <a:spcPct val="100000"/>
              </a:lnSpc>
              <a:spcBef>
                <a:spcPct val="20000"/>
              </a:spcBef>
              <a:spcAft>
                <a:spcPct val="0"/>
              </a:spcAft>
              <a:defRPr/>
            </a:pPr>
            <a:r>
              <a:rPr lang="zh-CN" altLang="en-US" sz="2000" kern="0" dirty="0" smtClean="0">
                <a:solidFill>
                  <a:srgbClr val="FF0000"/>
                </a:solidFill>
                <a:latin typeface="楷体_GB2312" pitchFamily="49" charset="-122"/>
                <a:ea typeface="楷体_GB2312" pitchFamily="49" charset="-122"/>
              </a:rPr>
              <a:t>☆</a:t>
            </a:r>
            <a:r>
              <a:rPr lang="zh-CN" altLang="en-US" sz="2000" kern="0" dirty="0">
                <a:solidFill>
                  <a:srgbClr val="000000"/>
                </a:solidFill>
                <a:latin typeface="楷体_GB2312" pitchFamily="49" charset="-122"/>
                <a:ea typeface="楷体_GB2312" pitchFamily="49" charset="-122"/>
              </a:rPr>
              <a:t>内外均衡易于</a:t>
            </a:r>
            <a:r>
              <a:rPr lang="zh-CN" altLang="en-US" sz="2000" kern="0" dirty="0" smtClean="0">
                <a:solidFill>
                  <a:srgbClr val="000000"/>
                </a:solidFill>
                <a:latin typeface="楷体_GB2312" pitchFamily="49" charset="-122"/>
                <a:ea typeface="楷体_GB2312" pitchFamily="49" charset="-122"/>
              </a:rPr>
              <a:t>协调。</a:t>
            </a:r>
            <a:endParaRPr lang="en-US" altLang="zh-CN" sz="2000" kern="0" dirty="0">
              <a:solidFill>
                <a:srgbClr val="000000"/>
              </a:solidFill>
              <a:latin typeface="楷体_GB2312" pitchFamily="49" charset="-122"/>
              <a:ea typeface="楷体_GB2312" pitchFamily="49" charset="-122"/>
            </a:endParaRPr>
          </a:p>
          <a:p>
            <a:pPr marL="342900" lvl="0" indent="-342900" defTabSz="914400" fontAlgn="base">
              <a:lnSpc>
                <a:spcPct val="100000"/>
              </a:lnSpc>
              <a:spcBef>
                <a:spcPct val="20000"/>
              </a:spcBef>
              <a:spcAft>
                <a:spcPct val="0"/>
              </a:spcAft>
              <a:defRPr/>
            </a:pPr>
            <a:r>
              <a:rPr lang="zh-CN" altLang="en-US" sz="2000" kern="0" dirty="0" smtClean="0">
                <a:solidFill>
                  <a:srgbClr val="C00000"/>
                </a:solidFill>
                <a:latin typeface="楷体_GB2312" pitchFamily="49" charset="-122"/>
                <a:ea typeface="楷体_GB2312" pitchFamily="49" charset="-122"/>
              </a:rPr>
              <a:t>货币</a:t>
            </a:r>
            <a:r>
              <a:rPr lang="zh-CN" altLang="en-US" sz="2000" kern="0" dirty="0">
                <a:solidFill>
                  <a:srgbClr val="C00000"/>
                </a:solidFill>
                <a:latin typeface="楷体_GB2312" pitchFamily="49" charset="-122"/>
                <a:ea typeface="楷体_GB2312" pitchFamily="49" charset="-122"/>
              </a:rPr>
              <a:t>、财政</a:t>
            </a:r>
            <a:r>
              <a:rPr lang="zh-CN" altLang="en-US" sz="2000" kern="0" dirty="0" smtClean="0">
                <a:solidFill>
                  <a:srgbClr val="C00000"/>
                </a:solidFill>
                <a:latin typeface="楷体_GB2312" pitchFamily="49" charset="-122"/>
                <a:ea typeface="楷体_GB2312" pitchFamily="49" charset="-122"/>
              </a:rPr>
              <a:t>政策针对内部均衡；汇率针对外部均衡。</a:t>
            </a:r>
            <a:endParaRPr lang="en-US" altLang="zh-CN" sz="2000" kern="0" dirty="0" smtClean="0">
              <a:solidFill>
                <a:srgbClr val="C00000"/>
              </a:solidFill>
              <a:latin typeface="楷体_GB2312" pitchFamily="49" charset="-122"/>
              <a:ea typeface="楷体_GB2312" pitchFamily="49" charset="-122"/>
            </a:endParaRPr>
          </a:p>
          <a:p>
            <a:pPr marL="342900" indent="-342900" defTabSz="914400" fontAlgn="base">
              <a:lnSpc>
                <a:spcPct val="100000"/>
              </a:lnSpc>
              <a:spcBef>
                <a:spcPct val="20000"/>
              </a:spcBef>
              <a:spcAft>
                <a:spcPct val="0"/>
              </a:spcAft>
              <a:defRPr/>
            </a:pPr>
            <a:r>
              <a:rPr lang="zh-CN" altLang="en-US" sz="2000" kern="0" dirty="0" smtClean="0">
                <a:solidFill>
                  <a:srgbClr val="FF0000"/>
                </a:solidFill>
                <a:latin typeface="楷体_GB2312" pitchFamily="49" charset="-122"/>
                <a:ea typeface="楷体_GB2312" pitchFamily="49" charset="-122"/>
              </a:rPr>
              <a:t>☆</a:t>
            </a:r>
            <a:r>
              <a:rPr lang="zh-CN" altLang="en-US" sz="2000" kern="0" dirty="0" smtClean="0">
                <a:solidFill>
                  <a:srgbClr val="000000"/>
                </a:solidFill>
                <a:latin typeface="楷体_GB2312" pitchFamily="49" charset="-122"/>
                <a:ea typeface="楷体_GB2312" pitchFamily="49" charset="-122"/>
              </a:rPr>
              <a:t>防止国外通胀传至国内。</a:t>
            </a:r>
            <a:endParaRPr lang="en-US" altLang="zh-CN" sz="2000" kern="0" dirty="0" smtClean="0">
              <a:solidFill>
                <a:srgbClr val="000000"/>
              </a:solidFill>
              <a:latin typeface="楷体_GB2312" pitchFamily="49" charset="-122"/>
              <a:ea typeface="楷体_GB2312" pitchFamily="49" charset="-122"/>
            </a:endParaRPr>
          </a:p>
          <a:p>
            <a:pPr marL="342900" lvl="0" indent="-342900" defTabSz="914400" fontAlgn="base">
              <a:lnSpc>
                <a:spcPct val="100000"/>
              </a:lnSpc>
              <a:spcBef>
                <a:spcPct val="20000"/>
              </a:spcBef>
              <a:spcAft>
                <a:spcPct val="0"/>
              </a:spcAft>
              <a:defRPr/>
            </a:pPr>
            <a:endParaRPr lang="en-US" altLang="zh-CN" sz="2000" b="1" kern="0" dirty="0">
              <a:solidFill>
                <a:srgbClr val="000000"/>
              </a:solidFill>
              <a:latin typeface="楷体_GB2312" pitchFamily="49" charset="-122"/>
              <a:ea typeface="楷体_GB2312" pitchFamily="49" charset="-122"/>
            </a:endParaRPr>
          </a:p>
        </p:txBody>
      </p:sp>
      <p:sp>
        <p:nvSpPr>
          <p:cNvPr id="17" name="Text Box 44"/>
          <p:cNvSpPr txBox="1">
            <a:spLocks noChangeArrowheads="1"/>
          </p:cNvSpPr>
          <p:nvPr/>
        </p:nvSpPr>
        <p:spPr bwMode="auto">
          <a:xfrm>
            <a:off x="4251873" y="2564904"/>
            <a:ext cx="3456980" cy="3003899"/>
          </a:xfrm>
          <a:prstGeom prst="rect">
            <a:avLst/>
          </a:prstGeom>
          <a:noFill/>
          <a:ln>
            <a:noFill/>
          </a:ln>
          <a:effectLst/>
          <a:extLst>
            <a:ext uri="{909E8E84-426E-40DD-AFC4-6F175D3DCCD1}">
              <a14:hiddenFill xmlns="" xmlns:a14="http://schemas.microsoft.com/office/drawing/2010/main">
                <a:solidFill>
                  <a:srgbClr val="FFFFFF">
                    <a:alpha val="30000"/>
                  </a:srgbClr>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marL="342900" lvl="0" indent="-342900" defTabSz="914400" fontAlgn="base">
              <a:lnSpc>
                <a:spcPct val="100000"/>
              </a:lnSpc>
              <a:spcBef>
                <a:spcPct val="20000"/>
              </a:spcBef>
              <a:spcAft>
                <a:spcPct val="0"/>
              </a:spcAft>
              <a:buFont typeface="Wingdings" panose="05000000000000000000" pitchFamily="2" charset="2"/>
              <a:buChar char="l"/>
              <a:defRPr/>
            </a:pPr>
            <a:r>
              <a:rPr lang="zh-CN" altLang="en-US" sz="2200" kern="0" dirty="0" smtClean="0">
                <a:solidFill>
                  <a:srgbClr val="FFFFFF"/>
                </a:solidFill>
                <a:latin typeface="楷体_GB2312" pitchFamily="49" charset="-122"/>
                <a:ea typeface="楷体_GB2312" pitchFamily="49" charset="-122"/>
              </a:rPr>
              <a:t>不利于</a:t>
            </a:r>
            <a:r>
              <a:rPr lang="zh-CN" altLang="en-US" sz="2200" kern="0" dirty="0">
                <a:solidFill>
                  <a:srgbClr val="FFFFFF"/>
                </a:solidFill>
                <a:latin typeface="楷体_GB2312" pitchFamily="49" charset="-122"/>
                <a:ea typeface="楷体_GB2312" pitchFamily="49" charset="-122"/>
              </a:rPr>
              <a:t>国际贸易和投资的</a:t>
            </a:r>
            <a:r>
              <a:rPr lang="zh-CN" altLang="en-US" sz="2200" kern="0" dirty="0" smtClean="0">
                <a:solidFill>
                  <a:srgbClr val="FFFFFF"/>
                </a:solidFill>
                <a:latin typeface="楷体_GB2312" pitchFamily="49" charset="-122"/>
                <a:ea typeface="楷体_GB2312" pitchFamily="49" charset="-122"/>
              </a:rPr>
              <a:t>发展。</a:t>
            </a:r>
            <a:endParaRPr lang="zh-CN" altLang="en-US" sz="2200" kern="0" dirty="0">
              <a:solidFill>
                <a:srgbClr val="FFFFFF"/>
              </a:solidFill>
              <a:latin typeface="楷体_GB2312" pitchFamily="49" charset="-122"/>
              <a:ea typeface="楷体_GB2312" pitchFamily="49" charset="-122"/>
            </a:endParaRPr>
          </a:p>
          <a:p>
            <a:pPr marL="342900" lvl="0" indent="-342900" defTabSz="914400" fontAlgn="base">
              <a:lnSpc>
                <a:spcPct val="100000"/>
              </a:lnSpc>
              <a:spcBef>
                <a:spcPct val="20000"/>
              </a:spcBef>
              <a:spcAft>
                <a:spcPct val="0"/>
              </a:spcAft>
              <a:buFont typeface="Wingdings" panose="05000000000000000000" pitchFamily="2" charset="2"/>
              <a:buChar char="l"/>
              <a:defRPr/>
            </a:pPr>
            <a:r>
              <a:rPr lang="zh-CN" altLang="en-US" sz="2200" kern="0" dirty="0" smtClean="0">
                <a:solidFill>
                  <a:srgbClr val="FFFFFF"/>
                </a:solidFill>
                <a:latin typeface="楷体_GB2312" pitchFamily="49" charset="-122"/>
                <a:ea typeface="楷体_GB2312" pitchFamily="49" charset="-122"/>
              </a:rPr>
              <a:t>助长</a:t>
            </a:r>
            <a:r>
              <a:rPr lang="zh-CN" altLang="en-US" sz="2200" kern="0" dirty="0">
                <a:solidFill>
                  <a:srgbClr val="FFFFFF"/>
                </a:solidFill>
                <a:latin typeface="楷体_GB2312" pitchFamily="49" charset="-122"/>
                <a:ea typeface="楷体_GB2312" pitchFamily="49" charset="-122"/>
              </a:rPr>
              <a:t>国际金融市场上的投机</a:t>
            </a:r>
            <a:r>
              <a:rPr lang="zh-CN" altLang="en-US" sz="2200" kern="0" dirty="0" smtClean="0">
                <a:solidFill>
                  <a:srgbClr val="FFFFFF"/>
                </a:solidFill>
                <a:latin typeface="楷体_GB2312" pitchFamily="49" charset="-122"/>
                <a:ea typeface="楷体_GB2312" pitchFamily="49" charset="-122"/>
              </a:rPr>
              <a:t>活动。</a:t>
            </a:r>
            <a:endParaRPr lang="en-US" altLang="zh-CN" sz="2200" kern="0" dirty="0" smtClean="0">
              <a:solidFill>
                <a:srgbClr val="FFFFFF"/>
              </a:solidFill>
              <a:latin typeface="楷体_GB2312" pitchFamily="49" charset="-122"/>
              <a:ea typeface="楷体_GB2312" pitchFamily="49" charset="-122"/>
            </a:endParaRPr>
          </a:p>
          <a:p>
            <a:pPr marL="342900" indent="-342900" defTabSz="914400" fontAlgn="base">
              <a:lnSpc>
                <a:spcPct val="100000"/>
              </a:lnSpc>
              <a:spcBef>
                <a:spcPct val="20000"/>
              </a:spcBef>
              <a:spcAft>
                <a:spcPct val="0"/>
              </a:spcAft>
              <a:buFont typeface="Wingdings" panose="05000000000000000000" pitchFamily="2" charset="2"/>
              <a:buChar char="l"/>
              <a:defRPr/>
            </a:pPr>
            <a:r>
              <a:rPr lang="zh-CN" altLang="en-US" sz="2200" kern="0" dirty="0" smtClean="0">
                <a:solidFill>
                  <a:srgbClr val="FFFFFF"/>
                </a:solidFill>
                <a:latin typeface="楷体_GB2312" pitchFamily="49" charset="-122"/>
                <a:ea typeface="楷体_GB2312" pitchFamily="49" charset="-122"/>
              </a:rPr>
              <a:t>引发货币之间竞相贬值</a:t>
            </a:r>
            <a:endParaRPr lang="en-US" altLang="zh-CN" sz="2200" kern="0" dirty="0" smtClean="0">
              <a:solidFill>
                <a:srgbClr val="FFFFFF"/>
              </a:solidFill>
              <a:latin typeface="楷体_GB2312" pitchFamily="49" charset="-122"/>
              <a:ea typeface="楷体_GB2312" pitchFamily="49" charset="-122"/>
            </a:endParaRPr>
          </a:p>
          <a:p>
            <a:pPr marL="342900" lvl="0" indent="-342900" defTabSz="914400" fontAlgn="base">
              <a:lnSpc>
                <a:spcPct val="100000"/>
              </a:lnSpc>
              <a:spcBef>
                <a:spcPct val="20000"/>
              </a:spcBef>
              <a:spcAft>
                <a:spcPct val="0"/>
              </a:spcAft>
              <a:buFont typeface="Wingdings" panose="05000000000000000000" pitchFamily="2" charset="2"/>
              <a:buChar char="l"/>
              <a:defRPr/>
            </a:pPr>
            <a:r>
              <a:rPr lang="zh-CN" altLang="en-US" sz="2200" kern="0" dirty="0" smtClean="0">
                <a:solidFill>
                  <a:srgbClr val="FFFFFF"/>
                </a:solidFill>
                <a:latin typeface="楷体_GB2312" pitchFamily="49" charset="-122"/>
                <a:ea typeface="楷体_GB2312" pitchFamily="49" charset="-122"/>
              </a:rPr>
              <a:t>没有“货币锚”的作用，政府货币政策约束少，可能诱发通胀。</a:t>
            </a:r>
            <a:endParaRPr lang="en-US" altLang="zh-CN" sz="2200" kern="0" dirty="0" smtClean="0">
              <a:solidFill>
                <a:srgbClr val="FFFFFF"/>
              </a:solidFill>
              <a:latin typeface="楷体_GB2312" pitchFamily="49" charset="-122"/>
              <a:ea typeface="楷体_GB2312" pitchFamily="49" charset="-122"/>
            </a:endParaRPr>
          </a:p>
        </p:txBody>
      </p:sp>
      <p:sp>
        <p:nvSpPr>
          <p:cNvPr id="18" name="矩形 17"/>
          <p:cNvSpPr/>
          <p:nvPr/>
        </p:nvSpPr>
        <p:spPr>
          <a:xfrm>
            <a:off x="511017" y="670497"/>
            <a:ext cx="7058750" cy="523220"/>
          </a:xfrm>
          <a:prstGeom prst="rect">
            <a:avLst/>
          </a:prstGeom>
        </p:spPr>
        <p:txBody>
          <a:bodyPr wrap="square">
            <a:spAutoFit/>
          </a:bodyPr>
          <a:lstStyle/>
          <a:p>
            <a:pPr marL="342900" lvl="0" indent="-342900" fontAlgn="base">
              <a:spcBef>
                <a:spcPct val="20000"/>
              </a:spcBef>
              <a:spcAft>
                <a:spcPct val="0"/>
              </a:spcAft>
            </a:pPr>
            <a:r>
              <a:rPr lang="en-US" altLang="zh-CN" sz="2800" b="1" dirty="0" smtClean="0">
                <a:solidFill>
                  <a:srgbClr val="FF0000"/>
                </a:solidFill>
                <a:latin typeface="楷体_GB2312" pitchFamily="49" charset="-122"/>
                <a:ea typeface="楷体_GB2312" pitchFamily="49" charset="-122"/>
                <a:sym typeface="Wingdings 2" pitchFamily="18" charset="2"/>
              </a:rPr>
              <a:t></a:t>
            </a:r>
            <a:r>
              <a:rPr lang="zh-CN" altLang="en-US" sz="2800" b="1" kern="0" dirty="0" smtClean="0">
                <a:latin typeface="楷体_GB2312" pitchFamily="49" charset="-122"/>
                <a:ea typeface="楷体_GB2312" pitchFamily="49" charset="-122"/>
              </a:rPr>
              <a:t>浮动汇率</a:t>
            </a:r>
            <a:r>
              <a:rPr lang="zh-CN" altLang="en-US" sz="2800" b="1" kern="0" dirty="0">
                <a:latin typeface="楷体_GB2312" pitchFamily="49" charset="-122"/>
                <a:ea typeface="楷体_GB2312" pitchFamily="49" charset="-122"/>
              </a:rPr>
              <a:t>制的利弊分析</a:t>
            </a:r>
            <a:endParaRPr lang="en-US" altLang="zh-CN" sz="2800" b="1" kern="0"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300" fill="hold"/>
                                        <p:tgtEl>
                                          <p:spTgt spid="14"/>
                                        </p:tgtEl>
                                        <p:attrNameLst>
                                          <p:attrName>ppt_w</p:attrName>
                                        </p:attrNameLst>
                                      </p:cBhvr>
                                      <p:tavLst>
                                        <p:tav tm="0">
                                          <p:val>
                                            <p:fltVal val="0"/>
                                          </p:val>
                                        </p:tav>
                                        <p:tav tm="100000">
                                          <p:val>
                                            <p:strVal val="#ppt_w"/>
                                          </p:val>
                                        </p:tav>
                                      </p:tavLst>
                                    </p:anim>
                                    <p:anim calcmode="lin" valueType="num">
                                      <p:cBhvr>
                                        <p:cTn id="8" dur="300" fill="hold"/>
                                        <p:tgtEl>
                                          <p:spTgt spid="14"/>
                                        </p:tgtEl>
                                        <p:attrNameLst>
                                          <p:attrName>ppt_h</p:attrName>
                                        </p:attrNameLst>
                                      </p:cBhvr>
                                      <p:tavLst>
                                        <p:tav tm="0">
                                          <p:val>
                                            <p:fltVal val="0"/>
                                          </p:val>
                                        </p:tav>
                                        <p:tav tm="100000">
                                          <p:val>
                                            <p:strVal val="#ppt_h"/>
                                          </p:val>
                                        </p:tav>
                                      </p:tavLst>
                                    </p:anim>
                                    <p:animEffect transition="in" filter="fade">
                                      <p:cBhvr>
                                        <p:cTn id="9" dur="300"/>
                                        <p:tgtEl>
                                          <p:spTgt spid="14"/>
                                        </p:tgtEl>
                                      </p:cBhvr>
                                    </p:animEffect>
                                  </p:childTnLst>
                                </p:cTn>
                              </p:par>
                            </p:childTnLst>
                          </p:cTn>
                        </p:par>
                        <p:par>
                          <p:cTn id="10" fill="hold">
                            <p:stCondLst>
                              <p:cond delay="3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300" fill="hold"/>
                                        <p:tgtEl>
                                          <p:spTgt spid="2"/>
                                        </p:tgtEl>
                                        <p:attrNameLst>
                                          <p:attrName>ppt_w</p:attrName>
                                        </p:attrNameLst>
                                      </p:cBhvr>
                                      <p:tavLst>
                                        <p:tav tm="0">
                                          <p:val>
                                            <p:fltVal val="0"/>
                                          </p:val>
                                        </p:tav>
                                        <p:tav tm="100000">
                                          <p:val>
                                            <p:strVal val="#ppt_w"/>
                                          </p:val>
                                        </p:tav>
                                      </p:tavLst>
                                    </p:anim>
                                    <p:anim calcmode="lin" valueType="num">
                                      <p:cBhvr>
                                        <p:cTn id="14" dur="300" fill="hold"/>
                                        <p:tgtEl>
                                          <p:spTgt spid="2"/>
                                        </p:tgtEl>
                                        <p:attrNameLst>
                                          <p:attrName>ppt_h</p:attrName>
                                        </p:attrNameLst>
                                      </p:cBhvr>
                                      <p:tavLst>
                                        <p:tav tm="0">
                                          <p:val>
                                            <p:fltVal val="0"/>
                                          </p:val>
                                        </p:tav>
                                        <p:tav tm="100000">
                                          <p:val>
                                            <p:strVal val="#ppt_h"/>
                                          </p:val>
                                        </p:tav>
                                      </p:tavLst>
                                    </p:anim>
                                    <p:animEffect transition="in" filter="fade">
                                      <p:cBhvr>
                                        <p:cTn id="15" dur="300"/>
                                        <p:tgtEl>
                                          <p:spTgt spid="2"/>
                                        </p:tgtEl>
                                      </p:cBhvr>
                                    </p:animEffect>
                                  </p:childTnLst>
                                </p:cTn>
                              </p:par>
                            </p:childTnLst>
                          </p:cTn>
                        </p:par>
                        <p:par>
                          <p:cTn id="16" fill="hold">
                            <p:stCondLst>
                              <p:cond delay="6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300"/>
                                        <p:tgtEl>
                                          <p:spTgt spid="16"/>
                                        </p:tgtEl>
                                      </p:cBhvr>
                                    </p:animEffect>
                                  </p:childTnLst>
                                </p:cTn>
                              </p:par>
                            </p:childTnLst>
                          </p:cTn>
                        </p:par>
                        <p:par>
                          <p:cTn id="20" fill="hold">
                            <p:stCondLst>
                              <p:cond delay="900"/>
                            </p:stCondLst>
                            <p:childTnLst>
                              <p:par>
                                <p:cTn id="21" presetID="53" presetClass="entr" presetSubtype="16"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300" fill="hold"/>
                                        <p:tgtEl>
                                          <p:spTgt spid="15"/>
                                        </p:tgtEl>
                                        <p:attrNameLst>
                                          <p:attrName>ppt_w</p:attrName>
                                        </p:attrNameLst>
                                      </p:cBhvr>
                                      <p:tavLst>
                                        <p:tav tm="0">
                                          <p:val>
                                            <p:fltVal val="0"/>
                                          </p:val>
                                        </p:tav>
                                        <p:tav tm="100000">
                                          <p:val>
                                            <p:strVal val="#ppt_w"/>
                                          </p:val>
                                        </p:tav>
                                      </p:tavLst>
                                    </p:anim>
                                    <p:anim calcmode="lin" valueType="num">
                                      <p:cBhvr>
                                        <p:cTn id="24" dur="300" fill="hold"/>
                                        <p:tgtEl>
                                          <p:spTgt spid="15"/>
                                        </p:tgtEl>
                                        <p:attrNameLst>
                                          <p:attrName>ppt_h</p:attrName>
                                        </p:attrNameLst>
                                      </p:cBhvr>
                                      <p:tavLst>
                                        <p:tav tm="0">
                                          <p:val>
                                            <p:fltVal val="0"/>
                                          </p:val>
                                        </p:tav>
                                        <p:tav tm="100000">
                                          <p:val>
                                            <p:strVal val="#ppt_h"/>
                                          </p:val>
                                        </p:tav>
                                      </p:tavLst>
                                    </p:anim>
                                    <p:animEffect transition="in" filter="fade">
                                      <p:cBhvr>
                                        <p:cTn id="25" dur="300"/>
                                        <p:tgtEl>
                                          <p:spTgt spid="15"/>
                                        </p:tgtEl>
                                      </p:cBhvr>
                                    </p:animEffect>
                                  </p:childTnLst>
                                </p:cTn>
                              </p:par>
                            </p:childTnLst>
                          </p:cTn>
                        </p:par>
                        <p:par>
                          <p:cTn id="26" fill="hold">
                            <p:stCondLst>
                              <p:cond delay="1200"/>
                            </p:stCondLst>
                            <p:childTnLst>
                              <p:par>
                                <p:cTn id="27" presetID="53" presetClass="entr" presetSubtype="16"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300" fill="hold"/>
                                        <p:tgtEl>
                                          <p:spTgt spid="4"/>
                                        </p:tgtEl>
                                        <p:attrNameLst>
                                          <p:attrName>ppt_w</p:attrName>
                                        </p:attrNameLst>
                                      </p:cBhvr>
                                      <p:tavLst>
                                        <p:tav tm="0">
                                          <p:val>
                                            <p:fltVal val="0"/>
                                          </p:val>
                                        </p:tav>
                                        <p:tav tm="100000">
                                          <p:val>
                                            <p:strVal val="#ppt_w"/>
                                          </p:val>
                                        </p:tav>
                                      </p:tavLst>
                                    </p:anim>
                                    <p:anim calcmode="lin" valueType="num">
                                      <p:cBhvr>
                                        <p:cTn id="30" dur="300" fill="hold"/>
                                        <p:tgtEl>
                                          <p:spTgt spid="4"/>
                                        </p:tgtEl>
                                        <p:attrNameLst>
                                          <p:attrName>ppt_h</p:attrName>
                                        </p:attrNameLst>
                                      </p:cBhvr>
                                      <p:tavLst>
                                        <p:tav tm="0">
                                          <p:val>
                                            <p:fltVal val="0"/>
                                          </p:val>
                                        </p:tav>
                                        <p:tav tm="100000">
                                          <p:val>
                                            <p:strVal val="#ppt_h"/>
                                          </p:val>
                                        </p:tav>
                                      </p:tavLst>
                                    </p:anim>
                                    <p:animEffect transition="in" filter="fade">
                                      <p:cBhvr>
                                        <p:cTn id="31" dur="300"/>
                                        <p:tgtEl>
                                          <p:spTgt spid="4"/>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3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88640"/>
            <a:ext cx="8686800" cy="927100"/>
          </a:xfrm>
        </p:spPr>
        <p:txBody>
          <a:bodyPr/>
          <a:lstStyle/>
          <a:p>
            <a:r>
              <a:rPr lang="zh-CN" altLang="en-US" sz="3600" dirty="0" smtClean="0">
                <a:latin typeface="楷体_GB2312" pitchFamily="49" charset="-122"/>
                <a:ea typeface="楷体_GB2312" pitchFamily="49" charset="-122"/>
              </a:rPr>
              <a:t>浮动汇率减少国际游资冲击以及助长国际金融市场投机？？？</a:t>
            </a:r>
            <a:endParaRPr lang="zh-CN" altLang="en-US" sz="3600" dirty="0">
              <a:latin typeface="楷体_GB2312" pitchFamily="49" charset="-122"/>
              <a:ea typeface="楷体_GB2312" pitchFamily="49" charset="-122"/>
            </a:endParaRPr>
          </a:p>
        </p:txBody>
      </p:sp>
      <p:cxnSp>
        <p:nvCxnSpPr>
          <p:cNvPr id="5" name="直接箭头连接符 4"/>
          <p:cNvCxnSpPr/>
          <p:nvPr/>
        </p:nvCxnSpPr>
        <p:spPr bwMode="auto">
          <a:xfrm>
            <a:off x="785786" y="5715016"/>
            <a:ext cx="4572032"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 name="直接箭头连接符 6"/>
          <p:cNvCxnSpPr/>
          <p:nvPr/>
        </p:nvCxnSpPr>
        <p:spPr bwMode="auto">
          <a:xfrm rot="5400000" flipH="1" flipV="1">
            <a:off x="-928726" y="4000504"/>
            <a:ext cx="3429024"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785786" y="4857760"/>
            <a:ext cx="5357850" cy="1588"/>
          </a:xfrm>
          <a:prstGeom prst="line">
            <a:avLst/>
          </a:prstGeom>
          <a:solidFill>
            <a:schemeClr val="accent1"/>
          </a:solidFill>
          <a:ln w="476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0" y="2143116"/>
            <a:ext cx="800219" cy="461665"/>
          </a:xfrm>
          <a:prstGeom prst="rect">
            <a:avLst/>
          </a:prstGeom>
          <a:noFill/>
        </p:spPr>
        <p:txBody>
          <a:bodyPr wrap="none" rtlCol="0">
            <a:spAutoFit/>
          </a:bodyPr>
          <a:lstStyle/>
          <a:p>
            <a:r>
              <a:rPr lang="zh-CN" altLang="en-US" sz="2400" b="1" dirty="0" smtClean="0"/>
              <a:t>汇率</a:t>
            </a:r>
            <a:endParaRPr lang="zh-CN" altLang="en-US" sz="2400" b="1" dirty="0"/>
          </a:p>
        </p:txBody>
      </p:sp>
      <p:sp>
        <p:nvSpPr>
          <p:cNvPr id="13" name="任意多边形 12"/>
          <p:cNvSpPr/>
          <p:nvPr/>
        </p:nvSpPr>
        <p:spPr bwMode="auto">
          <a:xfrm>
            <a:off x="802888" y="1248937"/>
            <a:ext cx="5241073" cy="3410414"/>
          </a:xfrm>
          <a:custGeom>
            <a:avLst/>
            <a:gdLst>
              <a:gd name="connsiteX0" fmla="*/ 0 w 5241073"/>
              <a:gd name="connsiteY0" fmla="*/ 3401122 h 3410414"/>
              <a:gd name="connsiteX1" fmla="*/ 211873 w 5241073"/>
              <a:gd name="connsiteY1" fmla="*/ 3378819 h 3410414"/>
              <a:gd name="connsiteX2" fmla="*/ 256478 w 5241073"/>
              <a:gd name="connsiteY2" fmla="*/ 3211551 h 3410414"/>
              <a:gd name="connsiteX3" fmla="*/ 379141 w 5241073"/>
              <a:gd name="connsiteY3" fmla="*/ 3300761 h 3410414"/>
              <a:gd name="connsiteX4" fmla="*/ 524107 w 5241073"/>
              <a:gd name="connsiteY4" fmla="*/ 3200400 h 3410414"/>
              <a:gd name="connsiteX5" fmla="*/ 669073 w 5241073"/>
              <a:gd name="connsiteY5" fmla="*/ 3334214 h 3410414"/>
              <a:gd name="connsiteX6" fmla="*/ 869795 w 5241073"/>
              <a:gd name="connsiteY6" fmla="*/ 3077736 h 3410414"/>
              <a:gd name="connsiteX7" fmla="*/ 970156 w 5241073"/>
              <a:gd name="connsiteY7" fmla="*/ 3278458 h 3410414"/>
              <a:gd name="connsiteX8" fmla="*/ 1092819 w 5241073"/>
              <a:gd name="connsiteY8" fmla="*/ 2865863 h 3410414"/>
              <a:gd name="connsiteX9" fmla="*/ 1248936 w 5241073"/>
              <a:gd name="connsiteY9" fmla="*/ 3111190 h 3410414"/>
              <a:gd name="connsiteX10" fmla="*/ 1416205 w 5241073"/>
              <a:gd name="connsiteY10" fmla="*/ 2888165 h 3410414"/>
              <a:gd name="connsiteX11" fmla="*/ 1616927 w 5241073"/>
              <a:gd name="connsiteY11" fmla="*/ 3111190 h 3410414"/>
              <a:gd name="connsiteX12" fmla="*/ 1806497 w 5241073"/>
              <a:gd name="connsiteY12" fmla="*/ 2442117 h 3410414"/>
              <a:gd name="connsiteX13" fmla="*/ 1951463 w 5241073"/>
              <a:gd name="connsiteY13" fmla="*/ 2575931 h 3410414"/>
              <a:gd name="connsiteX14" fmla="*/ 2118732 w 5241073"/>
              <a:gd name="connsiteY14" fmla="*/ 2319453 h 3410414"/>
              <a:gd name="connsiteX15" fmla="*/ 2330605 w 5241073"/>
              <a:gd name="connsiteY15" fmla="*/ 2609385 h 3410414"/>
              <a:gd name="connsiteX16" fmla="*/ 2475571 w 5241073"/>
              <a:gd name="connsiteY16" fmla="*/ 2174487 h 3410414"/>
              <a:gd name="connsiteX17" fmla="*/ 2665141 w 5241073"/>
              <a:gd name="connsiteY17" fmla="*/ 2386361 h 3410414"/>
              <a:gd name="connsiteX18" fmla="*/ 2698595 w 5241073"/>
              <a:gd name="connsiteY18" fmla="*/ 1873404 h 3410414"/>
              <a:gd name="connsiteX19" fmla="*/ 2843561 w 5241073"/>
              <a:gd name="connsiteY19" fmla="*/ 2085278 h 3410414"/>
              <a:gd name="connsiteX20" fmla="*/ 3088888 w 5241073"/>
              <a:gd name="connsiteY20" fmla="*/ 1572322 h 3410414"/>
              <a:gd name="connsiteX21" fmla="*/ 3200400 w 5241073"/>
              <a:gd name="connsiteY21" fmla="*/ 1839951 h 3410414"/>
              <a:gd name="connsiteX22" fmla="*/ 3423424 w 5241073"/>
              <a:gd name="connsiteY22" fmla="*/ 1516565 h 3410414"/>
              <a:gd name="connsiteX23" fmla="*/ 3557239 w 5241073"/>
              <a:gd name="connsiteY23" fmla="*/ 1694985 h 3410414"/>
              <a:gd name="connsiteX24" fmla="*/ 3958683 w 5241073"/>
              <a:gd name="connsiteY24" fmla="*/ 1137424 h 3410414"/>
              <a:gd name="connsiteX25" fmla="*/ 4125951 w 5241073"/>
              <a:gd name="connsiteY25" fmla="*/ 1382751 h 3410414"/>
              <a:gd name="connsiteX26" fmla="*/ 4572000 w 5241073"/>
              <a:gd name="connsiteY26" fmla="*/ 880946 h 3410414"/>
              <a:gd name="connsiteX27" fmla="*/ 4705814 w 5241073"/>
              <a:gd name="connsiteY27" fmla="*/ 1003609 h 3410414"/>
              <a:gd name="connsiteX28" fmla="*/ 5241073 w 5241073"/>
              <a:gd name="connsiteY28" fmla="*/ 0 h 341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41073" h="3410414">
                <a:moveTo>
                  <a:pt x="0" y="3401122"/>
                </a:moveTo>
                <a:cubicBezTo>
                  <a:pt x="84563" y="3405768"/>
                  <a:pt x="169127" y="3410414"/>
                  <a:pt x="211873" y="3378819"/>
                </a:cubicBezTo>
                <a:cubicBezTo>
                  <a:pt x="254619" y="3347224"/>
                  <a:pt x="228600" y="3224561"/>
                  <a:pt x="256478" y="3211551"/>
                </a:cubicBezTo>
                <a:cubicBezTo>
                  <a:pt x="284356" y="3198541"/>
                  <a:pt x="334536" y="3302619"/>
                  <a:pt x="379141" y="3300761"/>
                </a:cubicBezTo>
                <a:cubicBezTo>
                  <a:pt x="423746" y="3298903"/>
                  <a:pt x="475785" y="3194825"/>
                  <a:pt x="524107" y="3200400"/>
                </a:cubicBezTo>
                <a:cubicBezTo>
                  <a:pt x="572429" y="3205975"/>
                  <a:pt x="611458" y="3354658"/>
                  <a:pt x="669073" y="3334214"/>
                </a:cubicBezTo>
                <a:cubicBezTo>
                  <a:pt x="726688" y="3313770"/>
                  <a:pt x="819615" y="3087029"/>
                  <a:pt x="869795" y="3077736"/>
                </a:cubicBezTo>
                <a:cubicBezTo>
                  <a:pt x="919975" y="3068443"/>
                  <a:pt x="932985" y="3313770"/>
                  <a:pt x="970156" y="3278458"/>
                </a:cubicBezTo>
                <a:cubicBezTo>
                  <a:pt x="1007327" y="3243146"/>
                  <a:pt x="1046356" y="2893741"/>
                  <a:pt x="1092819" y="2865863"/>
                </a:cubicBezTo>
                <a:cubicBezTo>
                  <a:pt x="1139282" y="2837985"/>
                  <a:pt x="1195038" y="3107473"/>
                  <a:pt x="1248936" y="3111190"/>
                </a:cubicBezTo>
                <a:cubicBezTo>
                  <a:pt x="1302834" y="3114907"/>
                  <a:pt x="1354873" y="2888165"/>
                  <a:pt x="1416205" y="2888165"/>
                </a:cubicBezTo>
                <a:cubicBezTo>
                  <a:pt x="1477537" y="2888165"/>
                  <a:pt x="1551878" y="3185531"/>
                  <a:pt x="1616927" y="3111190"/>
                </a:cubicBezTo>
                <a:cubicBezTo>
                  <a:pt x="1681976" y="3036849"/>
                  <a:pt x="1750741" y="2531327"/>
                  <a:pt x="1806497" y="2442117"/>
                </a:cubicBezTo>
                <a:cubicBezTo>
                  <a:pt x="1862253" y="2352907"/>
                  <a:pt x="1899424" y="2596375"/>
                  <a:pt x="1951463" y="2575931"/>
                </a:cubicBezTo>
                <a:cubicBezTo>
                  <a:pt x="2003502" y="2555487"/>
                  <a:pt x="2055542" y="2313877"/>
                  <a:pt x="2118732" y="2319453"/>
                </a:cubicBezTo>
                <a:cubicBezTo>
                  <a:pt x="2181922" y="2325029"/>
                  <a:pt x="2271132" y="2633546"/>
                  <a:pt x="2330605" y="2609385"/>
                </a:cubicBezTo>
                <a:cubicBezTo>
                  <a:pt x="2390078" y="2585224"/>
                  <a:pt x="2419815" y="2211658"/>
                  <a:pt x="2475571" y="2174487"/>
                </a:cubicBezTo>
                <a:cubicBezTo>
                  <a:pt x="2531327" y="2137316"/>
                  <a:pt x="2627970" y="2436541"/>
                  <a:pt x="2665141" y="2386361"/>
                </a:cubicBezTo>
                <a:cubicBezTo>
                  <a:pt x="2702312" y="2336181"/>
                  <a:pt x="2668858" y="1923584"/>
                  <a:pt x="2698595" y="1873404"/>
                </a:cubicBezTo>
                <a:cubicBezTo>
                  <a:pt x="2728332" y="1823224"/>
                  <a:pt x="2778512" y="2135458"/>
                  <a:pt x="2843561" y="2085278"/>
                </a:cubicBezTo>
                <a:cubicBezTo>
                  <a:pt x="2908610" y="2035098"/>
                  <a:pt x="3029415" y="1613210"/>
                  <a:pt x="3088888" y="1572322"/>
                </a:cubicBezTo>
                <a:cubicBezTo>
                  <a:pt x="3148361" y="1531434"/>
                  <a:pt x="3144644" y="1849244"/>
                  <a:pt x="3200400" y="1839951"/>
                </a:cubicBezTo>
                <a:cubicBezTo>
                  <a:pt x="3256156" y="1830658"/>
                  <a:pt x="3363951" y="1540726"/>
                  <a:pt x="3423424" y="1516565"/>
                </a:cubicBezTo>
                <a:cubicBezTo>
                  <a:pt x="3482897" y="1492404"/>
                  <a:pt x="3468029" y="1758175"/>
                  <a:pt x="3557239" y="1694985"/>
                </a:cubicBezTo>
                <a:cubicBezTo>
                  <a:pt x="3646449" y="1631795"/>
                  <a:pt x="3863898" y="1189463"/>
                  <a:pt x="3958683" y="1137424"/>
                </a:cubicBezTo>
                <a:cubicBezTo>
                  <a:pt x="4053468" y="1085385"/>
                  <a:pt x="4023732" y="1425497"/>
                  <a:pt x="4125951" y="1382751"/>
                </a:cubicBezTo>
                <a:cubicBezTo>
                  <a:pt x="4228170" y="1340005"/>
                  <a:pt x="4475356" y="944136"/>
                  <a:pt x="4572000" y="880946"/>
                </a:cubicBezTo>
                <a:cubicBezTo>
                  <a:pt x="4668644" y="817756"/>
                  <a:pt x="4594302" y="1150433"/>
                  <a:pt x="4705814" y="1003609"/>
                </a:cubicBezTo>
                <a:cubicBezTo>
                  <a:pt x="4817326" y="856785"/>
                  <a:pt x="5029199" y="428392"/>
                  <a:pt x="5241073" y="0"/>
                </a:cubicBezTo>
              </a:path>
            </a:pathLst>
          </a:custGeom>
          <a:noFill/>
          <a:ln w="476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4" name="TextBox 13"/>
          <p:cNvSpPr txBox="1"/>
          <p:nvPr/>
        </p:nvSpPr>
        <p:spPr>
          <a:xfrm>
            <a:off x="5643570" y="4929198"/>
            <a:ext cx="2954655" cy="461665"/>
          </a:xfrm>
          <a:prstGeom prst="rect">
            <a:avLst/>
          </a:prstGeom>
          <a:noFill/>
        </p:spPr>
        <p:txBody>
          <a:bodyPr wrap="none" rtlCol="0">
            <a:spAutoFit/>
          </a:bodyPr>
          <a:lstStyle/>
          <a:p>
            <a:r>
              <a:rPr lang="zh-CN" altLang="en-US" sz="2400" b="1" dirty="0" smtClean="0"/>
              <a:t>政府控制的汇率水平</a:t>
            </a:r>
            <a:endParaRPr lang="zh-CN" altLang="en-US" sz="2400" b="1" dirty="0"/>
          </a:p>
        </p:txBody>
      </p:sp>
      <p:sp>
        <p:nvSpPr>
          <p:cNvPr id="15" name="TextBox 14"/>
          <p:cNvSpPr txBox="1"/>
          <p:nvPr/>
        </p:nvSpPr>
        <p:spPr>
          <a:xfrm>
            <a:off x="6189345" y="1285860"/>
            <a:ext cx="2954655" cy="461665"/>
          </a:xfrm>
          <a:prstGeom prst="rect">
            <a:avLst/>
          </a:prstGeom>
          <a:noFill/>
        </p:spPr>
        <p:txBody>
          <a:bodyPr wrap="none" rtlCol="0">
            <a:spAutoFit/>
          </a:bodyPr>
          <a:lstStyle/>
          <a:p>
            <a:r>
              <a:rPr lang="zh-CN" altLang="en-US" sz="2400" dirty="0" smtClean="0">
                <a:latin typeface="楷体_GB2312" pitchFamily="49" charset="-122"/>
                <a:ea typeface="楷体_GB2312" pitchFamily="49" charset="-122"/>
              </a:rPr>
              <a:t>隐含的市场汇率水平</a:t>
            </a:r>
            <a:endParaRPr lang="zh-CN" altLang="en-US" sz="2400" dirty="0">
              <a:latin typeface="楷体_GB2312" pitchFamily="49" charset="-122"/>
              <a:ea typeface="楷体_GB2312" pitchFamily="49" charset="-122"/>
            </a:endParaRPr>
          </a:p>
        </p:txBody>
      </p:sp>
      <p:cxnSp>
        <p:nvCxnSpPr>
          <p:cNvPr id="17" name="直接箭头连接符 16"/>
          <p:cNvCxnSpPr/>
          <p:nvPr/>
        </p:nvCxnSpPr>
        <p:spPr bwMode="auto">
          <a:xfrm rot="5400000" flipH="1" flipV="1">
            <a:off x="4321967" y="3036091"/>
            <a:ext cx="3643338" cy="1588"/>
          </a:xfrm>
          <a:prstGeom prst="straightConnector1">
            <a:avLst/>
          </a:prstGeom>
          <a:solidFill>
            <a:schemeClr val="accent1"/>
          </a:solidFill>
          <a:ln w="47625" cap="flat" cmpd="sng" algn="ctr">
            <a:solidFill>
              <a:srgbClr val="00B050"/>
            </a:solidFill>
            <a:prstDash val="sysDash"/>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4937399" y="2857496"/>
            <a:ext cx="4206601" cy="461665"/>
          </a:xfrm>
          <a:prstGeom prst="rect">
            <a:avLst/>
          </a:prstGeom>
          <a:noFill/>
        </p:spPr>
        <p:txBody>
          <a:bodyPr wrap="none" rtlCol="0">
            <a:spAutoFit/>
          </a:bodyPr>
          <a:lstStyle/>
          <a:p>
            <a:r>
              <a:rPr lang="zh-CN" altLang="en-US" sz="2400" dirty="0" smtClean="0">
                <a:latin typeface="楷体_GB2312" pitchFamily="49" charset="-122"/>
                <a:ea typeface="楷体_GB2312" pitchFamily="49" charset="-122"/>
              </a:rPr>
              <a:t>外汇储备耗完，固定汇率崩溃</a:t>
            </a:r>
            <a:endParaRPr lang="zh-CN" altLang="en-US" sz="2400" dirty="0">
              <a:latin typeface="楷体_GB2312" pitchFamily="49" charset="-122"/>
              <a:ea typeface="楷体_GB2312" pitchFamily="49" charset="-122"/>
            </a:endParaRPr>
          </a:p>
        </p:txBody>
      </p:sp>
      <p:sp>
        <p:nvSpPr>
          <p:cNvPr id="20" name="TextBox 19"/>
          <p:cNvSpPr txBox="1"/>
          <p:nvPr/>
        </p:nvSpPr>
        <p:spPr>
          <a:xfrm>
            <a:off x="5500694" y="5429264"/>
            <a:ext cx="803425" cy="461665"/>
          </a:xfrm>
          <a:prstGeom prst="rect">
            <a:avLst/>
          </a:prstGeom>
          <a:noFill/>
        </p:spPr>
        <p:txBody>
          <a:bodyPr wrap="none" rtlCol="0">
            <a:spAutoFit/>
          </a:bodyPr>
          <a:lstStyle/>
          <a:p>
            <a:r>
              <a:rPr lang="zh-CN" altLang="en-US" sz="2400" b="1" dirty="0" smtClean="0"/>
              <a:t>时间</a:t>
            </a:r>
            <a:endParaRPr lang="zh-CN" altLang="en-US" sz="2400" b="1" dirty="0"/>
          </a:p>
        </p:txBody>
      </p:sp>
      <p:sp>
        <p:nvSpPr>
          <p:cNvPr id="16" name="TextBox 15"/>
          <p:cNvSpPr txBox="1"/>
          <p:nvPr/>
        </p:nvSpPr>
        <p:spPr>
          <a:xfrm>
            <a:off x="1115616" y="5877272"/>
            <a:ext cx="7622600" cy="707886"/>
          </a:xfrm>
          <a:prstGeom prst="rect">
            <a:avLst/>
          </a:prstGeom>
          <a:noFill/>
        </p:spPr>
        <p:txBody>
          <a:bodyPr wrap="none" rtlCol="0">
            <a:spAutoFit/>
          </a:bodyPr>
          <a:lstStyle/>
          <a:p>
            <a:r>
              <a:rPr lang="zh-CN" altLang="en-US" sz="2000" dirty="0" smtClean="0">
                <a:latin typeface="楷体_GB2312" pitchFamily="49" charset="-122"/>
                <a:ea typeface="楷体_GB2312" pitchFamily="49" charset="-122"/>
              </a:rPr>
              <a:t>冲击是对固定汇率制度而言，力度非常大，容易诱发金融危机；</a:t>
            </a:r>
            <a:endParaRPr lang="en-US" altLang="zh-CN" sz="2000" dirty="0" smtClean="0">
              <a:latin typeface="楷体_GB2312" pitchFamily="49" charset="-122"/>
              <a:ea typeface="楷体_GB2312" pitchFamily="49" charset="-122"/>
            </a:endParaRPr>
          </a:p>
          <a:p>
            <a:r>
              <a:rPr lang="zh-CN" altLang="en-US" sz="2000" dirty="0" smtClean="0">
                <a:latin typeface="楷体_GB2312" pitchFamily="49" charset="-122"/>
                <a:ea typeface="楷体_GB2312" pitchFamily="49" charset="-122"/>
              </a:rPr>
              <a:t>投机是对浮动汇率制度而言，力度较弱，一般不会导致金融危机。</a:t>
            </a:r>
            <a:endParaRPr lang="zh-CN" altLang="en-US" sz="2000" dirty="0">
              <a:latin typeface="楷体_GB2312" pitchFamily="49" charset="-122"/>
              <a:ea typeface="楷体_GB2312" pitchFamily="49"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600" dirty="0" smtClean="0">
                <a:solidFill>
                  <a:srgbClr val="7030A0"/>
                </a:solidFill>
                <a:latin typeface="楷体_GB2312" pitchFamily="49" charset="-122"/>
                <a:ea typeface="楷体_GB2312" pitchFamily="49" charset="-122"/>
              </a:rPr>
              <a:t>汇率制度与通胀之间的关系</a:t>
            </a:r>
            <a:endParaRPr lang="zh-CN" altLang="en-US" sz="3600" dirty="0">
              <a:solidFill>
                <a:srgbClr val="7030A0"/>
              </a:solidFill>
              <a:latin typeface="楷体_GB2312" pitchFamily="49" charset="-122"/>
              <a:ea typeface="楷体_GB2312" pitchFamily="49" charset="-122"/>
            </a:endParaRPr>
          </a:p>
        </p:txBody>
      </p:sp>
      <p:sp>
        <p:nvSpPr>
          <p:cNvPr id="3" name="内容占位符 2"/>
          <p:cNvSpPr>
            <a:spLocks noGrp="1"/>
          </p:cNvSpPr>
          <p:nvPr>
            <p:ph idx="1"/>
          </p:nvPr>
        </p:nvSpPr>
        <p:spPr>
          <a:xfrm>
            <a:off x="467544" y="1124744"/>
            <a:ext cx="8229600" cy="4525963"/>
          </a:xfrm>
        </p:spPr>
        <p:txBody>
          <a:bodyPr/>
          <a:lstStyle/>
          <a:p>
            <a:pPr>
              <a:buClr>
                <a:srgbClr val="FF0000"/>
              </a:buClr>
              <a:buFont typeface="Wingdings" pitchFamily="2" charset="2"/>
              <a:buChar char="Ø"/>
            </a:pPr>
            <a:r>
              <a:rPr lang="zh-CN" altLang="en-US" sz="3600" dirty="0" smtClean="0">
                <a:latin typeface="楷体_GB2312" pitchFamily="49" charset="-122"/>
                <a:ea typeface="楷体_GB2312" pitchFamily="49" charset="-122"/>
              </a:rPr>
              <a:t>理论基础：相对购买力平价理论</a:t>
            </a:r>
            <a:endParaRPr lang="en-US" altLang="zh-CN" sz="36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dirty="0" smtClean="0">
                <a:latin typeface="楷体_GB2312" pitchFamily="49" charset="-122"/>
                <a:ea typeface="楷体_GB2312" pitchFamily="49" charset="-122"/>
              </a:rPr>
              <a:t>如果国内通胀水平较低（治理通胀能力较高），通过实施浮动汇率政策，能避免国外通胀传至国内。（浮动汇率的“防火墙”作用，通胀防范较有效）</a:t>
            </a:r>
            <a:endParaRPr lang="en-US" altLang="zh-CN"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dirty="0" smtClean="0">
                <a:latin typeface="楷体_GB2312" pitchFamily="49" charset="-122"/>
                <a:ea typeface="楷体_GB2312" pitchFamily="49" charset="-122"/>
              </a:rPr>
              <a:t>如果国内通胀水平较高，通过选择盯住通胀率较低且稳定的国家货币，能有效降低国内通胀（固定汇率的“货币锚”作用，通胀治理较有效）。</a:t>
            </a:r>
            <a:endParaRPr lang="en-US" altLang="zh-CN" dirty="0" smtClean="0">
              <a:latin typeface="楷体_GB2312" pitchFamily="49" charset="-122"/>
              <a:ea typeface="楷体_GB2312" pitchFamily="49" charset="-122"/>
            </a:endParaRPr>
          </a:p>
          <a:p>
            <a:pPr>
              <a:buClr>
                <a:srgbClr val="FF0000"/>
              </a:buClr>
              <a:buFont typeface="Wingdings" pitchFamily="2" charset="2"/>
              <a:buChar char="Ø"/>
            </a:pPr>
            <a:endParaRPr lang="en-US" altLang="zh-CN" sz="2400" b="1" dirty="0" smtClean="0">
              <a:latin typeface="楷体_GB2312" pitchFamily="49" charset="-122"/>
              <a:ea typeface="楷体_GB2312" pitchFamily="49" charset="-122"/>
            </a:endParaRPr>
          </a:p>
          <a:p>
            <a:pPr lvl="1">
              <a:buClr>
                <a:srgbClr val="FF0000"/>
              </a:buClr>
              <a:buFont typeface="Wingdings" pitchFamily="2" charset="2"/>
              <a:buChar char="ü"/>
            </a:pPr>
            <a:endParaRPr lang="en-US" altLang="zh-CN" sz="2000" b="1" dirty="0" smtClean="0">
              <a:latin typeface="楷体_GB2312" pitchFamily="49" charset="-122"/>
              <a:ea typeface="楷体_GB2312" pitchFamily="49" charset="-122"/>
            </a:endParaRPr>
          </a:p>
          <a:p>
            <a:pPr>
              <a:buClr>
                <a:srgbClr val="FF0000"/>
              </a:buClr>
              <a:buFont typeface="Wingdings" pitchFamily="2" charset="2"/>
              <a:buChar char="Ø"/>
            </a:pPr>
            <a:endParaRPr lang="zh-CN" altLang="en-US" dirty="0"/>
          </a:p>
        </p:txBody>
      </p:sp>
      <p:graphicFrame>
        <p:nvGraphicFramePr>
          <p:cNvPr id="543758" name="Object 14"/>
          <p:cNvGraphicFramePr>
            <a:graphicFrameLocks noChangeAspect="1"/>
          </p:cNvGraphicFramePr>
          <p:nvPr/>
        </p:nvGraphicFramePr>
        <p:xfrm>
          <a:off x="2843808" y="5085184"/>
          <a:ext cx="2641600" cy="1282700"/>
        </p:xfrm>
        <a:graphic>
          <a:graphicData uri="http://schemas.openxmlformats.org/presentationml/2006/ole">
            <p:oleObj spid="_x0000_s543758" name="Equation" r:id="rId3" imgW="939600" imgH="457200" progId="Equation.DSMT4">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1"/>
          <p:cNvGrpSpPr>
            <a:grpSpLocks/>
          </p:cNvGrpSpPr>
          <p:nvPr/>
        </p:nvGrpSpPr>
        <p:grpSpPr bwMode="auto">
          <a:xfrm>
            <a:off x="1331640" y="3861048"/>
            <a:ext cx="2355851" cy="1316037"/>
            <a:chOff x="1489706" y="4329400"/>
            <a:chExt cx="2355176" cy="1316174"/>
          </a:xfrm>
        </p:grpSpPr>
        <p:sp>
          <p:nvSpPr>
            <p:cNvPr id="33" name="左右箭头 32"/>
            <p:cNvSpPr/>
            <p:nvPr/>
          </p:nvSpPr>
          <p:spPr>
            <a:xfrm rot="10729578">
              <a:off x="2462566" y="4927951"/>
              <a:ext cx="1382316" cy="77796"/>
            </a:xfrm>
            <a:prstGeom prst="leftRightArrow">
              <a:avLst>
                <a:gd name="adj1" fmla="val 60000"/>
                <a:gd name="adj2" fmla="val 50000"/>
              </a:avLst>
            </a:prstGeom>
            <a:solidFill>
              <a:srgbClr val="C0504D">
                <a:hueOff val="0"/>
                <a:satOff val="0"/>
                <a:lumOff val="0"/>
                <a:alphaOff val="0"/>
              </a:srgbClr>
            </a:solidFill>
            <a:ln>
              <a:noFill/>
            </a:ln>
            <a:effectLst/>
          </p:spPr>
        </p:sp>
        <p:sp>
          <p:nvSpPr>
            <p:cNvPr id="34" name="圆角矩形 33"/>
            <p:cNvSpPr/>
            <p:nvPr/>
          </p:nvSpPr>
          <p:spPr>
            <a:xfrm>
              <a:off x="1489706" y="4329400"/>
              <a:ext cx="1315661" cy="1316174"/>
            </a:xfrm>
            <a:prstGeom prst="roundRect">
              <a:avLst>
                <a:gd name="adj" fmla="val 50000"/>
              </a:avLst>
            </a:prstGeom>
            <a:solidFill>
              <a:sysClr val="window" lastClr="FFFFFF">
                <a:hueOff val="0"/>
                <a:satOff val="0"/>
                <a:lumOff val="0"/>
                <a:alphaOff val="0"/>
              </a:sysClr>
            </a:solidFill>
            <a:ln w="25400" cap="flat" cmpd="sng" algn="ctr">
              <a:solidFill>
                <a:srgbClr val="C0504D">
                  <a:hueOff val="0"/>
                  <a:satOff val="0"/>
                  <a:lumOff val="0"/>
                  <a:alphaOff val="0"/>
                </a:srgbClr>
              </a:solidFill>
              <a:prstDash val="solid"/>
            </a:ln>
            <a:effectLst/>
          </p:spPr>
        </p:sp>
        <p:sp>
          <p:nvSpPr>
            <p:cNvPr id="35" name="任意多边形 34"/>
            <p:cNvSpPr/>
            <p:nvPr/>
          </p:nvSpPr>
          <p:spPr>
            <a:xfrm>
              <a:off x="1535731" y="4375441"/>
              <a:ext cx="1223611" cy="1224090"/>
            </a:xfrm>
            <a:custGeom>
              <a:avLst/>
              <a:gdLst>
                <a:gd name="connsiteX0" fmla="*/ 0 w 1224041"/>
                <a:gd name="connsiteY0" fmla="*/ 612021 h 1224041"/>
                <a:gd name="connsiteX1" fmla="*/ 612021 w 1224041"/>
                <a:gd name="connsiteY1" fmla="*/ 0 h 1224041"/>
                <a:gd name="connsiteX2" fmla="*/ 612021 w 1224041"/>
                <a:gd name="connsiteY2" fmla="*/ 0 h 1224041"/>
                <a:gd name="connsiteX3" fmla="*/ 1224042 w 1224041"/>
                <a:gd name="connsiteY3" fmla="*/ 612021 h 1224041"/>
                <a:gd name="connsiteX4" fmla="*/ 1224041 w 1224041"/>
                <a:gd name="connsiteY4" fmla="*/ 612021 h 1224041"/>
                <a:gd name="connsiteX5" fmla="*/ 612020 w 1224041"/>
                <a:gd name="connsiteY5" fmla="*/ 1224042 h 1224041"/>
                <a:gd name="connsiteX6" fmla="*/ 612021 w 1224041"/>
                <a:gd name="connsiteY6" fmla="*/ 1224041 h 1224041"/>
                <a:gd name="connsiteX7" fmla="*/ 0 w 1224041"/>
                <a:gd name="connsiteY7" fmla="*/ 612020 h 1224041"/>
                <a:gd name="connsiteX8" fmla="*/ 0 w 1224041"/>
                <a:gd name="connsiteY8" fmla="*/ 612021 h 122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041" h="1224041">
                  <a:moveTo>
                    <a:pt x="0" y="612021"/>
                  </a:moveTo>
                  <a:cubicBezTo>
                    <a:pt x="0" y="274011"/>
                    <a:pt x="274011" y="0"/>
                    <a:pt x="612021" y="0"/>
                  </a:cubicBezTo>
                  <a:lnTo>
                    <a:pt x="612021" y="0"/>
                  </a:lnTo>
                  <a:cubicBezTo>
                    <a:pt x="950031" y="0"/>
                    <a:pt x="1224042" y="274011"/>
                    <a:pt x="1224042" y="612021"/>
                  </a:cubicBezTo>
                  <a:lnTo>
                    <a:pt x="1224041" y="612021"/>
                  </a:lnTo>
                  <a:cubicBezTo>
                    <a:pt x="1224041" y="950031"/>
                    <a:pt x="950030" y="1224042"/>
                    <a:pt x="612020" y="1224042"/>
                  </a:cubicBezTo>
                  <a:lnTo>
                    <a:pt x="612021" y="1224041"/>
                  </a:lnTo>
                  <a:cubicBezTo>
                    <a:pt x="274011" y="1224041"/>
                    <a:pt x="0" y="950030"/>
                    <a:pt x="0" y="612020"/>
                  </a:cubicBezTo>
                  <a:lnTo>
                    <a:pt x="0" y="612021"/>
                  </a:lnTo>
                  <a:close/>
                </a:path>
              </a:pathLst>
            </a:cu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lIns="175551" tIns="35851" rIns="175551" bIns="35851" spcCol="1270" anchor="ctr"/>
            <a:lstStyle/>
            <a:p>
              <a:pPr marL="0" marR="0" lvl="0" indent="0" algn="ctr" defTabSz="977900" eaLnBrk="1" fontAlgn="auto" latinLnBrk="0" hangingPunct="1">
                <a:lnSpc>
                  <a:spcPct val="90000"/>
                </a:lnSpc>
                <a:spcBef>
                  <a:spcPts val="0"/>
                </a:spcBef>
                <a:spcAft>
                  <a:spcPct val="3500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楷体_GB2312" pitchFamily="49" charset="-122"/>
                <a:ea typeface="楷体_GB2312" pitchFamily="49" charset="-122"/>
              </a:endParaRPr>
            </a:p>
          </p:txBody>
        </p:sp>
        <p:sp>
          <p:nvSpPr>
            <p:cNvPr id="36" name="TextBox 3"/>
            <p:cNvSpPr txBox="1">
              <a:spLocks noChangeArrowheads="1"/>
            </p:cNvSpPr>
            <p:nvPr/>
          </p:nvSpPr>
          <p:spPr bwMode="auto">
            <a:xfrm>
              <a:off x="1529342" y="4653135"/>
              <a:ext cx="1216651" cy="400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prstClr val="white"/>
                  </a:solidFill>
                  <a:effectLst/>
                  <a:uLnTx/>
                  <a:uFillTx/>
                  <a:latin typeface="楷体_GB2312" pitchFamily="49" charset="-122"/>
                  <a:ea typeface="楷体_GB2312" pitchFamily="49" charset="-122"/>
                </a:rPr>
                <a:t>外币现钞</a:t>
              </a:r>
              <a:endParaRPr kumimoji="0" lang="zh-CN" altLang="en-US" sz="2000" b="1" i="0" u="none" strike="noStrike" kern="0" cap="none" spc="0" normalizeH="0" baseline="0" noProof="0" dirty="0">
                <a:ln>
                  <a:noFill/>
                </a:ln>
                <a:solidFill>
                  <a:prstClr val="white"/>
                </a:solidFill>
                <a:effectLst/>
                <a:uLnTx/>
                <a:uFillTx/>
                <a:latin typeface="楷体_GB2312" pitchFamily="49" charset="-122"/>
                <a:ea typeface="楷体_GB2312" pitchFamily="49" charset="-122"/>
              </a:endParaRPr>
            </a:p>
          </p:txBody>
        </p:sp>
      </p:grpSp>
      <p:grpSp>
        <p:nvGrpSpPr>
          <p:cNvPr id="3" name="组合 36"/>
          <p:cNvGrpSpPr>
            <a:grpSpLocks/>
          </p:cNvGrpSpPr>
          <p:nvPr/>
        </p:nvGrpSpPr>
        <p:grpSpPr bwMode="auto">
          <a:xfrm>
            <a:off x="2042842" y="2194398"/>
            <a:ext cx="2049462" cy="1389061"/>
            <a:chOff x="2199740" y="2615224"/>
            <a:chExt cx="2050429" cy="1388339"/>
          </a:xfrm>
        </p:grpSpPr>
        <p:sp>
          <p:nvSpPr>
            <p:cNvPr id="38" name="左右箭头 37"/>
            <p:cNvSpPr/>
            <p:nvPr/>
          </p:nvSpPr>
          <p:spPr>
            <a:xfrm rot="13449468">
              <a:off x="2887451" y="3924229"/>
              <a:ext cx="1362718" cy="79334"/>
            </a:xfrm>
            <a:prstGeom prst="leftRightArrow">
              <a:avLst>
                <a:gd name="adj1" fmla="val 60000"/>
                <a:gd name="adj2" fmla="val 50000"/>
              </a:avLst>
            </a:prstGeom>
            <a:solidFill>
              <a:srgbClr val="9BBB59">
                <a:hueOff val="0"/>
                <a:satOff val="0"/>
                <a:lumOff val="0"/>
                <a:alphaOff val="0"/>
              </a:srgbClr>
            </a:solidFill>
            <a:ln>
              <a:noFill/>
            </a:ln>
            <a:effectLst/>
          </p:spPr>
        </p:sp>
        <p:sp>
          <p:nvSpPr>
            <p:cNvPr id="39" name="圆角矩形 38"/>
            <p:cNvSpPr/>
            <p:nvPr/>
          </p:nvSpPr>
          <p:spPr>
            <a:xfrm>
              <a:off x="2199740" y="2615224"/>
              <a:ext cx="1316659" cy="1316940"/>
            </a:xfrm>
            <a:prstGeom prst="roundRect">
              <a:avLst>
                <a:gd name="adj" fmla="val 50000"/>
              </a:avLst>
            </a:prstGeom>
            <a:solidFill>
              <a:sysClr val="window" lastClr="FFFFFF">
                <a:hueOff val="0"/>
                <a:satOff val="0"/>
                <a:lumOff val="0"/>
                <a:alphaOff val="0"/>
              </a:sysClr>
            </a:solidFill>
            <a:ln w="25400" cap="flat" cmpd="sng" algn="ctr">
              <a:solidFill>
                <a:srgbClr val="9BBB59">
                  <a:hueOff val="0"/>
                  <a:satOff val="0"/>
                  <a:lumOff val="0"/>
                  <a:alphaOff val="0"/>
                </a:srgbClr>
              </a:solidFill>
              <a:prstDash val="solid"/>
            </a:ln>
            <a:effectLst/>
          </p:spPr>
        </p:sp>
        <p:sp>
          <p:nvSpPr>
            <p:cNvPr id="40" name="任意多边形 39"/>
            <p:cNvSpPr/>
            <p:nvPr/>
          </p:nvSpPr>
          <p:spPr>
            <a:xfrm>
              <a:off x="2245800" y="2661237"/>
              <a:ext cx="1224540" cy="1223327"/>
            </a:xfrm>
            <a:custGeom>
              <a:avLst/>
              <a:gdLst>
                <a:gd name="connsiteX0" fmla="*/ 0 w 1224041"/>
                <a:gd name="connsiteY0" fmla="*/ 612021 h 1224041"/>
                <a:gd name="connsiteX1" fmla="*/ 612021 w 1224041"/>
                <a:gd name="connsiteY1" fmla="*/ 0 h 1224041"/>
                <a:gd name="connsiteX2" fmla="*/ 612021 w 1224041"/>
                <a:gd name="connsiteY2" fmla="*/ 0 h 1224041"/>
                <a:gd name="connsiteX3" fmla="*/ 1224042 w 1224041"/>
                <a:gd name="connsiteY3" fmla="*/ 612021 h 1224041"/>
                <a:gd name="connsiteX4" fmla="*/ 1224041 w 1224041"/>
                <a:gd name="connsiteY4" fmla="*/ 612021 h 1224041"/>
                <a:gd name="connsiteX5" fmla="*/ 612020 w 1224041"/>
                <a:gd name="connsiteY5" fmla="*/ 1224042 h 1224041"/>
                <a:gd name="connsiteX6" fmla="*/ 612021 w 1224041"/>
                <a:gd name="connsiteY6" fmla="*/ 1224041 h 1224041"/>
                <a:gd name="connsiteX7" fmla="*/ 0 w 1224041"/>
                <a:gd name="connsiteY7" fmla="*/ 612020 h 1224041"/>
                <a:gd name="connsiteX8" fmla="*/ 0 w 1224041"/>
                <a:gd name="connsiteY8" fmla="*/ 612021 h 122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041" h="1224041">
                  <a:moveTo>
                    <a:pt x="0" y="612021"/>
                  </a:moveTo>
                  <a:cubicBezTo>
                    <a:pt x="0" y="274011"/>
                    <a:pt x="274011" y="0"/>
                    <a:pt x="612021" y="0"/>
                  </a:cubicBezTo>
                  <a:lnTo>
                    <a:pt x="612021" y="0"/>
                  </a:lnTo>
                  <a:cubicBezTo>
                    <a:pt x="950031" y="0"/>
                    <a:pt x="1224042" y="274011"/>
                    <a:pt x="1224042" y="612021"/>
                  </a:cubicBezTo>
                  <a:lnTo>
                    <a:pt x="1224041" y="612021"/>
                  </a:lnTo>
                  <a:cubicBezTo>
                    <a:pt x="1224041" y="950031"/>
                    <a:pt x="950030" y="1224042"/>
                    <a:pt x="612020" y="1224042"/>
                  </a:cubicBezTo>
                  <a:lnTo>
                    <a:pt x="612021" y="1224041"/>
                  </a:lnTo>
                  <a:cubicBezTo>
                    <a:pt x="274011" y="1224041"/>
                    <a:pt x="0" y="950030"/>
                    <a:pt x="0" y="612020"/>
                  </a:cubicBezTo>
                  <a:lnTo>
                    <a:pt x="0" y="612021"/>
                  </a:lnTo>
                  <a:close/>
                </a:path>
              </a:pathLst>
            </a:custGeo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lIns="175551" tIns="35851" rIns="175551" bIns="35851" spcCol="1270" anchor="ctr"/>
            <a:lstStyle/>
            <a:p>
              <a:pPr marL="0" marR="0" lvl="0" indent="0" algn="ctr" defTabSz="977900" eaLnBrk="1" fontAlgn="auto" latinLnBrk="0" hangingPunct="1">
                <a:lnSpc>
                  <a:spcPct val="90000"/>
                </a:lnSpc>
                <a:spcBef>
                  <a:spcPts val="0"/>
                </a:spcBef>
                <a:spcAft>
                  <a:spcPct val="3500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楷体_GB2312" pitchFamily="49" charset="-122"/>
                <a:ea typeface="楷体_GB2312" pitchFamily="49" charset="-122"/>
              </a:endParaRPr>
            </a:p>
          </p:txBody>
        </p:sp>
        <p:sp>
          <p:nvSpPr>
            <p:cNvPr id="41" name="TextBox 4"/>
            <p:cNvSpPr txBox="1">
              <a:spLocks noChangeArrowheads="1"/>
            </p:cNvSpPr>
            <p:nvPr/>
          </p:nvSpPr>
          <p:spPr bwMode="auto">
            <a:xfrm>
              <a:off x="2248959" y="2908854"/>
              <a:ext cx="1217574" cy="7075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prstClr val="white"/>
                  </a:solidFill>
                  <a:effectLst/>
                  <a:uLnTx/>
                  <a:uFillTx/>
                  <a:latin typeface="楷体_GB2312" pitchFamily="49" charset="-122"/>
                  <a:ea typeface="楷体_GB2312" pitchFamily="49" charset="-122"/>
                </a:rPr>
                <a:t>外币支付</a:t>
              </a:r>
              <a:endParaRPr kumimoji="0" lang="en-US" altLang="zh-CN" sz="2000" b="1" i="0" u="none" strike="noStrike" kern="0" cap="none" spc="0" normalizeH="0" baseline="0" noProof="0" dirty="0" smtClean="0">
                <a:ln>
                  <a:noFill/>
                </a:ln>
                <a:solidFill>
                  <a:prstClr val="white"/>
                </a:solidFill>
                <a:effectLst/>
                <a:uLnTx/>
                <a:uFillTx/>
                <a:latin typeface="楷体_GB2312" pitchFamily="49" charset="-122"/>
                <a:ea typeface="楷体_GB2312" pitchFamily="49"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prstClr val="white"/>
                  </a:solidFill>
                  <a:effectLst/>
                  <a:uLnTx/>
                  <a:uFillTx/>
                  <a:latin typeface="楷体_GB2312" pitchFamily="49" charset="-122"/>
                  <a:ea typeface="楷体_GB2312" pitchFamily="49" charset="-122"/>
                </a:rPr>
                <a:t>凭证</a:t>
              </a:r>
              <a:endParaRPr kumimoji="0" lang="zh-CN" altLang="en-US" sz="2000" b="1" i="0" u="none" strike="noStrike" kern="0" cap="none" spc="0" normalizeH="0" baseline="0" noProof="0" dirty="0">
                <a:ln>
                  <a:noFill/>
                </a:ln>
                <a:solidFill>
                  <a:prstClr val="white"/>
                </a:solidFill>
                <a:effectLst/>
                <a:uLnTx/>
                <a:uFillTx/>
                <a:latin typeface="楷体_GB2312" pitchFamily="49" charset="-122"/>
                <a:ea typeface="楷体_GB2312" pitchFamily="49" charset="-122"/>
              </a:endParaRPr>
            </a:p>
          </p:txBody>
        </p:sp>
      </p:grpSp>
      <p:grpSp>
        <p:nvGrpSpPr>
          <p:cNvPr id="4" name="组合 41"/>
          <p:cNvGrpSpPr>
            <a:grpSpLocks/>
          </p:cNvGrpSpPr>
          <p:nvPr/>
        </p:nvGrpSpPr>
        <p:grpSpPr bwMode="auto">
          <a:xfrm>
            <a:off x="3755753" y="1484784"/>
            <a:ext cx="1317625" cy="2320926"/>
            <a:chOff x="3913915" y="1905194"/>
            <a:chExt cx="1316174" cy="2320266"/>
          </a:xfrm>
        </p:grpSpPr>
        <p:sp>
          <p:nvSpPr>
            <p:cNvPr id="43" name="左右箭头 42"/>
            <p:cNvSpPr/>
            <p:nvPr/>
          </p:nvSpPr>
          <p:spPr>
            <a:xfrm rot="16200000">
              <a:off x="3895127" y="3508940"/>
              <a:ext cx="1353752" cy="79288"/>
            </a:xfrm>
            <a:prstGeom prst="leftRightArrow">
              <a:avLst>
                <a:gd name="adj1" fmla="val 60000"/>
                <a:gd name="adj2" fmla="val 50000"/>
              </a:avLst>
            </a:prstGeom>
            <a:solidFill>
              <a:srgbClr val="8064A2">
                <a:hueOff val="0"/>
                <a:satOff val="0"/>
                <a:lumOff val="0"/>
                <a:alphaOff val="0"/>
              </a:srgbClr>
            </a:solidFill>
            <a:ln>
              <a:noFill/>
            </a:ln>
            <a:effectLst/>
          </p:spPr>
        </p:sp>
        <p:sp>
          <p:nvSpPr>
            <p:cNvPr id="44" name="圆角矩形 43"/>
            <p:cNvSpPr/>
            <p:nvPr/>
          </p:nvSpPr>
          <p:spPr>
            <a:xfrm>
              <a:off x="3913915" y="1905194"/>
              <a:ext cx="1316174" cy="1315664"/>
            </a:xfrm>
            <a:prstGeom prst="roundRect">
              <a:avLst>
                <a:gd name="adj" fmla="val 50000"/>
              </a:avLst>
            </a:prstGeom>
            <a:solidFill>
              <a:sysClr val="window" lastClr="FFFFFF">
                <a:hueOff val="0"/>
                <a:satOff val="0"/>
                <a:lumOff val="0"/>
                <a:alphaOff val="0"/>
              </a:sysClr>
            </a:solidFill>
            <a:ln w="25400" cap="flat" cmpd="sng" algn="ctr">
              <a:solidFill>
                <a:srgbClr val="8064A2">
                  <a:hueOff val="0"/>
                  <a:satOff val="0"/>
                  <a:lumOff val="0"/>
                  <a:alphaOff val="0"/>
                </a:srgbClr>
              </a:solidFill>
              <a:prstDash val="solid"/>
            </a:ln>
            <a:effectLst/>
          </p:spPr>
        </p:sp>
        <p:sp>
          <p:nvSpPr>
            <p:cNvPr id="45" name="任意多边形 44"/>
            <p:cNvSpPr/>
            <p:nvPr/>
          </p:nvSpPr>
          <p:spPr>
            <a:xfrm>
              <a:off x="3959900" y="1951218"/>
              <a:ext cx="1224200" cy="1223614"/>
            </a:xfrm>
            <a:custGeom>
              <a:avLst/>
              <a:gdLst>
                <a:gd name="connsiteX0" fmla="*/ 0 w 1224041"/>
                <a:gd name="connsiteY0" fmla="*/ 612021 h 1224041"/>
                <a:gd name="connsiteX1" fmla="*/ 612021 w 1224041"/>
                <a:gd name="connsiteY1" fmla="*/ 0 h 1224041"/>
                <a:gd name="connsiteX2" fmla="*/ 612021 w 1224041"/>
                <a:gd name="connsiteY2" fmla="*/ 0 h 1224041"/>
                <a:gd name="connsiteX3" fmla="*/ 1224042 w 1224041"/>
                <a:gd name="connsiteY3" fmla="*/ 612021 h 1224041"/>
                <a:gd name="connsiteX4" fmla="*/ 1224041 w 1224041"/>
                <a:gd name="connsiteY4" fmla="*/ 612021 h 1224041"/>
                <a:gd name="connsiteX5" fmla="*/ 612020 w 1224041"/>
                <a:gd name="connsiteY5" fmla="*/ 1224042 h 1224041"/>
                <a:gd name="connsiteX6" fmla="*/ 612021 w 1224041"/>
                <a:gd name="connsiteY6" fmla="*/ 1224041 h 1224041"/>
                <a:gd name="connsiteX7" fmla="*/ 0 w 1224041"/>
                <a:gd name="connsiteY7" fmla="*/ 612020 h 1224041"/>
                <a:gd name="connsiteX8" fmla="*/ 0 w 1224041"/>
                <a:gd name="connsiteY8" fmla="*/ 612021 h 122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041" h="1224041">
                  <a:moveTo>
                    <a:pt x="0" y="612021"/>
                  </a:moveTo>
                  <a:cubicBezTo>
                    <a:pt x="0" y="274011"/>
                    <a:pt x="274011" y="0"/>
                    <a:pt x="612021" y="0"/>
                  </a:cubicBezTo>
                  <a:lnTo>
                    <a:pt x="612021" y="0"/>
                  </a:lnTo>
                  <a:cubicBezTo>
                    <a:pt x="950031" y="0"/>
                    <a:pt x="1224042" y="274011"/>
                    <a:pt x="1224042" y="612021"/>
                  </a:cubicBezTo>
                  <a:lnTo>
                    <a:pt x="1224041" y="612021"/>
                  </a:lnTo>
                  <a:cubicBezTo>
                    <a:pt x="1224041" y="950031"/>
                    <a:pt x="950030" y="1224042"/>
                    <a:pt x="612020" y="1224042"/>
                  </a:cubicBezTo>
                  <a:lnTo>
                    <a:pt x="612021" y="1224041"/>
                  </a:lnTo>
                  <a:cubicBezTo>
                    <a:pt x="274011" y="1224041"/>
                    <a:pt x="0" y="950030"/>
                    <a:pt x="0" y="612020"/>
                  </a:cubicBezTo>
                  <a:lnTo>
                    <a:pt x="0" y="612021"/>
                  </a:lnTo>
                  <a:close/>
                </a:path>
              </a:pathLst>
            </a:cu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lIns="175551" tIns="35851" rIns="175551" bIns="35851" spcCol="1270" anchor="ctr"/>
            <a:lstStyle/>
            <a:p>
              <a:pPr marL="0" marR="0" lvl="0" indent="0" algn="ctr" defTabSz="977900" eaLnBrk="1" fontAlgn="auto" latinLnBrk="0" hangingPunct="1">
                <a:lnSpc>
                  <a:spcPct val="90000"/>
                </a:lnSpc>
                <a:spcBef>
                  <a:spcPts val="0"/>
                </a:spcBef>
                <a:spcAft>
                  <a:spcPct val="3500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楷体_GB2312" pitchFamily="49" charset="-122"/>
                <a:ea typeface="楷体_GB2312" pitchFamily="49" charset="-122"/>
              </a:endParaRPr>
            </a:p>
          </p:txBody>
        </p:sp>
        <p:sp>
          <p:nvSpPr>
            <p:cNvPr id="46" name="TextBox 5"/>
            <p:cNvSpPr txBox="1">
              <a:spLocks noChangeArrowheads="1"/>
            </p:cNvSpPr>
            <p:nvPr/>
          </p:nvSpPr>
          <p:spPr bwMode="auto">
            <a:xfrm>
              <a:off x="3964171" y="2242609"/>
              <a:ext cx="1215661" cy="7076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lvl="0" algn="ctr" eaLnBrk="1" hangingPunct="1"/>
              <a:r>
                <a:rPr lang="zh-CN" altLang="en-US" sz="2000" kern="0" dirty="0" smtClean="0">
                  <a:solidFill>
                    <a:prstClr val="white"/>
                  </a:solidFill>
                  <a:latin typeface="楷体_GB2312" pitchFamily="49" charset="-122"/>
                  <a:ea typeface="楷体_GB2312" pitchFamily="49" charset="-122"/>
                </a:rPr>
                <a:t>外币</a:t>
              </a:r>
              <a:endParaRPr lang="en-US" altLang="zh-CN" sz="2000" kern="0" dirty="0" smtClean="0">
                <a:solidFill>
                  <a:prstClr val="white"/>
                </a:solidFill>
                <a:latin typeface="楷体_GB2312" pitchFamily="49" charset="-122"/>
                <a:ea typeface="楷体_GB2312" pitchFamily="49" charset="-122"/>
              </a:endParaRPr>
            </a:p>
            <a:p>
              <a:pPr lvl="0" algn="ctr" eaLnBrk="1" hangingPunct="1"/>
              <a:r>
                <a:rPr lang="zh-CN" altLang="en-US" sz="2000" kern="0" dirty="0" smtClean="0">
                  <a:solidFill>
                    <a:prstClr val="white"/>
                  </a:solidFill>
                  <a:latin typeface="楷体_GB2312" pitchFamily="49" charset="-122"/>
                  <a:ea typeface="楷体_GB2312" pitchFamily="49" charset="-122"/>
                </a:rPr>
                <a:t>有价证券</a:t>
              </a:r>
              <a:endParaRPr kumimoji="0" lang="zh-CN" altLang="en-US" sz="2000" b="1" i="0" u="none" strike="noStrike" kern="0" cap="none" spc="0" normalizeH="0" baseline="0" noProof="0" dirty="0">
                <a:ln>
                  <a:noFill/>
                </a:ln>
                <a:solidFill>
                  <a:prstClr val="white"/>
                </a:solidFill>
                <a:effectLst/>
                <a:uLnTx/>
                <a:uFillTx/>
                <a:latin typeface="楷体_GB2312" pitchFamily="49" charset="-122"/>
                <a:ea typeface="楷体_GB2312" pitchFamily="49" charset="-122"/>
              </a:endParaRPr>
            </a:p>
          </p:txBody>
        </p:sp>
      </p:grpSp>
      <p:grpSp>
        <p:nvGrpSpPr>
          <p:cNvPr id="5" name="组合 46"/>
          <p:cNvGrpSpPr>
            <a:grpSpLocks/>
          </p:cNvGrpSpPr>
          <p:nvPr/>
        </p:nvGrpSpPr>
        <p:grpSpPr bwMode="auto">
          <a:xfrm>
            <a:off x="4736830" y="2194398"/>
            <a:ext cx="2106224" cy="1389061"/>
            <a:chOff x="4893830" y="2615224"/>
            <a:chExt cx="2107221" cy="1388339"/>
          </a:xfrm>
        </p:grpSpPr>
        <p:sp>
          <p:nvSpPr>
            <p:cNvPr id="48" name="左右箭头 47"/>
            <p:cNvSpPr/>
            <p:nvPr/>
          </p:nvSpPr>
          <p:spPr>
            <a:xfrm rot="18950532">
              <a:off x="4893830" y="3924229"/>
              <a:ext cx="1362720" cy="79334"/>
            </a:xfrm>
            <a:prstGeom prst="leftRightArrow">
              <a:avLst>
                <a:gd name="adj1" fmla="val 60000"/>
                <a:gd name="adj2" fmla="val 50000"/>
              </a:avLst>
            </a:prstGeom>
            <a:solidFill>
              <a:srgbClr val="4BACC6">
                <a:hueOff val="0"/>
                <a:satOff val="0"/>
                <a:lumOff val="0"/>
                <a:alphaOff val="0"/>
              </a:srgbClr>
            </a:solidFill>
            <a:ln>
              <a:noFill/>
            </a:ln>
            <a:effectLst/>
          </p:spPr>
        </p:sp>
        <p:sp>
          <p:nvSpPr>
            <p:cNvPr id="49" name="圆角矩形 48"/>
            <p:cNvSpPr/>
            <p:nvPr/>
          </p:nvSpPr>
          <p:spPr>
            <a:xfrm>
              <a:off x="5627600" y="2615224"/>
              <a:ext cx="1316660" cy="1316940"/>
            </a:xfrm>
            <a:prstGeom prst="roundRect">
              <a:avLst>
                <a:gd name="adj" fmla="val 50000"/>
              </a:avLst>
            </a:prstGeom>
            <a:solidFill>
              <a:sysClr val="window" lastClr="FFFFFF">
                <a:hueOff val="0"/>
                <a:satOff val="0"/>
                <a:lumOff val="0"/>
                <a:alphaOff val="0"/>
              </a:sysClr>
            </a:solidFill>
            <a:ln w="25400" cap="flat" cmpd="sng" algn="ctr">
              <a:solidFill>
                <a:srgbClr val="4BACC6">
                  <a:hueOff val="0"/>
                  <a:satOff val="0"/>
                  <a:lumOff val="0"/>
                  <a:alphaOff val="0"/>
                </a:srgbClr>
              </a:solidFill>
              <a:prstDash val="solid"/>
            </a:ln>
            <a:effectLst/>
          </p:spPr>
        </p:sp>
        <p:sp>
          <p:nvSpPr>
            <p:cNvPr id="50" name="任意多边形 49"/>
            <p:cNvSpPr/>
            <p:nvPr/>
          </p:nvSpPr>
          <p:spPr>
            <a:xfrm>
              <a:off x="5673659" y="2661237"/>
              <a:ext cx="1224542" cy="1223327"/>
            </a:xfrm>
            <a:custGeom>
              <a:avLst/>
              <a:gdLst>
                <a:gd name="connsiteX0" fmla="*/ 0 w 1224041"/>
                <a:gd name="connsiteY0" fmla="*/ 612021 h 1224041"/>
                <a:gd name="connsiteX1" fmla="*/ 612021 w 1224041"/>
                <a:gd name="connsiteY1" fmla="*/ 0 h 1224041"/>
                <a:gd name="connsiteX2" fmla="*/ 612021 w 1224041"/>
                <a:gd name="connsiteY2" fmla="*/ 0 h 1224041"/>
                <a:gd name="connsiteX3" fmla="*/ 1224042 w 1224041"/>
                <a:gd name="connsiteY3" fmla="*/ 612021 h 1224041"/>
                <a:gd name="connsiteX4" fmla="*/ 1224041 w 1224041"/>
                <a:gd name="connsiteY4" fmla="*/ 612021 h 1224041"/>
                <a:gd name="connsiteX5" fmla="*/ 612020 w 1224041"/>
                <a:gd name="connsiteY5" fmla="*/ 1224042 h 1224041"/>
                <a:gd name="connsiteX6" fmla="*/ 612021 w 1224041"/>
                <a:gd name="connsiteY6" fmla="*/ 1224041 h 1224041"/>
                <a:gd name="connsiteX7" fmla="*/ 0 w 1224041"/>
                <a:gd name="connsiteY7" fmla="*/ 612020 h 1224041"/>
                <a:gd name="connsiteX8" fmla="*/ 0 w 1224041"/>
                <a:gd name="connsiteY8" fmla="*/ 612021 h 122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041" h="1224041">
                  <a:moveTo>
                    <a:pt x="0" y="612021"/>
                  </a:moveTo>
                  <a:cubicBezTo>
                    <a:pt x="0" y="274011"/>
                    <a:pt x="274011" y="0"/>
                    <a:pt x="612021" y="0"/>
                  </a:cubicBezTo>
                  <a:lnTo>
                    <a:pt x="612021" y="0"/>
                  </a:lnTo>
                  <a:cubicBezTo>
                    <a:pt x="950031" y="0"/>
                    <a:pt x="1224042" y="274011"/>
                    <a:pt x="1224042" y="612021"/>
                  </a:cubicBezTo>
                  <a:lnTo>
                    <a:pt x="1224041" y="612021"/>
                  </a:lnTo>
                  <a:cubicBezTo>
                    <a:pt x="1224041" y="950031"/>
                    <a:pt x="950030" y="1224042"/>
                    <a:pt x="612020" y="1224042"/>
                  </a:cubicBezTo>
                  <a:lnTo>
                    <a:pt x="612021" y="1224041"/>
                  </a:lnTo>
                  <a:cubicBezTo>
                    <a:pt x="274011" y="1224041"/>
                    <a:pt x="0" y="950030"/>
                    <a:pt x="0" y="612020"/>
                  </a:cubicBezTo>
                  <a:lnTo>
                    <a:pt x="0" y="612021"/>
                  </a:lnTo>
                  <a:close/>
                </a:path>
              </a:pathLst>
            </a:custGeom>
            <a:solidFill>
              <a:srgbClr val="4BACC6">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lIns="175551" tIns="35851" rIns="175551" bIns="35851" spcCol="1270" anchor="ctr"/>
            <a:lstStyle/>
            <a:p>
              <a:pPr marL="0" marR="0" lvl="0" indent="0" algn="ctr" defTabSz="977900" eaLnBrk="1" fontAlgn="auto" latinLnBrk="0" hangingPunct="1">
                <a:lnSpc>
                  <a:spcPct val="90000"/>
                </a:lnSpc>
                <a:spcBef>
                  <a:spcPts val="0"/>
                </a:spcBef>
                <a:spcAft>
                  <a:spcPct val="3500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楷体_GB2312" pitchFamily="49" charset="-122"/>
                <a:ea typeface="楷体_GB2312" pitchFamily="49" charset="-122"/>
              </a:endParaRPr>
            </a:p>
          </p:txBody>
        </p:sp>
        <p:sp>
          <p:nvSpPr>
            <p:cNvPr id="51" name="TextBox 6"/>
            <p:cNvSpPr txBox="1">
              <a:spLocks noChangeArrowheads="1"/>
            </p:cNvSpPr>
            <p:nvPr/>
          </p:nvSpPr>
          <p:spPr bwMode="auto">
            <a:xfrm>
              <a:off x="5525269" y="3088330"/>
              <a:ext cx="1475782" cy="3999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lvl="0" algn="ctr" eaLnBrk="1" hangingPunct="1"/>
              <a:r>
                <a:rPr lang="zh-CN" altLang="en-US" sz="2000" kern="0" dirty="0">
                  <a:solidFill>
                    <a:prstClr val="white"/>
                  </a:solidFill>
                  <a:latin typeface="楷体_GB2312" pitchFamily="49" charset="-122"/>
                  <a:ea typeface="楷体_GB2312" pitchFamily="49" charset="-122"/>
                </a:rPr>
                <a:t>特别提款权</a:t>
              </a:r>
              <a:endParaRPr kumimoji="0" lang="zh-CN" altLang="en-US" sz="2000" b="1" i="0" u="none" strike="noStrike" kern="0" cap="none" spc="0" normalizeH="0" baseline="0" noProof="0" dirty="0">
                <a:ln>
                  <a:noFill/>
                </a:ln>
                <a:solidFill>
                  <a:prstClr val="white"/>
                </a:solidFill>
                <a:effectLst/>
                <a:uLnTx/>
                <a:uFillTx/>
                <a:latin typeface="楷体_GB2312" pitchFamily="49" charset="-122"/>
                <a:ea typeface="楷体_GB2312" pitchFamily="49" charset="-122"/>
              </a:endParaRPr>
            </a:p>
          </p:txBody>
        </p:sp>
      </p:grpSp>
      <p:grpSp>
        <p:nvGrpSpPr>
          <p:cNvPr id="6" name="组合 51"/>
          <p:cNvGrpSpPr>
            <a:grpSpLocks/>
          </p:cNvGrpSpPr>
          <p:nvPr/>
        </p:nvGrpSpPr>
        <p:grpSpPr bwMode="auto">
          <a:xfrm>
            <a:off x="5096472" y="3861048"/>
            <a:ext cx="2355848" cy="1316037"/>
            <a:chOff x="5299118" y="4329400"/>
            <a:chExt cx="2355175" cy="1316174"/>
          </a:xfrm>
        </p:grpSpPr>
        <p:sp>
          <p:nvSpPr>
            <p:cNvPr id="53" name="左右箭头 52"/>
            <p:cNvSpPr/>
            <p:nvPr/>
          </p:nvSpPr>
          <p:spPr>
            <a:xfrm rot="70422">
              <a:off x="5299118" y="4927951"/>
              <a:ext cx="1382318" cy="77796"/>
            </a:xfrm>
            <a:prstGeom prst="leftRightArrow">
              <a:avLst>
                <a:gd name="adj1" fmla="val 60000"/>
                <a:gd name="adj2" fmla="val 50000"/>
              </a:avLst>
            </a:prstGeom>
            <a:solidFill>
              <a:srgbClr val="F79646">
                <a:hueOff val="0"/>
                <a:satOff val="0"/>
                <a:lumOff val="0"/>
                <a:alphaOff val="0"/>
              </a:srgbClr>
            </a:solidFill>
            <a:ln>
              <a:noFill/>
            </a:ln>
            <a:effectLst/>
          </p:spPr>
        </p:sp>
        <p:sp>
          <p:nvSpPr>
            <p:cNvPr id="54" name="圆角矩形 53"/>
            <p:cNvSpPr/>
            <p:nvPr/>
          </p:nvSpPr>
          <p:spPr>
            <a:xfrm>
              <a:off x="6338632" y="4329400"/>
              <a:ext cx="1315661" cy="1316174"/>
            </a:xfrm>
            <a:prstGeom prst="roundRect">
              <a:avLst>
                <a:gd name="adj" fmla="val 50000"/>
              </a:avLst>
            </a:prstGeom>
            <a:solidFill>
              <a:sysClr val="window" lastClr="FFFFFF">
                <a:hueOff val="0"/>
                <a:satOff val="0"/>
                <a:lumOff val="0"/>
                <a:alphaOff val="0"/>
              </a:sysClr>
            </a:solidFill>
            <a:ln w="25400" cap="flat" cmpd="sng" algn="ctr">
              <a:solidFill>
                <a:srgbClr val="F79646">
                  <a:hueOff val="0"/>
                  <a:satOff val="0"/>
                  <a:lumOff val="0"/>
                  <a:alphaOff val="0"/>
                </a:srgbClr>
              </a:solidFill>
              <a:prstDash val="solid"/>
            </a:ln>
            <a:effectLst/>
          </p:spPr>
        </p:sp>
        <p:sp>
          <p:nvSpPr>
            <p:cNvPr id="55" name="任意多边形 54"/>
            <p:cNvSpPr/>
            <p:nvPr/>
          </p:nvSpPr>
          <p:spPr>
            <a:xfrm>
              <a:off x="6384656" y="4375441"/>
              <a:ext cx="1223613" cy="1224090"/>
            </a:xfrm>
            <a:custGeom>
              <a:avLst/>
              <a:gdLst>
                <a:gd name="connsiteX0" fmla="*/ 0 w 1224041"/>
                <a:gd name="connsiteY0" fmla="*/ 612021 h 1224041"/>
                <a:gd name="connsiteX1" fmla="*/ 612021 w 1224041"/>
                <a:gd name="connsiteY1" fmla="*/ 0 h 1224041"/>
                <a:gd name="connsiteX2" fmla="*/ 612021 w 1224041"/>
                <a:gd name="connsiteY2" fmla="*/ 0 h 1224041"/>
                <a:gd name="connsiteX3" fmla="*/ 1224042 w 1224041"/>
                <a:gd name="connsiteY3" fmla="*/ 612021 h 1224041"/>
                <a:gd name="connsiteX4" fmla="*/ 1224041 w 1224041"/>
                <a:gd name="connsiteY4" fmla="*/ 612021 h 1224041"/>
                <a:gd name="connsiteX5" fmla="*/ 612020 w 1224041"/>
                <a:gd name="connsiteY5" fmla="*/ 1224042 h 1224041"/>
                <a:gd name="connsiteX6" fmla="*/ 612021 w 1224041"/>
                <a:gd name="connsiteY6" fmla="*/ 1224041 h 1224041"/>
                <a:gd name="connsiteX7" fmla="*/ 0 w 1224041"/>
                <a:gd name="connsiteY7" fmla="*/ 612020 h 1224041"/>
                <a:gd name="connsiteX8" fmla="*/ 0 w 1224041"/>
                <a:gd name="connsiteY8" fmla="*/ 612021 h 122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041" h="1224041">
                  <a:moveTo>
                    <a:pt x="0" y="612021"/>
                  </a:moveTo>
                  <a:cubicBezTo>
                    <a:pt x="0" y="274011"/>
                    <a:pt x="274011" y="0"/>
                    <a:pt x="612021" y="0"/>
                  </a:cubicBezTo>
                  <a:lnTo>
                    <a:pt x="612021" y="0"/>
                  </a:lnTo>
                  <a:cubicBezTo>
                    <a:pt x="950031" y="0"/>
                    <a:pt x="1224042" y="274011"/>
                    <a:pt x="1224042" y="612021"/>
                  </a:cubicBezTo>
                  <a:lnTo>
                    <a:pt x="1224041" y="612021"/>
                  </a:lnTo>
                  <a:cubicBezTo>
                    <a:pt x="1224041" y="950031"/>
                    <a:pt x="950030" y="1224042"/>
                    <a:pt x="612020" y="1224042"/>
                  </a:cubicBezTo>
                  <a:lnTo>
                    <a:pt x="612021" y="1224041"/>
                  </a:lnTo>
                  <a:cubicBezTo>
                    <a:pt x="274011" y="1224041"/>
                    <a:pt x="0" y="950030"/>
                    <a:pt x="0" y="612020"/>
                  </a:cubicBezTo>
                  <a:lnTo>
                    <a:pt x="0" y="612021"/>
                  </a:lnTo>
                  <a:close/>
                </a:path>
              </a:pathLst>
            </a:custGeom>
            <a:solidFill>
              <a:srgbClr val="F79646">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lIns="175551" tIns="35851" rIns="175551" bIns="35851" spcCol="1270" anchor="ctr"/>
            <a:lstStyle/>
            <a:p>
              <a:pPr marL="0" marR="0" lvl="0" indent="0" algn="ctr" defTabSz="977900" eaLnBrk="1" fontAlgn="auto" latinLnBrk="0" hangingPunct="1">
                <a:lnSpc>
                  <a:spcPct val="90000"/>
                </a:lnSpc>
                <a:spcBef>
                  <a:spcPts val="0"/>
                </a:spcBef>
                <a:spcAft>
                  <a:spcPct val="3500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楷体_GB2312" pitchFamily="49" charset="-122"/>
                <a:ea typeface="楷体_GB2312" pitchFamily="49" charset="-122"/>
              </a:endParaRPr>
            </a:p>
          </p:txBody>
        </p:sp>
        <p:sp>
          <p:nvSpPr>
            <p:cNvPr id="56" name="TextBox 7"/>
            <p:cNvSpPr txBox="1">
              <a:spLocks noChangeArrowheads="1"/>
            </p:cNvSpPr>
            <p:nvPr/>
          </p:nvSpPr>
          <p:spPr bwMode="auto">
            <a:xfrm>
              <a:off x="6389880" y="4653135"/>
              <a:ext cx="1216653" cy="7079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lvl="0" algn="ctr" eaLnBrk="1" hangingPunct="1"/>
              <a:r>
                <a:rPr lang="zh-CN" altLang="en-US" sz="2000" kern="0" dirty="0" smtClean="0">
                  <a:solidFill>
                    <a:prstClr val="white"/>
                  </a:solidFill>
                  <a:latin typeface="楷体_GB2312" pitchFamily="49" charset="-122"/>
                  <a:ea typeface="楷体_GB2312" pitchFamily="49" charset="-122"/>
                </a:rPr>
                <a:t>其他</a:t>
              </a:r>
              <a:endParaRPr lang="en-US" altLang="zh-CN" sz="2000" kern="0" dirty="0" smtClean="0">
                <a:solidFill>
                  <a:prstClr val="white"/>
                </a:solidFill>
                <a:latin typeface="楷体_GB2312" pitchFamily="49" charset="-122"/>
                <a:ea typeface="楷体_GB2312" pitchFamily="49" charset="-122"/>
              </a:endParaRPr>
            </a:p>
            <a:p>
              <a:pPr lvl="0" algn="ctr" eaLnBrk="1" hangingPunct="1"/>
              <a:r>
                <a:rPr lang="zh-CN" altLang="en-US" sz="2000" kern="0" dirty="0" smtClean="0">
                  <a:solidFill>
                    <a:prstClr val="white"/>
                  </a:solidFill>
                  <a:latin typeface="楷体_GB2312" pitchFamily="49" charset="-122"/>
                  <a:ea typeface="楷体_GB2312" pitchFamily="49" charset="-122"/>
                </a:rPr>
                <a:t>外汇</a:t>
              </a:r>
              <a:r>
                <a:rPr lang="zh-CN" altLang="en-US" sz="2000" kern="0" dirty="0">
                  <a:solidFill>
                    <a:prstClr val="white"/>
                  </a:solidFill>
                  <a:latin typeface="楷体_GB2312" pitchFamily="49" charset="-122"/>
                  <a:ea typeface="楷体_GB2312" pitchFamily="49" charset="-122"/>
                </a:rPr>
                <a:t>资产</a:t>
              </a:r>
              <a:endParaRPr kumimoji="0" lang="zh-CN" altLang="en-US" sz="2000" b="1" i="0" u="none" strike="noStrike" kern="0" cap="none" spc="0" normalizeH="0" baseline="0" noProof="0" dirty="0">
                <a:ln>
                  <a:noFill/>
                </a:ln>
                <a:solidFill>
                  <a:prstClr val="white"/>
                </a:solidFill>
                <a:effectLst/>
                <a:uLnTx/>
                <a:uFillTx/>
                <a:latin typeface="楷体_GB2312" pitchFamily="49" charset="-122"/>
                <a:ea typeface="楷体_GB2312" pitchFamily="49" charset="-122"/>
              </a:endParaRPr>
            </a:p>
          </p:txBody>
        </p:sp>
      </p:grpSp>
      <p:grpSp>
        <p:nvGrpSpPr>
          <p:cNvPr id="7" name="组合 56"/>
          <p:cNvGrpSpPr>
            <a:grpSpLocks/>
          </p:cNvGrpSpPr>
          <p:nvPr/>
        </p:nvGrpSpPr>
        <p:grpSpPr bwMode="auto">
          <a:xfrm>
            <a:off x="3173141" y="3326284"/>
            <a:ext cx="2482850" cy="2482850"/>
            <a:chOff x="3330326" y="3745811"/>
            <a:chExt cx="2483346" cy="2483346"/>
          </a:xfrm>
        </p:grpSpPr>
        <p:sp>
          <p:nvSpPr>
            <p:cNvPr id="58" name="任意多边形 57"/>
            <p:cNvSpPr/>
            <p:nvPr/>
          </p:nvSpPr>
          <p:spPr>
            <a:xfrm>
              <a:off x="3330326" y="3745811"/>
              <a:ext cx="2483346" cy="2483346"/>
            </a:xfrm>
            <a:custGeom>
              <a:avLst/>
              <a:gdLst>
                <a:gd name="connsiteX0" fmla="*/ 0 w 2483346"/>
                <a:gd name="connsiteY0" fmla="*/ 1241673 h 2483346"/>
                <a:gd name="connsiteX1" fmla="*/ 1241673 w 2483346"/>
                <a:gd name="connsiteY1" fmla="*/ 0 h 2483346"/>
                <a:gd name="connsiteX2" fmla="*/ 2483346 w 2483346"/>
                <a:gd name="connsiteY2" fmla="*/ 1241673 h 2483346"/>
                <a:gd name="connsiteX3" fmla="*/ 1241673 w 2483346"/>
                <a:gd name="connsiteY3" fmla="*/ 1241673 h 2483346"/>
                <a:gd name="connsiteX4" fmla="*/ 0 w 2483346"/>
                <a:gd name="connsiteY4" fmla="*/ 1241673 h 2483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3346" h="2483346">
                  <a:moveTo>
                    <a:pt x="0" y="1241673"/>
                  </a:moveTo>
                  <a:cubicBezTo>
                    <a:pt x="0" y="555916"/>
                    <a:pt x="555916" y="0"/>
                    <a:pt x="1241673" y="0"/>
                  </a:cubicBezTo>
                  <a:cubicBezTo>
                    <a:pt x="1927430" y="0"/>
                    <a:pt x="2483346" y="555916"/>
                    <a:pt x="2483346" y="1241673"/>
                  </a:cubicBezTo>
                  <a:lnTo>
                    <a:pt x="1241673" y="1241673"/>
                  </a:lnTo>
                  <a:lnTo>
                    <a:pt x="0" y="1241673"/>
                  </a:lnTo>
                  <a:close/>
                </a:path>
              </a:pathLst>
            </a:cu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lIns="76200" tIns="0" rIns="76200" bIns="381000" spcCol="1270" anchor="ctr"/>
            <a:lstStyle/>
            <a:p>
              <a:pPr marL="0" marR="0" lvl="0" indent="0" algn="ctr" defTabSz="889000" eaLnBrk="1" fontAlgn="auto" latinLnBrk="0" hangingPunct="1">
                <a:lnSpc>
                  <a:spcPct val="90000"/>
                </a:lnSpc>
                <a:spcBef>
                  <a:spcPts val="0"/>
                </a:spcBef>
                <a:spcAft>
                  <a:spcPct val="3500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楷体_GB2312" pitchFamily="49" charset="-122"/>
                <a:ea typeface="楷体_GB2312" pitchFamily="49" charset="-122"/>
              </a:endParaRPr>
            </a:p>
          </p:txBody>
        </p:sp>
        <p:sp>
          <p:nvSpPr>
            <p:cNvPr id="59" name="TextBox 2"/>
            <p:cNvSpPr txBox="1">
              <a:spLocks noChangeArrowheads="1"/>
            </p:cNvSpPr>
            <p:nvPr/>
          </p:nvSpPr>
          <p:spPr bwMode="auto">
            <a:xfrm>
              <a:off x="3649129" y="4208659"/>
              <a:ext cx="1733513" cy="400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FFC000"/>
                  </a:solidFill>
                  <a:effectLst/>
                  <a:uLnTx/>
                  <a:uFillTx/>
                  <a:latin typeface="楷体_GB2312" pitchFamily="49" charset="-122"/>
                  <a:ea typeface="楷体_GB2312" pitchFamily="49" charset="-122"/>
                </a:rPr>
                <a:t>我国外汇构成</a:t>
              </a:r>
              <a:endParaRPr kumimoji="0" lang="en-US" altLang="zh-CN" sz="2000" b="1" i="0" u="none" strike="noStrike" kern="0" cap="none" spc="0" normalizeH="0" baseline="0" noProof="0" dirty="0">
                <a:ln>
                  <a:noFill/>
                </a:ln>
                <a:solidFill>
                  <a:srgbClr val="FFC000"/>
                </a:solidFill>
                <a:effectLst/>
                <a:uLnTx/>
                <a:uFillTx/>
                <a:latin typeface="楷体_GB2312" pitchFamily="49" charset="-122"/>
                <a:ea typeface="楷体_GB2312" pitchFamily="49" charset="-122"/>
              </a:endParaRPr>
            </a:p>
          </p:txBody>
        </p:sp>
      </p:grpSp>
    </p:spTree>
    <p:extLst>
      <p:ext uri="{BB962C8B-B14F-4D97-AF65-F5344CB8AC3E}">
        <p14:creationId xmlns="" xmlns:p14="http://schemas.microsoft.com/office/powerpoint/2010/main" val="416682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50"/>
                                        <p:tgtEl>
                                          <p:spTgt spid="2"/>
                                        </p:tgtEl>
                                      </p:cBhvr>
                                    </p:animEffect>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250"/>
                                        <p:tgtEl>
                                          <p:spTgt spid="3"/>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250"/>
                                        <p:tgtEl>
                                          <p:spTgt spid="4"/>
                                        </p:tgtEl>
                                      </p:cBhvr>
                                    </p:animEffect>
                                  </p:childTnLst>
                                </p:cTn>
                              </p:par>
                            </p:childTnLst>
                          </p:cTn>
                        </p:par>
                        <p:par>
                          <p:cTn id="21" fill="hold">
                            <p:stCondLst>
                              <p:cond delay="1250"/>
                            </p:stCondLst>
                            <p:childTnLst>
                              <p:par>
                                <p:cTn id="22" presetID="10"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250"/>
                                        <p:tgtEl>
                                          <p:spTgt spid="5"/>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27100"/>
          </a:xfrm>
        </p:spPr>
        <p:txBody>
          <a:bodyPr/>
          <a:lstStyle/>
          <a:p>
            <a:r>
              <a:rPr lang="zh-CN" altLang="en-US" dirty="0" smtClean="0">
                <a:latin typeface="隶书" pitchFamily="49" charset="-122"/>
                <a:ea typeface="隶书" pitchFamily="49" charset="-122"/>
              </a:rPr>
              <a:t>三、人民币汇率制度</a:t>
            </a:r>
            <a:endParaRPr lang="zh-CN" altLang="en-US" dirty="0"/>
          </a:p>
        </p:txBody>
      </p:sp>
      <p:graphicFrame>
        <p:nvGraphicFramePr>
          <p:cNvPr id="6" name="表格 5"/>
          <p:cNvGraphicFramePr>
            <a:graphicFrameLocks noGrp="1"/>
          </p:cNvGraphicFramePr>
          <p:nvPr/>
        </p:nvGraphicFramePr>
        <p:xfrm>
          <a:off x="285720" y="785794"/>
          <a:ext cx="8715435" cy="5399762"/>
        </p:xfrm>
        <a:graphic>
          <a:graphicData uri="http://schemas.openxmlformats.org/drawingml/2006/table">
            <a:tbl>
              <a:tblPr/>
              <a:tblGrid>
                <a:gridCol w="1571636"/>
                <a:gridCol w="1928826"/>
                <a:gridCol w="1857388"/>
                <a:gridCol w="1614498"/>
                <a:gridCol w="1743087"/>
              </a:tblGrid>
              <a:tr h="482989">
                <a:tc gridSpan="2">
                  <a:txBody>
                    <a:bodyPr/>
                    <a:lstStyle/>
                    <a:p>
                      <a:pPr algn="ctr" fontAlgn="b"/>
                      <a:r>
                        <a:rPr lang="zh-CN" altLang="en-US" sz="1600" b="0" i="0" u="none" strike="noStrike" dirty="0">
                          <a:latin typeface="Times New Roman" pitchFamily="18" charset="0"/>
                          <a:ea typeface="楷体_GB2312" pitchFamily="49" charset="-122"/>
                          <a:cs typeface="Times New Roman" pitchFamily="18" charset="0"/>
                        </a:rPr>
                        <a:t>经济转轨阶段的汇率制度</a:t>
                      </a:r>
                    </a:p>
                  </a:txBody>
                  <a:tcPr marL="7625" marR="7625" marT="76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zh-CN" altLang="en-US" sz="1600" b="0" i="0" u="none" strike="noStrike" dirty="0">
                        <a:latin typeface="宋体"/>
                      </a:endParaRPr>
                    </a:p>
                  </a:txBody>
                  <a:tcPr marL="7625" marR="7625" marT="76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zh-CN" altLang="en-US" sz="1600" b="0" i="0" u="none" strike="noStrike" dirty="0" smtClean="0">
                          <a:latin typeface="Times New Roman" pitchFamily="18" charset="0"/>
                          <a:ea typeface="楷体_GB2312" pitchFamily="49" charset="-122"/>
                          <a:cs typeface="Times New Roman" pitchFamily="18" charset="0"/>
                        </a:rPr>
                        <a:t>社会主义市场经济时期的汇率制度</a:t>
                      </a:r>
                    </a:p>
                  </a:txBody>
                  <a:tcPr marL="7625" marR="7625" marT="76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zh-CN" altLang="en-US" sz="1600" b="0" i="0" u="none" strike="noStrike" dirty="0">
                        <a:latin typeface="Arial"/>
                      </a:endParaRPr>
                    </a:p>
                  </a:txBody>
                  <a:tcPr marL="7625" marR="7625" marT="76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zh-CN" altLang="en-US" sz="1600" b="0" i="0" u="none" strike="noStrike">
                        <a:latin typeface="Arial"/>
                      </a:endParaRPr>
                    </a:p>
                  </a:txBody>
                  <a:tcPr marL="7625" marR="7625" marT="76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0352">
                <a:tc gridSpan="2">
                  <a:txBody>
                    <a:bodyPr/>
                    <a:lstStyle/>
                    <a:p>
                      <a:pPr algn="ctr" fontAlgn="b"/>
                      <a:r>
                        <a:rPr lang="en-US" altLang="zh-CN" sz="1600" b="0" i="0" u="none" strike="noStrike" dirty="0" smtClean="0">
                          <a:latin typeface="Times New Roman" pitchFamily="18" charset="0"/>
                          <a:ea typeface="楷体_GB2312" pitchFamily="49" charset="-122"/>
                          <a:cs typeface="Times New Roman" pitchFamily="18" charset="0"/>
                        </a:rPr>
                        <a:t>1979-1993</a:t>
                      </a:r>
                      <a:endParaRPr lang="en-US" altLang="zh-CN" sz="1600" b="0" i="0" u="none" strike="noStrike" dirty="0">
                        <a:latin typeface="Times New Roman" pitchFamily="18" charset="0"/>
                        <a:ea typeface="楷体_GB2312" pitchFamily="49" charset="-122"/>
                        <a:cs typeface="Times New Roman" pitchFamily="18" charset="0"/>
                      </a:endParaRPr>
                    </a:p>
                  </a:txBody>
                  <a:tcPr marL="7625" marR="7625" marT="76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zh-CN" altLang="en-US" sz="1600" b="1" i="0" u="none" strike="noStrike" dirty="0">
                        <a:latin typeface="Times New Roman" pitchFamily="18" charset="0"/>
                        <a:ea typeface="楷体_GB2312" pitchFamily="49" charset="-122"/>
                        <a:cs typeface="Times New Roman" pitchFamily="18" charset="0"/>
                      </a:endParaRPr>
                    </a:p>
                  </a:txBody>
                  <a:tcPr marL="7625" marR="7625" marT="76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altLang="zh-CN" sz="1600" b="0" i="0" u="none" strike="noStrike" dirty="0" smtClean="0">
                          <a:latin typeface="Times New Roman" pitchFamily="18" charset="0"/>
                          <a:ea typeface="楷体_GB2312" pitchFamily="49" charset="-122"/>
                          <a:cs typeface="Times New Roman" pitchFamily="18" charset="0"/>
                        </a:rPr>
                        <a:t>1994-</a:t>
                      </a:r>
                      <a:r>
                        <a:rPr lang="zh-CN" altLang="en-US" sz="1600" b="0" i="0" u="none" strike="noStrike" dirty="0" smtClean="0">
                          <a:latin typeface="Times New Roman" pitchFamily="18" charset="0"/>
                          <a:ea typeface="楷体_GB2312" pitchFamily="49" charset="-122"/>
                          <a:cs typeface="Times New Roman" pitchFamily="18" charset="0"/>
                        </a:rPr>
                        <a:t>至今</a:t>
                      </a:r>
                      <a:endParaRPr lang="zh-CN" altLang="en-US" sz="1600" b="0" i="0" u="none" strike="noStrike" dirty="0">
                        <a:latin typeface="Times New Roman" pitchFamily="18" charset="0"/>
                        <a:ea typeface="楷体_GB2312" pitchFamily="49" charset="-122"/>
                        <a:cs typeface="Times New Roman" pitchFamily="18" charset="0"/>
                      </a:endParaRPr>
                    </a:p>
                  </a:txBody>
                  <a:tcPr marL="7625" marR="7625" marT="76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zh-CN" altLang="en-US" sz="1600" b="0" i="0" u="none" strike="noStrike" dirty="0">
                        <a:latin typeface="Arial"/>
                      </a:endParaRPr>
                    </a:p>
                  </a:txBody>
                  <a:tcPr marL="7625" marR="7625" marT="76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zh-CN" altLang="en-US" sz="1600" b="0" i="0" u="none" strike="noStrike">
                        <a:latin typeface="Arial"/>
                      </a:endParaRPr>
                    </a:p>
                  </a:txBody>
                  <a:tcPr marL="7625" marR="7625" marT="76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1105">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1981-1984</a:t>
                      </a:r>
                    </a:p>
                  </a:txBody>
                  <a:tcPr marL="7625" marR="7625" marT="76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1985-1993</a:t>
                      </a:r>
                    </a:p>
                  </a:txBody>
                  <a:tcPr marL="7625" marR="7625" marT="76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dirty="0">
                          <a:latin typeface="Times New Roman" pitchFamily="18" charset="0"/>
                          <a:ea typeface="楷体_GB2312" pitchFamily="49" charset="-122"/>
                          <a:cs typeface="Times New Roman" pitchFamily="18" charset="0"/>
                        </a:rPr>
                        <a:t>1994-1997</a:t>
                      </a:r>
                    </a:p>
                  </a:txBody>
                  <a:tcPr marL="7625" marR="7625" marT="76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1998-2005</a:t>
                      </a:r>
                      <a:r>
                        <a:rPr lang="zh-CN" altLang="en-US" sz="1600" b="0" i="0" u="none" strike="noStrike">
                          <a:latin typeface="Times New Roman" pitchFamily="18" charset="0"/>
                          <a:ea typeface="楷体_GB2312" pitchFamily="49" charset="-122"/>
                          <a:cs typeface="Times New Roman" pitchFamily="18" charset="0"/>
                        </a:rPr>
                        <a:t>年</a:t>
                      </a:r>
                      <a:r>
                        <a:rPr lang="en-US" altLang="zh-CN" sz="1600" b="0" i="0" u="none" strike="noStrike">
                          <a:latin typeface="Times New Roman" pitchFamily="18" charset="0"/>
                          <a:ea typeface="楷体_GB2312" pitchFamily="49" charset="-122"/>
                          <a:cs typeface="Times New Roman" pitchFamily="18" charset="0"/>
                        </a:rPr>
                        <a:t>7</a:t>
                      </a:r>
                      <a:r>
                        <a:rPr lang="zh-CN" altLang="en-US" sz="1600" b="0" i="0" u="none" strike="noStrike">
                          <a:latin typeface="Times New Roman" pitchFamily="18" charset="0"/>
                          <a:ea typeface="楷体_GB2312" pitchFamily="49" charset="-122"/>
                          <a:cs typeface="Times New Roman" pitchFamily="18" charset="0"/>
                        </a:rPr>
                        <a:t>月</a:t>
                      </a:r>
                    </a:p>
                  </a:txBody>
                  <a:tcPr marL="7625" marR="7625" marT="76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a:latin typeface="Times New Roman" pitchFamily="18" charset="0"/>
                          <a:ea typeface="楷体_GB2312" pitchFamily="49" charset="-122"/>
                          <a:cs typeface="Times New Roman" pitchFamily="18" charset="0"/>
                        </a:rPr>
                        <a:t>2005</a:t>
                      </a:r>
                      <a:r>
                        <a:rPr lang="zh-CN" altLang="en-US" sz="1600" b="0" i="0" u="none" strike="noStrike">
                          <a:latin typeface="Times New Roman" pitchFamily="18" charset="0"/>
                          <a:ea typeface="楷体_GB2312" pitchFamily="49" charset="-122"/>
                          <a:cs typeface="Times New Roman" pitchFamily="18" charset="0"/>
                        </a:rPr>
                        <a:t>年</a:t>
                      </a:r>
                      <a:r>
                        <a:rPr lang="en-US" altLang="zh-CN" sz="1600" b="0" i="0" u="none" strike="noStrike">
                          <a:latin typeface="Times New Roman" pitchFamily="18" charset="0"/>
                          <a:ea typeface="楷体_GB2312" pitchFamily="49" charset="-122"/>
                          <a:cs typeface="Times New Roman" pitchFamily="18" charset="0"/>
                        </a:rPr>
                        <a:t>7</a:t>
                      </a:r>
                      <a:r>
                        <a:rPr lang="zh-CN" altLang="en-US" sz="1600" b="0" i="0" u="none" strike="noStrike">
                          <a:latin typeface="Times New Roman" pitchFamily="18" charset="0"/>
                          <a:ea typeface="楷体_GB2312" pitchFamily="49" charset="-122"/>
                          <a:cs typeface="Times New Roman" pitchFamily="18" charset="0"/>
                        </a:rPr>
                        <a:t>月至今</a:t>
                      </a:r>
                    </a:p>
                  </a:txBody>
                  <a:tcPr marL="7625" marR="7625" marT="76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1504">
                <a:tc>
                  <a:txBody>
                    <a:bodyPr/>
                    <a:lstStyle/>
                    <a:p>
                      <a:pPr algn="ctr" fontAlgn="b"/>
                      <a:r>
                        <a:rPr lang="zh-CN" altLang="en-US" sz="1600" b="1" i="0" u="none" strike="noStrike" dirty="0" smtClean="0">
                          <a:solidFill>
                            <a:srgbClr val="7030A0"/>
                          </a:solidFill>
                          <a:latin typeface="Times New Roman" pitchFamily="18" charset="0"/>
                          <a:ea typeface="楷体_GB2312" pitchFamily="49" charset="-122"/>
                          <a:cs typeface="Times New Roman" pitchFamily="18" charset="0"/>
                        </a:rPr>
                        <a:t>内部结算价</a:t>
                      </a:r>
                      <a:r>
                        <a:rPr lang="zh-CN" altLang="en-US" sz="1600" b="0" i="0" u="none" strike="noStrike" dirty="0" smtClean="0">
                          <a:latin typeface="Times New Roman" pitchFamily="18" charset="0"/>
                          <a:ea typeface="楷体_GB2312" pitchFamily="49" charset="-122"/>
                          <a:cs typeface="Times New Roman" pitchFamily="18" charset="0"/>
                        </a:rPr>
                        <a:t>与</a:t>
                      </a:r>
                      <a:r>
                        <a:rPr lang="zh-CN" altLang="en-US" sz="1600" b="1" i="0" u="none" strike="noStrike" dirty="0" smtClean="0">
                          <a:solidFill>
                            <a:srgbClr val="7030A0"/>
                          </a:solidFill>
                          <a:latin typeface="Times New Roman" pitchFamily="18" charset="0"/>
                          <a:ea typeface="楷体_GB2312" pitchFamily="49" charset="-122"/>
                          <a:cs typeface="Times New Roman" pitchFamily="18" charset="0"/>
                        </a:rPr>
                        <a:t>官方汇率</a:t>
                      </a:r>
                      <a:r>
                        <a:rPr lang="zh-CN" altLang="en-US" sz="1600" b="0" i="0" u="none" strike="noStrike" dirty="0" smtClean="0">
                          <a:latin typeface="Times New Roman" pitchFamily="18" charset="0"/>
                          <a:ea typeface="楷体_GB2312" pitchFamily="49" charset="-122"/>
                          <a:cs typeface="Times New Roman" pitchFamily="18" charset="0"/>
                        </a:rPr>
                        <a:t>并存阶段</a:t>
                      </a:r>
                      <a:endParaRPr lang="zh-CN" altLang="en-US" sz="1600" b="0" i="0" u="none" strike="noStrike" dirty="0">
                        <a:latin typeface="Times New Roman" pitchFamily="18" charset="0"/>
                        <a:ea typeface="楷体_GB2312" pitchFamily="49" charset="-122"/>
                        <a:cs typeface="Times New Roman" pitchFamily="18" charset="0"/>
                      </a:endParaRPr>
                    </a:p>
                  </a:txBody>
                  <a:tcPr marL="7625" marR="7625" marT="76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600" b="0" i="0" u="none" strike="noStrike" dirty="0">
                          <a:latin typeface="Times New Roman" pitchFamily="18" charset="0"/>
                          <a:ea typeface="楷体_GB2312" pitchFamily="49" charset="-122"/>
                          <a:cs typeface="Times New Roman" pitchFamily="18" charset="0"/>
                        </a:rPr>
                        <a:t>外汇调剂市场汇率与官方汇率并存阶段</a:t>
                      </a:r>
                    </a:p>
                  </a:txBody>
                  <a:tcPr marL="7625" marR="7625" marT="76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600" b="0" i="0" u="none" strike="noStrike" dirty="0">
                          <a:latin typeface="Times New Roman" pitchFamily="18" charset="0"/>
                          <a:ea typeface="楷体_GB2312" pitchFamily="49" charset="-122"/>
                          <a:cs typeface="Times New Roman" pitchFamily="18" charset="0"/>
                        </a:rPr>
                        <a:t>有管理浮动汇率制度</a:t>
                      </a:r>
                    </a:p>
                  </a:txBody>
                  <a:tcPr marL="7625" marR="7625" marT="76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a:latin typeface="Times New Roman" pitchFamily="18" charset="0"/>
                          <a:ea typeface="楷体_GB2312" pitchFamily="49" charset="-122"/>
                          <a:cs typeface="Times New Roman" pitchFamily="18" charset="0"/>
                        </a:rPr>
                        <a:t>盯住汇率时期</a:t>
                      </a:r>
                    </a:p>
                  </a:txBody>
                  <a:tcPr marL="7625" marR="7625" marT="76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a:latin typeface="Times New Roman" pitchFamily="18" charset="0"/>
                          <a:ea typeface="楷体_GB2312" pitchFamily="49" charset="-122"/>
                          <a:cs typeface="Times New Roman" pitchFamily="18" charset="0"/>
                        </a:rPr>
                        <a:t>有管理浮动汇率</a:t>
                      </a:r>
                    </a:p>
                  </a:txBody>
                  <a:tcPr marL="7625" marR="7625" marT="76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1365">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zh-CN" altLang="en-US" sz="1600" b="1" i="0" u="none" strike="noStrike" dirty="0" smtClean="0">
                          <a:solidFill>
                            <a:srgbClr val="7030A0"/>
                          </a:solidFill>
                          <a:latin typeface="Times New Roman" pitchFamily="18" charset="0"/>
                          <a:ea typeface="楷体_GB2312" pitchFamily="49" charset="-122"/>
                          <a:cs typeface="Times New Roman" pitchFamily="18" charset="0"/>
                        </a:rPr>
                        <a:t>对外贸易</a:t>
                      </a:r>
                      <a:r>
                        <a:rPr lang="zh-CN" altLang="en-US" sz="1600" b="0" i="0" u="none" strike="noStrike" dirty="0" smtClean="0">
                          <a:latin typeface="Times New Roman" pitchFamily="18" charset="0"/>
                          <a:ea typeface="楷体_GB2312" pitchFamily="49" charset="-122"/>
                          <a:cs typeface="Times New Roman" pitchFamily="18" charset="0"/>
                        </a:rPr>
                        <a:t>的内部结算价和用于</a:t>
                      </a:r>
                      <a:r>
                        <a:rPr lang="zh-CN" altLang="en-US" sz="1600" b="1" i="0" u="none" strike="noStrike" dirty="0" smtClean="0">
                          <a:solidFill>
                            <a:srgbClr val="7030A0"/>
                          </a:solidFill>
                          <a:latin typeface="Times New Roman" pitchFamily="18" charset="0"/>
                          <a:ea typeface="楷体_GB2312" pitchFamily="49" charset="-122"/>
                          <a:cs typeface="Times New Roman" pitchFamily="18" charset="0"/>
                        </a:rPr>
                        <a:t>非贸易</a:t>
                      </a:r>
                      <a:r>
                        <a:rPr lang="zh-CN" altLang="en-US" sz="1600" b="0" i="0" u="none" strike="noStrike" dirty="0" smtClean="0">
                          <a:latin typeface="Times New Roman" pitchFamily="18" charset="0"/>
                          <a:ea typeface="楷体_GB2312" pitchFamily="49" charset="-122"/>
                          <a:cs typeface="Times New Roman" pitchFamily="18" charset="0"/>
                        </a:rPr>
                        <a:t>的官方牌价的双重汇率制度；</a:t>
                      </a:r>
                      <a:r>
                        <a:rPr lang="en-US" altLang="zh-CN" sz="1600" b="0" i="0" u="none" strike="noStrike" dirty="0" smtClean="0">
                          <a:latin typeface="Times New Roman" pitchFamily="18" charset="0"/>
                          <a:ea typeface="楷体_GB2312" pitchFamily="49" charset="-122"/>
                          <a:cs typeface="Times New Roman" pitchFamily="18" charset="0"/>
                        </a:rPr>
                        <a:t>1985</a:t>
                      </a:r>
                      <a:r>
                        <a:rPr lang="zh-CN" altLang="en-US" sz="1600" b="0" i="0" u="none" strike="noStrike" dirty="0" smtClean="0">
                          <a:latin typeface="Times New Roman" pitchFamily="18" charset="0"/>
                          <a:ea typeface="楷体_GB2312" pitchFamily="49" charset="-122"/>
                          <a:cs typeface="Times New Roman" pitchFamily="18" charset="0"/>
                        </a:rPr>
                        <a:t>年年初两种汇率实现并轨</a:t>
                      </a:r>
                      <a:endParaRPr lang="zh-CN" altLang="en-US" sz="1600" b="0" i="0" u="none" strike="noStrike" dirty="0">
                        <a:latin typeface="Times New Roman" pitchFamily="18" charset="0"/>
                        <a:ea typeface="楷体_GB2312" pitchFamily="49" charset="-122"/>
                        <a:cs typeface="Times New Roman" pitchFamily="18" charset="0"/>
                      </a:endParaRPr>
                    </a:p>
                  </a:txBody>
                  <a:tcPr marL="7625" marR="7625" marT="76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l" fontAlgn="b"/>
                      <a:r>
                        <a:rPr lang="en-US" altLang="zh-CN" sz="1600" b="0" i="0" u="none" strike="noStrike" dirty="0" smtClean="0">
                          <a:latin typeface="Times New Roman" pitchFamily="18" charset="0"/>
                          <a:ea typeface="楷体_GB2312" pitchFamily="49" charset="-122"/>
                          <a:cs typeface="Times New Roman" pitchFamily="18" charset="0"/>
                        </a:rPr>
                        <a:t>1993</a:t>
                      </a:r>
                      <a:r>
                        <a:rPr lang="zh-CN" altLang="en-US" sz="1600" b="0" i="0" u="none" strike="noStrike" dirty="0" smtClean="0">
                          <a:latin typeface="Times New Roman" pitchFamily="18" charset="0"/>
                          <a:ea typeface="楷体_GB2312" pitchFamily="49" charset="-122"/>
                          <a:cs typeface="Times New Roman" pitchFamily="18" charset="0"/>
                        </a:rPr>
                        <a:t>年，外汇</a:t>
                      </a:r>
                      <a:r>
                        <a:rPr lang="zh-CN" altLang="en-US" sz="1600" b="0" i="0" u="none" strike="noStrike" dirty="0">
                          <a:latin typeface="Times New Roman" pitchFamily="18" charset="0"/>
                          <a:ea typeface="楷体_GB2312" pitchFamily="49" charset="-122"/>
                          <a:cs typeface="Times New Roman" pitchFamily="18" charset="0"/>
                        </a:rPr>
                        <a:t>调剂市场交易额占比达到</a:t>
                      </a:r>
                      <a:r>
                        <a:rPr lang="en-US" altLang="zh-CN" sz="1600" b="0" i="0" u="none" strike="noStrike" dirty="0">
                          <a:latin typeface="Times New Roman" pitchFamily="18" charset="0"/>
                          <a:ea typeface="楷体_GB2312" pitchFamily="49" charset="-122"/>
                          <a:cs typeface="Times New Roman" pitchFamily="18" charset="0"/>
                        </a:rPr>
                        <a:t>80%</a:t>
                      </a:r>
                      <a:r>
                        <a:rPr lang="zh-CN" altLang="en-US" sz="1600" b="0" i="0" u="none" strike="noStrike" smtClean="0">
                          <a:latin typeface="Times New Roman" pitchFamily="18" charset="0"/>
                          <a:ea typeface="楷体_GB2312" pitchFamily="49" charset="-122"/>
                          <a:cs typeface="Times New Roman" pitchFamily="18" charset="0"/>
                        </a:rPr>
                        <a:t>左右。</a:t>
                      </a:r>
                      <a:endParaRPr lang="zh-CN" altLang="en-US" sz="1600" b="0" i="0" u="none" strike="noStrike" dirty="0">
                        <a:latin typeface="Times New Roman" pitchFamily="18" charset="0"/>
                        <a:ea typeface="楷体_GB2312" pitchFamily="49" charset="-122"/>
                        <a:cs typeface="Times New Roman" pitchFamily="18" charset="0"/>
                      </a:endParaRPr>
                    </a:p>
                  </a:txBody>
                  <a:tcPr marL="7625" marR="7625" marT="76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l" fontAlgn="b"/>
                      <a:r>
                        <a:rPr lang="zh-CN" altLang="en-US" sz="1600" b="0" i="0" u="none" strike="noStrike" dirty="0">
                          <a:latin typeface="Times New Roman" pitchFamily="18" charset="0"/>
                          <a:ea typeface="楷体_GB2312" pitchFamily="49" charset="-122"/>
                          <a:cs typeface="Times New Roman" pitchFamily="18" charset="0"/>
                        </a:rPr>
                        <a:t>汇率并轨；以市场供求为基础的、单一的、有管理的浮动汇率；实行</a:t>
                      </a:r>
                      <a:r>
                        <a:rPr lang="zh-CN" altLang="en-US" sz="1600" b="0" i="0" u="none" strike="noStrike" dirty="0">
                          <a:solidFill>
                            <a:srgbClr val="FF0000"/>
                          </a:solidFill>
                          <a:latin typeface="Times New Roman" pitchFamily="18" charset="0"/>
                          <a:ea typeface="楷体_GB2312" pitchFamily="49" charset="-122"/>
                          <a:cs typeface="Times New Roman" pitchFamily="18" charset="0"/>
                        </a:rPr>
                        <a:t>银行结售汇制</a:t>
                      </a:r>
                      <a:r>
                        <a:rPr lang="zh-CN" altLang="en-US" sz="1600" b="0" i="0" u="none" strike="noStrike" dirty="0">
                          <a:latin typeface="Times New Roman" pitchFamily="18" charset="0"/>
                          <a:ea typeface="楷体_GB2312" pitchFamily="49" charset="-122"/>
                          <a:cs typeface="Times New Roman" pitchFamily="18" charset="0"/>
                        </a:rPr>
                        <a:t>，废止外汇留成和上缴制度；建立统一的银行间外汇市场；经常账户下的人民币完全可兑换</a:t>
                      </a:r>
                    </a:p>
                  </a:txBody>
                  <a:tcPr marL="7625" marR="7625" marT="76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l" fontAlgn="b"/>
                      <a:r>
                        <a:rPr lang="zh-CN" altLang="en-US" sz="1600" b="0" i="0" u="none" strike="noStrike" dirty="0">
                          <a:latin typeface="Times New Roman" pitchFamily="18" charset="0"/>
                          <a:ea typeface="楷体_GB2312" pitchFamily="49" charset="-122"/>
                          <a:cs typeface="Times New Roman" pitchFamily="18" charset="0"/>
                        </a:rPr>
                        <a:t>亚洲金融危机的产生，使得汇率改革产生挫折，本质上为单一、盯住美元的固定汇率制度</a:t>
                      </a:r>
                    </a:p>
                  </a:txBody>
                  <a:tcPr marL="7625" marR="7625" marT="76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l" fontAlgn="b"/>
                      <a:r>
                        <a:rPr lang="zh-CN" altLang="en-US" sz="1600" b="0" i="0" u="none" strike="noStrike" dirty="0">
                          <a:latin typeface="Times New Roman" pitchFamily="18" charset="0"/>
                          <a:ea typeface="楷体_GB2312" pitchFamily="49" charset="-122"/>
                          <a:cs typeface="Times New Roman" pitchFamily="18" charset="0"/>
                        </a:rPr>
                        <a:t>以市场供求为基础、参考一揽子货币进行调节、有管理的浮动汇率制度；汇率升值、浮动范围扩大</a:t>
                      </a:r>
                    </a:p>
                  </a:txBody>
                  <a:tcPr marL="7625" marR="7625" marT="76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r>
              <a:tr h="1411627">
                <a:tc>
                  <a:txBody>
                    <a:bodyPr/>
                    <a:lstStyle/>
                    <a:p>
                      <a:pPr algn="ctr" fontAlgn="b"/>
                      <a:r>
                        <a:rPr lang="zh-CN" altLang="en-US" sz="1600" b="0" i="0" u="none" strike="noStrike" dirty="0" smtClean="0">
                          <a:latin typeface="Times New Roman" pitchFamily="18" charset="0"/>
                          <a:ea typeface="楷体_GB2312" pitchFamily="49" charset="-122"/>
                          <a:cs typeface="Times New Roman" pitchFamily="18" charset="0"/>
                        </a:rPr>
                        <a:t>官方汇率贬值，内部结算价不变</a:t>
                      </a:r>
                      <a:endParaRPr lang="zh-CN" altLang="en-US" sz="1600" b="0" i="0" u="none" strike="noStrike" dirty="0">
                        <a:latin typeface="Times New Roman" pitchFamily="18" charset="0"/>
                        <a:ea typeface="楷体_GB2312" pitchFamily="49" charset="-122"/>
                        <a:cs typeface="Times New Roman" pitchFamily="18" charset="0"/>
                      </a:endParaRPr>
                    </a:p>
                  </a:txBody>
                  <a:tcPr marL="7625" marR="7625" marT="76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smtClean="0">
                          <a:latin typeface="Times New Roman" pitchFamily="18" charset="0"/>
                          <a:ea typeface="楷体_GB2312" pitchFamily="49" charset="-122"/>
                          <a:cs typeface="Times New Roman" pitchFamily="18" charset="0"/>
                        </a:rPr>
                        <a:t>官方汇率贬值，外汇调剂市场贬值，但官方汇率贬值幅度远小于调剂市场</a:t>
                      </a:r>
                      <a:endParaRPr lang="zh-CN" altLang="en-US" sz="1600" b="0" i="0" u="none" strike="noStrike" dirty="0">
                        <a:latin typeface="Times New Roman" pitchFamily="18" charset="0"/>
                        <a:ea typeface="楷体_GB2312" pitchFamily="49" charset="-122"/>
                        <a:cs typeface="Times New Roman" pitchFamily="18" charset="0"/>
                      </a:endParaRPr>
                    </a:p>
                  </a:txBody>
                  <a:tcPr marL="7625" marR="7625" marT="76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smtClean="0">
                          <a:latin typeface="Times New Roman" pitchFamily="18" charset="0"/>
                          <a:ea typeface="楷体_GB2312" pitchFamily="49" charset="-122"/>
                          <a:cs typeface="Times New Roman" pitchFamily="18" charset="0"/>
                        </a:rPr>
                        <a:t>汇率升值</a:t>
                      </a:r>
                      <a:endParaRPr lang="zh-CN" altLang="en-US" sz="1600" b="0" i="0" u="none" strike="noStrike" dirty="0">
                        <a:latin typeface="Times New Roman" pitchFamily="18" charset="0"/>
                        <a:ea typeface="楷体_GB2312" pitchFamily="49" charset="-122"/>
                        <a:cs typeface="Times New Roman" pitchFamily="18" charset="0"/>
                      </a:endParaRPr>
                    </a:p>
                  </a:txBody>
                  <a:tcPr marL="7625" marR="7625" marT="76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smtClean="0">
                          <a:latin typeface="Times New Roman" pitchFamily="18" charset="0"/>
                          <a:ea typeface="楷体_GB2312" pitchFamily="49" charset="-122"/>
                          <a:cs typeface="Times New Roman" pitchFamily="18" charset="0"/>
                        </a:rPr>
                        <a:t>汇率非常稳定</a:t>
                      </a:r>
                      <a:endParaRPr lang="zh-CN" altLang="en-US" sz="1600" b="0" i="0" u="none" strike="noStrike" dirty="0">
                        <a:latin typeface="Times New Roman" pitchFamily="18" charset="0"/>
                        <a:ea typeface="楷体_GB2312" pitchFamily="49" charset="-122"/>
                        <a:cs typeface="Times New Roman" pitchFamily="18" charset="0"/>
                      </a:endParaRPr>
                    </a:p>
                  </a:txBody>
                  <a:tcPr marL="7625" marR="7625" marT="76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600" b="0" i="0" u="none" strike="noStrike" dirty="0" smtClean="0">
                          <a:latin typeface="Times New Roman" pitchFamily="18" charset="0"/>
                          <a:ea typeface="楷体_GB2312" pitchFamily="49" charset="-122"/>
                          <a:cs typeface="Times New Roman" pitchFamily="18" charset="0"/>
                        </a:rPr>
                        <a:t>汇率升值</a:t>
                      </a:r>
                    </a:p>
                    <a:p>
                      <a:pPr algn="ctr" fontAlgn="b"/>
                      <a:endParaRPr lang="zh-CN" altLang="en-US" sz="1600" b="0" i="0" u="none" strike="noStrike" dirty="0">
                        <a:latin typeface="Times New Roman" pitchFamily="18" charset="0"/>
                        <a:ea typeface="楷体_GB2312" pitchFamily="49" charset="-122"/>
                        <a:cs typeface="Times New Roman" pitchFamily="18" charset="0"/>
                      </a:endParaRPr>
                    </a:p>
                  </a:txBody>
                  <a:tcPr marL="7625" marR="7625" marT="76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下箭头 6"/>
          <p:cNvSpPr/>
          <p:nvPr/>
        </p:nvSpPr>
        <p:spPr bwMode="auto">
          <a:xfrm>
            <a:off x="755576" y="5445224"/>
            <a:ext cx="428628" cy="50006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8" name="下箭头 7"/>
          <p:cNvSpPr/>
          <p:nvPr/>
        </p:nvSpPr>
        <p:spPr bwMode="auto">
          <a:xfrm>
            <a:off x="2627784" y="5805264"/>
            <a:ext cx="357190" cy="285728"/>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上箭头 8"/>
          <p:cNvSpPr/>
          <p:nvPr/>
        </p:nvSpPr>
        <p:spPr bwMode="auto">
          <a:xfrm>
            <a:off x="4499992" y="5157192"/>
            <a:ext cx="357190" cy="571480"/>
          </a:xfrm>
          <a:prstGeom prs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0" name="左右箭头 9"/>
          <p:cNvSpPr/>
          <p:nvPr/>
        </p:nvSpPr>
        <p:spPr bwMode="auto">
          <a:xfrm>
            <a:off x="6084168" y="5445224"/>
            <a:ext cx="857256" cy="142876"/>
          </a:xfrm>
          <a:prstGeom prst="lef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2" name="上箭头 11"/>
          <p:cNvSpPr/>
          <p:nvPr/>
        </p:nvSpPr>
        <p:spPr bwMode="auto">
          <a:xfrm>
            <a:off x="7884368" y="5157192"/>
            <a:ext cx="357190" cy="571480"/>
          </a:xfrm>
          <a:prstGeom prs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smtClean="0">
                <a:solidFill>
                  <a:srgbClr val="0000FF"/>
                </a:solidFill>
                <a:latin typeface="Times New Roman" pitchFamily="18" charset="0"/>
                <a:ea typeface="楷体_GB2312" pitchFamily="49" charset="-122"/>
                <a:cs typeface="Times New Roman" pitchFamily="18" charset="0"/>
              </a:rPr>
              <a:t>回归有管理浮动汇率制（</a:t>
            </a:r>
            <a:r>
              <a:rPr lang="en-US" altLang="zh-CN" sz="3200" dirty="0" smtClean="0">
                <a:solidFill>
                  <a:srgbClr val="0000FF"/>
                </a:solidFill>
                <a:latin typeface="Times New Roman" pitchFamily="18" charset="0"/>
                <a:ea typeface="楷体_GB2312" pitchFamily="49" charset="-122"/>
                <a:cs typeface="Times New Roman" pitchFamily="18" charset="0"/>
              </a:rPr>
              <a:t>2005</a:t>
            </a:r>
            <a:r>
              <a:rPr lang="zh-CN" altLang="en-US" sz="3200" dirty="0" smtClean="0">
                <a:solidFill>
                  <a:srgbClr val="0000FF"/>
                </a:solidFill>
                <a:latin typeface="Times New Roman" pitchFamily="18" charset="0"/>
                <a:ea typeface="楷体_GB2312" pitchFamily="49" charset="-122"/>
                <a:cs typeface="Times New Roman" pitchFamily="18" charset="0"/>
              </a:rPr>
              <a:t>年至今）</a:t>
            </a:r>
            <a:endParaRPr lang="zh-CN" altLang="en-US" sz="3200" dirty="0">
              <a:solidFill>
                <a:srgbClr val="0000FF"/>
              </a:solidFill>
              <a:latin typeface="Times New Roman" pitchFamily="18" charset="0"/>
              <a:ea typeface="楷体_GB2312" pitchFamily="49" charset="-122"/>
              <a:cs typeface="Times New Roman" pitchFamily="18" charset="0"/>
            </a:endParaRPr>
          </a:p>
        </p:txBody>
      </p:sp>
      <p:sp>
        <p:nvSpPr>
          <p:cNvPr id="3" name="内容占位符 2"/>
          <p:cNvSpPr>
            <a:spLocks noGrp="1"/>
          </p:cNvSpPr>
          <p:nvPr>
            <p:ph idx="1"/>
          </p:nvPr>
        </p:nvSpPr>
        <p:spPr>
          <a:xfrm>
            <a:off x="467544" y="1124744"/>
            <a:ext cx="8496944" cy="4525963"/>
          </a:xfrm>
        </p:spPr>
        <p:txBody>
          <a:bodyPr/>
          <a:lstStyle/>
          <a:p>
            <a:pPr>
              <a:lnSpc>
                <a:spcPct val="160000"/>
              </a:lnSpc>
              <a:buClr>
                <a:srgbClr val="0000FF"/>
              </a:buClr>
              <a:buFont typeface="Wingdings" pitchFamily="2" charset="2"/>
              <a:buChar char="u"/>
            </a:pPr>
            <a:r>
              <a:rPr lang="zh-CN" altLang="zh-CN" sz="2400" dirty="0" smtClean="0">
                <a:latin typeface="Times New Roman" pitchFamily="18" charset="0"/>
                <a:ea typeface="楷体_GB2312" pitchFamily="49" charset="-122"/>
                <a:cs typeface="Times New Roman" pitchFamily="18" charset="0"/>
              </a:rPr>
              <a:t>2005年7月21日，人民币汇率制度又进行了一次重要改革，新的人民币汇率制度是以市场供求为基础、参考一篮子货币进行调节、有管理的浮动汇率制度，同时宣布人民币升值约2个百分点。</a:t>
            </a:r>
            <a:endParaRPr lang="en-US" altLang="zh-CN" sz="2400" dirty="0" smtClean="0">
              <a:latin typeface="Times New Roman" pitchFamily="18" charset="0"/>
              <a:ea typeface="楷体_GB2312" pitchFamily="49" charset="-122"/>
              <a:cs typeface="Times New Roman" pitchFamily="18" charset="0"/>
            </a:endParaRPr>
          </a:p>
          <a:p>
            <a:pPr>
              <a:lnSpc>
                <a:spcPct val="160000"/>
              </a:lnSpc>
              <a:buClr>
                <a:srgbClr val="0000FF"/>
              </a:buClr>
              <a:buFont typeface="Wingdings" pitchFamily="2" charset="2"/>
              <a:buChar char="u"/>
            </a:pPr>
            <a:r>
              <a:rPr lang="zh-CN" altLang="zh-CN" sz="2400" dirty="0" smtClean="0">
                <a:latin typeface="Times New Roman" pitchFamily="18" charset="0"/>
                <a:ea typeface="楷体_GB2312" pitchFamily="49" charset="-122"/>
                <a:cs typeface="Times New Roman" pitchFamily="18" charset="0"/>
              </a:rPr>
              <a:t>自2015年8月11日起，</a:t>
            </a:r>
            <a:r>
              <a:rPr lang="zh-CN" altLang="en-US" sz="2400" dirty="0" smtClean="0">
                <a:latin typeface="Times New Roman" pitchFamily="18" charset="0"/>
                <a:ea typeface="楷体_GB2312" pitchFamily="49" charset="-122"/>
                <a:cs typeface="Times New Roman" pitchFamily="18" charset="0"/>
              </a:rPr>
              <a:t>为完善</a:t>
            </a:r>
            <a:r>
              <a:rPr lang="zh-CN" altLang="zh-CN" sz="2400" b="1" dirty="0" smtClean="0">
                <a:solidFill>
                  <a:srgbClr val="0000FF"/>
                </a:solidFill>
                <a:latin typeface="Times New Roman" pitchFamily="18" charset="0"/>
                <a:ea typeface="楷体_GB2312" pitchFamily="49" charset="-122"/>
                <a:cs typeface="Times New Roman" pitchFamily="18" charset="0"/>
              </a:rPr>
              <a:t>人民币兑美元汇率中间价报价机制</a:t>
            </a:r>
            <a:r>
              <a:rPr lang="zh-CN" altLang="en-US" sz="2400" dirty="0" smtClean="0">
                <a:latin typeface="Times New Roman" pitchFamily="18" charset="0"/>
                <a:ea typeface="楷体_GB2312" pitchFamily="49" charset="-122"/>
                <a:cs typeface="Times New Roman" pitchFamily="18" charset="0"/>
              </a:rPr>
              <a:t>，</a:t>
            </a:r>
            <a:r>
              <a:rPr lang="zh-CN" altLang="zh-CN" sz="2400" dirty="0" smtClean="0">
                <a:latin typeface="Times New Roman" pitchFamily="18" charset="0"/>
                <a:ea typeface="楷体_GB2312" pitchFamily="49" charset="-122"/>
                <a:cs typeface="Times New Roman" pitchFamily="18" charset="0"/>
              </a:rPr>
              <a:t>做市商</a:t>
            </a:r>
            <a:r>
              <a:rPr lang="zh-CN" altLang="en-US" sz="2400" dirty="0" smtClean="0">
                <a:latin typeface="Times New Roman" pitchFamily="18" charset="0"/>
                <a:ea typeface="楷体_GB2312" pitchFamily="49" charset="-122"/>
                <a:cs typeface="Times New Roman" pitchFamily="18" charset="0"/>
              </a:rPr>
              <a:t>需要</a:t>
            </a:r>
            <a:r>
              <a:rPr lang="zh-CN" altLang="zh-CN" sz="2400" dirty="0" smtClean="0">
                <a:latin typeface="Times New Roman" pitchFamily="18" charset="0"/>
                <a:ea typeface="楷体_GB2312" pitchFamily="49" charset="-122"/>
                <a:cs typeface="Times New Roman" pitchFamily="18" charset="0"/>
              </a:rPr>
              <a:t>在每日银行间外汇市场开盘前，参考上日银行间外汇市场收盘汇率，综合考虑外汇供求情况以及国际主要货币汇率变化向中国外汇交易中心提供中间价报价。</a:t>
            </a:r>
            <a:endParaRPr lang="zh-CN" altLang="en-US" sz="2400" dirty="0">
              <a:latin typeface="Times New Roman" pitchFamily="18" charset="0"/>
              <a:ea typeface="楷体_GB2312" pitchFamily="49" charset="-122"/>
              <a:cs typeface="Times New Roman"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smtClean="0">
                <a:solidFill>
                  <a:srgbClr val="0000FF"/>
                </a:solidFill>
                <a:latin typeface="Times New Roman" pitchFamily="18" charset="0"/>
                <a:ea typeface="楷体_GB2312" pitchFamily="49" charset="-122"/>
                <a:cs typeface="Times New Roman" pitchFamily="18" charset="0"/>
              </a:rPr>
              <a:t>回归有管理浮动汇率制（</a:t>
            </a:r>
            <a:r>
              <a:rPr lang="en-US" altLang="zh-CN" sz="3200" dirty="0" smtClean="0">
                <a:solidFill>
                  <a:srgbClr val="0000FF"/>
                </a:solidFill>
                <a:latin typeface="Times New Roman" pitchFamily="18" charset="0"/>
                <a:ea typeface="楷体_GB2312" pitchFamily="49" charset="-122"/>
                <a:cs typeface="Times New Roman" pitchFamily="18" charset="0"/>
              </a:rPr>
              <a:t>2005</a:t>
            </a:r>
            <a:r>
              <a:rPr lang="zh-CN" altLang="en-US" sz="3200" dirty="0" smtClean="0">
                <a:solidFill>
                  <a:srgbClr val="0000FF"/>
                </a:solidFill>
                <a:latin typeface="Times New Roman" pitchFamily="18" charset="0"/>
                <a:ea typeface="楷体_GB2312" pitchFamily="49" charset="-122"/>
                <a:cs typeface="Times New Roman" pitchFamily="18" charset="0"/>
              </a:rPr>
              <a:t>年至今）</a:t>
            </a:r>
            <a:endParaRPr lang="zh-CN" altLang="en-US" sz="3200" dirty="0">
              <a:solidFill>
                <a:srgbClr val="0000FF"/>
              </a:solidFill>
              <a:latin typeface="Times New Roman" pitchFamily="18" charset="0"/>
              <a:ea typeface="楷体_GB2312" pitchFamily="49" charset="-122"/>
              <a:cs typeface="Times New Roman" pitchFamily="18" charset="0"/>
            </a:endParaRPr>
          </a:p>
        </p:txBody>
      </p:sp>
      <p:sp>
        <p:nvSpPr>
          <p:cNvPr id="3" name="内容占位符 2"/>
          <p:cNvSpPr>
            <a:spLocks noGrp="1"/>
          </p:cNvSpPr>
          <p:nvPr>
            <p:ph idx="1"/>
          </p:nvPr>
        </p:nvSpPr>
        <p:spPr>
          <a:xfrm>
            <a:off x="467544" y="1196752"/>
            <a:ext cx="8496944" cy="4525963"/>
          </a:xfrm>
        </p:spPr>
        <p:txBody>
          <a:bodyPr/>
          <a:lstStyle/>
          <a:p>
            <a:pPr>
              <a:lnSpc>
                <a:spcPct val="160000"/>
              </a:lnSpc>
              <a:buClr>
                <a:srgbClr val="0000FF"/>
              </a:buClr>
              <a:buFont typeface="Wingdings" pitchFamily="2" charset="2"/>
              <a:buChar char="u"/>
            </a:pPr>
            <a:r>
              <a:rPr lang="en-US" altLang="zh-CN" sz="2400" dirty="0" smtClean="0">
                <a:latin typeface="Times New Roman" pitchFamily="18" charset="0"/>
                <a:ea typeface="楷体_GB2312" pitchFamily="49" charset="-122"/>
                <a:cs typeface="Times New Roman" pitchFamily="18" charset="0"/>
              </a:rPr>
              <a:t>2015</a:t>
            </a:r>
            <a:r>
              <a:rPr lang="zh-CN" altLang="en-US" sz="2400" dirty="0" smtClean="0">
                <a:latin typeface="Times New Roman" pitchFamily="18" charset="0"/>
                <a:ea typeface="楷体_GB2312" pitchFamily="49" charset="-122"/>
                <a:cs typeface="Times New Roman" pitchFamily="18" charset="0"/>
              </a:rPr>
              <a:t>年</a:t>
            </a:r>
            <a:r>
              <a:rPr lang="en-US" altLang="zh-CN" sz="2400" dirty="0" smtClean="0">
                <a:latin typeface="Times New Roman" pitchFamily="18" charset="0"/>
                <a:ea typeface="楷体_GB2312" pitchFamily="49" charset="-122"/>
                <a:cs typeface="Times New Roman" pitchFamily="18" charset="0"/>
              </a:rPr>
              <a:t>12</a:t>
            </a:r>
            <a:r>
              <a:rPr lang="zh-CN" altLang="en-US" sz="2400" dirty="0" smtClean="0">
                <a:latin typeface="Times New Roman" pitchFamily="18" charset="0"/>
                <a:ea typeface="楷体_GB2312" pitchFamily="49" charset="-122"/>
                <a:cs typeface="Times New Roman" pitchFamily="18" charset="0"/>
              </a:rPr>
              <a:t>月</a:t>
            </a:r>
            <a:r>
              <a:rPr lang="en-US" altLang="zh-CN" sz="2400" dirty="0" smtClean="0">
                <a:latin typeface="Times New Roman" pitchFamily="18" charset="0"/>
                <a:ea typeface="楷体_GB2312" pitchFamily="49" charset="-122"/>
                <a:cs typeface="Times New Roman" pitchFamily="18" charset="0"/>
              </a:rPr>
              <a:t>11</a:t>
            </a:r>
            <a:r>
              <a:rPr lang="zh-CN" altLang="en-US" sz="2400" dirty="0" smtClean="0">
                <a:latin typeface="Times New Roman" pitchFamily="18" charset="0"/>
                <a:ea typeface="楷体_GB2312" pitchFamily="49" charset="-122"/>
                <a:cs typeface="Times New Roman" pitchFamily="18" charset="0"/>
              </a:rPr>
              <a:t>日，中国外汇交易中心发布人民币汇率指数，加大了参考一篮子货币的力度，以更好地保持人民币兑一篮子货币汇率基本稳定，初步形成了“收盘价</a:t>
            </a:r>
            <a:r>
              <a:rPr lang="en-US" altLang="zh-CN" sz="2400" dirty="0" smtClean="0">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rPr>
              <a:t>一篮子货币汇率变化”的人民币兑美元汇率中间价形成机制。</a:t>
            </a:r>
            <a:endParaRPr lang="en-US" altLang="zh-CN" sz="2400" dirty="0" smtClean="0">
              <a:latin typeface="Times New Roman" pitchFamily="18" charset="0"/>
              <a:ea typeface="楷体_GB2312" pitchFamily="49" charset="-122"/>
              <a:cs typeface="Times New Roman" pitchFamily="18" charset="0"/>
            </a:endParaRPr>
          </a:p>
          <a:p>
            <a:pPr>
              <a:lnSpc>
                <a:spcPct val="160000"/>
              </a:lnSpc>
              <a:buClr>
                <a:srgbClr val="0000FF"/>
              </a:buClr>
              <a:buFont typeface="Wingdings" pitchFamily="2" charset="2"/>
              <a:buChar char="u"/>
            </a:pPr>
            <a:r>
              <a:rPr lang="en-US" altLang="zh-CN" sz="2400" dirty="0" smtClean="0">
                <a:latin typeface="Times New Roman" pitchFamily="18" charset="0"/>
                <a:ea typeface="楷体_GB2312" pitchFamily="49" charset="-122"/>
                <a:cs typeface="Times New Roman" pitchFamily="18" charset="0"/>
              </a:rPr>
              <a:t>2016</a:t>
            </a:r>
            <a:r>
              <a:rPr lang="zh-CN" altLang="en-US" sz="2400" dirty="0" smtClean="0">
                <a:latin typeface="Times New Roman" pitchFamily="18" charset="0"/>
                <a:ea typeface="楷体_GB2312" pitchFamily="49" charset="-122"/>
                <a:cs typeface="Times New Roman" pitchFamily="18" charset="0"/>
              </a:rPr>
              <a:t>年</a:t>
            </a:r>
            <a:r>
              <a:rPr lang="en-US" altLang="zh-CN" sz="2400" dirty="0" smtClean="0">
                <a:latin typeface="Times New Roman" pitchFamily="18" charset="0"/>
                <a:ea typeface="楷体_GB2312" pitchFamily="49" charset="-122"/>
                <a:cs typeface="Times New Roman" pitchFamily="18" charset="0"/>
              </a:rPr>
              <a:t>6</a:t>
            </a:r>
            <a:r>
              <a:rPr lang="zh-CN" altLang="en-US" sz="2400" dirty="0" smtClean="0">
                <a:latin typeface="Times New Roman" pitchFamily="18" charset="0"/>
                <a:ea typeface="楷体_GB2312" pitchFamily="49" charset="-122"/>
                <a:cs typeface="Times New Roman" pitchFamily="18" charset="0"/>
              </a:rPr>
              <a:t>月份成立了外汇市场自律机制，以更多地发挥金融机构在维护外汇市场运行秩序和公平竞争环境方面的作用。</a:t>
            </a:r>
            <a:endParaRPr lang="en-US" altLang="zh-CN" sz="2400" dirty="0" smtClean="0">
              <a:latin typeface="Times New Roman" pitchFamily="18" charset="0"/>
              <a:ea typeface="楷体_GB2312" pitchFamily="49" charset="-122"/>
              <a:cs typeface="Times New Roman"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927100"/>
          </a:xfrm>
        </p:spPr>
        <p:txBody>
          <a:bodyPr/>
          <a:lstStyle/>
          <a:p>
            <a:pPr algn="ctr"/>
            <a:r>
              <a:rPr lang="zh-CN" altLang="en-US" sz="3200" dirty="0" smtClean="0">
                <a:solidFill>
                  <a:srgbClr val="0000FF"/>
                </a:solidFill>
                <a:latin typeface="Times New Roman" pitchFamily="18" charset="0"/>
                <a:ea typeface="楷体_GB2312" pitchFamily="49" charset="-122"/>
                <a:cs typeface="Times New Roman" pitchFamily="18" charset="0"/>
              </a:rPr>
              <a:t>回归有管理浮动汇率制（</a:t>
            </a:r>
            <a:r>
              <a:rPr lang="en-US" altLang="zh-CN" sz="3200" dirty="0" smtClean="0">
                <a:solidFill>
                  <a:srgbClr val="0000FF"/>
                </a:solidFill>
                <a:latin typeface="Times New Roman" pitchFamily="18" charset="0"/>
                <a:ea typeface="楷体_GB2312" pitchFamily="49" charset="-122"/>
                <a:cs typeface="Times New Roman" pitchFamily="18" charset="0"/>
              </a:rPr>
              <a:t>2005</a:t>
            </a:r>
            <a:r>
              <a:rPr lang="zh-CN" altLang="en-US" sz="3200" dirty="0" smtClean="0">
                <a:solidFill>
                  <a:srgbClr val="0000FF"/>
                </a:solidFill>
                <a:latin typeface="Times New Roman" pitchFamily="18" charset="0"/>
                <a:ea typeface="楷体_GB2312" pitchFamily="49" charset="-122"/>
                <a:cs typeface="Times New Roman" pitchFamily="18" charset="0"/>
              </a:rPr>
              <a:t>年至今）</a:t>
            </a:r>
            <a:endParaRPr lang="zh-CN" altLang="en-US" sz="3200" dirty="0">
              <a:solidFill>
                <a:srgbClr val="0000FF"/>
              </a:solidFill>
              <a:latin typeface="Times New Roman" pitchFamily="18" charset="0"/>
              <a:ea typeface="楷体_GB2312" pitchFamily="49" charset="-122"/>
              <a:cs typeface="Times New Roman" pitchFamily="18" charset="0"/>
            </a:endParaRPr>
          </a:p>
        </p:txBody>
      </p:sp>
      <p:sp>
        <p:nvSpPr>
          <p:cNvPr id="3" name="内容占位符 2"/>
          <p:cNvSpPr>
            <a:spLocks noGrp="1"/>
          </p:cNvSpPr>
          <p:nvPr>
            <p:ph idx="1"/>
          </p:nvPr>
        </p:nvSpPr>
        <p:spPr>
          <a:xfrm>
            <a:off x="0" y="764704"/>
            <a:ext cx="8964488" cy="4525963"/>
          </a:xfrm>
        </p:spPr>
        <p:txBody>
          <a:bodyPr/>
          <a:lstStyle/>
          <a:p>
            <a:pPr>
              <a:lnSpc>
                <a:spcPct val="160000"/>
              </a:lnSpc>
              <a:buClr>
                <a:srgbClr val="0000FF"/>
              </a:buClr>
              <a:buFont typeface="Wingdings" pitchFamily="2" charset="2"/>
              <a:buChar char="u"/>
            </a:pPr>
            <a:r>
              <a:rPr lang="en-US" altLang="zh-CN" sz="2400" dirty="0" smtClean="0">
                <a:latin typeface="Times New Roman" pitchFamily="18" charset="0"/>
                <a:ea typeface="楷体_GB2312" pitchFamily="49" charset="-122"/>
                <a:cs typeface="Times New Roman" pitchFamily="18" charset="0"/>
              </a:rPr>
              <a:t>2017</a:t>
            </a:r>
            <a:r>
              <a:rPr lang="zh-CN" altLang="en-US" sz="2400" dirty="0" smtClean="0">
                <a:latin typeface="Times New Roman" pitchFamily="18" charset="0"/>
                <a:ea typeface="楷体_GB2312" pitchFamily="49" charset="-122"/>
                <a:cs typeface="Times New Roman" pitchFamily="18" charset="0"/>
              </a:rPr>
              <a:t>年</a:t>
            </a:r>
            <a:r>
              <a:rPr lang="en-US" altLang="zh-CN" sz="2400" dirty="0" smtClean="0">
                <a:latin typeface="Times New Roman" pitchFamily="18" charset="0"/>
                <a:ea typeface="楷体_GB2312" pitchFamily="49" charset="-122"/>
                <a:cs typeface="Times New Roman" pitchFamily="18" charset="0"/>
              </a:rPr>
              <a:t>5</a:t>
            </a:r>
            <a:r>
              <a:rPr lang="zh-CN" altLang="en-US" sz="2400" dirty="0" smtClean="0">
                <a:latin typeface="Times New Roman" pitchFamily="18" charset="0"/>
                <a:ea typeface="楷体_GB2312" pitchFamily="49" charset="-122"/>
                <a:cs typeface="Times New Roman" pitchFamily="18" charset="0"/>
              </a:rPr>
              <a:t>月份，外汇市场自律机制在“收盘汇率</a:t>
            </a:r>
            <a:r>
              <a:rPr lang="en-US" altLang="zh-CN" sz="2400" dirty="0" smtClean="0">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rPr>
              <a:t>一篮子货币汇率变化”的中间价形成机制基础上，组织各报价行在报价模型中增加了“逆周期因子” 以对冲外汇市场的顺周期性。</a:t>
            </a:r>
            <a:endParaRPr lang="en-US" altLang="zh-CN" sz="2400" dirty="0" smtClean="0">
              <a:latin typeface="Times New Roman" pitchFamily="18" charset="0"/>
              <a:ea typeface="楷体_GB2312" pitchFamily="49" charset="-122"/>
              <a:cs typeface="Times New Roman" pitchFamily="18" charset="0"/>
            </a:endParaRPr>
          </a:p>
          <a:p>
            <a:pPr lvl="1">
              <a:lnSpc>
                <a:spcPct val="160000"/>
              </a:lnSpc>
              <a:buClr>
                <a:srgbClr val="0000FF"/>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“收盘价</a:t>
            </a:r>
            <a:r>
              <a:rPr lang="en-US" altLang="zh-CN" sz="2000" dirty="0" smtClean="0">
                <a:latin typeface="Times New Roman" pitchFamily="18" charset="0"/>
                <a:ea typeface="楷体_GB2312" pitchFamily="49" charset="-122"/>
                <a:cs typeface="Times New Roman" pitchFamily="18" charset="0"/>
              </a:rPr>
              <a:t>+</a:t>
            </a:r>
            <a:r>
              <a:rPr lang="zh-CN" altLang="en-US" sz="2000" dirty="0" smtClean="0">
                <a:latin typeface="Times New Roman" pitchFamily="18" charset="0"/>
                <a:ea typeface="楷体_GB2312" pitchFamily="49" charset="-122"/>
                <a:cs typeface="Times New Roman" pitchFamily="18" charset="0"/>
              </a:rPr>
              <a:t>一篮子货币汇率变化</a:t>
            </a:r>
            <a:r>
              <a:rPr lang="en-US" altLang="zh-CN" sz="2000" dirty="0" smtClean="0">
                <a:latin typeface="Times New Roman" pitchFamily="18" charset="0"/>
                <a:ea typeface="楷体_GB2312" pitchFamily="49" charset="-122"/>
                <a:cs typeface="Times New Roman" pitchFamily="18" charset="0"/>
              </a:rPr>
              <a:t>+</a:t>
            </a:r>
            <a:r>
              <a:rPr lang="zh-CN" altLang="en-US" sz="2000" dirty="0" smtClean="0">
                <a:latin typeface="Times New Roman" pitchFamily="18" charset="0"/>
                <a:ea typeface="楷体_GB2312" pitchFamily="49" charset="-122"/>
                <a:cs typeface="Times New Roman" pitchFamily="18" charset="0"/>
              </a:rPr>
              <a:t>逆周期因子”的中间价报价机制，有助于中间价更好地反映宏观经济基本面。</a:t>
            </a:r>
            <a:endParaRPr lang="en-US" altLang="zh-CN" sz="2000" dirty="0" smtClean="0">
              <a:latin typeface="Times New Roman" pitchFamily="18" charset="0"/>
              <a:ea typeface="楷体_GB2312" pitchFamily="49" charset="-122"/>
              <a:cs typeface="Times New Roman" pitchFamily="18" charset="0"/>
            </a:endParaRPr>
          </a:p>
          <a:p>
            <a:pPr lvl="1">
              <a:lnSpc>
                <a:spcPct val="160000"/>
              </a:lnSpc>
              <a:buClr>
                <a:srgbClr val="0000FF"/>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对冲外汇市场的顺周期波动，使中间价更加充分地反映市场供求的合理变化。</a:t>
            </a:r>
            <a:endParaRPr lang="en-US" altLang="zh-CN" sz="2000" dirty="0" smtClean="0">
              <a:latin typeface="Times New Roman" pitchFamily="18" charset="0"/>
              <a:ea typeface="楷体_GB2312" pitchFamily="49" charset="-122"/>
              <a:cs typeface="Times New Roman" pitchFamily="18" charset="0"/>
            </a:endParaRPr>
          </a:p>
          <a:p>
            <a:pPr lvl="1">
              <a:lnSpc>
                <a:spcPct val="160000"/>
              </a:lnSpc>
              <a:buClr>
                <a:srgbClr val="0000FF"/>
              </a:buClr>
              <a:buFont typeface="Wingdings" pitchFamily="2" charset="2"/>
              <a:buChar char="ü"/>
            </a:pPr>
            <a:r>
              <a:rPr lang="zh-CN" altLang="zh-CN" sz="2000" dirty="0" smtClean="0">
                <a:latin typeface="楷体_GB2312" pitchFamily="49" charset="-122"/>
                <a:ea typeface="楷体_GB2312" pitchFamily="49" charset="-122"/>
              </a:rPr>
              <a:t>保持了较高的规则性和透明度。</a:t>
            </a:r>
            <a:endParaRPr lang="en-US" altLang="zh-CN" sz="2000" dirty="0" smtClean="0">
              <a:latin typeface="楷体_GB2312" pitchFamily="49" charset="-122"/>
              <a:ea typeface="楷体_GB2312" pitchFamily="49" charset="-122"/>
            </a:endParaRPr>
          </a:p>
          <a:p>
            <a:pPr lvl="1">
              <a:lnSpc>
                <a:spcPct val="160000"/>
              </a:lnSpc>
              <a:buClr>
                <a:srgbClr val="0000FF"/>
              </a:buClr>
              <a:buFont typeface="Wingdings" pitchFamily="2" charset="2"/>
              <a:buChar char="ü"/>
            </a:pPr>
            <a:r>
              <a:rPr lang="zh-CN" altLang="zh-CN" sz="2000" dirty="0" smtClean="0">
                <a:latin typeface="楷体_GB2312" pitchFamily="49" charset="-122"/>
                <a:ea typeface="楷体_GB2312" pitchFamily="49" charset="-122"/>
              </a:rPr>
              <a:t>人民币对美元双边汇率</a:t>
            </a:r>
            <a:r>
              <a:rPr lang="zh-CN" altLang="en-US" sz="2000" dirty="0" smtClean="0">
                <a:latin typeface="楷体_GB2312" pitchFamily="49" charset="-122"/>
                <a:ea typeface="楷体_GB2312" pitchFamily="49" charset="-122"/>
              </a:rPr>
              <a:t>波动性</a:t>
            </a:r>
            <a:r>
              <a:rPr lang="zh-CN" altLang="zh-CN" sz="2000" dirty="0" smtClean="0">
                <a:latin typeface="楷体_GB2312" pitchFamily="49" charset="-122"/>
                <a:ea typeface="楷体_GB2312" pitchFamily="49" charset="-122"/>
              </a:rPr>
              <a:t>进一步增强，双向浮动的特征更加显著，汇率预期平稳。</a:t>
            </a:r>
          </a:p>
          <a:p>
            <a:pPr lvl="1">
              <a:lnSpc>
                <a:spcPct val="160000"/>
              </a:lnSpc>
              <a:buClr>
                <a:srgbClr val="0000FF"/>
              </a:buClr>
              <a:buFont typeface="Wingdings" pitchFamily="2" charset="2"/>
              <a:buChar char="ü"/>
            </a:pPr>
            <a:endParaRPr lang="en-US" altLang="zh-CN" sz="2000" dirty="0" smtClean="0">
              <a:latin typeface="Times New Roman" pitchFamily="18" charset="0"/>
              <a:ea typeface="楷体_GB2312" pitchFamily="49" charset="-122"/>
              <a:cs typeface="Times New Roman" pitchFamily="18" charset="0"/>
            </a:endParaRPr>
          </a:p>
          <a:p>
            <a:pPr lvl="1">
              <a:lnSpc>
                <a:spcPct val="160000"/>
              </a:lnSpc>
              <a:buClr>
                <a:srgbClr val="0000FF"/>
              </a:buClr>
              <a:buFont typeface="Wingdings" pitchFamily="2" charset="2"/>
              <a:buChar char="ü"/>
            </a:pPr>
            <a:endParaRPr lang="zh-CN" altLang="en-US" sz="2000" dirty="0">
              <a:latin typeface="Times New Roman" pitchFamily="18" charset="0"/>
              <a:ea typeface="楷体_GB2312" pitchFamily="49" charset="-122"/>
              <a:cs typeface="Times New Roman"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755576" y="830982"/>
          <a:ext cx="7072364" cy="6027018"/>
        </p:xfrm>
        <a:graphic>
          <a:graphicData uri="http://schemas.openxmlformats.org/drawingml/2006/table">
            <a:tbl>
              <a:tblPr/>
              <a:tblGrid>
                <a:gridCol w="1768091"/>
                <a:gridCol w="1768091"/>
                <a:gridCol w="1768091"/>
                <a:gridCol w="1768091"/>
              </a:tblGrid>
              <a:tr h="510138">
                <a:tc>
                  <a:txBody>
                    <a:bodyPr/>
                    <a:lstStyle/>
                    <a:p>
                      <a:pPr algn="ctr" fontAlgn="b"/>
                      <a:r>
                        <a:rPr lang="zh-CN" altLang="en-US" sz="2200" b="0" i="0" u="none" strike="noStrike" dirty="0">
                          <a:latin typeface="Times New Roman" pitchFamily="18" charset="0"/>
                          <a:ea typeface="楷体_GB2312" pitchFamily="49" charset="-122"/>
                          <a:cs typeface="Times New Roman" pitchFamily="18" charset="0"/>
                        </a:rPr>
                        <a:t>年份</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2200" b="0" i="0" u="none" strike="noStrike" dirty="0">
                          <a:latin typeface="Times New Roman" pitchFamily="18" charset="0"/>
                          <a:ea typeface="楷体_GB2312" pitchFamily="49" charset="-122"/>
                          <a:cs typeface="Times New Roman" pitchFamily="18" charset="0"/>
                        </a:rPr>
                        <a:t>官方汇率</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2200" b="0" i="0" u="none" strike="noStrike" dirty="0">
                          <a:latin typeface="Times New Roman" pitchFamily="18" charset="0"/>
                          <a:ea typeface="楷体_GB2312" pitchFamily="49" charset="-122"/>
                          <a:cs typeface="Times New Roman" pitchFamily="18" charset="0"/>
                        </a:rPr>
                        <a:t>内部结算汇率</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2200" b="0" i="0" u="none" strike="noStrike">
                          <a:latin typeface="Times New Roman" pitchFamily="18" charset="0"/>
                          <a:ea typeface="楷体_GB2312" pitchFamily="49" charset="-122"/>
                          <a:cs typeface="Times New Roman" pitchFamily="18" charset="0"/>
                        </a:rPr>
                        <a:t>市场调剂汇率</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2798">
                <a:tc>
                  <a:txBody>
                    <a:bodyPr/>
                    <a:lstStyle/>
                    <a:p>
                      <a:pPr algn="ctr" fontAlgn="b"/>
                      <a:r>
                        <a:rPr lang="en-US" altLang="zh-CN" sz="2200" b="0" i="0" u="none" strike="noStrike" dirty="0">
                          <a:latin typeface="Times New Roman" pitchFamily="18" charset="0"/>
                          <a:ea typeface="楷体_GB2312" pitchFamily="49" charset="-122"/>
                          <a:cs typeface="Times New Roman" pitchFamily="18" charset="0"/>
                        </a:rPr>
                        <a:t>1979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200" b="0" i="0" u="none" strike="noStrike" dirty="0">
                          <a:latin typeface="Times New Roman" pitchFamily="18" charset="0"/>
                          <a:ea typeface="楷体_GB2312" pitchFamily="49" charset="-122"/>
                          <a:cs typeface="Times New Roman" pitchFamily="18" charset="0"/>
                        </a:rPr>
                        <a:t>155.5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2200" b="0" i="0" u="none" strike="noStrike" dirty="0">
                          <a:latin typeface="Times New Roman" pitchFamily="18" charset="0"/>
                          <a:ea typeface="楷体_GB2312" pitchFamily="49" charset="-122"/>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2200" b="0" i="0" u="none" strike="noStrike" dirty="0">
                          <a:latin typeface="Times New Roman" pitchFamily="18" charset="0"/>
                          <a:ea typeface="楷体_GB2312" pitchFamily="49" charset="-122"/>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2798">
                <a:tc>
                  <a:txBody>
                    <a:bodyPr/>
                    <a:lstStyle/>
                    <a:p>
                      <a:pPr algn="ctr" fontAlgn="b"/>
                      <a:r>
                        <a:rPr lang="en-US" altLang="zh-CN" sz="2200" b="0" i="0" u="none" strike="noStrike">
                          <a:latin typeface="Times New Roman" pitchFamily="18" charset="0"/>
                          <a:ea typeface="楷体_GB2312" pitchFamily="49" charset="-122"/>
                          <a:cs typeface="Times New Roman" pitchFamily="18" charset="0"/>
                        </a:rPr>
                        <a:t>1980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200" b="0" i="0" u="none" strike="noStrike" dirty="0">
                          <a:latin typeface="Times New Roman" pitchFamily="18" charset="0"/>
                          <a:ea typeface="楷体_GB2312" pitchFamily="49" charset="-122"/>
                          <a:cs typeface="Times New Roman" pitchFamily="18" charset="0"/>
                        </a:rPr>
                        <a:t>149.8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2200" b="0" i="0" u="none" strike="noStrike" dirty="0">
                          <a:latin typeface="Times New Roman" pitchFamily="18" charset="0"/>
                          <a:ea typeface="楷体_GB2312" pitchFamily="49" charset="-122"/>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2200" b="0" i="0" u="none" strike="noStrike" dirty="0">
                          <a:latin typeface="Times New Roman" pitchFamily="18" charset="0"/>
                          <a:ea typeface="楷体_GB2312" pitchFamily="49" charset="-122"/>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2798">
                <a:tc>
                  <a:txBody>
                    <a:bodyPr/>
                    <a:lstStyle/>
                    <a:p>
                      <a:pPr algn="ctr" fontAlgn="b"/>
                      <a:r>
                        <a:rPr lang="en-US" altLang="zh-CN" sz="2200" b="0" i="0" u="none" strike="noStrike">
                          <a:latin typeface="Times New Roman" pitchFamily="18" charset="0"/>
                          <a:ea typeface="楷体_GB2312" pitchFamily="49" charset="-122"/>
                          <a:cs typeface="Times New Roman" pitchFamily="18" charset="0"/>
                        </a:rPr>
                        <a:t>1981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2200" b="0" i="0" u="none" strike="noStrike" dirty="0">
                          <a:latin typeface="Times New Roman" pitchFamily="18" charset="0"/>
                          <a:ea typeface="楷体_GB2312" pitchFamily="49" charset="-122"/>
                          <a:cs typeface="Times New Roman" pitchFamily="18" charset="0"/>
                        </a:rPr>
                        <a:t>170.5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2200" b="0" i="0" u="none" strike="noStrike" dirty="0">
                          <a:latin typeface="Times New Roman" pitchFamily="18" charset="0"/>
                          <a:ea typeface="楷体_GB2312" pitchFamily="49" charset="-122"/>
                          <a:cs typeface="Times New Roman" pitchFamily="18" charset="0"/>
                        </a:rPr>
                        <a:t>280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zh-CN" altLang="en-US" sz="2200" b="0" i="0" u="none" strike="noStrike" dirty="0">
                          <a:latin typeface="Times New Roman" pitchFamily="18" charset="0"/>
                          <a:ea typeface="楷体_GB2312" pitchFamily="49" charset="-122"/>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262798">
                <a:tc>
                  <a:txBody>
                    <a:bodyPr/>
                    <a:lstStyle/>
                    <a:p>
                      <a:pPr algn="ctr" fontAlgn="b"/>
                      <a:r>
                        <a:rPr lang="en-US" altLang="zh-CN" sz="2200" b="0" i="0" u="none" strike="noStrike">
                          <a:latin typeface="Times New Roman" pitchFamily="18" charset="0"/>
                          <a:ea typeface="楷体_GB2312" pitchFamily="49" charset="-122"/>
                          <a:cs typeface="Times New Roman" pitchFamily="18" charset="0"/>
                        </a:rPr>
                        <a:t>1982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2200" b="0" i="0" u="none" strike="noStrike" dirty="0">
                          <a:latin typeface="Times New Roman" pitchFamily="18" charset="0"/>
                          <a:ea typeface="楷体_GB2312" pitchFamily="49" charset="-122"/>
                          <a:cs typeface="Times New Roman" pitchFamily="18" charset="0"/>
                        </a:rPr>
                        <a:t>189.3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2200" b="0" i="0" u="none" strike="noStrike" dirty="0">
                          <a:latin typeface="Times New Roman" pitchFamily="18" charset="0"/>
                          <a:ea typeface="楷体_GB2312" pitchFamily="49" charset="-122"/>
                          <a:cs typeface="Times New Roman" pitchFamily="18" charset="0"/>
                        </a:rPr>
                        <a:t>280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zh-CN" altLang="en-US" sz="2200" b="0" i="0" u="none" strike="noStrike" dirty="0">
                          <a:latin typeface="Times New Roman" pitchFamily="18" charset="0"/>
                          <a:ea typeface="楷体_GB2312" pitchFamily="49" charset="-122"/>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262798">
                <a:tc>
                  <a:txBody>
                    <a:bodyPr/>
                    <a:lstStyle/>
                    <a:p>
                      <a:pPr algn="ctr" fontAlgn="b"/>
                      <a:r>
                        <a:rPr lang="en-US" altLang="zh-CN" sz="2200" b="0" i="0" u="none" strike="noStrike">
                          <a:latin typeface="Times New Roman" pitchFamily="18" charset="0"/>
                          <a:ea typeface="楷体_GB2312" pitchFamily="49" charset="-122"/>
                          <a:cs typeface="Times New Roman" pitchFamily="18" charset="0"/>
                        </a:rPr>
                        <a:t>1983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2200" b="0" i="0" u="none" strike="noStrike" dirty="0">
                          <a:latin typeface="Times New Roman" pitchFamily="18" charset="0"/>
                          <a:ea typeface="楷体_GB2312" pitchFamily="49" charset="-122"/>
                          <a:cs typeface="Times New Roman" pitchFamily="18" charset="0"/>
                        </a:rPr>
                        <a:t>197.6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2200" b="0" i="0" u="none" strike="noStrike" dirty="0">
                          <a:latin typeface="Times New Roman" pitchFamily="18" charset="0"/>
                          <a:ea typeface="楷体_GB2312" pitchFamily="49" charset="-122"/>
                          <a:cs typeface="Times New Roman" pitchFamily="18" charset="0"/>
                        </a:rPr>
                        <a:t>280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zh-CN" altLang="en-US" sz="2200" b="0" i="0" u="none" strike="noStrike" dirty="0">
                          <a:latin typeface="Times New Roman" pitchFamily="18" charset="0"/>
                          <a:ea typeface="楷体_GB2312" pitchFamily="49" charset="-122"/>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262798">
                <a:tc>
                  <a:txBody>
                    <a:bodyPr/>
                    <a:lstStyle/>
                    <a:p>
                      <a:pPr algn="ctr" fontAlgn="b"/>
                      <a:r>
                        <a:rPr lang="en-US" altLang="zh-CN" sz="2200" b="0" i="0" u="none" strike="noStrike">
                          <a:latin typeface="Times New Roman" pitchFamily="18" charset="0"/>
                          <a:ea typeface="楷体_GB2312" pitchFamily="49" charset="-122"/>
                          <a:cs typeface="Times New Roman" pitchFamily="18" charset="0"/>
                        </a:rPr>
                        <a:t>1984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2200" b="0" i="0" u="none" strike="noStrike">
                          <a:latin typeface="Times New Roman" pitchFamily="18" charset="0"/>
                          <a:ea typeface="楷体_GB2312" pitchFamily="49" charset="-122"/>
                          <a:cs typeface="Times New Roman" pitchFamily="18" charset="0"/>
                        </a:rPr>
                        <a:t>232.7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2200" b="0" i="0" u="none" strike="noStrike" dirty="0">
                          <a:latin typeface="Times New Roman" pitchFamily="18" charset="0"/>
                          <a:ea typeface="楷体_GB2312" pitchFamily="49" charset="-122"/>
                          <a:cs typeface="Times New Roman" pitchFamily="18" charset="0"/>
                        </a:rPr>
                        <a:t>280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zh-CN" altLang="en-US" sz="2200" b="0" i="0" u="none" strike="noStrike" dirty="0">
                          <a:latin typeface="Times New Roman" pitchFamily="18" charset="0"/>
                          <a:ea typeface="楷体_GB2312" pitchFamily="49" charset="-122"/>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262798">
                <a:tc>
                  <a:txBody>
                    <a:bodyPr/>
                    <a:lstStyle/>
                    <a:p>
                      <a:pPr algn="ctr" fontAlgn="b"/>
                      <a:r>
                        <a:rPr lang="en-US" altLang="zh-CN" sz="2200" b="0" i="0" u="none" strike="noStrike">
                          <a:latin typeface="Times New Roman" pitchFamily="18" charset="0"/>
                          <a:ea typeface="楷体_GB2312" pitchFamily="49" charset="-122"/>
                          <a:cs typeface="Times New Roman" pitchFamily="18" charset="0"/>
                        </a:rPr>
                        <a:t>1985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en-US" altLang="zh-CN" sz="2200" b="0" i="0" u="none" strike="noStrike" dirty="0">
                          <a:latin typeface="Times New Roman" pitchFamily="18" charset="0"/>
                          <a:ea typeface="楷体_GB2312" pitchFamily="49" charset="-122"/>
                          <a:cs typeface="Times New Roman" pitchFamily="18" charset="0"/>
                        </a:rPr>
                        <a:t>293.7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zh-CN" altLang="en-US" sz="2200" b="0" i="0" u="none" strike="noStrike" dirty="0">
                          <a:latin typeface="Times New Roman" pitchFamily="18" charset="0"/>
                          <a:ea typeface="楷体_GB2312" pitchFamily="49" charset="-122"/>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zh-CN" altLang="en-US" sz="2200" b="0" i="0" u="none" strike="noStrike" dirty="0">
                          <a:latin typeface="Times New Roman" pitchFamily="18" charset="0"/>
                          <a:ea typeface="楷体_GB2312" pitchFamily="49" charset="-122"/>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r>
              <a:tr h="262798">
                <a:tc>
                  <a:txBody>
                    <a:bodyPr/>
                    <a:lstStyle/>
                    <a:p>
                      <a:pPr algn="ctr" fontAlgn="b"/>
                      <a:r>
                        <a:rPr lang="en-US" altLang="zh-CN" sz="2200" b="0" i="0" u="none" strike="noStrike">
                          <a:latin typeface="Times New Roman" pitchFamily="18" charset="0"/>
                          <a:ea typeface="楷体_GB2312" pitchFamily="49" charset="-122"/>
                          <a:cs typeface="Times New Roman" pitchFamily="18" charset="0"/>
                        </a:rPr>
                        <a:t>1986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en-US" altLang="zh-CN" sz="2200" b="0" i="0" u="none" strike="noStrike">
                          <a:latin typeface="Times New Roman" pitchFamily="18" charset="0"/>
                          <a:ea typeface="楷体_GB2312" pitchFamily="49" charset="-122"/>
                          <a:cs typeface="Times New Roman" pitchFamily="18" charset="0"/>
                        </a:rPr>
                        <a:t>345.3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zh-CN" altLang="en-US" sz="2200" b="0" i="0" u="none" strike="noStrike" dirty="0">
                          <a:latin typeface="Times New Roman" pitchFamily="18" charset="0"/>
                          <a:ea typeface="楷体_GB2312" pitchFamily="49" charset="-122"/>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zh-CN" altLang="en-US" sz="2200" b="0" i="0" u="none" strike="noStrike" dirty="0">
                          <a:latin typeface="Times New Roman" pitchFamily="18" charset="0"/>
                          <a:ea typeface="楷体_GB2312" pitchFamily="49" charset="-122"/>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r>
              <a:tr h="262798">
                <a:tc>
                  <a:txBody>
                    <a:bodyPr/>
                    <a:lstStyle/>
                    <a:p>
                      <a:pPr algn="ctr" fontAlgn="b"/>
                      <a:r>
                        <a:rPr lang="en-US" altLang="zh-CN" sz="2200" b="0" i="0" u="none" strike="noStrike" dirty="0">
                          <a:latin typeface="Times New Roman" pitchFamily="18" charset="0"/>
                          <a:ea typeface="楷体_GB2312" pitchFamily="49" charset="-122"/>
                          <a:cs typeface="Times New Roman" pitchFamily="18" charset="0"/>
                        </a:rPr>
                        <a:t>1987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en-US" altLang="zh-CN" sz="2200" b="0" i="0" u="none" strike="noStrike">
                          <a:latin typeface="Times New Roman" pitchFamily="18" charset="0"/>
                          <a:ea typeface="楷体_GB2312" pitchFamily="49" charset="-122"/>
                          <a:cs typeface="Times New Roman" pitchFamily="18" charset="0"/>
                        </a:rPr>
                        <a:t>372.2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zh-CN" altLang="en-US" sz="2200" b="0" i="0" u="none" strike="noStrike" dirty="0">
                          <a:latin typeface="Times New Roman" pitchFamily="18" charset="0"/>
                          <a:ea typeface="楷体_GB2312" pitchFamily="49" charset="-122"/>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zh-CN" altLang="en-US" sz="2200" b="0" i="0" u="none" strike="noStrike" dirty="0">
                          <a:latin typeface="Times New Roman" pitchFamily="18" charset="0"/>
                          <a:ea typeface="楷体_GB2312" pitchFamily="49" charset="-122"/>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r>
              <a:tr h="262798">
                <a:tc>
                  <a:txBody>
                    <a:bodyPr/>
                    <a:lstStyle/>
                    <a:p>
                      <a:pPr algn="ctr" fontAlgn="b"/>
                      <a:r>
                        <a:rPr lang="en-US" altLang="zh-CN" sz="2200" b="0" i="0" u="none" strike="noStrike">
                          <a:latin typeface="Times New Roman" pitchFamily="18" charset="0"/>
                          <a:ea typeface="楷体_GB2312" pitchFamily="49" charset="-122"/>
                          <a:cs typeface="Times New Roman" pitchFamily="18" charset="0"/>
                        </a:rPr>
                        <a:t>1988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en-US" altLang="zh-CN" sz="2200" b="0" i="0" u="none" strike="noStrike">
                          <a:latin typeface="Times New Roman" pitchFamily="18" charset="0"/>
                          <a:ea typeface="楷体_GB2312" pitchFamily="49" charset="-122"/>
                          <a:cs typeface="Times New Roman" pitchFamily="18" charset="0"/>
                        </a:rPr>
                        <a:t>372.2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zh-CN" altLang="en-US" sz="2200" b="0" i="0" u="none" strike="noStrike" dirty="0">
                          <a:latin typeface="Times New Roman" pitchFamily="18" charset="0"/>
                          <a:ea typeface="楷体_GB2312" pitchFamily="49" charset="-122"/>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en-US" altLang="zh-CN" sz="2200" b="0" i="0" u="none" strike="noStrike" dirty="0">
                          <a:latin typeface="Times New Roman" pitchFamily="18" charset="0"/>
                          <a:ea typeface="楷体_GB2312" pitchFamily="49" charset="-122"/>
                          <a:cs typeface="Times New Roman" pitchFamily="18" charset="0"/>
                        </a:rPr>
                        <a:t>645.8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r>
              <a:tr h="262798">
                <a:tc>
                  <a:txBody>
                    <a:bodyPr/>
                    <a:lstStyle/>
                    <a:p>
                      <a:pPr algn="ctr" fontAlgn="b"/>
                      <a:r>
                        <a:rPr lang="en-US" altLang="zh-CN" sz="2200" b="0" i="0" u="none" strike="noStrike">
                          <a:latin typeface="Times New Roman" pitchFamily="18" charset="0"/>
                          <a:ea typeface="楷体_GB2312" pitchFamily="49" charset="-122"/>
                          <a:cs typeface="Times New Roman" pitchFamily="18" charset="0"/>
                        </a:rPr>
                        <a:t>1989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en-US" altLang="zh-CN" sz="2200" b="0" i="0" u="none" strike="noStrike">
                          <a:latin typeface="Times New Roman" pitchFamily="18" charset="0"/>
                          <a:ea typeface="楷体_GB2312" pitchFamily="49" charset="-122"/>
                          <a:cs typeface="Times New Roman" pitchFamily="18" charset="0"/>
                        </a:rPr>
                        <a:t>376.6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zh-CN" altLang="en-US" sz="2200" b="0" i="0" u="none" strike="noStrike">
                          <a:latin typeface="Times New Roman" pitchFamily="18" charset="0"/>
                          <a:ea typeface="楷体_GB2312" pitchFamily="49" charset="-122"/>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en-US" altLang="zh-CN" sz="2200" b="0" i="0" u="none" strike="noStrike" dirty="0">
                          <a:latin typeface="Times New Roman" pitchFamily="18" charset="0"/>
                          <a:ea typeface="楷体_GB2312" pitchFamily="49" charset="-122"/>
                          <a:cs typeface="Times New Roman" pitchFamily="18" charset="0"/>
                        </a:rPr>
                        <a:t>643.2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r>
              <a:tr h="262798">
                <a:tc>
                  <a:txBody>
                    <a:bodyPr/>
                    <a:lstStyle/>
                    <a:p>
                      <a:pPr algn="ctr" fontAlgn="b"/>
                      <a:r>
                        <a:rPr lang="en-US" altLang="zh-CN" sz="2200" b="0" i="0" u="none" strike="noStrike">
                          <a:latin typeface="Times New Roman" pitchFamily="18" charset="0"/>
                          <a:ea typeface="楷体_GB2312" pitchFamily="49" charset="-122"/>
                          <a:cs typeface="Times New Roman" pitchFamily="18" charset="0"/>
                        </a:rPr>
                        <a:t>1990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en-US" altLang="zh-CN" sz="2200" b="0" i="0" u="none" strike="noStrike">
                          <a:latin typeface="Times New Roman" pitchFamily="18" charset="0"/>
                          <a:ea typeface="楷体_GB2312" pitchFamily="49" charset="-122"/>
                          <a:cs typeface="Times New Roman" pitchFamily="18" charset="0"/>
                        </a:rPr>
                        <a:t>478.4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zh-CN" altLang="en-US" sz="2200" b="0" i="0" u="none" strike="noStrike">
                          <a:latin typeface="Times New Roman" pitchFamily="18" charset="0"/>
                          <a:ea typeface="楷体_GB2312" pitchFamily="49" charset="-122"/>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en-US" altLang="zh-CN" sz="2200" b="0" i="0" u="none" strike="noStrike" dirty="0">
                          <a:latin typeface="Times New Roman" pitchFamily="18" charset="0"/>
                          <a:ea typeface="楷体_GB2312" pitchFamily="49" charset="-122"/>
                          <a:cs typeface="Times New Roman" pitchFamily="18" charset="0"/>
                        </a:rPr>
                        <a:t>580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r>
              <a:tr h="262798">
                <a:tc>
                  <a:txBody>
                    <a:bodyPr/>
                    <a:lstStyle/>
                    <a:p>
                      <a:pPr algn="ctr" fontAlgn="b"/>
                      <a:r>
                        <a:rPr lang="en-US" altLang="zh-CN" sz="2200" b="0" i="0" u="none" strike="noStrike">
                          <a:latin typeface="Times New Roman" pitchFamily="18" charset="0"/>
                          <a:ea typeface="楷体_GB2312" pitchFamily="49" charset="-122"/>
                          <a:cs typeface="Times New Roman" pitchFamily="18" charset="0"/>
                        </a:rPr>
                        <a:t>1991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en-US" altLang="zh-CN" sz="2200" b="0" i="0" u="none" strike="noStrike">
                          <a:latin typeface="Times New Roman" pitchFamily="18" charset="0"/>
                          <a:ea typeface="楷体_GB2312" pitchFamily="49" charset="-122"/>
                          <a:cs typeface="Times New Roman" pitchFamily="18" charset="0"/>
                        </a:rPr>
                        <a:t>532.3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zh-CN" altLang="en-US" sz="2200" b="0" i="0" u="none" strike="noStrike">
                          <a:latin typeface="Times New Roman" pitchFamily="18" charset="0"/>
                          <a:ea typeface="楷体_GB2312" pitchFamily="49" charset="-122"/>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en-US" altLang="zh-CN" sz="2200" b="0" i="0" u="none" strike="noStrike" dirty="0">
                          <a:latin typeface="Times New Roman" pitchFamily="18" charset="0"/>
                          <a:ea typeface="楷体_GB2312" pitchFamily="49" charset="-122"/>
                          <a:cs typeface="Times New Roman" pitchFamily="18" charset="0"/>
                        </a:rPr>
                        <a:t>580.4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r>
              <a:tr h="262798">
                <a:tc>
                  <a:txBody>
                    <a:bodyPr/>
                    <a:lstStyle/>
                    <a:p>
                      <a:pPr algn="ctr" fontAlgn="b"/>
                      <a:r>
                        <a:rPr lang="en-US" altLang="zh-CN" sz="2200" b="0" i="0" u="none" strike="noStrike">
                          <a:latin typeface="Times New Roman" pitchFamily="18" charset="0"/>
                          <a:ea typeface="楷体_GB2312" pitchFamily="49" charset="-122"/>
                          <a:cs typeface="Times New Roman" pitchFamily="18" charset="0"/>
                        </a:rPr>
                        <a:t>1992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en-US" altLang="zh-CN" sz="2200" b="0" i="0" u="none" strike="noStrike">
                          <a:latin typeface="Times New Roman" pitchFamily="18" charset="0"/>
                          <a:ea typeface="楷体_GB2312" pitchFamily="49" charset="-122"/>
                          <a:cs typeface="Times New Roman" pitchFamily="18" charset="0"/>
                        </a:rPr>
                        <a:t>551.5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zh-CN" altLang="en-US" sz="2200" b="0" i="0" u="none" strike="noStrike">
                          <a:latin typeface="Times New Roman" pitchFamily="18" charset="0"/>
                          <a:ea typeface="楷体_GB2312" pitchFamily="49" charset="-122"/>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en-US" altLang="zh-CN" sz="2200" b="0" i="0" u="none" strike="noStrike" dirty="0">
                          <a:latin typeface="Times New Roman" pitchFamily="18" charset="0"/>
                          <a:ea typeface="楷体_GB2312" pitchFamily="49" charset="-122"/>
                          <a:cs typeface="Times New Roman" pitchFamily="18" charset="0"/>
                        </a:rPr>
                        <a:t>655.8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r>
              <a:tr h="262798">
                <a:tc>
                  <a:txBody>
                    <a:bodyPr/>
                    <a:lstStyle/>
                    <a:p>
                      <a:pPr algn="ctr" fontAlgn="b"/>
                      <a:r>
                        <a:rPr lang="en-US" altLang="zh-CN" sz="2200" b="0" i="0" u="none" strike="noStrike">
                          <a:latin typeface="Times New Roman" pitchFamily="18" charset="0"/>
                          <a:ea typeface="楷体_GB2312" pitchFamily="49" charset="-122"/>
                          <a:cs typeface="Times New Roman" pitchFamily="18" charset="0"/>
                        </a:rPr>
                        <a:t>1993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en-US" altLang="zh-CN" sz="2200" b="0" i="0" u="none" strike="noStrike">
                          <a:latin typeface="Times New Roman" pitchFamily="18" charset="0"/>
                          <a:ea typeface="楷体_GB2312" pitchFamily="49" charset="-122"/>
                          <a:cs typeface="Times New Roman" pitchFamily="18" charset="0"/>
                        </a:rPr>
                        <a:t>576.2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zh-CN" altLang="en-US" sz="2200" b="0" i="0" u="none" strike="noStrike">
                          <a:latin typeface="Times New Roman" pitchFamily="18" charset="0"/>
                          <a:ea typeface="楷体_GB2312" pitchFamily="49" charset="-122"/>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en-US" altLang="zh-CN" sz="2200" b="0" i="0" u="none" strike="noStrike" dirty="0">
                          <a:latin typeface="Times New Roman" pitchFamily="18" charset="0"/>
                          <a:ea typeface="楷体_GB2312" pitchFamily="49" charset="-122"/>
                          <a:cs typeface="Times New Roman" pitchFamily="18" charset="0"/>
                        </a:rPr>
                        <a:t>859.9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r>
              <a:tr h="262798">
                <a:tc>
                  <a:txBody>
                    <a:bodyPr/>
                    <a:lstStyle/>
                    <a:p>
                      <a:pPr algn="ctr" fontAlgn="b"/>
                      <a:r>
                        <a:rPr lang="en-US" altLang="zh-CN" sz="2200" b="0" i="0" u="none" strike="noStrike">
                          <a:latin typeface="Times New Roman" pitchFamily="18" charset="0"/>
                          <a:ea typeface="楷体_GB2312" pitchFamily="49" charset="-122"/>
                          <a:cs typeface="Times New Roman" pitchFamily="18" charset="0"/>
                        </a:rPr>
                        <a:t>1994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200" b="0" i="0" u="none" strike="noStrike">
                          <a:latin typeface="Times New Roman" pitchFamily="18" charset="0"/>
                          <a:ea typeface="楷体_GB2312" pitchFamily="49" charset="-122"/>
                          <a:cs typeface="Times New Roman" pitchFamily="18" charset="0"/>
                        </a:rPr>
                        <a:t>861.2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2200" b="0" i="0" u="none" strike="noStrike">
                          <a:latin typeface="Times New Roman" pitchFamily="18" charset="0"/>
                          <a:ea typeface="楷体_GB2312" pitchFamily="49" charset="-122"/>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2200" b="0" i="0" u="none" strike="noStrike" dirty="0">
                          <a:latin typeface="Times New Roman" pitchFamily="18" charset="0"/>
                          <a:ea typeface="楷体_GB2312" pitchFamily="49" charset="-122"/>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右大括号 3"/>
          <p:cNvSpPr/>
          <p:nvPr/>
        </p:nvSpPr>
        <p:spPr bwMode="auto">
          <a:xfrm>
            <a:off x="8001024" y="2071678"/>
            <a:ext cx="285752" cy="1357322"/>
          </a:xfrm>
          <a:prstGeom prst="rightBrac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6" name="TextBox 5"/>
          <p:cNvSpPr txBox="1"/>
          <p:nvPr/>
        </p:nvSpPr>
        <p:spPr>
          <a:xfrm>
            <a:off x="8143900" y="2143116"/>
            <a:ext cx="877163" cy="1200329"/>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内部结</a:t>
            </a:r>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算价与</a:t>
            </a:r>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官方汇</a:t>
            </a:r>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率并存</a:t>
            </a:r>
            <a:endParaRPr lang="zh-CN" altLang="en-US" dirty="0">
              <a:latin typeface="楷体_GB2312" pitchFamily="49" charset="-122"/>
              <a:ea typeface="楷体_GB2312" pitchFamily="49" charset="-122"/>
            </a:endParaRPr>
          </a:p>
        </p:txBody>
      </p:sp>
      <p:sp>
        <p:nvSpPr>
          <p:cNvPr id="7" name="右大括号 6"/>
          <p:cNvSpPr/>
          <p:nvPr/>
        </p:nvSpPr>
        <p:spPr bwMode="auto">
          <a:xfrm>
            <a:off x="8001024" y="3500438"/>
            <a:ext cx="285752" cy="3000396"/>
          </a:xfrm>
          <a:prstGeom prst="rightBrac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8" name="TextBox 7"/>
          <p:cNvSpPr txBox="1"/>
          <p:nvPr/>
        </p:nvSpPr>
        <p:spPr>
          <a:xfrm>
            <a:off x="8266837" y="4214818"/>
            <a:ext cx="881973" cy="1477328"/>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外汇调</a:t>
            </a:r>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剂市场</a:t>
            </a:r>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与官方</a:t>
            </a:r>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汇率并</a:t>
            </a:r>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存</a:t>
            </a:r>
            <a:endParaRPr lang="en-US" altLang="zh-CN" dirty="0" smtClean="0">
              <a:latin typeface="楷体_GB2312" pitchFamily="49" charset="-122"/>
              <a:ea typeface="楷体_GB2312" pitchFamily="49" charset="-122"/>
            </a:endParaRPr>
          </a:p>
        </p:txBody>
      </p:sp>
      <p:sp>
        <p:nvSpPr>
          <p:cNvPr id="9" name="下箭头 8"/>
          <p:cNvSpPr/>
          <p:nvPr/>
        </p:nvSpPr>
        <p:spPr bwMode="auto">
          <a:xfrm>
            <a:off x="5072066" y="1285860"/>
            <a:ext cx="285752" cy="50006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0" name="TextBox 9"/>
          <p:cNvSpPr txBox="1"/>
          <p:nvPr/>
        </p:nvSpPr>
        <p:spPr>
          <a:xfrm>
            <a:off x="4716016" y="1628800"/>
            <a:ext cx="1214446" cy="400110"/>
          </a:xfrm>
          <a:prstGeom prst="rect">
            <a:avLst/>
          </a:prstGeom>
          <a:noFill/>
          <a:ln w="47625">
            <a:solidFill>
              <a:srgbClr val="FF0000"/>
            </a:solidFill>
            <a:prstDash val="dash"/>
          </a:ln>
        </p:spPr>
        <p:txBody>
          <a:bodyPr wrap="square" rtlCol="0">
            <a:spAutoFit/>
          </a:bodyPr>
          <a:lstStyle/>
          <a:p>
            <a:r>
              <a:rPr lang="zh-CN" altLang="en-US" sz="2000" dirty="0" smtClean="0">
                <a:latin typeface="楷体_GB2312" pitchFamily="49" charset="-122"/>
                <a:ea typeface="楷体_GB2312" pitchFamily="49" charset="-122"/>
              </a:rPr>
              <a:t>对外贸易</a:t>
            </a:r>
            <a:endParaRPr lang="zh-CN" altLang="en-US" sz="2000" dirty="0">
              <a:latin typeface="楷体_GB2312" pitchFamily="49" charset="-122"/>
              <a:ea typeface="楷体_GB2312" pitchFamily="49" charset="-122"/>
            </a:endParaRPr>
          </a:p>
        </p:txBody>
      </p:sp>
      <p:sp>
        <p:nvSpPr>
          <p:cNvPr id="12" name="下箭头 11"/>
          <p:cNvSpPr/>
          <p:nvPr/>
        </p:nvSpPr>
        <p:spPr bwMode="auto">
          <a:xfrm>
            <a:off x="2643174" y="1214422"/>
            <a:ext cx="214314" cy="57150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2507930" y="1785926"/>
            <a:ext cx="492443" cy="928694"/>
          </a:xfrm>
          <a:prstGeom prst="rect">
            <a:avLst/>
          </a:prstGeom>
          <a:noFill/>
          <a:ln w="47625">
            <a:solidFill>
              <a:srgbClr val="FF0000"/>
            </a:solidFill>
            <a:prstDash val="dash"/>
          </a:ln>
        </p:spPr>
        <p:txBody>
          <a:bodyPr vert="eaVert" wrap="square" rtlCol="0">
            <a:spAutoFit/>
          </a:bodyPr>
          <a:lstStyle/>
          <a:p>
            <a:r>
              <a:rPr lang="zh-CN" altLang="en-US" sz="2000" dirty="0" smtClean="0">
                <a:latin typeface="楷体_GB2312" pitchFamily="49" charset="-122"/>
                <a:ea typeface="楷体_GB2312" pitchFamily="49" charset="-122"/>
              </a:rPr>
              <a:t>非贸易</a:t>
            </a:r>
            <a:endParaRPr lang="zh-CN" altLang="en-US" sz="2000" dirty="0">
              <a:latin typeface="楷体_GB2312" pitchFamily="49" charset="-122"/>
              <a:ea typeface="楷体_GB2312" pitchFamily="49" charset="-122"/>
            </a:endParaRPr>
          </a:p>
        </p:txBody>
      </p:sp>
      <p:sp>
        <p:nvSpPr>
          <p:cNvPr id="14" name="下箭头 13"/>
          <p:cNvSpPr/>
          <p:nvPr/>
        </p:nvSpPr>
        <p:spPr bwMode="auto">
          <a:xfrm>
            <a:off x="7000892" y="1357298"/>
            <a:ext cx="214314" cy="57150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6572264" y="1928802"/>
            <a:ext cx="1214446" cy="400110"/>
          </a:xfrm>
          <a:prstGeom prst="rect">
            <a:avLst/>
          </a:prstGeom>
          <a:noFill/>
          <a:ln w="47625">
            <a:solidFill>
              <a:srgbClr val="FF0000"/>
            </a:solidFill>
            <a:prstDash val="dash"/>
          </a:ln>
        </p:spPr>
        <p:txBody>
          <a:bodyPr wrap="square" rtlCol="0">
            <a:spAutoFit/>
          </a:bodyPr>
          <a:lstStyle/>
          <a:p>
            <a:r>
              <a:rPr lang="zh-CN" altLang="en-US" sz="2000" dirty="0" smtClean="0">
                <a:latin typeface="楷体_GB2312" pitchFamily="49" charset="-122"/>
                <a:ea typeface="楷体_GB2312" pitchFamily="49" charset="-122"/>
              </a:rPr>
              <a:t>市场汇率</a:t>
            </a:r>
            <a:endParaRPr lang="zh-CN" altLang="en-US" sz="20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latin typeface="华文新魏" pitchFamily="2" charset="-122"/>
                <a:ea typeface="华文新魏" pitchFamily="2" charset="-122"/>
              </a:rPr>
              <a:t>1979-1994</a:t>
            </a:r>
            <a:r>
              <a:rPr lang="zh-CN" altLang="en-US" sz="3200" dirty="0" smtClean="0">
                <a:latin typeface="华文新魏" pitchFamily="2" charset="-122"/>
                <a:ea typeface="华文新魏" pitchFamily="2" charset="-122"/>
              </a:rPr>
              <a:t>人民币对主要货币汇率走势</a:t>
            </a:r>
            <a:endParaRPr lang="zh-CN" altLang="en-US" sz="3200" dirty="0">
              <a:latin typeface="华文新魏" pitchFamily="2" charset="-122"/>
              <a:ea typeface="华文新魏" pitchFamily="2" charset="-122"/>
            </a:endParaRPr>
          </a:p>
        </p:txBody>
      </p:sp>
      <p:pic>
        <p:nvPicPr>
          <p:cNvPr id="72706" name="Picture 2"/>
          <p:cNvPicPr>
            <a:picLocks noChangeAspect="1" noChangeArrowheads="1"/>
          </p:cNvPicPr>
          <p:nvPr/>
        </p:nvPicPr>
        <p:blipFill>
          <a:blip r:embed="rId2" cstate="print"/>
          <a:srcRect/>
          <a:stretch>
            <a:fillRect/>
          </a:stretch>
        </p:blipFill>
        <p:spPr bwMode="auto">
          <a:xfrm>
            <a:off x="214282" y="1071546"/>
            <a:ext cx="8572528" cy="4653658"/>
          </a:xfrm>
          <a:prstGeom prst="rect">
            <a:avLst/>
          </a:prstGeom>
          <a:noFill/>
          <a:ln w="9525">
            <a:noFill/>
            <a:miter lim="800000"/>
            <a:headEnd/>
            <a:tailEnd/>
          </a:ln>
          <a:effectLst/>
        </p:spPr>
      </p:pic>
      <p:sp>
        <p:nvSpPr>
          <p:cNvPr id="5" name="TextBox 4"/>
          <p:cNvSpPr txBox="1"/>
          <p:nvPr/>
        </p:nvSpPr>
        <p:spPr>
          <a:xfrm>
            <a:off x="857224" y="5929330"/>
            <a:ext cx="7699544" cy="646331"/>
          </a:xfrm>
          <a:prstGeom prst="rect">
            <a:avLst/>
          </a:prstGeom>
          <a:noFill/>
        </p:spPr>
        <p:txBody>
          <a:bodyPr wrap="none" rtlCol="0">
            <a:spAutoFit/>
          </a:bodyPr>
          <a:lstStyle/>
          <a:p>
            <a:r>
              <a:rPr lang="zh-CN" altLang="en-US" b="1" dirty="0" smtClean="0">
                <a:latin typeface="Times New Roman" pitchFamily="18" charset="0"/>
                <a:ea typeface="楷体_GB2312" pitchFamily="49" charset="-122"/>
                <a:cs typeface="Times New Roman" pitchFamily="18" charset="0"/>
              </a:rPr>
              <a:t>数据来源：</a:t>
            </a:r>
            <a:r>
              <a:rPr lang="en-US" altLang="zh-CN" b="1" dirty="0" smtClean="0">
                <a:latin typeface="Times New Roman" pitchFamily="18" charset="0"/>
                <a:ea typeface="楷体_GB2312" pitchFamily="49" charset="-122"/>
                <a:cs typeface="Times New Roman" pitchFamily="18" charset="0"/>
              </a:rPr>
              <a:t>1979-1991</a:t>
            </a:r>
            <a:r>
              <a:rPr lang="zh-CN" altLang="en-US" b="1" dirty="0" smtClean="0">
                <a:latin typeface="Times New Roman" pitchFamily="18" charset="0"/>
                <a:ea typeface="楷体_GB2312" pitchFamily="49" charset="-122"/>
                <a:cs typeface="Times New Roman" pitchFamily="18" charset="0"/>
              </a:rPr>
              <a:t>数据来源于</a:t>
            </a:r>
            <a:r>
              <a:rPr lang="en-US" altLang="zh-CN" b="1" dirty="0" smtClean="0">
                <a:latin typeface="Times New Roman" pitchFamily="18" charset="0"/>
                <a:ea typeface="楷体_GB2312" pitchFamily="49" charset="-122"/>
                <a:cs typeface="Times New Roman" pitchFamily="18" charset="0"/>
              </a:rPr>
              <a:t>《</a:t>
            </a:r>
            <a:r>
              <a:rPr lang="zh-CN" altLang="en-US" b="1" dirty="0" smtClean="0">
                <a:latin typeface="Times New Roman" pitchFamily="18" charset="0"/>
                <a:ea typeface="楷体_GB2312" pitchFamily="49" charset="-122"/>
                <a:cs typeface="Times New Roman" pitchFamily="18" charset="0"/>
              </a:rPr>
              <a:t>中国对外经济统计大全</a:t>
            </a:r>
            <a:r>
              <a:rPr lang="en-US" altLang="zh-CN" b="1" dirty="0" smtClean="0">
                <a:latin typeface="Times New Roman" pitchFamily="18" charset="0"/>
                <a:ea typeface="楷体_GB2312" pitchFamily="49" charset="-122"/>
                <a:cs typeface="Times New Roman" pitchFamily="18" charset="0"/>
              </a:rPr>
              <a:t>1979-1991》</a:t>
            </a:r>
            <a:r>
              <a:rPr lang="zh-CN" altLang="en-US" b="1" dirty="0" smtClean="0">
                <a:latin typeface="Times New Roman" pitchFamily="18" charset="0"/>
                <a:ea typeface="楷体_GB2312" pitchFamily="49" charset="-122"/>
                <a:cs typeface="Times New Roman" pitchFamily="18" charset="0"/>
              </a:rPr>
              <a:t>，</a:t>
            </a:r>
            <a:endParaRPr lang="en-US" altLang="zh-CN" b="1" dirty="0" smtClean="0">
              <a:latin typeface="Times New Roman" pitchFamily="18" charset="0"/>
              <a:ea typeface="楷体_GB2312" pitchFamily="49" charset="-122"/>
              <a:cs typeface="Times New Roman" pitchFamily="18" charset="0"/>
            </a:endParaRPr>
          </a:p>
          <a:p>
            <a:r>
              <a:rPr lang="en-US" altLang="zh-CN" b="1" dirty="0" smtClean="0">
                <a:latin typeface="Times New Roman" pitchFamily="18" charset="0"/>
                <a:ea typeface="楷体_GB2312" pitchFamily="49" charset="-122"/>
                <a:cs typeface="Times New Roman" pitchFamily="18" charset="0"/>
              </a:rPr>
              <a:t>                     1992-1994</a:t>
            </a:r>
            <a:r>
              <a:rPr lang="zh-CN" altLang="en-US" b="1" dirty="0" smtClean="0">
                <a:latin typeface="Times New Roman" pitchFamily="18" charset="0"/>
                <a:ea typeface="楷体_GB2312" pitchFamily="49" charset="-122"/>
                <a:cs typeface="Times New Roman" pitchFamily="18" charset="0"/>
              </a:rPr>
              <a:t>数据来源于</a:t>
            </a:r>
            <a:r>
              <a:rPr lang="en-US" altLang="zh-CN" b="1" dirty="0" smtClean="0">
                <a:latin typeface="Times New Roman" pitchFamily="18" charset="0"/>
                <a:ea typeface="楷体_GB2312" pitchFamily="49" charset="-122"/>
                <a:cs typeface="Times New Roman" pitchFamily="18" charset="0"/>
              </a:rPr>
              <a:t>《</a:t>
            </a:r>
            <a:r>
              <a:rPr lang="zh-CN" altLang="en-US" b="1" dirty="0" smtClean="0">
                <a:latin typeface="Times New Roman" pitchFamily="18" charset="0"/>
                <a:ea typeface="楷体_GB2312" pitchFamily="49" charset="-122"/>
                <a:cs typeface="Times New Roman" pitchFamily="18" charset="0"/>
              </a:rPr>
              <a:t>中国统计年鉴</a:t>
            </a:r>
            <a:r>
              <a:rPr lang="en-US" altLang="zh-CN" b="1" dirty="0" smtClean="0">
                <a:latin typeface="Times New Roman" pitchFamily="18" charset="0"/>
                <a:ea typeface="楷体_GB2312" pitchFamily="49" charset="-122"/>
                <a:cs typeface="Times New Roman" pitchFamily="18" charset="0"/>
              </a:rPr>
              <a:t>1993-1995》</a:t>
            </a:r>
            <a:endParaRPr lang="zh-CN" altLang="en-US" b="1" dirty="0">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0" dirty="0" smtClean="0">
                <a:latin typeface="华文新魏" pitchFamily="2" charset="-122"/>
                <a:ea typeface="华文新魏" pitchFamily="2" charset="-122"/>
              </a:rPr>
              <a:t>1988-1993</a:t>
            </a:r>
            <a:r>
              <a:rPr lang="zh-CN" altLang="en-US" sz="3200" b="0" dirty="0" smtClean="0">
                <a:latin typeface="华文新魏" pitchFamily="2" charset="-122"/>
                <a:ea typeface="华文新魏" pitchFamily="2" charset="-122"/>
              </a:rPr>
              <a:t>年的国家外汇牌价和外汇调剂价</a:t>
            </a:r>
            <a:endParaRPr lang="zh-CN" altLang="en-US" sz="3200" b="0" dirty="0">
              <a:latin typeface="华文新魏" pitchFamily="2" charset="-122"/>
              <a:ea typeface="华文新魏" pitchFamily="2" charset="-122"/>
            </a:endParaRPr>
          </a:p>
        </p:txBody>
      </p:sp>
      <p:graphicFrame>
        <p:nvGraphicFramePr>
          <p:cNvPr id="4" name="内容占位符 3"/>
          <p:cNvGraphicFramePr>
            <a:graphicFrameLocks noGrp="1"/>
          </p:cNvGraphicFramePr>
          <p:nvPr>
            <p:ph idx="1"/>
          </p:nvPr>
        </p:nvGraphicFramePr>
        <p:xfrm>
          <a:off x="357158" y="1214422"/>
          <a:ext cx="8358246" cy="1902148"/>
        </p:xfrm>
        <a:graphic>
          <a:graphicData uri="http://schemas.openxmlformats.org/drawingml/2006/table">
            <a:tbl>
              <a:tblPr/>
              <a:tblGrid>
                <a:gridCol w="1598794"/>
                <a:gridCol w="1102965"/>
                <a:gridCol w="1102965"/>
                <a:gridCol w="1102965"/>
                <a:gridCol w="1102965"/>
                <a:gridCol w="1102965"/>
                <a:gridCol w="1244627"/>
              </a:tblGrid>
              <a:tr h="364334">
                <a:tc>
                  <a:txBody>
                    <a:bodyPr/>
                    <a:lstStyle/>
                    <a:p>
                      <a:pPr algn="ctr" fontAlgn="b"/>
                      <a:r>
                        <a:rPr lang="zh-CN" altLang="en-US" sz="2400" b="0" i="0" u="none" strike="noStrike" dirty="0">
                          <a:latin typeface="Times New Roman" pitchFamily="18" charset="0"/>
                          <a:ea typeface="楷体_GB2312" pitchFamily="49" charset="-122"/>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dirty="0">
                          <a:latin typeface="Times New Roman" pitchFamily="18" charset="0"/>
                          <a:ea typeface="楷体_GB2312" pitchFamily="49" charset="-122"/>
                          <a:cs typeface="Times New Roman" pitchFamily="18" charset="0"/>
                        </a:rPr>
                        <a:t>1988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a:latin typeface="Times New Roman" pitchFamily="18" charset="0"/>
                          <a:ea typeface="楷体_GB2312" pitchFamily="49" charset="-122"/>
                          <a:cs typeface="Times New Roman" pitchFamily="18" charset="0"/>
                        </a:rPr>
                        <a:t>1989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a:latin typeface="Times New Roman" pitchFamily="18" charset="0"/>
                          <a:ea typeface="楷体_GB2312" pitchFamily="49" charset="-122"/>
                          <a:cs typeface="Times New Roman" pitchFamily="18" charset="0"/>
                        </a:rPr>
                        <a:t>1990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a:latin typeface="Times New Roman" pitchFamily="18" charset="0"/>
                          <a:ea typeface="楷体_GB2312" pitchFamily="49" charset="-122"/>
                          <a:cs typeface="Times New Roman" pitchFamily="18" charset="0"/>
                        </a:rPr>
                        <a:t>1991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a:latin typeface="Times New Roman" pitchFamily="18" charset="0"/>
                          <a:ea typeface="楷体_GB2312" pitchFamily="49" charset="-122"/>
                          <a:cs typeface="Times New Roman" pitchFamily="18" charset="0"/>
                        </a:rPr>
                        <a:t>1992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a:latin typeface="Times New Roman" pitchFamily="18" charset="0"/>
                          <a:ea typeface="楷体_GB2312" pitchFamily="49" charset="-122"/>
                          <a:cs typeface="Times New Roman" pitchFamily="18" charset="0"/>
                        </a:rPr>
                        <a:t>1993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0533">
                <a:tc>
                  <a:txBody>
                    <a:bodyPr/>
                    <a:lstStyle/>
                    <a:p>
                      <a:pPr algn="ctr" fontAlgn="b"/>
                      <a:r>
                        <a:rPr lang="zh-CN" altLang="en-US" sz="2400" b="0" i="0" u="none" strike="noStrike">
                          <a:latin typeface="Times New Roman" pitchFamily="18" charset="0"/>
                          <a:ea typeface="楷体_GB2312" pitchFamily="49" charset="-122"/>
                          <a:cs typeface="Times New Roman" pitchFamily="18" charset="0"/>
                        </a:rPr>
                        <a:t>外汇调剂价</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dirty="0">
                          <a:latin typeface="Times New Roman" pitchFamily="18" charset="0"/>
                          <a:ea typeface="楷体_GB2312" pitchFamily="49" charset="-122"/>
                          <a:cs typeface="Times New Roman" pitchFamily="18" charset="0"/>
                        </a:rPr>
                        <a:t>6.46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dirty="0">
                          <a:latin typeface="Times New Roman" pitchFamily="18" charset="0"/>
                          <a:ea typeface="楷体_GB2312" pitchFamily="49" charset="-122"/>
                          <a:cs typeface="Times New Roman" pitchFamily="18" charset="0"/>
                        </a:rPr>
                        <a:t>6.43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dirty="0">
                          <a:latin typeface="Times New Roman" pitchFamily="18" charset="0"/>
                          <a:ea typeface="楷体_GB2312" pitchFamily="49" charset="-122"/>
                          <a:cs typeface="Times New Roman" pitchFamily="18" charset="0"/>
                        </a:rPr>
                        <a:t>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dirty="0">
                          <a:latin typeface="Times New Roman" pitchFamily="18" charset="0"/>
                          <a:ea typeface="楷体_GB2312" pitchFamily="49" charset="-122"/>
                          <a:cs typeface="Times New Roman" pitchFamily="18" charset="0"/>
                        </a:rPr>
                        <a:t>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a:latin typeface="Times New Roman" pitchFamily="18" charset="0"/>
                          <a:ea typeface="楷体_GB2312" pitchFamily="49" charset="-122"/>
                          <a:cs typeface="Times New Roman" pitchFamily="18" charset="0"/>
                        </a:rPr>
                        <a:t>6.56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dirty="0">
                          <a:latin typeface="Times New Roman" pitchFamily="18" charset="0"/>
                          <a:ea typeface="楷体_GB2312" pitchFamily="49" charset="-122"/>
                          <a:cs typeface="Times New Roman" pitchFamily="18" charset="0"/>
                        </a:rPr>
                        <a:t>8.59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4334">
                <a:tc>
                  <a:txBody>
                    <a:bodyPr/>
                    <a:lstStyle/>
                    <a:p>
                      <a:pPr algn="ctr" fontAlgn="b"/>
                      <a:r>
                        <a:rPr lang="zh-CN" altLang="en-US" sz="2400" b="0" i="0" u="none" strike="noStrike">
                          <a:latin typeface="Times New Roman" pitchFamily="18" charset="0"/>
                          <a:ea typeface="楷体_GB2312" pitchFamily="49" charset="-122"/>
                          <a:cs typeface="Times New Roman" pitchFamily="18" charset="0"/>
                        </a:rPr>
                        <a:t>国家牌价</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dirty="0">
                          <a:latin typeface="Times New Roman" pitchFamily="18" charset="0"/>
                          <a:ea typeface="楷体_GB2312" pitchFamily="49" charset="-122"/>
                          <a:cs typeface="Times New Roman" pitchFamily="18" charset="0"/>
                        </a:rPr>
                        <a:t>3.72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dirty="0">
                          <a:latin typeface="Times New Roman" pitchFamily="18" charset="0"/>
                          <a:ea typeface="楷体_GB2312" pitchFamily="49" charset="-122"/>
                          <a:cs typeface="Times New Roman" pitchFamily="18" charset="0"/>
                        </a:rPr>
                        <a:t>3.76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dirty="0">
                          <a:latin typeface="Times New Roman" pitchFamily="18" charset="0"/>
                          <a:ea typeface="楷体_GB2312" pitchFamily="49" charset="-122"/>
                          <a:cs typeface="Times New Roman" pitchFamily="18" charset="0"/>
                        </a:rPr>
                        <a:t>4.78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dirty="0">
                          <a:latin typeface="Times New Roman" pitchFamily="18" charset="0"/>
                          <a:ea typeface="楷体_GB2312" pitchFamily="49" charset="-122"/>
                          <a:cs typeface="Times New Roman" pitchFamily="18" charset="0"/>
                        </a:rPr>
                        <a:t>5.32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dirty="0">
                          <a:latin typeface="Times New Roman" pitchFamily="18" charset="0"/>
                          <a:ea typeface="楷体_GB2312" pitchFamily="49" charset="-122"/>
                          <a:cs typeface="Times New Roman" pitchFamily="18" charset="0"/>
                        </a:rPr>
                        <a:t>5.51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dirty="0">
                          <a:latin typeface="Times New Roman" pitchFamily="18" charset="0"/>
                          <a:ea typeface="楷体_GB2312" pitchFamily="49" charset="-122"/>
                          <a:cs typeface="Times New Roman" pitchFamily="18" charset="0"/>
                        </a:rPr>
                        <a:t>5.76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07236">
                <a:tc>
                  <a:txBody>
                    <a:bodyPr/>
                    <a:lstStyle/>
                    <a:p>
                      <a:pPr algn="ctr" fontAlgn="b"/>
                      <a:r>
                        <a:rPr lang="zh-CN" altLang="en-US" sz="2400" b="0" i="0" u="none" strike="noStrike">
                          <a:latin typeface="Times New Roman" pitchFamily="18" charset="0"/>
                          <a:ea typeface="楷体_GB2312" pitchFamily="49" charset="-122"/>
                          <a:cs typeface="Times New Roman" pitchFamily="18" charset="0"/>
                        </a:rPr>
                        <a:t>国家牌价</a:t>
                      </a:r>
                      <a:r>
                        <a:rPr lang="en-US" altLang="zh-CN" sz="2400" b="0" i="0" u="none" strike="noStrike">
                          <a:latin typeface="Times New Roman" pitchFamily="18" charset="0"/>
                          <a:ea typeface="楷体_GB2312" pitchFamily="49" charset="-122"/>
                          <a:cs typeface="Times New Roman" pitchFamily="18" charset="0"/>
                        </a:rPr>
                        <a:t>/</a:t>
                      </a:r>
                      <a:r>
                        <a:rPr lang="zh-CN" altLang="en-US" sz="2400" b="0" i="0" u="none" strike="noStrike">
                          <a:latin typeface="Times New Roman" pitchFamily="18" charset="0"/>
                          <a:ea typeface="楷体_GB2312" pitchFamily="49" charset="-122"/>
                          <a:cs typeface="Times New Roman" pitchFamily="18" charset="0"/>
                        </a:rPr>
                        <a:t>调剂价</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a:latin typeface="Times New Roman" pitchFamily="18" charset="0"/>
                          <a:ea typeface="楷体_GB2312" pitchFamily="49" charset="-122"/>
                          <a:cs typeface="Times New Roman" pitchFamily="18" charset="0"/>
                        </a:rPr>
                        <a:t>57.59%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a:latin typeface="Times New Roman" pitchFamily="18" charset="0"/>
                          <a:ea typeface="楷体_GB2312" pitchFamily="49" charset="-122"/>
                          <a:cs typeface="Times New Roman" pitchFamily="18" charset="0"/>
                        </a:rPr>
                        <a:t>58.48%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dirty="0">
                          <a:latin typeface="Times New Roman" pitchFamily="18" charset="0"/>
                          <a:ea typeface="楷体_GB2312" pitchFamily="49" charset="-122"/>
                          <a:cs typeface="Times New Roman" pitchFamily="18" charset="0"/>
                        </a:rPr>
                        <a:t>82.41%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dirty="0">
                          <a:latin typeface="Times New Roman" pitchFamily="18" charset="0"/>
                          <a:ea typeface="楷体_GB2312" pitchFamily="49" charset="-122"/>
                          <a:cs typeface="Times New Roman" pitchFamily="18" charset="0"/>
                        </a:rPr>
                        <a:t>91.72%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dirty="0">
                          <a:latin typeface="Times New Roman" pitchFamily="18" charset="0"/>
                          <a:ea typeface="楷体_GB2312" pitchFamily="49" charset="-122"/>
                          <a:cs typeface="Times New Roman" pitchFamily="18" charset="0"/>
                        </a:rPr>
                        <a:t>83.99%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dirty="0">
                          <a:latin typeface="Times New Roman" pitchFamily="18" charset="0"/>
                          <a:ea typeface="楷体_GB2312" pitchFamily="49" charset="-122"/>
                          <a:cs typeface="Times New Roman" pitchFamily="18" charset="0"/>
                        </a:rPr>
                        <a:t>67.05%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857224" y="3357562"/>
            <a:ext cx="7622600" cy="369332"/>
          </a:xfrm>
          <a:prstGeom prst="rect">
            <a:avLst/>
          </a:prstGeom>
          <a:noFill/>
        </p:spPr>
        <p:txBody>
          <a:bodyPr wrap="none" rtlCol="0">
            <a:spAutoFit/>
          </a:bodyPr>
          <a:lstStyle/>
          <a:p>
            <a:r>
              <a:rPr lang="zh-CN" altLang="en-US" dirty="0" smtClean="0">
                <a:latin typeface="Times New Roman" pitchFamily="18" charset="0"/>
                <a:ea typeface="楷体_GB2312" pitchFamily="49" charset="-122"/>
                <a:cs typeface="Times New Roman" pitchFamily="18" charset="0"/>
              </a:rPr>
              <a:t>数据来源：吴念鲁、陈全赓，</a:t>
            </a:r>
            <a:r>
              <a:rPr lang="en-US" altLang="zh-CN" dirty="0" smtClean="0">
                <a:latin typeface="Times New Roman" pitchFamily="18" charset="0"/>
                <a:ea typeface="楷体_GB2312" pitchFamily="49" charset="-122"/>
                <a:cs typeface="Times New Roman" pitchFamily="18" charset="0"/>
              </a:rPr>
              <a:t>《</a:t>
            </a:r>
            <a:r>
              <a:rPr lang="zh-CN" altLang="en-US" dirty="0" smtClean="0">
                <a:latin typeface="Times New Roman" pitchFamily="18" charset="0"/>
                <a:ea typeface="楷体_GB2312" pitchFamily="49" charset="-122"/>
                <a:cs typeface="Times New Roman" pitchFamily="18" charset="0"/>
              </a:rPr>
              <a:t>人民币汇率研究</a:t>
            </a:r>
            <a:r>
              <a:rPr lang="en-US" altLang="zh-CN" dirty="0" smtClean="0">
                <a:latin typeface="Times New Roman" pitchFamily="18" charset="0"/>
                <a:ea typeface="楷体_GB2312" pitchFamily="49" charset="-122"/>
                <a:cs typeface="Times New Roman" pitchFamily="18" charset="0"/>
              </a:rPr>
              <a:t>》</a:t>
            </a:r>
            <a:r>
              <a:rPr lang="zh-CN" altLang="en-US" dirty="0" smtClean="0">
                <a:latin typeface="Times New Roman" pitchFamily="18" charset="0"/>
                <a:ea typeface="楷体_GB2312" pitchFamily="49" charset="-122"/>
                <a:cs typeface="Times New Roman" pitchFamily="18" charset="0"/>
              </a:rPr>
              <a:t>中国金融出版社，</a:t>
            </a:r>
            <a:r>
              <a:rPr lang="en-US" altLang="zh-CN" dirty="0" smtClean="0">
                <a:latin typeface="Times New Roman" pitchFamily="18" charset="0"/>
                <a:ea typeface="楷体_GB2312" pitchFamily="49" charset="-122"/>
                <a:cs typeface="Times New Roman" pitchFamily="18" charset="0"/>
              </a:rPr>
              <a:t>2002</a:t>
            </a:r>
            <a:endParaRPr lang="zh-CN" altLang="en-US" dirty="0">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401080" cy="927100"/>
          </a:xfrm>
        </p:spPr>
        <p:txBody>
          <a:bodyPr/>
          <a:lstStyle/>
          <a:p>
            <a:r>
              <a:rPr lang="en-US" altLang="zh-CN" sz="2800" dirty="0" smtClean="0"/>
              <a:t>1980</a:t>
            </a:r>
            <a:r>
              <a:rPr lang="zh-CN" altLang="en-US" sz="2800" dirty="0" smtClean="0"/>
              <a:t>年至</a:t>
            </a:r>
            <a:r>
              <a:rPr lang="en-US" altLang="zh-CN" sz="2800" dirty="0" smtClean="0"/>
              <a:t>2013</a:t>
            </a:r>
            <a:r>
              <a:rPr lang="zh-CN" altLang="en-US" sz="2800" dirty="0" smtClean="0"/>
              <a:t>年人民币兑美元汇率年度数据</a:t>
            </a:r>
            <a:endParaRPr lang="zh-CN" altLang="en-US" sz="2800" dirty="0"/>
          </a:p>
        </p:txBody>
      </p:sp>
      <p:sp>
        <p:nvSpPr>
          <p:cNvPr id="16" name="TextBox 15"/>
          <p:cNvSpPr txBox="1"/>
          <p:nvPr/>
        </p:nvSpPr>
        <p:spPr>
          <a:xfrm>
            <a:off x="5394256" y="6488668"/>
            <a:ext cx="3749744" cy="369332"/>
          </a:xfrm>
          <a:prstGeom prst="rect">
            <a:avLst/>
          </a:prstGeom>
          <a:noFill/>
        </p:spPr>
        <p:txBody>
          <a:bodyPr wrap="none" rtlCol="0">
            <a:spAutoFit/>
          </a:bodyPr>
          <a:lstStyle/>
          <a:p>
            <a:r>
              <a:rPr lang="zh-CN" altLang="en-US" b="1" dirty="0" smtClean="0">
                <a:latin typeface="Times New Roman" pitchFamily="18" charset="0"/>
                <a:cs typeface="Times New Roman" pitchFamily="18" charset="0"/>
              </a:rPr>
              <a:t>数据来源：</a:t>
            </a:r>
            <a:r>
              <a:rPr lang="en-US" altLang="zh-CN" b="1" dirty="0" smtClean="0">
                <a:latin typeface="Times New Roman" pitchFamily="18" charset="0"/>
                <a:cs typeface="Times New Roman" pitchFamily="18" charset="0"/>
              </a:rPr>
              <a:t>EIU country data</a:t>
            </a:r>
            <a:r>
              <a:rPr lang="zh-CN" altLang="en-US" b="1" dirty="0" smtClean="0">
                <a:latin typeface="Times New Roman" pitchFamily="18" charset="0"/>
                <a:cs typeface="Times New Roman" pitchFamily="18" charset="0"/>
              </a:rPr>
              <a:t>数据库</a:t>
            </a:r>
            <a:endParaRPr lang="zh-CN" altLang="en-US" b="1" dirty="0">
              <a:latin typeface="Times New Roman" pitchFamily="18" charset="0"/>
              <a:cs typeface="Times New Roman" pitchFamily="18" charset="0"/>
            </a:endParaRPr>
          </a:p>
        </p:txBody>
      </p:sp>
      <p:pic>
        <p:nvPicPr>
          <p:cNvPr id="180225" name="Picture 1"/>
          <p:cNvPicPr>
            <a:picLocks noChangeAspect="1" noChangeArrowheads="1"/>
          </p:cNvPicPr>
          <p:nvPr/>
        </p:nvPicPr>
        <p:blipFill>
          <a:blip r:embed="rId2" cstate="print"/>
          <a:srcRect/>
          <a:stretch>
            <a:fillRect/>
          </a:stretch>
        </p:blipFill>
        <p:spPr bwMode="auto">
          <a:xfrm>
            <a:off x="395536" y="1484784"/>
            <a:ext cx="8424936" cy="47425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1993</a:t>
            </a:r>
            <a:r>
              <a:rPr lang="zh-CN" altLang="en-US" sz="2800" dirty="0" smtClean="0"/>
              <a:t>年</a:t>
            </a:r>
            <a:r>
              <a:rPr lang="en-US" altLang="zh-CN" sz="2800" dirty="0" smtClean="0"/>
              <a:t>1</a:t>
            </a:r>
            <a:r>
              <a:rPr lang="zh-CN" altLang="en-US" sz="2800" dirty="0" smtClean="0"/>
              <a:t>季度至</a:t>
            </a:r>
            <a:r>
              <a:rPr lang="en-US" altLang="zh-CN" sz="2800" dirty="0" smtClean="0"/>
              <a:t>2014</a:t>
            </a:r>
            <a:r>
              <a:rPr lang="zh-CN" altLang="en-US" sz="2800" dirty="0" smtClean="0"/>
              <a:t>年</a:t>
            </a:r>
            <a:r>
              <a:rPr lang="en-US" altLang="zh-CN" sz="2800" dirty="0" smtClean="0"/>
              <a:t>1</a:t>
            </a:r>
            <a:r>
              <a:rPr lang="zh-CN" altLang="en-US" sz="2800" dirty="0" smtClean="0"/>
              <a:t>季度人民币兑美元汇率</a:t>
            </a:r>
            <a:endParaRPr lang="zh-CN" altLang="en-US" sz="2800" dirty="0"/>
          </a:p>
        </p:txBody>
      </p:sp>
      <p:sp>
        <p:nvSpPr>
          <p:cNvPr id="10" name="TextBox 9"/>
          <p:cNvSpPr txBox="1"/>
          <p:nvPr/>
        </p:nvSpPr>
        <p:spPr>
          <a:xfrm>
            <a:off x="5394256" y="6488668"/>
            <a:ext cx="3749744" cy="369332"/>
          </a:xfrm>
          <a:prstGeom prst="rect">
            <a:avLst/>
          </a:prstGeom>
          <a:noFill/>
        </p:spPr>
        <p:txBody>
          <a:bodyPr wrap="none" rtlCol="0">
            <a:spAutoFit/>
          </a:bodyPr>
          <a:lstStyle/>
          <a:p>
            <a:r>
              <a:rPr lang="zh-CN" altLang="en-US" b="1" dirty="0" smtClean="0">
                <a:latin typeface="Times New Roman" pitchFamily="18" charset="0"/>
                <a:cs typeface="Times New Roman" pitchFamily="18" charset="0"/>
              </a:rPr>
              <a:t>数据来源：</a:t>
            </a:r>
            <a:r>
              <a:rPr lang="en-US" altLang="zh-CN" b="1" dirty="0" smtClean="0">
                <a:latin typeface="Times New Roman" pitchFamily="18" charset="0"/>
                <a:cs typeface="Times New Roman" pitchFamily="18" charset="0"/>
              </a:rPr>
              <a:t>EIU country data</a:t>
            </a:r>
            <a:r>
              <a:rPr lang="zh-CN" altLang="en-US" b="1" dirty="0" smtClean="0">
                <a:latin typeface="Times New Roman" pitchFamily="18" charset="0"/>
                <a:cs typeface="Times New Roman" pitchFamily="18" charset="0"/>
              </a:rPr>
              <a:t>数据库</a:t>
            </a:r>
            <a:endParaRPr lang="zh-CN" altLang="en-US" b="1" dirty="0">
              <a:latin typeface="Times New Roman" pitchFamily="18" charset="0"/>
              <a:cs typeface="Times New Roman" pitchFamily="18" charset="0"/>
            </a:endParaRPr>
          </a:p>
        </p:txBody>
      </p:sp>
      <p:pic>
        <p:nvPicPr>
          <p:cNvPr id="179201" name="Picture 1"/>
          <p:cNvPicPr>
            <a:picLocks noChangeAspect="1" noChangeArrowheads="1"/>
          </p:cNvPicPr>
          <p:nvPr/>
        </p:nvPicPr>
        <p:blipFill>
          <a:blip r:embed="rId3" cstate="print"/>
          <a:srcRect/>
          <a:stretch>
            <a:fillRect/>
          </a:stretch>
        </p:blipFill>
        <p:spPr bwMode="auto">
          <a:xfrm>
            <a:off x="323528" y="1412776"/>
            <a:ext cx="8568952" cy="49806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AutoShape 3"/>
          <p:cNvCxnSpPr>
            <a:cxnSpLocks noChangeShapeType="1"/>
          </p:cNvCxnSpPr>
          <p:nvPr/>
        </p:nvCxnSpPr>
        <p:spPr bwMode="auto">
          <a:xfrm flipV="1">
            <a:off x="4321127" y="2119757"/>
            <a:ext cx="0" cy="2271713"/>
          </a:xfrm>
          <a:prstGeom prst="straightConnector1">
            <a:avLst/>
          </a:prstGeom>
          <a:noFill/>
          <a:ln w="254000">
            <a:solidFill>
              <a:srgbClr val="0070C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 name="AutoShape 4"/>
          <p:cNvCxnSpPr>
            <a:cxnSpLocks noChangeShapeType="1"/>
          </p:cNvCxnSpPr>
          <p:nvPr/>
        </p:nvCxnSpPr>
        <p:spPr bwMode="auto">
          <a:xfrm rot="16200000">
            <a:off x="4175474" y="2265410"/>
            <a:ext cx="2271713" cy="1980407"/>
          </a:xfrm>
          <a:prstGeom prst="curvedConnector3">
            <a:avLst>
              <a:gd name="adj1" fmla="val 49935"/>
            </a:avLst>
          </a:prstGeom>
          <a:noFill/>
          <a:ln w="254000">
            <a:solidFill>
              <a:srgbClr val="0070C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 name="AutoShape 5"/>
          <p:cNvCxnSpPr>
            <a:cxnSpLocks noChangeShapeType="1"/>
          </p:cNvCxnSpPr>
          <p:nvPr/>
        </p:nvCxnSpPr>
        <p:spPr bwMode="auto">
          <a:xfrm rot="5400000" flipH="1">
            <a:off x="2195067" y="2265410"/>
            <a:ext cx="2271713" cy="1980407"/>
          </a:xfrm>
          <a:prstGeom prst="curvedConnector3">
            <a:avLst>
              <a:gd name="adj1" fmla="val 49935"/>
            </a:avLst>
          </a:prstGeom>
          <a:noFill/>
          <a:ln w="254000">
            <a:solidFill>
              <a:srgbClr val="0070C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 name="AutoShape 6"/>
          <p:cNvSpPr>
            <a:spLocks noChangeArrowheads="1"/>
          </p:cNvSpPr>
          <p:nvPr/>
        </p:nvSpPr>
        <p:spPr bwMode="auto">
          <a:xfrm>
            <a:off x="3059856" y="4447653"/>
            <a:ext cx="2446610" cy="465137"/>
          </a:xfrm>
          <a:prstGeom prst="roundRect">
            <a:avLst>
              <a:gd name="adj" fmla="val 16667"/>
            </a:avLst>
          </a:prstGeom>
          <a:noFill/>
          <a:ln w="28575">
            <a:solidFill>
              <a:srgbClr val="C0C0C0"/>
            </a:solidFill>
            <a:prstDash val="sys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dirty="0" smtClean="0">
                <a:latin typeface="楷体_GB2312" pitchFamily="49" charset="-122"/>
                <a:ea typeface="楷体_GB2312" pitchFamily="49" charset="-122"/>
                <a:cs typeface="Tahoma" pitchFamily="34" charset="0"/>
              </a:rPr>
              <a:t>外汇的三个条件</a:t>
            </a:r>
            <a:endParaRPr lang="zh-TW" altLang="en-US" sz="2800" b="1" dirty="0">
              <a:latin typeface="楷体_GB2312" pitchFamily="49" charset="-122"/>
              <a:ea typeface="楷体_GB2312" pitchFamily="49" charset="-122"/>
              <a:cs typeface="Tahoma" pitchFamily="34" charset="0"/>
            </a:endParaRPr>
          </a:p>
        </p:txBody>
      </p:sp>
      <p:sp>
        <p:nvSpPr>
          <p:cNvPr id="9" name="AutoShape 7"/>
          <p:cNvSpPr>
            <a:spLocks noChangeArrowheads="1"/>
          </p:cNvSpPr>
          <p:nvPr/>
        </p:nvSpPr>
        <p:spPr bwMode="auto">
          <a:xfrm>
            <a:off x="1404640" y="1654620"/>
            <a:ext cx="1727200" cy="465137"/>
          </a:xfrm>
          <a:prstGeom prst="roundRect">
            <a:avLst>
              <a:gd name="adj" fmla="val 16667"/>
            </a:avLst>
          </a:prstGeom>
          <a:noFill/>
          <a:ln w="28575">
            <a:solidFill>
              <a:srgbClr val="C0C0C0"/>
            </a:solidFill>
            <a:prstDash val="sys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dirty="0">
                <a:solidFill>
                  <a:srgbClr val="FF0000"/>
                </a:solidFill>
                <a:latin typeface="楷体_GB2312" pitchFamily="49" charset="-122"/>
                <a:ea typeface="楷体_GB2312" pitchFamily="49" charset="-122"/>
              </a:rPr>
              <a:t>自由输出入</a:t>
            </a:r>
            <a:endParaRPr lang="zh-TW" altLang="en-US" sz="2800" dirty="0">
              <a:solidFill>
                <a:srgbClr val="FF0000"/>
              </a:solidFill>
              <a:latin typeface="微软雅黑" pitchFamily="34" charset="-122"/>
              <a:ea typeface="微软雅黑" pitchFamily="34" charset="-122"/>
              <a:cs typeface="Tahoma" pitchFamily="34" charset="0"/>
            </a:endParaRPr>
          </a:p>
        </p:txBody>
      </p:sp>
      <p:sp>
        <p:nvSpPr>
          <p:cNvPr id="10" name="AutoShape 8"/>
          <p:cNvSpPr>
            <a:spLocks noChangeArrowheads="1"/>
          </p:cNvSpPr>
          <p:nvPr/>
        </p:nvSpPr>
        <p:spPr bwMode="auto">
          <a:xfrm>
            <a:off x="3439268" y="1438547"/>
            <a:ext cx="1727200" cy="681210"/>
          </a:xfrm>
          <a:prstGeom prst="roundRect">
            <a:avLst>
              <a:gd name="adj" fmla="val 16667"/>
            </a:avLst>
          </a:prstGeom>
          <a:noFill/>
          <a:ln w="28575">
            <a:solidFill>
              <a:srgbClr val="C0C0C0"/>
            </a:solidFill>
            <a:prstDash val="sys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dirty="0">
                <a:solidFill>
                  <a:srgbClr val="FF0000"/>
                </a:solidFill>
                <a:latin typeface="楷体_GB2312" pitchFamily="49" charset="-122"/>
                <a:ea typeface="楷体_GB2312" pitchFamily="49" charset="-122"/>
              </a:rPr>
              <a:t>自由</a:t>
            </a:r>
            <a:r>
              <a:rPr lang="zh-CN" altLang="en-US" sz="2800" b="1" dirty="0" smtClean="0">
                <a:solidFill>
                  <a:srgbClr val="FF0000"/>
                </a:solidFill>
                <a:latin typeface="楷体_GB2312" pitchFamily="49" charset="-122"/>
                <a:ea typeface="楷体_GB2312" pitchFamily="49" charset="-122"/>
              </a:rPr>
              <a:t>兑换、</a:t>
            </a:r>
            <a:endParaRPr lang="en-US" altLang="zh-CN" sz="2800" b="1" dirty="0" smtClean="0">
              <a:solidFill>
                <a:srgbClr val="FF0000"/>
              </a:solidFill>
              <a:latin typeface="楷体_GB2312" pitchFamily="49" charset="-122"/>
              <a:ea typeface="楷体_GB2312" pitchFamily="49" charset="-122"/>
            </a:endParaRPr>
          </a:p>
          <a:p>
            <a:pPr algn="ctr"/>
            <a:r>
              <a:rPr lang="zh-CN" altLang="en-US" sz="2800" b="1" dirty="0" smtClean="0">
                <a:solidFill>
                  <a:srgbClr val="FF0000"/>
                </a:solidFill>
                <a:latin typeface="楷体_GB2312" pitchFamily="49" charset="-122"/>
                <a:ea typeface="楷体_GB2312" pitchFamily="49" charset="-122"/>
              </a:rPr>
              <a:t>买卖</a:t>
            </a:r>
            <a:endParaRPr lang="zh-TW" altLang="en-US" sz="2800" dirty="0">
              <a:solidFill>
                <a:srgbClr val="FF0000"/>
              </a:solidFill>
              <a:latin typeface="微软雅黑" pitchFamily="34" charset="-122"/>
              <a:ea typeface="微软雅黑" pitchFamily="34" charset="-122"/>
              <a:cs typeface="Tahoma" pitchFamily="34" charset="0"/>
            </a:endParaRPr>
          </a:p>
        </p:txBody>
      </p:sp>
      <p:sp>
        <p:nvSpPr>
          <p:cNvPr id="11" name="AutoShape 9"/>
          <p:cNvSpPr>
            <a:spLocks noChangeArrowheads="1"/>
          </p:cNvSpPr>
          <p:nvPr/>
        </p:nvSpPr>
        <p:spPr bwMode="auto">
          <a:xfrm>
            <a:off x="5409356" y="1438547"/>
            <a:ext cx="2260004" cy="681210"/>
          </a:xfrm>
          <a:prstGeom prst="roundRect">
            <a:avLst>
              <a:gd name="adj" fmla="val 16667"/>
            </a:avLst>
          </a:prstGeom>
          <a:noFill/>
          <a:ln w="28575">
            <a:solidFill>
              <a:srgbClr val="C0C0C0"/>
            </a:solidFill>
            <a:prstDash val="sys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dirty="0">
                <a:solidFill>
                  <a:srgbClr val="FF0000"/>
                </a:solidFill>
                <a:latin typeface="楷体_GB2312" pitchFamily="49" charset="-122"/>
                <a:ea typeface="楷体_GB2312" pitchFamily="49" charset="-122"/>
              </a:rPr>
              <a:t>在</a:t>
            </a:r>
            <a:r>
              <a:rPr lang="zh-CN" altLang="en-US" sz="2800" b="1" dirty="0" smtClean="0">
                <a:solidFill>
                  <a:srgbClr val="FF0000"/>
                </a:solidFill>
                <a:latin typeface="楷体_GB2312" pitchFamily="49" charset="-122"/>
                <a:ea typeface="楷体_GB2312" pitchFamily="49" charset="-122"/>
              </a:rPr>
              <a:t>国际支付中</a:t>
            </a:r>
            <a:endParaRPr lang="en-US" altLang="zh-CN" sz="2800" b="1" dirty="0" smtClean="0">
              <a:solidFill>
                <a:srgbClr val="FF0000"/>
              </a:solidFill>
              <a:latin typeface="楷体_GB2312" pitchFamily="49" charset="-122"/>
              <a:ea typeface="楷体_GB2312" pitchFamily="49" charset="-122"/>
            </a:endParaRPr>
          </a:p>
          <a:p>
            <a:pPr algn="ctr"/>
            <a:r>
              <a:rPr lang="zh-CN" altLang="en-US" sz="2800" b="1" dirty="0" smtClean="0">
                <a:solidFill>
                  <a:srgbClr val="FF0000"/>
                </a:solidFill>
                <a:latin typeface="楷体_GB2312" pitchFamily="49" charset="-122"/>
                <a:ea typeface="楷体_GB2312" pitchFamily="49" charset="-122"/>
              </a:rPr>
              <a:t>被</a:t>
            </a:r>
            <a:r>
              <a:rPr lang="zh-CN" altLang="en-US" sz="2800" b="1" dirty="0">
                <a:solidFill>
                  <a:srgbClr val="FF0000"/>
                </a:solidFill>
                <a:latin typeface="楷体_GB2312" pitchFamily="49" charset="-122"/>
                <a:ea typeface="楷体_GB2312" pitchFamily="49" charset="-122"/>
              </a:rPr>
              <a:t>广泛接受</a:t>
            </a:r>
            <a:endParaRPr lang="zh-TW" altLang="en-US" sz="2800" dirty="0">
              <a:solidFill>
                <a:srgbClr val="FF0000"/>
              </a:solidFill>
              <a:latin typeface="微软雅黑" pitchFamily="34" charset="-122"/>
              <a:ea typeface="微软雅黑" pitchFamily="34" charset="-122"/>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300"/>
                                        <p:tgtEl>
                                          <p:spTgt spid="7"/>
                                        </p:tgtEl>
                                      </p:cBhvr>
                                    </p:animEffect>
                                  </p:childTnLst>
                                </p:cTn>
                              </p:par>
                            </p:childTnLst>
                          </p:cTn>
                        </p:par>
                        <p:par>
                          <p:cTn id="13" fill="hold">
                            <p:stCondLst>
                              <p:cond delay="800"/>
                            </p:stCondLst>
                            <p:childTnLst>
                              <p:par>
                                <p:cTn id="14" presetID="23" presetClass="entr" presetSubtype="16"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300" fill="hold"/>
                                        <p:tgtEl>
                                          <p:spTgt spid="9"/>
                                        </p:tgtEl>
                                        <p:attrNameLst>
                                          <p:attrName>ppt_w</p:attrName>
                                        </p:attrNameLst>
                                      </p:cBhvr>
                                      <p:tavLst>
                                        <p:tav tm="0">
                                          <p:val>
                                            <p:fltVal val="0"/>
                                          </p:val>
                                        </p:tav>
                                        <p:tav tm="100000">
                                          <p:val>
                                            <p:strVal val="#ppt_w"/>
                                          </p:val>
                                        </p:tav>
                                      </p:tavLst>
                                    </p:anim>
                                    <p:anim calcmode="lin" valueType="num">
                                      <p:cBhvr>
                                        <p:cTn id="17" dur="300" fill="hold"/>
                                        <p:tgtEl>
                                          <p:spTgt spid="9"/>
                                        </p:tgtEl>
                                        <p:attrNameLst>
                                          <p:attrName>ppt_h</p:attrName>
                                        </p:attrNameLst>
                                      </p:cBhvr>
                                      <p:tavLst>
                                        <p:tav tm="0">
                                          <p:val>
                                            <p:fltVal val="0"/>
                                          </p:val>
                                        </p:tav>
                                        <p:tav tm="100000">
                                          <p:val>
                                            <p:strVal val="#ppt_h"/>
                                          </p:val>
                                        </p:tav>
                                      </p:tavLst>
                                    </p:anim>
                                  </p:childTnLst>
                                </p:cTn>
                              </p:par>
                            </p:childTnLst>
                          </p:cTn>
                        </p:par>
                        <p:par>
                          <p:cTn id="18" fill="hold">
                            <p:stCondLst>
                              <p:cond delay="1100"/>
                            </p:stCondLst>
                            <p:childTnLst>
                              <p:par>
                                <p:cTn id="19" presetID="2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300"/>
                                        <p:tgtEl>
                                          <p:spTgt spid="5"/>
                                        </p:tgtEl>
                                      </p:cBhvr>
                                    </p:animEffect>
                                  </p:childTnLst>
                                </p:cTn>
                              </p:par>
                            </p:childTnLst>
                          </p:cTn>
                        </p:par>
                        <p:par>
                          <p:cTn id="22" fill="hold">
                            <p:stCondLst>
                              <p:cond delay="1400"/>
                            </p:stCondLst>
                            <p:childTnLst>
                              <p:par>
                                <p:cTn id="23" presetID="23" presetClass="entr" presetSubtype="16"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300" fill="hold"/>
                                        <p:tgtEl>
                                          <p:spTgt spid="10"/>
                                        </p:tgtEl>
                                        <p:attrNameLst>
                                          <p:attrName>ppt_w</p:attrName>
                                        </p:attrNameLst>
                                      </p:cBhvr>
                                      <p:tavLst>
                                        <p:tav tm="0">
                                          <p:val>
                                            <p:fltVal val="0"/>
                                          </p:val>
                                        </p:tav>
                                        <p:tav tm="100000">
                                          <p:val>
                                            <p:strVal val="#ppt_w"/>
                                          </p:val>
                                        </p:tav>
                                      </p:tavLst>
                                    </p:anim>
                                    <p:anim calcmode="lin" valueType="num">
                                      <p:cBhvr>
                                        <p:cTn id="26" dur="300" fill="hold"/>
                                        <p:tgtEl>
                                          <p:spTgt spid="10"/>
                                        </p:tgtEl>
                                        <p:attrNameLst>
                                          <p:attrName>ppt_h</p:attrName>
                                        </p:attrNameLst>
                                      </p:cBhvr>
                                      <p:tavLst>
                                        <p:tav tm="0">
                                          <p:val>
                                            <p:fltVal val="0"/>
                                          </p:val>
                                        </p:tav>
                                        <p:tav tm="100000">
                                          <p:val>
                                            <p:strVal val="#ppt_h"/>
                                          </p:val>
                                        </p:tav>
                                      </p:tavLst>
                                    </p:anim>
                                  </p:childTnLst>
                                </p:cTn>
                              </p:par>
                            </p:childTnLst>
                          </p:cTn>
                        </p:par>
                        <p:par>
                          <p:cTn id="27" fill="hold">
                            <p:stCondLst>
                              <p:cond delay="1700"/>
                            </p:stCondLst>
                            <p:childTnLst>
                              <p:par>
                                <p:cTn id="28" presetID="22" presetClass="entr" presetSubtype="4"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300"/>
                                        <p:tgtEl>
                                          <p:spTgt spid="6"/>
                                        </p:tgtEl>
                                      </p:cBhvr>
                                    </p:animEffect>
                                  </p:childTnLst>
                                </p:cTn>
                              </p:par>
                            </p:childTnLst>
                          </p:cTn>
                        </p:par>
                        <p:par>
                          <p:cTn id="31" fill="hold">
                            <p:stCondLst>
                              <p:cond delay="2000"/>
                            </p:stCondLst>
                            <p:childTnLst>
                              <p:par>
                                <p:cTn id="32" presetID="23" presetClass="entr" presetSubtype="16"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300" fill="hold"/>
                                        <p:tgtEl>
                                          <p:spTgt spid="11"/>
                                        </p:tgtEl>
                                        <p:attrNameLst>
                                          <p:attrName>ppt_w</p:attrName>
                                        </p:attrNameLst>
                                      </p:cBhvr>
                                      <p:tavLst>
                                        <p:tav tm="0">
                                          <p:val>
                                            <p:fltVal val="0"/>
                                          </p:val>
                                        </p:tav>
                                        <p:tav tm="100000">
                                          <p:val>
                                            <p:strVal val="#ppt_w"/>
                                          </p:val>
                                        </p:tav>
                                      </p:tavLst>
                                    </p:anim>
                                    <p:anim calcmode="lin" valueType="num">
                                      <p:cBhvr>
                                        <p:cTn id="35" dur="3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theme/theme1.xml><?xml version="1.0" encoding="utf-8"?>
<a:theme xmlns:a="http://schemas.openxmlformats.org/drawingml/2006/main" name="580TGp_general_light_ani">
  <a:themeElements>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E1F4D8"/>
        </a:lt1>
        <a:dk2>
          <a:srgbClr val="003366"/>
        </a:dk2>
        <a:lt2>
          <a:srgbClr val="808080"/>
        </a:lt2>
        <a:accent1>
          <a:srgbClr val="FFC319"/>
        </a:accent1>
        <a:accent2>
          <a:srgbClr val="A8D02A"/>
        </a:accent2>
        <a:accent3>
          <a:srgbClr val="EEF8E9"/>
        </a:accent3>
        <a:accent4>
          <a:srgbClr val="000000"/>
        </a:accent4>
        <a:accent5>
          <a:srgbClr val="FFDEAB"/>
        </a:accent5>
        <a:accent6>
          <a:srgbClr val="98BC25"/>
        </a:accent6>
        <a:hlink>
          <a:srgbClr val="5CB1FE"/>
        </a:hlink>
        <a:folHlink>
          <a:srgbClr val="FF616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EE9DE"/>
        </a:lt1>
        <a:dk2>
          <a:srgbClr val="000066"/>
        </a:dk2>
        <a:lt2>
          <a:srgbClr val="808080"/>
        </a:lt2>
        <a:accent1>
          <a:srgbClr val="5CB1FE"/>
        </a:accent1>
        <a:accent2>
          <a:srgbClr val="FF7575"/>
        </a:accent2>
        <a:accent3>
          <a:srgbClr val="FEF2EC"/>
        </a:accent3>
        <a:accent4>
          <a:srgbClr val="000000"/>
        </a:accent4>
        <a:accent5>
          <a:srgbClr val="B5D5FE"/>
        </a:accent5>
        <a:accent6>
          <a:srgbClr val="E76969"/>
        </a:accent6>
        <a:hlink>
          <a:srgbClr val="FFC319"/>
        </a:hlink>
        <a:folHlink>
          <a:srgbClr val="A8D0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ThemeGallery（母版）</Template>
  <TotalTime>15355</TotalTime>
  <Words>6939</Words>
  <Application>Microsoft Office PowerPoint</Application>
  <PresentationFormat>全屏显示(4:3)</PresentationFormat>
  <Paragraphs>914</Paragraphs>
  <Slides>88</Slides>
  <Notes>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88</vt:i4>
      </vt:variant>
    </vt:vector>
  </HeadingPairs>
  <TitlesOfParts>
    <vt:vector size="90" baseType="lpstr">
      <vt:lpstr>580TGp_general_light_ani</vt:lpstr>
      <vt:lpstr>Equation</vt:lpstr>
      <vt:lpstr>           第3讲    汇率与汇率制度 </vt:lpstr>
      <vt:lpstr>幻灯片 2</vt:lpstr>
      <vt:lpstr>幻灯片 3</vt:lpstr>
      <vt:lpstr>幻灯片 4</vt:lpstr>
      <vt:lpstr>告诉我们的经济学道理</vt:lpstr>
      <vt:lpstr>幻灯片 6</vt:lpstr>
      <vt:lpstr>一、外汇的概念</vt:lpstr>
      <vt:lpstr>幻灯片 8</vt:lpstr>
      <vt:lpstr>幻灯片 9</vt:lpstr>
      <vt:lpstr>二、汇率及汇率标价法</vt:lpstr>
      <vt:lpstr>幻灯片 11</vt:lpstr>
      <vt:lpstr>幻灯片 12</vt:lpstr>
      <vt:lpstr>三、汇率的分类</vt:lpstr>
      <vt:lpstr>幻灯片 14</vt:lpstr>
      <vt:lpstr>2015-10-26的人民币基准汇率中间价</vt:lpstr>
      <vt:lpstr>幻灯片 16</vt:lpstr>
      <vt:lpstr>2018年2月27日人民币汇率</vt:lpstr>
      <vt:lpstr>幻灯片 18</vt:lpstr>
      <vt:lpstr>幻灯片 19</vt:lpstr>
      <vt:lpstr>人民币汇率波动幅度调整历史</vt:lpstr>
      <vt:lpstr>幻灯片 21</vt:lpstr>
      <vt:lpstr>人民币汇率中间价、即期汇率与波幅</vt:lpstr>
      <vt:lpstr>人民币对美元即期汇率每日交易波幅</vt:lpstr>
      <vt:lpstr>即期汇率与中间价</vt:lpstr>
      <vt:lpstr>幻灯片 25</vt:lpstr>
      <vt:lpstr>中国银行人民币远期外汇牌价 （2014-01-10） </vt:lpstr>
      <vt:lpstr>幻灯片 27</vt:lpstr>
      <vt:lpstr>幻灯片 28</vt:lpstr>
      <vt:lpstr>幻灯片 29</vt:lpstr>
      <vt:lpstr>幻灯片 30</vt:lpstr>
      <vt:lpstr>幻灯片 31</vt:lpstr>
      <vt:lpstr>一价定律并不满足</vt:lpstr>
      <vt:lpstr>幻灯片 33</vt:lpstr>
      <vt:lpstr>幻灯片 34</vt:lpstr>
      <vt:lpstr>幻灯片 35</vt:lpstr>
      <vt:lpstr>幻灯片 36</vt:lpstr>
      <vt:lpstr>幻灯片 37</vt:lpstr>
      <vt:lpstr>幻灯片 38</vt:lpstr>
      <vt:lpstr>幻灯片 39</vt:lpstr>
      <vt:lpstr>幻灯片 40</vt:lpstr>
      <vt:lpstr>本外币资产的收益率计算</vt:lpstr>
      <vt:lpstr>幻灯片 42</vt:lpstr>
      <vt:lpstr>幻灯片 43</vt:lpstr>
      <vt:lpstr>幻灯片 44</vt:lpstr>
      <vt:lpstr>二、现代汇率决定理论 （布雷顿森林体系解体之后的理论）</vt:lpstr>
      <vt:lpstr>幻灯片 46</vt:lpstr>
      <vt:lpstr>幻灯片 47</vt:lpstr>
      <vt:lpstr>幻灯片 48</vt:lpstr>
      <vt:lpstr>幻灯片 49</vt:lpstr>
      <vt:lpstr>幻灯片 50</vt:lpstr>
      <vt:lpstr>资产市场均衡</vt:lpstr>
      <vt:lpstr>幻灯片 52</vt:lpstr>
      <vt:lpstr>幻灯片 53</vt:lpstr>
      <vt:lpstr>理解此模型的三步法</vt:lpstr>
      <vt:lpstr>幻灯片 55</vt:lpstr>
      <vt:lpstr>幻灯片 56</vt:lpstr>
      <vt:lpstr>幻灯片 57</vt:lpstr>
      <vt:lpstr>一、汇率与国际竞争力</vt:lpstr>
      <vt:lpstr>一、汇率与国际竞争力</vt:lpstr>
      <vt:lpstr>一、汇率与国际竞争力</vt:lpstr>
      <vt:lpstr>二、汇率的主要影响</vt:lpstr>
      <vt:lpstr>幻灯片 62</vt:lpstr>
      <vt:lpstr>幻灯片 63</vt:lpstr>
      <vt:lpstr>幻灯片 64</vt:lpstr>
      <vt:lpstr>幻灯片 65</vt:lpstr>
      <vt:lpstr>幻灯片 66</vt:lpstr>
      <vt:lpstr>三、汇率发挥作用的条件</vt:lpstr>
      <vt:lpstr>四、汇率风险与规避</vt:lpstr>
      <vt:lpstr>中国、日本、德国外汇储备数量 （单位：10亿美元）</vt:lpstr>
      <vt:lpstr>幻灯片 70</vt:lpstr>
      <vt:lpstr>一、汇率制度的演进</vt:lpstr>
      <vt:lpstr>幻灯片 72</vt:lpstr>
      <vt:lpstr>幻灯片 73</vt:lpstr>
      <vt:lpstr>二、固定汇率制与浮动汇率制的安排</vt:lpstr>
      <vt:lpstr>幻灯片 75</vt:lpstr>
      <vt:lpstr>幻灯片 76</vt:lpstr>
      <vt:lpstr>幻灯片 77</vt:lpstr>
      <vt:lpstr>浮动汇率减少国际游资冲击以及助长国际金融市场投机？？？</vt:lpstr>
      <vt:lpstr>汇率制度与通胀之间的关系</vt:lpstr>
      <vt:lpstr>三、人民币汇率制度</vt:lpstr>
      <vt:lpstr>回归有管理浮动汇率制（2005年至今）</vt:lpstr>
      <vt:lpstr>回归有管理浮动汇率制（2005年至今）</vt:lpstr>
      <vt:lpstr>回归有管理浮动汇率制（2005年至今）</vt:lpstr>
      <vt:lpstr>幻灯片 84</vt:lpstr>
      <vt:lpstr>1979-1994人民币对主要货币汇率走势</vt:lpstr>
      <vt:lpstr>1988-1993年的国家外汇牌价和外汇调剂价</vt:lpstr>
      <vt:lpstr>1980年至2013年人民币兑美元汇率年度数据</vt:lpstr>
      <vt:lpstr>1993年1季度至2014年1季度人民币兑美元汇率</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admin</cp:lastModifiedBy>
  <cp:revision>1819</cp:revision>
  <dcterms:modified xsi:type="dcterms:W3CDTF">2019-09-06T01:42:14Z</dcterms:modified>
</cp:coreProperties>
</file>