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8" r:id="rId3"/>
    <p:sldId id="489" r:id="rId4"/>
    <p:sldId id="263" r:id="rId5"/>
    <p:sldId id="265" r:id="rId6"/>
    <p:sldId id="266" r:id="rId7"/>
    <p:sldId id="439" r:id="rId8"/>
    <p:sldId id="440" r:id="rId9"/>
    <p:sldId id="490" r:id="rId10"/>
    <p:sldId id="272" r:id="rId11"/>
    <p:sldId id="441" r:id="rId12"/>
    <p:sldId id="442" r:id="rId13"/>
    <p:sldId id="443" r:id="rId14"/>
    <p:sldId id="444" r:id="rId15"/>
    <p:sldId id="445" r:id="rId16"/>
    <p:sldId id="406" r:id="rId17"/>
    <p:sldId id="282" r:id="rId18"/>
    <p:sldId id="491" r:id="rId19"/>
    <p:sldId id="283" r:id="rId20"/>
    <p:sldId id="446" r:id="rId21"/>
    <p:sldId id="447" r:id="rId22"/>
    <p:sldId id="448" r:id="rId23"/>
    <p:sldId id="285" r:id="rId24"/>
    <p:sldId id="286" r:id="rId25"/>
    <p:sldId id="287" r:id="rId26"/>
    <p:sldId id="288" r:id="rId27"/>
    <p:sldId id="450" r:id="rId28"/>
    <p:sldId id="451" r:id="rId29"/>
    <p:sldId id="468" r:id="rId30"/>
    <p:sldId id="469" r:id="rId31"/>
    <p:sldId id="473" r:id="rId32"/>
    <p:sldId id="452" r:id="rId33"/>
    <p:sldId id="453" r:id="rId34"/>
    <p:sldId id="456" r:id="rId35"/>
    <p:sldId id="475" r:id="rId36"/>
    <p:sldId id="474" r:id="rId37"/>
    <p:sldId id="457" r:id="rId38"/>
    <p:sldId id="459" r:id="rId39"/>
    <p:sldId id="461" r:id="rId40"/>
    <p:sldId id="463" r:id="rId41"/>
    <p:sldId id="464" r:id="rId42"/>
    <p:sldId id="467" r:id="rId43"/>
    <p:sldId id="293" r:id="rId44"/>
    <p:sldId id="292" r:id="rId45"/>
    <p:sldId id="296" r:id="rId46"/>
    <p:sldId id="298" r:id="rId47"/>
    <p:sldId id="299" r:id="rId48"/>
    <p:sldId id="420" r:id="rId49"/>
    <p:sldId id="303" r:id="rId50"/>
    <p:sldId id="477" r:id="rId51"/>
    <p:sldId id="476" r:id="rId52"/>
    <p:sldId id="478" r:id="rId53"/>
    <p:sldId id="479" r:id="rId54"/>
    <p:sldId id="480" r:id="rId55"/>
    <p:sldId id="481" r:id="rId56"/>
    <p:sldId id="482" r:id="rId57"/>
    <p:sldId id="352" r:id="rId58"/>
    <p:sldId id="353" r:id="rId59"/>
    <p:sldId id="485" r:id="rId60"/>
    <p:sldId id="486" r:id="rId61"/>
    <p:sldId id="487" r:id="rId62"/>
    <p:sldId id="488" r:id="rId63"/>
    <p:sldId id="362" r:id="rId64"/>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08" y="2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2" Type="http://schemas.openxmlformats.org/officeDocument/2006/relationships/oleObject" Target="file:///D:\&#37329;&#34701;&#23398;&#25480;&#35838;\&#12298;&#37329;&#34701;&#23398;&#12299;\&#26041;&#24847;2014-1\&#20462;&#25913;&#29256;PPT\&#26032;&#24314;%20Microsoft%20Office%20Excel%2097-2003%20&#24037;&#20316;&#34920;%20(2).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4777777777777804E-2"/>
          <c:y val="7.4074074074074084E-2"/>
          <c:w val="0.8668888888888997"/>
          <c:h val="0.7177584572761927"/>
        </c:manualLayout>
      </c:layout>
      <c:scatterChart>
        <c:scatterStyle val="lineMarker"/>
        <c:ser>
          <c:idx val="0"/>
          <c:order val="0"/>
          <c:spPr>
            <a:ln w="28575">
              <a:noFill/>
            </a:ln>
          </c:spPr>
          <c:trendline>
            <c:spPr>
              <a:ln w="25400">
                <a:solidFill>
                  <a:srgbClr val="FF0000"/>
                </a:solidFill>
              </a:ln>
            </c:spPr>
            <c:trendlineType val="linear"/>
            <c:dispEq val="1"/>
            <c:trendlineLbl>
              <c:layout/>
              <c:numFmt formatCode="General" sourceLinked="0"/>
            </c:trendlineLbl>
          </c:trendline>
          <c:xVal>
            <c:numRef>
              <c:f>Sheet1!$B$1:$E$1</c:f>
              <c:numCache>
                <c:formatCode>0%</c:formatCode>
                <c:ptCount val="4"/>
                <c:pt idx="0">
                  <c:v>-5.0000000000000114E-2</c:v>
                </c:pt>
                <c:pt idx="1">
                  <c:v>0.1</c:v>
                </c:pt>
                <c:pt idx="2">
                  <c:v>0.2</c:v>
                </c:pt>
                <c:pt idx="3">
                  <c:v>0.22000000000000039</c:v>
                </c:pt>
              </c:numCache>
            </c:numRef>
          </c:xVal>
          <c:yVal>
            <c:numRef>
              <c:f>Sheet1!$B$2:$E$2</c:f>
              <c:numCache>
                <c:formatCode>0%</c:formatCode>
                <c:ptCount val="4"/>
                <c:pt idx="0">
                  <c:v>9.0000000000000066E-2</c:v>
                </c:pt>
                <c:pt idx="1">
                  <c:v>-3.0000000000000231E-2</c:v>
                </c:pt>
                <c:pt idx="2">
                  <c:v>0.1</c:v>
                </c:pt>
                <c:pt idx="3">
                  <c:v>0.18000000000000024</c:v>
                </c:pt>
              </c:numCache>
            </c:numRef>
          </c:yVal>
        </c:ser>
        <c:axId val="126424192"/>
        <c:axId val="126426112"/>
      </c:scatterChart>
      <c:valAx>
        <c:axId val="126424192"/>
        <c:scaling>
          <c:orientation val="minMax"/>
        </c:scaling>
        <c:axPos val="b"/>
        <c:title>
          <c:tx>
            <c:rich>
              <a:bodyPr/>
              <a:lstStyle/>
              <a:p>
                <a:pPr>
                  <a:defRPr/>
                </a:pPr>
                <a:r>
                  <a:rPr lang="en-US"/>
                  <a:t>A</a:t>
                </a:r>
                <a:r>
                  <a:rPr lang="zh-CN"/>
                  <a:t>股</a:t>
                </a:r>
              </a:p>
            </c:rich>
          </c:tx>
          <c:layout/>
        </c:title>
        <c:numFmt formatCode="0%" sourceLinked="1"/>
        <c:majorTickMark val="none"/>
        <c:tickLblPos val="nextTo"/>
        <c:crossAx val="126426112"/>
        <c:crosses val="autoZero"/>
        <c:crossBetween val="midCat"/>
      </c:valAx>
      <c:valAx>
        <c:axId val="126426112"/>
        <c:scaling>
          <c:orientation val="minMax"/>
        </c:scaling>
        <c:axPos val="l"/>
        <c:title>
          <c:tx>
            <c:rich>
              <a:bodyPr rot="0" vert="wordArtVertRtl"/>
              <a:lstStyle/>
              <a:p>
                <a:pPr>
                  <a:defRPr/>
                </a:pPr>
                <a:r>
                  <a:rPr lang="en-US"/>
                  <a:t>B</a:t>
                </a:r>
                <a:r>
                  <a:rPr lang="zh-CN"/>
                  <a:t>股</a:t>
                </a:r>
              </a:p>
            </c:rich>
          </c:tx>
          <c:layout/>
        </c:title>
        <c:numFmt formatCode="0%" sourceLinked="1"/>
        <c:majorTickMark val="none"/>
        <c:tickLblPos val="nextTo"/>
        <c:crossAx val="126424192"/>
        <c:crosses val="autoZero"/>
        <c:crossBetween val="midCat"/>
      </c:valAx>
    </c:plotArea>
    <c:legend>
      <c:legendPos val="b"/>
      <c:layout/>
    </c:legend>
    <c:plotVisOnly val="1"/>
    <c:dispBlanksAs val="gap"/>
  </c:chart>
  <c:spPr>
    <a:ln>
      <a:noFill/>
    </a:ln>
  </c:spPr>
  <c:txPr>
    <a:bodyPr/>
    <a:lstStyle/>
    <a:p>
      <a:pPr>
        <a:defRPr sz="2000" b="0">
          <a:latin typeface="Times New Roman" pitchFamily="18" charset="0"/>
          <a:ea typeface="楷体_GB2312" pitchFamily="49" charset="-122"/>
          <a:cs typeface="Times New Roman" pitchFamily="18" charset="0"/>
        </a:defRPr>
      </a:pPr>
      <a:endParaRPr lang="zh-CN"/>
    </a:p>
  </c:txPr>
  <c:externalData r:id="rId2"/>
</c:chartSpace>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18C0179-5B29-4865-AEC6-4772DB417C20}" type="datetimeFigureOut">
              <a:rPr lang="zh-CN" altLang="en-US" smtClean="0"/>
              <a:pPr/>
              <a:t>2019/9/6</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E9F3BCD-E8C7-434F-9509-A08FBA0FA4E9}" type="slidenum">
              <a:rPr lang="zh-CN" altLang="en-US" smtClean="0"/>
              <a:pPr/>
              <a:t>‹#›</a:t>
            </a:fld>
            <a:endParaRPr lang="zh-CN" altLang="en-US"/>
          </a:p>
        </p:txBody>
      </p:sp>
    </p:spTree>
    <p:extLst>
      <p:ext uri="{BB962C8B-B14F-4D97-AF65-F5344CB8AC3E}">
        <p14:creationId xmlns="" xmlns:p14="http://schemas.microsoft.com/office/powerpoint/2010/main" val="64649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9F3BCD-E8C7-434F-9509-A08FBA0FA4E9}" type="slidenum">
              <a:rPr lang="zh-CN" altLang="en-US" smtClean="0"/>
              <a:pPr/>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E9F3BCD-E8C7-434F-9509-A08FBA0FA4E9}" type="slidenum">
              <a:rPr lang="zh-CN" altLang="en-US" smtClean="0"/>
              <a:pPr/>
              <a:t>38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spTree>
      <p:nvGrpSpPr>
        <p:cNvPr id="1" name=""/>
        <p:cNvGrpSpPr/>
        <p:nvPr/>
      </p:nvGrpSpPr>
      <p:grpSpPr>
        <a:xfrm>
          <a:off x="0" y="0"/>
          <a:ext cx="0" cy="0"/>
          <a:chOff x="0" y="0"/>
          <a:chExt cx="0" cy="0"/>
        </a:xfrm>
      </p:grpSpPr>
      <p:sp>
        <p:nvSpPr>
          <p:cNvPr id="3112" name="Freeform 40"/>
          <p:cNvSpPr>
            <a:spLocks/>
          </p:cNvSpPr>
          <p:nvPr/>
        </p:nvSpPr>
        <p:spPr bwMode="gray">
          <a:xfrm>
            <a:off x="0" y="6048375"/>
            <a:ext cx="2762250" cy="809625"/>
          </a:xfrm>
          <a:custGeom>
            <a:avLst/>
            <a:gdLst>
              <a:gd name="T0" fmla="*/ 0 w 1740"/>
              <a:gd name="T1" fmla="*/ 0 h 510"/>
              <a:gd name="T2" fmla="*/ 0 w 1740"/>
              <a:gd name="T3" fmla="*/ 510 h 510"/>
              <a:gd name="T4" fmla="*/ 1740 w 1740"/>
              <a:gd name="T5" fmla="*/ 510 h 510"/>
              <a:gd name="T6" fmla="*/ 1595 w 1740"/>
              <a:gd name="T7" fmla="*/ 30 h 510"/>
              <a:gd name="T8" fmla="*/ 0 w 1740"/>
              <a:gd name="T9" fmla="*/ 0 h 510"/>
            </a:gdLst>
            <a:ahLst/>
            <a:cxnLst>
              <a:cxn ang="0">
                <a:pos x="T0" y="T1"/>
              </a:cxn>
              <a:cxn ang="0">
                <a:pos x="T2" y="T3"/>
              </a:cxn>
              <a:cxn ang="0">
                <a:pos x="T4" y="T5"/>
              </a:cxn>
              <a:cxn ang="0">
                <a:pos x="T6" y="T7"/>
              </a:cxn>
              <a:cxn ang="0">
                <a:pos x="T8" y="T9"/>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3" name="Freeform 41"/>
          <p:cNvSpPr>
            <a:spLocks/>
          </p:cNvSpPr>
          <p:nvPr/>
        </p:nvSpPr>
        <p:spPr bwMode="gray">
          <a:xfrm>
            <a:off x="2590800" y="4705350"/>
            <a:ext cx="6400800" cy="2152650"/>
          </a:xfrm>
          <a:custGeom>
            <a:avLst/>
            <a:gdLst>
              <a:gd name="T0" fmla="*/ 1116 w 4032"/>
              <a:gd name="T1" fmla="*/ 0 h 1356"/>
              <a:gd name="T2" fmla="*/ 3840 w 4032"/>
              <a:gd name="T3" fmla="*/ 636 h 1356"/>
              <a:gd name="T4" fmla="*/ 4032 w 4032"/>
              <a:gd name="T5" fmla="*/ 1356 h 1356"/>
              <a:gd name="T6" fmla="*/ 288 w 4032"/>
              <a:gd name="T7" fmla="*/ 1356 h 1356"/>
              <a:gd name="T8" fmla="*/ 0 w 4032"/>
              <a:gd name="T9" fmla="*/ 828 h 1356"/>
              <a:gd name="T10" fmla="*/ 1116 w 4032"/>
              <a:gd name="T11" fmla="*/ 0 h 1356"/>
            </a:gdLst>
            <a:ahLst/>
            <a:cxnLst>
              <a:cxn ang="0">
                <a:pos x="T0" y="T1"/>
              </a:cxn>
              <a:cxn ang="0">
                <a:pos x="T2" y="T3"/>
              </a:cxn>
              <a:cxn ang="0">
                <a:pos x="T4" y="T5"/>
              </a:cxn>
              <a:cxn ang="0">
                <a:pos x="T6" y="T7"/>
              </a:cxn>
              <a:cxn ang="0">
                <a:pos x="T8" y="T9"/>
              </a:cxn>
              <a:cxn ang="0">
                <a:pos x="T10" y="T11"/>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dirty="0">
              <a:solidFill>
                <a:srgbClr val="000000"/>
              </a:solidFill>
            </a:endParaRPr>
          </a:p>
        </p:txBody>
      </p:sp>
      <p:sp>
        <p:nvSpPr>
          <p:cNvPr id="3114" name="Freeform 42"/>
          <p:cNvSpPr>
            <a:spLocks/>
          </p:cNvSpPr>
          <p:nvPr/>
        </p:nvSpPr>
        <p:spPr bwMode="gray">
          <a:xfrm>
            <a:off x="4400550" y="781050"/>
            <a:ext cx="4743450" cy="5048250"/>
          </a:xfrm>
          <a:custGeom>
            <a:avLst/>
            <a:gdLst>
              <a:gd name="T0" fmla="*/ 510 w 2988"/>
              <a:gd name="T1" fmla="*/ 1098 h 3180"/>
              <a:gd name="T2" fmla="*/ 2280 w 2988"/>
              <a:gd name="T3" fmla="*/ 0 h 3180"/>
              <a:gd name="T4" fmla="*/ 2988 w 2988"/>
              <a:gd name="T5" fmla="*/ 342 h 3180"/>
              <a:gd name="T6" fmla="*/ 2988 w 2988"/>
              <a:gd name="T7" fmla="*/ 2772 h 3180"/>
              <a:gd name="T8" fmla="*/ 1452 w 2988"/>
              <a:gd name="T9" fmla="*/ 3060 h 3180"/>
              <a:gd name="T10" fmla="*/ 0 w 2988"/>
              <a:gd name="T11" fmla="*/ 2406 h 3180"/>
              <a:gd name="T12" fmla="*/ 510 w 2988"/>
              <a:gd name="T13" fmla="*/ 1098 h 3180"/>
            </a:gdLst>
            <a:ahLst/>
            <a:cxnLst>
              <a:cxn ang="0">
                <a:pos x="T0" y="T1"/>
              </a:cxn>
              <a:cxn ang="0">
                <a:pos x="T2" y="T3"/>
              </a:cxn>
              <a:cxn ang="0">
                <a:pos x="T4" y="T5"/>
              </a:cxn>
              <a:cxn ang="0">
                <a:pos x="T6" y="T7"/>
              </a:cxn>
              <a:cxn ang="0">
                <a:pos x="T8" y="T9"/>
              </a:cxn>
              <a:cxn ang="0">
                <a:pos x="T10" y="T11"/>
              </a:cxn>
              <a:cxn ang="0">
                <a:pos x="T12" y="T13"/>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5" name="Freeform 43"/>
          <p:cNvSpPr>
            <a:spLocks/>
          </p:cNvSpPr>
          <p:nvPr/>
        </p:nvSpPr>
        <p:spPr bwMode="gray">
          <a:xfrm>
            <a:off x="4800600" y="0"/>
            <a:ext cx="3276600" cy="2409825"/>
          </a:xfrm>
          <a:custGeom>
            <a:avLst/>
            <a:gdLst>
              <a:gd name="T0" fmla="*/ 0 w 2064"/>
              <a:gd name="T1" fmla="*/ 0 h 1518"/>
              <a:gd name="T2" fmla="*/ 276 w 2064"/>
              <a:gd name="T3" fmla="*/ 1518 h 1518"/>
              <a:gd name="T4" fmla="*/ 2064 w 2064"/>
              <a:gd name="T5" fmla="*/ 0 h 1518"/>
              <a:gd name="T6" fmla="*/ 0 w 2064"/>
              <a:gd name="T7" fmla="*/ 0 h 1518"/>
            </a:gdLst>
            <a:ahLst/>
            <a:cxnLst>
              <a:cxn ang="0">
                <a:pos x="T0" y="T1"/>
              </a:cxn>
              <a:cxn ang="0">
                <a:pos x="T2" y="T3"/>
              </a:cxn>
              <a:cxn ang="0">
                <a:pos x="T4" y="T5"/>
              </a:cxn>
              <a:cxn ang="0">
                <a:pos x="T6" y="T7"/>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51" name="Freeform 79"/>
          <p:cNvSpPr>
            <a:spLocks/>
          </p:cNvSpPr>
          <p:nvPr/>
        </p:nvSpPr>
        <p:spPr bwMode="gray">
          <a:xfrm>
            <a:off x="0" y="0"/>
            <a:ext cx="6583363" cy="7267575"/>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7" name="Freeform 45"/>
          <p:cNvSpPr>
            <a:spLocks/>
          </p:cNvSpPr>
          <p:nvPr/>
        </p:nvSpPr>
        <p:spPr bwMode="gray">
          <a:xfrm>
            <a:off x="0" y="0"/>
            <a:ext cx="6372225" cy="7072313"/>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9"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0"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1"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2"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3"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1" name="Rectangle 59"/>
          <p:cNvSpPr>
            <a:spLocks noChangeArrowheads="1"/>
          </p:cNvSpPr>
          <p:nvPr/>
        </p:nvSpPr>
        <p:spPr bwMode="gray">
          <a:xfrm>
            <a:off x="2362200" y="277813"/>
            <a:ext cx="1012825" cy="1025525"/>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2" name="Rectangle 60"/>
          <p:cNvSpPr>
            <a:spLocks noChangeArrowheads="1"/>
          </p:cNvSpPr>
          <p:nvPr/>
        </p:nvSpPr>
        <p:spPr bwMode="gray">
          <a:xfrm>
            <a:off x="285750" y="2427288"/>
            <a:ext cx="1012825"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3" name="Rectangle 61"/>
          <p:cNvSpPr>
            <a:spLocks noChangeArrowheads="1"/>
          </p:cNvSpPr>
          <p:nvPr/>
        </p:nvSpPr>
        <p:spPr bwMode="gray">
          <a:xfrm>
            <a:off x="0" y="271463"/>
            <a:ext cx="250825"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4" name="Rectangle 62"/>
          <p:cNvSpPr>
            <a:spLocks noChangeArrowheads="1"/>
          </p:cNvSpPr>
          <p:nvPr/>
        </p:nvSpPr>
        <p:spPr bwMode="gray">
          <a:xfrm>
            <a:off x="1331913" y="1588"/>
            <a:ext cx="1012825" cy="234950"/>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6" name="Freeform 64"/>
          <p:cNvSpPr>
            <a:spLocks/>
          </p:cNvSpPr>
          <p:nvPr/>
        </p:nvSpPr>
        <p:spPr bwMode="gray">
          <a:xfrm>
            <a:off x="2365375" y="4541838"/>
            <a:ext cx="1009650" cy="1033462"/>
          </a:xfrm>
          <a:custGeom>
            <a:avLst/>
            <a:gdLst>
              <a:gd name="T0" fmla="*/ 0 w 636"/>
              <a:gd name="T1" fmla="*/ 0 h 651"/>
              <a:gd name="T2" fmla="*/ 0 w 636"/>
              <a:gd name="T3" fmla="*/ 645 h 651"/>
              <a:gd name="T4" fmla="*/ 636 w 636"/>
              <a:gd name="T5" fmla="*/ 651 h 651"/>
              <a:gd name="T6" fmla="*/ 632 w 636"/>
              <a:gd name="T7" fmla="*/ 0 h 651"/>
              <a:gd name="T8" fmla="*/ 0 w 636"/>
              <a:gd name="T9" fmla="*/ 0 h 651"/>
            </a:gdLst>
            <a:ahLst/>
            <a:cxnLst>
              <a:cxn ang="0">
                <a:pos x="T0" y="T1"/>
              </a:cxn>
              <a:cxn ang="0">
                <a:pos x="T2" y="T3"/>
              </a:cxn>
              <a:cxn ang="0">
                <a:pos x="T4" y="T5"/>
              </a:cxn>
              <a:cxn ang="0">
                <a:pos x="T6" y="T7"/>
              </a:cxn>
              <a:cxn ang="0">
                <a:pos x="T8" y="T9"/>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03" name="Rectangle 31"/>
          <p:cNvSpPr>
            <a:spLocks noChangeArrowheads="1"/>
          </p:cNvSpPr>
          <p:nvPr/>
        </p:nvSpPr>
        <p:spPr bwMode="gray">
          <a:xfrm>
            <a:off x="285750" y="2435225"/>
            <a:ext cx="1012825" cy="1025525"/>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8" name="Rectangle 6"/>
          <p:cNvSpPr>
            <a:spLocks noGrp="1" noChangeArrowheads="1"/>
          </p:cNvSpPr>
          <p:nvPr>
            <p:ph type="sldNum" sz="quarter" idx="4"/>
          </p:nvPr>
        </p:nvSpPr>
        <p:spPr>
          <a:xfrm>
            <a:off x="6553200" y="6407150"/>
            <a:ext cx="2133600" cy="314325"/>
          </a:xfrm>
        </p:spPr>
        <p:txBody>
          <a:bodyPr/>
          <a:lstStyle>
            <a:lvl1pPr>
              <a:defRPr/>
            </a:lvl1pPr>
          </a:lstStyle>
          <a:p>
            <a:fld id="{0C913308-F349-4B6D-A68A-DD1791B4A57B}" type="slidenum">
              <a:rPr lang="zh-CN" altLang="en-US" smtClean="0"/>
              <a:pPr/>
              <a:t>‹#›</a:t>
            </a:fld>
            <a:endParaRPr lang="zh-CN" altLang="en-US" dirty="0"/>
          </a:p>
        </p:txBody>
      </p:sp>
      <p:grpSp>
        <p:nvGrpSpPr>
          <p:cNvPr id="2" name="Group 71"/>
          <p:cNvGrpSpPr>
            <a:grpSpLocks/>
          </p:cNvGrpSpPr>
          <p:nvPr/>
        </p:nvGrpSpPr>
        <p:grpSpPr bwMode="auto">
          <a:xfrm>
            <a:off x="8077200" y="0"/>
            <a:ext cx="1076325" cy="6858000"/>
            <a:chOff x="5088" y="0"/>
            <a:chExt cx="678" cy="4320"/>
          </a:xfrm>
        </p:grpSpPr>
        <p:sp>
          <p:nvSpPr>
            <p:cNvPr id="3138" name="Freeform 66"/>
            <p:cNvSpPr>
              <a:spLocks/>
            </p:cNvSpPr>
            <p:nvPr userDrawn="1"/>
          </p:nvSpPr>
          <p:spPr bwMode="gray">
            <a:xfrm>
              <a:off x="5088" y="0"/>
              <a:ext cx="672" cy="702"/>
            </a:xfrm>
            <a:custGeom>
              <a:avLst/>
              <a:gdLst>
                <a:gd name="T0" fmla="*/ 0 w 672"/>
                <a:gd name="T1" fmla="*/ 432 h 720"/>
                <a:gd name="T2" fmla="*/ 288 w 672"/>
                <a:gd name="T3" fmla="*/ 0 h 720"/>
                <a:gd name="T4" fmla="*/ 672 w 672"/>
                <a:gd name="T5" fmla="*/ 0 h 720"/>
                <a:gd name="T6" fmla="*/ 672 w 672"/>
                <a:gd name="T7" fmla="*/ 720 h 720"/>
                <a:gd name="T8" fmla="*/ 0 w 672"/>
                <a:gd name="T9" fmla="*/ 432 h 720"/>
              </a:gdLst>
              <a:ahLst/>
              <a:cxnLst>
                <a:cxn ang="0">
                  <a:pos x="T0" y="T1"/>
                </a:cxn>
                <a:cxn ang="0">
                  <a:pos x="T2" y="T3"/>
                </a:cxn>
                <a:cxn ang="0">
                  <a:pos x="T4" y="T5"/>
                </a:cxn>
                <a:cxn ang="0">
                  <a:pos x="T6" y="T7"/>
                </a:cxn>
                <a:cxn ang="0">
                  <a:pos x="T8" y="T9"/>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39" name="Freeform 67"/>
            <p:cNvSpPr>
              <a:spLocks/>
            </p:cNvSpPr>
            <p:nvPr userDrawn="1"/>
          </p:nvSpPr>
          <p:spPr bwMode="gray">
            <a:xfrm>
              <a:off x="5602" y="3496"/>
              <a:ext cx="164" cy="824"/>
            </a:xfrm>
            <a:custGeom>
              <a:avLst/>
              <a:gdLst>
                <a:gd name="T0" fmla="*/ 206 w 212"/>
                <a:gd name="T1" fmla="*/ 0 h 824"/>
                <a:gd name="T2" fmla="*/ 0 w 212"/>
                <a:gd name="T3" fmla="*/ 82 h 824"/>
                <a:gd name="T4" fmla="*/ 168 w 212"/>
                <a:gd name="T5" fmla="*/ 824 h 824"/>
                <a:gd name="T6" fmla="*/ 212 w 212"/>
                <a:gd name="T7" fmla="*/ 822 h 824"/>
                <a:gd name="T8" fmla="*/ 206 w 212"/>
                <a:gd name="T9" fmla="*/ 0 h 824"/>
              </a:gdLst>
              <a:ahLst/>
              <a:cxnLst>
                <a:cxn ang="0">
                  <a:pos x="T0" y="T1"/>
                </a:cxn>
                <a:cxn ang="0">
                  <a:pos x="T2" y="T3"/>
                </a:cxn>
                <a:cxn ang="0">
                  <a:pos x="T4" y="T5"/>
                </a:cxn>
                <a:cxn ang="0">
                  <a:pos x="T6" y="T7"/>
                </a:cxn>
                <a:cxn ang="0">
                  <a:pos x="T8" y="T9"/>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grpSp>
      <p:sp>
        <p:nvSpPr>
          <p:cNvPr id="3152" name="Rectangle 80"/>
          <p:cNvSpPr>
            <a:spLocks noChangeArrowheads="1"/>
          </p:cNvSpPr>
          <p:nvPr/>
        </p:nvSpPr>
        <p:spPr bwMode="gray">
          <a:xfrm>
            <a:off x="5495925" y="1333500"/>
            <a:ext cx="660400"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53"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54" name="Rectangle 82"/>
          <p:cNvSpPr>
            <a:spLocks noChangeArrowheads="1"/>
          </p:cNvSpPr>
          <p:nvPr/>
        </p:nvSpPr>
        <p:spPr bwMode="gray">
          <a:xfrm>
            <a:off x="4457700" y="3495675"/>
            <a:ext cx="1012825" cy="1025525"/>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4" name="Rectangle 2"/>
          <p:cNvSpPr>
            <a:spLocks noGrp="1" noChangeArrowheads="1"/>
          </p:cNvSpPr>
          <p:nvPr>
            <p:ph type="ctrTitle"/>
          </p:nvPr>
        </p:nvSpPr>
        <p:spPr bwMode="gray">
          <a:xfrm>
            <a:off x="333375" y="1884363"/>
            <a:ext cx="8229600" cy="1470025"/>
          </a:xfrm>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4800"/>
            </a:lvl1pPr>
          </a:lstStyle>
          <a:p>
            <a:pPr lvl="0"/>
            <a:r>
              <a:rPr lang="zh-CN" altLang="en-US" noProof="0" smtClean="0"/>
              <a:t>单击此处编辑母版标题样式</a:t>
            </a:r>
            <a:endParaRPr lang="en-US" altLang="zh-CN" noProof="0" smtClean="0"/>
          </a:p>
        </p:txBody>
      </p:sp>
      <p:pic>
        <p:nvPicPr>
          <p:cNvPr id="3155" name="Picture 83" descr="water"/>
          <p:cNvPicPr>
            <a:picLocks noChangeAspect="1" noChangeArrowheads="1"/>
          </p:cNvPicPr>
          <p:nvPr/>
        </p:nvPicPr>
        <p:blipFill>
          <a:blip r:embed="rId2" cstate="print">
            <a:extLst>
              <a:ext uri="{28A0092B-C50C-407E-A947-70E740481C1C}">
                <a14:useLocalDpi xmlns="" xmlns:a14="http://schemas.microsoft.com/office/drawing/2010/main" val="0"/>
              </a:ext>
            </a:extLst>
          </a:blip>
          <a:srcRect l="22409" t="16374" b="27486"/>
          <a:stretch>
            <a:fillRect/>
          </a:stretch>
        </p:blipFill>
        <p:spPr bwMode="gray">
          <a:xfrm rot="393398">
            <a:off x="2667000" y="609600"/>
            <a:ext cx="2663825" cy="2197100"/>
          </a:xfrm>
          <a:prstGeom prst="rect">
            <a:avLst/>
          </a:prstGeom>
          <a:noFill/>
          <a:extLst>
            <a:ext uri="{909E8E84-426E-40DD-AFC4-6F175D3DCCD1}">
              <a14:hiddenFill xmlns="" xmlns:a14="http://schemas.microsoft.com/office/drawing/2010/main">
                <a:solidFill>
                  <a:srgbClr val="FFFFFF"/>
                </a:solidFill>
              </a14:hiddenFill>
            </a:ext>
          </a:extLst>
        </p:spPr>
      </p:pic>
      <p:sp>
        <p:nvSpPr>
          <p:cNvPr id="3077" name="Rectangle 5"/>
          <p:cNvSpPr>
            <a:spLocks noGrp="1" noChangeArrowheads="1"/>
          </p:cNvSpPr>
          <p:nvPr>
            <p:ph type="ftr" sz="quarter" idx="3"/>
          </p:nvPr>
        </p:nvSpPr>
        <p:spPr>
          <a:xfrm>
            <a:off x="3124200" y="6407150"/>
            <a:ext cx="2895600" cy="314325"/>
          </a:xfrm>
        </p:spPr>
        <p:txBody>
          <a:bodyPr/>
          <a:lstStyle>
            <a:lvl1pPr algn="ctr">
              <a:defRPr b="1">
                <a:effectLst>
                  <a:outerShdw blurRad="38100" dist="38100" dir="2700000" algn="tl">
                    <a:srgbClr val="000000">
                      <a:alpha val="43137"/>
                    </a:srgbClr>
                  </a:outerShdw>
                </a:effectLst>
              </a:defRPr>
            </a:lvl1pPr>
          </a:lstStyle>
          <a:p>
            <a:r>
              <a:rPr lang="en-US" altLang="zh-CN" dirty="0" smtClean="0"/>
              <a:t>1</a:t>
            </a:r>
            <a:endParaRPr lang="zh-CN" altLang="en-US" dirty="0"/>
          </a:p>
        </p:txBody>
      </p:sp>
      <p:sp>
        <p:nvSpPr>
          <p:cNvPr id="3076" name="Rectangle 4"/>
          <p:cNvSpPr>
            <a:spLocks noGrp="1" noChangeArrowheads="1"/>
          </p:cNvSpPr>
          <p:nvPr>
            <p:ph type="dt" sz="half" idx="2"/>
          </p:nvPr>
        </p:nvSpPr>
        <p:spPr>
          <a:xfrm>
            <a:off x="457200" y="6407150"/>
            <a:ext cx="2133600" cy="314325"/>
          </a:xfrm>
        </p:spPr>
        <p:txBody>
          <a:bodyPr/>
          <a:lstStyle>
            <a:lvl1pPr algn="ctr">
              <a:defRPr b="1">
                <a:effectLst>
                  <a:outerShdw blurRad="38100" dist="38100" dir="2700000" algn="tl">
                    <a:srgbClr val="000000">
                      <a:alpha val="43137"/>
                    </a:srgbClr>
                  </a:outerShdw>
                </a:effectLst>
              </a:defRPr>
            </a:lvl1pPr>
          </a:lstStyle>
          <a:p>
            <a:fld id="{530820CF-B880-4189-942D-D702A7CBA730}" type="datetimeFigureOut">
              <a:rPr lang="zh-CN" altLang="en-US" smtClean="0"/>
              <a:pPr/>
              <a:t>2019/9/6</a:t>
            </a:fld>
            <a:endParaRPr lang="zh-CN" altLang="en-US" dirty="0"/>
          </a:p>
        </p:txBody>
      </p:sp>
      <p:sp>
        <p:nvSpPr>
          <p:cNvPr id="36" name="TextBox 35"/>
          <p:cNvSpPr txBox="1"/>
          <p:nvPr userDrawn="1"/>
        </p:nvSpPr>
        <p:spPr>
          <a:xfrm>
            <a:off x="6125225" y="6488668"/>
            <a:ext cx="3018775" cy="369332"/>
          </a:xfrm>
          <a:prstGeom prst="rect">
            <a:avLst/>
          </a:prstGeom>
          <a:noFill/>
        </p:spPr>
        <p:txBody>
          <a:bodyPr wrap="none" rtlCol="0">
            <a:spAutoFit/>
          </a:bodyPr>
          <a:lstStyle/>
          <a:p>
            <a:r>
              <a:rPr lang="zh-CN" altLang="en-US" b="1" dirty="0" smtClean="0">
                <a:latin typeface="华文新魏" pitchFamily="2" charset="-122"/>
                <a:ea typeface="华文新魏" pitchFamily="2" charset="-122"/>
              </a:rPr>
              <a:t>中央财经大学金融学院 方意</a:t>
            </a:r>
            <a:endParaRPr lang="zh-CN" altLang="en-US" b="1" dirty="0">
              <a:latin typeface="华文新魏" pitchFamily="2" charset="-122"/>
              <a:ea typeface="华文新魏" pitchFamily="2" charset="-122"/>
            </a:endParaRPr>
          </a:p>
        </p:txBody>
      </p:sp>
    </p:spTree>
    <p:extLst>
      <p:ext uri="{BB962C8B-B14F-4D97-AF65-F5344CB8AC3E}">
        <p14:creationId xmlns="" xmlns:p14="http://schemas.microsoft.com/office/powerpoint/2010/main" val="1262462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15"/>
                                        </p:tgtEl>
                                        <p:attrNameLst>
                                          <p:attrName>style.visibility</p:attrName>
                                        </p:attrNameLst>
                                      </p:cBhvr>
                                      <p:to>
                                        <p:strVal val="visible"/>
                                      </p:to>
                                    </p:set>
                                    <p:animEffect transition="in" filter="fade">
                                      <p:cBhvr>
                                        <p:cTn id="7" dur="1000"/>
                                        <p:tgtEl>
                                          <p:spTgt spid="3115"/>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114"/>
                                        </p:tgtEl>
                                        <p:attrNameLst>
                                          <p:attrName>style.visibility</p:attrName>
                                        </p:attrNameLst>
                                      </p:cBhvr>
                                      <p:to>
                                        <p:strVal val="visible"/>
                                      </p:to>
                                    </p:set>
                                    <p:animEffect transition="in" filter="fade">
                                      <p:cBhvr>
                                        <p:cTn id="10" dur="1000"/>
                                        <p:tgtEl>
                                          <p:spTgt spid="3114"/>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3113"/>
                                        </p:tgtEl>
                                        <p:attrNameLst>
                                          <p:attrName>style.visibility</p:attrName>
                                        </p:attrNameLst>
                                      </p:cBhvr>
                                      <p:to>
                                        <p:strVal val="visible"/>
                                      </p:to>
                                    </p:set>
                                    <p:animEffect transition="in" filter="fade">
                                      <p:cBhvr>
                                        <p:cTn id="13" dur="1000"/>
                                        <p:tgtEl>
                                          <p:spTgt spid="3113"/>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112"/>
                                        </p:tgtEl>
                                        <p:attrNameLst>
                                          <p:attrName>style.visibility</p:attrName>
                                        </p:attrNameLst>
                                      </p:cBhvr>
                                      <p:to>
                                        <p:strVal val="visible"/>
                                      </p:to>
                                    </p:set>
                                    <p:animEffect transition="in" filter="fade">
                                      <p:cBhvr>
                                        <p:cTn id="16" dur="1000"/>
                                        <p:tgtEl>
                                          <p:spTgt spid="3112"/>
                                        </p:tgtEl>
                                      </p:cBhvr>
                                    </p:animEffect>
                                  </p:childTnLst>
                                </p:cTn>
                              </p:par>
                            </p:childTnLst>
                          </p:cTn>
                        </p:par>
                        <p:par>
                          <p:cTn id="17" fill="hold" nodeType="afterGroup">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3115"/>
                                        </p:tgtEl>
                                      </p:cBhvr>
                                    </p:animEffect>
                                    <p:animScale>
                                      <p:cBhvr>
                                        <p:cTn id="20" dur="1000" autoRev="1" fill="hold"/>
                                        <p:tgtEl>
                                          <p:spTgt spid="3115"/>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3114"/>
                                        </p:tgtEl>
                                      </p:cBhvr>
                                    </p:animEffect>
                                    <p:animScale>
                                      <p:cBhvr>
                                        <p:cTn id="23" dur="1000" autoRev="1" fill="hold"/>
                                        <p:tgtEl>
                                          <p:spTgt spid="3114"/>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3113"/>
                                        </p:tgtEl>
                                      </p:cBhvr>
                                    </p:animEffect>
                                    <p:animScale>
                                      <p:cBhvr>
                                        <p:cTn id="26" dur="1000" autoRev="1" fill="hold"/>
                                        <p:tgtEl>
                                          <p:spTgt spid="3113"/>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3112"/>
                                        </p:tgtEl>
                                      </p:cBhvr>
                                    </p:animEffect>
                                    <p:animScale>
                                      <p:cBhvr>
                                        <p:cTn id="29" dur="1000" autoRev="1" fill="hold"/>
                                        <p:tgtEl>
                                          <p:spTgt spid="3112"/>
                                        </p:tgtEl>
                                      </p:cBhvr>
                                      <p:by x="105000" y="105000"/>
                                    </p:animScale>
                                  </p:childTnLst>
                                </p:cTn>
                              </p:par>
                            </p:childTnLst>
                          </p:cTn>
                        </p:par>
                        <p:par>
                          <p:cTn id="30" fill="hold" nodeType="afterGroup">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3115"/>
                                        </p:tgtEl>
                                        <p:attrNameLst>
                                          <p:attrName>style.color</p:attrName>
                                        </p:attrNameLst>
                                      </p:cBhvr>
                                      <p:to>
                                        <a:schemeClr val="hlink"/>
                                      </p:to>
                                    </p:animClr>
                                    <p:animClr clrSpc="rgb" dir="cw">
                                      <p:cBhvr>
                                        <p:cTn id="33" dur="1000" fill="hold"/>
                                        <p:tgtEl>
                                          <p:spTgt spid="3115"/>
                                        </p:tgtEl>
                                        <p:attrNameLst>
                                          <p:attrName>fillcolor</p:attrName>
                                        </p:attrNameLst>
                                      </p:cBhvr>
                                      <p:to>
                                        <a:schemeClr val="hlink"/>
                                      </p:to>
                                    </p:animClr>
                                    <p:set>
                                      <p:cBhvr>
                                        <p:cTn id="34" dur="1000" fill="hold"/>
                                        <p:tgtEl>
                                          <p:spTgt spid="3115"/>
                                        </p:tgtEl>
                                        <p:attrNameLst>
                                          <p:attrName>fill.type</p:attrName>
                                        </p:attrNameLst>
                                      </p:cBhvr>
                                      <p:to>
                                        <p:strVal val="solid"/>
                                      </p:to>
                                    </p:set>
                                    <p:set>
                                      <p:cBhvr>
                                        <p:cTn id="35" dur="1000" fill="hold"/>
                                        <p:tgtEl>
                                          <p:spTgt spid="3115"/>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3114"/>
                                        </p:tgtEl>
                                        <p:attrNameLst>
                                          <p:attrName>style.color</p:attrName>
                                        </p:attrNameLst>
                                      </p:cBhvr>
                                      <p:to>
                                        <a:schemeClr val="folHlink"/>
                                      </p:to>
                                    </p:animClr>
                                    <p:animClr clrSpc="rgb" dir="cw">
                                      <p:cBhvr>
                                        <p:cTn id="38" dur="1000" fill="hold"/>
                                        <p:tgtEl>
                                          <p:spTgt spid="3114"/>
                                        </p:tgtEl>
                                        <p:attrNameLst>
                                          <p:attrName>fillcolor</p:attrName>
                                        </p:attrNameLst>
                                      </p:cBhvr>
                                      <p:to>
                                        <a:schemeClr val="folHlink"/>
                                      </p:to>
                                    </p:animClr>
                                    <p:set>
                                      <p:cBhvr>
                                        <p:cTn id="39" dur="1000" fill="hold"/>
                                        <p:tgtEl>
                                          <p:spTgt spid="3114"/>
                                        </p:tgtEl>
                                        <p:attrNameLst>
                                          <p:attrName>fill.type</p:attrName>
                                        </p:attrNameLst>
                                      </p:cBhvr>
                                      <p:to>
                                        <p:strVal val="solid"/>
                                      </p:to>
                                    </p:set>
                                    <p:set>
                                      <p:cBhvr>
                                        <p:cTn id="40" dur="1000" fill="hold"/>
                                        <p:tgtEl>
                                          <p:spTgt spid="3114"/>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3113"/>
                                        </p:tgtEl>
                                        <p:attrNameLst>
                                          <p:attrName>style.color</p:attrName>
                                        </p:attrNameLst>
                                      </p:cBhvr>
                                      <p:to>
                                        <a:schemeClr val="accent1"/>
                                      </p:to>
                                    </p:animClr>
                                    <p:animClr clrSpc="rgb" dir="cw">
                                      <p:cBhvr>
                                        <p:cTn id="43" dur="1000" fill="hold"/>
                                        <p:tgtEl>
                                          <p:spTgt spid="3113"/>
                                        </p:tgtEl>
                                        <p:attrNameLst>
                                          <p:attrName>fillcolor</p:attrName>
                                        </p:attrNameLst>
                                      </p:cBhvr>
                                      <p:to>
                                        <a:schemeClr val="accent1"/>
                                      </p:to>
                                    </p:animClr>
                                    <p:set>
                                      <p:cBhvr>
                                        <p:cTn id="44" dur="1000" fill="hold"/>
                                        <p:tgtEl>
                                          <p:spTgt spid="3113"/>
                                        </p:tgtEl>
                                        <p:attrNameLst>
                                          <p:attrName>fill.type</p:attrName>
                                        </p:attrNameLst>
                                      </p:cBhvr>
                                      <p:to>
                                        <p:strVal val="solid"/>
                                      </p:to>
                                    </p:set>
                                    <p:set>
                                      <p:cBhvr>
                                        <p:cTn id="45" dur="1000" fill="hold"/>
                                        <p:tgtEl>
                                          <p:spTgt spid="3113"/>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3112"/>
                                        </p:tgtEl>
                                        <p:attrNameLst>
                                          <p:attrName>style.color</p:attrName>
                                        </p:attrNameLst>
                                      </p:cBhvr>
                                      <p:to>
                                        <a:schemeClr val="accent2"/>
                                      </p:to>
                                    </p:animClr>
                                    <p:animClr clrSpc="rgb" dir="cw">
                                      <p:cBhvr>
                                        <p:cTn id="48" dur="1000" fill="hold"/>
                                        <p:tgtEl>
                                          <p:spTgt spid="3112"/>
                                        </p:tgtEl>
                                        <p:attrNameLst>
                                          <p:attrName>fillcolor</p:attrName>
                                        </p:attrNameLst>
                                      </p:cBhvr>
                                      <p:to>
                                        <a:schemeClr val="accent2"/>
                                      </p:to>
                                    </p:animClr>
                                    <p:set>
                                      <p:cBhvr>
                                        <p:cTn id="49" dur="1000" fill="hold"/>
                                        <p:tgtEl>
                                          <p:spTgt spid="3112"/>
                                        </p:tgtEl>
                                        <p:attrNameLst>
                                          <p:attrName>fill.type</p:attrName>
                                        </p:attrNameLst>
                                      </p:cBhvr>
                                      <p:to>
                                        <p:strVal val="solid"/>
                                      </p:to>
                                    </p:set>
                                    <p:set>
                                      <p:cBhvr>
                                        <p:cTn id="50" dur="1000" fill="hold"/>
                                        <p:tgtEl>
                                          <p:spTgt spid="3112"/>
                                        </p:tgtEl>
                                        <p:attrNameLst>
                                          <p:attrName>fill.on</p:attrName>
                                        </p:attrNameLst>
                                      </p:cBhvr>
                                      <p:to>
                                        <p:strVal val="true"/>
                                      </p:to>
                                    </p:set>
                                  </p:childTnLst>
                                </p:cTn>
                              </p:par>
                            </p:childTnLst>
                          </p:cTn>
                        </p:par>
                        <p:par>
                          <p:cTn id="51" fill="hold" nodeType="afterGroup">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3115"/>
                                        </p:tgtEl>
                                        <p:attrNameLst>
                                          <p:attrName>style.color</p:attrName>
                                        </p:attrNameLst>
                                      </p:cBhvr>
                                      <p:to>
                                        <a:schemeClr val="folHlink"/>
                                      </p:to>
                                    </p:animClr>
                                    <p:animClr clrSpc="rgb" dir="cw">
                                      <p:cBhvr>
                                        <p:cTn id="54" dur="1000" fill="hold"/>
                                        <p:tgtEl>
                                          <p:spTgt spid="3115"/>
                                        </p:tgtEl>
                                        <p:attrNameLst>
                                          <p:attrName>fillcolor</p:attrName>
                                        </p:attrNameLst>
                                      </p:cBhvr>
                                      <p:to>
                                        <a:schemeClr val="folHlink"/>
                                      </p:to>
                                    </p:animClr>
                                    <p:set>
                                      <p:cBhvr>
                                        <p:cTn id="55" dur="1000" fill="hold"/>
                                        <p:tgtEl>
                                          <p:spTgt spid="3115"/>
                                        </p:tgtEl>
                                        <p:attrNameLst>
                                          <p:attrName>fill.type</p:attrName>
                                        </p:attrNameLst>
                                      </p:cBhvr>
                                      <p:to>
                                        <p:strVal val="solid"/>
                                      </p:to>
                                    </p:set>
                                    <p:set>
                                      <p:cBhvr>
                                        <p:cTn id="56" dur="1000" fill="hold"/>
                                        <p:tgtEl>
                                          <p:spTgt spid="3115"/>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3114"/>
                                        </p:tgtEl>
                                        <p:attrNameLst>
                                          <p:attrName>style.color</p:attrName>
                                        </p:attrNameLst>
                                      </p:cBhvr>
                                      <p:to>
                                        <a:schemeClr val="accent1"/>
                                      </p:to>
                                    </p:animClr>
                                    <p:animClr clrSpc="rgb" dir="cw">
                                      <p:cBhvr>
                                        <p:cTn id="59" dur="1000" fill="hold"/>
                                        <p:tgtEl>
                                          <p:spTgt spid="3114"/>
                                        </p:tgtEl>
                                        <p:attrNameLst>
                                          <p:attrName>fillcolor</p:attrName>
                                        </p:attrNameLst>
                                      </p:cBhvr>
                                      <p:to>
                                        <a:schemeClr val="accent1"/>
                                      </p:to>
                                    </p:animClr>
                                    <p:set>
                                      <p:cBhvr>
                                        <p:cTn id="60" dur="1000" fill="hold"/>
                                        <p:tgtEl>
                                          <p:spTgt spid="3114"/>
                                        </p:tgtEl>
                                        <p:attrNameLst>
                                          <p:attrName>fill.type</p:attrName>
                                        </p:attrNameLst>
                                      </p:cBhvr>
                                      <p:to>
                                        <p:strVal val="solid"/>
                                      </p:to>
                                    </p:set>
                                    <p:set>
                                      <p:cBhvr>
                                        <p:cTn id="61" dur="1000" fill="hold"/>
                                        <p:tgtEl>
                                          <p:spTgt spid="3114"/>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3113"/>
                                        </p:tgtEl>
                                        <p:attrNameLst>
                                          <p:attrName>style.color</p:attrName>
                                        </p:attrNameLst>
                                      </p:cBhvr>
                                      <p:to>
                                        <a:schemeClr val="accent2"/>
                                      </p:to>
                                    </p:animClr>
                                    <p:animClr clrSpc="rgb" dir="cw">
                                      <p:cBhvr>
                                        <p:cTn id="64" dur="1000" fill="hold"/>
                                        <p:tgtEl>
                                          <p:spTgt spid="3113"/>
                                        </p:tgtEl>
                                        <p:attrNameLst>
                                          <p:attrName>fillcolor</p:attrName>
                                        </p:attrNameLst>
                                      </p:cBhvr>
                                      <p:to>
                                        <a:schemeClr val="accent2"/>
                                      </p:to>
                                    </p:animClr>
                                    <p:set>
                                      <p:cBhvr>
                                        <p:cTn id="65" dur="1000" fill="hold"/>
                                        <p:tgtEl>
                                          <p:spTgt spid="3113"/>
                                        </p:tgtEl>
                                        <p:attrNameLst>
                                          <p:attrName>fill.type</p:attrName>
                                        </p:attrNameLst>
                                      </p:cBhvr>
                                      <p:to>
                                        <p:strVal val="solid"/>
                                      </p:to>
                                    </p:set>
                                    <p:set>
                                      <p:cBhvr>
                                        <p:cTn id="66" dur="1000" fill="hold"/>
                                        <p:tgtEl>
                                          <p:spTgt spid="3113"/>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3112"/>
                                        </p:tgtEl>
                                        <p:attrNameLst>
                                          <p:attrName>style.color</p:attrName>
                                        </p:attrNameLst>
                                      </p:cBhvr>
                                      <p:to>
                                        <a:schemeClr val="hlink"/>
                                      </p:to>
                                    </p:animClr>
                                    <p:animClr clrSpc="rgb" dir="cw">
                                      <p:cBhvr>
                                        <p:cTn id="69" dur="1000" fill="hold"/>
                                        <p:tgtEl>
                                          <p:spTgt spid="3112"/>
                                        </p:tgtEl>
                                        <p:attrNameLst>
                                          <p:attrName>fillcolor</p:attrName>
                                        </p:attrNameLst>
                                      </p:cBhvr>
                                      <p:to>
                                        <a:schemeClr val="hlink"/>
                                      </p:to>
                                    </p:animClr>
                                    <p:set>
                                      <p:cBhvr>
                                        <p:cTn id="70" dur="1000" fill="hold"/>
                                        <p:tgtEl>
                                          <p:spTgt spid="3112"/>
                                        </p:tgtEl>
                                        <p:attrNameLst>
                                          <p:attrName>fill.type</p:attrName>
                                        </p:attrNameLst>
                                      </p:cBhvr>
                                      <p:to>
                                        <p:strVal val="solid"/>
                                      </p:to>
                                    </p:set>
                                    <p:set>
                                      <p:cBhvr>
                                        <p:cTn id="71" dur="1000" fill="hold"/>
                                        <p:tgtEl>
                                          <p:spTgt spid="3112"/>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 grpId="0" animBg="1"/>
      <p:bldP spid="3112" grpId="1" animBg="1"/>
      <p:bldP spid="3112" grpId="2" animBg="1"/>
      <p:bldP spid="3112" grpId="3" animBg="1"/>
      <p:bldP spid="3113" grpId="0" animBg="1"/>
      <p:bldP spid="3113" grpId="1" animBg="1"/>
      <p:bldP spid="3113" grpId="2" animBg="1"/>
      <p:bldP spid="3113" grpId="3" animBg="1"/>
      <p:bldP spid="3114" grpId="0" animBg="1"/>
      <p:bldP spid="3114" grpId="1" animBg="1"/>
      <p:bldP spid="3114" grpId="2" animBg="1"/>
      <p:bldP spid="3114" grpId="3" animBg="1"/>
      <p:bldP spid="3115" grpId="0" animBg="1"/>
      <p:bldP spid="3115" grpId="1" animBg="1"/>
      <p:bldP spid="3115" grpId="2" animBg="1"/>
      <p:bldP spid="3115" grpId="3"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36305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09565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73311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80471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23948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667255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r>
              <a:rPr lang="zh-CN" altLang="en-US" smtClean="0"/>
              <a:t>单击图标添加 </a:t>
            </a:r>
            <a:r>
              <a:rPr lang="en-US" altLang="zh-CN" smtClean="0"/>
              <a:t>SmartArt </a:t>
            </a:r>
            <a:r>
              <a:rPr lang="zh-CN" altLang="en-US" smtClean="0"/>
              <a:t>图形</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98905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427625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4610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53297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2458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77095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4748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88795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6998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gd name="T0" fmla="*/ 5766 w 5768"/>
              <a:gd name="T1" fmla="*/ 605 h 4329"/>
              <a:gd name="T2" fmla="*/ 5768 w 5768"/>
              <a:gd name="T3" fmla="*/ 4325 h 4329"/>
              <a:gd name="T4" fmla="*/ 1082 w 5768"/>
              <a:gd name="T5" fmla="*/ 4329 h 4329"/>
              <a:gd name="T6" fmla="*/ 13 w 5768"/>
              <a:gd name="T7" fmla="*/ 3351 h 4329"/>
              <a:gd name="T8" fmla="*/ 0 w 5768"/>
              <a:gd name="T9" fmla="*/ 0 h 4329"/>
              <a:gd name="T10" fmla="*/ 2428 w 5768"/>
              <a:gd name="T11" fmla="*/ 7 h 4329"/>
              <a:gd name="T12" fmla="*/ 5766 w 5768"/>
              <a:gd name="T13" fmla="*/ 605 h 4329"/>
            </a:gdLst>
            <a:ahLst/>
            <a:cxnLst>
              <a:cxn ang="0">
                <a:pos x="T0" y="T1"/>
              </a:cxn>
              <a:cxn ang="0">
                <a:pos x="T2" y="T3"/>
              </a:cxn>
              <a:cxn ang="0">
                <a:pos x="T4" y="T5"/>
              </a:cxn>
              <a:cxn ang="0">
                <a:pos x="T6" y="T7"/>
              </a:cxn>
              <a:cxn ang="0">
                <a:pos x="T8" y="T9"/>
              </a:cxn>
              <a:cxn ang="0">
                <a:pos x="T10" y="T11"/>
              </a:cxn>
              <a:cxn ang="0">
                <a:pos x="T12" y="T13"/>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3" name="Freeform 9"/>
          <p:cNvSpPr>
            <a:spLocks/>
          </p:cNvSpPr>
          <p:nvPr/>
        </p:nvSpPr>
        <p:spPr bwMode="gray">
          <a:xfrm>
            <a:off x="-4763" y="5500688"/>
            <a:ext cx="1441451" cy="1358900"/>
          </a:xfrm>
          <a:custGeom>
            <a:avLst/>
            <a:gdLst>
              <a:gd name="T0" fmla="*/ 0 w 1089"/>
              <a:gd name="T1" fmla="*/ 0 h 1100"/>
              <a:gd name="T2" fmla="*/ 0 w 1089"/>
              <a:gd name="T3" fmla="*/ 1100 h 1100"/>
              <a:gd name="T4" fmla="*/ 1089 w 1089"/>
              <a:gd name="T5" fmla="*/ 1100 h 1100"/>
              <a:gd name="T6" fmla="*/ 0 w 1089"/>
              <a:gd name="T7" fmla="*/ 0 h 1100"/>
            </a:gdLst>
            <a:ahLst/>
            <a:cxnLst>
              <a:cxn ang="0">
                <a:pos x="T0" y="T1"/>
              </a:cxn>
              <a:cxn ang="0">
                <a:pos x="T2" y="T3"/>
              </a:cxn>
              <a:cxn ang="0">
                <a:pos x="T4" y="T5"/>
              </a:cxn>
              <a:cxn ang="0">
                <a:pos x="T6" y="T7"/>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ea typeface="宋体" charset="-122"/>
              </a:defRPr>
            </a:lvl1pPr>
          </a:lstStyle>
          <a:p>
            <a:fld id="{530820CF-B880-4189-942D-D702A7CBA730}" type="datetimeFigureOut">
              <a:rPr lang="zh-CN" altLang="en-US" smtClean="0"/>
              <a:pPr/>
              <a:t>2019/9/6</a:t>
            </a:fld>
            <a:endParaRPr lang="zh-CN" altLang="en-US"/>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endParaRPr lang="zh-CN" altLang="en-US"/>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0C913308-F349-4B6D-A68A-DD1791B4A57B}" type="slidenum">
              <a:rPr lang="zh-CN" altLang="en-US" smtClean="0"/>
              <a:pPr/>
              <a:t>‹#›</a:t>
            </a:fld>
            <a:endParaRPr lang="zh-CN" altLang="en-US"/>
          </a:p>
        </p:txBody>
      </p:sp>
      <p:sp>
        <p:nvSpPr>
          <p:cNvPr id="1060" name="Freeform 36"/>
          <p:cNvSpPr>
            <a:spLocks/>
          </p:cNvSpPr>
          <p:nvPr/>
        </p:nvSpPr>
        <p:spPr bwMode="gray">
          <a:xfrm>
            <a:off x="4041775" y="0"/>
            <a:ext cx="5105400" cy="739775"/>
          </a:xfrm>
          <a:custGeom>
            <a:avLst/>
            <a:gdLst>
              <a:gd name="T0" fmla="*/ 3130 w 3130"/>
              <a:gd name="T1" fmla="*/ 453 h 453"/>
              <a:gd name="T2" fmla="*/ 3130 w 3130"/>
              <a:gd name="T3" fmla="*/ 0 h 453"/>
              <a:gd name="T4" fmla="*/ 0 w 3130"/>
              <a:gd name="T5" fmla="*/ 0 h 453"/>
              <a:gd name="T6" fmla="*/ 3130 w 3130"/>
              <a:gd name="T7" fmla="*/ 453 h 453"/>
            </a:gdLst>
            <a:ahLst/>
            <a:cxnLst>
              <a:cxn ang="0">
                <a:pos x="T0" y="T1"/>
              </a:cxn>
              <a:cxn ang="0">
                <a:pos x="T2" y="T3"/>
              </a:cxn>
              <a:cxn ang="0">
                <a:pos x="T4" y="T5"/>
              </a:cxn>
              <a:cxn ang="0">
                <a:pos x="T6" y="T7"/>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a:noFill/>
          </a:ln>
          <a:effectLst>
            <a:outerShdw dist="35921" dir="2700000" algn="ctr" rotWithShape="0">
              <a:srgbClr val="FFFFFF"/>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1061" name="Picture 37" descr="water"/>
          <p:cNvPicPr>
            <a:picLocks noChangeAspect="1" noChangeArrowheads="1"/>
          </p:cNvPicPr>
          <p:nvPr/>
        </p:nvPicPr>
        <p:blipFill>
          <a:blip r:embed="rId18" cstate="print">
            <a:extLst>
              <a:ext uri="{28A0092B-C50C-407E-A947-70E740481C1C}">
                <a14:useLocalDpi xmlns="" xmlns:a14="http://schemas.microsoft.com/office/drawing/2010/main" val="0"/>
              </a:ext>
            </a:extLst>
          </a:blip>
          <a:srcRect l="22409" t="16374" b="27486"/>
          <a:stretch>
            <a:fillRect/>
          </a:stretch>
        </p:blipFill>
        <p:spPr bwMode="gray">
          <a:xfrm rot="786797">
            <a:off x="6629400" y="-381000"/>
            <a:ext cx="2417763" cy="1995488"/>
          </a:xfrm>
          <a:prstGeom prst="rect">
            <a:avLst/>
          </a:prstGeom>
          <a:noFill/>
          <a:extLst>
            <a:ext uri="{909E8E84-426E-40DD-AFC4-6F175D3DCCD1}">
              <a14:hiddenFill xmlns="" xmlns:a14="http://schemas.microsoft.com/office/drawing/2010/main">
                <a:solidFill>
                  <a:srgbClr val="FFFFFF"/>
                </a:solidFill>
              </a14:hiddenFill>
            </a:ext>
          </a:extLst>
        </p:spPr>
      </p:pic>
      <p:pic>
        <p:nvPicPr>
          <p:cNvPr id="1062" name="Picture 38" descr="3"/>
          <p:cNvPicPr>
            <a:picLocks noChangeAspect="1" noChangeArrowheads="1"/>
          </p:cNvPicPr>
          <p:nvPr/>
        </p:nvPicPr>
        <p:blipFill>
          <a:blip r:embed="rId19" cstate="print">
            <a:extLst>
              <a:ext uri="{28A0092B-C50C-407E-A947-70E740481C1C}">
                <a14:useLocalDpi xmlns="" xmlns:a14="http://schemas.microsoft.com/office/drawing/2010/main" val="0"/>
              </a:ext>
            </a:extLst>
          </a:blip>
          <a:srcRect/>
          <a:stretch>
            <a:fillRect/>
          </a:stretch>
        </p:blipFill>
        <p:spPr bwMode="gray">
          <a:xfrm rot="20740733" flipH="1">
            <a:off x="49213" y="5726113"/>
            <a:ext cx="1223962" cy="1371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40789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nodeType="afterGroup">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Arial" charset="0"/>
        </a:defRPr>
      </a:lvl2pPr>
      <a:lvl3pPr algn="l" rtl="0" eaLnBrk="1" fontAlgn="base" hangingPunct="1">
        <a:spcBef>
          <a:spcPct val="0"/>
        </a:spcBef>
        <a:spcAft>
          <a:spcPct val="0"/>
        </a:spcAft>
        <a:defRPr sz="4400" b="1">
          <a:solidFill>
            <a:schemeClr val="tx2"/>
          </a:solidFill>
          <a:latin typeface="Arial" charset="0"/>
        </a:defRPr>
      </a:lvl3pPr>
      <a:lvl4pPr algn="l" rtl="0" eaLnBrk="1" fontAlgn="base" hangingPunct="1">
        <a:spcBef>
          <a:spcPct val="0"/>
        </a:spcBef>
        <a:spcAft>
          <a:spcPct val="0"/>
        </a:spcAft>
        <a:defRPr sz="4400" b="1">
          <a:solidFill>
            <a:schemeClr val="tx2"/>
          </a:solidFill>
          <a:latin typeface="Arial" charset="0"/>
        </a:defRPr>
      </a:lvl4pPr>
      <a:lvl5pPr algn="l" rtl="0" eaLnBrk="1" fontAlgn="base" hangingPunct="1">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85720" y="1928802"/>
            <a:ext cx="8229600" cy="1470025"/>
          </a:xfrm>
        </p:spPr>
        <p:txBody>
          <a:bodyPr/>
          <a:lstStyle/>
          <a:p>
            <a:r>
              <a:rPr lang="zh-CN" altLang="en-US" sz="5400" b="1" dirty="0" smtClean="0">
                <a:latin typeface="华文新魏" pitchFamily="2" charset="-122"/>
                <a:ea typeface="华文新魏" pitchFamily="2" charset="-122"/>
              </a:rPr>
              <a:t>           第</a:t>
            </a:r>
            <a:r>
              <a:rPr lang="en-US" altLang="zh-CN" sz="5400" b="1" smtClean="0">
                <a:latin typeface="华文新魏" pitchFamily="2" charset="-122"/>
                <a:ea typeface="华文新魏" pitchFamily="2" charset="-122"/>
              </a:rPr>
              <a:t>6</a:t>
            </a:r>
            <a:r>
              <a:rPr lang="zh-CN" altLang="en-US" sz="5400" b="1" smtClean="0">
                <a:latin typeface="华文新魏" pitchFamily="2" charset="-122"/>
                <a:ea typeface="华文新魏" pitchFamily="2" charset="-122"/>
              </a:rPr>
              <a:t>讲 </a:t>
            </a:r>
            <a:endParaRPr lang="en-US" altLang="zh-CN" sz="5400" b="1" dirty="0" smtClean="0">
              <a:latin typeface="华文新魏" pitchFamily="2" charset="-122"/>
              <a:ea typeface="华文新魏" pitchFamily="2" charset="-122"/>
            </a:endParaRPr>
          </a:p>
          <a:p>
            <a:r>
              <a:rPr lang="zh-CN" altLang="en-US" sz="5400" b="1" dirty="0" smtClean="0">
                <a:latin typeface="华文新魏" pitchFamily="2" charset="-122"/>
                <a:ea typeface="华文新魏" pitchFamily="2" charset="-122"/>
              </a:rPr>
              <a:t>  金融资产与价格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sz="3600" dirty="0" smtClean="0">
                <a:latin typeface="隶书" pitchFamily="49" charset="-122"/>
                <a:ea typeface="隶书" pitchFamily="49" charset="-122"/>
              </a:rPr>
              <a:t>二、金融资产概述</a:t>
            </a:r>
          </a:p>
        </p:txBody>
      </p:sp>
      <p:sp>
        <p:nvSpPr>
          <p:cNvPr id="3" name="内容占位符 2"/>
          <p:cNvSpPr>
            <a:spLocks noGrp="1"/>
          </p:cNvSpPr>
          <p:nvPr>
            <p:ph idx="1"/>
          </p:nvPr>
        </p:nvSpPr>
        <p:spPr>
          <a:xfrm>
            <a:off x="179512" y="692696"/>
            <a:ext cx="8496944" cy="4525963"/>
          </a:xfrm>
        </p:spPr>
        <p:txBody>
          <a:bodyPr/>
          <a:lstStyle/>
          <a:p>
            <a:pPr marL="0" indent="0">
              <a:buNone/>
            </a:pPr>
            <a:r>
              <a:rPr lang="zh-CN" altLang="en-US" sz="2800" b="1" dirty="0" smtClean="0">
                <a:latin typeface="Times New Roman" pitchFamily="18" charset="0"/>
                <a:ea typeface="楷体_GB2312" pitchFamily="49" charset="-122"/>
                <a:cs typeface="Times New Roman" pitchFamily="18" charset="0"/>
              </a:rPr>
              <a:t>（一）金融资产的概念与要素</a:t>
            </a:r>
          </a:p>
          <a:p>
            <a:pPr marL="0" indent="0">
              <a:lnSpc>
                <a:spcPct val="12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资产是有交换价值的商品，能够给所有者带来收益，一般都具有市场价值。</a:t>
            </a:r>
            <a:endParaRPr lang="en-US" altLang="zh-CN" sz="2400" dirty="0" smtClean="0">
              <a:latin typeface="Times New Roman" pitchFamily="18" charset="0"/>
              <a:ea typeface="楷体_GB2312" pitchFamily="49" charset="-122"/>
              <a:cs typeface="Times New Roman" pitchFamily="18" charset="0"/>
            </a:endParaRPr>
          </a:p>
          <a:p>
            <a:pPr marL="0" indent="0">
              <a:lnSpc>
                <a:spcPct val="12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资产可分为实物资产和金融资产。金融资产与实物资产不同，它是金融市场中的交易工具。</a:t>
            </a:r>
            <a:endParaRPr lang="en-US" altLang="zh-CN" sz="2400" dirty="0" smtClean="0">
              <a:latin typeface="Times New Roman" pitchFamily="18" charset="0"/>
              <a:ea typeface="楷体_GB2312" pitchFamily="49" charset="-122"/>
              <a:cs typeface="Times New Roman" pitchFamily="18" charset="0"/>
            </a:endParaRPr>
          </a:p>
          <a:p>
            <a:pPr marL="0" indent="0">
              <a:lnSpc>
                <a:spcPct val="12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同一个金融工具，从债权方看是资产，而从债务方讲则是负债。</a:t>
            </a:r>
            <a:endParaRPr lang="en-US" altLang="zh-CN" sz="2400" dirty="0" smtClean="0">
              <a:latin typeface="Times New Roman" pitchFamily="18" charset="0"/>
              <a:ea typeface="楷体_GB2312" pitchFamily="49" charset="-122"/>
              <a:cs typeface="Times New Roman" pitchFamily="18" charset="0"/>
            </a:endParaRPr>
          </a:p>
          <a:p>
            <a:pPr marL="0" indent="0">
              <a:lnSpc>
                <a:spcPct val="12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站在持有人角度，金融资产是指那些具有价值并能</a:t>
            </a:r>
            <a:r>
              <a:rPr lang="zh-CN" altLang="en-US" sz="2400" b="1" dirty="0" smtClean="0">
                <a:solidFill>
                  <a:srgbClr val="0000FF"/>
                </a:solidFill>
                <a:latin typeface="Times New Roman" pitchFamily="18" charset="0"/>
                <a:ea typeface="楷体_GB2312" pitchFamily="49" charset="-122"/>
                <a:cs typeface="Times New Roman" pitchFamily="18" charset="0"/>
              </a:rPr>
              <a:t>给持有人带来现金流收益</a:t>
            </a:r>
            <a:r>
              <a:rPr lang="zh-CN" altLang="en-US" sz="2400" dirty="0" smtClean="0">
                <a:latin typeface="Times New Roman" pitchFamily="18" charset="0"/>
                <a:ea typeface="楷体_GB2312" pitchFamily="49" charset="-122"/>
                <a:cs typeface="Times New Roman" pitchFamily="18" charset="0"/>
              </a:rPr>
              <a:t>的金融工具。</a:t>
            </a:r>
            <a:endParaRPr lang="en-US" altLang="zh-CN" sz="2400" dirty="0" smtClean="0">
              <a:latin typeface="Times New Roman" pitchFamily="18" charset="0"/>
              <a:ea typeface="楷体_GB2312" pitchFamily="49" charset="-122"/>
              <a:cs typeface="Times New Roman" pitchFamily="18" charset="0"/>
            </a:endParaRPr>
          </a:p>
          <a:p>
            <a:pPr marL="0" indent="0">
              <a:lnSpc>
                <a:spcPct val="12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在金融市场上，金融资产价值的大小是</a:t>
            </a:r>
            <a:r>
              <a:rPr lang="zh-CN" altLang="en-US" sz="2400" b="1" dirty="0" smtClean="0">
                <a:solidFill>
                  <a:srgbClr val="0000FF"/>
                </a:solidFill>
                <a:latin typeface="Times New Roman" pitchFamily="18" charset="0"/>
                <a:ea typeface="楷体_GB2312" pitchFamily="49" charset="-122"/>
                <a:cs typeface="Times New Roman" pitchFamily="18" charset="0"/>
              </a:rPr>
              <a:t>由其能够给持有者带来的未来收入现金流的大小和可能性高低决定的</a:t>
            </a:r>
            <a:r>
              <a:rPr lang="zh-CN" altLang="en-US" sz="2400" dirty="0" smtClean="0">
                <a:latin typeface="Times New Roman" pitchFamily="18" charset="0"/>
                <a:ea typeface="楷体_GB2312" pitchFamily="49" charset="-122"/>
                <a:cs typeface="Times New Roman" pitchFamily="18" charset="0"/>
              </a:rPr>
              <a:t>。</a:t>
            </a:r>
          </a:p>
          <a:p>
            <a:pPr marL="0" indent="0">
              <a:buClr>
                <a:srgbClr val="0000FF"/>
              </a:buClr>
              <a:buFont typeface="Wingdings" pitchFamily="2" charset="2"/>
              <a:buChar char="Ø"/>
            </a:pPr>
            <a:endParaRPr lang="en-US" altLang="zh-CN" sz="2400" dirty="0" smtClean="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620688"/>
            <a:ext cx="8229600" cy="4525963"/>
          </a:xfrm>
        </p:spPr>
        <p:txBody>
          <a:bodyPr/>
          <a:lstStyle/>
          <a:p>
            <a:pPr marL="0" indent="0">
              <a:lnSpc>
                <a:spcPct val="150000"/>
              </a:lnSpc>
              <a:buClr>
                <a:srgbClr val="0000FF"/>
              </a:buClr>
              <a:buFont typeface="Wingdings" pitchFamily="2" charset="2"/>
              <a:buChar char="n"/>
            </a:pPr>
            <a:r>
              <a:rPr lang="zh-CN" altLang="en-US" sz="2400" b="1" dirty="0" smtClean="0">
                <a:latin typeface="Times New Roman" pitchFamily="18" charset="0"/>
                <a:ea typeface="楷体_GB2312" pitchFamily="49" charset="-122"/>
                <a:cs typeface="Times New Roman" pitchFamily="18" charset="0"/>
              </a:rPr>
              <a:t>金融资产五要素</a:t>
            </a:r>
          </a:p>
          <a:p>
            <a:pPr marL="400050" lvl="1" indent="0">
              <a:lnSpc>
                <a:spcPct val="150000"/>
              </a:lnSpc>
              <a:buClr>
                <a:srgbClr val="0000FF"/>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rPr>
              <a:t>发售人（政府、企业、金融机构等）</a:t>
            </a:r>
            <a:endParaRPr lang="en-US" altLang="zh-CN" sz="2000" dirty="0" smtClean="0">
              <a:latin typeface="Times New Roman" pitchFamily="18" charset="0"/>
              <a:ea typeface="楷体_GB2312" pitchFamily="49" charset="-122"/>
              <a:cs typeface="Times New Roman" pitchFamily="18" charset="0"/>
            </a:endParaRPr>
          </a:p>
          <a:p>
            <a:pPr marL="400050" lvl="1" indent="0">
              <a:lnSpc>
                <a:spcPct val="150000"/>
              </a:lnSpc>
              <a:buClr>
                <a:srgbClr val="0000FF"/>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rPr>
              <a:t>价格（面值，发行价格，市场价格）</a:t>
            </a:r>
            <a:endParaRPr lang="en-US" altLang="zh-CN" sz="2000" dirty="0" smtClean="0">
              <a:latin typeface="Times New Roman" pitchFamily="18" charset="0"/>
              <a:ea typeface="楷体_GB2312" pitchFamily="49" charset="-122"/>
              <a:cs typeface="Times New Roman" pitchFamily="18" charset="0"/>
            </a:endParaRPr>
          </a:p>
          <a:p>
            <a:pPr marL="800100" lvl="2" indent="0">
              <a:lnSpc>
                <a:spcPct val="150000"/>
              </a:lnSpc>
              <a:buClr>
                <a:srgbClr val="0000FF"/>
              </a:buClr>
              <a:buFont typeface="Wingdings" pitchFamily="2" charset="2"/>
              <a:buChar char="ü"/>
            </a:pPr>
            <a:r>
              <a:rPr lang="zh-CN" altLang="en-US" sz="1800" dirty="0" smtClean="0">
                <a:latin typeface="Times New Roman" pitchFamily="18" charset="0"/>
                <a:ea typeface="楷体_GB2312" pitchFamily="49" charset="-122"/>
                <a:cs typeface="Times New Roman" pitchFamily="18" charset="0"/>
              </a:rPr>
              <a:t>面值主要为投资者服务，给投资者付息、付本金所用</a:t>
            </a:r>
            <a:endParaRPr lang="en-US" altLang="zh-CN" sz="1800" dirty="0" smtClean="0">
              <a:latin typeface="Times New Roman" pitchFamily="18" charset="0"/>
              <a:ea typeface="楷体_GB2312" pitchFamily="49" charset="-122"/>
              <a:cs typeface="Times New Roman" pitchFamily="18" charset="0"/>
            </a:endParaRPr>
          </a:p>
          <a:p>
            <a:pPr marL="800100" lvl="2" indent="0">
              <a:lnSpc>
                <a:spcPct val="150000"/>
              </a:lnSpc>
              <a:buClr>
                <a:srgbClr val="0000FF"/>
              </a:buClr>
              <a:buFont typeface="Wingdings" pitchFamily="2" charset="2"/>
              <a:buChar char="ü"/>
            </a:pPr>
            <a:r>
              <a:rPr lang="zh-CN" altLang="en-US" sz="1800" dirty="0" smtClean="0">
                <a:latin typeface="Times New Roman" pitchFamily="18" charset="0"/>
                <a:ea typeface="楷体_GB2312" pitchFamily="49" charset="-122"/>
                <a:cs typeface="Times New Roman" pitchFamily="18" charset="0"/>
              </a:rPr>
              <a:t>发行价格为融资者服务，是融资者的融资收益</a:t>
            </a:r>
            <a:endParaRPr lang="en-US" altLang="zh-CN" sz="1800" dirty="0" smtClean="0">
              <a:latin typeface="Times New Roman" pitchFamily="18" charset="0"/>
              <a:ea typeface="楷体_GB2312" pitchFamily="49" charset="-122"/>
              <a:cs typeface="Times New Roman" pitchFamily="18" charset="0"/>
            </a:endParaRPr>
          </a:p>
          <a:p>
            <a:pPr marL="800100" lvl="2" indent="0">
              <a:lnSpc>
                <a:spcPct val="150000"/>
              </a:lnSpc>
              <a:buClr>
                <a:srgbClr val="0000FF"/>
              </a:buClr>
              <a:buFont typeface="Wingdings" pitchFamily="2" charset="2"/>
              <a:buChar char="ü"/>
            </a:pPr>
            <a:r>
              <a:rPr lang="zh-CN" altLang="en-US" sz="1800" dirty="0" smtClean="0">
                <a:latin typeface="Times New Roman" pitchFamily="18" charset="0"/>
                <a:ea typeface="楷体_GB2312" pitchFamily="49" charset="-122"/>
                <a:cs typeface="Times New Roman" pitchFamily="18" charset="0"/>
              </a:rPr>
              <a:t>市场价格是二级市场流通价格</a:t>
            </a:r>
            <a:endParaRPr lang="en-US" altLang="zh-CN" sz="1800" dirty="0" smtClean="0">
              <a:latin typeface="Times New Roman" pitchFamily="18" charset="0"/>
              <a:ea typeface="楷体_GB2312" pitchFamily="49" charset="-122"/>
              <a:cs typeface="Times New Roman" pitchFamily="18" charset="0"/>
            </a:endParaRPr>
          </a:p>
          <a:p>
            <a:pPr marL="400050" lvl="1" indent="0">
              <a:lnSpc>
                <a:spcPct val="150000"/>
              </a:lnSpc>
              <a:buClr>
                <a:srgbClr val="0000FF"/>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rPr>
              <a:t>期限</a:t>
            </a:r>
            <a:endParaRPr lang="en-US" altLang="zh-CN" sz="2000" dirty="0" smtClean="0">
              <a:latin typeface="Times New Roman" pitchFamily="18" charset="0"/>
              <a:ea typeface="楷体_GB2312" pitchFamily="49" charset="-122"/>
              <a:cs typeface="Times New Roman" pitchFamily="18" charset="0"/>
            </a:endParaRPr>
          </a:p>
          <a:p>
            <a:pPr marL="400050" lvl="1" indent="0">
              <a:lnSpc>
                <a:spcPct val="150000"/>
              </a:lnSpc>
              <a:buClr>
                <a:srgbClr val="0000FF"/>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rPr>
              <a:t>收益（利息或分红）</a:t>
            </a:r>
            <a:endParaRPr lang="en-US" altLang="zh-CN" sz="2000" dirty="0" smtClean="0">
              <a:latin typeface="Times New Roman" pitchFamily="18" charset="0"/>
              <a:ea typeface="楷体_GB2312" pitchFamily="49" charset="-122"/>
              <a:cs typeface="Times New Roman" pitchFamily="18" charset="0"/>
            </a:endParaRPr>
          </a:p>
          <a:p>
            <a:pPr marL="400050" lvl="1" indent="0">
              <a:lnSpc>
                <a:spcPct val="150000"/>
              </a:lnSpc>
              <a:buClr>
                <a:srgbClr val="0000FF"/>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rPr>
              <a:t>标价货币</a:t>
            </a:r>
            <a:endParaRPr lang="en-US" altLang="zh-CN" sz="2000" dirty="0" smtClean="0">
              <a:latin typeface="Times New Roman" pitchFamily="18" charset="0"/>
              <a:ea typeface="楷体_GB2312" pitchFamily="49" charset="-122"/>
              <a:cs typeface="Times New Roman" pitchFamily="18" charset="0"/>
            </a:endParaRPr>
          </a:p>
          <a:p>
            <a:pPr marL="0" indent="0">
              <a:buNone/>
            </a:pPr>
            <a:endParaRPr lang="zh-CN" altLang="en-US" sz="3600" b="1" dirty="0" smtClean="0">
              <a:solidFill>
                <a:schemeClr val="tx2"/>
              </a:solidFill>
              <a:latin typeface="隶书" pitchFamily="49" charset="-122"/>
              <a:ea typeface="隶书" pitchFamily="49" charset="-122"/>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229600" cy="4525963"/>
          </a:xfrm>
        </p:spPr>
        <p:txBody>
          <a:bodyPr/>
          <a:lstStyle/>
          <a:p>
            <a:pPr marL="0" indent="0">
              <a:buNone/>
            </a:pPr>
            <a:r>
              <a:rPr lang="zh-CN" altLang="en-US" sz="2800" b="1" dirty="0" smtClean="0">
                <a:latin typeface="Times New Roman" pitchFamily="18" charset="0"/>
                <a:ea typeface="楷体_GB2312" pitchFamily="49" charset="-122"/>
                <a:cs typeface="Times New Roman" pitchFamily="18" charset="0"/>
              </a:rPr>
              <a:t>（二）几种主要的金融资产</a:t>
            </a:r>
          </a:p>
          <a:p>
            <a:pPr marL="0" indent="0">
              <a:buClr>
                <a:srgbClr val="0000FF"/>
              </a:buClr>
              <a:buNone/>
            </a:pPr>
            <a:r>
              <a:rPr lang="en-US" altLang="zh-CN" sz="2400" b="1" dirty="0" smtClean="0">
                <a:solidFill>
                  <a:srgbClr val="FF00FF"/>
                </a:solidFill>
                <a:latin typeface="Times New Roman" pitchFamily="18" charset="0"/>
                <a:ea typeface="楷体_GB2312" pitchFamily="49" charset="-122"/>
                <a:cs typeface="Times New Roman" pitchFamily="18" charset="0"/>
              </a:rPr>
              <a:t>1</a:t>
            </a:r>
            <a:r>
              <a:rPr lang="zh-CN" altLang="en-US" sz="2400" b="1" dirty="0" smtClean="0">
                <a:solidFill>
                  <a:srgbClr val="FF00FF"/>
                </a:solidFill>
                <a:latin typeface="Times New Roman" pitchFamily="18" charset="0"/>
                <a:ea typeface="楷体_GB2312" pitchFamily="49" charset="-122"/>
                <a:cs typeface="Times New Roman" pitchFamily="18" charset="0"/>
              </a:rPr>
              <a:t>、债权类金融资产</a:t>
            </a:r>
          </a:p>
          <a:p>
            <a:pPr marL="0" indent="0">
              <a:lnSpc>
                <a:spcPct val="150000"/>
              </a:lnSpc>
              <a:buClr>
                <a:srgbClr val="0000FF"/>
              </a:buClr>
              <a:buNone/>
            </a:pPr>
            <a:r>
              <a:rPr lang="zh-CN" altLang="en-US" sz="2400" dirty="0" smtClean="0">
                <a:latin typeface="Times New Roman" pitchFamily="18" charset="0"/>
                <a:ea typeface="楷体_GB2312" pitchFamily="49" charset="-122"/>
                <a:cs typeface="Times New Roman" pitchFamily="18" charset="0"/>
              </a:rPr>
              <a:t>债权类金融资产以票据（</a:t>
            </a:r>
            <a:r>
              <a:rPr lang="en-US" altLang="zh-CN" sz="2400" dirty="0" smtClean="0">
                <a:latin typeface="Times New Roman" pitchFamily="18" charset="0"/>
                <a:ea typeface="楷体_GB2312" pitchFamily="49" charset="-122"/>
                <a:cs typeface="Times New Roman" pitchFamily="18" charset="0"/>
              </a:rPr>
              <a:t>Note</a:t>
            </a:r>
            <a:r>
              <a:rPr lang="zh-CN" altLang="en-US" sz="2400" dirty="0" smtClean="0">
                <a:latin typeface="Times New Roman" pitchFamily="18" charset="0"/>
                <a:ea typeface="楷体_GB2312" pitchFamily="49" charset="-122"/>
                <a:cs typeface="Times New Roman" pitchFamily="18" charset="0"/>
              </a:rPr>
              <a:t>）、债券（</a:t>
            </a:r>
            <a:r>
              <a:rPr lang="en-US" altLang="zh-CN" sz="2400" dirty="0" smtClean="0">
                <a:latin typeface="Times New Roman" pitchFamily="18" charset="0"/>
                <a:ea typeface="楷体_GB2312" pitchFamily="49" charset="-122"/>
                <a:cs typeface="Times New Roman" pitchFamily="18" charset="0"/>
              </a:rPr>
              <a:t>Bond</a:t>
            </a:r>
            <a:r>
              <a:rPr lang="zh-CN" altLang="en-US" sz="2400" dirty="0" smtClean="0">
                <a:latin typeface="Times New Roman" pitchFamily="18" charset="0"/>
                <a:ea typeface="楷体_GB2312" pitchFamily="49" charset="-122"/>
                <a:cs typeface="Times New Roman" pitchFamily="18" charset="0"/>
              </a:rPr>
              <a:t>）、大额存单（</a:t>
            </a:r>
            <a:r>
              <a:rPr lang="en-US" altLang="zh-CN" sz="2400" dirty="0" smtClean="0">
                <a:latin typeface="Times New Roman" pitchFamily="18" charset="0"/>
                <a:ea typeface="楷体_GB2312" pitchFamily="49" charset="-122"/>
                <a:cs typeface="Times New Roman" pitchFamily="18" charset="0"/>
              </a:rPr>
              <a:t>NCD</a:t>
            </a:r>
            <a:r>
              <a:rPr lang="zh-CN" altLang="en-US" sz="2400" dirty="0" smtClean="0">
                <a:latin typeface="Times New Roman" pitchFamily="18" charset="0"/>
                <a:ea typeface="楷体_GB2312" pitchFamily="49" charset="-122"/>
                <a:cs typeface="Times New Roman" pitchFamily="18" charset="0"/>
              </a:rPr>
              <a:t>）等契约型投资工具为主。</a:t>
            </a:r>
            <a:endParaRPr lang="en-US" altLang="zh-CN" sz="2400" dirty="0" smtClean="0">
              <a:latin typeface="Times New Roman" pitchFamily="18" charset="0"/>
              <a:ea typeface="楷体_GB2312" pitchFamily="49" charset="-122"/>
              <a:cs typeface="Times New Roman" pitchFamily="18" charset="0"/>
            </a:endParaRPr>
          </a:p>
          <a:p>
            <a:pPr marL="400050" lvl="1" indent="0">
              <a:lnSpc>
                <a:spcPct val="150000"/>
              </a:lnSpc>
              <a:buClr>
                <a:srgbClr val="0000FF"/>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rPr>
              <a:t>票据和短期债券是</a:t>
            </a:r>
            <a:r>
              <a:rPr lang="zh-CN" altLang="en-US" sz="2200" b="1" dirty="0" smtClean="0">
                <a:solidFill>
                  <a:srgbClr val="0000FF"/>
                </a:solidFill>
                <a:latin typeface="Times New Roman" pitchFamily="18" charset="0"/>
                <a:ea typeface="楷体_GB2312" pitchFamily="49" charset="-122"/>
                <a:cs typeface="Times New Roman" pitchFamily="18" charset="0"/>
              </a:rPr>
              <a:t>货币市场</a:t>
            </a:r>
            <a:r>
              <a:rPr lang="zh-CN" altLang="en-US" sz="2200" dirty="0" smtClean="0">
                <a:latin typeface="Times New Roman" pitchFamily="18" charset="0"/>
                <a:ea typeface="楷体_GB2312" pitchFamily="49" charset="-122"/>
                <a:cs typeface="Times New Roman" pitchFamily="18" charset="0"/>
              </a:rPr>
              <a:t>交易工具，流动性较强。</a:t>
            </a:r>
            <a:endParaRPr lang="en-US" altLang="zh-CN" sz="2200" dirty="0" smtClean="0">
              <a:latin typeface="Times New Roman" pitchFamily="18" charset="0"/>
              <a:ea typeface="楷体_GB2312" pitchFamily="49" charset="-122"/>
              <a:cs typeface="Times New Roman" pitchFamily="18" charset="0"/>
            </a:endParaRPr>
          </a:p>
          <a:p>
            <a:pPr marL="800100" lvl="2" indent="0">
              <a:lnSpc>
                <a:spcPct val="150000"/>
              </a:lnSpc>
              <a:buClr>
                <a:srgbClr val="0000FF"/>
              </a:buClr>
              <a:buFont typeface="Wingdings" pitchFamily="2" charset="2"/>
              <a:buChar char="ü"/>
            </a:pPr>
            <a:r>
              <a:rPr lang="zh-CN" altLang="zh-CN" sz="2000" dirty="0" smtClean="0">
                <a:latin typeface="Times New Roman" pitchFamily="18" charset="0"/>
                <a:ea typeface="楷体_GB2312" pitchFamily="49" charset="-122"/>
                <a:cs typeface="Times New Roman" pitchFamily="18" charset="0"/>
              </a:rPr>
              <a:t>票据主要是银行、公司发行的短期融资工具，有汇票、本票等。</a:t>
            </a:r>
            <a:endParaRPr lang="en-US" altLang="zh-CN" sz="2000" dirty="0" smtClean="0">
              <a:latin typeface="Times New Roman" pitchFamily="18" charset="0"/>
              <a:ea typeface="楷体_GB2312" pitchFamily="49" charset="-122"/>
              <a:cs typeface="Times New Roman" pitchFamily="18" charset="0"/>
            </a:endParaRPr>
          </a:p>
          <a:p>
            <a:pPr marL="800100" lvl="2" indent="0">
              <a:lnSpc>
                <a:spcPct val="150000"/>
              </a:lnSpc>
              <a:buClr>
                <a:srgbClr val="0000FF"/>
              </a:buClr>
              <a:buFont typeface="Wingdings" pitchFamily="2" charset="2"/>
              <a:buChar char="ü"/>
            </a:pPr>
            <a:r>
              <a:rPr lang="zh-CN" altLang="zh-CN" sz="2000" dirty="0" smtClean="0">
                <a:latin typeface="Times New Roman" pitchFamily="18" charset="0"/>
                <a:ea typeface="楷体_GB2312" pitchFamily="49" charset="-122"/>
                <a:cs typeface="Times New Roman" pitchFamily="18" charset="0"/>
              </a:rPr>
              <a:t>债券按照</a:t>
            </a:r>
            <a:r>
              <a:rPr lang="zh-CN" altLang="zh-CN" sz="2000" b="1" dirty="0" smtClean="0">
                <a:solidFill>
                  <a:srgbClr val="0000FF"/>
                </a:solidFill>
                <a:latin typeface="Times New Roman" pitchFamily="18" charset="0"/>
                <a:ea typeface="楷体_GB2312" pitchFamily="49" charset="-122"/>
                <a:cs typeface="Times New Roman" pitchFamily="18" charset="0"/>
              </a:rPr>
              <a:t>发行主体</a:t>
            </a:r>
            <a:r>
              <a:rPr lang="zh-CN" altLang="zh-CN" sz="2000" dirty="0" smtClean="0">
                <a:latin typeface="Times New Roman" pitchFamily="18" charset="0"/>
                <a:ea typeface="楷体_GB2312" pitchFamily="49" charset="-122"/>
                <a:cs typeface="Times New Roman" pitchFamily="18" charset="0"/>
              </a:rPr>
              <a:t>分为政府债券、公司债券、金融债券等</a:t>
            </a:r>
            <a:r>
              <a:rPr lang="en-US" altLang="zh-CN" sz="2000" dirty="0" smtClean="0">
                <a:latin typeface="Times New Roman" pitchFamily="18" charset="0"/>
                <a:ea typeface="楷体_GB2312" pitchFamily="49" charset="-122"/>
                <a:cs typeface="Times New Roman" pitchFamily="18" charset="0"/>
              </a:rPr>
              <a:t>;</a:t>
            </a:r>
            <a:r>
              <a:rPr lang="zh-CN" altLang="zh-CN" sz="2000" dirty="0" smtClean="0">
                <a:latin typeface="Times New Roman" pitchFamily="18" charset="0"/>
                <a:ea typeface="楷体_GB2312" pitchFamily="49" charset="-122"/>
                <a:cs typeface="Times New Roman" pitchFamily="18" charset="0"/>
              </a:rPr>
              <a:t>按</a:t>
            </a:r>
            <a:r>
              <a:rPr lang="zh-CN" altLang="zh-CN" sz="2000" b="1" dirty="0" smtClean="0">
                <a:solidFill>
                  <a:srgbClr val="0000FF"/>
                </a:solidFill>
                <a:latin typeface="Times New Roman" pitchFamily="18" charset="0"/>
                <a:ea typeface="楷体_GB2312" pitchFamily="49" charset="-122"/>
                <a:cs typeface="Times New Roman" pitchFamily="18" charset="0"/>
              </a:rPr>
              <a:t>期限长短</a:t>
            </a:r>
            <a:r>
              <a:rPr lang="zh-CN" altLang="zh-CN" sz="2000" dirty="0" smtClean="0">
                <a:latin typeface="Times New Roman" pitchFamily="18" charset="0"/>
                <a:ea typeface="楷体_GB2312" pitchFamily="49" charset="-122"/>
                <a:cs typeface="Times New Roman" pitchFamily="18" charset="0"/>
              </a:rPr>
              <a:t>分为短期债券、中长期债券。</a:t>
            </a:r>
            <a:endParaRPr lang="en-US" altLang="zh-CN" sz="2000" dirty="0" smtClean="0">
              <a:latin typeface="Times New Roman" pitchFamily="18" charset="0"/>
              <a:ea typeface="楷体_GB2312" pitchFamily="49" charset="-122"/>
              <a:cs typeface="Times New Roman" pitchFamily="18" charset="0"/>
            </a:endParaRPr>
          </a:p>
          <a:p>
            <a:pPr marL="400050" lvl="1" indent="0">
              <a:lnSpc>
                <a:spcPct val="150000"/>
              </a:lnSpc>
              <a:buClr>
                <a:srgbClr val="0000FF"/>
              </a:buClr>
              <a:buFont typeface="Wingdings" pitchFamily="2" charset="2"/>
              <a:buChar char="Ø"/>
            </a:pPr>
            <a:r>
              <a:rPr lang="zh-CN" altLang="zh-CN" sz="2200" dirty="0" smtClean="0">
                <a:latin typeface="Times New Roman" pitchFamily="18" charset="0"/>
                <a:ea typeface="楷体_GB2312" pitchFamily="49" charset="-122"/>
                <a:cs typeface="Times New Roman" pitchFamily="18" charset="0"/>
              </a:rPr>
              <a:t>大额可转让存单一般由</a:t>
            </a:r>
            <a:r>
              <a:rPr lang="zh-CN" altLang="zh-CN" sz="2200" b="1" dirty="0" smtClean="0">
                <a:solidFill>
                  <a:srgbClr val="0000FF"/>
                </a:solidFill>
                <a:latin typeface="Times New Roman" pitchFamily="18" charset="0"/>
                <a:ea typeface="楷体_GB2312" pitchFamily="49" charset="-122"/>
                <a:cs typeface="Times New Roman" pitchFamily="18" charset="0"/>
              </a:rPr>
              <a:t>银行发行</a:t>
            </a:r>
            <a:r>
              <a:rPr lang="zh-CN" altLang="zh-CN" sz="2200" dirty="0" smtClean="0">
                <a:latin typeface="Times New Roman" pitchFamily="18" charset="0"/>
                <a:ea typeface="楷体_GB2312" pitchFamily="49" charset="-122"/>
                <a:cs typeface="Times New Roman" pitchFamily="18" charset="0"/>
              </a:rPr>
              <a:t>，投资者认购，可以转让。</a:t>
            </a:r>
            <a:endParaRPr lang="en-US" altLang="zh-CN" sz="2200" dirty="0" smtClean="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229600" cy="4525963"/>
          </a:xfrm>
        </p:spPr>
        <p:txBody>
          <a:bodyPr/>
          <a:lstStyle/>
          <a:p>
            <a:pPr marL="0" indent="0">
              <a:buClr>
                <a:srgbClr val="0000FF"/>
              </a:buClr>
              <a:buNone/>
            </a:pPr>
            <a:r>
              <a:rPr lang="en-US" altLang="zh-CN" sz="2400" b="1" dirty="0" smtClean="0">
                <a:solidFill>
                  <a:srgbClr val="FF00FF"/>
                </a:solidFill>
                <a:latin typeface="Times New Roman" pitchFamily="18" charset="0"/>
                <a:ea typeface="楷体_GB2312" pitchFamily="49" charset="-122"/>
                <a:cs typeface="Times New Roman" pitchFamily="18" charset="0"/>
              </a:rPr>
              <a:t>2</a:t>
            </a:r>
            <a:r>
              <a:rPr lang="zh-CN" altLang="en-US" sz="2400" b="1" dirty="0" smtClean="0">
                <a:solidFill>
                  <a:srgbClr val="FF00FF"/>
                </a:solidFill>
                <a:latin typeface="Times New Roman" pitchFamily="18" charset="0"/>
                <a:ea typeface="楷体_GB2312" pitchFamily="49" charset="-122"/>
                <a:cs typeface="Times New Roman" pitchFamily="18" charset="0"/>
              </a:rPr>
              <a:t>、股权类金融资产</a:t>
            </a:r>
          </a:p>
          <a:p>
            <a:pPr marL="0" indent="0">
              <a:lnSpc>
                <a:spcPct val="150000"/>
              </a:lnSpc>
              <a:buClr>
                <a:srgbClr val="0000FF"/>
              </a:buClr>
              <a:buNone/>
            </a:pPr>
            <a:r>
              <a:rPr lang="zh-CN" altLang="en-US" sz="2400" dirty="0" smtClean="0">
                <a:latin typeface="Times New Roman" pitchFamily="18" charset="0"/>
                <a:ea typeface="楷体_GB2312" pitchFamily="49" charset="-122"/>
                <a:cs typeface="Times New Roman" pitchFamily="18" charset="0"/>
              </a:rPr>
              <a:t>股权类金融资产以股票（</a:t>
            </a:r>
            <a:r>
              <a:rPr lang="en-US" altLang="zh-CN" sz="2400" dirty="0" smtClean="0">
                <a:latin typeface="Times New Roman" pitchFamily="18" charset="0"/>
                <a:ea typeface="楷体_GB2312" pitchFamily="49" charset="-122"/>
                <a:cs typeface="Times New Roman" pitchFamily="18" charset="0"/>
              </a:rPr>
              <a:t>Stock</a:t>
            </a:r>
            <a:r>
              <a:rPr lang="zh-CN" altLang="en-US" sz="2400" dirty="0" smtClean="0">
                <a:latin typeface="Times New Roman" pitchFamily="18" charset="0"/>
                <a:ea typeface="楷体_GB2312" pitchFamily="49" charset="-122"/>
                <a:cs typeface="Times New Roman" pitchFamily="18" charset="0"/>
              </a:rPr>
              <a:t>）为主，股票是由股份有限公司发行的用以证明投资者身份和权益的凭证。</a:t>
            </a:r>
            <a:endParaRPr lang="en-US" altLang="zh-CN" sz="2400" dirty="0" smtClean="0">
              <a:latin typeface="Times New Roman" pitchFamily="18" charset="0"/>
              <a:ea typeface="楷体_GB2312" pitchFamily="49" charset="-122"/>
              <a:cs typeface="Times New Roman" pitchFamily="18" charset="0"/>
            </a:endParaRPr>
          </a:p>
          <a:p>
            <a:pPr marL="400050" lvl="1" indent="0">
              <a:lnSpc>
                <a:spcPct val="150000"/>
              </a:lnSpc>
              <a:buClr>
                <a:srgbClr val="0000FF"/>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rPr>
              <a:t>股票赋予持有人的是剩余索取权、决策权和资产分配权。</a:t>
            </a:r>
            <a:endParaRPr lang="en-US" altLang="zh-CN" sz="2200" dirty="0" smtClean="0">
              <a:latin typeface="Times New Roman" pitchFamily="18" charset="0"/>
              <a:ea typeface="楷体_GB2312" pitchFamily="49" charset="-122"/>
              <a:cs typeface="Times New Roman" pitchFamily="18" charset="0"/>
            </a:endParaRPr>
          </a:p>
          <a:p>
            <a:pPr marL="400050" lvl="1" indent="0">
              <a:lnSpc>
                <a:spcPct val="150000"/>
              </a:lnSpc>
              <a:buClr>
                <a:srgbClr val="0000FF"/>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rPr>
              <a:t>股票可以分为</a:t>
            </a:r>
            <a:r>
              <a:rPr lang="zh-CN" altLang="en-US" sz="2200" b="1" dirty="0" smtClean="0">
                <a:solidFill>
                  <a:srgbClr val="0000FF"/>
                </a:solidFill>
                <a:latin typeface="Times New Roman" pitchFamily="18" charset="0"/>
                <a:ea typeface="楷体_GB2312" pitchFamily="49" charset="-122"/>
                <a:cs typeface="Times New Roman" pitchFamily="18" charset="0"/>
              </a:rPr>
              <a:t>普通股票</a:t>
            </a:r>
            <a:r>
              <a:rPr lang="zh-CN" altLang="en-US" sz="2200" dirty="0" smtClean="0">
                <a:latin typeface="Times New Roman" pitchFamily="18" charset="0"/>
                <a:ea typeface="楷体_GB2312" pitchFamily="49" charset="-122"/>
                <a:cs typeface="Times New Roman" pitchFamily="18" charset="0"/>
              </a:rPr>
              <a:t>和</a:t>
            </a:r>
            <a:r>
              <a:rPr lang="zh-CN" altLang="en-US" sz="2200" b="1" dirty="0" smtClean="0">
                <a:solidFill>
                  <a:srgbClr val="0000FF"/>
                </a:solidFill>
                <a:latin typeface="Times New Roman" pitchFamily="18" charset="0"/>
                <a:ea typeface="楷体_GB2312" pitchFamily="49" charset="-122"/>
                <a:cs typeface="Times New Roman" pitchFamily="18" charset="0"/>
              </a:rPr>
              <a:t>优先股票</a:t>
            </a:r>
            <a:r>
              <a:rPr lang="zh-CN" altLang="en-US" sz="2200" dirty="0" smtClean="0">
                <a:latin typeface="Times New Roman" pitchFamily="18" charset="0"/>
                <a:ea typeface="楷体_GB2312" pitchFamily="49" charset="-122"/>
                <a:cs typeface="Times New Roman" pitchFamily="18" charset="0"/>
              </a:rPr>
              <a:t>。</a:t>
            </a:r>
            <a:endParaRPr lang="en-US" altLang="zh-CN" sz="2200" dirty="0" smtClean="0">
              <a:latin typeface="Times New Roman" pitchFamily="18" charset="0"/>
              <a:ea typeface="楷体_GB2312" pitchFamily="49" charset="-122"/>
              <a:cs typeface="Times New Roman" pitchFamily="18" charset="0"/>
            </a:endParaRPr>
          </a:p>
          <a:p>
            <a:pPr marL="800100" lvl="2" indent="0">
              <a:lnSpc>
                <a:spcPct val="150000"/>
              </a:lnSpc>
              <a:buClr>
                <a:srgbClr val="0000FF"/>
              </a:buClr>
              <a:buFont typeface="Wingdings" pitchFamily="2" charset="2"/>
              <a:buChar char="ü"/>
            </a:pPr>
            <a:r>
              <a:rPr lang="zh-CN" altLang="en-US" sz="1800" dirty="0" smtClean="0">
                <a:latin typeface="Times New Roman" pitchFamily="18" charset="0"/>
                <a:ea typeface="楷体_GB2312" pitchFamily="49" charset="-122"/>
                <a:cs typeface="Times New Roman" pitchFamily="18" charset="0"/>
              </a:rPr>
              <a:t>普通股票的股东享有分红权、参与股东大会对经营管理决策投票表决权以及清算时的财产分配权。</a:t>
            </a:r>
            <a:endParaRPr lang="en-US" altLang="zh-CN" sz="1800" dirty="0" smtClean="0">
              <a:latin typeface="Times New Roman" pitchFamily="18" charset="0"/>
              <a:ea typeface="楷体_GB2312" pitchFamily="49" charset="-122"/>
              <a:cs typeface="Times New Roman" pitchFamily="18" charset="0"/>
            </a:endParaRPr>
          </a:p>
          <a:p>
            <a:pPr marL="800100" lvl="2" indent="0">
              <a:lnSpc>
                <a:spcPct val="150000"/>
              </a:lnSpc>
              <a:buClr>
                <a:srgbClr val="0000FF"/>
              </a:buClr>
              <a:buFont typeface="Wingdings" pitchFamily="2" charset="2"/>
              <a:buChar char="ü"/>
            </a:pPr>
            <a:r>
              <a:rPr lang="zh-CN" altLang="en-US" sz="1800" dirty="0" smtClean="0">
                <a:latin typeface="Times New Roman" pitchFamily="18" charset="0"/>
                <a:ea typeface="楷体_GB2312" pitchFamily="49" charset="-122"/>
                <a:cs typeface="Times New Roman" pitchFamily="18" charset="0"/>
              </a:rPr>
              <a:t>优先股的股东在</a:t>
            </a:r>
            <a:r>
              <a:rPr lang="zh-CN" altLang="en-US" sz="1800" b="1" dirty="0" smtClean="0">
                <a:solidFill>
                  <a:srgbClr val="0000FF"/>
                </a:solidFill>
                <a:latin typeface="Times New Roman" pitchFamily="18" charset="0"/>
                <a:ea typeface="楷体_GB2312" pitchFamily="49" charset="-122"/>
                <a:cs typeface="Times New Roman" pitchFamily="18" charset="0"/>
              </a:rPr>
              <a:t>分红和财产清偿方面</a:t>
            </a:r>
            <a:r>
              <a:rPr lang="zh-CN" altLang="en-US" sz="1800" dirty="0" smtClean="0">
                <a:latin typeface="Times New Roman" pitchFamily="18" charset="0"/>
                <a:ea typeface="楷体_GB2312" pitchFamily="49" charset="-122"/>
                <a:cs typeface="Times New Roman" pitchFamily="18" charset="0"/>
              </a:rPr>
              <a:t>比普通股股东有</a:t>
            </a:r>
            <a:r>
              <a:rPr lang="zh-CN" altLang="en-US" sz="1800" b="1" dirty="0" smtClean="0">
                <a:solidFill>
                  <a:srgbClr val="0000FF"/>
                </a:solidFill>
                <a:latin typeface="Times New Roman" pitchFamily="18" charset="0"/>
                <a:ea typeface="楷体_GB2312" pitchFamily="49" charset="-122"/>
                <a:cs typeface="Times New Roman" pitchFamily="18" charset="0"/>
              </a:rPr>
              <a:t>优先权</a:t>
            </a:r>
            <a:r>
              <a:rPr lang="zh-CN" altLang="en-US" sz="1800" dirty="0" smtClean="0">
                <a:latin typeface="Times New Roman" pitchFamily="18" charset="0"/>
                <a:ea typeface="楷体_GB2312" pitchFamily="49" charset="-122"/>
                <a:cs typeface="Times New Roman" pitchFamily="18" charset="0"/>
              </a:rPr>
              <a:t>，但</a:t>
            </a:r>
            <a:r>
              <a:rPr lang="zh-CN" altLang="en-US" sz="1800" b="1" dirty="0" smtClean="0">
                <a:solidFill>
                  <a:srgbClr val="0000FF"/>
                </a:solidFill>
                <a:latin typeface="Times New Roman" pitchFamily="18" charset="0"/>
                <a:ea typeface="楷体_GB2312" pitchFamily="49" charset="-122"/>
                <a:cs typeface="Times New Roman" pitchFamily="18" charset="0"/>
              </a:rPr>
              <a:t>不能</a:t>
            </a:r>
            <a:r>
              <a:rPr lang="zh-CN" altLang="en-US" sz="1800" dirty="0" smtClean="0">
                <a:latin typeface="Times New Roman" pitchFamily="18" charset="0"/>
                <a:ea typeface="楷体_GB2312" pitchFamily="49" charset="-122"/>
                <a:cs typeface="Times New Roman" pitchFamily="18" charset="0"/>
              </a:rPr>
              <a:t>参与股东大会的</a:t>
            </a:r>
            <a:r>
              <a:rPr lang="zh-CN" altLang="en-US" sz="1800" b="1" dirty="0" smtClean="0">
                <a:solidFill>
                  <a:srgbClr val="0000FF"/>
                </a:solidFill>
                <a:latin typeface="Times New Roman" pitchFamily="18" charset="0"/>
                <a:ea typeface="楷体_GB2312" pitchFamily="49" charset="-122"/>
                <a:cs typeface="Times New Roman" pitchFamily="18" charset="0"/>
              </a:rPr>
              <a:t>投票表决</a:t>
            </a:r>
            <a:r>
              <a:rPr lang="zh-CN" altLang="en-US" sz="1800" dirty="0" smtClean="0">
                <a:latin typeface="Times New Roman" pitchFamily="18" charset="0"/>
                <a:ea typeface="楷体_GB2312" pitchFamily="49" charset="-122"/>
                <a:cs typeface="Times New Roman" pitchFamily="18" charset="0"/>
              </a:rPr>
              <a:t>。</a:t>
            </a:r>
            <a:endParaRPr lang="en-US" altLang="zh-CN" sz="1800" dirty="0" smtClean="0">
              <a:latin typeface="Times New Roman" pitchFamily="18" charset="0"/>
              <a:ea typeface="楷体_GB2312" pitchFamily="49" charset="-122"/>
              <a:cs typeface="Times New Roman" pitchFamily="18" charset="0"/>
            </a:endParaRPr>
          </a:p>
          <a:p>
            <a:pPr marL="400050" lvl="1" indent="0">
              <a:lnSpc>
                <a:spcPct val="150000"/>
              </a:lnSpc>
              <a:buClr>
                <a:srgbClr val="0000FF"/>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rPr>
              <a:t>股票按记名方式还可以分为</a:t>
            </a:r>
            <a:r>
              <a:rPr lang="zh-CN" altLang="en-US" sz="2200" b="1" dirty="0" smtClean="0">
                <a:solidFill>
                  <a:srgbClr val="0000FF"/>
                </a:solidFill>
                <a:latin typeface="Times New Roman" pitchFamily="18" charset="0"/>
                <a:ea typeface="楷体_GB2312" pitchFamily="49" charset="-122"/>
                <a:cs typeface="Times New Roman" pitchFamily="18" charset="0"/>
              </a:rPr>
              <a:t>记名股票</a:t>
            </a:r>
            <a:r>
              <a:rPr lang="zh-CN" altLang="en-US" sz="2200" dirty="0" smtClean="0">
                <a:latin typeface="Times New Roman" pitchFamily="18" charset="0"/>
                <a:ea typeface="楷体_GB2312" pitchFamily="49" charset="-122"/>
                <a:cs typeface="Times New Roman" pitchFamily="18" charset="0"/>
              </a:rPr>
              <a:t>和</a:t>
            </a:r>
            <a:r>
              <a:rPr lang="zh-CN" altLang="en-US" sz="2200" b="1" dirty="0" smtClean="0">
                <a:solidFill>
                  <a:srgbClr val="0000FF"/>
                </a:solidFill>
                <a:latin typeface="Times New Roman" pitchFamily="18" charset="0"/>
                <a:ea typeface="楷体_GB2312" pitchFamily="49" charset="-122"/>
                <a:cs typeface="Times New Roman" pitchFamily="18" charset="0"/>
              </a:rPr>
              <a:t>不记名股票</a:t>
            </a:r>
            <a:r>
              <a:rPr lang="zh-CN" altLang="en-US" sz="2200" dirty="0" smtClean="0">
                <a:latin typeface="Times New Roman" pitchFamily="18" charset="0"/>
                <a:ea typeface="楷体_GB2312" pitchFamily="49" charset="-122"/>
                <a:cs typeface="Times New Roman" pitchFamily="18" charset="0"/>
              </a:rPr>
              <a:t>，中国</a:t>
            </a:r>
            <a:r>
              <a:rPr lang="zh-CN" altLang="en-US" sz="2200" b="1" dirty="0" smtClean="0">
                <a:solidFill>
                  <a:srgbClr val="0000FF"/>
                </a:solidFill>
                <a:latin typeface="Times New Roman" pitchFamily="18" charset="0"/>
                <a:ea typeface="楷体_GB2312" pitchFamily="49" charset="-122"/>
                <a:cs typeface="Times New Roman" pitchFamily="18" charset="0"/>
              </a:rPr>
              <a:t>上市公司</a:t>
            </a:r>
            <a:r>
              <a:rPr lang="zh-CN" altLang="en-US" sz="2200" dirty="0" smtClean="0">
                <a:latin typeface="Times New Roman" pitchFamily="18" charset="0"/>
                <a:ea typeface="楷体_GB2312" pitchFamily="49" charset="-122"/>
                <a:cs typeface="Times New Roman" pitchFamily="18" charset="0"/>
              </a:rPr>
              <a:t>发行的股票是</a:t>
            </a:r>
            <a:r>
              <a:rPr lang="zh-CN" altLang="en-US" sz="2200" b="1" dirty="0" smtClean="0">
                <a:solidFill>
                  <a:srgbClr val="0000FF"/>
                </a:solidFill>
                <a:latin typeface="Times New Roman" pitchFamily="18" charset="0"/>
                <a:ea typeface="楷体_GB2312" pitchFamily="49" charset="-122"/>
                <a:cs typeface="Times New Roman" pitchFamily="18" charset="0"/>
              </a:rPr>
              <a:t>记名股票</a:t>
            </a:r>
            <a:r>
              <a:rPr lang="zh-CN" altLang="en-US" sz="2200" dirty="0" smtClean="0">
                <a:latin typeface="Times New Roman" pitchFamily="18" charset="0"/>
                <a:ea typeface="楷体_GB2312" pitchFamily="49" charset="-122"/>
                <a:cs typeface="Times New Roman" pitchFamily="18" charset="0"/>
              </a:rPr>
              <a:t>。</a:t>
            </a:r>
            <a:endParaRPr lang="en-US" altLang="zh-CN" sz="2200" dirty="0" smtClean="0">
              <a:latin typeface="Times New Roman" pitchFamily="18" charset="0"/>
              <a:ea typeface="楷体_GB2312" pitchFamily="49" charset="-122"/>
              <a:cs typeface="Times New Roman" pitchFamily="18" charset="0"/>
            </a:endParaRPr>
          </a:p>
          <a:p>
            <a:pPr marL="400050" lvl="1" indent="0">
              <a:lnSpc>
                <a:spcPct val="150000"/>
              </a:lnSpc>
              <a:buClr>
                <a:srgbClr val="0000FF"/>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rPr>
              <a:t>按照有无面值分为</a:t>
            </a:r>
            <a:r>
              <a:rPr lang="zh-CN" altLang="en-US" sz="2200" b="1" dirty="0" smtClean="0">
                <a:solidFill>
                  <a:srgbClr val="0000FF"/>
                </a:solidFill>
                <a:latin typeface="Times New Roman" pitchFamily="18" charset="0"/>
                <a:ea typeface="楷体_GB2312" pitchFamily="49" charset="-122"/>
                <a:cs typeface="Times New Roman" pitchFamily="18" charset="0"/>
              </a:rPr>
              <a:t>有面额股票</a:t>
            </a:r>
            <a:r>
              <a:rPr lang="zh-CN" altLang="en-US" sz="2200" dirty="0" smtClean="0">
                <a:latin typeface="Times New Roman" pitchFamily="18" charset="0"/>
                <a:ea typeface="楷体_GB2312" pitchFamily="49" charset="-122"/>
                <a:cs typeface="Times New Roman" pitchFamily="18" charset="0"/>
              </a:rPr>
              <a:t>和</a:t>
            </a:r>
            <a:r>
              <a:rPr lang="zh-CN" altLang="en-US" sz="2200" b="1" dirty="0" smtClean="0">
                <a:solidFill>
                  <a:srgbClr val="0000FF"/>
                </a:solidFill>
                <a:latin typeface="Times New Roman" pitchFamily="18" charset="0"/>
                <a:ea typeface="楷体_GB2312" pitchFamily="49" charset="-122"/>
                <a:cs typeface="Times New Roman" pitchFamily="18" charset="0"/>
              </a:rPr>
              <a:t>无面额股票</a:t>
            </a:r>
            <a:r>
              <a:rPr lang="zh-CN" altLang="en-US" sz="2200" dirty="0" smtClean="0">
                <a:latin typeface="Times New Roman" pitchFamily="18" charset="0"/>
                <a:ea typeface="楷体_GB2312" pitchFamily="49" charset="-122"/>
                <a:cs typeface="Times New Roman" pitchFamily="18" charset="0"/>
              </a:rPr>
              <a:t>，无面额股票不规定面值。</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9392"/>
            <a:ext cx="8229600" cy="927100"/>
          </a:xfrm>
        </p:spPr>
        <p:txBody>
          <a:bodyPr/>
          <a:lstStyle/>
          <a:p>
            <a:r>
              <a:rPr lang="zh-CN" altLang="en-US" sz="3600" dirty="0" smtClean="0">
                <a:latin typeface="隶书" pitchFamily="49" charset="-122"/>
                <a:ea typeface="隶书" pitchFamily="49" charset="-122"/>
              </a:rPr>
              <a:t>三、金融资产的风险与收益</a:t>
            </a:r>
          </a:p>
        </p:txBody>
      </p:sp>
      <p:sp>
        <p:nvSpPr>
          <p:cNvPr id="3" name="内容占位符 2"/>
          <p:cNvSpPr>
            <a:spLocks noGrp="1"/>
          </p:cNvSpPr>
          <p:nvPr>
            <p:ph idx="1"/>
          </p:nvPr>
        </p:nvSpPr>
        <p:spPr>
          <a:xfrm>
            <a:off x="0" y="620688"/>
            <a:ext cx="9144000" cy="4525963"/>
          </a:xfrm>
        </p:spPr>
        <p:txBody>
          <a:bodyPr/>
          <a:lstStyle/>
          <a:p>
            <a:pPr>
              <a:lnSpc>
                <a:spcPct val="120000"/>
              </a:lnSpc>
              <a:buNone/>
            </a:pPr>
            <a:r>
              <a:rPr lang="zh-CN" altLang="en-US" sz="2800" b="1" dirty="0" smtClean="0">
                <a:latin typeface="楷体_GB2312" pitchFamily="49" charset="-122"/>
                <a:ea typeface="楷体_GB2312" pitchFamily="49" charset="-122"/>
                <a:sym typeface="Wingdings 2" pitchFamily="18" charset="2"/>
              </a:rPr>
              <a:t>（一）金融资产的风险</a:t>
            </a:r>
            <a:endParaRPr lang="en-US" altLang="zh-CN" sz="2800" b="1" dirty="0" smtClean="0">
              <a:latin typeface="楷体_GB2312" pitchFamily="49" charset="-122"/>
              <a:ea typeface="楷体_GB2312" pitchFamily="49" charset="-122"/>
              <a:sym typeface="Wingdings 2" pitchFamily="18" charset="2"/>
            </a:endParaRPr>
          </a:p>
          <a:p>
            <a:pPr lvl="1">
              <a:lnSpc>
                <a:spcPct val="120000"/>
              </a:lnSpc>
              <a:buClr>
                <a:srgbClr val="0000FF"/>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风险是未来收益与损失的不确定性。</a:t>
            </a:r>
            <a:endParaRPr lang="en-US" altLang="zh-CN" sz="2400" dirty="0" smtClean="0">
              <a:latin typeface="楷体_GB2312" pitchFamily="49" charset="-122"/>
              <a:ea typeface="楷体_GB2312" pitchFamily="49" charset="-122"/>
              <a:sym typeface="Wingdings 2" pitchFamily="18" charset="2"/>
            </a:endParaRPr>
          </a:p>
          <a:p>
            <a:pPr lvl="1">
              <a:lnSpc>
                <a:spcPct val="120000"/>
              </a:lnSpc>
              <a:buClr>
                <a:srgbClr val="0000FF"/>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金融资产对于持有人来说，未来货币收益可能受到市场各种因素变化的影响，可能遭受收益减少甚至亏损的风险。</a:t>
            </a:r>
            <a:endParaRPr lang="en-US" altLang="zh-CN" sz="2400" dirty="0" smtClean="0">
              <a:latin typeface="楷体_GB2312" pitchFamily="49" charset="-122"/>
              <a:ea typeface="楷体_GB2312" pitchFamily="49" charset="-122"/>
              <a:sym typeface="Wingdings 2" pitchFamily="18" charset="2"/>
            </a:endParaRPr>
          </a:p>
          <a:p>
            <a:pPr lvl="1">
              <a:lnSpc>
                <a:spcPct val="120000"/>
              </a:lnSpc>
              <a:buClr>
                <a:srgbClr val="0000FF"/>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金融资产持有人承受的风险有：信用风险、市场风险、流动性风险、操作风险、法律风险、政策风险和道德风险等。</a:t>
            </a:r>
            <a:endParaRPr lang="en-US" altLang="zh-CN" sz="2400" dirty="0" smtClean="0">
              <a:latin typeface="楷体_GB2312" pitchFamily="49" charset="-122"/>
              <a:ea typeface="楷体_GB2312" pitchFamily="49" charset="-122"/>
              <a:sym typeface="Wingdings 2" pitchFamily="18" charset="2"/>
            </a:endParaRPr>
          </a:p>
          <a:p>
            <a:pPr marL="0" indent="0">
              <a:lnSpc>
                <a:spcPct val="120000"/>
              </a:lnSpc>
              <a:buClr>
                <a:srgbClr val="0000FF"/>
              </a:buClr>
              <a:buNone/>
            </a:pPr>
            <a:r>
              <a:rPr lang="en-US" altLang="zh-CN" sz="2400" b="1" dirty="0" smtClean="0">
                <a:solidFill>
                  <a:srgbClr val="FF00FF"/>
                </a:solidFill>
                <a:latin typeface="Times New Roman" pitchFamily="18" charset="0"/>
                <a:ea typeface="楷体_GB2312" pitchFamily="49" charset="-122"/>
                <a:cs typeface="Times New Roman" pitchFamily="18" charset="0"/>
              </a:rPr>
              <a:t>    1</a:t>
            </a:r>
            <a:r>
              <a:rPr lang="zh-CN" altLang="en-US" sz="2400" b="1" dirty="0" smtClean="0">
                <a:solidFill>
                  <a:srgbClr val="FF00FF"/>
                </a:solidFill>
                <a:latin typeface="Times New Roman" pitchFamily="18" charset="0"/>
                <a:ea typeface="楷体_GB2312" pitchFamily="49" charset="-122"/>
                <a:cs typeface="Times New Roman" pitchFamily="18" charset="0"/>
              </a:rPr>
              <a:t>、金融资产风险类型</a:t>
            </a:r>
          </a:p>
          <a:p>
            <a:pPr>
              <a:lnSpc>
                <a:spcPct val="120000"/>
              </a:lnSpc>
              <a:buNone/>
            </a:pPr>
            <a:r>
              <a:rPr lang="zh-CN" altLang="en-US" dirty="0" smtClean="0">
                <a:solidFill>
                  <a:srgbClr val="FF0000"/>
                </a:solidFill>
                <a:latin typeface="Times New Roman" pitchFamily="18" charset="0"/>
                <a:ea typeface="楷体_GB2312" pitchFamily="49" charset="-122"/>
                <a:cs typeface="Times New Roman" pitchFamily="18" charset="0"/>
                <a:sym typeface="Wingdings 2" pitchFamily="18" charset="2"/>
              </a:rPr>
              <a:t>   </a:t>
            </a:r>
            <a:r>
              <a:rPr lang="zh-CN" altLang="en-US" dirty="0" smtClean="0">
                <a:latin typeface="Times New Roman" pitchFamily="18" charset="0"/>
                <a:ea typeface="华文新魏" pitchFamily="2" charset="-122"/>
                <a:cs typeface="Times New Roman" pitchFamily="18" charset="0"/>
                <a:sym typeface="Wingdings 2" pitchFamily="18" charset="2"/>
              </a:rPr>
              <a:t>信用风险</a:t>
            </a:r>
            <a:r>
              <a:rPr lang="en-US" altLang="zh-CN" dirty="0" smtClean="0">
                <a:latin typeface="Times New Roman" pitchFamily="18" charset="0"/>
                <a:ea typeface="华文新魏" pitchFamily="2" charset="-122"/>
                <a:cs typeface="Times New Roman" pitchFamily="18" charset="0"/>
                <a:sym typeface="Wingdings 2" pitchFamily="18" charset="2"/>
              </a:rPr>
              <a:t>(Credit Risk)</a:t>
            </a:r>
            <a:r>
              <a:rPr lang="zh-CN" altLang="en-US" dirty="0" smtClean="0">
                <a:latin typeface="Times New Roman" pitchFamily="18" charset="0"/>
                <a:ea typeface="华文新魏" pitchFamily="2" charset="-122"/>
                <a:cs typeface="Times New Roman" pitchFamily="18" charset="0"/>
                <a:sym typeface="Wingdings 2" pitchFamily="18" charset="2"/>
              </a:rPr>
              <a:t>：已讲</a:t>
            </a:r>
            <a:endParaRPr lang="en-US" altLang="zh-CN" dirty="0" smtClean="0">
              <a:latin typeface="Times New Roman" pitchFamily="18" charset="0"/>
              <a:ea typeface="华文新魏" pitchFamily="2" charset="-122"/>
              <a:cs typeface="Times New Roman" pitchFamily="18" charset="0"/>
              <a:sym typeface="Wingdings 2" pitchFamily="18" charset="2"/>
            </a:endParaRPr>
          </a:p>
          <a:p>
            <a:pPr>
              <a:lnSpc>
                <a:spcPct val="120000"/>
              </a:lnSpc>
              <a:buNone/>
            </a:pPr>
            <a:r>
              <a:rPr lang="zh-CN" altLang="en-US" dirty="0" smtClean="0">
                <a:solidFill>
                  <a:srgbClr val="FF0000"/>
                </a:solidFill>
                <a:latin typeface="Times New Roman" pitchFamily="18" charset="0"/>
                <a:ea typeface="楷体_GB2312" pitchFamily="49" charset="-122"/>
                <a:cs typeface="Times New Roman" pitchFamily="18" charset="0"/>
                <a:sym typeface="Wingdings 2" pitchFamily="18" charset="2"/>
              </a:rPr>
              <a:t>   </a:t>
            </a:r>
            <a:r>
              <a:rPr lang="zh-CN" altLang="en-US" dirty="0" smtClean="0">
                <a:latin typeface="Times New Roman" pitchFamily="18" charset="0"/>
                <a:ea typeface="华文新魏" pitchFamily="2" charset="-122"/>
                <a:cs typeface="Times New Roman" pitchFamily="18" charset="0"/>
                <a:sym typeface="Wingdings 2" pitchFamily="18" charset="2"/>
              </a:rPr>
              <a:t>流动性风险</a:t>
            </a:r>
            <a:r>
              <a:rPr lang="en-US" altLang="zh-CN" dirty="0" smtClean="0">
                <a:latin typeface="Times New Roman" pitchFamily="18" charset="0"/>
                <a:ea typeface="华文新魏" pitchFamily="2" charset="-122"/>
                <a:cs typeface="Times New Roman" pitchFamily="18" charset="0"/>
                <a:sym typeface="Wingdings 2" pitchFamily="18" charset="2"/>
              </a:rPr>
              <a:t>(Liquidity Risk)</a:t>
            </a:r>
            <a:r>
              <a:rPr lang="zh-CN" altLang="en-US" dirty="0" smtClean="0">
                <a:latin typeface="Times New Roman" pitchFamily="18" charset="0"/>
                <a:ea typeface="华文新魏" pitchFamily="2" charset="-122"/>
                <a:cs typeface="Times New Roman" pitchFamily="18" charset="0"/>
                <a:sym typeface="Wingdings 2" pitchFamily="18" charset="2"/>
              </a:rPr>
              <a:t> ：已讲</a:t>
            </a:r>
            <a:endParaRPr lang="en-US" altLang="zh-CN" dirty="0" smtClean="0">
              <a:latin typeface="Times New Roman" pitchFamily="18" charset="0"/>
              <a:ea typeface="华文新魏" pitchFamily="2" charset="-122"/>
              <a:cs typeface="Times New Roman" pitchFamily="18" charset="0"/>
              <a:sym typeface="Wingdings 2" pitchFamily="18"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8"/>
            <a:ext cx="9144000" cy="4525963"/>
          </a:xfrm>
        </p:spPr>
        <p:txBody>
          <a:bodyPr/>
          <a:lstStyle/>
          <a:p>
            <a:pPr>
              <a:lnSpc>
                <a:spcPct val="150000"/>
              </a:lnSpc>
              <a:buNone/>
            </a:pPr>
            <a:r>
              <a:rPr lang="zh-CN" altLang="en-US"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华文新魏" pitchFamily="2" charset="-122"/>
                <a:cs typeface="Times New Roman" pitchFamily="18" charset="0"/>
                <a:sym typeface="Wingdings 2" pitchFamily="18" charset="2"/>
              </a:rPr>
              <a:t>市场风险</a:t>
            </a:r>
            <a:r>
              <a:rPr lang="en-US" altLang="zh-CN" dirty="0" smtClean="0">
                <a:latin typeface="Times New Roman" pitchFamily="18" charset="0"/>
                <a:ea typeface="华文新魏" pitchFamily="2" charset="-122"/>
                <a:cs typeface="Times New Roman" pitchFamily="18" charset="0"/>
                <a:sym typeface="Wingdings 2" pitchFamily="18" charset="2"/>
              </a:rPr>
              <a:t> (Market Risk)</a:t>
            </a:r>
          </a:p>
          <a:p>
            <a:pPr lvl="1">
              <a:lnSpc>
                <a:spcPct val="150000"/>
              </a:lnSpc>
              <a:buClr>
                <a:srgbClr val="0000FF"/>
              </a:buClr>
              <a:buFont typeface="Wingdings" pitchFamily="2" charset="2"/>
              <a:buChar char="Ø"/>
            </a:pPr>
            <a:r>
              <a:rPr lang="zh-CN" altLang="en-US" sz="1800" dirty="0" smtClean="0">
                <a:latin typeface="Times New Roman" pitchFamily="18" charset="0"/>
                <a:ea typeface="楷体_GB2312" pitchFamily="49" charset="-122"/>
                <a:cs typeface="Times New Roman" pitchFamily="18" charset="0"/>
                <a:sym typeface="Wingdings 2" pitchFamily="18" charset="2"/>
              </a:rPr>
              <a:t>其价格受基础金融因素的影响发生变化，使投资者资产的市场价值低于投资本金而发生损失的可能性。又称为价格风险。</a:t>
            </a:r>
            <a:endParaRPr lang="en-US" altLang="zh-CN" sz="1800" dirty="0" smtClean="0">
              <a:latin typeface="Times New Roman" pitchFamily="18" charset="0"/>
              <a:ea typeface="楷体_GB2312" pitchFamily="49" charset="-122"/>
              <a:cs typeface="Times New Roman" pitchFamily="18" charset="0"/>
              <a:sym typeface="Wingdings 2" pitchFamily="18" charset="2"/>
            </a:endParaRPr>
          </a:p>
          <a:p>
            <a:pPr lvl="1">
              <a:lnSpc>
                <a:spcPct val="150000"/>
              </a:lnSpc>
              <a:buClr>
                <a:srgbClr val="0000FF"/>
              </a:buClr>
              <a:buFont typeface="Wingdings" pitchFamily="2" charset="2"/>
              <a:buChar char="Ø"/>
            </a:pPr>
            <a:r>
              <a:rPr lang="zh-CN" altLang="en-US" sz="1800" dirty="0" smtClean="0">
                <a:latin typeface="Times New Roman" pitchFamily="18" charset="0"/>
                <a:ea typeface="楷体_GB2312" pitchFamily="49" charset="-122"/>
                <a:cs typeface="Times New Roman" pitchFamily="18" charset="0"/>
                <a:sym typeface="Wingdings 2" pitchFamily="18" charset="2"/>
              </a:rPr>
              <a:t>影响金融资产价格的基础金融因素包括经济发展状况、利率、汇率、通货膨胀变化等因素。</a:t>
            </a:r>
          </a:p>
          <a:p>
            <a:pPr lvl="1">
              <a:lnSpc>
                <a:spcPct val="150000"/>
              </a:lnSpc>
              <a:buClr>
                <a:srgbClr val="0000FF"/>
              </a:buClr>
              <a:buFont typeface="Wingdings" pitchFamily="2" charset="2"/>
              <a:buChar char="Ø"/>
            </a:pPr>
            <a:r>
              <a:rPr lang="zh-CN" altLang="en-US" sz="1800" dirty="0" smtClean="0">
                <a:latin typeface="Times New Roman" pitchFamily="18" charset="0"/>
                <a:ea typeface="楷体_GB2312" pitchFamily="49" charset="-122"/>
                <a:cs typeface="Times New Roman" pitchFamily="18" charset="0"/>
                <a:sym typeface="Wingdings 2" pitchFamily="18" charset="2"/>
              </a:rPr>
              <a:t>市场风险是高流动性金融工具最常见的风险，是一种高频低损失风险。</a:t>
            </a:r>
            <a:endParaRPr lang="en-US" altLang="zh-CN" sz="1800" dirty="0" smtClean="0">
              <a:latin typeface="Times New Roman" pitchFamily="18" charset="0"/>
              <a:ea typeface="楷体_GB2312" pitchFamily="49" charset="-122"/>
              <a:cs typeface="Times New Roman" pitchFamily="18" charset="0"/>
              <a:sym typeface="Wingdings 2" pitchFamily="18" charset="2"/>
            </a:endParaRPr>
          </a:p>
          <a:p>
            <a:pPr lvl="1">
              <a:lnSpc>
                <a:spcPct val="150000"/>
              </a:lnSpc>
              <a:buClr>
                <a:srgbClr val="0000FF"/>
              </a:buClr>
              <a:buFont typeface="Wingdings" pitchFamily="2" charset="2"/>
              <a:buChar char="Ø"/>
            </a:pPr>
            <a:r>
              <a:rPr lang="zh-CN" altLang="en-US" sz="1800" dirty="0" smtClean="0">
                <a:latin typeface="Times New Roman" pitchFamily="18" charset="0"/>
                <a:ea typeface="楷体_GB2312" pitchFamily="49" charset="-122"/>
                <a:cs typeface="Times New Roman" pitchFamily="18" charset="0"/>
                <a:sym typeface="Wingdings 2" pitchFamily="18" charset="2"/>
              </a:rPr>
              <a:t>该概念可以参考上一讲“收益率”概念。</a:t>
            </a:r>
            <a:endParaRPr lang="en-US" altLang="zh-CN" sz="18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8892480" cy="4525963"/>
          </a:xfrm>
        </p:spPr>
        <p:txBody>
          <a:bodyPr/>
          <a:lstStyle/>
          <a:p>
            <a:pPr>
              <a:lnSpc>
                <a:spcPct val="150000"/>
              </a:lnSpc>
              <a:buNone/>
            </a:pPr>
            <a:r>
              <a:rPr lang="zh-CN" altLang="en-US" sz="28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华文新魏" pitchFamily="2" charset="-122"/>
                <a:cs typeface="Times New Roman" pitchFamily="18" charset="0"/>
                <a:sym typeface="Wingdings 2" pitchFamily="18" charset="2"/>
              </a:rPr>
              <a:t>操作风险</a:t>
            </a:r>
            <a:r>
              <a:rPr lang="en-US" altLang="zh-CN" sz="2800" dirty="0">
                <a:latin typeface="Times New Roman" pitchFamily="18" charset="0"/>
                <a:ea typeface="华文新魏" pitchFamily="2" charset="-122"/>
                <a:cs typeface="Times New Roman" pitchFamily="18" charset="0"/>
                <a:sym typeface="Wingdings 2" pitchFamily="18" charset="2"/>
              </a:rPr>
              <a:t>(</a:t>
            </a:r>
            <a:r>
              <a:rPr lang="en-US" altLang="zh-CN" sz="2800" dirty="0" smtClean="0">
                <a:latin typeface="Times New Roman" pitchFamily="18" charset="0"/>
                <a:ea typeface="华文新魏" pitchFamily="2" charset="-122"/>
                <a:cs typeface="Times New Roman" pitchFamily="18" charset="0"/>
                <a:sym typeface="Wingdings 2" pitchFamily="18" charset="2"/>
              </a:rPr>
              <a:t>Operational Risk)</a:t>
            </a:r>
          </a:p>
          <a:p>
            <a:pPr lvl="1">
              <a:lnSpc>
                <a:spcPct val="15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是指由于交易过程中</a:t>
            </a:r>
            <a:r>
              <a:rPr lang="zh-CN" altLang="en-US" sz="2400" b="1" dirty="0" smtClean="0">
                <a:solidFill>
                  <a:srgbClr val="0000FF"/>
                </a:solidFill>
                <a:latin typeface="Times New Roman" pitchFamily="18" charset="0"/>
                <a:ea typeface="楷体_GB2312" pitchFamily="49" charset="-122"/>
                <a:cs typeface="Times New Roman" pitchFamily="18" charset="0"/>
                <a:sym typeface="Wingdings 2" pitchFamily="18" charset="2"/>
              </a:rPr>
              <a:t>技术系统</a:t>
            </a:r>
            <a:r>
              <a:rPr lang="zh-CN" altLang="en-US" sz="2400" dirty="0" smtClean="0">
                <a:latin typeface="Times New Roman" pitchFamily="18" charset="0"/>
                <a:ea typeface="楷体_GB2312" pitchFamily="49" charset="-122"/>
                <a:cs typeface="Times New Roman" pitchFamily="18" charset="0"/>
                <a:sym typeface="Wingdings 2" pitchFamily="18" charset="2"/>
              </a:rPr>
              <a:t>出现问题，或</a:t>
            </a:r>
            <a:r>
              <a:rPr lang="zh-CN" altLang="en-US" sz="2400" b="1" dirty="0" smtClean="0">
                <a:solidFill>
                  <a:srgbClr val="0000FF"/>
                </a:solidFill>
                <a:latin typeface="Times New Roman" pitchFamily="18" charset="0"/>
                <a:ea typeface="楷体_GB2312" pitchFamily="49" charset="-122"/>
                <a:cs typeface="Times New Roman" pitchFamily="18" charset="0"/>
                <a:sym typeface="Wingdings 2" pitchFamily="18" charset="2"/>
              </a:rPr>
              <a:t>交易人员工作失误</a:t>
            </a:r>
            <a:r>
              <a:rPr lang="zh-CN" altLang="en-US" sz="2400" dirty="0" smtClean="0">
                <a:latin typeface="Times New Roman" pitchFamily="18" charset="0"/>
                <a:ea typeface="楷体_GB2312" pitchFamily="49" charset="-122"/>
                <a:cs typeface="Times New Roman" pitchFamily="18" charset="0"/>
                <a:sym typeface="Wingdings 2" pitchFamily="18" charset="2"/>
              </a:rPr>
              <a:t>导致投资者无法在理想的时间和价格上买入或卖出资产，或者由于</a:t>
            </a:r>
            <a:r>
              <a:rPr lang="zh-CN" altLang="en-US" sz="2400" b="1" dirty="0" smtClean="0">
                <a:solidFill>
                  <a:srgbClr val="0000FF"/>
                </a:solidFill>
                <a:latin typeface="Times New Roman" pitchFamily="18" charset="0"/>
                <a:ea typeface="楷体_GB2312" pitchFamily="49" charset="-122"/>
                <a:cs typeface="Times New Roman" pitchFamily="18" charset="0"/>
                <a:sym typeface="Wingdings 2" pitchFamily="18" charset="2"/>
              </a:rPr>
              <a:t>交易过程失误</a:t>
            </a:r>
            <a:r>
              <a:rPr lang="zh-CN" altLang="en-US" sz="2400" dirty="0" smtClean="0">
                <a:latin typeface="Times New Roman" pitchFamily="18" charset="0"/>
                <a:ea typeface="楷体_GB2312" pitchFamily="49" charset="-122"/>
                <a:cs typeface="Times New Roman" pitchFamily="18" charset="0"/>
                <a:sym typeface="Wingdings 2" pitchFamily="18" charset="2"/>
              </a:rPr>
              <a:t>导致</a:t>
            </a:r>
            <a:r>
              <a:rPr lang="zh-CN" altLang="en-US" sz="2400" b="1" dirty="0" smtClean="0">
                <a:solidFill>
                  <a:srgbClr val="0000FF"/>
                </a:solidFill>
                <a:latin typeface="Times New Roman" pitchFamily="18" charset="0"/>
                <a:ea typeface="楷体_GB2312" pitchFamily="49" charset="-122"/>
                <a:cs typeface="Times New Roman" pitchFamily="18" charset="0"/>
                <a:sym typeface="Wingdings 2" pitchFamily="18" charset="2"/>
              </a:rPr>
              <a:t>交易指令出错</a:t>
            </a:r>
            <a:r>
              <a:rPr lang="zh-CN" altLang="en-US" sz="2400" dirty="0" smtClean="0">
                <a:latin typeface="Times New Roman" pitchFamily="18" charset="0"/>
                <a:ea typeface="楷体_GB2312" pitchFamily="49" charset="-122"/>
                <a:cs typeface="Times New Roman" pitchFamily="18" charset="0"/>
                <a:sym typeface="Wingdings 2" pitchFamily="18" charset="2"/>
              </a:rPr>
              <a:t>造成损失的可能性。</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3">
              <a:lnSpc>
                <a:spcPct val="150000"/>
              </a:lnSpc>
              <a:buClr>
                <a:srgbClr val="0000FF"/>
              </a:buClr>
              <a:buFont typeface="Wingdings" panose="05000000000000000000" pitchFamily="2" charset="2"/>
              <a:buChar char="ü"/>
            </a:pPr>
            <a:r>
              <a:rPr lang="zh-CN" altLang="en-US" dirty="0" smtClean="0">
                <a:latin typeface="Times New Roman" pitchFamily="18" charset="0"/>
                <a:ea typeface="楷体_GB2312" pitchFamily="49" charset="-122"/>
                <a:cs typeface="Times New Roman" pitchFamily="18" charset="0"/>
                <a:sym typeface="Wingdings 2" pitchFamily="18" charset="2"/>
              </a:rPr>
              <a:t>操作风险跟经济变量之间关系较小，难以预测，因此操作风险的度量非常困难。</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3">
              <a:lnSpc>
                <a:spcPct val="150000"/>
              </a:lnSpc>
              <a:buClr>
                <a:srgbClr val="0000FF"/>
              </a:buClr>
              <a:buFont typeface="Wingdings" panose="05000000000000000000" pitchFamily="2" charset="2"/>
              <a:buChar char="ü"/>
            </a:pPr>
            <a:r>
              <a:rPr lang="zh-CN" altLang="en-US" dirty="0" smtClean="0">
                <a:latin typeface="Times New Roman" pitchFamily="18" charset="0"/>
                <a:ea typeface="楷体_GB2312" pitchFamily="49" charset="-122"/>
                <a:cs typeface="Times New Roman" pitchFamily="18" charset="0"/>
                <a:sym typeface="Wingdings 2" pitchFamily="18" charset="2"/>
              </a:rPr>
              <a:t>操作风险属于低频高损失的风险（一般不会出现问题，出现问题都是大问题）。</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3">
              <a:lnSpc>
                <a:spcPct val="150000"/>
              </a:lnSpc>
              <a:buClr>
                <a:srgbClr val="0000FF"/>
              </a:buClr>
              <a:buFont typeface="Wingdings" panose="05000000000000000000" pitchFamily="2" charset="2"/>
              <a:buChar char="ü"/>
            </a:pPr>
            <a:r>
              <a:rPr lang="zh-CN" altLang="en-US" dirty="0" smtClean="0">
                <a:latin typeface="Times New Roman" pitchFamily="18" charset="0"/>
                <a:ea typeface="楷体_GB2312" pitchFamily="49" charset="-122"/>
                <a:cs typeface="Times New Roman" pitchFamily="18" charset="0"/>
                <a:sym typeface="Wingdings 2" pitchFamily="18" charset="2"/>
              </a:rPr>
              <a:t>巴林银行；乌龙指；</a:t>
            </a:r>
            <a:r>
              <a:rPr lang="en-US" altLang="zh-CN" dirty="0" smtClean="0">
                <a:latin typeface="Times New Roman" pitchFamily="18" charset="0"/>
                <a:ea typeface="楷体_GB2312" pitchFamily="49" charset="-122"/>
                <a:cs typeface="Times New Roman" pitchFamily="18" charset="0"/>
                <a:sym typeface="Wingdings 2" pitchFamily="18" charset="2"/>
              </a:rPr>
              <a:t>87</a:t>
            </a:r>
            <a:r>
              <a:rPr lang="zh-CN" altLang="en-US" dirty="0" smtClean="0">
                <a:latin typeface="Times New Roman" pitchFamily="18" charset="0"/>
                <a:ea typeface="楷体_GB2312" pitchFamily="49" charset="-122"/>
                <a:cs typeface="Times New Roman" pitchFamily="18" charset="0"/>
                <a:sym typeface="Wingdings 2" pitchFamily="18" charset="2"/>
              </a:rPr>
              <a:t>年黑色星期五。</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5">
              <a:buClr>
                <a:srgbClr val="C00000"/>
              </a:buClr>
              <a:buFont typeface="Wingdings" pitchFamily="2" charset="2"/>
              <a:buChar char="ü"/>
            </a:pPr>
            <a:endParaRPr lang="en-US" altLang="zh-CN" dirty="0">
              <a:solidFill>
                <a:srgbClr val="000000"/>
              </a:solidFill>
              <a:latin typeface="楷体_GB2312" pitchFamily="49" charset="-122"/>
              <a:ea typeface="楷体_GB2312" pitchFamily="49" charset="-122"/>
              <a:sym typeface="Wingdings 2" pitchFamily="18" charset="2"/>
            </a:endParaRPr>
          </a:p>
          <a:p>
            <a:pPr lvl="8">
              <a:buClr>
                <a:srgbClr val="FF0000"/>
              </a:buClr>
              <a:buFont typeface="Wingdings" panose="05000000000000000000" pitchFamily="2" charset="2"/>
              <a:buChar char="ü"/>
            </a:pPr>
            <a:endParaRPr lang="en-US" altLang="zh-CN" dirty="0" smtClean="0">
              <a:latin typeface="Times New Roman" pitchFamily="18" charset="0"/>
              <a:ea typeface="楷体_GB2312" pitchFamily="49" charset="-122"/>
              <a:cs typeface="Times New Roman" pitchFamily="18" charset="0"/>
              <a:sym typeface="Wingdings 2" pitchFamily="18" charset="2"/>
            </a:endParaRP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4525963"/>
          </a:xfrm>
        </p:spPr>
        <p:txBody>
          <a:bodyPr/>
          <a:lstStyle/>
          <a:p>
            <a:pPr lvl="0">
              <a:lnSpc>
                <a:spcPct val="120000"/>
              </a:lnSpc>
              <a:buNone/>
            </a:pPr>
            <a:r>
              <a:rPr lang="zh-CN" altLang="en-US"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solidFill>
                  <a:srgbClr val="000000"/>
                </a:solidFill>
                <a:latin typeface="华文新魏" pitchFamily="2" charset="-122"/>
                <a:ea typeface="华文新魏" pitchFamily="2" charset="-122"/>
                <a:sym typeface="Wingdings 2" pitchFamily="18" charset="2"/>
              </a:rPr>
              <a:t>法律风险</a:t>
            </a:r>
            <a:r>
              <a:rPr lang="en-US" altLang="zh-CN" sz="2800" dirty="0" smtClean="0">
                <a:solidFill>
                  <a:srgbClr val="000000"/>
                </a:solidFill>
                <a:latin typeface="Times New Roman" panose="02020603050405020304" pitchFamily="18" charset="0"/>
                <a:ea typeface="华文新魏" pitchFamily="2" charset="-122"/>
                <a:cs typeface="Times New Roman" panose="02020603050405020304" pitchFamily="18" charset="0"/>
                <a:sym typeface="Wingdings 2" pitchFamily="18" charset="2"/>
              </a:rPr>
              <a:t>(Legal Risk)</a:t>
            </a:r>
          </a:p>
          <a:p>
            <a:pPr lvl="1">
              <a:lnSpc>
                <a:spcPct val="120000"/>
              </a:lnSpc>
              <a:buClr>
                <a:srgbClr val="0000FF"/>
              </a:buClr>
              <a:buFont typeface="Wingdings" panose="05000000000000000000" pitchFamily="2" charset="2"/>
              <a:buChar char="Ø"/>
            </a:pPr>
            <a:r>
              <a:rPr lang="zh-CN" altLang="en-US" sz="2400" dirty="0" smtClean="0">
                <a:solidFill>
                  <a:srgbClr val="000000"/>
                </a:solidFill>
                <a:latin typeface="楷体_GB2312" pitchFamily="49" charset="-122"/>
                <a:ea typeface="楷体_GB2312" pitchFamily="49" charset="-122"/>
                <a:sym typeface="Wingdings 2" pitchFamily="18" charset="2"/>
              </a:rPr>
              <a:t>金融资产交易过程中，有关各方签署的协议</a:t>
            </a:r>
            <a:r>
              <a:rPr lang="zh-CN" altLang="en-US" sz="2400" b="1" dirty="0" smtClean="0">
                <a:solidFill>
                  <a:srgbClr val="0000FF"/>
                </a:solidFill>
                <a:latin typeface="楷体_GB2312" pitchFamily="49" charset="-122"/>
                <a:ea typeface="楷体_GB2312" pitchFamily="49" charset="-122"/>
                <a:sym typeface="Wingdings 2" pitchFamily="18" charset="2"/>
              </a:rPr>
              <a:t>不符合法律规定</a:t>
            </a:r>
            <a:r>
              <a:rPr lang="zh-CN" altLang="en-US" sz="2400" dirty="0" smtClean="0">
                <a:solidFill>
                  <a:srgbClr val="000000"/>
                </a:solidFill>
                <a:latin typeface="楷体_GB2312" pitchFamily="49" charset="-122"/>
                <a:ea typeface="楷体_GB2312" pitchFamily="49" charset="-122"/>
                <a:sym typeface="Wingdings 2" pitchFamily="18" charset="2"/>
              </a:rPr>
              <a:t>，交易中</a:t>
            </a:r>
            <a:r>
              <a:rPr lang="zh-CN" altLang="en-US" sz="2400" b="1" dirty="0" smtClean="0">
                <a:solidFill>
                  <a:srgbClr val="0000FF"/>
                </a:solidFill>
                <a:latin typeface="楷体_GB2312" pitchFamily="49" charset="-122"/>
                <a:ea typeface="楷体_GB2312" pitchFamily="49" charset="-122"/>
                <a:sym typeface="Wingdings 2" pitchFamily="18" charset="2"/>
              </a:rPr>
              <a:t>存在违反监管规定</a:t>
            </a:r>
            <a:r>
              <a:rPr lang="zh-CN" altLang="en-US" sz="2400" dirty="0" smtClean="0">
                <a:solidFill>
                  <a:srgbClr val="000000"/>
                </a:solidFill>
                <a:latin typeface="楷体_GB2312" pitchFamily="49" charset="-122"/>
                <a:ea typeface="楷体_GB2312" pitchFamily="49" charset="-122"/>
                <a:sym typeface="Wingdings 2" pitchFamily="18" charset="2"/>
              </a:rPr>
              <a:t>的情况，如内幕交易、操纵价格等，事后</a:t>
            </a:r>
            <a:r>
              <a:rPr lang="zh-CN" altLang="en-US" sz="2400" b="1" dirty="0" smtClean="0">
                <a:solidFill>
                  <a:srgbClr val="0000FF"/>
                </a:solidFill>
                <a:latin typeface="楷体_GB2312" pitchFamily="49" charset="-122"/>
                <a:ea typeface="楷体_GB2312" pitchFamily="49" charset="-122"/>
                <a:sym typeface="Wingdings 2" pitchFamily="18" charset="2"/>
              </a:rPr>
              <a:t>被有关部门处罚的风险</a:t>
            </a:r>
            <a:r>
              <a:rPr lang="zh-CN" altLang="en-US" sz="2400" dirty="0" smtClean="0">
                <a:solidFill>
                  <a:srgbClr val="000000"/>
                </a:solidFill>
                <a:latin typeface="楷体_GB2312" pitchFamily="49" charset="-122"/>
                <a:ea typeface="楷体_GB2312" pitchFamily="49" charset="-122"/>
                <a:sym typeface="Wingdings 2" pitchFamily="18" charset="2"/>
              </a:rPr>
              <a:t>。</a:t>
            </a:r>
          </a:p>
          <a:p>
            <a:pPr lvl="3">
              <a:lnSpc>
                <a:spcPct val="120000"/>
              </a:lnSpc>
              <a:buClr>
                <a:srgbClr val="0000FF"/>
              </a:buClr>
              <a:buFont typeface="Wingdings" pitchFamily="2" charset="2"/>
              <a:buChar char="ü"/>
            </a:pPr>
            <a:r>
              <a:rPr lang="zh-CN" altLang="en-US" dirty="0" smtClean="0">
                <a:solidFill>
                  <a:srgbClr val="000000"/>
                </a:solidFill>
                <a:latin typeface="楷体_GB2312" pitchFamily="49" charset="-122"/>
                <a:ea typeface="楷体_GB2312" pitchFamily="49" charset="-122"/>
                <a:sym typeface="Wingdings 2" pitchFamily="18" charset="2"/>
              </a:rPr>
              <a:t>法律风险在金融创新领域非常突出。</a:t>
            </a:r>
            <a:endParaRPr lang="en-US" altLang="zh-CN" dirty="0" smtClean="0">
              <a:solidFill>
                <a:srgbClr val="000000"/>
              </a:solidFill>
              <a:latin typeface="楷体_GB2312" pitchFamily="49" charset="-122"/>
              <a:ea typeface="楷体_GB2312" pitchFamily="49" charset="-122"/>
              <a:sym typeface="Wingdings 2" pitchFamily="18" charset="2"/>
            </a:endParaRPr>
          </a:p>
          <a:p>
            <a:pPr>
              <a:lnSpc>
                <a:spcPct val="120000"/>
              </a:lnSpc>
              <a:buNone/>
            </a:pPr>
            <a:r>
              <a:rPr lang="zh-CN" altLang="en-US" sz="2800" b="1"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latin typeface="华文新魏" pitchFamily="2" charset="-122"/>
                <a:ea typeface="华文新魏" pitchFamily="2" charset="-122"/>
                <a:sym typeface="Wingdings 2" pitchFamily="18" charset="2"/>
              </a:rPr>
              <a:t>政策风险</a:t>
            </a:r>
            <a:r>
              <a:rPr lang="en-US" altLang="zh-CN" sz="2800" dirty="0">
                <a:latin typeface="Times New Roman" panose="02020603050405020304" pitchFamily="18" charset="0"/>
                <a:ea typeface="华文新魏" pitchFamily="2" charset="-122"/>
                <a:cs typeface="Times New Roman" panose="02020603050405020304" pitchFamily="18" charset="0"/>
                <a:sym typeface="Wingdings 2" pitchFamily="18" charset="2"/>
              </a:rPr>
              <a:t>( Policy </a:t>
            </a:r>
            <a:r>
              <a:rPr lang="en-US" altLang="zh-CN" sz="2800" dirty="0" smtClean="0">
                <a:latin typeface="Times New Roman" panose="02020603050405020304" pitchFamily="18" charset="0"/>
                <a:ea typeface="华文新魏" pitchFamily="2" charset="-122"/>
                <a:cs typeface="Times New Roman" panose="02020603050405020304" pitchFamily="18" charset="0"/>
                <a:sym typeface="Wingdings 2" pitchFamily="18" charset="2"/>
              </a:rPr>
              <a:t>Risk)</a:t>
            </a:r>
          </a:p>
          <a:p>
            <a:pPr lvl="1">
              <a:lnSpc>
                <a:spcPct val="120000"/>
              </a:lnSpc>
              <a:buClr>
                <a:srgbClr val="0000FF"/>
              </a:buClr>
              <a:buFont typeface="Wingdings" panose="05000000000000000000" pitchFamily="2" charset="2"/>
              <a:buChar char="Ø"/>
            </a:pPr>
            <a:r>
              <a:rPr lang="zh-CN" altLang="en-US" sz="2400" dirty="0" smtClean="0">
                <a:latin typeface="楷体_GB2312" pitchFamily="49" charset="-122"/>
                <a:ea typeface="楷体_GB2312" pitchFamily="49" charset="-122"/>
                <a:sym typeface="Wingdings 2" pitchFamily="18" charset="2"/>
              </a:rPr>
              <a:t>指宏观经济、外交、军事等政策变化导致金融资产价格变化，给投资者带来损失的可能性。</a:t>
            </a:r>
            <a:endParaRPr lang="en-US" altLang="zh-CN" sz="2400" dirty="0" smtClean="0">
              <a:latin typeface="楷体_GB2312" pitchFamily="49" charset="-122"/>
              <a:ea typeface="楷体_GB2312" pitchFamily="49" charset="-122"/>
              <a:sym typeface="Wingdings 2" pitchFamily="18" charset="2"/>
            </a:endParaRPr>
          </a:p>
          <a:p>
            <a:pPr lvl="3">
              <a:lnSpc>
                <a:spcPct val="120000"/>
              </a:lnSpc>
              <a:buClr>
                <a:srgbClr val="0000FF"/>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政策风险往往出现在跨境投资以及金融创新领域中。</a:t>
            </a:r>
            <a:endParaRPr lang="en-US" altLang="zh-CN" dirty="0" smtClean="0">
              <a:latin typeface="楷体_GB2312" pitchFamily="49" charset="-122"/>
              <a:ea typeface="楷体_GB2312" pitchFamily="49" charset="-122"/>
              <a:sym typeface="Wingdings 2" pitchFamily="18" charset="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4525963"/>
          </a:xfrm>
        </p:spPr>
        <p:txBody>
          <a:bodyPr/>
          <a:lstStyle/>
          <a:p>
            <a:pPr>
              <a:lnSpc>
                <a:spcPct val="120000"/>
              </a:lnSpc>
              <a:buNone/>
            </a:pPr>
            <a:r>
              <a:rPr lang="zh-CN" altLang="en-US" sz="2800" b="1"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latin typeface="华文新魏" pitchFamily="2" charset="-122"/>
                <a:ea typeface="华文新魏" pitchFamily="2" charset="-122"/>
                <a:sym typeface="Wingdings 2" pitchFamily="18" charset="2"/>
              </a:rPr>
              <a:t>道德风险</a:t>
            </a:r>
            <a:r>
              <a:rPr lang="en-US" altLang="zh-CN" sz="2800" dirty="0">
                <a:latin typeface="Times New Roman" panose="02020603050405020304" pitchFamily="18" charset="0"/>
                <a:ea typeface="华文新魏" pitchFamily="2" charset="-122"/>
                <a:cs typeface="Times New Roman" pitchFamily="18" charset="0"/>
                <a:sym typeface="Wingdings 2" pitchFamily="18" charset="2"/>
              </a:rPr>
              <a:t>( </a:t>
            </a:r>
            <a:r>
              <a:rPr lang="en-US" altLang="zh-CN" sz="2800" dirty="0" smtClean="0">
                <a:latin typeface="Times New Roman" panose="02020603050405020304" pitchFamily="18" charset="0"/>
                <a:ea typeface="华文新魏" pitchFamily="2" charset="-122"/>
                <a:cs typeface="Times New Roman" panose="02020603050405020304" pitchFamily="18" charset="0"/>
                <a:sym typeface="Wingdings 2" pitchFamily="18" charset="2"/>
              </a:rPr>
              <a:t>Moral Hazard)</a:t>
            </a:r>
          </a:p>
          <a:p>
            <a:pPr lvl="1">
              <a:lnSpc>
                <a:spcPct val="120000"/>
              </a:lnSpc>
              <a:buClr>
                <a:srgbClr val="0000FF"/>
              </a:buClr>
              <a:buFont typeface="Wingdings" panose="05000000000000000000" pitchFamily="2" charset="2"/>
              <a:buChar char="Ø"/>
            </a:pPr>
            <a:r>
              <a:rPr lang="zh-CN" altLang="en-US" sz="2400" dirty="0" smtClean="0">
                <a:latin typeface="楷体_GB2312" pitchFamily="49" charset="-122"/>
                <a:ea typeface="楷体_GB2312" pitchFamily="49" charset="-122"/>
                <a:sym typeface="Wingdings 2" pitchFamily="18" charset="2"/>
              </a:rPr>
              <a:t>是指金融资产的出售人不能</a:t>
            </a:r>
            <a:r>
              <a:rPr lang="zh-CN" altLang="en-US" sz="2400" b="1" dirty="0" smtClean="0">
                <a:solidFill>
                  <a:srgbClr val="0000FF"/>
                </a:solidFill>
                <a:latin typeface="楷体_GB2312" pitchFamily="49" charset="-122"/>
                <a:ea typeface="楷体_GB2312" pitchFamily="49" charset="-122"/>
                <a:sym typeface="Wingdings 2" pitchFamily="18" charset="2"/>
              </a:rPr>
              <a:t>如实履行信息披露义务</a:t>
            </a:r>
            <a:r>
              <a:rPr lang="zh-CN" altLang="en-US" sz="2400" dirty="0" smtClean="0">
                <a:latin typeface="楷体_GB2312" pitchFamily="49" charset="-122"/>
                <a:ea typeface="楷体_GB2312" pitchFamily="49" charset="-122"/>
                <a:sym typeface="Wingdings 2" pitchFamily="18" charset="2"/>
              </a:rPr>
              <a:t>，夸大或隐瞒信息，财务上弄虚作假，从而导致金融资产持有人遭受不必要损失的风险。</a:t>
            </a:r>
            <a:endParaRPr lang="en-US" altLang="zh-CN" sz="2400" dirty="0" smtClean="0">
              <a:latin typeface="楷体_GB2312" pitchFamily="49" charset="-122"/>
              <a:ea typeface="楷体_GB2312" pitchFamily="49" charset="-122"/>
              <a:sym typeface="Wingdings 2" pitchFamily="18" charset="2"/>
            </a:endParaRPr>
          </a:p>
          <a:p>
            <a:pPr lvl="3">
              <a:lnSpc>
                <a:spcPct val="150000"/>
              </a:lnSpc>
              <a:buClr>
                <a:srgbClr val="0000FF"/>
              </a:buClr>
              <a:buFont typeface="Wingdings" panose="05000000000000000000" pitchFamily="2" charset="2"/>
              <a:buChar char="ü"/>
            </a:pPr>
            <a:r>
              <a:rPr lang="zh-CN" altLang="en-US" dirty="0" smtClean="0">
                <a:latin typeface="楷体_GB2312" pitchFamily="49" charset="-122"/>
                <a:ea typeface="楷体_GB2312" pitchFamily="49" charset="-122"/>
                <a:sym typeface="Wingdings 2" pitchFamily="18" charset="2"/>
              </a:rPr>
              <a:t>来源于</a:t>
            </a:r>
            <a:r>
              <a:rPr lang="zh-CN" altLang="en-US" b="1" dirty="0" smtClean="0">
                <a:solidFill>
                  <a:srgbClr val="0000FF"/>
                </a:solidFill>
                <a:latin typeface="楷体_GB2312" pitchFamily="49" charset="-122"/>
                <a:ea typeface="楷体_GB2312" pitchFamily="49" charset="-122"/>
                <a:sym typeface="Wingdings 2" pitchFamily="18" charset="2"/>
              </a:rPr>
              <a:t>信息不对称</a:t>
            </a:r>
            <a:r>
              <a:rPr lang="zh-CN" altLang="en-US" dirty="0" smtClean="0">
                <a:latin typeface="楷体_GB2312" pitchFamily="49" charset="-122"/>
                <a:ea typeface="楷体_GB2312" pitchFamily="49" charset="-122"/>
                <a:sym typeface="Wingdings 2" pitchFamily="18" charset="2"/>
              </a:rPr>
              <a:t>。</a:t>
            </a:r>
            <a:endParaRPr lang="en-US" altLang="zh-CN" dirty="0" smtClean="0">
              <a:latin typeface="楷体_GB2312" pitchFamily="49" charset="-122"/>
              <a:ea typeface="楷体_GB2312" pitchFamily="49" charset="-122"/>
              <a:sym typeface="Wingdings 2" pitchFamily="18" charset="2"/>
            </a:endParaRPr>
          </a:p>
          <a:p>
            <a:pPr lvl="3">
              <a:lnSpc>
                <a:spcPct val="150000"/>
              </a:lnSpc>
              <a:buClr>
                <a:srgbClr val="0000FF"/>
              </a:buClr>
              <a:buFont typeface="Wingdings" panose="05000000000000000000" pitchFamily="2" charset="2"/>
              <a:buChar char="ü"/>
            </a:pPr>
            <a:r>
              <a:rPr lang="zh-CN" altLang="en-US" dirty="0" smtClean="0">
                <a:latin typeface="楷体_GB2312" pitchFamily="49" charset="-122"/>
                <a:ea typeface="楷体_GB2312" pitchFamily="49" charset="-122"/>
                <a:sym typeface="Wingdings 2" pitchFamily="18" charset="2"/>
              </a:rPr>
              <a:t>盈余管理在某种程度是一种</a:t>
            </a:r>
            <a:r>
              <a:rPr lang="zh-CN" altLang="en-US" b="1" dirty="0" smtClean="0">
                <a:solidFill>
                  <a:srgbClr val="0000FF"/>
                </a:solidFill>
                <a:latin typeface="楷体_GB2312" pitchFamily="49" charset="-122"/>
                <a:ea typeface="楷体_GB2312" pitchFamily="49" charset="-122"/>
                <a:sym typeface="Wingdings 2" pitchFamily="18" charset="2"/>
              </a:rPr>
              <a:t>道德风险</a:t>
            </a:r>
            <a:r>
              <a:rPr lang="zh-CN" altLang="en-US" dirty="0" smtClean="0">
                <a:latin typeface="楷体_GB2312" pitchFamily="49" charset="-122"/>
                <a:ea typeface="楷体_GB2312" pitchFamily="49" charset="-122"/>
                <a:sym typeface="Wingdings 2" pitchFamily="18" charset="2"/>
              </a:rPr>
              <a:t>。</a:t>
            </a:r>
            <a:endParaRPr lang="en-US" altLang="zh-CN" dirty="0" smtClean="0">
              <a:latin typeface="楷体_GB2312" pitchFamily="49" charset="-122"/>
              <a:ea typeface="楷体_GB2312" pitchFamily="49" charset="-122"/>
              <a:sym typeface="Wingdings 2" pitchFamily="18" charset="2"/>
            </a:endParaRPr>
          </a:p>
          <a:p>
            <a:pPr>
              <a:buNone/>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00042"/>
            <a:ext cx="9144000" cy="4525963"/>
          </a:xfrm>
        </p:spPr>
        <p:txBody>
          <a:bodyPr/>
          <a:lstStyle/>
          <a:p>
            <a:pPr marL="541338" indent="-271463">
              <a:buClr>
                <a:srgbClr val="FF0000"/>
              </a:buClr>
              <a:buNone/>
            </a:pPr>
            <a:r>
              <a:rPr lang="en-US" altLang="zh-CN"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    2</a:t>
            </a:r>
            <a:r>
              <a:rPr lang="zh-CN" altLang="en-US"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、系统性风险（</a:t>
            </a:r>
            <a:r>
              <a:rPr lang="en-US" altLang="zh-CN"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Systematic Risk)</a:t>
            </a:r>
            <a:r>
              <a:rPr lang="zh-CN" altLang="en-US"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与非系统性风险</a:t>
            </a:r>
            <a:r>
              <a:rPr lang="en-US" altLang="zh-CN"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(Unsystematic  Risk)</a:t>
            </a:r>
          </a:p>
          <a:p>
            <a:pPr lvl="1">
              <a:lnSpc>
                <a:spcPct val="130000"/>
              </a:lnSpc>
              <a:buClr>
                <a:srgbClr val="0000FF"/>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系统性风险</a:t>
            </a:r>
            <a:r>
              <a:rPr lang="en-US" altLang="zh-CN" sz="2400" dirty="0" smtClean="0">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无法通过资产组合分散的风险</a:t>
            </a:r>
            <a:endParaRPr lang="en-US" altLang="zh-CN" sz="2400" dirty="0" smtClean="0">
              <a:latin typeface="楷体_GB2312" pitchFamily="49" charset="-122"/>
              <a:ea typeface="楷体_GB2312" pitchFamily="49" charset="-122"/>
              <a:sym typeface="Wingdings 2" pitchFamily="18" charset="2"/>
            </a:endParaRPr>
          </a:p>
          <a:p>
            <a:pPr lvl="1">
              <a:lnSpc>
                <a:spcPct val="130000"/>
              </a:lnSpc>
              <a:buClr>
                <a:srgbClr val="0000FF"/>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非系统性风险</a:t>
            </a:r>
            <a:r>
              <a:rPr lang="en-US" altLang="zh-CN" sz="2400" dirty="0" smtClean="0">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指通过增加资产</a:t>
            </a:r>
            <a:r>
              <a:rPr lang="zh-CN" altLang="en-US" sz="2400" dirty="0" smtClean="0">
                <a:latin typeface="楷体_GB2312" pitchFamily="49" charset="-122"/>
                <a:ea typeface="楷体_GB2312" pitchFamily="49" charset="-122"/>
                <a:sym typeface="Wingdings 2" pitchFamily="18" charset="2"/>
              </a:rPr>
              <a:t>持有种类</a:t>
            </a:r>
            <a:r>
              <a:rPr lang="zh-CN" altLang="en-US" sz="2400" dirty="0" smtClean="0">
                <a:latin typeface="楷体_GB2312" pitchFamily="49" charset="-122"/>
                <a:ea typeface="楷体_GB2312" pitchFamily="49" charset="-122"/>
                <a:sym typeface="Wingdings 2" pitchFamily="18" charset="2"/>
              </a:rPr>
              <a:t>能够相互抵消掉的风险，也称个别风险</a:t>
            </a:r>
            <a:endParaRPr lang="en-US" altLang="zh-CN" sz="2400" dirty="0" smtClean="0">
              <a:latin typeface="楷体_GB2312" pitchFamily="49" charset="-122"/>
              <a:ea typeface="楷体_GB2312" pitchFamily="49" charset="-122"/>
              <a:sym typeface="Wingdings 2" pitchFamily="18" charset="2"/>
            </a:endParaRPr>
          </a:p>
          <a:p>
            <a:pPr lvl="2">
              <a:lnSpc>
                <a:spcPct val="130000"/>
              </a:lnSpc>
              <a:buClr>
                <a:srgbClr val="0000FF"/>
              </a:buClr>
              <a:buFont typeface="Wingdings" panose="05000000000000000000" pitchFamily="2" charset="2"/>
              <a:buChar char="ü"/>
            </a:pPr>
            <a:r>
              <a:rPr lang="zh-CN" altLang="en-US" sz="2000" dirty="0" smtClean="0">
                <a:solidFill>
                  <a:srgbClr val="000000"/>
                </a:solidFill>
                <a:latin typeface="楷体_GB2312" pitchFamily="49" charset="-122"/>
                <a:ea typeface="楷体_GB2312" pitchFamily="49" charset="-122"/>
                <a:sym typeface="Wingdings 2" pitchFamily="18" charset="2"/>
              </a:rPr>
              <a:t>不要把鸡蛋放在同一个篮子里</a:t>
            </a:r>
            <a:r>
              <a:rPr lang="en-US" altLang="zh-CN" sz="2000" dirty="0" smtClean="0">
                <a:solidFill>
                  <a:srgbClr val="000000"/>
                </a:solidFill>
                <a:latin typeface="楷体_GB2312" pitchFamily="49" charset="-122"/>
                <a:ea typeface="楷体_GB2312" pitchFamily="49" charset="-122"/>
                <a:sym typeface="Wingdings 2" pitchFamily="18" charset="2"/>
              </a:rPr>
              <a:t>:</a:t>
            </a:r>
            <a:r>
              <a:rPr lang="zh-CN" altLang="en-US" sz="2000" dirty="0" smtClean="0">
                <a:solidFill>
                  <a:srgbClr val="000000"/>
                </a:solidFill>
                <a:latin typeface="楷体_GB2312" pitchFamily="49" charset="-122"/>
                <a:ea typeface="楷体_GB2312" pitchFamily="49" charset="-122"/>
                <a:sym typeface="Wingdings 2" pitchFamily="18" charset="2"/>
              </a:rPr>
              <a:t>分散非系统性风险</a:t>
            </a:r>
            <a:endParaRPr lang="en-US" altLang="zh-CN" sz="2000" dirty="0" smtClean="0">
              <a:solidFill>
                <a:srgbClr val="000000"/>
              </a:solidFill>
              <a:latin typeface="楷体_GB2312" pitchFamily="49" charset="-122"/>
              <a:ea typeface="楷体_GB2312" pitchFamily="49" charset="-122"/>
              <a:sym typeface="Wingdings 2" pitchFamily="18" charset="2"/>
            </a:endParaRPr>
          </a:p>
          <a:p>
            <a:pPr lvl="2">
              <a:lnSpc>
                <a:spcPct val="130000"/>
              </a:lnSpc>
              <a:buClr>
                <a:srgbClr val="0000FF"/>
              </a:buClr>
              <a:buFont typeface="Wingdings" panose="05000000000000000000" pitchFamily="2" charset="2"/>
              <a:buChar char="ü"/>
            </a:pPr>
            <a:r>
              <a:rPr lang="zh-CN" altLang="en-US" sz="2000" dirty="0" smtClean="0">
                <a:solidFill>
                  <a:srgbClr val="000000"/>
                </a:solidFill>
                <a:latin typeface="楷体_GB2312" pitchFamily="49" charset="-122"/>
                <a:ea typeface="楷体_GB2312" pitchFamily="49" charset="-122"/>
                <a:sym typeface="Wingdings 2" pitchFamily="18" charset="2"/>
              </a:rPr>
              <a:t>毕业找工作“投简历”</a:t>
            </a:r>
            <a:endParaRPr lang="en-US" altLang="zh-CN" sz="2000" dirty="0" smtClean="0">
              <a:solidFill>
                <a:srgbClr val="000000"/>
              </a:solidFill>
              <a:latin typeface="楷体_GB2312" pitchFamily="49" charset="-122"/>
              <a:ea typeface="楷体_GB2312" pitchFamily="49" charset="-122"/>
              <a:sym typeface="Wingdings 2" pitchFamily="18" charset="2"/>
            </a:endParaRPr>
          </a:p>
          <a:p>
            <a:pPr lvl="1">
              <a:lnSpc>
                <a:spcPct val="130000"/>
              </a:lnSpc>
              <a:buClr>
                <a:srgbClr val="0000FF"/>
              </a:buClr>
              <a:buFont typeface="Wingdings" pitchFamily="2" charset="2"/>
              <a:buChar char="Ø"/>
            </a:pPr>
            <a:r>
              <a:rPr lang="zh-CN" altLang="en-US" sz="2400" dirty="0" smtClean="0">
                <a:solidFill>
                  <a:srgbClr val="000000"/>
                </a:solidFill>
                <a:latin typeface="楷体_GB2312" pitchFamily="49" charset="-122"/>
                <a:ea typeface="楷体_GB2312" pitchFamily="49" charset="-122"/>
              </a:rPr>
              <a:t>该风险的分类依据是否可以分散进行分类，这与前述按照领域来划分风险不一样。</a:t>
            </a:r>
            <a:endParaRPr lang="en-US" altLang="zh-CN" sz="2400" dirty="0" smtClean="0">
              <a:solidFill>
                <a:srgbClr val="000000"/>
              </a:solidFill>
              <a:latin typeface="楷体_GB2312" pitchFamily="49" charset="-122"/>
              <a:ea typeface="楷体_GB2312" pitchFamily="49" charset="-122"/>
            </a:endParaRPr>
          </a:p>
          <a:p>
            <a:pPr lvl="2">
              <a:lnSpc>
                <a:spcPct val="130000"/>
              </a:lnSpc>
              <a:buClr>
                <a:srgbClr val="0000FF"/>
              </a:buClr>
              <a:buFont typeface="Wingdings" pitchFamily="2" charset="2"/>
              <a:buChar char="ü"/>
            </a:pPr>
            <a:r>
              <a:rPr lang="zh-CN" altLang="en-US" sz="2000" dirty="0" smtClean="0">
                <a:solidFill>
                  <a:srgbClr val="000000"/>
                </a:solidFill>
                <a:latin typeface="Times New Roman" pitchFamily="18" charset="0"/>
                <a:ea typeface="楷体_GB2312" pitchFamily="49" charset="-122"/>
                <a:cs typeface="Times New Roman" pitchFamily="18" charset="0"/>
              </a:rPr>
              <a:t>例如，政策风险既可以是系统性风险也可以是非系统性风险。当</a:t>
            </a:r>
            <a:r>
              <a:rPr lang="en-US" altLang="zh-CN" sz="2000" dirty="0" smtClean="0">
                <a:solidFill>
                  <a:srgbClr val="000000"/>
                </a:solidFill>
                <a:latin typeface="Times New Roman" pitchFamily="18" charset="0"/>
                <a:ea typeface="楷体_GB2312" pitchFamily="49" charset="-122"/>
                <a:cs typeface="Times New Roman" pitchFamily="18" charset="0"/>
              </a:rPr>
              <a:t>A</a:t>
            </a:r>
            <a:r>
              <a:rPr lang="zh-CN" altLang="en-US" sz="2000" dirty="0" smtClean="0">
                <a:solidFill>
                  <a:srgbClr val="000000"/>
                </a:solidFill>
                <a:latin typeface="Times New Roman" pitchFamily="18" charset="0"/>
                <a:ea typeface="楷体_GB2312" pitchFamily="49" charset="-122"/>
                <a:cs typeface="Times New Roman" pitchFamily="18" charset="0"/>
              </a:rPr>
              <a:t>国的投资者投资于本国的资产时，其面临</a:t>
            </a:r>
            <a:r>
              <a:rPr lang="en-US" altLang="zh-CN" sz="2000" dirty="0" smtClean="0">
                <a:solidFill>
                  <a:srgbClr val="000000"/>
                </a:solidFill>
                <a:latin typeface="Times New Roman" pitchFamily="18" charset="0"/>
                <a:ea typeface="楷体_GB2312" pitchFamily="49" charset="-122"/>
                <a:cs typeface="Times New Roman" pitchFamily="18" charset="0"/>
              </a:rPr>
              <a:t>A</a:t>
            </a:r>
            <a:r>
              <a:rPr lang="zh-CN" altLang="en-US" sz="2000" dirty="0" smtClean="0">
                <a:solidFill>
                  <a:srgbClr val="000000"/>
                </a:solidFill>
                <a:latin typeface="Times New Roman" pitchFamily="18" charset="0"/>
                <a:ea typeface="楷体_GB2312" pitchFamily="49" charset="-122"/>
                <a:cs typeface="Times New Roman" pitchFamily="18" charset="0"/>
              </a:rPr>
              <a:t>国的政策风险是系统性风险；当</a:t>
            </a:r>
            <a:r>
              <a:rPr lang="en-US" altLang="zh-CN" sz="2000" dirty="0" smtClean="0">
                <a:solidFill>
                  <a:srgbClr val="000000"/>
                </a:solidFill>
                <a:latin typeface="Times New Roman" pitchFamily="18" charset="0"/>
                <a:ea typeface="楷体_GB2312" pitchFamily="49" charset="-122"/>
                <a:cs typeface="Times New Roman" pitchFamily="18" charset="0"/>
              </a:rPr>
              <a:t>B</a:t>
            </a:r>
            <a:r>
              <a:rPr lang="zh-CN" altLang="en-US" sz="2000" dirty="0" smtClean="0">
                <a:solidFill>
                  <a:srgbClr val="000000"/>
                </a:solidFill>
                <a:latin typeface="Times New Roman" pitchFamily="18" charset="0"/>
                <a:ea typeface="楷体_GB2312" pitchFamily="49" charset="-122"/>
                <a:cs typeface="Times New Roman" pitchFamily="18" charset="0"/>
              </a:rPr>
              <a:t>国的投资者投资于</a:t>
            </a:r>
            <a:r>
              <a:rPr lang="en-US" altLang="zh-CN" sz="2000" dirty="0" smtClean="0">
                <a:solidFill>
                  <a:srgbClr val="000000"/>
                </a:solidFill>
                <a:latin typeface="Times New Roman" pitchFamily="18" charset="0"/>
                <a:ea typeface="楷体_GB2312" pitchFamily="49" charset="-122"/>
                <a:cs typeface="Times New Roman" pitchFamily="18" charset="0"/>
              </a:rPr>
              <a:t>A</a:t>
            </a:r>
            <a:r>
              <a:rPr lang="zh-CN" altLang="en-US" sz="2000" dirty="0" smtClean="0">
                <a:solidFill>
                  <a:srgbClr val="000000"/>
                </a:solidFill>
                <a:latin typeface="Times New Roman" pitchFamily="18" charset="0"/>
                <a:ea typeface="楷体_GB2312" pitchFamily="49" charset="-122"/>
                <a:cs typeface="Times New Roman" pitchFamily="18" charset="0"/>
              </a:rPr>
              <a:t>国的资产时，</a:t>
            </a:r>
            <a:r>
              <a:rPr lang="en-US" altLang="zh-CN" sz="2000" dirty="0" smtClean="0">
                <a:solidFill>
                  <a:srgbClr val="000000"/>
                </a:solidFill>
                <a:latin typeface="Times New Roman" pitchFamily="18" charset="0"/>
                <a:ea typeface="楷体_GB2312" pitchFamily="49" charset="-122"/>
                <a:cs typeface="Times New Roman" pitchFamily="18" charset="0"/>
              </a:rPr>
              <a:t>A</a:t>
            </a:r>
            <a:r>
              <a:rPr lang="zh-CN" altLang="en-US" sz="2000" dirty="0" smtClean="0">
                <a:solidFill>
                  <a:srgbClr val="000000"/>
                </a:solidFill>
                <a:latin typeface="Times New Roman" pitchFamily="18" charset="0"/>
                <a:ea typeface="楷体_GB2312" pitchFamily="49" charset="-122"/>
                <a:cs typeface="Times New Roman" pitchFamily="18" charset="0"/>
              </a:rPr>
              <a:t>国政策的调整则是非系统性风险。</a:t>
            </a:r>
          </a:p>
          <a:p>
            <a:pPr>
              <a:buClr>
                <a:srgbClr val="FF0000"/>
              </a:buClr>
              <a:buFont typeface="Wingdings" pitchFamily="2" charset="2"/>
              <a:buChar char="Ø"/>
            </a:pPr>
            <a:endParaRPr lang="en-US" altLang="zh-CN" sz="2800" dirty="0" smtClean="0">
              <a:latin typeface="楷体_GB2312" pitchFamily="49" charset="-122"/>
              <a:ea typeface="楷体_GB2312" pitchFamily="49" charset="-122"/>
              <a:sym typeface="Wingdings 2" pitchFamily="18" charset="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AutoShape 2"/>
          <p:cNvSpPr>
            <a:spLocks noChangeArrowheads="1"/>
          </p:cNvSpPr>
          <p:nvPr/>
        </p:nvSpPr>
        <p:spPr bwMode="auto">
          <a:xfrm>
            <a:off x="571500" y="1357313"/>
            <a:ext cx="3833813" cy="38338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0">
            <a:gsLst>
              <a:gs pos="0">
                <a:srgbClr val="9ACE91"/>
              </a:gs>
              <a:gs pos="50000">
                <a:srgbClr val="5AB14B"/>
              </a:gs>
              <a:gs pos="100000">
                <a:srgbClr val="9ACE91"/>
              </a:gs>
            </a:gsLst>
            <a:lin ang="13500000" scaled="1"/>
          </a:gradFill>
          <a:ln w="9525">
            <a:noFill/>
            <a:round/>
            <a:headEnd/>
            <a:tailEnd/>
          </a:ln>
        </p:spPr>
        <p:txBody>
          <a:bodyPr wrap="none" anchor="ctr"/>
          <a:lstStyle/>
          <a:p>
            <a:endParaRPr lang="zh-CN" altLang="en-US"/>
          </a:p>
        </p:txBody>
      </p:sp>
      <p:sp>
        <p:nvSpPr>
          <p:cNvPr id="149507" name="Oval 3"/>
          <p:cNvSpPr>
            <a:spLocks noChangeArrowheads="1"/>
          </p:cNvSpPr>
          <p:nvPr/>
        </p:nvSpPr>
        <p:spPr bwMode="auto">
          <a:xfrm>
            <a:off x="876300" y="1662113"/>
            <a:ext cx="3200400" cy="3200400"/>
          </a:xfrm>
          <a:prstGeom prst="ellipse">
            <a:avLst/>
          </a:prstGeom>
          <a:gradFill rotWithShape="0">
            <a:gsLst>
              <a:gs pos="0">
                <a:srgbClr val="2F7ADF"/>
              </a:gs>
              <a:gs pos="100000">
                <a:srgbClr val="89B3EC"/>
              </a:gs>
            </a:gsLst>
            <a:path path="shape">
              <a:fillToRect l="50000" t="50000" r="50000" b="50000"/>
            </a:path>
          </a:gradFill>
          <a:ln w="28440">
            <a:solidFill>
              <a:srgbClr val="FFFFFF"/>
            </a:solidFill>
            <a:miter lim="800000"/>
            <a:headEnd/>
            <a:tailEnd/>
          </a:ln>
        </p:spPr>
        <p:txBody>
          <a:bodyPr wrap="none" anchor="ctr"/>
          <a:lstStyle/>
          <a:p>
            <a:endParaRPr lang="zh-CN" altLang="zh-CN"/>
          </a:p>
        </p:txBody>
      </p:sp>
      <p:sp>
        <p:nvSpPr>
          <p:cNvPr id="149508" name="AutoShape 4"/>
          <p:cNvSpPr>
            <a:spLocks noChangeArrowheads="1"/>
          </p:cNvSpPr>
          <p:nvPr/>
        </p:nvSpPr>
        <p:spPr bwMode="auto">
          <a:xfrm>
            <a:off x="3281363" y="1687513"/>
            <a:ext cx="3781425"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金融工具与金融资产</a:t>
            </a:r>
            <a:endParaRPr lang="en-GB" altLang="zh-CN" b="1" dirty="0">
              <a:latin typeface="黑体" pitchFamily="2" charset="-122"/>
              <a:ea typeface="黑体" pitchFamily="2" charset="-122"/>
            </a:endParaRPr>
          </a:p>
        </p:txBody>
      </p:sp>
      <p:sp>
        <p:nvSpPr>
          <p:cNvPr id="149509" name="AutoShape 5"/>
          <p:cNvSpPr>
            <a:spLocks noChangeArrowheads="1"/>
          </p:cNvSpPr>
          <p:nvPr/>
        </p:nvSpPr>
        <p:spPr bwMode="auto">
          <a:xfrm>
            <a:off x="3714744" y="2500306"/>
            <a:ext cx="3781425" cy="498475"/>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金融资产的价格</a:t>
            </a:r>
            <a:endParaRPr lang="en-GB" altLang="zh-CN" b="1" dirty="0" smtClean="0">
              <a:latin typeface="黑体" pitchFamily="2" charset="-122"/>
              <a:ea typeface="黑体" pitchFamily="2" charset="-122"/>
            </a:endParaRPr>
          </a:p>
        </p:txBody>
      </p:sp>
      <p:sp>
        <p:nvSpPr>
          <p:cNvPr id="149510" name="AutoShape 6"/>
          <p:cNvSpPr>
            <a:spLocks noChangeArrowheads="1"/>
          </p:cNvSpPr>
          <p:nvPr/>
        </p:nvSpPr>
        <p:spPr bwMode="auto">
          <a:xfrm>
            <a:off x="3851920" y="3356992"/>
            <a:ext cx="3779838"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dirty="0">
              <a:latin typeface="黑体" pitchFamily="2" charset="-122"/>
              <a:ea typeface="黑体" pitchFamily="2" charset="-122"/>
            </a:endParaRPr>
          </a:p>
        </p:txBody>
      </p:sp>
      <p:sp>
        <p:nvSpPr>
          <p:cNvPr id="149511" name="AutoShape 7"/>
          <p:cNvSpPr>
            <a:spLocks noChangeArrowheads="1"/>
          </p:cNvSpPr>
          <p:nvPr/>
        </p:nvSpPr>
        <p:spPr bwMode="auto">
          <a:xfrm>
            <a:off x="3500438" y="4181475"/>
            <a:ext cx="3781425" cy="500063"/>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金融资产价格与利率、汇率的关系</a:t>
            </a:r>
            <a:endParaRPr lang="en-GB" altLang="zh-CN" b="1" dirty="0">
              <a:latin typeface="黑体" pitchFamily="2" charset="-122"/>
              <a:ea typeface="黑体" pitchFamily="2" charset="-122"/>
            </a:endParaRPr>
          </a:p>
        </p:txBody>
      </p:sp>
      <p:sp>
        <p:nvSpPr>
          <p:cNvPr id="11" name="Text Box 9"/>
          <p:cNvSpPr txBox="1">
            <a:spLocks noChangeArrowheads="1"/>
          </p:cNvSpPr>
          <p:nvPr/>
        </p:nvSpPr>
        <p:spPr bwMode="auto">
          <a:xfrm>
            <a:off x="1500188" y="2466975"/>
            <a:ext cx="1829645" cy="1571842"/>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3200" b="1" dirty="0" smtClean="0">
                <a:solidFill>
                  <a:srgbClr val="FFFFFF"/>
                </a:solidFill>
                <a:effectLst>
                  <a:outerShdw blurRad="38100" dist="38100" dir="2700000" algn="tl">
                    <a:srgbClr val="C0C0C0"/>
                  </a:outerShdw>
                </a:effectLst>
                <a:latin typeface="黑体" pitchFamily="2" charset="-122"/>
                <a:ea typeface="黑体" pitchFamily="2" charset="-122"/>
              </a:rPr>
              <a:t>金融资产</a:t>
            </a:r>
            <a:endParaRPr lang="en-US" altLang="zh-CN" sz="3200" b="1" dirty="0" smtClean="0">
              <a:solidFill>
                <a:srgbClr val="FFFFFF"/>
              </a:solidFill>
              <a:effectLst>
                <a:outerShdw blurRad="38100" dist="38100" dir="2700000" algn="tl">
                  <a:srgbClr val="C0C0C0"/>
                </a:outerShdw>
              </a:effectLst>
              <a:latin typeface="黑体" pitchFamily="2" charset="-122"/>
              <a:ea typeface="黑体" pitchFamily="2" charset="-122"/>
            </a:endParaRPr>
          </a:p>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3200" b="1" dirty="0" smtClean="0">
                <a:solidFill>
                  <a:srgbClr val="FFFFFF"/>
                </a:solidFill>
                <a:effectLst>
                  <a:outerShdw blurRad="38100" dist="38100" dir="2700000" algn="tl">
                    <a:srgbClr val="C0C0C0"/>
                  </a:outerShdw>
                </a:effectLst>
                <a:latin typeface="黑体" pitchFamily="2" charset="-122"/>
                <a:ea typeface="黑体" pitchFamily="2" charset="-122"/>
              </a:rPr>
              <a:t>与</a:t>
            </a:r>
            <a:endParaRPr lang="en-US" altLang="zh-CN" sz="3200" b="1" dirty="0">
              <a:solidFill>
                <a:srgbClr val="FFFFFF"/>
              </a:solidFill>
              <a:effectLst>
                <a:outerShdw blurRad="38100" dist="38100" dir="2700000" algn="tl">
                  <a:srgbClr val="C0C0C0"/>
                </a:outerShdw>
              </a:effectLst>
              <a:latin typeface="黑体" pitchFamily="2" charset="-122"/>
              <a:ea typeface="黑体" pitchFamily="2" charset="-122"/>
            </a:endParaRPr>
          </a:p>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3200" b="1" dirty="0" smtClean="0">
                <a:solidFill>
                  <a:srgbClr val="FFFFFF"/>
                </a:solidFill>
                <a:effectLst>
                  <a:outerShdw blurRad="38100" dist="38100" dir="2700000" algn="tl">
                    <a:srgbClr val="C0C0C0"/>
                  </a:outerShdw>
                </a:effectLst>
                <a:latin typeface="黑体" pitchFamily="2" charset="-122"/>
                <a:ea typeface="黑体" pitchFamily="2" charset="-122"/>
              </a:rPr>
              <a:t>价格</a:t>
            </a:r>
            <a:endParaRPr lang="en-GB" sz="3200" b="1" dirty="0">
              <a:solidFill>
                <a:srgbClr val="FFFFFF"/>
              </a:solidFill>
              <a:effectLst>
                <a:outerShdw blurRad="38100" dist="38100" dir="2700000" algn="tl">
                  <a:srgbClr val="C0C0C0"/>
                </a:outerShdw>
              </a:effectLst>
              <a:latin typeface="黑体" pitchFamily="2" charset="-122"/>
              <a:ea typeface="黑体" pitchFamily="2" charset="-122"/>
            </a:endParaRPr>
          </a:p>
        </p:txBody>
      </p:sp>
      <p:sp>
        <p:nvSpPr>
          <p:cNvPr id="9" name="矩形 8"/>
          <p:cNvSpPr/>
          <p:nvPr/>
        </p:nvSpPr>
        <p:spPr>
          <a:xfrm>
            <a:off x="4644008" y="3429000"/>
            <a:ext cx="1579278" cy="369332"/>
          </a:xfrm>
          <a:prstGeom prst="rect">
            <a:avLst/>
          </a:prstGeom>
        </p:spPr>
        <p:txBody>
          <a:bodyPr wrap="none">
            <a:spAutoFit/>
          </a:bodyP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金融资产定价</a:t>
            </a:r>
            <a:endParaRPr lang="en-GB" altLang="zh-CN" b="1"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6712"/>
            <a:ext cx="9144000" cy="4525963"/>
          </a:xfrm>
        </p:spPr>
        <p:txBody>
          <a:bodyPr/>
          <a:lstStyle/>
          <a:p>
            <a:pPr>
              <a:buNone/>
            </a:pPr>
            <a:r>
              <a:rPr lang="zh-CN" altLang="en-US" sz="2800" b="1" dirty="0" smtClean="0">
                <a:latin typeface="楷体_GB2312" pitchFamily="49" charset="-122"/>
                <a:ea typeface="楷体_GB2312" pitchFamily="49" charset="-122"/>
                <a:sym typeface="Wingdings 2" pitchFamily="18" charset="2"/>
              </a:rPr>
              <a:t>（二）金融资产的收益</a:t>
            </a:r>
            <a:endParaRPr lang="en-US" altLang="zh-CN" sz="2800" b="1" dirty="0" smtClean="0">
              <a:latin typeface="楷体_GB2312" pitchFamily="49" charset="-122"/>
              <a:ea typeface="楷体_GB2312" pitchFamily="49" charset="-122"/>
              <a:sym typeface="Wingdings 2" pitchFamily="18" charset="2"/>
            </a:endParaRPr>
          </a:p>
          <a:p>
            <a:pPr lvl="1">
              <a:lnSpc>
                <a:spcPct val="150000"/>
              </a:lnSpc>
              <a:buClr>
                <a:srgbClr val="0000FF"/>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金融资产给持有者带来的收益有两类：</a:t>
            </a:r>
            <a:endParaRPr lang="en-US" altLang="zh-CN" sz="2400" dirty="0" smtClean="0">
              <a:latin typeface="楷体_GB2312" pitchFamily="49" charset="-122"/>
              <a:ea typeface="楷体_GB2312" pitchFamily="49" charset="-122"/>
              <a:sym typeface="Wingdings 2" pitchFamily="18" charset="2"/>
            </a:endParaRPr>
          </a:p>
          <a:p>
            <a:pPr lvl="2">
              <a:lnSpc>
                <a:spcPct val="150000"/>
              </a:lnSpc>
              <a:buClr>
                <a:srgbClr val="0000FF"/>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利息、股息与红利等现金流收益</a:t>
            </a:r>
            <a:endParaRPr lang="en-US" altLang="zh-CN" sz="2000" dirty="0" smtClean="0">
              <a:latin typeface="楷体_GB2312" pitchFamily="49" charset="-122"/>
              <a:ea typeface="楷体_GB2312" pitchFamily="49" charset="-122"/>
              <a:sym typeface="Wingdings 2" pitchFamily="18" charset="2"/>
            </a:endParaRPr>
          </a:p>
          <a:p>
            <a:pPr lvl="3">
              <a:lnSpc>
                <a:spcPct val="150000"/>
              </a:lnSpc>
              <a:buClr>
                <a:srgbClr val="0000FF"/>
              </a:buClr>
              <a:buFont typeface="Arial" pitchFamily="34" charset="0"/>
              <a:buChar char="•"/>
            </a:pPr>
            <a:r>
              <a:rPr lang="zh-CN" altLang="en-US" sz="1600" dirty="0" smtClean="0">
                <a:latin typeface="楷体_GB2312" pitchFamily="49" charset="-122"/>
                <a:ea typeface="楷体_GB2312" pitchFamily="49" charset="-122"/>
                <a:sym typeface="Wingdings 2" pitchFamily="18" charset="2"/>
              </a:rPr>
              <a:t>在无风险利率一定的条件下，金融资产的利息、股息与红利等现金流收益的高低是决定金融资产市场价格的主要因素，影响着买卖价差收益的大小</a:t>
            </a:r>
            <a:endParaRPr lang="en-US" altLang="zh-CN" sz="1600" dirty="0" smtClean="0">
              <a:latin typeface="楷体_GB2312" pitchFamily="49" charset="-122"/>
              <a:ea typeface="楷体_GB2312" pitchFamily="49" charset="-122"/>
              <a:sym typeface="Wingdings 2" pitchFamily="18" charset="2"/>
            </a:endParaRPr>
          </a:p>
          <a:p>
            <a:pPr lvl="2">
              <a:lnSpc>
                <a:spcPct val="150000"/>
              </a:lnSpc>
              <a:buClr>
                <a:srgbClr val="0000FF"/>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资产买卖价差收益，买卖价差收益也称资本利得。</a:t>
            </a:r>
            <a:endParaRPr lang="en-US" altLang="zh-CN" sz="2000" dirty="0" smtClean="0">
              <a:latin typeface="楷体_GB2312" pitchFamily="49" charset="-122"/>
              <a:ea typeface="楷体_GB2312" pitchFamily="49" charset="-122"/>
              <a:sym typeface="Wingdings 2" pitchFamily="18" charset="2"/>
            </a:endParaRPr>
          </a:p>
          <a:p>
            <a:pPr lvl="1">
              <a:lnSpc>
                <a:spcPct val="150000"/>
              </a:lnSpc>
              <a:buClr>
                <a:srgbClr val="0000FF"/>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收益高低衡量采用相对指标</a:t>
            </a:r>
            <a:r>
              <a:rPr lang="en-US" altLang="zh-CN" sz="2400" dirty="0" smtClean="0">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收益率，它是金融资产收益与购买金融资产现值之比。</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60648"/>
            <a:ext cx="9144000" cy="4525963"/>
          </a:xfrm>
        </p:spPr>
        <p:txBody>
          <a:bodyPr/>
          <a:lstStyle/>
          <a:p>
            <a:pPr>
              <a:buNone/>
            </a:pPr>
            <a:r>
              <a:rPr lang="zh-CN" altLang="en-US" sz="2800" b="1" dirty="0" smtClean="0">
                <a:latin typeface="楷体_GB2312" pitchFamily="49" charset="-122"/>
                <a:ea typeface="楷体_GB2312" pitchFamily="49" charset="-122"/>
                <a:sym typeface="Wingdings 2" pitchFamily="18" charset="2"/>
              </a:rPr>
              <a:t>（三）金融资产风险与收益的关系</a:t>
            </a:r>
          </a:p>
          <a:p>
            <a:pPr lvl="1">
              <a:lnSpc>
                <a:spcPct val="150000"/>
              </a:lnSpc>
              <a:buClr>
                <a:srgbClr val="0000FF"/>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高收益与高风险</a:t>
            </a:r>
            <a:endParaRPr lang="en-US" altLang="zh-CN" sz="2400" dirty="0" smtClean="0">
              <a:latin typeface="楷体_GB2312" pitchFamily="49" charset="-122"/>
              <a:ea typeface="楷体_GB2312" pitchFamily="49" charset="-122"/>
              <a:sym typeface="Wingdings 2" pitchFamily="18" charset="2"/>
            </a:endParaRPr>
          </a:p>
          <a:p>
            <a:pPr lvl="3">
              <a:lnSpc>
                <a:spcPct val="150000"/>
              </a:lnSpc>
              <a:buClr>
                <a:srgbClr val="0000FF"/>
              </a:buClr>
              <a:buFont typeface="Wingdings" pitchFamily="2" charset="2"/>
              <a:buChar char="ü"/>
            </a:pPr>
            <a:r>
              <a:rPr lang="zh-CN" altLang="en-US" sz="1600" dirty="0" smtClean="0">
                <a:latin typeface="楷体_GB2312" pitchFamily="49" charset="-122"/>
                <a:ea typeface="楷体_GB2312" pitchFamily="49" charset="-122"/>
                <a:sym typeface="Wingdings 2" pitchFamily="18" charset="2"/>
              </a:rPr>
              <a:t>名义收益相对比较低的债券风险要比基金的风险小一些，基金的风险又比股票小。</a:t>
            </a:r>
            <a:endParaRPr lang="en-US" altLang="zh-CN" sz="1600" dirty="0" smtClean="0">
              <a:latin typeface="楷体_GB2312" pitchFamily="49" charset="-122"/>
              <a:ea typeface="楷体_GB2312" pitchFamily="49" charset="-122"/>
              <a:sym typeface="Wingdings 2" pitchFamily="18" charset="2"/>
            </a:endParaRPr>
          </a:p>
          <a:p>
            <a:pPr lvl="1">
              <a:lnSpc>
                <a:spcPct val="150000"/>
              </a:lnSpc>
              <a:buClr>
                <a:srgbClr val="0000FF"/>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风险：投资者</a:t>
            </a:r>
            <a:r>
              <a:rPr lang="zh-CN" altLang="en-US" sz="2400" b="1" dirty="0" smtClean="0">
                <a:solidFill>
                  <a:srgbClr val="0000FF"/>
                </a:solidFill>
                <a:latin typeface="楷体_GB2312" pitchFamily="49" charset="-122"/>
                <a:ea typeface="楷体_GB2312" pitchFamily="49" charset="-122"/>
                <a:sym typeface="Wingdings 2" pitchFamily="18" charset="2"/>
              </a:rPr>
              <a:t>未来实际投资收益率</a:t>
            </a:r>
            <a:r>
              <a:rPr lang="zh-CN" altLang="en-US" sz="2400" dirty="0" smtClean="0">
                <a:latin typeface="楷体_GB2312" pitchFamily="49" charset="-122"/>
                <a:ea typeface="楷体_GB2312" pitchFamily="49" charset="-122"/>
                <a:sym typeface="Wingdings 2" pitchFamily="18" charset="2"/>
              </a:rPr>
              <a:t>与</a:t>
            </a:r>
            <a:r>
              <a:rPr lang="zh-CN" altLang="en-US" sz="2400" b="1" dirty="0" smtClean="0">
                <a:solidFill>
                  <a:srgbClr val="0000FF"/>
                </a:solidFill>
                <a:latin typeface="楷体_GB2312" pitchFamily="49" charset="-122"/>
                <a:ea typeface="楷体_GB2312" pitchFamily="49" charset="-122"/>
                <a:sym typeface="Wingdings 2" pitchFamily="18" charset="2"/>
              </a:rPr>
              <a:t>期望投资收益率</a:t>
            </a:r>
            <a:r>
              <a:rPr lang="zh-CN" altLang="en-US" sz="2400" dirty="0" smtClean="0">
                <a:latin typeface="楷体_GB2312" pitchFamily="49" charset="-122"/>
                <a:ea typeface="楷体_GB2312" pitchFamily="49" charset="-122"/>
                <a:sym typeface="Wingdings 2" pitchFamily="18" charset="2"/>
              </a:rPr>
              <a:t>的</a:t>
            </a:r>
            <a:r>
              <a:rPr lang="zh-CN" altLang="en-US" sz="2400" b="1" dirty="0" smtClean="0">
                <a:solidFill>
                  <a:srgbClr val="0000FF"/>
                </a:solidFill>
                <a:latin typeface="楷体_GB2312" pitchFamily="49" charset="-122"/>
                <a:ea typeface="楷体_GB2312" pitchFamily="49" charset="-122"/>
                <a:sym typeface="Wingdings 2" pitchFamily="18" charset="2"/>
              </a:rPr>
              <a:t>偏离程度</a:t>
            </a:r>
            <a:r>
              <a:rPr lang="zh-CN" altLang="en-US" sz="2400" dirty="0" smtClean="0">
                <a:latin typeface="楷体_GB2312" pitchFamily="49" charset="-122"/>
                <a:ea typeface="楷体_GB2312" pitchFamily="49" charset="-122"/>
                <a:sym typeface="Wingdings 2" pitchFamily="18" charset="2"/>
              </a:rPr>
              <a:t>。</a:t>
            </a:r>
            <a:endParaRPr lang="en-US" altLang="zh-CN" sz="2400" dirty="0" smtClean="0">
              <a:latin typeface="楷体_GB2312" pitchFamily="49" charset="-122"/>
              <a:ea typeface="楷体_GB2312" pitchFamily="49" charset="-122"/>
              <a:sym typeface="Wingdings 2" pitchFamily="18" charset="2"/>
            </a:endParaRPr>
          </a:p>
          <a:p>
            <a:pPr lvl="1">
              <a:lnSpc>
                <a:spcPct val="150000"/>
              </a:lnSpc>
              <a:buClr>
                <a:srgbClr val="0000FF"/>
              </a:buClr>
              <a:buNone/>
            </a:pPr>
            <a:r>
              <a:rPr lang="en-US" altLang="zh-CN" sz="2400" b="1" dirty="0" smtClean="0">
                <a:solidFill>
                  <a:srgbClr val="FF00FF"/>
                </a:solidFill>
                <a:latin typeface="Times New Roman" pitchFamily="18" charset="0"/>
                <a:ea typeface="楷体_GB2312" pitchFamily="49" charset="-122"/>
                <a:cs typeface="Times New Roman" pitchFamily="18" charset="0"/>
              </a:rPr>
              <a:t> 1</a:t>
            </a:r>
            <a:r>
              <a:rPr lang="zh-CN" altLang="en-US" sz="2400" b="1" dirty="0" smtClean="0">
                <a:solidFill>
                  <a:srgbClr val="FF00FF"/>
                </a:solidFill>
                <a:latin typeface="Times New Roman" pitchFamily="18" charset="0"/>
                <a:ea typeface="楷体_GB2312" pitchFamily="49" charset="-122"/>
                <a:cs typeface="Times New Roman" pitchFamily="18" charset="0"/>
              </a:rPr>
              <a:t>、非组合投资资产的收益与风险</a:t>
            </a:r>
            <a:endParaRPr lang="en-US" altLang="zh-CN" sz="2400" b="1" dirty="0" smtClean="0">
              <a:solidFill>
                <a:srgbClr val="FF00FF"/>
              </a:solidFill>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非组合投资是投资者购买了</a:t>
            </a:r>
            <a:r>
              <a:rPr lang="zh-CN" altLang="en-US" sz="2400" b="1" dirty="0" smtClean="0">
                <a:solidFill>
                  <a:srgbClr val="0000FF"/>
                </a:solidFill>
                <a:latin typeface="楷体_GB2312" pitchFamily="49" charset="-122"/>
                <a:ea typeface="楷体_GB2312" pitchFamily="49" charset="-122"/>
                <a:sym typeface="Wingdings 2" pitchFamily="18" charset="2"/>
              </a:rPr>
              <a:t>单一资产</a:t>
            </a:r>
            <a:r>
              <a:rPr lang="zh-CN" altLang="en-US" sz="2400" dirty="0" smtClean="0">
                <a:latin typeface="楷体_GB2312" pitchFamily="49" charset="-122"/>
                <a:ea typeface="楷体_GB2312" pitchFamily="49" charset="-122"/>
                <a:sym typeface="Wingdings 2" pitchFamily="18" charset="2"/>
              </a:rPr>
              <a:t>进行投资，风险和收益是单只股票或债券的风险与收益。</a:t>
            </a:r>
            <a:endParaRPr lang="en-US" altLang="zh-CN" sz="2400" dirty="0" smtClean="0">
              <a:latin typeface="楷体_GB2312" pitchFamily="49" charset="-122"/>
              <a:ea typeface="楷体_GB2312" pitchFamily="49" charset="-122"/>
              <a:sym typeface="Wingdings 2" pitchFamily="18" charset="2"/>
            </a:endParaRPr>
          </a:p>
          <a:p>
            <a:pPr lvl="1">
              <a:lnSpc>
                <a:spcPct val="150000"/>
              </a:lnSpc>
              <a:buClr>
                <a:srgbClr val="0000FF"/>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简化的金融资产投资收益率计算公式为：</a:t>
            </a:r>
          </a:p>
          <a:p>
            <a:pPr lvl="1">
              <a:lnSpc>
                <a:spcPct val="150000"/>
              </a:lnSpc>
              <a:buClr>
                <a:srgbClr val="0000FF"/>
              </a:buClr>
              <a:buFont typeface="Wingdings" pitchFamily="2" charset="2"/>
              <a:buChar char="Ø"/>
            </a:pPr>
            <a:endParaRPr lang="zh-CN" altLang="en-US" sz="2400" dirty="0" smtClean="0">
              <a:latin typeface="楷体_GB2312" pitchFamily="49" charset="-122"/>
              <a:ea typeface="楷体_GB2312" pitchFamily="49" charset="-122"/>
              <a:sym typeface="Wingdings 2" pitchFamily="18" charset="2"/>
            </a:endParaRPr>
          </a:p>
        </p:txBody>
      </p:sp>
      <p:sp>
        <p:nvSpPr>
          <p:cNvPr id="2826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2628" name="Object 4"/>
          <p:cNvGraphicFramePr>
            <a:graphicFrameLocks noChangeAspect="1"/>
          </p:cNvGraphicFramePr>
          <p:nvPr/>
        </p:nvGraphicFramePr>
        <p:xfrm>
          <a:off x="1979712" y="5589240"/>
          <a:ext cx="2016224" cy="876015"/>
        </p:xfrm>
        <a:graphic>
          <a:graphicData uri="http://schemas.openxmlformats.org/presentationml/2006/ole">
            <p:oleObj spid="_x0000_s282628" name="Equation" r:id="rId3" imgW="927100" imgH="393700" progId="Equation.DSMT4">
              <p:embed/>
            </p:oleObj>
          </a:graphicData>
        </a:graphic>
      </p:graphicFrame>
      <p:graphicFrame>
        <p:nvGraphicFramePr>
          <p:cNvPr id="282631" name="Object 7"/>
          <p:cNvGraphicFramePr>
            <a:graphicFrameLocks noChangeAspect="1"/>
          </p:cNvGraphicFramePr>
          <p:nvPr/>
        </p:nvGraphicFramePr>
        <p:xfrm>
          <a:off x="4139952" y="5589240"/>
          <a:ext cx="4536504" cy="751610"/>
        </p:xfrm>
        <a:graphic>
          <a:graphicData uri="http://schemas.openxmlformats.org/presentationml/2006/ole">
            <p:oleObj spid="_x0000_s282631" name="Equation" r:id="rId4" imgW="2590560" imgH="419040" progId="Equation.DSMT4">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76672"/>
            <a:ext cx="9144000" cy="4525963"/>
          </a:xfrm>
        </p:spPr>
        <p:txBody>
          <a:bodyPr/>
          <a:lstStyle/>
          <a:p>
            <a:pPr>
              <a:buNone/>
            </a:pPr>
            <a:r>
              <a:rPr lang="zh-CN" altLang="en-US" sz="2800" b="1" dirty="0" smtClean="0">
                <a:latin typeface="楷体_GB2312" pitchFamily="49" charset="-122"/>
                <a:ea typeface="楷体_GB2312" pitchFamily="49" charset="-122"/>
                <a:sym typeface="Wingdings 2" pitchFamily="18" charset="2"/>
              </a:rPr>
              <a:t>（三）金融资产风险与收益的关系</a:t>
            </a:r>
          </a:p>
          <a:p>
            <a:pPr lvl="1">
              <a:lnSpc>
                <a:spcPct val="150000"/>
              </a:lnSpc>
              <a:buClr>
                <a:srgbClr val="0000FF"/>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投资者的期望收益率</a:t>
            </a:r>
            <a:endParaRPr lang="en-US" altLang="zh-CN" sz="2400" dirty="0" smtClean="0">
              <a:latin typeface="楷体_GB2312" pitchFamily="49" charset="-122"/>
              <a:ea typeface="楷体_GB2312" pitchFamily="49" charset="-122"/>
              <a:sym typeface="Wingdings 2" pitchFamily="18" charset="2"/>
            </a:endParaRPr>
          </a:p>
          <a:p>
            <a:pPr lvl="2">
              <a:lnSpc>
                <a:spcPct val="150000"/>
              </a:lnSpc>
              <a:buClr>
                <a:srgbClr val="0000FF"/>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是未来投资收益率各种可能值的加权平均，权数为每种可能结果出现的概率。</a:t>
            </a:r>
            <a:endParaRPr lang="en-US" altLang="zh-CN" sz="2000" dirty="0" smtClean="0">
              <a:latin typeface="楷体_GB2312" pitchFamily="49" charset="-122"/>
              <a:ea typeface="楷体_GB2312" pitchFamily="49" charset="-122"/>
              <a:sym typeface="Wingdings 2" pitchFamily="18" charset="2"/>
            </a:endParaRPr>
          </a:p>
          <a:p>
            <a:pPr lvl="2">
              <a:lnSpc>
                <a:spcPct val="150000"/>
              </a:lnSpc>
              <a:buClr>
                <a:srgbClr val="0000FF"/>
              </a:buClr>
              <a:buFont typeface="Wingdings" pitchFamily="2" charset="2"/>
              <a:buChar char="ü"/>
            </a:pPr>
            <a:endParaRPr lang="en-US" altLang="zh-CN" sz="2000" dirty="0" smtClean="0">
              <a:latin typeface="楷体_GB2312" pitchFamily="49" charset="-122"/>
              <a:ea typeface="楷体_GB2312" pitchFamily="49" charset="-122"/>
              <a:sym typeface="Wingdings 2" pitchFamily="18" charset="2"/>
            </a:endParaRPr>
          </a:p>
          <a:p>
            <a:pPr lvl="1">
              <a:lnSpc>
                <a:spcPct val="150000"/>
              </a:lnSpc>
              <a:buClr>
                <a:srgbClr val="0000FF"/>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投资收益率与期望投资收益率之间的偏离程度用标准差统计值表示：</a:t>
            </a:r>
            <a:endParaRPr lang="en-US" altLang="zh-CN" sz="2400" dirty="0" smtClean="0">
              <a:latin typeface="楷体_GB2312" pitchFamily="49" charset="-122"/>
              <a:ea typeface="楷体_GB2312" pitchFamily="49" charset="-122"/>
              <a:sym typeface="Wingdings 2" pitchFamily="18" charset="2"/>
            </a:endParaRPr>
          </a:p>
          <a:p>
            <a:pPr lvl="1">
              <a:lnSpc>
                <a:spcPct val="150000"/>
              </a:lnSpc>
              <a:buClr>
                <a:srgbClr val="0000FF"/>
              </a:buClr>
              <a:buFont typeface="Wingdings" pitchFamily="2" charset="2"/>
              <a:buChar char="Ø"/>
            </a:pPr>
            <a:endParaRPr lang="en-US" altLang="zh-CN" sz="2400" dirty="0" smtClean="0">
              <a:latin typeface="楷体_GB2312" pitchFamily="49" charset="-122"/>
              <a:ea typeface="楷体_GB2312" pitchFamily="49" charset="-122"/>
              <a:sym typeface="Wingdings 2" pitchFamily="18" charset="2"/>
            </a:endParaRPr>
          </a:p>
          <a:p>
            <a:pPr lvl="3">
              <a:lnSpc>
                <a:spcPct val="150000"/>
              </a:lnSpc>
              <a:buClr>
                <a:srgbClr val="0000FF"/>
              </a:buClr>
              <a:buFont typeface="Wingdings" pitchFamily="2" charset="2"/>
              <a:buChar char="ü"/>
            </a:pPr>
            <a:endParaRPr lang="en-US" altLang="zh-CN" sz="1600" dirty="0" smtClean="0">
              <a:latin typeface="楷体_GB2312" pitchFamily="49" charset="-122"/>
              <a:ea typeface="楷体_GB2312" pitchFamily="49" charset="-122"/>
              <a:sym typeface="Wingdings 2" pitchFamily="18" charset="2"/>
            </a:endParaRPr>
          </a:p>
        </p:txBody>
      </p:sp>
      <p:sp>
        <p:nvSpPr>
          <p:cNvPr id="2826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2631" name="Object 7"/>
          <p:cNvGraphicFramePr>
            <a:graphicFrameLocks noChangeAspect="1"/>
          </p:cNvGraphicFramePr>
          <p:nvPr/>
        </p:nvGraphicFramePr>
        <p:xfrm>
          <a:off x="3995936" y="2276872"/>
          <a:ext cx="4779962" cy="796925"/>
        </p:xfrm>
        <a:graphic>
          <a:graphicData uri="http://schemas.openxmlformats.org/presentationml/2006/ole">
            <p:oleObj spid="_x0000_s289795" name="Equation" r:id="rId3" imgW="2730240" imgH="444240" progId="Equation.DSMT4">
              <p:embed/>
            </p:oleObj>
          </a:graphicData>
        </a:graphic>
      </p:graphicFrame>
      <p:sp>
        <p:nvSpPr>
          <p:cNvPr id="28979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9796" name="Object 4"/>
          <p:cNvGraphicFramePr>
            <a:graphicFrameLocks noChangeAspect="1"/>
          </p:cNvGraphicFramePr>
          <p:nvPr/>
        </p:nvGraphicFramePr>
        <p:xfrm>
          <a:off x="2555776" y="2204864"/>
          <a:ext cx="1357865" cy="864096"/>
        </p:xfrm>
        <a:graphic>
          <a:graphicData uri="http://schemas.openxmlformats.org/presentationml/2006/ole">
            <p:oleObj spid="_x0000_s289796" name="Equation" r:id="rId4" imgW="634725" imgH="393529" progId="Equation.DSMT4">
              <p:embed/>
            </p:oleObj>
          </a:graphicData>
        </a:graphic>
      </p:graphicFrame>
      <p:sp>
        <p:nvSpPr>
          <p:cNvPr id="28979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9798" name="Object 6"/>
          <p:cNvGraphicFramePr>
            <a:graphicFrameLocks noChangeAspect="1"/>
          </p:cNvGraphicFramePr>
          <p:nvPr/>
        </p:nvGraphicFramePr>
        <p:xfrm>
          <a:off x="2771800" y="4221088"/>
          <a:ext cx="2313119" cy="864096"/>
        </p:xfrm>
        <a:graphic>
          <a:graphicData uri="http://schemas.openxmlformats.org/presentationml/2006/ole">
            <p:oleObj spid="_x0000_s289798" name="Equation" r:id="rId5" imgW="1104900" imgH="419100" progId="Equation.DSMT4">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404664"/>
            <a:ext cx="5771132" cy="769441"/>
          </a:xfrm>
          <a:prstGeom prst="rect">
            <a:avLst/>
          </a:prstGeom>
          <a:noFill/>
        </p:spPr>
        <p:txBody>
          <a:bodyPr wrap="none" rtlCol="0">
            <a:spAutoFit/>
          </a:bodyPr>
          <a:lstStyle/>
          <a:p>
            <a:pPr>
              <a:buClr>
                <a:srgbClr val="0000FF"/>
              </a:buClr>
              <a:buFont typeface="Wingdings" pitchFamily="2" charset="2"/>
              <a:buChar char="Ø"/>
            </a:pPr>
            <a:r>
              <a:rPr lang="zh-CN" altLang="en-US" sz="2400" dirty="0" smtClean="0">
                <a:latin typeface="Times New Roman" panose="02020603050405020304" pitchFamily="18" charset="0"/>
                <a:ea typeface="楷体_GB2312" pitchFamily="49" charset="-122"/>
                <a:cs typeface="Times New Roman" panose="02020603050405020304" pitchFamily="18" charset="0"/>
              </a:rPr>
              <a:t>例子</a:t>
            </a:r>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lvl="2">
              <a:buClr>
                <a:srgbClr val="0000FF"/>
              </a:buClr>
              <a:buFont typeface="Wingdings" pitchFamily="2" charset="2"/>
              <a:buChar char="ü"/>
            </a:pPr>
            <a:r>
              <a:rPr lang="zh-CN" altLang="en-US" sz="2000" dirty="0" smtClean="0">
                <a:latin typeface="Times New Roman" panose="02020603050405020304" pitchFamily="18" charset="0"/>
                <a:ea typeface="楷体_GB2312" pitchFamily="49" charset="-122"/>
                <a:cs typeface="Times New Roman" panose="02020603050405020304" pitchFamily="18" charset="0"/>
              </a:rPr>
              <a:t>假设</a:t>
            </a:r>
            <a:r>
              <a:rPr lang="en-US" altLang="zh-CN" sz="2000" dirty="0" smtClean="0">
                <a:latin typeface="Times New Roman" panose="02020603050405020304" pitchFamily="18" charset="0"/>
                <a:ea typeface="楷体_GB2312" pitchFamily="49" charset="-122"/>
                <a:cs typeface="Times New Roman" panose="02020603050405020304" pitchFamily="18" charset="0"/>
              </a:rPr>
              <a:t>A</a:t>
            </a:r>
            <a:r>
              <a:rPr lang="zh-CN" altLang="en-US" sz="2000" dirty="0" smtClean="0">
                <a:latin typeface="Times New Roman" panose="02020603050405020304" pitchFamily="18" charset="0"/>
                <a:ea typeface="楷体_GB2312" pitchFamily="49" charset="-122"/>
                <a:cs typeface="Times New Roman" panose="02020603050405020304" pitchFamily="18" charset="0"/>
              </a:rPr>
              <a:t>、</a:t>
            </a:r>
            <a:r>
              <a:rPr lang="en-US" altLang="zh-CN" sz="2000" dirty="0" smtClean="0">
                <a:latin typeface="Times New Roman" panose="02020603050405020304" pitchFamily="18" charset="0"/>
                <a:ea typeface="楷体_GB2312" pitchFamily="49" charset="-122"/>
                <a:cs typeface="Times New Roman" panose="02020603050405020304" pitchFamily="18" charset="0"/>
              </a:rPr>
              <a:t>B</a:t>
            </a:r>
            <a:r>
              <a:rPr lang="zh-CN" altLang="en-US" sz="2000" dirty="0" smtClean="0">
                <a:latin typeface="Times New Roman" panose="02020603050405020304" pitchFamily="18" charset="0"/>
                <a:ea typeface="楷体_GB2312" pitchFamily="49" charset="-122"/>
                <a:cs typeface="Times New Roman" panose="02020603050405020304" pitchFamily="18" charset="0"/>
              </a:rPr>
              <a:t>两支股票的收益如下表所示：</a:t>
            </a:r>
            <a:endParaRPr lang="zh-CN" altLang="en-US" sz="2000" dirty="0">
              <a:latin typeface="Times New Roman" panose="02020603050405020304" pitchFamily="18" charset="0"/>
              <a:ea typeface="楷体_GB2312" pitchFamily="49"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 xmlns:p14="http://schemas.microsoft.com/office/powerpoint/2010/main" val="3258826736"/>
              </p:ext>
            </p:extLst>
          </p:nvPr>
        </p:nvGraphicFramePr>
        <p:xfrm>
          <a:off x="1475656" y="1268760"/>
          <a:ext cx="6096000" cy="111252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zh-CN" altLang="en-US" b="0" dirty="0" smtClean="0">
                          <a:solidFill>
                            <a:schemeClr val="tx1"/>
                          </a:solidFill>
                          <a:latin typeface="Times New Roman" pitchFamily="18" charset="0"/>
                          <a:ea typeface="楷体_GB2312" pitchFamily="49" charset="-122"/>
                          <a:cs typeface="Times New Roman" pitchFamily="18" charset="0"/>
                        </a:rPr>
                        <a:t>年份</a:t>
                      </a:r>
                      <a:endParaRPr lang="zh-CN" altLang="en-US" b="0" dirty="0">
                        <a:solidFill>
                          <a:schemeClr val="tx1"/>
                        </a:solidFill>
                        <a:latin typeface="Times New Roman" pitchFamily="18" charset="0"/>
                        <a:ea typeface="楷体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楷体_GB2312" pitchFamily="49" charset="-122"/>
                          <a:cs typeface="Times New Roman" pitchFamily="18" charset="0"/>
                        </a:rPr>
                        <a:t>2004</a:t>
                      </a:r>
                      <a:endParaRPr lang="zh-CN" altLang="en-US" b="0" dirty="0">
                        <a:solidFill>
                          <a:schemeClr val="tx1"/>
                        </a:solidFill>
                        <a:latin typeface="Times New Roman" pitchFamily="18" charset="0"/>
                        <a:ea typeface="楷体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楷体_GB2312" pitchFamily="49" charset="-122"/>
                          <a:cs typeface="Times New Roman" pitchFamily="18" charset="0"/>
                        </a:rPr>
                        <a:t>2005</a:t>
                      </a:r>
                      <a:endParaRPr lang="zh-CN" altLang="en-US" b="0" dirty="0">
                        <a:solidFill>
                          <a:schemeClr val="tx1"/>
                        </a:solidFill>
                        <a:latin typeface="Times New Roman" pitchFamily="18" charset="0"/>
                        <a:ea typeface="楷体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楷体_GB2312" pitchFamily="49" charset="-122"/>
                          <a:cs typeface="Times New Roman" pitchFamily="18" charset="0"/>
                        </a:rPr>
                        <a:t>2006</a:t>
                      </a:r>
                      <a:endParaRPr lang="zh-CN" altLang="en-US" b="0" dirty="0">
                        <a:solidFill>
                          <a:schemeClr val="tx1"/>
                        </a:solidFill>
                        <a:latin typeface="Times New Roman" pitchFamily="18" charset="0"/>
                        <a:ea typeface="楷体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楷体_GB2312" pitchFamily="49" charset="-122"/>
                          <a:cs typeface="Times New Roman" pitchFamily="18" charset="0"/>
                        </a:rPr>
                        <a:t>2007</a:t>
                      </a:r>
                      <a:endParaRPr lang="zh-CN" altLang="en-US" b="0" dirty="0">
                        <a:solidFill>
                          <a:schemeClr val="tx1"/>
                        </a:solidFill>
                        <a:latin typeface="Times New Roman" pitchFamily="18" charset="0"/>
                        <a:ea typeface="楷体_GB2312" pitchFamily="49" charset="-122"/>
                        <a:cs typeface="Times New Roman" pitchFamily="18" charset="0"/>
                      </a:endParaRPr>
                    </a:p>
                  </a:txBody>
                  <a:tcPr/>
                </a:tc>
              </a:tr>
              <a:tr h="370840">
                <a:tc>
                  <a:txBody>
                    <a:bodyPr/>
                    <a:lstStyle/>
                    <a:p>
                      <a:pPr algn="ctr"/>
                      <a:r>
                        <a:rPr lang="en-US" altLang="zh-CN" b="0" dirty="0" smtClean="0">
                          <a:latin typeface="Times New Roman" pitchFamily="18" charset="0"/>
                          <a:ea typeface="楷体_GB2312" pitchFamily="49" charset="-122"/>
                          <a:cs typeface="Times New Roman" pitchFamily="18" charset="0"/>
                        </a:rPr>
                        <a:t>A</a:t>
                      </a:r>
                      <a:r>
                        <a:rPr lang="zh-CN" altLang="en-US" b="0" dirty="0" smtClean="0">
                          <a:latin typeface="Times New Roman" pitchFamily="18" charset="0"/>
                          <a:ea typeface="楷体_GB2312" pitchFamily="49" charset="-122"/>
                          <a:cs typeface="Times New Roman" pitchFamily="18" charset="0"/>
                        </a:rPr>
                        <a:t>股票</a:t>
                      </a:r>
                      <a:endParaRPr lang="zh-CN" altLang="en-US" b="0" dirty="0">
                        <a:latin typeface="Times New Roman" pitchFamily="18" charset="0"/>
                        <a:ea typeface="楷体_GB2312" pitchFamily="49" charset="-122"/>
                        <a:cs typeface="Times New Roman" pitchFamily="18" charset="0"/>
                      </a:endParaRPr>
                    </a:p>
                  </a:txBody>
                  <a:tcPr/>
                </a:tc>
                <a:tc>
                  <a:txBody>
                    <a:bodyPr/>
                    <a:lstStyle/>
                    <a:p>
                      <a:pPr algn="ctr"/>
                      <a:r>
                        <a:rPr lang="en-US" altLang="zh-CN" b="0" dirty="0" smtClean="0">
                          <a:latin typeface="Times New Roman" pitchFamily="18" charset="0"/>
                          <a:ea typeface="楷体_GB2312" pitchFamily="49" charset="-122"/>
                          <a:cs typeface="Times New Roman" pitchFamily="18" charset="0"/>
                        </a:rPr>
                        <a:t>-5%</a:t>
                      </a:r>
                      <a:endParaRPr lang="zh-CN" altLang="en-US" b="0" dirty="0">
                        <a:latin typeface="Times New Roman" pitchFamily="18" charset="0"/>
                        <a:ea typeface="楷体_GB2312" pitchFamily="49" charset="-122"/>
                        <a:cs typeface="Times New Roman" pitchFamily="18" charset="0"/>
                      </a:endParaRPr>
                    </a:p>
                  </a:txBody>
                  <a:tcPr/>
                </a:tc>
                <a:tc>
                  <a:txBody>
                    <a:bodyPr/>
                    <a:lstStyle/>
                    <a:p>
                      <a:pPr algn="ctr"/>
                      <a:r>
                        <a:rPr lang="en-US" altLang="zh-CN" b="0" dirty="0" smtClean="0">
                          <a:latin typeface="Times New Roman" pitchFamily="18" charset="0"/>
                          <a:ea typeface="楷体_GB2312" pitchFamily="49" charset="-122"/>
                          <a:cs typeface="Times New Roman" pitchFamily="18" charset="0"/>
                        </a:rPr>
                        <a:t>10%</a:t>
                      </a:r>
                      <a:endParaRPr lang="zh-CN" altLang="en-US" b="0" dirty="0">
                        <a:latin typeface="Times New Roman" pitchFamily="18" charset="0"/>
                        <a:ea typeface="楷体_GB2312" pitchFamily="49" charset="-122"/>
                        <a:cs typeface="Times New Roman" pitchFamily="18" charset="0"/>
                      </a:endParaRPr>
                    </a:p>
                  </a:txBody>
                  <a:tcPr/>
                </a:tc>
                <a:tc>
                  <a:txBody>
                    <a:bodyPr/>
                    <a:lstStyle/>
                    <a:p>
                      <a:pPr algn="ctr"/>
                      <a:r>
                        <a:rPr lang="en-US" altLang="zh-CN" b="0" dirty="0" smtClean="0">
                          <a:latin typeface="Times New Roman" pitchFamily="18" charset="0"/>
                          <a:ea typeface="楷体_GB2312" pitchFamily="49" charset="-122"/>
                          <a:cs typeface="Times New Roman" pitchFamily="18" charset="0"/>
                        </a:rPr>
                        <a:t>20%</a:t>
                      </a:r>
                      <a:endParaRPr lang="zh-CN" altLang="en-US" b="0" dirty="0">
                        <a:latin typeface="Times New Roman" pitchFamily="18" charset="0"/>
                        <a:ea typeface="楷体_GB2312" pitchFamily="49" charset="-122"/>
                        <a:cs typeface="Times New Roman" pitchFamily="18" charset="0"/>
                      </a:endParaRPr>
                    </a:p>
                  </a:txBody>
                  <a:tcPr/>
                </a:tc>
                <a:tc>
                  <a:txBody>
                    <a:bodyPr/>
                    <a:lstStyle/>
                    <a:p>
                      <a:pPr algn="ctr"/>
                      <a:r>
                        <a:rPr lang="en-US" altLang="zh-CN" b="0" dirty="0" smtClean="0">
                          <a:latin typeface="Times New Roman" pitchFamily="18" charset="0"/>
                          <a:ea typeface="楷体_GB2312" pitchFamily="49" charset="-122"/>
                          <a:cs typeface="Times New Roman" pitchFamily="18" charset="0"/>
                        </a:rPr>
                        <a:t>22%</a:t>
                      </a:r>
                      <a:endParaRPr lang="zh-CN" altLang="en-US" b="0" dirty="0">
                        <a:latin typeface="Times New Roman" pitchFamily="18" charset="0"/>
                        <a:ea typeface="楷体_GB2312" pitchFamily="49" charset="-122"/>
                        <a:cs typeface="Times New Roman" pitchFamily="18" charset="0"/>
                      </a:endParaRPr>
                    </a:p>
                  </a:txBody>
                  <a:tcPr/>
                </a:tc>
              </a:tr>
              <a:tr h="370840">
                <a:tc>
                  <a:txBody>
                    <a:bodyPr/>
                    <a:lstStyle/>
                    <a:p>
                      <a:pPr algn="ctr"/>
                      <a:r>
                        <a:rPr lang="en-US" altLang="zh-CN" b="0" dirty="0" smtClean="0">
                          <a:latin typeface="Times New Roman" pitchFamily="18" charset="0"/>
                          <a:ea typeface="楷体_GB2312" pitchFamily="49" charset="-122"/>
                          <a:cs typeface="Times New Roman" pitchFamily="18" charset="0"/>
                        </a:rPr>
                        <a:t>B</a:t>
                      </a:r>
                      <a:r>
                        <a:rPr lang="zh-CN" altLang="en-US" b="0" dirty="0" smtClean="0">
                          <a:latin typeface="Times New Roman" pitchFamily="18" charset="0"/>
                          <a:ea typeface="楷体_GB2312" pitchFamily="49" charset="-122"/>
                          <a:cs typeface="Times New Roman" pitchFamily="18" charset="0"/>
                        </a:rPr>
                        <a:t>股票</a:t>
                      </a:r>
                      <a:endParaRPr lang="zh-CN" altLang="en-US" b="0" dirty="0">
                        <a:latin typeface="Times New Roman" pitchFamily="18" charset="0"/>
                        <a:ea typeface="楷体_GB2312" pitchFamily="49" charset="-122"/>
                        <a:cs typeface="Times New Roman" pitchFamily="18" charset="0"/>
                      </a:endParaRPr>
                    </a:p>
                  </a:txBody>
                  <a:tcPr/>
                </a:tc>
                <a:tc>
                  <a:txBody>
                    <a:bodyPr/>
                    <a:lstStyle/>
                    <a:p>
                      <a:pPr algn="ctr"/>
                      <a:r>
                        <a:rPr lang="en-US" altLang="zh-CN" b="0" dirty="0" smtClean="0">
                          <a:latin typeface="Times New Roman" pitchFamily="18" charset="0"/>
                          <a:ea typeface="楷体_GB2312" pitchFamily="49" charset="-122"/>
                          <a:cs typeface="Times New Roman" pitchFamily="18" charset="0"/>
                        </a:rPr>
                        <a:t>9%</a:t>
                      </a:r>
                      <a:endParaRPr lang="zh-CN" altLang="en-US" b="0" dirty="0">
                        <a:latin typeface="Times New Roman" pitchFamily="18" charset="0"/>
                        <a:ea typeface="楷体_GB2312" pitchFamily="49" charset="-122"/>
                        <a:cs typeface="Times New Roman" pitchFamily="18" charset="0"/>
                      </a:endParaRPr>
                    </a:p>
                  </a:txBody>
                  <a:tcPr/>
                </a:tc>
                <a:tc>
                  <a:txBody>
                    <a:bodyPr/>
                    <a:lstStyle/>
                    <a:p>
                      <a:pPr algn="ctr"/>
                      <a:r>
                        <a:rPr lang="en-US" altLang="zh-CN" b="0" dirty="0" smtClean="0">
                          <a:latin typeface="Times New Roman" pitchFamily="18" charset="0"/>
                          <a:ea typeface="楷体_GB2312" pitchFamily="49" charset="-122"/>
                          <a:cs typeface="Times New Roman" pitchFamily="18" charset="0"/>
                        </a:rPr>
                        <a:t>-3%</a:t>
                      </a:r>
                      <a:endParaRPr lang="zh-CN" altLang="en-US" b="0" dirty="0">
                        <a:latin typeface="Times New Roman" pitchFamily="18" charset="0"/>
                        <a:ea typeface="楷体_GB2312" pitchFamily="49" charset="-122"/>
                        <a:cs typeface="Times New Roman" pitchFamily="18" charset="0"/>
                      </a:endParaRPr>
                    </a:p>
                  </a:txBody>
                  <a:tcPr/>
                </a:tc>
                <a:tc>
                  <a:txBody>
                    <a:bodyPr/>
                    <a:lstStyle/>
                    <a:p>
                      <a:pPr algn="ctr"/>
                      <a:r>
                        <a:rPr lang="en-US" altLang="zh-CN" b="0" dirty="0" smtClean="0">
                          <a:latin typeface="Times New Roman" pitchFamily="18" charset="0"/>
                          <a:ea typeface="楷体_GB2312" pitchFamily="49" charset="-122"/>
                          <a:cs typeface="Times New Roman" pitchFamily="18" charset="0"/>
                        </a:rPr>
                        <a:t>10%</a:t>
                      </a:r>
                      <a:endParaRPr lang="zh-CN" altLang="en-US" b="0" dirty="0">
                        <a:latin typeface="Times New Roman" pitchFamily="18" charset="0"/>
                        <a:ea typeface="楷体_GB2312" pitchFamily="49" charset="-122"/>
                        <a:cs typeface="Times New Roman" pitchFamily="18" charset="0"/>
                      </a:endParaRPr>
                    </a:p>
                  </a:txBody>
                  <a:tcPr/>
                </a:tc>
                <a:tc>
                  <a:txBody>
                    <a:bodyPr/>
                    <a:lstStyle/>
                    <a:p>
                      <a:pPr algn="ctr"/>
                      <a:r>
                        <a:rPr lang="en-US" altLang="zh-CN" b="0" dirty="0" smtClean="0">
                          <a:latin typeface="Times New Roman" pitchFamily="18" charset="0"/>
                          <a:ea typeface="楷体_GB2312" pitchFamily="49" charset="-122"/>
                          <a:cs typeface="Times New Roman" pitchFamily="18" charset="0"/>
                        </a:rPr>
                        <a:t>18%</a:t>
                      </a:r>
                      <a:endParaRPr lang="zh-CN" altLang="en-US" b="0" dirty="0">
                        <a:latin typeface="Times New Roman" pitchFamily="18" charset="0"/>
                        <a:ea typeface="楷体_GB2312" pitchFamily="49" charset="-122"/>
                        <a:cs typeface="Times New Roman" pitchFamily="18" charset="0"/>
                      </a:endParaRPr>
                    </a:p>
                  </a:txBody>
                  <a:tcPr/>
                </a:tc>
              </a:tr>
            </a:tbl>
          </a:graphicData>
        </a:graphic>
      </p:graphicFrame>
      <p:sp>
        <p:nvSpPr>
          <p:cNvPr id="7" name="TextBox 6"/>
          <p:cNvSpPr txBox="1"/>
          <p:nvPr/>
        </p:nvSpPr>
        <p:spPr>
          <a:xfrm>
            <a:off x="683568" y="2492896"/>
            <a:ext cx="4488729" cy="677108"/>
          </a:xfrm>
          <a:prstGeom prst="rect">
            <a:avLst/>
          </a:prstGeom>
          <a:noFill/>
        </p:spPr>
        <p:txBody>
          <a:bodyPr wrap="none" rtlCol="0">
            <a:spAutoFit/>
          </a:bodyPr>
          <a:lstStyle/>
          <a:p>
            <a:pPr lvl="2">
              <a:buClr>
                <a:srgbClr val="0000FF"/>
              </a:buClr>
              <a:buFont typeface="Wingdings" pitchFamily="2" charset="2"/>
              <a:buChar char="ü"/>
            </a:pPr>
            <a:r>
              <a:rPr lang="zh-CN" altLang="en-US" sz="2000" dirty="0" smtClean="0">
                <a:latin typeface="Times New Roman" panose="02020603050405020304" pitchFamily="18" charset="0"/>
                <a:ea typeface="楷体_GB2312" pitchFamily="49" charset="-122"/>
                <a:cs typeface="Times New Roman" panose="02020603050405020304" pitchFamily="18" charset="0"/>
              </a:rPr>
              <a:t>则</a:t>
            </a:r>
            <a:r>
              <a:rPr lang="en-US" altLang="zh-CN" sz="2000" dirty="0" smtClean="0">
                <a:latin typeface="Times New Roman" panose="02020603050405020304" pitchFamily="18" charset="0"/>
                <a:ea typeface="楷体_GB2312" pitchFamily="49" charset="-122"/>
                <a:cs typeface="Times New Roman" panose="02020603050405020304" pitchFamily="18" charset="0"/>
              </a:rPr>
              <a:t>A</a:t>
            </a:r>
            <a:r>
              <a:rPr lang="zh-CN" altLang="en-US" sz="2000" dirty="0" smtClean="0">
                <a:latin typeface="Times New Roman" panose="02020603050405020304" pitchFamily="18" charset="0"/>
                <a:ea typeface="楷体_GB2312" pitchFamily="49" charset="-122"/>
                <a:cs typeface="Times New Roman" panose="02020603050405020304" pitchFamily="18" charset="0"/>
              </a:rPr>
              <a:t>、</a:t>
            </a:r>
            <a:r>
              <a:rPr lang="en-US" altLang="zh-CN" sz="2000" dirty="0" smtClean="0">
                <a:latin typeface="Times New Roman" panose="02020603050405020304" pitchFamily="18" charset="0"/>
                <a:ea typeface="楷体_GB2312" pitchFamily="49" charset="-122"/>
                <a:cs typeface="Times New Roman" panose="02020603050405020304" pitchFamily="18" charset="0"/>
              </a:rPr>
              <a:t>B</a:t>
            </a:r>
            <a:r>
              <a:rPr lang="zh-CN" altLang="en-US" sz="2000" dirty="0" smtClean="0">
                <a:latin typeface="Times New Roman" panose="02020603050405020304" pitchFamily="18" charset="0"/>
                <a:ea typeface="楷体_GB2312" pitchFamily="49" charset="-122"/>
                <a:cs typeface="Times New Roman" panose="02020603050405020304" pitchFamily="18" charset="0"/>
              </a:rPr>
              <a:t>股票的期望收益为：</a:t>
            </a:r>
            <a:endParaRPr lang="en-US" altLang="zh-CN" sz="2000" dirty="0" smtClean="0">
              <a:latin typeface="Times New Roman" panose="02020603050405020304" pitchFamily="18" charset="0"/>
              <a:ea typeface="楷体_GB2312" pitchFamily="49" charset="-122"/>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2051" name="Object 3"/>
          <p:cNvGraphicFramePr>
            <a:graphicFrameLocks noChangeAspect="1"/>
          </p:cNvGraphicFramePr>
          <p:nvPr>
            <p:extLst>
              <p:ext uri="{D42A27DB-BD31-4B8C-83A1-F6EECF244321}">
                <p14:modId xmlns="" xmlns:p14="http://schemas.microsoft.com/office/powerpoint/2010/main" val="3871278397"/>
              </p:ext>
            </p:extLst>
          </p:nvPr>
        </p:nvGraphicFramePr>
        <p:xfrm>
          <a:off x="2051720" y="2996952"/>
          <a:ext cx="4930775" cy="679450"/>
        </p:xfrm>
        <a:graphic>
          <a:graphicData uri="http://schemas.openxmlformats.org/presentationml/2006/ole">
            <p:oleObj spid="_x0000_s2087" name="Equation" r:id="rId3" imgW="2857320" imgH="393480" progId="Equation.DSMT4">
              <p:embed/>
            </p:oleObj>
          </a:graphicData>
        </a:graphic>
      </p:graphicFrame>
      <p:graphicFrame>
        <p:nvGraphicFramePr>
          <p:cNvPr id="2052" name="Object 4"/>
          <p:cNvGraphicFramePr>
            <a:graphicFrameLocks noChangeAspect="1"/>
          </p:cNvGraphicFramePr>
          <p:nvPr>
            <p:extLst>
              <p:ext uri="{D42A27DB-BD31-4B8C-83A1-F6EECF244321}">
                <p14:modId xmlns="" xmlns:p14="http://schemas.microsoft.com/office/powerpoint/2010/main" val="1255870383"/>
              </p:ext>
            </p:extLst>
          </p:nvPr>
        </p:nvGraphicFramePr>
        <p:xfrm>
          <a:off x="2051720" y="3717032"/>
          <a:ext cx="4543425" cy="663575"/>
        </p:xfrm>
        <a:graphic>
          <a:graphicData uri="http://schemas.openxmlformats.org/presentationml/2006/ole">
            <p:oleObj spid="_x0000_s2088" name="Equation" r:id="rId4" imgW="2692080" imgH="393480" progId="Equation.DSMT4">
              <p:embed/>
            </p:oleObj>
          </a:graphicData>
        </a:graphic>
      </p:graphicFrame>
      <p:sp>
        <p:nvSpPr>
          <p:cNvPr id="10" name="TextBox 9"/>
          <p:cNvSpPr txBox="1"/>
          <p:nvPr/>
        </p:nvSpPr>
        <p:spPr>
          <a:xfrm>
            <a:off x="1115616" y="4365104"/>
            <a:ext cx="3926075" cy="400110"/>
          </a:xfrm>
          <a:prstGeom prst="rect">
            <a:avLst/>
          </a:prstGeom>
          <a:noFill/>
        </p:spPr>
        <p:txBody>
          <a:bodyPr wrap="none" rtlCol="0">
            <a:spAutoFit/>
          </a:bodyPr>
          <a:lstStyle/>
          <a:p>
            <a:pPr lvl="1">
              <a:buClr>
                <a:srgbClr val="0000FF"/>
              </a:buClr>
              <a:buFont typeface="Wingdings" pitchFamily="2" charset="2"/>
              <a:buChar char="ü"/>
            </a:pPr>
            <a:r>
              <a:rPr lang="zh-CN" altLang="en-US" sz="2000" dirty="0" smtClean="0">
                <a:latin typeface="Times New Roman" panose="02020603050405020304" pitchFamily="18" charset="0"/>
                <a:ea typeface="楷体_GB2312" pitchFamily="49" charset="-122"/>
                <a:cs typeface="Times New Roman" panose="02020603050405020304" pitchFamily="18" charset="0"/>
              </a:rPr>
              <a:t>股票的方差可由下式计算：</a:t>
            </a:r>
            <a:endParaRPr lang="zh-CN" altLang="en-US" sz="2000" dirty="0">
              <a:latin typeface="Times New Roman" panose="02020603050405020304" pitchFamily="18" charset="0"/>
              <a:ea typeface="楷体_GB2312" pitchFamily="49" charset="-122"/>
              <a:cs typeface="Times New Roman" panose="02020603050405020304" pitchFamily="18" charset="0"/>
            </a:endParaRPr>
          </a:p>
        </p:txBody>
      </p:sp>
      <p:graphicFrame>
        <p:nvGraphicFramePr>
          <p:cNvPr id="2053" name="Object 5"/>
          <p:cNvGraphicFramePr>
            <a:graphicFrameLocks noChangeAspect="1"/>
          </p:cNvGraphicFramePr>
          <p:nvPr>
            <p:extLst>
              <p:ext uri="{D42A27DB-BD31-4B8C-83A1-F6EECF244321}">
                <p14:modId xmlns="" xmlns:p14="http://schemas.microsoft.com/office/powerpoint/2010/main" val="2322315909"/>
              </p:ext>
            </p:extLst>
          </p:nvPr>
        </p:nvGraphicFramePr>
        <p:xfrm>
          <a:off x="2699792" y="4797152"/>
          <a:ext cx="2968625" cy="973138"/>
        </p:xfrm>
        <a:graphic>
          <a:graphicData uri="http://schemas.openxmlformats.org/presentationml/2006/ole">
            <p:oleObj spid="_x0000_s2089" name="Equation" r:id="rId5" imgW="1358640" imgH="660240" progId="Equation.DSMT4">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764704"/>
            <a:ext cx="4746812" cy="400110"/>
          </a:xfrm>
          <a:prstGeom prst="rect">
            <a:avLst/>
          </a:prstGeom>
          <a:noFill/>
        </p:spPr>
        <p:txBody>
          <a:bodyPr wrap="none" rtlCol="0">
            <a:spAutoFit/>
          </a:bodyPr>
          <a:lstStyle/>
          <a:p>
            <a:pPr>
              <a:buClr>
                <a:srgbClr val="0000FF"/>
              </a:buClr>
              <a:buFont typeface="Wingdings" pitchFamily="2" charset="2"/>
              <a:buChar char="ü"/>
            </a:pPr>
            <a:r>
              <a:rPr lang="zh-CN" altLang="en-US" sz="2000" dirty="0" smtClean="0">
                <a:latin typeface="楷体_GB2312" pitchFamily="49" charset="-122"/>
                <a:ea typeface="楷体_GB2312" pitchFamily="49" charset="-122"/>
              </a:rPr>
              <a:t>两支股票收益率的估计标准差分别为：</a:t>
            </a:r>
            <a:endParaRPr lang="zh-CN" altLang="en-US" sz="2000" dirty="0">
              <a:latin typeface="楷体_GB2312" pitchFamily="49" charset="-122"/>
              <a:ea typeface="楷体_GB2312" pitchFamily="49" charset="-122"/>
            </a:endParaRPr>
          </a:p>
        </p:txBody>
      </p:sp>
      <p:graphicFrame>
        <p:nvGraphicFramePr>
          <p:cNvPr id="3075" name="Object 3"/>
          <p:cNvGraphicFramePr>
            <a:graphicFrameLocks noChangeAspect="1"/>
          </p:cNvGraphicFramePr>
          <p:nvPr>
            <p:extLst>
              <p:ext uri="{D42A27DB-BD31-4B8C-83A1-F6EECF244321}">
                <p14:modId xmlns="" xmlns:p14="http://schemas.microsoft.com/office/powerpoint/2010/main" val="3306267067"/>
              </p:ext>
            </p:extLst>
          </p:nvPr>
        </p:nvGraphicFramePr>
        <p:xfrm>
          <a:off x="899592" y="1412776"/>
          <a:ext cx="7477754" cy="648072"/>
        </p:xfrm>
        <a:graphic>
          <a:graphicData uri="http://schemas.openxmlformats.org/presentationml/2006/ole">
            <p:oleObj spid="_x0000_s3124" name="Equation" r:id="rId4" imgW="5715000" imgH="495300" progId="Equation.DSMT4">
              <p:embed/>
            </p:oleObj>
          </a:graphicData>
        </a:graphic>
      </p:graphicFrame>
      <p:graphicFrame>
        <p:nvGraphicFramePr>
          <p:cNvPr id="3076" name="Object 4"/>
          <p:cNvGraphicFramePr>
            <a:graphicFrameLocks noChangeAspect="1"/>
          </p:cNvGraphicFramePr>
          <p:nvPr>
            <p:extLst>
              <p:ext uri="{D42A27DB-BD31-4B8C-83A1-F6EECF244321}">
                <p14:modId xmlns="" xmlns:p14="http://schemas.microsoft.com/office/powerpoint/2010/main" val="153830603"/>
              </p:ext>
            </p:extLst>
          </p:nvPr>
        </p:nvGraphicFramePr>
        <p:xfrm>
          <a:off x="928630" y="2204864"/>
          <a:ext cx="7099754" cy="617370"/>
        </p:xfrm>
        <a:graphic>
          <a:graphicData uri="http://schemas.openxmlformats.org/presentationml/2006/ole">
            <p:oleObj spid="_x0000_s3125" name="Equation" r:id="rId5" imgW="5283200" imgH="495300" progId="Equation.DSMT4">
              <p:embed/>
            </p:oleObj>
          </a:graphicData>
        </a:graphic>
      </p:graphicFrame>
      <p:sp>
        <p:nvSpPr>
          <p:cNvPr id="8" name="TextBox 7"/>
          <p:cNvSpPr txBox="1"/>
          <p:nvPr/>
        </p:nvSpPr>
        <p:spPr>
          <a:xfrm>
            <a:off x="1043608" y="2924944"/>
            <a:ext cx="3977371" cy="400110"/>
          </a:xfrm>
          <a:prstGeom prst="rect">
            <a:avLst/>
          </a:prstGeom>
          <a:noFill/>
        </p:spPr>
        <p:txBody>
          <a:bodyPr wrap="none" rtlCol="0">
            <a:spAutoFit/>
          </a:bodyPr>
          <a:lstStyle/>
          <a:p>
            <a:pPr>
              <a:buClr>
                <a:srgbClr val="0000FF"/>
              </a:buClr>
              <a:buFont typeface="Wingdings" pitchFamily="2" charset="2"/>
              <a:buChar char="ü"/>
            </a:pPr>
            <a:r>
              <a:rPr lang="zh-CN" altLang="en-US" sz="2000" dirty="0" smtClean="0">
                <a:latin typeface="楷体_GB2312" pitchFamily="49" charset="-122"/>
                <a:ea typeface="楷体_GB2312" pitchFamily="49" charset="-122"/>
              </a:rPr>
              <a:t>两支股票的协方差计算公式为：</a:t>
            </a:r>
            <a:endParaRPr lang="zh-CN" altLang="en-US" sz="2000" dirty="0">
              <a:latin typeface="楷体_GB2312" pitchFamily="49" charset="-122"/>
              <a:ea typeface="楷体_GB2312" pitchFamily="49" charset="-122"/>
            </a:endParaRPr>
          </a:p>
        </p:txBody>
      </p:sp>
      <p:graphicFrame>
        <p:nvGraphicFramePr>
          <p:cNvPr id="3077" name="Object 5"/>
          <p:cNvGraphicFramePr>
            <a:graphicFrameLocks noChangeAspect="1"/>
          </p:cNvGraphicFramePr>
          <p:nvPr>
            <p:extLst>
              <p:ext uri="{D42A27DB-BD31-4B8C-83A1-F6EECF244321}">
                <p14:modId xmlns="" xmlns:p14="http://schemas.microsoft.com/office/powerpoint/2010/main" val="1981502926"/>
              </p:ext>
            </p:extLst>
          </p:nvPr>
        </p:nvGraphicFramePr>
        <p:xfrm>
          <a:off x="2267745" y="3429000"/>
          <a:ext cx="3096344" cy="844457"/>
        </p:xfrm>
        <a:graphic>
          <a:graphicData uri="http://schemas.openxmlformats.org/presentationml/2006/ole">
            <p:oleObj spid="_x0000_s3126" name="Equation" r:id="rId6" imgW="2235200" imgH="609600" progId="Equation.DSMT4">
              <p:embed/>
            </p:oleObj>
          </a:graphicData>
        </a:graphic>
      </p:graphicFrame>
      <p:graphicFrame>
        <p:nvGraphicFramePr>
          <p:cNvPr id="3079" name="Object 7"/>
          <p:cNvGraphicFramePr>
            <a:graphicFrameLocks noChangeAspect="1"/>
          </p:cNvGraphicFramePr>
          <p:nvPr>
            <p:extLst>
              <p:ext uri="{D42A27DB-BD31-4B8C-83A1-F6EECF244321}">
                <p14:modId xmlns="" xmlns:p14="http://schemas.microsoft.com/office/powerpoint/2010/main" val="370595082"/>
              </p:ext>
            </p:extLst>
          </p:nvPr>
        </p:nvGraphicFramePr>
        <p:xfrm>
          <a:off x="177044" y="4293096"/>
          <a:ext cx="8966956" cy="648072"/>
        </p:xfrm>
        <a:graphic>
          <a:graphicData uri="http://schemas.openxmlformats.org/presentationml/2006/ole">
            <p:oleObj spid="_x0000_s3127" name="Equation" r:id="rId7" imgW="8305800" imgH="419100" progId="Equation.DSMT4">
              <p:embed/>
            </p:oleObj>
          </a:graphicData>
        </a:graphic>
      </p:graphicFrame>
      <p:sp>
        <p:nvSpPr>
          <p:cNvPr id="12" name="TextBox 11"/>
          <p:cNvSpPr txBox="1"/>
          <p:nvPr/>
        </p:nvSpPr>
        <p:spPr>
          <a:xfrm>
            <a:off x="827584" y="4869160"/>
            <a:ext cx="915635" cy="369332"/>
          </a:xfrm>
          <a:prstGeom prst="rect">
            <a:avLst/>
          </a:prstGeom>
          <a:noFill/>
        </p:spPr>
        <p:txBody>
          <a:bodyPr wrap="none" rtlCol="0">
            <a:spAutoFit/>
          </a:bodyPr>
          <a:lstStyle/>
          <a:p>
            <a:r>
              <a:rPr lang="en-US" altLang="zh-CN" dirty="0" smtClean="0"/>
              <a:t>=</a:t>
            </a:r>
            <a:r>
              <a:rPr lang="en-US" altLang="zh-CN" dirty="0" smtClean="0">
                <a:latin typeface="Times New Roman" pitchFamily="18" charset="0"/>
                <a:cs typeface="Times New Roman" pitchFamily="18" charset="0"/>
              </a:rPr>
              <a:t>0.30%</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14356"/>
            <a:ext cx="8229600" cy="4525963"/>
          </a:xfrm>
        </p:spPr>
        <p:txBody>
          <a:bodyPr/>
          <a:lstStyle/>
          <a:p>
            <a:pPr>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相关系数</a:t>
            </a:r>
            <a:r>
              <a:rPr lang="en-US" altLang="zh-CN" sz="2000" dirty="0" smtClean="0">
                <a:latin typeface="Times New Roman" pitchFamily="18" charset="0"/>
                <a:ea typeface="楷体_GB2312" pitchFamily="49" charset="-122"/>
                <a:cs typeface="Times New Roman" pitchFamily="18" charset="0"/>
              </a:rPr>
              <a:t>(correlation coefficient)</a:t>
            </a:r>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graphicFrame>
        <p:nvGraphicFramePr>
          <p:cNvPr id="4100" name="Object 4"/>
          <p:cNvGraphicFramePr>
            <a:graphicFrameLocks noChangeAspect="1"/>
          </p:cNvGraphicFramePr>
          <p:nvPr/>
        </p:nvGraphicFramePr>
        <p:xfrm>
          <a:off x="3491880" y="1052736"/>
          <a:ext cx="4534212" cy="928694"/>
        </p:xfrm>
        <a:graphic>
          <a:graphicData uri="http://schemas.openxmlformats.org/presentationml/2006/ole">
            <p:oleObj spid="_x0000_s4112" name="Equation" r:id="rId3" imgW="2108200" imgH="431800" progId="Equation.DSMT4">
              <p:embed/>
            </p:oleObj>
          </a:graphicData>
        </a:graphic>
      </p:graphicFrame>
      <p:graphicFrame>
        <p:nvGraphicFramePr>
          <p:cNvPr id="12" name="图表 11"/>
          <p:cNvGraphicFramePr/>
          <p:nvPr>
            <p:extLst>
              <p:ext uri="{D42A27DB-BD31-4B8C-83A1-F6EECF244321}">
                <p14:modId xmlns="" xmlns:p14="http://schemas.microsoft.com/office/powerpoint/2010/main" val="2299987812"/>
              </p:ext>
            </p:extLst>
          </p:nvPr>
        </p:nvGraphicFramePr>
        <p:xfrm>
          <a:off x="857224" y="2000240"/>
          <a:ext cx="7215238" cy="428628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692696"/>
            <a:ext cx="8136904" cy="4525963"/>
          </a:xfrm>
        </p:spPr>
        <p:txBody>
          <a:bodyPr/>
          <a:lstStyle/>
          <a:p>
            <a:pPr>
              <a:buClr>
                <a:srgbClr val="0000FF"/>
              </a:buClr>
              <a:buFont typeface="Wingdings" pitchFamily="2" charset="2"/>
              <a:buChar char="Ø"/>
            </a:pPr>
            <a:r>
              <a:rPr lang="zh-CN" altLang="en-US" sz="2400" dirty="0" smtClean="0">
                <a:latin typeface="楷体_GB2312" pitchFamily="49" charset="-122"/>
                <a:ea typeface="楷体_GB2312" pitchFamily="49" charset="-122"/>
              </a:rPr>
              <a:t>投资组合收益率</a:t>
            </a:r>
            <a:endParaRPr lang="en-US" altLang="zh-CN" sz="2400" dirty="0" smtClean="0">
              <a:latin typeface="楷体_GB2312" pitchFamily="49" charset="-122"/>
              <a:ea typeface="楷体_GB2312" pitchFamily="49" charset="-122"/>
            </a:endParaRPr>
          </a:p>
          <a:p>
            <a:pPr lvl="2">
              <a:buClr>
                <a:srgbClr val="0000FF"/>
              </a:buClr>
              <a:buFont typeface="Wingdings" pitchFamily="2" charset="2"/>
              <a:buChar char="ü"/>
            </a:pPr>
            <a:r>
              <a:rPr lang="zh-CN" altLang="en-US" sz="2000" dirty="0" smtClean="0">
                <a:latin typeface="楷体_GB2312" pitchFamily="49" charset="-122"/>
                <a:ea typeface="楷体_GB2312" pitchFamily="49" charset="-122"/>
              </a:rPr>
              <a:t>是所有组合资产期望收益率的加权平均值，权数是各资产在组合总资产中所占的比重</a:t>
            </a:r>
            <a:endParaRPr lang="en-US" altLang="zh-CN" sz="2000" dirty="0" smtClean="0">
              <a:latin typeface="楷体_GB2312" pitchFamily="49" charset="-122"/>
              <a:ea typeface="楷体_GB2312" pitchFamily="49" charset="-122"/>
            </a:endParaRPr>
          </a:p>
          <a:p>
            <a:pPr lvl="2">
              <a:buClr>
                <a:srgbClr val="0000FF"/>
              </a:buClr>
              <a:buFont typeface="Wingdings" pitchFamily="2" charset="2"/>
              <a:buChar char="ü"/>
            </a:pPr>
            <a:endParaRPr lang="en-US" altLang="zh-CN" sz="2000" dirty="0" smtClean="0">
              <a:latin typeface="楷体_GB2312" pitchFamily="49" charset="-122"/>
              <a:ea typeface="楷体_GB2312" pitchFamily="49" charset="-122"/>
            </a:endParaRPr>
          </a:p>
          <a:p>
            <a:pPr lvl="2">
              <a:buClr>
                <a:srgbClr val="0000FF"/>
              </a:buClr>
              <a:buFont typeface="Wingdings" pitchFamily="2" charset="2"/>
              <a:buChar char="ü"/>
            </a:pPr>
            <a:endParaRPr lang="en-US" altLang="zh-CN" sz="2000" dirty="0" smtClean="0">
              <a:latin typeface="楷体_GB2312" pitchFamily="49" charset="-122"/>
              <a:ea typeface="楷体_GB2312" pitchFamily="49" charset="-122"/>
            </a:endParaRPr>
          </a:p>
          <a:p>
            <a:pPr lvl="2">
              <a:buClr>
                <a:srgbClr val="0000FF"/>
              </a:buClr>
              <a:buFont typeface="Wingdings" pitchFamily="2" charset="2"/>
              <a:buChar char="ü"/>
            </a:pPr>
            <a:endParaRPr lang="en-US" altLang="zh-CN" sz="2000" dirty="0" smtClean="0">
              <a:latin typeface="楷体_GB2312" pitchFamily="49" charset="-122"/>
              <a:ea typeface="楷体_GB2312" pitchFamily="49" charset="-122"/>
            </a:endParaRPr>
          </a:p>
          <a:p>
            <a:pPr lvl="0">
              <a:buClr>
                <a:srgbClr val="0000FF"/>
              </a:buClr>
              <a:buFont typeface="Wingdings" pitchFamily="2" charset="2"/>
              <a:buChar char="Ø"/>
            </a:pPr>
            <a:r>
              <a:rPr lang="zh-CN" altLang="en-US" sz="2400" dirty="0" smtClean="0">
                <a:solidFill>
                  <a:srgbClr val="000000"/>
                </a:solidFill>
                <a:latin typeface="楷体_GB2312" pitchFamily="49" charset="-122"/>
                <a:ea typeface="楷体_GB2312" pitchFamily="49" charset="-122"/>
              </a:rPr>
              <a:t>投资组合方差</a:t>
            </a:r>
            <a:endParaRPr lang="en-US" altLang="zh-CN" sz="2400" dirty="0" smtClean="0">
              <a:solidFill>
                <a:srgbClr val="000000"/>
              </a:solidFill>
              <a:latin typeface="楷体_GB2312" pitchFamily="49" charset="-122"/>
              <a:ea typeface="楷体_GB2312" pitchFamily="49" charset="-122"/>
            </a:endParaRPr>
          </a:p>
          <a:p>
            <a:pPr lvl="2">
              <a:buClr>
                <a:srgbClr val="0000FF"/>
              </a:buClr>
              <a:buFont typeface="Wingdings" pitchFamily="2" charset="2"/>
              <a:buChar char="ü"/>
            </a:pPr>
            <a:endParaRPr lang="zh-CN" altLang="en-US" sz="2000" dirty="0"/>
          </a:p>
        </p:txBody>
      </p:sp>
      <p:sp>
        <p:nvSpPr>
          <p:cNvPr id="11" name="矩形 10"/>
          <p:cNvSpPr/>
          <p:nvPr/>
        </p:nvSpPr>
        <p:spPr>
          <a:xfrm>
            <a:off x="0" y="0"/>
            <a:ext cx="5940152" cy="576248"/>
          </a:xfrm>
          <a:prstGeom prst="rect">
            <a:avLst/>
          </a:prstGeom>
        </p:spPr>
        <p:txBody>
          <a:bodyPr wrap="square">
            <a:spAutoFit/>
          </a:bodyPr>
          <a:lstStyle/>
          <a:p>
            <a:pPr lvl="1">
              <a:lnSpc>
                <a:spcPct val="150000"/>
              </a:lnSpc>
              <a:buClr>
                <a:srgbClr val="0000FF"/>
              </a:buClr>
              <a:buNone/>
            </a:pPr>
            <a:r>
              <a:rPr lang="en-US" altLang="zh-CN" sz="2400" b="1" dirty="0" smtClean="0">
                <a:solidFill>
                  <a:srgbClr val="FF00FF"/>
                </a:solidFill>
                <a:latin typeface="Times New Roman" pitchFamily="18" charset="0"/>
                <a:ea typeface="楷体_GB2312" pitchFamily="49" charset="-122"/>
                <a:cs typeface="Times New Roman" pitchFamily="18" charset="0"/>
              </a:rPr>
              <a:t> 2</a:t>
            </a:r>
            <a:r>
              <a:rPr lang="zh-CN" altLang="en-US" sz="2400" b="1" dirty="0" smtClean="0">
                <a:solidFill>
                  <a:srgbClr val="FF00FF"/>
                </a:solidFill>
                <a:latin typeface="Times New Roman" pitchFamily="18" charset="0"/>
                <a:ea typeface="楷体_GB2312" pitchFamily="49" charset="-122"/>
                <a:cs typeface="Times New Roman" pitchFamily="18" charset="0"/>
              </a:rPr>
              <a:t>、资产组合投资的风险与收益</a:t>
            </a:r>
          </a:p>
        </p:txBody>
      </p:sp>
      <p:sp>
        <p:nvSpPr>
          <p:cNvPr id="35944" name="Rectangle 10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943" name="Object 103"/>
          <p:cNvGraphicFramePr>
            <a:graphicFrameLocks noChangeAspect="1"/>
          </p:cNvGraphicFramePr>
          <p:nvPr/>
        </p:nvGraphicFramePr>
        <p:xfrm>
          <a:off x="2555776" y="1772816"/>
          <a:ext cx="1395412" cy="842962"/>
        </p:xfrm>
        <a:graphic>
          <a:graphicData uri="http://schemas.openxmlformats.org/presentationml/2006/ole">
            <p:oleObj spid="_x0000_s35943" name="Equation" r:id="rId3" imgW="647640" imgH="393480" progId="Equation.DSMT4">
              <p:embed/>
            </p:oleObj>
          </a:graphicData>
        </a:graphic>
      </p:graphicFrame>
      <p:graphicFrame>
        <p:nvGraphicFramePr>
          <p:cNvPr id="35950" name="Object 110"/>
          <p:cNvGraphicFramePr>
            <a:graphicFrameLocks noChangeAspect="1"/>
          </p:cNvGraphicFramePr>
          <p:nvPr/>
        </p:nvGraphicFramePr>
        <p:xfrm>
          <a:off x="4427984" y="1772816"/>
          <a:ext cx="3611563" cy="1412875"/>
        </p:xfrm>
        <a:graphic>
          <a:graphicData uri="http://schemas.openxmlformats.org/presentationml/2006/ole">
            <p:oleObj spid="_x0000_s35950" name="Equation" r:id="rId4" imgW="1676160" imgH="660240" progId="Equation.DSMT4">
              <p:embed/>
            </p:oleObj>
          </a:graphicData>
        </a:graphic>
      </p:graphicFrame>
      <p:sp>
        <p:nvSpPr>
          <p:cNvPr id="35952" name="Rectangle 1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951" name="Object 111"/>
          <p:cNvGraphicFramePr>
            <a:graphicFrameLocks noChangeAspect="1"/>
          </p:cNvGraphicFramePr>
          <p:nvPr/>
        </p:nvGraphicFramePr>
        <p:xfrm>
          <a:off x="1619672" y="3501008"/>
          <a:ext cx="3764990" cy="864096"/>
        </p:xfrm>
        <a:graphic>
          <a:graphicData uri="http://schemas.openxmlformats.org/presentationml/2006/ole">
            <p:oleObj spid="_x0000_s35951" name="Equation" r:id="rId5" imgW="1954951" imgH="444307" progId="Equation.DSMT4">
              <p:embed/>
            </p:oleObj>
          </a:graphicData>
        </a:graphic>
      </p:graphicFrame>
      <p:graphicFrame>
        <p:nvGraphicFramePr>
          <p:cNvPr id="35953" name="Object 113"/>
          <p:cNvGraphicFramePr>
            <a:graphicFrameLocks noChangeAspect="1"/>
          </p:cNvGraphicFramePr>
          <p:nvPr/>
        </p:nvGraphicFramePr>
        <p:xfrm>
          <a:off x="1547664" y="4365104"/>
          <a:ext cx="6977062" cy="950913"/>
        </p:xfrm>
        <a:graphic>
          <a:graphicData uri="http://schemas.openxmlformats.org/presentationml/2006/ole">
            <p:oleObj spid="_x0000_s35953" name="Equation" r:id="rId6" imgW="3238200" imgH="444240" progId="Equation.DSMT4">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8229600" cy="1470025"/>
          </a:xfrm>
        </p:spPr>
        <p:txBody>
          <a:bodyPr/>
          <a:lstStyle/>
          <a:p>
            <a:r>
              <a:rPr lang="zh-CN" altLang="en-US" sz="5400" b="1" dirty="0" smtClean="0">
                <a:solidFill>
                  <a:schemeClr val="tx1"/>
                </a:solidFill>
                <a:latin typeface="华文新魏" pitchFamily="2" charset="-122"/>
                <a:ea typeface="华文新魏" pitchFamily="2" charset="-122"/>
              </a:rPr>
              <a:t>           第</a:t>
            </a:r>
            <a:r>
              <a:rPr lang="en-US" altLang="zh-CN" sz="5400" b="1" dirty="0" smtClean="0">
                <a:solidFill>
                  <a:schemeClr val="tx1"/>
                </a:solidFill>
                <a:latin typeface="华文新魏" pitchFamily="2" charset="-122"/>
                <a:ea typeface="华文新魏" pitchFamily="2" charset="-122"/>
              </a:rPr>
              <a:t>2</a:t>
            </a:r>
            <a:r>
              <a:rPr lang="zh-CN" altLang="en-US" sz="5400" b="1" dirty="0" smtClean="0">
                <a:solidFill>
                  <a:schemeClr val="tx1"/>
                </a:solidFill>
                <a:latin typeface="华文新魏" pitchFamily="2" charset="-122"/>
                <a:ea typeface="华文新魏" pitchFamily="2" charset="-122"/>
              </a:rPr>
              <a:t>节</a:t>
            </a:r>
            <a:r>
              <a:rPr lang="en-US" altLang="zh-CN" sz="5400" b="1" dirty="0" smtClean="0">
                <a:solidFill>
                  <a:schemeClr val="tx1"/>
                </a:solidFill>
                <a:latin typeface="华文新魏" pitchFamily="2" charset="-122"/>
                <a:ea typeface="华文新魏" pitchFamily="2" charset="-122"/>
              </a:rPr>
              <a:t/>
            </a:r>
            <a:br>
              <a:rPr lang="en-US" altLang="zh-CN" sz="5400" b="1"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金融资产</a:t>
            </a:r>
            <a:r>
              <a:rPr lang="zh-CN" altLang="en-US" sz="5400" dirty="0" smtClean="0">
                <a:solidFill>
                  <a:schemeClr val="tx1"/>
                </a:solidFill>
                <a:latin typeface="华文新魏" pitchFamily="2" charset="-122"/>
                <a:ea typeface="华文新魏" pitchFamily="2" charset="-122"/>
              </a:rPr>
              <a:t>的价格</a:t>
            </a:r>
            <a:endParaRPr lang="zh-CN" altLang="en-US" sz="5400" b="1" dirty="0" smtClean="0">
              <a:solidFill>
                <a:schemeClr val="tx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dirty="0" smtClean="0">
                <a:latin typeface="Times New Roman" pitchFamily="18" charset="0"/>
                <a:ea typeface="隶书" pitchFamily="49" charset="-122"/>
                <a:cs typeface="Times New Roman" pitchFamily="18" charset="0"/>
              </a:rPr>
              <a:t>一、金融资产价格的类型</a:t>
            </a:r>
            <a:endParaRPr lang="zh-CN" altLang="en-US" dirty="0"/>
          </a:p>
        </p:txBody>
      </p:sp>
      <p:sp>
        <p:nvSpPr>
          <p:cNvPr id="3" name="内容占位符 2"/>
          <p:cNvSpPr>
            <a:spLocks noGrp="1"/>
          </p:cNvSpPr>
          <p:nvPr>
            <p:ph idx="1"/>
          </p:nvPr>
        </p:nvSpPr>
        <p:spPr>
          <a:xfrm>
            <a:off x="323528" y="908720"/>
            <a:ext cx="8679228" cy="4525963"/>
          </a:xfrm>
        </p:spPr>
        <p:txBody>
          <a:bodyPr/>
          <a:lstStyle/>
          <a:p>
            <a:pPr>
              <a:buNone/>
            </a:pPr>
            <a:r>
              <a:rPr lang="zh-CN" altLang="en-US" sz="2800" b="1" dirty="0" smtClean="0">
                <a:latin typeface="Times New Roman" panose="02020603050405020304" pitchFamily="18" charset="0"/>
                <a:ea typeface="楷体_GB2312" pitchFamily="49" charset="-122"/>
                <a:cs typeface="Times New Roman" panose="02020603050405020304" pitchFamily="18" charset="0"/>
              </a:rPr>
              <a:t> </a:t>
            </a:r>
            <a:r>
              <a:rPr lang="zh-CN" altLang="en-US" sz="2800" b="1"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（一）票面价格、发行价格及市场价格</a:t>
            </a:r>
            <a:endParaRPr lang="zh-CN" altLang="en-US" sz="2800" b="1" dirty="0">
              <a:latin typeface="Times New Roman" panose="02020603050405020304" pitchFamily="18" charset="0"/>
              <a:cs typeface="Times New Roman" panose="02020603050405020304" pitchFamily="18" charset="0"/>
            </a:endParaRPr>
          </a:p>
        </p:txBody>
      </p:sp>
      <p:sp>
        <p:nvSpPr>
          <p:cNvPr id="11" name="Rectangle 2"/>
          <p:cNvSpPr txBox="1">
            <a:spLocks noChangeArrowheads="1"/>
          </p:cNvSpPr>
          <p:nvPr/>
        </p:nvSpPr>
        <p:spPr bwMode="gray">
          <a:xfrm>
            <a:off x="179512" y="1628800"/>
            <a:ext cx="8964488" cy="465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0" indent="-342900" fontAlgn="base">
              <a:spcBef>
                <a:spcPct val="60000"/>
              </a:spcBef>
              <a:spcAft>
                <a:spcPct val="0"/>
              </a:spcAft>
              <a:defRPr/>
            </a:pPr>
            <a:r>
              <a:rPr kumimoji="0" lang="zh-CN" altLang="en-US" sz="280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票面价格</a:t>
            </a:r>
            <a:r>
              <a:rPr lang="en-US" altLang="zh-CN" sz="28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(Par (or Face) Value)</a:t>
            </a:r>
            <a:endParaRPr kumimoji="0" lang="en-US" altLang="zh-CN"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endParaRPr>
          </a:p>
          <a:p>
            <a:pPr marL="342900" marR="0" lvl="0" indent="-342900" algn="l" defTabSz="914400" rtl="0" eaLnBrk="1" fontAlgn="base" latinLnBrk="0" hangingPunct="1">
              <a:lnSpc>
                <a:spcPct val="100000"/>
              </a:lnSpc>
              <a:spcBef>
                <a:spcPct val="60000"/>
              </a:spcBef>
              <a:spcAft>
                <a:spcPct val="0"/>
              </a:spcAft>
              <a:buClrTx/>
              <a:buSzTx/>
              <a:buFontTx/>
              <a:buNone/>
              <a:tabLst/>
              <a:defRPr/>
            </a:pPr>
            <a:r>
              <a:rPr kumimoji="0" lang="en-US" altLang="zh-CN" sz="280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直接发行</a:t>
            </a:r>
            <a:r>
              <a:rPr kumimoji="0" lang="en-US" altLang="zh-CN"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a:t>
            </a:r>
            <a:r>
              <a:rPr kumimoji="0" lang="zh-CN" altLang="en-US"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私募价格（由发行者决定）</a:t>
            </a:r>
            <a:r>
              <a:rPr kumimoji="0" lang="en-US" altLang="zh-CN"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                    </a:t>
            </a:r>
          </a:p>
          <a:p>
            <a:pPr marL="342900" marR="0" lvl="0" indent="-342900" algn="l" defTabSz="914400" rtl="0" eaLnBrk="1" fontAlgn="base" latinLnBrk="0" hangingPunct="1">
              <a:lnSpc>
                <a:spcPct val="100000"/>
              </a:lnSpc>
              <a:spcBef>
                <a:spcPct val="40000"/>
              </a:spcBef>
              <a:spcAft>
                <a:spcPct val="0"/>
              </a:spcAft>
              <a:buClrTx/>
              <a:buSzTx/>
              <a:buFontTx/>
              <a:buNone/>
              <a:tabLst/>
              <a:defRPr/>
            </a:pPr>
            <a:r>
              <a:rPr kumimoji="0" lang="zh-CN" altLang="en-US" sz="280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发行价格</a:t>
            </a:r>
            <a:r>
              <a:rPr kumimoji="0" lang="zh-CN" altLang="en-US" sz="280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承销价格  代销价格</a:t>
            </a:r>
          </a:p>
          <a:p>
            <a:pPr marL="342900" lvl="0" indent="-342900" fontAlgn="base">
              <a:spcBef>
                <a:spcPct val="40000"/>
              </a:spcBef>
              <a:spcAft>
                <a:spcPct val="0"/>
              </a:spcAft>
              <a:defRPr/>
            </a:pPr>
            <a:r>
              <a:rPr kumimoji="0" lang="zh-CN" altLang="en-US" sz="2800" i="0" u="none" strike="noStrike" kern="0" cap="none" spc="0" normalizeH="0" baseline="0" noProof="0" dirty="0" smtClean="0">
                <a:ln>
                  <a:noFill/>
                </a:ln>
                <a:solidFill>
                  <a:schemeClr val="tx1"/>
                </a:solidFill>
                <a:effectLst/>
                <a:uLnTx/>
                <a:uFillTx/>
                <a:latin typeface="+mn-lt"/>
                <a:ea typeface="+mn-ea"/>
                <a:cs typeface="+mn-cs"/>
              </a:rPr>
              <a:t>     </a:t>
            </a:r>
            <a:r>
              <a:rPr lang="en-US" altLang="zh-CN" sz="28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(Issue Price)</a:t>
            </a:r>
            <a:r>
              <a:rPr kumimoji="0" lang="zh-CN" altLang="en-US" sz="280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间接发行</a:t>
            </a:r>
            <a:r>
              <a:rPr kumimoji="0" lang="zh-CN" altLang="en-US" sz="280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中标价格</a:t>
            </a:r>
          </a:p>
          <a:p>
            <a:pPr marL="342900" marR="0" lvl="0" indent="-342900" algn="l" defTabSz="914400" rtl="0" eaLnBrk="1" fontAlgn="base" latinLnBrk="0" hangingPunct="1">
              <a:lnSpc>
                <a:spcPct val="100000"/>
              </a:lnSpc>
              <a:spcBef>
                <a:spcPct val="40000"/>
              </a:spcBef>
              <a:spcAft>
                <a:spcPct val="0"/>
              </a:spcAft>
              <a:buClrTx/>
              <a:buSzTx/>
              <a:buFontTx/>
              <a:buNone/>
              <a:tabLst/>
              <a:defRPr/>
            </a:pPr>
            <a:r>
              <a:rPr kumimoji="0" lang="zh-CN" altLang="en-US" sz="280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认购价格</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zh-CN" altLang="en-US" sz="2800" i="0" u="none" strike="noStrike" kern="0" cap="none" spc="0" normalizeH="0" baseline="0" noProof="0" dirty="0" smtClean="0">
              <a:ln>
                <a:noFill/>
              </a:ln>
              <a:solidFill>
                <a:schemeClr val="tx1"/>
              </a:solidFill>
              <a:effectLst/>
              <a:uLnTx/>
              <a:uFillTx/>
              <a:latin typeface="+mn-lt"/>
              <a:ea typeface="+mn-ea"/>
              <a:cs typeface="+mn-cs"/>
            </a:endParaRPr>
          </a:p>
          <a:p>
            <a:pPr marL="342900" indent="-342900" fontAlgn="base">
              <a:spcBef>
                <a:spcPct val="20000"/>
              </a:spcBef>
              <a:spcAft>
                <a:spcPct val="0"/>
              </a:spcAft>
              <a:defRPr/>
            </a:pPr>
            <a:r>
              <a:rPr kumimoji="0" lang="zh-CN" altLang="en-US" sz="280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市场价格</a:t>
            </a:r>
            <a:r>
              <a:rPr kumimoji="0" lang="en-US" altLang="zh-CN"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a:t>
            </a:r>
            <a:r>
              <a:rPr kumimoji="0" lang="zh-CN" altLang="en-US"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证券行市</a:t>
            </a:r>
            <a:r>
              <a:rPr kumimoji="0" lang="en-US" altLang="zh-CN"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rPr>
              <a:t>)</a:t>
            </a:r>
            <a:r>
              <a:rPr lang="en-US" altLang="zh-CN" sz="28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 (Market Price)</a:t>
            </a:r>
            <a:endParaRPr lang="zh-CN" altLang="en-US" sz="2800" dirty="0" smtClean="0">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zh-CN"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zh-CN" sz="2800" i="0" u="none" strike="noStrike" kern="0" cap="none" spc="0" normalizeH="0" baseline="0" noProof="0" dirty="0" smtClean="0">
              <a:ln>
                <a:noFill/>
              </a:ln>
              <a:solidFill>
                <a:schemeClr val="tx1"/>
              </a:solidFill>
              <a:effectLst/>
              <a:uLnTx/>
              <a:uFillTx/>
              <a:latin typeface="楷体_GB2312" panose="02010609030101010101" pitchFamily="49" charset="-122"/>
              <a:ea typeface="楷体_GB2312" panose="02010609030101010101" pitchFamily="49" charset="-122"/>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14" name="左大括号 13"/>
          <p:cNvSpPr/>
          <p:nvPr/>
        </p:nvSpPr>
        <p:spPr bwMode="auto">
          <a:xfrm>
            <a:off x="483518" y="1850529"/>
            <a:ext cx="348475" cy="3500437"/>
          </a:xfrm>
          <a:prstGeom prst="lef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wrap="none"/>
          <a:lstStyle/>
          <a:p>
            <a:pPr>
              <a:defRPr/>
            </a:pPr>
            <a:endParaRPr lang="zh-CN" altLang="en-US"/>
          </a:p>
        </p:txBody>
      </p:sp>
      <p:sp>
        <p:nvSpPr>
          <p:cNvPr id="15" name="左大括号 14"/>
          <p:cNvSpPr/>
          <p:nvPr/>
        </p:nvSpPr>
        <p:spPr bwMode="auto">
          <a:xfrm>
            <a:off x="2483768" y="2636912"/>
            <a:ext cx="278780" cy="1071562"/>
          </a:xfrm>
          <a:prstGeom prst="lef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wrap="none"/>
          <a:lstStyle/>
          <a:p>
            <a:pPr>
              <a:defRPr/>
            </a:pPr>
            <a:endParaRPr lang="zh-CN" altLang="en-US"/>
          </a:p>
        </p:txBody>
      </p:sp>
      <p:sp>
        <p:nvSpPr>
          <p:cNvPr id="16" name="左大括号 15"/>
          <p:cNvSpPr/>
          <p:nvPr/>
        </p:nvSpPr>
        <p:spPr bwMode="auto">
          <a:xfrm>
            <a:off x="4355976" y="3212976"/>
            <a:ext cx="418170" cy="1214438"/>
          </a:xfrm>
          <a:prstGeom prst="lef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wrap="none"/>
          <a:lstStyle/>
          <a:p>
            <a:pPr>
              <a:defRPr/>
            </a:pPr>
            <a:endParaRPr lang="zh-CN" altLang="en-US"/>
          </a:p>
        </p:txBody>
      </p:sp>
      <p:sp>
        <p:nvSpPr>
          <p:cNvPr id="17" name="左大括号 16"/>
          <p:cNvSpPr/>
          <p:nvPr/>
        </p:nvSpPr>
        <p:spPr bwMode="auto">
          <a:xfrm>
            <a:off x="6300192" y="2852936"/>
            <a:ext cx="209085" cy="785812"/>
          </a:xfrm>
          <a:prstGeom prst="lef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wrap="none"/>
          <a:lstStyle/>
          <a:p>
            <a:pPr>
              <a:defRPr/>
            </a:pP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548680"/>
            <a:ext cx="8892480" cy="4525963"/>
          </a:xfrm>
        </p:spPr>
        <p:txBody>
          <a:bodyPr/>
          <a:lstStyle/>
          <a:p>
            <a:pPr>
              <a:lnSpc>
                <a:spcPct val="15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票面价格</a:t>
            </a:r>
            <a:endParaRPr lang="en-US" altLang="zh-CN" sz="24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有价证券的面值，发行时规定的账面单位值。</a:t>
            </a:r>
            <a:endParaRPr lang="en-US" altLang="zh-CN" sz="20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一般而言，债券以</a:t>
            </a:r>
            <a:r>
              <a:rPr lang="en-US" altLang="zh-CN" sz="2000" dirty="0" smtClean="0">
                <a:latin typeface="Times New Roman" pitchFamily="18" charset="0"/>
                <a:ea typeface="楷体_GB2312" pitchFamily="49" charset="-122"/>
                <a:cs typeface="Times New Roman" pitchFamily="18" charset="0"/>
              </a:rPr>
              <a:t>10</a:t>
            </a:r>
            <a:r>
              <a:rPr lang="zh-CN" altLang="en-US" sz="2000" dirty="0" smtClean="0">
                <a:latin typeface="Times New Roman" pitchFamily="18" charset="0"/>
                <a:ea typeface="楷体_GB2312" pitchFamily="49" charset="-122"/>
                <a:cs typeface="Times New Roman" pitchFamily="18" charset="0"/>
              </a:rPr>
              <a:t>、</a:t>
            </a:r>
            <a:r>
              <a:rPr lang="en-US" altLang="zh-CN" sz="2000" dirty="0" smtClean="0">
                <a:latin typeface="Times New Roman" pitchFamily="18" charset="0"/>
                <a:ea typeface="楷体_GB2312" pitchFamily="49" charset="-122"/>
                <a:cs typeface="Times New Roman" pitchFamily="18" charset="0"/>
              </a:rPr>
              <a:t>100</a:t>
            </a:r>
            <a:r>
              <a:rPr lang="zh-CN" altLang="en-US" sz="2000" dirty="0" smtClean="0">
                <a:latin typeface="Times New Roman" pitchFamily="18" charset="0"/>
                <a:ea typeface="楷体_GB2312" pitchFamily="49" charset="-122"/>
                <a:cs typeface="Times New Roman" pitchFamily="18" charset="0"/>
              </a:rPr>
              <a:t>、</a:t>
            </a:r>
            <a:r>
              <a:rPr lang="en-US" altLang="zh-CN" sz="2000" dirty="0" smtClean="0">
                <a:latin typeface="Times New Roman" pitchFamily="18" charset="0"/>
                <a:ea typeface="楷体_GB2312" pitchFamily="49" charset="-122"/>
                <a:cs typeface="Times New Roman" pitchFamily="18" charset="0"/>
              </a:rPr>
              <a:t>1 000</a:t>
            </a:r>
            <a:r>
              <a:rPr lang="zh-CN" altLang="en-US" sz="2000" dirty="0" smtClean="0">
                <a:latin typeface="Times New Roman" pitchFamily="18" charset="0"/>
                <a:ea typeface="楷体_GB2312" pitchFamily="49" charset="-122"/>
                <a:cs typeface="Times New Roman" pitchFamily="18" charset="0"/>
              </a:rPr>
              <a:t>个货币单位作为面值，以</a:t>
            </a:r>
            <a:r>
              <a:rPr lang="en-US" altLang="zh-CN" sz="2000" dirty="0" smtClean="0">
                <a:latin typeface="Times New Roman" pitchFamily="18" charset="0"/>
                <a:ea typeface="楷体_GB2312" pitchFamily="49" charset="-122"/>
                <a:cs typeface="Times New Roman" pitchFamily="18" charset="0"/>
              </a:rPr>
              <a:t>100</a:t>
            </a:r>
            <a:r>
              <a:rPr lang="zh-CN" altLang="en-US" sz="2000" dirty="0" smtClean="0">
                <a:latin typeface="Times New Roman" pitchFamily="18" charset="0"/>
                <a:ea typeface="楷体_GB2312" pitchFamily="49" charset="-122"/>
                <a:cs typeface="Times New Roman" pitchFamily="18" charset="0"/>
              </a:rPr>
              <a:t>为主。</a:t>
            </a:r>
            <a:endParaRPr lang="en-US" altLang="zh-CN" sz="20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股票通常以</a:t>
            </a:r>
            <a:r>
              <a:rPr lang="en-US" altLang="zh-CN" sz="2000" dirty="0" smtClean="0">
                <a:latin typeface="Times New Roman" pitchFamily="18" charset="0"/>
                <a:ea typeface="楷体_GB2312" pitchFamily="49" charset="-122"/>
                <a:cs typeface="Times New Roman" pitchFamily="18" charset="0"/>
              </a:rPr>
              <a:t>1</a:t>
            </a:r>
            <a:r>
              <a:rPr lang="zh-CN" altLang="en-US" sz="2000" dirty="0" smtClean="0">
                <a:latin typeface="Times New Roman" pitchFamily="18" charset="0"/>
                <a:ea typeface="楷体_GB2312" pitchFamily="49" charset="-122"/>
                <a:cs typeface="Times New Roman" pitchFamily="18" charset="0"/>
              </a:rPr>
              <a:t>个货币单位为面值，也有小于</a:t>
            </a:r>
            <a:r>
              <a:rPr lang="en-US" altLang="zh-CN" sz="2000" dirty="0" smtClean="0">
                <a:latin typeface="Times New Roman" pitchFamily="18" charset="0"/>
                <a:ea typeface="楷体_GB2312" pitchFamily="49" charset="-122"/>
                <a:cs typeface="Times New Roman" pitchFamily="18" charset="0"/>
              </a:rPr>
              <a:t>1</a:t>
            </a:r>
            <a:r>
              <a:rPr lang="zh-CN" altLang="en-US" sz="2000" dirty="0" smtClean="0">
                <a:latin typeface="Times New Roman" pitchFamily="18" charset="0"/>
                <a:ea typeface="楷体_GB2312" pitchFamily="49" charset="-122"/>
                <a:cs typeface="Times New Roman" pitchFamily="18" charset="0"/>
              </a:rPr>
              <a:t>个货币单位面值的股票，还有的国家股票无面值。</a:t>
            </a:r>
            <a:endParaRPr lang="en-US" altLang="zh-CN" sz="20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基金份额的面值基本都是</a:t>
            </a:r>
            <a:r>
              <a:rPr lang="en-US" altLang="zh-CN" sz="2000" dirty="0" smtClean="0">
                <a:latin typeface="Times New Roman" pitchFamily="18" charset="0"/>
                <a:ea typeface="楷体_GB2312" pitchFamily="49" charset="-122"/>
                <a:cs typeface="Times New Roman" pitchFamily="18" charset="0"/>
              </a:rPr>
              <a:t>1</a:t>
            </a:r>
            <a:r>
              <a:rPr lang="zh-CN" altLang="en-US" sz="2000" dirty="0" smtClean="0">
                <a:latin typeface="Times New Roman" pitchFamily="18" charset="0"/>
                <a:ea typeface="楷体_GB2312" pitchFamily="49" charset="-122"/>
                <a:cs typeface="Times New Roman" pitchFamily="18" charset="0"/>
              </a:rPr>
              <a:t>个货币单位。</a:t>
            </a:r>
            <a:endParaRPr lang="en-US" altLang="zh-CN" sz="20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endParaRPr lang="zh-CN" altLang="en-US" sz="2000" dirty="0" smtClean="0">
              <a:latin typeface="Times New Roman" pitchFamily="18" charset="0"/>
              <a:ea typeface="楷体_GB2312" pitchFamily="49" charset="-122"/>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8229600" cy="1470025"/>
          </a:xfrm>
        </p:spPr>
        <p:txBody>
          <a:bodyPr/>
          <a:lstStyle/>
          <a:p>
            <a:r>
              <a:rPr lang="zh-CN" altLang="en-US" sz="5400" b="1" dirty="0" smtClean="0">
                <a:solidFill>
                  <a:schemeClr val="tx1"/>
                </a:solidFill>
                <a:latin typeface="华文新魏" pitchFamily="2" charset="-122"/>
                <a:ea typeface="华文新魏" pitchFamily="2" charset="-122"/>
              </a:rPr>
              <a:t>           第</a:t>
            </a:r>
            <a:r>
              <a:rPr lang="en-US" altLang="zh-CN" sz="5400" b="1" dirty="0" smtClean="0">
                <a:solidFill>
                  <a:schemeClr val="tx1"/>
                </a:solidFill>
                <a:latin typeface="华文新魏" pitchFamily="2" charset="-122"/>
                <a:ea typeface="华文新魏" pitchFamily="2" charset="-122"/>
              </a:rPr>
              <a:t>1</a:t>
            </a:r>
            <a:r>
              <a:rPr lang="zh-CN" altLang="en-US" sz="5400" b="1" dirty="0" smtClean="0">
                <a:solidFill>
                  <a:schemeClr val="tx1"/>
                </a:solidFill>
                <a:latin typeface="华文新魏" pitchFamily="2" charset="-122"/>
                <a:ea typeface="华文新魏" pitchFamily="2" charset="-122"/>
              </a:rPr>
              <a:t>节</a:t>
            </a:r>
            <a:r>
              <a:rPr lang="en-US" altLang="zh-CN" sz="5400" b="1" dirty="0" smtClean="0">
                <a:solidFill>
                  <a:schemeClr val="tx1"/>
                </a:solidFill>
                <a:latin typeface="华文新魏" pitchFamily="2" charset="-122"/>
                <a:ea typeface="华文新魏" pitchFamily="2" charset="-122"/>
              </a:rPr>
              <a:t/>
            </a:r>
            <a:br>
              <a:rPr lang="en-US" altLang="zh-CN" sz="5400" b="1" dirty="0" smtClean="0">
                <a:solidFill>
                  <a:schemeClr val="tx1"/>
                </a:solidFill>
                <a:latin typeface="华文新魏" pitchFamily="2" charset="-122"/>
                <a:ea typeface="华文新魏" pitchFamily="2" charset="-122"/>
              </a:rPr>
            </a:br>
            <a:r>
              <a:rPr lang="zh-CN" altLang="en-US" sz="5400" dirty="0" smtClean="0">
                <a:solidFill>
                  <a:schemeClr val="tx1"/>
                </a:solidFill>
                <a:latin typeface="华文新魏" pitchFamily="2" charset="-122"/>
                <a:ea typeface="华文新魏" pitchFamily="2" charset="-122"/>
              </a:rPr>
              <a:t>金融工具与金融资产</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892480" cy="4525963"/>
          </a:xfrm>
        </p:spPr>
        <p:txBody>
          <a:bodyPr/>
          <a:lstStyle/>
          <a:p>
            <a:pPr>
              <a:lnSpc>
                <a:spcPct val="15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发行价格</a:t>
            </a:r>
            <a:endParaRPr lang="en-US" altLang="zh-CN" sz="24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为有价证券在公开发行时投资者认购的成交价格。</a:t>
            </a:r>
            <a:endParaRPr lang="en-US" altLang="zh-CN" sz="20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平价发行：发行价格等于票面价格。</a:t>
            </a:r>
            <a:endParaRPr lang="en-US" altLang="zh-CN" sz="2000" dirty="0" smtClean="0">
              <a:latin typeface="Times New Roman" pitchFamily="18" charset="0"/>
              <a:ea typeface="楷体_GB2312" pitchFamily="49" charset="-122"/>
              <a:cs typeface="Times New Roman" pitchFamily="18" charset="0"/>
            </a:endParaRPr>
          </a:p>
          <a:p>
            <a:pPr lvl="2">
              <a:lnSpc>
                <a:spcPct val="150000"/>
              </a:lnSpc>
              <a:buClr>
                <a:srgbClr val="0000FF"/>
              </a:buClr>
              <a:buFont typeface="Arial" pitchFamily="34" charset="0"/>
              <a:buChar char="•"/>
            </a:pPr>
            <a:r>
              <a:rPr lang="zh-CN" altLang="en-US" sz="1600" dirty="0" smtClean="0">
                <a:latin typeface="Times New Roman" pitchFamily="18" charset="0"/>
                <a:ea typeface="楷体_GB2312" pitchFamily="49" charset="-122"/>
                <a:cs typeface="Times New Roman" pitchFamily="18" charset="0"/>
              </a:rPr>
              <a:t>票面利率等于市场利率。</a:t>
            </a:r>
            <a:endParaRPr lang="en-US" altLang="zh-CN" sz="1600" dirty="0" smtClean="0">
              <a:latin typeface="Times New Roman" pitchFamily="18" charset="0"/>
              <a:ea typeface="楷体_GB2312" pitchFamily="49" charset="-122"/>
              <a:cs typeface="Times New Roman" pitchFamily="18" charset="0"/>
            </a:endParaRPr>
          </a:p>
          <a:p>
            <a:pPr lvl="2">
              <a:lnSpc>
                <a:spcPct val="150000"/>
              </a:lnSpc>
              <a:buClr>
                <a:srgbClr val="0000FF"/>
              </a:buClr>
              <a:buFont typeface="Arial" pitchFamily="34" charset="0"/>
              <a:buChar char="•"/>
            </a:pPr>
            <a:r>
              <a:rPr lang="zh-CN" altLang="en-US" sz="1600" dirty="0" smtClean="0">
                <a:latin typeface="Times New Roman" pitchFamily="18" charset="0"/>
                <a:ea typeface="楷体_GB2312" pitchFamily="49" charset="-122"/>
                <a:cs typeface="Times New Roman" pitchFamily="18" charset="0"/>
              </a:rPr>
              <a:t>基金的发行价格一般等于票面价格，按</a:t>
            </a:r>
            <a:r>
              <a:rPr lang="en-US" altLang="zh-CN" sz="1600" dirty="0" smtClean="0">
                <a:latin typeface="Times New Roman" pitchFamily="18" charset="0"/>
                <a:ea typeface="楷体_GB2312" pitchFamily="49" charset="-122"/>
                <a:cs typeface="Times New Roman" pitchFamily="18" charset="0"/>
              </a:rPr>
              <a:t>1</a:t>
            </a:r>
            <a:r>
              <a:rPr lang="zh-CN" altLang="en-US" sz="1600" dirty="0" smtClean="0">
                <a:latin typeface="Times New Roman" pitchFamily="18" charset="0"/>
                <a:ea typeface="楷体_GB2312" pitchFamily="49" charset="-122"/>
                <a:cs typeface="Times New Roman" pitchFamily="18" charset="0"/>
              </a:rPr>
              <a:t>个货币单位价格发行。</a:t>
            </a:r>
            <a:endParaRPr lang="en-US" altLang="zh-CN" sz="16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折价发行：发行价格低于票面价格。</a:t>
            </a:r>
            <a:endParaRPr lang="en-US" altLang="zh-CN" sz="2000" dirty="0" smtClean="0">
              <a:latin typeface="Times New Roman" pitchFamily="18" charset="0"/>
              <a:ea typeface="楷体_GB2312" pitchFamily="49" charset="-122"/>
              <a:cs typeface="Times New Roman" pitchFamily="18" charset="0"/>
            </a:endParaRPr>
          </a:p>
          <a:p>
            <a:pPr lvl="2">
              <a:lnSpc>
                <a:spcPct val="150000"/>
              </a:lnSpc>
              <a:buClr>
                <a:srgbClr val="0000FF"/>
              </a:buClr>
              <a:buFont typeface="Arial" pitchFamily="34" charset="0"/>
              <a:buChar char="•"/>
            </a:pPr>
            <a:r>
              <a:rPr lang="zh-CN" altLang="en-US" sz="1600" dirty="0" smtClean="0">
                <a:latin typeface="Times New Roman" pitchFamily="18" charset="0"/>
                <a:ea typeface="楷体_GB2312" pitchFamily="49" charset="-122"/>
                <a:cs typeface="Times New Roman" pitchFamily="18" charset="0"/>
              </a:rPr>
              <a:t>票面利率低于市场利率。</a:t>
            </a:r>
            <a:endParaRPr lang="en-US" altLang="zh-CN" sz="16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溢价发行：发行价格会高于票面价格。</a:t>
            </a:r>
            <a:endParaRPr lang="en-US" altLang="zh-CN" sz="2000" dirty="0" smtClean="0">
              <a:latin typeface="Times New Roman" pitchFamily="18" charset="0"/>
              <a:ea typeface="楷体_GB2312" pitchFamily="49" charset="-122"/>
              <a:cs typeface="Times New Roman" pitchFamily="18" charset="0"/>
            </a:endParaRPr>
          </a:p>
          <a:p>
            <a:pPr lvl="2">
              <a:lnSpc>
                <a:spcPct val="150000"/>
              </a:lnSpc>
              <a:buClr>
                <a:srgbClr val="0000FF"/>
              </a:buClr>
              <a:buFont typeface="Arial" pitchFamily="34" charset="0"/>
              <a:buChar char="•"/>
            </a:pPr>
            <a:r>
              <a:rPr lang="zh-CN" altLang="en-US" sz="1600" dirty="0" smtClean="0">
                <a:latin typeface="Times New Roman" pitchFamily="18" charset="0"/>
                <a:ea typeface="楷体_GB2312" pitchFamily="49" charset="-122"/>
                <a:cs typeface="Times New Roman" pitchFamily="18" charset="0"/>
              </a:rPr>
              <a:t>票面利率高于市场利率。</a:t>
            </a:r>
            <a:endParaRPr lang="en-US" altLang="zh-CN" sz="1600" dirty="0" smtClean="0">
              <a:latin typeface="Times New Roman" pitchFamily="18" charset="0"/>
              <a:ea typeface="楷体_GB2312" pitchFamily="49" charset="-122"/>
              <a:cs typeface="Times New Roman" pitchFamily="18" charset="0"/>
            </a:endParaRPr>
          </a:p>
          <a:p>
            <a:pPr lvl="2">
              <a:lnSpc>
                <a:spcPct val="150000"/>
              </a:lnSpc>
              <a:buClr>
                <a:srgbClr val="0000FF"/>
              </a:buClr>
              <a:buFont typeface="Arial" pitchFamily="34" charset="0"/>
              <a:buChar char="•"/>
            </a:pPr>
            <a:r>
              <a:rPr lang="zh-CN" altLang="en-US" sz="1600" dirty="0" smtClean="0">
                <a:latin typeface="Times New Roman" pitchFamily="18" charset="0"/>
                <a:ea typeface="楷体_GB2312" pitchFamily="49" charset="-122"/>
                <a:cs typeface="Times New Roman" pitchFamily="18" charset="0"/>
              </a:rPr>
              <a:t>股票发行价格往往会高于票面价格，溢价率比较高。</a:t>
            </a:r>
          </a:p>
          <a:p>
            <a:pPr lvl="1">
              <a:lnSpc>
                <a:spcPct val="150000"/>
              </a:lnSpc>
              <a:buClr>
                <a:srgbClr val="0000FF"/>
              </a:buClr>
              <a:buFont typeface="Wingdings" pitchFamily="2" charset="2"/>
              <a:buChar char="ü"/>
            </a:pPr>
            <a:endParaRPr lang="zh-CN" altLang="en-US" sz="2000" dirty="0" smtClean="0">
              <a:latin typeface="Times New Roman" pitchFamily="18" charset="0"/>
              <a:ea typeface="楷体_GB2312" pitchFamily="49" charset="-122"/>
              <a:cs typeface="Times New Roman" pitchFamily="18" charset="0"/>
            </a:endParaRPr>
          </a:p>
        </p:txBody>
      </p:sp>
      <p:graphicFrame>
        <p:nvGraphicFramePr>
          <p:cNvPr id="297986" name="Object 2"/>
          <p:cNvGraphicFramePr>
            <a:graphicFrameLocks noGrp="1" noChangeAspect="1"/>
          </p:cNvGraphicFramePr>
          <p:nvPr/>
        </p:nvGraphicFramePr>
        <p:xfrm>
          <a:off x="2123728" y="5013176"/>
          <a:ext cx="4533900" cy="1549400"/>
        </p:xfrm>
        <a:graphic>
          <a:graphicData uri="http://schemas.openxmlformats.org/presentationml/2006/ole">
            <p:oleObj spid="_x0000_s297986" name="公式" r:id="rId3" imgW="1574117" imgH="634725" progId="">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892480" cy="4525963"/>
          </a:xfrm>
        </p:spPr>
        <p:txBody>
          <a:bodyPr/>
          <a:lstStyle/>
          <a:p>
            <a:pPr>
              <a:lnSpc>
                <a:spcPct val="15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市场价格</a:t>
            </a:r>
            <a:endParaRPr lang="en-US" altLang="zh-CN" sz="24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有价证券公开上市以后，在二级市场上流通交易时的价格。</a:t>
            </a:r>
            <a:endParaRPr lang="en-US" altLang="zh-CN" sz="20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债券的市场价格总是围绕面值，并随市场利率的变化而变化。</a:t>
            </a:r>
            <a:endParaRPr lang="en-US" altLang="zh-CN" sz="20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股票的市场价格则受到多种因素的影响，可能高于发行价格，也可能出现低于发行价格的情况。</a:t>
            </a:r>
            <a:endParaRPr lang="en-US" altLang="zh-CN" sz="20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所谓“破发”，就是指市场价格跌破了发行价格。如某只股票的发行价为</a:t>
            </a:r>
            <a:r>
              <a:rPr lang="en-US" altLang="zh-CN" sz="2000" dirty="0" smtClean="0">
                <a:latin typeface="Times New Roman" pitchFamily="18" charset="0"/>
                <a:ea typeface="楷体_GB2312" pitchFamily="49" charset="-122"/>
                <a:cs typeface="Times New Roman" pitchFamily="18" charset="0"/>
              </a:rPr>
              <a:t>66.70</a:t>
            </a:r>
            <a:r>
              <a:rPr lang="zh-CN" altLang="en-US" sz="2000" dirty="0" smtClean="0">
                <a:latin typeface="Times New Roman" pitchFamily="18" charset="0"/>
                <a:ea typeface="楷体_GB2312" pitchFamily="49" charset="-122"/>
                <a:cs typeface="Times New Roman" pitchFamily="18" charset="0"/>
              </a:rPr>
              <a:t>元，上市第一天的价格只有</a:t>
            </a:r>
            <a:r>
              <a:rPr lang="en-US" altLang="zh-CN" sz="2000" dirty="0" smtClean="0">
                <a:latin typeface="Times New Roman" pitchFamily="18" charset="0"/>
                <a:ea typeface="楷体_GB2312" pitchFamily="49" charset="-122"/>
                <a:cs typeface="Times New Roman" pitchFamily="18" charset="0"/>
              </a:rPr>
              <a:t>48</a:t>
            </a:r>
            <a:r>
              <a:rPr lang="zh-CN" altLang="en-US" sz="2000" dirty="0" smtClean="0">
                <a:latin typeface="Times New Roman" pitchFamily="18" charset="0"/>
                <a:ea typeface="楷体_GB2312" pitchFamily="49" charset="-122"/>
                <a:cs typeface="Times New Roman" pitchFamily="18" charset="0"/>
              </a:rPr>
              <a:t>元，低于发行价格。</a:t>
            </a:r>
            <a:endParaRPr lang="en-US" altLang="zh-CN" sz="2000" dirty="0" smtClean="0">
              <a:latin typeface="Times New Roman" pitchFamily="18" charset="0"/>
              <a:ea typeface="楷体_GB2312" pitchFamily="49" charset="-122"/>
              <a:cs typeface="Times New Roman" pitchFamily="18" charset="0"/>
            </a:endParaRPr>
          </a:p>
          <a:p>
            <a:pPr lvl="1">
              <a:lnSpc>
                <a:spcPct val="150000"/>
              </a:lnSpc>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开放式基金的市场价格取决于基金净值。</a:t>
            </a:r>
          </a:p>
          <a:p>
            <a:pPr lvl="1">
              <a:lnSpc>
                <a:spcPct val="150000"/>
              </a:lnSpc>
              <a:buClr>
                <a:srgbClr val="0000FF"/>
              </a:buClr>
              <a:buFont typeface="Wingdings" pitchFamily="2" charset="2"/>
              <a:buChar char="ü"/>
            </a:pPr>
            <a:endParaRPr lang="en-US" altLang="zh-CN" sz="2000" dirty="0" smtClean="0">
              <a:latin typeface="Times New Roman" pitchFamily="18" charset="0"/>
              <a:ea typeface="楷体_GB2312" pitchFamily="49" charset="-122"/>
              <a:cs typeface="Times New Roman" pitchFamily="18" charset="0"/>
            </a:endParaRPr>
          </a:p>
          <a:p>
            <a:pPr lvl="1">
              <a:lnSpc>
                <a:spcPct val="150000"/>
              </a:lnSpc>
              <a:buClr>
                <a:srgbClr val="0000FF"/>
              </a:buClr>
              <a:buNone/>
            </a:pPr>
            <a:endParaRPr lang="zh-CN" altLang="en-US" sz="2000" dirty="0" smtClean="0">
              <a:latin typeface="Times New Roman" pitchFamily="18" charset="0"/>
              <a:ea typeface="楷体_GB2312" pitchFamily="49" charset="-122"/>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927100"/>
          </a:xfrm>
        </p:spPr>
        <p:txBody>
          <a:bodyPr/>
          <a:lstStyle/>
          <a:p>
            <a:pPr algn="ctr"/>
            <a:r>
              <a:rPr lang="zh-CN" altLang="en-US" sz="2400" dirty="0" smtClean="0">
                <a:solidFill>
                  <a:srgbClr val="0000FF"/>
                </a:solidFill>
                <a:latin typeface="楷体_GB2312" pitchFamily="49" charset="-122"/>
                <a:ea typeface="楷体_GB2312" pitchFamily="49" charset="-122"/>
              </a:rPr>
              <a:t>票面价格、发行价格以及市场价格的本质区别</a:t>
            </a:r>
            <a:endParaRPr lang="zh-CN" altLang="en-US" sz="2400" dirty="0">
              <a:solidFill>
                <a:srgbClr val="0000FF"/>
              </a:solidFill>
              <a:latin typeface="楷体_GB2312" pitchFamily="49" charset="-122"/>
              <a:ea typeface="楷体_GB2312" pitchFamily="49" charset="-122"/>
            </a:endParaRPr>
          </a:p>
        </p:txBody>
      </p:sp>
      <p:sp>
        <p:nvSpPr>
          <p:cNvPr id="3" name="内容占位符 2"/>
          <p:cNvSpPr>
            <a:spLocks noGrp="1"/>
          </p:cNvSpPr>
          <p:nvPr>
            <p:ph idx="1"/>
          </p:nvPr>
        </p:nvSpPr>
        <p:spPr>
          <a:xfrm>
            <a:off x="683568" y="1052736"/>
            <a:ext cx="7776864" cy="4525963"/>
          </a:xfrm>
        </p:spPr>
        <p:txBody>
          <a:bodyPr/>
          <a:lstStyle/>
          <a:p>
            <a:pPr>
              <a:lnSpc>
                <a:spcPct val="150000"/>
              </a:lnSpc>
              <a:buClr>
                <a:srgbClr val="FF0000"/>
              </a:buClr>
              <a:buFont typeface="Wingdings" pitchFamily="2" charset="2"/>
              <a:buChar char="Ø"/>
            </a:pPr>
            <a:r>
              <a:rPr lang="zh-CN" altLang="en-US" sz="2000" dirty="0" smtClean="0">
                <a:latin typeface="楷体_GB2312" pitchFamily="49" charset="-122"/>
                <a:ea typeface="楷体_GB2312" pitchFamily="49" charset="-122"/>
              </a:rPr>
              <a:t>票面价格是用来确定还本付息以及计算股份比例的。</a:t>
            </a:r>
            <a:endParaRPr lang="en-US" altLang="zh-CN" sz="2000" dirty="0" smtClean="0">
              <a:latin typeface="楷体_GB2312" pitchFamily="49" charset="-122"/>
              <a:ea typeface="楷体_GB2312" pitchFamily="49" charset="-122"/>
            </a:endParaRPr>
          </a:p>
          <a:p>
            <a:pPr>
              <a:lnSpc>
                <a:spcPct val="150000"/>
              </a:lnSpc>
              <a:buClr>
                <a:srgbClr val="FF0000"/>
              </a:buClr>
              <a:buFont typeface="Wingdings" pitchFamily="2" charset="2"/>
              <a:buChar char="Ø"/>
            </a:pPr>
            <a:r>
              <a:rPr lang="zh-CN" altLang="en-US" sz="2000" dirty="0" smtClean="0">
                <a:latin typeface="楷体_GB2312" pitchFamily="49" charset="-122"/>
                <a:ea typeface="楷体_GB2312" pitchFamily="49" charset="-122"/>
              </a:rPr>
              <a:t>发行价格用来度量筹资者筹资资金的数量（收益），是首次公开发行的市场价格。</a:t>
            </a:r>
            <a:endParaRPr lang="en-US" altLang="zh-CN" sz="2000" dirty="0" smtClean="0">
              <a:latin typeface="楷体_GB2312" pitchFamily="49" charset="-122"/>
              <a:ea typeface="楷体_GB2312" pitchFamily="49" charset="-122"/>
            </a:endParaRPr>
          </a:p>
          <a:p>
            <a:pPr>
              <a:lnSpc>
                <a:spcPct val="150000"/>
              </a:lnSpc>
              <a:buClr>
                <a:srgbClr val="FF0000"/>
              </a:buClr>
              <a:buFont typeface="Wingdings" pitchFamily="2" charset="2"/>
              <a:buChar char="Ø"/>
            </a:pPr>
            <a:r>
              <a:rPr lang="zh-CN" altLang="en-US" sz="2000" dirty="0" smtClean="0">
                <a:latin typeface="楷体_GB2312" pitchFamily="49" charset="-122"/>
                <a:ea typeface="楷体_GB2312" pitchFamily="49" charset="-122"/>
              </a:rPr>
              <a:t>市场价格是金融工具在投资者之间相互转让的市场价格。</a:t>
            </a:r>
            <a:endParaRPr lang="zh-CN" altLang="en-US" sz="2000" dirty="0">
              <a:latin typeface="楷体_GB2312" pitchFamily="49" charset="-122"/>
              <a:ea typeface="楷体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4525963"/>
          </a:xfrm>
        </p:spPr>
        <p:txBody>
          <a:bodyPr/>
          <a:lstStyle/>
          <a:p>
            <a:pPr marL="0" indent="0">
              <a:buNone/>
            </a:pPr>
            <a:r>
              <a:rPr lang="zh-CN" altLang="en-US" sz="2800" b="1" dirty="0" smtClean="0">
                <a:latin typeface="楷体_GB2312" pitchFamily="49" charset="-122"/>
                <a:ea typeface="楷体_GB2312" pitchFamily="49" charset="-122"/>
              </a:rPr>
              <a:t> （二）</a:t>
            </a:r>
            <a:r>
              <a:rPr lang="zh-CN" altLang="en-US" sz="2800" b="1" dirty="0" smtClean="0">
                <a:latin typeface="楷体_GB2312" pitchFamily="49" charset="-122"/>
                <a:ea typeface="楷体_GB2312" pitchFamily="49" charset="-122"/>
                <a:sym typeface="Wingdings 2" pitchFamily="18" charset="2"/>
              </a:rPr>
              <a:t>证券市场价格衡量：价格指数</a:t>
            </a:r>
            <a:endParaRPr lang="en-US" altLang="zh-CN" sz="2800" b="1" dirty="0" smtClean="0">
              <a:latin typeface="楷体_GB2312" pitchFamily="49" charset="-122"/>
              <a:ea typeface="楷体_GB2312" pitchFamily="49" charset="-122"/>
              <a:sym typeface="Wingdings 2" pitchFamily="18" charset="2"/>
            </a:endParaRPr>
          </a:p>
          <a:p>
            <a:pPr marL="400050" lvl="1" indent="0">
              <a:lnSpc>
                <a:spcPct val="120000"/>
              </a:lnSpc>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价格指数用来衡量整个市场的走势（一切指数都是为了衡量一个整体的发展状况，</a:t>
            </a:r>
            <a:r>
              <a:rPr lang="en-US" altLang="zh-CN" sz="2400" dirty="0" smtClean="0">
                <a:latin typeface="Times New Roman" pitchFamily="18" charset="0"/>
                <a:ea typeface="楷体_GB2312" pitchFamily="49" charset="-122"/>
                <a:cs typeface="Times New Roman" pitchFamily="18" charset="0"/>
                <a:sym typeface="Wingdings 2" pitchFamily="18" charset="2"/>
              </a:rPr>
              <a:t>CPI\</a:t>
            </a:r>
            <a:r>
              <a:rPr lang="zh-CN" altLang="en-US" sz="2400" dirty="0" smtClean="0">
                <a:latin typeface="Times New Roman" pitchFamily="18" charset="0"/>
                <a:ea typeface="楷体_GB2312" pitchFamily="49" charset="-122"/>
                <a:cs typeface="Times New Roman" pitchFamily="18" charset="0"/>
                <a:sym typeface="Wingdings 2" pitchFamily="18" charset="2"/>
              </a:rPr>
              <a:t>有效汇率指数等）。</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marL="400050" lvl="1" indent="0">
              <a:lnSpc>
                <a:spcPct val="120000"/>
              </a:lnSpc>
              <a:buClr>
                <a:srgbClr val="FF0000"/>
              </a:buClr>
              <a:buFont typeface="Wingdings" pitchFamily="2" charset="2"/>
              <a:buChar char="Ø"/>
            </a:pP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按品种分：股票价格指数、债券价格指数 基金价格指数等。</a:t>
            </a:r>
            <a:endPar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marL="400050" lvl="1" indent="0">
              <a:lnSpc>
                <a:spcPct val="120000"/>
              </a:lnSpc>
              <a:buClr>
                <a:srgbClr val="FF0000"/>
              </a:buClr>
              <a:buFont typeface="Wingdings" pitchFamily="2" charset="2"/>
              <a:buChar char="Ø"/>
            </a:pP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按包含的样本数量分：综合指数（包含全部上市的证券，如上证综合指数）；成分指数（选取有代表性的证券，如深成指）。</a:t>
            </a:r>
            <a:endPar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marL="800100" lvl="2" indent="0">
              <a:lnSpc>
                <a:spcPct val="120000"/>
              </a:lnSpc>
              <a:buClr>
                <a:srgbClr val="FF0000"/>
              </a:buClr>
              <a:buFont typeface="Wingdings" pitchFamily="2" charset="2"/>
              <a:buChar char="ü"/>
            </a:pPr>
            <a:r>
              <a:rPr lang="zh-CN" altLang="en-US" sz="20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综合指数并不多见，原因在于整个市场中的股票经常有停盘的股票以及有些股票的流通性较差，这会干扰指数统计的质量。</a:t>
            </a:r>
            <a:endParaRPr lang="en-US" altLang="zh-CN" sz="20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marL="400050" lvl="1" indent="0">
              <a:lnSpc>
                <a:spcPct val="120000"/>
              </a:lnSpc>
              <a:buClr>
                <a:srgbClr val="FF0000"/>
              </a:buClr>
              <a:buFont typeface="Wingdings" pitchFamily="2" charset="2"/>
              <a:buChar char="Ø"/>
            </a:pP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按编制方法分：相对指标（与基期相比，绝大多数采用这种方法）；绝对指标（直接采用样本股票的市场价格，带有货币单位，道琼斯工业股</a:t>
            </a:r>
            <a:r>
              <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30</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指数、日经</a:t>
            </a:r>
            <a:r>
              <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225</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指数）</a:t>
            </a:r>
            <a:endPar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marL="800100" lvl="2" indent="0">
              <a:lnSpc>
                <a:spcPct val="120000"/>
              </a:lnSpc>
              <a:buClr>
                <a:srgbClr val="FF0000"/>
              </a:buClr>
              <a:buFont typeface="Wingdings" pitchFamily="2" charset="2"/>
              <a:buChar char="ü"/>
            </a:pPr>
            <a:r>
              <a:rPr lang="zh-CN" altLang="en-US" sz="2000" dirty="0" smtClean="0">
                <a:latin typeface="楷体_GB2312" pitchFamily="49" charset="-122"/>
                <a:ea typeface="楷体_GB2312" pitchFamily="49" charset="-122"/>
                <a:cs typeface="Times New Roman" panose="02020603050405020304" pitchFamily="18" charset="0"/>
              </a:rPr>
              <a:t>相对指标更常见，用来度量其相对于基期的累积变化幅度，相对指标的指数绝对数值没有意义，只有与其他期的绝对数值比较才有意义。</a:t>
            </a:r>
            <a:endParaRPr lang="en-US" altLang="zh-CN" sz="2000" dirty="0" smtClean="0">
              <a:latin typeface="楷体_GB2312" pitchFamily="49" charset="-122"/>
              <a:ea typeface="楷体_GB2312" pitchFamily="49" charset="-122"/>
              <a:cs typeface="Times New Roman" panose="02020603050405020304" pitchFamily="18" charset="0"/>
            </a:endParaRPr>
          </a:p>
          <a:p>
            <a:pPr marL="800100" lvl="2" indent="0">
              <a:lnSpc>
                <a:spcPct val="120000"/>
              </a:lnSpc>
              <a:buClr>
                <a:srgbClr val="FF0000"/>
              </a:buClr>
              <a:buFont typeface="Wingdings" pitchFamily="2" charset="2"/>
              <a:buChar char="ü"/>
            </a:pPr>
            <a:r>
              <a:rPr lang="zh-CN" altLang="en-US" sz="2000" dirty="0" smtClean="0">
                <a:latin typeface="楷体_GB2312" pitchFamily="49" charset="-122"/>
                <a:ea typeface="楷体_GB2312" pitchFamily="49" charset="-122"/>
                <a:cs typeface="Times New Roman" panose="02020603050405020304" pitchFamily="18" charset="0"/>
              </a:rPr>
              <a:t>绝对指标不常见，其绝对数值有意见，直接反映了市场股价的高低。</a:t>
            </a:r>
            <a:endParaRPr lang="en-US" altLang="zh-CN" sz="2000" dirty="0" smtClean="0">
              <a:latin typeface="楷体_GB2312" pitchFamily="49" charset="-122"/>
              <a:ea typeface="楷体_GB2312" pitchFamily="49" charset="-122"/>
              <a:cs typeface="Times New Roman" panose="02020603050405020304" pitchFamily="18" charset="0"/>
            </a:endParaRPr>
          </a:p>
          <a:p>
            <a:pPr marL="800100" lvl="2" indent="0">
              <a:buClr>
                <a:srgbClr val="FF0000"/>
              </a:buClr>
              <a:buFont typeface="Wingdings" pitchFamily="2" charset="2"/>
              <a:buChar char="ü"/>
            </a:pPr>
            <a:endParaRPr lang="zh-CN" altLang="en-US" sz="2000" dirty="0">
              <a:latin typeface="楷体_GB2312" pitchFamily="49" charset="-122"/>
              <a:ea typeface="楷体_GB2312" pitchFamily="49" charset="-122"/>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dirty="0" smtClean="0">
                <a:latin typeface="Times New Roman" pitchFamily="18" charset="0"/>
                <a:ea typeface="隶书" pitchFamily="49" charset="-122"/>
                <a:cs typeface="Times New Roman" pitchFamily="18" charset="0"/>
              </a:rPr>
              <a:t>二、证券价值评估概念</a:t>
            </a:r>
            <a:endParaRPr lang="zh-CN" altLang="en-US" dirty="0"/>
          </a:p>
        </p:txBody>
      </p:sp>
      <p:sp>
        <p:nvSpPr>
          <p:cNvPr id="4" name="矩形 3"/>
          <p:cNvSpPr/>
          <p:nvPr/>
        </p:nvSpPr>
        <p:spPr>
          <a:xfrm>
            <a:off x="0" y="620688"/>
            <a:ext cx="9144000" cy="5170646"/>
          </a:xfrm>
          <a:prstGeom prst="rect">
            <a:avLst/>
          </a:prstGeom>
        </p:spPr>
        <p:txBody>
          <a:bodyPr wrap="square">
            <a:spAutoFit/>
          </a:bodyPr>
          <a:lstStyle/>
          <a:p>
            <a:pPr>
              <a:lnSpc>
                <a:spcPct val="150000"/>
              </a:lnSpc>
              <a:defRPr/>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证券价值评估指的是对</a:t>
            </a:r>
            <a:r>
              <a:rPr lang="zh-CN" altLang="en-US" sz="2800" dirty="0" smtClean="0">
                <a:latin typeface="楷体_GB2312" pitchFamily="49" charset="-122"/>
                <a:ea typeface="楷体_GB2312" pitchFamily="49" charset="-122"/>
              </a:rPr>
              <a:t>有价证券的内在价值进行评估。</a:t>
            </a:r>
            <a:endParaRPr lang="en-US" altLang="zh-CN" sz="2800" dirty="0" smtClean="0">
              <a:latin typeface="楷体_GB2312" pitchFamily="49" charset="-122"/>
              <a:ea typeface="楷体_GB2312" pitchFamily="49" charset="-122"/>
            </a:endParaRPr>
          </a:p>
          <a:p>
            <a:pPr marL="914400" lvl="1" indent="-457200">
              <a:lnSpc>
                <a:spcPct val="120000"/>
              </a:lnSpc>
              <a:buClr>
                <a:srgbClr val="FF0000"/>
              </a:buClr>
              <a:buFont typeface="Wingdings" panose="05000000000000000000" pitchFamily="2" charset="2"/>
              <a:buChar char="Ø"/>
              <a:defRPr/>
            </a:pPr>
            <a:r>
              <a:rPr lang="zh-CN" altLang="en-US" sz="2400" dirty="0" smtClean="0">
                <a:latin typeface="楷体_GB2312" pitchFamily="49" charset="-122"/>
                <a:ea typeface="楷体_GB2312" pitchFamily="49" charset="-122"/>
              </a:rPr>
              <a:t>内在价值，即为理论价值，是证券未来收益的现值，取决于预期收益与市场收益率的水平。</a:t>
            </a:r>
            <a:endParaRPr lang="en-US" altLang="zh-CN" sz="2400" dirty="0" smtClean="0">
              <a:latin typeface="楷体_GB2312" pitchFamily="49" charset="-122"/>
              <a:ea typeface="楷体_GB2312" pitchFamily="49" charset="-122"/>
            </a:endParaRPr>
          </a:p>
          <a:p>
            <a:pPr marL="914400" lvl="1" indent="-457200">
              <a:lnSpc>
                <a:spcPct val="120000"/>
              </a:lnSpc>
              <a:buClr>
                <a:srgbClr val="FF0000"/>
              </a:buClr>
              <a:buFont typeface="Wingdings" panose="05000000000000000000" pitchFamily="2" charset="2"/>
              <a:buChar char="Ø"/>
              <a:defRPr/>
            </a:pPr>
            <a:r>
              <a:rPr lang="zh-CN" altLang="en-US" sz="2400" dirty="0" smtClean="0">
                <a:latin typeface="楷体_GB2312" pitchFamily="49" charset="-122"/>
                <a:ea typeface="楷体_GB2312" pitchFamily="49" charset="-122"/>
              </a:rPr>
              <a:t>证券内在价值是我们投资“低买高卖”的依据。“低”或者“高”不是此时的价格与历史价格进行对比，而是与内在价值进行对比。</a:t>
            </a:r>
            <a:endParaRPr lang="en-US" altLang="zh-CN" sz="2400" dirty="0" smtClean="0">
              <a:latin typeface="楷体_GB2312" pitchFamily="49" charset="-122"/>
              <a:ea typeface="楷体_GB2312" pitchFamily="49" charset="-122"/>
            </a:endParaRPr>
          </a:p>
          <a:p>
            <a:pPr marL="914400" lvl="1" indent="-457200">
              <a:lnSpc>
                <a:spcPct val="120000"/>
              </a:lnSpc>
              <a:buClr>
                <a:srgbClr val="FF0000"/>
              </a:buClr>
              <a:buFont typeface="Wingdings" panose="05000000000000000000" pitchFamily="2" charset="2"/>
              <a:buChar char="Ø"/>
              <a:defRPr/>
            </a:pPr>
            <a:r>
              <a:rPr lang="zh-CN" altLang="en-US" sz="2400" dirty="0" smtClean="0">
                <a:latin typeface="楷体_GB2312" pitchFamily="49" charset="-122"/>
                <a:ea typeface="楷体_GB2312" pitchFamily="49" charset="-122"/>
              </a:rPr>
              <a:t>影响有价证券价值的因素有证券的期限、市场利率水平、证券的名义收益与预期收益水平等。</a:t>
            </a:r>
            <a:endParaRPr lang="en-US" altLang="zh-CN" sz="2400" dirty="0" smtClean="0">
              <a:latin typeface="楷体_GB2312" pitchFamily="49" charset="-122"/>
              <a:ea typeface="楷体_GB2312" pitchFamily="49" charset="-122"/>
            </a:endParaRPr>
          </a:p>
          <a:p>
            <a:pPr marL="914400" lvl="1" indent="-457200">
              <a:lnSpc>
                <a:spcPct val="120000"/>
              </a:lnSpc>
              <a:buClr>
                <a:srgbClr val="FF0000"/>
              </a:buClr>
              <a:buFont typeface="Wingdings" panose="05000000000000000000" pitchFamily="2" charset="2"/>
              <a:buChar char="Ø"/>
              <a:defRPr/>
            </a:pPr>
            <a:r>
              <a:rPr lang="zh-CN" altLang="en-US" sz="2400" dirty="0" smtClean="0">
                <a:latin typeface="楷体_GB2312" pitchFamily="49" charset="-122"/>
                <a:ea typeface="楷体_GB2312" pitchFamily="49" charset="-122"/>
              </a:rPr>
              <a:t>市场价格变化</a:t>
            </a:r>
            <a:r>
              <a:rPr lang="zh-CN" altLang="en-US" sz="2400" dirty="0" smtClean="0">
                <a:latin typeface="楷体_GB2312" pitchFamily="49" charset="-122"/>
                <a:ea typeface="楷体_GB2312" pitchFamily="49" charset="-122"/>
              </a:rPr>
              <a:t>除了受这些基本因素影响外，还会受到政治、经济、外交、军事等诸多因素的影响。</a:t>
            </a:r>
            <a:endParaRPr lang="en-US" altLang="zh-CN" sz="2400" dirty="0" smtClean="0">
              <a:latin typeface="楷体_GB2312" pitchFamily="49" charset="-122"/>
              <a:ea typeface="楷体_GB2312" pitchFamily="49" charset="-122"/>
            </a:endParaRPr>
          </a:p>
          <a:p>
            <a:pPr marL="914400" lvl="1" indent="-457200">
              <a:lnSpc>
                <a:spcPct val="120000"/>
              </a:lnSpc>
              <a:buClr>
                <a:srgbClr val="FF0000"/>
              </a:buClr>
              <a:buFont typeface="Wingdings" panose="05000000000000000000" pitchFamily="2" charset="2"/>
              <a:buChar char="Ø"/>
              <a:defRPr/>
            </a:pPr>
            <a:r>
              <a:rPr lang="zh-CN" altLang="en-US" sz="2400" dirty="0" smtClean="0">
                <a:latin typeface="楷体_GB2312" pitchFamily="49" charset="-122"/>
                <a:ea typeface="楷体_GB2312" pitchFamily="49" charset="-122"/>
              </a:rPr>
              <a:t>价值评估以分析可测度的基础因素为主。</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0"/>
            <a:ext cx="8496944" cy="5253746"/>
          </a:xfrm>
          <a:prstGeom prst="rect">
            <a:avLst/>
          </a:prstGeom>
        </p:spPr>
        <p:txBody>
          <a:bodyPr wrap="square">
            <a:spAutoFit/>
          </a:bodyPr>
          <a:lstStyle/>
          <a:p>
            <a:pPr marL="914400" lvl="1" indent="-457200">
              <a:buClr>
                <a:srgbClr val="FF0000"/>
              </a:buClr>
              <a:buFont typeface="Wingdings" panose="05000000000000000000" pitchFamily="2" charset="2"/>
              <a:buChar char="Ø"/>
              <a:defRPr/>
            </a:pPr>
            <a:endParaRPr lang="en-US" altLang="zh-CN" sz="2400" dirty="0" smtClean="0">
              <a:latin typeface="楷体_GB2312" pitchFamily="49" charset="-122"/>
              <a:ea typeface="楷体_GB2312" pitchFamily="49" charset="-122"/>
            </a:endParaRPr>
          </a:p>
          <a:p>
            <a:pPr>
              <a:defRPr/>
            </a:pPr>
            <a:r>
              <a:rPr lang="en-US" altLang="zh-CN" sz="2800" b="1" dirty="0" smtClean="0">
                <a:latin typeface="楷体_GB2312" pitchFamily="49" charset="-122"/>
                <a:ea typeface="楷体_GB2312" pitchFamily="49" charset="-122"/>
                <a:sym typeface="Wingdings 2" pitchFamily="18" charset="2"/>
              </a:rPr>
              <a:t>(</a:t>
            </a:r>
            <a:r>
              <a:rPr lang="zh-CN" altLang="en-US" sz="2800" b="1" dirty="0" smtClean="0">
                <a:latin typeface="楷体_GB2312" pitchFamily="49" charset="-122"/>
                <a:ea typeface="楷体_GB2312" pitchFamily="49" charset="-122"/>
                <a:sym typeface="Wingdings 2" pitchFamily="18" charset="2"/>
              </a:rPr>
              <a:t>一）有价证券价值评估原理</a:t>
            </a:r>
            <a:endParaRPr lang="en-US" altLang="zh-CN" sz="28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defRPr/>
            </a:pPr>
            <a:r>
              <a:rPr lang="zh-CN" altLang="en-US" sz="2600" dirty="0" smtClean="0">
                <a:latin typeface="楷体_GB2312" pitchFamily="49" charset="-122"/>
                <a:ea typeface="楷体_GB2312" pitchFamily="49" charset="-122"/>
              </a:rPr>
              <a:t>计算证券的内在价值，一般采用现金流贴现法。</a:t>
            </a:r>
            <a:endParaRPr lang="en-US" altLang="zh-CN" sz="2600" dirty="0" smtClean="0">
              <a:latin typeface="楷体_GB2312" pitchFamily="49" charset="-122"/>
              <a:ea typeface="楷体_GB2312" pitchFamily="49" charset="-122"/>
            </a:endParaRPr>
          </a:p>
          <a:p>
            <a:pPr lvl="3">
              <a:lnSpc>
                <a:spcPct val="130000"/>
              </a:lnSpc>
              <a:buClr>
                <a:srgbClr val="FF0000"/>
              </a:buClr>
              <a:buFont typeface="Wingdings" pitchFamily="2" charset="2"/>
              <a:buChar char="ü"/>
              <a:defRPr/>
            </a:pPr>
            <a:r>
              <a:rPr lang="zh-CN" altLang="en-US" sz="2200" dirty="0" smtClean="0">
                <a:latin typeface="楷体_GB2312" pitchFamily="49" charset="-122"/>
                <a:ea typeface="楷体_GB2312" pitchFamily="49" charset="-122"/>
              </a:rPr>
              <a:t>现金流贴现法是评价投资项目的基本方法，将投资形成的未来收益折算为现值。</a:t>
            </a:r>
            <a:endParaRPr lang="en-US" altLang="zh-CN" sz="2200" dirty="0" smtClean="0">
              <a:latin typeface="楷体_GB2312" pitchFamily="49" charset="-122"/>
              <a:ea typeface="楷体_GB2312" pitchFamily="49" charset="-122"/>
            </a:endParaRPr>
          </a:p>
          <a:p>
            <a:pPr lvl="3">
              <a:lnSpc>
                <a:spcPct val="130000"/>
              </a:lnSpc>
              <a:buClr>
                <a:srgbClr val="FF0000"/>
              </a:buClr>
              <a:buFont typeface="Wingdings" pitchFamily="2" charset="2"/>
              <a:buChar char="ü"/>
              <a:defRPr/>
            </a:pPr>
            <a:r>
              <a:rPr lang="zh-CN" altLang="en-US" sz="2200" dirty="0" smtClean="0">
                <a:latin typeface="楷体_GB2312" pitchFamily="49" charset="-122"/>
                <a:ea typeface="楷体_GB2312" pitchFamily="49" charset="-122"/>
              </a:rPr>
              <a:t>理论思想</a:t>
            </a:r>
            <a:r>
              <a:rPr lang="en-US" altLang="zh-CN" sz="2200" dirty="0" smtClean="0">
                <a:latin typeface="楷体_GB2312" pitchFamily="49" charset="-122"/>
                <a:ea typeface="楷体_GB2312" pitchFamily="49" charset="-122"/>
              </a:rPr>
              <a:t>:</a:t>
            </a:r>
            <a:r>
              <a:rPr lang="zh-CN" altLang="en-US" sz="2200" dirty="0" smtClean="0">
                <a:latin typeface="楷体_GB2312" pitchFamily="49" charset="-122"/>
                <a:ea typeface="楷体_GB2312" pitchFamily="49" charset="-122"/>
              </a:rPr>
              <a:t>投资的目的是获得未来的现金流，因此，未来现金流的高低决定了投资对象内在价值的高低。只要能找到一个合适的贴现率，就可以计算出某项投资的现值。</a:t>
            </a:r>
            <a:endParaRPr lang="en-US" altLang="zh-CN" sz="2200" dirty="0" smtClean="0">
              <a:latin typeface="楷体_GB2312" pitchFamily="49" charset="-122"/>
              <a:ea typeface="楷体_GB2312" pitchFamily="49" charset="-122"/>
            </a:endParaRPr>
          </a:p>
          <a:p>
            <a:pPr lvl="3">
              <a:lnSpc>
                <a:spcPct val="130000"/>
              </a:lnSpc>
              <a:buClr>
                <a:srgbClr val="FF0000"/>
              </a:buClr>
              <a:buFont typeface="Wingdings" pitchFamily="2" charset="2"/>
              <a:buChar char="ü"/>
              <a:defRPr/>
            </a:pPr>
            <a:r>
              <a:rPr lang="zh-CN" altLang="en-US" sz="2200" dirty="0" smtClean="0">
                <a:latin typeface="楷体_GB2312" pitchFamily="49" charset="-122"/>
                <a:ea typeface="楷体_GB2312" pitchFamily="49" charset="-122"/>
              </a:rPr>
              <a:t>现金流贴现法需要估算投资对象的未来现金流，找到能够反映投资风险的贴现率，然后对未来现金流进行贴现。</a:t>
            </a:r>
            <a:endParaRPr lang="en-US" altLang="zh-CN" sz="2200" dirty="0" smtClean="0">
              <a:latin typeface="楷体_GB2312" pitchFamily="49" charset="-122"/>
              <a:ea typeface="楷体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476672"/>
            <a:ext cx="7704856" cy="4524315"/>
          </a:xfrm>
          <a:prstGeom prst="rect">
            <a:avLst/>
          </a:prstGeom>
        </p:spPr>
        <p:txBody>
          <a:bodyPr wrap="square">
            <a:spAutoFit/>
          </a:bodyPr>
          <a:lstStyle/>
          <a:p>
            <a:pPr marL="914400" lvl="1" indent="-457200">
              <a:buClr>
                <a:srgbClr val="FF0000"/>
              </a:buClr>
              <a:buFont typeface="Wingdings" panose="05000000000000000000" pitchFamily="2" charset="2"/>
              <a:buChar char="Ø"/>
              <a:defRPr/>
            </a:pPr>
            <a:endParaRPr lang="en-US" altLang="zh-CN" sz="2400" dirty="0" smtClean="0">
              <a:latin typeface="楷体_GB2312" pitchFamily="49" charset="-122"/>
              <a:ea typeface="楷体_GB2312" pitchFamily="49" charset="-122"/>
            </a:endParaRPr>
          </a:p>
          <a:p>
            <a:pPr>
              <a:defRPr/>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有价证券价值评估方法：绝对价值评估法和相对价值评估法</a:t>
            </a:r>
            <a:endParaRPr lang="en-US" altLang="zh-CN" sz="2800" dirty="0" smtClean="0">
              <a:latin typeface="楷体_GB2312" pitchFamily="49" charset="-122"/>
              <a:ea typeface="楷体_GB2312" pitchFamily="49" charset="-122"/>
              <a:sym typeface="Wingdings 2" pitchFamily="18" charset="2"/>
            </a:endParaRPr>
          </a:p>
          <a:p>
            <a:pPr lvl="1">
              <a:lnSpc>
                <a:spcPct val="150000"/>
              </a:lnSpc>
              <a:buClr>
                <a:srgbClr val="FF0000"/>
              </a:buClr>
              <a:buFont typeface="Wingdings" pitchFamily="2" charset="2"/>
              <a:buChar char="Ø"/>
              <a:defRPr/>
            </a:pPr>
            <a:r>
              <a:rPr lang="zh-CN" altLang="en-US" sz="2400" dirty="0" smtClean="0">
                <a:latin typeface="楷体_GB2312" pitchFamily="49" charset="-122"/>
                <a:ea typeface="楷体_GB2312" pitchFamily="49" charset="-122"/>
                <a:sym typeface="Wingdings 2" pitchFamily="18" charset="2"/>
              </a:rPr>
              <a:t>绝对价值法是评估证券的绝对价格，理论性较强，实用性较弱。</a:t>
            </a:r>
            <a:r>
              <a:rPr lang="en-US" altLang="zh-CN" sz="2400" dirty="0" smtClean="0">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需要预测未来的现金流</a:t>
            </a:r>
            <a:endParaRPr lang="en-US" altLang="zh-CN" sz="2400" dirty="0" smtClean="0">
              <a:latin typeface="楷体_GB2312" pitchFamily="49" charset="-122"/>
              <a:ea typeface="楷体_GB2312" pitchFamily="49" charset="-122"/>
              <a:sym typeface="Wingdings 2" pitchFamily="18" charset="2"/>
            </a:endParaRPr>
          </a:p>
          <a:p>
            <a:pPr lvl="1">
              <a:lnSpc>
                <a:spcPct val="150000"/>
              </a:lnSpc>
              <a:buClr>
                <a:srgbClr val="FF0000"/>
              </a:buClr>
              <a:buFont typeface="Wingdings" pitchFamily="2" charset="2"/>
              <a:buChar char="Ø"/>
              <a:defRPr/>
            </a:pPr>
            <a:r>
              <a:rPr lang="zh-CN" altLang="en-US" sz="2400" dirty="0" smtClean="0">
                <a:latin typeface="楷体_GB2312" pitchFamily="49" charset="-122"/>
                <a:ea typeface="楷体_GB2312" pitchFamily="49" charset="-122"/>
                <a:sym typeface="Wingdings 2" pitchFamily="18" charset="2"/>
              </a:rPr>
              <a:t>相对价值法是评估证券和其他证券的相对价格高低，以绝对价值评估法为基础，实用性较强。</a:t>
            </a:r>
            <a:r>
              <a:rPr lang="en-US" altLang="zh-CN" sz="2400" dirty="0" smtClean="0">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不需要预测未来的现金流</a:t>
            </a:r>
            <a:endParaRPr lang="en-US" altLang="zh-CN" sz="2400" dirty="0" smtClean="0">
              <a:latin typeface="楷体_GB2312" pitchFamily="49" charset="-122"/>
              <a:ea typeface="楷体_GB2312" pitchFamily="49" charset="-122"/>
              <a:sym typeface="Wingdings 2" pitchFamily="18" charset="2"/>
            </a:endParaRPr>
          </a:p>
          <a:p>
            <a:pPr>
              <a:defRPr/>
            </a:pPr>
            <a:endParaRPr lang="en-US" altLang="zh-CN" sz="2800" dirty="0" smtClean="0">
              <a:latin typeface="楷体_GB2312" pitchFamily="49" charset="-122"/>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6567"/>
            <a:ext cx="8229600" cy="927100"/>
          </a:xfrm>
        </p:spPr>
        <p:txBody>
          <a:bodyPr/>
          <a:lstStyle/>
          <a:p>
            <a:r>
              <a:rPr lang="zh-CN" altLang="en-US" dirty="0" smtClean="0">
                <a:latin typeface="Times New Roman" pitchFamily="18" charset="0"/>
                <a:ea typeface="隶书" pitchFamily="49" charset="-122"/>
                <a:cs typeface="Times New Roman" pitchFamily="18" charset="0"/>
              </a:rPr>
              <a:t>三、绝对价值评估法</a:t>
            </a:r>
          </a:p>
        </p:txBody>
      </p:sp>
      <p:sp>
        <p:nvSpPr>
          <p:cNvPr id="3" name="内容占位符 2"/>
          <p:cNvSpPr>
            <a:spLocks noGrp="1"/>
          </p:cNvSpPr>
          <p:nvPr>
            <p:ph idx="1"/>
          </p:nvPr>
        </p:nvSpPr>
        <p:spPr>
          <a:xfrm>
            <a:off x="0" y="908720"/>
            <a:ext cx="8892480" cy="4968552"/>
          </a:xfrm>
        </p:spPr>
        <p:txBody>
          <a:bodyPr/>
          <a:lstStyle/>
          <a:p>
            <a:pPr marL="85725" indent="-85725">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Times New Roman" pitchFamily="18" charset="0"/>
                <a:ea typeface="楷体_GB2312" pitchFamily="49" charset="-122"/>
                <a:cs typeface="Times New Roman" pitchFamily="18" charset="0"/>
              </a:rPr>
              <a:t>主要指利用贴现现金流（</a:t>
            </a:r>
            <a:r>
              <a:rPr lang="en-US" altLang="zh-CN" dirty="0" smtClean="0">
                <a:latin typeface="Times New Roman" pitchFamily="18" charset="0"/>
                <a:ea typeface="楷体_GB2312" pitchFamily="49" charset="-122"/>
                <a:cs typeface="Times New Roman" pitchFamily="18" charset="0"/>
              </a:rPr>
              <a:t>Discounted Cash Flow</a:t>
            </a:r>
            <a:r>
              <a:rPr lang="zh-CN" altLang="en-US" dirty="0" smtClean="0">
                <a:latin typeface="Times New Roman" pitchFamily="18" charset="0"/>
                <a:ea typeface="楷体_GB2312" pitchFamily="49" charset="-122"/>
                <a:cs typeface="Times New Roman" pitchFamily="18" charset="0"/>
              </a:rPr>
              <a:t>，</a:t>
            </a:r>
            <a:r>
              <a:rPr lang="en-US" altLang="zh-CN" dirty="0" smtClean="0">
                <a:latin typeface="Times New Roman" pitchFamily="18" charset="0"/>
                <a:ea typeface="楷体_GB2312" pitchFamily="49" charset="-122"/>
                <a:cs typeface="Times New Roman" pitchFamily="18" charset="0"/>
              </a:rPr>
              <a:t>DCF</a:t>
            </a:r>
            <a:r>
              <a:rPr lang="zh-CN" altLang="en-US" dirty="0" smtClean="0">
                <a:latin typeface="Times New Roman" pitchFamily="18" charset="0"/>
                <a:ea typeface="楷体_GB2312" pitchFamily="49" charset="-122"/>
                <a:cs typeface="Times New Roman" pitchFamily="18" charset="0"/>
              </a:rPr>
              <a:t>）方法对金融资产进行定价。</a:t>
            </a:r>
            <a:endParaRPr lang="en-US" altLang="zh-CN" dirty="0" smtClean="0">
              <a:latin typeface="Times New Roman" pitchFamily="18" charset="0"/>
              <a:ea typeface="楷体_GB2312" pitchFamily="49" charset="-122"/>
              <a:cs typeface="Times New Roman" pitchFamily="18" charset="0"/>
            </a:endParaRPr>
          </a:p>
          <a:p>
            <a:pPr marL="85725" indent="-85725">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基本公式为：</a:t>
            </a:r>
            <a:endParaRPr lang="en-US" altLang="zh-CN" dirty="0" smtClean="0">
              <a:latin typeface="楷体_GB2312" pitchFamily="49" charset="-122"/>
              <a:ea typeface="楷体_GB2312" pitchFamily="49" charset="-122"/>
              <a:sym typeface="Wingdings 2" pitchFamily="18" charset="2"/>
            </a:endParaRPr>
          </a:p>
          <a:p>
            <a:pPr marL="85725" indent="-85725">
              <a:buNone/>
            </a:pPr>
            <a:endParaRPr lang="en-US" altLang="zh-CN" dirty="0" smtClean="0">
              <a:latin typeface="Times New Roman" pitchFamily="18" charset="0"/>
              <a:ea typeface="楷体_GB2312" pitchFamily="49" charset="-122"/>
              <a:cs typeface="Times New Roman" pitchFamily="18" charset="0"/>
            </a:endParaRPr>
          </a:p>
          <a:p>
            <a:pPr lvl="1">
              <a:buClr>
                <a:srgbClr val="FF0000"/>
              </a:buClr>
              <a:buFont typeface="Wingdings" panose="05000000000000000000" pitchFamily="2" charset="2"/>
              <a:buChar char="ü"/>
            </a:pPr>
            <a:r>
              <a:rPr lang="zh-CN" altLang="en-US" sz="2000" dirty="0" smtClean="0">
                <a:latin typeface="Times New Roman" panose="02020603050405020304" pitchFamily="18" charset="0"/>
                <a:ea typeface="楷体_GB2312" panose="02010609030101010101" pitchFamily="49" charset="-122"/>
                <a:cs typeface="Times New Roman" panose="02020603050405020304" pitchFamily="18" charset="0"/>
              </a:rPr>
              <a:t>由金融资产定价公式可知，主要在于对分子（现金流预测）和分母（贴现率）进行确定。</a:t>
            </a:r>
            <a:endParaRPr lang="en-US" altLang="zh-CN" sz="20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1">
              <a:buClr>
                <a:srgbClr val="FF0000"/>
              </a:buClr>
              <a:buFont typeface="Wingdings" panose="05000000000000000000" pitchFamily="2" charset="2"/>
              <a:buChar char="ü"/>
            </a:pPr>
            <a:r>
              <a:rPr lang="zh-CN" altLang="en-US" sz="2000" dirty="0" smtClean="0">
                <a:latin typeface="Times New Roman" panose="02020603050405020304" pitchFamily="18" charset="0"/>
                <a:ea typeface="楷体_GB2312" panose="02010609030101010101" pitchFamily="49" charset="-122"/>
                <a:cs typeface="Times New Roman" panose="02020603050405020304" pitchFamily="18" charset="0"/>
              </a:rPr>
              <a:t>其中分母的确定，主要利用</a:t>
            </a:r>
            <a:r>
              <a:rPr lang="en-US" altLang="zh-CN" sz="2000" dirty="0" smtClean="0">
                <a:latin typeface="Times New Roman" panose="02020603050405020304" pitchFamily="18" charset="0"/>
                <a:ea typeface="楷体_GB2312" panose="02010609030101010101" pitchFamily="49" charset="-122"/>
                <a:cs typeface="Times New Roman" panose="02020603050405020304" pitchFamily="18" charset="0"/>
              </a:rPr>
              <a:t>CAPM</a:t>
            </a:r>
            <a:r>
              <a:rPr lang="zh-CN" altLang="en-US" sz="2000" dirty="0" smtClean="0">
                <a:latin typeface="Times New Roman" panose="02020603050405020304" pitchFamily="18" charset="0"/>
                <a:ea typeface="楷体_GB2312" panose="02010609030101010101" pitchFamily="49" charset="-122"/>
                <a:cs typeface="Times New Roman" panose="02020603050405020304" pitchFamily="18" charset="0"/>
              </a:rPr>
              <a:t>公式给出（后面讲到！！！），例如某金融资产的系统性风险为</a:t>
            </a:r>
            <a:r>
              <a:rPr lang="en-US" altLang="zh-CN" sz="2000" dirty="0" smtClean="0">
                <a:latin typeface="Times New Roman" panose="02020603050405020304" pitchFamily="18" charset="0"/>
                <a:ea typeface="楷体_GB2312" panose="02010609030101010101" pitchFamily="49" charset="-122"/>
                <a:cs typeface="Times New Roman" panose="02020603050405020304" pitchFamily="18" charset="0"/>
              </a:rPr>
              <a:t>1.5</a:t>
            </a:r>
            <a:r>
              <a:rPr lang="zh-CN" altLang="en-US" sz="2000" dirty="0" smtClean="0">
                <a:latin typeface="Times New Roman" panose="02020603050405020304" pitchFamily="18" charset="0"/>
                <a:ea typeface="楷体_GB2312" panose="02010609030101010101" pitchFamily="49" charset="-122"/>
                <a:cs typeface="Times New Roman" panose="02020603050405020304" pitchFamily="18" charset="0"/>
              </a:rPr>
              <a:t>，市场收益率为</a:t>
            </a:r>
            <a:r>
              <a:rPr lang="en-US" altLang="zh-CN" sz="2000" dirty="0" smtClean="0">
                <a:latin typeface="Times New Roman" panose="02020603050405020304" pitchFamily="18" charset="0"/>
                <a:ea typeface="楷体_GB2312" panose="02010609030101010101" pitchFamily="49" charset="-122"/>
                <a:cs typeface="Times New Roman" panose="02020603050405020304" pitchFamily="18" charset="0"/>
              </a:rPr>
              <a:t>10%</a:t>
            </a:r>
            <a:r>
              <a:rPr lang="zh-CN" altLang="en-US" sz="2000" dirty="0" smtClean="0">
                <a:latin typeface="Times New Roman" panose="02020603050405020304" pitchFamily="18" charset="0"/>
                <a:ea typeface="楷体_GB2312" panose="02010609030101010101" pitchFamily="49" charset="-122"/>
                <a:cs typeface="Times New Roman" panose="02020603050405020304" pitchFamily="18" charset="0"/>
              </a:rPr>
              <a:t>，无风险收益率为</a:t>
            </a:r>
            <a:r>
              <a:rPr lang="en-US" altLang="zh-CN" sz="2000" dirty="0" smtClean="0">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2000" dirty="0" smtClean="0">
                <a:latin typeface="Times New Roman" panose="02020603050405020304" pitchFamily="18" charset="0"/>
                <a:ea typeface="楷体_GB2312" panose="02010609030101010101" pitchFamily="49" charset="-122"/>
                <a:cs typeface="Times New Roman" panose="02020603050405020304" pitchFamily="18" charset="0"/>
              </a:rPr>
              <a:t>，那么适用于该金融资产的贴现率为</a:t>
            </a:r>
            <a:r>
              <a:rPr lang="en-US" altLang="zh-CN" sz="2000" dirty="0" smtClean="0">
                <a:latin typeface="Times New Roman" panose="02020603050405020304" pitchFamily="18" charset="0"/>
                <a:ea typeface="楷体_GB2312" panose="02010609030101010101" pitchFamily="49" charset="-122"/>
                <a:cs typeface="Times New Roman" panose="02020603050405020304" pitchFamily="18" charset="0"/>
              </a:rPr>
              <a:t>3%+1.5*(10%-3%)=13.5%</a:t>
            </a:r>
            <a:r>
              <a:rPr lang="zh-CN" altLang="en-US" sz="2000"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0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buClr>
                <a:srgbClr val="FF0000"/>
              </a:buClr>
              <a:buFont typeface="Wingdings" panose="05000000000000000000" pitchFamily="2" charset="2"/>
              <a:buChar char="ü"/>
            </a:pPr>
            <a:endParaRPr lang="zh-CN" altLang="en-US"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60418" name="Object 2"/>
          <p:cNvGraphicFramePr>
            <a:graphicFrameLocks noChangeAspect="1"/>
          </p:cNvGraphicFramePr>
          <p:nvPr>
            <p:extLst>
              <p:ext uri="{D42A27DB-BD31-4B8C-83A1-F6EECF244321}">
                <p14:modId xmlns="" xmlns:p14="http://schemas.microsoft.com/office/powerpoint/2010/main" val="997999790"/>
              </p:ext>
            </p:extLst>
          </p:nvPr>
        </p:nvGraphicFramePr>
        <p:xfrm>
          <a:off x="3131840" y="1988840"/>
          <a:ext cx="2333015" cy="1214446"/>
        </p:xfrm>
        <a:graphic>
          <a:graphicData uri="http://schemas.openxmlformats.org/presentationml/2006/ole">
            <p:oleObj spid="_x0000_s291842" name="Equation" r:id="rId3" imgW="927100" imgH="482600" progId="Equation.DSMT4">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32656"/>
            <a:ext cx="9144000" cy="4525963"/>
          </a:xfrm>
        </p:spPr>
        <p:txBody>
          <a:bodyPr/>
          <a:lstStyle/>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债券定价公式</a:t>
            </a:r>
            <a:endParaRPr lang="en-US" altLang="zh-CN" dirty="0" smtClean="0">
              <a:latin typeface="楷体_GB2312" pitchFamily="49" charset="-122"/>
              <a:ea typeface="楷体_GB2312" pitchFamily="49" charset="-122"/>
              <a:sym typeface="Wingdings 2" pitchFamily="18" charset="2"/>
            </a:endParaRPr>
          </a:p>
          <a:p>
            <a:pPr>
              <a:buNone/>
            </a:pPr>
            <a:endParaRPr lang="en-US" altLang="zh-CN" dirty="0" smtClean="0">
              <a:latin typeface="楷体_GB2312" pitchFamily="49" charset="-122"/>
              <a:ea typeface="楷体_GB2312" pitchFamily="49" charset="-122"/>
              <a:sym typeface="Wingdings 2" pitchFamily="18" charset="2"/>
            </a:endParaRPr>
          </a:p>
          <a:p>
            <a:pPr>
              <a:buNone/>
            </a:pPr>
            <a:endParaRPr lang="en-US" altLang="zh-CN" sz="2400" dirty="0" smtClean="0">
              <a:latin typeface="华文新魏" pitchFamily="2" charset="-122"/>
              <a:ea typeface="华文新魏" pitchFamily="2" charset="-122"/>
            </a:endParaRPr>
          </a:p>
          <a:p>
            <a:pPr lvl="1">
              <a:buClr>
                <a:srgbClr val="FF0000"/>
              </a:buClr>
              <a:buFont typeface="Wingdings" panose="05000000000000000000" pitchFamily="2" charset="2"/>
              <a:buChar char="Ø"/>
            </a:pPr>
            <a:r>
              <a:rPr lang="zh-CN" altLang="en-US" sz="2400" dirty="0" smtClean="0">
                <a:latin typeface="楷体_GB2312" pitchFamily="49" charset="-122"/>
                <a:ea typeface="楷体_GB2312" pitchFamily="49" charset="-122"/>
              </a:rPr>
              <a:t>分期付息永久性债券，其价值为：</a:t>
            </a:r>
            <a:endParaRPr lang="en-US" altLang="zh-CN" sz="2400" dirty="0" smtClean="0">
              <a:latin typeface="楷体_GB2312" pitchFamily="49" charset="-122"/>
              <a:ea typeface="楷体_GB2312" pitchFamily="49" charset="-122"/>
            </a:endParaRPr>
          </a:p>
          <a:p>
            <a:pPr>
              <a:buNone/>
            </a:pPr>
            <a:endParaRPr lang="en-US" altLang="zh-CN" sz="2400" b="1" dirty="0">
              <a:latin typeface="楷体_GB2312" pitchFamily="49" charset="-122"/>
              <a:ea typeface="楷体_GB2312" pitchFamily="49" charset="-122"/>
            </a:endParaRPr>
          </a:p>
          <a:p>
            <a:pPr>
              <a:buNone/>
            </a:pPr>
            <a:endParaRPr lang="en-US" altLang="zh-CN" sz="2400" b="1" dirty="0" smtClean="0">
              <a:latin typeface="楷体_GB2312" pitchFamily="49" charset="-122"/>
              <a:ea typeface="楷体_GB2312" pitchFamily="49" charset="-122"/>
            </a:endParaRPr>
          </a:p>
        </p:txBody>
      </p:sp>
      <p:graphicFrame>
        <p:nvGraphicFramePr>
          <p:cNvPr id="61442" name="Object 2"/>
          <p:cNvGraphicFramePr>
            <a:graphicFrameLocks noChangeAspect="1"/>
          </p:cNvGraphicFramePr>
          <p:nvPr>
            <p:extLst>
              <p:ext uri="{D42A27DB-BD31-4B8C-83A1-F6EECF244321}">
                <p14:modId xmlns="" xmlns:p14="http://schemas.microsoft.com/office/powerpoint/2010/main" val="479033489"/>
              </p:ext>
            </p:extLst>
          </p:nvPr>
        </p:nvGraphicFramePr>
        <p:xfrm>
          <a:off x="2483768" y="908720"/>
          <a:ext cx="3383906" cy="1071570"/>
        </p:xfrm>
        <a:graphic>
          <a:graphicData uri="http://schemas.openxmlformats.org/presentationml/2006/ole">
            <p:oleObj spid="_x0000_s292866" name="Equation" r:id="rId4" imgW="1524000" imgH="482600" progId="Equation.DSMT4">
              <p:embed/>
            </p:oleObj>
          </a:graphicData>
        </a:graphic>
      </p:graphicFrame>
      <p:graphicFrame>
        <p:nvGraphicFramePr>
          <p:cNvPr id="61443" name="Object 3"/>
          <p:cNvGraphicFramePr>
            <a:graphicFrameLocks noChangeAspect="1"/>
          </p:cNvGraphicFramePr>
          <p:nvPr>
            <p:extLst>
              <p:ext uri="{D42A27DB-BD31-4B8C-83A1-F6EECF244321}">
                <p14:modId xmlns="" xmlns:p14="http://schemas.microsoft.com/office/powerpoint/2010/main" val="3310094225"/>
              </p:ext>
            </p:extLst>
          </p:nvPr>
        </p:nvGraphicFramePr>
        <p:xfrm>
          <a:off x="2843808" y="2420888"/>
          <a:ext cx="1143009" cy="1042155"/>
        </p:xfrm>
        <a:graphic>
          <a:graphicData uri="http://schemas.openxmlformats.org/presentationml/2006/ole">
            <p:oleObj spid="_x0000_s292867" name="Equation" r:id="rId5" imgW="431613" imgH="393529" progId="Equation.DSMT4">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332656"/>
            <a:ext cx="8229600" cy="4525963"/>
          </a:xfrm>
        </p:spPr>
        <p:txBody>
          <a:bodyPr/>
          <a:lstStyle/>
          <a:p>
            <a:pPr>
              <a:buNone/>
            </a:pPr>
            <a:r>
              <a:rPr lang="en-US" altLang="zh-CN" sz="2800" b="1"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latin typeface="楷体_GB2312" pitchFamily="49" charset="-122"/>
                <a:ea typeface="楷体_GB2312" pitchFamily="49" charset="-122"/>
                <a:sym typeface="Wingdings 2" pitchFamily="18" charset="2"/>
              </a:rPr>
              <a:t>股票定价公式：</a:t>
            </a:r>
            <a:endParaRPr lang="en-US" altLang="zh-CN" sz="2800" b="1" dirty="0" smtClean="0">
              <a:latin typeface="楷体_GB2312" pitchFamily="49" charset="-122"/>
              <a:ea typeface="楷体_GB2312" pitchFamily="49" charset="-122"/>
              <a:sym typeface="Wingdings 2" pitchFamily="18" charset="2"/>
            </a:endParaRPr>
          </a:p>
          <a:p>
            <a:pPr>
              <a:buClr>
                <a:srgbClr val="FF0000"/>
              </a:buClr>
              <a:buFont typeface="Wingdings" panose="05000000000000000000" pitchFamily="2" charset="2"/>
              <a:buChar char="Ø"/>
            </a:pPr>
            <a:r>
              <a:rPr lang="zh-CN" altLang="en-US" sz="2400" dirty="0" smtClean="0">
                <a:latin typeface="楷体_GB2312" pitchFamily="49" charset="-122"/>
                <a:ea typeface="楷体_GB2312" pitchFamily="49" charset="-122"/>
                <a:sym typeface="Wingdings 2" pitchFamily="18" charset="2"/>
              </a:rPr>
              <a:t>一般公式为：</a:t>
            </a:r>
            <a:endParaRPr lang="en-US" altLang="zh-CN" sz="2400" dirty="0" smtClean="0">
              <a:latin typeface="楷体_GB2312" pitchFamily="49" charset="-122"/>
              <a:ea typeface="楷体_GB2312" pitchFamily="49" charset="-122"/>
              <a:sym typeface="Wingdings 2" pitchFamily="18" charset="2"/>
            </a:endParaRPr>
          </a:p>
          <a:p>
            <a:endParaRPr lang="en-US" altLang="zh-CN" dirty="0" smtClean="0"/>
          </a:p>
          <a:p>
            <a:endParaRPr lang="en-US" altLang="zh-CN" dirty="0" smtClean="0"/>
          </a:p>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cs typeface="Times New Roman" pitchFamily="18" charset="0"/>
              </a:rPr>
              <a:t>根据现金流的预测，可以分为二阶段模型，三阶段模型以及股利增长模型（一阶段，</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Gordon Growth model</a:t>
            </a:r>
            <a:r>
              <a:rPr lang="zh-CN" altLang="en-US" sz="2400" dirty="0" smtClean="0">
                <a:latin typeface="楷体_GB2312" panose="02010609030101010101" pitchFamily="49" charset="-122"/>
                <a:ea typeface="楷体_GB2312" panose="02010609030101010101" pitchFamily="49" charset="-122"/>
                <a:cs typeface="Times New Roman" pitchFamily="18" charset="0"/>
              </a:rPr>
              <a:t>）：</a:t>
            </a:r>
            <a:endParaRPr lang="en-US" altLang="zh-CN" sz="2400" dirty="0" smtClean="0">
              <a:latin typeface="楷体_GB2312" panose="02010609030101010101" pitchFamily="49" charset="-122"/>
              <a:ea typeface="楷体_GB2312" panose="02010609030101010101" pitchFamily="49" charset="-122"/>
              <a:cs typeface="Times New Roman" pitchFamily="18" charset="0"/>
            </a:endParaRPr>
          </a:p>
          <a:p>
            <a:pPr>
              <a:buNone/>
            </a:pPr>
            <a:r>
              <a:rPr lang="zh-CN" altLang="en-US" b="1" dirty="0" smtClean="0">
                <a:latin typeface="华文新魏" pitchFamily="2" charset="-122"/>
                <a:ea typeface="华文新魏" pitchFamily="2" charset="-122"/>
              </a:rPr>
              <a:t> </a:t>
            </a:r>
            <a:endParaRPr lang="zh-CN" altLang="en-US" dirty="0"/>
          </a:p>
        </p:txBody>
      </p:sp>
      <p:graphicFrame>
        <p:nvGraphicFramePr>
          <p:cNvPr id="98307" name="Object 3"/>
          <p:cNvGraphicFramePr>
            <a:graphicFrameLocks noChangeAspect="1"/>
          </p:cNvGraphicFramePr>
          <p:nvPr>
            <p:extLst>
              <p:ext uri="{D42A27DB-BD31-4B8C-83A1-F6EECF244321}">
                <p14:modId xmlns="" xmlns:p14="http://schemas.microsoft.com/office/powerpoint/2010/main" val="3479588178"/>
              </p:ext>
            </p:extLst>
          </p:nvPr>
        </p:nvGraphicFramePr>
        <p:xfrm>
          <a:off x="3131840" y="1052736"/>
          <a:ext cx="2333625" cy="1214438"/>
        </p:xfrm>
        <a:graphic>
          <a:graphicData uri="http://schemas.openxmlformats.org/presentationml/2006/ole">
            <p:oleObj spid="_x0000_s293890" name="Equation" r:id="rId3" imgW="927100" imgH="482600" progId="Equation.DSMT4">
              <p:embed/>
            </p:oleObj>
          </a:graphicData>
        </a:graphic>
      </p:graphicFrame>
      <p:graphicFrame>
        <p:nvGraphicFramePr>
          <p:cNvPr id="98309" name="Object 5"/>
          <p:cNvGraphicFramePr>
            <a:graphicFrameLocks noChangeAspect="1"/>
          </p:cNvGraphicFramePr>
          <p:nvPr>
            <p:extLst>
              <p:ext uri="{D42A27DB-BD31-4B8C-83A1-F6EECF244321}">
                <p14:modId xmlns="" xmlns:p14="http://schemas.microsoft.com/office/powerpoint/2010/main" val="1258113239"/>
              </p:ext>
            </p:extLst>
          </p:nvPr>
        </p:nvGraphicFramePr>
        <p:xfrm>
          <a:off x="1094352" y="3505135"/>
          <a:ext cx="5083088" cy="2143140"/>
        </p:xfrm>
        <a:graphic>
          <a:graphicData uri="http://schemas.openxmlformats.org/presentationml/2006/ole">
            <p:oleObj spid="_x0000_s293891" name="Equation" r:id="rId4" imgW="2349500" imgH="990600" progId="Equation.DSMT4">
              <p:embed/>
            </p:oleObj>
          </a:graphicData>
        </a:graphic>
      </p:graphicFrame>
      <p:sp>
        <p:nvSpPr>
          <p:cNvPr id="6" name="TextBox 5"/>
          <p:cNvSpPr txBox="1"/>
          <p:nvPr/>
        </p:nvSpPr>
        <p:spPr>
          <a:xfrm>
            <a:off x="3635896" y="4725144"/>
            <a:ext cx="4214842" cy="1569660"/>
          </a:xfrm>
          <a:prstGeom prst="rect">
            <a:avLst/>
          </a:prstGeom>
          <a:solidFill>
            <a:srgbClr val="7030A0"/>
          </a:solidFill>
        </p:spPr>
        <p:txBody>
          <a:bodyPr wrap="square" rtlCol="0">
            <a:spAutoFit/>
          </a:bodyPr>
          <a:lstStyle/>
          <a:p>
            <a:r>
              <a:rPr lang="en-US" altLang="zh-CN" sz="2400" b="1" dirty="0" smtClean="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g</a:t>
            </a:r>
            <a:r>
              <a:rPr lang="zh-CN" altLang="en-US" sz="2400" b="1" dirty="0" smtClean="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为股利增长率，</a:t>
            </a:r>
            <a:r>
              <a:rPr lang="en-US" altLang="zh-CN" sz="2400" b="1" dirty="0" smtClean="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r</a:t>
            </a:r>
            <a:r>
              <a:rPr lang="zh-CN" altLang="en-US" sz="2400" b="1" dirty="0" smtClean="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为股票收益率，</a:t>
            </a:r>
            <a:r>
              <a:rPr lang="en-US" altLang="zh-CN" sz="2400" b="1" dirty="0" smtClean="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D</a:t>
            </a:r>
            <a:r>
              <a:rPr lang="en-US" altLang="zh-CN" sz="1600" b="1" dirty="0" smtClean="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400" b="1" dirty="0" smtClean="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为当</a:t>
            </a:r>
            <a:r>
              <a:rPr lang="zh-CN" altLang="en-US" sz="2400" b="1" dirty="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期</a:t>
            </a:r>
            <a:r>
              <a:rPr lang="zh-CN" altLang="en-US" sz="2400" b="1" dirty="0" smtClean="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股利；</a:t>
            </a:r>
            <a:endParaRPr lang="en-US" altLang="zh-CN" sz="2400" b="1" dirty="0" smtClean="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2400" b="1" dirty="0" smtClean="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当</a:t>
            </a:r>
            <a:r>
              <a:rPr lang="zh-CN" altLang="en-US" sz="2400" b="1" dirty="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股利</a:t>
            </a:r>
            <a:r>
              <a:rPr lang="zh-CN" altLang="en-US" sz="2400" b="1" dirty="0" smtClean="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增长率高于回报率时，此公式不适用</a:t>
            </a:r>
            <a:endParaRPr lang="zh-CN" altLang="en-US" sz="2400" b="1" dirty="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71400"/>
            <a:ext cx="8229600" cy="927100"/>
          </a:xfrm>
        </p:spPr>
        <p:txBody>
          <a:bodyPr/>
          <a:lstStyle/>
          <a:p>
            <a:r>
              <a:rPr lang="zh-CN" altLang="en-US" sz="3600" dirty="0" smtClean="0">
                <a:latin typeface="隶书" pitchFamily="49" charset="-122"/>
                <a:ea typeface="隶书" pitchFamily="49" charset="-122"/>
              </a:rPr>
              <a:t>一、金融工具</a:t>
            </a:r>
          </a:p>
        </p:txBody>
      </p:sp>
      <p:sp>
        <p:nvSpPr>
          <p:cNvPr id="3" name="内容占位符 2"/>
          <p:cNvSpPr>
            <a:spLocks noGrp="1"/>
          </p:cNvSpPr>
          <p:nvPr>
            <p:ph idx="1"/>
          </p:nvPr>
        </p:nvSpPr>
        <p:spPr>
          <a:xfrm>
            <a:off x="0" y="548680"/>
            <a:ext cx="9144000" cy="4525963"/>
          </a:xfrm>
        </p:spPr>
        <p:txBody>
          <a:bodyPr/>
          <a:lstStyle/>
          <a:p>
            <a:pPr marL="0" indent="0">
              <a:buNone/>
            </a:pPr>
            <a:r>
              <a:rPr lang="zh-CN" altLang="en-US" sz="2800" b="1" dirty="0" smtClean="0">
                <a:latin typeface="Times New Roman" pitchFamily="18" charset="0"/>
                <a:ea typeface="楷体_GB2312" pitchFamily="49" charset="-122"/>
                <a:cs typeface="Times New Roman" pitchFamily="18" charset="0"/>
              </a:rPr>
              <a:t>（一）金融工具的概念</a:t>
            </a:r>
            <a:endParaRPr lang="en-US" altLang="zh-CN" sz="2800" b="1" dirty="0" smtClean="0">
              <a:latin typeface="Times New Roman" pitchFamily="18" charset="0"/>
              <a:ea typeface="楷体_GB2312" pitchFamily="49" charset="-122"/>
              <a:cs typeface="Times New Roman" pitchFamily="18" charset="0"/>
            </a:endParaRPr>
          </a:p>
          <a:p>
            <a:pPr marL="0" indent="0">
              <a:buNone/>
            </a:pPr>
            <a:r>
              <a:rPr lang="zh-CN" altLang="en-US" sz="2800" b="1" dirty="0" smtClean="0">
                <a:solidFill>
                  <a:srgbClr val="0000FF"/>
                </a:solidFill>
                <a:latin typeface="Times New Roman" pitchFamily="18" charset="0"/>
                <a:ea typeface="楷体_GB2312" pitchFamily="49" charset="-122"/>
                <a:cs typeface="Times New Roman" pitchFamily="18" charset="0"/>
              </a:rPr>
              <a:t> 金融工具</a:t>
            </a:r>
            <a:r>
              <a:rPr lang="zh-CN" altLang="en-US" sz="2800" dirty="0" smtClean="0">
                <a:latin typeface="Times New Roman" pitchFamily="18" charset="0"/>
                <a:ea typeface="楷体_GB2312" pitchFamily="49" charset="-122"/>
                <a:cs typeface="Times New Roman" pitchFamily="18" charset="0"/>
              </a:rPr>
              <a:t>（</a:t>
            </a:r>
            <a:r>
              <a:rPr lang="en-US" altLang="zh-CN" sz="2800" dirty="0" smtClean="0">
                <a:latin typeface="Times New Roman" pitchFamily="18" charset="0"/>
                <a:ea typeface="楷体_GB2312" pitchFamily="49" charset="-122"/>
                <a:cs typeface="Times New Roman" pitchFamily="18" charset="0"/>
              </a:rPr>
              <a:t>Financial Instrument</a:t>
            </a:r>
            <a:r>
              <a:rPr lang="zh-CN" altLang="en-US" sz="2800" dirty="0" smtClean="0">
                <a:latin typeface="Times New Roman" pitchFamily="18" charset="0"/>
                <a:ea typeface="楷体_GB2312" pitchFamily="49" charset="-122"/>
                <a:cs typeface="Times New Roman" pitchFamily="18" charset="0"/>
              </a:rPr>
              <a:t>），经济主体之间签订的金融契约或合同。包括金融资产与其他金融工具。</a:t>
            </a:r>
            <a:endParaRPr lang="en-US" altLang="zh-CN" sz="2800" dirty="0" smtClean="0">
              <a:latin typeface="Times New Roman" pitchFamily="18" charset="0"/>
              <a:ea typeface="楷体_GB2312" pitchFamily="49" charset="-122"/>
              <a:cs typeface="Times New Roman" pitchFamily="18" charset="0"/>
            </a:endParaRPr>
          </a:p>
          <a:p>
            <a:pPr marL="400050" lvl="1" indent="0">
              <a:buClr>
                <a:srgbClr val="0000FF"/>
              </a:buClr>
              <a:buFont typeface="Wingdings" pitchFamily="2" charset="2"/>
              <a:buChar char="Ø"/>
            </a:pPr>
            <a:r>
              <a:rPr lang="zh-CN" altLang="zh-CN" sz="2400" dirty="0" smtClean="0">
                <a:latin typeface="楷体_GB2312" pitchFamily="49" charset="-122"/>
                <a:ea typeface="楷体_GB2312" pitchFamily="49" charset="-122"/>
              </a:rPr>
              <a:t>金融的核心功能是实现资金资源的合理有效配置，资金配置需要以一定的工具作为载体</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cs typeface="Times New Roman" pitchFamily="18" charset="0"/>
            </a:endParaRPr>
          </a:p>
          <a:p>
            <a:pPr marL="400050" lvl="1" indent="0">
              <a:buFont typeface="Wingdings" pitchFamily="2" charset="2"/>
              <a:buChar char="Ø"/>
            </a:pPr>
            <a:r>
              <a:rPr lang="zh-CN" altLang="en-US" sz="2400" b="1" dirty="0" smtClean="0">
                <a:solidFill>
                  <a:srgbClr val="0000FF"/>
                </a:solidFill>
                <a:latin typeface="Times New Roman" pitchFamily="18" charset="0"/>
                <a:ea typeface="楷体_GB2312" pitchFamily="49" charset="-122"/>
                <a:cs typeface="Times New Roman" pitchFamily="18" charset="0"/>
              </a:rPr>
              <a:t>金融资产</a:t>
            </a:r>
            <a:r>
              <a:rPr lang="zh-CN" altLang="en-US" sz="2400" dirty="0" smtClean="0">
                <a:latin typeface="Times New Roman" pitchFamily="18" charset="0"/>
                <a:ea typeface="楷体_GB2312" pitchFamily="49" charset="-122"/>
                <a:cs typeface="Times New Roman" pitchFamily="18" charset="0"/>
              </a:rPr>
              <a:t>（</a:t>
            </a:r>
            <a:r>
              <a:rPr lang="en-US" altLang="zh-CN" sz="2400" dirty="0" smtClean="0">
                <a:latin typeface="Times New Roman" pitchFamily="18" charset="0"/>
                <a:ea typeface="楷体_GB2312" pitchFamily="49" charset="-122"/>
                <a:cs typeface="Times New Roman" pitchFamily="18" charset="0"/>
              </a:rPr>
              <a:t>Financial Asset</a:t>
            </a:r>
            <a:r>
              <a:rPr lang="zh-CN" altLang="en-US" sz="2400" dirty="0" smtClean="0">
                <a:latin typeface="Times New Roman" pitchFamily="18" charset="0"/>
                <a:ea typeface="楷体_GB2312" pitchFamily="49" charset="-122"/>
                <a:cs typeface="Times New Roman" pitchFamily="18" charset="0"/>
              </a:rPr>
              <a:t>）</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标示了发行时的价值，表明了发行方与投资方的经济关系，如股票、债券、票据等。</a:t>
            </a:r>
            <a:endParaRPr lang="en-US" altLang="zh-CN" sz="2400" dirty="0" smtClean="0">
              <a:latin typeface="Times New Roman" pitchFamily="18" charset="0"/>
              <a:ea typeface="楷体_GB2312" pitchFamily="49" charset="-122"/>
              <a:cs typeface="Times New Roman" pitchFamily="18" charset="0"/>
            </a:endParaRPr>
          </a:p>
          <a:p>
            <a:pPr marL="800100" lvl="2" indent="0">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金融资产的内在价值大于</a:t>
            </a:r>
            <a:r>
              <a:rPr lang="en-US" altLang="zh-CN" sz="2000" dirty="0" smtClean="0">
                <a:latin typeface="Times New Roman" pitchFamily="18" charset="0"/>
                <a:ea typeface="楷体_GB2312" pitchFamily="49" charset="-122"/>
                <a:cs typeface="Times New Roman" pitchFamily="18" charset="0"/>
              </a:rPr>
              <a:t>0</a:t>
            </a:r>
            <a:r>
              <a:rPr lang="zh-CN" altLang="en-US" sz="2000" dirty="0" smtClean="0">
                <a:latin typeface="Times New Roman" pitchFamily="18" charset="0"/>
                <a:ea typeface="楷体_GB2312" pitchFamily="49" charset="-122"/>
                <a:cs typeface="Times New Roman" pitchFamily="18" charset="0"/>
              </a:rPr>
              <a:t>。</a:t>
            </a:r>
            <a:endParaRPr lang="en-US" altLang="zh-CN" sz="2000" dirty="0" smtClean="0">
              <a:solidFill>
                <a:srgbClr val="C00000"/>
              </a:solidFill>
              <a:latin typeface="Times New Roman" pitchFamily="18" charset="0"/>
              <a:ea typeface="楷体_GB2312" pitchFamily="49" charset="-122"/>
              <a:cs typeface="Times New Roman" pitchFamily="18" charset="0"/>
            </a:endParaRPr>
          </a:p>
          <a:p>
            <a:pPr marL="800100" lvl="2" indent="0">
              <a:buFont typeface="Wingdings" pitchFamily="2" charset="2"/>
              <a:buChar char="ü"/>
            </a:pPr>
            <a:r>
              <a:rPr lang="zh-CN" altLang="en-US" sz="2000" b="1" dirty="0" smtClean="0">
                <a:solidFill>
                  <a:srgbClr val="0000FF"/>
                </a:solidFill>
                <a:latin typeface="Times New Roman" pitchFamily="18" charset="0"/>
                <a:ea typeface="楷体_GB2312" pitchFamily="49" charset="-122"/>
                <a:cs typeface="Times New Roman" pitchFamily="18" charset="0"/>
              </a:rPr>
              <a:t>内在价值：</a:t>
            </a:r>
            <a:r>
              <a:rPr lang="zh-CN" altLang="en-US" sz="2000" dirty="0" smtClean="0">
                <a:latin typeface="Times New Roman" pitchFamily="18" charset="0"/>
                <a:ea typeface="楷体_GB2312" pitchFamily="49" charset="-122"/>
                <a:cs typeface="Times New Roman" pitchFamily="18" charset="0"/>
              </a:rPr>
              <a:t>指的证券的理论价值，由其未来现金流的现值和决定。</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与后续章节“证券价值评估” 相联系。</a:t>
            </a:r>
            <a:endParaRPr lang="en-US" altLang="zh-CN" sz="2000" dirty="0" smtClean="0">
              <a:latin typeface="Times New Roman" pitchFamily="18" charset="0"/>
              <a:ea typeface="楷体_GB2312" pitchFamily="49" charset="-122"/>
              <a:cs typeface="Times New Roman" pitchFamily="18" charset="0"/>
            </a:endParaRPr>
          </a:p>
          <a:p>
            <a:pPr marL="400050" lvl="1" indent="0">
              <a:buClr>
                <a:srgbClr val="C00000"/>
              </a:buClr>
              <a:buFont typeface="Wingdings" pitchFamily="2" charset="2"/>
              <a:buChar char="Ø"/>
            </a:pPr>
            <a:r>
              <a:rPr lang="zh-CN" altLang="en-US" sz="2400" b="1" dirty="0" smtClean="0">
                <a:solidFill>
                  <a:srgbClr val="0000FF"/>
                </a:solidFill>
                <a:latin typeface="Times New Roman" pitchFamily="18" charset="0"/>
                <a:ea typeface="楷体_GB2312" pitchFamily="49" charset="-122"/>
                <a:cs typeface="Times New Roman" pitchFamily="18" charset="0"/>
              </a:rPr>
              <a:t>其它金融工具</a:t>
            </a:r>
            <a:r>
              <a:rPr lang="zh-CN" altLang="en-US" sz="2400" dirty="0" smtClean="0">
                <a:latin typeface="Times New Roman" pitchFamily="18" charset="0"/>
                <a:ea typeface="楷体_GB2312" pitchFamily="49" charset="-122"/>
                <a:cs typeface="Times New Roman" pitchFamily="18" charset="0"/>
              </a:rPr>
              <a:t>：金融工具依据内部确定性事件产生，没有明确的价值，合约债权债务是或有性质的债权债务，交易双方权利义务有时不对等</a:t>
            </a:r>
            <a:endParaRPr lang="en-US" altLang="zh-CN" sz="2400" dirty="0" smtClean="0">
              <a:latin typeface="Times New Roman" pitchFamily="18" charset="0"/>
              <a:ea typeface="楷体_GB2312" pitchFamily="49" charset="-122"/>
              <a:cs typeface="Times New Roman" pitchFamily="18" charset="0"/>
            </a:endParaRPr>
          </a:p>
          <a:p>
            <a:pPr marL="800100" lvl="2" indent="0">
              <a:buClr>
                <a:srgbClr val="C0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其内在价值不一定大于</a:t>
            </a:r>
            <a:r>
              <a:rPr lang="en-US" altLang="zh-CN" sz="2000" dirty="0" smtClean="0">
                <a:latin typeface="Times New Roman" pitchFamily="18" charset="0"/>
                <a:ea typeface="楷体_GB2312" pitchFamily="49" charset="-122"/>
                <a:cs typeface="Times New Roman" pitchFamily="18" charset="0"/>
              </a:rPr>
              <a:t>0</a:t>
            </a:r>
            <a:r>
              <a:rPr lang="zh-CN" altLang="en-US" sz="2000" dirty="0" smtClean="0">
                <a:latin typeface="Times New Roman" pitchFamily="18" charset="0"/>
                <a:ea typeface="楷体_GB2312" pitchFamily="49" charset="-122"/>
                <a:cs typeface="Times New Roman" pitchFamily="18" charset="0"/>
              </a:rPr>
              <a:t>。</a:t>
            </a:r>
            <a:endParaRPr lang="en-US" altLang="zh-CN" sz="2000" dirty="0" smtClean="0">
              <a:latin typeface="Times New Roman" pitchFamily="18" charset="0"/>
              <a:ea typeface="楷体_GB2312" pitchFamily="49" charset="-122"/>
              <a:cs typeface="Times New Roman" pitchFamily="18" charset="0"/>
            </a:endParaRPr>
          </a:p>
          <a:p>
            <a:pPr marL="800100" lvl="2" indent="0">
              <a:buClr>
                <a:srgbClr val="C0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信贷额度等银行表外业务以及期货、期权、互换等衍生金融工具。</a:t>
            </a:r>
            <a:endParaRPr lang="zh-CN" altLang="en-US" sz="2000" dirty="0">
              <a:latin typeface="Times New Roman" pitchFamily="18" charset="0"/>
              <a:ea typeface="楷体_GB2312" pitchFamily="49" charset="-122"/>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itchFamily="18" charset="0"/>
                <a:ea typeface="隶书" pitchFamily="49" charset="-122"/>
                <a:cs typeface="Times New Roman" pitchFamily="18" charset="0"/>
              </a:rPr>
              <a:t>四、有价证券的相对价值评估</a:t>
            </a:r>
          </a:p>
        </p:txBody>
      </p:sp>
      <p:sp>
        <p:nvSpPr>
          <p:cNvPr id="3" name="内容占位符 2"/>
          <p:cNvSpPr>
            <a:spLocks noGrp="1"/>
          </p:cNvSpPr>
          <p:nvPr>
            <p:ph idx="1"/>
          </p:nvPr>
        </p:nvSpPr>
        <p:spPr>
          <a:xfrm>
            <a:off x="179512" y="1340768"/>
            <a:ext cx="8784976" cy="4525963"/>
          </a:xfrm>
        </p:spPr>
        <p:txBody>
          <a:bodyPr/>
          <a:lstStyle/>
          <a:p>
            <a:pPr>
              <a:buNone/>
            </a:pPr>
            <a:r>
              <a:rPr lang="en-US" altLang="zh-CN" sz="2800" dirty="0" smtClean="0">
                <a:solidFill>
                  <a:srgbClr val="FF0000"/>
                </a:solidFill>
                <a:latin typeface="楷体_GB2312" pitchFamily="49" charset="-122"/>
                <a:ea typeface="楷体_GB2312"/>
                <a:sym typeface="Wingdings 2" pitchFamily="18" charset="2"/>
              </a:rPr>
              <a:t></a:t>
            </a:r>
            <a:r>
              <a:rPr lang="zh-CN" altLang="en-US" sz="2800" dirty="0" smtClean="0">
                <a:ea typeface="楷体_GB2312"/>
              </a:rPr>
              <a:t>相对价值评估，利用其它同类公司证券市场价格来估算本公司证券理论价格的方法。</a:t>
            </a:r>
            <a:endParaRPr lang="en-US" altLang="zh-CN" sz="2800" dirty="0" smtClean="0">
              <a:ea typeface="楷体_GB2312"/>
            </a:endParaRPr>
          </a:p>
          <a:p>
            <a:pPr lvl="1">
              <a:buClr>
                <a:srgbClr val="FF0000"/>
              </a:buClr>
              <a:buFont typeface="Wingdings" panose="05000000000000000000" pitchFamily="2" charset="2"/>
              <a:buChar char="Ø"/>
            </a:pPr>
            <a:r>
              <a:rPr lang="zh-CN" altLang="en-US" sz="2400" dirty="0" smtClean="0">
                <a:ea typeface="楷体_GB2312"/>
              </a:rPr>
              <a:t>相对有两层含义：</a:t>
            </a:r>
            <a:endParaRPr lang="en-US" altLang="zh-CN" sz="2400" dirty="0" smtClean="0">
              <a:ea typeface="楷体_GB2312"/>
            </a:endParaRPr>
          </a:p>
          <a:p>
            <a:pPr lvl="2">
              <a:buClr>
                <a:srgbClr val="FF0000"/>
              </a:buClr>
              <a:buFont typeface="Wingdings" panose="05000000000000000000" pitchFamily="2" charset="2"/>
              <a:buChar char="ü"/>
            </a:pPr>
            <a:r>
              <a:rPr lang="zh-CN" altLang="en-US" dirty="0" smtClean="0">
                <a:ea typeface="楷体_GB2312"/>
              </a:rPr>
              <a:t>对象相对：本公司与同类公司相对</a:t>
            </a:r>
            <a:endParaRPr lang="en-US" altLang="zh-CN" dirty="0" smtClean="0">
              <a:ea typeface="楷体_GB2312"/>
            </a:endParaRPr>
          </a:p>
          <a:p>
            <a:pPr lvl="2">
              <a:buClr>
                <a:srgbClr val="FF0000"/>
              </a:buClr>
              <a:buFont typeface="Wingdings" panose="05000000000000000000" pitchFamily="2" charset="2"/>
              <a:buChar char="ü"/>
            </a:pPr>
            <a:r>
              <a:rPr lang="zh-CN" altLang="en-US" dirty="0" smtClean="0">
                <a:ea typeface="楷体_GB2312"/>
              </a:rPr>
              <a:t>指标相对：证券价格与某指标（通常为财务指标）相对。</a:t>
            </a:r>
            <a:endParaRPr lang="en-US" altLang="zh-CN" dirty="0" smtClean="0">
              <a:ea typeface="楷体_GB2312"/>
            </a:endParaRPr>
          </a:p>
          <a:p>
            <a:pPr lvl="1">
              <a:buClr>
                <a:srgbClr val="FF0000"/>
              </a:buClr>
              <a:buFont typeface="Wingdings" panose="05000000000000000000" pitchFamily="2" charset="2"/>
              <a:buChar char="Ø"/>
            </a:pPr>
            <a:r>
              <a:rPr lang="zh-CN" altLang="en-US" dirty="0" smtClean="0">
                <a:ea typeface="楷体_GB2312"/>
              </a:rPr>
              <a:t>计算公式</a:t>
            </a:r>
            <a:endParaRPr lang="en-US" altLang="zh-CN" dirty="0" smtClean="0">
              <a:ea typeface="楷体_GB2312"/>
            </a:endParaRPr>
          </a:p>
          <a:p>
            <a:pPr lvl="2">
              <a:buClr>
                <a:srgbClr val="FF0000"/>
              </a:buClr>
              <a:buFont typeface="Wingdings" panose="05000000000000000000" pitchFamily="2" charset="2"/>
              <a:buChar char="ü"/>
            </a:pPr>
            <a:r>
              <a:rPr lang="zh-CN" altLang="en-US" dirty="0" smtClean="0">
                <a:ea typeface="楷体_GB2312"/>
              </a:rPr>
              <a:t>假设本公司证券价格与某指标的比值与同类公司证券价格与某指标的比值相同</a:t>
            </a:r>
            <a:endParaRPr lang="en-US" altLang="zh-CN" dirty="0" smtClean="0">
              <a:ea typeface="楷体_GB2312"/>
            </a:endParaRPr>
          </a:p>
          <a:p>
            <a:pPr lvl="2">
              <a:buClr>
                <a:srgbClr val="FF0000"/>
              </a:buClr>
              <a:buFont typeface="Wingdings" panose="05000000000000000000" pitchFamily="2" charset="2"/>
              <a:buChar char="ü"/>
            </a:pPr>
            <a:r>
              <a:rPr lang="zh-CN" altLang="en-US" dirty="0" smtClean="0">
                <a:ea typeface="楷体_GB2312"/>
              </a:rPr>
              <a:t>利用本公司此指标乘以该比值得到本公式证券的理论价格</a:t>
            </a:r>
            <a:endParaRPr lang="en-US" altLang="zh-CN" dirty="0" smtClean="0">
              <a:ea typeface="楷体_GB2312"/>
            </a:endParaRPr>
          </a:p>
          <a:p>
            <a:pPr lvl="3">
              <a:buClr>
                <a:srgbClr val="FF0000"/>
              </a:buClr>
              <a:buFont typeface="Wingdings" panose="05000000000000000000" pitchFamily="2" charset="2"/>
              <a:buChar char="ü"/>
            </a:pPr>
            <a:endParaRPr lang="en-US" altLang="zh-CN" dirty="0" smtClean="0">
              <a:ea typeface="楷体_GB2312"/>
            </a:endParaRPr>
          </a:p>
          <a:p>
            <a:pPr>
              <a:buNone/>
            </a:pPr>
            <a:endParaRPr lang="en-US" altLang="zh-CN" sz="2800" dirty="0" smtClean="0">
              <a:ea typeface="楷体_GB2312"/>
            </a:endParaRPr>
          </a:p>
        </p:txBody>
      </p:sp>
      <p:graphicFrame>
        <p:nvGraphicFramePr>
          <p:cNvPr id="132099" name="Object 3"/>
          <p:cNvGraphicFramePr>
            <a:graphicFrameLocks noChangeAspect="1"/>
          </p:cNvGraphicFramePr>
          <p:nvPr>
            <p:extLst>
              <p:ext uri="{D42A27DB-BD31-4B8C-83A1-F6EECF244321}">
                <p14:modId xmlns="" xmlns:p14="http://schemas.microsoft.com/office/powerpoint/2010/main" val="4099028795"/>
              </p:ext>
            </p:extLst>
          </p:nvPr>
        </p:nvGraphicFramePr>
        <p:xfrm>
          <a:off x="2483768" y="5877272"/>
          <a:ext cx="3857652" cy="857256"/>
        </p:xfrm>
        <a:graphic>
          <a:graphicData uri="http://schemas.openxmlformats.org/presentationml/2006/ole">
            <p:oleObj spid="_x0000_s294914" name="公式" r:id="rId3" imgW="1943100" imgH="431800" progId="">
              <p:embed/>
            </p:oleObj>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927100"/>
          </a:xfrm>
        </p:spPr>
        <p:txBody>
          <a:bodyPr/>
          <a:lstStyle/>
          <a:p>
            <a:pPr algn="ctr"/>
            <a:r>
              <a:rPr lang="zh-CN" altLang="en-US" sz="2800" dirty="0" smtClean="0">
                <a:latin typeface="楷体_GB2312" pitchFamily="49" charset="-122"/>
                <a:ea typeface="楷体_GB2312" pitchFamily="49" charset="-122"/>
              </a:rPr>
              <a:t>相对价值评估法的理念和优势</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692696"/>
            <a:ext cx="9144000" cy="4525963"/>
          </a:xfrm>
        </p:spPr>
        <p:txBody>
          <a:bodyPr/>
          <a:lstStyle/>
          <a:p>
            <a:pPr>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最简单的定价想法：在市场上找到一个跟自己完全相同的公司，从而本公司（</a:t>
            </a:r>
            <a:r>
              <a:rPr lang="en-US" altLang="zh-CN" sz="2400" dirty="0" smtClean="0">
                <a:latin typeface="Times New Roman" pitchFamily="18" charset="0"/>
                <a:ea typeface="楷体_GB2312" pitchFamily="49" charset="-122"/>
                <a:cs typeface="Times New Roman" pitchFamily="18" charset="0"/>
              </a:rPr>
              <a:t>A</a:t>
            </a:r>
            <a:r>
              <a:rPr lang="zh-CN" altLang="en-US" sz="2400" dirty="0" smtClean="0">
                <a:latin typeface="Times New Roman" pitchFamily="18" charset="0"/>
                <a:ea typeface="楷体_GB2312" pitchFamily="49" charset="-122"/>
                <a:cs typeface="Times New Roman" pitchFamily="18" charset="0"/>
              </a:rPr>
              <a:t>公司）的证券价格直接等于完全相同的另一公司（</a:t>
            </a:r>
            <a:r>
              <a:rPr lang="en-US" altLang="zh-CN" sz="2400" dirty="0" smtClean="0">
                <a:latin typeface="Times New Roman" pitchFamily="18" charset="0"/>
                <a:ea typeface="楷体_GB2312" pitchFamily="49" charset="-122"/>
                <a:cs typeface="Times New Roman" pitchFamily="18" charset="0"/>
              </a:rPr>
              <a:t>B</a:t>
            </a:r>
            <a:r>
              <a:rPr lang="zh-CN" altLang="en-US" sz="2400" dirty="0" smtClean="0">
                <a:latin typeface="Times New Roman" pitchFamily="18" charset="0"/>
                <a:ea typeface="楷体_GB2312" pitchFamily="49" charset="-122"/>
                <a:cs typeface="Times New Roman" pitchFamily="18" charset="0"/>
              </a:rPr>
              <a:t>公司）的证券价格。</a:t>
            </a:r>
            <a:endParaRPr lang="en-US" altLang="zh-CN" sz="2400" dirty="0" smtClean="0">
              <a:latin typeface="Times New Roman" pitchFamily="18" charset="0"/>
              <a:ea typeface="楷体_GB2312" pitchFamily="49" charset="-122"/>
              <a:cs typeface="Times New Roman" pitchFamily="18" charset="0"/>
            </a:endParaRPr>
          </a:p>
          <a:p>
            <a:pPr>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更接近实际的想法：由于完全相同的公司几乎不存在，只能退而求其次，找到一个相似的公司（</a:t>
            </a:r>
            <a:r>
              <a:rPr lang="en-US" altLang="zh-CN" sz="2400" dirty="0" smtClean="0">
                <a:latin typeface="Times New Roman" pitchFamily="18" charset="0"/>
                <a:ea typeface="楷体_GB2312" pitchFamily="49" charset="-122"/>
                <a:cs typeface="Times New Roman" pitchFamily="18" charset="0"/>
              </a:rPr>
              <a:t>B</a:t>
            </a:r>
            <a:r>
              <a:rPr lang="zh-CN" altLang="en-US" sz="2400" dirty="0" smtClean="0">
                <a:latin typeface="Times New Roman" pitchFamily="18" charset="0"/>
                <a:ea typeface="楷体_GB2312" pitchFamily="49" charset="-122"/>
                <a:cs typeface="Times New Roman" pitchFamily="18" charset="0"/>
              </a:rPr>
              <a:t>公司） 。为了将此相似公司转变为与本公司（</a:t>
            </a:r>
            <a:r>
              <a:rPr lang="en-US" altLang="zh-CN" sz="2400" dirty="0" smtClean="0">
                <a:latin typeface="Times New Roman" pitchFamily="18" charset="0"/>
                <a:ea typeface="楷体_GB2312" pitchFamily="49" charset="-122"/>
                <a:cs typeface="Times New Roman" pitchFamily="18" charset="0"/>
              </a:rPr>
              <a:t>A</a:t>
            </a:r>
            <a:r>
              <a:rPr lang="zh-CN" altLang="en-US" sz="2400" dirty="0" smtClean="0">
                <a:latin typeface="Times New Roman" pitchFamily="18" charset="0"/>
                <a:ea typeface="楷体_GB2312" pitchFamily="49" charset="-122"/>
                <a:cs typeface="Times New Roman" pitchFamily="18" charset="0"/>
              </a:rPr>
              <a:t>公司） 完全相同的公司，需要找到两个公司差异的地方</a:t>
            </a:r>
            <a:r>
              <a:rPr lang="en-US" altLang="zh-CN" sz="2400" i="1" dirty="0" smtClean="0">
                <a:latin typeface="Times New Roman" pitchFamily="18" charset="0"/>
                <a:ea typeface="楷体_GB2312" pitchFamily="49" charset="-122"/>
                <a:cs typeface="Times New Roman" pitchFamily="18" charset="0"/>
              </a:rPr>
              <a:t>X</a:t>
            </a:r>
            <a:r>
              <a:rPr lang="zh-CN" altLang="en-US" sz="2400" dirty="0" smtClean="0">
                <a:latin typeface="Times New Roman" pitchFamily="18" charset="0"/>
                <a:ea typeface="楷体_GB2312" pitchFamily="49" charset="-122"/>
                <a:cs typeface="Times New Roman" pitchFamily="18" charset="0"/>
              </a:rPr>
              <a:t>（因素</a:t>
            </a:r>
            <a:r>
              <a:rPr lang="en-US" altLang="zh-CN" sz="2400" i="1" dirty="0">
                <a:latin typeface="Times New Roman" pitchFamily="18" charset="0"/>
                <a:ea typeface="楷体_GB2312" pitchFamily="49" charset="-122"/>
                <a:cs typeface="Times New Roman" pitchFamily="18" charset="0"/>
              </a:rPr>
              <a:t>X </a:t>
            </a:r>
            <a:r>
              <a:rPr lang="zh-CN" altLang="en-US" sz="2400" dirty="0" smtClean="0">
                <a:latin typeface="Times New Roman" pitchFamily="18" charset="0"/>
                <a:ea typeface="楷体_GB2312" pitchFamily="49" charset="-122"/>
                <a:cs typeface="Times New Roman" pitchFamily="18" charset="0"/>
              </a:rPr>
              <a:t>）。通过排除</a:t>
            </a:r>
            <a:r>
              <a:rPr lang="en-US" altLang="zh-CN" sz="2400" i="1" dirty="0" smtClean="0">
                <a:latin typeface="Times New Roman" pitchFamily="18" charset="0"/>
                <a:ea typeface="楷体_GB2312" pitchFamily="49" charset="-122"/>
                <a:cs typeface="Times New Roman" pitchFamily="18" charset="0"/>
              </a:rPr>
              <a:t>X</a:t>
            </a:r>
            <a:r>
              <a:rPr lang="zh-CN" altLang="en-US" sz="2400" dirty="0" smtClean="0">
                <a:latin typeface="Times New Roman" pitchFamily="18" charset="0"/>
                <a:ea typeface="楷体_GB2312" pitchFamily="49" charset="-122"/>
                <a:cs typeface="Times New Roman" pitchFamily="18" charset="0"/>
              </a:rPr>
              <a:t>的差异，即可对本公司进行定价。排除差异的方法往往采取相除的手段（你也可以想象是否还有其他更好的手段）。</a:t>
            </a:r>
            <a:endParaRPr lang="en-US" altLang="zh-CN" sz="24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ü"/>
            </a:pPr>
            <a:r>
              <a:rPr lang="en-US" altLang="zh-CN" sz="2000" i="1" dirty="0" smtClean="0">
                <a:latin typeface="Times New Roman" pitchFamily="18" charset="0"/>
                <a:ea typeface="楷体_GB2312" pitchFamily="49" charset="-122"/>
                <a:cs typeface="Times New Roman" pitchFamily="18" charset="0"/>
              </a:rPr>
              <a:t>X</a:t>
            </a:r>
            <a:r>
              <a:rPr lang="zh-CN" altLang="en-US" sz="2000" dirty="0" smtClean="0">
                <a:latin typeface="Times New Roman" pitchFamily="18" charset="0"/>
                <a:ea typeface="楷体_GB2312" pitchFamily="49" charset="-122"/>
                <a:cs typeface="Times New Roman" pitchFamily="18" charset="0"/>
              </a:rPr>
              <a:t>可以是单个因素，也可以是多个因素的线性乃至非线性组合。</a:t>
            </a:r>
            <a:endParaRPr lang="en-US" altLang="zh-CN" sz="2000" dirty="0" smtClean="0">
              <a:latin typeface="Times New Roman" pitchFamily="18" charset="0"/>
              <a:ea typeface="楷体_GB2312" pitchFamily="49" charset="-122"/>
              <a:cs typeface="Times New Roman" pitchFamily="18" charset="0"/>
            </a:endParaRPr>
          </a:p>
          <a:p>
            <a:pPr lvl="1">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一般采取简单的财务指标。</a:t>
            </a:r>
            <a:endParaRPr lang="en-US" altLang="zh-CN" sz="2000" dirty="0" smtClean="0">
              <a:latin typeface="Times New Roman" pitchFamily="18" charset="0"/>
              <a:ea typeface="楷体_GB2312" pitchFamily="49" charset="-122"/>
              <a:cs typeface="Times New Roman" pitchFamily="18" charset="0"/>
            </a:endParaRPr>
          </a:p>
          <a:p>
            <a:pPr>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相对价值评估法的优势：简单、实用。</a:t>
            </a:r>
            <a:endParaRPr lang="en-US" altLang="zh-CN" sz="2400" dirty="0" smtClean="0">
              <a:latin typeface="Times New Roman" pitchFamily="18" charset="0"/>
              <a:ea typeface="楷体_GB2312" pitchFamily="49" charset="-122"/>
              <a:cs typeface="Times New Roman" pitchFamily="18" charset="0"/>
            </a:endParaRPr>
          </a:p>
          <a:p>
            <a:pPr lvl="1">
              <a:buClr>
                <a:srgbClr val="FF0000"/>
              </a:buClr>
              <a:buFont typeface="Wingdings" panose="05000000000000000000" pitchFamily="2" charset="2"/>
              <a:buChar char="ü"/>
            </a:pPr>
            <a:r>
              <a:rPr lang="zh-CN" altLang="en-US" sz="2000" dirty="0" smtClean="0">
                <a:latin typeface="Times New Roman" pitchFamily="18" charset="0"/>
                <a:ea typeface="楷体_GB2312" pitchFamily="49" charset="-122"/>
                <a:cs typeface="Times New Roman" pitchFamily="18" charset="0"/>
              </a:rPr>
              <a:t>不需要去预测公司未来的现金流</a:t>
            </a:r>
            <a:endParaRPr lang="en-US" altLang="zh-CN" sz="2000" dirty="0" smtClean="0">
              <a:latin typeface="Times New Roman" pitchFamily="18" charset="0"/>
              <a:ea typeface="楷体_GB2312" pitchFamily="49" charset="-122"/>
              <a:cs typeface="Times New Roman" pitchFamily="18" charset="0"/>
            </a:endParaRPr>
          </a:p>
          <a:p>
            <a:pPr lvl="1">
              <a:buClr>
                <a:srgbClr val="FF0000"/>
              </a:buClr>
              <a:buFont typeface="Wingdings" panose="05000000000000000000" pitchFamily="2" charset="2"/>
              <a:buChar char="ü"/>
            </a:pPr>
            <a:r>
              <a:rPr lang="zh-CN" altLang="en-US" sz="2000" dirty="0" smtClean="0">
                <a:latin typeface="Times New Roman" pitchFamily="18" charset="0"/>
                <a:ea typeface="楷体_GB2312" pitchFamily="49" charset="-122"/>
                <a:cs typeface="Times New Roman" pitchFamily="18" charset="0"/>
              </a:rPr>
              <a:t>对于首次公开发行股票的企业特别实用</a:t>
            </a:r>
            <a:endParaRPr lang="zh-CN" altLang="en-US" sz="2000" dirty="0">
              <a:latin typeface="Times New Roman" pitchFamily="18" charset="0"/>
              <a:ea typeface="楷体_GB2312" pitchFamily="49" charset="-122"/>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789040"/>
            <a:ext cx="6114366" cy="523220"/>
          </a:xfrm>
          <a:prstGeom prst="rect">
            <a:avLst/>
          </a:prstGeom>
        </p:spPr>
        <p:txBody>
          <a:bodyPr wrap="none">
            <a:spAutoFit/>
          </a:bodyPr>
          <a:lstStyle/>
          <a:p>
            <a:pPr>
              <a:buNone/>
            </a:pPr>
            <a:r>
              <a:rPr lang="en-US" altLang="zh-CN" sz="2800" dirty="0" smtClean="0">
                <a:solidFill>
                  <a:srgbClr val="FF0000"/>
                </a:solidFill>
                <a:latin typeface="楷体_GB2312" pitchFamily="49" charset="-122"/>
                <a:ea typeface="楷体_GB2312"/>
                <a:sym typeface="Wingdings 2" pitchFamily="18" charset="2"/>
              </a:rPr>
              <a:t></a:t>
            </a:r>
            <a:r>
              <a:rPr lang="zh-CN" altLang="en-US" sz="2800" dirty="0" smtClean="0">
                <a:latin typeface="楷体_GB2312" pitchFamily="49" charset="-122"/>
                <a:ea typeface="楷体_GB2312"/>
                <a:sym typeface="Wingdings 2" pitchFamily="18" charset="2"/>
              </a:rPr>
              <a:t>市净率</a:t>
            </a:r>
            <a:r>
              <a:rPr lang="en-US" altLang="zh-CN" sz="2800" dirty="0" smtClean="0">
                <a:latin typeface="Times New Roman" pitchFamily="18" charset="0"/>
                <a:cs typeface="Times New Roman" pitchFamily="18" charset="0"/>
              </a:rPr>
              <a:t>(Price  Book Value Ratio</a:t>
            </a:r>
            <a:r>
              <a:rPr lang="en-US" altLang="zh-CN" sz="2800" dirty="0" smtClean="0">
                <a:latin typeface="Times New Roman" panose="02020603050405020304" pitchFamily="18" charset="0"/>
                <a:ea typeface="楷体_GB2312"/>
                <a:cs typeface="Times New Roman" panose="02020603050405020304" pitchFamily="18" charset="0"/>
                <a:sym typeface="Wingdings 2" pitchFamily="18" charset="2"/>
              </a:rPr>
              <a:t> , </a:t>
            </a:r>
            <a:r>
              <a:rPr lang="en-US" altLang="zh-CN" sz="2800" dirty="0" smtClean="0">
                <a:latin typeface="Times New Roman" pitchFamily="18" charset="0"/>
                <a:cs typeface="Times New Roman" pitchFamily="18" charset="0"/>
              </a:rPr>
              <a:t>PB)</a:t>
            </a:r>
            <a:endParaRPr lang="en-US" altLang="zh-CN" sz="2800" dirty="0" smtClean="0">
              <a:latin typeface="楷体_GB2312" pitchFamily="49" charset="-122"/>
              <a:ea typeface="楷体_GB2312"/>
              <a:sym typeface="Wingdings 2" pitchFamily="18" charset="2"/>
            </a:endParaRPr>
          </a:p>
        </p:txBody>
      </p:sp>
      <p:sp>
        <p:nvSpPr>
          <p:cNvPr id="6" name="矩形 5"/>
          <p:cNvSpPr/>
          <p:nvPr/>
        </p:nvSpPr>
        <p:spPr>
          <a:xfrm>
            <a:off x="395536" y="4221088"/>
            <a:ext cx="8302672" cy="1880579"/>
          </a:xfrm>
          <a:prstGeom prst="rect">
            <a:avLst/>
          </a:prstGeom>
        </p:spPr>
        <p:txBody>
          <a:bodyPr wrap="square">
            <a:spAutoFit/>
          </a:bodyPr>
          <a:lstStyle/>
          <a:p>
            <a:pPr>
              <a:lnSpc>
                <a:spcPct val="150000"/>
              </a:lnSpc>
              <a:buClr>
                <a:srgbClr val="FF0000"/>
              </a:buClr>
              <a:buFont typeface="Wingdings" panose="05000000000000000000" pitchFamily="2" charset="2"/>
              <a:buChar char="Ø"/>
            </a:pPr>
            <a:r>
              <a:rPr lang="zh-CN" altLang="en-US" sz="2000" dirty="0" smtClean="0">
                <a:latin typeface="Times New Roman" panose="02020603050405020304" pitchFamily="18" charset="0"/>
                <a:ea typeface="楷体_GB2312" panose="02010609030101010101" pitchFamily="49" charset="-122"/>
                <a:cs typeface="Times New Roman" panose="02020603050405020304" pitchFamily="18" charset="0"/>
              </a:rPr>
              <a:t>市盈率的使用前提是盈利为正。盈利为负时，市盈率指标不可使用，市净率指标则避免了此不足之处。</a:t>
            </a:r>
            <a:endParaRPr lang="en-US" altLang="zh-CN" sz="20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buClr>
                <a:srgbClr val="FF0000"/>
              </a:buClr>
              <a:buFont typeface="Wingdings" panose="05000000000000000000" pitchFamily="2" charset="2"/>
              <a:buChar char="Ø"/>
            </a:pPr>
            <a:r>
              <a:rPr lang="en-US" altLang="zh-CN" sz="2000" dirty="0" smtClean="0">
                <a:latin typeface="Times New Roman" panose="02020603050405020304" pitchFamily="18" charset="0"/>
                <a:ea typeface="楷体_GB2312" panose="02010609030101010101" pitchFamily="49" charset="-122"/>
                <a:cs typeface="Times New Roman" panose="02020603050405020304" pitchFamily="18" charset="0"/>
              </a:rPr>
              <a:t>PB=P/Book Value</a:t>
            </a:r>
            <a:r>
              <a:rPr lang="zh-CN" altLang="en-US" sz="20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dirty="0" smtClean="0">
                <a:latin typeface="Times New Roman" panose="02020603050405020304" pitchFamily="18" charset="0"/>
                <a:ea typeface="楷体_GB2312" panose="02010609030101010101" pitchFamily="49" charset="-122"/>
                <a:cs typeface="Times New Roman" panose="02020603050405020304" pitchFamily="18" charset="0"/>
              </a:rPr>
              <a:t>Book </a:t>
            </a:r>
            <a:r>
              <a:rPr lang="en-US" altLang="zh-CN" sz="2000" dirty="0" err="1" smtClean="0">
                <a:latin typeface="Times New Roman" panose="02020603050405020304" pitchFamily="18" charset="0"/>
                <a:ea typeface="楷体_GB2312" panose="02010609030101010101" pitchFamily="49" charset="-122"/>
                <a:cs typeface="Times New Roman" panose="02020603050405020304" pitchFamily="18" charset="0"/>
              </a:rPr>
              <a:t>Vaule</a:t>
            </a:r>
            <a:r>
              <a:rPr lang="zh-CN" altLang="en-US" sz="2000" dirty="0" smtClean="0">
                <a:latin typeface="Times New Roman" panose="02020603050405020304" pitchFamily="18" charset="0"/>
                <a:ea typeface="楷体_GB2312" panose="02010609030101010101" pitchFamily="49" charset="-122"/>
                <a:cs typeface="Times New Roman" panose="02020603050405020304" pitchFamily="18" charset="0"/>
              </a:rPr>
              <a:t>为净资产的意思（本质为股权的市场价格与账面价格之比）</a:t>
            </a:r>
            <a:endParaRPr lang="en-US" altLang="zh-CN" sz="2000" dirty="0" smtClean="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 name="矩形 6"/>
          <p:cNvSpPr/>
          <p:nvPr/>
        </p:nvSpPr>
        <p:spPr>
          <a:xfrm>
            <a:off x="0" y="0"/>
            <a:ext cx="8820472" cy="3785652"/>
          </a:xfrm>
          <a:prstGeom prst="rect">
            <a:avLst/>
          </a:prstGeom>
        </p:spPr>
        <p:txBody>
          <a:bodyPr wrap="square">
            <a:spAutoFit/>
          </a:bodyPr>
          <a:lstStyle/>
          <a:p>
            <a:pPr>
              <a:lnSpc>
                <a:spcPct val="150000"/>
              </a:lnSpc>
              <a:buNone/>
            </a:pPr>
            <a:r>
              <a:rPr lang="en-US" altLang="zh-CN" sz="2800" dirty="0" smtClean="0">
                <a:solidFill>
                  <a:srgbClr val="FF0000"/>
                </a:solidFill>
                <a:latin typeface="楷体_GB2312" pitchFamily="49" charset="-122"/>
                <a:ea typeface="楷体_GB2312"/>
                <a:sym typeface="Wingdings 2" pitchFamily="18" charset="2"/>
              </a:rPr>
              <a:t></a:t>
            </a:r>
            <a:r>
              <a:rPr lang="zh-CN" altLang="en-US" sz="2800" dirty="0" smtClean="0">
                <a:latin typeface="楷体_GB2312" pitchFamily="49" charset="-122"/>
                <a:ea typeface="楷体_GB2312"/>
                <a:sym typeface="Wingdings 2" pitchFamily="18" charset="2"/>
              </a:rPr>
              <a:t>市盈率</a:t>
            </a:r>
            <a:r>
              <a:rPr lang="zh-CN" altLang="en-US" sz="2800" dirty="0" smtClean="0">
                <a:latin typeface="Times New Roman" pitchFamily="18" charset="0"/>
                <a:ea typeface="楷体_GB2312"/>
                <a:cs typeface="Times New Roman" pitchFamily="18" charset="0"/>
                <a:sym typeface="Wingdings 2" pitchFamily="18" charset="2"/>
              </a:rPr>
              <a:t>（</a:t>
            </a:r>
            <a:r>
              <a:rPr lang="en-US" altLang="zh-CN" sz="2800" dirty="0" smtClean="0">
                <a:latin typeface="Times New Roman" panose="02020603050405020304" pitchFamily="18" charset="0"/>
                <a:ea typeface="楷体_GB2312"/>
                <a:cs typeface="Times New Roman" panose="02020603050405020304" pitchFamily="18" charset="0"/>
                <a:sym typeface="Wingdings 2" pitchFamily="18" charset="2"/>
              </a:rPr>
              <a:t>Price-Earning Ratio , PE)</a:t>
            </a:r>
          </a:p>
          <a:p>
            <a:pPr algn="ctr">
              <a:lnSpc>
                <a:spcPct val="150000"/>
              </a:lnSpc>
              <a:buNone/>
            </a:pPr>
            <a:r>
              <a:rPr lang="zh-CN" altLang="en-US" sz="2800" dirty="0" smtClean="0">
                <a:ea typeface="楷体_GB2312"/>
              </a:rPr>
              <a:t>市盈率</a:t>
            </a:r>
            <a:r>
              <a:rPr lang="en-US" altLang="zh-CN" sz="2800" dirty="0" smtClean="0">
                <a:ea typeface="楷体_GB2312"/>
              </a:rPr>
              <a:t>=</a:t>
            </a:r>
            <a:r>
              <a:rPr lang="zh-CN" altLang="en-US" sz="2800" dirty="0" smtClean="0">
                <a:ea typeface="楷体_GB2312"/>
              </a:rPr>
              <a:t>股票价格</a:t>
            </a:r>
            <a:r>
              <a:rPr lang="en-US" altLang="zh-CN" sz="2800" dirty="0" smtClean="0">
                <a:ea typeface="楷体_GB2312"/>
              </a:rPr>
              <a:t>/</a:t>
            </a:r>
            <a:r>
              <a:rPr lang="zh-CN" altLang="en-US" sz="2800" dirty="0" smtClean="0">
                <a:ea typeface="楷体_GB2312"/>
              </a:rPr>
              <a:t>每股盈利</a:t>
            </a:r>
            <a:endParaRPr lang="en-US" altLang="zh-CN" sz="2800" dirty="0" smtClean="0">
              <a:ea typeface="楷体_GB2312"/>
            </a:endParaRPr>
          </a:p>
          <a:p>
            <a:pPr lvl="1">
              <a:lnSpc>
                <a:spcPct val="150000"/>
              </a:lnSpc>
              <a:buClr>
                <a:srgbClr val="C00000"/>
              </a:buClr>
              <a:buFont typeface="Wingdings" panose="05000000000000000000" pitchFamily="2" charset="2"/>
              <a:buChar char="Ø"/>
            </a:pPr>
            <a:r>
              <a:rPr lang="en-US" altLang="zh-CN" sz="2400" dirty="0" smtClean="0">
                <a:latin typeface="Times New Roman" panose="02020603050405020304" pitchFamily="18" charset="0"/>
                <a:ea typeface="楷体_GB2312"/>
                <a:cs typeface="Times New Roman" panose="02020603050405020304" pitchFamily="18" charset="0"/>
              </a:rPr>
              <a:t> </a:t>
            </a:r>
            <a:r>
              <a:rPr lang="zh-CN" altLang="en-US" sz="2000" dirty="0" smtClean="0">
                <a:latin typeface="Times New Roman" panose="02020603050405020304" pitchFamily="18" charset="0"/>
                <a:ea typeface="楷体_GB2312"/>
                <a:cs typeface="Times New Roman" panose="02020603050405020304" pitchFamily="18" charset="0"/>
              </a:rPr>
              <a:t>市盈率反映了当派息率为</a:t>
            </a:r>
            <a:r>
              <a:rPr lang="en-US" altLang="zh-CN" sz="2000" dirty="0" smtClean="0">
                <a:latin typeface="Times New Roman" panose="02020603050405020304" pitchFamily="18" charset="0"/>
                <a:ea typeface="楷体_GB2312"/>
                <a:cs typeface="Times New Roman" panose="02020603050405020304" pitchFamily="18" charset="0"/>
              </a:rPr>
              <a:t>100%</a:t>
            </a:r>
            <a:r>
              <a:rPr lang="zh-CN" altLang="en-US" sz="2000" dirty="0" smtClean="0">
                <a:latin typeface="Times New Roman" panose="02020603050405020304" pitchFamily="18" charset="0"/>
                <a:ea typeface="楷体_GB2312"/>
                <a:cs typeface="Times New Roman" panose="02020603050405020304" pitchFamily="18" charset="0"/>
              </a:rPr>
              <a:t>时，经过多长时间原始投资本金可以通过股息全部收回。市盈率越小，投资回收期越短，投资风险越小；反之，结论相反。</a:t>
            </a:r>
            <a:r>
              <a:rPr lang="zh-CN" altLang="en-US" sz="2000" b="1" dirty="0" smtClean="0">
                <a:solidFill>
                  <a:srgbClr val="FF0000"/>
                </a:solidFill>
                <a:latin typeface="Times New Roman" panose="02020603050405020304" pitchFamily="18" charset="0"/>
                <a:ea typeface="楷体_GB2312"/>
                <a:cs typeface="Times New Roman" panose="02020603050405020304" pitchFamily="18" charset="0"/>
              </a:rPr>
              <a:t>市盈率</a:t>
            </a:r>
            <a:r>
              <a:rPr lang="en-US" altLang="zh-CN" sz="2000" b="1" dirty="0" smtClean="0">
                <a:solidFill>
                  <a:srgbClr val="FF0000"/>
                </a:solidFill>
                <a:latin typeface="Times New Roman" panose="02020603050405020304" pitchFamily="18" charset="0"/>
                <a:ea typeface="楷体_GB2312"/>
                <a:cs typeface="Times New Roman" panose="02020603050405020304" pitchFamily="18" charset="0"/>
              </a:rPr>
              <a:t>=</a:t>
            </a:r>
            <a:r>
              <a:rPr lang="zh-CN" altLang="en-US" sz="2000" b="1" dirty="0" smtClean="0">
                <a:solidFill>
                  <a:srgbClr val="FF0000"/>
                </a:solidFill>
                <a:latin typeface="Times New Roman" panose="02020603050405020304" pitchFamily="18" charset="0"/>
                <a:ea typeface="楷体_GB2312"/>
                <a:cs typeface="Times New Roman" panose="02020603050405020304" pitchFamily="18" charset="0"/>
              </a:rPr>
              <a:t>回收期</a:t>
            </a:r>
            <a:endParaRPr lang="en-US" altLang="zh-CN" sz="2000" b="1" dirty="0" smtClean="0">
              <a:solidFill>
                <a:srgbClr val="FF0000"/>
              </a:solidFill>
              <a:latin typeface="Times New Roman" panose="02020603050405020304" pitchFamily="18" charset="0"/>
              <a:ea typeface="楷体_GB2312"/>
              <a:cs typeface="Times New Roman" panose="02020603050405020304" pitchFamily="18" charset="0"/>
            </a:endParaRPr>
          </a:p>
          <a:p>
            <a:pPr lvl="1">
              <a:lnSpc>
                <a:spcPct val="150000"/>
              </a:lnSpc>
              <a:buClr>
                <a:srgbClr val="C00000"/>
              </a:buClr>
              <a:buFont typeface="Wingdings" panose="05000000000000000000" pitchFamily="2" charset="2"/>
              <a:buChar char="Ø"/>
            </a:pPr>
            <a:r>
              <a:rPr lang="zh-CN" altLang="en-US" sz="2000" dirty="0" smtClean="0">
                <a:latin typeface="Times New Roman" panose="02020603050405020304" pitchFamily="18" charset="0"/>
                <a:ea typeface="楷体_GB2312"/>
                <a:cs typeface="Times New Roman" panose="02020603050405020304" pitchFamily="18" charset="0"/>
              </a:rPr>
              <a:t> 可以</a:t>
            </a:r>
            <a:r>
              <a:rPr lang="zh-CN" altLang="en-US" sz="2000" dirty="0" smtClean="0">
                <a:latin typeface="Times New Roman" panose="02020603050405020304" pitchFamily="18" charset="0"/>
                <a:ea typeface="楷体_GB2312"/>
                <a:cs typeface="Times New Roman" panose="02020603050405020304" pitchFamily="18" charset="0"/>
              </a:rPr>
              <a:t>对比投资银行存款（无风险资产）的成本回收期与股市市盈率大小来判别整个市场或股票的风险状况。</a:t>
            </a:r>
            <a:endParaRPr lang="en-US" altLang="zh-CN" sz="2000" dirty="0" smtClean="0">
              <a:latin typeface="Times New Roman" panose="02020603050405020304" pitchFamily="18" charset="0"/>
              <a:ea typeface="楷体_GB231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8229600" cy="1470025"/>
          </a:xfrm>
        </p:spPr>
        <p:txBody>
          <a:bodyPr/>
          <a:lstStyle/>
          <a:p>
            <a:r>
              <a:rPr lang="zh-CN" altLang="en-US" sz="5400" b="1" dirty="0" smtClean="0">
                <a:solidFill>
                  <a:schemeClr val="tx1"/>
                </a:solidFill>
                <a:latin typeface="华文新魏" pitchFamily="2" charset="-122"/>
                <a:ea typeface="华文新魏" pitchFamily="2" charset="-122"/>
              </a:rPr>
              <a:t>           第</a:t>
            </a:r>
            <a:r>
              <a:rPr lang="en-US" altLang="zh-CN" sz="5400" b="1" dirty="0" smtClean="0">
                <a:solidFill>
                  <a:schemeClr val="tx1"/>
                </a:solidFill>
                <a:latin typeface="华文新魏" pitchFamily="2" charset="-122"/>
                <a:ea typeface="华文新魏" pitchFamily="2" charset="-122"/>
              </a:rPr>
              <a:t>3</a:t>
            </a:r>
            <a:r>
              <a:rPr lang="zh-CN" altLang="en-US" sz="5400" b="1" dirty="0" smtClean="0">
                <a:solidFill>
                  <a:schemeClr val="tx1"/>
                </a:solidFill>
                <a:latin typeface="华文新魏" pitchFamily="2" charset="-122"/>
                <a:ea typeface="华文新魏" pitchFamily="2" charset="-122"/>
              </a:rPr>
              <a:t>节</a:t>
            </a:r>
            <a:r>
              <a:rPr lang="en-US" altLang="zh-CN" sz="5400" b="1" dirty="0" smtClean="0">
                <a:solidFill>
                  <a:schemeClr val="tx1"/>
                </a:solidFill>
                <a:latin typeface="华文新魏" pitchFamily="2" charset="-122"/>
                <a:ea typeface="华文新魏" pitchFamily="2" charset="-122"/>
              </a:rPr>
              <a:t/>
            </a:r>
            <a:br>
              <a:rPr lang="en-US" altLang="zh-CN" sz="5400" b="1"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金融资产定价</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8858280" cy="4525963"/>
          </a:xfrm>
        </p:spPr>
        <p:txBody>
          <a:bodyPr/>
          <a:lstStyle/>
          <a:p>
            <a:pPr>
              <a:lnSpc>
                <a:spcPct val="150000"/>
              </a:lnSpc>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rPr>
              <a:t>马克维茨：投资组合的收益可由</a:t>
            </a:r>
            <a:r>
              <a:rPr lang="zh-CN" altLang="en-US" sz="2800" b="1" dirty="0" smtClean="0">
                <a:solidFill>
                  <a:srgbClr val="0000FF"/>
                </a:solidFill>
                <a:latin typeface="楷体_GB2312" pitchFamily="49" charset="-122"/>
                <a:ea typeface="楷体_GB2312" pitchFamily="49" charset="-122"/>
              </a:rPr>
              <a:t>期望</a:t>
            </a:r>
            <a:r>
              <a:rPr lang="zh-CN" altLang="en-US" sz="2800" dirty="0" smtClean="0">
                <a:latin typeface="楷体_GB2312" pitchFamily="49" charset="-122"/>
                <a:ea typeface="楷体_GB2312" pitchFamily="49" charset="-122"/>
              </a:rPr>
              <a:t>表示，投资组合的风险可由</a:t>
            </a:r>
            <a:r>
              <a:rPr lang="zh-CN" altLang="en-US" sz="2800" b="1" dirty="0" smtClean="0">
                <a:solidFill>
                  <a:srgbClr val="0000FF"/>
                </a:solidFill>
                <a:latin typeface="楷体_GB2312" pitchFamily="49" charset="-122"/>
                <a:ea typeface="楷体_GB2312" pitchFamily="49" charset="-122"/>
              </a:rPr>
              <a:t>方差</a:t>
            </a:r>
            <a:r>
              <a:rPr lang="zh-CN" altLang="en-US" sz="2800" dirty="0" smtClean="0">
                <a:latin typeface="楷体_GB2312" pitchFamily="49" charset="-122"/>
                <a:ea typeface="楷体_GB2312" pitchFamily="49" charset="-122"/>
              </a:rPr>
              <a:t>表示；理性投资者一定会选择在</a:t>
            </a:r>
            <a:r>
              <a:rPr lang="zh-CN" altLang="en-US" sz="2800" b="1" dirty="0" smtClean="0">
                <a:solidFill>
                  <a:srgbClr val="0000FF"/>
                </a:solidFill>
                <a:latin typeface="楷体_GB2312" pitchFamily="49" charset="-122"/>
                <a:ea typeface="楷体_GB2312" pitchFamily="49" charset="-122"/>
              </a:rPr>
              <a:t>相同的收益下</a:t>
            </a:r>
            <a:r>
              <a:rPr lang="zh-CN" altLang="en-US" sz="2800" dirty="0" smtClean="0">
                <a:latin typeface="楷体_GB2312" pitchFamily="49" charset="-122"/>
                <a:ea typeface="楷体_GB2312" pitchFamily="49" charset="-122"/>
              </a:rPr>
              <a:t>，</a:t>
            </a:r>
            <a:r>
              <a:rPr lang="zh-CN" altLang="en-US" sz="2800" b="1" dirty="0" smtClean="0">
                <a:solidFill>
                  <a:srgbClr val="0000FF"/>
                </a:solidFill>
                <a:latin typeface="楷体_GB2312" pitchFamily="49" charset="-122"/>
                <a:ea typeface="楷体_GB2312" pitchFamily="49" charset="-122"/>
              </a:rPr>
              <a:t>风险最小</a:t>
            </a:r>
            <a:r>
              <a:rPr lang="zh-CN" altLang="en-US" sz="2800" dirty="0" smtClean="0">
                <a:latin typeface="楷体_GB2312" pitchFamily="49" charset="-122"/>
                <a:ea typeface="楷体_GB2312" pitchFamily="49" charset="-122"/>
              </a:rPr>
              <a:t>的投资组合，以及</a:t>
            </a:r>
            <a:r>
              <a:rPr lang="zh-CN" altLang="en-US" sz="2800" b="1" dirty="0" smtClean="0">
                <a:solidFill>
                  <a:srgbClr val="0000FF"/>
                </a:solidFill>
                <a:latin typeface="楷体_GB2312" pitchFamily="49" charset="-122"/>
                <a:ea typeface="楷体_GB2312" pitchFamily="49" charset="-122"/>
              </a:rPr>
              <a:t>相同风险下</a:t>
            </a:r>
            <a:r>
              <a:rPr lang="zh-CN" altLang="en-US" sz="2800" dirty="0" smtClean="0">
                <a:latin typeface="楷体_GB2312" pitchFamily="49" charset="-122"/>
                <a:ea typeface="楷体_GB2312" pitchFamily="49" charset="-122"/>
              </a:rPr>
              <a:t>，</a:t>
            </a:r>
            <a:r>
              <a:rPr lang="zh-CN" altLang="en-US" sz="2800" b="1" dirty="0" smtClean="0">
                <a:solidFill>
                  <a:srgbClr val="0000FF"/>
                </a:solidFill>
                <a:latin typeface="楷体_GB2312" pitchFamily="49" charset="-122"/>
                <a:ea typeface="楷体_GB2312" pitchFamily="49" charset="-122"/>
              </a:rPr>
              <a:t>收益最大</a:t>
            </a:r>
            <a:r>
              <a:rPr lang="zh-CN" altLang="en-US" sz="2800" dirty="0" smtClean="0">
                <a:latin typeface="楷体_GB2312" pitchFamily="49" charset="-122"/>
                <a:ea typeface="楷体_GB2312" pitchFamily="49" charset="-122"/>
              </a:rPr>
              <a:t>的投资组合。</a:t>
            </a:r>
            <a:endParaRPr lang="en-US" altLang="zh-CN" sz="2800" dirty="0" smtClean="0">
              <a:latin typeface="楷体_GB2312" pitchFamily="49" charset="-122"/>
              <a:ea typeface="楷体_GB2312" pitchFamily="49" charset="-122"/>
            </a:endParaRPr>
          </a:p>
          <a:p>
            <a:pPr lvl="2">
              <a:lnSpc>
                <a:spcPct val="150000"/>
              </a:lnSpc>
              <a:buClr>
                <a:srgbClr val="FF0000"/>
              </a:buClr>
              <a:buFont typeface="Wingdings" panose="05000000000000000000" pitchFamily="2" charset="2"/>
              <a:buChar char="ü"/>
            </a:pPr>
            <a:r>
              <a:rPr lang="zh-CN" altLang="en-US" dirty="0" smtClean="0">
                <a:latin typeface="楷体_GB2312" pitchFamily="49" charset="-122"/>
                <a:ea typeface="楷体_GB2312" pitchFamily="49" charset="-122"/>
              </a:rPr>
              <a:t>资产组合理论建立在风险厌恶型投资者假设基础上。</a:t>
            </a:r>
            <a:endParaRPr lang="en-US" altLang="zh-CN" dirty="0" smtClean="0">
              <a:latin typeface="楷体_GB2312" pitchFamily="49" charset="-122"/>
              <a:ea typeface="楷体_GB2312" pitchFamily="49" charset="-122"/>
            </a:endParaRPr>
          </a:p>
          <a:p>
            <a:pPr lvl="2">
              <a:lnSpc>
                <a:spcPct val="150000"/>
              </a:lnSpc>
              <a:buClr>
                <a:srgbClr val="FF0000"/>
              </a:buClr>
              <a:buFont typeface="Wingdings" panose="05000000000000000000" pitchFamily="2" charset="2"/>
              <a:buChar char="ü"/>
            </a:pPr>
            <a:r>
              <a:rPr lang="zh-CN" altLang="en-US" dirty="0" smtClean="0">
                <a:latin typeface="楷体_GB2312" pitchFamily="49" charset="-122"/>
                <a:ea typeface="楷体_GB2312" pitchFamily="49" charset="-122"/>
              </a:rPr>
              <a:t>马克维茨要解决的问题：给定被投资资产以及总金额，求解投资于每项资产的权重。</a:t>
            </a:r>
            <a:endParaRPr lang="en-US" altLang="zh-CN" dirty="0" smtClean="0">
              <a:latin typeface="楷体_GB2312" pitchFamily="49" charset="-122"/>
              <a:ea typeface="楷体_GB2312" pitchFamily="49" charset="-122"/>
            </a:endParaRPr>
          </a:p>
        </p:txBody>
      </p:sp>
      <p:sp>
        <p:nvSpPr>
          <p:cNvPr id="4" name="标题 1"/>
          <p:cNvSpPr txBox="1">
            <a:spLocks/>
          </p:cNvSpPr>
          <p:nvPr/>
        </p:nvSpPr>
        <p:spPr bwMode="black">
          <a:xfrm>
            <a:off x="0" y="0"/>
            <a:ext cx="8686800" cy="927100"/>
          </a:xfrm>
          <a:prstGeom prst="rect">
            <a:avLst/>
          </a:prstGeom>
          <a:noFill/>
          <a:ln>
            <a:noFill/>
          </a:ln>
          <a:effectLst>
            <a:outerShdw dist="35921" dir="2700000" algn="ctr" rotWithShape="0">
              <a:srgbClr val="FFFFFF"/>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dirty="0" smtClean="0">
                <a:ln>
                  <a:noFill/>
                </a:ln>
                <a:solidFill>
                  <a:schemeClr val="tx2"/>
                </a:solidFill>
                <a:effectLst/>
                <a:uLnTx/>
                <a:uFillTx/>
                <a:latin typeface="隶书" pitchFamily="49" charset="-122"/>
                <a:ea typeface="隶书" pitchFamily="49" charset="-122"/>
                <a:cs typeface="+mj-cs"/>
              </a:rPr>
              <a:t>一、马克维茨的投资组合模型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32656"/>
            <a:ext cx="9286908" cy="4525963"/>
          </a:xfrm>
        </p:spPr>
        <p:txBody>
          <a:bodyPr/>
          <a:lstStyle/>
          <a:p>
            <a:pPr>
              <a:buNone/>
            </a:pP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前沿边界</a:t>
            </a:r>
            <a:r>
              <a:rPr lang="zh-CN" altLang="en-US" dirty="0" smtClean="0">
                <a:latin typeface="Times New Roman" panose="02020603050405020304" pitchFamily="18" charset="0"/>
                <a:ea typeface="楷体_GB2312" pitchFamily="49" charset="-122"/>
                <a:cs typeface="Times New Roman" panose="02020603050405020304" pitchFamily="18" charset="0"/>
              </a:rPr>
              <a:t>与</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效率边界</a:t>
            </a:r>
            <a:r>
              <a:rPr lang="zh-CN" altLang="en-US" dirty="0" smtClean="0">
                <a:latin typeface="Times New Roman" panose="02020603050405020304" pitchFamily="18" charset="0"/>
                <a:ea typeface="楷体_GB2312" pitchFamily="49" charset="-122"/>
                <a:cs typeface="Times New Roman" panose="02020603050405020304" pitchFamily="18" charset="0"/>
              </a:rPr>
              <a:t>（马克维茨模型的结果）</a:t>
            </a:r>
            <a:endParaRPr lang="zh-CN" altLang="en-US" dirty="0">
              <a:latin typeface="Times New Roman" panose="02020603050405020304" pitchFamily="18" charset="0"/>
              <a:ea typeface="楷体_GB2312" pitchFamily="49" charset="-122"/>
              <a:cs typeface="Times New Roman" panose="02020603050405020304" pitchFamily="18" charset="0"/>
            </a:endParaRPr>
          </a:p>
        </p:txBody>
      </p:sp>
      <p:grpSp>
        <p:nvGrpSpPr>
          <p:cNvPr id="4" name="组合 37"/>
          <p:cNvGrpSpPr>
            <a:grpSpLocks/>
          </p:cNvGrpSpPr>
          <p:nvPr/>
        </p:nvGrpSpPr>
        <p:grpSpPr bwMode="auto">
          <a:xfrm>
            <a:off x="755576" y="1052736"/>
            <a:ext cx="7234237" cy="2827337"/>
            <a:chOff x="434339" y="3266165"/>
            <a:chExt cx="7234005" cy="2827131"/>
          </a:xfrm>
        </p:grpSpPr>
        <p:cxnSp>
          <p:nvCxnSpPr>
            <p:cNvPr id="6" name="直接箭头连接符 3"/>
            <p:cNvCxnSpPr>
              <a:cxnSpLocks noChangeShapeType="1"/>
            </p:cNvCxnSpPr>
            <p:nvPr/>
          </p:nvCxnSpPr>
          <p:spPr bwMode="auto">
            <a:xfrm>
              <a:off x="1526504" y="5661527"/>
              <a:ext cx="5637031" cy="0"/>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7" name="直接箭头连接符 5"/>
            <p:cNvCxnSpPr>
              <a:cxnSpLocks noChangeShapeType="1"/>
            </p:cNvCxnSpPr>
            <p:nvPr/>
          </p:nvCxnSpPr>
          <p:spPr bwMode="auto">
            <a:xfrm flipV="1">
              <a:off x="1526504" y="3385218"/>
              <a:ext cx="0" cy="2276309"/>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sp>
          <p:nvSpPr>
            <p:cNvPr id="8" name="椭圆 17"/>
            <p:cNvSpPr>
              <a:spLocks noChangeArrowheads="1"/>
            </p:cNvSpPr>
            <p:nvPr/>
          </p:nvSpPr>
          <p:spPr bwMode="auto">
            <a:xfrm>
              <a:off x="4427984" y="4077072"/>
              <a:ext cx="89582" cy="79823"/>
            </a:xfrm>
            <a:prstGeom prst="ellipse">
              <a:avLst/>
            </a:prstGeom>
            <a:solidFill>
              <a:schemeClr val="bg1"/>
            </a:solidFill>
            <a:ln w="9525" algn="ctr">
              <a:noFill/>
              <a:miter lim="800000"/>
              <a:headEnd/>
              <a:tailEnd/>
            </a:ln>
          </p:spPr>
          <p:txBody>
            <a:bodyPr wrap="none"/>
            <a:lstStyle/>
            <a:p>
              <a:endParaRPr lang="zh-CN" altLang="en-US">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9" name="椭圆 48"/>
            <p:cNvSpPr>
              <a:spLocks noChangeArrowheads="1"/>
            </p:cNvSpPr>
            <p:nvPr/>
          </p:nvSpPr>
          <p:spPr bwMode="auto">
            <a:xfrm flipV="1">
              <a:off x="2720266" y="4337649"/>
              <a:ext cx="142870" cy="142865"/>
            </a:xfrm>
            <a:prstGeom prst="ellipse">
              <a:avLst/>
            </a:prstGeom>
            <a:solidFill>
              <a:srgbClr val="7030A0"/>
            </a:solidFill>
            <a:ln>
              <a:noFill/>
              <a:headEnd/>
              <a:tailEnd/>
            </a:ln>
          </p:spPr>
          <p:style>
            <a:lnRef idx="2">
              <a:schemeClr val="dk1">
                <a:shade val="50000"/>
              </a:schemeClr>
            </a:lnRef>
            <a:fillRef idx="1">
              <a:schemeClr val="dk1"/>
            </a:fillRef>
            <a:effectRef idx="0">
              <a:schemeClr val="dk1"/>
            </a:effectRef>
            <a:fontRef idx="minor">
              <a:schemeClr val="lt1"/>
            </a:fontRef>
          </p:style>
          <p:txBody>
            <a:bodyPr wrap="none"/>
            <a:lstStyle/>
            <a:p>
              <a:pPr>
                <a:defRPr/>
              </a:pPr>
              <a:endParaRPr lang="zh-CN" altLang="en-US">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0" name="椭圆 49"/>
            <p:cNvSpPr>
              <a:spLocks noChangeArrowheads="1"/>
            </p:cNvSpPr>
            <p:nvPr/>
          </p:nvSpPr>
          <p:spPr bwMode="auto">
            <a:xfrm>
              <a:off x="2970250" y="4077072"/>
              <a:ext cx="45718" cy="46286"/>
            </a:xfrm>
            <a:prstGeom prst="ellipse">
              <a:avLst/>
            </a:prstGeom>
            <a:solidFill>
              <a:schemeClr val="bg1"/>
            </a:solidFill>
            <a:ln w="9525" algn="ctr">
              <a:noFill/>
              <a:miter lim="800000"/>
              <a:headEnd/>
              <a:tailEnd/>
            </a:ln>
          </p:spPr>
          <p:txBody>
            <a:bodyPr wrap="none"/>
            <a:lstStyle/>
            <a:p>
              <a:endParaRPr lang="zh-CN" altLang="en-US">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5" name="TextBox 18"/>
            <p:cNvSpPr txBox="1">
              <a:spLocks noChangeArrowheads="1"/>
            </p:cNvSpPr>
            <p:nvPr/>
          </p:nvSpPr>
          <p:spPr bwMode="auto">
            <a:xfrm>
              <a:off x="2627784" y="3724847"/>
              <a:ext cx="342466" cy="369305"/>
            </a:xfrm>
            <a:prstGeom prst="rect">
              <a:avLst/>
            </a:prstGeom>
            <a:noFill/>
            <a:ln w="9525">
              <a:noFill/>
              <a:miter lim="800000"/>
              <a:headEnd/>
              <a:tailEnd/>
            </a:ln>
          </p:spPr>
          <p:txBody>
            <a:bodyPr>
              <a:spAutoFit/>
            </a:bodyPr>
            <a:lstStyle/>
            <a:p>
              <a:r>
                <a:rPr lang="en-US" altLang="zh-CN" dirty="0">
                  <a:latin typeface="Times New Roman" panose="02020603050405020304" pitchFamily="18" charset="0"/>
                  <a:ea typeface="楷体_GB2312" panose="02010609030101010101" pitchFamily="49" charset="-122"/>
                  <a:cs typeface="Times New Roman" panose="02020603050405020304" pitchFamily="18" charset="0"/>
                </a:rPr>
                <a:t>D</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6" name="TextBox 55"/>
            <p:cNvSpPr txBox="1">
              <a:spLocks noChangeArrowheads="1"/>
            </p:cNvSpPr>
            <p:nvPr/>
          </p:nvSpPr>
          <p:spPr bwMode="auto">
            <a:xfrm>
              <a:off x="2291667" y="4194791"/>
              <a:ext cx="342466" cy="369305"/>
            </a:xfrm>
            <a:prstGeom prst="rect">
              <a:avLst/>
            </a:prstGeom>
            <a:noFill/>
            <a:ln w="9525">
              <a:noFill/>
              <a:miter lim="800000"/>
              <a:headEnd/>
              <a:tailEnd/>
            </a:ln>
          </p:spPr>
          <p:txBody>
            <a:bodyPr>
              <a:spAutoFit/>
            </a:bodyPr>
            <a:lstStyle/>
            <a:p>
              <a:r>
                <a:rPr lang="en-US" altLang="zh-CN" dirty="0">
                  <a:latin typeface="Times New Roman" panose="02020603050405020304" pitchFamily="18" charset="0"/>
                  <a:ea typeface="楷体_GB2312" panose="02010609030101010101" pitchFamily="49" charset="-122"/>
                  <a:cs typeface="Times New Roman" panose="02020603050405020304" pitchFamily="18" charset="0"/>
                </a:rPr>
                <a:t>A</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7" name="TextBox 56"/>
            <p:cNvSpPr txBox="1">
              <a:spLocks noChangeArrowheads="1"/>
            </p:cNvSpPr>
            <p:nvPr/>
          </p:nvSpPr>
          <p:spPr bwMode="auto">
            <a:xfrm>
              <a:off x="4157526" y="3284984"/>
              <a:ext cx="342466" cy="369305"/>
            </a:xfrm>
            <a:prstGeom prst="rect">
              <a:avLst/>
            </a:prstGeom>
            <a:noFill/>
            <a:ln w="9525">
              <a:noFill/>
              <a:miter lim="800000"/>
              <a:headEnd/>
              <a:tailEnd/>
            </a:ln>
          </p:spPr>
          <p:txBody>
            <a:bodyPr>
              <a:spAutoFit/>
            </a:bodyPr>
            <a:lstStyle/>
            <a:p>
              <a:r>
                <a:rPr lang="en-US" altLang="zh-CN" dirty="0">
                  <a:latin typeface="Times New Roman" panose="02020603050405020304" pitchFamily="18" charset="0"/>
                  <a:ea typeface="楷体_GB2312" panose="02010609030101010101" pitchFamily="49" charset="-122"/>
                  <a:cs typeface="Times New Roman" panose="02020603050405020304" pitchFamily="18" charset="0"/>
                </a:rPr>
                <a:t>B</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8" name="TextBox 57"/>
            <p:cNvSpPr txBox="1">
              <a:spLocks noChangeArrowheads="1"/>
            </p:cNvSpPr>
            <p:nvPr/>
          </p:nvSpPr>
          <p:spPr bwMode="auto">
            <a:xfrm>
              <a:off x="4517566" y="3903439"/>
              <a:ext cx="342466" cy="369305"/>
            </a:xfrm>
            <a:prstGeom prst="rect">
              <a:avLst/>
            </a:prstGeom>
            <a:noFill/>
            <a:ln w="9525">
              <a:noFill/>
              <a:miter lim="800000"/>
              <a:headEnd/>
              <a:tailEnd/>
            </a:ln>
          </p:spPr>
          <p:txBody>
            <a:bodyPr>
              <a:spAutoFit/>
            </a:bodyPr>
            <a:lstStyle/>
            <a:p>
              <a:r>
                <a:rPr lang="en-US" altLang="zh-CN" dirty="0">
                  <a:latin typeface="Times New Roman" panose="02020603050405020304" pitchFamily="18" charset="0"/>
                  <a:ea typeface="楷体_GB2312" panose="02010609030101010101" pitchFamily="49" charset="-122"/>
                  <a:cs typeface="Times New Roman" panose="02020603050405020304" pitchFamily="18" charset="0"/>
                </a:rPr>
                <a:t>C</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9" name="圆角矩形标注 22"/>
            <p:cNvSpPr>
              <a:spLocks noChangeArrowheads="1"/>
            </p:cNvSpPr>
            <p:nvPr/>
          </p:nvSpPr>
          <p:spPr bwMode="auto">
            <a:xfrm>
              <a:off x="5796136" y="3761458"/>
              <a:ext cx="1800200" cy="387622"/>
            </a:xfrm>
            <a:prstGeom prst="wedgeRoundRectCallout">
              <a:avLst>
                <a:gd name="adj1" fmla="val -111731"/>
                <a:gd name="adj2" fmla="val -65398"/>
                <a:gd name="adj3" fmla="val 16667"/>
              </a:avLst>
            </a:prstGeom>
            <a:noFill/>
            <a:ln w="9525" algn="ctr">
              <a:solidFill>
                <a:schemeClr val="tx1">
                  <a:alpha val="50195"/>
                </a:schemeClr>
              </a:solidFill>
              <a:miter lim="800000"/>
              <a:headEnd/>
              <a:tailEnd/>
            </a:ln>
          </p:spPr>
          <p:txBody>
            <a:bodyPr wrap="none" anchor="ctr"/>
            <a:lstStyle/>
            <a:p>
              <a:pPr algn="ctr"/>
              <a:r>
                <a:rPr lang="zh-CN" altLang="en-US" sz="2000">
                  <a:latin typeface="Times New Roman" panose="02020603050405020304" pitchFamily="18" charset="0"/>
                  <a:ea typeface="楷体_GB2312" panose="02010609030101010101" pitchFamily="49" charset="-122"/>
                  <a:cs typeface="Times New Roman" panose="02020603050405020304" pitchFamily="18" charset="0"/>
                </a:rPr>
                <a:t>效率边界</a:t>
              </a:r>
              <a:r>
                <a:rPr lang="en-US" altLang="zh-CN" sz="2000">
                  <a:latin typeface="Times New Roman" panose="02020603050405020304" pitchFamily="18" charset="0"/>
                  <a:ea typeface="楷体_GB2312" panose="02010609030101010101" pitchFamily="49" charset="-122"/>
                  <a:cs typeface="Times New Roman" panose="02020603050405020304" pitchFamily="18" charset="0"/>
                </a:rPr>
                <a:t>ADB</a:t>
              </a:r>
              <a:endParaRPr lang="zh-CN" altLang="en-US" sz="2000">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20" name="直接连接符 65"/>
            <p:cNvCxnSpPr>
              <a:cxnSpLocks noChangeShapeType="1"/>
            </p:cNvCxnSpPr>
            <p:nvPr/>
          </p:nvCxnSpPr>
          <p:spPr bwMode="auto">
            <a:xfrm>
              <a:off x="4472775" y="3684936"/>
              <a:ext cx="0" cy="432048"/>
            </a:xfrm>
            <a:prstGeom prst="line">
              <a:avLst/>
            </a:prstGeom>
            <a:noFill/>
            <a:ln w="25400" algn="ctr">
              <a:solidFill>
                <a:schemeClr val="tx1"/>
              </a:solidFill>
              <a:prstDash val="dash"/>
              <a:miter lim="800000"/>
              <a:headEnd/>
              <a:tailEnd/>
            </a:ln>
          </p:spPr>
        </p:cxnSp>
        <p:cxnSp>
          <p:nvCxnSpPr>
            <p:cNvPr id="21" name="直接连接符 70"/>
            <p:cNvCxnSpPr>
              <a:cxnSpLocks noChangeShapeType="1"/>
            </p:cNvCxnSpPr>
            <p:nvPr/>
          </p:nvCxnSpPr>
          <p:spPr bwMode="auto">
            <a:xfrm>
              <a:off x="3042258" y="4116983"/>
              <a:ext cx="1457734" cy="0"/>
            </a:xfrm>
            <a:prstGeom prst="line">
              <a:avLst/>
            </a:prstGeom>
            <a:noFill/>
            <a:ln w="25400" algn="ctr">
              <a:solidFill>
                <a:schemeClr val="tx1"/>
              </a:solidFill>
              <a:prstDash val="dash"/>
              <a:miter lim="800000"/>
              <a:headEnd/>
              <a:tailEnd/>
            </a:ln>
          </p:spPr>
        </p:cxnSp>
        <p:sp>
          <p:nvSpPr>
            <p:cNvPr id="22" name="TextBox 29"/>
            <p:cNvSpPr txBox="1">
              <a:spLocks noChangeArrowheads="1"/>
            </p:cNvSpPr>
            <p:nvPr/>
          </p:nvSpPr>
          <p:spPr bwMode="auto">
            <a:xfrm>
              <a:off x="6660232" y="5693186"/>
              <a:ext cx="1008112" cy="400110"/>
            </a:xfrm>
            <a:prstGeom prst="rect">
              <a:avLst/>
            </a:prstGeom>
            <a:noFill/>
            <a:ln w="9525">
              <a:noFill/>
              <a:miter lim="800000"/>
              <a:headEnd/>
              <a:tailEnd/>
            </a:ln>
          </p:spPr>
          <p:txBody>
            <a:bodyPr>
              <a:spAutoFit/>
            </a:bodyPr>
            <a:lstStyle/>
            <a:p>
              <a:pPr algn="ctr"/>
              <a:r>
                <a:rPr lang="zh-CN" altLang="en-US" sz="2000">
                  <a:latin typeface="Times New Roman" panose="02020603050405020304" pitchFamily="18" charset="0"/>
                  <a:ea typeface="楷体_GB2312" panose="02010609030101010101" pitchFamily="49" charset="-122"/>
                  <a:cs typeface="Times New Roman" panose="02020603050405020304" pitchFamily="18" charset="0"/>
                </a:rPr>
                <a:t>风险</a:t>
              </a:r>
              <a:r>
                <a:rPr lang="el-GR" altLang="zh-CN" sz="2000">
                  <a:latin typeface="Times New Roman" panose="02020603050405020304" pitchFamily="18" charset="0"/>
                  <a:ea typeface="楷体_GB2312" panose="02010609030101010101" pitchFamily="49" charset="-122"/>
                  <a:cs typeface="Times New Roman" panose="02020603050405020304" pitchFamily="18" charset="0"/>
                </a:rPr>
                <a:t>σ</a:t>
              </a:r>
              <a:endParaRPr lang="zh-CN" altLang="en-US" sz="200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 name="TextBox 72"/>
            <p:cNvSpPr txBox="1">
              <a:spLocks noChangeArrowheads="1"/>
            </p:cNvSpPr>
            <p:nvPr/>
          </p:nvSpPr>
          <p:spPr bwMode="auto">
            <a:xfrm>
              <a:off x="899592" y="5549170"/>
              <a:ext cx="1008112" cy="400110"/>
            </a:xfrm>
            <a:prstGeom prst="rect">
              <a:avLst/>
            </a:prstGeom>
            <a:noFill/>
            <a:ln w="9525">
              <a:noFill/>
              <a:miter lim="800000"/>
              <a:headEnd/>
              <a:tailEnd/>
            </a:ln>
          </p:spPr>
          <p:txBody>
            <a:bodyPr>
              <a:spAutoFit/>
            </a:bodyPr>
            <a:lstStyle/>
            <a:p>
              <a:pPr algn="ctr"/>
              <a:r>
                <a:rPr lang="en-US" altLang="zh-CN" sz="2000" i="1">
                  <a:latin typeface="Times New Roman" panose="02020603050405020304" pitchFamily="18" charset="0"/>
                  <a:ea typeface="楷体_GB2312" panose="02010609030101010101" pitchFamily="49" charset="-122"/>
                  <a:cs typeface="Times New Roman" panose="02020603050405020304" pitchFamily="18" charset="0"/>
                </a:rPr>
                <a:t>O</a:t>
              </a:r>
              <a:endParaRPr lang="zh-CN" altLang="en-US" sz="2000" i="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4" name="TextBox 73"/>
            <p:cNvSpPr txBox="1">
              <a:spLocks noChangeArrowheads="1"/>
            </p:cNvSpPr>
            <p:nvPr/>
          </p:nvSpPr>
          <p:spPr bwMode="auto">
            <a:xfrm>
              <a:off x="434339" y="3266165"/>
              <a:ext cx="1008112" cy="707886"/>
            </a:xfrm>
            <a:prstGeom prst="rect">
              <a:avLst/>
            </a:prstGeom>
            <a:noFill/>
            <a:ln w="9525">
              <a:noFill/>
              <a:miter lim="800000"/>
              <a:headEnd/>
              <a:tailEnd/>
            </a:ln>
          </p:spPr>
          <p:txBody>
            <a:bodyPr>
              <a:spAutoFit/>
            </a:bodyPr>
            <a:lstStyle/>
            <a:p>
              <a:pPr algn="ctr"/>
              <a:r>
                <a:rPr lang="zh-CN" altLang="en-US" sz="2000" dirty="0">
                  <a:latin typeface="Times New Roman" panose="02020603050405020304" pitchFamily="18" charset="0"/>
                  <a:ea typeface="楷体_GB2312" panose="02010609030101010101" pitchFamily="49" charset="-122"/>
                  <a:cs typeface="Times New Roman" panose="02020603050405020304" pitchFamily="18" charset="0"/>
                </a:rPr>
                <a:t>收益率</a:t>
              </a:r>
              <a:endParaRPr lang="en-US" altLang="zh-CN" sz="2000" dirty="0">
                <a:latin typeface="Times New Roman" panose="02020603050405020304" pitchFamily="18" charset="0"/>
                <a:ea typeface="楷体_GB2312" panose="02010609030101010101" pitchFamily="49" charset="-122"/>
                <a:cs typeface="Times New Roman" panose="02020603050405020304" pitchFamily="18" charset="0"/>
              </a:endParaRPr>
            </a:p>
            <a:p>
              <a:pPr algn="ctr"/>
              <a:r>
                <a:rPr lang="en-US" altLang="zh-CN" sz="2000" dirty="0">
                  <a:latin typeface="Times New Roman" panose="02020603050405020304" pitchFamily="18" charset="0"/>
                  <a:ea typeface="楷体_GB2312" panose="02010609030101010101" pitchFamily="49" charset="-122"/>
                  <a:cs typeface="Times New Roman" panose="02020603050405020304" pitchFamily="18" charset="0"/>
                </a:rPr>
                <a:t>E(r)</a:t>
              </a:r>
              <a:endParaRPr lang="zh-CN" altLang="en-US" sz="2000" dirty="0">
                <a:latin typeface="Times New Roman" panose="02020603050405020304" pitchFamily="18" charset="0"/>
                <a:ea typeface="楷体_GB2312" panose="02010609030101010101" pitchFamily="49" charset="-122"/>
                <a:cs typeface="Times New Roman" panose="02020603050405020304" pitchFamily="18" charset="0"/>
              </a:endParaRPr>
            </a:p>
          </p:txBody>
        </p:sp>
      </p:grpSp>
      <p:sp>
        <p:nvSpPr>
          <p:cNvPr id="27" name="任意多边形 26"/>
          <p:cNvSpPr/>
          <p:nvPr/>
        </p:nvSpPr>
        <p:spPr bwMode="auto">
          <a:xfrm>
            <a:off x="3097782" y="1512567"/>
            <a:ext cx="1733401" cy="1698677"/>
          </a:xfrm>
          <a:custGeom>
            <a:avLst/>
            <a:gdLst>
              <a:gd name="connsiteX0" fmla="*/ 1689114 w 1689114"/>
              <a:gd name="connsiteY0" fmla="*/ 0 h 1648178"/>
              <a:gd name="connsiteX1" fmla="*/ 729559 w 1689114"/>
              <a:gd name="connsiteY1" fmla="*/ 101600 h 1648178"/>
              <a:gd name="connsiteX2" fmla="*/ 221559 w 1689114"/>
              <a:gd name="connsiteY2" fmla="*/ 383822 h 1648178"/>
              <a:gd name="connsiteX3" fmla="*/ 7070 w 1689114"/>
              <a:gd name="connsiteY3" fmla="*/ 699911 h 1648178"/>
              <a:gd name="connsiteX4" fmla="*/ 458625 w 1689114"/>
              <a:gd name="connsiteY4" fmla="*/ 1298222 h 1648178"/>
              <a:gd name="connsiteX5" fmla="*/ 1508492 w 1689114"/>
              <a:gd name="connsiteY5" fmla="*/ 1648178 h 1648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9114" h="1648178">
                <a:moveTo>
                  <a:pt x="1689114" y="0"/>
                </a:moveTo>
                <a:cubicBezTo>
                  <a:pt x="1331632" y="18815"/>
                  <a:pt x="974151" y="37630"/>
                  <a:pt x="729559" y="101600"/>
                </a:cubicBezTo>
                <a:cubicBezTo>
                  <a:pt x="484966" y="165570"/>
                  <a:pt x="341974" y="284104"/>
                  <a:pt x="221559" y="383822"/>
                </a:cubicBezTo>
                <a:cubicBezTo>
                  <a:pt x="101144" y="483541"/>
                  <a:pt x="-32441" y="547511"/>
                  <a:pt x="7070" y="699911"/>
                </a:cubicBezTo>
                <a:cubicBezTo>
                  <a:pt x="46581" y="852311"/>
                  <a:pt x="208388" y="1140178"/>
                  <a:pt x="458625" y="1298222"/>
                </a:cubicBezTo>
                <a:cubicBezTo>
                  <a:pt x="708862" y="1456266"/>
                  <a:pt x="1108677" y="1552222"/>
                  <a:pt x="1508492" y="1648178"/>
                </a:cubicBezTo>
              </a:path>
            </a:pathLst>
          </a:cu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8" name="椭圆 52"/>
          <p:cNvSpPr>
            <a:spLocks noChangeArrowheads="1"/>
          </p:cNvSpPr>
          <p:nvPr/>
        </p:nvSpPr>
        <p:spPr bwMode="auto">
          <a:xfrm>
            <a:off x="3262222" y="1794214"/>
            <a:ext cx="153160" cy="149317"/>
          </a:xfrm>
          <a:prstGeom prst="ellipse">
            <a:avLst/>
          </a:prstGeom>
          <a:solidFill>
            <a:srgbClr val="7030A0"/>
          </a:solidFill>
          <a:ln w="9525" algn="ctr">
            <a:noFill/>
            <a:miter lim="800000"/>
            <a:headEnd/>
            <a:tailEnd/>
          </a:ln>
        </p:spPr>
        <p:txBody>
          <a:bodyPr wrap="none"/>
          <a:lstStyle/>
          <a:p>
            <a:endParaRPr lang="zh-CN" altLang="en-US">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9" name="椭圆 52"/>
          <p:cNvSpPr>
            <a:spLocks noChangeArrowheads="1"/>
          </p:cNvSpPr>
          <p:nvPr/>
        </p:nvSpPr>
        <p:spPr bwMode="auto">
          <a:xfrm>
            <a:off x="4741457" y="1437908"/>
            <a:ext cx="153160" cy="149317"/>
          </a:xfrm>
          <a:prstGeom prst="ellipse">
            <a:avLst/>
          </a:prstGeom>
          <a:solidFill>
            <a:srgbClr val="7030A0"/>
          </a:solidFill>
          <a:ln w="9525" algn="ctr">
            <a:noFill/>
            <a:miter lim="800000"/>
            <a:headEnd/>
            <a:tailEnd/>
          </a:ln>
        </p:spPr>
        <p:txBody>
          <a:bodyPr wrap="none"/>
          <a:lstStyle/>
          <a:p>
            <a:endParaRPr lang="zh-CN" altLang="en-US">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0" name="椭圆 52"/>
          <p:cNvSpPr>
            <a:spLocks noChangeArrowheads="1"/>
          </p:cNvSpPr>
          <p:nvPr/>
        </p:nvSpPr>
        <p:spPr bwMode="auto">
          <a:xfrm>
            <a:off x="3939309" y="2949108"/>
            <a:ext cx="153160" cy="149317"/>
          </a:xfrm>
          <a:prstGeom prst="ellipse">
            <a:avLst/>
          </a:prstGeom>
          <a:solidFill>
            <a:srgbClr val="7030A0"/>
          </a:solidFill>
          <a:ln w="9525" algn="ctr">
            <a:noFill/>
            <a:miter lim="800000"/>
            <a:headEnd/>
            <a:tailEnd/>
          </a:ln>
        </p:spPr>
        <p:txBody>
          <a:bodyPr wrap="none"/>
          <a:lstStyle/>
          <a:p>
            <a:endParaRPr lang="zh-CN" altLang="en-US">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1" name="TextBox 57"/>
          <p:cNvSpPr txBox="1">
            <a:spLocks noChangeArrowheads="1"/>
          </p:cNvSpPr>
          <p:nvPr/>
        </p:nvSpPr>
        <p:spPr bwMode="auto">
          <a:xfrm>
            <a:off x="3637843" y="3035546"/>
            <a:ext cx="342477" cy="369332"/>
          </a:xfrm>
          <a:prstGeom prst="rect">
            <a:avLst/>
          </a:prstGeom>
          <a:noFill/>
          <a:ln w="9525">
            <a:noFill/>
            <a:miter lim="800000"/>
            <a:headEnd/>
            <a:tailEnd/>
          </a:ln>
        </p:spPr>
        <p:txBody>
          <a:bodyPr>
            <a:spAutoFit/>
          </a:bodyPr>
          <a:lstStyle/>
          <a:p>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E</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2" name="椭圆 52"/>
          <p:cNvSpPr>
            <a:spLocks noChangeArrowheads="1"/>
          </p:cNvSpPr>
          <p:nvPr/>
        </p:nvSpPr>
        <p:spPr bwMode="auto">
          <a:xfrm>
            <a:off x="4461308" y="2224177"/>
            <a:ext cx="153160" cy="149317"/>
          </a:xfrm>
          <a:prstGeom prst="ellipse">
            <a:avLst/>
          </a:prstGeom>
          <a:solidFill>
            <a:srgbClr val="7030A0"/>
          </a:solidFill>
          <a:ln w="9525" algn="ctr">
            <a:noFill/>
            <a:miter lim="800000"/>
            <a:headEnd/>
            <a:tailEnd/>
          </a:ln>
        </p:spPr>
        <p:txBody>
          <a:bodyPr wrap="none"/>
          <a:lstStyle/>
          <a:p>
            <a:endParaRPr lang="zh-CN" altLang="en-US">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3" name="椭圆 52"/>
          <p:cNvSpPr>
            <a:spLocks noChangeArrowheads="1"/>
          </p:cNvSpPr>
          <p:nvPr/>
        </p:nvSpPr>
        <p:spPr bwMode="auto">
          <a:xfrm>
            <a:off x="4974224" y="2543920"/>
            <a:ext cx="153160" cy="149317"/>
          </a:xfrm>
          <a:prstGeom prst="ellipse">
            <a:avLst/>
          </a:prstGeom>
          <a:solidFill>
            <a:srgbClr val="7030A0"/>
          </a:solidFill>
          <a:ln w="9525" algn="ctr">
            <a:noFill/>
            <a:miter lim="800000"/>
            <a:headEnd/>
            <a:tailEnd/>
          </a:ln>
        </p:spPr>
        <p:txBody>
          <a:bodyPr wrap="none"/>
          <a:lstStyle/>
          <a:p>
            <a:endParaRPr lang="zh-CN" altLang="en-US">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4" name="椭圆 52"/>
          <p:cNvSpPr>
            <a:spLocks noChangeArrowheads="1"/>
          </p:cNvSpPr>
          <p:nvPr/>
        </p:nvSpPr>
        <p:spPr bwMode="auto">
          <a:xfrm>
            <a:off x="3652206" y="2298835"/>
            <a:ext cx="153160" cy="149317"/>
          </a:xfrm>
          <a:prstGeom prst="ellipse">
            <a:avLst/>
          </a:prstGeom>
          <a:solidFill>
            <a:srgbClr val="7030A0"/>
          </a:solidFill>
          <a:ln w="9525" algn="ctr">
            <a:noFill/>
            <a:miter lim="800000"/>
            <a:headEnd/>
            <a:tailEnd/>
          </a:ln>
        </p:spPr>
        <p:txBody>
          <a:bodyPr wrap="none"/>
          <a:lstStyle/>
          <a:p>
            <a:endParaRPr lang="zh-CN" altLang="en-US">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5" name="椭圆 52"/>
          <p:cNvSpPr>
            <a:spLocks noChangeArrowheads="1"/>
          </p:cNvSpPr>
          <p:nvPr/>
        </p:nvSpPr>
        <p:spPr bwMode="auto">
          <a:xfrm>
            <a:off x="5316936" y="1955120"/>
            <a:ext cx="153160" cy="149317"/>
          </a:xfrm>
          <a:prstGeom prst="ellipse">
            <a:avLst/>
          </a:prstGeom>
          <a:solidFill>
            <a:srgbClr val="7030A0"/>
          </a:solidFill>
          <a:ln w="9525" algn="ctr">
            <a:noFill/>
            <a:miter lim="800000"/>
            <a:headEnd/>
            <a:tailEnd/>
          </a:ln>
        </p:spPr>
        <p:txBody>
          <a:bodyPr wrap="none"/>
          <a:lstStyle/>
          <a:p>
            <a:endParaRPr lang="zh-CN" altLang="en-US">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6" name="椭圆 52"/>
          <p:cNvSpPr>
            <a:spLocks noChangeArrowheads="1"/>
          </p:cNvSpPr>
          <p:nvPr/>
        </p:nvSpPr>
        <p:spPr bwMode="auto">
          <a:xfrm>
            <a:off x="4717562" y="1812187"/>
            <a:ext cx="153160" cy="149317"/>
          </a:xfrm>
          <a:prstGeom prst="ellipse">
            <a:avLst/>
          </a:prstGeom>
          <a:solidFill>
            <a:srgbClr val="7030A0"/>
          </a:solidFill>
          <a:ln w="9525" algn="ctr">
            <a:noFill/>
            <a:miter lim="800000"/>
            <a:headEnd/>
            <a:tailEnd/>
          </a:ln>
        </p:spPr>
        <p:txBody>
          <a:bodyPr wrap="none"/>
          <a:lstStyle/>
          <a:p>
            <a:endParaRPr lang="zh-CN" altLang="en-US">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7" name="TextBox 36"/>
          <p:cNvSpPr txBox="1"/>
          <p:nvPr/>
        </p:nvSpPr>
        <p:spPr>
          <a:xfrm>
            <a:off x="755576" y="3789040"/>
            <a:ext cx="7416824" cy="2792239"/>
          </a:xfrm>
          <a:prstGeom prst="rect">
            <a:avLst/>
          </a:prstGeom>
          <a:solidFill>
            <a:srgbClr val="FFFFFF"/>
          </a:solidFill>
        </p:spPr>
        <p:txBody>
          <a:bodyPr wrap="square" rtlCol="0">
            <a:spAutoFit/>
          </a:bodyPr>
          <a:lstStyle/>
          <a:p>
            <a:pPr>
              <a:lnSpc>
                <a:spcPct val="150000"/>
              </a:lnSpc>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多个资产组合的可行域为曲线</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EADB</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的右边；</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马克维茨模型结果：</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前沿边界</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EADB</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最终的投资组合：</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效率</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边界</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ADB(A</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为双曲线顶点</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马克维茨模型本质上得到了一个风险资产组合的可行集，其中前沿边界为其可行集的边界。</a:t>
            </a:r>
            <a:endParaRPr lang="zh-CN" altLang="en-US" sz="2400"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764704"/>
          </a:xfrm>
        </p:spPr>
        <p:txBody>
          <a:bodyPr/>
          <a:lstStyle/>
          <a:p>
            <a:r>
              <a:rPr lang="zh-CN" altLang="en-US" dirty="0" smtClean="0">
                <a:latin typeface="隶书" pitchFamily="49" charset="-122"/>
                <a:ea typeface="隶书" pitchFamily="49" charset="-122"/>
              </a:rPr>
              <a:t>二、资本资产定价模型</a:t>
            </a:r>
          </a:p>
        </p:txBody>
      </p:sp>
      <p:sp>
        <p:nvSpPr>
          <p:cNvPr id="3" name="内容占位符 2"/>
          <p:cNvSpPr>
            <a:spLocks noGrp="1"/>
          </p:cNvSpPr>
          <p:nvPr>
            <p:ph idx="1"/>
          </p:nvPr>
        </p:nvSpPr>
        <p:spPr>
          <a:xfrm>
            <a:off x="0" y="692696"/>
            <a:ext cx="9144000" cy="4525963"/>
          </a:xfrm>
        </p:spPr>
        <p:txBody>
          <a:bodyPr/>
          <a:lstStyle/>
          <a:p>
            <a:pPr marL="0" indent="0">
              <a:buNone/>
            </a:pPr>
            <a:r>
              <a:rPr lang="en-US" altLang="zh-CN" sz="2800" b="1"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b="1" dirty="0" smtClean="0">
                <a:latin typeface="Times New Roman" pitchFamily="18" charset="0"/>
                <a:ea typeface="楷体_GB2312" pitchFamily="49" charset="-122"/>
                <a:cs typeface="Times New Roman" pitchFamily="18" charset="0"/>
              </a:rPr>
              <a:t>资本资产定价模型（</a:t>
            </a:r>
            <a:r>
              <a:rPr lang="en-US" altLang="zh-CN" sz="2800" b="1" dirty="0" smtClean="0">
                <a:latin typeface="Times New Roman" pitchFamily="18" charset="0"/>
                <a:ea typeface="楷体_GB2312" pitchFamily="49" charset="-122"/>
                <a:cs typeface="Times New Roman" pitchFamily="18" charset="0"/>
              </a:rPr>
              <a:t>Capital Asset Pricing Model </a:t>
            </a:r>
            <a:r>
              <a:rPr lang="zh-CN" altLang="en-US" sz="2800" b="1" dirty="0" smtClean="0">
                <a:latin typeface="Times New Roman" pitchFamily="18" charset="0"/>
                <a:ea typeface="楷体_GB2312" pitchFamily="49" charset="-122"/>
                <a:cs typeface="Times New Roman" pitchFamily="18" charset="0"/>
              </a:rPr>
              <a:t>，</a:t>
            </a:r>
            <a:r>
              <a:rPr lang="en-US" altLang="zh-CN" sz="2800" b="1" dirty="0" smtClean="0">
                <a:latin typeface="Times New Roman" pitchFamily="18" charset="0"/>
                <a:ea typeface="楷体_GB2312" pitchFamily="49" charset="-122"/>
                <a:cs typeface="Times New Roman" pitchFamily="18" charset="0"/>
              </a:rPr>
              <a:t>CAPM</a:t>
            </a:r>
            <a:r>
              <a:rPr lang="zh-CN" altLang="en-US" sz="2800" b="1" dirty="0" smtClean="0">
                <a:latin typeface="Times New Roman" pitchFamily="18" charset="0"/>
                <a:ea typeface="楷体_GB2312" pitchFamily="49" charset="-122"/>
                <a:cs typeface="Times New Roman" pitchFamily="18" charset="0"/>
              </a:rPr>
              <a:t>）的理论假设：</a:t>
            </a:r>
            <a:endParaRPr lang="en-US" altLang="zh-CN" sz="2800" b="1" dirty="0" smtClean="0">
              <a:latin typeface="Times New Roman" pitchFamily="18" charset="0"/>
              <a:ea typeface="楷体_GB2312" pitchFamily="49" charset="-122"/>
              <a:cs typeface="Times New Roman" pitchFamily="18" charset="0"/>
            </a:endParaRPr>
          </a:p>
          <a:p>
            <a:pPr marL="0" indent="0">
              <a:lnSpc>
                <a:spcPct val="120000"/>
              </a:lnSpc>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投资者是理性的，且严格按照马克维茨均值</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方差模型进行多样化的投资，并从效率边界处选择投资组合。</a:t>
            </a:r>
            <a:endParaRPr lang="en-US" altLang="zh-CN" sz="2400" dirty="0" smtClean="0">
              <a:latin typeface="Times New Roman" pitchFamily="18" charset="0"/>
              <a:ea typeface="楷体_GB2312" pitchFamily="49" charset="-122"/>
              <a:cs typeface="Times New Roman" pitchFamily="18" charset="0"/>
            </a:endParaRPr>
          </a:p>
          <a:p>
            <a:pPr marL="0" indent="0">
              <a:lnSpc>
                <a:spcPct val="120000"/>
              </a:lnSpc>
              <a:buNone/>
            </a:pPr>
            <a:r>
              <a:rPr lang="zh-CN" altLang="en-US" sz="2400" b="1" dirty="0" smtClean="0">
                <a:solidFill>
                  <a:srgbClr val="0000FF"/>
                </a:solidFill>
                <a:latin typeface="Times New Roman" pitchFamily="18" charset="0"/>
                <a:ea typeface="楷体_GB2312" pitchFamily="49" charset="-122"/>
                <a:cs typeface="Times New Roman" pitchFamily="18" charset="0"/>
              </a:rPr>
              <a:t>（存在前沿边界）</a:t>
            </a:r>
            <a:endParaRPr lang="en-US" altLang="zh-CN" sz="2400" b="1" dirty="0" smtClean="0">
              <a:solidFill>
                <a:srgbClr val="0000FF"/>
              </a:solidFill>
              <a:latin typeface="Times New Roman" pitchFamily="18" charset="0"/>
              <a:ea typeface="楷体_GB2312" pitchFamily="49" charset="-122"/>
              <a:cs typeface="Times New Roman" pitchFamily="18" charset="0"/>
            </a:endParaRPr>
          </a:p>
          <a:p>
            <a:pPr marL="0" indent="0">
              <a:lnSpc>
                <a:spcPct val="120000"/>
              </a:lnSpc>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资本市场是完美的，所有资产无限分割，没有交易费用或差别税率，借贷利率相等，并对所有投资者都是相同。</a:t>
            </a:r>
            <a:endParaRPr lang="en-US" altLang="zh-CN" sz="2400" dirty="0" smtClean="0">
              <a:latin typeface="Times New Roman" pitchFamily="18" charset="0"/>
              <a:ea typeface="楷体_GB2312" pitchFamily="49" charset="-122"/>
              <a:cs typeface="Times New Roman" pitchFamily="18" charset="0"/>
            </a:endParaRPr>
          </a:p>
          <a:p>
            <a:pPr marL="0" indent="0">
              <a:lnSpc>
                <a:spcPct val="120000"/>
              </a:lnSpc>
              <a:buNone/>
            </a:pPr>
            <a:r>
              <a:rPr lang="zh-CN" altLang="en-US" sz="2400" b="1" dirty="0" smtClean="0">
                <a:solidFill>
                  <a:srgbClr val="0000FF"/>
                </a:solidFill>
                <a:latin typeface="Times New Roman" pitchFamily="18" charset="0"/>
                <a:ea typeface="楷体_GB2312" pitchFamily="49" charset="-122"/>
                <a:cs typeface="Times New Roman" pitchFamily="18" charset="0"/>
              </a:rPr>
              <a:t>（前沿边界是连续的，存在共同的无风险利率）</a:t>
            </a:r>
            <a:endParaRPr lang="en-US" altLang="zh-CN" sz="2400" b="1" dirty="0" smtClean="0">
              <a:solidFill>
                <a:srgbClr val="0000FF"/>
              </a:solidFill>
              <a:latin typeface="Times New Roman" pitchFamily="18" charset="0"/>
              <a:ea typeface="楷体_GB2312" pitchFamily="49" charset="-122"/>
              <a:cs typeface="Times New Roman" pitchFamily="18" charset="0"/>
            </a:endParaRPr>
          </a:p>
          <a:p>
            <a:pPr marL="0" indent="0">
              <a:lnSpc>
                <a:spcPct val="120000"/>
              </a:lnSpc>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所有投资者对证券未来的收益与风险有相同的预期。</a:t>
            </a:r>
            <a:endParaRPr lang="en-US" altLang="zh-CN" sz="2400" dirty="0" smtClean="0">
              <a:latin typeface="Times New Roman" pitchFamily="18" charset="0"/>
              <a:ea typeface="楷体_GB2312" pitchFamily="49" charset="-122"/>
              <a:cs typeface="Times New Roman" pitchFamily="18" charset="0"/>
            </a:endParaRPr>
          </a:p>
          <a:p>
            <a:pPr marL="0" indent="0">
              <a:lnSpc>
                <a:spcPct val="120000"/>
              </a:lnSpc>
              <a:buNone/>
            </a:pPr>
            <a:r>
              <a:rPr lang="zh-CN" altLang="en-US" sz="2400" b="1" dirty="0" smtClean="0">
                <a:solidFill>
                  <a:srgbClr val="0000FF"/>
                </a:solidFill>
                <a:latin typeface="Times New Roman" pitchFamily="18" charset="0"/>
                <a:ea typeface="楷体_GB2312" pitchFamily="49" charset="-122"/>
                <a:cs typeface="Times New Roman" pitchFamily="18" charset="0"/>
              </a:rPr>
              <a:t>（所有投资者的效率边界相同）</a:t>
            </a:r>
            <a:endParaRPr lang="en-US" altLang="zh-CN" sz="2400" b="1" dirty="0" smtClean="0">
              <a:solidFill>
                <a:srgbClr val="0000FF"/>
              </a:solidFill>
              <a:latin typeface="Times New Roman" pitchFamily="18" charset="0"/>
              <a:ea typeface="楷体_GB2312" pitchFamily="49" charset="-122"/>
              <a:cs typeface="Times New Roman" pitchFamily="18" charset="0"/>
            </a:endParaRPr>
          </a:p>
          <a:p>
            <a:pPr marL="0" indent="0">
              <a:lnSpc>
                <a:spcPct val="120000"/>
              </a:lnSpc>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 投资者风险厌恶。</a:t>
            </a:r>
            <a:endParaRPr lang="en-US" altLang="zh-CN" sz="2400" dirty="0" smtClean="0">
              <a:latin typeface="Times New Roman" pitchFamily="18" charset="0"/>
              <a:ea typeface="楷体_GB2312" pitchFamily="49" charset="-122"/>
              <a:cs typeface="Times New Roman" pitchFamily="18" charset="0"/>
            </a:endParaRPr>
          </a:p>
          <a:p>
            <a:pPr marL="0" indent="0">
              <a:lnSpc>
                <a:spcPct val="120000"/>
              </a:lnSpc>
              <a:buNone/>
            </a:pPr>
            <a:r>
              <a:rPr lang="zh-CN" altLang="en-US" sz="2400" b="1" dirty="0" smtClean="0">
                <a:solidFill>
                  <a:srgbClr val="0000FF"/>
                </a:solidFill>
                <a:latin typeface="Times New Roman" pitchFamily="18" charset="0"/>
                <a:ea typeface="楷体_GB2312" pitchFamily="49" charset="-122"/>
                <a:cs typeface="Times New Roman" pitchFamily="18" charset="0"/>
              </a:rPr>
              <a:t>（效用曲线向上倾斜）</a:t>
            </a:r>
            <a:endParaRPr lang="en-US" altLang="zh-CN" sz="2400" b="1" dirty="0" smtClean="0">
              <a:solidFill>
                <a:srgbClr val="0000FF"/>
              </a:solidFill>
              <a:latin typeface="Times New Roman" pitchFamily="18" charset="0"/>
              <a:ea typeface="楷体_GB2312" pitchFamily="49" charset="-122"/>
              <a:cs typeface="Times New Roman" pitchFamily="18" charset="0"/>
            </a:endParaRPr>
          </a:p>
          <a:p>
            <a:pPr marL="0" indent="0">
              <a:buNone/>
            </a:pPr>
            <a:endParaRPr lang="zh-CN" altLang="en-US" sz="2800" b="1" dirty="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01156" cy="4525963"/>
          </a:xfrm>
        </p:spPr>
        <p:txBody>
          <a:bodyPr/>
          <a:lstStyle/>
          <a:p>
            <a:pPr>
              <a:buNone/>
            </a:pPr>
            <a:r>
              <a:rPr lang="en-US" altLang="zh-CN" sz="24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en-US" altLang="zh-CN" sz="2400" dirty="0" smtClean="0">
                <a:latin typeface="Times New Roman" pitchFamily="18" charset="0"/>
                <a:ea typeface="楷体_GB2312" pitchFamily="49" charset="-122"/>
                <a:cs typeface="Times New Roman" pitchFamily="18" charset="0"/>
                <a:sym typeface="Wingdings 2" pitchFamily="18" charset="2"/>
              </a:rPr>
              <a:t>CAPM</a:t>
            </a:r>
            <a:r>
              <a:rPr lang="zh-CN" altLang="en-US" sz="2400" dirty="0" smtClean="0">
                <a:latin typeface="Times New Roman" pitchFamily="18" charset="0"/>
                <a:ea typeface="楷体_GB2312" pitchFamily="49" charset="-122"/>
                <a:cs typeface="Times New Roman" pitchFamily="18" charset="0"/>
                <a:sym typeface="Wingdings 2" pitchFamily="18" charset="2"/>
              </a:rPr>
              <a:t>模型的结果：</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endParaRPr lang="en-US" altLang="zh-CN" b="1" dirty="0" smtClean="0">
              <a:solidFill>
                <a:srgbClr val="FF0000"/>
              </a:solidFill>
              <a:latin typeface="Times New Roman" pitchFamily="18" charset="0"/>
              <a:ea typeface="楷体_GB2312" pitchFamily="49" charset="-122"/>
              <a:cs typeface="Times New Roman" pitchFamily="18" charset="0"/>
              <a:sym typeface="Wingdings 2" pitchFamily="18" charset="2"/>
            </a:endParaRPr>
          </a:p>
          <a:p>
            <a:pPr>
              <a:buNone/>
            </a:pPr>
            <a:endParaRPr lang="en-US" altLang="zh-CN" b="1" dirty="0" smtClean="0">
              <a:solidFill>
                <a:srgbClr val="FF0000"/>
              </a:solidFill>
              <a:latin typeface="Times New Roman" pitchFamily="18" charset="0"/>
              <a:ea typeface="楷体_GB2312" pitchFamily="49" charset="-122"/>
              <a:cs typeface="Times New Roman" pitchFamily="18" charset="0"/>
              <a:sym typeface="Wingdings 2" pitchFamily="18" charset="2"/>
            </a:endParaRPr>
          </a:p>
          <a:p>
            <a:pPr marL="400050" lvl="1" indent="0" fontAlgn="auto">
              <a:spcBef>
                <a:spcPts val="0"/>
              </a:spcBef>
              <a:spcAft>
                <a:spcPts val="0"/>
              </a:spcAft>
              <a:buClr>
                <a:srgbClr val="FF0000"/>
              </a:buClr>
              <a:buFont typeface="Wingdings" pitchFamily="2" charset="2"/>
              <a:buChar char="Ø"/>
            </a:pPr>
            <a:endParaRPr lang="en-US" altLang="zh-CN" sz="2200" kern="1200" dirty="0" smtClean="0">
              <a:solidFill>
                <a:srgbClr val="000000"/>
              </a:solidFill>
              <a:latin typeface="楷体_GB2312" pitchFamily="49" charset="-122"/>
              <a:ea typeface="楷体_GB2312" pitchFamily="49" charset="-122"/>
            </a:endParaRPr>
          </a:p>
          <a:p>
            <a:pPr marL="400050" lvl="1" indent="0" fontAlgn="auto">
              <a:lnSpc>
                <a:spcPct val="110000"/>
              </a:lnSpc>
              <a:spcBef>
                <a:spcPts val="0"/>
              </a:spcBef>
              <a:spcAft>
                <a:spcPts val="0"/>
              </a:spcAft>
              <a:buClr>
                <a:srgbClr val="FF0000"/>
              </a:buClr>
              <a:buFont typeface="Wingdings" pitchFamily="2" charset="2"/>
              <a:buChar char="Ø"/>
            </a:pPr>
            <a:r>
              <a:rPr lang="zh-CN" altLang="en-US" sz="2200" kern="1200" dirty="0" smtClean="0">
                <a:solidFill>
                  <a:srgbClr val="000000"/>
                </a:solidFill>
                <a:latin typeface="楷体_GB2312" pitchFamily="49" charset="-122"/>
                <a:ea typeface="楷体_GB2312" pitchFamily="49" charset="-122"/>
              </a:rPr>
              <a:t>证券的期望收益率与无风险利率、系统性风险及证券市场风险溢价有关，与证券自身的个体风险（非系统性风险）无关。</a:t>
            </a:r>
            <a:endParaRPr lang="en-US" altLang="zh-CN" sz="2200" kern="1200" dirty="0" smtClean="0">
              <a:solidFill>
                <a:srgbClr val="000000"/>
              </a:solidFill>
              <a:latin typeface="楷体_GB2312" pitchFamily="49" charset="-122"/>
              <a:ea typeface="楷体_GB2312" pitchFamily="49" charset="-122"/>
            </a:endParaRPr>
          </a:p>
          <a:p>
            <a:pPr marL="400050" lvl="1" indent="0" fontAlgn="auto">
              <a:lnSpc>
                <a:spcPct val="110000"/>
              </a:lnSpc>
              <a:spcBef>
                <a:spcPts val="0"/>
              </a:spcBef>
              <a:spcAft>
                <a:spcPts val="0"/>
              </a:spcAft>
              <a:buClr>
                <a:srgbClr val="FF0000"/>
              </a:buClr>
              <a:buFont typeface="Wingdings" pitchFamily="2" charset="2"/>
              <a:buChar char="Ø"/>
            </a:pPr>
            <a:r>
              <a:rPr lang="zh-CN" altLang="en-US" sz="2200" kern="1200" dirty="0" smtClean="0">
                <a:solidFill>
                  <a:srgbClr val="000000"/>
                </a:solidFill>
                <a:latin typeface="楷体_GB2312" pitchFamily="49" charset="-122"/>
                <a:ea typeface="楷体_GB2312" pitchFamily="49" charset="-122"/>
              </a:rPr>
              <a:t>投资者对风险资产的持有是以市场组合的形式来持有。</a:t>
            </a:r>
            <a:endParaRPr lang="en-US" altLang="zh-CN" sz="2200" kern="1200" dirty="0" smtClean="0">
              <a:solidFill>
                <a:srgbClr val="000000"/>
              </a:solidFill>
              <a:latin typeface="楷体_GB2312" pitchFamily="49" charset="-122"/>
              <a:ea typeface="楷体_GB2312" pitchFamily="49" charset="-122"/>
            </a:endParaRPr>
          </a:p>
          <a:p>
            <a:pPr>
              <a:lnSpc>
                <a:spcPct val="110000"/>
              </a:lnSpc>
              <a:buNone/>
            </a:pPr>
            <a:r>
              <a:rPr lang="en-US" altLang="zh-CN" sz="24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400" dirty="0" smtClean="0">
                <a:latin typeface="Times New Roman" pitchFamily="18" charset="0"/>
                <a:ea typeface="楷体_GB2312" pitchFamily="49" charset="-122"/>
                <a:cs typeface="Times New Roman" pitchFamily="18" charset="0"/>
                <a:sym typeface="Wingdings 2" pitchFamily="18" charset="2"/>
              </a:rPr>
              <a:t>贝塔度量证券的系统性风险；贝塔值越高，证券的系统性风险越大，其期望收益率也越大（给定证券市场组合风险期望收益率高于无风险利率）。</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lnSpc>
                <a:spcPct val="110000"/>
              </a:lnSpc>
              <a:buNone/>
            </a:pPr>
            <a:r>
              <a:rPr lang="en-US" altLang="zh-CN" sz="24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400" dirty="0" smtClean="0">
                <a:latin typeface="Times New Roman" pitchFamily="18" charset="0"/>
                <a:ea typeface="楷体_GB2312" pitchFamily="49" charset="-122"/>
                <a:cs typeface="Times New Roman" pitchFamily="18" charset="0"/>
                <a:sym typeface="Wingdings 2" pitchFamily="18" charset="2"/>
              </a:rPr>
              <a:t>资产组合的贝塔值与单个证券的贝塔值的关系：</a:t>
            </a:r>
            <a:endParaRPr lang="en-US" altLang="zh-CN" sz="2400" b="1" dirty="0" smtClean="0">
              <a:latin typeface="Times New Roman" pitchFamily="18" charset="0"/>
              <a:ea typeface="楷体_GB2312" pitchFamily="49" charset="-122"/>
              <a:cs typeface="Times New Roman" pitchFamily="18" charset="0"/>
              <a:sym typeface="Wingdings 2" pitchFamily="18" charset="2"/>
            </a:endParaRPr>
          </a:p>
          <a:p>
            <a:pPr>
              <a:buNone/>
            </a:pPr>
            <a:endParaRPr lang="en-US" altLang="zh-CN" b="1" dirty="0" smtClean="0">
              <a:latin typeface="Times New Roman" pitchFamily="18" charset="0"/>
              <a:ea typeface="楷体_GB2312" pitchFamily="49" charset="-122"/>
              <a:cs typeface="Times New Roman" pitchFamily="18" charset="0"/>
              <a:sym typeface="Wingdings 2" pitchFamily="18" charset="2"/>
            </a:endParaRPr>
          </a:p>
          <a:p>
            <a:pPr>
              <a:buNone/>
            </a:pPr>
            <a:endParaRPr lang="en-US" altLang="zh-CN" b="1"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dirty="0"/>
          </a:p>
        </p:txBody>
      </p:sp>
      <p:graphicFrame>
        <p:nvGraphicFramePr>
          <p:cNvPr id="45059" name="Object 3"/>
          <p:cNvGraphicFramePr>
            <a:graphicFrameLocks noChangeAspect="1"/>
          </p:cNvGraphicFramePr>
          <p:nvPr/>
        </p:nvGraphicFramePr>
        <p:xfrm>
          <a:off x="1907704" y="4797152"/>
          <a:ext cx="4680520" cy="589156"/>
        </p:xfrm>
        <a:graphic>
          <a:graphicData uri="http://schemas.openxmlformats.org/presentationml/2006/ole">
            <p:oleObj spid="_x0000_s45100" name="Equation" r:id="rId3" imgW="1816100" imgH="228600" progId="Equation.DSMT4">
              <p:embed/>
            </p:oleObj>
          </a:graphicData>
        </a:graphic>
      </p:graphicFrame>
      <p:graphicFrame>
        <p:nvGraphicFramePr>
          <p:cNvPr id="45061" name="Object 5"/>
          <p:cNvGraphicFramePr>
            <a:graphicFrameLocks noChangeAspect="1"/>
          </p:cNvGraphicFramePr>
          <p:nvPr/>
        </p:nvGraphicFramePr>
        <p:xfrm>
          <a:off x="1475656" y="332656"/>
          <a:ext cx="7373938" cy="1473200"/>
        </p:xfrm>
        <a:graphic>
          <a:graphicData uri="http://schemas.openxmlformats.org/presentationml/2006/ole">
            <p:oleObj spid="_x0000_s45101" name="Equation" r:id="rId4" imgW="2514600" imgH="622300" progId="Equation.DSMT4">
              <p:embed/>
            </p:oleObj>
          </a:graphicData>
        </a:graphic>
      </p:graphicFrame>
      <p:graphicFrame>
        <p:nvGraphicFramePr>
          <p:cNvPr id="45074" name="Object 18"/>
          <p:cNvGraphicFramePr>
            <a:graphicFrameLocks noChangeAspect="1"/>
          </p:cNvGraphicFramePr>
          <p:nvPr/>
        </p:nvGraphicFramePr>
        <p:xfrm>
          <a:off x="2123728" y="5517232"/>
          <a:ext cx="490537" cy="588963"/>
        </p:xfrm>
        <a:graphic>
          <a:graphicData uri="http://schemas.openxmlformats.org/presentationml/2006/ole">
            <p:oleObj spid="_x0000_s45102" name="Equation" r:id="rId5" imgW="190500" imgH="228600" progId="Equation.DSMT4">
              <p:embed/>
            </p:oleObj>
          </a:graphicData>
        </a:graphic>
      </p:graphicFrame>
      <p:sp>
        <p:nvSpPr>
          <p:cNvPr id="7" name="TextBox 6"/>
          <p:cNvSpPr txBox="1"/>
          <p:nvPr/>
        </p:nvSpPr>
        <p:spPr>
          <a:xfrm>
            <a:off x="2483768" y="5517232"/>
            <a:ext cx="4647426" cy="461665"/>
          </a:xfrm>
          <a:prstGeom prst="rect">
            <a:avLst/>
          </a:prstGeom>
          <a:noFill/>
        </p:spPr>
        <p:txBody>
          <a:bodyPr wrap="none" rtlCol="0">
            <a:spAutoFit/>
          </a:bodyPr>
          <a:lstStyle/>
          <a:p>
            <a:r>
              <a:rPr lang="zh-CN" altLang="en-US" sz="2400" dirty="0" smtClean="0">
                <a:latin typeface="Times New Roman" pitchFamily="18" charset="0"/>
                <a:ea typeface="楷体_GB2312" pitchFamily="49" charset="-122"/>
                <a:cs typeface="Times New Roman" pitchFamily="18" charset="0"/>
              </a:rPr>
              <a:t>为第</a:t>
            </a:r>
            <a:r>
              <a:rPr lang="en-US" altLang="zh-CN" sz="2400" i="1" dirty="0" err="1" smtClean="0">
                <a:latin typeface="Times New Roman" pitchFamily="18" charset="0"/>
                <a:ea typeface="楷体_GB2312" pitchFamily="49" charset="-122"/>
                <a:cs typeface="Times New Roman" pitchFamily="18" charset="0"/>
              </a:rPr>
              <a:t>i</a:t>
            </a:r>
            <a:r>
              <a:rPr lang="zh-CN" altLang="en-US" sz="2400" dirty="0" smtClean="0">
                <a:latin typeface="Times New Roman" pitchFamily="18" charset="0"/>
                <a:ea typeface="楷体_GB2312" pitchFamily="49" charset="-122"/>
                <a:cs typeface="Times New Roman" pitchFamily="18" charset="0"/>
              </a:rPr>
              <a:t>个证券在资产组合中的权重</a:t>
            </a:r>
            <a:endParaRPr lang="zh-CN" altLang="en-US" sz="2400" dirty="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927100"/>
          </a:xfrm>
        </p:spPr>
        <p:txBody>
          <a:bodyPr/>
          <a:lstStyle/>
          <a:p>
            <a:pPr algn="ctr"/>
            <a:r>
              <a:rPr lang="zh-CN" altLang="en-US" sz="2800" dirty="0" smtClean="0">
                <a:latin typeface="楷体_GB2312" pitchFamily="49" charset="-122"/>
                <a:ea typeface="楷体_GB2312" pitchFamily="49" charset="-122"/>
              </a:rPr>
              <a:t>贝塔值高低在数据上的表现</a:t>
            </a:r>
            <a:endParaRPr lang="zh-CN" altLang="en-US" sz="2800" dirty="0">
              <a:latin typeface="楷体_GB2312" pitchFamily="49" charset="-122"/>
              <a:ea typeface="楷体_GB2312" pitchFamily="49" charset="-122"/>
            </a:endParaRPr>
          </a:p>
        </p:txBody>
      </p:sp>
      <p:cxnSp>
        <p:nvCxnSpPr>
          <p:cNvPr id="5" name="直接箭头连接符 4"/>
          <p:cNvCxnSpPr/>
          <p:nvPr/>
        </p:nvCxnSpPr>
        <p:spPr bwMode="auto">
          <a:xfrm>
            <a:off x="323528" y="3573016"/>
            <a:ext cx="4104456"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flipV="1">
            <a:off x="323528" y="1124744"/>
            <a:ext cx="0" cy="324036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任意多边形 7"/>
          <p:cNvSpPr/>
          <p:nvPr/>
        </p:nvSpPr>
        <p:spPr bwMode="auto">
          <a:xfrm>
            <a:off x="395536" y="1628800"/>
            <a:ext cx="4421529" cy="1643605"/>
          </a:xfrm>
          <a:custGeom>
            <a:avLst/>
            <a:gdLst>
              <a:gd name="connsiteX0" fmla="*/ 0 w 4421529"/>
              <a:gd name="connsiteY0" fmla="*/ 1643605 h 1643605"/>
              <a:gd name="connsiteX1" fmla="*/ 555585 w 4421529"/>
              <a:gd name="connsiteY1" fmla="*/ 763929 h 1643605"/>
              <a:gd name="connsiteX2" fmla="*/ 1400537 w 4421529"/>
              <a:gd name="connsiteY2" fmla="*/ 92597 h 1643605"/>
              <a:gd name="connsiteX3" fmla="*/ 1921398 w 4421529"/>
              <a:gd name="connsiteY3" fmla="*/ 555585 h 1643605"/>
              <a:gd name="connsiteX4" fmla="*/ 2268638 w 4421529"/>
              <a:gd name="connsiteY4" fmla="*/ 1388962 h 1643605"/>
              <a:gd name="connsiteX5" fmla="*/ 3171464 w 4421529"/>
              <a:gd name="connsiteY5" fmla="*/ 150471 h 1643605"/>
              <a:gd name="connsiteX6" fmla="*/ 3634451 w 4421529"/>
              <a:gd name="connsiteY6" fmla="*/ 532435 h 1643605"/>
              <a:gd name="connsiteX7" fmla="*/ 4421529 w 4421529"/>
              <a:gd name="connsiteY7" fmla="*/ 0 h 164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1529" h="1643605">
                <a:moveTo>
                  <a:pt x="0" y="1643605"/>
                </a:moveTo>
                <a:cubicBezTo>
                  <a:pt x="161081" y="1333017"/>
                  <a:pt x="322162" y="1022430"/>
                  <a:pt x="555585" y="763929"/>
                </a:cubicBezTo>
                <a:cubicBezTo>
                  <a:pt x="789008" y="505428"/>
                  <a:pt x="1172901" y="127321"/>
                  <a:pt x="1400537" y="92597"/>
                </a:cubicBezTo>
                <a:cubicBezTo>
                  <a:pt x="1628173" y="57873"/>
                  <a:pt x="1776715" y="339524"/>
                  <a:pt x="1921398" y="555585"/>
                </a:cubicBezTo>
                <a:cubicBezTo>
                  <a:pt x="2066081" y="771646"/>
                  <a:pt x="2060294" y="1456481"/>
                  <a:pt x="2268638" y="1388962"/>
                </a:cubicBezTo>
                <a:cubicBezTo>
                  <a:pt x="2476982" y="1321443"/>
                  <a:pt x="2943829" y="293226"/>
                  <a:pt x="3171464" y="150471"/>
                </a:cubicBezTo>
                <a:cubicBezTo>
                  <a:pt x="3399100" y="7717"/>
                  <a:pt x="3426107" y="557513"/>
                  <a:pt x="3634451" y="532435"/>
                </a:cubicBezTo>
                <a:cubicBezTo>
                  <a:pt x="3842795" y="507357"/>
                  <a:pt x="4132162" y="253678"/>
                  <a:pt x="4421529" y="0"/>
                </a:cubicBezTo>
              </a:path>
            </a:pathLst>
          </a:custGeom>
          <a:no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1" name="任意多边形 10"/>
          <p:cNvSpPr/>
          <p:nvPr/>
        </p:nvSpPr>
        <p:spPr bwMode="auto">
          <a:xfrm>
            <a:off x="428263" y="1435261"/>
            <a:ext cx="4004841" cy="810228"/>
          </a:xfrm>
          <a:custGeom>
            <a:avLst/>
            <a:gdLst>
              <a:gd name="connsiteX0" fmla="*/ 0 w 4004841"/>
              <a:gd name="connsiteY0" fmla="*/ 810228 h 810228"/>
              <a:gd name="connsiteX1" fmla="*/ 393540 w 4004841"/>
              <a:gd name="connsiteY1" fmla="*/ 439838 h 810228"/>
              <a:gd name="connsiteX2" fmla="*/ 937550 w 4004841"/>
              <a:gd name="connsiteY2" fmla="*/ 138896 h 810228"/>
              <a:gd name="connsiteX3" fmla="*/ 1423686 w 4004841"/>
              <a:gd name="connsiteY3" fmla="*/ 92597 h 810228"/>
              <a:gd name="connsiteX4" fmla="*/ 1979271 w 4004841"/>
              <a:gd name="connsiteY4" fmla="*/ 289367 h 810228"/>
              <a:gd name="connsiteX5" fmla="*/ 2523281 w 4004841"/>
              <a:gd name="connsiteY5" fmla="*/ 289367 h 810228"/>
              <a:gd name="connsiteX6" fmla="*/ 3125165 w 4004841"/>
              <a:gd name="connsiteY6" fmla="*/ 92597 h 810228"/>
              <a:gd name="connsiteX7" fmla="*/ 3287210 w 4004841"/>
              <a:gd name="connsiteY7" fmla="*/ 127321 h 810228"/>
              <a:gd name="connsiteX8" fmla="*/ 4004841 w 4004841"/>
              <a:gd name="connsiteY8" fmla="*/ 0 h 810228"/>
              <a:gd name="connsiteX9" fmla="*/ 4004841 w 4004841"/>
              <a:gd name="connsiteY9" fmla="*/ 0 h 81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4841" h="810228">
                <a:moveTo>
                  <a:pt x="0" y="810228"/>
                </a:moveTo>
                <a:cubicBezTo>
                  <a:pt x="118641" y="680977"/>
                  <a:pt x="237282" y="551727"/>
                  <a:pt x="393540" y="439838"/>
                </a:cubicBezTo>
                <a:cubicBezTo>
                  <a:pt x="549798" y="327949"/>
                  <a:pt x="765859" y="196770"/>
                  <a:pt x="937550" y="138896"/>
                </a:cubicBezTo>
                <a:cubicBezTo>
                  <a:pt x="1109241" y="81022"/>
                  <a:pt x="1250066" y="67519"/>
                  <a:pt x="1423686" y="92597"/>
                </a:cubicBezTo>
                <a:cubicBezTo>
                  <a:pt x="1597306" y="117675"/>
                  <a:pt x="1796005" y="256572"/>
                  <a:pt x="1979271" y="289367"/>
                </a:cubicBezTo>
                <a:cubicBezTo>
                  <a:pt x="2162537" y="322162"/>
                  <a:pt x="2332299" y="322162"/>
                  <a:pt x="2523281" y="289367"/>
                </a:cubicBezTo>
                <a:cubicBezTo>
                  <a:pt x="2714263" y="256572"/>
                  <a:pt x="2997844" y="119605"/>
                  <a:pt x="3125165" y="92597"/>
                </a:cubicBezTo>
                <a:cubicBezTo>
                  <a:pt x="3252487" y="65589"/>
                  <a:pt x="3140597" y="142754"/>
                  <a:pt x="3287210" y="127321"/>
                </a:cubicBezTo>
                <a:cubicBezTo>
                  <a:pt x="3433823" y="111888"/>
                  <a:pt x="4004841" y="0"/>
                  <a:pt x="4004841" y="0"/>
                </a:cubicBezTo>
                <a:lnTo>
                  <a:pt x="4004841" y="0"/>
                </a:lnTo>
              </a:path>
            </a:pathLst>
          </a:custGeom>
          <a:noFill/>
          <a:ln w="381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4788024" y="1484784"/>
            <a:ext cx="1415772"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市场组合</a:t>
            </a:r>
            <a:endParaRPr lang="zh-CN" altLang="en-US" sz="2400" dirty="0">
              <a:latin typeface="楷体_GB2312" pitchFamily="49" charset="-122"/>
              <a:ea typeface="楷体_GB2312" pitchFamily="49" charset="-122"/>
            </a:endParaRPr>
          </a:p>
        </p:txBody>
      </p:sp>
      <p:sp>
        <p:nvSpPr>
          <p:cNvPr id="13" name="TextBox 12"/>
          <p:cNvSpPr txBox="1"/>
          <p:nvPr/>
        </p:nvSpPr>
        <p:spPr>
          <a:xfrm>
            <a:off x="4211960" y="1052736"/>
            <a:ext cx="2646878" cy="461665"/>
          </a:xfrm>
          <a:prstGeom prst="rect">
            <a:avLst/>
          </a:prstGeom>
          <a:noFill/>
        </p:spPr>
        <p:txBody>
          <a:bodyPr wrap="none" rtlCol="0">
            <a:spAutoFit/>
          </a:bodyPr>
          <a:lstStyle/>
          <a:p>
            <a:r>
              <a:rPr lang="en-US" altLang="zh-CN" sz="2400" b="1" dirty="0" smtClean="0">
                <a:solidFill>
                  <a:srgbClr val="FF0000"/>
                </a:solidFill>
                <a:latin typeface="Times New Roman" pitchFamily="18" charset="0"/>
                <a:ea typeface="楷体_GB2312" pitchFamily="49" charset="-122"/>
                <a:cs typeface="Times New Roman" pitchFamily="18" charset="0"/>
              </a:rPr>
              <a:t>Beta&lt;1</a:t>
            </a:r>
            <a:r>
              <a:rPr lang="zh-CN" altLang="en-US" sz="2400" b="1" dirty="0" smtClean="0">
                <a:solidFill>
                  <a:srgbClr val="FF0000"/>
                </a:solidFill>
                <a:latin typeface="Times New Roman" pitchFamily="18" charset="0"/>
                <a:ea typeface="楷体_GB2312" pitchFamily="49" charset="-122"/>
                <a:cs typeface="Times New Roman" pitchFamily="18" charset="0"/>
              </a:rPr>
              <a:t>的资产组合</a:t>
            </a:r>
            <a:endParaRPr lang="zh-CN" altLang="en-US" sz="2400" b="1" dirty="0">
              <a:solidFill>
                <a:srgbClr val="FF0000"/>
              </a:solidFill>
              <a:latin typeface="Times New Roman" pitchFamily="18" charset="0"/>
              <a:ea typeface="楷体_GB2312" pitchFamily="49" charset="-122"/>
              <a:cs typeface="Times New Roman" pitchFamily="18" charset="0"/>
            </a:endParaRPr>
          </a:p>
        </p:txBody>
      </p:sp>
      <p:cxnSp>
        <p:nvCxnSpPr>
          <p:cNvPr id="14" name="直接箭头连接符 13"/>
          <p:cNvCxnSpPr/>
          <p:nvPr/>
        </p:nvCxnSpPr>
        <p:spPr bwMode="auto">
          <a:xfrm>
            <a:off x="3635896" y="6093296"/>
            <a:ext cx="4104456"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flipV="1">
            <a:off x="3635896" y="3645024"/>
            <a:ext cx="0" cy="324036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6" name="任意多边形 15"/>
          <p:cNvSpPr/>
          <p:nvPr/>
        </p:nvSpPr>
        <p:spPr bwMode="auto">
          <a:xfrm>
            <a:off x="3707904" y="4149080"/>
            <a:ext cx="4421529" cy="1643605"/>
          </a:xfrm>
          <a:custGeom>
            <a:avLst/>
            <a:gdLst>
              <a:gd name="connsiteX0" fmla="*/ 0 w 4421529"/>
              <a:gd name="connsiteY0" fmla="*/ 1643605 h 1643605"/>
              <a:gd name="connsiteX1" fmla="*/ 555585 w 4421529"/>
              <a:gd name="connsiteY1" fmla="*/ 763929 h 1643605"/>
              <a:gd name="connsiteX2" fmla="*/ 1400537 w 4421529"/>
              <a:gd name="connsiteY2" fmla="*/ 92597 h 1643605"/>
              <a:gd name="connsiteX3" fmla="*/ 1921398 w 4421529"/>
              <a:gd name="connsiteY3" fmla="*/ 555585 h 1643605"/>
              <a:gd name="connsiteX4" fmla="*/ 2268638 w 4421529"/>
              <a:gd name="connsiteY4" fmla="*/ 1388962 h 1643605"/>
              <a:gd name="connsiteX5" fmla="*/ 3171464 w 4421529"/>
              <a:gd name="connsiteY5" fmla="*/ 150471 h 1643605"/>
              <a:gd name="connsiteX6" fmla="*/ 3634451 w 4421529"/>
              <a:gd name="connsiteY6" fmla="*/ 532435 h 1643605"/>
              <a:gd name="connsiteX7" fmla="*/ 4421529 w 4421529"/>
              <a:gd name="connsiteY7" fmla="*/ 0 h 164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1529" h="1643605">
                <a:moveTo>
                  <a:pt x="0" y="1643605"/>
                </a:moveTo>
                <a:cubicBezTo>
                  <a:pt x="161081" y="1333017"/>
                  <a:pt x="322162" y="1022430"/>
                  <a:pt x="555585" y="763929"/>
                </a:cubicBezTo>
                <a:cubicBezTo>
                  <a:pt x="789008" y="505428"/>
                  <a:pt x="1172901" y="127321"/>
                  <a:pt x="1400537" y="92597"/>
                </a:cubicBezTo>
                <a:cubicBezTo>
                  <a:pt x="1628173" y="57873"/>
                  <a:pt x="1776715" y="339524"/>
                  <a:pt x="1921398" y="555585"/>
                </a:cubicBezTo>
                <a:cubicBezTo>
                  <a:pt x="2066081" y="771646"/>
                  <a:pt x="2060294" y="1456481"/>
                  <a:pt x="2268638" y="1388962"/>
                </a:cubicBezTo>
                <a:cubicBezTo>
                  <a:pt x="2476982" y="1321443"/>
                  <a:pt x="2943829" y="293226"/>
                  <a:pt x="3171464" y="150471"/>
                </a:cubicBezTo>
                <a:cubicBezTo>
                  <a:pt x="3399100" y="7717"/>
                  <a:pt x="3426107" y="557513"/>
                  <a:pt x="3634451" y="532435"/>
                </a:cubicBezTo>
                <a:cubicBezTo>
                  <a:pt x="3842795" y="507357"/>
                  <a:pt x="4132162" y="253678"/>
                  <a:pt x="4421529" y="0"/>
                </a:cubicBezTo>
              </a:path>
            </a:pathLst>
          </a:custGeom>
          <a:no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8100392" y="4005064"/>
            <a:ext cx="1415772"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市场组合</a:t>
            </a:r>
            <a:endParaRPr lang="zh-CN" altLang="en-US" sz="2400" dirty="0">
              <a:latin typeface="楷体_GB2312" pitchFamily="49" charset="-122"/>
              <a:ea typeface="楷体_GB2312" pitchFamily="49" charset="-122"/>
            </a:endParaRPr>
          </a:p>
        </p:txBody>
      </p:sp>
      <p:sp>
        <p:nvSpPr>
          <p:cNvPr id="19" name="TextBox 18"/>
          <p:cNvSpPr txBox="1"/>
          <p:nvPr/>
        </p:nvSpPr>
        <p:spPr>
          <a:xfrm>
            <a:off x="6497122" y="2420888"/>
            <a:ext cx="2646878" cy="461665"/>
          </a:xfrm>
          <a:prstGeom prst="rect">
            <a:avLst/>
          </a:prstGeom>
          <a:noFill/>
        </p:spPr>
        <p:txBody>
          <a:bodyPr wrap="none" rtlCol="0">
            <a:spAutoFit/>
          </a:bodyPr>
          <a:lstStyle/>
          <a:p>
            <a:r>
              <a:rPr lang="en-US" altLang="zh-CN" sz="2400" b="1" dirty="0" smtClean="0">
                <a:solidFill>
                  <a:srgbClr val="FF0000"/>
                </a:solidFill>
                <a:latin typeface="Times New Roman" pitchFamily="18" charset="0"/>
                <a:ea typeface="楷体_GB2312" pitchFamily="49" charset="-122"/>
                <a:cs typeface="Times New Roman" pitchFamily="18" charset="0"/>
              </a:rPr>
              <a:t>Beta&gt;1</a:t>
            </a:r>
            <a:r>
              <a:rPr lang="zh-CN" altLang="en-US" sz="2400" b="1" dirty="0" smtClean="0">
                <a:solidFill>
                  <a:srgbClr val="FF0000"/>
                </a:solidFill>
                <a:latin typeface="Times New Roman" pitchFamily="18" charset="0"/>
                <a:ea typeface="楷体_GB2312" pitchFamily="49" charset="-122"/>
                <a:cs typeface="Times New Roman" pitchFamily="18" charset="0"/>
              </a:rPr>
              <a:t>的资产组合</a:t>
            </a:r>
            <a:endParaRPr lang="zh-CN" altLang="en-US" sz="2400" b="1" dirty="0">
              <a:solidFill>
                <a:srgbClr val="FF0000"/>
              </a:solidFill>
              <a:latin typeface="Times New Roman" pitchFamily="18" charset="0"/>
              <a:ea typeface="楷体_GB2312" pitchFamily="49" charset="-122"/>
              <a:cs typeface="Times New Roman" pitchFamily="18" charset="0"/>
            </a:endParaRPr>
          </a:p>
        </p:txBody>
      </p:sp>
      <p:sp>
        <p:nvSpPr>
          <p:cNvPr id="20" name="任意多边形 19"/>
          <p:cNvSpPr/>
          <p:nvPr/>
        </p:nvSpPr>
        <p:spPr bwMode="auto">
          <a:xfrm>
            <a:off x="3946967" y="2457691"/>
            <a:ext cx="4305782" cy="3468547"/>
          </a:xfrm>
          <a:custGeom>
            <a:avLst/>
            <a:gdLst>
              <a:gd name="connsiteX0" fmla="*/ 0 w 4305782"/>
              <a:gd name="connsiteY0" fmla="*/ 3468547 h 3468547"/>
              <a:gd name="connsiteX1" fmla="*/ 810228 w 4305782"/>
              <a:gd name="connsiteY1" fmla="*/ 493853 h 3468547"/>
              <a:gd name="connsiteX2" fmla="*/ 1319514 w 4305782"/>
              <a:gd name="connsiteY2" fmla="*/ 2808790 h 3468547"/>
              <a:gd name="connsiteX3" fmla="*/ 2673752 w 4305782"/>
              <a:gd name="connsiteY3" fmla="*/ 65590 h 3468547"/>
              <a:gd name="connsiteX4" fmla="*/ 3507129 w 4305782"/>
              <a:gd name="connsiteY4" fmla="*/ 2415251 h 3468547"/>
              <a:gd name="connsiteX5" fmla="*/ 4305782 w 4305782"/>
              <a:gd name="connsiteY5" fmla="*/ 285509 h 346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5782" h="3468547">
                <a:moveTo>
                  <a:pt x="0" y="3468547"/>
                </a:moveTo>
                <a:cubicBezTo>
                  <a:pt x="295154" y="2036179"/>
                  <a:pt x="590309" y="603812"/>
                  <a:pt x="810228" y="493853"/>
                </a:cubicBezTo>
                <a:cubicBezTo>
                  <a:pt x="1030147" y="383894"/>
                  <a:pt x="1008927" y="2880167"/>
                  <a:pt x="1319514" y="2808790"/>
                </a:cubicBezTo>
                <a:cubicBezTo>
                  <a:pt x="1630101" y="2737413"/>
                  <a:pt x="2309150" y="131180"/>
                  <a:pt x="2673752" y="65590"/>
                </a:cubicBezTo>
                <a:cubicBezTo>
                  <a:pt x="3038354" y="0"/>
                  <a:pt x="3235124" y="2378598"/>
                  <a:pt x="3507129" y="2415251"/>
                </a:cubicBezTo>
                <a:cubicBezTo>
                  <a:pt x="3779134" y="2451904"/>
                  <a:pt x="4042458" y="1368706"/>
                  <a:pt x="4305782" y="285509"/>
                </a:cubicBezTo>
              </a:path>
            </a:pathLst>
          </a:custGeom>
          <a:noFill/>
          <a:ln w="381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3779912" y="3212976"/>
            <a:ext cx="646331"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时间</a:t>
            </a:r>
            <a:endParaRPr lang="zh-CN" altLang="en-US" b="1" dirty="0">
              <a:latin typeface="楷体_GB2312" pitchFamily="49" charset="-122"/>
              <a:ea typeface="楷体_GB2312" pitchFamily="49" charset="-122"/>
            </a:endParaRPr>
          </a:p>
        </p:txBody>
      </p:sp>
      <p:sp>
        <p:nvSpPr>
          <p:cNvPr id="22" name="TextBox 21"/>
          <p:cNvSpPr txBox="1"/>
          <p:nvPr/>
        </p:nvSpPr>
        <p:spPr>
          <a:xfrm>
            <a:off x="0" y="764704"/>
            <a:ext cx="1114408"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股票价格</a:t>
            </a:r>
            <a:endParaRPr lang="zh-CN" altLang="en-US" b="1" dirty="0">
              <a:latin typeface="楷体_GB2312" pitchFamily="49" charset="-122"/>
              <a:ea typeface="楷体_GB2312" pitchFamily="49" charset="-122"/>
            </a:endParaRPr>
          </a:p>
        </p:txBody>
      </p:sp>
      <p:sp>
        <p:nvSpPr>
          <p:cNvPr id="23" name="TextBox 22"/>
          <p:cNvSpPr txBox="1"/>
          <p:nvPr/>
        </p:nvSpPr>
        <p:spPr>
          <a:xfrm>
            <a:off x="7740352" y="5877272"/>
            <a:ext cx="646331"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时间</a:t>
            </a:r>
            <a:endParaRPr lang="zh-CN" altLang="en-US" b="1" dirty="0">
              <a:latin typeface="楷体_GB2312" pitchFamily="49" charset="-122"/>
              <a:ea typeface="楷体_GB2312" pitchFamily="49" charset="-122"/>
            </a:endParaRPr>
          </a:p>
        </p:txBody>
      </p:sp>
      <p:sp>
        <p:nvSpPr>
          <p:cNvPr id="24" name="TextBox 23"/>
          <p:cNvSpPr txBox="1"/>
          <p:nvPr/>
        </p:nvSpPr>
        <p:spPr>
          <a:xfrm>
            <a:off x="2987824" y="3645024"/>
            <a:ext cx="1114408"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股票价格</a:t>
            </a:r>
            <a:endParaRPr lang="zh-CN" altLang="en-US" b="1" dirty="0">
              <a:latin typeface="楷体_GB2312" pitchFamily="49" charset="-122"/>
              <a:ea typeface="楷体_GB2312"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dirty="0" smtClean="0">
                <a:latin typeface="Times New Roman" pitchFamily="18" charset="0"/>
                <a:ea typeface="隶书" pitchFamily="49" charset="-122"/>
                <a:cs typeface="Times New Roman" pitchFamily="18" charset="0"/>
              </a:rPr>
              <a:t>三、套利定价理论（</a:t>
            </a:r>
            <a:r>
              <a:rPr lang="en-US" altLang="zh-CN" dirty="0" smtClean="0">
                <a:latin typeface="Times New Roman" pitchFamily="18" charset="0"/>
                <a:ea typeface="隶书" pitchFamily="49" charset="-122"/>
                <a:cs typeface="Times New Roman" pitchFamily="18" charset="0"/>
              </a:rPr>
              <a:t>APT</a:t>
            </a:r>
            <a:r>
              <a:rPr lang="zh-CN" altLang="en-US" dirty="0" smtClean="0">
                <a:latin typeface="Times New Roman" pitchFamily="18" charset="0"/>
                <a:ea typeface="隶书" pitchFamily="49" charset="-122"/>
                <a:cs typeface="Times New Roman" pitchFamily="18" charset="0"/>
              </a:rPr>
              <a:t>）</a:t>
            </a:r>
          </a:p>
        </p:txBody>
      </p:sp>
      <p:sp>
        <p:nvSpPr>
          <p:cNvPr id="3" name="内容占位符 2"/>
          <p:cNvSpPr>
            <a:spLocks noGrp="1"/>
          </p:cNvSpPr>
          <p:nvPr>
            <p:ph idx="1"/>
          </p:nvPr>
        </p:nvSpPr>
        <p:spPr>
          <a:xfrm>
            <a:off x="0" y="1124744"/>
            <a:ext cx="9036496" cy="4525963"/>
          </a:xfrm>
        </p:spPr>
        <p:txBody>
          <a:bodyPr/>
          <a:lstStyle/>
          <a:p>
            <a:pPr>
              <a:lnSpc>
                <a:spcPct val="150000"/>
              </a:lnSpc>
              <a:buNone/>
            </a:pPr>
            <a:r>
              <a:rPr lang="en-US" altLang="zh-CN" sz="2400" b="1"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400" dirty="0" smtClean="0">
                <a:latin typeface="Times New Roman" pitchFamily="18" charset="0"/>
                <a:ea typeface="楷体_GB2312" pitchFamily="49" charset="-122"/>
                <a:cs typeface="Times New Roman" pitchFamily="18" charset="0"/>
                <a:sym typeface="Wingdings 2" pitchFamily="18" charset="2"/>
              </a:rPr>
              <a:t>套利定价理论（</a:t>
            </a:r>
            <a:r>
              <a:rPr lang="en-US" altLang="zh-CN" sz="2400" dirty="0" smtClean="0">
                <a:latin typeface="Times New Roman" pitchFamily="18" charset="0"/>
                <a:ea typeface="楷体_GB2312" pitchFamily="49" charset="-122"/>
                <a:cs typeface="Times New Roman" pitchFamily="18" charset="0"/>
                <a:sym typeface="Wingdings 2" pitchFamily="18" charset="2"/>
              </a:rPr>
              <a:t>Arbitrage Pricing Theory</a:t>
            </a:r>
            <a:r>
              <a:rPr lang="zh-CN" altLang="en-US" sz="2400" dirty="0" smtClean="0">
                <a:latin typeface="Times New Roman" pitchFamily="18" charset="0"/>
                <a:ea typeface="楷体_GB2312" pitchFamily="49" charset="-122"/>
                <a:cs typeface="Times New Roman" pitchFamily="18" charset="0"/>
                <a:sym typeface="Wingdings 2" pitchFamily="18" charset="2"/>
              </a:rPr>
              <a:t>，</a:t>
            </a:r>
            <a:r>
              <a:rPr lang="en-US" altLang="zh-CN" sz="2400" dirty="0" smtClean="0">
                <a:latin typeface="Times New Roman" pitchFamily="18" charset="0"/>
                <a:ea typeface="楷体_GB2312" pitchFamily="49" charset="-122"/>
                <a:cs typeface="Times New Roman" pitchFamily="18" charset="0"/>
                <a:sym typeface="Wingdings 2" pitchFamily="18" charset="2"/>
              </a:rPr>
              <a:t>APT</a:t>
            </a:r>
            <a:r>
              <a:rPr lang="zh-CN" altLang="en-US" sz="2400" dirty="0" smtClean="0">
                <a:latin typeface="Times New Roman" pitchFamily="18" charset="0"/>
                <a:ea typeface="楷体_GB2312" pitchFamily="49" charset="-122"/>
                <a:cs typeface="Times New Roman" pitchFamily="18" charset="0"/>
                <a:sym typeface="Wingdings 2" pitchFamily="18" charset="2"/>
              </a:rPr>
              <a:t>）导出了与资本资产定价模型相似的一种市场关系。</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1">
              <a:lnSpc>
                <a:spcPct val="150000"/>
              </a:lnSpc>
              <a:buClr>
                <a:srgbClr val="0000FF"/>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sym typeface="Wingdings 2" pitchFamily="18" charset="2"/>
              </a:rPr>
              <a:t>它以收益率形成过程中的多因子模型为基础，认为证券收益率与一组因子线性相关，这组因子代表影响证券收益率的一些基本因素。</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1">
              <a:lnSpc>
                <a:spcPct val="150000"/>
              </a:lnSpc>
              <a:buClr>
                <a:srgbClr val="0000FF"/>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sym typeface="Wingdings 2" pitchFamily="18" charset="2"/>
              </a:rPr>
              <a:t>当收益率通过单一因子（市场组合）形成时，将会发现套利定价理论形成了一种与资本资产定价模型相同的关系。</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1">
              <a:lnSpc>
                <a:spcPct val="150000"/>
              </a:lnSpc>
              <a:buClr>
                <a:srgbClr val="0000FF"/>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sym typeface="Wingdings 2" pitchFamily="18" charset="2"/>
              </a:rPr>
              <a:t>套利定价理论可以被认为是一种广义的资本资产定价模型，为投资者提供了一种替代性的方法，来理解市场中的</a:t>
            </a:r>
            <a:r>
              <a:rPr lang="zh-CN" altLang="en-US" sz="2000" b="1" dirty="0" smtClean="0">
                <a:solidFill>
                  <a:srgbClr val="FF00FF"/>
                </a:solidFill>
                <a:latin typeface="Times New Roman" pitchFamily="18" charset="0"/>
                <a:ea typeface="楷体_GB2312" pitchFamily="49" charset="-122"/>
                <a:cs typeface="Times New Roman" pitchFamily="18" charset="0"/>
                <a:sym typeface="Wingdings 2" pitchFamily="18" charset="2"/>
              </a:rPr>
              <a:t>风险与收益率</a:t>
            </a:r>
            <a:r>
              <a:rPr lang="zh-CN" altLang="en-US" sz="2000" dirty="0" smtClean="0">
                <a:latin typeface="Times New Roman" pitchFamily="18" charset="0"/>
                <a:ea typeface="楷体_GB2312" pitchFamily="49" charset="-122"/>
                <a:cs typeface="Times New Roman" pitchFamily="18" charset="0"/>
                <a:sym typeface="Wingdings 2" pitchFamily="18" charset="2"/>
              </a:rPr>
              <a:t>间的均衡关系。</a:t>
            </a:r>
          </a:p>
          <a:p>
            <a:pPr>
              <a:buNone/>
            </a:pP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036496" cy="4525963"/>
          </a:xfrm>
        </p:spPr>
        <p:txBody>
          <a:bodyPr/>
          <a:lstStyle/>
          <a:p>
            <a:pPr>
              <a:buNone/>
            </a:pPr>
            <a:r>
              <a:rPr lang="zh-CN" altLang="en-US" sz="2800" b="1" dirty="0" smtClean="0">
                <a:latin typeface="楷体_GB2312" pitchFamily="49" charset="-122"/>
                <a:ea typeface="楷体_GB2312" pitchFamily="49" charset="-122"/>
                <a:sym typeface="Wingdings 2" pitchFamily="18" charset="2"/>
              </a:rPr>
              <a:t>（二）金融工具的特征</a:t>
            </a:r>
            <a:endParaRPr lang="en-US" altLang="zh-CN" sz="2800" b="1" dirty="0" smtClean="0">
              <a:latin typeface="楷体_GB2312" pitchFamily="49" charset="-122"/>
              <a:ea typeface="楷体_GB2312" pitchFamily="49" charset="-122"/>
              <a:sym typeface="Wingdings 2" pitchFamily="18" charset="2"/>
            </a:endParaRPr>
          </a:p>
          <a:p>
            <a:pPr marL="182563" indent="0">
              <a:buNone/>
            </a:pPr>
            <a:r>
              <a:rPr lang="zh-CN" altLang="zh-CN" sz="2800" dirty="0" smtClean="0">
                <a:latin typeface="楷体_GB2312" pitchFamily="49" charset="-122"/>
                <a:ea typeface="楷体_GB2312" pitchFamily="49" charset="-122"/>
              </a:rPr>
              <a:t>金融工具一般具备法律性、流动性、收益性和风险性四个特征</a:t>
            </a:r>
            <a:r>
              <a:rPr lang="zh-CN" altLang="en-US" sz="2800" dirty="0" smtClean="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sym typeface="Wingdings 2" pitchFamily="18" charset="2"/>
            </a:endParaRPr>
          </a:p>
          <a:p>
            <a:pPr>
              <a:buNone/>
            </a:pPr>
            <a:r>
              <a:rPr lang="zh-CN" altLang="en-US" sz="2400" b="1" dirty="0" smtClean="0">
                <a:solidFill>
                  <a:srgbClr val="0000FF"/>
                </a:solidFill>
                <a:latin typeface="楷体_GB2312" pitchFamily="49" charset="-122"/>
                <a:ea typeface="楷体_GB2312" pitchFamily="49" charset="-122"/>
                <a:sym typeface="Wingdings 2" pitchFamily="18" charset="2"/>
              </a:rPr>
              <a:t>  法律性：</a:t>
            </a:r>
            <a:r>
              <a:rPr lang="zh-CN" altLang="en-US" sz="2400" dirty="0" smtClean="0">
                <a:latin typeface="楷体_GB2312" pitchFamily="49" charset="-122"/>
                <a:ea typeface="楷体_GB2312" pitchFamily="49" charset="-122"/>
                <a:sym typeface="Wingdings 2" pitchFamily="18" charset="2"/>
              </a:rPr>
              <a:t>为金融工具的首要特征，金融工具的本质是契约承载的信用关系，契约需要法律作保障。</a:t>
            </a:r>
            <a:endParaRPr lang="en-US" altLang="zh-CN" sz="2400" dirty="0" smtClean="0">
              <a:latin typeface="楷体_GB2312" pitchFamily="49" charset="-122"/>
              <a:ea typeface="楷体_GB2312" pitchFamily="49" charset="-122"/>
              <a:sym typeface="Wingdings 2" pitchFamily="18" charset="2"/>
            </a:endParaRPr>
          </a:p>
          <a:p>
            <a:pPr>
              <a:buNone/>
            </a:pPr>
            <a:r>
              <a:rPr lang="zh-CN" altLang="en-US" sz="2400" b="1" dirty="0" smtClean="0">
                <a:solidFill>
                  <a:srgbClr val="0000FF"/>
                </a:solidFill>
                <a:latin typeface="楷体_GB2312" pitchFamily="49" charset="-122"/>
                <a:ea typeface="楷体_GB2312" pitchFamily="49" charset="-122"/>
                <a:sym typeface="Wingdings 2" pitchFamily="18" charset="2"/>
              </a:rPr>
              <a:t>  流动性：</a:t>
            </a:r>
            <a:r>
              <a:rPr lang="zh-CN" altLang="en-US" sz="2400" dirty="0" smtClean="0">
                <a:latin typeface="楷体_GB2312" pitchFamily="49" charset="-122"/>
                <a:ea typeface="楷体_GB2312" pitchFamily="49" charset="-122"/>
                <a:sym typeface="Wingdings 2" pitchFamily="18" charset="2"/>
              </a:rPr>
              <a:t>是指金融工具的变现能力或交易对冲能力。金融工具通常都是可交易性的，有相应的流通市场，在市场上变现或对冲，这正是流动性特征的表现。</a:t>
            </a:r>
            <a:r>
              <a:rPr lang="en-US" altLang="zh-CN" sz="2400" b="1" dirty="0" smtClean="0">
                <a:solidFill>
                  <a:srgbClr val="0000FF"/>
                </a:solidFill>
                <a:latin typeface="楷体_GB2312" pitchFamily="49" charset="-122"/>
                <a:ea typeface="楷体_GB2312" pitchFamily="49" charset="-122"/>
                <a:sym typeface="Wingdings 2" pitchFamily="18" charset="2"/>
              </a:rPr>
              <a:t>——</a:t>
            </a:r>
            <a:r>
              <a:rPr lang="zh-CN" altLang="en-US" sz="2400" b="1" dirty="0" smtClean="0">
                <a:solidFill>
                  <a:srgbClr val="0000FF"/>
                </a:solidFill>
                <a:latin typeface="楷体_GB2312" pitchFamily="49" charset="-122"/>
                <a:ea typeface="楷体_GB2312" pitchFamily="49" charset="-122"/>
                <a:sym typeface="Wingdings 2" pitchFamily="18" charset="2"/>
              </a:rPr>
              <a:t>最重要的特征</a:t>
            </a:r>
            <a:endParaRPr lang="en-US" altLang="zh-CN" sz="2400" b="1" dirty="0" smtClean="0">
              <a:solidFill>
                <a:srgbClr val="0000FF"/>
              </a:solidFill>
              <a:latin typeface="楷体_GB2312" pitchFamily="49" charset="-122"/>
              <a:ea typeface="楷体_GB2312" pitchFamily="49" charset="-122"/>
              <a:sym typeface="Wingdings 2" pitchFamily="18" charset="2"/>
            </a:endParaRPr>
          </a:p>
          <a:p>
            <a:pPr lvl="2">
              <a:buClr>
                <a:srgbClr val="FF0000"/>
              </a:buClr>
              <a:buFont typeface="Wingdings" pitchFamily="2" charset="2"/>
              <a:buChar char="Ø"/>
            </a:pPr>
            <a:r>
              <a:rPr lang="zh-CN" altLang="en-US" sz="1800" dirty="0" smtClean="0">
                <a:latin typeface="楷体_GB2312" pitchFamily="49" charset="-122"/>
                <a:ea typeface="楷体_GB2312" pitchFamily="49" charset="-122"/>
                <a:sym typeface="Wingdings 2" pitchFamily="18" charset="2"/>
              </a:rPr>
              <a:t>流动性，是金融工具（资产）相对于其他资产最显著的特征。</a:t>
            </a:r>
            <a:endParaRPr lang="en-US" altLang="zh-CN" sz="18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Ø"/>
            </a:pPr>
            <a:r>
              <a:rPr lang="zh-CN" altLang="en-US" sz="1800" dirty="0" smtClean="0">
                <a:latin typeface="楷体_GB2312" pitchFamily="49" charset="-122"/>
                <a:ea typeface="楷体_GB2312" pitchFamily="49" charset="-122"/>
                <a:sym typeface="Wingdings 2" pitchFamily="18" charset="2"/>
              </a:rPr>
              <a:t>高度的流动性，对应高频率的交易，从而价格的变动也是相对于其他资产变动最快的。（与商品、实物资产等对比）</a:t>
            </a:r>
            <a:endParaRPr lang="en-US" altLang="zh-CN" sz="1800" dirty="0" smtClean="0">
              <a:latin typeface="楷体_GB2312" pitchFamily="49" charset="-122"/>
              <a:ea typeface="楷体_GB2312" pitchFamily="49" charset="-122"/>
              <a:sym typeface="Wingdings 2" pitchFamily="18" charset="2"/>
            </a:endParaRPr>
          </a:p>
          <a:p>
            <a:pPr>
              <a:buNone/>
            </a:pPr>
            <a:r>
              <a:rPr lang="zh-CN" altLang="en-US" sz="2400" b="1" dirty="0" smtClean="0">
                <a:solidFill>
                  <a:srgbClr val="0000FF"/>
                </a:solidFill>
                <a:latin typeface="楷体_GB2312" pitchFamily="49" charset="-122"/>
                <a:ea typeface="楷体_GB2312" pitchFamily="49" charset="-122"/>
                <a:sym typeface="Wingdings 2" pitchFamily="18" charset="2"/>
              </a:rPr>
              <a:t>  收益性：</a:t>
            </a:r>
            <a:r>
              <a:rPr lang="zh-CN" altLang="en-US" sz="2400" dirty="0" smtClean="0">
                <a:latin typeface="楷体_GB2312" pitchFamily="49" charset="-122"/>
                <a:ea typeface="楷体_GB2312" pitchFamily="49" charset="-122"/>
                <a:sym typeface="Wingdings 2" pitchFamily="18" charset="2"/>
              </a:rPr>
              <a:t>是指金融工具给交易者带来的货币或非货币收益。</a:t>
            </a:r>
            <a:endParaRPr lang="en-US" altLang="zh-CN" sz="2400" dirty="0" smtClean="0">
              <a:latin typeface="楷体_GB2312" pitchFamily="49" charset="-122"/>
              <a:ea typeface="楷体_GB2312" pitchFamily="49" charset="-122"/>
              <a:sym typeface="Wingdings 2" pitchFamily="18" charset="2"/>
            </a:endParaRPr>
          </a:p>
          <a:p>
            <a:pPr>
              <a:buNone/>
            </a:pPr>
            <a:r>
              <a:rPr lang="zh-CN" altLang="en-US" sz="2400" b="1" dirty="0" smtClean="0">
                <a:solidFill>
                  <a:srgbClr val="0000FF"/>
                </a:solidFill>
                <a:latin typeface="楷体_GB2312" pitchFamily="49" charset="-122"/>
                <a:ea typeface="楷体_GB2312" pitchFamily="49" charset="-122"/>
                <a:sym typeface="Wingdings 2" pitchFamily="18" charset="2"/>
              </a:rPr>
              <a:t>  风险性：</a:t>
            </a:r>
            <a:r>
              <a:rPr lang="zh-CN" altLang="en-US" sz="2400" dirty="0" smtClean="0">
                <a:latin typeface="楷体_GB2312" pitchFamily="49" charset="-122"/>
                <a:ea typeface="楷体_GB2312" pitchFamily="49" charset="-122"/>
                <a:sym typeface="Wingdings 2" pitchFamily="18" charset="2"/>
              </a:rPr>
              <a:t>金融工具市场价值变化给持有人带来收益与损失的不确定性。</a:t>
            </a:r>
            <a:r>
              <a:rPr lang="zh-CN" altLang="zh-CN" sz="2400" dirty="0" smtClean="0">
                <a:latin typeface="楷体_GB2312" pitchFamily="49" charset="-122"/>
                <a:ea typeface="楷体_GB2312" pitchFamily="49" charset="-122"/>
              </a:rPr>
              <a:t>市场交易过程中都会受政治、经济、心理等因素的影响，价格总是处于起伏变化当中。</a:t>
            </a:r>
            <a:endParaRPr lang="zh-CN" altLang="en-US" sz="2400" dirty="0">
              <a:latin typeface="楷体_GB2312" pitchFamily="49" charset="-122"/>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9036496" cy="4525963"/>
          </a:xfrm>
        </p:spPr>
        <p:txBody>
          <a:bodyPr/>
          <a:lstStyle/>
          <a:p>
            <a:pPr>
              <a:lnSpc>
                <a:spcPct val="120000"/>
              </a:lnSpc>
              <a:buNone/>
            </a:pPr>
            <a:r>
              <a:rPr lang="en-US" altLang="zh-CN" sz="2800" b="1"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套利与无套利法则</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1">
              <a:lnSpc>
                <a:spcPct val="12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套利定价理论的基础是资产市场上的</a:t>
            </a:r>
            <a:r>
              <a:rPr lang="zh-CN" altLang="en-US"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一价定律</a:t>
            </a:r>
            <a:r>
              <a:rPr lang="zh-CN" altLang="en-US" sz="2400" dirty="0" smtClean="0">
                <a:latin typeface="Times New Roman" pitchFamily="18" charset="0"/>
                <a:ea typeface="楷体_GB2312" pitchFamily="49" charset="-122"/>
                <a:cs typeface="Times New Roman" pitchFamily="18" charset="0"/>
                <a:sym typeface="Wingdings 2" pitchFamily="18" charset="2"/>
              </a:rPr>
              <a:t>。</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1">
              <a:lnSpc>
                <a:spcPct val="12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资产市场上的</a:t>
            </a:r>
            <a:r>
              <a:rPr lang="zh-CN" altLang="en-US"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一价定律</a:t>
            </a:r>
            <a:r>
              <a:rPr lang="zh-CN" altLang="en-US" sz="2400" dirty="0" smtClean="0">
                <a:latin typeface="Times New Roman" pitchFamily="18" charset="0"/>
                <a:ea typeface="楷体_GB2312" pitchFamily="49" charset="-122"/>
                <a:cs typeface="Times New Roman" pitchFamily="18" charset="0"/>
                <a:sym typeface="Wingdings 2" pitchFamily="18" charset="2"/>
              </a:rPr>
              <a:t>：在均衡市场上，两种性质相同的商品以相同的价格出售。</a:t>
            </a:r>
            <a:r>
              <a:rPr lang="en-US" altLang="zh-CN" sz="2400" dirty="0" smtClean="0">
                <a:latin typeface="Times New Roman" pitchFamily="18" charset="0"/>
                <a:ea typeface="楷体_GB2312" pitchFamily="49" charset="-122"/>
                <a:cs typeface="Times New Roman" pitchFamily="18" charset="0"/>
                <a:sym typeface="Wingdings 2" pitchFamily="18" charset="2"/>
              </a:rPr>
              <a:t>——</a:t>
            </a:r>
            <a:r>
              <a:rPr lang="zh-CN" altLang="en-US" sz="2400" dirty="0" smtClean="0">
                <a:latin typeface="Times New Roman" pitchFamily="18" charset="0"/>
                <a:ea typeface="楷体_GB2312" pitchFamily="49" charset="-122"/>
                <a:cs typeface="Times New Roman" pitchFamily="18" charset="0"/>
                <a:sym typeface="Wingdings 2" pitchFamily="18" charset="2"/>
              </a:rPr>
              <a:t>不存在套利机会</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1">
              <a:lnSpc>
                <a:spcPct val="12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套利机会</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2">
              <a:lnSpc>
                <a:spcPct val="120000"/>
              </a:lnSpc>
              <a:buClr>
                <a:srgbClr val="0000FF"/>
              </a:buClr>
              <a:buFont typeface="Wingdings" pitchFamily="2" charset="2"/>
              <a:buChar char="ü"/>
            </a:pPr>
            <a:r>
              <a:rPr lang="zh-CN" altLang="en-US" sz="1800" dirty="0" smtClean="0">
                <a:latin typeface="Times New Roman" pitchFamily="18" charset="0"/>
                <a:ea typeface="楷体_GB2312" pitchFamily="49" charset="-122"/>
                <a:cs typeface="Times New Roman" pitchFamily="18" charset="0"/>
                <a:sym typeface="Wingdings 2" pitchFamily="18" charset="2"/>
              </a:rPr>
              <a:t>两种资产</a:t>
            </a:r>
            <a:r>
              <a:rPr lang="en-US" altLang="zh-CN" sz="1800" dirty="0" smtClean="0">
                <a:latin typeface="Times New Roman" pitchFamily="18" charset="0"/>
                <a:ea typeface="楷体_GB2312" pitchFamily="49" charset="-122"/>
                <a:cs typeface="Times New Roman" pitchFamily="18" charset="0"/>
                <a:sym typeface="Wingdings 2" pitchFamily="18" charset="2"/>
              </a:rPr>
              <a:t>A</a:t>
            </a:r>
            <a:r>
              <a:rPr lang="zh-CN" altLang="en-US" sz="1800" dirty="0" smtClean="0">
                <a:latin typeface="Times New Roman" pitchFamily="18" charset="0"/>
                <a:ea typeface="楷体_GB2312" pitchFamily="49" charset="-122"/>
                <a:cs typeface="Times New Roman" pitchFamily="18" charset="0"/>
                <a:sym typeface="Wingdings 2" pitchFamily="18" charset="2"/>
              </a:rPr>
              <a:t>和</a:t>
            </a:r>
            <a:r>
              <a:rPr lang="en-US" altLang="zh-CN" sz="1800" dirty="0" smtClean="0">
                <a:latin typeface="Times New Roman" pitchFamily="18" charset="0"/>
                <a:ea typeface="楷体_GB2312" pitchFamily="49" charset="-122"/>
                <a:cs typeface="Times New Roman" pitchFamily="18" charset="0"/>
                <a:sym typeface="Wingdings 2" pitchFamily="18" charset="2"/>
              </a:rPr>
              <a:t>B</a:t>
            </a:r>
            <a:r>
              <a:rPr lang="zh-CN" altLang="en-US" sz="1800" dirty="0" smtClean="0">
                <a:latin typeface="Times New Roman" pitchFamily="18" charset="0"/>
                <a:ea typeface="楷体_GB2312" pitchFamily="49" charset="-122"/>
                <a:cs typeface="Times New Roman" pitchFamily="18" charset="0"/>
                <a:sym typeface="Wingdings 2" pitchFamily="18" charset="2"/>
              </a:rPr>
              <a:t>，</a:t>
            </a:r>
            <a:r>
              <a:rPr lang="en-US" altLang="zh-CN" sz="1800" dirty="0" smtClean="0">
                <a:latin typeface="Times New Roman" pitchFamily="18" charset="0"/>
                <a:ea typeface="楷体_GB2312" pitchFamily="49" charset="-122"/>
                <a:cs typeface="Times New Roman" pitchFamily="18" charset="0"/>
                <a:sym typeface="Wingdings 2" pitchFamily="18" charset="2"/>
              </a:rPr>
              <a:t>A</a:t>
            </a:r>
            <a:r>
              <a:rPr lang="zh-CN" altLang="en-US" sz="1800" dirty="0" smtClean="0">
                <a:latin typeface="Times New Roman" pitchFamily="18" charset="0"/>
                <a:ea typeface="楷体_GB2312" pitchFamily="49" charset="-122"/>
                <a:cs typeface="Times New Roman" pitchFamily="18" charset="0"/>
                <a:sym typeface="Wingdings 2" pitchFamily="18" charset="2"/>
              </a:rPr>
              <a:t>资产比 </a:t>
            </a:r>
            <a:r>
              <a:rPr lang="en-US" altLang="zh-CN" sz="1800" dirty="0" smtClean="0">
                <a:latin typeface="Times New Roman" pitchFamily="18" charset="0"/>
                <a:ea typeface="楷体_GB2312" pitchFamily="49" charset="-122"/>
                <a:cs typeface="Times New Roman" pitchFamily="18" charset="0"/>
                <a:sym typeface="Wingdings 2" pitchFamily="18" charset="2"/>
              </a:rPr>
              <a:t>B</a:t>
            </a:r>
            <a:r>
              <a:rPr lang="zh-CN" altLang="en-US" sz="1800" dirty="0" smtClean="0">
                <a:latin typeface="Times New Roman" pitchFamily="18" charset="0"/>
                <a:ea typeface="楷体_GB2312" pitchFamily="49" charset="-122"/>
                <a:cs typeface="Times New Roman" pitchFamily="18" charset="0"/>
                <a:sym typeface="Wingdings 2" pitchFamily="18" charset="2"/>
              </a:rPr>
              <a:t>资产更有价值，但</a:t>
            </a:r>
            <a:r>
              <a:rPr lang="en-US" altLang="zh-CN" sz="1800" dirty="0" smtClean="0">
                <a:latin typeface="Times New Roman" pitchFamily="18" charset="0"/>
                <a:ea typeface="楷体_GB2312" pitchFamily="49" charset="-122"/>
                <a:cs typeface="Times New Roman" pitchFamily="18" charset="0"/>
                <a:sym typeface="Wingdings 2" pitchFamily="18" charset="2"/>
              </a:rPr>
              <a:t>A</a:t>
            </a:r>
            <a:r>
              <a:rPr lang="zh-CN" altLang="en-US" sz="1800" dirty="0" smtClean="0">
                <a:latin typeface="Times New Roman" pitchFamily="18" charset="0"/>
                <a:ea typeface="楷体_GB2312" pitchFamily="49" charset="-122"/>
                <a:cs typeface="Times New Roman" pitchFamily="18" charset="0"/>
                <a:sym typeface="Wingdings 2" pitchFamily="18" charset="2"/>
              </a:rPr>
              <a:t>的市场价格低于或者等于</a:t>
            </a:r>
            <a:r>
              <a:rPr lang="en-US" altLang="zh-CN" sz="1800" dirty="0" smtClean="0">
                <a:latin typeface="Times New Roman" pitchFamily="18" charset="0"/>
                <a:ea typeface="楷体_GB2312" pitchFamily="49" charset="-122"/>
                <a:cs typeface="Times New Roman" pitchFamily="18" charset="0"/>
                <a:sym typeface="Wingdings 2" pitchFamily="18" charset="2"/>
              </a:rPr>
              <a:t>B</a:t>
            </a:r>
            <a:r>
              <a:rPr lang="zh-CN" altLang="en-US" sz="1800" dirty="0" smtClean="0">
                <a:latin typeface="Times New Roman" pitchFamily="18" charset="0"/>
                <a:ea typeface="楷体_GB2312" pitchFamily="49" charset="-122"/>
                <a:cs typeface="Times New Roman" pitchFamily="18" charset="0"/>
                <a:sym typeface="Wingdings 2" pitchFamily="18" charset="2"/>
              </a:rPr>
              <a:t>的市场价格→投机者会做多</a:t>
            </a:r>
            <a:r>
              <a:rPr lang="en-US" altLang="zh-CN" sz="1800" dirty="0" smtClean="0">
                <a:latin typeface="Times New Roman" pitchFamily="18" charset="0"/>
                <a:ea typeface="楷体_GB2312" pitchFamily="49" charset="-122"/>
                <a:cs typeface="Times New Roman" pitchFamily="18" charset="0"/>
                <a:sym typeface="Wingdings 2" pitchFamily="18" charset="2"/>
              </a:rPr>
              <a:t>A</a:t>
            </a:r>
            <a:r>
              <a:rPr lang="zh-CN" altLang="en-US" sz="1800" dirty="0" smtClean="0">
                <a:latin typeface="Times New Roman" pitchFamily="18" charset="0"/>
                <a:ea typeface="楷体_GB2312" pitchFamily="49" charset="-122"/>
                <a:cs typeface="Times New Roman" pitchFamily="18" charset="0"/>
                <a:sym typeface="Wingdings 2" pitchFamily="18" charset="2"/>
              </a:rPr>
              <a:t>资产，做空</a:t>
            </a:r>
            <a:r>
              <a:rPr lang="en-US" altLang="zh-CN" sz="1800" dirty="0" smtClean="0">
                <a:latin typeface="Times New Roman" pitchFamily="18" charset="0"/>
                <a:ea typeface="楷体_GB2312" pitchFamily="49" charset="-122"/>
                <a:cs typeface="Times New Roman" pitchFamily="18" charset="0"/>
                <a:sym typeface="Wingdings 2" pitchFamily="18" charset="2"/>
              </a:rPr>
              <a:t>B</a:t>
            </a:r>
            <a:r>
              <a:rPr lang="zh-CN" altLang="en-US" sz="1800" dirty="0" smtClean="0">
                <a:latin typeface="Times New Roman" pitchFamily="18" charset="0"/>
                <a:ea typeface="楷体_GB2312" pitchFamily="49" charset="-122"/>
                <a:cs typeface="Times New Roman" pitchFamily="18" charset="0"/>
                <a:sym typeface="Wingdings 2" pitchFamily="18" charset="2"/>
              </a:rPr>
              <a:t>资产。</a:t>
            </a:r>
            <a:endParaRPr lang="en-US" altLang="zh-CN" sz="1800" dirty="0" smtClean="0">
              <a:latin typeface="Times New Roman" pitchFamily="18" charset="0"/>
              <a:ea typeface="楷体_GB2312" pitchFamily="49" charset="-122"/>
              <a:cs typeface="Times New Roman" pitchFamily="18" charset="0"/>
              <a:sym typeface="Wingdings 2" pitchFamily="18" charset="2"/>
            </a:endParaRPr>
          </a:p>
          <a:p>
            <a:pPr lvl="2">
              <a:lnSpc>
                <a:spcPct val="120000"/>
              </a:lnSpc>
              <a:buClr>
                <a:srgbClr val="0000FF"/>
              </a:buClr>
              <a:buFont typeface="Wingdings" pitchFamily="2" charset="2"/>
              <a:buChar char="ü"/>
            </a:pPr>
            <a:r>
              <a:rPr lang="zh-CN" altLang="en-US" sz="1800" dirty="0" smtClean="0">
                <a:latin typeface="Times New Roman" pitchFamily="18" charset="0"/>
                <a:ea typeface="楷体_GB2312" pitchFamily="49" charset="-122"/>
                <a:cs typeface="Times New Roman" pitchFamily="18" charset="0"/>
                <a:sym typeface="Wingdings 2" pitchFamily="18" charset="2"/>
              </a:rPr>
              <a:t>两种资产组合（相当于复制了收益与风险相同的单一资产），前者的组合价值比后者的组合价值高，但价格却低于后者。</a:t>
            </a:r>
            <a:endParaRPr lang="en-US" altLang="zh-CN" sz="1800" dirty="0" smtClean="0">
              <a:latin typeface="Times New Roman" pitchFamily="18" charset="0"/>
              <a:ea typeface="楷体_GB2312" pitchFamily="49" charset="-122"/>
              <a:cs typeface="Times New Roman" pitchFamily="18" charset="0"/>
              <a:sym typeface="Wingdings 2" pitchFamily="18" charset="2"/>
            </a:endParaRPr>
          </a:p>
          <a:p>
            <a:pPr lvl="1">
              <a:lnSpc>
                <a:spcPct val="120000"/>
              </a:lnSpc>
              <a:buClr>
                <a:srgbClr val="0000FF"/>
              </a:buClr>
              <a:buFont typeface="Wingdings" pitchFamily="2" charset="2"/>
              <a:buChar char="Ø"/>
            </a:pPr>
            <a:r>
              <a:rPr lang="zh-CN" altLang="en-US"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无套利法则</a:t>
            </a:r>
            <a:r>
              <a:rPr lang="zh-CN" altLang="en-US" sz="2400" dirty="0" smtClean="0">
                <a:latin typeface="Times New Roman" pitchFamily="18" charset="0"/>
                <a:ea typeface="楷体_GB2312" pitchFamily="49" charset="-122"/>
                <a:cs typeface="Times New Roman" pitchFamily="18" charset="0"/>
                <a:sym typeface="Wingdings 2" pitchFamily="18" charset="2"/>
              </a:rPr>
              <a:t>：投资者的套利行为最终会导致套利空间消失，达到无套利的均衡状态。</a:t>
            </a:r>
          </a:p>
          <a:p>
            <a:pPr>
              <a:buNone/>
            </a:pP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712968" cy="4525963"/>
          </a:xfrm>
        </p:spPr>
        <p:txBody>
          <a:bodyPr/>
          <a:lstStyle/>
          <a:p>
            <a:pPr>
              <a:lnSpc>
                <a:spcPct val="120000"/>
              </a:lnSpc>
              <a:buNone/>
            </a:pPr>
            <a:r>
              <a:rPr lang="en-US" altLang="zh-CN" sz="2400" b="1"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400" dirty="0" smtClean="0">
                <a:latin typeface="Times New Roman" pitchFamily="18" charset="0"/>
                <a:ea typeface="楷体_GB2312" pitchFamily="49" charset="-122"/>
                <a:cs typeface="Times New Roman" pitchFamily="18" charset="0"/>
                <a:sym typeface="Wingdings 2" pitchFamily="18" charset="2"/>
              </a:rPr>
              <a:t>套利定价模型（多因子模型）：证券收益率与多个因子线性相关，这组因子代表影响证券收益率的一些基本因素。事实上，套利定价理论是广义的</a:t>
            </a:r>
            <a:r>
              <a:rPr lang="en-US" altLang="zh-CN" sz="2400" dirty="0" smtClean="0">
                <a:latin typeface="Times New Roman" pitchFamily="18" charset="0"/>
                <a:ea typeface="楷体_GB2312" pitchFamily="49" charset="-122"/>
                <a:cs typeface="Times New Roman" pitchFamily="18" charset="0"/>
                <a:sym typeface="Wingdings 2" pitchFamily="18" charset="2"/>
              </a:rPr>
              <a:t>CAPM</a:t>
            </a:r>
            <a:r>
              <a:rPr lang="zh-CN" altLang="en-US" sz="2400" dirty="0" smtClean="0">
                <a:latin typeface="Times New Roman" pitchFamily="18" charset="0"/>
                <a:ea typeface="楷体_GB2312" pitchFamily="49" charset="-122"/>
                <a:cs typeface="Times New Roman" pitchFamily="18" charset="0"/>
                <a:sym typeface="Wingdings 2" pitchFamily="18" charset="2"/>
              </a:rPr>
              <a:t>定价模型（只要设单一因子为市场组合即可）：</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dirty="0"/>
          </a:p>
        </p:txBody>
      </p:sp>
      <p:graphicFrame>
        <p:nvGraphicFramePr>
          <p:cNvPr id="50178" name="Object 2"/>
          <p:cNvGraphicFramePr>
            <a:graphicFrameLocks noChangeAspect="1"/>
          </p:cNvGraphicFramePr>
          <p:nvPr/>
        </p:nvGraphicFramePr>
        <p:xfrm>
          <a:off x="2195736" y="1916832"/>
          <a:ext cx="4536504" cy="928524"/>
        </p:xfrm>
        <a:graphic>
          <a:graphicData uri="http://schemas.openxmlformats.org/presentationml/2006/ole">
            <p:oleObj spid="_x0000_s359426" name="Equation" r:id="rId3" imgW="2171700" imgH="444500" progId="Equation.DSMT4">
              <p:embed/>
            </p:oleObj>
          </a:graphicData>
        </a:graphic>
      </p:graphicFrame>
      <p:graphicFrame>
        <p:nvGraphicFramePr>
          <p:cNvPr id="50183" name="Object 7"/>
          <p:cNvGraphicFramePr>
            <a:graphicFrameLocks noChangeAspect="1"/>
          </p:cNvGraphicFramePr>
          <p:nvPr/>
        </p:nvGraphicFramePr>
        <p:xfrm>
          <a:off x="2843808" y="2852936"/>
          <a:ext cx="288032" cy="456051"/>
        </p:xfrm>
        <a:graphic>
          <a:graphicData uri="http://schemas.openxmlformats.org/presentationml/2006/ole">
            <p:oleObj spid="_x0000_s359427" name="Equation" r:id="rId4" imgW="152334" imgH="241195" progId="Equation.DSMT4">
              <p:embed/>
            </p:oleObj>
          </a:graphicData>
        </a:graphic>
      </p:graphicFrame>
      <p:sp>
        <p:nvSpPr>
          <p:cNvPr id="6" name="TextBox 5"/>
          <p:cNvSpPr txBox="1"/>
          <p:nvPr/>
        </p:nvSpPr>
        <p:spPr>
          <a:xfrm>
            <a:off x="1007096" y="2780928"/>
            <a:ext cx="8136904" cy="830997"/>
          </a:xfrm>
          <a:prstGeom prst="rect">
            <a:avLst/>
          </a:prstGeom>
          <a:noFill/>
        </p:spPr>
        <p:txBody>
          <a:bodyPr wrap="square" rtlCol="0">
            <a:spAutoFit/>
          </a:bodyPr>
          <a:lstStyle/>
          <a:p>
            <a:r>
              <a:rPr lang="zh-CN" altLang="en-US" sz="2400" dirty="0" smtClean="0">
                <a:latin typeface="Times New Roman" pitchFamily="18" charset="0"/>
                <a:ea typeface="楷体_GB2312" pitchFamily="49" charset="-122"/>
                <a:cs typeface="Times New Roman" pitchFamily="18" charset="0"/>
              </a:rPr>
              <a:t>为第</a:t>
            </a:r>
            <a:r>
              <a:rPr lang="en-US" altLang="zh-CN" sz="2400" dirty="0" smtClean="0">
                <a:latin typeface="Times New Roman" pitchFamily="18" charset="0"/>
                <a:ea typeface="楷体_GB2312" pitchFamily="49" charset="-122"/>
                <a:cs typeface="Times New Roman" pitchFamily="18" charset="0"/>
              </a:rPr>
              <a:t>j</a:t>
            </a:r>
            <a:r>
              <a:rPr lang="zh-CN" altLang="en-US" sz="2400" dirty="0" smtClean="0">
                <a:latin typeface="Times New Roman" pitchFamily="18" charset="0"/>
                <a:ea typeface="楷体_GB2312" pitchFamily="49" charset="-122"/>
                <a:cs typeface="Times New Roman" pitchFamily="18" charset="0"/>
              </a:rPr>
              <a:t>种因素， 为无风险收益率，  为第</a:t>
            </a:r>
            <a:r>
              <a:rPr lang="en-US" altLang="zh-CN" sz="2400" i="1" dirty="0" err="1" smtClean="0">
                <a:latin typeface="Times New Roman" pitchFamily="18" charset="0"/>
                <a:ea typeface="楷体_GB2312" pitchFamily="49" charset="-122"/>
                <a:cs typeface="Times New Roman" pitchFamily="18" charset="0"/>
              </a:rPr>
              <a:t>i</a:t>
            </a:r>
            <a:r>
              <a:rPr lang="zh-CN" altLang="en-US" sz="2400" dirty="0" smtClean="0">
                <a:latin typeface="Times New Roman" pitchFamily="18" charset="0"/>
                <a:ea typeface="楷体_GB2312" pitchFamily="49" charset="-122"/>
                <a:cs typeface="Times New Roman" pitchFamily="18" charset="0"/>
              </a:rPr>
              <a:t>种股票收益率对因子    的敏感性，  为第</a:t>
            </a:r>
            <a:r>
              <a:rPr lang="en-US" altLang="zh-CN" sz="2400" i="1" dirty="0" err="1" smtClean="0">
                <a:latin typeface="Times New Roman" pitchFamily="18" charset="0"/>
                <a:ea typeface="楷体_GB2312" pitchFamily="49" charset="-122"/>
                <a:cs typeface="Times New Roman" pitchFamily="18" charset="0"/>
              </a:rPr>
              <a:t>i</a:t>
            </a:r>
            <a:r>
              <a:rPr lang="zh-CN" altLang="en-US" sz="2400" dirty="0" smtClean="0">
                <a:latin typeface="Times New Roman" pitchFamily="18" charset="0"/>
                <a:ea typeface="楷体_GB2312" pitchFamily="49" charset="-122"/>
                <a:cs typeface="Times New Roman" pitchFamily="18" charset="0"/>
              </a:rPr>
              <a:t>种股票发行公司因素引致的收益波动</a:t>
            </a:r>
            <a:endParaRPr lang="zh-CN" altLang="en-US" sz="2400" dirty="0">
              <a:latin typeface="Times New Roman" pitchFamily="18" charset="0"/>
              <a:ea typeface="楷体_GB2312" pitchFamily="49" charset="-122"/>
              <a:cs typeface="Times New Roman" pitchFamily="18" charset="0"/>
            </a:endParaRPr>
          </a:p>
        </p:txBody>
      </p:sp>
      <p:graphicFrame>
        <p:nvGraphicFramePr>
          <p:cNvPr id="50184" name="Object 8"/>
          <p:cNvGraphicFramePr>
            <a:graphicFrameLocks noChangeAspect="1"/>
          </p:cNvGraphicFramePr>
          <p:nvPr/>
        </p:nvGraphicFramePr>
        <p:xfrm>
          <a:off x="5292080" y="2780928"/>
          <a:ext cx="504056" cy="456051"/>
        </p:xfrm>
        <a:graphic>
          <a:graphicData uri="http://schemas.openxmlformats.org/presentationml/2006/ole">
            <p:oleObj spid="_x0000_s359428" name="Equation" r:id="rId5" imgW="190417" imgH="241195" progId="Equation.DSMT4">
              <p:embed/>
            </p:oleObj>
          </a:graphicData>
        </a:graphic>
      </p:graphicFrame>
      <p:graphicFrame>
        <p:nvGraphicFramePr>
          <p:cNvPr id="50185" name="Object 9"/>
          <p:cNvGraphicFramePr>
            <a:graphicFrameLocks noChangeAspect="1"/>
          </p:cNvGraphicFramePr>
          <p:nvPr/>
        </p:nvGraphicFramePr>
        <p:xfrm>
          <a:off x="683568" y="2852936"/>
          <a:ext cx="360040" cy="432048"/>
        </p:xfrm>
        <a:graphic>
          <a:graphicData uri="http://schemas.openxmlformats.org/presentationml/2006/ole">
            <p:oleObj spid="_x0000_s359429" name="Equation" r:id="rId6" imgW="177646" imgH="241091" progId="Equation.DSMT4">
              <p:embed/>
            </p:oleObj>
          </a:graphicData>
        </a:graphic>
      </p:graphicFrame>
      <p:graphicFrame>
        <p:nvGraphicFramePr>
          <p:cNvPr id="50186" name="Object 10"/>
          <p:cNvGraphicFramePr>
            <a:graphicFrameLocks noChangeAspect="1"/>
          </p:cNvGraphicFramePr>
          <p:nvPr/>
        </p:nvGraphicFramePr>
        <p:xfrm>
          <a:off x="3131840" y="3140968"/>
          <a:ext cx="288032" cy="471325"/>
        </p:xfrm>
        <a:graphic>
          <a:graphicData uri="http://schemas.openxmlformats.org/presentationml/2006/ole">
            <p:oleObj spid="_x0000_s359430" name="Equation" r:id="rId7" imgW="139700" imgH="228600" progId="Equation.DSMT4">
              <p:embed/>
            </p:oleObj>
          </a:graphicData>
        </a:graphic>
      </p:graphicFrame>
      <p:graphicFrame>
        <p:nvGraphicFramePr>
          <p:cNvPr id="50187" name="Object 11"/>
          <p:cNvGraphicFramePr>
            <a:graphicFrameLocks noChangeAspect="1"/>
          </p:cNvGraphicFramePr>
          <p:nvPr/>
        </p:nvGraphicFramePr>
        <p:xfrm>
          <a:off x="1331640" y="3212976"/>
          <a:ext cx="360362" cy="431800"/>
        </p:xfrm>
        <a:graphic>
          <a:graphicData uri="http://schemas.openxmlformats.org/presentationml/2006/ole">
            <p:oleObj spid="_x0000_s359431" name="Equation" r:id="rId8" imgW="177646" imgH="241091" progId="Equation.DSMT4">
              <p:embed/>
            </p:oleObj>
          </a:graphicData>
        </a:graphic>
      </p:graphicFrame>
      <p:sp>
        <p:nvSpPr>
          <p:cNvPr id="11" name="矩形 10"/>
          <p:cNvSpPr/>
          <p:nvPr/>
        </p:nvSpPr>
        <p:spPr>
          <a:xfrm>
            <a:off x="395536" y="3789040"/>
            <a:ext cx="8496944" cy="2751522"/>
          </a:xfrm>
          <a:prstGeom prst="rect">
            <a:avLst/>
          </a:prstGeom>
        </p:spPr>
        <p:txBody>
          <a:bodyPr wrap="square">
            <a:spAutoFit/>
          </a:bodyPr>
          <a:lstStyle/>
          <a:p>
            <a:pPr>
              <a:lnSpc>
                <a:spcPct val="12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套利定价模型中的多因素确定和估计是一个比较困难的事情，由于宏观经济因素对不同性质的上市公司影响不一样，确定敏感系数</a:t>
            </a:r>
            <a:r>
              <a:rPr lang="en-US" altLang="zh-CN" sz="2400" i="1" dirty="0" err="1" smtClean="0">
                <a:latin typeface="Times New Roman" pitchFamily="18" charset="0"/>
                <a:ea typeface="楷体_GB2312" pitchFamily="49" charset="-122"/>
                <a:cs typeface="Times New Roman" pitchFamily="18" charset="0"/>
                <a:sym typeface="Wingdings 2" pitchFamily="18" charset="2"/>
              </a:rPr>
              <a:t>β</a:t>
            </a:r>
            <a:r>
              <a:rPr lang="en-US" altLang="zh-CN" i="1" dirty="0" err="1" smtClean="0">
                <a:latin typeface="Times New Roman" pitchFamily="18" charset="0"/>
                <a:ea typeface="楷体_GB2312" pitchFamily="49" charset="-122"/>
                <a:cs typeface="Times New Roman" pitchFamily="18" charset="0"/>
                <a:sym typeface="Wingdings 2" pitchFamily="18" charset="2"/>
              </a:rPr>
              <a:t>ij</a:t>
            </a:r>
            <a:r>
              <a:rPr lang="zh-CN" altLang="en-US" sz="2400" dirty="0" smtClean="0">
                <a:latin typeface="Times New Roman" pitchFamily="18" charset="0"/>
                <a:ea typeface="楷体_GB2312" pitchFamily="49" charset="-122"/>
                <a:cs typeface="Times New Roman" pitchFamily="18" charset="0"/>
                <a:sym typeface="Wingdings 2" pitchFamily="18" charset="2"/>
              </a:rPr>
              <a:t>时需要处理大量的数据。</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lnSpc>
                <a:spcPct val="120000"/>
              </a:lnSpc>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套利定价模型比资本资产定价模型考虑的因素更多，尤其是考虑了</a:t>
            </a:r>
            <a:r>
              <a:rPr lang="zh-CN" altLang="en-US"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宏观经济因素</a:t>
            </a:r>
            <a:r>
              <a:rPr lang="zh-CN" altLang="en-US" sz="2400" dirty="0" smtClean="0">
                <a:latin typeface="Times New Roman" pitchFamily="18" charset="0"/>
                <a:ea typeface="楷体_GB2312" pitchFamily="49" charset="-122"/>
                <a:cs typeface="Times New Roman" pitchFamily="18" charset="0"/>
                <a:sym typeface="Wingdings 2" pitchFamily="18" charset="2"/>
              </a:rPr>
              <a:t>的影响，将资本资产定价模型向前推进了一大步。</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dirty="0" smtClean="0">
                <a:latin typeface="Times New Roman" pitchFamily="18" charset="0"/>
                <a:ea typeface="隶书" pitchFamily="49" charset="-122"/>
                <a:cs typeface="Times New Roman" pitchFamily="18" charset="0"/>
              </a:rPr>
              <a:t>四、资产定价中的金融工程技术</a:t>
            </a:r>
          </a:p>
        </p:txBody>
      </p:sp>
      <p:sp>
        <p:nvSpPr>
          <p:cNvPr id="3" name="内容占位符 2"/>
          <p:cNvSpPr>
            <a:spLocks noGrp="1"/>
          </p:cNvSpPr>
          <p:nvPr>
            <p:ph idx="1"/>
          </p:nvPr>
        </p:nvSpPr>
        <p:spPr>
          <a:xfrm>
            <a:off x="0" y="764704"/>
            <a:ext cx="9036496" cy="4525963"/>
          </a:xfrm>
        </p:spPr>
        <p:txBody>
          <a:bodyPr/>
          <a:lstStyle/>
          <a:p>
            <a:pPr>
              <a:buNone/>
            </a:pPr>
            <a:r>
              <a:rPr lang="zh-CN" altLang="en-US"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（一）金融资产定价中的技术问题</a:t>
            </a:r>
            <a:endParaRPr lang="en-US" altLang="zh-CN" sz="2400" b="1" dirty="0" smtClean="0">
              <a:solidFill>
                <a:srgbClr val="FF00FF"/>
              </a:solidFill>
              <a:latin typeface="Times New Roman" pitchFamily="18" charset="0"/>
              <a:ea typeface="楷体_GB2312" pitchFamily="49" charset="-122"/>
              <a:cs typeface="Times New Roman" pitchFamily="18" charset="0"/>
              <a:sym typeface="Wingdings 2" pitchFamily="18" charset="2"/>
            </a:endParaRPr>
          </a:p>
          <a:p>
            <a:pPr lvl="1">
              <a:buClr>
                <a:srgbClr val="0000FF"/>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sym typeface="Wingdings 2" pitchFamily="18" charset="2"/>
              </a:rPr>
              <a:t>无套利均衡原理是金融资产定价工程思维的逻辑起点。</a:t>
            </a:r>
          </a:p>
          <a:p>
            <a:pPr lvl="1">
              <a:buClr>
                <a:srgbClr val="0000FF"/>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sym typeface="Wingdings 2" pitchFamily="18" charset="2"/>
              </a:rPr>
              <a:t>面对复杂、易变的金融市场，应用工程化思维创造出完美、适用的金融市场交易产品，需要解决一系列技术性的难题，并选择应用合适的技术工具。</a:t>
            </a:r>
            <a:r>
              <a:rPr lang="zh-CN" altLang="en-US" sz="2000" b="1" dirty="0" smtClean="0">
                <a:solidFill>
                  <a:srgbClr val="0000FF"/>
                </a:solidFill>
                <a:latin typeface="Times New Roman" pitchFamily="18" charset="0"/>
                <a:ea typeface="楷体_GB2312" pitchFamily="49" charset="-122"/>
                <a:cs typeface="Times New Roman" pitchFamily="18" charset="0"/>
                <a:sym typeface="Wingdings 2" pitchFamily="18" charset="2"/>
              </a:rPr>
              <a:t>金融学、数学和统计学以及计算机科学</a:t>
            </a:r>
            <a:r>
              <a:rPr lang="zh-CN" altLang="en-US" sz="2000" dirty="0" smtClean="0">
                <a:latin typeface="Times New Roman" pitchFamily="18" charset="0"/>
                <a:ea typeface="楷体_GB2312" pitchFamily="49" charset="-122"/>
                <a:cs typeface="Times New Roman" pitchFamily="18" charset="0"/>
                <a:sym typeface="Wingdings 2" pitchFamily="18" charset="2"/>
              </a:rPr>
              <a:t>等方面的知识是金融工程技术中不可或缺的工具。</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1">
              <a:buClr>
                <a:srgbClr val="0000FF"/>
              </a:buClr>
              <a:buFont typeface="Wingdings" pitchFamily="2" charset="2"/>
              <a:buChar char="Ø"/>
            </a:pPr>
            <a:r>
              <a:rPr lang="zh-CN" altLang="zh-CN" sz="2000" dirty="0" smtClean="0">
                <a:latin typeface="Times New Roman" pitchFamily="18" charset="0"/>
                <a:ea typeface="楷体_GB2312" pitchFamily="49" charset="-122"/>
                <a:cs typeface="Times New Roman" pitchFamily="18" charset="0"/>
              </a:rPr>
              <a:t>技术问题的解决需要</a:t>
            </a:r>
            <a:r>
              <a:rPr lang="zh-CN" altLang="zh-CN" sz="2000" b="1" dirty="0" smtClean="0">
                <a:solidFill>
                  <a:srgbClr val="0000FF"/>
                </a:solidFill>
                <a:latin typeface="Times New Roman" pitchFamily="18" charset="0"/>
                <a:ea typeface="楷体_GB2312" pitchFamily="49" charset="-122"/>
                <a:cs typeface="Times New Roman" pitchFamily="18" charset="0"/>
              </a:rPr>
              <a:t>理论指引</a:t>
            </a:r>
            <a:r>
              <a:rPr lang="zh-CN" altLang="zh-CN" sz="2000" dirty="0" smtClean="0">
                <a:latin typeface="Times New Roman" pitchFamily="18" charset="0"/>
                <a:ea typeface="楷体_GB2312" pitchFamily="49" charset="-122"/>
                <a:cs typeface="Times New Roman" pitchFamily="18" charset="0"/>
              </a:rPr>
              <a:t>和</a:t>
            </a:r>
            <a:r>
              <a:rPr lang="zh-CN" altLang="zh-CN" sz="2000" b="1" dirty="0" smtClean="0">
                <a:solidFill>
                  <a:srgbClr val="0000FF"/>
                </a:solidFill>
                <a:latin typeface="Times New Roman" pitchFamily="18" charset="0"/>
                <a:ea typeface="楷体_GB2312" pitchFamily="49" charset="-122"/>
                <a:cs typeface="Times New Roman" pitchFamily="18" charset="0"/>
              </a:rPr>
              <a:t>具体的工具</a:t>
            </a:r>
            <a:r>
              <a:rPr lang="zh-CN" altLang="zh-CN" sz="2000" dirty="0" smtClean="0">
                <a:latin typeface="Times New Roman" pitchFamily="18" charset="0"/>
                <a:ea typeface="楷体_GB2312" pitchFamily="49" charset="-122"/>
                <a:cs typeface="Times New Roman" pitchFamily="18" charset="0"/>
              </a:rPr>
              <a:t>。</a:t>
            </a:r>
            <a:endParaRPr lang="en-US" altLang="zh-CN" sz="2000" dirty="0" smtClean="0">
              <a:latin typeface="Times New Roman" pitchFamily="18" charset="0"/>
              <a:ea typeface="楷体_GB2312" pitchFamily="49" charset="-122"/>
              <a:cs typeface="Times New Roman" pitchFamily="18" charset="0"/>
            </a:endParaRPr>
          </a:p>
          <a:p>
            <a:pPr lvl="3">
              <a:buClr>
                <a:srgbClr val="0000FF"/>
              </a:buClr>
              <a:buFont typeface="Wingdings" pitchFamily="2" charset="2"/>
              <a:buChar char="ü"/>
            </a:pPr>
            <a:r>
              <a:rPr lang="zh-CN" altLang="zh-CN" sz="1800" dirty="0" smtClean="0">
                <a:latin typeface="Times New Roman" pitchFamily="18" charset="0"/>
                <a:ea typeface="楷体_GB2312" pitchFamily="49" charset="-122"/>
                <a:cs typeface="Times New Roman" pitchFamily="18" charset="0"/>
              </a:rPr>
              <a:t>金融资产定价建立在市场均衡理论、有效市场理论、估值理论、投资组合理论和资产定价理论等基础之上。</a:t>
            </a:r>
            <a:endParaRPr lang="en-US" altLang="zh-CN" sz="1800" dirty="0" smtClean="0">
              <a:latin typeface="Times New Roman" pitchFamily="18" charset="0"/>
              <a:ea typeface="楷体_GB2312" pitchFamily="49" charset="-122"/>
              <a:cs typeface="Times New Roman" pitchFamily="18" charset="0"/>
            </a:endParaRPr>
          </a:p>
          <a:p>
            <a:pPr lvl="3">
              <a:buClr>
                <a:srgbClr val="0000FF"/>
              </a:buClr>
              <a:buFont typeface="Wingdings" pitchFamily="2" charset="2"/>
              <a:buChar char="ü"/>
            </a:pPr>
            <a:r>
              <a:rPr lang="zh-CN" altLang="zh-CN" sz="1800" dirty="0" smtClean="0">
                <a:latin typeface="Times New Roman" pitchFamily="18" charset="0"/>
                <a:ea typeface="楷体_GB2312" pitchFamily="49" charset="-122"/>
                <a:cs typeface="Times New Roman" pitchFamily="18" charset="0"/>
              </a:rPr>
              <a:t>理论思想与</a:t>
            </a:r>
            <a:r>
              <a:rPr lang="zh-CN" altLang="zh-CN" sz="1800" b="1" dirty="0" smtClean="0">
                <a:solidFill>
                  <a:srgbClr val="0000FF"/>
                </a:solidFill>
                <a:latin typeface="Times New Roman" pitchFamily="18" charset="0"/>
                <a:ea typeface="楷体_GB2312" pitchFamily="49" charset="-122"/>
                <a:cs typeface="Times New Roman" pitchFamily="18" charset="0"/>
              </a:rPr>
              <a:t>现实金融市场的需求变化</a:t>
            </a:r>
            <a:r>
              <a:rPr lang="zh-CN" altLang="zh-CN" sz="1800" dirty="0" smtClean="0">
                <a:latin typeface="Times New Roman" pitchFamily="18" charset="0"/>
                <a:ea typeface="楷体_GB2312" pitchFamily="49" charset="-122"/>
                <a:cs typeface="Times New Roman" pitchFamily="18" charset="0"/>
              </a:rPr>
              <a:t>结合起来，设计财务、投资、风险管理等金融产品与复合产品，满足不同交易主体的需要。</a:t>
            </a:r>
            <a:endParaRPr lang="en-US" altLang="zh-CN" sz="1800" dirty="0" smtClean="0">
              <a:latin typeface="Times New Roman" pitchFamily="18" charset="0"/>
              <a:ea typeface="楷体_GB2312" pitchFamily="49" charset="-122"/>
              <a:cs typeface="Times New Roman" pitchFamily="18" charset="0"/>
            </a:endParaRPr>
          </a:p>
          <a:p>
            <a:pPr lvl="3">
              <a:buClr>
                <a:srgbClr val="0000FF"/>
              </a:buClr>
              <a:buFont typeface="Wingdings" pitchFamily="2" charset="2"/>
              <a:buChar char="ü"/>
            </a:pPr>
            <a:r>
              <a:rPr lang="zh-CN" altLang="zh-CN" sz="1800" dirty="0" smtClean="0">
                <a:latin typeface="Times New Roman" pitchFamily="18" charset="0"/>
                <a:ea typeface="楷体_GB2312" pitchFamily="49" charset="-122"/>
                <a:cs typeface="Times New Roman" pitchFamily="18" charset="0"/>
              </a:rPr>
              <a:t>设计过程需要</a:t>
            </a:r>
            <a:r>
              <a:rPr lang="zh-CN" altLang="zh-CN" sz="1800" b="1" dirty="0" smtClean="0">
                <a:solidFill>
                  <a:srgbClr val="0000FF"/>
                </a:solidFill>
                <a:latin typeface="Times New Roman" pitchFamily="18" charset="0"/>
                <a:ea typeface="楷体_GB2312" pitchFamily="49" charset="-122"/>
                <a:cs typeface="Times New Roman" pitchFamily="18" charset="0"/>
              </a:rPr>
              <a:t>数学和统计学</a:t>
            </a:r>
            <a:r>
              <a:rPr lang="zh-CN" altLang="zh-CN" sz="1800" dirty="0" smtClean="0">
                <a:latin typeface="Times New Roman" pitchFamily="18" charset="0"/>
                <a:ea typeface="楷体_GB2312" pitchFamily="49" charset="-122"/>
                <a:cs typeface="Times New Roman" pitchFamily="18" charset="0"/>
              </a:rPr>
              <a:t>的技术支持。数学和统计学为金融产品设计提供的方向性路径是否可行还需要</a:t>
            </a:r>
            <a:r>
              <a:rPr lang="zh-CN" altLang="zh-CN" sz="1800" b="1" dirty="0" smtClean="0">
                <a:solidFill>
                  <a:srgbClr val="0000FF"/>
                </a:solidFill>
                <a:latin typeface="Times New Roman" pitchFamily="18" charset="0"/>
                <a:ea typeface="楷体_GB2312" pitchFamily="49" charset="-122"/>
                <a:cs typeface="Times New Roman" pitchFamily="18" charset="0"/>
              </a:rPr>
              <a:t>大量的试验和测试</a:t>
            </a:r>
            <a:r>
              <a:rPr lang="zh-CN" altLang="zh-CN" sz="1800" dirty="0" smtClean="0">
                <a:latin typeface="Times New Roman" pitchFamily="18" charset="0"/>
                <a:ea typeface="楷体_GB2312" pitchFamily="49" charset="-122"/>
                <a:cs typeface="Times New Roman" pitchFamily="18" charset="0"/>
              </a:rPr>
              <a:t>，需要借助计算机电子信息技术手段。</a:t>
            </a:r>
            <a:endParaRPr lang="en-US" altLang="zh-CN" sz="1800" dirty="0" smtClean="0">
              <a:latin typeface="Times New Roman" pitchFamily="18" charset="0"/>
              <a:ea typeface="楷体_GB2312" pitchFamily="49" charset="-122"/>
              <a:cs typeface="Times New Roman" pitchFamily="18" charset="0"/>
            </a:endParaRPr>
          </a:p>
          <a:p>
            <a:pPr lvl="3">
              <a:buClr>
                <a:srgbClr val="0000FF"/>
              </a:buClr>
              <a:buFont typeface="Wingdings" pitchFamily="2" charset="2"/>
              <a:buChar char="ü"/>
            </a:pPr>
            <a:r>
              <a:rPr lang="zh-CN" altLang="zh-CN" sz="1800" b="1" dirty="0" smtClean="0">
                <a:solidFill>
                  <a:srgbClr val="0000FF"/>
                </a:solidFill>
                <a:latin typeface="Times New Roman" pitchFamily="18" charset="0"/>
                <a:ea typeface="楷体_GB2312" pitchFamily="49" charset="-122"/>
                <a:cs typeface="Times New Roman" pitchFamily="18" charset="0"/>
              </a:rPr>
              <a:t>计算机</a:t>
            </a:r>
            <a:r>
              <a:rPr lang="zh-CN" altLang="zh-CN" sz="1800" dirty="0" smtClean="0">
                <a:latin typeface="Times New Roman" pitchFamily="18" charset="0"/>
                <a:ea typeface="楷体_GB2312" pitchFamily="49" charset="-122"/>
                <a:cs typeface="Times New Roman" pitchFamily="18" charset="0"/>
              </a:rPr>
              <a:t>的广泛运用极大地挖掘了金融交易的潜力。服务于市场开发和交易的各种</a:t>
            </a:r>
            <a:r>
              <a:rPr lang="zh-CN" altLang="zh-CN" sz="1800" b="1" dirty="0" smtClean="0">
                <a:solidFill>
                  <a:srgbClr val="0000FF"/>
                </a:solidFill>
                <a:latin typeface="Times New Roman" pitchFamily="18" charset="0"/>
                <a:ea typeface="楷体_GB2312" pitchFamily="49" charset="-122"/>
                <a:cs typeface="Times New Roman" pitchFamily="18" charset="0"/>
              </a:rPr>
              <a:t>分析软件和应用软件</a:t>
            </a:r>
            <a:r>
              <a:rPr lang="zh-CN" altLang="zh-CN" sz="1800" dirty="0" smtClean="0">
                <a:latin typeface="Times New Roman" pitchFamily="18" charset="0"/>
                <a:ea typeface="楷体_GB2312" pitchFamily="49" charset="-122"/>
                <a:cs typeface="Times New Roman" pitchFamily="18" charset="0"/>
              </a:rPr>
              <a:t>为金融工程师提供了创新金融工具和解决金融问题的强有力手段。</a:t>
            </a:r>
            <a:endParaRPr lang="en-US" altLang="zh-CN" sz="1800" dirty="0" smtClean="0">
              <a:latin typeface="Times New Roman" pitchFamily="18" charset="0"/>
              <a:ea typeface="楷体_GB2312" pitchFamily="49" charset="-122"/>
              <a:cs typeface="Times New Roman" pitchFamily="18" charset="0"/>
            </a:endParaRPr>
          </a:p>
          <a:p>
            <a:pPr lvl="3">
              <a:buClr>
                <a:srgbClr val="0000FF"/>
              </a:buClr>
              <a:buFont typeface="Wingdings" pitchFamily="2" charset="2"/>
              <a:buChar char="ü"/>
            </a:pPr>
            <a:r>
              <a:rPr lang="zh-CN" altLang="zh-CN" sz="1800" dirty="0" smtClean="0">
                <a:latin typeface="Times New Roman" pitchFamily="18" charset="0"/>
                <a:ea typeface="楷体_GB2312" pitchFamily="49" charset="-122"/>
                <a:cs typeface="Times New Roman" pitchFamily="18" charset="0"/>
              </a:rPr>
              <a:t>金融产品的开发设计是在现有的</a:t>
            </a:r>
            <a:r>
              <a:rPr lang="zh-CN" altLang="zh-CN" sz="1800" b="1" dirty="0" smtClean="0">
                <a:solidFill>
                  <a:srgbClr val="0000FF"/>
                </a:solidFill>
                <a:latin typeface="Times New Roman" pitchFamily="18" charset="0"/>
                <a:ea typeface="楷体_GB2312" pitchFamily="49" charset="-122"/>
                <a:cs typeface="Times New Roman" pitchFamily="18" charset="0"/>
              </a:rPr>
              <a:t>制度框架</a:t>
            </a:r>
            <a:r>
              <a:rPr lang="zh-CN" altLang="zh-CN" sz="1800" dirty="0" smtClean="0">
                <a:latin typeface="Times New Roman" pitchFamily="18" charset="0"/>
                <a:ea typeface="楷体_GB2312" pitchFamily="49" charset="-122"/>
                <a:cs typeface="Times New Roman" pitchFamily="18" charset="0"/>
              </a:rPr>
              <a:t>内进行的，</a:t>
            </a:r>
            <a:r>
              <a:rPr lang="zh-CN" altLang="zh-CN" sz="1800" b="1" dirty="0" smtClean="0">
                <a:solidFill>
                  <a:srgbClr val="0000FF"/>
                </a:solidFill>
                <a:latin typeface="Times New Roman" pitchFamily="18" charset="0"/>
                <a:ea typeface="楷体_GB2312" pitchFamily="49" charset="-122"/>
                <a:cs typeface="Times New Roman" pitchFamily="18" charset="0"/>
              </a:rPr>
              <a:t>法律、税收和会计</a:t>
            </a:r>
            <a:r>
              <a:rPr lang="zh-CN" altLang="zh-CN" sz="1800" dirty="0" smtClean="0">
                <a:latin typeface="Times New Roman" pitchFamily="18" charset="0"/>
                <a:ea typeface="楷体_GB2312" pitchFamily="49" charset="-122"/>
                <a:cs typeface="Times New Roman" pitchFamily="18" charset="0"/>
              </a:rPr>
              <a:t>等方面的基本知识和技能也是金融资产定价中需要的工具和手段。</a:t>
            </a:r>
          </a:p>
          <a:p>
            <a:pPr lvl="1">
              <a:buClr>
                <a:srgbClr val="0000FF"/>
              </a:buClr>
              <a:buFont typeface="Wingdings" pitchFamily="2" charset="2"/>
              <a:buChar char="Ø"/>
            </a:pPr>
            <a:endParaRPr lang="zh-CN" altLang="en-US" sz="2000" dirty="0" smtClean="0">
              <a:latin typeface="Times New Roman" pitchFamily="18" charset="0"/>
              <a:ea typeface="楷体_GB2312" pitchFamily="49" charset="-122"/>
              <a:cs typeface="Times New Roman" pitchFamily="18" charset="0"/>
              <a:sym typeface="Wingdings 2" pitchFamily="18" charset="2"/>
            </a:endParaRPr>
          </a:p>
          <a:p>
            <a:pPr>
              <a:buNone/>
            </a:pP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4525963"/>
          </a:xfrm>
        </p:spPr>
        <p:txBody>
          <a:bodyPr/>
          <a:lstStyle/>
          <a:p>
            <a:pPr>
              <a:buNone/>
            </a:pPr>
            <a:r>
              <a:rPr lang="zh-CN" altLang="en-US"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（二）金融工程技术的内容</a:t>
            </a:r>
            <a:endParaRPr lang="en-US" altLang="zh-CN" sz="2400" b="1" dirty="0" smtClean="0">
              <a:solidFill>
                <a:srgbClr val="FF00FF"/>
              </a:solidFill>
              <a:latin typeface="Times New Roman" pitchFamily="18" charset="0"/>
              <a:ea typeface="楷体_GB2312" pitchFamily="49" charset="-122"/>
              <a:cs typeface="Times New Roman" pitchFamily="18" charset="0"/>
              <a:sym typeface="Wingdings 2" pitchFamily="18" charset="2"/>
            </a:endParaRPr>
          </a:p>
          <a:p>
            <a:pPr lvl="1">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金融工程定义</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2">
              <a:buClr>
                <a:srgbClr val="0000FF"/>
              </a:buClr>
              <a:buFont typeface="Wingdings" pitchFamily="2" charset="2"/>
              <a:buChar char="ü"/>
            </a:pPr>
            <a:r>
              <a:rPr lang="en-US" altLang="zh-CN" sz="2000" dirty="0" smtClean="0">
                <a:latin typeface="Times New Roman" pitchFamily="18" charset="0"/>
                <a:ea typeface="楷体_GB2312" pitchFamily="49" charset="-122"/>
                <a:cs typeface="Times New Roman" pitchFamily="18" charset="0"/>
                <a:sym typeface="Wingdings 2" pitchFamily="18" charset="2"/>
              </a:rPr>
              <a:t>John Finnerty</a:t>
            </a:r>
            <a:r>
              <a:rPr lang="zh-CN" altLang="en-US" sz="2000" dirty="0" smtClean="0">
                <a:latin typeface="Times New Roman" pitchFamily="18" charset="0"/>
                <a:ea typeface="楷体_GB2312" pitchFamily="49" charset="-122"/>
                <a:cs typeface="Times New Roman" pitchFamily="18" charset="0"/>
                <a:sym typeface="Wingdings 2" pitchFamily="18" charset="2"/>
              </a:rPr>
              <a:t>（</a:t>
            </a:r>
            <a:r>
              <a:rPr lang="en-US" altLang="zh-CN" sz="2000" dirty="0" smtClean="0">
                <a:latin typeface="Times New Roman" pitchFamily="18" charset="0"/>
                <a:ea typeface="楷体_GB2312" pitchFamily="49" charset="-122"/>
                <a:cs typeface="Times New Roman" pitchFamily="18" charset="0"/>
                <a:sym typeface="Wingdings 2" pitchFamily="18" charset="2"/>
              </a:rPr>
              <a:t>1988</a:t>
            </a:r>
            <a:r>
              <a:rPr lang="zh-CN" altLang="en-US" sz="2000" dirty="0" smtClean="0">
                <a:latin typeface="Times New Roman" pitchFamily="18" charset="0"/>
                <a:ea typeface="楷体_GB2312" pitchFamily="49" charset="-122"/>
                <a:cs typeface="Times New Roman" pitchFamily="18" charset="0"/>
                <a:sym typeface="Wingdings 2" pitchFamily="18" charset="2"/>
              </a:rPr>
              <a:t>）：将工程思维引入金融领域，综合采用各种工程技术方法，设计、开发和实施新的金融产品，以创造性解决各种金融问题。</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2">
              <a:buClr>
                <a:srgbClr val="0000FF"/>
              </a:buClr>
              <a:buFont typeface="Wingdings" pitchFamily="2" charset="2"/>
              <a:buChar char="ü"/>
            </a:pPr>
            <a:r>
              <a:rPr lang="en-US" altLang="zh-CN" sz="2000" dirty="0" smtClean="0">
                <a:latin typeface="Times New Roman" pitchFamily="18" charset="0"/>
                <a:ea typeface="楷体_GB2312" pitchFamily="49" charset="-122"/>
                <a:cs typeface="Times New Roman" pitchFamily="18" charset="0"/>
                <a:sym typeface="Wingdings 2" pitchFamily="18" charset="2"/>
              </a:rPr>
              <a:t>Lawrence </a:t>
            </a:r>
            <a:r>
              <a:rPr lang="en-US" altLang="zh-CN" sz="2000" dirty="0" err="1" smtClean="0">
                <a:latin typeface="Times New Roman" pitchFamily="18" charset="0"/>
                <a:ea typeface="楷体_GB2312" pitchFamily="49" charset="-122"/>
                <a:cs typeface="Times New Roman" pitchFamily="18" charset="0"/>
                <a:sym typeface="Wingdings 2" pitchFamily="18" charset="2"/>
              </a:rPr>
              <a:t>Galitz</a:t>
            </a:r>
            <a:r>
              <a:rPr lang="zh-CN" altLang="en-US" sz="2000" dirty="0" smtClean="0">
                <a:latin typeface="Times New Roman" pitchFamily="18" charset="0"/>
                <a:ea typeface="楷体_GB2312" pitchFamily="49" charset="-122"/>
                <a:cs typeface="Times New Roman" pitchFamily="18" charset="0"/>
                <a:sym typeface="Wingdings 2" pitchFamily="18" charset="2"/>
              </a:rPr>
              <a:t>（</a:t>
            </a:r>
            <a:r>
              <a:rPr lang="en-US" altLang="zh-CN" sz="2000" dirty="0" smtClean="0">
                <a:latin typeface="Times New Roman" pitchFamily="18" charset="0"/>
                <a:ea typeface="楷体_GB2312" pitchFamily="49" charset="-122"/>
                <a:cs typeface="Times New Roman" pitchFamily="18" charset="0"/>
                <a:sym typeface="Wingdings 2" pitchFamily="18" charset="2"/>
              </a:rPr>
              <a:t>1994</a:t>
            </a:r>
            <a:r>
              <a:rPr lang="zh-CN" altLang="en-US" sz="2000" dirty="0" smtClean="0">
                <a:latin typeface="Times New Roman" pitchFamily="18" charset="0"/>
                <a:ea typeface="楷体_GB2312" pitchFamily="49" charset="-122"/>
                <a:cs typeface="Times New Roman" pitchFamily="18" charset="0"/>
                <a:sym typeface="Wingdings 2" pitchFamily="18" charset="2"/>
              </a:rPr>
              <a:t>）：金融工程是应用金融工具，将现在的金融结构进行重组以获得人们所希望的结果。</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2">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sym typeface="Wingdings 2" pitchFamily="18" charset="2"/>
              </a:rPr>
              <a:t>广义的金融工程：一切利用工程化手段来解决金融问题的技术开发，它不仅包括金融产品设计，还包括金融产品定价、交易策略设计、金融风险管理等各个方面。</a:t>
            </a:r>
          </a:p>
          <a:p>
            <a:pPr lvl="2">
              <a:buClr>
                <a:srgbClr val="0000FF"/>
              </a:buClr>
              <a:buFont typeface="Wingdings" pitchFamily="2" charset="2"/>
              <a:buChar char="ü"/>
            </a:pPr>
            <a:endParaRPr lang="zh-CN" altLang="en-US" sz="1600" dirty="0" smtClean="0">
              <a:latin typeface="Times New Roman" pitchFamily="18" charset="0"/>
              <a:ea typeface="楷体_GB2312" pitchFamily="49" charset="-122"/>
              <a:cs typeface="Times New Roman" pitchFamily="18" charset="0"/>
              <a:sym typeface="Wingdings 2" pitchFamily="18" charset="2"/>
            </a:endParaRPr>
          </a:p>
          <a:p>
            <a:pPr lvl="1">
              <a:buClr>
                <a:srgbClr val="0000FF"/>
              </a:buClr>
              <a:buFont typeface="Wingdings" pitchFamily="2" charset="2"/>
              <a:buChar char="Ø"/>
            </a:pPr>
            <a:endParaRPr lang="zh-CN" altLang="en-US" sz="2000" dirty="0" smtClean="0">
              <a:latin typeface="Times New Roman" pitchFamily="18" charset="0"/>
              <a:ea typeface="楷体_GB2312" pitchFamily="49" charset="-122"/>
              <a:cs typeface="Times New Roman" pitchFamily="18" charset="0"/>
              <a:sym typeface="Wingdings 2" pitchFamily="18" charset="2"/>
            </a:endParaRPr>
          </a:p>
          <a:p>
            <a:pPr>
              <a:buNone/>
            </a:pP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4525963"/>
          </a:xfrm>
        </p:spPr>
        <p:txBody>
          <a:bodyPr/>
          <a:lstStyle/>
          <a:p>
            <a:pPr>
              <a:buNone/>
            </a:pPr>
            <a:r>
              <a:rPr lang="zh-CN" altLang="en-US"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（二）金融工程技术的内容</a:t>
            </a:r>
            <a:endParaRPr lang="en-US" altLang="zh-CN" sz="2400" b="1" dirty="0" smtClean="0">
              <a:solidFill>
                <a:srgbClr val="FF00FF"/>
              </a:solidFill>
              <a:latin typeface="Times New Roman" pitchFamily="18" charset="0"/>
              <a:ea typeface="楷体_GB2312" pitchFamily="49" charset="-122"/>
              <a:cs typeface="Times New Roman" pitchFamily="18" charset="0"/>
              <a:sym typeface="Wingdings 2" pitchFamily="18" charset="2"/>
            </a:endParaRPr>
          </a:p>
          <a:p>
            <a:pPr lvl="1">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金融工程的两类技术</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2">
              <a:buClr>
                <a:srgbClr val="0000FF"/>
              </a:buClr>
              <a:buFont typeface="Wingdings" pitchFamily="2" charset="2"/>
              <a:buChar char="ü"/>
            </a:pPr>
            <a:r>
              <a:rPr lang="zh-CN" altLang="en-US" sz="2200" dirty="0" smtClean="0">
                <a:latin typeface="Times New Roman" pitchFamily="18" charset="0"/>
                <a:ea typeface="楷体_GB2312" pitchFamily="49" charset="-122"/>
                <a:cs typeface="Times New Roman" pitchFamily="18" charset="0"/>
                <a:sym typeface="Wingdings 2" pitchFamily="18" charset="2"/>
              </a:rPr>
              <a:t>无套利均衡分析技术</a:t>
            </a:r>
            <a:endParaRPr lang="en-US" altLang="zh-CN" sz="2200" dirty="0" smtClean="0">
              <a:latin typeface="Times New Roman" pitchFamily="18" charset="0"/>
              <a:ea typeface="楷体_GB2312" pitchFamily="49" charset="-122"/>
              <a:cs typeface="Times New Roman" pitchFamily="18" charset="0"/>
              <a:sym typeface="Wingdings 2" pitchFamily="18" charset="2"/>
            </a:endParaRPr>
          </a:p>
          <a:p>
            <a:pPr lvl="3">
              <a:lnSpc>
                <a:spcPct val="120000"/>
              </a:lnSpc>
              <a:buClr>
                <a:srgbClr val="0000FF"/>
              </a:buClr>
              <a:buFont typeface="Arial" pitchFamily="34" charset="0"/>
              <a:buChar char="•"/>
            </a:pPr>
            <a:r>
              <a:rPr lang="zh-CN" altLang="en-US" dirty="0" smtClean="0">
                <a:latin typeface="Times New Roman" pitchFamily="18" charset="0"/>
                <a:ea typeface="楷体_GB2312" pitchFamily="49" charset="-122"/>
                <a:cs typeface="Times New Roman" pitchFamily="18" charset="0"/>
                <a:sym typeface="Wingdings 2" pitchFamily="18" charset="2"/>
              </a:rPr>
              <a:t>无套利均衡分析法的基本思想是：当市场其他资产的价格一定时，某资产的价格是多少才不存在套利机会。</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3">
              <a:lnSpc>
                <a:spcPct val="120000"/>
              </a:lnSpc>
              <a:buClr>
                <a:srgbClr val="0000FF"/>
              </a:buClr>
              <a:buFont typeface="Arial" pitchFamily="34" charset="0"/>
              <a:buChar char="•"/>
            </a:pPr>
            <a:r>
              <a:rPr lang="zh-CN" altLang="en-US" dirty="0" smtClean="0">
                <a:latin typeface="Times New Roman" pitchFamily="18" charset="0"/>
                <a:ea typeface="楷体_GB2312" pitchFamily="49" charset="-122"/>
                <a:cs typeface="Times New Roman" pitchFamily="18" charset="0"/>
                <a:sym typeface="Wingdings 2" pitchFamily="18" charset="2"/>
              </a:rPr>
              <a:t>无套利均衡分析的要点：“复制”证券的现金流特征与“被复制”证券的现金流特征完全相同。</a:t>
            </a:r>
          </a:p>
          <a:p>
            <a:pPr lvl="2">
              <a:buClr>
                <a:srgbClr val="0000FF"/>
              </a:buClr>
              <a:buFont typeface="Wingdings" pitchFamily="2" charset="2"/>
              <a:buChar char="ü"/>
            </a:pPr>
            <a:r>
              <a:rPr lang="zh-CN" altLang="en-US" sz="2200" dirty="0" smtClean="0">
                <a:solidFill>
                  <a:srgbClr val="000000"/>
                </a:solidFill>
                <a:latin typeface="Times New Roman" pitchFamily="18" charset="0"/>
                <a:ea typeface="楷体_GB2312" pitchFamily="49" charset="-122"/>
                <a:cs typeface="Times New Roman" pitchFamily="18" charset="0"/>
                <a:sym typeface="Wingdings 2" pitchFamily="18" charset="2"/>
              </a:rPr>
              <a:t>分解、组合与整合技术</a:t>
            </a:r>
            <a:endParaRPr lang="en-US" altLang="zh-CN" sz="2200" dirty="0" smtClean="0">
              <a:solidFill>
                <a:srgbClr val="000000"/>
              </a:solidFill>
              <a:latin typeface="Times New Roman" pitchFamily="18" charset="0"/>
              <a:ea typeface="楷体_GB2312" pitchFamily="49" charset="-122"/>
              <a:cs typeface="Times New Roman" pitchFamily="18" charset="0"/>
              <a:sym typeface="Wingdings 2" pitchFamily="18" charset="2"/>
            </a:endParaRPr>
          </a:p>
          <a:p>
            <a:pPr lvl="3">
              <a:lnSpc>
                <a:spcPct val="120000"/>
              </a:lnSpc>
              <a:buClr>
                <a:srgbClr val="0000FF"/>
              </a:buClr>
              <a:buFont typeface="Arial" pitchFamily="34" charset="0"/>
              <a:buChar char="•"/>
            </a:pPr>
            <a:r>
              <a:rPr lang="zh-CN" altLang="zh-CN" b="1" dirty="0" smtClean="0">
                <a:solidFill>
                  <a:srgbClr val="0000FF"/>
                </a:solidFill>
                <a:latin typeface="楷体_GB2312" pitchFamily="49" charset="-122"/>
                <a:ea typeface="楷体_GB2312" pitchFamily="49" charset="-122"/>
              </a:rPr>
              <a:t>分解技术</a:t>
            </a:r>
            <a:r>
              <a:rPr lang="zh-CN" altLang="zh-CN" dirty="0" smtClean="0">
                <a:latin typeface="楷体_GB2312" pitchFamily="49" charset="-122"/>
                <a:ea typeface="楷体_GB2312" pitchFamily="49" charset="-122"/>
              </a:rPr>
              <a:t>是在原有金融工具或金融产品的基础上，将其构成因素中的某些高风险因子</a:t>
            </a:r>
            <a:r>
              <a:rPr lang="zh-CN" altLang="zh-CN" b="1" dirty="0" smtClean="0">
                <a:solidFill>
                  <a:srgbClr val="0000FF"/>
                </a:solidFill>
                <a:latin typeface="楷体_GB2312" pitchFamily="49" charset="-122"/>
                <a:ea typeface="楷体_GB2312" pitchFamily="49" charset="-122"/>
              </a:rPr>
              <a:t>剥离</a:t>
            </a:r>
            <a:r>
              <a:rPr lang="zh-CN" altLang="zh-CN" dirty="0" smtClean="0">
                <a:latin typeface="楷体_GB2312" pitchFamily="49" charset="-122"/>
                <a:ea typeface="楷体_GB2312" pitchFamily="49" charset="-122"/>
              </a:rPr>
              <a:t>，使剥离后的各部分作为</a:t>
            </a:r>
            <a:r>
              <a:rPr lang="zh-CN" altLang="zh-CN" b="1" dirty="0" smtClean="0">
                <a:solidFill>
                  <a:srgbClr val="0000FF"/>
                </a:solidFill>
                <a:latin typeface="楷体_GB2312" pitchFamily="49" charset="-122"/>
                <a:ea typeface="楷体_GB2312" pitchFamily="49" charset="-122"/>
              </a:rPr>
              <a:t>独立</a:t>
            </a:r>
            <a:r>
              <a:rPr lang="zh-CN" altLang="zh-CN" dirty="0" smtClean="0">
                <a:latin typeface="楷体_GB2312" pitchFamily="49" charset="-122"/>
                <a:ea typeface="楷体_GB2312" pitchFamily="49" charset="-122"/>
              </a:rPr>
              <a:t>金融工具参与市场交易</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lvl="3">
              <a:lnSpc>
                <a:spcPct val="120000"/>
              </a:lnSpc>
              <a:buClr>
                <a:srgbClr val="0000FF"/>
              </a:buClr>
              <a:buFont typeface="Arial" pitchFamily="34" charset="0"/>
              <a:buChar char="•"/>
            </a:pPr>
            <a:r>
              <a:rPr lang="zh-CN" altLang="zh-CN" b="1" dirty="0" smtClean="0">
                <a:solidFill>
                  <a:srgbClr val="0000FF"/>
                </a:solidFill>
                <a:latin typeface="楷体_GB2312" pitchFamily="49" charset="-122"/>
                <a:ea typeface="楷体_GB2312" pitchFamily="49" charset="-122"/>
              </a:rPr>
              <a:t>组合技术</a:t>
            </a:r>
            <a:r>
              <a:rPr lang="zh-CN" altLang="zh-CN" dirty="0" smtClean="0">
                <a:latin typeface="楷体_GB2312" pitchFamily="49" charset="-122"/>
                <a:ea typeface="楷体_GB2312" pitchFamily="49" charset="-122"/>
              </a:rPr>
              <a:t>是指在</a:t>
            </a:r>
            <a:r>
              <a:rPr lang="zh-CN" altLang="zh-CN" b="1" dirty="0" smtClean="0">
                <a:solidFill>
                  <a:srgbClr val="FF0000"/>
                </a:solidFill>
                <a:latin typeface="楷体_GB2312" pitchFamily="49" charset="-122"/>
                <a:ea typeface="楷体_GB2312" pitchFamily="49" charset="-122"/>
              </a:rPr>
              <a:t>同一类金融工具</a:t>
            </a:r>
            <a:r>
              <a:rPr lang="zh-CN" altLang="zh-CN" dirty="0" smtClean="0">
                <a:latin typeface="楷体_GB2312" pitchFamily="49" charset="-122"/>
                <a:ea typeface="楷体_GB2312" pitchFamily="49" charset="-122"/>
              </a:rPr>
              <a:t>或产品之间</a:t>
            </a:r>
            <a:r>
              <a:rPr lang="zh-CN" altLang="zh-CN" b="1" dirty="0" smtClean="0">
                <a:solidFill>
                  <a:srgbClr val="0000FF"/>
                </a:solidFill>
                <a:latin typeface="楷体_GB2312" pitchFamily="49" charset="-122"/>
                <a:ea typeface="楷体_GB2312" pitchFamily="49" charset="-122"/>
              </a:rPr>
              <a:t>搭配</a:t>
            </a:r>
            <a:r>
              <a:rPr lang="zh-CN" altLang="zh-CN" dirty="0" smtClean="0">
                <a:latin typeface="楷体_GB2312" pitchFamily="49" charset="-122"/>
                <a:ea typeface="楷体_GB2312" pitchFamily="49" charset="-122"/>
              </a:rPr>
              <a:t>，使之成为</a:t>
            </a:r>
            <a:r>
              <a:rPr lang="zh-CN" altLang="zh-CN" b="1" dirty="0" smtClean="0">
                <a:solidFill>
                  <a:srgbClr val="0000FF"/>
                </a:solidFill>
                <a:latin typeface="楷体_GB2312" pitchFamily="49" charset="-122"/>
                <a:ea typeface="楷体_GB2312" pitchFamily="49" charset="-122"/>
              </a:rPr>
              <a:t>复合型结构</a:t>
            </a:r>
            <a:r>
              <a:rPr lang="zh-CN" altLang="zh-CN" dirty="0" smtClean="0">
                <a:latin typeface="楷体_GB2312" pitchFamily="49" charset="-122"/>
                <a:ea typeface="楷体_GB2312" pitchFamily="49" charset="-122"/>
              </a:rPr>
              <a:t>的新型金融工具或产品</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lvl="3">
              <a:lnSpc>
                <a:spcPct val="120000"/>
              </a:lnSpc>
              <a:buClr>
                <a:srgbClr val="0000FF"/>
              </a:buClr>
              <a:buFont typeface="Arial" pitchFamily="34" charset="0"/>
              <a:buChar char="•"/>
            </a:pPr>
            <a:r>
              <a:rPr lang="zh-CN" altLang="zh-CN" b="1" dirty="0" smtClean="0">
                <a:solidFill>
                  <a:srgbClr val="0000FF"/>
                </a:solidFill>
                <a:latin typeface="楷体_GB2312" pitchFamily="49" charset="-122"/>
                <a:ea typeface="楷体_GB2312" pitchFamily="49" charset="-122"/>
              </a:rPr>
              <a:t>整合技术</a:t>
            </a:r>
            <a:r>
              <a:rPr lang="zh-CN" altLang="zh-CN" dirty="0" smtClean="0">
                <a:latin typeface="楷体_GB2312" pitchFamily="49" charset="-122"/>
                <a:ea typeface="楷体_GB2312" pitchFamily="49" charset="-122"/>
              </a:rPr>
              <a:t>是在</a:t>
            </a:r>
            <a:r>
              <a:rPr lang="zh-CN" altLang="zh-CN" b="1" dirty="0" smtClean="0">
                <a:solidFill>
                  <a:srgbClr val="FF0000"/>
                </a:solidFill>
                <a:latin typeface="楷体_GB2312" pitchFamily="49" charset="-122"/>
                <a:ea typeface="楷体_GB2312" pitchFamily="49" charset="-122"/>
              </a:rPr>
              <a:t>不同种类的金融工具</a:t>
            </a:r>
            <a:r>
              <a:rPr lang="zh-CN" altLang="zh-CN" dirty="0" smtClean="0">
                <a:latin typeface="楷体_GB2312" pitchFamily="49" charset="-122"/>
                <a:ea typeface="楷体_GB2312" pitchFamily="49" charset="-122"/>
              </a:rPr>
              <a:t>之间进行</a:t>
            </a:r>
            <a:r>
              <a:rPr lang="zh-CN" altLang="zh-CN" b="1" dirty="0" smtClean="0">
                <a:solidFill>
                  <a:srgbClr val="0000FF"/>
                </a:solidFill>
                <a:latin typeface="楷体_GB2312" pitchFamily="49" charset="-122"/>
                <a:ea typeface="楷体_GB2312" pitchFamily="49" charset="-122"/>
              </a:rPr>
              <a:t>融合</a:t>
            </a:r>
            <a:r>
              <a:rPr lang="zh-CN" altLang="zh-CN" dirty="0" smtClean="0">
                <a:latin typeface="楷体_GB2312" pitchFamily="49" charset="-122"/>
                <a:ea typeface="楷体_GB2312" pitchFamily="49" charset="-122"/>
              </a:rPr>
              <a:t>，使其形成具有</a:t>
            </a:r>
            <a:r>
              <a:rPr lang="zh-CN" altLang="zh-CN" b="1" dirty="0" smtClean="0">
                <a:solidFill>
                  <a:srgbClr val="0000FF"/>
                </a:solidFill>
                <a:latin typeface="楷体_GB2312" pitchFamily="49" charset="-122"/>
                <a:ea typeface="楷体_GB2312" pitchFamily="49" charset="-122"/>
              </a:rPr>
              <a:t>特殊作用</a:t>
            </a:r>
            <a:r>
              <a:rPr lang="zh-CN" altLang="zh-CN" dirty="0" smtClean="0">
                <a:latin typeface="楷体_GB2312" pitchFamily="49" charset="-122"/>
                <a:ea typeface="楷体_GB2312" pitchFamily="49" charset="-122"/>
              </a:rPr>
              <a:t>的新型金融工具，以满足投资人或发行人的</a:t>
            </a:r>
            <a:r>
              <a:rPr lang="zh-CN" altLang="zh-CN" b="1" dirty="0" smtClean="0">
                <a:solidFill>
                  <a:srgbClr val="0000FF"/>
                </a:solidFill>
                <a:latin typeface="楷体_GB2312" pitchFamily="49" charset="-122"/>
                <a:ea typeface="楷体_GB2312" pitchFamily="49" charset="-122"/>
              </a:rPr>
              <a:t>特殊需要</a:t>
            </a:r>
            <a:r>
              <a:rPr lang="zh-CN" altLang="zh-CN" dirty="0" smtClean="0">
                <a:latin typeface="楷体_GB2312" pitchFamily="49" charset="-122"/>
                <a:ea typeface="楷体_GB2312" pitchFamily="49" charset="-122"/>
              </a:rPr>
              <a:t>。</a:t>
            </a:r>
          </a:p>
          <a:p>
            <a:pPr lvl="3">
              <a:buClr>
                <a:srgbClr val="0000FF"/>
              </a:buClr>
              <a:buFont typeface="Arial" pitchFamily="34" charset="0"/>
              <a:buChar char="•"/>
            </a:pPr>
            <a:endParaRPr lang="zh-CN" altLang="en-US" sz="1200" dirty="0" smtClean="0">
              <a:latin typeface="Times New Roman" pitchFamily="18" charset="0"/>
              <a:ea typeface="楷体_GB2312" pitchFamily="49" charset="-122"/>
              <a:cs typeface="Times New Roman" pitchFamily="18" charset="0"/>
              <a:sym typeface="Wingdings 2" pitchFamily="18" charset="2"/>
            </a:endParaRPr>
          </a:p>
          <a:p>
            <a:pPr>
              <a:buNone/>
            </a:pP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4525963"/>
          </a:xfrm>
        </p:spPr>
        <p:txBody>
          <a:bodyPr/>
          <a:lstStyle/>
          <a:p>
            <a:pPr>
              <a:buNone/>
            </a:pPr>
            <a:r>
              <a:rPr lang="zh-CN" altLang="en-US"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（二）金融工程技术的内容</a:t>
            </a:r>
            <a:endParaRPr lang="en-US" altLang="zh-CN" sz="2400" b="1" dirty="0" smtClean="0">
              <a:solidFill>
                <a:srgbClr val="FF00FF"/>
              </a:solidFill>
              <a:latin typeface="Times New Roman" pitchFamily="18" charset="0"/>
              <a:ea typeface="楷体_GB2312" pitchFamily="49" charset="-122"/>
              <a:cs typeface="Times New Roman" pitchFamily="18" charset="0"/>
              <a:sym typeface="Wingdings 2" pitchFamily="18" charset="2"/>
            </a:endParaRPr>
          </a:p>
          <a:p>
            <a:pPr lvl="1">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金融工程程序</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2">
              <a:buClr>
                <a:srgbClr val="0000FF"/>
              </a:buClr>
              <a:buFont typeface="Wingdings" pitchFamily="2" charset="2"/>
              <a:buChar char="ü"/>
            </a:pPr>
            <a:r>
              <a:rPr lang="zh-CN" altLang="en-US" sz="2200" dirty="0" smtClean="0">
                <a:latin typeface="Times New Roman" pitchFamily="18" charset="0"/>
                <a:ea typeface="楷体_GB2312" pitchFamily="49" charset="-122"/>
                <a:cs typeface="Times New Roman" pitchFamily="18" charset="0"/>
                <a:sym typeface="Wingdings 2" pitchFamily="18" charset="2"/>
              </a:rPr>
              <a:t>诊断</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3">
              <a:buClr>
                <a:srgbClr val="0000FF"/>
              </a:buClr>
              <a:buFont typeface="Arial" pitchFamily="34" charset="0"/>
              <a:buChar char="•"/>
            </a:pPr>
            <a:r>
              <a:rPr lang="zh-CN" altLang="en-US" dirty="0" smtClean="0">
                <a:latin typeface="Times New Roman" pitchFamily="18" charset="0"/>
                <a:ea typeface="楷体_GB2312" pitchFamily="49" charset="-122"/>
                <a:cs typeface="Times New Roman" pitchFamily="18" charset="0"/>
                <a:sym typeface="Wingdings 2" pitchFamily="18" charset="2"/>
              </a:rPr>
              <a:t>识别金融问题的实质和根源。</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2">
              <a:buClr>
                <a:srgbClr val="0000FF"/>
              </a:buClr>
              <a:buFont typeface="Wingdings" pitchFamily="2" charset="2"/>
              <a:buChar char="ü"/>
            </a:pPr>
            <a:r>
              <a:rPr lang="zh-CN" altLang="en-US" sz="2200" dirty="0" smtClean="0">
                <a:solidFill>
                  <a:srgbClr val="000000"/>
                </a:solidFill>
                <a:latin typeface="Times New Roman" pitchFamily="18" charset="0"/>
                <a:ea typeface="楷体_GB2312" pitchFamily="49" charset="-122"/>
                <a:cs typeface="Times New Roman" pitchFamily="18" charset="0"/>
                <a:sym typeface="Wingdings 2" pitchFamily="18" charset="2"/>
              </a:rPr>
              <a:t>分析</a:t>
            </a:r>
            <a:endParaRPr lang="en-US" altLang="zh-CN" sz="2200" dirty="0" smtClean="0">
              <a:solidFill>
                <a:srgbClr val="000000"/>
              </a:solidFill>
              <a:latin typeface="Times New Roman" pitchFamily="18" charset="0"/>
              <a:ea typeface="楷体_GB2312" pitchFamily="49" charset="-122"/>
              <a:cs typeface="Times New Roman" pitchFamily="18" charset="0"/>
              <a:sym typeface="Wingdings 2" pitchFamily="18" charset="2"/>
            </a:endParaRPr>
          </a:p>
          <a:p>
            <a:pPr lvl="3">
              <a:buClr>
                <a:srgbClr val="0000FF"/>
              </a:buClr>
              <a:buFont typeface="Arial" pitchFamily="34" charset="0"/>
              <a:buChar char="•"/>
            </a:pPr>
            <a:r>
              <a:rPr lang="zh-CN" altLang="en-US" dirty="0" smtClean="0">
                <a:latin typeface="楷体_GB2312" pitchFamily="49" charset="-122"/>
                <a:ea typeface="楷体_GB2312" pitchFamily="49" charset="-122"/>
              </a:rPr>
              <a:t>依据当前的体制、技术及金融理论寻求解决问题的最佳方案。</a:t>
            </a:r>
            <a:endParaRPr lang="en-US" altLang="zh-CN" dirty="0" smtClean="0">
              <a:latin typeface="楷体_GB2312" pitchFamily="49" charset="-122"/>
              <a:ea typeface="楷体_GB2312" pitchFamily="49" charset="-122"/>
            </a:endParaRPr>
          </a:p>
          <a:p>
            <a:pPr lvl="3">
              <a:buClr>
                <a:srgbClr val="0000FF"/>
              </a:buClr>
              <a:buFont typeface="Arial" pitchFamily="34" charset="0"/>
              <a:buChar char="•"/>
            </a:pPr>
            <a:r>
              <a:rPr lang="zh-CN" altLang="en-US" dirty="0" smtClean="0">
                <a:latin typeface="楷体_GB2312" pitchFamily="49" charset="-122"/>
                <a:ea typeface="楷体_GB2312" pitchFamily="49" charset="-122"/>
              </a:rPr>
              <a:t>开发一种（或一组）</a:t>
            </a:r>
            <a:r>
              <a:rPr lang="zh-CN" altLang="en-US" b="1" dirty="0" smtClean="0">
                <a:solidFill>
                  <a:srgbClr val="0000FF"/>
                </a:solidFill>
                <a:latin typeface="楷体_GB2312" pitchFamily="49" charset="-122"/>
                <a:ea typeface="楷体_GB2312" pitchFamily="49" charset="-122"/>
              </a:rPr>
              <a:t>新</a:t>
            </a:r>
            <a:r>
              <a:rPr lang="zh-CN" altLang="en-US" dirty="0" smtClean="0">
                <a:latin typeface="楷体_GB2312" pitchFamily="49" charset="-122"/>
                <a:ea typeface="楷体_GB2312" pitchFamily="49" charset="-122"/>
              </a:rPr>
              <a:t>的</a:t>
            </a:r>
            <a:r>
              <a:rPr lang="zh-CN" altLang="en-US" b="1" dirty="0" smtClean="0">
                <a:solidFill>
                  <a:srgbClr val="0000FF"/>
                </a:solidFill>
                <a:latin typeface="楷体_GB2312" pitchFamily="49" charset="-122"/>
                <a:ea typeface="楷体_GB2312" pitchFamily="49" charset="-122"/>
              </a:rPr>
              <a:t>金融工具</a:t>
            </a:r>
            <a:r>
              <a:rPr lang="zh-CN" altLang="en-US" dirty="0" smtClean="0">
                <a:latin typeface="楷体_GB2312" pitchFamily="49" charset="-122"/>
                <a:ea typeface="楷体_GB2312" pitchFamily="49" charset="-122"/>
              </a:rPr>
              <a:t>或者设计一个</a:t>
            </a:r>
            <a:r>
              <a:rPr lang="zh-CN" altLang="en-US" b="1" dirty="0" smtClean="0">
                <a:solidFill>
                  <a:srgbClr val="0000FF"/>
                </a:solidFill>
                <a:latin typeface="楷体_GB2312" pitchFamily="49" charset="-122"/>
                <a:ea typeface="楷体_GB2312" pitchFamily="49" charset="-122"/>
              </a:rPr>
              <a:t>新</a:t>
            </a:r>
            <a:r>
              <a:rPr lang="zh-CN" altLang="en-US" dirty="0" smtClean="0">
                <a:latin typeface="楷体_GB2312" pitchFamily="49" charset="-122"/>
                <a:ea typeface="楷体_GB2312" pitchFamily="49" charset="-122"/>
              </a:rPr>
              <a:t>的</a:t>
            </a:r>
            <a:r>
              <a:rPr lang="zh-CN" altLang="en-US" b="1" dirty="0" smtClean="0">
                <a:solidFill>
                  <a:srgbClr val="0000FF"/>
                </a:solidFill>
                <a:latin typeface="楷体_GB2312" pitchFamily="49" charset="-122"/>
                <a:ea typeface="楷体_GB2312" pitchFamily="49" charset="-122"/>
              </a:rPr>
              <a:t>金融策略</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lvl="2">
              <a:buClr>
                <a:srgbClr val="0000FF"/>
              </a:buClr>
              <a:buFont typeface="Wingdings" pitchFamily="2" charset="2"/>
              <a:buChar char="ü"/>
            </a:pPr>
            <a:r>
              <a:rPr lang="zh-CN" altLang="zh-CN" sz="2200" dirty="0" smtClean="0">
                <a:latin typeface="楷体_GB2312" pitchFamily="49" charset="-122"/>
                <a:ea typeface="楷体_GB2312" pitchFamily="49" charset="-122"/>
              </a:rPr>
              <a:t>生产</a:t>
            </a:r>
            <a:endParaRPr lang="en-US" altLang="zh-CN" dirty="0" smtClean="0">
              <a:latin typeface="楷体_GB2312" pitchFamily="49" charset="-122"/>
              <a:ea typeface="楷体_GB2312" pitchFamily="49" charset="-122"/>
            </a:endParaRPr>
          </a:p>
          <a:p>
            <a:pPr lvl="3">
              <a:buClr>
                <a:srgbClr val="0000FF"/>
              </a:buClr>
              <a:buFont typeface="Arial" pitchFamily="34" charset="0"/>
              <a:buChar char="•"/>
            </a:pPr>
            <a:r>
              <a:rPr lang="zh-CN" altLang="en-US" dirty="0" smtClean="0">
                <a:latin typeface="楷体_GB2312" pitchFamily="49" charset="-122"/>
                <a:ea typeface="楷体_GB2312" pitchFamily="49" charset="-122"/>
              </a:rPr>
              <a:t>运用工程技术方法从事新金融产品（工具或策略）的生产。</a:t>
            </a:r>
            <a:endParaRPr lang="zh-CN" altLang="en-US" sz="1200" dirty="0" smtClean="0">
              <a:latin typeface="Times New Roman" pitchFamily="18" charset="0"/>
              <a:ea typeface="楷体_GB2312" pitchFamily="49" charset="-122"/>
              <a:cs typeface="Times New Roman" pitchFamily="18" charset="0"/>
              <a:sym typeface="Wingdings 2" pitchFamily="18" charset="2"/>
            </a:endParaRPr>
          </a:p>
          <a:p>
            <a:pPr lvl="2">
              <a:buClr>
                <a:srgbClr val="0000FF"/>
              </a:buClr>
              <a:buFont typeface="Wingdings" pitchFamily="2" charset="2"/>
              <a:buChar char="ü"/>
            </a:pPr>
            <a:r>
              <a:rPr lang="zh-CN" altLang="en-US" sz="2200" dirty="0" smtClean="0">
                <a:latin typeface="楷体_GB2312" pitchFamily="49" charset="-122"/>
                <a:ea typeface="楷体_GB2312" pitchFamily="49" charset="-122"/>
              </a:rPr>
              <a:t>定价</a:t>
            </a:r>
            <a:endParaRPr lang="en-US" altLang="zh-CN" dirty="0" smtClean="0">
              <a:latin typeface="楷体_GB2312" pitchFamily="49" charset="-122"/>
              <a:ea typeface="楷体_GB2312" pitchFamily="49" charset="-122"/>
            </a:endParaRPr>
          </a:p>
          <a:p>
            <a:pPr lvl="3">
              <a:buClr>
                <a:srgbClr val="0000FF"/>
              </a:buClr>
              <a:buFont typeface="Arial" pitchFamily="34" charset="0"/>
              <a:buChar char="•"/>
            </a:pPr>
            <a:r>
              <a:rPr lang="zh-CN" altLang="en-US" dirty="0" smtClean="0">
                <a:latin typeface="楷体_GB2312" pitchFamily="49" charset="-122"/>
                <a:ea typeface="楷体_GB2312" pitchFamily="49" charset="-122"/>
              </a:rPr>
              <a:t>在成本和收益的权衡中确定新产品的合理价格。</a:t>
            </a:r>
            <a:endParaRPr lang="en-US" altLang="zh-CN" dirty="0" smtClean="0">
              <a:latin typeface="楷体_GB2312" pitchFamily="49" charset="-122"/>
              <a:ea typeface="楷体_GB2312" pitchFamily="49" charset="-122"/>
            </a:endParaRPr>
          </a:p>
          <a:p>
            <a:pPr lvl="2">
              <a:buClr>
                <a:srgbClr val="0000FF"/>
              </a:buClr>
              <a:buFont typeface="Wingdings" pitchFamily="2" charset="2"/>
              <a:buChar char="ü"/>
            </a:pPr>
            <a:r>
              <a:rPr lang="zh-CN" altLang="en-US" sz="2200" dirty="0" smtClean="0">
                <a:latin typeface="楷体_GB2312" pitchFamily="49" charset="-122"/>
                <a:ea typeface="楷体_GB2312" pitchFamily="49" charset="-122"/>
              </a:rPr>
              <a:t>修正</a:t>
            </a:r>
            <a:endParaRPr lang="en-US" altLang="zh-CN" dirty="0" smtClean="0">
              <a:latin typeface="楷体_GB2312" pitchFamily="49" charset="-122"/>
              <a:ea typeface="楷体_GB2312" pitchFamily="49" charset="-122"/>
            </a:endParaRPr>
          </a:p>
          <a:p>
            <a:pPr lvl="3">
              <a:buClr>
                <a:srgbClr val="0000FF"/>
              </a:buClr>
              <a:buFont typeface="Arial" pitchFamily="34" charset="0"/>
              <a:buChar char="•"/>
            </a:pPr>
            <a:r>
              <a:rPr lang="zh-CN" altLang="en-US" dirty="0" smtClean="0">
                <a:latin typeface="楷体_GB2312" pitchFamily="49" charset="-122"/>
                <a:ea typeface="楷体_GB2312" pitchFamily="49" charset="-122"/>
              </a:rPr>
              <a:t>针对客户的特殊需求或者基于完善功能的目的，改进产品。</a:t>
            </a:r>
            <a:endParaRPr lang="en-US" altLang="zh-CN" dirty="0" smtClean="0">
              <a:latin typeface="楷体_GB2312" pitchFamily="49" charset="-122"/>
              <a:ea typeface="楷体_GB2312" pitchFamily="49" charset="-122"/>
            </a:endParaRPr>
          </a:p>
          <a:p>
            <a:pPr lvl="2">
              <a:buClr>
                <a:srgbClr val="0000FF"/>
              </a:buClr>
              <a:buFont typeface="Wingdings" pitchFamily="2" charset="2"/>
              <a:buChar char="ü"/>
            </a:pPr>
            <a:r>
              <a:rPr lang="zh-CN" altLang="en-US" sz="2200" dirty="0" smtClean="0">
                <a:latin typeface="楷体_GB2312" pitchFamily="49" charset="-122"/>
                <a:ea typeface="楷体_GB2312" pitchFamily="49" charset="-122"/>
              </a:rPr>
              <a:t>商品化</a:t>
            </a:r>
            <a:endParaRPr lang="en-US" altLang="zh-CN" sz="2200" dirty="0" smtClean="0">
              <a:latin typeface="楷体_GB2312" pitchFamily="49" charset="-122"/>
              <a:ea typeface="楷体_GB2312" pitchFamily="49" charset="-122"/>
            </a:endParaRPr>
          </a:p>
          <a:p>
            <a:pPr lvl="3">
              <a:buClr>
                <a:srgbClr val="0000FF"/>
              </a:buClr>
              <a:buFont typeface="Arial" pitchFamily="34" charset="0"/>
              <a:buChar char="•"/>
            </a:pPr>
            <a:r>
              <a:rPr lang="zh-CN" altLang="en-US" dirty="0" smtClean="0">
                <a:latin typeface="楷体_GB2312" pitchFamily="49" charset="-122"/>
                <a:ea typeface="楷体_GB2312" pitchFamily="49" charset="-122"/>
              </a:rPr>
              <a:t>将为特定客户设计的方案标准化，面向市场推广，商品化过程可以利用规模经济降低产品成本，增强其市场流动性。</a:t>
            </a:r>
            <a:endParaRPr lang="zh-CN" altLang="en-US" sz="800" dirty="0" smtClean="0">
              <a:latin typeface="Times New Roman" pitchFamily="18" charset="0"/>
              <a:ea typeface="楷体_GB2312" pitchFamily="49" charset="-122"/>
              <a:cs typeface="Times New Roman" pitchFamily="18" charset="0"/>
              <a:sym typeface="Wingdings 2" pitchFamily="18" charset="2"/>
            </a:endParaRPr>
          </a:p>
          <a:p>
            <a:pPr lvl="4">
              <a:buClr>
                <a:srgbClr val="0000FF"/>
              </a:buClr>
              <a:buFont typeface="Arial" pitchFamily="34" charset="0"/>
              <a:buChar char="•"/>
            </a:pPr>
            <a:endParaRPr lang="zh-CN" altLang="en-US" sz="1200" dirty="0" smtClean="0">
              <a:latin typeface="Times New Roman" pitchFamily="18" charset="0"/>
              <a:ea typeface="楷体_GB2312" pitchFamily="49" charset="-122"/>
              <a:cs typeface="Times New Roman" pitchFamily="18" charset="0"/>
              <a:sym typeface="Wingdings 2" pitchFamily="18" charset="2"/>
            </a:endParaRPr>
          </a:p>
          <a:p>
            <a:pPr lvl="4">
              <a:buClr>
                <a:srgbClr val="0000FF"/>
              </a:buClr>
              <a:buFont typeface="Arial" pitchFamily="34" charset="0"/>
              <a:buChar char="•"/>
            </a:pPr>
            <a:endParaRPr lang="zh-CN" altLang="en-US" sz="1200" dirty="0" smtClean="0">
              <a:latin typeface="Times New Roman" pitchFamily="18" charset="0"/>
              <a:ea typeface="楷体_GB2312" pitchFamily="49" charset="-122"/>
              <a:cs typeface="Times New Roman" pitchFamily="18" charset="0"/>
              <a:sym typeface="Wingdings 2" pitchFamily="18" charset="2"/>
            </a:endParaRPr>
          </a:p>
          <a:p>
            <a:pPr>
              <a:buNone/>
            </a:pP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4525963"/>
          </a:xfrm>
        </p:spPr>
        <p:txBody>
          <a:bodyPr/>
          <a:lstStyle/>
          <a:p>
            <a:pPr>
              <a:buNone/>
            </a:pPr>
            <a:r>
              <a:rPr lang="zh-CN" altLang="en-US" sz="2400" b="1" dirty="0" smtClean="0">
                <a:solidFill>
                  <a:srgbClr val="FF00FF"/>
                </a:solidFill>
                <a:latin typeface="Times New Roman" pitchFamily="18" charset="0"/>
                <a:ea typeface="楷体_GB2312" pitchFamily="49" charset="-122"/>
                <a:cs typeface="Times New Roman" pitchFamily="18" charset="0"/>
                <a:sym typeface="Wingdings 2" pitchFamily="18" charset="2"/>
              </a:rPr>
              <a:t>（三）金融工程技术设计的特点</a:t>
            </a:r>
            <a:endParaRPr lang="en-US" altLang="zh-CN" sz="2400" b="1" dirty="0" smtClean="0">
              <a:solidFill>
                <a:srgbClr val="FF00FF"/>
              </a:solidFill>
              <a:latin typeface="Times New Roman" pitchFamily="18" charset="0"/>
              <a:ea typeface="楷体_GB2312" pitchFamily="49" charset="-122"/>
              <a:cs typeface="Times New Roman" pitchFamily="18" charset="0"/>
              <a:sym typeface="Wingdings 2" pitchFamily="18" charset="2"/>
            </a:endParaRPr>
          </a:p>
          <a:p>
            <a:pPr lvl="1">
              <a:buClr>
                <a:srgbClr val="0000FF"/>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sym typeface="Wingdings 2" pitchFamily="18" charset="2"/>
              </a:rPr>
              <a:t>剥离与杂交</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2">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sym typeface="Wingdings 2" pitchFamily="18" charset="2"/>
              </a:rPr>
              <a:t>运用尖端技术对风险和收益进行剥离、分解或杂交而创造出新的风险与收益关系。</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1">
              <a:buClr>
                <a:srgbClr val="0000FF"/>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sym typeface="Wingdings 2" pitchFamily="18" charset="2"/>
              </a:rPr>
              <a:t>指数化与证券化</a:t>
            </a:r>
            <a:endParaRPr lang="en-US" altLang="zh-CN" sz="2200" dirty="0" smtClean="0">
              <a:latin typeface="Times New Roman" pitchFamily="18" charset="0"/>
              <a:ea typeface="楷体_GB2312" pitchFamily="49" charset="-122"/>
              <a:cs typeface="Times New Roman" pitchFamily="18" charset="0"/>
              <a:sym typeface="Wingdings 2" pitchFamily="18" charset="2"/>
            </a:endParaRPr>
          </a:p>
          <a:p>
            <a:pPr lvl="2">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sym typeface="Wingdings 2" pitchFamily="18" charset="2"/>
              </a:rPr>
              <a:t>指数化是将一些基本的金融工具的价值同某些市场指标，如股票指数、 </a:t>
            </a:r>
            <a:r>
              <a:rPr lang="en-US" altLang="zh-CN" sz="2000" dirty="0" smtClean="0">
                <a:latin typeface="Times New Roman" pitchFamily="18" charset="0"/>
                <a:ea typeface="楷体_GB2312" pitchFamily="49" charset="-122"/>
                <a:cs typeface="Times New Roman" pitchFamily="18" charset="0"/>
                <a:sym typeface="Wingdings 2" pitchFamily="18" charset="2"/>
              </a:rPr>
              <a:t>LIBOR</a:t>
            </a:r>
            <a:r>
              <a:rPr lang="zh-CN" altLang="en-US" sz="2000" dirty="0" smtClean="0">
                <a:latin typeface="Times New Roman" pitchFamily="18" charset="0"/>
                <a:ea typeface="楷体_GB2312" pitchFamily="49" charset="-122"/>
                <a:cs typeface="Times New Roman" pitchFamily="18" charset="0"/>
                <a:sym typeface="Wingdings 2" pitchFamily="18" charset="2"/>
              </a:rPr>
              <a:t>等挂钩，为避免市场反向变动的损失。</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2">
              <a:buClr>
                <a:srgbClr val="0000FF"/>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sym typeface="Wingdings 2" pitchFamily="18" charset="2"/>
              </a:rPr>
              <a:t>证券化以原来缺乏流动性的资产，如不动产、不良债权、垃圾债券等为基础发行新的证券，如资产担保债券或资产掉期证券。</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1">
              <a:buClr>
                <a:srgbClr val="0000FF"/>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sym typeface="Wingdings 2" pitchFamily="18" charset="2"/>
              </a:rPr>
              <a:t>保证金机制</a:t>
            </a:r>
            <a:endParaRPr lang="en-US" altLang="zh-CN" sz="2200" dirty="0" smtClean="0">
              <a:latin typeface="Times New Roman" pitchFamily="18" charset="0"/>
              <a:ea typeface="楷体_GB2312" pitchFamily="49" charset="-122"/>
              <a:cs typeface="Times New Roman" pitchFamily="18" charset="0"/>
              <a:sym typeface="Wingdings 2" pitchFamily="18" charset="2"/>
            </a:endParaRPr>
          </a:p>
          <a:p>
            <a:pPr lvl="2">
              <a:lnSpc>
                <a:spcPct val="120000"/>
              </a:lnSpc>
              <a:buClr>
                <a:srgbClr val="0000FF"/>
              </a:buClr>
              <a:buFont typeface="Wingdings" pitchFamily="2" charset="2"/>
              <a:buChar char="Ø"/>
            </a:pPr>
            <a:r>
              <a:rPr lang="zh-CN" altLang="en-US" sz="2000" dirty="0" smtClean="0">
                <a:latin typeface="Times New Roman" pitchFamily="18" charset="0"/>
                <a:ea typeface="楷体_GB2312" pitchFamily="49" charset="-122"/>
                <a:cs typeface="Times New Roman" pitchFamily="18" charset="0"/>
                <a:sym typeface="Wingdings 2" pitchFamily="18" charset="2"/>
              </a:rPr>
              <a:t>使交易双方违约风险下降，确保交易公平，同时使金融机构资金占用大大降低。</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1">
              <a:buClr>
                <a:srgbClr val="0000FF"/>
              </a:buClr>
              <a:buFont typeface="Wingdings" pitchFamily="2" charset="2"/>
              <a:buChar char="Ø"/>
            </a:pPr>
            <a:r>
              <a:rPr lang="zh-CN" altLang="en-US" sz="2200" dirty="0" smtClean="0">
                <a:latin typeface="Times New Roman" pitchFamily="18" charset="0"/>
                <a:ea typeface="楷体_GB2312" pitchFamily="49" charset="-122"/>
                <a:cs typeface="Times New Roman" pitchFamily="18" charset="0"/>
                <a:sym typeface="Wingdings 2" pitchFamily="18" charset="2"/>
              </a:rPr>
              <a:t>业务表外化</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2">
              <a:lnSpc>
                <a:spcPct val="120000"/>
              </a:lnSpc>
              <a:buClr>
                <a:srgbClr val="0000FF"/>
              </a:buClr>
              <a:buFont typeface="Wingdings" pitchFamily="2" charset="2"/>
              <a:buChar char="Ø"/>
            </a:pPr>
            <a:r>
              <a:rPr lang="zh-CN" altLang="zh-CN" sz="2000" dirty="0" smtClean="0">
                <a:latin typeface="楷体_GB2312" pitchFamily="49" charset="-122"/>
                <a:ea typeface="楷体_GB2312" pitchFamily="49" charset="-122"/>
              </a:rPr>
              <a:t>监管机关对商业银行资本充足率的要求使金融工程开发出众多不在资产负债表上反映的业务以保证盈利，改善资产负债结构，提高效率。</a:t>
            </a:r>
          </a:p>
          <a:p>
            <a:pPr lvl="4">
              <a:buClr>
                <a:srgbClr val="0000FF"/>
              </a:buClr>
              <a:buFont typeface="Arial" pitchFamily="34" charset="0"/>
              <a:buChar char="•"/>
            </a:pPr>
            <a:endParaRPr lang="zh-CN" altLang="en-US" sz="1200" dirty="0" smtClean="0">
              <a:latin typeface="Times New Roman" pitchFamily="18" charset="0"/>
              <a:ea typeface="楷体_GB2312" pitchFamily="49" charset="-122"/>
              <a:cs typeface="Times New Roman" pitchFamily="18" charset="0"/>
              <a:sym typeface="Wingdings 2" pitchFamily="18" charset="2"/>
            </a:endParaRPr>
          </a:p>
          <a:p>
            <a:pPr>
              <a:buNone/>
            </a:pP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1285916" y="2000240"/>
            <a:ext cx="7929586" cy="1470025"/>
          </a:xfrm>
        </p:spPr>
        <p:txBody>
          <a:bodyPr/>
          <a:lstStyle/>
          <a:p>
            <a:pPr algn="ctr"/>
            <a:r>
              <a:rPr lang="zh-CN" altLang="en-US" sz="5400" b="1" dirty="0" smtClean="0">
                <a:solidFill>
                  <a:schemeClr val="tx1"/>
                </a:solidFill>
                <a:latin typeface="华文新魏" pitchFamily="2" charset="-122"/>
                <a:ea typeface="华文新魏" pitchFamily="2" charset="-122"/>
              </a:rPr>
              <a:t>       第</a:t>
            </a:r>
            <a:r>
              <a:rPr lang="en-US" altLang="zh-CN" sz="5400" b="1" dirty="0" smtClean="0">
                <a:solidFill>
                  <a:schemeClr val="tx1"/>
                </a:solidFill>
                <a:latin typeface="华文新魏" pitchFamily="2" charset="-122"/>
                <a:ea typeface="华文新魏" pitchFamily="2" charset="-122"/>
              </a:rPr>
              <a:t>4</a:t>
            </a:r>
            <a:r>
              <a:rPr lang="zh-CN" altLang="en-US" sz="5400" b="1" dirty="0" smtClean="0">
                <a:solidFill>
                  <a:schemeClr val="tx1"/>
                </a:solidFill>
                <a:latin typeface="华文新魏" pitchFamily="2" charset="-122"/>
                <a:ea typeface="华文新魏" pitchFamily="2" charset="-122"/>
              </a:rPr>
              <a:t>节</a:t>
            </a:r>
            <a:r>
              <a:rPr lang="en-US" altLang="zh-CN" sz="5400" b="1" dirty="0" smtClean="0">
                <a:solidFill>
                  <a:schemeClr val="tx1"/>
                </a:solidFill>
                <a:latin typeface="华文新魏" pitchFamily="2" charset="-122"/>
                <a:ea typeface="华文新魏" pitchFamily="2" charset="-122"/>
              </a:rPr>
              <a:t/>
            </a:r>
            <a:br>
              <a:rPr lang="en-US" altLang="zh-CN" sz="5400" b="1"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金融资产</a:t>
            </a:r>
            <a:r>
              <a:rPr lang="zh-CN" altLang="en-US" sz="5400" dirty="0" smtClean="0">
                <a:solidFill>
                  <a:schemeClr val="tx1"/>
                </a:solidFill>
                <a:latin typeface="华文新魏" pitchFamily="2" charset="-122"/>
                <a:ea typeface="华文新魏" pitchFamily="2" charset="-122"/>
              </a:rPr>
              <a:t>价格</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zh-CN" altLang="en-US" sz="5400" dirty="0" smtClean="0">
                <a:solidFill>
                  <a:schemeClr val="tx1"/>
                </a:solidFill>
                <a:latin typeface="华文新魏" pitchFamily="2" charset="-122"/>
                <a:ea typeface="华文新魏" pitchFamily="2" charset="-122"/>
              </a:rPr>
              <a:t>与利率、汇率的</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zh-CN" altLang="en-US" sz="5400" dirty="0" smtClean="0">
                <a:solidFill>
                  <a:schemeClr val="tx1"/>
                </a:solidFill>
                <a:latin typeface="华文新魏" pitchFamily="2" charset="-122"/>
                <a:ea typeface="华文新魏" pitchFamily="2" charset="-122"/>
              </a:rPr>
              <a:t>关系</a:t>
            </a:r>
            <a:endParaRPr lang="zh-CN" altLang="en-US" sz="5400" b="1" dirty="0" smtClean="0">
              <a:solidFill>
                <a:schemeClr val="tx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8229600" cy="927100"/>
          </a:xfrm>
        </p:spPr>
        <p:txBody>
          <a:bodyPr/>
          <a:lstStyle/>
          <a:p>
            <a:r>
              <a:rPr lang="zh-CN" altLang="en-US" dirty="0" smtClean="0">
                <a:latin typeface="Times New Roman" pitchFamily="18" charset="0"/>
                <a:ea typeface="隶书" pitchFamily="49" charset="-122"/>
                <a:cs typeface="Times New Roman" pitchFamily="18" charset="0"/>
              </a:rPr>
              <a:t>一、资产价格与利率</a:t>
            </a:r>
          </a:p>
        </p:txBody>
      </p:sp>
      <p:sp>
        <p:nvSpPr>
          <p:cNvPr id="3" name="内容占位符 2"/>
          <p:cNvSpPr>
            <a:spLocks noGrp="1"/>
          </p:cNvSpPr>
          <p:nvPr>
            <p:ph idx="1"/>
          </p:nvPr>
        </p:nvSpPr>
        <p:spPr>
          <a:xfrm>
            <a:off x="0" y="692696"/>
            <a:ext cx="8964488" cy="5572140"/>
          </a:xfrm>
        </p:spPr>
        <p:txBody>
          <a:bodyPr/>
          <a:lstStyle/>
          <a:p>
            <a:pPr>
              <a:buNone/>
            </a:pPr>
            <a:r>
              <a:rPr lang="zh-CN" altLang="en-US" sz="2800" b="1" dirty="0" smtClean="0">
                <a:solidFill>
                  <a:srgbClr val="0000FF"/>
                </a:solidFill>
                <a:latin typeface="楷体_GB2312" pitchFamily="49" charset="-122"/>
                <a:ea typeface="楷体_GB2312" pitchFamily="49" charset="-122"/>
                <a:sym typeface="Wingdings 2" pitchFamily="18" charset="2"/>
              </a:rPr>
              <a:t>（一）金融资产价格与利率变化的关系</a:t>
            </a:r>
            <a:endParaRPr lang="en-US" altLang="zh-CN" sz="2800" b="1" dirty="0" smtClean="0">
              <a:solidFill>
                <a:srgbClr val="0000FF"/>
              </a:solidFill>
              <a:latin typeface="楷体_GB2312" pitchFamily="49" charset="-122"/>
              <a:ea typeface="楷体_GB2312" pitchFamily="49" charset="-122"/>
              <a:sym typeface="Wingdings 2" pitchFamily="18" charset="2"/>
            </a:endParaRPr>
          </a:p>
          <a:p>
            <a:pPr>
              <a:lnSpc>
                <a:spcPct val="150000"/>
              </a:lnSpc>
              <a:buClr>
                <a:srgbClr val="0000FF"/>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rPr>
              <a:t>金融资产价格围绕其价值波动。尽管价格与价值完全重叠是偶然情况，</a:t>
            </a:r>
            <a:r>
              <a:rPr lang="zh-CN" altLang="en-US" sz="2400" dirty="0" smtClean="0">
                <a:latin typeface="楷体_GB2312" panose="02010609030101010101" pitchFamily="49" charset="-122"/>
                <a:ea typeface="楷体_GB2312" panose="02010609030101010101" pitchFamily="49" charset="-122"/>
              </a:rPr>
              <a:t>但是价格</a:t>
            </a:r>
            <a:r>
              <a:rPr lang="zh-CN" altLang="en-US" sz="2400" dirty="0" smtClean="0">
                <a:latin typeface="楷体_GB2312" panose="02010609030101010101" pitchFamily="49" charset="-122"/>
                <a:ea typeface="楷体_GB2312" panose="02010609030101010101" pitchFamily="49" charset="-122"/>
              </a:rPr>
              <a:t>与价值变动在方向和趋势上一致。</a:t>
            </a:r>
            <a:endParaRPr lang="en-US" altLang="zh-CN" sz="2400" dirty="0" smtClean="0">
              <a:latin typeface="楷体_GB2312" panose="02010609030101010101" pitchFamily="49" charset="-122"/>
              <a:ea typeface="楷体_GB2312" panose="02010609030101010101" pitchFamily="49" charset="-122"/>
            </a:endParaRPr>
          </a:p>
          <a:p>
            <a:pPr lvl="1">
              <a:lnSpc>
                <a:spcPct val="150000"/>
              </a:lnSpc>
              <a:buClr>
                <a:srgbClr val="0000FF"/>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价格偏离价值太大会产生套利，投机套利会使价格回归均衡。</a:t>
            </a:r>
            <a:endParaRPr lang="en-US" altLang="zh-CN" sz="2000" dirty="0" smtClean="0">
              <a:latin typeface="楷体_GB2312" panose="02010609030101010101" pitchFamily="49" charset="-122"/>
              <a:ea typeface="楷体_GB2312" panose="02010609030101010101" pitchFamily="49" charset="-122"/>
            </a:endParaRPr>
          </a:p>
          <a:p>
            <a:pPr lvl="1">
              <a:lnSpc>
                <a:spcPct val="150000"/>
              </a:lnSpc>
              <a:buClr>
                <a:srgbClr val="0000FF"/>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只要市场是有效的，金融资产价格应该是合理的、接近其内在价值的无套利均衡价格。</a:t>
            </a:r>
            <a:endParaRPr lang="en-US" altLang="zh-CN" sz="2000" dirty="0" smtClean="0">
              <a:latin typeface="楷体_GB2312" panose="02010609030101010101" pitchFamily="49" charset="-122"/>
              <a:ea typeface="楷体_GB2312" panose="02010609030101010101" pitchFamily="49" charset="-122"/>
            </a:endParaRPr>
          </a:p>
          <a:p>
            <a:pPr>
              <a:lnSpc>
                <a:spcPct val="150000"/>
              </a:lnSpc>
              <a:buClr>
                <a:srgbClr val="0000FF"/>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rPr>
              <a:t>金融资产的价格一般采用未来现金流贴现法来评估。</a:t>
            </a:r>
            <a:endParaRPr lang="en-US" altLang="zh-CN" sz="2400" dirty="0" smtClean="0">
              <a:latin typeface="楷体_GB2312" panose="02010609030101010101" pitchFamily="49" charset="-122"/>
              <a:ea typeface="楷体_GB2312" panose="02010609030101010101" pitchFamily="49" charset="-122"/>
            </a:endParaRPr>
          </a:p>
          <a:p>
            <a:pPr lvl="1">
              <a:lnSpc>
                <a:spcPct val="150000"/>
              </a:lnSpc>
              <a:buClr>
                <a:srgbClr val="0000FF"/>
              </a:buClr>
              <a:buFont typeface="Wingdings" pitchFamily="2" charset="2"/>
              <a:buChar char="ü"/>
            </a:pPr>
            <a:r>
              <a:rPr lang="zh-CN" altLang="zh-CN" sz="2000" dirty="0" smtClean="0">
                <a:latin typeface="楷体_GB2312" pitchFamily="49" charset="-122"/>
                <a:ea typeface="楷体_GB2312" pitchFamily="49" charset="-122"/>
              </a:rPr>
              <a:t>金融资产价值是该项资产未来现金流收入的贴现值，贴现率通常采用无风险利率加上风险溢价</a:t>
            </a:r>
            <a:r>
              <a:rPr lang="zh-CN" altLang="en-US" sz="2000" dirty="0" smtClean="0">
                <a:latin typeface="楷体_GB2312" pitchFamily="49" charset="-122"/>
                <a:ea typeface="楷体_GB2312" pitchFamily="49" charset="-122"/>
              </a:rPr>
              <a:t>。</a:t>
            </a:r>
            <a:endParaRPr lang="en-US" altLang="zh-CN" sz="2000" dirty="0" smtClean="0">
              <a:latin typeface="楷体_GB2312" pitchFamily="49" charset="-122"/>
              <a:ea typeface="楷体_GB2312" pitchFamily="49" charset="-122"/>
            </a:endParaRPr>
          </a:p>
          <a:p>
            <a:pPr lvl="1">
              <a:lnSpc>
                <a:spcPct val="150000"/>
              </a:lnSpc>
              <a:buClr>
                <a:srgbClr val="0000FF"/>
              </a:buClr>
              <a:buFont typeface="Wingdings" pitchFamily="2" charset="2"/>
              <a:buChar char="ü"/>
            </a:pPr>
            <a:r>
              <a:rPr lang="zh-CN" altLang="zh-CN" sz="2000" dirty="0" smtClean="0">
                <a:latin typeface="楷体_GB2312" pitchFamily="49" charset="-122"/>
                <a:ea typeface="楷体_GB2312" pitchFamily="49" charset="-122"/>
              </a:rPr>
              <a:t>利率变化与金融资产价值的</a:t>
            </a:r>
            <a:r>
              <a:rPr lang="zh-CN" altLang="zh-CN" sz="2000" dirty="0" smtClean="0">
                <a:latin typeface="楷体_GB2312" pitchFamily="49" charset="-122"/>
                <a:ea typeface="楷体_GB2312" pitchFamily="49" charset="-122"/>
              </a:rPr>
              <a:t>变化</a:t>
            </a:r>
            <a:r>
              <a:rPr lang="zh-CN" altLang="en-US" sz="2000" dirty="0" smtClean="0">
                <a:latin typeface="楷体_GB2312" pitchFamily="49" charset="-122"/>
                <a:ea typeface="楷体_GB2312" pitchFamily="49" charset="-122"/>
              </a:rPr>
              <a:t>为</a:t>
            </a:r>
            <a:r>
              <a:rPr lang="zh-CN" altLang="zh-CN" sz="2000" dirty="0" smtClean="0">
                <a:latin typeface="楷体_GB2312" pitchFamily="49" charset="-122"/>
                <a:ea typeface="楷体_GB2312" pitchFamily="49" charset="-122"/>
              </a:rPr>
              <a:t>反方向。</a:t>
            </a:r>
            <a:endParaRPr lang="zh-CN" altLang="zh-CN" sz="20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8229600" cy="927100"/>
          </a:xfrm>
        </p:spPr>
        <p:txBody>
          <a:bodyPr/>
          <a:lstStyle/>
          <a:p>
            <a:r>
              <a:rPr lang="zh-CN" altLang="en-US" dirty="0" smtClean="0">
                <a:latin typeface="Times New Roman" pitchFamily="18" charset="0"/>
                <a:ea typeface="隶书" pitchFamily="49" charset="-122"/>
                <a:cs typeface="Times New Roman" pitchFamily="18" charset="0"/>
              </a:rPr>
              <a:t>一、资产价格与利率</a:t>
            </a:r>
          </a:p>
        </p:txBody>
      </p:sp>
      <p:sp>
        <p:nvSpPr>
          <p:cNvPr id="3" name="内容占位符 2"/>
          <p:cNvSpPr>
            <a:spLocks noGrp="1"/>
          </p:cNvSpPr>
          <p:nvPr>
            <p:ph idx="1"/>
          </p:nvPr>
        </p:nvSpPr>
        <p:spPr>
          <a:xfrm>
            <a:off x="0" y="692696"/>
            <a:ext cx="8964488" cy="5572140"/>
          </a:xfrm>
        </p:spPr>
        <p:txBody>
          <a:bodyPr/>
          <a:lstStyle/>
          <a:p>
            <a:pPr>
              <a:buNone/>
            </a:pPr>
            <a:r>
              <a:rPr lang="zh-CN" altLang="en-US" sz="2800" b="1" dirty="0" smtClean="0">
                <a:solidFill>
                  <a:srgbClr val="0000FF"/>
                </a:solidFill>
                <a:latin typeface="楷体_GB2312" pitchFamily="49" charset="-122"/>
                <a:ea typeface="楷体_GB2312" pitchFamily="49" charset="-122"/>
                <a:sym typeface="Wingdings 2" pitchFamily="18" charset="2"/>
              </a:rPr>
              <a:t>（二）利率变化对资产价格的影响机制 </a:t>
            </a:r>
          </a:p>
          <a:p>
            <a:pPr>
              <a:buClr>
                <a:srgbClr val="0000FF"/>
              </a:buClr>
              <a:buNone/>
            </a:pPr>
            <a:r>
              <a:rPr lang="en-US" altLang="zh-CN" sz="2400" b="1" dirty="0" smtClean="0">
                <a:solidFill>
                  <a:srgbClr val="FF00FF"/>
                </a:solidFill>
                <a:latin typeface="Times New Roman" pitchFamily="18" charset="0"/>
                <a:ea typeface="楷体_GB2312" pitchFamily="49" charset="-122"/>
                <a:cs typeface="Times New Roman" pitchFamily="18" charset="0"/>
              </a:rPr>
              <a:t>   1</a:t>
            </a:r>
            <a:r>
              <a:rPr lang="zh-CN" altLang="en-US" sz="2400" b="1" dirty="0" smtClean="0">
                <a:solidFill>
                  <a:srgbClr val="FF00FF"/>
                </a:solidFill>
                <a:latin typeface="Times New Roman" pitchFamily="18" charset="0"/>
                <a:ea typeface="楷体_GB2312" pitchFamily="49" charset="-122"/>
                <a:cs typeface="Times New Roman" pitchFamily="18" charset="0"/>
              </a:rPr>
              <a:t>、</a:t>
            </a:r>
            <a:r>
              <a:rPr lang="zh-CN" altLang="zh-CN" sz="2400" b="1" dirty="0" smtClean="0">
                <a:solidFill>
                  <a:srgbClr val="FF00FF"/>
                </a:solidFill>
                <a:latin typeface="Times New Roman" pitchFamily="18" charset="0"/>
                <a:ea typeface="楷体_GB2312" pitchFamily="49" charset="-122"/>
                <a:cs typeface="Times New Roman" pitchFamily="18" charset="0"/>
              </a:rPr>
              <a:t>预期的作用</a:t>
            </a:r>
            <a:endParaRPr lang="en-US" altLang="zh-CN" sz="2400" dirty="0" smtClean="0">
              <a:latin typeface="楷体_GB2312" panose="02010609030101010101" pitchFamily="49" charset="-122"/>
              <a:ea typeface="楷体_GB2312" panose="02010609030101010101" pitchFamily="49" charset="-122"/>
            </a:endParaRPr>
          </a:p>
          <a:p>
            <a:pPr lvl="1">
              <a:lnSpc>
                <a:spcPct val="150000"/>
              </a:lnSpc>
              <a:buClr>
                <a:srgbClr val="0000FF"/>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金融资产价格在更多时候是受</a:t>
            </a:r>
            <a:r>
              <a:rPr lang="zh-CN" altLang="en-US" sz="2000" b="1" dirty="0" smtClean="0">
                <a:solidFill>
                  <a:srgbClr val="7030A0"/>
                </a:solidFill>
                <a:latin typeface="楷体_GB2312" panose="02010609030101010101" pitchFamily="49" charset="-122"/>
                <a:ea typeface="楷体_GB2312" panose="02010609030101010101" pitchFamily="49" charset="-122"/>
              </a:rPr>
              <a:t>市场预期</a:t>
            </a:r>
            <a:r>
              <a:rPr lang="zh-CN" altLang="en-US" sz="2000" dirty="0" smtClean="0">
                <a:latin typeface="楷体_GB2312" panose="02010609030101010101" pitchFamily="49" charset="-122"/>
                <a:ea typeface="楷体_GB2312" panose="02010609030101010101" pitchFamily="49" charset="-122"/>
              </a:rPr>
              <a:t>的影响，这在股票价格上体现得尤为明显。</a:t>
            </a:r>
            <a:endParaRPr lang="en-US" altLang="zh-CN" sz="2000" dirty="0" smtClean="0">
              <a:latin typeface="楷体_GB2312" panose="02010609030101010101" pitchFamily="49" charset="-122"/>
              <a:ea typeface="楷体_GB2312" panose="02010609030101010101" pitchFamily="49" charset="-122"/>
            </a:endParaRPr>
          </a:p>
          <a:p>
            <a:pPr lvl="1">
              <a:lnSpc>
                <a:spcPct val="150000"/>
              </a:lnSpc>
              <a:buClr>
                <a:srgbClr val="0000FF"/>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金融市场投资者预期是对</a:t>
            </a:r>
            <a:r>
              <a:rPr lang="zh-CN" altLang="en-US" sz="2000" b="1" dirty="0" smtClean="0">
                <a:solidFill>
                  <a:srgbClr val="7030A0"/>
                </a:solidFill>
                <a:latin typeface="楷体_GB2312" panose="02010609030101010101" pitchFamily="49" charset="-122"/>
                <a:ea typeface="楷体_GB2312" panose="02010609030101010101" pitchFamily="49" charset="-122"/>
              </a:rPr>
              <a:t>投资资产未来前景</a:t>
            </a:r>
            <a:r>
              <a:rPr lang="zh-CN" altLang="en-US" sz="2000" dirty="0" smtClean="0">
                <a:latin typeface="楷体_GB2312" panose="02010609030101010101" pitchFamily="49" charset="-122"/>
                <a:ea typeface="楷体_GB2312" panose="02010609030101010101" pitchFamily="49" charset="-122"/>
              </a:rPr>
              <a:t>的判断，这种判断要看宏观经济、行业特征和发行公司的</a:t>
            </a:r>
            <a:r>
              <a:rPr lang="zh-CN" altLang="en-US" sz="2000" b="1" dirty="0" smtClean="0">
                <a:solidFill>
                  <a:srgbClr val="7030A0"/>
                </a:solidFill>
                <a:latin typeface="楷体_GB2312" panose="02010609030101010101" pitchFamily="49" charset="-122"/>
                <a:ea typeface="楷体_GB2312" panose="02010609030101010101" pitchFamily="49" charset="-122"/>
              </a:rPr>
              <a:t>发展潜力</a:t>
            </a:r>
            <a:r>
              <a:rPr lang="zh-CN" altLang="en-US" sz="2000" dirty="0" smtClean="0">
                <a:latin typeface="楷体_GB2312" panose="02010609030101010101" pitchFamily="49" charset="-122"/>
                <a:ea typeface="楷体_GB2312" panose="02010609030101010101" pitchFamily="49" charset="-122"/>
              </a:rPr>
              <a:t>。</a:t>
            </a:r>
            <a:endParaRPr lang="en-US" altLang="zh-CN" sz="2000" dirty="0" smtClean="0">
              <a:latin typeface="楷体_GB2312" panose="02010609030101010101" pitchFamily="49" charset="-122"/>
              <a:ea typeface="楷体_GB2312" panose="02010609030101010101" pitchFamily="49" charset="-122"/>
            </a:endParaRPr>
          </a:p>
          <a:p>
            <a:pPr lvl="1">
              <a:lnSpc>
                <a:spcPct val="150000"/>
              </a:lnSpc>
              <a:buClr>
                <a:srgbClr val="0000FF"/>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基准</a:t>
            </a:r>
            <a:r>
              <a:rPr lang="zh-CN" altLang="en-US" sz="2000" b="1" dirty="0" smtClean="0">
                <a:solidFill>
                  <a:srgbClr val="7030A0"/>
                </a:solidFill>
                <a:latin typeface="楷体_GB2312" panose="02010609030101010101" pitchFamily="49" charset="-122"/>
                <a:ea typeface="楷体_GB2312" panose="02010609030101010101" pitchFamily="49" charset="-122"/>
              </a:rPr>
              <a:t>利率变化</a:t>
            </a:r>
            <a:r>
              <a:rPr lang="zh-CN" altLang="en-US" sz="2000" dirty="0" smtClean="0">
                <a:latin typeface="楷体_GB2312" panose="02010609030101010101" pitchFamily="49" charset="-122"/>
                <a:ea typeface="楷体_GB2312" panose="02010609030101010101" pitchFamily="49" charset="-122"/>
              </a:rPr>
              <a:t>意味着宏观调控的</a:t>
            </a:r>
            <a:r>
              <a:rPr lang="zh-CN" altLang="en-US" sz="2000" b="1" dirty="0" smtClean="0">
                <a:solidFill>
                  <a:srgbClr val="7030A0"/>
                </a:solidFill>
                <a:latin typeface="楷体_GB2312" panose="02010609030101010101" pitchFamily="49" charset="-122"/>
                <a:ea typeface="楷体_GB2312" panose="02010609030101010101" pitchFamily="49" charset="-122"/>
              </a:rPr>
              <a:t>松紧取向</a:t>
            </a:r>
            <a:r>
              <a:rPr lang="zh-CN" altLang="en-US" sz="2000" dirty="0" smtClean="0">
                <a:latin typeface="楷体_GB2312" panose="02010609030101010101" pitchFamily="49" charset="-122"/>
                <a:ea typeface="楷体_GB2312" panose="02010609030101010101" pitchFamily="49" charset="-122"/>
              </a:rPr>
              <a:t>。</a:t>
            </a:r>
            <a:endParaRPr lang="en-US" altLang="zh-CN" sz="2000" dirty="0" smtClean="0">
              <a:latin typeface="楷体_GB2312" panose="02010609030101010101" pitchFamily="49" charset="-122"/>
              <a:ea typeface="楷体_GB2312" panose="02010609030101010101" pitchFamily="49" charset="-122"/>
            </a:endParaRPr>
          </a:p>
          <a:p>
            <a:pPr lvl="3">
              <a:lnSpc>
                <a:spcPct val="150000"/>
              </a:lnSpc>
              <a:buClr>
                <a:srgbClr val="0000FF"/>
              </a:buClr>
              <a:buFont typeface="Arial" pitchFamily="34" charset="0"/>
              <a:buChar char="•"/>
            </a:pPr>
            <a:r>
              <a:rPr lang="zh-CN" altLang="en-US" sz="1800" dirty="0" smtClean="0">
                <a:latin typeface="楷体_GB2312" panose="02010609030101010101" pitchFamily="49" charset="-122"/>
                <a:ea typeface="楷体_GB2312" panose="02010609030101010101" pitchFamily="49" charset="-122"/>
              </a:rPr>
              <a:t>经济趋于过热→中央银行会调高基准利率→市场利率</a:t>
            </a:r>
            <a:r>
              <a:rPr lang="zh-CN" altLang="en-US" sz="1800" dirty="0" smtClean="0">
                <a:latin typeface="楷体_GB2312" panose="02010609030101010101" pitchFamily="49" charset="-122"/>
                <a:ea typeface="楷体_GB2312" panose="02010609030101010101" pitchFamily="49" charset="-122"/>
              </a:rPr>
              <a:t>↑→</a:t>
            </a:r>
            <a:r>
              <a:rPr lang="zh-CN" altLang="en-US" sz="1800" dirty="0" smtClean="0">
                <a:latin typeface="楷体_GB2312" panose="02010609030101010101" pitchFamily="49" charset="-122"/>
                <a:ea typeface="楷体_GB2312" panose="02010609030101010101" pitchFamily="49" charset="-122"/>
              </a:rPr>
              <a:t>预期未来上市公司的盈利水平有可能</a:t>
            </a:r>
            <a:r>
              <a:rPr lang="zh-CN" altLang="en-US" sz="1800" dirty="0" smtClean="0">
                <a:latin typeface="楷体_GB2312" panose="02010609030101010101" pitchFamily="49" charset="-122"/>
                <a:ea typeface="楷体_GB2312" panose="02010609030101010101" pitchFamily="49" charset="-122"/>
              </a:rPr>
              <a:t>↓→ </a:t>
            </a:r>
            <a:r>
              <a:rPr lang="zh-CN" altLang="en-US" sz="1800" dirty="0" smtClean="0">
                <a:latin typeface="楷体_GB2312" panose="02010609030101010101" pitchFamily="49" charset="-122"/>
                <a:ea typeface="楷体_GB2312" panose="02010609030101010101" pitchFamily="49" charset="-122"/>
              </a:rPr>
              <a:t>投资者会抛售股票→资产价格</a:t>
            </a:r>
            <a:r>
              <a:rPr lang="zh-CN" altLang="en-US" sz="1800" dirty="0" smtClean="0">
                <a:latin typeface="楷体_GB2312" panose="02010609030101010101" pitchFamily="49" charset="-122"/>
                <a:ea typeface="楷体_GB2312" panose="02010609030101010101" pitchFamily="49" charset="-122"/>
              </a:rPr>
              <a:t>↓。</a:t>
            </a:r>
            <a:endParaRPr lang="zh-CN" altLang="en-US" sz="1800" dirty="0" smtClean="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12968" cy="4525963"/>
          </a:xfrm>
        </p:spPr>
        <p:txBody>
          <a:bodyPr/>
          <a:lstStyle/>
          <a:p>
            <a:pPr>
              <a:buNone/>
            </a:pPr>
            <a:r>
              <a:rPr lang="zh-CN" altLang="en-US" sz="2800" b="1" dirty="0" smtClean="0">
                <a:latin typeface="楷体_GB2312" pitchFamily="49" charset="-122"/>
                <a:ea typeface="楷体_GB2312" pitchFamily="49" charset="-122"/>
                <a:sym typeface="Wingdings 2" pitchFamily="18" charset="2"/>
              </a:rPr>
              <a:t>（三）金融工具分类标准与特点</a:t>
            </a:r>
            <a:endParaRPr lang="en-US" altLang="zh-CN" sz="2800" b="1" dirty="0" smtClean="0">
              <a:latin typeface="楷体_GB2312" pitchFamily="49" charset="-122"/>
              <a:ea typeface="楷体_GB2312" pitchFamily="49" charset="-122"/>
              <a:sym typeface="Wingdings 2" pitchFamily="18" charset="2"/>
            </a:endParaRPr>
          </a:p>
          <a:p>
            <a:pPr>
              <a:buNone/>
            </a:pPr>
            <a:r>
              <a:rPr lang="zh-CN" altLang="zh-CN" sz="2800" b="1" dirty="0" smtClean="0">
                <a:solidFill>
                  <a:srgbClr val="FF00FF"/>
                </a:solidFill>
                <a:latin typeface="Times New Roman" pitchFamily="18" charset="0"/>
                <a:ea typeface="楷体_GB2312" pitchFamily="49" charset="-122"/>
                <a:cs typeface="Times New Roman" pitchFamily="18" charset="0"/>
              </a:rPr>
              <a:t>1</a:t>
            </a:r>
            <a:r>
              <a:rPr lang="zh-CN" altLang="en-US" sz="2800" b="1" dirty="0" smtClean="0">
                <a:solidFill>
                  <a:srgbClr val="FF00FF"/>
                </a:solidFill>
                <a:latin typeface="Times New Roman" pitchFamily="18" charset="0"/>
                <a:ea typeface="楷体_GB2312" pitchFamily="49" charset="-122"/>
                <a:cs typeface="Times New Roman" pitchFamily="18" charset="0"/>
              </a:rPr>
              <a:t>、</a:t>
            </a:r>
            <a:r>
              <a:rPr lang="zh-CN" altLang="zh-CN" sz="2800" b="1" dirty="0" smtClean="0">
                <a:solidFill>
                  <a:srgbClr val="FF00FF"/>
                </a:solidFill>
                <a:latin typeface="Times New Roman" pitchFamily="18" charset="0"/>
                <a:ea typeface="楷体_GB2312" pitchFamily="49" charset="-122"/>
                <a:cs typeface="Times New Roman" pitchFamily="18" charset="0"/>
              </a:rPr>
              <a:t>货币金融统计角度的分类标准与特点</a:t>
            </a:r>
          </a:p>
          <a:p>
            <a:pPr>
              <a:lnSpc>
                <a:spcPct val="150000"/>
              </a:lnSpc>
              <a:buClr>
                <a:srgbClr val="FF0000"/>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国际货币基金组织发布的</a:t>
            </a:r>
            <a:r>
              <a:rPr lang="en-US" altLang="zh-CN" sz="2400" dirty="0" smtClean="0">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货币与金融统计手册与编制指南</a:t>
            </a:r>
            <a:r>
              <a:rPr lang="en-US" altLang="zh-CN" sz="2400" dirty="0" smtClean="0">
                <a:latin typeface="楷体_GB2312" pitchFamily="49" charset="-122"/>
                <a:ea typeface="楷体_GB2312" pitchFamily="49" charset="-122"/>
                <a:sym typeface="Wingdings 2" pitchFamily="18" charset="2"/>
              </a:rPr>
              <a:t>2016》</a:t>
            </a:r>
            <a:r>
              <a:rPr lang="zh-CN" altLang="en-US" sz="2400" dirty="0" smtClean="0">
                <a:latin typeface="楷体_GB2312" pitchFamily="49" charset="-122"/>
                <a:ea typeface="楷体_GB2312" pitchFamily="49" charset="-122"/>
                <a:sym typeface="Wingdings 2" pitchFamily="18" charset="2"/>
              </a:rPr>
              <a:t>中对金融工具的分类采用了</a:t>
            </a:r>
            <a:r>
              <a:rPr lang="zh-CN" altLang="en-US" sz="2400" b="1" dirty="0" smtClean="0">
                <a:solidFill>
                  <a:srgbClr val="0000FF"/>
                </a:solidFill>
                <a:latin typeface="楷体_GB2312" pitchFamily="49" charset="-122"/>
                <a:ea typeface="楷体_GB2312" pitchFamily="49" charset="-122"/>
                <a:sym typeface="Wingdings 2" pitchFamily="18" charset="2"/>
              </a:rPr>
              <a:t>流动性标准</a:t>
            </a:r>
            <a:r>
              <a:rPr lang="zh-CN" altLang="en-US" sz="2400" dirty="0" smtClean="0">
                <a:latin typeface="楷体_GB2312" pitchFamily="49" charset="-122"/>
                <a:ea typeface="楷体_GB2312" pitchFamily="49" charset="-122"/>
                <a:sym typeface="Wingdings 2" pitchFamily="18" charset="2"/>
              </a:rPr>
              <a:t>，将</a:t>
            </a:r>
            <a:r>
              <a:rPr lang="zh-CN" altLang="en-US" sz="2400" b="1" dirty="0" smtClean="0">
                <a:solidFill>
                  <a:srgbClr val="7030A0"/>
                </a:solidFill>
                <a:latin typeface="楷体_GB2312" pitchFamily="49" charset="-122"/>
                <a:ea typeface="楷体_GB2312" pitchFamily="49" charset="-122"/>
                <a:sym typeface="Wingdings 2" pitchFamily="18" charset="2"/>
              </a:rPr>
              <a:t>同一流动性特征的金融工具划分在一个层次</a:t>
            </a:r>
            <a:r>
              <a:rPr lang="zh-CN" altLang="en-US" sz="2400" dirty="0" smtClean="0">
                <a:latin typeface="楷体_GB2312" pitchFamily="49" charset="-122"/>
                <a:ea typeface="楷体_GB2312" pitchFamily="49" charset="-122"/>
                <a:sym typeface="Wingdings 2" pitchFamily="18" charset="2"/>
              </a:rPr>
              <a:t>。</a:t>
            </a:r>
            <a:endParaRPr lang="en-US" altLang="zh-CN" sz="2400" b="1" dirty="0" smtClean="0">
              <a:latin typeface="楷体_GB2312" pitchFamily="49" charset="-122"/>
              <a:ea typeface="楷体_GB2312" pitchFamily="49" charset="-122"/>
              <a:sym typeface="Wingdings 2" pitchFamily="18" charset="2"/>
            </a:endParaRPr>
          </a:p>
          <a:p>
            <a:pPr lvl="1">
              <a:lnSpc>
                <a:spcPct val="150000"/>
              </a:lnSpc>
              <a:buFont typeface="Wingdings" pitchFamily="2" charset="2"/>
              <a:buChar char="ü"/>
            </a:pPr>
            <a:r>
              <a:rPr lang="zh-CN" altLang="en-US" sz="2000" b="1" dirty="0" smtClean="0">
                <a:solidFill>
                  <a:srgbClr val="0000FF"/>
                </a:solidFill>
                <a:latin typeface="Times New Roman" pitchFamily="18" charset="0"/>
                <a:ea typeface="楷体_GB2312" pitchFamily="49" charset="-122"/>
                <a:cs typeface="Times New Roman" pitchFamily="18" charset="0"/>
              </a:rPr>
              <a:t>（</a:t>
            </a:r>
            <a:r>
              <a:rPr lang="en-US" altLang="zh-CN" sz="2000" b="1" dirty="0" smtClean="0">
                <a:solidFill>
                  <a:srgbClr val="0000FF"/>
                </a:solidFill>
                <a:latin typeface="Times New Roman" pitchFamily="18" charset="0"/>
                <a:ea typeface="楷体_GB2312" pitchFamily="49" charset="-122"/>
                <a:cs typeface="Times New Roman" pitchFamily="18" charset="0"/>
              </a:rPr>
              <a:t> 1 </a:t>
            </a:r>
            <a:r>
              <a:rPr lang="zh-CN" altLang="en-US" sz="2000" b="1" dirty="0" smtClean="0">
                <a:solidFill>
                  <a:srgbClr val="0000FF"/>
                </a:solidFill>
                <a:latin typeface="Times New Roman" pitchFamily="18" charset="0"/>
                <a:ea typeface="楷体_GB2312" pitchFamily="49" charset="-122"/>
                <a:cs typeface="Times New Roman" pitchFamily="18" charset="0"/>
              </a:rPr>
              <a:t>）各国政府之间使用的支付结算工具。</a:t>
            </a:r>
            <a:r>
              <a:rPr lang="zh-CN" altLang="en-US" sz="2000" dirty="0" smtClean="0">
                <a:latin typeface="Times New Roman" pitchFamily="18" charset="0"/>
                <a:ea typeface="楷体_GB2312" pitchFamily="49" charset="-122"/>
                <a:cs typeface="Times New Roman" pitchFamily="18" charset="0"/>
              </a:rPr>
              <a:t>包括</a:t>
            </a:r>
            <a:r>
              <a:rPr lang="zh-CN" altLang="en-US" sz="2000" b="1" dirty="0" smtClean="0">
                <a:solidFill>
                  <a:srgbClr val="0000FF"/>
                </a:solidFill>
                <a:latin typeface="Times New Roman" pitchFamily="18" charset="0"/>
                <a:ea typeface="楷体_GB2312" pitchFamily="49" charset="-122"/>
                <a:cs typeface="Times New Roman" pitchFamily="18" charset="0"/>
              </a:rPr>
              <a:t>货币性黄金和特别提款权</a:t>
            </a:r>
            <a:r>
              <a:rPr lang="zh-CN" altLang="en-US" sz="2000" dirty="0" smtClean="0">
                <a:latin typeface="Times New Roman" pitchFamily="18" charset="0"/>
                <a:ea typeface="楷体_GB2312" pitchFamily="49" charset="-122"/>
                <a:cs typeface="Times New Roman" pitchFamily="18" charset="0"/>
              </a:rPr>
              <a:t>，属于货币工具，使用范围小。（国际之间）</a:t>
            </a:r>
            <a:endParaRPr lang="en-US" altLang="zh-CN" sz="2000" dirty="0" smtClean="0">
              <a:latin typeface="Times New Roman" pitchFamily="18" charset="0"/>
              <a:ea typeface="楷体_GB2312" pitchFamily="49" charset="-122"/>
              <a:cs typeface="Times New Roman" pitchFamily="18" charset="0"/>
            </a:endParaRPr>
          </a:p>
          <a:p>
            <a:pPr lvl="1">
              <a:lnSpc>
                <a:spcPct val="150000"/>
              </a:lnSpc>
              <a:buFont typeface="Wingdings" pitchFamily="2" charset="2"/>
              <a:buChar char="ü"/>
            </a:pPr>
            <a:r>
              <a:rPr lang="zh-CN" altLang="en-US" sz="2000" b="1" dirty="0" smtClean="0">
                <a:solidFill>
                  <a:srgbClr val="0000FF"/>
                </a:solidFill>
                <a:latin typeface="楷体_GB2312" pitchFamily="49" charset="-122"/>
                <a:ea typeface="楷体_GB2312" pitchFamily="49" charset="-122"/>
                <a:sym typeface="Wingdings 2" pitchFamily="18" charset="2"/>
              </a:rPr>
              <a:t>（</a:t>
            </a:r>
            <a:r>
              <a:rPr lang="en-US" altLang="zh-CN" sz="2000" b="1" dirty="0" smtClean="0">
                <a:solidFill>
                  <a:srgbClr val="0000FF"/>
                </a:solidFill>
                <a:latin typeface="Times New Roman" pitchFamily="18" charset="0"/>
                <a:ea typeface="楷体_GB2312" pitchFamily="49" charset="-122"/>
                <a:cs typeface="Times New Roman" pitchFamily="18" charset="0"/>
                <a:sym typeface="Wingdings 2" pitchFamily="18" charset="2"/>
              </a:rPr>
              <a:t>2</a:t>
            </a:r>
            <a:r>
              <a:rPr lang="zh-CN" altLang="en-US" sz="2000" b="1" dirty="0" smtClean="0">
                <a:solidFill>
                  <a:srgbClr val="0000FF"/>
                </a:solidFill>
                <a:latin typeface="楷体_GB2312" pitchFamily="49" charset="-122"/>
                <a:ea typeface="楷体_GB2312" pitchFamily="49" charset="-122"/>
                <a:sym typeface="Wingdings 2" pitchFamily="18" charset="2"/>
              </a:rPr>
              <a:t>）通货与存款</a:t>
            </a:r>
            <a:r>
              <a:rPr lang="zh-CN" altLang="en-US" sz="2000" dirty="0" smtClean="0">
                <a:latin typeface="楷体_GB2312" pitchFamily="49" charset="-122"/>
                <a:ea typeface="楷体_GB2312" pitchFamily="49" charset="-122"/>
                <a:sym typeface="Wingdings 2" pitchFamily="18" charset="2"/>
              </a:rPr>
              <a:t>。是所有经济活动主体都可以使用的具有很强流动性的金融工具。（适合于经济体内部）</a:t>
            </a:r>
            <a:endParaRPr lang="en-US" altLang="zh-CN" sz="2000" dirty="0" smtClean="0">
              <a:latin typeface="楷体_GB2312" pitchFamily="49" charset="-122"/>
              <a:ea typeface="楷体_GB2312" pitchFamily="49" charset="-122"/>
              <a:sym typeface="Wingdings 2" pitchFamily="18" charset="2"/>
            </a:endParaRPr>
          </a:p>
          <a:p>
            <a:pPr lvl="1">
              <a:lnSpc>
                <a:spcPct val="150000"/>
              </a:lnSpc>
              <a:buFont typeface="Wingdings" pitchFamily="2" charset="2"/>
              <a:buChar char="ü"/>
            </a:pPr>
            <a:r>
              <a:rPr lang="zh-CN" altLang="en-US" sz="2000" b="1" dirty="0" smtClean="0">
                <a:solidFill>
                  <a:srgbClr val="0000FF"/>
                </a:solidFill>
                <a:latin typeface="楷体_GB2312" pitchFamily="49" charset="-122"/>
                <a:ea typeface="楷体_GB2312" pitchFamily="49" charset="-122"/>
                <a:sym typeface="Wingdings 2" pitchFamily="18" charset="2"/>
              </a:rPr>
              <a:t>（</a:t>
            </a:r>
            <a:r>
              <a:rPr lang="en-US" altLang="zh-CN" sz="2000" b="1" dirty="0" smtClean="0">
                <a:solidFill>
                  <a:srgbClr val="0000FF"/>
                </a:solidFill>
                <a:latin typeface="Times New Roman" pitchFamily="18" charset="0"/>
                <a:ea typeface="楷体_GB2312" pitchFamily="49" charset="-122"/>
                <a:cs typeface="Times New Roman" pitchFamily="18" charset="0"/>
                <a:sym typeface="Wingdings 2" pitchFamily="18" charset="2"/>
              </a:rPr>
              <a:t>3</a:t>
            </a:r>
            <a:r>
              <a:rPr lang="zh-CN" altLang="en-US" sz="2000" b="1" dirty="0" smtClean="0">
                <a:solidFill>
                  <a:srgbClr val="0000FF"/>
                </a:solidFill>
                <a:latin typeface="楷体_GB2312" pitchFamily="49" charset="-122"/>
                <a:ea typeface="楷体_GB2312" pitchFamily="49" charset="-122"/>
                <a:sym typeface="Wingdings 2" pitchFamily="18" charset="2"/>
              </a:rPr>
              <a:t>）债务证券</a:t>
            </a:r>
            <a:r>
              <a:rPr lang="zh-CN" altLang="en-US" sz="2000" dirty="0" smtClean="0">
                <a:latin typeface="楷体_GB2312" pitchFamily="49" charset="-122"/>
                <a:ea typeface="楷体_GB2312" pitchFamily="49" charset="-122"/>
                <a:sym typeface="Wingdings 2" pitchFamily="18" charset="2"/>
              </a:rPr>
              <a:t>。包括票据、大额可转让存单、债券、资产证券化产品等工具。</a:t>
            </a:r>
            <a:endParaRPr lang="en-US" altLang="zh-CN" sz="2000" dirty="0" smtClean="0">
              <a:latin typeface="楷体_GB2312" pitchFamily="49" charset="-122"/>
              <a:ea typeface="楷体_GB2312" pitchFamily="49" charset="-122"/>
              <a:sym typeface="Wingdings 2" pitchFamily="18" charset="2"/>
            </a:endParaRPr>
          </a:p>
          <a:p>
            <a:pPr lvl="1">
              <a:lnSpc>
                <a:spcPct val="150000"/>
              </a:lnSpc>
              <a:buFont typeface="Wingdings" pitchFamily="2" charset="2"/>
              <a:buChar char="ü"/>
            </a:pPr>
            <a:r>
              <a:rPr lang="zh-CN" altLang="en-US" sz="2000" b="1" dirty="0" smtClean="0">
                <a:solidFill>
                  <a:srgbClr val="0000FF"/>
                </a:solidFill>
                <a:latin typeface="楷体_GB2312" pitchFamily="49" charset="-122"/>
                <a:ea typeface="楷体_GB2312" pitchFamily="49" charset="-122"/>
                <a:sym typeface="Wingdings 2" pitchFamily="18" charset="2"/>
              </a:rPr>
              <a:t>（</a:t>
            </a:r>
            <a:r>
              <a:rPr lang="en-US" altLang="zh-CN" sz="2000" b="1" dirty="0" smtClean="0">
                <a:solidFill>
                  <a:srgbClr val="0000FF"/>
                </a:solidFill>
                <a:latin typeface="楷体_GB2312" pitchFamily="49" charset="-122"/>
                <a:ea typeface="楷体_GB2312" pitchFamily="49" charset="-122"/>
                <a:sym typeface="Wingdings 2" pitchFamily="18" charset="2"/>
              </a:rPr>
              <a:t>4</a:t>
            </a:r>
            <a:r>
              <a:rPr lang="zh-CN" altLang="en-US" sz="2000" b="1" dirty="0" smtClean="0">
                <a:solidFill>
                  <a:srgbClr val="0000FF"/>
                </a:solidFill>
                <a:latin typeface="楷体_GB2312" pitchFamily="49" charset="-122"/>
                <a:ea typeface="楷体_GB2312" pitchFamily="49" charset="-122"/>
                <a:sym typeface="Wingdings 2" pitchFamily="18" charset="2"/>
              </a:rPr>
              <a:t>）贷款</a:t>
            </a:r>
            <a:r>
              <a:rPr lang="zh-CN" altLang="en-US" sz="2000" dirty="0" smtClean="0">
                <a:latin typeface="楷体_GB2312" pitchFamily="49" charset="-122"/>
                <a:ea typeface="楷体_GB2312" pitchFamily="49" charset="-122"/>
                <a:sym typeface="Wingdings 2" pitchFamily="18" charset="2"/>
              </a:rPr>
              <a:t>。除常规贷款外，还包括回购协议和出借证券、黄金贷款或互换、金融租赁、信用卡债务等。</a:t>
            </a:r>
            <a:endParaRPr lang="en-US" altLang="zh-CN" sz="2000" dirty="0" smtClean="0">
              <a:latin typeface="楷体_GB2312" pitchFamily="49" charset="-122"/>
              <a:ea typeface="楷体_GB2312" pitchFamily="49" charset="-122"/>
              <a:sym typeface="Wingdings 2" pitchFamily="18" charset="2"/>
            </a:endParaRPr>
          </a:p>
          <a:p>
            <a:endParaRPr lang="zh-CN" altLang="en-US"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8229600" cy="927100"/>
          </a:xfrm>
        </p:spPr>
        <p:txBody>
          <a:bodyPr/>
          <a:lstStyle/>
          <a:p>
            <a:r>
              <a:rPr lang="zh-CN" altLang="en-US" dirty="0" smtClean="0">
                <a:latin typeface="Times New Roman" pitchFamily="18" charset="0"/>
                <a:ea typeface="隶书" pitchFamily="49" charset="-122"/>
                <a:cs typeface="Times New Roman" pitchFamily="18" charset="0"/>
              </a:rPr>
              <a:t>一、资产价格与利率</a:t>
            </a:r>
          </a:p>
        </p:txBody>
      </p:sp>
      <p:sp>
        <p:nvSpPr>
          <p:cNvPr id="3" name="内容占位符 2"/>
          <p:cNvSpPr>
            <a:spLocks noGrp="1"/>
          </p:cNvSpPr>
          <p:nvPr>
            <p:ph idx="1"/>
          </p:nvPr>
        </p:nvSpPr>
        <p:spPr>
          <a:xfrm>
            <a:off x="0" y="692696"/>
            <a:ext cx="8964488" cy="5572140"/>
          </a:xfrm>
        </p:spPr>
        <p:txBody>
          <a:bodyPr/>
          <a:lstStyle/>
          <a:p>
            <a:pPr>
              <a:buNone/>
            </a:pPr>
            <a:r>
              <a:rPr lang="zh-CN" altLang="en-US" sz="2800" b="1" dirty="0" smtClean="0">
                <a:solidFill>
                  <a:srgbClr val="0000FF"/>
                </a:solidFill>
                <a:latin typeface="楷体_GB2312" pitchFamily="49" charset="-122"/>
                <a:ea typeface="楷体_GB2312" pitchFamily="49" charset="-122"/>
                <a:sym typeface="Wingdings 2" pitchFamily="18" charset="2"/>
              </a:rPr>
              <a:t>（二）利率变化对资产价格的影响机制 </a:t>
            </a:r>
          </a:p>
          <a:p>
            <a:pPr>
              <a:buClr>
                <a:srgbClr val="0000FF"/>
              </a:buClr>
              <a:buNone/>
            </a:pPr>
            <a:r>
              <a:rPr lang="en-US" altLang="zh-CN" sz="2400" b="1" dirty="0" smtClean="0">
                <a:solidFill>
                  <a:srgbClr val="FF00FF"/>
                </a:solidFill>
                <a:latin typeface="Times New Roman" pitchFamily="18" charset="0"/>
                <a:ea typeface="楷体_GB2312" pitchFamily="49" charset="-122"/>
                <a:cs typeface="Times New Roman" pitchFamily="18" charset="0"/>
              </a:rPr>
              <a:t>   2</a:t>
            </a:r>
            <a:r>
              <a:rPr lang="zh-CN" altLang="en-US" sz="2400" b="1" dirty="0" smtClean="0">
                <a:solidFill>
                  <a:srgbClr val="FF00FF"/>
                </a:solidFill>
                <a:latin typeface="Times New Roman" pitchFamily="18" charset="0"/>
                <a:ea typeface="楷体_GB2312" pitchFamily="49" charset="-122"/>
                <a:cs typeface="Times New Roman" pitchFamily="18" charset="0"/>
              </a:rPr>
              <a:t>、供求对比变化</a:t>
            </a:r>
            <a:endParaRPr lang="en-US" altLang="zh-CN" sz="2400" dirty="0" smtClean="0">
              <a:latin typeface="楷体_GB2312" panose="02010609030101010101" pitchFamily="49" charset="-122"/>
              <a:ea typeface="楷体_GB2312" panose="02010609030101010101" pitchFamily="49" charset="-122"/>
            </a:endParaRPr>
          </a:p>
          <a:p>
            <a:pPr lvl="1">
              <a:lnSpc>
                <a:spcPct val="140000"/>
              </a:lnSpc>
              <a:buClr>
                <a:srgbClr val="0000FF"/>
              </a:buClr>
              <a:buFont typeface="Wingdings" pitchFamily="2" charset="2"/>
              <a:buChar char="ü"/>
            </a:pPr>
            <a:r>
              <a:rPr lang="zh-CN" altLang="en-US" sz="2200" dirty="0" smtClean="0">
                <a:latin typeface="楷体_GB2312" panose="02010609030101010101" pitchFamily="49" charset="-122"/>
                <a:ea typeface="楷体_GB2312" panose="02010609030101010101" pitchFamily="49" charset="-122"/>
              </a:rPr>
              <a:t>金融资产价格变化主要受制于</a:t>
            </a:r>
            <a:r>
              <a:rPr lang="zh-CN" altLang="en-US" sz="2200" b="1" dirty="0" smtClean="0">
                <a:solidFill>
                  <a:srgbClr val="7030A0"/>
                </a:solidFill>
                <a:latin typeface="楷体_GB2312" panose="02010609030101010101" pitchFamily="49" charset="-122"/>
                <a:ea typeface="楷体_GB2312" panose="02010609030101010101" pitchFamily="49" charset="-122"/>
              </a:rPr>
              <a:t>资产供给</a:t>
            </a:r>
            <a:r>
              <a:rPr lang="zh-CN" altLang="en-US" sz="2200" dirty="0" smtClean="0">
                <a:latin typeface="楷体_GB2312" panose="02010609030101010101" pitchFamily="49" charset="-122"/>
                <a:ea typeface="楷体_GB2312" panose="02010609030101010101" pitchFamily="49" charset="-122"/>
              </a:rPr>
              <a:t>与</a:t>
            </a:r>
            <a:r>
              <a:rPr lang="zh-CN" altLang="en-US" sz="2200" b="1" dirty="0" smtClean="0">
                <a:solidFill>
                  <a:srgbClr val="7030A0"/>
                </a:solidFill>
                <a:latin typeface="楷体_GB2312" panose="02010609030101010101" pitchFamily="49" charset="-122"/>
                <a:ea typeface="楷体_GB2312" panose="02010609030101010101" pitchFamily="49" charset="-122"/>
              </a:rPr>
              <a:t>需求</a:t>
            </a:r>
            <a:r>
              <a:rPr lang="zh-CN" altLang="en-US" sz="2200" dirty="0" smtClean="0">
                <a:latin typeface="楷体_GB2312" panose="02010609030101010101" pitchFamily="49" charset="-122"/>
                <a:ea typeface="楷体_GB2312" panose="02010609030101010101" pitchFamily="49" charset="-122"/>
              </a:rPr>
              <a:t>之间的力量对比。</a:t>
            </a:r>
            <a:endParaRPr lang="en-US" altLang="zh-CN" sz="2200" dirty="0" smtClean="0">
              <a:latin typeface="楷体_GB2312" panose="02010609030101010101" pitchFamily="49" charset="-122"/>
              <a:ea typeface="楷体_GB2312" panose="02010609030101010101" pitchFamily="49" charset="-122"/>
            </a:endParaRPr>
          </a:p>
          <a:p>
            <a:pPr lvl="1">
              <a:lnSpc>
                <a:spcPct val="140000"/>
              </a:lnSpc>
              <a:buClr>
                <a:srgbClr val="0000FF"/>
              </a:buClr>
              <a:buFont typeface="Wingdings" pitchFamily="2" charset="2"/>
              <a:buChar char="ü"/>
            </a:pPr>
            <a:r>
              <a:rPr lang="zh-CN" altLang="en-US" sz="2200" dirty="0" smtClean="0">
                <a:latin typeface="楷体_GB2312" panose="02010609030101010101" pitchFamily="49" charset="-122"/>
                <a:ea typeface="楷体_GB2312" panose="02010609030101010101" pitchFamily="49" charset="-122"/>
              </a:rPr>
              <a:t>需求可以用金融市场上</a:t>
            </a:r>
            <a:r>
              <a:rPr lang="zh-CN" altLang="en-US" sz="2200" b="1" dirty="0" smtClean="0">
                <a:solidFill>
                  <a:srgbClr val="7030A0"/>
                </a:solidFill>
                <a:latin typeface="楷体_GB2312" panose="02010609030101010101" pitchFamily="49" charset="-122"/>
                <a:ea typeface="楷体_GB2312" panose="02010609030101010101" pitchFamily="49" charset="-122"/>
              </a:rPr>
              <a:t>交易货币</a:t>
            </a:r>
            <a:r>
              <a:rPr lang="zh-CN" altLang="en-US" sz="2200" dirty="0" smtClean="0">
                <a:latin typeface="楷体_GB2312" panose="02010609030101010101" pitchFamily="49" charset="-122"/>
                <a:ea typeface="楷体_GB2312" panose="02010609030101010101" pitchFamily="49" charset="-122"/>
              </a:rPr>
              <a:t>的数量来表示。</a:t>
            </a:r>
            <a:endParaRPr lang="en-US" altLang="zh-CN" sz="2200" dirty="0" smtClean="0">
              <a:latin typeface="楷体_GB2312" panose="02010609030101010101" pitchFamily="49" charset="-122"/>
              <a:ea typeface="楷体_GB2312" panose="02010609030101010101" pitchFamily="49" charset="-122"/>
            </a:endParaRPr>
          </a:p>
          <a:p>
            <a:pPr lvl="1">
              <a:lnSpc>
                <a:spcPct val="140000"/>
              </a:lnSpc>
              <a:buClr>
                <a:srgbClr val="0000FF"/>
              </a:buClr>
              <a:buFont typeface="Wingdings" pitchFamily="2" charset="2"/>
              <a:buChar char="ü"/>
            </a:pPr>
            <a:r>
              <a:rPr lang="zh-CN" altLang="en-US" sz="2200" dirty="0" smtClean="0">
                <a:latin typeface="楷体_GB2312" panose="02010609030101010101" pitchFamily="49" charset="-122"/>
                <a:ea typeface="楷体_GB2312" panose="02010609030101010101" pitchFamily="49" charset="-122"/>
              </a:rPr>
              <a:t>利用交易性货币的</a:t>
            </a:r>
            <a:r>
              <a:rPr lang="zh-CN" altLang="en-US" sz="2200" b="1" dirty="0" smtClean="0">
                <a:solidFill>
                  <a:srgbClr val="7030A0"/>
                </a:solidFill>
                <a:latin typeface="楷体_GB2312" panose="02010609030101010101" pitchFamily="49" charset="-122"/>
                <a:ea typeface="楷体_GB2312" panose="02010609030101010101" pitchFamily="49" charset="-122"/>
              </a:rPr>
              <a:t>机会成本</a:t>
            </a:r>
            <a:r>
              <a:rPr lang="zh-CN" altLang="en-US" sz="2200" dirty="0" smtClean="0">
                <a:latin typeface="楷体_GB2312" panose="02010609030101010101" pitchFamily="49" charset="-122"/>
                <a:ea typeface="楷体_GB2312" panose="02010609030101010101" pitchFamily="49" charset="-122"/>
              </a:rPr>
              <a:t>变动可以刻画金融资产交易供求力量变动。</a:t>
            </a:r>
            <a:endParaRPr lang="en-US" altLang="zh-CN" sz="2200" dirty="0" smtClean="0">
              <a:latin typeface="楷体_GB2312" panose="02010609030101010101" pitchFamily="49" charset="-122"/>
              <a:ea typeface="楷体_GB2312" panose="02010609030101010101" pitchFamily="49" charset="-122"/>
            </a:endParaRPr>
          </a:p>
          <a:p>
            <a:pPr lvl="2">
              <a:lnSpc>
                <a:spcPct val="140000"/>
              </a:lnSpc>
              <a:buClr>
                <a:srgbClr val="0000FF"/>
              </a:buClr>
              <a:buFont typeface="Arial" pitchFamily="34" charset="0"/>
              <a:buChar char="•"/>
            </a:pPr>
            <a:r>
              <a:rPr lang="zh-CN" altLang="en-US" sz="2000" dirty="0" smtClean="0">
                <a:latin typeface="楷体_GB2312" panose="02010609030101010101" pitchFamily="49" charset="-122"/>
                <a:ea typeface="楷体_GB2312" panose="02010609030101010101" pitchFamily="49" charset="-122"/>
              </a:rPr>
              <a:t>利率上升时，交易性货币机会成本</a:t>
            </a:r>
            <a:r>
              <a:rPr lang="zh-CN" altLang="en-US" sz="2000" smtClean="0">
                <a:latin typeface="楷体_GB2312" panose="02010609030101010101" pitchFamily="49" charset="-122"/>
                <a:ea typeface="楷体_GB2312" panose="02010609030101010101" pitchFamily="49" charset="-122"/>
              </a:rPr>
              <a:t>上升</a:t>
            </a:r>
            <a:r>
              <a:rPr lang="zh-CN" altLang="en-US" sz="2000" smtClean="0">
                <a:latin typeface="楷体_GB2312" panose="02010609030101010101" pitchFamily="49" charset="-122"/>
                <a:ea typeface="楷体_GB2312" panose="02010609030101010101" pitchFamily="49" charset="-122"/>
              </a:rPr>
              <a:t>，导致</a:t>
            </a:r>
            <a:r>
              <a:rPr lang="zh-CN" altLang="en-US" sz="2000" dirty="0" smtClean="0">
                <a:latin typeface="楷体_GB2312" panose="02010609030101010101" pitchFamily="49" charset="-122"/>
                <a:ea typeface="楷体_GB2312" panose="02010609030101010101" pitchFamily="49" charset="-122"/>
              </a:rPr>
              <a:t>一部分货币回流到银行体系，资产供给相对需求过剩，价格下跌。利率下降时，资金流动方向相反，结果相反。</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dirty="0" smtClean="0">
                <a:latin typeface="Times New Roman" pitchFamily="18" charset="0"/>
                <a:ea typeface="隶书" pitchFamily="49" charset="-122"/>
                <a:cs typeface="Times New Roman" pitchFamily="18" charset="0"/>
              </a:rPr>
              <a:t>一、资产价格与利率</a:t>
            </a:r>
          </a:p>
        </p:txBody>
      </p:sp>
      <p:sp>
        <p:nvSpPr>
          <p:cNvPr id="3" name="内容占位符 2"/>
          <p:cNvSpPr>
            <a:spLocks noGrp="1"/>
          </p:cNvSpPr>
          <p:nvPr>
            <p:ph idx="1"/>
          </p:nvPr>
        </p:nvSpPr>
        <p:spPr>
          <a:xfrm>
            <a:off x="0" y="620688"/>
            <a:ext cx="8964488" cy="5572140"/>
          </a:xfrm>
        </p:spPr>
        <p:txBody>
          <a:bodyPr/>
          <a:lstStyle/>
          <a:p>
            <a:pPr>
              <a:buNone/>
            </a:pPr>
            <a:r>
              <a:rPr lang="zh-CN" altLang="en-US" sz="2800" b="1" dirty="0" smtClean="0">
                <a:solidFill>
                  <a:srgbClr val="0000FF"/>
                </a:solidFill>
                <a:latin typeface="楷体_GB2312" pitchFamily="49" charset="-122"/>
                <a:ea typeface="楷体_GB2312" pitchFamily="49" charset="-122"/>
                <a:sym typeface="Wingdings 2" pitchFamily="18" charset="2"/>
              </a:rPr>
              <a:t>（二）利率变化对资产价格的影响机制 </a:t>
            </a:r>
          </a:p>
          <a:p>
            <a:pPr>
              <a:buClr>
                <a:srgbClr val="0000FF"/>
              </a:buClr>
              <a:buNone/>
            </a:pPr>
            <a:r>
              <a:rPr lang="en-US" altLang="zh-CN" sz="2400" b="1" dirty="0" smtClean="0">
                <a:solidFill>
                  <a:srgbClr val="FF00FF"/>
                </a:solidFill>
                <a:latin typeface="Times New Roman" pitchFamily="18" charset="0"/>
                <a:ea typeface="楷体_GB2312" pitchFamily="49" charset="-122"/>
                <a:cs typeface="Times New Roman" pitchFamily="18" charset="0"/>
              </a:rPr>
              <a:t>   3</a:t>
            </a:r>
            <a:r>
              <a:rPr lang="zh-CN" altLang="en-US" sz="2400" b="1" dirty="0" smtClean="0">
                <a:solidFill>
                  <a:srgbClr val="FF00FF"/>
                </a:solidFill>
                <a:latin typeface="Times New Roman" pitchFamily="18" charset="0"/>
                <a:ea typeface="楷体_GB2312" pitchFamily="49" charset="-122"/>
                <a:cs typeface="Times New Roman" pitchFamily="18" charset="0"/>
              </a:rPr>
              <a:t>、无套利均衡机制</a:t>
            </a:r>
            <a:endParaRPr lang="en-US" altLang="zh-CN" sz="2400" dirty="0" smtClean="0">
              <a:latin typeface="楷体_GB2312" panose="02010609030101010101" pitchFamily="49" charset="-122"/>
              <a:ea typeface="楷体_GB2312" panose="02010609030101010101" pitchFamily="49" charset="-122"/>
            </a:endParaRPr>
          </a:p>
          <a:p>
            <a:pPr lvl="1">
              <a:lnSpc>
                <a:spcPct val="140000"/>
              </a:lnSpc>
              <a:buClr>
                <a:srgbClr val="0000FF"/>
              </a:buClr>
              <a:buFont typeface="Wingdings" pitchFamily="2" charset="2"/>
              <a:buChar char="u"/>
            </a:pPr>
            <a:r>
              <a:rPr lang="zh-CN" altLang="en-US" sz="2200" dirty="0" smtClean="0">
                <a:latin typeface="楷体_GB2312" pitchFamily="49" charset="-122"/>
                <a:ea typeface="楷体_GB2312" pitchFamily="49" charset="-122"/>
              </a:rPr>
              <a:t>债券与存款之间的套利均衡</a:t>
            </a:r>
            <a:endParaRPr lang="en-US" altLang="zh-CN" sz="2200" dirty="0" smtClean="0">
              <a:latin typeface="楷体_GB2312" pitchFamily="49" charset="-122"/>
              <a:ea typeface="楷体_GB2312" pitchFamily="49" charset="-122"/>
            </a:endParaRPr>
          </a:p>
          <a:p>
            <a:pPr lvl="2">
              <a:lnSpc>
                <a:spcPct val="140000"/>
              </a:lnSpc>
              <a:buClr>
                <a:srgbClr val="0000FF"/>
              </a:buClr>
              <a:buFont typeface="Wingdings" pitchFamily="2" charset="2"/>
              <a:buChar char="ü"/>
            </a:pPr>
            <a:r>
              <a:rPr lang="zh-CN" altLang="zh-CN" sz="1800" dirty="0" smtClean="0">
                <a:latin typeface="楷体_GB2312" pitchFamily="49" charset="-122"/>
                <a:ea typeface="楷体_GB2312" pitchFamily="49" charset="-122"/>
              </a:rPr>
              <a:t>利率变动之前，债券和存款两种资产的收益对比处于均衡水平，二者之间不存在套利空间。</a:t>
            </a:r>
            <a:endParaRPr lang="en-US" altLang="zh-CN" sz="1800" dirty="0" smtClean="0">
              <a:latin typeface="楷体_GB2312" pitchFamily="49" charset="-122"/>
              <a:ea typeface="楷体_GB2312" pitchFamily="49" charset="-122"/>
            </a:endParaRPr>
          </a:p>
          <a:p>
            <a:pPr lvl="2">
              <a:lnSpc>
                <a:spcPct val="140000"/>
              </a:lnSpc>
              <a:buClr>
                <a:srgbClr val="0000FF"/>
              </a:buClr>
              <a:buFont typeface="Wingdings" pitchFamily="2" charset="2"/>
              <a:buChar char="ü"/>
            </a:pPr>
            <a:r>
              <a:rPr lang="zh-CN" altLang="zh-CN" sz="1800" dirty="0" smtClean="0">
                <a:latin typeface="楷体_GB2312" pitchFamily="49" charset="-122"/>
                <a:ea typeface="楷体_GB2312" pitchFamily="49" charset="-122"/>
              </a:rPr>
              <a:t>利率上升以后，银行存款的收益水平提高，固定收益债券价格如果不变，就会产生套利空间，人们会抛售债券，增加存款，债券价格下跌。直至套利空间消失，债券和存款两种资产价格重新达到均衡。</a:t>
            </a:r>
            <a:endParaRPr lang="en-US" altLang="zh-CN" sz="1800" dirty="0" smtClean="0">
              <a:latin typeface="楷体_GB2312" pitchFamily="49" charset="-122"/>
              <a:ea typeface="楷体_GB2312" pitchFamily="49" charset="-122"/>
            </a:endParaRPr>
          </a:p>
          <a:p>
            <a:pPr lvl="1">
              <a:lnSpc>
                <a:spcPct val="140000"/>
              </a:lnSpc>
              <a:buClr>
                <a:srgbClr val="0000FF"/>
              </a:buClr>
              <a:buFont typeface="Wingdings" pitchFamily="2" charset="2"/>
              <a:buChar char="ü"/>
            </a:pPr>
            <a:endParaRPr lang="en-US" altLang="zh-CN" sz="22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dirty="0" smtClean="0">
                <a:latin typeface="Times New Roman" pitchFamily="18" charset="0"/>
                <a:ea typeface="隶书" pitchFamily="49" charset="-122"/>
                <a:cs typeface="Times New Roman" pitchFamily="18" charset="0"/>
              </a:rPr>
              <a:t>一、资产价格与利率</a:t>
            </a:r>
          </a:p>
        </p:txBody>
      </p:sp>
      <p:sp>
        <p:nvSpPr>
          <p:cNvPr id="3" name="内容占位符 2"/>
          <p:cNvSpPr>
            <a:spLocks noGrp="1"/>
          </p:cNvSpPr>
          <p:nvPr>
            <p:ph idx="1"/>
          </p:nvPr>
        </p:nvSpPr>
        <p:spPr>
          <a:xfrm>
            <a:off x="0" y="620688"/>
            <a:ext cx="8964488" cy="5572140"/>
          </a:xfrm>
        </p:spPr>
        <p:txBody>
          <a:bodyPr/>
          <a:lstStyle/>
          <a:p>
            <a:pPr>
              <a:buNone/>
            </a:pPr>
            <a:r>
              <a:rPr lang="zh-CN" altLang="en-US" sz="2800" b="1" dirty="0" smtClean="0">
                <a:solidFill>
                  <a:srgbClr val="0000FF"/>
                </a:solidFill>
                <a:latin typeface="楷体_GB2312" pitchFamily="49" charset="-122"/>
                <a:ea typeface="楷体_GB2312" pitchFamily="49" charset="-122"/>
                <a:sym typeface="Wingdings 2" pitchFamily="18" charset="2"/>
              </a:rPr>
              <a:t>（二）利率变化对资产价格的影响机制 </a:t>
            </a:r>
          </a:p>
          <a:p>
            <a:pPr lvl="1">
              <a:lnSpc>
                <a:spcPct val="140000"/>
              </a:lnSpc>
              <a:buClr>
                <a:srgbClr val="0000FF"/>
              </a:buClr>
              <a:buFont typeface="Wingdings" pitchFamily="2" charset="2"/>
              <a:buChar char="u"/>
            </a:pPr>
            <a:r>
              <a:rPr lang="zh-CN" altLang="en-US" sz="2200" dirty="0" smtClean="0">
                <a:latin typeface="楷体_GB2312" pitchFamily="49" charset="-122"/>
                <a:ea typeface="楷体_GB2312" pitchFamily="49" charset="-122"/>
              </a:rPr>
              <a:t>股票与存款之间的套利均衡</a:t>
            </a:r>
            <a:endParaRPr lang="en-US" altLang="zh-CN" sz="2200" dirty="0" smtClean="0">
              <a:latin typeface="楷体_GB2312" pitchFamily="49" charset="-122"/>
              <a:ea typeface="楷体_GB2312" pitchFamily="49" charset="-122"/>
            </a:endParaRPr>
          </a:p>
          <a:p>
            <a:pPr lvl="2">
              <a:lnSpc>
                <a:spcPct val="140000"/>
              </a:lnSpc>
              <a:buClr>
                <a:srgbClr val="0000FF"/>
              </a:buClr>
              <a:buFont typeface="Wingdings" pitchFamily="2" charset="2"/>
              <a:buChar char="ü"/>
            </a:pPr>
            <a:r>
              <a:rPr lang="zh-CN" altLang="zh-CN" sz="1800" dirty="0" smtClean="0">
                <a:latin typeface="楷体_GB2312" pitchFamily="49" charset="-122"/>
                <a:ea typeface="楷体_GB2312" pitchFamily="49" charset="-122"/>
              </a:rPr>
              <a:t>股票等非固定收益证券，在短期内，其收益率是已知的，等于最近一期实现的收益率</a:t>
            </a:r>
            <a:r>
              <a:rPr lang="zh-CN" altLang="en-US" sz="1800" dirty="0" smtClean="0">
                <a:latin typeface="楷体_GB2312" pitchFamily="49" charset="-122"/>
                <a:ea typeface="楷体_GB2312" pitchFamily="49" charset="-122"/>
              </a:rPr>
              <a:t>。</a:t>
            </a:r>
            <a:endParaRPr lang="en-US" altLang="zh-CN" sz="1800" dirty="0" smtClean="0">
              <a:latin typeface="楷体_GB2312" pitchFamily="49" charset="-122"/>
              <a:ea typeface="楷体_GB2312" pitchFamily="49" charset="-122"/>
            </a:endParaRPr>
          </a:p>
          <a:p>
            <a:pPr lvl="2">
              <a:lnSpc>
                <a:spcPct val="140000"/>
              </a:lnSpc>
              <a:buClr>
                <a:srgbClr val="0000FF"/>
              </a:buClr>
              <a:buFont typeface="Wingdings" pitchFamily="2" charset="2"/>
              <a:buChar char="ü"/>
            </a:pPr>
            <a:r>
              <a:rPr lang="zh-CN" altLang="zh-CN" sz="1800" dirty="0" smtClean="0">
                <a:latin typeface="楷体_GB2312" pitchFamily="49" charset="-122"/>
                <a:ea typeface="楷体_GB2312" pitchFamily="49" charset="-122"/>
              </a:rPr>
              <a:t>利率变动以前，股票与存款之间也存在无套利的均衡</a:t>
            </a:r>
            <a:endParaRPr lang="en-US" altLang="zh-CN" sz="1800" dirty="0" smtClean="0">
              <a:latin typeface="楷体_GB2312" pitchFamily="49" charset="-122"/>
              <a:ea typeface="楷体_GB2312" pitchFamily="49" charset="-122"/>
            </a:endParaRPr>
          </a:p>
          <a:p>
            <a:pPr lvl="2">
              <a:lnSpc>
                <a:spcPct val="140000"/>
              </a:lnSpc>
              <a:buClr>
                <a:srgbClr val="0000FF"/>
              </a:buClr>
              <a:buFont typeface="Wingdings" pitchFamily="2" charset="2"/>
              <a:buChar char="ü"/>
            </a:pPr>
            <a:r>
              <a:rPr lang="zh-CN" altLang="zh-CN" sz="1800" dirty="0" smtClean="0">
                <a:latin typeface="楷体_GB2312" pitchFamily="49" charset="-122"/>
                <a:ea typeface="楷体_GB2312" pitchFamily="49" charset="-122"/>
              </a:rPr>
              <a:t>利率变化后，均衡被打破，套利交易使股票价格调整到新的均衡水平。</a:t>
            </a:r>
            <a:endParaRPr lang="en-US" altLang="zh-CN" sz="1800" dirty="0" smtClean="0">
              <a:latin typeface="楷体_GB2312" pitchFamily="49" charset="-122"/>
              <a:ea typeface="楷体_GB2312" pitchFamily="49" charset="-122"/>
            </a:endParaRPr>
          </a:p>
          <a:p>
            <a:pPr lvl="1">
              <a:lnSpc>
                <a:spcPct val="140000"/>
              </a:lnSpc>
              <a:buClr>
                <a:srgbClr val="0000FF"/>
              </a:buClr>
              <a:buFont typeface="Wingdings" pitchFamily="2" charset="2"/>
              <a:buChar char="u"/>
            </a:pPr>
            <a:r>
              <a:rPr lang="zh-CN" altLang="zh-CN" sz="2200" dirty="0" smtClean="0">
                <a:latin typeface="楷体_GB2312" pitchFamily="49" charset="-122"/>
                <a:ea typeface="楷体_GB2312" pitchFamily="49" charset="-122"/>
              </a:rPr>
              <a:t>利率变化后，债券和股票等资产价格出现反方向变化。利率与金融资产价格之间的关系可以用金融资产价值评估模型反映出来。</a:t>
            </a:r>
            <a:endParaRPr lang="en-US" altLang="zh-CN" sz="2200" dirty="0" smtClean="0">
              <a:latin typeface="楷体_GB2312" pitchFamily="49" charset="-122"/>
              <a:ea typeface="楷体_GB2312" pitchFamily="49" charset="-122"/>
            </a:endParaRPr>
          </a:p>
          <a:p>
            <a:pPr lvl="1">
              <a:lnSpc>
                <a:spcPct val="140000"/>
              </a:lnSpc>
              <a:buClr>
                <a:srgbClr val="0000FF"/>
              </a:buClr>
              <a:buFont typeface="Wingdings" pitchFamily="2" charset="2"/>
              <a:buChar char="p"/>
            </a:pPr>
            <a:r>
              <a:rPr lang="zh-CN" altLang="en-US" sz="2200" dirty="0" smtClean="0">
                <a:latin typeface="楷体_GB2312" pitchFamily="49" charset="-122"/>
                <a:ea typeface="楷体_GB2312" pitchFamily="49" charset="-122"/>
              </a:rPr>
              <a:t>利率变化通过</a:t>
            </a:r>
            <a:r>
              <a:rPr lang="zh-CN" altLang="en-US" sz="2200" b="1" dirty="0" smtClean="0">
                <a:solidFill>
                  <a:srgbClr val="7030A0"/>
                </a:solidFill>
                <a:latin typeface="楷体_GB2312" pitchFamily="49" charset="-122"/>
                <a:ea typeface="楷体_GB2312" pitchFamily="49" charset="-122"/>
              </a:rPr>
              <a:t>预期</a:t>
            </a:r>
            <a:r>
              <a:rPr lang="zh-CN" altLang="en-US" sz="2200" dirty="0" smtClean="0">
                <a:latin typeface="楷体_GB2312" pitchFamily="49" charset="-122"/>
                <a:ea typeface="楷体_GB2312" pitchFamily="49" charset="-122"/>
              </a:rPr>
              <a:t>、</a:t>
            </a:r>
            <a:r>
              <a:rPr lang="zh-CN" altLang="en-US" sz="2200" b="1" dirty="0" smtClean="0">
                <a:solidFill>
                  <a:srgbClr val="7030A0"/>
                </a:solidFill>
                <a:latin typeface="楷体_GB2312" pitchFamily="49" charset="-122"/>
                <a:ea typeface="楷体_GB2312" pitchFamily="49" charset="-122"/>
              </a:rPr>
              <a:t>市场供求机制</a:t>
            </a:r>
            <a:r>
              <a:rPr lang="zh-CN" altLang="en-US" sz="2200" dirty="0" smtClean="0">
                <a:latin typeface="楷体_GB2312" pitchFamily="49" charset="-122"/>
                <a:ea typeface="楷体_GB2312" pitchFamily="49" charset="-122"/>
              </a:rPr>
              <a:t>、</a:t>
            </a:r>
            <a:r>
              <a:rPr lang="zh-CN" altLang="en-US" sz="2200" b="1" dirty="0" smtClean="0">
                <a:solidFill>
                  <a:srgbClr val="7030A0"/>
                </a:solidFill>
                <a:latin typeface="楷体_GB2312" pitchFamily="49" charset="-122"/>
                <a:ea typeface="楷体_GB2312" pitchFamily="49" charset="-122"/>
              </a:rPr>
              <a:t>无套利均衡机制</a:t>
            </a:r>
            <a:r>
              <a:rPr lang="zh-CN" altLang="en-US" sz="2200" dirty="0" smtClean="0">
                <a:latin typeface="楷体_GB2312" pitchFamily="49" charset="-122"/>
                <a:ea typeface="楷体_GB2312" pitchFamily="49" charset="-122"/>
              </a:rPr>
              <a:t>作用于金融资产价格，使资产价格出现反方向变化趋势。</a:t>
            </a:r>
          </a:p>
          <a:p>
            <a:pPr lvl="1">
              <a:lnSpc>
                <a:spcPct val="140000"/>
              </a:lnSpc>
              <a:buClr>
                <a:srgbClr val="0000FF"/>
              </a:buClr>
              <a:buFont typeface="Wingdings" pitchFamily="2" charset="2"/>
              <a:buChar char="u"/>
            </a:pPr>
            <a:endParaRPr lang="zh-CN" altLang="zh-CN" sz="2200" dirty="0" smtClean="0">
              <a:latin typeface="楷体_GB2312" pitchFamily="49" charset="-122"/>
              <a:ea typeface="楷体_GB2312" pitchFamily="49" charset="-122"/>
            </a:endParaRPr>
          </a:p>
          <a:p>
            <a:pPr lvl="1">
              <a:lnSpc>
                <a:spcPct val="140000"/>
              </a:lnSpc>
              <a:buClr>
                <a:srgbClr val="0000FF"/>
              </a:buClr>
              <a:buFont typeface="Wingdings" pitchFamily="2" charset="2"/>
              <a:buChar char="ü"/>
            </a:pPr>
            <a:endParaRPr lang="en-US" altLang="zh-CN" sz="22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istrator\桌面\谢谢.jpg"/>
          <p:cNvPicPr>
            <a:picLocks noChangeAspect="1" noChangeArrowheads="1"/>
          </p:cNvPicPr>
          <p:nvPr/>
        </p:nvPicPr>
        <p:blipFill>
          <a:blip r:embed="rId2" cstate="print"/>
          <a:srcRect r="7001"/>
          <a:stretch>
            <a:fillRect/>
          </a:stretch>
        </p:blipFill>
        <p:spPr bwMode="auto">
          <a:xfrm>
            <a:off x="142844" y="857232"/>
            <a:ext cx="8786812" cy="5286375"/>
          </a:xfrm>
          <a:prstGeom prst="rect">
            <a:avLst/>
          </a:prstGeom>
          <a:noFill/>
          <a:ln w="9525">
            <a:noFill/>
            <a:miter lim="800000"/>
            <a:headEnd/>
            <a:tailEnd/>
          </a:ln>
        </p:spPr>
      </p:pic>
      <p:sp>
        <p:nvSpPr>
          <p:cNvPr id="5" name="TextBox 50"/>
          <p:cNvSpPr txBox="1">
            <a:spLocks noChangeArrowheads="1"/>
          </p:cNvSpPr>
          <p:nvPr/>
        </p:nvSpPr>
        <p:spPr bwMode="auto">
          <a:xfrm>
            <a:off x="2571736" y="2357430"/>
            <a:ext cx="4414837" cy="1631950"/>
          </a:xfrm>
          <a:prstGeom prst="rect">
            <a:avLst/>
          </a:prstGeom>
          <a:noFill/>
          <a:ln w="9525">
            <a:noFill/>
            <a:miter lim="800000"/>
            <a:headEnd/>
            <a:tailEnd/>
          </a:ln>
        </p:spPr>
        <p:txBody>
          <a:bodyPr wrap="none">
            <a:spAutoFit/>
          </a:bodyPr>
          <a:lstStyle/>
          <a:p>
            <a:r>
              <a:rPr lang="zh-CN" altLang="en-US" sz="10000" b="1" dirty="0">
                <a:solidFill>
                  <a:srgbClr val="FFFF00"/>
                </a:solidFill>
                <a:latin typeface="微软雅黑" pitchFamily="34" charset="-122"/>
                <a:ea typeface="微软雅黑" pitchFamily="34" charset="-122"/>
              </a:rPr>
              <a:t>谢 谢！</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0"/>
            <a:ext cx="8712968" cy="4525963"/>
          </a:xfrm>
        </p:spPr>
        <p:txBody>
          <a:bodyPr/>
          <a:lstStyle/>
          <a:p>
            <a:pPr lvl="1">
              <a:lnSpc>
                <a:spcPct val="150000"/>
              </a:lnSpc>
              <a:buFont typeface="Wingdings" pitchFamily="2" charset="2"/>
              <a:buChar char="ü"/>
            </a:pPr>
            <a:r>
              <a:rPr lang="zh-CN" altLang="en-US" sz="2000" b="1" dirty="0" smtClean="0">
                <a:solidFill>
                  <a:srgbClr val="0000FF"/>
                </a:solidFill>
                <a:latin typeface="Times New Roman" pitchFamily="18" charset="0"/>
                <a:ea typeface="楷体_GB2312" pitchFamily="49" charset="-122"/>
                <a:cs typeface="Times New Roman" pitchFamily="18" charset="0"/>
                <a:sym typeface="Wingdings 2" pitchFamily="18" charset="2"/>
              </a:rPr>
              <a:t>（</a:t>
            </a:r>
            <a:r>
              <a:rPr lang="en-US" altLang="zh-CN" sz="2000" b="1" dirty="0" smtClean="0">
                <a:solidFill>
                  <a:srgbClr val="0000FF"/>
                </a:solidFill>
                <a:latin typeface="Times New Roman" pitchFamily="18" charset="0"/>
                <a:ea typeface="楷体_GB2312" pitchFamily="49" charset="-122"/>
                <a:cs typeface="Times New Roman" pitchFamily="18" charset="0"/>
                <a:sym typeface="Wingdings 2" pitchFamily="18" charset="2"/>
              </a:rPr>
              <a:t>5</a:t>
            </a:r>
            <a:r>
              <a:rPr lang="zh-CN" altLang="en-US" sz="2000" b="1" dirty="0" smtClean="0">
                <a:solidFill>
                  <a:srgbClr val="0000FF"/>
                </a:solidFill>
                <a:latin typeface="Times New Roman" pitchFamily="18" charset="0"/>
                <a:ea typeface="楷体_GB2312" pitchFamily="49" charset="-122"/>
                <a:cs typeface="Times New Roman" pitchFamily="18" charset="0"/>
                <a:sym typeface="Wingdings 2" pitchFamily="18" charset="2"/>
              </a:rPr>
              <a:t>）股权和投资基金份额</a:t>
            </a:r>
            <a:r>
              <a:rPr lang="zh-CN" altLang="en-US" sz="2000" dirty="0" smtClean="0">
                <a:latin typeface="楷体_GB2312" pitchFamily="49" charset="-122"/>
                <a:ea typeface="楷体_GB2312" pitchFamily="49" charset="-122"/>
                <a:sym typeface="Wingdings 2" pitchFamily="18" charset="2"/>
              </a:rPr>
              <a:t>。股权包括上市公司股票、非上市公司股票和其他股权（如准公司股权）；投资基金份额包括互助基金份额或单位，非互助仅仅份额或单位。</a:t>
            </a:r>
            <a:endParaRPr lang="en-US" altLang="zh-CN" sz="2000" dirty="0" smtClean="0">
              <a:latin typeface="楷体_GB2312" pitchFamily="49" charset="-122"/>
              <a:ea typeface="楷体_GB2312" pitchFamily="49" charset="-122"/>
              <a:sym typeface="Wingdings 2" pitchFamily="18" charset="2"/>
            </a:endParaRPr>
          </a:p>
          <a:p>
            <a:pPr lvl="1">
              <a:lnSpc>
                <a:spcPct val="150000"/>
              </a:lnSpc>
              <a:buFont typeface="Wingdings" pitchFamily="2" charset="2"/>
              <a:buChar char="ü"/>
            </a:pPr>
            <a:r>
              <a:rPr lang="zh-CN" altLang="en-US" sz="2000" b="1" dirty="0" smtClean="0">
                <a:solidFill>
                  <a:srgbClr val="0000FF"/>
                </a:solidFill>
                <a:latin typeface="Times New Roman" pitchFamily="18" charset="0"/>
                <a:ea typeface="楷体_GB2312" pitchFamily="49" charset="-122"/>
                <a:cs typeface="Times New Roman" pitchFamily="18" charset="0"/>
                <a:sym typeface="Wingdings 2" pitchFamily="18" charset="2"/>
              </a:rPr>
              <a:t>（</a:t>
            </a:r>
            <a:r>
              <a:rPr lang="en-US" altLang="zh-CN" sz="2000" b="1" dirty="0" smtClean="0">
                <a:solidFill>
                  <a:srgbClr val="0000FF"/>
                </a:solidFill>
                <a:latin typeface="Times New Roman" pitchFamily="18" charset="0"/>
                <a:ea typeface="楷体_GB2312" pitchFamily="49" charset="-122"/>
                <a:cs typeface="Times New Roman" pitchFamily="18" charset="0"/>
                <a:sym typeface="Wingdings 2" pitchFamily="18" charset="2"/>
              </a:rPr>
              <a:t>6</a:t>
            </a:r>
            <a:r>
              <a:rPr lang="zh-CN" altLang="en-US" sz="2000" b="1" dirty="0" smtClean="0">
                <a:solidFill>
                  <a:srgbClr val="0000FF"/>
                </a:solidFill>
                <a:latin typeface="Times New Roman" pitchFamily="18" charset="0"/>
                <a:ea typeface="楷体_GB2312" pitchFamily="49" charset="-122"/>
                <a:cs typeface="Times New Roman" pitchFamily="18" charset="0"/>
                <a:sym typeface="Wingdings 2" pitchFamily="18" charset="2"/>
              </a:rPr>
              <a:t>）保险、养老金与非标准化担保计划</a:t>
            </a:r>
            <a:r>
              <a:rPr lang="zh-CN" altLang="en-US" sz="2000" dirty="0" smtClean="0">
                <a:latin typeface="楷体_GB2312" pitchFamily="49" charset="-122"/>
                <a:ea typeface="楷体_GB2312" pitchFamily="49" charset="-122"/>
                <a:sym typeface="Wingdings 2" pitchFamily="18" charset="2"/>
              </a:rPr>
              <a:t>。包括非寿险技术准备金、寿险与养老金、年金与非年金权益、对养老金管理人的索赔等。</a:t>
            </a:r>
            <a:endParaRPr lang="en-US" altLang="zh-CN" sz="2000" dirty="0" smtClean="0">
              <a:latin typeface="楷体_GB2312" pitchFamily="49" charset="-122"/>
              <a:ea typeface="楷体_GB2312" pitchFamily="49" charset="-122"/>
              <a:sym typeface="Wingdings 2" pitchFamily="18" charset="2"/>
            </a:endParaRPr>
          </a:p>
          <a:p>
            <a:pPr lvl="1">
              <a:lnSpc>
                <a:spcPct val="150000"/>
              </a:lnSpc>
              <a:buFont typeface="Wingdings" pitchFamily="2" charset="2"/>
              <a:buChar char="ü"/>
            </a:pPr>
            <a:r>
              <a:rPr lang="zh-CN" altLang="en-US" sz="2000" b="1" dirty="0" smtClean="0">
                <a:solidFill>
                  <a:srgbClr val="0000FF"/>
                </a:solidFill>
                <a:latin typeface="Times New Roman" pitchFamily="18" charset="0"/>
                <a:ea typeface="楷体_GB2312" pitchFamily="49" charset="-122"/>
                <a:cs typeface="Times New Roman" pitchFamily="18" charset="0"/>
                <a:sym typeface="Wingdings 2" pitchFamily="18" charset="2"/>
              </a:rPr>
              <a:t>（</a:t>
            </a:r>
            <a:r>
              <a:rPr lang="en-US" altLang="zh-CN" sz="2000" b="1" dirty="0" smtClean="0">
                <a:solidFill>
                  <a:srgbClr val="0000FF"/>
                </a:solidFill>
                <a:latin typeface="Times New Roman" pitchFamily="18" charset="0"/>
                <a:ea typeface="楷体_GB2312" pitchFamily="49" charset="-122"/>
                <a:cs typeface="Times New Roman" pitchFamily="18" charset="0"/>
                <a:sym typeface="Wingdings 2" pitchFamily="18" charset="2"/>
              </a:rPr>
              <a:t>7</a:t>
            </a:r>
            <a:r>
              <a:rPr lang="zh-CN" altLang="en-US" sz="2000" b="1" dirty="0" smtClean="0">
                <a:solidFill>
                  <a:srgbClr val="0000FF"/>
                </a:solidFill>
                <a:latin typeface="Times New Roman" pitchFamily="18" charset="0"/>
                <a:ea typeface="楷体_GB2312" pitchFamily="49" charset="-122"/>
                <a:cs typeface="Times New Roman" pitchFamily="18" charset="0"/>
                <a:sym typeface="Wingdings 2" pitchFamily="18" charset="2"/>
              </a:rPr>
              <a:t>）金融衍生工具与雇员股票期权</a:t>
            </a:r>
            <a:r>
              <a:rPr lang="zh-CN" altLang="en-US" sz="2000" dirty="0" smtClean="0">
                <a:latin typeface="楷体_GB2312" pitchFamily="49" charset="-122"/>
                <a:ea typeface="楷体_GB2312" pitchFamily="49" charset="-122"/>
                <a:sym typeface="Wingdings 2" pitchFamily="18" charset="2"/>
              </a:rPr>
              <a:t>。金融衍生工具包括远期类、期权类和信用衍生品等，具有较强的对冲能力；雇员股票期权是公司治理中的一种激励机制设计。</a:t>
            </a:r>
            <a:endParaRPr lang="en-US" altLang="zh-CN" sz="2000" dirty="0" smtClean="0">
              <a:latin typeface="楷体_GB2312" pitchFamily="49" charset="-122"/>
              <a:ea typeface="楷体_GB2312" pitchFamily="49" charset="-122"/>
              <a:sym typeface="Wingdings 2" pitchFamily="18" charset="2"/>
            </a:endParaRPr>
          </a:p>
          <a:p>
            <a:pPr lvl="1">
              <a:lnSpc>
                <a:spcPct val="150000"/>
              </a:lnSpc>
              <a:buFont typeface="Wingdings" pitchFamily="2" charset="2"/>
              <a:buChar char="ü"/>
            </a:pPr>
            <a:r>
              <a:rPr lang="zh-CN" altLang="en-US" sz="2000" b="1" dirty="0" smtClean="0">
                <a:solidFill>
                  <a:srgbClr val="0000FF"/>
                </a:solidFill>
                <a:latin typeface="楷体_GB2312" pitchFamily="49" charset="-122"/>
                <a:ea typeface="楷体_GB2312" pitchFamily="49" charset="-122"/>
                <a:sym typeface="Wingdings 2" pitchFamily="18" charset="2"/>
              </a:rPr>
              <a:t>（</a:t>
            </a:r>
            <a:r>
              <a:rPr lang="en-US" altLang="zh-CN" sz="2000" b="1" dirty="0" smtClean="0">
                <a:solidFill>
                  <a:srgbClr val="0000FF"/>
                </a:solidFill>
                <a:latin typeface="楷体_GB2312" pitchFamily="49" charset="-122"/>
                <a:ea typeface="楷体_GB2312" pitchFamily="49" charset="-122"/>
                <a:sym typeface="Wingdings 2" pitchFamily="18" charset="2"/>
              </a:rPr>
              <a:t>8</a:t>
            </a:r>
            <a:r>
              <a:rPr lang="zh-CN" altLang="en-US" sz="2000" b="1" dirty="0" smtClean="0">
                <a:solidFill>
                  <a:srgbClr val="0000FF"/>
                </a:solidFill>
                <a:latin typeface="楷体_GB2312" pitchFamily="49" charset="-122"/>
                <a:ea typeface="楷体_GB2312" pitchFamily="49" charset="-122"/>
                <a:sym typeface="Wingdings 2" pitchFamily="18" charset="2"/>
              </a:rPr>
              <a:t>）其他应收或应付账款</a:t>
            </a:r>
            <a:r>
              <a:rPr lang="zh-CN" altLang="en-US" sz="2000" dirty="0" smtClean="0">
                <a:latin typeface="楷体_GB2312" pitchFamily="49" charset="-122"/>
                <a:ea typeface="楷体_GB2312" pitchFamily="49" charset="-122"/>
                <a:sym typeface="Wingdings 2" pitchFamily="18" charset="2"/>
              </a:rPr>
              <a:t>。流动性最弱。</a:t>
            </a:r>
            <a:endParaRPr lang="en-US" altLang="zh-CN" sz="2000" dirty="0" smtClean="0">
              <a:latin typeface="楷体_GB2312" pitchFamily="49" charset="-122"/>
              <a:ea typeface="楷体_GB2312" pitchFamily="49" charset="-122"/>
              <a:sym typeface="Wingdings 2" pitchFamily="18" charset="2"/>
            </a:endParaRPr>
          </a:p>
          <a:p>
            <a:pPr>
              <a:lnSpc>
                <a:spcPct val="150000"/>
              </a:lnSpc>
              <a:buFont typeface="Wingdings" pitchFamily="2" charset="2"/>
              <a:buChar char="Ø"/>
            </a:pPr>
            <a:r>
              <a:rPr lang="zh-CN" altLang="en-US" sz="2400" dirty="0" smtClean="0">
                <a:latin typeface="楷体_GB2312" pitchFamily="49" charset="-122"/>
                <a:ea typeface="楷体_GB2312" pitchFamily="49" charset="-122"/>
              </a:rPr>
              <a:t>特点：该</a:t>
            </a:r>
            <a:r>
              <a:rPr lang="zh-CN" altLang="zh-CN" sz="2400" dirty="0" smtClean="0">
                <a:latin typeface="楷体_GB2312" pitchFamily="49" charset="-122"/>
                <a:ea typeface="楷体_GB2312" pitchFamily="49" charset="-122"/>
              </a:rPr>
              <a:t>分类标准强调了与</a:t>
            </a:r>
            <a:r>
              <a:rPr lang="zh-CN" altLang="zh-CN" sz="2400" b="1" dirty="0" smtClean="0">
                <a:solidFill>
                  <a:srgbClr val="0000FF"/>
                </a:solidFill>
                <a:latin typeface="楷体_GB2312" pitchFamily="49" charset="-122"/>
                <a:ea typeface="楷体_GB2312" pitchFamily="49" charset="-122"/>
              </a:rPr>
              <a:t>金融工具交易主体分类原则上</a:t>
            </a:r>
            <a:r>
              <a:rPr lang="zh-CN" altLang="zh-CN" sz="2400" dirty="0" smtClean="0">
                <a:latin typeface="楷体_GB2312" pitchFamily="49" charset="-122"/>
                <a:ea typeface="楷体_GB2312" pitchFamily="49" charset="-122"/>
              </a:rPr>
              <a:t>保持一致的特点，以</a:t>
            </a:r>
            <a:r>
              <a:rPr lang="zh-CN" altLang="zh-CN" sz="2400" b="1" dirty="0" smtClean="0">
                <a:solidFill>
                  <a:srgbClr val="0000FF"/>
                </a:solidFill>
                <a:latin typeface="楷体_GB2312" pitchFamily="49" charset="-122"/>
                <a:ea typeface="楷体_GB2312" pitchFamily="49" charset="-122"/>
              </a:rPr>
              <a:t>金融工具的法律特征和债权人、债务人基本关系的法律特征</a:t>
            </a:r>
            <a:r>
              <a:rPr lang="zh-CN" altLang="zh-CN" sz="2400" dirty="0" smtClean="0">
                <a:latin typeface="楷体_GB2312" pitchFamily="49" charset="-122"/>
                <a:ea typeface="楷体_GB2312" pitchFamily="49" charset="-122"/>
              </a:rPr>
              <a:t>作为主要分类标志，分类目的明确，也具有灵活性和动态性特点</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sym typeface="Wingdings 2" pitchFamily="18" charset="2"/>
            </a:endParaRPr>
          </a:p>
          <a:p>
            <a:endParaRPr lang="zh-CN" alt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0"/>
            <a:ext cx="8712968" cy="4525963"/>
          </a:xfrm>
        </p:spPr>
        <p:txBody>
          <a:bodyPr/>
          <a:lstStyle/>
          <a:p>
            <a:pPr>
              <a:buNone/>
            </a:pPr>
            <a:r>
              <a:rPr lang="en-US" altLang="zh-CN" sz="2800" b="1" dirty="0" smtClean="0">
                <a:solidFill>
                  <a:srgbClr val="FF00FF"/>
                </a:solidFill>
                <a:latin typeface="Times New Roman" pitchFamily="18" charset="0"/>
                <a:ea typeface="楷体_GB2312" pitchFamily="49" charset="-122"/>
                <a:cs typeface="Times New Roman" pitchFamily="18" charset="0"/>
              </a:rPr>
              <a:t>2</a:t>
            </a:r>
            <a:r>
              <a:rPr lang="zh-CN" altLang="en-US" sz="2800" b="1" dirty="0" smtClean="0">
                <a:solidFill>
                  <a:srgbClr val="FF00FF"/>
                </a:solidFill>
                <a:latin typeface="Times New Roman" pitchFamily="18" charset="0"/>
                <a:ea typeface="楷体_GB2312" pitchFamily="49" charset="-122"/>
                <a:cs typeface="Times New Roman" pitchFamily="18" charset="0"/>
              </a:rPr>
              <a:t>、金融市场投资者交易角度的分类标准与特点</a:t>
            </a:r>
            <a:endParaRPr lang="zh-CN" altLang="zh-CN" sz="2800" b="1" dirty="0" smtClean="0">
              <a:solidFill>
                <a:srgbClr val="FF00FF"/>
              </a:solidFill>
              <a:latin typeface="Times New Roman" pitchFamily="18" charset="0"/>
              <a:ea typeface="楷体_GB2312" pitchFamily="49" charset="-122"/>
              <a:cs typeface="Times New Roman" pitchFamily="18" charset="0"/>
            </a:endParaRPr>
          </a:p>
          <a:p>
            <a:pPr>
              <a:lnSpc>
                <a:spcPct val="150000"/>
              </a:lnSpc>
              <a:buClr>
                <a:srgbClr val="FF0000"/>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从金融市场</a:t>
            </a:r>
            <a:r>
              <a:rPr lang="zh-CN" altLang="en-US" sz="2400" b="1" dirty="0" smtClean="0">
                <a:solidFill>
                  <a:srgbClr val="0000FF"/>
                </a:solidFill>
                <a:latin typeface="楷体_GB2312" pitchFamily="49" charset="-122"/>
                <a:ea typeface="楷体_GB2312" pitchFamily="49" charset="-122"/>
                <a:sym typeface="Wingdings 2" pitchFamily="18" charset="2"/>
              </a:rPr>
              <a:t>投资者</a:t>
            </a:r>
            <a:r>
              <a:rPr lang="zh-CN" altLang="en-US" sz="2400" dirty="0" smtClean="0">
                <a:latin typeface="楷体_GB2312" pitchFamily="49" charset="-122"/>
                <a:ea typeface="楷体_GB2312" pitchFamily="49" charset="-122"/>
                <a:sym typeface="Wingdings 2" pitchFamily="18" charset="2"/>
              </a:rPr>
              <a:t>角度看，按照金融工具赋予</a:t>
            </a:r>
            <a:r>
              <a:rPr lang="zh-CN" altLang="en-US" sz="2400" b="1" dirty="0" smtClean="0">
                <a:solidFill>
                  <a:srgbClr val="0000FF"/>
                </a:solidFill>
                <a:latin typeface="楷体_GB2312" pitchFamily="49" charset="-122"/>
                <a:ea typeface="楷体_GB2312" pitchFamily="49" charset="-122"/>
                <a:sym typeface="Wingdings 2" pitchFamily="18" charset="2"/>
              </a:rPr>
              <a:t>持有人的权利</a:t>
            </a:r>
            <a:r>
              <a:rPr lang="zh-CN" altLang="en-US" sz="2400" dirty="0" smtClean="0">
                <a:latin typeface="楷体_GB2312" pitchFamily="49" charset="-122"/>
                <a:ea typeface="楷体_GB2312" pitchFamily="49" charset="-122"/>
                <a:sym typeface="Wingdings 2" pitchFamily="18" charset="2"/>
              </a:rPr>
              <a:t>和</a:t>
            </a:r>
            <a:r>
              <a:rPr lang="zh-CN" altLang="en-US" sz="2400" b="1" dirty="0" smtClean="0">
                <a:solidFill>
                  <a:srgbClr val="0000FF"/>
                </a:solidFill>
                <a:latin typeface="楷体_GB2312" pitchFamily="49" charset="-122"/>
                <a:ea typeface="楷体_GB2312" pitchFamily="49" charset="-122"/>
                <a:sym typeface="Wingdings 2" pitchFamily="18" charset="2"/>
              </a:rPr>
              <a:t>应履行的义务</a:t>
            </a:r>
            <a:r>
              <a:rPr lang="zh-CN" altLang="en-US" sz="2400" dirty="0" smtClean="0">
                <a:latin typeface="楷体_GB2312" pitchFamily="49" charset="-122"/>
                <a:ea typeface="楷体_GB2312" pitchFamily="49" charset="-122"/>
                <a:sym typeface="Wingdings 2" pitchFamily="18" charset="2"/>
              </a:rPr>
              <a:t>作为分类标准，可以将金融工具大体分为</a:t>
            </a:r>
            <a:r>
              <a:rPr lang="zh-CN" altLang="en-US" sz="2400" b="1" dirty="0" smtClean="0">
                <a:solidFill>
                  <a:srgbClr val="0000FF"/>
                </a:solidFill>
                <a:latin typeface="楷体_GB2312" pitchFamily="49" charset="-122"/>
                <a:ea typeface="楷体_GB2312" pitchFamily="49" charset="-122"/>
                <a:sym typeface="Wingdings 2" pitchFamily="18" charset="2"/>
              </a:rPr>
              <a:t>债权类</a:t>
            </a:r>
            <a:r>
              <a:rPr lang="zh-CN" altLang="en-US" sz="2400" dirty="0" smtClean="0">
                <a:latin typeface="楷体_GB2312" pitchFamily="49" charset="-122"/>
                <a:ea typeface="楷体_GB2312" pitchFamily="49" charset="-122"/>
                <a:sym typeface="Wingdings 2" pitchFamily="18" charset="2"/>
              </a:rPr>
              <a:t>、</a:t>
            </a:r>
            <a:r>
              <a:rPr lang="zh-CN" altLang="en-US" sz="2400" b="1" dirty="0" smtClean="0">
                <a:solidFill>
                  <a:srgbClr val="0000FF"/>
                </a:solidFill>
                <a:latin typeface="楷体_GB2312" pitchFamily="49" charset="-122"/>
                <a:ea typeface="楷体_GB2312" pitchFamily="49" charset="-122"/>
                <a:sym typeface="Wingdings 2" pitchFamily="18" charset="2"/>
              </a:rPr>
              <a:t>股权类</a:t>
            </a:r>
            <a:r>
              <a:rPr lang="zh-CN" altLang="en-US" sz="2400" dirty="0" smtClean="0">
                <a:latin typeface="楷体_GB2312" pitchFamily="49" charset="-122"/>
                <a:ea typeface="楷体_GB2312" pitchFamily="49" charset="-122"/>
                <a:sym typeface="Wingdings 2" pitchFamily="18" charset="2"/>
              </a:rPr>
              <a:t>、</a:t>
            </a:r>
            <a:r>
              <a:rPr lang="zh-CN" altLang="en-US" sz="2400" b="1" dirty="0" smtClean="0">
                <a:solidFill>
                  <a:srgbClr val="0000FF"/>
                </a:solidFill>
                <a:latin typeface="楷体_GB2312" pitchFamily="49" charset="-122"/>
                <a:ea typeface="楷体_GB2312" pitchFamily="49" charset="-122"/>
                <a:sym typeface="Wingdings 2" pitchFamily="18" charset="2"/>
              </a:rPr>
              <a:t>衍生类</a:t>
            </a:r>
            <a:r>
              <a:rPr lang="zh-CN" altLang="en-US" sz="2400" dirty="0" smtClean="0">
                <a:latin typeface="楷体_GB2312" pitchFamily="49" charset="-122"/>
                <a:ea typeface="楷体_GB2312" pitchFamily="49" charset="-122"/>
                <a:sym typeface="Wingdings 2" pitchFamily="18" charset="2"/>
              </a:rPr>
              <a:t>和</a:t>
            </a:r>
            <a:r>
              <a:rPr lang="zh-CN" altLang="en-US" sz="2400" b="1" dirty="0" smtClean="0">
                <a:solidFill>
                  <a:srgbClr val="0000FF"/>
                </a:solidFill>
                <a:latin typeface="楷体_GB2312" pitchFamily="49" charset="-122"/>
                <a:ea typeface="楷体_GB2312" pitchFamily="49" charset="-122"/>
                <a:sym typeface="Wingdings 2" pitchFamily="18" charset="2"/>
              </a:rPr>
              <a:t>合成类</a:t>
            </a:r>
            <a:r>
              <a:rPr lang="zh-CN" altLang="en-US" sz="2400" dirty="0" smtClean="0">
                <a:latin typeface="楷体_GB2312" pitchFamily="49" charset="-122"/>
                <a:ea typeface="楷体_GB2312" pitchFamily="49" charset="-122"/>
                <a:sym typeface="Wingdings 2" pitchFamily="18" charset="2"/>
              </a:rPr>
              <a:t>四大类金融工具。</a:t>
            </a:r>
            <a:endParaRPr lang="en-US" altLang="zh-CN" sz="2400" b="1" dirty="0" smtClean="0">
              <a:latin typeface="楷体_GB2312" pitchFamily="49" charset="-122"/>
              <a:ea typeface="楷体_GB2312" pitchFamily="49" charset="-122"/>
              <a:sym typeface="Wingdings 2" pitchFamily="18" charset="2"/>
            </a:endParaRPr>
          </a:p>
          <a:p>
            <a:pPr lvl="1">
              <a:lnSpc>
                <a:spcPct val="150000"/>
              </a:lnSpc>
              <a:buFont typeface="Wingdings" pitchFamily="2" charset="2"/>
              <a:buChar char="ü"/>
            </a:pPr>
            <a:r>
              <a:rPr lang="zh-CN" altLang="en-US" sz="2000" b="1" dirty="0" smtClean="0">
                <a:solidFill>
                  <a:srgbClr val="0000FF"/>
                </a:solidFill>
                <a:latin typeface="楷体_GB2312" pitchFamily="49" charset="-122"/>
                <a:ea typeface="楷体_GB2312" pitchFamily="49" charset="-122"/>
              </a:rPr>
              <a:t>债权类金融工具</a:t>
            </a:r>
            <a:r>
              <a:rPr lang="zh-CN" altLang="en-US" sz="2000" dirty="0" smtClean="0">
                <a:latin typeface="楷体_GB2312" pitchFamily="49" charset="-122"/>
                <a:ea typeface="楷体_GB2312" pitchFamily="49" charset="-122"/>
              </a:rPr>
              <a:t>：载明的是持有人对发行人的</a:t>
            </a:r>
            <a:r>
              <a:rPr lang="zh-CN" altLang="en-US" sz="2000" b="1" dirty="0" smtClean="0">
                <a:solidFill>
                  <a:srgbClr val="0000FF"/>
                </a:solidFill>
                <a:latin typeface="楷体_GB2312" pitchFamily="49" charset="-122"/>
                <a:ea typeface="楷体_GB2312" pitchFamily="49" charset="-122"/>
              </a:rPr>
              <a:t>债权</a:t>
            </a:r>
            <a:r>
              <a:rPr lang="zh-CN" altLang="en-US" sz="2000" dirty="0" smtClean="0">
                <a:latin typeface="楷体_GB2312" pitchFamily="49" charset="-122"/>
                <a:ea typeface="楷体_GB2312" pitchFamily="49" charset="-122"/>
              </a:rPr>
              <a:t>，主要是债券、基金等资产。</a:t>
            </a:r>
            <a:endParaRPr lang="en-US" altLang="zh-CN" sz="2000" dirty="0" smtClean="0">
              <a:latin typeface="楷体_GB2312" pitchFamily="49" charset="-122"/>
              <a:ea typeface="楷体_GB2312" pitchFamily="49" charset="-122"/>
            </a:endParaRPr>
          </a:p>
          <a:p>
            <a:pPr lvl="1">
              <a:lnSpc>
                <a:spcPct val="150000"/>
              </a:lnSpc>
              <a:buFont typeface="Wingdings" pitchFamily="2" charset="2"/>
              <a:buChar char="ü"/>
            </a:pPr>
            <a:r>
              <a:rPr lang="zh-CN" altLang="en-US" sz="2000" b="1" dirty="0" smtClean="0">
                <a:solidFill>
                  <a:srgbClr val="0000FF"/>
                </a:solidFill>
                <a:latin typeface="楷体_GB2312" pitchFamily="49" charset="-122"/>
                <a:ea typeface="楷体_GB2312" pitchFamily="49" charset="-122"/>
              </a:rPr>
              <a:t>股权类金融工具</a:t>
            </a:r>
            <a:r>
              <a:rPr lang="zh-CN" altLang="en-US" sz="2000" dirty="0" smtClean="0">
                <a:latin typeface="楷体_GB2312" pitchFamily="49" charset="-122"/>
                <a:ea typeface="楷体_GB2312" pitchFamily="49" charset="-122"/>
              </a:rPr>
              <a:t>：载明的是持有人对发行公司财产的</a:t>
            </a:r>
            <a:r>
              <a:rPr lang="zh-CN" altLang="en-US" sz="2000" b="1" dirty="0" smtClean="0">
                <a:solidFill>
                  <a:srgbClr val="0000FF"/>
                </a:solidFill>
                <a:latin typeface="楷体_GB2312" pitchFamily="49" charset="-122"/>
                <a:ea typeface="楷体_GB2312" pitchFamily="49" charset="-122"/>
              </a:rPr>
              <a:t>所有权</a:t>
            </a:r>
            <a:r>
              <a:rPr lang="zh-CN" altLang="en-US" sz="2000" dirty="0" smtClean="0">
                <a:latin typeface="楷体_GB2312" pitchFamily="49" charset="-122"/>
                <a:ea typeface="楷体_GB2312" pitchFamily="49" charset="-122"/>
              </a:rPr>
              <a:t>和</a:t>
            </a:r>
            <a:r>
              <a:rPr lang="zh-CN" altLang="en-US" sz="2000" b="1" dirty="0" smtClean="0">
                <a:solidFill>
                  <a:srgbClr val="0000FF"/>
                </a:solidFill>
                <a:latin typeface="楷体_GB2312" pitchFamily="49" charset="-122"/>
                <a:ea typeface="楷体_GB2312" pitchFamily="49" charset="-122"/>
              </a:rPr>
              <a:t>剩余索取权</a:t>
            </a:r>
            <a:r>
              <a:rPr lang="zh-CN" altLang="en-US" sz="2000" dirty="0" smtClean="0">
                <a:latin typeface="楷体_GB2312" pitchFamily="49" charset="-122"/>
                <a:ea typeface="楷体_GB2312" pitchFamily="49" charset="-122"/>
              </a:rPr>
              <a:t>等，主要是股票、其他权益类工具。</a:t>
            </a:r>
            <a:endParaRPr lang="en-US" altLang="zh-CN" sz="2000" dirty="0" smtClean="0">
              <a:latin typeface="楷体_GB2312" pitchFamily="49" charset="-122"/>
              <a:ea typeface="楷体_GB2312" pitchFamily="49" charset="-122"/>
            </a:endParaRPr>
          </a:p>
          <a:p>
            <a:pPr lvl="1">
              <a:lnSpc>
                <a:spcPct val="150000"/>
              </a:lnSpc>
              <a:buFont typeface="Wingdings" pitchFamily="2" charset="2"/>
              <a:buChar char="ü"/>
            </a:pPr>
            <a:r>
              <a:rPr lang="zh-CN" altLang="en-US" sz="2000" b="1" dirty="0" smtClean="0">
                <a:solidFill>
                  <a:srgbClr val="0000FF"/>
                </a:solidFill>
                <a:latin typeface="楷体_GB2312" pitchFamily="49" charset="-122"/>
                <a:ea typeface="楷体_GB2312" pitchFamily="49" charset="-122"/>
                <a:sym typeface="Wingdings 2" pitchFamily="18" charset="2"/>
              </a:rPr>
              <a:t>衍生类工具</a:t>
            </a:r>
            <a:r>
              <a:rPr lang="zh-CN" altLang="en-US" sz="2000" dirty="0" smtClean="0">
                <a:latin typeface="楷体_GB2312" pitchFamily="49" charset="-122"/>
                <a:ea typeface="楷体_GB2312" pitchFamily="49" charset="-122"/>
                <a:sym typeface="Wingdings 2" pitchFamily="18" charset="2"/>
              </a:rPr>
              <a:t>：基于原生性或基础性资产的</a:t>
            </a:r>
            <a:r>
              <a:rPr lang="zh-CN" altLang="en-US" sz="2000" b="1" dirty="0" smtClean="0">
                <a:solidFill>
                  <a:srgbClr val="0000FF"/>
                </a:solidFill>
                <a:latin typeface="楷体_GB2312" pitchFamily="49" charset="-122"/>
                <a:ea typeface="楷体_GB2312" pitchFamily="49" charset="-122"/>
                <a:sym typeface="Wingdings 2" pitchFamily="18" charset="2"/>
              </a:rPr>
              <a:t>远期性契约</a:t>
            </a:r>
            <a:r>
              <a:rPr lang="zh-CN" altLang="en-US" sz="2000" dirty="0" smtClean="0">
                <a:latin typeface="楷体_GB2312" pitchFamily="49" charset="-122"/>
                <a:ea typeface="楷体_GB2312" pitchFamily="49" charset="-122"/>
                <a:sym typeface="Wingdings 2" pitchFamily="18" charset="2"/>
              </a:rPr>
              <a:t>，主要有期货、期权、互换等。</a:t>
            </a:r>
            <a:endParaRPr lang="en-US" altLang="zh-CN" sz="2000" dirty="0" smtClean="0">
              <a:latin typeface="楷体_GB2312" pitchFamily="49" charset="-122"/>
              <a:ea typeface="楷体_GB2312" pitchFamily="49" charset="-122"/>
              <a:sym typeface="Wingdings 2" pitchFamily="18" charset="2"/>
            </a:endParaRPr>
          </a:p>
          <a:p>
            <a:pPr lvl="1">
              <a:lnSpc>
                <a:spcPct val="150000"/>
              </a:lnSpc>
              <a:buFont typeface="Wingdings" pitchFamily="2" charset="2"/>
              <a:buChar char="ü"/>
            </a:pPr>
            <a:r>
              <a:rPr lang="zh-CN" altLang="en-US" sz="2000" b="1" dirty="0" smtClean="0">
                <a:solidFill>
                  <a:srgbClr val="0000FF"/>
                </a:solidFill>
                <a:latin typeface="楷体_GB2312" pitchFamily="49" charset="-122"/>
                <a:ea typeface="楷体_GB2312" pitchFamily="49" charset="-122"/>
                <a:sym typeface="Wingdings 2" pitchFamily="18" charset="2"/>
              </a:rPr>
              <a:t>合成类金融工具</a:t>
            </a:r>
            <a:r>
              <a:rPr lang="zh-CN" altLang="en-US" sz="2000" dirty="0" smtClean="0">
                <a:latin typeface="楷体_GB2312" pitchFamily="49" charset="-122"/>
                <a:ea typeface="楷体_GB2312" pitchFamily="49" charset="-122"/>
                <a:sym typeface="Wingdings 2" pitchFamily="18" charset="2"/>
              </a:rPr>
              <a:t>：一种</a:t>
            </a:r>
            <a:r>
              <a:rPr lang="zh-CN" altLang="en-US" sz="2000" b="1" dirty="0" smtClean="0">
                <a:solidFill>
                  <a:srgbClr val="0000FF"/>
                </a:solidFill>
                <a:latin typeface="楷体_GB2312" pitchFamily="49" charset="-122"/>
                <a:ea typeface="楷体_GB2312" pitchFamily="49" charset="-122"/>
                <a:sym typeface="Wingdings 2" pitchFamily="18" charset="2"/>
              </a:rPr>
              <a:t>跨越</a:t>
            </a:r>
            <a:r>
              <a:rPr lang="zh-CN" altLang="en-US" sz="2000" dirty="0" smtClean="0">
                <a:latin typeface="楷体_GB2312" pitchFamily="49" charset="-122"/>
                <a:ea typeface="楷体_GB2312" pitchFamily="49" charset="-122"/>
                <a:sym typeface="Wingdings 2" pitchFamily="18" charset="2"/>
              </a:rPr>
              <a:t>了债券市场、外汇市场、股票市场和商品市场中两个或两个以上市场的金融工具，如证券存托凭证（</a:t>
            </a:r>
            <a:r>
              <a:rPr lang="en-US" altLang="zh-CN" sz="2000" dirty="0" smtClean="0">
                <a:latin typeface="Times New Roman" pitchFamily="18" charset="0"/>
                <a:ea typeface="楷体_GB2312" pitchFamily="49" charset="-122"/>
                <a:cs typeface="Times New Roman" pitchFamily="18" charset="0"/>
                <a:sym typeface="Wingdings 2" pitchFamily="18" charset="2"/>
              </a:rPr>
              <a:t>Depositary Receipt</a:t>
            </a:r>
            <a:r>
              <a:rPr lang="zh-CN" altLang="en-US" sz="2000" dirty="0" smtClean="0">
                <a:latin typeface="Times New Roman" pitchFamily="18" charset="0"/>
                <a:ea typeface="楷体_GB2312" pitchFamily="49" charset="-122"/>
                <a:cs typeface="Times New Roman" pitchFamily="18" charset="0"/>
                <a:sym typeface="Wingdings 2" pitchFamily="18" charset="2"/>
              </a:rPr>
              <a:t>，</a:t>
            </a:r>
            <a:r>
              <a:rPr lang="en-US" altLang="zh-CN" sz="2000" dirty="0" smtClean="0">
                <a:latin typeface="Times New Roman" pitchFamily="18" charset="0"/>
                <a:ea typeface="楷体_GB2312" pitchFamily="49" charset="-122"/>
                <a:cs typeface="Times New Roman" pitchFamily="18" charset="0"/>
                <a:sym typeface="Wingdings 2" pitchFamily="18" charset="2"/>
              </a:rPr>
              <a:t>DR</a:t>
            </a:r>
            <a:r>
              <a:rPr lang="zh-CN" altLang="en-US" sz="2000" dirty="0" smtClean="0">
                <a:latin typeface="楷体_GB2312" pitchFamily="49" charset="-122"/>
                <a:ea typeface="楷体_GB2312" pitchFamily="49" charset="-122"/>
                <a:sym typeface="Wingdings 2" pitchFamily="18" charset="2"/>
              </a:rPr>
              <a:t>）、基于贷款的债券等。</a:t>
            </a:r>
            <a:endParaRPr lang="en-US" altLang="zh-CN" sz="2000" dirty="0" smtClean="0">
              <a:latin typeface="楷体_GB2312" pitchFamily="49" charset="-122"/>
              <a:ea typeface="楷体_GB2312" pitchFamily="49" charset="-122"/>
              <a:sym typeface="Wingdings 2" pitchFamily="18" charset="2"/>
            </a:endParaRPr>
          </a:p>
          <a:p>
            <a:pPr lvl="2">
              <a:buFont typeface="Wingdings" pitchFamily="2" charset="2"/>
              <a:buChar char="ü"/>
            </a:pPr>
            <a:endParaRPr lang="en-US" altLang="zh-CN" sz="1600" dirty="0" smtClean="0">
              <a:latin typeface="楷体_GB2312" pitchFamily="49" charset="-122"/>
              <a:ea typeface="楷体_GB2312" pitchFamily="49" charset="-122"/>
              <a:sym typeface="Wingdings 2" pitchFamily="18" charset="2"/>
            </a:endParaRPr>
          </a:p>
          <a:p>
            <a:endParaRPr lang="zh-CN" alt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0"/>
            <a:ext cx="8712968" cy="4525963"/>
          </a:xfrm>
        </p:spPr>
        <p:txBody>
          <a:bodyPr/>
          <a:lstStyle/>
          <a:p>
            <a:pPr>
              <a:buNone/>
            </a:pPr>
            <a:r>
              <a:rPr lang="en-US" altLang="zh-CN" sz="2800" b="1" dirty="0" smtClean="0">
                <a:solidFill>
                  <a:srgbClr val="FF00FF"/>
                </a:solidFill>
                <a:latin typeface="Times New Roman" pitchFamily="18" charset="0"/>
                <a:ea typeface="楷体_GB2312" pitchFamily="49" charset="-122"/>
                <a:cs typeface="Times New Roman" pitchFamily="18" charset="0"/>
              </a:rPr>
              <a:t>2</a:t>
            </a:r>
            <a:r>
              <a:rPr lang="zh-CN" altLang="en-US" sz="2800" b="1" dirty="0" smtClean="0">
                <a:solidFill>
                  <a:srgbClr val="FF00FF"/>
                </a:solidFill>
                <a:latin typeface="Times New Roman" pitchFamily="18" charset="0"/>
                <a:ea typeface="楷体_GB2312" pitchFamily="49" charset="-122"/>
                <a:cs typeface="Times New Roman" pitchFamily="18" charset="0"/>
              </a:rPr>
              <a:t>、金融市场投资者交易角度的分类标准与特点</a:t>
            </a:r>
            <a:endParaRPr lang="zh-CN" altLang="zh-CN" sz="2800" b="1" dirty="0" smtClean="0">
              <a:solidFill>
                <a:srgbClr val="FF00FF"/>
              </a:solidFill>
              <a:latin typeface="Times New Roman" pitchFamily="18" charset="0"/>
              <a:ea typeface="楷体_GB2312" pitchFamily="49" charset="-122"/>
              <a:cs typeface="Times New Roman" pitchFamily="18" charset="0"/>
            </a:endParaRPr>
          </a:p>
          <a:p>
            <a:pPr>
              <a:lnSpc>
                <a:spcPct val="150000"/>
              </a:lnSpc>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特点：强调</a:t>
            </a:r>
            <a:r>
              <a:rPr lang="zh-CN" altLang="en-US" sz="2400" b="1" dirty="0" smtClean="0">
                <a:solidFill>
                  <a:srgbClr val="0000FF"/>
                </a:solidFill>
                <a:latin typeface="楷体_GB2312" pitchFamily="49" charset="-122"/>
                <a:ea typeface="楷体_GB2312" pitchFamily="49" charset="-122"/>
                <a:sym typeface="Wingdings 2" pitchFamily="18" charset="2"/>
              </a:rPr>
              <a:t>交易市场分类</a:t>
            </a:r>
            <a:r>
              <a:rPr lang="zh-CN" altLang="en-US" sz="2400" dirty="0" smtClean="0">
                <a:latin typeface="楷体_GB2312" pitchFamily="49" charset="-122"/>
                <a:ea typeface="楷体_GB2312" pitchFamily="49" charset="-122"/>
                <a:sym typeface="Wingdings 2" pitchFamily="18" charset="2"/>
              </a:rPr>
              <a:t>与交易工具分类原则上保持一致的特点，直观、明确，不容易引起概念混淆和分类交叉问题。</a:t>
            </a:r>
            <a:endParaRPr lang="en-US" altLang="zh-CN" sz="2400" dirty="0" smtClean="0">
              <a:latin typeface="楷体_GB2312" pitchFamily="49" charset="-122"/>
              <a:ea typeface="楷体_GB2312" pitchFamily="49" charset="-122"/>
              <a:sym typeface="Wingdings 2" pitchFamily="18" charset="2"/>
            </a:endParaRPr>
          </a:p>
          <a:p>
            <a:pPr lvl="1">
              <a:lnSpc>
                <a:spcPct val="150000"/>
              </a:lnSpc>
              <a:buClr>
                <a:srgbClr val="0000FF"/>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从</a:t>
            </a:r>
            <a:r>
              <a:rPr lang="zh-CN" altLang="en-US" sz="2000" b="1" dirty="0" smtClean="0">
                <a:solidFill>
                  <a:srgbClr val="0000FF"/>
                </a:solidFill>
                <a:latin typeface="楷体_GB2312" pitchFamily="49" charset="-122"/>
                <a:ea typeface="楷体_GB2312" pitchFamily="49" charset="-122"/>
                <a:sym typeface="Wingdings 2" pitchFamily="18" charset="2"/>
              </a:rPr>
              <a:t>市场交易者角度</a:t>
            </a:r>
            <a:r>
              <a:rPr lang="zh-CN" altLang="en-US" sz="2000" dirty="0" smtClean="0">
                <a:latin typeface="楷体_GB2312" pitchFamily="49" charset="-122"/>
                <a:ea typeface="楷体_GB2312" pitchFamily="49" charset="-122"/>
                <a:sym typeface="Wingdings 2" pitchFamily="18" charset="2"/>
              </a:rPr>
              <a:t>划分的金融工具，是</a:t>
            </a:r>
            <a:r>
              <a:rPr lang="zh-CN" altLang="en-US" sz="2000" b="1" dirty="0" smtClean="0">
                <a:solidFill>
                  <a:srgbClr val="0000FF"/>
                </a:solidFill>
                <a:latin typeface="楷体_GB2312" pitchFamily="49" charset="-122"/>
                <a:ea typeface="楷体_GB2312" pitchFamily="49" charset="-122"/>
                <a:sym typeface="Wingdings 2" pitchFamily="18" charset="2"/>
              </a:rPr>
              <a:t>狭义上的金融工具</a:t>
            </a:r>
            <a:r>
              <a:rPr lang="zh-CN" altLang="en-US" sz="2000" dirty="0" smtClean="0">
                <a:latin typeface="楷体_GB2312" pitchFamily="49" charset="-122"/>
                <a:ea typeface="楷体_GB2312" pitchFamily="49" charset="-122"/>
                <a:sym typeface="Wingdings 2" pitchFamily="18" charset="2"/>
              </a:rPr>
              <a:t>。</a:t>
            </a:r>
            <a:endParaRPr lang="en-US" altLang="zh-CN" sz="2000" dirty="0" smtClean="0">
              <a:latin typeface="楷体_GB2312" pitchFamily="49" charset="-122"/>
              <a:ea typeface="楷体_GB2312" pitchFamily="49" charset="-122"/>
              <a:sym typeface="Wingdings 2" pitchFamily="18" charset="2"/>
            </a:endParaRPr>
          </a:p>
          <a:p>
            <a:pPr lvl="1">
              <a:lnSpc>
                <a:spcPct val="150000"/>
              </a:lnSpc>
              <a:buFont typeface="Wingdings" pitchFamily="2" charset="2"/>
              <a:buChar char="ü"/>
            </a:pPr>
            <a:r>
              <a:rPr lang="zh-CN" altLang="en-US" sz="2000" b="1" dirty="0" smtClean="0">
                <a:solidFill>
                  <a:srgbClr val="0000FF"/>
                </a:solidFill>
                <a:latin typeface="楷体_GB2312" pitchFamily="49" charset="-122"/>
                <a:ea typeface="楷体_GB2312" pitchFamily="49" charset="-122"/>
                <a:sym typeface="Wingdings 2" pitchFamily="18" charset="2"/>
              </a:rPr>
              <a:t>难以</a:t>
            </a:r>
            <a:r>
              <a:rPr lang="zh-CN" altLang="en-US" sz="2000" dirty="0" smtClean="0">
                <a:latin typeface="楷体_GB2312" pitchFamily="49" charset="-122"/>
                <a:ea typeface="楷体_GB2312" pitchFamily="49" charset="-122"/>
                <a:sym typeface="Wingdings 2" pitchFamily="18" charset="2"/>
              </a:rPr>
              <a:t>有效地</a:t>
            </a:r>
            <a:r>
              <a:rPr lang="zh-CN" altLang="en-US" sz="2000" b="1" dirty="0" smtClean="0">
                <a:solidFill>
                  <a:srgbClr val="0000FF"/>
                </a:solidFill>
                <a:latin typeface="楷体_GB2312" pitchFamily="49" charset="-122"/>
                <a:ea typeface="楷体_GB2312" pitchFamily="49" charset="-122"/>
                <a:sym typeface="Wingdings 2" pitchFamily="18" charset="2"/>
              </a:rPr>
              <a:t>包容</a:t>
            </a:r>
            <a:r>
              <a:rPr lang="zh-CN" altLang="en-US" sz="2000" dirty="0" smtClean="0">
                <a:latin typeface="楷体_GB2312" pitchFamily="49" charset="-122"/>
                <a:ea typeface="楷体_GB2312" pitchFamily="49" charset="-122"/>
                <a:sym typeface="Wingdings 2" pitchFamily="18" charset="2"/>
              </a:rPr>
              <a:t>货币金融统计体系对金融工具分类当中的银行、保险类金融工具。</a:t>
            </a:r>
          </a:p>
          <a:p>
            <a:pPr lvl="2">
              <a:buFont typeface="Wingdings" pitchFamily="2" charset="2"/>
              <a:buChar char="ü"/>
            </a:pPr>
            <a:endParaRPr lang="en-US" altLang="zh-CN" sz="1600" dirty="0" smtClean="0">
              <a:latin typeface="楷体_GB2312" pitchFamily="49" charset="-122"/>
              <a:ea typeface="楷体_GB2312" pitchFamily="49" charset="-122"/>
              <a:sym typeface="Wingdings 2" pitchFamily="18" charset="2"/>
            </a:endParaRPr>
          </a:p>
          <a:p>
            <a:endParaRPr lang="zh-CN" alt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80TGp_general_light_ani">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ThemeGallery（母版）</Template>
  <TotalTime>8140</TotalTime>
  <Words>6346</Words>
  <Application>Microsoft Office PowerPoint</Application>
  <PresentationFormat>全屏显示(4:3)</PresentationFormat>
  <Paragraphs>430</Paragraphs>
  <Slides>63</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66" baseType="lpstr">
      <vt:lpstr>580TGp_general_light_ani</vt:lpstr>
      <vt:lpstr>Equation</vt:lpstr>
      <vt:lpstr>公式</vt:lpstr>
      <vt:lpstr>           第6讲    金融资产与价格</vt:lpstr>
      <vt:lpstr>幻灯片 2</vt:lpstr>
      <vt:lpstr>           第1节 金融工具与金融资产</vt:lpstr>
      <vt:lpstr>一、金融工具</vt:lpstr>
      <vt:lpstr>幻灯片 5</vt:lpstr>
      <vt:lpstr>幻灯片 6</vt:lpstr>
      <vt:lpstr>幻灯片 7</vt:lpstr>
      <vt:lpstr>幻灯片 8</vt:lpstr>
      <vt:lpstr>幻灯片 9</vt:lpstr>
      <vt:lpstr>二、金融资产概述</vt:lpstr>
      <vt:lpstr>幻灯片 11</vt:lpstr>
      <vt:lpstr>幻灯片 12</vt:lpstr>
      <vt:lpstr>幻灯片 13</vt:lpstr>
      <vt:lpstr>三、金融资产的风险与收益</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           第2节      金融资产的价格</vt:lpstr>
      <vt:lpstr>一、金融资产价格的类型</vt:lpstr>
      <vt:lpstr>幻灯片 29</vt:lpstr>
      <vt:lpstr>幻灯片 30</vt:lpstr>
      <vt:lpstr>幻灯片 31</vt:lpstr>
      <vt:lpstr>票面价格、发行价格以及市场价格的本质区别</vt:lpstr>
      <vt:lpstr>幻灯片 33</vt:lpstr>
      <vt:lpstr>二、证券价值评估概念</vt:lpstr>
      <vt:lpstr>幻灯片 35</vt:lpstr>
      <vt:lpstr>幻灯片 36</vt:lpstr>
      <vt:lpstr>三、绝对价值评估法</vt:lpstr>
      <vt:lpstr>幻灯片 38</vt:lpstr>
      <vt:lpstr>幻灯片 39</vt:lpstr>
      <vt:lpstr>四、有价证券的相对价值评估</vt:lpstr>
      <vt:lpstr>相对价值评估法的理念和优势</vt:lpstr>
      <vt:lpstr>幻灯片 42</vt:lpstr>
      <vt:lpstr>           第3节      金融资产定价</vt:lpstr>
      <vt:lpstr>幻灯片 44</vt:lpstr>
      <vt:lpstr>幻灯片 45</vt:lpstr>
      <vt:lpstr>二、资本资产定价模型</vt:lpstr>
      <vt:lpstr>幻灯片 47</vt:lpstr>
      <vt:lpstr>贝塔值高低在数据上的表现</vt:lpstr>
      <vt:lpstr>三、套利定价理论（APT）</vt:lpstr>
      <vt:lpstr>幻灯片 50</vt:lpstr>
      <vt:lpstr>幻灯片 51</vt:lpstr>
      <vt:lpstr>四、资产定价中的金融工程技术</vt:lpstr>
      <vt:lpstr>幻灯片 53</vt:lpstr>
      <vt:lpstr>幻灯片 54</vt:lpstr>
      <vt:lpstr>幻灯片 55</vt:lpstr>
      <vt:lpstr>幻灯片 56</vt:lpstr>
      <vt:lpstr>       第4节      金融资产价格 与利率、汇率的 关系</vt:lpstr>
      <vt:lpstr>一、资产价格与利率</vt:lpstr>
      <vt:lpstr>一、资产价格与利率</vt:lpstr>
      <vt:lpstr>一、资产价格与利率</vt:lpstr>
      <vt:lpstr>一、资产价格与利率</vt:lpstr>
      <vt:lpstr>一、资产价格与利率</vt:lpstr>
      <vt:lpstr>幻灯片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admin</cp:lastModifiedBy>
  <cp:revision>660</cp:revision>
  <dcterms:modified xsi:type="dcterms:W3CDTF">2019-09-06T10:30:29Z</dcterms:modified>
</cp:coreProperties>
</file>