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diagrams/colors2.xml" ContentType="application/vnd.openxmlformats-officedocument.drawingml.diagramColor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7"/>
  </p:notesMasterIdLst>
  <p:sldIdLst>
    <p:sldId id="256" r:id="rId2"/>
    <p:sldId id="258" r:id="rId3"/>
    <p:sldId id="264" r:id="rId4"/>
    <p:sldId id="263" r:id="rId5"/>
    <p:sldId id="680" r:id="rId6"/>
    <p:sldId id="681" r:id="rId7"/>
    <p:sldId id="683" r:id="rId8"/>
    <p:sldId id="684" r:id="rId9"/>
    <p:sldId id="614" r:id="rId10"/>
    <p:sldId id="685" r:id="rId11"/>
    <p:sldId id="686" r:id="rId12"/>
    <p:sldId id="687" r:id="rId13"/>
    <p:sldId id="363" r:id="rId14"/>
    <p:sldId id="571" r:id="rId15"/>
    <p:sldId id="688" r:id="rId16"/>
    <p:sldId id="364" r:id="rId17"/>
    <p:sldId id="365" r:id="rId18"/>
    <p:sldId id="690" r:id="rId19"/>
    <p:sldId id="691" r:id="rId20"/>
    <p:sldId id="368" r:id="rId21"/>
    <p:sldId id="369" r:id="rId22"/>
    <p:sldId id="436" r:id="rId23"/>
    <p:sldId id="692" r:id="rId24"/>
    <p:sldId id="693" r:id="rId25"/>
    <p:sldId id="694" r:id="rId26"/>
    <p:sldId id="381" r:id="rId27"/>
    <p:sldId id="695" r:id="rId28"/>
    <p:sldId id="696" r:id="rId29"/>
    <p:sldId id="697" r:id="rId30"/>
    <p:sldId id="698" r:id="rId31"/>
    <p:sldId id="699" r:id="rId32"/>
    <p:sldId id="700" r:id="rId33"/>
    <p:sldId id="701" r:id="rId34"/>
    <p:sldId id="702" r:id="rId35"/>
    <p:sldId id="703" r:id="rId36"/>
    <p:sldId id="704" r:id="rId37"/>
    <p:sldId id="383" r:id="rId38"/>
    <p:sldId id="384" r:id="rId39"/>
    <p:sldId id="385" r:id="rId40"/>
    <p:sldId id="705" r:id="rId41"/>
    <p:sldId id="386" r:id="rId42"/>
    <p:sldId id="387" r:id="rId43"/>
    <p:sldId id="706" r:id="rId44"/>
    <p:sldId id="400" r:id="rId45"/>
    <p:sldId id="707" r:id="rId46"/>
    <p:sldId id="398" r:id="rId47"/>
    <p:sldId id="399" r:id="rId48"/>
    <p:sldId id="412" r:id="rId49"/>
    <p:sldId id="413" r:id="rId50"/>
    <p:sldId id="466" r:id="rId51"/>
    <p:sldId id="473" r:id="rId52"/>
    <p:sldId id="468" r:id="rId53"/>
    <p:sldId id="470" r:id="rId54"/>
    <p:sldId id="585" r:id="rId55"/>
    <p:sldId id="587" r:id="rId56"/>
    <p:sldId id="594" r:id="rId57"/>
    <p:sldId id="588" r:id="rId58"/>
    <p:sldId id="481" r:id="rId59"/>
    <p:sldId id="494" r:id="rId60"/>
    <p:sldId id="601" r:id="rId61"/>
    <p:sldId id="497" r:id="rId62"/>
    <p:sldId id="501" r:id="rId63"/>
    <p:sldId id="502" r:id="rId64"/>
    <p:sldId id="503" r:id="rId65"/>
    <p:sldId id="638" r:id="rId66"/>
    <p:sldId id="511" r:id="rId67"/>
    <p:sldId id="506" r:id="rId68"/>
    <p:sldId id="562" r:id="rId69"/>
    <p:sldId id="510" r:id="rId70"/>
    <p:sldId id="507" r:id="rId71"/>
    <p:sldId id="513" r:id="rId72"/>
    <p:sldId id="515" r:id="rId73"/>
    <p:sldId id="518" r:id="rId74"/>
    <p:sldId id="619" r:id="rId75"/>
    <p:sldId id="520" r:id="rId76"/>
    <p:sldId id="521" r:id="rId77"/>
    <p:sldId id="677" r:id="rId78"/>
    <p:sldId id="678" r:id="rId79"/>
    <p:sldId id="679" r:id="rId80"/>
    <p:sldId id="523" r:id="rId81"/>
    <p:sldId id="641" r:id="rId82"/>
    <p:sldId id="642" r:id="rId83"/>
    <p:sldId id="526" r:id="rId84"/>
    <p:sldId id="527" r:id="rId85"/>
    <p:sldId id="629" r:id="rId86"/>
    <p:sldId id="630" r:id="rId87"/>
    <p:sldId id="528" r:id="rId88"/>
    <p:sldId id="530" r:id="rId89"/>
    <p:sldId id="531" r:id="rId90"/>
    <p:sldId id="534" r:id="rId91"/>
    <p:sldId id="536" r:id="rId92"/>
    <p:sldId id="565" r:id="rId93"/>
    <p:sldId id="675" r:id="rId94"/>
    <p:sldId id="674" r:id="rId95"/>
    <p:sldId id="633" r:id="rId96"/>
    <p:sldId id="634" r:id="rId97"/>
    <p:sldId id="635" r:id="rId98"/>
    <p:sldId id="551" r:id="rId99"/>
    <p:sldId id="533" r:id="rId100"/>
    <p:sldId id="580" r:id="rId101"/>
    <p:sldId id="538" r:id="rId102"/>
    <p:sldId id="673" r:id="rId103"/>
    <p:sldId id="539" r:id="rId104"/>
    <p:sldId id="560" r:id="rId105"/>
    <p:sldId id="540" r:id="rId106"/>
    <p:sldId id="657" r:id="rId107"/>
    <p:sldId id="578" r:id="rId108"/>
    <p:sldId id="542" r:id="rId109"/>
    <p:sldId id="662" r:id="rId110"/>
    <p:sldId id="579" r:id="rId111"/>
    <p:sldId id="659" r:id="rId112"/>
    <p:sldId id="545" r:id="rId113"/>
    <p:sldId id="546" r:id="rId114"/>
    <p:sldId id="663" r:id="rId115"/>
    <p:sldId id="668" r:id="rId116"/>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94660"/>
  </p:normalViewPr>
  <p:slideViewPr>
    <p:cSldViewPr>
      <p:cViewPr>
        <p:scale>
          <a:sx n="70" d="100"/>
          <a:sy n="70" d="100"/>
        </p:scale>
        <p:origin x="-908" y="22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E4C231-38FF-4FF7-BB42-D092D882587E}" type="doc">
      <dgm:prSet loTypeId="urn:microsoft.com/office/officeart/2005/8/layout/hierarchy2" loCatId="hierarchy" qsTypeId="urn:microsoft.com/office/officeart/2005/8/quickstyle/3d3" qsCatId="3D" csTypeId="urn:microsoft.com/office/officeart/2005/8/colors/accent4_1" csCatId="accent4" phldr="1"/>
      <dgm:spPr/>
      <dgm:t>
        <a:bodyPr/>
        <a:lstStyle/>
        <a:p>
          <a:endParaRPr lang="zh-CN" altLang="en-US"/>
        </a:p>
      </dgm:t>
    </dgm:pt>
    <dgm:pt modelId="{D2DD0622-1F10-4C41-B2B8-6FD2C0C9E384}">
      <dgm:prSet phldrT="[文本]" custT="1"/>
      <dgm:spPr>
        <a:solidFill>
          <a:srgbClr val="7030A0"/>
        </a:solidFill>
      </dgm:spPr>
      <dgm:t>
        <a:bodyPr/>
        <a:lstStyle/>
        <a:p>
          <a:r>
            <a:rPr lang="zh-CN" altLang="en-US" sz="2800" b="1" dirty="0" smtClean="0">
              <a:solidFill>
                <a:srgbClr val="FFFFFF"/>
              </a:solidFill>
              <a:latin typeface="楷体_GB2312" pitchFamily="49" charset="-122"/>
              <a:ea typeface="楷体_GB2312" pitchFamily="49" charset="-122"/>
            </a:rPr>
            <a:t>投资分析</a:t>
          </a:r>
          <a:endParaRPr lang="zh-CN" altLang="en-US" sz="2800" b="1" dirty="0">
            <a:solidFill>
              <a:srgbClr val="FFFFFF"/>
            </a:solidFill>
            <a:latin typeface="楷体_GB2312" pitchFamily="49" charset="-122"/>
            <a:ea typeface="楷体_GB2312" pitchFamily="49" charset="-122"/>
          </a:endParaRPr>
        </a:p>
      </dgm:t>
    </dgm:pt>
    <dgm:pt modelId="{6D8F3B9E-CB2A-4B0F-A6A3-D05F18928785}" type="parTrans" cxnId="{7304E61E-0D11-4B2A-8A57-D77279FC48C2}">
      <dgm:prSet/>
      <dgm:spPr/>
      <dgm:t>
        <a:bodyPr/>
        <a:lstStyle/>
        <a:p>
          <a:endParaRPr lang="zh-CN" altLang="en-US"/>
        </a:p>
      </dgm:t>
    </dgm:pt>
    <dgm:pt modelId="{CDB1B700-596F-4666-83C3-2169B2DC54B1}" type="sibTrans" cxnId="{7304E61E-0D11-4B2A-8A57-D77279FC48C2}">
      <dgm:prSet/>
      <dgm:spPr/>
      <dgm:t>
        <a:bodyPr/>
        <a:lstStyle/>
        <a:p>
          <a:endParaRPr lang="zh-CN" altLang="en-US"/>
        </a:p>
      </dgm:t>
    </dgm:pt>
    <dgm:pt modelId="{F90E514A-4FF7-4174-8A6F-1E8A35CDBF87}">
      <dgm:prSet phldrT="[文本]" custT="1"/>
      <dgm:spPr>
        <a:solidFill>
          <a:srgbClr val="7030A0"/>
        </a:solidFill>
      </dgm:spPr>
      <dgm:t>
        <a:bodyPr/>
        <a:lstStyle/>
        <a:p>
          <a:r>
            <a:rPr lang="zh-CN" altLang="en-US" sz="2800" b="1" dirty="0" smtClean="0">
              <a:solidFill>
                <a:srgbClr val="FFFFFF"/>
              </a:solidFill>
              <a:latin typeface="楷体_GB2312" pitchFamily="49" charset="-122"/>
              <a:ea typeface="楷体_GB2312" pitchFamily="49" charset="-122"/>
            </a:rPr>
            <a:t>基本面分析</a:t>
          </a:r>
          <a:endParaRPr lang="zh-CN" altLang="en-US" sz="2800" b="1" dirty="0">
            <a:solidFill>
              <a:srgbClr val="FFFFFF"/>
            </a:solidFill>
            <a:latin typeface="楷体_GB2312" pitchFamily="49" charset="-122"/>
            <a:ea typeface="楷体_GB2312" pitchFamily="49" charset="-122"/>
          </a:endParaRPr>
        </a:p>
      </dgm:t>
    </dgm:pt>
    <dgm:pt modelId="{9A0C0BFA-2230-4B77-9856-B193AAA17D44}" type="parTrans" cxnId="{C251CE89-0BCA-47B9-8969-1D9DCF07F3EB}">
      <dgm:prSet/>
      <dgm:spPr/>
      <dgm:t>
        <a:bodyPr/>
        <a:lstStyle/>
        <a:p>
          <a:endParaRPr lang="zh-CN" altLang="en-US"/>
        </a:p>
      </dgm:t>
    </dgm:pt>
    <dgm:pt modelId="{5EC3EFBB-EEB0-40CC-88BA-D84C51D5151B}" type="sibTrans" cxnId="{C251CE89-0BCA-47B9-8969-1D9DCF07F3EB}">
      <dgm:prSet/>
      <dgm:spPr/>
      <dgm:t>
        <a:bodyPr/>
        <a:lstStyle/>
        <a:p>
          <a:endParaRPr lang="zh-CN" altLang="en-US"/>
        </a:p>
      </dgm:t>
    </dgm:pt>
    <dgm:pt modelId="{25FC95DE-7AC2-4519-9AEB-60E4EAB7A9A8}">
      <dgm:prSet phldrT="[文本]" custT="1"/>
      <dgm:spPr>
        <a:solidFill>
          <a:srgbClr val="7030A0"/>
        </a:solidFill>
      </dgm:spPr>
      <dgm:t>
        <a:bodyPr/>
        <a:lstStyle/>
        <a:p>
          <a:r>
            <a:rPr lang="zh-CN" altLang="en-US" sz="2800" b="1" dirty="0" smtClean="0">
              <a:solidFill>
                <a:srgbClr val="FFFFFF"/>
              </a:solidFill>
              <a:latin typeface="楷体_GB2312" pitchFamily="49" charset="-122"/>
              <a:ea typeface="楷体_GB2312" pitchFamily="49" charset="-122"/>
            </a:rPr>
            <a:t>技术分析</a:t>
          </a:r>
          <a:endParaRPr lang="zh-CN" altLang="en-US" sz="2800" b="1" dirty="0">
            <a:solidFill>
              <a:srgbClr val="FFFFFF"/>
            </a:solidFill>
            <a:latin typeface="楷体_GB2312" pitchFamily="49" charset="-122"/>
            <a:ea typeface="楷体_GB2312" pitchFamily="49" charset="-122"/>
          </a:endParaRPr>
        </a:p>
      </dgm:t>
    </dgm:pt>
    <dgm:pt modelId="{100551ED-1A02-4AF1-8DE0-AE7BA23AAFBC}" type="parTrans" cxnId="{DD6E821F-B4A6-4282-8A24-D7E885573C51}">
      <dgm:prSet/>
      <dgm:spPr/>
      <dgm:t>
        <a:bodyPr/>
        <a:lstStyle/>
        <a:p>
          <a:endParaRPr lang="zh-CN" altLang="en-US"/>
        </a:p>
      </dgm:t>
    </dgm:pt>
    <dgm:pt modelId="{54F4F7D5-BD13-438E-92C1-EBCE3666E766}" type="sibTrans" cxnId="{DD6E821F-B4A6-4282-8A24-D7E885573C51}">
      <dgm:prSet/>
      <dgm:spPr/>
      <dgm:t>
        <a:bodyPr/>
        <a:lstStyle/>
        <a:p>
          <a:endParaRPr lang="zh-CN" altLang="en-US"/>
        </a:p>
      </dgm:t>
    </dgm:pt>
    <dgm:pt modelId="{D46B5630-8E9A-48C4-97B1-3D5566895FEE}">
      <dgm:prSet phldrT="[文本]" custT="1"/>
      <dgm:spPr>
        <a:solidFill>
          <a:srgbClr val="7030A0"/>
        </a:solidFill>
      </dgm:spPr>
      <dgm:t>
        <a:bodyPr/>
        <a:lstStyle/>
        <a:p>
          <a:r>
            <a:rPr lang="zh-CN" altLang="en-US" sz="2400" b="1" dirty="0" smtClean="0">
              <a:solidFill>
                <a:srgbClr val="FFFFFF"/>
              </a:solidFill>
              <a:latin typeface="楷体_GB2312" pitchFamily="49" charset="-122"/>
              <a:ea typeface="楷体_GB2312" pitchFamily="49" charset="-122"/>
            </a:rPr>
            <a:t>宏观分析</a:t>
          </a:r>
          <a:endParaRPr lang="zh-CN" altLang="en-US" sz="2400" b="1" dirty="0">
            <a:solidFill>
              <a:srgbClr val="FFFFFF"/>
            </a:solidFill>
            <a:latin typeface="楷体_GB2312" pitchFamily="49" charset="-122"/>
            <a:ea typeface="楷体_GB2312" pitchFamily="49" charset="-122"/>
          </a:endParaRPr>
        </a:p>
      </dgm:t>
    </dgm:pt>
    <dgm:pt modelId="{0C96E4A3-3D0A-4D84-8AFC-B3B6635BBDB9}" type="sibTrans" cxnId="{EAADE13E-19C9-40EA-974C-0DAAF305BAFE}">
      <dgm:prSet/>
      <dgm:spPr/>
      <dgm:t>
        <a:bodyPr/>
        <a:lstStyle/>
        <a:p>
          <a:endParaRPr lang="zh-CN" altLang="en-US"/>
        </a:p>
      </dgm:t>
    </dgm:pt>
    <dgm:pt modelId="{C9F24018-847C-4F1C-9B52-772C1D67EA7D}" type="parTrans" cxnId="{EAADE13E-19C9-40EA-974C-0DAAF305BAFE}">
      <dgm:prSet/>
      <dgm:spPr/>
      <dgm:t>
        <a:bodyPr/>
        <a:lstStyle/>
        <a:p>
          <a:endParaRPr lang="zh-CN" altLang="en-US"/>
        </a:p>
      </dgm:t>
    </dgm:pt>
    <dgm:pt modelId="{BC7A2F74-772C-481F-B90E-5122850E2215}">
      <dgm:prSet phldrT="[文本]" custT="1"/>
      <dgm:spPr>
        <a:solidFill>
          <a:srgbClr val="7030A0"/>
        </a:solidFill>
      </dgm:spPr>
      <dgm:t>
        <a:bodyPr/>
        <a:lstStyle/>
        <a:p>
          <a:r>
            <a:rPr lang="zh-CN" altLang="en-US" sz="2000" b="1" dirty="0" smtClean="0">
              <a:solidFill>
                <a:srgbClr val="FFFFFF"/>
              </a:solidFill>
              <a:latin typeface="楷体_GB2312" pitchFamily="49" charset="-122"/>
              <a:ea typeface="楷体_GB2312" pitchFamily="49" charset="-122"/>
            </a:rPr>
            <a:t>主要利用交易价格，交易量等交易信息</a:t>
          </a:r>
          <a:endParaRPr lang="zh-CN" altLang="en-US" sz="2000" b="1" dirty="0">
            <a:solidFill>
              <a:srgbClr val="FFFFFF"/>
            </a:solidFill>
            <a:latin typeface="楷体_GB2312" pitchFamily="49" charset="-122"/>
            <a:ea typeface="楷体_GB2312" pitchFamily="49" charset="-122"/>
          </a:endParaRPr>
        </a:p>
      </dgm:t>
    </dgm:pt>
    <dgm:pt modelId="{22002DDA-5ADB-4C97-B45F-A703A82CBCCD}" type="sibTrans" cxnId="{EAD2F871-8D7F-4D61-9AE0-2949F69BB7AE}">
      <dgm:prSet/>
      <dgm:spPr/>
      <dgm:t>
        <a:bodyPr/>
        <a:lstStyle/>
        <a:p>
          <a:endParaRPr lang="zh-CN" altLang="en-US"/>
        </a:p>
      </dgm:t>
    </dgm:pt>
    <dgm:pt modelId="{3985C822-3F3A-4E5D-9DCB-90ED9874D714}" type="parTrans" cxnId="{EAD2F871-8D7F-4D61-9AE0-2949F69BB7AE}">
      <dgm:prSet/>
      <dgm:spPr/>
      <dgm:t>
        <a:bodyPr/>
        <a:lstStyle/>
        <a:p>
          <a:endParaRPr lang="zh-CN" altLang="en-US"/>
        </a:p>
      </dgm:t>
    </dgm:pt>
    <dgm:pt modelId="{B011285E-6A5F-4BFB-BB70-1947480FA7BE}">
      <dgm:prSet custT="1"/>
      <dgm:spPr>
        <a:solidFill>
          <a:srgbClr val="7030A0"/>
        </a:solidFill>
      </dgm:spPr>
      <dgm:t>
        <a:bodyPr/>
        <a:lstStyle/>
        <a:p>
          <a:r>
            <a:rPr lang="zh-CN" altLang="en-US" sz="2400" b="1" dirty="0" smtClean="0">
              <a:solidFill>
                <a:srgbClr val="FFFFFF"/>
              </a:solidFill>
              <a:latin typeface="楷体_GB2312" pitchFamily="49" charset="-122"/>
              <a:ea typeface="楷体_GB2312" pitchFamily="49" charset="-122"/>
            </a:rPr>
            <a:t>公司分析（微观）</a:t>
          </a:r>
          <a:endParaRPr lang="zh-CN" altLang="en-US" sz="2400" b="1" dirty="0">
            <a:solidFill>
              <a:srgbClr val="FFFFFF"/>
            </a:solidFill>
            <a:latin typeface="楷体_GB2312" pitchFamily="49" charset="-122"/>
            <a:ea typeface="楷体_GB2312" pitchFamily="49" charset="-122"/>
          </a:endParaRPr>
        </a:p>
      </dgm:t>
    </dgm:pt>
    <dgm:pt modelId="{31577CBD-4BC3-42F7-97EC-B8F18862E235}" type="parTrans" cxnId="{41BE1FF3-A9A4-4020-95EC-3E7EF3F8EB36}">
      <dgm:prSet/>
      <dgm:spPr/>
      <dgm:t>
        <a:bodyPr/>
        <a:lstStyle/>
        <a:p>
          <a:endParaRPr lang="zh-CN" altLang="en-US"/>
        </a:p>
      </dgm:t>
    </dgm:pt>
    <dgm:pt modelId="{61057C86-A1CE-4D44-AECE-4C1A8E510E75}" type="sibTrans" cxnId="{41BE1FF3-A9A4-4020-95EC-3E7EF3F8EB36}">
      <dgm:prSet/>
      <dgm:spPr/>
      <dgm:t>
        <a:bodyPr/>
        <a:lstStyle/>
        <a:p>
          <a:endParaRPr lang="zh-CN" altLang="en-US"/>
        </a:p>
      </dgm:t>
    </dgm:pt>
    <dgm:pt modelId="{87C1A91C-62C2-4010-A51C-406A3995CBF8}">
      <dgm:prSet custT="1"/>
      <dgm:spPr>
        <a:solidFill>
          <a:srgbClr val="7030A0"/>
        </a:solidFill>
      </dgm:spPr>
      <dgm:t>
        <a:bodyPr/>
        <a:lstStyle/>
        <a:p>
          <a:r>
            <a:rPr lang="zh-CN" altLang="en-US" sz="2400" b="1" dirty="0" smtClean="0">
              <a:solidFill>
                <a:srgbClr val="FFFFFF"/>
              </a:solidFill>
              <a:latin typeface="楷体_GB2312" pitchFamily="49" charset="-122"/>
              <a:ea typeface="楷体_GB2312" pitchFamily="49" charset="-122"/>
            </a:rPr>
            <a:t>行业分析（中观）</a:t>
          </a:r>
          <a:endParaRPr lang="zh-CN" altLang="en-US" sz="2400" b="1" dirty="0">
            <a:solidFill>
              <a:srgbClr val="FFFFFF"/>
            </a:solidFill>
            <a:latin typeface="楷体_GB2312" pitchFamily="49" charset="-122"/>
            <a:ea typeface="楷体_GB2312" pitchFamily="49" charset="-122"/>
          </a:endParaRPr>
        </a:p>
      </dgm:t>
    </dgm:pt>
    <dgm:pt modelId="{00C130DC-9DB8-429D-BACA-D4CA2FB060F8}" type="parTrans" cxnId="{66CDDD12-92C9-4BE3-8FC0-8A98047103C3}">
      <dgm:prSet/>
      <dgm:spPr/>
      <dgm:t>
        <a:bodyPr/>
        <a:lstStyle/>
        <a:p>
          <a:endParaRPr lang="zh-CN" altLang="en-US"/>
        </a:p>
      </dgm:t>
    </dgm:pt>
    <dgm:pt modelId="{CD74F6AF-60C3-4B4A-8C82-6D7CBC01C10E}" type="sibTrans" cxnId="{66CDDD12-92C9-4BE3-8FC0-8A98047103C3}">
      <dgm:prSet/>
      <dgm:spPr/>
      <dgm:t>
        <a:bodyPr/>
        <a:lstStyle/>
        <a:p>
          <a:endParaRPr lang="zh-CN" altLang="en-US"/>
        </a:p>
      </dgm:t>
    </dgm:pt>
    <dgm:pt modelId="{A50EFD32-B2B1-4BAA-9DFE-61F7A530B60E}" type="pres">
      <dgm:prSet presAssocID="{00E4C231-38FF-4FF7-BB42-D092D882587E}" presName="diagram" presStyleCnt="0">
        <dgm:presLayoutVars>
          <dgm:chPref val="1"/>
          <dgm:dir/>
          <dgm:animOne val="branch"/>
          <dgm:animLvl val="lvl"/>
          <dgm:resizeHandles val="exact"/>
        </dgm:presLayoutVars>
      </dgm:prSet>
      <dgm:spPr/>
      <dgm:t>
        <a:bodyPr/>
        <a:lstStyle/>
        <a:p>
          <a:endParaRPr lang="zh-CN" altLang="en-US"/>
        </a:p>
      </dgm:t>
    </dgm:pt>
    <dgm:pt modelId="{297B42A4-720E-42D9-AC78-4B9F40469DC4}" type="pres">
      <dgm:prSet presAssocID="{D2DD0622-1F10-4C41-B2B8-6FD2C0C9E384}" presName="root1" presStyleCnt="0"/>
      <dgm:spPr/>
    </dgm:pt>
    <dgm:pt modelId="{6C9A9F40-DAA6-4972-B99E-B386A329D5AC}" type="pres">
      <dgm:prSet presAssocID="{D2DD0622-1F10-4C41-B2B8-6FD2C0C9E384}" presName="LevelOneTextNode" presStyleLbl="node0" presStyleIdx="0" presStyleCnt="1" custLinFactNeighborX="-33365" custLinFactNeighborY="-24736">
        <dgm:presLayoutVars>
          <dgm:chPref val="3"/>
        </dgm:presLayoutVars>
      </dgm:prSet>
      <dgm:spPr/>
      <dgm:t>
        <a:bodyPr/>
        <a:lstStyle/>
        <a:p>
          <a:endParaRPr lang="zh-CN" altLang="en-US"/>
        </a:p>
      </dgm:t>
    </dgm:pt>
    <dgm:pt modelId="{9560A7C1-CEE2-4460-8C2D-E7A91DB74287}" type="pres">
      <dgm:prSet presAssocID="{D2DD0622-1F10-4C41-B2B8-6FD2C0C9E384}" presName="level2hierChild" presStyleCnt="0"/>
      <dgm:spPr/>
    </dgm:pt>
    <dgm:pt modelId="{E147C0B6-DB1E-4C98-91CD-951FE92B16CC}" type="pres">
      <dgm:prSet presAssocID="{9A0C0BFA-2230-4B77-9856-B193AAA17D44}" presName="conn2-1" presStyleLbl="parChTrans1D2" presStyleIdx="0" presStyleCnt="2"/>
      <dgm:spPr/>
      <dgm:t>
        <a:bodyPr/>
        <a:lstStyle/>
        <a:p>
          <a:endParaRPr lang="zh-CN" altLang="en-US"/>
        </a:p>
      </dgm:t>
    </dgm:pt>
    <dgm:pt modelId="{3848BA06-1AB8-47D3-9970-F4CD63931C01}" type="pres">
      <dgm:prSet presAssocID="{9A0C0BFA-2230-4B77-9856-B193AAA17D44}" presName="connTx" presStyleLbl="parChTrans1D2" presStyleIdx="0" presStyleCnt="2"/>
      <dgm:spPr/>
      <dgm:t>
        <a:bodyPr/>
        <a:lstStyle/>
        <a:p>
          <a:endParaRPr lang="zh-CN" altLang="en-US"/>
        </a:p>
      </dgm:t>
    </dgm:pt>
    <dgm:pt modelId="{EFE09A95-C5DE-4D58-BCD0-41FDB301F18D}" type="pres">
      <dgm:prSet presAssocID="{F90E514A-4FF7-4174-8A6F-1E8A35CDBF87}" presName="root2" presStyleCnt="0"/>
      <dgm:spPr/>
    </dgm:pt>
    <dgm:pt modelId="{4FDA31B6-9995-4322-BC56-18B73FFB278C}" type="pres">
      <dgm:prSet presAssocID="{F90E514A-4FF7-4174-8A6F-1E8A35CDBF87}" presName="LevelTwoTextNode" presStyleLbl="node2" presStyleIdx="0" presStyleCnt="2" custLinFactNeighborX="-19850" custLinFactNeighborY="3878">
        <dgm:presLayoutVars>
          <dgm:chPref val="3"/>
        </dgm:presLayoutVars>
      </dgm:prSet>
      <dgm:spPr/>
      <dgm:t>
        <a:bodyPr/>
        <a:lstStyle/>
        <a:p>
          <a:endParaRPr lang="zh-CN" altLang="en-US"/>
        </a:p>
      </dgm:t>
    </dgm:pt>
    <dgm:pt modelId="{DE7E14A2-0D8B-472E-ACAE-3707F5C5A3CD}" type="pres">
      <dgm:prSet presAssocID="{F90E514A-4FF7-4174-8A6F-1E8A35CDBF87}" presName="level3hierChild" presStyleCnt="0"/>
      <dgm:spPr/>
    </dgm:pt>
    <dgm:pt modelId="{27FDB310-F3F6-4203-A5DB-9A290B72E3FC}" type="pres">
      <dgm:prSet presAssocID="{C9F24018-847C-4F1C-9B52-772C1D67EA7D}" presName="conn2-1" presStyleLbl="parChTrans1D3" presStyleIdx="0" presStyleCnt="4"/>
      <dgm:spPr/>
      <dgm:t>
        <a:bodyPr/>
        <a:lstStyle/>
        <a:p>
          <a:endParaRPr lang="zh-CN" altLang="en-US"/>
        </a:p>
      </dgm:t>
    </dgm:pt>
    <dgm:pt modelId="{691ADE81-B0FB-4F4E-82E0-EB7EEB9721AF}" type="pres">
      <dgm:prSet presAssocID="{C9F24018-847C-4F1C-9B52-772C1D67EA7D}" presName="connTx" presStyleLbl="parChTrans1D3" presStyleIdx="0" presStyleCnt="4"/>
      <dgm:spPr/>
      <dgm:t>
        <a:bodyPr/>
        <a:lstStyle/>
        <a:p>
          <a:endParaRPr lang="zh-CN" altLang="en-US"/>
        </a:p>
      </dgm:t>
    </dgm:pt>
    <dgm:pt modelId="{31E2A45A-1FE3-4E68-9933-9B26E35C8E5B}" type="pres">
      <dgm:prSet presAssocID="{D46B5630-8E9A-48C4-97B1-3D5566895FEE}" presName="root2" presStyleCnt="0"/>
      <dgm:spPr/>
    </dgm:pt>
    <dgm:pt modelId="{F33C1DA9-5197-43FE-A477-DFE4983DEE2B}" type="pres">
      <dgm:prSet presAssocID="{D46B5630-8E9A-48C4-97B1-3D5566895FEE}" presName="LevelTwoTextNode" presStyleLbl="node3" presStyleIdx="0" presStyleCnt="4" custLinFactNeighborX="-25525" custLinFactNeighborY="7512">
        <dgm:presLayoutVars>
          <dgm:chPref val="3"/>
        </dgm:presLayoutVars>
      </dgm:prSet>
      <dgm:spPr/>
      <dgm:t>
        <a:bodyPr/>
        <a:lstStyle/>
        <a:p>
          <a:endParaRPr lang="zh-CN" altLang="en-US"/>
        </a:p>
      </dgm:t>
    </dgm:pt>
    <dgm:pt modelId="{2EB78EBD-34E6-475A-830D-88C76C26EBA9}" type="pres">
      <dgm:prSet presAssocID="{D46B5630-8E9A-48C4-97B1-3D5566895FEE}" presName="level3hierChild" presStyleCnt="0"/>
      <dgm:spPr/>
    </dgm:pt>
    <dgm:pt modelId="{F3AACB0F-70B7-4388-9A28-72134D295375}" type="pres">
      <dgm:prSet presAssocID="{00C130DC-9DB8-429D-BACA-D4CA2FB060F8}" presName="conn2-1" presStyleLbl="parChTrans1D3" presStyleIdx="1" presStyleCnt="4"/>
      <dgm:spPr/>
      <dgm:t>
        <a:bodyPr/>
        <a:lstStyle/>
        <a:p>
          <a:endParaRPr lang="zh-CN" altLang="en-US"/>
        </a:p>
      </dgm:t>
    </dgm:pt>
    <dgm:pt modelId="{F31B2910-0BA5-4811-82CD-05C60A5BE3F6}" type="pres">
      <dgm:prSet presAssocID="{00C130DC-9DB8-429D-BACA-D4CA2FB060F8}" presName="connTx" presStyleLbl="parChTrans1D3" presStyleIdx="1" presStyleCnt="4"/>
      <dgm:spPr/>
      <dgm:t>
        <a:bodyPr/>
        <a:lstStyle/>
        <a:p>
          <a:endParaRPr lang="zh-CN" altLang="en-US"/>
        </a:p>
      </dgm:t>
    </dgm:pt>
    <dgm:pt modelId="{83D658FA-4825-4DA2-885B-5A266FF87A83}" type="pres">
      <dgm:prSet presAssocID="{87C1A91C-62C2-4010-A51C-406A3995CBF8}" presName="root2" presStyleCnt="0"/>
      <dgm:spPr/>
    </dgm:pt>
    <dgm:pt modelId="{32C57502-46AF-47B9-AE98-013A82965B2E}" type="pres">
      <dgm:prSet presAssocID="{87C1A91C-62C2-4010-A51C-406A3995CBF8}" presName="LevelTwoTextNode" presStyleLbl="node3" presStyleIdx="1" presStyleCnt="4" custScaleX="113275" custLinFactNeighborX="-21687" custLinFactNeighborY="108">
        <dgm:presLayoutVars>
          <dgm:chPref val="3"/>
        </dgm:presLayoutVars>
      </dgm:prSet>
      <dgm:spPr/>
      <dgm:t>
        <a:bodyPr/>
        <a:lstStyle/>
        <a:p>
          <a:endParaRPr lang="zh-CN" altLang="en-US"/>
        </a:p>
      </dgm:t>
    </dgm:pt>
    <dgm:pt modelId="{78E95986-3A89-4393-BB51-71318F540F68}" type="pres">
      <dgm:prSet presAssocID="{87C1A91C-62C2-4010-A51C-406A3995CBF8}" presName="level3hierChild" presStyleCnt="0"/>
      <dgm:spPr/>
    </dgm:pt>
    <dgm:pt modelId="{8CF58619-4243-4CA2-B771-225190669C35}" type="pres">
      <dgm:prSet presAssocID="{31577CBD-4BC3-42F7-97EC-B8F18862E235}" presName="conn2-1" presStyleLbl="parChTrans1D3" presStyleIdx="2" presStyleCnt="4"/>
      <dgm:spPr/>
      <dgm:t>
        <a:bodyPr/>
        <a:lstStyle/>
        <a:p>
          <a:endParaRPr lang="zh-CN" altLang="en-US"/>
        </a:p>
      </dgm:t>
    </dgm:pt>
    <dgm:pt modelId="{D8BD3D5C-AEC6-46D2-81CF-D723B79A0B58}" type="pres">
      <dgm:prSet presAssocID="{31577CBD-4BC3-42F7-97EC-B8F18862E235}" presName="connTx" presStyleLbl="parChTrans1D3" presStyleIdx="2" presStyleCnt="4"/>
      <dgm:spPr/>
      <dgm:t>
        <a:bodyPr/>
        <a:lstStyle/>
        <a:p>
          <a:endParaRPr lang="zh-CN" altLang="en-US"/>
        </a:p>
      </dgm:t>
    </dgm:pt>
    <dgm:pt modelId="{52BA9EF4-83C8-49E3-A64B-45C208A855DA}" type="pres">
      <dgm:prSet presAssocID="{B011285E-6A5F-4BFB-BB70-1947480FA7BE}" presName="root2" presStyleCnt="0"/>
      <dgm:spPr/>
    </dgm:pt>
    <dgm:pt modelId="{597503D5-EA6F-48A7-BF0F-C51616195321}" type="pres">
      <dgm:prSet presAssocID="{B011285E-6A5F-4BFB-BB70-1947480FA7BE}" presName="LevelTwoTextNode" presStyleLbl="node3" presStyleIdx="2" presStyleCnt="4" custScaleX="106511" custLinFactNeighborX="-19800" custLinFactNeighborY="9391">
        <dgm:presLayoutVars>
          <dgm:chPref val="3"/>
        </dgm:presLayoutVars>
      </dgm:prSet>
      <dgm:spPr/>
      <dgm:t>
        <a:bodyPr/>
        <a:lstStyle/>
        <a:p>
          <a:endParaRPr lang="zh-CN" altLang="en-US"/>
        </a:p>
      </dgm:t>
    </dgm:pt>
    <dgm:pt modelId="{4808B06A-7072-4688-A6DE-05CF939D7A07}" type="pres">
      <dgm:prSet presAssocID="{B011285E-6A5F-4BFB-BB70-1947480FA7BE}" presName="level3hierChild" presStyleCnt="0"/>
      <dgm:spPr/>
    </dgm:pt>
    <dgm:pt modelId="{AFAEE350-0865-4B88-BD8E-2CD2F796931A}" type="pres">
      <dgm:prSet presAssocID="{100551ED-1A02-4AF1-8DE0-AE7BA23AAFBC}" presName="conn2-1" presStyleLbl="parChTrans1D2" presStyleIdx="1" presStyleCnt="2"/>
      <dgm:spPr/>
      <dgm:t>
        <a:bodyPr/>
        <a:lstStyle/>
        <a:p>
          <a:endParaRPr lang="zh-CN" altLang="en-US"/>
        </a:p>
      </dgm:t>
    </dgm:pt>
    <dgm:pt modelId="{5A100B1C-FE96-45F7-90FC-CE9C97962859}" type="pres">
      <dgm:prSet presAssocID="{100551ED-1A02-4AF1-8DE0-AE7BA23AAFBC}" presName="connTx" presStyleLbl="parChTrans1D2" presStyleIdx="1" presStyleCnt="2"/>
      <dgm:spPr/>
      <dgm:t>
        <a:bodyPr/>
        <a:lstStyle/>
        <a:p>
          <a:endParaRPr lang="zh-CN" altLang="en-US"/>
        </a:p>
      </dgm:t>
    </dgm:pt>
    <dgm:pt modelId="{43C39D94-F10A-4235-9DB6-03CF296C2BEC}" type="pres">
      <dgm:prSet presAssocID="{25FC95DE-7AC2-4519-9AEB-60E4EAB7A9A8}" presName="root2" presStyleCnt="0"/>
      <dgm:spPr/>
    </dgm:pt>
    <dgm:pt modelId="{51A6A8EB-72DB-4701-8726-D6ACF613DBF2}" type="pres">
      <dgm:prSet presAssocID="{25FC95DE-7AC2-4519-9AEB-60E4EAB7A9A8}" presName="LevelTwoTextNode" presStyleLbl="node2" presStyleIdx="1" presStyleCnt="2" custLinFactNeighborX="-16012" custLinFactNeighborY="380">
        <dgm:presLayoutVars>
          <dgm:chPref val="3"/>
        </dgm:presLayoutVars>
      </dgm:prSet>
      <dgm:spPr/>
      <dgm:t>
        <a:bodyPr/>
        <a:lstStyle/>
        <a:p>
          <a:endParaRPr lang="zh-CN" altLang="en-US"/>
        </a:p>
      </dgm:t>
    </dgm:pt>
    <dgm:pt modelId="{CFF948A1-71E4-412A-B894-AC33EB0DDC43}" type="pres">
      <dgm:prSet presAssocID="{25FC95DE-7AC2-4519-9AEB-60E4EAB7A9A8}" presName="level3hierChild" presStyleCnt="0"/>
      <dgm:spPr/>
    </dgm:pt>
    <dgm:pt modelId="{5523DF63-C22C-41B3-963F-CC2F1F8B3B60}" type="pres">
      <dgm:prSet presAssocID="{3985C822-3F3A-4E5D-9DCB-90ED9874D714}" presName="conn2-1" presStyleLbl="parChTrans1D3" presStyleIdx="3" presStyleCnt="4"/>
      <dgm:spPr/>
      <dgm:t>
        <a:bodyPr/>
        <a:lstStyle/>
        <a:p>
          <a:endParaRPr lang="zh-CN" altLang="en-US"/>
        </a:p>
      </dgm:t>
    </dgm:pt>
    <dgm:pt modelId="{5EE2278D-EB94-43DC-B8C3-F676A83EAE9E}" type="pres">
      <dgm:prSet presAssocID="{3985C822-3F3A-4E5D-9DCB-90ED9874D714}" presName="connTx" presStyleLbl="parChTrans1D3" presStyleIdx="3" presStyleCnt="4"/>
      <dgm:spPr/>
      <dgm:t>
        <a:bodyPr/>
        <a:lstStyle/>
        <a:p>
          <a:endParaRPr lang="zh-CN" altLang="en-US"/>
        </a:p>
      </dgm:t>
    </dgm:pt>
    <dgm:pt modelId="{A3529FA2-5137-4324-A746-3A0CEEBF4894}" type="pres">
      <dgm:prSet presAssocID="{BC7A2F74-772C-481F-B90E-5122850E2215}" presName="root2" presStyleCnt="0"/>
      <dgm:spPr/>
    </dgm:pt>
    <dgm:pt modelId="{376B67F6-6A9D-4B00-B0DF-BE7789F15E3C}" type="pres">
      <dgm:prSet presAssocID="{BC7A2F74-772C-481F-B90E-5122850E2215}" presName="LevelTwoTextNode" presStyleLbl="node3" presStyleIdx="3" presStyleCnt="4" custScaleX="115047" custLinFactNeighborX="-25462" custLinFactNeighborY="23606">
        <dgm:presLayoutVars>
          <dgm:chPref val="3"/>
        </dgm:presLayoutVars>
      </dgm:prSet>
      <dgm:spPr/>
      <dgm:t>
        <a:bodyPr/>
        <a:lstStyle/>
        <a:p>
          <a:endParaRPr lang="zh-CN" altLang="en-US"/>
        </a:p>
      </dgm:t>
    </dgm:pt>
    <dgm:pt modelId="{0826D440-14AD-4946-8043-17A41414405F}" type="pres">
      <dgm:prSet presAssocID="{BC7A2F74-772C-481F-B90E-5122850E2215}" presName="level3hierChild" presStyleCnt="0"/>
      <dgm:spPr/>
    </dgm:pt>
  </dgm:ptLst>
  <dgm:cxnLst>
    <dgm:cxn modelId="{11A1FC74-1D5E-4B92-9619-692DBF2A5D6B}" type="presOf" srcId="{9A0C0BFA-2230-4B77-9856-B193AAA17D44}" destId="{3848BA06-1AB8-47D3-9970-F4CD63931C01}" srcOrd="1" destOrd="0" presId="urn:microsoft.com/office/officeart/2005/8/layout/hierarchy2"/>
    <dgm:cxn modelId="{EAADE13E-19C9-40EA-974C-0DAAF305BAFE}" srcId="{F90E514A-4FF7-4174-8A6F-1E8A35CDBF87}" destId="{D46B5630-8E9A-48C4-97B1-3D5566895FEE}" srcOrd="0" destOrd="0" parTransId="{C9F24018-847C-4F1C-9B52-772C1D67EA7D}" sibTransId="{0C96E4A3-3D0A-4D84-8AFC-B3B6635BBDB9}"/>
    <dgm:cxn modelId="{7C96B4D0-EF19-4F0E-99E7-53217CCFA4FA}" type="presOf" srcId="{00C130DC-9DB8-429D-BACA-D4CA2FB060F8}" destId="{F3AACB0F-70B7-4388-9A28-72134D295375}" srcOrd="0" destOrd="0" presId="urn:microsoft.com/office/officeart/2005/8/layout/hierarchy2"/>
    <dgm:cxn modelId="{6056B954-B313-4B02-8BB6-57DC58880AA4}" type="presOf" srcId="{100551ED-1A02-4AF1-8DE0-AE7BA23AAFBC}" destId="{5A100B1C-FE96-45F7-90FC-CE9C97962859}" srcOrd="1" destOrd="0" presId="urn:microsoft.com/office/officeart/2005/8/layout/hierarchy2"/>
    <dgm:cxn modelId="{7714EA9C-42A6-4226-B34A-BE723216E198}" type="presOf" srcId="{31577CBD-4BC3-42F7-97EC-B8F18862E235}" destId="{8CF58619-4243-4CA2-B771-225190669C35}" srcOrd="0" destOrd="0" presId="urn:microsoft.com/office/officeart/2005/8/layout/hierarchy2"/>
    <dgm:cxn modelId="{826CA4C1-8BB8-4873-97D2-23B006B95AD1}" type="presOf" srcId="{D46B5630-8E9A-48C4-97B1-3D5566895FEE}" destId="{F33C1DA9-5197-43FE-A477-DFE4983DEE2B}" srcOrd="0" destOrd="0" presId="urn:microsoft.com/office/officeart/2005/8/layout/hierarchy2"/>
    <dgm:cxn modelId="{9B464E0E-5919-4A7B-99AC-F4E9CC0E928E}" type="presOf" srcId="{25FC95DE-7AC2-4519-9AEB-60E4EAB7A9A8}" destId="{51A6A8EB-72DB-4701-8726-D6ACF613DBF2}" srcOrd="0" destOrd="0" presId="urn:microsoft.com/office/officeart/2005/8/layout/hierarchy2"/>
    <dgm:cxn modelId="{554FBF91-EFA9-49A8-889C-52BAB517731C}" type="presOf" srcId="{9A0C0BFA-2230-4B77-9856-B193AAA17D44}" destId="{E147C0B6-DB1E-4C98-91CD-951FE92B16CC}" srcOrd="0" destOrd="0" presId="urn:microsoft.com/office/officeart/2005/8/layout/hierarchy2"/>
    <dgm:cxn modelId="{9394693F-A2D6-4A51-A1C7-240A9DEA3E48}" type="presOf" srcId="{3985C822-3F3A-4E5D-9DCB-90ED9874D714}" destId="{5523DF63-C22C-41B3-963F-CC2F1F8B3B60}" srcOrd="0" destOrd="0" presId="urn:microsoft.com/office/officeart/2005/8/layout/hierarchy2"/>
    <dgm:cxn modelId="{41BE1FF3-A9A4-4020-95EC-3E7EF3F8EB36}" srcId="{F90E514A-4FF7-4174-8A6F-1E8A35CDBF87}" destId="{B011285E-6A5F-4BFB-BB70-1947480FA7BE}" srcOrd="2" destOrd="0" parTransId="{31577CBD-4BC3-42F7-97EC-B8F18862E235}" sibTransId="{61057C86-A1CE-4D44-AECE-4C1A8E510E75}"/>
    <dgm:cxn modelId="{8837ED57-A670-485E-AC20-FF0E09E0C9D3}" type="presOf" srcId="{31577CBD-4BC3-42F7-97EC-B8F18862E235}" destId="{D8BD3D5C-AEC6-46D2-81CF-D723B79A0B58}" srcOrd="1" destOrd="0" presId="urn:microsoft.com/office/officeart/2005/8/layout/hierarchy2"/>
    <dgm:cxn modelId="{46789092-5233-449C-8C99-24BBE94CABF9}" type="presOf" srcId="{BC7A2F74-772C-481F-B90E-5122850E2215}" destId="{376B67F6-6A9D-4B00-B0DF-BE7789F15E3C}" srcOrd="0" destOrd="0" presId="urn:microsoft.com/office/officeart/2005/8/layout/hierarchy2"/>
    <dgm:cxn modelId="{C251CE89-0BCA-47B9-8969-1D9DCF07F3EB}" srcId="{D2DD0622-1F10-4C41-B2B8-6FD2C0C9E384}" destId="{F90E514A-4FF7-4174-8A6F-1E8A35CDBF87}" srcOrd="0" destOrd="0" parTransId="{9A0C0BFA-2230-4B77-9856-B193AAA17D44}" sibTransId="{5EC3EFBB-EEB0-40CC-88BA-D84C51D5151B}"/>
    <dgm:cxn modelId="{DD6E821F-B4A6-4282-8A24-D7E885573C51}" srcId="{D2DD0622-1F10-4C41-B2B8-6FD2C0C9E384}" destId="{25FC95DE-7AC2-4519-9AEB-60E4EAB7A9A8}" srcOrd="1" destOrd="0" parTransId="{100551ED-1A02-4AF1-8DE0-AE7BA23AAFBC}" sibTransId="{54F4F7D5-BD13-438E-92C1-EBCE3666E766}"/>
    <dgm:cxn modelId="{61A19A0C-4603-457B-B999-9C00F6A07D24}" type="presOf" srcId="{00C130DC-9DB8-429D-BACA-D4CA2FB060F8}" destId="{F31B2910-0BA5-4811-82CD-05C60A5BE3F6}" srcOrd="1" destOrd="0" presId="urn:microsoft.com/office/officeart/2005/8/layout/hierarchy2"/>
    <dgm:cxn modelId="{FBE0DEA1-7E57-43AA-9028-31311ADE88AD}" type="presOf" srcId="{C9F24018-847C-4F1C-9B52-772C1D67EA7D}" destId="{691ADE81-B0FB-4F4E-82E0-EB7EEB9721AF}" srcOrd="1" destOrd="0" presId="urn:microsoft.com/office/officeart/2005/8/layout/hierarchy2"/>
    <dgm:cxn modelId="{EAD2F871-8D7F-4D61-9AE0-2949F69BB7AE}" srcId="{25FC95DE-7AC2-4519-9AEB-60E4EAB7A9A8}" destId="{BC7A2F74-772C-481F-B90E-5122850E2215}" srcOrd="0" destOrd="0" parTransId="{3985C822-3F3A-4E5D-9DCB-90ED9874D714}" sibTransId="{22002DDA-5ADB-4C97-B45F-A703A82CBCCD}"/>
    <dgm:cxn modelId="{B50BF81E-0C92-46EA-94C9-8DC9754B77B0}" type="presOf" srcId="{F90E514A-4FF7-4174-8A6F-1E8A35CDBF87}" destId="{4FDA31B6-9995-4322-BC56-18B73FFB278C}" srcOrd="0" destOrd="0" presId="urn:microsoft.com/office/officeart/2005/8/layout/hierarchy2"/>
    <dgm:cxn modelId="{66CDDD12-92C9-4BE3-8FC0-8A98047103C3}" srcId="{F90E514A-4FF7-4174-8A6F-1E8A35CDBF87}" destId="{87C1A91C-62C2-4010-A51C-406A3995CBF8}" srcOrd="1" destOrd="0" parTransId="{00C130DC-9DB8-429D-BACA-D4CA2FB060F8}" sibTransId="{CD74F6AF-60C3-4B4A-8C82-6D7CBC01C10E}"/>
    <dgm:cxn modelId="{8BC6B816-9562-4161-AA40-EEB59093E395}" type="presOf" srcId="{87C1A91C-62C2-4010-A51C-406A3995CBF8}" destId="{32C57502-46AF-47B9-AE98-013A82965B2E}" srcOrd="0" destOrd="0" presId="urn:microsoft.com/office/officeart/2005/8/layout/hierarchy2"/>
    <dgm:cxn modelId="{167D9827-8215-4F67-9F6F-F8D413554513}" type="presOf" srcId="{3985C822-3F3A-4E5D-9DCB-90ED9874D714}" destId="{5EE2278D-EB94-43DC-B8C3-F676A83EAE9E}" srcOrd="1" destOrd="0" presId="urn:microsoft.com/office/officeart/2005/8/layout/hierarchy2"/>
    <dgm:cxn modelId="{7C4111A2-759D-4D94-8A4C-B70D5AA7DAA1}" type="presOf" srcId="{D2DD0622-1F10-4C41-B2B8-6FD2C0C9E384}" destId="{6C9A9F40-DAA6-4972-B99E-B386A329D5AC}" srcOrd="0" destOrd="0" presId="urn:microsoft.com/office/officeart/2005/8/layout/hierarchy2"/>
    <dgm:cxn modelId="{6D970104-D9CB-485F-B3EF-C4021EE129EE}" type="presOf" srcId="{C9F24018-847C-4F1C-9B52-772C1D67EA7D}" destId="{27FDB310-F3F6-4203-A5DB-9A290B72E3FC}" srcOrd="0" destOrd="0" presId="urn:microsoft.com/office/officeart/2005/8/layout/hierarchy2"/>
    <dgm:cxn modelId="{7304E61E-0D11-4B2A-8A57-D77279FC48C2}" srcId="{00E4C231-38FF-4FF7-BB42-D092D882587E}" destId="{D2DD0622-1F10-4C41-B2B8-6FD2C0C9E384}" srcOrd="0" destOrd="0" parTransId="{6D8F3B9E-CB2A-4B0F-A6A3-D05F18928785}" sibTransId="{CDB1B700-596F-4666-83C3-2169B2DC54B1}"/>
    <dgm:cxn modelId="{6C2C61D6-7CEB-4A77-BD84-0397290AD983}" type="presOf" srcId="{00E4C231-38FF-4FF7-BB42-D092D882587E}" destId="{A50EFD32-B2B1-4BAA-9DFE-61F7A530B60E}" srcOrd="0" destOrd="0" presId="urn:microsoft.com/office/officeart/2005/8/layout/hierarchy2"/>
    <dgm:cxn modelId="{F16E8EEE-49D2-46A4-BF57-D08DEA3E3387}" type="presOf" srcId="{100551ED-1A02-4AF1-8DE0-AE7BA23AAFBC}" destId="{AFAEE350-0865-4B88-BD8E-2CD2F796931A}" srcOrd="0" destOrd="0" presId="urn:microsoft.com/office/officeart/2005/8/layout/hierarchy2"/>
    <dgm:cxn modelId="{85A57AB6-E340-465B-94B3-FEA532A102E0}" type="presOf" srcId="{B011285E-6A5F-4BFB-BB70-1947480FA7BE}" destId="{597503D5-EA6F-48A7-BF0F-C51616195321}" srcOrd="0" destOrd="0" presId="urn:microsoft.com/office/officeart/2005/8/layout/hierarchy2"/>
    <dgm:cxn modelId="{A9DCC5C6-2B76-41D1-982F-CEE15E2B2776}" type="presParOf" srcId="{A50EFD32-B2B1-4BAA-9DFE-61F7A530B60E}" destId="{297B42A4-720E-42D9-AC78-4B9F40469DC4}" srcOrd="0" destOrd="0" presId="urn:microsoft.com/office/officeart/2005/8/layout/hierarchy2"/>
    <dgm:cxn modelId="{FD0530C7-0C2E-4563-9DB9-32948E2DB9FB}" type="presParOf" srcId="{297B42A4-720E-42D9-AC78-4B9F40469DC4}" destId="{6C9A9F40-DAA6-4972-B99E-B386A329D5AC}" srcOrd="0" destOrd="0" presId="urn:microsoft.com/office/officeart/2005/8/layout/hierarchy2"/>
    <dgm:cxn modelId="{30290E94-B550-4000-81FB-F0B337BE3F76}" type="presParOf" srcId="{297B42A4-720E-42D9-AC78-4B9F40469DC4}" destId="{9560A7C1-CEE2-4460-8C2D-E7A91DB74287}" srcOrd="1" destOrd="0" presId="urn:microsoft.com/office/officeart/2005/8/layout/hierarchy2"/>
    <dgm:cxn modelId="{F0D4B1BE-76AD-4361-B401-FF844223409C}" type="presParOf" srcId="{9560A7C1-CEE2-4460-8C2D-E7A91DB74287}" destId="{E147C0B6-DB1E-4C98-91CD-951FE92B16CC}" srcOrd="0" destOrd="0" presId="urn:microsoft.com/office/officeart/2005/8/layout/hierarchy2"/>
    <dgm:cxn modelId="{58348B4A-6C98-47F7-8EA4-28EC262C4EE5}" type="presParOf" srcId="{E147C0B6-DB1E-4C98-91CD-951FE92B16CC}" destId="{3848BA06-1AB8-47D3-9970-F4CD63931C01}" srcOrd="0" destOrd="0" presId="urn:microsoft.com/office/officeart/2005/8/layout/hierarchy2"/>
    <dgm:cxn modelId="{4EF2351B-469E-4587-90E3-D53D2CCCE93B}" type="presParOf" srcId="{9560A7C1-CEE2-4460-8C2D-E7A91DB74287}" destId="{EFE09A95-C5DE-4D58-BCD0-41FDB301F18D}" srcOrd="1" destOrd="0" presId="urn:microsoft.com/office/officeart/2005/8/layout/hierarchy2"/>
    <dgm:cxn modelId="{B5D62FDF-8558-40AF-AF08-4F33FE86E54F}" type="presParOf" srcId="{EFE09A95-C5DE-4D58-BCD0-41FDB301F18D}" destId="{4FDA31B6-9995-4322-BC56-18B73FFB278C}" srcOrd="0" destOrd="0" presId="urn:microsoft.com/office/officeart/2005/8/layout/hierarchy2"/>
    <dgm:cxn modelId="{BADE0C7F-6812-4321-9518-3AACCD6AC1EE}" type="presParOf" srcId="{EFE09A95-C5DE-4D58-BCD0-41FDB301F18D}" destId="{DE7E14A2-0D8B-472E-ACAE-3707F5C5A3CD}" srcOrd="1" destOrd="0" presId="urn:microsoft.com/office/officeart/2005/8/layout/hierarchy2"/>
    <dgm:cxn modelId="{0ED50858-AC84-4A58-AFBA-BDC511E512BC}" type="presParOf" srcId="{DE7E14A2-0D8B-472E-ACAE-3707F5C5A3CD}" destId="{27FDB310-F3F6-4203-A5DB-9A290B72E3FC}" srcOrd="0" destOrd="0" presId="urn:microsoft.com/office/officeart/2005/8/layout/hierarchy2"/>
    <dgm:cxn modelId="{71240002-F7D4-4AF7-965C-1E77EB527687}" type="presParOf" srcId="{27FDB310-F3F6-4203-A5DB-9A290B72E3FC}" destId="{691ADE81-B0FB-4F4E-82E0-EB7EEB9721AF}" srcOrd="0" destOrd="0" presId="urn:microsoft.com/office/officeart/2005/8/layout/hierarchy2"/>
    <dgm:cxn modelId="{05F43C06-AC38-44B9-AD74-A5BBAB7DE685}" type="presParOf" srcId="{DE7E14A2-0D8B-472E-ACAE-3707F5C5A3CD}" destId="{31E2A45A-1FE3-4E68-9933-9B26E35C8E5B}" srcOrd="1" destOrd="0" presId="urn:microsoft.com/office/officeart/2005/8/layout/hierarchy2"/>
    <dgm:cxn modelId="{645B096C-08F2-4303-A397-5A4DA15065F2}" type="presParOf" srcId="{31E2A45A-1FE3-4E68-9933-9B26E35C8E5B}" destId="{F33C1DA9-5197-43FE-A477-DFE4983DEE2B}" srcOrd="0" destOrd="0" presId="urn:microsoft.com/office/officeart/2005/8/layout/hierarchy2"/>
    <dgm:cxn modelId="{E00FF89A-1619-4B81-B4F5-8BD30F8EC856}" type="presParOf" srcId="{31E2A45A-1FE3-4E68-9933-9B26E35C8E5B}" destId="{2EB78EBD-34E6-475A-830D-88C76C26EBA9}" srcOrd="1" destOrd="0" presId="urn:microsoft.com/office/officeart/2005/8/layout/hierarchy2"/>
    <dgm:cxn modelId="{C910BFE1-FDDC-4DCB-8A3E-72CAFC85751F}" type="presParOf" srcId="{DE7E14A2-0D8B-472E-ACAE-3707F5C5A3CD}" destId="{F3AACB0F-70B7-4388-9A28-72134D295375}" srcOrd="2" destOrd="0" presId="urn:microsoft.com/office/officeart/2005/8/layout/hierarchy2"/>
    <dgm:cxn modelId="{C73A3941-7EAA-401A-AC1F-BB87BABAD681}" type="presParOf" srcId="{F3AACB0F-70B7-4388-9A28-72134D295375}" destId="{F31B2910-0BA5-4811-82CD-05C60A5BE3F6}" srcOrd="0" destOrd="0" presId="urn:microsoft.com/office/officeart/2005/8/layout/hierarchy2"/>
    <dgm:cxn modelId="{8359692E-C646-4D5E-8D3B-A61F7A31B924}" type="presParOf" srcId="{DE7E14A2-0D8B-472E-ACAE-3707F5C5A3CD}" destId="{83D658FA-4825-4DA2-885B-5A266FF87A83}" srcOrd="3" destOrd="0" presId="urn:microsoft.com/office/officeart/2005/8/layout/hierarchy2"/>
    <dgm:cxn modelId="{2B7E9CCC-B7CB-481C-89B1-81B39EAFCDB5}" type="presParOf" srcId="{83D658FA-4825-4DA2-885B-5A266FF87A83}" destId="{32C57502-46AF-47B9-AE98-013A82965B2E}" srcOrd="0" destOrd="0" presId="urn:microsoft.com/office/officeart/2005/8/layout/hierarchy2"/>
    <dgm:cxn modelId="{02519071-672F-4F40-A951-FE18FC9F8E50}" type="presParOf" srcId="{83D658FA-4825-4DA2-885B-5A266FF87A83}" destId="{78E95986-3A89-4393-BB51-71318F540F68}" srcOrd="1" destOrd="0" presId="urn:microsoft.com/office/officeart/2005/8/layout/hierarchy2"/>
    <dgm:cxn modelId="{0877BBCF-F709-4762-B2D1-DA66AC4AC8FC}" type="presParOf" srcId="{DE7E14A2-0D8B-472E-ACAE-3707F5C5A3CD}" destId="{8CF58619-4243-4CA2-B771-225190669C35}" srcOrd="4" destOrd="0" presId="urn:microsoft.com/office/officeart/2005/8/layout/hierarchy2"/>
    <dgm:cxn modelId="{B99723B1-D0B2-4335-88AC-6342C55601C9}" type="presParOf" srcId="{8CF58619-4243-4CA2-B771-225190669C35}" destId="{D8BD3D5C-AEC6-46D2-81CF-D723B79A0B58}" srcOrd="0" destOrd="0" presId="urn:microsoft.com/office/officeart/2005/8/layout/hierarchy2"/>
    <dgm:cxn modelId="{8F7E5A2A-2A3B-4AF4-9FAA-15281DCC48C2}" type="presParOf" srcId="{DE7E14A2-0D8B-472E-ACAE-3707F5C5A3CD}" destId="{52BA9EF4-83C8-49E3-A64B-45C208A855DA}" srcOrd="5" destOrd="0" presId="urn:microsoft.com/office/officeart/2005/8/layout/hierarchy2"/>
    <dgm:cxn modelId="{D3FEB4FA-E541-4188-A223-58032D0F7304}" type="presParOf" srcId="{52BA9EF4-83C8-49E3-A64B-45C208A855DA}" destId="{597503D5-EA6F-48A7-BF0F-C51616195321}" srcOrd="0" destOrd="0" presId="urn:microsoft.com/office/officeart/2005/8/layout/hierarchy2"/>
    <dgm:cxn modelId="{4858BAF4-89A0-494D-8DA7-DC416653AA3C}" type="presParOf" srcId="{52BA9EF4-83C8-49E3-A64B-45C208A855DA}" destId="{4808B06A-7072-4688-A6DE-05CF939D7A07}" srcOrd="1" destOrd="0" presId="urn:microsoft.com/office/officeart/2005/8/layout/hierarchy2"/>
    <dgm:cxn modelId="{F82373C1-B410-4424-A908-06D0DFFCD56D}" type="presParOf" srcId="{9560A7C1-CEE2-4460-8C2D-E7A91DB74287}" destId="{AFAEE350-0865-4B88-BD8E-2CD2F796931A}" srcOrd="2" destOrd="0" presId="urn:microsoft.com/office/officeart/2005/8/layout/hierarchy2"/>
    <dgm:cxn modelId="{ECB349FC-43B6-4881-8584-D4902C433745}" type="presParOf" srcId="{AFAEE350-0865-4B88-BD8E-2CD2F796931A}" destId="{5A100B1C-FE96-45F7-90FC-CE9C97962859}" srcOrd="0" destOrd="0" presId="urn:microsoft.com/office/officeart/2005/8/layout/hierarchy2"/>
    <dgm:cxn modelId="{1482FA00-944A-4A31-A259-4C53C93EE267}" type="presParOf" srcId="{9560A7C1-CEE2-4460-8C2D-E7A91DB74287}" destId="{43C39D94-F10A-4235-9DB6-03CF296C2BEC}" srcOrd="3" destOrd="0" presId="urn:microsoft.com/office/officeart/2005/8/layout/hierarchy2"/>
    <dgm:cxn modelId="{CD7FE26F-9B65-4CEB-BBF6-D5C06354BD09}" type="presParOf" srcId="{43C39D94-F10A-4235-9DB6-03CF296C2BEC}" destId="{51A6A8EB-72DB-4701-8726-D6ACF613DBF2}" srcOrd="0" destOrd="0" presId="urn:microsoft.com/office/officeart/2005/8/layout/hierarchy2"/>
    <dgm:cxn modelId="{F738ACE2-D97D-4036-B27D-F7E8989DED93}" type="presParOf" srcId="{43C39D94-F10A-4235-9DB6-03CF296C2BEC}" destId="{CFF948A1-71E4-412A-B894-AC33EB0DDC43}" srcOrd="1" destOrd="0" presId="urn:microsoft.com/office/officeart/2005/8/layout/hierarchy2"/>
    <dgm:cxn modelId="{58C38D9F-2F16-4A3D-B39C-E8E63ABC4E7C}" type="presParOf" srcId="{CFF948A1-71E4-412A-B894-AC33EB0DDC43}" destId="{5523DF63-C22C-41B3-963F-CC2F1F8B3B60}" srcOrd="0" destOrd="0" presId="urn:microsoft.com/office/officeart/2005/8/layout/hierarchy2"/>
    <dgm:cxn modelId="{D480B5CF-B76D-4C4B-AEF6-ABA88C8062C2}" type="presParOf" srcId="{5523DF63-C22C-41B3-963F-CC2F1F8B3B60}" destId="{5EE2278D-EB94-43DC-B8C3-F676A83EAE9E}" srcOrd="0" destOrd="0" presId="urn:microsoft.com/office/officeart/2005/8/layout/hierarchy2"/>
    <dgm:cxn modelId="{32F3AB31-A30D-43BD-A2C0-C871C5223D7C}" type="presParOf" srcId="{CFF948A1-71E4-412A-B894-AC33EB0DDC43}" destId="{A3529FA2-5137-4324-A746-3A0CEEBF4894}" srcOrd="1" destOrd="0" presId="urn:microsoft.com/office/officeart/2005/8/layout/hierarchy2"/>
    <dgm:cxn modelId="{93D4919B-3BFD-47B9-AD63-7275E3473604}" type="presParOf" srcId="{A3529FA2-5137-4324-A746-3A0CEEBF4894}" destId="{376B67F6-6A9D-4B00-B0DF-BE7789F15E3C}" srcOrd="0" destOrd="0" presId="urn:microsoft.com/office/officeart/2005/8/layout/hierarchy2"/>
    <dgm:cxn modelId="{0DB45B40-C231-4792-AA63-EB62460EF558}" type="presParOf" srcId="{A3529FA2-5137-4324-A746-3A0CEEBF4894}" destId="{0826D440-14AD-4946-8043-17A41414405F}"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3D613C-BD02-43FF-B4A6-75CC0C4FCD3E}" type="doc">
      <dgm:prSet loTypeId="urn:microsoft.com/office/officeart/2005/8/layout/hierarchy2" loCatId="hierarchy" qsTypeId="urn:microsoft.com/office/officeart/2005/8/quickstyle/3d1" qsCatId="3D" csTypeId="urn:microsoft.com/office/officeart/2005/8/colors/accent2_1" csCatId="accent2" phldr="1"/>
      <dgm:spPr/>
      <dgm:t>
        <a:bodyPr/>
        <a:lstStyle/>
        <a:p>
          <a:endParaRPr lang="zh-CN" altLang="en-US"/>
        </a:p>
      </dgm:t>
    </dgm:pt>
    <dgm:pt modelId="{E581C5C3-9121-493A-BB4B-16864D48FAA5}">
      <dgm:prSet phldrT="[文本]" custT="1"/>
      <dgm:spPr>
        <a:solidFill>
          <a:srgbClr val="7030A0"/>
        </a:solidFill>
        <a:ln>
          <a:solidFill>
            <a:srgbClr val="7030A0"/>
          </a:solidFill>
        </a:ln>
      </dgm:spPr>
      <dgm:t>
        <a:bodyPr/>
        <a:lstStyle/>
        <a:p>
          <a:r>
            <a:rPr lang="zh-CN" altLang="en-US" sz="1800" b="1" dirty="0" smtClean="0">
              <a:solidFill>
                <a:srgbClr val="FFFFFF"/>
              </a:solidFill>
              <a:effectLst/>
              <a:latin typeface="楷体_GB2312" pitchFamily="49" charset="-122"/>
              <a:ea typeface="楷体_GB2312" pitchFamily="49" charset="-122"/>
            </a:rPr>
            <a:t>公司分析</a:t>
          </a:r>
          <a:endParaRPr lang="zh-CN" altLang="en-US" sz="1800" b="1" dirty="0">
            <a:solidFill>
              <a:srgbClr val="FFFFFF"/>
            </a:solidFill>
            <a:effectLst/>
            <a:latin typeface="楷体_GB2312" pitchFamily="49" charset="-122"/>
            <a:ea typeface="楷体_GB2312" pitchFamily="49" charset="-122"/>
          </a:endParaRPr>
        </a:p>
      </dgm:t>
    </dgm:pt>
    <dgm:pt modelId="{C7B8BCA2-49F2-42A9-B6B1-49D6C92AD241}" type="parTrans" cxnId="{B3C1F017-AFB5-4E0B-9C8B-7295F2203927}">
      <dgm:prSet/>
      <dgm:spPr/>
      <dgm:t>
        <a:bodyPr/>
        <a:lstStyle/>
        <a:p>
          <a:endParaRPr lang="zh-CN" altLang="en-US" sz="1800" b="1">
            <a:solidFill>
              <a:srgbClr val="FFFFFF"/>
            </a:solidFill>
            <a:effectLst/>
            <a:latin typeface="楷体_GB2312" pitchFamily="49" charset="-122"/>
            <a:ea typeface="楷体_GB2312" pitchFamily="49" charset="-122"/>
          </a:endParaRPr>
        </a:p>
      </dgm:t>
    </dgm:pt>
    <dgm:pt modelId="{76F63FAA-9D80-4A8C-A9EF-05BAEFABD46E}" type="sibTrans" cxnId="{B3C1F017-AFB5-4E0B-9C8B-7295F2203927}">
      <dgm:prSet/>
      <dgm:spPr/>
      <dgm:t>
        <a:bodyPr/>
        <a:lstStyle/>
        <a:p>
          <a:endParaRPr lang="zh-CN" altLang="en-US" sz="1800" b="1">
            <a:solidFill>
              <a:srgbClr val="FFFFFF"/>
            </a:solidFill>
            <a:effectLst/>
            <a:latin typeface="楷体_GB2312" pitchFamily="49" charset="-122"/>
            <a:ea typeface="楷体_GB2312" pitchFamily="49" charset="-122"/>
          </a:endParaRPr>
        </a:p>
      </dgm:t>
    </dgm:pt>
    <dgm:pt modelId="{86CEEC27-D25B-45BE-A472-94C7004FA5B9}">
      <dgm:prSet phldrT="[文本]" custT="1"/>
      <dgm:spPr>
        <a:solidFill>
          <a:srgbClr val="7030A0"/>
        </a:solidFill>
        <a:ln>
          <a:solidFill>
            <a:srgbClr val="7030A0"/>
          </a:solidFill>
        </a:ln>
      </dgm:spPr>
      <dgm:t>
        <a:bodyPr/>
        <a:lstStyle/>
        <a:p>
          <a:r>
            <a:rPr lang="zh-CN" altLang="en-US" sz="1800" b="1" dirty="0" smtClean="0">
              <a:solidFill>
                <a:srgbClr val="FFFFFF"/>
              </a:solidFill>
              <a:effectLst/>
              <a:latin typeface="楷体_GB2312" pitchFamily="49" charset="-122"/>
              <a:ea typeface="楷体_GB2312" pitchFamily="49" charset="-122"/>
            </a:rPr>
            <a:t>公司经营分析</a:t>
          </a:r>
          <a:endParaRPr lang="zh-CN" altLang="en-US" sz="1800" b="1" dirty="0">
            <a:solidFill>
              <a:srgbClr val="FFFFFF"/>
            </a:solidFill>
            <a:effectLst/>
            <a:latin typeface="楷体_GB2312" pitchFamily="49" charset="-122"/>
            <a:ea typeface="楷体_GB2312" pitchFamily="49" charset="-122"/>
          </a:endParaRPr>
        </a:p>
      </dgm:t>
    </dgm:pt>
    <dgm:pt modelId="{F6870C3D-11B0-4E77-8494-7F7FC4F2C31A}" type="parTrans" cxnId="{AFBDB7BF-056F-4D16-BAE6-92F53B62B24C}">
      <dgm:prSet custT="1"/>
      <dgm:spPr>
        <a:solidFill>
          <a:srgbClr val="7030A0"/>
        </a:solidFill>
        <a:ln>
          <a:solidFill>
            <a:srgbClr val="7030A0"/>
          </a:solidFill>
        </a:ln>
      </dgm:spPr>
      <dgm:t>
        <a:bodyPr/>
        <a:lstStyle/>
        <a:p>
          <a:endParaRPr lang="zh-CN" altLang="en-US" sz="1800" b="1">
            <a:solidFill>
              <a:srgbClr val="FFFFFF"/>
            </a:solidFill>
            <a:effectLst/>
            <a:latin typeface="楷体_GB2312" pitchFamily="49" charset="-122"/>
            <a:ea typeface="楷体_GB2312" pitchFamily="49" charset="-122"/>
          </a:endParaRPr>
        </a:p>
      </dgm:t>
    </dgm:pt>
    <dgm:pt modelId="{B210ABA1-E874-4167-A703-26EDC2349803}" type="sibTrans" cxnId="{AFBDB7BF-056F-4D16-BAE6-92F53B62B24C}">
      <dgm:prSet/>
      <dgm:spPr/>
      <dgm:t>
        <a:bodyPr/>
        <a:lstStyle/>
        <a:p>
          <a:endParaRPr lang="zh-CN" altLang="en-US" sz="1800" b="1">
            <a:solidFill>
              <a:srgbClr val="FFFFFF"/>
            </a:solidFill>
            <a:effectLst/>
            <a:latin typeface="楷体_GB2312" pitchFamily="49" charset="-122"/>
            <a:ea typeface="楷体_GB2312" pitchFamily="49" charset="-122"/>
          </a:endParaRPr>
        </a:p>
      </dgm:t>
    </dgm:pt>
    <dgm:pt modelId="{D5F1DB5F-48F5-42C5-BCEF-3AC8DAAB9487}">
      <dgm:prSet phldrT="[文本]" custT="1"/>
      <dgm:spPr>
        <a:solidFill>
          <a:srgbClr val="7030A0"/>
        </a:solidFill>
        <a:ln>
          <a:solidFill>
            <a:srgbClr val="7030A0"/>
          </a:solidFill>
        </a:ln>
      </dgm:spPr>
      <dgm:t>
        <a:bodyPr/>
        <a:lstStyle/>
        <a:p>
          <a:r>
            <a:rPr lang="zh-CN" altLang="en-US" sz="1800" b="1" dirty="0" smtClean="0">
              <a:solidFill>
                <a:srgbClr val="FFFFFF"/>
              </a:solidFill>
              <a:effectLst/>
              <a:latin typeface="楷体_GB2312" pitchFamily="49" charset="-122"/>
              <a:ea typeface="楷体_GB2312" pitchFamily="49" charset="-122"/>
            </a:rPr>
            <a:t>获利能力分析</a:t>
          </a:r>
          <a:endParaRPr lang="zh-CN" altLang="en-US" sz="1800" b="1" dirty="0">
            <a:solidFill>
              <a:srgbClr val="FFFFFF"/>
            </a:solidFill>
            <a:effectLst/>
            <a:latin typeface="楷体_GB2312" pitchFamily="49" charset="-122"/>
            <a:ea typeface="楷体_GB2312" pitchFamily="49" charset="-122"/>
          </a:endParaRPr>
        </a:p>
      </dgm:t>
    </dgm:pt>
    <dgm:pt modelId="{20FF4D34-073B-4930-9B22-DE44C4782BC3}" type="parTrans" cxnId="{07122B55-B2DB-4485-A693-10963F314AA9}">
      <dgm:prSet custT="1"/>
      <dgm:spPr>
        <a:solidFill>
          <a:srgbClr val="7030A0"/>
        </a:solidFill>
        <a:ln>
          <a:solidFill>
            <a:srgbClr val="7030A0"/>
          </a:solidFill>
        </a:ln>
      </dgm:spPr>
      <dgm:t>
        <a:bodyPr/>
        <a:lstStyle/>
        <a:p>
          <a:endParaRPr lang="zh-CN" altLang="en-US" sz="1800" b="1">
            <a:solidFill>
              <a:srgbClr val="FFFFFF"/>
            </a:solidFill>
            <a:effectLst/>
            <a:latin typeface="楷体_GB2312" pitchFamily="49" charset="-122"/>
            <a:ea typeface="楷体_GB2312" pitchFamily="49" charset="-122"/>
          </a:endParaRPr>
        </a:p>
      </dgm:t>
    </dgm:pt>
    <dgm:pt modelId="{B455DC32-F402-4A5C-AC83-1B0E7E13FF5F}" type="sibTrans" cxnId="{07122B55-B2DB-4485-A693-10963F314AA9}">
      <dgm:prSet/>
      <dgm:spPr/>
      <dgm:t>
        <a:bodyPr/>
        <a:lstStyle/>
        <a:p>
          <a:endParaRPr lang="zh-CN" altLang="en-US" sz="1800" b="1">
            <a:solidFill>
              <a:srgbClr val="FFFFFF"/>
            </a:solidFill>
            <a:effectLst/>
            <a:latin typeface="楷体_GB2312" pitchFamily="49" charset="-122"/>
            <a:ea typeface="楷体_GB2312" pitchFamily="49" charset="-122"/>
          </a:endParaRPr>
        </a:p>
      </dgm:t>
    </dgm:pt>
    <dgm:pt modelId="{C7A02BFE-CD35-41D0-9B37-3257A5017B71}">
      <dgm:prSet phldrT="[文本]" custT="1"/>
      <dgm:spPr>
        <a:solidFill>
          <a:srgbClr val="7030A0"/>
        </a:solidFill>
        <a:ln>
          <a:solidFill>
            <a:srgbClr val="7030A0"/>
          </a:solidFill>
        </a:ln>
      </dgm:spPr>
      <dgm:t>
        <a:bodyPr/>
        <a:lstStyle/>
        <a:p>
          <a:r>
            <a:rPr lang="zh-CN" altLang="en-US" sz="1800" b="1" dirty="0" smtClean="0">
              <a:solidFill>
                <a:srgbClr val="FFFFFF"/>
              </a:solidFill>
              <a:effectLst/>
              <a:latin typeface="楷体_GB2312" pitchFamily="49" charset="-122"/>
              <a:ea typeface="楷体_GB2312" pitchFamily="49" charset="-122"/>
            </a:rPr>
            <a:t>公司竞争地位分析</a:t>
          </a:r>
          <a:endParaRPr lang="zh-CN" altLang="en-US" sz="1800" b="1" dirty="0">
            <a:solidFill>
              <a:srgbClr val="FFFFFF"/>
            </a:solidFill>
            <a:effectLst/>
            <a:latin typeface="楷体_GB2312" pitchFamily="49" charset="-122"/>
            <a:ea typeface="楷体_GB2312" pitchFamily="49" charset="-122"/>
          </a:endParaRPr>
        </a:p>
      </dgm:t>
    </dgm:pt>
    <dgm:pt modelId="{B2F29FB5-88F8-4D50-9F3A-2BCC496EFF26}" type="parTrans" cxnId="{8143BD65-E9ED-4384-8993-0841536B5267}">
      <dgm:prSet custT="1"/>
      <dgm:spPr>
        <a:solidFill>
          <a:srgbClr val="7030A0"/>
        </a:solidFill>
        <a:ln>
          <a:solidFill>
            <a:srgbClr val="7030A0"/>
          </a:solidFill>
        </a:ln>
      </dgm:spPr>
      <dgm:t>
        <a:bodyPr/>
        <a:lstStyle/>
        <a:p>
          <a:endParaRPr lang="zh-CN" altLang="en-US" sz="1800" b="1">
            <a:solidFill>
              <a:srgbClr val="FFFFFF"/>
            </a:solidFill>
            <a:effectLst/>
            <a:latin typeface="楷体_GB2312" pitchFamily="49" charset="-122"/>
            <a:ea typeface="楷体_GB2312" pitchFamily="49" charset="-122"/>
          </a:endParaRPr>
        </a:p>
      </dgm:t>
    </dgm:pt>
    <dgm:pt modelId="{F74799EE-BF12-4C9C-920C-634DD28E5382}" type="sibTrans" cxnId="{8143BD65-E9ED-4384-8993-0841536B5267}">
      <dgm:prSet/>
      <dgm:spPr/>
      <dgm:t>
        <a:bodyPr/>
        <a:lstStyle/>
        <a:p>
          <a:endParaRPr lang="zh-CN" altLang="en-US" sz="1800" b="1">
            <a:solidFill>
              <a:srgbClr val="FFFFFF"/>
            </a:solidFill>
            <a:effectLst/>
            <a:latin typeface="楷体_GB2312" pitchFamily="49" charset="-122"/>
            <a:ea typeface="楷体_GB2312" pitchFamily="49" charset="-122"/>
          </a:endParaRPr>
        </a:p>
      </dgm:t>
    </dgm:pt>
    <dgm:pt modelId="{A5A3B43F-4B2A-4AF4-91F9-60F24055400C}">
      <dgm:prSet phldrT="[文本]" custT="1"/>
      <dgm:spPr>
        <a:solidFill>
          <a:srgbClr val="7030A0"/>
        </a:solidFill>
        <a:ln>
          <a:solidFill>
            <a:srgbClr val="7030A0"/>
          </a:solidFill>
        </a:ln>
      </dgm:spPr>
      <dgm:t>
        <a:bodyPr/>
        <a:lstStyle/>
        <a:p>
          <a:r>
            <a:rPr lang="zh-CN" altLang="en-US" sz="1800" b="1" dirty="0" smtClean="0">
              <a:solidFill>
                <a:srgbClr val="FFFFFF"/>
              </a:solidFill>
              <a:effectLst/>
              <a:latin typeface="楷体_GB2312" pitchFamily="49" charset="-122"/>
              <a:ea typeface="楷体_GB2312" pitchFamily="49" charset="-122"/>
            </a:rPr>
            <a:t>公司会计数据分析</a:t>
          </a:r>
          <a:endParaRPr lang="zh-CN" altLang="en-US" sz="1800" b="1" dirty="0">
            <a:solidFill>
              <a:srgbClr val="FFFFFF"/>
            </a:solidFill>
            <a:effectLst/>
            <a:latin typeface="楷体_GB2312" pitchFamily="49" charset="-122"/>
            <a:ea typeface="楷体_GB2312" pitchFamily="49" charset="-122"/>
          </a:endParaRPr>
        </a:p>
      </dgm:t>
    </dgm:pt>
    <dgm:pt modelId="{678537FA-BC43-4EFB-809C-491AF49DF926}" type="parTrans" cxnId="{670F2825-14AC-4709-9C1B-63C1C30D0032}">
      <dgm:prSet custT="1"/>
      <dgm:spPr>
        <a:solidFill>
          <a:srgbClr val="7030A0"/>
        </a:solidFill>
        <a:ln>
          <a:solidFill>
            <a:srgbClr val="7030A0"/>
          </a:solidFill>
        </a:ln>
      </dgm:spPr>
      <dgm:t>
        <a:bodyPr/>
        <a:lstStyle/>
        <a:p>
          <a:endParaRPr lang="zh-CN" altLang="en-US" sz="1800" b="1">
            <a:solidFill>
              <a:srgbClr val="FFFFFF"/>
            </a:solidFill>
            <a:effectLst/>
            <a:latin typeface="楷体_GB2312" pitchFamily="49" charset="-122"/>
            <a:ea typeface="楷体_GB2312" pitchFamily="49" charset="-122"/>
          </a:endParaRPr>
        </a:p>
      </dgm:t>
    </dgm:pt>
    <dgm:pt modelId="{6F4EC85B-6838-4337-AC29-ABDBACB1EA73}" type="sibTrans" cxnId="{670F2825-14AC-4709-9C1B-63C1C30D0032}">
      <dgm:prSet/>
      <dgm:spPr/>
      <dgm:t>
        <a:bodyPr/>
        <a:lstStyle/>
        <a:p>
          <a:endParaRPr lang="zh-CN" altLang="en-US" sz="1800" b="1">
            <a:solidFill>
              <a:srgbClr val="FFFFFF"/>
            </a:solidFill>
            <a:effectLst/>
            <a:latin typeface="楷体_GB2312" pitchFamily="49" charset="-122"/>
            <a:ea typeface="楷体_GB2312" pitchFamily="49" charset="-122"/>
          </a:endParaRPr>
        </a:p>
      </dgm:t>
    </dgm:pt>
    <dgm:pt modelId="{069EEDD4-7ADB-4D81-960F-6D5058CD03D2}">
      <dgm:prSet phldrT="[文本]" custT="1"/>
      <dgm:spPr>
        <a:solidFill>
          <a:srgbClr val="7030A0"/>
        </a:solidFill>
        <a:ln>
          <a:solidFill>
            <a:srgbClr val="7030A0"/>
          </a:solidFill>
        </a:ln>
      </dgm:spPr>
      <dgm:t>
        <a:bodyPr/>
        <a:lstStyle/>
        <a:p>
          <a:r>
            <a:rPr lang="zh-CN" altLang="en-US" sz="1800" b="1" dirty="0" smtClean="0">
              <a:solidFill>
                <a:srgbClr val="FFFFFF"/>
              </a:solidFill>
              <a:effectLst/>
              <a:latin typeface="楷体_GB2312" pitchFamily="49" charset="-122"/>
              <a:ea typeface="楷体_GB2312" pitchFamily="49" charset="-122"/>
            </a:rPr>
            <a:t>评估会计记录的真实性</a:t>
          </a:r>
          <a:endParaRPr lang="zh-CN" altLang="en-US" sz="1800" b="1" dirty="0">
            <a:solidFill>
              <a:srgbClr val="FFFFFF"/>
            </a:solidFill>
            <a:effectLst/>
            <a:latin typeface="楷体_GB2312" pitchFamily="49" charset="-122"/>
            <a:ea typeface="楷体_GB2312" pitchFamily="49" charset="-122"/>
          </a:endParaRPr>
        </a:p>
      </dgm:t>
    </dgm:pt>
    <dgm:pt modelId="{E9FA6ABC-A76C-4522-917C-C23174290647}" type="parTrans" cxnId="{5736D091-D824-4907-A9A0-CE269D86B6E0}">
      <dgm:prSet custT="1"/>
      <dgm:spPr>
        <a:solidFill>
          <a:srgbClr val="7030A0"/>
        </a:solidFill>
        <a:ln>
          <a:solidFill>
            <a:srgbClr val="7030A0"/>
          </a:solidFill>
        </a:ln>
      </dgm:spPr>
      <dgm:t>
        <a:bodyPr/>
        <a:lstStyle/>
        <a:p>
          <a:endParaRPr lang="zh-CN" altLang="en-US" sz="1800" b="1">
            <a:solidFill>
              <a:srgbClr val="FFFFFF"/>
            </a:solidFill>
            <a:effectLst/>
            <a:latin typeface="楷体_GB2312" pitchFamily="49" charset="-122"/>
            <a:ea typeface="楷体_GB2312" pitchFamily="49" charset="-122"/>
          </a:endParaRPr>
        </a:p>
      </dgm:t>
    </dgm:pt>
    <dgm:pt modelId="{49E7921D-AAB3-4084-9CDB-62448DBED37F}" type="sibTrans" cxnId="{5736D091-D824-4907-A9A0-CE269D86B6E0}">
      <dgm:prSet/>
      <dgm:spPr/>
      <dgm:t>
        <a:bodyPr/>
        <a:lstStyle/>
        <a:p>
          <a:endParaRPr lang="zh-CN" altLang="en-US" sz="1800" b="1">
            <a:solidFill>
              <a:srgbClr val="FFFFFF"/>
            </a:solidFill>
            <a:effectLst/>
            <a:latin typeface="楷体_GB2312" pitchFamily="49" charset="-122"/>
            <a:ea typeface="楷体_GB2312" pitchFamily="49" charset="-122"/>
          </a:endParaRPr>
        </a:p>
      </dgm:t>
    </dgm:pt>
    <dgm:pt modelId="{D900AAAA-D1B5-43C2-BBD0-E42FB32A2DAE}">
      <dgm:prSet custT="1"/>
      <dgm:spPr>
        <a:solidFill>
          <a:srgbClr val="7030A0"/>
        </a:solidFill>
        <a:ln>
          <a:solidFill>
            <a:srgbClr val="7030A0"/>
          </a:solidFill>
        </a:ln>
      </dgm:spPr>
      <dgm:t>
        <a:bodyPr/>
        <a:lstStyle/>
        <a:p>
          <a:r>
            <a:rPr lang="zh-CN" altLang="en-US" sz="1800" b="1" dirty="0" smtClean="0">
              <a:solidFill>
                <a:srgbClr val="FFFFFF"/>
              </a:solidFill>
              <a:effectLst/>
              <a:latin typeface="楷体_GB2312" pitchFamily="49" charset="-122"/>
              <a:ea typeface="楷体_GB2312" pitchFamily="49" charset="-122"/>
            </a:rPr>
            <a:t>公司财务分析</a:t>
          </a:r>
          <a:endParaRPr lang="zh-CN" altLang="en-US" sz="1800" b="1" dirty="0">
            <a:solidFill>
              <a:srgbClr val="FFFFFF"/>
            </a:solidFill>
            <a:effectLst/>
            <a:latin typeface="楷体_GB2312" pitchFamily="49" charset="-122"/>
            <a:ea typeface="楷体_GB2312" pitchFamily="49" charset="-122"/>
          </a:endParaRPr>
        </a:p>
      </dgm:t>
    </dgm:pt>
    <dgm:pt modelId="{5070BFAE-0E5C-4B0E-8DF4-CCD99862599D}" type="parTrans" cxnId="{3F75C984-D1EB-4FE9-A988-5FBC6DE0A741}">
      <dgm:prSet custT="1"/>
      <dgm:spPr>
        <a:solidFill>
          <a:srgbClr val="7030A0"/>
        </a:solidFill>
        <a:ln>
          <a:solidFill>
            <a:srgbClr val="7030A0"/>
          </a:solidFill>
        </a:ln>
      </dgm:spPr>
      <dgm:t>
        <a:bodyPr/>
        <a:lstStyle/>
        <a:p>
          <a:endParaRPr lang="zh-CN" altLang="en-US" sz="1800" b="1">
            <a:solidFill>
              <a:srgbClr val="FFFFFF"/>
            </a:solidFill>
            <a:effectLst/>
            <a:latin typeface="楷体_GB2312" pitchFamily="49" charset="-122"/>
            <a:ea typeface="楷体_GB2312" pitchFamily="49" charset="-122"/>
          </a:endParaRPr>
        </a:p>
      </dgm:t>
    </dgm:pt>
    <dgm:pt modelId="{193FE391-6083-4E8B-A0D9-2267A2218ED4}" type="sibTrans" cxnId="{3F75C984-D1EB-4FE9-A988-5FBC6DE0A741}">
      <dgm:prSet/>
      <dgm:spPr/>
      <dgm:t>
        <a:bodyPr/>
        <a:lstStyle/>
        <a:p>
          <a:endParaRPr lang="zh-CN" altLang="en-US" sz="1800" b="1">
            <a:solidFill>
              <a:srgbClr val="FFFFFF"/>
            </a:solidFill>
            <a:effectLst/>
            <a:latin typeface="楷体_GB2312" pitchFamily="49" charset="-122"/>
            <a:ea typeface="楷体_GB2312" pitchFamily="49" charset="-122"/>
          </a:endParaRPr>
        </a:p>
      </dgm:t>
    </dgm:pt>
    <dgm:pt modelId="{289FD247-1D0A-4883-BE22-2DF3751D141D}">
      <dgm:prSet custT="1"/>
      <dgm:spPr>
        <a:solidFill>
          <a:srgbClr val="7030A0"/>
        </a:solidFill>
        <a:ln>
          <a:solidFill>
            <a:srgbClr val="7030A0"/>
          </a:solidFill>
        </a:ln>
      </dgm:spPr>
      <dgm:t>
        <a:bodyPr/>
        <a:lstStyle/>
        <a:p>
          <a:r>
            <a:rPr lang="zh-CN" altLang="en-US" sz="1800" b="1" dirty="0" smtClean="0">
              <a:solidFill>
                <a:srgbClr val="FFFFFF"/>
              </a:solidFill>
              <a:effectLst/>
              <a:latin typeface="楷体_GB2312" pitchFamily="49" charset="-122"/>
              <a:ea typeface="楷体_GB2312" pitchFamily="49" charset="-122"/>
            </a:rPr>
            <a:t>比率分析</a:t>
          </a:r>
          <a:endParaRPr lang="zh-CN" altLang="en-US" sz="1800" b="1" dirty="0">
            <a:solidFill>
              <a:srgbClr val="FFFFFF"/>
            </a:solidFill>
            <a:effectLst/>
            <a:latin typeface="楷体_GB2312" pitchFamily="49" charset="-122"/>
            <a:ea typeface="楷体_GB2312" pitchFamily="49" charset="-122"/>
          </a:endParaRPr>
        </a:p>
      </dgm:t>
    </dgm:pt>
    <dgm:pt modelId="{44148B6F-4E30-429E-9981-D64946E506E9}" type="parTrans" cxnId="{50EACB1C-D531-4EC7-8A00-9519940260CA}">
      <dgm:prSet custT="1"/>
      <dgm:spPr>
        <a:solidFill>
          <a:srgbClr val="7030A0"/>
        </a:solidFill>
        <a:ln>
          <a:solidFill>
            <a:srgbClr val="7030A0"/>
          </a:solidFill>
        </a:ln>
      </dgm:spPr>
      <dgm:t>
        <a:bodyPr/>
        <a:lstStyle/>
        <a:p>
          <a:endParaRPr lang="zh-CN" altLang="en-US" sz="1800" b="1">
            <a:solidFill>
              <a:srgbClr val="FFFFFF"/>
            </a:solidFill>
            <a:effectLst/>
            <a:latin typeface="楷体_GB2312" pitchFamily="49" charset="-122"/>
            <a:ea typeface="楷体_GB2312" pitchFamily="49" charset="-122"/>
          </a:endParaRPr>
        </a:p>
      </dgm:t>
    </dgm:pt>
    <dgm:pt modelId="{1B75C7F3-1743-4BE7-BBBD-977B2A744475}" type="sibTrans" cxnId="{50EACB1C-D531-4EC7-8A00-9519940260CA}">
      <dgm:prSet/>
      <dgm:spPr/>
      <dgm:t>
        <a:bodyPr/>
        <a:lstStyle/>
        <a:p>
          <a:endParaRPr lang="zh-CN" altLang="en-US" sz="1800" b="1">
            <a:solidFill>
              <a:srgbClr val="FFFFFF"/>
            </a:solidFill>
            <a:effectLst/>
            <a:latin typeface="楷体_GB2312" pitchFamily="49" charset="-122"/>
            <a:ea typeface="楷体_GB2312" pitchFamily="49" charset="-122"/>
          </a:endParaRPr>
        </a:p>
      </dgm:t>
    </dgm:pt>
    <dgm:pt modelId="{2B761976-4618-4EBD-BA50-04C95B98A17F}">
      <dgm:prSet custT="1"/>
      <dgm:spPr>
        <a:solidFill>
          <a:srgbClr val="7030A0"/>
        </a:solidFill>
        <a:ln>
          <a:solidFill>
            <a:srgbClr val="7030A0"/>
          </a:solidFill>
        </a:ln>
      </dgm:spPr>
      <dgm:t>
        <a:bodyPr/>
        <a:lstStyle/>
        <a:p>
          <a:r>
            <a:rPr lang="zh-CN" altLang="en-US" sz="1800" b="1" dirty="0" smtClean="0">
              <a:solidFill>
                <a:srgbClr val="FFFFFF"/>
              </a:solidFill>
              <a:effectLst/>
              <a:latin typeface="楷体_GB2312" pitchFamily="49" charset="-122"/>
              <a:ea typeface="楷体_GB2312" pitchFamily="49" charset="-122"/>
            </a:rPr>
            <a:t>现金流量分析</a:t>
          </a:r>
          <a:endParaRPr lang="zh-CN" altLang="en-US" sz="1800" b="1" dirty="0">
            <a:solidFill>
              <a:srgbClr val="FFFFFF"/>
            </a:solidFill>
            <a:effectLst/>
            <a:latin typeface="楷体_GB2312" pitchFamily="49" charset="-122"/>
            <a:ea typeface="楷体_GB2312" pitchFamily="49" charset="-122"/>
          </a:endParaRPr>
        </a:p>
      </dgm:t>
    </dgm:pt>
    <dgm:pt modelId="{63EDCBAE-2804-4313-9721-9B188DB418FB}" type="parTrans" cxnId="{B4BFA3E8-86F7-4C3B-ABB3-A47B412D79A5}">
      <dgm:prSet custT="1"/>
      <dgm:spPr>
        <a:solidFill>
          <a:srgbClr val="7030A0"/>
        </a:solidFill>
        <a:ln>
          <a:solidFill>
            <a:srgbClr val="7030A0"/>
          </a:solidFill>
        </a:ln>
      </dgm:spPr>
      <dgm:t>
        <a:bodyPr/>
        <a:lstStyle/>
        <a:p>
          <a:endParaRPr lang="zh-CN" altLang="en-US" sz="1800" b="1">
            <a:solidFill>
              <a:srgbClr val="FFFFFF"/>
            </a:solidFill>
            <a:effectLst/>
            <a:latin typeface="楷体_GB2312" pitchFamily="49" charset="-122"/>
            <a:ea typeface="楷体_GB2312" pitchFamily="49" charset="-122"/>
          </a:endParaRPr>
        </a:p>
      </dgm:t>
    </dgm:pt>
    <dgm:pt modelId="{EAA4CE8D-2ACE-4546-A5FF-605865420DC7}" type="sibTrans" cxnId="{B4BFA3E8-86F7-4C3B-ABB3-A47B412D79A5}">
      <dgm:prSet/>
      <dgm:spPr/>
      <dgm:t>
        <a:bodyPr/>
        <a:lstStyle/>
        <a:p>
          <a:endParaRPr lang="zh-CN" altLang="en-US" sz="1800" b="1">
            <a:solidFill>
              <a:srgbClr val="FFFFFF"/>
            </a:solidFill>
            <a:effectLst/>
            <a:latin typeface="楷体_GB2312" pitchFamily="49" charset="-122"/>
            <a:ea typeface="楷体_GB2312" pitchFamily="49" charset="-122"/>
          </a:endParaRPr>
        </a:p>
      </dgm:t>
    </dgm:pt>
    <dgm:pt modelId="{002150A6-7675-4FEC-B035-7800F3B2636B}">
      <dgm:prSet custT="1"/>
      <dgm:spPr>
        <a:solidFill>
          <a:srgbClr val="7030A0"/>
        </a:solidFill>
        <a:ln>
          <a:solidFill>
            <a:srgbClr val="7030A0"/>
          </a:solidFill>
        </a:ln>
      </dgm:spPr>
      <dgm:t>
        <a:bodyPr/>
        <a:lstStyle/>
        <a:p>
          <a:r>
            <a:rPr lang="zh-CN" altLang="en-US" sz="1800" b="1" dirty="0" smtClean="0">
              <a:solidFill>
                <a:srgbClr val="FFFFFF"/>
              </a:solidFill>
              <a:effectLst/>
              <a:latin typeface="楷体_GB2312" pitchFamily="49" charset="-122"/>
              <a:ea typeface="楷体_GB2312" pitchFamily="49" charset="-122"/>
            </a:rPr>
            <a:t>纵向比较法</a:t>
          </a:r>
          <a:endParaRPr lang="zh-CN" altLang="en-US" sz="1800" b="1" dirty="0">
            <a:solidFill>
              <a:srgbClr val="FFFFFF"/>
            </a:solidFill>
            <a:effectLst/>
            <a:latin typeface="楷体_GB2312" pitchFamily="49" charset="-122"/>
            <a:ea typeface="楷体_GB2312" pitchFamily="49" charset="-122"/>
          </a:endParaRPr>
        </a:p>
      </dgm:t>
    </dgm:pt>
    <dgm:pt modelId="{79A801CF-CDE6-4789-9FA0-49D317BD4CD4}" type="parTrans" cxnId="{6CF2EF20-BE39-4846-BE8C-60DF6F533443}">
      <dgm:prSet custT="1"/>
      <dgm:spPr>
        <a:solidFill>
          <a:srgbClr val="7030A0"/>
        </a:solidFill>
        <a:ln>
          <a:solidFill>
            <a:srgbClr val="7030A0"/>
          </a:solidFill>
        </a:ln>
      </dgm:spPr>
      <dgm:t>
        <a:bodyPr/>
        <a:lstStyle/>
        <a:p>
          <a:endParaRPr lang="zh-CN" altLang="en-US" sz="1800" b="1">
            <a:solidFill>
              <a:srgbClr val="FFFFFF"/>
            </a:solidFill>
            <a:effectLst/>
            <a:latin typeface="楷体_GB2312" pitchFamily="49" charset="-122"/>
            <a:ea typeface="楷体_GB2312" pitchFamily="49" charset="-122"/>
          </a:endParaRPr>
        </a:p>
      </dgm:t>
    </dgm:pt>
    <dgm:pt modelId="{EA55BAAC-2825-41B7-AA03-E29C7F9FDF5F}" type="sibTrans" cxnId="{6CF2EF20-BE39-4846-BE8C-60DF6F533443}">
      <dgm:prSet/>
      <dgm:spPr/>
      <dgm:t>
        <a:bodyPr/>
        <a:lstStyle/>
        <a:p>
          <a:endParaRPr lang="zh-CN" altLang="en-US" sz="1800" b="1">
            <a:solidFill>
              <a:srgbClr val="FFFFFF"/>
            </a:solidFill>
            <a:effectLst/>
            <a:latin typeface="楷体_GB2312" pitchFamily="49" charset="-122"/>
            <a:ea typeface="楷体_GB2312" pitchFamily="49" charset="-122"/>
          </a:endParaRPr>
        </a:p>
      </dgm:t>
    </dgm:pt>
    <dgm:pt modelId="{91B10EF5-4C0C-4BEB-B5A9-3B30E70192F7}">
      <dgm:prSet custT="1"/>
      <dgm:spPr>
        <a:solidFill>
          <a:srgbClr val="7030A0"/>
        </a:solidFill>
        <a:ln>
          <a:solidFill>
            <a:srgbClr val="7030A0"/>
          </a:solidFill>
        </a:ln>
      </dgm:spPr>
      <dgm:t>
        <a:bodyPr/>
        <a:lstStyle/>
        <a:p>
          <a:r>
            <a:rPr lang="zh-CN" altLang="en-US" sz="1800" b="1" dirty="0" smtClean="0">
              <a:solidFill>
                <a:srgbClr val="FFFFFF"/>
              </a:solidFill>
              <a:effectLst/>
              <a:latin typeface="楷体_GB2312" pitchFamily="49" charset="-122"/>
              <a:ea typeface="楷体_GB2312" pitchFamily="49" charset="-122"/>
            </a:rPr>
            <a:t>横向比较法</a:t>
          </a:r>
          <a:endParaRPr lang="zh-CN" altLang="en-US" sz="1800" b="1" dirty="0">
            <a:solidFill>
              <a:srgbClr val="FFFFFF"/>
            </a:solidFill>
            <a:effectLst/>
            <a:latin typeface="楷体_GB2312" pitchFamily="49" charset="-122"/>
            <a:ea typeface="楷体_GB2312" pitchFamily="49" charset="-122"/>
          </a:endParaRPr>
        </a:p>
      </dgm:t>
    </dgm:pt>
    <dgm:pt modelId="{F8457837-9CD3-4226-B3B9-2DCF93A7240F}" type="parTrans" cxnId="{F21109EE-D9C3-4575-B0BE-5830484BA181}">
      <dgm:prSet custT="1"/>
      <dgm:spPr>
        <a:solidFill>
          <a:srgbClr val="7030A0"/>
        </a:solidFill>
        <a:ln>
          <a:solidFill>
            <a:srgbClr val="7030A0"/>
          </a:solidFill>
        </a:ln>
      </dgm:spPr>
      <dgm:t>
        <a:bodyPr/>
        <a:lstStyle/>
        <a:p>
          <a:endParaRPr lang="zh-CN" altLang="en-US" sz="1800" b="1">
            <a:solidFill>
              <a:srgbClr val="FFFFFF"/>
            </a:solidFill>
            <a:effectLst/>
            <a:latin typeface="楷体_GB2312" pitchFamily="49" charset="-122"/>
            <a:ea typeface="楷体_GB2312" pitchFamily="49" charset="-122"/>
          </a:endParaRPr>
        </a:p>
      </dgm:t>
    </dgm:pt>
    <dgm:pt modelId="{7F47E097-F767-486C-8BC6-7165D9CA6CA9}" type="sibTrans" cxnId="{F21109EE-D9C3-4575-B0BE-5830484BA181}">
      <dgm:prSet/>
      <dgm:spPr/>
      <dgm:t>
        <a:bodyPr/>
        <a:lstStyle/>
        <a:p>
          <a:endParaRPr lang="zh-CN" altLang="en-US" sz="1800" b="1">
            <a:solidFill>
              <a:srgbClr val="FFFFFF"/>
            </a:solidFill>
            <a:effectLst/>
            <a:latin typeface="楷体_GB2312" pitchFamily="49" charset="-122"/>
            <a:ea typeface="楷体_GB2312" pitchFamily="49" charset="-122"/>
          </a:endParaRPr>
        </a:p>
      </dgm:t>
    </dgm:pt>
    <dgm:pt modelId="{EE0E01E6-92DD-403A-A527-A29EAB50C566}">
      <dgm:prSet custT="1"/>
      <dgm:spPr>
        <a:solidFill>
          <a:srgbClr val="7030A0"/>
        </a:solidFill>
        <a:ln>
          <a:solidFill>
            <a:srgbClr val="7030A0"/>
          </a:solidFill>
        </a:ln>
      </dgm:spPr>
      <dgm:t>
        <a:bodyPr/>
        <a:lstStyle/>
        <a:p>
          <a:r>
            <a:rPr lang="zh-CN" altLang="en-US" sz="1800" b="1" dirty="0" smtClean="0">
              <a:solidFill>
                <a:srgbClr val="FFFFFF"/>
              </a:solidFill>
              <a:effectLst/>
              <a:latin typeface="楷体_GB2312" pitchFamily="49" charset="-122"/>
              <a:ea typeface="楷体_GB2312" pitchFamily="49" charset="-122"/>
            </a:rPr>
            <a:t>定值分析法 </a:t>
          </a:r>
          <a:endParaRPr lang="zh-CN" altLang="en-US" sz="1800" b="1" dirty="0">
            <a:solidFill>
              <a:srgbClr val="FFFFFF"/>
            </a:solidFill>
            <a:effectLst/>
            <a:latin typeface="楷体_GB2312" pitchFamily="49" charset="-122"/>
            <a:ea typeface="楷体_GB2312" pitchFamily="49" charset="-122"/>
          </a:endParaRPr>
        </a:p>
      </dgm:t>
    </dgm:pt>
    <dgm:pt modelId="{81F99E85-6BA8-46F3-991D-42F5DF6E537C}" type="parTrans" cxnId="{3318FA48-CBF8-4C83-B2A5-A8E13C864CA1}">
      <dgm:prSet custT="1"/>
      <dgm:spPr>
        <a:solidFill>
          <a:srgbClr val="7030A0"/>
        </a:solidFill>
        <a:ln>
          <a:solidFill>
            <a:srgbClr val="7030A0"/>
          </a:solidFill>
        </a:ln>
      </dgm:spPr>
      <dgm:t>
        <a:bodyPr/>
        <a:lstStyle/>
        <a:p>
          <a:endParaRPr lang="zh-CN" altLang="en-US" sz="1800" b="1">
            <a:solidFill>
              <a:srgbClr val="FFFFFF"/>
            </a:solidFill>
            <a:effectLst/>
            <a:latin typeface="楷体_GB2312" pitchFamily="49" charset="-122"/>
            <a:ea typeface="楷体_GB2312" pitchFamily="49" charset="-122"/>
          </a:endParaRPr>
        </a:p>
      </dgm:t>
    </dgm:pt>
    <dgm:pt modelId="{25E78CA0-B812-4EE8-A440-823A2280D1AF}" type="sibTrans" cxnId="{3318FA48-CBF8-4C83-B2A5-A8E13C864CA1}">
      <dgm:prSet/>
      <dgm:spPr/>
      <dgm:t>
        <a:bodyPr/>
        <a:lstStyle/>
        <a:p>
          <a:endParaRPr lang="zh-CN" altLang="en-US" sz="1800" b="1">
            <a:solidFill>
              <a:srgbClr val="FFFFFF"/>
            </a:solidFill>
            <a:effectLst/>
            <a:latin typeface="楷体_GB2312" pitchFamily="49" charset="-122"/>
            <a:ea typeface="楷体_GB2312" pitchFamily="49" charset="-122"/>
          </a:endParaRPr>
        </a:p>
      </dgm:t>
    </dgm:pt>
    <dgm:pt modelId="{3966633C-5E58-4615-B833-74B56A90380C}">
      <dgm:prSet custT="1"/>
      <dgm:spPr>
        <a:solidFill>
          <a:srgbClr val="7030A0"/>
        </a:solidFill>
        <a:ln>
          <a:solidFill>
            <a:srgbClr val="7030A0"/>
          </a:solidFill>
        </a:ln>
      </dgm:spPr>
      <dgm:t>
        <a:bodyPr/>
        <a:lstStyle/>
        <a:p>
          <a:r>
            <a:rPr lang="zh-CN" altLang="en-US" sz="1800" b="1" dirty="0" smtClean="0">
              <a:solidFill>
                <a:srgbClr val="FFFFFF"/>
              </a:solidFill>
              <a:effectLst/>
              <a:latin typeface="楷体_GB2312" pitchFamily="49" charset="-122"/>
              <a:ea typeface="楷体_GB2312" pitchFamily="49" charset="-122"/>
            </a:rPr>
            <a:t>经营活动现金流</a:t>
          </a:r>
          <a:endParaRPr lang="zh-CN" altLang="en-US" sz="1800" b="1" dirty="0">
            <a:solidFill>
              <a:srgbClr val="FFFFFF"/>
            </a:solidFill>
            <a:effectLst/>
            <a:latin typeface="楷体_GB2312" pitchFamily="49" charset="-122"/>
            <a:ea typeface="楷体_GB2312" pitchFamily="49" charset="-122"/>
          </a:endParaRPr>
        </a:p>
      </dgm:t>
    </dgm:pt>
    <dgm:pt modelId="{C06D5AEF-40C9-4EFD-91F5-F66BC6094ABB}" type="parTrans" cxnId="{E8F62E53-47C7-4710-AE97-155310CCDC1B}">
      <dgm:prSet custT="1"/>
      <dgm:spPr>
        <a:solidFill>
          <a:srgbClr val="7030A0"/>
        </a:solidFill>
        <a:ln>
          <a:solidFill>
            <a:srgbClr val="7030A0"/>
          </a:solidFill>
        </a:ln>
      </dgm:spPr>
      <dgm:t>
        <a:bodyPr/>
        <a:lstStyle/>
        <a:p>
          <a:endParaRPr lang="zh-CN" altLang="en-US" sz="1800" b="1">
            <a:solidFill>
              <a:srgbClr val="FFFFFF"/>
            </a:solidFill>
            <a:effectLst/>
            <a:latin typeface="楷体_GB2312" pitchFamily="49" charset="-122"/>
            <a:ea typeface="楷体_GB2312" pitchFamily="49" charset="-122"/>
          </a:endParaRPr>
        </a:p>
      </dgm:t>
    </dgm:pt>
    <dgm:pt modelId="{0ED95824-B6A1-417C-901D-A95E70CD2081}" type="sibTrans" cxnId="{E8F62E53-47C7-4710-AE97-155310CCDC1B}">
      <dgm:prSet/>
      <dgm:spPr/>
      <dgm:t>
        <a:bodyPr/>
        <a:lstStyle/>
        <a:p>
          <a:endParaRPr lang="zh-CN" altLang="en-US" sz="1800" b="1">
            <a:solidFill>
              <a:srgbClr val="FFFFFF"/>
            </a:solidFill>
            <a:effectLst/>
            <a:latin typeface="楷体_GB2312" pitchFamily="49" charset="-122"/>
            <a:ea typeface="楷体_GB2312" pitchFamily="49" charset="-122"/>
          </a:endParaRPr>
        </a:p>
      </dgm:t>
    </dgm:pt>
    <dgm:pt modelId="{BC9C7EF4-9C3E-412E-88F6-EAE016FA5B98}">
      <dgm:prSet custT="1"/>
      <dgm:spPr>
        <a:solidFill>
          <a:srgbClr val="7030A0"/>
        </a:solidFill>
        <a:ln>
          <a:solidFill>
            <a:srgbClr val="7030A0"/>
          </a:solidFill>
        </a:ln>
      </dgm:spPr>
      <dgm:t>
        <a:bodyPr/>
        <a:lstStyle/>
        <a:p>
          <a:r>
            <a:rPr lang="zh-CN" altLang="en-US" sz="1800" b="1" dirty="0" smtClean="0">
              <a:solidFill>
                <a:srgbClr val="FFFFFF"/>
              </a:solidFill>
              <a:effectLst/>
              <a:latin typeface="楷体_GB2312" pitchFamily="49" charset="-122"/>
              <a:ea typeface="楷体_GB2312" pitchFamily="49" charset="-122"/>
            </a:rPr>
            <a:t>筹资活动现金流</a:t>
          </a:r>
          <a:endParaRPr lang="zh-CN" altLang="en-US" sz="1800" b="1" dirty="0">
            <a:solidFill>
              <a:srgbClr val="FFFFFF"/>
            </a:solidFill>
            <a:effectLst/>
            <a:latin typeface="楷体_GB2312" pitchFamily="49" charset="-122"/>
            <a:ea typeface="楷体_GB2312" pitchFamily="49" charset="-122"/>
          </a:endParaRPr>
        </a:p>
      </dgm:t>
    </dgm:pt>
    <dgm:pt modelId="{C5D24D5E-7C64-41ED-88D8-90EE1B2F90EF}" type="parTrans" cxnId="{2039A9C2-3B9E-4FC8-813F-97C4CDE8448F}">
      <dgm:prSet custT="1"/>
      <dgm:spPr>
        <a:solidFill>
          <a:srgbClr val="7030A0"/>
        </a:solidFill>
        <a:ln>
          <a:solidFill>
            <a:srgbClr val="7030A0"/>
          </a:solidFill>
        </a:ln>
      </dgm:spPr>
      <dgm:t>
        <a:bodyPr/>
        <a:lstStyle/>
        <a:p>
          <a:endParaRPr lang="zh-CN" altLang="en-US" sz="1800" b="1">
            <a:solidFill>
              <a:srgbClr val="FFFFFF"/>
            </a:solidFill>
            <a:effectLst/>
            <a:latin typeface="楷体_GB2312" pitchFamily="49" charset="-122"/>
            <a:ea typeface="楷体_GB2312" pitchFamily="49" charset="-122"/>
          </a:endParaRPr>
        </a:p>
      </dgm:t>
    </dgm:pt>
    <dgm:pt modelId="{545925CA-1E1D-477F-B56A-8ED01F733074}" type="sibTrans" cxnId="{2039A9C2-3B9E-4FC8-813F-97C4CDE8448F}">
      <dgm:prSet/>
      <dgm:spPr/>
      <dgm:t>
        <a:bodyPr/>
        <a:lstStyle/>
        <a:p>
          <a:endParaRPr lang="zh-CN" altLang="en-US" sz="1800" b="1">
            <a:solidFill>
              <a:srgbClr val="FFFFFF"/>
            </a:solidFill>
            <a:effectLst/>
            <a:latin typeface="楷体_GB2312" pitchFamily="49" charset="-122"/>
            <a:ea typeface="楷体_GB2312" pitchFamily="49" charset="-122"/>
          </a:endParaRPr>
        </a:p>
      </dgm:t>
    </dgm:pt>
    <dgm:pt modelId="{5C06D980-4D48-42C5-91AF-6625D0B3E276}">
      <dgm:prSet custT="1"/>
      <dgm:spPr>
        <a:solidFill>
          <a:srgbClr val="7030A0"/>
        </a:solidFill>
        <a:ln>
          <a:solidFill>
            <a:srgbClr val="7030A0"/>
          </a:solidFill>
        </a:ln>
      </dgm:spPr>
      <dgm:t>
        <a:bodyPr/>
        <a:lstStyle/>
        <a:p>
          <a:r>
            <a:rPr lang="zh-CN" altLang="en-US" sz="1800" b="1" dirty="0" smtClean="0">
              <a:solidFill>
                <a:srgbClr val="FFFFFF"/>
              </a:solidFill>
              <a:effectLst/>
              <a:latin typeface="楷体_GB2312" pitchFamily="49" charset="-122"/>
              <a:ea typeface="楷体_GB2312" pitchFamily="49" charset="-122"/>
            </a:rPr>
            <a:t>投资活动现金流</a:t>
          </a:r>
          <a:endParaRPr lang="zh-CN" altLang="en-US" sz="1800" b="1" dirty="0">
            <a:solidFill>
              <a:srgbClr val="FFFFFF"/>
            </a:solidFill>
            <a:effectLst/>
            <a:latin typeface="楷体_GB2312" pitchFamily="49" charset="-122"/>
            <a:ea typeface="楷体_GB2312" pitchFamily="49" charset="-122"/>
          </a:endParaRPr>
        </a:p>
      </dgm:t>
    </dgm:pt>
    <dgm:pt modelId="{81C3D6D8-76DD-46C9-8D9F-E0EA3E613A29}" type="parTrans" cxnId="{099230B6-8FF0-4F6A-BC21-07427369C116}">
      <dgm:prSet custT="1"/>
      <dgm:spPr>
        <a:solidFill>
          <a:srgbClr val="7030A0"/>
        </a:solidFill>
        <a:ln>
          <a:solidFill>
            <a:srgbClr val="7030A0"/>
          </a:solidFill>
        </a:ln>
      </dgm:spPr>
      <dgm:t>
        <a:bodyPr/>
        <a:lstStyle/>
        <a:p>
          <a:endParaRPr lang="zh-CN" altLang="en-US" sz="1800" b="1">
            <a:solidFill>
              <a:srgbClr val="FFFFFF"/>
            </a:solidFill>
            <a:effectLst/>
            <a:latin typeface="楷体_GB2312" pitchFamily="49" charset="-122"/>
            <a:ea typeface="楷体_GB2312" pitchFamily="49" charset="-122"/>
          </a:endParaRPr>
        </a:p>
      </dgm:t>
    </dgm:pt>
    <dgm:pt modelId="{40E9F2E2-9922-4E43-A0AF-E261BB021EB8}" type="sibTrans" cxnId="{099230B6-8FF0-4F6A-BC21-07427369C116}">
      <dgm:prSet/>
      <dgm:spPr/>
      <dgm:t>
        <a:bodyPr/>
        <a:lstStyle/>
        <a:p>
          <a:endParaRPr lang="zh-CN" altLang="en-US" sz="1800" b="1">
            <a:solidFill>
              <a:srgbClr val="FFFFFF"/>
            </a:solidFill>
            <a:effectLst/>
            <a:latin typeface="楷体_GB2312" pitchFamily="49" charset="-122"/>
            <a:ea typeface="楷体_GB2312" pitchFamily="49" charset="-122"/>
          </a:endParaRPr>
        </a:p>
      </dgm:t>
    </dgm:pt>
    <dgm:pt modelId="{B6A4E8A7-525F-4433-A8ED-B4D3BF3C1F46}">
      <dgm:prSet custT="1"/>
      <dgm:spPr>
        <a:solidFill>
          <a:srgbClr val="7030A0"/>
        </a:solidFill>
        <a:ln>
          <a:solidFill>
            <a:srgbClr val="7030A0"/>
          </a:solidFill>
        </a:ln>
      </dgm:spPr>
      <dgm:t>
        <a:bodyPr/>
        <a:lstStyle/>
        <a:p>
          <a:r>
            <a:rPr lang="zh-CN" altLang="en-US" sz="1800" b="1" dirty="0" smtClean="0">
              <a:solidFill>
                <a:srgbClr val="FFFFFF"/>
              </a:solidFill>
              <a:effectLst/>
              <a:latin typeface="楷体_GB2312" pitchFamily="49" charset="-122"/>
              <a:ea typeface="楷体_GB2312" pitchFamily="49" charset="-122"/>
            </a:rPr>
            <a:t>成本主导型</a:t>
          </a:r>
          <a:endParaRPr lang="zh-CN" altLang="en-US" sz="1800" b="1" dirty="0">
            <a:solidFill>
              <a:srgbClr val="FFFFFF"/>
            </a:solidFill>
            <a:effectLst/>
            <a:latin typeface="楷体_GB2312" pitchFamily="49" charset="-122"/>
            <a:ea typeface="楷体_GB2312" pitchFamily="49" charset="-122"/>
          </a:endParaRPr>
        </a:p>
      </dgm:t>
    </dgm:pt>
    <dgm:pt modelId="{D0F4C787-778D-4B31-93B0-167CC3E0DA58}" type="parTrans" cxnId="{928169FA-76FB-471C-BCDF-02076CC92FD9}">
      <dgm:prSet custT="1"/>
      <dgm:spPr>
        <a:solidFill>
          <a:srgbClr val="7030A0"/>
        </a:solidFill>
        <a:ln>
          <a:solidFill>
            <a:srgbClr val="7030A0"/>
          </a:solidFill>
        </a:ln>
      </dgm:spPr>
      <dgm:t>
        <a:bodyPr/>
        <a:lstStyle/>
        <a:p>
          <a:endParaRPr lang="zh-CN" altLang="en-US" sz="1800" b="1">
            <a:solidFill>
              <a:srgbClr val="FFFFFF"/>
            </a:solidFill>
            <a:effectLst/>
            <a:latin typeface="楷体_GB2312" pitchFamily="49" charset="-122"/>
            <a:ea typeface="楷体_GB2312" pitchFamily="49" charset="-122"/>
          </a:endParaRPr>
        </a:p>
      </dgm:t>
    </dgm:pt>
    <dgm:pt modelId="{068D5032-C9D1-413A-988D-22D2E5540391}" type="sibTrans" cxnId="{928169FA-76FB-471C-BCDF-02076CC92FD9}">
      <dgm:prSet/>
      <dgm:spPr/>
      <dgm:t>
        <a:bodyPr/>
        <a:lstStyle/>
        <a:p>
          <a:endParaRPr lang="zh-CN" altLang="en-US" sz="1800" b="1">
            <a:solidFill>
              <a:srgbClr val="FFFFFF"/>
            </a:solidFill>
            <a:effectLst/>
            <a:latin typeface="楷体_GB2312" pitchFamily="49" charset="-122"/>
            <a:ea typeface="楷体_GB2312" pitchFamily="49" charset="-122"/>
          </a:endParaRPr>
        </a:p>
      </dgm:t>
    </dgm:pt>
    <dgm:pt modelId="{C852F72A-E59E-438F-A659-F9007F857309}">
      <dgm:prSet custT="1"/>
      <dgm:spPr>
        <a:solidFill>
          <a:srgbClr val="7030A0"/>
        </a:solidFill>
        <a:ln>
          <a:solidFill>
            <a:srgbClr val="7030A0"/>
          </a:solidFill>
        </a:ln>
      </dgm:spPr>
      <dgm:t>
        <a:bodyPr/>
        <a:lstStyle/>
        <a:p>
          <a:r>
            <a:rPr lang="zh-CN" altLang="en-US" sz="1800" b="1" dirty="0" smtClean="0">
              <a:solidFill>
                <a:srgbClr val="FFFFFF"/>
              </a:solidFill>
              <a:effectLst/>
              <a:latin typeface="楷体_GB2312" pitchFamily="49" charset="-122"/>
              <a:ea typeface="楷体_GB2312" pitchFamily="49" charset="-122"/>
            </a:rPr>
            <a:t>差异营销型</a:t>
          </a:r>
          <a:endParaRPr lang="zh-CN" altLang="en-US" sz="1800" b="1" dirty="0">
            <a:solidFill>
              <a:srgbClr val="FFFFFF"/>
            </a:solidFill>
            <a:effectLst/>
            <a:latin typeface="楷体_GB2312" pitchFamily="49" charset="-122"/>
            <a:ea typeface="楷体_GB2312" pitchFamily="49" charset="-122"/>
          </a:endParaRPr>
        </a:p>
      </dgm:t>
    </dgm:pt>
    <dgm:pt modelId="{2AAF368A-65AC-4CD3-A714-A5BB9B74775E}" type="parTrans" cxnId="{88FAEC44-D483-4D7A-B8A7-2881E79CC8CF}">
      <dgm:prSet custT="1"/>
      <dgm:spPr>
        <a:solidFill>
          <a:srgbClr val="7030A0"/>
        </a:solidFill>
        <a:ln>
          <a:solidFill>
            <a:srgbClr val="7030A0"/>
          </a:solidFill>
        </a:ln>
      </dgm:spPr>
      <dgm:t>
        <a:bodyPr/>
        <a:lstStyle/>
        <a:p>
          <a:endParaRPr lang="zh-CN" altLang="en-US" sz="1800" b="1">
            <a:solidFill>
              <a:srgbClr val="FFFFFF"/>
            </a:solidFill>
            <a:effectLst/>
            <a:latin typeface="楷体_GB2312" pitchFamily="49" charset="-122"/>
            <a:ea typeface="楷体_GB2312" pitchFamily="49" charset="-122"/>
          </a:endParaRPr>
        </a:p>
      </dgm:t>
    </dgm:pt>
    <dgm:pt modelId="{6370122D-8BB1-4964-B360-5ED3F6FFDB58}" type="sibTrans" cxnId="{88FAEC44-D483-4D7A-B8A7-2881E79CC8CF}">
      <dgm:prSet/>
      <dgm:spPr/>
      <dgm:t>
        <a:bodyPr/>
        <a:lstStyle/>
        <a:p>
          <a:endParaRPr lang="zh-CN" altLang="en-US" sz="1800" b="1">
            <a:solidFill>
              <a:srgbClr val="FFFFFF"/>
            </a:solidFill>
            <a:effectLst/>
            <a:latin typeface="楷体_GB2312" pitchFamily="49" charset="-122"/>
            <a:ea typeface="楷体_GB2312" pitchFamily="49" charset="-122"/>
          </a:endParaRPr>
        </a:p>
      </dgm:t>
    </dgm:pt>
    <dgm:pt modelId="{7DBE7680-7757-4650-893E-084D4A574964}">
      <dgm:prSet custT="1"/>
      <dgm:spPr>
        <a:solidFill>
          <a:srgbClr val="7030A0"/>
        </a:solidFill>
        <a:ln>
          <a:solidFill>
            <a:srgbClr val="7030A0"/>
          </a:solidFill>
        </a:ln>
      </dgm:spPr>
      <dgm:t>
        <a:bodyPr/>
        <a:lstStyle/>
        <a:p>
          <a:r>
            <a:rPr lang="zh-CN" altLang="en-US" sz="1800" b="1" dirty="0" smtClean="0">
              <a:solidFill>
                <a:srgbClr val="FFFFFF"/>
              </a:solidFill>
              <a:effectLst/>
              <a:latin typeface="楷体_GB2312" pitchFamily="49" charset="-122"/>
              <a:ea typeface="楷体_GB2312" pitchFamily="49" charset="-122"/>
            </a:rPr>
            <a:t>获利能力</a:t>
          </a:r>
          <a:endParaRPr lang="zh-CN" altLang="en-US" sz="1800" b="1" dirty="0">
            <a:solidFill>
              <a:srgbClr val="FFFFFF"/>
            </a:solidFill>
            <a:effectLst/>
            <a:latin typeface="楷体_GB2312" pitchFamily="49" charset="-122"/>
            <a:ea typeface="楷体_GB2312" pitchFamily="49" charset="-122"/>
          </a:endParaRPr>
        </a:p>
      </dgm:t>
    </dgm:pt>
    <dgm:pt modelId="{921D9517-5261-4A68-833F-7B830379DFAB}" type="parTrans" cxnId="{49CDB8AD-E9BF-41CC-8452-7D118DF58E04}">
      <dgm:prSet custT="1"/>
      <dgm:spPr>
        <a:solidFill>
          <a:srgbClr val="7030A0"/>
        </a:solidFill>
        <a:ln>
          <a:solidFill>
            <a:srgbClr val="7030A0"/>
          </a:solidFill>
        </a:ln>
      </dgm:spPr>
      <dgm:t>
        <a:bodyPr/>
        <a:lstStyle/>
        <a:p>
          <a:endParaRPr lang="zh-CN" altLang="en-US" sz="1800" b="1">
            <a:solidFill>
              <a:srgbClr val="FFFFFF"/>
            </a:solidFill>
            <a:effectLst/>
            <a:latin typeface="楷体_GB2312" pitchFamily="49" charset="-122"/>
            <a:ea typeface="楷体_GB2312" pitchFamily="49" charset="-122"/>
          </a:endParaRPr>
        </a:p>
      </dgm:t>
    </dgm:pt>
    <dgm:pt modelId="{696288E6-1A46-4D09-AFD1-4A99BFA9DB96}" type="sibTrans" cxnId="{49CDB8AD-E9BF-41CC-8452-7D118DF58E04}">
      <dgm:prSet/>
      <dgm:spPr/>
      <dgm:t>
        <a:bodyPr/>
        <a:lstStyle/>
        <a:p>
          <a:endParaRPr lang="zh-CN" altLang="en-US" sz="1800" b="1">
            <a:solidFill>
              <a:srgbClr val="FFFFFF"/>
            </a:solidFill>
            <a:effectLst/>
            <a:latin typeface="楷体_GB2312" pitchFamily="49" charset="-122"/>
            <a:ea typeface="楷体_GB2312" pitchFamily="49" charset="-122"/>
          </a:endParaRPr>
        </a:p>
      </dgm:t>
    </dgm:pt>
    <dgm:pt modelId="{2AF3419F-8A50-42BC-B191-A7D55FABB7C2}">
      <dgm:prSet custT="1"/>
      <dgm:spPr>
        <a:solidFill>
          <a:srgbClr val="7030A0"/>
        </a:solidFill>
        <a:ln>
          <a:solidFill>
            <a:srgbClr val="7030A0"/>
          </a:solidFill>
        </a:ln>
      </dgm:spPr>
      <dgm:t>
        <a:bodyPr/>
        <a:lstStyle/>
        <a:p>
          <a:r>
            <a:rPr lang="zh-CN" altLang="en-US" sz="1800" b="1" dirty="0" smtClean="0">
              <a:solidFill>
                <a:srgbClr val="FFFFFF"/>
              </a:solidFill>
              <a:effectLst/>
              <a:latin typeface="楷体_GB2312" pitchFamily="49" charset="-122"/>
              <a:ea typeface="楷体_GB2312" pitchFamily="49" charset="-122"/>
            </a:rPr>
            <a:t>资本成本</a:t>
          </a:r>
          <a:endParaRPr lang="zh-CN" altLang="en-US" sz="1800" b="1" dirty="0">
            <a:solidFill>
              <a:srgbClr val="FFFFFF"/>
            </a:solidFill>
            <a:effectLst/>
            <a:latin typeface="楷体_GB2312" pitchFamily="49" charset="-122"/>
            <a:ea typeface="楷体_GB2312" pitchFamily="49" charset="-122"/>
          </a:endParaRPr>
        </a:p>
      </dgm:t>
    </dgm:pt>
    <dgm:pt modelId="{939B8309-34EA-42BE-937F-CE9E03B41692}" type="parTrans" cxnId="{9C740E8C-A3E3-4AD9-8357-7B3D06B6BA03}">
      <dgm:prSet custT="1"/>
      <dgm:spPr>
        <a:solidFill>
          <a:srgbClr val="7030A0"/>
        </a:solidFill>
        <a:ln>
          <a:solidFill>
            <a:srgbClr val="7030A0"/>
          </a:solidFill>
        </a:ln>
      </dgm:spPr>
      <dgm:t>
        <a:bodyPr/>
        <a:lstStyle/>
        <a:p>
          <a:endParaRPr lang="zh-CN" altLang="en-US" sz="1800" b="1">
            <a:solidFill>
              <a:srgbClr val="FFFFFF"/>
            </a:solidFill>
            <a:effectLst/>
            <a:latin typeface="楷体_GB2312" pitchFamily="49" charset="-122"/>
            <a:ea typeface="楷体_GB2312" pitchFamily="49" charset="-122"/>
          </a:endParaRPr>
        </a:p>
      </dgm:t>
    </dgm:pt>
    <dgm:pt modelId="{C28A112A-561F-44D2-8A45-903E513B8F1E}" type="sibTrans" cxnId="{9C740E8C-A3E3-4AD9-8357-7B3D06B6BA03}">
      <dgm:prSet/>
      <dgm:spPr/>
      <dgm:t>
        <a:bodyPr/>
        <a:lstStyle/>
        <a:p>
          <a:endParaRPr lang="zh-CN" altLang="en-US" sz="1800" b="1">
            <a:solidFill>
              <a:srgbClr val="FFFFFF"/>
            </a:solidFill>
            <a:effectLst/>
            <a:latin typeface="楷体_GB2312" pitchFamily="49" charset="-122"/>
            <a:ea typeface="楷体_GB2312" pitchFamily="49" charset="-122"/>
          </a:endParaRPr>
        </a:p>
      </dgm:t>
    </dgm:pt>
    <dgm:pt modelId="{C5ACFB30-6B72-4366-8F86-BB465CD14B26}" type="pres">
      <dgm:prSet presAssocID="{563D613C-BD02-43FF-B4A6-75CC0C4FCD3E}" presName="diagram" presStyleCnt="0">
        <dgm:presLayoutVars>
          <dgm:chPref val="1"/>
          <dgm:dir/>
          <dgm:animOne val="branch"/>
          <dgm:animLvl val="lvl"/>
          <dgm:resizeHandles val="exact"/>
        </dgm:presLayoutVars>
      </dgm:prSet>
      <dgm:spPr/>
      <dgm:t>
        <a:bodyPr/>
        <a:lstStyle/>
        <a:p>
          <a:endParaRPr lang="zh-CN" altLang="en-US"/>
        </a:p>
      </dgm:t>
    </dgm:pt>
    <dgm:pt modelId="{CCC315F2-6356-4FCC-8862-8B3B72CE4BBA}" type="pres">
      <dgm:prSet presAssocID="{E581C5C3-9121-493A-BB4B-16864D48FAA5}" presName="root1" presStyleCnt="0"/>
      <dgm:spPr/>
    </dgm:pt>
    <dgm:pt modelId="{C3E58947-CDBE-4742-91E3-93B9392643CE}" type="pres">
      <dgm:prSet presAssocID="{E581C5C3-9121-493A-BB4B-16864D48FAA5}" presName="LevelOneTextNode" presStyleLbl="node0" presStyleIdx="0" presStyleCnt="1" custScaleX="134357" custLinFactX="-27815" custLinFactNeighborX="-100000" custLinFactNeighborY="11165">
        <dgm:presLayoutVars>
          <dgm:chPref val="3"/>
        </dgm:presLayoutVars>
      </dgm:prSet>
      <dgm:spPr/>
      <dgm:t>
        <a:bodyPr/>
        <a:lstStyle/>
        <a:p>
          <a:endParaRPr lang="zh-CN" altLang="en-US"/>
        </a:p>
      </dgm:t>
    </dgm:pt>
    <dgm:pt modelId="{54FA9FA0-D9EF-41FE-967C-3E454F19E87B}" type="pres">
      <dgm:prSet presAssocID="{E581C5C3-9121-493A-BB4B-16864D48FAA5}" presName="level2hierChild" presStyleCnt="0"/>
      <dgm:spPr/>
    </dgm:pt>
    <dgm:pt modelId="{0E3C0710-F603-4906-8630-EDD8224653A8}" type="pres">
      <dgm:prSet presAssocID="{F6870C3D-11B0-4E77-8494-7F7FC4F2C31A}" presName="conn2-1" presStyleLbl="parChTrans1D2" presStyleIdx="0" presStyleCnt="3"/>
      <dgm:spPr/>
      <dgm:t>
        <a:bodyPr/>
        <a:lstStyle/>
        <a:p>
          <a:endParaRPr lang="zh-CN" altLang="en-US"/>
        </a:p>
      </dgm:t>
    </dgm:pt>
    <dgm:pt modelId="{311C1B2D-3AAB-4EBA-8386-8F3F033E8E53}" type="pres">
      <dgm:prSet presAssocID="{F6870C3D-11B0-4E77-8494-7F7FC4F2C31A}" presName="connTx" presStyleLbl="parChTrans1D2" presStyleIdx="0" presStyleCnt="3"/>
      <dgm:spPr/>
      <dgm:t>
        <a:bodyPr/>
        <a:lstStyle/>
        <a:p>
          <a:endParaRPr lang="zh-CN" altLang="en-US"/>
        </a:p>
      </dgm:t>
    </dgm:pt>
    <dgm:pt modelId="{E7AEE858-3DA9-4C0F-B4DC-F3EFE16B659E}" type="pres">
      <dgm:prSet presAssocID="{86CEEC27-D25B-45BE-A472-94C7004FA5B9}" presName="root2" presStyleCnt="0"/>
      <dgm:spPr/>
    </dgm:pt>
    <dgm:pt modelId="{BC4D698A-6CDB-4472-99A1-5FD1EECFCC24}" type="pres">
      <dgm:prSet presAssocID="{86CEEC27-D25B-45BE-A472-94C7004FA5B9}" presName="LevelTwoTextNode" presStyleLbl="node2" presStyleIdx="0" presStyleCnt="3" custScaleX="141824" custScaleY="161605">
        <dgm:presLayoutVars>
          <dgm:chPref val="3"/>
        </dgm:presLayoutVars>
      </dgm:prSet>
      <dgm:spPr/>
      <dgm:t>
        <a:bodyPr/>
        <a:lstStyle/>
        <a:p>
          <a:endParaRPr lang="zh-CN" altLang="en-US"/>
        </a:p>
      </dgm:t>
    </dgm:pt>
    <dgm:pt modelId="{DE372F0F-4602-4ADD-8BBB-282A6F978074}" type="pres">
      <dgm:prSet presAssocID="{86CEEC27-D25B-45BE-A472-94C7004FA5B9}" presName="level3hierChild" presStyleCnt="0"/>
      <dgm:spPr/>
    </dgm:pt>
    <dgm:pt modelId="{00F9E4F3-5EE8-4632-95E7-AF46DFBC01C4}" type="pres">
      <dgm:prSet presAssocID="{20FF4D34-073B-4930-9B22-DE44C4782BC3}" presName="conn2-1" presStyleLbl="parChTrans1D3" presStyleIdx="0" presStyleCnt="5"/>
      <dgm:spPr/>
      <dgm:t>
        <a:bodyPr/>
        <a:lstStyle/>
        <a:p>
          <a:endParaRPr lang="zh-CN" altLang="en-US"/>
        </a:p>
      </dgm:t>
    </dgm:pt>
    <dgm:pt modelId="{869474E4-E86B-451F-ACE5-193570031629}" type="pres">
      <dgm:prSet presAssocID="{20FF4D34-073B-4930-9B22-DE44C4782BC3}" presName="connTx" presStyleLbl="parChTrans1D3" presStyleIdx="0" presStyleCnt="5"/>
      <dgm:spPr/>
      <dgm:t>
        <a:bodyPr/>
        <a:lstStyle/>
        <a:p>
          <a:endParaRPr lang="zh-CN" altLang="en-US"/>
        </a:p>
      </dgm:t>
    </dgm:pt>
    <dgm:pt modelId="{8F1F914C-D3B2-4EE1-A202-2E968A08272E}" type="pres">
      <dgm:prSet presAssocID="{D5F1DB5F-48F5-42C5-BCEF-3AC8DAAB9487}" presName="root2" presStyleCnt="0"/>
      <dgm:spPr/>
    </dgm:pt>
    <dgm:pt modelId="{DE2B95AE-1AFF-4223-AEC0-A9CB9A3D0797}" type="pres">
      <dgm:prSet presAssocID="{D5F1DB5F-48F5-42C5-BCEF-3AC8DAAB9487}" presName="LevelTwoTextNode" presStyleLbl="node3" presStyleIdx="0" presStyleCnt="5">
        <dgm:presLayoutVars>
          <dgm:chPref val="3"/>
        </dgm:presLayoutVars>
      </dgm:prSet>
      <dgm:spPr/>
      <dgm:t>
        <a:bodyPr/>
        <a:lstStyle/>
        <a:p>
          <a:endParaRPr lang="zh-CN" altLang="en-US"/>
        </a:p>
      </dgm:t>
    </dgm:pt>
    <dgm:pt modelId="{E82B1B7B-416C-4B9F-8A26-7EAC69300B2A}" type="pres">
      <dgm:prSet presAssocID="{D5F1DB5F-48F5-42C5-BCEF-3AC8DAAB9487}" presName="level3hierChild" presStyleCnt="0"/>
      <dgm:spPr/>
    </dgm:pt>
    <dgm:pt modelId="{07DD0D8B-F109-477E-BBA6-EC7A0CDBEC39}" type="pres">
      <dgm:prSet presAssocID="{921D9517-5261-4A68-833F-7B830379DFAB}" presName="conn2-1" presStyleLbl="parChTrans1D4" presStyleIdx="0" presStyleCnt="10"/>
      <dgm:spPr/>
      <dgm:t>
        <a:bodyPr/>
        <a:lstStyle/>
        <a:p>
          <a:endParaRPr lang="zh-CN" altLang="en-US"/>
        </a:p>
      </dgm:t>
    </dgm:pt>
    <dgm:pt modelId="{2702A378-538F-4EC0-A8E7-BF4AE334E7D1}" type="pres">
      <dgm:prSet presAssocID="{921D9517-5261-4A68-833F-7B830379DFAB}" presName="connTx" presStyleLbl="parChTrans1D4" presStyleIdx="0" presStyleCnt="10"/>
      <dgm:spPr/>
      <dgm:t>
        <a:bodyPr/>
        <a:lstStyle/>
        <a:p>
          <a:endParaRPr lang="zh-CN" altLang="en-US"/>
        </a:p>
      </dgm:t>
    </dgm:pt>
    <dgm:pt modelId="{4EE8BB3A-B17C-4405-9B5E-EA14CA1A5986}" type="pres">
      <dgm:prSet presAssocID="{7DBE7680-7757-4650-893E-084D4A574964}" presName="root2" presStyleCnt="0"/>
      <dgm:spPr/>
    </dgm:pt>
    <dgm:pt modelId="{BCAED02D-6591-4D08-88BE-1354E45FD928}" type="pres">
      <dgm:prSet presAssocID="{7DBE7680-7757-4650-893E-084D4A574964}" presName="LevelTwoTextNode" presStyleLbl="node4" presStyleIdx="0" presStyleCnt="10" custScaleY="61487">
        <dgm:presLayoutVars>
          <dgm:chPref val="3"/>
        </dgm:presLayoutVars>
      </dgm:prSet>
      <dgm:spPr/>
      <dgm:t>
        <a:bodyPr/>
        <a:lstStyle/>
        <a:p>
          <a:endParaRPr lang="zh-CN" altLang="en-US"/>
        </a:p>
      </dgm:t>
    </dgm:pt>
    <dgm:pt modelId="{EDDD8A13-9764-45CE-86E7-D1B3E3EB62E6}" type="pres">
      <dgm:prSet presAssocID="{7DBE7680-7757-4650-893E-084D4A574964}" presName="level3hierChild" presStyleCnt="0"/>
      <dgm:spPr/>
    </dgm:pt>
    <dgm:pt modelId="{F9474E81-2EE1-42E9-B876-21FE08BE20A9}" type="pres">
      <dgm:prSet presAssocID="{939B8309-34EA-42BE-937F-CE9E03B41692}" presName="conn2-1" presStyleLbl="parChTrans1D4" presStyleIdx="1" presStyleCnt="10"/>
      <dgm:spPr/>
      <dgm:t>
        <a:bodyPr/>
        <a:lstStyle/>
        <a:p>
          <a:endParaRPr lang="zh-CN" altLang="en-US"/>
        </a:p>
      </dgm:t>
    </dgm:pt>
    <dgm:pt modelId="{C95B702D-3C34-410F-AA50-E1F705B9C176}" type="pres">
      <dgm:prSet presAssocID="{939B8309-34EA-42BE-937F-CE9E03B41692}" presName="connTx" presStyleLbl="parChTrans1D4" presStyleIdx="1" presStyleCnt="10"/>
      <dgm:spPr/>
      <dgm:t>
        <a:bodyPr/>
        <a:lstStyle/>
        <a:p>
          <a:endParaRPr lang="zh-CN" altLang="en-US"/>
        </a:p>
      </dgm:t>
    </dgm:pt>
    <dgm:pt modelId="{FD29823B-05C9-42C6-A784-A203BCD9C2B4}" type="pres">
      <dgm:prSet presAssocID="{2AF3419F-8A50-42BC-B191-A7D55FABB7C2}" presName="root2" presStyleCnt="0"/>
      <dgm:spPr/>
    </dgm:pt>
    <dgm:pt modelId="{EA1A2F2D-5D7B-49E7-A99B-B1333018D7C8}" type="pres">
      <dgm:prSet presAssocID="{2AF3419F-8A50-42BC-B191-A7D55FABB7C2}" presName="LevelTwoTextNode" presStyleLbl="node4" presStyleIdx="1" presStyleCnt="10" custScaleY="64999">
        <dgm:presLayoutVars>
          <dgm:chPref val="3"/>
        </dgm:presLayoutVars>
      </dgm:prSet>
      <dgm:spPr/>
      <dgm:t>
        <a:bodyPr/>
        <a:lstStyle/>
        <a:p>
          <a:endParaRPr lang="zh-CN" altLang="en-US"/>
        </a:p>
      </dgm:t>
    </dgm:pt>
    <dgm:pt modelId="{A0268EA1-F63A-42BE-B5D4-F7C80A3ABF64}" type="pres">
      <dgm:prSet presAssocID="{2AF3419F-8A50-42BC-B191-A7D55FABB7C2}" presName="level3hierChild" presStyleCnt="0"/>
      <dgm:spPr/>
    </dgm:pt>
    <dgm:pt modelId="{23A7CCE5-4C47-4A25-B215-9AF06A931EC8}" type="pres">
      <dgm:prSet presAssocID="{B2F29FB5-88F8-4D50-9F3A-2BCC496EFF26}" presName="conn2-1" presStyleLbl="parChTrans1D3" presStyleIdx="1" presStyleCnt="5"/>
      <dgm:spPr/>
      <dgm:t>
        <a:bodyPr/>
        <a:lstStyle/>
        <a:p>
          <a:endParaRPr lang="zh-CN" altLang="en-US"/>
        </a:p>
      </dgm:t>
    </dgm:pt>
    <dgm:pt modelId="{D0B8F34F-0E19-4062-9F85-5DC18242C908}" type="pres">
      <dgm:prSet presAssocID="{B2F29FB5-88F8-4D50-9F3A-2BCC496EFF26}" presName="connTx" presStyleLbl="parChTrans1D3" presStyleIdx="1" presStyleCnt="5"/>
      <dgm:spPr/>
      <dgm:t>
        <a:bodyPr/>
        <a:lstStyle/>
        <a:p>
          <a:endParaRPr lang="zh-CN" altLang="en-US"/>
        </a:p>
      </dgm:t>
    </dgm:pt>
    <dgm:pt modelId="{7A1C3BC3-4570-4034-94B9-453811B15AEE}" type="pres">
      <dgm:prSet presAssocID="{C7A02BFE-CD35-41D0-9B37-3257A5017B71}" presName="root2" presStyleCnt="0"/>
      <dgm:spPr/>
    </dgm:pt>
    <dgm:pt modelId="{C92E3891-0B75-4150-8746-4B511AF99748}" type="pres">
      <dgm:prSet presAssocID="{C7A02BFE-CD35-41D0-9B37-3257A5017B71}" presName="LevelTwoTextNode" presStyleLbl="node3" presStyleIdx="1" presStyleCnt="5" custScaleX="225745">
        <dgm:presLayoutVars>
          <dgm:chPref val="3"/>
        </dgm:presLayoutVars>
      </dgm:prSet>
      <dgm:spPr/>
      <dgm:t>
        <a:bodyPr/>
        <a:lstStyle/>
        <a:p>
          <a:endParaRPr lang="zh-CN" altLang="en-US"/>
        </a:p>
      </dgm:t>
    </dgm:pt>
    <dgm:pt modelId="{A083F1FD-7161-4A20-A268-711AAF2F2D78}" type="pres">
      <dgm:prSet presAssocID="{C7A02BFE-CD35-41D0-9B37-3257A5017B71}" presName="level3hierChild" presStyleCnt="0"/>
      <dgm:spPr/>
    </dgm:pt>
    <dgm:pt modelId="{FF567D0B-2D6C-42EC-9F4C-1F06FB7F2A1A}" type="pres">
      <dgm:prSet presAssocID="{D0F4C787-778D-4B31-93B0-167CC3E0DA58}" presName="conn2-1" presStyleLbl="parChTrans1D4" presStyleIdx="2" presStyleCnt="10"/>
      <dgm:spPr/>
      <dgm:t>
        <a:bodyPr/>
        <a:lstStyle/>
        <a:p>
          <a:endParaRPr lang="zh-CN" altLang="en-US"/>
        </a:p>
      </dgm:t>
    </dgm:pt>
    <dgm:pt modelId="{F9D0F7C4-BEE9-4FE0-9A04-C04B8E5C80F6}" type="pres">
      <dgm:prSet presAssocID="{D0F4C787-778D-4B31-93B0-167CC3E0DA58}" presName="connTx" presStyleLbl="parChTrans1D4" presStyleIdx="2" presStyleCnt="10"/>
      <dgm:spPr/>
      <dgm:t>
        <a:bodyPr/>
        <a:lstStyle/>
        <a:p>
          <a:endParaRPr lang="zh-CN" altLang="en-US"/>
        </a:p>
      </dgm:t>
    </dgm:pt>
    <dgm:pt modelId="{DE0A0F99-7429-4466-8397-1046758C592B}" type="pres">
      <dgm:prSet presAssocID="{B6A4E8A7-525F-4433-A8ED-B4D3BF3C1F46}" presName="root2" presStyleCnt="0"/>
      <dgm:spPr/>
    </dgm:pt>
    <dgm:pt modelId="{A2307BF9-B46A-452F-B2A6-86540C71D83D}" type="pres">
      <dgm:prSet presAssocID="{B6A4E8A7-525F-4433-A8ED-B4D3BF3C1F46}" presName="LevelTwoTextNode" presStyleLbl="node4" presStyleIdx="2" presStyleCnt="10" custScaleX="122658">
        <dgm:presLayoutVars>
          <dgm:chPref val="3"/>
        </dgm:presLayoutVars>
      </dgm:prSet>
      <dgm:spPr/>
      <dgm:t>
        <a:bodyPr/>
        <a:lstStyle/>
        <a:p>
          <a:endParaRPr lang="zh-CN" altLang="en-US"/>
        </a:p>
      </dgm:t>
    </dgm:pt>
    <dgm:pt modelId="{635495BF-C52A-45A5-8E54-263BA75045CA}" type="pres">
      <dgm:prSet presAssocID="{B6A4E8A7-525F-4433-A8ED-B4D3BF3C1F46}" presName="level3hierChild" presStyleCnt="0"/>
      <dgm:spPr/>
    </dgm:pt>
    <dgm:pt modelId="{E9F0C5FB-37F8-4BFF-909D-CFC4CAE5CCB6}" type="pres">
      <dgm:prSet presAssocID="{2AAF368A-65AC-4CD3-A714-A5BB9B74775E}" presName="conn2-1" presStyleLbl="parChTrans1D4" presStyleIdx="3" presStyleCnt="10"/>
      <dgm:spPr/>
      <dgm:t>
        <a:bodyPr/>
        <a:lstStyle/>
        <a:p>
          <a:endParaRPr lang="zh-CN" altLang="en-US"/>
        </a:p>
      </dgm:t>
    </dgm:pt>
    <dgm:pt modelId="{75B6D108-BDC0-4CFB-A747-7564FBE817ED}" type="pres">
      <dgm:prSet presAssocID="{2AAF368A-65AC-4CD3-A714-A5BB9B74775E}" presName="connTx" presStyleLbl="parChTrans1D4" presStyleIdx="3" presStyleCnt="10"/>
      <dgm:spPr/>
      <dgm:t>
        <a:bodyPr/>
        <a:lstStyle/>
        <a:p>
          <a:endParaRPr lang="zh-CN" altLang="en-US"/>
        </a:p>
      </dgm:t>
    </dgm:pt>
    <dgm:pt modelId="{7BA8DEC9-79D2-42B0-82E2-854F129ACA82}" type="pres">
      <dgm:prSet presAssocID="{C852F72A-E59E-438F-A659-F9007F857309}" presName="root2" presStyleCnt="0"/>
      <dgm:spPr/>
    </dgm:pt>
    <dgm:pt modelId="{0E04E968-8124-4938-81A7-6E557E573B0B}" type="pres">
      <dgm:prSet presAssocID="{C852F72A-E59E-438F-A659-F9007F857309}" presName="LevelTwoTextNode" presStyleLbl="node4" presStyleIdx="3" presStyleCnt="10" custScaleX="122658">
        <dgm:presLayoutVars>
          <dgm:chPref val="3"/>
        </dgm:presLayoutVars>
      </dgm:prSet>
      <dgm:spPr/>
      <dgm:t>
        <a:bodyPr/>
        <a:lstStyle/>
        <a:p>
          <a:endParaRPr lang="zh-CN" altLang="en-US"/>
        </a:p>
      </dgm:t>
    </dgm:pt>
    <dgm:pt modelId="{B9D4A5D2-83E3-4411-A563-0982B5AA2E44}" type="pres">
      <dgm:prSet presAssocID="{C852F72A-E59E-438F-A659-F9007F857309}" presName="level3hierChild" presStyleCnt="0"/>
      <dgm:spPr/>
    </dgm:pt>
    <dgm:pt modelId="{D84571CD-11DA-4000-8B44-06A3FD2091BF}" type="pres">
      <dgm:prSet presAssocID="{678537FA-BC43-4EFB-809C-491AF49DF926}" presName="conn2-1" presStyleLbl="parChTrans1D2" presStyleIdx="1" presStyleCnt="3"/>
      <dgm:spPr/>
      <dgm:t>
        <a:bodyPr/>
        <a:lstStyle/>
        <a:p>
          <a:endParaRPr lang="zh-CN" altLang="en-US"/>
        </a:p>
      </dgm:t>
    </dgm:pt>
    <dgm:pt modelId="{9B337BEC-82C3-43F2-BCFC-E88580AAC943}" type="pres">
      <dgm:prSet presAssocID="{678537FA-BC43-4EFB-809C-491AF49DF926}" presName="connTx" presStyleLbl="parChTrans1D2" presStyleIdx="1" presStyleCnt="3"/>
      <dgm:spPr/>
      <dgm:t>
        <a:bodyPr/>
        <a:lstStyle/>
        <a:p>
          <a:endParaRPr lang="zh-CN" altLang="en-US"/>
        </a:p>
      </dgm:t>
    </dgm:pt>
    <dgm:pt modelId="{F783B108-79BF-4D0C-960C-87D4C69E9299}" type="pres">
      <dgm:prSet presAssocID="{A5A3B43F-4B2A-4AF4-91F9-60F24055400C}" presName="root2" presStyleCnt="0"/>
      <dgm:spPr/>
    </dgm:pt>
    <dgm:pt modelId="{1F0DE3E6-29AC-4FF7-A527-47068F608ED7}" type="pres">
      <dgm:prSet presAssocID="{A5A3B43F-4B2A-4AF4-91F9-60F24055400C}" presName="LevelTwoTextNode" presStyleLbl="node2" presStyleIdx="1" presStyleCnt="3" custScaleX="198185" custScaleY="222523" custLinFactNeighborX="1347" custLinFactNeighborY="25236">
        <dgm:presLayoutVars>
          <dgm:chPref val="3"/>
        </dgm:presLayoutVars>
      </dgm:prSet>
      <dgm:spPr/>
      <dgm:t>
        <a:bodyPr/>
        <a:lstStyle/>
        <a:p>
          <a:endParaRPr lang="zh-CN" altLang="en-US"/>
        </a:p>
      </dgm:t>
    </dgm:pt>
    <dgm:pt modelId="{D60E6DF0-DD07-4C6E-939B-4724F3AC70DF}" type="pres">
      <dgm:prSet presAssocID="{A5A3B43F-4B2A-4AF4-91F9-60F24055400C}" presName="level3hierChild" presStyleCnt="0"/>
      <dgm:spPr/>
    </dgm:pt>
    <dgm:pt modelId="{52EA0E1E-DC70-4B40-81DA-CCBBC10DAECE}" type="pres">
      <dgm:prSet presAssocID="{E9FA6ABC-A76C-4522-917C-C23174290647}" presName="conn2-1" presStyleLbl="parChTrans1D3" presStyleIdx="2" presStyleCnt="5"/>
      <dgm:spPr/>
      <dgm:t>
        <a:bodyPr/>
        <a:lstStyle/>
        <a:p>
          <a:endParaRPr lang="zh-CN" altLang="en-US"/>
        </a:p>
      </dgm:t>
    </dgm:pt>
    <dgm:pt modelId="{E837C055-5C0D-422E-A4C2-99B3F0D8F92F}" type="pres">
      <dgm:prSet presAssocID="{E9FA6ABC-A76C-4522-917C-C23174290647}" presName="connTx" presStyleLbl="parChTrans1D3" presStyleIdx="2" presStyleCnt="5"/>
      <dgm:spPr/>
      <dgm:t>
        <a:bodyPr/>
        <a:lstStyle/>
        <a:p>
          <a:endParaRPr lang="zh-CN" altLang="en-US"/>
        </a:p>
      </dgm:t>
    </dgm:pt>
    <dgm:pt modelId="{83853F3D-A2A7-488E-997D-D9D65767E8FA}" type="pres">
      <dgm:prSet presAssocID="{069EEDD4-7ADB-4D81-960F-6D5058CD03D2}" presName="root2" presStyleCnt="0"/>
      <dgm:spPr/>
    </dgm:pt>
    <dgm:pt modelId="{EEF3A2BB-0BD3-4375-859C-71BF6BB78223}" type="pres">
      <dgm:prSet presAssocID="{069EEDD4-7ADB-4D81-960F-6D5058CD03D2}" presName="LevelTwoTextNode" presStyleLbl="node3" presStyleIdx="2" presStyleCnt="5" custScaleX="317798" custLinFactNeighborX="8698" custLinFactNeighborY="21025">
        <dgm:presLayoutVars>
          <dgm:chPref val="3"/>
        </dgm:presLayoutVars>
      </dgm:prSet>
      <dgm:spPr/>
      <dgm:t>
        <a:bodyPr/>
        <a:lstStyle/>
        <a:p>
          <a:endParaRPr lang="zh-CN" altLang="en-US"/>
        </a:p>
      </dgm:t>
    </dgm:pt>
    <dgm:pt modelId="{0BBE47A2-81A6-43B6-A87C-DC0891715032}" type="pres">
      <dgm:prSet presAssocID="{069EEDD4-7ADB-4D81-960F-6D5058CD03D2}" presName="level3hierChild" presStyleCnt="0"/>
      <dgm:spPr/>
    </dgm:pt>
    <dgm:pt modelId="{C8D17901-76FC-46A2-8AE7-8B7AAF69266B}" type="pres">
      <dgm:prSet presAssocID="{5070BFAE-0E5C-4B0E-8DF4-CCD99862599D}" presName="conn2-1" presStyleLbl="parChTrans1D2" presStyleIdx="2" presStyleCnt="3"/>
      <dgm:spPr/>
      <dgm:t>
        <a:bodyPr/>
        <a:lstStyle/>
        <a:p>
          <a:endParaRPr lang="zh-CN" altLang="en-US"/>
        </a:p>
      </dgm:t>
    </dgm:pt>
    <dgm:pt modelId="{36F7995B-CB3D-4336-89FA-CDE5EBC60B8A}" type="pres">
      <dgm:prSet presAssocID="{5070BFAE-0E5C-4B0E-8DF4-CCD99862599D}" presName="connTx" presStyleLbl="parChTrans1D2" presStyleIdx="2" presStyleCnt="3"/>
      <dgm:spPr/>
      <dgm:t>
        <a:bodyPr/>
        <a:lstStyle/>
        <a:p>
          <a:endParaRPr lang="zh-CN" altLang="en-US"/>
        </a:p>
      </dgm:t>
    </dgm:pt>
    <dgm:pt modelId="{22F3EC3E-EA2E-47F2-AF91-0E301446B297}" type="pres">
      <dgm:prSet presAssocID="{D900AAAA-D1B5-43C2-BBD0-E42FB32A2DAE}" presName="root2" presStyleCnt="0"/>
      <dgm:spPr/>
    </dgm:pt>
    <dgm:pt modelId="{C8456E02-E6EF-49D1-84E3-B2100D9DA9EB}" type="pres">
      <dgm:prSet presAssocID="{D900AAAA-D1B5-43C2-BBD0-E42FB32A2DAE}" presName="LevelTwoTextNode" presStyleLbl="node2" presStyleIdx="2" presStyleCnt="3" custScaleX="140777" custScaleY="133127" custLinFactY="-52891" custLinFactNeighborX="25194" custLinFactNeighborY="-100000">
        <dgm:presLayoutVars>
          <dgm:chPref val="3"/>
        </dgm:presLayoutVars>
      </dgm:prSet>
      <dgm:spPr/>
      <dgm:t>
        <a:bodyPr/>
        <a:lstStyle/>
        <a:p>
          <a:endParaRPr lang="zh-CN" altLang="en-US"/>
        </a:p>
      </dgm:t>
    </dgm:pt>
    <dgm:pt modelId="{8E2EB8B2-B098-4668-824E-72E876A00AF2}" type="pres">
      <dgm:prSet presAssocID="{D900AAAA-D1B5-43C2-BBD0-E42FB32A2DAE}" presName="level3hierChild" presStyleCnt="0"/>
      <dgm:spPr/>
    </dgm:pt>
    <dgm:pt modelId="{BDA27DCD-D779-4116-9064-BEA40D7DF54D}" type="pres">
      <dgm:prSet presAssocID="{44148B6F-4E30-429E-9981-D64946E506E9}" presName="conn2-1" presStyleLbl="parChTrans1D3" presStyleIdx="3" presStyleCnt="5"/>
      <dgm:spPr/>
      <dgm:t>
        <a:bodyPr/>
        <a:lstStyle/>
        <a:p>
          <a:endParaRPr lang="zh-CN" altLang="en-US"/>
        </a:p>
      </dgm:t>
    </dgm:pt>
    <dgm:pt modelId="{701CA3C6-FDAF-4416-901F-78F4D865B63F}" type="pres">
      <dgm:prSet presAssocID="{44148B6F-4E30-429E-9981-D64946E506E9}" presName="connTx" presStyleLbl="parChTrans1D3" presStyleIdx="3" presStyleCnt="5"/>
      <dgm:spPr/>
      <dgm:t>
        <a:bodyPr/>
        <a:lstStyle/>
        <a:p>
          <a:endParaRPr lang="zh-CN" altLang="en-US"/>
        </a:p>
      </dgm:t>
    </dgm:pt>
    <dgm:pt modelId="{E179DBF4-02BF-4E00-9330-0DF020A7409A}" type="pres">
      <dgm:prSet presAssocID="{289FD247-1D0A-4883-BE22-2DF3751D141D}" presName="root2" presStyleCnt="0"/>
      <dgm:spPr/>
    </dgm:pt>
    <dgm:pt modelId="{1F42BD70-7AE6-4AF0-99BA-D4BFD8005D91}" type="pres">
      <dgm:prSet presAssocID="{289FD247-1D0A-4883-BE22-2DF3751D141D}" presName="LevelTwoTextNode" presStyleLbl="node3" presStyleIdx="3" presStyleCnt="5" custScaleX="110734" custLinFactY="-3250" custLinFactNeighborX="17108" custLinFactNeighborY="-100000">
        <dgm:presLayoutVars>
          <dgm:chPref val="3"/>
        </dgm:presLayoutVars>
      </dgm:prSet>
      <dgm:spPr/>
      <dgm:t>
        <a:bodyPr/>
        <a:lstStyle/>
        <a:p>
          <a:endParaRPr lang="zh-CN" altLang="en-US"/>
        </a:p>
      </dgm:t>
    </dgm:pt>
    <dgm:pt modelId="{1D908338-193E-4260-8D24-53E145612F1F}" type="pres">
      <dgm:prSet presAssocID="{289FD247-1D0A-4883-BE22-2DF3751D141D}" presName="level3hierChild" presStyleCnt="0"/>
      <dgm:spPr/>
    </dgm:pt>
    <dgm:pt modelId="{EF8BB564-BA3C-4908-BDE8-612EC51C2235}" type="pres">
      <dgm:prSet presAssocID="{79A801CF-CDE6-4789-9FA0-49D317BD4CD4}" presName="conn2-1" presStyleLbl="parChTrans1D4" presStyleIdx="4" presStyleCnt="10"/>
      <dgm:spPr/>
      <dgm:t>
        <a:bodyPr/>
        <a:lstStyle/>
        <a:p>
          <a:endParaRPr lang="zh-CN" altLang="en-US"/>
        </a:p>
      </dgm:t>
    </dgm:pt>
    <dgm:pt modelId="{8D36C404-0B22-42ED-8121-9FCCAD6F2152}" type="pres">
      <dgm:prSet presAssocID="{79A801CF-CDE6-4789-9FA0-49D317BD4CD4}" presName="connTx" presStyleLbl="parChTrans1D4" presStyleIdx="4" presStyleCnt="10"/>
      <dgm:spPr/>
      <dgm:t>
        <a:bodyPr/>
        <a:lstStyle/>
        <a:p>
          <a:endParaRPr lang="zh-CN" altLang="en-US"/>
        </a:p>
      </dgm:t>
    </dgm:pt>
    <dgm:pt modelId="{142068BF-0E44-4DD2-9364-E1DF19456A91}" type="pres">
      <dgm:prSet presAssocID="{002150A6-7675-4FEC-B035-7800F3B2636B}" presName="root2" presStyleCnt="0"/>
      <dgm:spPr/>
    </dgm:pt>
    <dgm:pt modelId="{C6CB8656-D9AF-470A-857D-BE4D9683CCDB}" type="pres">
      <dgm:prSet presAssocID="{002150A6-7675-4FEC-B035-7800F3B2636B}" presName="LevelTwoTextNode" presStyleLbl="node4" presStyleIdx="4" presStyleCnt="10" custScaleX="171726" custLinFactNeighborX="-1350" custLinFactNeighborY="4207">
        <dgm:presLayoutVars>
          <dgm:chPref val="3"/>
        </dgm:presLayoutVars>
      </dgm:prSet>
      <dgm:spPr/>
      <dgm:t>
        <a:bodyPr/>
        <a:lstStyle/>
        <a:p>
          <a:endParaRPr lang="zh-CN" altLang="en-US"/>
        </a:p>
      </dgm:t>
    </dgm:pt>
    <dgm:pt modelId="{31E21A3B-FC17-4365-8F18-291A8022CC96}" type="pres">
      <dgm:prSet presAssocID="{002150A6-7675-4FEC-B035-7800F3B2636B}" presName="level3hierChild" presStyleCnt="0"/>
      <dgm:spPr/>
    </dgm:pt>
    <dgm:pt modelId="{F3205E7F-896E-4922-B73A-C0FCBA6CFE87}" type="pres">
      <dgm:prSet presAssocID="{F8457837-9CD3-4226-B3B9-2DCF93A7240F}" presName="conn2-1" presStyleLbl="parChTrans1D4" presStyleIdx="5" presStyleCnt="10"/>
      <dgm:spPr/>
      <dgm:t>
        <a:bodyPr/>
        <a:lstStyle/>
        <a:p>
          <a:endParaRPr lang="zh-CN" altLang="en-US"/>
        </a:p>
      </dgm:t>
    </dgm:pt>
    <dgm:pt modelId="{9F2B42EB-85E3-4A8E-BC61-997F1329DA23}" type="pres">
      <dgm:prSet presAssocID="{F8457837-9CD3-4226-B3B9-2DCF93A7240F}" presName="connTx" presStyleLbl="parChTrans1D4" presStyleIdx="5" presStyleCnt="10"/>
      <dgm:spPr/>
      <dgm:t>
        <a:bodyPr/>
        <a:lstStyle/>
        <a:p>
          <a:endParaRPr lang="zh-CN" altLang="en-US"/>
        </a:p>
      </dgm:t>
    </dgm:pt>
    <dgm:pt modelId="{1AF01265-EA27-4DBA-998D-4897BE29D24B}" type="pres">
      <dgm:prSet presAssocID="{91B10EF5-4C0C-4BEB-B5A9-3B30E70192F7}" presName="root2" presStyleCnt="0"/>
      <dgm:spPr/>
    </dgm:pt>
    <dgm:pt modelId="{99714F3B-D908-4292-A8C8-62D137FD9550}" type="pres">
      <dgm:prSet presAssocID="{91B10EF5-4C0C-4BEB-B5A9-3B30E70192F7}" presName="LevelTwoTextNode" presStyleLbl="node4" presStyleIdx="5" presStyleCnt="10" custScaleX="169026" custScaleY="107698">
        <dgm:presLayoutVars>
          <dgm:chPref val="3"/>
        </dgm:presLayoutVars>
      </dgm:prSet>
      <dgm:spPr/>
      <dgm:t>
        <a:bodyPr/>
        <a:lstStyle/>
        <a:p>
          <a:endParaRPr lang="zh-CN" altLang="en-US"/>
        </a:p>
      </dgm:t>
    </dgm:pt>
    <dgm:pt modelId="{45C64910-1291-407D-BB8B-7C6383B60A62}" type="pres">
      <dgm:prSet presAssocID="{91B10EF5-4C0C-4BEB-B5A9-3B30E70192F7}" presName="level3hierChild" presStyleCnt="0"/>
      <dgm:spPr/>
    </dgm:pt>
    <dgm:pt modelId="{135B3941-E023-4BFC-B7A7-068BE3AAC6A7}" type="pres">
      <dgm:prSet presAssocID="{81F99E85-6BA8-46F3-991D-42F5DF6E537C}" presName="conn2-1" presStyleLbl="parChTrans1D4" presStyleIdx="6" presStyleCnt="10"/>
      <dgm:spPr/>
      <dgm:t>
        <a:bodyPr/>
        <a:lstStyle/>
        <a:p>
          <a:endParaRPr lang="zh-CN" altLang="en-US"/>
        </a:p>
      </dgm:t>
    </dgm:pt>
    <dgm:pt modelId="{0C60D88D-619E-489A-A157-27A64EECD735}" type="pres">
      <dgm:prSet presAssocID="{81F99E85-6BA8-46F3-991D-42F5DF6E537C}" presName="connTx" presStyleLbl="parChTrans1D4" presStyleIdx="6" presStyleCnt="10"/>
      <dgm:spPr/>
      <dgm:t>
        <a:bodyPr/>
        <a:lstStyle/>
        <a:p>
          <a:endParaRPr lang="zh-CN" altLang="en-US"/>
        </a:p>
      </dgm:t>
    </dgm:pt>
    <dgm:pt modelId="{E231C5FA-40E3-44D8-B1CE-F60EA8D2B954}" type="pres">
      <dgm:prSet presAssocID="{EE0E01E6-92DD-403A-A527-A29EAB50C566}" presName="root2" presStyleCnt="0"/>
      <dgm:spPr/>
    </dgm:pt>
    <dgm:pt modelId="{ADAF2AED-0431-478D-A0DE-8D31D2EA1204}" type="pres">
      <dgm:prSet presAssocID="{EE0E01E6-92DD-403A-A527-A29EAB50C566}" presName="LevelTwoTextNode" presStyleLbl="node4" presStyleIdx="6" presStyleCnt="10" custScaleX="174732">
        <dgm:presLayoutVars>
          <dgm:chPref val="3"/>
        </dgm:presLayoutVars>
      </dgm:prSet>
      <dgm:spPr/>
      <dgm:t>
        <a:bodyPr/>
        <a:lstStyle/>
        <a:p>
          <a:endParaRPr lang="zh-CN" altLang="en-US"/>
        </a:p>
      </dgm:t>
    </dgm:pt>
    <dgm:pt modelId="{8BCEAB28-4899-4606-8FE7-351814F91124}" type="pres">
      <dgm:prSet presAssocID="{EE0E01E6-92DD-403A-A527-A29EAB50C566}" presName="level3hierChild" presStyleCnt="0"/>
      <dgm:spPr/>
    </dgm:pt>
    <dgm:pt modelId="{7B8AF992-BCD0-4CD3-B2EF-92EDD977ED70}" type="pres">
      <dgm:prSet presAssocID="{63EDCBAE-2804-4313-9721-9B188DB418FB}" presName="conn2-1" presStyleLbl="parChTrans1D3" presStyleIdx="4" presStyleCnt="5"/>
      <dgm:spPr/>
      <dgm:t>
        <a:bodyPr/>
        <a:lstStyle/>
        <a:p>
          <a:endParaRPr lang="zh-CN" altLang="en-US"/>
        </a:p>
      </dgm:t>
    </dgm:pt>
    <dgm:pt modelId="{9FA397CE-83BC-487F-90E9-4428FC30C23E}" type="pres">
      <dgm:prSet presAssocID="{63EDCBAE-2804-4313-9721-9B188DB418FB}" presName="connTx" presStyleLbl="parChTrans1D3" presStyleIdx="4" presStyleCnt="5"/>
      <dgm:spPr/>
      <dgm:t>
        <a:bodyPr/>
        <a:lstStyle/>
        <a:p>
          <a:endParaRPr lang="zh-CN" altLang="en-US"/>
        </a:p>
      </dgm:t>
    </dgm:pt>
    <dgm:pt modelId="{6D332EFA-D9F4-4085-B649-17EF99C4A2A3}" type="pres">
      <dgm:prSet presAssocID="{2B761976-4618-4EBD-BA50-04C95B98A17F}" presName="root2" presStyleCnt="0"/>
      <dgm:spPr/>
    </dgm:pt>
    <dgm:pt modelId="{47892644-A06D-49A6-9B27-7C29D1C1EE55}" type="pres">
      <dgm:prSet presAssocID="{2B761976-4618-4EBD-BA50-04C95B98A17F}" presName="LevelTwoTextNode" presStyleLbl="node3" presStyleIdx="4" presStyleCnt="5" custScaleX="123095" custScaleY="80984">
        <dgm:presLayoutVars>
          <dgm:chPref val="3"/>
        </dgm:presLayoutVars>
      </dgm:prSet>
      <dgm:spPr/>
      <dgm:t>
        <a:bodyPr/>
        <a:lstStyle/>
        <a:p>
          <a:endParaRPr lang="zh-CN" altLang="en-US"/>
        </a:p>
      </dgm:t>
    </dgm:pt>
    <dgm:pt modelId="{0A94DD25-5645-43FF-8451-66CCF592D765}" type="pres">
      <dgm:prSet presAssocID="{2B761976-4618-4EBD-BA50-04C95B98A17F}" presName="level3hierChild" presStyleCnt="0"/>
      <dgm:spPr/>
    </dgm:pt>
    <dgm:pt modelId="{7E9EB7B9-CB56-4C1C-9E8D-27332C08A86A}" type="pres">
      <dgm:prSet presAssocID="{C06D5AEF-40C9-4EFD-91F5-F66BC6094ABB}" presName="conn2-1" presStyleLbl="parChTrans1D4" presStyleIdx="7" presStyleCnt="10"/>
      <dgm:spPr/>
      <dgm:t>
        <a:bodyPr/>
        <a:lstStyle/>
        <a:p>
          <a:endParaRPr lang="zh-CN" altLang="en-US"/>
        </a:p>
      </dgm:t>
    </dgm:pt>
    <dgm:pt modelId="{BE215294-8E55-4064-9FD2-9C9A661065DF}" type="pres">
      <dgm:prSet presAssocID="{C06D5AEF-40C9-4EFD-91F5-F66BC6094ABB}" presName="connTx" presStyleLbl="parChTrans1D4" presStyleIdx="7" presStyleCnt="10"/>
      <dgm:spPr/>
      <dgm:t>
        <a:bodyPr/>
        <a:lstStyle/>
        <a:p>
          <a:endParaRPr lang="zh-CN" altLang="en-US"/>
        </a:p>
      </dgm:t>
    </dgm:pt>
    <dgm:pt modelId="{EF706712-D4F6-442A-B1E4-EA9A369D7383}" type="pres">
      <dgm:prSet presAssocID="{3966633C-5E58-4615-B833-74B56A90380C}" presName="root2" presStyleCnt="0"/>
      <dgm:spPr/>
    </dgm:pt>
    <dgm:pt modelId="{C621ECD5-C196-4009-8FD3-5708D3C4FF25}" type="pres">
      <dgm:prSet presAssocID="{3966633C-5E58-4615-B833-74B56A90380C}" presName="LevelTwoTextNode" presStyleLbl="node4" presStyleIdx="7" presStyleCnt="10" custScaleX="182785">
        <dgm:presLayoutVars>
          <dgm:chPref val="3"/>
        </dgm:presLayoutVars>
      </dgm:prSet>
      <dgm:spPr/>
      <dgm:t>
        <a:bodyPr/>
        <a:lstStyle/>
        <a:p>
          <a:endParaRPr lang="zh-CN" altLang="en-US"/>
        </a:p>
      </dgm:t>
    </dgm:pt>
    <dgm:pt modelId="{0351E046-0844-48F9-8C63-6463728D8FC3}" type="pres">
      <dgm:prSet presAssocID="{3966633C-5E58-4615-B833-74B56A90380C}" presName="level3hierChild" presStyleCnt="0"/>
      <dgm:spPr/>
    </dgm:pt>
    <dgm:pt modelId="{6BD7DFA3-9A1B-4073-A85F-4D815E8C4736}" type="pres">
      <dgm:prSet presAssocID="{81C3D6D8-76DD-46C9-8D9F-E0EA3E613A29}" presName="conn2-1" presStyleLbl="parChTrans1D4" presStyleIdx="8" presStyleCnt="10"/>
      <dgm:spPr/>
      <dgm:t>
        <a:bodyPr/>
        <a:lstStyle/>
        <a:p>
          <a:endParaRPr lang="zh-CN" altLang="en-US"/>
        </a:p>
      </dgm:t>
    </dgm:pt>
    <dgm:pt modelId="{33D504C0-9E8B-4FD7-9F3F-76BE9EF9C76B}" type="pres">
      <dgm:prSet presAssocID="{81C3D6D8-76DD-46C9-8D9F-E0EA3E613A29}" presName="connTx" presStyleLbl="parChTrans1D4" presStyleIdx="8" presStyleCnt="10"/>
      <dgm:spPr/>
      <dgm:t>
        <a:bodyPr/>
        <a:lstStyle/>
        <a:p>
          <a:endParaRPr lang="zh-CN" altLang="en-US"/>
        </a:p>
      </dgm:t>
    </dgm:pt>
    <dgm:pt modelId="{C7B5B8C7-4876-4FE2-89FA-D1C67C9EAD50}" type="pres">
      <dgm:prSet presAssocID="{5C06D980-4D48-42C5-91AF-6625D0B3E276}" presName="root2" presStyleCnt="0"/>
      <dgm:spPr/>
    </dgm:pt>
    <dgm:pt modelId="{3D3048D9-1B84-441C-A2EB-FF3D2382EF18}" type="pres">
      <dgm:prSet presAssocID="{5C06D980-4D48-42C5-91AF-6625D0B3E276}" presName="LevelTwoTextNode" presStyleLbl="node4" presStyleIdx="8" presStyleCnt="10" custScaleX="180869">
        <dgm:presLayoutVars>
          <dgm:chPref val="3"/>
        </dgm:presLayoutVars>
      </dgm:prSet>
      <dgm:spPr/>
      <dgm:t>
        <a:bodyPr/>
        <a:lstStyle/>
        <a:p>
          <a:endParaRPr lang="zh-CN" altLang="en-US"/>
        </a:p>
      </dgm:t>
    </dgm:pt>
    <dgm:pt modelId="{7C376B25-A2BE-4187-B880-76EE1206C4DF}" type="pres">
      <dgm:prSet presAssocID="{5C06D980-4D48-42C5-91AF-6625D0B3E276}" presName="level3hierChild" presStyleCnt="0"/>
      <dgm:spPr/>
    </dgm:pt>
    <dgm:pt modelId="{7D98A895-137E-4B6D-B62C-19E3993C1989}" type="pres">
      <dgm:prSet presAssocID="{C5D24D5E-7C64-41ED-88D8-90EE1B2F90EF}" presName="conn2-1" presStyleLbl="parChTrans1D4" presStyleIdx="9" presStyleCnt="10"/>
      <dgm:spPr/>
      <dgm:t>
        <a:bodyPr/>
        <a:lstStyle/>
        <a:p>
          <a:endParaRPr lang="zh-CN" altLang="en-US"/>
        </a:p>
      </dgm:t>
    </dgm:pt>
    <dgm:pt modelId="{7042F90E-10B1-41F5-BBFD-647B55CD7520}" type="pres">
      <dgm:prSet presAssocID="{C5D24D5E-7C64-41ED-88D8-90EE1B2F90EF}" presName="connTx" presStyleLbl="parChTrans1D4" presStyleIdx="9" presStyleCnt="10"/>
      <dgm:spPr/>
      <dgm:t>
        <a:bodyPr/>
        <a:lstStyle/>
        <a:p>
          <a:endParaRPr lang="zh-CN" altLang="en-US"/>
        </a:p>
      </dgm:t>
    </dgm:pt>
    <dgm:pt modelId="{97383580-FD00-4A89-B00E-9B5656596FC8}" type="pres">
      <dgm:prSet presAssocID="{BC9C7EF4-9C3E-412E-88F6-EAE016FA5B98}" presName="root2" presStyleCnt="0"/>
      <dgm:spPr/>
    </dgm:pt>
    <dgm:pt modelId="{C1241B9C-1660-4E54-A2D4-BE0CC9E01AFE}" type="pres">
      <dgm:prSet presAssocID="{BC9C7EF4-9C3E-412E-88F6-EAE016FA5B98}" presName="LevelTwoTextNode" presStyleLbl="node4" presStyleIdx="9" presStyleCnt="10" custScaleX="180869" custScaleY="80860">
        <dgm:presLayoutVars>
          <dgm:chPref val="3"/>
        </dgm:presLayoutVars>
      </dgm:prSet>
      <dgm:spPr/>
      <dgm:t>
        <a:bodyPr/>
        <a:lstStyle/>
        <a:p>
          <a:endParaRPr lang="zh-CN" altLang="en-US"/>
        </a:p>
      </dgm:t>
    </dgm:pt>
    <dgm:pt modelId="{2AE2421D-B158-42BB-BD1F-50C94710C0AF}" type="pres">
      <dgm:prSet presAssocID="{BC9C7EF4-9C3E-412E-88F6-EAE016FA5B98}" presName="level3hierChild" presStyleCnt="0"/>
      <dgm:spPr/>
    </dgm:pt>
  </dgm:ptLst>
  <dgm:cxnLst>
    <dgm:cxn modelId="{5736D091-D824-4907-A9A0-CE269D86B6E0}" srcId="{A5A3B43F-4B2A-4AF4-91F9-60F24055400C}" destId="{069EEDD4-7ADB-4D81-960F-6D5058CD03D2}" srcOrd="0" destOrd="0" parTransId="{E9FA6ABC-A76C-4522-917C-C23174290647}" sibTransId="{49E7921D-AAB3-4084-9CDB-62448DBED37F}"/>
    <dgm:cxn modelId="{07122B55-B2DB-4485-A693-10963F314AA9}" srcId="{86CEEC27-D25B-45BE-A472-94C7004FA5B9}" destId="{D5F1DB5F-48F5-42C5-BCEF-3AC8DAAB9487}" srcOrd="0" destOrd="0" parTransId="{20FF4D34-073B-4930-9B22-DE44C4782BC3}" sibTransId="{B455DC32-F402-4A5C-AC83-1B0E7E13FF5F}"/>
    <dgm:cxn modelId="{DFE26504-4268-4715-ADDE-E477D755E2FA}" type="presOf" srcId="{D5F1DB5F-48F5-42C5-BCEF-3AC8DAAB9487}" destId="{DE2B95AE-1AFF-4223-AEC0-A9CB9A3D0797}" srcOrd="0" destOrd="0" presId="urn:microsoft.com/office/officeart/2005/8/layout/hierarchy2"/>
    <dgm:cxn modelId="{C44F928F-D947-47CC-8EDD-D4727BD667F7}" type="presOf" srcId="{E9FA6ABC-A76C-4522-917C-C23174290647}" destId="{E837C055-5C0D-422E-A4C2-99B3F0D8F92F}" srcOrd="1" destOrd="0" presId="urn:microsoft.com/office/officeart/2005/8/layout/hierarchy2"/>
    <dgm:cxn modelId="{432CBD09-4531-43A2-B59D-7874E71D9BF6}" type="presOf" srcId="{289FD247-1D0A-4883-BE22-2DF3751D141D}" destId="{1F42BD70-7AE6-4AF0-99BA-D4BFD8005D91}" srcOrd="0" destOrd="0" presId="urn:microsoft.com/office/officeart/2005/8/layout/hierarchy2"/>
    <dgm:cxn modelId="{B378EE6E-F3B2-4768-8E55-975FB8CC788D}" type="presOf" srcId="{F8457837-9CD3-4226-B3B9-2DCF93A7240F}" destId="{9F2B42EB-85E3-4A8E-BC61-997F1329DA23}" srcOrd="1" destOrd="0" presId="urn:microsoft.com/office/officeart/2005/8/layout/hierarchy2"/>
    <dgm:cxn modelId="{CC270673-FCBA-4636-8808-01447F136E77}" type="presOf" srcId="{5070BFAE-0E5C-4B0E-8DF4-CCD99862599D}" destId="{36F7995B-CB3D-4336-89FA-CDE5EBC60B8A}" srcOrd="1" destOrd="0" presId="urn:microsoft.com/office/officeart/2005/8/layout/hierarchy2"/>
    <dgm:cxn modelId="{B3C1F017-AFB5-4E0B-9C8B-7295F2203927}" srcId="{563D613C-BD02-43FF-B4A6-75CC0C4FCD3E}" destId="{E581C5C3-9121-493A-BB4B-16864D48FAA5}" srcOrd="0" destOrd="0" parTransId="{C7B8BCA2-49F2-42A9-B6B1-49D6C92AD241}" sibTransId="{76F63FAA-9D80-4A8C-A9EF-05BAEFABD46E}"/>
    <dgm:cxn modelId="{16FD8A5E-4489-4500-A52D-7F5A6CF44652}" type="presOf" srcId="{79A801CF-CDE6-4789-9FA0-49D317BD4CD4}" destId="{8D36C404-0B22-42ED-8121-9FCCAD6F2152}" srcOrd="1" destOrd="0" presId="urn:microsoft.com/office/officeart/2005/8/layout/hierarchy2"/>
    <dgm:cxn modelId="{9C47A786-E8B9-4FAC-8878-D51A805A2B66}" type="presOf" srcId="{678537FA-BC43-4EFB-809C-491AF49DF926}" destId="{9B337BEC-82C3-43F2-BCFC-E88580AAC943}" srcOrd="1" destOrd="0" presId="urn:microsoft.com/office/officeart/2005/8/layout/hierarchy2"/>
    <dgm:cxn modelId="{54A6540D-452D-465B-ADF1-B6FDBA269004}" type="presOf" srcId="{C5D24D5E-7C64-41ED-88D8-90EE1B2F90EF}" destId="{7D98A895-137E-4B6D-B62C-19E3993C1989}" srcOrd="0" destOrd="0" presId="urn:microsoft.com/office/officeart/2005/8/layout/hierarchy2"/>
    <dgm:cxn modelId="{4EACDB47-4002-480A-91CF-893B912C9AEC}" type="presOf" srcId="{921D9517-5261-4A68-833F-7B830379DFAB}" destId="{2702A378-538F-4EC0-A8E7-BF4AE334E7D1}" srcOrd="1" destOrd="0" presId="urn:microsoft.com/office/officeart/2005/8/layout/hierarchy2"/>
    <dgm:cxn modelId="{EECFD7E4-9D72-4FF3-BB08-FE83D62BDDAB}" type="presOf" srcId="{F6870C3D-11B0-4E77-8494-7F7FC4F2C31A}" destId="{311C1B2D-3AAB-4EBA-8386-8F3F033E8E53}" srcOrd="1" destOrd="0" presId="urn:microsoft.com/office/officeart/2005/8/layout/hierarchy2"/>
    <dgm:cxn modelId="{524FD246-9B7C-42AF-8104-6A306DD83ABB}" type="presOf" srcId="{3966633C-5E58-4615-B833-74B56A90380C}" destId="{C621ECD5-C196-4009-8FD3-5708D3C4FF25}" srcOrd="0" destOrd="0" presId="urn:microsoft.com/office/officeart/2005/8/layout/hierarchy2"/>
    <dgm:cxn modelId="{61DF11FA-7CC5-4B90-AFBE-1F21392F0BF3}" type="presOf" srcId="{2AAF368A-65AC-4CD3-A714-A5BB9B74775E}" destId="{75B6D108-BDC0-4CFB-A747-7564FBE817ED}" srcOrd="1" destOrd="0" presId="urn:microsoft.com/office/officeart/2005/8/layout/hierarchy2"/>
    <dgm:cxn modelId="{CE673EF4-5CFC-4F74-B52F-FF35F56D3F47}" type="presOf" srcId="{63EDCBAE-2804-4313-9721-9B188DB418FB}" destId="{7B8AF992-BCD0-4CD3-B2EF-92EDD977ED70}" srcOrd="0" destOrd="0" presId="urn:microsoft.com/office/officeart/2005/8/layout/hierarchy2"/>
    <dgm:cxn modelId="{64FA7CDF-7245-496D-BFE1-FC7DCA2E0F9E}" type="presOf" srcId="{C7A02BFE-CD35-41D0-9B37-3257A5017B71}" destId="{C92E3891-0B75-4150-8746-4B511AF99748}" srcOrd="0" destOrd="0" presId="urn:microsoft.com/office/officeart/2005/8/layout/hierarchy2"/>
    <dgm:cxn modelId="{96EB797D-7B66-4888-8F50-FBF00611165A}" type="presOf" srcId="{2B761976-4618-4EBD-BA50-04C95B98A17F}" destId="{47892644-A06D-49A6-9B27-7C29D1C1EE55}" srcOrd="0" destOrd="0" presId="urn:microsoft.com/office/officeart/2005/8/layout/hierarchy2"/>
    <dgm:cxn modelId="{B5BBF1B8-C798-4073-A26F-E1FB15F2C550}" type="presOf" srcId="{F6870C3D-11B0-4E77-8494-7F7FC4F2C31A}" destId="{0E3C0710-F603-4906-8630-EDD8224653A8}" srcOrd="0" destOrd="0" presId="urn:microsoft.com/office/officeart/2005/8/layout/hierarchy2"/>
    <dgm:cxn modelId="{74E49751-F32B-4D35-B122-33F90B250FD1}" type="presOf" srcId="{C5D24D5E-7C64-41ED-88D8-90EE1B2F90EF}" destId="{7042F90E-10B1-41F5-BBFD-647B55CD7520}" srcOrd="1" destOrd="0" presId="urn:microsoft.com/office/officeart/2005/8/layout/hierarchy2"/>
    <dgm:cxn modelId="{1F2F28FB-9472-49B6-9CE0-2175A2B2CF27}" type="presOf" srcId="{EE0E01E6-92DD-403A-A527-A29EAB50C566}" destId="{ADAF2AED-0431-478D-A0DE-8D31D2EA1204}" srcOrd="0" destOrd="0" presId="urn:microsoft.com/office/officeart/2005/8/layout/hierarchy2"/>
    <dgm:cxn modelId="{92620739-5587-4A6B-B9C5-41FDD02C6757}" type="presOf" srcId="{E581C5C3-9121-493A-BB4B-16864D48FAA5}" destId="{C3E58947-CDBE-4742-91E3-93B9392643CE}" srcOrd="0" destOrd="0" presId="urn:microsoft.com/office/officeart/2005/8/layout/hierarchy2"/>
    <dgm:cxn modelId="{DBD69578-FEF0-4CC8-8EFE-68048ECD26DC}" type="presOf" srcId="{E9FA6ABC-A76C-4522-917C-C23174290647}" destId="{52EA0E1E-DC70-4B40-81DA-CCBBC10DAECE}" srcOrd="0" destOrd="0" presId="urn:microsoft.com/office/officeart/2005/8/layout/hierarchy2"/>
    <dgm:cxn modelId="{A0EC8BE5-EF83-4424-9556-4708FCF2A9B7}" type="presOf" srcId="{C06D5AEF-40C9-4EFD-91F5-F66BC6094ABB}" destId="{7E9EB7B9-CB56-4C1C-9E8D-27332C08A86A}" srcOrd="0" destOrd="0" presId="urn:microsoft.com/office/officeart/2005/8/layout/hierarchy2"/>
    <dgm:cxn modelId="{88FAEC44-D483-4D7A-B8A7-2881E79CC8CF}" srcId="{C7A02BFE-CD35-41D0-9B37-3257A5017B71}" destId="{C852F72A-E59E-438F-A659-F9007F857309}" srcOrd="1" destOrd="0" parTransId="{2AAF368A-65AC-4CD3-A714-A5BB9B74775E}" sibTransId="{6370122D-8BB1-4964-B360-5ED3F6FFDB58}"/>
    <dgm:cxn modelId="{3F75C984-D1EB-4FE9-A988-5FBC6DE0A741}" srcId="{E581C5C3-9121-493A-BB4B-16864D48FAA5}" destId="{D900AAAA-D1B5-43C2-BBD0-E42FB32A2DAE}" srcOrd="2" destOrd="0" parTransId="{5070BFAE-0E5C-4B0E-8DF4-CCD99862599D}" sibTransId="{193FE391-6083-4E8B-A0D9-2267A2218ED4}"/>
    <dgm:cxn modelId="{208303C8-0687-4021-8917-02D7C6801800}" type="presOf" srcId="{B2F29FB5-88F8-4D50-9F3A-2BCC496EFF26}" destId="{23A7CCE5-4C47-4A25-B215-9AF06A931EC8}" srcOrd="0" destOrd="0" presId="urn:microsoft.com/office/officeart/2005/8/layout/hierarchy2"/>
    <dgm:cxn modelId="{099230B6-8FF0-4F6A-BC21-07427369C116}" srcId="{2B761976-4618-4EBD-BA50-04C95B98A17F}" destId="{5C06D980-4D48-42C5-91AF-6625D0B3E276}" srcOrd="1" destOrd="0" parTransId="{81C3D6D8-76DD-46C9-8D9F-E0EA3E613A29}" sibTransId="{40E9F2E2-9922-4E43-A0AF-E261BB021EB8}"/>
    <dgm:cxn modelId="{928169FA-76FB-471C-BCDF-02076CC92FD9}" srcId="{C7A02BFE-CD35-41D0-9B37-3257A5017B71}" destId="{B6A4E8A7-525F-4433-A8ED-B4D3BF3C1F46}" srcOrd="0" destOrd="0" parTransId="{D0F4C787-778D-4B31-93B0-167CC3E0DA58}" sibTransId="{068D5032-C9D1-413A-988D-22D2E5540391}"/>
    <dgm:cxn modelId="{6473DCAE-D430-4B29-ADDB-4DF7F1C40E24}" type="presOf" srcId="{81F99E85-6BA8-46F3-991D-42F5DF6E537C}" destId="{135B3941-E023-4BFC-B7A7-068BE3AAC6A7}" srcOrd="0" destOrd="0" presId="urn:microsoft.com/office/officeart/2005/8/layout/hierarchy2"/>
    <dgm:cxn modelId="{5D1FB753-8AD6-4C38-BCEB-92E8ACC9FD1B}" type="presOf" srcId="{5070BFAE-0E5C-4B0E-8DF4-CCD99862599D}" destId="{C8D17901-76FC-46A2-8AE7-8B7AAF69266B}" srcOrd="0" destOrd="0" presId="urn:microsoft.com/office/officeart/2005/8/layout/hierarchy2"/>
    <dgm:cxn modelId="{C0E14680-65FF-48A3-B101-E606EDB4F298}" type="presOf" srcId="{678537FA-BC43-4EFB-809C-491AF49DF926}" destId="{D84571CD-11DA-4000-8B44-06A3FD2091BF}" srcOrd="0" destOrd="0" presId="urn:microsoft.com/office/officeart/2005/8/layout/hierarchy2"/>
    <dgm:cxn modelId="{CBB1754A-C391-4A5B-8929-A12B502D58FA}" type="presOf" srcId="{B2F29FB5-88F8-4D50-9F3A-2BCC496EFF26}" destId="{D0B8F34F-0E19-4062-9F85-5DC18242C908}" srcOrd="1" destOrd="0" presId="urn:microsoft.com/office/officeart/2005/8/layout/hierarchy2"/>
    <dgm:cxn modelId="{DA26F6A3-0940-4E7B-88C0-3629DE015EA9}" type="presOf" srcId="{20FF4D34-073B-4930-9B22-DE44C4782BC3}" destId="{00F9E4F3-5EE8-4632-95E7-AF46DFBC01C4}" srcOrd="0" destOrd="0" presId="urn:microsoft.com/office/officeart/2005/8/layout/hierarchy2"/>
    <dgm:cxn modelId="{DDD70A4A-D838-42EC-B0B2-C94524B2C0C5}" type="presOf" srcId="{F8457837-9CD3-4226-B3B9-2DCF93A7240F}" destId="{F3205E7F-896E-4922-B73A-C0FCBA6CFE87}" srcOrd="0" destOrd="0" presId="urn:microsoft.com/office/officeart/2005/8/layout/hierarchy2"/>
    <dgm:cxn modelId="{F891CA1D-1084-4341-BE07-621A4E4CEB1A}" type="presOf" srcId="{20FF4D34-073B-4930-9B22-DE44C4782BC3}" destId="{869474E4-E86B-451F-ACE5-193570031629}" srcOrd="1" destOrd="0" presId="urn:microsoft.com/office/officeart/2005/8/layout/hierarchy2"/>
    <dgm:cxn modelId="{9C740E8C-A3E3-4AD9-8357-7B3D06B6BA03}" srcId="{D5F1DB5F-48F5-42C5-BCEF-3AC8DAAB9487}" destId="{2AF3419F-8A50-42BC-B191-A7D55FABB7C2}" srcOrd="1" destOrd="0" parTransId="{939B8309-34EA-42BE-937F-CE9E03B41692}" sibTransId="{C28A112A-561F-44D2-8A45-903E513B8F1E}"/>
    <dgm:cxn modelId="{418D4E2A-3612-44E1-A738-DE2A440E9928}" type="presOf" srcId="{81F99E85-6BA8-46F3-991D-42F5DF6E537C}" destId="{0C60D88D-619E-489A-A157-27A64EECD735}" srcOrd="1" destOrd="0" presId="urn:microsoft.com/office/officeart/2005/8/layout/hierarchy2"/>
    <dgm:cxn modelId="{63BFFCA6-E6A5-435E-85FF-CCCA66C799A0}" type="presOf" srcId="{939B8309-34EA-42BE-937F-CE9E03B41692}" destId="{F9474E81-2EE1-42E9-B876-21FE08BE20A9}" srcOrd="0" destOrd="0" presId="urn:microsoft.com/office/officeart/2005/8/layout/hierarchy2"/>
    <dgm:cxn modelId="{3318FA48-CBF8-4C83-B2A5-A8E13C864CA1}" srcId="{289FD247-1D0A-4883-BE22-2DF3751D141D}" destId="{EE0E01E6-92DD-403A-A527-A29EAB50C566}" srcOrd="2" destOrd="0" parTransId="{81F99E85-6BA8-46F3-991D-42F5DF6E537C}" sibTransId="{25E78CA0-B812-4EE8-A440-823A2280D1AF}"/>
    <dgm:cxn modelId="{1BC03D3F-EC5F-48CE-A5C9-D62E6436F0BB}" type="presOf" srcId="{81C3D6D8-76DD-46C9-8D9F-E0EA3E613A29}" destId="{6BD7DFA3-9A1B-4073-A85F-4D815E8C4736}" srcOrd="0" destOrd="0" presId="urn:microsoft.com/office/officeart/2005/8/layout/hierarchy2"/>
    <dgm:cxn modelId="{F21109EE-D9C3-4575-B0BE-5830484BA181}" srcId="{289FD247-1D0A-4883-BE22-2DF3751D141D}" destId="{91B10EF5-4C0C-4BEB-B5A9-3B30E70192F7}" srcOrd="1" destOrd="0" parTransId="{F8457837-9CD3-4226-B3B9-2DCF93A7240F}" sibTransId="{7F47E097-F767-486C-8BC6-7165D9CA6CA9}"/>
    <dgm:cxn modelId="{0185736F-2F34-449C-A4C4-2BD3135702CA}" type="presOf" srcId="{63EDCBAE-2804-4313-9721-9B188DB418FB}" destId="{9FA397CE-83BC-487F-90E9-4428FC30C23E}" srcOrd="1" destOrd="0" presId="urn:microsoft.com/office/officeart/2005/8/layout/hierarchy2"/>
    <dgm:cxn modelId="{343A04E5-9C75-4C58-9AD1-B58456E066A1}" type="presOf" srcId="{D900AAAA-D1B5-43C2-BBD0-E42FB32A2DAE}" destId="{C8456E02-E6EF-49D1-84E3-B2100D9DA9EB}" srcOrd="0" destOrd="0" presId="urn:microsoft.com/office/officeart/2005/8/layout/hierarchy2"/>
    <dgm:cxn modelId="{A93DA532-A608-41B1-A9C2-B0DB9A45E391}" type="presOf" srcId="{81C3D6D8-76DD-46C9-8D9F-E0EA3E613A29}" destId="{33D504C0-9E8B-4FD7-9F3F-76BE9EF9C76B}" srcOrd="1" destOrd="0" presId="urn:microsoft.com/office/officeart/2005/8/layout/hierarchy2"/>
    <dgm:cxn modelId="{B4BFA3E8-86F7-4C3B-ABB3-A47B412D79A5}" srcId="{D900AAAA-D1B5-43C2-BBD0-E42FB32A2DAE}" destId="{2B761976-4618-4EBD-BA50-04C95B98A17F}" srcOrd="1" destOrd="0" parTransId="{63EDCBAE-2804-4313-9721-9B188DB418FB}" sibTransId="{EAA4CE8D-2ACE-4546-A5FF-605865420DC7}"/>
    <dgm:cxn modelId="{50EACB1C-D531-4EC7-8A00-9519940260CA}" srcId="{D900AAAA-D1B5-43C2-BBD0-E42FB32A2DAE}" destId="{289FD247-1D0A-4883-BE22-2DF3751D141D}" srcOrd="0" destOrd="0" parTransId="{44148B6F-4E30-429E-9981-D64946E506E9}" sibTransId="{1B75C7F3-1743-4BE7-BBBD-977B2A744475}"/>
    <dgm:cxn modelId="{237C8A8D-0C91-439A-8584-7B93F0695015}" type="presOf" srcId="{563D613C-BD02-43FF-B4A6-75CC0C4FCD3E}" destId="{C5ACFB30-6B72-4366-8F86-BB465CD14B26}" srcOrd="0" destOrd="0" presId="urn:microsoft.com/office/officeart/2005/8/layout/hierarchy2"/>
    <dgm:cxn modelId="{5D821A1E-EA1C-458B-B166-54015A13C933}" type="presOf" srcId="{921D9517-5261-4A68-833F-7B830379DFAB}" destId="{07DD0D8B-F109-477E-BBA6-EC7A0CDBEC39}" srcOrd="0" destOrd="0" presId="urn:microsoft.com/office/officeart/2005/8/layout/hierarchy2"/>
    <dgm:cxn modelId="{8CA182DD-67BB-44DC-A0DE-3F703F506564}" type="presOf" srcId="{069EEDD4-7ADB-4D81-960F-6D5058CD03D2}" destId="{EEF3A2BB-0BD3-4375-859C-71BF6BB78223}" srcOrd="0" destOrd="0" presId="urn:microsoft.com/office/officeart/2005/8/layout/hierarchy2"/>
    <dgm:cxn modelId="{49CDB8AD-E9BF-41CC-8452-7D118DF58E04}" srcId="{D5F1DB5F-48F5-42C5-BCEF-3AC8DAAB9487}" destId="{7DBE7680-7757-4650-893E-084D4A574964}" srcOrd="0" destOrd="0" parTransId="{921D9517-5261-4A68-833F-7B830379DFAB}" sibTransId="{696288E6-1A46-4D09-AFD1-4A99BFA9DB96}"/>
    <dgm:cxn modelId="{899809B0-86EB-4909-894F-1DD90F51E19E}" type="presOf" srcId="{B6A4E8A7-525F-4433-A8ED-B4D3BF3C1F46}" destId="{A2307BF9-B46A-452F-B2A6-86540C71D83D}" srcOrd="0" destOrd="0" presId="urn:microsoft.com/office/officeart/2005/8/layout/hierarchy2"/>
    <dgm:cxn modelId="{E8F62E53-47C7-4710-AE97-155310CCDC1B}" srcId="{2B761976-4618-4EBD-BA50-04C95B98A17F}" destId="{3966633C-5E58-4615-B833-74B56A90380C}" srcOrd="0" destOrd="0" parTransId="{C06D5AEF-40C9-4EFD-91F5-F66BC6094ABB}" sibTransId="{0ED95824-B6A1-417C-901D-A95E70CD2081}"/>
    <dgm:cxn modelId="{5F216703-6713-437C-8A5A-AD6B722A2467}" type="presOf" srcId="{5C06D980-4D48-42C5-91AF-6625D0B3E276}" destId="{3D3048D9-1B84-441C-A2EB-FF3D2382EF18}" srcOrd="0" destOrd="0" presId="urn:microsoft.com/office/officeart/2005/8/layout/hierarchy2"/>
    <dgm:cxn modelId="{8143BD65-E9ED-4384-8993-0841536B5267}" srcId="{86CEEC27-D25B-45BE-A472-94C7004FA5B9}" destId="{C7A02BFE-CD35-41D0-9B37-3257A5017B71}" srcOrd="1" destOrd="0" parTransId="{B2F29FB5-88F8-4D50-9F3A-2BCC496EFF26}" sibTransId="{F74799EE-BF12-4C9C-920C-634DD28E5382}"/>
    <dgm:cxn modelId="{04902FBC-4DEC-43CA-983C-068408ECB5E4}" type="presOf" srcId="{A5A3B43F-4B2A-4AF4-91F9-60F24055400C}" destId="{1F0DE3E6-29AC-4FF7-A527-47068F608ED7}" srcOrd="0" destOrd="0" presId="urn:microsoft.com/office/officeart/2005/8/layout/hierarchy2"/>
    <dgm:cxn modelId="{11A06C6A-717C-4802-89C1-E9913E930E82}" type="presOf" srcId="{BC9C7EF4-9C3E-412E-88F6-EAE016FA5B98}" destId="{C1241B9C-1660-4E54-A2D4-BE0CC9E01AFE}" srcOrd="0" destOrd="0" presId="urn:microsoft.com/office/officeart/2005/8/layout/hierarchy2"/>
    <dgm:cxn modelId="{E0677F8C-31FA-4D85-81F4-F246427BAB0D}" type="presOf" srcId="{2AF3419F-8A50-42BC-B191-A7D55FABB7C2}" destId="{EA1A2F2D-5D7B-49E7-A99B-B1333018D7C8}" srcOrd="0" destOrd="0" presId="urn:microsoft.com/office/officeart/2005/8/layout/hierarchy2"/>
    <dgm:cxn modelId="{06ABB1AA-5BA2-4D1E-B051-25E705EFF0C2}" type="presOf" srcId="{86CEEC27-D25B-45BE-A472-94C7004FA5B9}" destId="{BC4D698A-6CDB-4472-99A1-5FD1EECFCC24}" srcOrd="0" destOrd="0" presId="urn:microsoft.com/office/officeart/2005/8/layout/hierarchy2"/>
    <dgm:cxn modelId="{4B3623EC-BEBC-4D20-A9C0-45F513741C3B}" type="presOf" srcId="{44148B6F-4E30-429E-9981-D64946E506E9}" destId="{BDA27DCD-D779-4116-9064-BEA40D7DF54D}" srcOrd="0" destOrd="0" presId="urn:microsoft.com/office/officeart/2005/8/layout/hierarchy2"/>
    <dgm:cxn modelId="{20D23DE2-488F-44DF-855E-2145C855E5F2}" type="presOf" srcId="{C06D5AEF-40C9-4EFD-91F5-F66BC6094ABB}" destId="{BE215294-8E55-4064-9FD2-9C9A661065DF}" srcOrd="1" destOrd="0" presId="urn:microsoft.com/office/officeart/2005/8/layout/hierarchy2"/>
    <dgm:cxn modelId="{8437857F-987B-4975-A051-4E1B35096400}" type="presOf" srcId="{7DBE7680-7757-4650-893E-084D4A574964}" destId="{BCAED02D-6591-4D08-88BE-1354E45FD928}" srcOrd="0" destOrd="0" presId="urn:microsoft.com/office/officeart/2005/8/layout/hierarchy2"/>
    <dgm:cxn modelId="{7BAD99D8-8883-4789-B029-6D1C6CAE1398}" type="presOf" srcId="{44148B6F-4E30-429E-9981-D64946E506E9}" destId="{701CA3C6-FDAF-4416-901F-78F4D865B63F}" srcOrd="1" destOrd="0" presId="urn:microsoft.com/office/officeart/2005/8/layout/hierarchy2"/>
    <dgm:cxn modelId="{4C09631C-5986-4197-BB40-8F1364445A33}" type="presOf" srcId="{91B10EF5-4C0C-4BEB-B5A9-3B30E70192F7}" destId="{99714F3B-D908-4292-A8C8-62D137FD9550}" srcOrd="0" destOrd="0" presId="urn:microsoft.com/office/officeart/2005/8/layout/hierarchy2"/>
    <dgm:cxn modelId="{7049D4E7-E316-4B7D-837E-4D8ECBCA164A}" type="presOf" srcId="{D0F4C787-778D-4B31-93B0-167CC3E0DA58}" destId="{F9D0F7C4-BEE9-4FE0-9A04-C04B8E5C80F6}" srcOrd="1" destOrd="0" presId="urn:microsoft.com/office/officeart/2005/8/layout/hierarchy2"/>
    <dgm:cxn modelId="{AFBDB7BF-056F-4D16-BAE6-92F53B62B24C}" srcId="{E581C5C3-9121-493A-BB4B-16864D48FAA5}" destId="{86CEEC27-D25B-45BE-A472-94C7004FA5B9}" srcOrd="0" destOrd="0" parTransId="{F6870C3D-11B0-4E77-8494-7F7FC4F2C31A}" sibTransId="{B210ABA1-E874-4167-A703-26EDC2349803}"/>
    <dgm:cxn modelId="{CF4B6225-0A99-4445-8376-78994B355ACA}" type="presOf" srcId="{2AAF368A-65AC-4CD3-A714-A5BB9B74775E}" destId="{E9F0C5FB-37F8-4BFF-909D-CFC4CAE5CCB6}" srcOrd="0" destOrd="0" presId="urn:microsoft.com/office/officeart/2005/8/layout/hierarchy2"/>
    <dgm:cxn modelId="{670F2825-14AC-4709-9C1B-63C1C30D0032}" srcId="{E581C5C3-9121-493A-BB4B-16864D48FAA5}" destId="{A5A3B43F-4B2A-4AF4-91F9-60F24055400C}" srcOrd="1" destOrd="0" parTransId="{678537FA-BC43-4EFB-809C-491AF49DF926}" sibTransId="{6F4EC85B-6838-4337-AC29-ABDBACB1EA73}"/>
    <dgm:cxn modelId="{EF2F2C5E-142E-48F9-A1FF-DCF66516FE50}" type="presOf" srcId="{D0F4C787-778D-4B31-93B0-167CC3E0DA58}" destId="{FF567D0B-2D6C-42EC-9F4C-1F06FB7F2A1A}" srcOrd="0" destOrd="0" presId="urn:microsoft.com/office/officeart/2005/8/layout/hierarchy2"/>
    <dgm:cxn modelId="{15B214ED-826C-4467-8A52-C160384DD930}" type="presOf" srcId="{939B8309-34EA-42BE-937F-CE9E03B41692}" destId="{C95B702D-3C34-410F-AA50-E1F705B9C176}" srcOrd="1" destOrd="0" presId="urn:microsoft.com/office/officeart/2005/8/layout/hierarchy2"/>
    <dgm:cxn modelId="{2039A9C2-3B9E-4FC8-813F-97C4CDE8448F}" srcId="{2B761976-4618-4EBD-BA50-04C95B98A17F}" destId="{BC9C7EF4-9C3E-412E-88F6-EAE016FA5B98}" srcOrd="2" destOrd="0" parTransId="{C5D24D5E-7C64-41ED-88D8-90EE1B2F90EF}" sibTransId="{545925CA-1E1D-477F-B56A-8ED01F733074}"/>
    <dgm:cxn modelId="{7E2B07D3-6B46-4DF7-A590-E21BB9D19C9F}" type="presOf" srcId="{79A801CF-CDE6-4789-9FA0-49D317BD4CD4}" destId="{EF8BB564-BA3C-4908-BDE8-612EC51C2235}" srcOrd="0" destOrd="0" presId="urn:microsoft.com/office/officeart/2005/8/layout/hierarchy2"/>
    <dgm:cxn modelId="{3039FAF4-9BA7-44B9-AB83-004D9EF35EDA}" type="presOf" srcId="{C852F72A-E59E-438F-A659-F9007F857309}" destId="{0E04E968-8124-4938-81A7-6E557E573B0B}" srcOrd="0" destOrd="0" presId="urn:microsoft.com/office/officeart/2005/8/layout/hierarchy2"/>
    <dgm:cxn modelId="{F6AEC25C-8E27-48F5-8347-1BD0500D5D60}" type="presOf" srcId="{002150A6-7675-4FEC-B035-7800F3B2636B}" destId="{C6CB8656-D9AF-470A-857D-BE4D9683CCDB}" srcOrd="0" destOrd="0" presId="urn:microsoft.com/office/officeart/2005/8/layout/hierarchy2"/>
    <dgm:cxn modelId="{6CF2EF20-BE39-4846-BE8C-60DF6F533443}" srcId="{289FD247-1D0A-4883-BE22-2DF3751D141D}" destId="{002150A6-7675-4FEC-B035-7800F3B2636B}" srcOrd="0" destOrd="0" parTransId="{79A801CF-CDE6-4789-9FA0-49D317BD4CD4}" sibTransId="{EA55BAAC-2825-41B7-AA03-E29C7F9FDF5F}"/>
    <dgm:cxn modelId="{98BB396D-DA41-40B7-91E4-2C277305277D}" type="presParOf" srcId="{C5ACFB30-6B72-4366-8F86-BB465CD14B26}" destId="{CCC315F2-6356-4FCC-8862-8B3B72CE4BBA}" srcOrd="0" destOrd="0" presId="urn:microsoft.com/office/officeart/2005/8/layout/hierarchy2"/>
    <dgm:cxn modelId="{A15A01CC-8001-43FD-8066-E5667794FC40}" type="presParOf" srcId="{CCC315F2-6356-4FCC-8862-8B3B72CE4BBA}" destId="{C3E58947-CDBE-4742-91E3-93B9392643CE}" srcOrd="0" destOrd="0" presId="urn:microsoft.com/office/officeart/2005/8/layout/hierarchy2"/>
    <dgm:cxn modelId="{99EE12FA-CD7E-453F-819C-183AEDFBE364}" type="presParOf" srcId="{CCC315F2-6356-4FCC-8862-8B3B72CE4BBA}" destId="{54FA9FA0-D9EF-41FE-967C-3E454F19E87B}" srcOrd="1" destOrd="0" presId="urn:microsoft.com/office/officeart/2005/8/layout/hierarchy2"/>
    <dgm:cxn modelId="{FF620841-53CE-4917-995F-7F743CACF8FE}" type="presParOf" srcId="{54FA9FA0-D9EF-41FE-967C-3E454F19E87B}" destId="{0E3C0710-F603-4906-8630-EDD8224653A8}" srcOrd="0" destOrd="0" presId="urn:microsoft.com/office/officeart/2005/8/layout/hierarchy2"/>
    <dgm:cxn modelId="{61268DD9-0407-48FF-9785-6BF13029DA9E}" type="presParOf" srcId="{0E3C0710-F603-4906-8630-EDD8224653A8}" destId="{311C1B2D-3AAB-4EBA-8386-8F3F033E8E53}" srcOrd="0" destOrd="0" presId="urn:microsoft.com/office/officeart/2005/8/layout/hierarchy2"/>
    <dgm:cxn modelId="{5C823121-EB29-4756-923A-B439763AB80B}" type="presParOf" srcId="{54FA9FA0-D9EF-41FE-967C-3E454F19E87B}" destId="{E7AEE858-3DA9-4C0F-B4DC-F3EFE16B659E}" srcOrd="1" destOrd="0" presId="urn:microsoft.com/office/officeart/2005/8/layout/hierarchy2"/>
    <dgm:cxn modelId="{62435B44-439F-4B53-92CA-7CF0AF16953E}" type="presParOf" srcId="{E7AEE858-3DA9-4C0F-B4DC-F3EFE16B659E}" destId="{BC4D698A-6CDB-4472-99A1-5FD1EECFCC24}" srcOrd="0" destOrd="0" presId="urn:microsoft.com/office/officeart/2005/8/layout/hierarchy2"/>
    <dgm:cxn modelId="{F36B4275-3FD2-45FB-AEF3-4643ACB1041D}" type="presParOf" srcId="{E7AEE858-3DA9-4C0F-B4DC-F3EFE16B659E}" destId="{DE372F0F-4602-4ADD-8BBB-282A6F978074}" srcOrd="1" destOrd="0" presId="urn:microsoft.com/office/officeart/2005/8/layout/hierarchy2"/>
    <dgm:cxn modelId="{08B9F1EB-5949-4D47-9F56-4B3E0B745C17}" type="presParOf" srcId="{DE372F0F-4602-4ADD-8BBB-282A6F978074}" destId="{00F9E4F3-5EE8-4632-95E7-AF46DFBC01C4}" srcOrd="0" destOrd="0" presId="urn:microsoft.com/office/officeart/2005/8/layout/hierarchy2"/>
    <dgm:cxn modelId="{97B7C4F8-1799-4051-9B3E-A2C775178F01}" type="presParOf" srcId="{00F9E4F3-5EE8-4632-95E7-AF46DFBC01C4}" destId="{869474E4-E86B-451F-ACE5-193570031629}" srcOrd="0" destOrd="0" presId="urn:microsoft.com/office/officeart/2005/8/layout/hierarchy2"/>
    <dgm:cxn modelId="{E7B9E5A2-F411-4ED8-80AF-D92BF897C7D6}" type="presParOf" srcId="{DE372F0F-4602-4ADD-8BBB-282A6F978074}" destId="{8F1F914C-D3B2-4EE1-A202-2E968A08272E}" srcOrd="1" destOrd="0" presId="urn:microsoft.com/office/officeart/2005/8/layout/hierarchy2"/>
    <dgm:cxn modelId="{70075098-5B23-4BAF-8419-D9F42F8A523B}" type="presParOf" srcId="{8F1F914C-D3B2-4EE1-A202-2E968A08272E}" destId="{DE2B95AE-1AFF-4223-AEC0-A9CB9A3D0797}" srcOrd="0" destOrd="0" presId="urn:microsoft.com/office/officeart/2005/8/layout/hierarchy2"/>
    <dgm:cxn modelId="{EB1C5C63-CF16-4EE0-8604-726B5B888C88}" type="presParOf" srcId="{8F1F914C-D3B2-4EE1-A202-2E968A08272E}" destId="{E82B1B7B-416C-4B9F-8A26-7EAC69300B2A}" srcOrd="1" destOrd="0" presId="urn:microsoft.com/office/officeart/2005/8/layout/hierarchy2"/>
    <dgm:cxn modelId="{A4356671-AFD8-48FD-BE8A-7D498CFC9EAE}" type="presParOf" srcId="{E82B1B7B-416C-4B9F-8A26-7EAC69300B2A}" destId="{07DD0D8B-F109-477E-BBA6-EC7A0CDBEC39}" srcOrd="0" destOrd="0" presId="urn:microsoft.com/office/officeart/2005/8/layout/hierarchy2"/>
    <dgm:cxn modelId="{4D7E9F4F-369B-4716-89DF-59A66DDD1A1E}" type="presParOf" srcId="{07DD0D8B-F109-477E-BBA6-EC7A0CDBEC39}" destId="{2702A378-538F-4EC0-A8E7-BF4AE334E7D1}" srcOrd="0" destOrd="0" presId="urn:microsoft.com/office/officeart/2005/8/layout/hierarchy2"/>
    <dgm:cxn modelId="{D108593F-4637-4C8B-BB9B-1C6FDDE71BA1}" type="presParOf" srcId="{E82B1B7B-416C-4B9F-8A26-7EAC69300B2A}" destId="{4EE8BB3A-B17C-4405-9B5E-EA14CA1A5986}" srcOrd="1" destOrd="0" presId="urn:microsoft.com/office/officeart/2005/8/layout/hierarchy2"/>
    <dgm:cxn modelId="{21538D50-5289-493F-A20C-61DE3F422CDB}" type="presParOf" srcId="{4EE8BB3A-B17C-4405-9B5E-EA14CA1A5986}" destId="{BCAED02D-6591-4D08-88BE-1354E45FD928}" srcOrd="0" destOrd="0" presId="urn:microsoft.com/office/officeart/2005/8/layout/hierarchy2"/>
    <dgm:cxn modelId="{3788AB43-0E6F-4237-91EA-8BA5D738E874}" type="presParOf" srcId="{4EE8BB3A-B17C-4405-9B5E-EA14CA1A5986}" destId="{EDDD8A13-9764-45CE-86E7-D1B3E3EB62E6}" srcOrd="1" destOrd="0" presId="urn:microsoft.com/office/officeart/2005/8/layout/hierarchy2"/>
    <dgm:cxn modelId="{DA4D1C35-776C-4B64-B88E-63D93A1C52DF}" type="presParOf" srcId="{E82B1B7B-416C-4B9F-8A26-7EAC69300B2A}" destId="{F9474E81-2EE1-42E9-B876-21FE08BE20A9}" srcOrd="2" destOrd="0" presId="urn:microsoft.com/office/officeart/2005/8/layout/hierarchy2"/>
    <dgm:cxn modelId="{C6C97C77-5719-49F4-812C-3ECB55968C13}" type="presParOf" srcId="{F9474E81-2EE1-42E9-B876-21FE08BE20A9}" destId="{C95B702D-3C34-410F-AA50-E1F705B9C176}" srcOrd="0" destOrd="0" presId="urn:microsoft.com/office/officeart/2005/8/layout/hierarchy2"/>
    <dgm:cxn modelId="{8F8A8833-1454-4F3E-BA77-B06426F046CE}" type="presParOf" srcId="{E82B1B7B-416C-4B9F-8A26-7EAC69300B2A}" destId="{FD29823B-05C9-42C6-A784-A203BCD9C2B4}" srcOrd="3" destOrd="0" presId="urn:microsoft.com/office/officeart/2005/8/layout/hierarchy2"/>
    <dgm:cxn modelId="{EE46E6DE-B5E9-4B91-B01F-4D42F0FF555A}" type="presParOf" srcId="{FD29823B-05C9-42C6-A784-A203BCD9C2B4}" destId="{EA1A2F2D-5D7B-49E7-A99B-B1333018D7C8}" srcOrd="0" destOrd="0" presId="urn:microsoft.com/office/officeart/2005/8/layout/hierarchy2"/>
    <dgm:cxn modelId="{1B811210-E60A-43CF-8FAF-CEE9564AC9F9}" type="presParOf" srcId="{FD29823B-05C9-42C6-A784-A203BCD9C2B4}" destId="{A0268EA1-F63A-42BE-B5D4-F7C80A3ABF64}" srcOrd="1" destOrd="0" presId="urn:microsoft.com/office/officeart/2005/8/layout/hierarchy2"/>
    <dgm:cxn modelId="{9E6DBCBC-8B5A-42AE-8641-8C77EB66E993}" type="presParOf" srcId="{DE372F0F-4602-4ADD-8BBB-282A6F978074}" destId="{23A7CCE5-4C47-4A25-B215-9AF06A931EC8}" srcOrd="2" destOrd="0" presId="urn:microsoft.com/office/officeart/2005/8/layout/hierarchy2"/>
    <dgm:cxn modelId="{89770A96-7AEB-4823-A914-D2F508374AC7}" type="presParOf" srcId="{23A7CCE5-4C47-4A25-B215-9AF06A931EC8}" destId="{D0B8F34F-0E19-4062-9F85-5DC18242C908}" srcOrd="0" destOrd="0" presId="urn:microsoft.com/office/officeart/2005/8/layout/hierarchy2"/>
    <dgm:cxn modelId="{211D27A9-55FD-467F-BA91-E263CD5AE2D7}" type="presParOf" srcId="{DE372F0F-4602-4ADD-8BBB-282A6F978074}" destId="{7A1C3BC3-4570-4034-94B9-453811B15AEE}" srcOrd="3" destOrd="0" presId="urn:microsoft.com/office/officeart/2005/8/layout/hierarchy2"/>
    <dgm:cxn modelId="{07689E94-75B6-421D-9A60-D697711F5AA8}" type="presParOf" srcId="{7A1C3BC3-4570-4034-94B9-453811B15AEE}" destId="{C92E3891-0B75-4150-8746-4B511AF99748}" srcOrd="0" destOrd="0" presId="urn:microsoft.com/office/officeart/2005/8/layout/hierarchy2"/>
    <dgm:cxn modelId="{1D1E2DC3-93AB-415F-97B5-A3D7A98F12A3}" type="presParOf" srcId="{7A1C3BC3-4570-4034-94B9-453811B15AEE}" destId="{A083F1FD-7161-4A20-A268-711AAF2F2D78}" srcOrd="1" destOrd="0" presId="urn:microsoft.com/office/officeart/2005/8/layout/hierarchy2"/>
    <dgm:cxn modelId="{04C4FC78-0D35-4066-A055-788DB80F0105}" type="presParOf" srcId="{A083F1FD-7161-4A20-A268-711AAF2F2D78}" destId="{FF567D0B-2D6C-42EC-9F4C-1F06FB7F2A1A}" srcOrd="0" destOrd="0" presId="urn:microsoft.com/office/officeart/2005/8/layout/hierarchy2"/>
    <dgm:cxn modelId="{B0E52481-C58A-4491-A1B4-773ED9C1D3E5}" type="presParOf" srcId="{FF567D0B-2D6C-42EC-9F4C-1F06FB7F2A1A}" destId="{F9D0F7C4-BEE9-4FE0-9A04-C04B8E5C80F6}" srcOrd="0" destOrd="0" presId="urn:microsoft.com/office/officeart/2005/8/layout/hierarchy2"/>
    <dgm:cxn modelId="{7C99BEFF-93F8-4D7F-9275-944D47040544}" type="presParOf" srcId="{A083F1FD-7161-4A20-A268-711AAF2F2D78}" destId="{DE0A0F99-7429-4466-8397-1046758C592B}" srcOrd="1" destOrd="0" presId="urn:microsoft.com/office/officeart/2005/8/layout/hierarchy2"/>
    <dgm:cxn modelId="{104A8421-7319-475C-B966-89E39D3C2448}" type="presParOf" srcId="{DE0A0F99-7429-4466-8397-1046758C592B}" destId="{A2307BF9-B46A-452F-B2A6-86540C71D83D}" srcOrd="0" destOrd="0" presId="urn:microsoft.com/office/officeart/2005/8/layout/hierarchy2"/>
    <dgm:cxn modelId="{E77391E0-C8BE-46EA-A997-79585309FD3A}" type="presParOf" srcId="{DE0A0F99-7429-4466-8397-1046758C592B}" destId="{635495BF-C52A-45A5-8E54-263BA75045CA}" srcOrd="1" destOrd="0" presId="urn:microsoft.com/office/officeart/2005/8/layout/hierarchy2"/>
    <dgm:cxn modelId="{43416D0B-C1BD-46A9-94D3-B96ADDD7B0CE}" type="presParOf" srcId="{A083F1FD-7161-4A20-A268-711AAF2F2D78}" destId="{E9F0C5FB-37F8-4BFF-909D-CFC4CAE5CCB6}" srcOrd="2" destOrd="0" presId="urn:microsoft.com/office/officeart/2005/8/layout/hierarchy2"/>
    <dgm:cxn modelId="{A52064D1-DC5D-4A25-A742-3FADADFFFB35}" type="presParOf" srcId="{E9F0C5FB-37F8-4BFF-909D-CFC4CAE5CCB6}" destId="{75B6D108-BDC0-4CFB-A747-7564FBE817ED}" srcOrd="0" destOrd="0" presId="urn:microsoft.com/office/officeart/2005/8/layout/hierarchy2"/>
    <dgm:cxn modelId="{E0D5A80E-FC94-4F2B-A414-AD544B87ED89}" type="presParOf" srcId="{A083F1FD-7161-4A20-A268-711AAF2F2D78}" destId="{7BA8DEC9-79D2-42B0-82E2-854F129ACA82}" srcOrd="3" destOrd="0" presId="urn:microsoft.com/office/officeart/2005/8/layout/hierarchy2"/>
    <dgm:cxn modelId="{22323A36-EC82-46E1-8DB7-B966905FF8B3}" type="presParOf" srcId="{7BA8DEC9-79D2-42B0-82E2-854F129ACA82}" destId="{0E04E968-8124-4938-81A7-6E557E573B0B}" srcOrd="0" destOrd="0" presId="urn:microsoft.com/office/officeart/2005/8/layout/hierarchy2"/>
    <dgm:cxn modelId="{6E82152B-E067-4D25-A004-7E746D6703C3}" type="presParOf" srcId="{7BA8DEC9-79D2-42B0-82E2-854F129ACA82}" destId="{B9D4A5D2-83E3-4411-A563-0982B5AA2E44}" srcOrd="1" destOrd="0" presId="urn:microsoft.com/office/officeart/2005/8/layout/hierarchy2"/>
    <dgm:cxn modelId="{0F9FD3F2-1B58-4F27-96FD-08C554750CEC}" type="presParOf" srcId="{54FA9FA0-D9EF-41FE-967C-3E454F19E87B}" destId="{D84571CD-11DA-4000-8B44-06A3FD2091BF}" srcOrd="2" destOrd="0" presId="urn:microsoft.com/office/officeart/2005/8/layout/hierarchy2"/>
    <dgm:cxn modelId="{B13E9AEE-B97A-474D-9BB4-05A889B1FF88}" type="presParOf" srcId="{D84571CD-11DA-4000-8B44-06A3FD2091BF}" destId="{9B337BEC-82C3-43F2-BCFC-E88580AAC943}" srcOrd="0" destOrd="0" presId="urn:microsoft.com/office/officeart/2005/8/layout/hierarchy2"/>
    <dgm:cxn modelId="{E2CE48C4-BA1B-454D-9B83-CE9BB0405FE2}" type="presParOf" srcId="{54FA9FA0-D9EF-41FE-967C-3E454F19E87B}" destId="{F783B108-79BF-4D0C-960C-87D4C69E9299}" srcOrd="3" destOrd="0" presId="urn:microsoft.com/office/officeart/2005/8/layout/hierarchy2"/>
    <dgm:cxn modelId="{B01F6BEC-CF24-401A-B0A9-1367C0832440}" type="presParOf" srcId="{F783B108-79BF-4D0C-960C-87D4C69E9299}" destId="{1F0DE3E6-29AC-4FF7-A527-47068F608ED7}" srcOrd="0" destOrd="0" presId="urn:microsoft.com/office/officeart/2005/8/layout/hierarchy2"/>
    <dgm:cxn modelId="{2C1BAE5B-7527-437D-AD8D-B486C1548DC7}" type="presParOf" srcId="{F783B108-79BF-4D0C-960C-87D4C69E9299}" destId="{D60E6DF0-DD07-4C6E-939B-4724F3AC70DF}" srcOrd="1" destOrd="0" presId="urn:microsoft.com/office/officeart/2005/8/layout/hierarchy2"/>
    <dgm:cxn modelId="{562E8A66-5407-435E-9552-972F66066D63}" type="presParOf" srcId="{D60E6DF0-DD07-4C6E-939B-4724F3AC70DF}" destId="{52EA0E1E-DC70-4B40-81DA-CCBBC10DAECE}" srcOrd="0" destOrd="0" presId="urn:microsoft.com/office/officeart/2005/8/layout/hierarchy2"/>
    <dgm:cxn modelId="{6C20A98E-04F2-48D0-9475-66BFA2432D13}" type="presParOf" srcId="{52EA0E1E-DC70-4B40-81DA-CCBBC10DAECE}" destId="{E837C055-5C0D-422E-A4C2-99B3F0D8F92F}" srcOrd="0" destOrd="0" presId="urn:microsoft.com/office/officeart/2005/8/layout/hierarchy2"/>
    <dgm:cxn modelId="{73154719-7B2B-4775-9489-849C03534E56}" type="presParOf" srcId="{D60E6DF0-DD07-4C6E-939B-4724F3AC70DF}" destId="{83853F3D-A2A7-488E-997D-D9D65767E8FA}" srcOrd="1" destOrd="0" presId="urn:microsoft.com/office/officeart/2005/8/layout/hierarchy2"/>
    <dgm:cxn modelId="{A9EE0E87-210A-480C-B6B2-E9C9E2E1D8BB}" type="presParOf" srcId="{83853F3D-A2A7-488E-997D-D9D65767E8FA}" destId="{EEF3A2BB-0BD3-4375-859C-71BF6BB78223}" srcOrd="0" destOrd="0" presId="urn:microsoft.com/office/officeart/2005/8/layout/hierarchy2"/>
    <dgm:cxn modelId="{4002CFB4-C92A-408D-B64F-57C633F54CEF}" type="presParOf" srcId="{83853F3D-A2A7-488E-997D-D9D65767E8FA}" destId="{0BBE47A2-81A6-43B6-A87C-DC0891715032}" srcOrd="1" destOrd="0" presId="urn:microsoft.com/office/officeart/2005/8/layout/hierarchy2"/>
    <dgm:cxn modelId="{F2149720-DB1B-4700-9C00-0B60E8E7A709}" type="presParOf" srcId="{54FA9FA0-D9EF-41FE-967C-3E454F19E87B}" destId="{C8D17901-76FC-46A2-8AE7-8B7AAF69266B}" srcOrd="4" destOrd="0" presId="urn:microsoft.com/office/officeart/2005/8/layout/hierarchy2"/>
    <dgm:cxn modelId="{D40B4AE9-549A-4C24-BD9B-6F48714B77E0}" type="presParOf" srcId="{C8D17901-76FC-46A2-8AE7-8B7AAF69266B}" destId="{36F7995B-CB3D-4336-89FA-CDE5EBC60B8A}" srcOrd="0" destOrd="0" presId="urn:microsoft.com/office/officeart/2005/8/layout/hierarchy2"/>
    <dgm:cxn modelId="{F86AA72F-218F-4601-B5F9-88C985E958C5}" type="presParOf" srcId="{54FA9FA0-D9EF-41FE-967C-3E454F19E87B}" destId="{22F3EC3E-EA2E-47F2-AF91-0E301446B297}" srcOrd="5" destOrd="0" presId="urn:microsoft.com/office/officeart/2005/8/layout/hierarchy2"/>
    <dgm:cxn modelId="{303D55B3-FC64-41C9-A7D9-2DE82A76FD80}" type="presParOf" srcId="{22F3EC3E-EA2E-47F2-AF91-0E301446B297}" destId="{C8456E02-E6EF-49D1-84E3-B2100D9DA9EB}" srcOrd="0" destOrd="0" presId="urn:microsoft.com/office/officeart/2005/8/layout/hierarchy2"/>
    <dgm:cxn modelId="{738056A3-C802-4C9A-9776-D4685012201A}" type="presParOf" srcId="{22F3EC3E-EA2E-47F2-AF91-0E301446B297}" destId="{8E2EB8B2-B098-4668-824E-72E876A00AF2}" srcOrd="1" destOrd="0" presId="urn:microsoft.com/office/officeart/2005/8/layout/hierarchy2"/>
    <dgm:cxn modelId="{C2CECA52-4646-4585-9FC8-464A0EABC953}" type="presParOf" srcId="{8E2EB8B2-B098-4668-824E-72E876A00AF2}" destId="{BDA27DCD-D779-4116-9064-BEA40D7DF54D}" srcOrd="0" destOrd="0" presId="urn:microsoft.com/office/officeart/2005/8/layout/hierarchy2"/>
    <dgm:cxn modelId="{AB2F0431-92E6-4B3C-851A-1A7DA7F94334}" type="presParOf" srcId="{BDA27DCD-D779-4116-9064-BEA40D7DF54D}" destId="{701CA3C6-FDAF-4416-901F-78F4D865B63F}" srcOrd="0" destOrd="0" presId="urn:microsoft.com/office/officeart/2005/8/layout/hierarchy2"/>
    <dgm:cxn modelId="{C3C99B41-F02B-44E8-B290-0C0FE78ACC3E}" type="presParOf" srcId="{8E2EB8B2-B098-4668-824E-72E876A00AF2}" destId="{E179DBF4-02BF-4E00-9330-0DF020A7409A}" srcOrd="1" destOrd="0" presId="urn:microsoft.com/office/officeart/2005/8/layout/hierarchy2"/>
    <dgm:cxn modelId="{8A45315F-A6E8-4500-9A87-726539E39D7B}" type="presParOf" srcId="{E179DBF4-02BF-4E00-9330-0DF020A7409A}" destId="{1F42BD70-7AE6-4AF0-99BA-D4BFD8005D91}" srcOrd="0" destOrd="0" presId="urn:microsoft.com/office/officeart/2005/8/layout/hierarchy2"/>
    <dgm:cxn modelId="{97444740-763E-4CFF-A201-EAD25C8DFE33}" type="presParOf" srcId="{E179DBF4-02BF-4E00-9330-0DF020A7409A}" destId="{1D908338-193E-4260-8D24-53E145612F1F}" srcOrd="1" destOrd="0" presId="urn:microsoft.com/office/officeart/2005/8/layout/hierarchy2"/>
    <dgm:cxn modelId="{58B71236-C469-42E6-83E0-525653823277}" type="presParOf" srcId="{1D908338-193E-4260-8D24-53E145612F1F}" destId="{EF8BB564-BA3C-4908-BDE8-612EC51C2235}" srcOrd="0" destOrd="0" presId="urn:microsoft.com/office/officeart/2005/8/layout/hierarchy2"/>
    <dgm:cxn modelId="{583892DC-4161-4239-B568-460D5A97B97D}" type="presParOf" srcId="{EF8BB564-BA3C-4908-BDE8-612EC51C2235}" destId="{8D36C404-0B22-42ED-8121-9FCCAD6F2152}" srcOrd="0" destOrd="0" presId="urn:microsoft.com/office/officeart/2005/8/layout/hierarchy2"/>
    <dgm:cxn modelId="{A7768861-C79B-43A4-B403-7E463B74968F}" type="presParOf" srcId="{1D908338-193E-4260-8D24-53E145612F1F}" destId="{142068BF-0E44-4DD2-9364-E1DF19456A91}" srcOrd="1" destOrd="0" presId="urn:microsoft.com/office/officeart/2005/8/layout/hierarchy2"/>
    <dgm:cxn modelId="{95659C69-466D-4E73-9E1B-03B51B02E56B}" type="presParOf" srcId="{142068BF-0E44-4DD2-9364-E1DF19456A91}" destId="{C6CB8656-D9AF-470A-857D-BE4D9683CCDB}" srcOrd="0" destOrd="0" presId="urn:microsoft.com/office/officeart/2005/8/layout/hierarchy2"/>
    <dgm:cxn modelId="{3C9527F7-EAE2-41DD-846F-F5143F357909}" type="presParOf" srcId="{142068BF-0E44-4DD2-9364-E1DF19456A91}" destId="{31E21A3B-FC17-4365-8F18-291A8022CC96}" srcOrd="1" destOrd="0" presId="urn:microsoft.com/office/officeart/2005/8/layout/hierarchy2"/>
    <dgm:cxn modelId="{378CD309-585A-4ABA-8B22-3D32E9788FF0}" type="presParOf" srcId="{1D908338-193E-4260-8D24-53E145612F1F}" destId="{F3205E7F-896E-4922-B73A-C0FCBA6CFE87}" srcOrd="2" destOrd="0" presId="urn:microsoft.com/office/officeart/2005/8/layout/hierarchy2"/>
    <dgm:cxn modelId="{60451722-FF2B-449B-B653-6F55FA148B38}" type="presParOf" srcId="{F3205E7F-896E-4922-B73A-C0FCBA6CFE87}" destId="{9F2B42EB-85E3-4A8E-BC61-997F1329DA23}" srcOrd="0" destOrd="0" presId="urn:microsoft.com/office/officeart/2005/8/layout/hierarchy2"/>
    <dgm:cxn modelId="{0918BD65-3FBE-42D0-B6C8-5CAB4F6C5F44}" type="presParOf" srcId="{1D908338-193E-4260-8D24-53E145612F1F}" destId="{1AF01265-EA27-4DBA-998D-4897BE29D24B}" srcOrd="3" destOrd="0" presId="urn:microsoft.com/office/officeart/2005/8/layout/hierarchy2"/>
    <dgm:cxn modelId="{F8042FF1-ACA8-402A-BADB-57F9931A29C0}" type="presParOf" srcId="{1AF01265-EA27-4DBA-998D-4897BE29D24B}" destId="{99714F3B-D908-4292-A8C8-62D137FD9550}" srcOrd="0" destOrd="0" presId="urn:microsoft.com/office/officeart/2005/8/layout/hierarchy2"/>
    <dgm:cxn modelId="{B8D29A71-5A54-4FCE-96A3-FA047321F629}" type="presParOf" srcId="{1AF01265-EA27-4DBA-998D-4897BE29D24B}" destId="{45C64910-1291-407D-BB8B-7C6383B60A62}" srcOrd="1" destOrd="0" presId="urn:microsoft.com/office/officeart/2005/8/layout/hierarchy2"/>
    <dgm:cxn modelId="{72432E7A-A0E3-43C0-AB97-E1527E0414B3}" type="presParOf" srcId="{1D908338-193E-4260-8D24-53E145612F1F}" destId="{135B3941-E023-4BFC-B7A7-068BE3AAC6A7}" srcOrd="4" destOrd="0" presId="urn:microsoft.com/office/officeart/2005/8/layout/hierarchy2"/>
    <dgm:cxn modelId="{60489DBC-D126-49B4-8EE7-9B5ADC3C8AB9}" type="presParOf" srcId="{135B3941-E023-4BFC-B7A7-068BE3AAC6A7}" destId="{0C60D88D-619E-489A-A157-27A64EECD735}" srcOrd="0" destOrd="0" presId="urn:microsoft.com/office/officeart/2005/8/layout/hierarchy2"/>
    <dgm:cxn modelId="{991E92C5-7651-4CED-9136-41131A82812A}" type="presParOf" srcId="{1D908338-193E-4260-8D24-53E145612F1F}" destId="{E231C5FA-40E3-44D8-B1CE-F60EA8D2B954}" srcOrd="5" destOrd="0" presId="urn:microsoft.com/office/officeart/2005/8/layout/hierarchy2"/>
    <dgm:cxn modelId="{5F98C167-D21C-43F1-9EE8-950107F23EE1}" type="presParOf" srcId="{E231C5FA-40E3-44D8-B1CE-F60EA8D2B954}" destId="{ADAF2AED-0431-478D-A0DE-8D31D2EA1204}" srcOrd="0" destOrd="0" presId="urn:microsoft.com/office/officeart/2005/8/layout/hierarchy2"/>
    <dgm:cxn modelId="{CA3AF864-48A2-416C-A807-880E32C8A3AB}" type="presParOf" srcId="{E231C5FA-40E3-44D8-B1CE-F60EA8D2B954}" destId="{8BCEAB28-4899-4606-8FE7-351814F91124}" srcOrd="1" destOrd="0" presId="urn:microsoft.com/office/officeart/2005/8/layout/hierarchy2"/>
    <dgm:cxn modelId="{E59D1431-0002-4778-A004-86CA58492C3E}" type="presParOf" srcId="{8E2EB8B2-B098-4668-824E-72E876A00AF2}" destId="{7B8AF992-BCD0-4CD3-B2EF-92EDD977ED70}" srcOrd="2" destOrd="0" presId="urn:microsoft.com/office/officeart/2005/8/layout/hierarchy2"/>
    <dgm:cxn modelId="{F426E81B-CE53-4468-9876-27F4EB62C46C}" type="presParOf" srcId="{7B8AF992-BCD0-4CD3-B2EF-92EDD977ED70}" destId="{9FA397CE-83BC-487F-90E9-4428FC30C23E}" srcOrd="0" destOrd="0" presId="urn:microsoft.com/office/officeart/2005/8/layout/hierarchy2"/>
    <dgm:cxn modelId="{44A940AE-A5ED-42EC-B197-FC2E391E541F}" type="presParOf" srcId="{8E2EB8B2-B098-4668-824E-72E876A00AF2}" destId="{6D332EFA-D9F4-4085-B649-17EF99C4A2A3}" srcOrd="3" destOrd="0" presId="urn:microsoft.com/office/officeart/2005/8/layout/hierarchy2"/>
    <dgm:cxn modelId="{62F3ACED-B261-4F9C-BDCA-37449B44DAD1}" type="presParOf" srcId="{6D332EFA-D9F4-4085-B649-17EF99C4A2A3}" destId="{47892644-A06D-49A6-9B27-7C29D1C1EE55}" srcOrd="0" destOrd="0" presId="urn:microsoft.com/office/officeart/2005/8/layout/hierarchy2"/>
    <dgm:cxn modelId="{87148A00-50C9-46D1-9652-3C94266DA152}" type="presParOf" srcId="{6D332EFA-D9F4-4085-B649-17EF99C4A2A3}" destId="{0A94DD25-5645-43FF-8451-66CCF592D765}" srcOrd="1" destOrd="0" presId="urn:microsoft.com/office/officeart/2005/8/layout/hierarchy2"/>
    <dgm:cxn modelId="{75BCD0DC-38BD-44DC-996E-BED0F012A0FB}" type="presParOf" srcId="{0A94DD25-5645-43FF-8451-66CCF592D765}" destId="{7E9EB7B9-CB56-4C1C-9E8D-27332C08A86A}" srcOrd="0" destOrd="0" presId="urn:microsoft.com/office/officeart/2005/8/layout/hierarchy2"/>
    <dgm:cxn modelId="{AC025E7D-347C-47EE-8025-CF2070ED5373}" type="presParOf" srcId="{7E9EB7B9-CB56-4C1C-9E8D-27332C08A86A}" destId="{BE215294-8E55-4064-9FD2-9C9A661065DF}" srcOrd="0" destOrd="0" presId="urn:microsoft.com/office/officeart/2005/8/layout/hierarchy2"/>
    <dgm:cxn modelId="{5E27EF21-FC9D-4805-95AF-0070350A2D3F}" type="presParOf" srcId="{0A94DD25-5645-43FF-8451-66CCF592D765}" destId="{EF706712-D4F6-442A-B1E4-EA9A369D7383}" srcOrd="1" destOrd="0" presId="urn:microsoft.com/office/officeart/2005/8/layout/hierarchy2"/>
    <dgm:cxn modelId="{7D156743-8226-4A97-BDF7-1CAC5140C454}" type="presParOf" srcId="{EF706712-D4F6-442A-B1E4-EA9A369D7383}" destId="{C621ECD5-C196-4009-8FD3-5708D3C4FF25}" srcOrd="0" destOrd="0" presId="urn:microsoft.com/office/officeart/2005/8/layout/hierarchy2"/>
    <dgm:cxn modelId="{47BFBF46-E3AE-4E6B-979C-E0819F67345A}" type="presParOf" srcId="{EF706712-D4F6-442A-B1E4-EA9A369D7383}" destId="{0351E046-0844-48F9-8C63-6463728D8FC3}" srcOrd="1" destOrd="0" presId="urn:microsoft.com/office/officeart/2005/8/layout/hierarchy2"/>
    <dgm:cxn modelId="{2B39A289-7526-4D7A-B06C-CF60416FDBCB}" type="presParOf" srcId="{0A94DD25-5645-43FF-8451-66CCF592D765}" destId="{6BD7DFA3-9A1B-4073-A85F-4D815E8C4736}" srcOrd="2" destOrd="0" presId="urn:microsoft.com/office/officeart/2005/8/layout/hierarchy2"/>
    <dgm:cxn modelId="{BC3B30C0-865F-41A9-9C5B-FE4D72DD4767}" type="presParOf" srcId="{6BD7DFA3-9A1B-4073-A85F-4D815E8C4736}" destId="{33D504C0-9E8B-4FD7-9F3F-76BE9EF9C76B}" srcOrd="0" destOrd="0" presId="urn:microsoft.com/office/officeart/2005/8/layout/hierarchy2"/>
    <dgm:cxn modelId="{1AD1FB72-7367-4793-AAE2-0303C0A652D8}" type="presParOf" srcId="{0A94DD25-5645-43FF-8451-66CCF592D765}" destId="{C7B5B8C7-4876-4FE2-89FA-D1C67C9EAD50}" srcOrd="3" destOrd="0" presId="urn:microsoft.com/office/officeart/2005/8/layout/hierarchy2"/>
    <dgm:cxn modelId="{779A0F2B-5055-48AE-98A6-92CBCCFD19BF}" type="presParOf" srcId="{C7B5B8C7-4876-4FE2-89FA-D1C67C9EAD50}" destId="{3D3048D9-1B84-441C-A2EB-FF3D2382EF18}" srcOrd="0" destOrd="0" presId="urn:microsoft.com/office/officeart/2005/8/layout/hierarchy2"/>
    <dgm:cxn modelId="{1564A1A5-7C1B-42A7-AE96-4D5023009699}" type="presParOf" srcId="{C7B5B8C7-4876-4FE2-89FA-D1C67C9EAD50}" destId="{7C376B25-A2BE-4187-B880-76EE1206C4DF}" srcOrd="1" destOrd="0" presId="urn:microsoft.com/office/officeart/2005/8/layout/hierarchy2"/>
    <dgm:cxn modelId="{AEB6ACCC-815A-4181-AA65-745283491BF9}" type="presParOf" srcId="{0A94DD25-5645-43FF-8451-66CCF592D765}" destId="{7D98A895-137E-4B6D-B62C-19E3993C1989}" srcOrd="4" destOrd="0" presId="urn:microsoft.com/office/officeart/2005/8/layout/hierarchy2"/>
    <dgm:cxn modelId="{2320AAC7-AD18-44B3-BF5C-710DB69D697A}" type="presParOf" srcId="{7D98A895-137E-4B6D-B62C-19E3993C1989}" destId="{7042F90E-10B1-41F5-BBFD-647B55CD7520}" srcOrd="0" destOrd="0" presId="urn:microsoft.com/office/officeart/2005/8/layout/hierarchy2"/>
    <dgm:cxn modelId="{CD1F7014-C5EF-4D11-B40B-9191220A5851}" type="presParOf" srcId="{0A94DD25-5645-43FF-8451-66CCF592D765}" destId="{97383580-FD00-4A89-B00E-9B5656596FC8}" srcOrd="5" destOrd="0" presId="urn:microsoft.com/office/officeart/2005/8/layout/hierarchy2"/>
    <dgm:cxn modelId="{11D0EAE1-C2C1-4A9A-97B3-3B0E53E9FB86}" type="presParOf" srcId="{97383580-FD00-4A89-B00E-9B5656596FC8}" destId="{C1241B9C-1660-4E54-A2D4-BE0CC9E01AFE}" srcOrd="0" destOrd="0" presId="urn:microsoft.com/office/officeart/2005/8/layout/hierarchy2"/>
    <dgm:cxn modelId="{96674A2F-5414-4FDC-983B-871CCF4FFC9E}" type="presParOf" srcId="{97383580-FD00-4A89-B00E-9B5656596FC8}" destId="{2AE2421D-B158-42BB-BD1F-50C94710C0AF}" srcOrd="1" destOrd="0" presId="urn:microsoft.com/office/officeart/2005/8/layout/hierarchy2"/>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18C0179-5B29-4865-AEC6-4772DB417C20}" type="datetimeFigureOut">
              <a:rPr lang="zh-CN" altLang="en-US" smtClean="0"/>
              <a:pPr/>
              <a:t>2019/9/9</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3E9F3BCD-E8C7-434F-9509-A08FBA0FA4E9}" type="slidenum">
              <a:rPr lang="zh-CN" altLang="en-US" smtClean="0"/>
              <a:pPr/>
              <a:t>‹#›</a:t>
            </a:fld>
            <a:endParaRPr lang="zh-CN" altLang="en-US"/>
          </a:p>
        </p:txBody>
      </p:sp>
    </p:spTree>
    <p:extLst>
      <p:ext uri="{BB962C8B-B14F-4D97-AF65-F5344CB8AC3E}">
        <p14:creationId xmlns="" xmlns:p14="http://schemas.microsoft.com/office/powerpoint/2010/main" val="571823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9F3BCD-E8C7-434F-9509-A08FBA0FA4E9}" type="slidenum">
              <a:rPr lang="zh-CN" altLang="en-US" smtClean="0"/>
              <a:pPr/>
              <a:t>113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9F3BCD-E8C7-434F-9509-A08FBA0FA4E9}" type="slidenum">
              <a:rPr lang="zh-CN" altLang="en-US" smtClean="0"/>
              <a:pPr/>
              <a:t>114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标题幻灯片">
    <p:spTree>
      <p:nvGrpSpPr>
        <p:cNvPr id="1" name=""/>
        <p:cNvGrpSpPr/>
        <p:nvPr/>
      </p:nvGrpSpPr>
      <p:grpSpPr>
        <a:xfrm>
          <a:off x="0" y="0"/>
          <a:ext cx="0" cy="0"/>
          <a:chOff x="0" y="0"/>
          <a:chExt cx="0" cy="0"/>
        </a:xfrm>
      </p:grpSpPr>
      <p:sp>
        <p:nvSpPr>
          <p:cNvPr id="3112" name="Freeform 40"/>
          <p:cNvSpPr>
            <a:spLocks/>
          </p:cNvSpPr>
          <p:nvPr/>
        </p:nvSpPr>
        <p:spPr bwMode="gray">
          <a:xfrm>
            <a:off x="0" y="6048375"/>
            <a:ext cx="2762250" cy="809625"/>
          </a:xfrm>
          <a:custGeom>
            <a:avLst/>
            <a:gdLst>
              <a:gd name="T0" fmla="*/ 0 w 1740"/>
              <a:gd name="T1" fmla="*/ 0 h 510"/>
              <a:gd name="T2" fmla="*/ 0 w 1740"/>
              <a:gd name="T3" fmla="*/ 510 h 510"/>
              <a:gd name="T4" fmla="*/ 1740 w 1740"/>
              <a:gd name="T5" fmla="*/ 510 h 510"/>
              <a:gd name="T6" fmla="*/ 1595 w 1740"/>
              <a:gd name="T7" fmla="*/ 30 h 510"/>
              <a:gd name="T8" fmla="*/ 0 w 1740"/>
              <a:gd name="T9" fmla="*/ 0 h 510"/>
            </a:gdLst>
            <a:ahLst/>
            <a:cxnLst>
              <a:cxn ang="0">
                <a:pos x="T0" y="T1"/>
              </a:cxn>
              <a:cxn ang="0">
                <a:pos x="T2" y="T3"/>
              </a:cxn>
              <a:cxn ang="0">
                <a:pos x="T4" y="T5"/>
              </a:cxn>
              <a:cxn ang="0">
                <a:pos x="T6" y="T7"/>
              </a:cxn>
              <a:cxn ang="0">
                <a:pos x="T8" y="T9"/>
              </a:cxn>
            </a:cxnLst>
            <a:rect l="0" t="0" r="r" b="b"/>
            <a:pathLst>
              <a:path w="1740" h="510">
                <a:moveTo>
                  <a:pt x="0" y="0"/>
                </a:moveTo>
                <a:lnTo>
                  <a:pt x="0" y="510"/>
                </a:lnTo>
                <a:cubicBezTo>
                  <a:pt x="0" y="510"/>
                  <a:pt x="870" y="510"/>
                  <a:pt x="1740" y="510"/>
                </a:cubicBezTo>
                <a:cubicBezTo>
                  <a:pt x="1650" y="258"/>
                  <a:pt x="1595" y="30"/>
                  <a:pt x="1595" y="30"/>
                </a:cubicBezTo>
                <a:cubicBezTo>
                  <a:pt x="798" y="54"/>
                  <a:pt x="0" y="0"/>
                  <a:pt x="0" y="0"/>
                </a:cubicBezTo>
                <a:close/>
              </a:path>
            </a:pathLst>
          </a:cu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3" name="Freeform 41"/>
          <p:cNvSpPr>
            <a:spLocks/>
          </p:cNvSpPr>
          <p:nvPr/>
        </p:nvSpPr>
        <p:spPr bwMode="gray">
          <a:xfrm>
            <a:off x="2590800" y="4705350"/>
            <a:ext cx="6400800" cy="2152650"/>
          </a:xfrm>
          <a:custGeom>
            <a:avLst/>
            <a:gdLst>
              <a:gd name="T0" fmla="*/ 1116 w 4032"/>
              <a:gd name="T1" fmla="*/ 0 h 1356"/>
              <a:gd name="T2" fmla="*/ 3840 w 4032"/>
              <a:gd name="T3" fmla="*/ 636 h 1356"/>
              <a:gd name="T4" fmla="*/ 4032 w 4032"/>
              <a:gd name="T5" fmla="*/ 1356 h 1356"/>
              <a:gd name="T6" fmla="*/ 288 w 4032"/>
              <a:gd name="T7" fmla="*/ 1356 h 1356"/>
              <a:gd name="T8" fmla="*/ 0 w 4032"/>
              <a:gd name="T9" fmla="*/ 828 h 1356"/>
              <a:gd name="T10" fmla="*/ 1116 w 4032"/>
              <a:gd name="T11" fmla="*/ 0 h 1356"/>
            </a:gdLst>
            <a:ahLst/>
            <a:cxnLst>
              <a:cxn ang="0">
                <a:pos x="T0" y="T1"/>
              </a:cxn>
              <a:cxn ang="0">
                <a:pos x="T2" y="T3"/>
              </a:cxn>
              <a:cxn ang="0">
                <a:pos x="T4" y="T5"/>
              </a:cxn>
              <a:cxn ang="0">
                <a:pos x="T6" y="T7"/>
              </a:cxn>
              <a:cxn ang="0">
                <a:pos x="T8" y="T9"/>
              </a:cxn>
              <a:cxn ang="0">
                <a:pos x="T10" y="T11"/>
              </a:cxn>
            </a:cxnLst>
            <a:rect l="0" t="0" r="r" b="b"/>
            <a:pathLst>
              <a:path w="4032" h="1356">
                <a:moveTo>
                  <a:pt x="1116" y="0"/>
                </a:moveTo>
                <a:cubicBezTo>
                  <a:pt x="2370" y="1254"/>
                  <a:pt x="3840" y="636"/>
                  <a:pt x="3840" y="636"/>
                </a:cubicBezTo>
                <a:cubicBezTo>
                  <a:pt x="4032" y="966"/>
                  <a:pt x="4032" y="1356"/>
                  <a:pt x="4032" y="1356"/>
                </a:cubicBezTo>
                <a:cubicBezTo>
                  <a:pt x="4032" y="1356"/>
                  <a:pt x="2160" y="1356"/>
                  <a:pt x="288" y="1356"/>
                </a:cubicBezTo>
                <a:cubicBezTo>
                  <a:pt x="120" y="1140"/>
                  <a:pt x="0" y="828"/>
                  <a:pt x="0" y="828"/>
                </a:cubicBezTo>
                <a:lnTo>
                  <a:pt x="1116" y="0"/>
                </a:lnTo>
                <a:close/>
              </a:path>
            </a:pathLst>
          </a:custGeom>
          <a:solidFill>
            <a:schemeClr va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dirty="0">
              <a:solidFill>
                <a:srgbClr val="000000"/>
              </a:solidFill>
            </a:endParaRPr>
          </a:p>
        </p:txBody>
      </p:sp>
      <p:sp>
        <p:nvSpPr>
          <p:cNvPr id="3114" name="Freeform 42"/>
          <p:cNvSpPr>
            <a:spLocks/>
          </p:cNvSpPr>
          <p:nvPr/>
        </p:nvSpPr>
        <p:spPr bwMode="gray">
          <a:xfrm>
            <a:off x="4400550" y="781050"/>
            <a:ext cx="4743450" cy="5048250"/>
          </a:xfrm>
          <a:custGeom>
            <a:avLst/>
            <a:gdLst>
              <a:gd name="T0" fmla="*/ 510 w 2988"/>
              <a:gd name="T1" fmla="*/ 1098 h 3180"/>
              <a:gd name="T2" fmla="*/ 2280 w 2988"/>
              <a:gd name="T3" fmla="*/ 0 h 3180"/>
              <a:gd name="T4" fmla="*/ 2988 w 2988"/>
              <a:gd name="T5" fmla="*/ 342 h 3180"/>
              <a:gd name="T6" fmla="*/ 2988 w 2988"/>
              <a:gd name="T7" fmla="*/ 2772 h 3180"/>
              <a:gd name="T8" fmla="*/ 1452 w 2988"/>
              <a:gd name="T9" fmla="*/ 3060 h 3180"/>
              <a:gd name="T10" fmla="*/ 0 w 2988"/>
              <a:gd name="T11" fmla="*/ 2406 h 3180"/>
              <a:gd name="T12" fmla="*/ 510 w 2988"/>
              <a:gd name="T13" fmla="*/ 1098 h 3180"/>
            </a:gdLst>
            <a:ahLst/>
            <a:cxnLst>
              <a:cxn ang="0">
                <a:pos x="T0" y="T1"/>
              </a:cxn>
              <a:cxn ang="0">
                <a:pos x="T2" y="T3"/>
              </a:cxn>
              <a:cxn ang="0">
                <a:pos x="T4" y="T5"/>
              </a:cxn>
              <a:cxn ang="0">
                <a:pos x="T6" y="T7"/>
              </a:cxn>
              <a:cxn ang="0">
                <a:pos x="T8" y="T9"/>
              </a:cxn>
              <a:cxn ang="0">
                <a:pos x="T10" y="T11"/>
              </a:cxn>
              <a:cxn ang="0">
                <a:pos x="T12" y="T13"/>
              </a:cxn>
            </a:cxnLst>
            <a:rect l="0" t="0" r="r" b="b"/>
            <a:pathLst>
              <a:path w="2988" h="3180">
                <a:moveTo>
                  <a:pt x="510" y="1098"/>
                </a:moveTo>
                <a:cubicBezTo>
                  <a:pt x="1710" y="840"/>
                  <a:pt x="2280" y="0"/>
                  <a:pt x="2280" y="0"/>
                </a:cubicBezTo>
                <a:cubicBezTo>
                  <a:pt x="2700" y="96"/>
                  <a:pt x="2988" y="342"/>
                  <a:pt x="2988" y="342"/>
                </a:cubicBezTo>
                <a:lnTo>
                  <a:pt x="2988" y="2772"/>
                </a:lnTo>
                <a:cubicBezTo>
                  <a:pt x="2988" y="2772"/>
                  <a:pt x="2202" y="3180"/>
                  <a:pt x="1452" y="3060"/>
                </a:cubicBezTo>
                <a:cubicBezTo>
                  <a:pt x="636" y="2940"/>
                  <a:pt x="0" y="2406"/>
                  <a:pt x="0" y="2406"/>
                </a:cubicBezTo>
                <a:lnTo>
                  <a:pt x="510" y="1098"/>
                </a:lnTo>
                <a:close/>
              </a:path>
            </a:pathLst>
          </a:cu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5" name="Freeform 43"/>
          <p:cNvSpPr>
            <a:spLocks/>
          </p:cNvSpPr>
          <p:nvPr/>
        </p:nvSpPr>
        <p:spPr bwMode="gray">
          <a:xfrm>
            <a:off x="4800600" y="0"/>
            <a:ext cx="3276600" cy="2409825"/>
          </a:xfrm>
          <a:custGeom>
            <a:avLst/>
            <a:gdLst>
              <a:gd name="T0" fmla="*/ 0 w 2064"/>
              <a:gd name="T1" fmla="*/ 0 h 1518"/>
              <a:gd name="T2" fmla="*/ 276 w 2064"/>
              <a:gd name="T3" fmla="*/ 1518 h 1518"/>
              <a:gd name="T4" fmla="*/ 2064 w 2064"/>
              <a:gd name="T5" fmla="*/ 0 h 1518"/>
              <a:gd name="T6" fmla="*/ 0 w 2064"/>
              <a:gd name="T7" fmla="*/ 0 h 1518"/>
            </a:gdLst>
            <a:ahLst/>
            <a:cxnLst>
              <a:cxn ang="0">
                <a:pos x="T0" y="T1"/>
              </a:cxn>
              <a:cxn ang="0">
                <a:pos x="T2" y="T3"/>
              </a:cxn>
              <a:cxn ang="0">
                <a:pos x="T4" y="T5"/>
              </a:cxn>
              <a:cxn ang="0">
                <a:pos x="T6" y="T7"/>
              </a:cxn>
            </a:cxnLst>
            <a:rect l="0" t="0" r="r" b="b"/>
            <a:pathLst>
              <a:path w="2064" h="1518">
                <a:moveTo>
                  <a:pt x="0" y="0"/>
                </a:moveTo>
                <a:cubicBezTo>
                  <a:pt x="0" y="0"/>
                  <a:pt x="138" y="759"/>
                  <a:pt x="276" y="1518"/>
                </a:cubicBezTo>
                <a:cubicBezTo>
                  <a:pt x="1518" y="1194"/>
                  <a:pt x="2064" y="0"/>
                  <a:pt x="2064" y="0"/>
                </a:cubicBezTo>
                <a:lnTo>
                  <a:pt x="0" y="0"/>
                </a:lnTo>
                <a:close/>
              </a:path>
            </a:pathLst>
          </a:cu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51" name="Freeform 79"/>
          <p:cNvSpPr>
            <a:spLocks/>
          </p:cNvSpPr>
          <p:nvPr/>
        </p:nvSpPr>
        <p:spPr bwMode="gray">
          <a:xfrm>
            <a:off x="0" y="0"/>
            <a:ext cx="6583363" cy="7267575"/>
          </a:xfrm>
          <a:custGeom>
            <a:avLst/>
            <a:gdLst>
              <a:gd name="T0" fmla="*/ 0 w 4014"/>
              <a:gd name="T1" fmla="*/ 0 h 4455"/>
              <a:gd name="T2" fmla="*/ 3612 w 4014"/>
              <a:gd name="T3" fmla="*/ 0 h 4455"/>
              <a:gd name="T4" fmla="*/ 3222 w 4014"/>
              <a:gd name="T5" fmla="*/ 3042 h 4455"/>
              <a:gd name="T6" fmla="*/ 0 w 4014"/>
              <a:gd name="T7" fmla="*/ 3744 h 4455"/>
              <a:gd name="T8" fmla="*/ 0 w 4014"/>
              <a:gd name="T9" fmla="*/ 0 h 4455"/>
            </a:gdLst>
            <a:ahLst/>
            <a:cxnLst>
              <a:cxn ang="0">
                <a:pos x="T0" y="T1"/>
              </a:cxn>
              <a:cxn ang="0">
                <a:pos x="T2" y="T3"/>
              </a:cxn>
              <a:cxn ang="0">
                <a:pos x="T4" y="T5"/>
              </a:cxn>
              <a:cxn ang="0">
                <a:pos x="T6" y="T7"/>
              </a:cxn>
              <a:cxn ang="0">
                <a:pos x="T8" y="T9"/>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solidFill>
            <a:srgbClr val="FFFF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7" name="Freeform 45"/>
          <p:cNvSpPr>
            <a:spLocks/>
          </p:cNvSpPr>
          <p:nvPr/>
        </p:nvSpPr>
        <p:spPr bwMode="gray">
          <a:xfrm>
            <a:off x="0" y="0"/>
            <a:ext cx="6372225" cy="7072313"/>
          </a:xfrm>
          <a:custGeom>
            <a:avLst/>
            <a:gdLst>
              <a:gd name="T0" fmla="*/ 0 w 4014"/>
              <a:gd name="T1" fmla="*/ 0 h 4455"/>
              <a:gd name="T2" fmla="*/ 3612 w 4014"/>
              <a:gd name="T3" fmla="*/ 0 h 4455"/>
              <a:gd name="T4" fmla="*/ 3222 w 4014"/>
              <a:gd name="T5" fmla="*/ 3042 h 4455"/>
              <a:gd name="T6" fmla="*/ 0 w 4014"/>
              <a:gd name="T7" fmla="*/ 3744 h 4455"/>
              <a:gd name="T8" fmla="*/ 0 w 4014"/>
              <a:gd name="T9" fmla="*/ 0 h 4455"/>
            </a:gdLst>
            <a:ahLst/>
            <a:cxnLst>
              <a:cxn ang="0">
                <a:pos x="T0" y="T1"/>
              </a:cxn>
              <a:cxn ang="0">
                <a:pos x="T2" y="T3"/>
              </a:cxn>
              <a:cxn ang="0">
                <a:pos x="T4" y="T5"/>
              </a:cxn>
              <a:cxn ang="0">
                <a:pos x="T6" y="T7"/>
              </a:cxn>
              <a:cxn ang="0">
                <a:pos x="T8" y="T9"/>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gradFill rotWithShape="1">
            <a:gsLst>
              <a:gs pos="0">
                <a:schemeClr val="bg1">
                  <a:gamma/>
                  <a:tint val="25490"/>
                  <a:invGamma/>
                </a:schemeClr>
              </a:gs>
              <a:gs pos="100000">
                <a:schemeClr val="bg1"/>
              </a:gs>
            </a:gsLst>
            <a:lin ang="27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9" name="Line 47"/>
          <p:cNvSpPr>
            <a:spLocks noChangeShapeType="1"/>
          </p:cNvSpPr>
          <p:nvPr/>
        </p:nvSpPr>
        <p:spPr bwMode="gray">
          <a:xfrm>
            <a:off x="250825" y="1588"/>
            <a:ext cx="0" cy="6015037"/>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0" name="Line 48"/>
          <p:cNvSpPr>
            <a:spLocks noChangeShapeType="1"/>
          </p:cNvSpPr>
          <p:nvPr/>
        </p:nvSpPr>
        <p:spPr bwMode="gray">
          <a:xfrm>
            <a:off x="1293813" y="1588"/>
            <a:ext cx="0" cy="62071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1" name="Line 49"/>
          <p:cNvSpPr>
            <a:spLocks noChangeShapeType="1"/>
          </p:cNvSpPr>
          <p:nvPr/>
        </p:nvSpPr>
        <p:spPr bwMode="gray">
          <a:xfrm>
            <a:off x="2338388" y="1588"/>
            <a:ext cx="0" cy="6183312"/>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2" name="Line 50"/>
          <p:cNvSpPr>
            <a:spLocks noChangeShapeType="1"/>
          </p:cNvSpPr>
          <p:nvPr/>
        </p:nvSpPr>
        <p:spPr bwMode="gray">
          <a:xfrm>
            <a:off x="3382963" y="1588"/>
            <a:ext cx="0" cy="597217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3" name="Line 51"/>
          <p:cNvSpPr>
            <a:spLocks noChangeShapeType="1"/>
          </p:cNvSpPr>
          <p:nvPr/>
        </p:nvSpPr>
        <p:spPr bwMode="gray">
          <a:xfrm>
            <a:off x="4427538" y="1588"/>
            <a:ext cx="0" cy="5449887"/>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5" name="Line 53"/>
          <p:cNvSpPr>
            <a:spLocks noChangeShapeType="1"/>
          </p:cNvSpPr>
          <p:nvPr/>
        </p:nvSpPr>
        <p:spPr bwMode="gray">
          <a:xfrm rot="5400000">
            <a:off x="2913063" y="-2654300"/>
            <a:ext cx="0" cy="58134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6" name="Line 54"/>
          <p:cNvSpPr>
            <a:spLocks noChangeShapeType="1"/>
          </p:cNvSpPr>
          <p:nvPr/>
        </p:nvSpPr>
        <p:spPr bwMode="gray">
          <a:xfrm rot="5400000">
            <a:off x="3006725" y="-1682750"/>
            <a:ext cx="0" cy="6000750"/>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7" name="Line 55"/>
          <p:cNvSpPr>
            <a:spLocks noChangeShapeType="1"/>
          </p:cNvSpPr>
          <p:nvPr/>
        </p:nvSpPr>
        <p:spPr bwMode="gray">
          <a:xfrm rot="5400000">
            <a:off x="3011488" y="-622300"/>
            <a:ext cx="0" cy="601027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8" name="Line 56"/>
          <p:cNvSpPr>
            <a:spLocks noChangeShapeType="1"/>
          </p:cNvSpPr>
          <p:nvPr/>
        </p:nvSpPr>
        <p:spPr bwMode="gray">
          <a:xfrm rot="5400000">
            <a:off x="2907507" y="548481"/>
            <a:ext cx="0" cy="5802313"/>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9" name="Line 57"/>
          <p:cNvSpPr>
            <a:spLocks noChangeShapeType="1"/>
          </p:cNvSpPr>
          <p:nvPr/>
        </p:nvSpPr>
        <p:spPr bwMode="gray">
          <a:xfrm rot="5400000">
            <a:off x="2666207" y="1854993"/>
            <a:ext cx="0" cy="5319713"/>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30" name="Line 58"/>
          <p:cNvSpPr>
            <a:spLocks noChangeShapeType="1"/>
          </p:cNvSpPr>
          <p:nvPr/>
        </p:nvSpPr>
        <p:spPr bwMode="gray">
          <a:xfrm rot="5400000">
            <a:off x="2115344" y="3472656"/>
            <a:ext cx="0" cy="4217988"/>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31" name="Rectangle 59"/>
          <p:cNvSpPr>
            <a:spLocks noChangeArrowheads="1"/>
          </p:cNvSpPr>
          <p:nvPr/>
        </p:nvSpPr>
        <p:spPr bwMode="gray">
          <a:xfrm>
            <a:off x="2362200" y="277813"/>
            <a:ext cx="1012825" cy="1025525"/>
          </a:xfrm>
          <a:prstGeom prst="rect">
            <a:avLst/>
          </a:prstGeom>
          <a:solidFill>
            <a:srgbClr val="FFFFFF">
              <a:alpha val="5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2" name="Rectangle 60"/>
          <p:cNvSpPr>
            <a:spLocks noChangeArrowheads="1"/>
          </p:cNvSpPr>
          <p:nvPr/>
        </p:nvSpPr>
        <p:spPr bwMode="gray">
          <a:xfrm>
            <a:off x="285750" y="2427288"/>
            <a:ext cx="1012825" cy="1025525"/>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3" name="Rectangle 61"/>
          <p:cNvSpPr>
            <a:spLocks noChangeArrowheads="1"/>
          </p:cNvSpPr>
          <p:nvPr/>
        </p:nvSpPr>
        <p:spPr bwMode="gray">
          <a:xfrm>
            <a:off x="0" y="271463"/>
            <a:ext cx="250825" cy="1025525"/>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4" name="Rectangle 62"/>
          <p:cNvSpPr>
            <a:spLocks noChangeArrowheads="1"/>
          </p:cNvSpPr>
          <p:nvPr/>
        </p:nvSpPr>
        <p:spPr bwMode="gray">
          <a:xfrm>
            <a:off x="1331913" y="1588"/>
            <a:ext cx="1012825" cy="234950"/>
          </a:xfrm>
          <a:prstGeom prst="rect">
            <a:avLst/>
          </a:prstGeom>
          <a:solidFill>
            <a:srgbClr val="FFFFFF">
              <a:alpha val="5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6" name="Freeform 64"/>
          <p:cNvSpPr>
            <a:spLocks/>
          </p:cNvSpPr>
          <p:nvPr/>
        </p:nvSpPr>
        <p:spPr bwMode="gray">
          <a:xfrm>
            <a:off x="2365375" y="4541838"/>
            <a:ext cx="1009650" cy="1033462"/>
          </a:xfrm>
          <a:custGeom>
            <a:avLst/>
            <a:gdLst>
              <a:gd name="T0" fmla="*/ 0 w 636"/>
              <a:gd name="T1" fmla="*/ 0 h 651"/>
              <a:gd name="T2" fmla="*/ 0 w 636"/>
              <a:gd name="T3" fmla="*/ 645 h 651"/>
              <a:gd name="T4" fmla="*/ 636 w 636"/>
              <a:gd name="T5" fmla="*/ 651 h 651"/>
              <a:gd name="T6" fmla="*/ 632 w 636"/>
              <a:gd name="T7" fmla="*/ 0 h 651"/>
              <a:gd name="T8" fmla="*/ 0 w 636"/>
              <a:gd name="T9" fmla="*/ 0 h 651"/>
            </a:gdLst>
            <a:ahLst/>
            <a:cxnLst>
              <a:cxn ang="0">
                <a:pos x="T0" y="T1"/>
              </a:cxn>
              <a:cxn ang="0">
                <a:pos x="T2" y="T3"/>
              </a:cxn>
              <a:cxn ang="0">
                <a:pos x="T4" y="T5"/>
              </a:cxn>
              <a:cxn ang="0">
                <a:pos x="T6" y="T7"/>
              </a:cxn>
              <a:cxn ang="0">
                <a:pos x="T8" y="T9"/>
              </a:cxn>
            </a:cxnLst>
            <a:rect l="0" t="0" r="r" b="b"/>
            <a:pathLst>
              <a:path w="636" h="651">
                <a:moveTo>
                  <a:pt x="0" y="0"/>
                </a:moveTo>
                <a:lnTo>
                  <a:pt x="0" y="645"/>
                </a:lnTo>
                <a:lnTo>
                  <a:pt x="636" y="651"/>
                </a:lnTo>
                <a:lnTo>
                  <a:pt x="632" y="0"/>
                </a:lnTo>
                <a:lnTo>
                  <a:pt x="0" y="0"/>
                </a:lnTo>
                <a:close/>
              </a:path>
            </a:pathLst>
          </a:custGeom>
          <a:solidFill>
            <a:srgbClr val="FFFFFF">
              <a:alpha val="39999"/>
            </a:srgb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03" name="Rectangle 31"/>
          <p:cNvSpPr>
            <a:spLocks noChangeArrowheads="1"/>
          </p:cNvSpPr>
          <p:nvPr/>
        </p:nvSpPr>
        <p:spPr bwMode="gray">
          <a:xfrm>
            <a:off x="285750" y="2435225"/>
            <a:ext cx="1012825" cy="1025525"/>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078" name="Rectangle 6"/>
          <p:cNvSpPr>
            <a:spLocks noGrp="1" noChangeArrowheads="1"/>
          </p:cNvSpPr>
          <p:nvPr>
            <p:ph type="sldNum" sz="quarter" idx="4"/>
          </p:nvPr>
        </p:nvSpPr>
        <p:spPr>
          <a:xfrm>
            <a:off x="6553200" y="6407150"/>
            <a:ext cx="2133600" cy="314325"/>
          </a:xfrm>
        </p:spPr>
        <p:txBody>
          <a:bodyPr/>
          <a:lstStyle>
            <a:lvl1pPr>
              <a:defRPr/>
            </a:lvl1pPr>
          </a:lstStyle>
          <a:p>
            <a:fld id="{0C913308-F349-4B6D-A68A-DD1791B4A57B}" type="slidenum">
              <a:rPr lang="zh-CN" altLang="en-US" smtClean="0"/>
              <a:pPr/>
              <a:t>‹#›</a:t>
            </a:fld>
            <a:endParaRPr lang="zh-CN" altLang="en-US" dirty="0"/>
          </a:p>
        </p:txBody>
      </p:sp>
      <p:grpSp>
        <p:nvGrpSpPr>
          <p:cNvPr id="2" name="Group 71"/>
          <p:cNvGrpSpPr>
            <a:grpSpLocks/>
          </p:cNvGrpSpPr>
          <p:nvPr/>
        </p:nvGrpSpPr>
        <p:grpSpPr bwMode="auto">
          <a:xfrm>
            <a:off x="8077200" y="0"/>
            <a:ext cx="1076325" cy="6858000"/>
            <a:chOff x="5088" y="0"/>
            <a:chExt cx="678" cy="4320"/>
          </a:xfrm>
        </p:grpSpPr>
        <p:sp>
          <p:nvSpPr>
            <p:cNvPr id="3138" name="Freeform 66"/>
            <p:cNvSpPr>
              <a:spLocks/>
            </p:cNvSpPr>
            <p:nvPr userDrawn="1"/>
          </p:nvSpPr>
          <p:spPr bwMode="gray">
            <a:xfrm>
              <a:off x="5088" y="0"/>
              <a:ext cx="672" cy="702"/>
            </a:xfrm>
            <a:custGeom>
              <a:avLst/>
              <a:gdLst>
                <a:gd name="T0" fmla="*/ 0 w 672"/>
                <a:gd name="T1" fmla="*/ 432 h 720"/>
                <a:gd name="T2" fmla="*/ 288 w 672"/>
                <a:gd name="T3" fmla="*/ 0 h 720"/>
                <a:gd name="T4" fmla="*/ 672 w 672"/>
                <a:gd name="T5" fmla="*/ 0 h 720"/>
                <a:gd name="T6" fmla="*/ 672 w 672"/>
                <a:gd name="T7" fmla="*/ 720 h 720"/>
                <a:gd name="T8" fmla="*/ 0 w 672"/>
                <a:gd name="T9" fmla="*/ 432 h 720"/>
              </a:gdLst>
              <a:ahLst/>
              <a:cxnLst>
                <a:cxn ang="0">
                  <a:pos x="T0" y="T1"/>
                </a:cxn>
                <a:cxn ang="0">
                  <a:pos x="T2" y="T3"/>
                </a:cxn>
                <a:cxn ang="0">
                  <a:pos x="T4" y="T5"/>
                </a:cxn>
                <a:cxn ang="0">
                  <a:pos x="T6" y="T7"/>
                </a:cxn>
                <a:cxn ang="0">
                  <a:pos x="T8" y="T9"/>
                </a:cxn>
              </a:cxnLst>
              <a:rect l="0" t="0" r="r" b="b"/>
              <a:pathLst>
                <a:path w="672" h="720">
                  <a:moveTo>
                    <a:pt x="0" y="432"/>
                  </a:moveTo>
                  <a:cubicBezTo>
                    <a:pt x="186" y="216"/>
                    <a:pt x="288" y="0"/>
                    <a:pt x="288" y="0"/>
                  </a:cubicBezTo>
                  <a:lnTo>
                    <a:pt x="672" y="0"/>
                  </a:lnTo>
                  <a:lnTo>
                    <a:pt x="672" y="720"/>
                  </a:lnTo>
                  <a:cubicBezTo>
                    <a:pt x="672" y="720"/>
                    <a:pt x="384" y="516"/>
                    <a:pt x="0" y="432"/>
                  </a:cubicBezTo>
                  <a:close/>
                </a:path>
              </a:pathLst>
            </a:custGeom>
            <a:solidFill>
              <a:srgbClr val="E8E8E8"/>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39" name="Freeform 67"/>
            <p:cNvSpPr>
              <a:spLocks/>
            </p:cNvSpPr>
            <p:nvPr userDrawn="1"/>
          </p:nvSpPr>
          <p:spPr bwMode="gray">
            <a:xfrm>
              <a:off x="5602" y="3496"/>
              <a:ext cx="164" cy="824"/>
            </a:xfrm>
            <a:custGeom>
              <a:avLst/>
              <a:gdLst>
                <a:gd name="T0" fmla="*/ 206 w 212"/>
                <a:gd name="T1" fmla="*/ 0 h 824"/>
                <a:gd name="T2" fmla="*/ 0 w 212"/>
                <a:gd name="T3" fmla="*/ 82 h 824"/>
                <a:gd name="T4" fmla="*/ 168 w 212"/>
                <a:gd name="T5" fmla="*/ 824 h 824"/>
                <a:gd name="T6" fmla="*/ 212 w 212"/>
                <a:gd name="T7" fmla="*/ 822 h 824"/>
                <a:gd name="T8" fmla="*/ 206 w 212"/>
                <a:gd name="T9" fmla="*/ 0 h 824"/>
              </a:gdLst>
              <a:ahLst/>
              <a:cxnLst>
                <a:cxn ang="0">
                  <a:pos x="T0" y="T1"/>
                </a:cxn>
                <a:cxn ang="0">
                  <a:pos x="T2" y="T3"/>
                </a:cxn>
                <a:cxn ang="0">
                  <a:pos x="T4" y="T5"/>
                </a:cxn>
                <a:cxn ang="0">
                  <a:pos x="T6" y="T7"/>
                </a:cxn>
                <a:cxn ang="0">
                  <a:pos x="T8" y="T9"/>
                </a:cxn>
              </a:cxnLst>
              <a:rect l="0" t="0" r="r" b="b"/>
              <a:pathLst>
                <a:path w="212" h="824">
                  <a:moveTo>
                    <a:pt x="206" y="0"/>
                  </a:moveTo>
                  <a:cubicBezTo>
                    <a:pt x="104" y="54"/>
                    <a:pt x="0" y="82"/>
                    <a:pt x="0" y="82"/>
                  </a:cubicBezTo>
                  <a:cubicBezTo>
                    <a:pt x="0" y="82"/>
                    <a:pt x="148" y="378"/>
                    <a:pt x="168" y="824"/>
                  </a:cubicBezTo>
                  <a:lnTo>
                    <a:pt x="212" y="822"/>
                  </a:lnTo>
                  <a:cubicBezTo>
                    <a:pt x="212" y="822"/>
                    <a:pt x="209" y="411"/>
                    <a:pt x="206" y="0"/>
                  </a:cubicBezTo>
                  <a:close/>
                </a:path>
              </a:pathLst>
            </a:custGeom>
            <a:solidFill>
              <a:srgbClr val="E8E8E8"/>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grpSp>
      <p:sp>
        <p:nvSpPr>
          <p:cNvPr id="3152" name="Rectangle 80"/>
          <p:cNvSpPr>
            <a:spLocks noChangeArrowheads="1"/>
          </p:cNvSpPr>
          <p:nvPr/>
        </p:nvSpPr>
        <p:spPr bwMode="gray">
          <a:xfrm>
            <a:off x="5495925" y="1333500"/>
            <a:ext cx="660400" cy="1025525"/>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53" name="Line 81"/>
          <p:cNvSpPr>
            <a:spLocks noChangeShapeType="1"/>
          </p:cNvSpPr>
          <p:nvPr/>
        </p:nvSpPr>
        <p:spPr bwMode="gray">
          <a:xfrm>
            <a:off x="5480050" y="1588"/>
            <a:ext cx="0" cy="42386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54" name="Rectangle 82"/>
          <p:cNvSpPr>
            <a:spLocks noChangeArrowheads="1"/>
          </p:cNvSpPr>
          <p:nvPr/>
        </p:nvSpPr>
        <p:spPr bwMode="gray">
          <a:xfrm>
            <a:off x="4457700" y="3495675"/>
            <a:ext cx="1012825" cy="1025525"/>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074" name="Rectangle 2"/>
          <p:cNvSpPr>
            <a:spLocks noGrp="1" noChangeArrowheads="1"/>
          </p:cNvSpPr>
          <p:nvPr>
            <p:ph type="ctrTitle"/>
          </p:nvPr>
        </p:nvSpPr>
        <p:spPr bwMode="gray">
          <a:xfrm>
            <a:off x="333375" y="1884363"/>
            <a:ext cx="8229600" cy="1470025"/>
          </a:xfrm>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4800"/>
            </a:lvl1pPr>
          </a:lstStyle>
          <a:p>
            <a:pPr lvl="0"/>
            <a:r>
              <a:rPr lang="zh-CN" altLang="en-US" noProof="0" dirty="0" smtClean="0"/>
              <a:t>单击此处编辑母版标题样式</a:t>
            </a:r>
            <a:endParaRPr lang="en-US" altLang="zh-CN" noProof="0" dirty="0" smtClean="0"/>
          </a:p>
        </p:txBody>
      </p:sp>
      <p:pic>
        <p:nvPicPr>
          <p:cNvPr id="3155" name="Picture 83" descr="water"/>
          <p:cNvPicPr>
            <a:picLocks noChangeAspect="1" noChangeArrowheads="1"/>
          </p:cNvPicPr>
          <p:nvPr/>
        </p:nvPicPr>
        <p:blipFill>
          <a:blip r:embed="rId2" cstate="print">
            <a:extLst>
              <a:ext uri="{28A0092B-C50C-407E-A947-70E740481C1C}">
                <a14:useLocalDpi xmlns="" xmlns:a14="http://schemas.microsoft.com/office/drawing/2010/main" val="0"/>
              </a:ext>
            </a:extLst>
          </a:blip>
          <a:srcRect l="22409" t="16374" b="27486"/>
          <a:stretch>
            <a:fillRect/>
          </a:stretch>
        </p:blipFill>
        <p:spPr bwMode="gray">
          <a:xfrm rot="393398">
            <a:off x="2667000" y="609600"/>
            <a:ext cx="2663825" cy="2197100"/>
          </a:xfrm>
          <a:prstGeom prst="rect">
            <a:avLst/>
          </a:prstGeom>
          <a:noFill/>
          <a:extLst>
            <a:ext uri="{909E8E84-426E-40DD-AFC4-6F175D3DCCD1}">
              <a14:hiddenFill xmlns="" xmlns:a14="http://schemas.microsoft.com/office/drawing/2010/main">
                <a:solidFill>
                  <a:srgbClr val="FFFFFF"/>
                </a:solidFill>
              </a14:hiddenFill>
            </a:ext>
          </a:extLst>
        </p:spPr>
      </p:pic>
      <p:sp>
        <p:nvSpPr>
          <p:cNvPr id="3077" name="Rectangle 5"/>
          <p:cNvSpPr>
            <a:spLocks noGrp="1" noChangeArrowheads="1"/>
          </p:cNvSpPr>
          <p:nvPr>
            <p:ph type="ftr" sz="quarter" idx="3"/>
          </p:nvPr>
        </p:nvSpPr>
        <p:spPr>
          <a:xfrm>
            <a:off x="3124200" y="6407150"/>
            <a:ext cx="2895600" cy="314325"/>
          </a:xfrm>
        </p:spPr>
        <p:txBody>
          <a:bodyPr/>
          <a:lstStyle>
            <a:lvl1pPr algn="ctr">
              <a:defRPr b="1">
                <a:effectLst>
                  <a:outerShdw blurRad="38100" dist="38100" dir="2700000" algn="tl">
                    <a:srgbClr val="000000">
                      <a:alpha val="43137"/>
                    </a:srgbClr>
                  </a:outerShdw>
                </a:effectLst>
              </a:defRPr>
            </a:lvl1pPr>
          </a:lstStyle>
          <a:p>
            <a:r>
              <a:rPr lang="en-US" altLang="zh-CN" dirty="0" smtClean="0"/>
              <a:t>1</a:t>
            </a:r>
            <a:endParaRPr lang="zh-CN" altLang="en-US" dirty="0"/>
          </a:p>
        </p:txBody>
      </p:sp>
      <p:sp>
        <p:nvSpPr>
          <p:cNvPr id="3076" name="Rectangle 4"/>
          <p:cNvSpPr>
            <a:spLocks noGrp="1" noChangeArrowheads="1"/>
          </p:cNvSpPr>
          <p:nvPr>
            <p:ph type="dt" sz="half" idx="2"/>
          </p:nvPr>
        </p:nvSpPr>
        <p:spPr>
          <a:xfrm>
            <a:off x="457200" y="6407150"/>
            <a:ext cx="2133600" cy="314325"/>
          </a:xfrm>
        </p:spPr>
        <p:txBody>
          <a:bodyPr/>
          <a:lstStyle>
            <a:lvl1pPr algn="ctr">
              <a:defRPr b="1">
                <a:effectLst>
                  <a:outerShdw blurRad="38100" dist="38100" dir="2700000" algn="tl">
                    <a:srgbClr val="000000">
                      <a:alpha val="43137"/>
                    </a:srgbClr>
                  </a:outerShdw>
                </a:effectLst>
              </a:defRPr>
            </a:lvl1pPr>
          </a:lstStyle>
          <a:p>
            <a:fld id="{530820CF-B880-4189-942D-D702A7CBA730}" type="datetimeFigureOut">
              <a:rPr lang="zh-CN" altLang="en-US" smtClean="0"/>
              <a:pPr/>
              <a:t>2019/9/9</a:t>
            </a:fld>
            <a:endParaRPr lang="zh-CN" altLang="en-US" dirty="0"/>
          </a:p>
        </p:txBody>
      </p:sp>
      <p:sp>
        <p:nvSpPr>
          <p:cNvPr id="36" name="TextBox 35"/>
          <p:cNvSpPr txBox="1"/>
          <p:nvPr userDrawn="1"/>
        </p:nvSpPr>
        <p:spPr>
          <a:xfrm>
            <a:off x="6061105" y="6488668"/>
            <a:ext cx="3082895" cy="369332"/>
          </a:xfrm>
          <a:prstGeom prst="rect">
            <a:avLst/>
          </a:prstGeom>
          <a:noFill/>
        </p:spPr>
        <p:txBody>
          <a:bodyPr wrap="none" rtlCol="0">
            <a:spAutoFit/>
          </a:bodyPr>
          <a:lstStyle/>
          <a:p>
            <a:r>
              <a:rPr lang="zh-CN" altLang="en-US" b="1" dirty="0" smtClean="0">
                <a:latin typeface="华文新魏" pitchFamily="2" charset="-122"/>
                <a:ea typeface="华文新魏" pitchFamily="2" charset="-122"/>
              </a:rPr>
              <a:t>中央财经大学金融学院  方意</a:t>
            </a:r>
            <a:endParaRPr lang="zh-CN" altLang="en-US" b="1" dirty="0">
              <a:latin typeface="华文新魏" pitchFamily="2" charset="-122"/>
              <a:ea typeface="华文新魏" pitchFamily="2" charset="-122"/>
            </a:endParaRPr>
          </a:p>
        </p:txBody>
      </p:sp>
    </p:spTree>
    <p:extLst>
      <p:ext uri="{BB962C8B-B14F-4D97-AF65-F5344CB8AC3E}">
        <p14:creationId xmlns="" xmlns:p14="http://schemas.microsoft.com/office/powerpoint/2010/main" val="1262462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15"/>
                                        </p:tgtEl>
                                        <p:attrNameLst>
                                          <p:attrName>style.visibility</p:attrName>
                                        </p:attrNameLst>
                                      </p:cBhvr>
                                      <p:to>
                                        <p:strVal val="visible"/>
                                      </p:to>
                                    </p:set>
                                    <p:animEffect transition="in" filter="fade">
                                      <p:cBhvr>
                                        <p:cTn id="7" dur="1000"/>
                                        <p:tgtEl>
                                          <p:spTgt spid="3115"/>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3114"/>
                                        </p:tgtEl>
                                        <p:attrNameLst>
                                          <p:attrName>style.visibility</p:attrName>
                                        </p:attrNameLst>
                                      </p:cBhvr>
                                      <p:to>
                                        <p:strVal val="visible"/>
                                      </p:to>
                                    </p:set>
                                    <p:animEffect transition="in" filter="fade">
                                      <p:cBhvr>
                                        <p:cTn id="10" dur="1000"/>
                                        <p:tgtEl>
                                          <p:spTgt spid="3114"/>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3113"/>
                                        </p:tgtEl>
                                        <p:attrNameLst>
                                          <p:attrName>style.visibility</p:attrName>
                                        </p:attrNameLst>
                                      </p:cBhvr>
                                      <p:to>
                                        <p:strVal val="visible"/>
                                      </p:to>
                                    </p:set>
                                    <p:animEffect transition="in" filter="fade">
                                      <p:cBhvr>
                                        <p:cTn id="13" dur="1000"/>
                                        <p:tgtEl>
                                          <p:spTgt spid="3113"/>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3112"/>
                                        </p:tgtEl>
                                        <p:attrNameLst>
                                          <p:attrName>style.visibility</p:attrName>
                                        </p:attrNameLst>
                                      </p:cBhvr>
                                      <p:to>
                                        <p:strVal val="visible"/>
                                      </p:to>
                                    </p:set>
                                    <p:animEffect transition="in" filter="fade">
                                      <p:cBhvr>
                                        <p:cTn id="16" dur="1000"/>
                                        <p:tgtEl>
                                          <p:spTgt spid="3112"/>
                                        </p:tgtEl>
                                      </p:cBhvr>
                                    </p:animEffect>
                                  </p:childTnLst>
                                </p:cTn>
                              </p:par>
                            </p:childTnLst>
                          </p:cTn>
                        </p:par>
                        <p:par>
                          <p:cTn id="17" fill="hold" nodeType="afterGroup">
                            <p:stCondLst>
                              <p:cond delay="3000"/>
                            </p:stCondLst>
                            <p:childTnLst>
                              <p:par>
                                <p:cTn id="18" presetID="26" presetClass="emph" presetSubtype="0" fill="hold" grpId="1" nodeType="afterEffect">
                                  <p:stCondLst>
                                    <p:cond delay="0"/>
                                  </p:stCondLst>
                                  <p:childTnLst>
                                    <p:animEffect transition="out" filter="fade">
                                      <p:cBhvr>
                                        <p:cTn id="19" dur="2000" tmFilter="0, 0; .2, .5; .8, .5; 1, 0"/>
                                        <p:tgtEl>
                                          <p:spTgt spid="3115"/>
                                        </p:tgtEl>
                                      </p:cBhvr>
                                    </p:animEffect>
                                    <p:animScale>
                                      <p:cBhvr>
                                        <p:cTn id="20" dur="1000" autoRev="1" fill="hold"/>
                                        <p:tgtEl>
                                          <p:spTgt spid="3115"/>
                                        </p:tgtEl>
                                      </p:cBhvr>
                                      <p:by x="105000" y="105000"/>
                                    </p:animScale>
                                  </p:childTnLst>
                                </p:cTn>
                              </p:par>
                              <p:par>
                                <p:cTn id="21" presetID="26" presetClass="emph" presetSubtype="0" fill="hold" grpId="1" nodeType="withEffect">
                                  <p:stCondLst>
                                    <p:cond delay="500"/>
                                  </p:stCondLst>
                                  <p:childTnLst>
                                    <p:animEffect transition="out" filter="fade">
                                      <p:cBhvr>
                                        <p:cTn id="22" dur="2000" tmFilter="0, 0; .2, .5; .8, .5; 1, 0"/>
                                        <p:tgtEl>
                                          <p:spTgt spid="3114"/>
                                        </p:tgtEl>
                                      </p:cBhvr>
                                    </p:animEffect>
                                    <p:animScale>
                                      <p:cBhvr>
                                        <p:cTn id="23" dur="1000" autoRev="1" fill="hold"/>
                                        <p:tgtEl>
                                          <p:spTgt spid="3114"/>
                                        </p:tgtEl>
                                      </p:cBhvr>
                                      <p:by x="105000" y="105000"/>
                                    </p:animScale>
                                  </p:childTnLst>
                                </p:cTn>
                              </p:par>
                              <p:par>
                                <p:cTn id="24" presetID="26" presetClass="emph" presetSubtype="0" fill="hold" grpId="1" nodeType="withEffect">
                                  <p:stCondLst>
                                    <p:cond delay="1000"/>
                                  </p:stCondLst>
                                  <p:childTnLst>
                                    <p:animEffect transition="out" filter="fade">
                                      <p:cBhvr>
                                        <p:cTn id="25" dur="2000" tmFilter="0, 0; .2, .5; .8, .5; 1, 0"/>
                                        <p:tgtEl>
                                          <p:spTgt spid="3113"/>
                                        </p:tgtEl>
                                      </p:cBhvr>
                                    </p:animEffect>
                                    <p:animScale>
                                      <p:cBhvr>
                                        <p:cTn id="26" dur="1000" autoRev="1" fill="hold"/>
                                        <p:tgtEl>
                                          <p:spTgt spid="3113"/>
                                        </p:tgtEl>
                                      </p:cBhvr>
                                      <p:by x="105000" y="105000"/>
                                    </p:animScale>
                                  </p:childTnLst>
                                </p:cTn>
                              </p:par>
                              <p:par>
                                <p:cTn id="27" presetID="26" presetClass="emph" presetSubtype="0" fill="hold" grpId="1" nodeType="withEffect">
                                  <p:stCondLst>
                                    <p:cond delay="1600"/>
                                  </p:stCondLst>
                                  <p:childTnLst>
                                    <p:animEffect transition="out" filter="fade">
                                      <p:cBhvr>
                                        <p:cTn id="28" dur="2000" tmFilter="0, 0; .2, .5; .8, .5; 1, 0"/>
                                        <p:tgtEl>
                                          <p:spTgt spid="3112"/>
                                        </p:tgtEl>
                                      </p:cBhvr>
                                    </p:animEffect>
                                    <p:animScale>
                                      <p:cBhvr>
                                        <p:cTn id="29" dur="1000" autoRev="1" fill="hold"/>
                                        <p:tgtEl>
                                          <p:spTgt spid="3112"/>
                                        </p:tgtEl>
                                      </p:cBhvr>
                                      <p:by x="105000" y="105000"/>
                                    </p:animScale>
                                  </p:childTnLst>
                                </p:cTn>
                              </p:par>
                            </p:childTnLst>
                          </p:cTn>
                        </p:par>
                        <p:par>
                          <p:cTn id="30" fill="hold" nodeType="afterGroup">
                            <p:stCondLst>
                              <p:cond delay="6600"/>
                            </p:stCondLst>
                            <p:childTnLst>
                              <p:par>
                                <p:cTn id="31" presetID="19" presetClass="emph" presetSubtype="0" fill="hold" grpId="2" nodeType="afterEffect">
                                  <p:stCondLst>
                                    <p:cond delay="0"/>
                                  </p:stCondLst>
                                  <p:childTnLst>
                                    <p:animClr clrSpc="rgb" dir="cw">
                                      <p:cBhvr override="childStyle">
                                        <p:cTn id="32" dur="1000" fill="hold"/>
                                        <p:tgtEl>
                                          <p:spTgt spid="3115"/>
                                        </p:tgtEl>
                                        <p:attrNameLst>
                                          <p:attrName>style.color</p:attrName>
                                        </p:attrNameLst>
                                      </p:cBhvr>
                                      <p:to>
                                        <a:schemeClr val="hlink"/>
                                      </p:to>
                                    </p:animClr>
                                    <p:animClr clrSpc="rgb" dir="cw">
                                      <p:cBhvr>
                                        <p:cTn id="33" dur="1000" fill="hold"/>
                                        <p:tgtEl>
                                          <p:spTgt spid="3115"/>
                                        </p:tgtEl>
                                        <p:attrNameLst>
                                          <p:attrName>fillcolor</p:attrName>
                                        </p:attrNameLst>
                                      </p:cBhvr>
                                      <p:to>
                                        <a:schemeClr val="hlink"/>
                                      </p:to>
                                    </p:animClr>
                                    <p:set>
                                      <p:cBhvr>
                                        <p:cTn id="34" dur="1000" fill="hold"/>
                                        <p:tgtEl>
                                          <p:spTgt spid="3115"/>
                                        </p:tgtEl>
                                        <p:attrNameLst>
                                          <p:attrName>fill.type</p:attrName>
                                        </p:attrNameLst>
                                      </p:cBhvr>
                                      <p:to>
                                        <p:strVal val="solid"/>
                                      </p:to>
                                    </p:set>
                                    <p:set>
                                      <p:cBhvr>
                                        <p:cTn id="35" dur="1000" fill="hold"/>
                                        <p:tgtEl>
                                          <p:spTgt spid="3115"/>
                                        </p:tgtEl>
                                        <p:attrNameLst>
                                          <p:attrName>fill.on</p:attrName>
                                        </p:attrNameLst>
                                      </p:cBhvr>
                                      <p:to>
                                        <p:strVal val="true"/>
                                      </p:to>
                                    </p:set>
                                  </p:childTnLst>
                                </p:cTn>
                              </p:par>
                              <p:par>
                                <p:cTn id="36" presetID="19" presetClass="emph" presetSubtype="0" fill="hold" grpId="2" nodeType="withEffect">
                                  <p:stCondLst>
                                    <p:cond delay="500"/>
                                  </p:stCondLst>
                                  <p:childTnLst>
                                    <p:animClr clrSpc="rgb" dir="cw">
                                      <p:cBhvr override="childStyle">
                                        <p:cTn id="37" dur="1000" fill="hold"/>
                                        <p:tgtEl>
                                          <p:spTgt spid="3114"/>
                                        </p:tgtEl>
                                        <p:attrNameLst>
                                          <p:attrName>style.color</p:attrName>
                                        </p:attrNameLst>
                                      </p:cBhvr>
                                      <p:to>
                                        <a:schemeClr val="folHlink"/>
                                      </p:to>
                                    </p:animClr>
                                    <p:animClr clrSpc="rgb" dir="cw">
                                      <p:cBhvr>
                                        <p:cTn id="38" dur="1000" fill="hold"/>
                                        <p:tgtEl>
                                          <p:spTgt spid="3114"/>
                                        </p:tgtEl>
                                        <p:attrNameLst>
                                          <p:attrName>fillcolor</p:attrName>
                                        </p:attrNameLst>
                                      </p:cBhvr>
                                      <p:to>
                                        <a:schemeClr val="folHlink"/>
                                      </p:to>
                                    </p:animClr>
                                    <p:set>
                                      <p:cBhvr>
                                        <p:cTn id="39" dur="1000" fill="hold"/>
                                        <p:tgtEl>
                                          <p:spTgt spid="3114"/>
                                        </p:tgtEl>
                                        <p:attrNameLst>
                                          <p:attrName>fill.type</p:attrName>
                                        </p:attrNameLst>
                                      </p:cBhvr>
                                      <p:to>
                                        <p:strVal val="solid"/>
                                      </p:to>
                                    </p:set>
                                    <p:set>
                                      <p:cBhvr>
                                        <p:cTn id="40" dur="1000" fill="hold"/>
                                        <p:tgtEl>
                                          <p:spTgt spid="3114"/>
                                        </p:tgtEl>
                                        <p:attrNameLst>
                                          <p:attrName>fill.on</p:attrName>
                                        </p:attrNameLst>
                                      </p:cBhvr>
                                      <p:to>
                                        <p:strVal val="true"/>
                                      </p:to>
                                    </p:set>
                                  </p:childTnLst>
                                </p:cTn>
                              </p:par>
                              <p:par>
                                <p:cTn id="41" presetID="19" presetClass="emph" presetSubtype="0" fill="hold" grpId="2" nodeType="withEffect">
                                  <p:stCondLst>
                                    <p:cond delay="900"/>
                                  </p:stCondLst>
                                  <p:childTnLst>
                                    <p:animClr clrSpc="rgb" dir="cw">
                                      <p:cBhvr override="childStyle">
                                        <p:cTn id="42" dur="1000" fill="hold"/>
                                        <p:tgtEl>
                                          <p:spTgt spid="3113"/>
                                        </p:tgtEl>
                                        <p:attrNameLst>
                                          <p:attrName>style.color</p:attrName>
                                        </p:attrNameLst>
                                      </p:cBhvr>
                                      <p:to>
                                        <a:schemeClr val="accent1"/>
                                      </p:to>
                                    </p:animClr>
                                    <p:animClr clrSpc="rgb" dir="cw">
                                      <p:cBhvr>
                                        <p:cTn id="43" dur="1000" fill="hold"/>
                                        <p:tgtEl>
                                          <p:spTgt spid="3113"/>
                                        </p:tgtEl>
                                        <p:attrNameLst>
                                          <p:attrName>fillcolor</p:attrName>
                                        </p:attrNameLst>
                                      </p:cBhvr>
                                      <p:to>
                                        <a:schemeClr val="accent1"/>
                                      </p:to>
                                    </p:animClr>
                                    <p:set>
                                      <p:cBhvr>
                                        <p:cTn id="44" dur="1000" fill="hold"/>
                                        <p:tgtEl>
                                          <p:spTgt spid="3113"/>
                                        </p:tgtEl>
                                        <p:attrNameLst>
                                          <p:attrName>fill.type</p:attrName>
                                        </p:attrNameLst>
                                      </p:cBhvr>
                                      <p:to>
                                        <p:strVal val="solid"/>
                                      </p:to>
                                    </p:set>
                                    <p:set>
                                      <p:cBhvr>
                                        <p:cTn id="45" dur="1000" fill="hold"/>
                                        <p:tgtEl>
                                          <p:spTgt spid="3113"/>
                                        </p:tgtEl>
                                        <p:attrNameLst>
                                          <p:attrName>fill.on</p:attrName>
                                        </p:attrNameLst>
                                      </p:cBhvr>
                                      <p:to>
                                        <p:strVal val="true"/>
                                      </p:to>
                                    </p:set>
                                  </p:childTnLst>
                                </p:cTn>
                              </p:par>
                              <p:par>
                                <p:cTn id="46" presetID="19" presetClass="emph" presetSubtype="0" fill="hold" grpId="2" nodeType="withEffect">
                                  <p:stCondLst>
                                    <p:cond delay="1400"/>
                                  </p:stCondLst>
                                  <p:childTnLst>
                                    <p:animClr clrSpc="rgb" dir="cw">
                                      <p:cBhvr override="childStyle">
                                        <p:cTn id="47" dur="1000" fill="hold"/>
                                        <p:tgtEl>
                                          <p:spTgt spid="3112"/>
                                        </p:tgtEl>
                                        <p:attrNameLst>
                                          <p:attrName>style.color</p:attrName>
                                        </p:attrNameLst>
                                      </p:cBhvr>
                                      <p:to>
                                        <a:schemeClr val="accent2"/>
                                      </p:to>
                                    </p:animClr>
                                    <p:animClr clrSpc="rgb" dir="cw">
                                      <p:cBhvr>
                                        <p:cTn id="48" dur="1000" fill="hold"/>
                                        <p:tgtEl>
                                          <p:spTgt spid="3112"/>
                                        </p:tgtEl>
                                        <p:attrNameLst>
                                          <p:attrName>fillcolor</p:attrName>
                                        </p:attrNameLst>
                                      </p:cBhvr>
                                      <p:to>
                                        <a:schemeClr val="accent2"/>
                                      </p:to>
                                    </p:animClr>
                                    <p:set>
                                      <p:cBhvr>
                                        <p:cTn id="49" dur="1000" fill="hold"/>
                                        <p:tgtEl>
                                          <p:spTgt spid="3112"/>
                                        </p:tgtEl>
                                        <p:attrNameLst>
                                          <p:attrName>fill.type</p:attrName>
                                        </p:attrNameLst>
                                      </p:cBhvr>
                                      <p:to>
                                        <p:strVal val="solid"/>
                                      </p:to>
                                    </p:set>
                                    <p:set>
                                      <p:cBhvr>
                                        <p:cTn id="50" dur="1000" fill="hold"/>
                                        <p:tgtEl>
                                          <p:spTgt spid="3112"/>
                                        </p:tgtEl>
                                        <p:attrNameLst>
                                          <p:attrName>fill.on</p:attrName>
                                        </p:attrNameLst>
                                      </p:cBhvr>
                                      <p:to>
                                        <p:strVal val="true"/>
                                      </p:to>
                                    </p:set>
                                  </p:childTnLst>
                                </p:cTn>
                              </p:par>
                            </p:childTnLst>
                          </p:cTn>
                        </p:par>
                        <p:par>
                          <p:cTn id="51" fill="hold" nodeType="afterGroup">
                            <p:stCondLst>
                              <p:cond delay="9000"/>
                            </p:stCondLst>
                            <p:childTnLst>
                              <p:par>
                                <p:cTn id="52" presetID="19" presetClass="emph" presetSubtype="0" fill="hold" grpId="3" nodeType="afterEffect">
                                  <p:stCondLst>
                                    <p:cond delay="0"/>
                                  </p:stCondLst>
                                  <p:childTnLst>
                                    <p:animClr clrSpc="rgb" dir="cw">
                                      <p:cBhvr override="childStyle">
                                        <p:cTn id="53" dur="1000" fill="hold"/>
                                        <p:tgtEl>
                                          <p:spTgt spid="3115"/>
                                        </p:tgtEl>
                                        <p:attrNameLst>
                                          <p:attrName>style.color</p:attrName>
                                        </p:attrNameLst>
                                      </p:cBhvr>
                                      <p:to>
                                        <a:schemeClr val="folHlink"/>
                                      </p:to>
                                    </p:animClr>
                                    <p:animClr clrSpc="rgb" dir="cw">
                                      <p:cBhvr>
                                        <p:cTn id="54" dur="1000" fill="hold"/>
                                        <p:tgtEl>
                                          <p:spTgt spid="3115"/>
                                        </p:tgtEl>
                                        <p:attrNameLst>
                                          <p:attrName>fillcolor</p:attrName>
                                        </p:attrNameLst>
                                      </p:cBhvr>
                                      <p:to>
                                        <a:schemeClr val="folHlink"/>
                                      </p:to>
                                    </p:animClr>
                                    <p:set>
                                      <p:cBhvr>
                                        <p:cTn id="55" dur="1000" fill="hold"/>
                                        <p:tgtEl>
                                          <p:spTgt spid="3115"/>
                                        </p:tgtEl>
                                        <p:attrNameLst>
                                          <p:attrName>fill.type</p:attrName>
                                        </p:attrNameLst>
                                      </p:cBhvr>
                                      <p:to>
                                        <p:strVal val="solid"/>
                                      </p:to>
                                    </p:set>
                                    <p:set>
                                      <p:cBhvr>
                                        <p:cTn id="56" dur="1000" fill="hold"/>
                                        <p:tgtEl>
                                          <p:spTgt spid="3115"/>
                                        </p:tgtEl>
                                        <p:attrNameLst>
                                          <p:attrName>fill.on</p:attrName>
                                        </p:attrNameLst>
                                      </p:cBhvr>
                                      <p:to>
                                        <p:strVal val="true"/>
                                      </p:to>
                                    </p:set>
                                  </p:childTnLst>
                                </p:cTn>
                              </p:par>
                              <p:par>
                                <p:cTn id="57" presetID="19" presetClass="emph" presetSubtype="0" fill="hold" grpId="3" nodeType="withEffect">
                                  <p:stCondLst>
                                    <p:cond delay="700"/>
                                  </p:stCondLst>
                                  <p:childTnLst>
                                    <p:animClr clrSpc="rgb" dir="cw">
                                      <p:cBhvr override="childStyle">
                                        <p:cTn id="58" dur="1000" fill="hold"/>
                                        <p:tgtEl>
                                          <p:spTgt spid="3114"/>
                                        </p:tgtEl>
                                        <p:attrNameLst>
                                          <p:attrName>style.color</p:attrName>
                                        </p:attrNameLst>
                                      </p:cBhvr>
                                      <p:to>
                                        <a:schemeClr val="accent1"/>
                                      </p:to>
                                    </p:animClr>
                                    <p:animClr clrSpc="rgb" dir="cw">
                                      <p:cBhvr>
                                        <p:cTn id="59" dur="1000" fill="hold"/>
                                        <p:tgtEl>
                                          <p:spTgt spid="3114"/>
                                        </p:tgtEl>
                                        <p:attrNameLst>
                                          <p:attrName>fillcolor</p:attrName>
                                        </p:attrNameLst>
                                      </p:cBhvr>
                                      <p:to>
                                        <a:schemeClr val="accent1"/>
                                      </p:to>
                                    </p:animClr>
                                    <p:set>
                                      <p:cBhvr>
                                        <p:cTn id="60" dur="1000" fill="hold"/>
                                        <p:tgtEl>
                                          <p:spTgt spid="3114"/>
                                        </p:tgtEl>
                                        <p:attrNameLst>
                                          <p:attrName>fill.type</p:attrName>
                                        </p:attrNameLst>
                                      </p:cBhvr>
                                      <p:to>
                                        <p:strVal val="solid"/>
                                      </p:to>
                                    </p:set>
                                    <p:set>
                                      <p:cBhvr>
                                        <p:cTn id="61" dur="1000" fill="hold"/>
                                        <p:tgtEl>
                                          <p:spTgt spid="3114"/>
                                        </p:tgtEl>
                                        <p:attrNameLst>
                                          <p:attrName>fill.on</p:attrName>
                                        </p:attrNameLst>
                                      </p:cBhvr>
                                      <p:to>
                                        <p:strVal val="true"/>
                                      </p:to>
                                    </p:set>
                                  </p:childTnLst>
                                </p:cTn>
                              </p:par>
                              <p:par>
                                <p:cTn id="62" presetID="19" presetClass="emph" presetSubtype="0" fill="hold" grpId="3" nodeType="withEffect">
                                  <p:stCondLst>
                                    <p:cond delay="0"/>
                                  </p:stCondLst>
                                  <p:childTnLst>
                                    <p:animClr clrSpc="rgb" dir="cw">
                                      <p:cBhvr override="childStyle">
                                        <p:cTn id="63" dur="1000" fill="hold"/>
                                        <p:tgtEl>
                                          <p:spTgt spid="3113"/>
                                        </p:tgtEl>
                                        <p:attrNameLst>
                                          <p:attrName>style.color</p:attrName>
                                        </p:attrNameLst>
                                      </p:cBhvr>
                                      <p:to>
                                        <a:schemeClr val="accent2"/>
                                      </p:to>
                                    </p:animClr>
                                    <p:animClr clrSpc="rgb" dir="cw">
                                      <p:cBhvr>
                                        <p:cTn id="64" dur="1000" fill="hold"/>
                                        <p:tgtEl>
                                          <p:spTgt spid="3113"/>
                                        </p:tgtEl>
                                        <p:attrNameLst>
                                          <p:attrName>fillcolor</p:attrName>
                                        </p:attrNameLst>
                                      </p:cBhvr>
                                      <p:to>
                                        <a:schemeClr val="accent2"/>
                                      </p:to>
                                    </p:animClr>
                                    <p:set>
                                      <p:cBhvr>
                                        <p:cTn id="65" dur="1000" fill="hold"/>
                                        <p:tgtEl>
                                          <p:spTgt spid="3113"/>
                                        </p:tgtEl>
                                        <p:attrNameLst>
                                          <p:attrName>fill.type</p:attrName>
                                        </p:attrNameLst>
                                      </p:cBhvr>
                                      <p:to>
                                        <p:strVal val="solid"/>
                                      </p:to>
                                    </p:set>
                                    <p:set>
                                      <p:cBhvr>
                                        <p:cTn id="66" dur="1000" fill="hold"/>
                                        <p:tgtEl>
                                          <p:spTgt spid="3113"/>
                                        </p:tgtEl>
                                        <p:attrNameLst>
                                          <p:attrName>fill.on</p:attrName>
                                        </p:attrNameLst>
                                      </p:cBhvr>
                                      <p:to>
                                        <p:strVal val="true"/>
                                      </p:to>
                                    </p:set>
                                  </p:childTnLst>
                                </p:cTn>
                              </p:par>
                              <p:par>
                                <p:cTn id="67" presetID="19" presetClass="emph" presetSubtype="0" fill="hold" grpId="3" nodeType="withEffect">
                                  <p:stCondLst>
                                    <p:cond delay="700"/>
                                  </p:stCondLst>
                                  <p:childTnLst>
                                    <p:animClr clrSpc="rgb" dir="cw">
                                      <p:cBhvr override="childStyle">
                                        <p:cTn id="68" dur="1000" fill="hold"/>
                                        <p:tgtEl>
                                          <p:spTgt spid="3112"/>
                                        </p:tgtEl>
                                        <p:attrNameLst>
                                          <p:attrName>style.color</p:attrName>
                                        </p:attrNameLst>
                                      </p:cBhvr>
                                      <p:to>
                                        <a:schemeClr val="hlink"/>
                                      </p:to>
                                    </p:animClr>
                                    <p:animClr clrSpc="rgb" dir="cw">
                                      <p:cBhvr>
                                        <p:cTn id="69" dur="1000" fill="hold"/>
                                        <p:tgtEl>
                                          <p:spTgt spid="3112"/>
                                        </p:tgtEl>
                                        <p:attrNameLst>
                                          <p:attrName>fillcolor</p:attrName>
                                        </p:attrNameLst>
                                      </p:cBhvr>
                                      <p:to>
                                        <a:schemeClr val="hlink"/>
                                      </p:to>
                                    </p:animClr>
                                    <p:set>
                                      <p:cBhvr>
                                        <p:cTn id="70" dur="1000" fill="hold"/>
                                        <p:tgtEl>
                                          <p:spTgt spid="3112"/>
                                        </p:tgtEl>
                                        <p:attrNameLst>
                                          <p:attrName>fill.type</p:attrName>
                                        </p:attrNameLst>
                                      </p:cBhvr>
                                      <p:to>
                                        <p:strVal val="solid"/>
                                      </p:to>
                                    </p:set>
                                    <p:set>
                                      <p:cBhvr>
                                        <p:cTn id="71" dur="1000" fill="hold"/>
                                        <p:tgtEl>
                                          <p:spTgt spid="3112"/>
                                        </p:tgtEl>
                                        <p:attrNameLst>
                                          <p:attrName>fill.on</p:attrName>
                                        </p:attrNameLst>
                                      </p:cBhvr>
                                      <p:to>
                                        <p:strVal val="true"/>
                                      </p:to>
                                    </p:set>
                                  </p:childTnLst>
                                </p:cTn>
                              </p:par>
                              <p:par>
                                <p:cTn id="72" presetID="10" presetClass="entr" presetSubtype="0" fill="hold" nodeType="with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fade">
                                      <p:cBhvr>
                                        <p:cTn id="7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 grpId="0" animBg="1"/>
      <p:bldP spid="3112" grpId="1" animBg="1"/>
      <p:bldP spid="3112" grpId="2" animBg="1"/>
      <p:bldP spid="3112" grpId="3" animBg="1"/>
      <p:bldP spid="3113" grpId="0" animBg="1"/>
      <p:bldP spid="3113" grpId="1" animBg="1"/>
      <p:bldP spid="3113" grpId="2" animBg="1"/>
      <p:bldP spid="3113" grpId="3" animBg="1"/>
      <p:bldP spid="3114" grpId="0" animBg="1"/>
      <p:bldP spid="3114" grpId="1" animBg="1"/>
      <p:bldP spid="3114" grpId="2" animBg="1"/>
      <p:bldP spid="3114" grpId="3" animBg="1"/>
      <p:bldP spid="3115" grpId="0" animBg="1"/>
      <p:bldP spid="3115" grpId="1" animBg="1"/>
      <p:bldP spid="3115" grpId="2" animBg="1"/>
      <p:bldP spid="3115" grpId="3"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36305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25438"/>
            <a:ext cx="2057400" cy="5800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25438"/>
            <a:ext cx="6019800" cy="5800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095657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2019/9/9</a:t>
            </a:fld>
            <a:endParaRPr lang="zh-CN" altLang="en-US"/>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733112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2019/9/9</a:t>
            </a:fld>
            <a:endParaRPr lang="zh-CN" altLang="en-US"/>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680471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2019/9/9</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239488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r>
              <a:rPr lang="zh-CN" altLang="en-US" smtClean="0"/>
              <a:t>单击图标添加图表</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2019/9/9</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667255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r>
              <a:rPr lang="zh-CN" altLang="en-US" smtClean="0"/>
              <a:t>单击图标添加 </a:t>
            </a:r>
            <a:r>
              <a:rPr lang="en-US" altLang="zh-CN" smtClean="0"/>
              <a:t>SmartArt </a:t>
            </a:r>
            <a:r>
              <a:rPr lang="zh-CN" altLang="en-US" smtClean="0"/>
              <a:t>图形</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2019/9/9</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98905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2019/9/9</a:t>
            </a:fld>
            <a:endParaRPr lang="zh-CN" altLang="en-US" dirty="0"/>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42762567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46101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2019/9/9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53297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30820CF-B880-4189-942D-D702A7CBA730}" type="datetimeFigureOut">
              <a:rPr lang="zh-CN" altLang="en-US" smtClean="0"/>
              <a:pPr/>
              <a:t>2019/9/9</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24582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30820CF-B880-4189-942D-D702A7CBA730}" type="datetimeFigureOut">
              <a:rPr lang="zh-CN" altLang="en-US" smtClean="0"/>
              <a:pPr/>
              <a:t>2019/9/9</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77095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30820CF-B880-4189-942D-D702A7CBA730}" type="datetimeFigureOut">
              <a:rPr lang="zh-CN" altLang="en-US" smtClean="0"/>
              <a:pPr/>
              <a:t>2019/9/9</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64748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2019/9/9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88795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2019/9/9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69986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1" name="Freeform 7"/>
          <p:cNvSpPr>
            <a:spLocks/>
          </p:cNvSpPr>
          <p:nvPr/>
        </p:nvSpPr>
        <p:spPr bwMode="gray">
          <a:xfrm>
            <a:off x="-9525" y="-9525"/>
            <a:ext cx="9156700" cy="6872288"/>
          </a:xfrm>
          <a:custGeom>
            <a:avLst/>
            <a:gdLst>
              <a:gd name="T0" fmla="*/ 5766 w 5768"/>
              <a:gd name="T1" fmla="*/ 605 h 4329"/>
              <a:gd name="T2" fmla="*/ 5768 w 5768"/>
              <a:gd name="T3" fmla="*/ 4325 h 4329"/>
              <a:gd name="T4" fmla="*/ 1082 w 5768"/>
              <a:gd name="T5" fmla="*/ 4329 h 4329"/>
              <a:gd name="T6" fmla="*/ 13 w 5768"/>
              <a:gd name="T7" fmla="*/ 3351 h 4329"/>
              <a:gd name="T8" fmla="*/ 0 w 5768"/>
              <a:gd name="T9" fmla="*/ 0 h 4329"/>
              <a:gd name="T10" fmla="*/ 2428 w 5768"/>
              <a:gd name="T11" fmla="*/ 7 h 4329"/>
              <a:gd name="T12" fmla="*/ 5766 w 5768"/>
              <a:gd name="T13" fmla="*/ 605 h 4329"/>
            </a:gdLst>
            <a:ahLst/>
            <a:cxnLst>
              <a:cxn ang="0">
                <a:pos x="T0" y="T1"/>
              </a:cxn>
              <a:cxn ang="0">
                <a:pos x="T2" y="T3"/>
              </a:cxn>
              <a:cxn ang="0">
                <a:pos x="T4" y="T5"/>
              </a:cxn>
              <a:cxn ang="0">
                <a:pos x="T6" y="T7"/>
              </a:cxn>
              <a:cxn ang="0">
                <a:pos x="T8" y="T9"/>
              </a:cxn>
              <a:cxn ang="0">
                <a:pos x="T10" y="T11"/>
              </a:cxn>
              <a:cxn ang="0">
                <a:pos x="T12" y="T13"/>
              </a:cxn>
            </a:cxnLst>
            <a:rect l="0" t="0" r="r" b="b"/>
            <a:pathLst>
              <a:path w="5768" h="4329">
                <a:moveTo>
                  <a:pt x="5766" y="605"/>
                </a:moveTo>
                <a:cubicBezTo>
                  <a:pt x="5767" y="2464"/>
                  <a:pt x="5768" y="4325"/>
                  <a:pt x="5768" y="4325"/>
                </a:cubicBezTo>
                <a:lnTo>
                  <a:pt x="1082" y="4329"/>
                </a:lnTo>
                <a:cubicBezTo>
                  <a:pt x="318" y="3809"/>
                  <a:pt x="9" y="3349"/>
                  <a:pt x="13" y="3351"/>
                </a:cubicBezTo>
                <a:lnTo>
                  <a:pt x="0" y="0"/>
                </a:lnTo>
                <a:lnTo>
                  <a:pt x="2428" y="7"/>
                </a:lnTo>
                <a:cubicBezTo>
                  <a:pt x="2428" y="12"/>
                  <a:pt x="3096" y="401"/>
                  <a:pt x="5766" y="605"/>
                </a:cubicBezTo>
                <a:close/>
              </a:path>
            </a:pathLst>
          </a:custGeom>
          <a:gradFill rotWithShape="1">
            <a:gsLst>
              <a:gs pos="0">
                <a:schemeClr val="bg1">
                  <a:gamma/>
                  <a:tint val="3137"/>
                  <a:invGamma/>
                </a:schemeClr>
              </a:gs>
              <a:gs pos="100000">
                <a:schemeClr val="bg1">
                  <a:alpha val="70000"/>
                </a:schemeClr>
              </a:gs>
            </a:gsLst>
            <a:lin ang="27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33" name="Freeform 9"/>
          <p:cNvSpPr>
            <a:spLocks/>
          </p:cNvSpPr>
          <p:nvPr/>
        </p:nvSpPr>
        <p:spPr bwMode="gray">
          <a:xfrm>
            <a:off x="-4763" y="5500688"/>
            <a:ext cx="1441451" cy="1358900"/>
          </a:xfrm>
          <a:custGeom>
            <a:avLst/>
            <a:gdLst>
              <a:gd name="T0" fmla="*/ 0 w 1089"/>
              <a:gd name="T1" fmla="*/ 0 h 1100"/>
              <a:gd name="T2" fmla="*/ 0 w 1089"/>
              <a:gd name="T3" fmla="*/ 1100 h 1100"/>
              <a:gd name="T4" fmla="*/ 1089 w 1089"/>
              <a:gd name="T5" fmla="*/ 1100 h 1100"/>
              <a:gd name="T6" fmla="*/ 0 w 1089"/>
              <a:gd name="T7" fmla="*/ 0 h 1100"/>
            </a:gdLst>
            <a:ahLst/>
            <a:cxnLst>
              <a:cxn ang="0">
                <a:pos x="T0" y="T1"/>
              </a:cxn>
              <a:cxn ang="0">
                <a:pos x="T2" y="T3"/>
              </a:cxn>
              <a:cxn ang="0">
                <a:pos x="T4" y="T5"/>
              </a:cxn>
              <a:cxn ang="0">
                <a:pos x="T6" y="T7"/>
              </a:cxn>
            </a:cxnLst>
            <a:rect l="0" t="0" r="r" b="b"/>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37" name="Line 13"/>
          <p:cNvSpPr>
            <a:spLocks noChangeShapeType="1"/>
          </p:cNvSpPr>
          <p:nvPr/>
        </p:nvSpPr>
        <p:spPr bwMode="gray">
          <a:xfrm>
            <a:off x="527050" y="0"/>
            <a:ext cx="0" cy="59102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38" name="Line 14"/>
          <p:cNvSpPr>
            <a:spLocks noChangeShapeType="1"/>
          </p:cNvSpPr>
          <p:nvPr/>
        </p:nvSpPr>
        <p:spPr bwMode="gray">
          <a:xfrm>
            <a:off x="1677988" y="0"/>
            <a:ext cx="0" cy="68326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39" name="Line 15"/>
          <p:cNvSpPr>
            <a:spLocks noChangeShapeType="1"/>
          </p:cNvSpPr>
          <p:nvPr/>
        </p:nvSpPr>
        <p:spPr bwMode="gray">
          <a:xfrm>
            <a:off x="2830513" y="0"/>
            <a:ext cx="0" cy="68611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0" name="Line 16"/>
          <p:cNvSpPr>
            <a:spLocks noChangeShapeType="1"/>
          </p:cNvSpPr>
          <p:nvPr/>
        </p:nvSpPr>
        <p:spPr bwMode="gray">
          <a:xfrm>
            <a:off x="3983038" y="0"/>
            <a:ext cx="0" cy="68754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1" name="Line 17"/>
          <p:cNvSpPr>
            <a:spLocks noChangeShapeType="1"/>
          </p:cNvSpPr>
          <p:nvPr/>
        </p:nvSpPr>
        <p:spPr bwMode="gray">
          <a:xfrm>
            <a:off x="5133975" y="388938"/>
            <a:ext cx="0" cy="6486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2" name="Line 18"/>
          <p:cNvSpPr>
            <a:spLocks noChangeShapeType="1"/>
          </p:cNvSpPr>
          <p:nvPr/>
        </p:nvSpPr>
        <p:spPr bwMode="gray">
          <a:xfrm>
            <a:off x="6286500" y="619125"/>
            <a:ext cx="0" cy="6256338"/>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3" name="Line 19"/>
          <p:cNvSpPr>
            <a:spLocks noChangeShapeType="1"/>
          </p:cNvSpPr>
          <p:nvPr/>
        </p:nvSpPr>
        <p:spPr bwMode="gray">
          <a:xfrm>
            <a:off x="7439025" y="773113"/>
            <a:ext cx="0" cy="6102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4" name="Line 20"/>
          <p:cNvSpPr>
            <a:spLocks noChangeShapeType="1"/>
          </p:cNvSpPr>
          <p:nvPr/>
        </p:nvSpPr>
        <p:spPr bwMode="gray">
          <a:xfrm>
            <a:off x="8591550" y="900113"/>
            <a:ext cx="0" cy="5975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6" name="Line 22"/>
          <p:cNvSpPr>
            <a:spLocks noChangeShapeType="1"/>
          </p:cNvSpPr>
          <p:nvPr/>
        </p:nvSpPr>
        <p:spPr bwMode="gray">
          <a:xfrm rot="5400000">
            <a:off x="2595563" y="-2176463"/>
            <a:ext cx="0" cy="51911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7" name="Line 23"/>
          <p:cNvSpPr>
            <a:spLocks noChangeShapeType="1"/>
          </p:cNvSpPr>
          <p:nvPr/>
        </p:nvSpPr>
        <p:spPr bwMode="gray">
          <a:xfrm rot="5400000">
            <a:off x="4578350" y="-303688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8" name="Line 24"/>
          <p:cNvSpPr>
            <a:spLocks noChangeShapeType="1"/>
          </p:cNvSpPr>
          <p:nvPr/>
        </p:nvSpPr>
        <p:spPr bwMode="gray">
          <a:xfrm rot="5400000">
            <a:off x="4578350" y="-191293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9" name="Line 25"/>
          <p:cNvSpPr>
            <a:spLocks noChangeShapeType="1"/>
          </p:cNvSpPr>
          <p:nvPr/>
        </p:nvSpPr>
        <p:spPr bwMode="gray">
          <a:xfrm rot="5400000">
            <a:off x="4579938" y="-788988"/>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0" name="Line 26"/>
          <p:cNvSpPr>
            <a:spLocks noChangeShapeType="1"/>
          </p:cNvSpPr>
          <p:nvPr/>
        </p:nvSpPr>
        <p:spPr bwMode="gray">
          <a:xfrm rot="5400000">
            <a:off x="4579938" y="334962"/>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1" name="Line 27"/>
          <p:cNvSpPr>
            <a:spLocks noChangeShapeType="1"/>
          </p:cNvSpPr>
          <p:nvPr/>
        </p:nvSpPr>
        <p:spPr bwMode="gray">
          <a:xfrm rot="5400000">
            <a:off x="4905376" y="1824037"/>
            <a:ext cx="0" cy="84232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2" name="Rectangle 28"/>
          <p:cNvSpPr>
            <a:spLocks noChangeArrowheads="1"/>
          </p:cNvSpPr>
          <p:nvPr/>
        </p:nvSpPr>
        <p:spPr bwMode="gray">
          <a:xfrm>
            <a:off x="4005263" y="2692400"/>
            <a:ext cx="1128712" cy="1079500"/>
          </a:xfrm>
          <a:prstGeom prst="rect">
            <a:avLst/>
          </a:prstGeom>
          <a:solidFill>
            <a:srgbClr val="FFFFFF">
              <a:alpha val="25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3" name="Rectangle 29"/>
          <p:cNvSpPr>
            <a:spLocks noChangeArrowheads="1"/>
          </p:cNvSpPr>
          <p:nvPr/>
        </p:nvSpPr>
        <p:spPr bwMode="gray">
          <a:xfrm>
            <a:off x="7459663" y="4937125"/>
            <a:ext cx="1120775" cy="1079500"/>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4" name="Rectangle 30"/>
          <p:cNvSpPr>
            <a:spLocks noChangeArrowheads="1"/>
          </p:cNvSpPr>
          <p:nvPr/>
        </p:nvSpPr>
        <p:spPr bwMode="gray">
          <a:xfrm>
            <a:off x="549275" y="3808413"/>
            <a:ext cx="1128713" cy="1079500"/>
          </a:xfrm>
          <a:prstGeom prst="rect">
            <a:avLst/>
          </a:prstGeom>
          <a:solidFill>
            <a:srgbClr val="FFFFFF">
              <a:alpha val="2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5" name="Rectangle 31"/>
          <p:cNvSpPr>
            <a:spLocks noChangeArrowheads="1"/>
          </p:cNvSpPr>
          <p:nvPr/>
        </p:nvSpPr>
        <p:spPr bwMode="gray">
          <a:xfrm>
            <a:off x="6307138" y="6064250"/>
            <a:ext cx="1128712" cy="796925"/>
          </a:xfrm>
          <a:prstGeom prst="rect">
            <a:avLst/>
          </a:prstGeom>
          <a:solidFill>
            <a:srgbClr val="FFFFFF">
              <a:alpha val="2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6" name="Rectangle 32"/>
          <p:cNvSpPr>
            <a:spLocks noChangeArrowheads="1"/>
          </p:cNvSpPr>
          <p:nvPr/>
        </p:nvSpPr>
        <p:spPr bwMode="gray">
          <a:xfrm>
            <a:off x="2846388" y="0"/>
            <a:ext cx="1128712" cy="404813"/>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7" name="Rectangle 33"/>
          <p:cNvSpPr>
            <a:spLocks noChangeArrowheads="1"/>
          </p:cNvSpPr>
          <p:nvPr/>
        </p:nvSpPr>
        <p:spPr bwMode="gray">
          <a:xfrm>
            <a:off x="2852738" y="4938713"/>
            <a:ext cx="1120775" cy="1079500"/>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8" name="Rectangle 34"/>
          <p:cNvSpPr>
            <a:spLocks noChangeArrowheads="1"/>
          </p:cNvSpPr>
          <p:nvPr/>
        </p:nvSpPr>
        <p:spPr bwMode="gray">
          <a:xfrm>
            <a:off x="6300788" y="1566863"/>
            <a:ext cx="1120775" cy="1079500"/>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27" name="Rectangle 3"/>
          <p:cNvSpPr>
            <a:spLocks noGrp="1" noChangeArrowheads="1"/>
          </p:cNvSpPr>
          <p:nvPr>
            <p:ph type="body" idx="1"/>
          </p:nvPr>
        </p:nvSpPr>
        <p:spPr bwMode="gray">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gray">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ea typeface="宋体" charset="-122"/>
              </a:defRPr>
            </a:lvl1pPr>
          </a:lstStyle>
          <a:p>
            <a:fld id="{530820CF-B880-4189-942D-D702A7CBA730}" type="datetimeFigureOut">
              <a:rPr lang="zh-CN" altLang="en-US" smtClean="0"/>
              <a:pPr/>
              <a:t>2019/9/9</a:t>
            </a:fld>
            <a:endParaRPr lang="zh-CN" altLang="en-US" dirty="0"/>
          </a:p>
        </p:txBody>
      </p:sp>
      <p:sp>
        <p:nvSpPr>
          <p:cNvPr id="1029" name="Rectangle 5"/>
          <p:cNvSpPr>
            <a:spLocks noGrp="1" noChangeArrowheads="1"/>
          </p:cNvSpPr>
          <p:nvPr>
            <p:ph type="ftr" sz="quarter" idx="3"/>
          </p:nvPr>
        </p:nvSpPr>
        <p:spPr bwMode="gray">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endParaRPr lang="zh-CN" altLang="en-US"/>
          </a:p>
        </p:txBody>
      </p:sp>
      <p:sp>
        <p:nvSpPr>
          <p:cNvPr id="1030" name="Rectangle 6"/>
          <p:cNvSpPr>
            <a:spLocks noGrp="1" noChangeArrowheads="1"/>
          </p:cNvSpPr>
          <p:nvPr>
            <p:ph type="sldNum" sz="quarter" idx="4"/>
          </p:nvPr>
        </p:nvSpPr>
        <p:spPr bwMode="gray">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fld id="{0C913308-F349-4B6D-A68A-DD1791B4A57B}" type="slidenum">
              <a:rPr lang="zh-CN" altLang="en-US" smtClean="0"/>
              <a:pPr/>
              <a:t>‹#›</a:t>
            </a:fld>
            <a:endParaRPr lang="zh-CN" altLang="en-US"/>
          </a:p>
        </p:txBody>
      </p:sp>
      <p:sp>
        <p:nvSpPr>
          <p:cNvPr id="1060" name="Freeform 36"/>
          <p:cNvSpPr>
            <a:spLocks/>
          </p:cNvSpPr>
          <p:nvPr/>
        </p:nvSpPr>
        <p:spPr bwMode="gray">
          <a:xfrm>
            <a:off x="4041775" y="0"/>
            <a:ext cx="5105400" cy="739775"/>
          </a:xfrm>
          <a:custGeom>
            <a:avLst/>
            <a:gdLst>
              <a:gd name="T0" fmla="*/ 3130 w 3130"/>
              <a:gd name="T1" fmla="*/ 453 h 453"/>
              <a:gd name="T2" fmla="*/ 3130 w 3130"/>
              <a:gd name="T3" fmla="*/ 0 h 453"/>
              <a:gd name="T4" fmla="*/ 0 w 3130"/>
              <a:gd name="T5" fmla="*/ 0 h 453"/>
              <a:gd name="T6" fmla="*/ 3130 w 3130"/>
              <a:gd name="T7" fmla="*/ 453 h 453"/>
            </a:gdLst>
            <a:ahLst/>
            <a:cxnLst>
              <a:cxn ang="0">
                <a:pos x="T0" y="T1"/>
              </a:cxn>
              <a:cxn ang="0">
                <a:pos x="T2" y="T3"/>
              </a:cxn>
              <a:cxn ang="0">
                <a:pos x="T4" y="T5"/>
              </a:cxn>
              <a:cxn ang="0">
                <a:pos x="T6" y="T7"/>
              </a:cxn>
            </a:cxnLst>
            <a:rect l="0" t="0" r="r" b="b"/>
            <a:pathLst>
              <a:path w="3130" h="453">
                <a:moveTo>
                  <a:pt x="3130" y="453"/>
                </a:moveTo>
                <a:cubicBezTo>
                  <a:pt x="3130" y="226"/>
                  <a:pt x="3130" y="0"/>
                  <a:pt x="3130" y="0"/>
                </a:cubicBezTo>
                <a:lnTo>
                  <a:pt x="0" y="0"/>
                </a:lnTo>
                <a:cubicBezTo>
                  <a:pt x="0" y="0"/>
                  <a:pt x="1298" y="389"/>
                  <a:pt x="3130" y="453"/>
                </a:cubicBezTo>
                <a:close/>
              </a:path>
            </a:pathLst>
          </a:custGeom>
          <a:solidFill>
            <a:schemeClr va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26" name="Rectangle 2"/>
          <p:cNvSpPr>
            <a:spLocks noGrp="1" noChangeArrowheads="1"/>
          </p:cNvSpPr>
          <p:nvPr>
            <p:ph type="title"/>
          </p:nvPr>
        </p:nvSpPr>
        <p:spPr bwMode="black">
          <a:xfrm>
            <a:off x="457200" y="325438"/>
            <a:ext cx="8229600" cy="927100"/>
          </a:xfrm>
          <a:prstGeom prst="rect">
            <a:avLst/>
          </a:prstGeom>
          <a:noFill/>
          <a:ln>
            <a:noFill/>
          </a:ln>
          <a:effectLst>
            <a:outerShdw dist="35921" dir="2700000" algn="ctr" rotWithShape="0">
              <a:srgbClr val="FFFFFF"/>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pic>
        <p:nvPicPr>
          <p:cNvPr id="1061" name="Picture 37" descr="water"/>
          <p:cNvPicPr>
            <a:picLocks noChangeAspect="1" noChangeArrowheads="1"/>
          </p:cNvPicPr>
          <p:nvPr/>
        </p:nvPicPr>
        <p:blipFill>
          <a:blip r:embed="rId18" cstate="print">
            <a:extLst>
              <a:ext uri="{28A0092B-C50C-407E-A947-70E740481C1C}">
                <a14:useLocalDpi xmlns="" xmlns:a14="http://schemas.microsoft.com/office/drawing/2010/main" val="0"/>
              </a:ext>
            </a:extLst>
          </a:blip>
          <a:srcRect l="22409" t="16374" b="27486"/>
          <a:stretch>
            <a:fillRect/>
          </a:stretch>
        </p:blipFill>
        <p:spPr bwMode="gray">
          <a:xfrm rot="786797">
            <a:off x="6629400" y="-381000"/>
            <a:ext cx="2417763" cy="19954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40789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2"/>
                                          </p:val>
                                        </p:tav>
                                        <p:tav tm="100000">
                                          <p:val>
                                            <p:strVal val="#ppt_x"/>
                                          </p:val>
                                        </p:tav>
                                      </p:tavLst>
                                    </p:anim>
                                    <p:anim calcmode="lin" valueType="num">
                                      <p:cBhvr>
                                        <p:cTn id="8" dur="5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26"/>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60"/>
                                        </p:tgtEl>
                                        <p:attrNameLst>
                                          <p:attrName>style.visibility</p:attrName>
                                        </p:attrNameLst>
                                      </p:cBhvr>
                                      <p:to>
                                        <p:strVal val="visible"/>
                                      </p:to>
                                    </p:set>
                                    <p:animEffect transition="in" filter="fade">
                                      <p:cBhvr>
                                        <p:cTn id="13" dur="1000"/>
                                        <p:tgtEl>
                                          <p:spTgt spid="1060"/>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033"/>
                                        </p:tgtEl>
                                        <p:attrNameLst>
                                          <p:attrName>style.visibility</p:attrName>
                                        </p:attrNameLst>
                                      </p:cBhvr>
                                      <p:to>
                                        <p:strVal val="visible"/>
                                      </p:to>
                                    </p:set>
                                    <p:animEffect transition="in" filter="fade">
                                      <p:cBhvr>
                                        <p:cTn id="16" dur="1000"/>
                                        <p:tgtEl>
                                          <p:spTgt spid="1033"/>
                                        </p:tgtEl>
                                      </p:cBhvr>
                                    </p:animEffect>
                                  </p:childTnLst>
                                </p:cTn>
                              </p:par>
                            </p:childTnLst>
                          </p:cTn>
                        </p:par>
                        <p:par>
                          <p:cTn id="17" fill="hold" nodeType="afterGroup">
                            <p:stCondLst>
                              <p:cond delay="2000"/>
                            </p:stCondLst>
                            <p:childTnLst>
                              <p:par>
                                <p:cTn id="18" presetID="1" presetClass="emph" presetSubtype="2" fill="hold" nodeType="afterEffect">
                                  <p:stCondLst>
                                    <p:cond delay="0"/>
                                  </p:stCondLst>
                                  <p:childTnLst>
                                    <p:animClr clrSpc="rgb" dir="cw">
                                      <p:cBhvr>
                                        <p:cTn id="19" dur="1000" fill="hold"/>
                                        <p:tgtEl>
                                          <p:spTgt spid="1060"/>
                                        </p:tgtEl>
                                        <p:attrNameLst>
                                          <p:attrName>fillcolor</p:attrName>
                                        </p:attrNameLst>
                                      </p:cBhvr>
                                      <p:to>
                                        <a:schemeClr val="folHlink"/>
                                      </p:to>
                                    </p:animClr>
                                    <p:set>
                                      <p:cBhvr>
                                        <p:cTn id="20" dur="1000" fill="hold"/>
                                        <p:tgtEl>
                                          <p:spTgt spid="1060"/>
                                        </p:tgtEl>
                                        <p:attrNameLst>
                                          <p:attrName>fill.type</p:attrName>
                                        </p:attrNameLst>
                                      </p:cBhvr>
                                      <p:to>
                                        <p:strVal val="solid"/>
                                      </p:to>
                                    </p:set>
                                    <p:set>
                                      <p:cBhvr>
                                        <p:cTn id="21" dur="1000" fill="hold"/>
                                        <p:tgtEl>
                                          <p:spTgt spid="1060"/>
                                        </p:tgtEl>
                                        <p:attrNameLst>
                                          <p:attrName>fill.on</p:attrName>
                                        </p:attrNameLst>
                                      </p:cBhvr>
                                      <p:to>
                                        <p:strVal val="true"/>
                                      </p:to>
                                    </p:set>
                                  </p:childTnLst>
                                </p:cTn>
                              </p:par>
                              <p:par>
                                <p:cTn id="22" presetID="1" presetClass="emph" presetSubtype="2" fill="hold" nodeType="withEffect">
                                  <p:stCondLst>
                                    <p:cond delay="700"/>
                                  </p:stCondLst>
                                  <p:childTnLst>
                                    <p:animClr clrSpc="rgb" dir="cw">
                                      <p:cBhvr>
                                        <p:cTn id="23" dur="1000" fill="hold"/>
                                        <p:tgtEl>
                                          <p:spTgt spid="1033"/>
                                        </p:tgtEl>
                                        <p:attrNameLst>
                                          <p:attrName>fillcolor</p:attrName>
                                        </p:attrNameLst>
                                      </p:cBhvr>
                                      <p:to>
                                        <a:schemeClr val="accent1"/>
                                      </p:to>
                                    </p:animClr>
                                    <p:set>
                                      <p:cBhvr>
                                        <p:cTn id="24" dur="1000" fill="hold"/>
                                        <p:tgtEl>
                                          <p:spTgt spid="1033"/>
                                        </p:tgtEl>
                                        <p:attrNameLst>
                                          <p:attrName>fill.type</p:attrName>
                                        </p:attrNameLst>
                                      </p:cBhvr>
                                      <p:to>
                                        <p:strVal val="solid"/>
                                      </p:to>
                                    </p:set>
                                    <p:set>
                                      <p:cBhvr>
                                        <p:cTn id="25" dur="1000" fill="hold"/>
                                        <p:tgtEl>
                                          <p:spTgt spid="10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1060" grpId="0" animBg="1"/>
      <p:bldP spid="1026" grpId="0"/>
    </p:bldLst>
  </p:timing>
  <p:txStyles>
    <p:titleStyle>
      <a:lvl1pPr algn="l"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400" b="1">
          <a:solidFill>
            <a:schemeClr val="tx2"/>
          </a:solidFill>
          <a:latin typeface="Arial" charset="0"/>
        </a:defRPr>
      </a:lvl2pPr>
      <a:lvl3pPr algn="l" rtl="0" eaLnBrk="1" fontAlgn="base" hangingPunct="1">
        <a:spcBef>
          <a:spcPct val="0"/>
        </a:spcBef>
        <a:spcAft>
          <a:spcPct val="0"/>
        </a:spcAft>
        <a:defRPr sz="4400" b="1">
          <a:solidFill>
            <a:schemeClr val="tx2"/>
          </a:solidFill>
          <a:latin typeface="Arial" charset="0"/>
        </a:defRPr>
      </a:lvl3pPr>
      <a:lvl4pPr algn="l" rtl="0" eaLnBrk="1" fontAlgn="base" hangingPunct="1">
        <a:spcBef>
          <a:spcPct val="0"/>
        </a:spcBef>
        <a:spcAft>
          <a:spcPct val="0"/>
        </a:spcAft>
        <a:defRPr sz="4400" b="1">
          <a:solidFill>
            <a:schemeClr val="tx2"/>
          </a:solidFill>
          <a:latin typeface="Arial" charset="0"/>
        </a:defRPr>
      </a:lvl4pPr>
      <a:lvl5pPr algn="l" rtl="0" eaLnBrk="1" fontAlgn="base" hangingPunct="1">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08.xml"/><Relationship Id="rId2" Type="http://schemas.openxmlformats.org/officeDocument/2006/relationships/slide" Target="slide61.xml"/><Relationship Id="rId1" Type="http://schemas.openxmlformats.org/officeDocument/2006/relationships/slideLayout" Target="../slideLayouts/slideLayout2.xml"/><Relationship Id="rId6" Type="http://schemas.openxmlformats.org/officeDocument/2006/relationships/slide" Target="slide53.xml"/><Relationship Id="rId5" Type="http://schemas.openxmlformats.org/officeDocument/2006/relationships/slide" Target="slide56.xml"/><Relationship Id="rId4" Type="http://schemas.openxmlformats.org/officeDocument/2006/relationships/slide" Target="slide5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285720" y="1928802"/>
            <a:ext cx="8229600" cy="1470025"/>
          </a:xfrm>
        </p:spPr>
        <p:txBody>
          <a:bodyPr/>
          <a:lstStyle/>
          <a:p>
            <a:r>
              <a:rPr lang="zh-CN" altLang="en-US" sz="5400" b="1" dirty="0" smtClean="0">
                <a:latin typeface="华文新魏" pitchFamily="2" charset="-122"/>
                <a:ea typeface="华文新魏" pitchFamily="2" charset="-122"/>
              </a:rPr>
              <a:t>           第</a:t>
            </a:r>
            <a:r>
              <a:rPr lang="en-US" altLang="zh-CN" sz="5400" smtClean="0">
                <a:latin typeface="华文新魏" pitchFamily="2" charset="-122"/>
                <a:ea typeface="华文新魏" pitchFamily="2" charset="-122"/>
              </a:rPr>
              <a:t>7</a:t>
            </a:r>
            <a:r>
              <a:rPr lang="zh-CN" altLang="en-US" sz="5400" b="1" smtClean="0">
                <a:latin typeface="华文新魏" pitchFamily="2" charset="-122"/>
                <a:ea typeface="华文新魏" pitchFamily="2" charset="-122"/>
              </a:rPr>
              <a:t>讲</a:t>
            </a:r>
            <a:r>
              <a:rPr lang="en-US" altLang="zh-CN" sz="5400" b="1" dirty="0" smtClean="0">
                <a:latin typeface="华文新魏" pitchFamily="2" charset="-122"/>
                <a:ea typeface="华文新魏" pitchFamily="2" charset="-122"/>
              </a:rPr>
              <a:t/>
            </a:r>
            <a:br>
              <a:rPr lang="en-US" altLang="zh-CN" sz="5400" b="1" dirty="0" smtClean="0">
                <a:latin typeface="华文新魏" pitchFamily="2" charset="-122"/>
                <a:ea typeface="华文新魏" pitchFamily="2" charset="-122"/>
              </a:rPr>
            </a:br>
            <a:r>
              <a:rPr lang="en-US" altLang="zh-CN" sz="5400" dirty="0" smtClean="0">
                <a:latin typeface="华文新魏" pitchFamily="2" charset="-122"/>
                <a:ea typeface="华文新魏" pitchFamily="2" charset="-122"/>
              </a:rPr>
              <a:t>        </a:t>
            </a:r>
            <a:r>
              <a:rPr lang="zh-CN" altLang="en-US" sz="5400" b="1" dirty="0" smtClean="0">
                <a:latin typeface="华文新魏" pitchFamily="2" charset="-122"/>
                <a:ea typeface="华文新魏" pitchFamily="2" charset="-122"/>
              </a:rPr>
              <a:t>金融市场</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20688"/>
            <a:ext cx="9036496" cy="4525963"/>
          </a:xfrm>
        </p:spPr>
        <p:txBody>
          <a:bodyPr/>
          <a:lstStyle/>
          <a:p>
            <a:pPr marL="0" indent="0">
              <a:lnSpc>
                <a:spcPct val="150000"/>
              </a:lnSpc>
              <a:buNone/>
            </a:pPr>
            <a:r>
              <a:rPr lang="en-US" altLang="zh-CN" b="1" dirty="0" smtClean="0">
                <a:solidFill>
                  <a:srgbClr val="0070C0"/>
                </a:solidFill>
                <a:latin typeface="Times New Roman" pitchFamily="18" charset="0"/>
                <a:ea typeface="楷体_GB2312" pitchFamily="49" charset="-122"/>
                <a:cs typeface="Times New Roman" pitchFamily="18" charset="0"/>
                <a:sym typeface="Wingdings 2" pitchFamily="18" charset="2"/>
              </a:rPr>
              <a:t>3</a:t>
            </a:r>
            <a:r>
              <a:rPr lang="zh-CN" altLang="en-US" b="1" dirty="0" smtClean="0">
                <a:solidFill>
                  <a:srgbClr val="0070C0"/>
                </a:solidFill>
                <a:latin typeface="Times New Roman" pitchFamily="18" charset="0"/>
                <a:ea typeface="楷体_GB2312" pitchFamily="49" charset="-122"/>
                <a:cs typeface="Times New Roman" pitchFamily="18" charset="0"/>
                <a:sym typeface="Wingdings 2" pitchFamily="18" charset="2"/>
              </a:rPr>
              <a:t>、</a:t>
            </a:r>
            <a:r>
              <a:rPr lang="zh-CN" altLang="en-US" b="1" dirty="0" smtClean="0">
                <a:solidFill>
                  <a:srgbClr val="0070C0"/>
                </a:solidFill>
                <a:latin typeface="Times New Roman" pitchFamily="18" charset="0"/>
                <a:ea typeface="楷体_GB2312" pitchFamily="49" charset="-122"/>
                <a:cs typeface="Times New Roman" pitchFamily="18" charset="0"/>
              </a:rPr>
              <a:t>国际资本流动与国际金融市场的形成</a:t>
            </a:r>
            <a:endParaRPr lang="en-US" altLang="zh-CN" b="1" dirty="0" smtClean="0">
              <a:solidFill>
                <a:srgbClr val="0070C0"/>
              </a:solidFill>
              <a:latin typeface="Times New Roman" pitchFamily="18" charset="0"/>
              <a:ea typeface="楷体_GB2312" pitchFamily="49" charset="-122"/>
              <a:cs typeface="Times New Roman" pitchFamily="18" charset="0"/>
            </a:endParaRPr>
          </a:p>
          <a:p>
            <a:pPr marL="0" indent="0">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Times New Roman" pitchFamily="18" charset="0"/>
                <a:ea typeface="楷体_GB2312" pitchFamily="49" charset="-122"/>
                <a:cs typeface="Times New Roman" pitchFamily="18" charset="0"/>
              </a:rPr>
              <a:t>在开放经济条件下，当投融资活动跨越国界，就形成了国际资本流动，进而产生了国际金融市场。</a:t>
            </a:r>
          </a:p>
          <a:p>
            <a:pPr marL="0" indent="0">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Times New Roman" pitchFamily="18" charset="0"/>
                <a:ea typeface="楷体_GB2312" pitchFamily="49" charset="-122"/>
                <a:cs typeface="Times New Roman" pitchFamily="18" charset="0"/>
              </a:rPr>
              <a:t>国际资本流动是指跨越国界从一个国家或地区向另一个国家或地区流动。</a:t>
            </a:r>
            <a:endParaRPr lang="en-US" altLang="zh-CN" sz="2800" dirty="0" smtClean="0">
              <a:latin typeface="Times New Roman" pitchFamily="18" charset="0"/>
              <a:ea typeface="楷体_GB2312" pitchFamily="49" charset="-122"/>
              <a:cs typeface="Times New Roman" pitchFamily="18" charset="0"/>
            </a:endParaRPr>
          </a:p>
          <a:p>
            <a:pPr marL="0" indent="0">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Times New Roman" pitchFamily="18" charset="0"/>
                <a:ea typeface="楷体_GB2312" pitchFamily="49" charset="-122"/>
                <a:cs typeface="Times New Roman" pitchFamily="18" charset="0"/>
              </a:rPr>
              <a:t>根据资本的使用或交易期限不同，可以将国际资本流动分为</a:t>
            </a:r>
            <a:r>
              <a:rPr lang="zh-CN" altLang="en-US" sz="2800" b="1" u="sng" dirty="0" smtClean="0">
                <a:latin typeface="Times New Roman" pitchFamily="18" charset="0"/>
                <a:ea typeface="楷体_GB2312" pitchFamily="49" charset="-122"/>
                <a:cs typeface="Times New Roman" pitchFamily="18" charset="0"/>
              </a:rPr>
              <a:t>长期资本流动</a:t>
            </a:r>
            <a:r>
              <a:rPr lang="zh-CN" altLang="en-US" sz="2800" dirty="0" smtClean="0">
                <a:latin typeface="Times New Roman" pitchFamily="18" charset="0"/>
                <a:ea typeface="楷体_GB2312" pitchFamily="49" charset="-122"/>
                <a:cs typeface="Times New Roman" pitchFamily="18" charset="0"/>
              </a:rPr>
              <a:t>和</a:t>
            </a:r>
            <a:r>
              <a:rPr lang="zh-CN" altLang="en-US" sz="2800" b="1" u="sng" dirty="0" smtClean="0">
                <a:latin typeface="Times New Roman" pitchFamily="18" charset="0"/>
                <a:ea typeface="楷体_GB2312" pitchFamily="49" charset="-122"/>
                <a:cs typeface="Times New Roman" pitchFamily="18" charset="0"/>
              </a:rPr>
              <a:t>短期资本流动</a:t>
            </a:r>
            <a:r>
              <a:rPr lang="zh-CN" altLang="en-US" sz="2800" dirty="0" smtClean="0">
                <a:latin typeface="Times New Roman" pitchFamily="18" charset="0"/>
                <a:ea typeface="楷体_GB2312" pitchFamily="49" charset="-122"/>
                <a:cs typeface="Times New Roman" pitchFamily="18" charset="0"/>
              </a:rPr>
              <a:t>。</a:t>
            </a:r>
            <a:endParaRPr lang="en-US" altLang="zh-CN" sz="2800" dirty="0" smtClean="0">
              <a:latin typeface="Times New Roman" pitchFamily="18" charset="0"/>
              <a:ea typeface="楷体_GB2312"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7856"/>
            <a:ext cx="8229600" cy="927100"/>
          </a:xfrm>
        </p:spPr>
        <p:txBody>
          <a:bodyPr/>
          <a:lstStyle/>
          <a:p>
            <a:pPr algn="ctr"/>
            <a:r>
              <a:rPr lang="zh-CN" altLang="en-US" sz="2800" dirty="0" smtClean="0">
                <a:latin typeface="楷体_GB2312" panose="02010609030101010101" pitchFamily="49" charset="-122"/>
                <a:ea typeface="楷体_GB2312" panose="02010609030101010101" pitchFamily="49" charset="-122"/>
              </a:rPr>
              <a:t>远期（期货）合约的到期时的收益</a:t>
            </a:r>
            <a:r>
              <a:rPr lang="en-US" altLang="zh-CN" sz="2800" dirty="0" smtClean="0">
                <a:latin typeface="楷体_GB2312" panose="02010609030101010101" pitchFamily="49" charset="-122"/>
                <a:ea typeface="楷体_GB2312" panose="02010609030101010101" pitchFamily="49" charset="-122"/>
              </a:rPr>
              <a:t>(</a:t>
            </a:r>
            <a:r>
              <a:rPr lang="zh-CN" altLang="en-US" sz="2800" dirty="0" smtClean="0">
                <a:latin typeface="楷体_GB2312" panose="02010609030101010101" pitchFamily="49" charset="-122"/>
                <a:ea typeface="楷体_GB2312" panose="02010609030101010101" pitchFamily="49" charset="-122"/>
              </a:rPr>
              <a:t>或内在价值）</a:t>
            </a:r>
            <a:endParaRPr lang="zh-CN" altLang="en-US" sz="2800" dirty="0">
              <a:latin typeface="楷体_GB2312" panose="02010609030101010101" pitchFamily="49" charset="-122"/>
              <a:ea typeface="楷体_GB2312" panose="02010609030101010101" pitchFamily="49" charset="-122"/>
            </a:endParaRPr>
          </a:p>
        </p:txBody>
      </p:sp>
      <p:sp>
        <p:nvSpPr>
          <p:cNvPr id="4" name="TextBox 3"/>
          <p:cNvSpPr txBox="1"/>
          <p:nvPr/>
        </p:nvSpPr>
        <p:spPr>
          <a:xfrm>
            <a:off x="342492" y="620688"/>
            <a:ext cx="8424936" cy="1384995"/>
          </a:xfrm>
          <a:prstGeom prst="rect">
            <a:avLst/>
          </a:prstGeom>
          <a:noFill/>
        </p:spPr>
        <p:txBody>
          <a:bodyPr wrap="square" rtlCol="0">
            <a:spAutoFit/>
          </a:bodyPr>
          <a:lstStyle/>
          <a:p>
            <a:r>
              <a:rPr lang="zh-CN" altLang="en-US" sz="2800" dirty="0" smtClean="0">
                <a:latin typeface="楷体_GB2312" panose="02010609030101010101" pitchFamily="49" charset="-122"/>
                <a:ea typeface="楷体_GB2312" panose="02010609030101010101" pitchFamily="49" charset="-122"/>
                <a:cs typeface="Times New Roman" pitchFamily="18" charset="0"/>
              </a:rPr>
              <a:t>现</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货到期时价值为</a:t>
            </a:r>
            <a:r>
              <a:rPr lang="en-US" altLang="zh-CN" sz="2800" dirty="0" smtClean="0">
                <a:latin typeface="Times New Roman" panose="02020603050405020304" pitchFamily="18" charset="0"/>
                <a:ea typeface="楷体_GB2312" panose="02010609030101010101" pitchFamily="49" charset="-122"/>
                <a:cs typeface="Times New Roman" panose="02020603050405020304" pitchFamily="18" charset="0"/>
              </a:rPr>
              <a:t>S</a:t>
            </a:r>
            <a:r>
              <a:rPr lang="en-US" altLang="zh-CN" sz="1400" dirty="0" smtClean="0">
                <a:latin typeface="Times New Roman" panose="02020603050405020304" pitchFamily="18" charset="0"/>
                <a:ea typeface="楷体_GB2312" panose="02010609030101010101" pitchFamily="49" charset="-122"/>
                <a:cs typeface="Times New Roman" panose="02020603050405020304" pitchFamily="18" charset="0"/>
              </a:rPr>
              <a:t>T</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，远期合约的协议价格为</a:t>
            </a:r>
            <a:r>
              <a:rPr lang="en-US" altLang="zh-CN" sz="2800" dirty="0" smtClean="0">
                <a:latin typeface="Times New Roman" panose="02020603050405020304" pitchFamily="18" charset="0"/>
                <a:ea typeface="楷体_GB2312" panose="02010609030101010101" pitchFamily="49" charset="-122"/>
                <a:cs typeface="Times New Roman" panose="02020603050405020304" pitchFamily="18" charset="0"/>
              </a:rPr>
              <a:t>K</a:t>
            </a:r>
          </a:p>
          <a:p>
            <a:pPr marL="457200" indent="-457200">
              <a:buClr>
                <a:srgbClr val="FF0000"/>
              </a:buClr>
              <a:buFont typeface="Wingdings" panose="05000000000000000000" pitchFamily="2" charset="2"/>
              <a:buChar char="Ø"/>
            </a:pP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远期合约多头到期时的收益为</a:t>
            </a:r>
            <a:r>
              <a:rPr lang="en-US" altLang="zh-CN" sz="28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S</a:t>
            </a:r>
            <a:r>
              <a:rPr lang="en-US" altLang="zh-CN" sz="14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T </a:t>
            </a:r>
            <a:r>
              <a:rPr lang="en-US" altLang="zh-CN" sz="2800" dirty="0" smtClean="0">
                <a:latin typeface="Times New Roman" panose="02020603050405020304" pitchFamily="18" charset="0"/>
                <a:ea typeface="楷体_GB2312" panose="02010609030101010101" pitchFamily="49" charset="-122"/>
                <a:cs typeface="Times New Roman" panose="02020603050405020304" pitchFamily="18" charset="0"/>
              </a:rPr>
              <a:t>-K,</a:t>
            </a:r>
            <a:r>
              <a:rPr lang="zh-CN" altLang="en-US" sz="2800" dirty="0">
                <a:latin typeface="Times New Roman" panose="02020603050405020304" pitchFamily="18" charset="0"/>
                <a:ea typeface="楷体_GB2312" panose="02010609030101010101" pitchFamily="49" charset="-122"/>
                <a:cs typeface="Times New Roman" panose="02020603050405020304" pitchFamily="18" charset="0"/>
              </a:rPr>
              <a:t>远期</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合约</a:t>
            </a:r>
            <a:endParaRPr lang="en-US" altLang="zh-CN" sz="28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457200" indent="-457200">
              <a:buClr>
                <a:srgbClr val="FF0000"/>
              </a:buClr>
              <a:buFont typeface="Wingdings" panose="05000000000000000000" pitchFamily="2" charset="2"/>
              <a:buChar char="Ø"/>
            </a:pP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空头到期时的收益为</a:t>
            </a:r>
            <a:r>
              <a:rPr lang="en-US" altLang="zh-CN" sz="2800" dirty="0">
                <a:latin typeface="Times New Roman" panose="02020603050405020304" pitchFamily="18" charset="0"/>
                <a:ea typeface="楷体_GB2312" panose="02010609030101010101" pitchFamily="49" charset="-122"/>
                <a:cs typeface="Times New Roman" panose="02020603050405020304" pitchFamily="18" charset="0"/>
              </a:rPr>
              <a:t>K- S</a:t>
            </a:r>
            <a:r>
              <a:rPr lang="en-US" altLang="zh-CN" sz="1400" dirty="0">
                <a:latin typeface="Times New Roman" panose="02020603050405020304" pitchFamily="18" charset="0"/>
                <a:ea typeface="楷体_GB2312" panose="02010609030101010101" pitchFamily="49" charset="-122"/>
                <a:cs typeface="Times New Roman" panose="02020603050405020304" pitchFamily="18" charset="0"/>
              </a:rPr>
              <a:t>T </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zh-CN" altLang="en-US" sz="2800" dirty="0">
              <a:latin typeface="Times New Roman" panose="02020603050405020304" pitchFamily="18" charset="0"/>
              <a:ea typeface="楷体_GB2312" panose="02010609030101010101" pitchFamily="49" charset="-122"/>
              <a:cs typeface="Times New Roman" panose="02020603050405020304" pitchFamily="18" charset="0"/>
            </a:endParaRPr>
          </a:p>
        </p:txBody>
      </p:sp>
      <p:cxnSp>
        <p:nvCxnSpPr>
          <p:cNvPr id="5" name="直接箭头连接符 2"/>
          <p:cNvCxnSpPr>
            <a:cxnSpLocks noChangeShapeType="1"/>
          </p:cNvCxnSpPr>
          <p:nvPr/>
        </p:nvCxnSpPr>
        <p:spPr bwMode="auto">
          <a:xfrm>
            <a:off x="686524" y="4032603"/>
            <a:ext cx="2928938" cy="1587"/>
          </a:xfrm>
          <a:prstGeom prst="straightConnector1">
            <a:avLst/>
          </a:prstGeom>
          <a:noFill/>
          <a:ln w="9525" algn="ctr">
            <a:solidFill>
              <a:schemeClr val="tx1"/>
            </a:solidFill>
            <a:miter lim="800000"/>
            <a:headEnd/>
            <a:tailEnd type="arrow" w="med" len="med"/>
          </a:ln>
        </p:spPr>
      </p:cxnSp>
      <p:cxnSp>
        <p:nvCxnSpPr>
          <p:cNvPr id="6" name="直接箭头连接符 4"/>
          <p:cNvCxnSpPr>
            <a:cxnSpLocks noChangeShapeType="1"/>
          </p:cNvCxnSpPr>
          <p:nvPr/>
        </p:nvCxnSpPr>
        <p:spPr bwMode="auto">
          <a:xfrm rot="5400000" flipH="1" flipV="1">
            <a:off x="-815250" y="3818290"/>
            <a:ext cx="3001962" cy="1587"/>
          </a:xfrm>
          <a:prstGeom prst="straightConnector1">
            <a:avLst/>
          </a:prstGeom>
          <a:noFill/>
          <a:ln w="9525" algn="ctr">
            <a:solidFill>
              <a:schemeClr val="tx1"/>
            </a:solidFill>
            <a:miter lim="800000"/>
            <a:headEnd/>
            <a:tailEnd type="arrow" w="med" len="med"/>
          </a:ln>
        </p:spPr>
      </p:cxnSp>
      <p:cxnSp>
        <p:nvCxnSpPr>
          <p:cNvPr id="7" name="直接箭头连接符 5"/>
          <p:cNvCxnSpPr>
            <a:cxnSpLocks noChangeShapeType="1"/>
          </p:cNvCxnSpPr>
          <p:nvPr/>
        </p:nvCxnSpPr>
        <p:spPr bwMode="auto">
          <a:xfrm>
            <a:off x="5188674" y="4032603"/>
            <a:ext cx="2928938" cy="1587"/>
          </a:xfrm>
          <a:prstGeom prst="straightConnector1">
            <a:avLst/>
          </a:prstGeom>
          <a:noFill/>
          <a:ln w="9525" algn="ctr">
            <a:solidFill>
              <a:schemeClr val="tx1"/>
            </a:solidFill>
            <a:miter lim="800000"/>
            <a:headEnd/>
            <a:tailEnd type="arrow" w="med" len="med"/>
          </a:ln>
        </p:spPr>
      </p:cxnSp>
      <p:cxnSp>
        <p:nvCxnSpPr>
          <p:cNvPr id="8" name="直接箭头连接符 6"/>
          <p:cNvCxnSpPr>
            <a:cxnSpLocks noChangeShapeType="1"/>
          </p:cNvCxnSpPr>
          <p:nvPr/>
        </p:nvCxnSpPr>
        <p:spPr bwMode="auto">
          <a:xfrm rot="5400000" flipH="1" flipV="1">
            <a:off x="3687693" y="3817497"/>
            <a:ext cx="3000375" cy="1587"/>
          </a:xfrm>
          <a:prstGeom prst="straightConnector1">
            <a:avLst/>
          </a:prstGeom>
          <a:noFill/>
          <a:ln w="9525" algn="ctr">
            <a:solidFill>
              <a:schemeClr val="tx1"/>
            </a:solidFill>
            <a:miter lim="800000"/>
            <a:headEnd/>
            <a:tailEnd type="arrow" w="med" len="med"/>
          </a:ln>
        </p:spPr>
      </p:cxnSp>
      <p:cxnSp>
        <p:nvCxnSpPr>
          <p:cNvPr id="9" name="直接连接符 8"/>
          <p:cNvCxnSpPr>
            <a:cxnSpLocks noChangeShapeType="1"/>
          </p:cNvCxnSpPr>
          <p:nvPr/>
        </p:nvCxnSpPr>
        <p:spPr bwMode="auto">
          <a:xfrm flipV="1">
            <a:off x="686524" y="2818165"/>
            <a:ext cx="2357438" cy="2214563"/>
          </a:xfrm>
          <a:prstGeom prst="line">
            <a:avLst/>
          </a:prstGeom>
          <a:ln>
            <a:headEnd/>
            <a:tailEnd/>
          </a:ln>
        </p:spPr>
        <p:style>
          <a:lnRef idx="3">
            <a:schemeClr val="dk1"/>
          </a:lnRef>
          <a:fillRef idx="0">
            <a:schemeClr val="dk1"/>
          </a:fillRef>
          <a:effectRef idx="2">
            <a:schemeClr val="dk1"/>
          </a:effectRef>
          <a:fontRef idx="minor">
            <a:schemeClr val="tx1"/>
          </a:fontRef>
        </p:style>
      </p:cxnSp>
      <p:cxnSp>
        <p:nvCxnSpPr>
          <p:cNvPr id="10" name="直接连接符 10"/>
          <p:cNvCxnSpPr>
            <a:cxnSpLocks noChangeShapeType="1"/>
          </p:cNvCxnSpPr>
          <p:nvPr/>
        </p:nvCxnSpPr>
        <p:spPr bwMode="auto">
          <a:xfrm rot="16200000" flipH="1">
            <a:off x="5079931" y="2711009"/>
            <a:ext cx="2500312" cy="2286000"/>
          </a:xfrm>
          <a:prstGeom prst="line">
            <a:avLst/>
          </a:prstGeom>
          <a:ln>
            <a:headEnd/>
            <a:tailEnd/>
          </a:ln>
        </p:spPr>
        <p:style>
          <a:lnRef idx="3">
            <a:schemeClr val="dk1"/>
          </a:lnRef>
          <a:fillRef idx="0">
            <a:schemeClr val="dk1"/>
          </a:fillRef>
          <a:effectRef idx="2">
            <a:schemeClr val="dk1"/>
          </a:effectRef>
          <a:fontRef idx="minor">
            <a:schemeClr val="tx1"/>
          </a:fontRef>
        </p:style>
      </p:cxnSp>
      <p:graphicFrame>
        <p:nvGraphicFramePr>
          <p:cNvPr id="11" name="Object 2"/>
          <p:cNvGraphicFramePr>
            <a:graphicFrameLocks noChangeAspect="1"/>
          </p:cNvGraphicFramePr>
          <p:nvPr>
            <p:extLst>
              <p:ext uri="{D42A27DB-BD31-4B8C-83A1-F6EECF244321}">
                <p14:modId xmlns="" xmlns:p14="http://schemas.microsoft.com/office/powerpoint/2010/main" val="1120908991"/>
              </p:ext>
            </p:extLst>
          </p:nvPr>
        </p:nvGraphicFramePr>
        <p:xfrm>
          <a:off x="4321899" y="3853215"/>
          <a:ext cx="444500" cy="215900"/>
        </p:xfrm>
        <a:graphic>
          <a:graphicData uri="http://schemas.openxmlformats.org/presentationml/2006/ole">
            <p:oleObj spid="_x0000_s355408" name="公式" r:id="rId3" imgW="444114" imgH="215713" progId="">
              <p:embed/>
            </p:oleObj>
          </a:graphicData>
        </a:graphic>
      </p:graphicFrame>
      <p:graphicFrame>
        <p:nvGraphicFramePr>
          <p:cNvPr id="12" name="Object 3"/>
          <p:cNvGraphicFramePr>
            <a:graphicFrameLocks noChangeAspect="1"/>
          </p:cNvGraphicFramePr>
          <p:nvPr>
            <p:extLst>
              <p:ext uri="{D42A27DB-BD31-4B8C-83A1-F6EECF244321}">
                <p14:modId xmlns="" xmlns:p14="http://schemas.microsoft.com/office/powerpoint/2010/main" val="941581209"/>
              </p:ext>
            </p:extLst>
          </p:nvPr>
        </p:nvGraphicFramePr>
        <p:xfrm>
          <a:off x="3686899" y="4032603"/>
          <a:ext cx="500063" cy="301625"/>
        </p:xfrm>
        <a:graphic>
          <a:graphicData uri="http://schemas.openxmlformats.org/presentationml/2006/ole">
            <p:oleObj spid="_x0000_s355409" name="公式" r:id="rId4" imgW="190335" imgH="215713" progId="">
              <p:embed/>
            </p:oleObj>
          </a:graphicData>
        </a:graphic>
      </p:graphicFrame>
      <p:graphicFrame>
        <p:nvGraphicFramePr>
          <p:cNvPr id="13" name="Object 4"/>
          <p:cNvGraphicFramePr>
            <a:graphicFrameLocks noChangeAspect="1"/>
          </p:cNvGraphicFramePr>
          <p:nvPr>
            <p:extLst>
              <p:ext uri="{D42A27DB-BD31-4B8C-83A1-F6EECF244321}">
                <p14:modId xmlns="" xmlns:p14="http://schemas.microsoft.com/office/powerpoint/2010/main" val="1767776579"/>
              </p:ext>
            </p:extLst>
          </p:nvPr>
        </p:nvGraphicFramePr>
        <p:xfrm>
          <a:off x="7973149" y="4175478"/>
          <a:ext cx="500063" cy="301625"/>
        </p:xfrm>
        <a:graphic>
          <a:graphicData uri="http://schemas.openxmlformats.org/presentationml/2006/ole">
            <p:oleObj spid="_x0000_s355410" name="公式" r:id="rId5" imgW="190335" imgH="215713" progId="">
              <p:embed/>
            </p:oleObj>
          </a:graphicData>
        </a:graphic>
      </p:graphicFrame>
      <p:sp>
        <p:nvSpPr>
          <p:cNvPr id="14" name="TextBox 15"/>
          <p:cNvSpPr txBox="1">
            <a:spLocks noChangeArrowheads="1"/>
          </p:cNvSpPr>
          <p:nvPr/>
        </p:nvSpPr>
        <p:spPr bwMode="auto">
          <a:xfrm>
            <a:off x="1758087" y="4175478"/>
            <a:ext cx="390525" cy="461962"/>
          </a:xfrm>
          <a:prstGeom prst="rect">
            <a:avLst/>
          </a:prstGeom>
          <a:noFill/>
          <a:ln w="9525">
            <a:noFill/>
            <a:miter lim="800000"/>
            <a:headEnd/>
            <a:tailEnd/>
          </a:ln>
        </p:spPr>
        <p:txBody>
          <a:bodyPr wrap="none">
            <a:spAutoFit/>
          </a:bodyPr>
          <a:lstStyle/>
          <a:p>
            <a:r>
              <a:rPr lang="en-US" altLang="zh-CN" i="1"/>
              <a:t>K</a:t>
            </a:r>
            <a:endParaRPr lang="zh-CN" altLang="en-US" i="1"/>
          </a:p>
        </p:txBody>
      </p:sp>
      <p:sp>
        <p:nvSpPr>
          <p:cNvPr id="15" name="TextBox 16"/>
          <p:cNvSpPr txBox="1">
            <a:spLocks noChangeArrowheads="1"/>
          </p:cNvSpPr>
          <p:nvPr/>
        </p:nvSpPr>
        <p:spPr bwMode="auto">
          <a:xfrm>
            <a:off x="6115774" y="4104040"/>
            <a:ext cx="390525" cy="461963"/>
          </a:xfrm>
          <a:prstGeom prst="rect">
            <a:avLst/>
          </a:prstGeom>
          <a:noFill/>
          <a:ln w="9525">
            <a:noFill/>
            <a:miter lim="800000"/>
            <a:headEnd/>
            <a:tailEnd/>
          </a:ln>
        </p:spPr>
        <p:txBody>
          <a:bodyPr wrap="none">
            <a:spAutoFit/>
          </a:bodyPr>
          <a:lstStyle/>
          <a:p>
            <a:r>
              <a:rPr lang="en-US" altLang="zh-CN" i="1"/>
              <a:t>K</a:t>
            </a:r>
            <a:endParaRPr lang="zh-CN" altLang="en-US" i="1"/>
          </a:p>
        </p:txBody>
      </p:sp>
      <p:sp>
        <p:nvSpPr>
          <p:cNvPr id="16" name="TextBox 17"/>
          <p:cNvSpPr txBox="1">
            <a:spLocks noChangeArrowheads="1"/>
          </p:cNvSpPr>
          <p:nvPr/>
        </p:nvSpPr>
        <p:spPr bwMode="auto">
          <a:xfrm>
            <a:off x="329337" y="3746853"/>
            <a:ext cx="266700" cy="461962"/>
          </a:xfrm>
          <a:prstGeom prst="rect">
            <a:avLst/>
          </a:prstGeom>
          <a:noFill/>
          <a:ln w="9525">
            <a:noFill/>
            <a:miter lim="800000"/>
            <a:headEnd/>
            <a:tailEnd/>
          </a:ln>
        </p:spPr>
        <p:txBody>
          <a:bodyPr>
            <a:spAutoFit/>
          </a:bodyPr>
          <a:lstStyle/>
          <a:p>
            <a:r>
              <a:rPr lang="en-US" altLang="zh-CN"/>
              <a:t>0</a:t>
            </a:r>
            <a:endParaRPr lang="zh-CN" altLang="en-US"/>
          </a:p>
        </p:txBody>
      </p:sp>
      <p:sp>
        <p:nvSpPr>
          <p:cNvPr id="17" name="TextBox 18"/>
          <p:cNvSpPr txBox="1">
            <a:spLocks noChangeArrowheads="1"/>
          </p:cNvSpPr>
          <p:nvPr/>
        </p:nvSpPr>
        <p:spPr bwMode="auto">
          <a:xfrm>
            <a:off x="4758462" y="3818290"/>
            <a:ext cx="338137" cy="461963"/>
          </a:xfrm>
          <a:prstGeom prst="rect">
            <a:avLst/>
          </a:prstGeom>
          <a:noFill/>
          <a:ln w="9525">
            <a:noFill/>
            <a:miter lim="800000"/>
            <a:headEnd/>
            <a:tailEnd/>
          </a:ln>
        </p:spPr>
        <p:txBody>
          <a:bodyPr wrap="none">
            <a:spAutoFit/>
          </a:bodyPr>
          <a:lstStyle/>
          <a:p>
            <a:r>
              <a:rPr lang="en-US" altLang="zh-CN"/>
              <a:t>0</a:t>
            </a:r>
            <a:endParaRPr lang="zh-CN" altLang="en-US"/>
          </a:p>
        </p:txBody>
      </p:sp>
      <p:sp>
        <p:nvSpPr>
          <p:cNvPr id="18" name="TextBox 19"/>
          <p:cNvSpPr txBox="1">
            <a:spLocks noChangeArrowheads="1"/>
          </p:cNvSpPr>
          <p:nvPr/>
        </p:nvSpPr>
        <p:spPr bwMode="auto">
          <a:xfrm>
            <a:off x="757962" y="2032353"/>
            <a:ext cx="700087" cy="400050"/>
          </a:xfrm>
          <a:prstGeom prst="rect">
            <a:avLst/>
          </a:prstGeom>
          <a:noFill/>
          <a:ln w="9525">
            <a:noFill/>
            <a:miter lim="800000"/>
            <a:headEnd/>
            <a:tailEnd/>
          </a:ln>
        </p:spPr>
        <p:txBody>
          <a:bodyPr wrap="none">
            <a:spAutoFit/>
          </a:bodyPr>
          <a:lstStyle/>
          <a:p>
            <a:r>
              <a:rPr lang="zh-CN" altLang="en-US" sz="2000" b="1">
                <a:latin typeface="楷体_GB2312" pitchFamily="49" charset="-122"/>
              </a:rPr>
              <a:t>收益</a:t>
            </a:r>
          </a:p>
        </p:txBody>
      </p:sp>
      <p:sp>
        <p:nvSpPr>
          <p:cNvPr id="19" name="TextBox 20"/>
          <p:cNvSpPr txBox="1">
            <a:spLocks noChangeArrowheads="1"/>
          </p:cNvSpPr>
          <p:nvPr/>
        </p:nvSpPr>
        <p:spPr bwMode="auto">
          <a:xfrm>
            <a:off x="5329962" y="2032353"/>
            <a:ext cx="700087" cy="400050"/>
          </a:xfrm>
          <a:prstGeom prst="rect">
            <a:avLst/>
          </a:prstGeom>
          <a:noFill/>
          <a:ln w="9525">
            <a:noFill/>
            <a:miter lim="800000"/>
            <a:headEnd/>
            <a:tailEnd/>
          </a:ln>
        </p:spPr>
        <p:txBody>
          <a:bodyPr wrap="none">
            <a:spAutoFit/>
          </a:bodyPr>
          <a:lstStyle/>
          <a:p>
            <a:r>
              <a:rPr lang="zh-CN" altLang="en-US" sz="2000" b="1">
                <a:latin typeface="楷体_GB2312" pitchFamily="49" charset="-122"/>
              </a:rPr>
              <a:t>收益</a:t>
            </a:r>
          </a:p>
        </p:txBody>
      </p:sp>
      <p:sp>
        <p:nvSpPr>
          <p:cNvPr id="20" name="TextBox 21"/>
          <p:cNvSpPr txBox="1">
            <a:spLocks noChangeArrowheads="1"/>
          </p:cNvSpPr>
          <p:nvPr/>
        </p:nvSpPr>
        <p:spPr bwMode="auto">
          <a:xfrm>
            <a:off x="900837" y="5175603"/>
            <a:ext cx="2977097" cy="646331"/>
          </a:xfrm>
          <a:prstGeom prst="rect">
            <a:avLst/>
          </a:prstGeom>
          <a:noFill/>
          <a:ln w="9525">
            <a:noFill/>
            <a:miter lim="800000"/>
            <a:headEnd/>
            <a:tailEnd/>
          </a:ln>
        </p:spPr>
        <p:txBody>
          <a:bodyPr wrap="none">
            <a:spAutoFit/>
          </a:bodyPr>
          <a:lstStyle/>
          <a:p>
            <a:r>
              <a:rPr lang="zh-CN" altLang="en-US" dirty="0">
                <a:latin typeface="Times New Roman" pitchFamily="18" charset="0"/>
                <a:ea typeface="楷体_GB2312" pitchFamily="49" charset="-122"/>
                <a:cs typeface="Times New Roman" pitchFamily="18" charset="0"/>
              </a:rPr>
              <a:t>远期的多头（</a:t>
            </a:r>
            <a:r>
              <a:rPr lang="en-US" altLang="zh-CN" dirty="0" smtClean="0">
                <a:latin typeface="Times New Roman" pitchFamily="18" charset="0"/>
                <a:ea typeface="楷体_GB2312" pitchFamily="49" charset="-122"/>
                <a:cs typeface="Times New Roman" pitchFamily="18" charset="0"/>
              </a:rPr>
              <a:t>long  </a:t>
            </a:r>
            <a:r>
              <a:rPr lang="en-US" altLang="zh-CN" dirty="0">
                <a:latin typeface="Times New Roman" pitchFamily="18" charset="0"/>
                <a:ea typeface="楷体_GB2312" pitchFamily="49" charset="-122"/>
                <a:cs typeface="Times New Roman" pitchFamily="18" charset="0"/>
              </a:rPr>
              <a:t>position)</a:t>
            </a:r>
          </a:p>
          <a:p>
            <a:r>
              <a:rPr lang="zh-CN" altLang="en-US" dirty="0">
                <a:latin typeface="Times New Roman" pitchFamily="18" charset="0"/>
                <a:ea typeface="楷体_GB2312" pitchFamily="49" charset="-122"/>
                <a:cs typeface="Times New Roman" pitchFamily="18" charset="0"/>
              </a:rPr>
              <a:t>，收益为</a:t>
            </a:r>
          </a:p>
        </p:txBody>
      </p:sp>
      <p:sp>
        <p:nvSpPr>
          <p:cNvPr id="21" name="TextBox 22"/>
          <p:cNvSpPr txBox="1">
            <a:spLocks noChangeArrowheads="1"/>
          </p:cNvSpPr>
          <p:nvPr/>
        </p:nvSpPr>
        <p:spPr bwMode="auto">
          <a:xfrm>
            <a:off x="5044212" y="5247040"/>
            <a:ext cx="2967479" cy="646331"/>
          </a:xfrm>
          <a:prstGeom prst="rect">
            <a:avLst/>
          </a:prstGeom>
          <a:noFill/>
          <a:ln w="9525">
            <a:noFill/>
            <a:miter lim="800000"/>
            <a:headEnd/>
            <a:tailEnd/>
          </a:ln>
        </p:spPr>
        <p:txBody>
          <a:bodyPr wrap="none">
            <a:spAutoFit/>
          </a:bodyPr>
          <a:lstStyle/>
          <a:p>
            <a:r>
              <a:rPr lang="zh-CN" altLang="en-US" dirty="0">
                <a:latin typeface="Times New Roman" pitchFamily="18" charset="0"/>
                <a:ea typeface="楷体_GB2312" pitchFamily="49" charset="-122"/>
                <a:cs typeface="Times New Roman" pitchFamily="18" charset="0"/>
              </a:rPr>
              <a:t>远期的空头（</a:t>
            </a:r>
            <a:r>
              <a:rPr lang="en-US" altLang="zh-CN" dirty="0">
                <a:latin typeface="Times New Roman" pitchFamily="18" charset="0"/>
                <a:ea typeface="楷体_GB2312" pitchFamily="49" charset="-122"/>
                <a:cs typeface="Times New Roman" pitchFamily="18" charset="0"/>
              </a:rPr>
              <a:t>short </a:t>
            </a:r>
            <a:r>
              <a:rPr lang="en-US" altLang="zh-CN" dirty="0" smtClean="0">
                <a:latin typeface="Times New Roman" pitchFamily="18" charset="0"/>
                <a:ea typeface="楷体_GB2312" pitchFamily="49" charset="-122"/>
                <a:cs typeface="Times New Roman" pitchFamily="18" charset="0"/>
              </a:rPr>
              <a:t> position</a:t>
            </a:r>
            <a:r>
              <a:rPr lang="en-US" altLang="zh-CN" dirty="0">
                <a:latin typeface="Times New Roman" pitchFamily="18" charset="0"/>
                <a:ea typeface="楷体_GB2312" pitchFamily="49" charset="-122"/>
                <a:cs typeface="Times New Roman" pitchFamily="18" charset="0"/>
              </a:rPr>
              <a:t>)</a:t>
            </a:r>
          </a:p>
          <a:p>
            <a:r>
              <a:rPr lang="zh-CN" altLang="en-US" dirty="0">
                <a:latin typeface="Times New Roman" pitchFamily="18" charset="0"/>
                <a:ea typeface="楷体_GB2312" pitchFamily="49" charset="-122"/>
                <a:cs typeface="Times New Roman" pitchFamily="18" charset="0"/>
              </a:rPr>
              <a:t>，收益</a:t>
            </a:r>
            <a:r>
              <a:rPr lang="zh-CN" altLang="en-US" dirty="0">
                <a:latin typeface="楷体_GB2312" pitchFamily="49" charset="-122"/>
                <a:ea typeface="楷体_GB2312" pitchFamily="49" charset="-122"/>
              </a:rPr>
              <a:t>为</a:t>
            </a:r>
          </a:p>
        </p:txBody>
      </p:sp>
      <p:sp>
        <p:nvSpPr>
          <p:cNvPr id="22" name="TextBox 24"/>
          <p:cNvSpPr txBox="1">
            <a:spLocks noChangeArrowheads="1"/>
          </p:cNvSpPr>
          <p:nvPr/>
        </p:nvSpPr>
        <p:spPr bwMode="auto">
          <a:xfrm>
            <a:off x="1329462" y="6104290"/>
            <a:ext cx="6772275" cy="461963"/>
          </a:xfrm>
          <a:prstGeom prst="rect">
            <a:avLst/>
          </a:prstGeom>
          <a:noFill/>
          <a:ln w="9525">
            <a:noFill/>
            <a:miter lim="800000"/>
            <a:headEnd/>
            <a:tailEnd/>
          </a:ln>
        </p:spPr>
        <p:txBody>
          <a:bodyPr wrap="none">
            <a:spAutoFit/>
          </a:bodyPr>
          <a:lstStyle/>
          <a:p>
            <a:r>
              <a:rPr lang="zh-CN" altLang="en-US" b="1">
                <a:latin typeface="楷体_GB2312" pitchFamily="49" charset="-122"/>
              </a:rPr>
              <a:t>合约的执行价格</a:t>
            </a:r>
            <a:r>
              <a:rPr lang="en-US" altLang="zh-CN" b="1">
                <a:latin typeface="楷体_GB2312" pitchFamily="49" charset="-122"/>
              </a:rPr>
              <a:t>=K</a:t>
            </a:r>
            <a:r>
              <a:rPr lang="zh-CN" altLang="en-US" b="1">
                <a:latin typeface="楷体_GB2312" pitchFamily="49" charset="-122"/>
              </a:rPr>
              <a:t>，资产在合约到期时的价格</a:t>
            </a:r>
            <a:r>
              <a:rPr lang="en-US" altLang="zh-CN" b="1">
                <a:latin typeface="楷体_GB2312" pitchFamily="49" charset="-122"/>
              </a:rPr>
              <a:t>=</a:t>
            </a:r>
            <a:endParaRPr lang="zh-CN" altLang="en-US" b="1">
              <a:latin typeface="楷体_GB2312" pitchFamily="49" charset="-122"/>
            </a:endParaRPr>
          </a:p>
        </p:txBody>
      </p:sp>
      <p:graphicFrame>
        <p:nvGraphicFramePr>
          <p:cNvPr id="23" name="Object 5"/>
          <p:cNvGraphicFramePr>
            <a:graphicFrameLocks noChangeAspect="1"/>
          </p:cNvGraphicFramePr>
          <p:nvPr>
            <p:extLst>
              <p:ext uri="{D42A27DB-BD31-4B8C-83A1-F6EECF244321}">
                <p14:modId xmlns="" xmlns:p14="http://schemas.microsoft.com/office/powerpoint/2010/main" val="2547960219"/>
              </p:ext>
            </p:extLst>
          </p:nvPr>
        </p:nvGraphicFramePr>
        <p:xfrm>
          <a:off x="6330099" y="6032867"/>
          <a:ext cx="428625" cy="485760"/>
        </p:xfrm>
        <a:graphic>
          <a:graphicData uri="http://schemas.openxmlformats.org/presentationml/2006/ole">
            <p:oleObj spid="_x0000_s355411" name="公式" r:id="rId6" imgW="190335" imgH="215713" progId="">
              <p:embed/>
            </p:oleObj>
          </a:graphicData>
        </a:graphic>
      </p:graphicFrame>
      <p:graphicFrame>
        <p:nvGraphicFramePr>
          <p:cNvPr id="24" name="Object 6"/>
          <p:cNvGraphicFramePr>
            <a:graphicFrameLocks noChangeAspect="1"/>
          </p:cNvGraphicFramePr>
          <p:nvPr>
            <p:extLst>
              <p:ext uri="{D42A27DB-BD31-4B8C-83A1-F6EECF244321}">
                <p14:modId xmlns="" xmlns:p14="http://schemas.microsoft.com/office/powerpoint/2010/main" val="1922057783"/>
              </p:ext>
            </p:extLst>
          </p:nvPr>
        </p:nvGraphicFramePr>
        <p:xfrm>
          <a:off x="1972381" y="5461363"/>
          <a:ext cx="604838" cy="428625"/>
        </p:xfrm>
        <a:graphic>
          <a:graphicData uri="http://schemas.openxmlformats.org/presentationml/2006/ole">
            <p:oleObj spid="_x0000_s355412" name="公式" r:id="rId7" imgW="457002" imgH="215806" progId="">
              <p:embed/>
            </p:oleObj>
          </a:graphicData>
        </a:graphic>
      </p:graphicFrame>
      <p:graphicFrame>
        <p:nvGraphicFramePr>
          <p:cNvPr id="25" name="Object 7"/>
          <p:cNvGraphicFramePr>
            <a:graphicFrameLocks noChangeAspect="1"/>
          </p:cNvGraphicFramePr>
          <p:nvPr>
            <p:extLst>
              <p:ext uri="{D42A27DB-BD31-4B8C-83A1-F6EECF244321}">
                <p14:modId xmlns="" xmlns:p14="http://schemas.microsoft.com/office/powerpoint/2010/main" val="490150531"/>
              </p:ext>
            </p:extLst>
          </p:nvPr>
        </p:nvGraphicFramePr>
        <p:xfrm>
          <a:off x="6115785" y="5532801"/>
          <a:ext cx="882650" cy="428625"/>
        </p:xfrm>
        <a:graphic>
          <a:graphicData uri="http://schemas.openxmlformats.org/presentationml/2006/ole">
            <p:oleObj spid="_x0000_s355413" name="公式" r:id="rId8" imgW="444114" imgH="215713" progId="">
              <p:embed/>
            </p:oleObj>
          </a:graphicData>
        </a:graphic>
      </p:graphicFrame>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0" y="188640"/>
            <a:ext cx="9144000" cy="4824412"/>
          </a:xfrm>
          <a:prstGeom prst="rect">
            <a:avLst/>
          </a:prstGeom>
        </p:spPr>
        <p:txBody>
          <a:bodyPr/>
          <a:lstStyle/>
          <a:p>
            <a:pPr marL="0" marR="0" lvl="0" indent="0" algn="l" defTabSz="914400" rtl="0" eaLnBrk="1" fontAlgn="base" latinLnBrk="0" hangingPunct="1">
              <a:spcBef>
                <a:spcPct val="0"/>
              </a:spcBef>
              <a:spcAft>
                <a:spcPct val="0"/>
              </a:spcAft>
              <a:buClr>
                <a:srgbClr val="FF0000"/>
              </a:buClr>
              <a:buSzTx/>
              <a:buFont typeface="Wingdings" pitchFamily="2" charset="2"/>
              <a:buChar char="Ø"/>
              <a:tabLst/>
              <a:defRPr/>
            </a:pPr>
            <a:r>
              <a:rPr kumimoji="0" lang="zh-CN" altLang="en-US" sz="3600"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期货</a:t>
            </a:r>
            <a:r>
              <a:rPr kumimoji="0" lang="zh-CN" altLang="en-US" sz="320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en-US" altLang="zh-CN" sz="3200" i="1" u="none" strike="noStrike" kern="0" cap="none" spc="0" normalizeH="0" baseline="0" noProof="0" dirty="0" smtClean="0">
                <a:ln>
                  <a:noFill/>
                </a:ln>
                <a:solidFill>
                  <a:schemeClr val="tx1"/>
                </a:solidFill>
                <a:effectLst/>
                <a:uLnTx/>
                <a:uFillTx/>
                <a:latin typeface="+mn-lt"/>
                <a:ea typeface="楷体" pitchFamily="49" charset="-122"/>
                <a:cs typeface="+mn-cs"/>
              </a:rPr>
              <a:t>Futures</a:t>
            </a:r>
            <a:r>
              <a:rPr kumimoji="0" lang="zh-CN" altLang="en-US" sz="320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32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是一种</a:t>
            </a:r>
            <a:r>
              <a:rPr lang="zh-CN" altLang="en-US" sz="3200" kern="0" dirty="0" smtClean="0">
                <a:latin typeface="楷体_GB2312" pitchFamily="49" charset="-122"/>
                <a:ea typeface="楷体_GB2312" pitchFamily="49" charset="-122"/>
              </a:rPr>
              <a:t>标准化的远期协议，该协议在期货交易</a:t>
            </a:r>
            <a:r>
              <a:rPr lang="zh-CN" altLang="en-US" sz="3200" kern="0" dirty="0">
                <a:latin typeface="楷体_GB2312" pitchFamily="49" charset="-122"/>
                <a:ea typeface="楷体_GB2312" pitchFamily="49" charset="-122"/>
              </a:rPr>
              <a:t>所</a:t>
            </a:r>
            <a:r>
              <a:rPr lang="zh-CN" altLang="en-US" sz="3200" kern="0" dirty="0" smtClean="0">
                <a:latin typeface="楷体_GB2312" pitchFamily="49" charset="-122"/>
                <a:ea typeface="楷体_GB2312" pitchFamily="49" charset="-122"/>
              </a:rPr>
              <a:t>交易。交易所规定了交易基础资产的标准和交易时间。</a:t>
            </a:r>
            <a:endParaRPr lang="en-US" altLang="zh-CN" sz="3200" kern="0" dirty="0" smtClean="0">
              <a:latin typeface="楷体_GB2312" pitchFamily="49" charset="-122"/>
              <a:ea typeface="楷体_GB2312" pitchFamily="49" charset="-122"/>
            </a:endParaRPr>
          </a:p>
          <a:p>
            <a:pPr lvl="2" fontAlgn="base">
              <a:spcBef>
                <a:spcPct val="0"/>
              </a:spcBef>
              <a:spcAft>
                <a:spcPct val="0"/>
              </a:spcAft>
              <a:buClr>
                <a:srgbClr val="FF0000"/>
              </a:buClr>
              <a:buFont typeface="Wingdings" pitchFamily="2" charset="2"/>
              <a:buChar char="ü"/>
              <a:defRPr/>
            </a:pPr>
            <a:r>
              <a:rPr lang="zh-CN" altLang="en-US" sz="2400" kern="0" noProof="0" dirty="0" smtClean="0">
                <a:latin typeface="楷体" pitchFamily="49" charset="-122"/>
                <a:ea typeface="楷体_GB2312" pitchFamily="49" charset="-122"/>
              </a:rPr>
              <a:t>远期协议一般在场外市场（银行间市场）成交，期货则在期货交易所成交。</a:t>
            </a:r>
            <a:endParaRPr lang="en-US" altLang="zh-CN" sz="2400" kern="0" noProof="0" dirty="0" smtClean="0">
              <a:latin typeface="楷体" pitchFamily="49" charset="-122"/>
              <a:ea typeface="楷体_GB2312" pitchFamily="49" charset="-122"/>
            </a:endParaRPr>
          </a:p>
          <a:p>
            <a:pPr lvl="2" fontAlgn="base">
              <a:spcBef>
                <a:spcPct val="0"/>
              </a:spcBef>
              <a:spcAft>
                <a:spcPct val="0"/>
              </a:spcAft>
              <a:buClr>
                <a:srgbClr val="FF0000"/>
              </a:buClr>
              <a:buFont typeface="Wingdings" pitchFamily="2" charset="2"/>
              <a:buChar char="ü"/>
              <a:defRPr/>
            </a:pPr>
            <a:r>
              <a:rPr kumimoji="0" lang="zh-CN" altLang="en-US" sz="2400" i="0" u="none" strike="noStrike" kern="0" cap="none" spc="0" normalizeH="0" baseline="0" dirty="0" smtClean="0">
                <a:ln>
                  <a:noFill/>
                </a:ln>
                <a:effectLst/>
                <a:uLnTx/>
                <a:uFillTx/>
                <a:latin typeface="楷体" pitchFamily="49" charset="-122"/>
                <a:ea typeface="楷体_GB2312" pitchFamily="49" charset="-122"/>
                <a:cs typeface="+mn-cs"/>
              </a:rPr>
              <a:t>期货交易所通过以下措施保证期货的安全执行。</a:t>
            </a:r>
            <a:r>
              <a:rPr kumimoji="0" lang="en-US" altLang="zh-CN" sz="2400" i="0" u="none" strike="noStrike" kern="0" cap="none" spc="0" normalizeH="0" baseline="0" dirty="0" smtClean="0">
                <a:ln>
                  <a:noFill/>
                </a:ln>
                <a:effectLst/>
                <a:uLnTx/>
                <a:uFillTx/>
                <a:latin typeface="楷体" pitchFamily="49" charset="-122"/>
                <a:ea typeface="楷体_GB2312" pitchFamily="49" charset="-122"/>
                <a:cs typeface="+mn-cs"/>
              </a:rPr>
              <a:t>——</a:t>
            </a:r>
            <a:r>
              <a:rPr kumimoji="0" lang="zh-CN" altLang="en-US" sz="2400" i="0" u="none" strike="noStrike" kern="0" cap="none" spc="0" normalizeH="0" baseline="0" dirty="0" smtClean="0">
                <a:ln>
                  <a:noFill/>
                </a:ln>
                <a:effectLst/>
                <a:uLnTx/>
                <a:uFillTx/>
                <a:latin typeface="楷体" pitchFamily="49" charset="-122"/>
                <a:ea typeface="楷体_GB2312" pitchFamily="49" charset="-122"/>
                <a:cs typeface="+mn-cs"/>
              </a:rPr>
              <a:t>结合麻将馆。</a:t>
            </a:r>
            <a:endParaRPr kumimoji="0" lang="en-US" altLang="zh-CN" sz="2400" i="0" u="none" strike="noStrike" kern="0" cap="none" spc="0" normalizeH="0" baseline="0" dirty="0" smtClean="0">
              <a:ln>
                <a:noFill/>
              </a:ln>
              <a:effectLst/>
              <a:uLnTx/>
              <a:uFillTx/>
              <a:latin typeface="楷体" pitchFamily="49" charset="-122"/>
              <a:ea typeface="楷体_GB2312" pitchFamily="49" charset="-122"/>
              <a:cs typeface="+mn-cs"/>
            </a:endParaRPr>
          </a:p>
          <a:p>
            <a:pPr lvl="3" fontAlgn="base">
              <a:spcBef>
                <a:spcPct val="0"/>
              </a:spcBef>
              <a:spcAft>
                <a:spcPct val="0"/>
              </a:spcAft>
              <a:buClr>
                <a:srgbClr val="FF0000"/>
              </a:buClr>
              <a:buFont typeface="Wingdings" pitchFamily="2" charset="2"/>
              <a:buChar char="p"/>
              <a:defRPr/>
            </a:pPr>
            <a:r>
              <a:rPr lang="zh-CN" altLang="en-US" sz="2400" kern="0" dirty="0" smtClean="0">
                <a:latin typeface="楷体" pitchFamily="49" charset="-122"/>
                <a:ea typeface="楷体_GB2312" pitchFamily="49" charset="-122"/>
              </a:rPr>
              <a:t>保证金</a:t>
            </a:r>
            <a:r>
              <a:rPr lang="zh-CN" altLang="en-US" sz="2400" kern="0" dirty="0" smtClean="0">
                <a:latin typeface="Times New Roman" pitchFamily="18" charset="0"/>
                <a:ea typeface="楷体_GB2312" pitchFamily="49" charset="-122"/>
                <a:cs typeface="Times New Roman" pitchFamily="18" charset="0"/>
              </a:rPr>
              <a:t>交易（</a:t>
            </a:r>
            <a:r>
              <a:rPr lang="en-US" altLang="zh-CN" sz="2400" kern="0" dirty="0" smtClean="0">
                <a:latin typeface="Times New Roman" pitchFamily="18" charset="0"/>
                <a:ea typeface="楷体_GB2312" pitchFamily="49" charset="-122"/>
                <a:cs typeface="Times New Roman" pitchFamily="18" charset="0"/>
              </a:rPr>
              <a:t>margin trading)</a:t>
            </a:r>
            <a:r>
              <a:rPr lang="zh-CN" altLang="en-US" sz="2400" kern="0" dirty="0" smtClean="0">
                <a:latin typeface="Times New Roman" pitchFamily="18" charset="0"/>
                <a:ea typeface="楷体_GB2312" pitchFamily="49" charset="-122"/>
                <a:cs typeface="Times New Roman" pitchFamily="18" charset="0"/>
              </a:rPr>
              <a:t>，即参与期货交易的双方必须缴纳一定的保证金。</a:t>
            </a:r>
            <a:r>
              <a:rPr lang="en-US" altLang="zh-CN" sz="2400" kern="0" dirty="0" smtClean="0">
                <a:latin typeface="Times New Roman" pitchFamily="18" charset="0"/>
                <a:ea typeface="楷体_GB2312" pitchFamily="49" charset="-122"/>
                <a:cs typeface="Times New Roman" pitchFamily="18" charset="0"/>
              </a:rPr>
              <a:t>——</a:t>
            </a:r>
            <a:r>
              <a:rPr lang="zh-CN" altLang="en-US" sz="2400" kern="0" dirty="0" smtClean="0">
                <a:latin typeface="Times New Roman" pitchFamily="18" charset="0"/>
                <a:ea typeface="楷体_GB2312" pitchFamily="49" charset="-122"/>
                <a:cs typeface="Times New Roman" pitchFamily="18" charset="0"/>
              </a:rPr>
              <a:t>因为签订契约时，期货的内在价值为</a:t>
            </a:r>
            <a:r>
              <a:rPr lang="en-US" altLang="zh-CN" sz="2400" kern="0" dirty="0" smtClean="0">
                <a:latin typeface="Times New Roman" pitchFamily="18" charset="0"/>
                <a:ea typeface="楷体_GB2312" pitchFamily="49" charset="-122"/>
                <a:cs typeface="Times New Roman" pitchFamily="18" charset="0"/>
              </a:rPr>
              <a:t>0</a:t>
            </a:r>
            <a:r>
              <a:rPr lang="zh-CN" altLang="en-US" sz="2400" kern="0" dirty="0" smtClean="0">
                <a:latin typeface="Times New Roman" pitchFamily="18" charset="0"/>
                <a:ea typeface="楷体_GB2312" pitchFamily="49" charset="-122"/>
                <a:cs typeface="Times New Roman" pitchFamily="18" charset="0"/>
              </a:rPr>
              <a:t>，没有购买一说，从而为规避交易对手方风险，进而征收保证金。</a:t>
            </a:r>
            <a:endParaRPr lang="en-US" altLang="zh-CN" sz="2400" kern="0" dirty="0" smtClean="0">
              <a:latin typeface="Times New Roman" pitchFamily="18" charset="0"/>
              <a:ea typeface="楷体_GB2312" pitchFamily="49" charset="-122"/>
              <a:cs typeface="Times New Roman" pitchFamily="18" charset="0"/>
            </a:endParaRPr>
          </a:p>
          <a:p>
            <a:pPr lvl="3" fontAlgn="base">
              <a:spcBef>
                <a:spcPct val="0"/>
              </a:spcBef>
              <a:spcAft>
                <a:spcPct val="0"/>
              </a:spcAft>
              <a:buClr>
                <a:srgbClr val="FF0000"/>
              </a:buClr>
              <a:buFont typeface="Wingdings" pitchFamily="2" charset="2"/>
              <a:buChar char="p"/>
              <a:defRPr/>
            </a:pPr>
            <a:r>
              <a:rPr kumimoji="0" lang="zh-CN" altLang="en-US" sz="2400" i="0" u="none" strike="noStrike" kern="0" cap="none" spc="0" normalizeH="0" baseline="0" noProof="0" dirty="0" smtClean="0">
                <a:ln>
                  <a:noFill/>
                </a:ln>
                <a:effectLst/>
                <a:uLnTx/>
                <a:uFillTx/>
                <a:latin typeface="Times New Roman" pitchFamily="18" charset="0"/>
                <a:ea typeface="楷体_GB2312" pitchFamily="49" charset="-122"/>
                <a:cs typeface="Times New Roman" pitchFamily="18" charset="0"/>
              </a:rPr>
              <a:t>逐日盯市（</a:t>
            </a:r>
            <a:r>
              <a:rPr lang="en-US" altLang="zh-CN" sz="2400" kern="0" dirty="0" smtClean="0">
                <a:latin typeface="Times New Roman" pitchFamily="18" charset="0"/>
                <a:ea typeface="楷体_GB2312" pitchFamily="49" charset="-122"/>
                <a:cs typeface="Times New Roman" pitchFamily="18" charset="0"/>
              </a:rPr>
              <a:t> mark-to-market</a:t>
            </a:r>
            <a:r>
              <a:rPr lang="zh-CN" altLang="en-US" sz="2400" kern="0" dirty="0" smtClean="0">
                <a:latin typeface="Times New Roman" pitchFamily="18" charset="0"/>
                <a:ea typeface="楷体_GB2312" pitchFamily="49" charset="-122"/>
                <a:cs typeface="Times New Roman" pitchFamily="18" charset="0"/>
              </a:rPr>
              <a:t>），期货交易所根据每日期货收盘价计算期货交易双方的保证金账户余额是否达到维持保证金要求。不能达标则会催缴乃至强制平仓。</a:t>
            </a:r>
            <a:endParaRPr lang="en-US" altLang="zh-CN" sz="2400" kern="0" dirty="0" smtClean="0">
              <a:latin typeface="Times New Roman" pitchFamily="18" charset="0"/>
              <a:ea typeface="楷体_GB2312" pitchFamily="49" charset="-122"/>
              <a:cs typeface="Times New Roman" pitchFamily="18" charset="0"/>
            </a:endParaRPr>
          </a:p>
          <a:p>
            <a:pPr lvl="3" fontAlgn="base">
              <a:spcBef>
                <a:spcPct val="0"/>
              </a:spcBef>
              <a:spcAft>
                <a:spcPct val="0"/>
              </a:spcAft>
              <a:buClr>
                <a:srgbClr val="FF0000"/>
              </a:buClr>
              <a:buFont typeface="Wingdings" pitchFamily="2" charset="2"/>
              <a:buChar char="p"/>
              <a:defRPr/>
            </a:pPr>
            <a:r>
              <a:rPr kumimoji="0" lang="zh-CN" altLang="en-US" sz="2400" i="0" u="none" strike="noStrike" kern="0" cap="none" spc="0" normalizeH="0" baseline="0" noProof="0" dirty="0" smtClean="0">
                <a:ln>
                  <a:noFill/>
                </a:ln>
                <a:effectLst/>
                <a:uLnTx/>
                <a:uFillTx/>
                <a:latin typeface="Times New Roman" pitchFamily="18" charset="0"/>
                <a:ea typeface="楷体_GB2312" pitchFamily="49" charset="-122"/>
                <a:cs typeface="Times New Roman" pitchFamily="18" charset="0"/>
              </a:rPr>
              <a:t>期货交易所的资本金。</a:t>
            </a:r>
            <a:endParaRPr kumimoji="0" lang="en-US" altLang="zh-CN" sz="2400" i="0" u="none" strike="noStrike" kern="0" cap="none" spc="0" normalizeH="0" baseline="0" noProof="0" dirty="0" smtClean="0">
              <a:ln>
                <a:noFill/>
              </a:ln>
              <a:effectLst/>
              <a:uLnTx/>
              <a:uFillTx/>
              <a:latin typeface="Times New Roman" pitchFamily="18" charset="0"/>
              <a:ea typeface="楷体_GB2312" pitchFamily="49" charset="-122"/>
              <a:cs typeface="Times New Roman" pitchFamily="18" charset="0"/>
            </a:endParaRPr>
          </a:p>
          <a:p>
            <a:pPr lvl="2" fontAlgn="base">
              <a:spcBef>
                <a:spcPct val="0"/>
              </a:spcBef>
              <a:spcAft>
                <a:spcPct val="0"/>
              </a:spcAft>
              <a:buClr>
                <a:srgbClr val="FF0000"/>
              </a:buClr>
              <a:buFont typeface="Wingdings" pitchFamily="2" charset="2"/>
              <a:buChar char="ü"/>
              <a:defRPr/>
            </a:pPr>
            <a:r>
              <a:rPr lang="zh-CN" altLang="en-US" sz="2400" kern="0" dirty="0" smtClean="0">
                <a:latin typeface="Times New Roman" pitchFamily="18" charset="0"/>
                <a:ea typeface="楷体_GB2312" pitchFamily="49" charset="-122"/>
                <a:cs typeface="Times New Roman" pitchFamily="18" charset="0"/>
              </a:rPr>
              <a:t>绝大部分期货在到期之前被平仓，而不会进行交割。</a:t>
            </a:r>
            <a:endParaRPr lang="en-US" altLang="zh-CN" sz="2400" kern="0" dirty="0" smtClean="0">
              <a:latin typeface="Times New Roman" pitchFamily="18" charset="0"/>
              <a:ea typeface="楷体_GB2312" pitchFamily="49" charset="-122"/>
              <a:cs typeface="Times New Roman" pitchFamily="18" charset="0"/>
            </a:endParaRPr>
          </a:p>
          <a:p>
            <a:pPr lvl="2" fontAlgn="base">
              <a:spcBef>
                <a:spcPct val="0"/>
              </a:spcBef>
              <a:spcAft>
                <a:spcPct val="0"/>
              </a:spcAft>
              <a:buClr>
                <a:srgbClr val="FF0000"/>
              </a:buClr>
              <a:buFont typeface="Wingdings" pitchFamily="2" charset="2"/>
              <a:buChar char="ü"/>
              <a:defRPr/>
            </a:pPr>
            <a:endParaRPr kumimoji="0" lang="en-US" altLang="zh-CN" sz="2400" i="0" u="none" strike="noStrike" kern="0" cap="none" spc="0" normalizeH="0" baseline="0" noProof="0" dirty="0" smtClean="0">
              <a:ln>
                <a:noFill/>
              </a:ln>
              <a:effectLst/>
              <a:uLnTx/>
              <a:uFillTx/>
              <a:latin typeface="Times New Roman" pitchFamily="18" charset="0"/>
              <a:ea typeface="楷体_GB2312"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404664"/>
            <a:ext cx="8280920" cy="3170099"/>
          </a:xfrm>
          <a:prstGeom prst="rect">
            <a:avLst/>
          </a:prstGeom>
          <a:noFill/>
        </p:spPr>
        <p:txBody>
          <a:bodyPr wrap="square" rtlCol="0">
            <a:spAutoFit/>
          </a:bodyPr>
          <a:lstStyle/>
          <a:p>
            <a:pPr algn="ctr"/>
            <a:r>
              <a:rPr lang="zh-CN" altLang="en-US" sz="3200" dirty="0" smtClean="0">
                <a:latin typeface="Times New Roman" pitchFamily="18" charset="0"/>
                <a:ea typeface="楷体_GB2312" pitchFamily="49" charset="-122"/>
                <a:cs typeface="Times New Roman" pitchFamily="18" charset="0"/>
              </a:rPr>
              <a:t>期货的保证金交易机制：</a:t>
            </a:r>
            <a:endParaRPr lang="en-US" altLang="zh-CN" sz="3200" dirty="0" smtClean="0">
              <a:latin typeface="Times New Roman" pitchFamily="18" charset="0"/>
              <a:ea typeface="楷体_GB2312" pitchFamily="49" charset="-122"/>
              <a:cs typeface="Times New Roman" pitchFamily="18" charset="0"/>
            </a:endParaRPr>
          </a:p>
          <a:p>
            <a:r>
              <a:rPr lang="zh-CN" altLang="en-US" sz="2800" dirty="0" smtClean="0">
                <a:latin typeface="Times New Roman" pitchFamily="18" charset="0"/>
                <a:ea typeface="楷体_GB2312" pitchFamily="49" charset="-122"/>
                <a:cs typeface="Times New Roman" pitchFamily="18" charset="0"/>
              </a:rPr>
              <a:t>（</a:t>
            </a:r>
            <a:r>
              <a:rPr lang="en-US" altLang="zh-CN" sz="2800" dirty="0" smtClean="0">
                <a:latin typeface="Times New Roman" pitchFamily="18" charset="0"/>
                <a:ea typeface="楷体_GB2312" pitchFamily="49" charset="-122"/>
                <a:cs typeface="Times New Roman" pitchFamily="18" charset="0"/>
              </a:rPr>
              <a:t>1</a:t>
            </a:r>
            <a:r>
              <a:rPr lang="zh-CN" altLang="en-US" sz="2800" dirty="0" smtClean="0">
                <a:latin typeface="Times New Roman" pitchFamily="18" charset="0"/>
                <a:ea typeface="楷体_GB2312" pitchFamily="49" charset="-122"/>
                <a:cs typeface="Times New Roman" pitchFamily="18" charset="0"/>
              </a:rPr>
              <a:t>）初始保证金比例：初始的保证金数值</a:t>
            </a:r>
            <a:r>
              <a:rPr lang="en-US" altLang="zh-CN" sz="2800" dirty="0" smtClean="0">
                <a:latin typeface="Times New Roman" pitchFamily="18" charset="0"/>
                <a:ea typeface="楷体_GB2312" pitchFamily="49" charset="-122"/>
                <a:cs typeface="Times New Roman" pitchFamily="18" charset="0"/>
              </a:rPr>
              <a:t>/</a:t>
            </a:r>
            <a:r>
              <a:rPr lang="zh-CN" altLang="en-US" sz="2800" dirty="0" smtClean="0">
                <a:latin typeface="Times New Roman" pitchFamily="18" charset="0"/>
                <a:ea typeface="楷体_GB2312" pitchFamily="49" charset="-122"/>
                <a:cs typeface="Times New Roman" pitchFamily="18" charset="0"/>
              </a:rPr>
              <a:t>衍生品总价值；</a:t>
            </a:r>
            <a:endParaRPr lang="en-US" altLang="zh-CN" sz="2800" dirty="0" smtClean="0">
              <a:latin typeface="Times New Roman" pitchFamily="18" charset="0"/>
              <a:ea typeface="楷体_GB2312" pitchFamily="49" charset="-122"/>
              <a:cs typeface="Times New Roman" pitchFamily="18" charset="0"/>
            </a:endParaRPr>
          </a:p>
          <a:p>
            <a:r>
              <a:rPr lang="zh-CN" altLang="en-US" sz="2800" dirty="0" smtClean="0">
                <a:latin typeface="Times New Roman" pitchFamily="18" charset="0"/>
                <a:ea typeface="楷体_GB2312" pitchFamily="49" charset="-122"/>
                <a:cs typeface="Times New Roman" pitchFamily="18" charset="0"/>
              </a:rPr>
              <a:t>（</a:t>
            </a:r>
            <a:r>
              <a:rPr lang="en-US" altLang="zh-CN" sz="2800" dirty="0" smtClean="0">
                <a:latin typeface="Times New Roman" pitchFamily="18" charset="0"/>
                <a:ea typeface="楷体_GB2312" pitchFamily="49" charset="-122"/>
                <a:cs typeface="Times New Roman" pitchFamily="18" charset="0"/>
              </a:rPr>
              <a:t>2</a:t>
            </a:r>
            <a:r>
              <a:rPr lang="zh-CN" altLang="en-US" sz="2800" dirty="0" smtClean="0">
                <a:latin typeface="Times New Roman" pitchFamily="18" charset="0"/>
                <a:ea typeface="楷体_GB2312" pitchFamily="49" charset="-122"/>
                <a:cs typeface="Times New Roman" pitchFamily="18" charset="0"/>
              </a:rPr>
              <a:t>）维持保证金比例：期货运行过程中的保证金数值</a:t>
            </a:r>
            <a:r>
              <a:rPr lang="en-US" altLang="zh-CN" sz="2800" dirty="0" smtClean="0">
                <a:latin typeface="Times New Roman" pitchFamily="18" charset="0"/>
                <a:ea typeface="楷体_GB2312" pitchFamily="49" charset="-122"/>
                <a:cs typeface="Times New Roman" pitchFamily="18" charset="0"/>
              </a:rPr>
              <a:t>/</a:t>
            </a:r>
            <a:r>
              <a:rPr lang="zh-CN" altLang="en-US" sz="2800" dirty="0" smtClean="0">
                <a:latin typeface="Times New Roman" pitchFamily="18" charset="0"/>
                <a:ea typeface="楷体_GB2312" pitchFamily="49" charset="-122"/>
                <a:cs typeface="Times New Roman" pitchFamily="18" charset="0"/>
              </a:rPr>
              <a:t>衍生品总价值；</a:t>
            </a:r>
            <a:endParaRPr lang="en-US" altLang="zh-CN" sz="2800" dirty="0" smtClean="0">
              <a:latin typeface="Times New Roman" pitchFamily="18" charset="0"/>
              <a:ea typeface="楷体_GB2312" pitchFamily="49" charset="-122"/>
              <a:cs typeface="Times New Roman" pitchFamily="18" charset="0"/>
            </a:endParaRPr>
          </a:p>
          <a:p>
            <a:r>
              <a:rPr lang="zh-CN" altLang="en-US" sz="2800" dirty="0" smtClean="0">
                <a:latin typeface="Times New Roman" pitchFamily="18" charset="0"/>
                <a:ea typeface="楷体_GB2312" pitchFamily="49" charset="-122"/>
                <a:cs typeface="Times New Roman" pitchFamily="18" charset="0"/>
              </a:rPr>
              <a:t>（</a:t>
            </a:r>
            <a:r>
              <a:rPr lang="en-US" altLang="zh-CN" sz="2800" dirty="0" smtClean="0">
                <a:latin typeface="Times New Roman" pitchFamily="18" charset="0"/>
                <a:ea typeface="楷体_GB2312" pitchFamily="49" charset="-122"/>
                <a:cs typeface="Times New Roman" pitchFamily="18" charset="0"/>
              </a:rPr>
              <a:t>3</a:t>
            </a:r>
            <a:r>
              <a:rPr lang="zh-CN" altLang="en-US" sz="2800" dirty="0" smtClean="0">
                <a:latin typeface="Times New Roman" pitchFamily="18" charset="0"/>
                <a:ea typeface="楷体_GB2312" pitchFamily="49" charset="-122"/>
                <a:cs typeface="Times New Roman" pitchFamily="18" charset="0"/>
              </a:rPr>
              <a:t>）一旦保证金突破维持保证金比例，一定要缴纳保证金直至初始保证金比例。</a:t>
            </a:r>
            <a:endParaRPr lang="zh-CN" altLang="en-US" sz="2800" dirty="0">
              <a:latin typeface="Times New Roman" pitchFamily="18" charset="0"/>
              <a:ea typeface="楷体_GB2312" pitchFamily="49" charset="-122"/>
              <a:cs typeface="Times New Roman" pitchFamily="18" charset="0"/>
            </a:endParaRPr>
          </a:p>
        </p:txBody>
      </p:sp>
      <p:graphicFrame>
        <p:nvGraphicFramePr>
          <p:cNvPr id="4" name="表格 3"/>
          <p:cNvGraphicFramePr>
            <a:graphicFrameLocks noGrp="1"/>
          </p:cNvGraphicFramePr>
          <p:nvPr/>
        </p:nvGraphicFramePr>
        <p:xfrm>
          <a:off x="0" y="3573016"/>
          <a:ext cx="8964488" cy="3024335"/>
        </p:xfrm>
        <a:graphic>
          <a:graphicData uri="http://schemas.openxmlformats.org/drawingml/2006/table">
            <a:tbl>
              <a:tblPr/>
              <a:tblGrid>
                <a:gridCol w="2334253"/>
                <a:gridCol w="1567936"/>
                <a:gridCol w="1687433"/>
                <a:gridCol w="1687433"/>
                <a:gridCol w="1687433"/>
              </a:tblGrid>
              <a:tr h="309734">
                <a:tc>
                  <a:txBody>
                    <a:bodyPr/>
                    <a:lstStyle/>
                    <a:p>
                      <a:pPr algn="ctr" fontAlgn="ctr"/>
                      <a:r>
                        <a:rPr lang="zh-CN" altLang="en-US" sz="1800" b="1" i="0" u="none" strike="noStrike" dirty="0">
                          <a:solidFill>
                            <a:srgbClr val="FFFFFF"/>
                          </a:solidFill>
                          <a:latin typeface="Times New Roman" pitchFamily="18" charset="0"/>
                          <a:ea typeface="楷体_GB2312" pitchFamily="49" charset="-122"/>
                          <a:cs typeface="Times New Roman" pitchFamily="18"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zh-CN" altLang="en-US" sz="1800" b="1" i="0" u="none" strike="noStrike" dirty="0">
                          <a:solidFill>
                            <a:srgbClr val="FFFFFF"/>
                          </a:solidFill>
                          <a:latin typeface="Times New Roman" pitchFamily="18" charset="0"/>
                          <a:ea typeface="楷体_GB2312" pitchFamily="49" charset="-122"/>
                          <a:cs typeface="Times New Roman" pitchFamily="18" charset="0"/>
                        </a:rPr>
                        <a:t>初始日期</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zh-CN" altLang="en-US" sz="1800" b="1" i="0" u="none" strike="noStrike">
                          <a:solidFill>
                            <a:srgbClr val="FFFFFF"/>
                          </a:solidFill>
                          <a:latin typeface="Times New Roman" pitchFamily="18" charset="0"/>
                          <a:ea typeface="楷体_GB2312" pitchFamily="49" charset="-122"/>
                          <a:cs typeface="Times New Roman" pitchFamily="18" charset="0"/>
                        </a:rPr>
                        <a:t>第</a:t>
                      </a:r>
                      <a:r>
                        <a:rPr lang="en-US" altLang="zh-CN" sz="1800" b="1" i="0" u="none" strike="noStrike">
                          <a:solidFill>
                            <a:srgbClr val="FFFFFF"/>
                          </a:solidFill>
                          <a:latin typeface="Times New Roman" pitchFamily="18" charset="0"/>
                          <a:ea typeface="楷体_GB2312" pitchFamily="49" charset="-122"/>
                          <a:cs typeface="Times New Roman" pitchFamily="18" charset="0"/>
                        </a:rPr>
                        <a:t>2</a:t>
                      </a:r>
                      <a:r>
                        <a:rPr lang="zh-CN" altLang="en-US" sz="1800" b="1" i="0" u="none" strike="noStrike">
                          <a:solidFill>
                            <a:srgbClr val="FFFFFF"/>
                          </a:solidFill>
                          <a:latin typeface="Times New Roman" pitchFamily="18" charset="0"/>
                          <a:ea typeface="楷体_GB2312" pitchFamily="49" charset="-122"/>
                          <a:cs typeface="Times New Roman" pitchFamily="18" charset="0"/>
                        </a:rPr>
                        <a:t>日</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zh-CN" altLang="en-US" sz="1800" b="1" i="0" u="none" strike="noStrike">
                          <a:solidFill>
                            <a:srgbClr val="FFFFFF"/>
                          </a:solidFill>
                          <a:latin typeface="Times New Roman" pitchFamily="18" charset="0"/>
                          <a:ea typeface="楷体_GB2312" pitchFamily="49" charset="-122"/>
                          <a:cs typeface="Times New Roman" pitchFamily="18" charset="0"/>
                        </a:rPr>
                        <a:t>第</a:t>
                      </a:r>
                      <a:r>
                        <a:rPr lang="en-US" altLang="zh-CN" sz="1800" b="1" i="0" u="none" strike="noStrike">
                          <a:solidFill>
                            <a:srgbClr val="FFFFFF"/>
                          </a:solidFill>
                          <a:latin typeface="Times New Roman" pitchFamily="18" charset="0"/>
                          <a:ea typeface="楷体_GB2312" pitchFamily="49" charset="-122"/>
                          <a:cs typeface="Times New Roman" pitchFamily="18" charset="0"/>
                        </a:rPr>
                        <a:t>3</a:t>
                      </a:r>
                      <a:r>
                        <a:rPr lang="zh-CN" altLang="en-US" sz="1800" b="1" i="0" u="none" strike="noStrike">
                          <a:solidFill>
                            <a:srgbClr val="FFFFFF"/>
                          </a:solidFill>
                          <a:latin typeface="Times New Roman" pitchFamily="18" charset="0"/>
                          <a:ea typeface="楷体_GB2312" pitchFamily="49" charset="-122"/>
                          <a:cs typeface="Times New Roman" pitchFamily="18" charset="0"/>
                        </a:rPr>
                        <a:t>日</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zh-CN" altLang="en-US" sz="1800" b="1" i="0" u="none" strike="noStrike">
                          <a:solidFill>
                            <a:srgbClr val="FFFFFF"/>
                          </a:solidFill>
                          <a:latin typeface="Times New Roman" pitchFamily="18" charset="0"/>
                          <a:ea typeface="楷体_GB2312" pitchFamily="49" charset="-122"/>
                          <a:cs typeface="Times New Roman" pitchFamily="18" charset="0"/>
                        </a:rPr>
                        <a:t>第</a:t>
                      </a:r>
                      <a:r>
                        <a:rPr lang="en-US" altLang="zh-CN" sz="1800" b="1" i="0" u="none" strike="noStrike">
                          <a:solidFill>
                            <a:srgbClr val="FFFFFF"/>
                          </a:solidFill>
                          <a:latin typeface="Times New Roman" pitchFamily="18" charset="0"/>
                          <a:ea typeface="楷体_GB2312" pitchFamily="49" charset="-122"/>
                          <a:cs typeface="Times New Roman" pitchFamily="18" charset="0"/>
                        </a:rPr>
                        <a:t>4</a:t>
                      </a:r>
                      <a:r>
                        <a:rPr lang="zh-CN" altLang="en-US" sz="1800" b="1" i="0" u="none" strike="noStrike">
                          <a:solidFill>
                            <a:srgbClr val="FFFFFF"/>
                          </a:solidFill>
                          <a:latin typeface="Times New Roman" pitchFamily="18" charset="0"/>
                          <a:ea typeface="楷体_GB2312" pitchFamily="49" charset="-122"/>
                          <a:cs typeface="Times New Roman" pitchFamily="18" charset="0"/>
                        </a:rPr>
                        <a:t>日</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r>
              <a:tr h="309734">
                <a:tc>
                  <a:txBody>
                    <a:bodyPr/>
                    <a:lstStyle/>
                    <a:p>
                      <a:pPr algn="ctr" fontAlgn="ctr"/>
                      <a:r>
                        <a:rPr lang="zh-CN" altLang="en-US" sz="1800" b="1" i="0" u="none" strike="noStrike">
                          <a:solidFill>
                            <a:srgbClr val="FFFFFF"/>
                          </a:solidFill>
                          <a:latin typeface="Times New Roman" pitchFamily="18" charset="0"/>
                          <a:ea typeface="楷体_GB2312" pitchFamily="49" charset="-122"/>
                          <a:cs typeface="Times New Roman" pitchFamily="18" charset="0"/>
                        </a:rPr>
                        <a:t>期货总价值</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a:solidFill>
                            <a:srgbClr val="FFFFFF"/>
                          </a:solidFill>
                          <a:latin typeface="Times New Roman" pitchFamily="18" charset="0"/>
                          <a:ea typeface="楷体_GB2312" pitchFamily="49" charset="-122"/>
                          <a:cs typeface="Times New Roman" pitchFamily="18" charset="0"/>
                        </a:rPr>
                        <a:t>1000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a:solidFill>
                            <a:srgbClr val="FFFFFF"/>
                          </a:solidFill>
                          <a:latin typeface="Times New Roman" pitchFamily="18" charset="0"/>
                          <a:ea typeface="楷体_GB2312" pitchFamily="49" charset="-122"/>
                          <a:cs typeface="Times New Roman" pitchFamily="18" charset="0"/>
                        </a:rPr>
                        <a:t>990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a:solidFill>
                            <a:srgbClr val="FFFFFF"/>
                          </a:solidFill>
                          <a:latin typeface="Times New Roman" pitchFamily="18" charset="0"/>
                          <a:ea typeface="楷体_GB2312" pitchFamily="49" charset="-122"/>
                          <a:cs typeface="Times New Roman" pitchFamily="18" charset="0"/>
                        </a:rPr>
                        <a:t>985.05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a:solidFill>
                            <a:srgbClr val="FFFFFF"/>
                          </a:solidFill>
                          <a:latin typeface="Times New Roman" pitchFamily="18" charset="0"/>
                          <a:ea typeface="楷体_GB2312" pitchFamily="49" charset="-122"/>
                          <a:cs typeface="Times New Roman" pitchFamily="18" charset="0"/>
                        </a:rPr>
                        <a:t>965.349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r>
              <a:tr h="595133">
                <a:tc>
                  <a:txBody>
                    <a:bodyPr/>
                    <a:lstStyle/>
                    <a:p>
                      <a:pPr algn="ctr" fontAlgn="ctr"/>
                      <a:r>
                        <a:rPr lang="zh-CN" altLang="en-US" sz="1800" b="1" i="0" u="none" strike="noStrike" dirty="0">
                          <a:solidFill>
                            <a:srgbClr val="FFFFFF"/>
                          </a:solidFill>
                          <a:latin typeface="Times New Roman" pitchFamily="18" charset="0"/>
                          <a:ea typeface="楷体_GB2312" pitchFamily="49" charset="-122"/>
                          <a:cs typeface="Times New Roman" pitchFamily="18" charset="0"/>
                        </a:rPr>
                        <a:t>要求的保证金比例</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dirty="0">
                          <a:solidFill>
                            <a:srgbClr val="FFFFFF"/>
                          </a:solidFill>
                          <a:latin typeface="Times New Roman" pitchFamily="18" charset="0"/>
                          <a:ea typeface="楷体_GB2312" pitchFamily="49" charset="-122"/>
                          <a:cs typeface="Times New Roman" pitchFamily="18" charset="0"/>
                        </a:rPr>
                        <a:t>10</a:t>
                      </a:r>
                      <a:r>
                        <a:rPr lang="en-US" altLang="zh-CN" sz="1800" b="1" i="0" u="none" strike="noStrike" dirty="0" smtClean="0">
                          <a:solidFill>
                            <a:srgbClr val="FFFFFF"/>
                          </a:solidFill>
                          <a:latin typeface="Times New Roman" pitchFamily="18" charset="0"/>
                          <a:ea typeface="楷体_GB2312" pitchFamily="49" charset="-122"/>
                          <a:cs typeface="Times New Roman" pitchFamily="18" charset="0"/>
                        </a:rPr>
                        <a:t>%</a:t>
                      </a:r>
                      <a:r>
                        <a:rPr lang="zh-CN" altLang="en-US" sz="1800" b="1" i="0" u="none" strike="noStrike" dirty="0" smtClean="0">
                          <a:solidFill>
                            <a:srgbClr val="FFFFFF"/>
                          </a:solidFill>
                          <a:latin typeface="Times New Roman" pitchFamily="18" charset="0"/>
                          <a:ea typeface="楷体_GB2312" pitchFamily="49" charset="-122"/>
                          <a:cs typeface="Times New Roman" pitchFamily="18" charset="0"/>
                        </a:rPr>
                        <a:t>（初始保证金比例）</a:t>
                      </a:r>
                      <a:endParaRPr lang="en-US" altLang="zh-CN" sz="1800" b="1" i="0" u="none" strike="noStrike" dirty="0">
                        <a:solidFill>
                          <a:srgbClr val="FFFFFF"/>
                        </a:solidFill>
                        <a:latin typeface="Times New Roman" pitchFamily="18" charset="0"/>
                        <a:ea typeface="楷体_GB2312" pitchFamily="49" charset="-122"/>
                        <a:cs typeface="Times New Roman"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dirty="0">
                          <a:solidFill>
                            <a:srgbClr val="FFFFFF"/>
                          </a:solidFill>
                          <a:latin typeface="Times New Roman" pitchFamily="18" charset="0"/>
                          <a:ea typeface="楷体_GB2312" pitchFamily="49" charset="-122"/>
                          <a:cs typeface="Times New Roman" pitchFamily="18" charset="0"/>
                        </a:rPr>
                        <a:t>8</a:t>
                      </a:r>
                      <a:r>
                        <a:rPr lang="en-US" altLang="zh-CN" sz="1800" b="1" i="0" u="none" strike="noStrike" dirty="0" smtClean="0">
                          <a:solidFill>
                            <a:srgbClr val="FFFFFF"/>
                          </a:solidFill>
                          <a:latin typeface="Times New Roman" pitchFamily="18" charset="0"/>
                          <a:ea typeface="楷体_GB2312" pitchFamily="49" charset="-122"/>
                          <a:cs typeface="Times New Roman" pitchFamily="18" charset="0"/>
                        </a:rPr>
                        <a:t>%</a:t>
                      </a:r>
                      <a:r>
                        <a:rPr lang="zh-CN" altLang="en-US" sz="1800" b="1" i="0" u="none" strike="noStrike" dirty="0" smtClean="0">
                          <a:solidFill>
                            <a:srgbClr val="FFFFFF"/>
                          </a:solidFill>
                          <a:latin typeface="Times New Roman" pitchFamily="18" charset="0"/>
                          <a:ea typeface="楷体_GB2312" pitchFamily="49" charset="-122"/>
                          <a:cs typeface="Times New Roman" pitchFamily="18" charset="0"/>
                        </a:rPr>
                        <a:t>（维持保证金比例）</a:t>
                      </a:r>
                      <a:endParaRPr lang="en-US" altLang="zh-CN" sz="1800" b="1" i="0" u="none" strike="noStrike" dirty="0">
                        <a:solidFill>
                          <a:srgbClr val="FFFFFF"/>
                        </a:solidFill>
                        <a:latin typeface="Times New Roman" pitchFamily="18" charset="0"/>
                        <a:ea typeface="楷体_GB2312" pitchFamily="49" charset="-122"/>
                        <a:cs typeface="Times New Roman"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dirty="0">
                          <a:solidFill>
                            <a:srgbClr val="FFFFFF"/>
                          </a:solidFill>
                          <a:latin typeface="Times New Roman" pitchFamily="18" charset="0"/>
                          <a:ea typeface="楷体_GB2312" pitchFamily="49" charset="-122"/>
                          <a:cs typeface="Times New Roman" pitchFamily="18" charset="0"/>
                        </a:rPr>
                        <a:t>8</a:t>
                      </a:r>
                      <a:r>
                        <a:rPr lang="en-US" altLang="zh-CN" sz="1800" b="1" i="0" u="none" strike="noStrike" dirty="0" smtClean="0">
                          <a:solidFill>
                            <a:srgbClr val="FFFFFF"/>
                          </a:solidFill>
                          <a:latin typeface="Times New Roman" pitchFamily="18" charset="0"/>
                          <a:ea typeface="楷体_GB2312" pitchFamily="49" charset="-122"/>
                          <a:cs typeface="Times New Roman" pitchFamily="18" charset="0"/>
                        </a:rPr>
                        <a:t>%</a:t>
                      </a:r>
                      <a:r>
                        <a:rPr lang="zh-CN" altLang="en-US" sz="1800" b="1" i="0" u="none" strike="noStrike" dirty="0" smtClean="0">
                          <a:solidFill>
                            <a:srgbClr val="FFFFFF"/>
                          </a:solidFill>
                          <a:latin typeface="Times New Roman" pitchFamily="18" charset="0"/>
                          <a:ea typeface="楷体_GB2312" pitchFamily="49" charset="-122"/>
                          <a:cs typeface="Times New Roman" pitchFamily="18" charset="0"/>
                        </a:rPr>
                        <a:t>（维持保证金比例）</a:t>
                      </a:r>
                      <a:endParaRPr lang="en-US" altLang="zh-CN" sz="1800" b="1" i="0" u="none" strike="noStrike" dirty="0">
                        <a:solidFill>
                          <a:srgbClr val="FFFFFF"/>
                        </a:solidFill>
                        <a:latin typeface="Times New Roman" pitchFamily="18" charset="0"/>
                        <a:ea typeface="楷体_GB2312" pitchFamily="49" charset="-122"/>
                        <a:cs typeface="Times New Roman"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dirty="0">
                          <a:solidFill>
                            <a:srgbClr val="FFFFFF"/>
                          </a:solidFill>
                          <a:latin typeface="Times New Roman" pitchFamily="18" charset="0"/>
                          <a:ea typeface="楷体_GB2312" pitchFamily="49" charset="-122"/>
                          <a:cs typeface="Times New Roman" pitchFamily="18" charset="0"/>
                        </a:rPr>
                        <a:t>8</a:t>
                      </a:r>
                      <a:r>
                        <a:rPr lang="en-US" altLang="zh-CN" sz="1800" b="1" i="0" u="none" strike="noStrike" dirty="0" smtClean="0">
                          <a:solidFill>
                            <a:srgbClr val="FFFFFF"/>
                          </a:solidFill>
                          <a:latin typeface="Times New Roman" pitchFamily="18" charset="0"/>
                          <a:ea typeface="楷体_GB2312" pitchFamily="49" charset="-122"/>
                          <a:cs typeface="Times New Roman" pitchFamily="18" charset="0"/>
                        </a:rPr>
                        <a:t>%</a:t>
                      </a:r>
                      <a:r>
                        <a:rPr lang="zh-CN" altLang="en-US" sz="1800" b="1" i="0" u="none" strike="noStrike" dirty="0" smtClean="0">
                          <a:solidFill>
                            <a:srgbClr val="FFFFFF"/>
                          </a:solidFill>
                          <a:latin typeface="Times New Roman" pitchFamily="18" charset="0"/>
                          <a:ea typeface="楷体_GB2312" pitchFamily="49" charset="-122"/>
                          <a:cs typeface="Times New Roman" pitchFamily="18" charset="0"/>
                        </a:rPr>
                        <a:t>（维持保证金比例）</a:t>
                      </a:r>
                      <a:endParaRPr lang="en-US" altLang="zh-CN" sz="1800" b="1" i="0" u="none" strike="noStrike" dirty="0">
                        <a:solidFill>
                          <a:srgbClr val="FFFFFF"/>
                        </a:solidFill>
                        <a:latin typeface="Times New Roman" pitchFamily="18" charset="0"/>
                        <a:ea typeface="楷体_GB2312" pitchFamily="49" charset="-122"/>
                        <a:cs typeface="Times New Roman"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r>
              <a:tr h="595133">
                <a:tc>
                  <a:txBody>
                    <a:bodyPr/>
                    <a:lstStyle/>
                    <a:p>
                      <a:pPr algn="ctr" fontAlgn="ctr"/>
                      <a:r>
                        <a:rPr lang="zh-CN" altLang="en-US" sz="1800" b="1" i="0" u="none" strike="noStrike">
                          <a:solidFill>
                            <a:srgbClr val="FFFFFF"/>
                          </a:solidFill>
                          <a:latin typeface="Times New Roman" pitchFamily="18" charset="0"/>
                          <a:ea typeface="楷体_GB2312" pitchFamily="49" charset="-122"/>
                          <a:cs typeface="Times New Roman" pitchFamily="18" charset="0"/>
                        </a:rPr>
                        <a:t>期货价格涨跌幅度</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a:solidFill>
                            <a:srgbClr val="FFFFFF"/>
                          </a:solidFill>
                          <a:latin typeface="Times New Roman" pitchFamily="18" charset="0"/>
                          <a:ea typeface="楷体_GB2312" pitchFamily="49" charset="-122"/>
                          <a:cs typeface="Times New Roman" pitchFamily="18" charset="0"/>
                        </a:rPr>
                        <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a:solidFill>
                            <a:srgbClr val="FFFFFF"/>
                          </a:solidFill>
                          <a:latin typeface="Times New Roman" pitchFamily="18" charset="0"/>
                          <a:ea typeface="楷体_GB2312" pitchFamily="49" charset="-122"/>
                          <a:cs typeface="Times New Roman" pitchFamily="18"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a:solidFill>
                            <a:srgbClr val="FFFFFF"/>
                          </a:solidFill>
                          <a:latin typeface="Times New Roman" pitchFamily="18" charset="0"/>
                          <a:ea typeface="楷体_GB2312" pitchFamily="49" charset="-122"/>
                          <a:cs typeface="Times New Roman" pitchFamily="18" charset="0"/>
                        </a:rPr>
                        <a:t>0.50%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a:solidFill>
                            <a:srgbClr val="FFFFFF"/>
                          </a:solidFill>
                          <a:latin typeface="Times New Roman" pitchFamily="18" charset="0"/>
                          <a:ea typeface="楷体_GB2312" pitchFamily="49" charset="-122"/>
                          <a:cs typeface="Times New Roman" pitchFamily="18"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r>
              <a:tr h="309734">
                <a:tc>
                  <a:txBody>
                    <a:bodyPr/>
                    <a:lstStyle/>
                    <a:p>
                      <a:pPr algn="ctr" fontAlgn="ctr"/>
                      <a:r>
                        <a:rPr lang="zh-CN" altLang="en-US" sz="1800" b="1" i="0" u="none" strike="noStrike">
                          <a:solidFill>
                            <a:srgbClr val="FFFFFF"/>
                          </a:solidFill>
                          <a:latin typeface="Times New Roman" pitchFamily="18" charset="0"/>
                          <a:ea typeface="楷体_GB2312" pitchFamily="49" charset="-122"/>
                          <a:cs typeface="Times New Roman" pitchFamily="18" charset="0"/>
                        </a:rPr>
                        <a:t>保证金余额</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a:solidFill>
                            <a:srgbClr val="FFFFFF"/>
                          </a:solidFill>
                          <a:latin typeface="Times New Roman" pitchFamily="18" charset="0"/>
                          <a:ea typeface="楷体_GB2312" pitchFamily="49" charset="-122"/>
                          <a:cs typeface="Times New Roman" pitchFamily="18" charset="0"/>
                        </a:rPr>
                        <a:t>100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a:solidFill>
                            <a:srgbClr val="FFFFFF"/>
                          </a:solidFill>
                          <a:latin typeface="Times New Roman" pitchFamily="18" charset="0"/>
                          <a:ea typeface="楷体_GB2312" pitchFamily="49" charset="-122"/>
                          <a:cs typeface="Times New Roman" pitchFamily="18" charset="0"/>
                        </a:rPr>
                        <a:t>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a:solidFill>
                            <a:srgbClr val="FFFFFF"/>
                          </a:solidFill>
                          <a:latin typeface="Times New Roman" pitchFamily="18" charset="0"/>
                          <a:ea typeface="楷体_GB2312" pitchFamily="49" charset="-122"/>
                          <a:cs typeface="Times New Roman" pitchFamily="18" charset="0"/>
                        </a:rPr>
                        <a:t>85.05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a:solidFill>
                            <a:srgbClr val="FFFFFF"/>
                          </a:solidFill>
                          <a:latin typeface="Times New Roman" pitchFamily="18" charset="0"/>
                          <a:ea typeface="楷体_GB2312" pitchFamily="49" charset="-122"/>
                          <a:cs typeface="Times New Roman" pitchFamily="18" charset="0"/>
                        </a:rPr>
                        <a:t>65.349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r>
              <a:tr h="309734">
                <a:tc>
                  <a:txBody>
                    <a:bodyPr/>
                    <a:lstStyle/>
                    <a:p>
                      <a:pPr algn="ctr" fontAlgn="ctr"/>
                      <a:r>
                        <a:rPr lang="zh-CN" altLang="en-US" sz="1800" b="1" i="0" u="none" strike="noStrike">
                          <a:solidFill>
                            <a:srgbClr val="FFFFFF"/>
                          </a:solidFill>
                          <a:latin typeface="Times New Roman" pitchFamily="18" charset="0"/>
                          <a:ea typeface="楷体_GB2312" pitchFamily="49" charset="-122"/>
                          <a:cs typeface="Times New Roman" pitchFamily="18" charset="0"/>
                        </a:rPr>
                        <a:t>保证金比例</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a:solidFill>
                            <a:srgbClr val="FFFFFF"/>
                          </a:solidFill>
                          <a:latin typeface="Times New Roman" pitchFamily="18" charset="0"/>
                          <a:ea typeface="楷体_GB2312" pitchFamily="49" charset="-122"/>
                          <a:cs typeface="Times New Roman" pitchFamily="18" charset="0"/>
                        </a:rPr>
                        <a:t>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dirty="0">
                          <a:solidFill>
                            <a:srgbClr val="FFFFFF"/>
                          </a:solidFill>
                          <a:latin typeface="Times New Roman" pitchFamily="18" charset="0"/>
                          <a:ea typeface="楷体_GB2312" pitchFamily="49" charset="-122"/>
                          <a:cs typeface="Times New Roman" pitchFamily="18" charset="0"/>
                        </a:rPr>
                        <a:t>0.090909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a:solidFill>
                            <a:srgbClr val="FFFFFF"/>
                          </a:solidFill>
                          <a:latin typeface="Times New Roman" pitchFamily="18" charset="0"/>
                          <a:ea typeface="楷体_GB2312" pitchFamily="49" charset="-122"/>
                          <a:cs typeface="Times New Roman" pitchFamily="18" charset="0"/>
                        </a:rPr>
                        <a:t>0.086341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a:solidFill>
                            <a:srgbClr val="FFFFFF"/>
                          </a:solidFill>
                          <a:latin typeface="Times New Roman" pitchFamily="18" charset="0"/>
                          <a:ea typeface="楷体_GB2312" pitchFamily="49" charset="-122"/>
                          <a:cs typeface="Times New Roman" pitchFamily="18" charset="0"/>
                        </a:rPr>
                        <a:t>0.067695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r>
              <a:tr h="595133">
                <a:tc>
                  <a:txBody>
                    <a:bodyPr/>
                    <a:lstStyle/>
                    <a:p>
                      <a:pPr algn="ctr" fontAlgn="ctr"/>
                      <a:r>
                        <a:rPr lang="zh-CN" altLang="en-US" sz="1800" b="1" i="0" u="none" strike="noStrike" dirty="0">
                          <a:solidFill>
                            <a:srgbClr val="FFFFFF"/>
                          </a:solidFill>
                          <a:latin typeface="Times New Roman" pitchFamily="18" charset="0"/>
                          <a:ea typeface="楷体_GB2312" pitchFamily="49" charset="-122"/>
                          <a:cs typeface="Times New Roman" pitchFamily="18" charset="0"/>
                        </a:rPr>
                        <a:t>需要追缴的保证金数额</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dirty="0">
                          <a:solidFill>
                            <a:srgbClr val="FFFFFF"/>
                          </a:solidFill>
                          <a:latin typeface="Times New Roman" pitchFamily="18" charset="0"/>
                          <a:ea typeface="楷体_GB2312" pitchFamily="49" charset="-122"/>
                          <a:cs typeface="Times New Roman" pitchFamily="18"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a:solidFill>
                            <a:srgbClr val="FFFFFF"/>
                          </a:solidFill>
                          <a:latin typeface="Times New Roman" pitchFamily="18" charset="0"/>
                          <a:ea typeface="楷体_GB2312" pitchFamily="49" charset="-122"/>
                          <a:cs typeface="Times New Roman" pitchFamily="18"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a:solidFill>
                            <a:srgbClr val="FFFFFF"/>
                          </a:solidFill>
                          <a:latin typeface="Times New Roman" pitchFamily="18" charset="0"/>
                          <a:ea typeface="楷体_GB2312" pitchFamily="49" charset="-122"/>
                          <a:cs typeface="Times New Roman" pitchFamily="18"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altLang="zh-CN" sz="1800" b="1" i="0" u="none" strike="noStrike" dirty="0">
                          <a:solidFill>
                            <a:srgbClr val="FFFFFF"/>
                          </a:solidFill>
                          <a:latin typeface="Times New Roman" pitchFamily="18" charset="0"/>
                          <a:ea typeface="楷体_GB2312" pitchFamily="49" charset="-122"/>
                          <a:cs typeface="Times New Roman" pitchFamily="18" charset="0"/>
                        </a:rPr>
                        <a:t>31.1859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260648"/>
            <a:ext cx="7772400" cy="60483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chemeClr val="tx2"/>
                </a:solidFill>
                <a:effectLst/>
                <a:uLnTx/>
                <a:uFillTx/>
                <a:latin typeface="Times New Roman" pitchFamily="18" charset="0"/>
                <a:ea typeface="楷体_GB2312" pitchFamily="49" charset="-122"/>
                <a:cs typeface="Times New Roman" pitchFamily="18" charset="0"/>
              </a:rPr>
              <a:t>期货价格</a:t>
            </a:r>
            <a:r>
              <a:rPr kumimoji="0" lang="zh-CN" altLang="en-US" sz="3200" b="1" i="1" u="none" strike="noStrike" kern="0" cap="none" spc="0" normalizeH="0" baseline="0" noProof="0" dirty="0" smtClean="0">
                <a:ln>
                  <a:noFill/>
                </a:ln>
                <a:solidFill>
                  <a:schemeClr val="tx2"/>
                </a:solidFill>
                <a:effectLst/>
                <a:uLnTx/>
                <a:uFillTx/>
                <a:latin typeface="Times New Roman" pitchFamily="18" charset="0"/>
                <a:ea typeface="楷体_GB2312" pitchFamily="49" charset="-122"/>
                <a:cs typeface="Times New Roman" pitchFamily="18" charset="0"/>
              </a:rPr>
              <a:t> </a:t>
            </a:r>
            <a:r>
              <a:rPr kumimoji="0" lang="en-US" altLang="zh-CN" sz="3200" b="1" i="1" u="none" strike="noStrike" kern="0" cap="none" spc="0" normalizeH="0" baseline="0" noProof="0" dirty="0" err="1" smtClean="0">
                <a:ln>
                  <a:noFill/>
                </a:ln>
                <a:solidFill>
                  <a:schemeClr val="tx2"/>
                </a:solidFill>
                <a:effectLst/>
                <a:uLnTx/>
                <a:uFillTx/>
                <a:latin typeface="Times New Roman" pitchFamily="18" charset="0"/>
                <a:ea typeface="楷体_GB2312" pitchFamily="49" charset="-122"/>
                <a:cs typeface="Times New Roman" pitchFamily="18" charset="0"/>
              </a:rPr>
              <a:t>vs</a:t>
            </a:r>
            <a:r>
              <a:rPr kumimoji="0" lang="en-US" altLang="zh-CN" sz="3200" b="1" i="1" u="none" strike="noStrike" kern="0" cap="none" spc="0" normalizeH="0" baseline="0" noProof="0" dirty="0" smtClean="0">
                <a:ln>
                  <a:noFill/>
                </a:ln>
                <a:solidFill>
                  <a:schemeClr val="tx2"/>
                </a:solidFill>
                <a:effectLst/>
                <a:uLnTx/>
                <a:uFillTx/>
                <a:latin typeface="Times New Roman" pitchFamily="18" charset="0"/>
                <a:ea typeface="楷体_GB2312" pitchFamily="49" charset="-122"/>
                <a:cs typeface="Times New Roman" pitchFamily="18" charset="0"/>
              </a:rPr>
              <a:t> </a:t>
            </a:r>
            <a:r>
              <a:rPr lang="zh-CN" altLang="en-US" sz="3200" b="1" kern="0" dirty="0" smtClean="0">
                <a:solidFill>
                  <a:schemeClr val="tx2"/>
                </a:solidFill>
                <a:latin typeface="Times New Roman" pitchFamily="18" charset="0"/>
                <a:ea typeface="楷体_GB2312" pitchFamily="49" charset="-122"/>
                <a:cs typeface="Times New Roman" pitchFamily="18" charset="0"/>
              </a:rPr>
              <a:t>现货价格</a:t>
            </a:r>
            <a:endParaRPr kumimoji="0" lang="zh-CN" altLang="en-US" sz="3200" b="1" i="0" u="none" strike="noStrike" kern="0" cap="none" spc="0" normalizeH="0" baseline="0" noProof="0" dirty="0" smtClean="0">
              <a:ln>
                <a:noFill/>
              </a:ln>
              <a:solidFill>
                <a:schemeClr val="tx2"/>
              </a:solidFill>
              <a:effectLst/>
              <a:uLnTx/>
              <a:uFillTx/>
              <a:latin typeface="Times New Roman" pitchFamily="18" charset="0"/>
              <a:ea typeface="楷体_GB2312" pitchFamily="49" charset="-122"/>
              <a:cs typeface="Times New Roman" pitchFamily="18" charset="0"/>
            </a:endParaRPr>
          </a:p>
        </p:txBody>
      </p:sp>
      <p:grpSp>
        <p:nvGrpSpPr>
          <p:cNvPr id="3" name="组合 13"/>
          <p:cNvGrpSpPr>
            <a:grpSpLocks/>
          </p:cNvGrpSpPr>
          <p:nvPr/>
        </p:nvGrpSpPr>
        <p:grpSpPr bwMode="auto">
          <a:xfrm>
            <a:off x="857250" y="2571750"/>
            <a:ext cx="2482850" cy="2073275"/>
            <a:chOff x="857224" y="2571744"/>
            <a:chExt cx="2482324" cy="2073290"/>
          </a:xfrm>
        </p:grpSpPr>
        <p:cxnSp>
          <p:nvCxnSpPr>
            <p:cNvPr id="4" name="直接箭头连接符 4"/>
            <p:cNvCxnSpPr>
              <a:cxnSpLocks noChangeShapeType="1"/>
            </p:cNvCxnSpPr>
            <p:nvPr/>
          </p:nvCxnSpPr>
          <p:spPr bwMode="auto">
            <a:xfrm>
              <a:off x="857224" y="4643446"/>
              <a:ext cx="2286016" cy="1588"/>
            </a:xfrm>
            <a:prstGeom prst="straightConnector1">
              <a:avLst/>
            </a:prstGeom>
            <a:noFill/>
            <a:ln w="9525" algn="ctr">
              <a:solidFill>
                <a:schemeClr val="tx1"/>
              </a:solidFill>
              <a:miter lim="800000"/>
              <a:headEnd/>
              <a:tailEnd type="arrow" w="med" len="med"/>
            </a:ln>
          </p:spPr>
        </p:cxnSp>
        <p:cxnSp>
          <p:nvCxnSpPr>
            <p:cNvPr id="5" name="直接箭头连接符 6"/>
            <p:cNvCxnSpPr>
              <a:cxnSpLocks noChangeShapeType="1"/>
            </p:cNvCxnSpPr>
            <p:nvPr/>
          </p:nvCxnSpPr>
          <p:spPr bwMode="auto">
            <a:xfrm rot="5400000" flipH="1" flipV="1">
              <a:off x="-177833" y="3606801"/>
              <a:ext cx="2071702" cy="1588"/>
            </a:xfrm>
            <a:prstGeom prst="straightConnector1">
              <a:avLst/>
            </a:prstGeom>
            <a:noFill/>
            <a:ln w="9525" algn="ctr">
              <a:solidFill>
                <a:schemeClr val="tx1"/>
              </a:solidFill>
              <a:miter lim="800000"/>
              <a:headEnd/>
              <a:tailEnd type="arrow" w="med" len="med"/>
            </a:ln>
          </p:spPr>
        </p:cxnSp>
        <p:sp>
          <p:nvSpPr>
            <p:cNvPr id="6" name="任意多边形 5"/>
            <p:cNvSpPr/>
            <p:nvPr/>
          </p:nvSpPr>
          <p:spPr bwMode="auto">
            <a:xfrm>
              <a:off x="1139739" y="3365500"/>
              <a:ext cx="2199809" cy="755655"/>
            </a:xfrm>
            <a:custGeom>
              <a:avLst/>
              <a:gdLst>
                <a:gd name="connsiteX0" fmla="*/ 0 w 2199861"/>
                <a:gd name="connsiteY0" fmla="*/ 755374 h 755374"/>
                <a:gd name="connsiteX1" fmla="*/ 410817 w 2199861"/>
                <a:gd name="connsiteY1" fmla="*/ 410818 h 755374"/>
                <a:gd name="connsiteX2" fmla="*/ 848139 w 2199861"/>
                <a:gd name="connsiteY2" fmla="*/ 331305 h 755374"/>
                <a:gd name="connsiteX3" fmla="*/ 1298713 w 2199861"/>
                <a:gd name="connsiteY3" fmla="*/ 371061 h 755374"/>
                <a:gd name="connsiteX4" fmla="*/ 1881809 w 2199861"/>
                <a:gd name="connsiteY4" fmla="*/ 238539 h 755374"/>
                <a:gd name="connsiteX5" fmla="*/ 2199861 w 2199861"/>
                <a:gd name="connsiteY5" fmla="*/ 0 h 75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861" h="755374">
                  <a:moveTo>
                    <a:pt x="0" y="755374"/>
                  </a:moveTo>
                  <a:cubicBezTo>
                    <a:pt x="134730" y="618435"/>
                    <a:pt x="269461" y="481496"/>
                    <a:pt x="410817" y="410818"/>
                  </a:cubicBezTo>
                  <a:cubicBezTo>
                    <a:pt x="552173" y="340140"/>
                    <a:pt x="700156" y="337931"/>
                    <a:pt x="848139" y="331305"/>
                  </a:cubicBezTo>
                  <a:cubicBezTo>
                    <a:pt x="996122" y="324679"/>
                    <a:pt x="1126435" y="386522"/>
                    <a:pt x="1298713" y="371061"/>
                  </a:cubicBezTo>
                  <a:cubicBezTo>
                    <a:pt x="1470991" y="355600"/>
                    <a:pt x="1731618" y="300382"/>
                    <a:pt x="1881809" y="238539"/>
                  </a:cubicBezTo>
                  <a:cubicBezTo>
                    <a:pt x="2032000" y="176696"/>
                    <a:pt x="2115930" y="88348"/>
                    <a:pt x="2199861" y="0"/>
                  </a:cubicBezTo>
                </a:path>
              </a:pathLst>
            </a:custGeom>
            <a:ln>
              <a:headEnd type="none" w="med" len="med"/>
              <a:tailEnd type="none" w="med" len="med"/>
            </a:ln>
          </p:spPr>
          <p:style>
            <a:lnRef idx="2">
              <a:schemeClr val="dk1"/>
            </a:lnRef>
            <a:fillRef idx="0">
              <a:schemeClr val="dk1"/>
            </a:fillRef>
            <a:effectRef idx="1">
              <a:schemeClr val="dk1"/>
            </a:effectRef>
            <a:fontRef idx="minor">
              <a:schemeClr val="tx1"/>
            </a:fontRef>
          </p:style>
          <p:txBody>
            <a:bodyPr wrap="none"/>
            <a:lstStyle/>
            <a:p>
              <a:pPr>
                <a:defRPr/>
              </a:pPr>
              <a:endParaRPr lang="zh-CN" altLang="en-US">
                <a:latin typeface="Times New Roman" pitchFamily="18" charset="0"/>
                <a:ea typeface="楷体_GB2312" pitchFamily="49" charset="-122"/>
                <a:cs typeface="Times New Roman" pitchFamily="18" charset="0"/>
              </a:endParaRPr>
            </a:p>
          </p:txBody>
        </p:sp>
        <p:sp>
          <p:nvSpPr>
            <p:cNvPr id="7" name="任意多边形 6"/>
            <p:cNvSpPr/>
            <p:nvPr/>
          </p:nvSpPr>
          <p:spPr bwMode="auto">
            <a:xfrm>
              <a:off x="1006417" y="3052760"/>
              <a:ext cx="2320433" cy="446090"/>
            </a:xfrm>
            <a:custGeom>
              <a:avLst/>
              <a:gdLst>
                <a:gd name="connsiteX0" fmla="*/ 0 w 2319131"/>
                <a:gd name="connsiteY0" fmla="*/ 446156 h 446156"/>
                <a:gd name="connsiteX1" fmla="*/ 503583 w 2319131"/>
                <a:gd name="connsiteY1" fmla="*/ 61843 h 446156"/>
                <a:gd name="connsiteX2" fmla="*/ 954157 w 2319131"/>
                <a:gd name="connsiteY2" fmla="*/ 75095 h 446156"/>
                <a:gd name="connsiteX3" fmla="*/ 1696278 w 2319131"/>
                <a:gd name="connsiteY3" fmla="*/ 207617 h 446156"/>
                <a:gd name="connsiteX4" fmla="*/ 2319131 w 2319131"/>
                <a:gd name="connsiteY4" fmla="*/ 313634 h 446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9131" h="446156">
                  <a:moveTo>
                    <a:pt x="0" y="446156"/>
                  </a:moveTo>
                  <a:cubicBezTo>
                    <a:pt x="172278" y="284921"/>
                    <a:pt x="344557" y="123686"/>
                    <a:pt x="503583" y="61843"/>
                  </a:cubicBezTo>
                  <a:cubicBezTo>
                    <a:pt x="662609" y="0"/>
                    <a:pt x="755375" y="50799"/>
                    <a:pt x="954157" y="75095"/>
                  </a:cubicBezTo>
                  <a:cubicBezTo>
                    <a:pt x="1152940" y="99391"/>
                    <a:pt x="1696278" y="207617"/>
                    <a:pt x="1696278" y="207617"/>
                  </a:cubicBezTo>
                  <a:lnTo>
                    <a:pt x="2319131" y="313634"/>
                  </a:lnTo>
                </a:path>
              </a:pathLst>
            </a:custGeom>
            <a:ln>
              <a:headEnd type="none" w="med" len="med"/>
              <a:tailEnd type="none" w="med" len="med"/>
            </a:ln>
          </p:spPr>
          <p:style>
            <a:lnRef idx="2">
              <a:schemeClr val="dk1"/>
            </a:lnRef>
            <a:fillRef idx="0">
              <a:schemeClr val="dk1"/>
            </a:fillRef>
            <a:effectRef idx="1">
              <a:schemeClr val="dk1"/>
            </a:effectRef>
            <a:fontRef idx="minor">
              <a:schemeClr val="tx1"/>
            </a:fontRef>
          </p:style>
          <p:txBody>
            <a:bodyPr wrap="none"/>
            <a:lstStyle/>
            <a:p>
              <a:pPr>
                <a:defRPr/>
              </a:pPr>
              <a:endParaRPr lang="zh-CN" altLang="en-US">
                <a:latin typeface="Times New Roman" pitchFamily="18" charset="0"/>
                <a:ea typeface="楷体_GB2312" pitchFamily="49" charset="-122"/>
                <a:cs typeface="Times New Roman" pitchFamily="18" charset="0"/>
              </a:endParaRPr>
            </a:p>
          </p:txBody>
        </p:sp>
      </p:grpSp>
      <p:grpSp>
        <p:nvGrpSpPr>
          <p:cNvPr id="8" name="组合 14"/>
          <p:cNvGrpSpPr>
            <a:grpSpLocks/>
          </p:cNvGrpSpPr>
          <p:nvPr/>
        </p:nvGrpSpPr>
        <p:grpSpPr bwMode="auto">
          <a:xfrm>
            <a:off x="5072063" y="2643188"/>
            <a:ext cx="2482850" cy="2073275"/>
            <a:chOff x="857224" y="2571744"/>
            <a:chExt cx="2482324" cy="2073290"/>
          </a:xfrm>
        </p:grpSpPr>
        <p:cxnSp>
          <p:nvCxnSpPr>
            <p:cNvPr id="9" name="直接箭头连接符 15"/>
            <p:cNvCxnSpPr>
              <a:cxnSpLocks noChangeShapeType="1"/>
            </p:cNvCxnSpPr>
            <p:nvPr/>
          </p:nvCxnSpPr>
          <p:spPr bwMode="auto">
            <a:xfrm>
              <a:off x="857224" y="4643446"/>
              <a:ext cx="2286016" cy="1588"/>
            </a:xfrm>
            <a:prstGeom prst="straightConnector1">
              <a:avLst/>
            </a:prstGeom>
            <a:noFill/>
            <a:ln w="9525" algn="ctr">
              <a:solidFill>
                <a:schemeClr val="tx1"/>
              </a:solidFill>
              <a:miter lim="800000"/>
              <a:headEnd/>
              <a:tailEnd type="arrow" w="med" len="med"/>
            </a:ln>
          </p:spPr>
        </p:cxnSp>
        <p:cxnSp>
          <p:nvCxnSpPr>
            <p:cNvPr id="10" name="直接箭头连接符 16"/>
            <p:cNvCxnSpPr>
              <a:cxnSpLocks noChangeShapeType="1"/>
            </p:cNvCxnSpPr>
            <p:nvPr/>
          </p:nvCxnSpPr>
          <p:spPr bwMode="auto">
            <a:xfrm rot="5400000" flipH="1" flipV="1">
              <a:off x="-177833" y="3606801"/>
              <a:ext cx="2071702" cy="1588"/>
            </a:xfrm>
            <a:prstGeom prst="straightConnector1">
              <a:avLst/>
            </a:prstGeom>
            <a:noFill/>
            <a:ln w="9525" algn="ctr">
              <a:solidFill>
                <a:schemeClr val="tx1"/>
              </a:solidFill>
              <a:miter lim="800000"/>
              <a:headEnd/>
              <a:tailEnd type="arrow" w="med" len="med"/>
            </a:ln>
          </p:spPr>
        </p:cxnSp>
        <p:sp>
          <p:nvSpPr>
            <p:cNvPr id="11" name="任意多边形 10"/>
            <p:cNvSpPr/>
            <p:nvPr/>
          </p:nvSpPr>
          <p:spPr bwMode="auto">
            <a:xfrm>
              <a:off x="1139739" y="3365500"/>
              <a:ext cx="2199809" cy="755655"/>
            </a:xfrm>
            <a:custGeom>
              <a:avLst/>
              <a:gdLst>
                <a:gd name="connsiteX0" fmla="*/ 0 w 2199861"/>
                <a:gd name="connsiteY0" fmla="*/ 755374 h 755374"/>
                <a:gd name="connsiteX1" fmla="*/ 410817 w 2199861"/>
                <a:gd name="connsiteY1" fmla="*/ 410818 h 755374"/>
                <a:gd name="connsiteX2" fmla="*/ 848139 w 2199861"/>
                <a:gd name="connsiteY2" fmla="*/ 331305 h 755374"/>
                <a:gd name="connsiteX3" fmla="*/ 1298713 w 2199861"/>
                <a:gd name="connsiteY3" fmla="*/ 371061 h 755374"/>
                <a:gd name="connsiteX4" fmla="*/ 1881809 w 2199861"/>
                <a:gd name="connsiteY4" fmla="*/ 238539 h 755374"/>
                <a:gd name="connsiteX5" fmla="*/ 2199861 w 2199861"/>
                <a:gd name="connsiteY5" fmla="*/ 0 h 75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861" h="755374">
                  <a:moveTo>
                    <a:pt x="0" y="755374"/>
                  </a:moveTo>
                  <a:cubicBezTo>
                    <a:pt x="134730" y="618435"/>
                    <a:pt x="269461" y="481496"/>
                    <a:pt x="410817" y="410818"/>
                  </a:cubicBezTo>
                  <a:cubicBezTo>
                    <a:pt x="552173" y="340140"/>
                    <a:pt x="700156" y="337931"/>
                    <a:pt x="848139" y="331305"/>
                  </a:cubicBezTo>
                  <a:cubicBezTo>
                    <a:pt x="996122" y="324679"/>
                    <a:pt x="1126435" y="386522"/>
                    <a:pt x="1298713" y="371061"/>
                  </a:cubicBezTo>
                  <a:cubicBezTo>
                    <a:pt x="1470991" y="355600"/>
                    <a:pt x="1731618" y="300382"/>
                    <a:pt x="1881809" y="238539"/>
                  </a:cubicBezTo>
                  <a:cubicBezTo>
                    <a:pt x="2032000" y="176696"/>
                    <a:pt x="2115930" y="88348"/>
                    <a:pt x="2199861" y="0"/>
                  </a:cubicBezTo>
                </a:path>
              </a:pathLst>
            </a:custGeom>
            <a:ln>
              <a:headEnd type="none" w="med" len="med"/>
              <a:tailEnd type="none" w="med" len="med"/>
            </a:ln>
          </p:spPr>
          <p:style>
            <a:lnRef idx="2">
              <a:schemeClr val="dk1"/>
            </a:lnRef>
            <a:fillRef idx="0">
              <a:schemeClr val="dk1"/>
            </a:fillRef>
            <a:effectRef idx="1">
              <a:schemeClr val="dk1"/>
            </a:effectRef>
            <a:fontRef idx="minor">
              <a:schemeClr val="tx1"/>
            </a:fontRef>
          </p:style>
          <p:txBody>
            <a:bodyPr wrap="none"/>
            <a:lstStyle/>
            <a:p>
              <a:pPr>
                <a:defRPr/>
              </a:pPr>
              <a:endParaRPr lang="zh-CN" altLang="en-US">
                <a:latin typeface="Times New Roman" pitchFamily="18" charset="0"/>
                <a:ea typeface="楷体_GB2312" pitchFamily="49" charset="-122"/>
                <a:cs typeface="Times New Roman" pitchFamily="18" charset="0"/>
              </a:endParaRPr>
            </a:p>
          </p:txBody>
        </p:sp>
        <p:sp>
          <p:nvSpPr>
            <p:cNvPr id="12" name="任意多边形 11"/>
            <p:cNvSpPr/>
            <p:nvPr/>
          </p:nvSpPr>
          <p:spPr bwMode="auto">
            <a:xfrm>
              <a:off x="1006417" y="3052759"/>
              <a:ext cx="2320433" cy="446091"/>
            </a:xfrm>
            <a:custGeom>
              <a:avLst/>
              <a:gdLst>
                <a:gd name="connsiteX0" fmla="*/ 0 w 2319131"/>
                <a:gd name="connsiteY0" fmla="*/ 446156 h 446156"/>
                <a:gd name="connsiteX1" fmla="*/ 503583 w 2319131"/>
                <a:gd name="connsiteY1" fmla="*/ 61843 h 446156"/>
                <a:gd name="connsiteX2" fmla="*/ 954157 w 2319131"/>
                <a:gd name="connsiteY2" fmla="*/ 75095 h 446156"/>
                <a:gd name="connsiteX3" fmla="*/ 1696278 w 2319131"/>
                <a:gd name="connsiteY3" fmla="*/ 207617 h 446156"/>
                <a:gd name="connsiteX4" fmla="*/ 2319131 w 2319131"/>
                <a:gd name="connsiteY4" fmla="*/ 313634 h 446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9131" h="446156">
                  <a:moveTo>
                    <a:pt x="0" y="446156"/>
                  </a:moveTo>
                  <a:cubicBezTo>
                    <a:pt x="172278" y="284921"/>
                    <a:pt x="344557" y="123686"/>
                    <a:pt x="503583" y="61843"/>
                  </a:cubicBezTo>
                  <a:cubicBezTo>
                    <a:pt x="662609" y="0"/>
                    <a:pt x="755375" y="50799"/>
                    <a:pt x="954157" y="75095"/>
                  </a:cubicBezTo>
                  <a:cubicBezTo>
                    <a:pt x="1152940" y="99391"/>
                    <a:pt x="1696278" y="207617"/>
                    <a:pt x="1696278" y="207617"/>
                  </a:cubicBezTo>
                  <a:lnTo>
                    <a:pt x="2319131" y="313634"/>
                  </a:lnTo>
                </a:path>
              </a:pathLst>
            </a:custGeom>
            <a:ln>
              <a:headEnd type="none" w="med" len="med"/>
              <a:tailEnd type="none" w="med" len="med"/>
            </a:ln>
          </p:spPr>
          <p:style>
            <a:lnRef idx="2">
              <a:schemeClr val="dk1"/>
            </a:lnRef>
            <a:fillRef idx="0">
              <a:schemeClr val="dk1"/>
            </a:fillRef>
            <a:effectRef idx="1">
              <a:schemeClr val="dk1"/>
            </a:effectRef>
            <a:fontRef idx="minor">
              <a:schemeClr val="tx1"/>
            </a:fontRef>
          </p:style>
          <p:txBody>
            <a:bodyPr wrap="none"/>
            <a:lstStyle/>
            <a:p>
              <a:pPr>
                <a:defRPr/>
              </a:pPr>
              <a:endParaRPr lang="zh-CN" altLang="en-US">
                <a:latin typeface="Times New Roman" pitchFamily="18" charset="0"/>
                <a:ea typeface="楷体_GB2312" pitchFamily="49" charset="-122"/>
                <a:cs typeface="Times New Roman" pitchFamily="18" charset="0"/>
              </a:endParaRPr>
            </a:p>
          </p:txBody>
        </p:sp>
      </p:grpSp>
      <p:sp>
        <p:nvSpPr>
          <p:cNvPr id="13" name="TextBox 20"/>
          <p:cNvSpPr txBox="1">
            <a:spLocks noChangeArrowheads="1"/>
          </p:cNvSpPr>
          <p:nvPr/>
        </p:nvSpPr>
        <p:spPr bwMode="auto">
          <a:xfrm>
            <a:off x="1500188" y="3929063"/>
            <a:ext cx="1107996" cy="369332"/>
          </a:xfrm>
          <a:prstGeom prst="rect">
            <a:avLst/>
          </a:prstGeom>
          <a:noFill/>
          <a:ln w="9525">
            <a:noFill/>
            <a:miter lim="800000"/>
            <a:headEnd/>
            <a:tailEnd/>
          </a:ln>
        </p:spPr>
        <p:txBody>
          <a:bodyPr wrap="none">
            <a:spAutoFit/>
          </a:bodyPr>
          <a:lstStyle/>
          <a:p>
            <a:r>
              <a:rPr lang="zh-CN" altLang="en-US" dirty="0" smtClean="0">
                <a:latin typeface="Times New Roman" pitchFamily="18" charset="0"/>
                <a:ea typeface="楷体_GB2312" pitchFamily="49" charset="-122"/>
                <a:cs typeface="Times New Roman" pitchFamily="18" charset="0"/>
              </a:rPr>
              <a:t>现货价格</a:t>
            </a:r>
            <a:endParaRPr lang="zh-CN" altLang="en-US" dirty="0">
              <a:latin typeface="Times New Roman" pitchFamily="18" charset="0"/>
              <a:ea typeface="楷体_GB2312" pitchFamily="49" charset="-122"/>
              <a:cs typeface="Times New Roman" pitchFamily="18" charset="0"/>
            </a:endParaRPr>
          </a:p>
        </p:txBody>
      </p:sp>
      <p:sp>
        <p:nvSpPr>
          <p:cNvPr id="14" name="TextBox 21"/>
          <p:cNvSpPr txBox="1">
            <a:spLocks noChangeArrowheads="1"/>
          </p:cNvSpPr>
          <p:nvPr/>
        </p:nvSpPr>
        <p:spPr bwMode="auto">
          <a:xfrm>
            <a:off x="1071563" y="2571750"/>
            <a:ext cx="1107996" cy="369332"/>
          </a:xfrm>
          <a:prstGeom prst="rect">
            <a:avLst/>
          </a:prstGeom>
          <a:noFill/>
          <a:ln w="9525">
            <a:noFill/>
            <a:miter lim="800000"/>
            <a:headEnd/>
            <a:tailEnd/>
          </a:ln>
        </p:spPr>
        <p:txBody>
          <a:bodyPr wrap="none">
            <a:spAutoFit/>
          </a:bodyPr>
          <a:lstStyle/>
          <a:p>
            <a:r>
              <a:rPr lang="zh-CN" altLang="en-US">
                <a:latin typeface="Times New Roman" pitchFamily="18" charset="0"/>
                <a:ea typeface="楷体_GB2312" pitchFamily="49" charset="-122"/>
                <a:cs typeface="Times New Roman" pitchFamily="18" charset="0"/>
              </a:rPr>
              <a:t>期货价格</a:t>
            </a:r>
          </a:p>
        </p:txBody>
      </p:sp>
      <p:sp>
        <p:nvSpPr>
          <p:cNvPr id="15" name="TextBox 22"/>
          <p:cNvSpPr txBox="1">
            <a:spLocks noChangeArrowheads="1"/>
          </p:cNvSpPr>
          <p:nvPr/>
        </p:nvSpPr>
        <p:spPr bwMode="auto">
          <a:xfrm>
            <a:off x="5572125" y="3929063"/>
            <a:ext cx="1107996" cy="369332"/>
          </a:xfrm>
          <a:prstGeom prst="rect">
            <a:avLst/>
          </a:prstGeom>
          <a:noFill/>
          <a:ln w="9525">
            <a:noFill/>
            <a:miter lim="800000"/>
            <a:headEnd/>
            <a:tailEnd/>
          </a:ln>
        </p:spPr>
        <p:txBody>
          <a:bodyPr wrap="none">
            <a:spAutoFit/>
          </a:bodyPr>
          <a:lstStyle/>
          <a:p>
            <a:r>
              <a:rPr lang="zh-CN" altLang="en-US" dirty="0" smtClean="0">
                <a:latin typeface="Times New Roman" pitchFamily="18" charset="0"/>
                <a:ea typeface="楷体_GB2312" pitchFamily="49" charset="-122"/>
                <a:cs typeface="Times New Roman" pitchFamily="18" charset="0"/>
              </a:rPr>
              <a:t>期货价格</a:t>
            </a:r>
            <a:endParaRPr lang="zh-CN" altLang="en-US" dirty="0">
              <a:latin typeface="Times New Roman" pitchFamily="18" charset="0"/>
              <a:ea typeface="楷体_GB2312" pitchFamily="49" charset="-122"/>
              <a:cs typeface="Times New Roman" pitchFamily="18" charset="0"/>
            </a:endParaRPr>
          </a:p>
        </p:txBody>
      </p:sp>
      <p:sp>
        <p:nvSpPr>
          <p:cNvPr id="16" name="TextBox 23"/>
          <p:cNvSpPr txBox="1">
            <a:spLocks noChangeArrowheads="1"/>
          </p:cNvSpPr>
          <p:nvPr/>
        </p:nvSpPr>
        <p:spPr bwMode="auto">
          <a:xfrm>
            <a:off x="5286375" y="2643188"/>
            <a:ext cx="1107996" cy="369332"/>
          </a:xfrm>
          <a:prstGeom prst="rect">
            <a:avLst/>
          </a:prstGeom>
          <a:noFill/>
          <a:ln w="9525">
            <a:noFill/>
            <a:miter lim="800000"/>
            <a:headEnd/>
            <a:tailEnd/>
          </a:ln>
        </p:spPr>
        <p:txBody>
          <a:bodyPr wrap="none">
            <a:spAutoFit/>
          </a:bodyPr>
          <a:lstStyle/>
          <a:p>
            <a:r>
              <a:rPr lang="zh-CN" altLang="en-US" dirty="0" smtClean="0">
                <a:latin typeface="Times New Roman" pitchFamily="18" charset="0"/>
                <a:ea typeface="楷体_GB2312" pitchFamily="49" charset="-122"/>
                <a:cs typeface="Times New Roman" pitchFamily="18" charset="0"/>
              </a:rPr>
              <a:t>现货价格</a:t>
            </a:r>
            <a:endParaRPr lang="zh-CN" altLang="en-US" dirty="0">
              <a:latin typeface="Times New Roman" pitchFamily="18" charset="0"/>
              <a:ea typeface="楷体_GB2312" pitchFamily="49" charset="-122"/>
              <a:cs typeface="Times New Roman" pitchFamily="18" charset="0"/>
            </a:endParaRPr>
          </a:p>
        </p:txBody>
      </p:sp>
      <p:sp>
        <p:nvSpPr>
          <p:cNvPr id="17" name="TextBox 24"/>
          <p:cNvSpPr txBox="1">
            <a:spLocks noChangeArrowheads="1"/>
          </p:cNvSpPr>
          <p:nvPr/>
        </p:nvSpPr>
        <p:spPr bwMode="auto">
          <a:xfrm>
            <a:off x="571500" y="2143125"/>
            <a:ext cx="646331" cy="369332"/>
          </a:xfrm>
          <a:prstGeom prst="rect">
            <a:avLst/>
          </a:prstGeom>
          <a:noFill/>
          <a:ln w="9525">
            <a:noFill/>
            <a:miter lim="800000"/>
            <a:headEnd/>
            <a:tailEnd/>
          </a:ln>
        </p:spPr>
        <p:txBody>
          <a:bodyPr wrap="none">
            <a:spAutoFit/>
          </a:bodyPr>
          <a:lstStyle/>
          <a:p>
            <a:r>
              <a:rPr lang="zh-CN" altLang="en-US">
                <a:latin typeface="Times New Roman" pitchFamily="18" charset="0"/>
                <a:ea typeface="楷体_GB2312" pitchFamily="49" charset="-122"/>
                <a:cs typeface="Times New Roman" pitchFamily="18" charset="0"/>
              </a:rPr>
              <a:t>价格</a:t>
            </a:r>
          </a:p>
        </p:txBody>
      </p:sp>
      <p:sp>
        <p:nvSpPr>
          <p:cNvPr id="18" name="TextBox 25"/>
          <p:cNvSpPr txBox="1">
            <a:spLocks noChangeArrowheads="1"/>
          </p:cNvSpPr>
          <p:nvPr/>
        </p:nvSpPr>
        <p:spPr bwMode="auto">
          <a:xfrm>
            <a:off x="4714875" y="2143125"/>
            <a:ext cx="646331" cy="369332"/>
          </a:xfrm>
          <a:prstGeom prst="rect">
            <a:avLst/>
          </a:prstGeom>
          <a:noFill/>
          <a:ln w="9525">
            <a:noFill/>
            <a:miter lim="800000"/>
            <a:headEnd/>
            <a:tailEnd/>
          </a:ln>
        </p:spPr>
        <p:txBody>
          <a:bodyPr wrap="none">
            <a:spAutoFit/>
          </a:bodyPr>
          <a:lstStyle/>
          <a:p>
            <a:r>
              <a:rPr lang="zh-CN" altLang="en-US">
                <a:latin typeface="Times New Roman" pitchFamily="18" charset="0"/>
                <a:ea typeface="楷体_GB2312" pitchFamily="49" charset="-122"/>
                <a:cs typeface="Times New Roman" pitchFamily="18" charset="0"/>
              </a:rPr>
              <a:t>价格</a:t>
            </a:r>
          </a:p>
        </p:txBody>
      </p:sp>
      <p:sp>
        <p:nvSpPr>
          <p:cNvPr id="19" name="TextBox 26"/>
          <p:cNvSpPr txBox="1">
            <a:spLocks noChangeArrowheads="1"/>
          </p:cNvSpPr>
          <p:nvPr/>
        </p:nvSpPr>
        <p:spPr bwMode="auto">
          <a:xfrm>
            <a:off x="2857500" y="4714875"/>
            <a:ext cx="646331" cy="369332"/>
          </a:xfrm>
          <a:prstGeom prst="rect">
            <a:avLst/>
          </a:prstGeom>
          <a:noFill/>
          <a:ln w="9525">
            <a:noFill/>
            <a:miter lim="800000"/>
            <a:headEnd/>
            <a:tailEnd/>
          </a:ln>
        </p:spPr>
        <p:txBody>
          <a:bodyPr wrap="none">
            <a:spAutoFit/>
          </a:bodyPr>
          <a:lstStyle/>
          <a:p>
            <a:r>
              <a:rPr lang="zh-CN" altLang="en-US">
                <a:latin typeface="Times New Roman" pitchFamily="18" charset="0"/>
                <a:ea typeface="楷体_GB2312" pitchFamily="49" charset="-122"/>
                <a:cs typeface="Times New Roman" pitchFamily="18" charset="0"/>
              </a:rPr>
              <a:t>时间</a:t>
            </a:r>
          </a:p>
        </p:txBody>
      </p:sp>
      <p:sp>
        <p:nvSpPr>
          <p:cNvPr id="20" name="TextBox 27"/>
          <p:cNvSpPr txBox="1">
            <a:spLocks noChangeArrowheads="1"/>
          </p:cNvSpPr>
          <p:nvPr/>
        </p:nvSpPr>
        <p:spPr bwMode="auto">
          <a:xfrm>
            <a:off x="6929438" y="4714875"/>
            <a:ext cx="646331" cy="369332"/>
          </a:xfrm>
          <a:prstGeom prst="rect">
            <a:avLst/>
          </a:prstGeom>
          <a:noFill/>
          <a:ln w="9525">
            <a:noFill/>
            <a:miter lim="800000"/>
            <a:headEnd/>
            <a:tailEnd/>
          </a:ln>
        </p:spPr>
        <p:txBody>
          <a:bodyPr wrap="none">
            <a:spAutoFit/>
          </a:bodyPr>
          <a:lstStyle/>
          <a:p>
            <a:r>
              <a:rPr lang="zh-CN" altLang="en-US">
                <a:latin typeface="Times New Roman" pitchFamily="18" charset="0"/>
                <a:ea typeface="楷体_GB2312" pitchFamily="49" charset="-122"/>
                <a:cs typeface="Times New Roman" pitchFamily="18" charset="0"/>
              </a:rPr>
              <a:t>时间</a:t>
            </a:r>
          </a:p>
        </p:txBody>
      </p:sp>
      <p:sp>
        <p:nvSpPr>
          <p:cNvPr id="21" name="TextBox 28"/>
          <p:cNvSpPr txBox="1">
            <a:spLocks noChangeArrowheads="1"/>
          </p:cNvSpPr>
          <p:nvPr/>
        </p:nvSpPr>
        <p:spPr bwMode="auto">
          <a:xfrm>
            <a:off x="500063" y="5143500"/>
            <a:ext cx="2492990" cy="369332"/>
          </a:xfrm>
          <a:prstGeom prst="rect">
            <a:avLst/>
          </a:prstGeom>
          <a:noFill/>
          <a:ln w="9525">
            <a:noFill/>
            <a:miter lim="800000"/>
            <a:headEnd/>
            <a:tailEnd/>
          </a:ln>
        </p:spPr>
        <p:txBody>
          <a:bodyPr wrap="none">
            <a:spAutoFit/>
          </a:bodyPr>
          <a:lstStyle/>
          <a:p>
            <a:r>
              <a:rPr lang="zh-CN" altLang="en-US">
                <a:latin typeface="Times New Roman" pitchFamily="18" charset="0"/>
                <a:ea typeface="楷体_GB2312" pitchFamily="49" charset="-122"/>
                <a:cs typeface="Times New Roman" pitchFamily="18" charset="0"/>
              </a:rPr>
              <a:t>期货价格高于即期价格</a:t>
            </a:r>
          </a:p>
        </p:txBody>
      </p:sp>
      <p:sp>
        <p:nvSpPr>
          <p:cNvPr id="22" name="TextBox 29"/>
          <p:cNvSpPr txBox="1">
            <a:spLocks noChangeArrowheads="1"/>
          </p:cNvSpPr>
          <p:nvPr/>
        </p:nvSpPr>
        <p:spPr bwMode="auto">
          <a:xfrm>
            <a:off x="4643438" y="5143500"/>
            <a:ext cx="2492990" cy="369332"/>
          </a:xfrm>
          <a:prstGeom prst="rect">
            <a:avLst/>
          </a:prstGeom>
          <a:noFill/>
          <a:ln w="9525">
            <a:noFill/>
            <a:miter lim="800000"/>
            <a:headEnd/>
            <a:tailEnd/>
          </a:ln>
        </p:spPr>
        <p:txBody>
          <a:bodyPr wrap="none">
            <a:spAutoFit/>
          </a:bodyPr>
          <a:lstStyle/>
          <a:p>
            <a:r>
              <a:rPr lang="zh-CN" altLang="en-US" dirty="0">
                <a:latin typeface="Times New Roman" pitchFamily="18" charset="0"/>
                <a:ea typeface="楷体_GB2312" pitchFamily="49" charset="-122"/>
                <a:cs typeface="Times New Roman" pitchFamily="18" charset="0"/>
              </a:rPr>
              <a:t>期货价格</a:t>
            </a:r>
            <a:r>
              <a:rPr lang="zh-CN" altLang="en-US" dirty="0" smtClean="0">
                <a:latin typeface="Times New Roman" pitchFamily="18" charset="0"/>
                <a:ea typeface="楷体_GB2312" pitchFamily="49" charset="-122"/>
                <a:cs typeface="Times New Roman" pitchFamily="18" charset="0"/>
              </a:rPr>
              <a:t>低于即</a:t>
            </a:r>
            <a:r>
              <a:rPr lang="zh-CN" altLang="en-US" dirty="0">
                <a:latin typeface="Times New Roman" pitchFamily="18" charset="0"/>
                <a:ea typeface="楷体_GB2312" pitchFamily="49" charset="-122"/>
                <a:cs typeface="Times New Roman" pitchFamily="18" charset="0"/>
              </a:rPr>
              <a:t>期价格</a:t>
            </a:r>
          </a:p>
        </p:txBody>
      </p:sp>
      <p:sp>
        <p:nvSpPr>
          <p:cNvPr id="23" name="TextBox 22"/>
          <p:cNvSpPr txBox="1"/>
          <p:nvPr/>
        </p:nvSpPr>
        <p:spPr>
          <a:xfrm>
            <a:off x="785813" y="5643563"/>
            <a:ext cx="5788764" cy="954107"/>
          </a:xfrm>
          <a:prstGeom prst="rect">
            <a:avLst/>
          </a:prstGeom>
          <a:noFill/>
        </p:spPr>
        <p:txBody>
          <a:bodyPr wrap="none">
            <a:spAutoFit/>
          </a:bodyPr>
          <a:lstStyle/>
          <a:p>
            <a:pPr>
              <a:defRPr/>
            </a:pPr>
            <a:r>
              <a:rPr lang="zh-CN" altLang="en-US" sz="2800" dirty="0">
                <a:latin typeface="Times New Roman" pitchFamily="18" charset="0"/>
                <a:ea typeface="楷体_GB2312" pitchFamily="49" charset="-122"/>
                <a:cs typeface="Times New Roman" pitchFamily="18" charset="0"/>
              </a:rPr>
              <a:t>基差（</a:t>
            </a:r>
            <a:r>
              <a:rPr lang="en-US" altLang="zh-CN" sz="2800" dirty="0">
                <a:latin typeface="Times New Roman" pitchFamily="18" charset="0"/>
                <a:ea typeface="楷体_GB2312" pitchFamily="49" charset="-122"/>
                <a:cs typeface="Times New Roman" pitchFamily="18" charset="0"/>
              </a:rPr>
              <a:t>basis</a:t>
            </a:r>
            <a:r>
              <a:rPr lang="zh-CN" altLang="en-US" sz="2800" dirty="0">
                <a:latin typeface="Times New Roman" pitchFamily="18" charset="0"/>
                <a:ea typeface="楷体_GB2312" pitchFamily="49" charset="-122"/>
                <a:cs typeface="Times New Roman" pitchFamily="18" charset="0"/>
              </a:rPr>
              <a:t>）</a:t>
            </a:r>
            <a:r>
              <a:rPr lang="en-US" altLang="zh-CN" sz="2800" dirty="0" smtClean="0">
                <a:latin typeface="Times New Roman" pitchFamily="18" charset="0"/>
                <a:ea typeface="楷体_GB2312" pitchFamily="49" charset="-122"/>
                <a:cs typeface="Times New Roman" pitchFamily="18" charset="0"/>
              </a:rPr>
              <a:t>:</a:t>
            </a:r>
            <a:r>
              <a:rPr lang="zh-CN" altLang="en-US" sz="2800" dirty="0" smtClean="0">
                <a:latin typeface="Times New Roman" pitchFamily="18" charset="0"/>
                <a:ea typeface="楷体_GB2312" pitchFamily="49" charset="-122"/>
                <a:cs typeface="Times New Roman" pitchFamily="18" charset="0"/>
              </a:rPr>
              <a:t>现货价格</a:t>
            </a:r>
            <a:r>
              <a:rPr lang="en-US" altLang="zh-CN" sz="2800" dirty="0">
                <a:latin typeface="Times New Roman" pitchFamily="18" charset="0"/>
                <a:ea typeface="楷体_GB2312" pitchFamily="49" charset="-122"/>
                <a:cs typeface="Times New Roman" pitchFamily="18" charset="0"/>
              </a:rPr>
              <a:t>-</a:t>
            </a:r>
            <a:r>
              <a:rPr lang="zh-CN" altLang="en-US" sz="2800" dirty="0">
                <a:latin typeface="Times New Roman" pitchFamily="18" charset="0"/>
                <a:ea typeface="楷体_GB2312" pitchFamily="49" charset="-122"/>
                <a:cs typeface="Times New Roman" pitchFamily="18" charset="0"/>
              </a:rPr>
              <a:t>期货</a:t>
            </a:r>
            <a:r>
              <a:rPr lang="zh-CN" altLang="en-US" sz="2800" dirty="0" smtClean="0">
                <a:latin typeface="Times New Roman" pitchFamily="18" charset="0"/>
                <a:ea typeface="楷体_GB2312" pitchFamily="49" charset="-122"/>
                <a:cs typeface="Times New Roman" pitchFamily="18" charset="0"/>
              </a:rPr>
              <a:t>价格；</a:t>
            </a:r>
            <a:endParaRPr lang="en-US" altLang="zh-CN" sz="2800" dirty="0" smtClean="0">
              <a:latin typeface="Times New Roman" pitchFamily="18" charset="0"/>
              <a:ea typeface="楷体_GB2312" pitchFamily="49" charset="-122"/>
              <a:cs typeface="Times New Roman" pitchFamily="18" charset="0"/>
            </a:endParaRPr>
          </a:p>
          <a:p>
            <a:pPr>
              <a:defRPr/>
            </a:pPr>
            <a:r>
              <a:rPr lang="zh-CN" altLang="en-US" sz="2800" dirty="0" smtClean="0">
                <a:latin typeface="Times New Roman" pitchFamily="18" charset="0"/>
                <a:ea typeface="楷体_GB2312" pitchFamily="49" charset="-122"/>
                <a:cs typeface="Times New Roman" pitchFamily="18" charset="0"/>
              </a:rPr>
              <a:t>基差风险是期货最大的风险；</a:t>
            </a:r>
            <a:endParaRPr lang="zh-CN" altLang="en-US" sz="2800" dirty="0">
              <a:latin typeface="Times New Roman" pitchFamily="18" charset="0"/>
              <a:ea typeface="楷体_GB2312" pitchFamily="49" charset="-122"/>
              <a:cs typeface="Times New Roman" pitchFamily="18" charset="0"/>
            </a:endParaRPr>
          </a:p>
        </p:txBody>
      </p:sp>
      <p:sp>
        <p:nvSpPr>
          <p:cNvPr id="24" name="TextBox 23"/>
          <p:cNvSpPr txBox="1"/>
          <p:nvPr/>
        </p:nvSpPr>
        <p:spPr>
          <a:xfrm>
            <a:off x="323528" y="908720"/>
            <a:ext cx="8352928" cy="1200329"/>
          </a:xfrm>
          <a:prstGeom prst="rect">
            <a:avLst/>
          </a:prstGeom>
          <a:noFill/>
        </p:spPr>
        <p:txBody>
          <a:bodyPr wrap="square" rtlCol="0">
            <a:spAutoFit/>
          </a:bodyPr>
          <a:lstStyle/>
          <a:p>
            <a:r>
              <a:rPr lang="zh-CN" altLang="en-US" sz="2400" dirty="0" smtClean="0">
                <a:latin typeface="Times New Roman" pitchFamily="18" charset="0"/>
                <a:ea typeface="楷体_GB2312" pitchFamily="49" charset="-122"/>
                <a:cs typeface="Times New Roman" pitchFamily="18" charset="0"/>
              </a:rPr>
              <a:t>（</a:t>
            </a:r>
            <a:r>
              <a:rPr lang="en-US" altLang="zh-CN" sz="2400" dirty="0" smtClean="0">
                <a:latin typeface="Times New Roman" pitchFamily="18" charset="0"/>
                <a:ea typeface="楷体_GB2312" pitchFamily="49" charset="-122"/>
                <a:cs typeface="Times New Roman" pitchFamily="18" charset="0"/>
              </a:rPr>
              <a:t>1</a:t>
            </a:r>
            <a:r>
              <a:rPr lang="zh-CN" altLang="en-US" sz="2400" dirty="0" smtClean="0">
                <a:latin typeface="Times New Roman" pitchFamily="18" charset="0"/>
                <a:ea typeface="楷体_GB2312" pitchFamily="49" charset="-122"/>
                <a:cs typeface="Times New Roman" pitchFamily="18" charset="0"/>
              </a:rPr>
              <a:t>）现货为基础资产；</a:t>
            </a:r>
            <a:endParaRPr lang="en-US" altLang="zh-CN" sz="2400" dirty="0" smtClean="0">
              <a:latin typeface="Times New Roman" pitchFamily="18" charset="0"/>
              <a:ea typeface="楷体_GB2312" pitchFamily="49" charset="-122"/>
              <a:cs typeface="Times New Roman" pitchFamily="18" charset="0"/>
            </a:endParaRPr>
          </a:p>
          <a:p>
            <a:r>
              <a:rPr lang="zh-CN" altLang="en-US" sz="2400" dirty="0" smtClean="0">
                <a:latin typeface="Times New Roman" pitchFamily="18" charset="0"/>
                <a:ea typeface="楷体_GB2312" pitchFamily="49" charset="-122"/>
                <a:cs typeface="Times New Roman" pitchFamily="18" charset="0"/>
              </a:rPr>
              <a:t>（</a:t>
            </a:r>
            <a:r>
              <a:rPr lang="en-US" altLang="zh-CN" sz="2400" dirty="0" smtClean="0">
                <a:latin typeface="Times New Roman" pitchFamily="18" charset="0"/>
                <a:ea typeface="楷体_GB2312" pitchFamily="49" charset="-122"/>
                <a:cs typeface="Times New Roman" pitchFamily="18" charset="0"/>
              </a:rPr>
              <a:t>2</a:t>
            </a:r>
            <a:r>
              <a:rPr lang="zh-CN" altLang="en-US" sz="2400" dirty="0" smtClean="0">
                <a:latin typeface="Times New Roman" pitchFamily="18" charset="0"/>
                <a:ea typeface="楷体_GB2312" pitchFamily="49" charset="-122"/>
                <a:cs typeface="Times New Roman" pitchFamily="18" charset="0"/>
              </a:rPr>
              <a:t>）期货交割→期货价格到期收敛现货价格→期货价格与现货价格高度相关→期货能对现货进行套期保值</a:t>
            </a:r>
            <a:endParaRPr lang="zh-CN" altLang="en-US" sz="2400" dirty="0">
              <a:latin typeface="Times New Roman" pitchFamily="18" charset="0"/>
              <a:ea typeface="楷体_GB2312"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0" y="674688"/>
            <a:ext cx="9036050" cy="646112"/>
          </a:xfrm>
          <a:prstGeom prst="rect">
            <a:avLst/>
          </a:prstGeom>
          <a:noFill/>
          <a:ln w="9525">
            <a:noFill/>
            <a:miter lim="800000"/>
            <a:headEnd/>
            <a:tailEnd/>
          </a:ln>
        </p:spPr>
        <p:txBody>
          <a:bodyPr>
            <a:spAutoFit/>
          </a:bodyPr>
          <a:lstStyle/>
          <a:p>
            <a:r>
              <a:rPr lang="zh-CN" altLang="en-US" sz="3600" b="1" dirty="0" smtClean="0">
                <a:solidFill>
                  <a:srgbClr val="C00000"/>
                </a:solidFill>
                <a:latin typeface="华文新魏" pitchFamily="2" charset="-122"/>
                <a:ea typeface="华文新魏" pitchFamily="2" charset="-122"/>
              </a:rPr>
              <a:t>远期</a:t>
            </a:r>
            <a:r>
              <a:rPr lang="zh-CN" altLang="en-US" sz="3600" b="1" dirty="0">
                <a:solidFill>
                  <a:srgbClr val="C00000"/>
                </a:solidFill>
                <a:latin typeface="华文新魏" pitchFamily="2" charset="-122"/>
                <a:ea typeface="华文新魏" pitchFamily="2" charset="-122"/>
              </a:rPr>
              <a:t>与</a:t>
            </a:r>
            <a:r>
              <a:rPr lang="zh-CN" altLang="en-US" sz="3600" b="1" dirty="0" smtClean="0">
                <a:solidFill>
                  <a:srgbClr val="C00000"/>
                </a:solidFill>
                <a:latin typeface="华文新魏" pitchFamily="2" charset="-122"/>
                <a:ea typeface="华文新魏" pitchFamily="2" charset="-122"/>
              </a:rPr>
              <a:t>期货的异同点</a:t>
            </a:r>
            <a:endParaRPr lang="zh-CN" altLang="en-US" sz="3600" b="1" dirty="0">
              <a:solidFill>
                <a:srgbClr val="C00000"/>
              </a:solidFill>
              <a:latin typeface="华文新魏" pitchFamily="2" charset="-122"/>
              <a:ea typeface="华文新魏" pitchFamily="2" charset="-122"/>
            </a:endParaRPr>
          </a:p>
        </p:txBody>
      </p:sp>
      <p:sp>
        <p:nvSpPr>
          <p:cNvPr id="3" name="Rectangle 3"/>
          <p:cNvSpPr txBox="1">
            <a:spLocks noChangeArrowheads="1"/>
          </p:cNvSpPr>
          <p:nvPr/>
        </p:nvSpPr>
        <p:spPr bwMode="auto">
          <a:xfrm>
            <a:off x="214313" y="1428750"/>
            <a:ext cx="8501062" cy="4143375"/>
          </a:xfrm>
          <a:prstGeom prst="rect">
            <a:avLst/>
          </a:prstGeom>
          <a:noFill/>
          <a:ln w="9525">
            <a:noFill/>
            <a:miter lim="800000"/>
            <a:headEnd/>
            <a:tailEnd/>
          </a:ln>
        </p:spPr>
        <p:txBody>
          <a:bodyPr/>
          <a:lstStyle/>
          <a:p>
            <a:pPr>
              <a:lnSpc>
                <a:spcPts val="4400"/>
              </a:lnSpc>
              <a:buClr>
                <a:srgbClr val="FF0000"/>
              </a:buClr>
              <a:buFont typeface="Wingdings" pitchFamily="2" charset="2"/>
              <a:buChar char="Ø"/>
            </a:pPr>
            <a:r>
              <a:rPr lang="zh-CN" altLang="en-US" sz="3200" b="1" dirty="0" smtClean="0">
                <a:latin typeface="华文新魏" pitchFamily="2" charset="-122"/>
                <a:ea typeface="华文新魏" pitchFamily="2" charset="-122"/>
                <a:sym typeface="Wingdings 2" pitchFamily="18" charset="2"/>
              </a:rPr>
              <a:t>本质</a:t>
            </a:r>
            <a:r>
              <a:rPr lang="zh-CN" altLang="en-US" sz="3200" b="1" dirty="0">
                <a:latin typeface="华文新魏" pitchFamily="2" charset="-122"/>
                <a:ea typeface="华文新魏" pitchFamily="2" charset="-122"/>
                <a:sym typeface="Wingdings 2" pitchFamily="18" charset="2"/>
              </a:rPr>
              <a:t>相同</a:t>
            </a:r>
            <a:r>
              <a:rPr lang="zh-CN" altLang="en-US" sz="2800" b="1" dirty="0" smtClean="0">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两种衍生品均</a:t>
            </a:r>
            <a:r>
              <a:rPr lang="zh-CN" altLang="en-US" sz="2600" dirty="0" smtClean="0">
                <a:latin typeface="楷体" pitchFamily="49" charset="-122"/>
                <a:ea typeface="楷体_GB2312" pitchFamily="49" charset="-122"/>
                <a:sym typeface="Wingdings 2" pitchFamily="18" charset="2"/>
              </a:rPr>
              <a:t>约定</a:t>
            </a:r>
            <a:r>
              <a:rPr lang="zh-CN" altLang="en-US" sz="2600" dirty="0">
                <a:latin typeface="楷体" pitchFamily="49" charset="-122"/>
                <a:ea typeface="楷体_GB2312" pitchFamily="49" charset="-122"/>
                <a:sym typeface="Wingdings 2" pitchFamily="18" charset="2"/>
              </a:rPr>
              <a:t>在将来某一时间按约定的条件买卖一定数量</a:t>
            </a:r>
            <a:r>
              <a:rPr lang="zh-CN" altLang="en-US" sz="2600" dirty="0" smtClean="0">
                <a:latin typeface="楷体" pitchFamily="49" charset="-122"/>
                <a:ea typeface="楷体_GB2312" pitchFamily="49" charset="-122"/>
                <a:sym typeface="Wingdings 2" pitchFamily="18" charset="2"/>
              </a:rPr>
              <a:t>某种基础资产</a:t>
            </a:r>
            <a:endParaRPr lang="en-US" altLang="zh-CN" sz="2600" dirty="0">
              <a:latin typeface="楷体" pitchFamily="49" charset="-122"/>
              <a:ea typeface="楷体_GB2312" pitchFamily="49" charset="-122"/>
              <a:sym typeface="Wingdings 2" pitchFamily="18" charset="2"/>
            </a:endParaRPr>
          </a:p>
          <a:p>
            <a:pPr>
              <a:lnSpc>
                <a:spcPts val="4400"/>
              </a:lnSpc>
              <a:buClr>
                <a:srgbClr val="FF0000"/>
              </a:buClr>
              <a:buFont typeface="Wingdings" pitchFamily="2" charset="2"/>
              <a:buChar char="Ø"/>
            </a:pPr>
            <a:r>
              <a:rPr lang="zh-CN" altLang="en-US" sz="3200" b="1" dirty="0" smtClean="0">
                <a:latin typeface="华文新魏" pitchFamily="2" charset="-122"/>
                <a:ea typeface="华文新魏" pitchFamily="2" charset="-122"/>
                <a:sym typeface="Wingdings 2" pitchFamily="18" charset="2"/>
              </a:rPr>
              <a:t>主要</a:t>
            </a:r>
            <a:r>
              <a:rPr lang="zh-CN" altLang="en-US" sz="3200" b="1" dirty="0">
                <a:latin typeface="华文新魏" pitchFamily="2" charset="-122"/>
                <a:ea typeface="华文新魏" pitchFamily="2" charset="-122"/>
                <a:sym typeface="Wingdings 2" pitchFamily="18" charset="2"/>
              </a:rPr>
              <a:t>差别</a:t>
            </a:r>
            <a:endParaRPr lang="en-US" altLang="zh-CN" sz="3200" b="1" dirty="0">
              <a:latin typeface="华文新魏" pitchFamily="2" charset="-122"/>
              <a:ea typeface="华文新魏" pitchFamily="2" charset="-122"/>
              <a:sym typeface="Wingdings 2" pitchFamily="18" charset="2"/>
            </a:endParaRPr>
          </a:p>
          <a:p>
            <a:pPr>
              <a:lnSpc>
                <a:spcPts val="4400"/>
              </a:lnSpc>
            </a:pPr>
            <a:endParaRPr lang="en-US" altLang="zh-CN" sz="2800" b="1" dirty="0" smtClean="0">
              <a:latin typeface="楷体" pitchFamily="49" charset="-122"/>
              <a:ea typeface="楷体_GB2312" pitchFamily="49" charset="-122"/>
              <a:sym typeface="Wingdings 2" pitchFamily="18" charset="2"/>
            </a:endParaRPr>
          </a:p>
          <a:p>
            <a:pPr>
              <a:lnSpc>
                <a:spcPts val="4400"/>
              </a:lnSpc>
            </a:pPr>
            <a:endParaRPr lang="en-US" altLang="zh-CN" sz="2600" b="1" dirty="0">
              <a:latin typeface="楷体" pitchFamily="49" charset="-122"/>
              <a:ea typeface="楷体_GB2312" pitchFamily="49" charset="-122"/>
              <a:sym typeface="Wingdings 2" pitchFamily="18" charset="2"/>
            </a:endParaRPr>
          </a:p>
        </p:txBody>
      </p:sp>
      <p:graphicFrame>
        <p:nvGraphicFramePr>
          <p:cNvPr id="5" name="表格 4"/>
          <p:cNvGraphicFramePr>
            <a:graphicFrameLocks noGrp="1"/>
          </p:cNvGraphicFramePr>
          <p:nvPr>
            <p:extLst>
              <p:ext uri="{D42A27DB-BD31-4B8C-83A1-F6EECF244321}">
                <p14:modId xmlns="" xmlns:p14="http://schemas.microsoft.com/office/powerpoint/2010/main" val="286314360"/>
              </p:ext>
            </p:extLst>
          </p:nvPr>
        </p:nvGraphicFramePr>
        <p:xfrm>
          <a:off x="2613896" y="2636912"/>
          <a:ext cx="6096000" cy="370840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zh-CN" altLang="en-US" dirty="0" smtClean="0">
                          <a:latin typeface="楷体_GB2312" pitchFamily="49" charset="-122"/>
                          <a:ea typeface="楷体_GB2312" pitchFamily="49" charset="-122"/>
                        </a:rPr>
                        <a:t>远期合约</a:t>
                      </a:r>
                      <a:endParaRPr lang="zh-CN" altLang="en-US" dirty="0">
                        <a:latin typeface="楷体_GB2312" pitchFamily="49" charset="-122"/>
                        <a:ea typeface="楷体_GB2312" pitchFamily="49" charset="-122"/>
                      </a:endParaRPr>
                    </a:p>
                  </a:txBody>
                  <a:tcPr>
                    <a:solidFill>
                      <a:srgbClr val="002060"/>
                    </a:solidFill>
                  </a:tcPr>
                </a:tc>
                <a:tc>
                  <a:txBody>
                    <a:bodyPr/>
                    <a:lstStyle/>
                    <a:p>
                      <a:pPr algn="ctr"/>
                      <a:r>
                        <a:rPr lang="zh-CN" altLang="en-US" dirty="0" smtClean="0">
                          <a:latin typeface="楷体_GB2312" pitchFamily="49" charset="-122"/>
                          <a:ea typeface="楷体_GB2312" pitchFamily="49" charset="-122"/>
                        </a:rPr>
                        <a:t>期货合约</a:t>
                      </a:r>
                      <a:endParaRPr lang="zh-CN" altLang="en-US" dirty="0">
                        <a:latin typeface="楷体_GB2312" pitchFamily="49" charset="-122"/>
                        <a:ea typeface="楷体_GB2312" pitchFamily="49" charset="-122"/>
                      </a:endParaRPr>
                    </a:p>
                  </a:txBody>
                  <a:tcPr>
                    <a:solidFill>
                      <a:srgbClr val="002060"/>
                    </a:solidFill>
                  </a:tcPr>
                </a:tc>
              </a:tr>
              <a:tr h="370840">
                <a:tc>
                  <a:txBody>
                    <a:bodyPr/>
                    <a:lstStyle/>
                    <a:p>
                      <a:pPr algn="ctr"/>
                      <a:r>
                        <a:rPr lang="zh-CN" altLang="en-US" b="1" dirty="0" smtClean="0">
                          <a:solidFill>
                            <a:srgbClr val="FFFFFF"/>
                          </a:solidFill>
                          <a:latin typeface="楷体_GB2312" pitchFamily="49" charset="-122"/>
                          <a:ea typeface="楷体_GB2312" pitchFamily="49" charset="-122"/>
                        </a:rPr>
                        <a:t>交易双方间的私下合约</a:t>
                      </a:r>
                      <a:endParaRPr lang="zh-CN" altLang="en-US" b="1" dirty="0">
                        <a:solidFill>
                          <a:srgbClr val="FFFFFF"/>
                        </a:solidFill>
                        <a:latin typeface="楷体_GB2312" pitchFamily="49" charset="-122"/>
                        <a:ea typeface="楷体_GB2312" pitchFamily="49" charset="-122"/>
                      </a:endParaRPr>
                    </a:p>
                  </a:txBody>
                  <a:tcPr>
                    <a:solidFill>
                      <a:srgbClr val="002060"/>
                    </a:solidFill>
                  </a:tcPr>
                </a:tc>
                <a:tc>
                  <a:txBody>
                    <a:bodyPr/>
                    <a:lstStyle/>
                    <a:p>
                      <a:pPr algn="ctr"/>
                      <a:r>
                        <a:rPr lang="zh-CN" altLang="en-US" b="1" dirty="0" smtClean="0">
                          <a:solidFill>
                            <a:srgbClr val="FFFFFF"/>
                          </a:solidFill>
                          <a:latin typeface="楷体_GB2312" pitchFamily="49" charset="-122"/>
                          <a:ea typeface="楷体_GB2312" pitchFamily="49" charset="-122"/>
                        </a:rPr>
                        <a:t>交易所内的标准合约</a:t>
                      </a:r>
                      <a:endParaRPr lang="zh-CN" altLang="en-US" b="1" dirty="0">
                        <a:solidFill>
                          <a:srgbClr val="FFFFFF"/>
                        </a:solidFill>
                        <a:latin typeface="楷体_GB2312" pitchFamily="49" charset="-122"/>
                        <a:ea typeface="楷体_GB2312" pitchFamily="49" charset="-122"/>
                      </a:endParaRPr>
                    </a:p>
                  </a:txBody>
                  <a:tcPr>
                    <a:solidFill>
                      <a:srgbClr val="002060"/>
                    </a:solidFill>
                  </a:tcPr>
                </a:tc>
              </a:tr>
              <a:tr h="370840">
                <a:tc>
                  <a:txBody>
                    <a:bodyPr/>
                    <a:lstStyle/>
                    <a:p>
                      <a:pPr algn="ctr"/>
                      <a:r>
                        <a:rPr lang="zh-CN" altLang="en-US" b="1" dirty="0" smtClean="0">
                          <a:solidFill>
                            <a:srgbClr val="FFFFFF"/>
                          </a:solidFill>
                          <a:latin typeface="楷体_GB2312" pitchFamily="49" charset="-122"/>
                          <a:ea typeface="楷体_GB2312" pitchFamily="49" charset="-122"/>
                        </a:rPr>
                        <a:t>场外市场</a:t>
                      </a:r>
                      <a:endParaRPr lang="zh-CN" altLang="en-US" b="1" dirty="0">
                        <a:solidFill>
                          <a:srgbClr val="FFFFFF"/>
                        </a:solidFill>
                        <a:latin typeface="楷体_GB2312" pitchFamily="49" charset="-122"/>
                        <a:ea typeface="楷体_GB2312" pitchFamily="49" charset="-122"/>
                      </a:endParaRPr>
                    </a:p>
                  </a:txBody>
                  <a:tcPr>
                    <a:solidFill>
                      <a:srgbClr val="002060"/>
                    </a:solidFill>
                  </a:tcPr>
                </a:tc>
                <a:tc>
                  <a:txBody>
                    <a:bodyPr/>
                    <a:lstStyle/>
                    <a:p>
                      <a:pPr algn="ctr"/>
                      <a:r>
                        <a:rPr lang="zh-CN" altLang="en-US" b="1" dirty="0" smtClean="0">
                          <a:solidFill>
                            <a:srgbClr val="FFFFFF"/>
                          </a:solidFill>
                          <a:latin typeface="楷体_GB2312" pitchFamily="49" charset="-122"/>
                          <a:ea typeface="楷体_GB2312" pitchFamily="49" charset="-122"/>
                        </a:rPr>
                        <a:t>场内市场</a:t>
                      </a:r>
                      <a:endParaRPr lang="zh-CN" altLang="en-US" b="1" dirty="0">
                        <a:solidFill>
                          <a:srgbClr val="FFFFFF"/>
                        </a:solidFill>
                        <a:latin typeface="楷体_GB2312" pitchFamily="49" charset="-122"/>
                        <a:ea typeface="楷体_GB2312" pitchFamily="49" charset="-122"/>
                      </a:endParaRPr>
                    </a:p>
                  </a:txBody>
                  <a:tcPr>
                    <a:solidFill>
                      <a:srgbClr val="002060"/>
                    </a:solidFill>
                  </a:tcPr>
                </a:tc>
              </a:tr>
              <a:tr h="370840">
                <a:tc>
                  <a:txBody>
                    <a:bodyPr/>
                    <a:lstStyle/>
                    <a:p>
                      <a:pPr algn="ctr"/>
                      <a:r>
                        <a:rPr lang="zh-CN" altLang="en-US" b="1" dirty="0" smtClean="0">
                          <a:solidFill>
                            <a:srgbClr val="FFFFFF"/>
                          </a:solidFill>
                          <a:latin typeface="楷体_GB2312" pitchFamily="49" charset="-122"/>
                          <a:ea typeface="楷体_GB2312" pitchFamily="49" charset="-122"/>
                        </a:rPr>
                        <a:t>交易对手熟悉，门槛高</a:t>
                      </a:r>
                      <a:endParaRPr lang="zh-CN" altLang="en-US" b="1" dirty="0">
                        <a:solidFill>
                          <a:srgbClr val="FFFFFF"/>
                        </a:solidFill>
                        <a:latin typeface="楷体_GB2312" pitchFamily="49" charset="-122"/>
                        <a:ea typeface="楷体_GB2312" pitchFamily="49" charset="-122"/>
                      </a:endParaRPr>
                    </a:p>
                  </a:txBody>
                  <a:tcPr>
                    <a:solidFill>
                      <a:srgbClr val="002060"/>
                    </a:solidFill>
                  </a:tcPr>
                </a:tc>
                <a:tc>
                  <a:txBody>
                    <a:bodyPr/>
                    <a:lstStyle/>
                    <a:p>
                      <a:pPr algn="ctr"/>
                      <a:r>
                        <a:rPr lang="zh-CN" altLang="en-US" b="1" dirty="0" smtClean="0">
                          <a:solidFill>
                            <a:srgbClr val="FFFFFF"/>
                          </a:solidFill>
                          <a:latin typeface="楷体_GB2312" pitchFamily="49" charset="-122"/>
                          <a:ea typeface="楷体_GB2312" pitchFamily="49" charset="-122"/>
                        </a:rPr>
                        <a:t>交易对手不熟悉，门槛低</a:t>
                      </a:r>
                      <a:endParaRPr lang="zh-CN" altLang="en-US" b="1" dirty="0">
                        <a:solidFill>
                          <a:srgbClr val="FFFFFF"/>
                        </a:solidFill>
                        <a:latin typeface="楷体_GB2312" pitchFamily="49" charset="-122"/>
                        <a:ea typeface="楷体_GB2312" pitchFamily="49" charset="-122"/>
                      </a:endParaRPr>
                    </a:p>
                  </a:txBody>
                  <a:tcPr>
                    <a:solidFill>
                      <a:srgbClr val="002060"/>
                    </a:solidFill>
                  </a:tcPr>
                </a:tc>
              </a:tr>
              <a:tr h="370840">
                <a:tc>
                  <a:txBody>
                    <a:bodyPr/>
                    <a:lstStyle/>
                    <a:p>
                      <a:pPr algn="ctr"/>
                      <a:r>
                        <a:rPr lang="zh-CN" altLang="en-US" b="1" dirty="0" smtClean="0">
                          <a:solidFill>
                            <a:srgbClr val="FFFFFF"/>
                          </a:solidFill>
                          <a:latin typeface="楷体_GB2312" pitchFamily="49" charset="-122"/>
                          <a:ea typeface="楷体_GB2312" pitchFamily="49" charset="-122"/>
                        </a:rPr>
                        <a:t>不交保证金</a:t>
                      </a:r>
                      <a:endParaRPr lang="zh-CN" altLang="en-US" b="1" dirty="0">
                        <a:solidFill>
                          <a:srgbClr val="FFFFFF"/>
                        </a:solidFill>
                        <a:latin typeface="楷体_GB2312" pitchFamily="49" charset="-122"/>
                        <a:ea typeface="楷体_GB2312" pitchFamily="49" charset="-122"/>
                      </a:endParaRPr>
                    </a:p>
                  </a:txBody>
                  <a:tcPr>
                    <a:solidFill>
                      <a:srgbClr val="002060"/>
                    </a:solidFill>
                  </a:tcPr>
                </a:tc>
                <a:tc>
                  <a:txBody>
                    <a:bodyPr/>
                    <a:lstStyle/>
                    <a:p>
                      <a:pPr algn="ctr"/>
                      <a:r>
                        <a:rPr lang="zh-CN" altLang="en-US" b="1" dirty="0" smtClean="0">
                          <a:solidFill>
                            <a:srgbClr val="FFFFFF"/>
                          </a:solidFill>
                          <a:latin typeface="楷体_GB2312" pitchFamily="49" charset="-122"/>
                          <a:ea typeface="楷体_GB2312" pitchFamily="49" charset="-122"/>
                        </a:rPr>
                        <a:t>保证金交易</a:t>
                      </a:r>
                      <a:endParaRPr lang="zh-CN" altLang="en-US" b="1" dirty="0">
                        <a:solidFill>
                          <a:srgbClr val="FFFFFF"/>
                        </a:solidFill>
                        <a:latin typeface="楷体_GB2312" pitchFamily="49" charset="-122"/>
                        <a:ea typeface="楷体_GB2312" pitchFamily="49" charset="-122"/>
                      </a:endParaRPr>
                    </a:p>
                  </a:txBody>
                  <a:tcPr>
                    <a:solidFill>
                      <a:srgbClr val="002060"/>
                    </a:solidFill>
                  </a:tcPr>
                </a:tc>
              </a:tr>
              <a:tr h="370840">
                <a:tc>
                  <a:txBody>
                    <a:bodyPr/>
                    <a:lstStyle/>
                    <a:p>
                      <a:pPr algn="ctr"/>
                      <a:r>
                        <a:rPr lang="zh-CN" altLang="en-US" b="1" dirty="0" smtClean="0">
                          <a:solidFill>
                            <a:srgbClr val="FFFFFF"/>
                          </a:solidFill>
                          <a:latin typeface="楷体_GB2312" pitchFamily="49" charset="-122"/>
                          <a:ea typeface="楷体_GB2312" pitchFamily="49" charset="-122"/>
                        </a:rPr>
                        <a:t>非标准化</a:t>
                      </a:r>
                      <a:endParaRPr lang="zh-CN" altLang="en-US" b="1" dirty="0">
                        <a:solidFill>
                          <a:srgbClr val="FFFFFF"/>
                        </a:solidFill>
                        <a:latin typeface="楷体_GB2312" pitchFamily="49" charset="-122"/>
                        <a:ea typeface="楷体_GB2312" pitchFamily="49" charset="-122"/>
                      </a:endParaRPr>
                    </a:p>
                  </a:txBody>
                  <a:tcPr>
                    <a:solidFill>
                      <a:srgbClr val="002060"/>
                    </a:solidFill>
                  </a:tcPr>
                </a:tc>
                <a:tc>
                  <a:txBody>
                    <a:bodyPr/>
                    <a:lstStyle/>
                    <a:p>
                      <a:pPr algn="ctr"/>
                      <a:r>
                        <a:rPr lang="zh-CN" altLang="en-US" b="1" dirty="0" smtClean="0">
                          <a:solidFill>
                            <a:srgbClr val="FFFFFF"/>
                          </a:solidFill>
                          <a:latin typeface="楷体_GB2312" pitchFamily="49" charset="-122"/>
                          <a:ea typeface="楷体_GB2312" pitchFamily="49" charset="-122"/>
                        </a:rPr>
                        <a:t>标准化</a:t>
                      </a:r>
                      <a:endParaRPr lang="zh-CN" altLang="en-US" b="1" dirty="0">
                        <a:solidFill>
                          <a:srgbClr val="FFFFFF"/>
                        </a:solidFill>
                        <a:latin typeface="楷体_GB2312" pitchFamily="49" charset="-122"/>
                        <a:ea typeface="楷体_GB2312" pitchFamily="49" charset="-122"/>
                      </a:endParaRPr>
                    </a:p>
                  </a:txBody>
                  <a:tcPr>
                    <a:solidFill>
                      <a:srgbClr val="002060"/>
                    </a:solidFill>
                  </a:tcPr>
                </a:tc>
              </a:tr>
              <a:tr h="370840">
                <a:tc>
                  <a:txBody>
                    <a:bodyPr/>
                    <a:lstStyle/>
                    <a:p>
                      <a:pPr algn="ctr"/>
                      <a:r>
                        <a:rPr lang="zh-CN" altLang="en-US" b="1" dirty="0" smtClean="0">
                          <a:solidFill>
                            <a:srgbClr val="FFFFFF"/>
                          </a:solidFill>
                          <a:latin typeface="楷体_GB2312" pitchFamily="49" charset="-122"/>
                          <a:ea typeface="楷体_GB2312" pitchFamily="49" charset="-122"/>
                        </a:rPr>
                        <a:t>通常只有单一交割日</a:t>
                      </a:r>
                      <a:endParaRPr lang="zh-CN" altLang="en-US" b="1" dirty="0">
                        <a:solidFill>
                          <a:srgbClr val="FFFFFF"/>
                        </a:solidFill>
                        <a:latin typeface="楷体_GB2312" pitchFamily="49" charset="-122"/>
                        <a:ea typeface="楷体_GB2312" pitchFamily="49" charset="-122"/>
                      </a:endParaRPr>
                    </a:p>
                  </a:txBody>
                  <a:tcPr>
                    <a:solidFill>
                      <a:srgbClr val="002060"/>
                    </a:solidFill>
                  </a:tcPr>
                </a:tc>
                <a:tc>
                  <a:txBody>
                    <a:bodyPr/>
                    <a:lstStyle/>
                    <a:p>
                      <a:pPr algn="ctr"/>
                      <a:r>
                        <a:rPr lang="zh-CN" altLang="en-US" b="1" dirty="0" smtClean="0">
                          <a:solidFill>
                            <a:srgbClr val="FFFFFF"/>
                          </a:solidFill>
                          <a:latin typeface="楷体_GB2312" pitchFamily="49" charset="-122"/>
                          <a:ea typeface="楷体_GB2312" pitchFamily="49" charset="-122"/>
                        </a:rPr>
                        <a:t>有一系列交割日</a:t>
                      </a:r>
                      <a:endParaRPr lang="zh-CN" altLang="en-US" b="1" dirty="0">
                        <a:solidFill>
                          <a:srgbClr val="FFFFFF"/>
                        </a:solidFill>
                        <a:latin typeface="楷体_GB2312" pitchFamily="49" charset="-122"/>
                        <a:ea typeface="楷体_GB2312" pitchFamily="49" charset="-122"/>
                      </a:endParaRPr>
                    </a:p>
                  </a:txBody>
                  <a:tcPr>
                    <a:solidFill>
                      <a:srgbClr val="002060"/>
                    </a:solidFill>
                  </a:tcPr>
                </a:tc>
              </a:tr>
              <a:tr h="370840">
                <a:tc>
                  <a:txBody>
                    <a:bodyPr/>
                    <a:lstStyle/>
                    <a:p>
                      <a:pPr algn="ctr"/>
                      <a:r>
                        <a:rPr lang="zh-CN" altLang="en-US" b="1" dirty="0" smtClean="0">
                          <a:solidFill>
                            <a:srgbClr val="FFFFFF"/>
                          </a:solidFill>
                          <a:latin typeface="楷体_GB2312" pitchFamily="49" charset="-122"/>
                          <a:ea typeface="楷体_GB2312" pitchFamily="49" charset="-122"/>
                        </a:rPr>
                        <a:t>在合约到期时结算</a:t>
                      </a:r>
                      <a:endParaRPr lang="zh-CN" altLang="en-US" b="1" dirty="0">
                        <a:solidFill>
                          <a:srgbClr val="FFFFFF"/>
                        </a:solidFill>
                        <a:latin typeface="楷体_GB2312" pitchFamily="49" charset="-122"/>
                        <a:ea typeface="楷体_GB2312" pitchFamily="49" charset="-122"/>
                      </a:endParaRPr>
                    </a:p>
                  </a:txBody>
                  <a:tcPr>
                    <a:solidFill>
                      <a:srgbClr val="002060"/>
                    </a:solidFill>
                  </a:tcPr>
                </a:tc>
                <a:tc>
                  <a:txBody>
                    <a:bodyPr/>
                    <a:lstStyle/>
                    <a:p>
                      <a:pPr algn="ctr"/>
                      <a:r>
                        <a:rPr lang="zh-CN" altLang="en-US" b="1" dirty="0" smtClean="0">
                          <a:solidFill>
                            <a:srgbClr val="FFFFFF"/>
                          </a:solidFill>
                          <a:latin typeface="楷体_GB2312" pitchFamily="49" charset="-122"/>
                          <a:ea typeface="楷体_GB2312" pitchFamily="49" charset="-122"/>
                        </a:rPr>
                        <a:t>每日结算</a:t>
                      </a:r>
                      <a:endParaRPr lang="zh-CN" altLang="en-US" b="1" dirty="0">
                        <a:solidFill>
                          <a:srgbClr val="FFFFFF"/>
                        </a:solidFill>
                        <a:latin typeface="楷体_GB2312" pitchFamily="49" charset="-122"/>
                        <a:ea typeface="楷体_GB2312" pitchFamily="49" charset="-122"/>
                      </a:endParaRPr>
                    </a:p>
                  </a:txBody>
                  <a:tcPr>
                    <a:solidFill>
                      <a:srgbClr val="002060"/>
                    </a:solidFill>
                  </a:tcPr>
                </a:tc>
              </a:tr>
              <a:tr h="370840">
                <a:tc>
                  <a:txBody>
                    <a:bodyPr/>
                    <a:lstStyle/>
                    <a:p>
                      <a:pPr algn="ctr"/>
                      <a:r>
                        <a:rPr lang="zh-CN" altLang="en-US" b="1" dirty="0" smtClean="0">
                          <a:solidFill>
                            <a:srgbClr val="FFFFFF"/>
                          </a:solidFill>
                          <a:latin typeface="楷体_GB2312" pitchFamily="49" charset="-122"/>
                          <a:ea typeface="楷体_GB2312" pitchFamily="49" charset="-122"/>
                        </a:rPr>
                        <a:t>通常会发生实物或现金交割</a:t>
                      </a:r>
                      <a:endParaRPr lang="zh-CN" altLang="en-US" b="1" dirty="0">
                        <a:solidFill>
                          <a:srgbClr val="FFFFFF"/>
                        </a:solidFill>
                        <a:latin typeface="楷体_GB2312" pitchFamily="49" charset="-122"/>
                        <a:ea typeface="楷体_GB2312" pitchFamily="49" charset="-122"/>
                      </a:endParaRPr>
                    </a:p>
                  </a:txBody>
                  <a:tcPr>
                    <a:solidFill>
                      <a:srgbClr val="002060"/>
                    </a:solidFill>
                  </a:tcPr>
                </a:tc>
                <a:tc>
                  <a:txBody>
                    <a:bodyPr/>
                    <a:lstStyle/>
                    <a:p>
                      <a:pPr algn="ctr"/>
                      <a:r>
                        <a:rPr lang="zh-CN" altLang="en-US" b="1" dirty="0" smtClean="0">
                          <a:solidFill>
                            <a:srgbClr val="FFFFFF"/>
                          </a:solidFill>
                          <a:latin typeface="楷体_GB2312" pitchFamily="49" charset="-122"/>
                          <a:ea typeface="楷体_GB2312" pitchFamily="49" charset="-122"/>
                        </a:rPr>
                        <a:t>合约通常在到期前会被平仓</a:t>
                      </a:r>
                      <a:endParaRPr lang="zh-CN" altLang="en-US" b="1" dirty="0">
                        <a:solidFill>
                          <a:srgbClr val="FFFFFF"/>
                        </a:solidFill>
                        <a:latin typeface="楷体_GB2312" pitchFamily="49" charset="-122"/>
                        <a:ea typeface="楷体_GB2312" pitchFamily="49" charset="-122"/>
                      </a:endParaRPr>
                    </a:p>
                  </a:txBody>
                  <a:tcPr>
                    <a:solidFill>
                      <a:srgbClr val="002060"/>
                    </a:solidFill>
                  </a:tcPr>
                </a:tc>
              </a:tr>
              <a:tr h="370840">
                <a:tc>
                  <a:txBody>
                    <a:bodyPr/>
                    <a:lstStyle/>
                    <a:p>
                      <a:pPr algn="ctr"/>
                      <a:r>
                        <a:rPr lang="zh-CN" altLang="en-US" b="1" dirty="0" smtClean="0">
                          <a:solidFill>
                            <a:srgbClr val="FFFFFF"/>
                          </a:solidFill>
                          <a:latin typeface="楷体_GB2312" pitchFamily="49" charset="-122"/>
                          <a:ea typeface="楷体_GB2312" pitchFamily="49" charset="-122"/>
                        </a:rPr>
                        <a:t>有信用风险</a:t>
                      </a:r>
                      <a:endParaRPr lang="zh-CN" altLang="en-US" b="1" dirty="0">
                        <a:solidFill>
                          <a:srgbClr val="FFFFFF"/>
                        </a:solidFill>
                        <a:latin typeface="楷体_GB2312" pitchFamily="49" charset="-122"/>
                        <a:ea typeface="楷体_GB2312" pitchFamily="49" charset="-122"/>
                      </a:endParaRPr>
                    </a:p>
                  </a:txBody>
                  <a:tcPr>
                    <a:solidFill>
                      <a:srgbClr val="002060"/>
                    </a:solidFill>
                  </a:tcPr>
                </a:tc>
                <a:tc>
                  <a:txBody>
                    <a:bodyPr/>
                    <a:lstStyle/>
                    <a:p>
                      <a:pPr algn="ctr"/>
                      <a:r>
                        <a:rPr lang="zh-CN" altLang="en-US" b="1" dirty="0" smtClean="0">
                          <a:solidFill>
                            <a:srgbClr val="FFFFFF"/>
                          </a:solidFill>
                          <a:latin typeface="楷体_GB2312" pitchFamily="49" charset="-122"/>
                          <a:ea typeface="楷体_GB2312" pitchFamily="49" charset="-122"/>
                        </a:rPr>
                        <a:t>几乎没有信用风险</a:t>
                      </a:r>
                      <a:endParaRPr lang="zh-CN" altLang="en-US" b="1" dirty="0">
                        <a:solidFill>
                          <a:srgbClr val="FFFFFF"/>
                        </a:solidFill>
                        <a:latin typeface="楷体_GB2312" pitchFamily="49" charset="-122"/>
                        <a:ea typeface="楷体_GB2312" pitchFamily="49" charset="-122"/>
                      </a:endParaRPr>
                    </a:p>
                  </a:txBody>
                  <a:tcPr>
                    <a:solidFill>
                      <a:srgbClr val="002060"/>
                    </a:solidFill>
                  </a:tcPr>
                </a:tc>
              </a:tr>
            </a:tbl>
          </a:graphicData>
        </a:graphic>
      </p:graphicFrame>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0" y="116632"/>
            <a:ext cx="8915400" cy="4914900"/>
          </a:xfrm>
          <a:prstGeom prst="rect">
            <a:avLst/>
          </a:prstGeom>
        </p:spPr>
        <p:txBody>
          <a:bodyPr/>
          <a:lstStyle/>
          <a:p>
            <a:pPr marL="342900" marR="0" lvl="0" indent="-342900" algn="l" defTabSz="914400" rtl="0" eaLnBrk="1" fontAlgn="base" latinLnBrk="0" hangingPunct="1">
              <a:spcBef>
                <a:spcPct val="35000"/>
              </a:spcBef>
              <a:spcAft>
                <a:spcPct val="0"/>
              </a:spcAft>
              <a:buClr>
                <a:srgbClr val="FF0000"/>
              </a:buClr>
              <a:buSzTx/>
              <a:buFont typeface="Wingdings" pitchFamily="2" charset="2"/>
              <a:buChar char="Ø"/>
              <a:tabLst/>
              <a:defRPr/>
            </a:pPr>
            <a:r>
              <a:rPr kumimoji="0" lang="zh-CN" altLang="en-US" sz="2800"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期权</a:t>
            </a:r>
            <a:r>
              <a:rPr kumimoji="0" lang="zh-CN" altLang="en-US" sz="280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en-US" altLang="zh-CN" sz="2800" i="1" u="none" strike="noStrike" kern="0" cap="none" spc="0" normalizeH="0" baseline="0" noProof="0" dirty="0" smtClean="0">
                <a:ln>
                  <a:noFill/>
                </a:ln>
                <a:solidFill>
                  <a:schemeClr val="tx1"/>
                </a:solidFill>
                <a:effectLst/>
                <a:uLnTx/>
                <a:uFillTx/>
                <a:latin typeface="+mn-lt"/>
                <a:ea typeface="楷体" pitchFamily="49" charset="-122"/>
                <a:cs typeface="+mn-cs"/>
              </a:rPr>
              <a:t>Option</a:t>
            </a:r>
            <a:r>
              <a:rPr kumimoji="0" lang="zh-CN" altLang="en-US" sz="280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28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rPr>
              <a:t>也称选择权，</a:t>
            </a:r>
            <a:r>
              <a:rPr lang="zh-CN" altLang="en-US" sz="2800" kern="0" dirty="0" smtClean="0">
                <a:latin typeface="楷体" pitchFamily="49" charset="-122"/>
                <a:ea typeface="楷体_GB2312" pitchFamily="49" charset="-122"/>
              </a:rPr>
              <a:t>该衍生工具赋予期权的买方</a:t>
            </a:r>
            <a:r>
              <a:rPr kumimoji="0" lang="zh-CN" altLang="en-US" sz="28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rPr>
              <a:t>在约定的未来某一时期（到期日或交割日）以约定的价格（协议价格）买入或卖出基础资产的权利</a:t>
            </a:r>
            <a:r>
              <a:rPr lang="zh-CN" altLang="en-US" sz="2800" kern="0" dirty="0" smtClean="0">
                <a:latin typeface="楷体" pitchFamily="49" charset="-122"/>
                <a:ea typeface="楷体_GB2312" pitchFamily="49" charset="-122"/>
              </a:rPr>
              <a:t>。</a:t>
            </a:r>
            <a:endParaRPr lang="en-US" altLang="zh-CN" sz="2800" kern="0" dirty="0" smtClean="0">
              <a:latin typeface="楷体" pitchFamily="49" charset="-122"/>
              <a:ea typeface="楷体_GB2312" pitchFamily="49" charset="-122"/>
            </a:endParaRPr>
          </a:p>
          <a:p>
            <a:pPr marL="1257300" lvl="2" indent="-342900" fontAlgn="base">
              <a:spcBef>
                <a:spcPct val="35000"/>
              </a:spcBef>
              <a:spcAft>
                <a:spcPct val="0"/>
              </a:spcAft>
              <a:buClr>
                <a:srgbClr val="FF0000"/>
              </a:buClr>
              <a:buFont typeface="Wingdings" pitchFamily="2" charset="2"/>
              <a:buChar char="ü"/>
              <a:defRPr/>
            </a:pPr>
            <a:r>
              <a:rPr kumimoji="0" lang="zh-CN" altLang="en-US" sz="24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rPr>
              <a:t>期权的买方只享受买卖权利，而期权的卖方则只有接受买卖的义务。</a:t>
            </a:r>
            <a:endParaRPr kumimoji="0" lang="en-US" altLang="zh-CN" sz="24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endParaRPr>
          </a:p>
          <a:p>
            <a:pPr marL="2171700" lvl="4" indent="-342900" fontAlgn="base">
              <a:spcBef>
                <a:spcPct val="35000"/>
              </a:spcBef>
              <a:spcAft>
                <a:spcPct val="0"/>
              </a:spcAft>
              <a:buClr>
                <a:srgbClr val="FF0000"/>
              </a:buClr>
              <a:buFont typeface="Wingdings" pitchFamily="2" charset="2"/>
              <a:buChar char="p"/>
              <a:defRPr/>
            </a:pPr>
            <a:r>
              <a:rPr kumimoji="0" lang="zh-CN" altLang="en-US" sz="24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rPr>
              <a:t>权利义务不对等</a:t>
            </a:r>
            <a:endParaRPr kumimoji="0" lang="en-US" altLang="zh-CN" sz="24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endParaRPr>
          </a:p>
          <a:p>
            <a:pPr marL="1257300" lvl="2" indent="-342900" fontAlgn="base">
              <a:spcBef>
                <a:spcPct val="35000"/>
              </a:spcBef>
              <a:spcAft>
                <a:spcPct val="0"/>
              </a:spcAft>
              <a:buClr>
                <a:srgbClr val="FF0000"/>
              </a:buClr>
              <a:buFont typeface="Wingdings" pitchFamily="2" charset="2"/>
              <a:buChar char="ü"/>
              <a:defRPr/>
            </a:pPr>
            <a:r>
              <a:rPr lang="zh-CN" altLang="en-US" sz="2400" kern="0" dirty="0" smtClean="0">
                <a:latin typeface="楷体" pitchFamily="49" charset="-122"/>
                <a:ea typeface="楷体_GB2312" pitchFamily="49" charset="-122"/>
              </a:rPr>
              <a:t>期权的买方付给期权的卖方期权费（</a:t>
            </a:r>
            <a:r>
              <a:rPr lang="en-US" altLang="zh-CN" sz="2400" kern="0" dirty="0" smtClean="0">
                <a:latin typeface="Times New Roman" pitchFamily="18" charset="0"/>
                <a:ea typeface="楷体_GB2312" pitchFamily="49" charset="-122"/>
                <a:cs typeface="Times New Roman" pitchFamily="18" charset="0"/>
              </a:rPr>
              <a:t>premium</a:t>
            </a:r>
            <a:r>
              <a:rPr lang="en-US" altLang="zh-CN" sz="2400" kern="0" dirty="0" smtClean="0">
                <a:latin typeface="楷体" pitchFamily="49" charset="-122"/>
                <a:ea typeface="楷体_GB2312" pitchFamily="49" charset="-122"/>
              </a:rPr>
              <a:t>)</a:t>
            </a:r>
          </a:p>
          <a:p>
            <a:pPr marL="2171700" lvl="4" indent="-342900" fontAlgn="base">
              <a:spcBef>
                <a:spcPct val="35000"/>
              </a:spcBef>
              <a:spcAft>
                <a:spcPct val="0"/>
              </a:spcAft>
              <a:buClr>
                <a:srgbClr val="FF0000"/>
              </a:buClr>
              <a:buFont typeface="Wingdings" pitchFamily="2" charset="2"/>
              <a:buChar char="p"/>
              <a:defRPr/>
            </a:pPr>
            <a:r>
              <a:rPr lang="zh-CN" altLang="en-US" sz="2400" kern="0" dirty="0" smtClean="0">
                <a:latin typeface="楷体" pitchFamily="49" charset="-122"/>
                <a:ea typeface="楷体_GB2312" pitchFamily="49" charset="-122"/>
              </a:rPr>
              <a:t>期权有两个价格：协议价格与期权费</a:t>
            </a:r>
            <a:endParaRPr lang="en-US" altLang="zh-CN" sz="2400" kern="0" dirty="0" smtClean="0">
              <a:latin typeface="楷体" pitchFamily="49" charset="-122"/>
              <a:ea typeface="楷体_GB2312" pitchFamily="49" charset="-122"/>
            </a:endParaRPr>
          </a:p>
          <a:p>
            <a:pPr marL="3086100" lvl="6" indent="-342900" fontAlgn="base">
              <a:spcBef>
                <a:spcPct val="35000"/>
              </a:spcBef>
              <a:spcAft>
                <a:spcPct val="0"/>
              </a:spcAft>
              <a:buClr>
                <a:srgbClr val="FF0000"/>
              </a:buClr>
              <a:buFont typeface="Arial" pitchFamily="34" charset="0"/>
              <a:buChar char="•"/>
              <a:defRPr/>
            </a:pPr>
            <a:r>
              <a:rPr lang="zh-CN" altLang="en-US" sz="2400" kern="0" dirty="0" smtClean="0">
                <a:latin typeface="楷体" pitchFamily="49" charset="-122"/>
                <a:ea typeface="楷体_GB2312" pitchFamily="49" charset="-122"/>
              </a:rPr>
              <a:t>期权费相当于期权的内在价值。</a:t>
            </a:r>
            <a:endParaRPr lang="en-US" altLang="zh-CN" sz="2400" kern="0" dirty="0" smtClean="0">
              <a:latin typeface="楷体" pitchFamily="49" charset="-122"/>
              <a:ea typeface="楷体_GB2312" pitchFamily="49" charset="-122"/>
            </a:endParaRPr>
          </a:p>
          <a:p>
            <a:pPr marL="2171700" lvl="4" indent="-342900" fontAlgn="base">
              <a:spcBef>
                <a:spcPct val="35000"/>
              </a:spcBef>
              <a:spcAft>
                <a:spcPct val="0"/>
              </a:spcAft>
              <a:buClr>
                <a:srgbClr val="FF0000"/>
              </a:buClr>
              <a:buFont typeface="Wingdings" pitchFamily="2" charset="2"/>
              <a:buChar char="p"/>
              <a:defRPr/>
            </a:pPr>
            <a:r>
              <a:rPr kumimoji="0" lang="zh-CN" altLang="en-US" sz="24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rPr>
              <a:t>协议价格：期权协议双方约定的到期时基础资产的交割价格</a:t>
            </a:r>
            <a:endParaRPr kumimoji="0" lang="en-US" altLang="zh-CN" sz="24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endParaRPr>
          </a:p>
          <a:p>
            <a:pPr marL="2171700" lvl="4" indent="-342900" fontAlgn="base">
              <a:spcBef>
                <a:spcPct val="35000"/>
              </a:spcBef>
              <a:spcAft>
                <a:spcPct val="0"/>
              </a:spcAft>
              <a:buClr>
                <a:srgbClr val="FF0000"/>
              </a:buClr>
              <a:buFont typeface="Wingdings" pitchFamily="2" charset="2"/>
              <a:buChar char="p"/>
              <a:defRPr/>
            </a:pPr>
            <a:r>
              <a:rPr lang="zh-CN" altLang="en-US" sz="2400" kern="0" dirty="0" smtClean="0">
                <a:latin typeface="楷体" pitchFamily="49" charset="-122"/>
                <a:ea typeface="楷体_GB2312" pitchFamily="49" charset="-122"/>
              </a:rPr>
              <a:t>期权费：期权买方付给卖方的一笔费用，该费用与协议价格相关。</a:t>
            </a:r>
            <a:endParaRPr lang="en-US" altLang="zh-CN" sz="2400" kern="0" dirty="0" smtClean="0">
              <a:latin typeface="楷体" pitchFamily="49" charset="-122"/>
              <a:ea typeface="楷体_GB2312" pitchFamily="49" charset="-122"/>
            </a:endParaRPr>
          </a:p>
          <a:p>
            <a:pPr marL="2171700" lvl="4" indent="-342900" fontAlgn="base">
              <a:spcBef>
                <a:spcPct val="35000"/>
              </a:spcBef>
              <a:spcAft>
                <a:spcPct val="0"/>
              </a:spcAft>
              <a:buClr>
                <a:srgbClr val="FF0000"/>
              </a:buClr>
              <a:buFont typeface="Wingdings" pitchFamily="2" charset="2"/>
              <a:buChar char="p"/>
              <a:defRPr/>
            </a:pPr>
            <a:r>
              <a:rPr kumimoji="0" lang="zh-CN" altLang="en-US" sz="24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rPr>
              <a:t>期权费又叫保险费。因此，期权本质上期权的卖方给期权的买方提供了一个保险。</a:t>
            </a:r>
            <a:endParaRPr kumimoji="0" lang="en-US" altLang="zh-CN" sz="24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endParaRPr>
          </a:p>
          <a:p>
            <a:pPr marL="2171700" lvl="4" indent="-342900" fontAlgn="base">
              <a:spcBef>
                <a:spcPct val="35000"/>
              </a:spcBef>
              <a:spcAft>
                <a:spcPct val="0"/>
              </a:spcAft>
              <a:buClr>
                <a:srgbClr val="FF0000"/>
              </a:buClr>
              <a:buFont typeface="Wingdings" pitchFamily="2" charset="2"/>
              <a:buChar char="p"/>
              <a:defRPr/>
            </a:pPr>
            <a:endParaRPr kumimoji="0" lang="en-US" altLang="zh-CN" sz="24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endParaRPr>
          </a:p>
          <a:p>
            <a:pPr marL="1257300" lvl="2" indent="-342900" fontAlgn="base">
              <a:spcBef>
                <a:spcPct val="35000"/>
              </a:spcBef>
              <a:spcAft>
                <a:spcPct val="0"/>
              </a:spcAft>
              <a:buClr>
                <a:srgbClr val="FF0000"/>
              </a:buClr>
              <a:buFont typeface="Wingdings" pitchFamily="2" charset="2"/>
              <a:buChar char="ü"/>
              <a:defRPr/>
            </a:pPr>
            <a:endParaRPr kumimoji="0" lang="en-US" altLang="zh-CN" sz="24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endParaRPr>
          </a:p>
          <a:p>
            <a:pPr marL="342900" marR="0" lvl="0" indent="12700" algn="l" defTabSz="914400" rtl="0" eaLnBrk="1" fontAlgn="base" latinLnBrk="0" hangingPunct="1">
              <a:spcBef>
                <a:spcPct val="35000"/>
              </a:spcBef>
              <a:spcAft>
                <a:spcPct val="0"/>
              </a:spcAft>
              <a:buClrTx/>
              <a:buSzTx/>
              <a:buFontTx/>
              <a:buNone/>
              <a:tabLst/>
              <a:defRPr/>
            </a:pPr>
            <a:r>
              <a:rPr kumimoji="0" lang="en-US" altLang="zh-CN" sz="2800"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rPr>
              <a:t>▲</a:t>
            </a:r>
            <a:r>
              <a:rPr kumimoji="0" lang="zh-CN" altLang="en-US" sz="28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rPr>
              <a:t>看涨期权（</a:t>
            </a:r>
            <a:r>
              <a:rPr kumimoji="0" lang="en-US" altLang="zh-CN" sz="2800" i="0" u="none" strike="noStrike" kern="0" cap="none" spc="0" normalizeH="0" baseline="0" noProof="0" dirty="0" smtClean="0">
                <a:ln>
                  <a:noFill/>
                </a:ln>
                <a:solidFill>
                  <a:schemeClr val="tx1"/>
                </a:solidFill>
                <a:effectLst/>
                <a:uLnTx/>
                <a:uFillTx/>
                <a:latin typeface="+mn-lt"/>
                <a:ea typeface="楷体_GB2312" pitchFamily="49" charset="-122"/>
                <a:cs typeface="+mn-cs"/>
              </a:rPr>
              <a:t>call option</a:t>
            </a:r>
            <a:r>
              <a:rPr kumimoji="0" lang="en-US" altLang="zh-CN" sz="28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rPr>
              <a:t>)</a:t>
            </a:r>
            <a:r>
              <a:rPr kumimoji="0" lang="zh-CN" altLang="en-US" sz="28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rPr>
              <a:t>：又称买入期权，合约持有人有权在将来某一特定时间内以某一确定价格买入某种资产，</a:t>
            </a:r>
            <a:r>
              <a:rPr kumimoji="0" lang="zh-CN" altLang="en-US" sz="2800" i="0" u="none" strike="noStrike" kern="0" cap="none" spc="0" normalizeH="0" baseline="0" noProof="0" dirty="0" smtClean="0">
                <a:ln>
                  <a:noFill/>
                </a:ln>
                <a:solidFill>
                  <a:srgbClr val="FF0000"/>
                </a:solidFill>
                <a:effectLst/>
                <a:uLnTx/>
                <a:uFillTx/>
                <a:latin typeface="楷体" pitchFamily="49" charset="-122"/>
                <a:ea typeface="楷体_GB2312" pitchFamily="49" charset="-122"/>
                <a:cs typeface="+mn-cs"/>
              </a:rPr>
              <a:t>持有人预期资产价格将上涨。</a:t>
            </a:r>
            <a:endParaRPr kumimoji="0" lang="en-US" altLang="zh-CN" sz="2800" i="0" u="none" strike="noStrike" kern="0" cap="none" spc="0" normalizeH="0" baseline="0" noProof="0" dirty="0" smtClean="0">
              <a:ln>
                <a:noFill/>
              </a:ln>
              <a:solidFill>
                <a:srgbClr val="FF0000"/>
              </a:solidFill>
              <a:effectLst/>
              <a:uLnTx/>
              <a:uFillTx/>
              <a:latin typeface="楷体" pitchFamily="49" charset="-122"/>
              <a:ea typeface="楷体_GB2312" pitchFamily="49" charset="-122"/>
              <a:cs typeface="+mn-cs"/>
            </a:endParaRPr>
          </a:p>
          <a:p>
            <a:pPr marL="342900" marR="0" lvl="0" indent="12700" algn="l" defTabSz="914400" rtl="0" eaLnBrk="1" fontAlgn="base" latinLnBrk="0" hangingPunct="1">
              <a:spcBef>
                <a:spcPct val="35000"/>
              </a:spcBef>
              <a:spcAft>
                <a:spcPct val="0"/>
              </a:spcAft>
              <a:buClrTx/>
              <a:buSzTx/>
              <a:buFontTx/>
              <a:buNone/>
              <a:tabLst/>
              <a:defRPr/>
            </a:pPr>
            <a:r>
              <a:rPr kumimoji="0" lang="en-US" altLang="zh-CN" sz="2800"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rPr>
              <a:t>▲</a:t>
            </a:r>
            <a:r>
              <a:rPr kumimoji="0" lang="zh-CN" altLang="en-US" sz="28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rPr>
              <a:t>看跌期权</a:t>
            </a:r>
            <a:r>
              <a:rPr kumimoji="0" lang="en-US" altLang="zh-CN" sz="28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rPr>
              <a:t>(</a:t>
            </a:r>
            <a:r>
              <a:rPr kumimoji="0" lang="en-US" altLang="zh-CN" sz="2800" i="0" u="none" strike="noStrike" kern="0" cap="none" spc="0" normalizeH="0" baseline="0" noProof="0" dirty="0" smtClean="0">
                <a:ln>
                  <a:noFill/>
                </a:ln>
                <a:solidFill>
                  <a:schemeClr val="tx1"/>
                </a:solidFill>
                <a:effectLst/>
                <a:uLnTx/>
                <a:uFillTx/>
                <a:latin typeface="+mn-lt"/>
                <a:ea typeface="楷体_GB2312" pitchFamily="49" charset="-122"/>
                <a:cs typeface="+mn-cs"/>
              </a:rPr>
              <a:t>put option</a:t>
            </a:r>
            <a:r>
              <a:rPr kumimoji="0" lang="en-US" altLang="zh-CN" sz="28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rPr>
              <a:t>)</a:t>
            </a:r>
            <a:r>
              <a:rPr kumimoji="0" lang="zh-CN" altLang="en-US" sz="28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rPr>
              <a:t>：又称卖出期权，合约持有人有权在将来某一特定时间以某一确定价格卖出某种资产，</a:t>
            </a:r>
            <a:r>
              <a:rPr kumimoji="0" lang="zh-CN" altLang="en-US" sz="2800" i="0" u="none" strike="noStrike" kern="0" cap="none" spc="0" normalizeH="0" baseline="0" noProof="0" dirty="0" smtClean="0">
                <a:ln>
                  <a:noFill/>
                </a:ln>
                <a:solidFill>
                  <a:srgbClr val="FF0000"/>
                </a:solidFill>
                <a:effectLst/>
                <a:uLnTx/>
                <a:uFillTx/>
                <a:latin typeface="楷体" pitchFamily="49" charset="-122"/>
                <a:ea typeface="楷体_GB2312" pitchFamily="49" charset="-122"/>
                <a:cs typeface="+mn-cs"/>
              </a:rPr>
              <a:t>持有人预期资产价格将下跌。</a:t>
            </a:r>
            <a:endParaRPr kumimoji="0" lang="zh-CN" altLang="en-US" sz="2800"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endParaRP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51520" y="0"/>
          <a:ext cx="8568951" cy="4941168"/>
        </p:xfrm>
        <a:graphic>
          <a:graphicData uri="http://schemas.openxmlformats.org/drawingml/2006/table">
            <a:tbl>
              <a:tblPr firstRow="1" bandRow="1">
                <a:tableStyleId>{5C22544A-7EE6-4342-B048-85BDC9FD1C3A}</a:tableStyleId>
              </a:tblPr>
              <a:tblGrid>
                <a:gridCol w="2856317"/>
                <a:gridCol w="2856317"/>
                <a:gridCol w="2856317"/>
              </a:tblGrid>
              <a:tr h="528762">
                <a:tc>
                  <a:txBody>
                    <a:bodyPr/>
                    <a:lstStyle/>
                    <a:p>
                      <a:endParaRPr lang="zh-CN" altLang="en-US" sz="2400" dirty="0">
                        <a:latin typeface="楷体_GB2312" pitchFamily="49" charset="-122"/>
                        <a:ea typeface="楷体_GB2312" pitchFamily="49" charset="-122"/>
                      </a:endParaRPr>
                    </a:p>
                  </a:txBody>
                  <a:tcPr>
                    <a:solidFill>
                      <a:srgbClr val="002060"/>
                    </a:solidFill>
                  </a:tcPr>
                </a:tc>
                <a:tc>
                  <a:txBody>
                    <a:bodyPr/>
                    <a:lstStyle/>
                    <a:p>
                      <a:r>
                        <a:rPr lang="zh-CN" altLang="en-US" sz="2400" dirty="0" smtClean="0">
                          <a:latin typeface="楷体_GB2312" pitchFamily="49" charset="-122"/>
                          <a:ea typeface="楷体_GB2312" pitchFamily="49" charset="-122"/>
                        </a:rPr>
                        <a:t>期权方向：买入</a:t>
                      </a:r>
                      <a:endParaRPr lang="zh-CN" altLang="en-US" sz="2400" dirty="0">
                        <a:latin typeface="楷体_GB2312" pitchFamily="49" charset="-122"/>
                        <a:ea typeface="楷体_GB2312" pitchFamily="49" charset="-122"/>
                      </a:endParaRPr>
                    </a:p>
                  </a:txBody>
                  <a:tcPr>
                    <a:solidFill>
                      <a:srgbClr val="00206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楷体_GB2312" pitchFamily="49" charset="-122"/>
                          <a:ea typeface="楷体_GB2312" pitchFamily="49" charset="-122"/>
                        </a:rPr>
                        <a:t>期权方向：卖出</a:t>
                      </a:r>
                      <a:endParaRPr lang="zh-CN" altLang="en-US" sz="2400" dirty="0">
                        <a:latin typeface="楷体_GB2312" pitchFamily="49" charset="-122"/>
                        <a:ea typeface="楷体_GB2312" pitchFamily="49" charset="-122"/>
                      </a:endParaRPr>
                    </a:p>
                  </a:txBody>
                  <a:tcPr>
                    <a:solidFill>
                      <a:srgbClr val="002060"/>
                    </a:solidFill>
                  </a:tcPr>
                </a:tc>
              </a:tr>
              <a:tr h="2014359">
                <a:tc>
                  <a:txBody>
                    <a:bodyPr/>
                    <a:lstStyle/>
                    <a:p>
                      <a:r>
                        <a:rPr lang="zh-CN" altLang="en-US" sz="2400" b="1" dirty="0" smtClean="0">
                          <a:solidFill>
                            <a:schemeClr val="bg1"/>
                          </a:solidFill>
                          <a:latin typeface="楷体_GB2312" pitchFamily="49" charset="-122"/>
                          <a:ea typeface="楷体_GB2312" pitchFamily="49" charset="-122"/>
                        </a:rPr>
                        <a:t>期权权利：多头</a:t>
                      </a:r>
                      <a:endParaRPr lang="zh-CN" altLang="en-US" sz="2400" b="1" dirty="0">
                        <a:solidFill>
                          <a:schemeClr val="bg1"/>
                        </a:solidFill>
                        <a:latin typeface="楷体_GB2312" pitchFamily="49" charset="-122"/>
                        <a:ea typeface="楷体_GB2312" pitchFamily="49" charset="-122"/>
                      </a:endParaRPr>
                    </a:p>
                  </a:txBody>
                  <a:tcPr>
                    <a:solidFill>
                      <a:srgbClr val="002060"/>
                    </a:solidFill>
                  </a:tcPr>
                </a:tc>
                <a:tc>
                  <a:txBody>
                    <a:bodyPr/>
                    <a:lstStyle/>
                    <a:p>
                      <a:r>
                        <a:rPr lang="zh-CN" altLang="en-US" sz="2400" dirty="0" smtClean="0">
                          <a:solidFill>
                            <a:srgbClr val="FFFFFF"/>
                          </a:solidFill>
                          <a:latin typeface="楷体_GB2312" pitchFamily="49" charset="-122"/>
                          <a:ea typeface="楷体_GB2312" pitchFamily="49" charset="-122"/>
                        </a:rPr>
                        <a:t>看涨期权多头</a:t>
                      </a:r>
                      <a:endParaRPr lang="en-US" altLang="zh-CN" sz="2400" dirty="0" smtClean="0">
                        <a:solidFill>
                          <a:srgbClr val="FFFFFF"/>
                        </a:solidFill>
                        <a:latin typeface="楷体_GB2312" pitchFamily="49" charset="-122"/>
                        <a:ea typeface="楷体_GB2312" pitchFamily="49" charset="-122"/>
                      </a:endParaRPr>
                    </a:p>
                    <a:p>
                      <a:r>
                        <a:rPr lang="zh-CN" altLang="en-US" sz="2400" dirty="0" smtClean="0">
                          <a:solidFill>
                            <a:srgbClr val="FFFFFF"/>
                          </a:solidFill>
                          <a:latin typeface="楷体_GB2312" pitchFamily="49" charset="-122"/>
                          <a:ea typeface="楷体_GB2312" pitchFamily="49" charset="-122"/>
                        </a:rPr>
                        <a:t>（买入的权利，付出期权费，预期未来基础资产价格上涨）</a:t>
                      </a:r>
                      <a:endParaRPr lang="zh-CN" altLang="en-US" sz="2400" dirty="0">
                        <a:solidFill>
                          <a:srgbClr val="FFFFFF"/>
                        </a:solidFill>
                        <a:latin typeface="楷体_GB2312" pitchFamily="49" charset="-122"/>
                        <a:ea typeface="楷体_GB2312" pitchFamily="49" charset="-122"/>
                      </a:endParaRPr>
                    </a:p>
                  </a:txBody>
                  <a:tcPr>
                    <a:solidFill>
                      <a:srgbClr val="00206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FFFF"/>
                          </a:solidFill>
                          <a:latin typeface="楷体_GB2312" pitchFamily="49" charset="-122"/>
                          <a:ea typeface="楷体_GB2312" pitchFamily="49" charset="-122"/>
                        </a:rPr>
                        <a:t>看跌期权多头</a:t>
                      </a:r>
                      <a:endParaRPr lang="en-US" altLang="zh-CN" sz="2400" dirty="0" smtClean="0">
                        <a:solidFill>
                          <a:srgbClr val="FFFFFF"/>
                        </a:solidFill>
                        <a:latin typeface="楷体_GB2312" pitchFamily="49" charset="-122"/>
                        <a:ea typeface="楷体_GB2312"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FFFF"/>
                          </a:solidFill>
                          <a:latin typeface="楷体_GB2312" pitchFamily="49" charset="-122"/>
                          <a:ea typeface="楷体_GB2312" pitchFamily="49" charset="-122"/>
                        </a:rPr>
                        <a:t>（卖出的权利，付出期权费，预期未来基础资产价格下跌）</a:t>
                      </a:r>
                    </a:p>
                  </a:txBody>
                  <a:tcPr>
                    <a:solidFill>
                      <a:srgbClr val="002060"/>
                    </a:solidFill>
                  </a:tcPr>
                </a:tc>
              </a:tr>
              <a:tr h="23980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bg1"/>
                          </a:solidFill>
                          <a:latin typeface="楷体_GB2312" pitchFamily="49" charset="-122"/>
                          <a:ea typeface="楷体_GB2312" pitchFamily="49" charset="-122"/>
                        </a:rPr>
                        <a:t>期权义务：空头</a:t>
                      </a:r>
                    </a:p>
                    <a:p>
                      <a:endParaRPr lang="zh-CN" altLang="en-US" sz="2400" b="1" dirty="0">
                        <a:solidFill>
                          <a:schemeClr val="bg1"/>
                        </a:solidFill>
                        <a:latin typeface="楷体_GB2312" pitchFamily="49" charset="-122"/>
                        <a:ea typeface="楷体_GB2312" pitchFamily="49" charset="-122"/>
                      </a:endParaRPr>
                    </a:p>
                  </a:txBody>
                  <a:tcPr>
                    <a:solidFill>
                      <a:srgbClr val="00206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FFFF"/>
                          </a:solidFill>
                          <a:latin typeface="楷体_GB2312" pitchFamily="49" charset="-122"/>
                          <a:ea typeface="楷体_GB2312" pitchFamily="49" charset="-122"/>
                        </a:rPr>
                        <a:t>看涨期权空头</a:t>
                      </a:r>
                      <a:endParaRPr lang="en-US" altLang="zh-CN" sz="2400" dirty="0" smtClean="0">
                        <a:solidFill>
                          <a:srgbClr val="FFFFFF"/>
                        </a:solidFill>
                        <a:latin typeface="楷体_GB2312" pitchFamily="49" charset="-122"/>
                        <a:ea typeface="楷体_GB2312" pitchFamily="49" charset="-122"/>
                      </a:endParaRPr>
                    </a:p>
                    <a:p>
                      <a:r>
                        <a:rPr lang="zh-CN" altLang="en-US" sz="2400" dirty="0" smtClean="0">
                          <a:solidFill>
                            <a:srgbClr val="FFFFFF"/>
                          </a:solidFill>
                          <a:latin typeface="楷体_GB2312" pitchFamily="49" charset="-122"/>
                          <a:ea typeface="楷体_GB2312" pitchFamily="49" charset="-122"/>
                        </a:rPr>
                        <a:t>（只有应对期权买入方的买入的义务，得到期权费，预期未来基础资产价格下跌）</a:t>
                      </a:r>
                    </a:p>
                  </a:txBody>
                  <a:tcPr>
                    <a:solidFill>
                      <a:srgbClr val="002060"/>
                    </a:solidFill>
                  </a:tcPr>
                </a:tc>
                <a:tc>
                  <a:txBody>
                    <a:bodyPr/>
                    <a:lstStyle/>
                    <a:p>
                      <a:r>
                        <a:rPr lang="zh-CN" altLang="en-US" sz="2400" dirty="0" smtClean="0">
                          <a:solidFill>
                            <a:srgbClr val="FFFFFF"/>
                          </a:solidFill>
                          <a:latin typeface="楷体_GB2312" pitchFamily="49" charset="-122"/>
                          <a:ea typeface="楷体_GB2312" pitchFamily="49" charset="-122"/>
                        </a:rPr>
                        <a:t>看跌期权空头</a:t>
                      </a:r>
                      <a:endParaRPr lang="en-US" altLang="zh-CN" sz="2400" dirty="0" smtClean="0">
                        <a:solidFill>
                          <a:srgbClr val="FFFFFF"/>
                        </a:solidFill>
                        <a:latin typeface="楷体_GB2312" pitchFamily="49" charset="-122"/>
                        <a:ea typeface="楷体_GB2312"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FFFF"/>
                          </a:solidFill>
                          <a:latin typeface="楷体_GB2312" pitchFamily="49" charset="-122"/>
                          <a:ea typeface="楷体_GB2312" pitchFamily="49" charset="-122"/>
                        </a:rPr>
                        <a:t>（只有应对期权买入方的卖出的义务，得到期权费，预期未来基础资产价格上涨）</a:t>
                      </a:r>
                    </a:p>
                  </a:txBody>
                  <a:tcPr>
                    <a:solidFill>
                      <a:srgbClr val="002060"/>
                    </a:solidFill>
                  </a:tcPr>
                </a:tc>
              </a:tr>
            </a:tbl>
          </a:graphicData>
        </a:graphic>
      </p:graphicFrame>
      <p:sp>
        <p:nvSpPr>
          <p:cNvPr id="3" name="TextBox 2"/>
          <p:cNvSpPr txBox="1"/>
          <p:nvPr/>
        </p:nvSpPr>
        <p:spPr>
          <a:xfrm>
            <a:off x="1115616" y="4941168"/>
            <a:ext cx="7752443" cy="1754326"/>
          </a:xfrm>
          <a:prstGeom prst="rect">
            <a:avLst/>
          </a:prstGeom>
          <a:noFill/>
        </p:spPr>
        <p:txBody>
          <a:bodyPr wrap="none" rtlCol="0">
            <a:spAutoFit/>
          </a:bodyPr>
          <a:lstStyle/>
          <a:p>
            <a:pPr>
              <a:buClr>
                <a:srgbClr val="FF0000"/>
              </a:buClr>
              <a:buFont typeface="Wingdings" pitchFamily="2" charset="2"/>
              <a:buChar char="Ø"/>
            </a:pPr>
            <a:r>
              <a:rPr lang="zh-CN" altLang="en-US" dirty="0" smtClean="0">
                <a:latin typeface="楷体_GB2312" pitchFamily="49" charset="-122"/>
                <a:ea typeface="楷体_GB2312" pitchFamily="49" charset="-122"/>
              </a:rPr>
              <a:t>期权到期不一定执行，期货到期一定执行（除非提前平仓）；</a:t>
            </a:r>
            <a:endParaRPr lang="en-US" altLang="zh-CN" dirty="0" smtClean="0">
              <a:latin typeface="楷体_GB2312" pitchFamily="49" charset="-122"/>
              <a:ea typeface="楷体_GB2312" pitchFamily="49" charset="-122"/>
            </a:endParaRPr>
          </a:p>
          <a:p>
            <a:pPr>
              <a:buClr>
                <a:srgbClr val="FF0000"/>
              </a:buClr>
              <a:buFont typeface="Wingdings" pitchFamily="2" charset="2"/>
              <a:buChar char="Ø"/>
            </a:pPr>
            <a:r>
              <a:rPr lang="zh-CN" altLang="en-US" dirty="0" smtClean="0">
                <a:latin typeface="楷体_GB2312" pitchFamily="49" charset="-122"/>
                <a:ea typeface="楷体_GB2312" pitchFamily="49" charset="-122"/>
              </a:rPr>
              <a:t>期货的多头（空头）与期权的多头（空头）意义完全不同：</a:t>
            </a:r>
            <a:endParaRPr lang="en-US" altLang="zh-CN"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dirty="0" smtClean="0">
                <a:latin typeface="楷体_GB2312" pitchFamily="49" charset="-122"/>
                <a:ea typeface="楷体_GB2312" pitchFamily="49" charset="-122"/>
              </a:rPr>
              <a:t>期货的多头指的是到期时买入基础资产（有点类似看涨期权）</a:t>
            </a:r>
            <a:endParaRPr lang="en-US" altLang="zh-CN"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dirty="0" smtClean="0">
                <a:latin typeface="楷体_GB2312" pitchFamily="49" charset="-122"/>
                <a:ea typeface="楷体_GB2312" pitchFamily="49" charset="-122"/>
              </a:rPr>
              <a:t>期权的多头指的是到期时期权持有人有买入或卖出基础资产的权利。</a:t>
            </a:r>
            <a:endParaRPr lang="en-US" altLang="zh-CN" dirty="0" smtClean="0">
              <a:latin typeface="楷体_GB2312" pitchFamily="49" charset="-122"/>
              <a:ea typeface="楷体_GB2312" pitchFamily="49" charset="-122"/>
            </a:endParaRPr>
          </a:p>
          <a:p>
            <a:pPr>
              <a:buClr>
                <a:srgbClr val="FF0000"/>
              </a:buClr>
              <a:buFont typeface="Wingdings" pitchFamily="2" charset="2"/>
              <a:buChar char="Ø"/>
            </a:pPr>
            <a:r>
              <a:rPr lang="zh-CN" altLang="en-US" dirty="0" smtClean="0">
                <a:latin typeface="楷体_GB2312" pitchFamily="49" charset="-122"/>
                <a:ea typeface="楷体_GB2312" pitchFamily="49" charset="-122"/>
              </a:rPr>
              <a:t>期权在签订时，多头必须付给空头期权费；期货在签订时，多头和空头</a:t>
            </a:r>
            <a:endParaRPr lang="en-US" altLang="zh-CN" dirty="0" smtClean="0">
              <a:latin typeface="楷体_GB2312" pitchFamily="49" charset="-122"/>
              <a:ea typeface="楷体_GB2312" pitchFamily="49" charset="-122"/>
            </a:endParaRPr>
          </a:p>
          <a:p>
            <a:pPr>
              <a:buClr>
                <a:srgbClr val="FF0000"/>
              </a:buClr>
            </a:pPr>
            <a:r>
              <a:rPr lang="zh-CN" altLang="en-US" dirty="0" smtClean="0">
                <a:latin typeface="楷体_GB2312" pitchFamily="49" charset="-122"/>
                <a:ea typeface="楷体_GB2312" pitchFamily="49" charset="-122"/>
              </a:rPr>
              <a:t>地位平等，都需缴纳同样的保证金。</a:t>
            </a:r>
            <a:endParaRPr lang="zh-CN" altLang="en-US"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dirty="0" smtClean="0">
                <a:latin typeface="楷体_GB2312" pitchFamily="49" charset="-122"/>
                <a:ea typeface="楷体_GB2312" pitchFamily="49" charset="-122"/>
              </a:rPr>
              <a:t>期权到期时的收益</a:t>
            </a:r>
            <a:endParaRPr lang="zh-CN" altLang="en-US" sz="2800" dirty="0">
              <a:latin typeface="楷体_GB2312" pitchFamily="49" charset="-122"/>
              <a:ea typeface="楷体_GB2312" pitchFamily="49" charset="-122"/>
            </a:endParaRPr>
          </a:p>
        </p:txBody>
      </p:sp>
      <p:sp>
        <p:nvSpPr>
          <p:cNvPr id="4" name="TextBox 3"/>
          <p:cNvSpPr txBox="1"/>
          <p:nvPr/>
        </p:nvSpPr>
        <p:spPr>
          <a:xfrm>
            <a:off x="0" y="1124744"/>
            <a:ext cx="8964488" cy="2677656"/>
          </a:xfrm>
          <a:prstGeom prst="rect">
            <a:avLst/>
          </a:prstGeom>
          <a:noFill/>
        </p:spPr>
        <p:txBody>
          <a:bodyPr wrap="square" rtlCol="0">
            <a:spAutoFit/>
          </a:bodyPr>
          <a:lstStyle/>
          <a:p>
            <a:pPr>
              <a:buClr>
                <a:srgbClr val="FF0000"/>
              </a:buClr>
              <a:buFont typeface="Wingdings" pitchFamily="2" charset="2"/>
              <a:buChar char="Ø"/>
            </a:pPr>
            <a:r>
              <a:rPr lang="zh-CN" altLang="en-US" sz="2800" dirty="0" smtClean="0">
                <a:latin typeface="Times New Roman" pitchFamily="18" charset="0"/>
                <a:ea typeface="楷体_GB2312" pitchFamily="49" charset="-122"/>
                <a:cs typeface="Times New Roman" pitchFamily="18" charset="0"/>
              </a:rPr>
              <a:t>现货到期时价值为</a:t>
            </a:r>
            <a:r>
              <a:rPr lang="en-US" altLang="zh-CN" sz="2800" dirty="0" smtClean="0">
                <a:latin typeface="Times New Roman" pitchFamily="18" charset="0"/>
                <a:ea typeface="楷体_GB2312" pitchFamily="49" charset="-122"/>
                <a:cs typeface="Times New Roman" pitchFamily="18" charset="0"/>
              </a:rPr>
              <a:t>S</a:t>
            </a:r>
            <a:r>
              <a:rPr lang="en-US" altLang="zh-CN" dirty="0" smtClean="0">
                <a:latin typeface="Times New Roman" pitchFamily="18" charset="0"/>
                <a:ea typeface="楷体_GB2312" pitchFamily="49" charset="-122"/>
                <a:cs typeface="Times New Roman" pitchFamily="18" charset="0"/>
              </a:rPr>
              <a:t>T</a:t>
            </a:r>
            <a:r>
              <a:rPr lang="zh-CN" altLang="en-US" sz="2800" dirty="0" smtClean="0">
                <a:latin typeface="Times New Roman" pitchFamily="18" charset="0"/>
                <a:ea typeface="楷体_GB2312" pitchFamily="49" charset="-122"/>
                <a:cs typeface="Times New Roman" pitchFamily="18" charset="0"/>
              </a:rPr>
              <a:t>，期权的协议价格为</a:t>
            </a:r>
            <a:r>
              <a:rPr lang="en-US" altLang="zh-CN" sz="2800" dirty="0" smtClean="0">
                <a:latin typeface="Times New Roman" pitchFamily="18" charset="0"/>
                <a:ea typeface="楷体_GB2312" pitchFamily="49" charset="-122"/>
                <a:cs typeface="Times New Roman" pitchFamily="18" charset="0"/>
              </a:rPr>
              <a:t>K</a:t>
            </a:r>
            <a:r>
              <a:rPr lang="zh-CN" altLang="en-US" sz="2800" dirty="0" smtClean="0">
                <a:latin typeface="Times New Roman" pitchFamily="18" charset="0"/>
                <a:ea typeface="楷体_GB2312" pitchFamily="49" charset="-122"/>
                <a:cs typeface="Times New Roman" pitchFamily="18" charset="0"/>
              </a:rPr>
              <a:t>，期权费为</a:t>
            </a:r>
            <a:r>
              <a:rPr lang="en-US" altLang="zh-CN" sz="2800" dirty="0" smtClean="0">
                <a:latin typeface="Times New Roman" pitchFamily="18" charset="0"/>
                <a:ea typeface="楷体_GB2312" pitchFamily="49" charset="-122"/>
                <a:cs typeface="Times New Roman" pitchFamily="18" charset="0"/>
              </a:rPr>
              <a:t>c</a:t>
            </a:r>
          </a:p>
          <a:p>
            <a:pPr lvl="1">
              <a:buClr>
                <a:srgbClr val="FF0000"/>
              </a:buClr>
              <a:buFont typeface="Wingdings" pitchFamily="2" charset="2"/>
              <a:buChar char="ü"/>
            </a:pPr>
            <a:r>
              <a:rPr lang="zh-CN" altLang="en-US" sz="2800" dirty="0" smtClean="0">
                <a:latin typeface="Times New Roman" pitchFamily="18" charset="0"/>
                <a:ea typeface="楷体_GB2312" pitchFamily="49" charset="-122"/>
                <a:cs typeface="Times New Roman" pitchFamily="18" charset="0"/>
              </a:rPr>
              <a:t>看涨期权多头到期时的收益为</a:t>
            </a:r>
            <a:r>
              <a:rPr lang="en-US" altLang="zh-CN" sz="2800" dirty="0" smtClean="0">
                <a:latin typeface="Times New Roman" pitchFamily="18" charset="0"/>
                <a:ea typeface="楷体_GB2312" pitchFamily="49" charset="-122"/>
                <a:cs typeface="Times New Roman" pitchFamily="18" charset="0"/>
              </a:rPr>
              <a:t>max(S</a:t>
            </a:r>
            <a:r>
              <a:rPr lang="en-US" altLang="zh-CN" dirty="0" smtClean="0">
                <a:latin typeface="Times New Roman" pitchFamily="18" charset="0"/>
                <a:ea typeface="楷体_GB2312" pitchFamily="49" charset="-122"/>
                <a:cs typeface="Times New Roman" pitchFamily="18" charset="0"/>
              </a:rPr>
              <a:t>T</a:t>
            </a:r>
            <a:r>
              <a:rPr lang="en-US" altLang="zh-CN" sz="2800" dirty="0" smtClean="0">
                <a:latin typeface="Times New Roman" pitchFamily="18" charset="0"/>
                <a:ea typeface="楷体_GB2312" pitchFamily="49" charset="-122"/>
                <a:cs typeface="Times New Roman" pitchFamily="18" charset="0"/>
              </a:rPr>
              <a:t>-K,0)-c</a:t>
            </a:r>
          </a:p>
          <a:p>
            <a:pPr lvl="1">
              <a:buClr>
                <a:srgbClr val="FF0000"/>
              </a:buClr>
              <a:buFont typeface="Wingdings" pitchFamily="2" charset="2"/>
              <a:buChar char="ü"/>
            </a:pPr>
            <a:r>
              <a:rPr lang="zh-CN" altLang="en-US" sz="2800" dirty="0" smtClean="0">
                <a:latin typeface="Times New Roman" pitchFamily="18" charset="0"/>
                <a:ea typeface="楷体_GB2312" pitchFamily="49" charset="-122"/>
                <a:cs typeface="Times New Roman" pitchFamily="18" charset="0"/>
              </a:rPr>
              <a:t>看涨期权空头到期时的收益为</a:t>
            </a:r>
            <a:r>
              <a:rPr lang="en-US" altLang="zh-CN" sz="2800" dirty="0" smtClean="0">
                <a:latin typeface="Times New Roman" pitchFamily="18" charset="0"/>
                <a:ea typeface="楷体_GB2312" pitchFamily="49" charset="-122"/>
                <a:cs typeface="Times New Roman" pitchFamily="18" charset="0"/>
              </a:rPr>
              <a:t>-max(S</a:t>
            </a:r>
            <a:r>
              <a:rPr lang="en-US" altLang="zh-CN" dirty="0" smtClean="0">
                <a:latin typeface="Times New Roman" pitchFamily="18" charset="0"/>
                <a:ea typeface="楷体_GB2312" pitchFamily="49" charset="-122"/>
                <a:cs typeface="Times New Roman" pitchFamily="18" charset="0"/>
              </a:rPr>
              <a:t>T</a:t>
            </a:r>
            <a:r>
              <a:rPr lang="en-US" altLang="zh-CN" sz="2800" dirty="0" smtClean="0">
                <a:latin typeface="Times New Roman" pitchFamily="18" charset="0"/>
                <a:ea typeface="楷体_GB2312" pitchFamily="49" charset="-122"/>
                <a:cs typeface="Times New Roman" pitchFamily="18" charset="0"/>
              </a:rPr>
              <a:t>-K,0)+c</a:t>
            </a:r>
          </a:p>
          <a:p>
            <a:pPr lvl="1">
              <a:buClr>
                <a:srgbClr val="FF0000"/>
              </a:buClr>
              <a:buFont typeface="Wingdings" pitchFamily="2" charset="2"/>
              <a:buChar char="ü"/>
            </a:pPr>
            <a:r>
              <a:rPr lang="zh-CN" altLang="en-US" sz="2800" dirty="0" smtClean="0">
                <a:latin typeface="Times New Roman" pitchFamily="18" charset="0"/>
                <a:ea typeface="楷体_GB2312" pitchFamily="49" charset="-122"/>
                <a:cs typeface="Times New Roman" pitchFamily="18" charset="0"/>
              </a:rPr>
              <a:t>看跌期权多头到期时的收益为</a:t>
            </a:r>
            <a:r>
              <a:rPr lang="en-US" altLang="zh-CN" sz="2800" dirty="0" smtClean="0">
                <a:latin typeface="Times New Roman" pitchFamily="18" charset="0"/>
                <a:ea typeface="楷体_GB2312" pitchFamily="49" charset="-122"/>
                <a:cs typeface="Times New Roman" pitchFamily="18" charset="0"/>
              </a:rPr>
              <a:t>max(K-S</a:t>
            </a:r>
            <a:r>
              <a:rPr lang="en-US" altLang="zh-CN" dirty="0" smtClean="0">
                <a:latin typeface="Times New Roman" pitchFamily="18" charset="0"/>
                <a:ea typeface="楷体_GB2312" pitchFamily="49" charset="-122"/>
                <a:cs typeface="Times New Roman" pitchFamily="18" charset="0"/>
              </a:rPr>
              <a:t>T</a:t>
            </a:r>
            <a:r>
              <a:rPr lang="en-US" altLang="zh-CN" sz="2800" dirty="0" smtClean="0">
                <a:latin typeface="Times New Roman" pitchFamily="18" charset="0"/>
                <a:ea typeface="楷体_GB2312" pitchFamily="49" charset="-122"/>
                <a:cs typeface="Times New Roman" pitchFamily="18" charset="0"/>
              </a:rPr>
              <a:t>,0)-c</a:t>
            </a:r>
          </a:p>
          <a:p>
            <a:pPr lvl="1">
              <a:buClr>
                <a:srgbClr val="FF0000"/>
              </a:buClr>
              <a:buFont typeface="Wingdings" pitchFamily="2" charset="2"/>
              <a:buChar char="ü"/>
            </a:pPr>
            <a:r>
              <a:rPr lang="zh-CN" altLang="en-US" sz="2800" dirty="0" smtClean="0">
                <a:latin typeface="Times New Roman" pitchFamily="18" charset="0"/>
                <a:ea typeface="楷体_GB2312" pitchFamily="49" charset="-122"/>
                <a:cs typeface="Times New Roman" pitchFamily="18" charset="0"/>
              </a:rPr>
              <a:t>看跌期权空头到期时的收益为</a:t>
            </a:r>
            <a:r>
              <a:rPr lang="en-US" altLang="zh-CN" sz="2800" dirty="0" smtClean="0">
                <a:latin typeface="Times New Roman" pitchFamily="18" charset="0"/>
                <a:ea typeface="楷体_GB2312" pitchFamily="49" charset="-122"/>
                <a:cs typeface="Times New Roman" pitchFamily="18" charset="0"/>
              </a:rPr>
              <a:t>-max(K-S</a:t>
            </a:r>
            <a:r>
              <a:rPr lang="en-US" altLang="zh-CN" dirty="0" smtClean="0">
                <a:latin typeface="Times New Roman" pitchFamily="18" charset="0"/>
                <a:ea typeface="楷体_GB2312" pitchFamily="49" charset="-122"/>
                <a:cs typeface="Times New Roman" pitchFamily="18" charset="0"/>
              </a:rPr>
              <a:t>T</a:t>
            </a:r>
            <a:r>
              <a:rPr lang="en-US" altLang="zh-CN" sz="2800" dirty="0" smtClean="0">
                <a:latin typeface="Times New Roman" pitchFamily="18" charset="0"/>
                <a:ea typeface="楷体_GB2312" pitchFamily="49" charset="-122"/>
                <a:cs typeface="Times New Roman" pitchFamily="18" charset="0"/>
              </a:rPr>
              <a:t>,0)+c</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22"/>
          <p:cNvGrpSpPr>
            <a:grpSpLocks/>
          </p:cNvGrpSpPr>
          <p:nvPr/>
        </p:nvGrpSpPr>
        <p:grpSpPr bwMode="auto">
          <a:xfrm>
            <a:off x="785813" y="1071563"/>
            <a:ext cx="2571750" cy="2714625"/>
            <a:chOff x="500034" y="1572406"/>
            <a:chExt cx="3643339" cy="3142478"/>
          </a:xfrm>
        </p:grpSpPr>
        <p:grpSp>
          <p:nvGrpSpPr>
            <p:cNvPr id="55" name="组合 14"/>
            <p:cNvGrpSpPr>
              <a:grpSpLocks/>
            </p:cNvGrpSpPr>
            <p:nvPr/>
          </p:nvGrpSpPr>
          <p:grpSpPr bwMode="auto">
            <a:xfrm>
              <a:off x="500034" y="1572466"/>
              <a:ext cx="2786082" cy="3142602"/>
              <a:chOff x="500034" y="1572406"/>
              <a:chExt cx="2714644" cy="3285354"/>
            </a:xfrm>
          </p:grpSpPr>
          <p:cxnSp>
            <p:nvCxnSpPr>
              <p:cNvPr id="58" name="直接箭头连接符 4"/>
              <p:cNvCxnSpPr>
                <a:cxnSpLocks noChangeShapeType="1"/>
              </p:cNvCxnSpPr>
              <p:nvPr/>
            </p:nvCxnSpPr>
            <p:spPr bwMode="auto">
              <a:xfrm>
                <a:off x="500034" y="4071942"/>
                <a:ext cx="2714644" cy="1588"/>
              </a:xfrm>
              <a:prstGeom prst="straightConnector1">
                <a:avLst/>
              </a:prstGeom>
              <a:noFill/>
              <a:ln w="9525" algn="ctr">
                <a:solidFill>
                  <a:srgbClr val="000000"/>
                </a:solidFill>
                <a:miter lim="800000"/>
                <a:headEnd/>
                <a:tailEnd type="arrow" w="med" len="med"/>
              </a:ln>
            </p:spPr>
          </p:cxnSp>
          <p:cxnSp>
            <p:nvCxnSpPr>
              <p:cNvPr id="59" name="直接箭头连接符 6"/>
              <p:cNvCxnSpPr>
                <a:cxnSpLocks noChangeShapeType="1"/>
              </p:cNvCxnSpPr>
              <p:nvPr/>
            </p:nvCxnSpPr>
            <p:spPr bwMode="auto">
              <a:xfrm rot="5400000" flipH="1" flipV="1">
                <a:off x="-1142246" y="3214686"/>
                <a:ext cx="3285354" cy="794"/>
              </a:xfrm>
              <a:prstGeom prst="straightConnector1">
                <a:avLst/>
              </a:prstGeom>
              <a:noFill/>
              <a:ln w="9525" algn="ctr">
                <a:solidFill>
                  <a:srgbClr val="000000"/>
                </a:solidFill>
                <a:miter lim="800000"/>
                <a:headEnd/>
                <a:tailEnd type="arrow" w="med" len="med"/>
              </a:ln>
            </p:spPr>
          </p:cxnSp>
        </p:grpSp>
        <p:cxnSp>
          <p:nvCxnSpPr>
            <p:cNvPr id="56" name="直接连接符 55"/>
            <p:cNvCxnSpPr/>
            <p:nvPr/>
          </p:nvCxnSpPr>
          <p:spPr bwMode="auto">
            <a:xfrm>
              <a:off x="500034" y="4430039"/>
              <a:ext cx="2033073" cy="1838"/>
            </a:xfrm>
            <a:prstGeom prst="line">
              <a:avLst/>
            </a:prstGeom>
            <a:noFill/>
            <a:ln w="38100" cap="flat" cmpd="sng" algn="ctr">
              <a:solidFill>
                <a:srgbClr val="000000"/>
              </a:solidFill>
              <a:prstDash val="solid"/>
              <a:headEnd type="none" w="med" len="med"/>
              <a:tailEnd type="none" w="med" len="med"/>
            </a:ln>
            <a:effectLst>
              <a:outerShdw blurRad="40000" dist="23000" dir="5400000" rotWithShape="0">
                <a:srgbClr val="000000">
                  <a:alpha val="35000"/>
                </a:srgbClr>
              </a:outerShdw>
            </a:effectLst>
          </p:spPr>
        </p:cxnSp>
        <p:cxnSp>
          <p:nvCxnSpPr>
            <p:cNvPr id="57" name="直接连接符 56"/>
            <p:cNvCxnSpPr/>
            <p:nvPr/>
          </p:nvCxnSpPr>
          <p:spPr bwMode="auto">
            <a:xfrm rot="5400000" flipH="1" flipV="1">
              <a:off x="2261441" y="2548107"/>
              <a:ext cx="2144603" cy="1619262"/>
            </a:xfrm>
            <a:prstGeom prst="line">
              <a:avLst/>
            </a:prstGeom>
            <a:noFill/>
            <a:ln w="38100" cap="flat" cmpd="sng" algn="ctr">
              <a:solidFill>
                <a:srgbClr val="000000"/>
              </a:solidFill>
              <a:prstDash val="solid"/>
              <a:headEnd type="none" w="med" len="med"/>
              <a:tailEnd type="none" w="med" len="med"/>
            </a:ln>
            <a:effectLst>
              <a:outerShdw blurRad="40000" dist="23000" dir="5400000" rotWithShape="0">
                <a:srgbClr val="000000">
                  <a:alpha val="35000"/>
                </a:srgbClr>
              </a:outerShdw>
            </a:effectLst>
          </p:spPr>
        </p:cxnSp>
      </p:grpSp>
      <p:grpSp>
        <p:nvGrpSpPr>
          <p:cNvPr id="60" name="组合 15"/>
          <p:cNvGrpSpPr>
            <a:grpSpLocks/>
          </p:cNvGrpSpPr>
          <p:nvPr/>
        </p:nvGrpSpPr>
        <p:grpSpPr bwMode="auto">
          <a:xfrm>
            <a:off x="5072063" y="857250"/>
            <a:ext cx="2143125" cy="3071813"/>
            <a:chOff x="500034" y="1572406"/>
            <a:chExt cx="2714644" cy="3285354"/>
          </a:xfrm>
        </p:grpSpPr>
        <p:cxnSp>
          <p:nvCxnSpPr>
            <p:cNvPr id="61" name="直接箭头连接符 16"/>
            <p:cNvCxnSpPr>
              <a:cxnSpLocks noChangeShapeType="1"/>
            </p:cNvCxnSpPr>
            <p:nvPr/>
          </p:nvCxnSpPr>
          <p:spPr bwMode="auto">
            <a:xfrm>
              <a:off x="500034" y="2336442"/>
              <a:ext cx="2714644" cy="1588"/>
            </a:xfrm>
            <a:prstGeom prst="straightConnector1">
              <a:avLst/>
            </a:prstGeom>
            <a:noFill/>
            <a:ln w="9525" algn="ctr">
              <a:solidFill>
                <a:srgbClr val="000000"/>
              </a:solidFill>
              <a:miter lim="800000"/>
              <a:headEnd/>
              <a:tailEnd type="arrow" w="med" len="med"/>
            </a:ln>
          </p:spPr>
        </p:cxnSp>
        <p:cxnSp>
          <p:nvCxnSpPr>
            <p:cNvPr id="62" name="直接箭头连接符 17"/>
            <p:cNvCxnSpPr>
              <a:cxnSpLocks noChangeShapeType="1"/>
            </p:cNvCxnSpPr>
            <p:nvPr/>
          </p:nvCxnSpPr>
          <p:spPr bwMode="auto">
            <a:xfrm rot="5400000" flipH="1" flipV="1">
              <a:off x="-1142246" y="3214686"/>
              <a:ext cx="3285354" cy="794"/>
            </a:xfrm>
            <a:prstGeom prst="straightConnector1">
              <a:avLst/>
            </a:prstGeom>
            <a:noFill/>
            <a:ln w="9525" algn="ctr">
              <a:solidFill>
                <a:srgbClr val="000000"/>
              </a:solidFill>
              <a:miter lim="800000"/>
              <a:headEnd/>
              <a:tailEnd type="arrow" w="med" len="med"/>
            </a:ln>
          </p:spPr>
        </p:cxnSp>
      </p:grpSp>
      <p:cxnSp>
        <p:nvCxnSpPr>
          <p:cNvPr id="63" name="直接连接符 62"/>
          <p:cNvCxnSpPr/>
          <p:nvPr/>
        </p:nvCxnSpPr>
        <p:spPr bwMode="auto">
          <a:xfrm>
            <a:off x="6072188" y="1357313"/>
            <a:ext cx="1143000" cy="1587"/>
          </a:xfrm>
          <a:prstGeom prst="line">
            <a:avLst/>
          </a:prstGeom>
          <a:noFill/>
          <a:ln w="38100" cap="flat" cmpd="sng" algn="ctr">
            <a:solidFill>
              <a:srgbClr val="000000"/>
            </a:solidFill>
            <a:prstDash val="solid"/>
            <a:headEnd type="none" w="med" len="med"/>
            <a:tailEnd type="none" w="med" len="med"/>
          </a:ln>
          <a:effectLst>
            <a:outerShdw blurRad="40000" dist="23000" dir="5400000" rotWithShape="0">
              <a:srgbClr val="000000">
                <a:alpha val="35000"/>
              </a:srgbClr>
            </a:outerShdw>
          </a:effectLst>
        </p:spPr>
      </p:cxnSp>
      <p:cxnSp>
        <p:nvCxnSpPr>
          <p:cNvPr id="64" name="直接连接符 63"/>
          <p:cNvCxnSpPr/>
          <p:nvPr/>
        </p:nvCxnSpPr>
        <p:spPr bwMode="auto">
          <a:xfrm rot="5400000">
            <a:off x="4786313" y="1643063"/>
            <a:ext cx="1571625" cy="1000125"/>
          </a:xfrm>
          <a:prstGeom prst="line">
            <a:avLst/>
          </a:prstGeom>
          <a:noFill/>
          <a:ln w="38100" cap="flat" cmpd="sng" algn="ctr">
            <a:solidFill>
              <a:srgbClr val="000000"/>
            </a:solidFill>
            <a:prstDash val="solid"/>
            <a:headEnd type="none" w="med" len="med"/>
            <a:tailEnd type="none" w="med" len="med"/>
          </a:ln>
          <a:effectLst>
            <a:outerShdw blurRad="40000" dist="23000" dir="5400000" rotWithShape="0">
              <a:srgbClr val="000000">
                <a:alpha val="35000"/>
              </a:srgbClr>
            </a:outerShdw>
          </a:effectLst>
        </p:spPr>
      </p:cxnSp>
      <p:grpSp>
        <p:nvGrpSpPr>
          <p:cNvPr id="65" name="组合 28"/>
          <p:cNvGrpSpPr>
            <a:grpSpLocks/>
          </p:cNvGrpSpPr>
          <p:nvPr/>
        </p:nvGrpSpPr>
        <p:grpSpPr bwMode="auto">
          <a:xfrm>
            <a:off x="785813" y="3929063"/>
            <a:ext cx="1966912" cy="2714625"/>
            <a:chOff x="500034" y="1572466"/>
            <a:chExt cx="2786082" cy="3142602"/>
          </a:xfrm>
        </p:grpSpPr>
        <p:grpSp>
          <p:nvGrpSpPr>
            <p:cNvPr id="66" name="组合 14"/>
            <p:cNvGrpSpPr>
              <a:grpSpLocks/>
            </p:cNvGrpSpPr>
            <p:nvPr/>
          </p:nvGrpSpPr>
          <p:grpSpPr bwMode="auto">
            <a:xfrm>
              <a:off x="500034" y="1572466"/>
              <a:ext cx="2786082" cy="3142602"/>
              <a:chOff x="500034" y="1572406"/>
              <a:chExt cx="2714644" cy="3285354"/>
            </a:xfrm>
          </p:grpSpPr>
          <p:cxnSp>
            <p:nvCxnSpPr>
              <p:cNvPr id="68" name="直接箭头连接符 32"/>
              <p:cNvCxnSpPr>
                <a:cxnSpLocks noChangeShapeType="1"/>
              </p:cNvCxnSpPr>
              <p:nvPr/>
            </p:nvCxnSpPr>
            <p:spPr bwMode="auto">
              <a:xfrm>
                <a:off x="500034" y="2436876"/>
                <a:ext cx="2714644" cy="1588"/>
              </a:xfrm>
              <a:prstGeom prst="straightConnector1">
                <a:avLst/>
              </a:prstGeom>
              <a:noFill/>
              <a:ln w="9525" algn="ctr">
                <a:solidFill>
                  <a:srgbClr val="000000"/>
                </a:solidFill>
                <a:miter lim="800000"/>
                <a:headEnd/>
                <a:tailEnd type="arrow" w="med" len="med"/>
              </a:ln>
            </p:spPr>
          </p:cxnSp>
          <p:cxnSp>
            <p:nvCxnSpPr>
              <p:cNvPr id="69" name="直接箭头连接符 33"/>
              <p:cNvCxnSpPr>
                <a:cxnSpLocks noChangeShapeType="1"/>
              </p:cNvCxnSpPr>
              <p:nvPr/>
            </p:nvCxnSpPr>
            <p:spPr bwMode="auto">
              <a:xfrm rot="5400000" flipH="1" flipV="1">
                <a:off x="-1142246" y="3214686"/>
                <a:ext cx="3285354" cy="794"/>
              </a:xfrm>
              <a:prstGeom prst="straightConnector1">
                <a:avLst/>
              </a:prstGeom>
              <a:noFill/>
              <a:ln w="9525" algn="ctr">
                <a:solidFill>
                  <a:srgbClr val="000000"/>
                </a:solidFill>
                <a:miter lim="800000"/>
                <a:headEnd/>
                <a:tailEnd type="arrow" w="med" len="med"/>
              </a:ln>
            </p:spPr>
          </p:cxnSp>
        </p:grpSp>
        <p:cxnSp>
          <p:nvCxnSpPr>
            <p:cNvPr id="67" name="直接连接符 66"/>
            <p:cNvCxnSpPr/>
            <p:nvPr/>
          </p:nvCxnSpPr>
          <p:spPr bwMode="auto">
            <a:xfrm>
              <a:off x="500034" y="1903266"/>
              <a:ext cx="2032784" cy="3676"/>
            </a:xfrm>
            <a:prstGeom prst="line">
              <a:avLst/>
            </a:prstGeom>
            <a:noFill/>
            <a:ln w="38100" cap="flat" cmpd="sng" algn="ctr">
              <a:solidFill>
                <a:srgbClr val="000000"/>
              </a:solidFill>
              <a:prstDash val="solid"/>
              <a:headEnd type="none" w="med" len="med"/>
              <a:tailEnd type="none" w="med" len="med"/>
            </a:ln>
            <a:effectLst>
              <a:outerShdw blurRad="40000" dist="23000" dir="5400000" rotWithShape="0">
                <a:srgbClr val="000000">
                  <a:alpha val="35000"/>
                </a:srgbClr>
              </a:outerShdw>
            </a:effectLst>
          </p:spPr>
        </p:cxnSp>
      </p:grpSp>
      <p:cxnSp>
        <p:nvCxnSpPr>
          <p:cNvPr id="70" name="直接连接符 69"/>
          <p:cNvCxnSpPr/>
          <p:nvPr/>
        </p:nvCxnSpPr>
        <p:spPr bwMode="auto">
          <a:xfrm rot="16200000" flipH="1">
            <a:off x="1750219" y="4679157"/>
            <a:ext cx="1785937" cy="857250"/>
          </a:xfrm>
          <a:prstGeom prst="line">
            <a:avLst/>
          </a:prstGeom>
          <a:noFill/>
          <a:ln w="38100" cap="flat" cmpd="sng" algn="ctr">
            <a:solidFill>
              <a:srgbClr val="000000"/>
            </a:solidFill>
            <a:prstDash val="solid"/>
            <a:headEnd type="none" w="med" len="med"/>
            <a:tailEnd type="none" w="med" len="med"/>
          </a:ln>
          <a:effectLst>
            <a:outerShdw blurRad="40000" dist="23000" dir="5400000" rotWithShape="0">
              <a:srgbClr val="000000">
                <a:alpha val="35000"/>
              </a:srgbClr>
            </a:outerShdw>
          </a:effectLst>
        </p:spPr>
      </p:cxnSp>
      <p:grpSp>
        <p:nvGrpSpPr>
          <p:cNvPr id="71" name="组合 14"/>
          <p:cNvGrpSpPr>
            <a:grpSpLocks/>
          </p:cNvGrpSpPr>
          <p:nvPr/>
        </p:nvGrpSpPr>
        <p:grpSpPr bwMode="auto">
          <a:xfrm>
            <a:off x="5072063" y="4143375"/>
            <a:ext cx="1966912" cy="2714625"/>
            <a:chOff x="500034" y="1572406"/>
            <a:chExt cx="2714644" cy="3285354"/>
          </a:xfrm>
        </p:grpSpPr>
        <p:cxnSp>
          <p:nvCxnSpPr>
            <p:cNvPr id="72" name="直接箭头连接符 39"/>
            <p:cNvCxnSpPr>
              <a:cxnSpLocks noChangeShapeType="1"/>
            </p:cNvCxnSpPr>
            <p:nvPr/>
          </p:nvCxnSpPr>
          <p:spPr bwMode="auto">
            <a:xfrm>
              <a:off x="500034" y="3647443"/>
              <a:ext cx="2714644" cy="1588"/>
            </a:xfrm>
            <a:prstGeom prst="straightConnector1">
              <a:avLst/>
            </a:prstGeom>
            <a:noFill/>
            <a:ln w="9525" algn="ctr">
              <a:solidFill>
                <a:srgbClr val="000000"/>
              </a:solidFill>
              <a:miter lim="800000"/>
              <a:headEnd/>
              <a:tailEnd type="arrow" w="med" len="med"/>
            </a:ln>
          </p:spPr>
        </p:cxnSp>
        <p:cxnSp>
          <p:nvCxnSpPr>
            <p:cNvPr id="73" name="直接箭头连接符 40"/>
            <p:cNvCxnSpPr>
              <a:cxnSpLocks noChangeShapeType="1"/>
            </p:cNvCxnSpPr>
            <p:nvPr/>
          </p:nvCxnSpPr>
          <p:spPr bwMode="auto">
            <a:xfrm rot="5400000" flipH="1" flipV="1">
              <a:off x="-1142246" y="3214686"/>
              <a:ext cx="3285354" cy="794"/>
            </a:xfrm>
            <a:prstGeom prst="straightConnector1">
              <a:avLst/>
            </a:prstGeom>
            <a:noFill/>
            <a:ln w="9525" algn="ctr">
              <a:solidFill>
                <a:srgbClr val="000000"/>
              </a:solidFill>
              <a:miter lim="800000"/>
              <a:headEnd/>
              <a:tailEnd type="arrow" w="med" len="med"/>
            </a:ln>
          </p:spPr>
        </p:cxnSp>
      </p:grpSp>
      <p:cxnSp>
        <p:nvCxnSpPr>
          <p:cNvPr id="74" name="直接连接符 73"/>
          <p:cNvCxnSpPr/>
          <p:nvPr/>
        </p:nvCxnSpPr>
        <p:spPr bwMode="auto">
          <a:xfrm>
            <a:off x="6072188" y="6072188"/>
            <a:ext cx="1143000" cy="1587"/>
          </a:xfrm>
          <a:prstGeom prst="line">
            <a:avLst/>
          </a:prstGeom>
          <a:noFill/>
          <a:ln w="38100" cap="flat" cmpd="sng" algn="ctr">
            <a:solidFill>
              <a:srgbClr val="000000"/>
            </a:solidFill>
            <a:prstDash val="solid"/>
            <a:headEnd type="none" w="med" len="med"/>
            <a:tailEnd type="none" w="med" len="med"/>
          </a:ln>
          <a:effectLst>
            <a:outerShdw blurRad="40000" dist="23000" dir="5400000" rotWithShape="0">
              <a:srgbClr val="000000">
                <a:alpha val="35000"/>
              </a:srgbClr>
            </a:outerShdw>
          </a:effectLst>
        </p:spPr>
      </p:cxnSp>
      <p:cxnSp>
        <p:nvCxnSpPr>
          <p:cNvPr id="75" name="直接连接符 74"/>
          <p:cNvCxnSpPr/>
          <p:nvPr/>
        </p:nvCxnSpPr>
        <p:spPr bwMode="auto">
          <a:xfrm rot="16200000" flipH="1">
            <a:off x="4750594" y="4750594"/>
            <a:ext cx="1785938" cy="857250"/>
          </a:xfrm>
          <a:prstGeom prst="line">
            <a:avLst/>
          </a:prstGeom>
          <a:noFill/>
          <a:ln w="38100" cap="flat" cmpd="sng" algn="ctr">
            <a:solidFill>
              <a:srgbClr val="000000"/>
            </a:solidFill>
            <a:prstDash val="solid"/>
            <a:headEnd type="none" w="med" len="med"/>
            <a:tailEnd type="none" w="med" len="med"/>
          </a:ln>
          <a:effectLst>
            <a:outerShdw blurRad="40000" dist="23000" dir="5400000" rotWithShape="0">
              <a:srgbClr val="000000">
                <a:alpha val="35000"/>
              </a:srgbClr>
            </a:outerShdw>
          </a:effectLst>
        </p:spPr>
      </p:cxnSp>
      <p:sp>
        <p:nvSpPr>
          <p:cNvPr id="76" name="TextBox 44"/>
          <p:cNvSpPr txBox="1">
            <a:spLocks noChangeArrowheads="1"/>
          </p:cNvSpPr>
          <p:nvPr/>
        </p:nvSpPr>
        <p:spPr bwMode="auto">
          <a:xfrm>
            <a:off x="235248" y="1214438"/>
            <a:ext cx="461665" cy="1708160"/>
          </a:xfrm>
          <a:prstGeom prst="rect">
            <a:avLst/>
          </a:prstGeom>
          <a:noFill/>
          <a:ln w="9525">
            <a:noFill/>
            <a:miter lim="800000"/>
            <a:headEnd/>
            <a:tailEnd/>
          </a:ln>
        </p:spPr>
        <p:txBody>
          <a:bodyPr vert="eaVert" wrap="none">
            <a:spAutoFit/>
          </a:bodyPr>
          <a:lstStyle/>
          <a:p>
            <a:r>
              <a:rPr lang="zh-CN" altLang="en-US">
                <a:latin typeface="楷体_GB2312" pitchFamily="49" charset="-122"/>
                <a:ea typeface="楷体_GB2312" pitchFamily="49" charset="-122"/>
              </a:rPr>
              <a:t>看涨期权的买方</a:t>
            </a:r>
          </a:p>
        </p:txBody>
      </p:sp>
      <p:sp>
        <p:nvSpPr>
          <p:cNvPr id="77" name="TextBox 45"/>
          <p:cNvSpPr txBox="1">
            <a:spLocks noChangeArrowheads="1"/>
          </p:cNvSpPr>
          <p:nvPr/>
        </p:nvSpPr>
        <p:spPr bwMode="auto">
          <a:xfrm>
            <a:off x="235248" y="4000500"/>
            <a:ext cx="461665" cy="1708160"/>
          </a:xfrm>
          <a:prstGeom prst="rect">
            <a:avLst/>
          </a:prstGeom>
          <a:noFill/>
          <a:ln w="9525">
            <a:noFill/>
            <a:miter lim="800000"/>
            <a:headEnd/>
            <a:tailEnd/>
          </a:ln>
        </p:spPr>
        <p:txBody>
          <a:bodyPr vert="eaVert" wrap="none">
            <a:spAutoFit/>
          </a:bodyPr>
          <a:lstStyle/>
          <a:p>
            <a:r>
              <a:rPr lang="zh-CN" altLang="en-US">
                <a:latin typeface="楷体_GB2312" pitchFamily="49" charset="-122"/>
                <a:ea typeface="楷体_GB2312" pitchFamily="49" charset="-122"/>
              </a:rPr>
              <a:t>看涨期权的卖方</a:t>
            </a:r>
          </a:p>
        </p:txBody>
      </p:sp>
      <p:sp>
        <p:nvSpPr>
          <p:cNvPr id="78" name="TextBox 46"/>
          <p:cNvSpPr txBox="1">
            <a:spLocks noChangeArrowheads="1"/>
          </p:cNvSpPr>
          <p:nvPr/>
        </p:nvSpPr>
        <p:spPr bwMode="auto">
          <a:xfrm>
            <a:off x="4378623" y="1143000"/>
            <a:ext cx="461665" cy="1708160"/>
          </a:xfrm>
          <a:prstGeom prst="rect">
            <a:avLst/>
          </a:prstGeom>
          <a:noFill/>
          <a:ln w="9525">
            <a:noFill/>
            <a:miter lim="800000"/>
            <a:headEnd/>
            <a:tailEnd/>
          </a:ln>
        </p:spPr>
        <p:txBody>
          <a:bodyPr vert="eaVert" wrap="none">
            <a:spAutoFit/>
          </a:bodyPr>
          <a:lstStyle/>
          <a:p>
            <a:r>
              <a:rPr lang="zh-CN" altLang="en-US">
                <a:latin typeface="楷体_GB2312" pitchFamily="49" charset="-122"/>
                <a:ea typeface="楷体_GB2312" pitchFamily="49" charset="-122"/>
              </a:rPr>
              <a:t>看跌期权的卖方</a:t>
            </a:r>
          </a:p>
        </p:txBody>
      </p:sp>
      <p:sp>
        <p:nvSpPr>
          <p:cNvPr id="79" name="TextBox 47"/>
          <p:cNvSpPr txBox="1">
            <a:spLocks noChangeArrowheads="1"/>
          </p:cNvSpPr>
          <p:nvPr/>
        </p:nvSpPr>
        <p:spPr bwMode="auto">
          <a:xfrm>
            <a:off x="4378623" y="4214813"/>
            <a:ext cx="461665" cy="1708160"/>
          </a:xfrm>
          <a:prstGeom prst="rect">
            <a:avLst/>
          </a:prstGeom>
          <a:noFill/>
          <a:ln w="9525">
            <a:noFill/>
            <a:miter lim="800000"/>
            <a:headEnd/>
            <a:tailEnd/>
          </a:ln>
        </p:spPr>
        <p:txBody>
          <a:bodyPr vert="eaVert" wrap="none">
            <a:spAutoFit/>
          </a:bodyPr>
          <a:lstStyle/>
          <a:p>
            <a:r>
              <a:rPr lang="zh-CN" altLang="en-US">
                <a:latin typeface="楷体_GB2312" pitchFamily="49" charset="-122"/>
                <a:ea typeface="楷体_GB2312" pitchFamily="49" charset="-122"/>
              </a:rPr>
              <a:t>看跌期权的买方</a:t>
            </a:r>
          </a:p>
        </p:txBody>
      </p:sp>
      <p:graphicFrame>
        <p:nvGraphicFramePr>
          <p:cNvPr id="80" name="Object 2"/>
          <p:cNvGraphicFramePr>
            <a:graphicFrameLocks noChangeAspect="1"/>
          </p:cNvGraphicFramePr>
          <p:nvPr/>
        </p:nvGraphicFramePr>
        <p:xfrm>
          <a:off x="4114800" y="3321050"/>
          <a:ext cx="914400" cy="215900"/>
        </p:xfrm>
        <a:graphic>
          <a:graphicData uri="http://schemas.openxmlformats.org/presentationml/2006/ole">
            <p:oleObj spid="_x0000_s345215" name="公式" r:id="rId3" imgW="391303" imgH="739129" progId="">
              <p:embed/>
            </p:oleObj>
          </a:graphicData>
        </a:graphic>
      </p:graphicFrame>
      <p:graphicFrame>
        <p:nvGraphicFramePr>
          <p:cNvPr id="81" name="Object 3"/>
          <p:cNvGraphicFramePr>
            <a:graphicFrameLocks noChangeAspect="1"/>
          </p:cNvGraphicFramePr>
          <p:nvPr/>
        </p:nvGraphicFramePr>
        <p:xfrm>
          <a:off x="2786063" y="2928938"/>
          <a:ext cx="531812" cy="500062"/>
        </p:xfrm>
        <a:graphic>
          <a:graphicData uri="http://schemas.openxmlformats.org/presentationml/2006/ole">
            <p:oleObj spid="_x0000_s345216" name="公式" r:id="rId4" imgW="190335" imgH="215713" progId="">
              <p:embed/>
            </p:oleObj>
          </a:graphicData>
        </a:graphic>
      </p:graphicFrame>
      <p:graphicFrame>
        <p:nvGraphicFramePr>
          <p:cNvPr id="82" name="Object 4"/>
          <p:cNvGraphicFramePr>
            <a:graphicFrameLocks noChangeAspect="1"/>
          </p:cNvGraphicFramePr>
          <p:nvPr/>
        </p:nvGraphicFramePr>
        <p:xfrm>
          <a:off x="7286625" y="1285875"/>
          <a:ext cx="531813" cy="500063"/>
        </p:xfrm>
        <a:graphic>
          <a:graphicData uri="http://schemas.openxmlformats.org/presentationml/2006/ole">
            <p:oleObj spid="_x0000_s345217" name="公式" r:id="rId5" imgW="190335" imgH="215713" progId="">
              <p:embed/>
            </p:oleObj>
          </a:graphicData>
        </a:graphic>
      </p:graphicFrame>
      <p:graphicFrame>
        <p:nvGraphicFramePr>
          <p:cNvPr id="83" name="Object 5"/>
          <p:cNvGraphicFramePr>
            <a:graphicFrameLocks noChangeAspect="1"/>
          </p:cNvGraphicFramePr>
          <p:nvPr/>
        </p:nvGraphicFramePr>
        <p:xfrm>
          <a:off x="2857500" y="4429125"/>
          <a:ext cx="531813" cy="500063"/>
        </p:xfrm>
        <a:graphic>
          <a:graphicData uri="http://schemas.openxmlformats.org/presentationml/2006/ole">
            <p:oleObj spid="_x0000_s345218" name="公式" r:id="rId6" imgW="190335" imgH="215713" progId="">
              <p:embed/>
            </p:oleObj>
          </a:graphicData>
        </a:graphic>
      </p:graphicFrame>
      <p:graphicFrame>
        <p:nvGraphicFramePr>
          <p:cNvPr id="84" name="Object 6"/>
          <p:cNvGraphicFramePr>
            <a:graphicFrameLocks noChangeAspect="1"/>
          </p:cNvGraphicFramePr>
          <p:nvPr/>
        </p:nvGraphicFramePr>
        <p:xfrm>
          <a:off x="7143750" y="5572125"/>
          <a:ext cx="531813" cy="500063"/>
        </p:xfrm>
        <a:graphic>
          <a:graphicData uri="http://schemas.openxmlformats.org/presentationml/2006/ole">
            <p:oleObj spid="_x0000_s345219" name="公式" r:id="rId7" imgW="190335" imgH="215713" progId="">
              <p:embed/>
            </p:oleObj>
          </a:graphicData>
        </a:graphic>
      </p:graphicFrame>
      <p:cxnSp>
        <p:nvCxnSpPr>
          <p:cNvPr id="85" name="直接连接符 84"/>
          <p:cNvCxnSpPr/>
          <p:nvPr/>
        </p:nvCxnSpPr>
        <p:spPr bwMode="auto">
          <a:xfrm rot="5400000" flipH="1" flipV="1">
            <a:off x="2034381" y="3321844"/>
            <a:ext cx="358775" cy="1588"/>
          </a:xfrm>
          <a:prstGeom prst="line">
            <a:avLst/>
          </a:prstGeom>
          <a:noFill/>
          <a:ln w="38100" cap="flat" cmpd="sng" algn="ctr">
            <a:solidFill>
              <a:srgbClr val="2D2DB9"/>
            </a:solidFill>
            <a:prstDash val="sysDash"/>
            <a:headEnd type="none" w="med" len="med"/>
            <a:tailEnd type="none" w="med" len="med"/>
          </a:ln>
          <a:effectLst>
            <a:outerShdw blurRad="40000" dist="23000" dir="5400000" rotWithShape="0">
              <a:srgbClr val="000000">
                <a:alpha val="35000"/>
              </a:srgbClr>
            </a:outerShdw>
          </a:effectLst>
        </p:spPr>
      </p:cxnSp>
      <p:cxnSp>
        <p:nvCxnSpPr>
          <p:cNvPr id="86" name="直接连接符 85"/>
          <p:cNvCxnSpPr/>
          <p:nvPr/>
        </p:nvCxnSpPr>
        <p:spPr bwMode="auto">
          <a:xfrm rot="5400000" flipH="1" flipV="1">
            <a:off x="2036763" y="4464050"/>
            <a:ext cx="357188" cy="1587"/>
          </a:xfrm>
          <a:prstGeom prst="line">
            <a:avLst/>
          </a:prstGeom>
          <a:noFill/>
          <a:ln w="38100" cap="flat" cmpd="sng" algn="ctr">
            <a:solidFill>
              <a:srgbClr val="2D2DB9"/>
            </a:solidFill>
            <a:prstDash val="sysDash"/>
            <a:headEnd type="none" w="med" len="med"/>
            <a:tailEnd type="none" w="med" len="med"/>
          </a:ln>
          <a:effectLst>
            <a:outerShdw blurRad="40000" dist="23000" dir="5400000" rotWithShape="0">
              <a:srgbClr val="000000">
                <a:alpha val="35000"/>
              </a:srgbClr>
            </a:outerShdw>
          </a:effectLst>
        </p:spPr>
      </p:cxnSp>
      <p:cxnSp>
        <p:nvCxnSpPr>
          <p:cNvPr id="87" name="直接连接符 86"/>
          <p:cNvCxnSpPr/>
          <p:nvPr/>
        </p:nvCxnSpPr>
        <p:spPr bwMode="auto">
          <a:xfrm rot="5400000" flipH="1" flipV="1">
            <a:off x="5965826" y="1463675"/>
            <a:ext cx="214312" cy="1587"/>
          </a:xfrm>
          <a:prstGeom prst="line">
            <a:avLst/>
          </a:prstGeom>
          <a:noFill/>
          <a:ln w="38100" cap="flat" cmpd="sng" algn="ctr">
            <a:solidFill>
              <a:srgbClr val="2D2DB9"/>
            </a:solidFill>
            <a:prstDash val="sysDash"/>
            <a:headEnd type="none" w="med" len="med"/>
            <a:tailEnd type="none" w="med" len="med"/>
          </a:ln>
          <a:effectLst>
            <a:outerShdw blurRad="40000" dist="23000" dir="5400000" rotWithShape="0">
              <a:srgbClr val="000000">
                <a:alpha val="35000"/>
              </a:srgbClr>
            </a:outerShdw>
          </a:effectLst>
        </p:spPr>
      </p:cxnSp>
      <p:cxnSp>
        <p:nvCxnSpPr>
          <p:cNvPr id="88" name="直接连接符 87"/>
          <p:cNvCxnSpPr/>
          <p:nvPr/>
        </p:nvCxnSpPr>
        <p:spPr bwMode="auto">
          <a:xfrm rot="5400000" flipH="1" flipV="1">
            <a:off x="6035675" y="5965825"/>
            <a:ext cx="215900" cy="0"/>
          </a:xfrm>
          <a:prstGeom prst="line">
            <a:avLst/>
          </a:prstGeom>
          <a:noFill/>
          <a:ln w="38100" cap="flat" cmpd="sng" algn="ctr">
            <a:solidFill>
              <a:srgbClr val="2D2DB9"/>
            </a:solidFill>
            <a:prstDash val="sysDash"/>
            <a:headEnd type="none" w="med" len="med"/>
            <a:tailEnd type="none" w="med" len="med"/>
          </a:ln>
          <a:effectLst>
            <a:outerShdw blurRad="40000" dist="23000" dir="5400000" rotWithShape="0">
              <a:srgbClr val="000000">
                <a:alpha val="35000"/>
              </a:srgbClr>
            </a:outerShdw>
          </a:effectLst>
        </p:spPr>
      </p:cxnSp>
      <p:sp>
        <p:nvSpPr>
          <p:cNvPr id="89" name="TextBox 63"/>
          <p:cNvSpPr txBox="1">
            <a:spLocks noChangeArrowheads="1"/>
          </p:cNvSpPr>
          <p:nvPr/>
        </p:nvSpPr>
        <p:spPr bwMode="auto">
          <a:xfrm>
            <a:off x="2000250" y="2714625"/>
            <a:ext cx="301686"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i="1" u="none" strike="noStrike" kern="0" cap="none" spc="0" normalizeH="0" baseline="0" noProof="0" smtClean="0">
                <a:ln>
                  <a:noFill/>
                </a:ln>
                <a:solidFill>
                  <a:sysClr val="windowText" lastClr="000000"/>
                </a:solidFill>
                <a:effectLst/>
                <a:uLnTx/>
                <a:uFillTx/>
                <a:latin typeface="楷体_GB2312" pitchFamily="49" charset="-122"/>
                <a:ea typeface="楷体_GB2312" pitchFamily="49" charset="-122"/>
              </a:rPr>
              <a:t>K</a:t>
            </a:r>
            <a:endParaRPr kumimoji="0" lang="zh-CN" altLang="en-US" sz="1800" i="1" u="none" strike="noStrike" kern="0" cap="none" spc="0" normalizeH="0" baseline="0" noProof="0" smtClean="0">
              <a:ln>
                <a:noFill/>
              </a:ln>
              <a:solidFill>
                <a:sysClr val="windowText" lastClr="000000"/>
              </a:solidFill>
              <a:effectLst/>
              <a:uLnTx/>
              <a:uFillTx/>
              <a:latin typeface="楷体_GB2312" pitchFamily="49" charset="-122"/>
              <a:ea typeface="楷体_GB2312" pitchFamily="49" charset="-122"/>
            </a:endParaRPr>
          </a:p>
        </p:txBody>
      </p:sp>
      <p:sp>
        <p:nvSpPr>
          <p:cNvPr id="90" name="TextBox 64"/>
          <p:cNvSpPr txBox="1">
            <a:spLocks noChangeArrowheads="1"/>
          </p:cNvSpPr>
          <p:nvPr/>
        </p:nvSpPr>
        <p:spPr bwMode="auto">
          <a:xfrm>
            <a:off x="2000250" y="4643438"/>
            <a:ext cx="301686"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i="1" u="none" strike="noStrike" kern="0" cap="none" spc="0" normalizeH="0" baseline="0" noProof="0" smtClean="0">
                <a:ln>
                  <a:noFill/>
                </a:ln>
                <a:solidFill>
                  <a:sysClr val="windowText" lastClr="000000"/>
                </a:solidFill>
                <a:effectLst/>
                <a:uLnTx/>
                <a:uFillTx/>
                <a:latin typeface="楷体_GB2312" pitchFamily="49" charset="-122"/>
                <a:ea typeface="楷体_GB2312" pitchFamily="49" charset="-122"/>
              </a:rPr>
              <a:t>K</a:t>
            </a:r>
            <a:endParaRPr kumimoji="0" lang="zh-CN" altLang="en-US" sz="1800" i="1" u="none" strike="noStrike" kern="0" cap="none" spc="0" normalizeH="0" baseline="0" noProof="0" smtClean="0">
              <a:ln>
                <a:noFill/>
              </a:ln>
              <a:solidFill>
                <a:sysClr val="windowText" lastClr="000000"/>
              </a:solidFill>
              <a:effectLst/>
              <a:uLnTx/>
              <a:uFillTx/>
              <a:latin typeface="楷体_GB2312" pitchFamily="49" charset="-122"/>
              <a:ea typeface="楷体_GB2312" pitchFamily="49" charset="-122"/>
            </a:endParaRPr>
          </a:p>
        </p:txBody>
      </p:sp>
      <p:sp>
        <p:nvSpPr>
          <p:cNvPr id="91" name="TextBox 65"/>
          <p:cNvSpPr txBox="1">
            <a:spLocks noChangeArrowheads="1"/>
          </p:cNvSpPr>
          <p:nvPr/>
        </p:nvSpPr>
        <p:spPr bwMode="auto">
          <a:xfrm>
            <a:off x="5929313" y="1643063"/>
            <a:ext cx="301686"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i="1" u="none" strike="noStrike" kern="0" cap="none" spc="0" normalizeH="0" baseline="0" noProof="0" smtClean="0">
                <a:ln>
                  <a:noFill/>
                </a:ln>
                <a:solidFill>
                  <a:sysClr val="windowText" lastClr="000000"/>
                </a:solidFill>
                <a:effectLst/>
                <a:uLnTx/>
                <a:uFillTx/>
                <a:latin typeface="楷体_GB2312" pitchFamily="49" charset="-122"/>
                <a:ea typeface="楷体_GB2312" pitchFamily="49" charset="-122"/>
              </a:rPr>
              <a:t>K</a:t>
            </a:r>
            <a:endParaRPr kumimoji="0" lang="zh-CN" altLang="en-US" sz="1800" i="1" u="none" strike="noStrike" kern="0" cap="none" spc="0" normalizeH="0" baseline="0" noProof="0" smtClean="0">
              <a:ln>
                <a:noFill/>
              </a:ln>
              <a:solidFill>
                <a:sysClr val="windowText" lastClr="000000"/>
              </a:solidFill>
              <a:effectLst/>
              <a:uLnTx/>
              <a:uFillTx/>
              <a:latin typeface="楷体_GB2312" pitchFamily="49" charset="-122"/>
              <a:ea typeface="楷体_GB2312" pitchFamily="49" charset="-122"/>
            </a:endParaRPr>
          </a:p>
        </p:txBody>
      </p:sp>
      <p:sp>
        <p:nvSpPr>
          <p:cNvPr id="92" name="TextBox 66"/>
          <p:cNvSpPr txBox="1">
            <a:spLocks noChangeArrowheads="1"/>
          </p:cNvSpPr>
          <p:nvPr/>
        </p:nvSpPr>
        <p:spPr bwMode="auto">
          <a:xfrm>
            <a:off x="6072188" y="5286375"/>
            <a:ext cx="301686"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i="1" u="none" strike="noStrike" kern="0" cap="none" spc="0" normalizeH="0" baseline="0" noProof="0" smtClean="0">
                <a:ln>
                  <a:noFill/>
                </a:ln>
                <a:solidFill>
                  <a:sysClr val="windowText" lastClr="000000"/>
                </a:solidFill>
                <a:effectLst/>
                <a:uLnTx/>
                <a:uFillTx/>
                <a:latin typeface="楷体_GB2312" pitchFamily="49" charset="-122"/>
                <a:ea typeface="楷体_GB2312" pitchFamily="49" charset="-122"/>
              </a:rPr>
              <a:t>K</a:t>
            </a:r>
            <a:endParaRPr kumimoji="0" lang="zh-CN" altLang="en-US" sz="1800" i="1" u="none" strike="noStrike" kern="0" cap="none" spc="0" normalizeH="0" baseline="0" noProof="0" smtClean="0">
              <a:ln>
                <a:noFill/>
              </a:ln>
              <a:solidFill>
                <a:sysClr val="windowText" lastClr="000000"/>
              </a:solidFill>
              <a:effectLst/>
              <a:uLnTx/>
              <a:uFillTx/>
              <a:latin typeface="楷体_GB2312" pitchFamily="49" charset="-122"/>
              <a:ea typeface="楷体_GB2312" pitchFamily="49" charset="-122"/>
            </a:endParaRPr>
          </a:p>
        </p:txBody>
      </p:sp>
      <p:sp>
        <p:nvSpPr>
          <p:cNvPr id="93" name="左大括号 92"/>
          <p:cNvSpPr/>
          <p:nvPr/>
        </p:nvSpPr>
        <p:spPr bwMode="auto">
          <a:xfrm>
            <a:off x="1928813" y="3143250"/>
            <a:ext cx="214312" cy="428625"/>
          </a:xfrm>
          <a:prstGeom prst="leftBrace">
            <a:avLst/>
          </a:prstGeom>
          <a:noFill/>
          <a:ln w="38100" cap="flat" cmpd="sng" algn="ctr">
            <a:solidFill>
              <a:srgbClr val="FF0000"/>
            </a:solidFill>
            <a:prstDash val="solid"/>
            <a:headEnd type="none" w="med" len="med"/>
            <a:tailEnd type="none" w="med" len="med"/>
          </a:ln>
          <a:effectLst>
            <a:outerShdw blurRad="40000" dist="23000" dir="5400000" rotWithShape="0">
              <a:srgbClr val="000000">
                <a:alpha val="35000"/>
              </a:srgbClr>
            </a:outerShdw>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a:ln>
                <a:noFill/>
              </a:ln>
              <a:solidFill>
                <a:srgbClr val="000000"/>
              </a:solidFill>
              <a:effectLst/>
              <a:uLnTx/>
              <a:uFillTx/>
              <a:latin typeface="楷体_GB2312" pitchFamily="49" charset="-122"/>
              <a:ea typeface="楷体_GB2312" pitchFamily="49" charset="-122"/>
            </a:endParaRPr>
          </a:p>
        </p:txBody>
      </p:sp>
      <p:sp>
        <p:nvSpPr>
          <p:cNvPr id="94" name="左大括号 93"/>
          <p:cNvSpPr/>
          <p:nvPr/>
        </p:nvSpPr>
        <p:spPr bwMode="auto">
          <a:xfrm>
            <a:off x="1857375" y="4286250"/>
            <a:ext cx="357188" cy="357188"/>
          </a:xfrm>
          <a:prstGeom prst="leftBrace">
            <a:avLst/>
          </a:prstGeom>
          <a:noFill/>
          <a:ln w="38100" cap="flat" cmpd="sng" algn="ctr">
            <a:solidFill>
              <a:srgbClr val="FF0000"/>
            </a:solidFill>
            <a:prstDash val="solid"/>
            <a:headEnd type="none" w="med" len="med"/>
            <a:tailEnd type="none" w="med" len="med"/>
          </a:ln>
          <a:effectLst>
            <a:outerShdw blurRad="40000" dist="23000" dir="5400000" rotWithShape="0">
              <a:srgbClr val="000000">
                <a:alpha val="35000"/>
              </a:srgbClr>
            </a:outerShdw>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a:ln>
                <a:noFill/>
              </a:ln>
              <a:solidFill>
                <a:srgbClr val="000000"/>
              </a:solidFill>
              <a:effectLst/>
              <a:uLnTx/>
              <a:uFillTx/>
              <a:latin typeface="楷体_GB2312" pitchFamily="49" charset="-122"/>
              <a:ea typeface="楷体_GB2312" pitchFamily="49" charset="-122"/>
            </a:endParaRPr>
          </a:p>
        </p:txBody>
      </p:sp>
      <p:sp>
        <p:nvSpPr>
          <p:cNvPr id="95" name="右大括号 94"/>
          <p:cNvSpPr/>
          <p:nvPr/>
        </p:nvSpPr>
        <p:spPr bwMode="auto">
          <a:xfrm>
            <a:off x="6072188" y="1357313"/>
            <a:ext cx="214312" cy="214312"/>
          </a:xfrm>
          <a:prstGeom prst="rightBrace">
            <a:avLst/>
          </a:prstGeom>
          <a:noFill/>
          <a:ln w="38100" cap="flat" cmpd="sng" algn="ctr">
            <a:solidFill>
              <a:srgbClr val="FF0000"/>
            </a:solidFill>
            <a:prstDash val="solid"/>
            <a:headEnd type="none" w="med" len="med"/>
            <a:tailEnd type="none" w="med" len="med"/>
          </a:ln>
          <a:effectLst>
            <a:outerShdw blurRad="40000" dist="23000" dir="5400000" rotWithShape="0">
              <a:srgbClr val="000000">
                <a:alpha val="35000"/>
              </a:srgbClr>
            </a:outerShdw>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a:ln>
                <a:noFill/>
              </a:ln>
              <a:solidFill>
                <a:srgbClr val="000000"/>
              </a:solidFill>
              <a:effectLst/>
              <a:uLnTx/>
              <a:uFillTx/>
              <a:latin typeface="楷体_GB2312" pitchFamily="49" charset="-122"/>
              <a:ea typeface="楷体_GB2312" pitchFamily="49" charset="-122"/>
            </a:endParaRPr>
          </a:p>
        </p:txBody>
      </p:sp>
      <p:sp>
        <p:nvSpPr>
          <p:cNvPr id="96" name="右大括号 95"/>
          <p:cNvSpPr/>
          <p:nvPr/>
        </p:nvSpPr>
        <p:spPr bwMode="auto">
          <a:xfrm>
            <a:off x="6143625" y="5857875"/>
            <a:ext cx="285750" cy="214313"/>
          </a:xfrm>
          <a:prstGeom prst="rightBrace">
            <a:avLst/>
          </a:prstGeom>
          <a:noFill/>
          <a:ln w="38100" cap="flat" cmpd="sng" algn="ctr">
            <a:solidFill>
              <a:srgbClr val="FF0000"/>
            </a:solidFill>
            <a:prstDash val="solid"/>
            <a:headEnd type="none" w="med" len="med"/>
            <a:tailEnd type="none" w="med" len="med"/>
          </a:ln>
          <a:effectLst>
            <a:outerShdw blurRad="40000" dist="23000" dir="5400000" rotWithShape="0">
              <a:srgbClr val="000000">
                <a:alpha val="35000"/>
              </a:srgbClr>
            </a:outerShdw>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a:ln>
                <a:noFill/>
              </a:ln>
              <a:solidFill>
                <a:srgbClr val="000000"/>
              </a:solidFill>
              <a:effectLst/>
              <a:uLnTx/>
              <a:uFillTx/>
              <a:latin typeface="楷体_GB2312" pitchFamily="49" charset="-122"/>
              <a:ea typeface="楷体_GB2312" pitchFamily="49" charset="-122"/>
            </a:endParaRPr>
          </a:p>
        </p:txBody>
      </p:sp>
      <p:sp>
        <p:nvSpPr>
          <p:cNvPr id="97" name="TextBox 72"/>
          <p:cNvSpPr txBox="1">
            <a:spLocks noChangeArrowheads="1"/>
          </p:cNvSpPr>
          <p:nvPr/>
        </p:nvSpPr>
        <p:spPr bwMode="auto">
          <a:xfrm>
            <a:off x="1000125" y="3143250"/>
            <a:ext cx="954088" cy="400050"/>
          </a:xfrm>
          <a:prstGeom prst="rect">
            <a:avLst/>
          </a:prstGeom>
          <a:noFill/>
          <a:ln w="9525">
            <a:noFill/>
            <a:miter lim="800000"/>
            <a:headEnd/>
            <a:tailEnd/>
          </a:ln>
        </p:spPr>
        <p:txBody>
          <a:bodyPr wrap="none">
            <a:spAutoFit/>
          </a:bodyPr>
          <a:lstStyle/>
          <a:p>
            <a:r>
              <a:rPr lang="zh-CN" altLang="en-US" sz="2000">
                <a:latin typeface="楷体_GB2312" pitchFamily="49" charset="-122"/>
                <a:ea typeface="楷体_GB2312" pitchFamily="49" charset="-122"/>
              </a:rPr>
              <a:t>期权费</a:t>
            </a:r>
          </a:p>
        </p:txBody>
      </p:sp>
      <p:sp>
        <p:nvSpPr>
          <p:cNvPr id="98" name="TextBox 73"/>
          <p:cNvSpPr txBox="1">
            <a:spLocks noChangeArrowheads="1"/>
          </p:cNvSpPr>
          <p:nvPr/>
        </p:nvSpPr>
        <p:spPr bwMode="auto">
          <a:xfrm>
            <a:off x="1000125" y="4214813"/>
            <a:ext cx="954088" cy="400050"/>
          </a:xfrm>
          <a:prstGeom prst="rect">
            <a:avLst/>
          </a:prstGeom>
          <a:noFill/>
          <a:ln w="9525">
            <a:noFill/>
            <a:miter lim="800000"/>
            <a:headEnd/>
            <a:tailEnd/>
          </a:ln>
        </p:spPr>
        <p:txBody>
          <a:bodyPr wrap="none">
            <a:spAutoFit/>
          </a:bodyPr>
          <a:lstStyle/>
          <a:p>
            <a:r>
              <a:rPr lang="zh-CN" altLang="en-US" sz="2000">
                <a:latin typeface="楷体_GB2312" pitchFamily="49" charset="-122"/>
                <a:ea typeface="楷体_GB2312" pitchFamily="49" charset="-122"/>
              </a:rPr>
              <a:t>期权费</a:t>
            </a:r>
          </a:p>
        </p:txBody>
      </p:sp>
      <p:sp>
        <p:nvSpPr>
          <p:cNvPr id="99" name="TextBox 74"/>
          <p:cNvSpPr txBox="1">
            <a:spLocks noChangeArrowheads="1"/>
          </p:cNvSpPr>
          <p:nvPr/>
        </p:nvSpPr>
        <p:spPr bwMode="auto">
          <a:xfrm>
            <a:off x="6143625" y="1285875"/>
            <a:ext cx="954088" cy="400050"/>
          </a:xfrm>
          <a:prstGeom prst="rect">
            <a:avLst/>
          </a:prstGeom>
          <a:noFill/>
          <a:ln w="9525">
            <a:noFill/>
            <a:miter lim="800000"/>
            <a:headEnd/>
            <a:tailEnd/>
          </a:ln>
        </p:spPr>
        <p:txBody>
          <a:bodyPr wrap="none">
            <a:spAutoFit/>
          </a:bodyPr>
          <a:lstStyle/>
          <a:p>
            <a:r>
              <a:rPr lang="zh-CN" altLang="en-US" sz="2000">
                <a:latin typeface="楷体_GB2312" pitchFamily="49" charset="-122"/>
                <a:ea typeface="楷体_GB2312" pitchFamily="49" charset="-122"/>
              </a:rPr>
              <a:t>期权费</a:t>
            </a:r>
          </a:p>
        </p:txBody>
      </p:sp>
      <p:sp>
        <p:nvSpPr>
          <p:cNvPr id="100" name="TextBox 75"/>
          <p:cNvSpPr txBox="1">
            <a:spLocks noChangeArrowheads="1"/>
          </p:cNvSpPr>
          <p:nvPr/>
        </p:nvSpPr>
        <p:spPr bwMode="auto">
          <a:xfrm>
            <a:off x="6286500" y="5857875"/>
            <a:ext cx="954088" cy="400050"/>
          </a:xfrm>
          <a:prstGeom prst="rect">
            <a:avLst/>
          </a:prstGeom>
          <a:noFill/>
          <a:ln w="9525">
            <a:noFill/>
            <a:miter lim="800000"/>
            <a:headEnd/>
            <a:tailEnd/>
          </a:ln>
        </p:spPr>
        <p:txBody>
          <a:bodyPr wrap="none">
            <a:spAutoFit/>
          </a:bodyPr>
          <a:lstStyle/>
          <a:p>
            <a:r>
              <a:rPr lang="zh-CN" altLang="en-US" sz="2000">
                <a:latin typeface="楷体_GB2312" pitchFamily="49" charset="-122"/>
                <a:ea typeface="楷体_GB2312" pitchFamily="49" charset="-122"/>
              </a:rPr>
              <a:t>期权费</a:t>
            </a:r>
          </a:p>
        </p:txBody>
      </p:sp>
      <p:sp>
        <p:nvSpPr>
          <p:cNvPr id="101" name="TextBox 76"/>
          <p:cNvSpPr txBox="1">
            <a:spLocks noChangeArrowheads="1"/>
          </p:cNvSpPr>
          <p:nvPr/>
        </p:nvSpPr>
        <p:spPr bwMode="auto">
          <a:xfrm>
            <a:off x="428625" y="3643313"/>
            <a:ext cx="649537" cy="369332"/>
          </a:xfrm>
          <a:prstGeom prst="rect">
            <a:avLst/>
          </a:prstGeom>
          <a:noFill/>
          <a:ln w="9525">
            <a:noFill/>
            <a:miter lim="800000"/>
            <a:headEnd/>
            <a:tailEnd/>
          </a:ln>
        </p:spPr>
        <p:txBody>
          <a:bodyPr wrap="none">
            <a:spAutoFit/>
          </a:bodyPr>
          <a:lstStyle/>
          <a:p>
            <a:r>
              <a:rPr lang="zh-CN" altLang="en-US">
                <a:latin typeface="楷体_GB2312" pitchFamily="49" charset="-122"/>
                <a:ea typeface="楷体_GB2312" pitchFamily="49" charset="-122"/>
              </a:rPr>
              <a:t>盈利</a:t>
            </a:r>
          </a:p>
        </p:txBody>
      </p:sp>
      <p:sp>
        <p:nvSpPr>
          <p:cNvPr id="102" name="TextBox 77"/>
          <p:cNvSpPr txBox="1">
            <a:spLocks noChangeArrowheads="1"/>
          </p:cNvSpPr>
          <p:nvPr/>
        </p:nvSpPr>
        <p:spPr bwMode="auto">
          <a:xfrm>
            <a:off x="4716016" y="620688"/>
            <a:ext cx="649537" cy="369332"/>
          </a:xfrm>
          <a:prstGeom prst="rect">
            <a:avLst/>
          </a:prstGeom>
          <a:noFill/>
          <a:ln w="9525">
            <a:noFill/>
            <a:miter lim="800000"/>
            <a:headEnd/>
            <a:tailEnd/>
          </a:ln>
        </p:spPr>
        <p:txBody>
          <a:bodyPr wrap="none">
            <a:spAutoFit/>
          </a:bodyPr>
          <a:lstStyle/>
          <a:p>
            <a:r>
              <a:rPr lang="zh-CN" altLang="en-US" dirty="0">
                <a:latin typeface="楷体_GB2312" pitchFamily="49" charset="-122"/>
                <a:ea typeface="楷体_GB2312" pitchFamily="49" charset="-122"/>
              </a:rPr>
              <a:t>盈利</a:t>
            </a:r>
          </a:p>
        </p:txBody>
      </p:sp>
      <p:sp>
        <p:nvSpPr>
          <p:cNvPr id="103" name="TextBox 78"/>
          <p:cNvSpPr txBox="1">
            <a:spLocks noChangeArrowheads="1"/>
          </p:cNvSpPr>
          <p:nvPr/>
        </p:nvSpPr>
        <p:spPr bwMode="auto">
          <a:xfrm>
            <a:off x="4786313" y="3786188"/>
            <a:ext cx="649537" cy="369332"/>
          </a:xfrm>
          <a:prstGeom prst="rect">
            <a:avLst/>
          </a:prstGeom>
          <a:noFill/>
          <a:ln w="9525">
            <a:noFill/>
            <a:miter lim="800000"/>
            <a:headEnd/>
            <a:tailEnd/>
          </a:ln>
        </p:spPr>
        <p:txBody>
          <a:bodyPr wrap="none">
            <a:spAutoFit/>
          </a:bodyPr>
          <a:lstStyle/>
          <a:p>
            <a:r>
              <a:rPr lang="zh-CN" altLang="en-US">
                <a:latin typeface="楷体_GB2312" pitchFamily="49" charset="-122"/>
                <a:ea typeface="楷体_GB2312" pitchFamily="49" charset="-122"/>
              </a:rPr>
              <a:t>盈利</a:t>
            </a:r>
          </a:p>
        </p:txBody>
      </p:sp>
      <p:sp>
        <p:nvSpPr>
          <p:cNvPr id="104" name="TextBox 79"/>
          <p:cNvSpPr txBox="1">
            <a:spLocks noChangeArrowheads="1"/>
          </p:cNvSpPr>
          <p:nvPr/>
        </p:nvSpPr>
        <p:spPr bwMode="auto">
          <a:xfrm>
            <a:off x="395536" y="764704"/>
            <a:ext cx="649537" cy="369332"/>
          </a:xfrm>
          <a:prstGeom prst="rect">
            <a:avLst/>
          </a:prstGeom>
          <a:noFill/>
          <a:ln w="9525">
            <a:noFill/>
            <a:miter lim="800000"/>
            <a:headEnd/>
            <a:tailEnd/>
          </a:ln>
        </p:spPr>
        <p:txBody>
          <a:bodyPr wrap="none">
            <a:spAutoFit/>
          </a:bodyPr>
          <a:lstStyle/>
          <a:p>
            <a:r>
              <a:rPr lang="zh-CN" altLang="en-US" dirty="0">
                <a:latin typeface="楷体_GB2312" pitchFamily="49" charset="-122"/>
                <a:ea typeface="楷体_GB2312" pitchFamily="49" charset="-122"/>
              </a:rPr>
              <a:t>盈利</a:t>
            </a:r>
          </a:p>
        </p:txBody>
      </p:sp>
      <p:sp>
        <p:nvSpPr>
          <p:cNvPr id="105" name="TextBox 80"/>
          <p:cNvSpPr txBox="1">
            <a:spLocks noChangeArrowheads="1"/>
          </p:cNvSpPr>
          <p:nvPr/>
        </p:nvSpPr>
        <p:spPr bwMode="auto">
          <a:xfrm>
            <a:off x="1259632" y="116632"/>
            <a:ext cx="6647974" cy="461665"/>
          </a:xfrm>
          <a:prstGeom prst="rect">
            <a:avLst/>
          </a:prstGeom>
          <a:noFill/>
          <a:ln w="9525">
            <a:noFill/>
            <a:miter lim="800000"/>
            <a:headEnd/>
            <a:tailEnd/>
          </a:ln>
        </p:spPr>
        <p:txBody>
          <a:bodyPr wrap="none">
            <a:spAutoFit/>
          </a:bodyPr>
          <a:lstStyle/>
          <a:p>
            <a:r>
              <a:rPr lang="zh-CN" altLang="en-US" sz="2400" b="1" dirty="0">
                <a:solidFill>
                  <a:srgbClr val="C00000"/>
                </a:solidFill>
                <a:latin typeface="楷体_GB2312" pitchFamily="49" charset="-122"/>
                <a:ea typeface="楷体_GB2312" pitchFamily="49" charset="-122"/>
              </a:rPr>
              <a:t>期权到期时的盈亏分布图，两种期权，两种头寸</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76672"/>
            <a:ext cx="9144000" cy="5816977"/>
          </a:xfrm>
          <a:prstGeom prst="rect">
            <a:avLst/>
          </a:prstGeom>
        </p:spPr>
        <p:txBody>
          <a:bodyPr wrap="square">
            <a:spAutoFit/>
          </a:bodyPr>
          <a:lstStyle/>
          <a:p>
            <a:pPr>
              <a:spcBef>
                <a:spcPts val="0"/>
              </a:spcBef>
              <a:buClr>
                <a:srgbClr val="FF0000"/>
              </a:buClr>
              <a:buFont typeface="Wingdings" pitchFamily="2" charset="2"/>
              <a:buChar char="Ø"/>
              <a:defRPr/>
            </a:pPr>
            <a:r>
              <a:rPr lang="zh-CN" altLang="en-US" sz="4000" b="1" dirty="0" smtClean="0">
                <a:latin typeface="楷体_GB2312" pitchFamily="49" charset="-122"/>
                <a:ea typeface="楷体_GB2312" pitchFamily="49" charset="-122"/>
                <a:sym typeface="Wingdings 2" pitchFamily="18" charset="2"/>
              </a:rPr>
              <a:t>相同点</a:t>
            </a:r>
            <a:endParaRPr lang="en-US" altLang="zh-CN" sz="4000" b="1" dirty="0" smtClean="0">
              <a:latin typeface="楷体_GB2312" pitchFamily="49" charset="-122"/>
              <a:ea typeface="楷体_GB2312" pitchFamily="49" charset="-122"/>
              <a:sym typeface="Wingdings 2" pitchFamily="18" charset="2"/>
            </a:endParaRPr>
          </a:p>
          <a:p>
            <a:pPr>
              <a:spcBef>
                <a:spcPts val="0"/>
              </a:spcBef>
              <a:defRPr/>
            </a:pPr>
            <a:r>
              <a:rPr lang="zh-CN" altLang="en-US" sz="2800" dirty="0" smtClean="0">
                <a:latin typeface="楷体_GB2312" pitchFamily="49" charset="-122"/>
                <a:ea typeface="楷体_GB2312" pitchFamily="49" charset="-122"/>
                <a:sym typeface="Wingdings 2" pitchFamily="18" charset="2"/>
              </a:rPr>
              <a:t>都是对基础资产价格的一种风险管理手段，协议的双方都是零和博弈。</a:t>
            </a:r>
            <a:endParaRPr lang="en-US" altLang="zh-CN" sz="2800" dirty="0" smtClean="0">
              <a:latin typeface="楷体_GB2312" pitchFamily="49" charset="-122"/>
              <a:ea typeface="楷体_GB2312" pitchFamily="49" charset="-122"/>
              <a:sym typeface="Wingdings 2" pitchFamily="18" charset="2"/>
            </a:endParaRPr>
          </a:p>
          <a:p>
            <a:pPr>
              <a:spcBef>
                <a:spcPts val="0"/>
              </a:spcBef>
              <a:buClr>
                <a:srgbClr val="FF0000"/>
              </a:buClr>
              <a:buFont typeface="Wingdings" pitchFamily="2" charset="2"/>
              <a:buChar char="Ø"/>
              <a:defRPr/>
            </a:pPr>
            <a:r>
              <a:rPr lang="zh-CN" altLang="en-US" sz="4000" b="1" dirty="0" smtClean="0">
                <a:latin typeface="楷体_GB2312" pitchFamily="49" charset="-122"/>
                <a:ea typeface="楷体_GB2312" pitchFamily="49" charset="-122"/>
                <a:sym typeface="Wingdings 2" pitchFamily="18" charset="2"/>
              </a:rPr>
              <a:t>主要差别</a:t>
            </a:r>
            <a:endParaRPr lang="en-US" altLang="zh-CN" sz="4000" b="1" dirty="0" smtClean="0">
              <a:latin typeface="楷体_GB2312" pitchFamily="49" charset="-122"/>
              <a:ea typeface="楷体_GB2312" pitchFamily="49" charset="-122"/>
              <a:sym typeface="Wingdings 2" pitchFamily="18" charset="2"/>
            </a:endParaRPr>
          </a:p>
          <a:p>
            <a:pPr lvl="1">
              <a:buClr>
                <a:srgbClr val="FF0000"/>
              </a:buClr>
              <a:buFont typeface="Wingdings" pitchFamily="2" charset="2"/>
              <a:buChar char="ü"/>
              <a:defRPr/>
            </a:pPr>
            <a:r>
              <a:rPr lang="en-US" altLang="zh-CN" sz="2800" b="1" dirty="0" smtClean="0">
                <a:latin typeface="楷体_GB2312" pitchFamily="49" charset="-122"/>
                <a:ea typeface="楷体_GB2312" pitchFamily="49" charset="-122"/>
              </a:rPr>
              <a:t> </a:t>
            </a:r>
            <a:r>
              <a:rPr lang="zh-CN" altLang="en-US" sz="2800" dirty="0" smtClean="0">
                <a:latin typeface="楷体_GB2312" pitchFamily="49" charset="-122"/>
                <a:ea typeface="楷体_GB2312" pitchFamily="49" charset="-122"/>
                <a:sym typeface="Wingdings 2" pitchFamily="18" charset="2"/>
              </a:rPr>
              <a:t>权利和义务不同</a:t>
            </a:r>
            <a:endParaRPr lang="en-US" altLang="zh-CN" sz="2800"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p"/>
              <a:defRPr/>
            </a:pPr>
            <a:r>
              <a:rPr lang="zh-CN" altLang="en-US" sz="2400" dirty="0" smtClean="0">
                <a:latin typeface="楷体_GB2312" pitchFamily="49" charset="-122"/>
                <a:ea typeface="楷体_GB2312" pitchFamily="49" charset="-122"/>
                <a:sym typeface="Wingdings 2" pitchFamily="18" charset="2"/>
              </a:rPr>
              <a:t>期货的多头与空头权利义务相同</a:t>
            </a:r>
            <a:endParaRPr lang="en-US" altLang="zh-CN" sz="2400"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p"/>
              <a:defRPr/>
            </a:pPr>
            <a:r>
              <a:rPr lang="zh-CN" altLang="en-US" sz="2400" dirty="0" smtClean="0">
                <a:latin typeface="楷体_GB2312" pitchFamily="49" charset="-122"/>
                <a:ea typeface="楷体_GB2312" pitchFamily="49" charset="-122"/>
                <a:sym typeface="Wingdings 2" pitchFamily="18" charset="2"/>
              </a:rPr>
              <a:t>期权的多头与空头权利义务不同</a:t>
            </a:r>
            <a:endParaRPr lang="en-US" altLang="zh-CN" sz="2400" dirty="0" smtClean="0">
              <a:latin typeface="楷体_GB2312" pitchFamily="49" charset="-122"/>
              <a:ea typeface="楷体_GB2312" pitchFamily="49" charset="-122"/>
              <a:sym typeface="Wingdings 2" pitchFamily="18" charset="2"/>
            </a:endParaRPr>
          </a:p>
          <a:p>
            <a:pPr lvl="1">
              <a:buClr>
                <a:srgbClr val="FF0000"/>
              </a:buClr>
              <a:buFont typeface="Wingdings" pitchFamily="2" charset="2"/>
              <a:buChar char="ü"/>
              <a:defRPr/>
            </a:pPr>
            <a:r>
              <a:rPr lang="en-US" altLang="zh-CN" sz="2800" dirty="0" smtClean="0">
                <a:latin typeface="楷体_GB2312" pitchFamily="49" charset="-122"/>
                <a:ea typeface="楷体_GB2312" pitchFamily="49" charset="-122"/>
              </a:rPr>
              <a:t> </a:t>
            </a:r>
            <a:r>
              <a:rPr lang="zh-CN" altLang="en-US" sz="2800" dirty="0" smtClean="0">
                <a:latin typeface="楷体_GB2312" pitchFamily="49" charset="-122"/>
                <a:ea typeface="楷体_GB2312" pitchFamily="49" charset="-122"/>
                <a:sym typeface="Wingdings 2" pitchFamily="18" charset="2"/>
              </a:rPr>
              <a:t>盈亏分布不同</a:t>
            </a:r>
            <a:endParaRPr lang="en-US" altLang="zh-CN" sz="2800"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p"/>
              <a:defRPr/>
            </a:pPr>
            <a:r>
              <a:rPr lang="zh-CN" altLang="en-US" sz="2400" dirty="0" smtClean="0">
                <a:latin typeface="楷体_GB2312" pitchFamily="49" charset="-122"/>
                <a:ea typeface="楷体_GB2312" pitchFamily="49" charset="-122"/>
                <a:sym typeface="Wingdings 2" pitchFamily="18" charset="2"/>
              </a:rPr>
              <a:t>期货的盈亏分布是线性的</a:t>
            </a:r>
            <a:endParaRPr lang="en-US" altLang="zh-CN" sz="2400"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p"/>
              <a:defRPr/>
            </a:pPr>
            <a:r>
              <a:rPr lang="zh-CN" altLang="en-US" sz="2400" dirty="0" smtClean="0">
                <a:latin typeface="楷体_GB2312" pitchFamily="49" charset="-122"/>
                <a:ea typeface="楷体_GB2312" pitchFamily="49" charset="-122"/>
                <a:sym typeface="Wingdings 2" pitchFamily="18" charset="2"/>
              </a:rPr>
              <a:t>期权的盈亏分布非线性</a:t>
            </a:r>
            <a:endParaRPr lang="en-US" altLang="zh-CN" sz="2400" dirty="0" smtClean="0">
              <a:latin typeface="楷体_GB2312" pitchFamily="49" charset="-122"/>
              <a:ea typeface="楷体_GB2312" pitchFamily="49" charset="-122"/>
              <a:sym typeface="Wingdings 2" pitchFamily="18" charset="2"/>
            </a:endParaRPr>
          </a:p>
          <a:p>
            <a:pPr lvl="1">
              <a:buClr>
                <a:srgbClr val="FF0000"/>
              </a:buClr>
              <a:buFont typeface="Wingdings" pitchFamily="2" charset="2"/>
              <a:buChar char="ü"/>
              <a:defRPr/>
            </a:pPr>
            <a:r>
              <a:rPr lang="en-US" altLang="zh-CN" sz="2800" dirty="0" smtClean="0">
                <a:solidFill>
                  <a:srgbClr val="FFC000"/>
                </a:solidFill>
                <a:latin typeface="楷体_GB2312" pitchFamily="49" charset="-122"/>
                <a:ea typeface="楷体_GB2312" pitchFamily="49" charset="-122"/>
                <a:sym typeface="Wingdings 2" pitchFamily="18" charset="2"/>
              </a:rPr>
              <a:t> </a:t>
            </a:r>
            <a:r>
              <a:rPr lang="zh-CN" altLang="en-US" sz="2800" dirty="0" smtClean="0">
                <a:latin typeface="楷体_GB2312" pitchFamily="49" charset="-122"/>
                <a:ea typeface="楷体_GB2312" pitchFamily="49" charset="-122"/>
                <a:sym typeface="Wingdings 2" pitchFamily="18" charset="2"/>
              </a:rPr>
              <a:t>保证金不同</a:t>
            </a:r>
            <a:endParaRPr lang="en-US" altLang="zh-CN" sz="2800"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p"/>
              <a:defRPr/>
            </a:pPr>
            <a:r>
              <a:rPr lang="zh-CN" altLang="en-US" sz="2400" dirty="0" smtClean="0">
                <a:latin typeface="楷体_GB2312" pitchFamily="49" charset="-122"/>
                <a:ea typeface="楷体_GB2312" pitchFamily="49" charset="-122"/>
                <a:sym typeface="Wingdings 2" pitchFamily="18" charset="2"/>
              </a:rPr>
              <a:t>期货的双方都需征收保证金</a:t>
            </a:r>
            <a:endParaRPr lang="en-US" altLang="zh-CN" sz="2400"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p"/>
              <a:defRPr/>
            </a:pPr>
            <a:r>
              <a:rPr lang="zh-CN" altLang="en-US" sz="2400" dirty="0" smtClean="0">
                <a:latin typeface="楷体_GB2312" pitchFamily="49" charset="-122"/>
                <a:ea typeface="楷体_GB2312" pitchFamily="49" charset="-122"/>
                <a:sym typeface="Wingdings 2" pitchFamily="18" charset="2"/>
              </a:rPr>
              <a:t>期权的卖方才收保证金（期权交易所）</a:t>
            </a:r>
            <a:endParaRPr lang="en-US" altLang="zh-CN" sz="2400" kern="0" dirty="0">
              <a:latin typeface="楷体_GB2312" pitchFamily="49" charset="-122"/>
              <a:ea typeface="楷体_GB2312" pitchFamily="49" charset="-122"/>
            </a:endParaRPr>
          </a:p>
        </p:txBody>
      </p:sp>
      <p:sp>
        <p:nvSpPr>
          <p:cNvPr id="5" name="TextBox 4"/>
          <p:cNvSpPr txBox="1"/>
          <p:nvPr/>
        </p:nvSpPr>
        <p:spPr>
          <a:xfrm>
            <a:off x="3419872" y="260648"/>
            <a:ext cx="2246128" cy="523220"/>
          </a:xfrm>
          <a:prstGeom prst="rect">
            <a:avLst/>
          </a:prstGeom>
          <a:noFill/>
        </p:spPr>
        <p:txBody>
          <a:bodyPr wrap="none" rtlCol="0">
            <a:spAutoFit/>
          </a:bodyPr>
          <a:lstStyle/>
          <a:p>
            <a:r>
              <a:rPr lang="zh-CN" altLang="en-US" sz="2800" b="1" dirty="0" smtClean="0">
                <a:solidFill>
                  <a:srgbClr val="C00000"/>
                </a:solidFill>
                <a:latin typeface="Times New Roman" pitchFamily="18" charset="0"/>
                <a:ea typeface="楷体_GB2312" pitchFamily="49" charset="-122"/>
                <a:cs typeface="Times New Roman" pitchFamily="18" charset="0"/>
              </a:rPr>
              <a:t>期货 </a:t>
            </a:r>
            <a:r>
              <a:rPr lang="en-US" altLang="zh-CN" sz="2800" b="1" i="1" dirty="0" smtClean="0">
                <a:solidFill>
                  <a:srgbClr val="C00000"/>
                </a:solidFill>
                <a:latin typeface="Times New Roman" pitchFamily="18" charset="0"/>
                <a:ea typeface="楷体_GB2312" pitchFamily="49" charset="-122"/>
                <a:cs typeface="Times New Roman" pitchFamily="18" charset="0"/>
              </a:rPr>
              <a:t>VS</a:t>
            </a:r>
            <a:r>
              <a:rPr lang="en-US" altLang="zh-CN" sz="2800" b="1" dirty="0" smtClean="0">
                <a:solidFill>
                  <a:srgbClr val="C00000"/>
                </a:solidFill>
                <a:latin typeface="Times New Roman" pitchFamily="18" charset="0"/>
                <a:ea typeface="楷体_GB2312" pitchFamily="49" charset="-122"/>
                <a:cs typeface="Times New Roman" pitchFamily="18" charset="0"/>
              </a:rPr>
              <a:t> </a:t>
            </a:r>
            <a:r>
              <a:rPr lang="zh-CN" altLang="en-US" sz="2800" b="1" dirty="0" smtClean="0">
                <a:solidFill>
                  <a:srgbClr val="C00000"/>
                </a:solidFill>
                <a:latin typeface="Times New Roman" pitchFamily="18" charset="0"/>
                <a:ea typeface="楷体_GB2312" pitchFamily="49" charset="-122"/>
                <a:cs typeface="Times New Roman" pitchFamily="18" charset="0"/>
              </a:rPr>
              <a:t>期权</a:t>
            </a:r>
            <a:endParaRPr lang="zh-CN" altLang="en-US" sz="2800" b="1" dirty="0">
              <a:solidFill>
                <a:srgbClr val="C00000"/>
              </a:solidFill>
              <a:latin typeface="Times New Roman" pitchFamily="18" charset="0"/>
              <a:ea typeface="楷体_GB2312"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9036496" cy="4525963"/>
          </a:xfrm>
        </p:spPr>
        <p:txBody>
          <a:bodyPr/>
          <a:lstStyle/>
          <a:p>
            <a:pPr marL="0" indent="0">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b="1" dirty="0" smtClean="0">
                <a:solidFill>
                  <a:srgbClr val="0070C0"/>
                </a:solidFill>
                <a:latin typeface="Times New Roman" pitchFamily="18" charset="0"/>
                <a:ea typeface="楷体_GB2312" pitchFamily="49" charset="-122"/>
                <a:cs typeface="Times New Roman" pitchFamily="18" charset="0"/>
              </a:rPr>
              <a:t>长期资本流动</a:t>
            </a:r>
            <a:r>
              <a:rPr lang="zh-CN" altLang="en-US" sz="2800" dirty="0" smtClean="0">
                <a:latin typeface="Times New Roman" pitchFamily="18" charset="0"/>
                <a:ea typeface="楷体_GB2312" pitchFamily="49" charset="-122"/>
                <a:cs typeface="Times New Roman" pitchFamily="18" charset="0"/>
              </a:rPr>
              <a:t>是指期限在一年以上的资本的跨国流动，包括</a:t>
            </a:r>
            <a:r>
              <a:rPr lang="zh-CN" altLang="en-US" sz="2800" b="1" u="sng" dirty="0" smtClean="0">
                <a:latin typeface="Times New Roman" pitchFamily="18" charset="0"/>
                <a:ea typeface="楷体_GB2312" pitchFamily="49" charset="-122"/>
                <a:cs typeface="Times New Roman" pitchFamily="18" charset="0"/>
              </a:rPr>
              <a:t>国际直接投资</a:t>
            </a:r>
            <a:r>
              <a:rPr lang="zh-CN" altLang="en-US" sz="2800" dirty="0" smtClean="0">
                <a:latin typeface="Times New Roman" pitchFamily="18" charset="0"/>
                <a:ea typeface="楷体_GB2312" pitchFamily="49" charset="-122"/>
                <a:cs typeface="Times New Roman" pitchFamily="18" charset="0"/>
              </a:rPr>
              <a:t>、</a:t>
            </a:r>
            <a:r>
              <a:rPr lang="zh-CN" altLang="en-US" sz="2800" b="1" u="sng" dirty="0" smtClean="0">
                <a:latin typeface="Times New Roman" pitchFamily="18" charset="0"/>
                <a:ea typeface="楷体_GB2312" pitchFamily="49" charset="-122"/>
                <a:cs typeface="Times New Roman" pitchFamily="18" charset="0"/>
              </a:rPr>
              <a:t>国际间接投资</a:t>
            </a:r>
            <a:r>
              <a:rPr lang="zh-CN" altLang="en-US" sz="2800" dirty="0" smtClean="0">
                <a:latin typeface="Times New Roman" pitchFamily="18" charset="0"/>
                <a:ea typeface="楷体_GB2312" pitchFamily="49" charset="-122"/>
                <a:cs typeface="Times New Roman" pitchFamily="18" charset="0"/>
              </a:rPr>
              <a:t>和</a:t>
            </a:r>
            <a:r>
              <a:rPr lang="zh-CN" altLang="en-US" sz="2800" b="1" u="sng" dirty="0" smtClean="0">
                <a:latin typeface="Times New Roman" pitchFamily="18" charset="0"/>
                <a:ea typeface="楷体_GB2312" pitchFamily="49" charset="-122"/>
                <a:cs typeface="Times New Roman" pitchFamily="18" charset="0"/>
              </a:rPr>
              <a:t>国际信贷</a:t>
            </a:r>
            <a:r>
              <a:rPr lang="zh-CN" altLang="en-US" sz="2800" dirty="0" smtClean="0">
                <a:latin typeface="Times New Roman" pitchFamily="18" charset="0"/>
                <a:ea typeface="楷体_GB2312" pitchFamily="49" charset="-122"/>
                <a:cs typeface="Times New Roman" pitchFamily="18" charset="0"/>
              </a:rPr>
              <a:t>三种方式。</a:t>
            </a:r>
            <a:r>
              <a:rPr lang="en-US" altLang="zh-CN" sz="2800" dirty="0" smtClean="0">
                <a:solidFill>
                  <a:srgbClr val="FF0000"/>
                </a:solidFill>
                <a:latin typeface="楷体_GB2312" pitchFamily="49" charset="-122"/>
                <a:ea typeface="楷体_GB2312" pitchFamily="49" charset="-122"/>
                <a:sym typeface="Wingdings 2" pitchFamily="18" charset="2"/>
              </a:rPr>
              <a:t> </a:t>
            </a:r>
            <a:r>
              <a:rPr lang="zh-CN" altLang="en-US" sz="2800" b="1" dirty="0" smtClean="0">
                <a:solidFill>
                  <a:srgbClr val="0070C0"/>
                </a:solidFill>
                <a:latin typeface="Times New Roman" pitchFamily="18" charset="0"/>
                <a:ea typeface="楷体_GB2312" pitchFamily="49" charset="-122"/>
                <a:cs typeface="Times New Roman" pitchFamily="18" charset="0"/>
              </a:rPr>
              <a:t>短期资本流动</a:t>
            </a:r>
            <a:r>
              <a:rPr lang="zh-CN" altLang="en-US" sz="2800" dirty="0" smtClean="0">
                <a:latin typeface="Times New Roman" pitchFamily="18" charset="0"/>
                <a:ea typeface="楷体_GB2312" pitchFamily="49" charset="-122"/>
                <a:cs typeface="Times New Roman" pitchFamily="18" charset="0"/>
              </a:rPr>
              <a:t>是指期限的形成较为复杂，存单、国库券、商业票据及其他短期金融资产交易，投机性的股票交易等都可以形成短期资本流动。</a:t>
            </a:r>
            <a:endParaRPr lang="en-US" altLang="zh-CN" sz="2800" dirty="0" smtClean="0">
              <a:latin typeface="Times New Roman" pitchFamily="18" charset="0"/>
              <a:ea typeface="楷体_GB2312" pitchFamily="49" charset="-122"/>
              <a:cs typeface="Times New Roman" pitchFamily="18" charset="0"/>
            </a:endParaRPr>
          </a:p>
          <a:p>
            <a:pPr marL="400050" lvl="1" indent="0">
              <a:lnSpc>
                <a:spcPct val="150000"/>
              </a:lnSpc>
              <a:buFont typeface="Wingdings" pitchFamily="2" charset="2"/>
              <a:buChar char="ü"/>
            </a:pPr>
            <a:r>
              <a:rPr lang="zh-CN" altLang="en-US" sz="2400" dirty="0" smtClean="0">
                <a:latin typeface="Times New Roman" pitchFamily="18" charset="0"/>
                <a:ea typeface="楷体_GB2312" pitchFamily="49" charset="-122"/>
                <a:cs typeface="Times New Roman" pitchFamily="18" charset="0"/>
              </a:rPr>
              <a:t>短期资本流动：</a:t>
            </a:r>
            <a:r>
              <a:rPr lang="zh-CN" altLang="en-US" sz="2400" b="1" u="sng" dirty="0" smtClean="0">
                <a:latin typeface="Times New Roman" pitchFamily="18" charset="0"/>
                <a:ea typeface="楷体_GB2312" pitchFamily="49" charset="-122"/>
                <a:cs typeface="Times New Roman" pitchFamily="18" charset="0"/>
              </a:rPr>
              <a:t>贸易性资本流动</a:t>
            </a:r>
            <a:r>
              <a:rPr lang="zh-CN" altLang="en-US" sz="2400" dirty="0" smtClean="0">
                <a:latin typeface="Times New Roman" pitchFamily="18" charset="0"/>
                <a:ea typeface="楷体_GB2312" pitchFamily="49" charset="-122"/>
                <a:cs typeface="Times New Roman" pitchFamily="18" charset="0"/>
              </a:rPr>
              <a:t>、</a:t>
            </a:r>
            <a:r>
              <a:rPr lang="zh-CN" altLang="en-US" sz="2400" b="1" u="sng" dirty="0" smtClean="0">
                <a:latin typeface="Times New Roman" pitchFamily="18" charset="0"/>
                <a:ea typeface="楷体_GB2312" pitchFamily="49" charset="-122"/>
                <a:cs typeface="Times New Roman" pitchFamily="18" charset="0"/>
              </a:rPr>
              <a:t>套利性资本流动</a:t>
            </a:r>
            <a:r>
              <a:rPr lang="zh-CN" altLang="en-US" sz="2400" dirty="0" smtClean="0">
                <a:latin typeface="Times New Roman" pitchFamily="18" charset="0"/>
                <a:ea typeface="楷体_GB2312" pitchFamily="49" charset="-122"/>
                <a:cs typeface="Times New Roman" pitchFamily="18" charset="0"/>
              </a:rPr>
              <a:t>、</a:t>
            </a:r>
            <a:r>
              <a:rPr lang="zh-CN" altLang="en-US" sz="2400" b="1" u="sng" dirty="0" smtClean="0">
                <a:latin typeface="Times New Roman" pitchFamily="18" charset="0"/>
                <a:ea typeface="楷体_GB2312" pitchFamily="49" charset="-122"/>
                <a:cs typeface="Times New Roman" pitchFamily="18" charset="0"/>
              </a:rPr>
              <a:t>保值性资本流动</a:t>
            </a:r>
            <a:r>
              <a:rPr lang="zh-CN" altLang="en-US" sz="2400" dirty="0" smtClean="0">
                <a:latin typeface="Times New Roman" pitchFamily="18" charset="0"/>
                <a:ea typeface="楷体_GB2312" pitchFamily="49" charset="-122"/>
                <a:cs typeface="Times New Roman" pitchFamily="18" charset="0"/>
              </a:rPr>
              <a:t>、</a:t>
            </a:r>
            <a:r>
              <a:rPr lang="zh-CN" altLang="en-US" sz="2400" b="1" u="sng" dirty="0" smtClean="0">
                <a:latin typeface="Times New Roman" pitchFamily="18" charset="0"/>
                <a:ea typeface="楷体_GB2312" pitchFamily="49" charset="-122"/>
                <a:cs typeface="Times New Roman" pitchFamily="18" charset="0"/>
              </a:rPr>
              <a:t>投机性资本流动</a:t>
            </a:r>
            <a:r>
              <a:rPr lang="zh-CN" altLang="en-US" sz="2400" dirty="0" smtClean="0">
                <a:latin typeface="Times New Roman" pitchFamily="18" charset="0"/>
                <a:ea typeface="楷体_GB2312" pitchFamily="49" charset="-122"/>
                <a:cs typeface="Times New Roman" pitchFamily="18" charset="0"/>
              </a:rPr>
              <a:t>等。</a:t>
            </a:r>
            <a:endParaRPr lang="en-US" altLang="zh-CN" sz="2400" dirty="0" smtClean="0">
              <a:latin typeface="Times New Roman" pitchFamily="18" charset="0"/>
              <a:ea typeface="楷体_GB2312" pitchFamily="49" charset="-122"/>
              <a:cs typeface="Times New Roman" pitchFamily="18" charset="0"/>
            </a:endParaRPr>
          </a:p>
          <a:p>
            <a:pPr marL="400050" lvl="1" indent="0">
              <a:lnSpc>
                <a:spcPct val="150000"/>
              </a:lnSpc>
              <a:buFont typeface="Wingdings" pitchFamily="2" charset="2"/>
              <a:buChar char="ü"/>
            </a:pPr>
            <a:r>
              <a:rPr lang="zh-CN" altLang="en-US" sz="2400" dirty="0" smtClean="0">
                <a:latin typeface="Times New Roman" pitchFamily="18" charset="0"/>
                <a:ea typeface="楷体_GB2312" pitchFamily="49" charset="-122"/>
                <a:cs typeface="Times New Roman" pitchFamily="18" charset="0"/>
              </a:rPr>
              <a:t>随着经济开放程度的提高和国际经济活动的多样化，贸易性资本流动在短期资本流动的比重在降低，但套利性资本流动、保值性资本流动以及投机性资本流动的规模越来越大，成为短期资本流动的主体。</a:t>
            </a:r>
            <a:endParaRPr lang="en-US" altLang="zh-CN" sz="2400" dirty="0" smtClean="0">
              <a:latin typeface="Times New Roman" pitchFamily="18" charset="0"/>
              <a:ea typeface="楷体_GB2312"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5800" y="609600"/>
            <a:ext cx="7772400" cy="747713"/>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0" cap="none" spc="0" normalizeH="0" baseline="0" noProof="0" dirty="0" smtClean="0">
                <a:ln>
                  <a:noFill/>
                </a:ln>
                <a:solidFill>
                  <a:schemeClr val="tx2"/>
                </a:solidFill>
                <a:effectLst/>
                <a:uLnTx/>
                <a:uFillTx/>
                <a:latin typeface="华文新魏" pitchFamily="2" charset="-122"/>
                <a:ea typeface="华文新魏" pitchFamily="2" charset="-122"/>
                <a:cs typeface="+mj-cs"/>
              </a:rPr>
              <a:t>美式期权与欧式期权</a:t>
            </a:r>
          </a:p>
        </p:txBody>
      </p:sp>
      <p:sp>
        <p:nvSpPr>
          <p:cNvPr id="3" name="内容占位符 2"/>
          <p:cNvSpPr txBox="1">
            <a:spLocks/>
          </p:cNvSpPr>
          <p:nvPr/>
        </p:nvSpPr>
        <p:spPr>
          <a:xfrm>
            <a:off x="357188" y="1500188"/>
            <a:ext cx="8501062" cy="4114800"/>
          </a:xfrm>
          <a:prstGeom prst="rect">
            <a:avLst/>
          </a:prstGeom>
        </p:spPr>
        <p:txBody>
          <a:bodyPr/>
          <a:lstStyle/>
          <a:p>
            <a:pPr marL="342900" lvl="0" indent="-342900" fontAlgn="base">
              <a:spcBef>
                <a:spcPct val="20000"/>
              </a:spcBef>
              <a:spcAft>
                <a:spcPct val="0"/>
              </a:spcAft>
              <a:defRPr/>
            </a:pP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楷体_GB2312" pitchFamily="49" charset="-122"/>
                <a:cs typeface="Times New Roman" pitchFamily="18" charset="0"/>
              </a:rPr>
              <a:t>▲</a:t>
            </a:r>
            <a:r>
              <a:rPr kumimoji="0" lang="zh-CN" altLang="en-US" sz="2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美式期权（</a:t>
            </a:r>
            <a:r>
              <a:rPr kumimoji="0" lang="en-US" altLang="zh-CN" sz="2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American option</a:t>
            </a:r>
            <a:r>
              <a:rPr kumimoji="0" lang="zh-CN" altLang="en-US" sz="2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）是指在到期前的</a:t>
            </a:r>
            <a:r>
              <a:rPr kumimoji="0" lang="zh-CN" altLang="en-US" sz="2800" b="1" i="0" u="none" strike="noStrike" kern="0" cap="none" spc="0" normalizeH="0" baseline="0" noProof="0" dirty="0" smtClean="0">
                <a:ln>
                  <a:noFill/>
                </a:ln>
                <a:solidFill>
                  <a:srgbClr val="FF0000"/>
                </a:solidFill>
                <a:effectLst/>
                <a:uLnTx/>
                <a:uFillTx/>
                <a:latin typeface="Times New Roman" pitchFamily="18" charset="0"/>
                <a:ea typeface="楷体_GB2312" pitchFamily="49" charset="-122"/>
                <a:cs typeface="Times New Roman" pitchFamily="18" charset="0"/>
              </a:rPr>
              <a:t>任何时刻</a:t>
            </a:r>
            <a:r>
              <a:rPr kumimoji="0" lang="zh-CN" altLang="en-US" sz="2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，期权的多头均可以行使</a:t>
            </a:r>
            <a:r>
              <a:rPr lang="zh-CN" altLang="en-US" sz="2800" kern="0" dirty="0" smtClean="0">
                <a:latin typeface="Times New Roman" pitchFamily="18" charset="0"/>
                <a:ea typeface="楷体_GB2312" pitchFamily="49" charset="-122"/>
                <a:cs typeface="Times New Roman" pitchFamily="18" charset="0"/>
              </a:rPr>
              <a:t>期权。</a:t>
            </a:r>
            <a:endParaRPr kumimoji="0" lang="en-US" altLang="zh-CN" sz="2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楷体_GB2312" pitchFamily="49" charset="-122"/>
                <a:cs typeface="Times New Roman" pitchFamily="18" charset="0"/>
              </a:rPr>
              <a:t>▲</a:t>
            </a:r>
            <a:r>
              <a:rPr kumimoji="0" lang="zh-CN" altLang="en-US" sz="2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欧式期权（</a:t>
            </a:r>
            <a:r>
              <a:rPr kumimoji="0" lang="en-US" altLang="zh-CN" sz="2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European option</a:t>
            </a:r>
            <a:r>
              <a:rPr kumimoji="0" lang="zh-CN" altLang="en-US" sz="2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）是指期权的多头</a:t>
            </a:r>
            <a:r>
              <a:rPr kumimoji="0" lang="zh-CN" altLang="en-US" sz="2800" b="1" i="0" u="none" strike="noStrike" kern="0" cap="none" spc="0" normalizeH="0" baseline="0" noProof="0" dirty="0" smtClean="0">
                <a:ln>
                  <a:noFill/>
                </a:ln>
                <a:solidFill>
                  <a:srgbClr val="FF0000"/>
                </a:solidFill>
                <a:effectLst/>
                <a:uLnTx/>
                <a:uFillTx/>
                <a:latin typeface="Times New Roman" pitchFamily="18" charset="0"/>
                <a:ea typeface="楷体_GB2312" pitchFamily="49" charset="-122"/>
                <a:cs typeface="Times New Roman" pitchFamily="18" charset="0"/>
              </a:rPr>
              <a:t>只能在到期</a:t>
            </a:r>
            <a:r>
              <a:rPr kumimoji="0" lang="zh-CN" altLang="en-US" sz="2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这一特定时刻行使期权。</a:t>
            </a:r>
            <a:endParaRPr kumimoji="0" lang="en-US" altLang="zh-CN" sz="2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楷体_GB2312" pitchFamily="49" charset="-122"/>
                <a:cs typeface="Times New Roman" pitchFamily="18" charset="0"/>
              </a:rPr>
              <a:t>▲</a:t>
            </a:r>
            <a:r>
              <a:rPr kumimoji="0" lang="zh-CN" altLang="en-US" sz="2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同样条件下，美式期权费不低于欧式期权费。</a:t>
            </a: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gray">
          <a:xfrm>
            <a:off x="0" y="0"/>
            <a:ext cx="9001125" cy="3986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30000"/>
              </a:spcBef>
              <a:spcAft>
                <a:spcPct val="0"/>
              </a:spcAft>
              <a:buClr>
                <a:srgbClr val="FF0000"/>
              </a:buClr>
              <a:buSzTx/>
              <a:buFont typeface="Wingdings" pitchFamily="2" charset="2"/>
              <a:buChar char="Ø"/>
              <a:tabLst/>
              <a:defRPr/>
            </a:pPr>
            <a:r>
              <a:rPr kumimoji="0" lang="zh-CN" altLang="en-US" sz="32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权证</a:t>
            </a:r>
            <a:r>
              <a:rPr kumimoji="0" lang="zh-CN" altLang="en-US" sz="28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a:t>
            </a:r>
            <a:r>
              <a:rPr kumimoji="0" lang="en-US" altLang="zh-CN" sz="2800" i="1"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Warrant</a:t>
            </a:r>
            <a:r>
              <a:rPr kumimoji="0" lang="zh-CN" altLang="en-US" sz="28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）：是由</a:t>
            </a:r>
            <a:r>
              <a:rPr kumimoji="0" lang="zh-CN" altLang="en-US" sz="2800" i="0" u="none" strike="noStrike" kern="0" cap="none" spc="0" normalizeH="0" baseline="0" noProof="0" dirty="0" smtClean="0">
                <a:ln>
                  <a:noFill/>
                </a:ln>
                <a:solidFill>
                  <a:srgbClr val="FF0000"/>
                </a:solidFill>
                <a:effectLst/>
                <a:uLnTx/>
                <a:uFillTx/>
                <a:latin typeface="Times New Roman" pitchFamily="18" charset="0"/>
                <a:ea typeface="楷体_GB2312" pitchFamily="49" charset="-122"/>
                <a:cs typeface="Times New Roman" pitchFamily="18" charset="0"/>
              </a:rPr>
              <a:t>上市公司</a:t>
            </a:r>
            <a:r>
              <a:rPr kumimoji="0" lang="zh-CN" altLang="en-US" sz="28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发行，赋予权证持有人能够按照协议价格在特定时间内购买或出售一定数量该上市公司普通股票的权利凭证。</a:t>
            </a:r>
            <a:endParaRPr kumimoji="0" lang="en-US" altLang="zh-CN" sz="28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endParaRPr>
          </a:p>
          <a:p>
            <a:pPr marL="342900" marR="0" lvl="0" indent="12700" algn="l" defTabSz="914400" rtl="0" eaLnBrk="1" fontAlgn="base" latinLnBrk="0" hangingPunct="1">
              <a:lnSpc>
                <a:spcPct val="100000"/>
              </a:lnSpc>
              <a:spcBef>
                <a:spcPct val="30000"/>
              </a:spcBef>
              <a:spcAft>
                <a:spcPct val="0"/>
              </a:spcAft>
              <a:buClr>
                <a:srgbClr val="FF0000"/>
              </a:buClr>
              <a:buSzTx/>
              <a:buFont typeface="Wingdings" pitchFamily="2" charset="2"/>
              <a:buChar char="ü"/>
              <a:tabLst/>
              <a:defRPr/>
            </a:pP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权证是由上市公司发行的股票期权</a:t>
            </a:r>
            <a:endParaRPr kumimoji="0" lang="en-US" altLang="zh-CN"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endParaRPr>
          </a:p>
          <a:p>
            <a:pPr marL="342900" marR="0" lvl="0" indent="12700" algn="l" defTabSz="914400" rtl="0" eaLnBrk="1" fontAlgn="base" latinLnBrk="0" hangingPunct="1">
              <a:lnSpc>
                <a:spcPct val="100000"/>
              </a:lnSpc>
              <a:spcBef>
                <a:spcPct val="30000"/>
              </a:spcBef>
              <a:spcAft>
                <a:spcPct val="0"/>
              </a:spcAft>
              <a:buClr>
                <a:srgbClr val="FF0000"/>
              </a:buClr>
              <a:buSzTx/>
              <a:buFont typeface="Wingdings" pitchFamily="2" charset="2"/>
              <a:buChar char="ü"/>
              <a:tabLst/>
              <a:defRPr/>
            </a:pP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按照持有人的买卖权利分为认购权证</a:t>
            </a: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a:t>
            </a:r>
            <a:r>
              <a:rPr kumimoji="0" lang="en-US" altLang="zh-CN" sz="2400" i="1" u="none" strike="noStrike" kern="0" cap="none" spc="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Call Warrant</a:t>
            </a: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a:t>
            </a: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和认沽权证</a:t>
            </a:r>
            <a:r>
              <a:rPr kumimoji="0" lang="en-US" altLang="zh-CN" sz="2400" i="0" u="none" strike="noStrike" kern="0" cap="none" spc="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a:t>
            </a:r>
            <a:r>
              <a:rPr kumimoji="0" lang="en-US" altLang="zh-CN" sz="2400" i="1" u="none" strike="noStrike" kern="0" cap="none" spc="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Put Warrant</a:t>
            </a:r>
            <a:r>
              <a:rPr kumimoji="0" lang="en-US" altLang="zh-CN" sz="2400" i="0" u="none" strike="noStrike" kern="0" cap="none" spc="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a:t>
            </a: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a:t>
            </a:r>
            <a:endParaRPr kumimoji="0" lang="en-US" altLang="zh-CN" sz="2400" i="0" u="none" strike="noStrike" kern="0" cap="none" spc="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endParaRPr>
          </a:p>
        </p:txBody>
      </p:sp>
      <p:sp>
        <p:nvSpPr>
          <p:cNvPr id="3" name="标题 1"/>
          <p:cNvSpPr txBox="1">
            <a:spLocks/>
          </p:cNvSpPr>
          <p:nvPr/>
        </p:nvSpPr>
        <p:spPr bwMode="auto">
          <a:xfrm>
            <a:off x="0" y="609600"/>
            <a:ext cx="8858250" cy="676275"/>
          </a:xfrm>
          <a:prstGeom prst="rect">
            <a:avLst/>
          </a:prstGeom>
          <a:noFill/>
          <a:ln w="9525">
            <a:noFill/>
            <a:miter lim="800000"/>
            <a:headEnd/>
            <a:tailEnd/>
          </a:ln>
        </p:spPr>
        <p:txBody>
          <a:bodyPr/>
          <a:lstStyle/>
          <a:p>
            <a:pPr eaLnBrk="0" hangingPunct="0"/>
            <a:endParaRPr lang="zh-CN" altLang="en-US" sz="4400"/>
          </a:p>
        </p:txBody>
      </p:sp>
      <p:graphicFrame>
        <p:nvGraphicFramePr>
          <p:cNvPr id="4" name="内容占位符 5"/>
          <p:cNvGraphicFramePr>
            <a:graphicFrameLocks/>
          </p:cNvGraphicFramePr>
          <p:nvPr/>
        </p:nvGraphicFramePr>
        <p:xfrm>
          <a:off x="971600" y="2750239"/>
          <a:ext cx="7848872" cy="4095130"/>
        </p:xfrm>
        <a:graphic>
          <a:graphicData uri="http://schemas.openxmlformats.org/drawingml/2006/table">
            <a:tbl>
              <a:tblPr firstRow="1" bandRow="1">
                <a:tableStyleId>{5C22544A-7EE6-4342-B048-85BDC9FD1C3A}</a:tableStyleId>
              </a:tblPr>
              <a:tblGrid>
                <a:gridCol w="1138238"/>
                <a:gridCol w="3355317"/>
                <a:gridCol w="3355317"/>
              </a:tblGrid>
              <a:tr h="0">
                <a:tc>
                  <a:txBody>
                    <a:bodyPr/>
                    <a:lstStyle/>
                    <a:p>
                      <a:endParaRPr lang="zh-CN" altLang="en-US" sz="1800" b="1" dirty="0">
                        <a:solidFill>
                          <a:schemeClr val="tx1"/>
                        </a:solidFill>
                        <a:latin typeface="楷体_GB2312" pitchFamily="49" charset="-122"/>
                        <a:ea typeface="楷体_GB2312" pitchFamily="49" charset="-122"/>
                      </a:endParaRPr>
                    </a:p>
                  </a:txBody>
                  <a:tcPr marL="92475" marR="92475" marT="45721" marB="45721">
                    <a:solidFill>
                      <a:srgbClr val="00206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zh-CN" altLang="en-US" sz="1800" b="1" u="none" strike="noStrike" kern="1200" cap="none" normalizeH="0" baseline="0" dirty="0" smtClean="0">
                          <a:ln>
                            <a:noFill/>
                          </a:ln>
                          <a:effectLst/>
                          <a:latin typeface="楷体_GB2312" pitchFamily="49" charset="-122"/>
                          <a:ea typeface="楷体_GB2312" pitchFamily="49" charset="-122"/>
                        </a:rPr>
                        <a:t>期权</a:t>
                      </a:r>
                      <a:endParaRPr kumimoji="0" lang="zh-CN" altLang="en-US" sz="1800" b="1" u="none" strike="noStrike" kern="1200" cap="none" normalizeH="0" baseline="0" dirty="0">
                        <a:ln>
                          <a:noFill/>
                        </a:ln>
                        <a:solidFill>
                          <a:schemeClr val="tx1"/>
                        </a:solidFill>
                        <a:effectLst/>
                        <a:latin typeface="楷体_GB2312" pitchFamily="49" charset="-122"/>
                        <a:ea typeface="楷体_GB2312" pitchFamily="49" charset="-122"/>
                        <a:cs typeface="+mn-cs"/>
                      </a:endParaRPr>
                    </a:p>
                  </a:txBody>
                  <a:tcPr marL="92475" marR="92475" marT="45721" marB="45721">
                    <a:solidFill>
                      <a:srgbClr val="00206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zh-CN" altLang="en-US" sz="1800" b="1" u="none" strike="noStrike" kern="1200" cap="none" normalizeH="0" baseline="0" dirty="0" smtClean="0">
                          <a:ln>
                            <a:noFill/>
                          </a:ln>
                          <a:effectLst/>
                          <a:latin typeface="楷体_GB2312" pitchFamily="49" charset="-122"/>
                          <a:ea typeface="楷体_GB2312" pitchFamily="49" charset="-122"/>
                        </a:rPr>
                        <a:t>权证</a:t>
                      </a:r>
                      <a:endParaRPr kumimoji="0" lang="zh-CN" altLang="en-US" sz="1800" b="1" u="none" strike="noStrike" kern="1200" cap="none" normalizeH="0" baseline="0" dirty="0">
                        <a:ln>
                          <a:noFill/>
                        </a:ln>
                        <a:solidFill>
                          <a:schemeClr val="tx1"/>
                        </a:solidFill>
                        <a:effectLst/>
                        <a:latin typeface="楷体_GB2312" pitchFamily="49" charset="-122"/>
                        <a:ea typeface="楷体_GB2312" pitchFamily="49" charset="-122"/>
                        <a:cs typeface="+mn-cs"/>
                      </a:endParaRPr>
                    </a:p>
                  </a:txBody>
                  <a:tcPr marL="92475" marR="92475" marT="45721" marB="45721">
                    <a:solidFill>
                      <a:srgbClr val="002060"/>
                    </a:solidFill>
                  </a:tcPr>
                </a:tc>
              </a:tr>
              <a:tr h="381091">
                <a:tc>
                  <a:txBody>
                    <a:bodyPr/>
                    <a:lstStyle/>
                    <a:p>
                      <a:pPr algn="ctr" fontAlgn="ctr">
                        <a:lnSpc>
                          <a:spcPct val="110000"/>
                        </a:lnSpc>
                      </a:pPr>
                      <a:r>
                        <a:rPr lang="zh-CN" altLang="en-US" sz="1800" b="1" i="0" u="none" strike="noStrike" dirty="0" smtClean="0">
                          <a:solidFill>
                            <a:srgbClr val="FFFFFF"/>
                          </a:solidFill>
                          <a:latin typeface="楷体_GB2312" pitchFamily="49" charset="-122"/>
                          <a:ea typeface="楷体_GB2312" pitchFamily="49" charset="-122"/>
                        </a:rPr>
                        <a:t>基础资产（标的）</a:t>
                      </a:r>
                      <a:endParaRPr lang="zh-CN" altLang="en-US" sz="1800" b="1" i="0" u="none" strike="noStrike" dirty="0">
                        <a:solidFill>
                          <a:srgbClr val="FFFFFF"/>
                        </a:solidFill>
                        <a:latin typeface="楷体_GB2312" pitchFamily="49" charset="-122"/>
                        <a:ea typeface="楷体_GB2312" pitchFamily="49" charset="-122"/>
                      </a:endParaRPr>
                    </a:p>
                  </a:txBody>
                  <a:tcPr marL="9633" marR="9633" marT="9525" marB="0" anchor="ctr">
                    <a:solidFill>
                      <a:srgbClr val="002060"/>
                    </a:solidFill>
                  </a:tcPr>
                </a:tc>
                <a:tc>
                  <a:txBody>
                    <a:bodyPr/>
                    <a:lstStyle/>
                    <a:p>
                      <a:pPr algn="ctr" fontAlgn="ctr">
                        <a:lnSpc>
                          <a:spcPct val="110000"/>
                        </a:lnSpc>
                      </a:pPr>
                      <a:r>
                        <a:rPr lang="zh-CN" altLang="en-US" sz="1800" b="1" i="0" u="none" strike="noStrike" dirty="0" smtClean="0">
                          <a:solidFill>
                            <a:srgbClr val="FFFFFF"/>
                          </a:solidFill>
                          <a:latin typeface="楷体_GB2312" pitchFamily="49" charset="-122"/>
                          <a:ea typeface="楷体_GB2312" pitchFamily="49" charset="-122"/>
                        </a:rPr>
                        <a:t>任意</a:t>
                      </a:r>
                      <a:endParaRPr lang="zh-CN" altLang="en-US" sz="1800" b="1" i="0" u="none" strike="noStrike" dirty="0">
                        <a:solidFill>
                          <a:srgbClr val="FFFFFF"/>
                        </a:solidFill>
                        <a:latin typeface="楷体_GB2312" pitchFamily="49" charset="-122"/>
                        <a:ea typeface="楷体_GB2312" pitchFamily="49" charset="-122"/>
                      </a:endParaRPr>
                    </a:p>
                  </a:txBody>
                  <a:tcPr marL="9633" marR="9633" marT="9525" marB="0" anchor="ctr">
                    <a:solidFill>
                      <a:srgbClr val="002060"/>
                    </a:solidFill>
                  </a:tcPr>
                </a:tc>
                <a:tc>
                  <a:txBody>
                    <a:bodyPr/>
                    <a:lstStyle/>
                    <a:p>
                      <a:pPr algn="ctr" fontAlgn="ctr">
                        <a:lnSpc>
                          <a:spcPct val="110000"/>
                        </a:lnSpc>
                      </a:pPr>
                      <a:r>
                        <a:rPr lang="zh-CN" altLang="en-US" sz="1800" b="1" i="0" u="none" strike="noStrike" dirty="0" smtClean="0">
                          <a:solidFill>
                            <a:srgbClr val="FFFFFF"/>
                          </a:solidFill>
                          <a:latin typeface="楷体_GB2312" pitchFamily="49" charset="-122"/>
                          <a:ea typeface="楷体_GB2312" pitchFamily="49" charset="-122"/>
                        </a:rPr>
                        <a:t>上市公司股票</a:t>
                      </a:r>
                      <a:endParaRPr lang="zh-CN" altLang="en-US" sz="1800" b="1" i="0" u="none" strike="noStrike" dirty="0">
                        <a:solidFill>
                          <a:srgbClr val="FFFFFF"/>
                        </a:solidFill>
                        <a:latin typeface="楷体_GB2312" pitchFamily="49" charset="-122"/>
                        <a:ea typeface="楷体_GB2312" pitchFamily="49" charset="-122"/>
                      </a:endParaRPr>
                    </a:p>
                  </a:txBody>
                  <a:tcPr marL="9633" marR="9633" marT="9525" marB="0" anchor="ctr">
                    <a:solidFill>
                      <a:srgbClr val="002060"/>
                    </a:solidFill>
                  </a:tcPr>
                </a:tc>
              </a:tr>
              <a:tr h="381091">
                <a:tc>
                  <a:txBody>
                    <a:bodyPr/>
                    <a:lstStyle/>
                    <a:p>
                      <a:pPr algn="ctr" fontAlgn="ctr">
                        <a:lnSpc>
                          <a:spcPct val="110000"/>
                        </a:lnSpc>
                      </a:pPr>
                      <a:r>
                        <a:rPr lang="zh-CN" altLang="en-US" sz="1800" b="1" i="0" u="none" strike="noStrike" dirty="0" smtClean="0">
                          <a:solidFill>
                            <a:srgbClr val="FFFFFF"/>
                          </a:solidFill>
                          <a:latin typeface="楷体_GB2312" pitchFamily="49" charset="-122"/>
                          <a:ea typeface="楷体_GB2312" pitchFamily="49" charset="-122"/>
                        </a:rPr>
                        <a:t>发行方</a:t>
                      </a:r>
                      <a:endParaRPr lang="zh-CN" altLang="en-US" sz="1800" b="1" i="0" u="none" strike="noStrike" dirty="0">
                        <a:solidFill>
                          <a:srgbClr val="FFFFFF"/>
                        </a:solidFill>
                        <a:latin typeface="楷体_GB2312" pitchFamily="49" charset="-122"/>
                        <a:ea typeface="楷体_GB2312" pitchFamily="49" charset="-122"/>
                      </a:endParaRPr>
                    </a:p>
                  </a:txBody>
                  <a:tcPr marL="9633" marR="9633" marT="9525" marB="0" anchor="ctr">
                    <a:solidFill>
                      <a:srgbClr val="002060"/>
                    </a:solidFill>
                  </a:tcPr>
                </a:tc>
                <a:tc>
                  <a:txBody>
                    <a:bodyPr/>
                    <a:lstStyle/>
                    <a:p>
                      <a:pPr algn="ctr" fontAlgn="ctr">
                        <a:lnSpc>
                          <a:spcPct val="110000"/>
                        </a:lnSpc>
                      </a:pPr>
                      <a:r>
                        <a:rPr lang="zh-CN" altLang="en-US" sz="1800" b="1" i="0" u="none" strike="noStrike" dirty="0" smtClean="0">
                          <a:solidFill>
                            <a:srgbClr val="FFFFFF"/>
                          </a:solidFill>
                          <a:latin typeface="楷体_GB2312" pitchFamily="49" charset="-122"/>
                          <a:ea typeface="楷体_GB2312" pitchFamily="49" charset="-122"/>
                        </a:rPr>
                        <a:t>期权交易所</a:t>
                      </a:r>
                      <a:endParaRPr lang="zh-CN" altLang="en-US" sz="1800" b="1" i="0" u="none" strike="noStrike" dirty="0">
                        <a:solidFill>
                          <a:srgbClr val="FFFFFF"/>
                        </a:solidFill>
                        <a:latin typeface="楷体_GB2312" pitchFamily="49" charset="-122"/>
                        <a:ea typeface="楷体_GB2312" pitchFamily="49" charset="-122"/>
                      </a:endParaRPr>
                    </a:p>
                  </a:txBody>
                  <a:tcPr marL="9633" marR="9633" marT="9525" marB="0" anchor="ctr">
                    <a:solidFill>
                      <a:srgbClr val="002060"/>
                    </a:solidFill>
                  </a:tcPr>
                </a:tc>
                <a:tc>
                  <a:txBody>
                    <a:bodyPr/>
                    <a:lstStyle/>
                    <a:p>
                      <a:pPr algn="ctr" fontAlgn="ctr">
                        <a:lnSpc>
                          <a:spcPct val="110000"/>
                        </a:lnSpc>
                      </a:pPr>
                      <a:r>
                        <a:rPr lang="zh-CN" altLang="en-US" sz="1800" b="1" i="0" u="none" strike="noStrike" dirty="0" smtClean="0">
                          <a:solidFill>
                            <a:srgbClr val="FFFFFF"/>
                          </a:solidFill>
                          <a:latin typeface="楷体_GB2312" pitchFamily="49" charset="-122"/>
                          <a:ea typeface="楷体_GB2312" pitchFamily="49" charset="-122"/>
                        </a:rPr>
                        <a:t>上市公司</a:t>
                      </a:r>
                      <a:endParaRPr lang="zh-CN" altLang="en-US" sz="1800" b="1" i="0" u="none" strike="noStrike" dirty="0">
                        <a:solidFill>
                          <a:srgbClr val="FFFFFF"/>
                        </a:solidFill>
                        <a:latin typeface="楷体_GB2312" pitchFamily="49" charset="-122"/>
                        <a:ea typeface="楷体_GB2312" pitchFamily="49" charset="-122"/>
                      </a:endParaRPr>
                    </a:p>
                  </a:txBody>
                  <a:tcPr marL="9633" marR="9633" marT="9525" marB="0" anchor="ctr">
                    <a:solidFill>
                      <a:srgbClr val="002060"/>
                    </a:solidFill>
                  </a:tcPr>
                </a:tc>
              </a:tr>
              <a:tr h="598291">
                <a:tc>
                  <a:txBody>
                    <a:bodyPr/>
                    <a:lstStyle/>
                    <a:p>
                      <a:pPr algn="ctr" fontAlgn="ctr">
                        <a:lnSpc>
                          <a:spcPct val="110000"/>
                        </a:lnSpc>
                      </a:pPr>
                      <a:r>
                        <a:rPr lang="zh-CN" altLang="en-US" sz="1800" b="1" i="0" u="none" strike="noStrike" dirty="0" smtClean="0">
                          <a:solidFill>
                            <a:srgbClr val="FFFFFF"/>
                          </a:solidFill>
                          <a:latin typeface="楷体_GB2312" pitchFamily="49" charset="-122"/>
                          <a:ea typeface="楷体_GB2312" pitchFamily="49" charset="-122"/>
                        </a:rPr>
                        <a:t>执行是否影响基础资产价格</a:t>
                      </a:r>
                      <a:endParaRPr lang="zh-CN" altLang="en-US" sz="1800" b="1" i="0" u="none" strike="noStrike" dirty="0">
                        <a:solidFill>
                          <a:srgbClr val="FFFFFF"/>
                        </a:solidFill>
                        <a:latin typeface="楷体_GB2312" pitchFamily="49" charset="-122"/>
                        <a:ea typeface="楷体_GB2312" pitchFamily="49" charset="-122"/>
                      </a:endParaRPr>
                    </a:p>
                  </a:txBody>
                  <a:tcPr marL="9633" marR="9633" marT="9525" marB="0" anchor="ctr">
                    <a:solidFill>
                      <a:srgbClr val="002060"/>
                    </a:solidFill>
                  </a:tcPr>
                </a:tc>
                <a:tc>
                  <a:txBody>
                    <a:bodyPr/>
                    <a:lstStyle/>
                    <a:p>
                      <a:pPr algn="ctr" fontAlgn="ctr">
                        <a:lnSpc>
                          <a:spcPct val="110000"/>
                        </a:lnSpc>
                      </a:pPr>
                      <a:r>
                        <a:rPr lang="zh-CN" altLang="en-US" sz="1800" b="1" i="0" u="none" strike="noStrike" dirty="0" smtClean="0">
                          <a:solidFill>
                            <a:srgbClr val="FFFFFF"/>
                          </a:solidFill>
                          <a:latin typeface="楷体_GB2312" pitchFamily="49" charset="-122"/>
                          <a:ea typeface="楷体_GB2312" pitchFamily="49" charset="-122"/>
                        </a:rPr>
                        <a:t>不影响</a:t>
                      </a:r>
                      <a:endParaRPr lang="zh-CN" altLang="en-US" sz="1800" b="1" i="0" u="none" strike="noStrike" dirty="0">
                        <a:solidFill>
                          <a:srgbClr val="FFFFFF"/>
                        </a:solidFill>
                        <a:latin typeface="楷体_GB2312" pitchFamily="49" charset="-122"/>
                        <a:ea typeface="楷体_GB2312" pitchFamily="49" charset="-122"/>
                      </a:endParaRPr>
                    </a:p>
                  </a:txBody>
                  <a:tcPr marL="9633" marR="9633" marT="9525" marB="0" anchor="ctr">
                    <a:solidFill>
                      <a:srgbClr val="002060"/>
                    </a:solidFill>
                  </a:tcPr>
                </a:tc>
                <a:tc>
                  <a:txBody>
                    <a:bodyPr/>
                    <a:lstStyle/>
                    <a:p>
                      <a:pPr algn="ctr" fontAlgn="ctr">
                        <a:lnSpc>
                          <a:spcPct val="110000"/>
                        </a:lnSpc>
                      </a:pPr>
                      <a:r>
                        <a:rPr lang="zh-CN" altLang="en-US" sz="1800" b="1" i="0" u="none" strike="noStrike" dirty="0" smtClean="0">
                          <a:solidFill>
                            <a:srgbClr val="FFFFFF"/>
                          </a:solidFill>
                          <a:latin typeface="楷体_GB2312" pitchFamily="49" charset="-122"/>
                          <a:ea typeface="楷体_GB2312" pitchFamily="49" charset="-122"/>
                        </a:rPr>
                        <a:t>影响</a:t>
                      </a:r>
                      <a:endParaRPr lang="zh-CN" altLang="en-US" sz="1800" b="1" i="0" u="none" strike="noStrike" dirty="0">
                        <a:solidFill>
                          <a:srgbClr val="FFFFFF"/>
                        </a:solidFill>
                        <a:latin typeface="楷体_GB2312" pitchFamily="49" charset="-122"/>
                        <a:ea typeface="楷体_GB2312" pitchFamily="49" charset="-122"/>
                      </a:endParaRPr>
                    </a:p>
                  </a:txBody>
                  <a:tcPr marL="9633" marR="9633" marT="9525" marB="0" anchor="ctr">
                    <a:solidFill>
                      <a:srgbClr val="002060"/>
                    </a:solidFill>
                  </a:tcPr>
                </a:tc>
              </a:tr>
              <a:tr h="1820467">
                <a:tc>
                  <a:txBody>
                    <a:bodyPr/>
                    <a:lstStyle/>
                    <a:p>
                      <a:pPr algn="ctr" fontAlgn="ctr">
                        <a:lnSpc>
                          <a:spcPct val="110000"/>
                        </a:lnSpc>
                      </a:pPr>
                      <a:r>
                        <a:rPr lang="zh-CN" altLang="en-US" sz="1800" b="1" u="none" strike="noStrike" dirty="0" smtClean="0">
                          <a:solidFill>
                            <a:srgbClr val="FFFFFF"/>
                          </a:solidFill>
                          <a:latin typeface="楷体_GB2312" pitchFamily="49" charset="-122"/>
                          <a:ea typeface="楷体_GB2312" pitchFamily="49" charset="-122"/>
                        </a:rPr>
                        <a:t>投资者交易</a:t>
                      </a:r>
                      <a:r>
                        <a:rPr lang="zh-CN" altLang="en-US" sz="1800" b="1" u="none" strike="noStrike" dirty="0">
                          <a:solidFill>
                            <a:srgbClr val="FFFFFF"/>
                          </a:solidFill>
                          <a:latin typeface="楷体_GB2312" pitchFamily="49" charset="-122"/>
                          <a:ea typeface="楷体_GB2312" pitchFamily="49" charset="-122"/>
                        </a:rPr>
                        <a:t>种类</a:t>
                      </a:r>
                      <a:endParaRPr lang="zh-CN" altLang="en-US" sz="1800" b="1" i="0" u="none" strike="noStrike" dirty="0">
                        <a:solidFill>
                          <a:srgbClr val="FFFFFF"/>
                        </a:solidFill>
                        <a:latin typeface="楷体_GB2312" pitchFamily="49" charset="-122"/>
                        <a:ea typeface="楷体_GB2312" pitchFamily="49" charset="-122"/>
                      </a:endParaRPr>
                    </a:p>
                  </a:txBody>
                  <a:tcPr marL="9633" marR="9633" marT="9525" marB="0" anchor="ctr">
                    <a:solidFill>
                      <a:srgbClr val="002060"/>
                    </a:solidFill>
                  </a:tcPr>
                </a:tc>
                <a:tc>
                  <a:txBody>
                    <a:bodyPr/>
                    <a:lstStyle/>
                    <a:p>
                      <a:pPr algn="ctr" fontAlgn="ctr">
                        <a:lnSpc>
                          <a:spcPct val="110000"/>
                        </a:lnSpc>
                      </a:pPr>
                      <a:r>
                        <a:rPr lang="zh-CN" altLang="en-US" sz="1800" b="1" u="none" strike="noStrike" dirty="0" smtClean="0">
                          <a:solidFill>
                            <a:srgbClr val="FFFFFF"/>
                          </a:solidFill>
                          <a:latin typeface="楷体_GB2312" pitchFamily="49" charset="-122"/>
                          <a:ea typeface="楷体_GB2312" pitchFamily="49" charset="-122"/>
                        </a:rPr>
                        <a:t>买入认购期权；卖出认购期权</a:t>
                      </a:r>
                    </a:p>
                    <a:p>
                      <a:pPr algn="ctr" fontAlgn="ctr">
                        <a:lnSpc>
                          <a:spcPct val="110000"/>
                        </a:lnSpc>
                      </a:pPr>
                      <a:r>
                        <a:rPr lang="zh-CN" altLang="en-US" sz="1800" b="1" u="none" strike="noStrike" dirty="0" smtClean="0">
                          <a:solidFill>
                            <a:srgbClr val="FFFFFF"/>
                          </a:solidFill>
                          <a:latin typeface="楷体_GB2312" pitchFamily="49" charset="-122"/>
                          <a:ea typeface="楷体_GB2312" pitchFamily="49" charset="-122"/>
                        </a:rPr>
                        <a:t>买入认沽期权；卖出认沽期权</a:t>
                      </a:r>
                      <a:endParaRPr lang="zh-CN" altLang="en-US" sz="1800" b="1" i="0" u="none" strike="noStrike" dirty="0" smtClean="0">
                        <a:solidFill>
                          <a:srgbClr val="FFFFFF"/>
                        </a:solidFill>
                        <a:latin typeface="楷体_GB2312" pitchFamily="49" charset="-122"/>
                        <a:ea typeface="楷体_GB2312" pitchFamily="49" charset="-122"/>
                      </a:endParaRPr>
                    </a:p>
                  </a:txBody>
                  <a:tcPr marL="9633" marR="9633" marT="9525" marB="0" anchor="ctr">
                    <a:solidFill>
                      <a:srgbClr val="002060"/>
                    </a:solidFill>
                  </a:tcPr>
                </a:tc>
                <a:tc>
                  <a:txBody>
                    <a:bodyPr/>
                    <a:lstStyle/>
                    <a:p>
                      <a:pPr algn="ctr" fontAlgn="ctr">
                        <a:lnSpc>
                          <a:spcPct val="110000"/>
                        </a:lnSpc>
                      </a:pPr>
                      <a:r>
                        <a:rPr lang="zh-CN" altLang="en-US" sz="1800" b="1" u="none" strike="noStrike" dirty="0" smtClean="0">
                          <a:solidFill>
                            <a:srgbClr val="FFFFFF"/>
                          </a:solidFill>
                          <a:latin typeface="楷体_GB2312" pitchFamily="49" charset="-122"/>
                          <a:ea typeface="楷体_GB2312" pitchFamily="49" charset="-122"/>
                        </a:rPr>
                        <a:t>买入认购权证；买入认沽权证</a:t>
                      </a:r>
                      <a:endParaRPr lang="en-US" altLang="zh-CN" sz="1800" b="1" u="none" strike="noStrike" dirty="0" smtClean="0">
                        <a:solidFill>
                          <a:srgbClr val="FFFFFF"/>
                        </a:solidFill>
                        <a:latin typeface="楷体_GB2312" pitchFamily="49" charset="-122"/>
                        <a:ea typeface="楷体_GB2312" pitchFamily="49" charset="-122"/>
                      </a:endParaRPr>
                    </a:p>
                  </a:txBody>
                  <a:tcPr marL="9633" marR="9633" marT="9525" marB="0" anchor="ctr">
                    <a:solidFill>
                      <a:srgbClr val="002060"/>
                    </a:solidFill>
                  </a:tcPr>
                </a:tc>
              </a:tr>
            </a:tbl>
          </a:graphicData>
        </a:graphic>
      </p:graphicFrame>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gray">
          <a:xfrm>
            <a:off x="0" y="0"/>
            <a:ext cx="9144000" cy="4914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0" indent="-342900" fontAlgn="base">
              <a:spcBef>
                <a:spcPct val="35000"/>
              </a:spcBef>
              <a:spcAft>
                <a:spcPct val="0"/>
              </a:spcAft>
              <a:buClr>
                <a:srgbClr val="FF0000"/>
              </a:buClr>
              <a:buFont typeface="Wingdings" pitchFamily="2" charset="2"/>
              <a:buChar char="Ø"/>
              <a:defRPr/>
            </a:pPr>
            <a:r>
              <a:rPr kumimoji="0" lang="zh-CN" altLang="en-US" sz="28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互换（</a:t>
            </a:r>
            <a:r>
              <a:rPr kumimoji="0" lang="en-US" altLang="zh-CN" sz="28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swaps</a:t>
            </a:r>
            <a:r>
              <a:rPr kumimoji="0" lang="zh-CN" altLang="en-US" sz="28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a:t>
            </a: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又被称为掉期。协议双方约定未来固定期限交换基础资产的一种衍生工具。</a:t>
            </a:r>
            <a:endParaRPr kumimoji="0" lang="en-US" altLang="zh-CN"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endParaRPr>
          </a:p>
          <a:p>
            <a:pPr marL="1257300" lvl="2" indent="-342900" fontAlgn="base">
              <a:spcBef>
                <a:spcPct val="35000"/>
              </a:spcBef>
              <a:spcAft>
                <a:spcPct val="0"/>
              </a:spcAft>
              <a:buClr>
                <a:srgbClr val="FF0000"/>
              </a:buClr>
              <a:buFont typeface="Wingdings" pitchFamily="2" charset="2"/>
              <a:buChar char="ü"/>
              <a:defRPr/>
            </a:pP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由于债务人的资信等级、风险偏好、融资地域</a:t>
            </a:r>
            <a:r>
              <a:rPr kumimoji="0" lang="zh-CN" altLang="en-US" sz="2400" i="0" u="none" strike="noStrike" kern="0" cap="none" spc="0" normalizeH="0" baseline="0" noProof="0" dirty="0" smtClean="0">
                <a:ln>
                  <a:noFill/>
                </a:ln>
                <a:solidFill>
                  <a:srgbClr val="FF0000"/>
                </a:solidFill>
                <a:effectLst/>
                <a:uLnTx/>
                <a:uFillTx/>
                <a:latin typeface="Times New Roman" pitchFamily="18" charset="0"/>
                <a:ea typeface="楷体_GB2312" pitchFamily="49" charset="-122"/>
                <a:cs typeface="Times New Roman" pitchFamily="18" charset="0"/>
              </a:rPr>
              <a:t>优势存在差异</a:t>
            </a: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，经常出现</a:t>
            </a:r>
            <a:r>
              <a:rPr kumimoji="0" lang="zh-CN" altLang="en-US" sz="2400" b="1" i="0" u="none" strike="noStrike" kern="0" cap="none" spc="0" normalizeH="0" baseline="0" noProof="0" dirty="0" smtClean="0">
                <a:ln>
                  <a:noFill/>
                </a:ln>
                <a:solidFill>
                  <a:srgbClr val="C00000"/>
                </a:solidFill>
                <a:effectLst/>
                <a:uLnTx/>
                <a:uFillTx/>
                <a:latin typeface="Times New Roman" pitchFamily="18" charset="0"/>
                <a:ea typeface="楷体_GB2312" pitchFamily="49" charset="-122"/>
                <a:cs typeface="Times New Roman" pitchFamily="18" charset="0"/>
              </a:rPr>
              <a:t>融资成本、融资货币种类等与融资者期望相背离</a:t>
            </a: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的情况，于是产生了互换债务货币、债务利率的需求。互换主要包括</a:t>
            </a:r>
            <a:r>
              <a:rPr lang="zh-CN" altLang="en-US" sz="2400" kern="0" dirty="0" smtClean="0">
                <a:solidFill>
                  <a:srgbClr val="FF0000"/>
                </a:solidFill>
                <a:latin typeface="Times New Roman" pitchFamily="18" charset="0"/>
                <a:ea typeface="楷体_GB2312" pitchFamily="49" charset="-122"/>
                <a:cs typeface="Times New Roman" pitchFamily="18" charset="0"/>
              </a:rPr>
              <a:t>利率互换和货币互换</a:t>
            </a:r>
            <a:r>
              <a:rPr lang="zh-CN" altLang="en-US" sz="2400" kern="0" dirty="0" smtClean="0">
                <a:latin typeface="Times New Roman" pitchFamily="18" charset="0"/>
                <a:ea typeface="楷体_GB2312" pitchFamily="49" charset="-122"/>
                <a:cs typeface="Times New Roman" pitchFamily="18" charset="0"/>
              </a:rPr>
              <a:t>。</a:t>
            </a:r>
            <a:r>
              <a:rPr lang="en-US" altLang="zh-CN" sz="2400" kern="0" dirty="0" smtClean="0">
                <a:latin typeface="Times New Roman" pitchFamily="18" charset="0"/>
                <a:ea typeface="楷体_GB2312" pitchFamily="49" charset="-122"/>
                <a:cs typeface="Times New Roman" pitchFamily="18" charset="0"/>
              </a:rPr>
              <a:t>——</a:t>
            </a:r>
            <a:r>
              <a:rPr lang="zh-CN" altLang="en-US" sz="2400" kern="0" dirty="0" smtClean="0">
                <a:latin typeface="Times New Roman" pitchFamily="18" charset="0"/>
                <a:ea typeface="楷体_GB2312" pitchFamily="49" charset="-122"/>
                <a:cs typeface="Times New Roman" pitchFamily="18" charset="0"/>
              </a:rPr>
              <a:t>比较优势</a:t>
            </a:r>
            <a:endParaRPr lang="en-US" altLang="zh-CN" sz="2400" kern="0" dirty="0" smtClean="0">
              <a:latin typeface="Times New Roman" pitchFamily="18" charset="0"/>
              <a:ea typeface="楷体_GB2312" pitchFamily="49" charset="-122"/>
              <a:cs typeface="Times New Roman" pitchFamily="18" charset="0"/>
            </a:endParaRPr>
          </a:p>
          <a:p>
            <a:pPr marL="1714500" lvl="3" indent="-342900" fontAlgn="base">
              <a:spcBef>
                <a:spcPct val="35000"/>
              </a:spcBef>
              <a:spcAft>
                <a:spcPct val="0"/>
              </a:spcAft>
              <a:buClr>
                <a:srgbClr val="FF0000"/>
              </a:buClr>
              <a:buFont typeface="Wingdings" pitchFamily="2" charset="2"/>
              <a:buChar char="p"/>
              <a:defRPr/>
            </a:pPr>
            <a:r>
              <a:rPr lang="zh-CN" altLang="en-US" sz="2000" kern="0" dirty="0" smtClean="0">
                <a:latin typeface="Times New Roman" pitchFamily="18" charset="0"/>
                <a:ea typeface="楷体_GB2312" pitchFamily="49" charset="-122"/>
                <a:cs typeface="Times New Roman" pitchFamily="18" charset="0"/>
              </a:rPr>
              <a:t>利率互换是指交易双方约定在未来期限内，根据约定数量的</a:t>
            </a:r>
            <a:r>
              <a:rPr lang="zh-CN" altLang="en-US" sz="2000" kern="0" dirty="0" smtClean="0">
                <a:solidFill>
                  <a:srgbClr val="FF0000"/>
                </a:solidFill>
                <a:latin typeface="Times New Roman" pitchFamily="18" charset="0"/>
                <a:ea typeface="楷体_GB2312" pitchFamily="49" charset="-122"/>
                <a:cs typeface="Times New Roman" pitchFamily="18" charset="0"/>
              </a:rPr>
              <a:t>同种货币</a:t>
            </a:r>
            <a:r>
              <a:rPr lang="zh-CN" altLang="en-US" sz="2000" kern="0" dirty="0" smtClean="0">
                <a:latin typeface="Times New Roman" pitchFamily="18" charset="0"/>
                <a:ea typeface="楷体_GB2312" pitchFamily="49" charset="-122"/>
                <a:cs typeface="Times New Roman" pitchFamily="18" charset="0"/>
              </a:rPr>
              <a:t>名义本金</a:t>
            </a:r>
            <a:r>
              <a:rPr lang="zh-CN" altLang="en-US" sz="2000" b="1" kern="0" dirty="0" smtClean="0">
                <a:solidFill>
                  <a:srgbClr val="C00000"/>
                </a:solidFill>
                <a:latin typeface="Times New Roman" pitchFamily="18" charset="0"/>
                <a:ea typeface="楷体_GB2312" pitchFamily="49" charset="-122"/>
                <a:cs typeface="Times New Roman" pitchFamily="18" charset="0"/>
              </a:rPr>
              <a:t>交换利息额</a:t>
            </a:r>
            <a:r>
              <a:rPr lang="zh-CN" altLang="en-US" sz="2000" kern="0" dirty="0" smtClean="0">
                <a:latin typeface="Times New Roman" pitchFamily="18" charset="0"/>
                <a:ea typeface="楷体_GB2312" pitchFamily="49" charset="-122"/>
                <a:cs typeface="Times New Roman" pitchFamily="18" charset="0"/>
              </a:rPr>
              <a:t>的合约。（固定利率与浮动利率之间的交换）</a:t>
            </a:r>
            <a:endParaRPr lang="en-US" altLang="zh-CN" sz="2000" kern="0" dirty="0" smtClean="0">
              <a:latin typeface="Times New Roman" pitchFamily="18" charset="0"/>
              <a:ea typeface="楷体_GB2312" pitchFamily="49" charset="-122"/>
              <a:cs typeface="Times New Roman" pitchFamily="18" charset="0"/>
            </a:endParaRPr>
          </a:p>
          <a:p>
            <a:pPr marL="1714500" lvl="3" indent="-342900" fontAlgn="base">
              <a:spcBef>
                <a:spcPct val="35000"/>
              </a:spcBef>
              <a:spcAft>
                <a:spcPct val="0"/>
              </a:spcAft>
              <a:buClr>
                <a:srgbClr val="FF0000"/>
              </a:buClr>
              <a:buFont typeface="Wingdings" pitchFamily="2" charset="2"/>
              <a:buChar char="p"/>
              <a:defRPr/>
            </a:pPr>
            <a:r>
              <a:rPr lang="zh-CN" altLang="en-US" sz="2000" kern="0" dirty="0" smtClean="0">
                <a:latin typeface="Times New Roman" pitchFamily="18" charset="0"/>
                <a:ea typeface="楷体_GB2312" pitchFamily="49" charset="-122"/>
                <a:cs typeface="Times New Roman" pitchFamily="18" charset="0"/>
              </a:rPr>
              <a:t>货币互换是指两笔金额相同、期限相同，但</a:t>
            </a:r>
            <a:r>
              <a:rPr lang="zh-CN" altLang="en-US" sz="2000" kern="0" dirty="0" smtClean="0">
                <a:solidFill>
                  <a:srgbClr val="FF0000"/>
                </a:solidFill>
                <a:latin typeface="Times New Roman" pitchFamily="18" charset="0"/>
                <a:ea typeface="楷体_GB2312" pitchFamily="49" charset="-122"/>
                <a:cs typeface="Times New Roman" pitchFamily="18" charset="0"/>
              </a:rPr>
              <a:t>货币不同</a:t>
            </a:r>
            <a:r>
              <a:rPr lang="zh-CN" altLang="en-US" sz="2000" kern="0" dirty="0" smtClean="0">
                <a:latin typeface="Times New Roman" pitchFamily="18" charset="0"/>
                <a:ea typeface="楷体_GB2312" pitchFamily="49" charset="-122"/>
                <a:cs typeface="Times New Roman" pitchFamily="18" charset="0"/>
              </a:rPr>
              <a:t>的债务资金之间的交换。（不同币种之间的交换）</a:t>
            </a:r>
            <a:endParaRPr lang="en-US" altLang="zh-CN" sz="2000" kern="0" dirty="0" smtClean="0">
              <a:latin typeface="Times New Roman" pitchFamily="18" charset="0"/>
              <a:ea typeface="楷体_GB2312" pitchFamily="49" charset="-122"/>
              <a:cs typeface="Times New Roman" pitchFamily="18" charset="0"/>
            </a:endParaRPr>
          </a:p>
          <a:p>
            <a:pPr marL="1257300" lvl="2" indent="-342900" fontAlgn="base">
              <a:spcBef>
                <a:spcPct val="35000"/>
              </a:spcBef>
              <a:spcAft>
                <a:spcPct val="0"/>
              </a:spcAft>
              <a:buClr>
                <a:srgbClr val="FF0000"/>
              </a:buClr>
              <a:buFont typeface="Wingdings" pitchFamily="2" charset="2"/>
              <a:buChar char="ü"/>
              <a:defRPr/>
            </a:pPr>
            <a:r>
              <a:rPr kumimoji="0" lang="zh-CN" altLang="en-US" sz="2400" i="0" u="none" strike="noStrike" kern="0" cap="none" spc="0" normalizeH="0" baseline="0" noProof="0" dirty="0" smtClean="0">
                <a:ln>
                  <a:noFill/>
                </a:ln>
                <a:effectLst/>
                <a:uLnTx/>
                <a:uFillTx/>
                <a:latin typeface="Times New Roman" pitchFamily="18" charset="0"/>
                <a:ea typeface="楷体_GB2312" pitchFamily="49" charset="-122"/>
                <a:cs typeface="Times New Roman" pitchFamily="18" charset="0"/>
              </a:rPr>
              <a:t>为降低违约风险，互换过程中，双方一般结算净利润即可。</a:t>
            </a:r>
            <a:endParaRPr kumimoji="0" lang="en-US" altLang="zh-CN" sz="2400" i="0" u="none" strike="noStrike" kern="0" cap="none" spc="0" normalizeH="0" baseline="0" noProof="0" dirty="0" smtClean="0">
              <a:ln>
                <a:noFill/>
              </a:ln>
              <a:effectLst/>
              <a:uLnTx/>
              <a:uFillTx/>
              <a:latin typeface="Times New Roman" pitchFamily="18" charset="0"/>
              <a:ea typeface="楷体_GB2312" pitchFamily="49" charset="-122"/>
              <a:cs typeface="Times New Roman" pitchFamily="18" charset="0"/>
            </a:endParaRPr>
          </a:p>
          <a:p>
            <a:pPr marL="1257300" lvl="2" indent="-342900" fontAlgn="base">
              <a:spcBef>
                <a:spcPct val="35000"/>
              </a:spcBef>
              <a:spcAft>
                <a:spcPct val="0"/>
              </a:spcAft>
              <a:buClr>
                <a:srgbClr val="FF0000"/>
              </a:buClr>
              <a:buFont typeface="Wingdings" pitchFamily="2" charset="2"/>
              <a:buChar char="ü"/>
              <a:defRPr/>
            </a:pPr>
            <a:r>
              <a:rPr lang="zh-CN" altLang="en-US" sz="2400" kern="0" noProof="0" dirty="0" smtClean="0">
                <a:latin typeface="Times New Roman" pitchFamily="18" charset="0"/>
                <a:ea typeface="楷体_GB2312" pitchFamily="49" charset="-122"/>
                <a:cs typeface="Times New Roman" pitchFamily="18" charset="0"/>
              </a:rPr>
              <a:t>理论而言，互换成立的条件一定是投资者的优势与其需求存在错配（即自己需求的并不是自己的强项）。</a:t>
            </a:r>
            <a:endParaRPr lang="en-US" altLang="zh-CN" sz="2400" kern="0" noProof="0" dirty="0" smtClean="0">
              <a:latin typeface="Times New Roman" pitchFamily="18" charset="0"/>
              <a:ea typeface="楷体_GB2312" pitchFamily="49" charset="-122"/>
              <a:cs typeface="Times New Roman" pitchFamily="18" charset="0"/>
            </a:endParaRPr>
          </a:p>
          <a:p>
            <a:pPr marL="1257300" lvl="2" indent="-342900" fontAlgn="base">
              <a:spcBef>
                <a:spcPct val="35000"/>
              </a:spcBef>
              <a:spcAft>
                <a:spcPct val="0"/>
              </a:spcAft>
              <a:buClr>
                <a:srgbClr val="FF0000"/>
              </a:buClr>
              <a:buFont typeface="Wingdings" pitchFamily="2" charset="2"/>
              <a:buChar char="ü"/>
              <a:defRPr/>
            </a:pPr>
            <a:r>
              <a:rPr lang="zh-CN" altLang="en-US" sz="2400" kern="0" dirty="0" smtClean="0">
                <a:latin typeface="Times New Roman" pitchFamily="18" charset="0"/>
                <a:ea typeface="楷体_GB2312" pitchFamily="49" charset="-122"/>
                <a:cs typeface="Times New Roman" pitchFamily="18" charset="0"/>
              </a:rPr>
              <a:t>互换是“合作共赢</a:t>
            </a:r>
            <a:r>
              <a:rPr lang="en-US" altLang="zh-CN" sz="2400" kern="0" dirty="0" smtClean="0">
                <a:latin typeface="Times New Roman" pitchFamily="18" charset="0"/>
                <a:ea typeface="楷体_GB2312" pitchFamily="49" charset="-122"/>
                <a:cs typeface="Times New Roman" pitchFamily="18" charset="0"/>
              </a:rPr>
              <a:t>”</a:t>
            </a:r>
            <a:r>
              <a:rPr lang="zh-CN" altLang="en-US" sz="2400" kern="0" dirty="0" smtClean="0">
                <a:latin typeface="Times New Roman" pitchFamily="18" charset="0"/>
                <a:ea typeface="楷体_GB2312" pitchFamily="49" charset="-122"/>
                <a:cs typeface="Times New Roman" pitchFamily="18" charset="0"/>
              </a:rPr>
              <a:t>在金融上的应用。</a:t>
            </a:r>
            <a:endParaRPr lang="en-US" altLang="zh-CN" sz="2400" kern="0" dirty="0" smtClean="0">
              <a:latin typeface="Times New Roman" pitchFamily="18" charset="0"/>
              <a:ea typeface="楷体_GB2312" pitchFamily="49" charset="-122"/>
              <a:cs typeface="Times New Roman" pitchFamily="18" charset="0"/>
            </a:endParaRPr>
          </a:p>
          <a:p>
            <a:pPr marL="1257300" lvl="2" indent="-342900" fontAlgn="base">
              <a:spcBef>
                <a:spcPct val="35000"/>
              </a:spcBef>
              <a:spcAft>
                <a:spcPct val="0"/>
              </a:spcAft>
              <a:buClr>
                <a:srgbClr val="FF0000"/>
              </a:buClr>
              <a:buFont typeface="Wingdings" pitchFamily="2" charset="2"/>
              <a:buChar char="ü"/>
              <a:defRPr/>
            </a:pPr>
            <a:r>
              <a:rPr lang="zh-CN" altLang="en-US" sz="2400" kern="0" dirty="0" smtClean="0">
                <a:latin typeface="Times New Roman" pitchFamily="18" charset="0"/>
                <a:ea typeface="楷体_GB2312" pitchFamily="49" charset="-122"/>
                <a:cs typeface="Times New Roman" pitchFamily="18" charset="0"/>
              </a:rPr>
              <a:t>在实际应用中，互换往往由银行提供（银行作为互换的做市商，场外市场）。</a:t>
            </a:r>
            <a:endParaRPr lang="en-US" altLang="zh-CN" sz="2400" kern="0" dirty="0" smtClean="0">
              <a:latin typeface="Times New Roman" pitchFamily="18" charset="0"/>
              <a:ea typeface="楷体_GB2312" pitchFamily="49" charset="-122"/>
              <a:cs typeface="Times New Roman" pitchFamily="18" charset="0"/>
            </a:endParaRPr>
          </a:p>
          <a:p>
            <a:pPr marL="342900" marR="0" lvl="0" indent="12700" algn="l" defTabSz="914400" rtl="0" eaLnBrk="1" fontAlgn="base" latinLnBrk="0" hangingPunct="1">
              <a:spcBef>
                <a:spcPct val="35000"/>
              </a:spcBef>
              <a:spcAft>
                <a:spcPct val="0"/>
              </a:spcAft>
              <a:buClrTx/>
              <a:buSzTx/>
              <a:buFontTx/>
              <a:buNone/>
              <a:tabLst/>
              <a:defRPr/>
            </a:pPr>
            <a:endParaRPr kumimoji="0" lang="en-US" altLang="zh-CN"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endParaRPr>
          </a:p>
          <a:p>
            <a:pPr marL="342900" marR="0" lvl="0" indent="12700" algn="l" defTabSz="914400" rtl="0" eaLnBrk="1" fontAlgn="base" latinLnBrk="0" hangingPunct="1">
              <a:lnSpc>
                <a:spcPts val="3900"/>
              </a:lnSpc>
              <a:spcBef>
                <a:spcPct val="35000"/>
              </a:spcBef>
              <a:spcAft>
                <a:spcPct val="0"/>
              </a:spcAft>
              <a:buClrTx/>
              <a:buSzTx/>
              <a:buFontTx/>
              <a:buNone/>
              <a:tabLst/>
              <a:defRPr/>
            </a:pPr>
            <a:endParaRPr kumimoji="0" lang="en-US" altLang="zh-CN" sz="2400" b="1"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endParaRPr>
          </a:p>
          <a:p>
            <a:pPr marL="342900" marR="0" lvl="0" indent="-342900" algn="l" defTabSz="914400" rtl="0" eaLnBrk="1" fontAlgn="base" latinLnBrk="0" hangingPunct="1">
              <a:lnSpc>
                <a:spcPts val="3900"/>
              </a:lnSpc>
              <a:spcBef>
                <a:spcPct val="35000"/>
              </a:spcBef>
              <a:spcAft>
                <a:spcPct val="0"/>
              </a:spcAft>
              <a:buClrTx/>
              <a:buSzTx/>
              <a:buFontTx/>
              <a:buNone/>
              <a:tabLst/>
              <a:defRPr/>
            </a:pP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9"/>
          <p:cNvSpPr txBox="1">
            <a:spLocks noChangeArrowheads="1"/>
          </p:cNvSpPr>
          <p:nvPr/>
        </p:nvSpPr>
        <p:spPr bwMode="auto">
          <a:xfrm>
            <a:off x="4211960" y="4437112"/>
            <a:ext cx="492443"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5%</a:t>
            </a:r>
            <a:endParaRPr kumimoji="0" lang="zh-CN" altLang="en-US" sz="18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endParaRPr>
          </a:p>
        </p:txBody>
      </p:sp>
      <p:grpSp>
        <p:nvGrpSpPr>
          <p:cNvPr id="17" name="组合 25"/>
          <p:cNvGrpSpPr>
            <a:grpSpLocks/>
          </p:cNvGrpSpPr>
          <p:nvPr/>
        </p:nvGrpSpPr>
        <p:grpSpPr bwMode="auto">
          <a:xfrm>
            <a:off x="827584" y="4437112"/>
            <a:ext cx="7567025" cy="873388"/>
            <a:chOff x="214282" y="1071546"/>
            <a:chExt cx="9177461" cy="1023662"/>
          </a:xfrm>
        </p:grpSpPr>
        <p:cxnSp>
          <p:nvCxnSpPr>
            <p:cNvPr id="18" name="直接箭头连接符 2"/>
            <p:cNvCxnSpPr>
              <a:cxnSpLocks noChangeShapeType="1"/>
            </p:cNvCxnSpPr>
            <p:nvPr/>
          </p:nvCxnSpPr>
          <p:spPr bwMode="auto">
            <a:xfrm rot="10800000">
              <a:off x="214282" y="1500174"/>
              <a:ext cx="1571636" cy="1588"/>
            </a:xfrm>
            <a:prstGeom prst="straightConnector1">
              <a:avLst/>
            </a:prstGeom>
            <a:noFill/>
            <a:ln w="9525" algn="ctr">
              <a:solidFill>
                <a:srgbClr val="000000"/>
              </a:solidFill>
              <a:miter lim="800000"/>
              <a:headEnd/>
              <a:tailEnd type="arrow" w="med" len="med"/>
            </a:ln>
          </p:spPr>
        </p:cxnSp>
        <p:sp>
          <p:nvSpPr>
            <p:cNvPr id="19" name="TextBox 18"/>
            <p:cNvSpPr txBox="1"/>
            <p:nvPr/>
          </p:nvSpPr>
          <p:spPr>
            <a:xfrm>
              <a:off x="1785913" y="1285805"/>
              <a:ext cx="2071694" cy="432879"/>
            </a:xfrm>
            <a:prstGeom prst="rect">
              <a:avLst/>
            </a:prstGeom>
            <a:solidFill>
              <a:srgbClr val="FFFFFF"/>
            </a:solidFill>
            <a:ln w="25400" cap="flat" cmpd="sng" algn="ctr">
              <a:solidFill>
                <a:srgbClr val="000000"/>
              </a:solidFill>
              <a:prstDash val="soli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Times New Roman" pitchFamily="18" charset="0"/>
                  <a:ea typeface="楷体_GB2312" pitchFamily="49" charset="-122"/>
                  <a:cs typeface="Times New Roman" pitchFamily="18" charset="0"/>
                </a:rPr>
                <a:t>英特尔</a:t>
              </a:r>
              <a:r>
                <a:rPr kumimoji="0" lang="zh-CN" altLang="en-US" sz="1800" b="0"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cs typeface="Times New Roman" pitchFamily="18" charset="0"/>
                </a:rPr>
                <a:t>（</a:t>
              </a:r>
              <a:r>
                <a:rPr kumimoji="0" lang="en-US" altLang="zh-CN" sz="1800" b="0"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cs typeface="Times New Roman" pitchFamily="18" charset="0"/>
                </a:rPr>
                <a:t>Intel</a:t>
              </a:r>
              <a:r>
                <a:rPr kumimoji="0" lang="zh-CN" altLang="en-US" sz="1800" b="0" i="0" u="none" strike="noStrike" kern="0" cap="none" spc="0" normalizeH="0" baseline="0" noProof="0" dirty="0">
                  <a:ln>
                    <a:noFill/>
                  </a:ln>
                  <a:solidFill>
                    <a:srgbClr val="000000"/>
                  </a:solidFill>
                  <a:effectLst/>
                  <a:uLnTx/>
                  <a:uFillTx/>
                  <a:latin typeface="Times New Roman" pitchFamily="18" charset="0"/>
                  <a:ea typeface="楷体_GB2312" pitchFamily="49" charset="-122"/>
                  <a:cs typeface="Times New Roman" pitchFamily="18" charset="0"/>
                </a:rPr>
                <a:t>）</a:t>
              </a:r>
            </a:p>
          </p:txBody>
        </p:sp>
        <p:cxnSp>
          <p:nvCxnSpPr>
            <p:cNvPr id="20" name="直接箭头连接符 5"/>
            <p:cNvCxnSpPr>
              <a:cxnSpLocks noChangeShapeType="1"/>
            </p:cNvCxnSpPr>
            <p:nvPr/>
          </p:nvCxnSpPr>
          <p:spPr bwMode="auto">
            <a:xfrm>
              <a:off x="3882266" y="1575477"/>
              <a:ext cx="1428760" cy="1588"/>
            </a:xfrm>
            <a:prstGeom prst="straightConnector1">
              <a:avLst/>
            </a:prstGeom>
            <a:noFill/>
            <a:ln w="9525" algn="ctr">
              <a:solidFill>
                <a:srgbClr val="000000"/>
              </a:solidFill>
              <a:miter lim="800000"/>
              <a:headEnd/>
              <a:tailEnd type="arrow" w="med" len="med"/>
            </a:ln>
          </p:spPr>
        </p:cxnSp>
        <p:sp>
          <p:nvSpPr>
            <p:cNvPr id="22" name="TextBox 21"/>
            <p:cNvSpPr txBox="1"/>
            <p:nvPr/>
          </p:nvSpPr>
          <p:spPr>
            <a:xfrm>
              <a:off x="5286362" y="1285807"/>
              <a:ext cx="2500319" cy="432879"/>
            </a:xfrm>
            <a:prstGeom prst="rect">
              <a:avLst/>
            </a:prstGeom>
            <a:solidFill>
              <a:srgbClr val="FFFFFF"/>
            </a:solidFill>
            <a:ln w="25400" cap="flat" cmpd="sng" algn="ctr">
              <a:solidFill>
                <a:srgbClr val="000000"/>
              </a:solidFill>
              <a:prstDash val="soli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Times New Roman" pitchFamily="18" charset="0"/>
                  <a:ea typeface="楷体_GB2312" pitchFamily="49" charset="-122"/>
                  <a:cs typeface="Times New Roman" pitchFamily="18" charset="0"/>
                </a:rPr>
                <a:t>微软（</a:t>
              </a:r>
              <a:r>
                <a:rPr kumimoji="0" lang="en-US" altLang="zh-CN" sz="1800" b="0" i="0" u="none" strike="noStrike" kern="0" cap="none" spc="0" normalizeH="0" baseline="0" noProof="0" dirty="0">
                  <a:ln>
                    <a:noFill/>
                  </a:ln>
                  <a:solidFill>
                    <a:srgbClr val="000000"/>
                  </a:solidFill>
                  <a:effectLst/>
                  <a:uLnTx/>
                  <a:uFillTx/>
                  <a:latin typeface="Times New Roman" pitchFamily="18" charset="0"/>
                  <a:ea typeface="楷体_GB2312" pitchFamily="49" charset="-122"/>
                  <a:cs typeface="Times New Roman" pitchFamily="18" charset="0"/>
                </a:rPr>
                <a:t>Microsoft</a:t>
              </a:r>
              <a:r>
                <a:rPr kumimoji="0" lang="zh-CN" altLang="en-US" sz="1800" b="0" i="0" u="none" strike="noStrike" kern="0" cap="none" spc="0" normalizeH="0" baseline="0" noProof="0" dirty="0">
                  <a:ln>
                    <a:noFill/>
                  </a:ln>
                  <a:solidFill>
                    <a:srgbClr val="000000"/>
                  </a:solidFill>
                  <a:effectLst/>
                  <a:uLnTx/>
                  <a:uFillTx/>
                  <a:latin typeface="Times New Roman" pitchFamily="18" charset="0"/>
                  <a:ea typeface="楷体_GB2312" pitchFamily="49" charset="-122"/>
                  <a:cs typeface="Times New Roman" pitchFamily="18" charset="0"/>
                </a:rPr>
                <a:t>）</a:t>
              </a:r>
            </a:p>
          </p:txBody>
        </p:sp>
        <p:sp>
          <p:nvSpPr>
            <p:cNvPr id="24" name="TextBox 18"/>
            <p:cNvSpPr txBox="1">
              <a:spLocks noChangeArrowheads="1"/>
            </p:cNvSpPr>
            <p:nvPr/>
          </p:nvSpPr>
          <p:spPr bwMode="auto">
            <a:xfrm>
              <a:off x="642909" y="1071546"/>
              <a:ext cx="807215" cy="43287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5.2%</a:t>
              </a:r>
              <a:endParaRPr kumimoji="0" lang="zh-CN" altLang="en-US" sz="18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endParaRPr>
            </a:p>
          </p:txBody>
        </p:sp>
        <p:sp>
          <p:nvSpPr>
            <p:cNvPr id="25" name="TextBox 20"/>
            <p:cNvSpPr txBox="1">
              <a:spLocks noChangeArrowheads="1"/>
            </p:cNvSpPr>
            <p:nvPr/>
          </p:nvSpPr>
          <p:spPr bwMode="auto">
            <a:xfrm>
              <a:off x="4056932" y="1647468"/>
              <a:ext cx="1063843" cy="43287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LIBOR</a:t>
              </a:r>
              <a:endParaRPr kumimoji="0" lang="zh-CN" altLang="en-US" sz="18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endParaRPr>
            </a:p>
          </p:txBody>
        </p:sp>
        <p:sp>
          <p:nvSpPr>
            <p:cNvPr id="26" name="TextBox 21"/>
            <p:cNvSpPr txBox="1">
              <a:spLocks noChangeArrowheads="1"/>
            </p:cNvSpPr>
            <p:nvPr/>
          </p:nvSpPr>
          <p:spPr bwMode="auto">
            <a:xfrm>
              <a:off x="7462917" y="1662329"/>
              <a:ext cx="1928826" cy="432879"/>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LIBOR+0.1%</a:t>
              </a:r>
              <a:endParaRPr kumimoji="0" lang="zh-CN" altLang="en-US" sz="18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endParaRPr>
            </a:p>
          </p:txBody>
        </p:sp>
      </p:grpSp>
      <p:sp>
        <p:nvSpPr>
          <p:cNvPr id="28" name="TextBox 23"/>
          <p:cNvSpPr txBox="1">
            <a:spLocks noChangeArrowheads="1"/>
          </p:cNvSpPr>
          <p:nvPr/>
        </p:nvSpPr>
        <p:spPr bwMode="auto">
          <a:xfrm>
            <a:off x="0" y="620688"/>
            <a:ext cx="9144000" cy="2308324"/>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
                <a:srgbClr val="FF0000"/>
              </a:buClr>
              <a:buSzTx/>
              <a:buFont typeface="Wingdings" pitchFamily="2" charset="2"/>
              <a:buChar char="Ø"/>
              <a:tabLst/>
              <a:defRPr/>
            </a:pPr>
            <a:r>
              <a:rPr kumimoji="0" lang="zh-CN" altLang="en-US" sz="24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融资需求</a:t>
            </a:r>
            <a:endParaRPr kumimoji="0" lang="en-US" altLang="zh-CN" sz="24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endParaRPr>
          </a:p>
          <a:p>
            <a:pPr lvl="2">
              <a:buClr>
                <a:srgbClr val="FF0000"/>
              </a:buClr>
              <a:buFont typeface="Wingdings" pitchFamily="2" charset="2"/>
              <a:buChar char="ü"/>
              <a:defRPr/>
            </a:pPr>
            <a:r>
              <a:rPr kumimoji="0" lang="zh-CN" altLang="en-US" sz="24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英特尔：借浮动利率债务</a:t>
            </a:r>
            <a:endParaRPr kumimoji="0" lang="en-US" altLang="zh-CN" sz="24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endParaRPr>
          </a:p>
          <a:p>
            <a:pPr lvl="2">
              <a:buClr>
                <a:srgbClr val="FF0000"/>
              </a:buClr>
              <a:buFont typeface="Wingdings" pitchFamily="2" charset="2"/>
              <a:buChar char="ü"/>
              <a:defRPr/>
            </a:pPr>
            <a:r>
              <a:rPr lang="zh-CN" altLang="en-US" sz="2400" kern="0" dirty="0" smtClean="0">
                <a:solidFill>
                  <a:sysClr val="windowText" lastClr="000000"/>
                </a:solidFill>
                <a:latin typeface="Times New Roman" pitchFamily="18" charset="0"/>
                <a:ea typeface="楷体_GB2312" pitchFamily="49" charset="-122"/>
                <a:cs typeface="Times New Roman" pitchFamily="18" charset="0"/>
              </a:rPr>
              <a:t>微软：借固定利率债务</a:t>
            </a:r>
            <a:endParaRPr kumimoji="0" lang="en-US" altLang="zh-CN" sz="24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endParaRPr>
          </a:p>
          <a:p>
            <a:pPr>
              <a:buClr>
                <a:srgbClr val="FF0000"/>
              </a:buClr>
              <a:buFont typeface="Wingdings" pitchFamily="2" charset="2"/>
              <a:buChar char="Ø"/>
              <a:defRPr/>
            </a:pPr>
            <a:r>
              <a:rPr kumimoji="0" lang="zh-CN" altLang="en-US" sz="24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借债比较优势：</a:t>
            </a:r>
            <a:endParaRPr kumimoji="0" lang="en-US" altLang="zh-CN" sz="24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endParaRPr>
          </a:p>
          <a:p>
            <a:pPr lvl="2">
              <a:buClr>
                <a:srgbClr val="FF0000"/>
              </a:buClr>
              <a:buFont typeface="Wingdings" pitchFamily="2" charset="2"/>
              <a:buChar char="ü"/>
              <a:defRPr/>
            </a:pPr>
            <a:r>
              <a:rPr lang="zh-CN" altLang="en-US" sz="2400" kern="0" dirty="0" smtClean="0">
                <a:solidFill>
                  <a:sysClr val="windowText" lastClr="000000"/>
                </a:solidFill>
                <a:latin typeface="Times New Roman" pitchFamily="18" charset="0"/>
                <a:ea typeface="楷体_GB2312" pitchFamily="49" charset="-122"/>
                <a:cs typeface="Times New Roman" pitchFamily="18" charset="0"/>
              </a:rPr>
              <a:t>英特尔：借固定利率债务</a:t>
            </a:r>
            <a:endParaRPr lang="en-US" altLang="zh-CN" sz="2400" kern="0" dirty="0" smtClean="0">
              <a:solidFill>
                <a:sysClr val="windowText" lastClr="000000"/>
              </a:solidFill>
              <a:latin typeface="Times New Roman" pitchFamily="18" charset="0"/>
              <a:ea typeface="楷体_GB2312" pitchFamily="49" charset="-122"/>
              <a:cs typeface="Times New Roman" pitchFamily="18" charset="0"/>
            </a:endParaRPr>
          </a:p>
          <a:p>
            <a:pPr lvl="2">
              <a:buClr>
                <a:srgbClr val="FF0000"/>
              </a:buClr>
              <a:buFont typeface="Wingdings" pitchFamily="2" charset="2"/>
              <a:buChar char="ü"/>
              <a:defRPr/>
            </a:pPr>
            <a:r>
              <a:rPr lang="zh-CN" altLang="en-US" sz="2400" kern="0" dirty="0" smtClean="0">
                <a:solidFill>
                  <a:sysClr val="windowText" lastClr="000000"/>
                </a:solidFill>
                <a:latin typeface="Times New Roman" pitchFamily="18" charset="0"/>
                <a:ea typeface="楷体_GB2312" pitchFamily="49" charset="-122"/>
                <a:cs typeface="Times New Roman" pitchFamily="18" charset="0"/>
              </a:rPr>
              <a:t>微软：借浮动利率债务</a:t>
            </a:r>
            <a:endParaRPr kumimoji="0" lang="en-US" altLang="zh-CN" sz="2400" b="1" i="0" u="none" strike="noStrike" kern="0" cap="none" spc="0" normalizeH="0" baseline="0" noProof="0" dirty="0">
              <a:ln>
                <a:noFill/>
              </a:ln>
              <a:solidFill>
                <a:srgbClr val="FF0000"/>
              </a:solidFill>
              <a:effectLst/>
              <a:uLnTx/>
              <a:uFillTx/>
              <a:latin typeface="Times New Roman" pitchFamily="18" charset="0"/>
              <a:ea typeface="楷体_GB2312" pitchFamily="49" charset="-122"/>
              <a:cs typeface="Times New Roman" pitchFamily="18" charset="0"/>
            </a:endParaRPr>
          </a:p>
        </p:txBody>
      </p:sp>
      <p:sp>
        <p:nvSpPr>
          <p:cNvPr id="29" name="TextBox 24"/>
          <p:cNvSpPr txBox="1">
            <a:spLocks noChangeArrowheads="1"/>
          </p:cNvSpPr>
          <p:nvPr/>
        </p:nvSpPr>
        <p:spPr bwMode="auto">
          <a:xfrm>
            <a:off x="3203848" y="116632"/>
            <a:ext cx="2348720" cy="523220"/>
          </a:xfrm>
          <a:prstGeom prst="rect">
            <a:avLst/>
          </a:prstGeom>
          <a:noFill/>
          <a:ln w="9525">
            <a:noFill/>
            <a:miter lim="800000"/>
            <a:headEnd/>
            <a:tailEnd/>
          </a:ln>
        </p:spPr>
        <p:txBody>
          <a:bodyPr wrap="none">
            <a:spAutoFit/>
          </a:bodyPr>
          <a:lstStyle/>
          <a:p>
            <a:pPr algn="ctr"/>
            <a:r>
              <a:rPr lang="zh-CN" altLang="en-US" sz="2800" b="1" dirty="0">
                <a:solidFill>
                  <a:srgbClr val="C00000"/>
                </a:solidFill>
                <a:latin typeface="Times New Roman" pitchFamily="18" charset="0"/>
                <a:ea typeface="楷体_GB2312" pitchFamily="49" charset="-122"/>
                <a:cs typeface="Times New Roman" pitchFamily="18" charset="0"/>
              </a:rPr>
              <a:t>利率互换实例</a:t>
            </a:r>
          </a:p>
        </p:txBody>
      </p:sp>
      <p:graphicFrame>
        <p:nvGraphicFramePr>
          <p:cNvPr id="30" name="表格 29"/>
          <p:cNvGraphicFramePr>
            <a:graphicFrameLocks noGrp="1"/>
          </p:cNvGraphicFramePr>
          <p:nvPr/>
        </p:nvGraphicFramePr>
        <p:xfrm>
          <a:off x="1547664" y="3068960"/>
          <a:ext cx="6096000" cy="1107440"/>
        </p:xfrm>
        <a:graphic>
          <a:graphicData uri="http://schemas.openxmlformats.org/drawingml/2006/table">
            <a:tbl>
              <a:tblPr firstRow="1" bandRow="1">
                <a:tableStyleId>{5C22544A-7EE6-4342-B048-85BDC9FD1C3A}</a:tableStyleId>
              </a:tblPr>
              <a:tblGrid>
                <a:gridCol w="2032000"/>
                <a:gridCol w="2032000"/>
                <a:gridCol w="2032000"/>
              </a:tblGrid>
              <a:tr h="360040">
                <a:tc>
                  <a:txBody>
                    <a:bodyPr/>
                    <a:lstStyle/>
                    <a:p>
                      <a:endParaRPr lang="zh-CN" altLang="en-US" dirty="0">
                        <a:solidFill>
                          <a:srgbClr val="FFFFFF"/>
                        </a:solidFill>
                      </a:endParaRPr>
                    </a:p>
                  </a:txBody>
                  <a:tcPr>
                    <a:solidFill>
                      <a:srgbClr val="002060"/>
                    </a:solidFill>
                  </a:tcPr>
                </a:tc>
                <a:tc>
                  <a:txBody>
                    <a:bodyPr/>
                    <a:lstStyle/>
                    <a:p>
                      <a:pPr algn="ctr"/>
                      <a:r>
                        <a:rPr lang="zh-CN" altLang="en-US" dirty="0" smtClean="0">
                          <a:solidFill>
                            <a:srgbClr val="FFFFFF"/>
                          </a:solidFill>
                        </a:rPr>
                        <a:t>固定</a:t>
                      </a:r>
                      <a:endParaRPr lang="zh-CN" altLang="en-US" dirty="0">
                        <a:solidFill>
                          <a:srgbClr val="FFFFFF"/>
                        </a:solidFill>
                      </a:endParaRPr>
                    </a:p>
                  </a:txBody>
                  <a:tcPr>
                    <a:solidFill>
                      <a:srgbClr val="002060"/>
                    </a:solidFill>
                  </a:tcPr>
                </a:tc>
                <a:tc>
                  <a:txBody>
                    <a:bodyPr/>
                    <a:lstStyle/>
                    <a:p>
                      <a:pPr algn="ctr"/>
                      <a:r>
                        <a:rPr lang="zh-CN" altLang="en-US" dirty="0" smtClean="0">
                          <a:solidFill>
                            <a:srgbClr val="FFFFFF"/>
                          </a:solidFill>
                        </a:rPr>
                        <a:t>浮动</a:t>
                      </a:r>
                      <a:endParaRPr lang="zh-CN" altLang="en-US" dirty="0">
                        <a:solidFill>
                          <a:srgbClr val="FFFFFF"/>
                        </a:solidFill>
                      </a:endParaRPr>
                    </a:p>
                  </a:txBody>
                  <a:tcPr>
                    <a:solidFill>
                      <a:srgbClr val="002060"/>
                    </a:solidFill>
                  </a:tcPr>
                </a:tc>
              </a:tr>
              <a:tr h="370840">
                <a:tc>
                  <a:txBody>
                    <a:bodyPr/>
                    <a:lstStyle/>
                    <a:p>
                      <a:r>
                        <a:rPr lang="zh-CN" altLang="en-US" dirty="0" smtClean="0">
                          <a:solidFill>
                            <a:srgbClr val="FFFFFF"/>
                          </a:solidFill>
                        </a:rPr>
                        <a:t>英特尔</a:t>
                      </a:r>
                      <a:endParaRPr lang="zh-CN" altLang="en-US" dirty="0">
                        <a:solidFill>
                          <a:srgbClr val="FFFFFF"/>
                        </a:solidFill>
                      </a:endParaRPr>
                    </a:p>
                  </a:txBody>
                  <a:tcPr>
                    <a:solidFill>
                      <a:srgbClr val="002060"/>
                    </a:solidFill>
                  </a:tcPr>
                </a:tc>
                <a:tc>
                  <a:txBody>
                    <a:bodyPr/>
                    <a:lstStyle/>
                    <a:p>
                      <a:pPr algn="ctr"/>
                      <a:r>
                        <a:rPr lang="en-US" altLang="zh-CN" dirty="0" smtClean="0">
                          <a:solidFill>
                            <a:srgbClr val="FFFFFF"/>
                          </a:solidFill>
                        </a:rPr>
                        <a:t>5.2%</a:t>
                      </a:r>
                      <a:endParaRPr lang="zh-CN" altLang="en-US" dirty="0">
                        <a:solidFill>
                          <a:srgbClr val="FFFFFF"/>
                        </a:solidFill>
                      </a:endParaRPr>
                    </a:p>
                  </a:txBody>
                  <a:tcPr>
                    <a:solidFill>
                      <a:srgbClr val="002060"/>
                    </a:solidFill>
                  </a:tcPr>
                </a:tc>
                <a:tc>
                  <a:txBody>
                    <a:bodyPr/>
                    <a:lstStyle/>
                    <a:p>
                      <a:pPr algn="ctr"/>
                      <a:r>
                        <a:rPr lang="en-US" altLang="zh-CN" dirty="0" smtClean="0">
                          <a:solidFill>
                            <a:srgbClr val="FFFFFF"/>
                          </a:solidFill>
                        </a:rPr>
                        <a:t>LIBOR+0.4%</a:t>
                      </a:r>
                      <a:endParaRPr lang="zh-CN" altLang="en-US" dirty="0">
                        <a:solidFill>
                          <a:srgbClr val="FFFFFF"/>
                        </a:solidFill>
                      </a:endParaRPr>
                    </a:p>
                  </a:txBody>
                  <a:tcPr>
                    <a:solidFill>
                      <a:srgbClr val="002060"/>
                    </a:solidFill>
                  </a:tcPr>
                </a:tc>
              </a:tr>
              <a:tr h="370840">
                <a:tc>
                  <a:txBody>
                    <a:bodyPr/>
                    <a:lstStyle/>
                    <a:p>
                      <a:r>
                        <a:rPr lang="zh-CN" altLang="en-US" dirty="0" smtClean="0">
                          <a:solidFill>
                            <a:srgbClr val="FFFFFF"/>
                          </a:solidFill>
                        </a:rPr>
                        <a:t>微软</a:t>
                      </a:r>
                      <a:endParaRPr lang="zh-CN" altLang="en-US" dirty="0">
                        <a:solidFill>
                          <a:srgbClr val="FFFFFF"/>
                        </a:solidFill>
                      </a:endParaRPr>
                    </a:p>
                  </a:txBody>
                  <a:tcPr>
                    <a:solidFill>
                      <a:srgbClr val="002060"/>
                    </a:solidFill>
                  </a:tcPr>
                </a:tc>
                <a:tc>
                  <a:txBody>
                    <a:bodyPr/>
                    <a:lstStyle/>
                    <a:p>
                      <a:pPr algn="ctr"/>
                      <a:r>
                        <a:rPr lang="en-US" altLang="zh-CN" dirty="0" smtClean="0">
                          <a:solidFill>
                            <a:srgbClr val="FFFFFF"/>
                          </a:solidFill>
                        </a:rPr>
                        <a:t>5.3%</a:t>
                      </a:r>
                      <a:endParaRPr lang="zh-CN" altLang="en-US" dirty="0">
                        <a:solidFill>
                          <a:srgbClr val="FFFFFF"/>
                        </a:solidFill>
                      </a:endParaRPr>
                    </a:p>
                  </a:txBody>
                  <a:tcPr>
                    <a:solidFill>
                      <a:srgbClr val="002060"/>
                    </a:solidFill>
                  </a:tcPr>
                </a:tc>
                <a:tc>
                  <a:txBody>
                    <a:bodyPr/>
                    <a:lstStyle/>
                    <a:p>
                      <a:pPr algn="ctr"/>
                      <a:r>
                        <a:rPr lang="en-US" altLang="zh-CN" dirty="0" smtClean="0">
                          <a:solidFill>
                            <a:srgbClr val="FFFFFF"/>
                          </a:solidFill>
                        </a:rPr>
                        <a:t>LIBOR+0.1%</a:t>
                      </a:r>
                      <a:endParaRPr lang="zh-CN" altLang="en-US" dirty="0">
                        <a:solidFill>
                          <a:srgbClr val="FFFFFF"/>
                        </a:solidFill>
                      </a:endParaRPr>
                    </a:p>
                  </a:txBody>
                  <a:tcPr>
                    <a:solidFill>
                      <a:srgbClr val="002060"/>
                    </a:solidFill>
                  </a:tcPr>
                </a:tc>
              </a:tr>
            </a:tbl>
          </a:graphicData>
        </a:graphic>
      </p:graphicFrame>
      <p:sp>
        <p:nvSpPr>
          <p:cNvPr id="31" name="右大括号 30"/>
          <p:cNvSpPr/>
          <p:nvPr/>
        </p:nvSpPr>
        <p:spPr bwMode="auto">
          <a:xfrm>
            <a:off x="4572000" y="1052736"/>
            <a:ext cx="288032" cy="792088"/>
          </a:xfrm>
          <a:prstGeom prst="rightBrac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32" name="TextBox 31"/>
          <p:cNvSpPr txBox="1"/>
          <p:nvPr/>
        </p:nvSpPr>
        <p:spPr>
          <a:xfrm>
            <a:off x="4860032" y="1268760"/>
            <a:ext cx="3565400" cy="369332"/>
          </a:xfrm>
          <a:prstGeom prst="rect">
            <a:avLst/>
          </a:prstGeom>
          <a:noFill/>
        </p:spPr>
        <p:txBody>
          <a:bodyPr wrap="none" rtlCol="0">
            <a:spAutoFit/>
          </a:bodyPr>
          <a:lstStyle/>
          <a:p>
            <a:r>
              <a:rPr lang="zh-CN" altLang="en-US" dirty="0" smtClean="0">
                <a:latin typeface="Times New Roman" pitchFamily="18" charset="0"/>
                <a:ea typeface="楷体_GB2312" pitchFamily="49" charset="-122"/>
                <a:cs typeface="Times New Roman" pitchFamily="18" charset="0"/>
              </a:rPr>
              <a:t>面对的总融资成本：</a:t>
            </a:r>
            <a:r>
              <a:rPr lang="en-US" altLang="zh-CN" dirty="0" smtClean="0">
                <a:latin typeface="Times New Roman" pitchFamily="18" charset="0"/>
                <a:ea typeface="楷体_GB2312" pitchFamily="49" charset="-122"/>
                <a:cs typeface="Times New Roman" pitchFamily="18" charset="0"/>
              </a:rPr>
              <a:t>LIBOR+5.7%</a:t>
            </a:r>
            <a:endParaRPr lang="zh-CN" altLang="en-US" dirty="0">
              <a:latin typeface="Times New Roman" pitchFamily="18" charset="0"/>
              <a:ea typeface="楷体_GB2312" pitchFamily="49" charset="-122"/>
              <a:cs typeface="Times New Roman" pitchFamily="18" charset="0"/>
            </a:endParaRPr>
          </a:p>
        </p:txBody>
      </p:sp>
      <p:sp>
        <p:nvSpPr>
          <p:cNvPr id="33" name="右大括号 32"/>
          <p:cNvSpPr/>
          <p:nvPr/>
        </p:nvSpPr>
        <p:spPr bwMode="auto">
          <a:xfrm>
            <a:off x="4499992" y="2060848"/>
            <a:ext cx="288032" cy="792088"/>
          </a:xfrm>
          <a:prstGeom prst="rightBrac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34" name="TextBox 33"/>
          <p:cNvSpPr txBox="1"/>
          <p:nvPr/>
        </p:nvSpPr>
        <p:spPr>
          <a:xfrm>
            <a:off x="4644008" y="2276872"/>
            <a:ext cx="3565400" cy="369332"/>
          </a:xfrm>
          <a:prstGeom prst="rect">
            <a:avLst/>
          </a:prstGeom>
          <a:noFill/>
        </p:spPr>
        <p:txBody>
          <a:bodyPr wrap="none" rtlCol="0">
            <a:spAutoFit/>
          </a:bodyPr>
          <a:lstStyle/>
          <a:p>
            <a:r>
              <a:rPr lang="zh-CN" altLang="en-US" dirty="0" smtClean="0">
                <a:latin typeface="Times New Roman" pitchFamily="18" charset="0"/>
                <a:ea typeface="楷体_GB2312" pitchFamily="49" charset="-122"/>
                <a:cs typeface="Times New Roman" pitchFamily="18" charset="0"/>
              </a:rPr>
              <a:t>面对的总融资成本：</a:t>
            </a:r>
            <a:r>
              <a:rPr lang="en-US" altLang="zh-CN" dirty="0" smtClean="0">
                <a:latin typeface="Times New Roman" pitchFamily="18" charset="0"/>
                <a:ea typeface="楷体_GB2312" pitchFamily="49" charset="-122"/>
                <a:cs typeface="Times New Roman" pitchFamily="18" charset="0"/>
              </a:rPr>
              <a:t>LIBOR+5.3%</a:t>
            </a:r>
            <a:endParaRPr lang="zh-CN" altLang="en-US" dirty="0">
              <a:latin typeface="Times New Roman" pitchFamily="18" charset="0"/>
              <a:ea typeface="楷体_GB2312" pitchFamily="49" charset="-122"/>
              <a:cs typeface="Times New Roman" pitchFamily="18" charset="0"/>
            </a:endParaRPr>
          </a:p>
        </p:txBody>
      </p:sp>
      <p:sp>
        <p:nvSpPr>
          <p:cNvPr id="35" name="右大括号 34"/>
          <p:cNvSpPr/>
          <p:nvPr/>
        </p:nvSpPr>
        <p:spPr bwMode="auto">
          <a:xfrm>
            <a:off x="8100392" y="1124744"/>
            <a:ext cx="432048" cy="1728192"/>
          </a:xfrm>
          <a:prstGeom prst="rightBrac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36" name="TextBox 35"/>
          <p:cNvSpPr txBox="1"/>
          <p:nvPr/>
        </p:nvSpPr>
        <p:spPr>
          <a:xfrm>
            <a:off x="8388424" y="1196752"/>
            <a:ext cx="1047723" cy="1754326"/>
          </a:xfrm>
          <a:prstGeom prst="rect">
            <a:avLst/>
          </a:prstGeom>
          <a:noFill/>
        </p:spPr>
        <p:txBody>
          <a:bodyPr wrap="square" rtlCol="0">
            <a:spAutoFit/>
          </a:bodyPr>
          <a:lstStyle/>
          <a:p>
            <a:r>
              <a:rPr lang="zh-CN" altLang="en-US" dirty="0" smtClean="0">
                <a:latin typeface="Times New Roman" pitchFamily="18" charset="0"/>
                <a:ea typeface="楷体_GB2312" pitchFamily="49" charset="-122"/>
                <a:cs typeface="Times New Roman" pitchFamily="18" charset="0"/>
              </a:rPr>
              <a:t>合作降低融资成本</a:t>
            </a:r>
            <a:r>
              <a:rPr lang="en-US" altLang="zh-CN" dirty="0" smtClean="0">
                <a:latin typeface="Times New Roman" pitchFamily="18" charset="0"/>
                <a:ea typeface="楷体_GB2312" pitchFamily="49" charset="-122"/>
                <a:cs typeface="Times New Roman" pitchFamily="18" charset="0"/>
              </a:rPr>
              <a:t>0.4%</a:t>
            </a:r>
            <a:r>
              <a:rPr lang="zh-CN" altLang="en-US" dirty="0" smtClean="0">
                <a:latin typeface="Times New Roman" pitchFamily="18" charset="0"/>
                <a:ea typeface="楷体_GB2312" pitchFamily="49" charset="-122"/>
                <a:cs typeface="Times New Roman" pitchFamily="18" charset="0"/>
              </a:rPr>
              <a:t>，并</a:t>
            </a:r>
            <a:r>
              <a:rPr lang="zh-CN" altLang="en-US" b="1" dirty="0" smtClean="0">
                <a:solidFill>
                  <a:srgbClr val="FF0000"/>
                </a:solidFill>
                <a:latin typeface="Times New Roman" pitchFamily="18" charset="0"/>
                <a:ea typeface="楷体_GB2312" pitchFamily="49" charset="-122"/>
                <a:cs typeface="Times New Roman" pitchFamily="18" charset="0"/>
              </a:rPr>
              <a:t>瓜分收益</a:t>
            </a:r>
            <a:endParaRPr lang="zh-CN" altLang="en-US" b="1" dirty="0">
              <a:solidFill>
                <a:srgbClr val="FF0000"/>
              </a:solidFill>
              <a:latin typeface="Times New Roman" pitchFamily="18" charset="0"/>
              <a:ea typeface="楷体_GB2312" pitchFamily="49" charset="-122"/>
              <a:cs typeface="Times New Roman" pitchFamily="18" charset="0"/>
            </a:endParaRPr>
          </a:p>
        </p:txBody>
      </p:sp>
      <p:cxnSp>
        <p:nvCxnSpPr>
          <p:cNvPr id="39" name="直接箭头连接符 2"/>
          <p:cNvCxnSpPr>
            <a:cxnSpLocks noChangeShapeType="1"/>
          </p:cNvCxnSpPr>
          <p:nvPr/>
        </p:nvCxnSpPr>
        <p:spPr bwMode="auto">
          <a:xfrm rot="10800000" flipH="1">
            <a:off x="7020272" y="4797152"/>
            <a:ext cx="1295849" cy="1588"/>
          </a:xfrm>
          <a:prstGeom prst="straightConnector1">
            <a:avLst/>
          </a:prstGeom>
          <a:noFill/>
          <a:ln w="9525" algn="ctr">
            <a:solidFill>
              <a:srgbClr val="000000"/>
            </a:solidFill>
            <a:miter lim="800000"/>
            <a:headEnd/>
            <a:tailEnd type="arrow" w="med" len="med"/>
          </a:ln>
        </p:spPr>
      </p:cxnSp>
      <p:cxnSp>
        <p:nvCxnSpPr>
          <p:cNvPr id="40" name="直接箭头连接符 2"/>
          <p:cNvCxnSpPr>
            <a:cxnSpLocks noChangeShapeType="1"/>
          </p:cNvCxnSpPr>
          <p:nvPr/>
        </p:nvCxnSpPr>
        <p:spPr bwMode="auto">
          <a:xfrm flipH="1">
            <a:off x="3851921" y="4797152"/>
            <a:ext cx="1080119" cy="1"/>
          </a:xfrm>
          <a:prstGeom prst="straightConnector1">
            <a:avLst/>
          </a:prstGeom>
          <a:noFill/>
          <a:ln w="9525" algn="ctr">
            <a:solidFill>
              <a:srgbClr val="000000"/>
            </a:solidFill>
            <a:miter lim="800000"/>
            <a:headEnd/>
            <a:tailEnd type="arrow" w="med" len="med"/>
          </a:ln>
        </p:spPr>
      </p:cxnSp>
      <p:sp>
        <p:nvSpPr>
          <p:cNvPr id="45" name="矩形 44"/>
          <p:cNvSpPr/>
          <p:nvPr/>
        </p:nvSpPr>
        <p:spPr bwMode="auto">
          <a:xfrm>
            <a:off x="179512" y="4221088"/>
            <a:ext cx="648072" cy="1296144"/>
          </a:xfrm>
          <a:prstGeom prst="rect">
            <a:avLst/>
          </a:prstGeom>
          <a:solidFill>
            <a:srgbClr val="FFFF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46" name="TextBox 45"/>
          <p:cNvSpPr txBox="1"/>
          <p:nvPr/>
        </p:nvSpPr>
        <p:spPr>
          <a:xfrm>
            <a:off x="323528" y="4437112"/>
            <a:ext cx="432048" cy="923330"/>
          </a:xfrm>
          <a:prstGeom prst="rect">
            <a:avLst/>
          </a:prstGeom>
          <a:noFill/>
        </p:spPr>
        <p:txBody>
          <a:bodyPr wrap="square" rtlCol="0">
            <a:spAutoFit/>
          </a:bodyPr>
          <a:lstStyle/>
          <a:p>
            <a:r>
              <a:rPr lang="zh-CN" altLang="en-US" dirty="0" smtClean="0">
                <a:latin typeface="Times New Roman" pitchFamily="18" charset="0"/>
                <a:ea typeface="楷体_GB2312" pitchFamily="49" charset="-122"/>
                <a:cs typeface="Times New Roman" pitchFamily="18" charset="0"/>
              </a:rPr>
              <a:t>银行   </a:t>
            </a:r>
            <a:r>
              <a:rPr lang="en-US" altLang="zh-CN" dirty="0" smtClean="0">
                <a:latin typeface="Times New Roman" pitchFamily="18" charset="0"/>
                <a:ea typeface="楷体_GB2312" pitchFamily="49" charset="-122"/>
                <a:cs typeface="Times New Roman" pitchFamily="18" charset="0"/>
              </a:rPr>
              <a:t>A</a:t>
            </a:r>
            <a:endParaRPr lang="zh-CN" altLang="en-US" dirty="0">
              <a:latin typeface="Times New Roman" pitchFamily="18" charset="0"/>
              <a:ea typeface="楷体_GB2312" pitchFamily="49" charset="-122"/>
              <a:cs typeface="Times New Roman" pitchFamily="18" charset="0"/>
            </a:endParaRPr>
          </a:p>
        </p:txBody>
      </p:sp>
      <p:sp>
        <p:nvSpPr>
          <p:cNvPr id="47" name="下箭头 46"/>
          <p:cNvSpPr/>
          <p:nvPr/>
        </p:nvSpPr>
        <p:spPr bwMode="auto">
          <a:xfrm>
            <a:off x="2843808" y="5013176"/>
            <a:ext cx="216024" cy="288032"/>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48" name="TextBox 47"/>
          <p:cNvSpPr txBox="1"/>
          <p:nvPr/>
        </p:nvSpPr>
        <p:spPr>
          <a:xfrm>
            <a:off x="1331640" y="5301208"/>
            <a:ext cx="2743059" cy="369332"/>
          </a:xfrm>
          <a:prstGeom prst="rect">
            <a:avLst/>
          </a:prstGeom>
          <a:noFill/>
        </p:spPr>
        <p:txBody>
          <a:bodyPr wrap="none" rtlCol="0">
            <a:spAutoFit/>
          </a:bodyPr>
          <a:lstStyle/>
          <a:p>
            <a:r>
              <a:rPr lang="zh-CN" altLang="en-US" dirty="0" smtClean="0">
                <a:latin typeface="Times New Roman" pitchFamily="18" charset="0"/>
                <a:ea typeface="楷体_GB2312" pitchFamily="49" charset="-122"/>
                <a:cs typeface="Times New Roman" pitchFamily="18" charset="0"/>
              </a:rPr>
              <a:t>总融资成本：</a:t>
            </a:r>
            <a:r>
              <a:rPr lang="en-US" altLang="zh-CN" dirty="0" smtClean="0">
                <a:latin typeface="Times New Roman" pitchFamily="18" charset="0"/>
                <a:ea typeface="楷体_GB2312" pitchFamily="49" charset="-122"/>
                <a:cs typeface="Times New Roman" pitchFamily="18" charset="0"/>
              </a:rPr>
              <a:t>Libor+0.2%</a:t>
            </a:r>
            <a:endParaRPr lang="zh-CN" altLang="en-US" dirty="0">
              <a:latin typeface="Times New Roman" pitchFamily="18" charset="0"/>
              <a:ea typeface="楷体_GB2312" pitchFamily="49" charset="-122"/>
              <a:cs typeface="Times New Roman" pitchFamily="18" charset="0"/>
            </a:endParaRPr>
          </a:p>
        </p:txBody>
      </p:sp>
      <p:sp>
        <p:nvSpPr>
          <p:cNvPr id="49" name="下箭头 48"/>
          <p:cNvSpPr/>
          <p:nvPr/>
        </p:nvSpPr>
        <p:spPr bwMode="auto">
          <a:xfrm>
            <a:off x="6012160" y="5013176"/>
            <a:ext cx="216024" cy="288032"/>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50" name="TextBox 49"/>
          <p:cNvSpPr txBox="1"/>
          <p:nvPr/>
        </p:nvSpPr>
        <p:spPr>
          <a:xfrm>
            <a:off x="5148064" y="5229200"/>
            <a:ext cx="2095445" cy="369332"/>
          </a:xfrm>
          <a:prstGeom prst="rect">
            <a:avLst/>
          </a:prstGeom>
          <a:noFill/>
        </p:spPr>
        <p:txBody>
          <a:bodyPr wrap="none" rtlCol="0">
            <a:spAutoFit/>
          </a:bodyPr>
          <a:lstStyle/>
          <a:p>
            <a:r>
              <a:rPr lang="zh-CN" altLang="en-US" dirty="0" smtClean="0">
                <a:latin typeface="Times New Roman" pitchFamily="18" charset="0"/>
                <a:ea typeface="楷体_GB2312" pitchFamily="49" charset="-122"/>
                <a:cs typeface="Times New Roman" pitchFamily="18" charset="0"/>
              </a:rPr>
              <a:t>总融资成本：</a:t>
            </a:r>
            <a:r>
              <a:rPr lang="en-US" altLang="zh-CN" dirty="0" smtClean="0">
                <a:latin typeface="Times New Roman" pitchFamily="18" charset="0"/>
                <a:ea typeface="楷体_GB2312" pitchFamily="49" charset="-122"/>
                <a:cs typeface="Times New Roman" pitchFamily="18" charset="0"/>
              </a:rPr>
              <a:t>5.1%</a:t>
            </a:r>
            <a:endParaRPr lang="zh-CN" altLang="en-US" dirty="0">
              <a:latin typeface="Times New Roman" pitchFamily="18" charset="0"/>
              <a:ea typeface="楷体_GB2312" pitchFamily="49" charset="-122"/>
              <a:cs typeface="Times New Roman" pitchFamily="18" charset="0"/>
            </a:endParaRPr>
          </a:p>
        </p:txBody>
      </p:sp>
      <p:sp>
        <p:nvSpPr>
          <p:cNvPr id="51" name="任意多边形 50"/>
          <p:cNvSpPr/>
          <p:nvPr/>
        </p:nvSpPr>
        <p:spPr bwMode="auto">
          <a:xfrm>
            <a:off x="3059832" y="3285281"/>
            <a:ext cx="5096462" cy="2736007"/>
          </a:xfrm>
          <a:custGeom>
            <a:avLst/>
            <a:gdLst>
              <a:gd name="connsiteX0" fmla="*/ 0 w 5100578"/>
              <a:gd name="connsiteY0" fmla="*/ 2490486 h 2911033"/>
              <a:gd name="connsiteX1" fmla="*/ 2465408 w 5100578"/>
              <a:gd name="connsiteY1" fmla="*/ 2860876 h 2911033"/>
              <a:gd name="connsiteX2" fmla="*/ 4676173 w 5100578"/>
              <a:gd name="connsiteY2" fmla="*/ 2189544 h 2911033"/>
              <a:gd name="connsiteX3" fmla="*/ 5011838 w 5100578"/>
              <a:gd name="connsiteY3" fmla="*/ 314446 h 2911033"/>
              <a:gd name="connsiteX4" fmla="*/ 4595150 w 5100578"/>
              <a:gd name="connsiteY4" fmla="*/ 302871 h 291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0578" h="2911033">
                <a:moveTo>
                  <a:pt x="0" y="2490486"/>
                </a:moveTo>
                <a:cubicBezTo>
                  <a:pt x="843023" y="2700759"/>
                  <a:pt x="1686046" y="2911033"/>
                  <a:pt x="2465408" y="2860876"/>
                </a:cubicBezTo>
                <a:cubicBezTo>
                  <a:pt x="3244770" y="2810719"/>
                  <a:pt x="4251768" y="2613949"/>
                  <a:pt x="4676173" y="2189544"/>
                </a:cubicBezTo>
                <a:cubicBezTo>
                  <a:pt x="5100578" y="1765139"/>
                  <a:pt x="5025342" y="628892"/>
                  <a:pt x="5011838" y="314446"/>
                </a:cubicBezTo>
                <a:cubicBezTo>
                  <a:pt x="4998334" y="0"/>
                  <a:pt x="4796742" y="151435"/>
                  <a:pt x="4595150" y="302871"/>
                </a:cubicBezTo>
              </a:path>
            </a:pathLst>
          </a:custGeom>
          <a:no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52" name="任意多边形 51"/>
          <p:cNvSpPr/>
          <p:nvPr/>
        </p:nvSpPr>
        <p:spPr bwMode="auto">
          <a:xfrm>
            <a:off x="3267918" y="4221088"/>
            <a:ext cx="2744242" cy="1368152"/>
          </a:xfrm>
          <a:custGeom>
            <a:avLst/>
            <a:gdLst>
              <a:gd name="connsiteX0" fmla="*/ 2565722 w 2565722"/>
              <a:gd name="connsiteY0" fmla="*/ 1886673 h 1944546"/>
              <a:gd name="connsiteX1" fmla="*/ 1466127 w 2565722"/>
              <a:gd name="connsiteY1" fmla="*/ 1770926 h 1944546"/>
              <a:gd name="connsiteX2" fmla="*/ 88739 w 2565722"/>
              <a:gd name="connsiteY2" fmla="*/ 844952 h 1944546"/>
              <a:gd name="connsiteX3" fmla="*/ 933691 w 2565722"/>
              <a:gd name="connsiteY3" fmla="*/ 0 h 1944546"/>
            </a:gdLst>
            <a:ahLst/>
            <a:cxnLst>
              <a:cxn ang="0">
                <a:pos x="connsiteX0" y="connsiteY0"/>
              </a:cxn>
              <a:cxn ang="0">
                <a:pos x="connsiteX1" y="connsiteY1"/>
              </a:cxn>
              <a:cxn ang="0">
                <a:pos x="connsiteX2" y="connsiteY2"/>
              </a:cxn>
              <a:cxn ang="0">
                <a:pos x="connsiteX3" y="connsiteY3"/>
              </a:cxn>
            </a:cxnLst>
            <a:rect l="l" t="t" r="r" b="b"/>
            <a:pathLst>
              <a:path w="2565722" h="1944546">
                <a:moveTo>
                  <a:pt x="2565722" y="1886673"/>
                </a:moveTo>
                <a:cubicBezTo>
                  <a:pt x="2222339" y="1915609"/>
                  <a:pt x="1878957" y="1944546"/>
                  <a:pt x="1466127" y="1770926"/>
                </a:cubicBezTo>
                <a:cubicBezTo>
                  <a:pt x="1053297" y="1597306"/>
                  <a:pt x="177478" y="1140106"/>
                  <a:pt x="88739" y="844952"/>
                </a:cubicBezTo>
                <a:cubicBezTo>
                  <a:pt x="0" y="549798"/>
                  <a:pt x="466845" y="274899"/>
                  <a:pt x="933691" y="0"/>
                </a:cubicBezTo>
              </a:path>
            </a:pathLst>
          </a:custGeom>
          <a:no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53" name="矩形 52"/>
          <p:cNvSpPr/>
          <p:nvPr/>
        </p:nvSpPr>
        <p:spPr bwMode="auto">
          <a:xfrm>
            <a:off x="8316416" y="4149080"/>
            <a:ext cx="648072" cy="1296144"/>
          </a:xfrm>
          <a:prstGeom prst="rect">
            <a:avLst/>
          </a:prstGeom>
          <a:solidFill>
            <a:srgbClr val="FFFF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54" name="TextBox 53"/>
          <p:cNvSpPr txBox="1"/>
          <p:nvPr/>
        </p:nvSpPr>
        <p:spPr>
          <a:xfrm>
            <a:off x="8388424" y="4293096"/>
            <a:ext cx="432048" cy="923330"/>
          </a:xfrm>
          <a:prstGeom prst="rect">
            <a:avLst/>
          </a:prstGeom>
          <a:noFill/>
        </p:spPr>
        <p:txBody>
          <a:bodyPr wrap="square" rtlCol="0">
            <a:spAutoFit/>
          </a:bodyPr>
          <a:lstStyle/>
          <a:p>
            <a:r>
              <a:rPr lang="zh-CN" altLang="en-US" dirty="0" smtClean="0">
                <a:latin typeface="Times New Roman" pitchFamily="18" charset="0"/>
                <a:ea typeface="楷体_GB2312" pitchFamily="49" charset="-122"/>
                <a:cs typeface="Times New Roman" pitchFamily="18" charset="0"/>
              </a:rPr>
              <a:t>银行   </a:t>
            </a:r>
            <a:r>
              <a:rPr lang="en-US" altLang="zh-CN" dirty="0" smtClean="0">
                <a:latin typeface="Times New Roman" pitchFamily="18" charset="0"/>
                <a:ea typeface="楷体_GB2312" pitchFamily="49" charset="-122"/>
                <a:cs typeface="Times New Roman" pitchFamily="18" charset="0"/>
              </a:rPr>
              <a:t>B</a:t>
            </a:r>
            <a:endParaRPr lang="zh-CN" altLang="en-US" dirty="0">
              <a:latin typeface="Times New Roman" pitchFamily="18" charset="0"/>
              <a:ea typeface="楷体_GB2312" pitchFamily="49" charset="-122"/>
              <a:cs typeface="Times New Roman" pitchFamily="18" charset="0"/>
            </a:endParaRPr>
          </a:p>
        </p:txBody>
      </p:sp>
      <p:sp>
        <p:nvSpPr>
          <p:cNvPr id="55" name="椭圆 54"/>
          <p:cNvSpPr/>
          <p:nvPr/>
        </p:nvSpPr>
        <p:spPr bwMode="auto">
          <a:xfrm>
            <a:off x="3707904" y="4293096"/>
            <a:ext cx="1440160" cy="1152128"/>
          </a:xfrm>
          <a:prstGeom prst="ellipse">
            <a:avLst/>
          </a:prstGeom>
          <a:noFill/>
          <a:ln w="10160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56" name="下箭头 55"/>
          <p:cNvSpPr/>
          <p:nvPr/>
        </p:nvSpPr>
        <p:spPr bwMode="auto">
          <a:xfrm>
            <a:off x="4427984" y="5445224"/>
            <a:ext cx="216024" cy="1080120"/>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57" name="TextBox 56"/>
          <p:cNvSpPr txBox="1"/>
          <p:nvPr/>
        </p:nvSpPr>
        <p:spPr>
          <a:xfrm>
            <a:off x="3779912" y="6334780"/>
            <a:ext cx="1620957" cy="523220"/>
          </a:xfrm>
          <a:prstGeom prst="rect">
            <a:avLst/>
          </a:prstGeom>
          <a:noFill/>
        </p:spPr>
        <p:txBody>
          <a:bodyPr wrap="none" rtlCol="0">
            <a:spAutoFit/>
          </a:bodyPr>
          <a:lstStyle/>
          <a:p>
            <a:r>
              <a:rPr lang="zh-CN" altLang="en-US" sz="2800" b="1" dirty="0" smtClean="0">
                <a:latin typeface="Times New Roman" pitchFamily="18" charset="0"/>
                <a:ea typeface="楷体_GB2312" pitchFamily="49" charset="-122"/>
                <a:cs typeface="Times New Roman" pitchFamily="18" charset="0"/>
              </a:rPr>
              <a:t>利率互换</a:t>
            </a:r>
            <a:endParaRPr lang="zh-CN" altLang="en-US" sz="2800" b="1" dirty="0">
              <a:latin typeface="Times New Roman" pitchFamily="18" charset="0"/>
              <a:ea typeface="楷体_GB2312"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9"/>
          <p:cNvSpPr txBox="1">
            <a:spLocks noChangeArrowheads="1"/>
          </p:cNvSpPr>
          <p:nvPr/>
        </p:nvSpPr>
        <p:spPr bwMode="auto">
          <a:xfrm>
            <a:off x="3779912" y="4437112"/>
            <a:ext cx="1588897" cy="369332"/>
          </a:xfrm>
          <a:prstGeom prst="rect">
            <a:avLst/>
          </a:prstGeom>
          <a:noFill/>
          <a:ln w="9525">
            <a:noFill/>
            <a:miter lim="800000"/>
            <a:headEnd/>
            <a:tailEnd/>
          </a:ln>
        </p:spPr>
        <p:txBody>
          <a:bodyPr wrap="none">
            <a:spAutoFit/>
          </a:bodyPr>
          <a:lstStyle/>
          <a:p>
            <a:r>
              <a:rPr lang="zh-CN" altLang="en-US" dirty="0" smtClean="0">
                <a:latin typeface="Times New Roman" pitchFamily="18" charset="0"/>
                <a:ea typeface="楷体_GB2312" pitchFamily="49" charset="-122"/>
                <a:cs typeface="Times New Roman" pitchFamily="18" charset="0"/>
              </a:rPr>
              <a:t>美元（</a:t>
            </a:r>
            <a:r>
              <a:rPr lang="en-US" altLang="zh-CN" dirty="0" smtClean="0">
                <a:latin typeface="Times New Roman" pitchFamily="18" charset="0"/>
                <a:ea typeface="楷体_GB2312" pitchFamily="49" charset="-122"/>
                <a:cs typeface="Times New Roman" pitchFamily="18" charset="0"/>
              </a:rPr>
              <a:t>5.4%</a:t>
            </a:r>
            <a:r>
              <a:rPr lang="zh-CN" altLang="en-US" dirty="0" smtClean="0">
                <a:latin typeface="Times New Roman" pitchFamily="18" charset="0"/>
                <a:ea typeface="楷体_GB2312" pitchFamily="49" charset="-122"/>
                <a:cs typeface="Times New Roman" pitchFamily="18" charset="0"/>
              </a:rPr>
              <a:t>）</a:t>
            </a:r>
            <a:endParaRPr lang="zh-CN" altLang="en-US" dirty="0">
              <a:latin typeface="Times New Roman" pitchFamily="18" charset="0"/>
              <a:ea typeface="楷体_GB2312" pitchFamily="49" charset="-122"/>
              <a:cs typeface="Times New Roman" pitchFamily="18" charset="0"/>
            </a:endParaRPr>
          </a:p>
        </p:txBody>
      </p:sp>
      <p:grpSp>
        <p:nvGrpSpPr>
          <p:cNvPr id="2" name="组合 25"/>
          <p:cNvGrpSpPr>
            <a:grpSpLocks/>
          </p:cNvGrpSpPr>
          <p:nvPr/>
        </p:nvGrpSpPr>
        <p:grpSpPr bwMode="auto">
          <a:xfrm>
            <a:off x="827584" y="4437112"/>
            <a:ext cx="7567025" cy="873388"/>
            <a:chOff x="214282" y="1071546"/>
            <a:chExt cx="9177461" cy="1023662"/>
          </a:xfrm>
        </p:grpSpPr>
        <p:cxnSp>
          <p:nvCxnSpPr>
            <p:cNvPr id="18" name="直接箭头连接符 2"/>
            <p:cNvCxnSpPr>
              <a:cxnSpLocks noChangeShapeType="1"/>
            </p:cNvCxnSpPr>
            <p:nvPr/>
          </p:nvCxnSpPr>
          <p:spPr bwMode="auto">
            <a:xfrm rot="10800000">
              <a:off x="214282" y="1500174"/>
              <a:ext cx="1571636" cy="1588"/>
            </a:xfrm>
            <a:prstGeom prst="straightConnector1">
              <a:avLst/>
            </a:prstGeom>
            <a:noFill/>
            <a:ln w="9525" algn="ctr">
              <a:solidFill>
                <a:srgbClr val="000000"/>
              </a:solidFill>
              <a:miter lim="800000"/>
              <a:headEnd/>
              <a:tailEnd type="arrow" w="med" len="med"/>
            </a:ln>
          </p:spPr>
        </p:cxnSp>
        <p:sp>
          <p:nvSpPr>
            <p:cNvPr id="19" name="TextBox 18"/>
            <p:cNvSpPr txBox="1"/>
            <p:nvPr/>
          </p:nvSpPr>
          <p:spPr>
            <a:xfrm>
              <a:off x="1785913" y="1285805"/>
              <a:ext cx="2071694" cy="432879"/>
            </a:xfrm>
            <a:prstGeom prst="rect">
              <a:avLst/>
            </a:prstGeom>
            <a:solidFill>
              <a:srgbClr val="FFFFFF"/>
            </a:solidFill>
            <a:ln w="25400" cap="flat" cmpd="sng" algn="ctr">
              <a:solidFill>
                <a:srgbClr val="000000"/>
              </a:solidFill>
              <a:prstDash val="soli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cs typeface="Times New Roman" pitchFamily="18" charset="0"/>
                </a:rPr>
                <a:t>通用电气</a:t>
              </a:r>
              <a:endParaRPr kumimoji="0" lang="zh-CN" altLang="en-US" sz="1800" b="0" i="0" u="none" strike="noStrike" kern="0" cap="none" spc="0" normalizeH="0" baseline="0" noProof="0" dirty="0">
                <a:ln>
                  <a:noFill/>
                </a:ln>
                <a:solidFill>
                  <a:srgbClr val="000000"/>
                </a:solidFill>
                <a:effectLst/>
                <a:uLnTx/>
                <a:uFillTx/>
                <a:latin typeface="Times New Roman" pitchFamily="18" charset="0"/>
                <a:ea typeface="楷体_GB2312" pitchFamily="49" charset="-122"/>
                <a:cs typeface="Times New Roman" pitchFamily="18" charset="0"/>
              </a:endParaRPr>
            </a:p>
          </p:txBody>
        </p:sp>
        <p:cxnSp>
          <p:nvCxnSpPr>
            <p:cNvPr id="20" name="直接箭头连接符 5"/>
            <p:cNvCxnSpPr>
              <a:cxnSpLocks noChangeShapeType="1"/>
            </p:cNvCxnSpPr>
            <p:nvPr/>
          </p:nvCxnSpPr>
          <p:spPr bwMode="auto">
            <a:xfrm>
              <a:off x="3882266" y="1575477"/>
              <a:ext cx="1428760" cy="1588"/>
            </a:xfrm>
            <a:prstGeom prst="straightConnector1">
              <a:avLst/>
            </a:prstGeom>
            <a:noFill/>
            <a:ln w="9525" algn="ctr">
              <a:solidFill>
                <a:srgbClr val="000000"/>
              </a:solidFill>
              <a:miter lim="800000"/>
              <a:headEnd/>
              <a:tailEnd type="arrow" w="med" len="med"/>
            </a:ln>
          </p:spPr>
        </p:cxnSp>
        <p:sp>
          <p:nvSpPr>
            <p:cNvPr id="22" name="TextBox 21"/>
            <p:cNvSpPr txBox="1"/>
            <p:nvPr/>
          </p:nvSpPr>
          <p:spPr>
            <a:xfrm>
              <a:off x="5286362" y="1285807"/>
              <a:ext cx="2500319" cy="432879"/>
            </a:xfrm>
            <a:prstGeom prst="rect">
              <a:avLst/>
            </a:prstGeom>
            <a:solidFill>
              <a:srgbClr val="FFFFFF"/>
            </a:solidFill>
            <a:ln w="25400" cap="flat" cmpd="sng" algn="ctr">
              <a:solidFill>
                <a:srgbClr val="000000"/>
              </a:solidFill>
              <a:prstDash val="solid"/>
            </a:ln>
            <a:effectLst/>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cs typeface="Times New Roman" pitchFamily="18" charset="0"/>
                </a:rPr>
                <a:t>快达航空</a:t>
              </a:r>
              <a:endParaRPr kumimoji="0" lang="zh-CN" altLang="en-US" sz="1800" b="0" i="0" u="none" strike="noStrike" kern="0" cap="none" spc="0" normalizeH="0" baseline="0" noProof="0" dirty="0">
                <a:ln>
                  <a:noFill/>
                </a:ln>
                <a:solidFill>
                  <a:srgbClr val="000000"/>
                </a:solidFill>
                <a:effectLst/>
                <a:uLnTx/>
                <a:uFillTx/>
                <a:latin typeface="Times New Roman" pitchFamily="18" charset="0"/>
                <a:ea typeface="楷体_GB2312" pitchFamily="49" charset="-122"/>
                <a:cs typeface="Times New Roman" pitchFamily="18" charset="0"/>
              </a:endParaRPr>
            </a:p>
          </p:txBody>
        </p:sp>
        <p:sp>
          <p:nvSpPr>
            <p:cNvPr id="24" name="TextBox 18"/>
            <p:cNvSpPr txBox="1">
              <a:spLocks noChangeArrowheads="1"/>
            </p:cNvSpPr>
            <p:nvPr/>
          </p:nvSpPr>
          <p:spPr bwMode="auto">
            <a:xfrm>
              <a:off x="214282" y="1071546"/>
              <a:ext cx="1717081" cy="432879"/>
            </a:xfrm>
            <a:prstGeom prst="rect">
              <a:avLst/>
            </a:prstGeom>
            <a:noFill/>
            <a:ln w="9525">
              <a:noFill/>
              <a:miter lim="800000"/>
              <a:headEnd/>
              <a:tailEnd/>
            </a:ln>
          </p:spPr>
          <p:txBody>
            <a:bodyPr wrap="none">
              <a:spAutoFit/>
            </a:bodyPr>
            <a:lstStyle/>
            <a:p>
              <a:r>
                <a:rPr lang="zh-CN" altLang="en-US" dirty="0" smtClean="0">
                  <a:latin typeface="Times New Roman" pitchFamily="18" charset="0"/>
                  <a:ea typeface="楷体_GB2312" pitchFamily="49" charset="-122"/>
                  <a:cs typeface="Times New Roman" pitchFamily="18" charset="0"/>
                </a:rPr>
                <a:t>美元（</a:t>
              </a:r>
              <a:r>
                <a:rPr lang="en-US" altLang="zh-CN" dirty="0" smtClean="0">
                  <a:latin typeface="Times New Roman" pitchFamily="18" charset="0"/>
                  <a:ea typeface="楷体_GB2312" pitchFamily="49" charset="-122"/>
                  <a:cs typeface="Times New Roman" pitchFamily="18" charset="0"/>
                </a:rPr>
                <a:t>5%</a:t>
              </a:r>
              <a:r>
                <a:rPr lang="zh-CN" altLang="en-US" dirty="0" smtClean="0">
                  <a:latin typeface="Times New Roman" pitchFamily="18" charset="0"/>
                  <a:ea typeface="楷体_GB2312" pitchFamily="49" charset="-122"/>
                  <a:cs typeface="Times New Roman" pitchFamily="18" charset="0"/>
                </a:rPr>
                <a:t>）</a:t>
              </a:r>
              <a:endParaRPr lang="zh-CN" altLang="en-US" dirty="0">
                <a:latin typeface="Times New Roman" pitchFamily="18" charset="0"/>
                <a:ea typeface="楷体_GB2312" pitchFamily="49" charset="-122"/>
                <a:cs typeface="Times New Roman" pitchFamily="18" charset="0"/>
              </a:endParaRPr>
            </a:p>
          </p:txBody>
        </p:sp>
        <p:sp>
          <p:nvSpPr>
            <p:cNvPr id="25" name="TextBox 20"/>
            <p:cNvSpPr txBox="1">
              <a:spLocks noChangeArrowheads="1"/>
            </p:cNvSpPr>
            <p:nvPr/>
          </p:nvSpPr>
          <p:spPr bwMode="auto">
            <a:xfrm>
              <a:off x="4056932" y="1647468"/>
              <a:ext cx="1927051" cy="432879"/>
            </a:xfrm>
            <a:prstGeom prst="rect">
              <a:avLst/>
            </a:prstGeom>
            <a:noFill/>
            <a:ln w="9525">
              <a:noFill/>
              <a:miter lim="800000"/>
              <a:headEnd/>
              <a:tailEnd/>
            </a:ln>
          </p:spPr>
          <p:txBody>
            <a:bodyPr wrap="none">
              <a:spAutoFit/>
            </a:bodyPr>
            <a:lstStyle/>
            <a:p>
              <a:r>
                <a:rPr lang="zh-CN" altLang="en-US" dirty="0" smtClean="0">
                  <a:latin typeface="Times New Roman" pitchFamily="18" charset="0"/>
                  <a:ea typeface="楷体_GB2312" pitchFamily="49" charset="-122"/>
                  <a:cs typeface="Times New Roman" pitchFamily="18" charset="0"/>
                </a:rPr>
                <a:t>澳元（</a:t>
              </a:r>
              <a:r>
                <a:rPr lang="en-US" altLang="zh-CN" dirty="0" smtClean="0">
                  <a:latin typeface="Times New Roman" pitchFamily="18" charset="0"/>
                  <a:ea typeface="楷体_GB2312" pitchFamily="49" charset="-122"/>
                  <a:cs typeface="Times New Roman" pitchFamily="18" charset="0"/>
                </a:rPr>
                <a:t>7.2%</a:t>
              </a:r>
              <a:r>
                <a:rPr lang="zh-CN" altLang="en-US" dirty="0" smtClean="0">
                  <a:latin typeface="Times New Roman" pitchFamily="18" charset="0"/>
                  <a:ea typeface="楷体_GB2312" pitchFamily="49" charset="-122"/>
                  <a:cs typeface="Times New Roman" pitchFamily="18" charset="0"/>
                </a:rPr>
                <a:t>）</a:t>
              </a:r>
              <a:endParaRPr lang="zh-CN" altLang="en-US" dirty="0">
                <a:latin typeface="Times New Roman" pitchFamily="18" charset="0"/>
                <a:ea typeface="楷体_GB2312" pitchFamily="49" charset="-122"/>
                <a:cs typeface="Times New Roman" pitchFamily="18" charset="0"/>
              </a:endParaRPr>
            </a:p>
          </p:txBody>
        </p:sp>
        <p:sp>
          <p:nvSpPr>
            <p:cNvPr id="26" name="TextBox 21"/>
            <p:cNvSpPr txBox="1">
              <a:spLocks noChangeArrowheads="1"/>
            </p:cNvSpPr>
            <p:nvPr/>
          </p:nvSpPr>
          <p:spPr bwMode="auto">
            <a:xfrm>
              <a:off x="7462917" y="1662329"/>
              <a:ext cx="1928826" cy="432879"/>
            </a:xfrm>
            <a:prstGeom prst="rect">
              <a:avLst/>
            </a:prstGeom>
            <a:noFill/>
            <a:ln w="9525">
              <a:noFill/>
              <a:miter lim="800000"/>
              <a:headEnd/>
              <a:tailEnd/>
            </a:ln>
          </p:spPr>
          <p:txBody>
            <a:bodyPr>
              <a:spAutoFit/>
            </a:bodyPr>
            <a:lstStyle/>
            <a:p>
              <a:r>
                <a:rPr lang="zh-CN" altLang="en-US" dirty="0" smtClean="0">
                  <a:latin typeface="Times New Roman" pitchFamily="18" charset="0"/>
                  <a:ea typeface="楷体_GB2312" pitchFamily="49" charset="-122"/>
                  <a:cs typeface="Times New Roman" pitchFamily="18" charset="0"/>
                </a:rPr>
                <a:t>澳元（</a:t>
              </a:r>
              <a:r>
                <a:rPr lang="en-US" altLang="zh-CN" dirty="0" smtClean="0">
                  <a:latin typeface="Times New Roman" pitchFamily="18" charset="0"/>
                  <a:ea typeface="楷体_GB2312" pitchFamily="49" charset="-122"/>
                  <a:cs typeface="Times New Roman" pitchFamily="18" charset="0"/>
                </a:rPr>
                <a:t>8%</a:t>
              </a:r>
              <a:r>
                <a:rPr lang="zh-CN" altLang="en-US" dirty="0" smtClean="0">
                  <a:latin typeface="Times New Roman" pitchFamily="18" charset="0"/>
                  <a:ea typeface="楷体_GB2312" pitchFamily="49" charset="-122"/>
                  <a:cs typeface="Times New Roman" pitchFamily="18" charset="0"/>
                </a:rPr>
                <a:t>）</a:t>
              </a:r>
              <a:endParaRPr lang="zh-CN" altLang="en-US" dirty="0">
                <a:latin typeface="Times New Roman" pitchFamily="18" charset="0"/>
                <a:ea typeface="楷体_GB2312" pitchFamily="49" charset="-122"/>
                <a:cs typeface="Times New Roman" pitchFamily="18" charset="0"/>
              </a:endParaRPr>
            </a:p>
          </p:txBody>
        </p:sp>
      </p:grpSp>
      <p:sp>
        <p:nvSpPr>
          <p:cNvPr id="28" name="TextBox 23"/>
          <p:cNvSpPr txBox="1">
            <a:spLocks noChangeArrowheads="1"/>
          </p:cNvSpPr>
          <p:nvPr/>
        </p:nvSpPr>
        <p:spPr bwMode="auto">
          <a:xfrm>
            <a:off x="0" y="620688"/>
            <a:ext cx="9144000" cy="2369880"/>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
                <a:srgbClr val="FF0000"/>
              </a:buClr>
              <a:buSzTx/>
              <a:buFont typeface="Wingdings" pitchFamily="2" charset="2"/>
              <a:buChar char="Ø"/>
              <a:tabLst/>
              <a:defRPr/>
            </a:pPr>
            <a:r>
              <a:rPr kumimoji="0" lang="zh-CN" altLang="en-US" sz="24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融资需求</a:t>
            </a:r>
            <a:endParaRPr kumimoji="0" lang="en-US" altLang="zh-CN" sz="24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endParaRPr>
          </a:p>
          <a:p>
            <a:pPr lvl="2">
              <a:buClr>
                <a:srgbClr val="FF0000"/>
              </a:buClr>
              <a:buFont typeface="Wingdings" pitchFamily="2" charset="2"/>
              <a:buChar char="ü"/>
              <a:defRPr/>
            </a:pPr>
            <a:r>
              <a:rPr lang="zh-CN" altLang="en-US" sz="2400" kern="0" dirty="0" smtClean="0">
                <a:solidFill>
                  <a:sysClr val="windowText" lastClr="000000"/>
                </a:solidFill>
                <a:latin typeface="Times New Roman" pitchFamily="18" charset="0"/>
                <a:ea typeface="楷体_GB2312" pitchFamily="49" charset="-122"/>
                <a:cs typeface="Times New Roman" pitchFamily="18" charset="0"/>
              </a:rPr>
              <a:t>通用电器：</a:t>
            </a:r>
            <a:r>
              <a:rPr kumimoji="0" lang="zh-CN" altLang="en-US" sz="24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借澳元债务</a:t>
            </a:r>
            <a:endParaRPr kumimoji="0" lang="en-US" altLang="zh-CN" sz="24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endParaRPr>
          </a:p>
          <a:p>
            <a:pPr lvl="2">
              <a:buClr>
                <a:srgbClr val="FF0000"/>
              </a:buClr>
              <a:buFont typeface="Wingdings" pitchFamily="2" charset="2"/>
              <a:buChar char="ü"/>
              <a:defRPr/>
            </a:pPr>
            <a:r>
              <a:rPr lang="zh-CN" altLang="en-US" sz="2400" kern="0" dirty="0" smtClean="0">
                <a:solidFill>
                  <a:sysClr val="windowText" lastClr="000000"/>
                </a:solidFill>
                <a:latin typeface="Times New Roman" pitchFamily="18" charset="0"/>
                <a:ea typeface="楷体_GB2312" pitchFamily="49" charset="-122"/>
                <a:cs typeface="Times New Roman" pitchFamily="18" charset="0"/>
              </a:rPr>
              <a:t>快达航空：借美元债务</a:t>
            </a:r>
            <a:endParaRPr kumimoji="0" lang="en-US" altLang="zh-CN" sz="24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endParaRPr>
          </a:p>
          <a:p>
            <a:pPr>
              <a:buClr>
                <a:srgbClr val="FF0000"/>
              </a:buClr>
              <a:buFont typeface="Wingdings" pitchFamily="2" charset="2"/>
              <a:buChar char="Ø"/>
              <a:defRPr/>
            </a:pPr>
            <a:r>
              <a:rPr kumimoji="0" lang="zh-CN" altLang="en-US" sz="24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借债比较优势：</a:t>
            </a:r>
            <a:endParaRPr kumimoji="0" lang="en-US" altLang="zh-CN" sz="24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endParaRPr>
          </a:p>
          <a:p>
            <a:pPr lvl="2">
              <a:buClr>
                <a:srgbClr val="FF0000"/>
              </a:buClr>
              <a:buFont typeface="Wingdings" pitchFamily="2" charset="2"/>
              <a:buChar char="ü"/>
              <a:defRPr/>
            </a:pPr>
            <a:r>
              <a:rPr lang="zh-CN" altLang="en-US" sz="2400" kern="0" dirty="0" smtClean="0">
                <a:solidFill>
                  <a:sysClr val="windowText" lastClr="000000"/>
                </a:solidFill>
                <a:latin typeface="Times New Roman" pitchFamily="18" charset="0"/>
                <a:ea typeface="楷体_GB2312" pitchFamily="49" charset="-122"/>
                <a:cs typeface="Times New Roman" pitchFamily="18" charset="0"/>
              </a:rPr>
              <a:t>通用电器：借美元债务</a:t>
            </a:r>
            <a:endParaRPr lang="en-US" altLang="zh-CN" sz="2400" kern="0" dirty="0" smtClean="0">
              <a:solidFill>
                <a:sysClr val="windowText" lastClr="000000"/>
              </a:solidFill>
              <a:latin typeface="Times New Roman" pitchFamily="18" charset="0"/>
              <a:ea typeface="楷体_GB2312" pitchFamily="49" charset="-122"/>
              <a:cs typeface="Times New Roman" pitchFamily="18" charset="0"/>
            </a:endParaRPr>
          </a:p>
          <a:p>
            <a:pPr lvl="2">
              <a:buClr>
                <a:srgbClr val="FF0000"/>
              </a:buClr>
              <a:buFont typeface="Wingdings" pitchFamily="2" charset="2"/>
              <a:buChar char="ü"/>
              <a:defRPr/>
            </a:pPr>
            <a:r>
              <a:rPr lang="zh-CN" altLang="en-US" sz="2400" kern="0" dirty="0" smtClean="0">
                <a:solidFill>
                  <a:sysClr val="windowText" lastClr="000000"/>
                </a:solidFill>
                <a:latin typeface="Times New Roman" pitchFamily="18" charset="0"/>
                <a:ea typeface="楷体_GB2312" pitchFamily="49" charset="-122"/>
                <a:cs typeface="Times New Roman" pitchFamily="18" charset="0"/>
              </a:rPr>
              <a:t>快达航空：借澳元债务</a:t>
            </a:r>
            <a:endParaRPr kumimoji="0" lang="en-US" altLang="zh-CN" sz="2400" b="1" i="0" u="none" strike="noStrike" kern="0" cap="none" spc="0" normalizeH="0" baseline="0" noProof="0" dirty="0">
              <a:ln>
                <a:noFill/>
              </a:ln>
              <a:solidFill>
                <a:srgbClr val="FF0000"/>
              </a:solidFill>
              <a:effectLst/>
              <a:uLnTx/>
              <a:uFillTx/>
              <a:latin typeface="Times New Roman" pitchFamily="18" charset="0"/>
              <a:ea typeface="楷体_GB2312" pitchFamily="49" charset="-122"/>
              <a:cs typeface="Times New Roman" pitchFamily="18" charset="0"/>
            </a:endParaRPr>
          </a:p>
        </p:txBody>
      </p:sp>
      <p:sp>
        <p:nvSpPr>
          <p:cNvPr id="29" name="TextBox 24"/>
          <p:cNvSpPr txBox="1">
            <a:spLocks noChangeArrowheads="1"/>
          </p:cNvSpPr>
          <p:nvPr/>
        </p:nvSpPr>
        <p:spPr bwMode="auto">
          <a:xfrm>
            <a:off x="3491880" y="0"/>
            <a:ext cx="2348720" cy="523220"/>
          </a:xfrm>
          <a:prstGeom prst="rect">
            <a:avLst/>
          </a:prstGeom>
          <a:noFill/>
          <a:ln w="9525">
            <a:noFill/>
            <a:miter lim="800000"/>
            <a:headEnd/>
            <a:tailEnd/>
          </a:ln>
        </p:spPr>
        <p:txBody>
          <a:bodyPr wrap="none">
            <a:spAutoFit/>
          </a:bodyPr>
          <a:lstStyle/>
          <a:p>
            <a:pPr algn="ctr"/>
            <a:r>
              <a:rPr lang="zh-CN" altLang="en-US" sz="2800" b="1" dirty="0" smtClean="0">
                <a:solidFill>
                  <a:srgbClr val="C00000"/>
                </a:solidFill>
                <a:latin typeface="Times New Roman" pitchFamily="18" charset="0"/>
                <a:ea typeface="楷体_GB2312" pitchFamily="49" charset="-122"/>
                <a:cs typeface="Times New Roman" pitchFamily="18" charset="0"/>
              </a:rPr>
              <a:t>货币互换</a:t>
            </a:r>
            <a:r>
              <a:rPr lang="zh-CN" altLang="en-US" sz="2800" b="1" dirty="0">
                <a:solidFill>
                  <a:srgbClr val="C00000"/>
                </a:solidFill>
                <a:latin typeface="Times New Roman" pitchFamily="18" charset="0"/>
                <a:ea typeface="楷体_GB2312" pitchFamily="49" charset="-122"/>
                <a:cs typeface="Times New Roman" pitchFamily="18" charset="0"/>
              </a:rPr>
              <a:t>实例</a:t>
            </a:r>
          </a:p>
        </p:txBody>
      </p:sp>
      <p:graphicFrame>
        <p:nvGraphicFramePr>
          <p:cNvPr id="30" name="表格 29"/>
          <p:cNvGraphicFramePr>
            <a:graphicFrameLocks noGrp="1"/>
          </p:cNvGraphicFramePr>
          <p:nvPr/>
        </p:nvGraphicFramePr>
        <p:xfrm>
          <a:off x="1547664" y="3068960"/>
          <a:ext cx="6096000" cy="1107440"/>
        </p:xfrm>
        <a:graphic>
          <a:graphicData uri="http://schemas.openxmlformats.org/drawingml/2006/table">
            <a:tbl>
              <a:tblPr firstRow="1" bandRow="1">
                <a:tableStyleId>{5C22544A-7EE6-4342-B048-85BDC9FD1C3A}</a:tableStyleId>
              </a:tblPr>
              <a:tblGrid>
                <a:gridCol w="2032000"/>
                <a:gridCol w="2032000"/>
                <a:gridCol w="2032000"/>
              </a:tblGrid>
              <a:tr h="360040">
                <a:tc>
                  <a:txBody>
                    <a:bodyPr/>
                    <a:lstStyle/>
                    <a:p>
                      <a:endParaRPr lang="zh-CN" altLang="en-US" dirty="0">
                        <a:solidFill>
                          <a:srgbClr val="FFFFFF"/>
                        </a:solidFill>
                      </a:endParaRPr>
                    </a:p>
                  </a:txBody>
                  <a:tcPr>
                    <a:solidFill>
                      <a:srgbClr val="002060"/>
                    </a:solidFill>
                  </a:tcPr>
                </a:tc>
                <a:tc>
                  <a:txBody>
                    <a:bodyPr/>
                    <a:lstStyle/>
                    <a:p>
                      <a:pPr algn="ctr"/>
                      <a:r>
                        <a:rPr lang="en-US" altLang="zh-CN" dirty="0" smtClean="0">
                          <a:solidFill>
                            <a:srgbClr val="FFFFFF"/>
                          </a:solidFill>
                        </a:rPr>
                        <a:t>USD</a:t>
                      </a:r>
                      <a:endParaRPr lang="zh-CN" altLang="en-US" dirty="0">
                        <a:solidFill>
                          <a:srgbClr val="FFFFFF"/>
                        </a:solidFill>
                      </a:endParaRPr>
                    </a:p>
                  </a:txBody>
                  <a:tcPr>
                    <a:solidFill>
                      <a:srgbClr val="002060"/>
                    </a:solidFill>
                  </a:tcPr>
                </a:tc>
                <a:tc>
                  <a:txBody>
                    <a:bodyPr/>
                    <a:lstStyle/>
                    <a:p>
                      <a:pPr algn="ctr"/>
                      <a:r>
                        <a:rPr lang="en-US" altLang="zh-CN" dirty="0" smtClean="0">
                          <a:solidFill>
                            <a:srgbClr val="FFFFFF"/>
                          </a:solidFill>
                        </a:rPr>
                        <a:t>AUD</a:t>
                      </a:r>
                      <a:endParaRPr lang="zh-CN" altLang="en-US" dirty="0">
                        <a:solidFill>
                          <a:srgbClr val="FFFFFF"/>
                        </a:solidFill>
                      </a:endParaRPr>
                    </a:p>
                  </a:txBody>
                  <a:tcPr>
                    <a:solidFill>
                      <a:srgbClr val="002060"/>
                    </a:solidFill>
                  </a:tcPr>
                </a:tc>
              </a:tr>
              <a:tr h="370840">
                <a:tc>
                  <a:txBody>
                    <a:bodyPr/>
                    <a:lstStyle/>
                    <a:p>
                      <a:r>
                        <a:rPr lang="zh-CN" altLang="en-US" dirty="0" smtClean="0">
                          <a:solidFill>
                            <a:srgbClr val="FFFFFF"/>
                          </a:solidFill>
                        </a:rPr>
                        <a:t>通用电气</a:t>
                      </a:r>
                      <a:endParaRPr lang="zh-CN" altLang="en-US" dirty="0">
                        <a:solidFill>
                          <a:srgbClr val="FFFFFF"/>
                        </a:solidFill>
                      </a:endParaRPr>
                    </a:p>
                  </a:txBody>
                  <a:tcPr>
                    <a:solidFill>
                      <a:srgbClr val="002060"/>
                    </a:solidFill>
                  </a:tcPr>
                </a:tc>
                <a:tc>
                  <a:txBody>
                    <a:bodyPr/>
                    <a:lstStyle/>
                    <a:p>
                      <a:pPr algn="ctr"/>
                      <a:r>
                        <a:rPr lang="en-US" altLang="zh-CN" dirty="0" smtClean="0">
                          <a:solidFill>
                            <a:srgbClr val="FFFFFF"/>
                          </a:solidFill>
                        </a:rPr>
                        <a:t>5.0%</a:t>
                      </a:r>
                      <a:endParaRPr lang="zh-CN" altLang="en-US" dirty="0">
                        <a:solidFill>
                          <a:srgbClr val="FFFFFF"/>
                        </a:solidFill>
                      </a:endParaRPr>
                    </a:p>
                  </a:txBody>
                  <a:tcPr>
                    <a:solidFill>
                      <a:srgbClr val="002060"/>
                    </a:solidFill>
                  </a:tcPr>
                </a:tc>
                <a:tc>
                  <a:txBody>
                    <a:bodyPr/>
                    <a:lstStyle/>
                    <a:p>
                      <a:pPr algn="ctr"/>
                      <a:r>
                        <a:rPr lang="en-US" altLang="zh-CN" dirty="0" smtClean="0">
                          <a:solidFill>
                            <a:srgbClr val="FFFFFF"/>
                          </a:solidFill>
                        </a:rPr>
                        <a:t>7.6%</a:t>
                      </a:r>
                      <a:endParaRPr lang="zh-CN" altLang="en-US" dirty="0">
                        <a:solidFill>
                          <a:srgbClr val="FFFFFF"/>
                        </a:solidFill>
                      </a:endParaRPr>
                    </a:p>
                  </a:txBody>
                  <a:tcPr>
                    <a:solidFill>
                      <a:srgbClr val="002060"/>
                    </a:solidFill>
                  </a:tcPr>
                </a:tc>
              </a:tr>
              <a:tr h="370840">
                <a:tc>
                  <a:txBody>
                    <a:bodyPr/>
                    <a:lstStyle/>
                    <a:p>
                      <a:r>
                        <a:rPr lang="zh-CN" altLang="en-US" dirty="0" smtClean="0">
                          <a:solidFill>
                            <a:srgbClr val="FFFFFF"/>
                          </a:solidFill>
                        </a:rPr>
                        <a:t>快达航空公司</a:t>
                      </a:r>
                      <a:endParaRPr lang="zh-CN" altLang="en-US" dirty="0">
                        <a:solidFill>
                          <a:srgbClr val="FFFFFF"/>
                        </a:solidFill>
                      </a:endParaRPr>
                    </a:p>
                  </a:txBody>
                  <a:tcPr>
                    <a:solidFill>
                      <a:srgbClr val="002060"/>
                    </a:solidFill>
                  </a:tcPr>
                </a:tc>
                <a:tc>
                  <a:txBody>
                    <a:bodyPr/>
                    <a:lstStyle/>
                    <a:p>
                      <a:pPr algn="ctr"/>
                      <a:r>
                        <a:rPr lang="en-US" altLang="zh-CN" dirty="0" smtClean="0">
                          <a:solidFill>
                            <a:srgbClr val="FFFFFF"/>
                          </a:solidFill>
                        </a:rPr>
                        <a:t>7.0%</a:t>
                      </a:r>
                      <a:endParaRPr lang="zh-CN" altLang="en-US" dirty="0">
                        <a:solidFill>
                          <a:srgbClr val="FFFFFF"/>
                        </a:solidFill>
                      </a:endParaRPr>
                    </a:p>
                  </a:txBody>
                  <a:tcPr>
                    <a:solidFill>
                      <a:srgbClr val="002060"/>
                    </a:solidFill>
                  </a:tcPr>
                </a:tc>
                <a:tc>
                  <a:txBody>
                    <a:bodyPr/>
                    <a:lstStyle/>
                    <a:p>
                      <a:pPr algn="ctr"/>
                      <a:r>
                        <a:rPr lang="en-US" altLang="zh-CN" dirty="0" smtClean="0">
                          <a:solidFill>
                            <a:srgbClr val="FFFFFF"/>
                          </a:solidFill>
                        </a:rPr>
                        <a:t>8.0%</a:t>
                      </a:r>
                      <a:endParaRPr lang="zh-CN" altLang="en-US" dirty="0">
                        <a:solidFill>
                          <a:srgbClr val="FFFFFF"/>
                        </a:solidFill>
                      </a:endParaRPr>
                    </a:p>
                  </a:txBody>
                  <a:tcPr>
                    <a:solidFill>
                      <a:srgbClr val="002060"/>
                    </a:solidFill>
                  </a:tcPr>
                </a:tc>
              </a:tr>
            </a:tbl>
          </a:graphicData>
        </a:graphic>
      </p:graphicFrame>
      <p:sp>
        <p:nvSpPr>
          <p:cNvPr id="31" name="右大括号 30"/>
          <p:cNvSpPr/>
          <p:nvPr/>
        </p:nvSpPr>
        <p:spPr bwMode="auto">
          <a:xfrm>
            <a:off x="4211960" y="980728"/>
            <a:ext cx="288032" cy="792088"/>
          </a:xfrm>
          <a:prstGeom prst="rightBrac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32" name="TextBox 31"/>
          <p:cNvSpPr txBox="1"/>
          <p:nvPr/>
        </p:nvSpPr>
        <p:spPr>
          <a:xfrm>
            <a:off x="4427984" y="1196752"/>
            <a:ext cx="2858475" cy="369332"/>
          </a:xfrm>
          <a:prstGeom prst="rect">
            <a:avLst/>
          </a:prstGeom>
          <a:noFill/>
        </p:spPr>
        <p:txBody>
          <a:bodyPr wrap="none" rtlCol="0">
            <a:spAutoFit/>
          </a:bodyPr>
          <a:lstStyle/>
          <a:p>
            <a:r>
              <a:rPr lang="zh-CN" altLang="en-US" dirty="0" smtClean="0">
                <a:latin typeface="Times New Roman" pitchFamily="18" charset="0"/>
                <a:ea typeface="楷体_GB2312" pitchFamily="49" charset="-122"/>
                <a:cs typeface="Times New Roman" pitchFamily="18" charset="0"/>
              </a:rPr>
              <a:t>面对的总融资成本：</a:t>
            </a:r>
            <a:r>
              <a:rPr lang="en-US" altLang="zh-CN" dirty="0" smtClean="0">
                <a:latin typeface="Times New Roman" pitchFamily="18" charset="0"/>
                <a:ea typeface="楷体_GB2312" pitchFamily="49" charset="-122"/>
                <a:cs typeface="Times New Roman" pitchFamily="18" charset="0"/>
              </a:rPr>
              <a:t>14.6%</a:t>
            </a:r>
            <a:endParaRPr lang="zh-CN" altLang="en-US" dirty="0">
              <a:latin typeface="Times New Roman" pitchFamily="18" charset="0"/>
              <a:ea typeface="楷体_GB2312" pitchFamily="49" charset="-122"/>
              <a:cs typeface="Times New Roman" pitchFamily="18" charset="0"/>
            </a:endParaRPr>
          </a:p>
        </p:txBody>
      </p:sp>
      <p:sp>
        <p:nvSpPr>
          <p:cNvPr id="33" name="右大括号 32"/>
          <p:cNvSpPr/>
          <p:nvPr/>
        </p:nvSpPr>
        <p:spPr bwMode="auto">
          <a:xfrm>
            <a:off x="4211960" y="2060848"/>
            <a:ext cx="288032" cy="792088"/>
          </a:xfrm>
          <a:prstGeom prst="rightBrac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34" name="TextBox 33"/>
          <p:cNvSpPr txBox="1"/>
          <p:nvPr/>
        </p:nvSpPr>
        <p:spPr>
          <a:xfrm>
            <a:off x="4499992" y="2276872"/>
            <a:ext cx="2858475" cy="369332"/>
          </a:xfrm>
          <a:prstGeom prst="rect">
            <a:avLst/>
          </a:prstGeom>
          <a:noFill/>
        </p:spPr>
        <p:txBody>
          <a:bodyPr wrap="none" rtlCol="0">
            <a:spAutoFit/>
          </a:bodyPr>
          <a:lstStyle/>
          <a:p>
            <a:r>
              <a:rPr lang="zh-CN" altLang="en-US" dirty="0" smtClean="0">
                <a:latin typeface="Times New Roman" pitchFamily="18" charset="0"/>
                <a:ea typeface="楷体_GB2312" pitchFamily="49" charset="-122"/>
                <a:cs typeface="Times New Roman" pitchFamily="18" charset="0"/>
              </a:rPr>
              <a:t>面对的总融资成本：</a:t>
            </a:r>
            <a:r>
              <a:rPr lang="en-US" altLang="zh-CN" dirty="0" smtClean="0">
                <a:latin typeface="Times New Roman" pitchFamily="18" charset="0"/>
                <a:ea typeface="楷体_GB2312" pitchFamily="49" charset="-122"/>
                <a:cs typeface="Times New Roman" pitchFamily="18" charset="0"/>
              </a:rPr>
              <a:t>13.0%</a:t>
            </a:r>
            <a:endParaRPr lang="zh-CN" altLang="en-US" dirty="0">
              <a:latin typeface="Times New Roman" pitchFamily="18" charset="0"/>
              <a:ea typeface="楷体_GB2312" pitchFamily="49" charset="-122"/>
              <a:cs typeface="Times New Roman" pitchFamily="18" charset="0"/>
            </a:endParaRPr>
          </a:p>
        </p:txBody>
      </p:sp>
      <p:sp>
        <p:nvSpPr>
          <p:cNvPr id="35" name="右大括号 34"/>
          <p:cNvSpPr/>
          <p:nvPr/>
        </p:nvSpPr>
        <p:spPr bwMode="auto">
          <a:xfrm>
            <a:off x="7167380" y="1032154"/>
            <a:ext cx="432048" cy="1728192"/>
          </a:xfrm>
          <a:prstGeom prst="rightBrac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36" name="TextBox 35"/>
          <p:cNvSpPr txBox="1"/>
          <p:nvPr/>
        </p:nvSpPr>
        <p:spPr>
          <a:xfrm>
            <a:off x="7632432" y="1098610"/>
            <a:ext cx="1047723" cy="1754326"/>
          </a:xfrm>
          <a:prstGeom prst="rect">
            <a:avLst/>
          </a:prstGeom>
          <a:noFill/>
        </p:spPr>
        <p:txBody>
          <a:bodyPr wrap="square" rtlCol="0">
            <a:spAutoFit/>
          </a:bodyPr>
          <a:lstStyle/>
          <a:p>
            <a:r>
              <a:rPr lang="zh-CN" altLang="en-US" dirty="0" smtClean="0">
                <a:latin typeface="Times New Roman" pitchFamily="18" charset="0"/>
                <a:ea typeface="楷体_GB2312" pitchFamily="49" charset="-122"/>
                <a:cs typeface="Times New Roman" pitchFamily="18" charset="0"/>
              </a:rPr>
              <a:t>合作降低融资成本</a:t>
            </a:r>
            <a:r>
              <a:rPr lang="en-US" altLang="zh-CN" dirty="0" smtClean="0">
                <a:latin typeface="Times New Roman" pitchFamily="18" charset="0"/>
                <a:ea typeface="楷体_GB2312" pitchFamily="49" charset="-122"/>
                <a:cs typeface="Times New Roman" pitchFamily="18" charset="0"/>
              </a:rPr>
              <a:t>1.6%</a:t>
            </a:r>
            <a:r>
              <a:rPr lang="zh-CN" altLang="en-US" dirty="0" smtClean="0">
                <a:latin typeface="Times New Roman" pitchFamily="18" charset="0"/>
                <a:ea typeface="楷体_GB2312" pitchFamily="49" charset="-122"/>
                <a:cs typeface="Times New Roman" pitchFamily="18" charset="0"/>
              </a:rPr>
              <a:t>，并瓜分收益</a:t>
            </a:r>
            <a:endParaRPr lang="zh-CN" altLang="en-US" dirty="0">
              <a:latin typeface="Times New Roman" pitchFamily="18" charset="0"/>
              <a:ea typeface="楷体_GB2312" pitchFamily="49" charset="-122"/>
              <a:cs typeface="Times New Roman" pitchFamily="18" charset="0"/>
            </a:endParaRPr>
          </a:p>
        </p:txBody>
      </p:sp>
      <p:cxnSp>
        <p:nvCxnSpPr>
          <p:cNvPr id="39" name="直接箭头连接符 2"/>
          <p:cNvCxnSpPr>
            <a:cxnSpLocks noChangeShapeType="1"/>
          </p:cNvCxnSpPr>
          <p:nvPr/>
        </p:nvCxnSpPr>
        <p:spPr bwMode="auto">
          <a:xfrm rot="10800000" flipH="1">
            <a:off x="7020272" y="4797152"/>
            <a:ext cx="1295849" cy="1588"/>
          </a:xfrm>
          <a:prstGeom prst="straightConnector1">
            <a:avLst/>
          </a:prstGeom>
          <a:noFill/>
          <a:ln w="9525" algn="ctr">
            <a:solidFill>
              <a:srgbClr val="000000"/>
            </a:solidFill>
            <a:miter lim="800000"/>
            <a:headEnd/>
            <a:tailEnd type="arrow" w="med" len="med"/>
          </a:ln>
        </p:spPr>
      </p:cxnSp>
      <p:cxnSp>
        <p:nvCxnSpPr>
          <p:cNvPr id="40" name="直接箭头连接符 2"/>
          <p:cNvCxnSpPr>
            <a:cxnSpLocks noChangeShapeType="1"/>
          </p:cNvCxnSpPr>
          <p:nvPr/>
        </p:nvCxnSpPr>
        <p:spPr bwMode="auto">
          <a:xfrm flipH="1">
            <a:off x="3851921" y="4797152"/>
            <a:ext cx="1080119" cy="1"/>
          </a:xfrm>
          <a:prstGeom prst="straightConnector1">
            <a:avLst/>
          </a:prstGeom>
          <a:noFill/>
          <a:ln w="9525" algn="ctr">
            <a:solidFill>
              <a:srgbClr val="000000"/>
            </a:solidFill>
            <a:miter lim="800000"/>
            <a:headEnd/>
            <a:tailEnd type="arrow" w="med" len="med"/>
          </a:ln>
        </p:spPr>
      </p:cxnSp>
      <p:sp>
        <p:nvSpPr>
          <p:cNvPr id="45" name="矩形 44"/>
          <p:cNvSpPr/>
          <p:nvPr/>
        </p:nvSpPr>
        <p:spPr bwMode="auto">
          <a:xfrm>
            <a:off x="179512" y="4221088"/>
            <a:ext cx="648072" cy="1296144"/>
          </a:xfrm>
          <a:prstGeom prst="rect">
            <a:avLst/>
          </a:prstGeom>
          <a:solidFill>
            <a:srgbClr val="FFFF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46" name="TextBox 45"/>
          <p:cNvSpPr txBox="1"/>
          <p:nvPr/>
        </p:nvSpPr>
        <p:spPr>
          <a:xfrm>
            <a:off x="323528" y="4437112"/>
            <a:ext cx="432048" cy="923330"/>
          </a:xfrm>
          <a:prstGeom prst="rect">
            <a:avLst/>
          </a:prstGeom>
          <a:noFill/>
        </p:spPr>
        <p:txBody>
          <a:bodyPr wrap="square" rtlCol="0">
            <a:spAutoFit/>
          </a:bodyPr>
          <a:lstStyle/>
          <a:p>
            <a:r>
              <a:rPr lang="zh-CN" altLang="en-US" dirty="0" smtClean="0">
                <a:latin typeface="Times New Roman" pitchFamily="18" charset="0"/>
                <a:ea typeface="楷体_GB2312" pitchFamily="49" charset="-122"/>
                <a:cs typeface="Times New Roman" pitchFamily="18" charset="0"/>
              </a:rPr>
              <a:t>银行   </a:t>
            </a:r>
            <a:r>
              <a:rPr lang="en-US" altLang="zh-CN" dirty="0" smtClean="0">
                <a:latin typeface="Times New Roman" pitchFamily="18" charset="0"/>
                <a:ea typeface="楷体_GB2312" pitchFamily="49" charset="-122"/>
                <a:cs typeface="Times New Roman" pitchFamily="18" charset="0"/>
              </a:rPr>
              <a:t>A</a:t>
            </a:r>
            <a:endParaRPr lang="zh-CN" altLang="en-US" dirty="0">
              <a:latin typeface="Times New Roman" pitchFamily="18" charset="0"/>
              <a:ea typeface="楷体_GB2312" pitchFamily="49" charset="-122"/>
              <a:cs typeface="Times New Roman" pitchFamily="18" charset="0"/>
            </a:endParaRPr>
          </a:p>
        </p:txBody>
      </p:sp>
      <p:sp>
        <p:nvSpPr>
          <p:cNvPr id="47" name="下箭头 46"/>
          <p:cNvSpPr/>
          <p:nvPr/>
        </p:nvSpPr>
        <p:spPr bwMode="auto">
          <a:xfrm>
            <a:off x="2843808" y="5013176"/>
            <a:ext cx="216024" cy="288032"/>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48" name="TextBox 47"/>
          <p:cNvSpPr txBox="1"/>
          <p:nvPr/>
        </p:nvSpPr>
        <p:spPr>
          <a:xfrm>
            <a:off x="1331640" y="5301208"/>
            <a:ext cx="2050561" cy="369332"/>
          </a:xfrm>
          <a:prstGeom prst="rect">
            <a:avLst/>
          </a:prstGeom>
          <a:noFill/>
        </p:spPr>
        <p:txBody>
          <a:bodyPr wrap="none" rtlCol="0">
            <a:spAutoFit/>
          </a:bodyPr>
          <a:lstStyle/>
          <a:p>
            <a:r>
              <a:rPr lang="zh-CN" altLang="en-US" dirty="0" smtClean="0">
                <a:latin typeface="Times New Roman" pitchFamily="18" charset="0"/>
                <a:ea typeface="楷体_GB2312" pitchFamily="49" charset="-122"/>
                <a:cs typeface="Times New Roman" pitchFamily="18" charset="0"/>
              </a:rPr>
              <a:t>总融资成本：</a:t>
            </a:r>
            <a:r>
              <a:rPr lang="en-US" altLang="zh-CN" dirty="0" smtClean="0">
                <a:latin typeface="Times New Roman" pitchFamily="18" charset="0"/>
                <a:ea typeface="楷体_GB2312" pitchFamily="49" charset="-122"/>
                <a:cs typeface="Times New Roman" pitchFamily="18" charset="0"/>
              </a:rPr>
              <a:t>6.8%</a:t>
            </a:r>
            <a:endParaRPr lang="zh-CN" altLang="en-US" dirty="0">
              <a:latin typeface="Times New Roman" pitchFamily="18" charset="0"/>
              <a:ea typeface="楷体_GB2312" pitchFamily="49" charset="-122"/>
              <a:cs typeface="Times New Roman" pitchFamily="18" charset="0"/>
            </a:endParaRPr>
          </a:p>
        </p:txBody>
      </p:sp>
      <p:sp>
        <p:nvSpPr>
          <p:cNvPr id="49" name="下箭头 48"/>
          <p:cNvSpPr/>
          <p:nvPr/>
        </p:nvSpPr>
        <p:spPr bwMode="auto">
          <a:xfrm>
            <a:off x="6300192" y="5085184"/>
            <a:ext cx="216024" cy="288032"/>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50" name="TextBox 49"/>
          <p:cNvSpPr txBox="1"/>
          <p:nvPr/>
        </p:nvSpPr>
        <p:spPr>
          <a:xfrm>
            <a:off x="5364088" y="5301208"/>
            <a:ext cx="2050561" cy="369332"/>
          </a:xfrm>
          <a:prstGeom prst="rect">
            <a:avLst/>
          </a:prstGeom>
          <a:noFill/>
        </p:spPr>
        <p:txBody>
          <a:bodyPr wrap="none" rtlCol="0">
            <a:spAutoFit/>
          </a:bodyPr>
          <a:lstStyle/>
          <a:p>
            <a:r>
              <a:rPr lang="zh-CN" altLang="en-US" dirty="0" smtClean="0">
                <a:latin typeface="Times New Roman" pitchFamily="18" charset="0"/>
                <a:ea typeface="楷体_GB2312" pitchFamily="49" charset="-122"/>
                <a:cs typeface="Times New Roman" pitchFamily="18" charset="0"/>
              </a:rPr>
              <a:t>总融资成本：</a:t>
            </a:r>
            <a:r>
              <a:rPr lang="en-US" altLang="zh-CN" dirty="0" smtClean="0">
                <a:latin typeface="Times New Roman" pitchFamily="18" charset="0"/>
                <a:ea typeface="楷体_GB2312" pitchFamily="49" charset="-122"/>
                <a:cs typeface="Times New Roman" pitchFamily="18" charset="0"/>
              </a:rPr>
              <a:t>6.2%</a:t>
            </a:r>
            <a:endParaRPr lang="zh-CN" altLang="en-US" dirty="0">
              <a:latin typeface="Times New Roman" pitchFamily="18" charset="0"/>
              <a:ea typeface="楷体_GB2312" pitchFamily="49" charset="-122"/>
              <a:cs typeface="Times New Roman" pitchFamily="18" charset="0"/>
            </a:endParaRPr>
          </a:p>
        </p:txBody>
      </p:sp>
      <p:sp>
        <p:nvSpPr>
          <p:cNvPr id="51" name="任意多边形 50"/>
          <p:cNvSpPr/>
          <p:nvPr/>
        </p:nvSpPr>
        <p:spPr bwMode="auto">
          <a:xfrm>
            <a:off x="3059832" y="3285281"/>
            <a:ext cx="5096462" cy="2736007"/>
          </a:xfrm>
          <a:custGeom>
            <a:avLst/>
            <a:gdLst>
              <a:gd name="connsiteX0" fmla="*/ 0 w 5100578"/>
              <a:gd name="connsiteY0" fmla="*/ 2490486 h 2911033"/>
              <a:gd name="connsiteX1" fmla="*/ 2465408 w 5100578"/>
              <a:gd name="connsiteY1" fmla="*/ 2860876 h 2911033"/>
              <a:gd name="connsiteX2" fmla="*/ 4676173 w 5100578"/>
              <a:gd name="connsiteY2" fmla="*/ 2189544 h 2911033"/>
              <a:gd name="connsiteX3" fmla="*/ 5011838 w 5100578"/>
              <a:gd name="connsiteY3" fmla="*/ 314446 h 2911033"/>
              <a:gd name="connsiteX4" fmla="*/ 4595150 w 5100578"/>
              <a:gd name="connsiteY4" fmla="*/ 302871 h 291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0578" h="2911033">
                <a:moveTo>
                  <a:pt x="0" y="2490486"/>
                </a:moveTo>
                <a:cubicBezTo>
                  <a:pt x="843023" y="2700759"/>
                  <a:pt x="1686046" y="2911033"/>
                  <a:pt x="2465408" y="2860876"/>
                </a:cubicBezTo>
                <a:cubicBezTo>
                  <a:pt x="3244770" y="2810719"/>
                  <a:pt x="4251768" y="2613949"/>
                  <a:pt x="4676173" y="2189544"/>
                </a:cubicBezTo>
                <a:cubicBezTo>
                  <a:pt x="5100578" y="1765139"/>
                  <a:pt x="5025342" y="628892"/>
                  <a:pt x="5011838" y="314446"/>
                </a:cubicBezTo>
                <a:cubicBezTo>
                  <a:pt x="4998334" y="0"/>
                  <a:pt x="4796742" y="151435"/>
                  <a:pt x="4595150" y="302871"/>
                </a:cubicBezTo>
              </a:path>
            </a:pathLst>
          </a:custGeom>
          <a:no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52" name="任意多边形 51"/>
          <p:cNvSpPr/>
          <p:nvPr/>
        </p:nvSpPr>
        <p:spPr bwMode="auto">
          <a:xfrm>
            <a:off x="3267918" y="4221088"/>
            <a:ext cx="2744242" cy="1368152"/>
          </a:xfrm>
          <a:custGeom>
            <a:avLst/>
            <a:gdLst>
              <a:gd name="connsiteX0" fmla="*/ 2565722 w 2565722"/>
              <a:gd name="connsiteY0" fmla="*/ 1886673 h 1944546"/>
              <a:gd name="connsiteX1" fmla="*/ 1466127 w 2565722"/>
              <a:gd name="connsiteY1" fmla="*/ 1770926 h 1944546"/>
              <a:gd name="connsiteX2" fmla="*/ 88739 w 2565722"/>
              <a:gd name="connsiteY2" fmla="*/ 844952 h 1944546"/>
              <a:gd name="connsiteX3" fmla="*/ 933691 w 2565722"/>
              <a:gd name="connsiteY3" fmla="*/ 0 h 1944546"/>
            </a:gdLst>
            <a:ahLst/>
            <a:cxnLst>
              <a:cxn ang="0">
                <a:pos x="connsiteX0" y="connsiteY0"/>
              </a:cxn>
              <a:cxn ang="0">
                <a:pos x="connsiteX1" y="connsiteY1"/>
              </a:cxn>
              <a:cxn ang="0">
                <a:pos x="connsiteX2" y="connsiteY2"/>
              </a:cxn>
              <a:cxn ang="0">
                <a:pos x="connsiteX3" y="connsiteY3"/>
              </a:cxn>
            </a:cxnLst>
            <a:rect l="l" t="t" r="r" b="b"/>
            <a:pathLst>
              <a:path w="2565722" h="1944546">
                <a:moveTo>
                  <a:pt x="2565722" y="1886673"/>
                </a:moveTo>
                <a:cubicBezTo>
                  <a:pt x="2222339" y="1915609"/>
                  <a:pt x="1878957" y="1944546"/>
                  <a:pt x="1466127" y="1770926"/>
                </a:cubicBezTo>
                <a:cubicBezTo>
                  <a:pt x="1053297" y="1597306"/>
                  <a:pt x="177478" y="1140106"/>
                  <a:pt x="88739" y="844952"/>
                </a:cubicBezTo>
                <a:cubicBezTo>
                  <a:pt x="0" y="549798"/>
                  <a:pt x="466845" y="274899"/>
                  <a:pt x="933691" y="0"/>
                </a:cubicBezTo>
              </a:path>
            </a:pathLst>
          </a:custGeom>
          <a:no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53" name="矩形 52"/>
          <p:cNvSpPr/>
          <p:nvPr/>
        </p:nvSpPr>
        <p:spPr bwMode="auto">
          <a:xfrm>
            <a:off x="8316416" y="4149080"/>
            <a:ext cx="648072" cy="1296144"/>
          </a:xfrm>
          <a:prstGeom prst="rect">
            <a:avLst/>
          </a:prstGeom>
          <a:solidFill>
            <a:srgbClr val="FFFF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54" name="TextBox 53"/>
          <p:cNvSpPr txBox="1"/>
          <p:nvPr/>
        </p:nvSpPr>
        <p:spPr>
          <a:xfrm>
            <a:off x="8388424" y="4293096"/>
            <a:ext cx="432048" cy="923330"/>
          </a:xfrm>
          <a:prstGeom prst="rect">
            <a:avLst/>
          </a:prstGeom>
          <a:noFill/>
        </p:spPr>
        <p:txBody>
          <a:bodyPr wrap="square" rtlCol="0">
            <a:spAutoFit/>
          </a:bodyPr>
          <a:lstStyle/>
          <a:p>
            <a:r>
              <a:rPr lang="zh-CN" altLang="en-US" dirty="0" smtClean="0">
                <a:latin typeface="Times New Roman" pitchFamily="18" charset="0"/>
                <a:ea typeface="楷体_GB2312" pitchFamily="49" charset="-122"/>
                <a:cs typeface="Times New Roman" pitchFamily="18" charset="0"/>
              </a:rPr>
              <a:t>银行   </a:t>
            </a:r>
            <a:r>
              <a:rPr lang="en-US" altLang="zh-CN" dirty="0" smtClean="0">
                <a:latin typeface="Times New Roman" pitchFamily="18" charset="0"/>
                <a:ea typeface="楷体_GB2312" pitchFamily="49" charset="-122"/>
                <a:cs typeface="Times New Roman" pitchFamily="18" charset="0"/>
              </a:rPr>
              <a:t>B</a:t>
            </a:r>
            <a:endParaRPr lang="zh-CN" altLang="en-US" dirty="0">
              <a:latin typeface="Times New Roman" pitchFamily="18" charset="0"/>
              <a:ea typeface="楷体_GB2312" pitchFamily="49" charset="-122"/>
              <a:cs typeface="Times New Roman" pitchFamily="18" charset="0"/>
            </a:endParaRPr>
          </a:p>
        </p:txBody>
      </p:sp>
      <p:sp>
        <p:nvSpPr>
          <p:cNvPr id="55" name="椭圆 54"/>
          <p:cNvSpPr/>
          <p:nvPr/>
        </p:nvSpPr>
        <p:spPr bwMode="auto">
          <a:xfrm>
            <a:off x="3563888" y="4293096"/>
            <a:ext cx="1944216" cy="1152128"/>
          </a:xfrm>
          <a:prstGeom prst="ellipse">
            <a:avLst/>
          </a:prstGeom>
          <a:noFill/>
          <a:ln w="10160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56" name="下箭头 55"/>
          <p:cNvSpPr/>
          <p:nvPr/>
        </p:nvSpPr>
        <p:spPr bwMode="auto">
          <a:xfrm>
            <a:off x="4427984" y="5445224"/>
            <a:ext cx="216024" cy="1080120"/>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57" name="TextBox 56"/>
          <p:cNvSpPr txBox="1"/>
          <p:nvPr/>
        </p:nvSpPr>
        <p:spPr>
          <a:xfrm>
            <a:off x="3779912" y="6334780"/>
            <a:ext cx="1627369" cy="523220"/>
          </a:xfrm>
          <a:prstGeom prst="rect">
            <a:avLst/>
          </a:prstGeom>
          <a:noFill/>
        </p:spPr>
        <p:txBody>
          <a:bodyPr wrap="none" rtlCol="0">
            <a:spAutoFit/>
          </a:bodyPr>
          <a:lstStyle/>
          <a:p>
            <a:r>
              <a:rPr lang="zh-CN" altLang="en-US" sz="2800" b="1" dirty="0" smtClean="0">
                <a:latin typeface="Times New Roman" pitchFamily="18" charset="0"/>
                <a:ea typeface="楷体_GB2312" pitchFamily="49" charset="-122"/>
                <a:cs typeface="Times New Roman" pitchFamily="18" charset="0"/>
              </a:rPr>
              <a:t>货币互换</a:t>
            </a:r>
            <a:endParaRPr lang="zh-CN" altLang="en-US" sz="2800" b="1" dirty="0">
              <a:latin typeface="Times New Roman" pitchFamily="18" charset="0"/>
              <a:ea typeface="楷体_GB2312"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404664"/>
            <a:ext cx="5929828" cy="523220"/>
          </a:xfrm>
          <a:prstGeom prst="rect">
            <a:avLst/>
          </a:prstGeom>
          <a:noFill/>
        </p:spPr>
        <p:txBody>
          <a:bodyPr wrap="none" rtlCol="0">
            <a:spAutoFit/>
          </a:bodyPr>
          <a:lstStyle/>
          <a:p>
            <a:r>
              <a:rPr lang="zh-CN" altLang="en-US" sz="2800" b="1" dirty="0" smtClean="0">
                <a:solidFill>
                  <a:srgbClr val="C00000"/>
                </a:solidFill>
                <a:latin typeface="Times New Roman" panose="02020603050405020304" pitchFamily="18" charset="0"/>
                <a:ea typeface="楷体_GB2312" panose="02010609030101010101" pitchFamily="49" charset="-122"/>
                <a:cs typeface="Times New Roman" panose="02020603050405020304" pitchFamily="18" charset="0"/>
              </a:rPr>
              <a:t>重要衍生金融工具的现金流分布对比</a:t>
            </a:r>
            <a:endParaRPr lang="zh-CN" altLang="en-US" sz="2800" b="1" dirty="0">
              <a:solidFill>
                <a:srgbClr val="C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cxnSp>
        <p:nvCxnSpPr>
          <p:cNvPr id="4" name="直接连接符 3"/>
          <p:cNvCxnSpPr/>
          <p:nvPr/>
        </p:nvCxnSpPr>
        <p:spPr bwMode="auto">
          <a:xfrm>
            <a:off x="899592" y="1556792"/>
            <a:ext cx="273630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 name="直接连接符 4"/>
          <p:cNvCxnSpPr/>
          <p:nvPr/>
        </p:nvCxnSpPr>
        <p:spPr bwMode="auto">
          <a:xfrm>
            <a:off x="899592" y="1988840"/>
            <a:ext cx="273630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 name="直接箭头连接符 6"/>
          <p:cNvCxnSpPr/>
          <p:nvPr/>
        </p:nvCxnSpPr>
        <p:spPr bwMode="auto">
          <a:xfrm flipV="1">
            <a:off x="3635896" y="1124744"/>
            <a:ext cx="0" cy="432048"/>
          </a:xfrm>
          <a:prstGeom prst="straightConnector1">
            <a:avLst/>
          </a:prstGeom>
          <a:solidFill>
            <a:schemeClr val="accent1"/>
          </a:solidFill>
          <a:ln w="38100" cap="flat" cmpd="sng" algn="ctr">
            <a:solidFill>
              <a:srgbClr val="FF0000"/>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直接箭头连接符 7"/>
          <p:cNvCxnSpPr/>
          <p:nvPr/>
        </p:nvCxnSpPr>
        <p:spPr bwMode="auto">
          <a:xfrm>
            <a:off x="3631125" y="1988840"/>
            <a:ext cx="0" cy="432048"/>
          </a:xfrm>
          <a:prstGeom prst="straightConnector1">
            <a:avLst/>
          </a:prstGeom>
          <a:solidFill>
            <a:schemeClr val="accent1"/>
          </a:solidFill>
          <a:ln w="38100" cap="flat" cmpd="sng" algn="ctr">
            <a:solidFill>
              <a:srgbClr val="FF0000"/>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899592" y="3429000"/>
            <a:ext cx="273630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899592" y="4293096"/>
            <a:ext cx="273630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直接箭头连接符 10"/>
          <p:cNvCxnSpPr/>
          <p:nvPr/>
        </p:nvCxnSpPr>
        <p:spPr bwMode="auto">
          <a:xfrm flipV="1">
            <a:off x="3635896" y="2780928"/>
            <a:ext cx="0" cy="648072"/>
          </a:xfrm>
          <a:prstGeom prst="straightConnector1">
            <a:avLst/>
          </a:prstGeom>
          <a:solidFill>
            <a:schemeClr val="accent1"/>
          </a:solidFill>
          <a:ln w="38100" cap="flat" cmpd="sng" algn="ctr">
            <a:solidFill>
              <a:srgbClr val="FF0000"/>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a:off x="3609421" y="4293096"/>
            <a:ext cx="0" cy="602668"/>
          </a:xfrm>
          <a:prstGeom prst="straightConnector1">
            <a:avLst/>
          </a:prstGeom>
          <a:solidFill>
            <a:schemeClr val="accent1"/>
          </a:solidFill>
          <a:ln w="38100" cap="flat" cmpd="sng" algn="ctr">
            <a:solidFill>
              <a:srgbClr val="FF0000"/>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flipV="1">
            <a:off x="899592" y="3933056"/>
            <a:ext cx="0" cy="360040"/>
          </a:xfrm>
          <a:prstGeom prst="straightConnector1">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9" name="直接箭头连接符 18"/>
          <p:cNvCxnSpPr/>
          <p:nvPr/>
        </p:nvCxnSpPr>
        <p:spPr bwMode="auto">
          <a:xfrm>
            <a:off x="899592" y="3429000"/>
            <a:ext cx="0" cy="360040"/>
          </a:xfrm>
          <a:prstGeom prst="straightConnector1">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1259632" y="5661248"/>
            <a:ext cx="650589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flipV="1">
            <a:off x="3131840" y="5229200"/>
            <a:ext cx="0" cy="432048"/>
          </a:xfrm>
          <a:prstGeom prst="straightConnector1">
            <a:avLst/>
          </a:prstGeom>
          <a:solidFill>
            <a:schemeClr val="accent1"/>
          </a:solidFill>
          <a:ln w="38100" cap="flat" cmpd="sng" algn="ctr">
            <a:solidFill>
              <a:srgbClr val="FF0000"/>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接箭头连接符 25"/>
          <p:cNvCxnSpPr/>
          <p:nvPr/>
        </p:nvCxnSpPr>
        <p:spPr bwMode="auto">
          <a:xfrm flipH="1">
            <a:off x="4792153" y="5661248"/>
            <a:ext cx="8457" cy="323469"/>
          </a:xfrm>
          <a:prstGeom prst="straightConnector1">
            <a:avLst/>
          </a:prstGeom>
          <a:solidFill>
            <a:schemeClr val="accent1"/>
          </a:solidFill>
          <a:ln w="38100" cap="flat" cmpd="sng" algn="ctr">
            <a:solidFill>
              <a:srgbClr val="FF0000"/>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flipV="1">
            <a:off x="6372200" y="5229200"/>
            <a:ext cx="0" cy="432048"/>
          </a:xfrm>
          <a:prstGeom prst="straightConnector1">
            <a:avLst/>
          </a:prstGeom>
          <a:solidFill>
            <a:schemeClr val="accent1"/>
          </a:solidFill>
          <a:ln w="38100" cap="flat" cmpd="sng" algn="ctr">
            <a:solidFill>
              <a:srgbClr val="FF0000"/>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flipV="1">
            <a:off x="7765524" y="5229200"/>
            <a:ext cx="0" cy="432048"/>
          </a:xfrm>
          <a:prstGeom prst="straightConnector1">
            <a:avLst/>
          </a:prstGeom>
          <a:solidFill>
            <a:schemeClr val="accent1"/>
          </a:solidFill>
          <a:ln w="38100" cap="flat" cmpd="sng" algn="ctr">
            <a:solidFill>
              <a:srgbClr val="FF0000"/>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1" name="直接连接符 30"/>
          <p:cNvCxnSpPr/>
          <p:nvPr/>
        </p:nvCxnSpPr>
        <p:spPr bwMode="auto">
          <a:xfrm flipV="1">
            <a:off x="1259632" y="6416765"/>
            <a:ext cx="650589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a:off x="3131840" y="6416765"/>
            <a:ext cx="0" cy="432048"/>
          </a:xfrm>
          <a:prstGeom prst="straightConnector1">
            <a:avLst/>
          </a:prstGeom>
          <a:solidFill>
            <a:schemeClr val="accent1"/>
          </a:solidFill>
          <a:ln w="38100" cap="flat" cmpd="sng" algn="ctr">
            <a:solidFill>
              <a:srgbClr val="FF0000"/>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flipV="1">
            <a:off x="4792153" y="6093296"/>
            <a:ext cx="8457" cy="333058"/>
          </a:xfrm>
          <a:prstGeom prst="straightConnector1">
            <a:avLst/>
          </a:prstGeom>
          <a:solidFill>
            <a:schemeClr val="accent1"/>
          </a:solidFill>
          <a:ln w="38100" cap="flat" cmpd="sng" algn="ctr">
            <a:solidFill>
              <a:srgbClr val="FF0000"/>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a:off x="6372200" y="6425952"/>
            <a:ext cx="0" cy="432048"/>
          </a:xfrm>
          <a:prstGeom prst="straightConnector1">
            <a:avLst/>
          </a:prstGeom>
          <a:solidFill>
            <a:schemeClr val="accent1"/>
          </a:solidFill>
          <a:ln w="38100" cap="flat" cmpd="sng" algn="ctr">
            <a:solidFill>
              <a:srgbClr val="FF0000"/>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a:off x="7765524" y="6425952"/>
            <a:ext cx="0" cy="432048"/>
          </a:xfrm>
          <a:prstGeom prst="straightConnector1">
            <a:avLst/>
          </a:prstGeom>
          <a:solidFill>
            <a:schemeClr val="accent1"/>
          </a:solidFill>
          <a:ln w="38100" cap="flat" cmpd="sng" algn="ctr">
            <a:solidFill>
              <a:srgbClr val="FF0000"/>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755576" y="1597391"/>
            <a:ext cx="1338828" cy="369332"/>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协议签订日</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41" name="TextBox 40"/>
          <p:cNvSpPr txBox="1"/>
          <p:nvPr/>
        </p:nvSpPr>
        <p:spPr>
          <a:xfrm>
            <a:off x="2940007" y="1565125"/>
            <a:ext cx="877163" cy="369332"/>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到期日</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42" name="TextBox 41"/>
          <p:cNvSpPr txBox="1"/>
          <p:nvPr/>
        </p:nvSpPr>
        <p:spPr>
          <a:xfrm>
            <a:off x="590218" y="3740556"/>
            <a:ext cx="1338828" cy="369332"/>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协议签订日</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43" name="TextBox 42"/>
          <p:cNvSpPr txBox="1"/>
          <p:nvPr/>
        </p:nvSpPr>
        <p:spPr>
          <a:xfrm>
            <a:off x="3170839" y="3609020"/>
            <a:ext cx="877163" cy="369332"/>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到期日</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44" name="TextBox 43"/>
          <p:cNvSpPr txBox="1"/>
          <p:nvPr/>
        </p:nvSpPr>
        <p:spPr>
          <a:xfrm>
            <a:off x="7164288" y="5890493"/>
            <a:ext cx="877163" cy="369332"/>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到期日</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45" name="TextBox 44"/>
          <p:cNvSpPr txBox="1"/>
          <p:nvPr/>
        </p:nvSpPr>
        <p:spPr>
          <a:xfrm>
            <a:off x="751183" y="5887305"/>
            <a:ext cx="1338828" cy="369332"/>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协议签订日</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46" name="TextBox 45"/>
          <p:cNvSpPr txBox="1"/>
          <p:nvPr/>
        </p:nvSpPr>
        <p:spPr>
          <a:xfrm>
            <a:off x="2758733" y="5855039"/>
            <a:ext cx="646331" cy="369332"/>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半年</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47" name="TextBox 46"/>
          <p:cNvSpPr txBox="1"/>
          <p:nvPr/>
        </p:nvSpPr>
        <p:spPr>
          <a:xfrm>
            <a:off x="4535152" y="5855397"/>
            <a:ext cx="530915" cy="369332"/>
          </a:xfrm>
          <a:prstGeom prst="rect">
            <a:avLst/>
          </a:prstGeom>
          <a:noFill/>
        </p:spPr>
        <p:txBody>
          <a:bodyPr wrap="none" rtlCol="0">
            <a:spAutoFit/>
          </a:bodyPr>
          <a:lstStyle/>
          <a:p>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年</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48" name="TextBox 47"/>
          <p:cNvSpPr txBox="1"/>
          <p:nvPr/>
        </p:nvSpPr>
        <p:spPr>
          <a:xfrm>
            <a:off x="6106742" y="5855039"/>
            <a:ext cx="704039" cy="369332"/>
          </a:xfrm>
          <a:prstGeom prst="rect">
            <a:avLst/>
          </a:prstGeom>
          <a:noFill/>
        </p:spPr>
        <p:txBody>
          <a:bodyPr wrap="none" rtlCol="0">
            <a:spAutoFit/>
          </a:bodyPr>
          <a:lstStyle/>
          <a:p>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1.5</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年</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49" name="TextBox 48"/>
          <p:cNvSpPr txBox="1"/>
          <p:nvPr/>
        </p:nvSpPr>
        <p:spPr>
          <a:xfrm>
            <a:off x="3803472" y="971436"/>
            <a:ext cx="3300904" cy="369332"/>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基础资产到期日价格</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协议价格</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0" name="TextBox 49"/>
          <p:cNvSpPr txBox="1"/>
          <p:nvPr/>
        </p:nvSpPr>
        <p:spPr>
          <a:xfrm>
            <a:off x="3803471" y="2051556"/>
            <a:ext cx="3360817" cy="369332"/>
          </a:xfrm>
          <a:prstGeom prst="rect">
            <a:avLst/>
          </a:prstGeom>
          <a:noFill/>
        </p:spPr>
        <p:txBody>
          <a:bodyPr wrap="square" rtlCol="0">
            <a:spAutoFit/>
          </a:bodyPr>
          <a:lstStyle/>
          <a:p>
            <a:r>
              <a:rPr lang="zh-CN" altLang="en-US" dirty="0">
                <a:latin typeface="Times New Roman" panose="02020603050405020304" pitchFamily="18" charset="0"/>
                <a:ea typeface="楷体_GB2312" panose="02010609030101010101" pitchFamily="49" charset="-122"/>
                <a:cs typeface="Times New Roman" panose="02020603050405020304" pitchFamily="18" charset="0"/>
              </a:rPr>
              <a:t>协议</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价格</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基础资产到期日价格</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1" name="TextBox 50"/>
          <p:cNvSpPr txBox="1"/>
          <p:nvPr/>
        </p:nvSpPr>
        <p:spPr>
          <a:xfrm>
            <a:off x="3726459" y="2735632"/>
            <a:ext cx="4314992" cy="369332"/>
          </a:xfrm>
          <a:prstGeom prst="rect">
            <a:avLst/>
          </a:prstGeom>
          <a:noFill/>
        </p:spPr>
        <p:txBody>
          <a:bodyPr wrap="square" rtlCol="0">
            <a:spAutoFit/>
          </a:bodyPr>
          <a:lstStyle/>
          <a:p>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Max</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（协议价格</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基础资产到期日价格</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,0</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2" name="TextBox 51"/>
          <p:cNvSpPr txBox="1"/>
          <p:nvPr/>
        </p:nvSpPr>
        <p:spPr>
          <a:xfrm>
            <a:off x="3726457" y="4293096"/>
            <a:ext cx="4314993" cy="369332"/>
          </a:xfrm>
          <a:prstGeom prst="rect">
            <a:avLst/>
          </a:prstGeom>
          <a:noFill/>
        </p:spPr>
        <p:txBody>
          <a:bodyPr wrap="square" rtlCol="0">
            <a:spAutoFit/>
          </a:bodyPr>
          <a:lstStyle/>
          <a:p>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-Max</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（协议价格</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基础资产到期日价格</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,0</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3" name="TextBox 52"/>
          <p:cNvSpPr txBox="1"/>
          <p:nvPr/>
        </p:nvSpPr>
        <p:spPr>
          <a:xfrm>
            <a:off x="1619672" y="6494879"/>
            <a:ext cx="3300904" cy="369332"/>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协议固定利率</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此时的浮动利率</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4" name="TextBox 53"/>
          <p:cNvSpPr txBox="1"/>
          <p:nvPr/>
        </p:nvSpPr>
        <p:spPr>
          <a:xfrm>
            <a:off x="1529721" y="4897563"/>
            <a:ext cx="3300904" cy="369332"/>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此时的浮动利率</a:t>
            </a:r>
            <a:r>
              <a:rPr lang="en-US" altLang="zh-CN"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协议固定利率</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5" name="TextBox 54"/>
          <p:cNvSpPr txBox="1"/>
          <p:nvPr/>
        </p:nvSpPr>
        <p:spPr>
          <a:xfrm>
            <a:off x="0" y="5428161"/>
            <a:ext cx="2262158" cy="369332"/>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固定利率换浮动利率</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6" name="TextBox 55"/>
          <p:cNvSpPr txBox="1"/>
          <p:nvPr/>
        </p:nvSpPr>
        <p:spPr>
          <a:xfrm>
            <a:off x="-23358" y="6211133"/>
            <a:ext cx="2285516" cy="369332"/>
          </a:xfrm>
          <a:prstGeom prst="rect">
            <a:avLst/>
          </a:prstGeom>
          <a:noFill/>
        </p:spPr>
        <p:txBody>
          <a:bodyPr wrap="squar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浮动利率换固定利率</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7" name="TextBox 56"/>
          <p:cNvSpPr txBox="1"/>
          <p:nvPr/>
        </p:nvSpPr>
        <p:spPr>
          <a:xfrm>
            <a:off x="1031495" y="3429000"/>
            <a:ext cx="877163" cy="369332"/>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期权费</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8" name="TextBox 57"/>
          <p:cNvSpPr txBox="1"/>
          <p:nvPr/>
        </p:nvSpPr>
        <p:spPr>
          <a:xfrm>
            <a:off x="114762" y="3059668"/>
            <a:ext cx="1569660" cy="369332"/>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看跌期权多头</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9" name="TextBox 58"/>
          <p:cNvSpPr txBox="1"/>
          <p:nvPr/>
        </p:nvSpPr>
        <p:spPr>
          <a:xfrm>
            <a:off x="114762" y="4293096"/>
            <a:ext cx="1569660" cy="369332"/>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看跌期权空头</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60" name="TextBox 59"/>
          <p:cNvSpPr txBox="1"/>
          <p:nvPr/>
        </p:nvSpPr>
        <p:spPr>
          <a:xfrm>
            <a:off x="34910" y="1195793"/>
            <a:ext cx="2723823" cy="369332"/>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远期协议（或期货）多头</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61" name="TextBox 60"/>
          <p:cNvSpPr txBox="1"/>
          <p:nvPr/>
        </p:nvSpPr>
        <p:spPr>
          <a:xfrm>
            <a:off x="114762" y="2020198"/>
            <a:ext cx="2723823" cy="369332"/>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远期协议（或期货）空头</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62" name="TextBox 61"/>
          <p:cNvSpPr txBox="1"/>
          <p:nvPr/>
        </p:nvSpPr>
        <p:spPr>
          <a:xfrm>
            <a:off x="3996437" y="3429000"/>
            <a:ext cx="5147563" cy="646331"/>
          </a:xfrm>
          <a:prstGeom prst="rect">
            <a:avLst/>
          </a:prstGeom>
          <a:solidFill>
            <a:srgbClr val="7030A0"/>
          </a:solidFill>
        </p:spPr>
        <p:txBody>
          <a:bodyPr wrap="none" rtlCol="0">
            <a:spAutoFit/>
          </a:bodyPr>
          <a:lstStyle/>
          <a:p>
            <a:r>
              <a:rPr lang="zh-CN" altLang="en-US" b="1" dirty="0" smtClean="0">
                <a:solidFill>
                  <a:srgbClr val="FFFFFF"/>
                </a:solidFill>
                <a:latin typeface="Times New Roman" pitchFamily="18" charset="0"/>
                <a:ea typeface="楷体_GB2312" pitchFamily="49" charset="-122"/>
                <a:cs typeface="Times New Roman" pitchFamily="18" charset="0"/>
              </a:rPr>
              <a:t>（</a:t>
            </a:r>
            <a:r>
              <a:rPr lang="en-US" altLang="zh-CN" b="1" dirty="0" smtClean="0">
                <a:solidFill>
                  <a:srgbClr val="FFFFFF"/>
                </a:solidFill>
                <a:latin typeface="Times New Roman" pitchFamily="18" charset="0"/>
                <a:ea typeface="楷体_GB2312" pitchFamily="49" charset="-122"/>
                <a:cs typeface="Times New Roman" pitchFamily="18" charset="0"/>
              </a:rPr>
              <a:t>1</a:t>
            </a:r>
            <a:r>
              <a:rPr lang="zh-CN" altLang="en-US" b="1" dirty="0" smtClean="0">
                <a:solidFill>
                  <a:srgbClr val="FFFFFF"/>
                </a:solidFill>
                <a:latin typeface="Times New Roman" pitchFamily="18" charset="0"/>
                <a:ea typeface="楷体_GB2312" pitchFamily="49" charset="-122"/>
                <a:cs typeface="Times New Roman" pitchFamily="18" charset="0"/>
              </a:rPr>
              <a:t>）衍生品的各种定价都需要利用贴现现金流；</a:t>
            </a:r>
            <a:endParaRPr lang="en-US" altLang="zh-CN" b="1" dirty="0" smtClean="0">
              <a:solidFill>
                <a:srgbClr val="FFFFFF"/>
              </a:solidFill>
              <a:latin typeface="Times New Roman" pitchFamily="18" charset="0"/>
              <a:ea typeface="楷体_GB2312" pitchFamily="49" charset="-122"/>
              <a:cs typeface="Times New Roman" pitchFamily="18" charset="0"/>
            </a:endParaRPr>
          </a:p>
          <a:p>
            <a:r>
              <a:rPr lang="zh-CN" altLang="en-US" b="1" dirty="0" smtClean="0">
                <a:solidFill>
                  <a:srgbClr val="FFFFFF"/>
                </a:solidFill>
                <a:latin typeface="Times New Roman" pitchFamily="18" charset="0"/>
                <a:ea typeface="楷体_GB2312" pitchFamily="49" charset="-122"/>
                <a:cs typeface="Times New Roman" pitchFamily="18" charset="0"/>
              </a:rPr>
              <a:t>（</a:t>
            </a:r>
            <a:r>
              <a:rPr lang="en-US" altLang="zh-CN" b="1" dirty="0" smtClean="0">
                <a:solidFill>
                  <a:srgbClr val="FFFFFF"/>
                </a:solidFill>
                <a:latin typeface="Times New Roman" pitchFamily="18" charset="0"/>
                <a:ea typeface="楷体_GB2312" pitchFamily="49" charset="-122"/>
                <a:cs typeface="Times New Roman" pitchFamily="18" charset="0"/>
              </a:rPr>
              <a:t>2</a:t>
            </a:r>
            <a:r>
              <a:rPr lang="zh-CN" altLang="en-US" b="1" dirty="0" smtClean="0">
                <a:solidFill>
                  <a:srgbClr val="FFFFFF"/>
                </a:solidFill>
                <a:latin typeface="Times New Roman" pitchFamily="18" charset="0"/>
                <a:ea typeface="楷体_GB2312" pitchFamily="49" charset="-122"/>
                <a:cs typeface="Times New Roman" pitchFamily="18" charset="0"/>
              </a:rPr>
              <a:t>）所有金融工具的本质体现为其现金流分布。</a:t>
            </a:r>
            <a:endParaRPr lang="en-US" altLang="zh-CN" b="1" dirty="0" smtClean="0">
              <a:solidFill>
                <a:srgbClr val="FFFFFF"/>
              </a:solidFill>
              <a:latin typeface="Times New Roman" pitchFamily="18" charset="0"/>
              <a:ea typeface="楷体_GB2312" pitchFamily="49" charset="-122"/>
              <a:cs typeface="Times New Roman" pitchFamily="18" charset="0"/>
            </a:endParaRPr>
          </a:p>
        </p:txBody>
      </p:sp>
    </p:spTree>
    <p:extLst>
      <p:ext uri="{BB962C8B-B14F-4D97-AF65-F5344CB8AC3E}">
        <p14:creationId xmlns="" xmlns:p14="http://schemas.microsoft.com/office/powerpoint/2010/main" val="2421153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9036496" cy="4525963"/>
          </a:xfrm>
        </p:spPr>
        <p:txBody>
          <a:bodyPr/>
          <a:lstStyle/>
          <a:p>
            <a:pPr marL="0" indent="0">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Times New Roman" pitchFamily="18" charset="0"/>
                <a:ea typeface="楷体_GB2312" pitchFamily="49" charset="-122"/>
                <a:cs typeface="Times New Roman" pitchFamily="18" charset="0"/>
              </a:rPr>
              <a:t>当国际资本流动借助于相应的金融工具或投资品种时，便形成了各类国际金融市场。</a:t>
            </a:r>
            <a:endParaRPr lang="en-US" altLang="zh-CN" sz="2800" dirty="0" smtClean="0">
              <a:latin typeface="Times New Roman" pitchFamily="18" charset="0"/>
              <a:ea typeface="楷体_GB2312" pitchFamily="49" charset="-122"/>
              <a:cs typeface="Times New Roman" pitchFamily="18" charset="0"/>
            </a:endParaRPr>
          </a:p>
          <a:p>
            <a:pPr marL="0" indent="0">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Times New Roman" pitchFamily="18" charset="0"/>
                <a:ea typeface="楷体_GB2312" pitchFamily="49" charset="-122"/>
                <a:cs typeface="Times New Roman" pitchFamily="18" charset="0"/>
              </a:rPr>
              <a:t>国际金融市场是指按照国际市场规则进行跨国投资活动的场所或运营网络。国际金融市场的交易对象和交易活动与国内金融市场并无本质差异，只是交易范围和参与者往往跨越国界，其作用也有所不同。</a:t>
            </a:r>
            <a:endParaRPr lang="en-US" altLang="zh-CN" sz="2800" dirty="0" smtClean="0">
              <a:latin typeface="Times New Roman" pitchFamily="18" charset="0"/>
              <a:ea typeface="楷体_GB2312" pitchFamily="49" charset="-122"/>
              <a:cs typeface="Times New Roman" pitchFamily="18" charset="0"/>
            </a:endParaRPr>
          </a:p>
          <a:p>
            <a:pPr marL="0" indent="0">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Times New Roman" pitchFamily="18" charset="0"/>
                <a:ea typeface="楷体_GB2312" pitchFamily="49" charset="-122"/>
                <a:cs typeface="Times New Roman" pitchFamily="18" charset="0"/>
              </a:rPr>
              <a:t>国际金融市场主要有国际货币市场、国际资本市场（包括股票、债券等）、国际衍生产品市场等。</a:t>
            </a:r>
            <a:endParaRPr lang="en-US" altLang="zh-CN" sz="2800" dirty="0" smtClean="0">
              <a:latin typeface="Times New Roman" pitchFamily="18" charset="0"/>
              <a:ea typeface="楷体_GB2312" pitchFamily="49" charset="-122"/>
              <a:cs typeface="Times New Roman" pitchFamily="18" charset="0"/>
            </a:endParaRPr>
          </a:p>
          <a:p>
            <a:pPr marL="0" indent="0">
              <a:lnSpc>
                <a:spcPct val="150000"/>
              </a:lnSpc>
              <a:buNone/>
            </a:pPr>
            <a:endParaRPr lang="zh-CN" altLang="en-US" sz="2800" dirty="0" smtClean="0">
              <a:latin typeface="Times New Roman" pitchFamily="18" charset="0"/>
              <a:ea typeface="楷体_GB2312" pitchFamily="49" charset="-122"/>
              <a:cs typeface="Times New Roman" pitchFamily="18" charset="0"/>
            </a:endParaRPr>
          </a:p>
          <a:p>
            <a:pPr marL="0" indent="0">
              <a:lnSpc>
                <a:spcPct val="150000"/>
              </a:lnSpc>
              <a:buNone/>
            </a:pPr>
            <a:endParaRPr lang="en-US" altLang="zh-CN" sz="2800" dirty="0" smtClean="0">
              <a:latin typeface="Times New Roman" pitchFamily="18" charset="0"/>
              <a:ea typeface="楷体_GB2312"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285729"/>
            <a:ext cx="8229600" cy="785818"/>
          </a:xfrm>
        </p:spPr>
        <p:txBody>
          <a:bodyPr/>
          <a:lstStyle/>
          <a:p>
            <a:pPr>
              <a:buNone/>
            </a:pPr>
            <a:r>
              <a:rPr lang="zh-CN" altLang="en-US" sz="3600" b="1" dirty="0" smtClean="0">
                <a:solidFill>
                  <a:schemeClr val="tx2"/>
                </a:solidFill>
                <a:latin typeface="隶书" pitchFamily="49" charset="-122"/>
                <a:ea typeface="隶书" pitchFamily="49" charset="-122"/>
                <a:cs typeface="+mj-cs"/>
              </a:rPr>
              <a:t>二、金融市场的分类</a:t>
            </a:r>
            <a:endParaRPr lang="zh-CN" altLang="en-US" sz="3600" b="1" dirty="0">
              <a:solidFill>
                <a:schemeClr val="tx2"/>
              </a:solidFill>
              <a:latin typeface="隶书" pitchFamily="49" charset="-122"/>
              <a:ea typeface="隶书" pitchFamily="49" charset="-122"/>
              <a:cs typeface="+mj-cs"/>
            </a:endParaRPr>
          </a:p>
        </p:txBody>
      </p:sp>
      <p:graphicFrame>
        <p:nvGraphicFramePr>
          <p:cNvPr id="5" name="Group 42"/>
          <p:cNvGraphicFramePr>
            <a:graphicFrameLocks noGrp="1"/>
          </p:cNvGraphicFramePr>
          <p:nvPr>
            <p:extLst>
              <p:ext uri="{D42A27DB-BD31-4B8C-83A1-F6EECF244321}">
                <p14:modId xmlns="" xmlns:p14="http://schemas.microsoft.com/office/powerpoint/2010/main" val="1105524247"/>
              </p:ext>
            </p:extLst>
          </p:nvPr>
        </p:nvGraphicFramePr>
        <p:xfrm>
          <a:off x="323528" y="1124744"/>
          <a:ext cx="8105775" cy="5522439"/>
        </p:xfrm>
        <a:graphic>
          <a:graphicData uri="http://schemas.openxmlformats.org/drawingml/2006/table">
            <a:tbl>
              <a:tblPr/>
              <a:tblGrid>
                <a:gridCol w="4052887"/>
                <a:gridCol w="4052888"/>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Times New Roman" pitchFamily="18" charset="0"/>
                          <a:ea typeface="宋体" pitchFamily="2" charset="-122"/>
                        </a:rPr>
                        <a:t>分类标准</a:t>
                      </a:r>
                    </a:p>
                  </a:txBody>
                  <a:tcPr marL="91439" marR="91439"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Times New Roman" pitchFamily="18" charset="0"/>
                          <a:ea typeface="宋体" pitchFamily="2" charset="-122"/>
                        </a:rPr>
                        <a:t>具体类别</a:t>
                      </a:r>
                    </a:p>
                  </a:txBody>
                  <a:tcPr marL="91439" marR="91439"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2060"/>
                    </a:solidFill>
                  </a:tcPr>
                </a:tc>
              </a:tr>
              <a:tr h="37147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FFFF"/>
                          </a:solidFill>
                          <a:effectLst/>
                          <a:latin typeface="楷体_GB2312" panose="02010609030101010101" pitchFamily="49" charset="-122"/>
                          <a:ea typeface="楷体_GB2312" panose="02010609030101010101" pitchFamily="49" charset="-122"/>
                        </a:rPr>
                        <a:t>按交易工具的不同期限</a:t>
                      </a:r>
                    </a:p>
                  </a:txBody>
                  <a:tcPr marL="91439" marR="91439"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FFFF"/>
                          </a:solidFill>
                          <a:effectLst/>
                          <a:latin typeface="楷体_GB2312" panose="02010609030101010101" pitchFamily="49" charset="-122"/>
                          <a:ea typeface="楷体_GB2312" panose="02010609030101010101" pitchFamily="49" charset="-122"/>
                        </a:rPr>
                        <a:t>货币市场</a:t>
                      </a:r>
                    </a:p>
                  </a:txBody>
                  <a:tcPr marL="91439" marR="91439"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2060"/>
                    </a:solidFill>
                  </a:tcPr>
                </a:tc>
              </a:tr>
              <a:tr h="3714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FFFF"/>
                          </a:solidFill>
                          <a:effectLst/>
                          <a:latin typeface="楷体_GB2312" panose="02010609030101010101" pitchFamily="49" charset="-122"/>
                          <a:ea typeface="楷体_GB2312" panose="02010609030101010101" pitchFamily="49" charset="-122"/>
                        </a:rPr>
                        <a:t>资本市场</a:t>
                      </a:r>
                    </a:p>
                  </a:txBody>
                  <a:tcPr marL="91439" marR="91439"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2060"/>
                    </a:solidFill>
                  </a:tcPr>
                </a:tc>
              </a:tr>
              <a:tr h="371475">
                <a:tc row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FFFFFF"/>
                        </a:solidFill>
                        <a:effectLst/>
                        <a:latin typeface="楷体_GB2312" panose="02010609030101010101" pitchFamily="49" charset="-122"/>
                        <a:ea typeface="楷体_GB2312" panose="02010609030101010101" pitchFamily="49"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FFFFFF"/>
                        </a:solidFill>
                        <a:effectLst/>
                        <a:latin typeface="楷体_GB2312" panose="02010609030101010101" pitchFamily="49" charset="-122"/>
                        <a:ea typeface="楷体_GB2312" panose="02010609030101010101" pitchFamily="49"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FFFF"/>
                          </a:solidFill>
                          <a:effectLst/>
                          <a:latin typeface="楷体_GB2312" panose="02010609030101010101" pitchFamily="49" charset="-122"/>
                          <a:ea typeface="楷体_GB2312" panose="02010609030101010101" pitchFamily="49" charset="-122"/>
                        </a:rPr>
                        <a:t>按不同的交易标的物</a:t>
                      </a:r>
                    </a:p>
                  </a:txBody>
                  <a:tcPr marL="91439" marR="91439"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FFFF"/>
                          </a:solidFill>
                          <a:effectLst/>
                          <a:latin typeface="楷体_GB2312" panose="02010609030101010101" pitchFamily="49" charset="-122"/>
                          <a:ea typeface="楷体_GB2312" panose="02010609030101010101" pitchFamily="49" charset="-122"/>
                        </a:rPr>
                        <a:t>票据市场</a:t>
                      </a:r>
                    </a:p>
                  </a:txBody>
                  <a:tcPr marL="91439" marR="91439"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2060"/>
                    </a:solidFill>
                  </a:tcPr>
                </a:tc>
              </a:tr>
              <a:tr h="3714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FFFF"/>
                          </a:solidFill>
                          <a:effectLst/>
                          <a:latin typeface="楷体_GB2312" panose="02010609030101010101" pitchFamily="49" charset="-122"/>
                          <a:ea typeface="楷体_GB2312" panose="02010609030101010101" pitchFamily="49" charset="-122"/>
                        </a:rPr>
                        <a:t>证券市场</a:t>
                      </a:r>
                    </a:p>
                  </a:txBody>
                  <a:tcPr marL="91439" marR="91439"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2060"/>
                    </a:solidFill>
                  </a:tcPr>
                </a:tc>
              </a:tr>
              <a:tr h="3714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FFFF"/>
                          </a:solidFill>
                          <a:effectLst/>
                          <a:latin typeface="楷体_GB2312" panose="02010609030101010101" pitchFamily="49" charset="-122"/>
                          <a:ea typeface="楷体_GB2312" panose="02010609030101010101" pitchFamily="49" charset="-122"/>
                        </a:rPr>
                        <a:t>衍生工具市场</a:t>
                      </a:r>
                    </a:p>
                  </a:txBody>
                  <a:tcPr marL="91439" marR="91439"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2060"/>
                    </a:solidFill>
                  </a:tcPr>
                </a:tc>
              </a:tr>
              <a:tr h="3714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FFFF"/>
                          </a:solidFill>
                          <a:effectLst/>
                          <a:latin typeface="楷体_GB2312" panose="02010609030101010101" pitchFamily="49" charset="-122"/>
                          <a:ea typeface="楷体_GB2312" panose="02010609030101010101" pitchFamily="49" charset="-122"/>
                        </a:rPr>
                        <a:t>外汇市场</a:t>
                      </a:r>
                    </a:p>
                  </a:txBody>
                  <a:tcPr marL="91439" marR="91439"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2060"/>
                    </a:solidFill>
                  </a:tcPr>
                </a:tc>
              </a:tr>
              <a:tr h="3714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FFFF"/>
                          </a:solidFill>
                          <a:effectLst/>
                          <a:latin typeface="楷体_GB2312" panose="02010609030101010101" pitchFamily="49" charset="-122"/>
                          <a:ea typeface="楷体_GB2312" panose="02010609030101010101" pitchFamily="49" charset="-122"/>
                        </a:rPr>
                        <a:t>黄金市场</a:t>
                      </a:r>
                    </a:p>
                  </a:txBody>
                  <a:tcPr marL="91439" marR="91439"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2060"/>
                    </a:solidFill>
                  </a:tcPr>
                </a:tc>
              </a:tr>
              <a:tr h="37147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FFFF"/>
                          </a:solidFill>
                          <a:effectLst/>
                          <a:latin typeface="楷体_GB2312" panose="02010609030101010101" pitchFamily="49" charset="-122"/>
                          <a:ea typeface="楷体_GB2312" panose="02010609030101010101" pitchFamily="49" charset="-122"/>
                        </a:rPr>
                        <a:t>按交割期限</a:t>
                      </a:r>
                    </a:p>
                  </a:txBody>
                  <a:tcPr marL="91439" marR="91439"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FFFF"/>
                          </a:solidFill>
                          <a:effectLst/>
                          <a:latin typeface="楷体_GB2312" panose="02010609030101010101" pitchFamily="49" charset="-122"/>
                          <a:ea typeface="楷体_GB2312" panose="02010609030101010101" pitchFamily="49" charset="-122"/>
                        </a:rPr>
                        <a:t>现货市场</a:t>
                      </a:r>
                    </a:p>
                  </a:txBody>
                  <a:tcPr marL="91439" marR="91439"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2060"/>
                    </a:solidFill>
                  </a:tcPr>
                </a:tc>
              </a:tr>
              <a:tr h="3714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FFFF"/>
                          </a:solidFill>
                          <a:effectLst/>
                          <a:latin typeface="楷体_GB2312" panose="02010609030101010101" pitchFamily="49" charset="-122"/>
                          <a:ea typeface="楷体_GB2312" panose="02010609030101010101" pitchFamily="49" charset="-122"/>
                        </a:rPr>
                        <a:t>期货市场</a:t>
                      </a:r>
                    </a:p>
                  </a:txBody>
                  <a:tcPr marL="91439" marR="91439"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2060"/>
                    </a:solidFill>
                  </a:tcPr>
                </a:tc>
              </a:tr>
              <a:tr h="371475">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FFFFFF"/>
                        </a:solidFill>
                        <a:effectLst/>
                        <a:latin typeface="楷体_GB2312" panose="02010609030101010101" pitchFamily="49" charset="-122"/>
                        <a:ea typeface="楷体_GB2312" panose="02010609030101010101" pitchFamily="49"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FFFF"/>
                          </a:solidFill>
                          <a:effectLst/>
                          <a:latin typeface="楷体_GB2312" panose="02010609030101010101" pitchFamily="49" charset="-122"/>
                          <a:ea typeface="楷体_GB2312" panose="02010609030101010101" pitchFamily="49" charset="-122"/>
                        </a:rPr>
                        <a:t>按地域划分</a:t>
                      </a:r>
                    </a:p>
                  </a:txBody>
                  <a:tcPr marL="91439" marR="91439"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FFFF"/>
                          </a:solidFill>
                          <a:effectLst/>
                          <a:latin typeface="楷体_GB2312" panose="02010609030101010101" pitchFamily="49" charset="-122"/>
                          <a:ea typeface="楷体_GB2312" panose="02010609030101010101" pitchFamily="49" charset="-122"/>
                        </a:rPr>
                        <a:t>地方性金融市场</a:t>
                      </a:r>
                    </a:p>
                  </a:txBody>
                  <a:tcPr marL="91439" marR="91439"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2060"/>
                    </a:solidFill>
                  </a:tcPr>
                </a:tc>
              </a:tr>
              <a:tr h="3714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FFFF"/>
                          </a:solidFill>
                          <a:effectLst/>
                          <a:latin typeface="楷体_GB2312" panose="02010609030101010101" pitchFamily="49" charset="-122"/>
                          <a:ea typeface="楷体_GB2312" panose="02010609030101010101" pitchFamily="49" charset="-122"/>
                        </a:rPr>
                        <a:t>全国性金融市场</a:t>
                      </a:r>
                    </a:p>
                  </a:txBody>
                  <a:tcPr marL="91439" marR="91439"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2060"/>
                    </a:solidFill>
                  </a:tcPr>
                </a:tc>
              </a:tr>
              <a:tr h="3714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FFFF"/>
                          </a:solidFill>
                          <a:effectLst/>
                          <a:latin typeface="楷体_GB2312" panose="02010609030101010101" pitchFamily="49" charset="-122"/>
                          <a:ea typeface="楷体_GB2312" panose="02010609030101010101" pitchFamily="49" charset="-122"/>
                        </a:rPr>
                        <a:t>区域性金融市场</a:t>
                      </a:r>
                    </a:p>
                  </a:txBody>
                  <a:tcPr marL="91439" marR="91439"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2060"/>
                    </a:solidFill>
                  </a:tcPr>
                </a:tc>
              </a:tr>
              <a:tr h="3714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FFFF"/>
                          </a:solidFill>
                          <a:effectLst/>
                          <a:latin typeface="楷体_GB2312" panose="02010609030101010101" pitchFamily="49" charset="-122"/>
                          <a:ea typeface="楷体_GB2312" panose="02010609030101010101" pitchFamily="49" charset="-122"/>
                        </a:rPr>
                        <a:t>国际性金融市场</a:t>
                      </a:r>
                    </a:p>
                  </a:txBody>
                  <a:tcPr marL="91439" marR="91439"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2060"/>
                    </a:solidFill>
                  </a:tcPr>
                </a:tc>
              </a:tr>
            </a:tbl>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0" y="500042"/>
            <a:ext cx="9144000" cy="523220"/>
          </a:xfrm>
          <a:prstGeom prst="rect">
            <a:avLst/>
          </a:prstGeom>
          <a:noFill/>
          <a:ln w="9525">
            <a:noFill/>
            <a:miter lim="800000"/>
            <a:headEnd/>
            <a:tailEnd/>
          </a:ln>
        </p:spPr>
        <p:txBody>
          <a:bodyPr>
            <a:spAutoFit/>
          </a:bodyPr>
          <a:lstStyle/>
          <a:p>
            <a:pPr algn="ctr"/>
            <a:r>
              <a:rPr lang="zh-CN" altLang="en-US" sz="2800" b="1" dirty="0">
                <a:solidFill>
                  <a:srgbClr val="C00000"/>
                </a:solidFill>
                <a:latin typeface="楷体_GB2312" panose="02010609030101010101" pitchFamily="49" charset="-122"/>
                <a:ea typeface="楷体_GB2312" panose="02010609030101010101" pitchFamily="49" charset="-122"/>
              </a:rPr>
              <a:t>金融市场体系</a:t>
            </a:r>
          </a:p>
        </p:txBody>
      </p:sp>
      <p:sp>
        <p:nvSpPr>
          <p:cNvPr id="5" name="AutoShape 9"/>
          <p:cNvSpPr>
            <a:spLocks/>
          </p:cNvSpPr>
          <p:nvPr/>
        </p:nvSpPr>
        <p:spPr bwMode="auto">
          <a:xfrm>
            <a:off x="3492500" y="1412875"/>
            <a:ext cx="871538" cy="1655763"/>
          </a:xfrm>
          <a:prstGeom prst="leftBrace">
            <a:avLst>
              <a:gd name="adj1" fmla="val 871"/>
              <a:gd name="adj2" fmla="val 50000"/>
            </a:avLst>
          </a:prstGeom>
          <a:noFill/>
          <a:ln>
            <a:headEnd/>
            <a:tailEnd/>
          </a:ln>
        </p:spPr>
        <p:style>
          <a:lnRef idx="3">
            <a:schemeClr val="dk1"/>
          </a:lnRef>
          <a:fillRef idx="0">
            <a:schemeClr val="dk1"/>
          </a:fillRef>
          <a:effectRef idx="2">
            <a:schemeClr val="dk1"/>
          </a:effectRef>
          <a:fontRef idx="minor">
            <a:schemeClr val="tx1"/>
          </a:fontRef>
        </p:style>
        <p:txBody>
          <a:bodyPr wrap="none" anchor="ctr"/>
          <a:lstStyle/>
          <a:p>
            <a:pPr algn="ctr"/>
            <a:endParaRPr lang="zh-CN" altLang="en-US" b="1">
              <a:solidFill>
                <a:srgbClr val="FFFFFF"/>
              </a:solidFill>
              <a:latin typeface="楷体_GB2312" panose="02010609030101010101" pitchFamily="49" charset="-122"/>
              <a:ea typeface="楷体_GB2312" panose="02010609030101010101" pitchFamily="49" charset="-122"/>
            </a:endParaRPr>
          </a:p>
        </p:txBody>
      </p:sp>
      <p:sp>
        <p:nvSpPr>
          <p:cNvPr id="6" name="AutoShape 6"/>
          <p:cNvSpPr>
            <a:spLocks/>
          </p:cNvSpPr>
          <p:nvPr/>
        </p:nvSpPr>
        <p:spPr bwMode="auto">
          <a:xfrm>
            <a:off x="1116013" y="2133600"/>
            <a:ext cx="792162" cy="3509978"/>
          </a:xfrm>
          <a:prstGeom prst="leftBrace">
            <a:avLst>
              <a:gd name="adj1" fmla="val 0"/>
              <a:gd name="adj2" fmla="val 50000"/>
            </a:avLst>
          </a:prstGeom>
          <a:noFill/>
          <a:ln>
            <a:headEnd/>
            <a:tailEnd/>
          </a:ln>
        </p:spPr>
        <p:style>
          <a:lnRef idx="3">
            <a:schemeClr val="dk1"/>
          </a:lnRef>
          <a:fillRef idx="0">
            <a:schemeClr val="dk1"/>
          </a:fillRef>
          <a:effectRef idx="2">
            <a:schemeClr val="dk1"/>
          </a:effectRef>
          <a:fontRef idx="minor">
            <a:schemeClr val="tx1"/>
          </a:fontRef>
        </p:style>
        <p:txBody>
          <a:bodyPr wrap="none" anchor="ctr"/>
          <a:lstStyle/>
          <a:p>
            <a:pPr algn="ctr"/>
            <a:endParaRPr lang="zh-CN" altLang="en-US" b="1">
              <a:solidFill>
                <a:srgbClr val="FFFFFF"/>
              </a:solidFill>
              <a:latin typeface="楷体_GB2312" panose="02010609030101010101" pitchFamily="49" charset="-122"/>
              <a:ea typeface="楷体_GB2312" panose="02010609030101010101" pitchFamily="49" charset="-122"/>
            </a:endParaRPr>
          </a:p>
        </p:txBody>
      </p:sp>
      <p:sp>
        <p:nvSpPr>
          <p:cNvPr id="7" name="AutoShape 24"/>
          <p:cNvSpPr>
            <a:spLocks/>
          </p:cNvSpPr>
          <p:nvPr/>
        </p:nvSpPr>
        <p:spPr bwMode="auto">
          <a:xfrm>
            <a:off x="6588125" y="3068638"/>
            <a:ext cx="1008063" cy="863600"/>
          </a:xfrm>
          <a:prstGeom prst="leftBrace">
            <a:avLst>
              <a:gd name="adj1" fmla="val 458"/>
              <a:gd name="adj2" fmla="val 50000"/>
            </a:avLst>
          </a:prstGeom>
          <a:noFill/>
          <a:ln>
            <a:headEnd/>
            <a:tailEnd/>
          </a:ln>
        </p:spPr>
        <p:style>
          <a:lnRef idx="3">
            <a:schemeClr val="dk1"/>
          </a:lnRef>
          <a:fillRef idx="0">
            <a:schemeClr val="dk1"/>
          </a:fillRef>
          <a:effectRef idx="2">
            <a:schemeClr val="dk1"/>
          </a:effectRef>
          <a:fontRef idx="minor">
            <a:schemeClr val="tx1"/>
          </a:fontRef>
        </p:style>
        <p:txBody>
          <a:bodyPr wrap="none" anchor="ctr"/>
          <a:lstStyle/>
          <a:p>
            <a:pPr algn="ctr"/>
            <a:endParaRPr lang="zh-CN" altLang="en-US" b="1">
              <a:solidFill>
                <a:srgbClr val="FFFFFF"/>
              </a:solidFill>
              <a:latin typeface="楷体_GB2312" panose="02010609030101010101" pitchFamily="49" charset="-122"/>
              <a:ea typeface="楷体_GB2312" panose="02010609030101010101" pitchFamily="49" charset="-122"/>
            </a:endParaRPr>
          </a:p>
        </p:txBody>
      </p:sp>
      <p:sp>
        <p:nvSpPr>
          <p:cNvPr id="8" name="AutoShape 23"/>
          <p:cNvSpPr>
            <a:spLocks/>
          </p:cNvSpPr>
          <p:nvPr/>
        </p:nvSpPr>
        <p:spPr bwMode="auto">
          <a:xfrm>
            <a:off x="3492500" y="3357563"/>
            <a:ext cx="1019175" cy="1154113"/>
          </a:xfrm>
          <a:prstGeom prst="leftBrace">
            <a:avLst>
              <a:gd name="adj1" fmla="val 519"/>
              <a:gd name="adj2" fmla="val 23644"/>
            </a:avLst>
          </a:prstGeom>
          <a:noFill/>
          <a:ln>
            <a:headEnd/>
            <a:tailEnd/>
          </a:ln>
        </p:spPr>
        <p:style>
          <a:lnRef idx="3">
            <a:schemeClr val="dk1"/>
          </a:lnRef>
          <a:fillRef idx="0">
            <a:schemeClr val="dk1"/>
          </a:fillRef>
          <a:effectRef idx="2">
            <a:schemeClr val="dk1"/>
          </a:effectRef>
          <a:fontRef idx="minor">
            <a:schemeClr val="tx1"/>
          </a:fontRef>
        </p:style>
        <p:txBody>
          <a:bodyPr wrap="none" anchor="ctr"/>
          <a:lstStyle/>
          <a:p>
            <a:pPr algn="ctr"/>
            <a:endParaRPr lang="zh-CN" altLang="en-US" b="1">
              <a:solidFill>
                <a:srgbClr val="FFFFFF"/>
              </a:solidFill>
              <a:latin typeface="楷体_GB2312" panose="02010609030101010101" pitchFamily="49" charset="-122"/>
              <a:ea typeface="楷体_GB2312" panose="02010609030101010101" pitchFamily="49" charset="-122"/>
            </a:endParaRPr>
          </a:p>
        </p:txBody>
      </p:sp>
      <p:sp>
        <p:nvSpPr>
          <p:cNvPr id="9" name="Text Box 7">
            <a:hlinkClick r:id="rId2" action="ppaction://hlinksldjump"/>
          </p:cNvPr>
          <p:cNvSpPr txBox="1">
            <a:spLocks noChangeArrowheads="1"/>
          </p:cNvSpPr>
          <p:nvPr/>
        </p:nvSpPr>
        <p:spPr bwMode="auto">
          <a:xfrm>
            <a:off x="1835150" y="1916113"/>
            <a:ext cx="1800225" cy="386054"/>
          </a:xfrm>
          <a:prstGeom prst="rect">
            <a:avLst/>
          </a:prstGeom>
          <a:solidFill>
            <a:srgbClr val="002060"/>
          </a:solidFill>
          <a:ln w="9525">
            <a:noFill/>
            <a:miter lim="800000"/>
            <a:headEnd/>
            <a:tailEnd/>
          </a:ln>
        </p:spPr>
        <p:txBody>
          <a:bodyPr lIns="90000" tIns="54000" rIns="90000" bIns="54000">
            <a:spAutoFit/>
          </a:bodyPr>
          <a:lstStyle/>
          <a:p>
            <a:pPr algn="ctr"/>
            <a:r>
              <a:rPr lang="zh-CN" altLang="en-US" b="1">
                <a:solidFill>
                  <a:srgbClr val="FFFFFF"/>
                </a:solidFill>
                <a:latin typeface="楷体_GB2312" panose="02010609030101010101" pitchFamily="49" charset="-122"/>
                <a:ea typeface="楷体_GB2312" panose="02010609030101010101" pitchFamily="49" charset="-122"/>
              </a:rPr>
              <a:t>货币市场</a:t>
            </a:r>
          </a:p>
        </p:txBody>
      </p:sp>
      <p:sp>
        <p:nvSpPr>
          <p:cNvPr id="10" name="Text Box 8"/>
          <p:cNvSpPr txBox="1">
            <a:spLocks noChangeArrowheads="1"/>
          </p:cNvSpPr>
          <p:nvPr/>
        </p:nvSpPr>
        <p:spPr bwMode="auto">
          <a:xfrm>
            <a:off x="1835150" y="4005263"/>
            <a:ext cx="1800225" cy="386054"/>
          </a:xfrm>
          <a:prstGeom prst="rect">
            <a:avLst/>
          </a:prstGeom>
          <a:solidFill>
            <a:srgbClr val="002060"/>
          </a:solidFill>
          <a:ln w="9525">
            <a:noFill/>
            <a:miter lim="800000"/>
            <a:headEnd/>
            <a:tailEnd/>
          </a:ln>
        </p:spPr>
        <p:txBody>
          <a:bodyPr lIns="90000" tIns="54000" rIns="90000" bIns="54000">
            <a:spAutoFit/>
          </a:bodyPr>
          <a:lstStyle/>
          <a:p>
            <a:pPr algn="ctr"/>
            <a:r>
              <a:rPr lang="zh-CN" altLang="en-US" b="1">
                <a:solidFill>
                  <a:srgbClr val="FFFFFF"/>
                </a:solidFill>
                <a:latin typeface="楷体_GB2312" panose="02010609030101010101" pitchFamily="49" charset="-122"/>
                <a:ea typeface="楷体_GB2312" panose="02010609030101010101" pitchFamily="49" charset="-122"/>
              </a:rPr>
              <a:t>外汇市场</a:t>
            </a:r>
          </a:p>
        </p:txBody>
      </p:sp>
      <p:sp>
        <p:nvSpPr>
          <p:cNvPr id="11" name="Text Box 10"/>
          <p:cNvSpPr txBox="1">
            <a:spLocks noChangeArrowheads="1"/>
          </p:cNvSpPr>
          <p:nvPr/>
        </p:nvSpPr>
        <p:spPr bwMode="auto">
          <a:xfrm>
            <a:off x="4356100" y="2492375"/>
            <a:ext cx="2520950" cy="365939"/>
          </a:xfrm>
          <a:prstGeom prst="rect">
            <a:avLst/>
          </a:prstGeom>
          <a:solidFill>
            <a:srgbClr val="002060"/>
          </a:solidFill>
          <a:ln w="635">
            <a:noFill/>
            <a:miter lim="800000"/>
            <a:headEnd/>
            <a:tailEnd/>
          </a:ln>
        </p:spPr>
        <p:txBody>
          <a:bodyPr lIns="90000" tIns="28800" rIns="90000" bIns="28800">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defRPr/>
            </a:pPr>
            <a:r>
              <a:rPr lang="zh-CN" altLang="en-US" sz="2000" b="1" smtClean="0">
                <a:solidFill>
                  <a:srgbClr val="FFFFFF"/>
                </a:solidFill>
                <a:latin typeface="楷体_GB2312" panose="02010609030101010101" pitchFamily="49" charset="-122"/>
                <a:ea typeface="楷体_GB2312" panose="02010609030101010101" pitchFamily="49" charset="-122"/>
              </a:rPr>
              <a:t>票据市场</a:t>
            </a:r>
          </a:p>
        </p:txBody>
      </p:sp>
      <p:sp>
        <p:nvSpPr>
          <p:cNvPr id="12" name="Text Box 11"/>
          <p:cNvSpPr txBox="1">
            <a:spLocks noChangeArrowheads="1"/>
          </p:cNvSpPr>
          <p:nvPr/>
        </p:nvSpPr>
        <p:spPr bwMode="auto">
          <a:xfrm>
            <a:off x="4356100" y="1196975"/>
            <a:ext cx="2520950" cy="365939"/>
          </a:xfrm>
          <a:prstGeom prst="rect">
            <a:avLst/>
          </a:prstGeom>
          <a:solidFill>
            <a:srgbClr val="002060"/>
          </a:solidFill>
          <a:ln w="635">
            <a:noFill/>
            <a:miter lim="800000"/>
            <a:headEnd/>
            <a:tailEnd/>
          </a:ln>
        </p:spPr>
        <p:txBody>
          <a:bodyPr lIns="90000" tIns="28800" rIns="90000" bIns="28800">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defRPr/>
            </a:pPr>
            <a:r>
              <a:rPr lang="zh-CN" altLang="en-US" sz="2000" b="1" smtClean="0">
                <a:solidFill>
                  <a:srgbClr val="FFFFFF"/>
                </a:solidFill>
                <a:latin typeface="楷体_GB2312" panose="02010609030101010101" pitchFamily="49" charset="-122"/>
                <a:ea typeface="楷体_GB2312" panose="02010609030101010101" pitchFamily="49" charset="-122"/>
              </a:rPr>
              <a:t>同业拆借市场</a:t>
            </a:r>
          </a:p>
        </p:txBody>
      </p:sp>
      <p:sp>
        <p:nvSpPr>
          <p:cNvPr id="13" name="Text Box 12"/>
          <p:cNvSpPr txBox="1">
            <a:spLocks noChangeArrowheads="1"/>
          </p:cNvSpPr>
          <p:nvPr/>
        </p:nvSpPr>
        <p:spPr bwMode="auto">
          <a:xfrm>
            <a:off x="4356100" y="2060575"/>
            <a:ext cx="2520950" cy="365939"/>
          </a:xfrm>
          <a:prstGeom prst="rect">
            <a:avLst/>
          </a:prstGeom>
          <a:solidFill>
            <a:srgbClr val="002060"/>
          </a:solidFill>
          <a:ln w="635">
            <a:noFill/>
            <a:miter lim="800000"/>
            <a:headEnd/>
            <a:tailEnd/>
          </a:ln>
        </p:spPr>
        <p:txBody>
          <a:bodyPr lIns="90000" tIns="28800" rIns="90000" bIns="28800">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defRPr/>
            </a:pPr>
            <a:r>
              <a:rPr lang="zh-CN" altLang="en-US" sz="2000" b="1" smtClean="0">
                <a:solidFill>
                  <a:srgbClr val="FFFFFF"/>
                </a:solidFill>
                <a:latin typeface="楷体_GB2312" panose="02010609030101010101" pitchFamily="49" charset="-122"/>
                <a:ea typeface="楷体_GB2312" panose="02010609030101010101" pitchFamily="49" charset="-122"/>
              </a:rPr>
              <a:t>短期政府债券市场</a:t>
            </a:r>
          </a:p>
        </p:txBody>
      </p:sp>
      <p:sp>
        <p:nvSpPr>
          <p:cNvPr id="14" name="Text Box 13"/>
          <p:cNvSpPr txBox="1">
            <a:spLocks noChangeArrowheads="1"/>
          </p:cNvSpPr>
          <p:nvPr/>
        </p:nvSpPr>
        <p:spPr bwMode="auto">
          <a:xfrm>
            <a:off x="4356100" y="2924175"/>
            <a:ext cx="2520950" cy="365939"/>
          </a:xfrm>
          <a:prstGeom prst="rect">
            <a:avLst/>
          </a:prstGeom>
          <a:solidFill>
            <a:srgbClr val="002060"/>
          </a:solidFill>
          <a:ln w="635">
            <a:noFill/>
            <a:miter lim="800000"/>
            <a:headEnd/>
            <a:tailEnd/>
          </a:ln>
        </p:spPr>
        <p:txBody>
          <a:bodyPr lIns="90000" tIns="28800" rIns="90000" bIns="28800">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defRPr/>
            </a:pPr>
            <a:r>
              <a:rPr lang="zh-CN" altLang="en-US" sz="2000" b="1" smtClean="0">
                <a:solidFill>
                  <a:srgbClr val="FFFFFF"/>
                </a:solidFill>
                <a:latin typeface="楷体_GB2312" panose="02010609030101010101" pitchFamily="49" charset="-122"/>
                <a:ea typeface="楷体_GB2312" panose="02010609030101010101" pitchFamily="49" charset="-122"/>
              </a:rPr>
              <a:t>大额可转让存单市场</a:t>
            </a:r>
          </a:p>
        </p:txBody>
      </p:sp>
      <p:sp>
        <p:nvSpPr>
          <p:cNvPr id="15" name="Text Box 14">
            <a:hlinkClick r:id="rId3" action="ppaction://hlinksldjump"/>
          </p:cNvPr>
          <p:cNvSpPr txBox="1">
            <a:spLocks noChangeArrowheads="1"/>
          </p:cNvSpPr>
          <p:nvPr/>
        </p:nvSpPr>
        <p:spPr bwMode="auto">
          <a:xfrm>
            <a:off x="1835150" y="5373688"/>
            <a:ext cx="1800225" cy="386054"/>
          </a:xfrm>
          <a:prstGeom prst="rect">
            <a:avLst/>
          </a:prstGeom>
          <a:solidFill>
            <a:srgbClr val="002060"/>
          </a:solidFill>
          <a:ln w="9525">
            <a:noFill/>
            <a:miter lim="800000"/>
            <a:headEnd/>
            <a:tailEnd/>
          </a:ln>
        </p:spPr>
        <p:txBody>
          <a:bodyPr lIns="90000" tIns="54000" rIns="90000" bIns="54000">
            <a:spAutoFit/>
          </a:bodyPr>
          <a:lstStyle/>
          <a:p>
            <a:pPr algn="ctr"/>
            <a:r>
              <a:rPr lang="zh-CN" altLang="en-US" b="1">
                <a:solidFill>
                  <a:srgbClr val="FFFFFF"/>
                </a:solidFill>
                <a:latin typeface="楷体_GB2312" panose="02010609030101010101" pitchFamily="49" charset="-122"/>
                <a:ea typeface="楷体_GB2312" panose="02010609030101010101" pitchFamily="49" charset="-122"/>
              </a:rPr>
              <a:t>保险市场</a:t>
            </a:r>
          </a:p>
        </p:txBody>
      </p:sp>
      <p:sp>
        <p:nvSpPr>
          <p:cNvPr id="16" name="Text Box 15">
            <a:hlinkClick r:id="rId4" action="ppaction://hlinksldjump"/>
          </p:cNvPr>
          <p:cNvSpPr txBox="1">
            <a:spLocks noChangeArrowheads="1"/>
          </p:cNvSpPr>
          <p:nvPr/>
        </p:nvSpPr>
        <p:spPr bwMode="auto">
          <a:xfrm>
            <a:off x="1839913" y="3335338"/>
            <a:ext cx="1800225" cy="386054"/>
          </a:xfrm>
          <a:prstGeom prst="rect">
            <a:avLst/>
          </a:prstGeom>
          <a:solidFill>
            <a:srgbClr val="002060"/>
          </a:solidFill>
          <a:ln w="9525">
            <a:noFill/>
            <a:miter lim="800000"/>
            <a:headEnd/>
            <a:tailEnd/>
          </a:ln>
        </p:spPr>
        <p:txBody>
          <a:bodyPr lIns="90000" tIns="54000" rIns="90000" bIns="54000">
            <a:spAutoFit/>
          </a:bodyPr>
          <a:lstStyle/>
          <a:p>
            <a:pPr algn="ctr"/>
            <a:r>
              <a:rPr lang="zh-CN" altLang="en-US" b="1">
                <a:solidFill>
                  <a:srgbClr val="FFFFFF"/>
                </a:solidFill>
                <a:latin typeface="楷体_GB2312" panose="02010609030101010101" pitchFamily="49" charset="-122"/>
                <a:ea typeface="楷体_GB2312" panose="02010609030101010101" pitchFamily="49" charset="-122"/>
              </a:rPr>
              <a:t>资本市场</a:t>
            </a:r>
          </a:p>
        </p:txBody>
      </p:sp>
      <p:sp>
        <p:nvSpPr>
          <p:cNvPr id="17" name="Text Box 16">
            <a:hlinkClick r:id="rId5" action="ppaction://hlinksldjump"/>
          </p:cNvPr>
          <p:cNvSpPr txBox="1">
            <a:spLocks noChangeArrowheads="1"/>
          </p:cNvSpPr>
          <p:nvPr/>
        </p:nvSpPr>
        <p:spPr bwMode="auto">
          <a:xfrm>
            <a:off x="1835150" y="4724400"/>
            <a:ext cx="1800225" cy="386054"/>
          </a:xfrm>
          <a:prstGeom prst="rect">
            <a:avLst/>
          </a:prstGeom>
          <a:solidFill>
            <a:srgbClr val="002060"/>
          </a:solidFill>
          <a:ln w="9525">
            <a:noFill/>
            <a:miter lim="800000"/>
            <a:headEnd/>
            <a:tailEnd/>
          </a:ln>
        </p:spPr>
        <p:txBody>
          <a:bodyPr lIns="90000" tIns="54000" rIns="90000" bIns="54000">
            <a:spAutoFit/>
          </a:bodyPr>
          <a:lstStyle/>
          <a:p>
            <a:pPr algn="ctr"/>
            <a:r>
              <a:rPr lang="zh-CN" altLang="en-US" b="1">
                <a:solidFill>
                  <a:srgbClr val="FFFFFF"/>
                </a:solidFill>
                <a:latin typeface="楷体_GB2312" panose="02010609030101010101" pitchFamily="49" charset="-122"/>
                <a:ea typeface="楷体_GB2312" panose="02010609030101010101" pitchFamily="49" charset="-122"/>
              </a:rPr>
              <a:t>黄金市场</a:t>
            </a:r>
          </a:p>
        </p:txBody>
      </p:sp>
      <p:sp>
        <p:nvSpPr>
          <p:cNvPr id="18" name="Text Box 17"/>
          <p:cNvSpPr txBox="1">
            <a:spLocks noChangeArrowheads="1"/>
          </p:cNvSpPr>
          <p:nvPr/>
        </p:nvSpPr>
        <p:spPr bwMode="auto">
          <a:xfrm>
            <a:off x="4356100" y="3357563"/>
            <a:ext cx="2520950" cy="365939"/>
          </a:xfrm>
          <a:prstGeom prst="rect">
            <a:avLst/>
          </a:prstGeom>
          <a:solidFill>
            <a:srgbClr val="002060"/>
          </a:solidFill>
          <a:ln w="635">
            <a:noFill/>
            <a:miter lim="800000"/>
            <a:headEnd/>
            <a:tailEnd/>
          </a:ln>
        </p:spPr>
        <p:txBody>
          <a:bodyPr lIns="90000" tIns="28800" rIns="90000" bIns="28800">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defRPr/>
            </a:pPr>
            <a:r>
              <a:rPr lang="zh-CN" altLang="en-US" sz="2000" b="1" smtClean="0">
                <a:solidFill>
                  <a:srgbClr val="FFFFFF"/>
                </a:solidFill>
                <a:latin typeface="楷体_GB2312" panose="02010609030101010101" pitchFamily="49" charset="-122"/>
                <a:ea typeface="楷体_GB2312" panose="02010609030101010101" pitchFamily="49" charset="-122"/>
              </a:rPr>
              <a:t>证券市场</a:t>
            </a:r>
          </a:p>
        </p:txBody>
      </p:sp>
      <p:sp>
        <p:nvSpPr>
          <p:cNvPr id="19" name="Text Box 18"/>
          <p:cNvSpPr txBox="1">
            <a:spLocks noChangeArrowheads="1"/>
          </p:cNvSpPr>
          <p:nvPr/>
        </p:nvSpPr>
        <p:spPr bwMode="auto">
          <a:xfrm>
            <a:off x="4356100" y="3860800"/>
            <a:ext cx="2520950" cy="365939"/>
          </a:xfrm>
          <a:prstGeom prst="rect">
            <a:avLst/>
          </a:prstGeom>
          <a:solidFill>
            <a:srgbClr val="002060"/>
          </a:solidFill>
          <a:ln w="635">
            <a:noFill/>
            <a:miter lim="800000"/>
            <a:headEnd/>
            <a:tailEnd/>
          </a:ln>
        </p:spPr>
        <p:txBody>
          <a:bodyPr lIns="90000" tIns="28800" rIns="90000" bIns="28800">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defRPr/>
            </a:pPr>
            <a:r>
              <a:rPr lang="zh-CN" altLang="en-US" sz="2000" b="1" smtClean="0">
                <a:solidFill>
                  <a:srgbClr val="FFFFFF"/>
                </a:solidFill>
                <a:latin typeface="楷体_GB2312" panose="02010609030101010101" pitchFamily="49" charset="-122"/>
                <a:ea typeface="楷体_GB2312" panose="02010609030101010101" pitchFamily="49" charset="-122"/>
              </a:rPr>
              <a:t>长期信贷市场</a:t>
            </a:r>
          </a:p>
        </p:txBody>
      </p:sp>
      <p:sp>
        <p:nvSpPr>
          <p:cNvPr id="20" name="Text Box 19"/>
          <p:cNvSpPr txBox="1">
            <a:spLocks noChangeArrowheads="1"/>
          </p:cNvSpPr>
          <p:nvPr/>
        </p:nvSpPr>
        <p:spPr bwMode="auto">
          <a:xfrm>
            <a:off x="4356100" y="1628775"/>
            <a:ext cx="2520950" cy="365939"/>
          </a:xfrm>
          <a:prstGeom prst="rect">
            <a:avLst/>
          </a:prstGeom>
          <a:solidFill>
            <a:srgbClr val="002060"/>
          </a:solidFill>
          <a:ln w="635">
            <a:noFill/>
            <a:miter lim="800000"/>
            <a:headEnd/>
            <a:tailEnd/>
          </a:ln>
        </p:spPr>
        <p:txBody>
          <a:bodyPr lIns="90000" tIns="28800" rIns="90000" bIns="28800">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defRPr/>
            </a:pPr>
            <a:r>
              <a:rPr lang="zh-CN" altLang="en-US" sz="2000" b="1" smtClean="0">
                <a:solidFill>
                  <a:srgbClr val="FFFFFF"/>
                </a:solidFill>
                <a:latin typeface="楷体_GB2312" panose="02010609030101010101" pitchFamily="49" charset="-122"/>
                <a:ea typeface="楷体_GB2312" panose="02010609030101010101" pitchFamily="49" charset="-122"/>
              </a:rPr>
              <a:t>回购市场</a:t>
            </a:r>
          </a:p>
        </p:txBody>
      </p:sp>
      <p:sp>
        <p:nvSpPr>
          <p:cNvPr id="21" name="Text Box 20"/>
          <p:cNvSpPr txBox="1">
            <a:spLocks noChangeArrowheads="1"/>
          </p:cNvSpPr>
          <p:nvPr/>
        </p:nvSpPr>
        <p:spPr bwMode="auto">
          <a:xfrm>
            <a:off x="4356100" y="4365625"/>
            <a:ext cx="2520950" cy="365939"/>
          </a:xfrm>
          <a:prstGeom prst="rect">
            <a:avLst/>
          </a:prstGeom>
          <a:solidFill>
            <a:srgbClr val="002060"/>
          </a:solidFill>
          <a:ln w="635">
            <a:noFill/>
            <a:miter lim="800000"/>
            <a:headEnd/>
            <a:tailEnd/>
          </a:ln>
        </p:spPr>
        <p:txBody>
          <a:bodyPr lIns="90000" tIns="28800" rIns="90000" bIns="28800">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defRPr/>
            </a:pPr>
            <a:r>
              <a:rPr lang="zh-CN" altLang="en-US" sz="2000" b="1" smtClean="0">
                <a:solidFill>
                  <a:srgbClr val="FFFFFF"/>
                </a:solidFill>
                <a:latin typeface="楷体_GB2312" panose="02010609030101010101" pitchFamily="49" charset="-122"/>
                <a:ea typeface="楷体_GB2312" panose="02010609030101010101" pitchFamily="49" charset="-122"/>
              </a:rPr>
              <a:t>融资租赁市场</a:t>
            </a:r>
          </a:p>
        </p:txBody>
      </p:sp>
      <p:sp>
        <p:nvSpPr>
          <p:cNvPr id="22" name="Text Box 22"/>
          <p:cNvSpPr txBox="1">
            <a:spLocks noChangeArrowheads="1"/>
          </p:cNvSpPr>
          <p:nvPr/>
        </p:nvSpPr>
        <p:spPr bwMode="auto">
          <a:xfrm>
            <a:off x="7524750" y="2924175"/>
            <a:ext cx="1487488" cy="304800"/>
          </a:xfrm>
          <a:prstGeom prst="rect">
            <a:avLst/>
          </a:prstGeom>
          <a:solidFill>
            <a:srgbClr val="002060"/>
          </a:solidFill>
          <a:ln w="635">
            <a:noFill/>
            <a:miter lim="800000"/>
            <a:headEnd/>
            <a:tailEnd/>
          </a:ln>
        </p:spPr>
        <p:txBody>
          <a:bodyPr lIns="18000" tIns="0" rIns="18000" bIns="0">
            <a:spAutoFit/>
          </a:bodyPr>
          <a:lstStyle/>
          <a:p>
            <a:pPr algn="ctr"/>
            <a:r>
              <a:rPr lang="zh-CN" altLang="en-US" sz="2000" b="1">
                <a:solidFill>
                  <a:srgbClr val="FFFFFF"/>
                </a:solidFill>
                <a:latin typeface="楷体_GB2312" panose="02010609030101010101" pitchFamily="49" charset="-122"/>
                <a:ea typeface="楷体_GB2312" panose="02010609030101010101" pitchFamily="49" charset="-122"/>
              </a:rPr>
              <a:t>股票市场</a:t>
            </a:r>
          </a:p>
        </p:txBody>
      </p:sp>
      <p:sp>
        <p:nvSpPr>
          <p:cNvPr id="23" name="Text Box 65">
            <a:hlinkClick r:id="rId6" action="ppaction://hlinksldjump"/>
          </p:cNvPr>
          <p:cNvSpPr txBox="1">
            <a:spLocks noChangeArrowheads="1"/>
          </p:cNvSpPr>
          <p:nvPr/>
        </p:nvSpPr>
        <p:spPr bwMode="auto">
          <a:xfrm>
            <a:off x="471885" y="2511425"/>
            <a:ext cx="615553" cy="2592388"/>
          </a:xfrm>
          <a:prstGeom prst="rect">
            <a:avLst/>
          </a:prstGeom>
          <a:solidFill>
            <a:srgbClr val="002060"/>
          </a:solidFill>
          <a:ln w="15875">
            <a:noFill/>
            <a:miter lim="800000"/>
            <a:headEnd/>
            <a:tailEnd/>
          </a:ln>
        </p:spPr>
        <p:txBody>
          <a:bodyPr vert="eaVert">
            <a:spAutoFit/>
          </a:bodyPr>
          <a:lstStyle/>
          <a:p>
            <a:pPr algn="ctr"/>
            <a:r>
              <a:rPr lang="zh-CN" altLang="en-US" sz="2800" b="1">
                <a:solidFill>
                  <a:srgbClr val="FFFFFF"/>
                </a:solidFill>
                <a:latin typeface="楷体_GB2312" panose="02010609030101010101" pitchFamily="49" charset="-122"/>
                <a:ea typeface="楷体_GB2312" panose="02010609030101010101" pitchFamily="49" charset="-122"/>
              </a:rPr>
              <a:t>金融市场</a:t>
            </a:r>
          </a:p>
        </p:txBody>
      </p:sp>
      <p:sp>
        <p:nvSpPr>
          <p:cNvPr id="24" name="Text Box 22"/>
          <p:cNvSpPr txBox="1">
            <a:spLocks noChangeArrowheads="1"/>
          </p:cNvSpPr>
          <p:nvPr/>
        </p:nvSpPr>
        <p:spPr bwMode="auto">
          <a:xfrm>
            <a:off x="7451725" y="3429000"/>
            <a:ext cx="1487488" cy="609600"/>
          </a:xfrm>
          <a:prstGeom prst="rect">
            <a:avLst/>
          </a:prstGeom>
          <a:solidFill>
            <a:srgbClr val="002060"/>
          </a:solidFill>
          <a:ln w="635">
            <a:noFill/>
            <a:miter lim="800000"/>
            <a:headEnd/>
            <a:tailEnd/>
          </a:ln>
        </p:spPr>
        <p:txBody>
          <a:bodyPr lIns="18000" tIns="0" rIns="18000" bIns="0">
            <a:spAutoFit/>
          </a:bodyPr>
          <a:lstStyle/>
          <a:p>
            <a:pPr algn="ctr"/>
            <a:r>
              <a:rPr lang="zh-CN" altLang="en-US" sz="2000" b="1">
                <a:solidFill>
                  <a:srgbClr val="FFFFFF"/>
                </a:solidFill>
                <a:latin typeface="楷体_GB2312" panose="02010609030101010101" pitchFamily="49" charset="-122"/>
                <a:ea typeface="楷体_GB2312" panose="02010609030101010101" pitchFamily="49" charset="-122"/>
              </a:rPr>
              <a:t>中长期</a:t>
            </a:r>
            <a:endParaRPr lang="en-US" altLang="zh-CN" sz="2000" b="1" dirty="0">
              <a:solidFill>
                <a:srgbClr val="FFFFFF"/>
              </a:solidFill>
              <a:latin typeface="楷体_GB2312" panose="02010609030101010101" pitchFamily="49" charset="-122"/>
              <a:ea typeface="楷体_GB2312" panose="02010609030101010101" pitchFamily="49" charset="-122"/>
            </a:endParaRPr>
          </a:p>
          <a:p>
            <a:pPr algn="ctr"/>
            <a:r>
              <a:rPr lang="zh-CN" altLang="en-US" sz="2000" b="1">
                <a:solidFill>
                  <a:srgbClr val="FFFFFF"/>
                </a:solidFill>
                <a:latin typeface="楷体_GB2312" panose="02010609030101010101" pitchFamily="49" charset="-122"/>
                <a:ea typeface="楷体_GB2312" panose="02010609030101010101" pitchFamily="49" charset="-122"/>
              </a:rPr>
              <a:t>债券市场</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6632"/>
            <a:ext cx="9144000" cy="4525963"/>
          </a:xfrm>
        </p:spPr>
        <p:txBody>
          <a:bodyPr/>
          <a:lstStyle/>
          <a:p>
            <a:pPr>
              <a:lnSpc>
                <a:spcPct val="150000"/>
              </a:lnSpc>
              <a:buNone/>
            </a:pPr>
            <a:r>
              <a:rPr lang="en-US" altLang="zh-CN" sz="2400"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货币市场（</a:t>
            </a:r>
            <a:r>
              <a:rPr lang="en-US" altLang="zh-CN"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Money Market</a:t>
            </a: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）：短期金融市场，是专门融通</a:t>
            </a:r>
            <a:r>
              <a:rPr lang="en-US" altLang="zh-CN" sz="2400"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1</a:t>
            </a:r>
            <a:r>
              <a:rPr lang="zh-CN" altLang="en-US" sz="2400"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年以内</a:t>
            </a: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短期资金的场所。</a:t>
            </a:r>
            <a:endParaRPr lang="en-US" altLang="zh-CN"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a:lnSpc>
                <a:spcPct val="150000"/>
              </a:lnSpc>
              <a:buNone/>
            </a:pPr>
            <a:r>
              <a:rPr lang="en-US" altLang="zh-CN" sz="2400"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资本市场（</a:t>
            </a:r>
            <a:r>
              <a:rPr lang="en-US" altLang="zh-CN"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Capital Market</a:t>
            </a: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）：长期金融市场，是期限在</a:t>
            </a:r>
            <a:r>
              <a:rPr lang="en-US" altLang="zh-CN" sz="2400"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1</a:t>
            </a:r>
            <a:r>
              <a:rPr lang="zh-CN" altLang="en-US" sz="2400"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年以上</a:t>
            </a: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的有价证券为交易工具进行中长期资金交易的市场。</a:t>
            </a:r>
            <a:endParaRPr lang="en-US" altLang="zh-CN"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lvl="1">
              <a:lnSpc>
                <a:spcPct val="150000"/>
              </a:lnSpc>
              <a:buClr>
                <a:srgbClr val="FF0000"/>
              </a:buClr>
              <a:buFont typeface="Wingdings" pitchFamily="2" charset="2"/>
              <a:buChar char="Ø"/>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广义资本市场</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lvl="2">
              <a:lnSpc>
                <a:spcPct val="150000"/>
              </a:lnSpc>
              <a:buFont typeface="Wingdings" pitchFamily="2" charset="2"/>
              <a:buChar char="ü"/>
            </a:pPr>
            <a:r>
              <a:rPr lang="zh-CN" altLang="en-US"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银行中长期存贷款市场</a:t>
            </a:r>
            <a:endParaRPr lang="en-US" altLang="zh-CN"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lvl="2">
              <a:lnSpc>
                <a:spcPct val="150000"/>
              </a:lnSpc>
              <a:buClr>
                <a:srgbClr val="FF0000"/>
              </a:buClr>
              <a:buFont typeface="Wingdings" pitchFamily="2" charset="2"/>
              <a:buChar char="ü"/>
            </a:pP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有价证券市场：中长期债券市场和股票市场</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lvl="1">
              <a:lnSpc>
                <a:spcPct val="150000"/>
              </a:lnSpc>
              <a:buClr>
                <a:srgbClr val="FF0000"/>
              </a:buClr>
              <a:buFont typeface="Wingdings" pitchFamily="2" charset="2"/>
              <a:buChar char="Ø"/>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狭义资本市场：中长期债券市场和股票市场</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04664"/>
            <a:ext cx="9144000" cy="4525963"/>
          </a:xfrm>
        </p:spPr>
        <p:txBody>
          <a:bodyPr/>
          <a:lstStyle/>
          <a:p>
            <a:pPr>
              <a:lnSpc>
                <a:spcPct val="150000"/>
              </a:lnSpc>
              <a:buNone/>
            </a:pPr>
            <a:r>
              <a:rPr lang="en-US" altLang="zh-CN" sz="24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400" dirty="0">
                <a:latin typeface="Times New Roman" pitchFamily="18" charset="0"/>
                <a:ea typeface="华文新魏" pitchFamily="2" charset="-122"/>
                <a:cs typeface="Times New Roman" pitchFamily="18" charset="0"/>
                <a:sym typeface="Wingdings 2" pitchFamily="18" charset="2"/>
              </a:rPr>
              <a:t>票据市场</a:t>
            </a:r>
            <a:r>
              <a:rPr lang="zh-CN" altLang="en-US" sz="2400" dirty="0">
                <a:latin typeface="Times New Roman" pitchFamily="18" charset="0"/>
                <a:ea typeface="楷体_GB2312" pitchFamily="49" charset="-122"/>
                <a:cs typeface="Times New Roman" pitchFamily="18" charset="0"/>
                <a:sym typeface="Wingdings 2" pitchFamily="18" charset="2"/>
              </a:rPr>
              <a:t>（</a:t>
            </a:r>
            <a:r>
              <a:rPr lang="en-US" altLang="zh-CN" sz="2400" dirty="0">
                <a:latin typeface="Times New Roman" pitchFamily="18" charset="0"/>
                <a:ea typeface="楷体_GB2312" pitchFamily="49" charset="-122"/>
                <a:cs typeface="Times New Roman" pitchFamily="18" charset="0"/>
                <a:sym typeface="Wingdings 2" pitchFamily="18" charset="2"/>
              </a:rPr>
              <a:t>Note Market</a:t>
            </a:r>
            <a:r>
              <a:rPr lang="zh-CN" altLang="en-US" sz="2400" dirty="0">
                <a:latin typeface="Times New Roman" pitchFamily="18" charset="0"/>
                <a:ea typeface="楷体_GB2312" pitchFamily="49" charset="-122"/>
                <a:cs typeface="Times New Roman" pitchFamily="18" charset="0"/>
                <a:sym typeface="Wingdings 2" pitchFamily="18" charset="2"/>
              </a:rPr>
              <a:t>）：各种票据交易的市场，按交易的方式主要分为票据承兑市场和贴现市场。票据市场是</a:t>
            </a:r>
            <a:r>
              <a:rPr lang="zh-CN" altLang="en-US" sz="2400" dirty="0">
                <a:solidFill>
                  <a:srgbClr val="C00000"/>
                </a:solidFill>
                <a:latin typeface="Times New Roman" pitchFamily="18" charset="0"/>
                <a:ea typeface="楷体_GB2312" pitchFamily="49" charset="-122"/>
                <a:cs typeface="Times New Roman" pitchFamily="18" charset="0"/>
                <a:sym typeface="Wingdings 2" pitchFamily="18" charset="2"/>
              </a:rPr>
              <a:t>货币市场</a:t>
            </a:r>
            <a:r>
              <a:rPr lang="zh-CN" altLang="en-US" sz="2400" dirty="0">
                <a:latin typeface="Times New Roman" pitchFamily="18" charset="0"/>
                <a:ea typeface="楷体_GB2312" pitchFamily="49" charset="-122"/>
                <a:cs typeface="Times New Roman" pitchFamily="18" charset="0"/>
                <a:sym typeface="Wingdings 2" pitchFamily="18" charset="2"/>
              </a:rPr>
              <a:t>的重要组成部分。</a:t>
            </a:r>
            <a:endParaRPr lang="en-US" altLang="zh-CN" sz="2400" dirty="0">
              <a:latin typeface="Times New Roman" pitchFamily="18" charset="0"/>
              <a:ea typeface="楷体_GB2312" pitchFamily="49" charset="-122"/>
              <a:cs typeface="Times New Roman" pitchFamily="18" charset="0"/>
              <a:sym typeface="Wingdings 2" pitchFamily="18" charset="2"/>
            </a:endParaRPr>
          </a:p>
          <a:p>
            <a:pPr>
              <a:lnSpc>
                <a:spcPct val="150000"/>
              </a:lnSpc>
              <a:buNone/>
            </a:pPr>
            <a:r>
              <a:rPr lang="en-US" altLang="zh-CN" sz="2400" dirty="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400" dirty="0">
                <a:latin typeface="Times New Roman" pitchFamily="18" charset="0"/>
                <a:ea typeface="华文新魏" pitchFamily="2" charset="-122"/>
                <a:cs typeface="Times New Roman" pitchFamily="18" charset="0"/>
                <a:sym typeface="Wingdings 2" pitchFamily="18" charset="2"/>
              </a:rPr>
              <a:t>证券市场</a:t>
            </a:r>
            <a:r>
              <a:rPr lang="zh-CN" altLang="en-US" sz="2400" dirty="0">
                <a:latin typeface="Times New Roman" pitchFamily="18" charset="0"/>
                <a:ea typeface="楷体_GB2312" pitchFamily="49" charset="-122"/>
                <a:cs typeface="Times New Roman" pitchFamily="18" charset="0"/>
                <a:sym typeface="Wingdings 2" pitchFamily="18" charset="2"/>
              </a:rPr>
              <a:t>（</a:t>
            </a:r>
            <a:r>
              <a:rPr lang="en-US" altLang="zh-CN" sz="2400" dirty="0">
                <a:latin typeface="Times New Roman" pitchFamily="18" charset="0"/>
                <a:ea typeface="楷体_GB2312" pitchFamily="49" charset="-122"/>
                <a:cs typeface="Times New Roman" pitchFamily="18" charset="0"/>
                <a:sym typeface="Wingdings 2" pitchFamily="18" charset="2"/>
              </a:rPr>
              <a:t>Security Market</a:t>
            </a:r>
            <a:r>
              <a:rPr lang="zh-CN" altLang="en-US" sz="2400" dirty="0">
                <a:latin typeface="Times New Roman" pitchFamily="18" charset="0"/>
                <a:ea typeface="楷体_GB2312" pitchFamily="49" charset="-122"/>
                <a:cs typeface="Times New Roman" pitchFamily="18" charset="0"/>
                <a:sym typeface="Wingdings 2" pitchFamily="18" charset="2"/>
              </a:rPr>
              <a:t>）：股票、债券和基金等有价证券发行和转让流通的市场</a:t>
            </a:r>
            <a:r>
              <a:rPr lang="zh-CN" altLang="en-US" sz="2400" dirty="0" smtClean="0">
                <a:latin typeface="Times New Roman" pitchFamily="18" charset="0"/>
                <a:ea typeface="楷体_GB2312" pitchFamily="49" charset="-122"/>
                <a:cs typeface="Times New Roman" pitchFamily="18" charset="0"/>
                <a:sym typeface="Wingdings 2" pitchFamily="18" charset="2"/>
              </a:rPr>
              <a:t>。</a:t>
            </a:r>
            <a:endParaRPr lang="en-US" altLang="zh-CN" sz="2400" dirty="0">
              <a:latin typeface="Times New Roman" pitchFamily="18" charset="0"/>
              <a:ea typeface="楷体_GB2312" pitchFamily="49" charset="-122"/>
              <a:cs typeface="Times New Roman" pitchFamily="18" charset="0"/>
              <a:sym typeface="Wingdings 2" pitchFamily="18" charset="2"/>
            </a:endParaRPr>
          </a:p>
          <a:p>
            <a:pPr>
              <a:lnSpc>
                <a:spcPct val="150000"/>
              </a:lnSpc>
              <a:buNone/>
            </a:pPr>
            <a:r>
              <a:rPr lang="en-US" altLang="zh-CN" sz="2400" dirty="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400" dirty="0">
                <a:latin typeface="Times New Roman" pitchFamily="18" charset="0"/>
                <a:ea typeface="华文新魏" pitchFamily="2" charset="-122"/>
                <a:cs typeface="Times New Roman" pitchFamily="18" charset="0"/>
                <a:sym typeface="Wingdings 2" pitchFamily="18" charset="2"/>
              </a:rPr>
              <a:t>衍生工具市场</a:t>
            </a:r>
            <a:r>
              <a:rPr lang="zh-CN" altLang="en-US" sz="2400" dirty="0">
                <a:latin typeface="Times New Roman" pitchFamily="18" charset="0"/>
                <a:ea typeface="楷体_GB2312" pitchFamily="49" charset="-122"/>
                <a:cs typeface="Times New Roman" pitchFamily="18" charset="0"/>
                <a:sym typeface="Wingdings 2" pitchFamily="18" charset="2"/>
              </a:rPr>
              <a:t>（</a:t>
            </a:r>
            <a:r>
              <a:rPr lang="en-US" altLang="zh-CN" sz="2400" dirty="0">
                <a:latin typeface="Times New Roman" pitchFamily="18" charset="0"/>
                <a:ea typeface="楷体_GB2312" pitchFamily="49" charset="-122"/>
                <a:cs typeface="Times New Roman" pitchFamily="18" charset="0"/>
                <a:sym typeface="Wingdings 2" pitchFamily="18" charset="2"/>
              </a:rPr>
              <a:t>Derivatives Market</a:t>
            </a:r>
            <a:r>
              <a:rPr lang="zh-CN" altLang="en-US" sz="2400" dirty="0">
                <a:latin typeface="Times New Roman" pitchFamily="18" charset="0"/>
                <a:ea typeface="楷体_GB2312" pitchFamily="49" charset="-122"/>
                <a:cs typeface="Times New Roman" pitchFamily="18" charset="0"/>
                <a:sym typeface="Wingdings 2" pitchFamily="18" charset="2"/>
              </a:rPr>
              <a:t>）：各种衍生金融工具进行交易的市场。包括远期合约、期货合约、期权合约、互换协议等，其种类仍在不断增多</a:t>
            </a:r>
            <a:r>
              <a:rPr lang="zh-CN" altLang="en-US" sz="2400" dirty="0" smtClean="0">
                <a:latin typeface="Times New Roman" pitchFamily="18" charset="0"/>
                <a:ea typeface="楷体_GB2312" pitchFamily="49" charset="-122"/>
                <a:cs typeface="Times New Roman" pitchFamily="18" charset="0"/>
                <a:sym typeface="Wingdings 2" pitchFamily="18" charset="2"/>
              </a:rPr>
              <a:t>。</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lvl="1">
              <a:lnSpc>
                <a:spcPct val="150000"/>
              </a:lnSpc>
              <a:buFont typeface="Wingdings" pitchFamily="2" charset="2"/>
              <a:buChar char="ü"/>
            </a:pPr>
            <a:r>
              <a:rPr lang="zh-CN" altLang="en-US" sz="2000" dirty="0" smtClean="0">
                <a:latin typeface="Times New Roman" pitchFamily="18" charset="0"/>
                <a:ea typeface="楷体_GB2312" pitchFamily="49" charset="-122"/>
                <a:cs typeface="Times New Roman" pitchFamily="18" charset="0"/>
                <a:sym typeface="Wingdings 2" pitchFamily="18" charset="2"/>
              </a:rPr>
              <a:t>（</a:t>
            </a:r>
            <a:r>
              <a:rPr lang="en-US" altLang="zh-CN" sz="2000" dirty="0" smtClean="0">
                <a:latin typeface="Times New Roman" pitchFamily="18" charset="0"/>
                <a:ea typeface="楷体_GB2312" pitchFamily="49" charset="-122"/>
                <a:cs typeface="Times New Roman" pitchFamily="18" charset="0"/>
                <a:sym typeface="Wingdings 2" pitchFamily="18" charset="2"/>
              </a:rPr>
              <a:t>+</a:t>
            </a:r>
            <a:r>
              <a:rPr lang="zh-CN" altLang="en-US" sz="2000" dirty="0" smtClean="0">
                <a:latin typeface="Times New Roman" pitchFamily="18" charset="0"/>
                <a:ea typeface="楷体_GB2312" pitchFamily="49" charset="-122"/>
                <a:cs typeface="Times New Roman" pitchFamily="18" charset="0"/>
                <a:sym typeface="Wingdings 2" pitchFamily="18" charset="2"/>
              </a:rPr>
              <a:t>）衍生金融工具在金融交易中具有套期保值、防范风险的作用。</a:t>
            </a:r>
            <a:endParaRPr lang="en-US" altLang="zh-CN" sz="2000" dirty="0" smtClean="0">
              <a:latin typeface="Times New Roman" pitchFamily="18" charset="0"/>
              <a:ea typeface="楷体_GB2312" pitchFamily="49" charset="-122"/>
              <a:cs typeface="Times New Roman" pitchFamily="18" charset="0"/>
              <a:sym typeface="Wingdings 2" pitchFamily="18" charset="2"/>
            </a:endParaRPr>
          </a:p>
          <a:p>
            <a:pPr lvl="1">
              <a:lnSpc>
                <a:spcPct val="150000"/>
              </a:lnSpc>
              <a:buFont typeface="Wingdings" pitchFamily="2" charset="2"/>
              <a:buChar char="ü"/>
            </a:pPr>
            <a:r>
              <a:rPr lang="zh-CN" altLang="en-US" sz="2000" dirty="0" smtClean="0">
                <a:latin typeface="Times New Roman" pitchFamily="18" charset="0"/>
                <a:ea typeface="楷体_GB2312" pitchFamily="49" charset="-122"/>
                <a:cs typeface="Times New Roman" pitchFamily="18" charset="0"/>
                <a:sym typeface="Wingdings 2" pitchFamily="18" charset="2"/>
              </a:rPr>
              <a:t>（</a:t>
            </a:r>
            <a:r>
              <a:rPr lang="en-US" altLang="zh-CN" sz="2000" dirty="0" smtClean="0">
                <a:latin typeface="Times New Roman" pitchFamily="18" charset="0"/>
                <a:ea typeface="楷体_GB2312" pitchFamily="49" charset="-122"/>
                <a:cs typeface="Times New Roman" pitchFamily="18" charset="0"/>
                <a:sym typeface="Wingdings 2" pitchFamily="18" charset="2"/>
              </a:rPr>
              <a:t>-</a:t>
            </a:r>
            <a:r>
              <a:rPr lang="zh-CN" altLang="en-US" sz="2000" dirty="0" smtClean="0">
                <a:latin typeface="Times New Roman" pitchFamily="18" charset="0"/>
                <a:ea typeface="楷体_GB2312" pitchFamily="49" charset="-122"/>
                <a:cs typeface="Times New Roman" pitchFamily="18" charset="0"/>
                <a:sym typeface="Wingdings 2" pitchFamily="18" charset="2"/>
              </a:rPr>
              <a:t>）衍生金融工具同时也是一种投机对象，由于杠杆化比率较高，其交易风险远远大于原生型金融工具的风险。</a:t>
            </a:r>
          </a:p>
          <a:p>
            <a:pPr>
              <a:lnSpc>
                <a:spcPct val="150000"/>
              </a:lnSpc>
              <a:buNone/>
            </a:pPr>
            <a:endParaRPr lang="en-US" altLang="zh-CN" sz="2400" dirty="0">
              <a:latin typeface="Times New Roman" pitchFamily="18" charset="0"/>
              <a:ea typeface="楷体_GB2312" pitchFamily="49" charset="-122"/>
              <a:cs typeface="Times New Roman" pitchFamily="18" charset="0"/>
              <a:sym typeface="Wingdings 2" pitchFamily="18" charset="2"/>
            </a:endParaRPr>
          </a:p>
          <a:p>
            <a:pPr lvl="1">
              <a:buClr>
                <a:srgbClr val="FF0000"/>
              </a:buClr>
              <a:buFont typeface="Wingdings" pitchFamily="2" charset="2"/>
              <a:buChar char="Ø"/>
            </a:pPr>
            <a:endParaRPr lang="zh-CN" altLang="en-US" sz="2400" dirty="0">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
            <a:ext cx="9144000" cy="4005064"/>
          </a:xfrm>
        </p:spPr>
        <p:txBody>
          <a:bodyPr/>
          <a:lstStyle/>
          <a:p>
            <a:pPr>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Times New Roman" pitchFamily="18" charset="0"/>
                <a:ea typeface="华文新魏" pitchFamily="2" charset="-122"/>
                <a:cs typeface="Times New Roman" pitchFamily="18" charset="0"/>
                <a:sym typeface="Wingdings 2" pitchFamily="18" charset="2"/>
              </a:rPr>
              <a:t>外汇市场</a:t>
            </a:r>
            <a:r>
              <a:rPr lang="zh-CN" altLang="en-US" sz="2800" dirty="0" smtClean="0">
                <a:latin typeface="Times New Roman" pitchFamily="18" charset="0"/>
                <a:ea typeface="楷体_GB2312" pitchFamily="49" charset="-122"/>
                <a:cs typeface="Times New Roman" pitchFamily="18" charset="0"/>
                <a:sym typeface="Wingdings 2" pitchFamily="18" charset="2"/>
              </a:rPr>
              <a:t>（</a:t>
            </a:r>
            <a:r>
              <a:rPr lang="en-US" altLang="zh-CN" sz="2800" dirty="0" smtClean="0">
                <a:latin typeface="Times New Roman" pitchFamily="18" charset="0"/>
                <a:ea typeface="楷体_GB2312" pitchFamily="49" charset="-122"/>
                <a:cs typeface="Times New Roman" pitchFamily="18" charset="0"/>
                <a:sym typeface="Wingdings 2" pitchFamily="18" charset="2"/>
              </a:rPr>
              <a:t>Foreign Exchange Market</a:t>
            </a:r>
            <a:r>
              <a:rPr lang="zh-CN" altLang="en-US" sz="2800" dirty="0" smtClean="0">
                <a:latin typeface="Times New Roman" pitchFamily="18" charset="0"/>
                <a:ea typeface="楷体_GB2312" pitchFamily="49" charset="-122"/>
                <a:cs typeface="Times New Roman" pitchFamily="18" charset="0"/>
                <a:sym typeface="Wingdings 2" pitchFamily="18" charset="2"/>
              </a:rPr>
              <a:t>） ：外币和以外币计价的票据等有价证券买卖的市场</a:t>
            </a:r>
            <a:r>
              <a:rPr lang="en-US" altLang="zh-CN" sz="2800" dirty="0" smtClean="0">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楷体_GB2312" pitchFamily="49" charset="-122"/>
                <a:cs typeface="Times New Roman" pitchFamily="18" charset="0"/>
                <a:sym typeface="Wingdings 2" pitchFamily="18" charset="2"/>
              </a:rPr>
              <a:t>是国际金融市场的一个重要组成部分。</a:t>
            </a:r>
          </a:p>
          <a:p>
            <a:pPr lvl="1">
              <a:lnSpc>
                <a:spcPct val="150000"/>
              </a:lnSpc>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sym typeface="Wingdings 2" pitchFamily="18" charset="2"/>
              </a:rPr>
              <a:t>狭义外汇市场：银行间的外汇交易。包括外汇银行间的交易、中央银行与外汇银行的交易以及各国中央银行之间的外汇交易活动。是外汇批发市场。</a:t>
            </a:r>
          </a:p>
          <a:p>
            <a:pPr lvl="1">
              <a:lnSpc>
                <a:spcPct val="150000"/>
              </a:lnSpc>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sym typeface="Wingdings 2" pitchFamily="18" charset="2"/>
              </a:rPr>
              <a:t>广义外汇市场：各国中央银行、外汇银行、外汇经纪人及客户组成的外汇买卖、经营活动的总和。包括上述的外汇批发市场以及银行同企业、个人之间进行外汇买卖的零售市场。</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
            <a:ext cx="9144000" cy="4005064"/>
          </a:xfrm>
        </p:spPr>
        <p:txBody>
          <a:bodyPr/>
          <a:lstStyle/>
          <a:p>
            <a:pPr>
              <a:lnSpc>
                <a:spcPct val="150000"/>
              </a:lnSpc>
              <a:buNone/>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华文新魏" pitchFamily="2" charset="-122"/>
                <a:cs typeface="Times New Roman" pitchFamily="18" charset="0"/>
                <a:sym typeface="Wingdings 2" pitchFamily="18" charset="2"/>
              </a:rPr>
              <a:t>黄金市场</a:t>
            </a:r>
            <a:r>
              <a:rPr lang="zh-CN" altLang="en-US" sz="2800" dirty="0" smtClean="0">
                <a:latin typeface="Times New Roman" pitchFamily="18" charset="0"/>
                <a:ea typeface="楷体_GB2312" pitchFamily="49" charset="-122"/>
                <a:cs typeface="Times New Roman" pitchFamily="18" charset="0"/>
                <a:sym typeface="Wingdings 2" pitchFamily="18" charset="2"/>
              </a:rPr>
              <a:t>（</a:t>
            </a:r>
            <a:r>
              <a:rPr lang="en-US" altLang="zh-CN" sz="2800" dirty="0" smtClean="0">
                <a:latin typeface="Times New Roman" pitchFamily="18" charset="0"/>
                <a:ea typeface="楷体_GB2312" pitchFamily="49" charset="-122"/>
                <a:cs typeface="Times New Roman" pitchFamily="18" charset="0"/>
                <a:sym typeface="Wingdings 2" pitchFamily="18" charset="2"/>
              </a:rPr>
              <a:t>Gold Market</a:t>
            </a:r>
            <a:r>
              <a:rPr lang="zh-CN" altLang="en-US" sz="2800" dirty="0" smtClean="0">
                <a:latin typeface="Times New Roman" pitchFamily="18" charset="0"/>
                <a:ea typeface="楷体_GB2312" pitchFamily="49" charset="-122"/>
                <a:cs typeface="Times New Roman" pitchFamily="18" charset="0"/>
                <a:sym typeface="Wingdings 2" pitchFamily="18" charset="2"/>
              </a:rPr>
              <a:t>）：专门集中进行黄金买卖的交易中心或场所。随着黄金非货币化的趋势越来越明显，黄金市场的地位也随之下降。</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a:lnSpc>
                <a:spcPct val="150000"/>
              </a:lnSpc>
              <a:buNone/>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华文新魏" pitchFamily="2" charset="-122"/>
                <a:cs typeface="Times New Roman" pitchFamily="18" charset="0"/>
                <a:sym typeface="Wingdings 2" pitchFamily="18" charset="2"/>
              </a:rPr>
              <a:t>现货市场</a:t>
            </a:r>
            <a:r>
              <a:rPr lang="zh-CN" altLang="en-US" sz="2800" dirty="0" smtClean="0">
                <a:latin typeface="Times New Roman" pitchFamily="18" charset="0"/>
                <a:ea typeface="楷体_GB2312" pitchFamily="49" charset="-122"/>
                <a:cs typeface="Times New Roman" pitchFamily="18" charset="0"/>
                <a:sym typeface="Wingdings 2" pitchFamily="18" charset="2"/>
              </a:rPr>
              <a:t>（</a:t>
            </a:r>
            <a:r>
              <a:rPr lang="en-US" altLang="zh-CN" sz="2800" dirty="0" smtClean="0">
                <a:latin typeface="Times New Roman" pitchFamily="18" charset="0"/>
                <a:ea typeface="楷体_GB2312" pitchFamily="49" charset="-122"/>
                <a:cs typeface="Times New Roman" pitchFamily="18" charset="0"/>
                <a:sym typeface="Wingdings 2" pitchFamily="18" charset="2"/>
              </a:rPr>
              <a:t>Spot Market</a:t>
            </a:r>
            <a:r>
              <a:rPr lang="zh-CN" altLang="en-US" sz="2800" dirty="0" smtClean="0">
                <a:latin typeface="Times New Roman" pitchFamily="18" charset="0"/>
                <a:ea typeface="楷体_GB2312" pitchFamily="49" charset="-122"/>
                <a:cs typeface="Times New Roman" pitchFamily="18" charset="0"/>
                <a:sym typeface="Wingdings 2" pitchFamily="18" charset="2"/>
              </a:rPr>
              <a:t>），现货交易的场所。现货交易指的是，交易协议达成后在</a:t>
            </a:r>
            <a:r>
              <a:rPr lang="en-US" altLang="zh-CN" sz="2800" dirty="0" smtClean="0">
                <a:latin typeface="Times New Roman" pitchFamily="18" charset="0"/>
                <a:ea typeface="楷体_GB2312" pitchFamily="49" charset="-122"/>
                <a:cs typeface="Times New Roman" pitchFamily="18" charset="0"/>
                <a:sym typeface="Wingdings 2" pitchFamily="18" charset="2"/>
              </a:rPr>
              <a:t>2</a:t>
            </a:r>
            <a:r>
              <a:rPr lang="zh-CN" altLang="en-US" sz="2800" dirty="0" smtClean="0">
                <a:latin typeface="Times New Roman" pitchFamily="18" charset="0"/>
                <a:ea typeface="楷体_GB2312" pitchFamily="49" charset="-122"/>
                <a:cs typeface="Times New Roman" pitchFamily="18" charset="0"/>
                <a:sym typeface="Wingdings 2" pitchFamily="18" charset="2"/>
              </a:rPr>
              <a:t>个交易日内就进行</a:t>
            </a:r>
            <a:r>
              <a:rPr lang="zh-CN" altLang="en-US" sz="2800" b="1" u="sng" dirty="0" smtClean="0">
                <a:latin typeface="Times New Roman" pitchFamily="18" charset="0"/>
                <a:ea typeface="楷体_GB2312" pitchFamily="49" charset="-122"/>
                <a:cs typeface="Times New Roman" pitchFamily="18" charset="0"/>
                <a:sym typeface="Wingdings 2" pitchFamily="18" charset="2"/>
              </a:rPr>
              <a:t>交割</a:t>
            </a:r>
            <a:r>
              <a:rPr lang="zh-CN" altLang="en-US" sz="2800" dirty="0" smtClean="0">
                <a:latin typeface="Times New Roman" pitchFamily="18" charset="0"/>
                <a:ea typeface="楷体_GB2312" pitchFamily="49" charset="-122"/>
                <a:cs typeface="Times New Roman" pitchFamily="18" charset="0"/>
                <a:sym typeface="Wingdings 2" pitchFamily="18" charset="2"/>
              </a:rPr>
              <a:t>。</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lvl="2">
              <a:lnSpc>
                <a:spcPct val="150000"/>
              </a:lnSpc>
              <a:buFont typeface="Wingdings" pitchFamily="2" charset="2"/>
              <a:buChar char="ü"/>
            </a:pPr>
            <a:r>
              <a:rPr lang="zh-CN" altLang="en-US" sz="2000" dirty="0" smtClean="0">
                <a:latin typeface="Times New Roman" pitchFamily="18" charset="0"/>
                <a:ea typeface="楷体_GB2312" pitchFamily="49" charset="-122"/>
                <a:cs typeface="Times New Roman" pitchFamily="18" charset="0"/>
                <a:sym typeface="Wingdings 2" pitchFamily="18" charset="2"/>
              </a:rPr>
              <a:t>交割，指的是对签订的协议履行承诺，有</a:t>
            </a:r>
            <a:r>
              <a:rPr lang="zh-CN" altLang="en-US" sz="2000" u="sng" dirty="0" smtClean="0">
                <a:latin typeface="Times New Roman" pitchFamily="18" charset="0"/>
                <a:ea typeface="楷体_GB2312" pitchFamily="49" charset="-122"/>
                <a:cs typeface="Times New Roman" pitchFamily="18" charset="0"/>
                <a:sym typeface="Wingdings 2" pitchFamily="18" charset="2"/>
              </a:rPr>
              <a:t>实物交割</a:t>
            </a:r>
            <a:r>
              <a:rPr lang="zh-CN" altLang="en-US" sz="2000" dirty="0" smtClean="0">
                <a:latin typeface="Times New Roman" pitchFamily="18" charset="0"/>
                <a:ea typeface="楷体_GB2312" pitchFamily="49" charset="-122"/>
                <a:cs typeface="Times New Roman" pitchFamily="18" charset="0"/>
                <a:sym typeface="Wingdings 2" pitchFamily="18" charset="2"/>
              </a:rPr>
              <a:t>和</a:t>
            </a:r>
            <a:r>
              <a:rPr lang="zh-CN" altLang="en-US" sz="2000" u="sng" dirty="0" smtClean="0">
                <a:latin typeface="Times New Roman" pitchFamily="18" charset="0"/>
                <a:ea typeface="楷体_GB2312" pitchFamily="49" charset="-122"/>
                <a:cs typeface="Times New Roman" pitchFamily="18" charset="0"/>
                <a:sym typeface="Wingdings 2" pitchFamily="18" charset="2"/>
              </a:rPr>
              <a:t>现金交割</a:t>
            </a:r>
            <a:r>
              <a:rPr lang="zh-CN" altLang="en-US" sz="2000" dirty="0" smtClean="0">
                <a:latin typeface="Times New Roman" pitchFamily="18" charset="0"/>
                <a:ea typeface="楷体_GB2312" pitchFamily="49" charset="-122"/>
                <a:cs typeface="Times New Roman" pitchFamily="18" charset="0"/>
                <a:sym typeface="Wingdings 2" pitchFamily="18" charset="2"/>
              </a:rPr>
              <a:t>两种方式。</a:t>
            </a:r>
            <a:endParaRPr lang="en-US" altLang="zh-CN" sz="2000" dirty="0" smtClean="0">
              <a:latin typeface="Times New Roman" pitchFamily="18" charset="0"/>
              <a:ea typeface="楷体_GB2312" pitchFamily="49" charset="-122"/>
              <a:cs typeface="Times New Roman" pitchFamily="18" charset="0"/>
              <a:sym typeface="Wingdings 2" pitchFamily="18" charset="2"/>
            </a:endParaRPr>
          </a:p>
          <a:p>
            <a:pPr lvl="2">
              <a:lnSpc>
                <a:spcPct val="150000"/>
              </a:lnSpc>
              <a:buFont typeface="Wingdings" pitchFamily="2" charset="2"/>
              <a:buChar char="ü"/>
            </a:pPr>
            <a:r>
              <a:rPr lang="zh-CN" altLang="en-US" sz="2000" dirty="0" smtClean="0">
                <a:latin typeface="Times New Roman" pitchFamily="18" charset="0"/>
                <a:ea typeface="楷体_GB2312" pitchFamily="49" charset="-122"/>
                <a:cs typeface="Times New Roman" pitchFamily="18" charset="0"/>
                <a:sym typeface="Wingdings 2" pitchFamily="18" charset="2"/>
              </a:rPr>
              <a:t>实物交割指协议的卖方向买方提供实物，而买方则向卖方提供资金。</a:t>
            </a:r>
            <a:endParaRPr lang="en-US" altLang="zh-CN" sz="2000" dirty="0" smtClean="0">
              <a:latin typeface="Times New Roman" pitchFamily="18" charset="0"/>
              <a:ea typeface="楷体_GB2312" pitchFamily="49" charset="-122"/>
              <a:cs typeface="Times New Roman" pitchFamily="18" charset="0"/>
              <a:sym typeface="Wingdings 2" pitchFamily="18" charset="2"/>
            </a:endParaRPr>
          </a:p>
          <a:p>
            <a:pPr lvl="2">
              <a:lnSpc>
                <a:spcPct val="150000"/>
              </a:lnSpc>
              <a:buFont typeface="Wingdings" pitchFamily="2" charset="2"/>
              <a:buChar char="ü"/>
            </a:pPr>
            <a:r>
              <a:rPr lang="zh-CN" altLang="en-US" sz="2000" dirty="0" smtClean="0">
                <a:latin typeface="Times New Roman" pitchFamily="18" charset="0"/>
                <a:ea typeface="楷体_GB2312" pitchFamily="49" charset="-122"/>
                <a:cs typeface="Times New Roman" pitchFamily="18" charset="0"/>
                <a:sym typeface="Wingdings 2" pitchFamily="18" charset="2"/>
              </a:rPr>
              <a:t>现金交割往往对应期货交易，指以现金来兑付签订协议的净收益。</a:t>
            </a:r>
            <a:endParaRPr lang="en-US" altLang="zh-CN" sz="2000" dirty="0" smtClean="0">
              <a:latin typeface="Times New Roman" pitchFamily="18" charset="0"/>
              <a:ea typeface="楷体_GB2312" pitchFamily="49" charset="-122"/>
              <a:cs typeface="Times New Roman" pitchFamily="18" charset="0"/>
              <a:sym typeface="Wingdings 2" pitchFamily="18" charset="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
            <a:ext cx="9144000" cy="4005064"/>
          </a:xfrm>
        </p:spPr>
        <p:txBody>
          <a:bodyPr/>
          <a:lstStyle/>
          <a:p>
            <a:pPr>
              <a:lnSpc>
                <a:spcPct val="150000"/>
              </a:lnSpc>
              <a:buNone/>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华文新魏" pitchFamily="2" charset="-122"/>
                <a:cs typeface="Times New Roman" pitchFamily="18" charset="0"/>
                <a:sym typeface="Wingdings 2" pitchFamily="18" charset="2"/>
              </a:rPr>
              <a:t>期货市场</a:t>
            </a:r>
            <a:r>
              <a:rPr lang="zh-CN" altLang="en-US" sz="2800" dirty="0" smtClean="0">
                <a:latin typeface="Times New Roman" pitchFamily="18" charset="0"/>
                <a:ea typeface="楷体_GB2312" pitchFamily="49" charset="-122"/>
                <a:cs typeface="Times New Roman" pitchFamily="18" charset="0"/>
                <a:sym typeface="Wingdings 2" pitchFamily="18" charset="2"/>
              </a:rPr>
              <a:t>（</a:t>
            </a:r>
            <a:r>
              <a:rPr lang="en-US" altLang="zh-CN" sz="2800" dirty="0" smtClean="0">
                <a:latin typeface="Times New Roman" pitchFamily="18" charset="0"/>
                <a:ea typeface="楷体_GB2312" pitchFamily="49" charset="-122"/>
                <a:cs typeface="Times New Roman" pitchFamily="18" charset="0"/>
                <a:sym typeface="Wingdings 2" pitchFamily="18" charset="2"/>
              </a:rPr>
              <a:t>Future Market)</a:t>
            </a:r>
            <a:r>
              <a:rPr lang="zh-CN" altLang="en-US" sz="2800" dirty="0" smtClean="0">
                <a:latin typeface="Times New Roman" pitchFamily="18" charset="0"/>
                <a:ea typeface="楷体_GB2312" pitchFamily="49" charset="-122"/>
                <a:cs typeface="Times New Roman" pitchFamily="18" charset="0"/>
                <a:sym typeface="Wingdings 2" pitchFamily="18" charset="2"/>
              </a:rPr>
              <a:t>，期货交易的场所。期货交易协议达成后并不立即交割，而是约定在未来某一特定时刻进行交割。期货是衍生工具的一种。</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a:lnSpc>
                <a:spcPct val="150000"/>
              </a:lnSpc>
              <a:buNone/>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华文新魏" pitchFamily="2" charset="-122"/>
                <a:cs typeface="Times New Roman" pitchFamily="18" charset="0"/>
                <a:sym typeface="Wingdings 2" pitchFamily="18" charset="2"/>
              </a:rPr>
              <a:t>国际金融市场</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lvl="1">
              <a:lnSpc>
                <a:spcPct val="150000"/>
              </a:lnSpc>
              <a:buClr>
                <a:srgbClr val="FF0000"/>
              </a:buClr>
              <a:buFont typeface="Wingdings" pitchFamily="2" charset="2"/>
              <a:buChar char="Ø"/>
            </a:pPr>
            <a:r>
              <a:rPr lang="zh-CN" altLang="en-US" sz="2000" dirty="0" smtClean="0">
                <a:latin typeface="Times New Roman" pitchFamily="18" charset="0"/>
                <a:ea typeface="楷体_GB2312" pitchFamily="49" charset="-122"/>
                <a:cs typeface="Times New Roman" pitchFamily="18" charset="0"/>
                <a:sym typeface="Wingdings 2" pitchFamily="18" charset="2"/>
              </a:rPr>
              <a:t>按金融媒介方式分为</a:t>
            </a:r>
            <a:r>
              <a:rPr lang="zh-CN" altLang="en-US" sz="2000" dirty="0" smtClean="0">
                <a:solidFill>
                  <a:srgbClr val="C00000"/>
                </a:solidFill>
                <a:latin typeface="Times New Roman" pitchFamily="18" charset="0"/>
                <a:ea typeface="楷体_GB2312" pitchFamily="49" charset="-122"/>
                <a:cs typeface="Times New Roman" pitchFamily="18" charset="0"/>
                <a:sym typeface="Wingdings 2" pitchFamily="18" charset="2"/>
              </a:rPr>
              <a:t>国际信贷市场</a:t>
            </a:r>
            <a:r>
              <a:rPr lang="zh-CN" altLang="en-US" sz="2000" dirty="0" smtClean="0">
                <a:latin typeface="Times New Roman" pitchFamily="18" charset="0"/>
                <a:ea typeface="楷体_GB2312" pitchFamily="49" charset="-122"/>
                <a:cs typeface="Times New Roman" pitchFamily="18" charset="0"/>
                <a:sym typeface="Wingdings 2" pitchFamily="18" charset="2"/>
              </a:rPr>
              <a:t>和</a:t>
            </a:r>
            <a:r>
              <a:rPr lang="zh-CN" altLang="en-US" sz="2000" dirty="0" smtClean="0">
                <a:solidFill>
                  <a:srgbClr val="C00000"/>
                </a:solidFill>
                <a:latin typeface="Times New Roman" pitchFamily="18" charset="0"/>
                <a:ea typeface="楷体_GB2312" pitchFamily="49" charset="-122"/>
                <a:cs typeface="Times New Roman" pitchFamily="18" charset="0"/>
                <a:sym typeface="Wingdings 2" pitchFamily="18" charset="2"/>
              </a:rPr>
              <a:t>国际证券市场</a:t>
            </a:r>
            <a:r>
              <a:rPr lang="zh-CN" altLang="en-US" sz="2000" dirty="0" smtClean="0">
                <a:latin typeface="Times New Roman" pitchFamily="18" charset="0"/>
                <a:ea typeface="楷体_GB2312" pitchFamily="49" charset="-122"/>
                <a:cs typeface="Times New Roman" pitchFamily="18" charset="0"/>
                <a:sym typeface="Wingdings 2" pitchFamily="18" charset="2"/>
              </a:rPr>
              <a:t>。</a:t>
            </a:r>
            <a:endParaRPr lang="en-US" altLang="zh-CN" sz="2000" dirty="0" smtClean="0">
              <a:latin typeface="Times New Roman" pitchFamily="18" charset="0"/>
              <a:ea typeface="楷体_GB2312" pitchFamily="49" charset="-122"/>
              <a:cs typeface="Times New Roman" pitchFamily="18" charset="0"/>
              <a:sym typeface="Wingdings 2" pitchFamily="18" charset="2"/>
            </a:endParaRPr>
          </a:p>
          <a:p>
            <a:pPr lvl="1">
              <a:lnSpc>
                <a:spcPct val="150000"/>
              </a:lnSpc>
              <a:buFont typeface="Wingdings" pitchFamily="2" charset="2"/>
              <a:buChar char="Ø"/>
            </a:pPr>
            <a:r>
              <a:rPr lang="zh-CN" altLang="en-US" sz="2000" dirty="0" smtClean="0">
                <a:solidFill>
                  <a:srgbClr val="FF0000"/>
                </a:solidFill>
                <a:latin typeface="Times New Roman" pitchFamily="18" charset="0"/>
                <a:ea typeface="楷体_GB2312" pitchFamily="49" charset="-122"/>
                <a:cs typeface="Times New Roman" pitchFamily="18" charset="0"/>
                <a:sym typeface="Wingdings 2" pitchFamily="18" charset="2"/>
              </a:rPr>
              <a:t>离岸金融市场</a:t>
            </a:r>
            <a:r>
              <a:rPr lang="zh-CN" altLang="en-US" sz="2000" dirty="0" smtClean="0">
                <a:latin typeface="Times New Roman" pitchFamily="18" charset="0"/>
                <a:ea typeface="楷体_GB2312" pitchFamily="49" charset="-122"/>
                <a:cs typeface="Times New Roman" pitchFamily="18" charset="0"/>
                <a:sym typeface="Wingdings 2" pitchFamily="18" charset="2"/>
              </a:rPr>
              <a:t>是最重要的国际金融市场（</a:t>
            </a:r>
            <a:r>
              <a:rPr lang="en-US" altLang="zh-CN" sz="2000" dirty="0" smtClean="0">
                <a:latin typeface="Times New Roman" pitchFamily="18" charset="0"/>
                <a:ea typeface="楷体_GB2312" pitchFamily="49" charset="-122"/>
                <a:cs typeface="Times New Roman" pitchFamily="18" charset="0"/>
                <a:sym typeface="Wingdings 2" pitchFamily="18" charset="2"/>
              </a:rPr>
              <a:t>Offshore Market</a:t>
            </a:r>
            <a:r>
              <a:rPr lang="zh-CN" altLang="en-US" sz="2000" dirty="0" smtClean="0">
                <a:latin typeface="Times New Roman" pitchFamily="18" charset="0"/>
                <a:ea typeface="楷体_GB2312" pitchFamily="49" charset="-122"/>
                <a:cs typeface="Times New Roman" pitchFamily="18" charset="0"/>
                <a:sym typeface="Wingdings 2" pitchFamily="18" charset="2"/>
              </a:rPr>
              <a:t>），其以金融交易发生地之外的他国货币为交易对象，包括欧洲美元市场等。</a:t>
            </a:r>
            <a:endParaRPr lang="zh-CN" altLang="en-US" sz="2000" dirty="0" smtClean="0">
              <a:latin typeface="Times New Roman" pitchFamily="18" charset="0"/>
              <a:cs typeface="Times New Roman" pitchFamily="18" charset="0"/>
            </a:endParaRPr>
          </a:p>
          <a:p>
            <a:pPr>
              <a:lnSpc>
                <a:spcPct val="150000"/>
              </a:lnSpc>
              <a:buNone/>
            </a:pPr>
            <a:endParaRPr lang="en-US" altLang="zh-CN" sz="2800" dirty="0" smtClean="0">
              <a:latin typeface="Times New Roman" pitchFamily="18" charset="0"/>
              <a:ea typeface="楷体_GB2312" pitchFamily="49" charset="-122"/>
              <a:cs typeface="Times New Roman" pitchFamily="18" charset="0"/>
              <a:sym typeface="Wingdings 2" pitchFamily="18" charset="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AutoShape 2"/>
          <p:cNvSpPr>
            <a:spLocks noChangeArrowheads="1"/>
          </p:cNvSpPr>
          <p:nvPr/>
        </p:nvSpPr>
        <p:spPr bwMode="auto">
          <a:xfrm>
            <a:off x="571500" y="1357313"/>
            <a:ext cx="3833813" cy="383381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0">
            <a:gsLst>
              <a:gs pos="0">
                <a:srgbClr val="9ACE91"/>
              </a:gs>
              <a:gs pos="50000">
                <a:srgbClr val="5AB14B"/>
              </a:gs>
              <a:gs pos="100000">
                <a:srgbClr val="9ACE91"/>
              </a:gs>
            </a:gsLst>
            <a:lin ang="13500000" scaled="1"/>
          </a:gradFill>
          <a:ln w="9525">
            <a:noFill/>
            <a:round/>
            <a:headEnd/>
            <a:tailEnd/>
          </a:ln>
        </p:spPr>
        <p:txBody>
          <a:bodyPr wrap="none" anchor="ctr"/>
          <a:lstStyle/>
          <a:p>
            <a:endParaRPr lang="zh-CN" altLang="en-US"/>
          </a:p>
        </p:txBody>
      </p:sp>
      <p:sp>
        <p:nvSpPr>
          <p:cNvPr id="149507" name="Oval 3"/>
          <p:cNvSpPr>
            <a:spLocks noChangeArrowheads="1"/>
          </p:cNvSpPr>
          <p:nvPr/>
        </p:nvSpPr>
        <p:spPr bwMode="auto">
          <a:xfrm>
            <a:off x="876300" y="1662113"/>
            <a:ext cx="3200400" cy="3200400"/>
          </a:xfrm>
          <a:prstGeom prst="ellipse">
            <a:avLst/>
          </a:prstGeom>
          <a:gradFill rotWithShape="0">
            <a:gsLst>
              <a:gs pos="0">
                <a:srgbClr val="2F7ADF"/>
              </a:gs>
              <a:gs pos="100000">
                <a:srgbClr val="89B3EC"/>
              </a:gs>
            </a:gsLst>
            <a:path path="shape">
              <a:fillToRect l="50000" t="50000" r="50000" b="50000"/>
            </a:path>
          </a:gradFill>
          <a:ln w="28440">
            <a:solidFill>
              <a:srgbClr val="FFFFFF"/>
            </a:solidFill>
            <a:miter lim="800000"/>
            <a:headEnd/>
            <a:tailEnd/>
          </a:ln>
        </p:spPr>
        <p:txBody>
          <a:bodyPr wrap="none" anchor="ctr"/>
          <a:lstStyle/>
          <a:p>
            <a:endParaRPr lang="zh-CN" altLang="zh-CN"/>
          </a:p>
        </p:txBody>
      </p:sp>
      <p:sp>
        <p:nvSpPr>
          <p:cNvPr id="149508" name="AutoShape 4"/>
          <p:cNvSpPr>
            <a:spLocks noChangeArrowheads="1"/>
          </p:cNvSpPr>
          <p:nvPr/>
        </p:nvSpPr>
        <p:spPr bwMode="auto">
          <a:xfrm>
            <a:off x="3281363" y="1687513"/>
            <a:ext cx="3781425" cy="500062"/>
          </a:xfrm>
          <a:prstGeom prst="roundRect">
            <a:avLst>
              <a:gd name="adj" fmla="val 50000"/>
            </a:avLst>
          </a:prstGeom>
          <a:gradFill rotWithShape="0">
            <a:gsLst>
              <a:gs pos="0">
                <a:srgbClr val="F4F9F3"/>
              </a:gs>
              <a:gs pos="100000">
                <a:srgbClr val="5AB14B"/>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latin typeface="黑体" pitchFamily="2" charset="-122"/>
                <a:ea typeface="黑体" pitchFamily="2" charset="-122"/>
              </a:rPr>
              <a:t>金融市场概述</a:t>
            </a:r>
            <a:endParaRPr lang="en-GB" altLang="zh-CN" b="1" dirty="0">
              <a:latin typeface="黑体" pitchFamily="2" charset="-122"/>
              <a:ea typeface="黑体" pitchFamily="2" charset="-122"/>
            </a:endParaRPr>
          </a:p>
        </p:txBody>
      </p:sp>
      <p:sp>
        <p:nvSpPr>
          <p:cNvPr id="149509" name="AutoShape 5"/>
          <p:cNvSpPr>
            <a:spLocks noChangeArrowheads="1"/>
          </p:cNvSpPr>
          <p:nvPr/>
        </p:nvSpPr>
        <p:spPr bwMode="auto">
          <a:xfrm>
            <a:off x="3714744" y="2500306"/>
            <a:ext cx="3781425" cy="498475"/>
          </a:xfrm>
          <a:prstGeom prst="roundRect">
            <a:avLst>
              <a:gd name="adj" fmla="val 50000"/>
            </a:avLst>
          </a:prstGeom>
          <a:gradFill rotWithShape="0">
            <a:gsLst>
              <a:gs pos="0">
                <a:srgbClr val="F6F9FC"/>
              </a:gs>
              <a:gs pos="100000">
                <a:srgbClr val="83B7E7"/>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latin typeface="黑体" pitchFamily="2" charset="-122"/>
                <a:ea typeface="黑体" pitchFamily="2" charset="-122"/>
              </a:rPr>
              <a:t>货币市场</a:t>
            </a:r>
            <a:endParaRPr lang="en-GB" altLang="zh-CN" b="1" dirty="0">
              <a:latin typeface="黑体" pitchFamily="2" charset="-122"/>
              <a:ea typeface="黑体" pitchFamily="2" charset="-122"/>
            </a:endParaRPr>
          </a:p>
        </p:txBody>
      </p:sp>
      <p:sp>
        <p:nvSpPr>
          <p:cNvPr id="149510" name="AutoShape 6"/>
          <p:cNvSpPr>
            <a:spLocks noChangeArrowheads="1"/>
          </p:cNvSpPr>
          <p:nvPr/>
        </p:nvSpPr>
        <p:spPr bwMode="auto">
          <a:xfrm>
            <a:off x="3857620" y="3357562"/>
            <a:ext cx="3779838" cy="500062"/>
          </a:xfrm>
          <a:prstGeom prst="roundRect">
            <a:avLst>
              <a:gd name="adj" fmla="val 50000"/>
            </a:avLst>
          </a:prstGeom>
          <a:gradFill rotWithShape="0">
            <a:gsLst>
              <a:gs pos="0">
                <a:srgbClr val="F4F9F3"/>
              </a:gs>
              <a:gs pos="100000">
                <a:srgbClr val="5AB14B"/>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latin typeface="黑体" pitchFamily="2" charset="-122"/>
                <a:ea typeface="黑体" pitchFamily="2" charset="-122"/>
              </a:rPr>
              <a:t>资本市场</a:t>
            </a:r>
            <a:endParaRPr lang="en-GB" altLang="zh-CN" b="1" dirty="0">
              <a:latin typeface="黑体" pitchFamily="2" charset="-122"/>
              <a:ea typeface="黑体" pitchFamily="2" charset="-122"/>
            </a:endParaRPr>
          </a:p>
        </p:txBody>
      </p:sp>
      <p:sp>
        <p:nvSpPr>
          <p:cNvPr id="149511" name="AutoShape 7"/>
          <p:cNvSpPr>
            <a:spLocks noChangeArrowheads="1"/>
          </p:cNvSpPr>
          <p:nvPr/>
        </p:nvSpPr>
        <p:spPr bwMode="auto">
          <a:xfrm>
            <a:off x="3500438" y="4181475"/>
            <a:ext cx="3781425" cy="500063"/>
          </a:xfrm>
          <a:prstGeom prst="roundRect">
            <a:avLst>
              <a:gd name="adj" fmla="val 50000"/>
            </a:avLst>
          </a:prstGeom>
          <a:gradFill rotWithShape="0">
            <a:gsLst>
              <a:gs pos="0">
                <a:srgbClr val="F6F9FC"/>
              </a:gs>
              <a:gs pos="100000">
                <a:srgbClr val="83B7E7"/>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latin typeface="黑体" pitchFamily="2" charset="-122"/>
                <a:ea typeface="黑体" pitchFamily="2" charset="-122"/>
              </a:rPr>
              <a:t>衍生工具市场</a:t>
            </a:r>
            <a:endParaRPr lang="en-GB" altLang="zh-CN" b="1" dirty="0">
              <a:latin typeface="黑体" pitchFamily="2" charset="-122"/>
              <a:ea typeface="黑体" pitchFamily="2" charset="-122"/>
            </a:endParaRPr>
          </a:p>
        </p:txBody>
      </p:sp>
      <p:sp>
        <p:nvSpPr>
          <p:cNvPr id="11" name="Text Box 9"/>
          <p:cNvSpPr txBox="1">
            <a:spLocks noChangeArrowheads="1"/>
          </p:cNvSpPr>
          <p:nvPr/>
        </p:nvSpPr>
        <p:spPr bwMode="auto">
          <a:xfrm>
            <a:off x="1571604" y="2928934"/>
            <a:ext cx="1829645" cy="586957"/>
          </a:xfrm>
          <a:prstGeom prst="rect">
            <a:avLst/>
          </a:prstGeom>
          <a:noFill/>
          <a:ln w="9525">
            <a:noFill/>
            <a:round/>
            <a:headEnd/>
            <a:tailEnd/>
          </a:ln>
          <a:effectLst/>
        </p:spPr>
        <p:txBody>
          <a:bodyPr wrap="non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3200" b="1" dirty="0" smtClean="0">
                <a:solidFill>
                  <a:srgbClr val="FFFFFF"/>
                </a:solidFill>
                <a:effectLst>
                  <a:outerShdw blurRad="38100" dist="38100" dir="2700000" algn="tl">
                    <a:srgbClr val="C0C0C0"/>
                  </a:outerShdw>
                </a:effectLst>
                <a:latin typeface="黑体" pitchFamily="2" charset="-122"/>
                <a:ea typeface="黑体" pitchFamily="2" charset="-122"/>
              </a:rPr>
              <a:t>金融市场</a:t>
            </a:r>
            <a:endParaRPr lang="en-GB" sz="3200" b="1" dirty="0">
              <a:solidFill>
                <a:srgbClr val="FFFFFF"/>
              </a:solidFill>
              <a:effectLst>
                <a:outerShdw blurRad="38100" dist="38100" dir="2700000" algn="tl">
                  <a:srgbClr val="C0C0C0"/>
                </a:outerShdw>
              </a:effectLst>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隶书" pitchFamily="49" charset="-122"/>
                <a:ea typeface="隶书" pitchFamily="49" charset="-122"/>
              </a:rPr>
              <a:t>三、金融市场的构成要素</a:t>
            </a:r>
            <a:endParaRPr lang="zh-CN" altLang="en-US" dirty="0"/>
          </a:p>
        </p:txBody>
      </p:sp>
      <p:sp>
        <p:nvSpPr>
          <p:cNvPr id="3" name="内容占位符 2"/>
          <p:cNvSpPr>
            <a:spLocks noGrp="1"/>
          </p:cNvSpPr>
          <p:nvPr>
            <p:ph idx="1"/>
          </p:nvPr>
        </p:nvSpPr>
        <p:spPr>
          <a:xfrm>
            <a:off x="357158" y="1428736"/>
            <a:ext cx="8229600" cy="4525963"/>
          </a:xfrm>
        </p:spPr>
        <p:txBody>
          <a:bodyPr/>
          <a:lstStyle/>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市场参与者</a:t>
            </a:r>
            <a:endParaRPr lang="en-US" altLang="zh-CN" sz="2800" dirty="0" smtClean="0">
              <a:latin typeface="楷体_GB2312" pitchFamily="49" charset="-122"/>
              <a:ea typeface="楷体_GB2312" pitchFamily="49" charset="-122"/>
              <a:sym typeface="Wingdings 2" pitchFamily="18" charset="2"/>
            </a:endParaRPr>
          </a:p>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金融工具</a:t>
            </a:r>
            <a:endParaRPr lang="en-US" altLang="zh-CN" sz="2800" dirty="0" smtClean="0">
              <a:latin typeface="楷体_GB2312" pitchFamily="49" charset="-122"/>
              <a:ea typeface="楷体_GB2312" pitchFamily="49" charset="-122"/>
              <a:sym typeface="Wingdings 2" pitchFamily="18" charset="2"/>
            </a:endParaRPr>
          </a:p>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金融工具的价格</a:t>
            </a:r>
            <a:endParaRPr lang="en-US" altLang="zh-CN" sz="2800" dirty="0" smtClean="0">
              <a:latin typeface="楷体_GB2312" pitchFamily="49" charset="-122"/>
              <a:ea typeface="楷体_GB2312" pitchFamily="49" charset="-122"/>
              <a:sym typeface="Wingdings 2" pitchFamily="18" charset="2"/>
            </a:endParaRPr>
          </a:p>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金融交易的组织形式</a:t>
            </a:r>
            <a:endParaRPr lang="zh-CN" altLang="en-US" sz="2800"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latin typeface="楷体_GB2312" panose="02010609030101010101" pitchFamily="49" charset="-122"/>
                <a:ea typeface="楷体_GB2312" panose="02010609030101010101" pitchFamily="49" charset="-122"/>
              </a:rPr>
              <a:t>市场参与者</a:t>
            </a:r>
            <a:endParaRPr lang="zh-CN" altLang="en-US" sz="32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467544" y="1124744"/>
            <a:ext cx="8229600" cy="4525963"/>
          </a:xfrm>
        </p:spPr>
        <p:txBody>
          <a:bodyPr/>
          <a:lstStyle/>
          <a:p>
            <a:pPr>
              <a:buNone/>
            </a:pPr>
            <a:r>
              <a:rPr lang="en-US" altLang="zh-CN" sz="2800" kern="1200" dirty="0" smtClean="0">
                <a:solidFill>
                  <a:srgbClr val="FF0000"/>
                </a:solidFill>
                <a:latin typeface="楷体_GB2312" panose="02010609030101010101" pitchFamily="49" charset="-122"/>
                <a:ea typeface="楷体_GB2312" panose="02010609030101010101" pitchFamily="49" charset="-122"/>
              </a:rPr>
              <a:t>●</a:t>
            </a:r>
            <a:r>
              <a:rPr lang="zh-CN" altLang="en-US" sz="2800" dirty="0" smtClean="0">
                <a:latin typeface="楷体_GB2312" panose="02010609030101010101" pitchFamily="49" charset="-122"/>
                <a:ea typeface="楷体_GB2312" panose="02010609030101010101" pitchFamily="49" charset="-122"/>
              </a:rPr>
              <a:t>政府：金融市场的资金需求者</a:t>
            </a:r>
            <a:endParaRPr lang="en-US" altLang="zh-CN" sz="2800" dirty="0" smtClean="0">
              <a:latin typeface="楷体_GB2312" panose="02010609030101010101" pitchFamily="49" charset="-122"/>
              <a:ea typeface="楷体_GB2312" panose="02010609030101010101" pitchFamily="49" charset="-122"/>
            </a:endParaRPr>
          </a:p>
          <a:p>
            <a:pPr>
              <a:buNone/>
            </a:pPr>
            <a:r>
              <a:rPr lang="en-US" altLang="zh-CN" sz="2800" kern="1200" dirty="0" smtClean="0">
                <a:solidFill>
                  <a:srgbClr val="FF0000"/>
                </a:solidFill>
                <a:latin typeface="楷体_GB2312" panose="02010609030101010101" pitchFamily="49" charset="-122"/>
                <a:ea typeface="楷体_GB2312" panose="02010609030101010101" pitchFamily="49" charset="-122"/>
              </a:rPr>
              <a:t>●</a:t>
            </a:r>
            <a:r>
              <a:rPr lang="zh-CN" altLang="en-US" sz="2800" dirty="0" smtClean="0">
                <a:latin typeface="楷体_GB2312" panose="02010609030101010101" pitchFamily="49" charset="-122"/>
                <a:ea typeface="楷体_GB2312" panose="02010609030101010101" pitchFamily="49" charset="-122"/>
              </a:rPr>
              <a:t>中央银行：宏观经济管理部门，也是金融市场的重要参与者</a:t>
            </a:r>
            <a:endParaRPr lang="en-US" altLang="zh-CN" sz="2800" dirty="0" smtClean="0">
              <a:latin typeface="楷体_GB2312" panose="02010609030101010101" pitchFamily="49" charset="-122"/>
              <a:ea typeface="楷体_GB2312" panose="02010609030101010101" pitchFamily="49" charset="-122"/>
            </a:endParaRPr>
          </a:p>
          <a:p>
            <a:pPr>
              <a:buNone/>
            </a:pPr>
            <a:r>
              <a:rPr lang="en-US" altLang="zh-CN" sz="2800" kern="1200" dirty="0" smtClean="0">
                <a:solidFill>
                  <a:srgbClr val="FF0000"/>
                </a:solidFill>
                <a:latin typeface="楷体_GB2312" panose="02010609030101010101" pitchFamily="49" charset="-122"/>
                <a:ea typeface="楷体_GB2312" panose="02010609030101010101" pitchFamily="49" charset="-122"/>
              </a:rPr>
              <a:t>●</a:t>
            </a:r>
            <a:r>
              <a:rPr lang="zh-CN" altLang="en-US" sz="2800" dirty="0" smtClean="0">
                <a:latin typeface="楷体_GB2312" panose="02010609030101010101" pitchFamily="49" charset="-122"/>
                <a:ea typeface="楷体_GB2312" panose="02010609030101010101" pitchFamily="49" charset="-122"/>
              </a:rPr>
              <a:t>金融机构：中介机构（资金供给者、需求者和中介人等多种角色）</a:t>
            </a:r>
            <a:endParaRPr lang="en-US" altLang="zh-CN" sz="2800" dirty="0" smtClean="0">
              <a:latin typeface="楷体_GB2312" panose="02010609030101010101" pitchFamily="49" charset="-122"/>
              <a:ea typeface="楷体_GB2312" panose="02010609030101010101" pitchFamily="49" charset="-122"/>
            </a:endParaRPr>
          </a:p>
          <a:p>
            <a:pPr>
              <a:buNone/>
            </a:pPr>
            <a:r>
              <a:rPr lang="en-US" altLang="zh-CN" sz="2800" kern="1200" dirty="0" smtClean="0">
                <a:solidFill>
                  <a:srgbClr val="FF0000"/>
                </a:solidFill>
                <a:latin typeface="楷体_GB2312" panose="02010609030101010101" pitchFamily="49" charset="-122"/>
                <a:ea typeface="楷体_GB2312" panose="02010609030101010101" pitchFamily="49" charset="-122"/>
              </a:rPr>
              <a:t>●</a:t>
            </a:r>
            <a:r>
              <a:rPr lang="zh-CN" altLang="en-US" sz="2800" dirty="0" smtClean="0">
                <a:latin typeface="楷体_GB2312" panose="02010609030101010101" pitchFamily="49" charset="-122"/>
                <a:ea typeface="楷体_GB2312" panose="02010609030101010101" pitchFamily="49" charset="-122"/>
              </a:rPr>
              <a:t>企业：最大的资金需求者和金融工具提供者</a:t>
            </a:r>
            <a:endParaRPr lang="en-US" altLang="zh-CN" sz="2800" dirty="0" smtClean="0">
              <a:latin typeface="楷体_GB2312" panose="02010609030101010101" pitchFamily="49" charset="-122"/>
              <a:ea typeface="楷体_GB2312" panose="02010609030101010101" pitchFamily="49" charset="-122"/>
            </a:endParaRPr>
          </a:p>
          <a:p>
            <a:pPr>
              <a:buNone/>
            </a:pPr>
            <a:r>
              <a:rPr lang="en-US" altLang="zh-CN" sz="2800" kern="1200" dirty="0" smtClean="0">
                <a:solidFill>
                  <a:srgbClr val="FF0000"/>
                </a:solidFill>
                <a:latin typeface="楷体_GB2312" panose="02010609030101010101" pitchFamily="49" charset="-122"/>
                <a:ea typeface="楷体_GB2312" panose="02010609030101010101" pitchFamily="49" charset="-122"/>
              </a:rPr>
              <a:t>●</a:t>
            </a:r>
            <a:r>
              <a:rPr lang="zh-CN" altLang="en-US" sz="2800" dirty="0" smtClean="0">
                <a:latin typeface="楷体_GB2312" panose="02010609030101010101" pitchFamily="49" charset="-122"/>
                <a:ea typeface="楷体_GB2312" panose="02010609030101010101" pitchFamily="49" charset="-122"/>
              </a:rPr>
              <a:t>居民：主要的资金供给者</a:t>
            </a:r>
            <a:endParaRPr lang="en-US" altLang="zh-CN" sz="2800" dirty="0" smtClean="0">
              <a:latin typeface="楷体_GB2312" panose="02010609030101010101" pitchFamily="49" charset="-122"/>
              <a:ea typeface="楷体_GB2312" panose="02010609030101010101" pitchFamily="49" charset="-122"/>
            </a:endParaRPr>
          </a:p>
          <a:p>
            <a:pPr>
              <a:buNone/>
            </a:pPr>
            <a:r>
              <a:rPr lang="zh-CN" altLang="en-US" sz="2800" dirty="0" smtClean="0">
                <a:solidFill>
                  <a:srgbClr val="FF0000"/>
                </a:solidFill>
                <a:latin typeface="楷体_GB2312" panose="02010609030101010101" pitchFamily="49" charset="-122"/>
                <a:ea typeface="楷体_GB2312" panose="02010609030101010101" pitchFamily="49" charset="-122"/>
              </a:rPr>
              <a:t>需结合资金流量表来理解</a:t>
            </a:r>
            <a:endParaRPr lang="zh-CN" altLang="en-US" sz="2800" dirty="0">
              <a:solidFill>
                <a:srgbClr val="FF0000"/>
              </a:solidFill>
              <a:latin typeface="楷体_GB2312" panose="02010609030101010101" pitchFamily="49" charset="-122"/>
              <a:ea typeface="楷体_GB2312" panose="02010609030101010101" pitchFamily="49"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5852" y="1214422"/>
            <a:ext cx="1415772" cy="461665"/>
          </a:xfrm>
          <a:prstGeom prst="rect">
            <a:avLst/>
          </a:prstGeom>
          <a:noFill/>
        </p:spPr>
        <p:txBody>
          <a:bodyPr wrap="none" rtlCol="0">
            <a:spAutoFit/>
          </a:bodyPr>
          <a:lstStyle/>
          <a:p>
            <a:r>
              <a:rPr lang="zh-CN" altLang="en-US" sz="2400" dirty="0" smtClean="0">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政府部门</a:t>
            </a:r>
            <a:endParaRPr lang="zh-CN" altLang="en-US" sz="2400" dirty="0">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endParaRPr>
          </a:p>
        </p:txBody>
      </p:sp>
      <p:sp>
        <p:nvSpPr>
          <p:cNvPr id="7" name="TextBox 6"/>
          <p:cNvSpPr txBox="1"/>
          <p:nvPr/>
        </p:nvSpPr>
        <p:spPr>
          <a:xfrm>
            <a:off x="3357554" y="1214422"/>
            <a:ext cx="1415772" cy="461665"/>
          </a:xfrm>
          <a:prstGeom prst="rect">
            <a:avLst/>
          </a:prstGeom>
          <a:noFill/>
        </p:spPr>
        <p:txBody>
          <a:bodyPr wrap="none" rtlCol="0">
            <a:spAutoFit/>
          </a:bodyPr>
          <a:lstStyle/>
          <a:p>
            <a:r>
              <a:rPr lang="zh-CN" altLang="en-US" sz="2400" dirty="0" smtClean="0">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企业部门</a:t>
            </a:r>
          </a:p>
        </p:txBody>
      </p:sp>
      <p:sp>
        <p:nvSpPr>
          <p:cNvPr id="8" name="TextBox 7"/>
          <p:cNvSpPr txBox="1"/>
          <p:nvPr/>
        </p:nvSpPr>
        <p:spPr>
          <a:xfrm>
            <a:off x="2285984" y="2500306"/>
            <a:ext cx="1415772" cy="461665"/>
          </a:xfrm>
          <a:prstGeom prst="rect">
            <a:avLst/>
          </a:prstGeom>
          <a:noFill/>
        </p:spPr>
        <p:txBody>
          <a:bodyPr wrap="none" rtlCol="0">
            <a:spAutoFit/>
          </a:bodyPr>
          <a:lstStyle/>
          <a:p>
            <a:r>
              <a:rPr lang="zh-CN" altLang="en-US" sz="2400" dirty="0" smtClean="0">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金融机构</a:t>
            </a:r>
          </a:p>
        </p:txBody>
      </p:sp>
      <p:sp>
        <p:nvSpPr>
          <p:cNvPr id="9" name="TextBox 8"/>
          <p:cNvSpPr txBox="1"/>
          <p:nvPr/>
        </p:nvSpPr>
        <p:spPr>
          <a:xfrm>
            <a:off x="2285984" y="3786190"/>
            <a:ext cx="1415772" cy="461665"/>
          </a:xfrm>
          <a:prstGeom prst="rect">
            <a:avLst/>
          </a:prstGeom>
          <a:noFill/>
        </p:spPr>
        <p:txBody>
          <a:bodyPr wrap="none" rtlCol="0">
            <a:spAutoFit/>
          </a:bodyPr>
          <a:lstStyle/>
          <a:p>
            <a:r>
              <a:rPr lang="zh-CN" altLang="en-US" sz="2400" dirty="0" smtClean="0">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居民部门</a:t>
            </a:r>
          </a:p>
        </p:txBody>
      </p:sp>
      <p:sp>
        <p:nvSpPr>
          <p:cNvPr id="11" name="圆角矩形 10"/>
          <p:cNvSpPr/>
          <p:nvPr/>
        </p:nvSpPr>
        <p:spPr bwMode="auto">
          <a:xfrm>
            <a:off x="1214414" y="1142984"/>
            <a:ext cx="1571636" cy="642942"/>
          </a:xfrm>
          <a:prstGeom prst="roundRect">
            <a:avLst/>
          </a:prstGeom>
          <a:noFill/>
          <a:ln w="38100" cap="flat" cmpd="sng" algn="ctr">
            <a:solidFill>
              <a:srgbClr val="FF0000"/>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12" name="圆角矩形 11"/>
          <p:cNvSpPr/>
          <p:nvPr/>
        </p:nvSpPr>
        <p:spPr bwMode="auto">
          <a:xfrm>
            <a:off x="3214678" y="1142984"/>
            <a:ext cx="1571636" cy="642942"/>
          </a:xfrm>
          <a:prstGeom prst="roundRect">
            <a:avLst/>
          </a:prstGeom>
          <a:noFill/>
          <a:ln w="38100" cap="flat" cmpd="sng" algn="ctr">
            <a:solidFill>
              <a:srgbClr val="FF0000"/>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13" name="圆角矩形 12"/>
          <p:cNvSpPr/>
          <p:nvPr/>
        </p:nvSpPr>
        <p:spPr bwMode="auto">
          <a:xfrm>
            <a:off x="2214546" y="2428868"/>
            <a:ext cx="1571636" cy="642942"/>
          </a:xfrm>
          <a:prstGeom prst="roundRect">
            <a:avLst/>
          </a:prstGeom>
          <a:noFill/>
          <a:ln w="38100" cap="flat" cmpd="sng" algn="ctr">
            <a:solidFill>
              <a:srgbClr val="FF0000"/>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14" name="圆角矩形 13"/>
          <p:cNvSpPr/>
          <p:nvPr/>
        </p:nvSpPr>
        <p:spPr bwMode="auto">
          <a:xfrm>
            <a:off x="1285852" y="3714752"/>
            <a:ext cx="3286148" cy="642942"/>
          </a:xfrm>
          <a:prstGeom prst="roundRect">
            <a:avLst/>
          </a:prstGeom>
          <a:noFill/>
          <a:ln w="38100" cap="flat" cmpd="sng" algn="ctr">
            <a:solidFill>
              <a:srgbClr val="FF0000"/>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15" name="圆角矩形 14"/>
          <p:cNvSpPr/>
          <p:nvPr/>
        </p:nvSpPr>
        <p:spPr bwMode="auto">
          <a:xfrm>
            <a:off x="5786446" y="1214422"/>
            <a:ext cx="1071570" cy="3214710"/>
          </a:xfrm>
          <a:prstGeom prst="roundRect">
            <a:avLst/>
          </a:prstGeom>
          <a:noFill/>
          <a:ln w="38100" cap="flat" cmpd="sng" algn="ctr">
            <a:solidFill>
              <a:srgbClr val="FF0000"/>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16" name="上箭头 15"/>
          <p:cNvSpPr/>
          <p:nvPr/>
        </p:nvSpPr>
        <p:spPr bwMode="auto">
          <a:xfrm>
            <a:off x="2214546" y="1785926"/>
            <a:ext cx="357190" cy="571504"/>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17" name="上箭头 16"/>
          <p:cNvSpPr/>
          <p:nvPr/>
        </p:nvSpPr>
        <p:spPr bwMode="auto">
          <a:xfrm>
            <a:off x="3357554" y="1785926"/>
            <a:ext cx="357190" cy="571504"/>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18" name="上箭头 17"/>
          <p:cNvSpPr/>
          <p:nvPr/>
        </p:nvSpPr>
        <p:spPr bwMode="auto">
          <a:xfrm>
            <a:off x="2786050" y="3071810"/>
            <a:ext cx="357190" cy="571504"/>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19" name="上箭头 18"/>
          <p:cNvSpPr/>
          <p:nvPr/>
        </p:nvSpPr>
        <p:spPr bwMode="auto">
          <a:xfrm>
            <a:off x="1785918" y="1785926"/>
            <a:ext cx="357190" cy="1928826"/>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20" name="上箭头 19"/>
          <p:cNvSpPr/>
          <p:nvPr/>
        </p:nvSpPr>
        <p:spPr bwMode="auto">
          <a:xfrm>
            <a:off x="3929058" y="1785926"/>
            <a:ext cx="357190" cy="1928826"/>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21" name="左箭头 20"/>
          <p:cNvSpPr/>
          <p:nvPr/>
        </p:nvSpPr>
        <p:spPr bwMode="auto">
          <a:xfrm>
            <a:off x="4786314" y="1357298"/>
            <a:ext cx="928694" cy="357190"/>
          </a:xfrm>
          <a:prstGeom prst="left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22" name="左箭头 21"/>
          <p:cNvSpPr/>
          <p:nvPr/>
        </p:nvSpPr>
        <p:spPr bwMode="auto">
          <a:xfrm>
            <a:off x="3786182" y="2571744"/>
            <a:ext cx="1714512" cy="357190"/>
          </a:xfrm>
          <a:prstGeom prst="left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23" name="左箭头 22"/>
          <p:cNvSpPr/>
          <p:nvPr/>
        </p:nvSpPr>
        <p:spPr bwMode="auto">
          <a:xfrm>
            <a:off x="4714876" y="3786190"/>
            <a:ext cx="1000132" cy="357190"/>
          </a:xfrm>
          <a:prstGeom prst="left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24" name="TextBox 23"/>
          <p:cNvSpPr txBox="1"/>
          <p:nvPr/>
        </p:nvSpPr>
        <p:spPr>
          <a:xfrm>
            <a:off x="5722636" y="1857364"/>
            <a:ext cx="954107" cy="1733808"/>
          </a:xfrm>
          <a:prstGeom prst="rect">
            <a:avLst/>
          </a:prstGeom>
          <a:noFill/>
        </p:spPr>
        <p:txBody>
          <a:bodyPr vert="eaVert" wrap="none" rtlCol="0">
            <a:spAutoFit/>
          </a:bodyPr>
          <a:lstStyle/>
          <a:p>
            <a:r>
              <a:rPr lang="zh-CN" altLang="en-US" sz="3200" dirty="0" smtClean="0">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中央银行</a:t>
            </a:r>
          </a:p>
          <a:p>
            <a:endParaRPr lang="zh-CN" altLang="en-US" dirty="0">
              <a:latin typeface="楷体_GB2312" panose="02010609030101010101" pitchFamily="49" charset="-122"/>
              <a:ea typeface="楷体_GB2312" panose="02010609030101010101" pitchFamily="49" charset="-122"/>
            </a:endParaRPr>
          </a:p>
        </p:txBody>
      </p:sp>
      <p:sp>
        <p:nvSpPr>
          <p:cNvPr id="25" name="右箭头 24"/>
          <p:cNvSpPr/>
          <p:nvPr/>
        </p:nvSpPr>
        <p:spPr bwMode="auto">
          <a:xfrm>
            <a:off x="4929190" y="5143512"/>
            <a:ext cx="785818" cy="42862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26" name="TextBox 25"/>
          <p:cNvSpPr txBox="1"/>
          <p:nvPr/>
        </p:nvSpPr>
        <p:spPr>
          <a:xfrm>
            <a:off x="5857884" y="5143512"/>
            <a:ext cx="1422184" cy="461665"/>
          </a:xfrm>
          <a:prstGeom prst="rect">
            <a:avLst/>
          </a:prstGeom>
          <a:noFill/>
        </p:spPr>
        <p:txBody>
          <a:bodyPr wrap="none" rtlCol="0">
            <a:spAutoFit/>
          </a:bodyPr>
          <a:lstStyle/>
          <a:p>
            <a:r>
              <a:rPr lang="zh-CN" altLang="en-US" sz="2400" b="1" dirty="0" smtClean="0">
                <a:latin typeface="楷体_GB2312" panose="02010609030101010101" pitchFamily="49" charset="-122"/>
                <a:ea typeface="楷体_GB2312" panose="02010609030101010101" pitchFamily="49" charset="-122"/>
              </a:rPr>
              <a:t>资金流向</a:t>
            </a:r>
            <a:endParaRPr lang="zh-CN" altLang="en-US" sz="2400" b="1" dirty="0">
              <a:latin typeface="楷体_GB2312" panose="02010609030101010101" pitchFamily="49" charset="-122"/>
              <a:ea typeface="楷体_GB2312" panose="02010609030101010101" pitchFamily="49" charset="-122"/>
            </a:endParaRPr>
          </a:p>
        </p:txBody>
      </p:sp>
      <p:sp>
        <p:nvSpPr>
          <p:cNvPr id="27" name="右箭头 26"/>
          <p:cNvSpPr/>
          <p:nvPr/>
        </p:nvSpPr>
        <p:spPr bwMode="auto">
          <a:xfrm>
            <a:off x="4929190" y="5715016"/>
            <a:ext cx="785818" cy="428628"/>
          </a:xfrm>
          <a:prstGeom prst="right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28" name="TextBox 27"/>
          <p:cNvSpPr txBox="1"/>
          <p:nvPr/>
        </p:nvSpPr>
        <p:spPr>
          <a:xfrm>
            <a:off x="5929322" y="5643578"/>
            <a:ext cx="803425" cy="461665"/>
          </a:xfrm>
          <a:prstGeom prst="rect">
            <a:avLst/>
          </a:prstGeom>
          <a:noFill/>
        </p:spPr>
        <p:txBody>
          <a:bodyPr wrap="none" rtlCol="0">
            <a:spAutoFit/>
          </a:bodyPr>
          <a:lstStyle/>
          <a:p>
            <a:r>
              <a:rPr lang="zh-CN" altLang="en-US" sz="2400" b="1" dirty="0" smtClean="0">
                <a:latin typeface="楷体_GB2312" panose="02010609030101010101" pitchFamily="49" charset="-122"/>
                <a:ea typeface="楷体_GB2312" panose="02010609030101010101" pitchFamily="49" charset="-122"/>
              </a:rPr>
              <a:t>管理</a:t>
            </a:r>
            <a:endParaRPr lang="zh-CN" altLang="en-US" sz="2400" b="1" dirty="0">
              <a:latin typeface="楷体_GB2312" panose="02010609030101010101" pitchFamily="49" charset="-122"/>
              <a:ea typeface="楷体_GB2312" panose="02010609030101010101" pitchFamily="49" charset="-122"/>
            </a:endParaRPr>
          </a:p>
        </p:txBody>
      </p:sp>
      <p:sp>
        <p:nvSpPr>
          <p:cNvPr id="29" name="圆角矩形 28"/>
          <p:cNvSpPr/>
          <p:nvPr/>
        </p:nvSpPr>
        <p:spPr bwMode="auto">
          <a:xfrm>
            <a:off x="857224" y="714356"/>
            <a:ext cx="6500858" cy="4214842"/>
          </a:xfrm>
          <a:prstGeom prst="roundRect">
            <a:avLst/>
          </a:prstGeom>
          <a:noFill/>
          <a:ln w="38100" cap="flat" cmpd="sng" algn="ctr">
            <a:solidFill>
              <a:srgbClr val="00B0F0"/>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cxnSp>
        <p:nvCxnSpPr>
          <p:cNvPr id="31" name="直接箭头连接符 30"/>
          <p:cNvCxnSpPr/>
          <p:nvPr/>
        </p:nvCxnSpPr>
        <p:spPr bwMode="auto">
          <a:xfrm rot="10800000">
            <a:off x="7429520" y="3071810"/>
            <a:ext cx="571504" cy="1588"/>
          </a:xfrm>
          <a:prstGeom prst="straightConnector1">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7929586" y="2214554"/>
            <a:ext cx="861774" cy="2349361"/>
          </a:xfrm>
          <a:prstGeom prst="rect">
            <a:avLst/>
          </a:prstGeom>
          <a:noFill/>
        </p:spPr>
        <p:txBody>
          <a:bodyPr vert="eaVert" wrap="none" rtlCol="0">
            <a:spAutoFit/>
          </a:bodyPr>
          <a:lstStyle/>
          <a:p>
            <a:r>
              <a:rPr lang="zh-CN" altLang="en-US" sz="4400" dirty="0" smtClean="0">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金融市场</a:t>
            </a:r>
            <a:endParaRPr lang="zh-CN" altLang="en-US" sz="4400" dirty="0">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latin typeface="楷体_GB2312" panose="02010609030101010101" pitchFamily="49" charset="-122"/>
                <a:ea typeface="楷体_GB2312" panose="02010609030101010101" pitchFamily="49" charset="-122"/>
              </a:rPr>
              <a:t>金融工具</a:t>
            </a:r>
            <a:endParaRPr lang="zh-CN" altLang="en-US" sz="32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467544" y="1124744"/>
            <a:ext cx="8229600" cy="4525963"/>
          </a:xfrm>
        </p:spPr>
        <p:txBody>
          <a:bodyPr/>
          <a:lstStyle/>
          <a:p>
            <a:pPr>
              <a:lnSpc>
                <a:spcPct val="150000"/>
              </a:lnSpc>
              <a:buNone/>
            </a:pPr>
            <a:r>
              <a:rPr lang="en-US" altLang="zh-CN" sz="2800" kern="1200" dirty="0" smtClean="0">
                <a:solidFill>
                  <a:srgbClr val="FF0000"/>
                </a:solidFill>
                <a:latin typeface="楷体_GB2312" panose="02010609030101010101" pitchFamily="49" charset="-122"/>
                <a:ea typeface="楷体_GB2312" panose="02010609030101010101" pitchFamily="49" charset="-122"/>
              </a:rPr>
              <a:t>●</a:t>
            </a:r>
            <a:r>
              <a:rPr lang="zh-CN" altLang="en-US" sz="2800" dirty="0" smtClean="0">
                <a:latin typeface="楷体_GB2312" panose="02010609030101010101" pitchFamily="49" charset="-122"/>
                <a:ea typeface="楷体_GB2312" panose="02010609030101010101" pitchFamily="49" charset="-122"/>
              </a:rPr>
              <a:t>金融工具就成为金融市场上的交易载体。</a:t>
            </a:r>
            <a:endParaRPr lang="en-US" altLang="zh-CN" sz="2800" dirty="0" smtClean="0">
              <a:latin typeface="楷体_GB2312" panose="02010609030101010101" pitchFamily="49" charset="-122"/>
              <a:ea typeface="楷体_GB2312" panose="02010609030101010101" pitchFamily="49" charset="-122"/>
            </a:endParaRPr>
          </a:p>
          <a:p>
            <a:pPr>
              <a:lnSpc>
                <a:spcPct val="150000"/>
              </a:lnSpc>
              <a:buNone/>
            </a:pPr>
            <a:r>
              <a:rPr lang="en-US" altLang="zh-CN" sz="2800" kern="1200" dirty="0" smtClean="0">
                <a:solidFill>
                  <a:srgbClr val="FF0000"/>
                </a:solidFill>
                <a:latin typeface="楷体_GB2312" panose="02010609030101010101" pitchFamily="49" charset="-122"/>
                <a:ea typeface="楷体_GB2312" panose="02010609030101010101" pitchFamily="49" charset="-122"/>
              </a:rPr>
              <a:t>●</a:t>
            </a:r>
            <a:r>
              <a:rPr lang="zh-CN" altLang="en-US" sz="2800" dirty="0" smtClean="0">
                <a:latin typeface="楷体_GB2312" panose="02010609030101010101" pitchFamily="49" charset="-122"/>
                <a:ea typeface="楷体_GB2312" panose="02010609030101010101" pitchFamily="49" charset="-122"/>
              </a:rPr>
              <a:t>不同的信用形式发行不同的金融工具，每种金融工具各有不同的责权利匹配，能满足资金供求双方在数量、期限和条件等方面的需要，在不同的市场上为不同的交易者提供服务，具有广泛的社会可接受性。</a:t>
            </a:r>
            <a:endParaRPr lang="zh-CN" altLang="en-US" sz="2800" dirty="0">
              <a:solidFill>
                <a:srgbClr val="FF0000"/>
              </a:solidFill>
              <a:latin typeface="楷体_GB2312" panose="02010609030101010101" pitchFamily="49" charset="-122"/>
              <a:ea typeface="楷体_GB2312" panose="02010609030101010101" pitchFamily="49"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latin typeface="楷体_GB2312" panose="02010609030101010101" pitchFamily="49" charset="-122"/>
                <a:ea typeface="楷体_GB2312" panose="02010609030101010101" pitchFamily="49" charset="-122"/>
              </a:rPr>
              <a:t>金融工具的价格</a:t>
            </a:r>
            <a:endParaRPr lang="zh-CN" altLang="en-US" sz="32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467544" y="1124744"/>
            <a:ext cx="8568952" cy="4525963"/>
          </a:xfrm>
        </p:spPr>
        <p:txBody>
          <a:bodyPr/>
          <a:lstStyle/>
          <a:p>
            <a:pPr>
              <a:lnSpc>
                <a:spcPct val="150000"/>
              </a:lnSpc>
              <a:buNone/>
            </a:pPr>
            <a:r>
              <a:rPr lang="en-US" altLang="zh-CN" sz="2800" kern="1200" dirty="0" smtClean="0">
                <a:solidFill>
                  <a:srgbClr val="FF0000"/>
                </a:solidFill>
                <a:latin typeface="楷体_GB2312" panose="02010609030101010101" pitchFamily="49" charset="-122"/>
                <a:ea typeface="楷体_GB2312" panose="02010609030101010101" pitchFamily="49" charset="-122"/>
              </a:rPr>
              <a:t>●</a:t>
            </a:r>
            <a:r>
              <a:rPr lang="zh-CN" altLang="en-US" sz="2800" dirty="0" smtClean="0">
                <a:latin typeface="楷体_GB2312" panose="02010609030101010101" pitchFamily="49" charset="-122"/>
                <a:ea typeface="楷体_GB2312" panose="02010609030101010101" pitchFamily="49" charset="-122"/>
              </a:rPr>
              <a:t>金融工具的价格是金融市场的另一个重要构成要素。</a:t>
            </a:r>
            <a:endParaRPr lang="en-US" altLang="zh-CN" sz="2800" dirty="0" smtClean="0">
              <a:latin typeface="楷体_GB2312" panose="02010609030101010101" pitchFamily="49" charset="-122"/>
              <a:ea typeface="楷体_GB2312" panose="02010609030101010101" pitchFamily="49" charset="-122"/>
            </a:endParaRPr>
          </a:p>
          <a:p>
            <a:pPr>
              <a:lnSpc>
                <a:spcPct val="150000"/>
              </a:lnSpc>
              <a:buNone/>
            </a:pPr>
            <a:r>
              <a:rPr lang="en-US" altLang="zh-CN" sz="2800" kern="1200" dirty="0" smtClean="0">
                <a:solidFill>
                  <a:srgbClr val="FF0000"/>
                </a:solidFill>
                <a:latin typeface="楷体_GB2312" panose="02010609030101010101" pitchFamily="49" charset="-122"/>
                <a:ea typeface="楷体_GB2312" panose="02010609030101010101" pitchFamily="49" charset="-122"/>
              </a:rPr>
              <a:t>●</a:t>
            </a:r>
            <a:r>
              <a:rPr lang="zh-CN" altLang="en-US" sz="2800" dirty="0" smtClean="0">
                <a:latin typeface="楷体_GB2312" panose="02010609030101010101" pitchFamily="49" charset="-122"/>
                <a:ea typeface="楷体_GB2312" panose="02010609030101010101" pitchFamily="49" charset="-122"/>
              </a:rPr>
              <a:t>价格反映资金的供求关系，也影响和制约资金供求双方的交易活动。</a:t>
            </a:r>
            <a:endParaRPr lang="en-US" altLang="zh-CN" sz="2800" dirty="0" smtClean="0">
              <a:latin typeface="楷体_GB2312" panose="02010609030101010101" pitchFamily="49" charset="-122"/>
              <a:ea typeface="楷体_GB2312" panose="02010609030101010101" pitchFamily="49" charset="-122"/>
            </a:endParaRPr>
          </a:p>
          <a:p>
            <a:pPr>
              <a:lnSpc>
                <a:spcPct val="150000"/>
              </a:lnSpc>
              <a:buNone/>
            </a:pPr>
            <a:r>
              <a:rPr lang="en-US" altLang="zh-CN" sz="2800" kern="1200" dirty="0" smtClean="0">
                <a:solidFill>
                  <a:srgbClr val="FF0000"/>
                </a:solidFill>
                <a:latin typeface="楷体_GB2312" panose="02010609030101010101" pitchFamily="49" charset="-122"/>
                <a:ea typeface="楷体_GB2312" panose="02010609030101010101" pitchFamily="49" charset="-122"/>
              </a:rPr>
              <a:t>●</a:t>
            </a:r>
            <a:r>
              <a:rPr lang="zh-CN" altLang="en-US" sz="2800" dirty="0" smtClean="0">
                <a:latin typeface="楷体_GB2312" panose="02010609030101010101" pitchFamily="49" charset="-122"/>
                <a:ea typeface="楷体_GB2312" panose="02010609030101010101" pitchFamily="49" charset="-122"/>
              </a:rPr>
              <a:t>政府对宏观经济的调节也通过间接调控金融工具的价格来实现。</a:t>
            </a:r>
            <a:endParaRPr lang="en-US" altLang="zh-CN" sz="2800" dirty="0" smtClean="0">
              <a:latin typeface="楷体_GB2312" panose="02010609030101010101" pitchFamily="49" charset="-122"/>
              <a:ea typeface="楷体_GB2312" panose="02010609030101010101" pitchFamily="49" charset="-122"/>
            </a:endParaRPr>
          </a:p>
          <a:p>
            <a:pPr>
              <a:lnSpc>
                <a:spcPct val="150000"/>
              </a:lnSpc>
              <a:buNone/>
            </a:pPr>
            <a:r>
              <a:rPr lang="en-US" altLang="zh-CN" sz="2800" kern="1200" dirty="0" smtClean="0">
                <a:solidFill>
                  <a:srgbClr val="FF0000"/>
                </a:solidFill>
                <a:latin typeface="楷体_GB2312" panose="02010609030101010101" pitchFamily="49" charset="-122"/>
                <a:ea typeface="楷体_GB2312" panose="02010609030101010101" pitchFamily="49" charset="-122"/>
              </a:rPr>
              <a:t>●</a:t>
            </a:r>
            <a:r>
              <a:rPr lang="zh-CN" altLang="en-US" sz="2800" dirty="0" smtClean="0">
                <a:latin typeface="楷体_GB2312" panose="02010609030101010101" pitchFamily="49" charset="-122"/>
                <a:ea typeface="楷体_GB2312" panose="02010609030101010101" pitchFamily="49" charset="-122"/>
              </a:rPr>
              <a:t>在金融市场上，价格发挥着核心作用。</a:t>
            </a:r>
            <a:endParaRPr lang="zh-CN" altLang="en-US" sz="2800" dirty="0">
              <a:solidFill>
                <a:srgbClr val="FF0000"/>
              </a:solidFill>
              <a:latin typeface="楷体_GB2312" panose="02010609030101010101" pitchFamily="49" charset="-122"/>
              <a:ea typeface="楷体_GB2312" panose="02010609030101010101" pitchFamily="49"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927100"/>
          </a:xfrm>
        </p:spPr>
        <p:txBody>
          <a:bodyPr/>
          <a:lstStyle/>
          <a:p>
            <a:r>
              <a:rPr lang="zh-CN" altLang="en-US" sz="3200" dirty="0" smtClean="0">
                <a:latin typeface="楷体_GB2312" panose="02010609030101010101" pitchFamily="49" charset="-122"/>
                <a:ea typeface="楷体_GB2312" panose="02010609030101010101" pitchFamily="49" charset="-122"/>
              </a:rPr>
              <a:t>金融交易的组织形式</a:t>
            </a:r>
            <a:endParaRPr lang="zh-CN" altLang="en-US" sz="32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395536" y="692696"/>
            <a:ext cx="8229600" cy="4525963"/>
          </a:xfrm>
        </p:spPr>
        <p:txBody>
          <a:bodyPr/>
          <a:lstStyle/>
          <a:p>
            <a:pPr>
              <a:lnSpc>
                <a:spcPct val="120000"/>
              </a:lnSpc>
              <a:buClr>
                <a:srgbClr val="FF0000"/>
              </a:buClr>
              <a:buNone/>
            </a:pPr>
            <a:r>
              <a:rPr lang="en-US" altLang="zh-CN" sz="2800" kern="1200" dirty="0" smtClean="0">
                <a:solidFill>
                  <a:srgbClr val="FF0000"/>
                </a:solidFill>
                <a:latin typeface="楷体_GB2312" panose="02010609030101010101" pitchFamily="49" charset="-122"/>
                <a:ea typeface="楷体_GB2312" panose="02010609030101010101" pitchFamily="49" charset="-122"/>
              </a:rPr>
              <a:t>●</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受</a:t>
            </a:r>
            <a:r>
              <a:rPr lang="zh-CN" altLang="en-US" sz="2800" b="1" u="sng" dirty="0" smtClean="0">
                <a:solidFill>
                  <a:srgbClr val="0070C0"/>
                </a:solidFill>
                <a:latin typeface="Times New Roman" panose="02020603050405020304" pitchFamily="18" charset="0"/>
                <a:ea typeface="楷体_GB2312" panose="02010609030101010101" pitchFamily="49" charset="-122"/>
                <a:cs typeface="Times New Roman" panose="02020603050405020304" pitchFamily="18" charset="0"/>
              </a:rPr>
              <a:t>市场本身的发育程度</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800" b="1" u="sng" dirty="0" smtClean="0">
                <a:solidFill>
                  <a:srgbClr val="0070C0"/>
                </a:solidFill>
                <a:latin typeface="Times New Roman" panose="02020603050405020304" pitchFamily="18" charset="0"/>
                <a:ea typeface="楷体_GB2312" panose="02010609030101010101" pitchFamily="49" charset="-122"/>
                <a:cs typeface="Times New Roman" panose="02020603050405020304" pitchFamily="18" charset="0"/>
              </a:rPr>
              <a:t>技术的发达程度</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以及</a:t>
            </a:r>
            <a:r>
              <a:rPr lang="zh-CN" altLang="en-US" sz="2800" b="1" u="sng" dirty="0" smtClean="0">
                <a:solidFill>
                  <a:srgbClr val="0070C0"/>
                </a:solidFill>
                <a:latin typeface="Times New Roman" panose="02020603050405020304" pitchFamily="18" charset="0"/>
                <a:ea typeface="楷体_GB2312" panose="02010609030101010101" pitchFamily="49" charset="-122"/>
                <a:cs typeface="Times New Roman" panose="02020603050405020304" pitchFamily="18" charset="0"/>
              </a:rPr>
              <a:t>交易双方交易意愿</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的影响，金融交易主要有以下</a:t>
            </a:r>
            <a:r>
              <a:rPr lang="zh-CN" altLang="en-US" sz="2800" b="1" u="sng" dirty="0" smtClean="0">
                <a:solidFill>
                  <a:srgbClr val="0070C0"/>
                </a:solidFill>
                <a:latin typeface="Times New Roman" panose="02020603050405020304" pitchFamily="18" charset="0"/>
                <a:ea typeface="楷体_GB2312" panose="02010609030101010101" pitchFamily="49" charset="-122"/>
                <a:cs typeface="Times New Roman" panose="02020603050405020304" pitchFamily="18" charset="0"/>
              </a:rPr>
              <a:t>三</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种组织方式：</a:t>
            </a:r>
            <a:endParaRPr lang="en-US" altLang="zh-CN" sz="28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2">
              <a:lnSpc>
                <a:spcPct val="120000"/>
              </a:lnSpc>
              <a:buClr>
                <a:srgbClr val="FF0000"/>
              </a:buClr>
              <a:buFont typeface="Wingdings" pitchFamily="2" charset="2"/>
              <a:buChar char="ü"/>
            </a:pP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交易所交易方式：</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在固定场所有组织、有制度、集中进行交易的方式。</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2">
              <a:lnSpc>
                <a:spcPct val="120000"/>
              </a:lnSpc>
              <a:buClr>
                <a:srgbClr val="FF0000"/>
              </a:buClr>
              <a:buFont typeface="Wingdings" pitchFamily="2" charset="2"/>
              <a:buChar char="ü"/>
            </a:pP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柜台交易方式：</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在各个金融机构柜台上进行面议、分散交易的方式。</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2">
              <a:lnSpc>
                <a:spcPct val="120000"/>
              </a:lnSpc>
              <a:buClr>
                <a:srgbClr val="FF0000"/>
              </a:buClr>
              <a:buFont typeface="Wingdings" pitchFamily="2" charset="2"/>
              <a:buChar char="ü"/>
            </a:pP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无形方式</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：没有固定场所，交易双方主要借助</a:t>
            </a:r>
            <a:r>
              <a:rPr lang="zh-CN" altLang="en-US" b="1" u="sng" dirty="0" smtClean="0">
                <a:solidFill>
                  <a:srgbClr val="0070C0"/>
                </a:solidFill>
                <a:latin typeface="Times New Roman" panose="02020603050405020304" pitchFamily="18" charset="0"/>
                <a:ea typeface="楷体_GB2312" panose="02010609030101010101" pitchFamily="49" charset="-122"/>
                <a:cs typeface="Times New Roman" panose="02020603050405020304" pitchFamily="18" charset="0"/>
              </a:rPr>
              <a:t>电子通讯或互联网</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等手段完成交易的无形方式。</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20000"/>
              </a:lnSpc>
              <a:buClr>
                <a:srgbClr val="FF0000"/>
              </a:buClr>
              <a:buFont typeface="Wingdings" pitchFamily="2" charset="2"/>
              <a:buChar char="l"/>
            </a:pP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这几种组织方式各有特点，分别可以满足不同的交易需求。在完善的金融市场上，这几种组织方式通常是并存的。</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92696"/>
            <a:ext cx="9144000" cy="4525963"/>
          </a:xfrm>
        </p:spPr>
        <p:txBody>
          <a:bodyPr/>
          <a:lstStyle/>
          <a:p>
            <a:pPr>
              <a:buNone/>
            </a:pPr>
            <a:r>
              <a:rPr lang="en-US" altLang="zh-CN" sz="3600" b="1" dirty="0" smtClean="0">
                <a:solidFill>
                  <a:srgbClr val="00B0F0"/>
                </a:solidFill>
                <a:latin typeface="Times New Roman" pitchFamily="18" charset="0"/>
                <a:ea typeface="Tahoma" pitchFamily="34" charset="0"/>
                <a:cs typeface="Times New Roman" pitchFamily="18" charset="0"/>
                <a:sym typeface="Wingdings 2" pitchFamily="18" charset="2"/>
              </a:rPr>
              <a:t>1</a:t>
            </a:r>
            <a:r>
              <a:rPr lang="zh-CN" altLang="en-US" sz="3600" b="1" dirty="0" smtClean="0">
                <a:solidFill>
                  <a:srgbClr val="00B0F0"/>
                </a:solidFill>
                <a:latin typeface="Times New Roman" pitchFamily="18" charset="0"/>
                <a:ea typeface="楷体_GB2312" pitchFamily="49" charset="-122"/>
                <a:cs typeface="Times New Roman" pitchFamily="18" charset="0"/>
                <a:sym typeface="Wingdings 2" pitchFamily="18" charset="2"/>
              </a:rPr>
              <a:t>、金融市场的一般功能</a:t>
            </a:r>
          </a:p>
          <a:p>
            <a:pPr>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资源配置与转化功能</a:t>
            </a:r>
            <a:endParaRPr lang="en-US" altLang="zh-CN" sz="2800" dirty="0" smtClean="0">
              <a:latin typeface="楷体_GB2312" pitchFamily="49" charset="-122"/>
              <a:ea typeface="楷体_GB2312" pitchFamily="49" charset="-122"/>
              <a:sym typeface="Wingdings 2" pitchFamily="18" charset="2"/>
            </a:endParaRPr>
          </a:p>
          <a:p>
            <a:pPr lvl="1">
              <a:lnSpc>
                <a:spcPct val="130000"/>
              </a:lnSpc>
              <a:buClr>
                <a:srgbClr val="FF0000"/>
              </a:buClr>
              <a:buFont typeface="Wingdings" pitchFamily="2" charset="2"/>
              <a:buChar char="Ø"/>
            </a:pPr>
            <a:r>
              <a:rPr lang="zh-CN" altLang="en-US" sz="2400" kern="1200" dirty="0" smtClean="0">
                <a:latin typeface="楷体_GB2312" pitchFamily="49" charset="-122"/>
                <a:ea typeface="楷体_GB2312" pitchFamily="49" charset="-122"/>
              </a:rPr>
              <a:t>金融市场上多种形式的金融交易形成纵横交错的融资活动，可以不受行业、部门、地区或国家的限制，灵活地调度资金，充分运用不同性质、不同期限、不同额度的资金，同时还能转化资金的性质和期限。</a:t>
            </a:r>
            <a:endParaRPr lang="en-US" altLang="zh-CN" sz="2400" kern="1200" dirty="0" smtClean="0">
              <a:latin typeface="楷体_GB2312" pitchFamily="49" charset="-122"/>
              <a:ea typeface="楷体_GB2312" pitchFamily="49" charset="-122"/>
            </a:endParaRPr>
          </a:p>
          <a:p>
            <a:pPr lvl="1">
              <a:lnSpc>
                <a:spcPct val="130000"/>
              </a:lnSpc>
              <a:buClr>
                <a:srgbClr val="FF0000"/>
              </a:buClr>
              <a:buFont typeface="Wingdings" pitchFamily="2" charset="2"/>
              <a:buChar char="Ø"/>
            </a:pPr>
            <a:r>
              <a:rPr lang="zh-CN" altLang="en-US" sz="2400" kern="1200" dirty="0" smtClean="0">
                <a:latin typeface="楷体_GB2312" pitchFamily="49" charset="-122"/>
                <a:ea typeface="楷体_GB2312" pitchFamily="49" charset="-122"/>
              </a:rPr>
              <a:t>金融市场通过收益率的差异和上下波动，通过市场上优胜劣汰的竞争以及对有价证券价格的影响</a:t>
            </a:r>
            <a:r>
              <a:rPr lang="en-US" altLang="zh-CN" sz="2400" kern="1200" dirty="0" smtClean="0">
                <a:latin typeface="楷体_GB2312" pitchFamily="49" charset="-122"/>
                <a:ea typeface="楷体_GB2312" pitchFamily="49" charset="-122"/>
              </a:rPr>
              <a:t>,</a:t>
            </a:r>
            <a:r>
              <a:rPr lang="zh-CN" altLang="en-US" sz="2400" kern="1200" dirty="0" smtClean="0">
                <a:latin typeface="楷体_GB2312" pitchFamily="49" charset="-122"/>
                <a:ea typeface="楷体_GB2312" pitchFamily="49" charset="-122"/>
              </a:rPr>
              <a:t>引导资金流向最需要的地方。</a:t>
            </a:r>
            <a:r>
              <a:rPr lang="en-US" altLang="zh-CN" sz="2400" kern="1200" dirty="0" smtClean="0">
                <a:latin typeface="楷体_GB2312" pitchFamily="49" charset="-122"/>
                <a:ea typeface="楷体_GB2312" pitchFamily="49" charset="-122"/>
              </a:rPr>
              <a:t>——</a:t>
            </a:r>
            <a:r>
              <a:rPr lang="zh-CN" altLang="en-US" sz="2400" kern="1200" dirty="0" smtClean="0">
                <a:latin typeface="楷体_GB2312" pitchFamily="49" charset="-122"/>
                <a:ea typeface="楷体_GB2312" pitchFamily="49" charset="-122"/>
              </a:rPr>
              <a:t>竞争产生效率均衡</a:t>
            </a:r>
            <a:endParaRPr lang="en-US" altLang="zh-CN" sz="2400" kern="1200" dirty="0" smtClean="0">
              <a:latin typeface="楷体_GB2312" pitchFamily="49" charset="-122"/>
              <a:ea typeface="楷体_GB2312" pitchFamily="49" charset="-122"/>
            </a:endParaRPr>
          </a:p>
          <a:p>
            <a:pPr lvl="1">
              <a:lnSpc>
                <a:spcPct val="130000"/>
              </a:lnSpc>
              <a:buClr>
                <a:srgbClr val="FF0000"/>
              </a:buClr>
              <a:buFont typeface="Wingdings" pitchFamily="2" charset="2"/>
              <a:buChar char="Ø"/>
            </a:pPr>
            <a:r>
              <a:rPr lang="zh-CN" altLang="en-US" sz="2400" kern="1200" dirty="0" smtClean="0">
                <a:latin typeface="楷体_GB2312" pitchFamily="49" charset="-122"/>
                <a:ea typeface="楷体_GB2312" pitchFamily="49" charset="-122"/>
              </a:rPr>
              <a:t>金融市场是高流动性的生产要素市场，用来配置资本这个生产要素。</a:t>
            </a:r>
            <a:endParaRPr lang="en-US" altLang="zh-CN" sz="2400" kern="1200" dirty="0" smtClean="0">
              <a:latin typeface="楷体_GB2312" pitchFamily="49" charset="-122"/>
              <a:ea typeface="楷体_GB2312" pitchFamily="49" charset="-122"/>
            </a:endParaRPr>
          </a:p>
        </p:txBody>
      </p:sp>
      <p:sp>
        <p:nvSpPr>
          <p:cNvPr id="4" name="标题 1"/>
          <p:cNvSpPr>
            <a:spLocks noGrp="1"/>
          </p:cNvSpPr>
          <p:nvPr>
            <p:ph type="title"/>
          </p:nvPr>
        </p:nvSpPr>
        <p:spPr>
          <a:xfrm>
            <a:off x="251520" y="27856"/>
            <a:ext cx="8229600" cy="927100"/>
          </a:xfrm>
        </p:spPr>
        <p:txBody>
          <a:bodyPr/>
          <a:lstStyle/>
          <a:p>
            <a:r>
              <a:rPr lang="zh-CN" altLang="en-US" dirty="0" smtClean="0">
                <a:latin typeface="隶书" pitchFamily="49" charset="-122"/>
                <a:ea typeface="隶书" pitchFamily="49" charset="-122"/>
              </a:rPr>
              <a:t>四、金融市场的功能与效率</a:t>
            </a:r>
            <a:endParaRPr lang="zh-CN" alt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76672"/>
            <a:ext cx="9144000" cy="4525963"/>
          </a:xfrm>
        </p:spPr>
        <p:txBody>
          <a:bodyPr/>
          <a:lstStyle/>
          <a:p>
            <a:pPr>
              <a:lnSpc>
                <a:spcPct val="150000"/>
              </a:lnSpc>
              <a:buNone/>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楷体_GB2312" pitchFamily="49" charset="-122"/>
                <a:cs typeface="Times New Roman" pitchFamily="18" charset="0"/>
                <a:sym typeface="Wingdings 2" pitchFamily="18" charset="2"/>
              </a:rPr>
              <a:t>价格发现功能</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lvl="1">
              <a:lnSpc>
                <a:spcPct val="130000"/>
              </a:lnSpc>
              <a:buClr>
                <a:srgbClr val="FF0000"/>
              </a:buClr>
              <a:buFont typeface="Wingdings" pitchFamily="2" charset="2"/>
              <a:buChar char="Ø"/>
            </a:pPr>
            <a:r>
              <a:rPr lang="zh-CN" altLang="en-US" sz="2400" kern="1200" dirty="0" smtClean="0">
                <a:latin typeface="Times New Roman" pitchFamily="18" charset="0"/>
                <a:ea typeface="楷体_GB2312" pitchFamily="49" charset="-122"/>
                <a:cs typeface="Times New Roman" pitchFamily="18" charset="0"/>
              </a:rPr>
              <a:t>金融市场中金融</a:t>
            </a:r>
            <a:r>
              <a:rPr lang="zh-CN" altLang="en-US" sz="2400" kern="1200" dirty="0" smtClean="0">
                <a:latin typeface="Times New Roman" pitchFamily="18" charset="0"/>
                <a:ea typeface="楷体_GB2312" pitchFamily="49" charset="-122"/>
                <a:cs typeface="Times New Roman" pitchFamily="18" charset="0"/>
              </a:rPr>
              <a:t>产品的价格是所有参与市场交易的经济</a:t>
            </a:r>
            <a:r>
              <a:rPr lang="zh-CN" altLang="en-US" sz="2400" b="1" u="sng" kern="1200" dirty="0" smtClean="0">
                <a:solidFill>
                  <a:srgbClr val="00B0F0"/>
                </a:solidFill>
                <a:latin typeface="Times New Roman" pitchFamily="18" charset="0"/>
                <a:ea typeface="楷体_GB2312" pitchFamily="49" charset="-122"/>
                <a:cs typeface="Times New Roman" pitchFamily="18" charset="0"/>
              </a:rPr>
              <a:t>主体对这些产品未来收益的期望</a:t>
            </a:r>
            <a:r>
              <a:rPr lang="zh-CN" altLang="en-US" sz="2400" kern="1200" dirty="0" smtClean="0">
                <a:latin typeface="Times New Roman" pitchFamily="18" charset="0"/>
                <a:ea typeface="楷体_GB2312" pitchFamily="49" charset="-122"/>
                <a:cs typeface="Times New Roman" pitchFamily="18" charset="0"/>
              </a:rPr>
              <a:t>的体现。</a:t>
            </a:r>
            <a:endParaRPr lang="en-US" altLang="zh-CN" sz="2400" kern="1200" dirty="0" smtClean="0">
              <a:latin typeface="Times New Roman" pitchFamily="18" charset="0"/>
              <a:ea typeface="楷体_GB2312" pitchFamily="49" charset="-122"/>
              <a:cs typeface="Times New Roman" pitchFamily="18" charset="0"/>
            </a:endParaRPr>
          </a:p>
          <a:p>
            <a:pPr lvl="1">
              <a:lnSpc>
                <a:spcPct val="130000"/>
              </a:lnSpc>
              <a:buClr>
                <a:srgbClr val="FF0000"/>
              </a:buClr>
              <a:buFont typeface="Wingdings" pitchFamily="2" charset="2"/>
              <a:buChar char="Ø"/>
            </a:pPr>
            <a:r>
              <a:rPr lang="zh-CN" altLang="en-US" sz="2400" kern="1200" dirty="0" smtClean="0">
                <a:latin typeface="Times New Roman" pitchFamily="18" charset="0"/>
                <a:ea typeface="楷体_GB2312" pitchFamily="49" charset="-122"/>
                <a:cs typeface="Times New Roman" pitchFamily="18" charset="0"/>
              </a:rPr>
              <a:t>买卖双方都会</a:t>
            </a:r>
            <a:r>
              <a:rPr lang="zh-CN" altLang="en-US" sz="2400" b="1" u="sng" kern="1200" dirty="0" smtClean="0">
                <a:solidFill>
                  <a:srgbClr val="00B0F0"/>
                </a:solidFill>
                <a:latin typeface="Times New Roman" pitchFamily="18" charset="0"/>
                <a:ea typeface="楷体_GB2312" pitchFamily="49" charset="-122"/>
                <a:cs typeface="Times New Roman" pitchFamily="18" charset="0"/>
              </a:rPr>
              <a:t>根据自身立场和所掌握的市场信息</a:t>
            </a:r>
            <a:r>
              <a:rPr lang="zh-CN" altLang="en-US" sz="2400" kern="1200" dirty="0" smtClean="0">
                <a:latin typeface="Times New Roman" pitchFamily="18" charset="0"/>
                <a:ea typeface="楷体_GB2312" pitchFamily="49" charset="-122"/>
                <a:cs typeface="Times New Roman" pitchFamily="18" charset="0"/>
              </a:rPr>
              <a:t>，并对过去的价格表现加以研究后，做出买卖决定。可以说，市场交易具有价格发现功能。</a:t>
            </a:r>
            <a:endParaRPr lang="en-US" altLang="zh-CN" sz="2400" kern="1200" dirty="0" smtClean="0">
              <a:latin typeface="Times New Roman" pitchFamily="18" charset="0"/>
              <a:ea typeface="楷体_GB2312" pitchFamily="49" charset="-122"/>
              <a:cs typeface="Times New Roman" pitchFamily="18" charset="0"/>
            </a:endParaRPr>
          </a:p>
          <a:p>
            <a:pPr lvl="1">
              <a:lnSpc>
                <a:spcPct val="130000"/>
              </a:lnSpc>
              <a:buClr>
                <a:srgbClr val="FF0000"/>
              </a:buClr>
              <a:buFont typeface="Wingdings" pitchFamily="2" charset="2"/>
              <a:buChar char="Ø"/>
            </a:pPr>
            <a:r>
              <a:rPr lang="zh-CN" altLang="en-US" sz="2400" kern="1200" dirty="0" smtClean="0">
                <a:latin typeface="Times New Roman" pitchFamily="18" charset="0"/>
                <a:ea typeface="楷体_GB2312" pitchFamily="49" charset="-122"/>
                <a:cs typeface="Times New Roman" pitchFamily="18" charset="0"/>
              </a:rPr>
              <a:t>随着金融市场国际化水平的日益提高，</a:t>
            </a:r>
            <a:r>
              <a:rPr lang="zh-CN" altLang="en-US" sz="2400" b="1" u="sng" kern="1200" dirty="0" smtClean="0">
                <a:solidFill>
                  <a:srgbClr val="00B0F0"/>
                </a:solidFill>
                <a:latin typeface="Times New Roman" pitchFamily="18" charset="0"/>
                <a:ea typeface="楷体_GB2312" pitchFamily="49" charset="-122"/>
                <a:cs typeface="Times New Roman" pitchFamily="18" charset="0"/>
              </a:rPr>
              <a:t>不同市场同类产品的套利行为</a:t>
            </a:r>
            <a:r>
              <a:rPr lang="zh-CN" altLang="en-US" sz="2400" kern="1200" dirty="0" smtClean="0">
                <a:latin typeface="Times New Roman" pitchFamily="18" charset="0"/>
                <a:ea typeface="楷体_GB2312" pitchFamily="49" charset="-122"/>
                <a:cs typeface="Times New Roman" pitchFamily="18" charset="0"/>
              </a:rPr>
              <a:t>也使金融产品的价格日益国际化。</a:t>
            </a:r>
          </a:p>
          <a:p>
            <a:pPr lvl="1">
              <a:lnSpc>
                <a:spcPct val="130000"/>
              </a:lnSpc>
              <a:buClr>
                <a:srgbClr val="FF0000"/>
              </a:buClr>
              <a:buFont typeface="Wingdings" pitchFamily="2" charset="2"/>
              <a:buChar char="p"/>
            </a:pPr>
            <a:r>
              <a:rPr lang="zh-CN" altLang="en-US" sz="2400" kern="1200" dirty="0" smtClean="0">
                <a:latin typeface="Times New Roman" pitchFamily="18" charset="0"/>
                <a:ea typeface="楷体_GB2312" pitchFamily="49" charset="-122"/>
                <a:cs typeface="Times New Roman" pitchFamily="18" charset="0"/>
              </a:rPr>
              <a:t>交易都会产生价格，市场是交易的场所，所以有价格发现功能。</a:t>
            </a:r>
            <a:endParaRPr lang="en-US" altLang="zh-CN" sz="2400" kern="1200" dirty="0" smtClean="0">
              <a:latin typeface="Times New Roman" pitchFamily="18" charset="0"/>
              <a:ea typeface="楷体_GB2312" pitchFamily="49" charset="-122"/>
              <a:cs typeface="Times New Roman" pitchFamily="18" charset="0"/>
            </a:endParaRPr>
          </a:p>
          <a:p>
            <a:pPr>
              <a:buNone/>
            </a:pPr>
            <a:endParaRPr lang="en-US" altLang="zh-CN" dirty="0" smtClean="0">
              <a:latin typeface="楷体_GB2312" pitchFamily="49" charset="-122"/>
              <a:ea typeface="楷体_GB2312" pitchFamily="49" charset="-122"/>
              <a:sym typeface="Wingdings 2" pitchFamily="18" charset="2"/>
            </a:endParaRPr>
          </a:p>
          <a:p>
            <a:endParaRPr lang="zh-CN" alt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60648"/>
            <a:ext cx="9144000" cy="4525963"/>
          </a:xfrm>
        </p:spPr>
        <p:txBody>
          <a:bodyPr/>
          <a:lstStyle/>
          <a:p>
            <a:pPr>
              <a:lnSpc>
                <a:spcPct val="150000"/>
              </a:lnSpc>
              <a:buNone/>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楷体_GB2312" pitchFamily="49" charset="-122"/>
                <a:cs typeface="Times New Roman" pitchFamily="18" charset="0"/>
                <a:sym typeface="Wingdings 2" pitchFamily="18" charset="2"/>
              </a:rPr>
              <a:t>风险分散和规避功能</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lvl="1">
              <a:lnSpc>
                <a:spcPct val="130000"/>
              </a:lnSpc>
              <a:buClr>
                <a:srgbClr val="FF0000"/>
              </a:buClr>
              <a:buFont typeface="Wingdings" pitchFamily="2" charset="2"/>
              <a:buChar char="Ø"/>
            </a:pPr>
            <a:r>
              <a:rPr lang="zh-CN" altLang="en-US" sz="2400" kern="1200" dirty="0" smtClean="0">
                <a:latin typeface="Times New Roman" pitchFamily="18" charset="0"/>
                <a:ea typeface="楷体_GB2312" pitchFamily="49" charset="-122"/>
                <a:cs typeface="Times New Roman" pitchFamily="18" charset="0"/>
              </a:rPr>
              <a:t>金融市场上有多种融资形式可供选择，</a:t>
            </a:r>
            <a:r>
              <a:rPr lang="zh-CN" altLang="en-US" sz="2400" b="1" u="sng" kern="1200" dirty="0" smtClean="0">
                <a:solidFill>
                  <a:srgbClr val="00B0F0"/>
                </a:solidFill>
                <a:latin typeface="Times New Roman" pitchFamily="18" charset="0"/>
                <a:ea typeface="楷体_GB2312" pitchFamily="49" charset="-122"/>
                <a:cs typeface="Times New Roman" pitchFamily="18" charset="0"/>
              </a:rPr>
              <a:t>各种金融工具的自由买卖</a:t>
            </a:r>
            <a:r>
              <a:rPr lang="zh-CN" altLang="en-US" sz="2400" kern="1200" dirty="0" smtClean="0">
                <a:latin typeface="Times New Roman" pitchFamily="18" charset="0"/>
                <a:ea typeface="楷体_GB2312" pitchFamily="49" charset="-122"/>
                <a:cs typeface="Times New Roman" pitchFamily="18" charset="0"/>
              </a:rPr>
              <a:t>和</a:t>
            </a:r>
            <a:r>
              <a:rPr lang="zh-CN" altLang="en-US" sz="2400" b="1" u="sng" kern="1200" dirty="0" smtClean="0">
                <a:solidFill>
                  <a:srgbClr val="00B0F0"/>
                </a:solidFill>
                <a:latin typeface="Times New Roman" pitchFamily="18" charset="0"/>
                <a:ea typeface="楷体_GB2312" pitchFamily="49" charset="-122"/>
                <a:cs typeface="Times New Roman" pitchFamily="18" charset="0"/>
              </a:rPr>
              <a:t>灵活多样的金融交易活动</a:t>
            </a:r>
            <a:r>
              <a:rPr lang="zh-CN" altLang="en-US" sz="2400" kern="1200" dirty="0" smtClean="0">
                <a:latin typeface="Times New Roman" pitchFamily="18" charset="0"/>
                <a:ea typeface="楷体_GB2312" pitchFamily="49" charset="-122"/>
                <a:cs typeface="Times New Roman" pitchFamily="18" charset="0"/>
              </a:rPr>
              <a:t>，增强了金融工具的安全性，提高了融资效率，使资金供应者能够灵活地调整其闲置资金的保存形式，达到既能获得盈利又能保证安全性和流动性的目的。</a:t>
            </a:r>
            <a:endParaRPr lang="en-US" altLang="zh-CN" sz="2400" kern="1200" dirty="0" smtClean="0">
              <a:latin typeface="Times New Roman" pitchFamily="18" charset="0"/>
              <a:ea typeface="楷体_GB2312" pitchFamily="49" charset="-122"/>
              <a:cs typeface="Times New Roman" pitchFamily="18" charset="0"/>
            </a:endParaRPr>
          </a:p>
          <a:p>
            <a:pPr lvl="1">
              <a:lnSpc>
                <a:spcPct val="130000"/>
              </a:lnSpc>
              <a:buClr>
                <a:srgbClr val="FF0000"/>
              </a:buClr>
              <a:buFont typeface="Wingdings" pitchFamily="2" charset="2"/>
              <a:buChar char="Ø"/>
            </a:pPr>
            <a:r>
              <a:rPr lang="zh-CN" altLang="en-US" sz="2400" kern="1200" dirty="0" smtClean="0">
                <a:latin typeface="Times New Roman" pitchFamily="18" charset="0"/>
                <a:ea typeface="楷体_GB2312" pitchFamily="49" charset="-122"/>
                <a:cs typeface="Times New Roman" pitchFamily="18" charset="0"/>
              </a:rPr>
              <a:t>虽然金融市场</a:t>
            </a:r>
            <a:r>
              <a:rPr lang="zh-CN" altLang="en-US" sz="2400" b="1" u="sng" kern="1200" dirty="0" smtClean="0">
                <a:solidFill>
                  <a:srgbClr val="00B0F0"/>
                </a:solidFill>
                <a:latin typeface="Times New Roman" pitchFamily="18" charset="0"/>
                <a:ea typeface="楷体_GB2312" pitchFamily="49" charset="-122"/>
                <a:cs typeface="Times New Roman" pitchFamily="18" charset="0"/>
              </a:rPr>
              <a:t>并不能最终消除金融风险</a:t>
            </a:r>
            <a:r>
              <a:rPr lang="zh-CN" altLang="en-US" sz="2400" kern="1200" dirty="0" smtClean="0">
                <a:latin typeface="Times New Roman" pitchFamily="18" charset="0"/>
                <a:ea typeface="楷体_GB2312" pitchFamily="49" charset="-122"/>
                <a:cs typeface="Times New Roman" pitchFamily="18" charset="0"/>
              </a:rPr>
              <a:t>，但却为金融风险的分散和规避提供了丰富的手段和平台。 </a:t>
            </a:r>
            <a:endParaRPr lang="en-US" altLang="zh-CN" sz="2400" kern="1200" dirty="0" smtClean="0">
              <a:latin typeface="Times New Roman" pitchFamily="18" charset="0"/>
              <a:ea typeface="楷体_GB2312" pitchFamily="49" charset="-122"/>
              <a:cs typeface="Times New Roman" pitchFamily="18" charset="0"/>
            </a:endParaRPr>
          </a:p>
          <a:p>
            <a:pPr lvl="1">
              <a:buClr>
                <a:srgbClr val="FF0000"/>
              </a:buClr>
              <a:buFont typeface="Wingdings" pitchFamily="2" charset="2"/>
              <a:buChar char="Ø"/>
            </a:pPr>
            <a:r>
              <a:rPr lang="zh-CN" altLang="en-US" sz="2400" b="1" u="sng" dirty="0" smtClean="0">
                <a:solidFill>
                  <a:srgbClr val="00B0F0"/>
                </a:solidFill>
                <a:latin typeface="楷体_GB2312" pitchFamily="49" charset="-122"/>
                <a:ea typeface="楷体_GB2312" pitchFamily="49" charset="-122"/>
                <a:sym typeface="Wingdings 2" pitchFamily="18" charset="2"/>
              </a:rPr>
              <a:t>衍生品市场建立的目的即在于分散风险</a:t>
            </a:r>
            <a:r>
              <a:rPr lang="en-US" altLang="zh-CN" sz="2400" dirty="0" smtClean="0">
                <a:latin typeface="楷体_GB2312" pitchFamily="49" charset="-122"/>
                <a:ea typeface="楷体_GB2312" pitchFamily="49" charset="-122"/>
                <a:sym typeface="Wingdings 2" pitchFamily="18" charset="2"/>
              </a:rPr>
              <a:t>——</a:t>
            </a:r>
            <a:r>
              <a:rPr lang="zh-CN" altLang="en-US" sz="2400" dirty="0" smtClean="0">
                <a:latin typeface="楷体_GB2312" pitchFamily="49" charset="-122"/>
                <a:ea typeface="楷体_GB2312" pitchFamily="49" charset="-122"/>
                <a:sym typeface="Wingdings 2" pitchFamily="18" charset="2"/>
              </a:rPr>
              <a:t>跟配置资源没有关系</a:t>
            </a:r>
            <a:r>
              <a:rPr lang="zh-CN" altLang="en-US" sz="2400" kern="1200" dirty="0" smtClean="0">
                <a:latin typeface="Times New Roman" pitchFamily="18" charset="0"/>
                <a:ea typeface="楷体_GB2312" pitchFamily="49" charset="-122"/>
                <a:cs typeface="Times New Roman" pitchFamily="18" charset="0"/>
              </a:rPr>
              <a:t>。</a:t>
            </a:r>
            <a:endParaRPr lang="en-US" altLang="zh-CN" sz="2400" dirty="0" smtClean="0">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股票市场</a:t>
            </a:r>
            <a:r>
              <a:rPr lang="en-US" altLang="zh-CN" sz="2400" dirty="0" smtClean="0">
                <a:latin typeface="楷体_GB2312" pitchFamily="49" charset="-122"/>
                <a:ea typeface="楷体_GB2312" pitchFamily="49" charset="-122"/>
                <a:sym typeface="Wingdings 2" pitchFamily="18" charset="2"/>
              </a:rPr>
              <a:t>(</a:t>
            </a:r>
            <a:r>
              <a:rPr lang="zh-CN" altLang="en-US" sz="2400" dirty="0" smtClean="0">
                <a:latin typeface="楷体_GB2312" pitchFamily="49" charset="-122"/>
                <a:ea typeface="楷体_GB2312" pitchFamily="49" charset="-122"/>
                <a:sym typeface="Wingdings 2" pitchFamily="18" charset="2"/>
              </a:rPr>
              <a:t>包括私募股权基金、风险投资基金等）和债券市场是为了分散原始股东的风险</a:t>
            </a:r>
            <a:r>
              <a:rPr lang="en-US" altLang="zh-CN" sz="2400" dirty="0" smtClean="0">
                <a:latin typeface="楷体_GB2312" pitchFamily="49" charset="-122"/>
                <a:ea typeface="楷体_GB2312" pitchFamily="49" charset="-122"/>
                <a:sym typeface="Wingdings 2" pitchFamily="18" charset="2"/>
              </a:rPr>
              <a:t>——</a:t>
            </a:r>
            <a:r>
              <a:rPr lang="zh-CN" altLang="en-US" sz="2400" dirty="0" smtClean="0">
                <a:latin typeface="楷体_GB2312" pitchFamily="49" charset="-122"/>
                <a:ea typeface="楷体_GB2312" pitchFamily="49" charset="-122"/>
                <a:sym typeface="Wingdings 2" pitchFamily="18" charset="2"/>
              </a:rPr>
              <a:t>不仅可以配置资源，还可以分散风险。</a:t>
            </a:r>
            <a:endParaRPr lang="en-US" altLang="zh-CN" sz="2400" dirty="0" smtClean="0">
              <a:latin typeface="楷体_GB2312" pitchFamily="49" charset="-122"/>
              <a:ea typeface="楷体_GB2312" pitchFamily="49" charset="-122"/>
              <a:sym typeface="Wingdings 2" pitchFamily="18" charset="2"/>
            </a:endParaRPr>
          </a:p>
          <a:p>
            <a:pPr>
              <a:buNone/>
            </a:pPr>
            <a:endParaRPr lang="en-US" altLang="zh-CN" dirty="0" smtClean="0">
              <a:latin typeface="楷体_GB2312" pitchFamily="49" charset="-122"/>
              <a:ea typeface="楷体_GB2312" pitchFamily="49" charset="-122"/>
              <a:sym typeface="Wingdings 2" pitchFamily="18" charset="2"/>
            </a:endParaRPr>
          </a:p>
          <a:p>
            <a:endParaRPr lang="zh-CN" alt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32656"/>
            <a:ext cx="9144000" cy="4525963"/>
          </a:xfrm>
        </p:spPr>
        <p:txBody>
          <a:bodyPr/>
          <a:lstStyle/>
          <a:p>
            <a:pPr>
              <a:lnSpc>
                <a:spcPct val="150000"/>
              </a:lnSpc>
              <a:buNone/>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楷体_GB2312" pitchFamily="49" charset="-122"/>
                <a:cs typeface="Times New Roman" pitchFamily="18" charset="0"/>
                <a:sym typeface="Wingdings 2" pitchFamily="18" charset="2"/>
              </a:rPr>
              <a:t>宏观调控传导功能</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lvl="1">
              <a:lnSpc>
                <a:spcPct val="130000"/>
              </a:lnSpc>
              <a:buClr>
                <a:srgbClr val="FF0000"/>
              </a:buClr>
              <a:buFont typeface="Wingdings" pitchFamily="2" charset="2"/>
              <a:buChar char="Ø"/>
            </a:pPr>
            <a:r>
              <a:rPr lang="zh-CN" altLang="en-US" sz="2400" kern="1200" dirty="0" smtClean="0">
                <a:latin typeface="Times New Roman" pitchFamily="18" charset="0"/>
                <a:ea typeface="楷体_GB2312" pitchFamily="49" charset="-122"/>
                <a:cs typeface="Times New Roman" pitchFamily="18" charset="0"/>
              </a:rPr>
              <a:t>金融市场为央行</a:t>
            </a:r>
            <a:r>
              <a:rPr lang="zh-CN" altLang="en-US" sz="2400" b="1" u="sng" kern="1200" dirty="0" smtClean="0">
                <a:solidFill>
                  <a:srgbClr val="00B0F0"/>
                </a:solidFill>
                <a:latin typeface="Times New Roman" pitchFamily="18" charset="0"/>
                <a:ea typeface="楷体_GB2312" pitchFamily="49" charset="-122"/>
                <a:cs typeface="Times New Roman" pitchFamily="18" charset="0"/>
              </a:rPr>
              <a:t>货币政策</a:t>
            </a:r>
            <a:r>
              <a:rPr lang="zh-CN" altLang="en-US" sz="2400" kern="1200" dirty="0" smtClean="0">
                <a:latin typeface="Times New Roman" pitchFamily="18" charset="0"/>
                <a:ea typeface="楷体_GB2312" pitchFamily="49" charset="-122"/>
                <a:cs typeface="Times New Roman" pitchFamily="18" charset="0"/>
              </a:rPr>
              <a:t>提供了操作场所，央行货币政策是否能发挥作用，离不开在金融市场中的传染路径。</a:t>
            </a:r>
          </a:p>
          <a:p>
            <a:pPr lvl="1">
              <a:lnSpc>
                <a:spcPct val="130000"/>
              </a:lnSpc>
              <a:buClr>
                <a:srgbClr val="FF0000"/>
              </a:buClr>
              <a:buFont typeface="Wingdings" pitchFamily="2" charset="2"/>
              <a:buChar char="Ø"/>
            </a:pPr>
            <a:r>
              <a:rPr lang="zh-CN" altLang="en-US" sz="2400" b="1" u="sng" kern="1200" dirty="0" smtClean="0">
                <a:solidFill>
                  <a:srgbClr val="00B0F0"/>
                </a:solidFill>
                <a:latin typeface="Times New Roman" pitchFamily="18" charset="0"/>
                <a:ea typeface="楷体_GB2312" pitchFamily="49" charset="-122"/>
                <a:cs typeface="Times New Roman" pitchFamily="18" charset="0"/>
              </a:rPr>
              <a:t>财政政策</a:t>
            </a:r>
            <a:r>
              <a:rPr lang="zh-CN" altLang="en-US" sz="2400" kern="1200" dirty="0" smtClean="0">
                <a:latin typeface="Times New Roman" pitchFamily="18" charset="0"/>
                <a:ea typeface="楷体_GB2312" pitchFamily="49" charset="-122"/>
                <a:cs typeface="Times New Roman" pitchFamily="18" charset="0"/>
              </a:rPr>
              <a:t>的实施离不开金融市场（国债</a:t>
            </a:r>
            <a:r>
              <a:rPr lang="zh-CN" altLang="en-US" sz="2400" kern="1200" dirty="0" smtClean="0">
                <a:latin typeface="Times New Roman" pitchFamily="18" charset="0"/>
                <a:ea typeface="楷体_GB2312" pitchFamily="49" charset="-122"/>
                <a:cs typeface="Times New Roman" pitchFamily="18" charset="0"/>
              </a:rPr>
              <a:t>）</a:t>
            </a:r>
            <a:r>
              <a:rPr lang="zh-CN" altLang="en-US" sz="2400" kern="1200" dirty="0" smtClean="0">
                <a:latin typeface="Times New Roman" pitchFamily="18" charset="0"/>
                <a:ea typeface="楷体_GB2312" pitchFamily="49" charset="-122"/>
                <a:cs typeface="Times New Roman" pitchFamily="18" charset="0"/>
              </a:rPr>
              <a:t>。</a:t>
            </a:r>
            <a:endParaRPr lang="zh-CN" altLang="en-US" sz="2400" kern="1200" dirty="0" smtClean="0">
              <a:latin typeface="Times New Roman" pitchFamily="18" charset="0"/>
              <a:ea typeface="楷体_GB2312" pitchFamily="49" charset="-122"/>
              <a:cs typeface="Times New Roman" pitchFamily="18" charset="0"/>
            </a:endParaRPr>
          </a:p>
          <a:p>
            <a:pPr lvl="1">
              <a:lnSpc>
                <a:spcPct val="130000"/>
              </a:lnSpc>
              <a:buClr>
                <a:srgbClr val="FF0000"/>
              </a:buClr>
              <a:buFont typeface="Wingdings" pitchFamily="2" charset="2"/>
              <a:buChar char="Ø"/>
            </a:pPr>
            <a:r>
              <a:rPr lang="zh-CN" altLang="en-US" sz="2400" kern="1200" dirty="0" smtClean="0">
                <a:latin typeface="Times New Roman" pitchFamily="18" charset="0"/>
                <a:ea typeface="楷体_GB2312" pitchFamily="49" charset="-122"/>
                <a:cs typeface="Times New Roman" pitchFamily="18" charset="0"/>
              </a:rPr>
              <a:t>金融市场的培育和成长可以为政府</a:t>
            </a:r>
            <a:r>
              <a:rPr lang="zh-CN" altLang="en-US" sz="2400" b="1" u="sng" kern="1200" dirty="0" smtClean="0">
                <a:solidFill>
                  <a:srgbClr val="00B0F0"/>
                </a:solidFill>
                <a:latin typeface="Times New Roman" pitchFamily="18" charset="0"/>
                <a:ea typeface="楷体_GB2312" pitchFamily="49" charset="-122"/>
                <a:cs typeface="Times New Roman" pitchFamily="18" charset="0"/>
              </a:rPr>
              <a:t>产业政策</a:t>
            </a:r>
            <a:r>
              <a:rPr lang="zh-CN" altLang="en-US" sz="2400" kern="1200" dirty="0" smtClean="0">
                <a:latin typeface="Times New Roman" pitchFamily="18" charset="0"/>
                <a:ea typeface="楷体_GB2312" pitchFamily="49" charset="-122"/>
                <a:cs typeface="Times New Roman" pitchFamily="18" charset="0"/>
              </a:rPr>
              <a:t>的实施创造条件（创业板市场</a:t>
            </a:r>
            <a:r>
              <a:rPr lang="zh-CN" altLang="en-US" sz="2400" kern="1200" dirty="0" smtClean="0">
                <a:latin typeface="Times New Roman" pitchFamily="18" charset="0"/>
                <a:ea typeface="楷体_GB2312" pitchFamily="49" charset="-122"/>
                <a:cs typeface="Times New Roman" pitchFamily="18" charset="0"/>
              </a:rPr>
              <a:t>）。</a:t>
            </a:r>
            <a:endParaRPr lang="zh-CN" altLang="en-US" sz="2400" kern="1200" dirty="0" smtClean="0">
              <a:latin typeface="Times New Roman" pitchFamily="18" charset="0"/>
              <a:ea typeface="楷体_GB2312" pitchFamily="49" charset="-122"/>
              <a:cs typeface="Times New Roman" pitchFamily="18" charset="0"/>
            </a:endParaRPr>
          </a:p>
          <a:p>
            <a:pPr>
              <a:buNone/>
            </a:pPr>
            <a:endParaRPr lang="en-US" altLang="zh-CN" dirty="0" smtClean="0">
              <a:latin typeface="楷体_GB2312" pitchFamily="49" charset="-122"/>
              <a:ea typeface="楷体_GB2312" pitchFamily="49" charset="-122"/>
              <a:sym typeface="Wingdings 2" pitchFamily="18" charset="2"/>
            </a:endParaRPr>
          </a:p>
          <a:p>
            <a:endParaRPr lang="zh-CN" alt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0" y="1928802"/>
            <a:ext cx="8229600" cy="1470025"/>
          </a:xfrm>
        </p:spPr>
        <p:txBody>
          <a:bodyPr/>
          <a:lstStyle/>
          <a:p>
            <a:r>
              <a:rPr lang="zh-CN" altLang="en-US" sz="5400" b="1" dirty="0" smtClean="0">
                <a:solidFill>
                  <a:schemeClr val="tx1"/>
                </a:solidFill>
                <a:latin typeface="华文新魏" pitchFamily="2" charset="-122"/>
                <a:ea typeface="华文新魏" pitchFamily="2" charset="-122"/>
              </a:rPr>
              <a:t>           第</a:t>
            </a:r>
            <a:r>
              <a:rPr lang="en-US" altLang="zh-CN" sz="5400" b="1" dirty="0" smtClean="0">
                <a:solidFill>
                  <a:schemeClr val="tx1"/>
                </a:solidFill>
                <a:latin typeface="华文新魏" pitchFamily="2" charset="-122"/>
                <a:ea typeface="华文新魏" pitchFamily="2" charset="-122"/>
              </a:rPr>
              <a:t>1</a:t>
            </a:r>
            <a:r>
              <a:rPr lang="zh-CN" altLang="en-US" sz="5400" b="1" dirty="0" smtClean="0">
                <a:solidFill>
                  <a:schemeClr val="tx1"/>
                </a:solidFill>
                <a:latin typeface="华文新魏" pitchFamily="2" charset="-122"/>
                <a:ea typeface="华文新魏" pitchFamily="2" charset="-122"/>
              </a:rPr>
              <a:t>节 </a:t>
            </a:r>
            <a:endParaRPr lang="en-US" altLang="zh-CN" sz="5400" b="1" dirty="0" smtClean="0">
              <a:solidFill>
                <a:schemeClr val="tx1"/>
              </a:solidFill>
              <a:latin typeface="华文新魏" pitchFamily="2" charset="-122"/>
              <a:ea typeface="华文新魏" pitchFamily="2" charset="-122"/>
            </a:endParaRPr>
          </a:p>
          <a:p>
            <a:r>
              <a:rPr lang="zh-CN" altLang="en-US" sz="5400" b="1" dirty="0" smtClean="0">
                <a:solidFill>
                  <a:schemeClr val="tx1"/>
                </a:solidFill>
                <a:latin typeface="华文新魏" pitchFamily="2" charset="-122"/>
                <a:ea typeface="华文新魏" pitchFamily="2" charset="-122"/>
              </a:rPr>
              <a:t>       金融</a:t>
            </a:r>
            <a:r>
              <a:rPr lang="zh-CN" altLang="en-US" sz="5400" dirty="0" smtClean="0">
                <a:solidFill>
                  <a:schemeClr val="tx1"/>
                </a:solidFill>
                <a:latin typeface="华文新魏" pitchFamily="2" charset="-122"/>
                <a:ea typeface="华文新魏" pitchFamily="2" charset="-122"/>
              </a:rPr>
              <a:t>市场概述</a:t>
            </a:r>
            <a:endParaRPr lang="zh-CN" altLang="en-US" sz="5400" b="1" dirty="0" smtClean="0">
              <a:solidFill>
                <a:schemeClr val="tx1"/>
              </a:solidFill>
              <a:latin typeface="华文新魏" pitchFamily="2" charset="-122"/>
              <a:ea typeface="华文新魏" pitchFamily="2"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48680"/>
            <a:ext cx="9144000" cy="4525963"/>
          </a:xfrm>
        </p:spPr>
        <p:txBody>
          <a:bodyPr/>
          <a:lstStyle/>
          <a:p>
            <a:pPr>
              <a:buNone/>
            </a:pPr>
            <a:r>
              <a:rPr lang="en-US" altLang="zh-CN" sz="3600" b="1" dirty="0" smtClean="0">
                <a:solidFill>
                  <a:srgbClr val="00B0F0"/>
                </a:solidFill>
                <a:latin typeface="Times New Roman" pitchFamily="18" charset="0"/>
                <a:ea typeface="Tahoma" pitchFamily="34" charset="0"/>
                <a:cs typeface="Times New Roman" pitchFamily="18" charset="0"/>
                <a:sym typeface="Wingdings 2" pitchFamily="18" charset="2"/>
              </a:rPr>
              <a:t>2</a:t>
            </a:r>
            <a:r>
              <a:rPr lang="zh-CN" altLang="en-US" sz="3600" b="1" dirty="0" smtClean="0">
                <a:solidFill>
                  <a:srgbClr val="00B0F0"/>
                </a:solidFill>
                <a:latin typeface="Times New Roman" pitchFamily="18" charset="0"/>
                <a:ea typeface="楷体_GB2312" pitchFamily="49" charset="-122"/>
                <a:cs typeface="Times New Roman" pitchFamily="18" charset="0"/>
                <a:sym typeface="Wingdings 2" pitchFamily="18" charset="2"/>
              </a:rPr>
              <a:t>、金融市场功能发挥的条件</a:t>
            </a:r>
          </a:p>
          <a:p>
            <a:pPr>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金融市场一般功能的发挥，需要具备基本的外部和内部条件。</a:t>
            </a:r>
            <a:endParaRPr lang="en-US" altLang="zh-CN" sz="2800" dirty="0" smtClean="0">
              <a:latin typeface="楷体_GB2312" pitchFamily="49" charset="-122"/>
              <a:ea typeface="楷体_GB2312" pitchFamily="49" charset="-122"/>
              <a:sym typeface="Wingdings 2" pitchFamily="18" charset="2"/>
            </a:endParaRPr>
          </a:p>
          <a:p>
            <a:pPr>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外部条件</a:t>
            </a:r>
          </a:p>
          <a:p>
            <a:pPr lvl="1">
              <a:lnSpc>
                <a:spcPct val="130000"/>
              </a:lnSpc>
              <a:buClr>
                <a:srgbClr val="FF0000"/>
              </a:buClr>
              <a:buFont typeface="Wingdings" pitchFamily="2" charset="2"/>
              <a:buChar char="Ø"/>
            </a:pPr>
            <a:r>
              <a:rPr lang="zh-CN" altLang="en-US" sz="2400" b="1" kern="1200" dirty="0" smtClean="0">
                <a:latin typeface="楷体_GB2312" pitchFamily="49" charset="-122"/>
                <a:ea typeface="楷体_GB2312" pitchFamily="49" charset="-122"/>
              </a:rPr>
              <a:t>法制健全</a:t>
            </a:r>
            <a:r>
              <a:rPr lang="zh-CN" altLang="en-US" sz="2400" kern="1200" dirty="0" smtClean="0">
                <a:latin typeface="楷体_GB2312" pitchFamily="49" charset="-122"/>
                <a:ea typeface="楷体_GB2312" pitchFamily="49" charset="-122"/>
              </a:rPr>
              <a:t>：金融市场是一个风险与收益并存的市场，</a:t>
            </a:r>
            <a:r>
              <a:rPr lang="zh-CN" altLang="en-US" sz="2400" b="1" u="sng" kern="1200" dirty="0" smtClean="0">
                <a:latin typeface="楷体_GB2312" pitchFamily="49" charset="-122"/>
                <a:ea typeface="楷体_GB2312" pitchFamily="49" charset="-122"/>
              </a:rPr>
              <a:t>可能的高收益</a:t>
            </a:r>
            <a:r>
              <a:rPr lang="zh-CN" altLang="en-US" sz="2400" kern="1200" dirty="0" smtClean="0">
                <a:latin typeface="楷体_GB2312" pitchFamily="49" charset="-122"/>
                <a:ea typeface="楷体_GB2312" pitchFamily="49" charset="-122"/>
              </a:rPr>
              <a:t>诱使投机者想方设法逃避监管当局监督、管理与控制，妨碍甚至侵害他人的利益。全面、系统、完善的法律法规是规范市场秩序、充分发挥市场功能的基础。</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92696"/>
            <a:ext cx="9144000" cy="4525963"/>
          </a:xfrm>
        </p:spPr>
        <p:txBody>
          <a:bodyPr/>
          <a:lstStyle/>
          <a:p>
            <a:pPr lvl="1">
              <a:lnSpc>
                <a:spcPct val="130000"/>
              </a:lnSpc>
              <a:buClr>
                <a:srgbClr val="FF0000"/>
              </a:buClr>
              <a:buFont typeface="Wingdings" pitchFamily="2" charset="2"/>
              <a:buChar char="Ø"/>
            </a:pPr>
            <a:r>
              <a:rPr lang="zh-CN" altLang="en-US" sz="2400" b="1" kern="1200" dirty="0" smtClean="0">
                <a:latin typeface="楷体_GB2312" pitchFamily="49" charset="-122"/>
                <a:ea typeface="楷体_GB2312" pitchFamily="49" charset="-122"/>
              </a:rPr>
              <a:t>信息披露充分</a:t>
            </a:r>
            <a:endParaRPr lang="en-US" altLang="zh-CN" sz="2400" kern="1200" dirty="0" smtClean="0">
              <a:latin typeface="楷体_GB2312" pitchFamily="49" charset="-122"/>
              <a:ea typeface="楷体_GB2312" pitchFamily="49" charset="-122"/>
            </a:endParaRPr>
          </a:p>
          <a:p>
            <a:pPr lvl="2">
              <a:lnSpc>
                <a:spcPct val="130000"/>
              </a:lnSpc>
              <a:buClr>
                <a:srgbClr val="FF0000"/>
              </a:buClr>
              <a:buFont typeface="Wingdings" pitchFamily="2" charset="2"/>
              <a:buChar char="ü"/>
            </a:pPr>
            <a:r>
              <a:rPr lang="zh-CN" altLang="en-US" kern="1200" dirty="0" smtClean="0">
                <a:latin typeface="楷体_GB2312" pitchFamily="49" charset="-122"/>
                <a:ea typeface="楷体_GB2312" pitchFamily="49" charset="-122"/>
              </a:rPr>
              <a:t>金融市场是一个信息不对称的市场。</a:t>
            </a:r>
            <a:endParaRPr lang="en-US" altLang="zh-CN" kern="1200" dirty="0" smtClean="0">
              <a:latin typeface="楷体_GB2312" pitchFamily="49" charset="-122"/>
              <a:ea typeface="楷体_GB2312" pitchFamily="49" charset="-122"/>
            </a:endParaRPr>
          </a:p>
          <a:p>
            <a:pPr lvl="2">
              <a:lnSpc>
                <a:spcPct val="130000"/>
              </a:lnSpc>
              <a:buClr>
                <a:srgbClr val="FF0000"/>
              </a:buClr>
              <a:buFont typeface="Wingdings" pitchFamily="2" charset="2"/>
              <a:buChar char="ü"/>
            </a:pPr>
            <a:r>
              <a:rPr lang="zh-CN" altLang="en-US" kern="1200" dirty="0" smtClean="0">
                <a:latin typeface="楷体_GB2312" pitchFamily="49" charset="-122"/>
                <a:ea typeface="楷体_GB2312" pitchFamily="49" charset="-122"/>
              </a:rPr>
              <a:t>在证券市场上，上市公司比投资者拥有绝对多的有关公司的信息，它们会将那些对公司可能产生负面影响的信息尽可能加以隐瞒、粉饰，对投资者进行误导，损害投资者尤其是中小投资者的利益。</a:t>
            </a:r>
            <a:endParaRPr lang="en-US" altLang="zh-CN" kern="1200" dirty="0" smtClean="0">
              <a:latin typeface="楷体_GB2312" pitchFamily="49" charset="-122"/>
              <a:ea typeface="楷体_GB2312" pitchFamily="49" charset="-122"/>
            </a:endParaRPr>
          </a:p>
          <a:p>
            <a:pPr lvl="2">
              <a:lnSpc>
                <a:spcPct val="130000"/>
              </a:lnSpc>
              <a:buClr>
                <a:srgbClr val="FF0000"/>
              </a:buClr>
              <a:buFont typeface="Wingdings" pitchFamily="2" charset="2"/>
              <a:buChar char="ü"/>
            </a:pPr>
            <a:r>
              <a:rPr lang="zh-CN" altLang="en-US" b="1" u="sng" kern="1200" dirty="0" smtClean="0">
                <a:solidFill>
                  <a:srgbClr val="0070C0"/>
                </a:solidFill>
                <a:latin typeface="楷体_GB2312" pitchFamily="49" charset="-122"/>
                <a:ea typeface="楷体_GB2312" pitchFamily="49" charset="-122"/>
              </a:rPr>
              <a:t>金融市场比较完善的国家都将监管的重点放在证券发行人的信息充分披露上</a:t>
            </a:r>
            <a:r>
              <a:rPr lang="zh-CN" altLang="en-US" kern="1200" dirty="0" smtClean="0">
                <a:latin typeface="楷体_GB2312" pitchFamily="49" charset="-122"/>
                <a:ea typeface="楷体_GB2312" pitchFamily="49" charset="-122"/>
              </a:rPr>
              <a:t>。所有规定必须披露的信息都要充分、及时、真实地披露，否则就要受到处罚。</a:t>
            </a:r>
          </a:p>
          <a:p>
            <a:pPr lvl="1">
              <a:lnSpc>
                <a:spcPct val="130000"/>
              </a:lnSpc>
              <a:buClr>
                <a:srgbClr val="FF0000"/>
              </a:buClr>
              <a:buFont typeface="Wingdings" pitchFamily="2" charset="2"/>
              <a:buChar char="Ø"/>
            </a:pPr>
            <a:endParaRPr lang="zh-CN" altLang="en-US" sz="2400" kern="1200" dirty="0" smtClean="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92696"/>
            <a:ext cx="9144000" cy="4525963"/>
          </a:xfrm>
        </p:spPr>
        <p:txBody>
          <a:bodyPr/>
          <a:lstStyle/>
          <a:p>
            <a:pPr lvl="1">
              <a:lnSpc>
                <a:spcPct val="130000"/>
              </a:lnSpc>
              <a:buClr>
                <a:srgbClr val="FF0000"/>
              </a:buClr>
              <a:buFont typeface="Wingdings" pitchFamily="2" charset="2"/>
              <a:buChar char="Ø"/>
            </a:pPr>
            <a:r>
              <a:rPr lang="zh-CN" altLang="en-US" sz="2400" b="1" kern="1200" dirty="0" smtClean="0">
                <a:latin typeface="楷体_GB2312" pitchFamily="49" charset="-122"/>
                <a:ea typeface="楷体_GB2312" pitchFamily="49" charset="-122"/>
              </a:rPr>
              <a:t>市场进退有序</a:t>
            </a:r>
            <a:endParaRPr lang="en-US" altLang="zh-CN" sz="2400" b="1" kern="1200" dirty="0" smtClean="0">
              <a:latin typeface="楷体_GB2312" pitchFamily="49" charset="-122"/>
              <a:ea typeface="楷体_GB2312" pitchFamily="49" charset="-122"/>
            </a:endParaRPr>
          </a:p>
          <a:p>
            <a:pPr lvl="2">
              <a:lnSpc>
                <a:spcPct val="130000"/>
              </a:lnSpc>
              <a:buClr>
                <a:srgbClr val="FF0000"/>
              </a:buClr>
              <a:buFont typeface="Wingdings" pitchFamily="2" charset="2"/>
              <a:buChar char="ü"/>
            </a:pPr>
            <a:r>
              <a:rPr lang="zh-CN" altLang="en-US" kern="1200" dirty="0" smtClean="0">
                <a:latin typeface="楷体_GB2312" pitchFamily="49" charset="-122"/>
                <a:ea typeface="楷体_GB2312" pitchFamily="49" charset="-122"/>
              </a:rPr>
              <a:t>能正常发挥功能的金融市场应该是一个充分竞争的市场。</a:t>
            </a:r>
            <a:endParaRPr lang="en-US" altLang="zh-CN" kern="1200" dirty="0" smtClean="0">
              <a:latin typeface="楷体_GB2312" pitchFamily="49" charset="-122"/>
              <a:ea typeface="楷体_GB2312" pitchFamily="49" charset="-122"/>
            </a:endParaRPr>
          </a:p>
          <a:p>
            <a:pPr lvl="2">
              <a:lnSpc>
                <a:spcPct val="130000"/>
              </a:lnSpc>
              <a:buClr>
                <a:srgbClr val="FF0000"/>
              </a:buClr>
              <a:buFont typeface="Wingdings" pitchFamily="2" charset="2"/>
              <a:buChar char="ü"/>
            </a:pPr>
            <a:r>
              <a:rPr lang="zh-CN" altLang="en-US" kern="1200" dirty="0" smtClean="0">
                <a:latin typeface="楷体_GB2312" pitchFamily="49" charset="-122"/>
                <a:ea typeface="楷体_GB2312" pitchFamily="49" charset="-122"/>
              </a:rPr>
              <a:t>从市场准入看，不存在超市场力量（如行政权力）决定的准入标准；</a:t>
            </a:r>
            <a:endParaRPr lang="en-US" altLang="zh-CN" kern="1200" dirty="0" smtClean="0">
              <a:latin typeface="楷体_GB2312" pitchFamily="49" charset="-122"/>
              <a:ea typeface="楷体_GB2312" pitchFamily="49" charset="-122"/>
            </a:endParaRPr>
          </a:p>
          <a:p>
            <a:pPr lvl="2">
              <a:lnSpc>
                <a:spcPct val="130000"/>
              </a:lnSpc>
              <a:buClr>
                <a:srgbClr val="FF0000"/>
              </a:buClr>
              <a:buFont typeface="Wingdings" pitchFamily="2" charset="2"/>
              <a:buChar char="ü"/>
            </a:pPr>
            <a:r>
              <a:rPr lang="zh-CN" altLang="en-US" kern="1200" dirty="0" smtClean="0">
                <a:latin typeface="楷体_GB2312" pitchFamily="49" charset="-122"/>
                <a:ea typeface="楷体_GB2312" pitchFamily="49" charset="-122"/>
              </a:rPr>
              <a:t>在市场运作过程中，各主体能够平等展开竞争，由市场评判孰优孰劣，优者胜，劣者汰；</a:t>
            </a:r>
            <a:endParaRPr lang="en-US" altLang="zh-CN" kern="1200" dirty="0" smtClean="0">
              <a:latin typeface="楷体_GB2312" pitchFamily="49" charset="-122"/>
              <a:ea typeface="楷体_GB2312" pitchFamily="49" charset="-122"/>
            </a:endParaRPr>
          </a:p>
          <a:p>
            <a:pPr lvl="2">
              <a:lnSpc>
                <a:spcPct val="130000"/>
              </a:lnSpc>
              <a:buClr>
                <a:srgbClr val="FF0000"/>
              </a:buClr>
              <a:buFont typeface="Wingdings" pitchFamily="2" charset="2"/>
              <a:buChar char="ü"/>
            </a:pPr>
            <a:r>
              <a:rPr lang="zh-CN" altLang="en-US" kern="1200" dirty="0" smtClean="0">
                <a:latin typeface="楷体_GB2312" pitchFamily="49" charset="-122"/>
                <a:ea typeface="楷体_GB2312" pitchFamily="49" charset="-122"/>
              </a:rPr>
              <a:t>从退出市场的角度看，不存在“僵尸企业”，也不存在政府或其他组织以补贴等形式延缓甚至阻拦淘汰者退市的做法。</a:t>
            </a:r>
          </a:p>
          <a:p>
            <a:pPr lvl="1">
              <a:lnSpc>
                <a:spcPct val="130000"/>
              </a:lnSpc>
              <a:buClr>
                <a:srgbClr val="FF0000"/>
              </a:buClr>
              <a:buFont typeface="Wingdings" pitchFamily="2" charset="2"/>
              <a:buChar char="Ø"/>
            </a:pPr>
            <a:endParaRPr lang="zh-CN" altLang="en-US" sz="2400" kern="1200" dirty="0" smtClean="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92696"/>
            <a:ext cx="9144000" cy="4525963"/>
          </a:xfrm>
        </p:spPr>
        <p:txBody>
          <a:bodyPr/>
          <a:lstStyle/>
          <a:p>
            <a:pPr>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内部条件</a:t>
            </a:r>
          </a:p>
          <a:p>
            <a:pPr lvl="1">
              <a:lnSpc>
                <a:spcPct val="130000"/>
              </a:lnSpc>
              <a:buClr>
                <a:srgbClr val="FF0000"/>
              </a:buClr>
              <a:buFont typeface="Wingdings" pitchFamily="2" charset="2"/>
              <a:buChar char="Ø"/>
            </a:pPr>
            <a:r>
              <a:rPr lang="zh-CN" altLang="en-US" sz="2400" b="1" kern="1200" dirty="0" smtClean="0">
                <a:latin typeface="楷体_GB2312" pitchFamily="49" charset="-122"/>
                <a:ea typeface="楷体_GB2312" pitchFamily="49" charset="-122"/>
              </a:rPr>
              <a:t>国内、国际统一的市场</a:t>
            </a:r>
            <a:endParaRPr lang="en-US" altLang="zh-CN" sz="2400" kern="1200" dirty="0" smtClean="0">
              <a:latin typeface="楷体_GB2312" pitchFamily="49" charset="-122"/>
              <a:ea typeface="楷体_GB2312" pitchFamily="49" charset="-122"/>
            </a:endParaRPr>
          </a:p>
          <a:p>
            <a:pPr lvl="2">
              <a:lnSpc>
                <a:spcPct val="130000"/>
              </a:lnSpc>
              <a:buClr>
                <a:srgbClr val="FF0000"/>
              </a:buClr>
              <a:buFont typeface="Wingdings" pitchFamily="2" charset="2"/>
              <a:buChar char="ü"/>
            </a:pPr>
            <a:r>
              <a:rPr lang="zh-CN" altLang="en-US" kern="1200" dirty="0" smtClean="0">
                <a:latin typeface="楷体_GB2312" pitchFamily="49" charset="-122"/>
                <a:ea typeface="楷体_GB2312" pitchFamily="49" charset="-122"/>
              </a:rPr>
              <a:t>金融市场要正常发挥功能，不能是地区分割或者行业分割的市场。</a:t>
            </a:r>
            <a:endParaRPr lang="en-US" altLang="zh-CN" kern="1200" dirty="0" smtClean="0">
              <a:latin typeface="楷体_GB2312" pitchFamily="49" charset="-122"/>
              <a:ea typeface="楷体_GB2312" pitchFamily="49" charset="-122"/>
            </a:endParaRPr>
          </a:p>
          <a:p>
            <a:pPr lvl="2">
              <a:lnSpc>
                <a:spcPct val="130000"/>
              </a:lnSpc>
              <a:buClr>
                <a:srgbClr val="FF0000"/>
              </a:buClr>
              <a:buFont typeface="Wingdings" pitchFamily="2" charset="2"/>
              <a:buChar char="ü"/>
            </a:pPr>
            <a:r>
              <a:rPr lang="zh-CN" altLang="en-US" kern="1200" dirty="0" smtClean="0">
                <a:latin typeface="楷体_GB2312" pitchFamily="49" charset="-122"/>
                <a:ea typeface="楷体_GB2312" pitchFamily="49" charset="-122"/>
              </a:rPr>
              <a:t>随着经济全球化和金融国际化的推进，国内外金融资源的流入与流出日益频繁，国内市场还应该与国际市场连接成更大范围的统一市场。</a:t>
            </a:r>
          </a:p>
          <a:p>
            <a:pPr lvl="2">
              <a:lnSpc>
                <a:spcPct val="130000"/>
              </a:lnSpc>
              <a:buClr>
                <a:srgbClr val="FF0000"/>
              </a:buClr>
              <a:buFont typeface="Wingdings" pitchFamily="2" charset="2"/>
              <a:buChar char="ü"/>
            </a:pPr>
            <a:endParaRPr lang="zh-CN" altLang="en-US" sz="2000" kern="1200" dirty="0" smtClean="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76672"/>
            <a:ext cx="9144000" cy="4525963"/>
          </a:xfrm>
        </p:spPr>
        <p:txBody>
          <a:bodyPr/>
          <a:lstStyle/>
          <a:p>
            <a:pPr lvl="1">
              <a:lnSpc>
                <a:spcPct val="130000"/>
              </a:lnSpc>
              <a:buClr>
                <a:srgbClr val="FF0000"/>
              </a:buClr>
              <a:buFont typeface="Wingdings" pitchFamily="2" charset="2"/>
              <a:buChar char="Ø"/>
            </a:pPr>
            <a:r>
              <a:rPr lang="zh-CN" altLang="en-US" sz="2400" b="1" kern="1200" dirty="0" smtClean="0">
                <a:latin typeface="楷体_GB2312" pitchFamily="49" charset="-122"/>
                <a:ea typeface="楷体_GB2312" pitchFamily="49" charset="-122"/>
              </a:rPr>
              <a:t>丰富的市场交易品种</a:t>
            </a:r>
            <a:r>
              <a:rPr lang="en-US" altLang="zh-CN" sz="2400" b="1" kern="1200" dirty="0" smtClean="0">
                <a:latin typeface="楷体_GB2312" pitchFamily="49" charset="-122"/>
                <a:ea typeface="楷体_GB2312" pitchFamily="49" charset="-122"/>
              </a:rPr>
              <a:t>——</a:t>
            </a:r>
            <a:r>
              <a:rPr lang="zh-CN" altLang="en-US" sz="2400" b="1" kern="1200" dirty="0" smtClean="0">
                <a:latin typeface="楷体_GB2312" pitchFamily="49" charset="-122"/>
                <a:ea typeface="楷体_GB2312" pitchFamily="49" charset="-122"/>
              </a:rPr>
              <a:t>市场深度</a:t>
            </a:r>
            <a:endParaRPr lang="en-US" altLang="zh-CN" sz="2400" kern="1200" dirty="0" smtClean="0">
              <a:latin typeface="楷体_GB2312" pitchFamily="49" charset="-122"/>
              <a:ea typeface="楷体_GB2312" pitchFamily="49" charset="-122"/>
            </a:endParaRPr>
          </a:p>
          <a:p>
            <a:pPr lvl="2">
              <a:lnSpc>
                <a:spcPct val="130000"/>
              </a:lnSpc>
              <a:buClr>
                <a:srgbClr val="FF0000"/>
              </a:buClr>
              <a:buFont typeface="Wingdings" pitchFamily="2" charset="2"/>
              <a:buChar char="ü"/>
            </a:pPr>
            <a:r>
              <a:rPr lang="zh-CN" altLang="en-US" kern="1200" dirty="0" smtClean="0">
                <a:latin typeface="楷体_GB2312" pitchFamily="49" charset="-122"/>
                <a:ea typeface="楷体_GB2312" pitchFamily="49" charset="-122"/>
              </a:rPr>
              <a:t>交易品种的丰富程度是衡量金融市场发达程度的重要标志，也是市场功能能否发挥的重要基础。</a:t>
            </a:r>
            <a:endParaRPr lang="en-US" altLang="zh-CN" kern="1200" dirty="0" smtClean="0">
              <a:latin typeface="楷体_GB2312" pitchFamily="49" charset="-122"/>
              <a:ea typeface="楷体_GB2312" pitchFamily="49" charset="-122"/>
            </a:endParaRPr>
          </a:p>
          <a:p>
            <a:pPr lvl="2">
              <a:lnSpc>
                <a:spcPct val="130000"/>
              </a:lnSpc>
              <a:buClr>
                <a:srgbClr val="FF0000"/>
              </a:buClr>
              <a:buFont typeface="Wingdings" pitchFamily="2" charset="2"/>
              <a:buChar char="ü"/>
            </a:pPr>
            <a:r>
              <a:rPr lang="zh-CN" altLang="en-US" kern="1200" dirty="0" smtClean="0">
                <a:latin typeface="楷体_GB2312" pitchFamily="49" charset="-122"/>
                <a:ea typeface="楷体_GB2312" pitchFamily="49" charset="-122"/>
              </a:rPr>
              <a:t>交易品种越丰富，市场参与主体的目标越容易实现，市场效率也越高。</a:t>
            </a:r>
            <a:endParaRPr lang="en-US" altLang="zh-CN" kern="1200" dirty="0" smtClean="0">
              <a:latin typeface="楷体_GB2312" pitchFamily="49" charset="-122"/>
              <a:ea typeface="楷体_GB2312" pitchFamily="49" charset="-122"/>
            </a:endParaRPr>
          </a:p>
          <a:p>
            <a:pPr lvl="2">
              <a:lnSpc>
                <a:spcPct val="130000"/>
              </a:lnSpc>
              <a:buClr>
                <a:srgbClr val="FF0000"/>
              </a:buClr>
              <a:buFont typeface="Wingdings" pitchFamily="2" charset="2"/>
              <a:buChar char="ü"/>
            </a:pPr>
            <a:r>
              <a:rPr lang="zh-CN" altLang="en-US" kern="1200" dirty="0" smtClean="0">
                <a:latin typeface="楷体_GB2312" pitchFamily="49" charset="-122"/>
                <a:ea typeface="楷体_GB2312" pitchFamily="49" charset="-122"/>
              </a:rPr>
              <a:t>如果交易品种匮乏，有限的金融工具不但不能促进市场功能的实现，反而容易使这些工具成为金融投机的对象，阻碍市场的正常运行。</a:t>
            </a:r>
          </a:p>
          <a:p>
            <a:pPr lvl="2">
              <a:lnSpc>
                <a:spcPct val="130000"/>
              </a:lnSpc>
              <a:buClr>
                <a:srgbClr val="FF0000"/>
              </a:buClr>
              <a:buFont typeface="Wingdings" pitchFamily="2" charset="2"/>
              <a:buChar char="ü"/>
            </a:pPr>
            <a:endParaRPr lang="zh-CN" altLang="en-US" kern="1200" dirty="0" smtClean="0">
              <a:latin typeface="楷体_GB2312" pitchFamily="49" charset="-122"/>
              <a:ea typeface="楷体_GB2312" pitchFamily="49" charset="-122"/>
            </a:endParaRPr>
          </a:p>
          <a:p>
            <a:pPr lvl="2">
              <a:lnSpc>
                <a:spcPct val="130000"/>
              </a:lnSpc>
              <a:buClr>
                <a:srgbClr val="FF0000"/>
              </a:buClr>
              <a:buFont typeface="Wingdings" pitchFamily="2" charset="2"/>
              <a:buChar char="ü"/>
            </a:pPr>
            <a:endParaRPr lang="zh-CN" altLang="en-US" sz="2000" kern="1200" dirty="0" smtClean="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76672"/>
            <a:ext cx="9144000" cy="4525963"/>
          </a:xfrm>
        </p:spPr>
        <p:txBody>
          <a:bodyPr/>
          <a:lstStyle/>
          <a:p>
            <a:pPr lvl="1">
              <a:lnSpc>
                <a:spcPct val="130000"/>
              </a:lnSpc>
              <a:buClr>
                <a:srgbClr val="FF0000"/>
              </a:buClr>
              <a:buFont typeface="Wingdings" pitchFamily="2" charset="2"/>
              <a:buChar char="Ø"/>
            </a:pPr>
            <a:r>
              <a:rPr lang="zh-CN" altLang="en-US" sz="2400" b="1" kern="1200" dirty="0" smtClean="0">
                <a:latin typeface="楷体_GB2312" pitchFamily="49" charset="-122"/>
                <a:ea typeface="楷体_GB2312" pitchFamily="49" charset="-122"/>
              </a:rPr>
              <a:t>健全的价格机制，</a:t>
            </a:r>
            <a:r>
              <a:rPr lang="zh-CN" altLang="en-US" sz="2400" kern="1200" dirty="0" smtClean="0">
                <a:latin typeface="楷体_GB2312" pitchFamily="49" charset="-122"/>
                <a:ea typeface="楷体_GB2312" pitchFamily="49" charset="-122"/>
              </a:rPr>
              <a:t>主要体现在两个方面：</a:t>
            </a:r>
            <a:endParaRPr lang="en-US" altLang="zh-CN" sz="2400" kern="1200" dirty="0" smtClean="0">
              <a:latin typeface="楷体_GB2312" pitchFamily="49" charset="-122"/>
              <a:ea typeface="楷体_GB2312" pitchFamily="49" charset="-122"/>
            </a:endParaRPr>
          </a:p>
          <a:p>
            <a:pPr lvl="2">
              <a:lnSpc>
                <a:spcPct val="130000"/>
              </a:lnSpc>
              <a:buClr>
                <a:srgbClr val="FF0000"/>
              </a:buClr>
              <a:buFont typeface="Wingdings" pitchFamily="2" charset="2"/>
              <a:buChar char="ü"/>
            </a:pPr>
            <a:r>
              <a:rPr lang="zh-CN" altLang="en-US" kern="1200" dirty="0" smtClean="0">
                <a:latin typeface="楷体_GB2312" pitchFamily="49" charset="-122"/>
                <a:ea typeface="楷体_GB2312" pitchFamily="49" charset="-122"/>
              </a:rPr>
              <a:t>一是合理的定价机制，包括交易定价的制度安排，如询价、议价、竞价机制等；</a:t>
            </a:r>
            <a:endParaRPr lang="en-US" altLang="zh-CN" kern="1200" dirty="0" smtClean="0">
              <a:latin typeface="楷体_GB2312" pitchFamily="49" charset="-122"/>
              <a:ea typeface="楷体_GB2312" pitchFamily="49" charset="-122"/>
            </a:endParaRPr>
          </a:p>
          <a:p>
            <a:pPr lvl="2">
              <a:lnSpc>
                <a:spcPct val="130000"/>
              </a:lnSpc>
              <a:buClr>
                <a:srgbClr val="FF0000"/>
              </a:buClr>
              <a:buFont typeface="Wingdings" pitchFamily="2" charset="2"/>
              <a:buChar char="ü"/>
            </a:pPr>
            <a:r>
              <a:rPr lang="zh-CN" altLang="en-US" kern="1200" dirty="0" smtClean="0">
                <a:latin typeface="楷体_GB2312" pitchFamily="49" charset="-122"/>
                <a:ea typeface="楷体_GB2312" pitchFamily="49" charset="-122"/>
              </a:rPr>
              <a:t>二是灵活的价格机制，即价格能够及时、真实地反映供求关系，从而能够调节资金供求双方的行为，并因此使金融资源在价格的引导下流向能支付较高价格的行业、企业。</a:t>
            </a:r>
          </a:p>
          <a:p>
            <a:pPr lvl="2">
              <a:lnSpc>
                <a:spcPct val="130000"/>
              </a:lnSpc>
              <a:buClr>
                <a:srgbClr val="FF0000"/>
              </a:buClr>
              <a:buFont typeface="Wingdings" pitchFamily="2" charset="2"/>
              <a:buChar char="ü"/>
            </a:pPr>
            <a:endParaRPr lang="zh-CN" altLang="en-US" kern="1200" dirty="0" smtClean="0">
              <a:latin typeface="楷体_GB2312" pitchFamily="49" charset="-122"/>
              <a:ea typeface="楷体_GB2312" pitchFamily="49" charset="-122"/>
            </a:endParaRPr>
          </a:p>
          <a:p>
            <a:pPr lvl="2">
              <a:lnSpc>
                <a:spcPct val="130000"/>
              </a:lnSpc>
              <a:buClr>
                <a:srgbClr val="FF0000"/>
              </a:buClr>
              <a:buFont typeface="Wingdings" pitchFamily="2" charset="2"/>
              <a:buChar char="ü"/>
            </a:pPr>
            <a:endParaRPr lang="zh-CN" altLang="en-US" sz="2000" kern="1200" dirty="0" smtClean="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76672"/>
            <a:ext cx="9144000" cy="4525963"/>
          </a:xfrm>
        </p:spPr>
        <p:txBody>
          <a:bodyPr/>
          <a:lstStyle/>
          <a:p>
            <a:pPr lvl="1">
              <a:lnSpc>
                <a:spcPct val="130000"/>
              </a:lnSpc>
              <a:buClr>
                <a:srgbClr val="FF0000"/>
              </a:buClr>
              <a:buFont typeface="Wingdings" pitchFamily="2" charset="2"/>
              <a:buChar char="Ø"/>
            </a:pPr>
            <a:r>
              <a:rPr lang="zh-CN" altLang="en-US" sz="2400" b="1" kern="1200" dirty="0" smtClean="0">
                <a:latin typeface="楷体_GB2312" pitchFamily="49" charset="-122"/>
                <a:ea typeface="楷体_GB2312" pitchFamily="49" charset="-122"/>
              </a:rPr>
              <a:t>必要的技术环境</a:t>
            </a:r>
            <a:endParaRPr lang="en-US" altLang="zh-CN" sz="2400" kern="1200" dirty="0" smtClean="0">
              <a:latin typeface="楷体_GB2312" pitchFamily="49" charset="-122"/>
              <a:ea typeface="楷体_GB2312" pitchFamily="49" charset="-122"/>
            </a:endParaRPr>
          </a:p>
          <a:p>
            <a:pPr lvl="2">
              <a:lnSpc>
                <a:spcPct val="130000"/>
              </a:lnSpc>
              <a:buClr>
                <a:srgbClr val="FF0000"/>
              </a:buClr>
              <a:buFont typeface="Wingdings" pitchFamily="2" charset="2"/>
              <a:buChar char="ü"/>
            </a:pPr>
            <a:r>
              <a:rPr lang="zh-CN" altLang="en-US" kern="1200" dirty="0" smtClean="0">
                <a:latin typeface="楷体_GB2312" pitchFamily="49" charset="-122"/>
                <a:ea typeface="楷体_GB2312" pitchFamily="49" charset="-122"/>
              </a:rPr>
              <a:t>瞬息万变的市场走势往往在很短的时间内决定参与主体的盈亏状况以及金融资源的运用效率，也决定政府进行宏观调控的效果，而这需要强有力的技术条件支撑。</a:t>
            </a:r>
            <a:endParaRPr lang="en-US" altLang="zh-CN" kern="1200" dirty="0" smtClean="0">
              <a:latin typeface="楷体_GB2312" pitchFamily="49" charset="-122"/>
              <a:ea typeface="楷体_GB2312" pitchFamily="49" charset="-122"/>
            </a:endParaRPr>
          </a:p>
          <a:p>
            <a:pPr lvl="2">
              <a:lnSpc>
                <a:spcPct val="130000"/>
              </a:lnSpc>
              <a:buClr>
                <a:srgbClr val="FF0000"/>
              </a:buClr>
              <a:buFont typeface="Wingdings" pitchFamily="2" charset="2"/>
              <a:buChar char="ü"/>
            </a:pPr>
            <a:r>
              <a:rPr lang="zh-CN" altLang="en-US" kern="1200" dirty="0" smtClean="0">
                <a:latin typeface="楷体_GB2312" pitchFamily="49" charset="-122"/>
                <a:ea typeface="楷体_GB2312" pitchFamily="49" charset="-122"/>
              </a:rPr>
              <a:t>必要的技术环境不仅包括各种计算机硬件和软件，也包括金融工程技术、互联网、大数据、云计算、人工智能技术等等。</a:t>
            </a:r>
            <a:endParaRPr lang="en-US" altLang="zh-CN" kern="1200" dirty="0" smtClean="0">
              <a:latin typeface="楷体_GB2312" pitchFamily="49" charset="-122"/>
              <a:ea typeface="楷体_GB2312" pitchFamily="49" charset="-122"/>
            </a:endParaRPr>
          </a:p>
          <a:p>
            <a:pPr lvl="2">
              <a:lnSpc>
                <a:spcPct val="130000"/>
              </a:lnSpc>
              <a:buClr>
                <a:srgbClr val="FF0000"/>
              </a:buClr>
              <a:buFont typeface="Wingdings" pitchFamily="2" charset="2"/>
              <a:buChar char="ü"/>
            </a:pPr>
            <a:r>
              <a:rPr lang="zh-CN" altLang="en-US" kern="1200" dirty="0" smtClean="0">
                <a:latin typeface="楷体_GB2312" pitchFamily="49" charset="-122"/>
                <a:ea typeface="楷体_GB2312" pitchFamily="49" charset="-122"/>
              </a:rPr>
              <a:t>金融市场是现代科学技术运用最充分的领域之一。</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0" y="1928802"/>
            <a:ext cx="8229600" cy="1470025"/>
          </a:xfrm>
        </p:spPr>
        <p:txBody>
          <a:bodyPr/>
          <a:lstStyle/>
          <a:p>
            <a:r>
              <a:rPr lang="zh-CN" altLang="en-US" sz="5400" b="1" dirty="0" smtClean="0">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第</a:t>
            </a:r>
            <a:r>
              <a:rPr lang="en-US" altLang="zh-CN" sz="5400" b="1" dirty="0" smtClean="0">
                <a:solidFill>
                  <a:schemeClr val="tx1"/>
                </a:solidFill>
                <a:latin typeface="华文新魏" pitchFamily="2" charset="-122"/>
                <a:ea typeface="华文新魏" pitchFamily="2" charset="-122"/>
              </a:rPr>
              <a:t>2</a:t>
            </a:r>
            <a:r>
              <a:rPr lang="zh-CN" altLang="en-US" sz="5400" b="1" dirty="0" smtClean="0">
                <a:solidFill>
                  <a:schemeClr val="tx1"/>
                </a:solidFill>
                <a:latin typeface="华文新魏" pitchFamily="2" charset="-122"/>
                <a:ea typeface="华文新魏" pitchFamily="2" charset="-122"/>
              </a:rPr>
              <a:t>节 </a:t>
            </a:r>
            <a:endParaRPr lang="en-US" altLang="zh-CN" sz="5400" b="1" dirty="0" smtClean="0">
              <a:solidFill>
                <a:schemeClr val="tx1"/>
              </a:solidFill>
              <a:latin typeface="华文新魏" pitchFamily="2" charset="-122"/>
              <a:ea typeface="华文新魏" pitchFamily="2" charset="-122"/>
            </a:endParaRPr>
          </a:p>
          <a:p>
            <a:r>
              <a:rPr lang="zh-CN" altLang="en-US" sz="5400" b="1" dirty="0" smtClean="0">
                <a:solidFill>
                  <a:schemeClr val="tx1"/>
                </a:solidFill>
                <a:latin typeface="华文新魏" pitchFamily="2" charset="-122"/>
                <a:ea typeface="华文新魏" pitchFamily="2" charset="-122"/>
              </a:rPr>
              <a:t>       </a:t>
            </a:r>
            <a:r>
              <a:rPr lang="zh-CN" altLang="en-US" sz="5400" dirty="0" smtClean="0">
                <a:solidFill>
                  <a:schemeClr val="tx1"/>
                </a:solidFill>
                <a:latin typeface="华文新魏" pitchFamily="2" charset="-122"/>
                <a:ea typeface="华文新魏" pitchFamily="2" charset="-122"/>
              </a:rPr>
              <a:t>货币市场</a:t>
            </a:r>
            <a:endParaRPr lang="zh-CN" altLang="en-US" sz="5400" b="1" dirty="0" smtClean="0">
              <a:solidFill>
                <a:schemeClr val="tx1"/>
              </a:solidFill>
              <a:latin typeface="华文新魏" pitchFamily="2" charset="-122"/>
              <a:ea typeface="华文新魏" pitchFamily="2" charset="-122"/>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229600" cy="927100"/>
          </a:xfrm>
        </p:spPr>
        <p:txBody>
          <a:bodyPr/>
          <a:lstStyle/>
          <a:p>
            <a:r>
              <a:rPr lang="zh-CN" altLang="en-US" sz="3600" dirty="0" smtClean="0">
                <a:latin typeface="隶书" pitchFamily="49" charset="-122"/>
                <a:ea typeface="隶书" pitchFamily="49" charset="-122"/>
              </a:rPr>
              <a:t>一、货币市场的特点</a:t>
            </a:r>
            <a:endParaRPr lang="zh-CN" altLang="en-US" sz="3600" dirty="0"/>
          </a:p>
        </p:txBody>
      </p:sp>
      <p:sp>
        <p:nvSpPr>
          <p:cNvPr id="3" name="内容占位符 2"/>
          <p:cNvSpPr>
            <a:spLocks noGrp="1"/>
          </p:cNvSpPr>
          <p:nvPr>
            <p:ph idx="1"/>
          </p:nvPr>
        </p:nvSpPr>
        <p:spPr>
          <a:xfrm>
            <a:off x="0" y="1268760"/>
            <a:ext cx="8532440" cy="4525963"/>
          </a:xfrm>
        </p:spPr>
        <p:txBody>
          <a:bodyPr/>
          <a:lstStyle/>
          <a:p>
            <a:pPr>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sym typeface="Wingdings 2" pitchFamily="18" charset="2"/>
              </a:rPr>
              <a:t>交易期限短</a:t>
            </a:r>
            <a:endParaRPr lang="en-US" altLang="zh-CN" dirty="0" smtClean="0">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sz="2200" dirty="0" smtClean="0">
                <a:latin typeface="楷体_GB2312" pitchFamily="49" charset="-122"/>
                <a:ea typeface="楷体_GB2312" pitchFamily="49" charset="-122"/>
                <a:sym typeface="Wingdings 2" pitchFamily="18" charset="2"/>
              </a:rPr>
              <a:t>最短的期限只有</a:t>
            </a:r>
            <a:r>
              <a:rPr lang="en-US" altLang="zh-CN" sz="2200" dirty="0" smtClean="0">
                <a:latin typeface="楷体_GB2312" pitchFamily="49" charset="-122"/>
                <a:ea typeface="楷体_GB2312" pitchFamily="49" charset="-122"/>
                <a:sym typeface="Wingdings 2" pitchFamily="18" charset="2"/>
              </a:rPr>
              <a:t>2</a:t>
            </a:r>
            <a:r>
              <a:rPr lang="zh-CN" altLang="en-US" sz="2200" dirty="0" smtClean="0">
                <a:latin typeface="楷体_GB2312" pitchFamily="49" charset="-122"/>
                <a:ea typeface="楷体_GB2312" pitchFamily="49" charset="-122"/>
                <a:sym typeface="Wingdings 2" pitchFamily="18" charset="2"/>
              </a:rPr>
              <a:t>小时，最长的不超过</a:t>
            </a:r>
            <a:r>
              <a:rPr lang="en-US" altLang="zh-CN" sz="2200" dirty="0" smtClean="0">
                <a:latin typeface="楷体_GB2312" pitchFamily="49" charset="-122"/>
                <a:ea typeface="楷体_GB2312" pitchFamily="49" charset="-122"/>
                <a:sym typeface="Wingdings 2" pitchFamily="18" charset="2"/>
              </a:rPr>
              <a:t>1</a:t>
            </a:r>
            <a:r>
              <a:rPr lang="zh-CN" altLang="en-US" sz="2200" dirty="0" smtClean="0">
                <a:latin typeface="楷体_GB2312" pitchFamily="49" charset="-122"/>
                <a:ea typeface="楷体_GB2312" pitchFamily="49" charset="-122"/>
                <a:sym typeface="Wingdings 2" pitchFamily="18" charset="2"/>
              </a:rPr>
              <a:t>年，解决临时性资金周转问题。</a:t>
            </a:r>
            <a:endParaRPr lang="en-US" altLang="zh-CN" sz="2200" dirty="0" smtClean="0">
              <a:latin typeface="楷体_GB2312" pitchFamily="49" charset="-122"/>
              <a:ea typeface="楷体_GB2312" pitchFamily="49" charset="-122"/>
              <a:sym typeface="Wingdings 2" pitchFamily="18" charset="2"/>
            </a:endParaRPr>
          </a:p>
          <a:p>
            <a:pPr>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sym typeface="Wingdings 2" pitchFamily="18" charset="2"/>
              </a:rPr>
              <a:t>流动性强</a:t>
            </a:r>
            <a:endParaRPr lang="en-US" altLang="zh-CN" dirty="0" smtClean="0">
              <a:latin typeface="楷体_GB2312" pitchFamily="49" charset="-122"/>
              <a:ea typeface="楷体_GB2312" pitchFamily="49" charset="-122"/>
              <a:sym typeface="Wingdings 2" pitchFamily="18" charset="2"/>
            </a:endParaRPr>
          </a:p>
          <a:p>
            <a:pPr>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sym typeface="Wingdings 2" pitchFamily="18" charset="2"/>
              </a:rPr>
              <a:t>安全性高</a:t>
            </a:r>
            <a:endParaRPr lang="en-US" altLang="zh-CN" dirty="0" smtClean="0">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sz="2200" dirty="0" smtClean="0">
                <a:latin typeface="楷体_GB2312" pitchFamily="49" charset="-122"/>
                <a:ea typeface="楷体_GB2312" pitchFamily="49" charset="-122"/>
                <a:sym typeface="Wingdings 2" pitchFamily="18" charset="2"/>
              </a:rPr>
              <a:t>除了交易期限短、流动性强的原因外，更主要的原因在于货币市场金融工具发行主体的信用等级较高，只有具有高资信等级的企业或机构才有资格进入货币市场来筹集短期资金，</a:t>
            </a:r>
            <a:endParaRPr lang="en-US" altLang="zh-CN" sz="2200" dirty="0" smtClean="0">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sz="2200" dirty="0" smtClean="0">
                <a:latin typeface="楷体_GB2312" pitchFamily="49" charset="-122"/>
                <a:ea typeface="楷体_GB2312" pitchFamily="49" charset="-122"/>
                <a:sym typeface="Wingdings 2" pitchFamily="18" charset="2"/>
              </a:rPr>
              <a:t>无风险利率产生的场所。</a:t>
            </a:r>
            <a:endParaRPr lang="en-US" altLang="zh-CN" sz="2200" dirty="0" smtClean="0">
              <a:latin typeface="楷体_GB2312" pitchFamily="49" charset="-122"/>
              <a:ea typeface="楷体_GB2312" pitchFamily="49" charset="-122"/>
              <a:sym typeface="Wingdings 2" pitchFamily="18" charset="2"/>
            </a:endParaRPr>
          </a:p>
          <a:p>
            <a:pPr>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sym typeface="Wingdings 2" pitchFamily="18" charset="2"/>
              </a:rPr>
              <a:t>交易额大</a:t>
            </a:r>
            <a:endParaRPr lang="en-US" altLang="zh-CN" dirty="0" smtClean="0">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sz="2000" dirty="0" smtClean="0">
                <a:latin typeface="楷体_GB2312" pitchFamily="49" charset="-122"/>
                <a:ea typeface="楷体_GB2312" pitchFamily="49" charset="-122"/>
                <a:sym typeface="Wingdings 2" pitchFamily="18" charset="2"/>
              </a:rPr>
              <a:t>批发市场，交易额都较大，大多数市场不允许个人投资者参与。</a:t>
            </a:r>
            <a:endParaRPr lang="en-US" altLang="zh-CN" sz="2000" dirty="0" smtClean="0">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sz="2000" dirty="0" smtClean="0">
                <a:latin typeface="楷体_GB2312" pitchFamily="49" charset="-122"/>
                <a:ea typeface="楷体_GB2312" pitchFamily="49" charset="-122"/>
                <a:sym typeface="Wingdings 2" pitchFamily="18" charset="2"/>
              </a:rPr>
              <a:t>以机构投资者参与为主。</a:t>
            </a:r>
            <a:endParaRPr lang="en-US" altLang="zh-CN" sz="2000" dirty="0" smtClean="0">
              <a:latin typeface="楷体_GB2312" pitchFamily="49" charset="-122"/>
              <a:ea typeface="楷体_GB2312" pitchFamily="49" charset="-122"/>
              <a:sym typeface="Wingdings 2" pitchFamily="18" charset="2"/>
            </a:endParaRPr>
          </a:p>
          <a:p>
            <a:pPr>
              <a:buNone/>
            </a:pPr>
            <a:endParaRPr lang="zh-CN" alt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zh-CN" altLang="en-US" sz="3600" dirty="0" smtClean="0">
                <a:latin typeface="隶书" pitchFamily="49" charset="-122"/>
                <a:ea typeface="隶书" pitchFamily="49" charset="-122"/>
              </a:rPr>
              <a:t>二、货币市场的功能</a:t>
            </a:r>
            <a:endParaRPr lang="zh-CN" altLang="en-US" sz="3600" dirty="0">
              <a:latin typeface="隶书" pitchFamily="49" charset="-122"/>
              <a:ea typeface="隶书" pitchFamily="49" charset="-122"/>
            </a:endParaRPr>
          </a:p>
        </p:txBody>
      </p:sp>
      <p:sp>
        <p:nvSpPr>
          <p:cNvPr id="3" name="内容占位符 2"/>
          <p:cNvSpPr>
            <a:spLocks noGrp="1"/>
          </p:cNvSpPr>
          <p:nvPr>
            <p:ph idx="1"/>
          </p:nvPr>
        </p:nvSpPr>
        <p:spPr>
          <a:xfrm>
            <a:off x="0" y="836712"/>
            <a:ext cx="9144000" cy="5256584"/>
          </a:xfrm>
        </p:spPr>
        <p:txBody>
          <a:bodyPr/>
          <a:lstStyle/>
          <a:p>
            <a:pPr>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政府和企业调剂资金余缺、满足短期融资需要的市场</a:t>
            </a:r>
            <a:endParaRPr lang="en-US" altLang="zh-CN" sz="2800" dirty="0" smtClean="0">
              <a:latin typeface="楷体_GB2312" pitchFamily="49" charset="-122"/>
              <a:ea typeface="楷体_GB2312" pitchFamily="49" charset="-122"/>
              <a:sym typeface="Wingdings 2" pitchFamily="18" charset="2"/>
            </a:endParaRPr>
          </a:p>
          <a:p>
            <a:pPr lvl="1">
              <a:lnSpc>
                <a:spcPct val="150000"/>
              </a:lnSpc>
              <a:buClr>
                <a:srgbClr val="FF0000"/>
              </a:buClr>
              <a:buFont typeface="Wingdings" pitchFamily="2" charset="2"/>
              <a:buChar char="ü"/>
            </a:pPr>
            <a:r>
              <a:rPr lang="zh-CN" altLang="en-US" sz="2400" dirty="0" smtClean="0">
                <a:latin typeface="楷体_GB2312" pitchFamily="49" charset="-122"/>
                <a:ea typeface="楷体_GB2312" pitchFamily="49" charset="-122"/>
                <a:sym typeface="Wingdings 2" pitchFamily="18" charset="2"/>
              </a:rPr>
              <a:t>政府的国库券；企业的商业票据</a:t>
            </a:r>
            <a:endParaRPr lang="en-US" altLang="zh-CN" sz="2400" dirty="0" smtClean="0">
              <a:latin typeface="楷体_GB2312" pitchFamily="49" charset="-122"/>
              <a:ea typeface="楷体_GB2312" pitchFamily="49" charset="-122"/>
              <a:sym typeface="Wingdings 2" pitchFamily="18" charset="2"/>
            </a:endParaRPr>
          </a:p>
          <a:p>
            <a:pPr>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金融机构进行流动性管理的市场</a:t>
            </a:r>
            <a:endParaRPr lang="en-US" altLang="zh-CN" sz="2800" dirty="0" smtClean="0">
              <a:latin typeface="楷体_GB2312" pitchFamily="49" charset="-122"/>
              <a:ea typeface="楷体_GB2312" pitchFamily="49" charset="-122"/>
              <a:sym typeface="Wingdings 2" pitchFamily="18" charset="2"/>
            </a:endParaRPr>
          </a:p>
          <a:p>
            <a:pPr lvl="1">
              <a:lnSpc>
                <a:spcPct val="150000"/>
              </a:lnSpc>
              <a:buClr>
                <a:srgbClr val="FF0000"/>
              </a:buClr>
              <a:buFont typeface="Wingdings" pitchFamily="2" charset="2"/>
              <a:buChar char="ü"/>
            </a:pPr>
            <a:r>
              <a:rPr lang="zh-CN" altLang="en-US" sz="2400" dirty="0" smtClean="0">
                <a:latin typeface="楷体_GB2312" pitchFamily="49" charset="-122"/>
                <a:ea typeface="楷体_GB2312" pitchFamily="49" charset="-122"/>
                <a:sym typeface="Wingdings 2" pitchFamily="18" charset="2"/>
              </a:rPr>
              <a:t>金融机构参与货币市场的交易活动可以保持业务经营所需的流动性</a:t>
            </a:r>
            <a:r>
              <a:rPr lang="en-US" altLang="zh-CN" sz="2400" dirty="0" smtClean="0">
                <a:latin typeface="楷体_GB2312" pitchFamily="49" charset="-122"/>
                <a:ea typeface="楷体_GB2312" pitchFamily="49" charset="-122"/>
                <a:sym typeface="Wingdings 2" pitchFamily="18" charset="2"/>
              </a:rPr>
              <a:t>——</a:t>
            </a:r>
            <a:r>
              <a:rPr lang="zh-CN" altLang="en-US" sz="2400" dirty="0" smtClean="0">
                <a:latin typeface="楷体_GB2312" pitchFamily="49" charset="-122"/>
                <a:ea typeface="楷体_GB2312" pitchFamily="49" charset="-122"/>
                <a:sym typeface="Wingdings 2" pitchFamily="18" charset="2"/>
              </a:rPr>
              <a:t>主要是满足准备金要求</a:t>
            </a:r>
            <a:endParaRPr lang="en-US" altLang="zh-CN" sz="2400" dirty="0" smtClean="0">
              <a:latin typeface="楷体_GB2312" pitchFamily="49" charset="-122"/>
              <a:ea typeface="楷体_GB2312" pitchFamily="49" charset="-122"/>
              <a:sym typeface="Wingdings 2" pitchFamily="18" charset="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8229600" cy="927100"/>
          </a:xfrm>
        </p:spPr>
        <p:txBody>
          <a:bodyPr/>
          <a:lstStyle/>
          <a:p>
            <a:r>
              <a:rPr lang="zh-CN" altLang="en-US" sz="3600" dirty="0" smtClean="0">
                <a:latin typeface="隶书" pitchFamily="49" charset="-122"/>
                <a:ea typeface="隶书" pitchFamily="49" charset="-122"/>
              </a:rPr>
              <a:t>一、 投融资活动与金融市场的产生发展</a:t>
            </a:r>
          </a:p>
        </p:txBody>
      </p:sp>
      <p:sp>
        <p:nvSpPr>
          <p:cNvPr id="3" name="内容占位符 2"/>
          <p:cNvSpPr>
            <a:spLocks noGrp="1"/>
          </p:cNvSpPr>
          <p:nvPr>
            <p:ph idx="1"/>
          </p:nvPr>
        </p:nvSpPr>
        <p:spPr>
          <a:xfrm>
            <a:off x="0" y="836712"/>
            <a:ext cx="9144000" cy="4525963"/>
          </a:xfrm>
        </p:spPr>
        <p:txBody>
          <a:bodyPr/>
          <a:lstStyle/>
          <a:p>
            <a:pPr marL="0" indent="0">
              <a:lnSpc>
                <a:spcPct val="150000"/>
              </a:lnSpc>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Times New Roman" pitchFamily="18" charset="0"/>
                <a:ea typeface="楷体_GB2312" pitchFamily="49" charset="-122"/>
                <a:cs typeface="Times New Roman" pitchFamily="18" charset="0"/>
              </a:rPr>
              <a:t>金融市场（</a:t>
            </a:r>
            <a:r>
              <a:rPr lang="en-US" altLang="zh-CN" dirty="0" smtClean="0">
                <a:latin typeface="Times New Roman" pitchFamily="18" charset="0"/>
                <a:ea typeface="楷体_GB2312" pitchFamily="49" charset="-122"/>
                <a:cs typeface="Times New Roman" pitchFamily="18" charset="0"/>
              </a:rPr>
              <a:t>Financial Market</a:t>
            </a:r>
            <a:r>
              <a:rPr lang="zh-CN" altLang="en-US" dirty="0" smtClean="0">
                <a:latin typeface="Times New Roman" pitchFamily="18" charset="0"/>
                <a:ea typeface="楷体_GB2312" pitchFamily="49" charset="-122"/>
                <a:cs typeface="Times New Roman" pitchFamily="18" charset="0"/>
              </a:rPr>
              <a:t>）是资金供求双方实现货币借贷和资金融通、办理各种票据和有价证券交易活动的市场</a:t>
            </a:r>
            <a:r>
              <a:rPr lang="en-US" altLang="zh-CN" dirty="0" smtClean="0">
                <a:latin typeface="Times New Roman" pitchFamily="18" charset="0"/>
                <a:ea typeface="楷体_GB2312" pitchFamily="49" charset="-122"/>
                <a:cs typeface="Times New Roman" pitchFamily="18" charset="0"/>
              </a:rPr>
              <a:t>.</a:t>
            </a:r>
          </a:p>
          <a:p>
            <a:pPr marL="0" indent="0">
              <a:lnSpc>
                <a:spcPct val="150000"/>
              </a:lnSpc>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Times New Roman" pitchFamily="18" charset="0"/>
                <a:ea typeface="楷体_GB2312" pitchFamily="49" charset="-122"/>
                <a:cs typeface="Times New Roman" pitchFamily="18" charset="0"/>
              </a:rPr>
              <a:t>金融市场可以看作是交易金融资产并确定金融资产价格的一种机制。</a:t>
            </a:r>
            <a:endParaRPr lang="en-US" altLang="zh-CN" sz="4000" dirty="0" smtClean="0">
              <a:latin typeface="Times New Roman" pitchFamily="18" charset="0"/>
              <a:ea typeface="楷体_GB2312" pitchFamily="49" charset="-122"/>
              <a:cs typeface="Times New Roman" pitchFamily="18" charset="0"/>
            </a:endParaRPr>
          </a:p>
          <a:p>
            <a:pPr marL="800100" lvl="2" indent="0">
              <a:buClr>
                <a:srgbClr val="C00000"/>
              </a:buClr>
              <a:buFont typeface="Wingdings" pitchFamily="2" charset="2"/>
              <a:buChar char="Ø"/>
            </a:pPr>
            <a:endParaRPr lang="en-US" altLang="zh-CN" dirty="0" smtClean="0">
              <a:latin typeface="楷体" pitchFamily="49" charset="-122"/>
              <a:ea typeface="楷体"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4704"/>
            <a:ext cx="9144000" cy="5256584"/>
          </a:xfrm>
        </p:spPr>
        <p:txBody>
          <a:bodyPr/>
          <a:lstStyle/>
          <a:p>
            <a:pPr>
              <a:lnSpc>
                <a:spcPct val="13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央行进行宏观金融调控的场所</a:t>
            </a:r>
            <a:endParaRPr lang="en-US" altLang="zh-CN" sz="2800" dirty="0" smtClean="0">
              <a:latin typeface="楷体_GB2312" pitchFamily="49" charset="-122"/>
              <a:ea typeface="楷体_GB2312" pitchFamily="49" charset="-122"/>
              <a:sym typeface="Wingdings 2" pitchFamily="18" charset="2"/>
            </a:endParaRPr>
          </a:p>
          <a:p>
            <a:pPr lvl="1">
              <a:lnSpc>
                <a:spcPct val="130000"/>
              </a:lnSpc>
              <a:buClr>
                <a:srgbClr val="FF0000"/>
              </a:buClr>
              <a:buFont typeface="Wingdings" pitchFamily="2" charset="2"/>
              <a:buChar char="ü"/>
            </a:pPr>
            <a:r>
              <a:rPr lang="zh-CN" altLang="en-US" sz="2400" dirty="0" smtClean="0">
                <a:latin typeface="楷体_GB2312" pitchFamily="49" charset="-122"/>
                <a:ea typeface="楷体_GB2312" pitchFamily="49" charset="-122"/>
                <a:sym typeface="Wingdings 2" pitchFamily="18" charset="2"/>
              </a:rPr>
              <a:t>央行通过在货币市场公开市场操作执行货币政策（美国的联邦基金利率与联邦基金市场）</a:t>
            </a:r>
            <a:endParaRPr lang="en-US" altLang="zh-CN" sz="2400" dirty="0" smtClean="0">
              <a:latin typeface="楷体_GB2312" pitchFamily="49" charset="-122"/>
              <a:ea typeface="楷体_GB2312" pitchFamily="49" charset="-122"/>
              <a:sym typeface="Wingdings 2" pitchFamily="18" charset="2"/>
            </a:endParaRPr>
          </a:p>
          <a:p>
            <a:pPr>
              <a:lnSpc>
                <a:spcPct val="13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基准利率生成的场所</a:t>
            </a:r>
            <a:endParaRPr lang="en-US" altLang="zh-CN" sz="2800" dirty="0" smtClean="0">
              <a:latin typeface="楷体_GB2312" pitchFamily="49" charset="-122"/>
              <a:ea typeface="楷体_GB2312" pitchFamily="49" charset="-122"/>
              <a:sym typeface="Wingdings 2" pitchFamily="18" charset="2"/>
            </a:endParaRPr>
          </a:p>
          <a:p>
            <a:pPr lvl="1">
              <a:lnSpc>
                <a:spcPct val="130000"/>
              </a:lnSpc>
              <a:buClr>
                <a:srgbClr val="FF0000"/>
              </a:buClr>
              <a:buFont typeface="Wingdings" pitchFamily="2" charset="2"/>
              <a:buChar char="ü"/>
            </a:pPr>
            <a:r>
              <a:rPr lang="zh-CN" altLang="en-US" sz="2400" dirty="0" smtClean="0">
                <a:latin typeface="楷体" pitchFamily="49" charset="-122"/>
                <a:ea typeface="楷体" pitchFamily="49" charset="-122"/>
              </a:rPr>
              <a:t>货币市场交易的高安全性决定了其利率水平作为市场基准利率的地位，发挥基准利率特有的功能。</a:t>
            </a:r>
            <a:endParaRPr lang="en-US" altLang="zh-CN" sz="2400" dirty="0" smtClean="0">
              <a:latin typeface="楷体" pitchFamily="49" charset="-122"/>
              <a:ea typeface="楷体" pitchFamily="49" charset="-122"/>
            </a:endParaRPr>
          </a:p>
          <a:p>
            <a:pPr lvl="1">
              <a:lnSpc>
                <a:spcPct val="130000"/>
              </a:lnSpc>
              <a:buClr>
                <a:srgbClr val="FF0000"/>
              </a:buClr>
              <a:buFont typeface="Wingdings" pitchFamily="2" charset="2"/>
              <a:buChar char="ü"/>
            </a:pPr>
            <a:r>
              <a:rPr lang="zh-CN" altLang="en-US" sz="2400" dirty="0" smtClean="0">
                <a:latin typeface="楷体" pitchFamily="49" charset="-122"/>
                <a:ea typeface="楷体" pitchFamily="49" charset="-122"/>
              </a:rPr>
              <a:t>利率是联系宏观经济运行与微观经济活动的关键因素，基准利率不仅是中央银行重要的货币政策中介指标，也是决定和影响其他利率的基础变量。</a:t>
            </a:r>
            <a:endParaRPr lang="en-US" altLang="zh-CN" sz="2400" dirty="0" smtClean="0">
              <a:latin typeface="楷体" pitchFamily="49" charset="-122"/>
              <a:ea typeface="楷体" pitchFamily="49" charset="-122"/>
            </a:endParaRPr>
          </a:p>
          <a:p>
            <a:pPr lvl="1">
              <a:lnSpc>
                <a:spcPct val="130000"/>
              </a:lnSpc>
              <a:buClr>
                <a:srgbClr val="FF0000"/>
              </a:buClr>
              <a:buFont typeface="Wingdings" pitchFamily="2" charset="2"/>
              <a:buChar char="ü"/>
            </a:pPr>
            <a:r>
              <a:rPr lang="zh-CN" altLang="en-US" sz="2400" dirty="0" smtClean="0">
                <a:latin typeface="楷体" pitchFamily="49" charset="-122"/>
                <a:ea typeface="楷体" pitchFamily="49" charset="-122"/>
              </a:rPr>
              <a:t>货币市场对宏观经济最敏感，研究货币政策、宏观经济最重要的对象是研究货币市场。</a:t>
            </a:r>
          </a:p>
          <a:p>
            <a:pPr>
              <a:buNone/>
            </a:pPr>
            <a:endParaRPr lang="en-US" altLang="zh-CN" b="1" dirty="0" smtClean="0">
              <a:latin typeface="楷体_GB2312" pitchFamily="49" charset="-122"/>
              <a:ea typeface="楷体_GB2312" pitchFamily="49" charset="-122"/>
              <a:sym typeface="Wingdings 2" pitchFamily="18" charset="2"/>
            </a:endParaRPr>
          </a:p>
          <a:p>
            <a:pPr>
              <a:buNone/>
            </a:pPr>
            <a:endParaRPr lang="zh-CN" alt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28625" y="284163"/>
            <a:ext cx="6734175" cy="944562"/>
          </a:xfrm>
        </p:spPr>
        <p:txBody>
          <a:bodyPr/>
          <a:lstStyle/>
          <a:p>
            <a:pPr algn="ctr"/>
            <a:r>
              <a:rPr lang="zh-CN" altLang="en-US" dirty="0" smtClean="0">
                <a:latin typeface="华文新魏" pitchFamily="2" charset="-122"/>
                <a:ea typeface="华文新魏" pitchFamily="2" charset="-122"/>
              </a:rPr>
              <a:t>货币市场构成</a:t>
            </a:r>
            <a:endParaRPr lang="en-US" altLang="zh-CN" dirty="0">
              <a:latin typeface="华文新魏" pitchFamily="2" charset="-122"/>
              <a:ea typeface="华文新魏" pitchFamily="2" charset="-122"/>
            </a:endParaRPr>
          </a:p>
        </p:txBody>
      </p:sp>
      <p:sp>
        <p:nvSpPr>
          <p:cNvPr id="5" name="Rectangle 3"/>
          <p:cNvSpPr>
            <a:spLocks noChangeArrowheads="1"/>
          </p:cNvSpPr>
          <p:nvPr/>
        </p:nvSpPr>
        <p:spPr bwMode="gray">
          <a:xfrm>
            <a:off x="285720" y="4819650"/>
            <a:ext cx="8858280" cy="1504950"/>
          </a:xfrm>
          <a:prstGeom prst="rect">
            <a:avLst/>
          </a:prstGeom>
          <a:gradFill rotWithShape="1">
            <a:gsLst>
              <a:gs pos="0">
                <a:srgbClr val="DDDDDD">
                  <a:gamma/>
                  <a:tint val="28627"/>
                  <a:invGamma/>
                </a:srgbClr>
              </a:gs>
              <a:gs pos="100000">
                <a:srgbClr val="DDDDDD"/>
              </a:gs>
            </a:gsLst>
            <a:lin ang="2700000" scaled="1"/>
          </a:gradFill>
          <a:ln w="9525" algn="ctr">
            <a:solidFill>
              <a:srgbClr val="969696"/>
            </a:solidFill>
            <a:miter lim="800000"/>
            <a:headEnd/>
            <a:tailEnd/>
          </a:ln>
          <a:effectLst>
            <a:outerShdw dist="99190" dir="2388334" algn="ctr" rotWithShape="0">
              <a:srgbClr val="969696">
                <a:alpha val="50000"/>
              </a:srgbClr>
            </a:outerShdw>
          </a:effectLst>
        </p:spPr>
        <p:txBody>
          <a:bodyPr wrap="none" anchor="ctr"/>
          <a:lstStyle/>
          <a:p>
            <a:pPr eaLnBrk="0" hangingPunct="0"/>
            <a:endParaRPr lang="zh-CN" altLang="zh-CN">
              <a:solidFill>
                <a:srgbClr val="000000"/>
              </a:solidFill>
              <a:latin typeface="Arial" charset="0"/>
              <a:cs typeface="Arial" charset="0"/>
            </a:endParaRPr>
          </a:p>
        </p:txBody>
      </p:sp>
      <p:sp>
        <p:nvSpPr>
          <p:cNvPr id="6" name="Rectangle 4"/>
          <p:cNvSpPr>
            <a:spLocks noChangeArrowheads="1"/>
          </p:cNvSpPr>
          <p:nvPr/>
        </p:nvSpPr>
        <p:spPr bwMode="ltGray">
          <a:xfrm>
            <a:off x="2143108" y="5072074"/>
            <a:ext cx="5573712" cy="1017587"/>
          </a:xfrm>
          <a:prstGeom prst="rect">
            <a:avLst/>
          </a:prstGeom>
          <a:gradFill rotWithShape="1">
            <a:gsLst>
              <a:gs pos="0">
                <a:schemeClr val="accent1">
                  <a:gamma/>
                  <a:shade val="72941"/>
                  <a:invGamma/>
                </a:schemeClr>
              </a:gs>
              <a:gs pos="50000">
                <a:schemeClr val="accent1"/>
              </a:gs>
              <a:gs pos="100000">
                <a:schemeClr val="accent1">
                  <a:gamma/>
                  <a:shade val="72941"/>
                  <a:invGamma/>
                </a:schemeClr>
              </a:gs>
            </a:gsLst>
            <a:lin ang="54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solidFill>
                <a:srgbClr val="000000"/>
              </a:solidFill>
              <a:latin typeface="Arial" charset="0"/>
            </a:endParaRPr>
          </a:p>
        </p:txBody>
      </p:sp>
      <p:sp>
        <p:nvSpPr>
          <p:cNvPr id="7" name="Text Box 5"/>
          <p:cNvSpPr txBox="1">
            <a:spLocks noChangeArrowheads="1"/>
          </p:cNvSpPr>
          <p:nvPr/>
        </p:nvSpPr>
        <p:spPr bwMode="black">
          <a:xfrm>
            <a:off x="2305050" y="5226050"/>
            <a:ext cx="5481638" cy="707886"/>
          </a:xfrm>
          <a:prstGeom prst="rect">
            <a:avLst/>
          </a:prstGeom>
          <a:noFill/>
          <a:ln>
            <a:noFill/>
          </a:ln>
          <a:effectLst>
            <a:outerShdw dist="17961" dir="2700000" algn="ctr" rotWithShape="0">
              <a:srgbClr val="000000"/>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Lst>
        </p:spPr>
        <p:txBody>
          <a:bodyPr>
            <a:spAutoFit/>
          </a:bodyPr>
          <a:lstStyle/>
          <a:p>
            <a:pPr algn="ctr" eaLnBrk="0" hangingPunct="0"/>
            <a:r>
              <a:rPr lang="zh-CN" altLang="en-US" sz="4000" b="1"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cs typeface="Arial" charset="0"/>
              </a:rPr>
              <a:t>货币市场</a:t>
            </a:r>
            <a:endParaRPr lang="en-US" altLang="zh-CN" sz="4000" b="1"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grpSp>
        <p:nvGrpSpPr>
          <p:cNvPr id="9" name="Group 7"/>
          <p:cNvGrpSpPr>
            <a:grpSpLocks/>
          </p:cNvGrpSpPr>
          <p:nvPr/>
        </p:nvGrpSpPr>
        <p:grpSpPr bwMode="auto">
          <a:xfrm>
            <a:off x="2000232" y="2357430"/>
            <a:ext cx="1609725" cy="1606550"/>
            <a:chOff x="1921" y="1585"/>
            <a:chExt cx="1059" cy="1057"/>
          </a:xfrm>
        </p:grpSpPr>
        <p:sp>
          <p:nvSpPr>
            <p:cNvPr id="10" name="Oval 8"/>
            <p:cNvSpPr>
              <a:spLocks noChangeArrowheads="1"/>
            </p:cNvSpPr>
            <p:nvPr/>
          </p:nvSpPr>
          <p:spPr bwMode="gray">
            <a:xfrm>
              <a:off x="1921" y="1585"/>
              <a:ext cx="1059" cy="1057"/>
            </a:xfrm>
            <a:prstGeom prst="ellipse">
              <a:avLst/>
            </a:prstGeom>
            <a:gradFill rotWithShape="1">
              <a:gsLst>
                <a:gs pos="0">
                  <a:srgbClr val="A886E0">
                    <a:gamma/>
                    <a:tint val="0"/>
                    <a:invGamma/>
                  </a:srgbClr>
                </a:gs>
                <a:gs pos="50000">
                  <a:srgbClr val="A886E0"/>
                </a:gs>
                <a:gs pos="100000">
                  <a:srgbClr val="A886E0">
                    <a:gamma/>
                    <a:tint val="0"/>
                    <a:invGamma/>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lgn="l"/>
              <a:endParaRPr lang="zh-CN" altLang="en-US">
                <a:solidFill>
                  <a:srgbClr val="000000"/>
                </a:solidFill>
                <a:latin typeface="Arial" charset="0"/>
              </a:endParaRPr>
            </a:p>
          </p:txBody>
        </p:sp>
        <p:sp>
          <p:nvSpPr>
            <p:cNvPr id="11" name="Oval 9"/>
            <p:cNvSpPr>
              <a:spLocks noChangeArrowheads="1"/>
            </p:cNvSpPr>
            <p:nvPr/>
          </p:nvSpPr>
          <p:spPr bwMode="gray">
            <a:xfrm>
              <a:off x="1921" y="1585"/>
              <a:ext cx="1059" cy="1057"/>
            </a:xfrm>
            <a:prstGeom prst="ellipse">
              <a:avLst/>
            </a:prstGeom>
            <a:gradFill rotWithShape="1">
              <a:gsLst>
                <a:gs pos="0">
                  <a:srgbClr val="A886E0">
                    <a:alpha val="32001"/>
                  </a:srgbClr>
                </a:gs>
                <a:gs pos="100000">
                  <a:srgbClr val="A886E0">
                    <a:gamma/>
                    <a:shade val="0"/>
                    <a:invGamma/>
                    <a:alpha val="89999"/>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l"/>
              <a:endParaRPr lang="zh-CN" altLang="en-US">
                <a:solidFill>
                  <a:srgbClr val="000000"/>
                </a:solidFill>
                <a:latin typeface="Arial" charset="0"/>
              </a:endParaRPr>
            </a:p>
          </p:txBody>
        </p:sp>
        <p:sp>
          <p:nvSpPr>
            <p:cNvPr id="12" name="Oval 10"/>
            <p:cNvSpPr>
              <a:spLocks noChangeArrowheads="1"/>
            </p:cNvSpPr>
            <p:nvPr/>
          </p:nvSpPr>
          <p:spPr bwMode="gray">
            <a:xfrm>
              <a:off x="1978" y="1642"/>
              <a:ext cx="921" cy="919"/>
            </a:xfrm>
            <a:prstGeom prst="ellipse">
              <a:avLst/>
            </a:prstGeom>
            <a:gradFill rotWithShape="1">
              <a:gsLst>
                <a:gs pos="0">
                  <a:srgbClr val="A886E0">
                    <a:gamma/>
                    <a:shade val="54118"/>
                    <a:invGamma/>
                  </a:srgbClr>
                </a:gs>
                <a:gs pos="50000">
                  <a:srgbClr val="A886E0"/>
                </a:gs>
                <a:gs pos="100000">
                  <a:srgbClr val="A886E0">
                    <a:gamma/>
                    <a:shade val="54118"/>
                    <a:invGamma/>
                  </a:srgb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l"/>
              <a:endParaRPr lang="zh-CN" altLang="en-US">
                <a:solidFill>
                  <a:srgbClr val="000000"/>
                </a:solidFill>
                <a:latin typeface="Arial" charset="0"/>
              </a:endParaRPr>
            </a:p>
          </p:txBody>
        </p:sp>
        <p:sp>
          <p:nvSpPr>
            <p:cNvPr id="13" name="Oval 11"/>
            <p:cNvSpPr>
              <a:spLocks noChangeArrowheads="1"/>
            </p:cNvSpPr>
            <p:nvPr/>
          </p:nvSpPr>
          <p:spPr bwMode="gray">
            <a:xfrm>
              <a:off x="1978" y="1643"/>
              <a:ext cx="921" cy="919"/>
            </a:xfrm>
            <a:prstGeom prst="ellipse">
              <a:avLst/>
            </a:prstGeom>
            <a:gradFill rotWithShape="1">
              <a:gsLst>
                <a:gs pos="0">
                  <a:srgbClr val="A886E0">
                    <a:gamma/>
                    <a:shade val="63529"/>
                    <a:invGamma/>
                  </a:srgbClr>
                </a:gs>
                <a:gs pos="100000">
                  <a:srgbClr val="A886E0">
                    <a:alpha val="0"/>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l"/>
              <a:endParaRPr lang="zh-CN" altLang="en-US">
                <a:solidFill>
                  <a:srgbClr val="000000"/>
                </a:solidFill>
                <a:latin typeface="Arial" charset="0"/>
              </a:endParaRPr>
            </a:p>
          </p:txBody>
        </p:sp>
        <p:sp>
          <p:nvSpPr>
            <p:cNvPr id="14" name="Oval 12"/>
            <p:cNvSpPr>
              <a:spLocks noChangeArrowheads="1"/>
            </p:cNvSpPr>
            <p:nvPr/>
          </p:nvSpPr>
          <p:spPr bwMode="gray">
            <a:xfrm>
              <a:off x="2027" y="1697"/>
              <a:ext cx="830" cy="828"/>
            </a:xfrm>
            <a:prstGeom prst="ellipse">
              <a:avLst/>
            </a:prstGeom>
            <a:solidFill>
              <a:srgbClr val="333333"/>
            </a:soli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l"/>
              <a:endParaRPr lang="zh-CN" altLang="en-US">
                <a:solidFill>
                  <a:srgbClr val="000000"/>
                </a:solidFill>
                <a:latin typeface="Arial" charset="0"/>
              </a:endParaRPr>
            </a:p>
          </p:txBody>
        </p:sp>
        <p:grpSp>
          <p:nvGrpSpPr>
            <p:cNvPr id="15" name="Group 13"/>
            <p:cNvGrpSpPr>
              <a:grpSpLocks/>
            </p:cNvGrpSpPr>
            <p:nvPr/>
          </p:nvGrpSpPr>
          <p:grpSpPr bwMode="auto">
            <a:xfrm>
              <a:off x="2044" y="1703"/>
              <a:ext cx="803" cy="802"/>
              <a:chOff x="4166" y="1706"/>
              <a:chExt cx="1252" cy="1252"/>
            </a:xfrm>
          </p:grpSpPr>
          <p:sp>
            <p:nvSpPr>
              <p:cNvPr id="16" name="Oval 14"/>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l"/>
                <a:endParaRPr lang="zh-CN" altLang="en-US">
                  <a:solidFill>
                    <a:srgbClr val="000000"/>
                  </a:solidFill>
                  <a:latin typeface="Arial" charset="0"/>
                </a:endParaRPr>
              </a:p>
            </p:txBody>
          </p:sp>
          <p:sp>
            <p:nvSpPr>
              <p:cNvPr id="17" name="Oval 15"/>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l"/>
                <a:endParaRPr lang="zh-CN" altLang="en-US">
                  <a:solidFill>
                    <a:srgbClr val="000000"/>
                  </a:solidFill>
                  <a:latin typeface="Arial" charset="0"/>
                </a:endParaRPr>
              </a:p>
            </p:txBody>
          </p:sp>
          <p:sp>
            <p:nvSpPr>
              <p:cNvPr id="18" name="Oval 16"/>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l"/>
                <a:endParaRPr lang="zh-CN" altLang="en-US">
                  <a:solidFill>
                    <a:srgbClr val="000000"/>
                  </a:solidFill>
                  <a:latin typeface="Arial" charset="0"/>
                </a:endParaRPr>
              </a:p>
            </p:txBody>
          </p:sp>
          <p:sp>
            <p:nvSpPr>
              <p:cNvPr id="19" name="Oval 17"/>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l"/>
                <a:endParaRPr lang="zh-CN" altLang="en-US">
                  <a:solidFill>
                    <a:srgbClr val="000000"/>
                  </a:solidFill>
                  <a:latin typeface="Arial" charset="0"/>
                </a:endParaRPr>
              </a:p>
            </p:txBody>
          </p:sp>
        </p:grpSp>
      </p:grpSp>
      <p:grpSp>
        <p:nvGrpSpPr>
          <p:cNvPr id="20" name="Group 18"/>
          <p:cNvGrpSpPr>
            <a:grpSpLocks/>
          </p:cNvGrpSpPr>
          <p:nvPr/>
        </p:nvGrpSpPr>
        <p:grpSpPr bwMode="auto">
          <a:xfrm>
            <a:off x="3571868" y="1214422"/>
            <a:ext cx="1603375" cy="1603375"/>
            <a:chOff x="3022" y="1007"/>
            <a:chExt cx="1055" cy="1055"/>
          </a:xfrm>
        </p:grpSpPr>
        <p:sp>
          <p:nvSpPr>
            <p:cNvPr id="21" name="Oval 19"/>
            <p:cNvSpPr>
              <a:spLocks noChangeArrowheads="1"/>
            </p:cNvSpPr>
            <p:nvPr/>
          </p:nvSpPr>
          <p:spPr bwMode="gray">
            <a:xfrm>
              <a:off x="3022" y="1007"/>
              <a:ext cx="1055" cy="1055"/>
            </a:xfrm>
            <a:prstGeom prst="ellipse">
              <a:avLst/>
            </a:prstGeom>
            <a:gradFill rotWithShape="1">
              <a:gsLst>
                <a:gs pos="0">
                  <a:srgbClr val="3399FF">
                    <a:gamma/>
                    <a:tint val="0"/>
                    <a:invGamma/>
                  </a:srgbClr>
                </a:gs>
                <a:gs pos="50000">
                  <a:srgbClr val="3399FF"/>
                </a:gs>
                <a:gs pos="100000">
                  <a:srgbClr val="3399FF">
                    <a:gamma/>
                    <a:tint val="0"/>
                    <a:invGamma/>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lgn="l"/>
              <a:endParaRPr lang="zh-CN" altLang="en-US">
                <a:solidFill>
                  <a:srgbClr val="000000"/>
                </a:solidFill>
                <a:latin typeface="Arial" charset="0"/>
              </a:endParaRPr>
            </a:p>
          </p:txBody>
        </p:sp>
        <p:sp>
          <p:nvSpPr>
            <p:cNvPr id="22" name="Oval 20"/>
            <p:cNvSpPr>
              <a:spLocks noChangeArrowheads="1"/>
            </p:cNvSpPr>
            <p:nvPr/>
          </p:nvSpPr>
          <p:spPr bwMode="gray">
            <a:xfrm>
              <a:off x="3022" y="1007"/>
              <a:ext cx="1055" cy="1055"/>
            </a:xfrm>
            <a:prstGeom prst="ellipse">
              <a:avLst/>
            </a:prstGeom>
            <a:gradFill rotWithShape="1">
              <a:gsLst>
                <a:gs pos="0">
                  <a:srgbClr val="3399FF">
                    <a:alpha val="32001"/>
                  </a:srgbClr>
                </a:gs>
                <a:gs pos="100000">
                  <a:srgbClr val="3399FF">
                    <a:gamma/>
                    <a:shade val="0"/>
                    <a:invGamma/>
                    <a:alpha val="89999"/>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l"/>
              <a:endParaRPr lang="zh-CN" altLang="en-US">
                <a:solidFill>
                  <a:srgbClr val="000000"/>
                </a:solidFill>
                <a:latin typeface="Arial" charset="0"/>
              </a:endParaRPr>
            </a:p>
          </p:txBody>
        </p:sp>
        <p:sp>
          <p:nvSpPr>
            <p:cNvPr id="23" name="Oval 21"/>
            <p:cNvSpPr>
              <a:spLocks noChangeArrowheads="1"/>
            </p:cNvSpPr>
            <p:nvPr/>
          </p:nvSpPr>
          <p:spPr bwMode="gray">
            <a:xfrm>
              <a:off x="3093" y="1064"/>
              <a:ext cx="915" cy="916"/>
            </a:xfrm>
            <a:prstGeom prst="ellipse">
              <a:avLst/>
            </a:prstGeom>
            <a:gradFill rotWithShape="1">
              <a:gsLst>
                <a:gs pos="0">
                  <a:srgbClr val="3399FF">
                    <a:gamma/>
                    <a:shade val="54118"/>
                    <a:invGamma/>
                  </a:srgbClr>
                </a:gs>
                <a:gs pos="50000">
                  <a:srgbClr val="3399FF"/>
                </a:gs>
                <a:gs pos="100000">
                  <a:srgbClr val="3399FF">
                    <a:gamma/>
                    <a:shade val="54118"/>
                    <a:invGamma/>
                  </a:srgb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l"/>
              <a:endParaRPr lang="zh-CN" altLang="en-US">
                <a:solidFill>
                  <a:srgbClr val="000000"/>
                </a:solidFill>
                <a:latin typeface="Arial" charset="0"/>
              </a:endParaRPr>
            </a:p>
          </p:txBody>
        </p:sp>
        <p:sp>
          <p:nvSpPr>
            <p:cNvPr id="24" name="Oval 22"/>
            <p:cNvSpPr>
              <a:spLocks noChangeArrowheads="1"/>
            </p:cNvSpPr>
            <p:nvPr/>
          </p:nvSpPr>
          <p:spPr bwMode="gray">
            <a:xfrm>
              <a:off x="3094" y="1066"/>
              <a:ext cx="915" cy="916"/>
            </a:xfrm>
            <a:prstGeom prst="ellipse">
              <a:avLst/>
            </a:prstGeom>
            <a:gradFill rotWithShape="1">
              <a:gsLst>
                <a:gs pos="0">
                  <a:srgbClr val="3399FF">
                    <a:gamma/>
                    <a:shade val="63529"/>
                    <a:invGamma/>
                  </a:srgbClr>
                </a:gs>
                <a:gs pos="100000">
                  <a:srgbClr val="3399FF">
                    <a:alpha val="0"/>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l"/>
              <a:endParaRPr lang="zh-CN" altLang="en-US">
                <a:solidFill>
                  <a:srgbClr val="000000"/>
                </a:solidFill>
                <a:latin typeface="Arial" charset="0"/>
              </a:endParaRPr>
            </a:p>
          </p:txBody>
        </p:sp>
        <p:sp>
          <p:nvSpPr>
            <p:cNvPr id="25" name="Oval 23"/>
            <p:cNvSpPr>
              <a:spLocks noChangeArrowheads="1"/>
            </p:cNvSpPr>
            <p:nvPr/>
          </p:nvSpPr>
          <p:spPr bwMode="gray">
            <a:xfrm>
              <a:off x="3137" y="1115"/>
              <a:ext cx="824" cy="823"/>
            </a:xfrm>
            <a:prstGeom prst="ellipse">
              <a:avLst/>
            </a:prstGeom>
            <a:solidFill>
              <a:srgbClr val="000000"/>
            </a:soli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l"/>
              <a:endParaRPr lang="zh-CN" altLang="en-US">
                <a:solidFill>
                  <a:srgbClr val="000000"/>
                </a:solidFill>
                <a:latin typeface="Arial" charset="0"/>
              </a:endParaRPr>
            </a:p>
          </p:txBody>
        </p:sp>
        <p:grpSp>
          <p:nvGrpSpPr>
            <p:cNvPr id="26" name="Group 24"/>
            <p:cNvGrpSpPr>
              <a:grpSpLocks/>
            </p:cNvGrpSpPr>
            <p:nvPr/>
          </p:nvGrpSpPr>
          <p:grpSpPr bwMode="auto">
            <a:xfrm>
              <a:off x="3153" y="1125"/>
              <a:ext cx="799" cy="800"/>
              <a:chOff x="4166" y="1706"/>
              <a:chExt cx="1252" cy="1252"/>
            </a:xfrm>
          </p:grpSpPr>
          <p:sp>
            <p:nvSpPr>
              <p:cNvPr id="27" name="Oval 25"/>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l"/>
                <a:endParaRPr lang="zh-CN" altLang="en-US">
                  <a:solidFill>
                    <a:srgbClr val="000000"/>
                  </a:solidFill>
                  <a:latin typeface="Arial" charset="0"/>
                </a:endParaRPr>
              </a:p>
            </p:txBody>
          </p:sp>
          <p:sp>
            <p:nvSpPr>
              <p:cNvPr id="28" name="Oval 26"/>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l"/>
                <a:endParaRPr lang="zh-CN" altLang="en-US">
                  <a:solidFill>
                    <a:srgbClr val="000000"/>
                  </a:solidFill>
                  <a:latin typeface="Arial" charset="0"/>
                </a:endParaRPr>
              </a:p>
            </p:txBody>
          </p:sp>
          <p:sp>
            <p:nvSpPr>
              <p:cNvPr id="29" name="Oval 27"/>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l"/>
                <a:endParaRPr lang="zh-CN" altLang="en-US">
                  <a:solidFill>
                    <a:srgbClr val="000000"/>
                  </a:solidFill>
                  <a:latin typeface="Arial" charset="0"/>
                </a:endParaRPr>
              </a:p>
            </p:txBody>
          </p:sp>
          <p:sp>
            <p:nvSpPr>
              <p:cNvPr id="30" name="Oval 28"/>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l"/>
                <a:endParaRPr lang="zh-CN" altLang="en-US">
                  <a:solidFill>
                    <a:srgbClr val="000000"/>
                  </a:solidFill>
                  <a:latin typeface="Arial" charset="0"/>
                </a:endParaRPr>
              </a:p>
            </p:txBody>
          </p:sp>
        </p:grpSp>
      </p:grpSp>
      <p:grpSp>
        <p:nvGrpSpPr>
          <p:cNvPr id="31" name="Group 29"/>
          <p:cNvGrpSpPr>
            <a:grpSpLocks/>
          </p:cNvGrpSpPr>
          <p:nvPr/>
        </p:nvGrpSpPr>
        <p:grpSpPr bwMode="auto">
          <a:xfrm>
            <a:off x="5357818" y="2357430"/>
            <a:ext cx="1598613" cy="1630363"/>
            <a:chOff x="4126" y="1525"/>
            <a:chExt cx="1052" cy="1073"/>
          </a:xfrm>
        </p:grpSpPr>
        <p:sp>
          <p:nvSpPr>
            <p:cNvPr id="32" name="Oval 30"/>
            <p:cNvSpPr>
              <a:spLocks noChangeArrowheads="1"/>
            </p:cNvSpPr>
            <p:nvPr/>
          </p:nvSpPr>
          <p:spPr bwMode="gray">
            <a:xfrm>
              <a:off x="4126" y="1525"/>
              <a:ext cx="1052" cy="1073"/>
            </a:xfrm>
            <a:prstGeom prst="ellipse">
              <a:avLst/>
            </a:prstGeom>
            <a:gradFill rotWithShape="1">
              <a:gsLst>
                <a:gs pos="0">
                  <a:srgbClr val="FF9933">
                    <a:gamma/>
                    <a:tint val="0"/>
                    <a:invGamma/>
                  </a:srgbClr>
                </a:gs>
                <a:gs pos="50000">
                  <a:srgbClr val="FF9933"/>
                </a:gs>
                <a:gs pos="100000">
                  <a:srgbClr val="FF9933">
                    <a:gamma/>
                    <a:tint val="0"/>
                    <a:invGamma/>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lgn="l"/>
              <a:endParaRPr lang="zh-CN" altLang="en-US">
                <a:solidFill>
                  <a:srgbClr val="000000"/>
                </a:solidFill>
                <a:latin typeface="Arial" charset="0"/>
              </a:endParaRPr>
            </a:p>
          </p:txBody>
        </p:sp>
        <p:sp>
          <p:nvSpPr>
            <p:cNvPr id="33" name="Oval 31"/>
            <p:cNvSpPr>
              <a:spLocks noChangeArrowheads="1"/>
            </p:cNvSpPr>
            <p:nvPr/>
          </p:nvSpPr>
          <p:spPr bwMode="gray">
            <a:xfrm>
              <a:off x="4126" y="1525"/>
              <a:ext cx="1052" cy="1073"/>
            </a:xfrm>
            <a:prstGeom prst="ellipse">
              <a:avLst/>
            </a:prstGeom>
            <a:gradFill rotWithShape="1">
              <a:gsLst>
                <a:gs pos="0">
                  <a:srgbClr val="FF9933">
                    <a:alpha val="32001"/>
                  </a:srgbClr>
                </a:gs>
                <a:gs pos="100000">
                  <a:srgbClr val="FF9933">
                    <a:gamma/>
                    <a:shade val="0"/>
                    <a:invGamma/>
                    <a:alpha val="89999"/>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lgn="l"/>
              <a:endParaRPr lang="zh-CN" altLang="en-US">
                <a:solidFill>
                  <a:srgbClr val="000000"/>
                </a:solidFill>
                <a:latin typeface="Arial" charset="0"/>
              </a:endParaRPr>
            </a:p>
          </p:txBody>
        </p:sp>
        <p:sp>
          <p:nvSpPr>
            <p:cNvPr id="34" name="Oval 32"/>
            <p:cNvSpPr>
              <a:spLocks noChangeArrowheads="1"/>
            </p:cNvSpPr>
            <p:nvPr/>
          </p:nvSpPr>
          <p:spPr bwMode="gray">
            <a:xfrm>
              <a:off x="4191" y="1590"/>
              <a:ext cx="914" cy="933"/>
            </a:xfrm>
            <a:prstGeom prst="ellipse">
              <a:avLst/>
            </a:prstGeom>
            <a:gradFill rotWithShape="1">
              <a:gsLst>
                <a:gs pos="0">
                  <a:srgbClr val="FF9933">
                    <a:gamma/>
                    <a:shade val="54118"/>
                    <a:invGamma/>
                  </a:srgbClr>
                </a:gs>
                <a:gs pos="50000">
                  <a:srgbClr val="FF9933"/>
                </a:gs>
                <a:gs pos="100000">
                  <a:srgbClr val="FF9933">
                    <a:gamma/>
                    <a:shade val="54118"/>
                    <a:invGamma/>
                  </a:srgb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l"/>
              <a:endParaRPr lang="zh-CN" altLang="en-US">
                <a:solidFill>
                  <a:srgbClr val="000000"/>
                </a:solidFill>
                <a:latin typeface="Arial" charset="0"/>
              </a:endParaRPr>
            </a:p>
          </p:txBody>
        </p:sp>
        <p:sp>
          <p:nvSpPr>
            <p:cNvPr id="35" name="Oval 33"/>
            <p:cNvSpPr>
              <a:spLocks noChangeArrowheads="1"/>
            </p:cNvSpPr>
            <p:nvPr/>
          </p:nvSpPr>
          <p:spPr bwMode="gray">
            <a:xfrm>
              <a:off x="4195" y="1577"/>
              <a:ext cx="914" cy="933"/>
            </a:xfrm>
            <a:prstGeom prst="ellipse">
              <a:avLst/>
            </a:prstGeom>
            <a:gradFill rotWithShape="1">
              <a:gsLst>
                <a:gs pos="0">
                  <a:srgbClr val="FF9933">
                    <a:gamma/>
                    <a:shade val="63529"/>
                    <a:invGamma/>
                  </a:srgbClr>
                </a:gs>
                <a:gs pos="100000">
                  <a:srgbClr val="FF9933">
                    <a:alpha val="0"/>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l"/>
              <a:endParaRPr lang="zh-CN" altLang="en-US">
                <a:solidFill>
                  <a:srgbClr val="000000"/>
                </a:solidFill>
                <a:latin typeface="Arial" charset="0"/>
              </a:endParaRPr>
            </a:p>
          </p:txBody>
        </p:sp>
        <p:sp>
          <p:nvSpPr>
            <p:cNvPr id="36" name="Oval 34"/>
            <p:cNvSpPr>
              <a:spLocks noChangeArrowheads="1"/>
            </p:cNvSpPr>
            <p:nvPr/>
          </p:nvSpPr>
          <p:spPr bwMode="gray">
            <a:xfrm>
              <a:off x="4235" y="1641"/>
              <a:ext cx="823" cy="840"/>
            </a:xfrm>
            <a:prstGeom prst="ellipse">
              <a:avLst/>
            </a:prstGeom>
            <a:solidFill>
              <a:srgbClr val="333333"/>
            </a:soli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l"/>
              <a:endParaRPr lang="zh-CN" altLang="en-US">
                <a:solidFill>
                  <a:srgbClr val="000000"/>
                </a:solidFill>
                <a:latin typeface="Arial" charset="0"/>
              </a:endParaRPr>
            </a:p>
          </p:txBody>
        </p:sp>
        <p:grpSp>
          <p:nvGrpSpPr>
            <p:cNvPr id="37" name="Group 35"/>
            <p:cNvGrpSpPr>
              <a:grpSpLocks/>
            </p:cNvGrpSpPr>
            <p:nvPr/>
          </p:nvGrpSpPr>
          <p:grpSpPr bwMode="auto">
            <a:xfrm>
              <a:off x="4249" y="1653"/>
              <a:ext cx="797" cy="813"/>
              <a:chOff x="4166" y="1706"/>
              <a:chExt cx="1252" cy="1252"/>
            </a:xfrm>
          </p:grpSpPr>
          <p:sp>
            <p:nvSpPr>
              <p:cNvPr id="38" name="Oval 3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l"/>
                <a:endParaRPr lang="zh-CN" altLang="en-US">
                  <a:solidFill>
                    <a:srgbClr val="000000"/>
                  </a:solidFill>
                  <a:latin typeface="Arial" charset="0"/>
                </a:endParaRPr>
              </a:p>
            </p:txBody>
          </p:sp>
          <p:sp>
            <p:nvSpPr>
              <p:cNvPr id="39" name="Oval 3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l"/>
                <a:endParaRPr lang="zh-CN" altLang="en-US">
                  <a:solidFill>
                    <a:srgbClr val="000000"/>
                  </a:solidFill>
                  <a:latin typeface="Arial" charset="0"/>
                </a:endParaRPr>
              </a:p>
            </p:txBody>
          </p:sp>
          <p:sp>
            <p:nvSpPr>
              <p:cNvPr id="40" name="Oval 3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l"/>
                <a:endParaRPr lang="zh-CN" altLang="en-US">
                  <a:solidFill>
                    <a:srgbClr val="000000"/>
                  </a:solidFill>
                  <a:latin typeface="Arial" charset="0"/>
                </a:endParaRPr>
              </a:p>
            </p:txBody>
          </p:sp>
          <p:sp>
            <p:nvSpPr>
              <p:cNvPr id="41" name="Oval 3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l"/>
                <a:endParaRPr lang="zh-CN" altLang="en-US">
                  <a:solidFill>
                    <a:srgbClr val="000000"/>
                  </a:solidFill>
                  <a:latin typeface="Arial" charset="0"/>
                </a:endParaRPr>
              </a:p>
            </p:txBody>
          </p:sp>
        </p:grpSp>
      </p:grpSp>
      <p:grpSp>
        <p:nvGrpSpPr>
          <p:cNvPr id="42" name="Group 40"/>
          <p:cNvGrpSpPr>
            <a:grpSpLocks/>
          </p:cNvGrpSpPr>
          <p:nvPr/>
        </p:nvGrpSpPr>
        <p:grpSpPr bwMode="auto">
          <a:xfrm>
            <a:off x="285720" y="1285860"/>
            <a:ext cx="1638300" cy="1620837"/>
            <a:chOff x="884" y="2523"/>
            <a:chExt cx="862" cy="862"/>
          </a:xfrm>
        </p:grpSpPr>
        <p:sp>
          <p:nvSpPr>
            <p:cNvPr id="43" name="Oval 41"/>
            <p:cNvSpPr>
              <a:spLocks noChangeArrowheads="1"/>
            </p:cNvSpPr>
            <p:nvPr/>
          </p:nvSpPr>
          <p:spPr bwMode="gray">
            <a:xfrm>
              <a:off x="884" y="2523"/>
              <a:ext cx="862" cy="862"/>
            </a:xfrm>
            <a:prstGeom prst="ellipse">
              <a:avLst/>
            </a:prstGeom>
            <a:gradFill rotWithShape="1">
              <a:gsLst>
                <a:gs pos="0">
                  <a:srgbClr val="00CC66">
                    <a:gamma/>
                    <a:tint val="0"/>
                    <a:invGamma/>
                  </a:srgbClr>
                </a:gs>
                <a:gs pos="50000">
                  <a:srgbClr val="00CC66"/>
                </a:gs>
                <a:gs pos="100000">
                  <a:srgbClr val="00CC66">
                    <a:gamma/>
                    <a:tint val="0"/>
                    <a:invGamma/>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lgn="l"/>
              <a:endParaRPr lang="zh-CN" altLang="en-US">
                <a:solidFill>
                  <a:srgbClr val="000000"/>
                </a:solidFill>
                <a:latin typeface="Arial" charset="0"/>
              </a:endParaRPr>
            </a:p>
          </p:txBody>
        </p:sp>
        <p:sp>
          <p:nvSpPr>
            <p:cNvPr id="44" name="Oval 42"/>
            <p:cNvSpPr>
              <a:spLocks noChangeArrowheads="1"/>
            </p:cNvSpPr>
            <p:nvPr/>
          </p:nvSpPr>
          <p:spPr bwMode="gray">
            <a:xfrm>
              <a:off x="884" y="2523"/>
              <a:ext cx="862" cy="862"/>
            </a:xfrm>
            <a:prstGeom prst="ellipse">
              <a:avLst/>
            </a:prstGeom>
            <a:gradFill rotWithShape="1">
              <a:gsLst>
                <a:gs pos="0">
                  <a:srgbClr val="00CC66">
                    <a:alpha val="32001"/>
                  </a:srgbClr>
                </a:gs>
                <a:gs pos="100000">
                  <a:srgbClr val="00CC66">
                    <a:gamma/>
                    <a:shade val="0"/>
                    <a:invGamma/>
                    <a:alpha val="89999"/>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l"/>
              <a:endParaRPr lang="zh-CN" altLang="en-US">
                <a:solidFill>
                  <a:srgbClr val="000000"/>
                </a:solidFill>
                <a:latin typeface="Arial" charset="0"/>
              </a:endParaRPr>
            </a:p>
          </p:txBody>
        </p:sp>
        <p:sp>
          <p:nvSpPr>
            <p:cNvPr id="45" name="Oval 43"/>
            <p:cNvSpPr>
              <a:spLocks noChangeArrowheads="1"/>
            </p:cNvSpPr>
            <p:nvPr/>
          </p:nvSpPr>
          <p:spPr bwMode="gray">
            <a:xfrm>
              <a:off x="940" y="2579"/>
              <a:ext cx="750" cy="750"/>
            </a:xfrm>
            <a:prstGeom prst="ellipse">
              <a:avLst/>
            </a:prstGeom>
            <a:gradFill rotWithShape="1">
              <a:gsLst>
                <a:gs pos="0">
                  <a:srgbClr val="00CC66">
                    <a:gamma/>
                    <a:shade val="54118"/>
                    <a:invGamma/>
                  </a:srgbClr>
                </a:gs>
                <a:gs pos="50000">
                  <a:srgbClr val="00CC66"/>
                </a:gs>
                <a:gs pos="100000">
                  <a:srgbClr val="00CC66">
                    <a:gamma/>
                    <a:shade val="54118"/>
                    <a:invGamma/>
                  </a:srgb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l"/>
              <a:endParaRPr lang="zh-CN" altLang="en-US">
                <a:solidFill>
                  <a:srgbClr val="000000"/>
                </a:solidFill>
                <a:latin typeface="Arial" charset="0"/>
              </a:endParaRPr>
            </a:p>
          </p:txBody>
        </p:sp>
        <p:sp>
          <p:nvSpPr>
            <p:cNvPr id="46" name="Oval 44"/>
            <p:cNvSpPr>
              <a:spLocks noChangeArrowheads="1"/>
            </p:cNvSpPr>
            <p:nvPr/>
          </p:nvSpPr>
          <p:spPr bwMode="gray">
            <a:xfrm>
              <a:off x="941" y="2579"/>
              <a:ext cx="749" cy="750"/>
            </a:xfrm>
            <a:prstGeom prst="ellipse">
              <a:avLst/>
            </a:prstGeom>
            <a:gradFill rotWithShape="1">
              <a:gsLst>
                <a:gs pos="0">
                  <a:srgbClr val="00CC66">
                    <a:gamma/>
                    <a:shade val="63529"/>
                    <a:invGamma/>
                  </a:srgbClr>
                </a:gs>
                <a:gs pos="100000">
                  <a:srgbClr val="00CC66">
                    <a:alpha val="0"/>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l"/>
              <a:endParaRPr lang="zh-CN" altLang="en-US">
                <a:solidFill>
                  <a:srgbClr val="000000"/>
                </a:solidFill>
                <a:latin typeface="Arial" charset="0"/>
              </a:endParaRPr>
            </a:p>
          </p:txBody>
        </p:sp>
        <p:sp>
          <p:nvSpPr>
            <p:cNvPr id="47" name="Oval 45"/>
            <p:cNvSpPr>
              <a:spLocks noChangeArrowheads="1"/>
            </p:cNvSpPr>
            <p:nvPr/>
          </p:nvSpPr>
          <p:spPr bwMode="gray">
            <a:xfrm>
              <a:off x="981" y="2617"/>
              <a:ext cx="674" cy="674"/>
            </a:xfrm>
            <a:prstGeom prst="ellipse">
              <a:avLst/>
            </a:prstGeom>
            <a:solidFill>
              <a:srgbClr val="333333"/>
            </a:soli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l"/>
              <a:endParaRPr lang="zh-CN" altLang="en-US">
                <a:solidFill>
                  <a:srgbClr val="000000"/>
                </a:solidFill>
                <a:latin typeface="Arial" charset="0"/>
              </a:endParaRPr>
            </a:p>
          </p:txBody>
        </p:sp>
        <p:sp>
          <p:nvSpPr>
            <p:cNvPr id="48" name="Oval 46"/>
            <p:cNvSpPr>
              <a:spLocks noChangeArrowheads="1"/>
            </p:cNvSpPr>
            <p:nvPr/>
          </p:nvSpPr>
          <p:spPr bwMode="gray">
            <a:xfrm>
              <a:off x="992" y="2628"/>
              <a:ext cx="653" cy="653"/>
            </a:xfrm>
            <a:prstGeom prst="ellipse">
              <a:avLst/>
            </a:prstGeom>
            <a:gradFill rotWithShape="1">
              <a:gsLst>
                <a:gs pos="0">
                  <a:srgbClr val="C0C0C0">
                    <a:gamma/>
                    <a:shade val="46275"/>
                    <a:invGamma/>
                  </a:srgbClr>
                </a:gs>
                <a:gs pos="100000">
                  <a:srgbClr val="C0C0C0"/>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l"/>
              <a:endParaRPr lang="zh-CN" altLang="en-US">
                <a:solidFill>
                  <a:srgbClr val="000000"/>
                </a:solidFill>
                <a:latin typeface="Arial" charset="0"/>
              </a:endParaRPr>
            </a:p>
          </p:txBody>
        </p:sp>
        <p:sp>
          <p:nvSpPr>
            <p:cNvPr id="49" name="Oval 47"/>
            <p:cNvSpPr>
              <a:spLocks noChangeArrowheads="1"/>
            </p:cNvSpPr>
            <p:nvPr/>
          </p:nvSpPr>
          <p:spPr bwMode="gray">
            <a:xfrm>
              <a:off x="1000" y="2632"/>
              <a:ext cx="637" cy="636"/>
            </a:xfrm>
            <a:prstGeom prst="ellipse">
              <a:avLst/>
            </a:prstGeom>
            <a:gradFill rotWithShape="1">
              <a:gsLst>
                <a:gs pos="0">
                  <a:srgbClr val="C0C0C0">
                    <a:alpha val="0"/>
                  </a:srgbClr>
                </a:gs>
                <a:gs pos="100000">
                  <a:srgbClr val="C0C0C0">
                    <a:gamma/>
                    <a:tint val="34902"/>
                    <a:invGamma/>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l"/>
              <a:endParaRPr lang="zh-CN" altLang="en-US">
                <a:solidFill>
                  <a:srgbClr val="000000"/>
                </a:solidFill>
                <a:latin typeface="Arial" charset="0"/>
              </a:endParaRPr>
            </a:p>
          </p:txBody>
        </p:sp>
        <p:sp>
          <p:nvSpPr>
            <p:cNvPr id="50" name="Oval 48"/>
            <p:cNvSpPr>
              <a:spLocks noChangeArrowheads="1"/>
            </p:cNvSpPr>
            <p:nvPr/>
          </p:nvSpPr>
          <p:spPr bwMode="gray">
            <a:xfrm>
              <a:off x="1007" y="2638"/>
              <a:ext cx="606" cy="595"/>
            </a:xfrm>
            <a:prstGeom prst="ellipse">
              <a:avLst/>
            </a:prstGeom>
            <a:gradFill rotWithShape="1">
              <a:gsLst>
                <a:gs pos="0">
                  <a:srgbClr val="C0C0C0">
                    <a:gamma/>
                    <a:shade val="79216"/>
                    <a:invGamma/>
                  </a:srgbClr>
                </a:gs>
                <a:gs pos="100000">
                  <a:srgbClr val="C0C0C0">
                    <a:alpha val="4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l"/>
              <a:endParaRPr lang="zh-CN" altLang="en-US">
                <a:solidFill>
                  <a:srgbClr val="000000"/>
                </a:solidFill>
                <a:latin typeface="Arial" charset="0"/>
              </a:endParaRPr>
            </a:p>
          </p:txBody>
        </p:sp>
        <p:sp>
          <p:nvSpPr>
            <p:cNvPr id="51" name="Oval 49"/>
            <p:cNvSpPr>
              <a:spLocks noChangeArrowheads="1"/>
            </p:cNvSpPr>
            <p:nvPr/>
          </p:nvSpPr>
          <p:spPr bwMode="gray">
            <a:xfrm>
              <a:off x="1042" y="2655"/>
              <a:ext cx="539" cy="483"/>
            </a:xfrm>
            <a:prstGeom prst="ellipse">
              <a:avLst/>
            </a:prstGeom>
            <a:gradFill rotWithShape="1">
              <a:gsLst>
                <a:gs pos="0">
                  <a:srgbClr val="C0C0C0">
                    <a:gamma/>
                    <a:tint val="0"/>
                    <a:invGamma/>
                  </a:srgbClr>
                </a:gs>
                <a:gs pos="100000">
                  <a:srgbClr val="C0C0C0">
                    <a:alpha val="3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l"/>
              <a:endParaRPr lang="zh-CN" altLang="en-US">
                <a:solidFill>
                  <a:srgbClr val="000000"/>
                </a:solidFill>
                <a:latin typeface="Arial" charset="0"/>
              </a:endParaRPr>
            </a:p>
          </p:txBody>
        </p:sp>
      </p:grpSp>
      <p:sp>
        <p:nvSpPr>
          <p:cNvPr id="52" name="Line 50"/>
          <p:cNvSpPr>
            <a:spLocks noChangeShapeType="1"/>
          </p:cNvSpPr>
          <p:nvPr/>
        </p:nvSpPr>
        <p:spPr bwMode="ltGray">
          <a:xfrm>
            <a:off x="1071538" y="3071810"/>
            <a:ext cx="0" cy="1571625"/>
          </a:xfrm>
          <a:prstGeom prst="line">
            <a:avLst/>
          </a:prstGeom>
          <a:noFill/>
          <a:ln w="57150" cap="rnd">
            <a:solidFill>
              <a:srgbClr val="000000"/>
            </a:solidFill>
            <a:prstDash val="sysDot"/>
            <a:round/>
            <a:headEnd/>
            <a:tailEnd type="triangle" w="med" len="med"/>
          </a:ln>
          <a:effectLst>
            <a:outerShdw dist="56796" dir="3806097" algn="ctr" rotWithShape="0">
              <a:srgbClr val="B2B2B2">
                <a:alpha val="50000"/>
              </a:srgbClr>
            </a:outerShdw>
          </a:effectLst>
          <a:extLst>
            <a:ext uri="{909E8E84-426E-40DD-AFC4-6F175D3DCCD1}">
              <a14:hiddenFill xmlns="" xmlns:a14="http://schemas.microsoft.com/office/drawing/2010/main">
                <a:noFill/>
              </a14:hiddenFill>
            </a:ext>
          </a:extLst>
        </p:spPr>
        <p:txBody>
          <a:bodyPr vert="eaVert" wrap="none" lIns="92075" tIns="46038" rIns="92075" bIns="46038" anchor="ctr"/>
          <a:lstStyle/>
          <a:p>
            <a:pPr algn="l"/>
            <a:endParaRPr lang="zh-CN" altLang="en-US">
              <a:solidFill>
                <a:srgbClr val="000000"/>
              </a:solidFill>
              <a:latin typeface="Arial" charset="0"/>
            </a:endParaRPr>
          </a:p>
        </p:txBody>
      </p:sp>
      <p:sp>
        <p:nvSpPr>
          <p:cNvPr id="53" name="Line 51"/>
          <p:cNvSpPr>
            <a:spLocks noChangeShapeType="1"/>
          </p:cNvSpPr>
          <p:nvPr/>
        </p:nvSpPr>
        <p:spPr bwMode="ltGray">
          <a:xfrm>
            <a:off x="2786050" y="4071942"/>
            <a:ext cx="0" cy="666750"/>
          </a:xfrm>
          <a:prstGeom prst="line">
            <a:avLst/>
          </a:prstGeom>
          <a:noFill/>
          <a:ln w="57150" cap="rnd">
            <a:solidFill>
              <a:srgbClr val="000000"/>
            </a:solidFill>
            <a:prstDash val="sysDot"/>
            <a:round/>
            <a:headEnd/>
            <a:tailEnd type="triangle" w="med" len="med"/>
          </a:ln>
          <a:effectLst>
            <a:outerShdw dist="56796" dir="3806097" algn="ctr" rotWithShape="0">
              <a:srgbClr val="B2B2B2">
                <a:alpha val="50000"/>
              </a:srgbClr>
            </a:outerShdw>
          </a:effectLst>
          <a:extLst>
            <a:ext uri="{909E8E84-426E-40DD-AFC4-6F175D3DCCD1}">
              <a14:hiddenFill xmlns="" xmlns:a14="http://schemas.microsoft.com/office/drawing/2010/main">
                <a:noFill/>
              </a14:hiddenFill>
            </a:ext>
          </a:extLst>
        </p:spPr>
        <p:txBody>
          <a:bodyPr vert="eaVert" wrap="none" lIns="92075" tIns="46038" rIns="92075" bIns="46038" anchor="ctr"/>
          <a:lstStyle/>
          <a:p>
            <a:pPr algn="l"/>
            <a:endParaRPr lang="zh-CN" altLang="en-US">
              <a:solidFill>
                <a:srgbClr val="000000"/>
              </a:solidFill>
              <a:latin typeface="Arial" charset="0"/>
            </a:endParaRPr>
          </a:p>
        </p:txBody>
      </p:sp>
      <p:sp>
        <p:nvSpPr>
          <p:cNvPr id="54" name="Line 52"/>
          <p:cNvSpPr>
            <a:spLocks noChangeShapeType="1"/>
          </p:cNvSpPr>
          <p:nvPr/>
        </p:nvSpPr>
        <p:spPr bwMode="ltGray">
          <a:xfrm>
            <a:off x="4429124" y="3000372"/>
            <a:ext cx="0" cy="1590675"/>
          </a:xfrm>
          <a:prstGeom prst="line">
            <a:avLst/>
          </a:prstGeom>
          <a:noFill/>
          <a:ln w="57150" cap="rnd">
            <a:solidFill>
              <a:srgbClr val="000000"/>
            </a:solidFill>
            <a:prstDash val="sysDot"/>
            <a:round/>
            <a:headEnd/>
            <a:tailEnd type="triangle" w="med" len="med"/>
          </a:ln>
          <a:effectLst>
            <a:outerShdw dist="56796" dir="3806097" algn="ctr" rotWithShape="0">
              <a:srgbClr val="B2B2B2">
                <a:alpha val="50000"/>
              </a:srgbClr>
            </a:outerShdw>
          </a:effectLst>
          <a:extLst>
            <a:ext uri="{909E8E84-426E-40DD-AFC4-6F175D3DCCD1}">
              <a14:hiddenFill xmlns="" xmlns:a14="http://schemas.microsoft.com/office/drawing/2010/main">
                <a:noFill/>
              </a14:hiddenFill>
            </a:ext>
          </a:extLst>
        </p:spPr>
        <p:txBody>
          <a:bodyPr vert="eaVert" wrap="none" lIns="92075" tIns="46038" rIns="92075" bIns="46038" anchor="ctr"/>
          <a:lstStyle/>
          <a:p>
            <a:pPr algn="l"/>
            <a:endParaRPr lang="zh-CN" altLang="en-US">
              <a:solidFill>
                <a:srgbClr val="000000"/>
              </a:solidFill>
              <a:latin typeface="Arial" charset="0"/>
            </a:endParaRPr>
          </a:p>
        </p:txBody>
      </p:sp>
      <p:sp>
        <p:nvSpPr>
          <p:cNvPr id="55" name="Line 53"/>
          <p:cNvSpPr>
            <a:spLocks noChangeShapeType="1"/>
          </p:cNvSpPr>
          <p:nvPr/>
        </p:nvSpPr>
        <p:spPr bwMode="ltGray">
          <a:xfrm>
            <a:off x="6215074" y="4071942"/>
            <a:ext cx="0" cy="742950"/>
          </a:xfrm>
          <a:prstGeom prst="line">
            <a:avLst/>
          </a:prstGeom>
          <a:noFill/>
          <a:ln w="57150" cap="rnd">
            <a:solidFill>
              <a:srgbClr val="000000"/>
            </a:solidFill>
            <a:prstDash val="sysDot"/>
            <a:round/>
            <a:headEnd/>
            <a:tailEnd type="triangle" w="med" len="med"/>
          </a:ln>
          <a:effectLst>
            <a:outerShdw dist="56796" dir="3806097" algn="ctr" rotWithShape="0">
              <a:srgbClr val="B2B2B2">
                <a:alpha val="50000"/>
              </a:srgbClr>
            </a:outerShdw>
          </a:effectLst>
          <a:extLst>
            <a:ext uri="{909E8E84-426E-40DD-AFC4-6F175D3DCCD1}">
              <a14:hiddenFill xmlns="" xmlns:a14="http://schemas.microsoft.com/office/drawing/2010/main">
                <a:noFill/>
              </a14:hiddenFill>
            </a:ext>
          </a:extLst>
        </p:spPr>
        <p:txBody>
          <a:bodyPr vert="eaVert" wrap="none" lIns="92075" tIns="46038" rIns="92075" bIns="46038" anchor="ctr"/>
          <a:lstStyle/>
          <a:p>
            <a:pPr algn="l"/>
            <a:endParaRPr lang="zh-CN" altLang="en-US">
              <a:solidFill>
                <a:srgbClr val="000000"/>
              </a:solidFill>
              <a:latin typeface="Arial" charset="0"/>
            </a:endParaRPr>
          </a:p>
        </p:txBody>
      </p:sp>
      <p:sp>
        <p:nvSpPr>
          <p:cNvPr id="56" name="Text Box 54"/>
          <p:cNvSpPr txBox="1">
            <a:spLocks noChangeArrowheads="1"/>
          </p:cNvSpPr>
          <p:nvPr/>
        </p:nvSpPr>
        <p:spPr bwMode="auto">
          <a:xfrm>
            <a:off x="642910" y="1571612"/>
            <a:ext cx="1143008" cy="1547347"/>
          </a:xfrm>
          <a:prstGeom prst="rect">
            <a:avLst/>
          </a:prstGeom>
          <a:noFill/>
          <a:ln>
            <a:noFill/>
          </a:ln>
          <a:effectLst>
            <a:outerShdw dist="17961" dir="2700000" algn="ctr" rotWithShape="0">
              <a:srgbClr val="FFFFFF">
                <a:alpha val="5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square">
            <a:spAutoFit/>
          </a:bodyPr>
          <a:lstStyle/>
          <a:p>
            <a:pPr>
              <a:lnSpc>
                <a:spcPct val="60000"/>
              </a:lnSpc>
              <a:spcBef>
                <a:spcPct val="50000"/>
              </a:spcBef>
            </a:pPr>
            <a:r>
              <a:rPr lang="zh-CN" altLang="en-US" sz="2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Arial" charset="0"/>
              </a:rPr>
              <a:t>同业</a:t>
            </a:r>
            <a:endParaRPr lang="en-US" altLang="zh-CN" sz="2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nSpc>
                <a:spcPct val="60000"/>
              </a:lnSpc>
              <a:spcBef>
                <a:spcPct val="50000"/>
              </a:spcBef>
            </a:pPr>
            <a:r>
              <a:rPr lang="zh-CN" altLang="en-US" sz="2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Arial" charset="0"/>
              </a:rPr>
              <a:t>拆借</a:t>
            </a:r>
            <a:endParaRPr lang="en-US" altLang="zh-CN" sz="2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nSpc>
                <a:spcPct val="60000"/>
              </a:lnSpc>
              <a:spcBef>
                <a:spcPct val="50000"/>
              </a:spcBef>
            </a:pPr>
            <a:r>
              <a:rPr lang="zh-CN" altLang="en-US" sz="2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Arial" charset="0"/>
              </a:rPr>
              <a:t>市场</a:t>
            </a:r>
            <a:endParaRPr lang="en-US" altLang="zh-CN" sz="2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nSpc>
                <a:spcPct val="60000"/>
              </a:lnSpc>
              <a:spcBef>
                <a:spcPct val="50000"/>
              </a:spcBef>
            </a:pPr>
            <a:endParaRPr lang="en-US" altLang="zh-CN" sz="2400" b="1" dirty="0">
              <a:solidFill>
                <a:srgbClr val="C00000"/>
              </a:solidFill>
              <a:latin typeface="Arial" charset="0"/>
              <a:ea typeface="宋体" charset="-122"/>
              <a:cs typeface="Arial" charset="0"/>
            </a:endParaRPr>
          </a:p>
        </p:txBody>
      </p:sp>
      <p:sp>
        <p:nvSpPr>
          <p:cNvPr id="57" name="Text Box 55"/>
          <p:cNvSpPr txBox="1">
            <a:spLocks noChangeArrowheads="1"/>
          </p:cNvSpPr>
          <p:nvPr/>
        </p:nvSpPr>
        <p:spPr bwMode="auto">
          <a:xfrm>
            <a:off x="2285984" y="2643182"/>
            <a:ext cx="1355725" cy="1137812"/>
          </a:xfrm>
          <a:prstGeom prst="rect">
            <a:avLst/>
          </a:prstGeom>
          <a:noFill/>
          <a:ln>
            <a:noFill/>
          </a:ln>
          <a:effectLst>
            <a:outerShdw dist="17961" dir="2700000" algn="ctr" rotWithShape="0">
              <a:srgbClr val="FFFFFF">
                <a:alpha val="5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nSpc>
                <a:spcPct val="60000"/>
              </a:lnSpc>
              <a:spcBef>
                <a:spcPct val="50000"/>
              </a:spcBef>
            </a:pPr>
            <a:r>
              <a:rPr lang="zh-CN" altLang="en-US" sz="2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Arial" charset="0"/>
              </a:rPr>
              <a:t>回购</a:t>
            </a:r>
            <a:endParaRPr lang="en-US" altLang="zh-CN" sz="2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nSpc>
                <a:spcPct val="60000"/>
              </a:lnSpc>
              <a:spcBef>
                <a:spcPct val="50000"/>
              </a:spcBef>
            </a:pPr>
            <a:r>
              <a:rPr lang="zh-CN" altLang="en-US" sz="2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Arial" charset="0"/>
              </a:rPr>
              <a:t>协议</a:t>
            </a:r>
            <a:endParaRPr lang="en-US" altLang="zh-CN" sz="2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nSpc>
                <a:spcPct val="60000"/>
              </a:lnSpc>
              <a:spcBef>
                <a:spcPct val="50000"/>
              </a:spcBef>
            </a:pPr>
            <a:r>
              <a:rPr lang="zh-CN" altLang="en-US" sz="2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Arial" charset="0"/>
              </a:rPr>
              <a:t>市场</a:t>
            </a:r>
            <a:endParaRPr lang="en-US" altLang="zh-CN" sz="24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sp>
        <p:nvSpPr>
          <p:cNvPr id="58" name="Text Box 56"/>
          <p:cNvSpPr txBox="1">
            <a:spLocks noChangeArrowheads="1"/>
          </p:cNvSpPr>
          <p:nvPr/>
        </p:nvSpPr>
        <p:spPr bwMode="auto">
          <a:xfrm>
            <a:off x="3857620" y="1714488"/>
            <a:ext cx="1355725" cy="731547"/>
          </a:xfrm>
          <a:prstGeom prst="rect">
            <a:avLst/>
          </a:prstGeom>
          <a:noFill/>
          <a:ln>
            <a:noFill/>
          </a:ln>
          <a:effectLst>
            <a:outerShdw dist="17961" dir="2700000" algn="ctr" rotWithShape="0">
              <a:srgbClr val="FFFFFF">
                <a:alpha val="5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nSpc>
                <a:spcPct val="60000"/>
              </a:lnSpc>
              <a:spcBef>
                <a:spcPct val="50000"/>
              </a:spcBef>
            </a:pPr>
            <a:r>
              <a:rPr lang="zh-CN" altLang="en-US" sz="2400" b="1" dirty="0" smtClean="0">
                <a:effectLst>
                  <a:outerShdw blurRad="38100" dist="38100" dir="2700000" algn="tl">
                    <a:srgbClr val="000000">
                      <a:alpha val="43137"/>
                    </a:srgbClr>
                  </a:outerShdw>
                </a:effectLst>
                <a:latin typeface="微软雅黑" pitchFamily="34" charset="-122"/>
                <a:ea typeface="微软雅黑" pitchFamily="34" charset="-122"/>
                <a:cs typeface="Arial" charset="0"/>
              </a:rPr>
              <a:t>国库券</a:t>
            </a:r>
            <a:endParaRPr lang="en-US" altLang="zh-CN" sz="2400" b="1" dirty="0" smtClean="0">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nSpc>
                <a:spcPct val="60000"/>
              </a:lnSpc>
              <a:spcBef>
                <a:spcPct val="50000"/>
              </a:spcBef>
            </a:pPr>
            <a:r>
              <a:rPr lang="zh-CN" altLang="en-US" sz="2400" b="1" dirty="0" smtClean="0">
                <a:effectLst>
                  <a:outerShdw blurRad="38100" dist="38100" dir="2700000" algn="tl">
                    <a:srgbClr val="000000">
                      <a:alpha val="43137"/>
                    </a:srgbClr>
                  </a:outerShdw>
                </a:effectLst>
                <a:latin typeface="微软雅黑" pitchFamily="34" charset="-122"/>
                <a:ea typeface="微软雅黑" pitchFamily="34" charset="-122"/>
                <a:cs typeface="Arial" charset="0"/>
              </a:rPr>
              <a:t>市场</a:t>
            </a:r>
            <a:endParaRPr lang="en-US" altLang="zh-CN" sz="2400" b="1" dirty="0">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sp>
        <p:nvSpPr>
          <p:cNvPr id="59" name="Text Box 57"/>
          <p:cNvSpPr txBox="1">
            <a:spLocks noChangeArrowheads="1"/>
          </p:cNvSpPr>
          <p:nvPr/>
        </p:nvSpPr>
        <p:spPr bwMode="auto">
          <a:xfrm>
            <a:off x="5786446" y="2857496"/>
            <a:ext cx="1355725" cy="731547"/>
          </a:xfrm>
          <a:prstGeom prst="rect">
            <a:avLst/>
          </a:prstGeom>
          <a:noFill/>
          <a:ln>
            <a:noFill/>
          </a:ln>
          <a:effectLst>
            <a:outerShdw dist="17961" dir="2700000" algn="ctr" rotWithShape="0">
              <a:srgbClr val="FFFFFF">
                <a:alpha val="5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nSpc>
                <a:spcPct val="60000"/>
              </a:lnSpc>
              <a:spcBef>
                <a:spcPct val="50000"/>
              </a:spcBef>
            </a:pPr>
            <a:r>
              <a:rPr lang="zh-CN" altLang="en-US" sz="2400" b="1" dirty="0" smtClean="0">
                <a:solidFill>
                  <a:srgbClr val="000000"/>
                </a:solidFill>
                <a:effectLst>
                  <a:outerShdw blurRad="38100" dist="38100" dir="2700000" algn="tl">
                    <a:srgbClr val="000000">
                      <a:alpha val="43137"/>
                    </a:srgbClr>
                  </a:outerShdw>
                </a:effectLst>
                <a:latin typeface="微软雅黑" pitchFamily="34" charset="-122"/>
                <a:ea typeface="微软雅黑" pitchFamily="34" charset="-122"/>
                <a:cs typeface="Arial" charset="0"/>
              </a:rPr>
              <a:t>票据</a:t>
            </a:r>
            <a:endParaRPr lang="en-US" altLang="zh-CN" sz="2400" b="1" dirty="0" smtClean="0">
              <a:solidFill>
                <a:srgbClr val="000000"/>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nSpc>
                <a:spcPct val="60000"/>
              </a:lnSpc>
              <a:spcBef>
                <a:spcPct val="50000"/>
              </a:spcBef>
            </a:pPr>
            <a:r>
              <a:rPr lang="zh-CN" altLang="en-US" sz="2400" b="1" dirty="0" smtClean="0">
                <a:solidFill>
                  <a:srgbClr val="000000"/>
                </a:solidFill>
                <a:effectLst>
                  <a:outerShdw blurRad="38100" dist="38100" dir="2700000" algn="tl">
                    <a:srgbClr val="000000">
                      <a:alpha val="43137"/>
                    </a:srgbClr>
                  </a:outerShdw>
                </a:effectLst>
                <a:latin typeface="微软雅黑" pitchFamily="34" charset="-122"/>
                <a:ea typeface="微软雅黑" pitchFamily="34" charset="-122"/>
                <a:cs typeface="Arial" charset="0"/>
              </a:rPr>
              <a:t>市场</a:t>
            </a:r>
            <a:endParaRPr lang="en-US" altLang="zh-CN" sz="2400" b="1" dirty="0">
              <a:solidFill>
                <a:srgbClr val="000000"/>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grpSp>
        <p:nvGrpSpPr>
          <p:cNvPr id="60" name="Group 29"/>
          <p:cNvGrpSpPr>
            <a:grpSpLocks/>
          </p:cNvGrpSpPr>
          <p:nvPr/>
        </p:nvGrpSpPr>
        <p:grpSpPr bwMode="auto">
          <a:xfrm>
            <a:off x="7215206" y="1285860"/>
            <a:ext cx="1598613" cy="1630363"/>
            <a:chOff x="4126" y="1525"/>
            <a:chExt cx="1052" cy="1073"/>
          </a:xfrm>
        </p:grpSpPr>
        <p:sp>
          <p:nvSpPr>
            <p:cNvPr id="61" name="Oval 30"/>
            <p:cNvSpPr>
              <a:spLocks noChangeArrowheads="1"/>
            </p:cNvSpPr>
            <p:nvPr/>
          </p:nvSpPr>
          <p:spPr bwMode="gray">
            <a:xfrm>
              <a:off x="4126" y="1525"/>
              <a:ext cx="1052" cy="1073"/>
            </a:xfrm>
            <a:prstGeom prst="ellipse">
              <a:avLst/>
            </a:prstGeom>
            <a:gradFill rotWithShape="1">
              <a:gsLst>
                <a:gs pos="0">
                  <a:srgbClr val="FF9933">
                    <a:gamma/>
                    <a:tint val="0"/>
                    <a:invGamma/>
                  </a:srgbClr>
                </a:gs>
                <a:gs pos="50000">
                  <a:srgbClr val="FF9933"/>
                </a:gs>
                <a:gs pos="100000">
                  <a:srgbClr val="FF9933">
                    <a:gamma/>
                    <a:tint val="0"/>
                    <a:invGamma/>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lgn="l"/>
              <a:endParaRPr lang="zh-CN" altLang="en-US">
                <a:solidFill>
                  <a:srgbClr val="000000"/>
                </a:solidFill>
                <a:latin typeface="Arial" charset="0"/>
              </a:endParaRPr>
            </a:p>
          </p:txBody>
        </p:sp>
        <p:sp>
          <p:nvSpPr>
            <p:cNvPr id="62" name="Oval 31"/>
            <p:cNvSpPr>
              <a:spLocks noChangeArrowheads="1"/>
            </p:cNvSpPr>
            <p:nvPr/>
          </p:nvSpPr>
          <p:spPr bwMode="gray">
            <a:xfrm>
              <a:off x="4126" y="1525"/>
              <a:ext cx="1052" cy="1073"/>
            </a:xfrm>
            <a:prstGeom prst="ellipse">
              <a:avLst/>
            </a:prstGeom>
            <a:gradFill rotWithShape="1">
              <a:gsLst>
                <a:gs pos="0">
                  <a:schemeClr val="accent5">
                    <a:lumMod val="75000"/>
                  </a:schemeClr>
                </a:gs>
                <a:gs pos="100000">
                  <a:srgbClr val="FF9933">
                    <a:gamma/>
                    <a:shade val="0"/>
                    <a:invGamma/>
                    <a:alpha val="89999"/>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lgn="l"/>
              <a:endParaRPr lang="zh-CN" altLang="en-US">
                <a:solidFill>
                  <a:srgbClr val="000000"/>
                </a:solidFill>
                <a:latin typeface="Arial" charset="0"/>
              </a:endParaRPr>
            </a:p>
          </p:txBody>
        </p:sp>
        <p:sp>
          <p:nvSpPr>
            <p:cNvPr id="63" name="Oval 32"/>
            <p:cNvSpPr>
              <a:spLocks noChangeArrowheads="1"/>
            </p:cNvSpPr>
            <p:nvPr/>
          </p:nvSpPr>
          <p:spPr bwMode="gray">
            <a:xfrm>
              <a:off x="4191" y="1590"/>
              <a:ext cx="914" cy="933"/>
            </a:xfrm>
            <a:prstGeom prst="ellipse">
              <a:avLst/>
            </a:prstGeom>
            <a:gradFill rotWithShape="1">
              <a:gsLst>
                <a:gs pos="0">
                  <a:srgbClr val="FF9933">
                    <a:gamma/>
                    <a:shade val="54118"/>
                    <a:invGamma/>
                  </a:srgbClr>
                </a:gs>
                <a:gs pos="50000">
                  <a:srgbClr val="FF9933"/>
                </a:gs>
                <a:gs pos="100000">
                  <a:srgbClr val="FF9933">
                    <a:gamma/>
                    <a:shade val="54118"/>
                    <a:invGamma/>
                  </a:srgb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l"/>
              <a:endParaRPr lang="zh-CN" altLang="en-US">
                <a:solidFill>
                  <a:srgbClr val="000000"/>
                </a:solidFill>
                <a:latin typeface="Arial" charset="0"/>
              </a:endParaRPr>
            </a:p>
          </p:txBody>
        </p:sp>
        <p:sp>
          <p:nvSpPr>
            <p:cNvPr id="64" name="Oval 33"/>
            <p:cNvSpPr>
              <a:spLocks noChangeArrowheads="1"/>
            </p:cNvSpPr>
            <p:nvPr/>
          </p:nvSpPr>
          <p:spPr bwMode="gray">
            <a:xfrm>
              <a:off x="4195" y="1577"/>
              <a:ext cx="914" cy="933"/>
            </a:xfrm>
            <a:prstGeom prst="ellipse">
              <a:avLst/>
            </a:prstGeom>
            <a:gradFill rotWithShape="1">
              <a:gsLst>
                <a:gs pos="0">
                  <a:schemeClr val="accent5">
                    <a:lumMod val="75000"/>
                  </a:schemeClr>
                </a:gs>
                <a:gs pos="100000">
                  <a:srgbClr val="FF9933">
                    <a:alpha val="0"/>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l"/>
              <a:endParaRPr lang="zh-CN" altLang="en-US">
                <a:solidFill>
                  <a:srgbClr val="000000"/>
                </a:solidFill>
                <a:latin typeface="Arial" charset="0"/>
              </a:endParaRPr>
            </a:p>
          </p:txBody>
        </p:sp>
        <p:sp>
          <p:nvSpPr>
            <p:cNvPr id="65" name="Oval 34"/>
            <p:cNvSpPr>
              <a:spLocks noChangeArrowheads="1"/>
            </p:cNvSpPr>
            <p:nvPr/>
          </p:nvSpPr>
          <p:spPr bwMode="gray">
            <a:xfrm>
              <a:off x="4235" y="1641"/>
              <a:ext cx="823" cy="840"/>
            </a:xfrm>
            <a:prstGeom prst="ellipse">
              <a:avLst/>
            </a:prstGeom>
            <a:solidFill>
              <a:srgbClr val="333333"/>
            </a:soli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l"/>
              <a:endParaRPr lang="zh-CN" altLang="en-US">
                <a:solidFill>
                  <a:srgbClr val="000000"/>
                </a:solidFill>
                <a:latin typeface="Arial" charset="0"/>
              </a:endParaRPr>
            </a:p>
          </p:txBody>
        </p:sp>
        <p:grpSp>
          <p:nvGrpSpPr>
            <p:cNvPr id="66" name="Group 35"/>
            <p:cNvGrpSpPr>
              <a:grpSpLocks/>
            </p:cNvGrpSpPr>
            <p:nvPr/>
          </p:nvGrpSpPr>
          <p:grpSpPr bwMode="auto">
            <a:xfrm>
              <a:off x="4249" y="1653"/>
              <a:ext cx="797" cy="813"/>
              <a:chOff x="4166" y="1706"/>
              <a:chExt cx="1252" cy="1252"/>
            </a:xfrm>
          </p:grpSpPr>
          <p:sp>
            <p:nvSpPr>
              <p:cNvPr id="67" name="Oval 3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l"/>
                <a:endParaRPr lang="zh-CN" altLang="en-US">
                  <a:solidFill>
                    <a:srgbClr val="000000"/>
                  </a:solidFill>
                  <a:latin typeface="Arial" charset="0"/>
                </a:endParaRPr>
              </a:p>
            </p:txBody>
          </p:sp>
          <p:sp>
            <p:nvSpPr>
              <p:cNvPr id="68" name="Oval 3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l"/>
                <a:endParaRPr lang="zh-CN" altLang="en-US">
                  <a:solidFill>
                    <a:srgbClr val="000000"/>
                  </a:solidFill>
                  <a:latin typeface="Arial" charset="0"/>
                </a:endParaRPr>
              </a:p>
            </p:txBody>
          </p:sp>
          <p:sp>
            <p:nvSpPr>
              <p:cNvPr id="69" name="Oval 3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l"/>
                <a:endParaRPr lang="zh-CN" altLang="en-US">
                  <a:solidFill>
                    <a:srgbClr val="000000"/>
                  </a:solidFill>
                  <a:latin typeface="Arial" charset="0"/>
                </a:endParaRPr>
              </a:p>
            </p:txBody>
          </p:sp>
          <p:sp>
            <p:nvSpPr>
              <p:cNvPr id="70" name="Oval 39"/>
              <p:cNvSpPr>
                <a:spLocks noChangeArrowheads="1"/>
              </p:cNvSpPr>
              <p:nvPr/>
            </p:nvSpPr>
            <p:spPr bwMode="gray">
              <a:xfrm>
                <a:off x="4268" y="1943"/>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l"/>
                <a:endParaRPr lang="zh-CN" altLang="en-US">
                  <a:solidFill>
                    <a:srgbClr val="000000"/>
                  </a:solidFill>
                  <a:latin typeface="Arial" charset="0"/>
                </a:endParaRPr>
              </a:p>
            </p:txBody>
          </p:sp>
        </p:grpSp>
      </p:grpSp>
      <p:sp>
        <p:nvSpPr>
          <p:cNvPr id="71" name="Line 52"/>
          <p:cNvSpPr>
            <a:spLocks noChangeShapeType="1"/>
          </p:cNvSpPr>
          <p:nvPr/>
        </p:nvSpPr>
        <p:spPr bwMode="ltGray">
          <a:xfrm>
            <a:off x="8072462" y="3000372"/>
            <a:ext cx="0" cy="1590675"/>
          </a:xfrm>
          <a:prstGeom prst="line">
            <a:avLst/>
          </a:prstGeom>
          <a:noFill/>
          <a:ln w="57150" cap="rnd">
            <a:solidFill>
              <a:srgbClr val="000000"/>
            </a:solidFill>
            <a:prstDash val="sysDot"/>
            <a:round/>
            <a:headEnd/>
            <a:tailEnd type="triangle" w="med" len="med"/>
          </a:ln>
          <a:effectLst>
            <a:outerShdw dist="56796" dir="3806097" algn="ctr" rotWithShape="0">
              <a:srgbClr val="B2B2B2">
                <a:alpha val="50000"/>
              </a:srgbClr>
            </a:outerShdw>
          </a:effectLst>
          <a:extLst>
            <a:ext uri="{909E8E84-426E-40DD-AFC4-6F175D3DCCD1}">
              <a14:hiddenFill xmlns="" xmlns:a14="http://schemas.microsoft.com/office/drawing/2010/main">
                <a:noFill/>
              </a14:hiddenFill>
            </a:ext>
          </a:extLst>
        </p:spPr>
        <p:txBody>
          <a:bodyPr vert="eaVert" wrap="none" lIns="92075" tIns="46038" rIns="92075" bIns="46038" anchor="ctr"/>
          <a:lstStyle/>
          <a:p>
            <a:pPr algn="l"/>
            <a:endParaRPr lang="zh-CN" altLang="en-US">
              <a:solidFill>
                <a:srgbClr val="000000"/>
              </a:solidFill>
              <a:latin typeface="Arial" charset="0"/>
            </a:endParaRPr>
          </a:p>
        </p:txBody>
      </p:sp>
      <p:sp>
        <p:nvSpPr>
          <p:cNvPr id="72" name="Text Box 57"/>
          <p:cNvSpPr txBox="1">
            <a:spLocks noChangeArrowheads="1"/>
          </p:cNvSpPr>
          <p:nvPr/>
        </p:nvSpPr>
        <p:spPr bwMode="auto">
          <a:xfrm>
            <a:off x="7286644" y="1571612"/>
            <a:ext cx="1428760" cy="1089529"/>
          </a:xfrm>
          <a:prstGeom prst="rect">
            <a:avLst/>
          </a:prstGeom>
          <a:noFill/>
          <a:ln>
            <a:noFill/>
          </a:ln>
          <a:effectLst>
            <a:outerShdw dist="17961" dir="2700000" algn="ctr" rotWithShape="0">
              <a:srgbClr val="FFFFFF">
                <a:alpha val="5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square">
            <a:spAutoFit/>
          </a:bodyPr>
          <a:lstStyle/>
          <a:p>
            <a:pPr>
              <a:lnSpc>
                <a:spcPct val="90000"/>
              </a:lnSpc>
              <a:spcBef>
                <a:spcPct val="50000"/>
              </a:spcBef>
            </a:pPr>
            <a:r>
              <a:rPr lang="zh-CN" altLang="en-US" sz="2400" b="1" dirty="0" smtClean="0">
                <a:solidFill>
                  <a:srgbClr val="000000"/>
                </a:solidFill>
                <a:effectLst>
                  <a:outerShdw blurRad="38100" dist="38100" dir="2700000" algn="tl">
                    <a:srgbClr val="000000">
                      <a:alpha val="43137"/>
                    </a:srgbClr>
                  </a:outerShdw>
                </a:effectLst>
                <a:latin typeface="微软雅黑" pitchFamily="34" charset="-122"/>
                <a:ea typeface="微软雅黑" pitchFamily="34" charset="-122"/>
                <a:cs typeface="Arial" charset="0"/>
              </a:rPr>
              <a:t>大额可转让定期存单市场</a:t>
            </a:r>
            <a:endParaRPr lang="en-US" altLang="zh-CN" sz="2400" b="1" dirty="0">
              <a:solidFill>
                <a:srgbClr val="000000"/>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8435280" cy="927100"/>
          </a:xfrm>
        </p:spPr>
        <p:txBody>
          <a:bodyPr/>
          <a:lstStyle/>
          <a:p>
            <a:r>
              <a:rPr lang="zh-CN" altLang="en-US" sz="3600" dirty="0" smtClean="0">
                <a:latin typeface="隶书" pitchFamily="49" charset="-122"/>
                <a:ea typeface="隶书" pitchFamily="49" charset="-122"/>
              </a:rPr>
              <a:t>三、同业拆借市场</a:t>
            </a:r>
            <a:r>
              <a:rPr lang="zh-CN" altLang="en-US" sz="3600" dirty="0" smtClean="0">
                <a:latin typeface="华文新魏" pitchFamily="2" charset="-122"/>
                <a:ea typeface="华文新魏" pitchFamily="2" charset="-122"/>
              </a:rPr>
              <a:t>（</a:t>
            </a:r>
            <a:r>
              <a:rPr lang="en-US" altLang="zh-CN" sz="3600" dirty="0" smtClean="0">
                <a:latin typeface="Times New Roman" pitchFamily="18" charset="0"/>
                <a:ea typeface="华文新魏" pitchFamily="2" charset="-122"/>
                <a:cs typeface="Times New Roman" pitchFamily="18" charset="0"/>
              </a:rPr>
              <a:t>Interbank Market</a:t>
            </a:r>
            <a:r>
              <a:rPr lang="en-US" altLang="zh-CN" sz="3600" dirty="0" smtClean="0">
                <a:latin typeface="华文新魏" pitchFamily="2" charset="-122"/>
                <a:ea typeface="华文新魏" pitchFamily="2" charset="-122"/>
              </a:rPr>
              <a:t>)</a:t>
            </a:r>
            <a:endParaRPr lang="zh-CN" altLang="en-US" sz="3600" dirty="0" smtClean="0">
              <a:latin typeface="华文新魏" pitchFamily="2" charset="-122"/>
              <a:ea typeface="华文新魏" pitchFamily="2" charset="-122"/>
            </a:endParaRPr>
          </a:p>
        </p:txBody>
      </p:sp>
      <p:sp>
        <p:nvSpPr>
          <p:cNvPr id="3" name="内容占位符 2"/>
          <p:cNvSpPr>
            <a:spLocks noGrp="1"/>
          </p:cNvSpPr>
          <p:nvPr>
            <p:ph idx="1"/>
          </p:nvPr>
        </p:nvSpPr>
        <p:spPr>
          <a:xfrm>
            <a:off x="142844" y="692696"/>
            <a:ext cx="9001156" cy="4525963"/>
          </a:xfrm>
        </p:spPr>
        <p:txBody>
          <a:bodyPr/>
          <a:lstStyle/>
          <a:p>
            <a:pPr>
              <a:buNone/>
            </a:pPr>
            <a:r>
              <a:rPr lang="en-US" altLang="zh-CN" b="1" dirty="0" smtClean="0">
                <a:solidFill>
                  <a:srgbClr val="FF0000"/>
                </a:solidFill>
                <a:latin typeface="楷体_GB2312" pitchFamily="49" charset="-122"/>
                <a:ea typeface="楷体_GB2312" pitchFamily="49" charset="-122"/>
                <a:sym typeface="Wingdings 2" pitchFamily="18" charset="2"/>
              </a:rPr>
              <a:t></a:t>
            </a:r>
            <a:r>
              <a:rPr lang="zh-CN" altLang="en-US" b="1" dirty="0" smtClean="0">
                <a:latin typeface="楷体_GB2312" pitchFamily="49" charset="-122"/>
                <a:ea typeface="楷体_GB2312" pitchFamily="49" charset="-122"/>
                <a:sym typeface="Wingdings 2" pitchFamily="18" charset="2"/>
              </a:rPr>
              <a:t>定义</a:t>
            </a:r>
            <a:endParaRPr lang="en-US" altLang="zh-CN" b="1" dirty="0" smtClean="0">
              <a:latin typeface="楷体_GB2312" pitchFamily="49" charset="-122"/>
              <a:ea typeface="楷体_GB2312" pitchFamily="49" charset="-122"/>
              <a:sym typeface="Wingdings 2" pitchFamily="18" charset="2"/>
            </a:endParaRPr>
          </a:p>
          <a:p>
            <a:pPr marL="0" indent="0">
              <a:lnSpc>
                <a:spcPct val="130000"/>
              </a:lnSpc>
              <a:buNone/>
            </a:pPr>
            <a:r>
              <a:rPr lang="zh-CN" altLang="en-US" dirty="0" smtClean="0">
                <a:ea typeface="楷体_GB2312" pitchFamily="49" charset="-122"/>
                <a:sym typeface="Wingdings 2" pitchFamily="18" charset="2"/>
              </a:rPr>
              <a:t>  </a:t>
            </a:r>
            <a:r>
              <a:rPr lang="zh-CN" altLang="en-US" sz="2800" dirty="0" smtClean="0">
                <a:ea typeface="楷体_GB2312" pitchFamily="49" charset="-122"/>
                <a:sym typeface="Wingdings 2" pitchFamily="18" charset="2"/>
              </a:rPr>
              <a:t>    </a:t>
            </a:r>
            <a:r>
              <a:rPr lang="zh-CN" altLang="en-US" sz="2800" dirty="0" smtClean="0">
                <a:latin typeface="华文新魏" pitchFamily="2" charset="-122"/>
                <a:ea typeface="华文新魏" pitchFamily="2" charset="-122"/>
                <a:sym typeface="Wingdings 2" pitchFamily="18" charset="2"/>
              </a:rPr>
              <a:t>同业拆借市场</a:t>
            </a:r>
            <a:r>
              <a:rPr lang="zh-CN" altLang="en-US" sz="2800" dirty="0" smtClean="0">
                <a:ea typeface="楷体_GB2312" pitchFamily="49" charset="-122"/>
                <a:sym typeface="Wingdings 2" pitchFamily="18" charset="2"/>
              </a:rPr>
              <a:t>是</a:t>
            </a:r>
            <a:r>
              <a:rPr lang="zh-CN" altLang="en-US" sz="2800" dirty="0" smtClean="0">
                <a:solidFill>
                  <a:srgbClr val="C00000"/>
                </a:solidFill>
                <a:ea typeface="楷体_GB2312" pitchFamily="49" charset="-122"/>
                <a:sym typeface="Wingdings 2" pitchFamily="18" charset="2"/>
              </a:rPr>
              <a:t>金融机构</a:t>
            </a:r>
            <a:r>
              <a:rPr lang="zh-CN" altLang="en-US" sz="2800" dirty="0" smtClean="0">
                <a:ea typeface="楷体_GB2312" pitchFamily="49" charset="-122"/>
                <a:sym typeface="Wingdings 2" pitchFamily="18" charset="2"/>
              </a:rPr>
              <a:t>同业间进行短期资金融通的市场。</a:t>
            </a:r>
            <a:endParaRPr lang="en-US" altLang="zh-CN" sz="2800" dirty="0" smtClean="0">
              <a:ea typeface="楷体_GB2312" pitchFamily="49" charset="-122"/>
              <a:sym typeface="Wingdings 2" pitchFamily="18" charset="2"/>
            </a:endParaRPr>
          </a:p>
          <a:p>
            <a:pPr marL="400050" lvl="1" indent="0">
              <a:lnSpc>
                <a:spcPct val="130000"/>
              </a:lnSpc>
              <a:buClr>
                <a:srgbClr val="FF0000"/>
              </a:buClr>
              <a:buFont typeface="Wingdings" pitchFamily="2" charset="2"/>
              <a:buChar char="Ø"/>
            </a:pPr>
            <a:r>
              <a:rPr lang="zh-CN" altLang="en-US" sz="2400" dirty="0" smtClean="0">
                <a:ea typeface="楷体_GB2312" pitchFamily="49" charset="-122"/>
                <a:sym typeface="Wingdings 2" pitchFamily="18" charset="2"/>
              </a:rPr>
              <a:t>同业拆借市场上交易的主要对象是商业银行等存款类金融机构存放在中央银行存款账户上的超额准备金。</a:t>
            </a:r>
            <a:endParaRPr lang="en-US" altLang="zh-CN" sz="2400" dirty="0" smtClean="0">
              <a:ea typeface="楷体_GB2312" pitchFamily="49" charset="-122"/>
              <a:sym typeface="Wingdings 2" pitchFamily="18" charset="2"/>
            </a:endParaRPr>
          </a:p>
          <a:p>
            <a:pPr marL="400050" lvl="1" indent="0">
              <a:lnSpc>
                <a:spcPct val="130000"/>
              </a:lnSpc>
              <a:buClr>
                <a:srgbClr val="FF0000"/>
              </a:buClr>
              <a:buFont typeface="Wingdings" pitchFamily="2" charset="2"/>
              <a:buChar char="Ø"/>
            </a:pPr>
            <a:r>
              <a:rPr lang="zh-CN" altLang="en-US" sz="2400" dirty="0" smtClean="0">
                <a:ea typeface="楷体_GB2312" pitchFamily="49" charset="-122"/>
                <a:sym typeface="Wingdings 2" pitchFamily="18" charset="2"/>
              </a:rPr>
              <a:t>法定准备金的要求</a:t>
            </a:r>
            <a:r>
              <a:rPr lang="en-US" altLang="zh-CN" sz="2400" dirty="0" smtClean="0">
                <a:ea typeface="楷体_GB2312" pitchFamily="49" charset="-122"/>
                <a:sym typeface="Wingdings 2" pitchFamily="18" charset="2"/>
              </a:rPr>
              <a:t>+</a:t>
            </a:r>
            <a:r>
              <a:rPr lang="zh-CN" altLang="en-US" sz="2400" dirty="0" smtClean="0">
                <a:ea typeface="楷体_GB2312" pitchFamily="49" charset="-122"/>
                <a:sym typeface="Wingdings 2" pitchFamily="18" charset="2"/>
              </a:rPr>
              <a:t>银行存贷款业务波动→银行超额准备金波动→同业拆借需求。</a:t>
            </a:r>
            <a:endParaRPr lang="en-US" altLang="zh-CN" sz="2400" dirty="0" smtClean="0">
              <a:ea typeface="楷体_GB2312" pitchFamily="49" charset="-122"/>
              <a:sym typeface="Wingdings 2" pitchFamily="18" charset="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692696"/>
            <a:ext cx="9001156" cy="4525963"/>
          </a:xfrm>
        </p:spPr>
        <p:txBody>
          <a:bodyPr/>
          <a:lstStyle/>
          <a:p>
            <a:pPr marL="400050" lvl="1" indent="0">
              <a:lnSpc>
                <a:spcPct val="130000"/>
              </a:lnSpc>
              <a:buClr>
                <a:srgbClr val="FF0000"/>
              </a:buClr>
              <a:buFont typeface="Wingdings" pitchFamily="2" charset="2"/>
              <a:buChar char="Ø"/>
            </a:pPr>
            <a:r>
              <a:rPr lang="zh-CN" altLang="en-US" sz="2400" dirty="0" smtClean="0">
                <a:ea typeface="楷体_GB2312" pitchFamily="49" charset="-122"/>
                <a:sym typeface="Wingdings 2" pitchFamily="18" charset="2"/>
              </a:rPr>
              <a:t>同业拆借市场的主要功能在于为商业银行提供准备金管理的场所，提高其资金使用效率。</a:t>
            </a:r>
            <a:endParaRPr lang="en-US" altLang="zh-CN" sz="2400" dirty="0" smtClean="0">
              <a:ea typeface="楷体_GB2312" pitchFamily="49" charset="-122"/>
              <a:sym typeface="Wingdings 2" pitchFamily="18" charset="2"/>
            </a:endParaRPr>
          </a:p>
          <a:p>
            <a:pPr marL="400050" lvl="1" indent="0">
              <a:lnSpc>
                <a:spcPct val="130000"/>
              </a:lnSpc>
              <a:buClr>
                <a:srgbClr val="FF0000"/>
              </a:buClr>
              <a:buFont typeface="Wingdings" pitchFamily="2" charset="2"/>
              <a:buChar char="Ø"/>
            </a:pPr>
            <a:r>
              <a:rPr lang="zh-CN" altLang="en-US" sz="2400" dirty="0" smtClean="0">
                <a:ea typeface="楷体_GB2312" pitchFamily="49" charset="-122"/>
                <a:sym typeface="Wingdings 2" pitchFamily="18" charset="2"/>
              </a:rPr>
              <a:t>与回购市场有抵押不同，同业拆借市场是</a:t>
            </a:r>
            <a:r>
              <a:rPr lang="zh-CN" altLang="en-US" sz="2400" dirty="0" smtClean="0">
                <a:solidFill>
                  <a:srgbClr val="C00000"/>
                </a:solidFill>
                <a:ea typeface="楷体_GB2312" pitchFamily="49" charset="-122"/>
                <a:sym typeface="Wingdings 2" pitchFamily="18" charset="2"/>
              </a:rPr>
              <a:t>信用拆借</a:t>
            </a:r>
            <a:r>
              <a:rPr lang="zh-CN" altLang="en-US" sz="2400" dirty="0" smtClean="0">
                <a:ea typeface="楷体_GB2312" pitchFamily="49" charset="-122"/>
                <a:sym typeface="Wingdings 2" pitchFamily="18" charset="2"/>
              </a:rPr>
              <a:t>，市场准入条件较严。</a:t>
            </a:r>
            <a:endParaRPr lang="en-US" altLang="zh-CN" sz="2400" dirty="0" smtClean="0">
              <a:ea typeface="楷体_GB2312" pitchFamily="49" charset="-122"/>
              <a:sym typeface="Wingdings 2" pitchFamily="18" charset="2"/>
            </a:endParaRPr>
          </a:p>
          <a:p>
            <a:pPr marL="400050" lvl="1" indent="0">
              <a:lnSpc>
                <a:spcPct val="130000"/>
              </a:lnSpc>
              <a:buClr>
                <a:srgbClr val="FF0000"/>
              </a:buClr>
              <a:buFont typeface="Wingdings" pitchFamily="2" charset="2"/>
              <a:buChar char="Ø"/>
            </a:pPr>
            <a:r>
              <a:rPr lang="zh-CN" altLang="en-US" sz="2400" dirty="0" smtClean="0">
                <a:ea typeface="楷体_GB2312" pitchFamily="49" charset="-122"/>
                <a:sym typeface="Wingdings 2" pitchFamily="18" charset="2"/>
              </a:rPr>
              <a:t>同业拆借市场是银行之间进行风险分担</a:t>
            </a:r>
            <a:r>
              <a:rPr lang="zh-CN" altLang="en-US" sz="2400" dirty="0" smtClean="0">
                <a:latin typeface="Times New Roman" pitchFamily="18" charset="0"/>
                <a:ea typeface="楷体_GB2312" pitchFamily="49" charset="-122"/>
                <a:cs typeface="Times New Roman" pitchFamily="18" charset="0"/>
                <a:sym typeface="Wingdings 2" pitchFamily="18" charset="2"/>
              </a:rPr>
              <a:t>（</a:t>
            </a:r>
            <a:r>
              <a:rPr lang="en-US" altLang="zh-CN" sz="2400" dirty="0" smtClean="0">
                <a:latin typeface="Times New Roman" pitchFamily="18" charset="0"/>
                <a:ea typeface="楷体_GB2312" pitchFamily="49" charset="-122"/>
                <a:cs typeface="Times New Roman" pitchFamily="18" charset="0"/>
                <a:sym typeface="Wingdings 2" pitchFamily="18" charset="2"/>
              </a:rPr>
              <a:t>risk sharing</a:t>
            </a:r>
            <a:r>
              <a:rPr lang="zh-CN" altLang="en-US" sz="2400" dirty="0" smtClean="0">
                <a:latin typeface="Times New Roman" pitchFamily="18" charset="0"/>
                <a:ea typeface="楷体_GB2312" pitchFamily="49" charset="-122"/>
                <a:cs typeface="Times New Roman" pitchFamily="18" charset="0"/>
                <a:sym typeface="Wingdings 2" pitchFamily="18" charset="2"/>
              </a:rPr>
              <a:t>）的重要渠道，但在极端时刻同业拆借市场可能导致银行之间的风险传染（</a:t>
            </a:r>
            <a:r>
              <a:rPr lang="en-US" altLang="zh-CN" sz="2400" dirty="0" smtClean="0">
                <a:latin typeface="Times New Roman" pitchFamily="18" charset="0"/>
                <a:ea typeface="楷体_GB2312" pitchFamily="49" charset="-122"/>
                <a:cs typeface="Times New Roman" pitchFamily="18" charset="0"/>
                <a:sym typeface="Wingdings 2" pitchFamily="18" charset="2"/>
              </a:rPr>
              <a:t>risk contagion</a:t>
            </a:r>
            <a:r>
              <a:rPr lang="zh-CN" altLang="en-US" sz="2400" dirty="0" smtClean="0">
                <a:latin typeface="Times New Roman" pitchFamily="18" charset="0"/>
                <a:ea typeface="楷体_GB2312" pitchFamily="49" charset="-122"/>
                <a:cs typeface="Times New Roman" pitchFamily="18" charset="0"/>
                <a:sym typeface="Wingdings 2" pitchFamily="18" charset="2"/>
              </a:rPr>
              <a:t>）。</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矩形 4"/>
          <p:cNvSpPr/>
          <p:nvPr/>
        </p:nvSpPr>
        <p:spPr>
          <a:xfrm>
            <a:off x="107504" y="188640"/>
            <a:ext cx="8856984" cy="4616648"/>
          </a:xfrm>
          <a:prstGeom prst="rect">
            <a:avLst/>
          </a:prstGeom>
        </p:spPr>
        <p:txBody>
          <a:bodyPr wrap="square">
            <a:spAutoFit/>
          </a:bodyPr>
          <a:lstStyle/>
          <a:p>
            <a:pPr>
              <a:lnSpc>
                <a:spcPct val="150000"/>
              </a:lnSpc>
              <a:buClr>
                <a:srgbClr val="0070C0"/>
              </a:buClr>
              <a:buFont typeface="Wingdings" pitchFamily="2" charset="2"/>
              <a:buChar char="ü"/>
            </a:pPr>
            <a:endParaRPr lang="en-US" altLang="zh-CN" sz="2800" dirty="0" smtClean="0">
              <a:solidFill>
                <a:srgbClr val="C00000"/>
              </a:solidFill>
              <a:latin typeface="Times New Roman" pitchFamily="18" charset="0"/>
              <a:ea typeface="楷体_GB2312" pitchFamily="49" charset="-122"/>
              <a:cs typeface="Times New Roman" pitchFamily="18" charset="0"/>
            </a:endParaRPr>
          </a:p>
          <a:p>
            <a:pPr>
              <a:lnSpc>
                <a:spcPct val="150000"/>
              </a:lnSpc>
              <a:buClr>
                <a:srgbClr val="0070C0"/>
              </a:buClr>
              <a:buFont typeface="Wingdings" pitchFamily="2" charset="2"/>
              <a:buChar char="ü"/>
            </a:pPr>
            <a:r>
              <a:rPr lang="en-US" altLang="zh-CN" sz="2800" dirty="0" smtClean="0">
                <a:solidFill>
                  <a:srgbClr val="C00000"/>
                </a:solidFill>
                <a:latin typeface="Times New Roman" pitchFamily="18" charset="0"/>
                <a:ea typeface="楷体_GB2312" pitchFamily="49" charset="-122"/>
                <a:cs typeface="Times New Roman" pitchFamily="18" charset="0"/>
              </a:rPr>
              <a:t>Shibor</a:t>
            </a:r>
            <a:r>
              <a:rPr lang="zh-CN" altLang="en-US" sz="2800" dirty="0" smtClean="0">
                <a:latin typeface="Times New Roman" pitchFamily="18" charset="0"/>
                <a:ea typeface="楷体_GB2312" pitchFamily="49" charset="-122"/>
                <a:cs typeface="Times New Roman" pitchFamily="18" charset="0"/>
              </a:rPr>
              <a:t>，又</a:t>
            </a:r>
            <a:r>
              <a:rPr lang="zh-CN" altLang="en-US" sz="2800" dirty="0" smtClean="0">
                <a:latin typeface="Times New Roman" pitchFamily="18" charset="0"/>
                <a:ea typeface="楷体_GB2312" pitchFamily="49" charset="-122"/>
                <a:cs typeface="Times New Roman" pitchFamily="18" charset="0"/>
              </a:rPr>
              <a:t>称“上海</a:t>
            </a:r>
            <a:r>
              <a:rPr lang="zh-CN" altLang="en-US" sz="2800" dirty="0" smtClean="0">
                <a:latin typeface="Times New Roman" pitchFamily="18" charset="0"/>
                <a:ea typeface="楷体_GB2312" pitchFamily="49" charset="-122"/>
                <a:cs typeface="Times New Roman" pitchFamily="18" charset="0"/>
              </a:rPr>
              <a:t>银行间同业拆放</a:t>
            </a:r>
            <a:r>
              <a:rPr lang="zh-CN" altLang="en-US" sz="2800" dirty="0" smtClean="0">
                <a:latin typeface="Times New Roman" pitchFamily="18" charset="0"/>
                <a:ea typeface="楷体_GB2312" pitchFamily="49" charset="-122"/>
                <a:cs typeface="Times New Roman" pitchFamily="18" charset="0"/>
              </a:rPr>
              <a:t>利率”（</a:t>
            </a:r>
            <a:r>
              <a:rPr lang="en-US" altLang="zh-CN" sz="2800" dirty="0" smtClean="0">
                <a:latin typeface="Times New Roman" pitchFamily="18" charset="0"/>
                <a:ea typeface="楷体_GB2312" pitchFamily="49" charset="-122"/>
                <a:cs typeface="Times New Roman" pitchFamily="18" charset="0"/>
              </a:rPr>
              <a:t>Shanghai Interbank Offered Rate</a:t>
            </a:r>
            <a:r>
              <a:rPr lang="zh-CN" altLang="en-US" sz="2800" dirty="0" smtClean="0">
                <a:latin typeface="Times New Roman" pitchFamily="18" charset="0"/>
                <a:ea typeface="楷体_GB2312" pitchFamily="49" charset="-122"/>
                <a:cs typeface="Times New Roman" pitchFamily="18" charset="0"/>
              </a:rPr>
              <a:t>），由信用等级较高的银行组成</a:t>
            </a:r>
            <a:r>
              <a:rPr lang="zh-CN" altLang="en-US" sz="2800" dirty="0" smtClean="0">
                <a:solidFill>
                  <a:srgbClr val="C00000"/>
                </a:solidFill>
                <a:latin typeface="Times New Roman" pitchFamily="18" charset="0"/>
                <a:ea typeface="楷体_GB2312" pitchFamily="49" charset="-122"/>
                <a:cs typeface="Times New Roman" pitchFamily="18" charset="0"/>
              </a:rPr>
              <a:t>报价团</a:t>
            </a:r>
            <a:r>
              <a:rPr lang="zh-CN" altLang="en-US" sz="2800" dirty="0" smtClean="0">
                <a:latin typeface="Times New Roman" pitchFamily="18" charset="0"/>
                <a:ea typeface="楷体_GB2312" pitchFamily="49" charset="-122"/>
                <a:cs typeface="Times New Roman" pitchFamily="18" charset="0"/>
              </a:rPr>
              <a:t>自主报出的人民币同业拆出利率计算确定的</a:t>
            </a:r>
            <a:r>
              <a:rPr lang="zh-CN" altLang="en-US" sz="2800" dirty="0" smtClean="0">
                <a:solidFill>
                  <a:srgbClr val="C00000"/>
                </a:solidFill>
                <a:latin typeface="Times New Roman" pitchFamily="18" charset="0"/>
                <a:ea typeface="楷体_GB2312" pitchFamily="49" charset="-122"/>
                <a:cs typeface="Times New Roman" pitchFamily="18" charset="0"/>
              </a:rPr>
              <a:t>算术平均利率</a:t>
            </a:r>
            <a:r>
              <a:rPr lang="zh-CN" altLang="en-US" sz="2800" dirty="0" smtClean="0">
                <a:latin typeface="Times New Roman" pitchFamily="18" charset="0"/>
                <a:ea typeface="楷体_GB2312" pitchFamily="49" charset="-122"/>
                <a:cs typeface="Times New Roman" pitchFamily="18" charset="0"/>
              </a:rPr>
              <a:t>，是单利、无担保、批发性利率。目前，对社会公布的</a:t>
            </a:r>
            <a:r>
              <a:rPr lang="en-US" altLang="zh-CN" sz="2800" dirty="0" smtClean="0">
                <a:latin typeface="Times New Roman" pitchFamily="18" charset="0"/>
                <a:ea typeface="楷体_GB2312" pitchFamily="49" charset="-122"/>
                <a:cs typeface="Times New Roman" pitchFamily="18" charset="0"/>
              </a:rPr>
              <a:t>Shibor</a:t>
            </a:r>
            <a:r>
              <a:rPr lang="zh-CN" altLang="en-US" sz="2800" dirty="0" smtClean="0">
                <a:latin typeface="Times New Roman" pitchFamily="18" charset="0"/>
                <a:ea typeface="楷体_GB2312" pitchFamily="49" charset="-122"/>
                <a:cs typeface="Times New Roman" pitchFamily="18" charset="0"/>
              </a:rPr>
              <a:t>品种包括</a:t>
            </a:r>
            <a:r>
              <a:rPr lang="zh-CN" altLang="en-US" sz="2800" dirty="0" smtClean="0">
                <a:solidFill>
                  <a:srgbClr val="FF0000"/>
                </a:solidFill>
                <a:latin typeface="Times New Roman" pitchFamily="18" charset="0"/>
                <a:ea typeface="楷体_GB2312" pitchFamily="49" charset="-122"/>
                <a:cs typeface="Times New Roman" pitchFamily="18" charset="0"/>
              </a:rPr>
              <a:t>隔夜、</a:t>
            </a:r>
            <a:r>
              <a:rPr lang="en-US" altLang="zh-CN" sz="2800" dirty="0" smtClean="0">
                <a:solidFill>
                  <a:srgbClr val="FF0000"/>
                </a:solidFill>
                <a:latin typeface="Times New Roman" pitchFamily="18" charset="0"/>
                <a:ea typeface="楷体_GB2312" pitchFamily="49" charset="-122"/>
                <a:cs typeface="Times New Roman" pitchFamily="18" charset="0"/>
              </a:rPr>
              <a:t>1</a:t>
            </a:r>
            <a:r>
              <a:rPr lang="zh-CN" altLang="en-US" sz="2800" dirty="0" smtClean="0">
                <a:solidFill>
                  <a:srgbClr val="FF0000"/>
                </a:solidFill>
                <a:latin typeface="Times New Roman" pitchFamily="18" charset="0"/>
                <a:ea typeface="楷体_GB2312" pitchFamily="49" charset="-122"/>
                <a:cs typeface="Times New Roman" pitchFamily="18" charset="0"/>
              </a:rPr>
              <a:t>周、</a:t>
            </a:r>
            <a:r>
              <a:rPr lang="en-US" altLang="zh-CN" sz="2800" dirty="0" smtClean="0">
                <a:solidFill>
                  <a:srgbClr val="FF0000"/>
                </a:solidFill>
                <a:latin typeface="Times New Roman" pitchFamily="18" charset="0"/>
                <a:ea typeface="楷体_GB2312" pitchFamily="49" charset="-122"/>
                <a:cs typeface="Times New Roman" pitchFamily="18" charset="0"/>
              </a:rPr>
              <a:t>2</a:t>
            </a:r>
            <a:r>
              <a:rPr lang="zh-CN" altLang="en-US" sz="2800" dirty="0" smtClean="0">
                <a:solidFill>
                  <a:srgbClr val="FF0000"/>
                </a:solidFill>
                <a:latin typeface="Times New Roman" pitchFamily="18" charset="0"/>
                <a:ea typeface="楷体_GB2312" pitchFamily="49" charset="-122"/>
                <a:cs typeface="Times New Roman" pitchFamily="18" charset="0"/>
              </a:rPr>
              <a:t>周、</a:t>
            </a:r>
            <a:r>
              <a:rPr lang="en-US" altLang="zh-CN" sz="2800" dirty="0" smtClean="0">
                <a:solidFill>
                  <a:srgbClr val="FF0000"/>
                </a:solidFill>
                <a:latin typeface="Times New Roman" pitchFamily="18" charset="0"/>
                <a:ea typeface="楷体_GB2312" pitchFamily="49" charset="-122"/>
                <a:cs typeface="Times New Roman" pitchFamily="18" charset="0"/>
              </a:rPr>
              <a:t>1</a:t>
            </a:r>
            <a:r>
              <a:rPr lang="zh-CN" altLang="en-US" sz="2800" dirty="0" smtClean="0">
                <a:solidFill>
                  <a:srgbClr val="FF0000"/>
                </a:solidFill>
                <a:latin typeface="Times New Roman" pitchFamily="18" charset="0"/>
                <a:ea typeface="楷体_GB2312" pitchFamily="49" charset="-122"/>
                <a:cs typeface="Times New Roman" pitchFamily="18" charset="0"/>
              </a:rPr>
              <a:t>个月、</a:t>
            </a:r>
            <a:r>
              <a:rPr lang="en-US" altLang="zh-CN" sz="2800" dirty="0" smtClean="0">
                <a:solidFill>
                  <a:srgbClr val="FF0000"/>
                </a:solidFill>
                <a:latin typeface="Times New Roman" pitchFamily="18" charset="0"/>
                <a:ea typeface="楷体_GB2312" pitchFamily="49" charset="-122"/>
                <a:cs typeface="Times New Roman" pitchFamily="18" charset="0"/>
              </a:rPr>
              <a:t>3</a:t>
            </a:r>
            <a:r>
              <a:rPr lang="zh-CN" altLang="en-US" sz="2800" dirty="0" smtClean="0">
                <a:solidFill>
                  <a:srgbClr val="FF0000"/>
                </a:solidFill>
                <a:latin typeface="Times New Roman" pitchFamily="18" charset="0"/>
                <a:ea typeface="楷体_GB2312" pitchFamily="49" charset="-122"/>
                <a:cs typeface="Times New Roman" pitchFamily="18" charset="0"/>
              </a:rPr>
              <a:t>个月、</a:t>
            </a:r>
            <a:r>
              <a:rPr lang="en-US" altLang="zh-CN" sz="2800" dirty="0" smtClean="0">
                <a:solidFill>
                  <a:srgbClr val="FF0000"/>
                </a:solidFill>
                <a:latin typeface="Times New Roman" pitchFamily="18" charset="0"/>
                <a:ea typeface="楷体_GB2312" pitchFamily="49" charset="-122"/>
                <a:cs typeface="Times New Roman" pitchFamily="18" charset="0"/>
              </a:rPr>
              <a:t>6</a:t>
            </a:r>
            <a:r>
              <a:rPr lang="zh-CN" altLang="en-US" sz="2800" dirty="0" smtClean="0">
                <a:solidFill>
                  <a:srgbClr val="FF0000"/>
                </a:solidFill>
                <a:latin typeface="Times New Roman" pitchFamily="18" charset="0"/>
                <a:ea typeface="楷体_GB2312" pitchFamily="49" charset="-122"/>
                <a:cs typeface="Times New Roman" pitchFamily="18" charset="0"/>
              </a:rPr>
              <a:t>个月、</a:t>
            </a:r>
            <a:r>
              <a:rPr lang="en-US" altLang="zh-CN" sz="2800" dirty="0" smtClean="0">
                <a:solidFill>
                  <a:srgbClr val="FF0000"/>
                </a:solidFill>
                <a:latin typeface="Times New Roman" pitchFamily="18" charset="0"/>
                <a:ea typeface="楷体_GB2312" pitchFamily="49" charset="-122"/>
                <a:cs typeface="Times New Roman" pitchFamily="18" charset="0"/>
              </a:rPr>
              <a:t>9</a:t>
            </a:r>
            <a:r>
              <a:rPr lang="zh-CN" altLang="en-US" sz="2800" dirty="0" smtClean="0">
                <a:solidFill>
                  <a:srgbClr val="FF0000"/>
                </a:solidFill>
                <a:latin typeface="Times New Roman" pitchFamily="18" charset="0"/>
                <a:ea typeface="楷体_GB2312" pitchFamily="49" charset="-122"/>
                <a:cs typeface="Times New Roman" pitchFamily="18" charset="0"/>
              </a:rPr>
              <a:t>个月及</a:t>
            </a:r>
            <a:r>
              <a:rPr lang="en-US" altLang="zh-CN" sz="2800" dirty="0" smtClean="0">
                <a:solidFill>
                  <a:srgbClr val="FF0000"/>
                </a:solidFill>
                <a:latin typeface="Times New Roman" pitchFamily="18" charset="0"/>
                <a:ea typeface="楷体_GB2312" pitchFamily="49" charset="-122"/>
                <a:cs typeface="Times New Roman" pitchFamily="18" charset="0"/>
              </a:rPr>
              <a:t>1</a:t>
            </a:r>
            <a:r>
              <a:rPr lang="zh-CN" altLang="en-US" sz="2800" dirty="0" smtClean="0">
                <a:solidFill>
                  <a:srgbClr val="FF0000"/>
                </a:solidFill>
                <a:latin typeface="Times New Roman" pitchFamily="18" charset="0"/>
                <a:ea typeface="楷体_GB2312" pitchFamily="49" charset="-122"/>
                <a:cs typeface="Times New Roman" pitchFamily="18" charset="0"/>
              </a:rPr>
              <a:t>年</a:t>
            </a:r>
            <a:r>
              <a:rPr lang="zh-CN" altLang="en-US" sz="2800" dirty="0" smtClean="0">
                <a:latin typeface="Times New Roman" pitchFamily="18" charset="0"/>
                <a:ea typeface="楷体_GB2312" pitchFamily="49" charset="-122"/>
                <a:cs typeface="Times New Roman" pitchFamily="18" charset="0"/>
              </a:rPr>
              <a:t>。</a:t>
            </a:r>
            <a:endParaRPr lang="en-US" altLang="zh-CN" sz="2800" i="1"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cs typeface="Times New Roman" pitchFamily="18" charset="0"/>
            </a:endParaRPr>
          </a:p>
        </p:txBody>
      </p:sp>
      <p:sp>
        <p:nvSpPr>
          <p:cNvPr id="3" name="矩形 2"/>
          <p:cNvSpPr/>
          <p:nvPr/>
        </p:nvSpPr>
        <p:spPr>
          <a:xfrm>
            <a:off x="107504" y="188640"/>
            <a:ext cx="2654894" cy="584775"/>
          </a:xfrm>
          <a:prstGeom prst="rect">
            <a:avLst/>
          </a:prstGeom>
        </p:spPr>
        <p:txBody>
          <a:bodyPr wrap="none">
            <a:spAutoFit/>
          </a:bodyPr>
          <a:lstStyle/>
          <a:p>
            <a:pPr>
              <a:buNone/>
            </a:pPr>
            <a:r>
              <a:rPr lang="en-US" altLang="zh-CN" sz="3200" b="1"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en-US" altLang="zh-CN" sz="3200" b="1" dirty="0" smtClean="0">
                <a:latin typeface="Times New Roman" pitchFamily="18" charset="0"/>
                <a:ea typeface="楷体_GB2312" pitchFamily="49" charset="-122"/>
                <a:cs typeface="Times New Roman" pitchFamily="18" charset="0"/>
                <a:sym typeface="Wingdings 2" pitchFamily="18" charset="2"/>
              </a:rPr>
              <a:t>Shibor</a:t>
            </a:r>
            <a:r>
              <a:rPr lang="zh-CN" altLang="en-US" sz="3200" b="1" dirty="0" smtClean="0">
                <a:latin typeface="Times New Roman" pitchFamily="18" charset="0"/>
                <a:ea typeface="楷体_GB2312" pitchFamily="49" charset="-122"/>
                <a:cs typeface="Times New Roman" pitchFamily="18" charset="0"/>
                <a:sym typeface="Wingdings 2" pitchFamily="18" charset="2"/>
              </a:rPr>
              <a:t>利率</a:t>
            </a:r>
            <a:endParaRPr lang="en-US" altLang="zh-CN" sz="3200" b="1" dirty="0" smtClean="0">
              <a:latin typeface="Times New Roman" pitchFamily="18" charset="0"/>
              <a:ea typeface="楷体_GB2312" pitchFamily="49" charset="-122"/>
              <a:cs typeface="Times New Roman" pitchFamily="18" charset="0"/>
              <a:sym typeface="Wingdings 2" pitchFamily="18" charset="2"/>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14291"/>
            <a:ext cx="9144000" cy="4534831"/>
          </a:xfrm>
          <a:prstGeom prst="rect">
            <a:avLst/>
          </a:prstGeom>
        </p:spPr>
        <p:txBody>
          <a:bodyPr wrap="square">
            <a:spAutoFit/>
          </a:bodyPr>
          <a:lstStyle/>
          <a:p>
            <a:pPr>
              <a:lnSpc>
                <a:spcPct val="150000"/>
              </a:lnSpc>
              <a:buClr>
                <a:srgbClr val="0070C0"/>
              </a:buClr>
              <a:buFont typeface="Wingdings" pitchFamily="2" charset="2"/>
              <a:buChar char="ü"/>
            </a:pPr>
            <a:r>
              <a:rPr lang="en-US" altLang="zh-CN" sz="2800" dirty="0" smtClean="0">
                <a:latin typeface="Times New Roman" pitchFamily="18" charset="0"/>
                <a:ea typeface="楷体_GB2312" pitchFamily="49" charset="-122"/>
                <a:cs typeface="Times New Roman" pitchFamily="18" charset="0"/>
              </a:rPr>
              <a:t>Shibor</a:t>
            </a:r>
            <a:r>
              <a:rPr lang="zh-CN" altLang="en-US" sz="2800" dirty="0" smtClean="0">
                <a:latin typeface="Times New Roman" pitchFamily="18" charset="0"/>
                <a:ea typeface="楷体_GB2312" pitchFamily="49" charset="-122"/>
                <a:cs typeface="Times New Roman" pitchFamily="18" charset="0"/>
              </a:rPr>
              <a:t>报价银行团现由</a:t>
            </a:r>
            <a:r>
              <a:rPr lang="en-US" altLang="zh-CN" sz="2800" dirty="0" smtClean="0">
                <a:solidFill>
                  <a:srgbClr val="FF0000"/>
                </a:solidFill>
                <a:latin typeface="Times New Roman" pitchFamily="18" charset="0"/>
                <a:ea typeface="楷体_GB2312" pitchFamily="49" charset="-122"/>
                <a:cs typeface="Times New Roman" pitchFamily="18" charset="0"/>
              </a:rPr>
              <a:t>16</a:t>
            </a:r>
            <a:r>
              <a:rPr lang="zh-CN" altLang="en-US" sz="2800" dirty="0" smtClean="0">
                <a:solidFill>
                  <a:srgbClr val="FF0000"/>
                </a:solidFill>
                <a:latin typeface="Times New Roman" pitchFamily="18" charset="0"/>
                <a:ea typeface="楷体_GB2312" pitchFamily="49" charset="-122"/>
                <a:cs typeface="Times New Roman" pitchFamily="18" charset="0"/>
              </a:rPr>
              <a:t>家商业银行</a:t>
            </a:r>
            <a:r>
              <a:rPr lang="zh-CN" altLang="en-US" sz="2800" dirty="0" smtClean="0">
                <a:latin typeface="Times New Roman" pitchFamily="18" charset="0"/>
                <a:ea typeface="楷体_GB2312" pitchFamily="49" charset="-122"/>
                <a:cs typeface="Times New Roman" pitchFamily="18" charset="0"/>
              </a:rPr>
              <a:t>组成。报价银行是公开市场一级交易商或外汇市场做市商，在中国货币市场上人民币交易相对活跃、信息披露比较充分的银行。</a:t>
            </a:r>
            <a:endParaRPr lang="en-US" altLang="zh-CN" sz="2800" dirty="0" smtClean="0">
              <a:latin typeface="Times New Roman" pitchFamily="18" charset="0"/>
              <a:ea typeface="楷体_GB2312" pitchFamily="49" charset="-122"/>
              <a:cs typeface="Times New Roman" pitchFamily="18" charset="0"/>
            </a:endParaRPr>
          </a:p>
          <a:p>
            <a:pPr>
              <a:lnSpc>
                <a:spcPct val="150000"/>
              </a:lnSpc>
              <a:buClr>
                <a:srgbClr val="0070C0"/>
              </a:buClr>
              <a:buFont typeface="Wingdings" pitchFamily="2" charset="2"/>
              <a:buChar char="ü"/>
            </a:pPr>
            <a:r>
              <a:rPr lang="zh-CN" altLang="en-US" sz="2800" dirty="0" smtClean="0">
                <a:latin typeface="Times New Roman" pitchFamily="18" charset="0"/>
                <a:ea typeface="楷体_GB2312" pitchFamily="49" charset="-122"/>
                <a:cs typeface="Times New Roman" pitchFamily="18" charset="0"/>
              </a:rPr>
              <a:t>每个交易日根据各报价行的报价，剔除最高、最低各</a:t>
            </a:r>
            <a:r>
              <a:rPr lang="en-US" altLang="zh-CN" sz="2800" dirty="0" smtClean="0">
                <a:latin typeface="Times New Roman" pitchFamily="18" charset="0"/>
                <a:ea typeface="楷体_GB2312" pitchFamily="49" charset="-122"/>
                <a:cs typeface="Times New Roman" pitchFamily="18" charset="0"/>
              </a:rPr>
              <a:t>2</a:t>
            </a:r>
            <a:r>
              <a:rPr lang="zh-CN" altLang="en-US" sz="2800" dirty="0" smtClean="0">
                <a:latin typeface="Times New Roman" pitchFamily="18" charset="0"/>
                <a:ea typeface="楷体_GB2312" pitchFamily="49" charset="-122"/>
                <a:cs typeface="Times New Roman" pitchFamily="18" charset="0"/>
              </a:rPr>
              <a:t>家报价，对其余报价进行算术平均计算后，得出每一期限品种的</a:t>
            </a:r>
            <a:r>
              <a:rPr lang="en-US" altLang="zh-CN" sz="2800" dirty="0" smtClean="0">
                <a:latin typeface="Times New Roman" pitchFamily="18" charset="0"/>
                <a:ea typeface="楷体_GB2312" pitchFamily="49" charset="-122"/>
                <a:cs typeface="Times New Roman" pitchFamily="18" charset="0"/>
              </a:rPr>
              <a:t>Shibor</a:t>
            </a:r>
            <a:r>
              <a:rPr lang="zh-CN" altLang="en-US" sz="2800" dirty="0" smtClean="0">
                <a:latin typeface="Times New Roman" pitchFamily="18" charset="0"/>
                <a:ea typeface="楷体_GB2312" pitchFamily="49" charset="-122"/>
                <a:cs typeface="Times New Roman" pitchFamily="18" charset="0"/>
              </a:rPr>
              <a:t>，并于</a:t>
            </a:r>
            <a:r>
              <a:rPr lang="en-US" altLang="zh-CN" sz="2800" dirty="0" smtClean="0">
                <a:solidFill>
                  <a:srgbClr val="FF0000"/>
                </a:solidFill>
                <a:latin typeface="Times New Roman" pitchFamily="18" charset="0"/>
                <a:ea typeface="楷体_GB2312" pitchFamily="49" charset="-122"/>
                <a:cs typeface="Times New Roman" pitchFamily="18" charset="0"/>
              </a:rPr>
              <a:t>11:30</a:t>
            </a:r>
            <a:r>
              <a:rPr lang="zh-CN" altLang="en-US" sz="2800" dirty="0" smtClean="0">
                <a:latin typeface="Times New Roman" pitchFamily="18" charset="0"/>
                <a:ea typeface="楷体_GB2312" pitchFamily="49" charset="-122"/>
                <a:cs typeface="Times New Roman" pitchFamily="18" charset="0"/>
              </a:rPr>
              <a:t>对外发布。</a:t>
            </a:r>
            <a:r>
              <a:rPr lang="zh-CN" altLang="en-US" sz="2800" dirty="0" smtClean="0">
                <a:solidFill>
                  <a:srgbClr val="C00000"/>
                </a:solidFill>
                <a:latin typeface="Times New Roman" pitchFamily="18" charset="0"/>
                <a:ea typeface="楷体_GB2312" pitchFamily="49" charset="-122"/>
                <a:cs typeface="Times New Roman" pitchFamily="18" charset="0"/>
              </a:rPr>
              <a:t>从</a:t>
            </a:r>
            <a:r>
              <a:rPr lang="en-US" altLang="zh-CN" sz="2800" dirty="0" smtClean="0">
                <a:solidFill>
                  <a:srgbClr val="C00000"/>
                </a:solidFill>
                <a:latin typeface="Times New Roman" pitchFamily="18" charset="0"/>
                <a:ea typeface="楷体_GB2312" pitchFamily="49" charset="-122"/>
                <a:cs typeface="Times New Roman" pitchFamily="18" charset="0"/>
              </a:rPr>
              <a:t>2007</a:t>
            </a:r>
            <a:r>
              <a:rPr lang="zh-CN" altLang="en-US" sz="2800" dirty="0" smtClean="0">
                <a:solidFill>
                  <a:srgbClr val="C00000"/>
                </a:solidFill>
                <a:latin typeface="Times New Roman" pitchFamily="18" charset="0"/>
                <a:ea typeface="楷体_GB2312" pitchFamily="49" charset="-122"/>
                <a:cs typeface="Times New Roman" pitchFamily="18" charset="0"/>
              </a:rPr>
              <a:t>年</a:t>
            </a:r>
            <a:r>
              <a:rPr lang="en-US" altLang="zh-CN" sz="2800" dirty="0" smtClean="0">
                <a:solidFill>
                  <a:srgbClr val="C00000"/>
                </a:solidFill>
                <a:latin typeface="Times New Roman" pitchFamily="18" charset="0"/>
                <a:ea typeface="楷体_GB2312" pitchFamily="49" charset="-122"/>
                <a:cs typeface="Times New Roman" pitchFamily="18" charset="0"/>
              </a:rPr>
              <a:t>1</a:t>
            </a:r>
            <a:r>
              <a:rPr lang="zh-CN" altLang="en-US" sz="2800" dirty="0" smtClean="0">
                <a:solidFill>
                  <a:srgbClr val="C00000"/>
                </a:solidFill>
                <a:latin typeface="Times New Roman" pitchFamily="18" charset="0"/>
                <a:ea typeface="楷体_GB2312" pitchFamily="49" charset="-122"/>
                <a:cs typeface="Times New Roman" pitchFamily="18" charset="0"/>
              </a:rPr>
              <a:t>月</a:t>
            </a:r>
            <a:r>
              <a:rPr lang="en-US" altLang="zh-CN" sz="2800" dirty="0" smtClean="0">
                <a:solidFill>
                  <a:srgbClr val="C00000"/>
                </a:solidFill>
                <a:latin typeface="Times New Roman" pitchFamily="18" charset="0"/>
                <a:ea typeface="楷体_GB2312" pitchFamily="49" charset="-122"/>
                <a:cs typeface="Times New Roman" pitchFamily="18" charset="0"/>
              </a:rPr>
              <a:t>4</a:t>
            </a:r>
            <a:r>
              <a:rPr lang="zh-CN" altLang="en-US" sz="2800" dirty="0" smtClean="0">
                <a:solidFill>
                  <a:srgbClr val="C00000"/>
                </a:solidFill>
                <a:latin typeface="Times New Roman" pitchFamily="18" charset="0"/>
                <a:ea typeface="楷体_GB2312" pitchFamily="49" charset="-122"/>
                <a:cs typeface="Times New Roman" pitchFamily="18" charset="0"/>
              </a:rPr>
              <a:t>日才有数据。</a:t>
            </a:r>
            <a:endParaRPr lang="en-US" altLang="zh-CN" sz="2800" dirty="0" smtClean="0">
              <a:solidFill>
                <a:srgbClr val="C00000"/>
              </a:solidFill>
              <a:latin typeface="Times New Roman" pitchFamily="18" charset="0"/>
              <a:ea typeface="楷体_GB2312"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3"/>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826" name="Picture 2"/>
          <p:cNvPicPr>
            <a:picLocks noChangeAspect="1" noChangeArrowheads="1"/>
          </p:cNvPicPr>
          <p:nvPr/>
        </p:nvPicPr>
        <p:blipFill>
          <a:blip r:embed="rId2" cstate="print"/>
          <a:srcRect/>
          <a:stretch>
            <a:fillRect/>
          </a:stretch>
        </p:blipFill>
        <p:spPr bwMode="auto">
          <a:xfrm>
            <a:off x="0" y="0"/>
            <a:ext cx="9144096" cy="6858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8229600" cy="927100"/>
          </a:xfrm>
        </p:spPr>
        <p:txBody>
          <a:bodyPr/>
          <a:lstStyle/>
          <a:p>
            <a:r>
              <a:rPr lang="zh-CN" altLang="en-US" sz="3600" dirty="0" smtClean="0">
                <a:latin typeface="Times New Roman" pitchFamily="18" charset="0"/>
                <a:ea typeface="隶书" pitchFamily="49" charset="-122"/>
                <a:cs typeface="Times New Roman" pitchFamily="18" charset="0"/>
              </a:rPr>
              <a:t>四、回购协议市场</a:t>
            </a:r>
            <a:r>
              <a:rPr lang="en-US" altLang="zh-CN" dirty="0" smtClean="0">
                <a:latin typeface="Times New Roman" pitchFamily="18" charset="0"/>
                <a:ea typeface="隶书" pitchFamily="49" charset="-122"/>
                <a:cs typeface="Times New Roman" pitchFamily="18" charset="0"/>
              </a:rPr>
              <a:t/>
            </a:r>
            <a:br>
              <a:rPr lang="en-US" altLang="zh-CN" dirty="0" smtClean="0">
                <a:latin typeface="Times New Roman" pitchFamily="18" charset="0"/>
                <a:ea typeface="隶书" pitchFamily="49" charset="-122"/>
                <a:cs typeface="Times New Roman" pitchFamily="18" charset="0"/>
              </a:rPr>
            </a:br>
            <a:r>
              <a:rPr lang="en-US" altLang="zh-CN" sz="2400" dirty="0">
                <a:latin typeface="Times New Roman" pitchFamily="18" charset="0"/>
                <a:ea typeface="华文新魏" pitchFamily="2" charset="-122"/>
                <a:cs typeface="Times New Roman" pitchFamily="18" charset="0"/>
              </a:rPr>
              <a:t>(</a:t>
            </a:r>
            <a:r>
              <a:rPr lang="en-US" altLang="zh-CN" sz="2400" dirty="0" smtClean="0">
                <a:latin typeface="Times New Roman" pitchFamily="18" charset="0"/>
                <a:ea typeface="华文新魏" pitchFamily="2" charset="-122"/>
                <a:cs typeface="Times New Roman" pitchFamily="18" charset="0"/>
              </a:rPr>
              <a:t>Repurchase  Agreement Market)</a:t>
            </a:r>
            <a:endParaRPr lang="zh-CN" altLang="en-US" sz="2400" dirty="0" smtClean="0">
              <a:latin typeface="Times New Roman" pitchFamily="18" charset="0"/>
              <a:ea typeface="华文新魏" pitchFamily="2" charset="-122"/>
              <a:cs typeface="Times New Roman" pitchFamily="18" charset="0"/>
            </a:endParaRPr>
          </a:p>
        </p:txBody>
      </p:sp>
      <p:sp>
        <p:nvSpPr>
          <p:cNvPr id="3" name="内容占位符 2"/>
          <p:cNvSpPr>
            <a:spLocks noGrp="1"/>
          </p:cNvSpPr>
          <p:nvPr>
            <p:ph idx="1"/>
          </p:nvPr>
        </p:nvSpPr>
        <p:spPr>
          <a:xfrm>
            <a:off x="179512" y="908720"/>
            <a:ext cx="8964488" cy="4525963"/>
          </a:xfrm>
        </p:spPr>
        <p:txBody>
          <a:bodyPr/>
          <a:lstStyle/>
          <a:p>
            <a:pPr marL="400050" lvl="1" indent="0">
              <a:lnSpc>
                <a:spcPct val="150000"/>
              </a:lnSpc>
              <a:buClr>
                <a:srgbClr val="FF0000"/>
              </a:buClr>
              <a:buFont typeface="Wingdings" pitchFamily="2" charset="2"/>
              <a:buChar char="Ø"/>
            </a:pPr>
            <a:r>
              <a:rPr lang="zh-CN" altLang="en-US" sz="2400" dirty="0" smtClean="0">
                <a:latin typeface="华文新魏" pitchFamily="2" charset="-122"/>
                <a:ea typeface="华文新魏" pitchFamily="2" charset="-122"/>
                <a:sym typeface="Wingdings 2" pitchFamily="18" charset="2"/>
              </a:rPr>
              <a:t>回购协议市场</a:t>
            </a:r>
            <a:r>
              <a:rPr lang="zh-CN" altLang="en-US" sz="2400" dirty="0" smtClean="0">
                <a:latin typeface="楷体_GB2312" pitchFamily="49" charset="-122"/>
                <a:ea typeface="楷体_GB2312" pitchFamily="49" charset="-122"/>
                <a:sym typeface="Wingdings 2" pitchFamily="18" charset="2"/>
              </a:rPr>
              <a:t>就是指通过</a:t>
            </a:r>
            <a:r>
              <a:rPr lang="zh-CN" altLang="en-US" sz="2400" b="1" u="sng" dirty="0" smtClean="0">
                <a:solidFill>
                  <a:srgbClr val="00B0F0"/>
                </a:solidFill>
                <a:latin typeface="楷体_GB2312" pitchFamily="49" charset="-122"/>
                <a:ea typeface="楷体_GB2312" pitchFamily="49" charset="-122"/>
                <a:sym typeface="Wingdings 2" pitchFamily="18" charset="2"/>
              </a:rPr>
              <a:t>回购协议</a:t>
            </a:r>
            <a:r>
              <a:rPr lang="zh-CN" altLang="en-US" sz="2400" dirty="0" smtClean="0">
                <a:latin typeface="楷体_GB2312" pitchFamily="49" charset="-122"/>
                <a:ea typeface="楷体_GB2312" pitchFamily="49" charset="-122"/>
                <a:sym typeface="Wingdings 2" pitchFamily="18" charset="2"/>
              </a:rPr>
              <a:t>进行</a:t>
            </a:r>
            <a:r>
              <a:rPr lang="zh-CN" altLang="en-US" sz="2400" b="1" u="sng" dirty="0" smtClean="0">
                <a:solidFill>
                  <a:srgbClr val="00B0F0"/>
                </a:solidFill>
                <a:latin typeface="楷体_GB2312" pitchFamily="49" charset="-122"/>
                <a:ea typeface="楷体_GB2312" pitchFamily="49" charset="-122"/>
                <a:sym typeface="Wingdings 2" pitchFamily="18" charset="2"/>
              </a:rPr>
              <a:t>短期资金融通</a:t>
            </a:r>
            <a:r>
              <a:rPr lang="zh-CN" altLang="en-US" sz="2400" dirty="0" smtClean="0">
                <a:latin typeface="楷体_GB2312" pitchFamily="49" charset="-122"/>
                <a:ea typeface="楷体_GB2312" pitchFamily="49" charset="-122"/>
                <a:sym typeface="Wingdings 2" pitchFamily="18" charset="2"/>
              </a:rPr>
              <a:t>的市场。</a:t>
            </a:r>
            <a:endParaRPr lang="en-US" altLang="zh-CN" sz="2400" dirty="0" smtClean="0">
              <a:latin typeface="楷体_GB2312" pitchFamily="49" charset="-122"/>
              <a:ea typeface="楷体_GB2312" pitchFamily="49" charset="-122"/>
              <a:sym typeface="Wingdings 2" pitchFamily="18" charset="2"/>
            </a:endParaRPr>
          </a:p>
          <a:p>
            <a:pPr marL="400050" lvl="1" indent="0">
              <a:lnSpc>
                <a:spcPct val="150000"/>
              </a:lnSpc>
              <a:buClr>
                <a:srgbClr val="FF0000"/>
              </a:buClr>
              <a:buFont typeface="Wingdings" pitchFamily="2" charset="2"/>
              <a:buChar char="Ø"/>
            </a:pPr>
            <a:r>
              <a:rPr lang="zh-CN" altLang="en-US" sz="2400" dirty="0" smtClean="0">
                <a:latin typeface="华文新魏" pitchFamily="2" charset="-122"/>
                <a:ea typeface="华文新魏" pitchFamily="2" charset="-122"/>
                <a:sym typeface="Wingdings 2" pitchFamily="18" charset="2"/>
              </a:rPr>
              <a:t>回</a:t>
            </a:r>
            <a:r>
              <a:rPr lang="zh-CN" altLang="en-US" sz="2400" dirty="0" smtClean="0">
                <a:latin typeface="华文新魏" pitchFamily="2" charset="-122"/>
                <a:ea typeface="华文新魏" pitchFamily="2" charset="-122"/>
                <a:sym typeface="Wingdings 2" pitchFamily="18" charset="2"/>
              </a:rPr>
              <a:t>购协议</a:t>
            </a:r>
            <a:r>
              <a:rPr lang="zh-CN" altLang="en-US" sz="2400" dirty="0" smtClean="0">
                <a:ea typeface="楷体_GB2312" pitchFamily="49" charset="-122"/>
                <a:sym typeface="Wingdings 2" pitchFamily="18" charset="2"/>
              </a:rPr>
              <a:t>也称再回购协议，指的是商业银行在出售证券等金融资产时签订协议，约定在一定期限后按原定价格或约定价格购回所卖证券，以获得即时可用</a:t>
            </a:r>
            <a:r>
              <a:rPr lang="zh-CN" altLang="en-US" sz="2400" dirty="0" smtClean="0">
                <a:ea typeface="楷体_GB2312" pitchFamily="49" charset="-122"/>
                <a:sym typeface="Wingdings 2" pitchFamily="18" charset="2"/>
              </a:rPr>
              <a:t>资金。协议</a:t>
            </a:r>
            <a:r>
              <a:rPr lang="zh-CN" altLang="en-US" sz="2400" dirty="0" smtClean="0">
                <a:ea typeface="楷体_GB2312" pitchFamily="49" charset="-122"/>
                <a:sym typeface="Wingdings 2" pitchFamily="18" charset="2"/>
              </a:rPr>
              <a:t>期满时，再以即时可用资金作相反交易。</a:t>
            </a:r>
            <a:endParaRPr lang="en-US" altLang="zh-CN" sz="2400" dirty="0" smtClean="0">
              <a:ea typeface="楷体_GB2312" pitchFamily="49" charset="-122"/>
              <a:sym typeface="Wingdings 2" pitchFamily="18" charset="2"/>
            </a:endParaRPr>
          </a:p>
          <a:p>
            <a:pPr marL="400050" lvl="1" indent="0">
              <a:lnSpc>
                <a:spcPct val="150000"/>
              </a:lnSpc>
              <a:buClr>
                <a:srgbClr val="FF0000"/>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回购本质上是抵押</a:t>
            </a:r>
            <a:r>
              <a:rPr lang="zh-CN" altLang="en-US" sz="2400" dirty="0" smtClean="0">
                <a:latin typeface="楷体_GB2312" pitchFamily="49" charset="-122"/>
                <a:ea typeface="楷体_GB2312" pitchFamily="49" charset="-122"/>
                <a:sym typeface="Wingdings 2" pitchFamily="18" charset="2"/>
              </a:rPr>
              <a:t>贷款。因此，其</a:t>
            </a:r>
            <a:r>
              <a:rPr lang="zh-CN" altLang="en-US" sz="2400" dirty="0" smtClean="0">
                <a:latin typeface="楷体_GB2312" pitchFamily="49" charset="-122"/>
                <a:ea typeface="楷体_GB2312" pitchFamily="49" charset="-122"/>
                <a:sym typeface="Wingdings 2" pitchFamily="18" charset="2"/>
              </a:rPr>
              <a:t>门槛要比同业拆借低得多，加之其期限也非常灵活，因此回购市场的交易量高于同业拆借市场。</a:t>
            </a:r>
            <a:endParaRPr lang="en-US" altLang="zh-CN" sz="2400" dirty="0" smtClean="0">
              <a:latin typeface="楷体_GB2312" pitchFamily="49" charset="-122"/>
              <a:ea typeface="楷体_GB2312" pitchFamily="49" charset="-122"/>
              <a:sym typeface="Wingdings 2" pitchFamily="18" charset="2"/>
            </a:endParaRPr>
          </a:p>
          <a:p>
            <a:pPr marL="400050" lvl="1" indent="0">
              <a:buClr>
                <a:srgbClr val="FF0000"/>
              </a:buClr>
              <a:buNone/>
            </a:pPr>
            <a:endParaRPr lang="en-US" altLang="zh-CN" dirty="0" smtClean="0">
              <a:ea typeface="楷体_GB2312" pitchFamily="49" charset="-122"/>
              <a:sym typeface="Wingdings 2" pitchFamily="18" charset="2"/>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714356"/>
            <a:ext cx="928694" cy="707886"/>
          </a:xfrm>
          <a:prstGeom prst="rect">
            <a:avLst/>
          </a:prstGeom>
          <a:noFill/>
        </p:spPr>
        <p:txBody>
          <a:bodyPr wrap="square" rtlCol="0">
            <a:spAutoFit/>
          </a:bodyPr>
          <a:lstStyle/>
          <a:p>
            <a:r>
              <a:rPr lang="en-US" altLang="zh-CN" sz="4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a:t>
            </a:r>
            <a:endParaRPr lang="zh-CN" altLang="en-US"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cxnSp>
        <p:nvCxnSpPr>
          <p:cNvPr id="6" name="直接箭头连接符 5"/>
          <p:cNvCxnSpPr/>
          <p:nvPr/>
        </p:nvCxnSpPr>
        <p:spPr bwMode="auto">
          <a:xfrm>
            <a:off x="1428728" y="928670"/>
            <a:ext cx="2428892" cy="1588"/>
          </a:xfrm>
          <a:prstGeom prst="straightConnector1">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5"/>
          </a:lnRef>
          <a:fillRef idx="0">
            <a:schemeClr val="accent5"/>
          </a:fillRef>
          <a:effectRef idx="2">
            <a:schemeClr val="accent5"/>
          </a:effectRef>
          <a:fontRef idx="minor">
            <a:schemeClr val="tx1"/>
          </a:fontRef>
        </p:style>
      </p:cxnSp>
      <p:cxnSp>
        <p:nvCxnSpPr>
          <p:cNvPr id="8" name="直接箭头连接符 7"/>
          <p:cNvCxnSpPr/>
          <p:nvPr/>
        </p:nvCxnSpPr>
        <p:spPr bwMode="auto">
          <a:xfrm rot="10800000">
            <a:off x="1428728" y="1214422"/>
            <a:ext cx="2428892" cy="1588"/>
          </a:xfrm>
          <a:prstGeom prst="straightConnector1">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3857620" y="642918"/>
            <a:ext cx="928694" cy="707886"/>
          </a:xfrm>
          <a:prstGeom prst="rect">
            <a:avLst/>
          </a:prstGeom>
          <a:noFill/>
        </p:spPr>
        <p:txBody>
          <a:bodyPr wrap="square" rtlCol="0">
            <a:spAutoFit/>
          </a:bodyPr>
          <a:lstStyle/>
          <a:p>
            <a:r>
              <a:rPr lang="en-US" altLang="zh-CN" sz="4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a:t>
            </a:r>
            <a:endParaRPr lang="zh-CN" altLang="en-US"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2" name="TextBox 11"/>
          <p:cNvSpPr txBox="1"/>
          <p:nvPr/>
        </p:nvSpPr>
        <p:spPr>
          <a:xfrm>
            <a:off x="2143108" y="357166"/>
            <a:ext cx="1008609" cy="584775"/>
          </a:xfrm>
          <a:prstGeom prst="rect">
            <a:avLst/>
          </a:prstGeom>
          <a:noFill/>
        </p:spPr>
        <p:txBody>
          <a:bodyPr wrap="none" rtlCol="0">
            <a:spAutoFit/>
          </a:bodyPr>
          <a:lstStyle/>
          <a:p>
            <a:r>
              <a:rPr lang="zh-CN" altLang="en-US" sz="3200" b="1" dirty="0" smtClean="0">
                <a:effectLst>
                  <a:outerShdw blurRad="38100" dist="38100" dir="2700000" algn="tl">
                    <a:srgbClr val="000000">
                      <a:alpha val="43137"/>
                    </a:srgbClr>
                  </a:outerShdw>
                </a:effectLst>
                <a:latin typeface="微软雅黑" pitchFamily="34" charset="-122"/>
                <a:ea typeface="微软雅黑" pitchFamily="34" charset="-122"/>
              </a:rPr>
              <a:t>证券</a:t>
            </a:r>
            <a:endParaRPr lang="zh-CN" altLang="en-US" sz="3200"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3" name="TextBox 12"/>
          <p:cNvSpPr txBox="1"/>
          <p:nvPr/>
        </p:nvSpPr>
        <p:spPr>
          <a:xfrm>
            <a:off x="2214546" y="1214422"/>
            <a:ext cx="1005403" cy="584775"/>
          </a:xfrm>
          <a:prstGeom prst="rect">
            <a:avLst/>
          </a:prstGeom>
          <a:noFill/>
        </p:spPr>
        <p:txBody>
          <a:bodyPr wrap="none" rtlCol="0">
            <a:spAutoFit/>
          </a:bodyPr>
          <a:lstStyle/>
          <a:p>
            <a:r>
              <a:rPr lang="zh-CN" altLang="en-US" sz="3200" b="1" dirty="0" smtClean="0">
                <a:effectLst>
                  <a:outerShdw blurRad="38100" dist="38100" dir="2700000" algn="tl">
                    <a:srgbClr val="000000">
                      <a:alpha val="43137"/>
                    </a:srgbClr>
                  </a:outerShdw>
                </a:effectLst>
                <a:latin typeface="微软雅黑" pitchFamily="34" charset="-122"/>
                <a:ea typeface="微软雅黑" pitchFamily="34" charset="-122"/>
              </a:rPr>
              <a:t>资金</a:t>
            </a:r>
          </a:p>
        </p:txBody>
      </p:sp>
      <p:sp>
        <p:nvSpPr>
          <p:cNvPr id="14" name="TextBox 13"/>
          <p:cNvSpPr txBox="1"/>
          <p:nvPr/>
        </p:nvSpPr>
        <p:spPr>
          <a:xfrm>
            <a:off x="785786" y="2214554"/>
            <a:ext cx="928694" cy="707886"/>
          </a:xfrm>
          <a:prstGeom prst="rect">
            <a:avLst/>
          </a:prstGeom>
          <a:noFill/>
        </p:spPr>
        <p:txBody>
          <a:bodyPr wrap="square" rtlCol="0">
            <a:spAutoFit/>
          </a:bodyPr>
          <a:lstStyle/>
          <a:p>
            <a:r>
              <a:rPr lang="en-US" altLang="zh-CN" sz="4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a:t>
            </a:r>
            <a:endParaRPr lang="zh-CN" altLang="en-US"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cxnSp>
        <p:nvCxnSpPr>
          <p:cNvPr id="15" name="直接箭头连接符 14"/>
          <p:cNvCxnSpPr/>
          <p:nvPr/>
        </p:nvCxnSpPr>
        <p:spPr bwMode="auto">
          <a:xfrm>
            <a:off x="1428728" y="2428868"/>
            <a:ext cx="2428892" cy="1588"/>
          </a:xfrm>
          <a:prstGeom prst="straightConnector1">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6" name="直接箭头连接符 15"/>
          <p:cNvCxnSpPr/>
          <p:nvPr/>
        </p:nvCxnSpPr>
        <p:spPr bwMode="auto">
          <a:xfrm rot="10800000">
            <a:off x="1428728" y="2714620"/>
            <a:ext cx="2428892" cy="1588"/>
          </a:xfrm>
          <a:prstGeom prst="straightConnector1">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5"/>
          </a:lnRef>
          <a:fillRef idx="0">
            <a:schemeClr val="accent5"/>
          </a:fillRef>
          <a:effectRef idx="2">
            <a:schemeClr val="accent5"/>
          </a:effectRef>
          <a:fontRef idx="minor">
            <a:schemeClr val="tx1"/>
          </a:fontRef>
        </p:style>
      </p:cxnSp>
      <p:sp>
        <p:nvSpPr>
          <p:cNvPr id="17" name="TextBox 16"/>
          <p:cNvSpPr txBox="1"/>
          <p:nvPr/>
        </p:nvSpPr>
        <p:spPr>
          <a:xfrm>
            <a:off x="3857620" y="2143116"/>
            <a:ext cx="928694" cy="707886"/>
          </a:xfrm>
          <a:prstGeom prst="rect">
            <a:avLst/>
          </a:prstGeom>
          <a:noFill/>
        </p:spPr>
        <p:txBody>
          <a:bodyPr wrap="square" rtlCol="0">
            <a:spAutoFit/>
          </a:bodyPr>
          <a:lstStyle/>
          <a:p>
            <a:r>
              <a:rPr lang="en-US" altLang="zh-CN" sz="4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a:t>
            </a:r>
            <a:endParaRPr lang="zh-CN" altLang="en-US"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8" name="TextBox 17"/>
          <p:cNvSpPr txBox="1"/>
          <p:nvPr/>
        </p:nvSpPr>
        <p:spPr>
          <a:xfrm>
            <a:off x="2214546" y="1928802"/>
            <a:ext cx="1005403" cy="584775"/>
          </a:xfrm>
          <a:prstGeom prst="rect">
            <a:avLst/>
          </a:prstGeom>
          <a:noFill/>
        </p:spPr>
        <p:txBody>
          <a:bodyPr wrap="none" rtlCol="0">
            <a:spAutoFit/>
          </a:bodyPr>
          <a:lstStyle/>
          <a:p>
            <a:r>
              <a:rPr lang="zh-CN" altLang="en-US" sz="3200" b="1" dirty="0" smtClean="0">
                <a:effectLst>
                  <a:outerShdw blurRad="38100" dist="38100" dir="2700000" algn="tl">
                    <a:srgbClr val="000000">
                      <a:alpha val="43137"/>
                    </a:srgbClr>
                  </a:outerShdw>
                </a:effectLst>
                <a:latin typeface="微软雅黑" pitchFamily="34" charset="-122"/>
                <a:ea typeface="微软雅黑" pitchFamily="34" charset="-122"/>
              </a:rPr>
              <a:t>资金</a:t>
            </a:r>
          </a:p>
        </p:txBody>
      </p:sp>
      <p:sp>
        <p:nvSpPr>
          <p:cNvPr id="19" name="TextBox 18"/>
          <p:cNvSpPr txBox="1"/>
          <p:nvPr/>
        </p:nvSpPr>
        <p:spPr>
          <a:xfrm>
            <a:off x="2214546" y="2714620"/>
            <a:ext cx="1005403" cy="584775"/>
          </a:xfrm>
          <a:prstGeom prst="rect">
            <a:avLst/>
          </a:prstGeom>
          <a:noFill/>
        </p:spPr>
        <p:txBody>
          <a:bodyPr wrap="square" rtlCol="0">
            <a:spAutoFit/>
          </a:bodyPr>
          <a:lstStyle/>
          <a:p>
            <a:r>
              <a:rPr lang="zh-CN" altLang="en-US" sz="3200" b="1" dirty="0" smtClean="0">
                <a:effectLst>
                  <a:outerShdw blurRad="38100" dist="38100" dir="2700000" algn="tl">
                    <a:srgbClr val="000000">
                      <a:alpha val="43137"/>
                    </a:srgbClr>
                  </a:outerShdw>
                </a:effectLst>
                <a:latin typeface="微软雅黑" pitchFamily="34" charset="-122"/>
                <a:ea typeface="微软雅黑" pitchFamily="34" charset="-122"/>
              </a:rPr>
              <a:t>证券</a:t>
            </a:r>
          </a:p>
        </p:txBody>
      </p:sp>
      <p:sp>
        <p:nvSpPr>
          <p:cNvPr id="20" name="圆角矩形 19"/>
          <p:cNvSpPr/>
          <p:nvPr/>
        </p:nvSpPr>
        <p:spPr bwMode="auto">
          <a:xfrm>
            <a:off x="357158" y="357166"/>
            <a:ext cx="1357322" cy="3071834"/>
          </a:xfrm>
          <a:prstGeom prst="roundRect">
            <a:avLst/>
          </a:prstGeom>
          <a:noFill/>
          <a:ln w="3810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1" name="圆角矩形 20"/>
          <p:cNvSpPr/>
          <p:nvPr/>
        </p:nvSpPr>
        <p:spPr bwMode="auto">
          <a:xfrm>
            <a:off x="3428992" y="357166"/>
            <a:ext cx="1357322" cy="3071834"/>
          </a:xfrm>
          <a:prstGeom prst="roundRect">
            <a:avLst/>
          </a:prstGeom>
          <a:noFill/>
          <a:ln w="3810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2" name="上箭头 21"/>
          <p:cNvSpPr/>
          <p:nvPr/>
        </p:nvSpPr>
        <p:spPr bwMode="auto">
          <a:xfrm>
            <a:off x="785786" y="3429000"/>
            <a:ext cx="428628" cy="714380"/>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3" name="上箭头 22"/>
          <p:cNvSpPr/>
          <p:nvPr/>
        </p:nvSpPr>
        <p:spPr bwMode="auto">
          <a:xfrm>
            <a:off x="3929058" y="3429000"/>
            <a:ext cx="428628" cy="714380"/>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142844" y="4286256"/>
            <a:ext cx="1826141" cy="584775"/>
          </a:xfrm>
          <a:prstGeom prst="rect">
            <a:avLst/>
          </a:prstGeom>
          <a:noFill/>
        </p:spPr>
        <p:txBody>
          <a:bodyPr wrap="none" rtlCol="0">
            <a:spAutoFit/>
          </a:bodyPr>
          <a:lstStyle/>
          <a:p>
            <a:r>
              <a:rPr lang="zh-CN" altLang="en-US" sz="3200" b="1" dirty="0" smtClean="0">
                <a:effectLst>
                  <a:outerShdw blurRad="38100" dist="38100" dir="2700000" algn="tl">
                    <a:srgbClr val="000000">
                      <a:alpha val="43137"/>
                    </a:srgbClr>
                  </a:outerShdw>
                </a:effectLst>
                <a:latin typeface="微软雅黑" pitchFamily="34" charset="-122"/>
                <a:ea typeface="微软雅黑" pitchFamily="34" charset="-122"/>
              </a:rPr>
              <a:t>正回购方</a:t>
            </a:r>
          </a:p>
        </p:txBody>
      </p:sp>
      <p:sp>
        <p:nvSpPr>
          <p:cNvPr id="25" name="TextBox 24"/>
          <p:cNvSpPr txBox="1"/>
          <p:nvPr/>
        </p:nvSpPr>
        <p:spPr>
          <a:xfrm>
            <a:off x="3357554" y="4286256"/>
            <a:ext cx="1826141" cy="584775"/>
          </a:xfrm>
          <a:prstGeom prst="rect">
            <a:avLst/>
          </a:prstGeom>
          <a:noFill/>
        </p:spPr>
        <p:txBody>
          <a:bodyPr wrap="none" rtlCol="0">
            <a:spAutoFit/>
          </a:bodyPr>
          <a:lstStyle/>
          <a:p>
            <a:r>
              <a:rPr lang="zh-CN" altLang="en-US" sz="3200" b="1" dirty="0" smtClean="0">
                <a:effectLst>
                  <a:outerShdw blurRad="38100" dist="38100" dir="2700000" algn="tl">
                    <a:srgbClr val="000000">
                      <a:alpha val="43137"/>
                    </a:srgbClr>
                  </a:outerShdw>
                </a:effectLst>
                <a:latin typeface="微软雅黑" pitchFamily="34" charset="-122"/>
                <a:ea typeface="微软雅黑" pitchFamily="34" charset="-122"/>
              </a:rPr>
              <a:t>逆回购方</a:t>
            </a:r>
          </a:p>
        </p:txBody>
      </p:sp>
      <p:cxnSp>
        <p:nvCxnSpPr>
          <p:cNvPr id="27" name="直接箭头连接符 26"/>
          <p:cNvCxnSpPr/>
          <p:nvPr/>
        </p:nvCxnSpPr>
        <p:spPr bwMode="auto">
          <a:xfrm rot="10800000" flipV="1">
            <a:off x="4643438" y="1000107"/>
            <a:ext cx="1000132" cy="1"/>
          </a:xfrm>
          <a:prstGeom prst="straightConnector1">
            <a:avLst/>
          </a:prstGeom>
          <a:ln>
            <a:prstDash val="sysDash"/>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29" name="直接箭头连接符 28"/>
          <p:cNvCxnSpPr/>
          <p:nvPr/>
        </p:nvCxnSpPr>
        <p:spPr bwMode="auto">
          <a:xfrm rot="10800000" flipV="1">
            <a:off x="4643438" y="2571744"/>
            <a:ext cx="1000132" cy="1"/>
          </a:xfrm>
          <a:prstGeom prst="straightConnector1">
            <a:avLst/>
          </a:prstGeom>
          <a:ln>
            <a:prstDash val="sysDash"/>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30" name="TextBox 29"/>
          <p:cNvSpPr txBox="1"/>
          <p:nvPr/>
        </p:nvSpPr>
        <p:spPr>
          <a:xfrm>
            <a:off x="5786446" y="785794"/>
            <a:ext cx="2031325" cy="461665"/>
          </a:xfrm>
          <a:prstGeom prst="rect">
            <a:avLst/>
          </a:prstGeom>
          <a:noFill/>
        </p:spPr>
        <p:txBody>
          <a:bodyPr wrap="none" rtlCol="0">
            <a:spAutoFit/>
          </a:bodyPr>
          <a:lstStyle/>
          <a:p>
            <a:r>
              <a:rPr lang="zh-CN" altLang="en-US" sz="2400" dirty="0" smtClean="0">
                <a:solidFill>
                  <a:srgbClr val="FF0000"/>
                </a:solidFill>
                <a:latin typeface="华文新魏" pitchFamily="2" charset="-122"/>
                <a:ea typeface="华文新魏" pitchFamily="2" charset="-122"/>
              </a:rPr>
              <a:t>签订协议时刻</a:t>
            </a:r>
          </a:p>
        </p:txBody>
      </p:sp>
      <p:sp>
        <p:nvSpPr>
          <p:cNvPr id="31" name="TextBox 30"/>
          <p:cNvSpPr txBox="1"/>
          <p:nvPr/>
        </p:nvSpPr>
        <p:spPr>
          <a:xfrm>
            <a:off x="5786446" y="2357430"/>
            <a:ext cx="1415772" cy="461665"/>
          </a:xfrm>
          <a:prstGeom prst="rect">
            <a:avLst/>
          </a:prstGeom>
          <a:noFill/>
        </p:spPr>
        <p:txBody>
          <a:bodyPr wrap="none" rtlCol="0">
            <a:spAutoFit/>
          </a:bodyPr>
          <a:lstStyle/>
          <a:p>
            <a:r>
              <a:rPr lang="zh-CN" altLang="en-US" sz="2400" dirty="0" smtClean="0">
                <a:solidFill>
                  <a:srgbClr val="FF0000"/>
                </a:solidFill>
                <a:latin typeface="华文新魏" pitchFamily="2" charset="-122"/>
                <a:ea typeface="华文新魏" pitchFamily="2" charset="-122"/>
              </a:rPr>
              <a:t>到期时刻</a:t>
            </a:r>
            <a:endParaRPr lang="zh-CN" altLang="en-US" sz="2400" dirty="0">
              <a:solidFill>
                <a:srgbClr val="FF0000"/>
              </a:solidFill>
              <a:latin typeface="华文新魏" pitchFamily="2" charset="-122"/>
              <a:ea typeface="华文新魏" pitchFamily="2" charset="-122"/>
            </a:endParaRPr>
          </a:p>
        </p:txBody>
      </p:sp>
      <p:sp>
        <p:nvSpPr>
          <p:cNvPr id="32" name="TextBox 31"/>
          <p:cNvSpPr txBox="1"/>
          <p:nvPr/>
        </p:nvSpPr>
        <p:spPr>
          <a:xfrm>
            <a:off x="5039544" y="2924944"/>
            <a:ext cx="4104456" cy="3416320"/>
          </a:xfrm>
          <a:prstGeom prst="rect">
            <a:avLst/>
          </a:prstGeom>
          <a:solidFill>
            <a:srgbClr val="FFFFFF"/>
          </a:solidFill>
        </p:spPr>
        <p:txBody>
          <a:bodyPr wrap="square" rtlCol="0">
            <a:spAutoFit/>
          </a:bodyPr>
          <a:lstStyle/>
          <a:p>
            <a:pPr>
              <a:buFont typeface="Wingdings" pitchFamily="2" charset="2"/>
              <a:buChar char="Ø"/>
            </a:pPr>
            <a:r>
              <a:rPr lang="zh-CN" altLang="en-US" sz="2400" dirty="0" smtClean="0">
                <a:latin typeface="楷体_GB2312" pitchFamily="49" charset="-122"/>
                <a:ea typeface="楷体_GB2312" pitchFamily="49" charset="-122"/>
              </a:rPr>
              <a:t>正回购方为融资方（类似于证券的卖方），逆回购方为融券方（类似于证券的买方）；</a:t>
            </a:r>
            <a:endParaRPr lang="en-US" altLang="zh-CN" sz="2400" dirty="0" smtClean="0">
              <a:latin typeface="楷体_GB2312" pitchFamily="49" charset="-122"/>
              <a:ea typeface="楷体_GB2312" pitchFamily="49" charset="-122"/>
            </a:endParaRPr>
          </a:p>
          <a:p>
            <a:pPr>
              <a:buFont typeface="Wingdings" pitchFamily="2" charset="2"/>
              <a:buChar char="Ø"/>
            </a:pPr>
            <a:r>
              <a:rPr lang="zh-CN" altLang="en-US" sz="2400" dirty="0" smtClean="0">
                <a:latin typeface="楷体_GB2312" pitchFamily="49" charset="-122"/>
                <a:ea typeface="楷体_GB2312" pitchFamily="49" charset="-122"/>
              </a:rPr>
              <a:t>正回购方主动发起的协议为正回购协议；逆回购方主动发起的协议为逆回购协议；</a:t>
            </a:r>
            <a:endParaRPr lang="en-US" altLang="zh-CN" sz="2400" dirty="0" smtClean="0">
              <a:latin typeface="楷体_GB2312" pitchFamily="49" charset="-122"/>
              <a:ea typeface="楷体_GB2312" pitchFamily="49" charset="-122"/>
            </a:endParaRPr>
          </a:p>
          <a:p>
            <a:pPr>
              <a:buFont typeface="Wingdings" pitchFamily="2" charset="2"/>
              <a:buChar char="Ø"/>
            </a:pPr>
            <a:r>
              <a:rPr lang="zh-CN" altLang="en-US" sz="2400" dirty="0" smtClean="0">
                <a:latin typeface="楷体_GB2312" pitchFamily="49" charset="-122"/>
                <a:ea typeface="楷体_GB2312" pitchFamily="49" charset="-122"/>
              </a:rPr>
              <a:t>考虑中央银行作为正回购方、逆回购方对货币政策的影响。</a:t>
            </a:r>
            <a:endParaRPr lang="zh-CN" altLang="en-US" sz="2400"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20688"/>
            <a:ext cx="9036496" cy="4525963"/>
          </a:xfrm>
        </p:spPr>
        <p:txBody>
          <a:bodyPr/>
          <a:lstStyle/>
          <a:p>
            <a:pPr marL="0" indent="0">
              <a:lnSpc>
                <a:spcPct val="150000"/>
              </a:lnSpc>
              <a:buNone/>
            </a:pPr>
            <a:r>
              <a:rPr lang="en-US" altLang="zh-CN" b="1" dirty="0" smtClean="0">
                <a:solidFill>
                  <a:srgbClr val="0070C0"/>
                </a:solidFill>
                <a:latin typeface="Times New Roman" pitchFamily="18" charset="0"/>
                <a:ea typeface="Tahoma" pitchFamily="34" charset="0"/>
                <a:cs typeface="Times New Roman" pitchFamily="18" charset="0"/>
                <a:sym typeface="Wingdings 2" pitchFamily="18" charset="2"/>
              </a:rPr>
              <a:t>1</a:t>
            </a:r>
            <a:r>
              <a:rPr lang="zh-CN" altLang="en-US" b="1" dirty="0" smtClean="0">
                <a:solidFill>
                  <a:srgbClr val="0070C0"/>
                </a:solidFill>
                <a:latin typeface="Times New Roman" pitchFamily="18" charset="0"/>
                <a:ea typeface="楷体_GB2312" pitchFamily="49" charset="-122"/>
                <a:cs typeface="Times New Roman" pitchFamily="18" charset="0"/>
                <a:sym typeface="Wingdings 2" pitchFamily="18" charset="2"/>
              </a:rPr>
              <a:t>、</a:t>
            </a:r>
            <a:r>
              <a:rPr lang="zh-CN" altLang="en-US" b="1" dirty="0" smtClean="0">
                <a:solidFill>
                  <a:srgbClr val="0070C0"/>
                </a:solidFill>
                <a:latin typeface="Times New Roman" pitchFamily="18" charset="0"/>
                <a:ea typeface="楷体_GB2312" pitchFamily="49" charset="-122"/>
                <a:cs typeface="Times New Roman" pitchFamily="18" charset="0"/>
              </a:rPr>
              <a:t>资金融通与货币市场的产生</a:t>
            </a:r>
            <a:endParaRPr lang="en-US" altLang="zh-CN" b="1" dirty="0" smtClean="0">
              <a:solidFill>
                <a:srgbClr val="0070C0"/>
              </a:solidFill>
              <a:latin typeface="Times New Roman" pitchFamily="18" charset="0"/>
              <a:ea typeface="Tahoma" pitchFamily="34" charset="0"/>
              <a:cs typeface="Times New Roman" pitchFamily="18" charset="0"/>
            </a:endParaRPr>
          </a:p>
          <a:p>
            <a:pPr marL="0" indent="0">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Times New Roman" pitchFamily="18" charset="0"/>
                <a:ea typeface="楷体_GB2312" pitchFamily="49" charset="-122"/>
                <a:cs typeface="Times New Roman" pitchFamily="18" charset="0"/>
              </a:rPr>
              <a:t>随着社会化大生产和信用的广泛发展，资金融通日益活跃，货币市场迅速发展起来。</a:t>
            </a:r>
            <a:endParaRPr lang="en-US" altLang="zh-CN" sz="2800" dirty="0" smtClean="0">
              <a:latin typeface="Times New Roman" pitchFamily="18" charset="0"/>
              <a:ea typeface="楷体_GB2312" pitchFamily="49" charset="-122"/>
              <a:cs typeface="Times New Roman" pitchFamily="18" charset="0"/>
            </a:endParaRPr>
          </a:p>
          <a:p>
            <a:pPr marL="0" indent="0">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Times New Roman" pitchFamily="18" charset="0"/>
                <a:ea typeface="楷体_GB2312" pitchFamily="49" charset="-122"/>
                <a:cs typeface="Times New Roman" pitchFamily="18" charset="0"/>
              </a:rPr>
              <a:t>第二次世界大战前，货币市场的发展主要</a:t>
            </a:r>
            <a:r>
              <a:rPr lang="zh-CN" altLang="en-US" sz="2800" u="sng" dirty="0" smtClean="0">
                <a:solidFill>
                  <a:srgbClr val="0070C0"/>
                </a:solidFill>
                <a:latin typeface="Times New Roman" pitchFamily="18" charset="0"/>
                <a:ea typeface="楷体_GB2312" pitchFamily="49" charset="-122"/>
                <a:cs typeface="Times New Roman" pitchFamily="18" charset="0"/>
              </a:rPr>
              <a:t>以扩大金融与其他经济活动的联系面</a:t>
            </a:r>
            <a:r>
              <a:rPr lang="zh-CN" altLang="en-US" sz="2800" dirty="0" smtClean="0">
                <a:latin typeface="Times New Roman" pitchFamily="18" charset="0"/>
                <a:ea typeface="楷体_GB2312" pitchFamily="49" charset="-122"/>
                <a:cs typeface="Times New Roman" pitchFamily="18" charset="0"/>
              </a:rPr>
              <a:t>为特征。第二次世界大战后，特别是</a:t>
            </a:r>
            <a:r>
              <a:rPr lang="en-US" altLang="zh-CN" sz="2800" dirty="0" smtClean="0">
                <a:latin typeface="Times New Roman" pitchFamily="18" charset="0"/>
                <a:ea typeface="楷体_GB2312" pitchFamily="49" charset="-122"/>
                <a:cs typeface="Times New Roman" pitchFamily="18" charset="0"/>
              </a:rPr>
              <a:t>20</a:t>
            </a:r>
            <a:r>
              <a:rPr lang="zh-CN" altLang="en-US" sz="2800" dirty="0" smtClean="0">
                <a:latin typeface="Times New Roman" pitchFamily="18" charset="0"/>
                <a:ea typeface="楷体_GB2312" pitchFamily="49" charset="-122"/>
                <a:cs typeface="Times New Roman" pitchFamily="18" charset="0"/>
              </a:rPr>
              <a:t>世纪</a:t>
            </a:r>
            <a:r>
              <a:rPr lang="en-US" altLang="zh-CN" sz="2800" dirty="0" smtClean="0">
                <a:latin typeface="Times New Roman" pitchFamily="18" charset="0"/>
                <a:ea typeface="楷体_GB2312" pitchFamily="49" charset="-122"/>
                <a:cs typeface="Times New Roman" pitchFamily="18" charset="0"/>
              </a:rPr>
              <a:t>60</a:t>
            </a:r>
            <a:r>
              <a:rPr lang="zh-CN" altLang="en-US" sz="2800" dirty="0" smtClean="0">
                <a:latin typeface="Times New Roman" pitchFamily="18" charset="0"/>
                <a:ea typeface="楷体_GB2312" pitchFamily="49" charset="-122"/>
                <a:cs typeface="Times New Roman" pitchFamily="18" charset="0"/>
              </a:rPr>
              <a:t>年代以来，货币市场的发展则主要</a:t>
            </a:r>
            <a:r>
              <a:rPr lang="zh-CN" altLang="en-US" sz="2800" u="sng" dirty="0" smtClean="0">
                <a:solidFill>
                  <a:srgbClr val="0070C0"/>
                </a:solidFill>
                <a:latin typeface="Times New Roman" pitchFamily="18" charset="0"/>
                <a:ea typeface="楷体_GB2312" pitchFamily="49" charset="-122"/>
                <a:cs typeface="Times New Roman" pitchFamily="18" charset="0"/>
              </a:rPr>
              <a:t>以深化金融对其他经济活动的渗透</a:t>
            </a:r>
            <a:r>
              <a:rPr lang="zh-CN" altLang="en-US" sz="2800" dirty="0" smtClean="0">
                <a:latin typeface="Times New Roman" pitchFamily="18" charset="0"/>
                <a:ea typeface="楷体_GB2312" pitchFamily="49" charset="-122"/>
                <a:cs typeface="Times New Roman" pitchFamily="18" charset="0"/>
              </a:rPr>
              <a:t>为特征。这个特征通过一系列</a:t>
            </a:r>
            <a:r>
              <a:rPr lang="zh-CN" altLang="en-US" sz="2800" b="1" dirty="0" smtClean="0">
                <a:solidFill>
                  <a:srgbClr val="0070C0"/>
                </a:solidFill>
                <a:latin typeface="Times New Roman" pitchFamily="18" charset="0"/>
                <a:ea typeface="楷体_GB2312" pitchFamily="49" charset="-122"/>
                <a:cs typeface="Times New Roman" pitchFamily="18" charset="0"/>
              </a:rPr>
              <a:t>金融创新</a:t>
            </a:r>
            <a:r>
              <a:rPr lang="zh-CN" altLang="en-US" sz="2800" dirty="0" smtClean="0">
                <a:latin typeface="Times New Roman" pitchFamily="18" charset="0"/>
                <a:ea typeface="楷体_GB2312" pitchFamily="49" charset="-122"/>
                <a:cs typeface="Times New Roman" pitchFamily="18" charset="0"/>
              </a:rPr>
              <a:t>表现出来。</a:t>
            </a:r>
          </a:p>
          <a:p>
            <a:pPr marL="0" indent="0">
              <a:lnSpc>
                <a:spcPct val="150000"/>
              </a:lnSpc>
              <a:buNone/>
            </a:pPr>
            <a:endParaRPr lang="en-US" altLang="zh-CN" sz="2800" dirty="0" smtClean="0">
              <a:latin typeface="Times New Roman" pitchFamily="18" charset="0"/>
              <a:ea typeface="楷体_GB2312" pitchFamily="49" charset="-122"/>
              <a:cs typeface="Times New Roman" pitchFamily="18" charset="0"/>
            </a:endParaRPr>
          </a:p>
          <a:p>
            <a:pPr marL="800100" lvl="2" indent="0">
              <a:buClr>
                <a:srgbClr val="C00000"/>
              </a:buClr>
              <a:buFont typeface="Wingdings" pitchFamily="2" charset="2"/>
              <a:buChar char="Ø"/>
            </a:pPr>
            <a:endParaRPr lang="en-US" altLang="zh-CN" dirty="0" smtClean="0">
              <a:latin typeface="楷体" pitchFamily="49" charset="-122"/>
              <a:ea typeface="楷体"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92696"/>
            <a:ext cx="8712968" cy="4525963"/>
          </a:xfrm>
        </p:spPr>
        <p:txBody>
          <a:bodyPr/>
          <a:lstStyle/>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国库券是国家政府发行的期限在</a:t>
            </a:r>
            <a:r>
              <a:rPr lang="en-US" altLang="zh-CN" sz="2800" dirty="0" smtClean="0">
                <a:latin typeface="楷体_GB2312" pitchFamily="49" charset="-122"/>
                <a:ea typeface="楷体_GB2312" pitchFamily="49" charset="-122"/>
                <a:sym typeface="Wingdings 2" pitchFamily="18" charset="2"/>
              </a:rPr>
              <a:t>1</a:t>
            </a:r>
            <a:r>
              <a:rPr lang="zh-CN" altLang="en-US" sz="2800" dirty="0" smtClean="0">
                <a:latin typeface="楷体_GB2312" pitchFamily="49" charset="-122"/>
                <a:ea typeface="楷体_GB2312" pitchFamily="49" charset="-122"/>
                <a:sym typeface="Wingdings 2" pitchFamily="18" charset="2"/>
              </a:rPr>
              <a:t>年以内的短期债券。</a:t>
            </a:r>
            <a:endParaRPr lang="en-US" altLang="zh-CN" sz="2800"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Ø"/>
            </a:pPr>
            <a:r>
              <a:rPr lang="zh-CN" altLang="en-US" sz="2300" dirty="0" smtClean="0">
                <a:latin typeface="楷体_GB2312" pitchFamily="49" charset="-122"/>
                <a:ea typeface="楷体_GB2312" pitchFamily="49" charset="-122"/>
                <a:sym typeface="Wingdings 2" pitchFamily="18" charset="2"/>
              </a:rPr>
              <a:t>高安全性、高流动性是国库券的典型特征。</a:t>
            </a:r>
            <a:endParaRPr lang="en-US" altLang="zh-CN" sz="2300"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Ø"/>
            </a:pPr>
            <a:r>
              <a:rPr lang="zh-CN" altLang="en-US" sz="2300" dirty="0" smtClean="0">
                <a:latin typeface="楷体_GB2312" pitchFamily="49" charset="-122"/>
                <a:ea typeface="楷体_GB2312" pitchFamily="49" charset="-122"/>
                <a:sym typeface="Wingdings 2" pitchFamily="18" charset="2"/>
              </a:rPr>
              <a:t>投资者通常将国库券看做一种无风险债券。</a:t>
            </a:r>
            <a:r>
              <a:rPr lang="en-US" altLang="zh-CN" sz="2300" dirty="0" smtClean="0">
                <a:latin typeface="楷体_GB2312" pitchFamily="49" charset="-122"/>
                <a:ea typeface="楷体_GB2312" pitchFamily="49" charset="-122"/>
                <a:sym typeface="Wingdings 2" pitchFamily="18" charset="2"/>
              </a:rPr>
              <a:t>——</a:t>
            </a:r>
            <a:r>
              <a:rPr lang="zh-CN" altLang="en-US" sz="2300" dirty="0" smtClean="0">
                <a:latin typeface="楷体_GB2312" pitchFamily="49" charset="-122"/>
                <a:ea typeface="楷体_GB2312" pitchFamily="49" charset="-122"/>
                <a:sym typeface="Wingdings 2" pitchFamily="18" charset="2"/>
              </a:rPr>
              <a:t>无风险债券并不代表一点风险都没有，还面临市场风险。</a:t>
            </a:r>
            <a:endParaRPr lang="en-US" altLang="zh-CN" sz="2300"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Ø"/>
            </a:pPr>
            <a:r>
              <a:rPr lang="zh-CN" altLang="en-US" sz="2300" dirty="0" smtClean="0">
                <a:latin typeface="楷体_GB2312" pitchFamily="49" charset="-122"/>
                <a:ea typeface="楷体_GB2312" pitchFamily="49" charset="-122"/>
                <a:sym typeface="Wingdings 2" pitchFamily="18" charset="2"/>
              </a:rPr>
              <a:t>国库券市场包含发行市场和流通市场。</a:t>
            </a:r>
            <a:endParaRPr lang="en-US" altLang="zh-CN" sz="2300" dirty="0" smtClean="0">
              <a:latin typeface="楷体_GB2312" pitchFamily="49" charset="-122"/>
              <a:ea typeface="楷体_GB2312" pitchFamily="49" charset="-122"/>
              <a:sym typeface="Wingdings 2" pitchFamily="18" charset="2"/>
            </a:endParaRPr>
          </a:p>
          <a:p>
            <a:pPr>
              <a:buClr>
                <a:srgbClr val="FF0000"/>
              </a:buCl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国库券的功能</a:t>
            </a:r>
            <a:endParaRPr lang="en-US" altLang="zh-CN" sz="2800"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Ø"/>
            </a:pPr>
            <a:r>
              <a:rPr lang="zh-CN" altLang="en-US" sz="2300" dirty="0" smtClean="0">
                <a:latin typeface="楷体_GB2312" pitchFamily="49" charset="-122"/>
                <a:ea typeface="楷体_GB2312" pitchFamily="49" charset="-122"/>
              </a:rPr>
              <a:t>为政府部门融通短期资金，调节财政年度收支的暂时不平衡，弥补年度财政赤字（财政上半年支出大于收入，下半年收入大于支出）；</a:t>
            </a:r>
          </a:p>
          <a:p>
            <a:pPr lvl="2">
              <a:buClr>
                <a:srgbClr val="FF0000"/>
              </a:buClr>
              <a:buFont typeface="Wingdings" pitchFamily="2" charset="2"/>
              <a:buChar char="Ø"/>
            </a:pPr>
            <a:r>
              <a:rPr lang="zh-CN" altLang="en-US" sz="2300" dirty="0" smtClean="0">
                <a:latin typeface="楷体_GB2312" pitchFamily="49" charset="-122"/>
                <a:ea typeface="楷体_GB2312" pitchFamily="49" charset="-122"/>
              </a:rPr>
              <a:t>滚动发行国库券，政府可以获得低息、长期的资金来源用以弥补年度的财政赤字；</a:t>
            </a:r>
            <a:r>
              <a:rPr lang="en-US" altLang="zh-CN" sz="2300" dirty="0" smtClean="0">
                <a:latin typeface="楷体_GB2312" pitchFamily="49" charset="-122"/>
                <a:ea typeface="楷体_GB2312" pitchFamily="49" charset="-122"/>
              </a:rPr>
              <a:t>——</a:t>
            </a:r>
            <a:r>
              <a:rPr lang="zh-CN" altLang="en-US" sz="2300" dirty="0" smtClean="0">
                <a:latin typeface="楷体_GB2312" pitchFamily="49" charset="-122"/>
                <a:ea typeface="楷体_GB2312" pitchFamily="49" charset="-122"/>
              </a:rPr>
              <a:t>可能面临期限错配风险</a:t>
            </a:r>
          </a:p>
          <a:p>
            <a:pPr lvl="2">
              <a:buClr>
                <a:srgbClr val="FF0000"/>
              </a:buClr>
              <a:buFont typeface="Wingdings" pitchFamily="2" charset="2"/>
              <a:buChar char="Ø"/>
            </a:pPr>
            <a:r>
              <a:rPr lang="zh-CN" altLang="en-US" sz="2300" dirty="0" smtClean="0">
                <a:latin typeface="楷体_GB2312" pitchFamily="49" charset="-122"/>
                <a:ea typeface="楷体_GB2312" pitchFamily="49" charset="-122"/>
              </a:rPr>
              <a:t>提供完整的收益率曲线</a:t>
            </a:r>
            <a:r>
              <a:rPr lang="en-US" altLang="zh-CN" sz="2300" dirty="0" smtClean="0">
                <a:latin typeface="楷体_GB2312" pitchFamily="49" charset="-122"/>
                <a:ea typeface="楷体_GB2312" pitchFamily="49" charset="-122"/>
              </a:rPr>
              <a:t>——</a:t>
            </a:r>
            <a:r>
              <a:rPr lang="zh-CN" altLang="en-US" sz="2300" dirty="0" smtClean="0">
                <a:latin typeface="楷体_GB2312" pitchFamily="49" charset="-122"/>
                <a:ea typeface="楷体_GB2312" pitchFamily="49" charset="-122"/>
              </a:rPr>
              <a:t>补充收益率曲线中短期利率品种</a:t>
            </a:r>
            <a:endParaRPr lang="en-US" altLang="zh-CN" sz="2300" dirty="0" smtClean="0">
              <a:latin typeface="楷体_GB2312" pitchFamily="49" charset="-122"/>
              <a:ea typeface="楷体_GB2312" pitchFamily="49" charset="-122"/>
            </a:endParaRPr>
          </a:p>
          <a:p>
            <a:pPr lvl="2">
              <a:buClr>
                <a:srgbClr val="FF0000"/>
              </a:buClr>
              <a:buFont typeface="Wingdings" pitchFamily="2" charset="2"/>
              <a:buChar char="Ø"/>
            </a:pPr>
            <a:r>
              <a:rPr lang="zh-CN" altLang="en-US" sz="2300" dirty="0" smtClean="0">
                <a:latin typeface="楷体_GB2312" pitchFamily="49" charset="-122"/>
                <a:ea typeface="楷体_GB2312" pitchFamily="49" charset="-122"/>
              </a:rPr>
              <a:t>为央行实施公开市场操作提供政策工具</a:t>
            </a:r>
            <a:r>
              <a:rPr lang="en-US" altLang="zh-CN" sz="2300" dirty="0" smtClean="0">
                <a:latin typeface="楷体_GB2312" pitchFamily="49" charset="-122"/>
                <a:ea typeface="楷体_GB2312" pitchFamily="49" charset="-122"/>
              </a:rPr>
              <a:t>——</a:t>
            </a:r>
            <a:r>
              <a:rPr lang="zh-CN" altLang="en-US" sz="2300" dirty="0" smtClean="0">
                <a:latin typeface="楷体_GB2312" pitchFamily="49" charset="-122"/>
                <a:ea typeface="楷体_GB2312" pitchFamily="49" charset="-122"/>
              </a:rPr>
              <a:t>中央银行为维持币值稳定，需要持有高安全性、高流动性证券。</a:t>
            </a:r>
          </a:p>
          <a:p>
            <a:pPr>
              <a:buClr>
                <a:srgbClr val="FF0000"/>
              </a:buClr>
              <a:buNone/>
            </a:pPr>
            <a:endParaRPr lang="zh-CN" altLang="en-US" dirty="0"/>
          </a:p>
        </p:txBody>
      </p:sp>
      <p:sp>
        <p:nvSpPr>
          <p:cNvPr id="4" name="标题 1"/>
          <p:cNvSpPr>
            <a:spLocks noGrp="1"/>
          </p:cNvSpPr>
          <p:nvPr>
            <p:ph type="title"/>
          </p:nvPr>
        </p:nvSpPr>
        <p:spPr>
          <a:xfrm>
            <a:off x="0" y="0"/>
            <a:ext cx="8229600" cy="927100"/>
          </a:xfrm>
        </p:spPr>
        <p:txBody>
          <a:bodyPr/>
          <a:lstStyle/>
          <a:p>
            <a:r>
              <a:rPr lang="zh-CN" altLang="en-US" dirty="0" smtClean="0">
                <a:latin typeface="隶书" pitchFamily="49" charset="-122"/>
                <a:ea typeface="隶书" pitchFamily="49" charset="-122"/>
              </a:rPr>
              <a:t>五、国库券市场</a:t>
            </a:r>
            <a:endParaRPr lang="zh-CN" altLang="en-US" dirty="0" smtClean="0">
              <a:latin typeface="华文新魏" pitchFamily="2" charset="-122"/>
              <a:ea typeface="华文新魏" pitchFamily="2" charset="-122"/>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2"/>
          <p:cNvPicPr>
            <a:picLocks noChangeAspect="1" noChangeArrowheads="1"/>
          </p:cNvPicPr>
          <p:nvPr/>
        </p:nvPicPr>
        <p:blipFill>
          <a:blip r:embed="rId2" cstate="print"/>
          <a:srcRect/>
          <a:stretch>
            <a:fillRect/>
          </a:stretch>
        </p:blipFill>
        <p:spPr bwMode="auto">
          <a:xfrm>
            <a:off x="2919413" y="1571612"/>
            <a:ext cx="6224587" cy="2955925"/>
          </a:xfrm>
          <a:prstGeom prst="rect">
            <a:avLst/>
          </a:prstGeom>
          <a:noFill/>
          <a:ln w="9525">
            <a:noFill/>
            <a:miter lim="800000"/>
            <a:headEnd/>
            <a:tailEnd/>
          </a:ln>
        </p:spPr>
      </p:pic>
      <p:pic>
        <p:nvPicPr>
          <p:cNvPr id="5" name="Picture 2" descr="国库券 十圆"/>
          <p:cNvPicPr>
            <a:picLocks noChangeAspect="1" noChangeArrowheads="1"/>
          </p:cNvPicPr>
          <p:nvPr/>
        </p:nvPicPr>
        <p:blipFill>
          <a:blip r:embed="rId3" cstate="print"/>
          <a:srcRect/>
          <a:stretch>
            <a:fillRect/>
          </a:stretch>
        </p:blipFill>
        <p:spPr bwMode="auto">
          <a:xfrm>
            <a:off x="285720" y="1643050"/>
            <a:ext cx="2447925" cy="36734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4525963"/>
          </a:xfrm>
        </p:spPr>
        <p:txBody>
          <a:bodyPr/>
          <a:lstStyle/>
          <a:p>
            <a:pPr>
              <a:buClr>
                <a:srgbClr val="FF0000"/>
              </a:buClr>
              <a:buFont typeface="Wingdings" pitchFamily="2" charset="2"/>
              <a:buChar char="Ø"/>
            </a:pPr>
            <a:r>
              <a:rPr lang="zh-CN" altLang="en-US" sz="2800" dirty="0" smtClean="0">
                <a:latin typeface="楷体_GB2312" pitchFamily="49" charset="-122"/>
                <a:ea typeface="楷体_GB2312" pitchFamily="49" charset="-122"/>
                <a:sym typeface="Wingdings 2" pitchFamily="18" charset="2"/>
              </a:rPr>
              <a:t>国库券的发行</a:t>
            </a:r>
            <a:endParaRPr lang="en-US" altLang="zh-CN" sz="2800"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ü"/>
            </a:pPr>
            <a:r>
              <a:rPr lang="zh-CN" altLang="en-US" dirty="0" smtClean="0">
                <a:latin typeface="楷体_GB2312" pitchFamily="49" charset="-122"/>
                <a:ea typeface="楷体_GB2312" pitchFamily="49" charset="-122"/>
                <a:sym typeface="Wingdings 2" pitchFamily="18" charset="2"/>
              </a:rPr>
              <a:t>国库券通常采取</a:t>
            </a:r>
            <a:r>
              <a:rPr lang="zh-CN" altLang="en-US" b="1" dirty="0" smtClean="0">
                <a:solidFill>
                  <a:srgbClr val="FF0000"/>
                </a:solidFill>
                <a:latin typeface="楷体_GB2312" pitchFamily="49" charset="-122"/>
                <a:ea typeface="楷体_GB2312" pitchFamily="49" charset="-122"/>
                <a:sym typeface="Wingdings 2" pitchFamily="18" charset="2"/>
              </a:rPr>
              <a:t>贴现方式</a:t>
            </a:r>
            <a:r>
              <a:rPr lang="zh-CN" altLang="en-US" dirty="0" smtClean="0">
                <a:latin typeface="楷体_GB2312" pitchFamily="49" charset="-122"/>
                <a:ea typeface="楷体_GB2312" pitchFamily="49" charset="-122"/>
                <a:sym typeface="Wingdings 2" pitchFamily="18" charset="2"/>
              </a:rPr>
              <a:t>发行</a:t>
            </a:r>
            <a:r>
              <a:rPr lang="en-US" altLang="zh-CN" dirty="0" smtClean="0">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sym typeface="Wingdings 2" pitchFamily="18" charset="2"/>
              </a:rPr>
              <a:t>以低于国库券面值的价格向投资者发售国库券，到期后按面值偿付。</a:t>
            </a:r>
            <a:endParaRPr lang="en-US" altLang="zh-CN"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ü"/>
            </a:pPr>
            <a:r>
              <a:rPr lang="zh-CN" altLang="en-US" dirty="0" smtClean="0">
                <a:latin typeface="楷体_GB2312" pitchFamily="49" charset="-122"/>
                <a:ea typeface="楷体_GB2312" pitchFamily="49" charset="-122"/>
                <a:sym typeface="Wingdings 2" pitchFamily="18" charset="2"/>
              </a:rPr>
              <a:t>贴现利率：</a:t>
            </a:r>
            <a:endParaRPr lang="en-US" altLang="zh-CN"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ü"/>
            </a:pPr>
            <a:endParaRPr lang="en-US" altLang="zh-CN" b="1"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ü"/>
            </a:pPr>
            <a:endParaRPr lang="en-US" altLang="zh-CN" b="1"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ü"/>
            </a:pPr>
            <a:endParaRPr lang="en-US" altLang="zh-CN" b="1"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ü"/>
            </a:pPr>
            <a:r>
              <a:rPr lang="zh-CN" altLang="en-US" b="1" dirty="0" smtClean="0">
                <a:latin typeface="楷体_GB2312" pitchFamily="49" charset="-122"/>
                <a:ea typeface="楷体_GB2312" pitchFamily="49" charset="-122"/>
                <a:sym typeface="Wingdings 2" pitchFamily="18" charset="2"/>
              </a:rPr>
              <a:t>中央银行不能在发行市场（一级市场）购债</a:t>
            </a:r>
            <a:endParaRPr lang="en-US" altLang="zh-CN" b="1" dirty="0" smtClean="0">
              <a:latin typeface="楷体_GB2312" pitchFamily="49" charset="-122"/>
              <a:ea typeface="楷体_GB2312" pitchFamily="49" charset="-122"/>
              <a:sym typeface="Wingdings 2" pitchFamily="18" charset="2"/>
            </a:endParaRPr>
          </a:p>
          <a:p>
            <a:pPr lvl="3">
              <a:buClr>
                <a:srgbClr val="FF0000"/>
              </a:buClr>
              <a:buFont typeface="Arial" pitchFamily="34" charset="0"/>
              <a:buChar char="•"/>
            </a:pPr>
            <a:r>
              <a:rPr lang="zh-CN" altLang="en-US" dirty="0" smtClean="0">
                <a:latin typeface="楷体_GB2312" pitchFamily="49" charset="-122"/>
                <a:ea typeface="楷体_GB2312" pitchFamily="49" charset="-122"/>
                <a:sym typeface="Wingdings 2" pitchFamily="18" charset="2"/>
              </a:rPr>
              <a:t>中央银行在一级市场购债和二级市场购债的区别不在于是否投放基础货币，而在于是否让政府部门的发债接受市场的检验，避免财政预算软约束以及中央银行独立性遭受侵蚀。</a:t>
            </a:r>
            <a:endParaRPr lang="en-US" altLang="zh-CN" dirty="0" smtClean="0">
              <a:latin typeface="楷体_GB2312" pitchFamily="49" charset="-122"/>
              <a:ea typeface="楷体_GB2312" pitchFamily="49" charset="-122"/>
              <a:sym typeface="Wingdings 2" pitchFamily="18" charset="2"/>
            </a:endParaRPr>
          </a:p>
          <a:p>
            <a:pPr lvl="0">
              <a:buClr>
                <a:srgbClr val="FF0000"/>
              </a:buClr>
              <a:buFont typeface="Wingdings" pitchFamily="2" charset="2"/>
              <a:buChar char="Ø"/>
            </a:pPr>
            <a:r>
              <a:rPr lang="zh-CN" altLang="en-US" sz="2800" dirty="0" smtClean="0">
                <a:solidFill>
                  <a:srgbClr val="000000"/>
                </a:solidFill>
                <a:latin typeface="楷体_GB2312" pitchFamily="49" charset="-122"/>
                <a:ea typeface="楷体_GB2312" pitchFamily="49" charset="-122"/>
                <a:sym typeface="Wingdings 2" pitchFamily="18" charset="2"/>
              </a:rPr>
              <a:t>国库券的流通</a:t>
            </a:r>
            <a:endParaRPr lang="en-US" altLang="zh-CN" sz="2800" dirty="0" smtClean="0">
              <a:solidFill>
                <a:srgbClr val="000000"/>
              </a:solidFill>
              <a:latin typeface="楷体_GB2312" pitchFamily="49" charset="-122"/>
              <a:ea typeface="楷体_GB2312" pitchFamily="49" charset="-122"/>
              <a:sym typeface="Wingdings 2" pitchFamily="18" charset="2"/>
            </a:endParaRPr>
          </a:p>
          <a:p>
            <a:pPr lvl="2">
              <a:buClr>
                <a:srgbClr val="FF0000"/>
              </a:buClr>
              <a:buFont typeface="Wingdings" pitchFamily="2" charset="2"/>
              <a:buChar char="ü"/>
            </a:pPr>
            <a:r>
              <a:rPr lang="zh-CN" altLang="en-US" sz="2000" dirty="0" smtClean="0">
                <a:solidFill>
                  <a:srgbClr val="000000"/>
                </a:solidFill>
                <a:latin typeface="楷体_GB2312" pitchFamily="49" charset="-122"/>
                <a:ea typeface="楷体_GB2312" pitchFamily="49" charset="-122"/>
                <a:sym typeface="Wingdings 2" pitchFamily="18" charset="2"/>
              </a:rPr>
              <a:t>参与主体十分广泛，央行可参与。</a:t>
            </a:r>
            <a:r>
              <a:rPr lang="zh-CN" altLang="en-US" sz="2000" b="1" dirty="0" smtClean="0">
                <a:solidFill>
                  <a:srgbClr val="FF0000"/>
                </a:solidFill>
                <a:latin typeface="楷体_GB2312" pitchFamily="49" charset="-122"/>
                <a:ea typeface="楷体_GB2312" pitchFamily="49" charset="-122"/>
                <a:sym typeface="Wingdings 2" pitchFamily="18" charset="2"/>
              </a:rPr>
              <a:t>央行参与二级市场国库券的买卖是公开市场操作的一部分</a:t>
            </a:r>
            <a:r>
              <a:rPr lang="zh-CN" altLang="en-US" sz="2000" dirty="0" smtClean="0">
                <a:solidFill>
                  <a:srgbClr val="000000"/>
                </a:solidFill>
                <a:latin typeface="楷体_GB2312" pitchFamily="49" charset="-122"/>
                <a:ea typeface="楷体_GB2312" pitchFamily="49" charset="-122"/>
                <a:sym typeface="Wingdings 2" pitchFamily="18" charset="2"/>
              </a:rPr>
              <a:t>。</a:t>
            </a:r>
            <a:endParaRPr lang="en-US" altLang="zh-CN" sz="2000" dirty="0" smtClean="0">
              <a:solidFill>
                <a:srgbClr val="000000"/>
              </a:solidFill>
              <a:latin typeface="楷体_GB2312" pitchFamily="49" charset="-122"/>
              <a:ea typeface="楷体_GB2312" pitchFamily="49" charset="-122"/>
              <a:sym typeface="Wingdings 2" pitchFamily="18" charset="2"/>
            </a:endParaRPr>
          </a:p>
          <a:p>
            <a:pPr lvl="2">
              <a:buClr>
                <a:srgbClr val="FF0000"/>
              </a:buClr>
              <a:buFont typeface="Wingdings" pitchFamily="2" charset="2"/>
              <a:buChar char="ü"/>
            </a:pPr>
            <a:r>
              <a:rPr lang="zh-CN" altLang="en-US" sz="2000" dirty="0" smtClean="0">
                <a:solidFill>
                  <a:srgbClr val="000000"/>
                </a:solidFill>
                <a:latin typeface="楷体_GB2312" pitchFamily="49" charset="-122"/>
                <a:ea typeface="楷体_GB2312" pitchFamily="49" charset="-122"/>
                <a:sym typeface="Wingdings 2" pitchFamily="18" charset="2"/>
              </a:rPr>
              <a:t>国库券的收入免交所得税</a:t>
            </a:r>
            <a:endParaRPr lang="en-US" altLang="zh-CN" sz="2000" dirty="0" smtClean="0">
              <a:solidFill>
                <a:srgbClr val="000000"/>
              </a:solidFill>
              <a:latin typeface="楷体_GB2312" pitchFamily="49" charset="-122"/>
              <a:ea typeface="楷体_GB2312" pitchFamily="49" charset="-122"/>
              <a:sym typeface="Wingdings 2" pitchFamily="18" charset="2"/>
            </a:endParaRPr>
          </a:p>
          <a:p>
            <a:pPr lvl="2">
              <a:buClr>
                <a:srgbClr val="FF0000"/>
              </a:buClr>
              <a:buFont typeface="Wingdings" pitchFamily="2" charset="2"/>
              <a:buChar char="ü"/>
            </a:pPr>
            <a:r>
              <a:rPr lang="zh-CN" altLang="en-US" sz="2000" dirty="0" smtClean="0">
                <a:solidFill>
                  <a:srgbClr val="000000"/>
                </a:solidFill>
                <a:latin typeface="楷体_GB2312" pitchFamily="49" charset="-122"/>
                <a:ea typeface="楷体_GB2312" pitchFamily="49" charset="-122"/>
                <a:sym typeface="Wingdings 2" pitchFamily="18" charset="2"/>
              </a:rPr>
              <a:t>非金融企业和居民个人大多通过金融中介机构参与国库券市场交易活动。</a:t>
            </a:r>
            <a:endParaRPr lang="en-US" altLang="zh-CN" sz="2000" dirty="0" smtClean="0">
              <a:solidFill>
                <a:srgbClr val="000000"/>
              </a:solidFill>
              <a:latin typeface="楷体_GB2312" pitchFamily="49" charset="-122"/>
              <a:ea typeface="楷体_GB2312" pitchFamily="49" charset="-122"/>
              <a:sym typeface="Wingdings 2" pitchFamily="18" charset="2"/>
            </a:endParaRPr>
          </a:p>
          <a:p>
            <a:pPr lvl="4">
              <a:buClr>
                <a:srgbClr val="FF0000"/>
              </a:buClr>
              <a:buFont typeface="Wingdings" pitchFamily="2" charset="2"/>
              <a:buChar char="ü"/>
            </a:pPr>
            <a:endParaRPr lang="en-US" altLang="zh-CN" dirty="0" smtClean="0">
              <a:latin typeface="楷体_GB2312" pitchFamily="49" charset="-122"/>
              <a:ea typeface="楷体_GB2312" pitchFamily="49" charset="-122"/>
              <a:sym typeface="Wingdings 2" pitchFamily="18" charset="2"/>
            </a:endParaRPr>
          </a:p>
          <a:p>
            <a:pPr>
              <a:buNone/>
            </a:pPr>
            <a:endParaRPr lang="zh-CN" altLang="en-US" dirty="0"/>
          </a:p>
        </p:txBody>
      </p:sp>
      <p:graphicFrame>
        <p:nvGraphicFramePr>
          <p:cNvPr id="278531" name="Object 3"/>
          <p:cNvGraphicFramePr>
            <a:graphicFrameLocks noChangeAspect="1"/>
          </p:cNvGraphicFramePr>
          <p:nvPr/>
        </p:nvGraphicFramePr>
        <p:xfrm>
          <a:off x="2699792" y="1484784"/>
          <a:ext cx="2516462" cy="1000132"/>
        </p:xfrm>
        <a:graphic>
          <a:graphicData uri="http://schemas.openxmlformats.org/presentationml/2006/ole">
            <p:oleObj spid="_x0000_s278555" name="公式" r:id="rId3" imgW="990170" imgH="393529" progId="">
              <p:embed/>
            </p:oleObj>
          </a:graphicData>
        </a:graphic>
      </p:graphicFrame>
      <p:sp>
        <p:nvSpPr>
          <p:cNvPr id="6" name="TextBox 5"/>
          <p:cNvSpPr txBox="1"/>
          <p:nvPr/>
        </p:nvSpPr>
        <p:spPr>
          <a:xfrm>
            <a:off x="1763688" y="2348880"/>
            <a:ext cx="6984776" cy="830997"/>
          </a:xfrm>
          <a:prstGeom prst="rect">
            <a:avLst/>
          </a:prstGeom>
          <a:noFill/>
        </p:spPr>
        <p:txBody>
          <a:bodyPr wrap="square" rtlCol="0">
            <a:spAutoFit/>
          </a:bodyPr>
          <a:lstStyle/>
          <a:p>
            <a:pPr>
              <a:buClr>
                <a:srgbClr val="FF0000"/>
              </a:buClr>
              <a:buFont typeface="Arial" pitchFamily="34" charset="0"/>
              <a:buChar char="•"/>
            </a:pPr>
            <a:r>
              <a:rPr lang="zh-CN" altLang="en-US" sz="2400" dirty="0" smtClean="0">
                <a:latin typeface="Times New Roman" pitchFamily="18" charset="0"/>
                <a:ea typeface="楷体_GB2312" pitchFamily="49" charset="-122"/>
                <a:cs typeface="Times New Roman" pitchFamily="18" charset="0"/>
              </a:rPr>
              <a:t>其中，</a:t>
            </a:r>
            <a:r>
              <a:rPr lang="en-US" altLang="zh-CN" sz="2400" dirty="0" err="1" smtClean="0">
                <a:latin typeface="Times New Roman" pitchFamily="18" charset="0"/>
                <a:ea typeface="楷体_GB2312" pitchFamily="49" charset="-122"/>
                <a:cs typeface="Times New Roman" pitchFamily="18" charset="0"/>
              </a:rPr>
              <a:t>i</a:t>
            </a:r>
            <a:r>
              <a:rPr lang="zh-CN" altLang="en-US" sz="2400" dirty="0" smtClean="0">
                <a:latin typeface="Times New Roman" pitchFamily="18" charset="0"/>
                <a:ea typeface="楷体_GB2312" pitchFamily="49" charset="-122"/>
                <a:cs typeface="Times New Roman" pitchFamily="18" charset="0"/>
              </a:rPr>
              <a:t>为国库券投资的年收益率；</a:t>
            </a:r>
            <a:r>
              <a:rPr lang="en-US" altLang="zh-CN" sz="2400" dirty="0" smtClean="0">
                <a:latin typeface="Times New Roman" pitchFamily="18" charset="0"/>
                <a:ea typeface="楷体_GB2312" pitchFamily="49" charset="-122"/>
                <a:cs typeface="Times New Roman" pitchFamily="18" charset="0"/>
              </a:rPr>
              <a:t>F</a:t>
            </a:r>
            <a:r>
              <a:rPr lang="zh-CN" altLang="en-US" sz="2400" dirty="0" smtClean="0">
                <a:latin typeface="Times New Roman" pitchFamily="18" charset="0"/>
                <a:ea typeface="楷体_GB2312" pitchFamily="49" charset="-122"/>
                <a:cs typeface="Times New Roman" pitchFamily="18" charset="0"/>
              </a:rPr>
              <a:t>为国库券面值；</a:t>
            </a:r>
            <a:r>
              <a:rPr lang="en-US" altLang="zh-CN" sz="2400" dirty="0" smtClean="0">
                <a:latin typeface="Times New Roman" pitchFamily="18" charset="0"/>
                <a:ea typeface="楷体_GB2312" pitchFamily="49" charset="-122"/>
                <a:cs typeface="Times New Roman" pitchFamily="18" charset="0"/>
              </a:rPr>
              <a:t>P</a:t>
            </a:r>
            <a:r>
              <a:rPr lang="zh-CN" altLang="en-US" sz="2400" dirty="0" smtClean="0">
                <a:latin typeface="Times New Roman" pitchFamily="18" charset="0"/>
                <a:ea typeface="楷体_GB2312" pitchFamily="49" charset="-122"/>
                <a:cs typeface="Times New Roman" pitchFamily="18" charset="0"/>
              </a:rPr>
              <a:t>为国库券购买价格；</a:t>
            </a:r>
            <a:r>
              <a:rPr lang="en-US" altLang="zh-CN" sz="2400" dirty="0" smtClean="0">
                <a:latin typeface="Times New Roman" pitchFamily="18" charset="0"/>
                <a:ea typeface="楷体_GB2312" pitchFamily="49" charset="-122"/>
                <a:cs typeface="Times New Roman" pitchFamily="18" charset="0"/>
              </a:rPr>
              <a:t>n</a:t>
            </a:r>
            <a:r>
              <a:rPr lang="zh-CN" altLang="en-US" sz="2400" dirty="0" smtClean="0">
                <a:latin typeface="Times New Roman" pitchFamily="18" charset="0"/>
                <a:ea typeface="楷体_GB2312" pitchFamily="49" charset="-122"/>
                <a:cs typeface="Times New Roman" pitchFamily="18" charset="0"/>
              </a:rPr>
              <a:t>为国库券持有天数；</a:t>
            </a:r>
            <a:endParaRPr lang="zh-CN" altLang="en-US" sz="2400" dirty="0">
              <a:latin typeface="Times New Roman" pitchFamily="18" charset="0"/>
              <a:ea typeface="楷体_GB2312" pitchFamily="49" charset="-122"/>
              <a:cs typeface="Times New Roman" pitchFamily="18"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4704"/>
            <a:ext cx="9144000" cy="4525963"/>
          </a:xfrm>
        </p:spPr>
        <p:txBody>
          <a:bodyPr/>
          <a:lstStyle/>
          <a:p>
            <a:pPr>
              <a:buNone/>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楷体_GB2312" pitchFamily="49" charset="-122"/>
                <a:cs typeface="Times New Roman" pitchFamily="18" charset="0"/>
                <a:sym typeface="Wingdings 2" pitchFamily="18" charset="2"/>
              </a:rPr>
              <a:t>票据市场是各类票据发行、流通的市场。</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lvl="1">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sym typeface="Wingdings 2" pitchFamily="18" charset="2"/>
              </a:rPr>
              <a:t>在发达国家，票据市场主要分为商业票据市场和银行承兑汇票市场。</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lvl="1">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sym typeface="Wingdings 2" pitchFamily="18" charset="2"/>
              </a:rPr>
              <a:t>我国融资性商业票据缺失，仅包含商业汇票的承兑市场、贴现市场和再贴现市场。除此之外，我国还有央行票据市场。</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a:buNone/>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楷体_GB2312" pitchFamily="49" charset="-122"/>
                <a:cs typeface="Times New Roman" pitchFamily="18" charset="0"/>
                <a:sym typeface="Wingdings 2" pitchFamily="18" charset="2"/>
              </a:rPr>
              <a:t>商业票据（</a:t>
            </a:r>
            <a:r>
              <a:rPr lang="en-US" altLang="zh-CN" sz="2800" dirty="0" smtClean="0">
                <a:latin typeface="Times New Roman" pitchFamily="18" charset="0"/>
                <a:ea typeface="楷体_GB2312" pitchFamily="49" charset="-122"/>
                <a:cs typeface="Times New Roman" pitchFamily="18" charset="0"/>
                <a:sym typeface="Wingdings 2" pitchFamily="18" charset="2"/>
              </a:rPr>
              <a:t>Commercial Paper</a:t>
            </a:r>
            <a:r>
              <a:rPr lang="zh-CN" altLang="en-US" sz="2800" dirty="0" smtClean="0">
                <a:latin typeface="Times New Roman" pitchFamily="18" charset="0"/>
                <a:ea typeface="楷体_GB2312" pitchFamily="49" charset="-122"/>
                <a:cs typeface="Times New Roman" pitchFamily="18" charset="0"/>
                <a:sym typeface="Wingdings 2" pitchFamily="18" charset="2"/>
              </a:rPr>
              <a:t>）：在商业信用中被广泛使用的表明买卖双方债权债务关系的凭证。</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lvl="1">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sym typeface="Wingdings 2" pitchFamily="18" charset="2"/>
              </a:rPr>
              <a:t>发达国家中商业票据为企业开具，无担保、可流通、期限短的债务性融资本票。商业票据的期限不超过</a:t>
            </a:r>
            <a:r>
              <a:rPr lang="en-US" altLang="zh-CN" sz="2400" dirty="0" smtClean="0">
                <a:latin typeface="Times New Roman" pitchFamily="18" charset="0"/>
                <a:ea typeface="楷体_GB2312" pitchFamily="49" charset="-122"/>
                <a:cs typeface="Times New Roman" pitchFamily="18" charset="0"/>
                <a:sym typeface="Wingdings 2" pitchFamily="18" charset="2"/>
              </a:rPr>
              <a:t>270</a:t>
            </a:r>
            <a:r>
              <a:rPr lang="zh-CN" altLang="en-US" sz="2400" dirty="0" smtClean="0">
                <a:latin typeface="Times New Roman" pitchFamily="18" charset="0"/>
                <a:ea typeface="楷体_GB2312" pitchFamily="49" charset="-122"/>
                <a:cs typeface="Times New Roman" pitchFamily="18" charset="0"/>
                <a:sym typeface="Wingdings 2" pitchFamily="18" charset="2"/>
              </a:rPr>
              <a:t>天，通常在</a:t>
            </a:r>
            <a:r>
              <a:rPr lang="en-US" altLang="zh-CN" sz="2400" dirty="0" smtClean="0">
                <a:latin typeface="Times New Roman" pitchFamily="18" charset="0"/>
                <a:ea typeface="楷体_GB2312" pitchFamily="49" charset="-122"/>
                <a:cs typeface="Times New Roman" pitchFamily="18" charset="0"/>
                <a:sym typeface="Wingdings 2" pitchFamily="18" charset="2"/>
              </a:rPr>
              <a:t>20</a:t>
            </a:r>
            <a:r>
              <a:rPr lang="zh-CN" altLang="en-US" sz="2400" dirty="0" smtClean="0">
                <a:latin typeface="Times New Roman" pitchFamily="18" charset="0"/>
                <a:ea typeface="楷体_GB2312" pitchFamily="49" charset="-122"/>
                <a:cs typeface="Times New Roman" pitchFamily="18" charset="0"/>
                <a:sym typeface="Wingdings 2" pitchFamily="18" charset="2"/>
              </a:rPr>
              <a:t>天至</a:t>
            </a:r>
            <a:r>
              <a:rPr lang="en-US" altLang="zh-CN" sz="2400" dirty="0" smtClean="0">
                <a:latin typeface="Times New Roman" pitchFamily="18" charset="0"/>
                <a:ea typeface="楷体_GB2312" pitchFamily="49" charset="-122"/>
                <a:cs typeface="Times New Roman" pitchFamily="18" charset="0"/>
                <a:sym typeface="Wingdings 2" pitchFamily="18" charset="2"/>
              </a:rPr>
              <a:t>45</a:t>
            </a:r>
            <a:r>
              <a:rPr lang="zh-CN" altLang="en-US" sz="2400" dirty="0" smtClean="0">
                <a:latin typeface="Times New Roman" pitchFamily="18" charset="0"/>
                <a:ea typeface="楷体_GB2312" pitchFamily="49" charset="-122"/>
                <a:cs typeface="Times New Roman" pitchFamily="18" charset="0"/>
                <a:sym typeface="Wingdings 2" pitchFamily="18" charset="2"/>
              </a:rPr>
              <a:t>天。发行人不限于工商企业，财务公司更是这个市场的重要筹资主体。</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lvl="1">
              <a:buClr>
                <a:srgbClr val="FF0000"/>
              </a:buClr>
              <a:buFont typeface="Wingdings" pitchFamily="2" charset="2"/>
              <a:buChar char="Ø"/>
            </a:pP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a:buNone/>
            </a:pPr>
            <a:endParaRPr lang="en-US" altLang="zh-CN" b="1" dirty="0" smtClean="0">
              <a:latin typeface="楷体_GB2312" pitchFamily="49" charset="-122"/>
              <a:ea typeface="楷体_GB2312" pitchFamily="49" charset="-122"/>
              <a:sym typeface="Wingdings 2" pitchFamily="18" charset="2"/>
            </a:endParaRPr>
          </a:p>
          <a:p>
            <a:pPr>
              <a:buNone/>
            </a:pPr>
            <a:endParaRPr lang="en-US" altLang="zh-CN" b="1" dirty="0" smtClean="0">
              <a:latin typeface="楷体_GB2312" pitchFamily="49" charset="-122"/>
              <a:ea typeface="楷体_GB2312" pitchFamily="49" charset="-122"/>
              <a:sym typeface="Wingdings 2" pitchFamily="18" charset="2"/>
            </a:endParaRPr>
          </a:p>
        </p:txBody>
      </p:sp>
      <p:sp>
        <p:nvSpPr>
          <p:cNvPr id="4" name="标题 1"/>
          <p:cNvSpPr>
            <a:spLocks noGrp="1"/>
          </p:cNvSpPr>
          <p:nvPr>
            <p:ph type="title"/>
          </p:nvPr>
        </p:nvSpPr>
        <p:spPr>
          <a:xfrm>
            <a:off x="0" y="0"/>
            <a:ext cx="8229600" cy="927100"/>
          </a:xfrm>
        </p:spPr>
        <p:txBody>
          <a:bodyPr/>
          <a:lstStyle/>
          <a:p>
            <a:r>
              <a:rPr lang="zh-CN" altLang="en-US" dirty="0" smtClean="0">
                <a:latin typeface="隶书" pitchFamily="49" charset="-122"/>
                <a:ea typeface="隶书" pitchFamily="49" charset="-122"/>
              </a:rPr>
              <a:t>六、票据市场</a:t>
            </a:r>
            <a:endParaRPr lang="zh-CN" altLang="en-US" dirty="0" smtClean="0">
              <a:latin typeface="华文新魏" pitchFamily="2" charset="-122"/>
              <a:ea typeface="华文新魏" pitchFamily="2" charset="-122"/>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332656"/>
            <a:ext cx="8229600" cy="4525963"/>
          </a:xfrm>
        </p:spPr>
        <p:txBody>
          <a:bodyPr/>
          <a:lstStyle/>
          <a:p>
            <a:pPr lvl="1">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sym typeface="Wingdings 2" pitchFamily="18" charset="2"/>
              </a:rPr>
              <a:t>商业票据的发行使得商业银行的短期贷款业务萎缩，为了应对挑战，商业银行提供贷款承诺（</a:t>
            </a:r>
            <a:r>
              <a:rPr lang="en-US" altLang="zh-CN" sz="2400" dirty="0" smtClean="0">
                <a:latin typeface="Times New Roman" pitchFamily="18" charset="0"/>
                <a:ea typeface="楷体_GB2312" pitchFamily="49" charset="-122"/>
                <a:cs typeface="Times New Roman" pitchFamily="18" charset="0"/>
                <a:sym typeface="Wingdings 2" pitchFamily="18" charset="2"/>
              </a:rPr>
              <a:t>Loan Commitment)</a:t>
            </a:r>
            <a:r>
              <a:rPr lang="zh-CN" altLang="en-US" sz="2400" dirty="0" smtClean="0">
                <a:latin typeface="Times New Roman" pitchFamily="18" charset="0"/>
                <a:ea typeface="楷体_GB2312" pitchFamily="49" charset="-122"/>
                <a:cs typeface="Times New Roman" pitchFamily="18" charset="0"/>
                <a:sym typeface="Wingdings 2" pitchFamily="18" charset="2"/>
              </a:rPr>
              <a:t>（也叫信用额度，</a:t>
            </a:r>
            <a:r>
              <a:rPr lang="en-US" altLang="zh-CN" sz="2400" dirty="0" smtClean="0">
                <a:latin typeface="Times New Roman" pitchFamily="18" charset="0"/>
                <a:ea typeface="楷体_GB2312" pitchFamily="49" charset="-122"/>
                <a:cs typeface="Times New Roman" pitchFamily="18" charset="0"/>
                <a:sym typeface="Wingdings 2" pitchFamily="18" charset="2"/>
              </a:rPr>
              <a:t>Line of Credit)</a:t>
            </a:r>
            <a:r>
              <a:rPr lang="zh-CN" altLang="en-US" sz="2400" dirty="0" smtClean="0">
                <a:latin typeface="Times New Roman" pitchFamily="18" charset="0"/>
                <a:ea typeface="楷体_GB2312" pitchFamily="49" charset="-122"/>
                <a:cs typeface="Times New Roman" pitchFamily="18" charset="0"/>
                <a:sym typeface="Wingdings 2" pitchFamily="18" charset="2"/>
              </a:rPr>
              <a:t>。</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lvl="2">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sym typeface="Wingdings 2" pitchFamily="18" charset="2"/>
              </a:rPr>
              <a:t>银行承诺在未来一定时期内，以确定的条件向商业票据发行人提供一定数额的贷款。</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lvl="2">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sym typeface="Wingdings 2" pitchFamily="18" charset="2"/>
              </a:rPr>
              <a:t>由于商业票据的发行人会滚动发行票据，即用发行新票据的收入偿还到期的票据，这过程面临的流动性风险较大。贷款承诺可以降低这种风险。</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lvl="1">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sym typeface="Wingdings 2" pitchFamily="18" charset="2"/>
              </a:rPr>
              <a:t>商业票据的流通市场不发达，票据持有者一般持有至到期。</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lvl="1">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sym typeface="Wingdings 2" pitchFamily="18" charset="2"/>
              </a:rPr>
              <a:t>我国不允许企业发行没有商业交易背景、纯粹为了融资的典型商业票据。但在</a:t>
            </a:r>
            <a:r>
              <a:rPr lang="en-US" altLang="zh-CN" sz="2400" dirty="0" smtClean="0">
                <a:latin typeface="Times New Roman" pitchFamily="18" charset="0"/>
                <a:ea typeface="楷体_GB2312" pitchFamily="49" charset="-122"/>
                <a:cs typeface="Times New Roman" pitchFamily="18" charset="0"/>
                <a:sym typeface="Wingdings 2" pitchFamily="18" charset="2"/>
              </a:rPr>
              <a:t>2005</a:t>
            </a:r>
            <a:r>
              <a:rPr lang="zh-CN" altLang="en-US" sz="2400" dirty="0" smtClean="0">
                <a:latin typeface="Times New Roman" pitchFamily="18" charset="0"/>
                <a:ea typeface="楷体_GB2312" pitchFamily="49" charset="-122"/>
                <a:cs typeface="Times New Roman" pitchFamily="18" charset="0"/>
                <a:sym typeface="Wingdings 2" pitchFamily="18" charset="2"/>
              </a:rPr>
              <a:t>年，央行允许符合规定条件的非金融企业发行类似于西方融资性商业票据的</a:t>
            </a:r>
            <a:r>
              <a:rPr lang="zh-CN" altLang="en-US" sz="2400" b="1" dirty="0" smtClean="0">
                <a:solidFill>
                  <a:srgbClr val="FF0000"/>
                </a:solidFill>
                <a:latin typeface="Times New Roman" pitchFamily="18" charset="0"/>
                <a:ea typeface="楷体_GB2312" pitchFamily="49" charset="-122"/>
                <a:cs typeface="Times New Roman" pitchFamily="18" charset="0"/>
                <a:sym typeface="Wingdings 2" pitchFamily="18" charset="2"/>
              </a:rPr>
              <a:t>短期融资券</a:t>
            </a:r>
            <a:r>
              <a:rPr lang="zh-CN" altLang="en-US" sz="2400" dirty="0" smtClean="0">
                <a:latin typeface="Times New Roman" pitchFamily="18" charset="0"/>
                <a:ea typeface="楷体_GB2312" pitchFamily="49" charset="-122"/>
                <a:cs typeface="Times New Roman" pitchFamily="18" charset="0"/>
                <a:sym typeface="Wingdings 2" pitchFamily="18" charset="2"/>
              </a:rPr>
              <a:t>，期限不超过</a:t>
            </a:r>
            <a:r>
              <a:rPr lang="en-US" altLang="zh-CN" sz="2400" dirty="0" smtClean="0">
                <a:latin typeface="Times New Roman" pitchFamily="18" charset="0"/>
                <a:ea typeface="楷体_GB2312" pitchFamily="49" charset="-122"/>
                <a:cs typeface="Times New Roman" pitchFamily="18" charset="0"/>
                <a:sym typeface="Wingdings 2" pitchFamily="18" charset="2"/>
              </a:rPr>
              <a:t>365</a:t>
            </a:r>
            <a:r>
              <a:rPr lang="zh-CN" altLang="en-US" sz="2400" dirty="0" smtClean="0">
                <a:latin typeface="Times New Roman" pitchFamily="18" charset="0"/>
                <a:ea typeface="楷体_GB2312" pitchFamily="49" charset="-122"/>
                <a:cs typeface="Times New Roman" pitchFamily="18" charset="0"/>
                <a:sym typeface="Wingdings 2" pitchFamily="18" charset="2"/>
              </a:rPr>
              <a:t>天。</a:t>
            </a:r>
            <a:r>
              <a:rPr lang="en-US" altLang="zh-CN" sz="2400" dirty="0" smtClean="0">
                <a:latin typeface="Times New Roman" pitchFamily="18" charset="0"/>
                <a:ea typeface="楷体_GB2312" pitchFamily="49" charset="-122"/>
                <a:cs typeface="Times New Roman" pitchFamily="18" charset="0"/>
                <a:sym typeface="Wingdings 2" pitchFamily="18" charset="2"/>
              </a:rPr>
              <a:t>——</a:t>
            </a:r>
            <a:r>
              <a:rPr lang="zh-CN" altLang="en-US" sz="2400" dirty="0" smtClean="0">
                <a:latin typeface="Times New Roman" pitchFamily="18" charset="0"/>
                <a:ea typeface="楷体_GB2312" pitchFamily="49" charset="-122"/>
                <a:cs typeface="Times New Roman" pitchFamily="18" charset="0"/>
                <a:sym typeface="Wingdings 2" pitchFamily="18" charset="2"/>
              </a:rPr>
              <a:t>在银行间市场发行</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endParaRPr lang="zh-CN" altLang="en-US"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286844" cy="4525963"/>
          </a:xfrm>
        </p:spPr>
        <p:txBody>
          <a:bodyPr/>
          <a:lstStyle/>
          <a:p>
            <a:pPr>
              <a:buNone/>
            </a:pPr>
            <a:r>
              <a:rPr lang="en-US" altLang="zh-CN" sz="24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楷体_GB2312" pitchFamily="49" charset="-122"/>
                <a:cs typeface="Times New Roman" pitchFamily="18" charset="0"/>
                <a:sym typeface="Wingdings 2" pitchFamily="18" charset="2"/>
              </a:rPr>
              <a:t>银行承兑汇票（</a:t>
            </a:r>
            <a:r>
              <a:rPr lang="en-US" altLang="zh-CN" sz="2800" dirty="0" smtClean="0">
                <a:latin typeface="Times New Roman" pitchFamily="18" charset="0"/>
                <a:ea typeface="楷体_GB2312" pitchFamily="49" charset="-122"/>
                <a:cs typeface="Times New Roman" pitchFamily="18" charset="0"/>
                <a:sym typeface="Wingdings 2" pitchFamily="18" charset="2"/>
              </a:rPr>
              <a:t>Bankers Acceptance)</a:t>
            </a:r>
          </a:p>
          <a:p>
            <a:pPr lvl="1">
              <a:buClr>
                <a:srgbClr val="FF0000"/>
              </a:buClr>
              <a:buFont typeface="Wingdings" pitchFamily="2" charset="2"/>
              <a:buChar char="Ø"/>
            </a:pPr>
            <a:r>
              <a:rPr lang="zh-CN" altLang="en-US" sz="2000" dirty="0" smtClean="0">
                <a:latin typeface="Times New Roman" pitchFamily="18" charset="0"/>
                <a:ea typeface="楷体_GB2312" pitchFamily="49" charset="-122"/>
                <a:cs typeface="Times New Roman" pitchFamily="18" charset="0"/>
                <a:sym typeface="Wingdings 2" pitchFamily="18" charset="2"/>
              </a:rPr>
              <a:t> </a:t>
            </a:r>
            <a:r>
              <a:rPr lang="zh-CN" altLang="en-US" sz="2400" dirty="0" smtClean="0">
                <a:latin typeface="Times New Roman" pitchFamily="18" charset="0"/>
                <a:ea typeface="楷体_GB2312" pitchFamily="49" charset="-122"/>
                <a:cs typeface="Times New Roman" pitchFamily="18" charset="0"/>
                <a:sym typeface="Wingdings 2" pitchFamily="18" charset="2"/>
              </a:rPr>
              <a:t>承兑（</a:t>
            </a:r>
            <a:r>
              <a:rPr lang="en-US" altLang="zh-CN" sz="2400" dirty="0" smtClean="0">
                <a:latin typeface="Times New Roman" pitchFamily="18" charset="0"/>
                <a:ea typeface="楷体_GB2312" pitchFamily="49" charset="-122"/>
                <a:cs typeface="Times New Roman" pitchFamily="18" charset="0"/>
                <a:sym typeface="Wingdings 2" pitchFamily="18" charset="2"/>
              </a:rPr>
              <a:t>Acceptance)</a:t>
            </a:r>
            <a:r>
              <a:rPr lang="zh-CN" altLang="en-US" sz="2400" dirty="0" smtClean="0">
                <a:latin typeface="Times New Roman" pitchFamily="18" charset="0"/>
                <a:ea typeface="楷体_GB2312" pitchFamily="49" charset="-122"/>
                <a:cs typeface="Times New Roman" pitchFamily="18" charset="0"/>
                <a:sym typeface="Wingdings 2" pitchFamily="18" charset="2"/>
              </a:rPr>
              <a:t>是指商业票据到期前，汇票付款人或指定银行确认票据记明事项，承诺在汇票到期日支付汇票金额给汇票持有人并在汇票上签名盖章的票据行为。</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lvl="1">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sym typeface="Wingdings 2" pitchFamily="18" charset="2"/>
              </a:rPr>
              <a:t>银行承兑汇票：商业银银行在汇票上签名盖章，承诺在汇票到期日承担最后付款责任的汇票。</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marL="0" lvl="1" indent="0">
              <a:buClr>
                <a:srgbClr val="FF0000"/>
              </a:buClr>
              <a:buNone/>
            </a:pPr>
            <a:r>
              <a:rPr lang="en-US" altLang="zh-CN"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dirty="0" smtClean="0">
                <a:latin typeface="Times New Roman" pitchFamily="18" charset="0"/>
                <a:ea typeface="楷体_GB2312" pitchFamily="49" charset="-122"/>
                <a:cs typeface="Times New Roman" pitchFamily="18" charset="0"/>
                <a:sym typeface="Wingdings 2" pitchFamily="18" charset="2"/>
              </a:rPr>
              <a:t>票据贴现市场</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lvl="1">
              <a:buClr>
                <a:srgbClr val="FF0000"/>
              </a:buClr>
              <a:buFont typeface="Wingdings" pitchFamily="2" charset="2"/>
              <a:buChar char="Ø"/>
            </a:pPr>
            <a:r>
              <a:rPr lang="zh-CN" altLang="en-US" sz="2400" dirty="0" smtClean="0">
                <a:latin typeface="楷体_GB2312" pitchFamily="49" charset="-122"/>
                <a:ea typeface="楷体_GB2312" pitchFamily="49" charset="-122"/>
                <a:cs typeface="Times New Roman" pitchFamily="18" charset="0"/>
                <a:sym typeface="Wingdings 2" pitchFamily="18" charset="2"/>
              </a:rPr>
              <a:t>票据贴现市场是银行承兑汇票的流通市场。</a:t>
            </a:r>
            <a:endParaRPr lang="en-US" altLang="zh-CN" sz="2400" dirty="0" smtClean="0">
              <a:latin typeface="楷体_GB2312" pitchFamily="49" charset="-122"/>
              <a:ea typeface="楷体_GB2312" pitchFamily="49" charset="-122"/>
              <a:cs typeface="Times New Roman" pitchFamily="18" charset="0"/>
              <a:sym typeface="Wingdings 2" pitchFamily="18" charset="2"/>
            </a:endParaRPr>
          </a:p>
          <a:p>
            <a:pPr lvl="1">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贴现：是指票据持有人将还未到期票据转让给银行，银行按票面金额扣除贴现利息后将余额支付给持有人的行为。（票据持有人</a:t>
            </a:r>
            <a:r>
              <a:rPr lang="zh-CN" altLang="en-US" sz="2400" i="1" dirty="0" smtClean="0">
                <a:latin typeface="Times New Roman" pitchFamily="18" charset="0"/>
                <a:ea typeface="楷体_GB2312" pitchFamily="49" charset="-122"/>
                <a:cs typeface="Times New Roman" pitchFamily="18" charset="0"/>
              </a:rPr>
              <a:t> </a:t>
            </a:r>
            <a:r>
              <a:rPr lang="en-US" altLang="zh-CN" sz="2400" i="1" dirty="0" smtClean="0">
                <a:latin typeface="Times New Roman" pitchFamily="18" charset="0"/>
                <a:ea typeface="楷体_GB2312" pitchFamily="49" charset="-122"/>
                <a:cs typeface="Times New Roman" pitchFamily="18" charset="0"/>
              </a:rPr>
              <a:t>VS </a:t>
            </a:r>
            <a:r>
              <a:rPr lang="zh-CN" altLang="en-US" sz="2400" dirty="0" smtClean="0">
                <a:latin typeface="Times New Roman" pitchFamily="18" charset="0"/>
                <a:ea typeface="楷体_GB2312" pitchFamily="49" charset="-122"/>
                <a:cs typeface="Times New Roman" pitchFamily="18" charset="0"/>
              </a:rPr>
              <a:t>商业银行；</a:t>
            </a:r>
            <a:r>
              <a:rPr lang="zh-CN" altLang="en-US" sz="2400" b="1" dirty="0" smtClean="0">
                <a:solidFill>
                  <a:srgbClr val="FF0000"/>
                </a:solidFill>
                <a:latin typeface="Times New Roman" pitchFamily="18" charset="0"/>
                <a:ea typeface="楷体_GB2312" pitchFamily="49" charset="-122"/>
                <a:cs typeface="Times New Roman" pitchFamily="18" charset="0"/>
              </a:rPr>
              <a:t>为企业融资</a:t>
            </a:r>
            <a:r>
              <a:rPr lang="zh-CN" altLang="en-US" sz="2400" dirty="0" smtClean="0">
                <a:latin typeface="Times New Roman" pitchFamily="18" charset="0"/>
                <a:ea typeface="楷体_GB2312" pitchFamily="49" charset="-122"/>
                <a:cs typeface="Times New Roman" pitchFamily="18" charset="0"/>
              </a:rPr>
              <a:t>）</a:t>
            </a:r>
            <a:endParaRPr lang="en-US" altLang="zh-CN" sz="2400" dirty="0" smtClean="0">
              <a:latin typeface="Times New Roman" pitchFamily="18" charset="0"/>
              <a:ea typeface="楷体_GB2312" pitchFamily="49" charset="-122"/>
              <a:cs typeface="Times New Roman" pitchFamily="18" charset="0"/>
            </a:endParaRPr>
          </a:p>
          <a:p>
            <a:pPr lvl="2">
              <a:buClr>
                <a:srgbClr val="FF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贴现利息</a:t>
            </a:r>
            <a:r>
              <a:rPr lang="en-US" altLang="zh-CN" sz="2000" dirty="0" smtClean="0">
                <a:latin typeface="Times New Roman" pitchFamily="18" charset="0"/>
                <a:ea typeface="楷体_GB2312" pitchFamily="49" charset="-122"/>
                <a:cs typeface="Times New Roman" pitchFamily="18" charset="0"/>
              </a:rPr>
              <a:t>=</a:t>
            </a:r>
            <a:r>
              <a:rPr lang="zh-CN" altLang="en-US" sz="2000" dirty="0" smtClean="0">
                <a:latin typeface="Times New Roman" pitchFamily="18" charset="0"/>
                <a:ea typeface="楷体_GB2312" pitchFamily="49" charset="-122"/>
                <a:cs typeface="Times New Roman" pitchFamily="18" charset="0"/>
              </a:rPr>
              <a:t>汇票面额</a:t>
            </a:r>
            <a:r>
              <a:rPr lang="en-US" altLang="zh-CN" sz="2000" dirty="0" smtClean="0">
                <a:latin typeface="Times New Roman" pitchFamily="18" charset="0"/>
                <a:ea typeface="楷体_GB2312" pitchFamily="49" charset="-122"/>
                <a:cs typeface="Times New Roman" pitchFamily="18" charset="0"/>
              </a:rPr>
              <a:t>×</a:t>
            </a:r>
            <a:r>
              <a:rPr lang="zh-CN" altLang="en-US" sz="2000" dirty="0" smtClean="0">
                <a:latin typeface="Times New Roman" pitchFamily="18" charset="0"/>
                <a:ea typeface="楷体_GB2312" pitchFamily="49" charset="-122"/>
                <a:cs typeface="Times New Roman" pitchFamily="18" charset="0"/>
              </a:rPr>
              <a:t>实际贴现天数</a:t>
            </a:r>
            <a:r>
              <a:rPr lang="en-US" altLang="zh-CN" sz="2000" dirty="0" smtClean="0">
                <a:latin typeface="Times New Roman" pitchFamily="18" charset="0"/>
                <a:ea typeface="楷体_GB2312" pitchFamily="49" charset="-122"/>
                <a:cs typeface="Times New Roman" pitchFamily="18" charset="0"/>
              </a:rPr>
              <a:t>×</a:t>
            </a:r>
            <a:r>
              <a:rPr lang="zh-CN" altLang="en-US" sz="2000" dirty="0" smtClean="0">
                <a:latin typeface="Times New Roman" pitchFamily="18" charset="0"/>
                <a:ea typeface="楷体_GB2312" pitchFamily="49" charset="-122"/>
                <a:cs typeface="Times New Roman" pitchFamily="18" charset="0"/>
              </a:rPr>
              <a:t>月贴现利率</a:t>
            </a:r>
            <a:r>
              <a:rPr lang="en-US" altLang="zh-CN" sz="2000" dirty="0" smtClean="0">
                <a:latin typeface="Times New Roman" pitchFamily="18" charset="0"/>
                <a:ea typeface="楷体_GB2312" pitchFamily="49" charset="-122"/>
                <a:cs typeface="Times New Roman" pitchFamily="18" charset="0"/>
              </a:rPr>
              <a:t>/30</a:t>
            </a:r>
          </a:p>
          <a:p>
            <a:pPr lvl="1">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转贴现：已经贴现的票据在金融机构之间转让流通（商业银行 </a:t>
            </a:r>
            <a:r>
              <a:rPr lang="en-US" altLang="zh-CN" sz="2400" i="1" dirty="0" smtClean="0">
                <a:latin typeface="Times New Roman" pitchFamily="18" charset="0"/>
                <a:ea typeface="楷体_GB2312" pitchFamily="49" charset="-122"/>
                <a:cs typeface="Times New Roman" pitchFamily="18" charset="0"/>
              </a:rPr>
              <a:t>VS</a:t>
            </a:r>
            <a:r>
              <a:rPr lang="en-US" altLang="zh-CN" sz="2400" dirty="0" smtClean="0">
                <a:latin typeface="Times New Roman" pitchFamily="18" charset="0"/>
                <a:ea typeface="楷体_GB2312" pitchFamily="49" charset="-122"/>
                <a:cs typeface="Times New Roman" pitchFamily="18" charset="0"/>
              </a:rPr>
              <a:t> </a:t>
            </a:r>
            <a:r>
              <a:rPr lang="zh-CN" altLang="en-US" sz="2400" dirty="0" smtClean="0">
                <a:latin typeface="Times New Roman" pitchFamily="18" charset="0"/>
                <a:ea typeface="楷体_GB2312" pitchFamily="49" charset="-122"/>
                <a:cs typeface="Times New Roman" pitchFamily="18" charset="0"/>
              </a:rPr>
              <a:t>商业银行；</a:t>
            </a:r>
            <a:r>
              <a:rPr lang="zh-CN" altLang="en-US" sz="2400" b="1" dirty="0" smtClean="0">
                <a:solidFill>
                  <a:srgbClr val="FF0000"/>
                </a:solidFill>
                <a:latin typeface="Times New Roman" pitchFamily="18" charset="0"/>
                <a:ea typeface="楷体_GB2312" pitchFamily="49" charset="-122"/>
                <a:cs typeface="Times New Roman" pitchFamily="18" charset="0"/>
              </a:rPr>
              <a:t>金融机构之间相互融资</a:t>
            </a:r>
            <a:r>
              <a:rPr lang="zh-CN" altLang="en-US" sz="2400" dirty="0" smtClean="0">
                <a:latin typeface="Times New Roman" pitchFamily="18" charset="0"/>
                <a:ea typeface="楷体_GB2312" pitchFamily="49" charset="-122"/>
                <a:cs typeface="Times New Roman" pitchFamily="18" charset="0"/>
              </a:rPr>
              <a:t>）</a:t>
            </a:r>
            <a:endParaRPr lang="en-US" altLang="zh-CN" sz="2400" dirty="0" smtClean="0">
              <a:latin typeface="Times New Roman" pitchFamily="18" charset="0"/>
              <a:ea typeface="楷体_GB2312" pitchFamily="49" charset="-122"/>
              <a:cs typeface="Times New Roman" pitchFamily="18" charset="0"/>
            </a:endParaRPr>
          </a:p>
          <a:p>
            <a:pPr lvl="1">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再贴现：中央银行给商业银行办理的贴现业务（商业银行 </a:t>
            </a:r>
            <a:r>
              <a:rPr lang="en-US" altLang="zh-CN" sz="2400" i="1" dirty="0" smtClean="0">
                <a:latin typeface="Times New Roman" pitchFamily="18" charset="0"/>
                <a:ea typeface="楷体_GB2312" pitchFamily="49" charset="-122"/>
                <a:cs typeface="Times New Roman" pitchFamily="18" charset="0"/>
              </a:rPr>
              <a:t>VS</a:t>
            </a:r>
            <a:r>
              <a:rPr lang="en-US" altLang="zh-CN" sz="2400" dirty="0" smtClean="0">
                <a:latin typeface="Times New Roman" pitchFamily="18" charset="0"/>
                <a:ea typeface="楷体_GB2312" pitchFamily="49" charset="-122"/>
                <a:cs typeface="Times New Roman" pitchFamily="18" charset="0"/>
              </a:rPr>
              <a:t> </a:t>
            </a:r>
            <a:r>
              <a:rPr lang="zh-CN" altLang="en-US" sz="2400" dirty="0" smtClean="0">
                <a:latin typeface="Times New Roman" pitchFamily="18" charset="0"/>
                <a:ea typeface="楷体_GB2312" pitchFamily="49" charset="-122"/>
                <a:cs typeface="Times New Roman" pitchFamily="18" charset="0"/>
              </a:rPr>
              <a:t>中央银行；</a:t>
            </a:r>
            <a:r>
              <a:rPr lang="zh-CN" altLang="en-US" sz="2400" b="1" dirty="0" smtClean="0">
                <a:solidFill>
                  <a:srgbClr val="FF0000"/>
                </a:solidFill>
                <a:latin typeface="Times New Roman" pitchFamily="18" charset="0"/>
                <a:ea typeface="楷体_GB2312" pitchFamily="49" charset="-122"/>
                <a:cs typeface="Times New Roman" pitchFamily="18" charset="0"/>
              </a:rPr>
              <a:t>中央银行货币政策工具，再贴现利率为政策利率</a:t>
            </a:r>
            <a:r>
              <a:rPr lang="zh-CN" altLang="en-US" sz="2400" dirty="0" smtClean="0">
                <a:latin typeface="Times New Roman" pitchFamily="18" charset="0"/>
                <a:ea typeface="楷体_GB2312" pitchFamily="49" charset="-122"/>
                <a:cs typeface="Times New Roman" pitchFamily="18" charset="0"/>
              </a:rPr>
              <a:t>）</a:t>
            </a:r>
            <a:endParaRPr lang="en-US" altLang="zh-CN" b="1" dirty="0" smtClean="0">
              <a:latin typeface="楷体_GB2312" pitchFamily="49" charset="-122"/>
              <a:ea typeface="楷体_GB2312" pitchFamily="49" charset="-122"/>
              <a:sym typeface="Wingdings 2" pitchFamily="18" charset="2"/>
            </a:endParaRPr>
          </a:p>
          <a:p>
            <a:pPr>
              <a:buNone/>
            </a:pPr>
            <a:endParaRPr lang="en-US" altLang="zh-CN" b="1" dirty="0" smtClean="0">
              <a:latin typeface="楷体_GB2312" pitchFamily="49" charset="-122"/>
              <a:ea typeface="楷体_GB2312" pitchFamily="49" charset="-122"/>
              <a:sym typeface="Wingdings 2" pitchFamily="18" charset="2"/>
            </a:endParaRPr>
          </a:p>
          <a:p>
            <a:pPr>
              <a:buNone/>
            </a:pPr>
            <a:endParaRPr lang="en-US" altLang="zh-CN" b="1" dirty="0" smtClean="0">
              <a:latin typeface="楷体_GB2312" pitchFamily="49" charset="-122"/>
              <a:ea typeface="楷体_GB2312" pitchFamily="49" charset="-122"/>
              <a:sym typeface="Wingdings 2" pitchFamily="18" charset="2"/>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dirty="0" smtClean="0">
                <a:latin typeface="楷体_GB2312" pitchFamily="49" charset="-122"/>
                <a:ea typeface="楷体_GB2312" pitchFamily="49" charset="-122"/>
              </a:rPr>
              <a:t>中国货币市场中的商业票据</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180528" y="1196752"/>
            <a:ext cx="8229600" cy="4525963"/>
          </a:xfrm>
        </p:spPr>
        <p:txBody>
          <a:bodyPr/>
          <a:lstStyle/>
          <a:p>
            <a:pPr>
              <a:buClr>
                <a:srgbClr val="FF0000"/>
              </a:buClr>
              <a:buFont typeface="Wingdings" pitchFamily="2" charset="2"/>
              <a:buChar char="Ø"/>
            </a:pPr>
            <a:r>
              <a:rPr lang="zh-CN" altLang="en-US" dirty="0" smtClean="0">
                <a:latin typeface="楷体_GB2312" pitchFamily="49" charset="-122"/>
                <a:ea typeface="楷体_GB2312" pitchFamily="49" charset="-122"/>
              </a:rPr>
              <a:t>中国有三类商业票据</a:t>
            </a:r>
            <a:endParaRPr lang="en-US" altLang="zh-CN"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400" dirty="0" smtClean="0">
                <a:latin typeface="楷体_GB2312" pitchFamily="49" charset="-122"/>
                <a:ea typeface="楷体_GB2312" pitchFamily="49" charset="-122"/>
              </a:rPr>
              <a:t>非金融机构发行的以商业交易为基础的商业票据，俗称商票。如果其由银行负责承兑，就叫银行承兑汇票，俗称“银票”。</a:t>
            </a:r>
            <a:endParaRPr lang="en-US" altLang="zh-CN" sz="24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400" dirty="0" smtClean="0">
                <a:latin typeface="楷体_GB2312" pitchFamily="49" charset="-122"/>
                <a:ea typeface="楷体_GB2312" pitchFamily="49" charset="-122"/>
              </a:rPr>
              <a:t>非金融机构发行的纯粹以融资为基础的短期融资券或超短期融资券。</a:t>
            </a:r>
            <a:endParaRPr lang="en-US" altLang="zh-CN" sz="24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dirty="0" smtClean="0">
                <a:latin typeface="楷体_GB2312" pitchFamily="49" charset="-122"/>
                <a:ea typeface="楷体_GB2312" pitchFamily="49" charset="-122"/>
              </a:rPr>
              <a:t>（特色）中国人民银行发行的央行票据。</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本质上为央行债券</a:t>
            </a:r>
            <a:endParaRPr lang="en-US" altLang="zh-CN" dirty="0" smtClean="0">
              <a:latin typeface="楷体_GB2312" pitchFamily="49" charset="-122"/>
              <a:ea typeface="楷体_GB2312" pitchFamily="49" charset="-122"/>
            </a:endParaRPr>
          </a:p>
          <a:p>
            <a:pPr>
              <a:buClr>
                <a:srgbClr val="FF0000"/>
              </a:buClr>
              <a:buNone/>
            </a:pPr>
            <a:endParaRPr lang="zh-CN" altLang="en-US" dirty="0"/>
          </a:p>
        </p:txBody>
      </p:sp>
      <p:sp>
        <p:nvSpPr>
          <p:cNvPr id="4" name="右大括号 3"/>
          <p:cNvSpPr/>
          <p:nvPr/>
        </p:nvSpPr>
        <p:spPr bwMode="auto">
          <a:xfrm>
            <a:off x="7452320" y="1556792"/>
            <a:ext cx="432048" cy="2376264"/>
          </a:xfrm>
          <a:prstGeom prst="rightBrac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7812360" y="1844824"/>
            <a:ext cx="1512168" cy="1754326"/>
          </a:xfrm>
          <a:prstGeom prst="rect">
            <a:avLst/>
          </a:prstGeom>
          <a:noFill/>
        </p:spPr>
        <p:txBody>
          <a:bodyPr wrap="square" rtlCol="0">
            <a:spAutoFit/>
          </a:bodyPr>
          <a:lstStyle/>
          <a:p>
            <a:r>
              <a:rPr lang="zh-CN" altLang="en-US" dirty="0" smtClean="0">
                <a:latin typeface="楷体_GB2312" pitchFamily="49" charset="-122"/>
                <a:ea typeface="楷体_GB2312" pitchFamily="49" charset="-122"/>
              </a:rPr>
              <a:t>这两类加起来与国外是一致的，之所以分开还是“票据法”的规定。</a:t>
            </a:r>
            <a:endParaRPr lang="zh-CN" altLang="en-US" dirty="0">
              <a:latin typeface="楷体_GB2312" pitchFamily="49" charset="-122"/>
              <a:ea typeface="楷体_GB2312" pitchFamily="49"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4282" y="148471"/>
            <a:ext cx="8929718" cy="6709529"/>
          </a:xfrm>
          <a:prstGeom prst="rect">
            <a:avLst/>
          </a:prstGeom>
        </p:spPr>
        <p:txBody>
          <a:bodyPr wrap="square">
            <a:spAutoFit/>
          </a:bodyPr>
          <a:lstStyle/>
          <a:p>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楷体_GB2312" pitchFamily="49" charset="-122"/>
                <a:cs typeface="Times New Roman" pitchFamily="18" charset="0"/>
              </a:rPr>
              <a:t>中央银行票据</a:t>
            </a:r>
            <a:r>
              <a:rPr lang="en-US" altLang="zh-CN" sz="2800" dirty="0" smtClean="0">
                <a:latin typeface="Times New Roman" pitchFamily="18" charset="0"/>
                <a:ea typeface="楷体_GB2312" pitchFamily="49" charset="-122"/>
                <a:cs typeface="Times New Roman" pitchFamily="18" charset="0"/>
              </a:rPr>
              <a:t>(Central Bank Bill)</a:t>
            </a:r>
            <a:r>
              <a:rPr lang="zh-CN" altLang="en-US" sz="2800" dirty="0" smtClean="0">
                <a:latin typeface="Times New Roman" pitchFamily="18" charset="0"/>
                <a:ea typeface="楷体_GB2312" pitchFamily="49" charset="-122"/>
                <a:cs typeface="Times New Roman" pitchFamily="18" charset="0"/>
              </a:rPr>
              <a:t>：中央银行为调节商业银行超额准备金而向商业银行发行的短期债务凭证</a:t>
            </a:r>
            <a:r>
              <a:rPr lang="zh-CN" altLang="en-US" sz="2800" dirty="0" smtClean="0">
                <a:latin typeface="楷体" pitchFamily="49" charset="-122"/>
                <a:ea typeface="楷体_GB2312" pitchFamily="49" charset="-122"/>
              </a:rPr>
              <a:t>。</a:t>
            </a:r>
            <a:endParaRPr lang="en-US" altLang="zh-CN" sz="2800" dirty="0" smtClean="0">
              <a:latin typeface="楷体" pitchFamily="49" charset="-122"/>
              <a:ea typeface="楷体_GB2312" pitchFamily="49" charset="-122"/>
            </a:endParaRPr>
          </a:p>
          <a:p>
            <a:pPr lvl="2">
              <a:buClr>
                <a:srgbClr val="FF0000"/>
              </a:buClr>
              <a:buFont typeface="Wingdings" pitchFamily="2" charset="2"/>
              <a:buChar char="Ø"/>
            </a:pPr>
            <a:r>
              <a:rPr lang="zh-CN" altLang="en-US" sz="2600" dirty="0" smtClean="0">
                <a:latin typeface="Times New Roman" pitchFamily="18" charset="0"/>
                <a:ea typeface="楷体_GB2312" pitchFamily="49" charset="-122"/>
                <a:cs typeface="Times New Roman" pitchFamily="18" charset="0"/>
              </a:rPr>
              <a:t>期限最短的</a:t>
            </a:r>
            <a:r>
              <a:rPr lang="en-US" altLang="zh-CN" sz="2600" dirty="0" smtClean="0">
                <a:latin typeface="Times New Roman" pitchFamily="18" charset="0"/>
                <a:ea typeface="楷体_GB2312" pitchFamily="49" charset="-122"/>
                <a:cs typeface="Times New Roman" pitchFamily="18" charset="0"/>
              </a:rPr>
              <a:t>3</a:t>
            </a:r>
            <a:r>
              <a:rPr lang="zh-CN" altLang="en-US" sz="2600" dirty="0" smtClean="0">
                <a:latin typeface="Times New Roman" pitchFamily="18" charset="0"/>
                <a:ea typeface="楷体_GB2312" pitchFamily="49" charset="-122"/>
                <a:cs typeface="Times New Roman" pitchFamily="18" charset="0"/>
              </a:rPr>
              <a:t>个月，最长的只有</a:t>
            </a:r>
            <a:r>
              <a:rPr lang="en-US" altLang="zh-CN" sz="2600" dirty="0" smtClean="0">
                <a:latin typeface="Times New Roman" pitchFamily="18" charset="0"/>
                <a:ea typeface="楷体_GB2312" pitchFamily="49" charset="-122"/>
                <a:cs typeface="Times New Roman" pitchFamily="18" charset="0"/>
              </a:rPr>
              <a:t>3</a:t>
            </a:r>
            <a:r>
              <a:rPr lang="zh-CN" altLang="en-US" sz="2600" dirty="0" smtClean="0">
                <a:latin typeface="Times New Roman" pitchFamily="18" charset="0"/>
                <a:ea typeface="楷体_GB2312" pitchFamily="49" charset="-122"/>
                <a:cs typeface="Times New Roman" pitchFamily="18" charset="0"/>
              </a:rPr>
              <a:t>年。</a:t>
            </a:r>
            <a:endParaRPr lang="en-US" altLang="zh-CN" sz="2600" dirty="0" smtClean="0">
              <a:latin typeface="Times New Roman" pitchFamily="18" charset="0"/>
              <a:ea typeface="楷体_GB2312" pitchFamily="49" charset="-122"/>
              <a:cs typeface="Times New Roman" pitchFamily="18" charset="0"/>
            </a:endParaRPr>
          </a:p>
          <a:p>
            <a:pPr lvl="2">
              <a:buClr>
                <a:srgbClr val="FF0000"/>
              </a:buClr>
              <a:buFont typeface="Wingdings" pitchFamily="2" charset="2"/>
              <a:buChar char="Ø"/>
            </a:pPr>
            <a:r>
              <a:rPr lang="zh-CN" altLang="en-US" sz="2600" dirty="0" smtClean="0">
                <a:latin typeface="Times New Roman" pitchFamily="18" charset="0"/>
                <a:ea typeface="楷体_GB2312" pitchFamily="49" charset="-122"/>
                <a:cs typeface="Times New Roman" pitchFamily="18" charset="0"/>
              </a:rPr>
              <a:t>发行央票不是为了融资，而是为了实施货币政策。</a:t>
            </a:r>
            <a:endParaRPr lang="en-US" altLang="zh-CN" sz="2600" dirty="0" smtClean="0">
              <a:latin typeface="Times New Roman" pitchFamily="18" charset="0"/>
              <a:ea typeface="楷体_GB2312" pitchFamily="49" charset="-122"/>
              <a:cs typeface="Times New Roman" pitchFamily="18" charset="0"/>
            </a:endParaRPr>
          </a:p>
          <a:p>
            <a:pPr lvl="2">
              <a:buClr>
                <a:srgbClr val="FF0000"/>
              </a:buClr>
              <a:buFont typeface="Wingdings" pitchFamily="2" charset="2"/>
              <a:buChar char="Ø"/>
            </a:pPr>
            <a:r>
              <a:rPr lang="zh-CN" altLang="en-US" sz="2600" dirty="0" smtClean="0">
                <a:latin typeface="Times New Roman" pitchFamily="18" charset="0"/>
                <a:ea typeface="楷体_GB2312" pitchFamily="49" charset="-122"/>
                <a:cs typeface="Times New Roman" pitchFamily="18" charset="0"/>
              </a:rPr>
              <a:t>央行发行央票</a:t>
            </a:r>
            <a:r>
              <a:rPr lang="en-US" altLang="zh-CN" sz="2600" dirty="0" smtClean="0">
                <a:latin typeface="Times New Roman" pitchFamily="18" charset="0"/>
                <a:ea typeface="楷体_GB2312" pitchFamily="49" charset="-122"/>
                <a:cs typeface="Times New Roman" pitchFamily="18" charset="0"/>
              </a:rPr>
              <a:t>=</a:t>
            </a:r>
            <a:r>
              <a:rPr lang="zh-CN" altLang="en-US" sz="2600" dirty="0" smtClean="0">
                <a:latin typeface="Times New Roman" pitchFamily="18" charset="0"/>
                <a:ea typeface="楷体_GB2312" pitchFamily="49" charset="-122"/>
                <a:cs typeface="Times New Roman" pitchFamily="18" charset="0"/>
              </a:rPr>
              <a:t>回笼资金、紧缩货币政策；</a:t>
            </a:r>
            <a:endParaRPr lang="en-US" altLang="zh-CN" sz="2600" dirty="0" smtClean="0">
              <a:latin typeface="Times New Roman" pitchFamily="18" charset="0"/>
              <a:ea typeface="楷体_GB2312" pitchFamily="49" charset="-122"/>
              <a:cs typeface="Times New Roman" pitchFamily="18" charset="0"/>
            </a:endParaRPr>
          </a:p>
          <a:p>
            <a:pPr lvl="2">
              <a:buClr>
                <a:srgbClr val="FF0000"/>
              </a:buClr>
              <a:buFont typeface="Wingdings" pitchFamily="2" charset="2"/>
              <a:buChar char="Ø"/>
            </a:pPr>
            <a:r>
              <a:rPr lang="zh-CN" altLang="en-US" sz="2600" dirty="0" smtClean="0">
                <a:latin typeface="Times New Roman" pitchFamily="18" charset="0"/>
                <a:ea typeface="楷体_GB2312" pitchFamily="49" charset="-122"/>
                <a:cs typeface="Times New Roman" pitchFamily="18" charset="0"/>
              </a:rPr>
              <a:t>央票到期</a:t>
            </a:r>
            <a:r>
              <a:rPr lang="en-US" altLang="zh-CN" sz="2600" dirty="0" smtClean="0">
                <a:latin typeface="Times New Roman" pitchFamily="18" charset="0"/>
                <a:ea typeface="楷体_GB2312" pitchFamily="49" charset="-122"/>
                <a:cs typeface="Times New Roman" pitchFamily="18" charset="0"/>
              </a:rPr>
              <a:t>=</a:t>
            </a:r>
            <a:r>
              <a:rPr lang="zh-CN" altLang="en-US" sz="2600" dirty="0" smtClean="0">
                <a:latin typeface="Times New Roman" pitchFamily="18" charset="0"/>
                <a:ea typeface="楷体_GB2312" pitchFamily="49" charset="-122"/>
                <a:cs typeface="Times New Roman" pitchFamily="18" charset="0"/>
              </a:rPr>
              <a:t>提供资金、宽松货币政策；</a:t>
            </a:r>
            <a:endParaRPr lang="en-US" altLang="zh-CN" sz="2600" dirty="0" smtClean="0">
              <a:latin typeface="Times New Roman" pitchFamily="18" charset="0"/>
              <a:ea typeface="楷体_GB2312" pitchFamily="49" charset="-122"/>
              <a:cs typeface="Times New Roman" pitchFamily="18" charset="0"/>
            </a:endParaRPr>
          </a:p>
          <a:p>
            <a:pPr lvl="2">
              <a:buClr>
                <a:srgbClr val="FF0000"/>
              </a:buClr>
              <a:buFont typeface="Wingdings" pitchFamily="2" charset="2"/>
              <a:buChar char="Ø"/>
            </a:pPr>
            <a:r>
              <a:rPr lang="zh-CN" altLang="en-US" sz="2600" dirty="0" smtClean="0">
                <a:latin typeface="Times New Roman" pitchFamily="18" charset="0"/>
                <a:ea typeface="楷体_GB2312" pitchFamily="49" charset="-122"/>
                <a:cs typeface="Times New Roman" pitchFamily="18" charset="0"/>
              </a:rPr>
              <a:t>央行的再贴现（宽松）、发行央票（紧缩）以及正回购（紧缩）都是央行的货币政策工具。</a:t>
            </a:r>
            <a:endParaRPr lang="en-US" altLang="zh-CN" sz="2600" dirty="0" smtClean="0">
              <a:latin typeface="Times New Roman" pitchFamily="18" charset="0"/>
              <a:ea typeface="楷体_GB2312" pitchFamily="49" charset="-122"/>
              <a:cs typeface="Times New Roman" pitchFamily="18" charset="0"/>
            </a:endParaRPr>
          </a:p>
          <a:p>
            <a:pPr lvl="2">
              <a:buClr>
                <a:srgbClr val="FF0000"/>
              </a:buClr>
              <a:buFont typeface="Wingdings" pitchFamily="2" charset="2"/>
              <a:buChar char="Ø"/>
            </a:pPr>
            <a:r>
              <a:rPr lang="zh-CN" altLang="en-US" sz="2600" dirty="0" smtClean="0">
                <a:latin typeface="Times New Roman" pitchFamily="18" charset="0"/>
                <a:ea typeface="楷体_GB2312" pitchFamily="49" charset="-122"/>
                <a:cs typeface="Times New Roman" pitchFamily="18" charset="0"/>
              </a:rPr>
              <a:t>央票产生的原因：</a:t>
            </a:r>
            <a:endParaRPr lang="en-US" altLang="zh-CN" sz="2600" dirty="0" smtClean="0">
              <a:latin typeface="Times New Roman" pitchFamily="18" charset="0"/>
              <a:ea typeface="楷体_GB2312" pitchFamily="49" charset="-122"/>
              <a:cs typeface="Times New Roman" pitchFamily="18" charset="0"/>
            </a:endParaRPr>
          </a:p>
          <a:p>
            <a:pPr lvl="4">
              <a:buClr>
                <a:srgbClr val="FF0000"/>
              </a:buClr>
              <a:buFont typeface="Wingdings" pitchFamily="2" charset="2"/>
              <a:buChar char="ü"/>
            </a:pPr>
            <a:r>
              <a:rPr lang="zh-CN" altLang="en-US" sz="2400" dirty="0" smtClean="0">
                <a:latin typeface="Times New Roman" pitchFamily="18" charset="0"/>
                <a:ea typeface="楷体_GB2312" pitchFamily="49" charset="-122"/>
                <a:cs typeface="Times New Roman" pitchFamily="18" charset="0"/>
              </a:rPr>
              <a:t>我国国债市场发展严重滞后，央行手中持有的国债较少，无法通过操作国债进行公开市场操作</a:t>
            </a:r>
            <a:r>
              <a:rPr lang="en-US" altLang="zh-CN" sz="2400" dirty="0" smtClean="0">
                <a:latin typeface="Times New Roman" pitchFamily="18" charset="0"/>
                <a:ea typeface="楷体_GB2312" pitchFamily="49" charset="-122"/>
                <a:cs typeface="Times New Roman" pitchFamily="18" charset="0"/>
              </a:rPr>
              <a:t>(OMO)</a:t>
            </a:r>
            <a:r>
              <a:rPr lang="zh-CN" altLang="en-US" sz="2400" dirty="0" smtClean="0">
                <a:latin typeface="Times New Roman" pitchFamily="18" charset="0"/>
                <a:ea typeface="楷体_GB2312" pitchFamily="49" charset="-122"/>
                <a:cs typeface="Times New Roman" pitchFamily="18" charset="0"/>
              </a:rPr>
              <a:t>业务。</a:t>
            </a:r>
            <a:endParaRPr lang="en-US" altLang="zh-CN" sz="2400" dirty="0" smtClean="0">
              <a:latin typeface="Times New Roman" pitchFamily="18" charset="0"/>
              <a:ea typeface="楷体_GB2312" pitchFamily="49" charset="-122"/>
              <a:cs typeface="Times New Roman" pitchFamily="18" charset="0"/>
            </a:endParaRPr>
          </a:p>
          <a:p>
            <a:pPr lvl="4">
              <a:buClr>
                <a:srgbClr val="FF0000"/>
              </a:buClr>
              <a:buFont typeface="Wingdings" pitchFamily="2" charset="2"/>
              <a:buChar char="ü"/>
            </a:pPr>
            <a:r>
              <a:rPr lang="zh-CN" altLang="en-US" sz="2400" dirty="0" smtClean="0">
                <a:latin typeface="Times New Roman" pitchFamily="18" charset="0"/>
                <a:ea typeface="楷体_GB2312" pitchFamily="49" charset="-122"/>
                <a:cs typeface="Times New Roman" pitchFamily="18" charset="0"/>
              </a:rPr>
              <a:t>进入</a:t>
            </a:r>
            <a:r>
              <a:rPr lang="en-US" altLang="zh-CN" sz="2400" dirty="0" smtClean="0">
                <a:latin typeface="Times New Roman" pitchFamily="18" charset="0"/>
                <a:ea typeface="楷体_GB2312" pitchFamily="49" charset="-122"/>
                <a:cs typeface="Times New Roman" pitchFamily="18" charset="0"/>
              </a:rPr>
              <a:t>WTO</a:t>
            </a:r>
            <a:r>
              <a:rPr lang="zh-CN" altLang="en-US" sz="2400" dirty="0" smtClean="0">
                <a:latin typeface="Times New Roman" pitchFamily="18" charset="0"/>
                <a:ea typeface="楷体_GB2312" pitchFamily="49" charset="-122"/>
                <a:cs typeface="Times New Roman" pitchFamily="18" charset="0"/>
              </a:rPr>
              <a:t>后，我国出口迅速增加，统一结售汇制度下，我国央行外汇储备暴增（外汇占款），为避免货币供给较快，央行通过发行央票回收流动性。</a:t>
            </a:r>
            <a:endParaRPr lang="en-US" altLang="zh-CN" sz="2400" dirty="0" smtClean="0">
              <a:latin typeface="Times New Roman" pitchFamily="18" charset="0"/>
              <a:ea typeface="楷体_GB2312" pitchFamily="49" charset="-122"/>
              <a:cs typeface="Times New Roman" pitchFamily="18" charset="0"/>
            </a:endParaRPr>
          </a:p>
          <a:p>
            <a:pPr lvl="2">
              <a:buClr>
                <a:srgbClr val="FF0000"/>
              </a:buClr>
              <a:buFont typeface="Wingdings" pitchFamily="2" charset="2"/>
              <a:buChar char="Ø"/>
            </a:pPr>
            <a:r>
              <a:rPr lang="zh-CN" altLang="en-US" sz="2600" dirty="0" smtClean="0">
                <a:latin typeface="Times New Roman" pitchFamily="18" charset="0"/>
                <a:ea typeface="楷体_GB2312" pitchFamily="49" charset="-122"/>
                <a:cs typeface="Times New Roman" pitchFamily="18" charset="0"/>
              </a:rPr>
              <a:t>央票是历史性产物</a:t>
            </a:r>
            <a:r>
              <a:rPr lang="en-US" altLang="zh-CN" sz="2600" dirty="0" smtClean="0">
                <a:latin typeface="Times New Roman" pitchFamily="18" charset="0"/>
                <a:ea typeface="楷体_GB2312" pitchFamily="49" charset="-122"/>
                <a:cs typeface="Times New Roman" pitchFamily="18" charset="0"/>
              </a:rPr>
              <a:t>,</a:t>
            </a:r>
            <a:r>
              <a:rPr lang="zh-CN" altLang="en-US" sz="2600" dirty="0" smtClean="0">
                <a:latin typeface="Times New Roman" pitchFamily="18" charset="0"/>
                <a:ea typeface="楷体_GB2312" pitchFamily="49" charset="-122"/>
                <a:cs typeface="Times New Roman" pitchFamily="18" charset="0"/>
              </a:rPr>
              <a:t>有可能会退出历史舞台。</a:t>
            </a:r>
            <a:endParaRPr lang="en-US" altLang="zh-CN" sz="2600" dirty="0" smtClean="0">
              <a:latin typeface="Times New Roman" pitchFamily="18" charset="0"/>
              <a:ea typeface="楷体_GB2312" pitchFamily="49" charset="-122"/>
              <a:cs typeface="Times New Roman" pitchFamily="18" charset="0"/>
            </a:endParaRPr>
          </a:p>
          <a:p>
            <a:pPr lvl="3">
              <a:buClr>
                <a:srgbClr val="FF0000"/>
              </a:buClr>
              <a:buFont typeface="Wingdings" pitchFamily="2" charset="2"/>
              <a:buChar char="ü"/>
            </a:pPr>
            <a:endParaRPr lang="en-US" altLang="zh-CN" sz="2400" dirty="0" smtClean="0">
              <a:latin typeface="楷体"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714348" y="428604"/>
            <a:ext cx="7772400" cy="731837"/>
          </a:xfrm>
          <a:prstGeom prst="rect">
            <a:avLst/>
          </a:prstGeom>
          <a:noFill/>
          <a:ln w="9525">
            <a:noFill/>
            <a:miter lim="800000"/>
            <a:headEnd/>
            <a:tailEnd/>
          </a:ln>
        </p:spPr>
        <p:txBody>
          <a:bodyPr anchor="ctr"/>
          <a:lstStyle/>
          <a:p>
            <a:pPr algn="ctr">
              <a:defRPr/>
            </a:pPr>
            <a:r>
              <a:rPr lang="zh-CN" altLang="en-US" sz="2800" b="1" dirty="0">
                <a:solidFill>
                  <a:srgbClr val="C00000"/>
                </a:solidFill>
                <a:latin typeface="华文新魏" pitchFamily="2" charset="-122"/>
                <a:ea typeface="华文新魏" pitchFamily="2" charset="-122"/>
                <a:cs typeface="+mj-cs"/>
              </a:rPr>
              <a:t>央票发行与外汇储备增量</a:t>
            </a:r>
            <a:r>
              <a:rPr lang="zh-CN" altLang="en-US" sz="4000" b="1" dirty="0">
                <a:ea typeface="宋体" pitchFamily="2" charset="-122"/>
              </a:rPr>
              <a:t>，</a:t>
            </a:r>
            <a:r>
              <a:rPr lang="zh-CN" altLang="en-US" sz="2000" b="1" dirty="0">
                <a:ea typeface="宋体" pitchFamily="2" charset="-122"/>
              </a:rPr>
              <a:t>单位：亿元</a:t>
            </a:r>
          </a:p>
        </p:txBody>
      </p:sp>
      <p:sp>
        <p:nvSpPr>
          <p:cNvPr id="10" name="TextBox 5"/>
          <p:cNvSpPr txBox="1">
            <a:spLocks noChangeArrowheads="1"/>
          </p:cNvSpPr>
          <p:nvPr/>
        </p:nvSpPr>
        <p:spPr bwMode="auto">
          <a:xfrm>
            <a:off x="5000625" y="6072206"/>
            <a:ext cx="4143375" cy="400050"/>
          </a:xfrm>
          <a:prstGeom prst="rect">
            <a:avLst/>
          </a:prstGeom>
          <a:noFill/>
          <a:ln w="9525">
            <a:noFill/>
            <a:miter lim="800000"/>
            <a:headEnd/>
            <a:tailEnd/>
          </a:ln>
        </p:spPr>
        <p:txBody>
          <a:bodyPr>
            <a:spAutoFit/>
          </a:bodyPr>
          <a:lstStyle/>
          <a:p>
            <a:pPr algn="ctr"/>
            <a:r>
              <a:rPr lang="zh-CN" altLang="en-US" sz="2000" b="1" dirty="0">
                <a:latin typeface="黑体" pitchFamily="2" charset="-122"/>
                <a:ea typeface="黑体" pitchFamily="2" charset="-122"/>
              </a:rPr>
              <a:t>数据来源：</a:t>
            </a:r>
            <a:r>
              <a:rPr lang="en-US" altLang="zh-CN" sz="2000" b="1" dirty="0">
                <a:latin typeface="黑体" pitchFamily="2" charset="-122"/>
                <a:ea typeface="黑体" pitchFamily="2" charset="-122"/>
              </a:rPr>
              <a:t>Wind</a:t>
            </a:r>
            <a:endParaRPr lang="zh-CN" altLang="en-US" sz="2000" b="1" dirty="0">
              <a:latin typeface="黑体" pitchFamily="2" charset="-122"/>
              <a:ea typeface="黑体" pitchFamily="2" charset="-122"/>
            </a:endParaRPr>
          </a:p>
        </p:txBody>
      </p:sp>
      <p:sp>
        <p:nvSpPr>
          <p:cNvPr id="11" name="TextBox 10"/>
          <p:cNvSpPr txBox="1"/>
          <p:nvPr/>
        </p:nvSpPr>
        <p:spPr>
          <a:xfrm>
            <a:off x="500063" y="5000625"/>
            <a:ext cx="7919156" cy="830997"/>
          </a:xfrm>
          <a:prstGeom prst="rect">
            <a:avLst/>
          </a:prstGeom>
          <a:noFill/>
        </p:spPr>
        <p:txBody>
          <a:bodyPr wrap="none">
            <a:spAutoFit/>
          </a:bodyPr>
          <a:lstStyle/>
          <a:p>
            <a:pPr>
              <a:defRPr/>
            </a:pPr>
            <a:r>
              <a:rPr lang="en-US" altLang="zh-CN" sz="2400" dirty="0">
                <a:solidFill>
                  <a:srgbClr val="C00000"/>
                </a:solidFill>
                <a:latin typeface="楷体_GB2312" pitchFamily="49" charset="-122"/>
                <a:ea typeface="楷体_GB2312" pitchFamily="49" charset="-122"/>
              </a:rPr>
              <a:t>▲</a:t>
            </a:r>
            <a:r>
              <a:rPr lang="zh-CN" altLang="en-US" sz="2400" dirty="0">
                <a:latin typeface="+mn-lt"/>
                <a:ea typeface="楷体_GB2312" pitchFamily="49" charset="-122"/>
              </a:rPr>
              <a:t>央票发行和外汇储备增量趋势完全一致</a:t>
            </a:r>
            <a:r>
              <a:rPr lang="en-US" altLang="zh-CN" sz="2400" dirty="0">
                <a:latin typeface="+mn-lt"/>
                <a:ea typeface="楷体_GB2312" pitchFamily="49" charset="-122"/>
              </a:rPr>
              <a:t>;</a:t>
            </a:r>
          </a:p>
          <a:p>
            <a:pPr>
              <a:defRPr/>
            </a:pPr>
            <a:r>
              <a:rPr lang="en-US" altLang="zh-CN" sz="2400" dirty="0">
                <a:solidFill>
                  <a:srgbClr val="C00000"/>
                </a:solidFill>
                <a:latin typeface="楷体_GB2312" pitchFamily="49" charset="-122"/>
                <a:ea typeface="楷体_GB2312" pitchFamily="49" charset="-122"/>
              </a:rPr>
              <a:t>▲</a:t>
            </a:r>
            <a:r>
              <a:rPr lang="zh-CN" altLang="en-US" sz="2400" dirty="0">
                <a:latin typeface="+mn-lt"/>
                <a:ea typeface="楷体_GB2312" pitchFamily="49" charset="-122"/>
              </a:rPr>
              <a:t>都表现为在金融危机前夕巨幅增加，危机后下降较快。</a:t>
            </a:r>
          </a:p>
        </p:txBody>
      </p:sp>
      <p:pic>
        <p:nvPicPr>
          <p:cNvPr id="173057" name="Picture 1"/>
          <p:cNvPicPr>
            <a:picLocks noChangeAspect="1" noChangeArrowheads="1"/>
          </p:cNvPicPr>
          <p:nvPr/>
        </p:nvPicPr>
        <p:blipFill>
          <a:blip r:embed="rId2" cstate="print"/>
          <a:srcRect/>
          <a:stretch>
            <a:fillRect/>
          </a:stretch>
        </p:blipFill>
        <p:spPr bwMode="auto">
          <a:xfrm>
            <a:off x="395536" y="1268760"/>
            <a:ext cx="7870825" cy="34448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28596" y="0"/>
            <a:ext cx="8229600" cy="927100"/>
          </a:xfrm>
        </p:spPr>
        <p:txBody>
          <a:bodyPr/>
          <a:lstStyle/>
          <a:p>
            <a:r>
              <a:rPr lang="zh-CN" altLang="en-US" dirty="0" smtClean="0">
                <a:latin typeface="隶书" pitchFamily="49" charset="-122"/>
                <a:ea typeface="隶书" pitchFamily="49" charset="-122"/>
              </a:rPr>
              <a:t>七、大额可转让定期存单市场</a:t>
            </a:r>
            <a:endParaRPr lang="zh-CN" altLang="en-US" dirty="0" smtClean="0">
              <a:latin typeface="华文新魏" pitchFamily="2" charset="-122"/>
              <a:ea typeface="华文新魏" pitchFamily="2" charset="-122"/>
            </a:endParaRPr>
          </a:p>
        </p:txBody>
      </p:sp>
      <p:sp>
        <p:nvSpPr>
          <p:cNvPr id="7" name="Rectangle 3"/>
          <p:cNvSpPr txBox="1">
            <a:spLocks noChangeArrowheads="1"/>
          </p:cNvSpPr>
          <p:nvPr/>
        </p:nvSpPr>
        <p:spPr bwMode="auto">
          <a:xfrm>
            <a:off x="0" y="548680"/>
            <a:ext cx="9323512" cy="4500563"/>
          </a:xfrm>
          <a:prstGeom prst="rect">
            <a:avLst/>
          </a:prstGeom>
          <a:noFill/>
          <a:ln w="9525">
            <a:noFill/>
            <a:miter lim="800000"/>
            <a:headEnd/>
            <a:tailEnd/>
          </a:ln>
        </p:spPr>
        <p:txBody>
          <a:bodyPr/>
          <a:lstStyle/>
          <a:p>
            <a:pPr marL="342900" indent="-342900">
              <a:lnSpc>
                <a:spcPts val="4300"/>
              </a:lnSpc>
            </a:pPr>
            <a:r>
              <a:rPr lang="en-US" altLang="zh-CN" sz="3200" b="1" dirty="0" smtClean="0">
                <a:solidFill>
                  <a:srgbClr val="FF0000"/>
                </a:solidFill>
                <a:latin typeface="楷体_GB2312" pitchFamily="49" charset="-122"/>
                <a:ea typeface="楷体_GB2312" pitchFamily="49" charset="-122"/>
                <a:sym typeface="Wingdings 2" pitchFamily="18" charset="2"/>
              </a:rPr>
              <a:t></a:t>
            </a:r>
            <a:r>
              <a:rPr lang="zh-CN" altLang="en-US" sz="2800" b="1" dirty="0" smtClean="0">
                <a:latin typeface="楷体" pitchFamily="49" charset="-122"/>
                <a:ea typeface="楷体_GB2312" pitchFamily="49" charset="-122"/>
                <a:sym typeface="Wingdings 2" pitchFamily="18" charset="2"/>
              </a:rPr>
              <a:t>大额可转让定期存单</a:t>
            </a:r>
            <a:r>
              <a:rPr lang="zh-CN" altLang="en-US" sz="2000" b="1" dirty="0" smtClean="0">
                <a:latin typeface="Times New Roman" pitchFamily="18" charset="0"/>
                <a:ea typeface="楷体_GB2312" pitchFamily="49" charset="-122"/>
                <a:cs typeface="Times New Roman" pitchFamily="18" charset="0"/>
                <a:sym typeface="Wingdings 2" pitchFamily="18" charset="2"/>
              </a:rPr>
              <a:t>（</a:t>
            </a:r>
            <a:r>
              <a:rPr lang="en-US" altLang="zh-CN" sz="2000" b="1" dirty="0" smtClean="0">
                <a:latin typeface="Times New Roman" pitchFamily="18" charset="0"/>
                <a:ea typeface="楷体_GB2312" pitchFamily="49" charset="-122"/>
                <a:cs typeface="Times New Roman" pitchFamily="18" charset="0"/>
                <a:sym typeface="Wingdings 2" pitchFamily="18" charset="2"/>
              </a:rPr>
              <a:t>Negotiable Certificate of Deposit ,CDs</a:t>
            </a:r>
            <a:r>
              <a:rPr lang="zh-CN" altLang="en-US" sz="2000" b="1" dirty="0" smtClean="0">
                <a:latin typeface="Times New Roman" pitchFamily="18" charset="0"/>
                <a:ea typeface="楷体_GB2312" pitchFamily="49" charset="-122"/>
                <a:cs typeface="Times New Roman" pitchFamily="18" charset="0"/>
                <a:sym typeface="Wingdings 2" pitchFamily="18" charset="2"/>
              </a:rPr>
              <a:t>）</a:t>
            </a:r>
            <a:r>
              <a:rPr lang="zh-CN" altLang="en-US" sz="2800" b="1" dirty="0" smtClean="0">
                <a:latin typeface="楷体" pitchFamily="49" charset="-122"/>
                <a:ea typeface="楷体_GB2312" pitchFamily="49" charset="-122"/>
                <a:sym typeface="Wingdings 2" pitchFamily="18" charset="2"/>
              </a:rPr>
              <a:t>市场的特点</a:t>
            </a:r>
            <a:endParaRPr lang="en-US" altLang="zh-CN" sz="2800" b="1" dirty="0" smtClean="0">
              <a:latin typeface="楷体" pitchFamily="49" charset="-122"/>
              <a:ea typeface="楷体_GB2312" pitchFamily="49" charset="-122"/>
              <a:sym typeface="Wingdings 2" pitchFamily="18" charset="2"/>
            </a:endParaRPr>
          </a:p>
          <a:p>
            <a:pPr marL="1257300" lvl="2" indent="-342900">
              <a:buClr>
                <a:srgbClr val="FF0000"/>
              </a:buClr>
              <a:buFont typeface="Wingdings" pitchFamily="2" charset="2"/>
              <a:buChar char="Ø"/>
            </a:pPr>
            <a:r>
              <a:rPr lang="zh-CN" altLang="en-US" sz="2400" dirty="0" smtClean="0">
                <a:latin typeface="楷体" pitchFamily="49" charset="-122"/>
                <a:ea typeface="楷体_GB2312" pitchFamily="49" charset="-122"/>
                <a:sym typeface="Wingdings 2" pitchFamily="18" charset="2"/>
              </a:rPr>
              <a:t>大额（</a:t>
            </a:r>
            <a:r>
              <a:rPr lang="en-US" altLang="zh-CN" sz="2400" dirty="0" smtClean="0">
                <a:latin typeface="楷体" pitchFamily="49" charset="-122"/>
                <a:ea typeface="楷体_GB2312" pitchFamily="49" charset="-122"/>
                <a:sym typeface="Wingdings 2" pitchFamily="18" charset="2"/>
              </a:rPr>
              <a:t>10</a:t>
            </a:r>
            <a:r>
              <a:rPr lang="zh-CN" altLang="en-US" sz="2400" dirty="0" smtClean="0">
                <a:latin typeface="楷体" pitchFamily="49" charset="-122"/>
                <a:ea typeface="楷体_GB2312" pitchFamily="49" charset="-122"/>
                <a:sym typeface="Wingdings 2" pitchFamily="18" charset="2"/>
              </a:rPr>
              <a:t>万美元至</a:t>
            </a:r>
            <a:r>
              <a:rPr lang="en-US" altLang="zh-CN" sz="2400" dirty="0" smtClean="0">
                <a:latin typeface="楷体" pitchFamily="49" charset="-122"/>
                <a:ea typeface="楷体_GB2312" pitchFamily="49" charset="-122"/>
                <a:sym typeface="Wingdings 2" pitchFamily="18" charset="2"/>
              </a:rPr>
              <a:t>1000</a:t>
            </a:r>
            <a:r>
              <a:rPr lang="zh-CN" altLang="en-US" sz="2400" dirty="0" smtClean="0">
                <a:latin typeface="楷体" pitchFamily="49" charset="-122"/>
                <a:ea typeface="楷体_GB2312" pitchFamily="49" charset="-122"/>
                <a:sym typeface="Wingdings 2" pitchFamily="18" charset="2"/>
              </a:rPr>
              <a:t>万美元之间）</a:t>
            </a:r>
            <a:endParaRPr lang="en-US" altLang="zh-CN" sz="2400" dirty="0" smtClean="0">
              <a:latin typeface="楷体" pitchFamily="49" charset="-122"/>
              <a:ea typeface="楷体_GB2312" pitchFamily="49" charset="-122"/>
              <a:sym typeface="Wingdings 2" pitchFamily="18" charset="2"/>
            </a:endParaRPr>
          </a:p>
          <a:p>
            <a:pPr marL="1257300" lvl="2" indent="-342900">
              <a:buClr>
                <a:srgbClr val="FF0000"/>
              </a:buClr>
              <a:buFont typeface="Wingdings" pitchFamily="2" charset="2"/>
              <a:buChar char="Ø"/>
            </a:pPr>
            <a:r>
              <a:rPr lang="zh-CN" altLang="en-US" sz="2400" dirty="0" smtClean="0">
                <a:latin typeface="楷体" pitchFamily="49" charset="-122"/>
                <a:ea typeface="楷体_GB2312" pitchFamily="49" charset="-122"/>
                <a:sym typeface="Wingdings 2" pitchFamily="18" charset="2"/>
              </a:rPr>
              <a:t>不记名，可以在二级市场转让</a:t>
            </a:r>
            <a:endParaRPr lang="en-US" altLang="zh-CN" sz="2400" dirty="0" smtClean="0">
              <a:latin typeface="楷体" pitchFamily="49" charset="-122"/>
              <a:ea typeface="楷体_GB2312" pitchFamily="49" charset="-122"/>
              <a:sym typeface="Wingdings 2" pitchFamily="18" charset="2"/>
            </a:endParaRPr>
          </a:p>
          <a:p>
            <a:pPr marL="1257300" lvl="2" indent="-342900">
              <a:buClr>
                <a:srgbClr val="FF0000"/>
              </a:buClr>
              <a:buFont typeface="Wingdings" pitchFamily="2" charset="2"/>
              <a:buChar char="Ø"/>
            </a:pPr>
            <a:r>
              <a:rPr lang="zh-CN" altLang="en-US" sz="2400" dirty="0" smtClean="0">
                <a:latin typeface="楷体" pitchFamily="49" charset="-122"/>
                <a:ea typeface="楷体_GB2312" pitchFamily="49" charset="-122"/>
                <a:sym typeface="Wingdings 2" pitchFamily="18" charset="2"/>
              </a:rPr>
              <a:t>收益高</a:t>
            </a:r>
            <a:endParaRPr lang="en-US" altLang="zh-CN" sz="2400" dirty="0" smtClean="0">
              <a:latin typeface="楷体" pitchFamily="49" charset="-122"/>
              <a:ea typeface="楷体_GB2312" pitchFamily="49" charset="-122"/>
              <a:sym typeface="Wingdings 2" pitchFamily="18" charset="2"/>
            </a:endParaRPr>
          </a:p>
          <a:p>
            <a:pPr marL="342900" indent="-342900">
              <a:lnSpc>
                <a:spcPts val="4300"/>
              </a:lnSpc>
            </a:pPr>
            <a:r>
              <a:rPr lang="en-US" altLang="zh-CN" sz="3200" b="1" dirty="0" smtClean="0">
                <a:solidFill>
                  <a:srgbClr val="FF0000"/>
                </a:solidFill>
                <a:latin typeface="楷体_GB2312" pitchFamily="49" charset="-122"/>
                <a:ea typeface="楷体_GB2312" pitchFamily="49" charset="-122"/>
                <a:sym typeface="Wingdings 2" pitchFamily="18" charset="2"/>
              </a:rPr>
              <a:t></a:t>
            </a:r>
            <a:r>
              <a:rPr lang="zh-CN" altLang="en-US" sz="3200" b="1" dirty="0" smtClean="0">
                <a:latin typeface="楷体" pitchFamily="49" charset="-122"/>
                <a:ea typeface="楷体_GB2312" pitchFamily="49" charset="-122"/>
                <a:sym typeface="Wingdings 2" pitchFamily="18" charset="2"/>
              </a:rPr>
              <a:t>大额可转让定期存单市场的功能</a:t>
            </a:r>
            <a:endParaRPr lang="en-US" altLang="zh-CN" sz="3200" b="1" dirty="0" smtClean="0">
              <a:latin typeface="楷体" pitchFamily="49" charset="-122"/>
              <a:ea typeface="楷体_GB2312" pitchFamily="49" charset="-122"/>
              <a:sym typeface="Wingdings 2" pitchFamily="18" charset="2"/>
            </a:endParaRPr>
          </a:p>
          <a:p>
            <a:pPr lvl="2">
              <a:lnSpc>
                <a:spcPts val="4300"/>
              </a:lnSpc>
              <a:buClr>
                <a:srgbClr val="FF0000"/>
              </a:buClr>
              <a:buFont typeface="Wingdings" pitchFamily="2" charset="2"/>
              <a:buChar char="Ø"/>
            </a:pPr>
            <a:r>
              <a:rPr lang="zh-CN" altLang="en-US" sz="2400" dirty="0" smtClean="0">
                <a:latin typeface="楷体" pitchFamily="49" charset="-122"/>
                <a:ea typeface="楷体_GB2312" pitchFamily="49" charset="-122"/>
              </a:rPr>
              <a:t>使得商业银行可以主动、灵活性地以较低成本融资</a:t>
            </a:r>
            <a:endParaRPr lang="en-US" altLang="zh-CN" sz="2400" dirty="0" smtClean="0">
              <a:latin typeface="楷体" pitchFamily="49" charset="-122"/>
              <a:ea typeface="楷体_GB2312" pitchFamily="49" charset="-122"/>
            </a:endParaRPr>
          </a:p>
          <a:p>
            <a:pPr lvl="4">
              <a:lnSpc>
                <a:spcPts val="4300"/>
              </a:lnSpc>
              <a:buClr>
                <a:srgbClr val="FF0000"/>
              </a:buClr>
              <a:buFont typeface="Wingdings" pitchFamily="2" charset="2"/>
              <a:buChar char="ü"/>
            </a:pPr>
            <a:r>
              <a:rPr lang="zh-CN" altLang="en-US" sz="2200" dirty="0" smtClean="0">
                <a:latin typeface="楷体" pitchFamily="49" charset="-122"/>
                <a:ea typeface="楷体_GB2312" pitchFamily="49" charset="-122"/>
              </a:rPr>
              <a:t>大额可转让定期存单是金融脱媒和利率市场化背景下，银行的一种金融创新，该创新避免商业银行的存款流失，给商业银行创造了另一种融资渠道。</a:t>
            </a:r>
            <a:endParaRPr lang="en-US" altLang="zh-CN" sz="2200" dirty="0" smtClean="0">
              <a:latin typeface="楷体" pitchFamily="49" charset="-122"/>
              <a:ea typeface="楷体_GB2312" pitchFamily="49" charset="-122"/>
            </a:endParaRPr>
          </a:p>
          <a:p>
            <a:pPr lvl="2">
              <a:lnSpc>
                <a:spcPts val="4300"/>
              </a:lnSpc>
              <a:buClr>
                <a:srgbClr val="FF0000"/>
              </a:buClr>
              <a:buFont typeface="Wingdings" pitchFamily="2" charset="2"/>
              <a:buChar char="Ø"/>
            </a:pPr>
            <a:r>
              <a:rPr lang="zh-CN" altLang="en-US" sz="2400" dirty="0" smtClean="0">
                <a:latin typeface="楷体" pitchFamily="49" charset="-122"/>
                <a:ea typeface="楷体_GB2312" pitchFamily="49" charset="-122"/>
              </a:rPr>
              <a:t>为商业银行的经营管理引入了</a:t>
            </a:r>
            <a:r>
              <a:rPr lang="zh-CN" altLang="en-US" sz="2400" dirty="0" smtClean="0">
                <a:solidFill>
                  <a:srgbClr val="FF0000"/>
                </a:solidFill>
                <a:latin typeface="楷体" pitchFamily="49" charset="-122"/>
                <a:ea typeface="楷体_GB2312" pitchFamily="49" charset="-122"/>
              </a:rPr>
              <a:t>负债管理</a:t>
            </a:r>
            <a:r>
              <a:rPr lang="zh-CN" altLang="en-US" sz="2400" dirty="0" smtClean="0">
                <a:latin typeface="楷体" pitchFamily="49" charset="-122"/>
                <a:ea typeface="楷体_GB2312" pitchFamily="49" charset="-122"/>
              </a:rPr>
              <a:t>的理念</a:t>
            </a:r>
            <a:r>
              <a:rPr lang="en-US" altLang="zh-CN" sz="2400" dirty="0" smtClean="0">
                <a:latin typeface="楷体" pitchFamily="49" charset="-122"/>
                <a:ea typeface="楷体_GB2312" pitchFamily="49" charset="-122"/>
              </a:rPr>
              <a:t>——</a:t>
            </a:r>
            <a:r>
              <a:rPr lang="zh-CN" altLang="en-US" sz="2400" dirty="0" smtClean="0">
                <a:latin typeface="楷体" pitchFamily="49" charset="-122"/>
                <a:ea typeface="楷体_GB2312" pitchFamily="49" charset="-122"/>
              </a:rPr>
              <a:t>主动负债</a:t>
            </a:r>
            <a:endParaRPr lang="en-US" altLang="zh-CN" sz="2400" dirty="0" smtClean="0">
              <a:latin typeface="楷体" pitchFamily="49" charset="-122"/>
              <a:ea typeface="楷体_GB2312" pitchFamily="49" charset="-122"/>
            </a:endParaRPr>
          </a:p>
          <a:p>
            <a:pPr lvl="2">
              <a:lnSpc>
                <a:spcPts val="4300"/>
              </a:lnSpc>
              <a:buClr>
                <a:srgbClr val="FF0000"/>
              </a:buClr>
              <a:buFont typeface="Wingdings" pitchFamily="2" charset="2"/>
              <a:buChar char="Ø"/>
            </a:pPr>
            <a:r>
              <a:rPr lang="zh-CN" altLang="en-US" sz="2400" dirty="0" smtClean="0">
                <a:latin typeface="楷体" pitchFamily="49" charset="-122"/>
                <a:ea typeface="楷体_GB2312" pitchFamily="49" charset="-122"/>
              </a:rPr>
              <a:t>为投资者提供了流动性高、收益高的投资产品</a:t>
            </a:r>
            <a:endParaRPr lang="en-US" altLang="zh-CN" sz="2400" dirty="0" smtClean="0">
              <a:latin typeface="楷体" pitchFamily="49" charset="-122"/>
              <a:ea typeface="楷体_GB2312" pitchFamily="49" charset="-122"/>
            </a:endParaRPr>
          </a:p>
          <a:p>
            <a:pPr marL="342900" indent="-342900">
              <a:lnSpc>
                <a:spcPts val="4300"/>
              </a:lnSpc>
            </a:pPr>
            <a:endParaRPr lang="en-US" altLang="zh-CN" sz="2800" b="1" dirty="0">
              <a:latin typeface="楷体" pitchFamily="49" charset="-122"/>
              <a:ea typeface="楷体_GB2312" pitchFamily="49" charset="-122"/>
              <a:sym typeface="Wingdings 2" pitchFamily="18" charset="2"/>
            </a:endParaRPr>
          </a:p>
        </p:txBody>
      </p:sp>
      <p:sp>
        <p:nvSpPr>
          <p:cNvPr id="9" name="下箭头 8"/>
          <p:cNvSpPr/>
          <p:nvPr/>
        </p:nvSpPr>
        <p:spPr bwMode="auto">
          <a:xfrm>
            <a:off x="6156176" y="1484784"/>
            <a:ext cx="571504" cy="714380"/>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6" name="TextBox 5"/>
          <p:cNvSpPr txBox="1"/>
          <p:nvPr/>
        </p:nvSpPr>
        <p:spPr>
          <a:xfrm>
            <a:off x="2519264" y="2420888"/>
            <a:ext cx="6624736" cy="461665"/>
          </a:xfrm>
          <a:prstGeom prst="rect">
            <a:avLst/>
          </a:prstGeom>
          <a:solidFill>
            <a:srgbClr val="FFFFFF"/>
          </a:solidFill>
        </p:spPr>
        <p:txBody>
          <a:bodyPr wrap="square" rtlCol="0">
            <a:spAutoFit/>
          </a:bodyPr>
          <a:lstStyle/>
          <a:p>
            <a:r>
              <a:rPr lang="zh-CN" altLang="en-US" sz="2400" b="1" dirty="0" smtClean="0">
                <a:latin typeface="楷体" pitchFamily="49" charset="-122"/>
                <a:ea typeface="楷体_GB2312" pitchFamily="49" charset="-122"/>
                <a:sym typeface="Wingdings 2" pitchFamily="18" charset="2"/>
              </a:rPr>
              <a:t>将活期存款的流动性和定期存款的收益性相结合</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20688"/>
            <a:ext cx="9036496" cy="4525963"/>
          </a:xfrm>
        </p:spPr>
        <p:txBody>
          <a:bodyPr/>
          <a:lstStyle/>
          <a:p>
            <a:pPr marL="0" indent="0">
              <a:lnSpc>
                <a:spcPct val="150000"/>
              </a:lnSpc>
              <a:buNone/>
            </a:pPr>
            <a:r>
              <a:rPr lang="en-US" altLang="zh-CN" b="1" dirty="0" smtClean="0">
                <a:solidFill>
                  <a:srgbClr val="0070C0"/>
                </a:solidFill>
                <a:latin typeface="Times New Roman" pitchFamily="18" charset="0"/>
                <a:ea typeface="楷体_GB2312" pitchFamily="49" charset="-122"/>
                <a:cs typeface="Times New Roman" pitchFamily="18" charset="0"/>
                <a:sym typeface="Wingdings 2" pitchFamily="18" charset="2"/>
              </a:rPr>
              <a:t>2</a:t>
            </a:r>
            <a:r>
              <a:rPr lang="zh-CN" altLang="en-US" b="1" dirty="0" smtClean="0">
                <a:solidFill>
                  <a:srgbClr val="0070C0"/>
                </a:solidFill>
                <a:latin typeface="Times New Roman" pitchFamily="18" charset="0"/>
                <a:ea typeface="楷体_GB2312" pitchFamily="49" charset="-122"/>
                <a:cs typeface="Times New Roman" pitchFamily="18" charset="0"/>
                <a:sym typeface="Wingdings 2" pitchFamily="18" charset="2"/>
              </a:rPr>
              <a:t>、</a:t>
            </a:r>
            <a:r>
              <a:rPr lang="zh-CN" altLang="en-US" b="1" dirty="0" smtClean="0">
                <a:solidFill>
                  <a:srgbClr val="0070C0"/>
                </a:solidFill>
                <a:latin typeface="Times New Roman" pitchFamily="18" charset="0"/>
                <a:ea typeface="楷体_GB2312" pitchFamily="49" charset="-122"/>
                <a:cs typeface="Times New Roman" pitchFamily="18" charset="0"/>
              </a:rPr>
              <a:t>金融投资与资本市场的出现</a:t>
            </a:r>
            <a:endParaRPr lang="en-US" altLang="zh-CN" b="1" dirty="0" smtClean="0">
              <a:solidFill>
                <a:srgbClr val="0070C0"/>
              </a:solidFill>
              <a:latin typeface="Times New Roman" pitchFamily="18" charset="0"/>
              <a:ea typeface="楷体_GB2312" pitchFamily="49" charset="-122"/>
              <a:cs typeface="Times New Roman" pitchFamily="18" charset="0"/>
            </a:endParaRPr>
          </a:p>
          <a:p>
            <a:pPr marL="0" indent="0">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Times New Roman" pitchFamily="18" charset="0"/>
                <a:ea typeface="楷体_GB2312" pitchFamily="49" charset="-122"/>
                <a:cs typeface="Times New Roman" pitchFamily="18" charset="0"/>
              </a:rPr>
              <a:t>金融投资与产业投资是经济主体为了获得未来的收益而投入资本的活动。</a:t>
            </a:r>
            <a:endParaRPr lang="en-US" altLang="zh-CN" sz="2800" dirty="0" smtClean="0">
              <a:latin typeface="Times New Roman" pitchFamily="18" charset="0"/>
              <a:ea typeface="楷体_GB2312" pitchFamily="49" charset="-122"/>
              <a:cs typeface="Times New Roman" pitchFamily="18" charset="0"/>
            </a:endParaRPr>
          </a:p>
          <a:p>
            <a:pPr marL="0" indent="0">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Times New Roman" pitchFamily="18" charset="0"/>
                <a:ea typeface="楷体_GB2312" pitchFamily="49" charset="-122"/>
                <a:cs typeface="Times New Roman" pitchFamily="18" charset="0"/>
              </a:rPr>
              <a:t>投资可划分为产业投资和金融投资。</a:t>
            </a:r>
            <a:endParaRPr lang="en-US" altLang="zh-CN" sz="2800" dirty="0" smtClean="0">
              <a:latin typeface="Times New Roman" pitchFamily="18" charset="0"/>
              <a:ea typeface="楷体_GB2312" pitchFamily="49" charset="-122"/>
              <a:cs typeface="Times New Roman" pitchFamily="18" charset="0"/>
            </a:endParaRPr>
          </a:p>
          <a:p>
            <a:pPr marL="0" indent="0">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产业投资是投资于实体经济的活动，如投资于工业、农业、服务业等，这些投资最后会形成各种各样的固定资产和流动资产，通过生产经营会产生利润，从而给投资者带来相应的回报。</a:t>
            </a:r>
            <a:endParaRPr lang="zh-CN" altLang="en-US" sz="2800" dirty="0" smtClean="0">
              <a:latin typeface="Times New Roman" pitchFamily="18" charset="0"/>
              <a:ea typeface="楷体_GB2312" pitchFamily="49" charset="-122"/>
              <a:cs typeface="Times New Roman" pitchFamily="18" charset="0"/>
            </a:endParaRPr>
          </a:p>
          <a:p>
            <a:pPr marL="0" indent="0">
              <a:lnSpc>
                <a:spcPct val="150000"/>
              </a:lnSpc>
              <a:buNone/>
            </a:pPr>
            <a:endParaRPr lang="en-US" altLang="zh-CN" sz="2800" dirty="0" smtClean="0">
              <a:latin typeface="Times New Roman" pitchFamily="18" charset="0"/>
              <a:ea typeface="楷体_GB2312" pitchFamily="49" charset="-122"/>
              <a:cs typeface="Times New Roman" pitchFamily="18" charset="0"/>
            </a:endParaRPr>
          </a:p>
          <a:p>
            <a:pPr marL="800100" lvl="2" indent="0">
              <a:buClr>
                <a:srgbClr val="C00000"/>
              </a:buClr>
              <a:buFont typeface="Wingdings" pitchFamily="2" charset="2"/>
              <a:buChar char="Ø"/>
            </a:pPr>
            <a:endParaRPr lang="en-US" altLang="zh-CN" dirty="0" smtClean="0">
              <a:latin typeface="楷体" pitchFamily="49" charset="-122"/>
              <a:ea typeface="楷体"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4664"/>
            <a:ext cx="8229600" cy="4525963"/>
          </a:xfrm>
        </p:spPr>
        <p:txBody>
          <a:bodyPr/>
          <a:lstStyle/>
          <a:p>
            <a:pPr lvl="1">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转让场所及对象</a:t>
            </a:r>
            <a:endParaRPr lang="en-US" altLang="zh-CN" sz="2400" dirty="0" smtClean="0">
              <a:latin typeface="Times New Roman" pitchFamily="18" charset="0"/>
              <a:ea typeface="楷体_GB2312" pitchFamily="49" charset="-122"/>
              <a:cs typeface="Times New Roman" pitchFamily="18" charset="0"/>
            </a:endParaRPr>
          </a:p>
          <a:p>
            <a:pPr lvl="3">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大额存单的转让可以通过第三方平台开展，转让范围限于非金融机构投资人。</a:t>
            </a:r>
            <a:endParaRPr lang="en-US" altLang="zh-CN" dirty="0" smtClean="0">
              <a:latin typeface="Times New Roman" pitchFamily="18" charset="0"/>
              <a:ea typeface="楷体_GB2312" pitchFamily="49" charset="-122"/>
              <a:cs typeface="Times New Roman" pitchFamily="18" charset="0"/>
            </a:endParaRPr>
          </a:p>
          <a:p>
            <a:pPr lvl="3">
              <a:buClr>
                <a:srgbClr val="FF0000"/>
              </a:buClr>
              <a:buFont typeface="Wingdings" pitchFamily="2" charset="2"/>
              <a:buChar char="ü"/>
            </a:pPr>
            <a:r>
              <a:rPr lang="zh-CN" altLang="zh-CN" dirty="0" smtClean="0">
                <a:latin typeface="楷体_GB2312" pitchFamily="49" charset="-122"/>
                <a:ea typeface="楷体_GB2312" pitchFamily="49" charset="-122"/>
              </a:rPr>
              <a:t>对于通过发行人营业网点、电子银行等自有渠道发行的大额存单，可以根据发行条款通过自有渠道办理提前支取和赎回。</a:t>
            </a:r>
            <a:endParaRPr lang="en-US" altLang="zh-CN" dirty="0" smtClean="0">
              <a:latin typeface="楷体_GB2312" pitchFamily="49" charset="-122"/>
              <a:ea typeface="楷体_GB2312" pitchFamily="49" charset="-122"/>
            </a:endParaRPr>
          </a:p>
          <a:p>
            <a:pPr lvl="1">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大额存单可以用于办理质押业务，包括但不限于质押贷款、质押融资等。</a:t>
            </a:r>
            <a:endParaRPr lang="en-US" altLang="zh-CN" sz="2400" dirty="0" smtClean="0">
              <a:latin typeface="Times New Roman" pitchFamily="18" charset="0"/>
              <a:ea typeface="楷体_GB2312" pitchFamily="49" charset="-122"/>
              <a:cs typeface="Times New Roman" pitchFamily="18" charset="0"/>
            </a:endParaRPr>
          </a:p>
          <a:p>
            <a:pPr lvl="1">
              <a:buClr>
                <a:srgbClr val="FF0000"/>
              </a:buClr>
              <a:buFont typeface="Wingdings" pitchFamily="2" charset="2"/>
              <a:buChar char="Ø"/>
            </a:pPr>
            <a:r>
              <a:rPr lang="zh-CN" altLang="en-US" sz="2400" dirty="0" smtClean="0">
                <a:latin typeface="楷体_GB2312" pitchFamily="49" charset="-122"/>
                <a:ea typeface="楷体_GB2312" pitchFamily="49" charset="-122"/>
              </a:rPr>
              <a:t>每期大额存单采用唯一有序编号和命名；发行人为投资人开立大额存单专用账户，投资人购买大额存单遵循</a:t>
            </a:r>
            <a:r>
              <a:rPr lang="zh-CN" altLang="en-US" sz="2400" b="1" dirty="0" smtClean="0">
                <a:solidFill>
                  <a:srgbClr val="FF0000"/>
                </a:solidFill>
                <a:latin typeface="楷体_GB2312" pitchFamily="49" charset="-122"/>
                <a:ea typeface="楷体_GB2312" pitchFamily="49" charset="-122"/>
              </a:rPr>
              <a:t>实名制</a:t>
            </a:r>
            <a:r>
              <a:rPr lang="zh-CN" altLang="en-US" sz="2400" dirty="0" smtClean="0">
                <a:latin typeface="楷体_GB2312" pitchFamily="49" charset="-122"/>
                <a:ea typeface="楷体_GB2312" pitchFamily="49" charset="-122"/>
              </a:rPr>
              <a:t>规定。</a:t>
            </a:r>
            <a:endParaRPr lang="en-US" altLang="zh-CN" sz="2400" dirty="0" smtClean="0">
              <a:latin typeface="楷体_GB2312" pitchFamily="49" charset="-122"/>
              <a:ea typeface="楷体_GB2312" pitchFamily="49" charset="-122"/>
            </a:endParaRPr>
          </a:p>
          <a:p>
            <a:pPr lvl="1">
              <a:buClr>
                <a:srgbClr val="FF0000"/>
              </a:buClr>
              <a:buFont typeface="Wingdings" pitchFamily="2" charset="2"/>
              <a:buChar char="Ø"/>
            </a:pPr>
            <a:r>
              <a:rPr lang="zh-CN" altLang="en-US" sz="2400" dirty="0" smtClean="0">
                <a:latin typeface="楷体_GB2312" pitchFamily="49" charset="-122"/>
                <a:ea typeface="楷体_GB2312" pitchFamily="49" charset="-122"/>
              </a:rPr>
              <a:t>全国银行间同业拆借中心为大额存单业务提供第三方发行、交易和信息披露平台。</a:t>
            </a:r>
            <a:endParaRPr lang="en-US" altLang="zh-CN" sz="2400" dirty="0" smtClean="0">
              <a:latin typeface="楷体_GB2312" pitchFamily="49" charset="-122"/>
              <a:ea typeface="楷体_GB2312" pitchFamily="49" charset="-122"/>
            </a:endParaRPr>
          </a:p>
          <a:p>
            <a:pPr lvl="1">
              <a:buClr>
                <a:srgbClr val="FF0000"/>
              </a:buClr>
              <a:buFont typeface="Wingdings" pitchFamily="2" charset="2"/>
              <a:buChar char="Ø"/>
            </a:pPr>
            <a:r>
              <a:rPr lang="zh-CN" altLang="en-US" sz="2400" dirty="0" smtClean="0">
                <a:latin typeface="楷体_GB2312" pitchFamily="49" charset="-122"/>
                <a:ea typeface="楷体_GB2312" pitchFamily="49" charset="-122"/>
              </a:rPr>
              <a:t>本办法自公布之日起施行。</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大额可转让定期存单管理办法</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（银发</a:t>
            </a:r>
            <a:r>
              <a:rPr lang="en-US" altLang="zh-CN" sz="2400" dirty="0" smtClean="0">
                <a:latin typeface="楷体_GB2312" pitchFamily="49" charset="-122"/>
                <a:ea typeface="楷体_GB2312" pitchFamily="49" charset="-122"/>
              </a:rPr>
              <a:t>〔1996〕405</a:t>
            </a:r>
            <a:r>
              <a:rPr lang="zh-CN" altLang="en-US" sz="2400" dirty="0" smtClean="0">
                <a:latin typeface="楷体_GB2312" pitchFamily="49" charset="-122"/>
                <a:ea typeface="楷体_GB2312" pitchFamily="49" charset="-122"/>
              </a:rPr>
              <a:t>号文印发）同时废止。</a:t>
            </a:r>
            <a:endParaRPr lang="zh-CN" altLang="en-US" sz="2400" dirty="0">
              <a:latin typeface="楷体_GB2312" pitchFamily="49" charset="-122"/>
              <a:ea typeface="楷体_GB2312" pitchFamily="49"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28596" y="0"/>
            <a:ext cx="8229600" cy="927100"/>
          </a:xfrm>
        </p:spPr>
        <p:txBody>
          <a:bodyPr/>
          <a:lstStyle/>
          <a:p>
            <a:r>
              <a:rPr lang="zh-CN" altLang="en-US" dirty="0" smtClean="0">
                <a:latin typeface="隶书" pitchFamily="49" charset="-122"/>
                <a:ea typeface="隶书" pitchFamily="49" charset="-122"/>
              </a:rPr>
              <a:t>八、国际货币市场</a:t>
            </a:r>
            <a:endParaRPr lang="zh-CN" altLang="en-US" dirty="0" smtClean="0">
              <a:latin typeface="华文新魏" pitchFamily="2" charset="-122"/>
              <a:ea typeface="华文新魏" pitchFamily="2" charset="-122"/>
            </a:endParaRPr>
          </a:p>
        </p:txBody>
      </p:sp>
      <p:sp>
        <p:nvSpPr>
          <p:cNvPr id="7" name="Rectangle 3"/>
          <p:cNvSpPr txBox="1">
            <a:spLocks noChangeArrowheads="1"/>
          </p:cNvSpPr>
          <p:nvPr/>
        </p:nvSpPr>
        <p:spPr bwMode="auto">
          <a:xfrm>
            <a:off x="0" y="928670"/>
            <a:ext cx="9144000" cy="4500563"/>
          </a:xfrm>
          <a:prstGeom prst="rect">
            <a:avLst/>
          </a:prstGeom>
          <a:noFill/>
          <a:ln w="9525">
            <a:noFill/>
            <a:miter lim="800000"/>
            <a:headEnd/>
            <a:tailEnd/>
          </a:ln>
        </p:spPr>
        <p:txBody>
          <a:bodyPr/>
          <a:lstStyle/>
          <a:p>
            <a:pPr marL="342900" indent="-342900">
              <a:lnSpc>
                <a:spcPts val="4300"/>
              </a:lnSpc>
            </a:pPr>
            <a:r>
              <a:rPr lang="en-US" altLang="zh-CN" sz="2400" b="1" dirty="0" smtClean="0">
                <a:solidFill>
                  <a:srgbClr val="FF0000"/>
                </a:solidFill>
                <a:latin typeface="楷体_GB2312" pitchFamily="49" charset="-122"/>
                <a:ea typeface="楷体_GB2312" pitchFamily="49" charset="-122"/>
                <a:sym typeface="Wingdings 2" pitchFamily="18" charset="2"/>
              </a:rPr>
              <a:t></a:t>
            </a:r>
            <a:r>
              <a:rPr lang="zh-CN" altLang="en-US" sz="2800" b="1" dirty="0" smtClean="0">
                <a:latin typeface="楷体_GB2312" pitchFamily="49" charset="-122"/>
                <a:ea typeface="楷体_GB2312" pitchFamily="49" charset="-122"/>
                <a:sym typeface="Wingdings 2" pitchFamily="18" charset="2"/>
              </a:rPr>
              <a:t>概念：</a:t>
            </a:r>
            <a:r>
              <a:rPr lang="zh-CN" altLang="en-US" sz="2800" dirty="0" smtClean="0">
                <a:latin typeface="楷体_GB2312" pitchFamily="49" charset="-122"/>
                <a:ea typeface="楷体_GB2312" pitchFamily="49" charset="-122"/>
                <a:sym typeface="Wingdings 2" pitchFamily="18" charset="2"/>
              </a:rPr>
              <a:t>期限在</a:t>
            </a:r>
            <a:r>
              <a:rPr lang="en-US" altLang="zh-CN" sz="2800" dirty="0" smtClean="0">
                <a:latin typeface="楷体_GB2312" pitchFamily="49" charset="-122"/>
                <a:ea typeface="楷体_GB2312" pitchFamily="49" charset="-122"/>
                <a:sym typeface="Wingdings 2" pitchFamily="18" charset="2"/>
              </a:rPr>
              <a:t>1</a:t>
            </a:r>
            <a:r>
              <a:rPr lang="zh-CN" altLang="en-US" sz="2800" dirty="0" smtClean="0">
                <a:latin typeface="楷体_GB2312" pitchFamily="49" charset="-122"/>
                <a:ea typeface="楷体_GB2312" pitchFamily="49" charset="-122"/>
                <a:sym typeface="Wingdings 2" pitchFamily="18" charset="2"/>
              </a:rPr>
              <a:t>年以内的金融工具为媒介进行国际短期资金融通的市场。</a:t>
            </a:r>
            <a:endParaRPr lang="en-US" altLang="zh-CN" sz="2800" dirty="0" smtClean="0">
              <a:latin typeface="楷体_GB2312" pitchFamily="49" charset="-122"/>
              <a:ea typeface="楷体_GB2312" pitchFamily="49" charset="-122"/>
              <a:sym typeface="Wingdings 2" pitchFamily="18" charset="2"/>
            </a:endParaRPr>
          </a:p>
          <a:p>
            <a:pPr marL="342900" indent="-342900">
              <a:lnSpc>
                <a:spcPts val="4300"/>
              </a:lnSpc>
            </a:pPr>
            <a:r>
              <a:rPr lang="en-US" altLang="zh-CN" sz="2800" b="1" dirty="0" smtClean="0">
                <a:solidFill>
                  <a:srgbClr val="FF0000"/>
                </a:solidFill>
                <a:latin typeface="楷体_GB2312" pitchFamily="49" charset="-122"/>
                <a:ea typeface="楷体_GB2312" pitchFamily="49" charset="-122"/>
                <a:sym typeface="Wingdings 2" pitchFamily="18" charset="2"/>
              </a:rPr>
              <a:t></a:t>
            </a:r>
            <a:r>
              <a:rPr lang="zh-CN" altLang="en-US" sz="2800" b="1" dirty="0" smtClean="0">
                <a:latin typeface="楷体_GB2312" pitchFamily="49" charset="-122"/>
                <a:ea typeface="楷体_GB2312" pitchFamily="49" charset="-122"/>
                <a:sym typeface="Wingdings 2" pitchFamily="18" charset="2"/>
              </a:rPr>
              <a:t>两种方式：</a:t>
            </a:r>
            <a:r>
              <a:rPr lang="zh-CN" altLang="en-US" sz="2800" dirty="0" smtClean="0">
                <a:latin typeface="楷体_GB2312" pitchFamily="49" charset="-122"/>
                <a:ea typeface="楷体_GB2312" pitchFamily="49" charset="-122"/>
                <a:sym typeface="Wingdings 2" pitchFamily="18" charset="2"/>
              </a:rPr>
              <a:t>外国货币市场与欧洲货币市场</a:t>
            </a:r>
            <a:endParaRPr lang="en-US" altLang="zh-CN" sz="2800" dirty="0" smtClean="0">
              <a:latin typeface="楷体_GB2312" pitchFamily="49" charset="-122"/>
              <a:ea typeface="楷体_GB2312" pitchFamily="49" charset="-122"/>
              <a:sym typeface="Wingdings 2" pitchFamily="18" charset="2"/>
            </a:endParaRPr>
          </a:p>
          <a:p>
            <a:pPr marL="1257300" lvl="2" indent="-342900">
              <a:buClr>
                <a:srgbClr val="FF0000"/>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外国货币市场：在一国原有的国内货币市场中允许外国交易者参与市场交易活动（货币市场的国际化）</a:t>
            </a:r>
            <a:endParaRPr lang="en-US" altLang="zh-CN" sz="2400" dirty="0" smtClean="0">
              <a:latin typeface="楷体_GB2312" pitchFamily="49" charset="-122"/>
              <a:ea typeface="楷体_GB2312" pitchFamily="49" charset="-122"/>
              <a:sym typeface="Wingdings 2" pitchFamily="18" charset="2"/>
            </a:endParaRPr>
          </a:p>
          <a:p>
            <a:pPr marL="2171700" lvl="4" indent="-342900">
              <a:buClr>
                <a:srgbClr val="FF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sym typeface="Wingdings 2" pitchFamily="18" charset="2"/>
              </a:rPr>
              <a:t>扬基商业票据（</a:t>
            </a:r>
            <a:r>
              <a:rPr lang="en-US" altLang="zh-CN" sz="2000" dirty="0" smtClean="0">
                <a:latin typeface="Times New Roman" pitchFamily="18" charset="0"/>
                <a:ea typeface="楷体_GB2312" pitchFamily="49" charset="-122"/>
                <a:cs typeface="Times New Roman" pitchFamily="18" charset="0"/>
                <a:sym typeface="Wingdings 2" pitchFamily="18" charset="2"/>
              </a:rPr>
              <a:t>Yankee Commercial Paper)</a:t>
            </a:r>
          </a:p>
          <a:p>
            <a:pPr marL="2171700" lvl="4" indent="-342900">
              <a:buClr>
                <a:srgbClr val="FF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sym typeface="Wingdings 2" pitchFamily="18" charset="2"/>
              </a:rPr>
              <a:t>扬基存单（</a:t>
            </a:r>
            <a:r>
              <a:rPr lang="en-US" altLang="zh-CN" sz="2000" dirty="0" smtClean="0">
                <a:latin typeface="Times New Roman" pitchFamily="18" charset="0"/>
                <a:ea typeface="楷体_GB2312" pitchFamily="49" charset="-122"/>
                <a:cs typeface="Times New Roman" pitchFamily="18" charset="0"/>
                <a:sym typeface="Wingdings 2" pitchFamily="18" charset="2"/>
              </a:rPr>
              <a:t>Yankee CDs</a:t>
            </a:r>
            <a:r>
              <a:rPr lang="zh-CN" altLang="en-US" sz="2800" dirty="0" smtClean="0">
                <a:latin typeface="Times New Roman" pitchFamily="18" charset="0"/>
                <a:ea typeface="楷体_GB2312" pitchFamily="49" charset="-122"/>
                <a:cs typeface="Times New Roman" pitchFamily="18" charset="0"/>
                <a:sym typeface="Wingdings 2" pitchFamily="18" charset="2"/>
              </a:rPr>
              <a:t>）</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marL="1257300" lvl="2" indent="-342900">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sym typeface="Wingdings 2" pitchFamily="18" charset="2"/>
              </a:rPr>
              <a:t>欧洲货币市场</a:t>
            </a:r>
            <a:r>
              <a:rPr lang="en-US" altLang="zh-CN" sz="2400" dirty="0" smtClean="0">
                <a:latin typeface="Times New Roman" pitchFamily="18" charset="0"/>
                <a:ea typeface="楷体_GB2312" pitchFamily="49" charset="-122"/>
                <a:cs typeface="Times New Roman" pitchFamily="18" charset="0"/>
                <a:sym typeface="Wingdings 2" pitchFamily="18" charset="2"/>
              </a:rPr>
              <a:t>:</a:t>
            </a:r>
            <a:r>
              <a:rPr lang="zh-CN" altLang="en-US" sz="2400" dirty="0" smtClean="0">
                <a:latin typeface="Times New Roman" pitchFamily="18" charset="0"/>
                <a:ea typeface="楷体_GB2312" pitchFamily="49" charset="-122"/>
                <a:cs typeface="Times New Roman" pitchFamily="18" charset="0"/>
                <a:sym typeface="Wingdings 2" pitchFamily="18" charset="2"/>
              </a:rPr>
              <a:t>也叫离岸货币市场，其独立于各国国内的货币市场专门设立一个国际市场，交易使用的货币可以是任何一种可自由兑换的但非市场所在国家的货币。</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marL="2171700" lvl="4" indent="-342900">
              <a:buClr>
                <a:srgbClr val="FF0000"/>
              </a:buClr>
              <a:buFont typeface="Wingdings" pitchFamily="2" charset="2"/>
              <a:buChar char="ü"/>
            </a:pPr>
            <a:r>
              <a:rPr lang="zh-CN" altLang="en-US" sz="2400" dirty="0" smtClean="0">
                <a:latin typeface="Times New Roman" pitchFamily="18" charset="0"/>
                <a:ea typeface="楷体_GB2312" pitchFamily="49" charset="-122"/>
                <a:cs typeface="Times New Roman" pitchFamily="18" charset="0"/>
                <a:sym typeface="Wingdings 2" pitchFamily="18" charset="2"/>
              </a:rPr>
              <a:t>最大的欧洲货币市场是伦敦同业拆借市场，形成的伦敦银行同业拆借利率</a:t>
            </a:r>
            <a:r>
              <a:rPr lang="en-US" altLang="zh-CN" sz="2400" dirty="0" smtClean="0">
                <a:latin typeface="Times New Roman" pitchFamily="18" charset="0"/>
                <a:ea typeface="楷体_GB2312" pitchFamily="49" charset="-122"/>
                <a:cs typeface="Times New Roman" pitchFamily="18" charset="0"/>
                <a:sym typeface="Wingdings 2" pitchFamily="18" charset="2"/>
              </a:rPr>
              <a:t>(Libor)</a:t>
            </a:r>
            <a:r>
              <a:rPr lang="zh-CN" altLang="en-US" sz="2400" dirty="0" smtClean="0">
                <a:latin typeface="Times New Roman" pitchFamily="18" charset="0"/>
                <a:ea typeface="楷体_GB2312" pitchFamily="49" charset="-122"/>
                <a:cs typeface="Times New Roman" pitchFamily="18" charset="0"/>
                <a:sym typeface="Wingdings 2" pitchFamily="18" charset="2"/>
              </a:rPr>
              <a:t>是全球金融市场的基准利率。</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marL="2628900" lvl="5" indent="-342900">
              <a:buClr>
                <a:srgbClr val="FF0000"/>
              </a:buClr>
              <a:buFont typeface="Wingdings" pitchFamily="2" charset="2"/>
              <a:buChar char="ü"/>
            </a:pPr>
            <a:endParaRPr lang="en-US" altLang="zh-CN" sz="2800" dirty="0" smtClean="0">
              <a:latin typeface="楷体_GB2312" pitchFamily="49" charset="-122"/>
              <a:ea typeface="楷体_GB2312" pitchFamily="49" charset="-122"/>
              <a:sym typeface="Wingdings 2" pitchFamily="18" charset="2"/>
            </a:endParaRPr>
          </a:p>
          <a:p>
            <a:pPr marL="342900" indent="-342900">
              <a:lnSpc>
                <a:spcPts val="4300"/>
              </a:lnSpc>
            </a:pPr>
            <a:r>
              <a:rPr lang="zh-CN" altLang="en-US" sz="2800" b="1" dirty="0" smtClean="0">
                <a:latin typeface="Times New Roman" pitchFamily="18" charset="0"/>
                <a:ea typeface="楷体_GB2312" pitchFamily="49" charset="-122"/>
                <a:cs typeface="Times New Roman" pitchFamily="18" charset="0"/>
                <a:sym typeface="Wingdings 2" pitchFamily="18" charset="2"/>
              </a:rPr>
              <a:t>：</a:t>
            </a:r>
            <a:endParaRPr lang="en-US" altLang="zh-CN" sz="2800" b="1" dirty="0" smtClean="0">
              <a:latin typeface="Times New Roman" pitchFamily="18" charset="0"/>
              <a:ea typeface="楷体_GB2312" pitchFamily="49" charset="-122"/>
              <a:cs typeface="Times New Roman" pitchFamily="18" charset="0"/>
              <a:sym typeface="Wingdings 2" pitchFamily="18" charset="2"/>
            </a:endParaRPr>
          </a:p>
          <a:p>
            <a:pPr marL="342900" indent="-342900">
              <a:lnSpc>
                <a:spcPts val="4300"/>
              </a:lnSpc>
            </a:pPr>
            <a:endParaRPr lang="en-US" altLang="zh-CN" sz="3200" b="1" dirty="0">
              <a:latin typeface="Times New Roman" pitchFamily="18" charset="0"/>
              <a:ea typeface="楷体_GB2312" pitchFamily="49" charset="-122"/>
              <a:cs typeface="Times New Roman" pitchFamily="18" charset="0"/>
              <a:sym typeface="Wingdings 2" pitchFamily="18" charset="2"/>
            </a:endParaRPr>
          </a:p>
          <a:p>
            <a:pPr marL="342900" indent="-342900">
              <a:lnSpc>
                <a:spcPts val="4300"/>
              </a:lnSpc>
            </a:pPr>
            <a:r>
              <a:rPr lang="en-US" altLang="zh-CN" sz="2800" b="1" dirty="0">
                <a:latin typeface="楷体_GB2312" pitchFamily="49" charset="-122"/>
                <a:ea typeface="楷体_GB2312" pitchFamily="49" charset="-122"/>
              </a:rPr>
              <a:t>  </a:t>
            </a:r>
            <a:endParaRPr lang="en-US" altLang="zh-CN" sz="2800" b="1" dirty="0" smtClean="0">
              <a:latin typeface="楷体" pitchFamily="49" charset="-122"/>
              <a:ea typeface="楷体_GB2312" pitchFamily="49" charset="-122"/>
              <a:sym typeface="Wingdings 2"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0" y="1928802"/>
            <a:ext cx="8229600" cy="1470025"/>
          </a:xfrm>
        </p:spPr>
        <p:txBody>
          <a:bodyPr/>
          <a:lstStyle/>
          <a:p>
            <a:r>
              <a:rPr lang="zh-CN" altLang="en-US" sz="5400" b="1" dirty="0" smtClean="0">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第</a:t>
            </a:r>
            <a:r>
              <a:rPr lang="en-US" altLang="zh-CN" sz="5400" b="1" dirty="0" smtClean="0">
                <a:solidFill>
                  <a:schemeClr val="tx1"/>
                </a:solidFill>
                <a:latin typeface="华文新魏" pitchFamily="2" charset="-122"/>
                <a:ea typeface="华文新魏" pitchFamily="2" charset="-122"/>
              </a:rPr>
              <a:t>3</a:t>
            </a:r>
            <a:r>
              <a:rPr lang="zh-CN" altLang="en-US" sz="5400" b="1" dirty="0" smtClean="0">
                <a:solidFill>
                  <a:schemeClr val="tx1"/>
                </a:solidFill>
                <a:latin typeface="华文新魏" pitchFamily="2" charset="-122"/>
                <a:ea typeface="华文新魏" pitchFamily="2" charset="-122"/>
              </a:rPr>
              <a:t>节 </a:t>
            </a:r>
            <a:endParaRPr lang="en-US" altLang="zh-CN" sz="5400" b="1" dirty="0" smtClean="0">
              <a:solidFill>
                <a:schemeClr val="tx1"/>
              </a:solidFill>
              <a:latin typeface="华文新魏" pitchFamily="2" charset="-122"/>
              <a:ea typeface="华文新魏" pitchFamily="2" charset="-122"/>
            </a:endParaRPr>
          </a:p>
          <a:p>
            <a:r>
              <a:rPr lang="zh-CN" altLang="en-US" sz="5400" b="1" dirty="0" smtClean="0">
                <a:solidFill>
                  <a:schemeClr val="tx1"/>
                </a:solidFill>
                <a:latin typeface="华文新魏" pitchFamily="2" charset="-122"/>
                <a:ea typeface="华文新魏" pitchFamily="2" charset="-122"/>
              </a:rPr>
              <a:t>       资本</a:t>
            </a:r>
            <a:r>
              <a:rPr lang="zh-CN" altLang="en-US" sz="5400" dirty="0" smtClean="0">
                <a:solidFill>
                  <a:schemeClr val="tx1"/>
                </a:solidFill>
                <a:latin typeface="华文新魏" pitchFamily="2" charset="-122"/>
                <a:ea typeface="华文新魏" pitchFamily="2" charset="-122"/>
              </a:rPr>
              <a:t>市场</a:t>
            </a:r>
            <a:endParaRPr lang="zh-CN" altLang="en-US" sz="5400" b="1" dirty="0" smtClean="0">
              <a:solidFill>
                <a:schemeClr val="tx1"/>
              </a:solidFill>
              <a:latin typeface="华文新魏" pitchFamily="2" charset="-122"/>
              <a:ea typeface="华文新魏" pitchFamily="2" charset="-122"/>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zh-CN" altLang="en-US" dirty="0" smtClean="0">
                <a:latin typeface="隶书" pitchFamily="49" charset="-122"/>
                <a:ea typeface="隶书" pitchFamily="49" charset="-122"/>
              </a:rPr>
              <a:t>一、资本市场概述</a:t>
            </a:r>
            <a:endParaRPr lang="zh-CN" altLang="en-US" dirty="0"/>
          </a:p>
        </p:txBody>
      </p:sp>
      <p:sp>
        <p:nvSpPr>
          <p:cNvPr id="3" name="内容占位符 2"/>
          <p:cNvSpPr>
            <a:spLocks noGrp="1"/>
          </p:cNvSpPr>
          <p:nvPr>
            <p:ph idx="1"/>
          </p:nvPr>
        </p:nvSpPr>
        <p:spPr>
          <a:xfrm>
            <a:off x="323528" y="836712"/>
            <a:ext cx="8568952" cy="4525963"/>
          </a:xfrm>
        </p:spPr>
        <p:txBody>
          <a:bodyPr/>
          <a:lstStyle/>
          <a:p>
            <a:pPr>
              <a:buNone/>
            </a:pPr>
            <a:r>
              <a:rPr lang="en-US" altLang="zh-CN" b="1" dirty="0" smtClean="0">
                <a:solidFill>
                  <a:srgbClr val="FF0000"/>
                </a:solidFill>
                <a:latin typeface="楷体_GB2312" pitchFamily="49" charset="-122"/>
                <a:ea typeface="楷体_GB2312" pitchFamily="49" charset="-122"/>
                <a:sym typeface="Wingdings 2" pitchFamily="18" charset="2"/>
              </a:rPr>
              <a:t></a:t>
            </a:r>
            <a:r>
              <a:rPr lang="zh-CN" altLang="en-US" b="1" dirty="0" smtClean="0">
                <a:latin typeface="楷体_GB2312" pitchFamily="49" charset="-122"/>
                <a:ea typeface="楷体_GB2312" pitchFamily="49" charset="-122"/>
                <a:sym typeface="Wingdings 2" pitchFamily="18" charset="2"/>
              </a:rPr>
              <a:t>定义</a:t>
            </a:r>
            <a:r>
              <a:rPr lang="en-US" altLang="zh-CN" b="1" dirty="0" smtClean="0">
                <a:latin typeface="楷体_GB2312" pitchFamily="49" charset="-122"/>
                <a:ea typeface="楷体_GB2312" pitchFamily="49" charset="-122"/>
                <a:sym typeface="Wingdings 2" pitchFamily="18" charset="2"/>
              </a:rPr>
              <a:t>(</a:t>
            </a:r>
            <a:r>
              <a:rPr lang="zh-CN" altLang="en-US" b="1" dirty="0" smtClean="0">
                <a:latin typeface="楷体_GB2312" pitchFamily="49" charset="-122"/>
                <a:ea typeface="楷体_GB2312" pitchFamily="49" charset="-122"/>
                <a:sym typeface="Wingdings 2" pitchFamily="18" charset="2"/>
              </a:rPr>
              <a:t>已讲）</a:t>
            </a:r>
            <a:endParaRPr lang="en-US" altLang="zh-CN" b="1" dirty="0" smtClean="0">
              <a:latin typeface="楷体_GB2312" pitchFamily="49" charset="-122"/>
              <a:ea typeface="楷体_GB2312" pitchFamily="49" charset="-122"/>
              <a:sym typeface="Wingdings 2" pitchFamily="18" charset="2"/>
            </a:endParaRPr>
          </a:p>
          <a:p>
            <a:pPr marL="88900" indent="-88900">
              <a:buNone/>
            </a:pPr>
            <a:r>
              <a:rPr lang="zh-CN" altLang="en-US" dirty="0" smtClean="0">
                <a:ea typeface="楷体_GB2312" pitchFamily="49" charset="-122"/>
                <a:sym typeface="Wingdings 2" pitchFamily="18" charset="2"/>
              </a:rPr>
              <a:t>资本市场是以期限在</a:t>
            </a:r>
            <a:r>
              <a:rPr lang="en-US" altLang="zh-CN" dirty="0" smtClean="0">
                <a:latin typeface="Times New Roman" pitchFamily="18" charset="0"/>
                <a:ea typeface="楷体_GB2312" pitchFamily="49" charset="-122"/>
                <a:cs typeface="Times New Roman" pitchFamily="18" charset="0"/>
                <a:sym typeface="Wingdings 2" pitchFamily="18" charset="2"/>
              </a:rPr>
              <a:t>1</a:t>
            </a:r>
            <a:r>
              <a:rPr lang="zh-CN" altLang="en-US" dirty="0" smtClean="0">
                <a:ea typeface="楷体_GB2312" pitchFamily="49" charset="-122"/>
                <a:sym typeface="Wingdings 2" pitchFamily="18" charset="2"/>
              </a:rPr>
              <a:t>年以上的金融工具为媒介进行长期性资金融通交易活动的场所，又称长期资金市场。</a:t>
            </a:r>
            <a:endParaRPr lang="en-US" altLang="zh-CN" dirty="0" smtClean="0">
              <a:ea typeface="楷体_GB2312" pitchFamily="49" charset="-122"/>
              <a:sym typeface="Wingdings 2" pitchFamily="18" charset="2"/>
            </a:endParaRPr>
          </a:p>
          <a:p>
            <a:pPr marL="889000" lvl="2" indent="-88900">
              <a:buClr>
                <a:srgbClr val="FF0000"/>
              </a:buClr>
              <a:buFont typeface="Wingdings" pitchFamily="2" charset="2"/>
              <a:buChar char="Ø"/>
            </a:pPr>
            <a:r>
              <a:rPr lang="zh-CN" altLang="en-US" dirty="0" smtClean="0">
                <a:ea typeface="楷体_GB2312" pitchFamily="49" charset="-122"/>
                <a:sym typeface="Wingdings 2" pitchFamily="18" charset="2"/>
              </a:rPr>
              <a:t>广义资本市场：银行中长期信贷市场；中长期直接融资市场。</a:t>
            </a:r>
            <a:endParaRPr lang="en-US" altLang="zh-CN" dirty="0" smtClean="0">
              <a:ea typeface="楷体_GB2312" pitchFamily="49" charset="-122"/>
              <a:sym typeface="Wingdings 2" pitchFamily="18" charset="2"/>
            </a:endParaRPr>
          </a:p>
          <a:p>
            <a:pPr marL="889000" lvl="2" indent="-88900">
              <a:buClr>
                <a:srgbClr val="FF0000"/>
              </a:buClr>
              <a:buFont typeface="Wingdings" pitchFamily="2" charset="2"/>
              <a:buChar char="Ø"/>
            </a:pPr>
            <a:r>
              <a:rPr lang="zh-CN" altLang="en-US" dirty="0" smtClean="0">
                <a:ea typeface="楷体_GB2312" pitchFamily="49" charset="-122"/>
                <a:sym typeface="Wingdings 2" pitchFamily="18" charset="2"/>
              </a:rPr>
              <a:t>狭义资本市场只包括中长期直接融资市场。</a:t>
            </a:r>
            <a:endParaRPr lang="en-US" altLang="zh-CN" dirty="0" smtClean="0">
              <a:ea typeface="楷体_GB2312" pitchFamily="49" charset="-122"/>
              <a:sym typeface="Wingdings 2" pitchFamily="18" charset="2"/>
            </a:endParaRPr>
          </a:p>
          <a:p>
            <a:pPr>
              <a:buNone/>
            </a:pPr>
            <a:r>
              <a:rPr lang="en-US" altLang="zh-CN" b="1" dirty="0" smtClean="0">
                <a:solidFill>
                  <a:srgbClr val="FF0000"/>
                </a:solidFill>
                <a:latin typeface="楷体_GB2312" pitchFamily="49" charset="-122"/>
                <a:ea typeface="楷体_GB2312" pitchFamily="49" charset="-122"/>
                <a:sym typeface="Wingdings 2" pitchFamily="18" charset="2"/>
              </a:rPr>
              <a:t></a:t>
            </a:r>
            <a:r>
              <a:rPr lang="zh-CN" altLang="en-US" b="1" dirty="0" smtClean="0">
                <a:latin typeface="楷体_GB2312" pitchFamily="49" charset="-122"/>
                <a:ea typeface="楷体_GB2312" pitchFamily="49" charset="-122"/>
                <a:sym typeface="Wingdings 2" pitchFamily="18" charset="2"/>
              </a:rPr>
              <a:t>特点</a:t>
            </a:r>
            <a:endParaRPr lang="en-US" altLang="zh-CN" b="1" dirty="0" smtClean="0">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sz="2400" dirty="0" smtClean="0">
                <a:latin typeface="楷体_GB2312" pitchFamily="49" charset="-122"/>
                <a:ea typeface="楷体_GB2312" pitchFamily="49" charset="-122"/>
              </a:rPr>
              <a:t>交易期限长</a:t>
            </a:r>
            <a:endParaRPr lang="en-US" altLang="zh-CN" sz="2400" dirty="0" smtClean="0">
              <a:latin typeface="楷体_GB2312" pitchFamily="49" charset="-122"/>
              <a:ea typeface="楷体_GB2312" pitchFamily="49" charset="-122"/>
            </a:endParaRPr>
          </a:p>
          <a:p>
            <a:pPr lvl="1">
              <a:buClr>
                <a:srgbClr val="FF0000"/>
              </a:buClr>
              <a:buFont typeface="Wingdings" pitchFamily="2" charset="2"/>
              <a:buChar char="Ø"/>
            </a:pPr>
            <a:r>
              <a:rPr lang="zh-CN" altLang="en-US" sz="2400" dirty="0" smtClean="0">
                <a:latin typeface="楷体_GB2312" pitchFamily="49" charset="-122"/>
                <a:ea typeface="楷体_GB2312" pitchFamily="49" charset="-122"/>
              </a:rPr>
              <a:t>满足投资性资金需求</a:t>
            </a:r>
            <a:endParaRPr lang="en-US" altLang="zh-CN" sz="2400" dirty="0" smtClean="0">
              <a:latin typeface="楷体_GB2312" pitchFamily="49" charset="-122"/>
              <a:ea typeface="楷体_GB2312" pitchFamily="49" charset="-122"/>
            </a:endParaRPr>
          </a:p>
          <a:p>
            <a:pPr lvl="1">
              <a:buClr>
                <a:srgbClr val="FF0000"/>
              </a:buClr>
              <a:buFont typeface="Wingdings" pitchFamily="2" charset="2"/>
              <a:buChar char="Ø"/>
            </a:pPr>
            <a:r>
              <a:rPr lang="zh-CN" altLang="en-US" sz="2400" dirty="0" smtClean="0">
                <a:latin typeface="楷体_GB2312" pitchFamily="49" charset="-122"/>
                <a:ea typeface="楷体_GB2312" pitchFamily="49" charset="-122"/>
              </a:rPr>
              <a:t>风险比较大</a:t>
            </a:r>
            <a:endParaRPr lang="en-US" altLang="zh-CN" sz="2400" dirty="0" smtClean="0">
              <a:latin typeface="楷体_GB2312" pitchFamily="49" charset="-122"/>
              <a:ea typeface="楷体_GB2312" pitchFamily="49" charset="-122"/>
            </a:endParaRPr>
          </a:p>
          <a:p>
            <a:pPr marL="889000" lvl="2" indent="-88900">
              <a:buClr>
                <a:srgbClr val="FF0000"/>
              </a:buClr>
              <a:buFont typeface="Wingdings" pitchFamily="2" charset="2"/>
              <a:buChar char="Ø"/>
            </a:pPr>
            <a:endParaRPr lang="zh-CN" altLang="en-US" dirty="0"/>
          </a:p>
        </p:txBody>
      </p:sp>
      <p:sp>
        <p:nvSpPr>
          <p:cNvPr id="4" name="内容占位符 2"/>
          <p:cNvSpPr txBox="1">
            <a:spLocks/>
          </p:cNvSpPr>
          <p:nvPr/>
        </p:nvSpPr>
        <p:spPr bwMode="gray">
          <a:xfrm>
            <a:off x="4283968" y="4581128"/>
            <a:ext cx="2160240" cy="1872208"/>
          </a:xfrm>
          <a:prstGeom prst="rect">
            <a:avLst/>
          </a:prstGeom>
          <a:solidFill>
            <a:srgbClr val="7030A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FFFFFF"/>
              </a:buClr>
              <a:buSzTx/>
              <a:buFont typeface="Wingdings" pitchFamily="2" charset="2"/>
              <a:buChar char="Ø"/>
              <a:tabLst/>
              <a:defRPr/>
            </a:pPr>
            <a:r>
              <a:rPr kumimoji="0" lang="zh-CN" altLang="en-US" sz="2400" b="0" i="0" u="none" strike="noStrike" kern="0" cap="none" spc="0" normalizeH="0" baseline="0" noProof="0" dirty="0" smtClean="0">
                <a:ln>
                  <a:noFill/>
                </a:ln>
                <a:solidFill>
                  <a:srgbClr val="FFFFFF"/>
                </a:solidFill>
                <a:effectLst/>
                <a:uLnTx/>
                <a:uFillTx/>
                <a:latin typeface="楷体_GB2312" pitchFamily="49" charset="-122"/>
                <a:ea typeface="楷体_GB2312" pitchFamily="49" charset="-122"/>
                <a:cs typeface="+mn-cs"/>
                <a:sym typeface="Wingdings 2" pitchFamily="18" charset="2"/>
              </a:rPr>
              <a:t>交易期限短</a:t>
            </a:r>
            <a:endParaRPr kumimoji="0" lang="en-US" altLang="zh-CN" sz="2400" b="0" i="0" u="none" strike="noStrike" kern="0" cap="none" spc="0" normalizeH="0" baseline="0" noProof="0" dirty="0" smtClean="0">
              <a:ln>
                <a:noFill/>
              </a:ln>
              <a:solidFill>
                <a:srgbClr val="FFFFFF"/>
              </a:solidFill>
              <a:effectLst/>
              <a:uLnTx/>
              <a:uFillTx/>
              <a:latin typeface="楷体_GB2312" pitchFamily="49" charset="-122"/>
              <a:ea typeface="楷体_GB2312" pitchFamily="49" charset="-122"/>
              <a:cs typeface="+mn-cs"/>
              <a:sym typeface="Wingdings 2" pitchFamily="18" charset="2"/>
            </a:endParaRPr>
          </a:p>
          <a:p>
            <a:pPr marL="342900" marR="0" lvl="0" indent="-342900" algn="l" defTabSz="914400" rtl="0" eaLnBrk="1" fontAlgn="base" latinLnBrk="0" hangingPunct="1">
              <a:lnSpc>
                <a:spcPct val="100000"/>
              </a:lnSpc>
              <a:spcBef>
                <a:spcPct val="20000"/>
              </a:spcBef>
              <a:spcAft>
                <a:spcPct val="0"/>
              </a:spcAft>
              <a:buClr>
                <a:srgbClr val="FFFFFF"/>
              </a:buClr>
              <a:buSzTx/>
              <a:buFont typeface="Wingdings" pitchFamily="2" charset="2"/>
              <a:buChar char="Ø"/>
              <a:tabLst/>
              <a:defRPr/>
            </a:pPr>
            <a:r>
              <a:rPr kumimoji="0" lang="zh-CN" altLang="en-US" sz="2400" b="0" i="0" u="none" strike="noStrike" kern="0" cap="none" spc="0" normalizeH="0" baseline="0" noProof="0" dirty="0" smtClean="0">
                <a:ln>
                  <a:noFill/>
                </a:ln>
                <a:solidFill>
                  <a:srgbClr val="FFFFFF"/>
                </a:solidFill>
                <a:effectLst/>
                <a:uLnTx/>
                <a:uFillTx/>
                <a:latin typeface="楷体_GB2312" pitchFamily="49" charset="-122"/>
                <a:ea typeface="楷体_GB2312" pitchFamily="49" charset="-122"/>
                <a:cs typeface="+mn-cs"/>
                <a:sym typeface="Wingdings 2" pitchFamily="18" charset="2"/>
              </a:rPr>
              <a:t>流动性强</a:t>
            </a:r>
            <a:endParaRPr kumimoji="0" lang="en-US" altLang="zh-CN" sz="2400" b="0" i="0" u="none" strike="noStrike" kern="0" cap="none" spc="0" normalizeH="0" baseline="0" noProof="0" dirty="0" smtClean="0">
              <a:ln>
                <a:noFill/>
              </a:ln>
              <a:solidFill>
                <a:srgbClr val="FFFFFF"/>
              </a:solidFill>
              <a:effectLst/>
              <a:uLnTx/>
              <a:uFillTx/>
              <a:latin typeface="楷体_GB2312" pitchFamily="49" charset="-122"/>
              <a:ea typeface="楷体_GB2312" pitchFamily="49" charset="-122"/>
              <a:cs typeface="+mn-cs"/>
              <a:sym typeface="Wingdings 2" pitchFamily="18" charset="2"/>
            </a:endParaRPr>
          </a:p>
          <a:p>
            <a:pPr marL="342900" marR="0" lvl="0" indent="-342900" algn="l" defTabSz="914400" rtl="0" eaLnBrk="1" fontAlgn="base" latinLnBrk="0" hangingPunct="1">
              <a:lnSpc>
                <a:spcPct val="100000"/>
              </a:lnSpc>
              <a:spcBef>
                <a:spcPct val="20000"/>
              </a:spcBef>
              <a:spcAft>
                <a:spcPct val="0"/>
              </a:spcAft>
              <a:buClr>
                <a:srgbClr val="FFFFFF"/>
              </a:buClr>
              <a:buSzTx/>
              <a:buFont typeface="Wingdings" pitchFamily="2" charset="2"/>
              <a:buChar char="Ø"/>
              <a:tabLst/>
              <a:defRPr/>
            </a:pPr>
            <a:r>
              <a:rPr kumimoji="0" lang="zh-CN" altLang="en-US" sz="2400" b="0" i="0" u="none" strike="noStrike" kern="0" cap="none" spc="0" normalizeH="0" baseline="0" noProof="0" dirty="0" smtClean="0">
                <a:ln>
                  <a:noFill/>
                </a:ln>
                <a:solidFill>
                  <a:srgbClr val="FFFFFF"/>
                </a:solidFill>
                <a:effectLst/>
                <a:uLnTx/>
                <a:uFillTx/>
                <a:latin typeface="楷体_GB2312" pitchFamily="49" charset="-122"/>
                <a:ea typeface="楷体_GB2312" pitchFamily="49" charset="-122"/>
                <a:cs typeface="+mn-cs"/>
                <a:sym typeface="Wingdings 2" pitchFamily="18" charset="2"/>
              </a:rPr>
              <a:t>安全性高</a:t>
            </a:r>
            <a:endParaRPr kumimoji="0" lang="en-US" altLang="zh-CN" sz="2400" b="0" i="0" u="none" strike="noStrike" kern="0" cap="none" spc="0" normalizeH="0" baseline="0" noProof="0" dirty="0" smtClean="0">
              <a:ln>
                <a:noFill/>
              </a:ln>
              <a:solidFill>
                <a:srgbClr val="FFFFFF"/>
              </a:solidFill>
              <a:effectLst/>
              <a:uLnTx/>
              <a:uFillTx/>
              <a:latin typeface="楷体_GB2312" pitchFamily="49" charset="-122"/>
              <a:ea typeface="楷体_GB2312" pitchFamily="49" charset="-122"/>
              <a:cs typeface="+mn-cs"/>
              <a:sym typeface="Wingdings 2" pitchFamily="18" charset="2"/>
            </a:endParaRPr>
          </a:p>
          <a:p>
            <a:pPr marL="342900" marR="0" lvl="0" indent="-342900" algn="l" defTabSz="914400" rtl="0" eaLnBrk="1" fontAlgn="base" latinLnBrk="0" hangingPunct="1">
              <a:lnSpc>
                <a:spcPct val="100000"/>
              </a:lnSpc>
              <a:spcBef>
                <a:spcPct val="20000"/>
              </a:spcBef>
              <a:spcAft>
                <a:spcPct val="0"/>
              </a:spcAft>
              <a:buClr>
                <a:srgbClr val="FFFFFF"/>
              </a:buClr>
              <a:buSzTx/>
              <a:buFont typeface="Wingdings" pitchFamily="2" charset="2"/>
              <a:buChar char="Ø"/>
              <a:tabLst/>
              <a:defRPr/>
            </a:pPr>
            <a:r>
              <a:rPr kumimoji="0" lang="zh-CN" altLang="en-US" sz="2400" b="0" i="0" u="none" strike="noStrike" kern="0" cap="none" spc="0" normalizeH="0" baseline="0" noProof="0" dirty="0" smtClean="0">
                <a:ln>
                  <a:noFill/>
                </a:ln>
                <a:solidFill>
                  <a:srgbClr val="FFFFFF"/>
                </a:solidFill>
                <a:effectLst/>
                <a:uLnTx/>
                <a:uFillTx/>
                <a:latin typeface="楷体_GB2312" pitchFamily="49" charset="-122"/>
                <a:ea typeface="楷体_GB2312" pitchFamily="49" charset="-122"/>
                <a:cs typeface="+mn-cs"/>
                <a:sym typeface="Wingdings 2" pitchFamily="18" charset="2"/>
              </a:rPr>
              <a:t>交易额大</a:t>
            </a:r>
            <a:endParaRPr kumimoji="0" lang="en-US" altLang="zh-CN" sz="2400" b="0" i="0" u="none" strike="noStrike" kern="0" cap="none" spc="0" normalizeH="0" baseline="0" noProof="0" dirty="0" smtClean="0">
              <a:ln>
                <a:noFill/>
              </a:ln>
              <a:solidFill>
                <a:srgbClr val="FFFFFF"/>
              </a:solidFill>
              <a:effectLst/>
              <a:uLnTx/>
              <a:uFillTx/>
              <a:latin typeface="楷体_GB2312" pitchFamily="49" charset="-122"/>
              <a:ea typeface="楷体_GB2312" pitchFamily="49" charset="-122"/>
              <a:cs typeface="+mn-cs"/>
              <a:sym typeface="Wingdings 2" pitchFamily="18" charset="2"/>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5" name="右箭头 4"/>
          <p:cNvSpPr/>
          <p:nvPr/>
        </p:nvSpPr>
        <p:spPr bwMode="auto">
          <a:xfrm>
            <a:off x="6444208" y="5517232"/>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6" name="TextBox 5"/>
          <p:cNvSpPr txBox="1"/>
          <p:nvPr/>
        </p:nvSpPr>
        <p:spPr>
          <a:xfrm>
            <a:off x="6948264" y="5445224"/>
            <a:ext cx="2031325" cy="461665"/>
          </a:xfrm>
          <a:prstGeom prst="rect">
            <a:avLst/>
          </a:prstGeom>
          <a:noFill/>
        </p:spPr>
        <p:txBody>
          <a:bodyPr wrap="none" rtlCol="0">
            <a:spAutoFit/>
          </a:bodyPr>
          <a:lstStyle/>
          <a:p>
            <a:r>
              <a:rPr lang="zh-CN" altLang="en-US" sz="2400" dirty="0" smtClean="0">
                <a:latin typeface="楷体_GB2312" pitchFamily="49" charset="-122"/>
                <a:ea typeface="楷体_GB2312" pitchFamily="49" charset="-122"/>
              </a:rPr>
              <a:t>货币市场特征</a:t>
            </a:r>
            <a:endParaRPr lang="zh-CN" altLang="en-US" sz="2400" dirty="0">
              <a:latin typeface="楷体_GB2312" pitchFamily="49" charset="-122"/>
              <a:ea typeface="楷体_GB2312" pitchFamily="49" charset="-122"/>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06" y="332656"/>
            <a:ext cx="9072594" cy="4525963"/>
          </a:xfrm>
        </p:spPr>
        <p:txBody>
          <a:bodyPr/>
          <a:lstStyle/>
          <a:p>
            <a:pPr>
              <a:buNone/>
            </a:pPr>
            <a:r>
              <a:rPr lang="en-US" altLang="zh-CN" b="1" dirty="0" smtClean="0">
                <a:solidFill>
                  <a:srgbClr val="FF0000"/>
                </a:solidFill>
                <a:latin typeface="楷体_GB2312" pitchFamily="49" charset="-122"/>
                <a:ea typeface="楷体_GB2312" pitchFamily="49" charset="-122"/>
                <a:sym typeface="Wingdings 2" pitchFamily="18" charset="2"/>
              </a:rPr>
              <a:t></a:t>
            </a:r>
            <a:r>
              <a:rPr lang="zh-CN" altLang="en-US" b="1" dirty="0" smtClean="0">
                <a:latin typeface="楷体_GB2312" pitchFamily="49" charset="-122"/>
                <a:ea typeface="楷体_GB2312" pitchFamily="49" charset="-122"/>
                <a:sym typeface="Wingdings 2" pitchFamily="18" charset="2"/>
              </a:rPr>
              <a:t>功能</a:t>
            </a:r>
            <a:endParaRPr lang="en-US" altLang="zh-CN" b="1" dirty="0" smtClean="0">
              <a:latin typeface="楷体_GB2312" pitchFamily="49" charset="-122"/>
              <a:ea typeface="楷体_GB2312" pitchFamily="49" charset="-122"/>
              <a:sym typeface="Wingdings 2" pitchFamily="18" charset="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资源有效配置的场所</a:t>
            </a:r>
            <a:endParaRPr lang="en-US" altLang="zh-CN" sz="2800"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sz="2200" dirty="0" smtClean="0">
                <a:latin typeface="楷体_GB2312" pitchFamily="49" charset="-122"/>
                <a:ea typeface="楷体_GB2312" pitchFamily="49" charset="-122"/>
              </a:rPr>
              <a:t>作为一种筹资平台为中长期资金融资需求提供支持（适合各层次企业融资，尤其是高风险企业）；作为一种投资平台为各类风险偏好投资者提供投资场所（风险自担）。</a:t>
            </a:r>
            <a:endParaRPr lang="en-US" altLang="zh-CN" sz="2200"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sz="2200" dirty="0" smtClean="0">
                <a:solidFill>
                  <a:srgbClr val="FF0000"/>
                </a:solidFill>
                <a:latin typeface="楷体_GB2312" pitchFamily="49" charset="-122"/>
                <a:ea typeface="楷体_GB2312" pitchFamily="49" charset="-122"/>
              </a:rPr>
              <a:t>高流动性</a:t>
            </a:r>
            <a:r>
              <a:rPr lang="zh-CN" altLang="en-US" sz="2200" dirty="0" smtClean="0">
                <a:latin typeface="楷体_GB2312" pitchFamily="49" charset="-122"/>
                <a:ea typeface="楷体_GB2312" pitchFamily="49" charset="-122"/>
              </a:rPr>
              <a:t>证券工具为中长期资金配置提供了保障，金融资产的利率为资源配置的杠杆。</a:t>
            </a:r>
            <a:r>
              <a:rPr lang="en-US" altLang="zh-CN" sz="2200" dirty="0" smtClean="0">
                <a:latin typeface="楷体_GB2312" pitchFamily="49" charset="-122"/>
                <a:ea typeface="楷体_GB2312" pitchFamily="49" charset="-122"/>
              </a:rPr>
              <a:t>——</a:t>
            </a:r>
            <a:r>
              <a:rPr lang="zh-CN" altLang="en-US" sz="2200" dirty="0" smtClean="0">
                <a:latin typeface="楷体_GB2312" pitchFamily="49" charset="-122"/>
                <a:ea typeface="楷体_GB2312" pitchFamily="49" charset="-122"/>
              </a:rPr>
              <a:t>资本市场提供高流动性金融工具为中长期资金配置提供了可能</a:t>
            </a:r>
            <a:endParaRPr lang="en-US" altLang="zh-CN" sz="2200"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sz="2200" dirty="0" smtClean="0">
                <a:latin typeface="楷体_GB2312" pitchFamily="49" charset="-122"/>
                <a:ea typeface="楷体_GB2312" pitchFamily="49" charset="-122"/>
              </a:rPr>
              <a:t>促进企业购并与重组，提高资源配置效率。</a:t>
            </a:r>
            <a:r>
              <a:rPr lang="en-US" altLang="zh-CN" sz="2200" dirty="0" smtClean="0">
                <a:latin typeface="楷体_GB2312" pitchFamily="49" charset="-122"/>
                <a:ea typeface="楷体_GB2312" pitchFamily="49" charset="-122"/>
              </a:rPr>
              <a:t>——</a:t>
            </a:r>
            <a:r>
              <a:rPr lang="zh-CN" altLang="en-US" sz="2200" dirty="0" smtClean="0">
                <a:latin typeface="楷体_GB2312" pitchFamily="49" charset="-122"/>
                <a:ea typeface="楷体_GB2312" pitchFamily="49" charset="-122"/>
              </a:rPr>
              <a:t>大鱼吃小鱼与产业升级</a:t>
            </a:r>
            <a:endParaRPr lang="en-US" altLang="zh-CN" sz="2200" dirty="0" smtClean="0">
              <a:latin typeface="楷体_GB2312" pitchFamily="49" charset="-122"/>
              <a:ea typeface="楷体_GB2312" pitchFamily="49" charset="-122"/>
            </a:endParaRPr>
          </a:p>
          <a:p>
            <a:pPr lvl="0">
              <a:buClr>
                <a:srgbClr val="FF0000"/>
              </a:buClr>
              <a:buFont typeface="Wingdings" pitchFamily="2" charset="2"/>
              <a:buChar char="Ø"/>
            </a:pPr>
            <a:r>
              <a:rPr lang="zh-CN" altLang="en-US" sz="2800" dirty="0" smtClean="0">
                <a:solidFill>
                  <a:srgbClr val="000000"/>
                </a:solidFill>
                <a:latin typeface="楷体_GB2312" pitchFamily="49" charset="-122"/>
                <a:ea typeface="楷体_GB2312" pitchFamily="49" charset="-122"/>
              </a:rPr>
              <a:t>改善公司治理状况</a:t>
            </a:r>
            <a:endParaRPr lang="en-US" altLang="zh-CN" sz="2800" dirty="0" smtClean="0">
              <a:solidFill>
                <a:srgbClr val="000000"/>
              </a:solidFill>
              <a:latin typeface="楷体_GB2312" pitchFamily="49" charset="-122"/>
              <a:ea typeface="楷体_GB2312" pitchFamily="49" charset="-122"/>
            </a:endParaRPr>
          </a:p>
          <a:p>
            <a:pPr lvl="2">
              <a:buClr>
                <a:srgbClr val="FF0000"/>
              </a:buClr>
              <a:buFont typeface="Wingdings" pitchFamily="2" charset="2"/>
              <a:buChar char="ü"/>
            </a:pPr>
            <a:r>
              <a:rPr lang="zh-CN" altLang="en-US" sz="2200" dirty="0" smtClean="0">
                <a:solidFill>
                  <a:srgbClr val="000000"/>
                </a:solidFill>
                <a:latin typeface="楷体_GB2312" pitchFamily="49" charset="-122"/>
                <a:ea typeface="楷体_GB2312" pitchFamily="49" charset="-122"/>
              </a:rPr>
              <a:t>公司治理主要解决公司的各个利益攸关方（大股东、小股东、债权人、高管、职工、客户）的利益冲突问题。</a:t>
            </a:r>
            <a:endParaRPr lang="en-US" altLang="zh-CN" sz="2200" dirty="0" smtClean="0">
              <a:solidFill>
                <a:srgbClr val="000000"/>
              </a:solidFill>
              <a:latin typeface="楷体_GB2312" pitchFamily="49" charset="-122"/>
              <a:ea typeface="楷体_GB2312" pitchFamily="49" charset="-122"/>
            </a:endParaRPr>
          </a:p>
          <a:p>
            <a:pPr lvl="2">
              <a:buClr>
                <a:srgbClr val="FF0000"/>
              </a:buClr>
              <a:buFont typeface="Wingdings" pitchFamily="2" charset="2"/>
              <a:buChar char="ü"/>
            </a:pPr>
            <a:r>
              <a:rPr lang="zh-CN" altLang="en-US" sz="2200" dirty="0" smtClean="0">
                <a:solidFill>
                  <a:srgbClr val="000000"/>
                </a:solidFill>
                <a:latin typeface="楷体_GB2312" pitchFamily="49" charset="-122"/>
                <a:ea typeface="楷体_GB2312" pitchFamily="49" charset="-122"/>
              </a:rPr>
              <a:t>资本市场通过“用脚投票”原则筛选出效率较高的企业，激励上市公司的管理层有效地改善经营管理。</a:t>
            </a:r>
            <a:r>
              <a:rPr lang="en-US" altLang="zh-CN" sz="2200" dirty="0" smtClean="0">
                <a:solidFill>
                  <a:srgbClr val="000000"/>
                </a:solidFill>
                <a:latin typeface="楷体_GB2312" pitchFamily="49" charset="-122"/>
                <a:ea typeface="楷体_GB2312" pitchFamily="49" charset="-122"/>
              </a:rPr>
              <a:t>——</a:t>
            </a:r>
            <a:r>
              <a:rPr lang="zh-CN" altLang="en-US" sz="2200" dirty="0" smtClean="0">
                <a:solidFill>
                  <a:srgbClr val="000000"/>
                </a:solidFill>
                <a:latin typeface="楷体_GB2312" pitchFamily="49" charset="-122"/>
                <a:ea typeface="楷体_GB2312" pitchFamily="49" charset="-122"/>
              </a:rPr>
              <a:t>和企业购并与重组相联系</a:t>
            </a:r>
            <a:endParaRPr lang="en-US" altLang="zh-CN" sz="2200" dirty="0" smtClean="0">
              <a:solidFill>
                <a:srgbClr val="000000"/>
              </a:solidFill>
              <a:latin typeface="楷体_GB2312" pitchFamily="49" charset="-122"/>
              <a:ea typeface="楷体_GB2312" pitchFamily="49" charset="-122"/>
            </a:endParaRPr>
          </a:p>
          <a:p>
            <a:pPr>
              <a:buNone/>
            </a:pPr>
            <a:endParaRPr lang="en-US" altLang="zh-CN" sz="2400" b="1" dirty="0" smtClean="0">
              <a:latin typeface="楷体_GB2312" pitchFamily="49" charset="-122"/>
              <a:ea typeface="楷体_GB2312" pitchFamily="49" charset="-122"/>
            </a:endParaRPr>
          </a:p>
          <a:p>
            <a:pPr>
              <a:buNone/>
            </a:pPr>
            <a:endParaRPr lang="en-US" altLang="zh-CN" sz="2400" b="1" dirty="0" smtClean="0">
              <a:latin typeface="楷体_GB2312" pitchFamily="49" charset="-122"/>
              <a:ea typeface="楷体_GB2312" pitchFamily="49" charset="-122"/>
              <a:sym typeface="Wingdings 2" pitchFamily="18" charset="2"/>
            </a:endParaRPr>
          </a:p>
          <a:p>
            <a:pPr>
              <a:buNone/>
            </a:pPr>
            <a:endParaRPr lang="en-US" altLang="zh-CN" b="1" dirty="0" smtClean="0">
              <a:latin typeface="楷体_GB2312" pitchFamily="49" charset="-122"/>
              <a:ea typeface="楷体_GB2312" pitchFamily="49" charset="-122"/>
              <a:sym typeface="Wingdings 2" pitchFamily="18" charset="2"/>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pPr algn="ctr"/>
            <a:r>
              <a:rPr lang="zh-CN" altLang="en-US" sz="2800" dirty="0" smtClean="0">
                <a:latin typeface="楷体_GB2312" pitchFamily="49" charset="-122"/>
                <a:ea typeface="楷体_GB2312" pitchFamily="49" charset="-122"/>
              </a:rPr>
              <a:t>资本市场 </a:t>
            </a:r>
            <a:r>
              <a:rPr lang="en-US" altLang="zh-CN" sz="2800" i="1" dirty="0" smtClean="0">
                <a:latin typeface="楷体_GB2312" pitchFamily="49" charset="-122"/>
                <a:ea typeface="楷体_GB2312" pitchFamily="49" charset="-122"/>
              </a:rPr>
              <a:t>VS </a:t>
            </a:r>
            <a:r>
              <a:rPr lang="zh-CN" altLang="en-US" sz="2800" dirty="0" smtClean="0">
                <a:latin typeface="楷体_GB2312" pitchFamily="49" charset="-122"/>
                <a:ea typeface="楷体_GB2312" pitchFamily="49" charset="-122"/>
              </a:rPr>
              <a:t>证券市场</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179512" y="692696"/>
            <a:ext cx="8712968" cy="4525963"/>
          </a:xfrm>
        </p:spPr>
        <p:txBody>
          <a:bodyPr/>
          <a:lstStyle/>
          <a:p>
            <a:pPr>
              <a:buClr>
                <a:srgbClr val="FF0000"/>
              </a:buClr>
              <a:buFont typeface="Wingdings" pitchFamily="2" charset="2"/>
              <a:buChar char="Ø"/>
            </a:pPr>
            <a:r>
              <a:rPr lang="zh-CN" altLang="en-US" sz="2800" dirty="0" smtClean="0">
                <a:latin typeface="楷体_GB2312" pitchFamily="49" charset="-122"/>
                <a:ea typeface="楷体_GB2312" pitchFamily="49" charset="-122"/>
              </a:rPr>
              <a:t>在实际应用和本教材中，“资本市场”与“证券市场”这两个术语经常混用。原因在于，这两个词语含义有很大的交叉之处。如果细扣的话，也有一些细微区别：</a:t>
            </a:r>
            <a:endParaRPr lang="en-US" altLang="zh-CN" sz="28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400" dirty="0" smtClean="0">
                <a:latin typeface="楷体_GB2312" pitchFamily="49" charset="-122"/>
                <a:ea typeface="楷体_GB2312" pitchFamily="49" charset="-122"/>
              </a:rPr>
              <a:t>“资本市场”，更强调市场的融资属性，站在发行人的角度。另外，国家层面也经常使用“资本市场”这个术语，原因在于对于一个国家而言，为企业中长期投资进行融资是最重要的。</a:t>
            </a:r>
            <a:endParaRPr lang="en-US" altLang="zh-CN" sz="24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400" dirty="0" smtClean="0">
                <a:latin typeface="楷体_GB2312" pitchFamily="49" charset="-122"/>
                <a:ea typeface="楷体_GB2312" pitchFamily="49" charset="-122"/>
              </a:rPr>
              <a:t>“证券市场”，强调市场的投资属性，站在投资者的角度。另外，这个术语更多地出现在各种新闻报道中，主要原因还是在于广大的投资者更关注于其金融投资功能。</a:t>
            </a:r>
            <a:endParaRPr lang="en-US" altLang="zh-CN" sz="24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400" dirty="0" smtClean="0">
                <a:latin typeface="楷体_GB2312" pitchFamily="49" charset="-122"/>
                <a:ea typeface="楷体_GB2312" pitchFamily="49" charset="-122"/>
              </a:rPr>
              <a:t>此外，证券市场往往有一个二级市场，流动性较高。资本市场包含证券市场，除此之外，类似于天使基金、风险投资等权益类投资属于资本市场的范畴，但一般不将其作为证券市场。</a:t>
            </a:r>
            <a:endParaRPr lang="zh-CN" altLang="en-US" sz="24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92696"/>
            <a:ext cx="9144000" cy="2520280"/>
          </a:xfrm>
        </p:spPr>
        <p:txBody>
          <a:bodyPr/>
          <a:lstStyle/>
          <a:p>
            <a:pPr lvl="0">
              <a:lnSpc>
                <a:spcPts val="3600"/>
              </a:lnSpc>
              <a:spcBef>
                <a:spcPct val="35000"/>
              </a:spcBef>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华文新魏" pitchFamily="2" charset="-122"/>
                <a:ea typeface="华文新魏" pitchFamily="2" charset="-122"/>
              </a:rPr>
              <a:t>证券发行市场</a:t>
            </a:r>
            <a:r>
              <a:rPr lang="zh-CN" altLang="en-US" sz="2800" dirty="0" smtClean="0">
                <a:latin typeface="楷体" pitchFamily="49" charset="-122"/>
                <a:ea typeface="楷体_GB2312" pitchFamily="49" charset="-122"/>
              </a:rPr>
              <a:t>：又称一级市场</a:t>
            </a:r>
            <a:r>
              <a:rPr lang="zh-CN" altLang="en-US" sz="2800" dirty="0" smtClean="0">
                <a:latin typeface="Times New Roman" pitchFamily="18" charset="0"/>
                <a:ea typeface="楷体_GB2312" pitchFamily="49" charset="-122"/>
                <a:cs typeface="Times New Roman" pitchFamily="18" charset="0"/>
              </a:rPr>
              <a:t>（</a:t>
            </a:r>
            <a:r>
              <a:rPr lang="en-US" altLang="zh-CN" sz="2800" dirty="0" smtClean="0">
                <a:latin typeface="Times New Roman" pitchFamily="18" charset="0"/>
                <a:ea typeface="楷体_GB2312" pitchFamily="49" charset="-122"/>
                <a:cs typeface="Times New Roman" pitchFamily="18" charset="0"/>
              </a:rPr>
              <a:t>Primary Market)</a:t>
            </a:r>
            <a:r>
              <a:rPr lang="zh-CN" altLang="en-US" sz="2800" dirty="0" smtClean="0">
                <a:latin typeface="楷体" pitchFamily="49" charset="-122"/>
                <a:ea typeface="楷体_GB2312" pitchFamily="49" charset="-122"/>
              </a:rPr>
              <a:t>是发行人向投资者出售证券的市场，是发行人融资的市场</a:t>
            </a:r>
            <a:r>
              <a:rPr lang="zh-CN" altLang="en-US" sz="2800" dirty="0" smtClean="0">
                <a:latin typeface="楷体" pitchFamily="49" charset="-122"/>
                <a:ea typeface="楷体" pitchFamily="49" charset="-122"/>
              </a:rPr>
              <a:t>。</a:t>
            </a:r>
            <a:endParaRPr lang="en-US" altLang="zh-CN" sz="2800" dirty="0" smtClean="0">
              <a:solidFill>
                <a:srgbClr val="FFC000"/>
              </a:solidFill>
              <a:latin typeface="楷体_GB2312" pitchFamily="49" charset="-122"/>
              <a:ea typeface="楷体_GB2312" pitchFamily="49" charset="-122"/>
            </a:endParaRPr>
          </a:p>
          <a:p>
            <a:pPr lvl="1">
              <a:spcBef>
                <a:spcPct val="35000"/>
              </a:spcBef>
              <a:buClr>
                <a:srgbClr val="FF0000"/>
              </a:buClr>
              <a:buFont typeface="Wingdings" pitchFamily="2" charset="2"/>
              <a:buChar char="Ø"/>
            </a:pPr>
            <a:r>
              <a:rPr lang="zh-CN" altLang="en-US" sz="2000" dirty="0" smtClean="0">
                <a:solidFill>
                  <a:srgbClr val="000000"/>
                </a:solidFill>
                <a:latin typeface="楷体" pitchFamily="49" charset="-122"/>
                <a:ea typeface="楷体_GB2312" pitchFamily="49" charset="-122"/>
              </a:rPr>
              <a:t>与证券流通市场共同构成统一的证券市场。</a:t>
            </a:r>
            <a:endParaRPr lang="en-US" altLang="zh-CN" sz="2000" dirty="0" smtClean="0">
              <a:solidFill>
                <a:srgbClr val="000000"/>
              </a:solidFill>
              <a:latin typeface="楷体" pitchFamily="49" charset="-122"/>
              <a:ea typeface="楷体_GB2312" pitchFamily="49" charset="-122"/>
            </a:endParaRPr>
          </a:p>
          <a:p>
            <a:pPr lvl="1">
              <a:spcBef>
                <a:spcPct val="35000"/>
              </a:spcBef>
              <a:buClr>
                <a:srgbClr val="FF0000"/>
              </a:buClr>
              <a:buFont typeface="Wingdings" pitchFamily="2" charset="2"/>
              <a:buChar char="Ø"/>
            </a:pPr>
            <a:r>
              <a:rPr lang="zh-CN" altLang="en-US" sz="2000" dirty="0" smtClean="0">
                <a:solidFill>
                  <a:srgbClr val="000000"/>
                </a:solidFill>
                <a:latin typeface="楷体" pitchFamily="49" charset="-122"/>
                <a:ea typeface="楷体_GB2312" pitchFamily="49" charset="-122"/>
              </a:rPr>
              <a:t>证券发行市场的主角是发行人，证券流通市场的主角是投资者。</a:t>
            </a:r>
            <a:endParaRPr lang="en-US" altLang="zh-CN" sz="2000" dirty="0" smtClean="0">
              <a:solidFill>
                <a:srgbClr val="000000"/>
              </a:solidFill>
              <a:latin typeface="楷体" pitchFamily="49" charset="-122"/>
              <a:ea typeface="楷体_GB2312" pitchFamily="49" charset="-122"/>
            </a:endParaRPr>
          </a:p>
          <a:p>
            <a:pPr lvl="1">
              <a:spcBef>
                <a:spcPct val="35000"/>
              </a:spcBef>
              <a:buClr>
                <a:srgbClr val="FF0000"/>
              </a:buClr>
              <a:buFont typeface="Wingdings" pitchFamily="2" charset="2"/>
              <a:buChar char="Ø"/>
            </a:pPr>
            <a:r>
              <a:rPr lang="zh-CN" altLang="en-US" sz="2000" dirty="0" smtClean="0">
                <a:solidFill>
                  <a:srgbClr val="000000"/>
                </a:solidFill>
                <a:latin typeface="楷体" pitchFamily="49" charset="-122"/>
                <a:ea typeface="楷体_GB2312" pitchFamily="49" charset="-122"/>
              </a:rPr>
              <a:t>证券发行市场是目的，证券流通市场是手段。</a:t>
            </a:r>
            <a:endParaRPr lang="en-US" altLang="zh-CN" sz="2000" dirty="0" smtClean="0">
              <a:solidFill>
                <a:srgbClr val="000000"/>
              </a:solidFill>
              <a:latin typeface="楷体" pitchFamily="49" charset="-122"/>
              <a:ea typeface="楷体_GB2312" pitchFamily="49" charset="-122"/>
            </a:endParaRPr>
          </a:p>
          <a:p>
            <a:pPr lvl="0">
              <a:lnSpc>
                <a:spcPts val="3900"/>
              </a:lnSpc>
              <a:spcBef>
                <a:spcPct val="0"/>
              </a:spcBef>
              <a:buNone/>
            </a:pPr>
            <a:r>
              <a:rPr lang="en-US" altLang="zh-CN" sz="2400" dirty="0" smtClean="0">
                <a:solidFill>
                  <a:srgbClr val="FF0000"/>
                </a:solidFill>
                <a:latin typeface="楷体_GB2312" pitchFamily="49" charset="-122"/>
                <a:ea typeface="楷体_GB2312" pitchFamily="49" charset="-122"/>
                <a:sym typeface="Wingdings 2" pitchFamily="18" charset="2"/>
              </a:rPr>
              <a:t></a:t>
            </a:r>
            <a:r>
              <a:rPr lang="zh-CN" altLang="en-US" sz="2400" dirty="0" smtClean="0">
                <a:solidFill>
                  <a:srgbClr val="000000"/>
                </a:solidFill>
                <a:latin typeface="华文新魏" pitchFamily="2" charset="-122"/>
                <a:ea typeface="华文新魏" pitchFamily="2" charset="-122"/>
              </a:rPr>
              <a:t>证券发行人</a:t>
            </a:r>
            <a:r>
              <a:rPr lang="zh-CN" altLang="en-US" sz="2400" dirty="0" smtClean="0">
                <a:solidFill>
                  <a:srgbClr val="000000"/>
                </a:solidFill>
                <a:latin typeface="楷体" pitchFamily="49" charset="-122"/>
                <a:ea typeface="楷体_GB2312" pitchFamily="49" charset="-122"/>
              </a:rPr>
              <a:t>：是指符合发行条件并且正在从事证券发行或者准备进行证券发行的</a:t>
            </a:r>
            <a:r>
              <a:rPr lang="zh-CN" altLang="en-US" sz="2400" dirty="0" smtClean="0">
                <a:solidFill>
                  <a:srgbClr val="FF0000"/>
                </a:solidFill>
                <a:latin typeface="楷体" pitchFamily="49" charset="-122"/>
                <a:ea typeface="楷体_GB2312" pitchFamily="49" charset="-122"/>
              </a:rPr>
              <a:t>政府组织</a:t>
            </a:r>
            <a:r>
              <a:rPr lang="zh-CN" altLang="en-US" sz="2400" dirty="0" smtClean="0">
                <a:solidFill>
                  <a:srgbClr val="000000"/>
                </a:solidFill>
                <a:latin typeface="楷体" pitchFamily="49" charset="-122"/>
                <a:ea typeface="楷体_GB2312" pitchFamily="49" charset="-122"/>
              </a:rPr>
              <a:t>、或者</a:t>
            </a:r>
            <a:r>
              <a:rPr lang="zh-CN" altLang="en-US" sz="2400" dirty="0" smtClean="0">
                <a:solidFill>
                  <a:srgbClr val="FF0000"/>
                </a:solidFill>
                <a:latin typeface="楷体" pitchFamily="49" charset="-122"/>
                <a:ea typeface="楷体_GB2312" pitchFamily="49" charset="-122"/>
              </a:rPr>
              <a:t>企业</a:t>
            </a:r>
            <a:r>
              <a:rPr lang="zh-CN" altLang="en-US" sz="2400" dirty="0" smtClean="0">
                <a:solidFill>
                  <a:srgbClr val="000000"/>
                </a:solidFill>
                <a:latin typeface="楷体" pitchFamily="49" charset="-122"/>
                <a:ea typeface="楷体_GB2312" pitchFamily="49" charset="-122"/>
              </a:rPr>
              <a:t>，是构成证券发行市场的</a:t>
            </a:r>
            <a:r>
              <a:rPr lang="zh-CN" altLang="en-US" sz="2400" dirty="0" smtClean="0">
                <a:solidFill>
                  <a:srgbClr val="FF0000"/>
                </a:solidFill>
                <a:latin typeface="楷体" pitchFamily="49" charset="-122"/>
                <a:ea typeface="楷体_GB2312" pitchFamily="49" charset="-122"/>
              </a:rPr>
              <a:t>首要因素</a:t>
            </a:r>
            <a:r>
              <a:rPr lang="zh-CN" altLang="en-US" sz="2400" dirty="0" smtClean="0">
                <a:solidFill>
                  <a:srgbClr val="000000"/>
                </a:solidFill>
                <a:latin typeface="楷体" pitchFamily="49" charset="-122"/>
                <a:ea typeface="楷体_GB2312" pitchFamily="49" charset="-122"/>
              </a:rPr>
              <a:t>。</a:t>
            </a:r>
            <a:endParaRPr lang="en-US" altLang="zh-CN" sz="2400" dirty="0" smtClean="0">
              <a:solidFill>
                <a:srgbClr val="000000"/>
              </a:solidFill>
              <a:latin typeface="楷体" pitchFamily="49" charset="-122"/>
              <a:ea typeface="楷体_GB2312" pitchFamily="49" charset="-122"/>
            </a:endParaRPr>
          </a:p>
          <a:p>
            <a:pPr>
              <a:lnSpc>
                <a:spcPts val="3900"/>
              </a:lnSpc>
              <a:spcBef>
                <a:spcPct val="0"/>
              </a:spcBef>
              <a:buNone/>
            </a:pPr>
            <a:r>
              <a:rPr lang="en-US" altLang="zh-CN" sz="2400" dirty="0" smtClean="0">
                <a:solidFill>
                  <a:srgbClr val="FF0000"/>
                </a:solidFill>
                <a:latin typeface="楷体_GB2312" pitchFamily="49" charset="-122"/>
                <a:ea typeface="楷体_GB2312" pitchFamily="49" charset="-122"/>
                <a:sym typeface="Wingdings 2" pitchFamily="18" charset="2"/>
              </a:rPr>
              <a:t></a:t>
            </a:r>
            <a:r>
              <a:rPr lang="zh-CN" altLang="en-US" sz="2400" dirty="0" smtClean="0">
                <a:latin typeface="华文新魏" pitchFamily="2" charset="-122"/>
                <a:ea typeface="华文新魏" pitchFamily="2" charset="-122"/>
              </a:rPr>
              <a:t>证券投资者</a:t>
            </a:r>
            <a:r>
              <a:rPr lang="zh-CN" altLang="en-US" sz="2400" dirty="0" smtClean="0">
                <a:latin typeface="楷体" pitchFamily="49" charset="-122"/>
                <a:ea typeface="楷体_GB2312" pitchFamily="49" charset="-122"/>
              </a:rPr>
              <a:t>：是指以取得利息、股息和资本收益为目的而买入证券的</a:t>
            </a:r>
            <a:r>
              <a:rPr lang="zh-CN" altLang="en-US" sz="2400" dirty="0" smtClean="0">
                <a:solidFill>
                  <a:srgbClr val="FF0000"/>
                </a:solidFill>
                <a:latin typeface="楷体" pitchFamily="49" charset="-122"/>
                <a:ea typeface="楷体_GB2312" pitchFamily="49" charset="-122"/>
              </a:rPr>
              <a:t>个人和机构</a:t>
            </a:r>
            <a:r>
              <a:rPr lang="zh-CN" altLang="en-US" sz="2400" dirty="0" smtClean="0">
                <a:latin typeface="楷体" pitchFamily="49" charset="-122"/>
                <a:ea typeface="楷体_GB2312" pitchFamily="49" charset="-122"/>
              </a:rPr>
              <a:t>，是构成证券发行市场的另一</a:t>
            </a:r>
            <a:r>
              <a:rPr lang="zh-CN" altLang="en-US" sz="2400" dirty="0" smtClean="0">
                <a:solidFill>
                  <a:srgbClr val="FF0000"/>
                </a:solidFill>
                <a:latin typeface="楷体" pitchFamily="49" charset="-122"/>
                <a:ea typeface="楷体_GB2312" pitchFamily="49" charset="-122"/>
              </a:rPr>
              <a:t>基本要素</a:t>
            </a:r>
            <a:r>
              <a:rPr lang="zh-CN" altLang="en-US" sz="2400" dirty="0" smtClean="0">
                <a:latin typeface="楷体" pitchFamily="49" charset="-122"/>
                <a:ea typeface="楷体_GB2312" pitchFamily="49" charset="-122"/>
              </a:rPr>
              <a:t>。</a:t>
            </a:r>
            <a:endParaRPr lang="en-US" altLang="zh-CN" sz="2400" dirty="0" smtClean="0">
              <a:latin typeface="楷体" pitchFamily="49" charset="-122"/>
              <a:ea typeface="楷体_GB2312" pitchFamily="49" charset="-122"/>
            </a:endParaRPr>
          </a:p>
          <a:p>
            <a:pPr>
              <a:lnSpc>
                <a:spcPts val="3900"/>
              </a:lnSpc>
              <a:spcBef>
                <a:spcPct val="0"/>
              </a:spcBef>
              <a:buNone/>
            </a:pPr>
            <a:r>
              <a:rPr lang="en-US" altLang="zh-CN" sz="2400" dirty="0" smtClean="0">
                <a:solidFill>
                  <a:srgbClr val="FF0000"/>
                </a:solidFill>
                <a:latin typeface="楷体_GB2312" pitchFamily="49" charset="-122"/>
                <a:ea typeface="楷体_GB2312" pitchFamily="49" charset="-122"/>
                <a:sym typeface="Wingdings 2" pitchFamily="18" charset="2"/>
              </a:rPr>
              <a:t></a:t>
            </a:r>
            <a:r>
              <a:rPr lang="zh-CN" altLang="en-US" sz="2400" dirty="0" smtClean="0">
                <a:latin typeface="华文新魏" pitchFamily="2" charset="-122"/>
                <a:ea typeface="华文新魏" pitchFamily="2" charset="-122"/>
              </a:rPr>
              <a:t>证券中介机构</a:t>
            </a:r>
            <a:r>
              <a:rPr lang="zh-CN" altLang="en-US" sz="2400" dirty="0" smtClean="0">
                <a:latin typeface="楷体" pitchFamily="49" charset="-122"/>
                <a:ea typeface="楷体_GB2312" pitchFamily="49" charset="-122"/>
              </a:rPr>
              <a:t>：是指作为证券发行人与投资人交易媒介的</a:t>
            </a:r>
            <a:r>
              <a:rPr lang="zh-CN" altLang="en-US" sz="2400" dirty="0" smtClean="0">
                <a:solidFill>
                  <a:srgbClr val="FF0000"/>
                </a:solidFill>
                <a:latin typeface="楷体" pitchFamily="49" charset="-122"/>
                <a:ea typeface="楷体_GB2312" pitchFamily="49" charset="-122"/>
              </a:rPr>
              <a:t>证券承销人</a:t>
            </a:r>
            <a:r>
              <a:rPr lang="zh-CN" altLang="en-US" sz="2400" dirty="0" smtClean="0">
                <a:latin typeface="楷体" pitchFamily="49" charset="-122"/>
                <a:ea typeface="楷体_GB2312" pitchFamily="49" charset="-122"/>
              </a:rPr>
              <a:t>，通常负担承销义务有投资银行、证券公司或信托投资公司。</a:t>
            </a:r>
            <a:r>
              <a:rPr lang="en-US" altLang="zh-CN" sz="2400" dirty="0" smtClean="0">
                <a:latin typeface="楷体_GB2312" pitchFamily="49" charset="-122"/>
                <a:ea typeface="楷体_GB2312" pitchFamily="49" charset="-122"/>
              </a:rPr>
              <a:t> </a:t>
            </a:r>
          </a:p>
          <a:p>
            <a:pPr>
              <a:lnSpc>
                <a:spcPts val="3900"/>
              </a:lnSpc>
              <a:spcBef>
                <a:spcPct val="0"/>
              </a:spcBef>
              <a:buNone/>
            </a:pPr>
            <a:endParaRPr lang="en-US" altLang="zh-CN" sz="2800" b="1" dirty="0" smtClean="0">
              <a:latin typeface="楷体" pitchFamily="49" charset="-122"/>
              <a:ea typeface="楷体_GB2312" pitchFamily="49" charset="-122"/>
            </a:endParaRPr>
          </a:p>
          <a:p>
            <a:pPr lvl="0">
              <a:lnSpc>
                <a:spcPts val="3900"/>
              </a:lnSpc>
              <a:spcBef>
                <a:spcPct val="0"/>
              </a:spcBef>
              <a:buNone/>
            </a:pPr>
            <a:endParaRPr lang="en-US" altLang="zh-CN" dirty="0" smtClean="0">
              <a:solidFill>
                <a:srgbClr val="FFC000"/>
              </a:solidFill>
              <a:latin typeface="楷体_GB2312" pitchFamily="49" charset="-122"/>
              <a:ea typeface="楷体_GB2312" pitchFamily="49" charset="-122"/>
            </a:endParaRPr>
          </a:p>
          <a:p>
            <a:pPr lvl="1">
              <a:spcBef>
                <a:spcPct val="35000"/>
              </a:spcBef>
              <a:buClr>
                <a:srgbClr val="FF0000"/>
              </a:buClr>
              <a:buFont typeface="Wingdings" pitchFamily="2" charset="2"/>
              <a:buChar char="Ø"/>
            </a:pPr>
            <a:endParaRPr lang="zh-CN" altLang="en-US" sz="2000" dirty="0" smtClean="0">
              <a:solidFill>
                <a:srgbClr val="000000"/>
              </a:solidFill>
              <a:latin typeface="楷体" pitchFamily="49" charset="-122"/>
              <a:ea typeface="楷体_GB2312" pitchFamily="49" charset="-122"/>
            </a:endParaRPr>
          </a:p>
          <a:p>
            <a:pPr>
              <a:buNone/>
            </a:pPr>
            <a:endParaRPr lang="zh-CN" altLang="en-US" dirty="0"/>
          </a:p>
        </p:txBody>
      </p:sp>
      <p:sp>
        <p:nvSpPr>
          <p:cNvPr id="4" name="标题 1"/>
          <p:cNvSpPr>
            <a:spLocks noGrp="1"/>
          </p:cNvSpPr>
          <p:nvPr>
            <p:ph type="title"/>
          </p:nvPr>
        </p:nvSpPr>
        <p:spPr>
          <a:xfrm>
            <a:off x="0" y="0"/>
            <a:ext cx="8229600" cy="927100"/>
          </a:xfrm>
        </p:spPr>
        <p:txBody>
          <a:bodyPr/>
          <a:lstStyle/>
          <a:p>
            <a:r>
              <a:rPr lang="zh-CN" altLang="en-US" dirty="0" smtClean="0">
                <a:latin typeface="隶书" pitchFamily="49" charset="-122"/>
                <a:ea typeface="隶书" pitchFamily="49" charset="-122"/>
              </a:rPr>
              <a:t>二、证券发行与流通市场</a:t>
            </a:r>
            <a:endParaRPr lang="zh-CN" alt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gray">
          <a:xfrm>
            <a:off x="468313" y="765175"/>
            <a:ext cx="8207375" cy="4897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400" b="1" i="0" u="none" strike="noStrike" kern="0" cap="none" spc="0" normalizeH="0" baseline="0" noProof="0" smtClean="0">
                <a:ln>
                  <a:noFill/>
                </a:ln>
                <a:solidFill>
                  <a:schemeClr val="tx1"/>
                </a:solidFill>
                <a:effectLst/>
                <a:uLnTx/>
                <a:uFillTx/>
                <a:latin typeface="黑体" pitchFamily="2" charset="-122"/>
                <a:ea typeface="黑体" pitchFamily="2" charset="-122"/>
                <a:cs typeface="+mn-cs"/>
              </a:rPr>
              <a:t>发行方式选择</a:t>
            </a:r>
            <a:endParaRPr kumimoji="0" lang="zh-CN" altLang="en-US" sz="2400" b="1"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endParaRPr>
          </a:p>
        </p:txBody>
      </p:sp>
      <p:sp>
        <p:nvSpPr>
          <p:cNvPr id="5" name="Text Box 63"/>
          <p:cNvSpPr txBox="1">
            <a:spLocks noChangeArrowheads="1"/>
          </p:cNvSpPr>
          <p:nvPr/>
        </p:nvSpPr>
        <p:spPr bwMode="auto">
          <a:xfrm>
            <a:off x="611188" y="2217738"/>
            <a:ext cx="1800225" cy="369332"/>
          </a:xfrm>
          <a:prstGeom prst="rect">
            <a:avLst/>
          </a:prstGeom>
          <a:noFill/>
          <a:ln w="9525">
            <a:noFill/>
            <a:miter lim="800000"/>
            <a:headEnd/>
            <a:tailEnd/>
          </a:ln>
        </p:spPr>
        <p:txBody>
          <a:bodyPr wrap="square">
            <a:spAutoFit/>
          </a:bodyPr>
          <a:lstStyle/>
          <a:p>
            <a:pPr>
              <a:spcBef>
                <a:spcPct val="50000"/>
              </a:spcBef>
            </a:pPr>
            <a:r>
              <a:rPr lang="zh-CN" altLang="en-US" dirty="0">
                <a:latin typeface="楷体_GB2312" pitchFamily="49" charset="-122"/>
                <a:ea typeface="楷体_GB2312" pitchFamily="49" charset="-122"/>
              </a:rPr>
              <a:t>选择认购人</a:t>
            </a:r>
          </a:p>
        </p:txBody>
      </p:sp>
      <p:sp>
        <p:nvSpPr>
          <p:cNvPr id="6" name="Text Box 64"/>
          <p:cNvSpPr txBox="1">
            <a:spLocks noChangeArrowheads="1"/>
          </p:cNvSpPr>
          <p:nvPr/>
        </p:nvSpPr>
        <p:spPr bwMode="auto">
          <a:xfrm>
            <a:off x="2555875" y="2433638"/>
            <a:ext cx="1439863" cy="400110"/>
          </a:xfrm>
          <a:prstGeom prst="rect">
            <a:avLst/>
          </a:prstGeom>
          <a:noFill/>
          <a:ln w="9525">
            <a:noFill/>
            <a:miter lim="800000"/>
            <a:headEnd/>
            <a:tailEnd/>
          </a:ln>
        </p:spPr>
        <p:txBody>
          <a:bodyPr wrap="square">
            <a:spAutoFit/>
          </a:bodyPr>
          <a:lstStyle/>
          <a:p>
            <a:pPr>
              <a:spcBef>
                <a:spcPct val="50000"/>
              </a:spcBef>
            </a:pPr>
            <a:r>
              <a:rPr lang="zh-CN" altLang="en-US" sz="2000" dirty="0">
                <a:latin typeface="楷体_GB2312" pitchFamily="49" charset="-122"/>
                <a:ea typeface="楷体_GB2312" pitchFamily="49" charset="-122"/>
              </a:rPr>
              <a:t>公募发行</a:t>
            </a:r>
          </a:p>
        </p:txBody>
      </p:sp>
      <p:sp>
        <p:nvSpPr>
          <p:cNvPr id="8" name="Text Box 67"/>
          <p:cNvSpPr txBox="1">
            <a:spLocks noChangeArrowheads="1"/>
          </p:cNvSpPr>
          <p:nvPr/>
        </p:nvSpPr>
        <p:spPr bwMode="auto">
          <a:xfrm>
            <a:off x="2555875" y="1930400"/>
            <a:ext cx="1439863" cy="400110"/>
          </a:xfrm>
          <a:prstGeom prst="rect">
            <a:avLst/>
          </a:prstGeom>
          <a:noFill/>
          <a:ln w="9525">
            <a:noFill/>
            <a:miter lim="800000"/>
            <a:headEnd/>
            <a:tailEnd/>
          </a:ln>
        </p:spPr>
        <p:txBody>
          <a:bodyPr wrap="square">
            <a:spAutoFit/>
          </a:bodyPr>
          <a:lstStyle/>
          <a:p>
            <a:pPr>
              <a:spcBef>
                <a:spcPct val="50000"/>
              </a:spcBef>
            </a:pPr>
            <a:r>
              <a:rPr lang="zh-CN" altLang="en-US" sz="2000" dirty="0">
                <a:latin typeface="楷体_GB2312" pitchFamily="49" charset="-122"/>
                <a:ea typeface="楷体_GB2312" pitchFamily="49" charset="-122"/>
              </a:rPr>
              <a:t>私募发行</a:t>
            </a:r>
          </a:p>
        </p:txBody>
      </p:sp>
      <p:sp>
        <p:nvSpPr>
          <p:cNvPr id="9" name="Text Box 68"/>
          <p:cNvSpPr txBox="1">
            <a:spLocks noChangeArrowheads="1"/>
          </p:cNvSpPr>
          <p:nvPr/>
        </p:nvSpPr>
        <p:spPr bwMode="auto">
          <a:xfrm>
            <a:off x="611188" y="3946525"/>
            <a:ext cx="1800225" cy="369332"/>
          </a:xfrm>
          <a:prstGeom prst="rect">
            <a:avLst/>
          </a:prstGeom>
          <a:noFill/>
          <a:ln w="9525">
            <a:noFill/>
            <a:miter lim="800000"/>
            <a:headEnd/>
            <a:tailEnd/>
          </a:ln>
        </p:spPr>
        <p:txBody>
          <a:bodyPr wrap="square">
            <a:spAutoFit/>
          </a:bodyPr>
          <a:lstStyle/>
          <a:p>
            <a:pPr>
              <a:spcBef>
                <a:spcPct val="50000"/>
              </a:spcBef>
            </a:pPr>
            <a:r>
              <a:rPr lang="zh-CN" altLang="en-US" dirty="0">
                <a:latin typeface="楷体_GB2312" pitchFamily="49" charset="-122"/>
                <a:ea typeface="楷体_GB2312" pitchFamily="49" charset="-122"/>
              </a:rPr>
              <a:t>选择销售人</a:t>
            </a:r>
          </a:p>
        </p:txBody>
      </p:sp>
      <p:sp>
        <p:nvSpPr>
          <p:cNvPr id="10" name="AutoShape 69"/>
          <p:cNvSpPr>
            <a:spLocks noChangeArrowheads="1"/>
          </p:cNvSpPr>
          <p:nvPr/>
        </p:nvSpPr>
        <p:spPr bwMode="auto">
          <a:xfrm>
            <a:off x="4572000" y="2290763"/>
            <a:ext cx="2376488" cy="221094"/>
          </a:xfrm>
          <a:prstGeom prst="rightArrow">
            <a:avLst>
              <a:gd name="adj1" fmla="val 50000"/>
              <a:gd name="adj2" fmla="val 275172"/>
            </a:avLst>
          </a:prstGeom>
          <a:solidFill>
            <a:srgbClr val="92D050"/>
          </a:solidFill>
          <a:ln w="9525">
            <a:noFill/>
            <a:miter lim="800000"/>
            <a:headEnd/>
            <a:tailEnd/>
          </a:ln>
        </p:spPr>
        <p:txBody>
          <a:bodyPr wrap="none" anchor="ctr"/>
          <a:lstStyle/>
          <a:p>
            <a:endParaRPr lang="zh-CN" altLang="en-US">
              <a:latin typeface="楷体_GB2312" pitchFamily="49" charset="-122"/>
              <a:ea typeface="楷体_GB2312" pitchFamily="49" charset="-122"/>
            </a:endParaRPr>
          </a:p>
        </p:txBody>
      </p:sp>
      <p:sp>
        <p:nvSpPr>
          <p:cNvPr id="12" name="Text Box 71"/>
          <p:cNvSpPr txBox="1">
            <a:spLocks noChangeArrowheads="1"/>
          </p:cNvSpPr>
          <p:nvPr/>
        </p:nvSpPr>
        <p:spPr bwMode="auto">
          <a:xfrm>
            <a:off x="2627313" y="3141663"/>
            <a:ext cx="1439862" cy="400110"/>
          </a:xfrm>
          <a:prstGeom prst="rect">
            <a:avLst/>
          </a:prstGeom>
          <a:noFill/>
          <a:ln w="9525">
            <a:noFill/>
            <a:miter lim="800000"/>
            <a:headEnd/>
            <a:tailEnd/>
          </a:ln>
        </p:spPr>
        <p:txBody>
          <a:bodyPr wrap="square">
            <a:spAutoFit/>
          </a:bodyPr>
          <a:lstStyle/>
          <a:p>
            <a:pPr>
              <a:spcBef>
                <a:spcPct val="50000"/>
              </a:spcBef>
            </a:pPr>
            <a:r>
              <a:rPr lang="zh-CN" altLang="en-US" sz="2000" dirty="0">
                <a:latin typeface="楷体_GB2312" pitchFamily="49" charset="-122"/>
                <a:ea typeface="楷体_GB2312" pitchFamily="49" charset="-122"/>
              </a:rPr>
              <a:t>直接发行</a:t>
            </a:r>
          </a:p>
        </p:txBody>
      </p:sp>
      <p:sp>
        <p:nvSpPr>
          <p:cNvPr id="13" name="Text Box 72"/>
          <p:cNvSpPr txBox="1">
            <a:spLocks noChangeArrowheads="1"/>
          </p:cNvSpPr>
          <p:nvPr/>
        </p:nvSpPr>
        <p:spPr bwMode="auto">
          <a:xfrm>
            <a:off x="2627313" y="4652963"/>
            <a:ext cx="1439862" cy="400110"/>
          </a:xfrm>
          <a:prstGeom prst="rect">
            <a:avLst/>
          </a:prstGeom>
          <a:noFill/>
          <a:ln w="9525">
            <a:noFill/>
            <a:miter lim="800000"/>
            <a:headEnd/>
            <a:tailEnd/>
          </a:ln>
        </p:spPr>
        <p:txBody>
          <a:bodyPr wrap="square">
            <a:spAutoFit/>
          </a:bodyPr>
          <a:lstStyle/>
          <a:p>
            <a:pPr>
              <a:spcBef>
                <a:spcPct val="50000"/>
              </a:spcBef>
            </a:pPr>
            <a:r>
              <a:rPr lang="zh-CN" altLang="en-US" sz="2000">
                <a:latin typeface="楷体_GB2312" pitchFamily="49" charset="-122"/>
                <a:ea typeface="楷体_GB2312" pitchFamily="49" charset="-122"/>
              </a:rPr>
              <a:t>间接发行</a:t>
            </a:r>
          </a:p>
        </p:txBody>
      </p:sp>
      <p:sp>
        <p:nvSpPr>
          <p:cNvPr id="15" name="Text Box 74"/>
          <p:cNvSpPr txBox="1">
            <a:spLocks noChangeArrowheads="1"/>
          </p:cNvSpPr>
          <p:nvPr/>
        </p:nvSpPr>
        <p:spPr bwMode="auto">
          <a:xfrm>
            <a:off x="3995738" y="4090988"/>
            <a:ext cx="933450" cy="400110"/>
          </a:xfrm>
          <a:prstGeom prst="rect">
            <a:avLst/>
          </a:prstGeom>
          <a:noFill/>
          <a:ln w="9525">
            <a:noFill/>
            <a:miter lim="800000"/>
            <a:headEnd/>
            <a:tailEnd/>
          </a:ln>
        </p:spPr>
        <p:txBody>
          <a:bodyPr wrap="square">
            <a:spAutoFit/>
          </a:bodyPr>
          <a:lstStyle/>
          <a:p>
            <a:pPr>
              <a:spcBef>
                <a:spcPct val="50000"/>
              </a:spcBef>
            </a:pPr>
            <a:r>
              <a:rPr lang="zh-CN" altLang="en-US" sz="2000">
                <a:latin typeface="楷体_GB2312" pitchFamily="49" charset="-122"/>
                <a:ea typeface="楷体_GB2312" pitchFamily="49" charset="-122"/>
              </a:rPr>
              <a:t>代销</a:t>
            </a:r>
          </a:p>
        </p:txBody>
      </p:sp>
      <p:sp>
        <p:nvSpPr>
          <p:cNvPr id="16" name="Text Box 75"/>
          <p:cNvSpPr txBox="1">
            <a:spLocks noChangeArrowheads="1"/>
          </p:cNvSpPr>
          <p:nvPr/>
        </p:nvSpPr>
        <p:spPr bwMode="auto">
          <a:xfrm>
            <a:off x="3995936" y="5301208"/>
            <a:ext cx="936625" cy="400110"/>
          </a:xfrm>
          <a:prstGeom prst="rect">
            <a:avLst/>
          </a:prstGeom>
          <a:noFill/>
          <a:ln w="9525">
            <a:noFill/>
            <a:miter lim="800000"/>
            <a:headEnd/>
            <a:tailEnd/>
          </a:ln>
        </p:spPr>
        <p:txBody>
          <a:bodyPr wrap="square">
            <a:spAutoFit/>
          </a:bodyPr>
          <a:lstStyle/>
          <a:p>
            <a:pPr>
              <a:spcBef>
                <a:spcPct val="50000"/>
              </a:spcBef>
            </a:pPr>
            <a:r>
              <a:rPr lang="zh-CN" altLang="en-US" sz="2000" dirty="0">
                <a:latin typeface="楷体_GB2312" pitchFamily="49" charset="-122"/>
                <a:ea typeface="楷体_GB2312" pitchFamily="49" charset="-122"/>
              </a:rPr>
              <a:t>包销</a:t>
            </a:r>
          </a:p>
        </p:txBody>
      </p:sp>
      <p:sp>
        <p:nvSpPr>
          <p:cNvPr id="19" name="AutoShape 79"/>
          <p:cNvSpPr>
            <a:spLocks noChangeArrowheads="1"/>
          </p:cNvSpPr>
          <p:nvPr/>
        </p:nvSpPr>
        <p:spPr bwMode="auto">
          <a:xfrm>
            <a:off x="5724128" y="4005064"/>
            <a:ext cx="1009650" cy="221094"/>
          </a:xfrm>
          <a:prstGeom prst="rightArrow">
            <a:avLst>
              <a:gd name="adj1" fmla="val 50000"/>
              <a:gd name="adj2" fmla="val 116907"/>
            </a:avLst>
          </a:prstGeom>
          <a:solidFill>
            <a:srgbClr val="92D050"/>
          </a:solidFill>
          <a:ln w="9525">
            <a:noFill/>
            <a:miter lim="800000"/>
            <a:headEnd/>
            <a:tailEnd/>
          </a:ln>
        </p:spPr>
        <p:txBody>
          <a:bodyPr wrap="none" anchor="ctr"/>
          <a:lstStyle/>
          <a:p>
            <a:endParaRPr lang="zh-CN" altLang="en-US">
              <a:latin typeface="楷体_GB2312" pitchFamily="49" charset="-122"/>
              <a:ea typeface="楷体_GB2312" pitchFamily="49" charset="-122"/>
            </a:endParaRPr>
          </a:p>
        </p:txBody>
      </p:sp>
      <p:sp>
        <p:nvSpPr>
          <p:cNvPr id="20" name="Text Box 82"/>
          <p:cNvSpPr txBox="1">
            <a:spLocks noChangeArrowheads="1"/>
          </p:cNvSpPr>
          <p:nvPr/>
        </p:nvSpPr>
        <p:spPr bwMode="auto">
          <a:xfrm>
            <a:off x="6876256" y="1844824"/>
            <a:ext cx="615553" cy="3371254"/>
          </a:xfrm>
          <a:prstGeom prst="rect">
            <a:avLst/>
          </a:prstGeom>
          <a:noFill/>
          <a:ln w="9525">
            <a:noFill/>
            <a:miter lim="800000"/>
            <a:headEnd/>
            <a:tailEnd/>
          </a:ln>
        </p:spPr>
        <p:txBody>
          <a:bodyPr vert="eaVert" wrap="square">
            <a:spAutoFit/>
          </a:bodyPr>
          <a:lstStyle/>
          <a:p>
            <a:r>
              <a:rPr lang="zh-CN" altLang="en-US" sz="2800" dirty="0">
                <a:latin typeface="楷体_GB2312" pitchFamily="49" charset="-122"/>
                <a:ea typeface="楷体_GB2312" pitchFamily="49" charset="-122"/>
              </a:rPr>
              <a:t>发   行   证   券  </a:t>
            </a:r>
          </a:p>
        </p:txBody>
      </p:sp>
      <p:sp>
        <p:nvSpPr>
          <p:cNvPr id="22" name="左大括号 21"/>
          <p:cNvSpPr/>
          <p:nvPr/>
        </p:nvSpPr>
        <p:spPr bwMode="auto">
          <a:xfrm>
            <a:off x="2286000" y="2143125"/>
            <a:ext cx="285750" cy="557160"/>
          </a:xfrm>
          <a:prstGeom prst="leftBrac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wrap="none"/>
          <a:lstStyle/>
          <a:p>
            <a:pPr>
              <a:defRPr/>
            </a:pPr>
            <a:endParaRPr lang="zh-CN" altLang="en-US">
              <a:latin typeface="楷体_GB2312" pitchFamily="49" charset="-122"/>
              <a:ea typeface="楷体_GB2312" pitchFamily="49" charset="-122"/>
            </a:endParaRPr>
          </a:p>
        </p:txBody>
      </p:sp>
      <p:sp>
        <p:nvSpPr>
          <p:cNvPr id="23" name="右大括号 22"/>
          <p:cNvSpPr/>
          <p:nvPr/>
        </p:nvSpPr>
        <p:spPr bwMode="auto">
          <a:xfrm>
            <a:off x="3714750" y="2071687"/>
            <a:ext cx="214313" cy="636753"/>
          </a:xfrm>
          <a:prstGeom prst="rightBrac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wrap="none"/>
          <a:lstStyle/>
          <a:p>
            <a:pPr>
              <a:defRPr/>
            </a:pPr>
            <a:endParaRPr lang="zh-CN" altLang="en-US">
              <a:latin typeface="楷体_GB2312" pitchFamily="49" charset="-122"/>
              <a:ea typeface="楷体_GB2312" pitchFamily="49" charset="-122"/>
            </a:endParaRPr>
          </a:p>
        </p:txBody>
      </p:sp>
      <p:sp>
        <p:nvSpPr>
          <p:cNvPr id="24" name="左大括号 23"/>
          <p:cNvSpPr/>
          <p:nvPr/>
        </p:nvSpPr>
        <p:spPr bwMode="auto">
          <a:xfrm>
            <a:off x="2286000" y="3357563"/>
            <a:ext cx="357188" cy="1671476"/>
          </a:xfrm>
          <a:prstGeom prst="leftBrac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wrap="none"/>
          <a:lstStyle/>
          <a:p>
            <a:pPr>
              <a:defRPr/>
            </a:pPr>
            <a:endParaRPr lang="zh-CN" altLang="en-US">
              <a:latin typeface="楷体_GB2312" pitchFamily="49" charset="-122"/>
              <a:ea typeface="楷体_GB2312" pitchFamily="49" charset="-122"/>
            </a:endParaRPr>
          </a:p>
        </p:txBody>
      </p:sp>
      <p:sp>
        <p:nvSpPr>
          <p:cNvPr id="25" name="左大括号 24"/>
          <p:cNvSpPr/>
          <p:nvPr/>
        </p:nvSpPr>
        <p:spPr bwMode="auto">
          <a:xfrm>
            <a:off x="3714750" y="4286250"/>
            <a:ext cx="214313" cy="1273506"/>
          </a:xfrm>
          <a:prstGeom prst="leftBrac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wrap="none"/>
          <a:lstStyle/>
          <a:p>
            <a:pPr>
              <a:defRPr/>
            </a:pPr>
            <a:endParaRPr lang="zh-CN" altLang="en-US">
              <a:latin typeface="楷体_GB2312" pitchFamily="49" charset="-122"/>
              <a:ea typeface="楷体_GB2312" pitchFamily="49" charset="-122"/>
            </a:endParaRPr>
          </a:p>
        </p:txBody>
      </p:sp>
      <p:sp>
        <p:nvSpPr>
          <p:cNvPr id="26" name="右大括号 25"/>
          <p:cNvSpPr/>
          <p:nvPr/>
        </p:nvSpPr>
        <p:spPr bwMode="auto">
          <a:xfrm>
            <a:off x="5076056" y="3284984"/>
            <a:ext cx="571500" cy="1591883"/>
          </a:xfrm>
          <a:prstGeom prst="rightBrac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wrap="none"/>
          <a:lstStyle/>
          <a:p>
            <a:pPr>
              <a:defRPr/>
            </a:pPr>
            <a:endParaRPr lang="zh-CN" altLang="en-US">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linds(horizontal)">
                                      <p:cBhvr>
                                        <p:cTn id="34" dur="500"/>
                                        <p:tgtEl>
                                          <p:spTgt spid="1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linds(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linds(horizontal)">
                                      <p:cBhvr>
                                        <p:cTn id="5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animBg="1"/>
      <p:bldP spid="12" grpId="0"/>
      <p:bldP spid="13" grpId="0"/>
      <p:bldP spid="15" grpId="0"/>
      <p:bldP spid="16" grpId="0"/>
      <p:bldP spid="19" grpId="0" animBg="1"/>
      <p:bldP spid="20" grpId="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Rectangle 3"/>
          <p:cNvSpPr>
            <a:spLocks noGrp="1" noChangeArrowheads="1"/>
          </p:cNvSpPr>
          <p:nvPr>
            <p:ph type="body" idx="1"/>
          </p:nvPr>
        </p:nvSpPr>
        <p:spPr>
          <a:xfrm>
            <a:off x="0" y="0"/>
            <a:ext cx="8964488" cy="4535487"/>
          </a:xfrm>
        </p:spPr>
        <p:txBody>
          <a:bodyPr/>
          <a:lstStyle/>
          <a:p>
            <a:pPr marL="0" indent="0" eaLnBrk="1" hangingPunct="1">
              <a:lnSpc>
                <a:spcPts val="4200"/>
              </a:lnSpc>
              <a:spcBef>
                <a:spcPts val="0"/>
              </a:spcBef>
              <a:buClr>
                <a:srgbClr val="FF0000"/>
              </a:buClr>
              <a:buFont typeface="Wingdings" pitchFamily="2" charset="2"/>
              <a:buChar char="Ø"/>
              <a:defRPr/>
            </a:pPr>
            <a:r>
              <a:rPr lang="zh-CN" altLang="en-US" dirty="0" smtClean="0">
                <a:latin typeface="华文新魏" pitchFamily="2" charset="-122"/>
                <a:ea typeface="华文新魏" pitchFamily="2" charset="-122"/>
              </a:rPr>
              <a:t>按发行过程不同分为</a:t>
            </a:r>
            <a:r>
              <a:rPr lang="en-US" altLang="zh-CN" dirty="0" smtClean="0">
                <a:latin typeface="楷体_GB2312" pitchFamily="49" charset="-122"/>
                <a:ea typeface="楷体_GB2312" pitchFamily="49" charset="-122"/>
              </a:rPr>
              <a:t>:</a:t>
            </a:r>
          </a:p>
          <a:p>
            <a:pPr marL="400050" lvl="1" indent="0">
              <a:spcBef>
                <a:spcPts val="0"/>
              </a:spcBef>
              <a:buClr>
                <a:srgbClr val="FF0000"/>
              </a:buClr>
              <a:buFont typeface="Wingdings" pitchFamily="2" charset="2"/>
              <a:buChar char="ü"/>
              <a:defRPr/>
            </a:pPr>
            <a:r>
              <a:rPr lang="zh-CN" altLang="en-US" sz="2400" dirty="0" smtClean="0">
                <a:latin typeface="华文新魏" pitchFamily="2" charset="-122"/>
                <a:ea typeface="华文新魏" pitchFamily="2" charset="-122"/>
              </a:rPr>
              <a:t>私募发行</a:t>
            </a:r>
            <a:r>
              <a:rPr lang="en-US" altLang="zh-CN" sz="2400" dirty="0" smtClean="0">
                <a:latin typeface="楷体" pitchFamily="49" charset="-122"/>
                <a:ea typeface="楷体_GB2312"/>
              </a:rPr>
              <a:t>:</a:t>
            </a:r>
            <a:r>
              <a:rPr lang="zh-CN" altLang="en-US" sz="2400" dirty="0" smtClean="0">
                <a:latin typeface="楷体" pitchFamily="49" charset="-122"/>
                <a:ea typeface="楷体_GB2312"/>
              </a:rPr>
              <a:t>也叫非公开发行或定向增发，指的是仅向少数特定投资者发行证券的一种方式。</a:t>
            </a:r>
            <a:endParaRPr lang="en-US" altLang="zh-CN" sz="2400" dirty="0" smtClean="0">
              <a:latin typeface="楷体" pitchFamily="49" charset="-122"/>
              <a:ea typeface="楷体_GB2312"/>
            </a:endParaRPr>
          </a:p>
          <a:p>
            <a:pPr marL="400050" lvl="1" indent="0">
              <a:spcBef>
                <a:spcPts val="0"/>
              </a:spcBef>
              <a:buClr>
                <a:srgbClr val="FF0000"/>
              </a:buClr>
              <a:buFont typeface="Wingdings" pitchFamily="2" charset="2"/>
              <a:buChar char="ü"/>
              <a:defRPr/>
            </a:pPr>
            <a:r>
              <a:rPr lang="zh-CN" altLang="en-US" sz="2400" dirty="0" smtClean="0">
                <a:latin typeface="华文新魏" pitchFamily="2" charset="-122"/>
                <a:ea typeface="华文新魏" pitchFamily="2" charset="-122"/>
              </a:rPr>
              <a:t>公募发行</a:t>
            </a:r>
            <a:r>
              <a:rPr lang="en-US" altLang="zh-CN" sz="2400" dirty="0" smtClean="0">
                <a:latin typeface="楷体" pitchFamily="49" charset="-122"/>
                <a:ea typeface="楷体_GB2312"/>
              </a:rPr>
              <a:t>:</a:t>
            </a:r>
            <a:r>
              <a:rPr lang="zh-CN" altLang="en-US" sz="2400" dirty="0" smtClean="0">
                <a:latin typeface="楷体" pitchFamily="49" charset="-122"/>
                <a:ea typeface="楷体_GB2312"/>
              </a:rPr>
              <a:t>向市场全体投资者发行证券的一种方式。</a:t>
            </a:r>
            <a:endParaRPr lang="en-US" altLang="zh-CN" sz="2400" dirty="0" smtClean="0">
              <a:latin typeface="楷体" pitchFamily="49" charset="-122"/>
              <a:ea typeface="楷体_GB2312"/>
            </a:endParaRPr>
          </a:p>
          <a:p>
            <a:pPr marL="800100" lvl="2" indent="0">
              <a:spcBef>
                <a:spcPts val="0"/>
              </a:spcBef>
              <a:buClr>
                <a:srgbClr val="FF0000"/>
              </a:buClr>
              <a:buFont typeface="Wingdings" pitchFamily="2" charset="2"/>
              <a:buChar char="u"/>
              <a:defRPr/>
            </a:pPr>
            <a:r>
              <a:rPr lang="zh-CN" altLang="en-US" sz="2000" dirty="0" smtClean="0">
                <a:latin typeface="楷体" pitchFamily="49" charset="-122"/>
                <a:ea typeface="楷体_GB2312"/>
              </a:rPr>
              <a:t>由于公募发行影响面要大得多，往往发行门槛、信息披露和监管都要严得多。</a:t>
            </a:r>
            <a:endParaRPr lang="en-US" altLang="zh-CN" sz="2000" dirty="0" smtClean="0">
              <a:latin typeface="楷体" pitchFamily="49" charset="-122"/>
              <a:ea typeface="楷体_GB2312"/>
            </a:endParaRPr>
          </a:p>
          <a:p>
            <a:pPr marL="0" indent="0" eaLnBrk="1" hangingPunct="1">
              <a:lnSpc>
                <a:spcPts val="4200"/>
              </a:lnSpc>
              <a:spcBef>
                <a:spcPts val="0"/>
              </a:spcBef>
              <a:buFontTx/>
              <a:buNone/>
              <a:defRPr/>
            </a:pPr>
            <a:endParaRPr lang="en-US" altLang="zh-CN" sz="2800" dirty="0" smtClean="0">
              <a:latin typeface="楷体" pitchFamily="49" charset="-122"/>
              <a:ea typeface="楷体_GB2312"/>
            </a:endParaRPr>
          </a:p>
          <a:p>
            <a:pPr eaLnBrk="1" hangingPunct="1">
              <a:lnSpc>
                <a:spcPct val="120000"/>
              </a:lnSpc>
              <a:spcBef>
                <a:spcPct val="45000"/>
              </a:spcBef>
              <a:buFontTx/>
              <a:buNone/>
              <a:defRPr/>
            </a:pPr>
            <a:endParaRPr lang="en-US" altLang="zh-CN" b="1" dirty="0" smtClean="0">
              <a:latin typeface="楷体_GB2312" pitchFamily="49" charset="-122"/>
              <a:ea typeface="楷体_GB2312" pitchFamily="49" charset="-122"/>
            </a:endParaRPr>
          </a:p>
          <a:p>
            <a:pPr eaLnBrk="1" hangingPunct="1">
              <a:lnSpc>
                <a:spcPct val="120000"/>
              </a:lnSpc>
              <a:spcBef>
                <a:spcPct val="45000"/>
              </a:spcBef>
              <a:buFontTx/>
              <a:buNone/>
              <a:defRPr/>
            </a:pPr>
            <a:r>
              <a:rPr lang="en-US" altLang="zh-CN" b="1" dirty="0" smtClean="0">
                <a:solidFill>
                  <a:srgbClr val="FF3300"/>
                </a:solidFill>
                <a:latin typeface="楷体_GB2312" pitchFamily="49" charset="-122"/>
                <a:ea typeface="楷体_GB2312" pitchFamily="49" charset="-122"/>
              </a:rPr>
              <a:t> </a:t>
            </a:r>
            <a:endParaRPr lang="en-US" altLang="zh-CN" b="1" dirty="0" smtClean="0">
              <a:latin typeface="楷体_GB2312" pitchFamily="49" charset="-122"/>
              <a:ea typeface="楷体_GB2312" pitchFamily="49" charset="-122"/>
            </a:endParaRPr>
          </a:p>
        </p:txBody>
      </p:sp>
      <p:sp>
        <p:nvSpPr>
          <p:cNvPr id="3" name="Rectangle 3"/>
          <p:cNvSpPr txBox="1">
            <a:spLocks noChangeArrowheads="1"/>
          </p:cNvSpPr>
          <p:nvPr/>
        </p:nvSpPr>
        <p:spPr>
          <a:xfrm>
            <a:off x="0" y="2322513"/>
            <a:ext cx="8790112" cy="4535487"/>
          </a:xfrm>
          <a:prstGeom prst="rect">
            <a:avLst/>
          </a:prstGeom>
        </p:spPr>
        <p:txBody>
          <a:bodyPr/>
          <a:lstStyle/>
          <a:p>
            <a:pPr>
              <a:lnSpc>
                <a:spcPts val="4200"/>
              </a:lnSpc>
              <a:spcBef>
                <a:spcPts val="0"/>
              </a:spcBef>
              <a:buClr>
                <a:srgbClr val="FF0000"/>
              </a:buClr>
              <a:buFont typeface="Wingdings" pitchFamily="2" charset="2"/>
              <a:buChar char="Ø"/>
              <a:defRPr/>
            </a:pPr>
            <a:r>
              <a:rPr lang="zh-CN" altLang="en-US" sz="3200" kern="0" dirty="0">
                <a:latin typeface="华文新魏" pitchFamily="2" charset="-122"/>
                <a:ea typeface="华文新魏" pitchFamily="2" charset="-122"/>
              </a:rPr>
              <a:t>按发行对象</a:t>
            </a:r>
            <a:r>
              <a:rPr lang="zh-CN" altLang="en-US" sz="3200" kern="0" dirty="0" smtClean="0">
                <a:latin typeface="华文新魏" pitchFamily="2" charset="-122"/>
                <a:ea typeface="华文新魏" pitchFamily="2" charset="-122"/>
              </a:rPr>
              <a:t>不同分为</a:t>
            </a:r>
            <a:r>
              <a:rPr lang="en-US" altLang="zh-CN" sz="3200" kern="0" dirty="0">
                <a:latin typeface="楷体_GB2312" pitchFamily="49" charset="-122"/>
                <a:ea typeface="楷体_GB2312" pitchFamily="49" charset="-122"/>
              </a:rPr>
              <a:t>:</a:t>
            </a:r>
          </a:p>
          <a:p>
            <a:pPr lvl="1">
              <a:buClr>
                <a:srgbClr val="FF0000"/>
              </a:buClr>
              <a:buFont typeface="Wingdings" pitchFamily="2" charset="2"/>
              <a:buChar char="ü"/>
              <a:defRPr/>
            </a:pPr>
            <a:r>
              <a:rPr lang="zh-CN" altLang="en-US" sz="2400" kern="0" dirty="0" smtClean="0">
                <a:latin typeface="华文新魏" pitchFamily="2" charset="-122"/>
                <a:ea typeface="华文新魏" pitchFamily="2" charset="-122"/>
              </a:rPr>
              <a:t>直接发行</a:t>
            </a:r>
            <a:r>
              <a:rPr lang="en-US" altLang="zh-CN" sz="2400" kern="0" dirty="0">
                <a:latin typeface="楷体" pitchFamily="49" charset="-122"/>
                <a:ea typeface="楷体_GB2312"/>
              </a:rPr>
              <a:t>:</a:t>
            </a:r>
            <a:r>
              <a:rPr lang="zh-CN" altLang="en-US" sz="2400" kern="0" dirty="0">
                <a:latin typeface="楷体" pitchFamily="49" charset="-122"/>
                <a:ea typeface="楷体_GB2312"/>
              </a:rPr>
              <a:t>是指发行人不通过证券承销机构而自己发行证券的一种</a:t>
            </a:r>
            <a:r>
              <a:rPr lang="zh-CN" altLang="en-US" sz="2400" kern="0" dirty="0" smtClean="0">
                <a:latin typeface="楷体" pitchFamily="49" charset="-122"/>
                <a:ea typeface="楷体_GB2312"/>
              </a:rPr>
              <a:t>方式。</a:t>
            </a:r>
            <a:endParaRPr lang="en-US" altLang="zh-CN" sz="2400" kern="0" dirty="0">
              <a:latin typeface="楷体" pitchFamily="49" charset="-122"/>
              <a:ea typeface="楷体_GB2312"/>
            </a:endParaRPr>
          </a:p>
          <a:p>
            <a:pPr lvl="1">
              <a:buClr>
                <a:srgbClr val="FF0000"/>
              </a:buClr>
              <a:buFont typeface="Wingdings" pitchFamily="2" charset="2"/>
              <a:buChar char="ü"/>
              <a:defRPr/>
            </a:pPr>
            <a:r>
              <a:rPr lang="zh-CN" altLang="en-US" sz="2400" kern="0" dirty="0" smtClean="0">
                <a:latin typeface="华文新魏" pitchFamily="2" charset="-122"/>
                <a:ea typeface="华文新魏" pitchFamily="2" charset="-122"/>
              </a:rPr>
              <a:t>间接发行</a:t>
            </a:r>
            <a:r>
              <a:rPr lang="en-US" altLang="zh-CN" sz="2400" kern="0" dirty="0">
                <a:latin typeface="楷体" pitchFamily="49" charset="-122"/>
                <a:ea typeface="楷体_GB2312"/>
              </a:rPr>
              <a:t>:</a:t>
            </a:r>
            <a:r>
              <a:rPr lang="zh-CN" altLang="en-US" sz="2400" kern="0" dirty="0">
                <a:latin typeface="楷体" pitchFamily="49" charset="-122"/>
                <a:ea typeface="楷体_GB2312"/>
              </a:rPr>
              <a:t>亦称承销发行，是指发行人不直接参与证券的发行过程，而是委托给一家或几家证券承销机构的一种</a:t>
            </a:r>
            <a:r>
              <a:rPr lang="zh-CN" altLang="en-US" sz="2400" kern="0" dirty="0" smtClean="0">
                <a:latin typeface="楷体" pitchFamily="49" charset="-122"/>
                <a:ea typeface="楷体_GB2312"/>
              </a:rPr>
              <a:t>方式。</a:t>
            </a:r>
            <a:endParaRPr lang="en-US" altLang="zh-CN" sz="2400" kern="0" dirty="0">
              <a:latin typeface="楷体" pitchFamily="49" charset="-122"/>
              <a:ea typeface="楷体_GB2312"/>
            </a:endParaRPr>
          </a:p>
          <a:p>
            <a:pPr lvl="2" indent="355600">
              <a:lnSpc>
                <a:spcPts val="4200"/>
              </a:lnSpc>
              <a:buClr>
                <a:srgbClr val="FF0000"/>
              </a:buClr>
              <a:buFont typeface="Wingdings" pitchFamily="2" charset="2"/>
              <a:buChar char="u"/>
              <a:defRPr/>
            </a:pPr>
            <a:r>
              <a:rPr lang="zh-CN" altLang="en-US" sz="2400" kern="0" dirty="0" smtClean="0">
                <a:latin typeface="楷体" pitchFamily="49" charset="-122"/>
                <a:ea typeface="楷体_GB2312"/>
              </a:rPr>
              <a:t>间接发行</a:t>
            </a:r>
            <a:r>
              <a:rPr lang="zh-CN" altLang="en-US" sz="2400" kern="0" dirty="0">
                <a:latin typeface="楷体" pitchFamily="49" charset="-122"/>
                <a:ea typeface="楷体_GB2312"/>
              </a:rPr>
              <a:t>的方式有两种：</a:t>
            </a:r>
            <a:r>
              <a:rPr lang="zh-CN" altLang="en-US" sz="2400" kern="0" dirty="0" smtClean="0">
                <a:latin typeface="楷体" pitchFamily="49" charset="-122"/>
                <a:ea typeface="楷体_GB2312"/>
              </a:rPr>
              <a:t>代销（发行人风险较高，费用较低）和包销（发行人风险较低，费用较高）。</a:t>
            </a:r>
            <a:endParaRPr lang="en-US" altLang="zh-CN" sz="2400" kern="0" dirty="0" smtClean="0">
              <a:latin typeface="楷体" pitchFamily="49" charset="-122"/>
              <a:ea typeface="楷体_GB2312"/>
            </a:endParaRPr>
          </a:p>
          <a:p>
            <a:pPr lvl="2" indent="355600">
              <a:lnSpc>
                <a:spcPts val="4200"/>
              </a:lnSpc>
              <a:buClr>
                <a:srgbClr val="FF0000"/>
              </a:buClr>
              <a:buFont typeface="Wingdings" pitchFamily="2" charset="2"/>
              <a:buChar char="u"/>
              <a:defRPr/>
            </a:pPr>
            <a:r>
              <a:rPr lang="zh-CN" altLang="en-US" sz="2400" kern="0" dirty="0" smtClean="0">
                <a:latin typeface="楷体" pitchFamily="49" charset="-122"/>
                <a:ea typeface="楷体_GB2312"/>
              </a:rPr>
              <a:t>一般</a:t>
            </a:r>
            <a:r>
              <a:rPr lang="zh-CN" altLang="en-US" sz="2400" kern="0" dirty="0">
                <a:latin typeface="楷体" pitchFamily="49" charset="-122"/>
                <a:ea typeface="楷体_GB2312"/>
              </a:rPr>
              <a:t>情况下，证券发行大都采用间接发行</a:t>
            </a:r>
            <a:r>
              <a:rPr lang="zh-CN" altLang="en-US" sz="2400" kern="0" dirty="0" smtClean="0">
                <a:latin typeface="楷体" pitchFamily="49" charset="-122"/>
                <a:ea typeface="楷体_GB2312"/>
              </a:rPr>
              <a:t>方式。</a:t>
            </a:r>
            <a:endParaRPr lang="en-US" altLang="zh-CN" sz="2400" kern="0" dirty="0">
              <a:latin typeface="楷体" pitchFamily="49" charset="-122"/>
              <a:ea typeface="楷体_GB2312"/>
            </a:endParaRPr>
          </a:p>
          <a:p>
            <a:pPr marL="342900" indent="-342900">
              <a:lnSpc>
                <a:spcPct val="120000"/>
              </a:lnSpc>
              <a:spcBef>
                <a:spcPct val="45000"/>
              </a:spcBef>
              <a:defRPr/>
            </a:pPr>
            <a:endParaRPr lang="en-US" altLang="zh-CN" sz="3200" b="1" kern="0" dirty="0">
              <a:latin typeface="楷体_GB2312" pitchFamily="49" charset="-122"/>
              <a:ea typeface="楷体_GB2312" pitchFamily="49" charset="-122"/>
            </a:endParaRPr>
          </a:p>
          <a:p>
            <a:pPr marL="342900" indent="-342900">
              <a:lnSpc>
                <a:spcPct val="120000"/>
              </a:lnSpc>
              <a:spcBef>
                <a:spcPct val="45000"/>
              </a:spcBef>
              <a:defRPr/>
            </a:pPr>
            <a:r>
              <a:rPr lang="en-US" altLang="zh-CN" sz="3200" b="1" kern="0" dirty="0">
                <a:solidFill>
                  <a:srgbClr val="FF3300"/>
                </a:solidFill>
                <a:latin typeface="楷体_GB2312" pitchFamily="49" charset="-122"/>
                <a:ea typeface="楷体_GB2312" pitchFamily="49" charset="-122"/>
              </a:rPr>
              <a:t> </a:t>
            </a:r>
            <a:endParaRPr lang="en-US" altLang="zh-CN" sz="3200" b="1" kern="0" dirty="0">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barn(outVertical)">
                                      <p:cBhvr>
                                        <p:cTn id="7" dur="500"/>
                                        <p:tgtEl>
                                          <p:spTgt spid="83971">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83971">
                                            <p:txEl>
                                              <p:pRg st="1" end="1"/>
                                            </p:txEl>
                                          </p:spTgt>
                                        </p:tgtEl>
                                        <p:attrNameLst>
                                          <p:attrName>style.visibility</p:attrName>
                                        </p:attrNameLst>
                                      </p:cBhvr>
                                      <p:to>
                                        <p:strVal val="visible"/>
                                      </p:to>
                                    </p:set>
                                    <p:animEffect transition="in" filter="barn(outVertical)">
                                      <p:cBhvr>
                                        <p:cTn id="10" dur="500"/>
                                        <p:tgtEl>
                                          <p:spTgt spid="83971">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83971">
                                            <p:txEl>
                                              <p:pRg st="2" end="2"/>
                                            </p:txEl>
                                          </p:spTgt>
                                        </p:tgtEl>
                                        <p:attrNameLst>
                                          <p:attrName>style.visibility</p:attrName>
                                        </p:attrNameLst>
                                      </p:cBhvr>
                                      <p:to>
                                        <p:strVal val="visible"/>
                                      </p:to>
                                    </p:set>
                                    <p:animEffect transition="in" filter="barn(outVertical)">
                                      <p:cBhvr>
                                        <p:cTn id="13" dur="500"/>
                                        <p:tgtEl>
                                          <p:spTgt spid="83971">
                                            <p:txEl>
                                              <p:pRg st="2" end="2"/>
                                            </p:txEl>
                                          </p:spTgt>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83971">
                                            <p:txEl>
                                              <p:pRg st="3" end="3"/>
                                            </p:txEl>
                                          </p:spTgt>
                                        </p:tgtEl>
                                        <p:attrNameLst>
                                          <p:attrName>style.visibility</p:attrName>
                                        </p:attrNameLst>
                                      </p:cBhvr>
                                      <p:to>
                                        <p:strVal val="visible"/>
                                      </p:to>
                                    </p:set>
                                    <p:animEffect transition="in" filter="barn(outVertical)">
                                      <p:cBhvr>
                                        <p:cTn id="16" dur="500"/>
                                        <p:tgtEl>
                                          <p:spTgt spid="8397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83971">
                                            <p:txEl>
                                              <p:pRg st="6" end="6"/>
                                            </p:txEl>
                                          </p:spTgt>
                                        </p:tgtEl>
                                        <p:attrNameLst>
                                          <p:attrName>style.visibility</p:attrName>
                                        </p:attrNameLst>
                                      </p:cBhvr>
                                      <p:to>
                                        <p:strVal val="visible"/>
                                      </p:to>
                                    </p:set>
                                    <p:animEffect transition="in" filter="barn(outVertical)">
                                      <p:cBhvr>
                                        <p:cTn id="21" dur="500"/>
                                        <p:tgtEl>
                                          <p:spTgt spid="83971">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barn(outVertical)">
                                      <p:cBhvr>
                                        <p:cTn id="26" dur="500"/>
                                        <p:tgtEl>
                                          <p:spTgt spid="3">
                                            <p:txEl>
                                              <p:pRg st="0" end="0"/>
                                            </p:txEl>
                                          </p:spTgt>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barn(outVertical)">
                                      <p:cBhvr>
                                        <p:cTn id="29" dur="500"/>
                                        <p:tgtEl>
                                          <p:spTgt spid="3">
                                            <p:txEl>
                                              <p:pRg st="1" end="1"/>
                                            </p:txEl>
                                          </p:spTgt>
                                        </p:tgtEl>
                                      </p:cBhvr>
                                    </p:animEffect>
                                  </p:childTnLst>
                                </p:cTn>
                              </p:par>
                              <p:par>
                                <p:cTn id="30" presetID="16" presetClass="entr" presetSubtype="37" fill="hold" grpId="0" nodeType="with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barn(outVertical)">
                                      <p:cBhvr>
                                        <p:cTn id="32" dur="500"/>
                                        <p:tgtEl>
                                          <p:spTgt spid="3">
                                            <p:txEl>
                                              <p:pRg st="2" end="2"/>
                                            </p:txEl>
                                          </p:spTgt>
                                        </p:tgtEl>
                                      </p:cBhvr>
                                    </p:animEffect>
                                  </p:childTnLst>
                                </p:cTn>
                              </p:par>
                              <p:par>
                                <p:cTn id="33" presetID="16" presetClass="entr" presetSubtype="37"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barn(outVertical)">
                                      <p:cBhvr>
                                        <p:cTn id="35" dur="500"/>
                                        <p:tgtEl>
                                          <p:spTgt spid="3">
                                            <p:txEl>
                                              <p:pRg st="3" end="3"/>
                                            </p:txEl>
                                          </p:spTgt>
                                        </p:tgtEl>
                                      </p:cBhvr>
                                    </p:animEffect>
                                  </p:childTnLst>
                                </p:cTn>
                              </p:par>
                              <p:par>
                                <p:cTn id="36" presetID="16" presetClass="entr" presetSubtype="37"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barn(outVertical)">
                                      <p:cBhvr>
                                        <p:cTn id="38" dur="5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barn(outVertical)">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P spid="3"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467544" y="548680"/>
          <a:ext cx="8286751" cy="5511828"/>
        </p:xfrm>
        <a:graphic>
          <a:graphicData uri="http://schemas.openxmlformats.org/drawingml/2006/table">
            <a:tbl>
              <a:tblPr firstRow="1" bandRow="1">
                <a:tableStyleId>{5C22544A-7EE6-4342-B048-85BDC9FD1C3A}</a:tableStyleId>
              </a:tblPr>
              <a:tblGrid>
                <a:gridCol w="714375"/>
                <a:gridCol w="1500188"/>
                <a:gridCol w="2928938"/>
                <a:gridCol w="3143250"/>
              </a:tblGrid>
              <a:tr h="639957">
                <a:tc>
                  <a:txBody>
                    <a:bodyPr/>
                    <a:lstStyle/>
                    <a:p>
                      <a:pPr algn="ctr"/>
                      <a:r>
                        <a:rPr lang="zh-CN" altLang="en-US" sz="2000" dirty="0" smtClean="0">
                          <a:solidFill>
                            <a:srgbClr val="FFFFFF"/>
                          </a:solidFill>
                          <a:latin typeface="楷体_GB2312" pitchFamily="49" charset="-122"/>
                          <a:ea typeface="楷体_GB2312" pitchFamily="49" charset="-122"/>
                        </a:rPr>
                        <a:t>划分标准</a:t>
                      </a:r>
                      <a:endParaRPr lang="zh-CN" altLang="en-US" sz="2000" dirty="0">
                        <a:solidFill>
                          <a:srgbClr val="FFFFFF"/>
                        </a:solidFill>
                        <a:latin typeface="楷体_GB2312" pitchFamily="49" charset="-122"/>
                        <a:ea typeface="楷体_GB2312" pitchFamily="49" charset="-122"/>
                      </a:endParaRPr>
                    </a:p>
                  </a:txBody>
                  <a:tcPr marL="91439" marR="91439" marT="45675" marB="45675">
                    <a:solidFill>
                      <a:srgbClr val="7030A0"/>
                    </a:solidFill>
                  </a:tcPr>
                </a:tc>
                <a:tc>
                  <a:txBody>
                    <a:bodyPr/>
                    <a:lstStyle/>
                    <a:p>
                      <a:pPr algn="ctr"/>
                      <a:endParaRPr lang="en-US" altLang="zh-CN" sz="2000" dirty="0" smtClean="0">
                        <a:solidFill>
                          <a:srgbClr val="FFFFFF"/>
                        </a:solidFill>
                        <a:latin typeface="楷体_GB2312" pitchFamily="49" charset="-122"/>
                        <a:ea typeface="楷体_GB2312" pitchFamily="49" charset="-122"/>
                      </a:endParaRPr>
                    </a:p>
                    <a:p>
                      <a:pPr algn="ctr"/>
                      <a:r>
                        <a:rPr lang="zh-CN" altLang="en-US" sz="2000" dirty="0" smtClean="0">
                          <a:solidFill>
                            <a:srgbClr val="FFFFFF"/>
                          </a:solidFill>
                          <a:latin typeface="楷体_GB2312" pitchFamily="49" charset="-122"/>
                          <a:ea typeface="楷体_GB2312" pitchFamily="49" charset="-122"/>
                        </a:rPr>
                        <a:t>具体类别</a:t>
                      </a:r>
                      <a:endParaRPr lang="zh-CN" altLang="en-US" sz="2000" dirty="0">
                        <a:solidFill>
                          <a:srgbClr val="FFFFFF"/>
                        </a:solidFill>
                        <a:latin typeface="楷体_GB2312" pitchFamily="49" charset="-122"/>
                        <a:ea typeface="楷体_GB2312" pitchFamily="49" charset="-122"/>
                      </a:endParaRPr>
                    </a:p>
                  </a:txBody>
                  <a:tcPr marL="91439" marR="91439" marT="45675" marB="45675">
                    <a:solidFill>
                      <a:srgbClr val="7030A0"/>
                    </a:solidFill>
                  </a:tcPr>
                </a:tc>
                <a:tc>
                  <a:txBody>
                    <a:bodyPr/>
                    <a:lstStyle/>
                    <a:p>
                      <a:pPr algn="ctr"/>
                      <a:endParaRPr lang="en-US" altLang="zh-CN" sz="2000" dirty="0" smtClean="0">
                        <a:solidFill>
                          <a:srgbClr val="FFFFFF"/>
                        </a:solidFill>
                        <a:latin typeface="楷体_GB2312" pitchFamily="49" charset="-122"/>
                        <a:ea typeface="楷体_GB2312" pitchFamily="49" charset="-122"/>
                      </a:endParaRPr>
                    </a:p>
                    <a:p>
                      <a:pPr algn="ctr"/>
                      <a:r>
                        <a:rPr lang="zh-CN" altLang="en-US" sz="2000" dirty="0" smtClean="0">
                          <a:solidFill>
                            <a:srgbClr val="FFFFFF"/>
                          </a:solidFill>
                          <a:latin typeface="楷体_GB2312" pitchFamily="49" charset="-122"/>
                          <a:ea typeface="楷体_GB2312" pitchFamily="49" charset="-122"/>
                        </a:rPr>
                        <a:t>优点</a:t>
                      </a:r>
                      <a:endParaRPr lang="zh-CN" altLang="en-US" sz="2000" dirty="0">
                        <a:solidFill>
                          <a:srgbClr val="FFFFFF"/>
                        </a:solidFill>
                        <a:latin typeface="楷体_GB2312" pitchFamily="49" charset="-122"/>
                        <a:ea typeface="楷体_GB2312" pitchFamily="49" charset="-122"/>
                      </a:endParaRPr>
                    </a:p>
                  </a:txBody>
                  <a:tcPr marL="91439" marR="91439" marT="45675" marB="45675">
                    <a:solidFill>
                      <a:srgbClr val="7030A0"/>
                    </a:solidFill>
                  </a:tcPr>
                </a:tc>
                <a:tc>
                  <a:txBody>
                    <a:bodyPr/>
                    <a:lstStyle/>
                    <a:p>
                      <a:pPr algn="ctr"/>
                      <a:endParaRPr lang="en-US" altLang="zh-CN" sz="2000" dirty="0" smtClean="0">
                        <a:solidFill>
                          <a:srgbClr val="FFFFFF"/>
                        </a:solidFill>
                        <a:latin typeface="楷体_GB2312" pitchFamily="49" charset="-122"/>
                        <a:ea typeface="楷体_GB2312" pitchFamily="49" charset="-122"/>
                      </a:endParaRPr>
                    </a:p>
                    <a:p>
                      <a:pPr algn="ctr"/>
                      <a:r>
                        <a:rPr lang="zh-CN" altLang="en-US" sz="2000" dirty="0" smtClean="0">
                          <a:solidFill>
                            <a:srgbClr val="FFFFFF"/>
                          </a:solidFill>
                          <a:latin typeface="楷体_GB2312" pitchFamily="49" charset="-122"/>
                          <a:ea typeface="楷体_GB2312" pitchFamily="49" charset="-122"/>
                        </a:rPr>
                        <a:t>缺点</a:t>
                      </a:r>
                      <a:endParaRPr lang="zh-CN" altLang="en-US" sz="2000" dirty="0">
                        <a:solidFill>
                          <a:srgbClr val="FFFFFF"/>
                        </a:solidFill>
                        <a:latin typeface="楷体_GB2312" pitchFamily="49" charset="-122"/>
                        <a:ea typeface="楷体_GB2312" pitchFamily="49" charset="-122"/>
                      </a:endParaRPr>
                    </a:p>
                  </a:txBody>
                  <a:tcPr marL="91439" marR="91439" marT="45675" marB="45675">
                    <a:solidFill>
                      <a:srgbClr val="7030A0"/>
                    </a:solidFill>
                  </a:tcPr>
                </a:tc>
              </a:tr>
              <a:tr h="1243266">
                <a:tc rowSpan="2">
                  <a:txBody>
                    <a:bodyPr/>
                    <a:lstStyle/>
                    <a:p>
                      <a:pPr algn="ctr"/>
                      <a:r>
                        <a:rPr lang="zh-CN" altLang="en-US" sz="2000" b="1" dirty="0" smtClean="0">
                          <a:solidFill>
                            <a:srgbClr val="FFFFFF"/>
                          </a:solidFill>
                          <a:latin typeface="楷体_GB2312" pitchFamily="49" charset="-122"/>
                          <a:ea typeface="楷体_GB2312" pitchFamily="49" charset="-122"/>
                        </a:rPr>
                        <a:t>按</a:t>
                      </a:r>
                      <a:endParaRPr lang="en-US" altLang="zh-CN" sz="2000" b="1" dirty="0" smtClean="0">
                        <a:solidFill>
                          <a:srgbClr val="FFFFFF"/>
                        </a:solidFill>
                        <a:latin typeface="楷体_GB2312" pitchFamily="49" charset="-122"/>
                        <a:ea typeface="楷体_GB2312" pitchFamily="49" charset="-122"/>
                      </a:endParaRPr>
                    </a:p>
                    <a:p>
                      <a:pPr algn="ctr"/>
                      <a:r>
                        <a:rPr lang="zh-CN" altLang="en-US" sz="2000" b="1" dirty="0" smtClean="0">
                          <a:solidFill>
                            <a:srgbClr val="FFFFFF"/>
                          </a:solidFill>
                          <a:latin typeface="楷体_GB2312" pitchFamily="49" charset="-122"/>
                          <a:ea typeface="楷体_GB2312" pitchFamily="49" charset="-122"/>
                        </a:rPr>
                        <a:t>发</a:t>
                      </a:r>
                      <a:endParaRPr lang="en-US" altLang="zh-CN" sz="2000" b="1" dirty="0" smtClean="0">
                        <a:solidFill>
                          <a:srgbClr val="FFFFFF"/>
                        </a:solidFill>
                        <a:latin typeface="楷体_GB2312" pitchFamily="49" charset="-122"/>
                        <a:ea typeface="楷体_GB2312" pitchFamily="49" charset="-122"/>
                      </a:endParaRPr>
                    </a:p>
                    <a:p>
                      <a:pPr algn="ctr"/>
                      <a:r>
                        <a:rPr lang="zh-CN" altLang="en-US" sz="2000" b="1" dirty="0" smtClean="0">
                          <a:solidFill>
                            <a:srgbClr val="FFFFFF"/>
                          </a:solidFill>
                          <a:latin typeface="楷体_GB2312" pitchFamily="49" charset="-122"/>
                          <a:ea typeface="楷体_GB2312" pitchFamily="49" charset="-122"/>
                        </a:rPr>
                        <a:t>行</a:t>
                      </a:r>
                      <a:endParaRPr lang="en-US" altLang="zh-CN" sz="2000" b="1" dirty="0" smtClean="0">
                        <a:solidFill>
                          <a:srgbClr val="FFFFFF"/>
                        </a:solidFill>
                        <a:latin typeface="楷体_GB2312" pitchFamily="49" charset="-122"/>
                        <a:ea typeface="楷体_GB2312" pitchFamily="49" charset="-122"/>
                      </a:endParaRPr>
                    </a:p>
                    <a:p>
                      <a:pPr algn="ctr"/>
                      <a:r>
                        <a:rPr lang="zh-CN" altLang="en-US" sz="2000" b="1" dirty="0" smtClean="0">
                          <a:solidFill>
                            <a:srgbClr val="FFFFFF"/>
                          </a:solidFill>
                          <a:latin typeface="楷体_GB2312" pitchFamily="49" charset="-122"/>
                          <a:ea typeface="楷体_GB2312" pitchFamily="49" charset="-122"/>
                        </a:rPr>
                        <a:t>对</a:t>
                      </a:r>
                      <a:endParaRPr lang="en-US" altLang="zh-CN" sz="2000" b="1" dirty="0" smtClean="0">
                        <a:solidFill>
                          <a:srgbClr val="FFFFFF"/>
                        </a:solidFill>
                        <a:latin typeface="楷体_GB2312" pitchFamily="49" charset="-122"/>
                        <a:ea typeface="楷体_GB2312" pitchFamily="49" charset="-122"/>
                      </a:endParaRPr>
                    </a:p>
                    <a:p>
                      <a:pPr algn="ctr"/>
                      <a:r>
                        <a:rPr lang="zh-CN" altLang="en-US" sz="2000" b="1" dirty="0" smtClean="0">
                          <a:solidFill>
                            <a:srgbClr val="FFFFFF"/>
                          </a:solidFill>
                          <a:latin typeface="楷体_GB2312" pitchFamily="49" charset="-122"/>
                          <a:ea typeface="楷体_GB2312" pitchFamily="49" charset="-122"/>
                        </a:rPr>
                        <a:t>象</a:t>
                      </a:r>
                      <a:endParaRPr lang="en-US" altLang="zh-CN" sz="2000" b="1" dirty="0" smtClean="0">
                        <a:solidFill>
                          <a:srgbClr val="FFFFFF"/>
                        </a:solidFill>
                        <a:latin typeface="楷体_GB2312" pitchFamily="49" charset="-122"/>
                        <a:ea typeface="楷体_GB2312" pitchFamily="49" charset="-122"/>
                      </a:endParaRPr>
                    </a:p>
                    <a:p>
                      <a:pPr algn="ctr"/>
                      <a:r>
                        <a:rPr lang="zh-CN" altLang="en-US" sz="2000" b="1" dirty="0" smtClean="0">
                          <a:solidFill>
                            <a:srgbClr val="FFFFFF"/>
                          </a:solidFill>
                          <a:latin typeface="楷体_GB2312" pitchFamily="49" charset="-122"/>
                          <a:ea typeface="楷体_GB2312" pitchFamily="49" charset="-122"/>
                        </a:rPr>
                        <a:t>分</a:t>
                      </a:r>
                      <a:endParaRPr lang="zh-CN" altLang="en-US" sz="2000" b="1" dirty="0">
                        <a:solidFill>
                          <a:srgbClr val="FFFFFF"/>
                        </a:solidFill>
                        <a:latin typeface="楷体_GB2312" pitchFamily="49" charset="-122"/>
                        <a:ea typeface="楷体_GB2312" pitchFamily="49" charset="-122"/>
                      </a:endParaRPr>
                    </a:p>
                  </a:txBody>
                  <a:tcPr marL="91439" marR="91439" marT="45675" marB="45675" anchor="ctr">
                    <a:solidFill>
                      <a:srgbClr val="7030A0"/>
                    </a:solidFill>
                  </a:tcPr>
                </a:tc>
                <a:tc>
                  <a:txBody>
                    <a:bodyPr/>
                    <a:lstStyle/>
                    <a:p>
                      <a:pPr algn="ctr"/>
                      <a:endParaRPr lang="en-US" altLang="zh-CN" sz="2000" b="1" dirty="0" smtClean="0">
                        <a:solidFill>
                          <a:srgbClr val="FFFFFF"/>
                        </a:solidFill>
                        <a:latin typeface="楷体_GB2312" pitchFamily="49" charset="-122"/>
                        <a:ea typeface="楷体_GB2312" pitchFamily="49" charset="-122"/>
                      </a:endParaRPr>
                    </a:p>
                    <a:p>
                      <a:pPr algn="ctr"/>
                      <a:r>
                        <a:rPr lang="zh-CN" altLang="en-US" sz="2000" b="1" dirty="0" smtClean="0">
                          <a:solidFill>
                            <a:srgbClr val="FFFFFF"/>
                          </a:solidFill>
                          <a:latin typeface="楷体_GB2312" pitchFamily="49" charset="-122"/>
                          <a:ea typeface="楷体_GB2312" pitchFamily="49" charset="-122"/>
                        </a:rPr>
                        <a:t>私募发行</a:t>
                      </a:r>
                      <a:endParaRPr lang="zh-CN" altLang="en-US" sz="2000" b="1" dirty="0">
                        <a:solidFill>
                          <a:srgbClr val="FFFFFF"/>
                        </a:solidFill>
                        <a:latin typeface="楷体_GB2312" pitchFamily="49" charset="-122"/>
                        <a:ea typeface="楷体_GB2312" pitchFamily="49" charset="-122"/>
                      </a:endParaRPr>
                    </a:p>
                  </a:txBody>
                  <a:tcPr marL="91439" marR="91439" marT="45675" marB="45675" anchor="ctr">
                    <a:solidFill>
                      <a:srgbClr val="7030A0"/>
                    </a:solidFill>
                  </a:tcPr>
                </a:tc>
                <a:tc>
                  <a:txBody>
                    <a:bodyPr/>
                    <a:lstStyle/>
                    <a:p>
                      <a:pPr algn="l"/>
                      <a:r>
                        <a:rPr kumimoji="0" lang="zh-CN" altLang="en-US" sz="2000" b="1" i="0" u="none" strike="noStrike" cap="none" normalizeH="0" baseline="0" dirty="0" smtClean="0">
                          <a:ln>
                            <a:noFill/>
                          </a:ln>
                          <a:solidFill>
                            <a:srgbClr val="FFFFFF"/>
                          </a:solidFill>
                          <a:effectLst/>
                          <a:latin typeface="楷体_GB2312" pitchFamily="49" charset="-122"/>
                          <a:ea typeface="楷体_GB2312" pitchFamily="49" charset="-122"/>
                        </a:rPr>
                        <a:t>手续简单，节省费用，无需公开内部信息或取得资信等级</a:t>
                      </a:r>
                      <a:endParaRPr lang="zh-CN" altLang="en-US" sz="2000" dirty="0">
                        <a:solidFill>
                          <a:srgbClr val="FFFFFF"/>
                        </a:solidFill>
                        <a:latin typeface="楷体_GB2312" pitchFamily="49" charset="-122"/>
                        <a:ea typeface="楷体_GB2312" pitchFamily="49" charset="-122"/>
                      </a:endParaRPr>
                    </a:p>
                  </a:txBody>
                  <a:tcPr marL="91439" marR="91439" marT="45675" marB="45675" anchor="ctr">
                    <a:solidFill>
                      <a:srgbClr val="7030A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cap="none" normalizeH="0" baseline="0" dirty="0" smtClean="0">
                          <a:ln>
                            <a:noFill/>
                          </a:ln>
                          <a:solidFill>
                            <a:srgbClr val="FFFFFF"/>
                          </a:solidFill>
                          <a:effectLst/>
                          <a:latin typeface="楷体_GB2312" pitchFamily="49" charset="-122"/>
                          <a:ea typeface="楷体_GB2312" pitchFamily="49" charset="-122"/>
                        </a:rPr>
                        <a:t>要求回报率较高，易受认购人干预，私募证券一般不允许上市流通，流动性较差</a:t>
                      </a:r>
                      <a:endParaRPr lang="zh-CN" altLang="en-US" sz="2000" dirty="0">
                        <a:solidFill>
                          <a:srgbClr val="FFFFFF"/>
                        </a:solidFill>
                        <a:latin typeface="楷体_GB2312" pitchFamily="49" charset="-122"/>
                        <a:ea typeface="楷体_GB2312" pitchFamily="49" charset="-122"/>
                      </a:endParaRPr>
                    </a:p>
                  </a:txBody>
                  <a:tcPr marL="91439" marR="91439" marT="45675" marB="45675" anchor="ctr">
                    <a:solidFill>
                      <a:srgbClr val="7030A0"/>
                    </a:solidFill>
                  </a:tcPr>
                </a:tc>
              </a:tr>
              <a:tr h="1188564">
                <a:tc vMerge="1">
                  <a:txBody>
                    <a:bodyPr/>
                    <a:lstStyle/>
                    <a:p>
                      <a:endParaRPr lang="zh-CN" altLang="en-US" dirty="0"/>
                    </a:p>
                  </a:txBody>
                  <a:tcPr/>
                </a:tc>
                <a:tc>
                  <a:txBody>
                    <a:bodyPr/>
                    <a:lstStyle/>
                    <a:p>
                      <a:pPr algn="ctr"/>
                      <a:endParaRPr lang="en-US" altLang="zh-CN" sz="2000" b="1" dirty="0" smtClean="0">
                        <a:solidFill>
                          <a:srgbClr val="FFFFFF"/>
                        </a:solidFill>
                        <a:latin typeface="楷体_GB2312" pitchFamily="49" charset="-122"/>
                        <a:ea typeface="楷体_GB2312" pitchFamily="49" charset="-122"/>
                      </a:endParaRPr>
                    </a:p>
                    <a:p>
                      <a:pPr algn="ctr"/>
                      <a:r>
                        <a:rPr lang="zh-CN" altLang="en-US" sz="2000" b="1" dirty="0" smtClean="0">
                          <a:solidFill>
                            <a:srgbClr val="FFFFFF"/>
                          </a:solidFill>
                          <a:latin typeface="楷体_GB2312" pitchFamily="49" charset="-122"/>
                          <a:ea typeface="楷体_GB2312" pitchFamily="49" charset="-122"/>
                        </a:rPr>
                        <a:t>公募发行</a:t>
                      </a:r>
                      <a:endParaRPr lang="zh-CN" altLang="en-US" sz="2000" b="1" dirty="0">
                        <a:solidFill>
                          <a:srgbClr val="FFFFFF"/>
                        </a:solidFill>
                        <a:latin typeface="楷体_GB2312" pitchFamily="49" charset="-122"/>
                        <a:ea typeface="楷体_GB2312" pitchFamily="49" charset="-122"/>
                      </a:endParaRPr>
                    </a:p>
                  </a:txBody>
                  <a:tcPr marL="91439" marR="91439" marT="45675" marB="45675" anchor="ctr">
                    <a:solidFill>
                      <a:srgbClr val="7030A0"/>
                    </a:solidFill>
                  </a:tcPr>
                </a:tc>
                <a:tc>
                  <a:txBody>
                    <a:bodyPr/>
                    <a:lstStyle/>
                    <a:p>
                      <a:pPr algn="l"/>
                      <a:r>
                        <a:rPr kumimoji="0" lang="en-US" altLang="zh-CN" sz="2000" b="1" i="0" u="none" strike="noStrike" cap="none" normalizeH="0" baseline="0" dirty="0" smtClean="0">
                          <a:ln>
                            <a:noFill/>
                          </a:ln>
                          <a:solidFill>
                            <a:srgbClr val="FFFFFF"/>
                          </a:solidFill>
                          <a:effectLst/>
                          <a:latin typeface="楷体_GB2312" pitchFamily="49" charset="-122"/>
                          <a:ea typeface="楷体_GB2312" pitchFamily="49" charset="-122"/>
                        </a:rPr>
                        <a:t> </a:t>
                      </a:r>
                      <a:r>
                        <a:rPr kumimoji="0" lang="zh-CN" altLang="en-US" sz="2000" b="1" i="0" u="none" strike="noStrike" cap="none" normalizeH="0" baseline="0" dirty="0" smtClean="0">
                          <a:ln>
                            <a:noFill/>
                          </a:ln>
                          <a:solidFill>
                            <a:srgbClr val="FFFFFF"/>
                          </a:solidFill>
                          <a:effectLst/>
                          <a:latin typeface="楷体_GB2312" pitchFamily="49" charset="-122"/>
                          <a:ea typeface="楷体_GB2312" pitchFamily="49" charset="-122"/>
                        </a:rPr>
                        <a:t>提升、扩大发行者的知名度 及社会影响，能在较短的时间筹集较大资金</a:t>
                      </a:r>
                      <a:endParaRPr lang="zh-CN" altLang="en-US" sz="2000" dirty="0">
                        <a:solidFill>
                          <a:srgbClr val="FFFFFF"/>
                        </a:solidFill>
                        <a:latin typeface="楷体_GB2312" pitchFamily="49" charset="-122"/>
                        <a:ea typeface="楷体_GB2312" pitchFamily="49" charset="-122"/>
                      </a:endParaRPr>
                    </a:p>
                  </a:txBody>
                  <a:tcPr marL="91439" marR="91439" marT="45675" marB="45675" anchor="ctr">
                    <a:solidFill>
                      <a:srgbClr val="7030A0"/>
                    </a:solidFill>
                  </a:tcPr>
                </a:tc>
                <a:tc>
                  <a:txBody>
                    <a:bodyPr/>
                    <a:lstStyle/>
                    <a:p>
                      <a:pPr algn="l"/>
                      <a:r>
                        <a:rPr kumimoji="0" lang="zh-CN" altLang="en-US" sz="2000" b="1" i="0" u="none" strike="noStrike" kern="1200" cap="none" normalizeH="0" baseline="0" dirty="0" smtClean="0">
                          <a:ln>
                            <a:noFill/>
                          </a:ln>
                          <a:solidFill>
                            <a:srgbClr val="FFFFFF"/>
                          </a:solidFill>
                          <a:effectLst/>
                          <a:latin typeface="楷体_GB2312" pitchFamily="49" charset="-122"/>
                          <a:ea typeface="楷体_GB2312" pitchFamily="49" charset="-122"/>
                          <a:cs typeface="+mn-cs"/>
                        </a:rPr>
                        <a:t>公募发行必须公布一系列的报表和有关文件，取得资信等级，因而手续比较复杂，发行成本较高</a:t>
                      </a:r>
                      <a:endParaRPr kumimoji="0" lang="zh-CN" altLang="en-US" sz="2000" b="1" i="0" u="none" strike="noStrike" kern="1200" cap="none" normalizeH="0" baseline="0" dirty="0">
                        <a:ln>
                          <a:noFill/>
                        </a:ln>
                        <a:solidFill>
                          <a:srgbClr val="FFFFFF"/>
                        </a:solidFill>
                        <a:effectLst/>
                        <a:latin typeface="楷体_GB2312" pitchFamily="49" charset="-122"/>
                        <a:ea typeface="楷体_GB2312" pitchFamily="49" charset="-122"/>
                        <a:cs typeface="+mn-cs"/>
                      </a:endParaRPr>
                    </a:p>
                  </a:txBody>
                  <a:tcPr marL="91439" marR="91439" marT="45675" marB="45675" anchor="ctr">
                    <a:solidFill>
                      <a:srgbClr val="7030A0"/>
                    </a:solidFill>
                  </a:tcPr>
                </a:tc>
              </a:tr>
              <a:tr h="879228">
                <a:tc rowSpan="2">
                  <a:txBody>
                    <a:bodyPr/>
                    <a:lstStyle/>
                    <a:p>
                      <a:pPr algn="ctr"/>
                      <a:r>
                        <a:rPr lang="zh-CN" altLang="en-US" sz="2000" b="1" dirty="0" smtClean="0">
                          <a:solidFill>
                            <a:srgbClr val="FFFFFF"/>
                          </a:solidFill>
                          <a:latin typeface="楷体_GB2312" pitchFamily="49" charset="-122"/>
                          <a:ea typeface="楷体_GB2312" pitchFamily="49" charset="-122"/>
                        </a:rPr>
                        <a:t>按</a:t>
                      </a:r>
                      <a:endParaRPr lang="en-US" altLang="zh-CN" sz="2000" b="1" dirty="0" smtClean="0">
                        <a:solidFill>
                          <a:srgbClr val="FFFFFF"/>
                        </a:solidFill>
                        <a:latin typeface="楷体_GB2312" pitchFamily="49" charset="-122"/>
                        <a:ea typeface="楷体_GB2312" pitchFamily="49" charset="-122"/>
                      </a:endParaRPr>
                    </a:p>
                    <a:p>
                      <a:pPr algn="ctr"/>
                      <a:r>
                        <a:rPr lang="zh-CN" altLang="en-US" sz="2000" b="1" dirty="0" smtClean="0">
                          <a:solidFill>
                            <a:srgbClr val="FFFFFF"/>
                          </a:solidFill>
                          <a:latin typeface="楷体_GB2312" pitchFamily="49" charset="-122"/>
                          <a:ea typeface="楷体_GB2312" pitchFamily="49" charset="-122"/>
                        </a:rPr>
                        <a:t>发</a:t>
                      </a:r>
                      <a:endParaRPr lang="en-US" altLang="zh-CN" sz="2000" b="1" dirty="0" smtClean="0">
                        <a:solidFill>
                          <a:srgbClr val="FFFFFF"/>
                        </a:solidFill>
                        <a:latin typeface="楷体_GB2312" pitchFamily="49" charset="-122"/>
                        <a:ea typeface="楷体_GB2312" pitchFamily="49" charset="-122"/>
                      </a:endParaRPr>
                    </a:p>
                    <a:p>
                      <a:pPr algn="ctr"/>
                      <a:r>
                        <a:rPr lang="zh-CN" altLang="en-US" sz="2000" b="1" dirty="0" smtClean="0">
                          <a:solidFill>
                            <a:srgbClr val="FFFFFF"/>
                          </a:solidFill>
                          <a:latin typeface="楷体_GB2312" pitchFamily="49" charset="-122"/>
                          <a:ea typeface="楷体_GB2312" pitchFamily="49" charset="-122"/>
                        </a:rPr>
                        <a:t>行</a:t>
                      </a:r>
                      <a:endParaRPr lang="en-US" altLang="zh-CN" sz="2000" b="1" dirty="0" smtClean="0">
                        <a:solidFill>
                          <a:srgbClr val="FFFFFF"/>
                        </a:solidFill>
                        <a:latin typeface="楷体_GB2312" pitchFamily="49" charset="-122"/>
                        <a:ea typeface="楷体_GB2312" pitchFamily="49" charset="-122"/>
                      </a:endParaRPr>
                    </a:p>
                    <a:p>
                      <a:pPr algn="ctr"/>
                      <a:r>
                        <a:rPr lang="zh-CN" altLang="en-US" sz="2000" b="1" dirty="0" smtClean="0">
                          <a:solidFill>
                            <a:srgbClr val="FFFFFF"/>
                          </a:solidFill>
                          <a:latin typeface="楷体_GB2312" pitchFamily="49" charset="-122"/>
                          <a:ea typeface="楷体_GB2312" pitchFamily="49" charset="-122"/>
                        </a:rPr>
                        <a:t>过</a:t>
                      </a:r>
                      <a:endParaRPr lang="en-US" altLang="zh-CN" sz="2000" b="1" dirty="0" smtClean="0">
                        <a:solidFill>
                          <a:srgbClr val="FFFFFF"/>
                        </a:solidFill>
                        <a:latin typeface="楷体_GB2312" pitchFamily="49" charset="-122"/>
                        <a:ea typeface="楷体_GB2312" pitchFamily="49" charset="-122"/>
                      </a:endParaRPr>
                    </a:p>
                    <a:p>
                      <a:pPr algn="ctr"/>
                      <a:r>
                        <a:rPr lang="zh-CN" altLang="en-US" sz="2000" b="1" dirty="0" smtClean="0">
                          <a:solidFill>
                            <a:srgbClr val="FFFFFF"/>
                          </a:solidFill>
                          <a:latin typeface="楷体_GB2312" pitchFamily="49" charset="-122"/>
                          <a:ea typeface="楷体_GB2312" pitchFamily="49" charset="-122"/>
                        </a:rPr>
                        <a:t>程</a:t>
                      </a:r>
                      <a:endParaRPr lang="en-US" altLang="zh-CN" sz="2000" b="1" dirty="0" smtClean="0">
                        <a:solidFill>
                          <a:srgbClr val="FFFFFF"/>
                        </a:solidFill>
                        <a:latin typeface="楷体_GB2312" pitchFamily="49" charset="-122"/>
                        <a:ea typeface="楷体_GB2312" pitchFamily="49" charset="-122"/>
                      </a:endParaRPr>
                    </a:p>
                    <a:p>
                      <a:pPr algn="ctr"/>
                      <a:r>
                        <a:rPr lang="zh-CN" altLang="en-US" sz="2000" b="1" dirty="0" smtClean="0">
                          <a:solidFill>
                            <a:srgbClr val="FFFFFF"/>
                          </a:solidFill>
                          <a:latin typeface="楷体_GB2312" pitchFamily="49" charset="-122"/>
                          <a:ea typeface="楷体_GB2312" pitchFamily="49" charset="-122"/>
                        </a:rPr>
                        <a:t>分</a:t>
                      </a:r>
                      <a:endParaRPr lang="zh-CN" altLang="en-US" sz="2000" b="1" dirty="0">
                        <a:solidFill>
                          <a:srgbClr val="FFFFFF"/>
                        </a:solidFill>
                        <a:latin typeface="楷体_GB2312" pitchFamily="49" charset="-122"/>
                        <a:ea typeface="楷体_GB2312" pitchFamily="49" charset="-122"/>
                      </a:endParaRPr>
                    </a:p>
                  </a:txBody>
                  <a:tcPr marL="91439" marR="91439" marT="45675" marB="45675" anchor="ctr">
                    <a:solidFill>
                      <a:srgbClr val="7030A0"/>
                    </a:solidFill>
                  </a:tcPr>
                </a:tc>
                <a:tc>
                  <a:txBody>
                    <a:bodyPr/>
                    <a:lstStyle/>
                    <a:p>
                      <a:pPr algn="ctr"/>
                      <a:endParaRPr lang="en-US" altLang="zh-CN" sz="2000" b="1" dirty="0" smtClean="0">
                        <a:solidFill>
                          <a:srgbClr val="FFFFFF"/>
                        </a:solidFill>
                        <a:latin typeface="楷体_GB2312" pitchFamily="49" charset="-122"/>
                        <a:ea typeface="楷体_GB2312" pitchFamily="49" charset="-122"/>
                      </a:endParaRPr>
                    </a:p>
                    <a:p>
                      <a:pPr algn="ctr"/>
                      <a:r>
                        <a:rPr lang="zh-CN" altLang="en-US" sz="2000" b="1" dirty="0" smtClean="0">
                          <a:solidFill>
                            <a:srgbClr val="FFFFFF"/>
                          </a:solidFill>
                          <a:latin typeface="楷体_GB2312" pitchFamily="49" charset="-122"/>
                          <a:ea typeface="楷体_GB2312" pitchFamily="49" charset="-122"/>
                        </a:rPr>
                        <a:t>直接发行</a:t>
                      </a:r>
                      <a:endParaRPr lang="zh-CN" altLang="en-US" sz="2000" b="1" dirty="0">
                        <a:solidFill>
                          <a:srgbClr val="FFFFFF"/>
                        </a:solidFill>
                        <a:latin typeface="楷体_GB2312" pitchFamily="49" charset="-122"/>
                        <a:ea typeface="楷体_GB2312" pitchFamily="49" charset="-122"/>
                      </a:endParaRPr>
                    </a:p>
                  </a:txBody>
                  <a:tcPr marL="91439" marR="91439" marT="45675" marB="45675" anchor="ctr">
                    <a:solidFill>
                      <a:srgbClr val="7030A0"/>
                    </a:solidFill>
                  </a:tcPr>
                </a:tc>
                <a:tc>
                  <a:txBody>
                    <a:bodyPr/>
                    <a:lstStyle/>
                    <a:p>
                      <a:pPr algn="l"/>
                      <a:r>
                        <a:rPr kumimoji="0" lang="zh-CN" altLang="en-US" sz="2000" b="1" i="0" u="none" strike="noStrike" cap="none" normalizeH="0" baseline="0" dirty="0" smtClean="0">
                          <a:ln>
                            <a:noFill/>
                          </a:ln>
                          <a:solidFill>
                            <a:srgbClr val="FFFFFF"/>
                          </a:solidFill>
                          <a:effectLst/>
                          <a:latin typeface="楷体_GB2312" pitchFamily="49" charset="-122"/>
                          <a:ea typeface="楷体_GB2312" pitchFamily="49" charset="-122"/>
                        </a:rPr>
                        <a:t>简便易行，发行费用低廉，筹资速度快捷</a:t>
                      </a:r>
                      <a:endParaRPr lang="zh-CN" altLang="en-US" sz="2000" dirty="0">
                        <a:solidFill>
                          <a:srgbClr val="FFFFFF"/>
                        </a:solidFill>
                        <a:latin typeface="楷体_GB2312" pitchFamily="49" charset="-122"/>
                        <a:ea typeface="楷体_GB2312" pitchFamily="49" charset="-122"/>
                      </a:endParaRPr>
                    </a:p>
                  </a:txBody>
                  <a:tcPr marL="91439" marR="91439" marT="45675" marB="45675" anchor="ctr">
                    <a:solidFill>
                      <a:srgbClr val="7030A0"/>
                    </a:solidFill>
                  </a:tcPr>
                </a:tc>
                <a:tc>
                  <a:txBody>
                    <a:bodyPr/>
                    <a:lstStyle/>
                    <a:p>
                      <a:pPr algn="ctr"/>
                      <a:endParaRPr kumimoji="0" lang="en-US" altLang="zh-CN" sz="2000" b="1" i="0" u="none" strike="noStrike" cap="none" normalizeH="0" baseline="0" dirty="0" smtClean="0">
                        <a:ln>
                          <a:noFill/>
                        </a:ln>
                        <a:solidFill>
                          <a:srgbClr val="FFFFFF"/>
                        </a:solidFill>
                        <a:effectLst/>
                        <a:latin typeface="楷体_GB2312" pitchFamily="49" charset="-122"/>
                        <a:ea typeface="楷体_GB2312" pitchFamily="49" charset="-122"/>
                      </a:endParaRPr>
                    </a:p>
                    <a:p>
                      <a:pPr algn="ctr"/>
                      <a:r>
                        <a:rPr kumimoji="0" lang="zh-CN" altLang="en-US" sz="2000" b="1" i="0" u="none" strike="noStrike" cap="none" normalizeH="0" baseline="0" dirty="0" smtClean="0">
                          <a:ln>
                            <a:noFill/>
                          </a:ln>
                          <a:solidFill>
                            <a:srgbClr val="FFFFFF"/>
                          </a:solidFill>
                          <a:effectLst/>
                          <a:latin typeface="楷体_GB2312" pitchFamily="49" charset="-122"/>
                          <a:ea typeface="楷体_GB2312" pitchFamily="49" charset="-122"/>
                        </a:rPr>
                        <a:t>受到法律法规的诸多限制</a:t>
                      </a:r>
                      <a:endParaRPr lang="zh-CN" altLang="en-US" sz="2000" dirty="0">
                        <a:solidFill>
                          <a:srgbClr val="FFFFFF"/>
                        </a:solidFill>
                        <a:latin typeface="楷体_GB2312" pitchFamily="49" charset="-122"/>
                        <a:ea typeface="楷体_GB2312" pitchFamily="49" charset="-122"/>
                      </a:endParaRPr>
                    </a:p>
                  </a:txBody>
                  <a:tcPr marL="91439" marR="91439" marT="45675" marB="45675" anchor="ctr">
                    <a:solidFill>
                      <a:srgbClr val="7030A0"/>
                    </a:solidFill>
                  </a:tcPr>
                </a:tc>
              </a:tr>
              <a:tr h="1040812">
                <a:tc vMerge="1">
                  <a:txBody>
                    <a:bodyPr/>
                    <a:lstStyle/>
                    <a:p>
                      <a:endParaRPr lang="zh-CN" altLang="en-US" dirty="0"/>
                    </a:p>
                  </a:txBody>
                  <a:tcPr/>
                </a:tc>
                <a:tc>
                  <a:txBody>
                    <a:bodyPr/>
                    <a:lstStyle/>
                    <a:p>
                      <a:pPr algn="ctr"/>
                      <a:endParaRPr lang="en-US" altLang="zh-CN" sz="2000" b="1" dirty="0" smtClean="0">
                        <a:solidFill>
                          <a:srgbClr val="FFFFFF"/>
                        </a:solidFill>
                        <a:latin typeface="楷体_GB2312" pitchFamily="49" charset="-122"/>
                        <a:ea typeface="楷体_GB2312" pitchFamily="49" charset="-122"/>
                      </a:endParaRPr>
                    </a:p>
                    <a:p>
                      <a:pPr algn="ctr"/>
                      <a:r>
                        <a:rPr lang="zh-CN" altLang="en-US" sz="2000" b="1" dirty="0" smtClean="0">
                          <a:solidFill>
                            <a:srgbClr val="FFFFFF"/>
                          </a:solidFill>
                          <a:latin typeface="楷体_GB2312" pitchFamily="49" charset="-122"/>
                          <a:ea typeface="楷体_GB2312" pitchFamily="49" charset="-122"/>
                        </a:rPr>
                        <a:t>间接发行</a:t>
                      </a:r>
                      <a:endParaRPr lang="zh-CN" altLang="en-US" sz="2000" b="1" dirty="0">
                        <a:solidFill>
                          <a:srgbClr val="FFFFFF"/>
                        </a:solidFill>
                        <a:latin typeface="楷体_GB2312" pitchFamily="49" charset="-122"/>
                        <a:ea typeface="楷体_GB2312" pitchFamily="49" charset="-122"/>
                      </a:endParaRPr>
                    </a:p>
                  </a:txBody>
                  <a:tcPr marL="91439" marR="91439" marT="45675" marB="45675" anchor="ctr">
                    <a:solidFill>
                      <a:srgbClr val="7030A0"/>
                    </a:solidFill>
                  </a:tcPr>
                </a:tc>
                <a:tc>
                  <a:txBody>
                    <a:bodyPr/>
                    <a:lstStyle/>
                    <a:p>
                      <a:pPr algn="l"/>
                      <a:endParaRPr kumimoji="0" lang="en-US" altLang="zh-CN" sz="2000" b="1" i="0" u="none" strike="noStrike" cap="none" normalizeH="0" baseline="0" dirty="0" smtClean="0">
                        <a:ln>
                          <a:noFill/>
                        </a:ln>
                        <a:solidFill>
                          <a:srgbClr val="FFFFFF"/>
                        </a:solidFill>
                        <a:effectLst/>
                        <a:latin typeface="楷体_GB2312" pitchFamily="49" charset="-122"/>
                        <a:ea typeface="楷体_GB2312" pitchFamily="49" charset="-122"/>
                      </a:endParaRPr>
                    </a:p>
                    <a:p>
                      <a:pPr algn="l"/>
                      <a:r>
                        <a:rPr kumimoji="0" lang="zh-CN" altLang="en-US" sz="2000" b="1" i="0" u="none" strike="noStrike" cap="none" normalizeH="0" baseline="0" dirty="0" smtClean="0">
                          <a:ln>
                            <a:noFill/>
                          </a:ln>
                          <a:solidFill>
                            <a:srgbClr val="FFFFFF"/>
                          </a:solidFill>
                          <a:effectLst/>
                          <a:latin typeface="楷体_GB2312" pitchFamily="49" charset="-122"/>
                          <a:ea typeface="楷体_GB2312" pitchFamily="49" charset="-122"/>
                        </a:rPr>
                        <a:t>可以提高发行人的知名度，筹资时间较短，风险较小</a:t>
                      </a:r>
                      <a:endParaRPr lang="zh-CN" altLang="en-US" sz="2000" dirty="0">
                        <a:solidFill>
                          <a:srgbClr val="FFFFFF"/>
                        </a:solidFill>
                        <a:latin typeface="楷体_GB2312" pitchFamily="49" charset="-122"/>
                        <a:ea typeface="楷体_GB2312" pitchFamily="49" charset="-122"/>
                      </a:endParaRPr>
                    </a:p>
                  </a:txBody>
                  <a:tcPr marL="91439" marR="91439" marT="45675" marB="45675" anchor="ctr">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cap="none" normalizeH="0" baseline="0" dirty="0" smtClean="0">
                          <a:ln>
                            <a:noFill/>
                          </a:ln>
                          <a:solidFill>
                            <a:srgbClr val="FFFFFF"/>
                          </a:solidFill>
                          <a:effectLst/>
                          <a:latin typeface="楷体_GB2312" pitchFamily="49" charset="-122"/>
                          <a:ea typeface="楷体_GB2312" pitchFamily="49" charset="-122"/>
                        </a:rPr>
                        <a:t>    </a:t>
                      </a:r>
                      <a:endParaRPr kumimoji="0" lang="en-US" altLang="zh-CN" sz="2000" b="1" i="0" u="none" strike="noStrike" cap="none" normalizeH="0" baseline="0" dirty="0" smtClean="0">
                        <a:ln>
                          <a:noFill/>
                        </a:ln>
                        <a:solidFill>
                          <a:srgbClr val="FFFFFF"/>
                        </a:solidFill>
                        <a:effectLst/>
                        <a:latin typeface="楷体_GB2312" pitchFamily="49" charset="-122"/>
                        <a:ea typeface="楷体_GB2312" pitchFamily="49"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cap="none" normalizeH="0" baseline="0" dirty="0" smtClean="0">
                          <a:ln>
                            <a:noFill/>
                          </a:ln>
                          <a:solidFill>
                            <a:srgbClr val="FFFFFF"/>
                          </a:solidFill>
                          <a:effectLst/>
                          <a:latin typeface="楷体_GB2312" pitchFamily="49" charset="-122"/>
                          <a:ea typeface="楷体_GB2312" pitchFamily="49" charset="-122"/>
                        </a:rPr>
                        <a:t>    </a:t>
                      </a:r>
                      <a:r>
                        <a:rPr kumimoji="0" lang="zh-CN" altLang="en-US" sz="2000" b="1" i="0" u="none" strike="noStrike" cap="none" normalizeH="0" baseline="0" dirty="0" smtClean="0">
                          <a:ln>
                            <a:noFill/>
                          </a:ln>
                          <a:solidFill>
                            <a:srgbClr val="FFFFFF"/>
                          </a:solidFill>
                          <a:effectLst/>
                          <a:latin typeface="楷体_GB2312" pitchFamily="49" charset="-122"/>
                          <a:ea typeface="楷体_GB2312" pitchFamily="49" charset="-122"/>
                        </a:rPr>
                        <a:t>发行费用较高</a:t>
                      </a:r>
                    </a:p>
                    <a:p>
                      <a:pPr algn="ctr"/>
                      <a:endParaRPr lang="zh-CN" altLang="en-US" sz="2000" dirty="0">
                        <a:solidFill>
                          <a:srgbClr val="FFFFFF"/>
                        </a:solidFill>
                        <a:latin typeface="楷体_GB2312" pitchFamily="49" charset="-122"/>
                        <a:ea typeface="楷体_GB2312" pitchFamily="49" charset="-122"/>
                      </a:endParaRPr>
                    </a:p>
                  </a:txBody>
                  <a:tcPr marL="91439" marR="91439" marT="45675" marB="45675" anchor="ctr">
                    <a:solidFill>
                      <a:srgbClr val="7030A0"/>
                    </a:solidFill>
                  </a:tcPr>
                </a:tc>
              </a:tr>
            </a:tbl>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20688"/>
            <a:ext cx="9036496" cy="4525963"/>
          </a:xfrm>
        </p:spPr>
        <p:txBody>
          <a:bodyPr/>
          <a:lstStyle/>
          <a:p>
            <a:pPr marL="0" indent="0">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金融投资是以金融资产为标的物的投资活动，如买卖股票、债券、外汇等的投资活动。</a:t>
            </a:r>
            <a:endParaRPr lang="en-US" altLang="zh-CN" sz="2800" dirty="0" smtClean="0">
              <a:latin typeface="楷体_GB2312" pitchFamily="49" charset="-122"/>
              <a:ea typeface="楷体_GB2312" pitchFamily="49" charset="-122"/>
              <a:sym typeface="Wingdings 2" pitchFamily="18" charset="2"/>
            </a:endParaRPr>
          </a:p>
          <a:p>
            <a:pPr marL="0" indent="0">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Times New Roman" pitchFamily="18" charset="0"/>
                <a:ea typeface="楷体_GB2312" pitchFamily="49" charset="-122"/>
                <a:cs typeface="Times New Roman" pitchFamily="18" charset="0"/>
              </a:rPr>
              <a:t>历史的考察和逻辑的分析都表明，投融资活动的需求，是形成资本市场的基础。</a:t>
            </a:r>
            <a:endParaRPr lang="en-US" altLang="zh-CN" sz="2800" dirty="0" smtClean="0">
              <a:latin typeface="Times New Roman" pitchFamily="18" charset="0"/>
              <a:ea typeface="楷体_GB2312" pitchFamily="49" charset="-122"/>
              <a:cs typeface="Times New Roman" pitchFamily="18" charset="0"/>
            </a:endParaRPr>
          </a:p>
          <a:p>
            <a:pPr marL="0" indent="0">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Times New Roman" pitchFamily="18" charset="0"/>
                <a:ea typeface="楷体_GB2312" pitchFamily="49" charset="-122"/>
                <a:cs typeface="Times New Roman" pitchFamily="18" charset="0"/>
              </a:rPr>
              <a:t>资本市场是资金供求双方借助金融工具进行各种投融资活动的场所。</a:t>
            </a:r>
            <a:endParaRPr lang="en-US" altLang="zh-CN" dirty="0" smtClean="0">
              <a:latin typeface="楷体" pitchFamily="49" charset="-122"/>
              <a:ea typeface="楷体"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71400"/>
            <a:ext cx="8229600" cy="927100"/>
          </a:xfrm>
        </p:spPr>
        <p:txBody>
          <a:bodyPr/>
          <a:lstStyle/>
          <a:p>
            <a:pPr algn="ctr"/>
            <a:r>
              <a:rPr lang="zh-CN" altLang="en-US" sz="3200" dirty="0" smtClean="0">
                <a:latin typeface="楷体_GB2312" pitchFamily="49" charset="-122"/>
                <a:ea typeface="楷体_GB2312" pitchFamily="49" charset="-122"/>
              </a:rPr>
              <a:t>证券发行条件及监管</a:t>
            </a:r>
            <a:endParaRPr lang="zh-CN" altLang="en-US" sz="3200" dirty="0">
              <a:latin typeface="楷体_GB2312" pitchFamily="49" charset="-122"/>
              <a:ea typeface="楷体_GB2312" pitchFamily="49" charset="-122"/>
            </a:endParaRPr>
          </a:p>
        </p:txBody>
      </p:sp>
      <p:sp>
        <p:nvSpPr>
          <p:cNvPr id="3" name="内容占位符 2"/>
          <p:cNvSpPr>
            <a:spLocks noGrp="1"/>
          </p:cNvSpPr>
          <p:nvPr>
            <p:ph idx="1"/>
          </p:nvPr>
        </p:nvSpPr>
        <p:spPr>
          <a:xfrm>
            <a:off x="0" y="404664"/>
            <a:ext cx="9144000" cy="4525963"/>
          </a:xfrm>
        </p:spPr>
        <p:txBody>
          <a:bodyPr/>
          <a:lstStyle/>
          <a:p>
            <a:pPr marL="0" indent="0">
              <a:lnSpc>
                <a:spcPts val="3800"/>
              </a:lnSpc>
              <a:spcBef>
                <a:spcPct val="0"/>
              </a:spcBef>
              <a:buClr>
                <a:srgbClr val="FF0000"/>
              </a:buClr>
              <a:buFont typeface="Wingdings" pitchFamily="2" charset="2"/>
              <a:buChar char="Ø"/>
            </a:pPr>
            <a:r>
              <a:rPr lang="zh-CN" altLang="en-US" sz="2800" b="1" dirty="0" smtClean="0">
                <a:latin typeface="Times New Roman" pitchFamily="18" charset="0"/>
                <a:ea typeface="楷体_GB2312" pitchFamily="49" charset="-122"/>
                <a:cs typeface="Times New Roman" pitchFamily="18" charset="0"/>
              </a:rPr>
              <a:t>股票发行条件</a:t>
            </a:r>
            <a:endParaRPr lang="en-US" altLang="zh-CN" sz="2800" b="1" dirty="0" smtClean="0">
              <a:latin typeface="Times New Roman" pitchFamily="18" charset="0"/>
              <a:ea typeface="楷体_GB2312" pitchFamily="49" charset="-122"/>
              <a:cs typeface="Times New Roman" pitchFamily="18" charset="0"/>
            </a:endParaRPr>
          </a:p>
          <a:p>
            <a:pPr marL="400050" lvl="1" indent="0">
              <a:spcBef>
                <a:spcPct val="0"/>
              </a:spcBef>
              <a:buClr>
                <a:srgbClr val="FF0000"/>
              </a:buClr>
              <a:buFont typeface="Wingdings" pitchFamily="2" charset="2"/>
              <a:buChar char="ü"/>
            </a:pPr>
            <a:r>
              <a:rPr lang="zh-CN" altLang="en-US" sz="2400" dirty="0" smtClean="0">
                <a:latin typeface="Times New Roman" pitchFamily="18" charset="0"/>
                <a:ea typeface="楷体_GB2312" pitchFamily="49" charset="-122"/>
                <a:cs typeface="Times New Roman" pitchFamily="18" charset="0"/>
              </a:rPr>
              <a:t>股票发行条件是指股票发行者在以股票形式筹集资金时必须考虑并满足的因素，包括首次发行条件、增资发行条件和配股发行条件等。</a:t>
            </a:r>
            <a:endParaRPr lang="en-US" altLang="zh-CN" sz="2400" dirty="0" smtClean="0">
              <a:latin typeface="Times New Roman" pitchFamily="18" charset="0"/>
              <a:ea typeface="楷体_GB2312" pitchFamily="49" charset="-122"/>
              <a:cs typeface="Times New Roman" pitchFamily="18" charset="0"/>
            </a:endParaRPr>
          </a:p>
          <a:p>
            <a:pPr marL="800100" lvl="2" indent="0">
              <a:spcBef>
                <a:spcPct val="0"/>
              </a:spcBef>
              <a:buClr>
                <a:srgbClr val="FF0000"/>
              </a:buClr>
              <a:buFont typeface="Wingdings" pitchFamily="2" charset="2"/>
              <a:buChar char="p"/>
            </a:pPr>
            <a:r>
              <a:rPr lang="zh-CN" altLang="en-US" sz="2000" dirty="0" smtClean="0">
                <a:latin typeface="Times New Roman" pitchFamily="18" charset="0"/>
                <a:ea typeface="楷体_GB2312" pitchFamily="49" charset="-122"/>
                <a:cs typeface="Times New Roman" pitchFamily="18" charset="0"/>
              </a:rPr>
              <a:t>首次发行（</a:t>
            </a:r>
            <a:r>
              <a:rPr lang="en-US" altLang="zh-CN" sz="2000" dirty="0" smtClean="0">
                <a:latin typeface="Times New Roman" pitchFamily="18" charset="0"/>
                <a:ea typeface="楷体_GB2312" pitchFamily="49" charset="-122"/>
                <a:cs typeface="Times New Roman" pitchFamily="18" charset="0"/>
              </a:rPr>
              <a:t>IPO</a:t>
            </a:r>
            <a:r>
              <a:rPr lang="zh-CN" altLang="en-US" sz="2000" dirty="0" smtClean="0">
                <a:latin typeface="Times New Roman" pitchFamily="18" charset="0"/>
                <a:ea typeface="楷体_GB2312" pitchFamily="49" charset="-122"/>
                <a:cs typeface="Times New Roman" pitchFamily="18" charset="0"/>
              </a:rPr>
              <a:t>），是指设立股份有限公司时的股票发行，其发行条件最严。</a:t>
            </a:r>
            <a:endParaRPr lang="en-US" altLang="zh-CN" sz="2000" dirty="0" smtClean="0">
              <a:latin typeface="Times New Roman" pitchFamily="18" charset="0"/>
              <a:ea typeface="楷体_GB2312" pitchFamily="49" charset="-122"/>
              <a:cs typeface="Times New Roman" pitchFamily="18" charset="0"/>
            </a:endParaRPr>
          </a:p>
          <a:p>
            <a:pPr marL="800100" lvl="2" indent="0">
              <a:spcBef>
                <a:spcPct val="0"/>
              </a:spcBef>
              <a:buClr>
                <a:srgbClr val="FF0000"/>
              </a:buClr>
              <a:buFont typeface="Wingdings" pitchFamily="2" charset="2"/>
              <a:buChar char="p"/>
            </a:pPr>
            <a:r>
              <a:rPr lang="zh-CN" altLang="en-US" sz="2000" dirty="0" smtClean="0">
                <a:latin typeface="Times New Roman" pitchFamily="18" charset="0"/>
                <a:ea typeface="楷体_GB2312" pitchFamily="49" charset="-122"/>
                <a:cs typeface="Times New Roman" pitchFamily="18" charset="0"/>
              </a:rPr>
              <a:t>增资发行，是指上市公司为扩大投资、新上项目等通过增发新股的方式筹集资金。</a:t>
            </a:r>
            <a:endParaRPr lang="en-US" altLang="zh-CN" sz="2000" dirty="0" smtClean="0">
              <a:latin typeface="Times New Roman" pitchFamily="18" charset="0"/>
              <a:ea typeface="楷体_GB2312" pitchFamily="49" charset="-122"/>
              <a:cs typeface="Times New Roman" pitchFamily="18" charset="0"/>
            </a:endParaRPr>
          </a:p>
          <a:p>
            <a:pPr marL="800100" lvl="2" indent="0">
              <a:spcBef>
                <a:spcPct val="0"/>
              </a:spcBef>
              <a:buClr>
                <a:srgbClr val="FF0000"/>
              </a:buClr>
              <a:buFont typeface="Wingdings" pitchFamily="2" charset="2"/>
              <a:buChar char="p"/>
            </a:pPr>
            <a:r>
              <a:rPr lang="zh-CN" altLang="en-US" sz="2000" dirty="0" smtClean="0">
                <a:latin typeface="Times New Roman" pitchFamily="18" charset="0"/>
                <a:ea typeface="楷体_GB2312" pitchFamily="49" charset="-122"/>
                <a:cs typeface="Times New Roman" pitchFamily="18" charset="0"/>
              </a:rPr>
              <a:t>配股发行：是指上市公司在获得有关部门的批准后，向其现有股东提出配股建议，使现有股东可按其所持股份的比例认购配售股份的行为。是增资发行的一种，主要是为了避免已有股东的股份稀释问题。</a:t>
            </a:r>
            <a:endParaRPr lang="en-US" altLang="zh-CN" sz="2000" dirty="0" smtClean="0">
              <a:latin typeface="Times New Roman" pitchFamily="18" charset="0"/>
              <a:ea typeface="楷体_GB2312" pitchFamily="49" charset="-122"/>
              <a:cs typeface="Times New Roman" pitchFamily="18" charset="0"/>
            </a:endParaRPr>
          </a:p>
          <a:p>
            <a:pPr marL="0" indent="0">
              <a:lnSpc>
                <a:spcPts val="3800"/>
              </a:lnSpc>
              <a:spcBef>
                <a:spcPct val="0"/>
              </a:spcBef>
              <a:buClr>
                <a:srgbClr val="FF0000"/>
              </a:buClr>
              <a:buFont typeface="Wingdings" pitchFamily="2" charset="2"/>
              <a:buChar char="Ø"/>
            </a:pPr>
            <a:r>
              <a:rPr lang="en-US" altLang="zh-CN" sz="2400" dirty="0" smtClean="0">
                <a:latin typeface="Times New Roman" pitchFamily="18" charset="0"/>
                <a:ea typeface="楷体_GB2312" pitchFamily="49" charset="-122"/>
                <a:cs typeface="Times New Roman" pitchFamily="18" charset="0"/>
              </a:rPr>
              <a:t> </a:t>
            </a:r>
            <a:r>
              <a:rPr lang="zh-CN" altLang="en-US" sz="2800" b="1" dirty="0" smtClean="0">
                <a:latin typeface="Times New Roman" pitchFamily="18" charset="0"/>
                <a:ea typeface="楷体_GB2312" pitchFamily="49" charset="-122"/>
                <a:cs typeface="Times New Roman" pitchFamily="18" charset="0"/>
              </a:rPr>
              <a:t>证券发行监管</a:t>
            </a:r>
            <a:endParaRPr lang="en-US" altLang="zh-CN" sz="2800" b="1" dirty="0" smtClean="0">
              <a:latin typeface="Times New Roman" pitchFamily="18" charset="0"/>
              <a:ea typeface="楷体_GB2312" pitchFamily="49" charset="-122"/>
              <a:cs typeface="Times New Roman" pitchFamily="18" charset="0"/>
            </a:endParaRPr>
          </a:p>
          <a:p>
            <a:pPr marL="400050" lvl="1" indent="0">
              <a:lnSpc>
                <a:spcPts val="3800"/>
              </a:lnSpc>
              <a:spcBef>
                <a:spcPct val="0"/>
              </a:spcBef>
              <a:buClr>
                <a:srgbClr val="FF0000"/>
              </a:buClr>
              <a:buFont typeface="Wingdings" pitchFamily="2" charset="2"/>
              <a:buChar char="ü"/>
            </a:pPr>
            <a:r>
              <a:rPr lang="zh-CN" altLang="en-US" sz="2400" dirty="0" smtClean="0">
                <a:solidFill>
                  <a:srgbClr val="000000"/>
                </a:solidFill>
                <a:latin typeface="Times New Roman" pitchFamily="18" charset="0"/>
                <a:ea typeface="楷体_GB2312" pitchFamily="49" charset="-122"/>
                <a:cs typeface="Times New Roman" pitchFamily="18" charset="0"/>
              </a:rPr>
              <a:t>中国股票发行上市的监管机构主要是证监会。</a:t>
            </a:r>
            <a:endParaRPr lang="en-US" altLang="zh-CN" sz="2400" dirty="0" smtClean="0">
              <a:solidFill>
                <a:srgbClr val="000000"/>
              </a:solidFill>
              <a:latin typeface="Times New Roman" pitchFamily="18" charset="0"/>
              <a:ea typeface="楷体_GB2312" pitchFamily="49" charset="-122"/>
              <a:cs typeface="Times New Roman" pitchFamily="18" charset="0"/>
            </a:endParaRPr>
          </a:p>
          <a:p>
            <a:pPr marL="400050" lvl="1" indent="0">
              <a:lnSpc>
                <a:spcPts val="3800"/>
              </a:lnSpc>
              <a:spcBef>
                <a:spcPct val="0"/>
              </a:spcBef>
              <a:buClr>
                <a:srgbClr val="FF0000"/>
              </a:buClr>
              <a:buFont typeface="Wingdings" pitchFamily="2" charset="2"/>
              <a:buChar char="ü"/>
            </a:pPr>
            <a:r>
              <a:rPr lang="zh-CN" altLang="en-US" sz="2400" dirty="0" smtClean="0">
                <a:solidFill>
                  <a:srgbClr val="000000"/>
                </a:solidFill>
                <a:latin typeface="Times New Roman" pitchFamily="18" charset="0"/>
                <a:ea typeface="楷体_GB2312" pitchFamily="49" charset="-122"/>
                <a:cs typeface="Times New Roman" pitchFamily="18" charset="0"/>
              </a:rPr>
              <a:t>中国债券市场发行的监管机构非常多，金融债由央行监管，上市公司债由证监会监管，企业债主要是发改委监管，中票和短期融资券主要由央行及交易商协会监管。</a:t>
            </a:r>
            <a:endParaRPr lang="en-US" altLang="zh-CN" sz="2400" dirty="0" smtClean="0">
              <a:latin typeface="Times New Roman" pitchFamily="18" charset="0"/>
              <a:ea typeface="楷体_GB2312" pitchFamily="49" charset="-122"/>
              <a:cs typeface="Times New Roman" pitchFamily="18" charset="0"/>
            </a:endParaRPr>
          </a:p>
          <a:p>
            <a:endParaRPr lang="zh-CN" altLang="en-US"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214290"/>
            <a:ext cx="8858280" cy="4525963"/>
          </a:xfrm>
        </p:spPr>
        <p:txBody>
          <a:bodyPr/>
          <a:lstStyle/>
          <a:p>
            <a:pPr lvl="0">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华文新魏" pitchFamily="2" charset="-122"/>
                <a:ea typeface="华文新魏" pitchFamily="2" charset="-122"/>
              </a:rPr>
              <a:t>证券流通市场</a:t>
            </a:r>
            <a:r>
              <a:rPr lang="zh-CN" altLang="en-US" sz="2800" dirty="0" smtClean="0">
                <a:latin typeface="楷体" pitchFamily="49" charset="-122"/>
                <a:ea typeface="楷体_GB2312" pitchFamily="49" charset="-122"/>
              </a:rPr>
              <a:t>：也叫二级市场（</a:t>
            </a:r>
            <a:r>
              <a:rPr lang="en-US" altLang="zh-CN" sz="2800" dirty="0" smtClean="0">
                <a:latin typeface="Times New Roman" pitchFamily="18" charset="0"/>
                <a:ea typeface="楷体_GB2312" pitchFamily="49" charset="-122"/>
                <a:cs typeface="Times New Roman" pitchFamily="18" charset="0"/>
              </a:rPr>
              <a:t>Secondary Market</a:t>
            </a:r>
            <a:r>
              <a:rPr lang="en-US" altLang="zh-CN" sz="2800" dirty="0" smtClean="0">
                <a:latin typeface="楷体" pitchFamily="49" charset="-122"/>
                <a:ea typeface="楷体_GB2312" pitchFamily="49" charset="-122"/>
              </a:rPr>
              <a:t>)</a:t>
            </a:r>
            <a:r>
              <a:rPr lang="zh-CN" altLang="en-US" sz="2800" dirty="0" smtClean="0">
                <a:latin typeface="楷体" pitchFamily="49" charset="-122"/>
                <a:ea typeface="楷体_GB2312" pitchFamily="49" charset="-122"/>
              </a:rPr>
              <a:t>，是已经发行的证券在投资者之间相互转让流通的市场。证券流通市场的参与人除了买卖双方的投资者外，中介人也非常活跃。这些中介人主要有证券经纪人、证券商和第二经纪人。</a:t>
            </a:r>
            <a:endParaRPr lang="en-US" altLang="zh-CN" sz="2800" dirty="0" smtClean="0">
              <a:latin typeface="楷体" pitchFamily="49" charset="-122"/>
              <a:ea typeface="楷体_GB2312" pitchFamily="49" charset="-122"/>
            </a:endParaRPr>
          </a:p>
          <a:p>
            <a:pPr lvl="1">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证券经纪人（</a:t>
            </a:r>
            <a:r>
              <a:rPr lang="en-US" altLang="zh-CN" sz="2400" dirty="0" smtClean="0">
                <a:latin typeface="Times New Roman" pitchFamily="18" charset="0"/>
                <a:ea typeface="楷体_GB2312" pitchFamily="49" charset="-122"/>
                <a:cs typeface="Times New Roman" pitchFamily="18" charset="0"/>
              </a:rPr>
              <a:t>Broker)</a:t>
            </a:r>
            <a:r>
              <a:rPr lang="zh-CN" altLang="en-US" sz="2400" dirty="0" smtClean="0">
                <a:latin typeface="Times New Roman" pitchFamily="18" charset="0"/>
                <a:ea typeface="楷体_GB2312" pitchFamily="49" charset="-122"/>
                <a:cs typeface="Times New Roman" pitchFamily="18" charset="0"/>
              </a:rPr>
              <a:t>，交易所内充当交易中介而收取佣金的商人；（帮别人买）</a:t>
            </a:r>
            <a:endParaRPr lang="en-US" altLang="zh-CN" sz="2400" dirty="0" smtClean="0">
              <a:latin typeface="Times New Roman" pitchFamily="18" charset="0"/>
              <a:ea typeface="楷体_GB2312" pitchFamily="49" charset="-122"/>
              <a:cs typeface="Times New Roman" pitchFamily="18" charset="0"/>
            </a:endParaRPr>
          </a:p>
          <a:p>
            <a:pPr lvl="1">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证券商（</a:t>
            </a:r>
            <a:r>
              <a:rPr lang="en-US" altLang="zh-CN" sz="2400" dirty="0" smtClean="0">
                <a:latin typeface="Times New Roman" pitchFamily="18" charset="0"/>
                <a:ea typeface="楷体_GB2312" pitchFamily="49" charset="-122"/>
                <a:cs typeface="Times New Roman" pitchFamily="18" charset="0"/>
              </a:rPr>
              <a:t>Dealer</a:t>
            </a:r>
            <a:r>
              <a:rPr lang="zh-CN" altLang="en-US" sz="2400" dirty="0" smtClean="0">
                <a:latin typeface="Times New Roman" pitchFamily="18" charset="0"/>
                <a:ea typeface="楷体_GB2312" pitchFamily="49" charset="-122"/>
                <a:cs typeface="Times New Roman" pitchFamily="18" charset="0"/>
              </a:rPr>
              <a:t>），自己从事证券的买卖，分为场外证券商和场内证券商（为自己买，从买卖价差中获益）</a:t>
            </a:r>
            <a:endParaRPr lang="en-US" altLang="zh-CN" sz="2400" dirty="0" smtClean="0">
              <a:latin typeface="Times New Roman" pitchFamily="18" charset="0"/>
              <a:ea typeface="楷体_GB2312" pitchFamily="49" charset="-122"/>
              <a:cs typeface="Times New Roman" pitchFamily="18" charset="0"/>
            </a:endParaRPr>
          </a:p>
          <a:p>
            <a:pPr lvl="1">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第二经纪人（</a:t>
            </a:r>
            <a:r>
              <a:rPr lang="en-US" altLang="zh-CN" sz="2400" dirty="0" smtClean="0">
                <a:latin typeface="Times New Roman" pitchFamily="18" charset="0"/>
                <a:ea typeface="楷体_GB2312" pitchFamily="49" charset="-122"/>
                <a:cs typeface="Times New Roman" pitchFamily="18" charset="0"/>
              </a:rPr>
              <a:t>Second Broker)</a:t>
            </a:r>
            <a:r>
              <a:rPr lang="zh-CN" altLang="en-US" sz="2400" dirty="0" smtClean="0">
                <a:latin typeface="Times New Roman" pitchFamily="18" charset="0"/>
                <a:ea typeface="楷体_GB2312" pitchFamily="49" charset="-122"/>
                <a:cs typeface="Times New Roman" pitchFamily="18" charset="0"/>
              </a:rPr>
              <a:t>，交易所外的经纪人（黄牛！）</a:t>
            </a:r>
            <a:endParaRPr lang="en-US" altLang="zh-CN" sz="2400" dirty="0" smtClean="0">
              <a:latin typeface="Times New Roman" pitchFamily="18" charset="0"/>
              <a:ea typeface="楷体_GB2312" pitchFamily="49" charset="-122"/>
              <a:cs typeface="Times New Roman" pitchFamily="18" charset="0"/>
            </a:endParaRPr>
          </a:p>
          <a:p>
            <a:pPr lvl="1">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分类的原因：</a:t>
            </a:r>
            <a:endParaRPr lang="en-US" altLang="zh-CN" sz="2400" dirty="0" smtClean="0">
              <a:latin typeface="Times New Roman" pitchFamily="18" charset="0"/>
              <a:ea typeface="楷体_GB2312" pitchFamily="49" charset="-122"/>
              <a:cs typeface="Times New Roman" pitchFamily="18" charset="0"/>
            </a:endParaRPr>
          </a:p>
          <a:p>
            <a:pPr lvl="2">
              <a:buClr>
                <a:srgbClr val="FF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交易所为提高交易效率，往往采取交易席位等会员制度。这些会员直接连入交易所的系统，而其他的交易者需要通过这些会员来参与交易。这种分层次的交易制度，可以极大地提高交易效率，降低交易所交易系统压力。</a:t>
            </a:r>
            <a:endParaRPr lang="zh-CN" altLang="en-US"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32656"/>
            <a:ext cx="9144000" cy="5781070"/>
          </a:xfrm>
          <a:prstGeom prst="rect">
            <a:avLst/>
          </a:prstGeom>
        </p:spPr>
        <p:txBody>
          <a:bodyPr wrap="square">
            <a:spAutoFit/>
          </a:bodyPr>
          <a:lstStyle/>
          <a:p>
            <a:pPr lvl="0" fontAlgn="base">
              <a:lnSpc>
                <a:spcPts val="3500"/>
              </a:lnSpc>
              <a:spcBef>
                <a:spcPct val="50000"/>
              </a:spcBef>
              <a:spcAft>
                <a:spcPct val="0"/>
              </a:spcAft>
              <a:defRPr/>
            </a:pPr>
            <a:r>
              <a:rPr lang="en-US" altLang="zh-CN" sz="3600" b="1" dirty="0" smtClean="0">
                <a:solidFill>
                  <a:srgbClr val="FF0000"/>
                </a:solidFill>
                <a:latin typeface="楷体_GB2312" pitchFamily="49" charset="-122"/>
                <a:ea typeface="楷体_GB2312" pitchFamily="49" charset="-122"/>
              </a:rPr>
              <a:t>★</a:t>
            </a:r>
            <a:r>
              <a:rPr lang="zh-CN" altLang="en-US" sz="3600" dirty="0" smtClean="0">
                <a:solidFill>
                  <a:srgbClr val="000000"/>
                </a:solidFill>
                <a:latin typeface="楷体_GB2312" pitchFamily="49" charset="-122"/>
                <a:ea typeface="楷体_GB2312" pitchFamily="49" charset="-122"/>
              </a:rPr>
              <a:t>证券流通交易的组织方式主要有场外交易和场内交易两种。</a:t>
            </a:r>
            <a:endParaRPr lang="en-US" altLang="zh-CN" sz="3600" dirty="0" smtClean="0">
              <a:solidFill>
                <a:srgbClr val="000000"/>
              </a:solidFill>
              <a:latin typeface="楷体_GB2312" pitchFamily="49" charset="-122"/>
              <a:ea typeface="楷体_GB2312" pitchFamily="49" charset="-122"/>
            </a:endParaRPr>
          </a:p>
          <a:p>
            <a:pPr marL="355600" fontAlgn="base">
              <a:spcBef>
                <a:spcPct val="50000"/>
              </a:spcBef>
              <a:spcAft>
                <a:spcPct val="0"/>
              </a:spcAft>
              <a:buClr>
                <a:srgbClr val="FF0000"/>
              </a:buClr>
              <a:buFont typeface="Wingdings" pitchFamily="2" charset="2"/>
              <a:buChar char="Ø"/>
              <a:defRPr/>
            </a:pPr>
            <a:r>
              <a:rPr lang="zh-CN" altLang="en-US" sz="2800" dirty="0" smtClean="0">
                <a:solidFill>
                  <a:srgbClr val="000000"/>
                </a:solidFill>
                <a:latin typeface="楷体_GB2312" pitchFamily="49" charset="-122"/>
                <a:ea typeface="楷体_GB2312" pitchFamily="49" charset="-122"/>
              </a:rPr>
              <a:t>场内交易：主要指在</a:t>
            </a:r>
            <a:r>
              <a:rPr lang="zh-CN" altLang="en-US" sz="2800" b="1" dirty="0" smtClean="0">
                <a:solidFill>
                  <a:srgbClr val="C00000"/>
                </a:solidFill>
                <a:latin typeface="楷体_GB2312" pitchFamily="49" charset="-122"/>
                <a:ea typeface="楷体_GB2312" pitchFamily="49" charset="-122"/>
              </a:rPr>
              <a:t>证券交易所</a:t>
            </a:r>
            <a:r>
              <a:rPr lang="zh-CN" altLang="en-US" sz="2800" dirty="0" smtClean="0">
                <a:solidFill>
                  <a:srgbClr val="000000"/>
                </a:solidFill>
                <a:latin typeface="楷体_GB2312" pitchFamily="49" charset="-122"/>
                <a:ea typeface="楷体_GB2312" pitchFamily="49" charset="-122"/>
              </a:rPr>
              <a:t>内进行上市证券的交易</a:t>
            </a:r>
            <a:endParaRPr lang="en-US" altLang="zh-CN" sz="2800" dirty="0" smtClean="0">
              <a:solidFill>
                <a:srgbClr val="000000"/>
              </a:solidFill>
              <a:latin typeface="楷体_GB2312" pitchFamily="49" charset="-122"/>
              <a:ea typeface="楷体_GB2312" pitchFamily="49" charset="-122"/>
            </a:endParaRPr>
          </a:p>
          <a:p>
            <a:pPr marL="812800" lvl="1" fontAlgn="base">
              <a:spcBef>
                <a:spcPct val="50000"/>
              </a:spcBef>
              <a:spcAft>
                <a:spcPct val="0"/>
              </a:spcAft>
              <a:buClr>
                <a:srgbClr val="FF0000"/>
              </a:buClr>
              <a:buFont typeface="Wingdings" pitchFamily="2" charset="2"/>
              <a:buChar char="ü"/>
              <a:defRPr/>
            </a:pPr>
            <a:r>
              <a:rPr lang="zh-CN" altLang="en-US" sz="2000" dirty="0" smtClean="0">
                <a:solidFill>
                  <a:srgbClr val="C00000"/>
                </a:solidFill>
                <a:latin typeface="楷体_GB2312" pitchFamily="49" charset="-122"/>
                <a:ea typeface="楷体_GB2312" pitchFamily="49" charset="-122"/>
              </a:rPr>
              <a:t>证券交易所</a:t>
            </a:r>
            <a:r>
              <a:rPr lang="zh-CN" altLang="en-US" sz="2000" dirty="0" smtClean="0">
                <a:solidFill>
                  <a:srgbClr val="000000"/>
                </a:solidFill>
                <a:latin typeface="楷体" pitchFamily="49" charset="-122"/>
                <a:ea typeface="楷体_GB2312" pitchFamily="49" charset="-122"/>
              </a:rPr>
              <a:t>主要有</a:t>
            </a:r>
            <a:r>
              <a:rPr lang="zh-CN" altLang="en-US" sz="2000" dirty="0" smtClean="0">
                <a:solidFill>
                  <a:srgbClr val="FF0000"/>
                </a:solidFill>
                <a:latin typeface="楷体" pitchFamily="49" charset="-122"/>
                <a:ea typeface="楷体_GB2312" pitchFamily="49" charset="-122"/>
              </a:rPr>
              <a:t>会员制</a:t>
            </a:r>
            <a:r>
              <a:rPr lang="zh-CN" altLang="en-US" sz="2000" dirty="0" smtClean="0">
                <a:solidFill>
                  <a:srgbClr val="000000"/>
                </a:solidFill>
                <a:latin typeface="楷体" pitchFamily="49" charset="-122"/>
                <a:ea typeface="楷体_GB2312" pitchFamily="49" charset="-122"/>
              </a:rPr>
              <a:t>和</a:t>
            </a:r>
            <a:r>
              <a:rPr lang="zh-CN" altLang="en-US" sz="2000" dirty="0" smtClean="0">
                <a:solidFill>
                  <a:srgbClr val="FF0000"/>
                </a:solidFill>
                <a:latin typeface="楷体" pitchFamily="49" charset="-122"/>
                <a:ea typeface="楷体_GB2312" pitchFamily="49" charset="-122"/>
              </a:rPr>
              <a:t>股份制</a:t>
            </a:r>
            <a:r>
              <a:rPr lang="zh-CN" altLang="en-US" sz="2000" dirty="0" smtClean="0">
                <a:solidFill>
                  <a:srgbClr val="000000"/>
                </a:solidFill>
                <a:latin typeface="楷体" pitchFamily="49" charset="-122"/>
                <a:ea typeface="楷体_GB2312" pitchFamily="49" charset="-122"/>
              </a:rPr>
              <a:t>二种类型</a:t>
            </a:r>
            <a:endParaRPr lang="en-US" altLang="zh-CN" sz="2000" dirty="0" smtClean="0">
              <a:solidFill>
                <a:srgbClr val="000000"/>
              </a:solidFill>
              <a:latin typeface="楷体" pitchFamily="49" charset="-122"/>
              <a:ea typeface="楷体_GB2312" pitchFamily="49" charset="-122"/>
            </a:endParaRPr>
          </a:p>
          <a:p>
            <a:pPr marL="812800" lvl="1" fontAlgn="base">
              <a:spcBef>
                <a:spcPct val="50000"/>
              </a:spcBef>
              <a:spcAft>
                <a:spcPct val="0"/>
              </a:spcAft>
              <a:buClr>
                <a:srgbClr val="FF0000"/>
              </a:buClr>
              <a:buFont typeface="Wingdings" pitchFamily="2" charset="2"/>
              <a:buChar char="ü"/>
              <a:defRPr/>
            </a:pPr>
            <a:r>
              <a:rPr lang="zh-CN" altLang="en-US" sz="2000" dirty="0" smtClean="0">
                <a:solidFill>
                  <a:srgbClr val="000000"/>
                </a:solidFill>
                <a:latin typeface="楷体_GB2312" pitchFamily="49" charset="-122"/>
                <a:ea typeface="楷体_GB2312" pitchFamily="49" charset="-122"/>
              </a:rPr>
              <a:t>标准化、集中交易的方式，采取</a:t>
            </a:r>
            <a:r>
              <a:rPr lang="zh-CN" altLang="en-US" sz="2000" b="1" dirty="0" smtClean="0">
                <a:solidFill>
                  <a:srgbClr val="C00000"/>
                </a:solidFill>
                <a:latin typeface="楷体_GB2312" pitchFamily="49" charset="-122"/>
                <a:ea typeface="楷体_GB2312" pitchFamily="49" charset="-122"/>
              </a:rPr>
              <a:t>集合竞价</a:t>
            </a:r>
            <a:r>
              <a:rPr lang="zh-CN" altLang="en-US" sz="2000" dirty="0" smtClean="0">
                <a:solidFill>
                  <a:srgbClr val="000000"/>
                </a:solidFill>
                <a:latin typeface="楷体_GB2312" pitchFamily="49" charset="-122"/>
                <a:ea typeface="楷体_GB2312" pitchFamily="49" charset="-122"/>
              </a:rPr>
              <a:t>的方式</a:t>
            </a:r>
            <a:endParaRPr lang="en-US" altLang="zh-CN" sz="2000" dirty="0" smtClean="0">
              <a:solidFill>
                <a:srgbClr val="000000"/>
              </a:solidFill>
              <a:latin typeface="楷体_GB2312" pitchFamily="49" charset="-122"/>
              <a:ea typeface="楷体_GB2312" pitchFamily="49" charset="-122"/>
            </a:endParaRPr>
          </a:p>
          <a:p>
            <a:pPr marL="812800" lvl="1" fontAlgn="base">
              <a:spcBef>
                <a:spcPct val="50000"/>
              </a:spcBef>
              <a:spcAft>
                <a:spcPct val="0"/>
              </a:spcAft>
              <a:buClr>
                <a:srgbClr val="FF0000"/>
              </a:buClr>
              <a:buFont typeface="Wingdings" pitchFamily="2" charset="2"/>
              <a:buChar char="ü"/>
              <a:defRPr/>
            </a:pPr>
            <a:r>
              <a:rPr lang="zh-CN" altLang="en-US" sz="2000" dirty="0" smtClean="0">
                <a:solidFill>
                  <a:srgbClr val="000000"/>
                </a:solidFill>
                <a:latin typeface="楷体_GB2312" pitchFamily="49" charset="-122"/>
                <a:ea typeface="楷体_GB2312" pitchFamily="49" charset="-122"/>
              </a:rPr>
              <a:t>成熟的股票市场一般采取场内交易（又叫主板市场）</a:t>
            </a:r>
            <a:endParaRPr lang="en-US" altLang="zh-CN" sz="2000" dirty="0" smtClean="0">
              <a:solidFill>
                <a:srgbClr val="000000"/>
              </a:solidFill>
              <a:latin typeface="楷体_GB2312" pitchFamily="49" charset="-122"/>
              <a:ea typeface="楷体_GB2312" pitchFamily="49" charset="-122"/>
            </a:endParaRPr>
          </a:p>
          <a:p>
            <a:pPr marL="355600" lvl="0" fontAlgn="base">
              <a:lnSpc>
                <a:spcPts val="3100"/>
              </a:lnSpc>
              <a:spcBef>
                <a:spcPct val="50000"/>
              </a:spcBef>
              <a:spcAft>
                <a:spcPct val="0"/>
              </a:spcAft>
              <a:buClr>
                <a:srgbClr val="FF0000"/>
              </a:buClr>
              <a:buFont typeface="Wingdings" pitchFamily="2" charset="2"/>
              <a:buChar char="Ø"/>
              <a:defRPr/>
            </a:pPr>
            <a:r>
              <a:rPr lang="zh-CN" altLang="en-US" sz="2800" dirty="0" smtClean="0">
                <a:solidFill>
                  <a:srgbClr val="000000"/>
                </a:solidFill>
                <a:latin typeface="楷体_GB2312" pitchFamily="49" charset="-122"/>
                <a:ea typeface="楷体_GB2312" pitchFamily="49" charset="-122"/>
              </a:rPr>
              <a:t>场外交易：场内交易之外的交易方式都是场外交易。</a:t>
            </a:r>
            <a:endParaRPr lang="en-US" altLang="zh-CN" sz="2800" dirty="0" smtClean="0">
              <a:solidFill>
                <a:srgbClr val="000000"/>
              </a:solidFill>
              <a:latin typeface="楷体_GB2312" pitchFamily="49" charset="-122"/>
              <a:ea typeface="楷体_GB2312" pitchFamily="49" charset="-122"/>
            </a:endParaRPr>
          </a:p>
          <a:p>
            <a:pPr marL="812800" lvl="1" fontAlgn="base">
              <a:spcBef>
                <a:spcPct val="50000"/>
              </a:spcBef>
              <a:spcAft>
                <a:spcPct val="0"/>
              </a:spcAft>
              <a:buClr>
                <a:srgbClr val="FF0000"/>
              </a:buClr>
              <a:buFont typeface="Wingdings" pitchFamily="2" charset="2"/>
              <a:buChar char="ü"/>
              <a:defRPr/>
            </a:pPr>
            <a:r>
              <a:rPr lang="zh-CN" altLang="en-US" sz="2000" dirty="0" smtClean="0">
                <a:solidFill>
                  <a:srgbClr val="000000"/>
                </a:solidFill>
                <a:latin typeface="楷体_GB2312" pitchFamily="49" charset="-122"/>
                <a:ea typeface="楷体_GB2312" pitchFamily="49" charset="-122"/>
              </a:rPr>
              <a:t>国内最大的场外市场是银行间债券市场，采取</a:t>
            </a:r>
            <a:r>
              <a:rPr lang="zh-CN" altLang="en-US" sz="2000" b="1" dirty="0" smtClean="0">
                <a:solidFill>
                  <a:srgbClr val="C00000"/>
                </a:solidFill>
                <a:latin typeface="楷体_GB2312" pitchFamily="49" charset="-122"/>
                <a:ea typeface="楷体_GB2312" pitchFamily="49" charset="-122"/>
              </a:rPr>
              <a:t>做市商</a:t>
            </a:r>
            <a:r>
              <a:rPr lang="zh-CN" altLang="en-US" sz="2000" dirty="0" smtClean="0">
                <a:solidFill>
                  <a:srgbClr val="000000"/>
                </a:solidFill>
                <a:latin typeface="楷体_GB2312" pitchFamily="49" charset="-122"/>
                <a:ea typeface="楷体_GB2312" pitchFamily="49" charset="-122"/>
              </a:rPr>
              <a:t>方式。</a:t>
            </a:r>
            <a:endParaRPr lang="en-US" altLang="zh-CN" sz="2000" dirty="0" smtClean="0">
              <a:solidFill>
                <a:srgbClr val="000000"/>
              </a:solidFill>
              <a:latin typeface="楷体_GB2312" pitchFamily="49" charset="-122"/>
              <a:ea typeface="楷体_GB2312" pitchFamily="49" charset="-122"/>
            </a:endParaRPr>
          </a:p>
          <a:p>
            <a:pPr marL="812800" lvl="1" fontAlgn="base">
              <a:spcBef>
                <a:spcPct val="50000"/>
              </a:spcBef>
              <a:spcAft>
                <a:spcPct val="0"/>
              </a:spcAft>
              <a:buClr>
                <a:srgbClr val="FF0000"/>
              </a:buClr>
              <a:buFont typeface="Wingdings" pitchFamily="2" charset="2"/>
              <a:buChar char="ü"/>
              <a:defRPr/>
            </a:pPr>
            <a:r>
              <a:rPr lang="zh-CN" altLang="en-US" sz="2000" dirty="0" smtClean="0">
                <a:solidFill>
                  <a:srgbClr val="000000"/>
                </a:solidFill>
                <a:latin typeface="楷体_GB2312" pitchFamily="49" charset="-122"/>
                <a:ea typeface="楷体_GB2312" pitchFamily="49" charset="-122"/>
              </a:rPr>
              <a:t>股票交易市场中，最成熟的公司在场内交易，不成熟的则在场外交易。</a:t>
            </a:r>
            <a:endParaRPr lang="en-US" altLang="zh-CN" sz="2000" dirty="0" smtClean="0">
              <a:solidFill>
                <a:srgbClr val="000000"/>
              </a:solidFill>
              <a:latin typeface="楷体_GB2312" pitchFamily="49" charset="-122"/>
              <a:ea typeface="楷体_GB2312" pitchFamily="49" charset="-122"/>
            </a:endParaRPr>
          </a:p>
          <a:p>
            <a:pPr marL="1727200" lvl="3" fontAlgn="base">
              <a:lnSpc>
                <a:spcPts val="3100"/>
              </a:lnSpc>
              <a:spcBef>
                <a:spcPct val="50000"/>
              </a:spcBef>
              <a:spcAft>
                <a:spcPct val="0"/>
              </a:spcAft>
              <a:buClr>
                <a:srgbClr val="FF0000"/>
              </a:buClr>
              <a:buFont typeface="Wingdings" pitchFamily="2" charset="2"/>
              <a:buChar char="ü"/>
              <a:defRPr/>
            </a:pPr>
            <a:endParaRPr lang="en-US" altLang="zh-CN" sz="2800" dirty="0" smtClean="0">
              <a:solidFill>
                <a:srgbClr val="000000"/>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4213" y="549275"/>
            <a:ext cx="7772400" cy="719138"/>
          </a:xfrm>
        </p:spPr>
        <p:txBody>
          <a:bodyPr/>
          <a:lstStyle/>
          <a:p>
            <a:pPr algn="ctr"/>
            <a:r>
              <a:rPr lang="zh-CN" altLang="en-US" sz="2800" b="1" dirty="0" smtClean="0">
                <a:latin typeface="楷体_GB2312" pitchFamily="49" charset="-122"/>
                <a:ea typeface="楷体_GB2312" pitchFamily="49" charset="-122"/>
              </a:rPr>
              <a:t>中国资本市场概况</a:t>
            </a:r>
          </a:p>
        </p:txBody>
      </p:sp>
      <p:sp>
        <p:nvSpPr>
          <p:cNvPr id="5" name="Rectangle 3"/>
          <p:cNvSpPr txBox="1">
            <a:spLocks noChangeArrowheads="1"/>
          </p:cNvSpPr>
          <p:nvPr/>
        </p:nvSpPr>
        <p:spPr bwMode="gray">
          <a:xfrm>
            <a:off x="0" y="1052736"/>
            <a:ext cx="8964613" cy="4608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zh-CN" sz="2800"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rPr>
              <a:t>★</a:t>
            </a:r>
            <a:r>
              <a:rPr kumimoji="0" lang="zh-CN" altLang="en-US" sz="28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场内市场</a:t>
            </a:r>
          </a:p>
          <a:p>
            <a:pPr marL="342900" marR="0" lvl="0" indent="12700" algn="l" defTabSz="914400" rtl="0" eaLnBrk="1" fontAlgn="base" latinLnBrk="0" hangingPunct="1">
              <a:lnSpc>
                <a:spcPct val="90000"/>
              </a:lnSpc>
              <a:spcBef>
                <a:spcPct val="20000"/>
              </a:spcBef>
              <a:spcAft>
                <a:spcPct val="0"/>
              </a:spcAft>
              <a:buClr>
                <a:srgbClr val="FF0000"/>
              </a:buClr>
              <a:buSzTx/>
              <a:buFont typeface="Wingdings" pitchFamily="2" charset="2"/>
              <a:buChar char="Ø"/>
              <a:tabLst/>
              <a:defRPr/>
            </a:pPr>
            <a:r>
              <a:rPr kumimoji="0" lang="zh-CN" altLang="en-US" sz="21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主板市场：</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上海和深圳证券交易所上市公司证券交易的场所</a:t>
            </a:r>
          </a:p>
          <a:p>
            <a:pPr marL="342900" marR="0" lvl="0" indent="12700" algn="l" defTabSz="914400" rtl="0" eaLnBrk="1" fontAlgn="base" latinLnBrk="0" hangingPunct="1">
              <a:lnSpc>
                <a:spcPct val="90000"/>
              </a:lnSpc>
              <a:spcBef>
                <a:spcPct val="20000"/>
              </a:spcBef>
              <a:spcAft>
                <a:spcPct val="0"/>
              </a:spcAft>
              <a:buClrTx/>
              <a:buSzTx/>
              <a:buFontTx/>
              <a:buNone/>
              <a:tabLst/>
              <a:defRPr/>
            </a:pP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深圳证券交易所内设中小企业板并于</a:t>
            </a:r>
            <a:r>
              <a:rPr kumimoji="0" lang="en-US" altLang="zh-CN"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2004</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年</a:t>
            </a:r>
            <a:r>
              <a:rPr kumimoji="0" lang="en-US" altLang="zh-CN"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6</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月</a:t>
            </a:r>
            <a:r>
              <a:rPr kumimoji="0" lang="en-US" altLang="zh-CN"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25</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日正式开板</a:t>
            </a:r>
            <a:endParaRPr kumimoji="0" lang="en-US" altLang="zh-CN"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endParaRPr>
          </a:p>
          <a:p>
            <a:pPr marL="342900" marR="0" lvl="0" indent="12700" algn="l" defTabSz="914400" rtl="0" eaLnBrk="1" fontAlgn="base" latinLnBrk="0" hangingPunct="1">
              <a:lnSpc>
                <a:spcPct val="90000"/>
              </a:lnSpc>
              <a:spcBef>
                <a:spcPct val="20000"/>
              </a:spcBef>
              <a:spcAft>
                <a:spcPct val="0"/>
              </a:spcAft>
              <a:buClr>
                <a:srgbClr val="FF0000"/>
              </a:buClr>
              <a:buSzTx/>
              <a:buFont typeface="Wingdings" pitchFamily="2" charset="2"/>
              <a:buChar char="Ø"/>
              <a:tabLst/>
              <a:defRPr/>
            </a:pPr>
            <a:r>
              <a:rPr kumimoji="0" lang="zh-CN" altLang="en-US" sz="21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二板市场：</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又叫创业板市场， 是指专门协助高成长的创新公司特别是高科技公司，</a:t>
            </a:r>
            <a:r>
              <a:rPr kumimoji="0" lang="en-US" altLang="zh-CN"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2009</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年</a:t>
            </a:r>
            <a:r>
              <a:rPr kumimoji="0" lang="en-US" altLang="zh-CN"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10</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月我国创业板正式开板。</a:t>
            </a:r>
            <a:endParaRPr kumimoji="0" lang="zh-CN" altLang="en-US" sz="21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endParaRP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zh-CN" sz="2800"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rPr>
              <a:t>★</a:t>
            </a:r>
            <a:r>
              <a:rPr kumimoji="0" lang="zh-CN" altLang="en-US" sz="28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场外市场</a:t>
            </a:r>
            <a:endParaRPr kumimoji="0" lang="en-US" altLang="zh-CN" sz="2800"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sym typeface="Wingdings 2" pitchFamily="18" charset="2"/>
            </a:endParaRPr>
          </a:p>
          <a:p>
            <a:pPr marL="342900" marR="0" lvl="0" indent="12700" algn="l" defTabSz="914400" rtl="0" eaLnBrk="1" fontAlgn="base" latinLnBrk="0" hangingPunct="1">
              <a:lnSpc>
                <a:spcPct val="90000"/>
              </a:lnSpc>
              <a:spcBef>
                <a:spcPct val="20000"/>
              </a:spcBef>
              <a:spcAft>
                <a:spcPct val="0"/>
              </a:spcAft>
              <a:buClr>
                <a:srgbClr val="FF0000"/>
              </a:buClr>
              <a:buSzTx/>
              <a:buFont typeface="Wingdings" pitchFamily="2" charset="2"/>
              <a:buChar char="Ø"/>
              <a:tabLst/>
              <a:defRPr/>
            </a:pPr>
            <a:r>
              <a:rPr kumimoji="0" lang="zh-CN" altLang="en-US" sz="21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三板市场，全称是“代办股份转让系统”</a:t>
            </a:r>
          </a:p>
          <a:p>
            <a:pPr marL="1257300" lvl="2" indent="12700" fontAlgn="base">
              <a:lnSpc>
                <a:spcPct val="90000"/>
              </a:lnSpc>
              <a:spcBef>
                <a:spcPct val="20000"/>
              </a:spcBef>
              <a:spcAft>
                <a:spcPct val="0"/>
              </a:spcAft>
              <a:buClr>
                <a:srgbClr val="FF0000"/>
              </a:buClr>
              <a:buFont typeface="Wingdings" pitchFamily="2" charset="2"/>
              <a:buChar char="ü"/>
              <a:defRPr/>
            </a:pPr>
            <a:r>
              <a:rPr kumimoji="0" lang="zh-CN" altLang="en-US" sz="21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老三板包括原</a:t>
            </a:r>
            <a:r>
              <a:rPr kumimoji="0" lang="en-US" altLang="zh-CN" sz="21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STAQ</a:t>
            </a:r>
            <a:r>
              <a:rPr kumimoji="0" lang="zh-CN" altLang="en-US" sz="21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1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NET</a:t>
            </a:r>
            <a:r>
              <a:rPr kumimoji="0" lang="zh-CN" altLang="en-US" sz="21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系统挂牌公司和退市公司（以</a:t>
            </a:r>
            <a:r>
              <a:rPr kumimoji="0" lang="en-US" altLang="zh-CN" sz="21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400</a:t>
            </a:r>
            <a:r>
              <a:rPr kumimoji="0" lang="zh-CN" altLang="en-US" sz="21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开头的）</a:t>
            </a:r>
            <a:r>
              <a:rPr lang="zh-CN" altLang="en-US" sz="2100" kern="0" dirty="0" smtClean="0">
                <a:latin typeface="Times New Roman" panose="02020603050405020304" pitchFamily="18" charset="0"/>
                <a:ea typeface="楷体_GB2312" pitchFamily="49" charset="-122"/>
                <a:cs typeface="Times New Roman" panose="02020603050405020304" pitchFamily="18" charset="0"/>
              </a:rPr>
              <a:t>，</a:t>
            </a:r>
            <a:r>
              <a:rPr kumimoji="0" lang="zh-CN" altLang="en-US" sz="21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我国于</a:t>
            </a:r>
            <a:r>
              <a:rPr kumimoji="0" lang="en-US" altLang="zh-CN" sz="21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2001</a:t>
            </a:r>
            <a:r>
              <a:rPr kumimoji="0" lang="zh-CN" altLang="en-US" sz="21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年</a:t>
            </a:r>
            <a:r>
              <a:rPr kumimoji="0" lang="en-US" altLang="zh-CN" sz="21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7</a:t>
            </a:r>
            <a:r>
              <a:rPr kumimoji="0" lang="zh-CN" altLang="en-US" sz="21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月</a:t>
            </a:r>
            <a:r>
              <a:rPr kumimoji="0" lang="en-US" altLang="zh-CN" sz="21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16</a:t>
            </a:r>
            <a:r>
              <a:rPr kumimoji="0" lang="zh-CN" altLang="en-US" sz="21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日正式开办。</a:t>
            </a:r>
            <a:endParaRPr lang="en-US" altLang="zh-CN" sz="2100" kern="0" dirty="0" smtClean="0">
              <a:latin typeface="Times New Roman" panose="02020603050405020304" pitchFamily="18" charset="0"/>
              <a:ea typeface="楷体_GB2312" pitchFamily="49" charset="-122"/>
              <a:cs typeface="Times New Roman" panose="02020603050405020304" pitchFamily="18" charset="0"/>
            </a:endParaRPr>
          </a:p>
          <a:p>
            <a:pPr marL="1257300" lvl="2" indent="12700" fontAlgn="base">
              <a:lnSpc>
                <a:spcPct val="90000"/>
              </a:lnSpc>
              <a:spcBef>
                <a:spcPct val="20000"/>
              </a:spcBef>
              <a:spcAft>
                <a:spcPct val="0"/>
              </a:spcAft>
              <a:buClr>
                <a:srgbClr val="FF0000"/>
              </a:buClr>
              <a:buFont typeface="Wingdings" pitchFamily="2" charset="2"/>
              <a:buChar char="ü"/>
              <a:defRPr/>
            </a:pPr>
            <a:r>
              <a:rPr kumimoji="0" lang="zh-CN" altLang="en-US" sz="21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新三板市场是中关村科技园区非上市股份有限公司股份报价转让系统，并于</a:t>
            </a:r>
            <a:r>
              <a:rPr kumimoji="0" lang="en-US" altLang="zh-CN" sz="21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2006</a:t>
            </a:r>
            <a:r>
              <a:rPr kumimoji="0" lang="zh-CN" altLang="en-US" sz="21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年</a:t>
            </a:r>
            <a:r>
              <a:rPr kumimoji="0" lang="en-US" altLang="zh-CN" sz="21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1</a:t>
            </a:r>
            <a:r>
              <a:rPr kumimoji="0" lang="zh-CN" altLang="en-US" sz="21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月在深交所正式挂牌启动。</a:t>
            </a:r>
          </a:p>
          <a:p>
            <a:pPr marL="342900" marR="0" lvl="0" indent="12700" algn="l" defTabSz="914400" rtl="0" eaLnBrk="1" fontAlgn="base" latinLnBrk="0" hangingPunct="1">
              <a:lnSpc>
                <a:spcPct val="90000"/>
              </a:lnSpc>
              <a:spcBef>
                <a:spcPct val="20000"/>
              </a:spcBef>
              <a:spcAft>
                <a:spcPct val="0"/>
              </a:spcAft>
              <a:buClr>
                <a:srgbClr val="FF0000"/>
              </a:buClr>
              <a:buSzTx/>
              <a:buFont typeface="Wingdings" pitchFamily="2" charset="2"/>
              <a:buChar char="Ø"/>
              <a:tabLst/>
              <a:defRPr/>
            </a:pPr>
            <a:r>
              <a:rPr kumimoji="0" lang="zh-CN" altLang="en-US" sz="21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四板市场</a:t>
            </a:r>
            <a:endParaRPr kumimoji="0" lang="en-US" altLang="zh-CN" sz="21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endParaRPr>
          </a:p>
          <a:p>
            <a:pPr marL="342900" marR="0" lvl="0" indent="12700" algn="l" defTabSz="914400" rtl="0" eaLnBrk="1" fontAlgn="base" latinLnBrk="0" hangingPunct="1">
              <a:lnSpc>
                <a:spcPct val="90000"/>
              </a:lnSpc>
              <a:spcBef>
                <a:spcPct val="20000"/>
              </a:spcBef>
              <a:spcAft>
                <a:spcPct val="0"/>
              </a:spcAft>
              <a:buClr>
                <a:srgbClr val="FF0000"/>
              </a:buClr>
              <a:buSzTx/>
              <a:buFont typeface="Wingdings" pitchFamily="2" charset="2"/>
              <a:buChar char="Ø"/>
              <a:tabLst/>
              <a:defRPr/>
            </a:pPr>
            <a:r>
              <a:rPr lang="zh-CN" altLang="en-US" sz="2100" kern="0" dirty="0" smtClean="0">
                <a:latin typeface="楷体_GB2312" pitchFamily="49" charset="-122"/>
                <a:ea typeface="楷体_GB2312" pitchFamily="49" charset="-122"/>
              </a:rPr>
              <a:t>五板市场</a:t>
            </a:r>
            <a:endParaRPr kumimoji="0" lang="zh-CN" altLang="en-US" sz="21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3330" name="Picture 2"/>
          <p:cNvPicPr>
            <a:picLocks noChangeAspect="1" noChangeArrowheads="1"/>
          </p:cNvPicPr>
          <p:nvPr/>
        </p:nvPicPr>
        <p:blipFill>
          <a:blip r:embed="rId2" cstate="print"/>
          <a:srcRect/>
          <a:stretch>
            <a:fillRect/>
          </a:stretch>
        </p:blipFill>
        <p:spPr bwMode="auto">
          <a:xfrm>
            <a:off x="0" y="548680"/>
            <a:ext cx="9144000" cy="3816424"/>
          </a:xfrm>
          <a:prstGeom prst="rect">
            <a:avLst/>
          </a:prstGeom>
          <a:noFill/>
          <a:ln w="9525">
            <a:noFill/>
            <a:miter lim="800000"/>
            <a:headEnd/>
            <a:tailEnd/>
          </a:ln>
        </p:spPr>
      </p:pic>
      <p:sp>
        <p:nvSpPr>
          <p:cNvPr id="5" name="Rectangle 2"/>
          <p:cNvSpPr>
            <a:spLocks noGrp="1" noChangeArrowheads="1"/>
          </p:cNvSpPr>
          <p:nvPr>
            <p:ph type="title"/>
          </p:nvPr>
        </p:nvSpPr>
        <p:spPr>
          <a:xfrm>
            <a:off x="0" y="0"/>
            <a:ext cx="9144000" cy="719138"/>
          </a:xfrm>
        </p:spPr>
        <p:txBody>
          <a:bodyPr/>
          <a:lstStyle/>
          <a:p>
            <a:pPr algn="ctr"/>
            <a:r>
              <a:rPr lang="zh-CN" altLang="en-US" sz="2800" b="1" dirty="0" smtClean="0">
                <a:latin typeface="楷体_GB2312" pitchFamily="49" charset="-122"/>
                <a:ea typeface="楷体_GB2312" pitchFamily="49" charset="-122"/>
              </a:rPr>
              <a:t>我国的多层次资本市场（数据截止日期：</a:t>
            </a:r>
            <a:r>
              <a:rPr lang="en-US" altLang="zh-CN" sz="2800" b="1" dirty="0" smtClean="0">
                <a:latin typeface="楷体_GB2312" pitchFamily="49" charset="-122"/>
                <a:ea typeface="楷体_GB2312" pitchFamily="49" charset="-122"/>
              </a:rPr>
              <a:t>2015</a:t>
            </a:r>
            <a:r>
              <a:rPr lang="zh-CN" altLang="en-US" sz="2800" b="1" dirty="0" smtClean="0">
                <a:latin typeface="楷体_GB2312" pitchFamily="49" charset="-122"/>
                <a:ea typeface="楷体_GB2312" pitchFamily="49" charset="-122"/>
              </a:rPr>
              <a:t>年</a:t>
            </a:r>
            <a:r>
              <a:rPr lang="en-US" altLang="zh-CN" sz="2800" b="1" dirty="0" smtClean="0">
                <a:latin typeface="楷体_GB2312" pitchFamily="49" charset="-122"/>
                <a:ea typeface="楷体_GB2312" pitchFamily="49" charset="-122"/>
              </a:rPr>
              <a:t>11</a:t>
            </a:r>
            <a:r>
              <a:rPr lang="zh-CN" altLang="en-US" sz="2800" b="1" dirty="0" smtClean="0">
                <a:latin typeface="楷体_GB2312" pitchFamily="49" charset="-122"/>
                <a:ea typeface="楷体_GB2312" pitchFamily="49" charset="-122"/>
              </a:rPr>
              <a:t>月</a:t>
            </a:r>
            <a:r>
              <a:rPr lang="en-US" altLang="zh-CN" sz="2800" b="1" dirty="0" smtClean="0">
                <a:latin typeface="楷体_GB2312" pitchFamily="49" charset="-122"/>
                <a:ea typeface="楷体_GB2312" pitchFamily="49" charset="-122"/>
              </a:rPr>
              <a:t>16</a:t>
            </a:r>
            <a:r>
              <a:rPr lang="zh-CN" altLang="en-US" sz="2800" b="1" dirty="0" smtClean="0">
                <a:latin typeface="楷体_GB2312" pitchFamily="49" charset="-122"/>
                <a:ea typeface="楷体_GB2312" pitchFamily="49" charset="-122"/>
              </a:rPr>
              <a:t>日）</a:t>
            </a:r>
          </a:p>
        </p:txBody>
      </p:sp>
      <p:sp>
        <p:nvSpPr>
          <p:cNvPr id="4" name="TextBox 3"/>
          <p:cNvSpPr txBox="1"/>
          <p:nvPr/>
        </p:nvSpPr>
        <p:spPr>
          <a:xfrm>
            <a:off x="2313284" y="4149080"/>
            <a:ext cx="6830716" cy="2308324"/>
          </a:xfrm>
          <a:prstGeom prst="rect">
            <a:avLst/>
          </a:prstGeom>
          <a:noFill/>
        </p:spPr>
        <p:txBody>
          <a:bodyPr wrap="none" rtlCol="0">
            <a:spAutoFit/>
          </a:bodyPr>
          <a:lstStyle/>
          <a:p>
            <a:pPr algn="just">
              <a:buClr>
                <a:srgbClr val="FF0000"/>
              </a:buClr>
              <a:buFont typeface="Wingdings" pitchFamily="2" charset="2"/>
              <a:buChar char="Ø"/>
            </a:pPr>
            <a:r>
              <a:rPr lang="zh-CN" altLang="en-US" dirty="0" smtClean="0">
                <a:latin typeface="Times New Roman" pitchFamily="18" charset="0"/>
                <a:ea typeface="楷体_GB2312" pitchFamily="49" charset="-122"/>
                <a:cs typeface="Times New Roman" pitchFamily="18" charset="0"/>
              </a:rPr>
              <a:t>主板包含上海交易所上市的股票和深圳交易所上市的部分股票；</a:t>
            </a:r>
            <a:endParaRPr lang="en-US" altLang="zh-CN" dirty="0" smtClean="0">
              <a:latin typeface="Times New Roman" pitchFamily="18" charset="0"/>
              <a:ea typeface="楷体_GB2312" pitchFamily="49" charset="-122"/>
              <a:cs typeface="Times New Roman" pitchFamily="18" charset="0"/>
            </a:endParaRPr>
          </a:p>
          <a:p>
            <a:pPr lvl="1" algn="just">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上证</a:t>
            </a:r>
            <a:r>
              <a:rPr lang="en-US" altLang="zh-CN" dirty="0" smtClean="0">
                <a:latin typeface="Times New Roman" pitchFamily="18" charset="0"/>
                <a:ea typeface="楷体_GB2312" pitchFamily="49" charset="-122"/>
                <a:cs typeface="Times New Roman" pitchFamily="18" charset="0"/>
              </a:rPr>
              <a:t>A</a:t>
            </a:r>
            <a:r>
              <a:rPr lang="zh-CN" altLang="en-US" dirty="0" smtClean="0">
                <a:latin typeface="Times New Roman" pitchFamily="18" charset="0"/>
                <a:ea typeface="楷体_GB2312" pitchFamily="49" charset="-122"/>
                <a:cs typeface="Times New Roman" pitchFamily="18" charset="0"/>
              </a:rPr>
              <a:t>股</a:t>
            </a:r>
            <a:r>
              <a:rPr lang="en-US" altLang="zh-CN" dirty="0" smtClean="0">
                <a:latin typeface="Times New Roman" pitchFamily="18" charset="0"/>
                <a:ea typeface="楷体_GB2312" pitchFamily="49" charset="-122"/>
                <a:cs typeface="Times New Roman" pitchFamily="18" charset="0"/>
              </a:rPr>
              <a:t>1062</a:t>
            </a:r>
            <a:r>
              <a:rPr lang="zh-CN" altLang="en-US" dirty="0" smtClean="0">
                <a:latin typeface="Times New Roman" pitchFamily="18" charset="0"/>
                <a:ea typeface="楷体_GB2312" pitchFamily="49" charset="-122"/>
                <a:cs typeface="Times New Roman" pitchFamily="18" charset="0"/>
              </a:rPr>
              <a:t>支；股票代码：</a:t>
            </a:r>
            <a:r>
              <a:rPr lang="en-US" altLang="zh-CN" dirty="0" smtClean="0">
                <a:latin typeface="Times New Roman" pitchFamily="18" charset="0"/>
                <a:ea typeface="楷体_GB2312" pitchFamily="49" charset="-122"/>
                <a:cs typeface="Times New Roman" pitchFamily="18" charset="0"/>
              </a:rPr>
              <a:t>600,601,603</a:t>
            </a:r>
            <a:r>
              <a:rPr lang="zh-CN" altLang="en-US" dirty="0" smtClean="0">
                <a:latin typeface="Times New Roman" pitchFamily="18" charset="0"/>
                <a:ea typeface="楷体_GB2312" pitchFamily="49" charset="-122"/>
                <a:cs typeface="Times New Roman" pitchFamily="18" charset="0"/>
              </a:rPr>
              <a:t>开头</a:t>
            </a:r>
            <a:endParaRPr lang="en-US" altLang="zh-CN" dirty="0" smtClean="0">
              <a:latin typeface="Times New Roman" pitchFamily="18" charset="0"/>
              <a:ea typeface="楷体_GB2312" pitchFamily="49" charset="-122"/>
              <a:cs typeface="Times New Roman" pitchFamily="18" charset="0"/>
            </a:endParaRPr>
          </a:p>
          <a:p>
            <a:pPr lvl="1" algn="just">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深圳主板</a:t>
            </a:r>
            <a:r>
              <a:rPr lang="en-US" altLang="zh-CN" dirty="0" smtClean="0">
                <a:latin typeface="Times New Roman" pitchFamily="18" charset="0"/>
                <a:ea typeface="楷体_GB2312" pitchFamily="49" charset="-122"/>
                <a:cs typeface="Times New Roman" pitchFamily="18" charset="0"/>
              </a:rPr>
              <a:t>A</a:t>
            </a:r>
            <a:r>
              <a:rPr lang="zh-CN" altLang="en-US" dirty="0" smtClean="0">
                <a:latin typeface="Times New Roman" pitchFamily="18" charset="0"/>
                <a:ea typeface="楷体_GB2312" pitchFamily="49" charset="-122"/>
                <a:cs typeface="Times New Roman" pitchFamily="18" charset="0"/>
              </a:rPr>
              <a:t>股</a:t>
            </a:r>
            <a:r>
              <a:rPr lang="en-US" altLang="zh-CN" dirty="0" smtClean="0">
                <a:latin typeface="Times New Roman" pitchFamily="18" charset="0"/>
                <a:ea typeface="楷体_GB2312" pitchFamily="49" charset="-122"/>
                <a:cs typeface="Times New Roman" pitchFamily="18" charset="0"/>
              </a:rPr>
              <a:t>448</a:t>
            </a:r>
            <a:r>
              <a:rPr lang="zh-CN" altLang="en-US" dirty="0" smtClean="0">
                <a:latin typeface="Times New Roman" pitchFamily="18" charset="0"/>
                <a:ea typeface="楷体_GB2312" pitchFamily="49" charset="-122"/>
                <a:cs typeface="Times New Roman" pitchFamily="18" charset="0"/>
              </a:rPr>
              <a:t>支；股票代码：</a:t>
            </a:r>
            <a:r>
              <a:rPr lang="en-US" altLang="zh-CN" dirty="0" smtClean="0">
                <a:latin typeface="Times New Roman" pitchFamily="18" charset="0"/>
                <a:ea typeface="楷体_GB2312" pitchFamily="49" charset="-122"/>
                <a:cs typeface="Times New Roman" pitchFamily="18" charset="0"/>
              </a:rPr>
              <a:t>000</a:t>
            </a:r>
            <a:r>
              <a:rPr lang="zh-CN" altLang="en-US" dirty="0" smtClean="0">
                <a:latin typeface="Times New Roman" pitchFamily="18" charset="0"/>
                <a:ea typeface="楷体_GB2312" pitchFamily="49" charset="-122"/>
                <a:cs typeface="Times New Roman" pitchFamily="18" charset="0"/>
              </a:rPr>
              <a:t>开头</a:t>
            </a:r>
            <a:endParaRPr lang="en-US" altLang="zh-CN" dirty="0" smtClean="0">
              <a:latin typeface="Times New Roman" pitchFamily="18" charset="0"/>
              <a:ea typeface="楷体_GB2312" pitchFamily="49" charset="-122"/>
              <a:cs typeface="Times New Roman" pitchFamily="18" charset="0"/>
            </a:endParaRPr>
          </a:p>
          <a:p>
            <a:pPr algn="just">
              <a:buClr>
                <a:srgbClr val="FF0000"/>
              </a:buClr>
              <a:buFont typeface="Wingdings" pitchFamily="2" charset="2"/>
              <a:buChar char="Ø"/>
            </a:pPr>
            <a:r>
              <a:rPr lang="zh-CN" altLang="en-US" dirty="0" smtClean="0">
                <a:latin typeface="Times New Roman" pitchFamily="18" charset="0"/>
                <a:ea typeface="楷体_GB2312" pitchFamily="49" charset="-122"/>
                <a:cs typeface="Times New Roman" pitchFamily="18" charset="0"/>
              </a:rPr>
              <a:t>中小板市场和创业板市场只在深圳交易所上市；</a:t>
            </a:r>
            <a:endParaRPr lang="en-US" altLang="zh-CN" dirty="0" smtClean="0">
              <a:latin typeface="Times New Roman" pitchFamily="18" charset="0"/>
              <a:ea typeface="楷体_GB2312" pitchFamily="49" charset="-122"/>
              <a:cs typeface="Times New Roman" pitchFamily="18" charset="0"/>
            </a:endParaRPr>
          </a:p>
          <a:p>
            <a:pPr lvl="1" algn="just">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中小板：深圳</a:t>
            </a:r>
            <a:r>
              <a:rPr lang="en-US" altLang="zh-CN" dirty="0" smtClean="0">
                <a:latin typeface="Times New Roman" pitchFamily="18" charset="0"/>
                <a:ea typeface="楷体_GB2312" pitchFamily="49" charset="-122"/>
                <a:cs typeface="Times New Roman" pitchFamily="18" charset="0"/>
              </a:rPr>
              <a:t>A</a:t>
            </a:r>
            <a:r>
              <a:rPr lang="zh-CN" altLang="en-US" dirty="0" smtClean="0">
                <a:latin typeface="Times New Roman" pitchFamily="18" charset="0"/>
                <a:ea typeface="楷体_GB2312" pitchFamily="49" charset="-122"/>
                <a:cs typeface="Times New Roman" pitchFamily="18" charset="0"/>
              </a:rPr>
              <a:t>股</a:t>
            </a:r>
            <a:r>
              <a:rPr lang="en-US" altLang="zh-CN" dirty="0" smtClean="0">
                <a:latin typeface="Times New Roman" pitchFamily="18" charset="0"/>
                <a:ea typeface="楷体_GB2312" pitchFamily="49" charset="-122"/>
                <a:cs typeface="Times New Roman" pitchFamily="18" charset="0"/>
              </a:rPr>
              <a:t>761</a:t>
            </a:r>
            <a:r>
              <a:rPr lang="zh-CN" altLang="en-US" dirty="0" smtClean="0">
                <a:latin typeface="Times New Roman" pitchFamily="18" charset="0"/>
                <a:ea typeface="楷体_GB2312" pitchFamily="49" charset="-122"/>
                <a:cs typeface="Times New Roman" pitchFamily="18" charset="0"/>
              </a:rPr>
              <a:t>支；股票代码：</a:t>
            </a:r>
            <a:r>
              <a:rPr lang="en-US" altLang="zh-CN" dirty="0" smtClean="0">
                <a:latin typeface="Times New Roman" pitchFamily="18" charset="0"/>
                <a:ea typeface="楷体_GB2312" pitchFamily="49" charset="-122"/>
                <a:cs typeface="Times New Roman" pitchFamily="18" charset="0"/>
              </a:rPr>
              <a:t>002</a:t>
            </a:r>
            <a:r>
              <a:rPr lang="zh-CN" altLang="en-US" dirty="0" smtClean="0">
                <a:latin typeface="Times New Roman" pitchFamily="18" charset="0"/>
                <a:ea typeface="楷体_GB2312" pitchFamily="49" charset="-122"/>
                <a:cs typeface="Times New Roman" pitchFamily="18" charset="0"/>
              </a:rPr>
              <a:t>开头</a:t>
            </a:r>
            <a:endParaRPr lang="en-US" altLang="zh-CN" dirty="0" smtClean="0">
              <a:latin typeface="Times New Roman" pitchFamily="18" charset="0"/>
              <a:ea typeface="楷体_GB2312" pitchFamily="49" charset="-122"/>
              <a:cs typeface="Times New Roman" pitchFamily="18" charset="0"/>
            </a:endParaRPr>
          </a:p>
          <a:p>
            <a:pPr lvl="1" algn="just">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创业板：深圳</a:t>
            </a:r>
            <a:r>
              <a:rPr lang="en-US" altLang="zh-CN" dirty="0" smtClean="0">
                <a:latin typeface="Times New Roman" pitchFamily="18" charset="0"/>
                <a:ea typeface="楷体_GB2312" pitchFamily="49" charset="-122"/>
                <a:cs typeface="Times New Roman" pitchFamily="18" charset="0"/>
              </a:rPr>
              <a:t>A</a:t>
            </a:r>
            <a:r>
              <a:rPr lang="zh-CN" altLang="en-US" dirty="0" smtClean="0">
                <a:latin typeface="Times New Roman" pitchFamily="18" charset="0"/>
                <a:ea typeface="楷体_GB2312" pitchFamily="49" charset="-122"/>
                <a:cs typeface="Times New Roman" pitchFamily="18" charset="0"/>
              </a:rPr>
              <a:t>股</a:t>
            </a:r>
            <a:r>
              <a:rPr lang="en-US" altLang="zh-CN" dirty="0" smtClean="0">
                <a:latin typeface="Times New Roman" pitchFamily="18" charset="0"/>
                <a:ea typeface="楷体_GB2312" pitchFamily="49" charset="-122"/>
                <a:cs typeface="Times New Roman" pitchFamily="18" charset="0"/>
              </a:rPr>
              <a:t>484</a:t>
            </a:r>
            <a:r>
              <a:rPr lang="zh-CN" altLang="en-US" dirty="0" smtClean="0">
                <a:latin typeface="Times New Roman" pitchFamily="18" charset="0"/>
                <a:ea typeface="楷体_GB2312" pitchFamily="49" charset="-122"/>
                <a:cs typeface="Times New Roman" pitchFamily="18" charset="0"/>
              </a:rPr>
              <a:t>支；股票代码：</a:t>
            </a:r>
            <a:r>
              <a:rPr lang="en-US" altLang="zh-CN" dirty="0" smtClean="0">
                <a:latin typeface="Times New Roman" pitchFamily="18" charset="0"/>
                <a:ea typeface="楷体_GB2312" pitchFamily="49" charset="-122"/>
                <a:cs typeface="Times New Roman" pitchFamily="18" charset="0"/>
              </a:rPr>
              <a:t>300</a:t>
            </a:r>
            <a:r>
              <a:rPr lang="zh-CN" altLang="en-US" dirty="0" smtClean="0">
                <a:latin typeface="Times New Roman" pitchFamily="18" charset="0"/>
                <a:ea typeface="楷体_GB2312" pitchFamily="49" charset="-122"/>
                <a:cs typeface="Times New Roman" pitchFamily="18" charset="0"/>
              </a:rPr>
              <a:t>开头</a:t>
            </a:r>
            <a:endParaRPr lang="en-US" altLang="zh-CN" dirty="0" smtClean="0">
              <a:latin typeface="Times New Roman" pitchFamily="18" charset="0"/>
              <a:ea typeface="楷体_GB2312" pitchFamily="49" charset="-122"/>
              <a:cs typeface="Times New Roman" pitchFamily="18" charset="0"/>
            </a:endParaRPr>
          </a:p>
          <a:p>
            <a:pPr algn="just">
              <a:buClr>
                <a:srgbClr val="FF0000"/>
              </a:buClr>
              <a:buFont typeface="Wingdings" pitchFamily="2" charset="2"/>
              <a:buChar char="Ø"/>
            </a:pPr>
            <a:r>
              <a:rPr lang="zh-CN" altLang="en-US" dirty="0" smtClean="0">
                <a:latin typeface="Times New Roman" pitchFamily="18" charset="0"/>
                <a:ea typeface="楷体_GB2312" pitchFamily="49" charset="-122"/>
                <a:cs typeface="Times New Roman" pitchFamily="18" charset="0"/>
              </a:rPr>
              <a:t>股转系统（新三板），有</a:t>
            </a:r>
            <a:r>
              <a:rPr lang="en-US" altLang="zh-CN" dirty="0" smtClean="0">
                <a:latin typeface="Times New Roman" pitchFamily="18" charset="0"/>
                <a:ea typeface="楷体_GB2312" pitchFamily="49" charset="-122"/>
                <a:cs typeface="Times New Roman" pitchFamily="18" charset="0"/>
              </a:rPr>
              <a:t>681</a:t>
            </a:r>
            <a:r>
              <a:rPr lang="zh-CN" altLang="en-US" dirty="0" smtClean="0">
                <a:latin typeface="Times New Roman" pitchFamily="18" charset="0"/>
                <a:ea typeface="楷体_GB2312" pitchFamily="49" charset="-122"/>
                <a:cs typeface="Times New Roman" pitchFamily="18" charset="0"/>
              </a:rPr>
              <a:t>家企业。</a:t>
            </a:r>
            <a:endParaRPr lang="en-US" altLang="zh-CN" dirty="0" smtClean="0">
              <a:latin typeface="Times New Roman" pitchFamily="18" charset="0"/>
              <a:ea typeface="楷体_GB2312" pitchFamily="49" charset="-122"/>
              <a:cs typeface="Times New Roman" pitchFamily="18" charset="0"/>
            </a:endParaRPr>
          </a:p>
          <a:p>
            <a:pPr algn="just">
              <a:buClr>
                <a:srgbClr val="FF0000"/>
              </a:buClr>
              <a:buFont typeface="Wingdings" pitchFamily="2" charset="2"/>
              <a:buChar char="Ø"/>
            </a:pPr>
            <a:endParaRPr lang="zh-CN" altLang="en-US" dirty="0"/>
          </a:p>
        </p:txBody>
      </p:sp>
      <p:sp>
        <p:nvSpPr>
          <p:cNvPr id="6" name="TextBox 5"/>
          <p:cNvSpPr txBox="1"/>
          <p:nvPr/>
        </p:nvSpPr>
        <p:spPr>
          <a:xfrm>
            <a:off x="179512" y="6211669"/>
            <a:ext cx="7622600" cy="646331"/>
          </a:xfrm>
          <a:prstGeom prst="rect">
            <a:avLst/>
          </a:prstGeom>
          <a:noFill/>
        </p:spPr>
        <p:txBody>
          <a:bodyPr wrap="none" rtlCol="0">
            <a:spAutoFit/>
          </a:bodyPr>
          <a:lstStyle/>
          <a:p>
            <a:r>
              <a:rPr lang="zh-CN" altLang="en-US" dirty="0" smtClean="0"/>
              <a:t>资料来源：钱康宁等（</a:t>
            </a:r>
            <a:r>
              <a:rPr lang="en-US" altLang="zh-CN" dirty="0" smtClean="0"/>
              <a:t>2014</a:t>
            </a:r>
            <a:r>
              <a:rPr lang="zh-CN" altLang="en-US" dirty="0" smtClean="0"/>
              <a:t>）：区域性场外市场基础制度与发展措施研究</a:t>
            </a:r>
            <a:endParaRPr lang="en-US" altLang="zh-CN" dirty="0" smtClean="0"/>
          </a:p>
          <a:p>
            <a:r>
              <a:rPr lang="zh-CN" altLang="en-US" dirty="0" smtClean="0"/>
              <a:t>：重心下移，构建高效四板市场，申万研究报告</a:t>
            </a:r>
            <a:r>
              <a:rPr lang="en-US" altLang="zh-CN" dirty="0" smtClean="0"/>
              <a:t>2014</a:t>
            </a:r>
            <a:r>
              <a:rPr lang="zh-CN" altLang="en-US" dirty="0" smtClean="0"/>
              <a:t>年</a:t>
            </a:r>
            <a:r>
              <a:rPr lang="en-US" altLang="zh-CN" dirty="0" smtClean="0"/>
              <a:t>7</a:t>
            </a:r>
            <a:r>
              <a:rPr lang="zh-CN" altLang="en-US" dirty="0" smtClean="0"/>
              <a:t>月</a:t>
            </a:r>
            <a:r>
              <a:rPr lang="en-US" altLang="zh-CN" dirty="0" smtClean="0"/>
              <a:t>14</a:t>
            </a:r>
            <a:r>
              <a:rPr lang="zh-CN" altLang="en-US" dirty="0" smtClean="0"/>
              <a:t>日</a:t>
            </a:r>
            <a:endParaRPr lang="zh-CN" altLang="en-US" dirty="0"/>
          </a:p>
        </p:txBody>
      </p:sp>
      <p:sp>
        <p:nvSpPr>
          <p:cNvPr id="2" name="TextBox 1"/>
          <p:cNvSpPr txBox="1"/>
          <p:nvPr/>
        </p:nvSpPr>
        <p:spPr>
          <a:xfrm>
            <a:off x="251520" y="4797152"/>
            <a:ext cx="1915909" cy="646331"/>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类比中国的</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985,211</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”学校</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nvPr>
        </p:nvGraphicFramePr>
        <p:xfrm>
          <a:off x="457200" y="1142984"/>
          <a:ext cx="8543956" cy="5214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a:spLocks noGrp="1"/>
          </p:cNvSpPr>
          <p:nvPr>
            <p:ph type="title"/>
          </p:nvPr>
        </p:nvSpPr>
        <p:spPr/>
        <p:txBody>
          <a:bodyPr/>
          <a:lstStyle/>
          <a:p>
            <a:r>
              <a:rPr lang="zh-CN" altLang="en-US" dirty="0" smtClean="0">
                <a:latin typeface="隶书" pitchFamily="49" charset="-122"/>
                <a:ea typeface="隶书" pitchFamily="49" charset="-122"/>
              </a:rPr>
              <a:t>三、资本市场的投资分析</a:t>
            </a:r>
            <a:endParaRPr lang="zh-CN" alt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052736"/>
            <a:ext cx="8908705" cy="4525963"/>
          </a:xfrm>
        </p:spPr>
        <p:txBody>
          <a:bodyPr/>
          <a:lstStyle/>
          <a:p>
            <a:pPr lvl="1">
              <a:buClr>
                <a:srgbClr val="FF0000"/>
              </a:buClr>
              <a:buFont typeface="Wingdings" pitchFamily="2" charset="2"/>
              <a:buChar char="Ø"/>
            </a:pPr>
            <a:r>
              <a:rPr lang="zh-CN" altLang="en-US" dirty="0" smtClean="0">
                <a:latin typeface="Times New Roman" pitchFamily="18" charset="0"/>
                <a:ea typeface="楷体_GB2312" pitchFamily="49" charset="-122"/>
                <a:cs typeface="Times New Roman" pitchFamily="18" charset="0"/>
              </a:rPr>
              <a:t>基本面分析建立在贴现现金流模型（</a:t>
            </a:r>
            <a:r>
              <a:rPr lang="en-US" altLang="zh-CN" dirty="0" smtClean="0">
                <a:latin typeface="Times New Roman" pitchFamily="18" charset="0"/>
                <a:ea typeface="楷体_GB2312" pitchFamily="49" charset="-122"/>
                <a:cs typeface="Times New Roman" pitchFamily="18" charset="0"/>
              </a:rPr>
              <a:t>DCF</a:t>
            </a:r>
            <a:r>
              <a:rPr lang="zh-CN" altLang="en-US" dirty="0" smtClean="0">
                <a:latin typeface="Times New Roman" pitchFamily="18" charset="0"/>
                <a:ea typeface="楷体_GB2312" pitchFamily="49" charset="-122"/>
                <a:cs typeface="Times New Roman" pitchFamily="18" charset="0"/>
              </a:rPr>
              <a:t>）基础上，是机构投资者常用的分析手段，是一种中长期投资方法。</a:t>
            </a:r>
            <a:endParaRPr lang="en-US" altLang="zh-CN" dirty="0" smtClean="0">
              <a:latin typeface="Times New Roman" pitchFamily="18" charset="0"/>
              <a:ea typeface="楷体_GB2312" pitchFamily="49" charset="-122"/>
              <a:cs typeface="Times New Roman" pitchFamily="18" charset="0"/>
            </a:endParaRPr>
          </a:p>
          <a:p>
            <a:pPr lvl="1">
              <a:buClr>
                <a:srgbClr val="FF0000"/>
              </a:buClr>
              <a:buFont typeface="Wingdings" pitchFamily="2" charset="2"/>
              <a:buChar char="Ø"/>
            </a:pPr>
            <a:r>
              <a:rPr lang="zh-CN" altLang="en-US" dirty="0" smtClean="0">
                <a:latin typeface="楷体_GB2312" pitchFamily="49" charset="-122"/>
                <a:ea typeface="楷体_GB2312" pitchFamily="49" charset="-122"/>
              </a:rPr>
              <a:t>宏观经济周期性运行与证券行市</a:t>
            </a:r>
            <a:endParaRPr lang="en-US" altLang="zh-CN"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周期同步性：证券市场周期与经济周期较为一致，从实践看，证券市场走势比经济周期的提前量约为</a:t>
            </a:r>
            <a:r>
              <a:rPr lang="en-US" altLang="zh-CN" dirty="0" smtClean="0">
                <a:latin typeface="Times New Roman" pitchFamily="18" charset="0"/>
                <a:ea typeface="楷体_GB2312" pitchFamily="49" charset="-122"/>
                <a:cs typeface="Times New Roman" pitchFamily="18" charset="0"/>
              </a:rPr>
              <a:t>1</a:t>
            </a:r>
            <a:r>
              <a:rPr lang="zh-CN" altLang="en-US" dirty="0" smtClean="0">
                <a:latin typeface="Times New Roman" pitchFamily="18" charset="0"/>
                <a:ea typeface="楷体_GB2312" pitchFamily="49" charset="-122"/>
                <a:cs typeface="Times New Roman" pitchFamily="18" charset="0"/>
              </a:rPr>
              <a:t>个月到半年。</a:t>
            </a:r>
            <a:endParaRPr lang="en-US" altLang="zh-CN" dirty="0" smtClean="0">
              <a:latin typeface="Times New Roman" pitchFamily="18" charset="0"/>
              <a:ea typeface="楷体_GB2312" pitchFamily="49" charset="-122"/>
              <a:cs typeface="Times New Roman" pitchFamily="18" charset="0"/>
            </a:endParaRPr>
          </a:p>
          <a:p>
            <a:pPr lvl="3">
              <a:buClr>
                <a:srgbClr val="FF0000"/>
              </a:buClr>
              <a:buFont typeface="Arial" pitchFamily="34" charset="0"/>
              <a:buChar char="•"/>
            </a:pPr>
            <a:r>
              <a:rPr lang="zh-CN" altLang="en-US" sz="2200" dirty="0" smtClean="0">
                <a:latin typeface="Times New Roman" pitchFamily="18" charset="0"/>
                <a:ea typeface="楷体_GB2312" pitchFamily="49" charset="-122"/>
                <a:cs typeface="Times New Roman" pitchFamily="18" charset="0"/>
              </a:rPr>
              <a:t>经济周期规律更加明确、经济变量之间的逻辑关系，更加稳固。通过对经济周期的测度乃至预测，可以较好地预测证券市场周期。</a:t>
            </a:r>
            <a:endParaRPr lang="en-US" altLang="zh-CN" sz="2200" dirty="0" smtClean="0">
              <a:latin typeface="Times New Roman" pitchFamily="18" charset="0"/>
              <a:ea typeface="楷体_GB2312" pitchFamily="49" charset="-122"/>
              <a:cs typeface="Times New Roman" pitchFamily="18" charset="0"/>
            </a:endParaRPr>
          </a:p>
          <a:p>
            <a:pPr lvl="2">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宏观经济周期影响企业的盈利（</a:t>
            </a:r>
            <a:r>
              <a:rPr lang="en-US" altLang="zh-CN" dirty="0" smtClean="0">
                <a:latin typeface="Times New Roman" pitchFamily="18" charset="0"/>
                <a:ea typeface="楷体_GB2312" pitchFamily="49" charset="-122"/>
                <a:cs typeface="Times New Roman" pitchFamily="18" charset="0"/>
              </a:rPr>
              <a:t>DCF</a:t>
            </a:r>
            <a:r>
              <a:rPr lang="zh-CN" altLang="en-US" dirty="0" smtClean="0">
                <a:latin typeface="Times New Roman" pitchFamily="18" charset="0"/>
                <a:ea typeface="楷体_GB2312" pitchFamily="49" charset="-122"/>
                <a:cs typeface="Times New Roman" pitchFamily="18" charset="0"/>
              </a:rPr>
              <a:t>的分子）</a:t>
            </a:r>
            <a:endParaRPr lang="en-US" altLang="zh-CN" dirty="0" smtClean="0">
              <a:latin typeface="Times New Roman" pitchFamily="18" charset="0"/>
              <a:ea typeface="楷体_GB2312" pitchFamily="49" charset="-122"/>
              <a:cs typeface="Times New Roman" pitchFamily="18" charset="0"/>
            </a:endParaRPr>
          </a:p>
          <a:p>
            <a:pPr lvl="3">
              <a:buClr>
                <a:srgbClr val="FF0000"/>
              </a:buClr>
              <a:buFont typeface="Arial" pitchFamily="34" charset="0"/>
              <a:buChar char="•"/>
            </a:pPr>
            <a:r>
              <a:rPr lang="zh-CN" altLang="en-US" sz="2200" dirty="0" smtClean="0">
                <a:latin typeface="Times New Roman" pitchFamily="18" charset="0"/>
                <a:ea typeface="楷体_GB2312" pitchFamily="49" charset="-122"/>
                <a:cs typeface="Times New Roman" pitchFamily="18" charset="0"/>
              </a:rPr>
              <a:t>经济高涨，企业盈利上升，股票价格倾向于上涨。</a:t>
            </a:r>
            <a:endParaRPr lang="en-US" altLang="zh-CN" sz="2200" dirty="0" smtClean="0">
              <a:latin typeface="Times New Roman" pitchFamily="18" charset="0"/>
              <a:ea typeface="楷体_GB2312" pitchFamily="49" charset="-122"/>
              <a:cs typeface="Times New Roman" pitchFamily="18" charset="0"/>
            </a:endParaRPr>
          </a:p>
          <a:p>
            <a:pPr lvl="3">
              <a:buClr>
                <a:srgbClr val="FF0000"/>
              </a:buClr>
              <a:buFont typeface="Arial" pitchFamily="34" charset="0"/>
              <a:buChar char="•"/>
            </a:pPr>
            <a:r>
              <a:rPr lang="zh-CN" altLang="en-US" sz="2200" dirty="0" smtClean="0">
                <a:latin typeface="Times New Roman" pitchFamily="18" charset="0"/>
                <a:ea typeface="楷体_GB2312" pitchFamily="49" charset="-122"/>
                <a:cs typeface="Times New Roman" pitchFamily="18" charset="0"/>
              </a:rPr>
              <a:t>解释了证券市场周期与经济周期的同步性。</a:t>
            </a:r>
            <a:endParaRPr lang="en-US" altLang="zh-CN" sz="2200" dirty="0" smtClean="0">
              <a:latin typeface="Times New Roman" pitchFamily="18" charset="0"/>
              <a:ea typeface="楷体_GB2312" pitchFamily="49" charset="-122"/>
              <a:cs typeface="Times New Roman" pitchFamily="18" charset="0"/>
            </a:endParaRPr>
          </a:p>
          <a:p>
            <a:pPr lvl="1">
              <a:buClr>
                <a:srgbClr val="FF0000"/>
              </a:buClr>
              <a:buNone/>
            </a:pPr>
            <a:endParaRPr lang="en-US" altLang="zh-CN" dirty="0" smtClean="0">
              <a:latin typeface="Times New Roman" pitchFamily="18" charset="0"/>
              <a:ea typeface="楷体_GB2312" pitchFamily="49" charset="-122"/>
              <a:cs typeface="Times New Roman" pitchFamily="18" charset="0"/>
            </a:endParaRPr>
          </a:p>
        </p:txBody>
      </p:sp>
      <p:sp>
        <p:nvSpPr>
          <p:cNvPr id="4" name="标题 1"/>
          <p:cNvSpPr>
            <a:spLocks noGrp="1"/>
          </p:cNvSpPr>
          <p:nvPr>
            <p:ph type="title"/>
          </p:nvPr>
        </p:nvSpPr>
        <p:spPr>
          <a:xfrm>
            <a:off x="0" y="0"/>
            <a:ext cx="8229600" cy="927100"/>
          </a:xfrm>
        </p:spPr>
        <p:txBody>
          <a:bodyPr/>
          <a:lstStyle/>
          <a:p>
            <a:r>
              <a:rPr lang="zh-CN" altLang="en-US" sz="3200" dirty="0" smtClean="0">
                <a:latin typeface="楷体_GB2312" pitchFamily="49" charset="-122"/>
                <a:ea typeface="楷体_GB2312" pitchFamily="49" charset="-122"/>
              </a:rPr>
              <a:t>（一）基本面分析</a:t>
            </a:r>
            <a:endParaRPr lang="zh-CN" altLang="en-US" sz="3200"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92696"/>
            <a:ext cx="9144000" cy="4525963"/>
          </a:xfrm>
        </p:spPr>
        <p:txBody>
          <a:bodyPr/>
          <a:lstStyle/>
          <a:p>
            <a:pPr lvl="1">
              <a:lnSpc>
                <a:spcPct val="150000"/>
              </a:lnSpc>
              <a:buClr>
                <a:srgbClr val="FF0000"/>
              </a:buClr>
              <a:buFont typeface="Wingdings" pitchFamily="2" charset="2"/>
              <a:buChar char="Ø"/>
            </a:pPr>
            <a:r>
              <a:rPr lang="zh-CN" altLang="en-US" dirty="0" smtClean="0">
                <a:latin typeface="楷体_GB2312" pitchFamily="49" charset="-122"/>
                <a:ea typeface="楷体_GB2312" pitchFamily="49" charset="-122"/>
              </a:rPr>
              <a:t>宏观经济政策与证券行市</a:t>
            </a:r>
            <a:endParaRPr lang="en-US" altLang="zh-CN" dirty="0" smtClean="0">
              <a:latin typeface="楷体_GB2312" pitchFamily="49" charset="-122"/>
              <a:ea typeface="楷体_GB2312" pitchFamily="49" charset="-122"/>
            </a:endParaRPr>
          </a:p>
          <a:p>
            <a:pPr lvl="2">
              <a:lnSpc>
                <a:spcPct val="150000"/>
              </a:lnSpc>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货币政策的调整会直接、迅速地影响证券市场</a:t>
            </a:r>
          </a:p>
          <a:p>
            <a:pPr lvl="4">
              <a:lnSpc>
                <a:spcPct val="150000"/>
              </a:lnSpc>
              <a:buClr>
                <a:srgbClr val="FF0000"/>
              </a:buClr>
              <a:buFont typeface="Arial" pitchFamily="34" charset="0"/>
              <a:buChar char="•"/>
            </a:pPr>
            <a:r>
              <a:rPr lang="zh-CN" altLang="en-US" sz="2200" dirty="0" smtClean="0">
                <a:latin typeface="Times New Roman" pitchFamily="18" charset="0"/>
                <a:ea typeface="楷体_GB2312" pitchFamily="49" charset="-122"/>
                <a:cs typeface="Times New Roman" pitchFamily="18" charset="0"/>
              </a:rPr>
              <a:t>当增加货币供应量时，一方面证券市场的资金增多，另一方面通货膨胀也使人们为了保值而购买证券，从而推动证券价格上扬。</a:t>
            </a:r>
            <a:endParaRPr lang="en-US" altLang="zh-CN" sz="2200" dirty="0" smtClean="0">
              <a:latin typeface="Times New Roman" pitchFamily="18" charset="0"/>
              <a:ea typeface="楷体_GB2312" pitchFamily="49" charset="-122"/>
              <a:cs typeface="Times New Roman" pitchFamily="18" charset="0"/>
            </a:endParaRPr>
          </a:p>
          <a:p>
            <a:pPr lvl="4">
              <a:lnSpc>
                <a:spcPct val="150000"/>
              </a:lnSpc>
              <a:buClr>
                <a:srgbClr val="FF0000"/>
              </a:buClr>
              <a:buFont typeface="Arial" pitchFamily="34" charset="0"/>
              <a:buChar char="•"/>
            </a:pPr>
            <a:r>
              <a:rPr lang="zh-CN" altLang="en-US" sz="2200" dirty="0" smtClean="0">
                <a:latin typeface="Times New Roman" pitchFamily="18" charset="0"/>
                <a:ea typeface="楷体_GB2312" pitchFamily="49" charset="-122"/>
                <a:cs typeface="Times New Roman" pitchFamily="18" charset="0"/>
              </a:rPr>
              <a:t>利率的调整通过决定证券投资的机会成本和影响上市公司的业绩来影响证券市场价格。</a:t>
            </a:r>
            <a:endParaRPr lang="en-US" altLang="zh-CN" sz="2200" dirty="0" smtClean="0">
              <a:latin typeface="Times New Roman" pitchFamily="18" charset="0"/>
              <a:ea typeface="楷体_GB2312" pitchFamily="49" charset="-122"/>
              <a:cs typeface="Times New Roman" pitchFamily="18" charset="0"/>
            </a:endParaRPr>
          </a:p>
          <a:p>
            <a:pPr lvl="4">
              <a:lnSpc>
                <a:spcPct val="150000"/>
              </a:lnSpc>
              <a:buClr>
                <a:srgbClr val="FF0000"/>
              </a:buClr>
              <a:buFont typeface="Arial" pitchFamily="34" charset="0"/>
              <a:buChar char="•"/>
            </a:pPr>
            <a:r>
              <a:rPr lang="zh-CN" altLang="en-US" sz="2200" dirty="0" smtClean="0">
                <a:latin typeface="Times New Roman" pitchFamily="18" charset="0"/>
                <a:ea typeface="楷体_GB2312" pitchFamily="49" charset="-122"/>
                <a:cs typeface="Times New Roman" pitchFamily="18" charset="0"/>
              </a:rPr>
              <a:t>中央银行在公开市场上买进证券时，对证券的有效需求增加，促进证券价格上涨；反之则引起证券价格下跌。</a:t>
            </a:r>
          </a:p>
        </p:txBody>
      </p:sp>
      <p:sp>
        <p:nvSpPr>
          <p:cNvPr id="4" name="标题 1"/>
          <p:cNvSpPr>
            <a:spLocks noGrp="1"/>
          </p:cNvSpPr>
          <p:nvPr>
            <p:ph type="title"/>
          </p:nvPr>
        </p:nvSpPr>
        <p:spPr>
          <a:xfrm>
            <a:off x="0" y="0"/>
            <a:ext cx="8229600" cy="927100"/>
          </a:xfrm>
        </p:spPr>
        <p:txBody>
          <a:bodyPr/>
          <a:lstStyle/>
          <a:p>
            <a:r>
              <a:rPr lang="zh-CN" altLang="en-US" sz="3200" dirty="0" smtClean="0">
                <a:latin typeface="楷体_GB2312" pitchFamily="49" charset="-122"/>
                <a:ea typeface="楷体_GB2312" pitchFamily="49" charset="-122"/>
              </a:rPr>
              <a:t>（一）基本面分析</a:t>
            </a:r>
            <a:endParaRPr lang="zh-CN" altLang="en-US" sz="3200"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92696"/>
            <a:ext cx="9144000" cy="4525963"/>
          </a:xfrm>
        </p:spPr>
        <p:txBody>
          <a:bodyPr/>
          <a:lstStyle/>
          <a:p>
            <a:pPr lvl="2">
              <a:lnSpc>
                <a:spcPct val="150000"/>
              </a:lnSpc>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财政政策的调整对证券市场具有持久但较缓慢的影响</a:t>
            </a:r>
            <a:endParaRPr lang="en-US" altLang="zh-CN" dirty="0" smtClean="0">
              <a:latin typeface="Times New Roman" pitchFamily="18" charset="0"/>
              <a:ea typeface="楷体_GB2312" pitchFamily="49" charset="-122"/>
              <a:cs typeface="Times New Roman" pitchFamily="18" charset="0"/>
            </a:endParaRPr>
          </a:p>
          <a:p>
            <a:pPr lvl="4">
              <a:lnSpc>
                <a:spcPct val="150000"/>
              </a:lnSpc>
              <a:buClr>
                <a:srgbClr val="FF0000"/>
              </a:buClr>
              <a:buFont typeface="Arial" pitchFamily="34" charset="0"/>
              <a:buChar char="•"/>
            </a:pPr>
            <a:r>
              <a:rPr lang="zh-CN" altLang="en-US" sz="2200" dirty="0" smtClean="0">
                <a:latin typeface="Times New Roman" pitchFamily="18" charset="0"/>
                <a:ea typeface="楷体_GB2312" pitchFamily="49" charset="-122"/>
                <a:cs typeface="Times New Roman" pitchFamily="18" charset="0"/>
              </a:rPr>
              <a:t>实行扩张性财政政策，可增加总需求，使公司业绩上升，经营风险下降，从而使证券市场价格上涨。</a:t>
            </a:r>
            <a:endParaRPr lang="en-US" altLang="zh-CN" sz="2200" dirty="0" smtClean="0">
              <a:latin typeface="Times New Roman" pitchFamily="18" charset="0"/>
              <a:ea typeface="楷体_GB2312" pitchFamily="49" charset="-122"/>
              <a:cs typeface="Times New Roman" pitchFamily="18" charset="0"/>
            </a:endParaRPr>
          </a:p>
          <a:p>
            <a:pPr lvl="4">
              <a:lnSpc>
                <a:spcPct val="150000"/>
              </a:lnSpc>
              <a:buClr>
                <a:srgbClr val="FF0000"/>
              </a:buClr>
              <a:buFont typeface="Arial" pitchFamily="34" charset="0"/>
              <a:buChar char="•"/>
            </a:pPr>
            <a:r>
              <a:rPr lang="zh-CN" altLang="en-US" sz="2200" dirty="0" smtClean="0">
                <a:latin typeface="Times New Roman" pitchFamily="18" charset="0"/>
                <a:ea typeface="楷体_GB2312" pitchFamily="49" charset="-122"/>
                <a:cs typeface="Times New Roman" pitchFamily="18" charset="0"/>
              </a:rPr>
              <a:t>扩大政府购买水平，增加政府在道路、桥梁、港口等</a:t>
            </a:r>
            <a:r>
              <a:rPr lang="zh-CN" altLang="en-US" sz="2200" b="1" dirty="0" smtClean="0">
                <a:solidFill>
                  <a:srgbClr val="7030A0"/>
                </a:solidFill>
                <a:latin typeface="Times New Roman" pitchFamily="18" charset="0"/>
                <a:ea typeface="楷体_GB2312" pitchFamily="49" charset="-122"/>
                <a:cs typeface="Times New Roman" pitchFamily="18" charset="0"/>
              </a:rPr>
              <a:t>非竞争性领域的投资</a:t>
            </a:r>
            <a:r>
              <a:rPr lang="zh-CN" altLang="en-US" sz="2200" dirty="0" smtClean="0">
                <a:latin typeface="Times New Roman" pitchFamily="18" charset="0"/>
                <a:ea typeface="楷体_GB2312" pitchFamily="49" charset="-122"/>
                <a:cs typeface="Times New Roman" pitchFamily="18" charset="0"/>
              </a:rPr>
              <a:t>，可直接增加公司利润，</a:t>
            </a:r>
            <a:r>
              <a:rPr lang="zh-CN" altLang="en-US" sz="2200" b="1" dirty="0" smtClean="0">
                <a:solidFill>
                  <a:srgbClr val="7030A0"/>
                </a:solidFill>
                <a:latin typeface="Times New Roman" pitchFamily="18" charset="0"/>
                <a:ea typeface="楷体_GB2312" pitchFamily="49" charset="-122"/>
                <a:cs typeface="Times New Roman" pitchFamily="18" charset="0"/>
              </a:rPr>
              <a:t>居民收入水平得到提高</a:t>
            </a:r>
            <a:r>
              <a:rPr lang="zh-CN" altLang="en-US" sz="2200" dirty="0" smtClean="0">
                <a:latin typeface="Times New Roman" pitchFamily="18" charset="0"/>
                <a:ea typeface="楷体_GB2312" pitchFamily="49" charset="-122"/>
                <a:cs typeface="Times New Roman" pitchFamily="18" charset="0"/>
              </a:rPr>
              <a:t>，从而可促使证券价格上涨。</a:t>
            </a:r>
            <a:endParaRPr lang="en-US" altLang="zh-CN" sz="2200" dirty="0" smtClean="0">
              <a:latin typeface="Times New Roman" pitchFamily="18" charset="0"/>
              <a:ea typeface="楷体_GB2312" pitchFamily="49" charset="-122"/>
              <a:cs typeface="Times New Roman" pitchFamily="18" charset="0"/>
            </a:endParaRPr>
          </a:p>
          <a:p>
            <a:pPr lvl="4">
              <a:lnSpc>
                <a:spcPct val="150000"/>
              </a:lnSpc>
              <a:buClr>
                <a:srgbClr val="FF0000"/>
              </a:buClr>
              <a:buFont typeface="Arial" pitchFamily="34" charset="0"/>
              <a:buChar char="•"/>
            </a:pPr>
            <a:r>
              <a:rPr lang="zh-CN" altLang="en-US" sz="2200" dirty="0" smtClean="0">
                <a:latin typeface="Times New Roman" pitchFamily="18" charset="0"/>
                <a:ea typeface="楷体_GB2312" pitchFamily="49" charset="-122"/>
                <a:cs typeface="Times New Roman" pitchFamily="18" charset="0"/>
              </a:rPr>
              <a:t>提高政府转移支付水平，会使一部分人的收入水平得到提高，也间接地促进了公司利润的增长，有助于证券价格的上涨</a:t>
            </a:r>
            <a:endParaRPr lang="en-US" altLang="zh-CN" sz="2200" dirty="0" smtClean="0">
              <a:latin typeface="Times New Roman" pitchFamily="18" charset="0"/>
              <a:ea typeface="楷体_GB2312" pitchFamily="49" charset="-122"/>
              <a:cs typeface="Times New Roman" pitchFamily="18" charset="0"/>
            </a:endParaRPr>
          </a:p>
          <a:p>
            <a:pPr lvl="4">
              <a:lnSpc>
                <a:spcPct val="150000"/>
              </a:lnSpc>
              <a:buClr>
                <a:srgbClr val="FF0000"/>
              </a:buClr>
              <a:buFont typeface="Arial" pitchFamily="34" charset="0"/>
              <a:buChar char="•"/>
            </a:pPr>
            <a:r>
              <a:rPr lang="zh-CN" altLang="en-US" sz="2200" dirty="0" smtClean="0">
                <a:latin typeface="Times New Roman" pitchFamily="18" charset="0"/>
                <a:ea typeface="楷体_GB2312" pitchFamily="49" charset="-122"/>
                <a:cs typeface="Times New Roman" pitchFamily="18" charset="0"/>
              </a:rPr>
              <a:t>税率的提高将抑制证券价格的上涨，而税率的降低或税收的减免将有助于证券价格的上涨。</a:t>
            </a:r>
          </a:p>
        </p:txBody>
      </p:sp>
      <p:sp>
        <p:nvSpPr>
          <p:cNvPr id="4" name="标题 1"/>
          <p:cNvSpPr>
            <a:spLocks noGrp="1"/>
          </p:cNvSpPr>
          <p:nvPr>
            <p:ph type="title"/>
          </p:nvPr>
        </p:nvSpPr>
        <p:spPr>
          <a:xfrm>
            <a:off x="0" y="0"/>
            <a:ext cx="8229600" cy="927100"/>
          </a:xfrm>
        </p:spPr>
        <p:txBody>
          <a:bodyPr/>
          <a:lstStyle/>
          <a:p>
            <a:r>
              <a:rPr lang="zh-CN" altLang="en-US" sz="3200" dirty="0" smtClean="0">
                <a:latin typeface="楷体_GB2312" pitchFamily="49" charset="-122"/>
                <a:ea typeface="楷体_GB2312" pitchFamily="49" charset="-122"/>
              </a:rPr>
              <a:t>（一）基本面分析</a:t>
            </a:r>
            <a:endParaRPr lang="zh-CN" altLang="en-US" sz="3200"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92696"/>
            <a:ext cx="9144000" cy="4525963"/>
          </a:xfrm>
        </p:spPr>
        <p:txBody>
          <a:bodyPr/>
          <a:lstStyle/>
          <a:p>
            <a:pPr lvl="2">
              <a:lnSpc>
                <a:spcPct val="150000"/>
              </a:lnSpc>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汇率政策的调整从结构上影响证券市场价格</a:t>
            </a:r>
          </a:p>
          <a:p>
            <a:pPr lvl="4">
              <a:lnSpc>
                <a:spcPct val="150000"/>
              </a:lnSpc>
              <a:buClr>
                <a:srgbClr val="FF0000"/>
              </a:buClr>
              <a:buFont typeface="Arial" pitchFamily="34" charset="0"/>
              <a:buChar char="•"/>
            </a:pPr>
            <a:r>
              <a:rPr lang="zh-CN" altLang="en-US" sz="2200" dirty="0" smtClean="0">
                <a:latin typeface="Times New Roman" pitchFamily="18" charset="0"/>
                <a:ea typeface="楷体_GB2312" pitchFamily="49" charset="-122"/>
                <a:cs typeface="Times New Roman" pitchFamily="18" charset="0"/>
              </a:rPr>
              <a:t>本币汇率贬值，本国产品的竞争力增强，出口型企业将受益，此类公司的证券价格就可能上涨；</a:t>
            </a:r>
            <a:endParaRPr lang="en-US" altLang="zh-CN" sz="2200" dirty="0" smtClean="0">
              <a:latin typeface="Times New Roman" pitchFamily="18" charset="0"/>
              <a:ea typeface="楷体_GB2312" pitchFamily="49" charset="-122"/>
              <a:cs typeface="Times New Roman" pitchFamily="18" charset="0"/>
            </a:endParaRPr>
          </a:p>
          <a:p>
            <a:pPr lvl="4">
              <a:lnSpc>
                <a:spcPct val="150000"/>
              </a:lnSpc>
              <a:buClr>
                <a:srgbClr val="FF0000"/>
              </a:buClr>
              <a:buFont typeface="Arial" pitchFamily="34" charset="0"/>
              <a:buChar char="•"/>
            </a:pPr>
            <a:r>
              <a:rPr lang="zh-CN" altLang="en-US" sz="2200" dirty="0" smtClean="0">
                <a:latin typeface="Times New Roman" pitchFamily="18" charset="0"/>
                <a:ea typeface="楷体_GB2312" pitchFamily="49" charset="-122"/>
                <a:cs typeface="Times New Roman" pitchFamily="18" charset="0"/>
              </a:rPr>
              <a:t>本币汇率贬值，将导致短期投机套利性资本流出本国，使本国的证券市场资金供给减少，证券需求下降，价格下跌。</a:t>
            </a:r>
          </a:p>
          <a:p>
            <a:pPr lvl="4">
              <a:lnSpc>
                <a:spcPct val="150000"/>
              </a:lnSpc>
              <a:buClr>
                <a:srgbClr val="FF0000"/>
              </a:buClr>
              <a:buFont typeface="Arial" pitchFamily="34" charset="0"/>
              <a:buChar char="•"/>
            </a:pPr>
            <a:endParaRPr lang="zh-CN" altLang="en-US" sz="2200" dirty="0" smtClean="0">
              <a:latin typeface="Times New Roman" pitchFamily="18" charset="0"/>
              <a:ea typeface="楷体_GB2312" pitchFamily="49" charset="-122"/>
              <a:cs typeface="Times New Roman" pitchFamily="18" charset="0"/>
            </a:endParaRPr>
          </a:p>
        </p:txBody>
      </p:sp>
      <p:sp>
        <p:nvSpPr>
          <p:cNvPr id="4" name="标题 1"/>
          <p:cNvSpPr>
            <a:spLocks noGrp="1"/>
          </p:cNvSpPr>
          <p:nvPr>
            <p:ph type="title"/>
          </p:nvPr>
        </p:nvSpPr>
        <p:spPr>
          <a:xfrm>
            <a:off x="0" y="0"/>
            <a:ext cx="8229600" cy="927100"/>
          </a:xfrm>
        </p:spPr>
        <p:txBody>
          <a:bodyPr/>
          <a:lstStyle/>
          <a:p>
            <a:r>
              <a:rPr lang="zh-CN" altLang="en-US" sz="3200" dirty="0" smtClean="0">
                <a:latin typeface="楷体_GB2312" pitchFamily="49" charset="-122"/>
                <a:ea typeface="楷体_GB2312" pitchFamily="49" charset="-122"/>
              </a:rPr>
              <a:t>（一）基本面分析</a:t>
            </a:r>
            <a:endParaRPr lang="zh-CN" altLang="en-US" sz="3200"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20688"/>
            <a:ext cx="9036496" cy="4525963"/>
          </a:xfrm>
        </p:spPr>
        <p:txBody>
          <a:bodyPr/>
          <a:lstStyle/>
          <a:p>
            <a:pPr marL="0" indent="0">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Times New Roman" pitchFamily="18" charset="0"/>
                <a:ea typeface="楷体_GB2312" pitchFamily="49" charset="-122"/>
                <a:cs typeface="Times New Roman" pitchFamily="18" charset="0"/>
              </a:rPr>
              <a:t>金融市场上的</a:t>
            </a:r>
            <a:r>
              <a:rPr lang="zh-CN" altLang="en-US" sz="2800" b="1" u="sng" dirty="0" smtClean="0">
                <a:latin typeface="Times New Roman" pitchFamily="18" charset="0"/>
                <a:ea typeface="楷体_GB2312" pitchFamily="49" charset="-122"/>
                <a:cs typeface="Times New Roman" pitchFamily="18" charset="0"/>
              </a:rPr>
              <a:t>资金供给者</a:t>
            </a:r>
            <a:r>
              <a:rPr lang="zh-CN" altLang="en-US" sz="2800" dirty="0" smtClean="0">
                <a:latin typeface="Times New Roman" pitchFamily="18" charset="0"/>
                <a:ea typeface="楷体_GB2312" pitchFamily="49" charset="-122"/>
                <a:cs typeface="Times New Roman" pitchFamily="18" charset="0"/>
              </a:rPr>
              <a:t>通过购买并持有各种金融工具拥有相应金额的债权或所有权，</a:t>
            </a:r>
            <a:r>
              <a:rPr lang="zh-CN" altLang="en-US" sz="2800" b="1" u="sng" dirty="0" smtClean="0">
                <a:latin typeface="Times New Roman" pitchFamily="18" charset="0"/>
                <a:ea typeface="楷体_GB2312" pitchFamily="49" charset="-122"/>
                <a:cs typeface="Times New Roman" pitchFamily="18" charset="0"/>
              </a:rPr>
              <a:t>资金需求者</a:t>
            </a:r>
            <a:r>
              <a:rPr lang="zh-CN" altLang="en-US" sz="2800" dirty="0" smtClean="0">
                <a:latin typeface="Times New Roman" pitchFamily="18" charset="0"/>
                <a:ea typeface="楷体_GB2312" pitchFamily="49" charset="-122"/>
                <a:cs typeface="Times New Roman" pitchFamily="18" charset="0"/>
              </a:rPr>
              <a:t>通过发行或卖出各种金融工具承担着相应金额的债务或责任。</a:t>
            </a:r>
            <a:endParaRPr lang="en-US" altLang="zh-CN" sz="2800" dirty="0" smtClean="0">
              <a:latin typeface="Times New Roman" pitchFamily="18" charset="0"/>
              <a:ea typeface="楷体_GB2312" pitchFamily="49" charset="-122"/>
              <a:cs typeface="Times New Roman" pitchFamily="18" charset="0"/>
            </a:endParaRPr>
          </a:p>
          <a:p>
            <a:pPr marL="0" indent="0">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Times New Roman" pitchFamily="18" charset="0"/>
                <a:ea typeface="楷体_GB2312" pitchFamily="49" charset="-122"/>
                <a:cs typeface="Times New Roman" pitchFamily="18" charset="0"/>
              </a:rPr>
              <a:t>金融市场的发展不仅使投融资活动更为便利，而且</a:t>
            </a:r>
            <a:r>
              <a:rPr lang="zh-CN" altLang="en-US" sz="2800" b="1" u="sng" dirty="0" smtClean="0">
                <a:latin typeface="Times New Roman" pitchFamily="18" charset="0"/>
                <a:ea typeface="楷体_GB2312" pitchFamily="49" charset="-122"/>
                <a:cs typeface="Times New Roman" pitchFamily="18" charset="0"/>
              </a:rPr>
              <a:t>降低了金融交易的成本</a:t>
            </a:r>
            <a:r>
              <a:rPr lang="zh-CN" altLang="en-US" sz="2800" dirty="0" smtClean="0">
                <a:latin typeface="Times New Roman" pitchFamily="18" charset="0"/>
                <a:ea typeface="楷体_GB2312" pitchFamily="49" charset="-122"/>
                <a:cs typeface="Times New Roman" pitchFamily="18" charset="0"/>
              </a:rPr>
              <a:t>，进一步促进了投融资活动的活跃，满足了资金余缺双方的投融资需求。</a:t>
            </a:r>
          </a:p>
          <a:p>
            <a:pPr marL="0" indent="0">
              <a:lnSpc>
                <a:spcPct val="150000"/>
              </a:lnSpc>
              <a:buNone/>
            </a:pPr>
            <a:endParaRPr lang="zh-CN" altLang="en-US" sz="2800" dirty="0" smtClean="0">
              <a:latin typeface="Times New Roman" pitchFamily="18" charset="0"/>
              <a:ea typeface="楷体_GB2312" pitchFamily="49" charset="-122"/>
              <a:cs typeface="Times New Roman" pitchFamily="18" charset="0"/>
            </a:endParaRPr>
          </a:p>
          <a:p>
            <a:pPr marL="0" indent="0">
              <a:lnSpc>
                <a:spcPct val="150000"/>
              </a:lnSpc>
              <a:buNone/>
            </a:pPr>
            <a:endParaRPr lang="en-US" altLang="zh-CN" sz="2800" dirty="0" smtClean="0">
              <a:latin typeface="Times New Roman" pitchFamily="18" charset="0"/>
              <a:ea typeface="楷体_GB2312" pitchFamily="49" charset="-122"/>
              <a:cs typeface="Times New Roman" pitchFamily="18" charset="0"/>
            </a:endParaRPr>
          </a:p>
          <a:p>
            <a:pPr marL="800100" lvl="2" indent="0">
              <a:buClr>
                <a:srgbClr val="C00000"/>
              </a:buClr>
              <a:buFont typeface="Wingdings" pitchFamily="2" charset="2"/>
              <a:buChar char="Ø"/>
            </a:pPr>
            <a:endParaRPr lang="en-US" altLang="zh-CN" dirty="0" smtClean="0">
              <a:latin typeface="楷体" pitchFamily="49" charset="-122"/>
              <a:ea typeface="楷体"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0"/>
            <a:ext cx="8856984" cy="4525963"/>
          </a:xfrm>
        </p:spPr>
        <p:txBody>
          <a:bodyPr/>
          <a:lstStyle/>
          <a:p>
            <a:pPr>
              <a:buClr>
                <a:srgbClr val="FF0000"/>
              </a:buClr>
              <a:buFont typeface="Wingdings" pitchFamily="2" charset="2"/>
              <a:buChar char="Ø"/>
            </a:pPr>
            <a:r>
              <a:rPr lang="zh-CN" altLang="en-US" sz="2800" dirty="0" smtClean="0">
                <a:latin typeface="楷体_GB2312" pitchFamily="49" charset="-122"/>
                <a:ea typeface="楷体_GB2312" pitchFamily="49" charset="-122"/>
              </a:rPr>
              <a:t>产业生命周期与证券行市</a:t>
            </a:r>
            <a:endParaRPr lang="en-US" altLang="zh-CN" sz="28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400" dirty="0" smtClean="0">
                <a:latin typeface="楷体_GB2312" pitchFamily="49" charset="-122"/>
                <a:ea typeface="楷体_GB2312" pitchFamily="49" charset="-122"/>
              </a:rPr>
              <a:t>行业（产业）生命周期阶段不同，证券市场表现不同（行业生命周期理论）。</a:t>
            </a:r>
            <a:endParaRPr lang="en-US" altLang="zh-CN" sz="2400" dirty="0" smtClean="0">
              <a:latin typeface="楷体_GB2312" pitchFamily="49" charset="-122"/>
              <a:ea typeface="楷体_GB2312" pitchFamily="49" charset="-122"/>
            </a:endParaRPr>
          </a:p>
          <a:p>
            <a:pPr lvl="3">
              <a:buClr>
                <a:srgbClr val="FF0000"/>
              </a:buClr>
              <a:buFont typeface="Arial" pitchFamily="34" charset="0"/>
              <a:buChar char="•"/>
            </a:pPr>
            <a:r>
              <a:rPr lang="zh-CN" altLang="en-US" sz="1800" dirty="0" smtClean="0">
                <a:latin typeface="楷体_GB2312" pitchFamily="49" charset="-122"/>
                <a:ea typeface="楷体_GB2312" pitchFamily="49" charset="-122"/>
              </a:rPr>
              <a:t>初创期行业，证券价格大幅波动（风险极大）；</a:t>
            </a:r>
            <a:endParaRPr lang="en-US" altLang="zh-CN" sz="1800" dirty="0" smtClean="0">
              <a:latin typeface="楷体_GB2312" pitchFamily="49" charset="-122"/>
              <a:ea typeface="楷体_GB2312" pitchFamily="49" charset="-122"/>
            </a:endParaRPr>
          </a:p>
          <a:p>
            <a:pPr lvl="3">
              <a:buClr>
                <a:srgbClr val="FF0000"/>
              </a:buClr>
              <a:buFont typeface="Arial" pitchFamily="34" charset="0"/>
              <a:buChar char="•"/>
            </a:pPr>
            <a:r>
              <a:rPr lang="zh-CN" altLang="en-US" sz="1800" dirty="0" smtClean="0">
                <a:latin typeface="楷体_GB2312" pitchFamily="49" charset="-122"/>
                <a:ea typeface="楷体_GB2312" pitchFamily="49" charset="-122"/>
              </a:rPr>
              <a:t>成长期行业，证券价格呈现开速上扬（风险较大）</a:t>
            </a:r>
            <a:endParaRPr lang="en-US" altLang="zh-CN" sz="1800" dirty="0" smtClean="0">
              <a:latin typeface="楷体_GB2312" pitchFamily="49" charset="-122"/>
              <a:ea typeface="楷体_GB2312" pitchFamily="49" charset="-122"/>
            </a:endParaRPr>
          </a:p>
          <a:p>
            <a:pPr lvl="3">
              <a:buClr>
                <a:srgbClr val="FF0000"/>
              </a:buClr>
              <a:buFont typeface="Arial" pitchFamily="34" charset="0"/>
              <a:buChar char="•"/>
            </a:pPr>
            <a:r>
              <a:rPr lang="zh-CN" altLang="en-US" sz="1800" dirty="0" smtClean="0">
                <a:latin typeface="楷体_GB2312" pitchFamily="49" charset="-122"/>
                <a:ea typeface="楷体_GB2312" pitchFamily="49" charset="-122"/>
              </a:rPr>
              <a:t>成熟期行业，证券价格稳步攀升，大涨大跌可能性不大（风险较小）</a:t>
            </a:r>
            <a:endParaRPr lang="en-US" altLang="zh-CN" sz="1800" dirty="0" smtClean="0">
              <a:latin typeface="楷体_GB2312" pitchFamily="49" charset="-122"/>
              <a:ea typeface="楷体_GB2312" pitchFamily="49" charset="-122"/>
            </a:endParaRPr>
          </a:p>
          <a:p>
            <a:pPr lvl="3">
              <a:buClr>
                <a:srgbClr val="FF0000"/>
              </a:buClr>
              <a:buFont typeface="Arial" pitchFamily="34" charset="0"/>
              <a:buChar char="•"/>
            </a:pPr>
            <a:r>
              <a:rPr lang="zh-CN" altLang="en-US" sz="1800" dirty="0" smtClean="0">
                <a:latin typeface="楷体_GB2312" pitchFamily="49" charset="-122"/>
                <a:ea typeface="楷体_GB2312" pitchFamily="49" charset="-122"/>
              </a:rPr>
              <a:t>衰退期行业，绩差、绩平股、垃圾股的摇篮（风险较大）。</a:t>
            </a:r>
          </a:p>
          <a:p>
            <a:pPr>
              <a:buNone/>
            </a:pPr>
            <a:endParaRPr lang="en-US" altLang="zh-CN" b="1" dirty="0" smtClean="0">
              <a:latin typeface="楷体_GB2312" pitchFamily="49" charset="-122"/>
              <a:ea typeface="楷体_GB2312" pitchFamily="49" charset="-122"/>
            </a:endParaRPr>
          </a:p>
          <a:p>
            <a:pPr>
              <a:buNone/>
            </a:pPr>
            <a:endParaRPr lang="zh-CN" altLang="en-US" dirty="0"/>
          </a:p>
        </p:txBody>
      </p:sp>
      <p:pic>
        <p:nvPicPr>
          <p:cNvPr id="432129" name="Picture 1"/>
          <p:cNvPicPr>
            <a:picLocks noChangeAspect="1" noChangeArrowheads="1"/>
          </p:cNvPicPr>
          <p:nvPr/>
        </p:nvPicPr>
        <p:blipFill>
          <a:blip r:embed="rId2" cstate="print"/>
          <a:srcRect/>
          <a:stretch>
            <a:fillRect/>
          </a:stretch>
        </p:blipFill>
        <p:spPr bwMode="auto">
          <a:xfrm>
            <a:off x="179512" y="2711450"/>
            <a:ext cx="8964488" cy="41465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9474" name="Picture 2"/>
          <p:cNvPicPr>
            <a:picLocks noChangeAspect="1" noChangeArrowheads="1"/>
          </p:cNvPicPr>
          <p:nvPr/>
        </p:nvPicPr>
        <p:blipFill>
          <a:blip r:embed="rId2" cstate="print"/>
          <a:srcRect/>
          <a:stretch>
            <a:fillRect/>
          </a:stretch>
        </p:blipFill>
        <p:spPr bwMode="auto">
          <a:xfrm>
            <a:off x="-1" y="1182805"/>
            <a:ext cx="9077507" cy="5276850"/>
          </a:xfrm>
          <a:prstGeom prst="rect">
            <a:avLst/>
          </a:prstGeom>
          <a:noFill/>
          <a:ln w="9525">
            <a:noFill/>
            <a:miter lim="800000"/>
            <a:headEnd/>
            <a:tailEnd/>
          </a:ln>
        </p:spPr>
      </p:pic>
      <p:sp>
        <p:nvSpPr>
          <p:cNvPr id="5" name="TextBox 4"/>
          <p:cNvSpPr txBox="1"/>
          <p:nvPr/>
        </p:nvSpPr>
        <p:spPr>
          <a:xfrm>
            <a:off x="7234951" y="6488668"/>
            <a:ext cx="1842556" cy="369332"/>
          </a:xfrm>
          <a:prstGeom prst="rect">
            <a:avLst/>
          </a:prstGeom>
          <a:noFill/>
        </p:spPr>
        <p:txBody>
          <a:bodyPr wrap="none" rtlCol="0">
            <a:spAutoFit/>
          </a:bodyPr>
          <a:lstStyle/>
          <a:p>
            <a:r>
              <a:rPr lang="zh-CN" altLang="en-US" dirty="0" smtClean="0">
                <a:latin typeface="Times New Roman" pitchFamily="18" charset="0"/>
                <a:ea typeface="楷体_GB2312" pitchFamily="49" charset="-122"/>
                <a:cs typeface="Times New Roman" pitchFamily="18" charset="0"/>
              </a:rPr>
              <a:t>数据来源：</a:t>
            </a:r>
            <a:r>
              <a:rPr lang="en-US" altLang="zh-CN" dirty="0" smtClean="0">
                <a:latin typeface="Times New Roman" pitchFamily="18" charset="0"/>
                <a:ea typeface="楷体_GB2312" pitchFamily="49" charset="-122"/>
                <a:cs typeface="Times New Roman" pitchFamily="18" charset="0"/>
              </a:rPr>
              <a:t>Wind</a:t>
            </a:r>
            <a:endParaRPr lang="zh-CN" altLang="en-US" dirty="0">
              <a:latin typeface="Times New Roman" pitchFamily="18" charset="0"/>
              <a:ea typeface="楷体_GB2312" pitchFamily="49" charset="-122"/>
              <a:cs typeface="Times New Roman" pitchFamily="18" charset="0"/>
            </a:endParaRPr>
          </a:p>
        </p:txBody>
      </p:sp>
      <p:sp>
        <p:nvSpPr>
          <p:cNvPr id="2" name="TextBox 1"/>
          <p:cNvSpPr txBox="1"/>
          <p:nvPr/>
        </p:nvSpPr>
        <p:spPr>
          <a:xfrm>
            <a:off x="649367" y="260648"/>
            <a:ext cx="8494633" cy="830997"/>
          </a:xfrm>
          <a:prstGeom prst="rect">
            <a:avLst/>
          </a:prstGeom>
          <a:noFill/>
        </p:spPr>
        <p:txBody>
          <a:bodyPr wrap="none" rtlCol="0">
            <a:spAutoFit/>
          </a:bodyPr>
          <a:lstStyle/>
          <a:p>
            <a:pPr marL="285750" indent="-285750">
              <a:buClr>
                <a:srgbClr val="FF0000"/>
              </a:buClr>
              <a:buFont typeface="Wingdings" pitchFamily="2" charset="2"/>
              <a:buChar char="ü"/>
            </a:pPr>
            <a:r>
              <a:rPr lang="zh-CN" altLang="en-US" sz="2400" dirty="0" smtClean="0">
                <a:latin typeface="楷体_GB2312" panose="02010609030101010101" pitchFamily="49" charset="-122"/>
                <a:ea typeface="楷体_GB2312" panose="02010609030101010101" pitchFamily="49" charset="-122"/>
              </a:rPr>
              <a:t>行业分析的另一个维度是分析行业的上游以及下游。上游</a:t>
            </a:r>
            <a:endParaRPr lang="en-US" altLang="zh-CN" sz="2400" dirty="0" smtClean="0">
              <a:latin typeface="楷体_GB2312" panose="02010609030101010101" pitchFamily="49" charset="-122"/>
              <a:ea typeface="楷体_GB2312" panose="02010609030101010101" pitchFamily="49" charset="-122"/>
            </a:endParaRPr>
          </a:p>
          <a:p>
            <a:pPr>
              <a:buClr>
                <a:srgbClr val="FF0000"/>
              </a:buClr>
            </a:pPr>
            <a:r>
              <a:rPr lang="zh-CN" altLang="en-US" sz="2400" dirty="0" smtClean="0">
                <a:latin typeface="楷体_GB2312" panose="02010609030101010101" pitchFamily="49" charset="-122"/>
                <a:ea typeface="楷体_GB2312" panose="02010609030101010101" pitchFamily="49" charset="-122"/>
              </a:rPr>
              <a:t>行业决定</a:t>
            </a:r>
            <a:r>
              <a:rPr lang="zh-CN" altLang="en-US" sz="2400" dirty="0">
                <a:latin typeface="楷体_GB2312" panose="02010609030101010101" pitchFamily="49" charset="-122"/>
                <a:ea typeface="楷体_GB2312" panose="02010609030101010101" pitchFamily="49" charset="-122"/>
              </a:rPr>
              <a:t>本</a:t>
            </a:r>
            <a:r>
              <a:rPr lang="zh-CN" altLang="en-US" sz="2400" dirty="0" smtClean="0">
                <a:latin typeface="楷体_GB2312" panose="02010609030101010101" pitchFamily="49" charset="-122"/>
                <a:ea typeface="楷体_GB2312" panose="02010609030101010101" pitchFamily="49" charset="-122"/>
              </a:rPr>
              <a:t>行业的供给成本，下游行业决定本行业的需求。</a:t>
            </a:r>
            <a:endParaRPr lang="zh-CN" altLang="en-US" sz="2400" dirty="0">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0498" name="Picture 2"/>
          <p:cNvPicPr>
            <a:picLocks noChangeAspect="1" noChangeArrowheads="1"/>
          </p:cNvPicPr>
          <p:nvPr/>
        </p:nvPicPr>
        <p:blipFill>
          <a:blip r:embed="rId2" cstate="print"/>
          <a:srcRect/>
          <a:stretch>
            <a:fillRect/>
          </a:stretch>
        </p:blipFill>
        <p:spPr bwMode="auto">
          <a:xfrm>
            <a:off x="0" y="1124744"/>
            <a:ext cx="9144000" cy="3744416"/>
          </a:xfrm>
          <a:prstGeom prst="rect">
            <a:avLst/>
          </a:prstGeom>
          <a:noFill/>
          <a:ln w="9525">
            <a:noFill/>
            <a:miter lim="800000"/>
            <a:headEnd/>
            <a:tailEnd/>
          </a:ln>
        </p:spPr>
      </p:pic>
      <p:sp>
        <p:nvSpPr>
          <p:cNvPr id="5" name="TextBox 4"/>
          <p:cNvSpPr txBox="1"/>
          <p:nvPr/>
        </p:nvSpPr>
        <p:spPr>
          <a:xfrm>
            <a:off x="7234951" y="6488668"/>
            <a:ext cx="1842556" cy="369332"/>
          </a:xfrm>
          <a:prstGeom prst="rect">
            <a:avLst/>
          </a:prstGeom>
          <a:noFill/>
        </p:spPr>
        <p:txBody>
          <a:bodyPr wrap="none" rtlCol="0">
            <a:spAutoFit/>
          </a:bodyPr>
          <a:lstStyle/>
          <a:p>
            <a:r>
              <a:rPr lang="zh-CN" altLang="en-US" dirty="0" smtClean="0">
                <a:latin typeface="Times New Roman" pitchFamily="18" charset="0"/>
                <a:ea typeface="楷体_GB2312" pitchFamily="49" charset="-122"/>
                <a:cs typeface="Times New Roman" pitchFamily="18" charset="0"/>
              </a:rPr>
              <a:t>数据来源：</a:t>
            </a:r>
            <a:r>
              <a:rPr lang="en-US" altLang="zh-CN" dirty="0" smtClean="0">
                <a:latin typeface="Times New Roman" pitchFamily="18" charset="0"/>
                <a:ea typeface="楷体_GB2312" pitchFamily="49" charset="-122"/>
                <a:cs typeface="Times New Roman" pitchFamily="18" charset="0"/>
              </a:rPr>
              <a:t>Wind</a:t>
            </a:r>
            <a:endParaRPr lang="zh-CN" altLang="en-US" dirty="0">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0" y="0"/>
          <a:ext cx="9001156"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0" y="4581128"/>
            <a:ext cx="4572000" cy="1477328"/>
          </a:xfrm>
          <a:prstGeom prst="rect">
            <a:avLst/>
          </a:prstGeom>
          <a:noFill/>
        </p:spPr>
        <p:txBody>
          <a:bodyPr wrap="square" rtlCol="0">
            <a:spAutoFit/>
          </a:bodyPr>
          <a:lstStyle/>
          <a:p>
            <a:pPr>
              <a:buClr>
                <a:srgbClr val="FF0000"/>
              </a:buClr>
              <a:buFont typeface="Wingdings" pitchFamily="2" charset="2"/>
              <a:buChar char="Ø"/>
            </a:pPr>
            <a:r>
              <a:rPr lang="zh-CN" altLang="en-US" b="1" dirty="0" smtClean="0">
                <a:latin typeface="楷体_GB2312" pitchFamily="49" charset="-122"/>
                <a:ea typeface="楷体_GB2312" pitchFamily="49" charset="-122"/>
              </a:rPr>
              <a:t>宏观分析一般招经济学博士，需要强大的经济学基础和逻辑；</a:t>
            </a:r>
            <a:endParaRPr lang="en-US" altLang="zh-CN" b="1" dirty="0" smtClean="0">
              <a:latin typeface="楷体_GB2312" pitchFamily="49" charset="-122"/>
              <a:ea typeface="楷体_GB2312" pitchFamily="49" charset="-122"/>
            </a:endParaRPr>
          </a:p>
          <a:p>
            <a:pPr>
              <a:buClr>
                <a:srgbClr val="FF0000"/>
              </a:buClr>
              <a:buFont typeface="Wingdings" pitchFamily="2" charset="2"/>
              <a:buChar char="Ø"/>
            </a:pPr>
            <a:r>
              <a:rPr lang="zh-CN" altLang="en-US" b="1" dirty="0" smtClean="0">
                <a:latin typeface="楷体_GB2312" pitchFamily="49" charset="-122"/>
                <a:ea typeface="楷体_GB2312" pitchFamily="49" charset="-122"/>
              </a:rPr>
              <a:t>行业分析和公司分析一般招理工科硕士</a:t>
            </a:r>
            <a:endParaRPr lang="en-US" altLang="zh-CN" b="1" dirty="0" smtClean="0">
              <a:latin typeface="楷体_GB2312" pitchFamily="49" charset="-122"/>
              <a:ea typeface="楷体_GB2312" pitchFamily="49" charset="-122"/>
            </a:endParaRPr>
          </a:p>
          <a:p>
            <a:r>
              <a:rPr lang="zh-CN" altLang="en-US" b="1" dirty="0" smtClean="0">
                <a:latin typeface="楷体_GB2312" pitchFamily="49" charset="-122"/>
                <a:ea typeface="楷体_GB2312" pitchFamily="49" charset="-122"/>
              </a:rPr>
              <a:t>，需要对行业的技术参数比较熟悉，熟悉</a:t>
            </a:r>
            <a:endParaRPr lang="en-US" altLang="zh-CN" b="1" dirty="0" smtClean="0">
              <a:latin typeface="楷体_GB2312" pitchFamily="49" charset="-122"/>
              <a:ea typeface="楷体_GB2312" pitchFamily="49" charset="-122"/>
            </a:endParaRPr>
          </a:p>
          <a:p>
            <a:r>
              <a:rPr lang="zh-CN" altLang="en-US" b="1" dirty="0" smtClean="0">
                <a:latin typeface="楷体_GB2312" pitchFamily="49" charset="-122"/>
                <a:ea typeface="楷体_GB2312" pitchFamily="49" charset="-122"/>
              </a:rPr>
              <a:t>企业的财务分析（对经济学要求较低）</a:t>
            </a:r>
            <a:endParaRPr lang="zh-CN" altLang="en-US" b="1"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0" y="692696"/>
            <a:ext cx="9144000" cy="4525963"/>
          </a:xfrm>
        </p:spPr>
        <p:txBody>
          <a:bodyPr/>
          <a:lstStyle/>
          <a:p>
            <a:pPr>
              <a:buClr>
                <a:srgbClr val="FF0000"/>
              </a:buClr>
              <a:buFont typeface="Wingdings" pitchFamily="2" charset="2"/>
              <a:buChar char="Ø"/>
            </a:pPr>
            <a:r>
              <a:rPr lang="zh-CN" altLang="en-US" sz="2800" dirty="0" smtClean="0">
                <a:latin typeface="楷体_GB2312" pitchFamily="49" charset="-122"/>
                <a:ea typeface="楷体_GB2312" pitchFamily="49" charset="-122"/>
              </a:rPr>
              <a:t>技术分析，主要利用市场交易数据并结合各种统计方法构造技术指标，以拟合证券价格的趋势，并将此价格趋势与证券价格比较，从而做出买卖决策。</a:t>
            </a:r>
            <a:endParaRPr lang="en-US" altLang="zh-CN" sz="28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000" dirty="0" smtClean="0">
                <a:latin typeface="楷体_GB2312" pitchFamily="49" charset="-122"/>
                <a:ea typeface="楷体_GB2312" pitchFamily="49" charset="-122"/>
              </a:rPr>
              <a:t>技术分析与正统的经济学不一致，适合短线操作</a:t>
            </a:r>
            <a:endParaRPr lang="en-US" altLang="zh-CN" sz="20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000" dirty="0" smtClean="0">
                <a:latin typeface="楷体_GB2312" pitchFamily="49" charset="-122"/>
                <a:ea typeface="楷体_GB2312" pitchFamily="49" charset="-122"/>
              </a:rPr>
              <a:t>技术分析更多地用于期货交易</a:t>
            </a:r>
            <a:endParaRPr lang="en-US" altLang="zh-CN" sz="20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技术分析的逻辑</a:t>
            </a:r>
            <a:endParaRPr lang="en-US" altLang="zh-CN" sz="28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000" dirty="0" smtClean="0">
                <a:latin typeface="楷体_GB2312" pitchFamily="49" charset="-122"/>
                <a:ea typeface="楷体_GB2312" pitchFamily="49" charset="-122"/>
              </a:rPr>
              <a:t>市场行为包含一切信息（分析交易信息就够了）</a:t>
            </a:r>
            <a:endParaRPr lang="en-US" altLang="zh-CN" sz="20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000" dirty="0" smtClean="0">
                <a:latin typeface="楷体_GB2312" pitchFamily="49" charset="-122"/>
                <a:ea typeface="楷体_GB2312" pitchFamily="49" charset="-122"/>
              </a:rPr>
              <a:t>价格沿趋势波动（可以用技术指标模拟趋势）</a:t>
            </a:r>
            <a:endParaRPr lang="en-US" altLang="zh-CN" sz="20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000" dirty="0" smtClean="0">
                <a:latin typeface="楷体_GB2312" pitchFamily="49" charset="-122"/>
                <a:ea typeface="楷体_GB2312" pitchFamily="49" charset="-122"/>
              </a:rPr>
              <a:t>历史会重复（基于历史的数据构造的技术指标可以预测未来）</a:t>
            </a:r>
            <a:endParaRPr lang="en-US" altLang="zh-CN" sz="2000" dirty="0" smtClean="0">
              <a:latin typeface="楷体_GB2312" pitchFamily="49" charset="-122"/>
              <a:ea typeface="楷体_GB2312" pitchFamily="49" charset="-122"/>
            </a:endParaRPr>
          </a:p>
          <a:p>
            <a:pPr>
              <a:buNone/>
            </a:pPr>
            <a:endParaRPr lang="en-US" altLang="zh-CN" sz="2800" b="1" dirty="0" smtClean="0">
              <a:solidFill>
                <a:srgbClr val="FF0000"/>
              </a:solidFill>
              <a:latin typeface="楷体_GB2312" pitchFamily="49" charset="-122"/>
              <a:ea typeface="楷体_GB2312" pitchFamily="49" charset="-122"/>
            </a:endParaRPr>
          </a:p>
          <a:p>
            <a:pPr>
              <a:buNone/>
            </a:pPr>
            <a:endParaRPr lang="en-US" altLang="zh-CN" b="1" dirty="0" smtClean="0">
              <a:solidFill>
                <a:srgbClr val="FF0000"/>
              </a:solidFill>
              <a:latin typeface="楷体_GB2312" pitchFamily="49" charset="-122"/>
              <a:ea typeface="楷体_GB2312" pitchFamily="49" charset="-122"/>
            </a:endParaRPr>
          </a:p>
          <a:p>
            <a:pPr>
              <a:buNone/>
            </a:pPr>
            <a:endParaRPr lang="zh-CN" altLang="en-US" dirty="0"/>
          </a:p>
        </p:txBody>
      </p:sp>
      <p:sp>
        <p:nvSpPr>
          <p:cNvPr id="7" name="标题 1"/>
          <p:cNvSpPr>
            <a:spLocks noGrp="1"/>
          </p:cNvSpPr>
          <p:nvPr>
            <p:ph type="title"/>
          </p:nvPr>
        </p:nvSpPr>
        <p:spPr>
          <a:xfrm>
            <a:off x="467544" y="0"/>
            <a:ext cx="8229600" cy="927100"/>
          </a:xfrm>
        </p:spPr>
        <p:txBody>
          <a:bodyPr/>
          <a:lstStyle/>
          <a:p>
            <a:pPr algn="ctr"/>
            <a:r>
              <a:rPr lang="zh-CN" altLang="en-US" sz="2800" dirty="0" smtClean="0">
                <a:latin typeface="楷体_GB2312" pitchFamily="49" charset="-122"/>
                <a:ea typeface="楷体_GB2312" pitchFamily="49" charset="-122"/>
              </a:rPr>
              <a:t>技术分析</a:t>
            </a:r>
            <a:endParaRPr lang="zh-CN" altLang="en-US" sz="2800"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8451" name="Picture 3"/>
          <p:cNvPicPr>
            <a:picLocks noChangeAspect="1" noChangeArrowheads="1"/>
          </p:cNvPicPr>
          <p:nvPr/>
        </p:nvPicPr>
        <p:blipFill>
          <a:blip r:embed="rId2" cstate="print"/>
          <a:srcRect/>
          <a:stretch>
            <a:fillRect/>
          </a:stretch>
        </p:blipFill>
        <p:spPr bwMode="auto">
          <a:xfrm>
            <a:off x="0" y="1028700"/>
            <a:ext cx="8964488" cy="5829300"/>
          </a:xfrm>
          <a:prstGeom prst="rect">
            <a:avLst/>
          </a:prstGeom>
          <a:noFill/>
          <a:ln w="9525">
            <a:noFill/>
            <a:miter lim="800000"/>
            <a:headEnd/>
            <a:tailEnd/>
          </a:ln>
        </p:spPr>
      </p:pic>
      <p:sp>
        <p:nvSpPr>
          <p:cNvPr id="6" name="标题 1"/>
          <p:cNvSpPr>
            <a:spLocks noGrp="1"/>
          </p:cNvSpPr>
          <p:nvPr>
            <p:ph type="title"/>
          </p:nvPr>
        </p:nvSpPr>
        <p:spPr>
          <a:xfrm>
            <a:off x="467544" y="0"/>
            <a:ext cx="8229600" cy="927100"/>
          </a:xfrm>
        </p:spPr>
        <p:txBody>
          <a:bodyPr/>
          <a:lstStyle/>
          <a:p>
            <a:pPr algn="ctr"/>
            <a:r>
              <a:rPr lang="zh-CN" altLang="en-US" sz="2800" dirty="0" smtClean="0">
                <a:latin typeface="楷体_GB2312" pitchFamily="49" charset="-122"/>
                <a:ea typeface="楷体_GB2312" pitchFamily="49" charset="-122"/>
              </a:rPr>
              <a:t>技术分析指标</a:t>
            </a:r>
            <a:endParaRPr lang="zh-CN" altLang="en-US" sz="28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bwMode="auto">
          <a:xfrm>
            <a:off x="395536" y="4437112"/>
            <a:ext cx="3744416"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 name="直接箭头连接符 6"/>
          <p:cNvCxnSpPr/>
          <p:nvPr/>
        </p:nvCxnSpPr>
        <p:spPr bwMode="auto">
          <a:xfrm flipV="1">
            <a:off x="683568" y="1196752"/>
            <a:ext cx="0" cy="432048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 name="任意多边形 7"/>
          <p:cNvSpPr/>
          <p:nvPr/>
        </p:nvSpPr>
        <p:spPr bwMode="auto">
          <a:xfrm>
            <a:off x="971600" y="1700808"/>
            <a:ext cx="3507129" cy="1830729"/>
          </a:xfrm>
          <a:custGeom>
            <a:avLst/>
            <a:gdLst>
              <a:gd name="connsiteX0" fmla="*/ 0 w 3507129"/>
              <a:gd name="connsiteY0" fmla="*/ 1331089 h 1830729"/>
              <a:gd name="connsiteX1" fmla="*/ 1516284 w 3507129"/>
              <a:gd name="connsiteY1" fmla="*/ 1608881 h 1830729"/>
              <a:gd name="connsiteX2" fmla="*/ 3507129 w 3507129"/>
              <a:gd name="connsiteY2" fmla="*/ 0 h 1830729"/>
            </a:gdLst>
            <a:ahLst/>
            <a:cxnLst>
              <a:cxn ang="0">
                <a:pos x="connsiteX0" y="connsiteY0"/>
              </a:cxn>
              <a:cxn ang="0">
                <a:pos x="connsiteX1" y="connsiteY1"/>
              </a:cxn>
              <a:cxn ang="0">
                <a:pos x="connsiteX2" y="connsiteY2"/>
              </a:cxn>
            </a:cxnLst>
            <a:rect l="l" t="t" r="r" b="b"/>
            <a:pathLst>
              <a:path w="3507129" h="1830729">
                <a:moveTo>
                  <a:pt x="0" y="1331089"/>
                </a:moveTo>
                <a:cubicBezTo>
                  <a:pt x="465881" y="1580909"/>
                  <a:pt x="931763" y="1830729"/>
                  <a:pt x="1516284" y="1608881"/>
                </a:cubicBezTo>
                <a:cubicBezTo>
                  <a:pt x="2100805" y="1387033"/>
                  <a:pt x="2803967" y="693516"/>
                  <a:pt x="3507129" y="0"/>
                </a:cubicBezTo>
              </a:path>
            </a:pathLst>
          </a:custGeom>
          <a:noFill/>
          <a:ln w="38100"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任意多边形 8"/>
          <p:cNvSpPr/>
          <p:nvPr/>
        </p:nvSpPr>
        <p:spPr bwMode="auto">
          <a:xfrm>
            <a:off x="1284790" y="1354238"/>
            <a:ext cx="2615878" cy="2936111"/>
          </a:xfrm>
          <a:custGeom>
            <a:avLst/>
            <a:gdLst>
              <a:gd name="connsiteX0" fmla="*/ 0 w 2615878"/>
              <a:gd name="connsiteY0" fmla="*/ 2858947 h 2936111"/>
              <a:gd name="connsiteX1" fmla="*/ 937549 w 2615878"/>
              <a:gd name="connsiteY1" fmla="*/ 2581154 h 2936111"/>
              <a:gd name="connsiteX2" fmla="*/ 2210764 w 2615878"/>
              <a:gd name="connsiteY2" fmla="*/ 729205 h 2936111"/>
              <a:gd name="connsiteX3" fmla="*/ 2615878 w 2615878"/>
              <a:gd name="connsiteY3" fmla="*/ 0 h 2936111"/>
            </a:gdLst>
            <a:ahLst/>
            <a:cxnLst>
              <a:cxn ang="0">
                <a:pos x="connsiteX0" y="connsiteY0"/>
              </a:cxn>
              <a:cxn ang="0">
                <a:pos x="connsiteX1" y="connsiteY1"/>
              </a:cxn>
              <a:cxn ang="0">
                <a:pos x="connsiteX2" y="connsiteY2"/>
              </a:cxn>
              <a:cxn ang="0">
                <a:pos x="connsiteX3" y="connsiteY3"/>
              </a:cxn>
            </a:cxnLst>
            <a:rect l="l" t="t" r="r" b="b"/>
            <a:pathLst>
              <a:path w="2615878" h="2936111">
                <a:moveTo>
                  <a:pt x="0" y="2858947"/>
                </a:moveTo>
                <a:cubicBezTo>
                  <a:pt x="284544" y="2897529"/>
                  <a:pt x="569088" y="2936111"/>
                  <a:pt x="937549" y="2581154"/>
                </a:cubicBezTo>
                <a:cubicBezTo>
                  <a:pt x="1306010" y="2226197"/>
                  <a:pt x="1931043" y="1159397"/>
                  <a:pt x="2210764" y="729205"/>
                </a:cubicBezTo>
                <a:cubicBezTo>
                  <a:pt x="2490485" y="299013"/>
                  <a:pt x="2553181" y="149506"/>
                  <a:pt x="2615878" y="0"/>
                </a:cubicBezTo>
              </a:path>
            </a:pathLst>
          </a:custGeom>
          <a:noFill/>
          <a:ln w="3810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0" name="TextBox 9"/>
          <p:cNvSpPr txBox="1"/>
          <p:nvPr/>
        </p:nvSpPr>
        <p:spPr>
          <a:xfrm>
            <a:off x="4211960" y="4221088"/>
            <a:ext cx="646331" cy="369332"/>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时间</a:t>
            </a:r>
            <a:endParaRPr lang="zh-CN" altLang="en-US" dirty="0">
              <a:latin typeface="楷体_GB2312" pitchFamily="49" charset="-122"/>
              <a:ea typeface="楷体_GB2312" pitchFamily="49" charset="-122"/>
            </a:endParaRPr>
          </a:p>
        </p:txBody>
      </p:sp>
      <p:sp>
        <p:nvSpPr>
          <p:cNvPr id="11" name="TextBox 10"/>
          <p:cNvSpPr txBox="1"/>
          <p:nvPr/>
        </p:nvSpPr>
        <p:spPr>
          <a:xfrm>
            <a:off x="395536" y="548680"/>
            <a:ext cx="646331" cy="646331"/>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股票</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价格</a:t>
            </a:r>
            <a:endParaRPr lang="zh-CN" altLang="en-US" dirty="0">
              <a:latin typeface="楷体_GB2312" pitchFamily="49" charset="-122"/>
              <a:ea typeface="楷体_GB2312" pitchFamily="49" charset="-122"/>
            </a:endParaRPr>
          </a:p>
        </p:txBody>
      </p:sp>
      <p:sp>
        <p:nvSpPr>
          <p:cNvPr id="12" name="TextBox 11"/>
          <p:cNvSpPr txBox="1"/>
          <p:nvPr/>
        </p:nvSpPr>
        <p:spPr>
          <a:xfrm>
            <a:off x="3419872" y="980728"/>
            <a:ext cx="1107996" cy="369332"/>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短期均线</a:t>
            </a:r>
            <a:endParaRPr lang="zh-CN" altLang="en-US" dirty="0">
              <a:latin typeface="楷体_GB2312" pitchFamily="49" charset="-122"/>
              <a:ea typeface="楷体_GB2312" pitchFamily="49" charset="-122"/>
            </a:endParaRPr>
          </a:p>
        </p:txBody>
      </p:sp>
      <p:sp>
        <p:nvSpPr>
          <p:cNvPr id="13" name="TextBox 12"/>
          <p:cNvSpPr txBox="1"/>
          <p:nvPr/>
        </p:nvSpPr>
        <p:spPr>
          <a:xfrm>
            <a:off x="3491880" y="2636912"/>
            <a:ext cx="1107996" cy="369332"/>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长期均线</a:t>
            </a:r>
            <a:endParaRPr lang="zh-CN" altLang="en-US" dirty="0">
              <a:latin typeface="楷体_GB2312" pitchFamily="49" charset="-122"/>
              <a:ea typeface="楷体_GB2312" pitchFamily="49" charset="-122"/>
            </a:endParaRPr>
          </a:p>
        </p:txBody>
      </p:sp>
      <p:sp>
        <p:nvSpPr>
          <p:cNvPr id="14" name="下箭头 13"/>
          <p:cNvSpPr/>
          <p:nvPr/>
        </p:nvSpPr>
        <p:spPr bwMode="auto">
          <a:xfrm>
            <a:off x="2699792" y="1916832"/>
            <a:ext cx="144016" cy="1152128"/>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2411760" y="1628800"/>
            <a:ext cx="877163" cy="369332"/>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买入点</a:t>
            </a:r>
            <a:endParaRPr lang="zh-CN" altLang="en-US" dirty="0">
              <a:latin typeface="楷体_GB2312" pitchFamily="49" charset="-122"/>
              <a:ea typeface="楷体_GB2312" pitchFamily="49" charset="-122"/>
            </a:endParaRPr>
          </a:p>
        </p:txBody>
      </p:sp>
      <p:sp>
        <p:nvSpPr>
          <p:cNvPr id="16" name="TextBox 15"/>
          <p:cNvSpPr txBox="1"/>
          <p:nvPr/>
        </p:nvSpPr>
        <p:spPr>
          <a:xfrm>
            <a:off x="251520" y="4509120"/>
            <a:ext cx="364202" cy="369332"/>
          </a:xfrm>
          <a:prstGeom prst="rect">
            <a:avLst/>
          </a:prstGeom>
          <a:noFill/>
        </p:spPr>
        <p:txBody>
          <a:bodyPr wrap="none" rtlCol="0">
            <a:spAutoFit/>
          </a:bodyPr>
          <a:lstStyle/>
          <a:p>
            <a:r>
              <a:rPr lang="en-US" altLang="zh-CN" i="1" dirty="0" smtClean="0">
                <a:latin typeface="Times New Roman" pitchFamily="18" charset="0"/>
                <a:cs typeface="Times New Roman" pitchFamily="18" charset="0"/>
              </a:rPr>
              <a:t>O</a:t>
            </a:r>
            <a:endParaRPr lang="zh-CN" altLang="en-US" i="1" dirty="0">
              <a:latin typeface="Times New Roman" pitchFamily="18" charset="0"/>
              <a:cs typeface="Times New Roman" pitchFamily="18" charset="0"/>
            </a:endParaRPr>
          </a:p>
        </p:txBody>
      </p:sp>
      <p:cxnSp>
        <p:nvCxnSpPr>
          <p:cNvPr id="17" name="直接箭头连接符 16"/>
          <p:cNvCxnSpPr/>
          <p:nvPr/>
        </p:nvCxnSpPr>
        <p:spPr bwMode="auto">
          <a:xfrm>
            <a:off x="4283968" y="4653136"/>
            <a:ext cx="3744416"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flipV="1">
            <a:off x="4572000" y="1412776"/>
            <a:ext cx="0" cy="432048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8100392" y="4437112"/>
            <a:ext cx="646331" cy="369332"/>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时间</a:t>
            </a:r>
            <a:endParaRPr lang="zh-CN" altLang="en-US" dirty="0">
              <a:latin typeface="楷体_GB2312" pitchFamily="49" charset="-122"/>
              <a:ea typeface="楷体_GB2312" pitchFamily="49" charset="-122"/>
            </a:endParaRPr>
          </a:p>
        </p:txBody>
      </p:sp>
      <p:sp>
        <p:nvSpPr>
          <p:cNvPr id="22" name="TextBox 21"/>
          <p:cNvSpPr txBox="1"/>
          <p:nvPr/>
        </p:nvSpPr>
        <p:spPr>
          <a:xfrm>
            <a:off x="4211960" y="620688"/>
            <a:ext cx="646331" cy="646331"/>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股票</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价格</a:t>
            </a:r>
            <a:endParaRPr lang="zh-CN" altLang="en-US" dirty="0">
              <a:latin typeface="楷体_GB2312" pitchFamily="49" charset="-122"/>
              <a:ea typeface="楷体_GB2312" pitchFamily="49" charset="-122"/>
            </a:endParaRPr>
          </a:p>
        </p:txBody>
      </p:sp>
      <p:sp>
        <p:nvSpPr>
          <p:cNvPr id="23" name="TextBox 22"/>
          <p:cNvSpPr txBox="1"/>
          <p:nvPr/>
        </p:nvSpPr>
        <p:spPr>
          <a:xfrm>
            <a:off x="6732240" y="4077072"/>
            <a:ext cx="1107996" cy="369332"/>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短期均线</a:t>
            </a:r>
            <a:endParaRPr lang="zh-CN" altLang="en-US" dirty="0">
              <a:latin typeface="楷体_GB2312" pitchFamily="49" charset="-122"/>
              <a:ea typeface="楷体_GB2312" pitchFamily="49" charset="-122"/>
            </a:endParaRPr>
          </a:p>
        </p:txBody>
      </p:sp>
      <p:sp>
        <p:nvSpPr>
          <p:cNvPr id="24" name="TextBox 23"/>
          <p:cNvSpPr txBox="1"/>
          <p:nvPr/>
        </p:nvSpPr>
        <p:spPr>
          <a:xfrm>
            <a:off x="7596336" y="3356992"/>
            <a:ext cx="1107996" cy="369332"/>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长期均线</a:t>
            </a:r>
            <a:endParaRPr lang="zh-CN" altLang="en-US" dirty="0">
              <a:latin typeface="楷体_GB2312" pitchFamily="49" charset="-122"/>
              <a:ea typeface="楷体_GB2312" pitchFamily="49" charset="-122"/>
            </a:endParaRPr>
          </a:p>
        </p:txBody>
      </p:sp>
      <p:sp>
        <p:nvSpPr>
          <p:cNvPr id="25" name="下箭头 24"/>
          <p:cNvSpPr/>
          <p:nvPr/>
        </p:nvSpPr>
        <p:spPr bwMode="auto">
          <a:xfrm flipV="1">
            <a:off x="5868144" y="2276872"/>
            <a:ext cx="144016" cy="1152128"/>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6" name="TextBox 25"/>
          <p:cNvSpPr txBox="1"/>
          <p:nvPr/>
        </p:nvSpPr>
        <p:spPr>
          <a:xfrm>
            <a:off x="5580112" y="3501008"/>
            <a:ext cx="877163" cy="369332"/>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卖出点</a:t>
            </a:r>
            <a:endParaRPr lang="zh-CN" altLang="en-US" dirty="0">
              <a:latin typeface="楷体_GB2312" pitchFamily="49" charset="-122"/>
              <a:ea typeface="楷体_GB2312" pitchFamily="49" charset="-122"/>
            </a:endParaRPr>
          </a:p>
        </p:txBody>
      </p:sp>
      <p:sp>
        <p:nvSpPr>
          <p:cNvPr id="27" name="TextBox 26"/>
          <p:cNvSpPr txBox="1"/>
          <p:nvPr/>
        </p:nvSpPr>
        <p:spPr>
          <a:xfrm>
            <a:off x="4139952" y="4725144"/>
            <a:ext cx="364202" cy="369332"/>
          </a:xfrm>
          <a:prstGeom prst="rect">
            <a:avLst/>
          </a:prstGeom>
          <a:noFill/>
        </p:spPr>
        <p:txBody>
          <a:bodyPr wrap="none" rtlCol="0">
            <a:spAutoFit/>
          </a:bodyPr>
          <a:lstStyle/>
          <a:p>
            <a:r>
              <a:rPr lang="en-US" altLang="zh-CN" i="1" dirty="0" smtClean="0">
                <a:latin typeface="Times New Roman" pitchFamily="18" charset="0"/>
                <a:cs typeface="Times New Roman" pitchFamily="18" charset="0"/>
              </a:rPr>
              <a:t>O</a:t>
            </a:r>
            <a:endParaRPr lang="zh-CN" altLang="en-US" i="1" dirty="0">
              <a:latin typeface="Times New Roman" pitchFamily="18" charset="0"/>
              <a:cs typeface="Times New Roman" pitchFamily="18" charset="0"/>
            </a:endParaRPr>
          </a:p>
        </p:txBody>
      </p:sp>
      <p:sp>
        <p:nvSpPr>
          <p:cNvPr id="29" name="任意多边形 28"/>
          <p:cNvSpPr/>
          <p:nvPr/>
        </p:nvSpPr>
        <p:spPr bwMode="auto">
          <a:xfrm>
            <a:off x="4716016" y="1988840"/>
            <a:ext cx="4248472" cy="2088232"/>
          </a:xfrm>
          <a:custGeom>
            <a:avLst/>
            <a:gdLst>
              <a:gd name="connsiteX0" fmla="*/ 0 w 3460830"/>
              <a:gd name="connsiteY0" fmla="*/ 1105382 h 2667965"/>
              <a:gd name="connsiteX1" fmla="*/ 960699 w 3460830"/>
              <a:gd name="connsiteY1" fmla="*/ 260430 h 2667965"/>
              <a:gd name="connsiteX2" fmla="*/ 3460830 w 3460830"/>
              <a:gd name="connsiteY2" fmla="*/ 2667965 h 2667965"/>
            </a:gdLst>
            <a:ahLst/>
            <a:cxnLst>
              <a:cxn ang="0">
                <a:pos x="connsiteX0" y="connsiteY0"/>
              </a:cxn>
              <a:cxn ang="0">
                <a:pos x="connsiteX1" y="connsiteY1"/>
              </a:cxn>
              <a:cxn ang="0">
                <a:pos x="connsiteX2" y="connsiteY2"/>
              </a:cxn>
            </a:cxnLst>
            <a:rect l="l" t="t" r="r" b="b"/>
            <a:pathLst>
              <a:path w="3460830" h="2667965">
                <a:moveTo>
                  <a:pt x="0" y="1105382"/>
                </a:moveTo>
                <a:cubicBezTo>
                  <a:pt x="191947" y="552691"/>
                  <a:pt x="383894" y="0"/>
                  <a:pt x="960699" y="260430"/>
                </a:cubicBezTo>
                <a:cubicBezTo>
                  <a:pt x="1537504" y="520860"/>
                  <a:pt x="2499167" y="1594412"/>
                  <a:pt x="3460830" y="2667965"/>
                </a:cubicBezTo>
              </a:path>
            </a:pathLst>
          </a:custGeom>
          <a:noFill/>
          <a:ln w="38100"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30" name="任意多边形 29"/>
          <p:cNvSpPr/>
          <p:nvPr/>
        </p:nvSpPr>
        <p:spPr bwMode="auto">
          <a:xfrm>
            <a:off x="4699322" y="1145894"/>
            <a:ext cx="2766349" cy="3136739"/>
          </a:xfrm>
          <a:custGeom>
            <a:avLst/>
            <a:gdLst>
              <a:gd name="connsiteX0" fmla="*/ 0 w 2766349"/>
              <a:gd name="connsiteY0" fmla="*/ 1134319 h 3136739"/>
              <a:gd name="connsiteX1" fmla="*/ 289367 w 2766349"/>
              <a:gd name="connsiteY1" fmla="*/ 104172 h 3136739"/>
              <a:gd name="connsiteX2" fmla="*/ 833377 w 2766349"/>
              <a:gd name="connsiteY2" fmla="*/ 509286 h 3136739"/>
              <a:gd name="connsiteX3" fmla="*/ 2766349 w 2766349"/>
              <a:gd name="connsiteY3" fmla="*/ 3136739 h 3136739"/>
            </a:gdLst>
            <a:ahLst/>
            <a:cxnLst>
              <a:cxn ang="0">
                <a:pos x="connsiteX0" y="connsiteY0"/>
              </a:cxn>
              <a:cxn ang="0">
                <a:pos x="connsiteX1" y="connsiteY1"/>
              </a:cxn>
              <a:cxn ang="0">
                <a:pos x="connsiteX2" y="connsiteY2"/>
              </a:cxn>
              <a:cxn ang="0">
                <a:pos x="connsiteX3" y="connsiteY3"/>
              </a:cxn>
            </a:cxnLst>
            <a:rect l="l" t="t" r="r" b="b"/>
            <a:pathLst>
              <a:path w="2766349" h="3136739">
                <a:moveTo>
                  <a:pt x="0" y="1134319"/>
                </a:moveTo>
                <a:cubicBezTo>
                  <a:pt x="75235" y="671331"/>
                  <a:pt x="150471" y="208344"/>
                  <a:pt x="289367" y="104172"/>
                </a:cubicBezTo>
                <a:cubicBezTo>
                  <a:pt x="428263" y="0"/>
                  <a:pt x="420547" y="3858"/>
                  <a:pt x="833377" y="509286"/>
                </a:cubicBezTo>
                <a:cubicBezTo>
                  <a:pt x="1246207" y="1014714"/>
                  <a:pt x="2006278" y="2075726"/>
                  <a:pt x="2766349" y="3136739"/>
                </a:cubicBezTo>
              </a:path>
            </a:pathLst>
          </a:custGeom>
          <a:noFill/>
          <a:ln w="38100" cap="flat" cmpd="sng" algn="ctr">
            <a:solidFill>
              <a:srgbClr val="FF0000"/>
            </a:solidFill>
            <a:prstDash val="lg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31" name="标题 1"/>
          <p:cNvSpPr>
            <a:spLocks noGrp="1"/>
          </p:cNvSpPr>
          <p:nvPr>
            <p:ph type="title"/>
          </p:nvPr>
        </p:nvSpPr>
        <p:spPr>
          <a:xfrm>
            <a:off x="467544" y="0"/>
            <a:ext cx="8229600" cy="927100"/>
          </a:xfrm>
        </p:spPr>
        <p:txBody>
          <a:bodyPr/>
          <a:lstStyle/>
          <a:p>
            <a:pPr algn="ctr"/>
            <a:r>
              <a:rPr lang="zh-CN" altLang="en-US" sz="2800" dirty="0" smtClean="0">
                <a:latin typeface="楷体_GB2312" pitchFamily="49" charset="-122"/>
                <a:ea typeface="楷体_GB2312" pitchFamily="49" charset="-122"/>
              </a:rPr>
              <a:t>均线分析</a:t>
            </a:r>
            <a:endParaRPr lang="zh-CN" altLang="en-US" sz="2800" dirty="0">
              <a:latin typeface="楷体_GB2312" pitchFamily="49" charset="-122"/>
              <a:ea typeface="楷体_GB2312" pitchFamily="49" charset="-122"/>
            </a:endParaRPr>
          </a:p>
        </p:txBody>
      </p:sp>
      <p:sp>
        <p:nvSpPr>
          <p:cNvPr id="2" name="TextBox 1"/>
          <p:cNvSpPr txBox="1"/>
          <p:nvPr/>
        </p:nvSpPr>
        <p:spPr>
          <a:xfrm>
            <a:off x="3311713" y="5733256"/>
            <a:ext cx="2339102" cy="461665"/>
          </a:xfrm>
          <a:prstGeom prst="rect">
            <a:avLst/>
          </a:prstGeom>
          <a:noFill/>
        </p:spPr>
        <p:txBody>
          <a:bodyPr wrap="none" rtlCol="0">
            <a:spAutoFit/>
          </a:bodyPr>
          <a:lstStyle/>
          <a:p>
            <a:r>
              <a:rPr lang="zh-CN" altLang="en-US" sz="2400" b="1" dirty="0" smtClean="0">
                <a:latin typeface="楷体_GB2312" panose="02010609030101010101" pitchFamily="49" charset="-122"/>
                <a:ea typeface="楷体_GB2312" panose="02010609030101010101" pitchFamily="49" charset="-122"/>
              </a:rPr>
              <a:t>支撑线与压力线</a:t>
            </a:r>
            <a:endParaRPr lang="zh-CN" altLang="en-US" sz="2400" b="1" dirty="0">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836712"/>
            <a:ext cx="8856984" cy="4525963"/>
          </a:xfrm>
        </p:spPr>
        <p:txBody>
          <a:bodyPr/>
          <a:lstStyle/>
          <a:p>
            <a:pPr marL="0" indent="0">
              <a:lnSpc>
                <a:spcPts val="4000"/>
              </a:lnSpc>
              <a:spcBef>
                <a:spcPts val="0"/>
              </a:spcBef>
              <a:buNone/>
              <a:defRPr/>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华文新魏" pitchFamily="2" charset="-122"/>
                <a:ea typeface="华文新魏" pitchFamily="2" charset="-122"/>
              </a:rPr>
              <a:t>资本市场国际化</a:t>
            </a:r>
            <a:r>
              <a:rPr lang="en-US" altLang="zh-CN" dirty="0" smtClean="0">
                <a:latin typeface="楷体" pitchFamily="49" charset="-122"/>
                <a:ea typeface="楷体_GB2312"/>
              </a:rPr>
              <a:t>:</a:t>
            </a:r>
            <a:r>
              <a:rPr lang="zh-CN" altLang="en-US" dirty="0" smtClean="0">
                <a:latin typeface="楷体" pitchFamily="49" charset="-122"/>
                <a:ea typeface="楷体_GB2312"/>
              </a:rPr>
              <a:t>指的是资本市场不断开放、允许符合市场规则要求的其他国家的融资者进入本国市场发行证券融资，允许外国投资者进入市场参与投资交易的过程。</a:t>
            </a:r>
            <a:endParaRPr lang="en-US" altLang="zh-CN" dirty="0" smtClean="0">
              <a:latin typeface="楷体" pitchFamily="49" charset="-122"/>
              <a:ea typeface="楷体_GB2312"/>
            </a:endParaRPr>
          </a:p>
          <a:p>
            <a:pPr marL="0" indent="0">
              <a:lnSpc>
                <a:spcPts val="4000"/>
              </a:lnSpc>
              <a:spcBef>
                <a:spcPts val="0"/>
              </a:spcBef>
              <a:buNone/>
              <a:defRPr/>
            </a:pPr>
            <a:r>
              <a:rPr lang="zh-CN" altLang="en-US" dirty="0" smtClean="0">
                <a:latin typeface="楷体" pitchFamily="49" charset="-122"/>
                <a:ea typeface="楷体_GB2312"/>
              </a:rPr>
              <a:t>   发达国家高度国际化的资本市场如：</a:t>
            </a:r>
            <a:endParaRPr lang="en-US" altLang="zh-CN" dirty="0" smtClean="0">
              <a:latin typeface="楷体" pitchFamily="49" charset="-122"/>
              <a:ea typeface="楷体_GB2312"/>
            </a:endParaRPr>
          </a:p>
          <a:p>
            <a:pPr marL="355600" indent="0">
              <a:lnSpc>
                <a:spcPts val="4000"/>
              </a:lnSpc>
              <a:spcBef>
                <a:spcPts val="0"/>
              </a:spcBef>
              <a:buNone/>
              <a:defRPr/>
            </a:pPr>
            <a:r>
              <a:rPr lang="en-US" altLang="zh-CN" sz="2400" dirty="0" smtClean="0">
                <a:solidFill>
                  <a:srgbClr val="FF0000"/>
                </a:solidFill>
                <a:latin typeface="华文新魏" pitchFamily="2" charset="-122"/>
                <a:ea typeface="华文新魏" pitchFamily="2" charset="-122"/>
              </a:rPr>
              <a:t>      ▲</a:t>
            </a:r>
            <a:r>
              <a:rPr lang="zh-CN" altLang="en-US" sz="2400" dirty="0" smtClean="0">
                <a:latin typeface="楷体" pitchFamily="49" charset="-122"/>
                <a:ea typeface="楷体_GB2312"/>
              </a:rPr>
              <a:t>美国的纽约证券交易所</a:t>
            </a:r>
            <a:endParaRPr lang="en-US" altLang="zh-CN" sz="2400" dirty="0" smtClean="0">
              <a:latin typeface="楷体" pitchFamily="49" charset="-122"/>
              <a:ea typeface="楷体_GB2312"/>
            </a:endParaRPr>
          </a:p>
          <a:p>
            <a:pPr marL="355600" indent="0">
              <a:lnSpc>
                <a:spcPts val="4000"/>
              </a:lnSpc>
              <a:spcBef>
                <a:spcPts val="0"/>
              </a:spcBef>
              <a:buNone/>
              <a:defRPr/>
            </a:pPr>
            <a:r>
              <a:rPr lang="en-US" altLang="zh-CN" sz="2400" dirty="0" smtClean="0">
                <a:solidFill>
                  <a:srgbClr val="FF0000"/>
                </a:solidFill>
                <a:latin typeface="华文新魏" pitchFamily="2" charset="-122"/>
                <a:ea typeface="华文新魏" pitchFamily="2" charset="-122"/>
              </a:rPr>
              <a:t>      ▲</a:t>
            </a:r>
            <a:r>
              <a:rPr lang="zh-CN" altLang="en-US" sz="2400" dirty="0" smtClean="0">
                <a:latin typeface="楷体" pitchFamily="49" charset="-122"/>
                <a:ea typeface="楷体_GB2312"/>
              </a:rPr>
              <a:t>英国的伦敦证券交易所</a:t>
            </a:r>
            <a:endParaRPr lang="en-US" altLang="zh-CN" sz="2400" dirty="0" smtClean="0">
              <a:latin typeface="楷体" pitchFamily="49" charset="-122"/>
              <a:ea typeface="楷体_GB2312"/>
            </a:endParaRPr>
          </a:p>
          <a:p>
            <a:pPr marL="355600" indent="0">
              <a:lnSpc>
                <a:spcPts val="4000"/>
              </a:lnSpc>
              <a:spcBef>
                <a:spcPts val="0"/>
              </a:spcBef>
              <a:buNone/>
              <a:defRPr/>
            </a:pPr>
            <a:r>
              <a:rPr lang="en-US" altLang="zh-CN" sz="2400" dirty="0" smtClean="0">
                <a:solidFill>
                  <a:srgbClr val="FF0000"/>
                </a:solidFill>
                <a:latin typeface="华文新魏" pitchFamily="2" charset="-122"/>
                <a:ea typeface="华文新魏" pitchFamily="2" charset="-122"/>
              </a:rPr>
              <a:t>      ▲</a:t>
            </a:r>
            <a:r>
              <a:rPr lang="zh-CN" altLang="en-US" sz="2400" dirty="0" smtClean="0">
                <a:latin typeface="楷体" pitchFamily="49" charset="-122"/>
                <a:ea typeface="楷体_GB2312"/>
              </a:rPr>
              <a:t>日本的东京证券交易所</a:t>
            </a:r>
            <a:endParaRPr lang="en-US" altLang="zh-CN" sz="2400" dirty="0" smtClean="0">
              <a:latin typeface="楷体" pitchFamily="49" charset="-122"/>
              <a:ea typeface="楷体_GB2312"/>
            </a:endParaRPr>
          </a:p>
          <a:p>
            <a:pPr marL="355600" indent="0">
              <a:lnSpc>
                <a:spcPts val="4000"/>
              </a:lnSpc>
              <a:spcBef>
                <a:spcPts val="0"/>
              </a:spcBef>
              <a:buNone/>
              <a:defRPr/>
            </a:pPr>
            <a:r>
              <a:rPr lang="en-US" altLang="zh-CN" sz="2400" dirty="0" smtClean="0">
                <a:solidFill>
                  <a:srgbClr val="FF0000"/>
                </a:solidFill>
                <a:latin typeface="华文新魏" pitchFamily="2" charset="-122"/>
                <a:ea typeface="华文新魏" pitchFamily="2" charset="-122"/>
              </a:rPr>
              <a:t>      ▲</a:t>
            </a:r>
            <a:r>
              <a:rPr lang="zh-CN" altLang="en-US" sz="2400" dirty="0" smtClean="0">
                <a:latin typeface="楷体" pitchFamily="49" charset="-122"/>
                <a:ea typeface="楷体_GB2312"/>
              </a:rPr>
              <a:t>新加坡证券交易所</a:t>
            </a:r>
            <a:endParaRPr lang="en-US" altLang="zh-CN" sz="2400" dirty="0" smtClean="0">
              <a:latin typeface="楷体" pitchFamily="49" charset="-122"/>
              <a:ea typeface="楷体_GB2312"/>
            </a:endParaRPr>
          </a:p>
          <a:p>
            <a:endParaRPr lang="zh-CN" altLang="en-US" dirty="0"/>
          </a:p>
        </p:txBody>
      </p:sp>
      <p:sp>
        <p:nvSpPr>
          <p:cNvPr id="4" name="标题 1"/>
          <p:cNvSpPr>
            <a:spLocks noGrp="1"/>
          </p:cNvSpPr>
          <p:nvPr>
            <p:ph type="title"/>
          </p:nvPr>
        </p:nvSpPr>
        <p:spPr>
          <a:xfrm>
            <a:off x="0" y="0"/>
            <a:ext cx="8229600" cy="927100"/>
          </a:xfrm>
        </p:spPr>
        <p:txBody>
          <a:bodyPr/>
          <a:lstStyle/>
          <a:p>
            <a:r>
              <a:rPr lang="zh-CN" altLang="en-US" dirty="0" smtClean="0">
                <a:latin typeface="隶书" pitchFamily="49" charset="-122"/>
                <a:ea typeface="隶书" pitchFamily="49" charset="-122"/>
              </a:rPr>
              <a:t>四、资本市场国际化</a:t>
            </a:r>
            <a:endParaRPr lang="zh-CN" altLang="en-US" dirty="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Rectangle 3"/>
          <p:cNvSpPr>
            <a:spLocks noGrp="1" noChangeArrowheads="1"/>
          </p:cNvSpPr>
          <p:nvPr>
            <p:ph type="body" idx="4294967295"/>
          </p:nvPr>
        </p:nvSpPr>
        <p:spPr>
          <a:xfrm>
            <a:off x="0" y="620688"/>
            <a:ext cx="9144000" cy="4000500"/>
          </a:xfrm>
        </p:spPr>
        <p:txBody>
          <a:bodyPr/>
          <a:lstStyle/>
          <a:p>
            <a:pPr marL="400050" lvl="1" indent="-41275">
              <a:buClr>
                <a:srgbClr val="FF0000"/>
              </a:buClr>
              <a:buFont typeface="Wingdings" pitchFamily="2" charset="2"/>
              <a:buChar char="Ø"/>
              <a:defRPr/>
            </a:pPr>
            <a:r>
              <a:rPr lang="en-US" altLang="zh-CN" sz="2400" dirty="0" smtClean="0">
                <a:latin typeface="Times New Roman" pitchFamily="18" charset="0"/>
                <a:ea typeface="楷体_GB2312" pitchFamily="49" charset="-122"/>
                <a:cs typeface="Times New Roman" pitchFamily="18" charset="0"/>
              </a:rPr>
              <a:t>B</a:t>
            </a:r>
            <a:r>
              <a:rPr lang="zh-CN" altLang="en-US" sz="2400" dirty="0" smtClean="0">
                <a:latin typeface="Times New Roman" pitchFamily="18" charset="0"/>
                <a:ea typeface="楷体_GB2312" pitchFamily="49" charset="-122"/>
                <a:cs typeface="Times New Roman" pitchFamily="18" charset="0"/>
              </a:rPr>
              <a:t>股：境内中资公司发行，由投资者以外币认购，在境内上市交易，以人民币计价的记名式普通股股票；</a:t>
            </a:r>
            <a:endParaRPr lang="en-US" altLang="zh-CN" sz="2400" dirty="0" smtClean="0">
              <a:latin typeface="Times New Roman" pitchFamily="18" charset="0"/>
              <a:ea typeface="楷体_GB2312" pitchFamily="49" charset="-122"/>
              <a:cs typeface="Times New Roman" pitchFamily="18" charset="0"/>
            </a:endParaRPr>
          </a:p>
          <a:p>
            <a:pPr marL="400050" lvl="1" indent="-41275">
              <a:buClr>
                <a:srgbClr val="FF0000"/>
              </a:buClr>
              <a:buFont typeface="Wingdings" pitchFamily="2" charset="2"/>
              <a:buChar char="Ø"/>
              <a:defRPr/>
            </a:pPr>
            <a:r>
              <a:rPr lang="en-US" altLang="zh-CN" sz="2600" dirty="0" smtClean="0">
                <a:latin typeface="Times New Roman" pitchFamily="18" charset="0"/>
                <a:ea typeface="楷体_GB2312" pitchFamily="49" charset="-122"/>
                <a:cs typeface="Times New Roman" pitchFamily="18" charset="0"/>
              </a:rPr>
              <a:t>H</a:t>
            </a:r>
            <a:r>
              <a:rPr lang="zh-CN" altLang="en-US" sz="2600" dirty="0" smtClean="0">
                <a:latin typeface="Times New Roman" pitchFamily="18" charset="0"/>
                <a:ea typeface="楷体_GB2312" pitchFamily="49" charset="-122"/>
                <a:cs typeface="Times New Roman" pitchFamily="18" charset="0"/>
              </a:rPr>
              <a:t>股：境内公司发行，由境外投资者以外币认购，在香港上市交易，以人民币计价的记名式普通股股票</a:t>
            </a:r>
            <a:endParaRPr lang="en-US" altLang="zh-CN" sz="2600" dirty="0" smtClean="0">
              <a:latin typeface="Times New Roman" pitchFamily="18" charset="0"/>
              <a:ea typeface="楷体_GB2312" pitchFamily="49" charset="-122"/>
              <a:cs typeface="Times New Roman" pitchFamily="18" charset="0"/>
            </a:endParaRPr>
          </a:p>
          <a:p>
            <a:pPr marL="400050" lvl="1" indent="-41275">
              <a:buClr>
                <a:srgbClr val="FF0000"/>
              </a:buClr>
              <a:buFont typeface="Wingdings" pitchFamily="2" charset="2"/>
              <a:buChar char="Ø"/>
              <a:defRPr/>
            </a:pPr>
            <a:r>
              <a:rPr lang="en-US" altLang="zh-CN" sz="2600" dirty="0" smtClean="0">
                <a:latin typeface="Times New Roman" pitchFamily="18" charset="0"/>
                <a:ea typeface="楷体_GB2312" pitchFamily="49" charset="-122"/>
                <a:cs typeface="Times New Roman" pitchFamily="18" charset="0"/>
              </a:rPr>
              <a:t>N</a:t>
            </a:r>
            <a:r>
              <a:rPr lang="zh-CN" altLang="en-US" sz="2600" dirty="0" smtClean="0">
                <a:latin typeface="Times New Roman" pitchFamily="18" charset="0"/>
                <a:ea typeface="楷体_GB2312" pitchFamily="49" charset="-122"/>
                <a:cs typeface="Times New Roman" pitchFamily="18" charset="0"/>
              </a:rPr>
              <a:t>股：公司注册地在境内，上市地则在美国</a:t>
            </a:r>
            <a:r>
              <a:rPr lang="en-US" altLang="zh-CN" sz="2600" dirty="0" smtClean="0">
                <a:latin typeface="Times New Roman" pitchFamily="18" charset="0"/>
                <a:ea typeface="楷体_GB2312" pitchFamily="49" charset="-122"/>
                <a:cs typeface="Times New Roman" pitchFamily="18" charset="0"/>
              </a:rPr>
              <a:t>New York</a:t>
            </a:r>
            <a:r>
              <a:rPr lang="zh-CN" altLang="en-US" sz="2600" dirty="0" smtClean="0">
                <a:latin typeface="Times New Roman" pitchFamily="18" charset="0"/>
                <a:ea typeface="楷体_GB2312" pitchFamily="49" charset="-122"/>
                <a:cs typeface="Times New Roman" pitchFamily="18" charset="0"/>
              </a:rPr>
              <a:t>的外资股。</a:t>
            </a:r>
            <a:endParaRPr lang="en-US" altLang="zh-CN" sz="2600" dirty="0" smtClean="0">
              <a:latin typeface="Times New Roman" pitchFamily="18" charset="0"/>
              <a:ea typeface="楷体_GB2312" pitchFamily="49" charset="-122"/>
              <a:cs typeface="Times New Roman" pitchFamily="18" charset="0"/>
            </a:endParaRPr>
          </a:p>
          <a:p>
            <a:pPr marL="400050" lvl="1" indent="-41275">
              <a:buClr>
                <a:srgbClr val="FF0000"/>
              </a:buClr>
              <a:buFont typeface="Wingdings" pitchFamily="2" charset="2"/>
              <a:buChar char="Ø"/>
              <a:defRPr/>
            </a:pPr>
            <a:r>
              <a:rPr lang="en-US" altLang="zh-CN" sz="2400" dirty="0" smtClean="0">
                <a:latin typeface="Times New Roman" pitchFamily="18" charset="0"/>
                <a:ea typeface="楷体_GB2312" pitchFamily="49" charset="-122"/>
                <a:cs typeface="Times New Roman" pitchFamily="18" charset="0"/>
              </a:rPr>
              <a:t>QDII(Qualified Domestic Institutional Investor)</a:t>
            </a:r>
            <a:r>
              <a:rPr lang="zh-CN" altLang="en-US" sz="2400" dirty="0" smtClean="0">
                <a:latin typeface="Times New Roman" pitchFamily="18" charset="0"/>
                <a:ea typeface="楷体_GB2312" pitchFamily="49" charset="-122"/>
                <a:cs typeface="Times New Roman" pitchFamily="18" charset="0"/>
              </a:rPr>
              <a:t>，合格境内机构投资者，是指境内机构投资境外资本市场的股票、债券等有价证券投资业务的一项制度安排。</a:t>
            </a:r>
          </a:p>
          <a:p>
            <a:pPr marL="400050" lvl="1" indent="-41275">
              <a:buClr>
                <a:srgbClr val="FF0000"/>
              </a:buClr>
              <a:buFont typeface="Wingdings" pitchFamily="2" charset="2"/>
              <a:buChar char="Ø"/>
              <a:defRPr/>
            </a:pPr>
            <a:r>
              <a:rPr lang="en-US" altLang="zh-CN" sz="2400" dirty="0" smtClean="0">
                <a:latin typeface="Times New Roman" pitchFamily="18" charset="0"/>
                <a:ea typeface="楷体_GB2312" pitchFamily="49" charset="-122"/>
                <a:cs typeface="Times New Roman" pitchFamily="18" charset="0"/>
              </a:rPr>
              <a:t>QFII</a:t>
            </a:r>
            <a:r>
              <a:rPr lang="zh-CN" altLang="en-US" sz="2400" dirty="0" smtClean="0">
                <a:latin typeface="Times New Roman" pitchFamily="18" charset="0"/>
                <a:ea typeface="楷体_GB2312" pitchFamily="49" charset="-122"/>
                <a:cs typeface="Times New Roman" pitchFamily="18" charset="0"/>
              </a:rPr>
              <a:t>（</a:t>
            </a:r>
            <a:r>
              <a:rPr lang="en-US" altLang="zh-CN" sz="2400" dirty="0" smtClean="0">
                <a:latin typeface="Times New Roman" pitchFamily="18" charset="0"/>
                <a:ea typeface="楷体_GB2312" pitchFamily="49" charset="-122"/>
                <a:cs typeface="Times New Roman" pitchFamily="18" charset="0"/>
              </a:rPr>
              <a:t>Qualified Foreign Institutional Investors</a:t>
            </a:r>
            <a:r>
              <a:rPr lang="zh-CN" altLang="en-US" sz="2400" dirty="0" smtClean="0">
                <a:latin typeface="Times New Roman" pitchFamily="18" charset="0"/>
                <a:ea typeface="楷体_GB2312" pitchFamily="49" charset="-122"/>
                <a:cs typeface="Times New Roman" pitchFamily="18" charset="0"/>
              </a:rPr>
              <a:t>），合格的境外机构投资者。</a:t>
            </a:r>
          </a:p>
          <a:p>
            <a:pPr marL="400050" lvl="1" indent="-41275">
              <a:buClr>
                <a:srgbClr val="FF0000"/>
              </a:buClr>
              <a:buFont typeface="Wingdings" pitchFamily="2" charset="2"/>
              <a:buChar char="Ø"/>
              <a:defRPr/>
            </a:pPr>
            <a:r>
              <a:rPr lang="en-US" altLang="zh-CN" sz="2400" dirty="0" smtClean="0">
                <a:latin typeface="Times New Roman" pitchFamily="18" charset="0"/>
                <a:ea typeface="楷体_GB2312" pitchFamily="49" charset="-122"/>
                <a:cs typeface="Times New Roman" pitchFamily="18" charset="0"/>
              </a:rPr>
              <a:t>RQFII</a:t>
            </a:r>
            <a:r>
              <a:rPr lang="zh-CN" altLang="en-US" sz="2400" dirty="0" smtClean="0">
                <a:latin typeface="Times New Roman" pitchFamily="18" charset="0"/>
                <a:ea typeface="楷体_GB2312" pitchFamily="49" charset="-122"/>
                <a:cs typeface="Times New Roman" pitchFamily="18" charset="0"/>
              </a:rPr>
              <a:t>（</a:t>
            </a:r>
            <a:r>
              <a:rPr lang="en-US" altLang="zh-CN" sz="2400" dirty="0" smtClean="0">
                <a:latin typeface="Times New Roman" pitchFamily="18" charset="0"/>
                <a:ea typeface="楷体_GB2312" pitchFamily="49" charset="-122"/>
                <a:cs typeface="Times New Roman" pitchFamily="18" charset="0"/>
              </a:rPr>
              <a:t>RMB Qualified Foreign Institutional Investors)</a:t>
            </a:r>
            <a:r>
              <a:rPr lang="zh-CN" altLang="en-US" sz="2400" dirty="0" smtClean="0">
                <a:latin typeface="Times New Roman" pitchFamily="18" charset="0"/>
                <a:ea typeface="楷体_GB2312" pitchFamily="49" charset="-122"/>
                <a:cs typeface="Times New Roman" pitchFamily="18" charset="0"/>
              </a:rPr>
              <a:t>是指人民币合格境外投资者。</a:t>
            </a:r>
            <a:endParaRPr lang="en-US" altLang="zh-CN" sz="2600" dirty="0" smtClean="0">
              <a:latin typeface="Times New Roman" pitchFamily="18" charset="0"/>
              <a:ea typeface="楷体_GB2312" pitchFamily="49" charset="-122"/>
              <a:cs typeface="Times New Roman" pitchFamily="18" charset="0"/>
            </a:endParaRPr>
          </a:p>
          <a:p>
            <a:pPr marL="0" indent="719138" eaLnBrk="1" hangingPunct="1">
              <a:lnSpc>
                <a:spcPct val="150000"/>
              </a:lnSpc>
              <a:buClr>
                <a:schemeClr val="tx1"/>
              </a:buClr>
              <a:buFont typeface="Wingdings" pitchFamily="2" charset="2"/>
              <a:buNone/>
              <a:defRPr/>
            </a:pPr>
            <a:endParaRPr lang="zh-CN" altLang="en-US" sz="2400" b="1" dirty="0" smtClean="0">
              <a:latin typeface="楷体_GB2312" pitchFamily="49" charset="-122"/>
              <a:ea typeface="楷体_GB2312" pitchFamily="49" charset="-122"/>
            </a:endParaRPr>
          </a:p>
          <a:p>
            <a:pPr marL="0" indent="719138" eaLnBrk="1" hangingPunct="1">
              <a:buClr>
                <a:schemeClr val="tx1"/>
              </a:buClr>
              <a:buFont typeface="Wingdings" pitchFamily="2" charset="2"/>
              <a:buNone/>
              <a:defRPr/>
            </a:pPr>
            <a:endParaRPr lang="zh-CN" altLang="en-US" sz="2600" b="1" dirty="0" smtClean="0">
              <a:latin typeface="宋体" pitchFamily="2" charset="-122"/>
              <a:ea typeface="楷体_GB2312" pitchFamily="49" charset="-122"/>
            </a:endParaRPr>
          </a:p>
          <a:p>
            <a:pPr marL="0" indent="719138" eaLnBrk="1" hangingPunct="1">
              <a:lnSpc>
                <a:spcPct val="150000"/>
              </a:lnSpc>
              <a:buClr>
                <a:schemeClr val="tx1"/>
              </a:buClr>
              <a:buFont typeface="Wingdings" pitchFamily="2" charset="2"/>
              <a:buNone/>
              <a:defRPr/>
            </a:pPr>
            <a:endParaRPr lang="en-US" altLang="zh-CN" b="1" dirty="0" smtClean="0">
              <a:latin typeface="宋体" pitchFamily="2" charset="-122"/>
              <a:ea typeface="楷体_GB2312" pitchFamily="49" charset="-122"/>
            </a:endParaRPr>
          </a:p>
          <a:p>
            <a:pPr marL="0" indent="0" eaLnBrk="1" hangingPunct="1">
              <a:lnSpc>
                <a:spcPts val="4000"/>
              </a:lnSpc>
              <a:spcBef>
                <a:spcPts val="0"/>
              </a:spcBef>
              <a:buFontTx/>
              <a:buNone/>
              <a:defRPr/>
            </a:pPr>
            <a:endParaRPr lang="en-US" altLang="zh-CN" b="1" dirty="0" smtClean="0">
              <a:latin typeface="楷体_GB2312" pitchFamily="49" charset="-122"/>
              <a:ea typeface="楷体_GB2312" pitchFamily="49" charset="-122"/>
            </a:endParaRPr>
          </a:p>
        </p:txBody>
      </p:sp>
      <p:sp>
        <p:nvSpPr>
          <p:cNvPr id="5" name="标题 1"/>
          <p:cNvSpPr txBox="1">
            <a:spLocks/>
          </p:cNvSpPr>
          <p:nvPr/>
        </p:nvSpPr>
        <p:spPr>
          <a:xfrm>
            <a:off x="0" y="188640"/>
            <a:ext cx="8858250" cy="676275"/>
          </a:xfrm>
          <a:prstGeom prst="rect">
            <a:avLst/>
          </a:prstGeom>
        </p:spPr>
        <p:txBody>
          <a:bodyPr/>
          <a:lstStyle/>
          <a:p>
            <a:pPr algn="ctr" eaLnBrk="0" hangingPunct="0">
              <a:defRPr/>
            </a:pPr>
            <a:r>
              <a:rPr lang="zh-CN" altLang="en-US" sz="2800" b="1" dirty="0" smtClean="0">
                <a:solidFill>
                  <a:schemeClr val="tx2"/>
                </a:solidFill>
                <a:latin typeface="楷体_GB2312" pitchFamily="49" charset="-122"/>
                <a:ea typeface="楷体_GB2312" pitchFamily="49" charset="-122"/>
                <a:cs typeface="+mj-cs"/>
              </a:rPr>
              <a:t>我国资本市场国际化</a:t>
            </a:r>
            <a:endParaRPr lang="zh-CN" altLang="en-US" sz="2800" b="1" dirty="0">
              <a:solidFill>
                <a:schemeClr val="tx2"/>
              </a:solidFill>
              <a:latin typeface="楷体_GB2312" pitchFamily="49" charset="-122"/>
              <a:ea typeface="楷体_GB2312" pitchFamily="49" charset="-122"/>
              <a:cs typeface="+mj-cs"/>
            </a:endParaRP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4961" name="Picture 1"/>
          <p:cNvPicPr>
            <a:picLocks noChangeAspect="1" noChangeArrowheads="1"/>
          </p:cNvPicPr>
          <p:nvPr/>
        </p:nvPicPr>
        <p:blipFill>
          <a:blip r:embed="rId2" cstate="print"/>
          <a:srcRect/>
          <a:stretch>
            <a:fillRect/>
          </a:stretch>
        </p:blipFill>
        <p:spPr bwMode="auto">
          <a:xfrm>
            <a:off x="0" y="0"/>
            <a:ext cx="9144000" cy="1700808"/>
          </a:xfrm>
          <a:prstGeom prst="rect">
            <a:avLst/>
          </a:prstGeom>
          <a:noFill/>
          <a:ln w="9525">
            <a:noFill/>
            <a:miter lim="800000"/>
            <a:headEnd/>
            <a:tailEnd/>
          </a:ln>
        </p:spPr>
      </p:pic>
      <p:pic>
        <p:nvPicPr>
          <p:cNvPr id="424962" name="Picture 2"/>
          <p:cNvPicPr>
            <a:picLocks noChangeAspect="1" noChangeArrowheads="1"/>
          </p:cNvPicPr>
          <p:nvPr/>
        </p:nvPicPr>
        <p:blipFill>
          <a:blip r:embed="rId3" cstate="print"/>
          <a:srcRect/>
          <a:stretch>
            <a:fillRect/>
          </a:stretch>
        </p:blipFill>
        <p:spPr bwMode="auto">
          <a:xfrm>
            <a:off x="0" y="1700808"/>
            <a:ext cx="9144000" cy="3384376"/>
          </a:xfrm>
          <a:prstGeom prst="rect">
            <a:avLst/>
          </a:prstGeom>
          <a:noFill/>
          <a:ln w="9525">
            <a:noFill/>
            <a:miter lim="800000"/>
            <a:headEnd/>
            <a:tailEnd/>
          </a:ln>
        </p:spPr>
      </p:pic>
      <p:pic>
        <p:nvPicPr>
          <p:cNvPr id="424963" name="Picture 3"/>
          <p:cNvPicPr>
            <a:picLocks noChangeAspect="1" noChangeArrowheads="1"/>
          </p:cNvPicPr>
          <p:nvPr/>
        </p:nvPicPr>
        <p:blipFill>
          <a:blip r:embed="rId4" cstate="print"/>
          <a:srcRect/>
          <a:stretch>
            <a:fillRect/>
          </a:stretch>
        </p:blipFill>
        <p:spPr bwMode="auto">
          <a:xfrm>
            <a:off x="0" y="5085184"/>
            <a:ext cx="9144000" cy="177281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内容占位符 2"/>
              <p:cNvSpPr>
                <a:spLocks noGrp="1"/>
              </p:cNvSpPr>
              <p:nvPr>
                <p:ph idx="1"/>
              </p:nvPr>
            </p:nvSpPr>
            <p:spPr>
              <a:xfrm>
                <a:off x="0" y="548680"/>
                <a:ext cx="9144000" cy="3096344"/>
              </a:xfrm>
            </p:spPr>
            <p:txBody>
              <a:bodyPr/>
              <a:lstStyle/>
              <a:p>
                <a:pPr lvl="1">
                  <a:buClr>
                    <a:srgbClr val="C00000"/>
                  </a:buClr>
                  <a:buFont typeface="Wingdings" pitchFamily="2" charset="2"/>
                  <a:buChar char="Ø"/>
                </a:pPr>
                <a:r>
                  <a:rPr lang="zh-CN" altLang="en-US" sz="2400" dirty="0" smtClean="0">
                    <a:latin typeface="楷体_GB2312" panose="02010609030101010101" pitchFamily="49" charset="-122"/>
                    <a:ea typeface="楷体_GB2312" panose="02010609030101010101" pitchFamily="49" charset="-122"/>
                    <a:sym typeface="Wingdings 2" pitchFamily="18" charset="2"/>
                  </a:rPr>
                  <a:t>产业投资：</a:t>
                </a:r>
                <a:r>
                  <a:rPr lang="zh-CN" altLang="en-US" sz="2400" dirty="0">
                    <a:latin typeface="楷体_GB2312" panose="02010609030101010101" pitchFamily="49" charset="-122"/>
                    <a:ea typeface="楷体_GB2312" panose="02010609030101010101" pitchFamily="49" charset="-122"/>
                    <a:sym typeface="Wingdings 2" pitchFamily="18" charset="2"/>
                  </a:rPr>
                  <a:t>也</a:t>
                </a:r>
                <a:r>
                  <a:rPr lang="zh-CN" altLang="en-US" sz="2400" dirty="0" smtClean="0">
                    <a:latin typeface="楷体_GB2312" panose="02010609030101010101" pitchFamily="49" charset="-122"/>
                    <a:ea typeface="楷体_GB2312" panose="02010609030101010101" pitchFamily="49" charset="-122"/>
                    <a:sym typeface="Wingdings 2" pitchFamily="18" charset="2"/>
                  </a:rPr>
                  <a:t>叫实物投资，即以实物资本</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(physical capital)</a:t>
                </a:r>
                <a:r>
                  <a:rPr lang="zh-CN" altLang="en-US" sz="2400" dirty="0" smtClean="0">
                    <a:latin typeface="楷体_GB2312" panose="02010609030101010101" pitchFamily="49" charset="-122"/>
                    <a:ea typeface="楷体_GB2312" panose="02010609030101010101" pitchFamily="49" charset="-122"/>
                    <a:sym typeface="Wingdings 2" pitchFamily="18" charset="2"/>
                  </a:rPr>
                  <a:t>为投资对象的投资活动。产业投资最后会</a:t>
                </a:r>
                <a:r>
                  <a:rPr lang="zh-CN" altLang="en-US" sz="2400" dirty="0" smtClean="0">
                    <a:solidFill>
                      <a:srgbClr val="FF0000"/>
                    </a:solidFill>
                    <a:latin typeface="楷体_GB2312" panose="02010609030101010101" pitchFamily="49" charset="-122"/>
                    <a:ea typeface="楷体_GB2312" panose="02010609030101010101" pitchFamily="49" charset="-122"/>
                    <a:sym typeface="Wingdings 2" pitchFamily="18" charset="2"/>
                  </a:rPr>
                  <a:t>形成固定资产和流动资产等实物资本</a:t>
                </a:r>
                <a:r>
                  <a:rPr lang="zh-CN" altLang="en-US" sz="2400" dirty="0" smtClean="0">
                    <a:latin typeface="楷体_GB2312" panose="02010609030101010101" pitchFamily="49" charset="-122"/>
                    <a:ea typeface="楷体_GB2312" panose="02010609030101010101" pitchFamily="49" charset="-122"/>
                    <a:sym typeface="Wingdings 2" pitchFamily="18" charset="2"/>
                  </a:rPr>
                  <a:t>（宏观经济学的投资）。</a:t>
                </a:r>
                <a14:m>
                  <m:oMath xmlns:m="http://schemas.openxmlformats.org/officeDocument/2006/math">
                    <m:sSub>
                      <m:sSubPr>
                        <m:ctrlPr>
                          <a:rPr lang="en-US" altLang="zh-CN" sz="2400" b="0" i="1" smtClean="0">
                            <a:latin typeface="Cambria Math"/>
                            <a:ea typeface="楷体" pitchFamily="49" charset="-122"/>
                            <a:sym typeface="Wingdings 2" pitchFamily="18" charset="2"/>
                          </a:rPr>
                        </m:ctrlPr>
                      </m:sSubPr>
                      <m:e>
                        <m:r>
                          <a:rPr lang="en-US" altLang="zh-CN" sz="2400" i="1">
                            <a:latin typeface="Cambria Math"/>
                            <a:ea typeface="楷体" pitchFamily="49" charset="-122"/>
                            <a:sym typeface="Wingdings 2" pitchFamily="18" charset="2"/>
                          </a:rPr>
                          <m:t>𝐾</m:t>
                        </m:r>
                      </m:e>
                      <m:sub>
                        <m:r>
                          <a:rPr lang="en-US" altLang="zh-CN" sz="2400" b="0" i="1" smtClean="0">
                            <a:latin typeface="Cambria Math"/>
                            <a:ea typeface="楷体" pitchFamily="49" charset="-122"/>
                            <a:sym typeface="Wingdings 2" pitchFamily="18" charset="2"/>
                          </a:rPr>
                          <m:t>𝑡</m:t>
                        </m:r>
                      </m:sub>
                    </m:sSub>
                    <m:r>
                      <a:rPr lang="en-US" altLang="zh-CN" sz="2400" i="1" smtClean="0">
                        <a:latin typeface="Cambria Math"/>
                        <a:ea typeface="楷体" pitchFamily="49" charset="-122"/>
                        <a:sym typeface="Wingdings 2" pitchFamily="18" charset="2"/>
                      </a:rPr>
                      <m:t>=</m:t>
                    </m:r>
                    <m:sSub>
                      <m:sSubPr>
                        <m:ctrlPr>
                          <a:rPr lang="en-US" altLang="zh-CN" sz="2400" i="1">
                            <a:latin typeface="Cambria Math"/>
                            <a:ea typeface="楷体" pitchFamily="49" charset="-122"/>
                            <a:sym typeface="Wingdings 2" pitchFamily="18" charset="2"/>
                          </a:rPr>
                        </m:ctrlPr>
                      </m:sSubPr>
                      <m:e>
                        <m:r>
                          <a:rPr lang="en-US" altLang="zh-CN" sz="2400" b="0" i="1" smtClean="0">
                            <a:latin typeface="Cambria Math"/>
                            <a:ea typeface="楷体" pitchFamily="49" charset="-122"/>
                            <a:sym typeface="Wingdings 2" pitchFamily="18" charset="2"/>
                          </a:rPr>
                          <m:t>(1−</m:t>
                        </m:r>
                        <m:r>
                          <a:rPr lang="zh-CN" altLang="en-US" sz="2400" b="0" i="1" smtClean="0">
                            <a:latin typeface="Cambria Math"/>
                            <a:ea typeface="楷体" pitchFamily="49" charset="-122"/>
                            <a:sym typeface="Wingdings 2" pitchFamily="18" charset="2"/>
                          </a:rPr>
                          <m:t>𝛿</m:t>
                        </m:r>
                        <m:r>
                          <a:rPr lang="en-US" altLang="zh-CN" sz="2400" b="0" i="1" smtClean="0">
                            <a:latin typeface="Cambria Math"/>
                            <a:ea typeface="楷体" pitchFamily="49" charset="-122"/>
                            <a:sym typeface="Wingdings 2" pitchFamily="18" charset="2"/>
                          </a:rPr>
                          <m:t>)</m:t>
                        </m:r>
                        <m:r>
                          <a:rPr lang="en-US" altLang="zh-CN" sz="2400" i="1">
                            <a:latin typeface="Cambria Math"/>
                            <a:ea typeface="楷体" pitchFamily="49" charset="-122"/>
                            <a:sym typeface="Wingdings 2" pitchFamily="18" charset="2"/>
                          </a:rPr>
                          <m:t>𝐾</m:t>
                        </m:r>
                      </m:e>
                      <m:sub>
                        <m:r>
                          <a:rPr lang="en-US" altLang="zh-CN" sz="2400" i="1">
                            <a:latin typeface="Cambria Math"/>
                            <a:ea typeface="楷体" pitchFamily="49" charset="-122"/>
                            <a:sym typeface="Wingdings 2" pitchFamily="18" charset="2"/>
                          </a:rPr>
                          <m:t>𝑡</m:t>
                        </m:r>
                        <m:r>
                          <a:rPr lang="en-US" altLang="zh-CN" sz="2400" b="0" i="1" smtClean="0">
                            <a:latin typeface="Cambria Math"/>
                            <a:ea typeface="楷体" pitchFamily="49" charset="-122"/>
                            <a:sym typeface="Wingdings 2" pitchFamily="18" charset="2"/>
                          </a:rPr>
                          <m:t>−1</m:t>
                        </m:r>
                      </m:sub>
                    </m:sSub>
                    <m:r>
                      <a:rPr lang="en-US" altLang="zh-CN" sz="2400" b="0" i="1" smtClean="0">
                        <a:latin typeface="Cambria Math"/>
                        <a:ea typeface="楷体" pitchFamily="49" charset="-122"/>
                        <a:sym typeface="Wingdings 2" pitchFamily="18" charset="2"/>
                      </a:rPr>
                      <m:t>+</m:t>
                    </m:r>
                    <m:sSubSup>
                      <m:sSubSupPr>
                        <m:ctrlPr>
                          <a:rPr lang="en-US" altLang="zh-CN" sz="2400" i="1">
                            <a:latin typeface="Cambria Math"/>
                            <a:ea typeface="楷体" pitchFamily="49" charset="-122"/>
                            <a:sym typeface="Wingdings 2" pitchFamily="18" charset="2"/>
                          </a:rPr>
                        </m:ctrlPr>
                      </m:sSubSupPr>
                      <m:e>
                        <m:r>
                          <a:rPr lang="en-US" altLang="zh-CN" sz="2400" i="1">
                            <a:latin typeface="Cambria Math"/>
                            <a:ea typeface="楷体" pitchFamily="49" charset="-122"/>
                            <a:sym typeface="Wingdings 2" pitchFamily="18" charset="2"/>
                          </a:rPr>
                          <m:t>𝐼</m:t>
                        </m:r>
                      </m:e>
                      <m:sub>
                        <m:r>
                          <a:rPr lang="en-US" altLang="zh-CN" sz="2400" i="1">
                            <a:latin typeface="Cambria Math"/>
                            <a:ea typeface="楷体" pitchFamily="49" charset="-122"/>
                            <a:sym typeface="Wingdings 2" pitchFamily="18" charset="2"/>
                          </a:rPr>
                          <m:t>𝑡</m:t>
                        </m:r>
                      </m:sub>
                      <m:sup/>
                    </m:sSubSup>
                  </m:oMath>
                </a14:m>
                <a:endParaRPr lang="en-US" altLang="zh-CN" sz="2400" dirty="0" smtClean="0">
                  <a:latin typeface="楷体_GB2312" panose="02010609030101010101" pitchFamily="49" charset="-122"/>
                  <a:ea typeface="楷体_GB2312" panose="02010609030101010101" pitchFamily="49" charset="-122"/>
                  <a:sym typeface="Wingdings 2" pitchFamily="18" charset="2"/>
                </a:endParaRPr>
              </a:p>
              <a:p>
                <a:pPr lvl="1">
                  <a:buClr>
                    <a:srgbClr val="C00000"/>
                  </a:buClr>
                  <a:buFont typeface="Wingdings" pitchFamily="2" charset="2"/>
                  <a:buChar char="Ø"/>
                </a:pPr>
                <a:r>
                  <a:rPr lang="zh-CN" altLang="en-US" sz="2400" dirty="0" smtClean="0">
                    <a:latin typeface="楷体_GB2312" panose="02010609030101010101" pitchFamily="49" charset="-122"/>
                    <a:ea typeface="楷体_GB2312" panose="02010609030101010101" pitchFamily="49" charset="-122"/>
                    <a:sym typeface="Wingdings 2" pitchFamily="18" charset="2"/>
                  </a:rPr>
                  <a:t>金融投资：</a:t>
                </a:r>
                <a:r>
                  <a:rPr lang="zh-CN" altLang="en-US" sz="2400" dirty="0" smtClean="0">
                    <a:latin typeface="楷体_GB2312" panose="02010609030101010101" pitchFamily="49" charset="-122"/>
                    <a:ea typeface="楷体_GB2312" panose="02010609030101010101" pitchFamily="49" charset="-122"/>
                  </a:rPr>
                  <a:t>以</a:t>
                </a:r>
                <a:r>
                  <a:rPr lang="zh-CN" altLang="en-US" sz="2400" dirty="0" smtClean="0">
                    <a:solidFill>
                      <a:srgbClr val="FF0000"/>
                    </a:solidFill>
                    <a:latin typeface="楷体_GB2312" panose="02010609030101010101" pitchFamily="49" charset="-122"/>
                    <a:ea typeface="楷体_GB2312" panose="02010609030101010101" pitchFamily="49" charset="-122"/>
                  </a:rPr>
                  <a:t>金融资本</a:t>
                </a:r>
                <a:r>
                  <a:rPr lang="en-US" altLang="zh-CN" sz="24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(financial capital)</a:t>
                </a:r>
                <a:r>
                  <a:rPr lang="zh-CN" altLang="en-US" sz="2400" dirty="0" smtClean="0">
                    <a:latin typeface="楷体_GB2312" panose="02010609030101010101" pitchFamily="49" charset="-122"/>
                    <a:ea typeface="楷体_GB2312" panose="02010609030101010101" pitchFamily="49" charset="-122"/>
                  </a:rPr>
                  <a:t>为投资对象的投资活动。金融投资（如投资股票、债券、外汇）会形成金融资产。</a:t>
                </a:r>
                <a:endParaRPr lang="en-US" altLang="zh-CN" sz="2400" dirty="0" smtClean="0">
                  <a:latin typeface="楷体_GB2312" panose="02010609030101010101" pitchFamily="49" charset="-122"/>
                  <a:ea typeface="楷体_GB2312" panose="02010609030101010101" pitchFamily="49" charset="-122"/>
                </a:endParaRPr>
              </a:p>
              <a:p>
                <a:pPr lvl="1">
                  <a:buClr>
                    <a:srgbClr val="C00000"/>
                  </a:buClr>
                  <a:buFont typeface="Wingdings" panose="05000000000000000000" pitchFamily="2" charset="2"/>
                  <a:buChar char="p"/>
                </a:pPr>
                <a:r>
                  <a:rPr lang="zh-CN" altLang="en-US" sz="2400" dirty="0" smtClean="0">
                    <a:latin typeface="楷体_GB2312" panose="02010609030101010101" pitchFamily="49" charset="-122"/>
                    <a:ea typeface="楷体_GB2312" panose="02010609030101010101" pitchFamily="49" charset="-122"/>
                  </a:rPr>
                  <a:t>宏观经济学中认为，储蓄主动转化为投资。然而，这个转化需要金融机构以及金融市场（工具）为媒介的。可以这么理解：</a:t>
                </a:r>
                <a:endParaRPr lang="en-US" altLang="zh-CN" sz="2400" dirty="0" smtClean="0">
                  <a:latin typeface="楷体_GB2312" panose="02010609030101010101" pitchFamily="49" charset="-122"/>
                  <a:ea typeface="楷体_GB2312" panose="02010609030101010101" pitchFamily="49" charset="-122"/>
                </a:endParaRPr>
              </a:p>
              <a:p>
                <a:pPr marL="457200" lvl="1" indent="0">
                  <a:buClr>
                    <a:srgbClr val="C00000"/>
                  </a:buClr>
                  <a:buNone/>
                </a:pPr>
                <a:r>
                  <a:rPr lang="zh-CN" altLang="en-US" sz="2400" dirty="0" smtClean="0">
                    <a:latin typeface="楷体_GB2312" panose="02010609030101010101" pitchFamily="49" charset="-122"/>
                    <a:ea typeface="楷体_GB2312" panose="02010609030101010101" pitchFamily="49" charset="-122"/>
                  </a:rPr>
                  <a:t> </a:t>
                </a:r>
                <a:endParaRPr lang="en-US" altLang="zh-CN" sz="2400" dirty="0" smtClean="0">
                  <a:latin typeface="楷体_GB2312" panose="02010609030101010101" pitchFamily="49" charset="-122"/>
                  <a:ea typeface="楷体_GB2312" panose="02010609030101010101" pitchFamily="49" charset="-122"/>
                </a:endParaRPr>
              </a:p>
              <a:p>
                <a:pPr marL="457200" lvl="1" indent="0">
                  <a:buClr>
                    <a:srgbClr val="C00000"/>
                  </a:buClr>
                  <a:buNone/>
                </a:pPr>
                <a:r>
                  <a:rPr lang="zh-CN" altLang="en-US" sz="2400" dirty="0" smtClean="0">
                    <a:latin typeface="楷体_GB2312" panose="02010609030101010101" pitchFamily="49" charset="-122"/>
                    <a:ea typeface="楷体_GB2312" panose="02010609030101010101" pitchFamily="49" charset="-122"/>
                  </a:rPr>
                  <a:t>    </a:t>
                </a:r>
                <a:endParaRPr lang="en-US" altLang="zh-CN" sz="2400" dirty="0" smtClean="0">
                  <a:latin typeface="楷体_GB2312" panose="02010609030101010101" pitchFamily="49" charset="-122"/>
                  <a:ea typeface="楷体_GB2312" panose="02010609030101010101" pitchFamily="49" charset="-122"/>
                </a:endParaRPr>
              </a:p>
              <a:p>
                <a:pPr lvl="1">
                  <a:buClr>
                    <a:srgbClr val="C00000"/>
                  </a:buClr>
                  <a:buFont typeface="Wingdings" panose="05000000000000000000" pitchFamily="2" charset="2"/>
                  <a:buChar char="p"/>
                </a:pPr>
                <a:endParaRPr lang="en-US" altLang="zh-CN" sz="2400" dirty="0" smtClean="0">
                  <a:latin typeface="楷体_GB2312" panose="02010609030101010101" pitchFamily="49" charset="-122"/>
                  <a:ea typeface="楷体_GB2312" panose="02010609030101010101" pitchFamily="49" charset="-122"/>
                </a:endParaRPr>
              </a:p>
              <a:p>
                <a:pPr lvl="1">
                  <a:buClr>
                    <a:srgbClr val="C00000"/>
                  </a:buClr>
                  <a:buFont typeface="Wingdings" panose="05000000000000000000" pitchFamily="2" charset="2"/>
                  <a:buChar char="p"/>
                </a:pPr>
                <a:endParaRPr lang="en-US" altLang="zh-CN" sz="2400" dirty="0" smtClean="0">
                  <a:latin typeface="楷体_GB2312" panose="02010609030101010101" pitchFamily="49" charset="-122"/>
                  <a:ea typeface="楷体_GB2312" panose="02010609030101010101" pitchFamily="49" charset="-122"/>
                </a:endParaRPr>
              </a:p>
              <a:p>
                <a:pPr lvl="1">
                  <a:buClr>
                    <a:srgbClr val="C00000"/>
                  </a:buClr>
                  <a:buFont typeface="Wingdings" panose="05000000000000000000" pitchFamily="2" charset="2"/>
                  <a:buChar char="p"/>
                </a:pPr>
                <a:r>
                  <a:rPr lang="zh-CN" altLang="en-US" sz="2400" dirty="0" smtClean="0">
                    <a:latin typeface="楷体_GB2312" panose="02010609030101010101" pitchFamily="49" charset="-122"/>
                    <a:ea typeface="楷体_GB2312" panose="02010609030101010101" pitchFamily="49" charset="-122"/>
                  </a:rPr>
                  <a:t>产业投资是实际利率理论（储蓄投资理论）中的投资，而金融投资是可贷资金理论模型中的资金需求。本质上为一个东西</a:t>
                </a:r>
                <a:r>
                  <a:rPr lang="zh-CN" altLang="en-US" sz="2400" dirty="0">
                    <a:latin typeface="楷体_GB2312" panose="02010609030101010101" pitchFamily="49" charset="-122"/>
                    <a:ea typeface="楷体_GB2312" panose="02010609030101010101" pitchFamily="49" charset="-122"/>
                  </a:rPr>
                  <a:t>：</a:t>
                </a:r>
                <a:r>
                  <a:rPr lang="zh-CN" altLang="en-US" sz="2400" dirty="0" smtClean="0">
                    <a:latin typeface="楷体_GB2312" panose="02010609030101010101" pitchFamily="49" charset="-122"/>
                    <a:ea typeface="楷体_GB2312" panose="02010609030101010101" pitchFamily="49" charset="-122"/>
                  </a:rPr>
                  <a:t>一个考虑实体因素，一个考虑金融因素。</a:t>
                </a:r>
                <a:endParaRPr lang="en-US" altLang="zh-CN" sz="2400" dirty="0" smtClean="0">
                  <a:latin typeface="楷体_GB2312" panose="02010609030101010101" pitchFamily="49" charset="-122"/>
                  <a:ea typeface="楷体_GB2312" panose="02010609030101010101" pitchFamily="49" charset="-122"/>
                </a:endParaRPr>
              </a:p>
              <a:p>
                <a:endParaRPr lang="zh-CN" altLang="en-US" dirty="0">
                  <a:latin typeface="楷体_GB2312" panose="02010609030101010101" pitchFamily="49" charset="-122"/>
                  <a:ea typeface="楷体_GB2312" panose="02010609030101010101" pitchFamily="49"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0" y="548680"/>
                <a:ext cx="9144000" cy="3096344"/>
              </a:xfrm>
              <a:blipFill rotWithShape="1">
                <a:blip r:embed="rId2" cstate="print"/>
                <a:stretch>
                  <a:fillRect t="-2165" r="-1133" b="-101181"/>
                </a:stretch>
              </a:blipFill>
            </p:spPr>
            <p:txBody>
              <a:bodyPr/>
              <a:lstStyle/>
              <a:p>
                <a:r>
                  <a:rPr lang="zh-CN" altLang="en-US">
                    <a:noFill/>
                  </a:rPr>
                  <a:t> </a:t>
                </a:r>
              </a:p>
            </p:txBody>
          </p:sp>
        </mc:Fallback>
      </mc:AlternateContent>
      <p:sp>
        <p:nvSpPr>
          <p:cNvPr id="4" name="右箭头 3"/>
          <p:cNvSpPr/>
          <p:nvPr/>
        </p:nvSpPr>
        <p:spPr bwMode="auto">
          <a:xfrm>
            <a:off x="1548750" y="4230380"/>
            <a:ext cx="2807226" cy="144016"/>
          </a:xfrm>
          <a:prstGeom prst="rightArrow">
            <a:avLst/>
          </a:prstGeom>
          <a:solidFill>
            <a:srgbClr val="00206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5" name="TextBox 4"/>
          <p:cNvSpPr txBox="1"/>
          <p:nvPr/>
        </p:nvSpPr>
        <p:spPr>
          <a:xfrm>
            <a:off x="183007" y="4051230"/>
            <a:ext cx="1584177" cy="646331"/>
          </a:xfrm>
          <a:prstGeom prst="rect">
            <a:avLst/>
          </a:prstGeom>
          <a:noFill/>
        </p:spPr>
        <p:txBody>
          <a:bodyPr wrap="square" rtlCol="0">
            <a:spAutoFit/>
          </a:bodyPr>
          <a:lstStyle/>
          <a:p>
            <a:r>
              <a:rPr lang="zh-CN" altLang="en-US" dirty="0" smtClean="0">
                <a:latin typeface="楷体_GB2312" panose="02010609030101010101" pitchFamily="49" charset="-122"/>
                <a:ea typeface="楷体_GB2312" panose="02010609030101010101" pitchFamily="49" charset="-122"/>
              </a:rPr>
              <a:t>实物储蓄者</a:t>
            </a:r>
            <a:endParaRPr lang="en-US" altLang="zh-CN" dirty="0" smtClean="0">
              <a:latin typeface="楷体_GB2312" panose="02010609030101010101" pitchFamily="49" charset="-122"/>
              <a:ea typeface="楷体_GB2312" panose="02010609030101010101" pitchFamily="49" charset="-122"/>
            </a:endParaRPr>
          </a:p>
          <a:p>
            <a:r>
              <a:rPr lang="zh-CN" altLang="en-US" dirty="0" smtClean="0">
                <a:latin typeface="楷体_GB2312" panose="02010609030101010101" pitchFamily="49" charset="-122"/>
                <a:ea typeface="楷体_GB2312" panose="02010609030101010101" pitchFamily="49" charset="-122"/>
              </a:rPr>
              <a:t>（金融投资者）</a:t>
            </a:r>
            <a:endParaRPr lang="zh-CN" altLang="en-US" dirty="0">
              <a:latin typeface="楷体_GB2312" panose="02010609030101010101" pitchFamily="49" charset="-122"/>
              <a:ea typeface="楷体_GB2312" panose="02010609030101010101" pitchFamily="49" charset="-122"/>
            </a:endParaRPr>
          </a:p>
        </p:txBody>
      </p:sp>
      <p:sp>
        <p:nvSpPr>
          <p:cNvPr id="6" name="TextBox 5"/>
          <p:cNvSpPr txBox="1"/>
          <p:nvPr/>
        </p:nvSpPr>
        <p:spPr>
          <a:xfrm>
            <a:off x="1691680" y="3933056"/>
            <a:ext cx="2492990"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金融机构以及金融市场</a:t>
            </a:r>
            <a:endParaRPr lang="zh-CN" altLang="en-US" dirty="0">
              <a:latin typeface="楷体_GB2312" panose="02010609030101010101" pitchFamily="49" charset="-122"/>
              <a:ea typeface="楷体_GB2312" panose="02010609030101010101" pitchFamily="49" charset="-122"/>
            </a:endParaRPr>
          </a:p>
        </p:txBody>
      </p:sp>
      <p:sp>
        <p:nvSpPr>
          <p:cNvPr id="7" name="TextBox 6"/>
          <p:cNvSpPr txBox="1"/>
          <p:nvPr/>
        </p:nvSpPr>
        <p:spPr>
          <a:xfrm>
            <a:off x="4380726" y="4099801"/>
            <a:ext cx="1107996"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金融投资</a:t>
            </a:r>
            <a:endParaRPr lang="zh-CN" altLang="en-US" dirty="0">
              <a:latin typeface="楷体_GB2312" panose="02010609030101010101" pitchFamily="49" charset="-122"/>
              <a:ea typeface="楷体_GB2312" panose="02010609030101010101" pitchFamily="49" charset="-122"/>
            </a:endParaRPr>
          </a:p>
        </p:txBody>
      </p:sp>
      <p:sp>
        <p:nvSpPr>
          <p:cNvPr id="8" name="右箭头 7"/>
          <p:cNvSpPr/>
          <p:nvPr/>
        </p:nvSpPr>
        <p:spPr bwMode="auto">
          <a:xfrm>
            <a:off x="5364088" y="4212459"/>
            <a:ext cx="2807226" cy="144016"/>
          </a:xfrm>
          <a:prstGeom prst="rightArrow">
            <a:avLst/>
          </a:prstGeom>
          <a:solidFill>
            <a:srgbClr val="00206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9" name="TextBox 8"/>
          <p:cNvSpPr txBox="1"/>
          <p:nvPr/>
        </p:nvSpPr>
        <p:spPr>
          <a:xfrm>
            <a:off x="5521206" y="3853294"/>
            <a:ext cx="2492990"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金融机构以及金融市场</a:t>
            </a:r>
            <a:endParaRPr lang="zh-CN" altLang="en-US" dirty="0">
              <a:latin typeface="楷体_GB2312" panose="02010609030101010101" pitchFamily="49" charset="-122"/>
              <a:ea typeface="楷体_GB2312" panose="02010609030101010101" pitchFamily="49" charset="-122"/>
            </a:endParaRPr>
          </a:p>
        </p:txBody>
      </p:sp>
      <p:sp>
        <p:nvSpPr>
          <p:cNvPr id="10" name="TextBox 9"/>
          <p:cNvSpPr txBox="1"/>
          <p:nvPr/>
        </p:nvSpPr>
        <p:spPr>
          <a:xfrm>
            <a:off x="1548750" y="4607632"/>
            <a:ext cx="1800493" cy="646331"/>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实物投资者</a:t>
            </a:r>
            <a:endParaRPr lang="en-US" altLang="zh-CN" dirty="0" smtClean="0">
              <a:latin typeface="楷体_GB2312" panose="02010609030101010101" pitchFamily="49" charset="-122"/>
              <a:ea typeface="楷体_GB2312" panose="02010609030101010101" pitchFamily="49" charset="-122"/>
            </a:endParaRPr>
          </a:p>
          <a:p>
            <a:r>
              <a:rPr lang="zh-CN" altLang="en-US" dirty="0" smtClean="0">
                <a:latin typeface="楷体_GB2312" panose="02010609030101010101" pitchFamily="49" charset="-122"/>
                <a:ea typeface="楷体_GB2312" panose="02010609030101010101" pitchFamily="49" charset="-122"/>
              </a:rPr>
              <a:t>（金融融资者）</a:t>
            </a:r>
            <a:endParaRPr lang="zh-CN" altLang="en-US" dirty="0">
              <a:latin typeface="楷体_GB2312" panose="02010609030101010101" pitchFamily="49" charset="-122"/>
              <a:ea typeface="楷体_GB2312" panose="02010609030101010101" pitchFamily="49" charset="-122"/>
            </a:endParaRPr>
          </a:p>
        </p:txBody>
      </p:sp>
      <p:sp>
        <p:nvSpPr>
          <p:cNvPr id="11" name="右箭头 10"/>
          <p:cNvSpPr/>
          <p:nvPr/>
        </p:nvSpPr>
        <p:spPr bwMode="auto">
          <a:xfrm>
            <a:off x="2977113" y="4785745"/>
            <a:ext cx="2807226" cy="144016"/>
          </a:xfrm>
          <a:prstGeom prst="rightArrow">
            <a:avLst/>
          </a:prstGeom>
          <a:solidFill>
            <a:srgbClr val="00206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12" name="TextBox 11"/>
          <p:cNvSpPr txBox="1"/>
          <p:nvPr/>
        </p:nvSpPr>
        <p:spPr>
          <a:xfrm>
            <a:off x="3571146" y="4426666"/>
            <a:ext cx="1569660"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实物资本市场</a:t>
            </a:r>
            <a:endParaRPr lang="zh-CN" altLang="en-US" dirty="0">
              <a:latin typeface="楷体_GB2312" panose="02010609030101010101" pitchFamily="49" charset="-122"/>
              <a:ea typeface="楷体_GB2312" panose="02010609030101010101" pitchFamily="49" charset="-122"/>
            </a:endParaRPr>
          </a:p>
        </p:txBody>
      </p:sp>
      <p:sp>
        <p:nvSpPr>
          <p:cNvPr id="13" name="TextBox 12"/>
          <p:cNvSpPr txBox="1"/>
          <p:nvPr/>
        </p:nvSpPr>
        <p:spPr>
          <a:xfrm>
            <a:off x="5707183" y="4673087"/>
            <a:ext cx="1107996"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产业投资</a:t>
            </a:r>
            <a:endParaRPr lang="zh-CN" altLang="en-US" dirty="0">
              <a:latin typeface="楷体_GB2312" panose="02010609030101010101" pitchFamily="49" charset="-122"/>
              <a:ea typeface="楷体_GB2312" panose="02010609030101010101" pitchFamily="49" charset="-122"/>
            </a:endParaRPr>
          </a:p>
        </p:txBody>
      </p:sp>
      <p:sp>
        <p:nvSpPr>
          <p:cNvPr id="304129" name="Rectangle 1"/>
          <p:cNvSpPr>
            <a:spLocks noChangeArrowheads="1"/>
          </p:cNvSpPr>
          <p:nvPr/>
        </p:nvSpPr>
        <p:spPr bwMode="auto">
          <a:xfrm>
            <a:off x="755576" y="5438301"/>
            <a:ext cx="7604913" cy="11137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楷体_GB2312" pitchFamily="49" charset="-122"/>
                <a:ea typeface="楷体_GB2312" pitchFamily="49" charset="-122"/>
                <a:cs typeface="宋体" pitchFamily="2" charset="-122"/>
              </a:rPr>
              <a:t>原理</a:t>
            </a:r>
            <a:r>
              <a:rPr kumimoji="0" lang="zh-CN" altLang="zh-CN" sz="2400" b="1" i="0" u="none" strike="noStrike" cap="none" normalizeH="0" baseline="0" dirty="0" smtClean="0">
                <a:ln>
                  <a:noFill/>
                </a:ln>
                <a:solidFill>
                  <a:schemeClr val="tx1"/>
                </a:solidFill>
                <a:effectLst/>
                <a:latin typeface="楷体_GB2312" pitchFamily="49" charset="-122"/>
                <a:ea typeface="楷体_GB2312" pitchFamily="49" charset="-122"/>
                <a:cs typeface="宋体" pitchFamily="2" charset="-122"/>
              </a:rPr>
              <a:t>7-1</a:t>
            </a:r>
            <a:r>
              <a:rPr kumimoji="0" lang="zh-CN" sz="2400" b="1" i="0" u="none" strike="noStrike" cap="none" normalizeH="0" baseline="0" dirty="0" smtClean="0">
                <a:ln>
                  <a:noFill/>
                </a:ln>
                <a:solidFill>
                  <a:schemeClr val="tx1"/>
                </a:solidFill>
                <a:effectLst/>
                <a:latin typeface="楷体_GB2312" pitchFamily="49" charset="-122"/>
                <a:ea typeface="楷体_GB2312" pitchFamily="49" charset="-122"/>
                <a:cs typeface="宋体" pitchFamily="2" charset="-122"/>
              </a:rPr>
              <a:t>：</a:t>
            </a:r>
            <a:r>
              <a:rPr kumimoji="0" lang="zh-CN" sz="2400" i="0" u="none" strike="noStrike" cap="none" normalizeH="0" baseline="0" dirty="0" smtClean="0">
                <a:ln>
                  <a:noFill/>
                </a:ln>
                <a:solidFill>
                  <a:schemeClr val="tx1"/>
                </a:solidFill>
                <a:effectLst/>
                <a:latin typeface="楷体_GB2312" pitchFamily="49" charset="-122"/>
                <a:ea typeface="楷体_GB2312" pitchFamily="49" charset="-122"/>
                <a:cs typeface="宋体" pitchFamily="2" charset="-122"/>
              </a:rPr>
              <a:t>投融资需求是金融市场产生的基础，金融市场的发展促进了投融资的活跃。</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0" y="1928802"/>
            <a:ext cx="8229600" cy="1470025"/>
          </a:xfrm>
        </p:spPr>
        <p:txBody>
          <a:bodyPr/>
          <a:lstStyle/>
          <a:p>
            <a:r>
              <a:rPr lang="zh-CN" altLang="en-US" sz="5400" b="1" dirty="0" smtClean="0">
                <a:solidFill>
                  <a:schemeClr val="tx1"/>
                </a:solidFill>
                <a:latin typeface="华文新魏" pitchFamily="2" charset="-122"/>
                <a:ea typeface="华文新魏" pitchFamily="2" charset="-122"/>
              </a:rPr>
              <a:t>           第</a:t>
            </a:r>
            <a:r>
              <a:rPr lang="en-US" altLang="zh-CN" sz="5400" b="1" dirty="0" smtClean="0">
                <a:solidFill>
                  <a:schemeClr val="tx1"/>
                </a:solidFill>
                <a:latin typeface="华文新魏" pitchFamily="2" charset="-122"/>
                <a:ea typeface="华文新魏" pitchFamily="2" charset="-122"/>
              </a:rPr>
              <a:t>4</a:t>
            </a:r>
            <a:r>
              <a:rPr lang="zh-CN" altLang="en-US" sz="5400" b="1" dirty="0" smtClean="0">
                <a:solidFill>
                  <a:schemeClr val="tx1"/>
                </a:solidFill>
                <a:latin typeface="华文新魏" pitchFamily="2" charset="-122"/>
                <a:ea typeface="华文新魏" pitchFamily="2" charset="-122"/>
              </a:rPr>
              <a:t>节 </a:t>
            </a:r>
            <a:endParaRPr lang="en-US" altLang="zh-CN" sz="5400" b="1" dirty="0" smtClean="0">
              <a:solidFill>
                <a:schemeClr val="tx1"/>
              </a:solidFill>
              <a:latin typeface="华文新魏" pitchFamily="2" charset="-122"/>
              <a:ea typeface="华文新魏" pitchFamily="2" charset="-122"/>
            </a:endParaRPr>
          </a:p>
          <a:p>
            <a:r>
              <a:rPr lang="zh-CN" altLang="en-US" sz="5400" b="1" dirty="0" smtClean="0">
                <a:solidFill>
                  <a:schemeClr val="tx1"/>
                </a:solidFill>
                <a:latin typeface="华文新魏" pitchFamily="2" charset="-122"/>
                <a:ea typeface="华文新魏" pitchFamily="2" charset="-122"/>
              </a:rPr>
              <a:t>       衍生工具</a:t>
            </a:r>
            <a:r>
              <a:rPr lang="zh-CN" altLang="en-US" sz="5400" dirty="0" smtClean="0">
                <a:solidFill>
                  <a:schemeClr val="tx1"/>
                </a:solidFill>
                <a:latin typeface="华文新魏" pitchFamily="2" charset="-122"/>
                <a:ea typeface="华文新魏" pitchFamily="2" charset="-122"/>
              </a:rPr>
              <a:t>市场</a:t>
            </a:r>
            <a:endParaRPr lang="zh-CN" altLang="en-US" sz="5400" b="1" dirty="0" smtClean="0">
              <a:solidFill>
                <a:schemeClr val="tx1"/>
              </a:solidFill>
              <a:latin typeface="华文新魏" pitchFamily="2" charset="-122"/>
              <a:ea typeface="华文新魏" pitchFamily="2" charset="-122"/>
            </a:endParaRP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0"/>
            <a:ext cx="8229600" cy="927100"/>
          </a:xfrm>
        </p:spPr>
        <p:txBody>
          <a:bodyPr/>
          <a:lstStyle/>
          <a:p>
            <a:r>
              <a:rPr lang="zh-CN" altLang="en-US" dirty="0" smtClean="0">
                <a:latin typeface="隶书" pitchFamily="49" charset="-122"/>
                <a:ea typeface="隶书" pitchFamily="49" charset="-122"/>
              </a:rPr>
              <a:t>一、衍生工具概述</a:t>
            </a:r>
            <a:endParaRPr lang="zh-CN" altLang="en-US" dirty="0"/>
          </a:p>
        </p:txBody>
      </p:sp>
      <p:sp>
        <p:nvSpPr>
          <p:cNvPr id="3" name="内容占位符 2"/>
          <p:cNvSpPr>
            <a:spLocks noGrp="1"/>
          </p:cNvSpPr>
          <p:nvPr>
            <p:ph idx="1"/>
          </p:nvPr>
        </p:nvSpPr>
        <p:spPr>
          <a:xfrm>
            <a:off x="0" y="764704"/>
            <a:ext cx="9144000" cy="4525963"/>
          </a:xfrm>
        </p:spPr>
        <p:txBody>
          <a:bodyPr/>
          <a:lstStyle/>
          <a:p>
            <a:pPr>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sym typeface="Wingdings 2" pitchFamily="18" charset="2"/>
              </a:rPr>
              <a:t>定义</a:t>
            </a:r>
            <a:endParaRPr lang="en-US" altLang="zh-CN" dirty="0" smtClean="0">
              <a:latin typeface="楷体_GB2312" pitchFamily="49" charset="-122"/>
              <a:ea typeface="楷体_GB2312" pitchFamily="49" charset="-122"/>
              <a:sym typeface="Wingdings 2" pitchFamily="18" charset="2"/>
            </a:endParaRPr>
          </a:p>
          <a:p>
            <a:pPr marL="0" indent="0">
              <a:lnSpc>
                <a:spcPts val="4000"/>
              </a:lnSpc>
              <a:spcBef>
                <a:spcPct val="0"/>
              </a:spcBef>
              <a:buNone/>
            </a:pPr>
            <a:r>
              <a:rPr lang="en-US" altLang="zh-CN" dirty="0" smtClean="0">
                <a:solidFill>
                  <a:srgbClr val="FFC000"/>
                </a:solidFill>
                <a:latin typeface="华文新魏" pitchFamily="2" charset="-122"/>
                <a:ea typeface="楷体_GB2312" pitchFamily="49" charset="-122"/>
              </a:rPr>
              <a:t> </a:t>
            </a:r>
            <a:r>
              <a:rPr lang="zh-CN" altLang="en-US" sz="3000" dirty="0" smtClean="0">
                <a:latin typeface="华文新魏" pitchFamily="2" charset="-122"/>
                <a:ea typeface="华文新魏" pitchFamily="2" charset="-122"/>
              </a:rPr>
              <a:t>衍生工具</a:t>
            </a:r>
            <a:r>
              <a:rPr lang="en-US" altLang="zh-CN" sz="3000" dirty="0" smtClean="0">
                <a:latin typeface="华文新魏" pitchFamily="2" charset="-122"/>
                <a:ea typeface="华文新魏" pitchFamily="2" charset="-122"/>
              </a:rPr>
              <a:t>(</a:t>
            </a:r>
            <a:r>
              <a:rPr lang="en-US" altLang="zh-CN" sz="3000" i="1" dirty="0" smtClean="0">
                <a:ea typeface="华文新魏" pitchFamily="2" charset="-122"/>
              </a:rPr>
              <a:t>Derivatives</a:t>
            </a:r>
            <a:r>
              <a:rPr lang="en-US" altLang="zh-CN" sz="3000" dirty="0" smtClean="0">
                <a:latin typeface="华文新魏" pitchFamily="2" charset="-122"/>
                <a:ea typeface="华文新魏" pitchFamily="2" charset="-122"/>
              </a:rPr>
              <a:t>)</a:t>
            </a:r>
            <a:r>
              <a:rPr lang="zh-CN" altLang="en-US" sz="3000" dirty="0" smtClean="0">
                <a:latin typeface="楷体" pitchFamily="49" charset="-122"/>
                <a:ea typeface="楷体" pitchFamily="49" charset="-122"/>
              </a:rPr>
              <a:t>：</a:t>
            </a:r>
            <a:r>
              <a:rPr lang="zh-CN" altLang="en-US" sz="3000" dirty="0" smtClean="0">
                <a:latin typeface="楷体" pitchFamily="49" charset="-122"/>
                <a:ea typeface="楷体_GB2312" pitchFamily="49" charset="-122"/>
              </a:rPr>
              <a:t>指在一定的原生工具也称为基础性工具之上派生出来的金融工具，其形式是载明买卖双方交易品种、价格、数量、交割时间和地点等内容的规范化或标准化合约与证券。</a:t>
            </a:r>
            <a:endParaRPr lang="en-US" altLang="zh-CN" sz="3000" dirty="0" smtClean="0">
              <a:latin typeface="楷体_GB2312" pitchFamily="49" charset="-122"/>
              <a:ea typeface="楷体_GB2312" pitchFamily="49" charset="-122"/>
            </a:endParaRPr>
          </a:p>
          <a:p>
            <a:pPr marL="400050" lvl="1" indent="0">
              <a:buClr>
                <a:srgbClr val="FF0000"/>
              </a:buClr>
              <a:buFont typeface="Wingdings" pitchFamily="2" charset="2"/>
              <a:buChar char="Ø"/>
            </a:pPr>
            <a:r>
              <a:rPr lang="zh-CN" altLang="en-US" sz="2400" dirty="0" smtClean="0">
                <a:latin typeface="楷体_GB2312" pitchFamily="49" charset="-122"/>
                <a:ea typeface="楷体_GB2312" pitchFamily="49" charset="-122"/>
              </a:rPr>
              <a:t>衍生工具包括远期合同、期货合同、互换和期权，以及具有远期合同、期货合同、互换和期权中一种或一种以上特征的工具。</a:t>
            </a:r>
            <a:endParaRPr lang="en-US" altLang="zh-CN" sz="2400" dirty="0" smtClean="0">
              <a:latin typeface="楷体_GB2312" pitchFamily="49" charset="-122"/>
              <a:ea typeface="楷体_GB2312" pitchFamily="49" charset="-122"/>
            </a:endParaRPr>
          </a:p>
          <a:p>
            <a:pPr marL="400050" lvl="1" indent="0">
              <a:buClr>
                <a:srgbClr val="FF0000"/>
              </a:buClr>
              <a:buFont typeface="Wingdings" pitchFamily="2" charset="2"/>
              <a:buChar char="Ø"/>
            </a:pPr>
            <a:r>
              <a:rPr lang="zh-CN" altLang="en-US" sz="2400" dirty="0" smtClean="0">
                <a:latin typeface="楷体_GB2312" pitchFamily="49" charset="-122"/>
                <a:ea typeface="楷体_GB2312" pitchFamily="49" charset="-122"/>
              </a:rPr>
              <a:t>衍生金融工具存在的价值在于对冲基础资产的价格风险。</a:t>
            </a:r>
            <a:endParaRPr lang="en-US" altLang="zh-CN" sz="2400" dirty="0" smtClean="0">
              <a:latin typeface="楷体_GB2312" pitchFamily="49" charset="-122"/>
              <a:ea typeface="楷体_GB2312" pitchFamily="49" charset="-122"/>
            </a:endParaRPr>
          </a:p>
          <a:p>
            <a:pPr marL="400050" lvl="1" indent="0">
              <a:buClr>
                <a:srgbClr val="FF0000"/>
              </a:buClr>
              <a:buFont typeface="Wingdings" pitchFamily="2" charset="2"/>
              <a:buChar char="Ø"/>
            </a:pPr>
            <a:r>
              <a:rPr lang="zh-CN" altLang="en-US" sz="2400" dirty="0" smtClean="0">
                <a:latin typeface="楷体_GB2312" pitchFamily="49" charset="-122"/>
                <a:ea typeface="楷体_GB2312" pitchFamily="49" charset="-122"/>
              </a:rPr>
              <a:t>广义来讲，当前时刻确定未来某一确定日期的某项交易事项都可以称为衍生工具</a:t>
            </a:r>
            <a:endParaRPr lang="en-US" altLang="zh-CN" sz="2400" dirty="0" smtClean="0">
              <a:latin typeface="楷体_GB2312" pitchFamily="49" charset="-122"/>
              <a:ea typeface="楷体_GB2312" pitchFamily="49" charset="-122"/>
            </a:endParaRPr>
          </a:p>
          <a:p>
            <a:pPr marL="800100" lvl="2" indent="0">
              <a:buClr>
                <a:srgbClr val="FF0000"/>
              </a:buClr>
              <a:buFont typeface="Wingdings" pitchFamily="2" charset="2"/>
              <a:buChar char="ü"/>
            </a:pPr>
            <a:r>
              <a:rPr lang="zh-CN" altLang="en-US" sz="2000" dirty="0" smtClean="0">
                <a:latin typeface="楷体_GB2312" pitchFamily="49" charset="-122"/>
                <a:ea typeface="楷体_GB2312" pitchFamily="49" charset="-122"/>
              </a:rPr>
              <a:t>招工时，询问转正后的工资等。</a:t>
            </a:r>
            <a:endParaRPr lang="en-US" altLang="zh-CN" sz="2000" dirty="0" smtClean="0">
              <a:latin typeface="楷体_GB2312" pitchFamily="49" charset="-122"/>
              <a:ea typeface="楷体_GB2312" pitchFamily="49" charset="-122"/>
            </a:endParaRPr>
          </a:p>
          <a:p>
            <a:pPr marL="800100" lvl="2" indent="0">
              <a:buClr>
                <a:srgbClr val="FF0000"/>
              </a:buClr>
              <a:buFont typeface="Wingdings" pitchFamily="2" charset="2"/>
              <a:buChar char="ü"/>
            </a:pPr>
            <a:r>
              <a:rPr lang="zh-CN" altLang="en-US" sz="2000" dirty="0" smtClean="0">
                <a:latin typeface="楷体_GB2312" pitchFamily="49" charset="-122"/>
                <a:ea typeface="楷体_GB2312" pitchFamily="49" charset="-122"/>
              </a:rPr>
              <a:t>高考之前提前签订录取合同</a:t>
            </a:r>
            <a:endParaRPr lang="en-US" altLang="zh-CN" sz="2000" dirty="0" smtClean="0">
              <a:latin typeface="楷体_GB2312" pitchFamily="49" charset="-122"/>
              <a:ea typeface="楷体_GB2312" pitchFamily="49" charset="-122"/>
            </a:endParaRPr>
          </a:p>
          <a:p>
            <a:pPr marL="800100" lvl="2" indent="0">
              <a:buClr>
                <a:srgbClr val="FF0000"/>
              </a:buClr>
              <a:buFont typeface="Wingdings" pitchFamily="2" charset="2"/>
              <a:buChar char="ü"/>
            </a:pPr>
            <a:r>
              <a:rPr lang="zh-CN" altLang="en-US" sz="2000" dirty="0" smtClean="0">
                <a:latin typeface="楷体_GB2312" pitchFamily="49" charset="-122"/>
                <a:ea typeface="楷体_GB2312" pitchFamily="49" charset="-122"/>
              </a:rPr>
              <a:t>指腹为婚</a:t>
            </a:r>
            <a:endParaRPr lang="en-US" altLang="zh-CN" sz="2000" dirty="0" smtClean="0">
              <a:latin typeface="楷体_GB2312" pitchFamily="49" charset="-122"/>
              <a:ea typeface="楷体_GB2312" pitchFamily="49" charset="-122"/>
            </a:endParaRPr>
          </a:p>
          <a:p>
            <a:pPr marL="0" indent="0">
              <a:buFont typeface="Wingdings" pitchFamily="2" charset="2"/>
              <a:buNone/>
            </a:pPr>
            <a:endParaRPr lang="zh-CN" altLang="en-US" sz="2800" b="1" dirty="0" smtClean="0"/>
          </a:p>
          <a:p>
            <a:pPr>
              <a:buNone/>
            </a:pPr>
            <a:endParaRPr lang="en-US" altLang="zh-CN" b="1" dirty="0" smtClean="0">
              <a:latin typeface="楷体_GB2312" pitchFamily="49" charset="-122"/>
              <a:ea typeface="楷体_GB2312" pitchFamily="49" charset="-122"/>
              <a:sym typeface="Wingdings 2" pitchFamily="18" charset="2"/>
            </a:endParaRP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99392"/>
            <a:ext cx="9144000" cy="3861048"/>
          </a:xfrm>
        </p:spPr>
        <p:txBody>
          <a:bodyPr/>
          <a:lstStyle/>
          <a:p>
            <a:pPr lvl="0">
              <a:buNone/>
            </a:pPr>
            <a:r>
              <a:rPr lang="en-US" altLang="zh-CN" sz="2800" b="1" dirty="0" smtClean="0">
                <a:solidFill>
                  <a:srgbClr val="FF0000"/>
                </a:solidFill>
                <a:latin typeface="楷体_GB2312" pitchFamily="49" charset="-122"/>
                <a:ea typeface="楷体_GB2312" pitchFamily="49" charset="-122"/>
                <a:sym typeface="Wingdings 2" pitchFamily="18" charset="2"/>
              </a:rPr>
              <a:t></a:t>
            </a:r>
            <a:r>
              <a:rPr lang="zh-CN" altLang="en-US" sz="2800" b="1" dirty="0" smtClean="0">
                <a:solidFill>
                  <a:srgbClr val="000000"/>
                </a:solidFill>
                <a:latin typeface="楷体_GB2312" pitchFamily="49" charset="-122"/>
                <a:ea typeface="楷体_GB2312" pitchFamily="49" charset="-122"/>
                <a:sym typeface="Wingdings 2" pitchFamily="18" charset="2"/>
              </a:rPr>
              <a:t>特征</a:t>
            </a:r>
            <a:endParaRPr lang="en-US" altLang="zh-CN" sz="2800" b="1" dirty="0" smtClean="0">
              <a:solidFill>
                <a:srgbClr val="000000"/>
              </a:solidFill>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dirty="0" smtClean="0">
                <a:solidFill>
                  <a:srgbClr val="000000"/>
                </a:solidFill>
                <a:latin typeface="楷体_GB2312" pitchFamily="49" charset="-122"/>
                <a:ea typeface="楷体_GB2312" pitchFamily="49" charset="-122"/>
                <a:sym typeface="Wingdings 2" pitchFamily="18" charset="2"/>
              </a:rPr>
              <a:t>跨期交易</a:t>
            </a:r>
            <a:endParaRPr lang="en-US" altLang="zh-CN" dirty="0" smtClean="0">
              <a:solidFill>
                <a:srgbClr val="000000"/>
              </a:solidFill>
              <a:latin typeface="楷体_GB2312" pitchFamily="49" charset="-122"/>
              <a:ea typeface="楷体_GB2312" pitchFamily="49" charset="-122"/>
              <a:sym typeface="Wingdings 2" pitchFamily="18" charset="2"/>
            </a:endParaRPr>
          </a:p>
          <a:p>
            <a:pPr lvl="2">
              <a:buClr>
                <a:srgbClr val="FF0000"/>
              </a:buClr>
              <a:buFont typeface="Wingdings" pitchFamily="2" charset="2"/>
              <a:buChar char="ü"/>
            </a:pPr>
            <a:r>
              <a:rPr lang="zh-CN" altLang="en-US" dirty="0" smtClean="0">
                <a:solidFill>
                  <a:srgbClr val="000000"/>
                </a:solidFill>
                <a:latin typeface="楷体_GB2312" pitchFamily="49" charset="-122"/>
                <a:ea typeface="楷体_GB2312" pitchFamily="49" charset="-122"/>
                <a:sym typeface="Wingdings 2" pitchFamily="18" charset="2"/>
              </a:rPr>
              <a:t>协议</a:t>
            </a:r>
            <a:r>
              <a:rPr lang="zh-CN" altLang="en-US" dirty="0">
                <a:solidFill>
                  <a:srgbClr val="000000"/>
                </a:solidFill>
                <a:latin typeface="楷体_GB2312" pitchFamily="49" charset="-122"/>
                <a:ea typeface="楷体_GB2312" pitchFamily="49" charset="-122"/>
                <a:sym typeface="Wingdings 2" pitchFamily="18" charset="2"/>
              </a:rPr>
              <a:t>签订价格都是基于未来基础资产的价格</a:t>
            </a:r>
            <a:endParaRPr lang="en-US" altLang="zh-CN" dirty="0">
              <a:solidFill>
                <a:srgbClr val="000000"/>
              </a:solidFill>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dirty="0" smtClean="0">
                <a:latin typeface="楷体_GB2312" pitchFamily="49" charset="-122"/>
                <a:ea typeface="楷体_GB2312" pitchFamily="49" charset="-122"/>
              </a:rPr>
              <a:t>杠杆交易</a:t>
            </a:r>
            <a:endParaRPr lang="en-US" altLang="zh-CN"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dirty="0" smtClean="0">
                <a:latin typeface="楷体_GB2312" pitchFamily="49" charset="-122"/>
                <a:ea typeface="楷体_GB2312" pitchFamily="49" charset="-122"/>
              </a:rPr>
              <a:t>在签订时刻，衍生品的内在价值相对于基础资产价值非常低，但是在最终结算时以资产价值的变动来结算。因此，只需要少部分资金即可获得大量收益。</a:t>
            </a:r>
            <a:endParaRPr lang="en-US" altLang="zh-CN"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dirty="0" smtClean="0">
                <a:latin typeface="楷体_GB2312" pitchFamily="49" charset="-122"/>
                <a:ea typeface="楷体_GB2312" pitchFamily="49" charset="-122"/>
              </a:rPr>
              <a:t>具体实践：期货（保证金）；期权（期权费）</a:t>
            </a:r>
            <a:endParaRPr lang="en-US" altLang="zh-CN" dirty="0" smtClean="0">
              <a:latin typeface="楷体_GB2312" pitchFamily="49" charset="-122"/>
              <a:ea typeface="楷体_GB2312" pitchFamily="49" charset="-122"/>
            </a:endParaRPr>
          </a:p>
          <a:p>
            <a:pPr lvl="1">
              <a:buClr>
                <a:srgbClr val="FF0000"/>
              </a:buClr>
              <a:buFont typeface="Wingdings" pitchFamily="2" charset="2"/>
              <a:buChar char="Ø"/>
            </a:pPr>
            <a:r>
              <a:rPr lang="zh-CN" altLang="en-US" dirty="0" smtClean="0">
                <a:latin typeface="楷体_GB2312" pitchFamily="49" charset="-122"/>
                <a:ea typeface="楷体_GB2312" pitchFamily="49" charset="-122"/>
              </a:rPr>
              <a:t>高风险性</a:t>
            </a:r>
            <a:endParaRPr lang="en-US" altLang="zh-CN"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dirty="0" smtClean="0">
                <a:latin typeface="楷体_GB2312" pitchFamily="49" charset="-122"/>
                <a:ea typeface="楷体_GB2312" pitchFamily="49" charset="-122"/>
              </a:rPr>
              <a:t>高风险性来源于跨</a:t>
            </a:r>
            <a:r>
              <a:rPr lang="zh-CN" altLang="en-US" dirty="0">
                <a:latin typeface="楷体_GB2312" pitchFamily="49" charset="-122"/>
                <a:ea typeface="楷体_GB2312" pitchFamily="49" charset="-122"/>
              </a:rPr>
              <a:t>期交易及杠杆</a:t>
            </a:r>
            <a:r>
              <a:rPr lang="zh-CN" altLang="en-US" dirty="0" smtClean="0">
                <a:latin typeface="楷体_GB2312" pitchFamily="49" charset="-122"/>
                <a:ea typeface="楷体_GB2312" pitchFamily="49" charset="-122"/>
              </a:rPr>
              <a:t>交易。</a:t>
            </a:r>
            <a:endParaRPr lang="en-US" altLang="zh-CN"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3861048"/>
          </a:xfrm>
        </p:spPr>
        <p:txBody>
          <a:bodyPr/>
          <a:lstStyle/>
          <a:p>
            <a:pPr lvl="0">
              <a:buNone/>
            </a:pPr>
            <a:r>
              <a:rPr lang="en-US" altLang="zh-CN" sz="2800" b="1" dirty="0" smtClean="0">
                <a:solidFill>
                  <a:srgbClr val="FF0000"/>
                </a:solidFill>
                <a:latin typeface="楷体_GB2312" pitchFamily="49" charset="-122"/>
                <a:ea typeface="楷体_GB2312" pitchFamily="49" charset="-122"/>
                <a:sym typeface="Wingdings 2" pitchFamily="18" charset="2"/>
              </a:rPr>
              <a:t></a:t>
            </a:r>
            <a:r>
              <a:rPr lang="zh-CN" altLang="en-US" sz="2800" b="1" dirty="0" smtClean="0">
                <a:solidFill>
                  <a:srgbClr val="000000"/>
                </a:solidFill>
                <a:latin typeface="楷体_GB2312" pitchFamily="49" charset="-122"/>
                <a:ea typeface="楷体_GB2312" pitchFamily="49" charset="-122"/>
                <a:sym typeface="Wingdings 2" pitchFamily="18" charset="2"/>
              </a:rPr>
              <a:t>特征</a:t>
            </a:r>
            <a:endParaRPr lang="en-US" altLang="zh-CN" sz="2800" b="1" dirty="0" smtClean="0">
              <a:solidFill>
                <a:srgbClr val="000000"/>
              </a:solidFill>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dirty="0" smtClean="0">
                <a:latin typeface="楷体_GB2312" pitchFamily="49" charset="-122"/>
                <a:ea typeface="楷体_GB2312" pitchFamily="49" charset="-122"/>
              </a:rPr>
              <a:t>合约存续的短期性</a:t>
            </a:r>
            <a:endParaRPr lang="en-US" altLang="zh-CN"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dirty="0" smtClean="0">
                <a:latin typeface="楷体_GB2312" pitchFamily="49" charset="-122"/>
                <a:ea typeface="楷体_GB2312" pitchFamily="49" charset="-122"/>
              </a:rPr>
              <a:t>一般</a:t>
            </a:r>
            <a:r>
              <a:rPr lang="zh-CN" altLang="en-US" dirty="0">
                <a:latin typeface="楷体_GB2312" pitchFamily="49" charset="-122"/>
                <a:ea typeface="楷体_GB2312" pitchFamily="49" charset="-122"/>
              </a:rPr>
              <a:t>不超过</a:t>
            </a:r>
            <a:r>
              <a:rPr lang="en-US" altLang="zh-CN" dirty="0">
                <a:latin typeface="楷体_GB2312" pitchFamily="49" charset="-122"/>
                <a:ea typeface="楷体_GB2312" pitchFamily="49" charset="-122"/>
              </a:rPr>
              <a:t>1</a:t>
            </a:r>
            <a:r>
              <a:rPr lang="zh-CN" altLang="en-US" dirty="0" smtClean="0">
                <a:latin typeface="楷体_GB2312" pitchFamily="49" charset="-122"/>
                <a:ea typeface="楷体_GB2312" pitchFamily="49" charset="-122"/>
              </a:rPr>
              <a:t>年（互换例外）。</a:t>
            </a:r>
            <a:endParaRPr lang="en-US" altLang="zh-CN"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dirty="0" smtClean="0">
                <a:latin typeface="楷体_GB2312" pitchFamily="49" charset="-122"/>
                <a:ea typeface="楷体_GB2312" pitchFamily="49" charset="-122"/>
              </a:rPr>
              <a:t>中国有长期的衍生品：</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射雕英雄传</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中丘处机与江南七怪的</a:t>
            </a:r>
            <a:r>
              <a:rPr lang="en-US" altLang="zh-CN" dirty="0" smtClean="0">
                <a:latin typeface="Times New Roman" pitchFamily="18" charset="0"/>
                <a:ea typeface="楷体_GB2312" pitchFamily="49" charset="-122"/>
                <a:cs typeface="Times New Roman" pitchFamily="18" charset="0"/>
              </a:rPr>
              <a:t>18</a:t>
            </a:r>
            <a:r>
              <a:rPr lang="zh-CN" altLang="en-US" dirty="0" smtClean="0">
                <a:latin typeface="Times New Roman" pitchFamily="18" charset="0"/>
                <a:ea typeface="楷体_GB2312" pitchFamily="49" charset="-122"/>
                <a:cs typeface="Times New Roman" pitchFamily="18" charset="0"/>
              </a:rPr>
              <a:t>年赌约。</a:t>
            </a:r>
            <a:endParaRPr lang="en-US" altLang="zh-CN" dirty="0" smtClean="0">
              <a:latin typeface="Times New Roman" pitchFamily="18" charset="0"/>
              <a:ea typeface="楷体_GB2312" pitchFamily="49" charset="-122"/>
              <a:cs typeface="Times New Roman" pitchFamily="18" charset="0"/>
            </a:endParaRPr>
          </a:p>
          <a:p>
            <a:pPr lvl="2">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原因</a:t>
            </a:r>
            <a:endParaRPr lang="en-US" altLang="zh-CN" dirty="0" smtClean="0">
              <a:latin typeface="Times New Roman" pitchFamily="18" charset="0"/>
              <a:ea typeface="楷体_GB2312" pitchFamily="49" charset="-122"/>
              <a:cs typeface="Times New Roman" pitchFamily="18" charset="0"/>
            </a:endParaRPr>
          </a:p>
          <a:p>
            <a:pPr lvl="4">
              <a:buClr>
                <a:srgbClr val="FF0000"/>
              </a:buClr>
              <a:buFont typeface="Arial" pitchFamily="34" charset="0"/>
              <a:buChar char="•"/>
            </a:pPr>
            <a:r>
              <a:rPr lang="zh-CN" altLang="en-US" dirty="0" smtClean="0">
                <a:latin typeface="Times New Roman" pitchFamily="18" charset="0"/>
                <a:ea typeface="楷体_GB2312" pitchFamily="49" charset="-122"/>
                <a:cs typeface="Times New Roman" pitchFamily="18" charset="0"/>
              </a:rPr>
              <a:t>期限太长，交易双方都觉得风险过高，不会参与交易。</a:t>
            </a:r>
            <a:endParaRPr lang="en-US" altLang="zh-CN" dirty="0" smtClean="0">
              <a:latin typeface="Times New Roman" pitchFamily="18" charset="0"/>
              <a:ea typeface="楷体_GB2312" pitchFamily="49" charset="-122"/>
              <a:cs typeface="Times New Roman" pitchFamily="18" charset="0"/>
            </a:endParaRPr>
          </a:p>
          <a:p>
            <a:pPr lvl="4">
              <a:buClr>
                <a:srgbClr val="FF0000"/>
              </a:buClr>
              <a:buFont typeface="Arial" pitchFamily="34" charset="0"/>
              <a:buChar char="•"/>
            </a:pPr>
            <a:r>
              <a:rPr lang="zh-CN" altLang="en-US" dirty="0" smtClean="0">
                <a:latin typeface="Times New Roman" pitchFamily="18" charset="0"/>
                <a:ea typeface="楷体_GB2312" pitchFamily="49" charset="-122"/>
                <a:cs typeface="Times New Roman" pitchFamily="18" charset="0"/>
              </a:rPr>
              <a:t>一般不会对基础资产价格保险那么长时间或者其基础资产的交易一般在最近期限发生（为避免在这一期限发生）。</a:t>
            </a:r>
            <a:endParaRPr lang="en-US" altLang="zh-CN" dirty="0" smtClean="0">
              <a:latin typeface="Times New Roman" pitchFamily="18" charset="0"/>
              <a:ea typeface="楷体_GB2312" pitchFamily="49" charset="-122"/>
              <a:cs typeface="Times New Roman" pitchFamily="18" charset="0"/>
            </a:endParaRPr>
          </a:p>
          <a:p>
            <a:pPr lvl="1">
              <a:buClr>
                <a:srgbClr val="FF0000"/>
              </a:buClr>
              <a:buFont typeface="Wingdings" pitchFamily="2" charset="2"/>
              <a:buChar char="Ø"/>
            </a:pPr>
            <a:r>
              <a:rPr lang="zh-CN" altLang="en-US" sz="3200" dirty="0" smtClean="0">
                <a:latin typeface="楷体_GB2312" pitchFamily="49" charset="-122"/>
                <a:ea typeface="楷体_GB2312" pitchFamily="49" charset="-122"/>
              </a:rPr>
              <a:t>零和博弈性</a:t>
            </a:r>
            <a:endParaRPr lang="en-US" altLang="zh-CN" sz="3200"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dirty="0" smtClean="0">
                <a:latin typeface="楷体_GB2312" pitchFamily="49" charset="-122"/>
                <a:ea typeface="楷体_GB2312" pitchFamily="49" charset="-122"/>
              </a:rPr>
              <a:t>多头和空头的总价值为</a:t>
            </a:r>
            <a:r>
              <a:rPr lang="en-US" altLang="zh-CN" dirty="0" smtClean="0">
                <a:latin typeface="楷体_GB2312" pitchFamily="49" charset="-122"/>
                <a:ea typeface="楷体_GB2312" pitchFamily="49" charset="-122"/>
              </a:rPr>
              <a:t>0</a:t>
            </a:r>
          </a:p>
          <a:p>
            <a:pPr lvl="2">
              <a:buClr>
                <a:srgbClr val="FF0000"/>
              </a:buClr>
              <a:buFont typeface="Wingdings" pitchFamily="2" charset="2"/>
              <a:buChar char="ü"/>
            </a:pPr>
            <a:r>
              <a:rPr lang="zh-CN" altLang="en-US" dirty="0" smtClean="0">
                <a:latin typeface="楷体_GB2312" pitchFamily="49" charset="-122"/>
                <a:ea typeface="楷体_GB2312" pitchFamily="49" charset="-122"/>
              </a:rPr>
              <a:t>虽然从收益角度讲是零和博弈，但是从风险配置角度讲可以提高交易者的效用。</a:t>
            </a:r>
            <a:endParaRPr lang="en-US" altLang="zh-CN" dirty="0">
              <a:latin typeface="楷体_GB2312" pitchFamily="49" charset="-122"/>
              <a:ea typeface="楷体_GB2312" pitchFamily="49" charset="-122"/>
            </a:endParaRPr>
          </a:p>
          <a:p>
            <a:pPr lvl="0">
              <a:buNone/>
            </a:pPr>
            <a:endParaRPr lang="zh-CN" altLang="en-US" sz="2400" dirty="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99392"/>
            <a:ext cx="9144000" cy="3861048"/>
          </a:xfrm>
        </p:spPr>
        <p:txBody>
          <a:bodyPr/>
          <a:lstStyle/>
          <a:p>
            <a:pPr lvl="0">
              <a:buNone/>
            </a:pPr>
            <a:r>
              <a:rPr lang="en-US" altLang="zh-CN" sz="2800" b="1" dirty="0" smtClean="0">
                <a:solidFill>
                  <a:srgbClr val="FF0000"/>
                </a:solidFill>
                <a:latin typeface="楷体_GB2312" pitchFamily="49" charset="-122"/>
                <a:ea typeface="楷体_GB2312" pitchFamily="49" charset="-122"/>
                <a:sym typeface="Wingdings 2" pitchFamily="18" charset="2"/>
              </a:rPr>
              <a:t></a:t>
            </a:r>
            <a:r>
              <a:rPr lang="zh-CN" altLang="en-US" sz="2800" b="1" dirty="0" smtClean="0">
                <a:solidFill>
                  <a:srgbClr val="000000"/>
                </a:solidFill>
                <a:latin typeface="楷体_GB2312" pitchFamily="49" charset="-122"/>
                <a:ea typeface="楷体_GB2312" pitchFamily="49" charset="-122"/>
                <a:sym typeface="Wingdings 2" pitchFamily="18" charset="2"/>
              </a:rPr>
              <a:t>功能</a:t>
            </a:r>
            <a:endParaRPr lang="en-US" altLang="zh-CN" sz="2800" b="1" dirty="0" smtClean="0">
              <a:solidFill>
                <a:srgbClr val="000000"/>
              </a:solidFill>
              <a:latin typeface="楷体_GB2312" pitchFamily="49" charset="-122"/>
              <a:ea typeface="楷体_GB2312" pitchFamily="49" charset="-122"/>
              <a:sym typeface="Wingdings 2" pitchFamily="18" charset="2"/>
            </a:endParaRPr>
          </a:p>
          <a:p>
            <a:pPr lvl="1">
              <a:buClr>
                <a:srgbClr val="FF0000"/>
              </a:buClr>
              <a:buFont typeface="Wingdings" panose="05000000000000000000" pitchFamily="2" charset="2"/>
              <a:buChar char="Ø"/>
            </a:pPr>
            <a:r>
              <a:rPr lang="zh-CN" altLang="en-US" dirty="0">
                <a:solidFill>
                  <a:srgbClr val="000000"/>
                </a:solidFill>
                <a:latin typeface="楷体_GB2312" pitchFamily="49" charset="-122"/>
                <a:ea typeface="楷体_GB2312" pitchFamily="49" charset="-122"/>
                <a:sym typeface="Wingdings 2" pitchFamily="18" charset="2"/>
              </a:rPr>
              <a:t>套期</a:t>
            </a:r>
            <a:r>
              <a:rPr lang="zh-CN" altLang="en-US" dirty="0" smtClean="0">
                <a:solidFill>
                  <a:srgbClr val="000000"/>
                </a:solidFill>
                <a:latin typeface="楷体_GB2312" pitchFamily="49" charset="-122"/>
                <a:ea typeface="楷体_GB2312" pitchFamily="49" charset="-122"/>
                <a:sym typeface="Wingdings 2" pitchFamily="18" charset="2"/>
              </a:rPr>
              <a:t>保值</a:t>
            </a:r>
            <a:endParaRPr lang="en-US" altLang="zh-CN" dirty="0" smtClean="0">
              <a:solidFill>
                <a:srgbClr val="000000"/>
              </a:solidFill>
              <a:latin typeface="楷体_GB2312" pitchFamily="49" charset="-122"/>
              <a:ea typeface="楷体_GB2312" pitchFamily="49" charset="-122"/>
              <a:sym typeface="Wingdings 2" pitchFamily="18" charset="2"/>
            </a:endParaRPr>
          </a:p>
          <a:p>
            <a:pPr lvl="2">
              <a:buClr>
                <a:srgbClr val="FF0000"/>
              </a:buClr>
              <a:buFont typeface="Wingdings" pitchFamily="2" charset="2"/>
              <a:buChar char="ü"/>
            </a:pPr>
            <a:r>
              <a:rPr lang="zh-CN" altLang="en-US" dirty="0" smtClean="0">
                <a:solidFill>
                  <a:srgbClr val="000000"/>
                </a:solidFill>
                <a:latin typeface="楷体_GB2312" pitchFamily="49" charset="-122"/>
                <a:ea typeface="楷体_GB2312" pitchFamily="49" charset="-122"/>
                <a:sym typeface="Wingdings 2" pitchFamily="18" charset="2"/>
              </a:rPr>
              <a:t>衍生</a:t>
            </a:r>
            <a:r>
              <a:rPr lang="zh-CN" altLang="en-US" dirty="0">
                <a:solidFill>
                  <a:srgbClr val="000000"/>
                </a:solidFill>
                <a:latin typeface="楷体_GB2312" pitchFamily="49" charset="-122"/>
                <a:ea typeface="楷体_GB2312" pitchFamily="49" charset="-122"/>
                <a:sym typeface="Wingdings 2" pitchFamily="18" charset="2"/>
              </a:rPr>
              <a:t>品创建的目的即在于对基础资产的价格进行</a:t>
            </a:r>
            <a:r>
              <a:rPr lang="zh-CN" altLang="en-US" dirty="0" smtClean="0">
                <a:solidFill>
                  <a:srgbClr val="000000"/>
                </a:solidFill>
                <a:latin typeface="楷体_GB2312" pitchFamily="49" charset="-122"/>
                <a:ea typeface="楷体_GB2312" pitchFamily="49" charset="-122"/>
                <a:sym typeface="Wingdings 2" pitchFamily="18" charset="2"/>
              </a:rPr>
              <a:t>保险。</a:t>
            </a:r>
            <a:endParaRPr lang="en-US" altLang="zh-CN" dirty="0" smtClean="0">
              <a:solidFill>
                <a:srgbClr val="000000"/>
              </a:solidFill>
              <a:latin typeface="楷体_GB2312" pitchFamily="49" charset="-122"/>
              <a:ea typeface="楷体_GB2312" pitchFamily="49" charset="-122"/>
              <a:sym typeface="Wingdings 2" pitchFamily="18" charset="2"/>
            </a:endParaRPr>
          </a:p>
          <a:p>
            <a:pPr lvl="1">
              <a:buClr>
                <a:srgbClr val="FF0000"/>
              </a:buClr>
              <a:buFont typeface="Wingdings" panose="05000000000000000000" pitchFamily="2" charset="2"/>
              <a:buChar char="Ø"/>
            </a:pPr>
            <a:r>
              <a:rPr lang="zh-CN" altLang="en-US" dirty="0" smtClean="0">
                <a:latin typeface="楷体_GB2312" pitchFamily="49" charset="-122"/>
                <a:ea typeface="楷体_GB2312" pitchFamily="49" charset="-122"/>
              </a:rPr>
              <a:t>投机套利</a:t>
            </a:r>
            <a:endParaRPr lang="en-US" altLang="zh-CN" dirty="0" smtClean="0">
              <a:latin typeface="楷体_GB2312" pitchFamily="49" charset="-122"/>
              <a:ea typeface="楷体_GB2312" pitchFamily="49" charset="-122"/>
            </a:endParaRPr>
          </a:p>
          <a:p>
            <a:pPr lvl="2">
              <a:buClr>
                <a:srgbClr val="FF0000"/>
              </a:buClr>
              <a:buFont typeface="Wingdings" panose="05000000000000000000" pitchFamily="2" charset="2"/>
              <a:buChar char="ü"/>
            </a:pPr>
            <a:r>
              <a:rPr lang="zh-CN" altLang="en-US" dirty="0" smtClean="0">
                <a:latin typeface="楷体_GB2312" pitchFamily="49" charset="-122"/>
                <a:ea typeface="楷体_GB2312" pitchFamily="49" charset="-122"/>
              </a:rPr>
              <a:t>投资者面临基础资产的价格风险，同时进行衍生品交易是套期保值；不面临基础价格风险，单纯进行衍生品交易是投机套利。</a:t>
            </a:r>
            <a:endParaRPr lang="en-US" altLang="zh-CN" dirty="0" smtClean="0">
              <a:latin typeface="楷体_GB2312" pitchFamily="49" charset="-122"/>
              <a:ea typeface="楷体_GB2312" pitchFamily="49" charset="-122"/>
            </a:endParaRPr>
          </a:p>
          <a:p>
            <a:pPr lvl="2">
              <a:buClr>
                <a:srgbClr val="FF0000"/>
              </a:buClr>
              <a:buFont typeface="Wingdings" panose="05000000000000000000" pitchFamily="2" charset="2"/>
              <a:buChar char="ü"/>
            </a:pPr>
            <a:r>
              <a:rPr lang="zh-CN" altLang="en-US" dirty="0" smtClean="0">
                <a:latin typeface="楷体_GB2312" pitchFamily="49" charset="-122"/>
                <a:ea typeface="楷体_GB2312" pitchFamily="49" charset="-122"/>
                <a:sym typeface="Wingdings 2" pitchFamily="18" charset="2"/>
              </a:rPr>
              <a:t>投机套利并不是坏事，其为市场提供了</a:t>
            </a:r>
            <a:r>
              <a:rPr lang="zh-CN" altLang="en-US" dirty="0">
                <a:latin typeface="楷体_GB2312" pitchFamily="49" charset="-122"/>
                <a:ea typeface="楷体_GB2312" pitchFamily="49" charset="-122"/>
                <a:sym typeface="Wingdings 2" pitchFamily="18" charset="2"/>
              </a:rPr>
              <a:t>流动性（联系</a:t>
            </a:r>
            <a:r>
              <a:rPr lang="en-US" altLang="zh-CN" dirty="0">
                <a:latin typeface="楷体_GB2312" pitchFamily="49" charset="-122"/>
                <a:ea typeface="楷体_GB2312" pitchFamily="49" charset="-122"/>
                <a:sym typeface="Wingdings 2" pitchFamily="18" charset="2"/>
              </a:rPr>
              <a:t>LTCM</a:t>
            </a:r>
            <a:r>
              <a:rPr lang="zh-CN" altLang="en-US" dirty="0">
                <a:latin typeface="楷体_GB2312" pitchFamily="49" charset="-122"/>
                <a:ea typeface="楷体_GB2312" pitchFamily="49" charset="-122"/>
                <a:sym typeface="Wingdings 2" pitchFamily="18" charset="2"/>
              </a:rPr>
              <a:t>的</a:t>
            </a:r>
            <a:r>
              <a:rPr lang="zh-CN" altLang="en-US" dirty="0" smtClean="0">
                <a:latin typeface="楷体_GB2312" pitchFamily="49" charset="-122"/>
                <a:ea typeface="楷体_GB2312" pitchFamily="49" charset="-122"/>
                <a:sym typeface="Wingdings 2" pitchFamily="18" charset="2"/>
              </a:rPr>
              <a:t>故事）</a:t>
            </a:r>
            <a:r>
              <a:rPr lang="en-US" altLang="zh-CN" dirty="0" smtClean="0">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sym typeface="Wingdings 2" pitchFamily="18" charset="2"/>
              </a:rPr>
              <a:t>有充足的交易对手方就是流动性。</a:t>
            </a:r>
            <a:endParaRPr lang="en-US" altLang="zh-CN" dirty="0" smtClean="0">
              <a:latin typeface="楷体_GB2312" pitchFamily="49" charset="-122"/>
              <a:ea typeface="楷体_GB2312" pitchFamily="49" charset="-122"/>
              <a:sym typeface="Wingdings 2" pitchFamily="18" charset="2"/>
            </a:endParaRPr>
          </a:p>
          <a:p>
            <a:pPr lvl="2">
              <a:buClr>
                <a:srgbClr val="FF0000"/>
              </a:buClr>
              <a:buFont typeface="Wingdings" panose="05000000000000000000" pitchFamily="2" charset="2"/>
              <a:buChar char="ü"/>
            </a:pPr>
            <a:r>
              <a:rPr lang="zh-CN" altLang="en-US" dirty="0" smtClean="0">
                <a:latin typeface="楷体_GB2312" pitchFamily="49" charset="-122"/>
                <a:ea typeface="楷体_GB2312" pitchFamily="49" charset="-122"/>
                <a:sym typeface="Wingdings 2" pitchFamily="18" charset="2"/>
              </a:rPr>
              <a:t>现在</a:t>
            </a:r>
            <a:r>
              <a:rPr lang="zh-CN" altLang="en-US" dirty="0">
                <a:latin typeface="楷体_GB2312" pitchFamily="49" charset="-122"/>
                <a:ea typeface="楷体_GB2312" pitchFamily="49" charset="-122"/>
                <a:sym typeface="Wingdings 2" pitchFamily="18" charset="2"/>
              </a:rPr>
              <a:t>很难区分套期保值和投机</a:t>
            </a:r>
            <a:r>
              <a:rPr lang="zh-CN" altLang="en-US" dirty="0" smtClean="0">
                <a:latin typeface="楷体_GB2312" pitchFamily="49" charset="-122"/>
                <a:ea typeface="楷体_GB2312" pitchFamily="49" charset="-122"/>
                <a:sym typeface="Wingdings 2" pitchFamily="18" charset="2"/>
              </a:rPr>
              <a:t>套利（套期保值与投机套利的关系有点类似于一级市场与二级市场的关系：即前一个目的，后一个是手段）。</a:t>
            </a:r>
            <a:endParaRPr lang="en-US" altLang="zh-CN" dirty="0" smtClean="0">
              <a:latin typeface="楷体_GB2312" pitchFamily="49" charset="-122"/>
              <a:ea typeface="楷体_GB2312" pitchFamily="49" charset="-122"/>
              <a:sym typeface="Wingdings 2" pitchFamily="18" charset="2"/>
            </a:endParaRPr>
          </a:p>
          <a:p>
            <a:pPr lvl="1">
              <a:buClr>
                <a:srgbClr val="FF0000"/>
              </a:buClr>
              <a:buFont typeface="Wingdings" panose="05000000000000000000" pitchFamily="2" charset="2"/>
              <a:buChar char="Ø"/>
            </a:pPr>
            <a:r>
              <a:rPr lang="zh-CN" altLang="en-US" dirty="0" smtClean="0">
                <a:latin typeface="楷体_GB2312" pitchFamily="49" charset="-122"/>
                <a:ea typeface="楷体_GB2312" pitchFamily="49" charset="-122"/>
              </a:rPr>
              <a:t>价格发现</a:t>
            </a:r>
            <a:endParaRPr lang="en-US" altLang="zh-CN" dirty="0" smtClean="0">
              <a:latin typeface="楷体_GB2312" pitchFamily="49" charset="-122"/>
              <a:ea typeface="楷体_GB2312" pitchFamily="49" charset="-122"/>
            </a:endParaRPr>
          </a:p>
          <a:p>
            <a:pPr lvl="2">
              <a:buClr>
                <a:srgbClr val="FF0000"/>
              </a:buClr>
              <a:buFont typeface="Wingdings" panose="05000000000000000000" pitchFamily="2" charset="2"/>
              <a:buChar char="ü"/>
            </a:pPr>
            <a:r>
              <a:rPr lang="zh-CN" altLang="en-US" dirty="0" smtClean="0">
                <a:latin typeface="楷体_GB2312" pitchFamily="49" charset="-122"/>
                <a:ea typeface="楷体_GB2312" pitchFamily="49" charset="-122"/>
              </a:rPr>
              <a:t>衍生品交易的协议价格都是基础资产的未来价格，不仅具有对当前价格的发现功能还能对预测未来价格。</a:t>
            </a:r>
            <a:endParaRPr lang="en-US" altLang="zh-CN" dirty="0" smtClean="0">
              <a:latin typeface="楷体_GB2312" pitchFamily="49" charset="-122"/>
              <a:ea typeface="楷体_GB2312" pitchFamily="49" charset="-122"/>
            </a:endParaRPr>
          </a:p>
          <a:p>
            <a:pPr lvl="2">
              <a:buClr>
                <a:srgbClr val="FF0000"/>
              </a:buClr>
              <a:buFont typeface="Wingdings" panose="05000000000000000000" pitchFamily="2" charset="2"/>
              <a:buChar char="ü"/>
            </a:pPr>
            <a:r>
              <a:rPr lang="zh-CN" altLang="en-US" dirty="0" smtClean="0">
                <a:latin typeface="楷体_GB2312" pitchFamily="49" charset="-122"/>
                <a:ea typeface="楷体_GB2312" pitchFamily="49" charset="-122"/>
              </a:rPr>
              <a:t>可以通过衍生品市场来对基础价格进行预测，具有前瞻性。</a:t>
            </a:r>
            <a:endParaRPr lang="zh-CN" altLang="en-US" dirty="0"/>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dirty="0" smtClean="0">
                <a:latin typeface="楷体_GB2312" panose="02010609030101010101" pitchFamily="49" charset="-122"/>
                <a:ea typeface="楷体_GB2312" panose="02010609030101010101" pitchFamily="49" charset="-122"/>
              </a:rPr>
              <a:t>杠杆交易</a:t>
            </a:r>
            <a:endParaRPr lang="zh-CN" altLang="en-US" sz="2800" dirty="0">
              <a:latin typeface="楷体_GB2312" panose="02010609030101010101" pitchFamily="49" charset="-122"/>
              <a:ea typeface="楷体_GB2312" panose="02010609030101010101" pitchFamily="49" charset="-122"/>
            </a:endParaRPr>
          </a:p>
        </p:txBody>
      </p:sp>
      <p:sp>
        <p:nvSpPr>
          <p:cNvPr id="4" name="TextBox 3"/>
          <p:cNvSpPr txBox="1"/>
          <p:nvPr/>
        </p:nvSpPr>
        <p:spPr>
          <a:xfrm>
            <a:off x="683568" y="1052736"/>
            <a:ext cx="7560840" cy="4893647"/>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以沪深</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300</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股指期货为例，假设现在沪深</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300</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股指期货指数为</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3500</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点，每一点价格为</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300</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元。</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1257300" lvl="2" indent="-342900">
              <a:buClr>
                <a:srgbClr val="FF0000"/>
              </a:buClr>
              <a:buFont typeface="Wingdings" panose="05000000000000000000" pitchFamily="2" charset="2"/>
              <a:buChar char="ü"/>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如果不采取保证金交易，买入</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手股指期货需要投入的资金为</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3500</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300=1050000</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元。</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1257300" lvl="2" indent="-342900">
              <a:buClr>
                <a:srgbClr val="FF0000"/>
              </a:buClr>
              <a:buFont typeface="Wingdings" panose="05000000000000000000" pitchFamily="2" charset="2"/>
              <a:buChar char="ü"/>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如果采取保证金交易，假设保证金比例为</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10%</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，买入</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手股指期货需要投入的资金为</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3500</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300</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10%=105000</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元。</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285750" indent="-285750">
              <a:buClr>
                <a:srgbClr val="FF0000"/>
              </a:buClr>
              <a:buFont typeface="Wingdings" panose="05000000000000000000" pitchFamily="2" charset="2"/>
              <a:buChar char="Ø"/>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假设沪深</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300</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股指期货上升</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至</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3535</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点。</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1257300" lvl="2" indent="-342900">
              <a:buClr>
                <a:srgbClr val="FF0000"/>
              </a:buClr>
              <a:buFont typeface="Wingdings" panose="05000000000000000000" pitchFamily="2" charset="2"/>
              <a:buChar char="ü"/>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不采取保证交易，股指期货买方的收益率为</a:t>
            </a:r>
            <a:endParaRPr lang="en-US" altLang="zh-CN" sz="2400" dirty="0">
              <a:latin typeface="Times New Roman" panose="02020603050405020304" pitchFamily="18" charset="0"/>
              <a:ea typeface="楷体_GB2312" panose="02010609030101010101" pitchFamily="49" charset="-122"/>
              <a:cs typeface="Times New Roman" panose="02020603050405020304" pitchFamily="18" charset="0"/>
            </a:endParaRPr>
          </a:p>
          <a:p>
            <a:pPr lvl="2">
              <a:buClr>
                <a:srgbClr val="FF0000"/>
              </a:buClr>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3535</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300-1050000</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/1050000=1%</a:t>
            </a:r>
          </a:p>
          <a:p>
            <a:pPr marL="1257300" lvl="2" indent="-342900">
              <a:buClr>
                <a:srgbClr val="FF0000"/>
              </a:buClr>
              <a:buFont typeface="Wingdings" panose="05000000000000000000" pitchFamily="2" charset="2"/>
              <a:buChar char="ü"/>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采取保证交易，股指期货买方的收益率为</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2">
              <a:buClr>
                <a:srgbClr val="FF0000"/>
              </a:buClr>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3535-3500</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300/105000=10%</a:t>
            </a:r>
          </a:p>
          <a:p>
            <a:pPr marL="285750" indent="-285750">
              <a:buClr>
                <a:srgbClr val="FF0000"/>
              </a:buClr>
              <a:buFont typeface="Wingdings" panose="05000000000000000000" pitchFamily="2" charset="2"/>
              <a:buChar char="Ø"/>
            </a:pPr>
            <a:endParaRPr lang="zh-CN" altLang="en-US" sz="24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 name="下箭头 4"/>
          <p:cNvSpPr/>
          <p:nvPr/>
        </p:nvSpPr>
        <p:spPr bwMode="auto">
          <a:xfrm>
            <a:off x="3923928" y="5517232"/>
            <a:ext cx="288032" cy="429151"/>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6" name="TextBox 5"/>
          <p:cNvSpPr txBox="1"/>
          <p:nvPr/>
        </p:nvSpPr>
        <p:spPr>
          <a:xfrm>
            <a:off x="2699792" y="5988835"/>
            <a:ext cx="3775393" cy="523220"/>
          </a:xfrm>
          <a:prstGeom prst="rect">
            <a:avLst/>
          </a:prstGeom>
          <a:noFill/>
        </p:spPr>
        <p:txBody>
          <a:bodyPr wrap="none" rtlCol="0">
            <a:spAutoFit/>
          </a:bodyPr>
          <a:lstStyle/>
          <a:p>
            <a:r>
              <a:rPr lang="zh-CN" altLang="en-US" sz="2800" dirty="0" smtClean="0">
                <a:latin typeface="楷体_GB2312" panose="02010609030101010101" pitchFamily="49" charset="-122"/>
                <a:ea typeface="楷体_GB2312" panose="02010609030101010101" pitchFamily="49" charset="-122"/>
              </a:rPr>
              <a:t>杠杆交易导致风险加大</a:t>
            </a:r>
            <a:endParaRPr lang="zh-CN" altLang="en-US" sz="2800" dirty="0">
              <a:latin typeface="楷体_GB2312" panose="02010609030101010101" pitchFamily="49" charset="-122"/>
              <a:ea typeface="楷体_GB2312" panose="02010609030101010101" pitchFamily="49" charset="-122"/>
            </a:endParaRPr>
          </a:p>
        </p:txBody>
      </p:sp>
    </p:spTree>
    <p:extLst>
      <p:ext uri="{BB962C8B-B14F-4D97-AF65-F5344CB8AC3E}">
        <p14:creationId xmlns="" xmlns:p14="http://schemas.microsoft.com/office/powerpoint/2010/main" val="187657026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71400"/>
            <a:ext cx="8229600" cy="927100"/>
          </a:xfrm>
        </p:spPr>
        <p:txBody>
          <a:bodyPr/>
          <a:lstStyle/>
          <a:p>
            <a:pPr algn="ctr"/>
            <a:r>
              <a:rPr lang="zh-CN" altLang="en-US" sz="2800" dirty="0">
                <a:latin typeface="楷体_GB2312" panose="02010609030101010101" pitchFamily="49" charset="-122"/>
                <a:ea typeface="楷体_GB2312" panose="02010609030101010101" pitchFamily="49" charset="-122"/>
              </a:rPr>
              <a:t>套</a:t>
            </a:r>
            <a:r>
              <a:rPr lang="zh-CN" altLang="en-US" sz="2800" dirty="0" smtClean="0">
                <a:latin typeface="楷体_GB2312" panose="02010609030101010101" pitchFamily="49" charset="-122"/>
                <a:ea typeface="楷体_GB2312" panose="02010609030101010101" pitchFamily="49" charset="-122"/>
              </a:rPr>
              <a:t>期保值与投机套利</a:t>
            </a:r>
            <a:endParaRPr lang="zh-CN" altLang="en-US" sz="28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107504" y="548680"/>
            <a:ext cx="8892480" cy="4525963"/>
          </a:xfrm>
        </p:spPr>
        <p:txBody>
          <a:bodyPr/>
          <a:lstStyle/>
          <a:p>
            <a:pPr marL="285750" lvl="0" indent="-285750" fontAlgn="auto">
              <a:spcBef>
                <a:spcPts val="0"/>
              </a:spcBef>
              <a:spcAft>
                <a:spcPts val="0"/>
              </a:spcAft>
              <a:buClr>
                <a:srgbClr val="FF0000"/>
              </a:buClr>
              <a:buFont typeface="Wingdings" panose="05000000000000000000" pitchFamily="2" charset="2"/>
              <a:buChar char="Ø"/>
            </a:pPr>
            <a:r>
              <a:rPr lang="zh-CN" altLang="en-US" sz="28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仍以</a:t>
            </a:r>
            <a:r>
              <a:rPr lang="zh-CN" altLang="en-US" sz="28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沪深</a:t>
            </a:r>
            <a:r>
              <a:rPr lang="en-US" altLang="zh-CN" sz="28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300</a:t>
            </a:r>
            <a:r>
              <a:rPr lang="zh-CN" altLang="en-US" sz="28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股指期货为例，假设现在沪深</a:t>
            </a:r>
            <a:r>
              <a:rPr lang="en-US" altLang="zh-CN" sz="28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300</a:t>
            </a:r>
            <a:r>
              <a:rPr lang="zh-CN" altLang="en-US" sz="28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股指期货指数为</a:t>
            </a:r>
            <a:r>
              <a:rPr lang="en-US" altLang="zh-CN" sz="28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3500</a:t>
            </a:r>
            <a:r>
              <a:rPr lang="zh-CN" altLang="en-US" sz="28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点，每一点价格为</a:t>
            </a:r>
            <a:r>
              <a:rPr lang="en-US" altLang="zh-CN" sz="28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300</a:t>
            </a:r>
            <a:r>
              <a:rPr lang="zh-CN" altLang="en-US" sz="28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元</a:t>
            </a:r>
            <a:r>
              <a:rPr lang="zh-CN" altLang="en-US" sz="28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sz="28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p>
            <a:pPr lvl="1" fontAlgn="auto">
              <a:spcBef>
                <a:spcPts val="0"/>
              </a:spcBef>
              <a:spcAft>
                <a:spcPts val="0"/>
              </a:spcAft>
              <a:buClr>
                <a:srgbClr val="FF0000"/>
              </a:buClr>
              <a:buFont typeface="Wingdings" panose="05000000000000000000" pitchFamily="2" charset="2"/>
              <a:buChar char="ü"/>
            </a:pPr>
            <a:r>
              <a:rPr lang="zh-CN" altLang="en-US" sz="24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套期保值：假设投资者手上持有沪深</a:t>
            </a:r>
            <a:r>
              <a:rPr lang="en-US" altLang="zh-CN" sz="24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300</a:t>
            </a:r>
            <a:r>
              <a:rPr lang="zh-CN" altLang="en-US" sz="24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指数基金，总额为</a:t>
            </a:r>
            <a:r>
              <a:rPr lang="en-US" altLang="zh-CN" sz="24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3500</a:t>
            </a:r>
            <a:r>
              <a:rPr lang="zh-CN" altLang="en-US" sz="24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300=</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1050000</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元。假设现在时刻沪深</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300</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指数为</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3500</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点，投资者计划</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3</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个月之后卖出。为避免</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3</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个月之后，股价大跌，投资者同时卖出</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手沪深</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300</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股指期货。假设卖出时刻沪深</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300</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指数和</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沪深</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300</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股指期货</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指数均下跌至</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3465</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点。</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2" fontAlgn="auto">
              <a:spcBef>
                <a:spcPts val="0"/>
              </a:spcBef>
              <a:spcAft>
                <a:spcPts val="0"/>
              </a:spcAft>
              <a:buClr>
                <a:srgbClr val="FF0000"/>
              </a:buClr>
              <a:buFont typeface="Wingdings" panose="05000000000000000000" pitchFamily="2" charset="2"/>
              <a:buChar char="p"/>
            </a:pPr>
            <a:r>
              <a:rPr lang="zh-CN" altLang="en-US" sz="16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投资者在现货（沪深</a:t>
            </a:r>
            <a:r>
              <a:rPr lang="en-US" altLang="zh-CN" sz="16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300</a:t>
            </a:r>
            <a:r>
              <a:rPr lang="zh-CN" altLang="en-US" sz="16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指数基金）市场亏损（</a:t>
            </a:r>
            <a:r>
              <a:rPr lang="en-US" altLang="zh-CN" sz="16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3500-3465</a:t>
            </a:r>
            <a:r>
              <a:rPr lang="zh-CN" altLang="en-US" sz="16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6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/3500*1050000=10500</a:t>
            </a:r>
            <a:r>
              <a:rPr lang="zh-CN" altLang="en-US" sz="16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元</a:t>
            </a:r>
            <a:endParaRPr lang="en-US" altLang="zh-CN" sz="16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p>
            <a:pPr lvl="2" fontAlgn="auto">
              <a:spcBef>
                <a:spcPts val="0"/>
              </a:spcBef>
              <a:spcAft>
                <a:spcPts val="0"/>
              </a:spcAft>
              <a:buClr>
                <a:srgbClr val="FF0000"/>
              </a:buClr>
              <a:buFont typeface="Wingdings" panose="05000000000000000000" pitchFamily="2" charset="2"/>
              <a:buChar char="p"/>
            </a:pPr>
            <a:r>
              <a:rPr lang="zh-CN" altLang="en-US" sz="16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投资者在期货市场盈利（</a:t>
            </a:r>
            <a:r>
              <a:rPr lang="en-US" altLang="zh-CN" sz="16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3500-3465</a:t>
            </a:r>
            <a:r>
              <a:rPr lang="zh-CN" altLang="en-US" sz="16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6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300=10500</a:t>
            </a:r>
            <a:r>
              <a:rPr lang="zh-CN" altLang="en-US" sz="16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元</a:t>
            </a:r>
            <a:endParaRPr lang="en-US" altLang="zh-CN" sz="16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p>
            <a:pPr lvl="1" fontAlgn="auto">
              <a:spcBef>
                <a:spcPts val="0"/>
              </a:spcBef>
              <a:spcAft>
                <a:spcPts val="0"/>
              </a:spcAft>
              <a:buClr>
                <a:srgbClr val="FF0000"/>
              </a:buClr>
              <a:buFont typeface="Wingdings" panose="05000000000000000000" pitchFamily="2" charset="2"/>
              <a:buChar char="ü"/>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投机套利：投资者无现货多头，投资者仅卖</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出</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手沪深</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300</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股指期货。假设卖出</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时刻沪</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深</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300</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股指期货</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指数下跌</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至</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3465</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点</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2" fontAlgn="auto">
              <a:spcBef>
                <a:spcPts val="0"/>
              </a:spcBef>
              <a:spcAft>
                <a:spcPts val="0"/>
              </a:spcAft>
              <a:buClr>
                <a:srgbClr val="FF0000"/>
              </a:buClr>
              <a:buFont typeface="Wingdings" panose="05000000000000000000" pitchFamily="2" charset="2"/>
              <a:buChar char="p"/>
            </a:pPr>
            <a:r>
              <a:rPr lang="zh-CN" altLang="en-US" sz="16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投资者在期货市场盈利（</a:t>
            </a:r>
            <a:r>
              <a:rPr lang="en-US" altLang="zh-CN" sz="16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3500-3465</a:t>
            </a:r>
            <a:r>
              <a:rPr lang="zh-CN" altLang="en-US" sz="16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6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300=10500</a:t>
            </a:r>
            <a:r>
              <a:rPr lang="zh-CN" altLang="en-US" sz="16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元</a:t>
            </a:r>
            <a:endParaRPr lang="en-US" altLang="zh-CN" sz="16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p>
            <a:pPr lvl="1" fontAlgn="auto">
              <a:spcBef>
                <a:spcPts val="0"/>
              </a:spcBef>
              <a:spcAft>
                <a:spcPts val="0"/>
              </a:spcAft>
              <a:buClr>
                <a:srgbClr val="FF0000"/>
              </a:buClr>
              <a:buFont typeface="Wingdings" panose="05000000000000000000" pitchFamily="2" charset="2"/>
              <a:buChar char="n"/>
            </a:pPr>
            <a:r>
              <a:rPr lang="zh-CN" altLang="en-US"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套期保值面临现货市场的价格风险，为降低现货市场风险，其在衍生品市场作反向操作；投机套利则只单纯作衍生品市场操作；</a:t>
            </a:r>
            <a:endParaRPr lang="en-US" altLang="zh-CN"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p>
            <a:pPr lvl="1" fontAlgn="auto">
              <a:spcBef>
                <a:spcPts val="0"/>
              </a:spcBef>
              <a:spcAft>
                <a:spcPts val="0"/>
              </a:spcAft>
              <a:buClr>
                <a:srgbClr val="FF0000"/>
              </a:buClr>
              <a:buFont typeface="Wingdings" panose="05000000000000000000" pitchFamily="2" charset="2"/>
              <a:buChar char="n"/>
            </a:pPr>
            <a:r>
              <a:rPr lang="zh-CN" altLang="en-US"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套</a:t>
            </a:r>
            <a:r>
              <a:rPr lang="zh-CN" altLang="en-US"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期保值的前提是衍生品价格与基础资产价格相关性非常高（一般选择尽可能同质的基础资产）</a:t>
            </a:r>
            <a:endParaRPr lang="en-US" altLang="zh-CN"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Tree>
    <p:extLst>
      <p:ext uri="{BB962C8B-B14F-4D97-AF65-F5344CB8AC3E}">
        <p14:creationId xmlns="" xmlns:p14="http://schemas.microsoft.com/office/powerpoint/2010/main" val="334738585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bwMode="auto">
          <a:xfrm>
            <a:off x="75272" y="4695754"/>
            <a:ext cx="4166561" cy="564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 name="直接箭头连接符 6"/>
          <p:cNvCxnSpPr/>
          <p:nvPr/>
        </p:nvCxnSpPr>
        <p:spPr bwMode="auto">
          <a:xfrm flipV="1">
            <a:off x="75272" y="912287"/>
            <a:ext cx="0" cy="446449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 name="任意多边形 7"/>
          <p:cNvSpPr/>
          <p:nvPr/>
        </p:nvSpPr>
        <p:spPr bwMode="auto">
          <a:xfrm>
            <a:off x="507320" y="1758823"/>
            <a:ext cx="3377031" cy="2321815"/>
          </a:xfrm>
          <a:custGeom>
            <a:avLst/>
            <a:gdLst>
              <a:gd name="connsiteX0" fmla="*/ 0 w 2844800"/>
              <a:gd name="connsiteY0" fmla="*/ 2054578 h 2054578"/>
              <a:gd name="connsiteX1" fmla="*/ 643467 w 2844800"/>
              <a:gd name="connsiteY1" fmla="*/ 666044 h 2054578"/>
              <a:gd name="connsiteX2" fmla="*/ 1433689 w 2844800"/>
              <a:gd name="connsiteY2" fmla="*/ 1343378 h 2054578"/>
              <a:gd name="connsiteX3" fmla="*/ 2562578 w 2844800"/>
              <a:gd name="connsiteY3" fmla="*/ 304800 h 2054578"/>
              <a:gd name="connsiteX4" fmla="*/ 2844800 w 2844800"/>
              <a:gd name="connsiteY4" fmla="*/ 0 h 205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4800" h="2054578">
                <a:moveTo>
                  <a:pt x="0" y="2054578"/>
                </a:moveTo>
                <a:cubicBezTo>
                  <a:pt x="202259" y="1419577"/>
                  <a:pt x="404519" y="784577"/>
                  <a:pt x="643467" y="666044"/>
                </a:cubicBezTo>
                <a:cubicBezTo>
                  <a:pt x="882415" y="547511"/>
                  <a:pt x="1113837" y="1403585"/>
                  <a:pt x="1433689" y="1343378"/>
                </a:cubicBezTo>
                <a:cubicBezTo>
                  <a:pt x="1753541" y="1283171"/>
                  <a:pt x="2327393" y="528696"/>
                  <a:pt x="2562578" y="304800"/>
                </a:cubicBezTo>
                <a:cubicBezTo>
                  <a:pt x="2797763" y="80904"/>
                  <a:pt x="2821281" y="40452"/>
                  <a:pt x="2844800" y="0"/>
                </a:cubicBezTo>
              </a:path>
            </a:pathLst>
          </a:custGeom>
          <a:noFill/>
          <a:ln w="38100" cap="flat" cmpd="sng" algn="ctr">
            <a:solidFill>
              <a:srgbClr val="FF0000"/>
            </a:solidFill>
            <a:prstDash val="lg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9" name="任意多边形 8"/>
          <p:cNvSpPr/>
          <p:nvPr/>
        </p:nvSpPr>
        <p:spPr bwMode="auto">
          <a:xfrm flipV="1">
            <a:off x="363304" y="1200319"/>
            <a:ext cx="3377031" cy="2321815"/>
          </a:xfrm>
          <a:custGeom>
            <a:avLst/>
            <a:gdLst>
              <a:gd name="connsiteX0" fmla="*/ 0 w 2844800"/>
              <a:gd name="connsiteY0" fmla="*/ 2054578 h 2054578"/>
              <a:gd name="connsiteX1" fmla="*/ 643467 w 2844800"/>
              <a:gd name="connsiteY1" fmla="*/ 666044 h 2054578"/>
              <a:gd name="connsiteX2" fmla="*/ 1433689 w 2844800"/>
              <a:gd name="connsiteY2" fmla="*/ 1343378 h 2054578"/>
              <a:gd name="connsiteX3" fmla="*/ 2562578 w 2844800"/>
              <a:gd name="connsiteY3" fmla="*/ 304800 h 2054578"/>
              <a:gd name="connsiteX4" fmla="*/ 2844800 w 2844800"/>
              <a:gd name="connsiteY4" fmla="*/ 0 h 205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4800" h="2054578">
                <a:moveTo>
                  <a:pt x="0" y="2054578"/>
                </a:moveTo>
                <a:cubicBezTo>
                  <a:pt x="202259" y="1419577"/>
                  <a:pt x="404519" y="784577"/>
                  <a:pt x="643467" y="666044"/>
                </a:cubicBezTo>
                <a:cubicBezTo>
                  <a:pt x="882415" y="547511"/>
                  <a:pt x="1113837" y="1403585"/>
                  <a:pt x="1433689" y="1343378"/>
                </a:cubicBezTo>
                <a:cubicBezTo>
                  <a:pt x="1753541" y="1283171"/>
                  <a:pt x="2327393" y="528696"/>
                  <a:pt x="2562578" y="304800"/>
                </a:cubicBezTo>
                <a:cubicBezTo>
                  <a:pt x="2797763" y="80904"/>
                  <a:pt x="2821281" y="40452"/>
                  <a:pt x="2844800" y="0"/>
                </a:cubicBezTo>
              </a:path>
            </a:pathLst>
          </a:custGeom>
          <a:noFill/>
          <a:ln w="38100"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10" name="TextBox 9"/>
          <p:cNvSpPr txBox="1"/>
          <p:nvPr/>
        </p:nvSpPr>
        <p:spPr>
          <a:xfrm>
            <a:off x="3216803" y="1317054"/>
            <a:ext cx="1107996"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现货价格</a:t>
            </a:r>
            <a:endParaRPr lang="zh-CN" altLang="en-US" dirty="0">
              <a:latin typeface="楷体_GB2312" panose="02010609030101010101" pitchFamily="49" charset="-122"/>
              <a:ea typeface="楷体_GB2312" panose="02010609030101010101" pitchFamily="49" charset="-122"/>
            </a:endParaRPr>
          </a:p>
        </p:txBody>
      </p:sp>
      <p:sp>
        <p:nvSpPr>
          <p:cNvPr id="11" name="TextBox 10"/>
          <p:cNvSpPr txBox="1"/>
          <p:nvPr/>
        </p:nvSpPr>
        <p:spPr>
          <a:xfrm>
            <a:off x="3133837" y="3389869"/>
            <a:ext cx="1107996"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期货价格</a:t>
            </a:r>
            <a:endParaRPr lang="zh-CN" altLang="en-US" dirty="0">
              <a:latin typeface="楷体_GB2312" panose="02010609030101010101" pitchFamily="49" charset="-122"/>
              <a:ea typeface="楷体_GB2312" panose="02010609030101010101" pitchFamily="49" charset="-122"/>
            </a:endParaRPr>
          </a:p>
        </p:txBody>
      </p:sp>
      <p:cxnSp>
        <p:nvCxnSpPr>
          <p:cNvPr id="18" name="直接箭头连接符 17"/>
          <p:cNvCxnSpPr/>
          <p:nvPr/>
        </p:nvCxnSpPr>
        <p:spPr bwMode="auto">
          <a:xfrm>
            <a:off x="4427984" y="4695754"/>
            <a:ext cx="4564380" cy="564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9" name="直接箭头连接符 18"/>
          <p:cNvCxnSpPr/>
          <p:nvPr/>
        </p:nvCxnSpPr>
        <p:spPr bwMode="auto">
          <a:xfrm flipV="1">
            <a:off x="4427984" y="917932"/>
            <a:ext cx="0" cy="446449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0" name="任意多边形 19"/>
          <p:cNvSpPr/>
          <p:nvPr/>
        </p:nvSpPr>
        <p:spPr bwMode="auto">
          <a:xfrm>
            <a:off x="4860032" y="1764468"/>
            <a:ext cx="3377031" cy="2321815"/>
          </a:xfrm>
          <a:custGeom>
            <a:avLst/>
            <a:gdLst>
              <a:gd name="connsiteX0" fmla="*/ 0 w 2844800"/>
              <a:gd name="connsiteY0" fmla="*/ 2054578 h 2054578"/>
              <a:gd name="connsiteX1" fmla="*/ 643467 w 2844800"/>
              <a:gd name="connsiteY1" fmla="*/ 666044 h 2054578"/>
              <a:gd name="connsiteX2" fmla="*/ 1433689 w 2844800"/>
              <a:gd name="connsiteY2" fmla="*/ 1343378 h 2054578"/>
              <a:gd name="connsiteX3" fmla="*/ 2562578 w 2844800"/>
              <a:gd name="connsiteY3" fmla="*/ 304800 h 2054578"/>
              <a:gd name="connsiteX4" fmla="*/ 2844800 w 2844800"/>
              <a:gd name="connsiteY4" fmla="*/ 0 h 205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4800" h="2054578">
                <a:moveTo>
                  <a:pt x="0" y="2054578"/>
                </a:moveTo>
                <a:cubicBezTo>
                  <a:pt x="202259" y="1419577"/>
                  <a:pt x="404519" y="784577"/>
                  <a:pt x="643467" y="666044"/>
                </a:cubicBezTo>
                <a:cubicBezTo>
                  <a:pt x="882415" y="547511"/>
                  <a:pt x="1113837" y="1403585"/>
                  <a:pt x="1433689" y="1343378"/>
                </a:cubicBezTo>
                <a:cubicBezTo>
                  <a:pt x="1753541" y="1283171"/>
                  <a:pt x="2327393" y="528696"/>
                  <a:pt x="2562578" y="304800"/>
                </a:cubicBezTo>
                <a:cubicBezTo>
                  <a:pt x="2797763" y="80904"/>
                  <a:pt x="2821281" y="40452"/>
                  <a:pt x="2844800" y="0"/>
                </a:cubicBezTo>
              </a:path>
            </a:pathLst>
          </a:custGeom>
          <a:noFill/>
          <a:ln w="38100" cap="flat" cmpd="sng" algn="ctr">
            <a:solidFill>
              <a:srgbClr val="FF0000"/>
            </a:solidFill>
            <a:prstDash val="lg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21" name="任意多边形 20"/>
          <p:cNvSpPr/>
          <p:nvPr/>
        </p:nvSpPr>
        <p:spPr bwMode="auto">
          <a:xfrm flipV="1">
            <a:off x="4572000" y="1758822"/>
            <a:ext cx="4172820" cy="734073"/>
          </a:xfrm>
          <a:custGeom>
            <a:avLst/>
            <a:gdLst>
              <a:gd name="connsiteX0" fmla="*/ 0 w 2844800"/>
              <a:gd name="connsiteY0" fmla="*/ 2054578 h 2054578"/>
              <a:gd name="connsiteX1" fmla="*/ 643467 w 2844800"/>
              <a:gd name="connsiteY1" fmla="*/ 666044 h 2054578"/>
              <a:gd name="connsiteX2" fmla="*/ 1433689 w 2844800"/>
              <a:gd name="connsiteY2" fmla="*/ 1343378 h 2054578"/>
              <a:gd name="connsiteX3" fmla="*/ 2562578 w 2844800"/>
              <a:gd name="connsiteY3" fmla="*/ 304800 h 2054578"/>
              <a:gd name="connsiteX4" fmla="*/ 2844800 w 2844800"/>
              <a:gd name="connsiteY4" fmla="*/ 0 h 205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4800" h="2054578">
                <a:moveTo>
                  <a:pt x="0" y="2054578"/>
                </a:moveTo>
                <a:cubicBezTo>
                  <a:pt x="202259" y="1419577"/>
                  <a:pt x="404519" y="784577"/>
                  <a:pt x="643467" y="666044"/>
                </a:cubicBezTo>
                <a:cubicBezTo>
                  <a:pt x="882415" y="547511"/>
                  <a:pt x="1113837" y="1403585"/>
                  <a:pt x="1433689" y="1343378"/>
                </a:cubicBezTo>
                <a:cubicBezTo>
                  <a:pt x="1753541" y="1283171"/>
                  <a:pt x="2327393" y="528696"/>
                  <a:pt x="2562578" y="304800"/>
                </a:cubicBezTo>
                <a:cubicBezTo>
                  <a:pt x="2797763" y="80904"/>
                  <a:pt x="2821281" y="40452"/>
                  <a:pt x="2844800" y="0"/>
                </a:cubicBezTo>
              </a:path>
            </a:pathLst>
          </a:custGeom>
          <a:noFill/>
          <a:ln w="38100"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22" name="TextBox 21"/>
          <p:cNvSpPr txBox="1"/>
          <p:nvPr/>
        </p:nvSpPr>
        <p:spPr>
          <a:xfrm>
            <a:off x="7884368" y="1314793"/>
            <a:ext cx="1107996"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现货价格</a:t>
            </a:r>
            <a:endParaRPr lang="zh-CN" altLang="en-US" dirty="0">
              <a:latin typeface="楷体_GB2312" panose="02010609030101010101" pitchFamily="49" charset="-122"/>
              <a:ea typeface="楷体_GB2312" panose="02010609030101010101" pitchFamily="49" charset="-122"/>
            </a:endParaRPr>
          </a:p>
        </p:txBody>
      </p:sp>
      <p:sp>
        <p:nvSpPr>
          <p:cNvPr id="23" name="TextBox 22"/>
          <p:cNvSpPr txBox="1"/>
          <p:nvPr/>
        </p:nvSpPr>
        <p:spPr>
          <a:xfrm>
            <a:off x="8036004" y="2540711"/>
            <a:ext cx="1107996"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期货价格</a:t>
            </a:r>
            <a:endParaRPr lang="zh-CN" altLang="en-US" dirty="0">
              <a:latin typeface="楷体_GB2312" panose="02010609030101010101" pitchFamily="49" charset="-122"/>
              <a:ea typeface="楷体_GB2312" panose="02010609030101010101" pitchFamily="49" charset="-122"/>
            </a:endParaRPr>
          </a:p>
        </p:txBody>
      </p:sp>
      <p:sp>
        <p:nvSpPr>
          <p:cNvPr id="28" name="TextBox 27"/>
          <p:cNvSpPr txBox="1"/>
          <p:nvPr/>
        </p:nvSpPr>
        <p:spPr>
          <a:xfrm>
            <a:off x="90505" y="4971669"/>
            <a:ext cx="4570482"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现货与期货价格高度相关，能完全套期保值</a:t>
            </a:r>
            <a:endParaRPr lang="zh-CN" altLang="en-US" dirty="0">
              <a:latin typeface="楷体_GB2312" panose="02010609030101010101" pitchFamily="49" charset="-122"/>
              <a:ea typeface="楷体_GB2312" panose="02010609030101010101" pitchFamily="49" charset="-122"/>
            </a:endParaRPr>
          </a:p>
        </p:txBody>
      </p:sp>
      <p:sp>
        <p:nvSpPr>
          <p:cNvPr id="29" name="TextBox 28"/>
          <p:cNvSpPr txBox="1"/>
          <p:nvPr/>
        </p:nvSpPr>
        <p:spPr>
          <a:xfrm>
            <a:off x="4573518" y="5013096"/>
            <a:ext cx="4570482"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现货与期货价格相关度较低，部分套期保值</a:t>
            </a:r>
            <a:endParaRPr lang="zh-CN" altLang="en-US" dirty="0">
              <a:latin typeface="楷体_GB2312" panose="02010609030101010101" pitchFamily="49" charset="-122"/>
              <a:ea typeface="楷体_GB2312" panose="02010609030101010101" pitchFamily="49" charset="-122"/>
            </a:endParaRPr>
          </a:p>
        </p:txBody>
      </p:sp>
      <p:sp>
        <p:nvSpPr>
          <p:cNvPr id="30" name="TextBox 29"/>
          <p:cNvSpPr txBox="1"/>
          <p:nvPr/>
        </p:nvSpPr>
        <p:spPr>
          <a:xfrm>
            <a:off x="3884351" y="4695754"/>
            <a:ext cx="646331"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时间</a:t>
            </a:r>
            <a:endParaRPr lang="zh-CN" altLang="en-US" dirty="0">
              <a:latin typeface="楷体_GB2312" panose="02010609030101010101" pitchFamily="49" charset="-122"/>
              <a:ea typeface="楷体_GB2312" panose="02010609030101010101" pitchFamily="49" charset="-122"/>
            </a:endParaRPr>
          </a:p>
        </p:txBody>
      </p:sp>
      <p:sp>
        <p:nvSpPr>
          <p:cNvPr id="31" name="TextBox 30"/>
          <p:cNvSpPr txBox="1"/>
          <p:nvPr/>
        </p:nvSpPr>
        <p:spPr>
          <a:xfrm>
            <a:off x="8395950" y="4695754"/>
            <a:ext cx="646331"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时间</a:t>
            </a:r>
            <a:endParaRPr lang="zh-CN" altLang="en-US" dirty="0">
              <a:latin typeface="楷体_GB2312" panose="02010609030101010101" pitchFamily="49" charset="-122"/>
              <a:ea typeface="楷体_GB2312" panose="02010609030101010101" pitchFamily="49" charset="-122"/>
            </a:endParaRPr>
          </a:p>
        </p:txBody>
      </p:sp>
      <p:sp>
        <p:nvSpPr>
          <p:cNvPr id="32" name="TextBox 31"/>
          <p:cNvSpPr txBox="1"/>
          <p:nvPr/>
        </p:nvSpPr>
        <p:spPr>
          <a:xfrm>
            <a:off x="0" y="542955"/>
            <a:ext cx="646331"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价格</a:t>
            </a:r>
            <a:endParaRPr lang="zh-CN" altLang="en-US" dirty="0">
              <a:latin typeface="楷体_GB2312" panose="02010609030101010101" pitchFamily="49" charset="-122"/>
              <a:ea typeface="楷体_GB2312" panose="02010609030101010101" pitchFamily="49" charset="-122"/>
            </a:endParaRPr>
          </a:p>
        </p:txBody>
      </p:sp>
      <p:sp>
        <p:nvSpPr>
          <p:cNvPr id="33" name="TextBox 32"/>
          <p:cNvSpPr txBox="1"/>
          <p:nvPr/>
        </p:nvSpPr>
        <p:spPr>
          <a:xfrm>
            <a:off x="4176514" y="502932"/>
            <a:ext cx="646331"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价格</a:t>
            </a:r>
            <a:endParaRPr lang="zh-CN" altLang="en-US" dirty="0">
              <a:latin typeface="楷体_GB2312" panose="02010609030101010101" pitchFamily="49" charset="-122"/>
              <a:ea typeface="楷体_GB2312" panose="02010609030101010101" pitchFamily="49" charset="-122"/>
            </a:endParaRPr>
          </a:p>
        </p:txBody>
      </p:sp>
    </p:spTree>
    <p:extLst>
      <p:ext uri="{BB962C8B-B14F-4D97-AF65-F5344CB8AC3E}">
        <p14:creationId xmlns="" xmlns:p14="http://schemas.microsoft.com/office/powerpoint/2010/main" val="99942543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 xmlns:p14="http://schemas.microsoft.com/office/powerpoint/2010/main" val="1784163887"/>
              </p:ext>
            </p:extLst>
          </p:nvPr>
        </p:nvGraphicFramePr>
        <p:xfrm>
          <a:off x="571472" y="714356"/>
          <a:ext cx="8072494" cy="5357850"/>
        </p:xfrm>
        <a:graphic>
          <a:graphicData uri="http://schemas.openxmlformats.org/drawingml/2006/table">
            <a:tbl>
              <a:tblPr firstRow="1" bandRow="1">
                <a:tableStyleId>{5C22544A-7EE6-4342-B048-85BDC9FD1C3A}</a:tableStyleId>
              </a:tblPr>
              <a:tblGrid>
                <a:gridCol w="4036247"/>
                <a:gridCol w="4036247"/>
              </a:tblGrid>
              <a:tr h="535785">
                <a:tc>
                  <a:txBody>
                    <a:bodyPr/>
                    <a:lstStyle/>
                    <a:p>
                      <a:pPr algn="ctr"/>
                      <a:r>
                        <a:rPr lang="zh-CN" altLang="en-US" sz="2800" b="1" dirty="0" smtClean="0">
                          <a:solidFill>
                            <a:srgbClr val="FFFFFF"/>
                          </a:solidFill>
                          <a:latin typeface="楷体_GB2312" panose="02010609030101010101" pitchFamily="49" charset="-122"/>
                          <a:ea typeface="楷体_GB2312" panose="02010609030101010101" pitchFamily="49" charset="-122"/>
                        </a:rPr>
                        <a:t>划分标准</a:t>
                      </a:r>
                      <a:endParaRPr lang="zh-CN" altLang="en-US" sz="2800" b="1" dirty="0">
                        <a:solidFill>
                          <a:srgbClr val="FFFFFF"/>
                        </a:solidFill>
                        <a:latin typeface="楷体_GB2312" panose="02010609030101010101" pitchFamily="49" charset="-122"/>
                        <a:ea typeface="楷体_GB2312" panose="02010609030101010101" pitchFamily="49" charset="-122"/>
                      </a:endParaRPr>
                    </a:p>
                  </a:txBody>
                  <a:tcPr marL="91439" marR="91439">
                    <a:solidFill>
                      <a:srgbClr val="7030A0"/>
                    </a:solidFill>
                  </a:tcPr>
                </a:tc>
                <a:tc>
                  <a:txBody>
                    <a:bodyPr/>
                    <a:lstStyle/>
                    <a:p>
                      <a:pPr algn="ctr"/>
                      <a:r>
                        <a:rPr lang="zh-CN" altLang="en-US" sz="2800" b="1" dirty="0" smtClean="0">
                          <a:solidFill>
                            <a:srgbClr val="FFFFFF"/>
                          </a:solidFill>
                          <a:latin typeface="楷体_GB2312" panose="02010609030101010101" pitchFamily="49" charset="-122"/>
                          <a:ea typeface="楷体_GB2312" panose="02010609030101010101" pitchFamily="49" charset="-122"/>
                        </a:rPr>
                        <a:t>具体类别</a:t>
                      </a:r>
                      <a:endParaRPr lang="zh-CN" altLang="en-US" sz="2800" b="1" dirty="0">
                        <a:solidFill>
                          <a:srgbClr val="FFFFFF"/>
                        </a:solidFill>
                        <a:latin typeface="楷体_GB2312" panose="02010609030101010101" pitchFamily="49" charset="-122"/>
                        <a:ea typeface="楷体_GB2312" panose="02010609030101010101" pitchFamily="49" charset="-122"/>
                      </a:endParaRPr>
                    </a:p>
                  </a:txBody>
                  <a:tcPr marL="91439" marR="91439">
                    <a:solidFill>
                      <a:srgbClr val="7030A0"/>
                    </a:solidFill>
                  </a:tcPr>
                </a:tc>
              </a:tr>
              <a:tr h="535785">
                <a:tc rowSpan="2">
                  <a:txBody>
                    <a:bodyPr/>
                    <a:lstStyle/>
                    <a:p>
                      <a:pPr algn="ctr"/>
                      <a:endParaRPr lang="en-US" altLang="zh-CN" sz="1800" b="1" dirty="0" smtClean="0">
                        <a:solidFill>
                          <a:srgbClr val="FFFFFF"/>
                        </a:solidFill>
                        <a:latin typeface="楷体_GB2312" panose="02010609030101010101" pitchFamily="49" charset="-122"/>
                        <a:ea typeface="楷体_GB2312" panose="02010609030101010101" pitchFamily="49" charset="-122"/>
                      </a:endParaRPr>
                    </a:p>
                    <a:p>
                      <a:pPr algn="ctr"/>
                      <a:r>
                        <a:rPr lang="zh-CN" altLang="en-US" sz="1800" b="1" dirty="0" smtClean="0">
                          <a:solidFill>
                            <a:srgbClr val="FFFFFF"/>
                          </a:solidFill>
                          <a:latin typeface="楷体_GB2312" panose="02010609030101010101" pitchFamily="49" charset="-122"/>
                          <a:ea typeface="楷体_GB2312" panose="02010609030101010101" pitchFamily="49" charset="-122"/>
                        </a:rPr>
                        <a:t>按衍生工具的法律形式</a:t>
                      </a:r>
                      <a:endParaRPr lang="zh-CN" altLang="en-US" sz="1800" b="1" dirty="0">
                        <a:solidFill>
                          <a:srgbClr val="FFFFFF"/>
                        </a:solidFill>
                        <a:latin typeface="楷体_GB2312" panose="02010609030101010101" pitchFamily="49" charset="-122"/>
                        <a:ea typeface="楷体_GB2312" panose="02010609030101010101" pitchFamily="49" charset="-122"/>
                      </a:endParaRPr>
                    </a:p>
                  </a:txBody>
                  <a:tcPr marL="91439" marR="91439">
                    <a:solidFill>
                      <a:srgbClr val="7030A0"/>
                    </a:solidFill>
                  </a:tcPr>
                </a:tc>
                <a:tc>
                  <a:txBody>
                    <a:bodyPr/>
                    <a:lstStyle/>
                    <a:p>
                      <a:pPr algn="ctr"/>
                      <a:r>
                        <a:rPr lang="zh-CN" altLang="en-US" sz="1800" b="1" dirty="0" smtClean="0">
                          <a:solidFill>
                            <a:srgbClr val="FFFFFF"/>
                          </a:solidFill>
                          <a:latin typeface="楷体_GB2312" panose="02010609030101010101" pitchFamily="49" charset="-122"/>
                          <a:ea typeface="楷体_GB2312" panose="02010609030101010101" pitchFamily="49" charset="-122"/>
                        </a:rPr>
                        <a:t>契约型衍生工具</a:t>
                      </a:r>
                      <a:endParaRPr lang="zh-CN" altLang="en-US" sz="1800" b="1" dirty="0">
                        <a:solidFill>
                          <a:srgbClr val="FFFFFF"/>
                        </a:solidFill>
                        <a:latin typeface="楷体_GB2312" panose="02010609030101010101" pitchFamily="49" charset="-122"/>
                        <a:ea typeface="楷体_GB2312" panose="02010609030101010101" pitchFamily="49" charset="-122"/>
                      </a:endParaRPr>
                    </a:p>
                  </a:txBody>
                  <a:tcPr marL="91439" marR="91439">
                    <a:solidFill>
                      <a:srgbClr val="7030A0"/>
                    </a:solidFill>
                  </a:tcPr>
                </a:tc>
              </a:tr>
              <a:tr h="535785">
                <a:tc vMerge="1">
                  <a:txBody>
                    <a:bodyPr/>
                    <a:lstStyle/>
                    <a:p>
                      <a:endParaRPr lang="zh-CN" altLang="en-US" dirty="0"/>
                    </a:p>
                  </a:txBody>
                  <a:tcPr/>
                </a:tc>
                <a:tc>
                  <a:txBody>
                    <a:bodyPr/>
                    <a:lstStyle/>
                    <a:p>
                      <a:pPr algn="ctr"/>
                      <a:r>
                        <a:rPr lang="zh-CN" altLang="en-US" sz="1800" b="1" dirty="0" smtClean="0">
                          <a:solidFill>
                            <a:srgbClr val="FFFFFF"/>
                          </a:solidFill>
                          <a:latin typeface="楷体_GB2312" panose="02010609030101010101" pitchFamily="49" charset="-122"/>
                          <a:ea typeface="楷体_GB2312" panose="02010609030101010101" pitchFamily="49" charset="-122"/>
                        </a:rPr>
                        <a:t>证券型衍生工具</a:t>
                      </a:r>
                      <a:endParaRPr lang="zh-CN" altLang="en-US" sz="1800" b="1" dirty="0">
                        <a:solidFill>
                          <a:srgbClr val="FFFFFF"/>
                        </a:solidFill>
                        <a:latin typeface="楷体_GB2312" panose="02010609030101010101" pitchFamily="49" charset="-122"/>
                        <a:ea typeface="楷体_GB2312" panose="02010609030101010101" pitchFamily="49" charset="-122"/>
                      </a:endParaRPr>
                    </a:p>
                  </a:txBody>
                  <a:tcPr marL="91439" marR="91439">
                    <a:solidFill>
                      <a:srgbClr val="7030A0"/>
                    </a:solidFill>
                  </a:tcPr>
                </a:tc>
              </a:tr>
              <a:tr h="535785">
                <a:tc rowSpan="3">
                  <a:txBody>
                    <a:bodyPr/>
                    <a:lstStyle/>
                    <a:p>
                      <a:pPr algn="ctr"/>
                      <a:endParaRPr lang="en-US" altLang="zh-CN" sz="1800" b="1" dirty="0" smtClean="0">
                        <a:solidFill>
                          <a:srgbClr val="FFFFFF"/>
                        </a:solidFill>
                        <a:latin typeface="楷体_GB2312" panose="02010609030101010101" pitchFamily="49" charset="-122"/>
                        <a:ea typeface="楷体_GB2312" panose="02010609030101010101" pitchFamily="49" charset="-122"/>
                      </a:endParaRPr>
                    </a:p>
                    <a:p>
                      <a:pPr algn="ctr"/>
                      <a:endParaRPr lang="en-US" altLang="zh-CN" sz="1800" b="1" dirty="0" smtClean="0">
                        <a:solidFill>
                          <a:srgbClr val="FFFFFF"/>
                        </a:solidFill>
                        <a:latin typeface="楷体_GB2312" panose="02010609030101010101" pitchFamily="49" charset="-122"/>
                        <a:ea typeface="楷体_GB2312" panose="02010609030101010101" pitchFamily="49" charset="-122"/>
                      </a:endParaRPr>
                    </a:p>
                    <a:p>
                      <a:pPr algn="ctr"/>
                      <a:r>
                        <a:rPr lang="zh-CN" altLang="en-US" sz="1800" b="1" dirty="0" smtClean="0">
                          <a:solidFill>
                            <a:srgbClr val="FFFFFF"/>
                          </a:solidFill>
                          <a:latin typeface="楷体_GB2312" panose="02010609030101010101" pitchFamily="49" charset="-122"/>
                          <a:ea typeface="楷体_GB2312" panose="02010609030101010101" pitchFamily="49" charset="-122"/>
                        </a:rPr>
                        <a:t>按合约基础工具划分</a:t>
                      </a:r>
                      <a:endParaRPr lang="zh-CN" altLang="en-US" sz="1800" b="1" dirty="0">
                        <a:solidFill>
                          <a:srgbClr val="FFFFFF"/>
                        </a:solidFill>
                        <a:latin typeface="楷体_GB2312" panose="02010609030101010101" pitchFamily="49" charset="-122"/>
                        <a:ea typeface="楷体_GB2312" panose="02010609030101010101" pitchFamily="49" charset="-122"/>
                      </a:endParaRPr>
                    </a:p>
                  </a:txBody>
                  <a:tcPr marL="91439" marR="91439">
                    <a:solidFill>
                      <a:srgbClr val="7030A0"/>
                    </a:solidFill>
                  </a:tcPr>
                </a:tc>
                <a:tc>
                  <a:txBody>
                    <a:bodyPr/>
                    <a:lstStyle/>
                    <a:p>
                      <a:pPr algn="ctr"/>
                      <a:r>
                        <a:rPr lang="zh-CN" altLang="en-US" sz="1800" b="1" dirty="0" smtClean="0">
                          <a:solidFill>
                            <a:srgbClr val="FFFFFF"/>
                          </a:solidFill>
                          <a:latin typeface="楷体_GB2312" panose="02010609030101010101" pitchFamily="49" charset="-122"/>
                          <a:ea typeface="楷体_GB2312" panose="02010609030101010101" pitchFamily="49" charset="-122"/>
                        </a:rPr>
                        <a:t>商品类衍生工具</a:t>
                      </a:r>
                      <a:endParaRPr lang="zh-CN" altLang="en-US" sz="1800" b="1" dirty="0">
                        <a:solidFill>
                          <a:srgbClr val="FFFFFF"/>
                        </a:solidFill>
                        <a:latin typeface="楷体_GB2312" panose="02010609030101010101" pitchFamily="49" charset="-122"/>
                        <a:ea typeface="楷体_GB2312" panose="02010609030101010101" pitchFamily="49" charset="-122"/>
                      </a:endParaRPr>
                    </a:p>
                  </a:txBody>
                  <a:tcPr marL="91439" marR="91439">
                    <a:solidFill>
                      <a:srgbClr val="7030A0"/>
                    </a:solidFill>
                  </a:tcPr>
                </a:tc>
              </a:tr>
              <a:tr h="535785">
                <a:tc vMerge="1">
                  <a:txBody>
                    <a:bodyPr/>
                    <a:lstStyle/>
                    <a:p>
                      <a:endParaRPr lang="zh-CN" altLang="en-US" dirty="0"/>
                    </a:p>
                  </a:txBody>
                  <a:tcPr/>
                </a:tc>
                <a:tc>
                  <a:txBody>
                    <a:bodyPr/>
                    <a:lstStyle/>
                    <a:p>
                      <a:pPr algn="ctr"/>
                      <a:r>
                        <a:rPr lang="zh-CN" altLang="en-US" sz="1800" b="1" dirty="0" smtClean="0">
                          <a:solidFill>
                            <a:srgbClr val="FFFFFF"/>
                          </a:solidFill>
                          <a:latin typeface="楷体_GB2312" panose="02010609030101010101" pitchFamily="49" charset="-122"/>
                          <a:ea typeface="楷体_GB2312" panose="02010609030101010101" pitchFamily="49" charset="-122"/>
                        </a:rPr>
                        <a:t>金融类衍生工具</a:t>
                      </a:r>
                      <a:endParaRPr lang="zh-CN" altLang="en-US" sz="1800" b="1" dirty="0">
                        <a:solidFill>
                          <a:srgbClr val="FFFFFF"/>
                        </a:solidFill>
                        <a:latin typeface="楷体_GB2312" panose="02010609030101010101" pitchFamily="49" charset="-122"/>
                        <a:ea typeface="楷体_GB2312" panose="02010609030101010101" pitchFamily="49" charset="-122"/>
                      </a:endParaRPr>
                    </a:p>
                  </a:txBody>
                  <a:tcPr marL="91439" marR="91439">
                    <a:solidFill>
                      <a:srgbClr val="7030A0"/>
                    </a:solidFill>
                  </a:tcPr>
                </a:tc>
              </a:tr>
              <a:tr h="535785">
                <a:tc vMerge="1">
                  <a:txBody>
                    <a:bodyPr/>
                    <a:lstStyle/>
                    <a:p>
                      <a:endParaRPr lang="zh-CN" altLang="en-US" dirty="0"/>
                    </a:p>
                  </a:txBody>
                  <a:tcPr/>
                </a:tc>
                <a:tc>
                  <a:txBody>
                    <a:bodyPr/>
                    <a:lstStyle/>
                    <a:p>
                      <a:pPr algn="ctr"/>
                      <a:r>
                        <a:rPr lang="zh-CN" altLang="en-US" sz="1800" b="1" dirty="0" smtClean="0">
                          <a:solidFill>
                            <a:srgbClr val="FFFFFF"/>
                          </a:solidFill>
                          <a:latin typeface="楷体_GB2312" panose="02010609030101010101" pitchFamily="49" charset="-122"/>
                          <a:ea typeface="楷体_GB2312" panose="02010609030101010101" pitchFamily="49" charset="-122"/>
                        </a:rPr>
                        <a:t>其他衍生工具</a:t>
                      </a:r>
                      <a:endParaRPr lang="zh-CN" altLang="en-US" sz="1800" b="1" dirty="0">
                        <a:solidFill>
                          <a:srgbClr val="FFFFFF"/>
                        </a:solidFill>
                        <a:latin typeface="楷体_GB2312" panose="02010609030101010101" pitchFamily="49" charset="-122"/>
                        <a:ea typeface="楷体_GB2312" panose="02010609030101010101" pitchFamily="49" charset="-122"/>
                      </a:endParaRPr>
                    </a:p>
                  </a:txBody>
                  <a:tcPr marL="91439" marR="91439">
                    <a:solidFill>
                      <a:srgbClr val="7030A0"/>
                    </a:solidFill>
                  </a:tcPr>
                </a:tc>
              </a:tr>
              <a:tr h="535785">
                <a:tc rowSpan="2">
                  <a:txBody>
                    <a:bodyPr/>
                    <a:lstStyle/>
                    <a:p>
                      <a:pPr algn="ctr"/>
                      <a:endParaRPr lang="en-US" altLang="zh-CN" sz="1800" b="1" dirty="0" smtClean="0">
                        <a:solidFill>
                          <a:srgbClr val="FFFFFF"/>
                        </a:solidFill>
                        <a:latin typeface="楷体_GB2312" panose="02010609030101010101" pitchFamily="49" charset="-122"/>
                        <a:ea typeface="楷体_GB2312" panose="02010609030101010101" pitchFamily="49" charset="-122"/>
                      </a:endParaRPr>
                    </a:p>
                    <a:p>
                      <a:pPr algn="ctr"/>
                      <a:r>
                        <a:rPr lang="zh-CN" altLang="en-US" sz="1800" b="1" dirty="0" smtClean="0">
                          <a:solidFill>
                            <a:srgbClr val="FFFFFF"/>
                          </a:solidFill>
                          <a:latin typeface="楷体_GB2312" panose="02010609030101010101" pitchFamily="49" charset="-122"/>
                          <a:ea typeface="楷体_GB2312" panose="02010609030101010101" pitchFamily="49" charset="-122"/>
                        </a:rPr>
                        <a:t>按风险</a:t>
                      </a:r>
                      <a:r>
                        <a:rPr lang="en-US" altLang="zh-CN" sz="1800" b="1" dirty="0" smtClean="0">
                          <a:solidFill>
                            <a:srgbClr val="FFFFFF"/>
                          </a:solidFill>
                          <a:latin typeface="楷体_GB2312" panose="02010609030101010101" pitchFamily="49" charset="-122"/>
                          <a:ea typeface="楷体_GB2312" panose="02010609030101010101" pitchFamily="49" charset="-122"/>
                        </a:rPr>
                        <a:t>-</a:t>
                      </a:r>
                      <a:r>
                        <a:rPr lang="zh-CN" altLang="en-US" sz="1800" b="1" dirty="0" smtClean="0">
                          <a:solidFill>
                            <a:srgbClr val="FFFFFF"/>
                          </a:solidFill>
                          <a:latin typeface="楷体_GB2312" panose="02010609030101010101" pitchFamily="49" charset="-122"/>
                          <a:ea typeface="楷体_GB2312" panose="02010609030101010101" pitchFamily="49" charset="-122"/>
                        </a:rPr>
                        <a:t>收益的对称性划分</a:t>
                      </a:r>
                      <a:endParaRPr lang="zh-CN" altLang="en-US" sz="1800" b="1" dirty="0">
                        <a:solidFill>
                          <a:srgbClr val="FFFFFF"/>
                        </a:solidFill>
                        <a:latin typeface="楷体_GB2312" panose="02010609030101010101" pitchFamily="49" charset="-122"/>
                        <a:ea typeface="楷体_GB2312" panose="02010609030101010101" pitchFamily="49" charset="-122"/>
                      </a:endParaRPr>
                    </a:p>
                  </a:txBody>
                  <a:tcPr marL="91439" marR="91439">
                    <a:solidFill>
                      <a:srgbClr val="7030A0"/>
                    </a:solidFill>
                  </a:tcPr>
                </a:tc>
                <a:tc>
                  <a:txBody>
                    <a:bodyPr/>
                    <a:lstStyle/>
                    <a:p>
                      <a:pPr algn="ctr"/>
                      <a:r>
                        <a:rPr lang="zh-CN" altLang="en-US" sz="1800" b="1" dirty="0" smtClean="0">
                          <a:solidFill>
                            <a:srgbClr val="FFFFFF"/>
                          </a:solidFill>
                          <a:latin typeface="楷体_GB2312" panose="02010609030101010101" pitchFamily="49" charset="-122"/>
                          <a:ea typeface="楷体_GB2312" panose="02010609030101010101" pitchFamily="49" charset="-122"/>
                        </a:rPr>
                        <a:t>风险</a:t>
                      </a:r>
                      <a:r>
                        <a:rPr lang="en-US" altLang="zh-CN" sz="1800" b="1" dirty="0" smtClean="0">
                          <a:solidFill>
                            <a:srgbClr val="FFFFFF"/>
                          </a:solidFill>
                          <a:latin typeface="楷体_GB2312" panose="02010609030101010101" pitchFamily="49" charset="-122"/>
                          <a:ea typeface="楷体_GB2312" panose="02010609030101010101" pitchFamily="49" charset="-122"/>
                        </a:rPr>
                        <a:t>-</a:t>
                      </a:r>
                      <a:r>
                        <a:rPr lang="zh-CN" altLang="en-US" sz="1800" b="1" dirty="0" smtClean="0">
                          <a:solidFill>
                            <a:srgbClr val="FFFFFF"/>
                          </a:solidFill>
                          <a:latin typeface="楷体_GB2312" panose="02010609030101010101" pitchFamily="49" charset="-122"/>
                          <a:ea typeface="楷体_GB2312" panose="02010609030101010101" pitchFamily="49" charset="-122"/>
                        </a:rPr>
                        <a:t>收益对称型衍生工具</a:t>
                      </a:r>
                      <a:endParaRPr lang="zh-CN" altLang="en-US" sz="1800" b="1" dirty="0">
                        <a:solidFill>
                          <a:srgbClr val="FFFFFF"/>
                        </a:solidFill>
                        <a:latin typeface="楷体_GB2312" panose="02010609030101010101" pitchFamily="49" charset="-122"/>
                        <a:ea typeface="楷体_GB2312" panose="02010609030101010101" pitchFamily="49" charset="-122"/>
                      </a:endParaRPr>
                    </a:p>
                  </a:txBody>
                  <a:tcPr marL="91439" marR="91439">
                    <a:solidFill>
                      <a:srgbClr val="7030A0"/>
                    </a:solidFill>
                  </a:tcPr>
                </a:tc>
              </a:tr>
              <a:tr h="535785">
                <a:tc vMerge="1">
                  <a:txBody>
                    <a:bodyPr/>
                    <a:lstStyle/>
                    <a:p>
                      <a:endParaRPr lang="zh-CN" altLang="en-US" dirty="0"/>
                    </a:p>
                  </a:txBody>
                  <a:tcPr/>
                </a:tc>
                <a:tc>
                  <a:txBody>
                    <a:bodyPr/>
                    <a:lstStyle/>
                    <a:p>
                      <a:pPr algn="ctr"/>
                      <a:r>
                        <a:rPr lang="zh-CN" altLang="en-US" sz="1800" b="1" dirty="0" smtClean="0">
                          <a:solidFill>
                            <a:srgbClr val="FFFFFF"/>
                          </a:solidFill>
                          <a:latin typeface="楷体_GB2312" panose="02010609030101010101" pitchFamily="49" charset="-122"/>
                          <a:ea typeface="楷体_GB2312" panose="02010609030101010101" pitchFamily="49" charset="-122"/>
                        </a:rPr>
                        <a:t>风险收益不对称型衍生工具</a:t>
                      </a:r>
                      <a:endParaRPr lang="zh-CN" altLang="en-US" sz="1800" b="1" dirty="0">
                        <a:solidFill>
                          <a:srgbClr val="FFFFFF"/>
                        </a:solidFill>
                        <a:latin typeface="楷体_GB2312" panose="02010609030101010101" pitchFamily="49" charset="-122"/>
                        <a:ea typeface="楷体_GB2312" panose="02010609030101010101" pitchFamily="49" charset="-122"/>
                      </a:endParaRPr>
                    </a:p>
                  </a:txBody>
                  <a:tcPr marL="91439" marR="91439">
                    <a:solidFill>
                      <a:srgbClr val="7030A0"/>
                    </a:solidFill>
                  </a:tcPr>
                </a:tc>
              </a:tr>
              <a:tr h="535785">
                <a:tc rowSpan="2">
                  <a:txBody>
                    <a:bodyPr/>
                    <a:lstStyle/>
                    <a:p>
                      <a:pPr algn="ctr"/>
                      <a:endParaRPr lang="en-US" altLang="zh-CN" sz="1800" b="1" dirty="0" smtClean="0">
                        <a:solidFill>
                          <a:srgbClr val="FFFFFF"/>
                        </a:solidFill>
                        <a:latin typeface="楷体_GB2312" panose="02010609030101010101" pitchFamily="49" charset="-122"/>
                        <a:ea typeface="楷体_GB2312" panose="02010609030101010101" pitchFamily="49" charset="-122"/>
                      </a:endParaRPr>
                    </a:p>
                    <a:p>
                      <a:pPr algn="ctr"/>
                      <a:r>
                        <a:rPr lang="zh-CN" altLang="en-US" sz="1800" b="1" dirty="0" smtClean="0">
                          <a:solidFill>
                            <a:srgbClr val="FFFFFF"/>
                          </a:solidFill>
                          <a:latin typeface="楷体_GB2312" panose="02010609030101010101" pitchFamily="49" charset="-122"/>
                          <a:ea typeface="楷体_GB2312" panose="02010609030101010101" pitchFamily="49" charset="-122"/>
                        </a:rPr>
                        <a:t>按是否赋予持有人选择权</a:t>
                      </a:r>
                      <a:endParaRPr lang="zh-CN" altLang="en-US" sz="1800" b="1" dirty="0">
                        <a:solidFill>
                          <a:srgbClr val="FFFFFF"/>
                        </a:solidFill>
                        <a:latin typeface="楷体_GB2312" panose="02010609030101010101" pitchFamily="49" charset="-122"/>
                        <a:ea typeface="楷体_GB2312" panose="02010609030101010101" pitchFamily="49" charset="-122"/>
                      </a:endParaRPr>
                    </a:p>
                  </a:txBody>
                  <a:tcPr marL="91439" marR="91439">
                    <a:solidFill>
                      <a:srgbClr val="7030A0"/>
                    </a:solidFill>
                  </a:tcPr>
                </a:tc>
                <a:tc>
                  <a:txBody>
                    <a:bodyPr/>
                    <a:lstStyle/>
                    <a:p>
                      <a:pPr algn="ctr"/>
                      <a:r>
                        <a:rPr lang="zh-CN" altLang="en-US" sz="1800" b="1" dirty="0" smtClean="0">
                          <a:solidFill>
                            <a:srgbClr val="FFFFFF"/>
                          </a:solidFill>
                          <a:latin typeface="楷体_GB2312" panose="02010609030101010101" pitchFamily="49" charset="-122"/>
                          <a:ea typeface="楷体_GB2312" panose="02010609030101010101" pitchFamily="49" charset="-122"/>
                        </a:rPr>
                        <a:t>期货型衍生工具</a:t>
                      </a:r>
                      <a:endParaRPr lang="zh-CN" altLang="en-US" sz="1800" b="1" dirty="0">
                        <a:solidFill>
                          <a:srgbClr val="FFFFFF"/>
                        </a:solidFill>
                        <a:latin typeface="楷体_GB2312" panose="02010609030101010101" pitchFamily="49" charset="-122"/>
                        <a:ea typeface="楷体_GB2312" panose="02010609030101010101" pitchFamily="49" charset="-122"/>
                      </a:endParaRPr>
                    </a:p>
                  </a:txBody>
                  <a:tcPr marL="91439" marR="91439">
                    <a:solidFill>
                      <a:srgbClr val="7030A0"/>
                    </a:solidFill>
                  </a:tcPr>
                </a:tc>
              </a:tr>
              <a:tr h="535785">
                <a:tc vMerge="1">
                  <a:txBody>
                    <a:bodyPr/>
                    <a:lstStyle/>
                    <a:p>
                      <a:endParaRPr lang="zh-CN" altLang="en-US" dirty="0"/>
                    </a:p>
                  </a:txBody>
                  <a:tcPr/>
                </a:tc>
                <a:tc>
                  <a:txBody>
                    <a:bodyPr/>
                    <a:lstStyle/>
                    <a:p>
                      <a:pPr algn="ctr"/>
                      <a:r>
                        <a:rPr lang="zh-CN" altLang="en-US" sz="1800" b="1" dirty="0" smtClean="0">
                          <a:solidFill>
                            <a:srgbClr val="FFFFFF"/>
                          </a:solidFill>
                          <a:latin typeface="楷体_GB2312" panose="02010609030101010101" pitchFamily="49" charset="-122"/>
                          <a:ea typeface="楷体_GB2312" panose="02010609030101010101" pitchFamily="49" charset="-122"/>
                        </a:rPr>
                        <a:t>期权型衍生工具</a:t>
                      </a:r>
                      <a:endParaRPr lang="zh-CN" altLang="en-US" sz="1800" b="1" dirty="0">
                        <a:solidFill>
                          <a:srgbClr val="FFFFFF"/>
                        </a:solidFill>
                        <a:latin typeface="楷体_GB2312" panose="02010609030101010101" pitchFamily="49" charset="-122"/>
                        <a:ea typeface="楷体_GB2312" panose="02010609030101010101" pitchFamily="49" charset="-122"/>
                      </a:endParaRPr>
                    </a:p>
                  </a:txBody>
                  <a:tcPr marL="91439" marR="91439">
                    <a:solidFill>
                      <a:srgbClr val="7030A0"/>
                    </a:solidFill>
                  </a:tcPr>
                </a:tc>
              </a:tr>
            </a:tbl>
          </a:graphicData>
        </a:graphic>
      </p:graphicFrame>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171400"/>
            <a:ext cx="8229600" cy="64294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4400" b="1" dirty="0" smtClean="0">
                <a:solidFill>
                  <a:schemeClr val="tx2"/>
                </a:solidFill>
                <a:latin typeface="隶书" pitchFamily="49" charset="-122"/>
                <a:ea typeface="隶书" pitchFamily="49" charset="-122"/>
                <a:cs typeface="+mj-cs"/>
              </a:rPr>
              <a:t>二、主要衍生工具</a:t>
            </a:r>
            <a:endParaRPr lang="zh-CN" altLang="en-US" sz="4400" b="1" dirty="0">
              <a:solidFill>
                <a:schemeClr val="tx2"/>
              </a:solidFill>
              <a:latin typeface="隶书" pitchFamily="49" charset="-122"/>
              <a:ea typeface="隶书" pitchFamily="49" charset="-122"/>
              <a:cs typeface="+mj-cs"/>
            </a:endParaRPr>
          </a:p>
        </p:txBody>
      </p:sp>
      <p:sp>
        <p:nvSpPr>
          <p:cNvPr id="4" name="Rectangle 3"/>
          <p:cNvSpPr txBox="1">
            <a:spLocks noChangeArrowheads="1"/>
          </p:cNvSpPr>
          <p:nvPr/>
        </p:nvSpPr>
        <p:spPr bwMode="gray">
          <a:xfrm>
            <a:off x="0" y="404664"/>
            <a:ext cx="9252520" cy="52530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spcBef>
                <a:spcPct val="35000"/>
              </a:spcBef>
              <a:spcAft>
                <a:spcPct val="0"/>
              </a:spcAft>
              <a:buClr>
                <a:srgbClr val="FF0000"/>
              </a:buClr>
              <a:buSzTx/>
              <a:buFont typeface="Wingdings" panose="05000000000000000000" pitchFamily="2" charset="2"/>
              <a:buChar char="Ø"/>
              <a:tabLst/>
              <a:defRPr/>
            </a:pPr>
            <a:r>
              <a:rPr kumimoji="0" lang="zh-CN" altLang="en-US" sz="3200"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远期协议</a:t>
            </a:r>
            <a:r>
              <a:rPr kumimoji="0" lang="zh-CN" altLang="en-US" sz="280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en-US" altLang="zh-CN" sz="2800" i="1" u="none" strike="noStrike" kern="0" cap="none" spc="0" normalizeH="0" baseline="0" noProof="0" dirty="0" smtClean="0">
                <a:ln>
                  <a:noFill/>
                </a:ln>
                <a:solidFill>
                  <a:schemeClr val="tx1"/>
                </a:solidFill>
                <a:effectLst/>
                <a:uLnTx/>
                <a:uFillTx/>
                <a:ea typeface="楷体" pitchFamily="49" charset="-122"/>
                <a:cs typeface="+mn-cs"/>
              </a:rPr>
              <a:t>Forward Contract</a:t>
            </a:r>
            <a:r>
              <a:rPr kumimoji="0" lang="zh-CN" altLang="en-US" sz="280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28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又叫远期合约</a:t>
            </a:r>
            <a:r>
              <a:rPr kumimoji="0" lang="zh-CN" altLang="en-US" sz="280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28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rPr>
              <a:t>指合约双方约定以某一价格（协议价格）在某一未来时期（到期日）交易商品或金融工具（基础资产）的合约，该合约在到期日必须进行交割。</a:t>
            </a:r>
            <a:endParaRPr kumimoji="0" lang="en-US" altLang="zh-CN" sz="28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endParaRPr>
          </a:p>
          <a:p>
            <a:pPr marL="1257300" lvl="2" indent="-342900" fontAlgn="base">
              <a:spcBef>
                <a:spcPct val="35000"/>
              </a:spcBef>
              <a:spcAft>
                <a:spcPct val="0"/>
              </a:spcAft>
              <a:buClr>
                <a:srgbClr val="FF0000"/>
              </a:buClr>
              <a:buFont typeface="Wingdings" panose="05000000000000000000" pitchFamily="2" charset="2"/>
              <a:buChar char="ü"/>
              <a:defRPr/>
            </a:pPr>
            <a:r>
              <a:rPr lang="zh-CN" altLang="en-US" sz="2000" kern="0" dirty="0" smtClean="0">
                <a:latin typeface="Times New Roman" panose="02020603050405020304" pitchFamily="18" charset="0"/>
                <a:ea typeface="楷体_GB2312" pitchFamily="49" charset="-122"/>
                <a:cs typeface="Times New Roman" panose="02020603050405020304" pitchFamily="18" charset="0"/>
              </a:rPr>
              <a:t>远期协议多头（</a:t>
            </a:r>
            <a:r>
              <a:rPr lang="en-US" altLang="zh-CN" sz="2000" kern="0" dirty="0" smtClean="0">
                <a:latin typeface="Times New Roman" panose="02020603050405020304" pitchFamily="18" charset="0"/>
                <a:ea typeface="楷体_GB2312" pitchFamily="49" charset="-122"/>
                <a:cs typeface="Times New Roman" panose="02020603050405020304" pitchFamily="18" charset="0"/>
              </a:rPr>
              <a:t>long position</a:t>
            </a:r>
            <a:r>
              <a:rPr lang="zh-CN" altLang="en-US" sz="2000" kern="0" dirty="0" smtClean="0">
                <a:latin typeface="Times New Roman" panose="02020603050405020304" pitchFamily="18" charset="0"/>
                <a:ea typeface="楷体_GB2312" pitchFamily="49" charset="-122"/>
                <a:cs typeface="Times New Roman" panose="02020603050405020304" pitchFamily="18" charset="0"/>
              </a:rPr>
              <a:t>），指的是以协议价格在到期日买入基础资产的一方。</a:t>
            </a:r>
            <a:endParaRPr lang="en-US" altLang="zh-CN" sz="2000" kern="0" dirty="0" smtClean="0">
              <a:latin typeface="Times New Roman" panose="02020603050405020304" pitchFamily="18" charset="0"/>
              <a:ea typeface="楷体_GB2312" pitchFamily="49" charset="-122"/>
              <a:cs typeface="Times New Roman" panose="02020603050405020304" pitchFamily="18" charset="0"/>
            </a:endParaRPr>
          </a:p>
          <a:p>
            <a:pPr marL="1257300" lvl="2" indent="-342900" fontAlgn="base">
              <a:spcBef>
                <a:spcPct val="35000"/>
              </a:spcBef>
              <a:spcAft>
                <a:spcPct val="0"/>
              </a:spcAft>
              <a:buClr>
                <a:srgbClr val="FF0000"/>
              </a:buClr>
              <a:buFont typeface="Wingdings" panose="05000000000000000000" pitchFamily="2" charset="2"/>
              <a:buChar char="ü"/>
              <a:defRPr/>
            </a:pPr>
            <a:r>
              <a:rPr lang="zh-CN" altLang="en-US" sz="2000" kern="0" dirty="0" smtClean="0">
                <a:latin typeface="Times New Roman" panose="02020603050405020304" pitchFamily="18" charset="0"/>
                <a:ea typeface="楷体_GB2312" pitchFamily="49" charset="-122"/>
                <a:cs typeface="Times New Roman" panose="02020603050405020304" pitchFamily="18" charset="0"/>
              </a:rPr>
              <a:t>远期协议空头（</a:t>
            </a:r>
            <a:r>
              <a:rPr lang="en-US" altLang="zh-CN" sz="2000" kern="0" dirty="0" smtClean="0">
                <a:latin typeface="Times New Roman" panose="02020603050405020304" pitchFamily="18" charset="0"/>
                <a:ea typeface="楷体_GB2312" pitchFamily="49" charset="-122"/>
                <a:cs typeface="Times New Roman" panose="02020603050405020304" pitchFamily="18" charset="0"/>
              </a:rPr>
              <a:t>short position</a:t>
            </a:r>
            <a:r>
              <a:rPr lang="zh-CN" altLang="en-US" sz="2000" kern="0" dirty="0" smtClean="0">
                <a:latin typeface="Times New Roman" panose="02020603050405020304" pitchFamily="18" charset="0"/>
                <a:ea typeface="楷体_GB2312" pitchFamily="49" charset="-122"/>
                <a:cs typeface="Times New Roman" panose="02020603050405020304" pitchFamily="18" charset="0"/>
              </a:rPr>
              <a:t>），指的</a:t>
            </a:r>
            <a:r>
              <a:rPr lang="zh-CN" altLang="en-US" sz="2000" kern="0" dirty="0">
                <a:latin typeface="Times New Roman" panose="02020603050405020304" pitchFamily="18" charset="0"/>
                <a:ea typeface="楷体_GB2312" pitchFamily="49" charset="-122"/>
                <a:cs typeface="Times New Roman" panose="02020603050405020304" pitchFamily="18" charset="0"/>
              </a:rPr>
              <a:t>是以协议价格在到期</a:t>
            </a:r>
            <a:r>
              <a:rPr lang="zh-CN" altLang="en-US" sz="2000" kern="0" dirty="0" smtClean="0">
                <a:latin typeface="Times New Roman" panose="02020603050405020304" pitchFamily="18" charset="0"/>
                <a:ea typeface="楷体_GB2312" pitchFamily="49" charset="-122"/>
                <a:cs typeface="Times New Roman" panose="02020603050405020304" pitchFamily="18" charset="0"/>
              </a:rPr>
              <a:t>日卖出基础</a:t>
            </a:r>
            <a:r>
              <a:rPr lang="zh-CN" altLang="en-US" sz="2000" kern="0" dirty="0">
                <a:latin typeface="Times New Roman" panose="02020603050405020304" pitchFamily="18" charset="0"/>
                <a:ea typeface="楷体_GB2312" pitchFamily="49" charset="-122"/>
                <a:cs typeface="Times New Roman" panose="02020603050405020304" pitchFamily="18" charset="0"/>
              </a:rPr>
              <a:t>资产的</a:t>
            </a:r>
            <a:r>
              <a:rPr lang="zh-CN" altLang="en-US" sz="2000" kern="0" dirty="0" smtClean="0">
                <a:latin typeface="Times New Roman" panose="02020603050405020304" pitchFamily="18" charset="0"/>
                <a:ea typeface="楷体_GB2312" pitchFamily="49" charset="-122"/>
                <a:cs typeface="Times New Roman" panose="02020603050405020304" pitchFamily="18" charset="0"/>
              </a:rPr>
              <a:t>一方。</a:t>
            </a:r>
            <a:endParaRPr lang="en-US" altLang="zh-CN" sz="2000" kern="0" dirty="0" smtClean="0">
              <a:latin typeface="Times New Roman" panose="02020603050405020304" pitchFamily="18" charset="0"/>
              <a:ea typeface="楷体_GB2312" pitchFamily="49" charset="-122"/>
              <a:cs typeface="Times New Roman" panose="02020603050405020304" pitchFamily="18" charset="0"/>
            </a:endParaRPr>
          </a:p>
          <a:p>
            <a:pPr marL="1257300" lvl="2" indent="-342900" fontAlgn="base">
              <a:spcBef>
                <a:spcPct val="35000"/>
              </a:spcBef>
              <a:spcAft>
                <a:spcPct val="0"/>
              </a:spcAft>
              <a:buClr>
                <a:srgbClr val="FF0000"/>
              </a:buClr>
              <a:buFont typeface="Wingdings" panose="05000000000000000000" pitchFamily="2" charset="2"/>
              <a:buChar char="ü"/>
              <a:defRPr/>
            </a:pPr>
            <a:r>
              <a:rPr lang="zh-CN" altLang="en-US" sz="2000" kern="0" dirty="0" smtClean="0">
                <a:latin typeface="Times New Roman" panose="02020603050405020304" pitchFamily="18" charset="0"/>
                <a:ea typeface="楷体_GB2312" pitchFamily="49" charset="-122"/>
                <a:cs typeface="Times New Roman" panose="02020603050405020304" pitchFamily="18" charset="0"/>
              </a:rPr>
              <a:t>协议价格：到期日基础资产的交割价格。</a:t>
            </a:r>
            <a:endParaRPr lang="en-US" altLang="zh-CN" sz="2000" kern="0" dirty="0" smtClean="0">
              <a:latin typeface="Times New Roman" panose="02020603050405020304" pitchFamily="18" charset="0"/>
              <a:ea typeface="楷体_GB2312" pitchFamily="49" charset="-122"/>
              <a:cs typeface="Times New Roman" panose="02020603050405020304" pitchFamily="18" charset="0"/>
            </a:endParaRPr>
          </a:p>
          <a:p>
            <a:pPr marL="1257300" lvl="2" indent="-342900" fontAlgn="base">
              <a:spcBef>
                <a:spcPct val="35000"/>
              </a:spcBef>
              <a:spcAft>
                <a:spcPct val="0"/>
              </a:spcAft>
              <a:buClr>
                <a:srgbClr val="FF0000"/>
              </a:buClr>
              <a:buFont typeface="Wingdings" panose="05000000000000000000" pitchFamily="2" charset="2"/>
              <a:buChar char="ü"/>
              <a:defRPr/>
            </a:pPr>
            <a:r>
              <a:rPr lang="zh-CN" altLang="en-US" sz="2000" kern="0" dirty="0" smtClean="0">
                <a:latin typeface="Times New Roman" panose="02020603050405020304" pitchFamily="18" charset="0"/>
                <a:ea typeface="楷体_GB2312" pitchFamily="49" charset="-122"/>
                <a:cs typeface="Times New Roman" panose="02020603050405020304" pitchFamily="18" charset="0"/>
              </a:rPr>
              <a:t>远期协议存在内在价值，在签订时内在价值为</a:t>
            </a:r>
            <a:r>
              <a:rPr lang="en-US" altLang="zh-CN" sz="2000" kern="0" dirty="0" smtClean="0">
                <a:latin typeface="Times New Roman" panose="02020603050405020304" pitchFamily="18" charset="0"/>
                <a:ea typeface="楷体_GB2312" pitchFamily="49" charset="-122"/>
                <a:cs typeface="Times New Roman" panose="02020603050405020304" pitchFamily="18" charset="0"/>
              </a:rPr>
              <a:t>0</a:t>
            </a:r>
            <a:r>
              <a:rPr lang="zh-CN" altLang="en-US" sz="2000" kern="0" dirty="0" smtClean="0">
                <a:latin typeface="Times New Roman" panose="02020603050405020304" pitchFamily="18" charset="0"/>
                <a:ea typeface="楷体_GB2312" pitchFamily="49" charset="-122"/>
                <a:cs typeface="Times New Roman" panose="02020603050405020304" pitchFamily="18" charset="0"/>
              </a:rPr>
              <a:t>，在存在期限内在价值不为</a:t>
            </a:r>
            <a:r>
              <a:rPr lang="en-US" altLang="zh-CN" sz="2000" kern="0" dirty="0" smtClean="0">
                <a:latin typeface="Times New Roman" panose="02020603050405020304" pitchFamily="18" charset="0"/>
                <a:ea typeface="楷体_GB2312" pitchFamily="49" charset="-122"/>
                <a:cs typeface="Times New Roman" panose="02020603050405020304" pitchFamily="18" charset="0"/>
              </a:rPr>
              <a:t>0——</a:t>
            </a:r>
            <a:r>
              <a:rPr lang="zh-CN" altLang="en-US" sz="2000" kern="0" dirty="0" smtClean="0">
                <a:latin typeface="Times New Roman" panose="02020603050405020304" pitchFamily="18" charset="0"/>
                <a:ea typeface="楷体_GB2312" pitchFamily="49" charset="-122"/>
                <a:cs typeface="Times New Roman" panose="02020603050405020304" pitchFamily="18" charset="0"/>
              </a:rPr>
              <a:t>与前述金融资产与其他金融工具的定义区分相联系。</a:t>
            </a:r>
            <a:endParaRPr lang="en-US" altLang="zh-CN" sz="2000" kern="0" dirty="0" smtClean="0">
              <a:latin typeface="Times New Roman" panose="02020603050405020304" pitchFamily="18" charset="0"/>
              <a:ea typeface="楷体_GB2312" pitchFamily="49" charset="-122"/>
              <a:cs typeface="Times New Roman" panose="02020603050405020304" pitchFamily="18" charset="0"/>
            </a:endParaRPr>
          </a:p>
          <a:p>
            <a:pPr marL="1257300" lvl="2" indent="-342900" fontAlgn="base">
              <a:spcBef>
                <a:spcPct val="35000"/>
              </a:spcBef>
              <a:spcAft>
                <a:spcPct val="0"/>
              </a:spcAft>
              <a:buClr>
                <a:srgbClr val="FF0000"/>
              </a:buClr>
              <a:buFont typeface="Wingdings" panose="05000000000000000000" pitchFamily="2" charset="2"/>
              <a:buChar char="ü"/>
              <a:defRPr/>
            </a:pPr>
            <a:r>
              <a:rPr lang="zh-CN" altLang="en-US" sz="2000" kern="0" dirty="0" smtClean="0">
                <a:latin typeface="Times New Roman" panose="02020603050405020304" pitchFamily="18" charset="0"/>
                <a:ea typeface="楷体_GB2312" pitchFamily="49" charset="-122"/>
                <a:cs typeface="Times New Roman" panose="02020603050405020304" pitchFamily="18" charset="0"/>
              </a:rPr>
              <a:t>远期协议最重要的品种是远期利率协议和远期外汇协议。</a:t>
            </a:r>
            <a:endParaRPr lang="en-US" altLang="zh-CN" sz="2000" kern="0" dirty="0">
              <a:latin typeface="Times New Roman" panose="02020603050405020304" pitchFamily="18" charset="0"/>
              <a:ea typeface="楷体_GB2312" pitchFamily="49" charset="-122"/>
              <a:cs typeface="Times New Roman" panose="02020603050405020304" pitchFamily="18" charset="0"/>
            </a:endParaRPr>
          </a:p>
          <a:p>
            <a:r>
              <a:rPr kumimoji="0" lang="en-US" altLang="zh-CN" sz="20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rPr>
              <a:t>  </a:t>
            </a:r>
            <a:r>
              <a:rPr kumimoji="0" lang="en-US" altLang="zh-CN" sz="2000" b="1" i="0" u="none" strike="noStrike" kern="0" cap="none" spc="0" normalizeH="0" noProof="0" dirty="0" smtClean="0">
                <a:ln>
                  <a:noFill/>
                </a:ln>
                <a:solidFill>
                  <a:srgbClr val="FF0000"/>
                </a:solidFill>
                <a:effectLst/>
                <a:uLnTx/>
                <a:uFillTx/>
                <a:latin typeface="楷体_GB2312" pitchFamily="49" charset="-122"/>
                <a:ea typeface="楷体_GB2312" pitchFamily="49" charset="-122"/>
                <a:cs typeface="+mn-cs"/>
              </a:rPr>
              <a:t> </a:t>
            </a:r>
            <a:endParaRPr kumimoji="0" lang="en-US" altLang="zh-CN" sz="2000" b="1"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endParaRPr>
          </a:p>
          <a:p>
            <a:endParaRPr kumimoji="0" lang="en-US" altLang="zh-CN" sz="2000" b="1"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endParaRPr>
          </a:p>
          <a:p>
            <a:endParaRPr kumimoji="0" lang="en-US" altLang="zh-CN" sz="2000" b="1"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endParaRPr>
          </a:p>
          <a:p>
            <a:r>
              <a:rPr lang="en-US" altLang="zh-CN" sz="2000" b="1" kern="0" dirty="0" smtClean="0">
                <a:latin typeface="楷体" pitchFamily="49" charset="-122"/>
                <a:ea typeface="楷体_GB2312" pitchFamily="49" charset="-122"/>
              </a:rPr>
              <a:t>  </a:t>
            </a:r>
            <a:endParaRPr kumimoji="0" lang="en-US" altLang="zh-CN" sz="2000" b="1"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endParaRPr>
          </a:p>
          <a:p>
            <a:r>
              <a:rPr kumimoji="0" lang="en-US" altLang="zh-CN" sz="2000" b="1"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rPr>
              <a:t>   </a:t>
            </a:r>
            <a:r>
              <a:rPr lang="en-US" altLang="zh-CN" sz="2000" dirty="0" smtClean="0"/>
              <a:t> </a:t>
            </a:r>
            <a:endParaRPr lang="en-US" altLang="zh-CN" sz="2800" dirty="0" smtClean="0">
              <a:solidFill>
                <a:srgbClr val="FF0000"/>
              </a:solidFill>
            </a:endParaRPr>
          </a:p>
          <a:p>
            <a:endParaRPr lang="en-US" altLang="zh-CN" sz="2800" dirty="0" smtClean="0">
              <a:solidFill>
                <a:srgbClr val="FF0000"/>
              </a:solidFill>
            </a:endParaRPr>
          </a:p>
          <a:p>
            <a:endParaRPr lang="zh-CN" altLang="en-US" sz="2800" dirty="0" smtClean="0">
              <a:solidFill>
                <a:srgbClr val="FF0000"/>
              </a:solidFill>
            </a:endParaRPr>
          </a:p>
          <a:p>
            <a:pPr marL="342900" marR="0" lvl="0" indent="12700" algn="l" defTabSz="914400" rtl="0" eaLnBrk="1" fontAlgn="base" latinLnBrk="0" hangingPunct="1">
              <a:lnSpc>
                <a:spcPts val="3900"/>
              </a:lnSpc>
              <a:spcBef>
                <a:spcPct val="35000"/>
              </a:spcBef>
              <a:spcAft>
                <a:spcPct val="0"/>
              </a:spcAft>
              <a:buClrTx/>
              <a:buSzTx/>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endParaRPr>
          </a:p>
          <a:p>
            <a:pPr marL="342900" marR="0" lvl="0" indent="-342900" algn="l" defTabSz="914400" rtl="0" eaLnBrk="1" fontAlgn="base" latinLnBrk="0" hangingPunct="1">
              <a:lnSpc>
                <a:spcPct val="100000"/>
              </a:lnSpc>
              <a:spcBef>
                <a:spcPct val="40000"/>
              </a:spcBef>
              <a:spcAft>
                <a:spcPct val="0"/>
              </a:spcAft>
              <a:buClrTx/>
              <a:buSzTx/>
              <a:buFontTx/>
              <a:buNone/>
              <a:tabLst/>
              <a:defRPr/>
            </a:pPr>
            <a:r>
              <a:rPr kumimoji="0" lang="en-US" altLang="zh-CN"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p>
        </p:txBody>
      </p:sp>
      <p:cxnSp>
        <p:nvCxnSpPr>
          <p:cNvPr id="6" name="直接箭头连接符 5"/>
          <p:cNvCxnSpPr/>
          <p:nvPr/>
        </p:nvCxnSpPr>
        <p:spPr bwMode="auto">
          <a:xfrm>
            <a:off x="1776228" y="5736106"/>
            <a:ext cx="4500594" cy="1588"/>
          </a:xfrm>
          <a:prstGeom prst="straightConnector1">
            <a:avLst/>
          </a:prstGeom>
          <a:solidFill>
            <a:schemeClr val="accent1"/>
          </a:solidFill>
          <a:ln w="9525"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直接箭头连接符 7"/>
          <p:cNvCxnSpPr/>
          <p:nvPr/>
        </p:nvCxnSpPr>
        <p:spPr bwMode="auto">
          <a:xfrm>
            <a:off x="2133418" y="5736106"/>
            <a:ext cx="1214446"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rot="5400000">
            <a:off x="1133286" y="5664668"/>
            <a:ext cx="1285884"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rot="5400000">
            <a:off x="3169269" y="5771825"/>
            <a:ext cx="357190"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rot="5400000">
            <a:off x="5706112" y="5664668"/>
            <a:ext cx="1142214" cy="79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2" name="直接箭头连接符 21"/>
          <p:cNvCxnSpPr/>
          <p:nvPr/>
        </p:nvCxnSpPr>
        <p:spPr bwMode="auto">
          <a:xfrm>
            <a:off x="1835696" y="5517232"/>
            <a:ext cx="4286280" cy="1588"/>
          </a:xfrm>
          <a:prstGeom prst="straightConnector1">
            <a:avLst/>
          </a:prstGeom>
          <a:solidFill>
            <a:schemeClr val="accent1"/>
          </a:solidFill>
          <a:ln w="9525"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3" name="TextBox 22"/>
          <p:cNvSpPr txBox="1"/>
          <p:nvPr/>
        </p:nvSpPr>
        <p:spPr>
          <a:xfrm>
            <a:off x="3347864" y="5157192"/>
            <a:ext cx="902811" cy="369332"/>
          </a:xfrm>
          <a:prstGeom prst="rect">
            <a:avLst/>
          </a:prstGeom>
          <a:noFill/>
        </p:spPr>
        <p:txBody>
          <a:bodyPr wrap="none" rtlCol="0">
            <a:spAutoFit/>
          </a:bodyPr>
          <a:lstStyle/>
          <a:p>
            <a:r>
              <a:rPr lang="en-US" altLang="zh-CN" b="1" dirty="0" smtClean="0"/>
              <a:t>12</a:t>
            </a:r>
            <a:r>
              <a:rPr lang="zh-CN" altLang="en-US" b="1" dirty="0" smtClean="0"/>
              <a:t>个月</a:t>
            </a:r>
            <a:endParaRPr lang="zh-CN" altLang="en-US" b="1" dirty="0"/>
          </a:p>
        </p:txBody>
      </p:sp>
      <p:sp>
        <p:nvSpPr>
          <p:cNvPr id="25" name="TextBox 24"/>
          <p:cNvSpPr txBox="1"/>
          <p:nvPr/>
        </p:nvSpPr>
        <p:spPr>
          <a:xfrm>
            <a:off x="2133418" y="5878982"/>
            <a:ext cx="774571" cy="369332"/>
          </a:xfrm>
          <a:prstGeom prst="rect">
            <a:avLst/>
          </a:prstGeom>
          <a:noFill/>
        </p:spPr>
        <p:txBody>
          <a:bodyPr wrap="none" rtlCol="0">
            <a:spAutoFit/>
          </a:bodyPr>
          <a:lstStyle/>
          <a:p>
            <a:r>
              <a:rPr lang="en-US" altLang="zh-CN" b="1" dirty="0" smtClean="0"/>
              <a:t>3</a:t>
            </a:r>
            <a:r>
              <a:rPr lang="zh-CN" altLang="en-US" b="1" dirty="0" smtClean="0"/>
              <a:t>个月</a:t>
            </a:r>
            <a:endParaRPr lang="zh-CN" altLang="en-US" b="1" dirty="0"/>
          </a:p>
        </p:txBody>
      </p:sp>
      <p:sp>
        <p:nvSpPr>
          <p:cNvPr id="26" name="TextBox 25"/>
          <p:cNvSpPr txBox="1"/>
          <p:nvPr/>
        </p:nvSpPr>
        <p:spPr>
          <a:xfrm>
            <a:off x="4347996" y="5878982"/>
            <a:ext cx="774571" cy="369332"/>
          </a:xfrm>
          <a:prstGeom prst="rect">
            <a:avLst/>
          </a:prstGeom>
          <a:noFill/>
        </p:spPr>
        <p:txBody>
          <a:bodyPr wrap="none" rtlCol="0">
            <a:spAutoFit/>
          </a:bodyPr>
          <a:lstStyle/>
          <a:p>
            <a:r>
              <a:rPr lang="en-US" altLang="zh-CN" b="1" dirty="0" smtClean="0"/>
              <a:t>9</a:t>
            </a:r>
            <a:r>
              <a:rPr lang="zh-CN" altLang="en-US" b="1" dirty="0" smtClean="0"/>
              <a:t>个月</a:t>
            </a:r>
            <a:endParaRPr lang="zh-CN" altLang="en-US" b="1" dirty="0"/>
          </a:p>
        </p:txBody>
      </p:sp>
      <p:sp>
        <p:nvSpPr>
          <p:cNvPr id="27" name="左大括号 26"/>
          <p:cNvSpPr/>
          <p:nvPr/>
        </p:nvSpPr>
        <p:spPr bwMode="auto">
          <a:xfrm rot="16200000">
            <a:off x="4633748" y="4807412"/>
            <a:ext cx="357190" cy="2928958"/>
          </a:xfrm>
          <a:prstGeom prst="leftBrac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9" name="TextBox 28"/>
          <p:cNvSpPr txBox="1"/>
          <p:nvPr/>
        </p:nvSpPr>
        <p:spPr>
          <a:xfrm>
            <a:off x="3643306" y="6488668"/>
            <a:ext cx="2326278" cy="369332"/>
          </a:xfrm>
          <a:prstGeom prst="rect">
            <a:avLst/>
          </a:prstGeom>
          <a:noFill/>
        </p:spPr>
        <p:txBody>
          <a:bodyPr wrap="none" rtlCol="0">
            <a:spAutoFit/>
          </a:bodyPr>
          <a:lstStyle/>
          <a:p>
            <a:r>
              <a:rPr lang="zh-CN" altLang="en-US" b="1" dirty="0" smtClean="0"/>
              <a:t>远期协议利率：</a:t>
            </a:r>
            <a:r>
              <a:rPr lang="en-US" altLang="zh-CN" b="1" dirty="0" smtClean="0"/>
              <a:t>7.3%</a:t>
            </a:r>
            <a:endParaRPr lang="zh-CN" altLang="en-US" b="1" dirty="0"/>
          </a:p>
        </p:txBody>
      </p:sp>
      <p:sp>
        <p:nvSpPr>
          <p:cNvPr id="16" name="TextBox 15"/>
          <p:cNvSpPr txBox="1"/>
          <p:nvPr/>
        </p:nvSpPr>
        <p:spPr>
          <a:xfrm>
            <a:off x="7524328" y="5000612"/>
            <a:ext cx="1015663" cy="1857388"/>
          </a:xfrm>
          <a:prstGeom prst="rect">
            <a:avLst/>
          </a:prstGeom>
          <a:noFill/>
        </p:spPr>
        <p:txBody>
          <a:bodyPr vert="eaVert" wrap="square" rtlCol="0">
            <a:spAutoFit/>
          </a:bodyPr>
          <a:lstStyle/>
          <a:p>
            <a:r>
              <a:rPr lang="en-US" altLang="zh-CN"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FRA</a:t>
            </a:r>
          </a:p>
          <a:p>
            <a:r>
              <a:rPr lang="zh-CN" altLang="en-US"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（远期利率协议）</a:t>
            </a:r>
            <a:endParaRPr lang="en-US" altLang="zh-CN"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3 ×12</a:t>
            </a:r>
            <a:endParaRPr lang="zh-CN" altLang="en-US" b="1" dirty="0">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580TGp_general_light_ani">
  <a:themeElements>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E1F4D8"/>
        </a:lt1>
        <a:dk2>
          <a:srgbClr val="003366"/>
        </a:dk2>
        <a:lt2>
          <a:srgbClr val="808080"/>
        </a:lt2>
        <a:accent1>
          <a:srgbClr val="FFC319"/>
        </a:accent1>
        <a:accent2>
          <a:srgbClr val="A8D02A"/>
        </a:accent2>
        <a:accent3>
          <a:srgbClr val="EEF8E9"/>
        </a:accent3>
        <a:accent4>
          <a:srgbClr val="000000"/>
        </a:accent4>
        <a:accent5>
          <a:srgbClr val="FFDEAB"/>
        </a:accent5>
        <a:accent6>
          <a:srgbClr val="98BC25"/>
        </a:accent6>
        <a:hlink>
          <a:srgbClr val="5CB1FE"/>
        </a:hlink>
        <a:folHlink>
          <a:srgbClr val="FF616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EE9DE"/>
        </a:lt1>
        <a:dk2>
          <a:srgbClr val="000066"/>
        </a:dk2>
        <a:lt2>
          <a:srgbClr val="808080"/>
        </a:lt2>
        <a:accent1>
          <a:srgbClr val="5CB1FE"/>
        </a:accent1>
        <a:accent2>
          <a:srgbClr val="FF7575"/>
        </a:accent2>
        <a:accent3>
          <a:srgbClr val="FEF2EC"/>
        </a:accent3>
        <a:accent4>
          <a:srgbClr val="000000"/>
        </a:accent4>
        <a:accent5>
          <a:srgbClr val="B5D5FE"/>
        </a:accent5>
        <a:accent6>
          <a:srgbClr val="E76969"/>
        </a:accent6>
        <a:hlink>
          <a:srgbClr val="FFC319"/>
        </a:hlink>
        <a:folHlink>
          <a:srgbClr val="A8D0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ThemeGallery（母版）</Template>
  <TotalTime>11021</TotalTime>
  <Words>11150</Words>
  <Application>Microsoft Office PowerPoint</Application>
  <PresentationFormat>全屏显示(4:3)</PresentationFormat>
  <Paragraphs>1003</Paragraphs>
  <Slides>115</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115</vt:i4>
      </vt:variant>
    </vt:vector>
  </HeadingPairs>
  <TitlesOfParts>
    <vt:vector size="117" baseType="lpstr">
      <vt:lpstr>580TGp_general_light_ani</vt:lpstr>
      <vt:lpstr>公式</vt:lpstr>
      <vt:lpstr>           第7讲         金融市场</vt:lpstr>
      <vt:lpstr>幻灯片 2</vt:lpstr>
      <vt:lpstr>           第1节         金融市场概述</vt:lpstr>
      <vt:lpstr>一、 投融资活动与金融市场的产生发展</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三、金融市场的构成要素</vt:lpstr>
      <vt:lpstr>市场参与者</vt:lpstr>
      <vt:lpstr>幻灯片 22</vt:lpstr>
      <vt:lpstr>金融工具</vt:lpstr>
      <vt:lpstr>金融工具的价格</vt:lpstr>
      <vt:lpstr>金融交易的组织形式</vt:lpstr>
      <vt:lpstr>四、金融市场的功能与效率</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           第2节         货币市场</vt:lpstr>
      <vt:lpstr>一、货币市场的特点</vt:lpstr>
      <vt:lpstr>二、货币市场的功能</vt:lpstr>
      <vt:lpstr>幻灯片 40</vt:lpstr>
      <vt:lpstr>货币市场构成</vt:lpstr>
      <vt:lpstr>三、同业拆借市场（Interbank Market)</vt:lpstr>
      <vt:lpstr>幻灯片 43</vt:lpstr>
      <vt:lpstr>幻灯片 44</vt:lpstr>
      <vt:lpstr>幻灯片 45</vt:lpstr>
      <vt:lpstr>幻灯片 46</vt:lpstr>
      <vt:lpstr>幻灯片 47</vt:lpstr>
      <vt:lpstr>四、回购协议市场 (Repurchase  Agreement Market)</vt:lpstr>
      <vt:lpstr>幻灯片 49</vt:lpstr>
      <vt:lpstr>五、国库券市场</vt:lpstr>
      <vt:lpstr>幻灯片 51</vt:lpstr>
      <vt:lpstr>幻灯片 52</vt:lpstr>
      <vt:lpstr>六、票据市场</vt:lpstr>
      <vt:lpstr>幻灯片 54</vt:lpstr>
      <vt:lpstr>幻灯片 55</vt:lpstr>
      <vt:lpstr>中国货币市场中的商业票据</vt:lpstr>
      <vt:lpstr>幻灯片 57</vt:lpstr>
      <vt:lpstr>幻灯片 58</vt:lpstr>
      <vt:lpstr>七、大额可转让定期存单市场</vt:lpstr>
      <vt:lpstr>幻灯片 60</vt:lpstr>
      <vt:lpstr>八、国际货币市场</vt:lpstr>
      <vt:lpstr>           第3节         资本市场</vt:lpstr>
      <vt:lpstr>一、资本市场概述</vt:lpstr>
      <vt:lpstr>幻灯片 64</vt:lpstr>
      <vt:lpstr>资本市场 VS 证券市场</vt:lpstr>
      <vt:lpstr>二、证券发行与流通市场</vt:lpstr>
      <vt:lpstr>幻灯片 67</vt:lpstr>
      <vt:lpstr>幻灯片 68</vt:lpstr>
      <vt:lpstr>幻灯片 69</vt:lpstr>
      <vt:lpstr>证券发行条件及监管</vt:lpstr>
      <vt:lpstr>幻灯片 71</vt:lpstr>
      <vt:lpstr>幻灯片 72</vt:lpstr>
      <vt:lpstr>中国资本市场概况</vt:lpstr>
      <vt:lpstr>我国的多层次资本市场（数据截止日期：2015年11月16日）</vt:lpstr>
      <vt:lpstr>三、资本市场的投资分析</vt:lpstr>
      <vt:lpstr>（一）基本面分析</vt:lpstr>
      <vt:lpstr>（一）基本面分析</vt:lpstr>
      <vt:lpstr>（一）基本面分析</vt:lpstr>
      <vt:lpstr>（一）基本面分析</vt:lpstr>
      <vt:lpstr>幻灯片 80</vt:lpstr>
      <vt:lpstr>幻灯片 81</vt:lpstr>
      <vt:lpstr>幻灯片 82</vt:lpstr>
      <vt:lpstr>幻灯片 83</vt:lpstr>
      <vt:lpstr>技术分析</vt:lpstr>
      <vt:lpstr>技术分析指标</vt:lpstr>
      <vt:lpstr>均线分析</vt:lpstr>
      <vt:lpstr>四、资本市场国际化</vt:lpstr>
      <vt:lpstr>幻灯片 88</vt:lpstr>
      <vt:lpstr>幻灯片 89</vt:lpstr>
      <vt:lpstr>           第4节         衍生工具市场</vt:lpstr>
      <vt:lpstr>一、衍生工具概述</vt:lpstr>
      <vt:lpstr>幻灯片 92</vt:lpstr>
      <vt:lpstr>幻灯片 93</vt:lpstr>
      <vt:lpstr>幻灯片 94</vt:lpstr>
      <vt:lpstr>杠杆交易</vt:lpstr>
      <vt:lpstr>套期保值与投机套利</vt:lpstr>
      <vt:lpstr>幻灯片 97</vt:lpstr>
      <vt:lpstr>幻灯片 98</vt:lpstr>
      <vt:lpstr>幻灯片 99</vt:lpstr>
      <vt:lpstr>远期（期货）合约的到期时的收益(或内在价值）</vt:lpstr>
      <vt:lpstr>幻灯片 101</vt:lpstr>
      <vt:lpstr>幻灯片 102</vt:lpstr>
      <vt:lpstr>幻灯片 103</vt:lpstr>
      <vt:lpstr>幻灯片 104</vt:lpstr>
      <vt:lpstr>幻灯片 105</vt:lpstr>
      <vt:lpstr>幻灯片 106</vt:lpstr>
      <vt:lpstr>期权到期时的收益</vt:lpstr>
      <vt:lpstr>幻灯片 108</vt:lpstr>
      <vt:lpstr>幻灯片 109</vt:lpstr>
      <vt:lpstr>幻灯片 110</vt:lpstr>
      <vt:lpstr>幻灯片 111</vt:lpstr>
      <vt:lpstr>幻灯片 112</vt:lpstr>
      <vt:lpstr>幻灯片 113</vt:lpstr>
      <vt:lpstr>幻灯片 114</vt:lpstr>
      <vt:lpstr>幻灯片 115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lily</dc:creator>
  <cp:lastModifiedBy>admin</cp:lastModifiedBy>
  <cp:revision>1026</cp:revision>
  <dcterms:modified xsi:type="dcterms:W3CDTF">2019-09-09T01:32:57Z</dcterms:modified>
</cp:coreProperties>
</file>