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Default Extension="xlsx" ContentType="application/vnd.openxmlformats-officedocument.spreadsheetml.sheet"/>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8" r:id="rId3"/>
    <p:sldId id="264" r:id="rId4"/>
    <p:sldId id="379" r:id="rId5"/>
    <p:sldId id="265" r:id="rId6"/>
    <p:sldId id="393" r:id="rId7"/>
    <p:sldId id="268" r:id="rId8"/>
    <p:sldId id="394" r:id="rId9"/>
    <p:sldId id="358" r:id="rId10"/>
    <p:sldId id="273" r:id="rId11"/>
    <p:sldId id="382" r:id="rId12"/>
    <p:sldId id="274" r:id="rId13"/>
    <p:sldId id="275" r:id="rId14"/>
    <p:sldId id="278" r:id="rId15"/>
    <p:sldId id="384" r:id="rId16"/>
    <p:sldId id="280" r:id="rId17"/>
    <p:sldId id="281" r:id="rId18"/>
    <p:sldId id="282" r:id="rId19"/>
    <p:sldId id="391" r:id="rId20"/>
    <p:sldId id="355" r:id="rId21"/>
    <p:sldId id="356" r:id="rId22"/>
    <p:sldId id="286" r:id="rId23"/>
    <p:sldId id="287" r:id="rId24"/>
    <p:sldId id="288" r:id="rId25"/>
    <p:sldId id="297" r:id="rId26"/>
    <p:sldId id="295" r:id="rId27"/>
    <p:sldId id="298" r:id="rId28"/>
    <p:sldId id="303" r:id="rId29"/>
    <p:sldId id="392" r:id="rId30"/>
    <p:sldId id="299" r:id="rId31"/>
    <p:sldId id="300" r:id="rId32"/>
    <p:sldId id="301" r:id="rId33"/>
    <p:sldId id="302" r:id="rId34"/>
    <p:sldId id="304" r:id="rId35"/>
    <p:sldId id="305" r:id="rId36"/>
    <p:sldId id="309" r:id="rId37"/>
    <p:sldId id="306" r:id="rId38"/>
    <p:sldId id="307" r:id="rId39"/>
    <p:sldId id="366" r:id="rId40"/>
    <p:sldId id="378" r:id="rId41"/>
    <p:sldId id="313" r:id="rId42"/>
    <p:sldId id="315" r:id="rId43"/>
    <p:sldId id="316" r:id="rId44"/>
    <p:sldId id="317" r:id="rId45"/>
    <p:sldId id="333" r:id="rId46"/>
    <p:sldId id="335" r:id="rId47"/>
    <p:sldId id="310" r:id="rId48"/>
    <p:sldId id="311" r:id="rId49"/>
    <p:sldId id="373" r:id="rId50"/>
    <p:sldId id="369" r:id="rId51"/>
    <p:sldId id="353" r:id="rId52"/>
    <p:sldId id="330" r:id="rId53"/>
    <p:sldId id="332" r:id="rId54"/>
    <p:sldId id="347" r:id="rId55"/>
    <p:sldId id="349" r:id="rId5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31090BD7-0740-4EB4-9E4F-4590915BAF8D}">
          <p14:sldIdLst>
            <p14:sldId id="256"/>
            <p14:sldId id="258"/>
            <p14:sldId id="264"/>
            <p14:sldId id="379"/>
            <p14:sldId id="265"/>
            <p14:sldId id="268"/>
            <p14:sldId id="358"/>
            <p14:sldId id="357"/>
            <p14:sldId id="266"/>
            <p14:sldId id="381"/>
            <p14:sldId id="380"/>
            <p14:sldId id="273"/>
            <p14:sldId id="382"/>
            <p14:sldId id="274"/>
            <p14:sldId id="275"/>
            <p14:sldId id="278"/>
            <p14:sldId id="384"/>
            <p14:sldId id="280"/>
            <p14:sldId id="291"/>
            <p14:sldId id="292"/>
            <p14:sldId id="293"/>
            <p14:sldId id="294"/>
            <p14:sldId id="281"/>
            <p14:sldId id="282"/>
            <p14:sldId id="377"/>
            <p14:sldId id="355"/>
            <p14:sldId id="356"/>
            <p14:sldId id="286"/>
            <p14:sldId id="287"/>
            <p14:sldId id="288"/>
            <p14:sldId id="361"/>
            <p14:sldId id="359"/>
            <p14:sldId id="360"/>
            <p14:sldId id="362"/>
            <p14:sldId id="363"/>
            <p14:sldId id="364"/>
            <p14:sldId id="297"/>
            <p14:sldId id="295"/>
            <p14:sldId id="298"/>
            <p14:sldId id="303"/>
            <p14:sldId id="299"/>
            <p14:sldId id="300"/>
            <p14:sldId id="301"/>
            <p14:sldId id="302"/>
            <p14:sldId id="304"/>
            <p14:sldId id="305"/>
            <p14:sldId id="309"/>
            <p14:sldId id="306"/>
            <p14:sldId id="307"/>
            <p14:sldId id="366"/>
            <p14:sldId id="378"/>
            <p14:sldId id="365"/>
            <p14:sldId id="340"/>
            <p14:sldId id="342"/>
            <p14:sldId id="313"/>
            <p14:sldId id="343"/>
            <p14:sldId id="344"/>
            <p14:sldId id="315"/>
            <p14:sldId id="316"/>
            <p14:sldId id="317"/>
            <p14:sldId id="333"/>
            <p14:sldId id="335"/>
            <p14:sldId id="385"/>
            <p14:sldId id="338"/>
            <p14:sldId id="386"/>
            <p14:sldId id="367"/>
            <p14:sldId id="387"/>
            <p14:sldId id="368"/>
            <p14:sldId id="318"/>
            <p14:sldId id="319"/>
            <p14:sldId id="310"/>
            <p14:sldId id="388"/>
            <p14:sldId id="314"/>
            <p14:sldId id="312"/>
            <p14:sldId id="320"/>
            <p14:sldId id="311"/>
            <p14:sldId id="373"/>
            <p14:sldId id="369"/>
            <p14:sldId id="370"/>
            <p14:sldId id="353"/>
            <p14:sldId id="389"/>
            <p14:sldId id="374"/>
            <p14:sldId id="372"/>
            <p14:sldId id="337"/>
            <p14:sldId id="375"/>
            <p14:sldId id="376"/>
            <p14:sldId id="325"/>
            <p14:sldId id="330"/>
            <p14:sldId id="332"/>
            <p14:sldId id="347"/>
            <p14:sldId id="3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9" autoAdjust="0"/>
    <p:restoredTop sz="94660"/>
  </p:normalViewPr>
  <p:slideViewPr>
    <p:cSldViewPr>
      <p:cViewPr>
        <p:scale>
          <a:sx n="70" d="100"/>
          <a:sy n="70" d="100"/>
        </p:scale>
        <p:origin x="-1128"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43350-613A-46A4-A058-A527F0163161}" type="doc">
      <dgm:prSet loTypeId="urn:microsoft.com/office/officeart/2005/8/layout/hierarchy2" loCatId="hierarchy" qsTypeId="urn:microsoft.com/office/officeart/2005/8/quickstyle/simple5" qsCatId="simple" csTypeId="urn:microsoft.com/office/officeart/2005/8/colors/accent2_1" csCatId="accent2" phldr="1"/>
      <dgm:spPr/>
      <dgm:t>
        <a:bodyPr/>
        <a:lstStyle/>
        <a:p>
          <a:endParaRPr lang="zh-CN" altLang="en-US"/>
        </a:p>
      </dgm:t>
    </dgm:pt>
    <dgm:pt modelId="{6C8C9588-12D6-4C2D-A015-6C64547B102F}">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资产业务</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EF1541D7-3203-4EDE-91F9-88B0E69CD020}" type="parTrans" cxnId="{6F8E20EF-9A7D-45CF-B4E6-EC2217997397}">
      <dgm:prSet/>
      <dgm:spPr/>
      <dgm:t>
        <a:bodyPr/>
        <a:lstStyle/>
        <a:p>
          <a:endParaRPr lang="zh-CN" altLang="en-US" sz="1800" b="1"/>
        </a:p>
      </dgm:t>
    </dgm:pt>
    <dgm:pt modelId="{2F88C3B8-6090-4871-B9AF-5E21A9F33A8C}" type="sibTrans" cxnId="{6F8E20EF-9A7D-45CF-B4E6-EC2217997397}">
      <dgm:prSet/>
      <dgm:spPr/>
      <dgm:t>
        <a:bodyPr/>
        <a:lstStyle/>
        <a:p>
          <a:endParaRPr lang="zh-CN" altLang="en-US" sz="1800" b="1"/>
        </a:p>
      </dgm:t>
    </dgm:pt>
    <dgm:pt modelId="{791862CB-C5B2-4121-B89F-27D7A563DA1F}">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现金资产</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D3EBA0D2-830B-477C-AEE7-E3E238E92A98}" type="parTrans" cxnId="{169DE487-02D5-4953-A82A-878A3A935ADF}">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513B114A-7517-4AA5-947D-2FE8E03B70A9}" type="sibTrans" cxnId="{169DE487-02D5-4953-A82A-878A3A935ADF}">
      <dgm:prSet/>
      <dgm:spPr/>
      <dgm:t>
        <a:bodyPr/>
        <a:lstStyle/>
        <a:p>
          <a:endParaRPr lang="zh-CN" altLang="en-US" sz="1800" b="1"/>
        </a:p>
      </dgm:t>
    </dgm:pt>
    <dgm:pt modelId="{F26852D7-850B-4F2C-882C-C4824D24F2A7}">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库存现金</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5CC7F5CD-B2C0-4151-B612-CCF5B40ACE74}" type="parTrans" cxnId="{C7F5DCC7-E64B-4B1A-B497-1F3FCE76F2D8}">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C9BFF2CA-091E-44DC-B59C-B02045C72829}" type="sibTrans" cxnId="{C7F5DCC7-E64B-4B1A-B497-1F3FCE76F2D8}">
      <dgm:prSet/>
      <dgm:spPr/>
      <dgm:t>
        <a:bodyPr/>
        <a:lstStyle/>
        <a:p>
          <a:endParaRPr lang="zh-CN" altLang="en-US" sz="1800" b="1"/>
        </a:p>
      </dgm:t>
    </dgm:pt>
    <dgm:pt modelId="{A79AF85B-F9DE-49DD-85A7-3D7D0B8C21BB}">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存放中央银行存款</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52D2BDB3-3381-4BBA-AE27-093626E04566}" type="parTrans" cxnId="{9A4A9664-A227-4203-83ED-5FFBC99367D9}">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7EA280F7-DF28-4F74-861F-5F4881BF010D}" type="sibTrans" cxnId="{9A4A9664-A227-4203-83ED-5FFBC99367D9}">
      <dgm:prSet/>
      <dgm:spPr/>
      <dgm:t>
        <a:bodyPr/>
        <a:lstStyle/>
        <a:p>
          <a:endParaRPr lang="zh-CN" altLang="en-US" sz="1800" b="1"/>
        </a:p>
      </dgm:t>
    </dgm:pt>
    <dgm:pt modelId="{1BC0C91B-BA4C-42B0-830D-4D4A7C837D39}">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信贷资产</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4B3D1E8F-F3D8-47E6-B14D-15C5DF3F20BA}" type="parTrans" cxnId="{23E4A777-A859-4CB9-98EE-B3B06F525A7A}">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B02E1B0E-1946-4BBD-8FCD-33ACE61ED7F9}" type="sibTrans" cxnId="{23E4A777-A859-4CB9-98EE-B3B06F525A7A}">
      <dgm:prSet/>
      <dgm:spPr/>
      <dgm:t>
        <a:bodyPr/>
        <a:lstStyle/>
        <a:p>
          <a:endParaRPr lang="zh-CN" altLang="en-US" sz="1800" b="1"/>
        </a:p>
      </dgm:t>
    </dgm:pt>
    <dgm:pt modelId="{9D5FC09D-3C3B-4559-BEF2-52C767272D11}">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贷款</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B9F2C48E-079F-4664-A3CC-4804FD557BAD}" type="parTrans" cxnId="{6511B2B3-48B6-4B0A-AAEC-191A32A0E697}">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E425CAB7-6204-4173-9BDC-C6B08CAD5520}" type="sibTrans" cxnId="{6511B2B3-48B6-4B0A-AAEC-191A32A0E697}">
      <dgm:prSet/>
      <dgm:spPr/>
      <dgm:t>
        <a:bodyPr/>
        <a:lstStyle/>
        <a:p>
          <a:endParaRPr lang="zh-CN" altLang="en-US" sz="1800" b="1"/>
        </a:p>
      </dgm:t>
    </dgm:pt>
    <dgm:pt modelId="{6B73DA42-7F15-4952-88CF-B5FFA1F0CAE6}">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证券投资</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EEA10269-1049-4194-BBBC-7AAF3C4F4B20}" type="parTrans" cxnId="{D3844B36-734F-43A8-8970-AF8D8AAC9E52}">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E24C6AF1-C89E-4A37-BF9A-54A504657A4C}" type="sibTrans" cxnId="{D3844B36-734F-43A8-8970-AF8D8AAC9E52}">
      <dgm:prSet/>
      <dgm:spPr/>
      <dgm:t>
        <a:bodyPr/>
        <a:lstStyle/>
        <a:p>
          <a:endParaRPr lang="zh-CN" altLang="en-US" sz="1800" b="1"/>
        </a:p>
      </dgm:t>
    </dgm:pt>
    <dgm:pt modelId="{7312A953-B123-4815-BD7D-F525641998DF}">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存放同业</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02C7273F-EBBD-46E6-86B5-41F328CAB664}" type="parTrans" cxnId="{7E40D72E-797A-408A-9473-99A225290EB0}">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16FD4324-00B5-4319-8036-B1296BC0F55E}" type="sibTrans" cxnId="{7E40D72E-797A-408A-9473-99A225290EB0}">
      <dgm:prSet/>
      <dgm:spPr/>
      <dgm:t>
        <a:bodyPr/>
        <a:lstStyle/>
        <a:p>
          <a:endParaRPr lang="zh-CN" altLang="en-US" sz="1800" b="1"/>
        </a:p>
      </dgm:t>
    </dgm:pt>
    <dgm:pt modelId="{E531A9A2-00DF-4431-B584-4084C9FCC397}">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应付取现、收付需要的现钞和硬币</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F228A3EE-77A3-462E-94DB-B5D2588284F7}" type="parTrans" cxnId="{A6F7EB62-82E1-47B3-A45E-27E9C8415F97}">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ADB34012-41CA-414B-8683-B0531F1C8B0B}" type="sibTrans" cxnId="{A6F7EB62-82E1-47B3-A45E-27E9C8415F97}">
      <dgm:prSet/>
      <dgm:spPr/>
      <dgm:t>
        <a:bodyPr/>
        <a:lstStyle/>
        <a:p>
          <a:endParaRPr lang="zh-CN" altLang="en-US" sz="1800" b="1"/>
        </a:p>
      </dgm:t>
    </dgm:pt>
    <dgm:pt modelId="{A0F71F88-213E-4329-BE5D-46325FC2348C}">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法定存款准备金</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86DC6493-BCEA-43BC-8064-584BDF59464E}" type="parTrans" cxnId="{5B901F95-766D-4044-BE83-8F125D3BFB8F}">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19597223-163B-45BC-9F87-C483FF6BE3F6}" type="sibTrans" cxnId="{5B901F95-766D-4044-BE83-8F125D3BFB8F}">
      <dgm:prSet/>
      <dgm:spPr/>
      <dgm:t>
        <a:bodyPr/>
        <a:lstStyle/>
        <a:p>
          <a:endParaRPr lang="zh-CN" altLang="en-US" sz="1800" b="1"/>
        </a:p>
      </dgm:t>
    </dgm:pt>
    <dgm:pt modelId="{CA5581A5-962D-4D5D-BBA6-575263DB21B9}">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超额准备金</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BC39C2B2-1CB9-4A69-9798-7B5E5C2BFB95}" type="parTrans" cxnId="{DBF996B2-2809-471A-B582-0230A6AF61FA}">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60CDBDDF-6B5E-4883-8ABD-35A5FC29C149}" type="sibTrans" cxnId="{DBF996B2-2809-471A-B582-0230A6AF61FA}">
      <dgm:prSet/>
      <dgm:spPr/>
      <dgm:t>
        <a:bodyPr/>
        <a:lstStyle/>
        <a:p>
          <a:endParaRPr lang="zh-CN" altLang="en-US" sz="1800" b="1"/>
        </a:p>
      </dgm:t>
    </dgm:pt>
    <dgm:pt modelId="{330E1926-E717-4605-9414-3BEB6E238AE3}">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同业往来及清算</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CB039278-717C-4D9B-8AFB-358555CBF754}" type="parTrans" cxnId="{BE4C4F1E-8B1F-45B4-9FCE-B1C8774697D3}">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14DB770C-212C-4643-9C23-4E21B1585D87}" type="sibTrans" cxnId="{BE4C4F1E-8B1F-45B4-9FCE-B1C8774697D3}">
      <dgm:prSet/>
      <dgm:spPr/>
      <dgm:t>
        <a:bodyPr/>
        <a:lstStyle/>
        <a:p>
          <a:endParaRPr lang="zh-CN" altLang="en-US" sz="1800" b="1"/>
        </a:p>
      </dgm:t>
    </dgm:pt>
    <dgm:pt modelId="{5FE6CBA3-0D72-4DEF-A6A0-001088B8A833}">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票据贴现</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987A590B-711A-4F3C-95E8-9ECBE9F6EF1A}" type="parTrans" cxnId="{96C09CE5-158A-4508-9D9E-F51E2EC6EB6C}">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3E842652-000E-4A5F-8A03-1B1D969897FB}" type="sibTrans" cxnId="{96C09CE5-158A-4508-9D9E-F51E2EC6EB6C}">
      <dgm:prSet/>
      <dgm:spPr/>
      <dgm:t>
        <a:bodyPr/>
        <a:lstStyle/>
        <a:p>
          <a:endParaRPr lang="zh-CN" altLang="en-US" sz="1800" b="1"/>
        </a:p>
      </dgm:t>
    </dgm:pt>
    <dgm:pt modelId="{70258BE1-3D8B-4DBF-8C7A-4263FB651CB5}">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国债</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81F80D4F-E175-41A1-826E-426EA7F0AC47}" type="parTrans" cxnId="{1E7BF3FD-AF05-4F0D-8FE2-3F28D32FF101}">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67073F18-3B7C-499D-B404-E8FA36F183FC}" type="sibTrans" cxnId="{1E7BF3FD-AF05-4F0D-8FE2-3F28D32FF101}">
      <dgm:prSet/>
      <dgm:spPr/>
      <dgm:t>
        <a:bodyPr/>
        <a:lstStyle/>
        <a:p>
          <a:endParaRPr lang="zh-CN" altLang="en-US" sz="1800" b="1"/>
        </a:p>
      </dgm:t>
    </dgm:pt>
    <dgm:pt modelId="{AFB63E10-C7EE-4C4C-A697-7C070963EDFE}">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itchFamily="49" charset="-122"/>
              <a:ea typeface="楷体_GB2312" pitchFamily="49" charset="-122"/>
            </a:rPr>
            <a:t>公司债</a:t>
          </a:r>
          <a:endParaRPr lang="zh-CN" altLang="en-US" sz="1800" b="1" dirty="0">
            <a:solidFill>
              <a:schemeClr val="bg1">
                <a:lumMod val="20000"/>
                <a:lumOff val="80000"/>
              </a:schemeClr>
            </a:solidFill>
            <a:latin typeface="楷体_GB2312" pitchFamily="49" charset="-122"/>
            <a:ea typeface="楷体_GB2312" pitchFamily="49" charset="-122"/>
          </a:endParaRPr>
        </a:p>
      </dgm:t>
    </dgm:pt>
    <dgm:pt modelId="{85B551C5-A9E1-44AA-A60D-0B174E98005A}" type="parTrans" cxnId="{8D54F5D6-ECF1-4213-8CE2-48EBEF4D7A62}">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itchFamily="49" charset="-122"/>
            <a:ea typeface="楷体_GB2312" pitchFamily="49" charset="-122"/>
          </a:endParaRPr>
        </a:p>
      </dgm:t>
    </dgm:pt>
    <dgm:pt modelId="{727A5435-271C-47A9-AEB8-1206DC2C0589}" type="sibTrans" cxnId="{8D54F5D6-ECF1-4213-8CE2-48EBEF4D7A62}">
      <dgm:prSet/>
      <dgm:spPr/>
      <dgm:t>
        <a:bodyPr/>
        <a:lstStyle/>
        <a:p>
          <a:endParaRPr lang="zh-CN" altLang="en-US" sz="1800" b="1"/>
        </a:p>
      </dgm:t>
    </dgm:pt>
    <dgm:pt modelId="{5340A0C2-3D5E-4367-887F-7D6722A24D8E}" type="pres">
      <dgm:prSet presAssocID="{7F243350-613A-46A4-A058-A527F0163161}" presName="diagram" presStyleCnt="0">
        <dgm:presLayoutVars>
          <dgm:chPref val="1"/>
          <dgm:dir/>
          <dgm:animOne val="branch"/>
          <dgm:animLvl val="lvl"/>
          <dgm:resizeHandles val="exact"/>
        </dgm:presLayoutVars>
      </dgm:prSet>
      <dgm:spPr/>
      <dgm:t>
        <a:bodyPr/>
        <a:lstStyle/>
        <a:p>
          <a:endParaRPr lang="zh-CN" altLang="en-US"/>
        </a:p>
      </dgm:t>
    </dgm:pt>
    <dgm:pt modelId="{20B1B78C-66E9-4002-B5BC-1702C78E9B93}" type="pres">
      <dgm:prSet presAssocID="{6C8C9588-12D6-4C2D-A015-6C64547B102F}" presName="root1" presStyleCnt="0"/>
      <dgm:spPr/>
      <dgm:t>
        <a:bodyPr/>
        <a:lstStyle/>
        <a:p>
          <a:endParaRPr lang="zh-CN" altLang="en-US"/>
        </a:p>
      </dgm:t>
    </dgm:pt>
    <dgm:pt modelId="{53BAFF04-F0E8-462D-BEE2-CA8E7294157A}" type="pres">
      <dgm:prSet presAssocID="{6C8C9588-12D6-4C2D-A015-6C64547B102F}" presName="LevelOneTextNode" presStyleLbl="node0" presStyleIdx="0" presStyleCnt="1" custLinFactNeighborX="-60113" custLinFactNeighborY="17673">
        <dgm:presLayoutVars>
          <dgm:chPref val="3"/>
        </dgm:presLayoutVars>
      </dgm:prSet>
      <dgm:spPr/>
      <dgm:t>
        <a:bodyPr/>
        <a:lstStyle/>
        <a:p>
          <a:endParaRPr lang="zh-CN" altLang="en-US"/>
        </a:p>
      </dgm:t>
    </dgm:pt>
    <dgm:pt modelId="{99313201-27ED-4D14-98A5-8A1DBECE77A4}" type="pres">
      <dgm:prSet presAssocID="{6C8C9588-12D6-4C2D-A015-6C64547B102F}" presName="level2hierChild" presStyleCnt="0"/>
      <dgm:spPr/>
      <dgm:t>
        <a:bodyPr/>
        <a:lstStyle/>
        <a:p>
          <a:endParaRPr lang="zh-CN" altLang="en-US"/>
        </a:p>
      </dgm:t>
    </dgm:pt>
    <dgm:pt modelId="{5ED86FC2-A1C8-44AD-95DB-2BD775970B64}" type="pres">
      <dgm:prSet presAssocID="{D3EBA0D2-830B-477C-AEE7-E3E238E92A98}" presName="conn2-1" presStyleLbl="parChTrans1D2" presStyleIdx="0" presStyleCnt="3"/>
      <dgm:spPr/>
      <dgm:t>
        <a:bodyPr/>
        <a:lstStyle/>
        <a:p>
          <a:endParaRPr lang="zh-CN" altLang="en-US"/>
        </a:p>
      </dgm:t>
    </dgm:pt>
    <dgm:pt modelId="{130D88B3-7204-4BCF-9914-F5B13A896BC6}" type="pres">
      <dgm:prSet presAssocID="{D3EBA0D2-830B-477C-AEE7-E3E238E92A98}" presName="connTx" presStyleLbl="parChTrans1D2" presStyleIdx="0" presStyleCnt="3"/>
      <dgm:spPr/>
      <dgm:t>
        <a:bodyPr/>
        <a:lstStyle/>
        <a:p>
          <a:endParaRPr lang="zh-CN" altLang="en-US"/>
        </a:p>
      </dgm:t>
    </dgm:pt>
    <dgm:pt modelId="{A5789653-0CDC-480F-80ED-D7596F033064}" type="pres">
      <dgm:prSet presAssocID="{791862CB-C5B2-4121-B89F-27D7A563DA1F}" presName="root2" presStyleCnt="0"/>
      <dgm:spPr/>
      <dgm:t>
        <a:bodyPr/>
        <a:lstStyle/>
        <a:p>
          <a:endParaRPr lang="zh-CN" altLang="en-US"/>
        </a:p>
      </dgm:t>
    </dgm:pt>
    <dgm:pt modelId="{94B61BBA-5C6A-43B7-96F9-49499F1FE144}" type="pres">
      <dgm:prSet presAssocID="{791862CB-C5B2-4121-B89F-27D7A563DA1F}" presName="LevelTwoTextNode" presStyleLbl="node2" presStyleIdx="0" presStyleCnt="3" custLinFactNeighborX="-67143" custLinFactNeighborY="-65916">
        <dgm:presLayoutVars>
          <dgm:chPref val="3"/>
        </dgm:presLayoutVars>
      </dgm:prSet>
      <dgm:spPr/>
      <dgm:t>
        <a:bodyPr/>
        <a:lstStyle/>
        <a:p>
          <a:endParaRPr lang="zh-CN" altLang="en-US"/>
        </a:p>
      </dgm:t>
    </dgm:pt>
    <dgm:pt modelId="{CC7E4350-7C2E-47CA-8EEC-1A8D2C4C39C0}" type="pres">
      <dgm:prSet presAssocID="{791862CB-C5B2-4121-B89F-27D7A563DA1F}" presName="level3hierChild" presStyleCnt="0"/>
      <dgm:spPr/>
      <dgm:t>
        <a:bodyPr/>
        <a:lstStyle/>
        <a:p>
          <a:endParaRPr lang="zh-CN" altLang="en-US"/>
        </a:p>
      </dgm:t>
    </dgm:pt>
    <dgm:pt modelId="{021450C3-0827-4C0B-851E-F0E2EF54590A}" type="pres">
      <dgm:prSet presAssocID="{5CC7F5CD-B2C0-4151-B612-CCF5B40ACE74}" presName="conn2-1" presStyleLbl="parChTrans1D3" presStyleIdx="0" presStyleCnt="7"/>
      <dgm:spPr/>
      <dgm:t>
        <a:bodyPr/>
        <a:lstStyle/>
        <a:p>
          <a:endParaRPr lang="zh-CN" altLang="en-US"/>
        </a:p>
      </dgm:t>
    </dgm:pt>
    <dgm:pt modelId="{68AFB459-88A9-4CC4-AE9E-0EEAAF9EAC60}" type="pres">
      <dgm:prSet presAssocID="{5CC7F5CD-B2C0-4151-B612-CCF5B40ACE74}" presName="connTx" presStyleLbl="parChTrans1D3" presStyleIdx="0" presStyleCnt="7"/>
      <dgm:spPr/>
      <dgm:t>
        <a:bodyPr/>
        <a:lstStyle/>
        <a:p>
          <a:endParaRPr lang="zh-CN" altLang="en-US"/>
        </a:p>
      </dgm:t>
    </dgm:pt>
    <dgm:pt modelId="{D087DA38-D1FC-4F22-BA35-AEEC6709008E}" type="pres">
      <dgm:prSet presAssocID="{F26852D7-850B-4F2C-882C-C4824D24F2A7}" presName="root2" presStyleCnt="0"/>
      <dgm:spPr/>
      <dgm:t>
        <a:bodyPr/>
        <a:lstStyle/>
        <a:p>
          <a:endParaRPr lang="zh-CN" altLang="en-US"/>
        </a:p>
      </dgm:t>
    </dgm:pt>
    <dgm:pt modelId="{FFC9DF3F-A00A-447F-8EE0-AF4C4804F463}" type="pres">
      <dgm:prSet presAssocID="{F26852D7-850B-4F2C-882C-C4824D24F2A7}" presName="LevelTwoTextNode" presStyleLbl="node3" presStyleIdx="0" presStyleCnt="7" custLinFactNeighborX="289" custLinFactNeighborY="-164">
        <dgm:presLayoutVars>
          <dgm:chPref val="3"/>
        </dgm:presLayoutVars>
      </dgm:prSet>
      <dgm:spPr/>
      <dgm:t>
        <a:bodyPr/>
        <a:lstStyle/>
        <a:p>
          <a:endParaRPr lang="zh-CN" altLang="en-US"/>
        </a:p>
      </dgm:t>
    </dgm:pt>
    <dgm:pt modelId="{A1C1713E-BDC0-43E7-910B-528C0D838B7E}" type="pres">
      <dgm:prSet presAssocID="{F26852D7-850B-4F2C-882C-C4824D24F2A7}" presName="level3hierChild" presStyleCnt="0"/>
      <dgm:spPr/>
      <dgm:t>
        <a:bodyPr/>
        <a:lstStyle/>
        <a:p>
          <a:endParaRPr lang="zh-CN" altLang="en-US"/>
        </a:p>
      </dgm:t>
    </dgm:pt>
    <dgm:pt modelId="{A94E143B-CCF4-4AC7-BA3F-A512F2F3AAA8}" type="pres">
      <dgm:prSet presAssocID="{F228A3EE-77A3-462E-94DB-B5D2588284F7}" presName="conn2-1" presStyleLbl="parChTrans1D4" presStyleIdx="0" presStyleCnt="4"/>
      <dgm:spPr/>
      <dgm:t>
        <a:bodyPr/>
        <a:lstStyle/>
        <a:p>
          <a:endParaRPr lang="zh-CN" altLang="en-US"/>
        </a:p>
      </dgm:t>
    </dgm:pt>
    <dgm:pt modelId="{A2BE2DBE-C26A-4A6F-AABA-24119FE62B1A}" type="pres">
      <dgm:prSet presAssocID="{F228A3EE-77A3-462E-94DB-B5D2588284F7}" presName="connTx" presStyleLbl="parChTrans1D4" presStyleIdx="0" presStyleCnt="4"/>
      <dgm:spPr/>
      <dgm:t>
        <a:bodyPr/>
        <a:lstStyle/>
        <a:p>
          <a:endParaRPr lang="zh-CN" altLang="en-US"/>
        </a:p>
      </dgm:t>
    </dgm:pt>
    <dgm:pt modelId="{609526FD-DDA0-4832-BCE8-A4B3164F352E}" type="pres">
      <dgm:prSet presAssocID="{E531A9A2-00DF-4431-B584-4084C9FCC397}" presName="root2" presStyleCnt="0"/>
      <dgm:spPr/>
      <dgm:t>
        <a:bodyPr/>
        <a:lstStyle/>
        <a:p>
          <a:endParaRPr lang="zh-CN" altLang="en-US"/>
        </a:p>
      </dgm:t>
    </dgm:pt>
    <dgm:pt modelId="{2C7A223B-EA35-42A6-8408-88D209666DDE}" type="pres">
      <dgm:prSet presAssocID="{E531A9A2-00DF-4431-B584-4084C9FCC397}" presName="LevelTwoTextNode" presStyleLbl="node4" presStyleIdx="0" presStyleCnt="4">
        <dgm:presLayoutVars>
          <dgm:chPref val="3"/>
        </dgm:presLayoutVars>
      </dgm:prSet>
      <dgm:spPr/>
      <dgm:t>
        <a:bodyPr/>
        <a:lstStyle/>
        <a:p>
          <a:endParaRPr lang="zh-CN" altLang="en-US"/>
        </a:p>
      </dgm:t>
    </dgm:pt>
    <dgm:pt modelId="{EE3E8D9C-CE51-470E-B4FE-422E19A10998}" type="pres">
      <dgm:prSet presAssocID="{E531A9A2-00DF-4431-B584-4084C9FCC397}" presName="level3hierChild" presStyleCnt="0"/>
      <dgm:spPr/>
      <dgm:t>
        <a:bodyPr/>
        <a:lstStyle/>
        <a:p>
          <a:endParaRPr lang="zh-CN" altLang="en-US"/>
        </a:p>
      </dgm:t>
    </dgm:pt>
    <dgm:pt modelId="{A08BDD55-9E55-43AF-89DE-E9BDDF0C30C8}" type="pres">
      <dgm:prSet presAssocID="{52D2BDB3-3381-4BBA-AE27-093626E04566}" presName="conn2-1" presStyleLbl="parChTrans1D3" presStyleIdx="1" presStyleCnt="7"/>
      <dgm:spPr/>
      <dgm:t>
        <a:bodyPr/>
        <a:lstStyle/>
        <a:p>
          <a:endParaRPr lang="zh-CN" altLang="en-US"/>
        </a:p>
      </dgm:t>
    </dgm:pt>
    <dgm:pt modelId="{9CB10F08-70F5-40C4-B2D3-D0E2CEB0AEE7}" type="pres">
      <dgm:prSet presAssocID="{52D2BDB3-3381-4BBA-AE27-093626E04566}" presName="connTx" presStyleLbl="parChTrans1D3" presStyleIdx="1" presStyleCnt="7"/>
      <dgm:spPr/>
      <dgm:t>
        <a:bodyPr/>
        <a:lstStyle/>
        <a:p>
          <a:endParaRPr lang="zh-CN" altLang="en-US"/>
        </a:p>
      </dgm:t>
    </dgm:pt>
    <dgm:pt modelId="{9DF5BDA7-F7A2-43A6-ACF2-0D84F9D79B3A}" type="pres">
      <dgm:prSet presAssocID="{A79AF85B-F9DE-49DD-85A7-3D7D0B8C21BB}" presName="root2" presStyleCnt="0"/>
      <dgm:spPr/>
      <dgm:t>
        <a:bodyPr/>
        <a:lstStyle/>
        <a:p>
          <a:endParaRPr lang="zh-CN" altLang="en-US"/>
        </a:p>
      </dgm:t>
    </dgm:pt>
    <dgm:pt modelId="{739353BD-83B5-4443-BCF2-4588CDC7013F}" type="pres">
      <dgm:prSet presAssocID="{A79AF85B-F9DE-49DD-85A7-3D7D0B8C21BB}" presName="LevelTwoTextNode" presStyleLbl="node3" presStyleIdx="1" presStyleCnt="7">
        <dgm:presLayoutVars>
          <dgm:chPref val="3"/>
        </dgm:presLayoutVars>
      </dgm:prSet>
      <dgm:spPr/>
      <dgm:t>
        <a:bodyPr/>
        <a:lstStyle/>
        <a:p>
          <a:endParaRPr lang="zh-CN" altLang="en-US"/>
        </a:p>
      </dgm:t>
    </dgm:pt>
    <dgm:pt modelId="{B90876FE-21AB-4A3B-8F63-C92FBB69E957}" type="pres">
      <dgm:prSet presAssocID="{A79AF85B-F9DE-49DD-85A7-3D7D0B8C21BB}" presName="level3hierChild" presStyleCnt="0"/>
      <dgm:spPr/>
      <dgm:t>
        <a:bodyPr/>
        <a:lstStyle/>
        <a:p>
          <a:endParaRPr lang="zh-CN" altLang="en-US"/>
        </a:p>
      </dgm:t>
    </dgm:pt>
    <dgm:pt modelId="{454A3EF6-0EB1-418B-8A4B-4B0012127790}" type="pres">
      <dgm:prSet presAssocID="{86DC6493-BCEA-43BC-8064-584BDF59464E}" presName="conn2-1" presStyleLbl="parChTrans1D4" presStyleIdx="1" presStyleCnt="4"/>
      <dgm:spPr/>
      <dgm:t>
        <a:bodyPr/>
        <a:lstStyle/>
        <a:p>
          <a:endParaRPr lang="zh-CN" altLang="en-US"/>
        </a:p>
      </dgm:t>
    </dgm:pt>
    <dgm:pt modelId="{84D47BB6-ADA1-4AC3-90B1-79CABD46025F}" type="pres">
      <dgm:prSet presAssocID="{86DC6493-BCEA-43BC-8064-584BDF59464E}" presName="connTx" presStyleLbl="parChTrans1D4" presStyleIdx="1" presStyleCnt="4"/>
      <dgm:spPr/>
      <dgm:t>
        <a:bodyPr/>
        <a:lstStyle/>
        <a:p>
          <a:endParaRPr lang="zh-CN" altLang="en-US"/>
        </a:p>
      </dgm:t>
    </dgm:pt>
    <dgm:pt modelId="{91BEC56E-22B2-455C-B02A-35A8BCA0B544}" type="pres">
      <dgm:prSet presAssocID="{A0F71F88-213E-4329-BE5D-46325FC2348C}" presName="root2" presStyleCnt="0"/>
      <dgm:spPr/>
      <dgm:t>
        <a:bodyPr/>
        <a:lstStyle/>
        <a:p>
          <a:endParaRPr lang="zh-CN" altLang="en-US"/>
        </a:p>
      </dgm:t>
    </dgm:pt>
    <dgm:pt modelId="{601DAFFF-8057-4E8E-AACA-0E1F31C1E1D3}" type="pres">
      <dgm:prSet presAssocID="{A0F71F88-213E-4329-BE5D-46325FC2348C}" presName="LevelTwoTextNode" presStyleLbl="node4" presStyleIdx="1" presStyleCnt="4">
        <dgm:presLayoutVars>
          <dgm:chPref val="3"/>
        </dgm:presLayoutVars>
      </dgm:prSet>
      <dgm:spPr/>
      <dgm:t>
        <a:bodyPr/>
        <a:lstStyle/>
        <a:p>
          <a:endParaRPr lang="zh-CN" altLang="en-US"/>
        </a:p>
      </dgm:t>
    </dgm:pt>
    <dgm:pt modelId="{05CB45E1-A7F9-4CBB-B751-DA7F10E06F8A}" type="pres">
      <dgm:prSet presAssocID="{A0F71F88-213E-4329-BE5D-46325FC2348C}" presName="level3hierChild" presStyleCnt="0"/>
      <dgm:spPr/>
      <dgm:t>
        <a:bodyPr/>
        <a:lstStyle/>
        <a:p>
          <a:endParaRPr lang="zh-CN" altLang="en-US"/>
        </a:p>
      </dgm:t>
    </dgm:pt>
    <dgm:pt modelId="{48BC0044-3A27-4678-842F-4C2AF231E745}" type="pres">
      <dgm:prSet presAssocID="{BC39C2B2-1CB9-4A69-9798-7B5E5C2BFB95}" presName="conn2-1" presStyleLbl="parChTrans1D4" presStyleIdx="2" presStyleCnt="4"/>
      <dgm:spPr/>
      <dgm:t>
        <a:bodyPr/>
        <a:lstStyle/>
        <a:p>
          <a:endParaRPr lang="zh-CN" altLang="en-US"/>
        </a:p>
      </dgm:t>
    </dgm:pt>
    <dgm:pt modelId="{AE4D24F1-C20C-4571-8ED7-4B935E8956C2}" type="pres">
      <dgm:prSet presAssocID="{BC39C2B2-1CB9-4A69-9798-7B5E5C2BFB95}" presName="connTx" presStyleLbl="parChTrans1D4" presStyleIdx="2" presStyleCnt="4"/>
      <dgm:spPr/>
      <dgm:t>
        <a:bodyPr/>
        <a:lstStyle/>
        <a:p>
          <a:endParaRPr lang="zh-CN" altLang="en-US"/>
        </a:p>
      </dgm:t>
    </dgm:pt>
    <dgm:pt modelId="{BACF5095-185E-4BE3-8916-23C0323354A5}" type="pres">
      <dgm:prSet presAssocID="{CA5581A5-962D-4D5D-BBA6-575263DB21B9}" presName="root2" presStyleCnt="0"/>
      <dgm:spPr/>
      <dgm:t>
        <a:bodyPr/>
        <a:lstStyle/>
        <a:p>
          <a:endParaRPr lang="zh-CN" altLang="en-US"/>
        </a:p>
      </dgm:t>
    </dgm:pt>
    <dgm:pt modelId="{DB0A865F-2205-464F-9DF4-7B40C8F375D7}" type="pres">
      <dgm:prSet presAssocID="{CA5581A5-962D-4D5D-BBA6-575263DB21B9}" presName="LevelTwoTextNode" presStyleLbl="node4" presStyleIdx="2" presStyleCnt="4">
        <dgm:presLayoutVars>
          <dgm:chPref val="3"/>
        </dgm:presLayoutVars>
      </dgm:prSet>
      <dgm:spPr/>
      <dgm:t>
        <a:bodyPr/>
        <a:lstStyle/>
        <a:p>
          <a:endParaRPr lang="zh-CN" altLang="en-US"/>
        </a:p>
      </dgm:t>
    </dgm:pt>
    <dgm:pt modelId="{CBFF6E6C-9C17-4B93-98FE-003E23F08674}" type="pres">
      <dgm:prSet presAssocID="{CA5581A5-962D-4D5D-BBA6-575263DB21B9}" presName="level3hierChild" presStyleCnt="0"/>
      <dgm:spPr/>
      <dgm:t>
        <a:bodyPr/>
        <a:lstStyle/>
        <a:p>
          <a:endParaRPr lang="zh-CN" altLang="en-US"/>
        </a:p>
      </dgm:t>
    </dgm:pt>
    <dgm:pt modelId="{3DA5D03E-E1E0-4F25-937B-2F0410BAF81F}" type="pres">
      <dgm:prSet presAssocID="{02C7273F-EBBD-46E6-86B5-41F328CAB664}" presName="conn2-1" presStyleLbl="parChTrans1D3" presStyleIdx="2" presStyleCnt="7"/>
      <dgm:spPr/>
      <dgm:t>
        <a:bodyPr/>
        <a:lstStyle/>
        <a:p>
          <a:endParaRPr lang="zh-CN" altLang="en-US"/>
        </a:p>
      </dgm:t>
    </dgm:pt>
    <dgm:pt modelId="{6E1A742A-14F9-4EE9-A111-E4ED9890A3B1}" type="pres">
      <dgm:prSet presAssocID="{02C7273F-EBBD-46E6-86B5-41F328CAB664}" presName="connTx" presStyleLbl="parChTrans1D3" presStyleIdx="2" presStyleCnt="7"/>
      <dgm:spPr/>
      <dgm:t>
        <a:bodyPr/>
        <a:lstStyle/>
        <a:p>
          <a:endParaRPr lang="zh-CN" altLang="en-US"/>
        </a:p>
      </dgm:t>
    </dgm:pt>
    <dgm:pt modelId="{5BF338EF-6C8E-40CC-8D6F-55776BF9E988}" type="pres">
      <dgm:prSet presAssocID="{7312A953-B123-4815-BD7D-F525641998DF}" presName="root2" presStyleCnt="0"/>
      <dgm:spPr/>
      <dgm:t>
        <a:bodyPr/>
        <a:lstStyle/>
        <a:p>
          <a:endParaRPr lang="zh-CN" altLang="en-US"/>
        </a:p>
      </dgm:t>
    </dgm:pt>
    <dgm:pt modelId="{4758F71A-BE4C-479A-9B87-0822BFACB3C1}" type="pres">
      <dgm:prSet presAssocID="{7312A953-B123-4815-BD7D-F525641998DF}" presName="LevelTwoTextNode" presStyleLbl="node3" presStyleIdx="2" presStyleCnt="7">
        <dgm:presLayoutVars>
          <dgm:chPref val="3"/>
        </dgm:presLayoutVars>
      </dgm:prSet>
      <dgm:spPr/>
      <dgm:t>
        <a:bodyPr/>
        <a:lstStyle/>
        <a:p>
          <a:endParaRPr lang="zh-CN" altLang="en-US"/>
        </a:p>
      </dgm:t>
    </dgm:pt>
    <dgm:pt modelId="{AE55C761-669F-4A46-9052-1E714A140596}" type="pres">
      <dgm:prSet presAssocID="{7312A953-B123-4815-BD7D-F525641998DF}" presName="level3hierChild" presStyleCnt="0"/>
      <dgm:spPr/>
      <dgm:t>
        <a:bodyPr/>
        <a:lstStyle/>
        <a:p>
          <a:endParaRPr lang="zh-CN" altLang="en-US"/>
        </a:p>
      </dgm:t>
    </dgm:pt>
    <dgm:pt modelId="{3FC34372-1481-402A-86FC-C7D0D0346519}" type="pres">
      <dgm:prSet presAssocID="{CB039278-717C-4D9B-8AFB-358555CBF754}" presName="conn2-1" presStyleLbl="parChTrans1D4" presStyleIdx="3" presStyleCnt="4"/>
      <dgm:spPr/>
      <dgm:t>
        <a:bodyPr/>
        <a:lstStyle/>
        <a:p>
          <a:endParaRPr lang="zh-CN" altLang="en-US"/>
        </a:p>
      </dgm:t>
    </dgm:pt>
    <dgm:pt modelId="{98BA0C7C-B2A8-4239-A663-131D9C72D5B9}" type="pres">
      <dgm:prSet presAssocID="{CB039278-717C-4D9B-8AFB-358555CBF754}" presName="connTx" presStyleLbl="parChTrans1D4" presStyleIdx="3" presStyleCnt="4"/>
      <dgm:spPr/>
      <dgm:t>
        <a:bodyPr/>
        <a:lstStyle/>
        <a:p>
          <a:endParaRPr lang="zh-CN" altLang="en-US"/>
        </a:p>
      </dgm:t>
    </dgm:pt>
    <dgm:pt modelId="{DA9E9070-490D-453A-B227-6DE74BB3985E}" type="pres">
      <dgm:prSet presAssocID="{330E1926-E717-4605-9414-3BEB6E238AE3}" presName="root2" presStyleCnt="0"/>
      <dgm:spPr/>
      <dgm:t>
        <a:bodyPr/>
        <a:lstStyle/>
        <a:p>
          <a:endParaRPr lang="zh-CN" altLang="en-US"/>
        </a:p>
      </dgm:t>
    </dgm:pt>
    <dgm:pt modelId="{B167387E-F389-4500-A812-2696080C9BE3}" type="pres">
      <dgm:prSet presAssocID="{330E1926-E717-4605-9414-3BEB6E238AE3}" presName="LevelTwoTextNode" presStyleLbl="node4" presStyleIdx="3" presStyleCnt="4">
        <dgm:presLayoutVars>
          <dgm:chPref val="3"/>
        </dgm:presLayoutVars>
      </dgm:prSet>
      <dgm:spPr/>
      <dgm:t>
        <a:bodyPr/>
        <a:lstStyle/>
        <a:p>
          <a:endParaRPr lang="zh-CN" altLang="en-US"/>
        </a:p>
      </dgm:t>
    </dgm:pt>
    <dgm:pt modelId="{44F1065E-4036-47B1-AD59-B747671AE6BD}" type="pres">
      <dgm:prSet presAssocID="{330E1926-E717-4605-9414-3BEB6E238AE3}" presName="level3hierChild" presStyleCnt="0"/>
      <dgm:spPr/>
      <dgm:t>
        <a:bodyPr/>
        <a:lstStyle/>
        <a:p>
          <a:endParaRPr lang="zh-CN" altLang="en-US"/>
        </a:p>
      </dgm:t>
    </dgm:pt>
    <dgm:pt modelId="{A0C8C644-2452-4EEB-BC64-2D9F4953ECDB}" type="pres">
      <dgm:prSet presAssocID="{4B3D1E8F-F3D8-47E6-B14D-15C5DF3F20BA}" presName="conn2-1" presStyleLbl="parChTrans1D2" presStyleIdx="1" presStyleCnt="3"/>
      <dgm:spPr/>
      <dgm:t>
        <a:bodyPr/>
        <a:lstStyle/>
        <a:p>
          <a:endParaRPr lang="zh-CN" altLang="en-US"/>
        </a:p>
      </dgm:t>
    </dgm:pt>
    <dgm:pt modelId="{BD1A06EB-8C97-47C1-9110-161F81F2E1D8}" type="pres">
      <dgm:prSet presAssocID="{4B3D1E8F-F3D8-47E6-B14D-15C5DF3F20BA}" presName="connTx" presStyleLbl="parChTrans1D2" presStyleIdx="1" presStyleCnt="3"/>
      <dgm:spPr/>
      <dgm:t>
        <a:bodyPr/>
        <a:lstStyle/>
        <a:p>
          <a:endParaRPr lang="zh-CN" altLang="en-US"/>
        </a:p>
      </dgm:t>
    </dgm:pt>
    <dgm:pt modelId="{9BD1DADC-C280-4002-AEA3-6F17AD061C1A}" type="pres">
      <dgm:prSet presAssocID="{1BC0C91B-BA4C-42B0-830D-4D4A7C837D39}" presName="root2" presStyleCnt="0"/>
      <dgm:spPr/>
      <dgm:t>
        <a:bodyPr/>
        <a:lstStyle/>
        <a:p>
          <a:endParaRPr lang="zh-CN" altLang="en-US"/>
        </a:p>
      </dgm:t>
    </dgm:pt>
    <dgm:pt modelId="{DF7043B0-0669-43B5-92FF-902991786F20}" type="pres">
      <dgm:prSet presAssocID="{1BC0C91B-BA4C-42B0-830D-4D4A7C837D39}" presName="LevelTwoTextNode" presStyleLbl="node2" presStyleIdx="1" presStyleCnt="3" custLinFactNeighborX="-37404" custLinFactNeighborY="-43798">
        <dgm:presLayoutVars>
          <dgm:chPref val="3"/>
        </dgm:presLayoutVars>
      </dgm:prSet>
      <dgm:spPr/>
      <dgm:t>
        <a:bodyPr/>
        <a:lstStyle/>
        <a:p>
          <a:endParaRPr lang="zh-CN" altLang="en-US"/>
        </a:p>
      </dgm:t>
    </dgm:pt>
    <dgm:pt modelId="{BA639379-15D9-4E98-9623-2D171FEFA7F1}" type="pres">
      <dgm:prSet presAssocID="{1BC0C91B-BA4C-42B0-830D-4D4A7C837D39}" presName="level3hierChild" presStyleCnt="0"/>
      <dgm:spPr/>
      <dgm:t>
        <a:bodyPr/>
        <a:lstStyle/>
        <a:p>
          <a:endParaRPr lang="zh-CN" altLang="en-US"/>
        </a:p>
      </dgm:t>
    </dgm:pt>
    <dgm:pt modelId="{08A5CC3D-6691-4556-9652-A34786389229}" type="pres">
      <dgm:prSet presAssocID="{B9F2C48E-079F-4664-A3CC-4804FD557BAD}" presName="conn2-1" presStyleLbl="parChTrans1D3" presStyleIdx="3" presStyleCnt="7"/>
      <dgm:spPr/>
      <dgm:t>
        <a:bodyPr/>
        <a:lstStyle/>
        <a:p>
          <a:endParaRPr lang="zh-CN" altLang="en-US"/>
        </a:p>
      </dgm:t>
    </dgm:pt>
    <dgm:pt modelId="{41B10B1A-47AF-4E32-B1A5-54A04482523D}" type="pres">
      <dgm:prSet presAssocID="{B9F2C48E-079F-4664-A3CC-4804FD557BAD}" presName="connTx" presStyleLbl="parChTrans1D3" presStyleIdx="3" presStyleCnt="7"/>
      <dgm:spPr/>
      <dgm:t>
        <a:bodyPr/>
        <a:lstStyle/>
        <a:p>
          <a:endParaRPr lang="zh-CN" altLang="en-US"/>
        </a:p>
      </dgm:t>
    </dgm:pt>
    <dgm:pt modelId="{286609A3-D9AE-4BCB-870F-C806E03E9D83}" type="pres">
      <dgm:prSet presAssocID="{9D5FC09D-3C3B-4559-BEF2-52C767272D11}" presName="root2" presStyleCnt="0"/>
      <dgm:spPr/>
      <dgm:t>
        <a:bodyPr/>
        <a:lstStyle/>
        <a:p>
          <a:endParaRPr lang="zh-CN" altLang="en-US"/>
        </a:p>
      </dgm:t>
    </dgm:pt>
    <dgm:pt modelId="{A0C05EF9-1B73-499D-858F-F8DB058AC63B}" type="pres">
      <dgm:prSet presAssocID="{9D5FC09D-3C3B-4559-BEF2-52C767272D11}" presName="LevelTwoTextNode" presStyleLbl="node3" presStyleIdx="3" presStyleCnt="7" custLinFactNeighborX="657" custLinFactNeighborY="5579">
        <dgm:presLayoutVars>
          <dgm:chPref val="3"/>
        </dgm:presLayoutVars>
      </dgm:prSet>
      <dgm:spPr/>
      <dgm:t>
        <a:bodyPr/>
        <a:lstStyle/>
        <a:p>
          <a:endParaRPr lang="zh-CN" altLang="en-US"/>
        </a:p>
      </dgm:t>
    </dgm:pt>
    <dgm:pt modelId="{088B0F8B-240B-4436-99C8-D21C426B124F}" type="pres">
      <dgm:prSet presAssocID="{9D5FC09D-3C3B-4559-BEF2-52C767272D11}" presName="level3hierChild" presStyleCnt="0"/>
      <dgm:spPr/>
      <dgm:t>
        <a:bodyPr/>
        <a:lstStyle/>
        <a:p>
          <a:endParaRPr lang="zh-CN" altLang="en-US"/>
        </a:p>
      </dgm:t>
    </dgm:pt>
    <dgm:pt modelId="{FEED0471-4D65-45DF-8E67-DD110C5EB358}" type="pres">
      <dgm:prSet presAssocID="{987A590B-711A-4F3C-95E8-9ECBE9F6EF1A}" presName="conn2-1" presStyleLbl="parChTrans1D3" presStyleIdx="4" presStyleCnt="7"/>
      <dgm:spPr/>
      <dgm:t>
        <a:bodyPr/>
        <a:lstStyle/>
        <a:p>
          <a:endParaRPr lang="zh-CN" altLang="en-US"/>
        </a:p>
      </dgm:t>
    </dgm:pt>
    <dgm:pt modelId="{CB20580F-836E-4EFD-B937-704C47EEAD80}" type="pres">
      <dgm:prSet presAssocID="{987A590B-711A-4F3C-95E8-9ECBE9F6EF1A}" presName="connTx" presStyleLbl="parChTrans1D3" presStyleIdx="4" presStyleCnt="7"/>
      <dgm:spPr/>
      <dgm:t>
        <a:bodyPr/>
        <a:lstStyle/>
        <a:p>
          <a:endParaRPr lang="zh-CN" altLang="en-US"/>
        </a:p>
      </dgm:t>
    </dgm:pt>
    <dgm:pt modelId="{A2F97D8D-1FB3-485A-8F5D-023BAE7A6C1E}" type="pres">
      <dgm:prSet presAssocID="{5FE6CBA3-0D72-4DEF-A6A0-001088B8A833}" presName="root2" presStyleCnt="0"/>
      <dgm:spPr/>
      <dgm:t>
        <a:bodyPr/>
        <a:lstStyle/>
        <a:p>
          <a:endParaRPr lang="zh-CN" altLang="en-US"/>
        </a:p>
      </dgm:t>
    </dgm:pt>
    <dgm:pt modelId="{F993F6F7-F7CD-458B-98E7-77180205FF18}" type="pres">
      <dgm:prSet presAssocID="{5FE6CBA3-0D72-4DEF-A6A0-001088B8A833}" presName="LevelTwoTextNode" presStyleLbl="node3" presStyleIdx="4" presStyleCnt="7">
        <dgm:presLayoutVars>
          <dgm:chPref val="3"/>
        </dgm:presLayoutVars>
      </dgm:prSet>
      <dgm:spPr/>
      <dgm:t>
        <a:bodyPr/>
        <a:lstStyle/>
        <a:p>
          <a:endParaRPr lang="zh-CN" altLang="en-US"/>
        </a:p>
      </dgm:t>
    </dgm:pt>
    <dgm:pt modelId="{880DF872-7CB8-4ECE-A87A-8C3A16C74F77}" type="pres">
      <dgm:prSet presAssocID="{5FE6CBA3-0D72-4DEF-A6A0-001088B8A833}" presName="level3hierChild" presStyleCnt="0"/>
      <dgm:spPr/>
      <dgm:t>
        <a:bodyPr/>
        <a:lstStyle/>
        <a:p>
          <a:endParaRPr lang="zh-CN" altLang="en-US"/>
        </a:p>
      </dgm:t>
    </dgm:pt>
    <dgm:pt modelId="{BC509B22-8628-443B-9060-455D5F62051C}" type="pres">
      <dgm:prSet presAssocID="{EEA10269-1049-4194-BBBC-7AAF3C4F4B20}" presName="conn2-1" presStyleLbl="parChTrans1D2" presStyleIdx="2" presStyleCnt="3"/>
      <dgm:spPr/>
      <dgm:t>
        <a:bodyPr/>
        <a:lstStyle/>
        <a:p>
          <a:endParaRPr lang="zh-CN" altLang="en-US"/>
        </a:p>
      </dgm:t>
    </dgm:pt>
    <dgm:pt modelId="{B75960D4-D264-4010-A139-5E5BAD3014F6}" type="pres">
      <dgm:prSet presAssocID="{EEA10269-1049-4194-BBBC-7AAF3C4F4B20}" presName="connTx" presStyleLbl="parChTrans1D2" presStyleIdx="2" presStyleCnt="3"/>
      <dgm:spPr/>
      <dgm:t>
        <a:bodyPr/>
        <a:lstStyle/>
        <a:p>
          <a:endParaRPr lang="zh-CN" altLang="en-US"/>
        </a:p>
      </dgm:t>
    </dgm:pt>
    <dgm:pt modelId="{8C26DE01-18AC-450E-83A7-91DA01E91FC8}" type="pres">
      <dgm:prSet presAssocID="{6B73DA42-7F15-4952-88CF-B5FFA1F0CAE6}" presName="root2" presStyleCnt="0"/>
      <dgm:spPr/>
      <dgm:t>
        <a:bodyPr/>
        <a:lstStyle/>
        <a:p>
          <a:endParaRPr lang="zh-CN" altLang="en-US"/>
        </a:p>
      </dgm:t>
    </dgm:pt>
    <dgm:pt modelId="{5FC84963-58B3-424E-A86B-C29C4A77264F}" type="pres">
      <dgm:prSet presAssocID="{6B73DA42-7F15-4952-88CF-B5FFA1F0CAE6}" presName="LevelTwoTextNode" presStyleLbl="node2" presStyleIdx="2" presStyleCnt="3" custLinFactNeighborX="-37169" custLinFactNeighborY="-25053">
        <dgm:presLayoutVars>
          <dgm:chPref val="3"/>
        </dgm:presLayoutVars>
      </dgm:prSet>
      <dgm:spPr/>
      <dgm:t>
        <a:bodyPr/>
        <a:lstStyle/>
        <a:p>
          <a:endParaRPr lang="zh-CN" altLang="en-US"/>
        </a:p>
      </dgm:t>
    </dgm:pt>
    <dgm:pt modelId="{6958B7B5-C33B-4D27-862C-0F1789599D06}" type="pres">
      <dgm:prSet presAssocID="{6B73DA42-7F15-4952-88CF-B5FFA1F0CAE6}" presName="level3hierChild" presStyleCnt="0"/>
      <dgm:spPr/>
      <dgm:t>
        <a:bodyPr/>
        <a:lstStyle/>
        <a:p>
          <a:endParaRPr lang="zh-CN" altLang="en-US"/>
        </a:p>
      </dgm:t>
    </dgm:pt>
    <dgm:pt modelId="{86315685-8F61-4F62-BEB7-D936BDA58E75}" type="pres">
      <dgm:prSet presAssocID="{81F80D4F-E175-41A1-826E-426EA7F0AC47}" presName="conn2-1" presStyleLbl="parChTrans1D3" presStyleIdx="5" presStyleCnt="7"/>
      <dgm:spPr/>
      <dgm:t>
        <a:bodyPr/>
        <a:lstStyle/>
        <a:p>
          <a:endParaRPr lang="zh-CN" altLang="en-US"/>
        </a:p>
      </dgm:t>
    </dgm:pt>
    <dgm:pt modelId="{F212AC6A-CA2F-4328-A879-F6BADFD38A95}" type="pres">
      <dgm:prSet presAssocID="{81F80D4F-E175-41A1-826E-426EA7F0AC47}" presName="connTx" presStyleLbl="parChTrans1D3" presStyleIdx="5" presStyleCnt="7"/>
      <dgm:spPr/>
      <dgm:t>
        <a:bodyPr/>
        <a:lstStyle/>
        <a:p>
          <a:endParaRPr lang="zh-CN" altLang="en-US"/>
        </a:p>
      </dgm:t>
    </dgm:pt>
    <dgm:pt modelId="{144D556A-6F79-4F30-B0A3-3C222D919ADF}" type="pres">
      <dgm:prSet presAssocID="{70258BE1-3D8B-4DBF-8C7A-4263FB651CB5}" presName="root2" presStyleCnt="0"/>
      <dgm:spPr/>
      <dgm:t>
        <a:bodyPr/>
        <a:lstStyle/>
        <a:p>
          <a:endParaRPr lang="zh-CN" altLang="en-US"/>
        </a:p>
      </dgm:t>
    </dgm:pt>
    <dgm:pt modelId="{368A6C9E-DAB9-4D33-9B4B-2F4FD5277339}" type="pres">
      <dgm:prSet presAssocID="{70258BE1-3D8B-4DBF-8C7A-4263FB651CB5}" presName="LevelTwoTextNode" presStyleLbl="node3" presStyleIdx="5" presStyleCnt="7">
        <dgm:presLayoutVars>
          <dgm:chPref val="3"/>
        </dgm:presLayoutVars>
      </dgm:prSet>
      <dgm:spPr/>
      <dgm:t>
        <a:bodyPr/>
        <a:lstStyle/>
        <a:p>
          <a:endParaRPr lang="zh-CN" altLang="en-US"/>
        </a:p>
      </dgm:t>
    </dgm:pt>
    <dgm:pt modelId="{C68DAEEC-1198-4409-9E7A-8DA0E95E8E99}" type="pres">
      <dgm:prSet presAssocID="{70258BE1-3D8B-4DBF-8C7A-4263FB651CB5}" presName="level3hierChild" presStyleCnt="0"/>
      <dgm:spPr/>
      <dgm:t>
        <a:bodyPr/>
        <a:lstStyle/>
        <a:p>
          <a:endParaRPr lang="zh-CN" altLang="en-US"/>
        </a:p>
      </dgm:t>
    </dgm:pt>
    <dgm:pt modelId="{960D30EE-40E9-41A5-8DB0-FFF032177368}" type="pres">
      <dgm:prSet presAssocID="{85B551C5-A9E1-44AA-A60D-0B174E98005A}" presName="conn2-1" presStyleLbl="parChTrans1D3" presStyleIdx="6" presStyleCnt="7"/>
      <dgm:spPr/>
      <dgm:t>
        <a:bodyPr/>
        <a:lstStyle/>
        <a:p>
          <a:endParaRPr lang="zh-CN" altLang="en-US"/>
        </a:p>
      </dgm:t>
    </dgm:pt>
    <dgm:pt modelId="{45F8A32E-F8FF-4D09-9E57-9FA2DCED078B}" type="pres">
      <dgm:prSet presAssocID="{85B551C5-A9E1-44AA-A60D-0B174E98005A}" presName="connTx" presStyleLbl="parChTrans1D3" presStyleIdx="6" presStyleCnt="7"/>
      <dgm:spPr/>
      <dgm:t>
        <a:bodyPr/>
        <a:lstStyle/>
        <a:p>
          <a:endParaRPr lang="zh-CN" altLang="en-US"/>
        </a:p>
      </dgm:t>
    </dgm:pt>
    <dgm:pt modelId="{3A9E4534-2EBB-487F-B4BB-BAA11208B4B8}" type="pres">
      <dgm:prSet presAssocID="{AFB63E10-C7EE-4C4C-A697-7C070963EDFE}" presName="root2" presStyleCnt="0"/>
      <dgm:spPr/>
      <dgm:t>
        <a:bodyPr/>
        <a:lstStyle/>
        <a:p>
          <a:endParaRPr lang="zh-CN" altLang="en-US"/>
        </a:p>
      </dgm:t>
    </dgm:pt>
    <dgm:pt modelId="{84EE01BD-7196-48CE-9766-BD48C3D9868B}" type="pres">
      <dgm:prSet presAssocID="{AFB63E10-C7EE-4C4C-A697-7C070963EDFE}" presName="LevelTwoTextNode" presStyleLbl="node3" presStyleIdx="6" presStyleCnt="7">
        <dgm:presLayoutVars>
          <dgm:chPref val="3"/>
        </dgm:presLayoutVars>
      </dgm:prSet>
      <dgm:spPr/>
      <dgm:t>
        <a:bodyPr/>
        <a:lstStyle/>
        <a:p>
          <a:endParaRPr lang="zh-CN" altLang="en-US"/>
        </a:p>
      </dgm:t>
    </dgm:pt>
    <dgm:pt modelId="{45F952AF-EA8F-46AB-95F7-F02856A7D6AE}" type="pres">
      <dgm:prSet presAssocID="{AFB63E10-C7EE-4C4C-A697-7C070963EDFE}" presName="level3hierChild" presStyleCnt="0"/>
      <dgm:spPr/>
      <dgm:t>
        <a:bodyPr/>
        <a:lstStyle/>
        <a:p>
          <a:endParaRPr lang="zh-CN" altLang="en-US"/>
        </a:p>
      </dgm:t>
    </dgm:pt>
  </dgm:ptLst>
  <dgm:cxnLst>
    <dgm:cxn modelId="{A15CC51B-91A2-41A3-9073-77F9C3D60E30}" type="presOf" srcId="{F228A3EE-77A3-462E-94DB-B5D2588284F7}" destId="{A2BE2DBE-C26A-4A6F-AABA-24119FE62B1A}" srcOrd="1" destOrd="0" presId="urn:microsoft.com/office/officeart/2005/8/layout/hierarchy2"/>
    <dgm:cxn modelId="{8D54F5D6-ECF1-4213-8CE2-48EBEF4D7A62}" srcId="{6B73DA42-7F15-4952-88CF-B5FFA1F0CAE6}" destId="{AFB63E10-C7EE-4C4C-A697-7C070963EDFE}" srcOrd="1" destOrd="0" parTransId="{85B551C5-A9E1-44AA-A60D-0B174E98005A}" sibTransId="{727A5435-271C-47A9-AEB8-1206DC2C0589}"/>
    <dgm:cxn modelId="{96C09CE5-158A-4508-9D9E-F51E2EC6EB6C}" srcId="{1BC0C91B-BA4C-42B0-830D-4D4A7C837D39}" destId="{5FE6CBA3-0D72-4DEF-A6A0-001088B8A833}" srcOrd="1" destOrd="0" parTransId="{987A590B-711A-4F3C-95E8-9ECBE9F6EF1A}" sibTransId="{3E842652-000E-4A5F-8A03-1B1D969897FB}"/>
    <dgm:cxn modelId="{28B8B4E6-F333-4761-A0D8-F4C848E4EF4E}" type="presOf" srcId="{F228A3EE-77A3-462E-94DB-B5D2588284F7}" destId="{A94E143B-CCF4-4AC7-BA3F-A512F2F3AAA8}" srcOrd="0" destOrd="0" presId="urn:microsoft.com/office/officeart/2005/8/layout/hierarchy2"/>
    <dgm:cxn modelId="{43AD2045-A17E-4C44-8118-26A06A117071}" type="presOf" srcId="{A79AF85B-F9DE-49DD-85A7-3D7D0B8C21BB}" destId="{739353BD-83B5-4443-BCF2-4588CDC7013F}" srcOrd="0" destOrd="0" presId="urn:microsoft.com/office/officeart/2005/8/layout/hierarchy2"/>
    <dgm:cxn modelId="{1E7BF3FD-AF05-4F0D-8FE2-3F28D32FF101}" srcId="{6B73DA42-7F15-4952-88CF-B5FFA1F0CAE6}" destId="{70258BE1-3D8B-4DBF-8C7A-4263FB651CB5}" srcOrd="0" destOrd="0" parTransId="{81F80D4F-E175-41A1-826E-426EA7F0AC47}" sibTransId="{67073F18-3B7C-499D-B404-E8FA36F183FC}"/>
    <dgm:cxn modelId="{55CD9C0D-7153-4195-ADC4-BD159D1D536D}" type="presOf" srcId="{987A590B-711A-4F3C-95E8-9ECBE9F6EF1A}" destId="{FEED0471-4D65-45DF-8E67-DD110C5EB358}" srcOrd="0" destOrd="0" presId="urn:microsoft.com/office/officeart/2005/8/layout/hierarchy2"/>
    <dgm:cxn modelId="{A6F7EB62-82E1-47B3-A45E-27E9C8415F97}" srcId="{F26852D7-850B-4F2C-882C-C4824D24F2A7}" destId="{E531A9A2-00DF-4431-B584-4084C9FCC397}" srcOrd="0" destOrd="0" parTransId="{F228A3EE-77A3-462E-94DB-B5D2588284F7}" sibTransId="{ADB34012-41CA-414B-8683-B0531F1C8B0B}"/>
    <dgm:cxn modelId="{E97ADA6C-4F5F-48BA-BC11-CF059EFD368A}" type="presOf" srcId="{EEA10269-1049-4194-BBBC-7AAF3C4F4B20}" destId="{B75960D4-D264-4010-A139-5E5BAD3014F6}" srcOrd="1" destOrd="0" presId="urn:microsoft.com/office/officeart/2005/8/layout/hierarchy2"/>
    <dgm:cxn modelId="{F84357DC-981A-4A0D-80FB-757D2082CEEE}" type="presOf" srcId="{330E1926-E717-4605-9414-3BEB6E238AE3}" destId="{B167387E-F389-4500-A812-2696080C9BE3}" srcOrd="0" destOrd="0" presId="urn:microsoft.com/office/officeart/2005/8/layout/hierarchy2"/>
    <dgm:cxn modelId="{23E4A777-A859-4CB9-98EE-B3B06F525A7A}" srcId="{6C8C9588-12D6-4C2D-A015-6C64547B102F}" destId="{1BC0C91B-BA4C-42B0-830D-4D4A7C837D39}" srcOrd="1" destOrd="0" parTransId="{4B3D1E8F-F3D8-47E6-B14D-15C5DF3F20BA}" sibTransId="{B02E1B0E-1946-4BBD-8FCD-33ACE61ED7F9}"/>
    <dgm:cxn modelId="{E5EF9E2F-3944-4768-A5ED-D95A6D5157D0}" type="presOf" srcId="{791862CB-C5B2-4121-B89F-27D7A563DA1F}" destId="{94B61BBA-5C6A-43B7-96F9-49499F1FE144}" srcOrd="0" destOrd="0" presId="urn:microsoft.com/office/officeart/2005/8/layout/hierarchy2"/>
    <dgm:cxn modelId="{BE4C4F1E-8B1F-45B4-9FCE-B1C8774697D3}" srcId="{7312A953-B123-4815-BD7D-F525641998DF}" destId="{330E1926-E717-4605-9414-3BEB6E238AE3}" srcOrd="0" destOrd="0" parTransId="{CB039278-717C-4D9B-8AFB-358555CBF754}" sibTransId="{14DB770C-212C-4643-9C23-4E21B1585D87}"/>
    <dgm:cxn modelId="{4A1E38CF-895D-415A-B75C-927CBB9DF778}" type="presOf" srcId="{7312A953-B123-4815-BD7D-F525641998DF}" destId="{4758F71A-BE4C-479A-9B87-0822BFACB3C1}" srcOrd="0" destOrd="0" presId="urn:microsoft.com/office/officeart/2005/8/layout/hierarchy2"/>
    <dgm:cxn modelId="{5B901F95-766D-4044-BE83-8F125D3BFB8F}" srcId="{A79AF85B-F9DE-49DD-85A7-3D7D0B8C21BB}" destId="{A0F71F88-213E-4329-BE5D-46325FC2348C}" srcOrd="0" destOrd="0" parTransId="{86DC6493-BCEA-43BC-8064-584BDF59464E}" sibTransId="{19597223-163B-45BC-9F87-C483FF6BE3F6}"/>
    <dgm:cxn modelId="{15BDAFFF-657D-4136-9EF6-9179B6B52654}" type="presOf" srcId="{81F80D4F-E175-41A1-826E-426EA7F0AC47}" destId="{86315685-8F61-4F62-BEB7-D936BDA58E75}" srcOrd="0" destOrd="0" presId="urn:microsoft.com/office/officeart/2005/8/layout/hierarchy2"/>
    <dgm:cxn modelId="{AB450DF5-1571-4ADD-A3E0-0450E8B9663B}" type="presOf" srcId="{85B551C5-A9E1-44AA-A60D-0B174E98005A}" destId="{45F8A32E-F8FF-4D09-9E57-9FA2DCED078B}" srcOrd="1" destOrd="0" presId="urn:microsoft.com/office/officeart/2005/8/layout/hierarchy2"/>
    <dgm:cxn modelId="{256A32BF-7279-4990-941F-444999C24BF4}" type="presOf" srcId="{CB039278-717C-4D9B-8AFB-358555CBF754}" destId="{98BA0C7C-B2A8-4239-A663-131D9C72D5B9}" srcOrd="1" destOrd="0" presId="urn:microsoft.com/office/officeart/2005/8/layout/hierarchy2"/>
    <dgm:cxn modelId="{50CAB604-34AA-4798-8C3F-14CFEECCB16D}" type="presOf" srcId="{85B551C5-A9E1-44AA-A60D-0B174E98005A}" destId="{960D30EE-40E9-41A5-8DB0-FFF032177368}" srcOrd="0" destOrd="0" presId="urn:microsoft.com/office/officeart/2005/8/layout/hierarchy2"/>
    <dgm:cxn modelId="{B35F88CD-6A71-4714-9E5B-20F5A0C81F05}" type="presOf" srcId="{F26852D7-850B-4F2C-882C-C4824D24F2A7}" destId="{FFC9DF3F-A00A-447F-8EE0-AF4C4804F463}" srcOrd="0" destOrd="0" presId="urn:microsoft.com/office/officeart/2005/8/layout/hierarchy2"/>
    <dgm:cxn modelId="{9A4A9664-A227-4203-83ED-5FFBC99367D9}" srcId="{791862CB-C5B2-4121-B89F-27D7A563DA1F}" destId="{A79AF85B-F9DE-49DD-85A7-3D7D0B8C21BB}" srcOrd="1" destOrd="0" parTransId="{52D2BDB3-3381-4BBA-AE27-093626E04566}" sibTransId="{7EA280F7-DF28-4F74-861F-5F4881BF010D}"/>
    <dgm:cxn modelId="{3DFBE42E-949B-47A9-A5E9-57C96DB5B737}" type="presOf" srcId="{86DC6493-BCEA-43BC-8064-584BDF59464E}" destId="{84D47BB6-ADA1-4AC3-90B1-79CABD46025F}" srcOrd="1" destOrd="0" presId="urn:microsoft.com/office/officeart/2005/8/layout/hierarchy2"/>
    <dgm:cxn modelId="{28E9E76A-6C93-4A7B-926A-6B2204AD6D0D}" type="presOf" srcId="{9D5FC09D-3C3B-4559-BEF2-52C767272D11}" destId="{A0C05EF9-1B73-499D-858F-F8DB058AC63B}" srcOrd="0" destOrd="0" presId="urn:microsoft.com/office/officeart/2005/8/layout/hierarchy2"/>
    <dgm:cxn modelId="{79761AD2-85B1-4A52-8B69-E6ADC831B382}" type="presOf" srcId="{86DC6493-BCEA-43BC-8064-584BDF59464E}" destId="{454A3EF6-0EB1-418B-8A4B-4B0012127790}" srcOrd="0" destOrd="0" presId="urn:microsoft.com/office/officeart/2005/8/layout/hierarchy2"/>
    <dgm:cxn modelId="{7E40D72E-797A-408A-9473-99A225290EB0}" srcId="{791862CB-C5B2-4121-B89F-27D7A563DA1F}" destId="{7312A953-B123-4815-BD7D-F525641998DF}" srcOrd="2" destOrd="0" parTransId="{02C7273F-EBBD-46E6-86B5-41F328CAB664}" sibTransId="{16FD4324-00B5-4319-8036-B1296BC0F55E}"/>
    <dgm:cxn modelId="{68C43E69-080D-43DC-8DA1-107ED7D7C069}" type="presOf" srcId="{4B3D1E8F-F3D8-47E6-B14D-15C5DF3F20BA}" destId="{BD1A06EB-8C97-47C1-9110-161F81F2E1D8}" srcOrd="1" destOrd="0" presId="urn:microsoft.com/office/officeart/2005/8/layout/hierarchy2"/>
    <dgm:cxn modelId="{D3844B36-734F-43A8-8970-AF8D8AAC9E52}" srcId="{6C8C9588-12D6-4C2D-A015-6C64547B102F}" destId="{6B73DA42-7F15-4952-88CF-B5FFA1F0CAE6}" srcOrd="2" destOrd="0" parTransId="{EEA10269-1049-4194-BBBC-7AAF3C4F4B20}" sibTransId="{E24C6AF1-C89E-4A37-BF9A-54A504657A4C}"/>
    <dgm:cxn modelId="{1A4341EA-24A0-4EFD-B34A-42DFF8654C1C}" type="presOf" srcId="{02C7273F-EBBD-46E6-86B5-41F328CAB664}" destId="{3DA5D03E-E1E0-4F25-937B-2F0410BAF81F}" srcOrd="0" destOrd="0" presId="urn:microsoft.com/office/officeart/2005/8/layout/hierarchy2"/>
    <dgm:cxn modelId="{78A9D6CE-6FFD-46B4-B198-A45C6459E367}" type="presOf" srcId="{1BC0C91B-BA4C-42B0-830D-4D4A7C837D39}" destId="{DF7043B0-0669-43B5-92FF-902991786F20}" srcOrd="0" destOrd="0" presId="urn:microsoft.com/office/officeart/2005/8/layout/hierarchy2"/>
    <dgm:cxn modelId="{6511B2B3-48B6-4B0A-AAEC-191A32A0E697}" srcId="{1BC0C91B-BA4C-42B0-830D-4D4A7C837D39}" destId="{9D5FC09D-3C3B-4559-BEF2-52C767272D11}" srcOrd="0" destOrd="0" parTransId="{B9F2C48E-079F-4664-A3CC-4804FD557BAD}" sibTransId="{E425CAB7-6204-4173-9BDC-C6B08CAD5520}"/>
    <dgm:cxn modelId="{6F8E20EF-9A7D-45CF-B4E6-EC2217997397}" srcId="{7F243350-613A-46A4-A058-A527F0163161}" destId="{6C8C9588-12D6-4C2D-A015-6C64547B102F}" srcOrd="0" destOrd="0" parTransId="{EF1541D7-3203-4EDE-91F9-88B0E69CD020}" sibTransId="{2F88C3B8-6090-4871-B9AF-5E21A9F33A8C}"/>
    <dgm:cxn modelId="{3CD4998A-91B9-4343-861D-561028FE887C}" type="presOf" srcId="{BC39C2B2-1CB9-4A69-9798-7B5E5C2BFB95}" destId="{48BC0044-3A27-4678-842F-4C2AF231E745}" srcOrd="0" destOrd="0" presId="urn:microsoft.com/office/officeart/2005/8/layout/hierarchy2"/>
    <dgm:cxn modelId="{476461BB-B61E-4456-BE3C-123F1263BADB}" type="presOf" srcId="{5CC7F5CD-B2C0-4151-B612-CCF5B40ACE74}" destId="{021450C3-0827-4C0B-851E-F0E2EF54590A}" srcOrd="0" destOrd="0" presId="urn:microsoft.com/office/officeart/2005/8/layout/hierarchy2"/>
    <dgm:cxn modelId="{B27AA57A-5EA3-43D2-B764-47705C8EEA01}" type="presOf" srcId="{987A590B-711A-4F3C-95E8-9ECBE9F6EF1A}" destId="{CB20580F-836E-4EFD-B937-704C47EEAD80}" srcOrd="1" destOrd="0" presId="urn:microsoft.com/office/officeart/2005/8/layout/hierarchy2"/>
    <dgm:cxn modelId="{451FE61A-9DB8-4AFB-ABB7-2044BF3AB45D}" type="presOf" srcId="{81F80D4F-E175-41A1-826E-426EA7F0AC47}" destId="{F212AC6A-CA2F-4328-A879-F6BADFD38A95}" srcOrd="1" destOrd="0" presId="urn:microsoft.com/office/officeart/2005/8/layout/hierarchy2"/>
    <dgm:cxn modelId="{5BCCA70C-3461-48EF-960C-818DA1B9C9A2}" type="presOf" srcId="{D3EBA0D2-830B-477C-AEE7-E3E238E92A98}" destId="{130D88B3-7204-4BCF-9914-F5B13A896BC6}" srcOrd="1" destOrd="0" presId="urn:microsoft.com/office/officeart/2005/8/layout/hierarchy2"/>
    <dgm:cxn modelId="{169DE487-02D5-4953-A82A-878A3A935ADF}" srcId="{6C8C9588-12D6-4C2D-A015-6C64547B102F}" destId="{791862CB-C5B2-4121-B89F-27D7A563DA1F}" srcOrd="0" destOrd="0" parTransId="{D3EBA0D2-830B-477C-AEE7-E3E238E92A98}" sibTransId="{513B114A-7517-4AA5-947D-2FE8E03B70A9}"/>
    <dgm:cxn modelId="{0F942FDC-AFD4-4411-A6EC-65A1D766322B}" type="presOf" srcId="{4B3D1E8F-F3D8-47E6-B14D-15C5DF3F20BA}" destId="{A0C8C644-2452-4EEB-BC64-2D9F4953ECDB}" srcOrd="0" destOrd="0" presId="urn:microsoft.com/office/officeart/2005/8/layout/hierarchy2"/>
    <dgm:cxn modelId="{4EA86EFF-630A-406B-B8F9-4C8EA0F4EB2F}" type="presOf" srcId="{E531A9A2-00DF-4431-B584-4084C9FCC397}" destId="{2C7A223B-EA35-42A6-8408-88D209666DDE}" srcOrd="0" destOrd="0" presId="urn:microsoft.com/office/officeart/2005/8/layout/hierarchy2"/>
    <dgm:cxn modelId="{89287D92-7807-482F-93C7-E1A4712ABB98}" type="presOf" srcId="{6B73DA42-7F15-4952-88CF-B5FFA1F0CAE6}" destId="{5FC84963-58B3-424E-A86B-C29C4A77264F}" srcOrd="0" destOrd="0" presId="urn:microsoft.com/office/officeart/2005/8/layout/hierarchy2"/>
    <dgm:cxn modelId="{7D3935B9-3CD3-43DB-AB74-CFEECB2D652E}" type="presOf" srcId="{70258BE1-3D8B-4DBF-8C7A-4263FB651CB5}" destId="{368A6C9E-DAB9-4D33-9B4B-2F4FD5277339}" srcOrd="0" destOrd="0" presId="urn:microsoft.com/office/officeart/2005/8/layout/hierarchy2"/>
    <dgm:cxn modelId="{E9640750-1910-4958-8EBB-2F68C7F1AB23}" type="presOf" srcId="{CB039278-717C-4D9B-8AFB-358555CBF754}" destId="{3FC34372-1481-402A-86FC-C7D0D0346519}" srcOrd="0" destOrd="0" presId="urn:microsoft.com/office/officeart/2005/8/layout/hierarchy2"/>
    <dgm:cxn modelId="{4797AB82-C516-4C34-ADAE-FE83C8B39BB4}" type="presOf" srcId="{BC39C2B2-1CB9-4A69-9798-7B5E5C2BFB95}" destId="{AE4D24F1-C20C-4571-8ED7-4B935E8956C2}" srcOrd="1" destOrd="0" presId="urn:microsoft.com/office/officeart/2005/8/layout/hierarchy2"/>
    <dgm:cxn modelId="{1767365A-5FFE-4235-AD51-89BDFE7CF708}" type="presOf" srcId="{D3EBA0D2-830B-477C-AEE7-E3E238E92A98}" destId="{5ED86FC2-A1C8-44AD-95DB-2BD775970B64}" srcOrd="0" destOrd="0" presId="urn:microsoft.com/office/officeart/2005/8/layout/hierarchy2"/>
    <dgm:cxn modelId="{03C480CC-7EFB-4E99-84A1-F73359106C9F}" type="presOf" srcId="{AFB63E10-C7EE-4C4C-A697-7C070963EDFE}" destId="{84EE01BD-7196-48CE-9766-BD48C3D9868B}" srcOrd="0" destOrd="0" presId="urn:microsoft.com/office/officeart/2005/8/layout/hierarchy2"/>
    <dgm:cxn modelId="{F736E4C4-FB19-4C43-AC44-2710A9874CBF}" type="presOf" srcId="{6C8C9588-12D6-4C2D-A015-6C64547B102F}" destId="{53BAFF04-F0E8-462D-BEE2-CA8E7294157A}" srcOrd="0" destOrd="0" presId="urn:microsoft.com/office/officeart/2005/8/layout/hierarchy2"/>
    <dgm:cxn modelId="{B5CA8D04-7EBB-4282-A363-3120F79E5B58}" type="presOf" srcId="{B9F2C48E-079F-4664-A3CC-4804FD557BAD}" destId="{08A5CC3D-6691-4556-9652-A34786389229}" srcOrd="0" destOrd="0" presId="urn:microsoft.com/office/officeart/2005/8/layout/hierarchy2"/>
    <dgm:cxn modelId="{C7F5DCC7-E64B-4B1A-B497-1F3FCE76F2D8}" srcId="{791862CB-C5B2-4121-B89F-27D7A563DA1F}" destId="{F26852D7-850B-4F2C-882C-C4824D24F2A7}" srcOrd="0" destOrd="0" parTransId="{5CC7F5CD-B2C0-4151-B612-CCF5B40ACE74}" sibTransId="{C9BFF2CA-091E-44DC-B59C-B02045C72829}"/>
    <dgm:cxn modelId="{703D6C46-0A37-41F8-ABD4-712A54CC1202}" type="presOf" srcId="{02C7273F-EBBD-46E6-86B5-41F328CAB664}" destId="{6E1A742A-14F9-4EE9-A111-E4ED9890A3B1}" srcOrd="1" destOrd="0" presId="urn:microsoft.com/office/officeart/2005/8/layout/hierarchy2"/>
    <dgm:cxn modelId="{D4E40258-91C7-49CD-9A30-776B7BEA1884}" type="presOf" srcId="{CA5581A5-962D-4D5D-BBA6-575263DB21B9}" destId="{DB0A865F-2205-464F-9DF4-7B40C8F375D7}" srcOrd="0" destOrd="0" presId="urn:microsoft.com/office/officeart/2005/8/layout/hierarchy2"/>
    <dgm:cxn modelId="{E0814B02-21BB-4226-BB6A-1F6265D32143}" type="presOf" srcId="{EEA10269-1049-4194-BBBC-7AAF3C4F4B20}" destId="{BC509B22-8628-443B-9060-455D5F62051C}" srcOrd="0" destOrd="0" presId="urn:microsoft.com/office/officeart/2005/8/layout/hierarchy2"/>
    <dgm:cxn modelId="{F6F9B315-372A-48F7-8C3A-A589BDB18601}" type="presOf" srcId="{5FE6CBA3-0D72-4DEF-A6A0-001088B8A833}" destId="{F993F6F7-F7CD-458B-98E7-77180205FF18}" srcOrd="0" destOrd="0" presId="urn:microsoft.com/office/officeart/2005/8/layout/hierarchy2"/>
    <dgm:cxn modelId="{D416ED12-D0FD-4B2D-B974-F4EC45C630BD}" type="presOf" srcId="{52D2BDB3-3381-4BBA-AE27-093626E04566}" destId="{A08BDD55-9E55-43AF-89DE-E9BDDF0C30C8}" srcOrd="0" destOrd="0" presId="urn:microsoft.com/office/officeart/2005/8/layout/hierarchy2"/>
    <dgm:cxn modelId="{DBF996B2-2809-471A-B582-0230A6AF61FA}" srcId="{A79AF85B-F9DE-49DD-85A7-3D7D0B8C21BB}" destId="{CA5581A5-962D-4D5D-BBA6-575263DB21B9}" srcOrd="1" destOrd="0" parTransId="{BC39C2B2-1CB9-4A69-9798-7B5E5C2BFB95}" sibTransId="{60CDBDDF-6B5E-4883-8ABD-35A5FC29C149}"/>
    <dgm:cxn modelId="{3617CF8F-E66A-4805-B792-8974CBBC3808}" type="presOf" srcId="{5CC7F5CD-B2C0-4151-B612-CCF5B40ACE74}" destId="{68AFB459-88A9-4CC4-AE9E-0EEAAF9EAC60}" srcOrd="1" destOrd="0" presId="urn:microsoft.com/office/officeart/2005/8/layout/hierarchy2"/>
    <dgm:cxn modelId="{677898E0-9E12-450C-94D8-7098BECDD87E}" type="presOf" srcId="{52D2BDB3-3381-4BBA-AE27-093626E04566}" destId="{9CB10F08-70F5-40C4-B2D3-D0E2CEB0AEE7}" srcOrd="1" destOrd="0" presId="urn:microsoft.com/office/officeart/2005/8/layout/hierarchy2"/>
    <dgm:cxn modelId="{A6642053-1435-42A2-886C-DAA5F3F1B484}" type="presOf" srcId="{A0F71F88-213E-4329-BE5D-46325FC2348C}" destId="{601DAFFF-8057-4E8E-AACA-0E1F31C1E1D3}" srcOrd="0" destOrd="0" presId="urn:microsoft.com/office/officeart/2005/8/layout/hierarchy2"/>
    <dgm:cxn modelId="{38D85C14-BFE9-46E0-AA4A-306B36A47134}" type="presOf" srcId="{7F243350-613A-46A4-A058-A527F0163161}" destId="{5340A0C2-3D5E-4367-887F-7D6722A24D8E}" srcOrd="0" destOrd="0" presId="urn:microsoft.com/office/officeart/2005/8/layout/hierarchy2"/>
    <dgm:cxn modelId="{62E2650D-39A5-402A-A4C8-FF1EE2F6839B}" type="presOf" srcId="{B9F2C48E-079F-4664-A3CC-4804FD557BAD}" destId="{41B10B1A-47AF-4E32-B1A5-54A04482523D}" srcOrd="1" destOrd="0" presId="urn:microsoft.com/office/officeart/2005/8/layout/hierarchy2"/>
    <dgm:cxn modelId="{50E62A7F-FC1F-4D62-B7BE-C734A6844D02}" type="presParOf" srcId="{5340A0C2-3D5E-4367-887F-7D6722A24D8E}" destId="{20B1B78C-66E9-4002-B5BC-1702C78E9B93}" srcOrd="0" destOrd="0" presId="urn:microsoft.com/office/officeart/2005/8/layout/hierarchy2"/>
    <dgm:cxn modelId="{63FBCFFA-C74A-41C1-986B-56702C51CC38}" type="presParOf" srcId="{20B1B78C-66E9-4002-B5BC-1702C78E9B93}" destId="{53BAFF04-F0E8-462D-BEE2-CA8E7294157A}" srcOrd="0" destOrd="0" presId="urn:microsoft.com/office/officeart/2005/8/layout/hierarchy2"/>
    <dgm:cxn modelId="{FF2391E8-0E5A-4A35-96F8-A9B57D65EB88}" type="presParOf" srcId="{20B1B78C-66E9-4002-B5BC-1702C78E9B93}" destId="{99313201-27ED-4D14-98A5-8A1DBECE77A4}" srcOrd="1" destOrd="0" presId="urn:microsoft.com/office/officeart/2005/8/layout/hierarchy2"/>
    <dgm:cxn modelId="{ABEDE0BF-E8AD-404B-A6FA-889B6B380E49}" type="presParOf" srcId="{99313201-27ED-4D14-98A5-8A1DBECE77A4}" destId="{5ED86FC2-A1C8-44AD-95DB-2BD775970B64}" srcOrd="0" destOrd="0" presId="urn:microsoft.com/office/officeart/2005/8/layout/hierarchy2"/>
    <dgm:cxn modelId="{B418BC23-42C4-470F-BEEB-51E15803087D}" type="presParOf" srcId="{5ED86FC2-A1C8-44AD-95DB-2BD775970B64}" destId="{130D88B3-7204-4BCF-9914-F5B13A896BC6}" srcOrd="0" destOrd="0" presId="urn:microsoft.com/office/officeart/2005/8/layout/hierarchy2"/>
    <dgm:cxn modelId="{B7C4809E-3048-494A-AB87-B3888A86942D}" type="presParOf" srcId="{99313201-27ED-4D14-98A5-8A1DBECE77A4}" destId="{A5789653-0CDC-480F-80ED-D7596F033064}" srcOrd="1" destOrd="0" presId="urn:microsoft.com/office/officeart/2005/8/layout/hierarchy2"/>
    <dgm:cxn modelId="{EE1145D5-09EA-43A7-B58D-4D0767D67A1D}" type="presParOf" srcId="{A5789653-0CDC-480F-80ED-D7596F033064}" destId="{94B61BBA-5C6A-43B7-96F9-49499F1FE144}" srcOrd="0" destOrd="0" presId="urn:microsoft.com/office/officeart/2005/8/layout/hierarchy2"/>
    <dgm:cxn modelId="{1A7C34E3-1784-479B-B7A0-F2B05148BAF0}" type="presParOf" srcId="{A5789653-0CDC-480F-80ED-D7596F033064}" destId="{CC7E4350-7C2E-47CA-8EEC-1A8D2C4C39C0}" srcOrd="1" destOrd="0" presId="urn:microsoft.com/office/officeart/2005/8/layout/hierarchy2"/>
    <dgm:cxn modelId="{9F91A02F-B35C-4A48-B86A-F0D640D1735C}" type="presParOf" srcId="{CC7E4350-7C2E-47CA-8EEC-1A8D2C4C39C0}" destId="{021450C3-0827-4C0B-851E-F0E2EF54590A}" srcOrd="0" destOrd="0" presId="urn:microsoft.com/office/officeart/2005/8/layout/hierarchy2"/>
    <dgm:cxn modelId="{4B30E9FE-48ED-4525-82BA-50A99E9D46D8}" type="presParOf" srcId="{021450C3-0827-4C0B-851E-F0E2EF54590A}" destId="{68AFB459-88A9-4CC4-AE9E-0EEAAF9EAC60}" srcOrd="0" destOrd="0" presId="urn:microsoft.com/office/officeart/2005/8/layout/hierarchy2"/>
    <dgm:cxn modelId="{7D353AD3-2E8B-44E1-B0F1-FDCC6D6D3FAB}" type="presParOf" srcId="{CC7E4350-7C2E-47CA-8EEC-1A8D2C4C39C0}" destId="{D087DA38-D1FC-4F22-BA35-AEEC6709008E}" srcOrd="1" destOrd="0" presId="urn:microsoft.com/office/officeart/2005/8/layout/hierarchy2"/>
    <dgm:cxn modelId="{E0CEE8BC-DB8F-4E55-862B-AFEF9F7B285C}" type="presParOf" srcId="{D087DA38-D1FC-4F22-BA35-AEEC6709008E}" destId="{FFC9DF3F-A00A-447F-8EE0-AF4C4804F463}" srcOrd="0" destOrd="0" presId="urn:microsoft.com/office/officeart/2005/8/layout/hierarchy2"/>
    <dgm:cxn modelId="{B40D0585-B50B-40D1-ABEF-110D1498D104}" type="presParOf" srcId="{D087DA38-D1FC-4F22-BA35-AEEC6709008E}" destId="{A1C1713E-BDC0-43E7-910B-528C0D838B7E}" srcOrd="1" destOrd="0" presId="urn:microsoft.com/office/officeart/2005/8/layout/hierarchy2"/>
    <dgm:cxn modelId="{4B825C3D-1D5F-4D18-8F47-D25F66BB2129}" type="presParOf" srcId="{A1C1713E-BDC0-43E7-910B-528C0D838B7E}" destId="{A94E143B-CCF4-4AC7-BA3F-A512F2F3AAA8}" srcOrd="0" destOrd="0" presId="urn:microsoft.com/office/officeart/2005/8/layout/hierarchy2"/>
    <dgm:cxn modelId="{7C957890-18F2-4962-9259-8446C0BA05D7}" type="presParOf" srcId="{A94E143B-CCF4-4AC7-BA3F-A512F2F3AAA8}" destId="{A2BE2DBE-C26A-4A6F-AABA-24119FE62B1A}" srcOrd="0" destOrd="0" presId="urn:microsoft.com/office/officeart/2005/8/layout/hierarchy2"/>
    <dgm:cxn modelId="{3484B9C1-0ECA-4B47-9F42-373FC064B9DA}" type="presParOf" srcId="{A1C1713E-BDC0-43E7-910B-528C0D838B7E}" destId="{609526FD-DDA0-4832-BCE8-A4B3164F352E}" srcOrd="1" destOrd="0" presId="urn:microsoft.com/office/officeart/2005/8/layout/hierarchy2"/>
    <dgm:cxn modelId="{122BFA2E-33CC-4841-884F-8BE2B4766EF7}" type="presParOf" srcId="{609526FD-DDA0-4832-BCE8-A4B3164F352E}" destId="{2C7A223B-EA35-42A6-8408-88D209666DDE}" srcOrd="0" destOrd="0" presId="urn:microsoft.com/office/officeart/2005/8/layout/hierarchy2"/>
    <dgm:cxn modelId="{191BA9CB-CE94-4FB9-90EF-04AA526EE816}" type="presParOf" srcId="{609526FD-DDA0-4832-BCE8-A4B3164F352E}" destId="{EE3E8D9C-CE51-470E-B4FE-422E19A10998}" srcOrd="1" destOrd="0" presId="urn:microsoft.com/office/officeart/2005/8/layout/hierarchy2"/>
    <dgm:cxn modelId="{1D344731-5757-4E2A-9282-CC90F74C0C59}" type="presParOf" srcId="{CC7E4350-7C2E-47CA-8EEC-1A8D2C4C39C0}" destId="{A08BDD55-9E55-43AF-89DE-E9BDDF0C30C8}" srcOrd="2" destOrd="0" presId="urn:microsoft.com/office/officeart/2005/8/layout/hierarchy2"/>
    <dgm:cxn modelId="{94359370-F5A8-4271-AF86-B9BEAD7D591D}" type="presParOf" srcId="{A08BDD55-9E55-43AF-89DE-E9BDDF0C30C8}" destId="{9CB10F08-70F5-40C4-B2D3-D0E2CEB0AEE7}" srcOrd="0" destOrd="0" presId="urn:microsoft.com/office/officeart/2005/8/layout/hierarchy2"/>
    <dgm:cxn modelId="{B49B321A-CE3F-4B1E-85D4-45B5768E43BD}" type="presParOf" srcId="{CC7E4350-7C2E-47CA-8EEC-1A8D2C4C39C0}" destId="{9DF5BDA7-F7A2-43A6-ACF2-0D84F9D79B3A}" srcOrd="3" destOrd="0" presId="urn:microsoft.com/office/officeart/2005/8/layout/hierarchy2"/>
    <dgm:cxn modelId="{F66EBB1B-606C-4DB2-A7F4-328509B1C0D1}" type="presParOf" srcId="{9DF5BDA7-F7A2-43A6-ACF2-0D84F9D79B3A}" destId="{739353BD-83B5-4443-BCF2-4588CDC7013F}" srcOrd="0" destOrd="0" presId="urn:microsoft.com/office/officeart/2005/8/layout/hierarchy2"/>
    <dgm:cxn modelId="{0936E070-9414-463D-B5AF-60C0BE7BCAE3}" type="presParOf" srcId="{9DF5BDA7-F7A2-43A6-ACF2-0D84F9D79B3A}" destId="{B90876FE-21AB-4A3B-8F63-C92FBB69E957}" srcOrd="1" destOrd="0" presId="urn:microsoft.com/office/officeart/2005/8/layout/hierarchy2"/>
    <dgm:cxn modelId="{D3734C30-3ABF-4DB7-96C5-610479D55F70}" type="presParOf" srcId="{B90876FE-21AB-4A3B-8F63-C92FBB69E957}" destId="{454A3EF6-0EB1-418B-8A4B-4B0012127790}" srcOrd="0" destOrd="0" presId="urn:microsoft.com/office/officeart/2005/8/layout/hierarchy2"/>
    <dgm:cxn modelId="{ABF85435-C8FD-4CEE-A3ED-9C3DB49E69E3}" type="presParOf" srcId="{454A3EF6-0EB1-418B-8A4B-4B0012127790}" destId="{84D47BB6-ADA1-4AC3-90B1-79CABD46025F}" srcOrd="0" destOrd="0" presId="urn:microsoft.com/office/officeart/2005/8/layout/hierarchy2"/>
    <dgm:cxn modelId="{92E7581B-6AD9-44CC-98AD-A69E98E7657B}" type="presParOf" srcId="{B90876FE-21AB-4A3B-8F63-C92FBB69E957}" destId="{91BEC56E-22B2-455C-B02A-35A8BCA0B544}" srcOrd="1" destOrd="0" presId="urn:microsoft.com/office/officeart/2005/8/layout/hierarchy2"/>
    <dgm:cxn modelId="{6C6C5300-096F-4D20-88CD-1BC96523016C}" type="presParOf" srcId="{91BEC56E-22B2-455C-B02A-35A8BCA0B544}" destId="{601DAFFF-8057-4E8E-AACA-0E1F31C1E1D3}" srcOrd="0" destOrd="0" presId="urn:microsoft.com/office/officeart/2005/8/layout/hierarchy2"/>
    <dgm:cxn modelId="{E74F8303-A4D7-40C7-8D59-FFAEC9A19EA0}" type="presParOf" srcId="{91BEC56E-22B2-455C-B02A-35A8BCA0B544}" destId="{05CB45E1-A7F9-4CBB-B751-DA7F10E06F8A}" srcOrd="1" destOrd="0" presId="urn:microsoft.com/office/officeart/2005/8/layout/hierarchy2"/>
    <dgm:cxn modelId="{3939C2E0-ACF2-418D-9D3C-A2D73AD072F5}" type="presParOf" srcId="{B90876FE-21AB-4A3B-8F63-C92FBB69E957}" destId="{48BC0044-3A27-4678-842F-4C2AF231E745}" srcOrd="2" destOrd="0" presId="urn:microsoft.com/office/officeart/2005/8/layout/hierarchy2"/>
    <dgm:cxn modelId="{0F9241E0-2E09-4535-904D-C636A30C64F5}" type="presParOf" srcId="{48BC0044-3A27-4678-842F-4C2AF231E745}" destId="{AE4D24F1-C20C-4571-8ED7-4B935E8956C2}" srcOrd="0" destOrd="0" presId="urn:microsoft.com/office/officeart/2005/8/layout/hierarchy2"/>
    <dgm:cxn modelId="{B1D57994-1FC6-404A-B2EB-4AE8C465BFFC}" type="presParOf" srcId="{B90876FE-21AB-4A3B-8F63-C92FBB69E957}" destId="{BACF5095-185E-4BE3-8916-23C0323354A5}" srcOrd="3" destOrd="0" presId="urn:microsoft.com/office/officeart/2005/8/layout/hierarchy2"/>
    <dgm:cxn modelId="{B824EB02-08D6-4BEB-84CB-ED92683F948E}" type="presParOf" srcId="{BACF5095-185E-4BE3-8916-23C0323354A5}" destId="{DB0A865F-2205-464F-9DF4-7B40C8F375D7}" srcOrd="0" destOrd="0" presId="urn:microsoft.com/office/officeart/2005/8/layout/hierarchy2"/>
    <dgm:cxn modelId="{AEC7F244-2460-400D-8E37-636846DD3D8E}" type="presParOf" srcId="{BACF5095-185E-4BE3-8916-23C0323354A5}" destId="{CBFF6E6C-9C17-4B93-98FE-003E23F08674}" srcOrd="1" destOrd="0" presId="urn:microsoft.com/office/officeart/2005/8/layout/hierarchy2"/>
    <dgm:cxn modelId="{01DFEF09-A3A6-4CDF-B54C-D1B758A5E0D1}" type="presParOf" srcId="{CC7E4350-7C2E-47CA-8EEC-1A8D2C4C39C0}" destId="{3DA5D03E-E1E0-4F25-937B-2F0410BAF81F}" srcOrd="4" destOrd="0" presId="urn:microsoft.com/office/officeart/2005/8/layout/hierarchy2"/>
    <dgm:cxn modelId="{E5B06912-F8BA-4D3D-8F8A-74D4397B6EFA}" type="presParOf" srcId="{3DA5D03E-E1E0-4F25-937B-2F0410BAF81F}" destId="{6E1A742A-14F9-4EE9-A111-E4ED9890A3B1}" srcOrd="0" destOrd="0" presId="urn:microsoft.com/office/officeart/2005/8/layout/hierarchy2"/>
    <dgm:cxn modelId="{A7520F78-55E7-491C-877F-D75FA0C6F2B0}" type="presParOf" srcId="{CC7E4350-7C2E-47CA-8EEC-1A8D2C4C39C0}" destId="{5BF338EF-6C8E-40CC-8D6F-55776BF9E988}" srcOrd="5" destOrd="0" presId="urn:microsoft.com/office/officeart/2005/8/layout/hierarchy2"/>
    <dgm:cxn modelId="{1EB55DE0-23C0-4BA8-9941-3FC237B71DDC}" type="presParOf" srcId="{5BF338EF-6C8E-40CC-8D6F-55776BF9E988}" destId="{4758F71A-BE4C-479A-9B87-0822BFACB3C1}" srcOrd="0" destOrd="0" presId="urn:microsoft.com/office/officeart/2005/8/layout/hierarchy2"/>
    <dgm:cxn modelId="{D2DBA7BA-F247-477C-A818-49E56E2EAB63}" type="presParOf" srcId="{5BF338EF-6C8E-40CC-8D6F-55776BF9E988}" destId="{AE55C761-669F-4A46-9052-1E714A140596}" srcOrd="1" destOrd="0" presId="urn:microsoft.com/office/officeart/2005/8/layout/hierarchy2"/>
    <dgm:cxn modelId="{5EBBFF6B-885B-4E71-A496-AB84873DD03A}" type="presParOf" srcId="{AE55C761-669F-4A46-9052-1E714A140596}" destId="{3FC34372-1481-402A-86FC-C7D0D0346519}" srcOrd="0" destOrd="0" presId="urn:microsoft.com/office/officeart/2005/8/layout/hierarchy2"/>
    <dgm:cxn modelId="{F232724A-3630-469D-AD0A-23EAC3D3C498}" type="presParOf" srcId="{3FC34372-1481-402A-86FC-C7D0D0346519}" destId="{98BA0C7C-B2A8-4239-A663-131D9C72D5B9}" srcOrd="0" destOrd="0" presId="urn:microsoft.com/office/officeart/2005/8/layout/hierarchy2"/>
    <dgm:cxn modelId="{1D4C1376-47E5-4509-A6D1-0953420E7F49}" type="presParOf" srcId="{AE55C761-669F-4A46-9052-1E714A140596}" destId="{DA9E9070-490D-453A-B227-6DE74BB3985E}" srcOrd="1" destOrd="0" presId="urn:microsoft.com/office/officeart/2005/8/layout/hierarchy2"/>
    <dgm:cxn modelId="{536C1FF2-5968-43CF-908E-A0360BB761E4}" type="presParOf" srcId="{DA9E9070-490D-453A-B227-6DE74BB3985E}" destId="{B167387E-F389-4500-A812-2696080C9BE3}" srcOrd="0" destOrd="0" presId="urn:microsoft.com/office/officeart/2005/8/layout/hierarchy2"/>
    <dgm:cxn modelId="{37340349-8A1B-4C05-A6AF-5C8728754ECC}" type="presParOf" srcId="{DA9E9070-490D-453A-B227-6DE74BB3985E}" destId="{44F1065E-4036-47B1-AD59-B747671AE6BD}" srcOrd="1" destOrd="0" presId="urn:microsoft.com/office/officeart/2005/8/layout/hierarchy2"/>
    <dgm:cxn modelId="{17513822-A7B9-47EC-981E-D3CF1CB44337}" type="presParOf" srcId="{99313201-27ED-4D14-98A5-8A1DBECE77A4}" destId="{A0C8C644-2452-4EEB-BC64-2D9F4953ECDB}" srcOrd="2" destOrd="0" presId="urn:microsoft.com/office/officeart/2005/8/layout/hierarchy2"/>
    <dgm:cxn modelId="{1E5BD34E-CA34-43F6-80ED-E8DA467058C3}" type="presParOf" srcId="{A0C8C644-2452-4EEB-BC64-2D9F4953ECDB}" destId="{BD1A06EB-8C97-47C1-9110-161F81F2E1D8}" srcOrd="0" destOrd="0" presId="urn:microsoft.com/office/officeart/2005/8/layout/hierarchy2"/>
    <dgm:cxn modelId="{F0F5261F-3334-4589-9F10-3F905B42482E}" type="presParOf" srcId="{99313201-27ED-4D14-98A5-8A1DBECE77A4}" destId="{9BD1DADC-C280-4002-AEA3-6F17AD061C1A}" srcOrd="3" destOrd="0" presId="urn:microsoft.com/office/officeart/2005/8/layout/hierarchy2"/>
    <dgm:cxn modelId="{82BF13B4-F921-4004-9D19-2ED698717183}" type="presParOf" srcId="{9BD1DADC-C280-4002-AEA3-6F17AD061C1A}" destId="{DF7043B0-0669-43B5-92FF-902991786F20}" srcOrd="0" destOrd="0" presId="urn:microsoft.com/office/officeart/2005/8/layout/hierarchy2"/>
    <dgm:cxn modelId="{031DBFB6-27DF-40E5-AA16-5A6184DCEBA5}" type="presParOf" srcId="{9BD1DADC-C280-4002-AEA3-6F17AD061C1A}" destId="{BA639379-15D9-4E98-9623-2D171FEFA7F1}" srcOrd="1" destOrd="0" presId="urn:microsoft.com/office/officeart/2005/8/layout/hierarchy2"/>
    <dgm:cxn modelId="{61E23B55-4488-445F-9EEE-A0E167D78364}" type="presParOf" srcId="{BA639379-15D9-4E98-9623-2D171FEFA7F1}" destId="{08A5CC3D-6691-4556-9652-A34786389229}" srcOrd="0" destOrd="0" presId="urn:microsoft.com/office/officeart/2005/8/layout/hierarchy2"/>
    <dgm:cxn modelId="{935FE84C-3B5C-412F-8DCF-45B8A77BD62F}" type="presParOf" srcId="{08A5CC3D-6691-4556-9652-A34786389229}" destId="{41B10B1A-47AF-4E32-B1A5-54A04482523D}" srcOrd="0" destOrd="0" presId="urn:microsoft.com/office/officeart/2005/8/layout/hierarchy2"/>
    <dgm:cxn modelId="{B40DEC93-C767-435D-9FA0-ABB3E01E8D3E}" type="presParOf" srcId="{BA639379-15D9-4E98-9623-2D171FEFA7F1}" destId="{286609A3-D9AE-4BCB-870F-C806E03E9D83}" srcOrd="1" destOrd="0" presId="urn:microsoft.com/office/officeart/2005/8/layout/hierarchy2"/>
    <dgm:cxn modelId="{751BD57B-61C3-4D49-ACBB-8D47046691A6}" type="presParOf" srcId="{286609A3-D9AE-4BCB-870F-C806E03E9D83}" destId="{A0C05EF9-1B73-499D-858F-F8DB058AC63B}" srcOrd="0" destOrd="0" presId="urn:microsoft.com/office/officeart/2005/8/layout/hierarchy2"/>
    <dgm:cxn modelId="{D90EB14A-B4C4-4EFA-813F-6C986A3BF3C7}" type="presParOf" srcId="{286609A3-D9AE-4BCB-870F-C806E03E9D83}" destId="{088B0F8B-240B-4436-99C8-D21C426B124F}" srcOrd="1" destOrd="0" presId="urn:microsoft.com/office/officeart/2005/8/layout/hierarchy2"/>
    <dgm:cxn modelId="{76BCA03A-37BD-410B-99DC-2CECB1080653}" type="presParOf" srcId="{BA639379-15D9-4E98-9623-2D171FEFA7F1}" destId="{FEED0471-4D65-45DF-8E67-DD110C5EB358}" srcOrd="2" destOrd="0" presId="urn:microsoft.com/office/officeart/2005/8/layout/hierarchy2"/>
    <dgm:cxn modelId="{C88EBF15-1341-42D8-8CAA-D7D0AEB0E23C}" type="presParOf" srcId="{FEED0471-4D65-45DF-8E67-DD110C5EB358}" destId="{CB20580F-836E-4EFD-B937-704C47EEAD80}" srcOrd="0" destOrd="0" presId="urn:microsoft.com/office/officeart/2005/8/layout/hierarchy2"/>
    <dgm:cxn modelId="{06156826-9EC4-428B-88DD-C15A42C81588}" type="presParOf" srcId="{BA639379-15D9-4E98-9623-2D171FEFA7F1}" destId="{A2F97D8D-1FB3-485A-8F5D-023BAE7A6C1E}" srcOrd="3" destOrd="0" presId="urn:microsoft.com/office/officeart/2005/8/layout/hierarchy2"/>
    <dgm:cxn modelId="{4AE4A724-692B-4A60-A4A6-030DA3439A27}" type="presParOf" srcId="{A2F97D8D-1FB3-485A-8F5D-023BAE7A6C1E}" destId="{F993F6F7-F7CD-458B-98E7-77180205FF18}" srcOrd="0" destOrd="0" presId="urn:microsoft.com/office/officeart/2005/8/layout/hierarchy2"/>
    <dgm:cxn modelId="{BF872A5C-57E5-462E-959D-60F4DEAF9B46}" type="presParOf" srcId="{A2F97D8D-1FB3-485A-8F5D-023BAE7A6C1E}" destId="{880DF872-7CB8-4ECE-A87A-8C3A16C74F77}" srcOrd="1" destOrd="0" presId="urn:microsoft.com/office/officeart/2005/8/layout/hierarchy2"/>
    <dgm:cxn modelId="{0A7FF303-D8CB-4B60-8954-60735A720C6C}" type="presParOf" srcId="{99313201-27ED-4D14-98A5-8A1DBECE77A4}" destId="{BC509B22-8628-443B-9060-455D5F62051C}" srcOrd="4" destOrd="0" presId="urn:microsoft.com/office/officeart/2005/8/layout/hierarchy2"/>
    <dgm:cxn modelId="{D515934F-702C-40B1-B7F8-BAF3E1EF04F6}" type="presParOf" srcId="{BC509B22-8628-443B-9060-455D5F62051C}" destId="{B75960D4-D264-4010-A139-5E5BAD3014F6}" srcOrd="0" destOrd="0" presId="urn:microsoft.com/office/officeart/2005/8/layout/hierarchy2"/>
    <dgm:cxn modelId="{38EC461E-9A34-41F7-839F-19D24785ACCE}" type="presParOf" srcId="{99313201-27ED-4D14-98A5-8A1DBECE77A4}" destId="{8C26DE01-18AC-450E-83A7-91DA01E91FC8}" srcOrd="5" destOrd="0" presId="urn:microsoft.com/office/officeart/2005/8/layout/hierarchy2"/>
    <dgm:cxn modelId="{A749DBD3-9256-4314-8D35-AAD53A1C96E5}" type="presParOf" srcId="{8C26DE01-18AC-450E-83A7-91DA01E91FC8}" destId="{5FC84963-58B3-424E-A86B-C29C4A77264F}" srcOrd="0" destOrd="0" presId="urn:microsoft.com/office/officeart/2005/8/layout/hierarchy2"/>
    <dgm:cxn modelId="{CE683787-D376-42B2-9C75-0E4EE9575F82}" type="presParOf" srcId="{8C26DE01-18AC-450E-83A7-91DA01E91FC8}" destId="{6958B7B5-C33B-4D27-862C-0F1789599D06}" srcOrd="1" destOrd="0" presId="urn:microsoft.com/office/officeart/2005/8/layout/hierarchy2"/>
    <dgm:cxn modelId="{AA278144-AC06-4269-B958-FB4EEF4146BC}" type="presParOf" srcId="{6958B7B5-C33B-4D27-862C-0F1789599D06}" destId="{86315685-8F61-4F62-BEB7-D936BDA58E75}" srcOrd="0" destOrd="0" presId="urn:microsoft.com/office/officeart/2005/8/layout/hierarchy2"/>
    <dgm:cxn modelId="{C52CF5CA-8419-4887-AD24-6251D6708EDD}" type="presParOf" srcId="{86315685-8F61-4F62-BEB7-D936BDA58E75}" destId="{F212AC6A-CA2F-4328-A879-F6BADFD38A95}" srcOrd="0" destOrd="0" presId="urn:microsoft.com/office/officeart/2005/8/layout/hierarchy2"/>
    <dgm:cxn modelId="{CF8A271F-9600-4D21-AAEF-6A5894CF0896}" type="presParOf" srcId="{6958B7B5-C33B-4D27-862C-0F1789599D06}" destId="{144D556A-6F79-4F30-B0A3-3C222D919ADF}" srcOrd="1" destOrd="0" presId="urn:microsoft.com/office/officeart/2005/8/layout/hierarchy2"/>
    <dgm:cxn modelId="{092A87DF-F3AA-46A0-B52C-32F988CA8BCA}" type="presParOf" srcId="{144D556A-6F79-4F30-B0A3-3C222D919ADF}" destId="{368A6C9E-DAB9-4D33-9B4B-2F4FD5277339}" srcOrd="0" destOrd="0" presId="urn:microsoft.com/office/officeart/2005/8/layout/hierarchy2"/>
    <dgm:cxn modelId="{69DB560E-154A-4C24-B60A-1C4227B3A40F}" type="presParOf" srcId="{144D556A-6F79-4F30-B0A3-3C222D919ADF}" destId="{C68DAEEC-1198-4409-9E7A-8DA0E95E8E99}" srcOrd="1" destOrd="0" presId="urn:microsoft.com/office/officeart/2005/8/layout/hierarchy2"/>
    <dgm:cxn modelId="{B52AA1C2-1285-4CB4-BB3D-36AB40B5954C}" type="presParOf" srcId="{6958B7B5-C33B-4D27-862C-0F1789599D06}" destId="{960D30EE-40E9-41A5-8DB0-FFF032177368}" srcOrd="2" destOrd="0" presId="urn:microsoft.com/office/officeart/2005/8/layout/hierarchy2"/>
    <dgm:cxn modelId="{C44884AD-0A90-42D0-9D34-BDFA22063778}" type="presParOf" srcId="{960D30EE-40E9-41A5-8DB0-FFF032177368}" destId="{45F8A32E-F8FF-4D09-9E57-9FA2DCED078B}" srcOrd="0" destOrd="0" presId="urn:microsoft.com/office/officeart/2005/8/layout/hierarchy2"/>
    <dgm:cxn modelId="{9E086FAC-3F9C-4D45-8C89-27FF8D6BC0BD}" type="presParOf" srcId="{6958B7B5-C33B-4D27-862C-0F1789599D06}" destId="{3A9E4534-2EBB-487F-B4BB-BAA11208B4B8}" srcOrd="3" destOrd="0" presId="urn:microsoft.com/office/officeart/2005/8/layout/hierarchy2"/>
    <dgm:cxn modelId="{9E10A4D2-7493-48AE-AF69-A741E588EB1B}" type="presParOf" srcId="{3A9E4534-2EBB-487F-B4BB-BAA11208B4B8}" destId="{84EE01BD-7196-48CE-9766-BD48C3D9868B}" srcOrd="0" destOrd="0" presId="urn:microsoft.com/office/officeart/2005/8/layout/hierarchy2"/>
    <dgm:cxn modelId="{ED12EDEC-DCE7-41F5-A3F2-84651AE8D7B3}" type="presParOf" srcId="{3A9E4534-2EBB-487F-B4BB-BAA11208B4B8}" destId="{45F952AF-EA8F-46AB-95F7-F02856A7D6AE}"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8CE86-BF93-4705-8EB2-8D75B4598D74}" type="doc">
      <dgm:prSet loTypeId="urn:microsoft.com/office/officeart/2005/8/layout/hierarchy2" loCatId="hierarchy" qsTypeId="urn:microsoft.com/office/officeart/2005/8/quickstyle/simple5" qsCatId="simple" csTypeId="urn:microsoft.com/office/officeart/2005/8/colors/accent1_1" csCatId="accent1" phldr="1"/>
      <dgm:spPr/>
      <dgm:t>
        <a:bodyPr/>
        <a:lstStyle/>
        <a:p>
          <a:endParaRPr lang="zh-CN" altLang="en-US"/>
        </a:p>
      </dgm:t>
    </dgm:pt>
    <dgm:pt modelId="{CC37A60C-52AB-4C9A-8503-99ADF7133535}">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负债业务</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1C11462A-B488-49C4-9B20-35835CC9C053}" type="parTrans" cxnId="{9FB3945F-4BF6-42D1-9266-602F052ECB4E}">
      <dgm:prSet/>
      <dgm:spPr/>
      <dgm:t>
        <a:bodyPr/>
        <a:lstStyle/>
        <a:p>
          <a:endParaRPr lang="zh-CN" altLang="en-US" sz="1400"/>
        </a:p>
      </dgm:t>
    </dgm:pt>
    <dgm:pt modelId="{29D7CE16-7D3E-456C-930D-5ED7AAEAAA23}" type="sibTrans" cxnId="{9FB3945F-4BF6-42D1-9266-602F052ECB4E}">
      <dgm:prSet/>
      <dgm:spPr/>
      <dgm:t>
        <a:bodyPr/>
        <a:lstStyle/>
        <a:p>
          <a:endParaRPr lang="zh-CN" altLang="en-US" sz="1400"/>
        </a:p>
      </dgm:t>
    </dgm:pt>
    <dgm:pt modelId="{91CD43AC-0657-4739-8819-0F44C590EED0}">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被动负债</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C0A05F55-694E-487D-80E5-463F241C3482}" type="parTrans" cxnId="{9790C964-F6A2-4254-BF09-618D7EA8D6CB}">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2BBBD88D-44D2-4113-8F42-90984291220E}" type="sibTrans" cxnId="{9790C964-F6A2-4254-BF09-618D7EA8D6CB}">
      <dgm:prSet/>
      <dgm:spPr/>
      <dgm:t>
        <a:bodyPr/>
        <a:lstStyle/>
        <a:p>
          <a:endParaRPr lang="zh-CN" altLang="en-US" sz="1400"/>
        </a:p>
      </dgm:t>
    </dgm:pt>
    <dgm:pt modelId="{48BF1DCF-25D7-4EA4-B82D-F087524FA356}">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活期存款</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29F73AA1-0660-4AD0-B17E-C0DB36E77E78}" type="parTrans" cxnId="{67BE39E5-D27D-4DD3-B8E5-9F3ED51B0962}">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421AE2EE-B5CF-4046-9261-9456BDB7A4E0}" type="sibTrans" cxnId="{67BE39E5-D27D-4DD3-B8E5-9F3ED51B0962}">
      <dgm:prSet/>
      <dgm:spPr/>
      <dgm:t>
        <a:bodyPr/>
        <a:lstStyle/>
        <a:p>
          <a:endParaRPr lang="zh-CN" altLang="en-US" sz="1400"/>
        </a:p>
      </dgm:t>
    </dgm:pt>
    <dgm:pt modelId="{CE33655E-0D60-43A8-9EC5-E12E40BDDDCB}">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主动负债</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04923898-2CD2-4C99-A69A-7A040699A194}" type="parTrans" cxnId="{86186C28-D351-4341-BCFB-01C583009F62}">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B26D862A-5DAD-4975-A220-582B39135D59}" type="sibTrans" cxnId="{86186C28-D351-4341-BCFB-01C583009F62}">
      <dgm:prSet/>
      <dgm:spPr/>
      <dgm:t>
        <a:bodyPr/>
        <a:lstStyle/>
        <a:p>
          <a:endParaRPr lang="zh-CN" altLang="en-US" sz="1400"/>
        </a:p>
      </dgm:t>
    </dgm:pt>
    <dgm:pt modelId="{92936870-4D72-4AA0-8FD9-4735844B550F}">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金融债券</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556727B4-E3DD-4BDC-B238-1F0127F84E38}" type="parTrans" cxnId="{7F2C2B1E-2D6F-4A98-9409-614E8510F472}">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4EE0C54D-6810-4C89-A078-74CF9AA7AF29}" type="sibTrans" cxnId="{7F2C2B1E-2D6F-4A98-9409-614E8510F472}">
      <dgm:prSet/>
      <dgm:spPr/>
      <dgm:t>
        <a:bodyPr/>
        <a:lstStyle/>
        <a:p>
          <a:endParaRPr lang="zh-CN" altLang="en-US" sz="1400"/>
        </a:p>
      </dgm:t>
    </dgm:pt>
    <dgm:pt modelId="{26AB14BA-C9E3-42A0-9D83-8B1A07D2704C}">
      <dgm:prSet custT="1"/>
      <dgm:spPr>
        <a:solidFill>
          <a:srgbClr val="002060"/>
        </a:solidFill>
        <a:ln>
          <a:solidFill>
            <a:srgbClr val="002060"/>
          </a:solidFill>
        </a:ln>
      </dgm:spPr>
      <dgm:t>
        <a:bodyPr/>
        <a:lstStyle/>
        <a:p>
          <a:r>
            <a:rPr lang="en-US" altLang="zh-CN" sz="1800" b="1" dirty="0" smtClean="0">
              <a:solidFill>
                <a:schemeClr val="bg1">
                  <a:lumMod val="20000"/>
                  <a:lumOff val="80000"/>
                </a:schemeClr>
              </a:solidFill>
              <a:latin typeface="Times New Roman" pitchFamily="18" charset="0"/>
              <a:ea typeface="楷体_GB2312" pitchFamily="49" charset="-122"/>
              <a:cs typeface="Times New Roman" pitchFamily="18" charset="0"/>
            </a:rPr>
            <a:t>CD</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AC8B017F-CA99-47F4-8227-4E7F1408B66F}" type="parTrans" cxnId="{AFD9AA33-6315-464F-BEE4-044AB44A8982}">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591238D8-0007-4435-A8E2-622EE8BFDA00}" type="sibTrans" cxnId="{AFD9AA33-6315-464F-BEE4-044AB44A8982}">
      <dgm:prSet/>
      <dgm:spPr/>
      <dgm:t>
        <a:bodyPr/>
        <a:lstStyle/>
        <a:p>
          <a:endParaRPr lang="zh-CN" altLang="en-US" sz="1400"/>
        </a:p>
      </dgm:t>
    </dgm:pt>
    <dgm:pt modelId="{BB348EA5-CCA6-4A38-85F7-59FD3C587C9B}">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其他负债</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C0BBD7CA-87B0-4644-91FD-E1FD8C7A041D}" type="parTrans" cxnId="{AF87EEC5-01D6-42E8-A934-25B9D8E17423}">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6D5FABBB-7866-4A06-9DF0-6AD62EAA77C9}" type="sibTrans" cxnId="{AF87EEC5-01D6-42E8-A934-25B9D8E17423}">
      <dgm:prSet/>
      <dgm:spPr/>
      <dgm:t>
        <a:bodyPr/>
        <a:lstStyle/>
        <a:p>
          <a:endParaRPr lang="zh-CN" altLang="en-US" sz="1400"/>
        </a:p>
      </dgm:t>
    </dgm:pt>
    <dgm:pt modelId="{FB9CBCF0-1956-472F-8F91-50D2A0CB5D1F}">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定期存款</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79F242EC-4BFA-4550-AAF5-659B074B404A}" type="parTrans" cxnId="{C1F68DB0-67DD-4C21-A15D-CDAFADAD1836}">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903C87E3-DC3C-4406-AA80-114CF340CAF0}" type="sibTrans" cxnId="{C1F68DB0-67DD-4C21-A15D-CDAFADAD1836}">
      <dgm:prSet/>
      <dgm:spPr/>
      <dgm:t>
        <a:bodyPr/>
        <a:lstStyle/>
        <a:p>
          <a:endParaRPr lang="zh-CN" altLang="en-US" sz="1400"/>
        </a:p>
      </dgm:t>
    </dgm:pt>
    <dgm:pt modelId="{1C585D3A-F0DB-4AF9-ADE3-699476C88484}">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支票账户存款，不计利息</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013C8177-16D4-45D4-90D5-40976E9F45F5}" type="parTrans" cxnId="{24F4083D-9346-40D2-8DDB-ABD5D76404F4}">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8B4D717B-4405-4475-B52F-EC6D467BB94F}" type="sibTrans" cxnId="{24F4083D-9346-40D2-8DDB-ABD5D76404F4}">
      <dgm:prSet/>
      <dgm:spPr/>
      <dgm:t>
        <a:bodyPr/>
        <a:lstStyle/>
        <a:p>
          <a:endParaRPr lang="zh-CN" altLang="en-US" sz="1400"/>
        </a:p>
      </dgm:t>
    </dgm:pt>
    <dgm:pt modelId="{3550A739-A7F9-4DE2-85C7-A254C343A76C}">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有固定到期日，利率较高</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3048879E-EA0D-435B-AD14-3858762EEF85}" type="parTrans" cxnId="{4E163B14-21BF-47AF-AB9C-7D08800D7067}">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A6EDDDD0-0C4B-4846-96F2-BC0D70102BC1}" type="sibTrans" cxnId="{4E163B14-21BF-47AF-AB9C-7D08800D7067}">
      <dgm:prSet/>
      <dgm:spPr/>
      <dgm:t>
        <a:bodyPr/>
        <a:lstStyle/>
        <a:p>
          <a:endParaRPr lang="zh-CN" altLang="en-US" sz="1400"/>
        </a:p>
      </dgm:t>
    </dgm:pt>
    <dgm:pt modelId="{725881BC-4BBC-4E00-9822-08084283C9FF}">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借入款</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46FC37D0-AB5D-438C-8CDA-22D244BDF152}" type="parTrans" cxnId="{BE7F12B8-0D56-49A6-AB3E-B7FF744312D8}">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586653B3-5E1E-47CD-8E19-6711B2D87B70}" type="sibTrans" cxnId="{BE7F12B8-0D56-49A6-AB3E-B7FF744312D8}">
      <dgm:prSet/>
      <dgm:spPr/>
      <dgm:t>
        <a:bodyPr/>
        <a:lstStyle/>
        <a:p>
          <a:endParaRPr lang="zh-CN" altLang="en-US" sz="1400"/>
        </a:p>
      </dgm:t>
    </dgm:pt>
    <dgm:pt modelId="{A7BD9524-6217-4F06-80C0-8F09074AF770}">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临时占用资金</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22FB89C4-1F57-43A9-9F7E-DC64FE2BF4DA}" type="parTrans" cxnId="{A02DB922-DB4F-4C94-868D-E9AA53A98030}">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6F84BCF2-FC1B-4BC2-BDA4-0C4A53F9D4EB}" type="sibTrans" cxnId="{A02DB922-DB4F-4C94-868D-E9AA53A98030}">
      <dgm:prSet/>
      <dgm:spPr/>
      <dgm:t>
        <a:bodyPr/>
        <a:lstStyle/>
        <a:p>
          <a:endParaRPr lang="zh-CN" altLang="en-US" sz="1400"/>
        </a:p>
      </dgm:t>
    </dgm:pt>
    <dgm:pt modelId="{6EB22B4E-673D-4BAF-9281-6C0D0EE24436}">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再贴现</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0D14C9AE-8D91-4F40-BD0F-F01DDAEBA539}" type="parTrans" cxnId="{F8345368-99FA-4553-8322-2E941772B311}">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8391B13E-3C31-4FE0-87D5-95C28D08D24E}" type="sibTrans" cxnId="{F8345368-99FA-4553-8322-2E941772B311}">
      <dgm:prSet/>
      <dgm:spPr/>
      <dgm:t>
        <a:bodyPr/>
        <a:lstStyle/>
        <a:p>
          <a:endParaRPr lang="zh-CN" altLang="en-US" sz="1400"/>
        </a:p>
      </dgm:t>
    </dgm:pt>
    <dgm:pt modelId="{50B51D30-530F-478C-9924-B643E21EC973}">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再贷款</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F5C7B1B7-7775-4FFD-8ED4-7DE653701D2A}" type="parTrans" cxnId="{93CB0F4C-EF29-43C7-A6CC-F8F495BBFB7F}">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0F3C4B79-8127-49B3-BDAF-9B328EA88E51}" type="sibTrans" cxnId="{93CB0F4C-EF29-43C7-A6CC-F8F495BBFB7F}">
      <dgm:prSet/>
      <dgm:spPr/>
      <dgm:t>
        <a:bodyPr/>
        <a:lstStyle/>
        <a:p>
          <a:endParaRPr lang="zh-CN" altLang="en-US" sz="1400"/>
        </a:p>
      </dgm:t>
    </dgm:pt>
    <dgm:pt modelId="{946370B2-341A-48D8-A6A8-4D71E3BF77FD}">
      <dgm:prSet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Times New Roman" pitchFamily="18" charset="0"/>
              <a:ea typeface="楷体_GB2312" pitchFamily="49" charset="-122"/>
              <a:cs typeface="Times New Roman" pitchFamily="18" charset="0"/>
            </a:rPr>
            <a:t>同业拆借</a:t>
          </a:r>
          <a:endParaRPr lang="zh-CN" altLang="en-US" sz="1800" b="1" dirty="0">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BAED0AFC-ABC6-443C-B333-14D85759B0A1}" type="parTrans" cxnId="{F14C4C1C-FFE6-41C5-AD69-3DD0794629F6}">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Times New Roman" pitchFamily="18" charset="0"/>
            <a:ea typeface="楷体_GB2312" pitchFamily="49" charset="-122"/>
            <a:cs typeface="Times New Roman" pitchFamily="18" charset="0"/>
          </a:endParaRPr>
        </a:p>
      </dgm:t>
    </dgm:pt>
    <dgm:pt modelId="{832967BB-C6BC-4ECE-BCFE-1DA59AC18D05}" type="sibTrans" cxnId="{F14C4C1C-FFE6-41C5-AD69-3DD0794629F6}">
      <dgm:prSet/>
      <dgm:spPr/>
      <dgm:t>
        <a:bodyPr/>
        <a:lstStyle/>
        <a:p>
          <a:endParaRPr lang="zh-CN" altLang="en-US" sz="1400"/>
        </a:p>
      </dgm:t>
    </dgm:pt>
    <dgm:pt modelId="{0EE9BAE3-26C8-4103-8399-6AB3AA3B6D1F}" type="pres">
      <dgm:prSet presAssocID="{9538CE86-BF93-4705-8EB2-8D75B4598D74}" presName="diagram" presStyleCnt="0">
        <dgm:presLayoutVars>
          <dgm:chPref val="1"/>
          <dgm:dir/>
          <dgm:animOne val="branch"/>
          <dgm:animLvl val="lvl"/>
          <dgm:resizeHandles val="exact"/>
        </dgm:presLayoutVars>
      </dgm:prSet>
      <dgm:spPr/>
      <dgm:t>
        <a:bodyPr/>
        <a:lstStyle/>
        <a:p>
          <a:endParaRPr lang="zh-CN" altLang="en-US"/>
        </a:p>
      </dgm:t>
    </dgm:pt>
    <dgm:pt modelId="{7795C883-F600-45F1-8D69-532C9C4B2F71}" type="pres">
      <dgm:prSet presAssocID="{CC37A60C-52AB-4C9A-8503-99ADF7133535}" presName="root1" presStyleCnt="0"/>
      <dgm:spPr/>
    </dgm:pt>
    <dgm:pt modelId="{6377B7E8-7C54-4050-BF22-6F544BC85746}" type="pres">
      <dgm:prSet presAssocID="{CC37A60C-52AB-4C9A-8503-99ADF7133535}" presName="LevelOneTextNode" presStyleLbl="node0" presStyleIdx="0" presStyleCnt="1">
        <dgm:presLayoutVars>
          <dgm:chPref val="3"/>
        </dgm:presLayoutVars>
      </dgm:prSet>
      <dgm:spPr/>
      <dgm:t>
        <a:bodyPr/>
        <a:lstStyle/>
        <a:p>
          <a:endParaRPr lang="zh-CN" altLang="en-US"/>
        </a:p>
      </dgm:t>
    </dgm:pt>
    <dgm:pt modelId="{588906DB-113B-4F0C-8412-A02AF4DFA0B9}" type="pres">
      <dgm:prSet presAssocID="{CC37A60C-52AB-4C9A-8503-99ADF7133535}" presName="level2hierChild" presStyleCnt="0"/>
      <dgm:spPr/>
    </dgm:pt>
    <dgm:pt modelId="{9FC95D8B-8ECD-44FE-BB90-93B2D1C44D25}" type="pres">
      <dgm:prSet presAssocID="{C0A05F55-694E-487D-80E5-463F241C3482}" presName="conn2-1" presStyleLbl="parChTrans1D2" presStyleIdx="0" presStyleCnt="3"/>
      <dgm:spPr/>
      <dgm:t>
        <a:bodyPr/>
        <a:lstStyle/>
        <a:p>
          <a:endParaRPr lang="zh-CN" altLang="en-US"/>
        </a:p>
      </dgm:t>
    </dgm:pt>
    <dgm:pt modelId="{9B687A7D-F48B-48A7-BD70-CA051195ACC2}" type="pres">
      <dgm:prSet presAssocID="{C0A05F55-694E-487D-80E5-463F241C3482}" presName="connTx" presStyleLbl="parChTrans1D2" presStyleIdx="0" presStyleCnt="3"/>
      <dgm:spPr/>
      <dgm:t>
        <a:bodyPr/>
        <a:lstStyle/>
        <a:p>
          <a:endParaRPr lang="zh-CN" altLang="en-US"/>
        </a:p>
      </dgm:t>
    </dgm:pt>
    <dgm:pt modelId="{63C9BDBE-14C3-4402-BB99-E595A6C38429}" type="pres">
      <dgm:prSet presAssocID="{91CD43AC-0657-4739-8819-0F44C590EED0}" presName="root2" presStyleCnt="0"/>
      <dgm:spPr/>
    </dgm:pt>
    <dgm:pt modelId="{6C2A0660-94CC-4086-A4C6-F3252A0E676C}" type="pres">
      <dgm:prSet presAssocID="{91CD43AC-0657-4739-8819-0F44C590EED0}" presName="LevelTwoTextNode" presStyleLbl="node2" presStyleIdx="0" presStyleCnt="3">
        <dgm:presLayoutVars>
          <dgm:chPref val="3"/>
        </dgm:presLayoutVars>
      </dgm:prSet>
      <dgm:spPr/>
      <dgm:t>
        <a:bodyPr/>
        <a:lstStyle/>
        <a:p>
          <a:endParaRPr lang="zh-CN" altLang="en-US"/>
        </a:p>
      </dgm:t>
    </dgm:pt>
    <dgm:pt modelId="{43409DFC-C293-4CC0-8F8D-F982DB2FA373}" type="pres">
      <dgm:prSet presAssocID="{91CD43AC-0657-4739-8819-0F44C590EED0}" presName="level3hierChild" presStyleCnt="0"/>
      <dgm:spPr/>
    </dgm:pt>
    <dgm:pt modelId="{61108B26-861D-4CF9-AF1F-347D844E92E9}" type="pres">
      <dgm:prSet presAssocID="{29F73AA1-0660-4AD0-B17E-C0DB36E77E78}" presName="conn2-1" presStyleLbl="parChTrans1D3" presStyleIdx="0" presStyleCnt="6"/>
      <dgm:spPr/>
      <dgm:t>
        <a:bodyPr/>
        <a:lstStyle/>
        <a:p>
          <a:endParaRPr lang="zh-CN" altLang="en-US"/>
        </a:p>
      </dgm:t>
    </dgm:pt>
    <dgm:pt modelId="{DF784B6B-B4E5-4D0B-B0EF-C0BE20168CC5}" type="pres">
      <dgm:prSet presAssocID="{29F73AA1-0660-4AD0-B17E-C0DB36E77E78}" presName="connTx" presStyleLbl="parChTrans1D3" presStyleIdx="0" presStyleCnt="6"/>
      <dgm:spPr/>
      <dgm:t>
        <a:bodyPr/>
        <a:lstStyle/>
        <a:p>
          <a:endParaRPr lang="zh-CN" altLang="en-US"/>
        </a:p>
      </dgm:t>
    </dgm:pt>
    <dgm:pt modelId="{D1B9E9F0-84C8-427D-B614-23E20588E0F8}" type="pres">
      <dgm:prSet presAssocID="{48BF1DCF-25D7-4EA4-B82D-F087524FA356}" presName="root2" presStyleCnt="0"/>
      <dgm:spPr/>
    </dgm:pt>
    <dgm:pt modelId="{6085C632-756E-453F-999D-9C24B37EFCEF}" type="pres">
      <dgm:prSet presAssocID="{48BF1DCF-25D7-4EA4-B82D-F087524FA356}" presName="LevelTwoTextNode" presStyleLbl="node3" presStyleIdx="0" presStyleCnt="6">
        <dgm:presLayoutVars>
          <dgm:chPref val="3"/>
        </dgm:presLayoutVars>
      </dgm:prSet>
      <dgm:spPr/>
      <dgm:t>
        <a:bodyPr/>
        <a:lstStyle/>
        <a:p>
          <a:endParaRPr lang="zh-CN" altLang="en-US"/>
        </a:p>
      </dgm:t>
    </dgm:pt>
    <dgm:pt modelId="{4B800195-F062-4BE4-BCB3-64FEEDC7E2D0}" type="pres">
      <dgm:prSet presAssocID="{48BF1DCF-25D7-4EA4-B82D-F087524FA356}" presName="level3hierChild" presStyleCnt="0"/>
      <dgm:spPr/>
    </dgm:pt>
    <dgm:pt modelId="{3D2B4A32-B1D7-4769-99F9-8E092C514F1D}" type="pres">
      <dgm:prSet presAssocID="{013C8177-16D4-45D4-90D5-40976E9F45F5}" presName="conn2-1" presStyleLbl="parChTrans1D4" presStyleIdx="0" presStyleCnt="5"/>
      <dgm:spPr/>
      <dgm:t>
        <a:bodyPr/>
        <a:lstStyle/>
        <a:p>
          <a:endParaRPr lang="zh-CN" altLang="en-US"/>
        </a:p>
      </dgm:t>
    </dgm:pt>
    <dgm:pt modelId="{9E8B9A11-FEF1-4702-A2B8-5FFEFA48E696}" type="pres">
      <dgm:prSet presAssocID="{013C8177-16D4-45D4-90D5-40976E9F45F5}" presName="connTx" presStyleLbl="parChTrans1D4" presStyleIdx="0" presStyleCnt="5"/>
      <dgm:spPr/>
      <dgm:t>
        <a:bodyPr/>
        <a:lstStyle/>
        <a:p>
          <a:endParaRPr lang="zh-CN" altLang="en-US"/>
        </a:p>
      </dgm:t>
    </dgm:pt>
    <dgm:pt modelId="{A18877E1-2021-41C6-B571-DC7E9CB36350}" type="pres">
      <dgm:prSet presAssocID="{1C585D3A-F0DB-4AF9-ADE3-699476C88484}" presName="root2" presStyleCnt="0"/>
      <dgm:spPr/>
    </dgm:pt>
    <dgm:pt modelId="{24DCCB69-694A-4948-A065-C7590A3EB61B}" type="pres">
      <dgm:prSet presAssocID="{1C585D3A-F0DB-4AF9-ADE3-699476C88484}" presName="LevelTwoTextNode" presStyleLbl="node4" presStyleIdx="0" presStyleCnt="5">
        <dgm:presLayoutVars>
          <dgm:chPref val="3"/>
        </dgm:presLayoutVars>
      </dgm:prSet>
      <dgm:spPr/>
      <dgm:t>
        <a:bodyPr/>
        <a:lstStyle/>
        <a:p>
          <a:endParaRPr lang="zh-CN" altLang="en-US"/>
        </a:p>
      </dgm:t>
    </dgm:pt>
    <dgm:pt modelId="{2AA6EAA9-12CA-4103-B778-FC2184E3448C}" type="pres">
      <dgm:prSet presAssocID="{1C585D3A-F0DB-4AF9-ADE3-699476C88484}" presName="level3hierChild" presStyleCnt="0"/>
      <dgm:spPr/>
    </dgm:pt>
    <dgm:pt modelId="{41082A8E-8265-4EC5-A6CD-9391A12FC4C8}" type="pres">
      <dgm:prSet presAssocID="{79F242EC-4BFA-4550-AAF5-659B074B404A}" presName="conn2-1" presStyleLbl="parChTrans1D3" presStyleIdx="1" presStyleCnt="6"/>
      <dgm:spPr/>
      <dgm:t>
        <a:bodyPr/>
        <a:lstStyle/>
        <a:p>
          <a:endParaRPr lang="zh-CN" altLang="en-US"/>
        </a:p>
      </dgm:t>
    </dgm:pt>
    <dgm:pt modelId="{25E32BFC-11F0-4698-AFF9-8BA406E20CB8}" type="pres">
      <dgm:prSet presAssocID="{79F242EC-4BFA-4550-AAF5-659B074B404A}" presName="connTx" presStyleLbl="parChTrans1D3" presStyleIdx="1" presStyleCnt="6"/>
      <dgm:spPr/>
      <dgm:t>
        <a:bodyPr/>
        <a:lstStyle/>
        <a:p>
          <a:endParaRPr lang="zh-CN" altLang="en-US"/>
        </a:p>
      </dgm:t>
    </dgm:pt>
    <dgm:pt modelId="{69F8B655-4C01-49A6-B190-A0E9D5315CD6}" type="pres">
      <dgm:prSet presAssocID="{FB9CBCF0-1956-472F-8F91-50D2A0CB5D1F}" presName="root2" presStyleCnt="0"/>
      <dgm:spPr/>
    </dgm:pt>
    <dgm:pt modelId="{A7E1A14F-4887-4A16-BE7A-AB6FEA4649B1}" type="pres">
      <dgm:prSet presAssocID="{FB9CBCF0-1956-472F-8F91-50D2A0CB5D1F}" presName="LevelTwoTextNode" presStyleLbl="node3" presStyleIdx="1" presStyleCnt="6">
        <dgm:presLayoutVars>
          <dgm:chPref val="3"/>
        </dgm:presLayoutVars>
      </dgm:prSet>
      <dgm:spPr/>
      <dgm:t>
        <a:bodyPr/>
        <a:lstStyle/>
        <a:p>
          <a:endParaRPr lang="zh-CN" altLang="en-US"/>
        </a:p>
      </dgm:t>
    </dgm:pt>
    <dgm:pt modelId="{23493F34-17E4-437D-BAE1-F97837267094}" type="pres">
      <dgm:prSet presAssocID="{FB9CBCF0-1956-472F-8F91-50D2A0CB5D1F}" presName="level3hierChild" presStyleCnt="0"/>
      <dgm:spPr/>
    </dgm:pt>
    <dgm:pt modelId="{BCCB337A-8777-4F5F-8548-129846BED360}" type="pres">
      <dgm:prSet presAssocID="{3048879E-EA0D-435B-AD14-3858762EEF85}" presName="conn2-1" presStyleLbl="parChTrans1D4" presStyleIdx="1" presStyleCnt="5"/>
      <dgm:spPr/>
      <dgm:t>
        <a:bodyPr/>
        <a:lstStyle/>
        <a:p>
          <a:endParaRPr lang="zh-CN" altLang="en-US"/>
        </a:p>
      </dgm:t>
    </dgm:pt>
    <dgm:pt modelId="{4450D90B-CA97-4303-AF0D-65ED8CB318A1}" type="pres">
      <dgm:prSet presAssocID="{3048879E-EA0D-435B-AD14-3858762EEF85}" presName="connTx" presStyleLbl="parChTrans1D4" presStyleIdx="1" presStyleCnt="5"/>
      <dgm:spPr/>
      <dgm:t>
        <a:bodyPr/>
        <a:lstStyle/>
        <a:p>
          <a:endParaRPr lang="zh-CN" altLang="en-US"/>
        </a:p>
      </dgm:t>
    </dgm:pt>
    <dgm:pt modelId="{19A5F8AA-2C71-4CB2-AA4D-AF3B0972F6A3}" type="pres">
      <dgm:prSet presAssocID="{3550A739-A7F9-4DE2-85C7-A254C343A76C}" presName="root2" presStyleCnt="0"/>
      <dgm:spPr/>
    </dgm:pt>
    <dgm:pt modelId="{FB1D6F3B-5A2C-4497-957D-A4012D26EEE0}" type="pres">
      <dgm:prSet presAssocID="{3550A739-A7F9-4DE2-85C7-A254C343A76C}" presName="LevelTwoTextNode" presStyleLbl="node4" presStyleIdx="1" presStyleCnt="5">
        <dgm:presLayoutVars>
          <dgm:chPref val="3"/>
        </dgm:presLayoutVars>
      </dgm:prSet>
      <dgm:spPr/>
      <dgm:t>
        <a:bodyPr/>
        <a:lstStyle/>
        <a:p>
          <a:endParaRPr lang="zh-CN" altLang="en-US"/>
        </a:p>
      </dgm:t>
    </dgm:pt>
    <dgm:pt modelId="{89255DB8-780D-4642-9B29-9B3BEE850EC4}" type="pres">
      <dgm:prSet presAssocID="{3550A739-A7F9-4DE2-85C7-A254C343A76C}" presName="level3hierChild" presStyleCnt="0"/>
      <dgm:spPr/>
    </dgm:pt>
    <dgm:pt modelId="{B72395C1-04F7-411F-B600-0B8E9C798BE1}" type="pres">
      <dgm:prSet presAssocID="{04923898-2CD2-4C99-A69A-7A040699A194}" presName="conn2-1" presStyleLbl="parChTrans1D2" presStyleIdx="1" presStyleCnt="3"/>
      <dgm:spPr/>
      <dgm:t>
        <a:bodyPr/>
        <a:lstStyle/>
        <a:p>
          <a:endParaRPr lang="zh-CN" altLang="en-US"/>
        </a:p>
      </dgm:t>
    </dgm:pt>
    <dgm:pt modelId="{78076E1F-6C56-4D36-B3D8-940D808FC0B7}" type="pres">
      <dgm:prSet presAssocID="{04923898-2CD2-4C99-A69A-7A040699A194}" presName="connTx" presStyleLbl="parChTrans1D2" presStyleIdx="1" presStyleCnt="3"/>
      <dgm:spPr/>
      <dgm:t>
        <a:bodyPr/>
        <a:lstStyle/>
        <a:p>
          <a:endParaRPr lang="zh-CN" altLang="en-US"/>
        </a:p>
      </dgm:t>
    </dgm:pt>
    <dgm:pt modelId="{3764F115-3D65-4C32-A740-D51A15D10DE8}" type="pres">
      <dgm:prSet presAssocID="{CE33655E-0D60-43A8-9EC5-E12E40BDDDCB}" presName="root2" presStyleCnt="0"/>
      <dgm:spPr/>
    </dgm:pt>
    <dgm:pt modelId="{453DBF01-AB9A-49AD-9C60-0D43182F7429}" type="pres">
      <dgm:prSet presAssocID="{CE33655E-0D60-43A8-9EC5-E12E40BDDDCB}" presName="LevelTwoTextNode" presStyleLbl="node2" presStyleIdx="1" presStyleCnt="3">
        <dgm:presLayoutVars>
          <dgm:chPref val="3"/>
        </dgm:presLayoutVars>
      </dgm:prSet>
      <dgm:spPr/>
      <dgm:t>
        <a:bodyPr/>
        <a:lstStyle/>
        <a:p>
          <a:endParaRPr lang="zh-CN" altLang="en-US"/>
        </a:p>
      </dgm:t>
    </dgm:pt>
    <dgm:pt modelId="{5048FD4D-40B1-4430-A25F-0BA035EAB0E4}" type="pres">
      <dgm:prSet presAssocID="{CE33655E-0D60-43A8-9EC5-E12E40BDDDCB}" presName="level3hierChild" presStyleCnt="0"/>
      <dgm:spPr/>
    </dgm:pt>
    <dgm:pt modelId="{44CEE683-0DFE-4309-A54E-AAA7D7B2B387}" type="pres">
      <dgm:prSet presAssocID="{556727B4-E3DD-4BDC-B238-1F0127F84E38}" presName="conn2-1" presStyleLbl="parChTrans1D3" presStyleIdx="2" presStyleCnt="6"/>
      <dgm:spPr/>
      <dgm:t>
        <a:bodyPr/>
        <a:lstStyle/>
        <a:p>
          <a:endParaRPr lang="zh-CN" altLang="en-US"/>
        </a:p>
      </dgm:t>
    </dgm:pt>
    <dgm:pt modelId="{A5739D2B-B438-4CCD-A610-BC3BEBCDC5B8}" type="pres">
      <dgm:prSet presAssocID="{556727B4-E3DD-4BDC-B238-1F0127F84E38}" presName="connTx" presStyleLbl="parChTrans1D3" presStyleIdx="2" presStyleCnt="6"/>
      <dgm:spPr/>
      <dgm:t>
        <a:bodyPr/>
        <a:lstStyle/>
        <a:p>
          <a:endParaRPr lang="zh-CN" altLang="en-US"/>
        </a:p>
      </dgm:t>
    </dgm:pt>
    <dgm:pt modelId="{4860E5F9-DF58-4EB3-95EE-D3081816F01C}" type="pres">
      <dgm:prSet presAssocID="{92936870-4D72-4AA0-8FD9-4735844B550F}" presName="root2" presStyleCnt="0"/>
      <dgm:spPr/>
    </dgm:pt>
    <dgm:pt modelId="{779B66ED-B6BD-426A-981F-7DFB03A05923}" type="pres">
      <dgm:prSet presAssocID="{92936870-4D72-4AA0-8FD9-4735844B550F}" presName="LevelTwoTextNode" presStyleLbl="node3" presStyleIdx="2" presStyleCnt="6">
        <dgm:presLayoutVars>
          <dgm:chPref val="3"/>
        </dgm:presLayoutVars>
      </dgm:prSet>
      <dgm:spPr/>
      <dgm:t>
        <a:bodyPr/>
        <a:lstStyle/>
        <a:p>
          <a:endParaRPr lang="zh-CN" altLang="en-US"/>
        </a:p>
      </dgm:t>
    </dgm:pt>
    <dgm:pt modelId="{2198D05A-3950-49F1-98BA-3885FDE6F508}" type="pres">
      <dgm:prSet presAssocID="{92936870-4D72-4AA0-8FD9-4735844B550F}" presName="level3hierChild" presStyleCnt="0"/>
      <dgm:spPr/>
    </dgm:pt>
    <dgm:pt modelId="{52A8C191-EAE2-4142-8E25-099EEF683298}" type="pres">
      <dgm:prSet presAssocID="{AC8B017F-CA99-47F4-8227-4E7F1408B66F}" presName="conn2-1" presStyleLbl="parChTrans1D3" presStyleIdx="3" presStyleCnt="6"/>
      <dgm:spPr/>
      <dgm:t>
        <a:bodyPr/>
        <a:lstStyle/>
        <a:p>
          <a:endParaRPr lang="zh-CN" altLang="en-US"/>
        </a:p>
      </dgm:t>
    </dgm:pt>
    <dgm:pt modelId="{F2B1DCF9-79AD-4A48-92FE-F7E35499B56C}" type="pres">
      <dgm:prSet presAssocID="{AC8B017F-CA99-47F4-8227-4E7F1408B66F}" presName="connTx" presStyleLbl="parChTrans1D3" presStyleIdx="3" presStyleCnt="6"/>
      <dgm:spPr/>
      <dgm:t>
        <a:bodyPr/>
        <a:lstStyle/>
        <a:p>
          <a:endParaRPr lang="zh-CN" altLang="en-US"/>
        </a:p>
      </dgm:t>
    </dgm:pt>
    <dgm:pt modelId="{75CC280C-9DCB-445D-A7D9-1C9350965878}" type="pres">
      <dgm:prSet presAssocID="{26AB14BA-C9E3-42A0-9D83-8B1A07D2704C}" presName="root2" presStyleCnt="0"/>
      <dgm:spPr/>
    </dgm:pt>
    <dgm:pt modelId="{BB4FB2A7-E7A1-464A-ACDB-71E5E171EFAC}" type="pres">
      <dgm:prSet presAssocID="{26AB14BA-C9E3-42A0-9D83-8B1A07D2704C}" presName="LevelTwoTextNode" presStyleLbl="node3" presStyleIdx="3" presStyleCnt="6">
        <dgm:presLayoutVars>
          <dgm:chPref val="3"/>
        </dgm:presLayoutVars>
      </dgm:prSet>
      <dgm:spPr/>
      <dgm:t>
        <a:bodyPr/>
        <a:lstStyle/>
        <a:p>
          <a:endParaRPr lang="zh-CN" altLang="en-US"/>
        </a:p>
      </dgm:t>
    </dgm:pt>
    <dgm:pt modelId="{F287DACB-6FE6-4F73-8D9E-ABCA57611AA0}" type="pres">
      <dgm:prSet presAssocID="{26AB14BA-C9E3-42A0-9D83-8B1A07D2704C}" presName="level3hierChild" presStyleCnt="0"/>
      <dgm:spPr/>
    </dgm:pt>
    <dgm:pt modelId="{AC743410-0824-47B6-8C93-F1CE4484C553}" type="pres">
      <dgm:prSet presAssocID="{C0BBD7CA-87B0-4644-91FD-E1FD8C7A041D}" presName="conn2-1" presStyleLbl="parChTrans1D2" presStyleIdx="2" presStyleCnt="3"/>
      <dgm:spPr/>
      <dgm:t>
        <a:bodyPr/>
        <a:lstStyle/>
        <a:p>
          <a:endParaRPr lang="zh-CN" altLang="en-US"/>
        </a:p>
      </dgm:t>
    </dgm:pt>
    <dgm:pt modelId="{79E88683-56EB-47D4-8502-28BC9650D480}" type="pres">
      <dgm:prSet presAssocID="{C0BBD7CA-87B0-4644-91FD-E1FD8C7A041D}" presName="connTx" presStyleLbl="parChTrans1D2" presStyleIdx="2" presStyleCnt="3"/>
      <dgm:spPr/>
      <dgm:t>
        <a:bodyPr/>
        <a:lstStyle/>
        <a:p>
          <a:endParaRPr lang="zh-CN" altLang="en-US"/>
        </a:p>
      </dgm:t>
    </dgm:pt>
    <dgm:pt modelId="{EA5580BE-C856-4BF2-8F78-8C35A1C27BCC}" type="pres">
      <dgm:prSet presAssocID="{BB348EA5-CCA6-4A38-85F7-59FD3C587C9B}" presName="root2" presStyleCnt="0"/>
      <dgm:spPr/>
    </dgm:pt>
    <dgm:pt modelId="{06E0B60B-1B2A-4F21-B68A-F028BE6E0341}" type="pres">
      <dgm:prSet presAssocID="{BB348EA5-CCA6-4A38-85F7-59FD3C587C9B}" presName="LevelTwoTextNode" presStyleLbl="node2" presStyleIdx="2" presStyleCnt="3">
        <dgm:presLayoutVars>
          <dgm:chPref val="3"/>
        </dgm:presLayoutVars>
      </dgm:prSet>
      <dgm:spPr/>
      <dgm:t>
        <a:bodyPr/>
        <a:lstStyle/>
        <a:p>
          <a:endParaRPr lang="zh-CN" altLang="en-US"/>
        </a:p>
      </dgm:t>
    </dgm:pt>
    <dgm:pt modelId="{98A42500-0C9A-4C2B-8C33-4DF5F92001C7}" type="pres">
      <dgm:prSet presAssocID="{BB348EA5-CCA6-4A38-85F7-59FD3C587C9B}" presName="level3hierChild" presStyleCnt="0"/>
      <dgm:spPr/>
    </dgm:pt>
    <dgm:pt modelId="{D3BA8562-742F-4935-A28B-A88D4173DEC6}" type="pres">
      <dgm:prSet presAssocID="{46FC37D0-AB5D-438C-8CDA-22D244BDF152}" presName="conn2-1" presStyleLbl="parChTrans1D3" presStyleIdx="4" presStyleCnt="6"/>
      <dgm:spPr/>
      <dgm:t>
        <a:bodyPr/>
        <a:lstStyle/>
        <a:p>
          <a:endParaRPr lang="zh-CN" altLang="en-US"/>
        </a:p>
      </dgm:t>
    </dgm:pt>
    <dgm:pt modelId="{540AF340-A6EC-4F6D-8023-14BB555DFF83}" type="pres">
      <dgm:prSet presAssocID="{46FC37D0-AB5D-438C-8CDA-22D244BDF152}" presName="connTx" presStyleLbl="parChTrans1D3" presStyleIdx="4" presStyleCnt="6"/>
      <dgm:spPr/>
      <dgm:t>
        <a:bodyPr/>
        <a:lstStyle/>
        <a:p>
          <a:endParaRPr lang="zh-CN" altLang="en-US"/>
        </a:p>
      </dgm:t>
    </dgm:pt>
    <dgm:pt modelId="{50A22FEB-9066-4704-9029-4E56A85192B3}" type="pres">
      <dgm:prSet presAssocID="{725881BC-4BBC-4E00-9822-08084283C9FF}" presName="root2" presStyleCnt="0"/>
      <dgm:spPr/>
    </dgm:pt>
    <dgm:pt modelId="{366CBAA1-18FC-4F7B-88A1-CB451E0D494F}" type="pres">
      <dgm:prSet presAssocID="{725881BC-4BBC-4E00-9822-08084283C9FF}" presName="LevelTwoTextNode" presStyleLbl="node3" presStyleIdx="4" presStyleCnt="6" custLinFactNeighborX="2886" custLinFactNeighborY="-4487">
        <dgm:presLayoutVars>
          <dgm:chPref val="3"/>
        </dgm:presLayoutVars>
      </dgm:prSet>
      <dgm:spPr/>
      <dgm:t>
        <a:bodyPr/>
        <a:lstStyle/>
        <a:p>
          <a:endParaRPr lang="zh-CN" altLang="en-US"/>
        </a:p>
      </dgm:t>
    </dgm:pt>
    <dgm:pt modelId="{A878BF69-F311-4FC8-AE2E-2C71886EAEE7}" type="pres">
      <dgm:prSet presAssocID="{725881BC-4BBC-4E00-9822-08084283C9FF}" presName="level3hierChild" presStyleCnt="0"/>
      <dgm:spPr/>
    </dgm:pt>
    <dgm:pt modelId="{2A9B0894-F892-4562-8D65-048936C3FBC2}" type="pres">
      <dgm:prSet presAssocID="{0D14C9AE-8D91-4F40-BD0F-F01DDAEBA539}" presName="conn2-1" presStyleLbl="parChTrans1D4" presStyleIdx="2" presStyleCnt="5"/>
      <dgm:spPr/>
      <dgm:t>
        <a:bodyPr/>
        <a:lstStyle/>
        <a:p>
          <a:endParaRPr lang="zh-CN" altLang="en-US"/>
        </a:p>
      </dgm:t>
    </dgm:pt>
    <dgm:pt modelId="{88DDE5C4-729F-421A-972F-76BA9C260FD4}" type="pres">
      <dgm:prSet presAssocID="{0D14C9AE-8D91-4F40-BD0F-F01DDAEBA539}" presName="connTx" presStyleLbl="parChTrans1D4" presStyleIdx="2" presStyleCnt="5"/>
      <dgm:spPr/>
      <dgm:t>
        <a:bodyPr/>
        <a:lstStyle/>
        <a:p>
          <a:endParaRPr lang="zh-CN" altLang="en-US"/>
        </a:p>
      </dgm:t>
    </dgm:pt>
    <dgm:pt modelId="{838B5F4C-C63B-4302-8536-3B0D8150139C}" type="pres">
      <dgm:prSet presAssocID="{6EB22B4E-673D-4BAF-9281-6C0D0EE24436}" presName="root2" presStyleCnt="0"/>
      <dgm:spPr/>
    </dgm:pt>
    <dgm:pt modelId="{947D6CC1-7E69-4B91-8A08-A67039C79D1B}" type="pres">
      <dgm:prSet presAssocID="{6EB22B4E-673D-4BAF-9281-6C0D0EE24436}" presName="LevelTwoTextNode" presStyleLbl="node4" presStyleIdx="2" presStyleCnt="5">
        <dgm:presLayoutVars>
          <dgm:chPref val="3"/>
        </dgm:presLayoutVars>
      </dgm:prSet>
      <dgm:spPr/>
      <dgm:t>
        <a:bodyPr/>
        <a:lstStyle/>
        <a:p>
          <a:endParaRPr lang="zh-CN" altLang="en-US"/>
        </a:p>
      </dgm:t>
    </dgm:pt>
    <dgm:pt modelId="{48F0CE6F-34DA-4C96-95CC-21A9B849BE2B}" type="pres">
      <dgm:prSet presAssocID="{6EB22B4E-673D-4BAF-9281-6C0D0EE24436}" presName="level3hierChild" presStyleCnt="0"/>
      <dgm:spPr/>
    </dgm:pt>
    <dgm:pt modelId="{00B12F13-20A4-4EC6-B08C-575D6DC451C0}" type="pres">
      <dgm:prSet presAssocID="{F5C7B1B7-7775-4FFD-8ED4-7DE653701D2A}" presName="conn2-1" presStyleLbl="parChTrans1D4" presStyleIdx="3" presStyleCnt="5"/>
      <dgm:spPr/>
      <dgm:t>
        <a:bodyPr/>
        <a:lstStyle/>
        <a:p>
          <a:endParaRPr lang="zh-CN" altLang="en-US"/>
        </a:p>
      </dgm:t>
    </dgm:pt>
    <dgm:pt modelId="{5186E6CE-22E8-40AC-9B0C-E11C828F4D99}" type="pres">
      <dgm:prSet presAssocID="{F5C7B1B7-7775-4FFD-8ED4-7DE653701D2A}" presName="connTx" presStyleLbl="parChTrans1D4" presStyleIdx="3" presStyleCnt="5"/>
      <dgm:spPr/>
      <dgm:t>
        <a:bodyPr/>
        <a:lstStyle/>
        <a:p>
          <a:endParaRPr lang="zh-CN" altLang="en-US"/>
        </a:p>
      </dgm:t>
    </dgm:pt>
    <dgm:pt modelId="{9117C25F-4AB0-447D-B74C-30C28113BDB7}" type="pres">
      <dgm:prSet presAssocID="{50B51D30-530F-478C-9924-B643E21EC973}" presName="root2" presStyleCnt="0"/>
      <dgm:spPr/>
    </dgm:pt>
    <dgm:pt modelId="{5EACB2B8-EEBB-4D67-88D4-BD5BF86D77DC}" type="pres">
      <dgm:prSet presAssocID="{50B51D30-530F-478C-9924-B643E21EC973}" presName="LevelTwoTextNode" presStyleLbl="node4" presStyleIdx="3" presStyleCnt="5" custLinFactNeighborX="-992" custLinFactNeighborY="1067">
        <dgm:presLayoutVars>
          <dgm:chPref val="3"/>
        </dgm:presLayoutVars>
      </dgm:prSet>
      <dgm:spPr/>
      <dgm:t>
        <a:bodyPr/>
        <a:lstStyle/>
        <a:p>
          <a:endParaRPr lang="zh-CN" altLang="en-US"/>
        </a:p>
      </dgm:t>
    </dgm:pt>
    <dgm:pt modelId="{79AFC55D-987E-479D-9C82-0AEA8EA385C1}" type="pres">
      <dgm:prSet presAssocID="{50B51D30-530F-478C-9924-B643E21EC973}" presName="level3hierChild" presStyleCnt="0"/>
      <dgm:spPr/>
    </dgm:pt>
    <dgm:pt modelId="{7AFB8B57-63D1-4D7B-AFB5-1E07A5935713}" type="pres">
      <dgm:prSet presAssocID="{BAED0AFC-ABC6-443C-B333-14D85759B0A1}" presName="conn2-1" presStyleLbl="parChTrans1D4" presStyleIdx="4" presStyleCnt="5"/>
      <dgm:spPr/>
      <dgm:t>
        <a:bodyPr/>
        <a:lstStyle/>
        <a:p>
          <a:endParaRPr lang="zh-CN" altLang="en-US"/>
        </a:p>
      </dgm:t>
    </dgm:pt>
    <dgm:pt modelId="{A43DE3DE-7F17-497D-A692-03DA32B2F723}" type="pres">
      <dgm:prSet presAssocID="{BAED0AFC-ABC6-443C-B333-14D85759B0A1}" presName="connTx" presStyleLbl="parChTrans1D4" presStyleIdx="4" presStyleCnt="5"/>
      <dgm:spPr/>
      <dgm:t>
        <a:bodyPr/>
        <a:lstStyle/>
        <a:p>
          <a:endParaRPr lang="zh-CN" altLang="en-US"/>
        </a:p>
      </dgm:t>
    </dgm:pt>
    <dgm:pt modelId="{E26C2826-4AF7-447A-A449-2A27B36F3323}" type="pres">
      <dgm:prSet presAssocID="{946370B2-341A-48D8-A6A8-4D71E3BF77FD}" presName="root2" presStyleCnt="0"/>
      <dgm:spPr/>
    </dgm:pt>
    <dgm:pt modelId="{E6D07E56-52AE-42DD-A145-066FF16D6320}" type="pres">
      <dgm:prSet presAssocID="{946370B2-341A-48D8-A6A8-4D71E3BF77FD}" presName="LevelTwoTextNode" presStyleLbl="node4" presStyleIdx="4" presStyleCnt="5">
        <dgm:presLayoutVars>
          <dgm:chPref val="3"/>
        </dgm:presLayoutVars>
      </dgm:prSet>
      <dgm:spPr/>
      <dgm:t>
        <a:bodyPr/>
        <a:lstStyle/>
        <a:p>
          <a:endParaRPr lang="zh-CN" altLang="en-US"/>
        </a:p>
      </dgm:t>
    </dgm:pt>
    <dgm:pt modelId="{09BB2A5D-9EAD-4EC7-A360-D4945C087EB9}" type="pres">
      <dgm:prSet presAssocID="{946370B2-341A-48D8-A6A8-4D71E3BF77FD}" presName="level3hierChild" presStyleCnt="0"/>
      <dgm:spPr/>
    </dgm:pt>
    <dgm:pt modelId="{3D2E3CBE-308F-4C7E-9B5A-210780E86D4A}" type="pres">
      <dgm:prSet presAssocID="{22FB89C4-1F57-43A9-9F7E-DC64FE2BF4DA}" presName="conn2-1" presStyleLbl="parChTrans1D3" presStyleIdx="5" presStyleCnt="6"/>
      <dgm:spPr/>
      <dgm:t>
        <a:bodyPr/>
        <a:lstStyle/>
        <a:p>
          <a:endParaRPr lang="zh-CN" altLang="en-US"/>
        </a:p>
      </dgm:t>
    </dgm:pt>
    <dgm:pt modelId="{0CDB6BCF-63BE-444C-BDFD-5F06BF08FB3A}" type="pres">
      <dgm:prSet presAssocID="{22FB89C4-1F57-43A9-9F7E-DC64FE2BF4DA}" presName="connTx" presStyleLbl="parChTrans1D3" presStyleIdx="5" presStyleCnt="6"/>
      <dgm:spPr/>
      <dgm:t>
        <a:bodyPr/>
        <a:lstStyle/>
        <a:p>
          <a:endParaRPr lang="zh-CN" altLang="en-US"/>
        </a:p>
      </dgm:t>
    </dgm:pt>
    <dgm:pt modelId="{680834D6-3ACB-4D89-80D7-2E8EE8F5B37A}" type="pres">
      <dgm:prSet presAssocID="{A7BD9524-6217-4F06-80C0-8F09074AF770}" presName="root2" presStyleCnt="0"/>
      <dgm:spPr/>
    </dgm:pt>
    <dgm:pt modelId="{480B0E5F-37B0-444F-AD42-022B724932D4}" type="pres">
      <dgm:prSet presAssocID="{A7BD9524-6217-4F06-80C0-8F09074AF770}" presName="LevelTwoTextNode" presStyleLbl="node3" presStyleIdx="5" presStyleCnt="6">
        <dgm:presLayoutVars>
          <dgm:chPref val="3"/>
        </dgm:presLayoutVars>
      </dgm:prSet>
      <dgm:spPr/>
      <dgm:t>
        <a:bodyPr/>
        <a:lstStyle/>
        <a:p>
          <a:endParaRPr lang="zh-CN" altLang="en-US"/>
        </a:p>
      </dgm:t>
    </dgm:pt>
    <dgm:pt modelId="{BF542A38-1BBE-4232-97E0-5972A53DC48E}" type="pres">
      <dgm:prSet presAssocID="{A7BD9524-6217-4F06-80C0-8F09074AF770}" presName="level3hierChild" presStyleCnt="0"/>
      <dgm:spPr/>
    </dgm:pt>
  </dgm:ptLst>
  <dgm:cxnLst>
    <dgm:cxn modelId="{B541181E-4654-4B3D-AC56-68E4432449BA}" type="presOf" srcId="{556727B4-E3DD-4BDC-B238-1F0127F84E38}" destId="{44CEE683-0DFE-4309-A54E-AAA7D7B2B387}" srcOrd="0" destOrd="0" presId="urn:microsoft.com/office/officeart/2005/8/layout/hierarchy2"/>
    <dgm:cxn modelId="{87E64311-E8BE-4375-9CA8-435F2F6B0694}" type="presOf" srcId="{92936870-4D72-4AA0-8FD9-4735844B550F}" destId="{779B66ED-B6BD-426A-981F-7DFB03A05923}" srcOrd="0" destOrd="0" presId="urn:microsoft.com/office/officeart/2005/8/layout/hierarchy2"/>
    <dgm:cxn modelId="{67BE39E5-D27D-4DD3-B8E5-9F3ED51B0962}" srcId="{91CD43AC-0657-4739-8819-0F44C590EED0}" destId="{48BF1DCF-25D7-4EA4-B82D-F087524FA356}" srcOrd="0" destOrd="0" parTransId="{29F73AA1-0660-4AD0-B17E-C0DB36E77E78}" sibTransId="{421AE2EE-B5CF-4046-9261-9456BDB7A4E0}"/>
    <dgm:cxn modelId="{04F1F300-893F-4F52-92DF-42276AD14818}" type="presOf" srcId="{48BF1DCF-25D7-4EA4-B82D-F087524FA356}" destId="{6085C632-756E-453F-999D-9C24B37EFCEF}" srcOrd="0" destOrd="0" presId="urn:microsoft.com/office/officeart/2005/8/layout/hierarchy2"/>
    <dgm:cxn modelId="{162CF538-E440-4907-BEE0-B2FECF4AED59}" type="presOf" srcId="{79F242EC-4BFA-4550-AAF5-659B074B404A}" destId="{41082A8E-8265-4EC5-A6CD-9391A12FC4C8}" srcOrd="0" destOrd="0" presId="urn:microsoft.com/office/officeart/2005/8/layout/hierarchy2"/>
    <dgm:cxn modelId="{93CB0F4C-EF29-43C7-A6CC-F8F495BBFB7F}" srcId="{725881BC-4BBC-4E00-9822-08084283C9FF}" destId="{50B51D30-530F-478C-9924-B643E21EC973}" srcOrd="1" destOrd="0" parTransId="{F5C7B1B7-7775-4FFD-8ED4-7DE653701D2A}" sibTransId="{0F3C4B79-8127-49B3-BDAF-9B328EA88E51}"/>
    <dgm:cxn modelId="{4E163B14-21BF-47AF-AB9C-7D08800D7067}" srcId="{FB9CBCF0-1956-472F-8F91-50D2A0CB5D1F}" destId="{3550A739-A7F9-4DE2-85C7-A254C343A76C}" srcOrd="0" destOrd="0" parTransId="{3048879E-EA0D-435B-AD14-3858762EEF85}" sibTransId="{A6EDDDD0-0C4B-4846-96F2-BC0D70102BC1}"/>
    <dgm:cxn modelId="{BA49B389-31C6-4078-B1CF-3207C2FDDA39}" type="presOf" srcId="{3048879E-EA0D-435B-AD14-3858762EEF85}" destId="{BCCB337A-8777-4F5F-8548-129846BED360}" srcOrd="0" destOrd="0" presId="urn:microsoft.com/office/officeart/2005/8/layout/hierarchy2"/>
    <dgm:cxn modelId="{7C63BA7A-DB65-48AE-99C7-F10C3BC17E2C}" type="presOf" srcId="{79F242EC-4BFA-4550-AAF5-659B074B404A}" destId="{25E32BFC-11F0-4698-AFF9-8BA406E20CB8}" srcOrd="1" destOrd="0" presId="urn:microsoft.com/office/officeart/2005/8/layout/hierarchy2"/>
    <dgm:cxn modelId="{EE9BDB78-6DBD-437D-97A5-E9879516D6A8}" type="presOf" srcId="{CC37A60C-52AB-4C9A-8503-99ADF7133535}" destId="{6377B7E8-7C54-4050-BF22-6F544BC85746}" srcOrd="0" destOrd="0" presId="urn:microsoft.com/office/officeart/2005/8/layout/hierarchy2"/>
    <dgm:cxn modelId="{E8F52876-945A-4AF7-8829-D62BA4B73FC6}" type="presOf" srcId="{C0BBD7CA-87B0-4644-91FD-E1FD8C7A041D}" destId="{79E88683-56EB-47D4-8502-28BC9650D480}" srcOrd="1" destOrd="0" presId="urn:microsoft.com/office/officeart/2005/8/layout/hierarchy2"/>
    <dgm:cxn modelId="{AF89C28D-1F65-43A7-9B3C-062E1A15E80D}" type="presOf" srcId="{013C8177-16D4-45D4-90D5-40976E9F45F5}" destId="{9E8B9A11-FEF1-4702-A2B8-5FFEFA48E696}" srcOrd="1" destOrd="0" presId="urn:microsoft.com/office/officeart/2005/8/layout/hierarchy2"/>
    <dgm:cxn modelId="{8F606D96-1009-4182-A254-E6308AB2BF1C}" type="presOf" srcId="{725881BC-4BBC-4E00-9822-08084283C9FF}" destId="{366CBAA1-18FC-4F7B-88A1-CB451E0D494F}" srcOrd="0" destOrd="0" presId="urn:microsoft.com/office/officeart/2005/8/layout/hierarchy2"/>
    <dgm:cxn modelId="{7048FF8A-3DFB-41FB-8589-E26643397334}" type="presOf" srcId="{3550A739-A7F9-4DE2-85C7-A254C343A76C}" destId="{FB1D6F3B-5A2C-4497-957D-A4012D26EEE0}" srcOrd="0" destOrd="0" presId="urn:microsoft.com/office/officeart/2005/8/layout/hierarchy2"/>
    <dgm:cxn modelId="{D3D12841-9200-46DF-9416-80E3CCEDAB77}" type="presOf" srcId="{29F73AA1-0660-4AD0-B17E-C0DB36E77E78}" destId="{61108B26-861D-4CF9-AF1F-347D844E92E9}" srcOrd="0" destOrd="0" presId="urn:microsoft.com/office/officeart/2005/8/layout/hierarchy2"/>
    <dgm:cxn modelId="{ABA82886-D1FD-4BB7-B4C4-BFDDE9CC4224}" type="presOf" srcId="{FB9CBCF0-1956-472F-8F91-50D2A0CB5D1F}" destId="{A7E1A14F-4887-4A16-BE7A-AB6FEA4649B1}" srcOrd="0" destOrd="0" presId="urn:microsoft.com/office/officeart/2005/8/layout/hierarchy2"/>
    <dgm:cxn modelId="{C2A87D58-760C-48D1-A78F-8F9DD1919388}" type="presOf" srcId="{22FB89C4-1F57-43A9-9F7E-DC64FE2BF4DA}" destId="{0CDB6BCF-63BE-444C-BDFD-5F06BF08FB3A}" srcOrd="1" destOrd="0" presId="urn:microsoft.com/office/officeart/2005/8/layout/hierarchy2"/>
    <dgm:cxn modelId="{41F1CD02-389C-4C22-8BCA-936043C7C520}" type="presOf" srcId="{0D14C9AE-8D91-4F40-BD0F-F01DDAEBA539}" destId="{88DDE5C4-729F-421A-972F-76BA9C260FD4}" srcOrd="1" destOrd="0" presId="urn:microsoft.com/office/officeart/2005/8/layout/hierarchy2"/>
    <dgm:cxn modelId="{A80DCCD8-85D8-48CF-9FD7-427F9E962E40}" type="presOf" srcId="{BAED0AFC-ABC6-443C-B333-14D85759B0A1}" destId="{7AFB8B57-63D1-4D7B-AFB5-1E07A5935713}" srcOrd="0" destOrd="0" presId="urn:microsoft.com/office/officeart/2005/8/layout/hierarchy2"/>
    <dgm:cxn modelId="{6951AE93-0EF0-4C6A-B165-A9AA1EE2EE76}" type="presOf" srcId="{29F73AA1-0660-4AD0-B17E-C0DB36E77E78}" destId="{DF784B6B-B4E5-4D0B-B0EF-C0BE20168CC5}" srcOrd="1" destOrd="0" presId="urn:microsoft.com/office/officeart/2005/8/layout/hierarchy2"/>
    <dgm:cxn modelId="{895B2165-8FC7-4D01-8975-2F1ACA28783A}" type="presOf" srcId="{1C585D3A-F0DB-4AF9-ADE3-699476C88484}" destId="{24DCCB69-694A-4948-A065-C7590A3EB61B}" srcOrd="0" destOrd="0" presId="urn:microsoft.com/office/officeart/2005/8/layout/hierarchy2"/>
    <dgm:cxn modelId="{CF62F423-D543-45B4-829E-B9884141E85C}" type="presOf" srcId="{013C8177-16D4-45D4-90D5-40976E9F45F5}" destId="{3D2B4A32-B1D7-4769-99F9-8E092C514F1D}" srcOrd="0" destOrd="0" presId="urn:microsoft.com/office/officeart/2005/8/layout/hierarchy2"/>
    <dgm:cxn modelId="{157C6105-6A48-415E-ABBB-CB60F50C23F2}" type="presOf" srcId="{F5C7B1B7-7775-4FFD-8ED4-7DE653701D2A}" destId="{00B12F13-20A4-4EC6-B08C-575D6DC451C0}" srcOrd="0" destOrd="0" presId="urn:microsoft.com/office/officeart/2005/8/layout/hierarchy2"/>
    <dgm:cxn modelId="{9790C964-F6A2-4254-BF09-618D7EA8D6CB}" srcId="{CC37A60C-52AB-4C9A-8503-99ADF7133535}" destId="{91CD43AC-0657-4739-8819-0F44C590EED0}" srcOrd="0" destOrd="0" parTransId="{C0A05F55-694E-487D-80E5-463F241C3482}" sibTransId="{2BBBD88D-44D2-4113-8F42-90984291220E}"/>
    <dgm:cxn modelId="{B7FEC354-3B55-4CB4-A6D9-31BEA577CA05}" type="presOf" srcId="{BB348EA5-CCA6-4A38-85F7-59FD3C587C9B}" destId="{06E0B60B-1B2A-4F21-B68A-F028BE6E0341}" srcOrd="0" destOrd="0" presId="urn:microsoft.com/office/officeart/2005/8/layout/hierarchy2"/>
    <dgm:cxn modelId="{90544351-7BFD-4090-8C0A-D82F06926E36}" type="presOf" srcId="{F5C7B1B7-7775-4FFD-8ED4-7DE653701D2A}" destId="{5186E6CE-22E8-40AC-9B0C-E11C828F4D99}" srcOrd="1" destOrd="0" presId="urn:microsoft.com/office/officeart/2005/8/layout/hierarchy2"/>
    <dgm:cxn modelId="{F14C4C1C-FFE6-41C5-AD69-3DD0794629F6}" srcId="{725881BC-4BBC-4E00-9822-08084283C9FF}" destId="{946370B2-341A-48D8-A6A8-4D71E3BF77FD}" srcOrd="2" destOrd="0" parTransId="{BAED0AFC-ABC6-443C-B333-14D85759B0A1}" sibTransId="{832967BB-C6BC-4ECE-BCFE-1DA59AC18D05}"/>
    <dgm:cxn modelId="{35B9F444-B1D6-4C63-A4B8-C92419AD7C3C}" type="presOf" srcId="{C0A05F55-694E-487D-80E5-463F241C3482}" destId="{9B687A7D-F48B-48A7-BD70-CA051195ACC2}" srcOrd="1" destOrd="0" presId="urn:microsoft.com/office/officeart/2005/8/layout/hierarchy2"/>
    <dgm:cxn modelId="{AF87EEC5-01D6-42E8-A934-25B9D8E17423}" srcId="{CC37A60C-52AB-4C9A-8503-99ADF7133535}" destId="{BB348EA5-CCA6-4A38-85F7-59FD3C587C9B}" srcOrd="2" destOrd="0" parTransId="{C0BBD7CA-87B0-4644-91FD-E1FD8C7A041D}" sibTransId="{6D5FABBB-7866-4A06-9DF0-6AD62EAA77C9}"/>
    <dgm:cxn modelId="{3C35453F-AFE9-48B1-99F9-6BC4D5A9AE25}" type="presOf" srcId="{AC8B017F-CA99-47F4-8227-4E7F1408B66F}" destId="{52A8C191-EAE2-4142-8E25-099EEF683298}" srcOrd="0" destOrd="0" presId="urn:microsoft.com/office/officeart/2005/8/layout/hierarchy2"/>
    <dgm:cxn modelId="{C08AF4A1-9601-459D-AE36-A9705EDD467D}" type="presOf" srcId="{46FC37D0-AB5D-438C-8CDA-22D244BDF152}" destId="{D3BA8562-742F-4935-A28B-A88D4173DEC6}" srcOrd="0" destOrd="0" presId="urn:microsoft.com/office/officeart/2005/8/layout/hierarchy2"/>
    <dgm:cxn modelId="{24F4083D-9346-40D2-8DDB-ABD5D76404F4}" srcId="{48BF1DCF-25D7-4EA4-B82D-F087524FA356}" destId="{1C585D3A-F0DB-4AF9-ADE3-699476C88484}" srcOrd="0" destOrd="0" parTransId="{013C8177-16D4-45D4-90D5-40976E9F45F5}" sibTransId="{8B4D717B-4405-4475-B52F-EC6D467BB94F}"/>
    <dgm:cxn modelId="{A9A7EF57-19DF-43BB-B17D-CAC5384A9525}" type="presOf" srcId="{50B51D30-530F-478C-9924-B643E21EC973}" destId="{5EACB2B8-EEBB-4D67-88D4-BD5BF86D77DC}" srcOrd="0" destOrd="0" presId="urn:microsoft.com/office/officeart/2005/8/layout/hierarchy2"/>
    <dgm:cxn modelId="{9638277E-CAC2-4B13-AF47-A3E98AB1680D}" type="presOf" srcId="{04923898-2CD2-4C99-A69A-7A040699A194}" destId="{78076E1F-6C56-4D36-B3D8-940D808FC0B7}" srcOrd="1" destOrd="0" presId="urn:microsoft.com/office/officeart/2005/8/layout/hierarchy2"/>
    <dgm:cxn modelId="{AFD9AA33-6315-464F-BEE4-044AB44A8982}" srcId="{CE33655E-0D60-43A8-9EC5-E12E40BDDDCB}" destId="{26AB14BA-C9E3-42A0-9D83-8B1A07D2704C}" srcOrd="1" destOrd="0" parTransId="{AC8B017F-CA99-47F4-8227-4E7F1408B66F}" sibTransId="{591238D8-0007-4435-A8E2-622EE8BFDA00}"/>
    <dgm:cxn modelId="{E77066AE-6AF7-45E6-8584-E8613CFFF350}" type="presOf" srcId="{A7BD9524-6217-4F06-80C0-8F09074AF770}" destId="{480B0E5F-37B0-444F-AD42-022B724932D4}" srcOrd="0" destOrd="0" presId="urn:microsoft.com/office/officeart/2005/8/layout/hierarchy2"/>
    <dgm:cxn modelId="{3CF8A449-5C63-440F-8A5D-4AED34E5D2CB}" type="presOf" srcId="{946370B2-341A-48D8-A6A8-4D71E3BF77FD}" destId="{E6D07E56-52AE-42DD-A145-066FF16D6320}" srcOrd="0" destOrd="0" presId="urn:microsoft.com/office/officeart/2005/8/layout/hierarchy2"/>
    <dgm:cxn modelId="{7F2C2B1E-2D6F-4A98-9409-614E8510F472}" srcId="{CE33655E-0D60-43A8-9EC5-E12E40BDDDCB}" destId="{92936870-4D72-4AA0-8FD9-4735844B550F}" srcOrd="0" destOrd="0" parTransId="{556727B4-E3DD-4BDC-B238-1F0127F84E38}" sibTransId="{4EE0C54D-6810-4C89-A078-74CF9AA7AF29}"/>
    <dgm:cxn modelId="{F90F90FD-CE8B-41DE-A23E-26F45641A07D}" type="presOf" srcId="{C0A05F55-694E-487D-80E5-463F241C3482}" destId="{9FC95D8B-8ECD-44FE-BB90-93B2D1C44D25}" srcOrd="0" destOrd="0" presId="urn:microsoft.com/office/officeart/2005/8/layout/hierarchy2"/>
    <dgm:cxn modelId="{E11067A0-6C4D-4A51-922E-955518C5B7D6}" type="presOf" srcId="{22FB89C4-1F57-43A9-9F7E-DC64FE2BF4DA}" destId="{3D2E3CBE-308F-4C7E-9B5A-210780E86D4A}" srcOrd="0" destOrd="0" presId="urn:microsoft.com/office/officeart/2005/8/layout/hierarchy2"/>
    <dgm:cxn modelId="{17F2FBE2-E19E-48C4-876C-6D8F1ED7F033}" type="presOf" srcId="{556727B4-E3DD-4BDC-B238-1F0127F84E38}" destId="{A5739D2B-B438-4CCD-A610-BC3BEBCDC5B8}" srcOrd="1" destOrd="0" presId="urn:microsoft.com/office/officeart/2005/8/layout/hierarchy2"/>
    <dgm:cxn modelId="{4D24590F-EB3C-43E8-9F7F-D6215A880FA8}" type="presOf" srcId="{6EB22B4E-673D-4BAF-9281-6C0D0EE24436}" destId="{947D6CC1-7E69-4B91-8A08-A67039C79D1B}" srcOrd="0" destOrd="0" presId="urn:microsoft.com/office/officeart/2005/8/layout/hierarchy2"/>
    <dgm:cxn modelId="{DC3595EA-5841-4879-A7CC-440B45D74BCB}" type="presOf" srcId="{9538CE86-BF93-4705-8EB2-8D75B4598D74}" destId="{0EE9BAE3-26C8-4103-8399-6AB3AA3B6D1F}" srcOrd="0" destOrd="0" presId="urn:microsoft.com/office/officeart/2005/8/layout/hierarchy2"/>
    <dgm:cxn modelId="{2DCCB542-6D81-4427-BF19-31E8C0994464}" type="presOf" srcId="{3048879E-EA0D-435B-AD14-3858762EEF85}" destId="{4450D90B-CA97-4303-AF0D-65ED8CB318A1}" srcOrd="1" destOrd="0" presId="urn:microsoft.com/office/officeart/2005/8/layout/hierarchy2"/>
    <dgm:cxn modelId="{F8345368-99FA-4553-8322-2E941772B311}" srcId="{725881BC-4BBC-4E00-9822-08084283C9FF}" destId="{6EB22B4E-673D-4BAF-9281-6C0D0EE24436}" srcOrd="0" destOrd="0" parTransId="{0D14C9AE-8D91-4F40-BD0F-F01DDAEBA539}" sibTransId="{8391B13E-3C31-4FE0-87D5-95C28D08D24E}"/>
    <dgm:cxn modelId="{9FB3945F-4BF6-42D1-9266-602F052ECB4E}" srcId="{9538CE86-BF93-4705-8EB2-8D75B4598D74}" destId="{CC37A60C-52AB-4C9A-8503-99ADF7133535}" srcOrd="0" destOrd="0" parTransId="{1C11462A-B488-49C4-9B20-35835CC9C053}" sibTransId="{29D7CE16-7D3E-456C-930D-5ED7AAEAAA23}"/>
    <dgm:cxn modelId="{88620955-061A-4E7B-8E66-42823C0ECF4A}" type="presOf" srcId="{26AB14BA-C9E3-42A0-9D83-8B1A07D2704C}" destId="{BB4FB2A7-E7A1-464A-ACDB-71E5E171EFAC}" srcOrd="0" destOrd="0" presId="urn:microsoft.com/office/officeart/2005/8/layout/hierarchy2"/>
    <dgm:cxn modelId="{A02DB922-DB4F-4C94-868D-E9AA53A98030}" srcId="{BB348EA5-CCA6-4A38-85F7-59FD3C587C9B}" destId="{A7BD9524-6217-4F06-80C0-8F09074AF770}" srcOrd="1" destOrd="0" parTransId="{22FB89C4-1F57-43A9-9F7E-DC64FE2BF4DA}" sibTransId="{6F84BCF2-FC1B-4BC2-BDA4-0C4A53F9D4EB}"/>
    <dgm:cxn modelId="{8D4C2158-2645-4126-9AA2-E53EE44B6748}" type="presOf" srcId="{C0BBD7CA-87B0-4644-91FD-E1FD8C7A041D}" destId="{AC743410-0824-47B6-8C93-F1CE4484C553}" srcOrd="0" destOrd="0" presId="urn:microsoft.com/office/officeart/2005/8/layout/hierarchy2"/>
    <dgm:cxn modelId="{71A93F91-A242-4299-AF17-23F16D82CF24}" type="presOf" srcId="{AC8B017F-CA99-47F4-8227-4E7F1408B66F}" destId="{F2B1DCF9-79AD-4A48-92FE-F7E35499B56C}" srcOrd="1" destOrd="0" presId="urn:microsoft.com/office/officeart/2005/8/layout/hierarchy2"/>
    <dgm:cxn modelId="{86186C28-D351-4341-BCFB-01C583009F62}" srcId="{CC37A60C-52AB-4C9A-8503-99ADF7133535}" destId="{CE33655E-0D60-43A8-9EC5-E12E40BDDDCB}" srcOrd="1" destOrd="0" parTransId="{04923898-2CD2-4C99-A69A-7A040699A194}" sibTransId="{B26D862A-5DAD-4975-A220-582B39135D59}"/>
    <dgm:cxn modelId="{BE7F12B8-0D56-49A6-AB3E-B7FF744312D8}" srcId="{BB348EA5-CCA6-4A38-85F7-59FD3C587C9B}" destId="{725881BC-4BBC-4E00-9822-08084283C9FF}" srcOrd="0" destOrd="0" parTransId="{46FC37D0-AB5D-438C-8CDA-22D244BDF152}" sibTransId="{586653B3-5E1E-47CD-8E19-6711B2D87B70}"/>
    <dgm:cxn modelId="{EF32E9CB-1375-45D0-B618-52565B9B4DEF}" type="presOf" srcId="{0D14C9AE-8D91-4F40-BD0F-F01DDAEBA539}" destId="{2A9B0894-F892-4562-8D65-048936C3FBC2}" srcOrd="0" destOrd="0" presId="urn:microsoft.com/office/officeart/2005/8/layout/hierarchy2"/>
    <dgm:cxn modelId="{1427F61E-23F3-4536-8C02-25351EA0AFB4}" type="presOf" srcId="{46FC37D0-AB5D-438C-8CDA-22D244BDF152}" destId="{540AF340-A6EC-4F6D-8023-14BB555DFF83}" srcOrd="1" destOrd="0" presId="urn:microsoft.com/office/officeart/2005/8/layout/hierarchy2"/>
    <dgm:cxn modelId="{15F405E3-F14F-4414-B896-7C987F0F4A31}" type="presOf" srcId="{91CD43AC-0657-4739-8819-0F44C590EED0}" destId="{6C2A0660-94CC-4086-A4C6-F3252A0E676C}" srcOrd="0" destOrd="0" presId="urn:microsoft.com/office/officeart/2005/8/layout/hierarchy2"/>
    <dgm:cxn modelId="{3D5520D3-4E35-4753-9951-479400128634}" type="presOf" srcId="{BAED0AFC-ABC6-443C-B333-14D85759B0A1}" destId="{A43DE3DE-7F17-497D-A692-03DA32B2F723}" srcOrd="1" destOrd="0" presId="urn:microsoft.com/office/officeart/2005/8/layout/hierarchy2"/>
    <dgm:cxn modelId="{C1F68DB0-67DD-4C21-A15D-CDAFADAD1836}" srcId="{91CD43AC-0657-4739-8819-0F44C590EED0}" destId="{FB9CBCF0-1956-472F-8F91-50D2A0CB5D1F}" srcOrd="1" destOrd="0" parTransId="{79F242EC-4BFA-4550-AAF5-659B074B404A}" sibTransId="{903C87E3-DC3C-4406-AA80-114CF340CAF0}"/>
    <dgm:cxn modelId="{88E3E803-A037-4A53-98ED-34D6055BE5F4}" type="presOf" srcId="{04923898-2CD2-4C99-A69A-7A040699A194}" destId="{B72395C1-04F7-411F-B600-0B8E9C798BE1}" srcOrd="0" destOrd="0" presId="urn:microsoft.com/office/officeart/2005/8/layout/hierarchy2"/>
    <dgm:cxn modelId="{0D1272BB-C847-4C45-AD24-266899D167C5}" type="presOf" srcId="{CE33655E-0D60-43A8-9EC5-E12E40BDDDCB}" destId="{453DBF01-AB9A-49AD-9C60-0D43182F7429}" srcOrd="0" destOrd="0" presId="urn:microsoft.com/office/officeart/2005/8/layout/hierarchy2"/>
    <dgm:cxn modelId="{EE952E57-A219-43A0-BFA3-C56A44D3762A}" type="presParOf" srcId="{0EE9BAE3-26C8-4103-8399-6AB3AA3B6D1F}" destId="{7795C883-F600-45F1-8D69-532C9C4B2F71}" srcOrd="0" destOrd="0" presId="urn:microsoft.com/office/officeart/2005/8/layout/hierarchy2"/>
    <dgm:cxn modelId="{CBC1DDC7-B760-4A37-A441-870424CDBFD6}" type="presParOf" srcId="{7795C883-F600-45F1-8D69-532C9C4B2F71}" destId="{6377B7E8-7C54-4050-BF22-6F544BC85746}" srcOrd="0" destOrd="0" presId="urn:microsoft.com/office/officeart/2005/8/layout/hierarchy2"/>
    <dgm:cxn modelId="{FA971D70-5D29-4AC4-8E10-DFB77543F1B1}" type="presParOf" srcId="{7795C883-F600-45F1-8D69-532C9C4B2F71}" destId="{588906DB-113B-4F0C-8412-A02AF4DFA0B9}" srcOrd="1" destOrd="0" presId="urn:microsoft.com/office/officeart/2005/8/layout/hierarchy2"/>
    <dgm:cxn modelId="{C47AEE65-611D-4608-B0B4-3E9143918A69}" type="presParOf" srcId="{588906DB-113B-4F0C-8412-A02AF4DFA0B9}" destId="{9FC95D8B-8ECD-44FE-BB90-93B2D1C44D25}" srcOrd="0" destOrd="0" presId="urn:microsoft.com/office/officeart/2005/8/layout/hierarchy2"/>
    <dgm:cxn modelId="{66F2758D-490B-4638-85F6-1C7D6EFC8658}" type="presParOf" srcId="{9FC95D8B-8ECD-44FE-BB90-93B2D1C44D25}" destId="{9B687A7D-F48B-48A7-BD70-CA051195ACC2}" srcOrd="0" destOrd="0" presId="urn:microsoft.com/office/officeart/2005/8/layout/hierarchy2"/>
    <dgm:cxn modelId="{4841FF21-3290-4E67-A0FB-B3F83A845D91}" type="presParOf" srcId="{588906DB-113B-4F0C-8412-A02AF4DFA0B9}" destId="{63C9BDBE-14C3-4402-BB99-E595A6C38429}" srcOrd="1" destOrd="0" presId="urn:microsoft.com/office/officeart/2005/8/layout/hierarchy2"/>
    <dgm:cxn modelId="{6D1B3E36-9C47-4577-A6BD-58EF592FBB6B}" type="presParOf" srcId="{63C9BDBE-14C3-4402-BB99-E595A6C38429}" destId="{6C2A0660-94CC-4086-A4C6-F3252A0E676C}" srcOrd="0" destOrd="0" presId="urn:microsoft.com/office/officeart/2005/8/layout/hierarchy2"/>
    <dgm:cxn modelId="{A21EB324-BC6E-4983-B2AE-8A6C01C48795}" type="presParOf" srcId="{63C9BDBE-14C3-4402-BB99-E595A6C38429}" destId="{43409DFC-C293-4CC0-8F8D-F982DB2FA373}" srcOrd="1" destOrd="0" presId="urn:microsoft.com/office/officeart/2005/8/layout/hierarchy2"/>
    <dgm:cxn modelId="{C56068FD-E413-45D5-90FA-23E43FD29CC7}" type="presParOf" srcId="{43409DFC-C293-4CC0-8F8D-F982DB2FA373}" destId="{61108B26-861D-4CF9-AF1F-347D844E92E9}" srcOrd="0" destOrd="0" presId="urn:microsoft.com/office/officeart/2005/8/layout/hierarchy2"/>
    <dgm:cxn modelId="{4CC882ED-604C-4514-B1C7-A0D1CFFBECA2}" type="presParOf" srcId="{61108B26-861D-4CF9-AF1F-347D844E92E9}" destId="{DF784B6B-B4E5-4D0B-B0EF-C0BE20168CC5}" srcOrd="0" destOrd="0" presId="urn:microsoft.com/office/officeart/2005/8/layout/hierarchy2"/>
    <dgm:cxn modelId="{125B827B-C18A-44EE-8482-CB38EC5ACD4D}" type="presParOf" srcId="{43409DFC-C293-4CC0-8F8D-F982DB2FA373}" destId="{D1B9E9F0-84C8-427D-B614-23E20588E0F8}" srcOrd="1" destOrd="0" presId="urn:microsoft.com/office/officeart/2005/8/layout/hierarchy2"/>
    <dgm:cxn modelId="{F125FEB5-0C0D-4F3E-A53D-9036524613BE}" type="presParOf" srcId="{D1B9E9F0-84C8-427D-B614-23E20588E0F8}" destId="{6085C632-756E-453F-999D-9C24B37EFCEF}" srcOrd="0" destOrd="0" presId="urn:microsoft.com/office/officeart/2005/8/layout/hierarchy2"/>
    <dgm:cxn modelId="{5FC84CF2-C002-425B-B74F-20A36584D640}" type="presParOf" srcId="{D1B9E9F0-84C8-427D-B614-23E20588E0F8}" destId="{4B800195-F062-4BE4-BCB3-64FEEDC7E2D0}" srcOrd="1" destOrd="0" presId="urn:microsoft.com/office/officeart/2005/8/layout/hierarchy2"/>
    <dgm:cxn modelId="{D5CC6AFA-79E0-4BCB-97B0-F7C4A0C960CC}" type="presParOf" srcId="{4B800195-F062-4BE4-BCB3-64FEEDC7E2D0}" destId="{3D2B4A32-B1D7-4769-99F9-8E092C514F1D}" srcOrd="0" destOrd="0" presId="urn:microsoft.com/office/officeart/2005/8/layout/hierarchy2"/>
    <dgm:cxn modelId="{8C38D571-AF1D-4C9C-9968-45640FA07E55}" type="presParOf" srcId="{3D2B4A32-B1D7-4769-99F9-8E092C514F1D}" destId="{9E8B9A11-FEF1-4702-A2B8-5FFEFA48E696}" srcOrd="0" destOrd="0" presId="urn:microsoft.com/office/officeart/2005/8/layout/hierarchy2"/>
    <dgm:cxn modelId="{C9926CE8-9BE9-4051-9E4D-45486C03CDFC}" type="presParOf" srcId="{4B800195-F062-4BE4-BCB3-64FEEDC7E2D0}" destId="{A18877E1-2021-41C6-B571-DC7E9CB36350}" srcOrd="1" destOrd="0" presId="urn:microsoft.com/office/officeart/2005/8/layout/hierarchy2"/>
    <dgm:cxn modelId="{81241C4B-7DF5-409C-91BB-5957C24712B8}" type="presParOf" srcId="{A18877E1-2021-41C6-B571-DC7E9CB36350}" destId="{24DCCB69-694A-4948-A065-C7590A3EB61B}" srcOrd="0" destOrd="0" presId="urn:microsoft.com/office/officeart/2005/8/layout/hierarchy2"/>
    <dgm:cxn modelId="{2D4B8C7F-421B-4F25-BD5E-FC27F0E4A98C}" type="presParOf" srcId="{A18877E1-2021-41C6-B571-DC7E9CB36350}" destId="{2AA6EAA9-12CA-4103-B778-FC2184E3448C}" srcOrd="1" destOrd="0" presId="urn:microsoft.com/office/officeart/2005/8/layout/hierarchy2"/>
    <dgm:cxn modelId="{A842005F-D663-40ED-9CA6-832B33224038}" type="presParOf" srcId="{43409DFC-C293-4CC0-8F8D-F982DB2FA373}" destId="{41082A8E-8265-4EC5-A6CD-9391A12FC4C8}" srcOrd="2" destOrd="0" presId="urn:microsoft.com/office/officeart/2005/8/layout/hierarchy2"/>
    <dgm:cxn modelId="{037EFFAB-AA1B-473B-B144-D9F24D3B4851}" type="presParOf" srcId="{41082A8E-8265-4EC5-A6CD-9391A12FC4C8}" destId="{25E32BFC-11F0-4698-AFF9-8BA406E20CB8}" srcOrd="0" destOrd="0" presId="urn:microsoft.com/office/officeart/2005/8/layout/hierarchy2"/>
    <dgm:cxn modelId="{754A9558-C2BC-44D0-A1B2-7B8439FDFD3B}" type="presParOf" srcId="{43409DFC-C293-4CC0-8F8D-F982DB2FA373}" destId="{69F8B655-4C01-49A6-B190-A0E9D5315CD6}" srcOrd="3" destOrd="0" presId="urn:microsoft.com/office/officeart/2005/8/layout/hierarchy2"/>
    <dgm:cxn modelId="{9A83BD2C-0734-441F-8B59-867396655CC0}" type="presParOf" srcId="{69F8B655-4C01-49A6-B190-A0E9D5315CD6}" destId="{A7E1A14F-4887-4A16-BE7A-AB6FEA4649B1}" srcOrd="0" destOrd="0" presId="urn:microsoft.com/office/officeart/2005/8/layout/hierarchy2"/>
    <dgm:cxn modelId="{462B90CE-E0F9-47C7-B711-706FEA31205F}" type="presParOf" srcId="{69F8B655-4C01-49A6-B190-A0E9D5315CD6}" destId="{23493F34-17E4-437D-BAE1-F97837267094}" srcOrd="1" destOrd="0" presId="urn:microsoft.com/office/officeart/2005/8/layout/hierarchy2"/>
    <dgm:cxn modelId="{3E4C046B-40F6-4171-82B9-CA6B8861395F}" type="presParOf" srcId="{23493F34-17E4-437D-BAE1-F97837267094}" destId="{BCCB337A-8777-4F5F-8548-129846BED360}" srcOrd="0" destOrd="0" presId="urn:microsoft.com/office/officeart/2005/8/layout/hierarchy2"/>
    <dgm:cxn modelId="{D9937400-52AB-454B-8091-A0C046C0C95F}" type="presParOf" srcId="{BCCB337A-8777-4F5F-8548-129846BED360}" destId="{4450D90B-CA97-4303-AF0D-65ED8CB318A1}" srcOrd="0" destOrd="0" presId="urn:microsoft.com/office/officeart/2005/8/layout/hierarchy2"/>
    <dgm:cxn modelId="{32DAFF3C-D508-46EF-860A-0909E305662B}" type="presParOf" srcId="{23493F34-17E4-437D-BAE1-F97837267094}" destId="{19A5F8AA-2C71-4CB2-AA4D-AF3B0972F6A3}" srcOrd="1" destOrd="0" presId="urn:microsoft.com/office/officeart/2005/8/layout/hierarchy2"/>
    <dgm:cxn modelId="{48E23B49-66E6-4D21-8A4A-BB0B0DD711A3}" type="presParOf" srcId="{19A5F8AA-2C71-4CB2-AA4D-AF3B0972F6A3}" destId="{FB1D6F3B-5A2C-4497-957D-A4012D26EEE0}" srcOrd="0" destOrd="0" presId="urn:microsoft.com/office/officeart/2005/8/layout/hierarchy2"/>
    <dgm:cxn modelId="{2262C1A6-CB06-4D1E-8B23-A2E318A5DD06}" type="presParOf" srcId="{19A5F8AA-2C71-4CB2-AA4D-AF3B0972F6A3}" destId="{89255DB8-780D-4642-9B29-9B3BEE850EC4}" srcOrd="1" destOrd="0" presId="urn:microsoft.com/office/officeart/2005/8/layout/hierarchy2"/>
    <dgm:cxn modelId="{1D1657DC-5116-4789-933B-4C630D754B74}" type="presParOf" srcId="{588906DB-113B-4F0C-8412-A02AF4DFA0B9}" destId="{B72395C1-04F7-411F-B600-0B8E9C798BE1}" srcOrd="2" destOrd="0" presId="urn:microsoft.com/office/officeart/2005/8/layout/hierarchy2"/>
    <dgm:cxn modelId="{388CC22A-3505-453B-844D-AE5833463069}" type="presParOf" srcId="{B72395C1-04F7-411F-B600-0B8E9C798BE1}" destId="{78076E1F-6C56-4D36-B3D8-940D808FC0B7}" srcOrd="0" destOrd="0" presId="urn:microsoft.com/office/officeart/2005/8/layout/hierarchy2"/>
    <dgm:cxn modelId="{75E2F61A-4DA8-458B-BB7F-5B2BA5333B34}" type="presParOf" srcId="{588906DB-113B-4F0C-8412-A02AF4DFA0B9}" destId="{3764F115-3D65-4C32-A740-D51A15D10DE8}" srcOrd="3" destOrd="0" presId="urn:microsoft.com/office/officeart/2005/8/layout/hierarchy2"/>
    <dgm:cxn modelId="{27C43B27-04E8-4601-8D3D-0F14CF4EF558}" type="presParOf" srcId="{3764F115-3D65-4C32-A740-D51A15D10DE8}" destId="{453DBF01-AB9A-49AD-9C60-0D43182F7429}" srcOrd="0" destOrd="0" presId="urn:microsoft.com/office/officeart/2005/8/layout/hierarchy2"/>
    <dgm:cxn modelId="{CBB21694-944C-44C3-AC37-0DDDB788259A}" type="presParOf" srcId="{3764F115-3D65-4C32-A740-D51A15D10DE8}" destId="{5048FD4D-40B1-4430-A25F-0BA035EAB0E4}" srcOrd="1" destOrd="0" presId="urn:microsoft.com/office/officeart/2005/8/layout/hierarchy2"/>
    <dgm:cxn modelId="{3E0239D0-A071-436B-8650-7FEAE64BC9FF}" type="presParOf" srcId="{5048FD4D-40B1-4430-A25F-0BA035EAB0E4}" destId="{44CEE683-0DFE-4309-A54E-AAA7D7B2B387}" srcOrd="0" destOrd="0" presId="urn:microsoft.com/office/officeart/2005/8/layout/hierarchy2"/>
    <dgm:cxn modelId="{8F9AB19A-BC89-448B-98A4-DC1D5616CB84}" type="presParOf" srcId="{44CEE683-0DFE-4309-A54E-AAA7D7B2B387}" destId="{A5739D2B-B438-4CCD-A610-BC3BEBCDC5B8}" srcOrd="0" destOrd="0" presId="urn:microsoft.com/office/officeart/2005/8/layout/hierarchy2"/>
    <dgm:cxn modelId="{FCAEFAE6-16D0-4698-A1B9-EEAA42583509}" type="presParOf" srcId="{5048FD4D-40B1-4430-A25F-0BA035EAB0E4}" destId="{4860E5F9-DF58-4EB3-95EE-D3081816F01C}" srcOrd="1" destOrd="0" presId="urn:microsoft.com/office/officeart/2005/8/layout/hierarchy2"/>
    <dgm:cxn modelId="{703C8587-0597-48CA-A0A3-C95795090DB4}" type="presParOf" srcId="{4860E5F9-DF58-4EB3-95EE-D3081816F01C}" destId="{779B66ED-B6BD-426A-981F-7DFB03A05923}" srcOrd="0" destOrd="0" presId="urn:microsoft.com/office/officeart/2005/8/layout/hierarchy2"/>
    <dgm:cxn modelId="{DDC89BD4-778F-444D-B964-568B77E30704}" type="presParOf" srcId="{4860E5F9-DF58-4EB3-95EE-D3081816F01C}" destId="{2198D05A-3950-49F1-98BA-3885FDE6F508}" srcOrd="1" destOrd="0" presId="urn:microsoft.com/office/officeart/2005/8/layout/hierarchy2"/>
    <dgm:cxn modelId="{B1678C59-95B4-4B56-8CAD-E1C2A73732CA}" type="presParOf" srcId="{5048FD4D-40B1-4430-A25F-0BA035EAB0E4}" destId="{52A8C191-EAE2-4142-8E25-099EEF683298}" srcOrd="2" destOrd="0" presId="urn:microsoft.com/office/officeart/2005/8/layout/hierarchy2"/>
    <dgm:cxn modelId="{4CA35F66-C3A8-46F6-95D2-B11971ACA1E0}" type="presParOf" srcId="{52A8C191-EAE2-4142-8E25-099EEF683298}" destId="{F2B1DCF9-79AD-4A48-92FE-F7E35499B56C}" srcOrd="0" destOrd="0" presId="urn:microsoft.com/office/officeart/2005/8/layout/hierarchy2"/>
    <dgm:cxn modelId="{1BF206EB-F6D1-4B94-B482-0BBA3B9E1602}" type="presParOf" srcId="{5048FD4D-40B1-4430-A25F-0BA035EAB0E4}" destId="{75CC280C-9DCB-445D-A7D9-1C9350965878}" srcOrd="3" destOrd="0" presId="urn:microsoft.com/office/officeart/2005/8/layout/hierarchy2"/>
    <dgm:cxn modelId="{DB64AFA3-7B39-4A55-A537-35DF4A65ECBD}" type="presParOf" srcId="{75CC280C-9DCB-445D-A7D9-1C9350965878}" destId="{BB4FB2A7-E7A1-464A-ACDB-71E5E171EFAC}" srcOrd="0" destOrd="0" presId="urn:microsoft.com/office/officeart/2005/8/layout/hierarchy2"/>
    <dgm:cxn modelId="{6C1E6783-4AB0-4F96-8EAE-7963EFCB0189}" type="presParOf" srcId="{75CC280C-9DCB-445D-A7D9-1C9350965878}" destId="{F287DACB-6FE6-4F73-8D9E-ABCA57611AA0}" srcOrd="1" destOrd="0" presId="urn:microsoft.com/office/officeart/2005/8/layout/hierarchy2"/>
    <dgm:cxn modelId="{C6C0A577-7E1A-4A4E-86C2-2E4C649A1C08}" type="presParOf" srcId="{588906DB-113B-4F0C-8412-A02AF4DFA0B9}" destId="{AC743410-0824-47B6-8C93-F1CE4484C553}" srcOrd="4" destOrd="0" presId="urn:microsoft.com/office/officeart/2005/8/layout/hierarchy2"/>
    <dgm:cxn modelId="{4F3F4BCA-C379-48F0-983B-02EE541B0D54}" type="presParOf" srcId="{AC743410-0824-47B6-8C93-F1CE4484C553}" destId="{79E88683-56EB-47D4-8502-28BC9650D480}" srcOrd="0" destOrd="0" presId="urn:microsoft.com/office/officeart/2005/8/layout/hierarchy2"/>
    <dgm:cxn modelId="{3F339761-F56E-4778-A909-5150421296B2}" type="presParOf" srcId="{588906DB-113B-4F0C-8412-A02AF4DFA0B9}" destId="{EA5580BE-C856-4BF2-8F78-8C35A1C27BCC}" srcOrd="5" destOrd="0" presId="urn:microsoft.com/office/officeart/2005/8/layout/hierarchy2"/>
    <dgm:cxn modelId="{6041371F-294D-43C4-BA11-BBCDED2FA871}" type="presParOf" srcId="{EA5580BE-C856-4BF2-8F78-8C35A1C27BCC}" destId="{06E0B60B-1B2A-4F21-B68A-F028BE6E0341}" srcOrd="0" destOrd="0" presId="urn:microsoft.com/office/officeart/2005/8/layout/hierarchy2"/>
    <dgm:cxn modelId="{59328293-E1CD-4D11-A98E-B1A41A43FDC5}" type="presParOf" srcId="{EA5580BE-C856-4BF2-8F78-8C35A1C27BCC}" destId="{98A42500-0C9A-4C2B-8C33-4DF5F92001C7}" srcOrd="1" destOrd="0" presId="urn:microsoft.com/office/officeart/2005/8/layout/hierarchy2"/>
    <dgm:cxn modelId="{0464DC31-048F-41CD-B4F6-6C672F98DD6B}" type="presParOf" srcId="{98A42500-0C9A-4C2B-8C33-4DF5F92001C7}" destId="{D3BA8562-742F-4935-A28B-A88D4173DEC6}" srcOrd="0" destOrd="0" presId="urn:microsoft.com/office/officeart/2005/8/layout/hierarchy2"/>
    <dgm:cxn modelId="{19635BB2-30FC-4034-9F9A-3B4E3CCB995E}" type="presParOf" srcId="{D3BA8562-742F-4935-A28B-A88D4173DEC6}" destId="{540AF340-A6EC-4F6D-8023-14BB555DFF83}" srcOrd="0" destOrd="0" presId="urn:microsoft.com/office/officeart/2005/8/layout/hierarchy2"/>
    <dgm:cxn modelId="{1A1573B9-FB25-4230-99F5-1109724E21DE}" type="presParOf" srcId="{98A42500-0C9A-4C2B-8C33-4DF5F92001C7}" destId="{50A22FEB-9066-4704-9029-4E56A85192B3}" srcOrd="1" destOrd="0" presId="urn:microsoft.com/office/officeart/2005/8/layout/hierarchy2"/>
    <dgm:cxn modelId="{A3AD5CFA-0D80-4A3C-91F6-C1AFA9F20B9E}" type="presParOf" srcId="{50A22FEB-9066-4704-9029-4E56A85192B3}" destId="{366CBAA1-18FC-4F7B-88A1-CB451E0D494F}" srcOrd="0" destOrd="0" presId="urn:microsoft.com/office/officeart/2005/8/layout/hierarchy2"/>
    <dgm:cxn modelId="{9A99704F-1296-49DA-B428-CDC89C36957B}" type="presParOf" srcId="{50A22FEB-9066-4704-9029-4E56A85192B3}" destId="{A878BF69-F311-4FC8-AE2E-2C71886EAEE7}" srcOrd="1" destOrd="0" presId="urn:microsoft.com/office/officeart/2005/8/layout/hierarchy2"/>
    <dgm:cxn modelId="{FDA217E9-BA48-4986-B716-5E238BF6B984}" type="presParOf" srcId="{A878BF69-F311-4FC8-AE2E-2C71886EAEE7}" destId="{2A9B0894-F892-4562-8D65-048936C3FBC2}" srcOrd="0" destOrd="0" presId="urn:microsoft.com/office/officeart/2005/8/layout/hierarchy2"/>
    <dgm:cxn modelId="{C42DAE23-16B4-47C0-A5AB-92566661F839}" type="presParOf" srcId="{2A9B0894-F892-4562-8D65-048936C3FBC2}" destId="{88DDE5C4-729F-421A-972F-76BA9C260FD4}" srcOrd="0" destOrd="0" presId="urn:microsoft.com/office/officeart/2005/8/layout/hierarchy2"/>
    <dgm:cxn modelId="{06E8F4A7-0F03-4A5A-869A-4B0CECF518EA}" type="presParOf" srcId="{A878BF69-F311-4FC8-AE2E-2C71886EAEE7}" destId="{838B5F4C-C63B-4302-8536-3B0D8150139C}" srcOrd="1" destOrd="0" presId="urn:microsoft.com/office/officeart/2005/8/layout/hierarchy2"/>
    <dgm:cxn modelId="{F85AC2FF-7BDB-422F-B937-F0AFF22FD7AA}" type="presParOf" srcId="{838B5F4C-C63B-4302-8536-3B0D8150139C}" destId="{947D6CC1-7E69-4B91-8A08-A67039C79D1B}" srcOrd="0" destOrd="0" presId="urn:microsoft.com/office/officeart/2005/8/layout/hierarchy2"/>
    <dgm:cxn modelId="{28B17870-3FB3-45A4-9B15-F9BC9E7B11AE}" type="presParOf" srcId="{838B5F4C-C63B-4302-8536-3B0D8150139C}" destId="{48F0CE6F-34DA-4C96-95CC-21A9B849BE2B}" srcOrd="1" destOrd="0" presId="urn:microsoft.com/office/officeart/2005/8/layout/hierarchy2"/>
    <dgm:cxn modelId="{E0D3B11F-2729-46A6-B87D-91E6651D4DFD}" type="presParOf" srcId="{A878BF69-F311-4FC8-AE2E-2C71886EAEE7}" destId="{00B12F13-20A4-4EC6-B08C-575D6DC451C0}" srcOrd="2" destOrd="0" presId="urn:microsoft.com/office/officeart/2005/8/layout/hierarchy2"/>
    <dgm:cxn modelId="{B4B3417E-6E83-45DA-9EBA-2E9F824548F7}" type="presParOf" srcId="{00B12F13-20A4-4EC6-B08C-575D6DC451C0}" destId="{5186E6CE-22E8-40AC-9B0C-E11C828F4D99}" srcOrd="0" destOrd="0" presId="urn:microsoft.com/office/officeart/2005/8/layout/hierarchy2"/>
    <dgm:cxn modelId="{E9B65575-980B-4383-A107-6E3921871E86}" type="presParOf" srcId="{A878BF69-F311-4FC8-AE2E-2C71886EAEE7}" destId="{9117C25F-4AB0-447D-B74C-30C28113BDB7}" srcOrd="3" destOrd="0" presId="urn:microsoft.com/office/officeart/2005/8/layout/hierarchy2"/>
    <dgm:cxn modelId="{CF79BF65-4B2A-4C66-BD5A-161D40997D0C}" type="presParOf" srcId="{9117C25F-4AB0-447D-B74C-30C28113BDB7}" destId="{5EACB2B8-EEBB-4D67-88D4-BD5BF86D77DC}" srcOrd="0" destOrd="0" presId="urn:microsoft.com/office/officeart/2005/8/layout/hierarchy2"/>
    <dgm:cxn modelId="{B159C043-4DA0-4B0B-8D1C-C9473969218A}" type="presParOf" srcId="{9117C25F-4AB0-447D-B74C-30C28113BDB7}" destId="{79AFC55D-987E-479D-9C82-0AEA8EA385C1}" srcOrd="1" destOrd="0" presId="urn:microsoft.com/office/officeart/2005/8/layout/hierarchy2"/>
    <dgm:cxn modelId="{177EE713-3C1C-4A78-A4B2-59E7CFD0FFE5}" type="presParOf" srcId="{A878BF69-F311-4FC8-AE2E-2C71886EAEE7}" destId="{7AFB8B57-63D1-4D7B-AFB5-1E07A5935713}" srcOrd="4" destOrd="0" presId="urn:microsoft.com/office/officeart/2005/8/layout/hierarchy2"/>
    <dgm:cxn modelId="{00FE536B-91EB-4A38-9CA0-873A05B144CF}" type="presParOf" srcId="{7AFB8B57-63D1-4D7B-AFB5-1E07A5935713}" destId="{A43DE3DE-7F17-497D-A692-03DA32B2F723}" srcOrd="0" destOrd="0" presId="urn:microsoft.com/office/officeart/2005/8/layout/hierarchy2"/>
    <dgm:cxn modelId="{84C89F7F-2273-4DDC-965F-8340F9E3E1C6}" type="presParOf" srcId="{A878BF69-F311-4FC8-AE2E-2C71886EAEE7}" destId="{E26C2826-4AF7-447A-A449-2A27B36F3323}" srcOrd="5" destOrd="0" presId="urn:microsoft.com/office/officeart/2005/8/layout/hierarchy2"/>
    <dgm:cxn modelId="{89FB9C7D-CDE4-4836-BF10-1E09AB5BFEFA}" type="presParOf" srcId="{E26C2826-4AF7-447A-A449-2A27B36F3323}" destId="{E6D07E56-52AE-42DD-A145-066FF16D6320}" srcOrd="0" destOrd="0" presId="urn:microsoft.com/office/officeart/2005/8/layout/hierarchy2"/>
    <dgm:cxn modelId="{F0930BCF-43FA-4B04-995E-8430D79F8670}" type="presParOf" srcId="{E26C2826-4AF7-447A-A449-2A27B36F3323}" destId="{09BB2A5D-9EAD-4EC7-A360-D4945C087EB9}" srcOrd="1" destOrd="0" presId="urn:microsoft.com/office/officeart/2005/8/layout/hierarchy2"/>
    <dgm:cxn modelId="{94E3D69B-AC5A-4242-8123-A0BFE842973C}" type="presParOf" srcId="{98A42500-0C9A-4C2B-8C33-4DF5F92001C7}" destId="{3D2E3CBE-308F-4C7E-9B5A-210780E86D4A}" srcOrd="2" destOrd="0" presId="urn:microsoft.com/office/officeart/2005/8/layout/hierarchy2"/>
    <dgm:cxn modelId="{E8B58204-1924-46D0-8756-51E40AC3CCC1}" type="presParOf" srcId="{3D2E3CBE-308F-4C7E-9B5A-210780E86D4A}" destId="{0CDB6BCF-63BE-444C-BDFD-5F06BF08FB3A}" srcOrd="0" destOrd="0" presId="urn:microsoft.com/office/officeart/2005/8/layout/hierarchy2"/>
    <dgm:cxn modelId="{5175BDD8-2EB9-46C2-A100-F2BDB667251D}" type="presParOf" srcId="{98A42500-0C9A-4C2B-8C33-4DF5F92001C7}" destId="{680834D6-3ACB-4D89-80D7-2E8EE8F5B37A}" srcOrd="3" destOrd="0" presId="urn:microsoft.com/office/officeart/2005/8/layout/hierarchy2"/>
    <dgm:cxn modelId="{5F5A8DA4-93C1-4105-BE5A-0575D578D437}" type="presParOf" srcId="{680834D6-3ACB-4D89-80D7-2E8EE8F5B37A}" destId="{480B0E5F-37B0-444F-AD42-022B724932D4}" srcOrd="0" destOrd="0" presId="urn:microsoft.com/office/officeart/2005/8/layout/hierarchy2"/>
    <dgm:cxn modelId="{CED089E6-A384-42EF-ADCD-900F729A7B18}" type="presParOf" srcId="{680834D6-3ACB-4D89-80D7-2E8EE8F5B37A}" destId="{BF542A38-1BBE-4232-97E0-5972A53DC48E}"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3A21AD-B930-40DC-A597-8ACD9E440617}" type="doc">
      <dgm:prSet loTypeId="urn:microsoft.com/office/officeart/2005/8/layout/hierarchy2" loCatId="hierarchy" qsTypeId="urn:microsoft.com/office/officeart/2005/8/quickstyle/simple5" qsCatId="simple" csTypeId="urn:microsoft.com/office/officeart/2005/8/colors/accent1_1" csCatId="accent1" phldr="1"/>
      <dgm:spPr/>
      <dgm:t>
        <a:bodyPr/>
        <a:lstStyle/>
        <a:p>
          <a:endParaRPr lang="zh-CN" altLang="en-US"/>
        </a:p>
      </dgm:t>
    </dgm:pt>
    <dgm:pt modelId="{762A3D1E-680B-465E-9B4E-554BD94D64AB}">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anose="02010609030101010101" pitchFamily="49" charset="-122"/>
              <a:ea typeface="楷体_GB2312" panose="02010609030101010101" pitchFamily="49" charset="-122"/>
            </a:rPr>
            <a:t>表外业务</a:t>
          </a:r>
          <a:endParaRPr lang="zh-CN" altLang="en-US" sz="1800" b="1" dirty="0">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862243CC-64A6-45F3-8997-8361F4E98183}" type="parTrans" cxnId="{586F5EEB-5372-4BC6-9BDC-54D48FF1F5DC}">
      <dgm:prSet/>
      <dgm:spPr/>
      <dgm:t>
        <a:bodyPr/>
        <a:lstStyle/>
        <a:p>
          <a:endParaRPr lang="zh-CN" altLang="en-US" sz="1800" b="1"/>
        </a:p>
      </dgm:t>
    </dgm:pt>
    <dgm:pt modelId="{E2973D1C-FC83-4A97-8197-48C24FD56333}" type="sibTrans" cxnId="{586F5EEB-5372-4BC6-9BDC-54D48FF1F5DC}">
      <dgm:prSet/>
      <dgm:spPr/>
      <dgm:t>
        <a:bodyPr/>
        <a:lstStyle/>
        <a:p>
          <a:endParaRPr lang="zh-CN" altLang="en-US" sz="1800" b="1"/>
        </a:p>
      </dgm:t>
    </dgm:pt>
    <dgm:pt modelId="{E0CDEA91-29E7-47AA-8036-832E257419A4}">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anose="02010609030101010101" pitchFamily="49" charset="-122"/>
              <a:ea typeface="楷体_GB2312" panose="02010609030101010101" pitchFamily="49" charset="-122"/>
            </a:rPr>
            <a:t>中间业务</a:t>
          </a:r>
          <a:endParaRPr lang="zh-CN" altLang="en-US" sz="1800" b="1" dirty="0">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99F3C636-AA9F-48D2-B5CA-7B8EFC4F73A4}" type="parTrans" cxnId="{27ADF583-48E5-4729-8AEC-2C85E48D30EF}">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D055C5F9-5360-43B5-A985-7767A347A691}" type="sibTrans" cxnId="{27ADF583-48E5-4729-8AEC-2C85E48D30EF}">
      <dgm:prSet/>
      <dgm:spPr/>
      <dgm:t>
        <a:bodyPr/>
        <a:lstStyle/>
        <a:p>
          <a:endParaRPr lang="zh-CN" altLang="en-US" sz="1800" b="1"/>
        </a:p>
      </dgm:t>
    </dgm:pt>
    <dgm:pt modelId="{0AB8D11C-A7D3-4513-B883-3BE86969D3C3}">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anose="02010609030101010101" pitchFamily="49" charset="-122"/>
              <a:ea typeface="楷体_GB2312" panose="02010609030101010101" pitchFamily="49" charset="-122"/>
            </a:rPr>
            <a:t>结算、代理、信托、理财、信息咨询等业务</a:t>
          </a:r>
          <a:endParaRPr lang="zh-CN" altLang="en-US" sz="1800" b="1" dirty="0">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11CF2342-04F3-4A6D-9CA6-1CBD2D7B3AC0}" type="parTrans" cxnId="{68F142EA-EE14-4EF1-8B4B-864A945CFF9F}">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90CC2E24-604C-4531-BF8D-290AF32F3B92}" type="sibTrans" cxnId="{68F142EA-EE14-4EF1-8B4B-864A945CFF9F}">
      <dgm:prSet/>
      <dgm:spPr/>
      <dgm:t>
        <a:bodyPr/>
        <a:lstStyle/>
        <a:p>
          <a:endParaRPr lang="zh-CN" altLang="en-US" sz="1800" b="1"/>
        </a:p>
      </dgm:t>
    </dgm:pt>
    <dgm:pt modelId="{034602A9-8EAD-442A-AFA8-18E4454927D6}">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anose="02010609030101010101" pitchFamily="49" charset="-122"/>
              <a:ea typeface="楷体_GB2312" panose="02010609030101010101" pitchFamily="49" charset="-122"/>
            </a:rPr>
            <a:t>创新的表外业务</a:t>
          </a:r>
          <a:endParaRPr lang="zh-CN" altLang="en-US" sz="1800" b="1" dirty="0">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B67303B8-16A9-4B72-9224-558BD0A18AC5}" type="parTrans" cxnId="{ED0CCD2B-06C7-4E18-B44B-0AB4B40C59C6}">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D879E406-903D-4239-9499-B178B8A345D7}" type="sibTrans" cxnId="{ED0CCD2B-06C7-4E18-B44B-0AB4B40C59C6}">
      <dgm:prSet/>
      <dgm:spPr/>
      <dgm:t>
        <a:bodyPr/>
        <a:lstStyle/>
        <a:p>
          <a:endParaRPr lang="zh-CN" altLang="en-US" sz="1800" b="1"/>
        </a:p>
      </dgm:t>
    </dgm:pt>
    <dgm:pt modelId="{5296D3B3-F854-477C-B21A-B5269508C2FF}">
      <dgm:prSet phldrT="[文本]" custT="1"/>
      <dgm:spPr>
        <a:solidFill>
          <a:srgbClr val="002060"/>
        </a:solidFill>
        <a:ln>
          <a:solidFill>
            <a:srgbClr val="002060"/>
          </a:solidFill>
        </a:ln>
      </dgm:spPr>
      <dgm:t>
        <a:bodyPr/>
        <a:lstStyle/>
        <a:p>
          <a:r>
            <a:rPr lang="zh-CN" altLang="en-US" sz="1800" b="1" dirty="0" smtClean="0">
              <a:solidFill>
                <a:schemeClr val="bg1">
                  <a:lumMod val="20000"/>
                  <a:lumOff val="80000"/>
                </a:schemeClr>
              </a:solidFill>
              <a:latin typeface="楷体_GB2312" panose="02010609030101010101" pitchFamily="49" charset="-122"/>
              <a:ea typeface="楷体_GB2312" panose="02010609030101010101" pitchFamily="49" charset="-122"/>
            </a:rPr>
            <a:t>贷款承诺、担保、回购协议、票据发行便利和衍生品交易等</a:t>
          </a:r>
          <a:endParaRPr lang="zh-CN" altLang="en-US" sz="1800" b="1" dirty="0">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33584A27-F0C3-46BC-86D9-508AD5DCE45F}" type="parTrans" cxnId="{CAFEF554-B9DD-423E-AC6A-B7E0A41C740B}">
      <dgm:prSet custT="1"/>
      <dgm:spPr>
        <a:solidFill>
          <a:srgbClr val="002060"/>
        </a:solidFill>
        <a:ln>
          <a:solidFill>
            <a:srgbClr val="002060"/>
          </a:solidFill>
        </a:ln>
      </dgm:spPr>
      <dgm:t>
        <a:bodyPr/>
        <a:lstStyle/>
        <a:p>
          <a:endParaRPr lang="zh-CN" altLang="en-US" sz="1800" b="1">
            <a:solidFill>
              <a:schemeClr val="bg1">
                <a:lumMod val="20000"/>
                <a:lumOff val="80000"/>
              </a:schemeClr>
            </a:solidFill>
            <a:latin typeface="楷体_GB2312" panose="02010609030101010101" pitchFamily="49" charset="-122"/>
            <a:ea typeface="楷体_GB2312" panose="02010609030101010101" pitchFamily="49" charset="-122"/>
          </a:endParaRPr>
        </a:p>
      </dgm:t>
    </dgm:pt>
    <dgm:pt modelId="{6CBB83B7-FE09-45CA-B84F-865F9BEB1005}" type="sibTrans" cxnId="{CAFEF554-B9DD-423E-AC6A-B7E0A41C740B}">
      <dgm:prSet/>
      <dgm:spPr/>
      <dgm:t>
        <a:bodyPr/>
        <a:lstStyle/>
        <a:p>
          <a:endParaRPr lang="zh-CN" altLang="en-US" sz="1800" b="1"/>
        </a:p>
      </dgm:t>
    </dgm:pt>
    <dgm:pt modelId="{6F5873EF-1ADD-4390-85EE-9D2B78CB1ECD}" type="pres">
      <dgm:prSet presAssocID="{F03A21AD-B930-40DC-A597-8ACD9E440617}" presName="diagram" presStyleCnt="0">
        <dgm:presLayoutVars>
          <dgm:chPref val="1"/>
          <dgm:dir/>
          <dgm:animOne val="branch"/>
          <dgm:animLvl val="lvl"/>
          <dgm:resizeHandles val="exact"/>
        </dgm:presLayoutVars>
      </dgm:prSet>
      <dgm:spPr/>
      <dgm:t>
        <a:bodyPr/>
        <a:lstStyle/>
        <a:p>
          <a:endParaRPr lang="zh-CN" altLang="en-US"/>
        </a:p>
      </dgm:t>
    </dgm:pt>
    <dgm:pt modelId="{80252A81-DD0D-453F-BB86-5E7AF0378C9E}" type="pres">
      <dgm:prSet presAssocID="{762A3D1E-680B-465E-9B4E-554BD94D64AB}" presName="root1" presStyleCnt="0"/>
      <dgm:spPr/>
    </dgm:pt>
    <dgm:pt modelId="{6CA78C1C-D0C8-4656-8AEE-5F617D2A43E6}" type="pres">
      <dgm:prSet presAssocID="{762A3D1E-680B-465E-9B4E-554BD94D64AB}" presName="LevelOneTextNode" presStyleLbl="node0" presStyleIdx="0" presStyleCnt="1">
        <dgm:presLayoutVars>
          <dgm:chPref val="3"/>
        </dgm:presLayoutVars>
      </dgm:prSet>
      <dgm:spPr/>
      <dgm:t>
        <a:bodyPr/>
        <a:lstStyle/>
        <a:p>
          <a:endParaRPr lang="zh-CN" altLang="en-US"/>
        </a:p>
      </dgm:t>
    </dgm:pt>
    <dgm:pt modelId="{C649D461-C766-4F6D-8193-977AA31B5BB9}" type="pres">
      <dgm:prSet presAssocID="{762A3D1E-680B-465E-9B4E-554BD94D64AB}" presName="level2hierChild" presStyleCnt="0"/>
      <dgm:spPr/>
    </dgm:pt>
    <dgm:pt modelId="{5E855167-EBEC-4A6E-8C16-CFAFE7ED7572}" type="pres">
      <dgm:prSet presAssocID="{99F3C636-AA9F-48D2-B5CA-7B8EFC4F73A4}" presName="conn2-1" presStyleLbl="parChTrans1D2" presStyleIdx="0" presStyleCnt="2"/>
      <dgm:spPr/>
      <dgm:t>
        <a:bodyPr/>
        <a:lstStyle/>
        <a:p>
          <a:endParaRPr lang="zh-CN" altLang="en-US"/>
        </a:p>
      </dgm:t>
    </dgm:pt>
    <dgm:pt modelId="{01DD9F48-4650-4755-851D-02B92ABEAF88}" type="pres">
      <dgm:prSet presAssocID="{99F3C636-AA9F-48D2-B5CA-7B8EFC4F73A4}" presName="connTx" presStyleLbl="parChTrans1D2" presStyleIdx="0" presStyleCnt="2"/>
      <dgm:spPr/>
      <dgm:t>
        <a:bodyPr/>
        <a:lstStyle/>
        <a:p>
          <a:endParaRPr lang="zh-CN" altLang="en-US"/>
        </a:p>
      </dgm:t>
    </dgm:pt>
    <dgm:pt modelId="{0BEC8959-3B76-48E0-980C-DD3E461A32ED}" type="pres">
      <dgm:prSet presAssocID="{E0CDEA91-29E7-47AA-8036-832E257419A4}" presName="root2" presStyleCnt="0"/>
      <dgm:spPr/>
    </dgm:pt>
    <dgm:pt modelId="{519C8DA7-E2EC-4C4B-B5AA-BBCE2050AA70}" type="pres">
      <dgm:prSet presAssocID="{E0CDEA91-29E7-47AA-8036-832E257419A4}" presName="LevelTwoTextNode" presStyleLbl="node2" presStyleIdx="0" presStyleCnt="2">
        <dgm:presLayoutVars>
          <dgm:chPref val="3"/>
        </dgm:presLayoutVars>
      </dgm:prSet>
      <dgm:spPr/>
      <dgm:t>
        <a:bodyPr/>
        <a:lstStyle/>
        <a:p>
          <a:endParaRPr lang="zh-CN" altLang="en-US"/>
        </a:p>
      </dgm:t>
    </dgm:pt>
    <dgm:pt modelId="{26C19B2A-4AC7-4B72-9632-2B1427585453}" type="pres">
      <dgm:prSet presAssocID="{E0CDEA91-29E7-47AA-8036-832E257419A4}" presName="level3hierChild" presStyleCnt="0"/>
      <dgm:spPr/>
    </dgm:pt>
    <dgm:pt modelId="{BE54FC98-8B7F-43A8-A98F-F8F726F1A140}" type="pres">
      <dgm:prSet presAssocID="{11CF2342-04F3-4A6D-9CA6-1CBD2D7B3AC0}" presName="conn2-1" presStyleLbl="parChTrans1D3" presStyleIdx="0" presStyleCnt="2"/>
      <dgm:spPr/>
      <dgm:t>
        <a:bodyPr/>
        <a:lstStyle/>
        <a:p>
          <a:endParaRPr lang="zh-CN" altLang="en-US"/>
        </a:p>
      </dgm:t>
    </dgm:pt>
    <dgm:pt modelId="{75292861-CC5E-406F-A620-76628FD91136}" type="pres">
      <dgm:prSet presAssocID="{11CF2342-04F3-4A6D-9CA6-1CBD2D7B3AC0}" presName="connTx" presStyleLbl="parChTrans1D3" presStyleIdx="0" presStyleCnt="2"/>
      <dgm:spPr/>
      <dgm:t>
        <a:bodyPr/>
        <a:lstStyle/>
        <a:p>
          <a:endParaRPr lang="zh-CN" altLang="en-US"/>
        </a:p>
      </dgm:t>
    </dgm:pt>
    <dgm:pt modelId="{6AB23C99-D69F-4F89-8A12-BA6DFC32E5F9}" type="pres">
      <dgm:prSet presAssocID="{0AB8D11C-A7D3-4513-B883-3BE86969D3C3}" presName="root2" presStyleCnt="0"/>
      <dgm:spPr/>
    </dgm:pt>
    <dgm:pt modelId="{75CB2437-1FF2-4E5F-A49B-F11FA5392247}" type="pres">
      <dgm:prSet presAssocID="{0AB8D11C-A7D3-4513-B883-3BE86969D3C3}" presName="LevelTwoTextNode" presStyleLbl="node3" presStyleIdx="0" presStyleCnt="2">
        <dgm:presLayoutVars>
          <dgm:chPref val="3"/>
        </dgm:presLayoutVars>
      </dgm:prSet>
      <dgm:spPr/>
      <dgm:t>
        <a:bodyPr/>
        <a:lstStyle/>
        <a:p>
          <a:endParaRPr lang="zh-CN" altLang="en-US"/>
        </a:p>
      </dgm:t>
    </dgm:pt>
    <dgm:pt modelId="{CEF44F74-74B7-4D98-8021-DF788DD68561}" type="pres">
      <dgm:prSet presAssocID="{0AB8D11C-A7D3-4513-B883-3BE86969D3C3}" presName="level3hierChild" presStyleCnt="0"/>
      <dgm:spPr/>
    </dgm:pt>
    <dgm:pt modelId="{EACC4B8B-4FFC-4186-82EC-0E06FDDE3B9F}" type="pres">
      <dgm:prSet presAssocID="{B67303B8-16A9-4B72-9224-558BD0A18AC5}" presName="conn2-1" presStyleLbl="parChTrans1D2" presStyleIdx="1" presStyleCnt="2"/>
      <dgm:spPr/>
      <dgm:t>
        <a:bodyPr/>
        <a:lstStyle/>
        <a:p>
          <a:endParaRPr lang="zh-CN" altLang="en-US"/>
        </a:p>
      </dgm:t>
    </dgm:pt>
    <dgm:pt modelId="{2B68F316-6D63-49CA-82A1-C2313E1EA329}" type="pres">
      <dgm:prSet presAssocID="{B67303B8-16A9-4B72-9224-558BD0A18AC5}" presName="connTx" presStyleLbl="parChTrans1D2" presStyleIdx="1" presStyleCnt="2"/>
      <dgm:spPr/>
      <dgm:t>
        <a:bodyPr/>
        <a:lstStyle/>
        <a:p>
          <a:endParaRPr lang="zh-CN" altLang="en-US"/>
        </a:p>
      </dgm:t>
    </dgm:pt>
    <dgm:pt modelId="{0805653A-904B-4BBA-A473-5F1BB9FC2ED8}" type="pres">
      <dgm:prSet presAssocID="{034602A9-8EAD-442A-AFA8-18E4454927D6}" presName="root2" presStyleCnt="0"/>
      <dgm:spPr/>
    </dgm:pt>
    <dgm:pt modelId="{85F242E2-7FAA-455A-A256-01A7743D67C1}" type="pres">
      <dgm:prSet presAssocID="{034602A9-8EAD-442A-AFA8-18E4454927D6}" presName="LevelTwoTextNode" presStyleLbl="node2" presStyleIdx="1" presStyleCnt="2">
        <dgm:presLayoutVars>
          <dgm:chPref val="3"/>
        </dgm:presLayoutVars>
      </dgm:prSet>
      <dgm:spPr/>
      <dgm:t>
        <a:bodyPr/>
        <a:lstStyle/>
        <a:p>
          <a:endParaRPr lang="zh-CN" altLang="en-US"/>
        </a:p>
      </dgm:t>
    </dgm:pt>
    <dgm:pt modelId="{C2FADCA2-61DE-4CAB-A7AA-479A2F7DDA2B}" type="pres">
      <dgm:prSet presAssocID="{034602A9-8EAD-442A-AFA8-18E4454927D6}" presName="level3hierChild" presStyleCnt="0"/>
      <dgm:spPr/>
    </dgm:pt>
    <dgm:pt modelId="{0ABC558B-45E4-4172-A6C5-128F11C2A265}" type="pres">
      <dgm:prSet presAssocID="{33584A27-F0C3-46BC-86D9-508AD5DCE45F}" presName="conn2-1" presStyleLbl="parChTrans1D3" presStyleIdx="1" presStyleCnt="2"/>
      <dgm:spPr/>
      <dgm:t>
        <a:bodyPr/>
        <a:lstStyle/>
        <a:p>
          <a:endParaRPr lang="zh-CN" altLang="en-US"/>
        </a:p>
      </dgm:t>
    </dgm:pt>
    <dgm:pt modelId="{4C98C81F-3FD1-4B34-B123-1736D4B023E5}" type="pres">
      <dgm:prSet presAssocID="{33584A27-F0C3-46BC-86D9-508AD5DCE45F}" presName="connTx" presStyleLbl="parChTrans1D3" presStyleIdx="1" presStyleCnt="2"/>
      <dgm:spPr/>
      <dgm:t>
        <a:bodyPr/>
        <a:lstStyle/>
        <a:p>
          <a:endParaRPr lang="zh-CN" altLang="en-US"/>
        </a:p>
      </dgm:t>
    </dgm:pt>
    <dgm:pt modelId="{035C25F5-C24D-4990-9438-A074CEA81A69}" type="pres">
      <dgm:prSet presAssocID="{5296D3B3-F854-477C-B21A-B5269508C2FF}" presName="root2" presStyleCnt="0"/>
      <dgm:spPr/>
    </dgm:pt>
    <dgm:pt modelId="{610A0552-0116-4CB7-9F6E-D8B374038165}" type="pres">
      <dgm:prSet presAssocID="{5296D3B3-F854-477C-B21A-B5269508C2FF}" presName="LevelTwoTextNode" presStyleLbl="node3" presStyleIdx="1" presStyleCnt="2">
        <dgm:presLayoutVars>
          <dgm:chPref val="3"/>
        </dgm:presLayoutVars>
      </dgm:prSet>
      <dgm:spPr/>
      <dgm:t>
        <a:bodyPr/>
        <a:lstStyle/>
        <a:p>
          <a:endParaRPr lang="zh-CN" altLang="en-US"/>
        </a:p>
      </dgm:t>
    </dgm:pt>
    <dgm:pt modelId="{96B29890-E486-43D4-9640-930FA63F22AA}" type="pres">
      <dgm:prSet presAssocID="{5296D3B3-F854-477C-B21A-B5269508C2FF}" presName="level3hierChild" presStyleCnt="0"/>
      <dgm:spPr/>
    </dgm:pt>
  </dgm:ptLst>
  <dgm:cxnLst>
    <dgm:cxn modelId="{E8F9061D-FF22-4319-A7C1-2871E981BD0F}" type="presOf" srcId="{11CF2342-04F3-4A6D-9CA6-1CBD2D7B3AC0}" destId="{75292861-CC5E-406F-A620-76628FD91136}" srcOrd="1" destOrd="0" presId="urn:microsoft.com/office/officeart/2005/8/layout/hierarchy2"/>
    <dgm:cxn modelId="{64036956-163F-4203-AAC3-7B86A7C3BAF0}" type="presOf" srcId="{B67303B8-16A9-4B72-9224-558BD0A18AC5}" destId="{2B68F316-6D63-49CA-82A1-C2313E1EA329}" srcOrd="1" destOrd="0" presId="urn:microsoft.com/office/officeart/2005/8/layout/hierarchy2"/>
    <dgm:cxn modelId="{54A59FCF-39A7-401F-B7D1-E1ED6DFD22F0}" type="presOf" srcId="{762A3D1E-680B-465E-9B4E-554BD94D64AB}" destId="{6CA78C1C-D0C8-4656-8AEE-5F617D2A43E6}" srcOrd="0" destOrd="0" presId="urn:microsoft.com/office/officeart/2005/8/layout/hierarchy2"/>
    <dgm:cxn modelId="{27ADF583-48E5-4729-8AEC-2C85E48D30EF}" srcId="{762A3D1E-680B-465E-9B4E-554BD94D64AB}" destId="{E0CDEA91-29E7-47AA-8036-832E257419A4}" srcOrd="0" destOrd="0" parTransId="{99F3C636-AA9F-48D2-B5CA-7B8EFC4F73A4}" sibTransId="{D055C5F9-5360-43B5-A985-7767A347A691}"/>
    <dgm:cxn modelId="{CAFEF554-B9DD-423E-AC6A-B7E0A41C740B}" srcId="{034602A9-8EAD-442A-AFA8-18E4454927D6}" destId="{5296D3B3-F854-477C-B21A-B5269508C2FF}" srcOrd="0" destOrd="0" parTransId="{33584A27-F0C3-46BC-86D9-508AD5DCE45F}" sibTransId="{6CBB83B7-FE09-45CA-B84F-865F9BEB1005}"/>
    <dgm:cxn modelId="{A15D52BA-93EC-4EF5-A8AB-CC34E500123D}" type="presOf" srcId="{B67303B8-16A9-4B72-9224-558BD0A18AC5}" destId="{EACC4B8B-4FFC-4186-82EC-0E06FDDE3B9F}" srcOrd="0" destOrd="0" presId="urn:microsoft.com/office/officeart/2005/8/layout/hierarchy2"/>
    <dgm:cxn modelId="{68F142EA-EE14-4EF1-8B4B-864A945CFF9F}" srcId="{E0CDEA91-29E7-47AA-8036-832E257419A4}" destId="{0AB8D11C-A7D3-4513-B883-3BE86969D3C3}" srcOrd="0" destOrd="0" parTransId="{11CF2342-04F3-4A6D-9CA6-1CBD2D7B3AC0}" sibTransId="{90CC2E24-604C-4531-BF8D-290AF32F3B92}"/>
    <dgm:cxn modelId="{F6B54929-33CF-43F7-8A10-5BB2462E9AF8}" type="presOf" srcId="{99F3C636-AA9F-48D2-B5CA-7B8EFC4F73A4}" destId="{5E855167-EBEC-4A6E-8C16-CFAFE7ED7572}" srcOrd="0" destOrd="0" presId="urn:microsoft.com/office/officeart/2005/8/layout/hierarchy2"/>
    <dgm:cxn modelId="{B9A59017-5E33-4AFE-9E21-B24B987299E5}" type="presOf" srcId="{5296D3B3-F854-477C-B21A-B5269508C2FF}" destId="{610A0552-0116-4CB7-9F6E-D8B374038165}" srcOrd="0" destOrd="0" presId="urn:microsoft.com/office/officeart/2005/8/layout/hierarchy2"/>
    <dgm:cxn modelId="{5F80C9FB-F1BB-4444-A9D3-D9172B6DEC35}" type="presOf" srcId="{F03A21AD-B930-40DC-A597-8ACD9E440617}" destId="{6F5873EF-1ADD-4390-85EE-9D2B78CB1ECD}" srcOrd="0" destOrd="0" presId="urn:microsoft.com/office/officeart/2005/8/layout/hierarchy2"/>
    <dgm:cxn modelId="{27E151EA-1466-4415-BF9D-90E95AC182B1}" type="presOf" srcId="{33584A27-F0C3-46BC-86D9-508AD5DCE45F}" destId="{4C98C81F-3FD1-4B34-B123-1736D4B023E5}" srcOrd="1" destOrd="0" presId="urn:microsoft.com/office/officeart/2005/8/layout/hierarchy2"/>
    <dgm:cxn modelId="{9B26EEB6-5C6F-466D-BB9A-3549B8415DEA}" type="presOf" srcId="{0AB8D11C-A7D3-4513-B883-3BE86969D3C3}" destId="{75CB2437-1FF2-4E5F-A49B-F11FA5392247}" srcOrd="0" destOrd="0" presId="urn:microsoft.com/office/officeart/2005/8/layout/hierarchy2"/>
    <dgm:cxn modelId="{52C3A99E-02FC-49FE-A066-95C04AE766DD}" type="presOf" srcId="{33584A27-F0C3-46BC-86D9-508AD5DCE45F}" destId="{0ABC558B-45E4-4172-A6C5-128F11C2A265}" srcOrd="0" destOrd="0" presId="urn:microsoft.com/office/officeart/2005/8/layout/hierarchy2"/>
    <dgm:cxn modelId="{4CE98FC7-E589-422A-ADD8-E145450C00CA}" type="presOf" srcId="{11CF2342-04F3-4A6D-9CA6-1CBD2D7B3AC0}" destId="{BE54FC98-8B7F-43A8-A98F-F8F726F1A140}" srcOrd="0" destOrd="0" presId="urn:microsoft.com/office/officeart/2005/8/layout/hierarchy2"/>
    <dgm:cxn modelId="{87E7010F-8657-497E-93F8-A86347ADA359}" type="presOf" srcId="{99F3C636-AA9F-48D2-B5CA-7B8EFC4F73A4}" destId="{01DD9F48-4650-4755-851D-02B92ABEAF88}" srcOrd="1" destOrd="0" presId="urn:microsoft.com/office/officeart/2005/8/layout/hierarchy2"/>
    <dgm:cxn modelId="{586F5EEB-5372-4BC6-9BDC-54D48FF1F5DC}" srcId="{F03A21AD-B930-40DC-A597-8ACD9E440617}" destId="{762A3D1E-680B-465E-9B4E-554BD94D64AB}" srcOrd="0" destOrd="0" parTransId="{862243CC-64A6-45F3-8997-8361F4E98183}" sibTransId="{E2973D1C-FC83-4A97-8197-48C24FD56333}"/>
    <dgm:cxn modelId="{ED0CCD2B-06C7-4E18-B44B-0AB4B40C59C6}" srcId="{762A3D1E-680B-465E-9B4E-554BD94D64AB}" destId="{034602A9-8EAD-442A-AFA8-18E4454927D6}" srcOrd="1" destOrd="0" parTransId="{B67303B8-16A9-4B72-9224-558BD0A18AC5}" sibTransId="{D879E406-903D-4239-9499-B178B8A345D7}"/>
    <dgm:cxn modelId="{B0EEECAA-3129-44DA-96B1-FAF149E7E5EE}" type="presOf" srcId="{034602A9-8EAD-442A-AFA8-18E4454927D6}" destId="{85F242E2-7FAA-455A-A256-01A7743D67C1}" srcOrd="0" destOrd="0" presId="urn:microsoft.com/office/officeart/2005/8/layout/hierarchy2"/>
    <dgm:cxn modelId="{A3183CAC-AE8C-4746-B796-314345043C69}" type="presOf" srcId="{E0CDEA91-29E7-47AA-8036-832E257419A4}" destId="{519C8DA7-E2EC-4C4B-B5AA-BBCE2050AA70}" srcOrd="0" destOrd="0" presId="urn:microsoft.com/office/officeart/2005/8/layout/hierarchy2"/>
    <dgm:cxn modelId="{8D7EA95D-FF90-48B6-B0E9-58D45631B157}" type="presParOf" srcId="{6F5873EF-1ADD-4390-85EE-9D2B78CB1ECD}" destId="{80252A81-DD0D-453F-BB86-5E7AF0378C9E}" srcOrd="0" destOrd="0" presId="urn:microsoft.com/office/officeart/2005/8/layout/hierarchy2"/>
    <dgm:cxn modelId="{86282A3A-B6D6-4761-A065-AE06C5CC4F98}" type="presParOf" srcId="{80252A81-DD0D-453F-BB86-5E7AF0378C9E}" destId="{6CA78C1C-D0C8-4656-8AEE-5F617D2A43E6}" srcOrd="0" destOrd="0" presId="urn:microsoft.com/office/officeart/2005/8/layout/hierarchy2"/>
    <dgm:cxn modelId="{993B41FE-E3B1-4EC5-8860-CA53B1B40B56}" type="presParOf" srcId="{80252A81-DD0D-453F-BB86-5E7AF0378C9E}" destId="{C649D461-C766-4F6D-8193-977AA31B5BB9}" srcOrd="1" destOrd="0" presId="urn:microsoft.com/office/officeart/2005/8/layout/hierarchy2"/>
    <dgm:cxn modelId="{D92CDFE2-827B-4436-B006-4ADB14CA8BF4}" type="presParOf" srcId="{C649D461-C766-4F6D-8193-977AA31B5BB9}" destId="{5E855167-EBEC-4A6E-8C16-CFAFE7ED7572}" srcOrd="0" destOrd="0" presId="urn:microsoft.com/office/officeart/2005/8/layout/hierarchy2"/>
    <dgm:cxn modelId="{31AAA61C-9E15-47F9-A88B-E906151902B5}" type="presParOf" srcId="{5E855167-EBEC-4A6E-8C16-CFAFE7ED7572}" destId="{01DD9F48-4650-4755-851D-02B92ABEAF88}" srcOrd="0" destOrd="0" presId="urn:microsoft.com/office/officeart/2005/8/layout/hierarchy2"/>
    <dgm:cxn modelId="{EF9D4CEC-736F-433F-A831-B5C2976019FC}" type="presParOf" srcId="{C649D461-C766-4F6D-8193-977AA31B5BB9}" destId="{0BEC8959-3B76-48E0-980C-DD3E461A32ED}" srcOrd="1" destOrd="0" presId="urn:microsoft.com/office/officeart/2005/8/layout/hierarchy2"/>
    <dgm:cxn modelId="{A40CF442-3842-4457-88C2-4C152B9B144D}" type="presParOf" srcId="{0BEC8959-3B76-48E0-980C-DD3E461A32ED}" destId="{519C8DA7-E2EC-4C4B-B5AA-BBCE2050AA70}" srcOrd="0" destOrd="0" presId="urn:microsoft.com/office/officeart/2005/8/layout/hierarchy2"/>
    <dgm:cxn modelId="{6F16A8F8-C830-48D2-8C9E-E5B253F3AB4E}" type="presParOf" srcId="{0BEC8959-3B76-48E0-980C-DD3E461A32ED}" destId="{26C19B2A-4AC7-4B72-9632-2B1427585453}" srcOrd="1" destOrd="0" presId="urn:microsoft.com/office/officeart/2005/8/layout/hierarchy2"/>
    <dgm:cxn modelId="{5FC736A3-0668-4DE2-8233-2664077DF420}" type="presParOf" srcId="{26C19B2A-4AC7-4B72-9632-2B1427585453}" destId="{BE54FC98-8B7F-43A8-A98F-F8F726F1A140}" srcOrd="0" destOrd="0" presId="urn:microsoft.com/office/officeart/2005/8/layout/hierarchy2"/>
    <dgm:cxn modelId="{22CF8D51-E1BC-4909-8293-B0251FECF742}" type="presParOf" srcId="{BE54FC98-8B7F-43A8-A98F-F8F726F1A140}" destId="{75292861-CC5E-406F-A620-76628FD91136}" srcOrd="0" destOrd="0" presId="urn:microsoft.com/office/officeart/2005/8/layout/hierarchy2"/>
    <dgm:cxn modelId="{B27A9C4A-B854-4E91-B825-33CD27E97AD8}" type="presParOf" srcId="{26C19B2A-4AC7-4B72-9632-2B1427585453}" destId="{6AB23C99-D69F-4F89-8A12-BA6DFC32E5F9}" srcOrd="1" destOrd="0" presId="urn:microsoft.com/office/officeart/2005/8/layout/hierarchy2"/>
    <dgm:cxn modelId="{F55FA65F-0A0D-40CD-BA7E-A8967366BD9E}" type="presParOf" srcId="{6AB23C99-D69F-4F89-8A12-BA6DFC32E5F9}" destId="{75CB2437-1FF2-4E5F-A49B-F11FA5392247}" srcOrd="0" destOrd="0" presId="urn:microsoft.com/office/officeart/2005/8/layout/hierarchy2"/>
    <dgm:cxn modelId="{8E603121-6259-49E5-98C3-5BC2A155CC43}" type="presParOf" srcId="{6AB23C99-D69F-4F89-8A12-BA6DFC32E5F9}" destId="{CEF44F74-74B7-4D98-8021-DF788DD68561}" srcOrd="1" destOrd="0" presId="urn:microsoft.com/office/officeart/2005/8/layout/hierarchy2"/>
    <dgm:cxn modelId="{C467F5D8-7FC2-40F4-A67F-730D82388972}" type="presParOf" srcId="{C649D461-C766-4F6D-8193-977AA31B5BB9}" destId="{EACC4B8B-4FFC-4186-82EC-0E06FDDE3B9F}" srcOrd="2" destOrd="0" presId="urn:microsoft.com/office/officeart/2005/8/layout/hierarchy2"/>
    <dgm:cxn modelId="{B61402D7-58DE-4C4D-8DD2-FF4E25795DD8}" type="presParOf" srcId="{EACC4B8B-4FFC-4186-82EC-0E06FDDE3B9F}" destId="{2B68F316-6D63-49CA-82A1-C2313E1EA329}" srcOrd="0" destOrd="0" presId="urn:microsoft.com/office/officeart/2005/8/layout/hierarchy2"/>
    <dgm:cxn modelId="{679E024D-E1FF-4664-A5D0-06BF44ADE36D}" type="presParOf" srcId="{C649D461-C766-4F6D-8193-977AA31B5BB9}" destId="{0805653A-904B-4BBA-A473-5F1BB9FC2ED8}" srcOrd="3" destOrd="0" presId="urn:microsoft.com/office/officeart/2005/8/layout/hierarchy2"/>
    <dgm:cxn modelId="{90CE098B-A47C-49DF-AE0B-87D53503F976}" type="presParOf" srcId="{0805653A-904B-4BBA-A473-5F1BB9FC2ED8}" destId="{85F242E2-7FAA-455A-A256-01A7743D67C1}" srcOrd="0" destOrd="0" presId="urn:microsoft.com/office/officeart/2005/8/layout/hierarchy2"/>
    <dgm:cxn modelId="{C6A8CAAA-A795-4210-A051-0EE4D63A4575}" type="presParOf" srcId="{0805653A-904B-4BBA-A473-5F1BB9FC2ED8}" destId="{C2FADCA2-61DE-4CAB-A7AA-479A2F7DDA2B}" srcOrd="1" destOrd="0" presId="urn:microsoft.com/office/officeart/2005/8/layout/hierarchy2"/>
    <dgm:cxn modelId="{18509EAF-E39E-47DE-A971-788A6C1A8D5F}" type="presParOf" srcId="{C2FADCA2-61DE-4CAB-A7AA-479A2F7DDA2B}" destId="{0ABC558B-45E4-4172-A6C5-128F11C2A265}" srcOrd="0" destOrd="0" presId="urn:microsoft.com/office/officeart/2005/8/layout/hierarchy2"/>
    <dgm:cxn modelId="{3AC98E8E-4860-40F2-A289-1B3CED8D8EB3}" type="presParOf" srcId="{0ABC558B-45E4-4172-A6C5-128F11C2A265}" destId="{4C98C81F-3FD1-4B34-B123-1736D4B023E5}" srcOrd="0" destOrd="0" presId="urn:microsoft.com/office/officeart/2005/8/layout/hierarchy2"/>
    <dgm:cxn modelId="{922EED5E-6D6A-4AA9-85B8-606E75D9FDFE}" type="presParOf" srcId="{C2FADCA2-61DE-4CAB-A7AA-479A2F7DDA2B}" destId="{035C25F5-C24D-4990-9438-A074CEA81A69}" srcOrd="1" destOrd="0" presId="urn:microsoft.com/office/officeart/2005/8/layout/hierarchy2"/>
    <dgm:cxn modelId="{65D88E82-152D-4BB2-8BC0-4BEC0B580B47}" type="presParOf" srcId="{035C25F5-C24D-4990-9438-A074CEA81A69}" destId="{610A0552-0116-4CB7-9F6E-D8B374038165}" srcOrd="0" destOrd="0" presId="urn:microsoft.com/office/officeart/2005/8/layout/hierarchy2"/>
    <dgm:cxn modelId="{728049D4-E9BA-4B4F-8916-8F18D7A4E304}" type="presParOf" srcId="{035C25F5-C24D-4990-9438-A074CEA81A69}" destId="{96B29890-E486-43D4-9640-930FA63F22AA}"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18C0179-5B29-4865-AEC6-4772DB417C20}"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E9F3BCD-E8C7-434F-9509-A08FBA0FA4E9}" type="slidenum">
              <a:rPr lang="zh-CN" altLang="en-US" smtClean="0"/>
              <a:pPr/>
              <a:t>‹#›</a:t>
            </a:fld>
            <a:endParaRPr lang="zh-CN" altLang="en-US"/>
          </a:p>
        </p:txBody>
      </p:sp>
    </p:spTree>
    <p:extLst>
      <p:ext uri="{BB962C8B-B14F-4D97-AF65-F5344CB8AC3E}">
        <p14:creationId xmlns:p14="http://schemas.microsoft.com/office/powerpoint/2010/main" xmlns="" val="302118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9F3BCD-E8C7-434F-9509-A08FBA0FA4E9}" type="slidenum">
              <a:rPr lang="zh-CN" altLang="en-US" smtClean="0"/>
              <a:pPr/>
              <a:t>13</a:t>
            </a:fld>
            <a:endParaRPr lang="zh-CN" altLang="en-US"/>
          </a:p>
        </p:txBody>
      </p:sp>
    </p:spTree>
    <p:extLst>
      <p:ext uri="{BB962C8B-B14F-4D97-AF65-F5344CB8AC3E}">
        <p14:creationId xmlns:p14="http://schemas.microsoft.com/office/powerpoint/2010/main" xmlns="" val="4277804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r>
              <a:rPr lang="zh-CN" altLang="en-US" dirty="0" smtClean="0">
                <a:solidFill>
                  <a:srgbClr val="000000"/>
                </a:solidFill>
              </a:rPr>
              <a:t>中</a:t>
            </a:r>
            <a:endParaRPr lang="zh-CN" altLang="en-US" dirty="0">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5957894" y="6357958"/>
            <a:ext cx="3186106" cy="314325"/>
          </a:xfrm>
        </p:spPr>
        <p:txBody>
          <a:bodyPr/>
          <a:lstStyle>
            <a:lvl1pPr>
              <a:defRPr sz="1800" b="1">
                <a:latin typeface="华文新魏" pitchFamily="2" charset="-122"/>
                <a:ea typeface="华文新魏" pitchFamily="2" charset="-122"/>
              </a:defRPr>
            </a:lvl1pPr>
          </a:lstStyle>
          <a:p>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a14="http://schemas.microsoft.com/office/drawing/2010/main" xmlns="">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2019/9/6</a:t>
            </a:fld>
            <a:endParaRPr lang="zh-CN" altLang="en-US" dirty="0"/>
          </a:p>
        </p:txBody>
      </p:sp>
      <p:sp>
        <p:nvSpPr>
          <p:cNvPr id="36" name="TextBox 35"/>
          <p:cNvSpPr txBox="1"/>
          <p:nvPr userDrawn="1"/>
        </p:nvSpPr>
        <p:spPr>
          <a:xfrm>
            <a:off x="6061105" y="6534834"/>
            <a:ext cx="3082895"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华文新魏" pitchFamily="2" charset="-122"/>
                <a:ea typeface="华文新魏" pitchFamily="2" charset="-122"/>
              </a:rPr>
              <a:t>中央财经大学金融学院  方意</a:t>
            </a:r>
          </a:p>
          <a:p>
            <a:endParaRPr lang="zh-CN" altLang="en-US" b="1" dirty="0"/>
          </a:p>
        </p:txBody>
      </p:sp>
    </p:spTree>
    <p:extLst>
      <p:ext uri="{BB962C8B-B14F-4D97-AF65-F5344CB8AC3E}">
        <p14:creationId xmlns:p14="http://schemas.microsoft.com/office/powerpoint/2010/main" xmlns=""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98905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276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2019/9/6</a:t>
            </a:fld>
            <a:endParaRPr lang="zh-CN" alt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a14="http://schemas.microsoft.com/office/drawing/2010/main" xmlns=""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a14="http://schemas.microsoft.com/office/drawing/2010/main" xmlns="">
                <a:solidFill>
                  <a:srgbClr val="FFFFFF"/>
                </a:solidFill>
              </a14:hiddenFill>
            </a:ext>
          </a:extLst>
        </p:spPr>
      </p:pic>
      <p:pic>
        <p:nvPicPr>
          <p:cNvPr id="1062" name="Picture 38" descr="3"/>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gray">
          <a:xfrm rot="20740733" flipH="1">
            <a:off x="49213" y="5726113"/>
            <a:ext cx="1223962" cy="137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Office_Excel____1.xls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Office_Excel____2.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Office_Excel____3.xls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b="1" smtClean="0">
                <a:latin typeface="华文新魏" pitchFamily="2" charset="-122"/>
                <a:ea typeface="华文新魏" pitchFamily="2" charset="-122"/>
              </a:rPr>
              <a:t>8</a:t>
            </a:r>
            <a:r>
              <a:rPr lang="zh-CN" altLang="en-US" sz="5400" b="1" smtClean="0">
                <a:latin typeface="华文新魏" pitchFamily="2" charset="-122"/>
                <a:ea typeface="华文新魏" pitchFamily="2" charset="-122"/>
              </a:rPr>
              <a:t>讲</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en-US" altLang="zh-CN" sz="5400"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金融机构</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0"/>
            <a:ext cx="8964488" cy="6658233"/>
          </a:xfrm>
          <a:prstGeom prst="rect">
            <a:avLst/>
          </a:prstGeom>
        </p:spPr>
        <p:txBody>
          <a:bodyPr wrap="square">
            <a:spAutoFit/>
          </a:bodyPr>
          <a:lstStyle/>
          <a:p>
            <a:pPr lvl="0" fontAlgn="base">
              <a:lnSpc>
                <a:spcPts val="4000"/>
              </a:lnSpc>
              <a:spcBef>
                <a:spcPct val="0"/>
              </a:spcBef>
              <a:spcAft>
                <a:spcPct val="0"/>
              </a:spcAft>
              <a:defRPr/>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anose="02010609030101010101" pitchFamily="49" charset="-122"/>
                <a:ea typeface="楷体_GB2312" panose="02010609030101010101" pitchFamily="49" charset="-122"/>
                <a:sym typeface="Wingdings 2" pitchFamily="18" charset="2"/>
              </a:rPr>
              <a:t>金融机构的</a:t>
            </a:r>
            <a:r>
              <a:rPr lang="zh-CN" altLang="en-US" sz="2800" b="1" kern="0" dirty="0" smtClean="0">
                <a:latin typeface="楷体_GB2312" panose="02010609030101010101" pitchFamily="49" charset="-122"/>
                <a:ea typeface="楷体_GB2312" panose="02010609030101010101" pitchFamily="49" charset="-122"/>
              </a:rPr>
              <a:t>功能</a:t>
            </a:r>
            <a:endParaRPr lang="en-US" altLang="zh-CN" sz="2800" b="1" kern="0" dirty="0" smtClean="0">
              <a:latin typeface="楷体_GB2312" panose="02010609030101010101" pitchFamily="49" charset="-122"/>
              <a:ea typeface="楷体_GB2312" panose="02010609030101010101" pitchFamily="49" charset="-122"/>
            </a:endParaRPr>
          </a:p>
          <a:p>
            <a:pPr marL="457200" indent="-457200" fontAlgn="base">
              <a:spcBef>
                <a:spcPct val="0"/>
              </a:spcBef>
              <a:spcAft>
                <a:spcPct val="0"/>
              </a:spcAft>
              <a:buClr>
                <a:srgbClr val="FF0000"/>
              </a:buClr>
              <a:buFont typeface="Wingdings" panose="05000000000000000000" pitchFamily="2" charset="2"/>
              <a:buChar char="Ø"/>
              <a:defRPr/>
            </a:pPr>
            <a:r>
              <a:rPr lang="zh-CN" altLang="en-US" sz="2400" kern="0" dirty="0" smtClean="0">
                <a:latin typeface="楷体_GB2312" panose="02010609030101010101" pitchFamily="49" charset="-122"/>
                <a:ea typeface="楷体_GB2312" panose="02010609030101010101" pitchFamily="49" charset="-122"/>
              </a:rPr>
              <a:t>支付结算功能</a:t>
            </a:r>
            <a:r>
              <a:rPr lang="en-US" altLang="zh-CN" sz="2800" kern="0" dirty="0" smtClean="0">
                <a:latin typeface="楷体_GB2312" panose="02010609030101010101" pitchFamily="49" charset="-122"/>
                <a:ea typeface="楷体_GB2312" panose="02010609030101010101" pitchFamily="49" charset="-122"/>
              </a:rPr>
              <a:t>——</a:t>
            </a:r>
            <a:r>
              <a:rPr lang="zh-CN" altLang="en-US" sz="2000" kern="0" dirty="0">
                <a:latin typeface="楷体_GB2312" panose="02010609030101010101" pitchFamily="49" charset="-122"/>
                <a:ea typeface="楷体_GB2312" panose="02010609030101010101" pitchFamily="49" charset="-122"/>
              </a:rPr>
              <a:t>金融机构为社会公众提供支付结算服务。</a:t>
            </a:r>
            <a:endParaRPr lang="en-US" altLang="zh-CN" sz="2000" kern="0" dirty="0">
              <a:latin typeface="楷体_GB2312" panose="02010609030101010101" pitchFamily="49" charset="-122"/>
              <a:ea typeface="楷体_GB2312" panose="02010609030101010101" pitchFamily="49" charset="-122"/>
            </a:endParaRPr>
          </a:p>
          <a:p>
            <a:pPr marL="457200" lvl="2" indent="-457200" fontAlgn="base">
              <a:spcBef>
                <a:spcPct val="0"/>
              </a:spcBef>
              <a:spcAft>
                <a:spcPct val="0"/>
              </a:spcAft>
              <a:buClr>
                <a:srgbClr val="FF0000"/>
              </a:buClr>
              <a:buFont typeface="Wingdings" panose="05000000000000000000" pitchFamily="2" charset="2"/>
              <a:buChar char="Ø"/>
              <a:defRPr/>
            </a:pPr>
            <a:r>
              <a:rPr lang="zh-CN" altLang="en-US" sz="2400" kern="0" dirty="0" smtClean="0">
                <a:latin typeface="楷体_GB2312" panose="02010609030101010101" pitchFamily="49" charset="-122"/>
                <a:ea typeface="楷体_GB2312" panose="02010609030101010101" pitchFamily="49" charset="-122"/>
              </a:rPr>
              <a:t>存款</a:t>
            </a:r>
            <a:r>
              <a:rPr lang="zh-CN" altLang="en-US" sz="2400" kern="0" dirty="0">
                <a:latin typeface="楷体_GB2312" panose="02010609030101010101" pitchFamily="49" charset="-122"/>
                <a:ea typeface="楷体_GB2312" panose="02010609030101010101" pitchFamily="49" charset="-122"/>
              </a:rPr>
              <a:t>货币</a:t>
            </a:r>
            <a:r>
              <a:rPr lang="zh-CN" altLang="en-US" sz="2400" kern="0" dirty="0" smtClean="0">
                <a:latin typeface="楷体_GB2312" panose="02010609030101010101" pitchFamily="49" charset="-122"/>
                <a:ea typeface="楷体_GB2312" panose="02010609030101010101" pitchFamily="49" charset="-122"/>
              </a:rPr>
              <a:t>创造功能</a:t>
            </a:r>
            <a:r>
              <a:rPr lang="en-US" altLang="zh-CN" sz="2400" kern="0" dirty="0" smtClean="0">
                <a:latin typeface="楷体_GB2312" panose="02010609030101010101" pitchFamily="49" charset="-122"/>
                <a:ea typeface="楷体_GB2312" panose="02010609030101010101" pitchFamily="49" charset="-122"/>
              </a:rPr>
              <a:t>——</a:t>
            </a:r>
            <a:r>
              <a:rPr lang="zh-CN" altLang="en-US" sz="2000" kern="0" dirty="0">
                <a:latin typeface="楷体_GB2312" panose="02010609030101010101" pitchFamily="49" charset="-122"/>
                <a:ea typeface="楷体_GB2312" panose="02010609030101010101" pitchFamily="49" charset="-122"/>
              </a:rPr>
              <a:t>存款类金融机构在存贷款业务时为经济体创造了存款货币。</a:t>
            </a:r>
            <a:endParaRPr lang="en-US" altLang="zh-CN" sz="2000" kern="0" dirty="0">
              <a:latin typeface="楷体_GB2312" panose="02010609030101010101" pitchFamily="49" charset="-122"/>
              <a:ea typeface="楷体_GB2312" panose="02010609030101010101" pitchFamily="49" charset="-122"/>
            </a:endParaRPr>
          </a:p>
          <a:p>
            <a:pPr marL="457200" indent="-457200" fontAlgn="base">
              <a:spcBef>
                <a:spcPct val="0"/>
              </a:spcBef>
              <a:spcAft>
                <a:spcPct val="0"/>
              </a:spcAft>
              <a:buClr>
                <a:srgbClr val="FF0000"/>
              </a:buClr>
              <a:buFont typeface="Wingdings" panose="05000000000000000000" pitchFamily="2" charset="2"/>
              <a:buChar char="Ø"/>
              <a:defRPr/>
            </a:pPr>
            <a:r>
              <a:rPr lang="zh-CN" altLang="en-US" sz="2400" kern="0" dirty="0" smtClean="0">
                <a:latin typeface="楷体_GB2312" panose="02010609030101010101" pitchFamily="49" charset="-122"/>
                <a:ea typeface="楷体_GB2312" panose="02010609030101010101" pitchFamily="49" charset="-122"/>
              </a:rPr>
              <a:t>投融资中介功能</a:t>
            </a:r>
            <a:endParaRPr lang="en-US" altLang="zh-CN" sz="2400" kern="0" dirty="0" smtClean="0">
              <a:latin typeface="楷体_GB2312" panose="02010609030101010101" pitchFamily="49" charset="-122"/>
              <a:ea typeface="楷体_GB2312" panose="02010609030101010101" pitchFamily="49" charset="-122"/>
            </a:endParaRPr>
          </a:p>
          <a:p>
            <a:pPr marL="1371600" lvl="2" indent="-457200" fontAlgn="base">
              <a:spcBef>
                <a:spcPct val="0"/>
              </a:spcBef>
              <a:spcAft>
                <a:spcPct val="0"/>
              </a:spcAft>
              <a:buClr>
                <a:srgbClr val="FF0000"/>
              </a:buClr>
              <a:buFont typeface="Wingdings" panose="05000000000000000000" pitchFamily="2" charset="2"/>
              <a:buChar char="ü"/>
              <a:defRPr/>
            </a:pPr>
            <a:r>
              <a:rPr lang="zh-CN" altLang="en-US" sz="2000" kern="0" dirty="0" smtClean="0">
                <a:latin typeface="楷体_GB2312" panose="02010609030101010101" pitchFamily="49" charset="-122"/>
                <a:ea typeface="楷体_GB2312" panose="02010609030101010101" pitchFamily="49" charset="-122"/>
              </a:rPr>
              <a:t>金融机构的社会的资金需求者和资金供给者提供投融资中介服务。</a:t>
            </a:r>
            <a:endParaRPr lang="en-US" altLang="zh-CN" sz="2000" kern="0" dirty="0" smtClean="0">
              <a:latin typeface="楷体_GB2312" panose="02010609030101010101" pitchFamily="49" charset="-122"/>
              <a:ea typeface="楷体_GB2312" panose="02010609030101010101" pitchFamily="49" charset="-122"/>
            </a:endParaRPr>
          </a:p>
          <a:p>
            <a:pPr marL="457200" indent="-457200" fontAlgn="base">
              <a:spcBef>
                <a:spcPct val="0"/>
              </a:spcBef>
              <a:spcAft>
                <a:spcPct val="0"/>
              </a:spcAft>
              <a:buClr>
                <a:srgbClr val="FF0000"/>
              </a:buClr>
              <a:buFont typeface="Wingdings" panose="05000000000000000000" pitchFamily="2" charset="2"/>
              <a:buChar char="Ø"/>
              <a:defRPr/>
            </a:pPr>
            <a:r>
              <a:rPr lang="zh-CN" altLang="en-US" sz="2400" kern="0" dirty="0" smtClean="0">
                <a:latin typeface="楷体_GB2312" panose="02010609030101010101" pitchFamily="49" charset="-122"/>
                <a:ea typeface="楷体_GB2312" panose="02010609030101010101" pitchFamily="49" charset="-122"/>
              </a:rPr>
              <a:t>风险分散和风险管理功能</a:t>
            </a:r>
            <a:endParaRPr lang="en-US" altLang="zh-CN" sz="2400" kern="0" dirty="0" smtClean="0">
              <a:latin typeface="楷体_GB2312" panose="02010609030101010101" pitchFamily="49" charset="-122"/>
              <a:ea typeface="楷体_GB2312" panose="02010609030101010101" pitchFamily="49" charset="-122"/>
            </a:endParaRPr>
          </a:p>
          <a:p>
            <a:pPr marL="1371600" lvl="2" indent="-457200" fontAlgn="base">
              <a:spcBef>
                <a:spcPct val="0"/>
              </a:spcBef>
              <a:spcAft>
                <a:spcPct val="0"/>
              </a:spcAft>
              <a:buClr>
                <a:srgbClr val="FF0000"/>
              </a:buClr>
              <a:buFont typeface="Wingdings" panose="05000000000000000000" pitchFamily="2" charset="2"/>
              <a:buChar char="ü"/>
              <a:defRPr/>
            </a:pPr>
            <a:r>
              <a:rPr lang="zh-CN" altLang="en-US" sz="2000" kern="0" dirty="0" smtClean="0">
                <a:latin typeface="楷体_GB2312" panose="02010609030101010101" pitchFamily="49" charset="-122"/>
                <a:ea typeface="楷体_GB2312" panose="02010609030101010101" pitchFamily="49" charset="-122"/>
              </a:rPr>
              <a:t>金融机构是金融风险的配置者，其将低风险产品配置给低风险偏好者，将高风险产品配置给高风险偏好者。</a:t>
            </a:r>
            <a:endParaRPr lang="en-US" altLang="zh-CN" sz="2000" kern="0" dirty="0" smtClean="0">
              <a:latin typeface="楷体_GB2312" panose="02010609030101010101" pitchFamily="49" charset="-122"/>
              <a:ea typeface="楷体_GB2312" panose="02010609030101010101" pitchFamily="49" charset="-122"/>
            </a:endParaRPr>
          </a:p>
          <a:p>
            <a:pPr marL="342900" indent="-342900" fontAlgn="base">
              <a:spcBef>
                <a:spcPct val="0"/>
              </a:spcBef>
              <a:spcAft>
                <a:spcPct val="0"/>
              </a:spcAft>
              <a:buClr>
                <a:srgbClr val="FF0000"/>
              </a:buClr>
              <a:buFont typeface="Wingdings" panose="05000000000000000000" pitchFamily="2" charset="2"/>
              <a:buChar char="p"/>
              <a:defRPr/>
            </a:pPr>
            <a:r>
              <a:rPr lang="zh-CN" altLang="en-US" sz="2400" kern="0" dirty="0" smtClean="0">
                <a:latin typeface="楷体_GB2312" panose="02010609030101010101" pitchFamily="49" charset="-122"/>
                <a:ea typeface="楷体_GB2312" panose="02010609030101010101" pitchFamily="49" charset="-122"/>
              </a:rPr>
              <a:t>金融机构的支付结算功能主要依赖于其强大的硬件设施</a:t>
            </a:r>
            <a:endParaRPr lang="en-US" altLang="zh-CN" sz="2400" kern="0" dirty="0" smtClean="0">
              <a:latin typeface="楷体_GB2312" panose="02010609030101010101" pitchFamily="49" charset="-122"/>
              <a:ea typeface="楷体_GB2312" panose="02010609030101010101" pitchFamily="49" charset="-122"/>
            </a:endParaRPr>
          </a:p>
          <a:p>
            <a:pPr marL="342900" indent="-342900" fontAlgn="base">
              <a:spcBef>
                <a:spcPct val="0"/>
              </a:spcBef>
              <a:spcAft>
                <a:spcPct val="0"/>
              </a:spcAft>
              <a:buClr>
                <a:srgbClr val="FF0000"/>
              </a:buClr>
              <a:buFont typeface="Wingdings" panose="05000000000000000000" pitchFamily="2" charset="2"/>
              <a:buChar char="p"/>
              <a:defRPr/>
            </a:pPr>
            <a:r>
              <a:rPr lang="zh-CN" altLang="en-US" sz="2400" kern="0" dirty="0">
                <a:latin typeface="楷体_GB2312" panose="02010609030101010101" pitchFamily="49" charset="-122"/>
                <a:ea typeface="楷体_GB2312" panose="02010609030101010101" pitchFamily="49" charset="-122"/>
              </a:rPr>
              <a:t>金融</a:t>
            </a:r>
            <a:r>
              <a:rPr lang="zh-CN" altLang="en-US" sz="2400" kern="0" dirty="0" smtClean="0">
                <a:latin typeface="楷体_GB2312" panose="02010609030101010101" pitchFamily="49" charset="-122"/>
                <a:ea typeface="楷体_GB2312" panose="02010609030101010101" pitchFamily="49" charset="-122"/>
              </a:rPr>
              <a:t>机构的存款货币创造功能在投融资中介功能基础上衍生出来。</a:t>
            </a:r>
            <a:endParaRPr lang="en-US" altLang="zh-CN" sz="2400" kern="0" dirty="0" smtClean="0">
              <a:latin typeface="楷体_GB2312" panose="02010609030101010101" pitchFamily="49" charset="-122"/>
              <a:ea typeface="楷体_GB2312" panose="02010609030101010101" pitchFamily="49" charset="-122"/>
            </a:endParaRPr>
          </a:p>
          <a:p>
            <a:pPr marL="342900" indent="-342900" fontAlgn="base">
              <a:spcBef>
                <a:spcPct val="0"/>
              </a:spcBef>
              <a:spcAft>
                <a:spcPct val="0"/>
              </a:spcAft>
              <a:buClr>
                <a:srgbClr val="FF0000"/>
              </a:buClr>
              <a:buFont typeface="Wingdings" panose="05000000000000000000" pitchFamily="2" charset="2"/>
              <a:buChar char="p"/>
              <a:defRPr/>
            </a:pPr>
            <a:r>
              <a:rPr lang="zh-CN" altLang="en-US" sz="2400" kern="0" dirty="0" smtClean="0">
                <a:latin typeface="楷体_GB2312" panose="02010609030101010101" pitchFamily="49" charset="-122"/>
                <a:ea typeface="楷体_GB2312" panose="02010609030101010101" pitchFamily="49" charset="-122"/>
              </a:rPr>
              <a:t>金融机构投融资中介和风险管理功能</a:t>
            </a:r>
            <a:r>
              <a:rPr lang="zh-CN" altLang="en-US" sz="2400" kern="0" dirty="0">
                <a:latin typeface="楷体_GB2312" panose="02010609030101010101" pitchFamily="49" charset="-122"/>
                <a:ea typeface="楷体_GB2312" panose="02010609030101010101" pitchFamily="49" charset="-122"/>
              </a:rPr>
              <a:t>是其资金配置</a:t>
            </a:r>
            <a:r>
              <a:rPr lang="zh-CN" altLang="en-US" sz="2400" kern="0" dirty="0" smtClean="0">
                <a:latin typeface="楷体_GB2312" panose="02010609030101010101" pitchFamily="49" charset="-122"/>
                <a:ea typeface="楷体_GB2312" panose="02010609030101010101" pitchFamily="49" charset="-122"/>
              </a:rPr>
              <a:t>和</a:t>
            </a:r>
            <a:r>
              <a:rPr lang="zh-CN" altLang="en-US" sz="2400" kern="0" dirty="0">
                <a:latin typeface="楷体_GB2312" panose="02010609030101010101" pitchFamily="49" charset="-122"/>
                <a:ea typeface="楷体_GB2312" panose="02010609030101010101" pitchFamily="49" charset="-122"/>
              </a:rPr>
              <a:t>风险配置的</a:t>
            </a:r>
            <a:r>
              <a:rPr lang="zh-CN" altLang="en-US" sz="2400" kern="0" dirty="0" smtClean="0">
                <a:latin typeface="楷体_GB2312" panose="02010609030101010101" pitchFamily="49" charset="-122"/>
                <a:ea typeface="楷体_GB2312" panose="02010609030101010101" pitchFamily="49" charset="-122"/>
              </a:rPr>
              <a:t>两维功能，这离不开其下述两方面优势：</a:t>
            </a:r>
            <a:endParaRPr lang="en-US" altLang="zh-CN" sz="2400" kern="0" dirty="0" smtClean="0">
              <a:latin typeface="楷体_GB2312" panose="02010609030101010101" pitchFamily="49" charset="-122"/>
              <a:ea typeface="楷体_GB2312" panose="02010609030101010101" pitchFamily="49" charset="-122"/>
            </a:endParaRPr>
          </a:p>
          <a:p>
            <a:pPr marL="1257300" lvl="2" indent="-342900" fontAlgn="base">
              <a:spcBef>
                <a:spcPct val="0"/>
              </a:spcBef>
              <a:spcAft>
                <a:spcPct val="0"/>
              </a:spcAft>
              <a:buClr>
                <a:srgbClr val="FF0000"/>
              </a:buClr>
              <a:buFont typeface="Wingdings" panose="05000000000000000000" pitchFamily="2" charset="2"/>
              <a:buChar char="ü"/>
              <a:defRPr/>
            </a:pPr>
            <a:r>
              <a:rPr lang="zh-CN" altLang="en-US" sz="2000" kern="0" dirty="0" smtClean="0">
                <a:latin typeface="楷体_GB2312" panose="02010609030101010101" pitchFamily="49" charset="-122"/>
                <a:ea typeface="楷体_GB2312" panose="02010609030101010101" pitchFamily="49" charset="-122"/>
              </a:rPr>
              <a:t>降低交易成本：存在规模效应和范围效应</a:t>
            </a:r>
            <a:endParaRPr lang="en-US" altLang="zh-CN" sz="2000" kern="0" dirty="0" smtClean="0">
              <a:latin typeface="楷体_GB2312" panose="02010609030101010101" pitchFamily="49" charset="-122"/>
              <a:ea typeface="楷体_GB2312" panose="02010609030101010101" pitchFamily="49" charset="-122"/>
            </a:endParaRPr>
          </a:p>
          <a:p>
            <a:pPr marL="1257300" lvl="2" indent="-342900" fontAlgn="base">
              <a:spcBef>
                <a:spcPct val="0"/>
              </a:spcBef>
              <a:spcAft>
                <a:spcPct val="0"/>
              </a:spcAft>
              <a:buClr>
                <a:srgbClr val="FF0000"/>
              </a:buClr>
              <a:buFont typeface="Wingdings" panose="05000000000000000000" pitchFamily="2" charset="2"/>
              <a:buChar char="ü"/>
              <a:defRPr/>
            </a:pPr>
            <a:r>
              <a:rPr lang="zh-CN" altLang="en-US" sz="2000" kern="0" dirty="0" smtClean="0">
                <a:latin typeface="楷体_GB2312" panose="02010609030101010101" pitchFamily="49" charset="-122"/>
                <a:ea typeface="楷体_GB2312" panose="02010609030101010101" pitchFamily="49" charset="-122"/>
              </a:rPr>
              <a:t>降低信息不对称</a:t>
            </a:r>
            <a:r>
              <a:rPr lang="en-US" altLang="zh-CN" sz="2000" kern="0" dirty="0" smtClean="0">
                <a:latin typeface="楷体_GB2312" panose="02010609030101010101" pitchFamily="49" charset="-122"/>
                <a:ea typeface="楷体_GB2312" panose="02010609030101010101" pitchFamily="49" charset="-122"/>
              </a:rPr>
              <a:t>:</a:t>
            </a:r>
            <a:r>
              <a:rPr lang="zh-CN" altLang="en-US" sz="2000" kern="0" dirty="0" smtClean="0">
                <a:latin typeface="楷体_GB2312" panose="02010609030101010101" pitchFamily="49" charset="-122"/>
                <a:ea typeface="楷体_GB2312" panose="02010609030101010101" pitchFamily="49" charset="-122"/>
              </a:rPr>
              <a:t>信息挖掘能力；监督力度与监督动机；长期合作而形成的多次博弈（与前述的直接融资和间接融资优缺点相对比）</a:t>
            </a:r>
            <a:endParaRPr lang="en-US" altLang="zh-CN" sz="2000" kern="0" dirty="0" smtClean="0">
              <a:latin typeface="楷体_GB2312" panose="02010609030101010101" pitchFamily="49" charset="-122"/>
              <a:ea typeface="楷体_GB2312" panose="02010609030101010101" pitchFamily="49" charset="-122"/>
            </a:endParaRPr>
          </a:p>
          <a:p>
            <a:pPr lvl="0" fontAlgn="base">
              <a:lnSpc>
                <a:spcPts val="4000"/>
              </a:lnSpc>
              <a:spcBef>
                <a:spcPct val="0"/>
              </a:spcBef>
              <a:spcAft>
                <a:spcPct val="0"/>
              </a:spcAft>
              <a:defRPr/>
            </a:pPr>
            <a:endParaRPr lang="en-US" altLang="zh-CN" sz="2800" b="1" kern="0" dirty="0" smtClean="0">
              <a:latin typeface="楷体"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6632"/>
            <a:ext cx="8229600" cy="927100"/>
          </a:xfrm>
        </p:spPr>
        <p:txBody>
          <a:bodyPr/>
          <a:lstStyle/>
          <a:p>
            <a:pPr algn="ctr"/>
            <a:r>
              <a:rPr lang="zh-CN" altLang="en-US" sz="2800" dirty="0">
                <a:latin typeface="楷体_GB2312" panose="02010609030101010101" pitchFamily="49" charset="-122"/>
                <a:ea typeface="楷体_GB2312" panose="02010609030101010101" pitchFamily="49" charset="-122"/>
              </a:rPr>
              <a:t>金融</a:t>
            </a:r>
            <a:r>
              <a:rPr lang="zh-CN" altLang="en-US" sz="2800" dirty="0" smtClean="0">
                <a:latin typeface="楷体_GB2312" panose="02010609030101010101" pitchFamily="49" charset="-122"/>
                <a:ea typeface="楷体_GB2312" panose="02010609030101010101" pitchFamily="49" charset="-122"/>
              </a:rPr>
              <a:t>机构的功能</a:t>
            </a:r>
            <a:endParaRPr lang="zh-CN" altLang="en-US" sz="2800" dirty="0">
              <a:latin typeface="楷体_GB2312" panose="02010609030101010101" pitchFamily="49" charset="-122"/>
              <a:ea typeface="楷体_GB2312" panose="02010609030101010101" pitchFamily="49" charset="-122"/>
            </a:endParaRPr>
          </a:p>
        </p:txBody>
      </p:sp>
      <p:sp>
        <p:nvSpPr>
          <p:cNvPr id="4" name="TextBox 3"/>
          <p:cNvSpPr txBox="1"/>
          <p:nvPr/>
        </p:nvSpPr>
        <p:spPr>
          <a:xfrm>
            <a:off x="4533" y="1639607"/>
            <a:ext cx="615553" cy="2605842"/>
          </a:xfrm>
          <a:prstGeom prst="rect">
            <a:avLst/>
          </a:prstGeom>
          <a:noFill/>
        </p:spPr>
        <p:txBody>
          <a:bodyPr vert="eaVert" wrap="none" rtlCol="0">
            <a:spAutoFit/>
          </a:bodyPr>
          <a:lstStyle/>
          <a:p>
            <a:r>
              <a:rPr lang="zh-CN" altLang="en-US" sz="2800" dirty="0" smtClean="0">
                <a:latin typeface="楷体_GB2312" panose="02010609030101010101" pitchFamily="49" charset="-122"/>
                <a:ea typeface="楷体_GB2312" panose="02010609030101010101" pitchFamily="49" charset="-122"/>
              </a:rPr>
              <a:t>金融机构的功能</a:t>
            </a:r>
            <a:endParaRPr lang="zh-CN" altLang="en-US" sz="2800" dirty="0">
              <a:latin typeface="楷体_GB2312" panose="02010609030101010101" pitchFamily="49" charset="-122"/>
              <a:ea typeface="楷体_GB2312" panose="02010609030101010101" pitchFamily="49" charset="-122"/>
            </a:endParaRPr>
          </a:p>
        </p:txBody>
      </p:sp>
      <p:sp>
        <p:nvSpPr>
          <p:cNvPr id="5" name="左大括号 4"/>
          <p:cNvSpPr/>
          <p:nvPr/>
        </p:nvSpPr>
        <p:spPr bwMode="auto">
          <a:xfrm>
            <a:off x="637964" y="1412776"/>
            <a:ext cx="432048" cy="3024336"/>
          </a:xfrm>
          <a:prstGeom prst="lef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70012" y="1124744"/>
            <a:ext cx="1415772"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服务中介</a:t>
            </a:r>
            <a:endParaRPr lang="zh-CN" altLang="en-US" sz="2400" dirty="0">
              <a:latin typeface="楷体_GB2312" panose="02010609030101010101" pitchFamily="49" charset="-122"/>
              <a:ea typeface="楷体_GB2312" panose="02010609030101010101" pitchFamily="49" charset="-122"/>
            </a:endParaRPr>
          </a:p>
        </p:txBody>
      </p:sp>
      <p:sp>
        <p:nvSpPr>
          <p:cNvPr id="8" name="TextBox 7"/>
          <p:cNvSpPr txBox="1"/>
          <p:nvPr/>
        </p:nvSpPr>
        <p:spPr>
          <a:xfrm>
            <a:off x="1071429" y="4206279"/>
            <a:ext cx="1415772"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资源配置</a:t>
            </a:r>
            <a:endParaRPr lang="zh-CN" altLang="en-US" sz="2400" dirty="0">
              <a:latin typeface="楷体_GB2312" panose="02010609030101010101" pitchFamily="49" charset="-122"/>
              <a:ea typeface="楷体_GB2312" panose="02010609030101010101" pitchFamily="49" charset="-122"/>
            </a:endParaRPr>
          </a:p>
        </p:txBody>
      </p:sp>
      <p:sp>
        <p:nvSpPr>
          <p:cNvPr id="9" name="左大括号 8"/>
          <p:cNvSpPr/>
          <p:nvPr/>
        </p:nvSpPr>
        <p:spPr bwMode="auto">
          <a:xfrm>
            <a:off x="2411760" y="3501008"/>
            <a:ext cx="432048" cy="1872208"/>
          </a:xfrm>
          <a:prstGeom prst="lef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2884358" y="3231526"/>
            <a:ext cx="1415772"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资金配置</a:t>
            </a:r>
            <a:endParaRPr lang="zh-CN" altLang="en-US" sz="2400" dirty="0">
              <a:latin typeface="楷体_GB2312" panose="02010609030101010101" pitchFamily="49" charset="-122"/>
              <a:ea typeface="楷体_GB2312" panose="02010609030101010101" pitchFamily="49" charset="-122"/>
            </a:endParaRPr>
          </a:p>
        </p:txBody>
      </p:sp>
      <p:sp>
        <p:nvSpPr>
          <p:cNvPr id="12" name="TextBox 11"/>
          <p:cNvSpPr txBox="1"/>
          <p:nvPr/>
        </p:nvSpPr>
        <p:spPr>
          <a:xfrm>
            <a:off x="2891042" y="5142383"/>
            <a:ext cx="1415772"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风险配置</a:t>
            </a:r>
            <a:endParaRPr lang="zh-CN" altLang="en-US" sz="2400" dirty="0">
              <a:latin typeface="楷体_GB2312" panose="02010609030101010101" pitchFamily="49" charset="-122"/>
              <a:ea typeface="楷体_GB2312" panose="02010609030101010101" pitchFamily="49" charset="-122"/>
            </a:endParaRPr>
          </a:p>
        </p:txBody>
      </p:sp>
      <p:cxnSp>
        <p:nvCxnSpPr>
          <p:cNvPr id="14" name="直接箭头连接符 13"/>
          <p:cNvCxnSpPr/>
          <p:nvPr/>
        </p:nvCxnSpPr>
        <p:spPr bwMode="auto">
          <a:xfrm>
            <a:off x="4127861" y="3468594"/>
            <a:ext cx="98526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TextBox 14"/>
          <p:cNvSpPr txBox="1"/>
          <p:nvPr/>
        </p:nvSpPr>
        <p:spPr>
          <a:xfrm>
            <a:off x="5116528" y="3210672"/>
            <a:ext cx="1415772"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存款创造</a:t>
            </a:r>
            <a:endParaRPr lang="zh-CN" altLang="en-US" sz="2400" dirty="0">
              <a:latin typeface="楷体_GB2312" panose="02010609030101010101" pitchFamily="49" charset="-122"/>
              <a:ea typeface="楷体_GB2312" panose="02010609030101010101" pitchFamily="49" charset="-122"/>
            </a:endParaRPr>
          </a:p>
        </p:txBody>
      </p:sp>
      <p:sp>
        <p:nvSpPr>
          <p:cNvPr id="16" name="右大括号 15"/>
          <p:cNvSpPr/>
          <p:nvPr/>
        </p:nvSpPr>
        <p:spPr bwMode="auto">
          <a:xfrm>
            <a:off x="6532300" y="3441504"/>
            <a:ext cx="343956" cy="2162544"/>
          </a:xfrm>
          <a:prstGeom prst="righ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右大括号 17"/>
          <p:cNvSpPr/>
          <p:nvPr/>
        </p:nvSpPr>
        <p:spPr bwMode="auto">
          <a:xfrm rot="10800000">
            <a:off x="6812844" y="3441504"/>
            <a:ext cx="343956" cy="2162544"/>
          </a:xfrm>
          <a:prstGeom prst="righ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7156800" y="3185898"/>
            <a:ext cx="2031325"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降低交易成本</a:t>
            </a:r>
            <a:endParaRPr lang="zh-CN" altLang="en-US" sz="2400" dirty="0">
              <a:latin typeface="楷体_GB2312" panose="02010609030101010101" pitchFamily="49" charset="-122"/>
              <a:ea typeface="楷体_GB2312" panose="02010609030101010101" pitchFamily="49" charset="-122"/>
            </a:endParaRPr>
          </a:p>
        </p:txBody>
      </p:sp>
      <p:sp>
        <p:nvSpPr>
          <p:cNvPr id="20" name="TextBox 19"/>
          <p:cNvSpPr txBox="1"/>
          <p:nvPr/>
        </p:nvSpPr>
        <p:spPr>
          <a:xfrm>
            <a:off x="6938972" y="5346245"/>
            <a:ext cx="2339102"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降低信息不对称</a:t>
            </a: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xmlns="" val="448922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8229600" cy="927100"/>
          </a:xfrm>
        </p:spPr>
        <p:txBody>
          <a:bodyPr/>
          <a:lstStyle/>
          <a:p>
            <a:r>
              <a:rPr lang="zh-CN" altLang="en-US" sz="3600" dirty="0" smtClean="0">
                <a:latin typeface="隶书" pitchFamily="49" charset="-122"/>
                <a:ea typeface="隶书" pitchFamily="49" charset="-122"/>
              </a:rPr>
              <a:t>二、金融机构体系的构成与发展</a:t>
            </a:r>
          </a:p>
        </p:txBody>
      </p:sp>
      <p:sp>
        <p:nvSpPr>
          <p:cNvPr id="5" name="Rectangle 3"/>
          <p:cNvSpPr txBox="1">
            <a:spLocks noChangeArrowheads="1"/>
          </p:cNvSpPr>
          <p:nvPr/>
        </p:nvSpPr>
        <p:spPr>
          <a:xfrm>
            <a:off x="214313" y="1428750"/>
            <a:ext cx="8501062" cy="4572000"/>
          </a:xfrm>
          <a:prstGeom prst="rect">
            <a:avLst/>
          </a:prstGeom>
        </p:spPr>
        <p:txBody>
          <a:bodyPr/>
          <a:lstStyle/>
          <a:p>
            <a:pPr marL="342900" indent="-342900">
              <a:lnSpc>
                <a:spcPct val="120000"/>
              </a:lnSpc>
              <a:spcBef>
                <a:spcPct val="20000"/>
              </a:spcBef>
              <a:defRPr/>
            </a:pPr>
            <a:endParaRPr lang="en-US" altLang="zh-CN" sz="2800" b="1" kern="0" dirty="0">
              <a:latin typeface="楷体_GB2312" pitchFamily="49" charset="-122"/>
              <a:ea typeface="楷体_GB2312" pitchFamily="49" charset="-122"/>
            </a:endParaRPr>
          </a:p>
          <a:p>
            <a:pPr marL="342900" indent="-342900">
              <a:lnSpc>
                <a:spcPct val="120000"/>
              </a:lnSpc>
              <a:spcBef>
                <a:spcPct val="20000"/>
              </a:spcBef>
              <a:defRPr/>
            </a:pPr>
            <a:endParaRPr lang="en-US" altLang="zh-CN" sz="3600" b="1" kern="0" dirty="0">
              <a:latin typeface="华文新魏" pitchFamily="2" charset="-122"/>
              <a:ea typeface="华文新魏" pitchFamily="2" charset="-122"/>
            </a:endParaRPr>
          </a:p>
        </p:txBody>
      </p:sp>
      <p:sp>
        <p:nvSpPr>
          <p:cNvPr id="6" name="矩形 5"/>
          <p:cNvSpPr>
            <a:spLocks noChangeArrowheads="1"/>
          </p:cNvSpPr>
          <p:nvPr/>
        </p:nvSpPr>
        <p:spPr bwMode="auto">
          <a:xfrm>
            <a:off x="0" y="908720"/>
            <a:ext cx="8928100" cy="4675126"/>
          </a:xfrm>
          <a:prstGeom prst="rect">
            <a:avLst/>
          </a:prstGeom>
          <a:noFill/>
          <a:ln>
            <a:noFill/>
          </a:ln>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35000"/>
              </a:spcBef>
              <a:buClr>
                <a:schemeClr val="hlink"/>
              </a:buClr>
              <a:defRPr/>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3200" dirty="0" smtClean="0">
                <a:ea typeface="华文新魏" pitchFamily="2" charset="-122"/>
                <a:cs typeface="Times New Roman" panose="02020603050405020304" pitchFamily="18" charset="0"/>
              </a:rPr>
              <a:t>国家金融机构体系</a:t>
            </a:r>
            <a:r>
              <a:rPr lang="zh-CN" altLang="en-US" sz="3200" dirty="0" smtClean="0">
                <a:ea typeface="楷体_GB2312" pitchFamily="49" charset="-122"/>
                <a:cs typeface="Times New Roman" panose="02020603050405020304" pitchFamily="18" charset="0"/>
              </a:rPr>
              <a:t>：是指在一个主权国家或独立经济体里存在的各类相互关联的金融机构。</a:t>
            </a:r>
            <a:endParaRPr lang="en-US" altLang="zh-CN" sz="3200" dirty="0" smtClean="0">
              <a:ea typeface="楷体_GB2312" pitchFamily="49" charset="-122"/>
              <a:cs typeface="Times New Roman" panose="02020603050405020304" pitchFamily="18" charset="0"/>
            </a:endParaRPr>
          </a:p>
          <a:p>
            <a:pPr indent="273050" algn="just" eaLnBrk="1" hangingPunct="1">
              <a:spcBef>
                <a:spcPct val="35000"/>
              </a:spcBef>
              <a:buClr>
                <a:schemeClr val="hlink"/>
              </a:buClr>
              <a:defRPr/>
            </a:pPr>
            <a:r>
              <a:rPr lang="en-US" altLang="zh-CN" sz="2800" dirty="0" smtClean="0">
                <a:solidFill>
                  <a:srgbClr val="FF0000"/>
                </a:solidFill>
                <a:ea typeface="华文新魏" pitchFamily="2" charset="-122"/>
                <a:cs typeface="Times New Roman" panose="02020603050405020304" pitchFamily="18" charset="0"/>
              </a:rPr>
              <a:t>★</a:t>
            </a:r>
            <a:r>
              <a:rPr lang="zh-CN" altLang="en-US" sz="2800" dirty="0" smtClean="0">
                <a:ea typeface="楷体_GB2312" pitchFamily="49" charset="-122"/>
                <a:cs typeface="Times New Roman" panose="02020603050405020304" pitchFamily="18" charset="0"/>
              </a:rPr>
              <a:t>按</a:t>
            </a:r>
            <a:r>
              <a:rPr lang="en-US" altLang="zh-CN" sz="2800" dirty="0" smtClean="0">
                <a:ea typeface="楷体_GB2312" pitchFamily="49" charset="-122"/>
                <a:cs typeface="Times New Roman" panose="02020603050405020304" pitchFamily="18" charset="0"/>
              </a:rPr>
              <a:t>IMF</a:t>
            </a:r>
            <a:r>
              <a:rPr lang="zh-CN" altLang="en-US" sz="2800" dirty="0" smtClean="0">
                <a:ea typeface="楷体_GB2312" pitchFamily="49" charset="-122"/>
                <a:cs typeface="Times New Roman" panose="02020603050405020304" pitchFamily="18" charset="0"/>
              </a:rPr>
              <a:t>的统计分类，各国金融机构体系主要分为：</a:t>
            </a:r>
          </a:p>
          <a:p>
            <a:pPr marL="628650" eaLnBrk="1" hangingPunct="1">
              <a:defRPr/>
            </a:pPr>
            <a:r>
              <a:rPr lang="zh-CN" altLang="en-US" dirty="0" smtClean="0">
                <a:solidFill>
                  <a:srgbClr val="FF0000"/>
                </a:solidFill>
                <a:ea typeface="华文新魏" pitchFamily="2" charset="-122"/>
                <a:cs typeface="Times New Roman" panose="02020603050405020304" pitchFamily="18" charset="0"/>
                <a:sym typeface="Wingdings 3" pitchFamily="18" charset="2"/>
              </a:rPr>
              <a:t></a:t>
            </a:r>
            <a:r>
              <a:rPr lang="zh-CN" altLang="en-US" dirty="0" smtClean="0">
                <a:ea typeface="楷体_GB2312" pitchFamily="49" charset="-122"/>
                <a:cs typeface="Times New Roman" panose="02020603050405020304" pitchFamily="18" charset="0"/>
              </a:rPr>
              <a:t>存款类金融机构：是能够吸收存款并以存款作为营运资金主要来源的金融机构。</a:t>
            </a:r>
            <a:endParaRPr lang="en-US" altLang="zh-CN" dirty="0" smtClean="0">
              <a:ea typeface="楷体_GB2312" pitchFamily="49" charset="-122"/>
              <a:cs typeface="Times New Roman" panose="02020603050405020304" pitchFamily="18" charset="0"/>
            </a:endParaRPr>
          </a:p>
          <a:p>
            <a:pPr marL="2114550" lvl="2" indent="-342900" eaLnBrk="1" hangingPunct="1">
              <a:buClr>
                <a:srgbClr val="FF0000"/>
              </a:buClr>
              <a:buFont typeface="Wingdings" panose="05000000000000000000" pitchFamily="2" charset="2"/>
              <a:buChar char="ü"/>
              <a:defRPr/>
            </a:pPr>
            <a:r>
              <a:rPr lang="zh-CN" altLang="en-US" sz="2000" dirty="0" smtClean="0">
                <a:ea typeface="楷体_GB2312" pitchFamily="49" charset="-122"/>
                <a:cs typeface="Times New Roman" panose="02020603050405020304" pitchFamily="18" charset="0"/>
              </a:rPr>
              <a:t>主要包括：中央银行；商业银行；专业银行；信用合作社；财务公司</a:t>
            </a:r>
          </a:p>
          <a:p>
            <a:pPr marL="628650" eaLnBrk="1" hangingPunct="1">
              <a:defRPr/>
            </a:pPr>
            <a:r>
              <a:rPr lang="zh-CN" altLang="en-US" dirty="0" smtClean="0">
                <a:solidFill>
                  <a:srgbClr val="FF0000"/>
                </a:solidFill>
                <a:ea typeface="华文新魏" pitchFamily="2" charset="-122"/>
                <a:cs typeface="Times New Roman" panose="02020603050405020304" pitchFamily="18" charset="0"/>
                <a:sym typeface="Wingdings 3" pitchFamily="18" charset="2"/>
              </a:rPr>
              <a:t></a:t>
            </a:r>
            <a:r>
              <a:rPr lang="zh-CN" altLang="en-US" dirty="0" smtClean="0">
                <a:ea typeface="楷体_GB2312" pitchFamily="49" charset="-122"/>
                <a:cs typeface="Times New Roman" panose="02020603050405020304" pitchFamily="18" charset="0"/>
                <a:sym typeface="Wingdings 3" pitchFamily="18" charset="2"/>
              </a:rPr>
              <a:t>非存款类金</a:t>
            </a:r>
            <a:r>
              <a:rPr lang="zh-CN" altLang="en-US" dirty="0" smtClean="0">
                <a:ea typeface="楷体_GB2312" pitchFamily="49" charset="-122"/>
                <a:cs typeface="Times New Roman" panose="02020603050405020304" pitchFamily="18" charset="0"/>
              </a:rPr>
              <a:t>融机构：是指不以吸收存款为主要资金来源的金融机构，也称其他金融性公司。</a:t>
            </a:r>
            <a:endParaRPr lang="en-US" altLang="zh-CN" dirty="0" smtClean="0">
              <a:ea typeface="楷体_GB2312" pitchFamily="49" charset="-122"/>
              <a:cs typeface="Times New Roman" panose="02020603050405020304" pitchFamily="18" charset="0"/>
            </a:endParaRPr>
          </a:p>
          <a:p>
            <a:pPr marL="2114550" lvl="2" indent="-342900" eaLnBrk="1" hangingPunct="1">
              <a:buClr>
                <a:srgbClr val="FF0000"/>
              </a:buClr>
              <a:buFont typeface="Wingdings" panose="05000000000000000000" pitchFamily="2" charset="2"/>
              <a:buChar char="ü"/>
              <a:defRPr/>
            </a:pPr>
            <a:r>
              <a:rPr lang="zh-CN" altLang="en-US" sz="2000" dirty="0" smtClean="0">
                <a:ea typeface="楷体_GB2312" pitchFamily="49" charset="-122"/>
                <a:cs typeface="Times New Roman" panose="02020603050405020304" pitchFamily="18" charset="0"/>
              </a:rPr>
              <a:t>主要包括：保险公司；信托投资公司；证券机构；金融资产管理公司；期货类机构；黄金投融资机构；专业融资公司；信用服务机构；金融租赁公司</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anose="02010609030101010101" pitchFamily="49" charset="-122"/>
                <a:ea typeface="楷体_GB2312" panose="02010609030101010101" pitchFamily="49" charset="-122"/>
              </a:rPr>
              <a:t>金融机构的经营体制：</a:t>
            </a:r>
            <a:r>
              <a:rPr lang="zh-CN" altLang="en-US" sz="2400" dirty="0" smtClean="0">
                <a:latin typeface="楷体_GB2312" panose="02010609030101010101" pitchFamily="49" charset="-122"/>
                <a:ea typeface="楷体_GB2312" panose="02010609030101010101" pitchFamily="49" charset="-122"/>
              </a:rPr>
              <a:t>分业经营与混业经营</a:t>
            </a:r>
            <a:endParaRPr lang="zh-CN" altLang="en-US" sz="24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08520" y="980728"/>
            <a:ext cx="9252520" cy="4525963"/>
          </a:xfrm>
        </p:spPr>
        <p:txBody>
          <a:bodyPr/>
          <a:lstStyle/>
          <a:p>
            <a:pPr marL="0" lvl="0" indent="0">
              <a:buNone/>
              <a:defRPr/>
            </a:pPr>
            <a:r>
              <a:rPr lang="en-US" altLang="zh-CN" sz="2400" kern="1200" dirty="0" smtClean="0">
                <a:solidFill>
                  <a:srgbClr val="FF0000"/>
                </a:solidFill>
                <a:latin typeface="楷体_GB2312" panose="02010609030101010101" pitchFamily="49" charset="-122"/>
                <a:ea typeface="楷体_GB2312" panose="02010609030101010101" pitchFamily="49" charset="-122"/>
                <a:sym typeface="Wingdings 2" pitchFamily="18" charset="2"/>
              </a:rPr>
              <a:t></a:t>
            </a:r>
            <a:r>
              <a:rPr lang="zh-CN" altLang="en-US" kern="1200" dirty="0" smtClean="0">
                <a:solidFill>
                  <a:srgbClr val="000000"/>
                </a:solidFill>
                <a:latin typeface="楷体_GB2312" panose="02010609030101010101" pitchFamily="49" charset="-122"/>
                <a:ea typeface="楷体_GB2312" panose="02010609030101010101" pitchFamily="49" charset="-122"/>
                <a:sym typeface="Wingdings 2" pitchFamily="18" charset="2"/>
              </a:rPr>
              <a:t>分业经营</a:t>
            </a:r>
            <a:r>
              <a:rPr lang="zh-CN" altLang="en-US" sz="2800" kern="1200" dirty="0" smtClean="0">
                <a:solidFill>
                  <a:srgbClr val="000000"/>
                </a:solidFill>
                <a:latin typeface="楷体_GB2312" panose="02010609030101010101" pitchFamily="49" charset="-122"/>
                <a:ea typeface="楷体_GB2312" panose="02010609030101010101" pitchFamily="49" charset="-122"/>
                <a:sym typeface="Wingdings 2" pitchFamily="18" charset="2"/>
              </a:rPr>
              <a:t>：对金融机构业务范围进行某种程度的分离管制</a:t>
            </a:r>
            <a:endParaRPr lang="en-US" altLang="zh-CN" sz="2800" kern="1200" dirty="0" smtClean="0">
              <a:solidFill>
                <a:srgbClr val="000000"/>
              </a:solidFill>
              <a:latin typeface="楷体_GB2312" panose="02010609030101010101" pitchFamily="49" charset="-122"/>
              <a:ea typeface="楷体_GB2312" panose="02010609030101010101" pitchFamily="49" charset="-122"/>
              <a:sym typeface="Wingdings 2" pitchFamily="18" charset="2"/>
            </a:endParaRPr>
          </a:p>
          <a:p>
            <a:pPr marL="0" lvl="0" indent="0">
              <a:buNone/>
              <a:defRPr/>
            </a:pPr>
            <a:r>
              <a:rPr lang="en-US" altLang="zh-CN" sz="2400" kern="1200" dirty="0" smtClean="0">
                <a:solidFill>
                  <a:srgbClr val="FF0000"/>
                </a:solidFill>
                <a:latin typeface="楷体_GB2312" panose="02010609030101010101" pitchFamily="49" charset="-122"/>
                <a:ea typeface="楷体_GB2312" panose="02010609030101010101" pitchFamily="49" charset="-122"/>
                <a:sym typeface="Wingdings 2" pitchFamily="18" charset="2"/>
              </a:rPr>
              <a:t></a:t>
            </a:r>
            <a:r>
              <a:rPr lang="zh-CN" altLang="en-US" kern="1200" dirty="0" smtClean="0">
                <a:solidFill>
                  <a:srgbClr val="000000"/>
                </a:solidFill>
                <a:latin typeface="楷体_GB2312" panose="02010609030101010101" pitchFamily="49" charset="-122"/>
                <a:ea typeface="楷体_GB2312" panose="02010609030101010101" pitchFamily="49" charset="-122"/>
                <a:sym typeface="Wingdings 2" pitchFamily="18" charset="2"/>
              </a:rPr>
              <a:t>混业经营</a:t>
            </a:r>
            <a:r>
              <a:rPr lang="zh-CN" altLang="en-US" sz="2800" kern="1200" dirty="0" smtClean="0">
                <a:solidFill>
                  <a:srgbClr val="000000"/>
                </a:solidFill>
                <a:latin typeface="楷体_GB2312" panose="02010609030101010101" pitchFamily="49" charset="-122"/>
                <a:ea typeface="楷体_GB2312" panose="02010609030101010101" pitchFamily="49" charset="-122"/>
                <a:sym typeface="Wingdings 2" pitchFamily="18" charset="2"/>
              </a:rPr>
              <a:t>：允许各类金融机构业务范围有交叉，可以进行综合经营的金融制度</a:t>
            </a:r>
            <a:endParaRPr lang="en-US" altLang="zh-CN" sz="2800" kern="1200" dirty="0" smtClean="0">
              <a:solidFill>
                <a:srgbClr val="000000"/>
              </a:solidFill>
              <a:latin typeface="楷体_GB2312" panose="02010609030101010101" pitchFamily="49" charset="-122"/>
              <a:ea typeface="楷体_GB2312" panose="02010609030101010101" pitchFamily="49" charset="-122"/>
              <a:sym typeface="Wingdings 2" pitchFamily="18" charset="2"/>
            </a:endParaRPr>
          </a:p>
          <a:p>
            <a:pPr>
              <a:buNone/>
            </a:pPr>
            <a:endParaRPr lang="zh-CN" altLang="en-US" dirty="0">
              <a:latin typeface="楷体_GB2312" panose="02010609030101010101" pitchFamily="49" charset="-122"/>
              <a:ea typeface="楷体_GB2312" panose="02010609030101010101" pitchFamily="49" charset="-122"/>
            </a:endParaRPr>
          </a:p>
        </p:txBody>
      </p:sp>
      <p:sp>
        <p:nvSpPr>
          <p:cNvPr id="4" name="椭圆 3"/>
          <p:cNvSpPr/>
          <p:nvPr/>
        </p:nvSpPr>
        <p:spPr bwMode="auto">
          <a:xfrm>
            <a:off x="678629" y="2961971"/>
            <a:ext cx="7358114" cy="3357562"/>
          </a:xfrm>
          <a:prstGeom prst="ellipse">
            <a:avLst/>
          </a:prstGeom>
          <a:solidFill>
            <a:srgbClr val="7030A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5" name="椭圆 4"/>
          <p:cNvSpPr/>
          <p:nvPr/>
        </p:nvSpPr>
        <p:spPr bwMode="auto">
          <a:xfrm>
            <a:off x="1678761" y="3247723"/>
            <a:ext cx="4500594" cy="2357454"/>
          </a:xfrm>
          <a:prstGeom prst="ellipse">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6" name="椭圆 5"/>
          <p:cNvSpPr/>
          <p:nvPr/>
        </p:nvSpPr>
        <p:spPr bwMode="auto">
          <a:xfrm>
            <a:off x="1750199" y="3533475"/>
            <a:ext cx="2357454" cy="1857388"/>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7" name="TextBox 6"/>
          <p:cNvSpPr txBox="1"/>
          <p:nvPr/>
        </p:nvSpPr>
        <p:spPr>
          <a:xfrm>
            <a:off x="6465107" y="3747789"/>
            <a:ext cx="1214446" cy="923330"/>
          </a:xfrm>
          <a:prstGeom prst="rect">
            <a:avLst/>
          </a:prstGeom>
          <a:noFill/>
        </p:spPr>
        <p:txBody>
          <a:bodyPr wrap="square" rtlCol="0">
            <a:spAutoFit/>
          </a:bodyPr>
          <a:lstStyle/>
          <a:p>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金融业与</a:t>
            </a:r>
            <a:endParaRPr lang="en-US" altLang="zh-CN" b="1" dirty="0" smtClean="0">
              <a:solidFill>
                <a:schemeClr val="bg1">
                  <a:lumMod val="20000"/>
                  <a:lumOff val="80000"/>
                </a:schemeClr>
              </a:solidFill>
              <a:latin typeface="楷体_GB2312" panose="02010609030101010101" pitchFamily="49" charset="-122"/>
              <a:ea typeface="楷体_GB2312" panose="02010609030101010101" pitchFamily="49" charset="-122"/>
            </a:endParaRPr>
          </a:p>
          <a:p>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非金融业的分离</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p:txBody>
      </p:sp>
      <p:sp>
        <p:nvSpPr>
          <p:cNvPr id="8" name="TextBox 7"/>
          <p:cNvSpPr txBox="1"/>
          <p:nvPr/>
        </p:nvSpPr>
        <p:spPr>
          <a:xfrm>
            <a:off x="4036214" y="3819227"/>
            <a:ext cx="2263977" cy="923330"/>
          </a:xfrm>
          <a:prstGeom prst="rect">
            <a:avLst/>
          </a:prstGeom>
          <a:noFill/>
        </p:spPr>
        <p:txBody>
          <a:bodyPr wrap="square" rtlCol="0">
            <a:spAutoFit/>
          </a:bodyPr>
          <a:lstStyle/>
          <a:p>
            <a:r>
              <a:rPr lang="zh-CN" altLang="en-US" b="1" dirty="0" smtClean="0">
                <a:latin typeface="楷体_GB2312" panose="02010609030101010101" pitchFamily="49" charset="-122"/>
                <a:ea typeface="楷体_GB2312" panose="02010609030101010101" pitchFamily="49" charset="-122"/>
              </a:rPr>
              <a:t>金融业中分离银</a:t>
            </a:r>
            <a:endParaRPr lang="en-US" altLang="zh-CN" b="1" dirty="0" smtClean="0">
              <a:latin typeface="楷体_GB2312" panose="02010609030101010101" pitchFamily="49" charset="-122"/>
              <a:ea typeface="楷体_GB2312" panose="02010609030101010101" pitchFamily="49" charset="-122"/>
            </a:endParaRPr>
          </a:p>
          <a:p>
            <a:r>
              <a:rPr lang="zh-CN" altLang="en-US" b="1" dirty="0" smtClean="0">
                <a:latin typeface="楷体_GB2312" panose="02010609030101010101" pitchFamily="49" charset="-122"/>
                <a:ea typeface="楷体_GB2312" panose="02010609030101010101" pitchFamily="49" charset="-122"/>
              </a:rPr>
              <a:t>行、证券和保险业等业务（通常的分类）</a:t>
            </a:r>
            <a:endParaRPr lang="zh-CN" altLang="en-US" b="1" dirty="0">
              <a:latin typeface="楷体_GB2312" panose="02010609030101010101" pitchFamily="49" charset="-122"/>
              <a:ea typeface="楷体_GB2312" panose="02010609030101010101" pitchFamily="49" charset="-122"/>
            </a:endParaRPr>
          </a:p>
        </p:txBody>
      </p:sp>
      <p:sp>
        <p:nvSpPr>
          <p:cNvPr id="9" name="TextBox 8"/>
          <p:cNvSpPr txBox="1"/>
          <p:nvPr/>
        </p:nvSpPr>
        <p:spPr>
          <a:xfrm>
            <a:off x="1691680" y="3933056"/>
            <a:ext cx="2428892" cy="923330"/>
          </a:xfrm>
          <a:prstGeom prst="rect">
            <a:avLst/>
          </a:prstGeom>
          <a:noFill/>
        </p:spPr>
        <p:txBody>
          <a:bodyPr wrap="square" rtlCol="0">
            <a:spAutoFit/>
          </a:bodyPr>
          <a:lstStyle/>
          <a:p>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分离银行、证券和保险等各子行业的内部业务</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分业经营的优缺点</a:t>
            </a:r>
            <a:endParaRPr lang="zh-CN" altLang="en-US" sz="2800" dirty="0">
              <a:latin typeface="楷体_GB2312" panose="02010609030101010101" pitchFamily="49" charset="-122"/>
              <a:ea typeface="楷体_GB2312" panose="02010609030101010101" pitchFamily="49" charset="-122"/>
            </a:endParaRPr>
          </a:p>
        </p:txBody>
      </p:sp>
      <p:grpSp>
        <p:nvGrpSpPr>
          <p:cNvPr id="4" name="组合 38"/>
          <p:cNvGrpSpPr>
            <a:grpSpLocks/>
          </p:cNvGrpSpPr>
          <p:nvPr/>
        </p:nvGrpSpPr>
        <p:grpSpPr bwMode="auto">
          <a:xfrm>
            <a:off x="1331044" y="2060848"/>
            <a:ext cx="3111227" cy="3456384"/>
            <a:chOff x="-1276503" y="1556640"/>
            <a:chExt cx="3112007" cy="3456536"/>
          </a:xfrm>
        </p:grpSpPr>
        <p:grpSp>
          <p:nvGrpSpPr>
            <p:cNvPr id="5" name="组合 12"/>
            <p:cNvGrpSpPr>
              <a:grpSpLocks/>
            </p:cNvGrpSpPr>
            <p:nvPr/>
          </p:nvGrpSpPr>
          <p:grpSpPr bwMode="auto">
            <a:xfrm>
              <a:off x="-1276503" y="1556640"/>
              <a:ext cx="3112007" cy="3456536"/>
              <a:chOff x="-1276503" y="1556640"/>
              <a:chExt cx="3112007" cy="3456536"/>
            </a:xfrm>
          </p:grpSpPr>
          <p:sp>
            <p:nvSpPr>
              <p:cNvPr id="7" name="矩形 6"/>
              <p:cNvSpPr/>
              <p:nvPr/>
            </p:nvSpPr>
            <p:spPr>
              <a:xfrm>
                <a:off x="-1276503" y="1556640"/>
                <a:ext cx="3112007" cy="3456536"/>
              </a:xfrm>
              <a:prstGeom prst="rect">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8" name="椭圆 7"/>
              <p:cNvSpPr/>
              <p:nvPr/>
            </p:nvSpPr>
            <p:spPr>
              <a:xfrm>
                <a:off x="31222" y="4437112"/>
                <a:ext cx="492927" cy="492927"/>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a:innerShdw blurRad="114300">
                  <a:prstClr val="black">
                    <a:alpha val="27000"/>
                  </a:prst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grpSp>
        <p:sp>
          <p:nvSpPr>
            <p:cNvPr id="6" name="任意多边形 5"/>
            <p:cNvSpPr/>
            <p:nvPr/>
          </p:nvSpPr>
          <p:spPr>
            <a:xfrm>
              <a:off x="123843"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9" name="组合 8"/>
          <p:cNvGrpSpPr/>
          <p:nvPr/>
        </p:nvGrpSpPr>
        <p:grpSpPr>
          <a:xfrm>
            <a:off x="4715420" y="2060848"/>
            <a:ext cx="3456980" cy="3456384"/>
            <a:chOff x="4715420" y="2060848"/>
            <a:chExt cx="3456980" cy="3456384"/>
          </a:xfrm>
        </p:grpSpPr>
        <p:grpSp>
          <p:nvGrpSpPr>
            <p:cNvPr id="10" name="组合 9"/>
            <p:cNvGrpSpPr>
              <a:grpSpLocks/>
            </p:cNvGrpSpPr>
            <p:nvPr/>
          </p:nvGrpSpPr>
          <p:grpSpPr bwMode="auto">
            <a:xfrm>
              <a:off x="4715420" y="2060848"/>
              <a:ext cx="3456980" cy="3456384"/>
              <a:chOff x="1907703" y="1556640"/>
              <a:chExt cx="3455406" cy="3456536"/>
            </a:xfrm>
          </p:grpSpPr>
          <p:sp>
            <p:nvSpPr>
              <p:cNvPr id="12" name="矩形 11"/>
              <p:cNvSpPr/>
              <p:nvPr/>
            </p:nvSpPr>
            <p:spPr>
              <a:xfrm>
                <a:off x="1907703" y="1556640"/>
                <a:ext cx="3455406" cy="3456536"/>
              </a:xfrm>
              <a:prstGeom prst="rect">
                <a:avLst/>
              </a:pr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椭圆 12"/>
              <p:cNvSpPr/>
              <p:nvPr/>
            </p:nvSpPr>
            <p:spPr>
              <a:xfrm>
                <a:off x="3388942" y="4437087"/>
                <a:ext cx="492927" cy="492927"/>
              </a:xfrm>
              <a:prstGeom prst="ellipse">
                <a:avLst/>
              </a:prstGeom>
              <a:gradFill>
                <a:gsLst>
                  <a:gs pos="33000">
                    <a:srgbClr val="C00000">
                      <a:lumMod val="60000"/>
                      <a:lumOff val="40000"/>
                    </a:srgbClr>
                  </a:gs>
                  <a:gs pos="100000">
                    <a:srgbClr val="C00000"/>
                  </a:gs>
                </a:gsLst>
                <a:lin ang="5400000" scaled="0"/>
              </a:gradFill>
              <a:ln w="3175" cap="flat" cmpd="sng" algn="ctr">
                <a:solidFill>
                  <a:srgbClr val="C00000"/>
                </a:solidFill>
                <a:prstDash val="solid"/>
              </a:ln>
              <a:effectLst>
                <a:innerShdw blurRad="114300">
                  <a:sysClr val="windowText" lastClr="000000">
                    <a:alpha val="49000"/>
                  </a:sys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grpSp>
        <p:sp>
          <p:nvSpPr>
            <p:cNvPr id="11" name="乘号 10"/>
            <p:cNvSpPr/>
            <p:nvPr/>
          </p:nvSpPr>
          <p:spPr>
            <a:xfrm>
              <a:off x="6228010" y="4966370"/>
              <a:ext cx="431800" cy="431800"/>
            </a:xfrm>
            <a:prstGeom prst="mathMultiply">
              <a:avLst>
                <a:gd name="adj1" fmla="val 11712"/>
              </a:avLst>
            </a:prstGeom>
            <a:gradFill>
              <a:gsLst>
                <a:gs pos="33000">
                  <a:srgbClr val="F9F9F9"/>
                </a:gs>
                <a:gs pos="100000">
                  <a:srgbClr val="D7D7D7"/>
                </a:gs>
              </a:gsLst>
              <a:lin ang="5400000" scaled="0"/>
            </a:gradFill>
            <a:ln w="3175" cap="flat" cmpd="sng" algn="ctr">
              <a:solidFill>
                <a:srgbClr val="EAEAEA"/>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grpSp>
      <p:sp>
        <p:nvSpPr>
          <p:cNvPr id="14" name="椭圆 13"/>
          <p:cNvSpPr/>
          <p:nvPr/>
        </p:nvSpPr>
        <p:spPr bwMode="auto">
          <a:xfrm>
            <a:off x="2288678" y="1340768"/>
            <a:ext cx="1006475" cy="1004888"/>
          </a:xfrm>
          <a:prstGeom prst="ellipse">
            <a:avLst/>
          </a:prstGeom>
          <a:gradFill>
            <a:gsLst>
              <a:gs pos="0">
                <a:srgbClr val="6DAA2D">
                  <a:lumMod val="60000"/>
                  <a:lumOff val="40000"/>
                </a:srgbClr>
              </a:gs>
              <a:gs pos="100000">
                <a:srgbClr val="6DAA2D"/>
              </a:gs>
            </a:gsLst>
            <a:lin ang="5400000" scaled="0"/>
          </a:gradFill>
          <a:ln w="25400" cap="flat" cmpd="sng" algn="ctr">
            <a:noFill/>
            <a:prstDash val="solid"/>
          </a:ln>
          <a:effectLst>
            <a:outerShdw blurRad="50800" dist="38100" dir="2700000" algn="tl" rotWithShape="0">
              <a:prstClr val="black">
                <a:alpha val="40000"/>
              </a:prstClr>
            </a:outerShdw>
          </a:effectLst>
        </p:spPr>
        <p:txBody>
          <a:bodyPr lIns="0" tIns="0" rIns="0" bIns="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优点</a:t>
            </a:r>
            <a:endParaRPr kumimoji="0" lang="zh-CN" altLang="en-US" sz="20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5" name="椭圆 14"/>
          <p:cNvSpPr/>
          <p:nvPr/>
        </p:nvSpPr>
        <p:spPr bwMode="auto">
          <a:xfrm>
            <a:off x="5940673" y="1340768"/>
            <a:ext cx="1006475" cy="1004888"/>
          </a:xfrm>
          <a:prstGeom prst="ellipse">
            <a:avLst/>
          </a:pr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dir="2700000" algn="tl" rotWithShape="0">
              <a:prstClr val="black">
                <a:alpha val="40000"/>
              </a:prstClr>
            </a:outerShdw>
          </a:effectLst>
        </p:spPr>
        <p:txBody>
          <a:bodyPr lIns="0" tIns="0" rIns="0" bIns="0" anchor="ctr"/>
          <a:lstStyle/>
          <a:p>
            <a:pPr algn="ctr">
              <a:lnSpc>
                <a:spcPct val="120000"/>
              </a:lnSpc>
              <a:defRPr/>
            </a:pPr>
            <a:r>
              <a:rPr lang="zh-CN" altLang="en-US" sz="2000" b="1" kern="0" dirty="0" smtClean="0">
                <a:solidFill>
                  <a:sysClr val="window" lastClr="FFFFFF"/>
                </a:solidFill>
                <a:latin typeface="微软雅黑" pitchFamily="34" charset="-122"/>
                <a:ea typeface="微软雅黑" pitchFamily="34" charset="-122"/>
              </a:rPr>
              <a:t>不足</a:t>
            </a:r>
            <a:endParaRPr lang="zh-CN" altLang="en-US" sz="2000" b="1" kern="0" dirty="0">
              <a:solidFill>
                <a:sysClr val="window" lastClr="FFFFFF"/>
              </a:solidFill>
              <a:latin typeface="微软雅黑" pitchFamily="34" charset="-122"/>
              <a:ea typeface="微软雅黑" pitchFamily="34" charset="-122"/>
            </a:endParaRPr>
          </a:p>
        </p:txBody>
      </p:sp>
      <p:sp>
        <p:nvSpPr>
          <p:cNvPr id="16" name="Text Box 44"/>
          <p:cNvSpPr txBox="1">
            <a:spLocks noChangeArrowheads="1"/>
          </p:cNvSpPr>
          <p:nvPr/>
        </p:nvSpPr>
        <p:spPr bwMode="auto">
          <a:xfrm>
            <a:off x="1284648" y="2132753"/>
            <a:ext cx="3157623" cy="3457870"/>
          </a:xfrm>
          <a:prstGeom prst="rect">
            <a:avLst/>
          </a:prstGeom>
          <a:noFill/>
          <a:ln>
            <a:noFill/>
          </a:ln>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285750" marR="0" lvl="0" indent="-285750" defTabSz="720725" eaLnBrk="1" fontAlgn="auto" latinLnBrk="0" hangingPunct="1">
              <a:lnSpc>
                <a:spcPct val="135000"/>
              </a:lnSpc>
              <a:spcBef>
                <a:spcPts val="0"/>
              </a:spcBef>
              <a:spcAft>
                <a:spcPts val="0"/>
              </a:spcAft>
              <a:buClrTx/>
              <a:buSzTx/>
              <a:buFont typeface="Wingdings" pitchFamily="2" charset="2"/>
              <a:buChar char="ü"/>
              <a:tabLst/>
              <a:defRPr/>
            </a:pP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提高业务的专业技术和专业管理水平（</a:t>
            </a:r>
            <a:r>
              <a:rPr kumimoji="0" lang="en-US" altLang="zh-CN" sz="18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focus</a:t>
            </a: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lang="zh-CN" altLang="en-US" sz="1800" kern="0" dirty="0" smtClean="0">
                <a:solidFill>
                  <a:schemeClr val="tx1"/>
                </a:solidFill>
              </a:rPr>
              <a:t>分工优势）</a:t>
            </a:r>
            <a:endParaRPr kumimoji="0" lang="zh-CN" altLang="en-US" sz="1800"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a:p>
            <a:pPr marL="285750" marR="0" lvl="0" indent="-285750" defTabSz="720725" eaLnBrk="1" fontAlgn="auto" latinLnBrk="0" hangingPunct="1">
              <a:lnSpc>
                <a:spcPct val="135000"/>
              </a:lnSpc>
              <a:spcBef>
                <a:spcPts val="0"/>
              </a:spcBef>
              <a:spcAft>
                <a:spcPts val="0"/>
              </a:spcAft>
              <a:buClrTx/>
              <a:buSzTx/>
              <a:buFont typeface="Wingdings" pitchFamily="2" charset="2"/>
              <a:buChar char="ü"/>
              <a:tabLst/>
              <a:defRPr/>
            </a:pPr>
            <a:r>
              <a:rPr lang="zh-CN" altLang="en-US" sz="1800" kern="0" dirty="0" smtClean="0">
                <a:solidFill>
                  <a:schemeClr val="tx1"/>
                </a:solidFill>
              </a:rPr>
              <a:t>避免混业经营导致的内部协调困难问题（机构越复杂，协调越困难）</a:t>
            </a:r>
            <a:endParaRPr kumimoji="0" lang="zh-CN" altLang="en-US" sz="1800" b="0" i="0" u="none" strike="noStrike" kern="0" cap="none" spc="0" normalizeH="0" baseline="0" noProof="0" dirty="0">
              <a:ln>
                <a:noFill/>
              </a:ln>
              <a:solidFill>
                <a:schemeClr val="tx1"/>
              </a:solidFill>
              <a:effectLst/>
              <a:uLnTx/>
              <a:uFillTx/>
            </a:endParaRPr>
          </a:p>
          <a:p>
            <a:pPr marL="285750" marR="0" lvl="0" indent="-285750" defTabSz="720725" eaLnBrk="1" fontAlgn="auto" latinLnBrk="0" hangingPunct="1">
              <a:lnSpc>
                <a:spcPct val="135000"/>
              </a:lnSpc>
              <a:spcBef>
                <a:spcPts val="0"/>
              </a:spcBef>
              <a:spcAft>
                <a:spcPts val="0"/>
              </a:spcAft>
              <a:buClrTx/>
              <a:buSzTx/>
              <a:buFont typeface="Wingdings" pitchFamily="2" charset="2"/>
              <a:buChar char="ü"/>
              <a:tabLst/>
              <a:defRPr/>
            </a:pPr>
            <a:r>
              <a:rPr lang="zh-CN" altLang="en-US" sz="1800" kern="0" dirty="0" smtClean="0">
                <a:solidFill>
                  <a:schemeClr val="tx1"/>
                </a:solidFill>
              </a:rPr>
              <a:t>控制金融机构的业务风险（风险隔离，避免不同风险业务的传染）</a:t>
            </a:r>
            <a:endParaRPr kumimoji="0" lang="zh-CN" altLang="en-US" sz="1800" b="0" i="0" u="none" strike="noStrike" kern="0" cap="none" spc="0" normalizeH="0" baseline="0" noProof="0" dirty="0">
              <a:ln>
                <a:noFill/>
              </a:ln>
              <a:solidFill>
                <a:schemeClr val="tx1"/>
              </a:solidFill>
              <a:effectLst/>
              <a:uLnTx/>
              <a:uFillTx/>
            </a:endParaRPr>
          </a:p>
        </p:txBody>
      </p:sp>
      <p:sp>
        <p:nvSpPr>
          <p:cNvPr id="17" name="Text Box 44"/>
          <p:cNvSpPr txBox="1">
            <a:spLocks noChangeArrowheads="1"/>
          </p:cNvSpPr>
          <p:nvPr/>
        </p:nvSpPr>
        <p:spPr bwMode="auto">
          <a:xfrm>
            <a:off x="4715420" y="2200913"/>
            <a:ext cx="3456980" cy="3083921"/>
          </a:xfrm>
          <a:prstGeom prst="rect">
            <a:avLst/>
          </a:prstGeom>
          <a:noFill/>
          <a:ln>
            <a:noFill/>
          </a:ln>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marR="0" lvl="0" indent="-342900" defTabSz="720725" eaLnBrk="1" fontAlgn="auto" latinLnBrk="0" hangingPunct="1">
              <a:lnSpc>
                <a:spcPct val="135000"/>
              </a:lnSpc>
              <a:spcBef>
                <a:spcPts val="0"/>
              </a:spcBef>
              <a:spcAft>
                <a:spcPts val="0"/>
              </a:spcAft>
              <a:buClrTx/>
              <a:buSzTx/>
              <a:buFont typeface="Wingdings" panose="05000000000000000000" pitchFamily="2" charset="2"/>
              <a:buChar char="ü"/>
              <a:tabLst/>
              <a:defRPr/>
            </a:pPr>
            <a:r>
              <a:rPr kumimoji="0" lang="zh-CN" altLang="en-US"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丧失混业经营带来的规模效应和范围效应</a:t>
            </a:r>
            <a:endParaRPr kumimoji="0" lang="en-US" altLang="zh-CN"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endParaRPr>
          </a:p>
          <a:p>
            <a:pPr marL="342900" marR="0" lvl="0" indent="-342900" defTabSz="720725" eaLnBrk="1" fontAlgn="auto" latinLnBrk="0" hangingPunct="1">
              <a:lnSpc>
                <a:spcPct val="135000"/>
              </a:lnSpc>
              <a:spcBef>
                <a:spcPts val="0"/>
              </a:spcBef>
              <a:spcAft>
                <a:spcPts val="0"/>
              </a:spcAft>
              <a:buClrTx/>
              <a:buSzTx/>
              <a:buFont typeface="Wingdings" panose="05000000000000000000" pitchFamily="2" charset="2"/>
              <a:buChar char="ü"/>
              <a:tabLst/>
              <a:defRPr/>
            </a:pPr>
            <a:r>
              <a:rPr kumimoji="0" lang="zh-CN" altLang="en-US"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降低了客户粘性</a:t>
            </a:r>
            <a:endParaRPr kumimoji="0" lang="en-US" altLang="zh-CN"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endParaRPr>
          </a:p>
          <a:p>
            <a:pPr marL="342900" marR="0" lvl="0" indent="-342900" defTabSz="720725" eaLnBrk="1" fontAlgn="auto" latinLnBrk="0" hangingPunct="1">
              <a:lnSpc>
                <a:spcPct val="135000"/>
              </a:lnSpc>
              <a:spcBef>
                <a:spcPts val="0"/>
              </a:spcBef>
              <a:spcAft>
                <a:spcPts val="0"/>
              </a:spcAft>
              <a:buClrTx/>
              <a:buSzTx/>
              <a:buFont typeface="Wingdings" panose="05000000000000000000" pitchFamily="2" charset="2"/>
              <a:buChar char="ü"/>
              <a:tabLst/>
              <a:defRPr/>
            </a:pPr>
            <a:r>
              <a:rPr lang="zh-CN" altLang="en-US" sz="2400" kern="0" dirty="0" smtClean="0">
                <a:solidFill>
                  <a:sysClr val="window" lastClr="FFFFFF"/>
                </a:solidFill>
              </a:rPr>
              <a:t>降低了盈利能力，不利于金融的国际化竞争</a:t>
            </a:r>
            <a:endPar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3" name="TextBox 2"/>
          <p:cNvSpPr txBox="1"/>
          <p:nvPr/>
        </p:nvSpPr>
        <p:spPr>
          <a:xfrm>
            <a:off x="1346489" y="5726841"/>
            <a:ext cx="5929828" cy="954107"/>
          </a:xfrm>
          <a:prstGeom prst="rect">
            <a:avLst/>
          </a:prstGeom>
          <a:solidFill>
            <a:srgbClr val="7030A0"/>
          </a:solidFill>
        </p:spPr>
        <p:txBody>
          <a:bodyPr wrap="none" rtlCol="0">
            <a:spAutoFit/>
          </a:bodyPr>
          <a:lstStyle/>
          <a:p>
            <a:r>
              <a:rPr lang="zh-CN" altLang="en-US" sz="2800" b="1" dirty="0" smtClean="0">
                <a:solidFill>
                  <a:schemeClr val="bg1">
                    <a:lumMod val="20000"/>
                    <a:lumOff val="80000"/>
                  </a:schemeClr>
                </a:solidFill>
                <a:latin typeface="楷体_GB2312" panose="02010609030101010101" pitchFamily="49" charset="-122"/>
                <a:ea typeface="楷体_GB2312" panose="02010609030101010101" pitchFamily="49" charset="-122"/>
              </a:rPr>
              <a:t>分业经营是一种人为管制，金融体系</a:t>
            </a:r>
            <a:endParaRPr lang="en-US" altLang="zh-CN" sz="2800" b="1" dirty="0" smtClean="0">
              <a:solidFill>
                <a:schemeClr val="bg1">
                  <a:lumMod val="20000"/>
                  <a:lumOff val="80000"/>
                </a:schemeClr>
              </a:solidFill>
              <a:latin typeface="楷体_GB2312" panose="02010609030101010101" pitchFamily="49" charset="-122"/>
              <a:ea typeface="楷体_GB2312" panose="02010609030101010101" pitchFamily="49" charset="-122"/>
            </a:endParaRPr>
          </a:p>
          <a:p>
            <a:r>
              <a:rPr lang="zh-CN" altLang="en-US" sz="2800" b="1" dirty="0" smtClean="0">
                <a:solidFill>
                  <a:schemeClr val="bg1">
                    <a:lumMod val="20000"/>
                    <a:lumOff val="80000"/>
                  </a:schemeClr>
                </a:solidFill>
                <a:latin typeface="楷体_GB2312" panose="02010609030101010101" pitchFamily="49" charset="-122"/>
                <a:ea typeface="楷体_GB2312" panose="02010609030101010101" pitchFamily="49" charset="-122"/>
              </a:rPr>
              <a:t>的内在要求和驱动力是混业经营。</a:t>
            </a:r>
            <a:endParaRPr lang="zh-CN" altLang="en-US" sz="2800" b="1" dirty="0">
              <a:solidFill>
                <a:schemeClr val="bg1">
                  <a:lumMod val="20000"/>
                  <a:lumOff val="80000"/>
                </a:schemeClr>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Times New Roman" pitchFamily="18" charset="0"/>
                <a:ea typeface="楷体_GB2312" pitchFamily="49" charset="-122"/>
                <a:cs typeface="Times New Roman" pitchFamily="18" charset="0"/>
                <a:sym typeface="Wingdings 2" pitchFamily="18" charset="2"/>
              </a:rPr>
              <a:t>分业经营和混业经营之间的动态均衡</a:t>
            </a:r>
            <a:endParaRPr lang="zh-CN" altLang="en-US" sz="2800" dirty="0"/>
          </a:p>
        </p:txBody>
      </p:sp>
      <p:sp>
        <p:nvSpPr>
          <p:cNvPr id="4" name="TextBox 3"/>
          <p:cNvSpPr txBox="1"/>
          <p:nvPr/>
        </p:nvSpPr>
        <p:spPr>
          <a:xfrm>
            <a:off x="3419872" y="1628800"/>
            <a:ext cx="1832553" cy="584775"/>
          </a:xfrm>
          <a:prstGeom prst="rect">
            <a:avLst/>
          </a:prstGeom>
          <a:noFill/>
        </p:spPr>
        <p:txBody>
          <a:bodyPr wrap="none" rtlCol="0">
            <a:spAutoFit/>
          </a:bodyPr>
          <a:lstStyle/>
          <a:p>
            <a:r>
              <a:rPr lang="zh-CN" altLang="en-US" sz="3200" b="1" dirty="0" smtClean="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分业经营</a:t>
            </a:r>
            <a:endPar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5" name="右弧形箭头 4"/>
          <p:cNvSpPr/>
          <p:nvPr/>
        </p:nvSpPr>
        <p:spPr bwMode="auto">
          <a:xfrm>
            <a:off x="5292080" y="1772816"/>
            <a:ext cx="1296144" cy="2664296"/>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sp>
        <p:nvSpPr>
          <p:cNvPr id="8" name="右弧形箭头 7"/>
          <p:cNvSpPr/>
          <p:nvPr/>
        </p:nvSpPr>
        <p:spPr bwMode="auto">
          <a:xfrm flipH="1" flipV="1">
            <a:off x="2193209" y="1624768"/>
            <a:ext cx="1296144" cy="2664296"/>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9" name="TextBox 8"/>
          <p:cNvSpPr txBox="1"/>
          <p:nvPr/>
        </p:nvSpPr>
        <p:spPr>
          <a:xfrm>
            <a:off x="5769283" y="1908775"/>
            <a:ext cx="1728192" cy="1938992"/>
          </a:xfrm>
          <a:prstGeom prst="rect">
            <a:avLst/>
          </a:prstGeom>
          <a:noFill/>
        </p:spPr>
        <p:txBody>
          <a:bodyPr wrap="square" rtlCol="0">
            <a:spAutoFit/>
          </a:bodyPr>
          <a:lstStyle/>
          <a:p>
            <a:r>
              <a:rPr lang="zh-CN" altLang="en-US" sz="2400" dirty="0" smtClean="0">
                <a:latin typeface="楷体_GB2312" panose="02010609030101010101" pitchFamily="49" charset="-122"/>
                <a:ea typeface="楷体_GB2312" panose="02010609030101010101" pitchFamily="49" charset="-122"/>
              </a:rPr>
              <a:t>利润驱动</a:t>
            </a:r>
            <a:r>
              <a:rPr lang="en-US" altLang="zh-CN" sz="24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竞争机制        </a:t>
            </a:r>
            <a:endParaRPr lang="en-US" altLang="zh-CN" sz="2400" dirty="0" smtClean="0">
              <a:latin typeface="楷体_GB2312" panose="02010609030101010101" pitchFamily="49" charset="-122"/>
              <a:ea typeface="楷体_GB2312" panose="02010609030101010101" pitchFamily="49" charset="-122"/>
            </a:endParaRPr>
          </a:p>
          <a:p>
            <a:endParaRPr lang="en-US" altLang="zh-CN" sz="2400" dirty="0">
              <a:latin typeface="楷体_GB2312" panose="02010609030101010101" pitchFamily="49" charset="-122"/>
              <a:ea typeface="楷体_GB2312" panose="02010609030101010101" pitchFamily="49" charset="-122"/>
            </a:endParaRPr>
          </a:p>
          <a:p>
            <a:endParaRPr lang="en-US" altLang="zh-CN" sz="2400" dirty="0" smtClean="0">
              <a:latin typeface="楷体_GB2312" panose="02010609030101010101" pitchFamily="49" charset="-122"/>
              <a:ea typeface="楷体_GB2312" panose="02010609030101010101" pitchFamily="49" charset="-122"/>
            </a:endParaRPr>
          </a:p>
          <a:p>
            <a:r>
              <a:rPr lang="zh-CN" altLang="en-US" sz="2400" dirty="0" smtClean="0">
                <a:latin typeface="楷体_GB2312" panose="02010609030101010101" pitchFamily="49" charset="-122"/>
                <a:ea typeface="楷体_GB2312" panose="02010609030101010101" pitchFamily="49" charset="-122"/>
              </a:rPr>
              <a:t>金融自由化</a:t>
            </a:r>
            <a:endParaRPr lang="zh-CN" altLang="en-US" sz="2400" dirty="0">
              <a:latin typeface="楷体_GB2312" panose="02010609030101010101" pitchFamily="49" charset="-122"/>
              <a:ea typeface="楷体_GB2312" panose="02010609030101010101" pitchFamily="49" charset="-122"/>
            </a:endParaRPr>
          </a:p>
        </p:txBody>
      </p:sp>
      <p:sp>
        <p:nvSpPr>
          <p:cNvPr id="10" name="TextBox 9"/>
          <p:cNvSpPr txBox="1"/>
          <p:nvPr/>
        </p:nvSpPr>
        <p:spPr>
          <a:xfrm>
            <a:off x="926791" y="1787191"/>
            <a:ext cx="1705638" cy="461665"/>
          </a:xfrm>
          <a:prstGeom prst="rect">
            <a:avLst/>
          </a:prstGeom>
          <a:noFill/>
        </p:spPr>
        <p:txBody>
          <a:bodyPr wrap="square" rtlCol="0">
            <a:spAutoFit/>
          </a:bodyPr>
          <a:lstStyle/>
          <a:p>
            <a:r>
              <a:rPr lang="zh-CN" altLang="en-US" sz="2400" dirty="0" smtClean="0">
                <a:latin typeface="楷体_GB2312" panose="02010609030101010101" pitchFamily="49" charset="-122"/>
                <a:ea typeface="楷体_GB2312" panose="02010609030101010101" pitchFamily="49" charset="-122"/>
              </a:rPr>
              <a:t>风险加剧</a:t>
            </a:r>
            <a:endParaRPr lang="zh-CN" altLang="en-US" sz="2400" dirty="0">
              <a:latin typeface="楷体_GB2312" panose="02010609030101010101" pitchFamily="49" charset="-122"/>
              <a:ea typeface="楷体_GB2312" panose="02010609030101010101" pitchFamily="49" charset="-122"/>
            </a:endParaRPr>
          </a:p>
        </p:txBody>
      </p:sp>
      <p:sp>
        <p:nvSpPr>
          <p:cNvPr id="12" name="TextBox 11"/>
          <p:cNvSpPr txBox="1"/>
          <p:nvPr/>
        </p:nvSpPr>
        <p:spPr>
          <a:xfrm>
            <a:off x="3563888" y="3861048"/>
            <a:ext cx="1832553" cy="584775"/>
          </a:xfrm>
          <a:prstGeom prst="rect">
            <a:avLst/>
          </a:prstGeom>
          <a:noFill/>
        </p:spPr>
        <p:txBody>
          <a:bodyPr wrap="none" rtlCol="0">
            <a:spAutoFit/>
          </a:bodyPr>
          <a:lstStyle/>
          <a:p>
            <a:r>
              <a:rPr lang="zh-CN" altLang="en-US" sz="3200" b="1" dirty="0" smtClean="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混业经营</a:t>
            </a:r>
            <a:endParaRPr lang="zh-CN" altLang="en-US" sz="32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3" name="右箭头 2"/>
          <p:cNvSpPr/>
          <p:nvPr/>
        </p:nvSpPr>
        <p:spPr bwMode="auto">
          <a:xfrm rot="5400000">
            <a:off x="6411094" y="2963840"/>
            <a:ext cx="786308" cy="14401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右箭头 10"/>
          <p:cNvSpPr/>
          <p:nvPr/>
        </p:nvSpPr>
        <p:spPr bwMode="auto">
          <a:xfrm rot="5400000">
            <a:off x="1311983" y="2444142"/>
            <a:ext cx="628446" cy="16731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3" name="TextBox 12"/>
          <p:cNvSpPr txBox="1"/>
          <p:nvPr/>
        </p:nvSpPr>
        <p:spPr>
          <a:xfrm>
            <a:off x="926791" y="2805015"/>
            <a:ext cx="1550198" cy="461665"/>
          </a:xfrm>
          <a:prstGeom prst="rect">
            <a:avLst/>
          </a:prstGeom>
          <a:noFill/>
        </p:spPr>
        <p:txBody>
          <a:bodyPr wrap="square" rtlCol="0">
            <a:spAutoFit/>
          </a:bodyPr>
          <a:lstStyle/>
          <a:p>
            <a:r>
              <a:rPr lang="zh-CN" altLang="en-US" sz="2400" dirty="0" smtClean="0">
                <a:latin typeface="楷体_GB2312" panose="02010609030101010101" pitchFamily="49" charset="-122"/>
                <a:ea typeface="楷体_GB2312" panose="02010609030101010101" pitchFamily="49" charset="-122"/>
              </a:rPr>
              <a:t>金融危机</a:t>
            </a:r>
            <a:endParaRPr lang="zh-CN" altLang="en-US" sz="2400" dirty="0">
              <a:latin typeface="楷体_GB2312" panose="02010609030101010101" pitchFamily="49" charset="-122"/>
              <a:ea typeface="楷体_GB2312" panose="02010609030101010101" pitchFamily="49" charset="-122"/>
            </a:endParaRPr>
          </a:p>
        </p:txBody>
      </p:sp>
      <p:sp>
        <p:nvSpPr>
          <p:cNvPr id="14" name="右箭头 13"/>
          <p:cNvSpPr/>
          <p:nvPr/>
        </p:nvSpPr>
        <p:spPr bwMode="auto">
          <a:xfrm rot="5400000">
            <a:off x="1304010" y="3434065"/>
            <a:ext cx="628446" cy="16731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5" name="TextBox 14"/>
          <p:cNvSpPr txBox="1"/>
          <p:nvPr/>
        </p:nvSpPr>
        <p:spPr>
          <a:xfrm>
            <a:off x="912068" y="3827399"/>
            <a:ext cx="1550198" cy="461665"/>
          </a:xfrm>
          <a:prstGeom prst="rect">
            <a:avLst/>
          </a:prstGeom>
          <a:noFill/>
        </p:spPr>
        <p:txBody>
          <a:bodyPr wrap="square" rtlCol="0">
            <a:spAutoFit/>
          </a:bodyPr>
          <a:lstStyle/>
          <a:p>
            <a:r>
              <a:rPr lang="zh-CN" altLang="en-US" sz="2400" dirty="0" smtClean="0">
                <a:latin typeface="楷体_GB2312" panose="02010609030101010101" pitchFamily="49" charset="-122"/>
                <a:ea typeface="楷体_GB2312" panose="02010609030101010101" pitchFamily="49" charset="-122"/>
              </a:rPr>
              <a:t>金融管制</a:t>
            </a: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xmlns="" val="390405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anose="02010609030101010101" pitchFamily="49" charset="-122"/>
                <a:ea typeface="楷体_GB2312" panose="02010609030101010101" pitchFamily="49" charset="-122"/>
              </a:rPr>
              <a:t>现代金融机构体系的发展趋势</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51520" y="1412776"/>
            <a:ext cx="8229600" cy="4525963"/>
          </a:xfrm>
        </p:spPr>
        <p:txBody>
          <a:bodyPr/>
          <a:lstStyle/>
          <a:p>
            <a:pPr lvl="0">
              <a:buClr>
                <a:srgbClr val="FF0000"/>
              </a:buClr>
              <a:buFont typeface="Wingdings" panose="05000000000000000000" pitchFamily="2" charset="2"/>
              <a:buChar char="Ø"/>
            </a:pPr>
            <a:r>
              <a:rPr lang="zh-CN" altLang="en-US" kern="1200" dirty="0" smtClean="0">
                <a:solidFill>
                  <a:srgbClr val="000000"/>
                </a:solidFill>
                <a:latin typeface="华文新魏" pitchFamily="2" charset="-122"/>
                <a:ea typeface="华文新魏" pitchFamily="2" charset="-122"/>
                <a:sym typeface="Wingdings 2" pitchFamily="18" charset="2"/>
              </a:rPr>
              <a:t>创新趋势</a:t>
            </a:r>
            <a:endParaRPr lang="en-US" altLang="zh-CN" kern="1200" dirty="0" smtClean="0">
              <a:solidFill>
                <a:srgbClr val="000000"/>
              </a:solidFill>
              <a:latin typeface="华文新魏" pitchFamily="2" charset="-122"/>
              <a:ea typeface="华文新魏" pitchFamily="2" charset="-122"/>
              <a:sym typeface="Wingdings 2" pitchFamily="18" charset="2"/>
            </a:endParaRPr>
          </a:p>
          <a:p>
            <a:pPr lvl="1">
              <a:buClr>
                <a:srgbClr val="FF0000"/>
              </a:buClr>
              <a:buFont typeface="Wingdings" panose="05000000000000000000" pitchFamily="2" charset="2"/>
              <a:buChar char="ü"/>
            </a:pPr>
            <a:r>
              <a:rPr lang="zh-CN" altLang="en-US" sz="2400" kern="1200" dirty="0" smtClean="0">
                <a:solidFill>
                  <a:srgbClr val="000000"/>
                </a:solidFill>
                <a:latin typeface="华文新魏" pitchFamily="2" charset="-122"/>
                <a:ea typeface="楷体_GB2312" pitchFamily="49" charset="-122"/>
                <a:sym typeface="Wingdings 2" pitchFamily="18" charset="2"/>
              </a:rPr>
              <a:t>业务创新、组织形式创新、技术创新和经营管理创</a:t>
            </a:r>
            <a:endParaRPr lang="en-US" altLang="zh-CN" sz="2400" kern="1200" dirty="0" smtClean="0">
              <a:solidFill>
                <a:srgbClr val="000000"/>
              </a:solidFill>
              <a:latin typeface="华文新魏" pitchFamily="2" charset="-122"/>
              <a:ea typeface="楷体_GB2312" pitchFamily="49" charset="-122"/>
              <a:sym typeface="Wingdings 2" pitchFamily="18" charset="2"/>
            </a:endParaRPr>
          </a:p>
          <a:p>
            <a:pPr>
              <a:buClr>
                <a:srgbClr val="FF0000"/>
              </a:buClr>
              <a:buFont typeface="Wingdings" panose="05000000000000000000" pitchFamily="2" charset="2"/>
              <a:buChar char="Ø"/>
            </a:pPr>
            <a:r>
              <a:rPr lang="zh-CN" altLang="en-US" kern="1200" dirty="0" smtClean="0">
                <a:solidFill>
                  <a:srgbClr val="000000"/>
                </a:solidFill>
                <a:latin typeface="华文新魏" pitchFamily="2" charset="-122"/>
                <a:ea typeface="华文新魏" pitchFamily="2" charset="-122"/>
                <a:sym typeface="Wingdings 2" pitchFamily="18" charset="2"/>
              </a:rPr>
              <a:t>综合化趋势</a:t>
            </a:r>
          </a:p>
          <a:p>
            <a:pPr lvl="1">
              <a:buClr>
                <a:srgbClr val="FF0000"/>
              </a:buClr>
              <a:buFont typeface="Wingdings" panose="05000000000000000000" pitchFamily="2" charset="2"/>
              <a:buChar char="ü"/>
            </a:pPr>
            <a:r>
              <a:rPr lang="zh-CN" altLang="en-US" sz="2400" kern="1200" dirty="0" smtClean="0">
                <a:solidFill>
                  <a:srgbClr val="000000"/>
                </a:solidFill>
                <a:latin typeface="华文新魏" pitchFamily="2" charset="-122"/>
                <a:ea typeface="楷体_GB2312" pitchFamily="49" charset="-122"/>
                <a:sym typeface="Wingdings 2" pitchFamily="18" charset="2"/>
              </a:rPr>
              <a:t>行业层面主要表现在混业经营趋势普遍</a:t>
            </a:r>
            <a:endParaRPr lang="en-US" altLang="zh-CN" sz="2400" kern="1200" dirty="0" smtClean="0">
              <a:solidFill>
                <a:srgbClr val="000000"/>
              </a:solidFill>
              <a:latin typeface="华文新魏" pitchFamily="2" charset="-122"/>
              <a:ea typeface="楷体_GB2312" pitchFamily="49" charset="-122"/>
              <a:sym typeface="Wingdings 2" pitchFamily="18" charset="2"/>
            </a:endParaRPr>
          </a:p>
          <a:p>
            <a:pPr lvl="1">
              <a:buClr>
                <a:srgbClr val="FF0000"/>
              </a:buClr>
              <a:buFont typeface="Wingdings" panose="05000000000000000000" pitchFamily="2" charset="2"/>
              <a:buChar char="ü"/>
            </a:pPr>
            <a:r>
              <a:rPr lang="zh-CN" altLang="en-US" sz="2400" kern="1200" dirty="0" smtClean="0">
                <a:solidFill>
                  <a:srgbClr val="000000"/>
                </a:solidFill>
                <a:latin typeface="华文新魏" pitchFamily="2" charset="-122"/>
                <a:ea typeface="楷体_GB2312" pitchFamily="49" charset="-122"/>
                <a:sym typeface="Wingdings 2" pitchFamily="18" charset="2"/>
              </a:rPr>
              <a:t>微观层面主要表现为金融机构的业务多元化</a:t>
            </a:r>
          </a:p>
          <a:p>
            <a:pPr lvl="0">
              <a:buClr>
                <a:srgbClr val="FF0000"/>
              </a:buClr>
              <a:buFont typeface="Wingdings" panose="05000000000000000000" pitchFamily="2" charset="2"/>
              <a:buChar char="Ø"/>
            </a:pPr>
            <a:r>
              <a:rPr lang="zh-CN" altLang="en-US" kern="1200" dirty="0" smtClean="0">
                <a:solidFill>
                  <a:srgbClr val="000000"/>
                </a:solidFill>
                <a:latin typeface="华文新魏" pitchFamily="2" charset="-122"/>
                <a:ea typeface="华文新魏" pitchFamily="2" charset="-122"/>
                <a:sym typeface="Wingdings 2" pitchFamily="18" charset="2"/>
              </a:rPr>
              <a:t>兼并重组趋势</a:t>
            </a:r>
            <a:r>
              <a:rPr lang="en-US" altLang="zh-CN" kern="1200" dirty="0" smtClean="0">
                <a:solidFill>
                  <a:srgbClr val="000000"/>
                </a:solidFill>
                <a:latin typeface="华文新魏" pitchFamily="2" charset="-122"/>
                <a:ea typeface="华文新魏" pitchFamily="2" charset="-122"/>
                <a:sym typeface="Wingdings 2" pitchFamily="18" charset="2"/>
              </a:rPr>
              <a:t>——</a:t>
            </a:r>
            <a:r>
              <a:rPr lang="zh-CN" altLang="en-US" kern="1200" dirty="0" smtClean="0">
                <a:solidFill>
                  <a:srgbClr val="000000"/>
                </a:solidFill>
                <a:latin typeface="华文新魏" pitchFamily="2" charset="-122"/>
                <a:ea typeface="华文新魏" pitchFamily="2" charset="-122"/>
                <a:sym typeface="Wingdings 2" pitchFamily="18" charset="2"/>
              </a:rPr>
              <a:t>越来越垄断</a:t>
            </a:r>
            <a:endParaRPr lang="en-US" altLang="zh-CN" kern="1200" dirty="0" smtClean="0">
              <a:solidFill>
                <a:srgbClr val="000000"/>
              </a:solidFill>
              <a:latin typeface="华文新魏" pitchFamily="2" charset="-122"/>
              <a:ea typeface="华文新魏" pitchFamily="2" charset="-122"/>
              <a:sym typeface="Wingdings 2" pitchFamily="18" charset="2"/>
            </a:endParaRPr>
          </a:p>
          <a:p>
            <a:pPr lvl="0">
              <a:buClr>
                <a:srgbClr val="FF0000"/>
              </a:buClr>
              <a:buFont typeface="Wingdings" panose="05000000000000000000" pitchFamily="2" charset="2"/>
              <a:buChar char="Ø"/>
            </a:pPr>
            <a:r>
              <a:rPr lang="zh-CN" altLang="en-US" kern="1200" dirty="0" smtClean="0">
                <a:latin typeface="华文新魏" pitchFamily="2" charset="-122"/>
                <a:ea typeface="华文新魏" pitchFamily="2" charset="-122"/>
                <a:sym typeface="Wingdings 2" pitchFamily="18" charset="2"/>
              </a:rPr>
              <a:t>经营全球化趋势</a:t>
            </a:r>
            <a:r>
              <a:rPr lang="en-US" altLang="zh-CN" sz="2800" kern="1200" dirty="0" smtClean="0">
                <a:latin typeface="楷体_GB2312" pitchFamily="49" charset="-122"/>
                <a:ea typeface="楷体_GB2312" pitchFamily="49" charset="-122"/>
              </a:rPr>
              <a:t> </a:t>
            </a:r>
            <a:endParaRPr lang="en-US" altLang="zh-CN" sz="3600" kern="1200" dirty="0" smtClean="0">
              <a:latin typeface="华文新魏" pitchFamily="2" charset="-122"/>
              <a:ea typeface="华文新魏" pitchFamily="2" charset="-122"/>
            </a:endParaRPr>
          </a:p>
          <a:p>
            <a:pPr>
              <a:buNone/>
            </a:pPr>
            <a:endParaRPr lang="zh-CN" altLang="en-US" dirty="0"/>
          </a:p>
        </p:txBody>
      </p:sp>
      <p:sp>
        <p:nvSpPr>
          <p:cNvPr id="4" name="TextBox 3"/>
          <p:cNvSpPr txBox="1"/>
          <p:nvPr/>
        </p:nvSpPr>
        <p:spPr>
          <a:xfrm>
            <a:off x="611560" y="5671700"/>
            <a:ext cx="2441694" cy="584775"/>
          </a:xfrm>
          <a:prstGeom prst="rect">
            <a:avLst/>
          </a:prstGeom>
          <a:noFill/>
        </p:spPr>
        <p:txBody>
          <a:bodyPr wrap="none" rtlCol="0">
            <a:spAutoFit/>
          </a:bodyPr>
          <a:lstStyle/>
          <a:p>
            <a:r>
              <a:rPr lang="zh-CN" altLang="en-US" sz="3200" dirty="0" smtClean="0">
                <a:latin typeface="楷体_GB2312" panose="02010609030101010101" pitchFamily="49" charset="-122"/>
                <a:ea typeface="楷体_GB2312" panose="02010609030101010101" pitchFamily="49" charset="-122"/>
              </a:rPr>
              <a:t>全球化</a:t>
            </a:r>
            <a:r>
              <a:rPr lang="en-US" altLang="zh-CN" sz="3200" dirty="0" smtClean="0">
                <a:latin typeface="楷体_GB2312" panose="02010609030101010101" pitchFamily="49" charset="-122"/>
                <a:ea typeface="楷体_GB2312" panose="02010609030101010101" pitchFamily="49" charset="-122"/>
              </a:rPr>
              <a:t>+</a:t>
            </a:r>
            <a:r>
              <a:rPr lang="zh-CN" altLang="en-US" sz="3200" dirty="0" smtClean="0">
                <a:latin typeface="楷体_GB2312" panose="02010609030101010101" pitchFamily="49" charset="-122"/>
                <a:ea typeface="楷体_GB2312" panose="02010609030101010101" pitchFamily="49" charset="-122"/>
              </a:rPr>
              <a:t>竞争</a:t>
            </a:r>
            <a:endParaRPr lang="zh-CN" altLang="en-US" sz="3200" dirty="0">
              <a:latin typeface="楷体_GB2312" panose="02010609030101010101" pitchFamily="49" charset="-122"/>
              <a:ea typeface="楷体_GB2312" panose="02010609030101010101" pitchFamily="49" charset="-122"/>
            </a:endParaRPr>
          </a:p>
        </p:txBody>
      </p:sp>
      <p:sp>
        <p:nvSpPr>
          <p:cNvPr id="5" name="右箭头 4"/>
          <p:cNvSpPr/>
          <p:nvPr/>
        </p:nvSpPr>
        <p:spPr bwMode="auto">
          <a:xfrm>
            <a:off x="3147014" y="5871755"/>
            <a:ext cx="792088" cy="18466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左大括号 5"/>
          <p:cNvSpPr/>
          <p:nvPr/>
        </p:nvSpPr>
        <p:spPr bwMode="auto">
          <a:xfrm>
            <a:off x="3963546" y="5316016"/>
            <a:ext cx="504056" cy="1296144"/>
          </a:xfrm>
          <a:prstGeom prst="lef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4467602" y="5054406"/>
            <a:ext cx="1261884" cy="523220"/>
          </a:xfrm>
          <a:prstGeom prst="rect">
            <a:avLst/>
          </a:prstGeom>
          <a:noFill/>
        </p:spPr>
        <p:txBody>
          <a:bodyPr wrap="none" rtlCol="0">
            <a:spAutoFit/>
          </a:bodyPr>
          <a:lstStyle/>
          <a:p>
            <a:r>
              <a:rPr lang="zh-CN" altLang="en-US" sz="2800" dirty="0" smtClean="0">
                <a:latin typeface="楷体_GB2312" panose="02010609030101010101" pitchFamily="49" charset="-122"/>
                <a:ea typeface="楷体_GB2312" panose="02010609030101010101" pitchFamily="49" charset="-122"/>
              </a:rPr>
              <a:t>综合化</a:t>
            </a:r>
            <a:endParaRPr lang="zh-CN" altLang="en-US" sz="2800" dirty="0">
              <a:latin typeface="楷体_GB2312" panose="02010609030101010101" pitchFamily="49" charset="-122"/>
              <a:ea typeface="楷体_GB2312" panose="02010609030101010101" pitchFamily="49" charset="-122"/>
            </a:endParaRPr>
          </a:p>
        </p:txBody>
      </p:sp>
      <p:sp>
        <p:nvSpPr>
          <p:cNvPr id="8" name="TextBox 7"/>
          <p:cNvSpPr txBox="1"/>
          <p:nvPr/>
        </p:nvSpPr>
        <p:spPr>
          <a:xfrm>
            <a:off x="4476482" y="6240457"/>
            <a:ext cx="902811" cy="523220"/>
          </a:xfrm>
          <a:prstGeom prst="rect">
            <a:avLst/>
          </a:prstGeom>
          <a:noFill/>
        </p:spPr>
        <p:txBody>
          <a:bodyPr wrap="none" rtlCol="0">
            <a:spAutoFit/>
          </a:bodyPr>
          <a:lstStyle/>
          <a:p>
            <a:r>
              <a:rPr lang="zh-CN" altLang="en-US" sz="2800" dirty="0" smtClean="0">
                <a:latin typeface="楷体_GB2312" panose="02010609030101010101" pitchFamily="49" charset="-122"/>
                <a:ea typeface="楷体_GB2312" panose="02010609030101010101" pitchFamily="49" charset="-122"/>
              </a:rPr>
              <a:t>垄断</a:t>
            </a:r>
            <a:endParaRPr lang="zh-CN" altLang="en-US" sz="28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anose="02010609030101010101" pitchFamily="49" charset="-122"/>
                <a:ea typeface="楷体_GB2312" panose="02010609030101010101" pitchFamily="49" charset="-122"/>
              </a:rPr>
              <a:t>国际金融机构体系</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0" y="1142984"/>
            <a:ext cx="9036496" cy="4525963"/>
          </a:xfrm>
        </p:spPr>
        <p:txBody>
          <a:bodyPr/>
          <a:lstStyle/>
          <a:p>
            <a:pPr>
              <a:lnSpc>
                <a:spcPct val="90000"/>
              </a:lnSpc>
              <a:buNone/>
              <a:defRPr/>
            </a:pPr>
            <a:r>
              <a:rPr lang="en-US" altLang="zh-CN" sz="2800" kern="1200" dirty="0" smtClean="0">
                <a:solidFill>
                  <a:srgbClr val="FF0000"/>
                </a:solidFill>
                <a:latin typeface="华文新魏" pitchFamily="2" charset="-122"/>
                <a:ea typeface="华文新魏" pitchFamily="2" charset="-122"/>
                <a:sym typeface="Wingdings 2" pitchFamily="18" charset="2"/>
              </a:rPr>
              <a:t>★</a:t>
            </a:r>
            <a:r>
              <a:rPr lang="zh-CN" altLang="en-US" sz="2800" dirty="0" smtClean="0">
                <a:latin typeface="楷体_GB2312" pitchFamily="49" charset="-122"/>
                <a:ea typeface="楷体_GB2312" pitchFamily="49" charset="-122"/>
              </a:rPr>
              <a:t>国际金融机构是在二战以后逐渐建立起来的</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主要指各国政府或联合国建立的国际金融机构组织</a:t>
            </a:r>
            <a:r>
              <a:rPr lang="zh-CN" altLang="en-US" sz="2800" dirty="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a:lnSpc>
                <a:spcPct val="90000"/>
              </a:lnSpc>
              <a:buNone/>
              <a:defRPr/>
            </a:pPr>
            <a:r>
              <a:rPr lang="en-US" altLang="zh-CN" sz="2800" kern="1200" dirty="0" smtClean="0">
                <a:solidFill>
                  <a:srgbClr val="FF0000"/>
                </a:solidFill>
                <a:latin typeface="华文新魏" pitchFamily="2" charset="-122"/>
                <a:ea typeface="华文新魏" pitchFamily="2" charset="-122"/>
                <a:sym typeface="Wingdings 2" pitchFamily="18" charset="2"/>
              </a:rPr>
              <a:t>★</a:t>
            </a:r>
            <a:r>
              <a:rPr lang="zh-CN" altLang="en-US" sz="2800" dirty="0" smtClean="0">
                <a:latin typeface="楷体_GB2312" pitchFamily="49" charset="-122"/>
                <a:ea typeface="楷体_GB2312" pitchFamily="49" charset="-122"/>
              </a:rPr>
              <a:t>国际金融机构的构成</a:t>
            </a:r>
            <a:r>
              <a:rPr lang="en-US" altLang="zh-CN" sz="2800" dirty="0" smtClean="0">
                <a:latin typeface="楷体_GB2312" pitchFamily="49" charset="-122"/>
                <a:ea typeface="楷体_GB2312" pitchFamily="49" charset="-122"/>
              </a:rPr>
              <a:t>:</a:t>
            </a:r>
          </a:p>
          <a:p>
            <a:pPr marL="355600" indent="0">
              <a:lnSpc>
                <a:spcPct val="90000"/>
              </a:lnSpc>
              <a:buNone/>
              <a:defRPr/>
            </a:pP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全球性</a:t>
            </a:r>
            <a:endParaRPr lang="en-US" altLang="zh-CN" sz="2400" dirty="0">
              <a:latin typeface="楷体_GB2312" pitchFamily="49" charset="-122"/>
              <a:ea typeface="楷体_GB2312" pitchFamily="49" charset="-122"/>
            </a:endParaRPr>
          </a:p>
          <a:p>
            <a:pPr marL="1098550" lvl="1">
              <a:lnSpc>
                <a:spcPct val="90000"/>
              </a:lnSpc>
              <a:buClr>
                <a:srgbClr val="FF0000"/>
              </a:buClr>
              <a:buFont typeface="Wingdings" panose="05000000000000000000" pitchFamily="2" charset="2"/>
              <a:buChar char="Ø"/>
              <a:defRPr/>
            </a:pPr>
            <a:r>
              <a:rPr lang="zh-CN" altLang="en-US" sz="2000" dirty="0">
                <a:latin typeface="Times New Roman" panose="02020603050405020304" pitchFamily="18" charset="0"/>
                <a:ea typeface="楷体_GB2312" pitchFamily="49" charset="-122"/>
                <a:cs typeface="Times New Roman" panose="02020603050405020304" pitchFamily="18" charset="0"/>
              </a:rPr>
              <a:t>国际清算银行</a:t>
            </a:r>
            <a:r>
              <a:rPr lang="en-US" altLang="zh-CN" sz="2000" dirty="0">
                <a:latin typeface="Times New Roman" panose="02020603050405020304" pitchFamily="18" charset="0"/>
                <a:ea typeface="楷体_GB2312" pitchFamily="49" charset="-122"/>
                <a:cs typeface="Times New Roman" panose="02020603050405020304" pitchFamily="18" charset="0"/>
              </a:rPr>
              <a:t>(BIS</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itchFamily="18" charset="0"/>
                <a:ea typeface="楷体_GB2312" pitchFamily="49" charset="-122"/>
                <a:cs typeface="Times New Roman" pitchFamily="18" charset="0"/>
              </a:rPr>
              <a:t>主要</a:t>
            </a:r>
            <a:r>
              <a:rPr lang="zh-CN" altLang="en-US" sz="2000" dirty="0">
                <a:latin typeface="Times New Roman" pitchFamily="18" charset="0"/>
                <a:ea typeface="楷体_GB2312" pitchFamily="49" charset="-122"/>
                <a:cs typeface="Times New Roman" pitchFamily="18" charset="0"/>
              </a:rPr>
              <a:t>面对央行结算以及银行的监管，维护银行的稳定</a:t>
            </a:r>
            <a:r>
              <a:rPr lang="zh-CN" altLang="en-US" sz="2000" dirty="0" smtClean="0">
                <a:latin typeface="Times New Roman" pitchFamily="18" charset="0"/>
                <a:ea typeface="楷体_GB2312" pitchFamily="49" charset="-122"/>
                <a:cs typeface="Times New Roman" pitchFamily="18" charset="0"/>
              </a:rPr>
              <a:t>。“央行的央行”</a:t>
            </a:r>
            <a:endParaRPr lang="en-US" altLang="zh-CN" sz="2000" dirty="0">
              <a:latin typeface="Times New Roman" pitchFamily="18" charset="0"/>
              <a:ea typeface="楷体_GB2312" pitchFamily="49" charset="-122"/>
              <a:cs typeface="Times New Roman" pitchFamily="18" charset="0"/>
            </a:endParaRPr>
          </a:p>
          <a:p>
            <a:pPr marL="1098550" lvl="1">
              <a:lnSpc>
                <a:spcPct val="90000"/>
              </a:lnSpc>
              <a:buClr>
                <a:srgbClr val="FF0000"/>
              </a:buClr>
              <a:buFont typeface="Wingdings" panose="05000000000000000000" pitchFamily="2" charset="2"/>
              <a:buChar char="Ø"/>
              <a:defRPr/>
            </a:pPr>
            <a:r>
              <a:rPr lang="zh-CN" altLang="en-US" sz="2000" dirty="0">
                <a:latin typeface="Times New Roman" panose="02020603050405020304" pitchFamily="18" charset="0"/>
                <a:ea typeface="楷体_GB2312" pitchFamily="49" charset="-122"/>
                <a:cs typeface="Times New Roman" panose="02020603050405020304" pitchFamily="18" charset="0"/>
              </a:rPr>
              <a:t>国际货币基金组织</a:t>
            </a:r>
            <a:r>
              <a:rPr lang="en-US" altLang="zh-CN" sz="2000" dirty="0">
                <a:latin typeface="Times New Roman" panose="02020603050405020304" pitchFamily="18" charset="0"/>
                <a:ea typeface="楷体_GB2312" pitchFamily="49" charset="-122"/>
                <a:cs typeface="Times New Roman" panose="02020603050405020304" pitchFamily="18" charset="0"/>
              </a:rPr>
              <a:t>(IMF)</a:t>
            </a:r>
            <a:r>
              <a:rPr lang="zh-CN" altLang="en-US" sz="2000" dirty="0" smtClean="0">
                <a:latin typeface="Times New Roman" pitchFamily="18" charset="0"/>
                <a:ea typeface="楷体_GB2312" pitchFamily="49" charset="-122"/>
                <a:cs typeface="Times New Roman" pitchFamily="18" charset="0"/>
              </a:rPr>
              <a:t>：主要</a:t>
            </a:r>
            <a:r>
              <a:rPr lang="zh-CN" altLang="en-US" sz="2000" dirty="0">
                <a:latin typeface="Times New Roman" pitchFamily="18" charset="0"/>
                <a:ea typeface="楷体_GB2312" pitchFamily="49" charset="-122"/>
                <a:cs typeface="Times New Roman" pitchFamily="18" charset="0"/>
              </a:rPr>
              <a:t>面对跟国际收支失衡相关的贷款，维护汇率稳定和金融稳定。</a:t>
            </a:r>
            <a:endParaRPr lang="en-US" altLang="zh-CN" sz="2000" dirty="0">
              <a:latin typeface="Times New Roman" pitchFamily="18" charset="0"/>
              <a:ea typeface="楷体_GB2312" pitchFamily="49" charset="-122"/>
              <a:cs typeface="Times New Roman" pitchFamily="18" charset="0"/>
            </a:endParaRPr>
          </a:p>
          <a:p>
            <a:pPr marL="1098550" lvl="1">
              <a:lnSpc>
                <a:spcPct val="90000"/>
              </a:lnSpc>
              <a:buClr>
                <a:srgbClr val="FF0000"/>
              </a:buClr>
              <a:buFont typeface="Wingdings" panose="05000000000000000000" pitchFamily="2" charset="2"/>
              <a:buChar char="Ø"/>
              <a:defRPr/>
            </a:pPr>
            <a:r>
              <a:rPr lang="zh-CN" altLang="en-US" sz="2000" dirty="0">
                <a:latin typeface="Times New Roman" panose="02020603050405020304" pitchFamily="18" charset="0"/>
                <a:ea typeface="楷体_GB2312" pitchFamily="49" charset="-122"/>
                <a:cs typeface="Times New Roman" panose="02020603050405020304" pitchFamily="18" charset="0"/>
              </a:rPr>
              <a:t>世界银行集团（</a:t>
            </a:r>
            <a:r>
              <a:rPr lang="en-US" altLang="zh-CN" sz="2000" dirty="0">
                <a:latin typeface="Times New Roman" panose="02020603050405020304" pitchFamily="18" charset="0"/>
                <a:ea typeface="楷体_GB2312" pitchFamily="49" charset="-122"/>
                <a:cs typeface="Times New Roman" panose="02020603050405020304" pitchFamily="18" charset="0"/>
              </a:rPr>
              <a:t>WB</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itchFamily="18" charset="0"/>
                <a:ea typeface="楷体_GB2312" pitchFamily="49" charset="-122"/>
                <a:cs typeface="Times New Roman" pitchFamily="18" charset="0"/>
              </a:rPr>
              <a:t>主要</a:t>
            </a:r>
            <a:r>
              <a:rPr lang="zh-CN" altLang="en-US" sz="2000" dirty="0">
                <a:latin typeface="Times New Roman" pitchFamily="18" charset="0"/>
                <a:ea typeface="楷体_GB2312" pitchFamily="49" charset="-122"/>
                <a:cs typeface="Times New Roman" pitchFamily="18" charset="0"/>
              </a:rPr>
              <a:t>给发展中国家提供贷款，谋发展。</a:t>
            </a:r>
          </a:p>
          <a:p>
            <a:pPr marL="355600" indent="0">
              <a:lnSpc>
                <a:spcPct val="90000"/>
              </a:lnSpc>
              <a:buNone/>
              <a:defRPr/>
            </a:pPr>
            <a:r>
              <a:rPr lang="zh-CN" altLang="en-US"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区域性</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亚洲开发银行</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非洲开发银行；泛美开发银行；亚投行；金砖开发银行</a:t>
            </a:r>
            <a:endParaRPr lang="en-US" altLang="zh-CN" sz="2400" dirty="0" smtClean="0">
              <a:latin typeface="楷体_GB2312" pitchFamily="49" charset="-122"/>
              <a:ea typeface="楷体_GB2312" pitchFamily="49" charset="-122"/>
            </a:endParaRP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black">
          <a:xfrm>
            <a:off x="414992" y="-19708"/>
            <a:ext cx="8229600" cy="927100"/>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tx2"/>
                </a:solidFill>
                <a:effectLst/>
                <a:uLnTx/>
                <a:uFillTx/>
                <a:latin typeface="楷体_GB2312" panose="02010609030101010101" pitchFamily="49" charset="-122"/>
                <a:ea typeface="楷体_GB2312" panose="02010609030101010101" pitchFamily="49" charset="-122"/>
                <a:cs typeface="+mj-cs"/>
              </a:rPr>
              <a:t>国际金融机构的作用与局限性</a:t>
            </a:r>
            <a:endParaRPr kumimoji="0" lang="zh-CN" altLang="en-US" sz="2800" b="1" i="0" u="none" strike="noStrike" kern="0" cap="none" spc="0" normalizeH="0" baseline="0" noProof="0" dirty="0">
              <a:ln>
                <a:noFill/>
              </a:ln>
              <a:solidFill>
                <a:schemeClr val="tx2"/>
              </a:solidFill>
              <a:effectLst/>
              <a:uLnTx/>
              <a:uFillTx/>
              <a:latin typeface="楷体_GB2312" panose="02010609030101010101" pitchFamily="49" charset="-122"/>
              <a:ea typeface="楷体_GB2312" panose="02010609030101010101" pitchFamily="49" charset="-122"/>
              <a:cs typeface="+mj-cs"/>
            </a:endParaRPr>
          </a:p>
        </p:txBody>
      </p:sp>
      <p:grpSp>
        <p:nvGrpSpPr>
          <p:cNvPr id="5" name="组合 38"/>
          <p:cNvGrpSpPr>
            <a:grpSpLocks/>
          </p:cNvGrpSpPr>
          <p:nvPr/>
        </p:nvGrpSpPr>
        <p:grpSpPr bwMode="auto">
          <a:xfrm>
            <a:off x="928662" y="1563972"/>
            <a:ext cx="4000528" cy="4582862"/>
            <a:chOff x="-1276503" y="1556640"/>
            <a:chExt cx="3112007" cy="3456536"/>
          </a:xfrm>
        </p:grpSpPr>
        <p:grpSp>
          <p:nvGrpSpPr>
            <p:cNvPr id="6" name="组合 12"/>
            <p:cNvGrpSpPr>
              <a:grpSpLocks/>
            </p:cNvGrpSpPr>
            <p:nvPr/>
          </p:nvGrpSpPr>
          <p:grpSpPr bwMode="auto">
            <a:xfrm>
              <a:off x="-1276503" y="1556640"/>
              <a:ext cx="3112007" cy="3456536"/>
              <a:chOff x="-1276503" y="1556640"/>
              <a:chExt cx="3112007" cy="3456536"/>
            </a:xfrm>
          </p:grpSpPr>
          <p:sp>
            <p:nvSpPr>
              <p:cNvPr id="8" name="矩形 7"/>
              <p:cNvSpPr/>
              <p:nvPr/>
            </p:nvSpPr>
            <p:spPr>
              <a:xfrm>
                <a:off x="-1276503" y="1556640"/>
                <a:ext cx="3112007" cy="3456536"/>
              </a:xfrm>
              <a:prstGeom prst="rect">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9" name="椭圆 8"/>
              <p:cNvSpPr/>
              <p:nvPr/>
            </p:nvSpPr>
            <p:spPr>
              <a:xfrm>
                <a:off x="57214" y="4520249"/>
                <a:ext cx="492927" cy="492927"/>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a:innerShdw blurRad="114300">
                  <a:prstClr val="black">
                    <a:alpha val="27000"/>
                  </a:prst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grpSp>
        <p:sp>
          <p:nvSpPr>
            <p:cNvPr id="7" name="任意多边形 6"/>
            <p:cNvSpPr/>
            <p:nvPr/>
          </p:nvSpPr>
          <p:spPr>
            <a:xfrm>
              <a:off x="168357" y="4652876"/>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5193201" y="1616131"/>
            <a:ext cx="3643338" cy="4572032"/>
            <a:chOff x="4783204" y="2060848"/>
            <a:chExt cx="3456980" cy="3456384"/>
          </a:xfrm>
        </p:grpSpPr>
        <p:grpSp>
          <p:nvGrpSpPr>
            <p:cNvPr id="11" name="组合 10"/>
            <p:cNvGrpSpPr>
              <a:grpSpLocks/>
            </p:cNvGrpSpPr>
            <p:nvPr/>
          </p:nvGrpSpPr>
          <p:grpSpPr bwMode="auto">
            <a:xfrm>
              <a:off x="4783204" y="2060848"/>
              <a:ext cx="3456980" cy="3456384"/>
              <a:chOff x="1975456" y="1556640"/>
              <a:chExt cx="3455406" cy="3456536"/>
            </a:xfrm>
          </p:grpSpPr>
          <p:sp>
            <p:nvSpPr>
              <p:cNvPr id="13" name="矩形 12"/>
              <p:cNvSpPr/>
              <p:nvPr/>
            </p:nvSpPr>
            <p:spPr>
              <a:xfrm>
                <a:off x="1975456" y="1556640"/>
                <a:ext cx="3455406" cy="3456536"/>
              </a:xfrm>
              <a:prstGeom prst="rect">
                <a:avLst/>
              </a:pr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4" name="椭圆 13"/>
              <p:cNvSpPr/>
              <p:nvPr/>
            </p:nvSpPr>
            <p:spPr>
              <a:xfrm>
                <a:off x="3466023" y="4511421"/>
                <a:ext cx="492927" cy="492927"/>
              </a:xfrm>
              <a:prstGeom prst="ellipse">
                <a:avLst/>
              </a:prstGeom>
              <a:gradFill>
                <a:gsLst>
                  <a:gs pos="33000">
                    <a:srgbClr val="C00000">
                      <a:lumMod val="60000"/>
                      <a:lumOff val="40000"/>
                    </a:srgbClr>
                  </a:gs>
                  <a:gs pos="100000">
                    <a:srgbClr val="C00000"/>
                  </a:gs>
                </a:gsLst>
                <a:lin ang="5400000" scaled="0"/>
              </a:gradFill>
              <a:ln w="3175" cap="flat" cmpd="sng" algn="ctr">
                <a:solidFill>
                  <a:srgbClr val="C00000"/>
                </a:solidFill>
                <a:prstDash val="solid"/>
              </a:ln>
              <a:effectLst>
                <a:innerShdw blurRad="114300">
                  <a:sysClr val="windowText" lastClr="000000">
                    <a:alpha val="49000"/>
                  </a:sys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grpSp>
        <p:sp>
          <p:nvSpPr>
            <p:cNvPr id="12" name="乘号 11"/>
            <p:cNvSpPr/>
            <p:nvPr/>
          </p:nvSpPr>
          <p:spPr>
            <a:xfrm>
              <a:off x="6274450" y="5015499"/>
              <a:ext cx="520928" cy="431800"/>
            </a:xfrm>
            <a:prstGeom prst="mathMultiply">
              <a:avLst>
                <a:gd name="adj1" fmla="val 11712"/>
              </a:avLst>
            </a:prstGeom>
            <a:gradFill>
              <a:gsLst>
                <a:gs pos="33000">
                  <a:srgbClr val="F9F9F9"/>
                </a:gs>
                <a:gs pos="100000">
                  <a:srgbClr val="D7D7D7"/>
                </a:gs>
              </a:gsLst>
              <a:lin ang="5400000" scaled="0"/>
            </a:gradFill>
            <a:ln w="3175" cap="flat" cmpd="sng" algn="ctr">
              <a:solidFill>
                <a:srgbClr val="EAEAEA"/>
              </a:solid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4D4D4D"/>
                </a:solidFill>
                <a:effectLst/>
                <a:uLnTx/>
                <a:uFillTx/>
                <a:latin typeface="微软雅黑" pitchFamily="34" charset="-122"/>
                <a:ea typeface="微软雅黑" pitchFamily="34" charset="-122"/>
                <a:cs typeface="+mn-cs"/>
              </a:endParaRPr>
            </a:p>
          </p:txBody>
        </p:sp>
      </p:grpSp>
      <p:sp>
        <p:nvSpPr>
          <p:cNvPr id="15" name="椭圆 14"/>
          <p:cNvSpPr/>
          <p:nvPr/>
        </p:nvSpPr>
        <p:spPr bwMode="auto">
          <a:xfrm>
            <a:off x="2428860" y="703749"/>
            <a:ext cx="1006475" cy="1004888"/>
          </a:xfrm>
          <a:prstGeom prst="ellipse">
            <a:avLst/>
          </a:prstGeom>
          <a:gradFill>
            <a:gsLst>
              <a:gs pos="0">
                <a:srgbClr val="6DAA2D">
                  <a:lumMod val="60000"/>
                  <a:lumOff val="40000"/>
                </a:srgbClr>
              </a:gs>
              <a:gs pos="100000">
                <a:srgbClr val="6DAA2D"/>
              </a:gs>
            </a:gsLst>
            <a:lin ang="5400000" scaled="0"/>
          </a:gradFill>
          <a:ln w="25400" cap="flat" cmpd="sng" algn="ctr">
            <a:noFill/>
            <a:prstDash val="solid"/>
          </a:ln>
          <a:effectLst>
            <a:outerShdw blurRad="50800" dist="38100" dir="2700000" algn="tl" rotWithShape="0">
              <a:prstClr val="black">
                <a:alpha val="40000"/>
              </a:prstClr>
            </a:outerShdw>
          </a:effectLst>
        </p:spPr>
        <p:txBody>
          <a:bodyPr lIns="0" tIns="0" rIns="0" bIns="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作用</a:t>
            </a:r>
            <a:endParaRPr kumimoji="0" lang="zh-CN" altLang="en-US" sz="20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6" name="椭圆 15"/>
          <p:cNvSpPr/>
          <p:nvPr/>
        </p:nvSpPr>
        <p:spPr bwMode="auto">
          <a:xfrm>
            <a:off x="6371765" y="703749"/>
            <a:ext cx="1006475" cy="1004888"/>
          </a:xfrm>
          <a:prstGeom prst="ellipse">
            <a:avLst/>
          </a:pr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dir="2700000" algn="tl" rotWithShape="0">
              <a:prstClr val="black">
                <a:alpha val="40000"/>
              </a:prstClr>
            </a:outerShdw>
          </a:effectLst>
        </p:spPr>
        <p:txBody>
          <a:bodyPr lIns="0" tIns="0" rIns="0" bIns="0" anchor="ctr"/>
          <a:lstStyle/>
          <a:p>
            <a:pPr algn="ctr">
              <a:lnSpc>
                <a:spcPct val="120000"/>
              </a:lnSpc>
              <a:defRPr/>
            </a:pPr>
            <a:r>
              <a:rPr lang="zh-CN" altLang="en-US" sz="2000" b="1" kern="0" dirty="0" smtClean="0">
                <a:solidFill>
                  <a:sysClr val="window" lastClr="FFFFFF"/>
                </a:solidFill>
                <a:latin typeface="微软雅黑" pitchFamily="34" charset="-122"/>
                <a:ea typeface="微软雅黑" pitchFamily="34" charset="-122"/>
              </a:rPr>
              <a:t>局限</a:t>
            </a:r>
            <a:endParaRPr lang="zh-CN" altLang="en-US" sz="2000" b="1" kern="0" dirty="0">
              <a:solidFill>
                <a:sysClr val="window" lastClr="FFFFFF"/>
              </a:solidFill>
              <a:latin typeface="微软雅黑" pitchFamily="34" charset="-122"/>
              <a:ea typeface="微软雅黑" pitchFamily="34" charset="-122"/>
            </a:endParaRPr>
          </a:p>
        </p:txBody>
      </p:sp>
      <p:sp>
        <p:nvSpPr>
          <p:cNvPr id="17" name="Text Box 44"/>
          <p:cNvSpPr txBox="1">
            <a:spLocks noChangeArrowheads="1"/>
          </p:cNvSpPr>
          <p:nvPr/>
        </p:nvSpPr>
        <p:spPr bwMode="auto">
          <a:xfrm>
            <a:off x="928662" y="1632443"/>
            <a:ext cx="3682731" cy="4205767"/>
          </a:xfrm>
          <a:prstGeom prst="rect">
            <a:avLst/>
          </a:prstGeom>
          <a:noFill/>
          <a:ln>
            <a:noFill/>
          </a:ln>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285750" marR="0" lvl="0" indent="-285750" defTabSz="720725" eaLnBrk="1" fontAlgn="auto" latinLnBrk="0" hangingPunct="1">
              <a:lnSpc>
                <a:spcPct val="135000"/>
              </a:lnSpc>
              <a:spcBef>
                <a:spcPts val="0"/>
              </a:spcBef>
              <a:spcAft>
                <a:spcPts val="0"/>
              </a:spcAft>
              <a:buClrTx/>
              <a:buSzTx/>
              <a:buFont typeface="Wingdings" pitchFamily="2" charset="2"/>
              <a:buChar char="ü"/>
              <a:tabLst/>
              <a:defRPr/>
            </a:pPr>
            <a:r>
              <a:rPr kumimoji="0" lang="zh-CN" altLang="en-US"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维护汇率稳定（</a:t>
            </a:r>
            <a:r>
              <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IMF)</a:t>
            </a:r>
            <a:endParaRPr kumimoji="0" lang="zh-CN" altLang="en-US" sz="1800"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a:p>
            <a:pPr marL="285750" lvl="0" indent="-285750">
              <a:buFont typeface="Wingdings" pitchFamily="2" charset="2"/>
              <a:buChar char="ü"/>
              <a:defRPr/>
            </a:pPr>
            <a:r>
              <a:rPr lang="zh-CN" altLang="en-US" sz="1800" kern="0" dirty="0" smtClean="0">
                <a:solidFill>
                  <a:schemeClr val="tx1"/>
                </a:solidFill>
              </a:rPr>
              <a:t>对金融业的国际业务活动进行规范、监督和协调</a:t>
            </a:r>
            <a:r>
              <a:rPr lang="en-US" altLang="zh-CN" sz="1800" kern="0" dirty="0" smtClean="0">
                <a:solidFill>
                  <a:schemeClr val="tx1"/>
                </a:solidFill>
              </a:rPr>
              <a:t>(IMF,BIS)</a:t>
            </a:r>
          </a:p>
          <a:p>
            <a:pPr marL="285750" indent="-285750">
              <a:buFont typeface="Wingdings" pitchFamily="2" charset="2"/>
              <a:buChar char="ü"/>
              <a:defRPr/>
            </a:pPr>
            <a:r>
              <a:rPr lang="zh-CN" altLang="en-US" sz="1800" kern="0" dirty="0" smtClean="0">
                <a:solidFill>
                  <a:schemeClr val="tx1"/>
                </a:solidFill>
              </a:rPr>
              <a:t>调节国际收支不平衡和促进经济发展</a:t>
            </a:r>
            <a:r>
              <a:rPr lang="en-US" altLang="zh-CN" sz="1800" kern="0" dirty="0" smtClean="0">
                <a:solidFill>
                  <a:schemeClr val="tx1"/>
                </a:solidFill>
              </a:rPr>
              <a:t>(IMF,WB)</a:t>
            </a:r>
          </a:p>
          <a:p>
            <a:pPr marL="285750" indent="-285750">
              <a:buFont typeface="Wingdings" pitchFamily="2" charset="2"/>
              <a:buChar char="ü"/>
              <a:defRPr/>
            </a:pPr>
            <a:r>
              <a:rPr lang="zh-CN" altLang="en-US" sz="1800" kern="0" dirty="0" smtClean="0">
                <a:solidFill>
                  <a:schemeClr val="tx1"/>
                </a:solidFill>
              </a:rPr>
              <a:t>防范并解救国际金融危机</a:t>
            </a:r>
            <a:r>
              <a:rPr lang="en-US" altLang="zh-CN" sz="1800" kern="0" dirty="0" smtClean="0">
                <a:solidFill>
                  <a:schemeClr val="tx1"/>
                </a:solidFill>
              </a:rPr>
              <a:t>(IMF,BIS)</a:t>
            </a:r>
          </a:p>
          <a:p>
            <a:pPr marL="285750" indent="-285750">
              <a:buFont typeface="Wingdings" pitchFamily="2" charset="2"/>
              <a:buChar char="ü"/>
              <a:defRPr/>
            </a:pPr>
            <a:r>
              <a:rPr lang="zh-CN" altLang="en-US" sz="1800" kern="0" dirty="0" smtClean="0">
                <a:solidFill>
                  <a:schemeClr val="tx1"/>
                </a:solidFill>
              </a:rPr>
              <a:t>就国际经济、金融领域中的重大事件进行磋商</a:t>
            </a:r>
            <a:r>
              <a:rPr lang="en-US" altLang="zh-CN" sz="1800" kern="0" dirty="0" smtClean="0">
                <a:solidFill>
                  <a:schemeClr val="tx1"/>
                </a:solidFill>
              </a:rPr>
              <a:t>(IMF,BIS,WB)</a:t>
            </a:r>
          </a:p>
          <a:p>
            <a:pPr marL="285750" indent="-285750">
              <a:buFont typeface="Wingdings" pitchFamily="2" charset="2"/>
              <a:buChar char="ü"/>
              <a:defRPr/>
            </a:pPr>
            <a:r>
              <a:rPr lang="zh-CN" altLang="en-US" sz="1800" kern="0" dirty="0" smtClean="0">
                <a:solidFill>
                  <a:schemeClr val="tx1"/>
                </a:solidFill>
              </a:rPr>
              <a:t>提供技术援助、人员培训和信息咨询等服务</a:t>
            </a:r>
            <a:r>
              <a:rPr lang="en-US" altLang="zh-CN" sz="1800" kern="0" dirty="0" smtClean="0">
                <a:solidFill>
                  <a:schemeClr val="tx1"/>
                </a:solidFill>
              </a:rPr>
              <a:t>(IMF,BIS,WB)</a:t>
            </a:r>
          </a:p>
        </p:txBody>
      </p:sp>
      <p:sp>
        <p:nvSpPr>
          <p:cNvPr id="18" name="Text Box 44"/>
          <p:cNvSpPr txBox="1">
            <a:spLocks noChangeArrowheads="1"/>
          </p:cNvSpPr>
          <p:nvPr/>
        </p:nvSpPr>
        <p:spPr bwMode="auto">
          <a:xfrm>
            <a:off x="5193201" y="1891103"/>
            <a:ext cx="3550159" cy="3582519"/>
          </a:xfrm>
          <a:prstGeom prst="rect">
            <a:avLst/>
          </a:prstGeom>
          <a:noFill/>
          <a:ln>
            <a:noFill/>
          </a:ln>
          <a:effectLst/>
          <a:extLst>
            <a:ext uri="{909E8E84-426E-40DD-AFC4-6F175D3DCCD1}">
              <a14:hiddenFill xmlns:a14="http://schemas.microsoft.com/office/drawing/2010/main" xmlns="">
                <a:solidFill>
                  <a:srgbClr val="FFFFFF">
                    <a:alpha val="30000"/>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marR="0" lvl="0" indent="-342900" defTabSz="720725" eaLnBrk="1" fontAlgn="auto" latinLnBrk="0" hangingPunct="1">
              <a:lnSpc>
                <a:spcPct val="135000"/>
              </a:lnSpc>
              <a:spcBef>
                <a:spcPts val="0"/>
              </a:spcBef>
              <a:spcAft>
                <a:spcPts val="0"/>
              </a:spcAft>
              <a:buClrTx/>
              <a:buSzTx/>
              <a:buFont typeface="Wingdings" panose="05000000000000000000" pitchFamily="2" charset="2"/>
              <a:buChar char="ü"/>
              <a:tabLst/>
              <a:defRPr/>
            </a:pPr>
            <a:r>
              <a:rPr kumimoji="0" lang="zh-CN" altLang="en-US"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领导权被发达国家控制，发展中国家处于弱势地位</a:t>
            </a:r>
            <a:endParaRPr kumimoji="0" lang="en-US" altLang="zh-CN"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endParaRPr>
          </a:p>
          <a:p>
            <a:pPr marL="342900" marR="0" lvl="0" indent="-342900" defTabSz="720725" eaLnBrk="1" fontAlgn="auto" latinLnBrk="0" hangingPunct="1">
              <a:lnSpc>
                <a:spcPct val="135000"/>
              </a:lnSpc>
              <a:spcBef>
                <a:spcPts val="0"/>
              </a:spcBef>
              <a:spcAft>
                <a:spcPts val="0"/>
              </a:spcAft>
              <a:buClrTx/>
              <a:buSzTx/>
              <a:buFont typeface="Wingdings" panose="05000000000000000000" pitchFamily="2" charset="2"/>
              <a:buChar char="ü"/>
              <a:tabLst/>
              <a:defRPr/>
            </a:pPr>
            <a:r>
              <a:rPr kumimoji="0" lang="zh-CN" altLang="en-US"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受援国往往要接收附加限制性条件</a:t>
            </a:r>
            <a:r>
              <a:rPr kumimoji="0" lang="en-US" altLang="zh-CN"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如紧缩政策等）</a:t>
            </a:r>
            <a:endParaRPr kumimoji="0" lang="en-US" altLang="zh-CN"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endParaRPr>
          </a:p>
          <a:p>
            <a:pPr marL="342900" marR="0" lvl="0" indent="-342900" defTabSz="720725" eaLnBrk="1" fontAlgn="auto" latinLnBrk="0" hangingPunct="1">
              <a:lnSpc>
                <a:spcPct val="135000"/>
              </a:lnSpc>
              <a:spcBef>
                <a:spcPts val="0"/>
              </a:spcBef>
              <a:spcAft>
                <a:spcPts val="0"/>
              </a:spcAft>
              <a:buClrTx/>
              <a:buSzTx/>
              <a:buFont typeface="Wingdings" panose="05000000000000000000" pitchFamily="2" charset="2"/>
              <a:buChar char="ü"/>
              <a:tabLst/>
              <a:defRPr/>
            </a:pPr>
            <a:r>
              <a:rPr lang="zh-CN" altLang="en-US" sz="2400" kern="0" dirty="0" smtClean="0">
                <a:solidFill>
                  <a:sysClr val="window" lastClr="FFFFFF"/>
                </a:solidFill>
              </a:rPr>
              <a:t>总量有限</a:t>
            </a:r>
            <a:r>
              <a:rPr lang="en-US" altLang="zh-CN" sz="2400" kern="0" dirty="0" smtClean="0">
                <a:solidFill>
                  <a:sysClr val="window" lastClr="FFFFFF"/>
                </a:solidFill>
              </a:rPr>
              <a:t>+</a:t>
            </a:r>
            <a:r>
              <a:rPr lang="zh-CN" altLang="en-US" sz="2400" kern="0" dirty="0" smtClean="0">
                <a:solidFill>
                  <a:sysClr val="window" lastClr="FFFFFF"/>
                </a:solidFill>
              </a:rPr>
              <a:t>结构问题</a:t>
            </a:r>
            <a:endParaRPr kumimoji="0" lang="en-US" altLang="zh-CN" sz="24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anose="02010609030101010101" pitchFamily="49" charset="-122"/>
                <a:ea typeface="楷体_GB2312" panose="02010609030101010101" pitchFamily="49" charset="-122"/>
              </a:rPr>
              <a:t>中国构建亚投行等区域性金融机构的原因分析</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51520" y="1052736"/>
            <a:ext cx="8568952" cy="4525963"/>
          </a:xfrm>
        </p:spPr>
        <p:txBody>
          <a:bodyPr/>
          <a:lstStyle/>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背景：国际金融机构是二战后建立起来，新兴市场国家没有发言权；中国为首的新兴市场国家迅速崛起需要改变现有的金融秩序；中国面临“三期叠加”新常态。</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中国外汇储备过多，无较好的投资方式，以外汇储备建立区域性金融机构可以提高外汇储备使用效率；</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中国通过构建区域性金融机构可以倒逼国际金融机构改革，提高话语权；</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中国构建区域性金融机构在一定程度适应了全球其他国家对资金的需求；</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在经济新常态背景下，配合“一带一路”国家战略融资；</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为人民币国际化提供基础。</a:t>
            </a: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1211096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p>
        </p:txBody>
      </p:sp>
      <p:sp>
        <p:nvSpPr>
          <p:cNvPr id="149508" name="AutoShape 4"/>
          <p:cNvSpPr>
            <a:spLocks noChangeArrowheads="1"/>
          </p:cNvSpPr>
          <p:nvPr/>
        </p:nvSpPr>
        <p:spPr bwMode="auto">
          <a:xfrm>
            <a:off x="3995936" y="2708920"/>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金融机构体系概述</a:t>
            </a:r>
            <a:endParaRPr lang="en-GB" altLang="zh-CN" b="1" dirty="0">
              <a:latin typeface="黑体" pitchFamily="2" charset="-122"/>
              <a:ea typeface="黑体" pitchFamily="2" charset="-122"/>
            </a:endParaRPr>
          </a:p>
        </p:txBody>
      </p:sp>
      <p:sp>
        <p:nvSpPr>
          <p:cNvPr id="149509" name="AutoShape 5"/>
          <p:cNvSpPr>
            <a:spLocks noChangeArrowheads="1"/>
          </p:cNvSpPr>
          <p:nvPr/>
        </p:nvSpPr>
        <p:spPr bwMode="auto">
          <a:xfrm>
            <a:off x="3851920" y="4077072"/>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存款类金融机构</a:t>
            </a:r>
            <a:endParaRPr lang="en-GB" altLang="zh-CN" b="1" dirty="0">
              <a:latin typeface="黑体" pitchFamily="2" charset="-122"/>
              <a:ea typeface="黑体" pitchFamily="2" charset="-122"/>
            </a:endParaRPr>
          </a:p>
        </p:txBody>
      </p:sp>
      <p:sp>
        <p:nvSpPr>
          <p:cNvPr id="11" name="Text Box 9"/>
          <p:cNvSpPr txBox="1">
            <a:spLocks noChangeArrowheads="1"/>
          </p:cNvSpPr>
          <p:nvPr/>
        </p:nvSpPr>
        <p:spPr bwMode="auto">
          <a:xfrm>
            <a:off x="1571604" y="2928934"/>
            <a:ext cx="1829645" cy="586957"/>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金融机构</a:t>
            </a:r>
            <a:endParaRPr lang="en-GB" sz="3200" b="1" dirty="0">
              <a:solidFill>
                <a:srgbClr val="FFFFFF"/>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56" y="332656"/>
            <a:ext cx="8229600" cy="927100"/>
          </a:xfrm>
        </p:spPr>
        <p:txBody>
          <a:bodyPr/>
          <a:lstStyle/>
          <a:p>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三、中国的金融机构体系</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内容占位符 2"/>
          <p:cNvSpPr>
            <a:spLocks noGrp="1"/>
          </p:cNvSpPr>
          <p:nvPr>
            <p:ph idx="1"/>
          </p:nvPr>
        </p:nvSpPr>
        <p:spPr>
          <a:xfrm>
            <a:off x="351396" y="1214422"/>
            <a:ext cx="9144000" cy="4525963"/>
          </a:xfrm>
        </p:spPr>
        <p:txBody>
          <a:bodyPr/>
          <a:lstStyle/>
          <a:p>
            <a:pPr marL="0" lvl="0" indent="0" algn="just">
              <a:buClr>
                <a:srgbClr val="CCCCFF"/>
              </a:buClr>
              <a:buNone/>
              <a:defRPr/>
            </a:pP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b="1"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新中国金融机构体系建立的基础</a:t>
            </a:r>
            <a:endParaRPr lang="en-US" altLang="zh-CN" b="1"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0" indent="0" algn="just">
              <a:buClr>
                <a:srgbClr val="CCCCFF"/>
              </a:buClr>
              <a:buNone/>
              <a:defRPr/>
            </a:pPr>
            <a:endParaRPr lang="en-US" altLang="zh-CN" b="1"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Rectangle 3"/>
          <p:cNvSpPr txBox="1">
            <a:spLocks noRot="1" noChangeArrowheads="1"/>
          </p:cNvSpPr>
          <p:nvPr/>
        </p:nvSpPr>
        <p:spPr bwMode="gray">
          <a:xfrm>
            <a:off x="0" y="1700808"/>
            <a:ext cx="9001156" cy="39228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0000"/>
              </a:buClr>
              <a:buSzTx/>
              <a:buFont typeface="Wingdings" pitchFamily="2" charset="2"/>
              <a:buChar char="Ø"/>
              <a:tabLst/>
              <a:defRPr/>
            </a:pPr>
            <a:r>
              <a:rPr kumimoji="0" lang="en-US" altLang="zh-CN" sz="30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20</a:t>
            </a:r>
            <a:r>
              <a:rPr kumimoji="0" lang="zh-CN" altLang="en-US" sz="30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世纪</a:t>
            </a:r>
            <a:r>
              <a:rPr kumimoji="0" lang="en-US" altLang="zh-CN" sz="30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30</a:t>
            </a:r>
            <a:r>
              <a:rPr kumimoji="0" lang="zh-CN" altLang="en-US" sz="3000" b="1"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年代以前：</a:t>
            </a:r>
            <a:r>
              <a:rPr kumimoji="0" lang="zh-CN" altLang="en-US" sz="3000" b="1"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原始化、低层次与依附性 </a:t>
            </a:r>
            <a:endParaRPr kumimoji="0" lang="en-US" altLang="zh-CN" sz="3000" b="1"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800100" lvl="1" indent="-342900" fontAlgn="base">
              <a:spcBef>
                <a:spcPct val="20000"/>
              </a:spcBef>
              <a:spcAft>
                <a:spcPct val="0"/>
              </a:spcAft>
              <a:buClr>
                <a:srgbClr val="FF0000"/>
              </a:buClr>
              <a:buFont typeface="Wingdings" pitchFamily="2" charset="2"/>
              <a:buChar char="ü"/>
              <a:defRPr/>
            </a:pP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远在周朝就出现了从事货币信用业务的金融机构，如西周时期的泉府</a:t>
            </a:r>
            <a:endParaRPr kumimoji="0" lang="en-US" altLang="zh-CN"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800100" lvl="1" indent="-342900" fontAlgn="base">
              <a:spcBef>
                <a:spcPct val="20000"/>
              </a:spcBef>
              <a:spcAft>
                <a:spcPct val="0"/>
              </a:spcAft>
              <a:buClr>
                <a:srgbClr val="FF0000"/>
              </a:buClr>
              <a:buFont typeface="Wingdings" pitchFamily="2" charset="2"/>
              <a:buChar char="ü"/>
              <a:defRPr/>
            </a:pP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唐朝以后，金融业逐渐发展起来，出现过多种金融机构，如专营银钱的邸店、质库等</a:t>
            </a:r>
            <a:endParaRPr kumimoji="0" lang="en-US" altLang="zh-CN"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800100" lvl="1" indent="-342900" fontAlgn="base">
              <a:spcBef>
                <a:spcPct val="20000"/>
              </a:spcBef>
              <a:spcAft>
                <a:spcPct val="0"/>
              </a:spcAft>
              <a:buClr>
                <a:srgbClr val="FF0000"/>
              </a:buClr>
              <a:buFont typeface="Wingdings" pitchFamily="2" charset="2"/>
              <a:buChar char="ü"/>
              <a:defRPr/>
            </a:pP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明清时期具有</a:t>
            </a:r>
            <a:r>
              <a:rPr kumimoji="0" lang="zh-CN" altLang="en-US" sz="220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高利贷</a:t>
            </a: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性质的金融机构如典当行、钱庄、票号兴盛</a:t>
            </a:r>
            <a:endParaRPr kumimoji="0" lang="en-US" altLang="zh-CN"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800100" lvl="1" indent="-342900" fontAlgn="base">
              <a:spcBef>
                <a:spcPct val="20000"/>
              </a:spcBef>
              <a:spcAft>
                <a:spcPct val="0"/>
              </a:spcAft>
              <a:buClr>
                <a:srgbClr val="FF0000"/>
              </a:buClr>
              <a:buFont typeface="Wingdings" pitchFamily="2" charset="2"/>
              <a:buChar char="ü"/>
              <a:defRPr/>
            </a:pP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第一家现代商业银行是</a:t>
            </a:r>
            <a:r>
              <a:rPr kumimoji="0" lang="en-US" altLang="zh-CN"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1845</a:t>
            </a: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年在广州和香港同时开业的英国丽如银行</a:t>
            </a:r>
          </a:p>
          <a:p>
            <a:pPr marL="800100" lvl="1" indent="-342900" fontAlgn="base">
              <a:spcBef>
                <a:spcPct val="20000"/>
              </a:spcBef>
              <a:spcAft>
                <a:spcPct val="0"/>
              </a:spcAft>
              <a:buClr>
                <a:srgbClr val="FF0000"/>
              </a:buClr>
              <a:buFont typeface="Wingdings" pitchFamily="2" charset="2"/>
              <a:buChar char="ü"/>
              <a:defRPr/>
            </a:pP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第一家民族资本银行是</a:t>
            </a:r>
            <a:r>
              <a:rPr kumimoji="0" lang="en-US" altLang="zh-CN"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1897</a:t>
            </a:r>
            <a:r>
              <a:rPr kumimoji="0" lang="zh-CN" altLang="en-US" sz="22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年设立的中国通商银行</a:t>
            </a:r>
          </a:p>
        </p:txBody>
      </p:sp>
      <p:sp>
        <p:nvSpPr>
          <p:cNvPr id="5" name="TextBox 4"/>
          <p:cNvSpPr txBox="1"/>
          <p:nvPr/>
        </p:nvSpPr>
        <p:spPr>
          <a:xfrm>
            <a:off x="-176640" y="5676453"/>
            <a:ext cx="3057247" cy="523220"/>
          </a:xfrm>
          <a:prstGeom prst="rect">
            <a:avLst/>
          </a:prstGeom>
          <a:noFill/>
        </p:spPr>
        <p:txBody>
          <a:bodyPr wrap="none" rtlCol="0">
            <a:spAutoFit/>
          </a:bodyPr>
          <a:lstStyle/>
          <a:p>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帝国政治（专制）</a:t>
            </a:r>
            <a:endParaRPr lang="zh-CN" altLang="en-US" sz="28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右箭头 5"/>
          <p:cNvSpPr/>
          <p:nvPr/>
        </p:nvSpPr>
        <p:spPr bwMode="auto">
          <a:xfrm>
            <a:off x="2880607" y="5831665"/>
            <a:ext cx="1152714" cy="18466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乘号 6"/>
          <p:cNvSpPr/>
          <p:nvPr/>
        </p:nvSpPr>
        <p:spPr bwMode="auto">
          <a:xfrm>
            <a:off x="3204936" y="5623609"/>
            <a:ext cx="504056" cy="576064"/>
          </a:xfrm>
          <a:prstGeom prst="mathMultipl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TextBox 7"/>
          <p:cNvSpPr txBox="1"/>
          <p:nvPr/>
        </p:nvSpPr>
        <p:spPr>
          <a:xfrm>
            <a:off x="4033321" y="5739332"/>
            <a:ext cx="3416320" cy="523220"/>
          </a:xfrm>
          <a:prstGeom prst="rect">
            <a:avLst/>
          </a:prstGeom>
          <a:noFill/>
        </p:spPr>
        <p:txBody>
          <a:bodyPr wrap="none" rtlCol="0">
            <a:spAutoFit/>
          </a:bodyPr>
          <a:lstStyle/>
          <a:p>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商业（民主、自由）</a:t>
            </a:r>
            <a:endParaRPr lang="zh-CN" altLang="en-US" sz="28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右箭头 9"/>
          <p:cNvSpPr/>
          <p:nvPr/>
        </p:nvSpPr>
        <p:spPr bwMode="auto">
          <a:xfrm>
            <a:off x="4641240" y="6350611"/>
            <a:ext cx="1152714" cy="18466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TextBox 10"/>
          <p:cNvSpPr txBox="1"/>
          <p:nvPr/>
        </p:nvSpPr>
        <p:spPr>
          <a:xfrm>
            <a:off x="5828684" y="6157710"/>
            <a:ext cx="1620957" cy="523220"/>
          </a:xfrm>
          <a:prstGeom prst="rect">
            <a:avLst/>
          </a:prstGeom>
          <a:noFill/>
        </p:spPr>
        <p:txBody>
          <a:bodyPr wrap="none" rtlCol="0">
            <a:spAutoFit/>
          </a:bodyPr>
          <a:lstStyle/>
          <a:p>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金融机构</a:t>
            </a:r>
            <a:endParaRPr lang="zh-CN" altLang="en-US" sz="28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gray">
          <a:xfrm>
            <a:off x="323849" y="764704"/>
            <a:ext cx="8640763" cy="5040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FF0000"/>
              </a:buClr>
              <a:buSzTx/>
              <a:buFont typeface="Wingdings" pitchFamily="2" charset="2"/>
              <a:buChar char="Ø"/>
              <a:tabLst/>
              <a:defRPr/>
            </a:pPr>
            <a:r>
              <a:rPr kumimoji="0" lang="en-US" altLang="zh-CN" sz="32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1927-1948</a:t>
            </a:r>
            <a:r>
              <a:rPr kumimoji="0" lang="zh-CN" altLang="en-US" sz="32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年的金融产业发展：</a:t>
            </a:r>
            <a:r>
              <a:rPr kumimoji="0" lang="zh-CN" altLang="en-US" sz="3200" b="1"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二元化</a:t>
            </a:r>
            <a:endParaRPr kumimoji="0" lang="en-US" altLang="zh-CN" sz="3200" b="1"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rgbClr val="FF0000"/>
              </a:buClr>
              <a:buSzTx/>
              <a:buFont typeface="Wingdings" pitchFamily="2" charset="2"/>
              <a:buChar char="ü"/>
              <a:tabLst/>
              <a:defRPr/>
            </a:pPr>
            <a:r>
              <a:rPr kumimoji="0" lang="zh-CN" altLang="en-US" sz="2800" b="1" i="0" u="none" strike="noStrike" kern="0" cap="none" spc="0" normalizeH="0" baseline="0" noProof="0" dirty="0" smtClean="0">
                <a:ln>
                  <a:noFill/>
                </a:ln>
                <a:solidFill>
                  <a:srgbClr val="FF0000"/>
                </a:solidFill>
                <a:effectLst/>
                <a:uLnTx/>
                <a:uFillTx/>
                <a:latin typeface="Times New Roman" panose="02020603050405020304" pitchFamily="18" charset="0"/>
                <a:ea typeface="华文楷体" pitchFamily="2" charset="-122"/>
                <a:cs typeface="Times New Roman" panose="02020603050405020304" pitchFamily="18" charset="0"/>
              </a:rPr>
              <a:t>现代银行、外资银行</a:t>
            </a:r>
            <a:r>
              <a:rPr kumimoji="0" lang="zh-CN" altLang="en-US" sz="28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与</a:t>
            </a:r>
            <a:r>
              <a:rPr kumimoji="0" lang="zh-CN" altLang="en-US" sz="2800" b="1" i="0" u="none" strike="noStrike" kern="0" cap="none" spc="0" normalizeH="0" baseline="0" noProof="0" dirty="0" smtClean="0">
                <a:ln>
                  <a:noFill/>
                </a:ln>
                <a:solidFill>
                  <a:srgbClr val="FF0000"/>
                </a:solidFill>
                <a:effectLst/>
                <a:uLnTx/>
                <a:uFillTx/>
                <a:latin typeface="Times New Roman" panose="02020603050405020304" pitchFamily="18" charset="0"/>
                <a:ea typeface="华文楷体" pitchFamily="2" charset="-122"/>
                <a:cs typeface="Times New Roman" panose="02020603050405020304" pitchFamily="18" charset="0"/>
              </a:rPr>
              <a:t>钱庄、票号</a:t>
            </a:r>
            <a:r>
              <a:rPr kumimoji="0" lang="zh-CN" altLang="en-US" sz="28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并存</a:t>
            </a:r>
            <a:endParaRPr kumimoji="0" lang="en-US" altLang="zh-CN" sz="28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FF0000"/>
              </a:buClr>
              <a:buSzTx/>
              <a:buFont typeface="Wingdings" pitchFamily="2" charset="2"/>
              <a:buChar char="ü"/>
              <a:tabLst/>
              <a:defRPr/>
            </a:pP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1947</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年全国官控银行</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2446</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家</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 </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其中“四行二局一库”的存款总额高达</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54881</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亿元，占本国银行全部存款总额的</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91.7%;</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民营金融机构为</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1243</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家，其中银行为</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203</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家，其余</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1040</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家均为银号和钱庄，它们主要发放高利贷和从事金融投机，不具有现代金融机构的基本职能和作用 </a:t>
            </a:r>
            <a:endPar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rgbClr val="FF0000"/>
              </a:buClr>
              <a:buSzTx/>
              <a:buFont typeface="Wingdings" pitchFamily="2" charset="2"/>
              <a:buChar char="ü"/>
              <a:tabLst/>
              <a:defRPr/>
            </a:pP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1948</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年</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8</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月，中国最发达的上海金融业资产总额中，</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145</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家本国银行的资产只占</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50%</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12</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家外国大银行却占了</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36%</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，而在放款总额中外国银行的比例高达</a:t>
            </a:r>
            <a:r>
              <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华文楷体" pitchFamily="2" charset="-122"/>
                <a:cs typeface="Times New Roman" panose="02020603050405020304" pitchFamily="18" charset="0"/>
              </a:rPr>
              <a:t>48% </a:t>
            </a:r>
          </a:p>
        </p:txBody>
      </p:sp>
      <p:sp>
        <p:nvSpPr>
          <p:cNvPr id="2" name="TextBox 1"/>
          <p:cNvSpPr txBox="1"/>
          <p:nvPr/>
        </p:nvSpPr>
        <p:spPr>
          <a:xfrm>
            <a:off x="1907704" y="5349551"/>
            <a:ext cx="5062604" cy="523220"/>
          </a:xfrm>
          <a:prstGeom prst="rect">
            <a:avLst/>
          </a:prstGeom>
          <a:noFill/>
        </p:spPr>
        <p:txBody>
          <a:bodyPr wrap="none" rtlCol="0">
            <a:spAutoFit/>
          </a:bodyPr>
          <a:lstStyle/>
          <a:p>
            <a:r>
              <a:rPr lang="zh-CN" altLang="en-US" sz="2800" dirty="0" smtClean="0">
                <a:latin typeface="楷体_GB2312" panose="02010609030101010101" pitchFamily="49" charset="-122"/>
                <a:ea typeface="楷体_GB2312" panose="02010609030101010101" pitchFamily="49" charset="-122"/>
              </a:rPr>
              <a:t>并不那么糟糕</a:t>
            </a:r>
            <a:r>
              <a:rPr lang="en-US" altLang="zh-CN" sz="2800" dirty="0" smtClean="0">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国际化程度比高</a:t>
            </a:r>
            <a:endParaRPr lang="zh-CN" altLang="en-US" sz="28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325438"/>
            <a:ext cx="8572560" cy="927100"/>
          </a:xfrm>
        </p:spPr>
        <p:txBody>
          <a:bodyPr/>
          <a:lstStyle/>
          <a:p>
            <a:r>
              <a:rPr lang="zh-CN" altLang="en-US" dirty="0" smtClean="0">
                <a:latin typeface="华文新魏" pitchFamily="2" charset="-122"/>
                <a:ea typeface="华文新魏" pitchFamily="2" charset="-122"/>
              </a:rPr>
              <a:t>我国大陆现行金融机构体系的构成</a:t>
            </a:r>
            <a:endParaRPr lang="zh-CN" altLang="en-US" dirty="0"/>
          </a:p>
        </p:txBody>
      </p:sp>
      <p:sp>
        <p:nvSpPr>
          <p:cNvPr id="3" name="内容占位符 2"/>
          <p:cNvSpPr>
            <a:spLocks noGrp="1"/>
          </p:cNvSpPr>
          <p:nvPr>
            <p:ph idx="1"/>
          </p:nvPr>
        </p:nvSpPr>
        <p:spPr>
          <a:xfrm>
            <a:off x="107504" y="1285860"/>
            <a:ext cx="9036496" cy="4525963"/>
          </a:xfrm>
        </p:spPr>
        <p:txBody>
          <a:bodyPr/>
          <a:lstStyle/>
          <a:p>
            <a:pPr lvl="0" algn="just">
              <a:buNone/>
            </a:pPr>
            <a:r>
              <a:rPr lang="en-US" altLang="zh-CN" sz="2600" kern="1200" dirty="0" smtClean="0">
                <a:solidFill>
                  <a:srgbClr val="FF0000"/>
                </a:solidFill>
                <a:latin typeface="楷体_GB2312" pitchFamily="49" charset="-122"/>
                <a:ea typeface="楷体_GB2312" pitchFamily="49" charset="-122"/>
                <a:sym typeface="Wingdings 3" pitchFamily="18" charset="2"/>
              </a:rPr>
              <a:t>●</a:t>
            </a:r>
            <a:r>
              <a:rPr lang="zh-CN" altLang="en-US" sz="2600" kern="1200" dirty="0" smtClean="0">
                <a:solidFill>
                  <a:srgbClr val="000000"/>
                </a:solidFill>
                <a:latin typeface="楷体_GB2312" pitchFamily="49" charset="-122"/>
                <a:ea typeface="楷体_GB2312" pitchFamily="49" charset="-122"/>
              </a:rPr>
              <a:t>我国大陆现行的是多元化的金融机构体系。</a:t>
            </a:r>
            <a:endParaRPr lang="en-US" altLang="zh-CN" sz="2600" kern="1200" dirty="0" smtClean="0">
              <a:solidFill>
                <a:srgbClr val="000000"/>
              </a:solidFill>
              <a:latin typeface="楷体_GB2312" pitchFamily="49" charset="-122"/>
              <a:ea typeface="楷体_GB2312" pitchFamily="49" charset="-122"/>
            </a:endParaRPr>
          </a:p>
          <a:p>
            <a:pPr lvl="0" algn="just">
              <a:buNone/>
            </a:pPr>
            <a:r>
              <a:rPr lang="en-US" altLang="zh-CN" sz="2600" kern="1200" dirty="0" smtClean="0">
                <a:solidFill>
                  <a:srgbClr val="FF0000"/>
                </a:solidFill>
                <a:latin typeface="楷体_GB2312" pitchFamily="49" charset="-122"/>
                <a:ea typeface="楷体_GB2312" pitchFamily="49" charset="-122"/>
                <a:sym typeface="Wingdings 3" pitchFamily="18" charset="2"/>
              </a:rPr>
              <a:t>●</a:t>
            </a:r>
            <a:r>
              <a:rPr lang="zh-CN" altLang="en-US" sz="2600" kern="1200" dirty="0" smtClean="0">
                <a:solidFill>
                  <a:srgbClr val="000000"/>
                </a:solidFill>
                <a:latin typeface="楷体_GB2312" pitchFamily="49" charset="-122"/>
                <a:ea typeface="楷体_GB2312" pitchFamily="49" charset="-122"/>
              </a:rPr>
              <a:t>目前金融机构体系由两大部分组成：一是存款类金融机构，二是非存款类金融机构。以存款类金融机构为主体。</a:t>
            </a:r>
            <a:endParaRPr lang="en-US" altLang="zh-CN" sz="2600" kern="1200" dirty="0" smtClean="0">
              <a:solidFill>
                <a:srgbClr val="000000"/>
              </a:solidFill>
              <a:latin typeface="楷体_GB2312" pitchFamily="49" charset="-122"/>
              <a:ea typeface="楷体_GB2312" pitchFamily="49" charset="-122"/>
            </a:endParaRPr>
          </a:p>
          <a:p>
            <a:pPr lvl="0" algn="just">
              <a:buNone/>
            </a:pPr>
            <a:r>
              <a:rPr lang="en-US" altLang="zh-CN" sz="2600" kern="1200" dirty="0" smtClean="0">
                <a:solidFill>
                  <a:srgbClr val="FF0000"/>
                </a:solidFill>
                <a:latin typeface="楷体_GB2312" pitchFamily="49" charset="-122"/>
                <a:ea typeface="楷体_GB2312" pitchFamily="49" charset="-122"/>
                <a:sym typeface="Wingdings 3" pitchFamily="18" charset="2"/>
              </a:rPr>
              <a:t>●</a:t>
            </a:r>
            <a:r>
              <a:rPr lang="zh-CN" altLang="en-US" sz="2600" kern="1200" dirty="0" smtClean="0">
                <a:solidFill>
                  <a:srgbClr val="000000"/>
                </a:solidFill>
                <a:latin typeface="楷体_GB2312" pitchFamily="49" charset="-122"/>
                <a:ea typeface="楷体_GB2312" pitchFamily="49" charset="-122"/>
              </a:rPr>
              <a:t>目前的金融机构体系的管理是由中国人民银行、中国银行业监督管理委员会、中国证券监督管理委员会、中国保险监督管理委员会作为最高金融管理机构，对各类金融机构实行分业经营和分业监管。</a:t>
            </a:r>
            <a:endParaRPr lang="en-US" altLang="zh-CN" sz="2600" kern="1200" dirty="0" smtClean="0">
              <a:solidFill>
                <a:srgbClr val="000000"/>
              </a:solidFill>
              <a:latin typeface="楷体_GB2312" pitchFamily="49" charset="-122"/>
              <a:ea typeface="楷体_GB2312" pitchFamily="49" charset="-122"/>
            </a:endParaRPr>
          </a:p>
          <a:p>
            <a:endParaRPr lang="zh-CN" altLang="en-US" dirty="0"/>
          </a:p>
        </p:txBody>
      </p:sp>
      <p:sp>
        <p:nvSpPr>
          <p:cNvPr id="4" name="TextBox 3"/>
          <p:cNvSpPr txBox="1"/>
          <p:nvPr/>
        </p:nvSpPr>
        <p:spPr>
          <a:xfrm>
            <a:off x="736281" y="4931006"/>
            <a:ext cx="3570208"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计划经济（“大一统”）</a:t>
            </a:r>
            <a:endParaRPr lang="zh-CN" altLang="en-US" sz="2400" dirty="0">
              <a:latin typeface="楷体_GB2312" panose="02010609030101010101" pitchFamily="49" charset="-122"/>
              <a:ea typeface="楷体_GB2312" panose="02010609030101010101" pitchFamily="49" charset="-122"/>
            </a:endParaRPr>
          </a:p>
        </p:txBody>
      </p:sp>
      <p:sp>
        <p:nvSpPr>
          <p:cNvPr id="5" name="右箭头 4"/>
          <p:cNvSpPr/>
          <p:nvPr/>
        </p:nvSpPr>
        <p:spPr bwMode="auto">
          <a:xfrm>
            <a:off x="4067944" y="5013176"/>
            <a:ext cx="936104" cy="2973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4860032" y="4931004"/>
            <a:ext cx="3724096"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 市场经济（“多元化”）</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059113" y="1844675"/>
            <a:ext cx="2665412" cy="366713"/>
          </a:xfrm>
          <a:prstGeom prst="rect">
            <a:avLst/>
          </a:prstGeom>
          <a:noFill/>
          <a:ln w="9525">
            <a:noFill/>
            <a:miter lim="800000"/>
            <a:headEnd/>
            <a:tailEnd/>
          </a:ln>
        </p:spPr>
        <p:txBody>
          <a:bodyPr>
            <a:spAutoFit/>
          </a:bodyPr>
          <a:lstStyle/>
          <a:p>
            <a:pPr>
              <a:spcBef>
                <a:spcPct val="50000"/>
              </a:spcBef>
            </a:pPr>
            <a:endParaRPr lang="zh-CN" altLang="zh-CN" sz="1800" b="1">
              <a:latin typeface="楷体_GB2312" panose="02010609030101010101" pitchFamily="49" charset="-122"/>
              <a:ea typeface="楷体_GB2312" panose="02010609030101010101" pitchFamily="49" charset="-122"/>
            </a:endParaRPr>
          </a:p>
        </p:txBody>
      </p:sp>
      <p:sp>
        <p:nvSpPr>
          <p:cNvPr id="5" name="Rectangle 3"/>
          <p:cNvSpPr>
            <a:spLocks noChangeArrowheads="1"/>
          </p:cNvSpPr>
          <p:nvPr/>
        </p:nvSpPr>
        <p:spPr bwMode="auto">
          <a:xfrm>
            <a:off x="900113" y="1484313"/>
            <a:ext cx="6985000" cy="923330"/>
          </a:xfrm>
          <a:prstGeom prst="rect">
            <a:avLst/>
          </a:prstGeom>
          <a:solidFill>
            <a:srgbClr val="CCECFF"/>
          </a:solidFill>
          <a:ln w="9525">
            <a:noFill/>
            <a:miter lim="800000"/>
            <a:headEnd/>
            <a:tailEnd/>
          </a:ln>
        </p:spPr>
        <p:txBody>
          <a:bodyPr>
            <a:spAutoFit/>
          </a:bodyPr>
          <a:lstStyle/>
          <a:p>
            <a:r>
              <a:rPr lang="en-US" altLang="zh-CN" sz="3600" b="1" dirty="0">
                <a:latin typeface="楷体_GB2312" panose="02010609030101010101" pitchFamily="49" charset="-122"/>
                <a:ea typeface="楷体_GB2312" panose="02010609030101010101" pitchFamily="49" charset="-122"/>
              </a:rPr>
              <a:t> </a:t>
            </a:r>
            <a:r>
              <a:rPr lang="zh-CN" altLang="en-US" sz="3600" b="1" dirty="0">
                <a:latin typeface="楷体_GB2312" panose="02010609030101010101" pitchFamily="49" charset="-122"/>
                <a:ea typeface="楷体_GB2312" panose="02010609030101010101" pitchFamily="49" charset="-122"/>
              </a:rPr>
              <a:t>管理性机构</a:t>
            </a:r>
          </a:p>
          <a:p>
            <a:r>
              <a:rPr lang="zh-CN" altLang="en-US" b="1" dirty="0">
                <a:latin typeface="楷体_GB2312" panose="02010609030101010101" pitchFamily="49" charset="-122"/>
                <a:ea typeface="楷体_GB2312" panose="02010609030101010101" pitchFamily="49" charset="-122"/>
              </a:rPr>
              <a:t>     中国人民银行、银监会、证监会、保监会</a:t>
            </a:r>
          </a:p>
        </p:txBody>
      </p:sp>
      <p:sp>
        <p:nvSpPr>
          <p:cNvPr id="6" name="Text Box 4"/>
          <p:cNvSpPr txBox="1">
            <a:spLocks noChangeArrowheads="1"/>
          </p:cNvSpPr>
          <p:nvPr/>
        </p:nvSpPr>
        <p:spPr bwMode="auto">
          <a:xfrm>
            <a:off x="5364163" y="3284538"/>
            <a:ext cx="1441450" cy="366712"/>
          </a:xfrm>
          <a:prstGeom prst="rect">
            <a:avLst/>
          </a:prstGeom>
          <a:noFill/>
          <a:ln w="9525">
            <a:noFill/>
            <a:miter lim="800000"/>
            <a:headEnd/>
            <a:tailEnd/>
          </a:ln>
        </p:spPr>
        <p:txBody>
          <a:bodyPr>
            <a:spAutoFit/>
          </a:bodyPr>
          <a:lstStyle/>
          <a:p>
            <a:pPr>
              <a:spcBef>
                <a:spcPct val="50000"/>
              </a:spcBef>
            </a:pPr>
            <a:endParaRPr lang="zh-CN" altLang="zh-CN" sz="1800" b="1">
              <a:latin typeface="楷体_GB2312" panose="02010609030101010101" pitchFamily="49" charset="-122"/>
              <a:ea typeface="楷体_GB2312" panose="02010609030101010101" pitchFamily="49" charset="-122"/>
            </a:endParaRPr>
          </a:p>
        </p:txBody>
      </p:sp>
      <p:sp>
        <p:nvSpPr>
          <p:cNvPr id="7" name="Oval 5"/>
          <p:cNvSpPr>
            <a:spLocks noChangeArrowheads="1"/>
          </p:cNvSpPr>
          <p:nvPr/>
        </p:nvSpPr>
        <p:spPr bwMode="auto">
          <a:xfrm>
            <a:off x="107950" y="2852738"/>
            <a:ext cx="3816350" cy="3097212"/>
          </a:xfrm>
          <a:prstGeom prst="ellipse">
            <a:avLst/>
          </a:prstGeom>
          <a:solidFill>
            <a:srgbClr val="99FFCC"/>
          </a:solidFill>
          <a:ln w="9525">
            <a:solidFill>
              <a:schemeClr val="tx1"/>
            </a:solidFill>
            <a:round/>
            <a:headEnd/>
            <a:tailEnd/>
          </a:ln>
        </p:spPr>
        <p:txBody>
          <a:bodyPr wrap="none" anchor="ctr"/>
          <a:lstStyle/>
          <a:p>
            <a:r>
              <a:rPr lang="zh-CN" altLang="en-US" sz="2800" b="1">
                <a:latin typeface="楷体_GB2312" panose="02010609030101010101" pitchFamily="49" charset="-122"/>
                <a:ea typeface="楷体_GB2312" panose="02010609030101010101" pitchFamily="49" charset="-122"/>
              </a:rPr>
              <a:t>政策性机构</a:t>
            </a:r>
          </a:p>
          <a:p>
            <a:endParaRPr lang="zh-CN" altLang="en-US" sz="2800" b="1">
              <a:latin typeface="楷体_GB2312" panose="02010609030101010101" pitchFamily="49" charset="-122"/>
              <a:ea typeface="楷体_GB2312" panose="02010609030101010101" pitchFamily="49" charset="-122"/>
            </a:endParaRPr>
          </a:p>
          <a:p>
            <a:endParaRPr lang="zh-CN" altLang="en-US" sz="2800" b="1">
              <a:latin typeface="楷体_GB2312" panose="02010609030101010101" pitchFamily="49" charset="-122"/>
              <a:ea typeface="楷体_GB2312" panose="02010609030101010101" pitchFamily="49" charset="-122"/>
            </a:endParaRPr>
          </a:p>
          <a:p>
            <a:endParaRPr lang="zh-CN" altLang="en-US" sz="1800" b="1">
              <a:latin typeface="楷体_GB2312" panose="02010609030101010101" pitchFamily="49" charset="-122"/>
              <a:ea typeface="楷体_GB2312" panose="02010609030101010101" pitchFamily="49" charset="-122"/>
            </a:endParaRPr>
          </a:p>
          <a:p>
            <a:endParaRPr lang="zh-CN" altLang="en-US" sz="1800" b="1">
              <a:latin typeface="楷体_GB2312" panose="02010609030101010101" pitchFamily="49" charset="-122"/>
              <a:ea typeface="楷体_GB2312" panose="02010609030101010101" pitchFamily="49" charset="-122"/>
            </a:endParaRPr>
          </a:p>
          <a:p>
            <a:endParaRPr lang="en-US" altLang="zh-CN" sz="1800" b="1">
              <a:latin typeface="楷体_GB2312" panose="02010609030101010101" pitchFamily="49" charset="-122"/>
              <a:ea typeface="楷体_GB2312" panose="02010609030101010101" pitchFamily="49" charset="-122"/>
            </a:endParaRPr>
          </a:p>
        </p:txBody>
      </p:sp>
      <p:sp>
        <p:nvSpPr>
          <p:cNvPr id="8" name="Text Box 6"/>
          <p:cNvSpPr txBox="1">
            <a:spLocks noChangeArrowheads="1"/>
          </p:cNvSpPr>
          <p:nvPr/>
        </p:nvSpPr>
        <p:spPr bwMode="auto">
          <a:xfrm>
            <a:off x="2124075" y="4221163"/>
            <a:ext cx="1152525" cy="646331"/>
          </a:xfrm>
          <a:prstGeom prst="rect">
            <a:avLst/>
          </a:prstGeom>
          <a:solidFill>
            <a:srgbClr val="EFEB91"/>
          </a:solidFill>
          <a:ln w="9525">
            <a:noFill/>
            <a:miter lim="800000"/>
            <a:headEnd/>
            <a:tailEnd/>
          </a:ln>
        </p:spPr>
        <p:txBody>
          <a:bodyPr>
            <a:spAutoFit/>
          </a:bodyPr>
          <a:lstStyle/>
          <a:p>
            <a:pPr>
              <a:spcBef>
                <a:spcPct val="50000"/>
              </a:spcBef>
            </a:pPr>
            <a:r>
              <a:rPr lang="zh-CN" altLang="en-US" b="1">
                <a:latin typeface="楷体_GB2312" panose="02010609030101010101" pitchFamily="49" charset="-122"/>
                <a:ea typeface="楷体_GB2312" panose="02010609030101010101" pitchFamily="49" charset="-122"/>
              </a:rPr>
              <a:t>金融资产管理公司</a:t>
            </a:r>
          </a:p>
        </p:txBody>
      </p:sp>
      <p:sp>
        <p:nvSpPr>
          <p:cNvPr id="9" name="Text Box 7"/>
          <p:cNvSpPr txBox="1">
            <a:spLocks noChangeArrowheads="1"/>
          </p:cNvSpPr>
          <p:nvPr/>
        </p:nvSpPr>
        <p:spPr bwMode="auto">
          <a:xfrm>
            <a:off x="468313" y="4292600"/>
            <a:ext cx="1152525" cy="646331"/>
          </a:xfrm>
          <a:prstGeom prst="rect">
            <a:avLst/>
          </a:prstGeom>
          <a:solidFill>
            <a:srgbClr val="EFEB91"/>
          </a:solidFill>
          <a:ln w="9525">
            <a:noFill/>
            <a:miter lim="800000"/>
            <a:headEnd/>
            <a:tailEnd/>
          </a:ln>
        </p:spPr>
        <p:txBody>
          <a:bodyPr>
            <a:spAutoFit/>
          </a:bodyPr>
          <a:lstStyle/>
          <a:p>
            <a:pPr>
              <a:spcBef>
                <a:spcPct val="50000"/>
              </a:spcBef>
            </a:pPr>
            <a:r>
              <a:rPr lang="zh-CN" altLang="en-US" b="1">
                <a:latin typeface="楷体_GB2312" panose="02010609030101010101" pitchFamily="49" charset="-122"/>
                <a:ea typeface="楷体_GB2312" panose="02010609030101010101" pitchFamily="49" charset="-122"/>
              </a:rPr>
              <a:t>政策性银行</a:t>
            </a:r>
          </a:p>
        </p:txBody>
      </p:sp>
      <p:sp>
        <p:nvSpPr>
          <p:cNvPr id="10" name="Oval 8"/>
          <p:cNvSpPr>
            <a:spLocks noChangeArrowheads="1"/>
          </p:cNvSpPr>
          <p:nvPr/>
        </p:nvSpPr>
        <p:spPr bwMode="auto">
          <a:xfrm>
            <a:off x="4643438" y="2781300"/>
            <a:ext cx="3744912" cy="3097213"/>
          </a:xfrm>
          <a:prstGeom prst="ellipse">
            <a:avLst/>
          </a:prstGeom>
          <a:solidFill>
            <a:srgbClr val="99FFCC"/>
          </a:solidFill>
          <a:ln w="9525">
            <a:solidFill>
              <a:schemeClr val="tx1"/>
            </a:solidFill>
            <a:round/>
            <a:headEnd/>
            <a:tailEnd/>
          </a:ln>
        </p:spPr>
        <p:txBody>
          <a:bodyPr wrap="none" anchor="ctr"/>
          <a:lstStyle/>
          <a:p>
            <a:r>
              <a:rPr lang="zh-CN" altLang="en-US" sz="2800" b="1">
                <a:latin typeface="楷体_GB2312" panose="02010609030101010101" pitchFamily="49" charset="-122"/>
                <a:ea typeface="楷体_GB2312" panose="02010609030101010101" pitchFamily="49" charset="-122"/>
              </a:rPr>
              <a:t>商业性机构</a:t>
            </a:r>
          </a:p>
          <a:p>
            <a:endParaRPr lang="zh-CN" altLang="en-US" sz="2800" b="1">
              <a:latin typeface="楷体_GB2312" panose="02010609030101010101" pitchFamily="49" charset="-122"/>
              <a:ea typeface="楷体_GB2312" panose="02010609030101010101" pitchFamily="49" charset="-122"/>
            </a:endParaRPr>
          </a:p>
          <a:p>
            <a:endParaRPr lang="zh-CN" altLang="en-US" sz="2800" b="1">
              <a:latin typeface="楷体_GB2312" panose="02010609030101010101" pitchFamily="49" charset="-122"/>
              <a:ea typeface="楷体_GB2312" panose="02010609030101010101" pitchFamily="49" charset="-122"/>
            </a:endParaRPr>
          </a:p>
          <a:p>
            <a:endParaRPr lang="zh-CN" altLang="en-US" sz="1800" b="1">
              <a:latin typeface="楷体_GB2312" panose="02010609030101010101" pitchFamily="49" charset="-122"/>
              <a:ea typeface="楷体_GB2312" panose="02010609030101010101" pitchFamily="49" charset="-122"/>
            </a:endParaRPr>
          </a:p>
          <a:p>
            <a:endParaRPr lang="zh-CN" altLang="en-US" sz="1800" b="1">
              <a:latin typeface="楷体_GB2312" panose="02010609030101010101" pitchFamily="49" charset="-122"/>
              <a:ea typeface="楷体_GB2312" panose="02010609030101010101" pitchFamily="49" charset="-122"/>
            </a:endParaRPr>
          </a:p>
          <a:p>
            <a:endParaRPr lang="en-US" altLang="zh-CN" sz="1800" b="1">
              <a:latin typeface="楷体_GB2312" panose="02010609030101010101" pitchFamily="49" charset="-122"/>
              <a:ea typeface="楷体_GB2312" panose="02010609030101010101" pitchFamily="49" charset="-122"/>
            </a:endParaRPr>
          </a:p>
        </p:txBody>
      </p:sp>
      <p:sp>
        <p:nvSpPr>
          <p:cNvPr id="11" name="Text Box 9"/>
          <p:cNvSpPr txBox="1">
            <a:spLocks noChangeArrowheads="1"/>
          </p:cNvSpPr>
          <p:nvPr/>
        </p:nvSpPr>
        <p:spPr bwMode="auto">
          <a:xfrm>
            <a:off x="5797550" y="4076700"/>
            <a:ext cx="574675" cy="923330"/>
          </a:xfrm>
          <a:prstGeom prst="rect">
            <a:avLst/>
          </a:prstGeom>
          <a:solidFill>
            <a:srgbClr val="EFEB91"/>
          </a:solidFill>
          <a:ln w="9525">
            <a:noFill/>
            <a:miter lim="800000"/>
            <a:headEnd/>
            <a:tailEnd/>
          </a:ln>
        </p:spPr>
        <p:txBody>
          <a:bodyPr>
            <a:spAutoFit/>
          </a:bodyPr>
          <a:lstStyle/>
          <a:p>
            <a:pPr>
              <a:spcBef>
                <a:spcPct val="50000"/>
              </a:spcBef>
            </a:pPr>
            <a:r>
              <a:rPr lang="zh-CN" altLang="en-US" b="1">
                <a:latin typeface="楷体_GB2312" panose="02010609030101010101" pitchFamily="49" charset="-122"/>
                <a:ea typeface="楷体_GB2312" panose="02010609030101010101" pitchFamily="49" charset="-122"/>
              </a:rPr>
              <a:t>投资类</a:t>
            </a:r>
          </a:p>
        </p:txBody>
      </p:sp>
      <p:sp>
        <p:nvSpPr>
          <p:cNvPr id="12" name="Text Box 10"/>
          <p:cNvSpPr txBox="1">
            <a:spLocks noChangeArrowheads="1"/>
          </p:cNvSpPr>
          <p:nvPr/>
        </p:nvSpPr>
        <p:spPr bwMode="auto">
          <a:xfrm>
            <a:off x="6516688" y="4076700"/>
            <a:ext cx="577850" cy="923330"/>
          </a:xfrm>
          <a:prstGeom prst="rect">
            <a:avLst/>
          </a:prstGeom>
          <a:solidFill>
            <a:srgbClr val="EFEB91"/>
          </a:solidFill>
          <a:ln w="9525">
            <a:noFill/>
            <a:miter lim="800000"/>
            <a:headEnd/>
            <a:tailEnd/>
          </a:ln>
        </p:spPr>
        <p:txBody>
          <a:bodyPr>
            <a:spAutoFit/>
          </a:bodyPr>
          <a:lstStyle/>
          <a:p>
            <a:pPr>
              <a:spcBef>
                <a:spcPct val="50000"/>
              </a:spcBef>
            </a:pPr>
            <a:r>
              <a:rPr lang="zh-CN" altLang="en-US" b="1">
                <a:latin typeface="楷体_GB2312" panose="02010609030101010101" pitchFamily="49" charset="-122"/>
                <a:ea typeface="楷体_GB2312" panose="02010609030101010101" pitchFamily="49" charset="-122"/>
              </a:rPr>
              <a:t>保障类</a:t>
            </a:r>
          </a:p>
        </p:txBody>
      </p:sp>
      <p:sp>
        <p:nvSpPr>
          <p:cNvPr id="13" name="Text Box 11"/>
          <p:cNvSpPr txBox="1">
            <a:spLocks noChangeArrowheads="1"/>
          </p:cNvSpPr>
          <p:nvPr/>
        </p:nvSpPr>
        <p:spPr bwMode="auto">
          <a:xfrm>
            <a:off x="5040313" y="4076700"/>
            <a:ext cx="647700" cy="646331"/>
          </a:xfrm>
          <a:prstGeom prst="rect">
            <a:avLst/>
          </a:prstGeom>
          <a:solidFill>
            <a:srgbClr val="EFEB91"/>
          </a:solidFill>
          <a:ln w="9525">
            <a:noFill/>
            <a:miter lim="800000"/>
            <a:headEnd/>
            <a:tailEnd/>
          </a:ln>
        </p:spPr>
        <p:txBody>
          <a:bodyPr>
            <a:spAutoFit/>
          </a:bodyPr>
          <a:lstStyle/>
          <a:p>
            <a:pPr>
              <a:spcBef>
                <a:spcPct val="50000"/>
              </a:spcBef>
            </a:pPr>
            <a:r>
              <a:rPr lang="zh-CN" altLang="en-US" b="1">
                <a:latin typeface="楷体_GB2312" panose="02010609030101010101" pitchFamily="49" charset="-122"/>
                <a:ea typeface="楷体_GB2312" panose="02010609030101010101" pitchFamily="49" charset="-122"/>
              </a:rPr>
              <a:t>融资类</a:t>
            </a:r>
          </a:p>
        </p:txBody>
      </p:sp>
      <p:sp>
        <p:nvSpPr>
          <p:cNvPr id="14" name="Line 12"/>
          <p:cNvSpPr>
            <a:spLocks noChangeShapeType="1"/>
          </p:cNvSpPr>
          <p:nvPr/>
        </p:nvSpPr>
        <p:spPr bwMode="auto">
          <a:xfrm flipH="1">
            <a:off x="2411413" y="2492375"/>
            <a:ext cx="863600" cy="504825"/>
          </a:xfrm>
          <a:prstGeom prst="line">
            <a:avLst/>
          </a:prstGeom>
          <a:noFill/>
          <a:ln w="38100">
            <a:solidFill>
              <a:schemeClr val="tx1"/>
            </a:solidFill>
            <a:round/>
            <a:headEnd/>
            <a:tailEnd/>
          </a:ln>
        </p:spPr>
        <p:txBody>
          <a:bodyPr/>
          <a:lstStyle/>
          <a:p>
            <a:endParaRPr lang="zh-CN" altLang="en-US">
              <a:latin typeface="楷体_GB2312" panose="02010609030101010101" pitchFamily="49" charset="-122"/>
              <a:ea typeface="楷体_GB2312" panose="02010609030101010101" pitchFamily="49" charset="-122"/>
            </a:endParaRPr>
          </a:p>
        </p:txBody>
      </p:sp>
      <p:sp>
        <p:nvSpPr>
          <p:cNvPr id="15" name="Line 13"/>
          <p:cNvSpPr>
            <a:spLocks noChangeShapeType="1"/>
          </p:cNvSpPr>
          <p:nvPr/>
        </p:nvSpPr>
        <p:spPr bwMode="auto">
          <a:xfrm>
            <a:off x="4859338" y="2565400"/>
            <a:ext cx="793750" cy="503238"/>
          </a:xfrm>
          <a:prstGeom prst="line">
            <a:avLst/>
          </a:prstGeom>
          <a:noFill/>
          <a:ln w="38100">
            <a:solidFill>
              <a:schemeClr val="tx1"/>
            </a:solidFill>
            <a:round/>
            <a:headEnd/>
            <a:tailEnd/>
          </a:ln>
        </p:spPr>
        <p:txBody>
          <a:bodyPr/>
          <a:lstStyle/>
          <a:p>
            <a:endParaRPr lang="zh-CN" altLang="en-US">
              <a:latin typeface="楷体_GB2312" panose="02010609030101010101" pitchFamily="49" charset="-122"/>
              <a:ea typeface="楷体_GB2312" panose="02010609030101010101" pitchFamily="49" charset="-122"/>
            </a:endParaRPr>
          </a:p>
        </p:txBody>
      </p:sp>
      <p:sp>
        <p:nvSpPr>
          <p:cNvPr id="16" name="Text Box 14"/>
          <p:cNvSpPr txBox="1">
            <a:spLocks noChangeArrowheads="1"/>
          </p:cNvSpPr>
          <p:nvPr/>
        </p:nvSpPr>
        <p:spPr bwMode="auto">
          <a:xfrm>
            <a:off x="0" y="428604"/>
            <a:ext cx="9144000" cy="823913"/>
          </a:xfrm>
          <a:prstGeom prst="rect">
            <a:avLst/>
          </a:prstGeom>
          <a:noFill/>
          <a:ln w="9525">
            <a:noFill/>
            <a:miter lim="800000"/>
            <a:headEnd/>
            <a:tailEnd/>
          </a:ln>
        </p:spPr>
        <p:txBody>
          <a:bodyPr>
            <a:spAutoFit/>
          </a:bodyPr>
          <a:lstStyle/>
          <a:p>
            <a:pPr>
              <a:spcBef>
                <a:spcPct val="50000"/>
              </a:spcBef>
            </a:pPr>
            <a:r>
              <a:rPr lang="zh-CN" altLang="en-US" sz="4800" b="1" dirty="0">
                <a:solidFill>
                  <a:srgbClr val="C00000"/>
                </a:solidFill>
                <a:latin typeface="楷体_GB2312" panose="02010609030101010101" pitchFamily="49" charset="-122"/>
                <a:ea typeface="楷体_GB2312" panose="02010609030101010101" pitchFamily="49" charset="-122"/>
              </a:rPr>
              <a:t>中国金融机构体系的基本架构</a:t>
            </a:r>
          </a:p>
        </p:txBody>
      </p:sp>
      <p:sp>
        <p:nvSpPr>
          <p:cNvPr id="17" name="Text Box 15"/>
          <p:cNvSpPr txBox="1">
            <a:spLocks noChangeArrowheads="1"/>
          </p:cNvSpPr>
          <p:nvPr/>
        </p:nvSpPr>
        <p:spPr bwMode="auto">
          <a:xfrm>
            <a:off x="7291388" y="4076700"/>
            <a:ext cx="576262" cy="923330"/>
          </a:xfrm>
          <a:prstGeom prst="rect">
            <a:avLst/>
          </a:prstGeom>
          <a:solidFill>
            <a:srgbClr val="EFEB91"/>
          </a:solidFill>
          <a:ln w="9525">
            <a:noFill/>
            <a:miter lim="800000"/>
            <a:headEnd/>
            <a:tailEnd/>
          </a:ln>
        </p:spPr>
        <p:txBody>
          <a:bodyPr>
            <a:spAutoFit/>
          </a:bodyPr>
          <a:lstStyle/>
          <a:p>
            <a:pPr>
              <a:spcBef>
                <a:spcPct val="50000"/>
              </a:spcBef>
            </a:pPr>
            <a:r>
              <a:rPr lang="zh-CN" altLang="en-US" b="1">
                <a:latin typeface="楷体_GB2312" panose="02010609030101010101" pitchFamily="49" charset="-122"/>
                <a:ea typeface="楷体_GB2312" panose="02010609030101010101" pitchFamily="49" charset="-122"/>
              </a:rPr>
              <a:t>服务类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p:cNvSpPr>
          <p:nvPr/>
        </p:nvSpPr>
        <p:spPr bwMode="auto">
          <a:xfrm>
            <a:off x="179388" y="479425"/>
            <a:ext cx="8964612" cy="4962525"/>
          </a:xfrm>
          <a:prstGeom prst="rect">
            <a:avLst/>
          </a:prstGeom>
          <a:noFill/>
          <a:ln w="9525">
            <a:noFill/>
            <a:miter lim="800000"/>
            <a:headEnd/>
            <a:tailEnd/>
          </a:ln>
        </p:spPr>
        <p:txBody>
          <a:bodyPr/>
          <a:lstStyle/>
          <a:p>
            <a:endParaRPr lang="zh-CN" altLang="en-US"/>
          </a:p>
        </p:txBody>
      </p:sp>
      <p:sp>
        <p:nvSpPr>
          <p:cNvPr id="5" name="Line 4"/>
          <p:cNvSpPr>
            <a:spLocks noChangeShapeType="1"/>
          </p:cNvSpPr>
          <p:nvPr/>
        </p:nvSpPr>
        <p:spPr bwMode="auto">
          <a:xfrm>
            <a:off x="3243263" y="1917700"/>
            <a:ext cx="1587" cy="184150"/>
          </a:xfrm>
          <a:prstGeom prst="line">
            <a:avLst/>
          </a:prstGeom>
          <a:noFill/>
          <a:ln w="19050">
            <a:solidFill>
              <a:srgbClr val="000000"/>
            </a:solidFill>
            <a:round/>
            <a:headEnd/>
            <a:tailEnd/>
          </a:ln>
        </p:spPr>
        <p:txBody>
          <a:bodyPr/>
          <a:lstStyle/>
          <a:p>
            <a:endParaRPr lang="zh-CN" altLang="en-US"/>
          </a:p>
        </p:txBody>
      </p:sp>
      <p:sp>
        <p:nvSpPr>
          <p:cNvPr id="6" name="Text Box 5"/>
          <p:cNvSpPr txBox="1">
            <a:spLocks noChangeArrowheads="1"/>
          </p:cNvSpPr>
          <p:nvPr/>
        </p:nvSpPr>
        <p:spPr bwMode="auto">
          <a:xfrm>
            <a:off x="2987675" y="549275"/>
            <a:ext cx="1816100" cy="576263"/>
          </a:xfrm>
          <a:prstGeom prst="rect">
            <a:avLst/>
          </a:prstGeom>
          <a:solidFill>
            <a:srgbClr val="FFFFFF"/>
          </a:solidFill>
          <a:ln w="19050">
            <a:solidFill>
              <a:srgbClr val="000000"/>
            </a:solidFill>
            <a:miter lim="800000"/>
            <a:headEnd/>
            <a:tailEnd/>
          </a:ln>
        </p:spPr>
        <p:txBody>
          <a:bodyPr/>
          <a:lstStyle/>
          <a:p>
            <a:pPr eaLnBrk="1" hangingPunct="1">
              <a:lnSpc>
                <a:spcPct val="100000"/>
              </a:lnSpc>
            </a:pPr>
            <a:r>
              <a:rPr kumimoji="0" lang="zh-CN" altLang="en-US" sz="1600" b="0">
                <a:solidFill>
                  <a:schemeClr val="tx1"/>
                </a:solidFill>
                <a:latin typeface="黑体" pitchFamily="49" charset="-122"/>
              </a:rPr>
              <a:t>中国银行业监督</a:t>
            </a:r>
          </a:p>
          <a:p>
            <a:pPr eaLnBrk="1" hangingPunct="1">
              <a:lnSpc>
                <a:spcPct val="100000"/>
              </a:lnSpc>
            </a:pPr>
            <a:r>
              <a:rPr kumimoji="0" lang="zh-CN" altLang="en-US" sz="1600" b="0">
                <a:solidFill>
                  <a:schemeClr val="tx1"/>
                </a:solidFill>
                <a:latin typeface="黑体" pitchFamily="49" charset="-122"/>
              </a:rPr>
              <a:t>管理委员会</a:t>
            </a:r>
          </a:p>
        </p:txBody>
      </p:sp>
      <p:sp>
        <p:nvSpPr>
          <p:cNvPr id="7" name="Text Box 6"/>
          <p:cNvSpPr txBox="1">
            <a:spLocks noChangeArrowheads="1"/>
          </p:cNvSpPr>
          <p:nvPr/>
        </p:nvSpPr>
        <p:spPr bwMode="auto">
          <a:xfrm>
            <a:off x="611188" y="549275"/>
            <a:ext cx="1698625" cy="576263"/>
          </a:xfrm>
          <a:prstGeom prst="rect">
            <a:avLst/>
          </a:prstGeom>
          <a:solidFill>
            <a:srgbClr val="FFFFFF"/>
          </a:solidFill>
          <a:ln w="19050">
            <a:solidFill>
              <a:srgbClr val="000000"/>
            </a:solidFill>
            <a:miter lim="800000"/>
            <a:headEnd/>
            <a:tailEnd/>
          </a:ln>
        </p:spPr>
        <p:txBody>
          <a:bodyPr/>
          <a:lstStyle/>
          <a:p>
            <a:pPr eaLnBrk="1" hangingPunct="1">
              <a:lnSpc>
                <a:spcPct val="100000"/>
              </a:lnSpc>
            </a:pPr>
            <a:r>
              <a:rPr kumimoji="0" lang="zh-CN" altLang="en-US" sz="1600" b="0">
                <a:solidFill>
                  <a:schemeClr val="tx1"/>
                </a:solidFill>
                <a:latin typeface="黑体" pitchFamily="49" charset="-122"/>
              </a:rPr>
              <a:t>中国人民银行</a:t>
            </a:r>
          </a:p>
          <a:p>
            <a:pPr eaLnBrk="1" hangingPunct="1">
              <a:lnSpc>
                <a:spcPct val="100000"/>
              </a:lnSpc>
            </a:pPr>
            <a:r>
              <a:rPr kumimoji="0" lang="zh-CN" altLang="en-US" sz="1600" b="0">
                <a:solidFill>
                  <a:schemeClr val="tx1"/>
                </a:solidFill>
                <a:latin typeface="黑体" pitchFamily="49" charset="-122"/>
              </a:rPr>
              <a:t>（中央银行）</a:t>
            </a:r>
            <a:endParaRPr kumimoji="0" lang="zh-CN" altLang="en-US" sz="1600" b="0">
              <a:solidFill>
                <a:schemeClr val="tx1"/>
              </a:solidFill>
              <a:latin typeface="Times New Roman" pitchFamily="18" charset="0"/>
              <a:ea typeface="宋体" pitchFamily="2" charset="-122"/>
            </a:endParaRPr>
          </a:p>
        </p:txBody>
      </p:sp>
      <p:sp>
        <p:nvSpPr>
          <p:cNvPr id="8" name="Text Box 7"/>
          <p:cNvSpPr txBox="1">
            <a:spLocks noChangeArrowheads="1"/>
          </p:cNvSpPr>
          <p:nvPr/>
        </p:nvSpPr>
        <p:spPr bwMode="auto">
          <a:xfrm>
            <a:off x="5364163" y="549275"/>
            <a:ext cx="1701800" cy="576263"/>
          </a:xfrm>
          <a:prstGeom prst="rect">
            <a:avLst/>
          </a:prstGeom>
          <a:solidFill>
            <a:srgbClr val="FFFFFF"/>
          </a:solidFill>
          <a:ln w="19050">
            <a:solidFill>
              <a:srgbClr val="000000"/>
            </a:solidFill>
            <a:miter lim="800000"/>
            <a:headEnd/>
            <a:tailEnd/>
          </a:ln>
        </p:spPr>
        <p:txBody>
          <a:bodyPr/>
          <a:lstStyle/>
          <a:p>
            <a:pPr eaLnBrk="1" hangingPunct="1">
              <a:lnSpc>
                <a:spcPct val="100000"/>
              </a:lnSpc>
            </a:pPr>
            <a:r>
              <a:rPr kumimoji="0" lang="zh-CN" altLang="en-US" sz="1600" b="0">
                <a:solidFill>
                  <a:schemeClr val="tx1"/>
                </a:solidFill>
                <a:latin typeface="黑体" pitchFamily="49" charset="-122"/>
              </a:rPr>
              <a:t>中国保险监督</a:t>
            </a:r>
          </a:p>
          <a:p>
            <a:pPr eaLnBrk="1" hangingPunct="1">
              <a:lnSpc>
                <a:spcPct val="100000"/>
              </a:lnSpc>
            </a:pPr>
            <a:r>
              <a:rPr kumimoji="0" lang="zh-CN" altLang="en-US" sz="1600" b="0">
                <a:solidFill>
                  <a:schemeClr val="tx1"/>
                </a:solidFill>
                <a:latin typeface="黑体" pitchFamily="49" charset="-122"/>
              </a:rPr>
              <a:t>管理委员会</a:t>
            </a:r>
          </a:p>
        </p:txBody>
      </p:sp>
      <p:sp>
        <p:nvSpPr>
          <p:cNvPr id="9" name="Text Box 8"/>
          <p:cNvSpPr txBox="1">
            <a:spLocks noChangeArrowheads="1"/>
          </p:cNvSpPr>
          <p:nvPr/>
        </p:nvSpPr>
        <p:spPr bwMode="auto">
          <a:xfrm>
            <a:off x="7551738" y="549275"/>
            <a:ext cx="1592262" cy="606425"/>
          </a:xfrm>
          <a:prstGeom prst="rect">
            <a:avLst/>
          </a:prstGeom>
          <a:solidFill>
            <a:srgbClr val="FFFFFF"/>
          </a:solidFill>
          <a:ln w="19050">
            <a:solidFill>
              <a:srgbClr val="000000"/>
            </a:solidFill>
            <a:miter lim="800000"/>
            <a:headEnd/>
            <a:tailEnd/>
          </a:ln>
        </p:spPr>
        <p:txBody>
          <a:bodyPr/>
          <a:lstStyle/>
          <a:p>
            <a:pPr eaLnBrk="1" hangingPunct="1">
              <a:lnSpc>
                <a:spcPct val="100000"/>
              </a:lnSpc>
            </a:pPr>
            <a:r>
              <a:rPr kumimoji="0" lang="zh-CN" altLang="en-US" sz="1600" b="0">
                <a:solidFill>
                  <a:schemeClr val="tx1"/>
                </a:solidFill>
                <a:latin typeface="黑体" pitchFamily="49" charset="-122"/>
              </a:rPr>
              <a:t>中国证券监督</a:t>
            </a:r>
          </a:p>
          <a:p>
            <a:pPr eaLnBrk="1" hangingPunct="1">
              <a:lnSpc>
                <a:spcPct val="100000"/>
              </a:lnSpc>
            </a:pPr>
            <a:r>
              <a:rPr kumimoji="0" lang="zh-CN" altLang="en-US" sz="1600" b="0">
                <a:solidFill>
                  <a:schemeClr val="tx1"/>
                </a:solidFill>
                <a:latin typeface="黑体" pitchFamily="49" charset="-122"/>
              </a:rPr>
              <a:t>管理委员会</a:t>
            </a:r>
          </a:p>
        </p:txBody>
      </p:sp>
      <p:sp>
        <p:nvSpPr>
          <p:cNvPr id="10" name="Line 9"/>
          <p:cNvSpPr>
            <a:spLocks noChangeShapeType="1"/>
          </p:cNvSpPr>
          <p:nvPr/>
        </p:nvSpPr>
        <p:spPr bwMode="auto">
          <a:xfrm flipH="1">
            <a:off x="2562225" y="922338"/>
            <a:ext cx="1588" cy="460375"/>
          </a:xfrm>
          <a:prstGeom prst="line">
            <a:avLst/>
          </a:prstGeom>
          <a:noFill/>
          <a:ln w="19050">
            <a:solidFill>
              <a:srgbClr val="000000"/>
            </a:solidFill>
            <a:prstDash val="dash"/>
            <a:round/>
            <a:headEnd/>
            <a:tailEnd type="triangle" w="med" len="med"/>
          </a:ln>
        </p:spPr>
        <p:txBody>
          <a:bodyPr/>
          <a:lstStyle/>
          <a:p>
            <a:endParaRPr lang="zh-CN" altLang="en-US"/>
          </a:p>
        </p:txBody>
      </p:sp>
      <p:sp>
        <p:nvSpPr>
          <p:cNvPr id="11" name="Line 10"/>
          <p:cNvSpPr>
            <a:spLocks noChangeShapeType="1"/>
          </p:cNvSpPr>
          <p:nvPr/>
        </p:nvSpPr>
        <p:spPr bwMode="auto">
          <a:xfrm>
            <a:off x="2562225" y="1254125"/>
            <a:ext cx="4994275" cy="1588"/>
          </a:xfrm>
          <a:prstGeom prst="line">
            <a:avLst/>
          </a:prstGeom>
          <a:noFill/>
          <a:ln w="19050">
            <a:solidFill>
              <a:srgbClr val="000000"/>
            </a:solidFill>
            <a:prstDash val="dash"/>
            <a:round/>
            <a:headEnd/>
            <a:tailEnd/>
          </a:ln>
        </p:spPr>
        <p:txBody>
          <a:bodyPr/>
          <a:lstStyle/>
          <a:p>
            <a:endParaRPr lang="zh-CN" altLang="en-US"/>
          </a:p>
        </p:txBody>
      </p:sp>
      <p:sp>
        <p:nvSpPr>
          <p:cNvPr id="12" name="Line 11"/>
          <p:cNvSpPr>
            <a:spLocks noChangeShapeType="1"/>
          </p:cNvSpPr>
          <p:nvPr/>
        </p:nvSpPr>
        <p:spPr bwMode="auto">
          <a:xfrm>
            <a:off x="5059363" y="1254125"/>
            <a:ext cx="1587" cy="18415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13" name="Rectangle 12"/>
          <p:cNvSpPr>
            <a:spLocks noChangeArrowheads="1"/>
          </p:cNvSpPr>
          <p:nvPr/>
        </p:nvSpPr>
        <p:spPr bwMode="auto">
          <a:xfrm>
            <a:off x="1768475" y="1476375"/>
            <a:ext cx="1766888" cy="368300"/>
          </a:xfrm>
          <a:prstGeom prst="rect">
            <a:avLst/>
          </a:prstGeom>
          <a:solidFill>
            <a:srgbClr val="FFFFFF"/>
          </a:solidFill>
          <a:ln w="19050">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存款性公司</a:t>
            </a:r>
          </a:p>
        </p:txBody>
      </p:sp>
      <p:cxnSp>
        <p:nvCxnSpPr>
          <p:cNvPr id="14" name="AutoShape 13"/>
          <p:cNvCxnSpPr>
            <a:cxnSpLocks noChangeShapeType="1"/>
          </p:cNvCxnSpPr>
          <p:nvPr/>
        </p:nvCxnSpPr>
        <p:spPr bwMode="auto">
          <a:xfrm>
            <a:off x="1206500" y="1936750"/>
            <a:ext cx="1588" cy="157163"/>
          </a:xfrm>
          <a:prstGeom prst="straightConnector1">
            <a:avLst/>
          </a:prstGeom>
          <a:noFill/>
          <a:ln w="19050">
            <a:solidFill>
              <a:srgbClr val="000000"/>
            </a:solidFill>
            <a:round/>
            <a:headEnd/>
            <a:tailEnd/>
          </a:ln>
        </p:spPr>
      </p:cxnSp>
      <p:cxnSp>
        <p:nvCxnSpPr>
          <p:cNvPr id="15" name="AutoShape 14"/>
          <p:cNvCxnSpPr>
            <a:cxnSpLocks noChangeShapeType="1"/>
          </p:cNvCxnSpPr>
          <p:nvPr/>
        </p:nvCxnSpPr>
        <p:spPr bwMode="auto">
          <a:xfrm>
            <a:off x="1995488" y="1936750"/>
            <a:ext cx="1587" cy="157163"/>
          </a:xfrm>
          <a:prstGeom prst="straightConnector1">
            <a:avLst/>
          </a:prstGeom>
          <a:noFill/>
          <a:ln w="19050">
            <a:solidFill>
              <a:srgbClr val="000000"/>
            </a:solidFill>
            <a:round/>
            <a:headEnd/>
            <a:tailEnd/>
          </a:ln>
        </p:spPr>
      </p:cxnSp>
      <p:cxnSp>
        <p:nvCxnSpPr>
          <p:cNvPr id="16" name="AutoShape 15"/>
          <p:cNvCxnSpPr>
            <a:cxnSpLocks noChangeShapeType="1"/>
          </p:cNvCxnSpPr>
          <p:nvPr/>
        </p:nvCxnSpPr>
        <p:spPr bwMode="auto">
          <a:xfrm>
            <a:off x="3794125" y="1936750"/>
            <a:ext cx="1588" cy="157163"/>
          </a:xfrm>
          <a:prstGeom prst="straightConnector1">
            <a:avLst/>
          </a:prstGeom>
          <a:noFill/>
          <a:ln w="19050">
            <a:solidFill>
              <a:srgbClr val="000000"/>
            </a:solidFill>
            <a:round/>
            <a:headEnd/>
            <a:tailEnd/>
          </a:ln>
        </p:spPr>
      </p:cxnSp>
      <p:cxnSp>
        <p:nvCxnSpPr>
          <p:cNvPr id="17" name="AutoShape 16"/>
          <p:cNvCxnSpPr>
            <a:cxnSpLocks noChangeShapeType="1"/>
          </p:cNvCxnSpPr>
          <p:nvPr/>
        </p:nvCxnSpPr>
        <p:spPr bwMode="auto">
          <a:xfrm>
            <a:off x="2633663" y="1936750"/>
            <a:ext cx="1587" cy="157163"/>
          </a:xfrm>
          <a:prstGeom prst="straightConnector1">
            <a:avLst/>
          </a:prstGeom>
          <a:noFill/>
          <a:ln w="19050">
            <a:solidFill>
              <a:srgbClr val="000000"/>
            </a:solidFill>
            <a:round/>
            <a:headEnd/>
            <a:tailEnd/>
          </a:ln>
        </p:spPr>
      </p:cxnSp>
      <p:sp>
        <p:nvSpPr>
          <p:cNvPr id="18" name="Text Box 17"/>
          <p:cNvSpPr txBox="1">
            <a:spLocks noChangeArrowheads="1"/>
          </p:cNvSpPr>
          <p:nvPr/>
        </p:nvSpPr>
        <p:spPr bwMode="auto">
          <a:xfrm>
            <a:off x="2339975" y="2060575"/>
            <a:ext cx="431800" cy="1112838"/>
          </a:xfrm>
          <a:prstGeom prst="rect">
            <a:avLst/>
          </a:prstGeom>
          <a:solidFill>
            <a:srgbClr val="FFFFFF"/>
          </a:solidFill>
          <a:ln w="19050">
            <a:solidFill>
              <a:srgbClr val="000000"/>
            </a:solidFill>
            <a:miter lim="800000"/>
            <a:headEnd/>
            <a:tailEnd/>
          </a:ln>
        </p:spPr>
        <p:txBody>
          <a:bodyPr vert="eaVert" lIns="54000" tIns="0" rIns="54000" bIns="0"/>
          <a:lstStyle/>
          <a:p>
            <a:pPr eaLnBrk="1" hangingPunct="1">
              <a:lnSpc>
                <a:spcPct val="100000"/>
              </a:lnSpc>
            </a:pPr>
            <a:r>
              <a:rPr kumimoji="0" lang="zh-CN" altLang="en-US" sz="1400" b="0">
                <a:solidFill>
                  <a:schemeClr val="tx1"/>
                </a:solidFill>
                <a:latin typeface="黑体" pitchFamily="49" charset="-122"/>
              </a:rPr>
              <a:t>合作金融机构</a:t>
            </a:r>
          </a:p>
        </p:txBody>
      </p:sp>
      <p:sp>
        <p:nvSpPr>
          <p:cNvPr id="19" name="Line 18"/>
          <p:cNvSpPr>
            <a:spLocks noChangeShapeType="1"/>
          </p:cNvSpPr>
          <p:nvPr/>
        </p:nvSpPr>
        <p:spPr bwMode="auto">
          <a:xfrm>
            <a:off x="1200150" y="1939925"/>
            <a:ext cx="2611438" cy="0"/>
          </a:xfrm>
          <a:prstGeom prst="line">
            <a:avLst/>
          </a:prstGeom>
          <a:noFill/>
          <a:ln w="19050">
            <a:solidFill>
              <a:srgbClr val="000000"/>
            </a:solidFill>
            <a:round/>
            <a:headEnd/>
            <a:tailEnd/>
          </a:ln>
        </p:spPr>
        <p:txBody>
          <a:bodyPr/>
          <a:lstStyle/>
          <a:p>
            <a:endParaRPr lang="zh-CN" altLang="en-US"/>
          </a:p>
        </p:txBody>
      </p:sp>
      <p:sp>
        <p:nvSpPr>
          <p:cNvPr id="20" name="Text Box 19"/>
          <p:cNvSpPr txBox="1">
            <a:spLocks noChangeArrowheads="1"/>
          </p:cNvSpPr>
          <p:nvPr/>
        </p:nvSpPr>
        <p:spPr bwMode="auto">
          <a:xfrm>
            <a:off x="973138" y="2028825"/>
            <a:ext cx="358775" cy="1039813"/>
          </a:xfrm>
          <a:prstGeom prst="rect">
            <a:avLst/>
          </a:prstGeom>
          <a:solidFill>
            <a:srgbClr val="FFFFFF"/>
          </a:solidFill>
          <a:ln w="19050">
            <a:solidFill>
              <a:srgbClr val="000000"/>
            </a:solidFill>
            <a:miter lim="800000"/>
            <a:headEnd/>
            <a:tailEnd/>
          </a:ln>
        </p:spPr>
        <p:txBody>
          <a:bodyPr vert="eaVert" lIns="54000" tIns="0" rIns="54000" bIns="0"/>
          <a:lstStyle/>
          <a:p>
            <a:pPr eaLnBrk="1" hangingPunct="1">
              <a:lnSpc>
                <a:spcPct val="100000"/>
              </a:lnSpc>
            </a:pPr>
            <a:r>
              <a:rPr kumimoji="0" lang="zh-CN" altLang="en-US" sz="1600" b="0">
                <a:solidFill>
                  <a:schemeClr val="tx1"/>
                </a:solidFill>
                <a:latin typeface="黑体" pitchFamily="49" charset="-122"/>
              </a:rPr>
              <a:t>政策性银行</a:t>
            </a:r>
          </a:p>
          <a:p>
            <a:pPr algn="l" eaLnBrk="1" hangingPunct="1">
              <a:lnSpc>
                <a:spcPct val="100000"/>
              </a:lnSpc>
            </a:pPr>
            <a:endParaRPr kumimoji="0" lang="zh-CN" altLang="en-US" sz="1600" b="0">
              <a:solidFill>
                <a:schemeClr val="tx1"/>
              </a:solidFill>
              <a:latin typeface="黑体" pitchFamily="49" charset="-122"/>
            </a:endParaRPr>
          </a:p>
        </p:txBody>
      </p:sp>
      <p:sp>
        <p:nvSpPr>
          <p:cNvPr id="21" name="Text Box 20"/>
          <p:cNvSpPr txBox="1">
            <a:spLocks noChangeArrowheads="1"/>
          </p:cNvSpPr>
          <p:nvPr/>
        </p:nvSpPr>
        <p:spPr bwMode="auto">
          <a:xfrm>
            <a:off x="1763713" y="2028825"/>
            <a:ext cx="360362" cy="1039813"/>
          </a:xfrm>
          <a:prstGeom prst="rect">
            <a:avLst/>
          </a:prstGeom>
          <a:solidFill>
            <a:srgbClr val="FFFFFF"/>
          </a:solidFill>
          <a:ln w="19050">
            <a:solidFill>
              <a:srgbClr val="000000"/>
            </a:solidFill>
            <a:miter lim="800000"/>
            <a:headEnd/>
            <a:tailEnd/>
          </a:ln>
        </p:spPr>
        <p:txBody>
          <a:bodyPr vert="eaVert" lIns="54000" tIns="0" rIns="54000" bIns="0"/>
          <a:lstStyle/>
          <a:p>
            <a:pPr eaLnBrk="1" hangingPunct="1">
              <a:lnSpc>
                <a:spcPct val="100000"/>
              </a:lnSpc>
            </a:pPr>
            <a:r>
              <a:rPr kumimoji="0" lang="zh-CN" altLang="en-US" sz="1400" b="0">
                <a:solidFill>
                  <a:schemeClr val="tx1"/>
                </a:solidFill>
                <a:latin typeface="黑体" pitchFamily="49" charset="-122"/>
              </a:rPr>
              <a:t>商 业 银 行</a:t>
            </a:r>
          </a:p>
        </p:txBody>
      </p:sp>
      <p:sp>
        <p:nvSpPr>
          <p:cNvPr id="22" name="Text Box 21"/>
          <p:cNvSpPr txBox="1">
            <a:spLocks noChangeArrowheads="1"/>
          </p:cNvSpPr>
          <p:nvPr/>
        </p:nvSpPr>
        <p:spPr bwMode="auto">
          <a:xfrm>
            <a:off x="3059113" y="2060575"/>
            <a:ext cx="381000" cy="1112838"/>
          </a:xfrm>
          <a:prstGeom prst="rect">
            <a:avLst/>
          </a:prstGeom>
          <a:solidFill>
            <a:srgbClr val="FFFFFF"/>
          </a:solidFill>
          <a:ln w="19050">
            <a:solidFill>
              <a:srgbClr val="000000"/>
            </a:solidFill>
            <a:miter lim="800000"/>
            <a:headEnd/>
            <a:tailEnd/>
          </a:ln>
        </p:spPr>
        <p:txBody>
          <a:bodyPr vert="eaVert" lIns="54000" tIns="0" rIns="54000" bIns="0"/>
          <a:lstStyle/>
          <a:p>
            <a:pPr eaLnBrk="1" hangingPunct="1">
              <a:lnSpc>
                <a:spcPct val="100000"/>
              </a:lnSpc>
            </a:pPr>
            <a:r>
              <a:rPr kumimoji="0" lang="zh-CN" altLang="en-US" sz="1400" b="0">
                <a:solidFill>
                  <a:schemeClr val="tx1"/>
                </a:solidFill>
                <a:latin typeface="黑体" pitchFamily="49" charset="-122"/>
              </a:rPr>
              <a:t>邮政储蓄银行</a:t>
            </a:r>
          </a:p>
        </p:txBody>
      </p:sp>
      <p:sp>
        <p:nvSpPr>
          <p:cNvPr id="23" name="Text Box 22"/>
          <p:cNvSpPr txBox="1">
            <a:spLocks noChangeArrowheads="1"/>
          </p:cNvSpPr>
          <p:nvPr/>
        </p:nvSpPr>
        <p:spPr bwMode="auto">
          <a:xfrm>
            <a:off x="3697288" y="2028825"/>
            <a:ext cx="442912" cy="1039813"/>
          </a:xfrm>
          <a:prstGeom prst="rect">
            <a:avLst/>
          </a:prstGeom>
          <a:solidFill>
            <a:srgbClr val="FFFFFF"/>
          </a:solidFill>
          <a:ln w="19050">
            <a:solidFill>
              <a:srgbClr val="000000"/>
            </a:solidFill>
            <a:miter lim="800000"/>
            <a:headEnd/>
            <a:tailEnd/>
          </a:ln>
        </p:spPr>
        <p:txBody>
          <a:bodyPr vert="eaVert" lIns="54000" tIns="0" rIns="54000" bIns="0"/>
          <a:lstStyle/>
          <a:p>
            <a:pPr eaLnBrk="1" hangingPunct="1">
              <a:lnSpc>
                <a:spcPct val="100000"/>
              </a:lnSpc>
            </a:pPr>
            <a:r>
              <a:rPr kumimoji="0" lang="zh-CN" altLang="en-US" sz="1400" b="0">
                <a:solidFill>
                  <a:schemeClr val="tx1"/>
                </a:solidFill>
                <a:latin typeface="黑体" pitchFamily="49" charset="-122"/>
              </a:rPr>
              <a:t>财务公司</a:t>
            </a:r>
          </a:p>
        </p:txBody>
      </p:sp>
      <p:sp>
        <p:nvSpPr>
          <p:cNvPr id="24" name="Rectangle 23"/>
          <p:cNvSpPr>
            <a:spLocks noChangeArrowheads="1"/>
          </p:cNvSpPr>
          <p:nvPr/>
        </p:nvSpPr>
        <p:spPr bwMode="auto">
          <a:xfrm>
            <a:off x="2195513" y="3357563"/>
            <a:ext cx="1930400" cy="863600"/>
          </a:xfrm>
          <a:prstGeom prst="rect">
            <a:avLst/>
          </a:prstGeom>
          <a:solidFill>
            <a:srgbClr val="FFFFFF"/>
          </a:solidFill>
          <a:ln w="19050">
            <a:solidFill>
              <a:srgbClr val="000000"/>
            </a:solidFill>
            <a:miter lim="800000"/>
            <a:headEnd/>
            <a:tailEnd/>
          </a:ln>
        </p:spPr>
        <p:txBody>
          <a:bodyPr lIns="36000" tIns="0" rIns="0" bIns="0"/>
          <a:lstStyle/>
          <a:p>
            <a:pPr algn="just" eaLnBrk="1" hangingPunct="1">
              <a:lnSpc>
                <a:spcPct val="100000"/>
              </a:lnSpc>
            </a:pPr>
            <a:r>
              <a:rPr kumimoji="0" lang="zh-CN" altLang="en-US" sz="1400" b="0" dirty="0">
                <a:solidFill>
                  <a:schemeClr val="tx1"/>
                </a:solidFill>
                <a:latin typeface="黑体" pitchFamily="49" charset="-122"/>
              </a:rPr>
              <a:t>农村合作银行</a:t>
            </a:r>
          </a:p>
          <a:p>
            <a:pPr algn="just" eaLnBrk="1" hangingPunct="1">
              <a:lnSpc>
                <a:spcPct val="100000"/>
              </a:lnSpc>
            </a:pPr>
            <a:r>
              <a:rPr kumimoji="0" lang="zh-CN" altLang="en-US" sz="1400" b="0" dirty="0">
                <a:solidFill>
                  <a:schemeClr val="tx1"/>
                </a:solidFill>
                <a:latin typeface="黑体" pitchFamily="49" charset="-122"/>
              </a:rPr>
              <a:t>农村资金互助社</a:t>
            </a:r>
          </a:p>
          <a:p>
            <a:pPr algn="just" eaLnBrk="1" hangingPunct="1">
              <a:lnSpc>
                <a:spcPct val="100000"/>
              </a:lnSpc>
            </a:pPr>
            <a:r>
              <a:rPr kumimoji="0" lang="zh-CN" altLang="en-US" sz="1400" b="0" dirty="0">
                <a:solidFill>
                  <a:schemeClr val="tx1"/>
                </a:solidFill>
                <a:latin typeface="黑体" pitchFamily="49" charset="-122"/>
              </a:rPr>
              <a:t>农村信用合作社</a:t>
            </a:r>
          </a:p>
          <a:p>
            <a:pPr algn="just" eaLnBrk="1" hangingPunct="1">
              <a:lnSpc>
                <a:spcPct val="100000"/>
              </a:lnSpc>
            </a:pPr>
            <a:r>
              <a:rPr kumimoji="0" lang="zh-CN" altLang="en-US" sz="1400" b="0" dirty="0">
                <a:solidFill>
                  <a:schemeClr val="tx1"/>
                </a:solidFill>
                <a:latin typeface="黑体" pitchFamily="49" charset="-122"/>
              </a:rPr>
              <a:t>城市信用合作社</a:t>
            </a:r>
          </a:p>
          <a:p>
            <a:pPr algn="l" eaLnBrk="1" hangingPunct="1">
              <a:lnSpc>
                <a:spcPct val="100000"/>
              </a:lnSpc>
            </a:pPr>
            <a:endParaRPr kumimoji="0" lang="zh-CN" altLang="en-US" sz="2400" b="0" dirty="0">
              <a:solidFill>
                <a:schemeClr val="tx1"/>
              </a:solidFill>
              <a:latin typeface="Times New Roman" pitchFamily="18" charset="0"/>
              <a:ea typeface="宋体" pitchFamily="2" charset="-122"/>
            </a:endParaRPr>
          </a:p>
        </p:txBody>
      </p:sp>
      <p:sp>
        <p:nvSpPr>
          <p:cNvPr id="25" name="Rectangle 24"/>
          <p:cNvSpPr>
            <a:spLocks noChangeArrowheads="1"/>
          </p:cNvSpPr>
          <p:nvPr/>
        </p:nvSpPr>
        <p:spPr bwMode="auto">
          <a:xfrm>
            <a:off x="179388" y="3246438"/>
            <a:ext cx="1685925" cy="735012"/>
          </a:xfrm>
          <a:prstGeom prst="rect">
            <a:avLst/>
          </a:prstGeom>
          <a:solidFill>
            <a:srgbClr val="FFFFFF"/>
          </a:solidFill>
          <a:ln w="19050">
            <a:solidFill>
              <a:srgbClr val="000000"/>
            </a:solidFill>
            <a:miter lim="800000"/>
            <a:headEnd/>
            <a:tailEnd/>
          </a:ln>
        </p:spPr>
        <p:txBody>
          <a:bodyPr lIns="0" tIns="36000" rIns="0" bIns="0"/>
          <a:lstStyle/>
          <a:p>
            <a:pPr algn="just" eaLnBrk="1" hangingPunct="1">
              <a:lnSpc>
                <a:spcPct val="100000"/>
              </a:lnSpc>
            </a:pPr>
            <a:r>
              <a:rPr kumimoji="0" lang="zh-CN" altLang="en-US" sz="1400" b="0">
                <a:solidFill>
                  <a:schemeClr val="tx1"/>
                </a:solidFill>
                <a:latin typeface="黑体" pitchFamily="49" charset="-122"/>
              </a:rPr>
              <a:t>中国农业发展银行</a:t>
            </a:r>
            <a:endParaRPr kumimoji="0" lang="zh-CN" altLang="en-US" sz="1400" b="0">
              <a:solidFill>
                <a:schemeClr val="tx1"/>
              </a:solidFill>
              <a:latin typeface="Times New Roman" pitchFamily="18" charset="0"/>
              <a:ea typeface="宋体" pitchFamily="2" charset="-122"/>
            </a:endParaRPr>
          </a:p>
          <a:p>
            <a:pPr algn="just" eaLnBrk="1" hangingPunct="1">
              <a:lnSpc>
                <a:spcPct val="100000"/>
              </a:lnSpc>
            </a:pPr>
            <a:r>
              <a:rPr kumimoji="0" lang="zh-CN" altLang="en-US" sz="1400" b="0">
                <a:solidFill>
                  <a:schemeClr val="tx1"/>
                </a:solidFill>
                <a:latin typeface="黑体" pitchFamily="49" charset="-122"/>
              </a:rPr>
              <a:t>中国进出口银行</a:t>
            </a:r>
            <a:endParaRPr kumimoji="0" lang="zh-CN" altLang="en-US" sz="1400" b="0">
              <a:solidFill>
                <a:schemeClr val="tx1"/>
              </a:solidFill>
              <a:latin typeface="Times New Roman" pitchFamily="18" charset="0"/>
              <a:ea typeface="宋体" pitchFamily="2" charset="-122"/>
            </a:endParaRPr>
          </a:p>
          <a:p>
            <a:pPr algn="just" eaLnBrk="1" hangingPunct="1">
              <a:lnSpc>
                <a:spcPct val="100000"/>
              </a:lnSpc>
            </a:pPr>
            <a:r>
              <a:rPr kumimoji="0" lang="zh-CN" altLang="en-US" sz="1400" b="0">
                <a:solidFill>
                  <a:schemeClr val="tx1"/>
                </a:solidFill>
                <a:latin typeface="黑体" pitchFamily="49" charset="-122"/>
              </a:rPr>
              <a:t>国家开发银行</a:t>
            </a:r>
            <a:endParaRPr kumimoji="0" lang="zh-CN" altLang="en-US" sz="1400" b="0">
              <a:solidFill>
                <a:schemeClr val="tx1"/>
              </a:solidFill>
              <a:latin typeface="Times New Roman" pitchFamily="18" charset="0"/>
              <a:ea typeface="宋体" pitchFamily="2" charset="-122"/>
            </a:endParaRPr>
          </a:p>
        </p:txBody>
      </p:sp>
      <p:sp>
        <p:nvSpPr>
          <p:cNvPr id="26" name="Rectangle 25"/>
          <p:cNvSpPr>
            <a:spLocks noChangeArrowheads="1"/>
          </p:cNvSpPr>
          <p:nvPr/>
        </p:nvSpPr>
        <p:spPr bwMode="auto">
          <a:xfrm>
            <a:off x="179388" y="4575175"/>
            <a:ext cx="1816100" cy="276225"/>
          </a:xfrm>
          <a:prstGeom prst="rect">
            <a:avLst/>
          </a:prstGeom>
          <a:solidFill>
            <a:srgbClr val="FFFFFF"/>
          </a:solidFill>
          <a:ln w="19050">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大型商业银行</a:t>
            </a:r>
          </a:p>
        </p:txBody>
      </p:sp>
      <p:sp>
        <p:nvSpPr>
          <p:cNvPr id="27" name="Line 26"/>
          <p:cNvSpPr>
            <a:spLocks noChangeShapeType="1"/>
          </p:cNvSpPr>
          <p:nvPr/>
        </p:nvSpPr>
        <p:spPr bwMode="auto">
          <a:xfrm flipH="1">
            <a:off x="2335213" y="922338"/>
            <a:ext cx="568325" cy="0"/>
          </a:xfrm>
          <a:prstGeom prst="line">
            <a:avLst/>
          </a:prstGeom>
          <a:noFill/>
          <a:ln w="19050">
            <a:solidFill>
              <a:srgbClr val="000000"/>
            </a:solidFill>
            <a:prstDash val="dash"/>
            <a:round/>
            <a:headEnd/>
            <a:tailEnd/>
          </a:ln>
        </p:spPr>
        <p:txBody>
          <a:bodyPr/>
          <a:lstStyle/>
          <a:p>
            <a:endParaRPr lang="zh-CN" altLang="en-US"/>
          </a:p>
        </p:txBody>
      </p:sp>
      <p:sp>
        <p:nvSpPr>
          <p:cNvPr id="28" name="Line 27"/>
          <p:cNvSpPr>
            <a:spLocks noChangeShapeType="1"/>
          </p:cNvSpPr>
          <p:nvPr/>
        </p:nvSpPr>
        <p:spPr bwMode="auto">
          <a:xfrm>
            <a:off x="7556500" y="1254125"/>
            <a:ext cx="1588" cy="18415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29" name="Rectangle 28"/>
          <p:cNvSpPr>
            <a:spLocks noChangeArrowheads="1"/>
          </p:cNvSpPr>
          <p:nvPr/>
        </p:nvSpPr>
        <p:spPr bwMode="auto">
          <a:xfrm>
            <a:off x="4378325" y="1476375"/>
            <a:ext cx="1930400" cy="276225"/>
          </a:xfrm>
          <a:prstGeom prst="rect">
            <a:avLst/>
          </a:prstGeom>
          <a:solidFill>
            <a:srgbClr val="FFFFFF"/>
          </a:solidFill>
          <a:ln w="19050" algn="ctr">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非存款性金融机构</a:t>
            </a:r>
          </a:p>
        </p:txBody>
      </p:sp>
      <p:sp>
        <p:nvSpPr>
          <p:cNvPr id="30" name="Rectangle 29"/>
          <p:cNvSpPr>
            <a:spLocks noChangeArrowheads="1"/>
          </p:cNvSpPr>
          <p:nvPr/>
        </p:nvSpPr>
        <p:spPr bwMode="auto">
          <a:xfrm>
            <a:off x="4427538" y="1917700"/>
            <a:ext cx="1897062" cy="2374900"/>
          </a:xfrm>
          <a:prstGeom prst="rect">
            <a:avLst/>
          </a:prstGeom>
          <a:solidFill>
            <a:srgbClr val="FFFFFF"/>
          </a:solidFill>
          <a:ln w="19050">
            <a:solidFill>
              <a:srgbClr val="000000"/>
            </a:solidFill>
            <a:miter lim="800000"/>
            <a:headEnd/>
            <a:tailEnd/>
          </a:ln>
        </p:spPr>
        <p:txBody>
          <a:bodyPr lIns="36000" tIns="0" rIns="0" bIns="0"/>
          <a:lstStyle/>
          <a:p>
            <a:pPr algn="just" eaLnBrk="1" hangingPunct="1">
              <a:lnSpc>
                <a:spcPct val="100000"/>
              </a:lnSpc>
            </a:pPr>
            <a:r>
              <a:rPr kumimoji="0" lang="zh-CN" altLang="en-US" sz="1400" b="0">
                <a:solidFill>
                  <a:schemeClr val="tx1"/>
                </a:solidFill>
                <a:latin typeface="黑体" pitchFamily="49" charset="-122"/>
              </a:rPr>
              <a:t>保险公司</a:t>
            </a:r>
          </a:p>
          <a:p>
            <a:pPr algn="just" eaLnBrk="1" hangingPunct="1">
              <a:lnSpc>
                <a:spcPct val="100000"/>
              </a:lnSpc>
            </a:pPr>
            <a:r>
              <a:rPr kumimoji="0" lang="zh-CN" altLang="en-US" sz="1400" b="0">
                <a:solidFill>
                  <a:schemeClr val="tx1"/>
                </a:solidFill>
                <a:latin typeface="黑体" pitchFamily="49" charset="-122"/>
              </a:rPr>
              <a:t>信托投资公司</a:t>
            </a:r>
          </a:p>
          <a:p>
            <a:pPr algn="just" eaLnBrk="1" hangingPunct="1">
              <a:lnSpc>
                <a:spcPct val="100000"/>
              </a:lnSpc>
            </a:pPr>
            <a:r>
              <a:rPr kumimoji="0" lang="zh-CN" altLang="en-US" sz="1400" b="0">
                <a:solidFill>
                  <a:schemeClr val="tx1"/>
                </a:solidFill>
                <a:latin typeface="黑体" pitchFamily="49" charset="-122"/>
              </a:rPr>
              <a:t>小额贷款公司</a:t>
            </a:r>
          </a:p>
          <a:p>
            <a:pPr algn="just" eaLnBrk="1" hangingPunct="1">
              <a:lnSpc>
                <a:spcPct val="100000"/>
              </a:lnSpc>
            </a:pPr>
            <a:r>
              <a:rPr kumimoji="0" lang="zh-CN" altLang="en-US" sz="1400" b="0">
                <a:solidFill>
                  <a:schemeClr val="tx1"/>
                </a:solidFill>
                <a:latin typeface="黑体" pitchFamily="49" charset="-122"/>
              </a:rPr>
              <a:t>汽车金融公司</a:t>
            </a:r>
          </a:p>
          <a:p>
            <a:pPr algn="just" eaLnBrk="1" hangingPunct="1">
              <a:lnSpc>
                <a:spcPct val="100000"/>
              </a:lnSpc>
            </a:pPr>
            <a:r>
              <a:rPr kumimoji="0" lang="zh-CN" altLang="en-US" sz="1400" b="0">
                <a:solidFill>
                  <a:schemeClr val="tx1"/>
                </a:solidFill>
                <a:latin typeface="黑体" pitchFamily="49" charset="-122"/>
              </a:rPr>
              <a:t>金融资产管理公司</a:t>
            </a:r>
          </a:p>
          <a:p>
            <a:pPr algn="just" eaLnBrk="1" hangingPunct="1">
              <a:lnSpc>
                <a:spcPct val="100000"/>
              </a:lnSpc>
            </a:pPr>
            <a:r>
              <a:rPr kumimoji="0" lang="zh-CN" altLang="en-US" sz="1400" b="0">
                <a:solidFill>
                  <a:schemeClr val="tx1"/>
                </a:solidFill>
                <a:latin typeface="黑体" pitchFamily="49" charset="-122"/>
              </a:rPr>
              <a:t>金融租赁公司</a:t>
            </a:r>
          </a:p>
          <a:p>
            <a:pPr algn="just" eaLnBrk="1" hangingPunct="1">
              <a:lnSpc>
                <a:spcPct val="100000"/>
              </a:lnSpc>
            </a:pPr>
            <a:r>
              <a:rPr kumimoji="0" lang="zh-CN" altLang="en-US" sz="1400" b="0">
                <a:solidFill>
                  <a:schemeClr val="tx1"/>
                </a:solidFill>
                <a:latin typeface="黑体" pitchFamily="49" charset="-122"/>
              </a:rPr>
              <a:t>证券交易所</a:t>
            </a:r>
          </a:p>
          <a:p>
            <a:pPr algn="just" eaLnBrk="1" hangingPunct="1">
              <a:lnSpc>
                <a:spcPct val="100000"/>
              </a:lnSpc>
            </a:pPr>
            <a:r>
              <a:rPr kumimoji="0" lang="zh-CN" altLang="en-US" sz="1400" b="0">
                <a:solidFill>
                  <a:schemeClr val="tx1"/>
                </a:solidFill>
                <a:latin typeface="黑体" pitchFamily="49" charset="-122"/>
              </a:rPr>
              <a:t>证券公司</a:t>
            </a:r>
          </a:p>
          <a:p>
            <a:pPr algn="just" eaLnBrk="1" hangingPunct="1">
              <a:lnSpc>
                <a:spcPct val="100000"/>
              </a:lnSpc>
            </a:pPr>
            <a:r>
              <a:rPr kumimoji="0" lang="zh-CN" altLang="en-US" sz="1400" b="0">
                <a:solidFill>
                  <a:schemeClr val="tx1"/>
                </a:solidFill>
                <a:latin typeface="黑体" pitchFamily="49" charset="-122"/>
              </a:rPr>
              <a:t>基金管理公司</a:t>
            </a:r>
          </a:p>
          <a:p>
            <a:pPr algn="just" eaLnBrk="1" hangingPunct="1">
              <a:lnSpc>
                <a:spcPct val="100000"/>
              </a:lnSpc>
            </a:pPr>
            <a:r>
              <a:rPr kumimoji="0" lang="zh-CN" altLang="en-US" sz="1400" b="0">
                <a:solidFill>
                  <a:schemeClr val="tx1"/>
                </a:solidFill>
                <a:latin typeface="黑体" pitchFamily="49" charset="-122"/>
              </a:rPr>
              <a:t>期货公司</a:t>
            </a:r>
          </a:p>
          <a:p>
            <a:pPr algn="just" eaLnBrk="1" hangingPunct="1">
              <a:lnSpc>
                <a:spcPct val="100000"/>
              </a:lnSpc>
            </a:pPr>
            <a:r>
              <a:rPr kumimoji="0" lang="zh-CN" altLang="en-US" sz="1400" b="0">
                <a:solidFill>
                  <a:schemeClr val="tx1"/>
                </a:solidFill>
                <a:latin typeface="黑体" pitchFamily="49" charset="-122"/>
              </a:rPr>
              <a:t>其他金融机构</a:t>
            </a:r>
          </a:p>
          <a:p>
            <a:pPr algn="l" eaLnBrk="1" hangingPunct="1">
              <a:lnSpc>
                <a:spcPct val="100000"/>
              </a:lnSpc>
            </a:pPr>
            <a:endParaRPr kumimoji="0" lang="zh-CN" altLang="en-US" sz="1400" b="0">
              <a:solidFill>
                <a:schemeClr val="tx1"/>
              </a:solidFill>
              <a:latin typeface="Times New Roman" pitchFamily="18" charset="0"/>
              <a:ea typeface="宋体" pitchFamily="2" charset="-122"/>
            </a:endParaRPr>
          </a:p>
        </p:txBody>
      </p:sp>
      <p:sp>
        <p:nvSpPr>
          <p:cNvPr id="31" name="Line 30"/>
          <p:cNvSpPr>
            <a:spLocks noChangeShapeType="1"/>
          </p:cNvSpPr>
          <p:nvPr/>
        </p:nvSpPr>
        <p:spPr bwMode="auto">
          <a:xfrm>
            <a:off x="5059363" y="1808163"/>
            <a:ext cx="1587" cy="90487"/>
          </a:xfrm>
          <a:prstGeom prst="line">
            <a:avLst/>
          </a:prstGeom>
          <a:noFill/>
          <a:ln w="19050">
            <a:solidFill>
              <a:srgbClr val="000000"/>
            </a:solidFill>
            <a:round/>
            <a:headEnd/>
            <a:tailEnd/>
          </a:ln>
        </p:spPr>
        <p:txBody>
          <a:bodyPr/>
          <a:lstStyle/>
          <a:p>
            <a:endParaRPr lang="zh-CN" altLang="en-US"/>
          </a:p>
        </p:txBody>
      </p:sp>
      <p:sp>
        <p:nvSpPr>
          <p:cNvPr id="32" name="Rectangle 31"/>
          <p:cNvSpPr>
            <a:spLocks noChangeArrowheads="1"/>
          </p:cNvSpPr>
          <p:nvPr/>
        </p:nvSpPr>
        <p:spPr bwMode="auto">
          <a:xfrm>
            <a:off x="6875463" y="1476375"/>
            <a:ext cx="1670050" cy="584200"/>
          </a:xfrm>
          <a:prstGeom prst="rect">
            <a:avLst/>
          </a:prstGeom>
          <a:solidFill>
            <a:srgbClr val="FFFFFF"/>
          </a:solidFill>
          <a:ln w="19050" algn="ctr">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外资、侨资、合资金融机构</a:t>
            </a:r>
          </a:p>
        </p:txBody>
      </p:sp>
      <p:sp>
        <p:nvSpPr>
          <p:cNvPr id="33" name="Rectangle 32"/>
          <p:cNvSpPr>
            <a:spLocks noChangeArrowheads="1"/>
          </p:cNvSpPr>
          <p:nvPr/>
        </p:nvSpPr>
        <p:spPr bwMode="auto">
          <a:xfrm>
            <a:off x="6648450" y="2139950"/>
            <a:ext cx="1816100" cy="1103313"/>
          </a:xfrm>
          <a:prstGeom prst="rect">
            <a:avLst/>
          </a:prstGeom>
          <a:solidFill>
            <a:srgbClr val="FFFFFF"/>
          </a:solidFill>
          <a:ln w="19050">
            <a:solidFill>
              <a:srgbClr val="000000"/>
            </a:solidFill>
            <a:miter lim="800000"/>
            <a:headEnd/>
            <a:tailEnd/>
          </a:ln>
        </p:spPr>
        <p:txBody>
          <a:bodyPr lIns="36000" tIns="0" rIns="0" bIns="0"/>
          <a:lstStyle/>
          <a:p>
            <a:pPr algn="just" eaLnBrk="1" hangingPunct="1">
              <a:lnSpc>
                <a:spcPct val="100000"/>
              </a:lnSpc>
            </a:pPr>
            <a:r>
              <a:rPr kumimoji="0" lang="zh-CN" altLang="en-US" sz="1400" b="0">
                <a:solidFill>
                  <a:schemeClr val="tx1"/>
                </a:solidFill>
                <a:latin typeface="黑体" pitchFamily="49" charset="-122"/>
              </a:rPr>
              <a:t>银行</a:t>
            </a:r>
          </a:p>
          <a:p>
            <a:pPr algn="just" eaLnBrk="1" hangingPunct="1">
              <a:lnSpc>
                <a:spcPct val="100000"/>
              </a:lnSpc>
            </a:pPr>
            <a:r>
              <a:rPr kumimoji="0" lang="zh-CN" altLang="en-US" sz="1400" b="0">
                <a:solidFill>
                  <a:schemeClr val="tx1"/>
                </a:solidFill>
                <a:latin typeface="黑体" pitchFamily="49" charset="-122"/>
              </a:rPr>
              <a:t>证券机构</a:t>
            </a:r>
            <a:r>
              <a:rPr kumimoji="0" lang="en-US" altLang="zh-CN" sz="1400" b="0">
                <a:solidFill>
                  <a:schemeClr val="tx1"/>
                </a:solidFill>
                <a:latin typeface="黑体" pitchFamily="49" charset="-122"/>
              </a:rPr>
              <a:t>(</a:t>
            </a:r>
            <a:r>
              <a:rPr kumimoji="0" lang="zh-CN" altLang="en-US" sz="1400" b="0">
                <a:solidFill>
                  <a:schemeClr val="tx1"/>
                </a:solidFill>
                <a:latin typeface="黑体" pitchFamily="49" charset="-122"/>
              </a:rPr>
              <a:t>含</a:t>
            </a:r>
            <a:r>
              <a:rPr kumimoji="0" lang="en-US" altLang="zh-CN" sz="1400" b="0">
                <a:solidFill>
                  <a:schemeClr val="tx1"/>
                </a:solidFill>
                <a:latin typeface="黑体" pitchFamily="49" charset="-122"/>
              </a:rPr>
              <a:t>QFII)</a:t>
            </a:r>
          </a:p>
          <a:p>
            <a:pPr algn="just" eaLnBrk="1" hangingPunct="1">
              <a:lnSpc>
                <a:spcPct val="100000"/>
              </a:lnSpc>
            </a:pPr>
            <a:r>
              <a:rPr kumimoji="0" lang="zh-CN" altLang="en-US" sz="1400" b="0">
                <a:solidFill>
                  <a:schemeClr val="tx1"/>
                </a:solidFill>
                <a:latin typeface="黑体" pitchFamily="49" charset="-122"/>
              </a:rPr>
              <a:t>期货公司</a:t>
            </a:r>
          </a:p>
          <a:p>
            <a:pPr algn="just" eaLnBrk="1" hangingPunct="1">
              <a:lnSpc>
                <a:spcPct val="100000"/>
              </a:lnSpc>
            </a:pPr>
            <a:r>
              <a:rPr kumimoji="0" lang="zh-CN" altLang="en-US" sz="1400" b="0">
                <a:solidFill>
                  <a:schemeClr val="tx1"/>
                </a:solidFill>
                <a:latin typeface="黑体" pitchFamily="49" charset="-122"/>
              </a:rPr>
              <a:t>信托公司</a:t>
            </a:r>
          </a:p>
          <a:p>
            <a:pPr algn="just" eaLnBrk="1" hangingPunct="1">
              <a:lnSpc>
                <a:spcPct val="100000"/>
              </a:lnSpc>
            </a:pPr>
            <a:r>
              <a:rPr kumimoji="0" lang="zh-CN" altLang="en-US" sz="1400" b="0">
                <a:solidFill>
                  <a:schemeClr val="tx1"/>
                </a:solidFill>
                <a:latin typeface="黑体" pitchFamily="49" charset="-122"/>
              </a:rPr>
              <a:t>保险机构</a:t>
            </a:r>
            <a:endParaRPr kumimoji="0" lang="zh-CN" altLang="en-US" sz="1400" b="0">
              <a:solidFill>
                <a:schemeClr val="tx1"/>
              </a:solidFill>
              <a:latin typeface="Times New Roman" pitchFamily="18" charset="0"/>
              <a:ea typeface="宋体" pitchFamily="2" charset="-122"/>
            </a:endParaRPr>
          </a:p>
        </p:txBody>
      </p:sp>
      <p:sp>
        <p:nvSpPr>
          <p:cNvPr id="34" name="Line 33"/>
          <p:cNvSpPr>
            <a:spLocks noChangeShapeType="1"/>
          </p:cNvSpPr>
          <p:nvPr/>
        </p:nvSpPr>
        <p:spPr bwMode="auto">
          <a:xfrm>
            <a:off x="7443788" y="2028825"/>
            <a:ext cx="1587" cy="92075"/>
          </a:xfrm>
          <a:prstGeom prst="line">
            <a:avLst/>
          </a:prstGeom>
          <a:noFill/>
          <a:ln w="19050">
            <a:solidFill>
              <a:srgbClr val="000000"/>
            </a:solidFill>
            <a:round/>
            <a:headEnd/>
            <a:tailEnd/>
          </a:ln>
        </p:spPr>
        <p:txBody>
          <a:bodyPr/>
          <a:lstStyle/>
          <a:p>
            <a:endParaRPr lang="zh-CN" altLang="en-US"/>
          </a:p>
        </p:txBody>
      </p:sp>
      <p:sp>
        <p:nvSpPr>
          <p:cNvPr id="35" name="Line 35"/>
          <p:cNvSpPr>
            <a:spLocks noChangeShapeType="1"/>
          </p:cNvSpPr>
          <p:nvPr/>
        </p:nvSpPr>
        <p:spPr bwMode="auto">
          <a:xfrm flipH="1">
            <a:off x="6443663" y="1162050"/>
            <a:ext cx="25400" cy="1979613"/>
          </a:xfrm>
          <a:prstGeom prst="line">
            <a:avLst/>
          </a:prstGeom>
          <a:noFill/>
          <a:ln w="19050">
            <a:solidFill>
              <a:srgbClr val="000000"/>
            </a:solidFill>
            <a:prstDash val="dash"/>
            <a:round/>
            <a:headEnd/>
            <a:tailEnd/>
          </a:ln>
        </p:spPr>
        <p:txBody>
          <a:bodyPr/>
          <a:lstStyle/>
          <a:p>
            <a:endParaRPr lang="zh-CN" altLang="en-US"/>
          </a:p>
        </p:txBody>
      </p:sp>
      <p:sp>
        <p:nvSpPr>
          <p:cNvPr id="36" name="Line 36"/>
          <p:cNvSpPr>
            <a:spLocks noChangeShapeType="1"/>
          </p:cNvSpPr>
          <p:nvPr/>
        </p:nvSpPr>
        <p:spPr bwMode="auto">
          <a:xfrm flipH="1">
            <a:off x="5513388" y="2028825"/>
            <a:ext cx="908050" cy="1588"/>
          </a:xfrm>
          <a:prstGeom prst="line">
            <a:avLst/>
          </a:prstGeom>
          <a:noFill/>
          <a:ln w="19050">
            <a:solidFill>
              <a:srgbClr val="000000"/>
            </a:solidFill>
            <a:prstDash val="dash"/>
            <a:round/>
            <a:headEnd/>
            <a:tailEnd type="triangle" w="med" len="med"/>
          </a:ln>
        </p:spPr>
        <p:txBody>
          <a:bodyPr/>
          <a:lstStyle/>
          <a:p>
            <a:endParaRPr lang="zh-CN" altLang="en-US"/>
          </a:p>
        </p:txBody>
      </p:sp>
      <p:sp>
        <p:nvSpPr>
          <p:cNvPr id="37" name="Line 37"/>
          <p:cNvSpPr>
            <a:spLocks noChangeShapeType="1"/>
          </p:cNvSpPr>
          <p:nvPr/>
        </p:nvSpPr>
        <p:spPr bwMode="auto">
          <a:xfrm>
            <a:off x="6443663" y="3141663"/>
            <a:ext cx="227012" cy="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38" name="Line 38"/>
          <p:cNvSpPr>
            <a:spLocks noChangeShapeType="1"/>
          </p:cNvSpPr>
          <p:nvPr/>
        </p:nvSpPr>
        <p:spPr bwMode="auto">
          <a:xfrm>
            <a:off x="8805863" y="1143000"/>
            <a:ext cx="14287" cy="2862263"/>
          </a:xfrm>
          <a:prstGeom prst="line">
            <a:avLst/>
          </a:prstGeom>
          <a:noFill/>
          <a:ln w="19050">
            <a:solidFill>
              <a:srgbClr val="000000"/>
            </a:solidFill>
            <a:prstDash val="dash"/>
            <a:round/>
            <a:headEnd/>
            <a:tailEnd/>
          </a:ln>
        </p:spPr>
        <p:txBody>
          <a:bodyPr/>
          <a:lstStyle/>
          <a:p>
            <a:endParaRPr lang="zh-CN" altLang="en-US"/>
          </a:p>
        </p:txBody>
      </p:sp>
      <p:sp>
        <p:nvSpPr>
          <p:cNvPr id="39" name="Line 39"/>
          <p:cNvSpPr>
            <a:spLocks noChangeShapeType="1"/>
          </p:cNvSpPr>
          <p:nvPr/>
        </p:nvSpPr>
        <p:spPr bwMode="auto">
          <a:xfrm flipH="1" flipV="1">
            <a:off x="8464550" y="2471738"/>
            <a:ext cx="373063" cy="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40" name="Line 40"/>
          <p:cNvSpPr>
            <a:spLocks noChangeShapeType="1"/>
          </p:cNvSpPr>
          <p:nvPr/>
        </p:nvSpPr>
        <p:spPr bwMode="auto">
          <a:xfrm flipH="1">
            <a:off x="7783513" y="2692400"/>
            <a:ext cx="1022350" cy="1588"/>
          </a:xfrm>
          <a:prstGeom prst="line">
            <a:avLst/>
          </a:prstGeom>
          <a:noFill/>
          <a:ln w="19050">
            <a:solidFill>
              <a:srgbClr val="000000"/>
            </a:solidFill>
            <a:prstDash val="dash"/>
            <a:round/>
            <a:headEnd/>
            <a:tailEnd type="triangle" w="med" len="med"/>
          </a:ln>
        </p:spPr>
        <p:txBody>
          <a:bodyPr/>
          <a:lstStyle/>
          <a:p>
            <a:endParaRPr lang="zh-CN" altLang="en-US"/>
          </a:p>
        </p:txBody>
      </p:sp>
      <p:sp>
        <p:nvSpPr>
          <p:cNvPr id="41" name="Line 41"/>
          <p:cNvSpPr>
            <a:spLocks noChangeShapeType="1"/>
          </p:cNvSpPr>
          <p:nvPr/>
        </p:nvSpPr>
        <p:spPr bwMode="auto">
          <a:xfrm flipH="1">
            <a:off x="5508625" y="3357563"/>
            <a:ext cx="3270250" cy="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42" name="Line 42"/>
          <p:cNvSpPr>
            <a:spLocks noChangeShapeType="1"/>
          </p:cNvSpPr>
          <p:nvPr/>
        </p:nvSpPr>
        <p:spPr bwMode="auto">
          <a:xfrm flipH="1" flipV="1">
            <a:off x="5580063" y="3573463"/>
            <a:ext cx="3225800" cy="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43" name="Line 43"/>
          <p:cNvSpPr>
            <a:spLocks noChangeShapeType="1"/>
          </p:cNvSpPr>
          <p:nvPr/>
        </p:nvSpPr>
        <p:spPr bwMode="auto">
          <a:xfrm flipH="1">
            <a:off x="5580063" y="3789363"/>
            <a:ext cx="3154362" cy="0"/>
          </a:xfrm>
          <a:prstGeom prst="line">
            <a:avLst/>
          </a:prstGeom>
          <a:noFill/>
          <a:ln w="19050">
            <a:solidFill>
              <a:srgbClr val="000000"/>
            </a:solidFill>
            <a:prstDash val="dash"/>
            <a:round/>
            <a:headEnd/>
            <a:tailEnd type="triangle" w="med" len="med"/>
          </a:ln>
        </p:spPr>
        <p:txBody>
          <a:bodyPr/>
          <a:lstStyle/>
          <a:p>
            <a:endParaRPr lang="zh-CN" altLang="en-US"/>
          </a:p>
        </p:txBody>
      </p:sp>
      <p:sp>
        <p:nvSpPr>
          <p:cNvPr id="44" name="Line 44"/>
          <p:cNvSpPr>
            <a:spLocks noChangeShapeType="1"/>
          </p:cNvSpPr>
          <p:nvPr/>
        </p:nvSpPr>
        <p:spPr bwMode="auto">
          <a:xfrm flipH="1">
            <a:off x="5580063" y="4005263"/>
            <a:ext cx="3240087" cy="1587"/>
          </a:xfrm>
          <a:prstGeom prst="line">
            <a:avLst/>
          </a:prstGeom>
          <a:noFill/>
          <a:ln w="19050">
            <a:solidFill>
              <a:srgbClr val="000000"/>
            </a:solidFill>
            <a:prstDash val="dash"/>
            <a:round/>
            <a:headEnd/>
            <a:tailEnd type="triangle" w="med" len="med"/>
          </a:ln>
        </p:spPr>
        <p:txBody>
          <a:bodyPr/>
          <a:lstStyle/>
          <a:p>
            <a:endParaRPr lang="zh-CN" altLang="en-US"/>
          </a:p>
        </p:txBody>
      </p:sp>
      <p:sp>
        <p:nvSpPr>
          <p:cNvPr id="45" name="Rectangle 45"/>
          <p:cNvSpPr>
            <a:spLocks noChangeArrowheads="1"/>
          </p:cNvSpPr>
          <p:nvPr/>
        </p:nvSpPr>
        <p:spPr bwMode="auto">
          <a:xfrm>
            <a:off x="2222500" y="4575175"/>
            <a:ext cx="1589088" cy="276225"/>
          </a:xfrm>
          <a:prstGeom prst="rect">
            <a:avLst/>
          </a:prstGeom>
          <a:solidFill>
            <a:srgbClr val="FFFFFF"/>
          </a:solidFill>
          <a:ln w="19050">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股份制商业银行</a:t>
            </a:r>
          </a:p>
        </p:txBody>
      </p:sp>
      <p:sp>
        <p:nvSpPr>
          <p:cNvPr id="46" name="Rectangle 46"/>
          <p:cNvSpPr>
            <a:spLocks noChangeArrowheads="1"/>
          </p:cNvSpPr>
          <p:nvPr/>
        </p:nvSpPr>
        <p:spPr bwMode="auto">
          <a:xfrm>
            <a:off x="4038600" y="4575175"/>
            <a:ext cx="1589088" cy="276225"/>
          </a:xfrm>
          <a:prstGeom prst="rect">
            <a:avLst/>
          </a:prstGeom>
          <a:solidFill>
            <a:srgbClr val="FFFFFF"/>
          </a:solidFill>
          <a:ln w="19050">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城市商业银行</a:t>
            </a:r>
          </a:p>
        </p:txBody>
      </p:sp>
      <p:sp>
        <p:nvSpPr>
          <p:cNvPr id="47" name="Rectangle 47"/>
          <p:cNvSpPr>
            <a:spLocks noChangeArrowheads="1"/>
          </p:cNvSpPr>
          <p:nvPr/>
        </p:nvSpPr>
        <p:spPr bwMode="auto">
          <a:xfrm>
            <a:off x="5740400" y="4575175"/>
            <a:ext cx="1589088" cy="276225"/>
          </a:xfrm>
          <a:prstGeom prst="rect">
            <a:avLst/>
          </a:prstGeom>
          <a:solidFill>
            <a:srgbClr val="FFFFFF"/>
          </a:solidFill>
          <a:ln w="19050">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农村商业银行</a:t>
            </a:r>
          </a:p>
          <a:p>
            <a:pPr algn="l" eaLnBrk="1" hangingPunct="1">
              <a:lnSpc>
                <a:spcPct val="100000"/>
              </a:lnSpc>
            </a:pPr>
            <a:endParaRPr kumimoji="0" lang="zh-CN" altLang="en-US" sz="1600" b="0">
              <a:solidFill>
                <a:schemeClr val="tx1"/>
              </a:solidFill>
              <a:latin typeface="黑体" pitchFamily="49" charset="-122"/>
            </a:endParaRPr>
          </a:p>
        </p:txBody>
      </p:sp>
      <p:sp>
        <p:nvSpPr>
          <p:cNvPr id="48" name="Rectangle 48"/>
          <p:cNvSpPr>
            <a:spLocks noChangeArrowheads="1"/>
          </p:cNvSpPr>
          <p:nvPr/>
        </p:nvSpPr>
        <p:spPr bwMode="auto">
          <a:xfrm>
            <a:off x="7556500" y="4575175"/>
            <a:ext cx="1476375" cy="276225"/>
          </a:xfrm>
          <a:prstGeom prst="rect">
            <a:avLst/>
          </a:prstGeom>
          <a:solidFill>
            <a:srgbClr val="FFFFFF"/>
          </a:solidFill>
          <a:ln w="19050">
            <a:solidFill>
              <a:srgbClr val="000000"/>
            </a:solidFill>
            <a:miter lim="800000"/>
            <a:headEnd/>
            <a:tailEnd/>
          </a:ln>
        </p:spPr>
        <p:txBody>
          <a:bodyPr lIns="0" tIns="36000" rIns="0" bIns="0"/>
          <a:lstStyle/>
          <a:p>
            <a:pPr eaLnBrk="1" hangingPunct="1">
              <a:lnSpc>
                <a:spcPct val="100000"/>
              </a:lnSpc>
            </a:pPr>
            <a:r>
              <a:rPr kumimoji="0" lang="zh-CN" altLang="en-US" sz="1600" b="0">
                <a:solidFill>
                  <a:schemeClr val="tx1"/>
                </a:solidFill>
                <a:latin typeface="黑体" pitchFamily="49" charset="-122"/>
              </a:rPr>
              <a:t>村镇银行</a:t>
            </a:r>
            <a:endParaRPr kumimoji="0" lang="zh-CN" altLang="en-US" sz="2400" b="0">
              <a:solidFill>
                <a:schemeClr val="tx1"/>
              </a:solidFill>
              <a:latin typeface="Times New Roman" pitchFamily="18" charset="0"/>
              <a:ea typeface="宋体" pitchFamily="2" charset="-122"/>
            </a:endParaRPr>
          </a:p>
        </p:txBody>
      </p:sp>
      <p:sp>
        <p:nvSpPr>
          <p:cNvPr id="49" name="Text Box 49"/>
          <p:cNvSpPr txBox="1">
            <a:spLocks noChangeArrowheads="1"/>
          </p:cNvSpPr>
          <p:nvPr/>
        </p:nvSpPr>
        <p:spPr bwMode="auto">
          <a:xfrm>
            <a:off x="2222500" y="5018088"/>
            <a:ext cx="5106988" cy="1147762"/>
          </a:xfrm>
          <a:prstGeom prst="rect">
            <a:avLst/>
          </a:prstGeom>
          <a:solidFill>
            <a:srgbClr val="FFFFFF"/>
          </a:solidFill>
          <a:ln w="19050">
            <a:solidFill>
              <a:srgbClr val="000000"/>
            </a:solidFill>
            <a:miter lim="800000"/>
            <a:headEnd/>
            <a:tailEnd/>
          </a:ln>
        </p:spPr>
        <p:txBody>
          <a:bodyPr lIns="0" tIns="36000" rIns="0" bIns="0"/>
          <a:lstStyle/>
          <a:p>
            <a:pPr algn="just" eaLnBrk="1" hangingPunct="1">
              <a:lnSpc>
                <a:spcPct val="100000"/>
              </a:lnSpc>
            </a:pPr>
            <a:r>
              <a:rPr kumimoji="0" lang="zh-CN" altLang="en-US" sz="1400" b="0">
                <a:solidFill>
                  <a:schemeClr val="tx1"/>
                </a:solidFill>
                <a:latin typeface="黑体" pitchFamily="49" charset="-122"/>
              </a:rPr>
              <a:t> 兴业银行     深圳发展银行       上海浦东发展银行</a:t>
            </a:r>
          </a:p>
          <a:p>
            <a:pPr algn="just" eaLnBrk="1" hangingPunct="1">
              <a:lnSpc>
                <a:spcPct val="100000"/>
              </a:lnSpc>
            </a:pPr>
            <a:r>
              <a:rPr kumimoji="0" lang="zh-CN" altLang="en-US" sz="1400" b="0">
                <a:solidFill>
                  <a:schemeClr val="tx1"/>
                </a:solidFill>
                <a:latin typeface="黑体" pitchFamily="49" charset="-122"/>
              </a:rPr>
              <a:t> 中信银行     中国民生银行       中国光大银行</a:t>
            </a:r>
          </a:p>
          <a:p>
            <a:pPr algn="just" eaLnBrk="1" hangingPunct="1">
              <a:lnSpc>
                <a:spcPct val="100000"/>
              </a:lnSpc>
            </a:pPr>
            <a:r>
              <a:rPr kumimoji="0" lang="zh-CN" altLang="en-US" sz="1400" b="0">
                <a:solidFill>
                  <a:schemeClr val="tx1"/>
                </a:solidFill>
                <a:latin typeface="黑体" pitchFamily="49" charset="-122"/>
              </a:rPr>
              <a:t> 华夏银行     招商银行           徽商银行</a:t>
            </a:r>
          </a:p>
          <a:p>
            <a:pPr algn="just" eaLnBrk="1" hangingPunct="1">
              <a:lnSpc>
                <a:spcPct val="100000"/>
              </a:lnSpc>
            </a:pPr>
            <a:r>
              <a:rPr kumimoji="0" lang="zh-CN" altLang="en-US" sz="1400" b="0">
                <a:solidFill>
                  <a:schemeClr val="tx1"/>
                </a:solidFill>
                <a:latin typeface="黑体" pitchFamily="49" charset="-122"/>
              </a:rPr>
              <a:t> 恒丰银行     渤海银行           广东发展银行    </a:t>
            </a:r>
          </a:p>
          <a:p>
            <a:pPr algn="just" eaLnBrk="1" hangingPunct="1">
              <a:lnSpc>
                <a:spcPct val="100000"/>
              </a:lnSpc>
            </a:pPr>
            <a:r>
              <a:rPr kumimoji="0" lang="zh-CN" altLang="en-US" sz="1400" b="0">
                <a:solidFill>
                  <a:schemeClr val="tx1"/>
                </a:solidFill>
                <a:latin typeface="黑体" pitchFamily="49" charset="-122"/>
              </a:rPr>
              <a:t> 浙商银行</a:t>
            </a:r>
          </a:p>
          <a:p>
            <a:pPr algn="l" eaLnBrk="1" hangingPunct="1">
              <a:lnSpc>
                <a:spcPct val="100000"/>
              </a:lnSpc>
            </a:pPr>
            <a:endParaRPr kumimoji="0" lang="zh-CN" altLang="en-US" sz="1400" b="0">
              <a:solidFill>
                <a:schemeClr val="tx1"/>
              </a:solidFill>
              <a:latin typeface="Times New Roman" pitchFamily="18" charset="0"/>
              <a:ea typeface="宋体" pitchFamily="2" charset="-122"/>
            </a:endParaRPr>
          </a:p>
        </p:txBody>
      </p:sp>
      <p:sp>
        <p:nvSpPr>
          <p:cNvPr id="50" name="Line 50"/>
          <p:cNvSpPr>
            <a:spLocks noChangeShapeType="1"/>
          </p:cNvSpPr>
          <p:nvPr/>
        </p:nvSpPr>
        <p:spPr bwMode="auto">
          <a:xfrm>
            <a:off x="2903538" y="4906963"/>
            <a:ext cx="1587" cy="92075"/>
          </a:xfrm>
          <a:prstGeom prst="line">
            <a:avLst/>
          </a:prstGeom>
          <a:noFill/>
          <a:ln w="19050">
            <a:solidFill>
              <a:srgbClr val="000000"/>
            </a:solidFill>
            <a:round/>
            <a:headEnd/>
            <a:tailEnd/>
          </a:ln>
        </p:spPr>
        <p:txBody>
          <a:bodyPr/>
          <a:lstStyle/>
          <a:p>
            <a:endParaRPr lang="zh-CN" altLang="en-US"/>
          </a:p>
        </p:txBody>
      </p:sp>
      <p:sp>
        <p:nvSpPr>
          <p:cNvPr id="51" name="Text Box 51"/>
          <p:cNvSpPr txBox="1">
            <a:spLocks noChangeArrowheads="1"/>
          </p:cNvSpPr>
          <p:nvPr/>
        </p:nvSpPr>
        <p:spPr bwMode="auto">
          <a:xfrm>
            <a:off x="179388" y="5018088"/>
            <a:ext cx="1928812" cy="1193800"/>
          </a:xfrm>
          <a:prstGeom prst="rect">
            <a:avLst/>
          </a:prstGeom>
          <a:solidFill>
            <a:srgbClr val="FFFFFF"/>
          </a:solidFill>
          <a:ln w="19050">
            <a:solidFill>
              <a:srgbClr val="000000"/>
            </a:solidFill>
            <a:miter lim="800000"/>
            <a:headEnd/>
            <a:tailEnd/>
          </a:ln>
        </p:spPr>
        <p:txBody>
          <a:bodyPr/>
          <a:lstStyle/>
          <a:p>
            <a:pPr algn="just" eaLnBrk="1" hangingPunct="1">
              <a:lnSpc>
                <a:spcPct val="100000"/>
              </a:lnSpc>
            </a:pPr>
            <a:r>
              <a:rPr kumimoji="0" lang="zh-CN" altLang="en-US" sz="1400" b="0">
                <a:solidFill>
                  <a:schemeClr val="tx1"/>
                </a:solidFill>
                <a:latin typeface="黑体" pitchFamily="49" charset="-122"/>
              </a:rPr>
              <a:t>中国工商银行</a:t>
            </a:r>
          </a:p>
          <a:p>
            <a:pPr algn="just" eaLnBrk="1" hangingPunct="1">
              <a:lnSpc>
                <a:spcPct val="100000"/>
              </a:lnSpc>
            </a:pPr>
            <a:r>
              <a:rPr kumimoji="0" lang="zh-CN" altLang="en-US" sz="1400" b="0">
                <a:solidFill>
                  <a:schemeClr val="tx1"/>
                </a:solidFill>
                <a:latin typeface="黑体" pitchFamily="49" charset="-122"/>
              </a:rPr>
              <a:t>中国农业银行</a:t>
            </a:r>
          </a:p>
          <a:p>
            <a:pPr algn="just" eaLnBrk="1" hangingPunct="1">
              <a:lnSpc>
                <a:spcPct val="100000"/>
              </a:lnSpc>
            </a:pPr>
            <a:r>
              <a:rPr kumimoji="0" lang="zh-CN" altLang="en-US" sz="1400" b="0">
                <a:solidFill>
                  <a:schemeClr val="tx1"/>
                </a:solidFill>
                <a:latin typeface="黑体" pitchFamily="49" charset="-122"/>
              </a:rPr>
              <a:t>中国银行</a:t>
            </a:r>
          </a:p>
          <a:p>
            <a:pPr algn="just" eaLnBrk="1" hangingPunct="1">
              <a:lnSpc>
                <a:spcPct val="100000"/>
              </a:lnSpc>
            </a:pPr>
            <a:r>
              <a:rPr kumimoji="0" lang="zh-CN" altLang="en-US" sz="1400" b="0">
                <a:solidFill>
                  <a:schemeClr val="tx1"/>
                </a:solidFill>
                <a:latin typeface="黑体" pitchFamily="49" charset="-122"/>
              </a:rPr>
              <a:t>中国建设银行</a:t>
            </a:r>
          </a:p>
          <a:p>
            <a:pPr algn="just" eaLnBrk="1" hangingPunct="1">
              <a:lnSpc>
                <a:spcPct val="100000"/>
              </a:lnSpc>
            </a:pPr>
            <a:r>
              <a:rPr kumimoji="0" lang="zh-CN" altLang="en-US" sz="1400" b="0">
                <a:solidFill>
                  <a:schemeClr val="tx1"/>
                </a:solidFill>
                <a:latin typeface="黑体" pitchFamily="49" charset="-122"/>
              </a:rPr>
              <a:t>交通银行</a:t>
            </a:r>
            <a:endParaRPr kumimoji="0" lang="zh-CN" altLang="en-US" sz="1400" b="0">
              <a:solidFill>
                <a:schemeClr val="tx1"/>
              </a:solidFill>
              <a:latin typeface="Times New Roman" pitchFamily="18" charset="0"/>
            </a:endParaRPr>
          </a:p>
        </p:txBody>
      </p:sp>
      <p:sp>
        <p:nvSpPr>
          <p:cNvPr id="52" name="Line 52"/>
          <p:cNvSpPr>
            <a:spLocks noChangeShapeType="1"/>
          </p:cNvSpPr>
          <p:nvPr/>
        </p:nvSpPr>
        <p:spPr bwMode="auto">
          <a:xfrm>
            <a:off x="1314450" y="4906963"/>
            <a:ext cx="1588" cy="92075"/>
          </a:xfrm>
          <a:prstGeom prst="line">
            <a:avLst/>
          </a:prstGeom>
          <a:noFill/>
          <a:ln w="19050">
            <a:solidFill>
              <a:srgbClr val="000000"/>
            </a:solidFill>
            <a:round/>
            <a:headEnd/>
            <a:tailEnd/>
          </a:ln>
        </p:spPr>
        <p:txBody>
          <a:bodyPr/>
          <a:lstStyle/>
          <a:p>
            <a:endParaRPr lang="zh-CN" altLang="en-US"/>
          </a:p>
        </p:txBody>
      </p:sp>
      <p:sp>
        <p:nvSpPr>
          <p:cNvPr id="53" name="Line 53"/>
          <p:cNvSpPr>
            <a:spLocks noChangeShapeType="1"/>
          </p:cNvSpPr>
          <p:nvPr/>
        </p:nvSpPr>
        <p:spPr bwMode="auto">
          <a:xfrm>
            <a:off x="1314450" y="4464050"/>
            <a:ext cx="1588" cy="92075"/>
          </a:xfrm>
          <a:prstGeom prst="line">
            <a:avLst/>
          </a:prstGeom>
          <a:noFill/>
          <a:ln w="19050">
            <a:solidFill>
              <a:srgbClr val="000000"/>
            </a:solidFill>
            <a:round/>
            <a:headEnd/>
            <a:tailEnd/>
          </a:ln>
        </p:spPr>
        <p:txBody>
          <a:bodyPr/>
          <a:lstStyle/>
          <a:p>
            <a:endParaRPr lang="zh-CN" altLang="en-US"/>
          </a:p>
        </p:txBody>
      </p:sp>
      <p:sp>
        <p:nvSpPr>
          <p:cNvPr id="54" name="Line 54"/>
          <p:cNvSpPr>
            <a:spLocks noChangeShapeType="1"/>
          </p:cNvSpPr>
          <p:nvPr/>
        </p:nvSpPr>
        <p:spPr bwMode="auto">
          <a:xfrm>
            <a:off x="1314450" y="4464050"/>
            <a:ext cx="6923088" cy="0"/>
          </a:xfrm>
          <a:prstGeom prst="line">
            <a:avLst/>
          </a:prstGeom>
          <a:noFill/>
          <a:ln w="19050">
            <a:solidFill>
              <a:srgbClr val="000000"/>
            </a:solidFill>
            <a:round/>
            <a:headEnd/>
            <a:tailEnd/>
          </a:ln>
        </p:spPr>
        <p:txBody>
          <a:bodyPr/>
          <a:lstStyle/>
          <a:p>
            <a:endParaRPr lang="zh-CN" altLang="en-US"/>
          </a:p>
        </p:txBody>
      </p:sp>
      <p:sp>
        <p:nvSpPr>
          <p:cNvPr id="55" name="Line 55"/>
          <p:cNvSpPr>
            <a:spLocks noChangeShapeType="1"/>
          </p:cNvSpPr>
          <p:nvPr/>
        </p:nvSpPr>
        <p:spPr bwMode="auto">
          <a:xfrm>
            <a:off x="2903538" y="4464050"/>
            <a:ext cx="1587" cy="92075"/>
          </a:xfrm>
          <a:prstGeom prst="line">
            <a:avLst/>
          </a:prstGeom>
          <a:noFill/>
          <a:ln w="19050">
            <a:solidFill>
              <a:srgbClr val="000000"/>
            </a:solidFill>
            <a:round/>
            <a:headEnd/>
            <a:tailEnd/>
          </a:ln>
        </p:spPr>
        <p:txBody>
          <a:bodyPr/>
          <a:lstStyle/>
          <a:p>
            <a:endParaRPr lang="zh-CN" altLang="en-US"/>
          </a:p>
        </p:txBody>
      </p:sp>
      <p:sp>
        <p:nvSpPr>
          <p:cNvPr id="56" name="Line 56"/>
          <p:cNvSpPr>
            <a:spLocks noChangeShapeType="1"/>
          </p:cNvSpPr>
          <p:nvPr/>
        </p:nvSpPr>
        <p:spPr bwMode="auto">
          <a:xfrm>
            <a:off x="4832350" y="4464050"/>
            <a:ext cx="1588" cy="92075"/>
          </a:xfrm>
          <a:prstGeom prst="line">
            <a:avLst/>
          </a:prstGeom>
          <a:noFill/>
          <a:ln w="19050">
            <a:solidFill>
              <a:srgbClr val="000000"/>
            </a:solidFill>
            <a:round/>
            <a:headEnd/>
            <a:tailEnd/>
          </a:ln>
        </p:spPr>
        <p:txBody>
          <a:bodyPr/>
          <a:lstStyle/>
          <a:p>
            <a:endParaRPr lang="zh-CN" altLang="en-US"/>
          </a:p>
        </p:txBody>
      </p:sp>
      <p:sp>
        <p:nvSpPr>
          <p:cNvPr id="57" name="Line 57"/>
          <p:cNvSpPr>
            <a:spLocks noChangeShapeType="1"/>
          </p:cNvSpPr>
          <p:nvPr/>
        </p:nvSpPr>
        <p:spPr bwMode="auto">
          <a:xfrm>
            <a:off x="6534150" y="4464050"/>
            <a:ext cx="1588" cy="92075"/>
          </a:xfrm>
          <a:prstGeom prst="line">
            <a:avLst/>
          </a:prstGeom>
          <a:noFill/>
          <a:ln w="19050">
            <a:solidFill>
              <a:srgbClr val="000000"/>
            </a:solidFill>
            <a:round/>
            <a:headEnd/>
            <a:tailEnd/>
          </a:ln>
        </p:spPr>
        <p:txBody>
          <a:bodyPr/>
          <a:lstStyle/>
          <a:p>
            <a:endParaRPr lang="zh-CN" altLang="en-US"/>
          </a:p>
        </p:txBody>
      </p:sp>
      <p:sp>
        <p:nvSpPr>
          <p:cNvPr id="58" name="Line 58"/>
          <p:cNvSpPr>
            <a:spLocks noChangeShapeType="1"/>
          </p:cNvSpPr>
          <p:nvPr/>
        </p:nvSpPr>
        <p:spPr bwMode="auto">
          <a:xfrm>
            <a:off x="8237538" y="4464050"/>
            <a:ext cx="1587" cy="92075"/>
          </a:xfrm>
          <a:prstGeom prst="line">
            <a:avLst/>
          </a:prstGeom>
          <a:noFill/>
          <a:ln w="19050">
            <a:solidFill>
              <a:srgbClr val="000000"/>
            </a:solidFill>
            <a:round/>
            <a:headEnd/>
            <a:tailEnd/>
          </a:ln>
        </p:spPr>
        <p:txBody>
          <a:bodyPr/>
          <a:lstStyle/>
          <a:p>
            <a:endParaRPr lang="zh-CN" altLang="en-US"/>
          </a:p>
        </p:txBody>
      </p:sp>
      <p:sp>
        <p:nvSpPr>
          <p:cNvPr id="59" name="Line 59"/>
          <p:cNvSpPr>
            <a:spLocks noChangeShapeType="1"/>
          </p:cNvSpPr>
          <p:nvPr/>
        </p:nvSpPr>
        <p:spPr bwMode="auto">
          <a:xfrm flipH="1">
            <a:off x="1979613" y="3068638"/>
            <a:ext cx="0" cy="1368425"/>
          </a:xfrm>
          <a:prstGeom prst="line">
            <a:avLst/>
          </a:prstGeom>
          <a:noFill/>
          <a:ln w="19050">
            <a:solidFill>
              <a:srgbClr val="000000"/>
            </a:solidFill>
            <a:round/>
            <a:headEnd/>
            <a:tailEnd/>
          </a:ln>
        </p:spPr>
        <p:txBody>
          <a:bodyPr/>
          <a:lstStyle/>
          <a:p>
            <a:endParaRPr lang="zh-CN" altLang="en-US"/>
          </a:p>
        </p:txBody>
      </p:sp>
      <p:sp>
        <p:nvSpPr>
          <p:cNvPr id="60" name="Line 60"/>
          <p:cNvSpPr>
            <a:spLocks noChangeShapeType="1"/>
          </p:cNvSpPr>
          <p:nvPr/>
        </p:nvSpPr>
        <p:spPr bwMode="auto">
          <a:xfrm>
            <a:off x="1200150" y="3135313"/>
            <a:ext cx="1588" cy="92075"/>
          </a:xfrm>
          <a:prstGeom prst="line">
            <a:avLst/>
          </a:prstGeom>
          <a:noFill/>
          <a:ln w="19050">
            <a:solidFill>
              <a:srgbClr val="000000"/>
            </a:solidFill>
            <a:round/>
            <a:headEnd/>
            <a:tailEnd/>
          </a:ln>
        </p:spPr>
        <p:txBody>
          <a:bodyPr/>
          <a:lstStyle/>
          <a:p>
            <a:endParaRPr lang="zh-CN" altLang="en-US"/>
          </a:p>
        </p:txBody>
      </p:sp>
      <p:sp>
        <p:nvSpPr>
          <p:cNvPr id="61" name="Line 61"/>
          <p:cNvSpPr>
            <a:spLocks noChangeShapeType="1"/>
          </p:cNvSpPr>
          <p:nvPr/>
        </p:nvSpPr>
        <p:spPr bwMode="auto">
          <a:xfrm>
            <a:off x="2627313" y="1808163"/>
            <a:ext cx="1587" cy="182562"/>
          </a:xfrm>
          <a:prstGeom prst="line">
            <a:avLst/>
          </a:prstGeom>
          <a:noFill/>
          <a:ln w="19050">
            <a:solidFill>
              <a:srgbClr val="000000"/>
            </a:solidFill>
            <a:round/>
            <a:headEnd/>
            <a:tailEnd/>
          </a:ln>
        </p:spPr>
        <p:txBody>
          <a:bodyPr/>
          <a:lstStyle/>
          <a:p>
            <a:endParaRPr lang="zh-CN" altLang="en-US"/>
          </a:p>
        </p:txBody>
      </p:sp>
      <p:sp>
        <p:nvSpPr>
          <p:cNvPr id="62" name="Text Box 62"/>
          <p:cNvSpPr txBox="1">
            <a:spLocks noChangeArrowheads="1"/>
          </p:cNvSpPr>
          <p:nvPr/>
        </p:nvSpPr>
        <p:spPr bwMode="auto">
          <a:xfrm>
            <a:off x="3143250" y="0"/>
            <a:ext cx="6000750" cy="430213"/>
          </a:xfrm>
          <a:prstGeom prst="rect">
            <a:avLst/>
          </a:prstGeom>
          <a:noFill/>
          <a:ln w="9525">
            <a:noFill/>
            <a:miter lim="800000"/>
            <a:headEnd/>
            <a:tailEnd/>
          </a:ln>
        </p:spPr>
        <p:txBody>
          <a:bodyPr>
            <a:spAutoFit/>
          </a:bodyPr>
          <a:lstStyle/>
          <a:p>
            <a:pPr algn="l" eaLnBrk="1" hangingPunct="1">
              <a:lnSpc>
                <a:spcPct val="100000"/>
              </a:lnSpc>
              <a:spcBef>
                <a:spcPct val="50000"/>
              </a:spcBef>
            </a:pPr>
            <a:r>
              <a:rPr kumimoji="0" lang="zh-CN" altLang="en-US" sz="2200">
                <a:solidFill>
                  <a:schemeClr val="tx1"/>
                </a:solidFill>
                <a:latin typeface="黑体" pitchFamily="49" charset="-122"/>
              </a:rPr>
              <a:t>中国大陆现行金融机构体系的构成（</a:t>
            </a:r>
            <a:r>
              <a:rPr kumimoji="0" lang="en-US" altLang="zh-CN" sz="2200">
                <a:solidFill>
                  <a:schemeClr val="tx1"/>
                </a:solidFill>
                <a:latin typeface="黑体" pitchFamily="49" charset="-122"/>
              </a:rPr>
              <a:t>2011</a:t>
            </a:r>
            <a:r>
              <a:rPr kumimoji="0" lang="zh-CN" altLang="en-US" sz="2200">
                <a:solidFill>
                  <a:schemeClr val="tx1"/>
                </a:solidFill>
                <a:latin typeface="黑体" pitchFamily="49" charset="-122"/>
              </a:rPr>
              <a:t>年） </a:t>
            </a:r>
          </a:p>
        </p:txBody>
      </p:sp>
      <p:sp>
        <p:nvSpPr>
          <p:cNvPr id="63" name="Line 61"/>
          <p:cNvSpPr>
            <a:spLocks noChangeShapeType="1"/>
          </p:cNvSpPr>
          <p:nvPr/>
        </p:nvSpPr>
        <p:spPr bwMode="auto">
          <a:xfrm>
            <a:off x="2555875" y="3141663"/>
            <a:ext cx="0" cy="215900"/>
          </a:xfrm>
          <a:prstGeom prst="line">
            <a:avLst/>
          </a:prstGeom>
          <a:noFill/>
          <a:ln w="19050">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dirty="0" smtClean="0">
                <a:solidFill>
                  <a:schemeClr val="tx1"/>
                </a:solidFill>
                <a:latin typeface="华文新魏" pitchFamily="2" charset="-122"/>
                <a:ea typeface="华文新魏" pitchFamily="2" charset="-122"/>
              </a:rPr>
              <a:t>2</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r>
              <a:rPr lang="zh-CN" altLang="en-US" sz="5400" b="1" dirty="0" smtClean="0">
                <a:solidFill>
                  <a:schemeClr val="tx1"/>
                </a:solidFill>
                <a:latin typeface="华文新魏" pitchFamily="2" charset="-122"/>
                <a:ea typeface="华文新魏" pitchFamily="2" charset="-122"/>
              </a:rPr>
              <a:t>       存款类金融机构</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57232"/>
            <a:ext cx="9286908" cy="4525963"/>
          </a:xfrm>
        </p:spPr>
        <p:txBody>
          <a:bodyPr/>
          <a:lstStyle/>
          <a:p>
            <a:pPr marL="0" lvl="0" indent="0">
              <a:spcBef>
                <a:spcPct val="0"/>
              </a:spcBef>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solidFill>
                  <a:srgbClr val="000000"/>
                </a:solidFill>
                <a:latin typeface="华文新魏" pitchFamily="2" charset="-122"/>
                <a:ea typeface="华文新魏" pitchFamily="2" charset="-122"/>
              </a:rPr>
              <a:t>存款类金融机构</a:t>
            </a:r>
            <a:r>
              <a:rPr lang="zh-CN" altLang="en-US" sz="2800" dirty="0" smtClean="0">
                <a:solidFill>
                  <a:srgbClr val="000000"/>
                </a:solidFill>
                <a:latin typeface="楷体" pitchFamily="49" charset="-122"/>
                <a:ea typeface="楷体_GB2312" pitchFamily="49" charset="-122"/>
              </a:rPr>
              <a:t>：以接受存款并发放贷款、办理结算为主要业务的金融机构。（存、贷、汇）</a:t>
            </a:r>
          </a:p>
          <a:p>
            <a:pPr marL="0" lvl="0" indent="0">
              <a:spcBef>
                <a:spcPct val="0"/>
              </a:spcBef>
              <a:buNone/>
            </a:pPr>
            <a:r>
              <a:rPr lang="en-US" altLang="zh-CN" sz="2800" dirty="0" smtClean="0">
                <a:solidFill>
                  <a:srgbClr val="FFC000"/>
                </a:solidFill>
                <a:latin typeface="楷体_GB2312" pitchFamily="49" charset="-122"/>
                <a:ea typeface="楷体_GB2312" pitchFamily="49" charset="-122"/>
              </a:rPr>
              <a:t>  </a:t>
            </a:r>
            <a:r>
              <a:rPr lang="en-US" altLang="zh-CN" sz="2800" dirty="0" smtClean="0">
                <a:solidFill>
                  <a:srgbClr val="FF0000"/>
                </a:solidFill>
                <a:latin typeface="楷体_GB2312" pitchFamily="49" charset="-122"/>
                <a:ea typeface="楷体_GB2312" pitchFamily="49" charset="-122"/>
              </a:rPr>
              <a:t>▲</a:t>
            </a:r>
            <a:r>
              <a:rPr lang="zh-CN" altLang="en-US" sz="2800" dirty="0" smtClean="0">
                <a:solidFill>
                  <a:srgbClr val="000000"/>
                </a:solidFill>
                <a:latin typeface="华文新魏" pitchFamily="2" charset="-122"/>
                <a:ea typeface="华文新魏" pitchFamily="2" charset="-122"/>
              </a:rPr>
              <a:t>主要种类：</a:t>
            </a:r>
            <a:endParaRPr lang="en-US" altLang="zh-CN" sz="2800" dirty="0" smtClean="0">
              <a:solidFill>
                <a:srgbClr val="000000"/>
              </a:solidFill>
              <a:latin typeface="华文新魏" pitchFamily="2" charset="-122"/>
              <a:ea typeface="华文新魏" pitchFamily="2" charset="-122"/>
            </a:endParaRPr>
          </a:p>
          <a:p>
            <a:pPr marL="0" lvl="0" indent="0">
              <a:spcBef>
                <a:spcPct val="0"/>
              </a:spcBef>
              <a:buNone/>
            </a:pPr>
            <a:r>
              <a:rPr lang="zh-CN" altLang="en-US" sz="2600" dirty="0" smtClean="0">
                <a:solidFill>
                  <a:srgbClr val="000000"/>
                </a:solidFill>
                <a:latin typeface="楷体" pitchFamily="49" charset="-122"/>
                <a:ea typeface="楷体_GB2312" pitchFamily="49" charset="-122"/>
              </a:rPr>
              <a:t>按业务目标：管理型、商业性与政策性</a:t>
            </a:r>
            <a:endParaRPr lang="en-US" altLang="zh-CN" sz="2600" dirty="0" smtClean="0">
              <a:solidFill>
                <a:srgbClr val="000000"/>
              </a:solidFill>
              <a:latin typeface="楷体" pitchFamily="49" charset="-122"/>
              <a:ea typeface="楷体_GB2312" pitchFamily="49" charset="-122"/>
            </a:endParaRPr>
          </a:p>
          <a:p>
            <a:pPr marL="0" lvl="0" indent="0">
              <a:spcBef>
                <a:spcPct val="0"/>
              </a:spcBef>
              <a:buNone/>
            </a:pPr>
            <a:r>
              <a:rPr lang="zh-CN" altLang="en-US" sz="2600" dirty="0" smtClean="0">
                <a:solidFill>
                  <a:srgbClr val="000000"/>
                </a:solidFill>
                <a:latin typeface="楷体" pitchFamily="49" charset="-122"/>
                <a:ea typeface="楷体_GB2312" pitchFamily="49" charset="-122"/>
              </a:rPr>
              <a:t>按投资者的国别或业务范围分类：国际性、全国性与地方性</a:t>
            </a:r>
            <a:endParaRPr lang="en-US" altLang="zh-CN" sz="2600" dirty="0" smtClean="0">
              <a:solidFill>
                <a:srgbClr val="000000"/>
              </a:solidFill>
              <a:latin typeface="楷体" pitchFamily="49" charset="-122"/>
              <a:ea typeface="楷体_GB2312" pitchFamily="49" charset="-122"/>
            </a:endParaRPr>
          </a:p>
          <a:p>
            <a:pPr marL="0" lvl="0" indent="0">
              <a:spcBef>
                <a:spcPct val="0"/>
              </a:spcBef>
              <a:buNone/>
            </a:pPr>
            <a:r>
              <a:rPr lang="en-US" altLang="zh-CN" sz="2800" dirty="0" smtClean="0">
                <a:solidFill>
                  <a:srgbClr val="FF3300"/>
                </a:solidFill>
                <a:latin typeface="楷体_GB2312" pitchFamily="49" charset="-122"/>
                <a:ea typeface="楷体_GB2312" pitchFamily="49" charset="-122"/>
              </a:rPr>
              <a:t>  </a:t>
            </a:r>
            <a:r>
              <a:rPr lang="en-US" altLang="zh-CN" sz="2800" dirty="0" smtClean="0">
                <a:solidFill>
                  <a:srgbClr val="FF0000"/>
                </a:solidFill>
                <a:latin typeface="楷体_GB2312" pitchFamily="49" charset="-122"/>
                <a:ea typeface="楷体_GB2312" pitchFamily="49" charset="-122"/>
              </a:rPr>
              <a:t>▲</a:t>
            </a:r>
            <a:r>
              <a:rPr lang="zh-CN" altLang="en-US" sz="2800" dirty="0" smtClean="0">
                <a:solidFill>
                  <a:srgbClr val="000000"/>
                </a:solidFill>
                <a:latin typeface="华文新魏" pitchFamily="2" charset="-122"/>
                <a:ea typeface="华文新魏" pitchFamily="2" charset="-122"/>
              </a:rPr>
              <a:t>共同特征</a:t>
            </a:r>
            <a:r>
              <a:rPr lang="zh-CN" altLang="en-US" sz="2600" dirty="0" smtClean="0">
                <a:solidFill>
                  <a:srgbClr val="000000"/>
                </a:solidFill>
                <a:latin typeface="楷体" pitchFamily="49" charset="-122"/>
                <a:ea typeface="楷体_GB2312" pitchFamily="49" charset="-122"/>
              </a:rPr>
              <a:t>：间接融资，以存款为主要负债，以贷款为主要资产，以办理转账结算为主要中间业务，直接参与存款货币的创造过程。</a:t>
            </a:r>
            <a:endParaRPr lang="en-US" altLang="zh-CN" sz="2600" dirty="0" smtClean="0">
              <a:solidFill>
                <a:srgbClr val="000000"/>
              </a:solidFill>
              <a:latin typeface="楷体" pitchFamily="49" charset="-122"/>
              <a:ea typeface="楷体_GB2312" pitchFamily="49" charset="-122"/>
            </a:endParaRPr>
          </a:p>
          <a:p>
            <a:pPr marL="0" lvl="0" indent="0">
              <a:spcBef>
                <a:spcPct val="0"/>
              </a:spcBef>
              <a:buNone/>
            </a:pPr>
            <a:r>
              <a:rPr lang="en-US" altLang="zh-CN" sz="2800" dirty="0" smtClean="0">
                <a:solidFill>
                  <a:srgbClr val="FF3300"/>
                </a:solidFill>
                <a:latin typeface="楷体_GB2312" pitchFamily="49" charset="-122"/>
                <a:ea typeface="楷体_GB2312" pitchFamily="49" charset="-122"/>
              </a:rPr>
              <a:t>  </a:t>
            </a:r>
            <a:r>
              <a:rPr lang="en-US" altLang="zh-CN" sz="2800" dirty="0" smtClean="0">
                <a:solidFill>
                  <a:srgbClr val="FF0000"/>
                </a:solidFill>
                <a:latin typeface="楷体_GB2312" pitchFamily="49" charset="-122"/>
                <a:ea typeface="楷体_GB2312" pitchFamily="49" charset="-122"/>
              </a:rPr>
              <a:t>▲</a:t>
            </a:r>
            <a:r>
              <a:rPr lang="zh-CN" altLang="en-US" sz="2600" dirty="0" smtClean="0">
                <a:solidFill>
                  <a:srgbClr val="000000"/>
                </a:solidFill>
                <a:latin typeface="楷体" pitchFamily="49" charset="-122"/>
                <a:ea typeface="楷体_GB2312" pitchFamily="49" charset="-122"/>
              </a:rPr>
              <a:t>商业银行是最早产生的、最具存款类金融机构特点的机构，所以存款类金融机构也称为</a:t>
            </a:r>
            <a:r>
              <a:rPr lang="zh-CN" altLang="en-US" sz="2600" dirty="0" smtClean="0">
                <a:solidFill>
                  <a:srgbClr val="C00000"/>
                </a:solidFill>
                <a:latin typeface="楷体" pitchFamily="49" charset="-122"/>
                <a:ea typeface="楷体_GB2312" pitchFamily="49" charset="-122"/>
              </a:rPr>
              <a:t>银行类金融机构</a:t>
            </a:r>
            <a:r>
              <a:rPr lang="zh-CN" altLang="en-US" sz="2600" dirty="0" smtClean="0">
                <a:solidFill>
                  <a:srgbClr val="000000"/>
                </a:solidFill>
                <a:latin typeface="楷体" pitchFamily="49" charset="-122"/>
                <a:ea typeface="楷体_GB2312" pitchFamily="49" charset="-122"/>
              </a:rPr>
              <a:t>。</a:t>
            </a:r>
            <a:r>
              <a:rPr lang="en-US" altLang="zh-CN" sz="2800" b="1" dirty="0" smtClean="0">
                <a:solidFill>
                  <a:srgbClr val="FF3300"/>
                </a:solidFill>
                <a:latin typeface="楷体_GB2312" pitchFamily="49" charset="-122"/>
                <a:ea typeface="楷体_GB2312" pitchFamily="49" charset="-122"/>
              </a:rPr>
              <a:t>  </a:t>
            </a:r>
          </a:p>
          <a:p>
            <a:endParaRPr lang="zh-CN" altLang="en-US" dirty="0"/>
          </a:p>
        </p:txBody>
      </p:sp>
      <p:sp>
        <p:nvSpPr>
          <p:cNvPr id="4" name="标题 1"/>
          <p:cNvSpPr>
            <a:spLocks noGrp="1"/>
          </p:cNvSpPr>
          <p:nvPr>
            <p:ph type="title"/>
          </p:nvPr>
        </p:nvSpPr>
        <p:spPr>
          <a:xfrm>
            <a:off x="0" y="0"/>
            <a:ext cx="9144000" cy="927100"/>
          </a:xfrm>
        </p:spPr>
        <p:txBody>
          <a:bodyPr/>
          <a:lstStyle/>
          <a:p>
            <a:r>
              <a:rPr lang="zh-CN" altLang="en-US" sz="3200" dirty="0" smtClean="0">
                <a:latin typeface="隶书" pitchFamily="49" charset="-122"/>
                <a:ea typeface="隶书" pitchFamily="49" charset="-122"/>
              </a:rPr>
              <a:t>一、存款类金融机构的种类与运作原理</a:t>
            </a:r>
            <a:endParaRPr lang="zh-CN" alt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27100"/>
          </a:xfrm>
        </p:spPr>
        <p:txBody>
          <a:bodyPr/>
          <a:lstStyle/>
          <a:p>
            <a:pPr algn="ctr"/>
            <a:r>
              <a:rPr lang="zh-CN" altLang="en-US" sz="2800" dirty="0" smtClean="0">
                <a:latin typeface="楷体_GB2312" pitchFamily="49" charset="-122"/>
                <a:ea typeface="楷体_GB2312" pitchFamily="49" charset="-122"/>
              </a:rPr>
              <a:t>存款类金融机构的运作原理</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980728"/>
            <a:ext cx="9144000" cy="4525963"/>
          </a:xfrm>
        </p:spPr>
        <p:txBody>
          <a:bodyPr/>
          <a:lstStyle/>
          <a:p>
            <a:pPr marL="0" lvl="0" indent="0">
              <a:lnSpc>
                <a:spcPts val="4200"/>
              </a:lnSpc>
              <a:spcBef>
                <a:spcPct val="0"/>
              </a:spcBef>
              <a:buNone/>
              <a:defRPr/>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kern="1200" dirty="0" smtClean="0">
                <a:solidFill>
                  <a:srgbClr val="000000"/>
                </a:solidFill>
                <a:latin typeface="Times New Roman" pitchFamily="18" charset="0"/>
                <a:ea typeface="华文新魏" pitchFamily="2" charset="-122"/>
                <a:cs typeface="Times New Roman" pitchFamily="18" charset="0"/>
                <a:sym typeface="Wingdings 2" pitchFamily="18" charset="2"/>
              </a:rPr>
              <a:t>存款类金融机构的运作原理</a:t>
            </a:r>
            <a:r>
              <a:rPr lang="en-US" altLang="zh-CN" kern="1200" dirty="0" smtClean="0">
                <a:solidFill>
                  <a:srgbClr val="000000"/>
                </a:solidFill>
                <a:latin typeface="Times New Roman" pitchFamily="18" charset="0"/>
                <a:ea typeface="华文新魏" pitchFamily="2" charset="-122"/>
                <a:cs typeface="Times New Roman" pitchFamily="18" charset="0"/>
                <a:sym typeface="Wingdings 2" pitchFamily="18" charset="2"/>
              </a:rPr>
              <a:t>(12.1)</a:t>
            </a:r>
          </a:p>
          <a:p>
            <a:pPr marL="0" lvl="0" indent="0">
              <a:spcBef>
                <a:spcPct val="0"/>
              </a:spcBef>
              <a:buNone/>
              <a:defRPr/>
            </a:pPr>
            <a:r>
              <a:rPr lang="en-US" altLang="zh-CN" sz="2400" kern="1200" dirty="0" smtClean="0">
                <a:solidFill>
                  <a:srgbClr val="000000"/>
                </a:solidFill>
                <a:latin typeface="Times New Roman" pitchFamily="18" charset="0"/>
                <a:ea typeface="宋体" charset="-122"/>
                <a:cs typeface="Times New Roman" pitchFamily="18" charset="0"/>
                <a:sym typeface="Wingdings 2" pitchFamily="18" charset="2"/>
              </a:rPr>
              <a:t>-----</a:t>
            </a:r>
            <a:r>
              <a:rPr lang="zh-CN" altLang="en-US" sz="2400" kern="1200" dirty="0" smtClean="0">
                <a:solidFill>
                  <a:srgbClr val="000000"/>
                </a:solidFill>
                <a:latin typeface="楷体_GB2312" pitchFamily="49" charset="-122"/>
                <a:ea typeface="楷体_GB2312" pitchFamily="49" charset="-122"/>
                <a:cs typeface="Times New Roman" pitchFamily="18" charset="0"/>
                <a:sym typeface="Wingdings 2" pitchFamily="18" charset="2"/>
              </a:rPr>
              <a:t>通过吸收存款和借入资金形成资金来源，再通过各类贷款与证券投资运用资金，成为资金供求者之间的信用中介 </a:t>
            </a:r>
            <a:endParaRPr lang="en-US" altLang="zh-CN" kern="1200" dirty="0" smtClean="0">
              <a:solidFill>
                <a:srgbClr val="000000"/>
              </a:solidFill>
              <a:latin typeface="楷体_GB2312" pitchFamily="49" charset="-122"/>
              <a:ea typeface="楷体_GB2312" pitchFamily="49" charset="-122"/>
              <a:cs typeface="Times New Roman" pitchFamily="18" charset="0"/>
              <a:sym typeface="Wingdings 2" pitchFamily="18" charset="2"/>
            </a:endParaRPr>
          </a:p>
          <a:p>
            <a:pPr marL="355600" lvl="0" indent="0">
              <a:lnSpc>
                <a:spcPts val="4200"/>
              </a:lnSpc>
              <a:spcBef>
                <a:spcPct val="0"/>
              </a:spcBef>
              <a:buNone/>
              <a:defRPr/>
            </a:pPr>
            <a:r>
              <a:rPr lang="en-US" altLang="zh-CN" sz="2800" kern="1200" dirty="0" smtClean="0">
                <a:solidFill>
                  <a:srgbClr val="FF0000"/>
                </a:solidFill>
                <a:latin typeface="Times New Roman" pitchFamily="18" charset="0"/>
                <a:ea typeface="楷体" pitchFamily="49" charset="-122"/>
                <a:cs typeface="Times New Roman" pitchFamily="18" charset="0"/>
              </a:rPr>
              <a:t>▲</a:t>
            </a:r>
            <a:r>
              <a:rPr lang="zh-CN" altLang="en-US" sz="2800" kern="1200" dirty="0" smtClean="0">
                <a:solidFill>
                  <a:srgbClr val="000000"/>
                </a:solidFill>
                <a:latin typeface="Times New Roman" pitchFamily="18" charset="0"/>
                <a:ea typeface="楷体_GB2312" pitchFamily="49" charset="-122"/>
                <a:cs typeface="Times New Roman" pitchFamily="18" charset="0"/>
              </a:rPr>
              <a:t>基本业务：负债业务、资产业务和表外业务</a:t>
            </a:r>
            <a:endParaRPr lang="en-US" altLang="zh-CN" sz="2800" kern="1200" dirty="0" smtClean="0">
              <a:solidFill>
                <a:srgbClr val="000000"/>
              </a:solidFill>
              <a:latin typeface="Times New Roman" pitchFamily="18" charset="0"/>
              <a:ea typeface="楷体_GB2312" pitchFamily="49" charset="-122"/>
              <a:cs typeface="Times New Roman" pitchFamily="18" charset="0"/>
            </a:endParaRPr>
          </a:p>
          <a:p>
            <a:pPr marL="355600" lvl="0" indent="0">
              <a:spcBef>
                <a:spcPct val="0"/>
              </a:spcBef>
              <a:buNone/>
              <a:defRPr/>
            </a:pPr>
            <a:r>
              <a:rPr lang="zh-CN" altLang="en-US" sz="2000" kern="1200" dirty="0" smtClean="0">
                <a:solidFill>
                  <a:srgbClr val="000000"/>
                </a:solidFill>
                <a:latin typeface="Times New Roman" pitchFamily="18" charset="0"/>
                <a:ea typeface="楷体_GB2312" pitchFamily="49" charset="-122"/>
                <a:cs typeface="Times New Roman" pitchFamily="18" charset="0"/>
              </a:rPr>
              <a:t>存款类金融机构一直以吸收各类存款作为其主要的负债业务；资产业务主要表现为各类贷款和证券投资</a:t>
            </a:r>
            <a:endParaRPr lang="en-US" altLang="zh-CN" sz="2000" kern="1200" dirty="0" smtClean="0">
              <a:solidFill>
                <a:srgbClr val="000000"/>
              </a:solidFill>
              <a:latin typeface="Times New Roman" pitchFamily="18" charset="0"/>
              <a:ea typeface="楷体_GB2312" pitchFamily="49" charset="-122"/>
              <a:cs typeface="Times New Roman" pitchFamily="18" charset="0"/>
            </a:endParaRPr>
          </a:p>
          <a:p>
            <a:pPr marL="355600" lvl="0" indent="0">
              <a:lnSpc>
                <a:spcPts val="4200"/>
              </a:lnSpc>
              <a:spcBef>
                <a:spcPct val="0"/>
              </a:spcBef>
              <a:buNone/>
              <a:defRPr/>
            </a:pPr>
            <a:r>
              <a:rPr lang="en-US" altLang="zh-CN" sz="2800" kern="1200" dirty="0" smtClean="0">
                <a:solidFill>
                  <a:srgbClr val="FF0000"/>
                </a:solidFill>
                <a:latin typeface="Times New Roman" pitchFamily="18" charset="0"/>
                <a:ea typeface="楷体" pitchFamily="49" charset="-122"/>
                <a:cs typeface="Times New Roman" pitchFamily="18" charset="0"/>
              </a:rPr>
              <a:t>▲</a:t>
            </a:r>
            <a:r>
              <a:rPr lang="zh-CN" altLang="en-US" sz="2800" kern="1200" dirty="0" smtClean="0">
                <a:solidFill>
                  <a:srgbClr val="000000"/>
                </a:solidFill>
                <a:latin typeface="Times New Roman" pitchFamily="18" charset="0"/>
                <a:ea typeface="楷体_GB2312" pitchFamily="49" charset="-122"/>
                <a:cs typeface="Times New Roman" pitchFamily="18" charset="0"/>
              </a:rPr>
              <a:t>职能（前已述）：信用中介；支付中介；创造信用与存款货币；转移与管理风险；提供各种服务便利</a:t>
            </a:r>
            <a:endParaRPr lang="en-US" altLang="zh-CN" sz="2800" kern="1200" dirty="0" smtClean="0">
              <a:solidFill>
                <a:srgbClr val="000000"/>
              </a:solidFill>
              <a:latin typeface="Times New Roman" pitchFamily="18" charset="0"/>
              <a:ea typeface="楷体_GB2312" pitchFamily="49" charset="-122"/>
              <a:cs typeface="Times New Roman" pitchFamily="18" charset="0"/>
            </a:endParaRPr>
          </a:p>
          <a:p>
            <a:pPr marL="355600" indent="0">
              <a:lnSpc>
                <a:spcPts val="4200"/>
              </a:lnSpc>
              <a:spcBef>
                <a:spcPct val="0"/>
              </a:spcBef>
              <a:buNone/>
              <a:defRPr/>
            </a:pPr>
            <a:r>
              <a:rPr lang="en-US" altLang="zh-CN" sz="2800" kern="1200" dirty="0" smtClean="0">
                <a:solidFill>
                  <a:srgbClr val="FF0000"/>
                </a:solidFill>
                <a:latin typeface="楷体" pitchFamily="49" charset="-122"/>
                <a:ea typeface="楷体" pitchFamily="49" charset="-122"/>
              </a:rPr>
              <a:t>▲</a:t>
            </a:r>
            <a:r>
              <a:rPr lang="zh-CN" altLang="en-US" sz="2800" kern="1200" dirty="0" smtClean="0">
                <a:solidFill>
                  <a:srgbClr val="000000"/>
                </a:solidFill>
                <a:latin typeface="楷体" pitchFamily="49" charset="-122"/>
                <a:ea typeface="楷体_GB2312" pitchFamily="49" charset="-122"/>
              </a:rPr>
              <a:t>业务运作的内在要求：具有公信力（公众信任的能力，避免挤兑）；具有流动性；具有收集、辨识、筛选信息的能力（信息不对称导致的</a:t>
            </a:r>
            <a:r>
              <a:rPr lang="zh-CN" altLang="en-US" sz="2800" kern="1200" dirty="0" smtClean="0">
                <a:solidFill>
                  <a:srgbClr val="FF0000"/>
                </a:solidFill>
                <a:latin typeface="楷体" pitchFamily="49" charset="-122"/>
                <a:ea typeface="楷体_GB2312" pitchFamily="49" charset="-122"/>
              </a:rPr>
              <a:t>逆向选择</a:t>
            </a:r>
            <a:r>
              <a:rPr lang="zh-CN" altLang="en-US" sz="2800" kern="1200" dirty="0" smtClean="0">
                <a:solidFill>
                  <a:srgbClr val="000000"/>
                </a:solidFill>
                <a:latin typeface="楷体" pitchFamily="49" charset="-122"/>
                <a:ea typeface="楷体_GB2312" pitchFamily="49" charset="-122"/>
              </a:rPr>
              <a:t>问题和</a:t>
            </a:r>
            <a:r>
              <a:rPr lang="zh-CN" altLang="en-US" sz="2800" kern="1200" dirty="0" smtClean="0">
                <a:solidFill>
                  <a:srgbClr val="FF0000"/>
                </a:solidFill>
                <a:latin typeface="楷体" pitchFamily="49" charset="-122"/>
                <a:ea typeface="楷体_GB2312" pitchFamily="49" charset="-122"/>
              </a:rPr>
              <a:t>道德风险</a:t>
            </a:r>
            <a:r>
              <a:rPr lang="zh-CN" altLang="en-US" sz="2800" kern="1200" dirty="0" smtClean="0">
                <a:solidFill>
                  <a:srgbClr val="000000"/>
                </a:solidFill>
                <a:latin typeface="楷体" pitchFamily="49" charset="-122"/>
                <a:ea typeface="楷体_GB2312" pitchFamily="49" charset="-122"/>
              </a:rPr>
              <a:t>问题）</a:t>
            </a:r>
            <a:endParaRPr lang="en-US" altLang="zh-CN" sz="2800" kern="1200" dirty="0" smtClean="0">
              <a:solidFill>
                <a:srgbClr val="000000"/>
              </a:solidFill>
              <a:latin typeface="楷体" pitchFamily="49" charset="-122"/>
              <a:ea typeface="楷体_GB2312" pitchFamily="49" charset="-122"/>
            </a:endParaRPr>
          </a:p>
          <a:p>
            <a:pPr marL="355600" lvl="0" indent="0">
              <a:lnSpc>
                <a:spcPts val="4200"/>
              </a:lnSpc>
              <a:spcBef>
                <a:spcPct val="0"/>
              </a:spcBef>
              <a:buNone/>
              <a:defRPr/>
            </a:pPr>
            <a:endParaRPr lang="en-US" altLang="zh-CN" sz="2800" kern="1200" dirty="0" smtClean="0">
              <a:solidFill>
                <a:srgbClr val="000000"/>
              </a:solidFill>
              <a:latin typeface="Times New Roman" pitchFamily="18" charset="0"/>
              <a:ea typeface="楷体_GB2312"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08720"/>
            <a:ext cx="9144000" cy="4525963"/>
          </a:xfrm>
        </p:spPr>
        <p:txBody>
          <a:bodyPr/>
          <a:lstStyle/>
          <a:p>
            <a:pPr>
              <a:buClr>
                <a:srgbClr val="FF0000"/>
              </a:buClr>
              <a:buFont typeface="Wingdings" pitchFamily="2" charset="2"/>
              <a:buChar char="Ø"/>
            </a:pPr>
            <a:r>
              <a:rPr lang="zh-CN" altLang="en-US" sz="2800" kern="1200" dirty="0" smtClean="0">
                <a:latin typeface="楷体_GB2312" pitchFamily="49" charset="-122"/>
                <a:ea typeface="楷体_GB2312" pitchFamily="49" charset="-122"/>
              </a:rPr>
              <a:t>信用转换：将信用级别较低的贷款转换为信用级别较高的存款（面临信用风险）</a:t>
            </a:r>
            <a:endParaRPr lang="en-US" altLang="zh-CN" sz="2800" kern="12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kern="1200" dirty="0" smtClean="0">
                <a:latin typeface="楷体_GB2312" pitchFamily="49" charset="-122"/>
                <a:ea typeface="楷体_GB2312" pitchFamily="49" charset="-122"/>
              </a:rPr>
              <a:t>期限转换：将期限较长的贷款转换为期限较短的存款（面临期限风险）</a:t>
            </a:r>
            <a:endParaRPr lang="en-US" altLang="zh-CN" sz="2800" kern="12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kern="1200" dirty="0" smtClean="0">
                <a:latin typeface="楷体_GB2312" pitchFamily="49" charset="-122"/>
                <a:ea typeface="楷体_GB2312" pitchFamily="49" charset="-122"/>
              </a:rPr>
              <a:t>流动性转换：将流动性较低的贷款转换为流动性较高的存款（面临流动性风险）</a:t>
            </a:r>
            <a:endParaRPr lang="en-US" altLang="zh-CN" sz="2800" kern="1200" dirty="0" smtClean="0">
              <a:solidFill>
                <a:srgbClr val="FF0000"/>
              </a:solidFill>
              <a:latin typeface="楷体_GB2312" pitchFamily="49" charset="-122"/>
              <a:ea typeface="楷体_GB2312" pitchFamily="49" charset="-122"/>
            </a:endParaRPr>
          </a:p>
          <a:p>
            <a:endParaRPr lang="zh-CN" altLang="en-US" dirty="0"/>
          </a:p>
        </p:txBody>
      </p:sp>
      <p:sp>
        <p:nvSpPr>
          <p:cNvPr id="4" name="TextBox 3"/>
          <p:cNvSpPr txBox="1"/>
          <p:nvPr/>
        </p:nvSpPr>
        <p:spPr>
          <a:xfrm>
            <a:off x="2051720" y="404664"/>
            <a:ext cx="5211683" cy="523220"/>
          </a:xfrm>
          <a:prstGeom prst="rect">
            <a:avLst/>
          </a:prstGeom>
          <a:noFill/>
        </p:spPr>
        <p:txBody>
          <a:bodyPr wrap="none" rtlCol="0">
            <a:spAutoFit/>
          </a:bodyPr>
          <a:lstStyle/>
          <a:p>
            <a:r>
              <a:rPr lang="zh-CN" altLang="en-US" sz="2800" b="1" dirty="0" smtClean="0">
                <a:solidFill>
                  <a:srgbClr val="C00000"/>
                </a:solidFill>
                <a:latin typeface="楷体_GB2312" pitchFamily="49" charset="-122"/>
                <a:ea typeface="楷体_GB2312" pitchFamily="49" charset="-122"/>
              </a:rPr>
              <a:t>存款类金融机构的三大转换职能</a:t>
            </a:r>
            <a:endParaRPr lang="zh-CN" altLang="en-US" sz="2800" b="1" dirty="0">
              <a:solidFill>
                <a:srgbClr val="C00000"/>
              </a:solidFill>
              <a:latin typeface="楷体_GB2312" pitchFamily="49" charset="-122"/>
              <a:ea typeface="楷体_GB2312" pitchFamily="49" charset="-122"/>
            </a:endParaRPr>
          </a:p>
        </p:txBody>
      </p:sp>
      <p:sp>
        <p:nvSpPr>
          <p:cNvPr id="5" name="矩形 4"/>
          <p:cNvSpPr/>
          <p:nvPr/>
        </p:nvSpPr>
        <p:spPr bwMode="auto">
          <a:xfrm>
            <a:off x="3491880" y="4149080"/>
            <a:ext cx="1944216" cy="2520280"/>
          </a:xfrm>
          <a:prstGeom prst="rect">
            <a:avLst/>
          </a:prstGeom>
          <a:solidFill>
            <a:schemeClr val="bg2">
              <a:lumMod val="40000"/>
              <a:lumOff val="6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rPr>
              <a:t>存款类</a:t>
            </a:r>
            <a:endParaRPr kumimoji="0" lang="en-US" altLang="zh-CN" sz="28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楷体_GB2312" pitchFamily="49" charset="-122"/>
                <a:ea typeface="楷体_GB2312" pitchFamily="49" charset="-122"/>
              </a:rPr>
              <a:t>金融机构</a:t>
            </a:r>
          </a:p>
        </p:txBody>
      </p:sp>
      <p:cxnSp>
        <p:nvCxnSpPr>
          <p:cNvPr id="7" name="直接箭头连接符 6"/>
          <p:cNvCxnSpPr/>
          <p:nvPr/>
        </p:nvCxnSpPr>
        <p:spPr bwMode="auto">
          <a:xfrm flipH="1">
            <a:off x="2051720" y="5517232"/>
            <a:ext cx="1512168" cy="0"/>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bwMode="auto">
          <a:xfrm flipH="1">
            <a:off x="5436096" y="5517232"/>
            <a:ext cx="1296144" cy="0"/>
          </a:xfrm>
          <a:prstGeom prst="straightConnector1">
            <a:avLst/>
          </a:prstGeom>
          <a:ln>
            <a:headEnd type="none" w="med" len="med"/>
            <a:tailEnd type="arrow"/>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555776" y="5085184"/>
            <a:ext cx="615553" cy="800860"/>
          </a:xfrm>
          <a:prstGeom prst="rect">
            <a:avLst/>
          </a:prstGeom>
          <a:noFill/>
        </p:spPr>
        <p:txBody>
          <a:bodyPr vert="eaVert" wrap="none" rtlCol="0">
            <a:spAutoFit/>
          </a:bodyPr>
          <a:lstStyle/>
          <a:p>
            <a:r>
              <a:rPr lang="zh-CN" altLang="en-US" sz="2800" b="1" dirty="0" smtClean="0">
                <a:latin typeface="楷体_GB2312" pitchFamily="49" charset="-122"/>
                <a:ea typeface="楷体_GB2312" pitchFamily="49" charset="-122"/>
              </a:rPr>
              <a:t>存款</a:t>
            </a:r>
            <a:endParaRPr lang="zh-CN" altLang="en-US" sz="2800" b="1" dirty="0">
              <a:latin typeface="楷体_GB2312" pitchFamily="49" charset="-122"/>
              <a:ea typeface="楷体_GB2312" pitchFamily="49" charset="-122"/>
            </a:endParaRPr>
          </a:p>
        </p:txBody>
      </p:sp>
      <p:sp>
        <p:nvSpPr>
          <p:cNvPr id="13" name="TextBox 12"/>
          <p:cNvSpPr txBox="1"/>
          <p:nvPr/>
        </p:nvSpPr>
        <p:spPr>
          <a:xfrm>
            <a:off x="5724128" y="5157192"/>
            <a:ext cx="615553" cy="800860"/>
          </a:xfrm>
          <a:prstGeom prst="rect">
            <a:avLst/>
          </a:prstGeom>
          <a:noFill/>
        </p:spPr>
        <p:txBody>
          <a:bodyPr vert="eaVert" wrap="none" rtlCol="0">
            <a:spAutoFit/>
          </a:bodyPr>
          <a:lstStyle/>
          <a:p>
            <a:r>
              <a:rPr lang="zh-CN" altLang="en-US" sz="2800" b="1" dirty="0" smtClean="0">
                <a:latin typeface="楷体_GB2312" pitchFamily="49" charset="-122"/>
                <a:ea typeface="楷体_GB2312" pitchFamily="49" charset="-122"/>
              </a:rPr>
              <a:t>贷款</a:t>
            </a:r>
            <a:endParaRPr lang="zh-CN" altLang="en-US" sz="2800" b="1" dirty="0">
              <a:latin typeface="楷体_GB2312" pitchFamily="49" charset="-122"/>
              <a:ea typeface="楷体_GB2312" pitchFamily="49" charset="-122"/>
            </a:endParaRPr>
          </a:p>
        </p:txBody>
      </p:sp>
      <p:sp>
        <p:nvSpPr>
          <p:cNvPr id="14" name="TextBox 13"/>
          <p:cNvSpPr txBox="1"/>
          <p:nvPr/>
        </p:nvSpPr>
        <p:spPr>
          <a:xfrm>
            <a:off x="6497122" y="4725144"/>
            <a:ext cx="2646878" cy="1569660"/>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企业部门：</a:t>
            </a:r>
            <a:endParaRPr lang="en-US" altLang="zh-CN" sz="2400" dirty="0" smtClean="0">
              <a:latin typeface="楷体_GB2312" pitchFamily="49" charset="-122"/>
              <a:ea typeface="楷体_GB2312" pitchFamily="49" charset="-122"/>
            </a:endParaRPr>
          </a:p>
          <a:p>
            <a:r>
              <a:rPr lang="zh-CN" altLang="en-US" sz="2400" b="1" dirty="0" smtClean="0">
                <a:solidFill>
                  <a:srgbClr val="FF0000"/>
                </a:solidFill>
                <a:latin typeface="楷体_GB2312" pitchFamily="49" charset="-122"/>
                <a:ea typeface="楷体_GB2312" pitchFamily="49" charset="-122"/>
              </a:rPr>
              <a:t>风险厌恶程度低</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投资的期限长、面</a:t>
            </a:r>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临不确信性较大</a:t>
            </a:r>
            <a:endParaRPr lang="zh-CN" altLang="en-US" sz="2400" dirty="0">
              <a:latin typeface="楷体_GB2312" pitchFamily="49" charset="-122"/>
              <a:ea typeface="楷体_GB2312" pitchFamily="49" charset="-122"/>
            </a:endParaRPr>
          </a:p>
        </p:txBody>
      </p:sp>
      <p:sp>
        <p:nvSpPr>
          <p:cNvPr id="15" name="TextBox 14"/>
          <p:cNvSpPr txBox="1"/>
          <p:nvPr/>
        </p:nvSpPr>
        <p:spPr>
          <a:xfrm>
            <a:off x="-1" y="4293096"/>
            <a:ext cx="2339753" cy="2308324"/>
          </a:xfrm>
          <a:prstGeom prst="rect">
            <a:avLst/>
          </a:prstGeom>
          <a:noFill/>
        </p:spPr>
        <p:txBody>
          <a:bodyPr wrap="square" rtlCol="0">
            <a:spAutoFit/>
          </a:bodyPr>
          <a:lstStyle/>
          <a:p>
            <a:r>
              <a:rPr lang="zh-CN" altLang="en-US" sz="2400" dirty="0" smtClean="0">
                <a:latin typeface="楷体_GB2312" pitchFamily="49" charset="-122"/>
                <a:ea typeface="楷体_GB2312" pitchFamily="49" charset="-122"/>
              </a:rPr>
              <a:t>居民部门：</a:t>
            </a:r>
            <a:endParaRPr lang="en-US" altLang="zh-CN" sz="2400" dirty="0" smtClean="0">
              <a:latin typeface="楷体_GB2312" pitchFamily="49" charset="-122"/>
              <a:ea typeface="楷体_GB2312" pitchFamily="49" charset="-122"/>
            </a:endParaRPr>
          </a:p>
          <a:p>
            <a:r>
              <a:rPr lang="zh-CN" altLang="en-US" sz="2400" b="1" dirty="0" smtClean="0">
                <a:solidFill>
                  <a:srgbClr val="FF0000"/>
                </a:solidFill>
                <a:latin typeface="楷体_GB2312" pitchFamily="49" charset="-122"/>
                <a:ea typeface="楷体_GB2312" pitchFamily="49" charset="-122"/>
              </a:rPr>
              <a:t>风险厌恶程度高</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对低信用风险、低期限风险、低流动性风险资产</a:t>
            </a:r>
            <a:endParaRPr lang="en-US" altLang="zh-CN" sz="2400" dirty="0" smtClean="0">
              <a:latin typeface="楷体_GB2312" pitchFamily="49" charset="-122"/>
              <a:ea typeface="楷体_GB2312" pitchFamily="49" charset="-122"/>
            </a:endParaRPr>
          </a:p>
          <a:p>
            <a:r>
              <a:rPr lang="zh-CN" altLang="en-US" sz="2400" dirty="0" smtClean="0">
                <a:latin typeface="楷体_GB2312" pitchFamily="49" charset="-122"/>
                <a:ea typeface="楷体_GB2312" pitchFamily="49" charset="-122"/>
              </a:rPr>
              <a:t>有较强偏好</a:t>
            </a:r>
            <a:endParaRPr lang="en-US" altLang="zh-CN" sz="2400" dirty="0" smtClean="0">
              <a:latin typeface="楷体_GB2312" pitchFamily="49" charset="-122"/>
              <a:ea typeface="楷体_GB2312" pitchFamily="49" charset="-122"/>
            </a:endParaRPr>
          </a:p>
        </p:txBody>
      </p:sp>
      <p:sp>
        <p:nvSpPr>
          <p:cNvPr id="2" name="TextBox 1"/>
          <p:cNvSpPr txBox="1"/>
          <p:nvPr/>
        </p:nvSpPr>
        <p:spPr>
          <a:xfrm>
            <a:off x="3394780" y="4263479"/>
            <a:ext cx="2339102" cy="461665"/>
          </a:xfrm>
          <a:prstGeom prst="rect">
            <a:avLst/>
          </a:prstGeom>
          <a:noFill/>
        </p:spPr>
        <p:txBody>
          <a:bodyPr wrap="none" rtlCol="0">
            <a:spAutoFit/>
          </a:bodyPr>
          <a:lstStyle/>
          <a:p>
            <a:r>
              <a:rPr lang="zh-CN" altLang="en-US" sz="2400" b="1" dirty="0" smtClean="0">
                <a:latin typeface="楷体_GB2312" panose="02010609030101010101" pitchFamily="49" charset="-122"/>
                <a:ea typeface="楷体_GB2312" panose="02010609030101010101" pitchFamily="49" charset="-122"/>
              </a:rPr>
              <a:t>“空气净化器”</a:t>
            </a:r>
            <a:endParaRPr lang="zh-CN" altLang="en-US" sz="2400" b="1"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08720"/>
            <a:ext cx="9144000" cy="4525963"/>
          </a:xfrm>
        </p:spPr>
        <p:txBody>
          <a:bodyPr/>
          <a:lstStyle/>
          <a:p>
            <a:pPr>
              <a:buClr>
                <a:srgbClr val="FF0000"/>
              </a:buClr>
              <a:buFont typeface="Wingdings" pitchFamily="2" charset="2"/>
              <a:buChar char="Ø"/>
            </a:pPr>
            <a:r>
              <a:rPr lang="zh-CN" altLang="en-US" sz="2800" kern="1200" dirty="0" smtClean="0">
                <a:latin typeface="楷体_GB2312" pitchFamily="49" charset="-122"/>
                <a:ea typeface="楷体_GB2312" pitchFamily="49" charset="-122"/>
              </a:rPr>
              <a:t>当金融体系运行正常时，存款类金融机构的三大转换职能能顺利发挥。但是，这些职能顺利发挥时，存款类金融机构会不停地累积风险。</a:t>
            </a:r>
            <a:endParaRPr lang="en-US" altLang="zh-CN" sz="2800" kern="1200" dirty="0" smtClean="0">
              <a:latin typeface="楷体_GB2312" pitchFamily="49" charset="-122"/>
              <a:ea typeface="楷体_GB2312" pitchFamily="49" charset="-122"/>
            </a:endParaRPr>
          </a:p>
          <a:p>
            <a:pPr>
              <a:buClr>
                <a:srgbClr val="FF0000"/>
              </a:buClr>
              <a:buFont typeface="Wingdings" pitchFamily="2" charset="2"/>
              <a:buChar char="Ø"/>
            </a:pPr>
            <a:r>
              <a:rPr lang="zh-CN" altLang="en-US" sz="2800" kern="1200" dirty="0" smtClean="0">
                <a:latin typeface="楷体_GB2312" pitchFamily="49" charset="-122"/>
                <a:ea typeface="楷体_GB2312" pitchFamily="49" charset="-122"/>
              </a:rPr>
              <a:t>等到风险累积的时候，会以金融危机的形式爆发，从而将这些风险予以释放。因此，金融危机本质上起着一种功能再修复的作用。类似于空气净化器用了一段时间，滤芯就没用了，需要重换一样。</a:t>
            </a:r>
            <a:endParaRPr lang="zh-CN" altLang="en-US" dirty="0"/>
          </a:p>
        </p:txBody>
      </p:sp>
      <p:sp>
        <p:nvSpPr>
          <p:cNvPr id="4" name="TextBox 3"/>
          <p:cNvSpPr txBox="1"/>
          <p:nvPr/>
        </p:nvSpPr>
        <p:spPr>
          <a:xfrm>
            <a:off x="2051720" y="404664"/>
            <a:ext cx="5211683" cy="523220"/>
          </a:xfrm>
          <a:prstGeom prst="rect">
            <a:avLst/>
          </a:prstGeom>
          <a:noFill/>
        </p:spPr>
        <p:txBody>
          <a:bodyPr wrap="none" rtlCol="0">
            <a:spAutoFit/>
          </a:bodyPr>
          <a:lstStyle/>
          <a:p>
            <a:r>
              <a:rPr lang="zh-CN" altLang="en-US" sz="2800" b="1" dirty="0" smtClean="0">
                <a:solidFill>
                  <a:srgbClr val="C00000"/>
                </a:solidFill>
                <a:latin typeface="楷体_GB2312" pitchFamily="49" charset="-122"/>
                <a:ea typeface="楷体_GB2312" pitchFamily="49" charset="-122"/>
              </a:rPr>
              <a:t>存款类金融机构的三大转换职能</a:t>
            </a:r>
            <a:endParaRPr lang="zh-CN" altLang="en-US" sz="2800" b="1" dirty="0">
              <a:solidFill>
                <a:srgbClr val="C000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8229600"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1</a:t>
            </a:r>
            <a:r>
              <a:rPr lang="zh-CN" altLang="en-US" sz="5400" b="1" dirty="0" smtClean="0">
                <a:solidFill>
                  <a:schemeClr val="tx1"/>
                </a:solidFill>
                <a:latin typeface="华文新魏" pitchFamily="2" charset="-122"/>
                <a:ea typeface="华文新魏" pitchFamily="2" charset="-122"/>
              </a:rPr>
              <a:t>节 </a:t>
            </a:r>
            <a:endParaRPr lang="en-US" altLang="zh-CN" sz="5400" b="1" dirty="0" smtClean="0">
              <a:solidFill>
                <a:schemeClr val="tx1"/>
              </a:solidFill>
              <a:latin typeface="华文新魏" pitchFamily="2" charset="-122"/>
              <a:ea typeface="华文新魏" pitchFamily="2" charset="-122"/>
            </a:endParaRPr>
          </a:p>
          <a:p>
            <a:r>
              <a:rPr lang="zh-CN" altLang="en-US" sz="5400" b="1" dirty="0" smtClean="0">
                <a:solidFill>
                  <a:schemeClr val="tx1"/>
                </a:solidFill>
                <a:latin typeface="华文新魏" pitchFamily="2" charset="-122"/>
                <a:ea typeface="华文新魏" pitchFamily="2" charset="-122"/>
              </a:rPr>
              <a:t>       金融机构</a:t>
            </a:r>
            <a:r>
              <a:rPr lang="zh-CN" altLang="en-US" sz="5400" dirty="0" smtClean="0">
                <a:solidFill>
                  <a:schemeClr val="tx1"/>
                </a:solidFill>
                <a:latin typeface="华文新魏" pitchFamily="2" charset="-122"/>
                <a:ea typeface="华文新魏" pitchFamily="2" charset="-122"/>
              </a:rPr>
              <a:t>概述</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0" y="642938"/>
            <a:ext cx="9144000" cy="830997"/>
          </a:xfrm>
          <a:prstGeom prst="rect">
            <a:avLst/>
          </a:prstGeom>
          <a:noFill/>
          <a:ln w="9525">
            <a:noFill/>
            <a:miter lim="800000"/>
            <a:headEnd/>
            <a:tailEnd/>
          </a:ln>
        </p:spPr>
        <p:txBody>
          <a:bodyPr>
            <a:spAutoFit/>
          </a:bodyPr>
          <a:lstStyle/>
          <a:p>
            <a:pPr algn="ctr"/>
            <a:r>
              <a:rPr lang="en-US" altLang="zh-CN" sz="2800" b="1" dirty="0">
                <a:solidFill>
                  <a:srgbClr val="C00000"/>
                </a:solidFill>
                <a:latin typeface="楷体_GB2312" pitchFamily="49" charset="-122"/>
                <a:ea typeface="楷体_GB2312" pitchFamily="49" charset="-122"/>
              </a:rPr>
              <a:t>2003-2012</a:t>
            </a:r>
            <a:r>
              <a:rPr lang="zh-CN" altLang="en-US" sz="2800" b="1" dirty="0">
                <a:solidFill>
                  <a:srgbClr val="C00000"/>
                </a:solidFill>
                <a:latin typeface="楷体_GB2312" pitchFamily="49" charset="-122"/>
                <a:ea typeface="楷体_GB2312" pitchFamily="49" charset="-122"/>
              </a:rPr>
              <a:t>年存款类金融机构存贷款情况</a:t>
            </a:r>
            <a:endParaRPr lang="en-US" altLang="zh-CN" sz="2800" b="1" dirty="0">
              <a:solidFill>
                <a:srgbClr val="C00000"/>
              </a:solidFill>
              <a:latin typeface="楷体_GB2312" pitchFamily="49" charset="-122"/>
              <a:ea typeface="楷体_GB2312" pitchFamily="49" charset="-122"/>
            </a:endParaRPr>
          </a:p>
          <a:p>
            <a:pPr algn="r"/>
            <a:r>
              <a:rPr lang="zh-CN" altLang="en-US" sz="2000" b="1" dirty="0">
                <a:solidFill>
                  <a:srgbClr val="C00000"/>
                </a:solidFill>
                <a:latin typeface="黑体" pitchFamily="2" charset="-122"/>
                <a:ea typeface="黑体" pitchFamily="2" charset="-122"/>
              </a:rPr>
              <a:t>单位：亿元</a:t>
            </a:r>
          </a:p>
        </p:txBody>
      </p:sp>
      <p:sp>
        <p:nvSpPr>
          <p:cNvPr id="5" name="TextBox 3"/>
          <p:cNvSpPr txBox="1">
            <a:spLocks noChangeArrowheads="1"/>
          </p:cNvSpPr>
          <p:nvPr/>
        </p:nvSpPr>
        <p:spPr bwMode="auto">
          <a:xfrm>
            <a:off x="1042988" y="5732463"/>
            <a:ext cx="4143375" cy="400050"/>
          </a:xfrm>
          <a:prstGeom prst="rect">
            <a:avLst/>
          </a:prstGeom>
          <a:noFill/>
          <a:ln w="9525">
            <a:noFill/>
            <a:miter lim="800000"/>
            <a:headEnd/>
            <a:tailEnd/>
          </a:ln>
        </p:spPr>
        <p:txBody>
          <a:bodyPr>
            <a:spAutoFit/>
          </a:bodyPr>
          <a:lstStyle/>
          <a:p>
            <a:r>
              <a:rPr lang="zh-CN" altLang="en-US" sz="2000" b="1" dirty="0">
                <a:latin typeface="黑体" pitchFamily="2" charset="-122"/>
                <a:ea typeface="黑体" pitchFamily="2" charset="-122"/>
              </a:rPr>
              <a:t>数据来源：银监会历年年报</a:t>
            </a:r>
          </a:p>
        </p:txBody>
      </p:sp>
      <p:graphicFrame>
        <p:nvGraphicFramePr>
          <p:cNvPr id="6" name="对象 2"/>
          <p:cNvGraphicFramePr>
            <a:graphicFrameLocks noChangeAspect="1"/>
          </p:cNvGraphicFramePr>
          <p:nvPr/>
        </p:nvGraphicFramePr>
        <p:xfrm>
          <a:off x="1036638" y="1557338"/>
          <a:ext cx="7070725" cy="4268787"/>
        </p:xfrm>
        <a:graphic>
          <a:graphicData uri="http://schemas.openxmlformats.org/presentationml/2006/ole">
            <p:oleObj spid="_x0000_s452640" name="工作表" r:id="rId3" imgW="6153030" imgH="3714750" progId="Excel.Sheet.12">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425450"/>
            <a:ext cx="9144000" cy="842963"/>
          </a:xfrm>
          <a:prstGeom prst="rect">
            <a:avLst/>
          </a:prstGeom>
        </p:spPr>
        <p:txBody>
          <a:bodyPr/>
          <a:lstStyle/>
          <a:p>
            <a:pPr algn="ctr">
              <a:defRPr/>
            </a:pPr>
            <a:r>
              <a:rPr lang="en-US" altLang="zh-CN" sz="2800" b="1" kern="0" dirty="0">
                <a:solidFill>
                  <a:srgbClr val="C00000"/>
                </a:solidFill>
                <a:latin typeface="Times New Roman" pitchFamily="18" charset="0"/>
                <a:ea typeface="楷体_GB2312" pitchFamily="49" charset="-122"/>
                <a:cs typeface="Times New Roman" pitchFamily="18" charset="0"/>
              </a:rPr>
              <a:t>2012</a:t>
            </a:r>
            <a:r>
              <a:rPr lang="zh-CN" altLang="en-US" sz="2800" b="1" kern="0" dirty="0">
                <a:solidFill>
                  <a:srgbClr val="C00000"/>
                </a:solidFill>
                <a:latin typeface="Times New Roman" pitchFamily="18" charset="0"/>
                <a:ea typeface="楷体_GB2312" pitchFamily="49" charset="-122"/>
                <a:cs typeface="Times New Roman" pitchFamily="18" charset="0"/>
              </a:rPr>
              <a:t>年我国存款类金融机构存款结构图</a:t>
            </a:r>
            <a:endParaRPr lang="en-US" altLang="zh-CN" sz="2800" b="1" kern="0" dirty="0">
              <a:solidFill>
                <a:srgbClr val="C00000"/>
              </a:solidFill>
              <a:latin typeface="Times New Roman" pitchFamily="18" charset="0"/>
              <a:ea typeface="楷体_GB2312" pitchFamily="49" charset="-122"/>
              <a:cs typeface="Times New Roman" pitchFamily="18" charset="0"/>
            </a:endParaRPr>
          </a:p>
          <a:p>
            <a:pPr algn="r">
              <a:defRPr/>
            </a:pPr>
            <a:r>
              <a:rPr lang="zh-CN" altLang="en-US" sz="2000" b="1" kern="0" dirty="0">
                <a:solidFill>
                  <a:srgbClr val="C00000"/>
                </a:solidFill>
                <a:latin typeface="黑体" pitchFamily="49" charset="-122"/>
                <a:ea typeface="黑体" pitchFamily="49" charset="-122"/>
                <a:cs typeface="+mj-cs"/>
              </a:rPr>
              <a:t>单位：亿元</a:t>
            </a:r>
          </a:p>
        </p:txBody>
      </p:sp>
      <p:sp>
        <p:nvSpPr>
          <p:cNvPr id="5" name="TextBox 5"/>
          <p:cNvSpPr txBox="1">
            <a:spLocks noChangeArrowheads="1"/>
          </p:cNvSpPr>
          <p:nvPr/>
        </p:nvSpPr>
        <p:spPr bwMode="auto">
          <a:xfrm>
            <a:off x="5000625" y="6093296"/>
            <a:ext cx="4143375" cy="400050"/>
          </a:xfrm>
          <a:prstGeom prst="rect">
            <a:avLst/>
          </a:prstGeom>
          <a:noFill/>
          <a:ln w="9525">
            <a:noFill/>
            <a:miter lim="800000"/>
            <a:headEnd/>
            <a:tailEnd/>
          </a:ln>
        </p:spPr>
        <p:txBody>
          <a:bodyPr>
            <a:spAutoFit/>
          </a:bodyPr>
          <a:lstStyle/>
          <a:p>
            <a:pPr algn="r"/>
            <a:r>
              <a:rPr lang="zh-CN" altLang="en-US" sz="2000" b="1" dirty="0">
                <a:latin typeface="黑体" pitchFamily="2" charset="-122"/>
                <a:ea typeface="黑体" pitchFamily="2" charset="-122"/>
              </a:rPr>
              <a:t>数据来源：中国人民银行网站</a:t>
            </a:r>
          </a:p>
        </p:txBody>
      </p:sp>
      <p:graphicFrame>
        <p:nvGraphicFramePr>
          <p:cNvPr id="6" name="对象 1"/>
          <p:cNvGraphicFramePr>
            <a:graphicFrameLocks noChangeAspect="1"/>
          </p:cNvGraphicFramePr>
          <p:nvPr/>
        </p:nvGraphicFramePr>
        <p:xfrm>
          <a:off x="755576" y="1268760"/>
          <a:ext cx="7645400" cy="4700587"/>
        </p:xfrm>
        <a:graphic>
          <a:graphicData uri="http://schemas.openxmlformats.org/presentationml/2006/ole">
            <p:oleObj spid="_x0000_s453664" name="工作表" r:id="rId3" imgW="6772410" imgH="4162515" progId="Excel.Sheet.12">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0" y="476250"/>
            <a:ext cx="9144000" cy="954107"/>
          </a:xfrm>
          <a:prstGeom prst="rect">
            <a:avLst/>
          </a:prstGeom>
          <a:noFill/>
          <a:ln w="9525">
            <a:noFill/>
            <a:miter lim="800000"/>
            <a:headEnd/>
            <a:tailEnd/>
          </a:ln>
        </p:spPr>
        <p:txBody>
          <a:bodyPr>
            <a:spAutoFit/>
          </a:bodyPr>
          <a:lstStyle/>
          <a:p>
            <a:pPr algn="ctr"/>
            <a:r>
              <a:rPr lang="en-US" altLang="zh-CN" sz="3600" b="1" dirty="0">
                <a:solidFill>
                  <a:srgbClr val="C00000"/>
                </a:solidFill>
                <a:latin typeface="Times New Roman" pitchFamily="18" charset="0"/>
                <a:ea typeface="楷体_GB2312" pitchFamily="49" charset="-122"/>
                <a:cs typeface="Times New Roman" pitchFamily="18" charset="0"/>
              </a:rPr>
              <a:t>2003-2012</a:t>
            </a:r>
            <a:r>
              <a:rPr lang="zh-CN" altLang="en-US" sz="3600" b="1" dirty="0">
                <a:solidFill>
                  <a:srgbClr val="C00000"/>
                </a:solidFill>
                <a:latin typeface="Times New Roman" pitchFamily="18" charset="0"/>
                <a:ea typeface="楷体_GB2312" pitchFamily="49" charset="-122"/>
                <a:cs typeface="Times New Roman" pitchFamily="18" charset="0"/>
              </a:rPr>
              <a:t>年存款类金融机构资产总额</a:t>
            </a:r>
            <a:endParaRPr lang="en-US" altLang="zh-CN" sz="2000" b="1" dirty="0">
              <a:solidFill>
                <a:srgbClr val="C00000"/>
              </a:solidFill>
              <a:latin typeface="Times New Roman" pitchFamily="18" charset="0"/>
              <a:ea typeface="楷体_GB2312" pitchFamily="49" charset="-122"/>
              <a:cs typeface="Times New Roman" pitchFamily="18" charset="0"/>
            </a:endParaRPr>
          </a:p>
          <a:p>
            <a:pPr algn="r"/>
            <a:r>
              <a:rPr lang="zh-CN" altLang="en-US" sz="2000" b="1" dirty="0">
                <a:solidFill>
                  <a:srgbClr val="C00000"/>
                </a:solidFill>
                <a:latin typeface="黑体" pitchFamily="2" charset="-122"/>
                <a:ea typeface="黑体" pitchFamily="2" charset="-122"/>
              </a:rPr>
              <a:t>单位：亿元</a:t>
            </a:r>
          </a:p>
        </p:txBody>
      </p:sp>
      <p:sp>
        <p:nvSpPr>
          <p:cNvPr id="5" name="TextBox 3"/>
          <p:cNvSpPr txBox="1">
            <a:spLocks noChangeArrowheads="1"/>
          </p:cNvSpPr>
          <p:nvPr/>
        </p:nvSpPr>
        <p:spPr bwMode="auto">
          <a:xfrm>
            <a:off x="4788024" y="5733256"/>
            <a:ext cx="4143375" cy="400050"/>
          </a:xfrm>
          <a:prstGeom prst="rect">
            <a:avLst/>
          </a:prstGeom>
          <a:noFill/>
          <a:ln w="9525">
            <a:noFill/>
            <a:miter lim="800000"/>
            <a:headEnd/>
            <a:tailEnd/>
          </a:ln>
        </p:spPr>
        <p:txBody>
          <a:bodyPr>
            <a:spAutoFit/>
          </a:bodyPr>
          <a:lstStyle/>
          <a:p>
            <a:pPr algn="r"/>
            <a:r>
              <a:rPr lang="zh-CN" altLang="en-US" sz="2000" b="1" dirty="0">
                <a:latin typeface="黑体" pitchFamily="2" charset="-122"/>
                <a:ea typeface="黑体" pitchFamily="2" charset="-122"/>
              </a:rPr>
              <a:t>数据来源：银监会历年年报</a:t>
            </a:r>
          </a:p>
        </p:txBody>
      </p:sp>
      <p:graphicFrame>
        <p:nvGraphicFramePr>
          <p:cNvPr id="7" name="对象 3"/>
          <p:cNvGraphicFramePr>
            <a:graphicFrameLocks noChangeAspect="1"/>
          </p:cNvGraphicFramePr>
          <p:nvPr/>
        </p:nvGraphicFramePr>
        <p:xfrm>
          <a:off x="681038" y="1430338"/>
          <a:ext cx="7923212" cy="4338637"/>
        </p:xfrm>
        <a:graphic>
          <a:graphicData uri="http://schemas.openxmlformats.org/presentationml/2006/ole">
            <p:oleObj spid="_x0000_s454688" name="工作表" r:id="rId3" imgW="6715170" imgH="3676740" progId="Excel.Sheet.12">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85860"/>
            <a:ext cx="8892480" cy="4525963"/>
          </a:xfrm>
        </p:spPr>
        <p:txBody>
          <a:bodyPr/>
          <a:lstStyle/>
          <a:p>
            <a:pPr>
              <a:spcBef>
                <a:spcPct val="0"/>
              </a:spcBef>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华文新魏" pitchFamily="2" charset="-122"/>
                <a:ea typeface="华文新魏" pitchFamily="2" charset="-122"/>
              </a:rPr>
              <a:t>商业银行</a:t>
            </a:r>
            <a:r>
              <a:rPr lang="zh-CN" altLang="en-US" dirty="0" smtClean="0">
                <a:latin typeface="楷体" pitchFamily="49" charset="-122"/>
                <a:ea typeface="楷体_GB2312" pitchFamily="49" charset="-122"/>
              </a:rPr>
              <a:t>：存款类金融机构中最具代表性和占比最大的机构</a:t>
            </a:r>
            <a:r>
              <a:rPr lang="zh-CN" altLang="en-US" dirty="0" smtClean="0">
                <a:solidFill>
                  <a:srgbClr val="000000"/>
                </a:solidFill>
                <a:latin typeface="楷体" pitchFamily="49" charset="-122"/>
                <a:ea typeface="楷体_GB2312" pitchFamily="49" charset="-122"/>
              </a:rPr>
              <a:t>。</a:t>
            </a:r>
            <a:endParaRPr lang="en-US" altLang="zh-CN" dirty="0" smtClean="0">
              <a:latin typeface="楷体" pitchFamily="49" charset="-122"/>
              <a:ea typeface="楷体" pitchFamily="49" charset="-122"/>
            </a:endParaRPr>
          </a:p>
          <a:p>
            <a:pPr>
              <a:spcBef>
                <a:spcPct val="0"/>
              </a:spcBef>
              <a:buNone/>
            </a:pPr>
            <a:r>
              <a:rPr lang="en-US" altLang="zh-CN" sz="2800" dirty="0" smtClean="0">
                <a:solidFill>
                  <a:srgbClr val="FF0000"/>
                </a:solidFill>
                <a:latin typeface="楷体_GB2312" pitchFamily="49" charset="-122"/>
                <a:ea typeface="楷体_GB2312" pitchFamily="49" charset="-122"/>
              </a:rPr>
              <a:t>   ▲</a:t>
            </a:r>
            <a:r>
              <a:rPr lang="zh-CN" altLang="en-US" sz="2800" dirty="0" smtClean="0">
                <a:latin typeface="楷体" pitchFamily="49" charset="-122"/>
                <a:ea typeface="楷体_GB2312" pitchFamily="49" charset="-122"/>
              </a:rPr>
              <a:t>传统意义上的商业银行专指以存款为主要负债、以贷款为主要资产、以支付结算为主要中间业务，并直接参与存款货币创造的金融机构。</a:t>
            </a:r>
            <a:endParaRPr lang="en-US" altLang="zh-CN" sz="2800" dirty="0" smtClean="0">
              <a:latin typeface="楷体" pitchFamily="49" charset="-122"/>
              <a:ea typeface="楷体_GB2312" pitchFamily="49" charset="-122"/>
            </a:endParaRPr>
          </a:p>
          <a:p>
            <a:pPr>
              <a:spcBef>
                <a:spcPct val="0"/>
              </a:spcBef>
              <a:buNone/>
            </a:pPr>
            <a:r>
              <a:rPr lang="en-US" altLang="zh-CN" sz="2800" dirty="0" smtClean="0">
                <a:latin typeface="楷体" pitchFamily="49" charset="-122"/>
                <a:ea typeface="楷体" pitchFamily="49" charset="-122"/>
              </a:rPr>
              <a:t>   </a:t>
            </a:r>
            <a:r>
              <a:rPr lang="en-US" altLang="zh-CN" sz="2800" dirty="0" smtClean="0">
                <a:solidFill>
                  <a:srgbClr val="FF0000"/>
                </a:solidFill>
                <a:latin typeface="楷体_GB2312" pitchFamily="49" charset="-122"/>
                <a:ea typeface="楷体_GB2312" pitchFamily="49" charset="-122"/>
              </a:rPr>
              <a:t>▲</a:t>
            </a:r>
            <a:r>
              <a:rPr lang="zh-CN" altLang="en-US" sz="2800" dirty="0" smtClean="0">
                <a:latin typeface="楷体" pitchFamily="49" charset="-122"/>
                <a:ea typeface="楷体_GB2312" pitchFamily="49" charset="-122"/>
              </a:rPr>
              <a:t>现代商业银行已成为全面经营货币信用商品和提供金融服务的特殊企业。</a:t>
            </a:r>
            <a:endParaRPr lang="en-US" altLang="zh-CN" sz="2800" dirty="0" smtClean="0">
              <a:latin typeface="楷体" pitchFamily="49" charset="-122"/>
              <a:ea typeface="楷体" pitchFamily="49" charset="-122"/>
            </a:endParaRPr>
          </a:p>
          <a:p>
            <a:endParaRPr lang="zh-CN" altLang="en-US" dirty="0"/>
          </a:p>
        </p:txBody>
      </p:sp>
      <p:sp>
        <p:nvSpPr>
          <p:cNvPr id="4" name="标题 1"/>
          <p:cNvSpPr>
            <a:spLocks noGrp="1"/>
          </p:cNvSpPr>
          <p:nvPr>
            <p:ph type="title"/>
          </p:nvPr>
        </p:nvSpPr>
        <p:spPr/>
        <p:txBody>
          <a:bodyPr/>
          <a:lstStyle/>
          <a:p>
            <a:r>
              <a:rPr lang="zh-CN" altLang="en-US" sz="3200" dirty="0" smtClean="0">
                <a:latin typeface="楷体_GB2312" pitchFamily="49" charset="-122"/>
                <a:ea typeface="楷体_GB2312" pitchFamily="49" charset="-122"/>
              </a:rPr>
              <a:t>二、商业银行</a:t>
            </a:r>
            <a:endParaRPr lang="zh-CN" altLang="en-US" sz="32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0"/>
            <a:ext cx="8229600" cy="927100"/>
          </a:xfrm>
        </p:spPr>
        <p:txBody>
          <a:bodyPr/>
          <a:lstStyle/>
          <a:p>
            <a:pPr algn="ctr"/>
            <a:r>
              <a:rPr lang="zh-CN" altLang="en-US" sz="2800" dirty="0" smtClean="0">
                <a:latin typeface="楷体_GB2312" pitchFamily="49" charset="-122"/>
                <a:ea typeface="楷体_GB2312" pitchFamily="49" charset="-122"/>
              </a:rPr>
              <a:t>商业银行的组织形式</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42844" y="785794"/>
            <a:ext cx="8858312" cy="4525963"/>
          </a:xfrm>
        </p:spPr>
        <p:txBody>
          <a:bodyPr/>
          <a:lstStyle/>
          <a:p>
            <a:pPr marL="0" lvl="0" indent="0">
              <a:spcBef>
                <a:spcPct val="0"/>
              </a:spcBef>
              <a:buNone/>
            </a:pPr>
            <a:r>
              <a:rPr lang="en-US" altLang="zh-CN" dirty="0" smtClean="0">
                <a:solidFill>
                  <a:srgbClr val="FF0000"/>
                </a:solidFill>
                <a:latin typeface="Times New Roman" pitchFamily="18" charset="0"/>
                <a:ea typeface="楷体_GB2312" pitchFamily="49" charset="-122"/>
                <a:cs typeface="Times New Roman" pitchFamily="18" charset="0"/>
              </a:rPr>
              <a:t>★</a:t>
            </a:r>
            <a:r>
              <a:rPr lang="zh-CN" altLang="en-US" dirty="0" smtClean="0">
                <a:solidFill>
                  <a:srgbClr val="000000"/>
                </a:solidFill>
                <a:latin typeface="Times New Roman" pitchFamily="18" charset="0"/>
                <a:ea typeface="华文新魏" pitchFamily="2" charset="-122"/>
                <a:cs typeface="Times New Roman" pitchFamily="18" charset="0"/>
              </a:rPr>
              <a:t>总分行制</a:t>
            </a:r>
            <a:r>
              <a:rPr lang="zh-CN" altLang="en-US" sz="2800" dirty="0" smtClean="0">
                <a:solidFill>
                  <a:srgbClr val="000000"/>
                </a:solidFill>
                <a:latin typeface="Times New Roman" pitchFamily="18" charset="0"/>
                <a:ea typeface="楷体_GB2312" pitchFamily="49" charset="-122"/>
                <a:cs typeface="Times New Roman" pitchFamily="18" charset="0"/>
              </a:rPr>
              <a:t>：商业银行的一种组织形式，是指银行在大城市设立总行，在各地普遍设立分支行并形成庞大银行网络的制度。</a:t>
            </a:r>
            <a:endParaRPr lang="en-US" altLang="zh-CN" sz="2800" dirty="0" smtClean="0">
              <a:solidFill>
                <a:srgbClr val="000000"/>
              </a:solidFill>
              <a:latin typeface="Times New Roman" pitchFamily="18" charset="0"/>
              <a:ea typeface="楷体_GB2312" pitchFamily="49" charset="-122"/>
              <a:cs typeface="Times New Roman" pitchFamily="18" charset="0"/>
            </a:endParaRPr>
          </a:p>
          <a:p>
            <a:pPr marL="0" lvl="0" indent="0">
              <a:spcBef>
                <a:spcPct val="0"/>
              </a:spcBef>
              <a:buNone/>
            </a:pPr>
            <a:r>
              <a:rPr lang="en-US" altLang="zh-CN" sz="2800" dirty="0" smtClean="0">
                <a:solidFill>
                  <a:srgbClr val="FF3300"/>
                </a:solidFill>
                <a:latin typeface="Times New Roman" pitchFamily="18" charset="0"/>
                <a:ea typeface="楷体_GB2312" pitchFamily="49" charset="-122"/>
                <a:cs typeface="Times New Roman" pitchFamily="18" charset="0"/>
              </a:rPr>
              <a:t>     </a:t>
            </a:r>
            <a:r>
              <a:rPr lang="en-US" altLang="zh-CN" sz="2800" dirty="0" smtClean="0">
                <a:solidFill>
                  <a:srgbClr val="FF0000"/>
                </a:solidFill>
                <a:latin typeface="Times New Roman" pitchFamily="18" charset="0"/>
                <a:ea typeface="楷体_GB2312" pitchFamily="49" charset="-122"/>
                <a:cs typeface="Times New Roman" pitchFamily="18" charset="0"/>
              </a:rPr>
              <a:t>▲</a:t>
            </a:r>
            <a:r>
              <a:rPr lang="zh-CN" altLang="en-US" sz="2600" dirty="0" smtClean="0">
                <a:solidFill>
                  <a:srgbClr val="000000"/>
                </a:solidFill>
                <a:latin typeface="Times New Roman" pitchFamily="18" charset="0"/>
                <a:ea typeface="楷体_GB2312" pitchFamily="49" charset="-122"/>
                <a:cs typeface="Times New Roman" pitchFamily="18" charset="0"/>
              </a:rPr>
              <a:t>目前，世界各国的商业银行普遍采用这种制度</a:t>
            </a:r>
            <a:r>
              <a:rPr lang="zh-CN" altLang="en-US" sz="2400" dirty="0" smtClean="0">
                <a:solidFill>
                  <a:srgbClr val="000000"/>
                </a:solidFill>
                <a:latin typeface="Times New Roman" pitchFamily="18" charset="0"/>
                <a:ea typeface="楷体_GB2312" pitchFamily="49" charset="-122"/>
                <a:cs typeface="Times New Roman" pitchFamily="18" charset="0"/>
              </a:rPr>
              <a:t>。</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marL="0" indent="0">
              <a:spcBef>
                <a:spcPct val="0"/>
              </a:spcBef>
              <a:buNone/>
            </a:pPr>
            <a:r>
              <a:rPr lang="en-US" altLang="zh-CN" sz="2800" dirty="0" smtClean="0">
                <a:solidFill>
                  <a:srgbClr val="FF0000"/>
                </a:solidFill>
                <a:latin typeface="Times New Roman" pitchFamily="18" charset="0"/>
                <a:ea typeface="楷体_GB2312" pitchFamily="49" charset="-122"/>
                <a:cs typeface="Times New Roman" pitchFamily="18" charset="0"/>
              </a:rPr>
              <a:t>★</a:t>
            </a:r>
            <a:r>
              <a:rPr lang="zh-CN" altLang="en-US" sz="2800" dirty="0" smtClean="0">
                <a:solidFill>
                  <a:srgbClr val="000000"/>
                </a:solidFill>
                <a:latin typeface="Times New Roman" pitchFamily="18" charset="0"/>
                <a:ea typeface="华文新魏" pitchFamily="2" charset="-122"/>
                <a:cs typeface="Times New Roman" pitchFamily="18" charset="0"/>
              </a:rPr>
              <a:t>单一制</a:t>
            </a:r>
            <a:r>
              <a:rPr lang="zh-CN" altLang="en-US" sz="2800" dirty="0" smtClean="0">
                <a:solidFill>
                  <a:srgbClr val="000000"/>
                </a:solidFill>
                <a:latin typeface="Times New Roman" pitchFamily="18" charset="0"/>
                <a:ea typeface="楷体_GB2312" pitchFamily="49" charset="-122"/>
                <a:cs typeface="Times New Roman" pitchFamily="18" charset="0"/>
              </a:rPr>
              <a:t>：单元制，银行业最古老的一种组织机构，通过一个营业部门提供其全部服务，而不设任何分支机构的银行制度。这种银行在美国非常流行，例如，</a:t>
            </a:r>
            <a:r>
              <a:rPr lang="en-US" altLang="zh-CN" sz="2800" dirty="0" smtClean="0">
                <a:solidFill>
                  <a:srgbClr val="000000"/>
                </a:solidFill>
                <a:latin typeface="Times New Roman" pitchFamily="18" charset="0"/>
                <a:ea typeface="楷体_GB2312" pitchFamily="49" charset="-122"/>
                <a:cs typeface="Times New Roman" pitchFamily="18" charset="0"/>
              </a:rPr>
              <a:t>2009</a:t>
            </a:r>
            <a:r>
              <a:rPr lang="zh-CN" altLang="en-US" sz="2800" dirty="0" smtClean="0">
                <a:solidFill>
                  <a:srgbClr val="000000"/>
                </a:solidFill>
                <a:latin typeface="Times New Roman" pitchFamily="18" charset="0"/>
                <a:ea typeface="楷体_GB2312" pitchFamily="49" charset="-122"/>
                <a:cs typeface="Times New Roman" pitchFamily="18" charset="0"/>
              </a:rPr>
              <a:t>年全美</a:t>
            </a:r>
            <a:r>
              <a:rPr lang="en-US" altLang="zh-CN" sz="2800" dirty="0" smtClean="0">
                <a:solidFill>
                  <a:srgbClr val="000000"/>
                </a:solidFill>
                <a:latin typeface="Times New Roman" pitchFamily="18" charset="0"/>
                <a:ea typeface="楷体_GB2312" pitchFamily="49" charset="-122"/>
                <a:cs typeface="Times New Roman" pitchFamily="18" charset="0"/>
              </a:rPr>
              <a:t>1/4</a:t>
            </a:r>
            <a:r>
              <a:rPr lang="zh-CN" altLang="en-US" sz="2800" dirty="0" smtClean="0">
                <a:solidFill>
                  <a:srgbClr val="000000"/>
                </a:solidFill>
                <a:latin typeface="Times New Roman" pitchFamily="18" charset="0"/>
                <a:ea typeface="楷体_GB2312" pitchFamily="49" charset="-122"/>
                <a:cs typeface="Times New Roman" pitchFamily="18" charset="0"/>
              </a:rPr>
              <a:t>约</a:t>
            </a:r>
            <a:r>
              <a:rPr lang="en-US" altLang="zh-CN" sz="2800" dirty="0" smtClean="0">
                <a:solidFill>
                  <a:srgbClr val="000000"/>
                </a:solidFill>
                <a:latin typeface="Times New Roman" pitchFamily="18" charset="0"/>
                <a:ea typeface="楷体_GB2312" pitchFamily="49" charset="-122"/>
                <a:cs typeface="Times New Roman" pitchFamily="18" charset="0"/>
              </a:rPr>
              <a:t>1600</a:t>
            </a:r>
            <a:r>
              <a:rPr lang="zh-CN" altLang="en-US" sz="2800" dirty="0" smtClean="0">
                <a:solidFill>
                  <a:srgbClr val="000000"/>
                </a:solidFill>
                <a:latin typeface="Times New Roman" pitchFamily="18" charset="0"/>
                <a:ea typeface="楷体_GB2312" pitchFamily="49" charset="-122"/>
                <a:cs typeface="Times New Roman" pitchFamily="18" charset="0"/>
              </a:rPr>
              <a:t>家商业银行为单一制银行。</a:t>
            </a:r>
            <a:endParaRPr lang="en-US" altLang="zh-CN" sz="2800" dirty="0" smtClean="0">
              <a:solidFill>
                <a:srgbClr val="000000"/>
              </a:solidFill>
              <a:latin typeface="Times New Roman" pitchFamily="18" charset="0"/>
              <a:ea typeface="楷体_GB2312" pitchFamily="49" charset="-122"/>
              <a:cs typeface="Times New Roman" pitchFamily="18" charset="0"/>
            </a:endParaRPr>
          </a:p>
          <a:p>
            <a:pPr marL="0" indent="0">
              <a:spcBef>
                <a:spcPct val="0"/>
              </a:spcBef>
              <a:buNone/>
            </a:pPr>
            <a:r>
              <a:rPr lang="zh-CN" altLang="en-US" sz="2800" dirty="0" smtClean="0">
                <a:solidFill>
                  <a:srgbClr val="000000"/>
                </a:solidFill>
                <a:latin typeface="Times New Roman" pitchFamily="18" charset="0"/>
                <a:ea typeface="楷体_GB2312" pitchFamily="49" charset="-122"/>
                <a:cs typeface="Times New Roman" pitchFamily="18" charset="0"/>
              </a:rPr>
              <a:t>单一制银行数量如此之多的原因在于这类小型银行更了解客户，并为其提供个性化服务。</a:t>
            </a:r>
            <a:endParaRPr lang="en-US" altLang="zh-CN" sz="2800" dirty="0" smtClean="0">
              <a:solidFill>
                <a:srgbClr val="000000"/>
              </a:solidFill>
              <a:latin typeface="Times New Roman" pitchFamily="18" charset="0"/>
              <a:ea typeface="楷体_GB2312" pitchFamily="49" charset="-122"/>
              <a:cs typeface="Times New Roman" pitchFamily="18" charset="0"/>
            </a:endParaRPr>
          </a:p>
          <a:p>
            <a:pPr marL="0" indent="0">
              <a:lnSpc>
                <a:spcPts val="4200"/>
              </a:lnSpc>
              <a:spcBef>
                <a:spcPct val="0"/>
              </a:spcBef>
              <a:buNone/>
            </a:pP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908" y="285728"/>
            <a:ext cx="9286908" cy="4525963"/>
          </a:xfrm>
        </p:spPr>
        <p:txBody>
          <a:bodyPr/>
          <a:lstStyle/>
          <a:p>
            <a:pPr marL="0" indent="0">
              <a:spcBef>
                <a:spcPct val="0"/>
              </a:spcBef>
              <a:buNone/>
            </a:pPr>
            <a:r>
              <a:rPr lang="en-US" altLang="zh-CN" dirty="0" smtClean="0">
                <a:solidFill>
                  <a:srgbClr val="FF0000"/>
                </a:solidFill>
                <a:latin typeface="Times New Roman" pitchFamily="18" charset="0"/>
                <a:ea typeface="楷体_GB2312" pitchFamily="49" charset="-122"/>
                <a:cs typeface="Times New Roman" pitchFamily="18" charset="0"/>
              </a:rPr>
              <a:t>   ★</a:t>
            </a:r>
            <a:r>
              <a:rPr lang="zh-CN" altLang="en-US" dirty="0" smtClean="0">
                <a:solidFill>
                  <a:srgbClr val="000000"/>
                </a:solidFill>
                <a:latin typeface="Times New Roman" pitchFamily="18" charset="0"/>
                <a:ea typeface="楷体_GB2312" pitchFamily="49" charset="-122"/>
                <a:cs typeface="Times New Roman" pitchFamily="18" charset="0"/>
              </a:rPr>
              <a:t>控股公司制：是指由一家控股公司持有一家或多家银行的股份，或者是控股公司下设多个子公司的组织形式</a:t>
            </a:r>
            <a:r>
              <a:rPr lang="zh-CN" altLang="en-US" sz="2800" dirty="0" smtClean="0">
                <a:solidFill>
                  <a:srgbClr val="000000"/>
                </a:solidFill>
                <a:latin typeface="Times New Roman" pitchFamily="18" charset="0"/>
                <a:ea typeface="楷体_GB2312" pitchFamily="49" charset="-122"/>
                <a:cs typeface="Times New Roman" pitchFamily="18" charset="0"/>
              </a:rPr>
              <a:t>。</a:t>
            </a:r>
            <a:endParaRPr lang="en-US" altLang="zh-CN" dirty="0" smtClean="0">
              <a:solidFill>
                <a:srgbClr val="000000"/>
              </a:solidFill>
              <a:latin typeface="Times New Roman" pitchFamily="18" charset="0"/>
              <a:ea typeface="楷体_GB2312" pitchFamily="49" charset="-122"/>
              <a:cs typeface="Times New Roman" pitchFamily="18" charset="0"/>
            </a:endParaRPr>
          </a:p>
          <a:p>
            <a:pPr marL="0" lvl="0" indent="0">
              <a:spcBef>
                <a:spcPct val="0"/>
              </a:spcBef>
              <a:buNone/>
            </a:pPr>
            <a:r>
              <a:rPr lang="en-US" altLang="zh-CN" dirty="0" smtClean="0">
                <a:solidFill>
                  <a:srgbClr val="FF3300"/>
                </a:solidFill>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solidFill>
                  <a:srgbClr val="000000"/>
                </a:solidFill>
                <a:latin typeface="Times New Roman" pitchFamily="18" charset="0"/>
                <a:ea typeface="楷体_GB2312" pitchFamily="49" charset="-122"/>
                <a:cs typeface="Times New Roman" pitchFamily="18" charset="0"/>
              </a:rPr>
              <a:t>控股公司制是美国银行业规避管制的一种创新。</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marL="0" lvl="0" indent="0">
              <a:spcBef>
                <a:spcPct val="0"/>
              </a:spcBef>
              <a:buNone/>
            </a:pPr>
            <a:r>
              <a:rPr lang="en-US" altLang="zh-CN" sz="2400" dirty="0" smtClean="0">
                <a:solidFill>
                  <a:srgbClr val="FF3300"/>
                </a:solidFill>
                <a:latin typeface="Times New Roman" pitchFamily="18" charset="0"/>
                <a:ea typeface="楷体_GB2312" pitchFamily="49" charset="-122"/>
                <a:cs typeface="Times New Roman" pitchFamily="18" charset="0"/>
              </a:rPr>
              <a:t>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solidFill>
                  <a:srgbClr val="000000"/>
                </a:solidFill>
                <a:latin typeface="Times New Roman" pitchFamily="18" charset="0"/>
                <a:ea typeface="楷体_GB2312" pitchFamily="49" charset="-122"/>
                <a:cs typeface="Times New Roman" pitchFamily="18" charset="0"/>
              </a:rPr>
              <a:t>控股公司制下的各银行具有互补性，使整体经营实力增强。</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marL="0" lvl="0" indent="0">
              <a:spcBef>
                <a:spcPct val="0"/>
              </a:spcBef>
              <a:buNone/>
            </a:pPr>
            <a:r>
              <a:rPr lang="en-US" altLang="zh-CN"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solidFill>
                  <a:srgbClr val="000000"/>
                </a:solidFill>
                <a:latin typeface="Times New Roman" pitchFamily="18" charset="0"/>
                <a:ea typeface="楷体_GB2312" pitchFamily="49" charset="-122"/>
                <a:cs typeface="Times New Roman" pitchFamily="18" charset="0"/>
              </a:rPr>
              <a:t>到</a:t>
            </a:r>
            <a:r>
              <a:rPr lang="en-US" altLang="zh-CN" sz="2400" dirty="0" smtClean="0">
                <a:solidFill>
                  <a:srgbClr val="000000"/>
                </a:solidFill>
                <a:latin typeface="Times New Roman" pitchFamily="18" charset="0"/>
                <a:ea typeface="楷体_GB2312" pitchFamily="49" charset="-122"/>
                <a:cs typeface="Times New Roman" pitchFamily="18" charset="0"/>
              </a:rPr>
              <a:t>2010</a:t>
            </a:r>
            <a:r>
              <a:rPr lang="zh-CN" altLang="en-US" sz="2400" dirty="0" smtClean="0">
                <a:solidFill>
                  <a:srgbClr val="000000"/>
                </a:solidFill>
                <a:latin typeface="Times New Roman" pitchFamily="18" charset="0"/>
                <a:ea typeface="楷体_GB2312" pitchFamily="49" charset="-122"/>
                <a:cs typeface="Times New Roman" pitchFamily="18" charset="0"/>
              </a:rPr>
              <a:t>年，在美国营业的将近</a:t>
            </a:r>
            <a:r>
              <a:rPr lang="en-US" altLang="zh-CN" sz="2400" dirty="0" smtClean="0">
                <a:solidFill>
                  <a:srgbClr val="000000"/>
                </a:solidFill>
                <a:latin typeface="Times New Roman" pitchFamily="18" charset="0"/>
                <a:ea typeface="楷体_GB2312" pitchFamily="49" charset="-122"/>
                <a:cs typeface="Times New Roman" pitchFamily="18" charset="0"/>
              </a:rPr>
              <a:t>5500</a:t>
            </a:r>
            <a:r>
              <a:rPr lang="zh-CN" altLang="en-US" sz="2400" dirty="0" smtClean="0">
                <a:solidFill>
                  <a:srgbClr val="000000"/>
                </a:solidFill>
                <a:latin typeface="Times New Roman" pitchFamily="18" charset="0"/>
                <a:ea typeface="楷体_GB2312" pitchFamily="49" charset="-122"/>
                <a:cs typeface="Times New Roman" pitchFamily="18" charset="0"/>
              </a:rPr>
              <a:t>家银行控股公司控制着美国银行业资产总额的</a:t>
            </a:r>
            <a:r>
              <a:rPr lang="en-US" altLang="zh-CN" sz="2400" dirty="0" smtClean="0">
                <a:solidFill>
                  <a:srgbClr val="000000"/>
                </a:solidFill>
                <a:latin typeface="Times New Roman" pitchFamily="18" charset="0"/>
                <a:ea typeface="楷体_GB2312" pitchFamily="49" charset="-122"/>
                <a:cs typeface="Times New Roman" pitchFamily="18" charset="0"/>
              </a:rPr>
              <a:t>99%</a:t>
            </a:r>
            <a:r>
              <a:rPr lang="zh-CN" altLang="en-US" sz="2400" dirty="0" smtClean="0">
                <a:solidFill>
                  <a:srgbClr val="000000"/>
                </a:solidFill>
                <a:latin typeface="Times New Roman" pitchFamily="18" charset="0"/>
                <a:ea typeface="楷体_GB2312" pitchFamily="49" charset="-122"/>
                <a:cs typeface="Times New Roman" pitchFamily="18" charset="0"/>
              </a:rPr>
              <a:t>以上。</a:t>
            </a:r>
            <a:endParaRPr lang="en-US" altLang="zh-CN" sz="2400" dirty="0" smtClean="0">
              <a:solidFill>
                <a:srgbClr val="FF0000"/>
              </a:solidFill>
              <a:latin typeface="Times New Roman" pitchFamily="18" charset="0"/>
              <a:ea typeface="楷体_GB2312" pitchFamily="49" charset="-122"/>
              <a:cs typeface="Times New Roman" pitchFamily="18" charset="0"/>
            </a:endParaRPr>
          </a:p>
          <a:p>
            <a:pPr marL="0" indent="0">
              <a:buNone/>
            </a:pPr>
            <a:r>
              <a:rPr lang="en-US" altLang="zh-CN" dirty="0" smtClean="0">
                <a:solidFill>
                  <a:srgbClr val="FF0000"/>
                </a:solidFill>
                <a:latin typeface="Times New Roman" pitchFamily="18" charset="0"/>
                <a:ea typeface="楷体_GB2312" pitchFamily="49" charset="-122"/>
                <a:cs typeface="Times New Roman" pitchFamily="18" charset="0"/>
              </a:rPr>
              <a:t>  ★</a:t>
            </a:r>
            <a:r>
              <a:rPr lang="zh-CN" altLang="en-US" dirty="0" smtClean="0">
                <a:solidFill>
                  <a:srgbClr val="000000"/>
                </a:solidFill>
                <a:latin typeface="Times New Roman" pitchFamily="18" charset="0"/>
                <a:ea typeface="楷体_GB2312" pitchFamily="49" charset="-122"/>
                <a:cs typeface="Times New Roman" pitchFamily="18" charset="0"/>
              </a:rPr>
              <a:t>连锁银行制：指由某一个人或某一集团购买若干家独立银行的多数股票，从而控制这些银行的组织形式。控股公司制不同的是，连锁银行不必成立持股公司，控制力也较小。</a:t>
            </a:r>
            <a:endParaRPr lang="en-US" altLang="zh-CN" dirty="0" smtClean="0">
              <a:solidFill>
                <a:srgbClr val="000000"/>
              </a:solidFill>
              <a:latin typeface="Times New Roman" pitchFamily="18" charset="0"/>
              <a:ea typeface="楷体_GB2312" pitchFamily="49" charset="-122"/>
              <a:cs typeface="Times New Roman" pitchFamily="18" charset="0"/>
            </a:endParaRPr>
          </a:p>
          <a:p>
            <a:pPr lvl="0">
              <a:buNone/>
            </a:pPr>
            <a:endParaRPr lang="en-US" altLang="zh-CN" b="1" dirty="0" smtClean="0">
              <a:solidFill>
                <a:srgbClr val="000000"/>
              </a:solidFill>
              <a:latin typeface="楷体" pitchFamily="49" charset="-122"/>
              <a:ea typeface="楷体_GB2312" pitchFamily="49" charset="-122"/>
            </a:endParaRP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银行规模与银行效率</a:t>
            </a:r>
            <a:endParaRPr lang="zh-CN" altLang="en-US" sz="2800" dirty="0">
              <a:latin typeface="楷体_GB2312" panose="02010609030101010101" pitchFamily="49" charset="-122"/>
              <a:ea typeface="楷体_GB2312" panose="02010609030101010101" pitchFamily="49" charset="-122"/>
            </a:endParaRPr>
          </a:p>
        </p:txBody>
      </p:sp>
      <p:pic>
        <p:nvPicPr>
          <p:cNvPr id="467970" name="Picture 2"/>
          <p:cNvPicPr>
            <a:picLocks noChangeAspect="1" noChangeArrowheads="1"/>
          </p:cNvPicPr>
          <p:nvPr/>
        </p:nvPicPr>
        <p:blipFill>
          <a:blip r:embed="rId2" cstate="print"/>
          <a:srcRect/>
          <a:stretch>
            <a:fillRect/>
          </a:stretch>
        </p:blipFill>
        <p:spPr bwMode="auto">
          <a:xfrm>
            <a:off x="571472" y="642918"/>
            <a:ext cx="7905750" cy="5643578"/>
          </a:xfrm>
          <a:prstGeom prst="rect">
            <a:avLst/>
          </a:prstGeom>
          <a:noFill/>
          <a:ln w="9525">
            <a:noFill/>
            <a:miter lim="800000"/>
            <a:headEnd/>
            <a:tailEnd/>
          </a:ln>
          <a:effectLst/>
        </p:spPr>
      </p:pic>
      <p:sp>
        <p:nvSpPr>
          <p:cNvPr id="5" name="TextBox 4"/>
          <p:cNvSpPr txBox="1"/>
          <p:nvPr/>
        </p:nvSpPr>
        <p:spPr>
          <a:xfrm>
            <a:off x="1142976" y="6500834"/>
            <a:ext cx="5134739" cy="369332"/>
          </a:xfrm>
          <a:prstGeom prst="rect">
            <a:avLst/>
          </a:prstGeom>
          <a:noFill/>
        </p:spPr>
        <p:txBody>
          <a:bodyPr wrap="none" rtlCol="0">
            <a:spAutoFit/>
          </a:bodyPr>
          <a:lstStyle/>
          <a:p>
            <a:r>
              <a:rPr lang="zh-CN" altLang="en-US" dirty="0" smtClean="0"/>
              <a:t>罗斯和赫金斯：</a:t>
            </a:r>
            <a:r>
              <a:rPr lang="en-US" altLang="zh-CN" dirty="0" smtClean="0"/>
              <a:t>《</a:t>
            </a:r>
            <a:r>
              <a:rPr lang="zh-CN" altLang="en-US" dirty="0" smtClean="0"/>
              <a:t>商业银行管理</a:t>
            </a:r>
            <a:r>
              <a:rPr lang="en-US" altLang="zh-CN" dirty="0" smtClean="0"/>
              <a:t>》</a:t>
            </a:r>
            <a:r>
              <a:rPr lang="zh-CN" altLang="en-US" dirty="0" smtClean="0"/>
              <a:t>（</a:t>
            </a:r>
            <a:r>
              <a:rPr lang="en-US" altLang="zh-CN" dirty="0" smtClean="0"/>
              <a:t>9</a:t>
            </a:r>
            <a:r>
              <a:rPr lang="en-US" altLang="zh-CN" baseline="30000" dirty="0" smtClean="0"/>
              <a:t>th</a:t>
            </a:r>
            <a:r>
              <a:rPr lang="en-US" altLang="zh-CN" dirty="0" smtClean="0"/>
              <a:t> Edition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246102" y="1865294"/>
            <a:ext cx="553998" cy="3384550"/>
          </a:xfrm>
          <a:prstGeom prst="rect">
            <a:avLst/>
          </a:prstGeom>
          <a:solidFill>
            <a:srgbClr val="002060"/>
          </a:solidFill>
          <a:ln w="25400">
            <a:solidFill>
              <a:srgbClr val="002060"/>
            </a:solidFill>
          </a:ln>
        </p:spPr>
        <p:txBody>
          <a:bodyPr vert="eaVert">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按是否进入资产负债表</a:t>
            </a:r>
          </a:p>
        </p:txBody>
      </p:sp>
      <p:sp>
        <p:nvSpPr>
          <p:cNvPr id="6" name="Text Box 6"/>
          <p:cNvSpPr txBox="1">
            <a:spLocks noChangeArrowheads="1"/>
          </p:cNvSpPr>
          <p:nvPr/>
        </p:nvSpPr>
        <p:spPr bwMode="auto">
          <a:xfrm>
            <a:off x="1042988" y="2297094"/>
            <a:ext cx="1512887" cy="457200"/>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表内业务</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7" name="Text Box 7"/>
          <p:cNvSpPr txBox="1">
            <a:spLocks noChangeArrowheads="1"/>
          </p:cNvSpPr>
          <p:nvPr/>
        </p:nvSpPr>
        <p:spPr bwMode="auto">
          <a:xfrm>
            <a:off x="900113" y="4602144"/>
            <a:ext cx="1584325" cy="457200"/>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表外业务</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8" name="Text Box 8"/>
          <p:cNvSpPr txBox="1">
            <a:spLocks noChangeArrowheads="1"/>
          </p:cNvSpPr>
          <p:nvPr/>
        </p:nvSpPr>
        <p:spPr bwMode="auto">
          <a:xfrm>
            <a:off x="2916238" y="2944794"/>
            <a:ext cx="1728787" cy="457200"/>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负债业务</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9" name="Text Box 9"/>
          <p:cNvSpPr txBox="1">
            <a:spLocks noChangeArrowheads="1"/>
          </p:cNvSpPr>
          <p:nvPr/>
        </p:nvSpPr>
        <p:spPr bwMode="auto">
          <a:xfrm>
            <a:off x="2916238" y="1865294"/>
            <a:ext cx="1655762" cy="457200"/>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资产业务</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10" name="Text Box 11"/>
          <p:cNvSpPr txBox="1">
            <a:spLocks noChangeArrowheads="1"/>
          </p:cNvSpPr>
          <p:nvPr/>
        </p:nvSpPr>
        <p:spPr bwMode="auto">
          <a:xfrm>
            <a:off x="2916238" y="4097319"/>
            <a:ext cx="1800225" cy="830263"/>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dirty="0" smtClean="0">
                <a:solidFill>
                  <a:schemeClr val="bg1">
                    <a:lumMod val="20000"/>
                    <a:lumOff val="80000"/>
                  </a:schemeClr>
                </a:solidFill>
                <a:latin typeface="楷体_GB2312" pitchFamily="49" charset="-122"/>
                <a:ea typeface="楷体_GB2312" pitchFamily="49" charset="-122"/>
              </a:rPr>
              <a:t>服务性的中间业务</a:t>
            </a:r>
            <a:endParaRPr lang="en-US" altLang="zh-CN" sz="2400" b="1" dirty="0" smtClean="0">
              <a:solidFill>
                <a:schemeClr val="bg1">
                  <a:lumMod val="20000"/>
                  <a:lumOff val="80000"/>
                </a:schemeClr>
              </a:solidFill>
              <a:latin typeface="楷体_GB2312" pitchFamily="49" charset="-122"/>
              <a:ea typeface="楷体_GB2312" pitchFamily="49" charset="-122"/>
            </a:endParaRPr>
          </a:p>
        </p:txBody>
      </p:sp>
      <p:sp>
        <p:nvSpPr>
          <p:cNvPr id="11" name="Text Box 12"/>
          <p:cNvSpPr txBox="1">
            <a:spLocks noChangeArrowheads="1"/>
          </p:cNvSpPr>
          <p:nvPr/>
        </p:nvSpPr>
        <p:spPr bwMode="auto">
          <a:xfrm>
            <a:off x="2916238" y="5249844"/>
            <a:ext cx="1727200" cy="830263"/>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创新性的表外业务</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12" name="Text Box 16"/>
          <p:cNvSpPr txBox="1">
            <a:spLocks noChangeArrowheads="1"/>
          </p:cNvSpPr>
          <p:nvPr/>
        </p:nvSpPr>
        <p:spPr bwMode="auto">
          <a:xfrm>
            <a:off x="5219700" y="2728894"/>
            <a:ext cx="3455988" cy="830263"/>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被动负债 、主动负债 、银行资本 </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13" name="Text Box 17"/>
          <p:cNvSpPr txBox="1">
            <a:spLocks noChangeArrowheads="1"/>
          </p:cNvSpPr>
          <p:nvPr/>
        </p:nvSpPr>
        <p:spPr bwMode="auto">
          <a:xfrm>
            <a:off x="5219700" y="1720832"/>
            <a:ext cx="3455988" cy="830262"/>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现金资产、信贷资产、证券投资</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14" name="Line 18"/>
          <p:cNvSpPr>
            <a:spLocks noChangeShapeType="1"/>
          </p:cNvSpPr>
          <p:nvPr/>
        </p:nvSpPr>
        <p:spPr bwMode="auto">
          <a:xfrm>
            <a:off x="4572000" y="2081194"/>
            <a:ext cx="576263" cy="0"/>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15" name="Line 19"/>
          <p:cNvSpPr>
            <a:spLocks noChangeShapeType="1"/>
          </p:cNvSpPr>
          <p:nvPr/>
        </p:nvSpPr>
        <p:spPr bwMode="auto">
          <a:xfrm>
            <a:off x="4643438" y="3233719"/>
            <a:ext cx="504825" cy="0"/>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16" name="Line 20"/>
          <p:cNvSpPr>
            <a:spLocks noChangeShapeType="1"/>
          </p:cNvSpPr>
          <p:nvPr/>
        </p:nvSpPr>
        <p:spPr bwMode="auto">
          <a:xfrm>
            <a:off x="4787900" y="4313219"/>
            <a:ext cx="503238" cy="0"/>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17" name="Text Box 21"/>
          <p:cNvSpPr txBox="1">
            <a:spLocks noChangeArrowheads="1"/>
          </p:cNvSpPr>
          <p:nvPr/>
        </p:nvSpPr>
        <p:spPr bwMode="auto">
          <a:xfrm>
            <a:off x="5364163" y="3736957"/>
            <a:ext cx="3455987" cy="831850"/>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smtClean="0">
                <a:solidFill>
                  <a:schemeClr val="bg1">
                    <a:lumMod val="20000"/>
                    <a:lumOff val="80000"/>
                  </a:schemeClr>
                </a:solidFill>
                <a:latin typeface="楷体_GB2312" pitchFamily="49" charset="-122"/>
                <a:ea typeface="楷体_GB2312" pitchFamily="49" charset="-122"/>
              </a:rPr>
              <a:t>结算、代理、信托、信用卡、理财、信息咨询 </a:t>
            </a:r>
            <a:endParaRPr lang="en-US" altLang="zh-CN" sz="2400" b="1" smtClean="0">
              <a:solidFill>
                <a:schemeClr val="bg1">
                  <a:lumMod val="20000"/>
                  <a:lumOff val="80000"/>
                </a:schemeClr>
              </a:solidFill>
              <a:latin typeface="楷体_GB2312" pitchFamily="49" charset="-122"/>
              <a:ea typeface="楷体_GB2312" pitchFamily="49" charset="-122"/>
            </a:endParaRPr>
          </a:p>
        </p:txBody>
      </p:sp>
      <p:sp>
        <p:nvSpPr>
          <p:cNvPr id="18" name="Text Box 22"/>
          <p:cNvSpPr txBox="1">
            <a:spLocks noChangeArrowheads="1"/>
          </p:cNvSpPr>
          <p:nvPr/>
        </p:nvSpPr>
        <p:spPr bwMode="auto">
          <a:xfrm>
            <a:off x="5364163" y="4745019"/>
            <a:ext cx="3455987" cy="1570038"/>
          </a:xfrm>
          <a:prstGeom prst="rect">
            <a:avLst/>
          </a:prstGeom>
          <a:solidFill>
            <a:srgbClr val="002060"/>
          </a:solidFill>
          <a:ln w="25400">
            <a:solidFill>
              <a:srgbClr val="002060"/>
            </a:solidFill>
          </a:ln>
        </p:spPr>
        <p:txBody>
          <a:bodyPr>
            <a:spAutoFit/>
          </a:bodyPr>
          <a:lstStyle>
            <a:lvl1pPr eaLnBrk="0" hangingPunct="0">
              <a:spcBef>
                <a:spcPct val="20000"/>
              </a:spcBef>
              <a:buChar char="•"/>
              <a:defRPr sz="3200">
                <a:solidFill>
                  <a:schemeClr val="bg1"/>
                </a:solidFill>
                <a:latin typeface="Times New Roman" pitchFamily="18" charset="0"/>
                <a:ea typeface="宋体" pitchFamily="2" charset="-122"/>
              </a:defRPr>
            </a:lvl1pPr>
            <a:lvl2pPr marL="742950" indent="-285750" eaLnBrk="0" hangingPunct="0">
              <a:spcBef>
                <a:spcPct val="20000"/>
              </a:spcBef>
              <a:buChar char="–"/>
              <a:defRPr sz="2800">
                <a:solidFill>
                  <a:schemeClr val="bg1"/>
                </a:solidFill>
                <a:latin typeface="Times New Roman" pitchFamily="18" charset="0"/>
                <a:ea typeface="宋体" pitchFamily="2" charset="-122"/>
              </a:defRPr>
            </a:lvl2pPr>
            <a:lvl3pPr marL="1143000" indent="-228600" eaLnBrk="0" hangingPunct="0">
              <a:spcBef>
                <a:spcPct val="20000"/>
              </a:spcBef>
              <a:buChar char="•"/>
              <a:defRPr sz="2400">
                <a:solidFill>
                  <a:schemeClr val="bg1"/>
                </a:solidFill>
                <a:latin typeface="Times New Roman" pitchFamily="18" charset="0"/>
                <a:ea typeface="宋体" pitchFamily="2" charset="-122"/>
              </a:defRPr>
            </a:lvl3pPr>
            <a:lvl4pPr marL="1600200" indent="-228600" eaLnBrk="0" hangingPunct="0">
              <a:spcBef>
                <a:spcPct val="20000"/>
              </a:spcBef>
              <a:buChar char="–"/>
              <a:defRPr sz="2000">
                <a:solidFill>
                  <a:schemeClr val="bg1"/>
                </a:solidFill>
                <a:latin typeface="Times New Roman" pitchFamily="18" charset="0"/>
                <a:ea typeface="宋体" pitchFamily="2" charset="-122"/>
              </a:defRPr>
            </a:lvl4pPr>
            <a:lvl5pPr marL="2057400" indent="-228600" eaLnBrk="0" hangingPunct="0">
              <a:spcBef>
                <a:spcPct val="20000"/>
              </a:spcBef>
              <a:buChar char="»"/>
              <a:defRPr sz="2000">
                <a:solidFill>
                  <a:schemeClr val="bg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bg1"/>
                </a:solidFill>
                <a:latin typeface="Times New Roman" pitchFamily="18" charset="0"/>
                <a:ea typeface="宋体" pitchFamily="2" charset="-122"/>
              </a:defRPr>
            </a:lvl9pPr>
          </a:lstStyle>
          <a:p>
            <a:pPr algn="ctr" eaLnBrk="1" hangingPunct="1">
              <a:spcBef>
                <a:spcPct val="50000"/>
              </a:spcBef>
              <a:buFontTx/>
              <a:buNone/>
              <a:defRPr/>
            </a:pPr>
            <a:r>
              <a:rPr lang="zh-CN" altLang="en-US" sz="2400" b="1" dirty="0" smtClean="0">
                <a:solidFill>
                  <a:schemeClr val="bg1">
                    <a:lumMod val="20000"/>
                    <a:lumOff val="80000"/>
                  </a:schemeClr>
                </a:solidFill>
                <a:latin typeface="楷体_GB2312" pitchFamily="49" charset="-122"/>
                <a:ea typeface="楷体_GB2312" pitchFamily="49" charset="-122"/>
              </a:rPr>
              <a:t>贷款承诺、担保、回购协议、票据发行便利和衍生性的互换、期货、期权、远期合约 </a:t>
            </a:r>
            <a:endParaRPr lang="en-US" altLang="zh-CN" sz="2400" b="1" dirty="0" smtClean="0">
              <a:solidFill>
                <a:schemeClr val="bg1">
                  <a:lumMod val="20000"/>
                  <a:lumOff val="80000"/>
                </a:schemeClr>
              </a:solidFill>
              <a:latin typeface="楷体_GB2312" pitchFamily="49" charset="-122"/>
              <a:ea typeface="楷体_GB2312" pitchFamily="49" charset="-122"/>
            </a:endParaRPr>
          </a:p>
        </p:txBody>
      </p:sp>
      <p:sp>
        <p:nvSpPr>
          <p:cNvPr id="19" name="Line 23"/>
          <p:cNvSpPr>
            <a:spLocks noChangeShapeType="1"/>
          </p:cNvSpPr>
          <p:nvPr/>
        </p:nvSpPr>
        <p:spPr bwMode="auto">
          <a:xfrm>
            <a:off x="4716463" y="5681644"/>
            <a:ext cx="503237" cy="0"/>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0" name="Line 25"/>
          <p:cNvSpPr>
            <a:spLocks noChangeShapeType="1"/>
          </p:cNvSpPr>
          <p:nvPr/>
        </p:nvSpPr>
        <p:spPr bwMode="auto">
          <a:xfrm flipV="1">
            <a:off x="827088" y="2801919"/>
            <a:ext cx="720725" cy="647700"/>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1" name="Line 26">
            <a:hlinkClick r:id="" action="ppaction://noaction"/>
          </p:cNvPr>
          <p:cNvSpPr>
            <a:spLocks noChangeShapeType="1"/>
          </p:cNvSpPr>
          <p:nvPr/>
        </p:nvSpPr>
        <p:spPr bwMode="auto">
          <a:xfrm>
            <a:off x="827088" y="3665519"/>
            <a:ext cx="792162" cy="863600"/>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2" name="Line 27"/>
          <p:cNvSpPr>
            <a:spLocks noChangeShapeType="1"/>
          </p:cNvSpPr>
          <p:nvPr/>
        </p:nvSpPr>
        <p:spPr bwMode="auto">
          <a:xfrm flipV="1">
            <a:off x="2555875" y="2225657"/>
            <a:ext cx="360363" cy="287337"/>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3" name="Line 28"/>
          <p:cNvSpPr>
            <a:spLocks noChangeShapeType="1"/>
          </p:cNvSpPr>
          <p:nvPr/>
        </p:nvSpPr>
        <p:spPr bwMode="auto">
          <a:xfrm flipV="1">
            <a:off x="2555875" y="4529119"/>
            <a:ext cx="360363" cy="287338"/>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4" name="Line 29"/>
          <p:cNvSpPr>
            <a:spLocks noChangeShapeType="1"/>
          </p:cNvSpPr>
          <p:nvPr/>
        </p:nvSpPr>
        <p:spPr bwMode="auto">
          <a:xfrm>
            <a:off x="2555875" y="2657457"/>
            <a:ext cx="360363" cy="287337"/>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5" name="Line 30"/>
          <p:cNvSpPr>
            <a:spLocks noChangeShapeType="1"/>
          </p:cNvSpPr>
          <p:nvPr/>
        </p:nvSpPr>
        <p:spPr bwMode="auto">
          <a:xfrm>
            <a:off x="2555875" y="4960919"/>
            <a:ext cx="360363" cy="287338"/>
          </a:xfrm>
          <a:prstGeom prst="line">
            <a:avLst/>
          </a:prstGeom>
          <a:noFill/>
          <a:ln w="25400">
            <a:solidFill>
              <a:srgbClr val="002060"/>
            </a:solidFill>
            <a:round/>
            <a:headEnd/>
            <a:tailEnd/>
          </a:ln>
        </p:spPr>
        <p:txBody>
          <a:bodyPr wrap="none" anchor="ctr"/>
          <a:lstStyle/>
          <a:p>
            <a:endParaRPr lang="zh-CN" altLang="en-US">
              <a:solidFill>
                <a:schemeClr val="bg1">
                  <a:lumMod val="20000"/>
                  <a:lumOff val="80000"/>
                </a:schemeClr>
              </a:solidFill>
              <a:latin typeface="楷体_GB2312" pitchFamily="49" charset="-122"/>
              <a:ea typeface="楷体_GB2312" pitchFamily="49" charset="-122"/>
            </a:endParaRPr>
          </a:p>
        </p:txBody>
      </p:sp>
      <p:sp>
        <p:nvSpPr>
          <p:cNvPr id="27" name="标题 1"/>
          <p:cNvSpPr>
            <a:spLocks noGrp="1"/>
          </p:cNvSpPr>
          <p:nvPr>
            <p:ph type="title"/>
          </p:nvPr>
        </p:nvSpPr>
        <p:spPr>
          <a:xfrm>
            <a:off x="457200" y="325438"/>
            <a:ext cx="8229600" cy="927100"/>
          </a:xfrm>
        </p:spPr>
        <p:txBody>
          <a:bodyPr/>
          <a:lstStyle/>
          <a:p>
            <a:pPr algn="ctr"/>
            <a:r>
              <a:rPr lang="zh-CN" altLang="en-US" sz="2800" dirty="0" smtClean="0">
                <a:latin typeface="楷体_GB2312" pitchFamily="49" charset="-122"/>
                <a:ea typeface="楷体_GB2312" pitchFamily="49" charset="-122"/>
              </a:rPr>
              <a:t>商业银行的业务经营</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1679874122"/>
              </p:ext>
            </p:extLst>
          </p:nvPr>
        </p:nvGraphicFramePr>
        <p:xfrm>
          <a:off x="251520" y="404664"/>
          <a:ext cx="8229600" cy="1849120"/>
        </p:xfrm>
        <a:graphic>
          <a:graphicData uri="http://schemas.openxmlformats.org/drawingml/2006/table">
            <a:tbl>
              <a:tblPr firstRow="1" bandRow="1">
                <a:tableStyleId>{E8034E78-7F5D-4C2E-B375-FC64B27BC917}</a:tableStyleId>
              </a:tblPr>
              <a:tblGrid>
                <a:gridCol w="4114800"/>
                <a:gridCol w="4114800"/>
              </a:tblGrid>
              <a:tr h="319352">
                <a:tc>
                  <a:txBody>
                    <a:bodyPr/>
                    <a:lstStyle/>
                    <a:p>
                      <a:pPr algn="ctr"/>
                      <a:r>
                        <a:rPr lang="zh-CN" altLang="en-US" dirty="0" smtClean="0">
                          <a:solidFill>
                            <a:schemeClr val="bg1"/>
                          </a:solidFill>
                          <a:latin typeface="楷体_GB2312" panose="02010609030101010101" pitchFamily="49" charset="-122"/>
                          <a:ea typeface="楷体_GB2312" panose="02010609030101010101" pitchFamily="49" charset="-122"/>
                        </a:rPr>
                        <a:t>资产</a:t>
                      </a:r>
                      <a:endParaRPr lang="zh-CN" altLang="en-US" dirty="0">
                        <a:solidFill>
                          <a:schemeClr val="bg1"/>
                        </a:solidFill>
                        <a:latin typeface="楷体_GB2312" panose="02010609030101010101" pitchFamily="49" charset="-122"/>
                        <a:ea typeface="楷体_GB2312" panose="02010609030101010101" pitchFamily="49" charset="-122"/>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rgbClr val="002060"/>
                    </a:solidFill>
                  </a:tcPr>
                </a:tc>
                <a:tc>
                  <a:txBody>
                    <a:bodyPr/>
                    <a:lstStyle/>
                    <a:p>
                      <a:pPr algn="ctr"/>
                      <a:r>
                        <a:rPr lang="zh-CN" altLang="en-US" dirty="0" smtClean="0">
                          <a:latin typeface="楷体_GB2312" panose="02010609030101010101" pitchFamily="49" charset="-122"/>
                          <a:ea typeface="楷体_GB2312" panose="02010609030101010101" pitchFamily="49" charset="-122"/>
                        </a:rPr>
                        <a:t>负债</a:t>
                      </a:r>
                      <a:endParaRPr lang="zh-CN" altLang="en-US" dirty="0">
                        <a:latin typeface="楷体_GB2312" panose="02010609030101010101" pitchFamily="49" charset="-122"/>
                        <a:ea typeface="楷体_GB2312" panose="02010609030101010101" pitchFamily="49" charset="-122"/>
                      </a:endParaRPr>
                    </a:p>
                  </a:txBody>
                  <a:tcPr>
                    <a:lnL w="38100" cap="flat" cmpd="sng" algn="ctr">
                      <a:solidFill>
                        <a:schemeClr val="tx1"/>
                      </a:solidFill>
                      <a:prstDash val="solid"/>
                      <a:round/>
                      <a:headEnd type="none" w="med" len="med"/>
                      <a:tailEnd type="none" w="med" len="med"/>
                    </a:lnL>
                    <a:solidFill>
                      <a:srgbClr val="002060"/>
                    </a:solidFill>
                  </a:tcPr>
                </a:tc>
              </a:tr>
              <a:tr h="370840">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现金</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R w="38100" cap="flat" cmpd="sng" algn="ctr">
                      <a:solidFill>
                        <a:schemeClr val="tx1"/>
                      </a:solidFill>
                      <a:prstDash val="solid"/>
                      <a:round/>
                      <a:headEnd type="none" w="med" len="med"/>
                      <a:tailEnd type="none" w="med" len="med"/>
                    </a:lnR>
                    <a:solidFill>
                      <a:srgbClr val="002060"/>
                    </a:solidFill>
                  </a:tcPr>
                </a:tc>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存款</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L w="38100" cap="flat" cmpd="sng" algn="ctr">
                      <a:solidFill>
                        <a:schemeClr val="tx1"/>
                      </a:solidFill>
                      <a:prstDash val="solid"/>
                      <a:round/>
                      <a:headEnd type="none" w="med" len="med"/>
                      <a:tailEnd type="none" w="med" len="med"/>
                    </a:lnL>
                    <a:solidFill>
                      <a:srgbClr val="002060"/>
                    </a:solidFill>
                  </a:tcPr>
                </a:tc>
              </a:tr>
              <a:tr h="370840">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贷款</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R w="38100" cap="flat" cmpd="sng" algn="ctr">
                      <a:solidFill>
                        <a:schemeClr val="tx1"/>
                      </a:solidFill>
                      <a:prstDash val="solid"/>
                      <a:round/>
                      <a:headEnd type="none" w="med" len="med"/>
                      <a:tailEnd type="none" w="med" len="med"/>
                    </a:lnR>
                    <a:solidFill>
                      <a:srgbClr val="002060"/>
                    </a:solidFill>
                  </a:tcPr>
                </a:tc>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借款</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L w="38100" cap="flat" cmpd="sng" algn="ctr">
                      <a:solidFill>
                        <a:schemeClr val="tx1"/>
                      </a:solidFill>
                      <a:prstDash val="solid"/>
                      <a:round/>
                      <a:headEnd type="none" w="med" len="med"/>
                      <a:tailEnd type="none" w="med" len="med"/>
                    </a:lnL>
                    <a:solidFill>
                      <a:srgbClr val="002060"/>
                    </a:solidFill>
                  </a:tcPr>
                </a:tc>
              </a:tr>
              <a:tr h="370840">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投资</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R w="38100" cap="flat" cmpd="sng" algn="ctr">
                      <a:solidFill>
                        <a:schemeClr val="tx1"/>
                      </a:solidFill>
                      <a:prstDash val="solid"/>
                      <a:round/>
                      <a:headEnd type="none" w="med" len="med"/>
                      <a:tailEnd type="none" w="med" len="med"/>
                    </a:lnR>
                    <a:solidFill>
                      <a:srgbClr val="002060"/>
                    </a:solidFill>
                  </a:tcPr>
                </a:tc>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其他负债</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L w="38100" cap="flat" cmpd="sng" algn="ctr">
                      <a:solidFill>
                        <a:schemeClr val="tx1"/>
                      </a:solidFill>
                      <a:prstDash val="solid"/>
                      <a:round/>
                      <a:headEnd type="none" w="med" len="med"/>
                      <a:tailEnd type="none" w="med" len="med"/>
                    </a:lnL>
                    <a:solidFill>
                      <a:srgbClr val="002060"/>
                    </a:solidFill>
                  </a:tcPr>
                </a:tc>
              </a:tr>
              <a:tr h="370840">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其他资产</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R w="38100" cap="flat" cmpd="sng" algn="ctr">
                      <a:solidFill>
                        <a:schemeClr val="tx1"/>
                      </a:solidFill>
                      <a:prstDash val="solid"/>
                      <a:round/>
                      <a:headEnd type="none" w="med" len="med"/>
                      <a:tailEnd type="none" w="med" len="med"/>
                    </a:lnR>
                    <a:solidFill>
                      <a:srgbClr val="002060"/>
                    </a:solidFill>
                  </a:tcPr>
                </a:tc>
                <a:tc>
                  <a:txBody>
                    <a:bodyPr/>
                    <a:lstStyle/>
                    <a:p>
                      <a:pPr algn="ctr"/>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银行资本</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a:txBody>
                  <a:tcPr>
                    <a:lnL w="38100" cap="flat" cmpd="sng" algn="ctr">
                      <a:solidFill>
                        <a:schemeClr val="tx1"/>
                      </a:solidFill>
                      <a:prstDash val="solid"/>
                      <a:round/>
                      <a:headEnd type="none" w="med" len="med"/>
                      <a:tailEnd type="none" w="med" len="med"/>
                    </a:lnL>
                    <a:solidFill>
                      <a:srgbClr val="002060"/>
                    </a:solidFill>
                  </a:tcPr>
                </a:tc>
              </a:tr>
            </a:tbl>
          </a:graphicData>
        </a:graphic>
      </p:graphicFrame>
      <p:sp>
        <p:nvSpPr>
          <p:cNvPr id="5" name="TextBox 4"/>
          <p:cNvSpPr txBox="1"/>
          <p:nvPr/>
        </p:nvSpPr>
        <p:spPr>
          <a:xfrm>
            <a:off x="-30253" y="2643512"/>
            <a:ext cx="9470862" cy="4031873"/>
          </a:xfrm>
          <a:prstGeom prst="rect">
            <a:avLst/>
          </a:prstGeom>
          <a:noFill/>
        </p:spPr>
        <p:txBody>
          <a:bodyPr wrap="none" rtlCol="0">
            <a:spAutoFit/>
          </a:bodyPr>
          <a:lstStyle/>
          <a:p>
            <a:r>
              <a:rPr lang="en-US" altLang="zh-CN" sz="32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3200" dirty="0" smtClean="0">
                <a:solidFill>
                  <a:srgbClr val="000000"/>
                </a:solidFill>
                <a:latin typeface="Times New Roman" pitchFamily="18" charset="0"/>
                <a:ea typeface="楷体_GB2312" pitchFamily="49" charset="-122"/>
                <a:cs typeface="Times New Roman" pitchFamily="18" charset="0"/>
              </a:rPr>
              <a:t>资产业务（</a:t>
            </a:r>
            <a:r>
              <a:rPr lang="en-US" altLang="zh-CN" sz="3200" dirty="0" smtClean="0">
                <a:solidFill>
                  <a:srgbClr val="000000"/>
                </a:solidFill>
                <a:latin typeface="Times New Roman" pitchFamily="18" charset="0"/>
                <a:ea typeface="楷体_GB2312" pitchFamily="49" charset="-122"/>
                <a:cs typeface="Times New Roman" pitchFamily="18" charset="0"/>
              </a:rPr>
              <a:t>Asset Business</a:t>
            </a:r>
            <a:r>
              <a:rPr lang="zh-CN" altLang="en-US" sz="3200" dirty="0" smtClean="0">
                <a:solidFill>
                  <a:srgbClr val="000000"/>
                </a:solidFill>
                <a:latin typeface="Times New Roman" pitchFamily="18" charset="0"/>
                <a:ea typeface="楷体_GB2312" pitchFamily="49" charset="-122"/>
                <a:cs typeface="Times New Roman" pitchFamily="18" charset="0"/>
              </a:rPr>
              <a:t>）：是商业银行的资金</a:t>
            </a:r>
            <a:endParaRPr lang="en-US" altLang="zh-CN" sz="3200" dirty="0" smtClean="0">
              <a:solidFill>
                <a:srgbClr val="000000"/>
              </a:solidFill>
              <a:latin typeface="Times New Roman" pitchFamily="18" charset="0"/>
              <a:ea typeface="楷体_GB2312" pitchFamily="49" charset="-122"/>
              <a:cs typeface="Times New Roman" pitchFamily="18" charset="0"/>
            </a:endParaRPr>
          </a:p>
          <a:p>
            <a:r>
              <a:rPr lang="zh-CN" altLang="en-US" sz="3200" dirty="0" smtClean="0">
                <a:solidFill>
                  <a:srgbClr val="000000"/>
                </a:solidFill>
                <a:latin typeface="Times New Roman" pitchFamily="18" charset="0"/>
                <a:ea typeface="楷体_GB2312" pitchFamily="49" charset="-122"/>
                <a:cs typeface="Times New Roman" pitchFamily="18" charset="0"/>
              </a:rPr>
              <a:t>运用项目，包括现金资产、信贷资产、证券投资等</a:t>
            </a:r>
            <a:endParaRPr lang="en-US" altLang="zh-CN" sz="3200" dirty="0" smtClean="0">
              <a:solidFill>
                <a:srgbClr val="000000"/>
              </a:solidFill>
              <a:latin typeface="Times New Roman" pitchFamily="18" charset="0"/>
              <a:ea typeface="楷体_GB2312" pitchFamily="49" charset="-122"/>
              <a:cs typeface="Times New Roman" pitchFamily="18" charset="0"/>
            </a:endParaRPr>
          </a:p>
          <a:p>
            <a:r>
              <a:rPr lang="zh-CN" altLang="en-US" sz="3200" dirty="0" smtClean="0">
                <a:solidFill>
                  <a:srgbClr val="000000"/>
                </a:solidFill>
                <a:latin typeface="Times New Roman" pitchFamily="18" charset="0"/>
                <a:ea typeface="楷体_GB2312" pitchFamily="49" charset="-122"/>
                <a:cs typeface="Times New Roman" pitchFamily="18" charset="0"/>
              </a:rPr>
              <a:t>业务，反映出银行资金的存在形态及其拥有的对外</a:t>
            </a:r>
            <a:endParaRPr lang="en-US" altLang="zh-CN" sz="3200" dirty="0" smtClean="0">
              <a:solidFill>
                <a:srgbClr val="000000"/>
              </a:solidFill>
              <a:latin typeface="Times New Roman" pitchFamily="18" charset="0"/>
              <a:ea typeface="楷体_GB2312" pitchFamily="49" charset="-122"/>
              <a:cs typeface="Times New Roman" pitchFamily="18" charset="0"/>
            </a:endParaRPr>
          </a:p>
          <a:p>
            <a:r>
              <a:rPr lang="zh-CN" altLang="en-US" sz="3200" dirty="0" smtClean="0">
                <a:solidFill>
                  <a:srgbClr val="000000"/>
                </a:solidFill>
                <a:latin typeface="Times New Roman" pitchFamily="18" charset="0"/>
                <a:ea typeface="楷体_GB2312" pitchFamily="49" charset="-122"/>
                <a:cs typeface="Times New Roman" pitchFamily="18" charset="0"/>
              </a:rPr>
              <a:t>债权。</a:t>
            </a:r>
            <a:endParaRPr lang="en-US" altLang="zh-CN" sz="3200" dirty="0" smtClean="0">
              <a:solidFill>
                <a:srgbClr val="000000"/>
              </a:solidFill>
              <a:latin typeface="Times New Roman" pitchFamily="18" charset="0"/>
              <a:ea typeface="楷体_GB2312" pitchFamily="49" charset="-122"/>
              <a:cs typeface="Times New Roman" pitchFamily="18" charset="0"/>
            </a:endParaRPr>
          </a:p>
          <a:p>
            <a:r>
              <a:rPr lang="en-US" altLang="zh-CN" sz="32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3200" dirty="0" smtClean="0">
                <a:solidFill>
                  <a:srgbClr val="000000"/>
                </a:solidFill>
                <a:latin typeface="Times New Roman" pitchFamily="18" charset="0"/>
                <a:ea typeface="楷体_GB2312" pitchFamily="49" charset="-122"/>
                <a:cs typeface="Times New Roman" pitchFamily="18" charset="0"/>
                <a:sym typeface="Wingdings 2" pitchFamily="18" charset="2"/>
              </a:rPr>
              <a:t>负债</a:t>
            </a:r>
            <a:r>
              <a:rPr lang="zh-CN" altLang="en-US" sz="3200" dirty="0" smtClean="0">
                <a:solidFill>
                  <a:srgbClr val="000000"/>
                </a:solidFill>
                <a:latin typeface="Times New Roman" pitchFamily="18" charset="0"/>
                <a:ea typeface="楷体_GB2312" pitchFamily="49" charset="-122"/>
                <a:cs typeface="Times New Roman" pitchFamily="18" charset="0"/>
              </a:rPr>
              <a:t>业务（</a:t>
            </a:r>
            <a:r>
              <a:rPr lang="en-US" altLang="zh-CN" sz="3200" dirty="0" smtClean="0">
                <a:solidFill>
                  <a:srgbClr val="000000"/>
                </a:solidFill>
                <a:latin typeface="Times New Roman" pitchFamily="18" charset="0"/>
                <a:ea typeface="楷体_GB2312" pitchFamily="49" charset="-122"/>
                <a:cs typeface="Times New Roman" pitchFamily="18" charset="0"/>
              </a:rPr>
              <a:t>Liability Business</a:t>
            </a:r>
            <a:r>
              <a:rPr lang="zh-CN" altLang="en-US" sz="3200" dirty="0" smtClean="0">
                <a:solidFill>
                  <a:srgbClr val="000000"/>
                </a:solidFill>
                <a:latin typeface="Times New Roman" pitchFamily="18" charset="0"/>
                <a:ea typeface="楷体_GB2312" pitchFamily="49" charset="-122"/>
                <a:cs typeface="Times New Roman" pitchFamily="18" charset="0"/>
              </a:rPr>
              <a:t>）：是商业银行的资</a:t>
            </a:r>
            <a:endParaRPr lang="en-US" altLang="zh-CN" sz="3200" dirty="0" smtClean="0">
              <a:solidFill>
                <a:srgbClr val="000000"/>
              </a:solidFill>
              <a:latin typeface="Times New Roman" pitchFamily="18" charset="0"/>
              <a:ea typeface="楷体_GB2312" pitchFamily="49" charset="-122"/>
              <a:cs typeface="Times New Roman" pitchFamily="18" charset="0"/>
            </a:endParaRPr>
          </a:p>
          <a:p>
            <a:r>
              <a:rPr lang="zh-CN" altLang="en-US" sz="3200" dirty="0" smtClean="0">
                <a:solidFill>
                  <a:srgbClr val="000000"/>
                </a:solidFill>
                <a:latin typeface="Times New Roman" pitchFamily="18" charset="0"/>
                <a:ea typeface="楷体_GB2312" pitchFamily="49" charset="-122"/>
                <a:cs typeface="Times New Roman" pitchFamily="18" charset="0"/>
              </a:rPr>
              <a:t>金来源业务，主要包含被动负债、主动负债及其他</a:t>
            </a:r>
            <a:endParaRPr lang="en-US" altLang="zh-CN" sz="3200" dirty="0" smtClean="0">
              <a:solidFill>
                <a:srgbClr val="000000"/>
              </a:solidFill>
              <a:latin typeface="Times New Roman" pitchFamily="18" charset="0"/>
              <a:ea typeface="楷体_GB2312" pitchFamily="49" charset="-122"/>
              <a:cs typeface="Times New Roman" pitchFamily="18" charset="0"/>
            </a:endParaRPr>
          </a:p>
          <a:p>
            <a:r>
              <a:rPr lang="zh-CN" altLang="en-US" sz="3200" dirty="0" smtClean="0">
                <a:solidFill>
                  <a:srgbClr val="000000"/>
                </a:solidFill>
                <a:latin typeface="Times New Roman" pitchFamily="18" charset="0"/>
                <a:ea typeface="楷体_GB2312" pitchFamily="49" charset="-122"/>
                <a:cs typeface="Times New Roman" pitchFamily="18" charset="0"/>
              </a:rPr>
              <a:t>负债等业务。</a:t>
            </a:r>
          </a:p>
          <a:p>
            <a:endParaRPr lang="zh-CN" altLang="en-US" sz="3200" b="1" dirty="0" smtClean="0">
              <a:solidFill>
                <a:srgbClr val="000000"/>
              </a:solidFill>
              <a:latin typeface="楷体"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pPr algn="ctr"/>
            <a:r>
              <a:rPr lang="zh-CN" altLang="en-US" sz="2800" dirty="0" smtClean="0">
                <a:latin typeface="楷体_GB2312" pitchFamily="49" charset="-122"/>
                <a:ea typeface="楷体_GB2312" pitchFamily="49" charset="-122"/>
              </a:rPr>
              <a:t>商业银行业务经营原则</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79512" y="548680"/>
            <a:ext cx="8964488" cy="5112568"/>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kern="1200" dirty="0" smtClean="0">
                <a:solidFill>
                  <a:srgbClr val="000000"/>
                </a:solidFill>
                <a:latin typeface="楷体_GB2312" pitchFamily="49" charset="-122"/>
                <a:ea typeface="楷体_GB2312" pitchFamily="49" charset="-122"/>
                <a:sym typeface="Wingdings 2" pitchFamily="18" charset="2"/>
              </a:rPr>
              <a:t>安全性原则（最重要）</a:t>
            </a:r>
            <a:endParaRPr lang="en-US" altLang="zh-CN" b="1" kern="1200"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kern="1200" dirty="0" smtClean="0">
                <a:solidFill>
                  <a:srgbClr val="000000"/>
                </a:solidFill>
                <a:latin typeface="楷体_GB2312" pitchFamily="49" charset="-122"/>
                <a:ea typeface="楷体_GB2312" pitchFamily="49" charset="-122"/>
                <a:sym typeface="Wingdings 2" pitchFamily="18" charset="2"/>
              </a:rPr>
              <a:t>安全性主要体现为资产的信用风险、市场风险以及银行资本金多寡等。</a:t>
            </a:r>
            <a:endParaRPr lang="en-US" altLang="zh-CN" sz="2400" kern="1200"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kern="1200" dirty="0" smtClean="0">
                <a:solidFill>
                  <a:srgbClr val="000000"/>
                </a:solidFill>
                <a:latin typeface="楷体_GB2312" pitchFamily="49" charset="-122"/>
                <a:ea typeface="楷体_GB2312" pitchFamily="49" charset="-122"/>
                <a:sym typeface="Wingdings 2" pitchFamily="18" charset="2"/>
              </a:rPr>
              <a:t>安全性的对立面为“资不抵债”。</a:t>
            </a:r>
            <a:endParaRPr lang="en-US" altLang="zh-CN" sz="2400" kern="1200" dirty="0" smtClean="0">
              <a:solidFill>
                <a:srgbClr val="000000"/>
              </a:solidFill>
              <a:latin typeface="楷体_GB2312" pitchFamily="49" charset="-122"/>
              <a:ea typeface="楷体_GB2312" pitchFamily="49" charset="-122"/>
              <a:sym typeface="Wingdings 2" pitchFamily="18" charset="2"/>
            </a:endParaRPr>
          </a:p>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kern="1200" dirty="0" smtClean="0">
                <a:solidFill>
                  <a:srgbClr val="000000"/>
                </a:solidFill>
                <a:latin typeface="楷体_GB2312" pitchFamily="49" charset="-122"/>
                <a:ea typeface="楷体_GB2312" pitchFamily="49" charset="-122"/>
                <a:sym typeface="Wingdings 2" pitchFamily="18" charset="2"/>
              </a:rPr>
              <a:t>流动性原则</a:t>
            </a:r>
            <a:endParaRPr lang="en-US" altLang="zh-CN" b="1" kern="1200"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kern="1200" dirty="0" smtClean="0">
                <a:solidFill>
                  <a:srgbClr val="000000"/>
                </a:solidFill>
                <a:latin typeface="楷体_GB2312" pitchFamily="49" charset="-122"/>
                <a:ea typeface="楷体_GB2312" pitchFamily="49" charset="-122"/>
                <a:sym typeface="Wingdings 2" pitchFamily="18" charset="2"/>
              </a:rPr>
              <a:t>流动性体现为资产的流动性以及负债的稳定性。</a:t>
            </a:r>
            <a:endParaRPr lang="en-US" altLang="zh-CN" sz="2400" kern="1200"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kern="1200" dirty="0" smtClean="0">
                <a:solidFill>
                  <a:srgbClr val="000000"/>
                </a:solidFill>
                <a:latin typeface="楷体_GB2312" pitchFamily="49" charset="-122"/>
                <a:ea typeface="楷体_GB2312" pitchFamily="49" charset="-122"/>
                <a:sym typeface="Wingdings 2" pitchFamily="18" charset="2"/>
              </a:rPr>
              <a:t>银行也有可能在非常安全的情况下，出现流动性问题。</a:t>
            </a:r>
            <a:endParaRPr lang="en-US" altLang="zh-CN" sz="2400" kern="1200" dirty="0" smtClean="0">
              <a:solidFill>
                <a:srgbClr val="000000"/>
              </a:solidFill>
              <a:latin typeface="楷体_GB2312" pitchFamily="49" charset="-122"/>
              <a:ea typeface="楷体_GB2312" pitchFamily="49" charset="-122"/>
              <a:sym typeface="Wingdings 2" pitchFamily="18" charset="2"/>
            </a:endParaRPr>
          </a:p>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b="1" kern="1200" dirty="0" smtClean="0">
                <a:solidFill>
                  <a:srgbClr val="000000"/>
                </a:solidFill>
                <a:latin typeface="楷体_GB2312" pitchFamily="49" charset="-122"/>
                <a:ea typeface="楷体_GB2312" pitchFamily="49" charset="-122"/>
                <a:sym typeface="Wingdings 2" pitchFamily="18" charset="2"/>
              </a:rPr>
              <a:t>盈利性原则</a:t>
            </a:r>
            <a:endParaRPr lang="en-US" altLang="zh-CN" b="1" kern="1200"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kern="1200" dirty="0" smtClean="0">
                <a:solidFill>
                  <a:srgbClr val="000000"/>
                </a:solidFill>
                <a:latin typeface="楷体_GB2312" pitchFamily="49" charset="-122"/>
                <a:ea typeface="楷体_GB2312" pitchFamily="49" charset="-122"/>
                <a:sym typeface="Wingdings 2" pitchFamily="18" charset="2"/>
              </a:rPr>
              <a:t>盈利性（利润最大化）是商业银行的最终目的</a:t>
            </a:r>
            <a:endParaRPr lang="en-US" altLang="zh-CN" sz="2400" kern="1200" dirty="0" smtClean="0">
              <a:solidFill>
                <a:srgbClr val="000000"/>
              </a:solidFill>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kern="1200" dirty="0" smtClean="0">
                <a:solidFill>
                  <a:srgbClr val="000000"/>
                </a:solidFill>
                <a:latin typeface="楷体_GB2312" pitchFamily="49" charset="-122"/>
                <a:ea typeface="楷体_GB2312" pitchFamily="49" charset="-122"/>
                <a:sym typeface="Wingdings 2" pitchFamily="18" charset="2"/>
              </a:rPr>
              <a:t>较强的盈利能力也是维持安全性的最有力保障（“最好的防守就是进攻”）</a:t>
            </a:r>
            <a:endParaRPr lang="en-US" altLang="zh-CN" sz="2400" kern="1200" dirty="0" smtClean="0">
              <a:solidFill>
                <a:srgbClr val="000000"/>
              </a:solidFill>
              <a:latin typeface="楷体_GB2312" pitchFamily="49" charset="-122"/>
              <a:ea typeface="楷体_GB2312" pitchFamily="49" charset="-122"/>
              <a:sym typeface="Wingdings 2" pitchFamily="18" charset="2"/>
            </a:endParaRPr>
          </a:p>
          <a:p>
            <a:pPr>
              <a:buNone/>
            </a:pPr>
            <a:r>
              <a:rPr lang="en-US" altLang="zh-CN" b="1" dirty="0" smtClean="0">
                <a:solidFill>
                  <a:srgbClr val="FF0000"/>
                </a:solidFill>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保持在安全性、流动性的前提下，实现盈利性</a:t>
            </a:r>
            <a:endParaRPr lang="zh-CN" altLang="en-US" kern="1200"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3600" dirty="0" smtClean="0">
                <a:latin typeface="隶书" pitchFamily="49" charset="-122"/>
                <a:ea typeface="隶书" pitchFamily="49" charset="-122"/>
              </a:rPr>
              <a:t>一、金融机构的产生与功能</a:t>
            </a:r>
          </a:p>
        </p:txBody>
      </p:sp>
      <p:sp>
        <p:nvSpPr>
          <p:cNvPr id="3" name="内容占位符 2"/>
          <p:cNvSpPr>
            <a:spLocks noGrp="1"/>
          </p:cNvSpPr>
          <p:nvPr>
            <p:ph idx="1"/>
          </p:nvPr>
        </p:nvSpPr>
        <p:spPr>
          <a:xfrm>
            <a:off x="251520" y="692696"/>
            <a:ext cx="8712968" cy="4525963"/>
          </a:xfrm>
        </p:spPr>
        <p:txBody>
          <a:bodyPr/>
          <a:lstStyle/>
          <a:p>
            <a:pPr marL="0" indent="0">
              <a:spcBef>
                <a:spcPct val="0"/>
              </a:spcBef>
              <a:buNone/>
              <a:defRPr/>
            </a:pPr>
            <a:r>
              <a:rPr lang="zh-CN" altLang="en-US" sz="2800" b="1" dirty="0" smtClean="0">
                <a:solidFill>
                  <a:srgbClr val="FF00FF"/>
                </a:solidFill>
                <a:latin typeface="Times New Roman" pitchFamily="18" charset="0"/>
                <a:ea typeface="宋体" pitchFamily="2" charset="-122"/>
                <a:cs typeface="Times New Roman" pitchFamily="18" charset="0"/>
                <a:sym typeface="Wingdings 2" pitchFamily="18" charset="2"/>
              </a:rPr>
              <a:t>（一）</a:t>
            </a:r>
            <a:r>
              <a:rPr lang="zh-CN" altLang="en-US" sz="2800" b="1" dirty="0" smtClean="0">
                <a:solidFill>
                  <a:srgbClr val="FF00FF"/>
                </a:solidFill>
                <a:latin typeface="Times New Roman" pitchFamily="18" charset="0"/>
                <a:ea typeface="宋体" pitchFamily="2" charset="-122"/>
                <a:cs typeface="Times New Roman" pitchFamily="18" charset="0"/>
              </a:rPr>
              <a:t>金融机构的界定</a:t>
            </a:r>
            <a:endParaRPr lang="en-US" altLang="zh-CN" sz="2800" b="1" dirty="0" smtClean="0">
              <a:solidFill>
                <a:srgbClr val="FF00FF"/>
              </a:solidFill>
              <a:latin typeface="Times New Roman" pitchFamily="18" charset="0"/>
              <a:ea typeface="宋体" pitchFamily="2" charset="-122"/>
              <a:cs typeface="Times New Roman" pitchFamily="18" charset="0"/>
            </a:endParaRPr>
          </a:p>
          <a:p>
            <a:pPr marL="0" indent="0">
              <a:spcBef>
                <a:spcPct val="0"/>
              </a:spcBef>
              <a:buNone/>
              <a:defRPr/>
            </a:pPr>
            <a:r>
              <a:rPr lang="zh-CN" altLang="en-US" sz="2800" dirty="0" smtClean="0">
                <a:latin typeface="楷体" pitchFamily="49" charset="-122"/>
                <a:ea typeface="楷体_GB2312" pitchFamily="49" charset="-122"/>
              </a:rPr>
              <a:t>金融机构是从事金融活动的组织，它通常以一定量的</a:t>
            </a:r>
            <a:r>
              <a:rPr lang="zh-CN" altLang="en-US" sz="2800" b="1" dirty="0" smtClean="0">
                <a:solidFill>
                  <a:srgbClr val="0066FF"/>
                </a:solidFill>
                <a:latin typeface="楷体" pitchFamily="49" charset="-122"/>
                <a:ea typeface="楷体_GB2312" pitchFamily="49" charset="-122"/>
              </a:rPr>
              <a:t>自有资金</a:t>
            </a:r>
            <a:r>
              <a:rPr lang="zh-CN" altLang="en-US" sz="2800" dirty="0" smtClean="0">
                <a:latin typeface="楷体" pitchFamily="49" charset="-122"/>
                <a:ea typeface="楷体_GB2312" pitchFamily="49" charset="-122"/>
              </a:rPr>
              <a:t>为运营资本，通过</a:t>
            </a:r>
            <a:r>
              <a:rPr lang="zh-CN" altLang="en-US" sz="2800" b="1" dirty="0" smtClean="0">
                <a:solidFill>
                  <a:srgbClr val="0066FF"/>
                </a:solidFill>
                <a:latin typeface="楷体" pitchFamily="49" charset="-122"/>
                <a:ea typeface="楷体_GB2312" pitchFamily="49" charset="-122"/>
              </a:rPr>
              <a:t>吸收存款</a:t>
            </a:r>
            <a:r>
              <a:rPr lang="zh-CN" altLang="en-US" sz="2800" dirty="0" smtClean="0">
                <a:latin typeface="楷体" pitchFamily="49" charset="-122"/>
                <a:ea typeface="楷体_GB2312" pitchFamily="49" charset="-122"/>
              </a:rPr>
              <a:t>、</a:t>
            </a:r>
            <a:r>
              <a:rPr lang="zh-CN" altLang="en-US" sz="2800" b="1" dirty="0" smtClean="0">
                <a:solidFill>
                  <a:srgbClr val="0066FF"/>
                </a:solidFill>
                <a:latin typeface="楷体" pitchFamily="49" charset="-122"/>
                <a:ea typeface="楷体_GB2312" pitchFamily="49" charset="-122"/>
              </a:rPr>
              <a:t>发行各种证券</a:t>
            </a:r>
            <a:r>
              <a:rPr lang="zh-CN" altLang="en-US" sz="2800" dirty="0" smtClean="0">
                <a:latin typeface="楷体" pitchFamily="49" charset="-122"/>
                <a:ea typeface="楷体_GB2312" pitchFamily="49" charset="-122"/>
              </a:rPr>
              <a:t>、</a:t>
            </a:r>
            <a:r>
              <a:rPr lang="zh-CN" altLang="en-US" sz="2800" b="1" dirty="0" smtClean="0">
                <a:solidFill>
                  <a:srgbClr val="0066FF"/>
                </a:solidFill>
                <a:latin typeface="楷体" pitchFamily="49" charset="-122"/>
                <a:ea typeface="楷体_GB2312" pitchFamily="49" charset="-122"/>
              </a:rPr>
              <a:t>接受他人的财产委托</a:t>
            </a:r>
            <a:r>
              <a:rPr lang="zh-CN" altLang="en-US" sz="2800" dirty="0" smtClean="0">
                <a:latin typeface="楷体" pitchFamily="49" charset="-122"/>
                <a:ea typeface="楷体_GB2312" pitchFamily="49" charset="-122"/>
              </a:rPr>
              <a:t>等形式形成资金来源，而后通过</a:t>
            </a:r>
            <a:r>
              <a:rPr lang="zh-CN" altLang="en-US" sz="2800" b="1" dirty="0" smtClean="0">
                <a:solidFill>
                  <a:srgbClr val="0066FF"/>
                </a:solidFill>
                <a:latin typeface="楷体" pitchFamily="49" charset="-122"/>
                <a:ea typeface="楷体_GB2312" pitchFamily="49" charset="-122"/>
              </a:rPr>
              <a:t>贷款</a:t>
            </a:r>
            <a:r>
              <a:rPr lang="zh-CN" altLang="en-US" sz="2800" dirty="0" smtClean="0">
                <a:latin typeface="楷体" pitchFamily="49" charset="-122"/>
                <a:ea typeface="楷体_GB2312" pitchFamily="49" charset="-122"/>
              </a:rPr>
              <a:t>、</a:t>
            </a:r>
            <a:r>
              <a:rPr lang="zh-CN" altLang="en-US" sz="2800" b="1" dirty="0" smtClean="0">
                <a:solidFill>
                  <a:srgbClr val="0066FF"/>
                </a:solidFill>
                <a:latin typeface="楷体" pitchFamily="49" charset="-122"/>
                <a:ea typeface="楷体_GB2312" pitchFamily="49" charset="-122"/>
              </a:rPr>
              <a:t>投资</a:t>
            </a:r>
            <a:r>
              <a:rPr lang="zh-CN" altLang="en-US" sz="2800" dirty="0" smtClean="0">
                <a:latin typeface="楷体" pitchFamily="49" charset="-122"/>
                <a:ea typeface="楷体_GB2312" pitchFamily="49" charset="-122"/>
              </a:rPr>
              <a:t>等形式运营资金，并且在向社会提供各种</a:t>
            </a:r>
            <a:r>
              <a:rPr lang="zh-CN" altLang="en-US" sz="2800" b="1" dirty="0" smtClean="0">
                <a:solidFill>
                  <a:srgbClr val="0066FF"/>
                </a:solidFill>
                <a:latin typeface="楷体" pitchFamily="49" charset="-122"/>
                <a:ea typeface="楷体_GB2312" pitchFamily="49" charset="-122"/>
              </a:rPr>
              <a:t>金融产品</a:t>
            </a:r>
            <a:r>
              <a:rPr lang="zh-CN" altLang="en-US" sz="2800" dirty="0" smtClean="0">
                <a:latin typeface="楷体" pitchFamily="49" charset="-122"/>
                <a:ea typeface="楷体_GB2312" pitchFamily="49" charset="-122"/>
              </a:rPr>
              <a:t>和</a:t>
            </a:r>
            <a:r>
              <a:rPr lang="zh-CN" altLang="en-US" sz="2800" b="1" dirty="0" smtClean="0">
                <a:solidFill>
                  <a:srgbClr val="0066FF"/>
                </a:solidFill>
                <a:latin typeface="楷体" pitchFamily="49" charset="-122"/>
                <a:ea typeface="楷体_GB2312" pitchFamily="49" charset="-122"/>
              </a:rPr>
              <a:t>金融服务</a:t>
            </a:r>
            <a:r>
              <a:rPr lang="zh-CN" altLang="en-US" sz="2800" dirty="0" smtClean="0">
                <a:latin typeface="楷体" pitchFamily="49" charset="-122"/>
                <a:ea typeface="楷体_GB2312" pitchFamily="49" charset="-122"/>
              </a:rPr>
              <a:t>的过程中取得收益。</a:t>
            </a:r>
          </a:p>
          <a:p>
            <a:pPr marL="0" indent="355600">
              <a:lnSpc>
                <a:spcPts val="4500"/>
              </a:lnSpc>
              <a:spcBef>
                <a:spcPct val="0"/>
              </a:spcBef>
              <a:buNone/>
              <a:defRPr/>
            </a:pPr>
            <a:r>
              <a:rPr lang="en-US" altLang="zh-CN" dirty="0" smtClean="0">
                <a:solidFill>
                  <a:srgbClr val="FF0000"/>
                </a:solidFill>
                <a:latin typeface="楷体_GB2312" pitchFamily="49" charset="-122"/>
                <a:ea typeface="楷体_GB2312" pitchFamily="49" charset="-122"/>
              </a:rPr>
              <a:t>▲</a:t>
            </a:r>
            <a:r>
              <a:rPr lang="zh-CN" altLang="en-US" sz="2800" dirty="0" smtClean="0">
                <a:latin typeface="楷体" pitchFamily="49" charset="-122"/>
                <a:ea typeface="楷体_GB2312" pitchFamily="49" charset="-122"/>
              </a:rPr>
              <a:t>金融机构的产生与发展内生于实体经济活动的需要。      经济发展    金融发展</a:t>
            </a:r>
            <a:endParaRPr lang="en-US" altLang="zh-CN" sz="2800" dirty="0" smtClean="0">
              <a:latin typeface="楷体" pitchFamily="49" charset="-122"/>
              <a:ea typeface="楷体_GB2312" pitchFamily="49" charset="-122"/>
            </a:endParaRPr>
          </a:p>
          <a:p>
            <a:pPr lvl="1">
              <a:spcBef>
                <a:spcPct val="0"/>
              </a:spcBef>
              <a:buClr>
                <a:srgbClr val="FF0000"/>
              </a:buClr>
              <a:buFont typeface="Wingdings" panose="05000000000000000000" pitchFamily="2" charset="2"/>
              <a:buChar char="Ø"/>
              <a:defRPr/>
            </a:pPr>
            <a:r>
              <a:rPr lang="zh-CN" altLang="en-US" sz="2400" dirty="0" smtClean="0">
                <a:latin typeface="Times New Roman" pitchFamily="18" charset="0"/>
                <a:ea typeface="楷体_GB2312" pitchFamily="49" charset="-122"/>
                <a:cs typeface="Times New Roman" pitchFamily="18" charset="0"/>
              </a:rPr>
              <a:t>金融发展要适应经济的发展，既不能超前也不能落后（联系美国金融危机后重整制造业；德国工业</a:t>
            </a:r>
            <a:r>
              <a:rPr lang="en-US" altLang="zh-CN" sz="2400" dirty="0" smtClean="0">
                <a:latin typeface="Times New Roman" pitchFamily="18" charset="0"/>
                <a:ea typeface="楷体_GB2312" pitchFamily="49" charset="-122"/>
                <a:cs typeface="Times New Roman" pitchFamily="18" charset="0"/>
              </a:rPr>
              <a:t>4.0</a:t>
            </a:r>
            <a:r>
              <a:rPr lang="zh-CN" altLang="en-US" sz="2400" dirty="0" smtClean="0">
                <a:latin typeface="Times New Roman" pitchFamily="18" charset="0"/>
                <a:ea typeface="楷体_GB2312" pitchFamily="49" charset="-122"/>
                <a:cs typeface="Times New Roman" pitchFamily="18" charset="0"/>
              </a:rPr>
              <a:t>，英国再工业化；中国则是进一步推动金融改革与发展）</a:t>
            </a:r>
            <a:endParaRPr lang="zh-CN" altLang="en-US" sz="2400" dirty="0">
              <a:latin typeface="Times New Roman" pitchFamily="18" charset="0"/>
              <a:ea typeface="楷体_GB2312" pitchFamily="49" charset="-122"/>
              <a:cs typeface="Times New Roman" pitchFamily="18" charset="0"/>
            </a:endParaRPr>
          </a:p>
        </p:txBody>
      </p:sp>
      <p:sp>
        <p:nvSpPr>
          <p:cNvPr id="4" name="右箭头 3"/>
          <p:cNvSpPr/>
          <p:nvPr/>
        </p:nvSpPr>
        <p:spPr bwMode="auto">
          <a:xfrm>
            <a:off x="1187624" y="4077072"/>
            <a:ext cx="857256" cy="21431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 name="右箭头 4"/>
          <p:cNvSpPr/>
          <p:nvPr/>
        </p:nvSpPr>
        <p:spPr bwMode="auto">
          <a:xfrm>
            <a:off x="3707904" y="4149080"/>
            <a:ext cx="571504" cy="7143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93628999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0" y="0"/>
          <a:ext cx="9001156" cy="664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下箭头 4"/>
          <p:cNvSpPr/>
          <p:nvPr/>
        </p:nvSpPr>
        <p:spPr bwMode="auto">
          <a:xfrm>
            <a:off x="2843808" y="6021288"/>
            <a:ext cx="285752"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a:xfrm>
            <a:off x="1835696" y="4725144"/>
            <a:ext cx="2031325"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体现银行的盈利性</a:t>
            </a:r>
            <a:endParaRPr lang="zh-CN" altLang="en-US" b="1" dirty="0">
              <a:latin typeface="楷体_GB2312" pitchFamily="49" charset="-122"/>
              <a:ea typeface="楷体_GB2312" pitchFamily="49" charset="-122"/>
            </a:endParaRPr>
          </a:p>
        </p:txBody>
      </p:sp>
      <p:sp>
        <p:nvSpPr>
          <p:cNvPr id="8" name="下箭头 7"/>
          <p:cNvSpPr/>
          <p:nvPr/>
        </p:nvSpPr>
        <p:spPr bwMode="auto">
          <a:xfrm>
            <a:off x="2339752" y="1484784"/>
            <a:ext cx="285752"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1547664" y="1916832"/>
            <a:ext cx="2044149"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体现银行的安全性</a:t>
            </a:r>
            <a:endParaRPr lang="zh-CN" altLang="en-US" b="1" dirty="0">
              <a:latin typeface="楷体_GB2312" pitchFamily="49" charset="-122"/>
              <a:ea typeface="楷体_GB2312" pitchFamily="49" charset="-122"/>
            </a:endParaRPr>
          </a:p>
        </p:txBody>
      </p:sp>
      <p:sp>
        <p:nvSpPr>
          <p:cNvPr id="12" name="TextBox 11"/>
          <p:cNvSpPr txBox="1"/>
          <p:nvPr/>
        </p:nvSpPr>
        <p:spPr>
          <a:xfrm>
            <a:off x="1979712" y="6488668"/>
            <a:ext cx="2044149" cy="369332"/>
          </a:xfrm>
          <a:prstGeom prst="rect">
            <a:avLst/>
          </a:prstGeom>
          <a:noFill/>
        </p:spPr>
        <p:txBody>
          <a:bodyPr wrap="none" rtlCol="0">
            <a:spAutoFit/>
          </a:bodyPr>
          <a:lstStyle/>
          <a:p>
            <a:r>
              <a:rPr lang="zh-CN" altLang="en-US" b="1" dirty="0" smtClean="0">
                <a:latin typeface="楷体_GB2312" pitchFamily="49" charset="-122"/>
                <a:ea typeface="楷体_GB2312" pitchFamily="49" charset="-122"/>
              </a:rPr>
              <a:t>体现银行的流动性</a:t>
            </a:r>
            <a:endParaRPr lang="zh-CN" altLang="en-US" b="1" dirty="0">
              <a:latin typeface="楷体_GB2312" pitchFamily="49" charset="-122"/>
              <a:ea typeface="楷体_GB2312" pitchFamily="49" charset="-122"/>
            </a:endParaRPr>
          </a:p>
        </p:txBody>
      </p:sp>
      <p:sp>
        <p:nvSpPr>
          <p:cNvPr id="2" name="下箭头 1"/>
          <p:cNvSpPr/>
          <p:nvPr/>
        </p:nvSpPr>
        <p:spPr bwMode="auto">
          <a:xfrm>
            <a:off x="2843808" y="4221088"/>
            <a:ext cx="157978" cy="50405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421605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工商银行资产业务概况</a:t>
            </a:r>
            <a:endParaRPr lang="zh-CN" altLang="en-US" sz="2800" dirty="0">
              <a:latin typeface="楷体_GB2312" pitchFamily="49" charset="-122"/>
              <a:ea typeface="楷体_GB2312" pitchFamily="49" charset="-122"/>
            </a:endParaRPr>
          </a:p>
        </p:txBody>
      </p:sp>
      <p:pic>
        <p:nvPicPr>
          <p:cNvPr id="470018" name="Picture 2"/>
          <p:cNvPicPr>
            <a:picLocks noChangeAspect="1" noChangeArrowheads="1"/>
          </p:cNvPicPr>
          <p:nvPr/>
        </p:nvPicPr>
        <p:blipFill>
          <a:blip r:embed="rId2" cstate="print"/>
          <a:srcRect/>
          <a:stretch>
            <a:fillRect/>
          </a:stretch>
        </p:blipFill>
        <p:spPr bwMode="auto">
          <a:xfrm>
            <a:off x="611560" y="1124744"/>
            <a:ext cx="8343900" cy="4629150"/>
          </a:xfrm>
          <a:prstGeom prst="rect">
            <a:avLst/>
          </a:prstGeom>
          <a:noFill/>
          <a:ln w="9525">
            <a:noFill/>
            <a:miter lim="800000"/>
            <a:headEnd/>
            <a:tailEnd/>
          </a:ln>
          <a:effectLst/>
        </p:spPr>
      </p:pic>
      <p:sp>
        <p:nvSpPr>
          <p:cNvPr id="4" name="TextBox 3"/>
          <p:cNvSpPr txBox="1"/>
          <p:nvPr/>
        </p:nvSpPr>
        <p:spPr>
          <a:xfrm>
            <a:off x="5291663" y="5805264"/>
            <a:ext cx="3852337" cy="400110"/>
          </a:xfrm>
          <a:prstGeom prst="rect">
            <a:avLst/>
          </a:prstGeom>
          <a:noFill/>
        </p:spPr>
        <p:txBody>
          <a:bodyPr wrap="none" rtlCol="0">
            <a:spAutoFit/>
          </a:bodyPr>
          <a:lstStyle/>
          <a:p>
            <a:r>
              <a:rPr lang="zh-CN" altLang="en-US" sz="2000" b="1" dirty="0" smtClean="0">
                <a:latin typeface="Times New Roman" pitchFamily="18" charset="0"/>
                <a:ea typeface="楷体_GB2312" pitchFamily="49" charset="-122"/>
                <a:cs typeface="Times New Roman" pitchFamily="18" charset="0"/>
              </a:rPr>
              <a:t>数据来源：工商银行</a:t>
            </a:r>
            <a:r>
              <a:rPr lang="en-US" altLang="zh-CN" sz="2000" b="1" dirty="0" smtClean="0">
                <a:latin typeface="Times New Roman" pitchFamily="18" charset="0"/>
                <a:ea typeface="楷体_GB2312" pitchFamily="49" charset="-122"/>
                <a:cs typeface="Times New Roman" pitchFamily="18" charset="0"/>
              </a:rPr>
              <a:t>2013</a:t>
            </a:r>
            <a:r>
              <a:rPr lang="zh-CN" altLang="en-US" sz="2000" b="1" dirty="0" smtClean="0">
                <a:latin typeface="Times New Roman" pitchFamily="18" charset="0"/>
                <a:ea typeface="楷体_GB2312" pitchFamily="49" charset="-122"/>
                <a:cs typeface="Times New Roman" pitchFamily="18" charset="0"/>
              </a:rPr>
              <a:t>年年报</a:t>
            </a:r>
            <a:endParaRPr lang="zh-CN" altLang="en-US" sz="2000" b="1"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42" name="Picture 2"/>
          <p:cNvPicPr>
            <a:picLocks noGrp="1" noChangeAspect="1" noChangeArrowheads="1"/>
          </p:cNvPicPr>
          <p:nvPr>
            <p:ph idx="1"/>
          </p:nvPr>
        </p:nvPicPr>
        <p:blipFill>
          <a:blip r:embed="rId2" cstate="print"/>
          <a:srcRect/>
          <a:stretch>
            <a:fillRect/>
          </a:stretch>
        </p:blipFill>
        <p:spPr bwMode="auto">
          <a:xfrm>
            <a:off x="285720" y="1571612"/>
            <a:ext cx="8229600" cy="2728395"/>
          </a:xfrm>
          <a:prstGeom prst="rect">
            <a:avLst/>
          </a:prstGeom>
          <a:noFill/>
          <a:ln w="9525">
            <a:noFill/>
            <a:miter lim="800000"/>
            <a:headEnd/>
            <a:tailEnd/>
          </a:ln>
          <a:effectLst/>
        </p:spPr>
      </p:pic>
      <p:sp>
        <p:nvSpPr>
          <p:cNvPr id="4"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工商银行贷款业务概况</a:t>
            </a:r>
            <a:endParaRPr lang="zh-CN" altLang="en-US" sz="2800" dirty="0">
              <a:latin typeface="楷体_GB2312" pitchFamily="49" charset="-122"/>
              <a:ea typeface="楷体_GB2312" pitchFamily="49" charset="-122"/>
            </a:endParaRPr>
          </a:p>
        </p:txBody>
      </p:sp>
      <p:sp>
        <p:nvSpPr>
          <p:cNvPr id="5" name="TextBox 4"/>
          <p:cNvSpPr txBox="1"/>
          <p:nvPr/>
        </p:nvSpPr>
        <p:spPr>
          <a:xfrm>
            <a:off x="5676384" y="6488668"/>
            <a:ext cx="3467616" cy="369332"/>
          </a:xfrm>
          <a:prstGeom prst="rect">
            <a:avLst/>
          </a:prstGeom>
          <a:noFill/>
        </p:spPr>
        <p:txBody>
          <a:bodyPr wrap="none" rtlCol="0">
            <a:spAutoFit/>
          </a:bodyPr>
          <a:lstStyle/>
          <a:p>
            <a:r>
              <a:rPr lang="zh-CN" altLang="en-US" b="1" dirty="0" smtClean="0"/>
              <a:t>数据来源：工商银行</a:t>
            </a:r>
            <a:r>
              <a:rPr lang="en-US" altLang="zh-CN" b="1" dirty="0" smtClean="0"/>
              <a:t>2013</a:t>
            </a:r>
            <a:r>
              <a:rPr lang="zh-CN" altLang="en-US" b="1" dirty="0" smtClean="0"/>
              <a:t>年年报</a:t>
            </a:r>
            <a:endParaRPr lang="zh-CN" alt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工商银行公司类贷款业务概况</a:t>
            </a:r>
            <a:endParaRPr lang="zh-CN" altLang="en-US" sz="2800" dirty="0">
              <a:latin typeface="楷体_GB2312" pitchFamily="49" charset="-122"/>
              <a:ea typeface="楷体_GB2312" pitchFamily="49" charset="-122"/>
            </a:endParaRPr>
          </a:p>
        </p:txBody>
      </p:sp>
      <p:pic>
        <p:nvPicPr>
          <p:cNvPr id="472066" name="Picture 2"/>
          <p:cNvPicPr>
            <a:picLocks noChangeAspect="1" noChangeArrowheads="1"/>
          </p:cNvPicPr>
          <p:nvPr/>
        </p:nvPicPr>
        <p:blipFill>
          <a:blip r:embed="rId2" cstate="print"/>
          <a:srcRect/>
          <a:stretch>
            <a:fillRect/>
          </a:stretch>
        </p:blipFill>
        <p:spPr bwMode="auto">
          <a:xfrm>
            <a:off x="428596" y="3429000"/>
            <a:ext cx="8420100" cy="3054350"/>
          </a:xfrm>
          <a:prstGeom prst="rect">
            <a:avLst/>
          </a:prstGeom>
          <a:noFill/>
          <a:ln w="9525">
            <a:noFill/>
            <a:miter lim="800000"/>
            <a:headEnd/>
            <a:tailEnd/>
          </a:ln>
          <a:effectLst/>
        </p:spPr>
      </p:pic>
      <p:pic>
        <p:nvPicPr>
          <p:cNvPr id="6" name="Picture 4"/>
          <p:cNvPicPr>
            <a:picLocks noChangeAspect="1" noChangeArrowheads="1"/>
          </p:cNvPicPr>
          <p:nvPr/>
        </p:nvPicPr>
        <p:blipFill>
          <a:blip r:embed="rId3" cstate="print"/>
          <a:srcRect/>
          <a:stretch>
            <a:fillRect/>
          </a:stretch>
        </p:blipFill>
        <p:spPr bwMode="auto">
          <a:xfrm>
            <a:off x="500034" y="1071546"/>
            <a:ext cx="8242300" cy="2419350"/>
          </a:xfrm>
          <a:prstGeom prst="rect">
            <a:avLst/>
          </a:prstGeom>
          <a:noFill/>
          <a:ln w="9525">
            <a:noFill/>
            <a:miter lim="800000"/>
            <a:headEnd/>
            <a:tailEnd/>
          </a:ln>
          <a:effectLst/>
        </p:spPr>
      </p:pic>
      <p:sp>
        <p:nvSpPr>
          <p:cNvPr id="5" name="TextBox 4"/>
          <p:cNvSpPr txBox="1"/>
          <p:nvPr/>
        </p:nvSpPr>
        <p:spPr>
          <a:xfrm>
            <a:off x="5676384" y="6488668"/>
            <a:ext cx="3467616" cy="369332"/>
          </a:xfrm>
          <a:prstGeom prst="rect">
            <a:avLst/>
          </a:prstGeom>
          <a:noFill/>
        </p:spPr>
        <p:txBody>
          <a:bodyPr wrap="none" rtlCol="0">
            <a:spAutoFit/>
          </a:bodyPr>
          <a:lstStyle/>
          <a:p>
            <a:r>
              <a:rPr lang="zh-CN" altLang="en-US" b="1" dirty="0" smtClean="0"/>
              <a:t>数据来源：工商银行</a:t>
            </a:r>
            <a:r>
              <a:rPr lang="en-US" altLang="zh-CN" b="1" dirty="0" smtClean="0"/>
              <a:t>2013</a:t>
            </a:r>
            <a:r>
              <a:rPr lang="zh-CN" altLang="en-US" b="1" dirty="0" smtClean="0"/>
              <a:t>年年报</a:t>
            </a:r>
            <a:endParaRPr lang="zh-CN" alt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itchFamily="49" charset="-122"/>
                <a:ea typeface="楷体_GB2312" pitchFamily="49" charset="-122"/>
              </a:rPr>
              <a:t>工商银行个人贷款业务概况</a:t>
            </a:r>
            <a:endParaRPr lang="zh-CN" altLang="en-US" sz="2800" dirty="0">
              <a:latin typeface="楷体_GB2312" pitchFamily="49" charset="-122"/>
              <a:ea typeface="楷体_GB2312" pitchFamily="49" charset="-122"/>
            </a:endParaRPr>
          </a:p>
        </p:txBody>
      </p:sp>
      <p:pic>
        <p:nvPicPr>
          <p:cNvPr id="4" name="Picture 3"/>
          <p:cNvPicPr>
            <a:picLocks noChangeAspect="1" noChangeArrowheads="1"/>
          </p:cNvPicPr>
          <p:nvPr/>
        </p:nvPicPr>
        <p:blipFill>
          <a:blip r:embed="rId2" cstate="print"/>
          <a:srcRect/>
          <a:stretch>
            <a:fillRect/>
          </a:stretch>
        </p:blipFill>
        <p:spPr bwMode="auto">
          <a:xfrm>
            <a:off x="428596" y="1357298"/>
            <a:ext cx="8299450" cy="2921000"/>
          </a:xfrm>
          <a:prstGeom prst="rect">
            <a:avLst/>
          </a:prstGeom>
          <a:noFill/>
          <a:ln w="9525">
            <a:noFill/>
            <a:miter lim="800000"/>
            <a:headEnd/>
            <a:tailEnd/>
          </a:ln>
          <a:effectLst/>
        </p:spPr>
      </p:pic>
      <p:sp>
        <p:nvSpPr>
          <p:cNvPr id="5" name="TextBox 4"/>
          <p:cNvSpPr txBox="1"/>
          <p:nvPr/>
        </p:nvSpPr>
        <p:spPr>
          <a:xfrm>
            <a:off x="5676384" y="6488668"/>
            <a:ext cx="3467616" cy="369332"/>
          </a:xfrm>
          <a:prstGeom prst="rect">
            <a:avLst/>
          </a:prstGeom>
          <a:noFill/>
        </p:spPr>
        <p:txBody>
          <a:bodyPr wrap="none" rtlCol="0">
            <a:spAutoFit/>
          </a:bodyPr>
          <a:lstStyle/>
          <a:p>
            <a:r>
              <a:rPr lang="zh-CN" altLang="en-US" b="1" dirty="0" smtClean="0"/>
              <a:t>数据来源：工商银行</a:t>
            </a:r>
            <a:r>
              <a:rPr lang="en-US" altLang="zh-CN" b="1" dirty="0" smtClean="0"/>
              <a:t>2013</a:t>
            </a:r>
            <a:r>
              <a:rPr lang="zh-CN" altLang="en-US" b="1" dirty="0" smtClean="0"/>
              <a:t>年年报</a:t>
            </a:r>
            <a:endParaRPr lang="zh-CN" alt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9144000" cy="865187"/>
          </a:xfrm>
        </p:spPr>
        <p:txBody>
          <a:bodyPr/>
          <a:lstStyle/>
          <a:p>
            <a:pPr algn="ctr"/>
            <a:r>
              <a:rPr lang="zh-CN" altLang="en-US" sz="2800" b="1" dirty="0" smtClean="0">
                <a:latin typeface="楷体_GB2312" pitchFamily="49" charset="-122"/>
                <a:ea typeface="楷体_GB2312" pitchFamily="49" charset="-122"/>
              </a:rPr>
              <a:t>五级贷款分类内容</a:t>
            </a:r>
          </a:p>
        </p:txBody>
      </p:sp>
      <p:sp>
        <p:nvSpPr>
          <p:cNvPr id="5" name="Rectangle 3"/>
          <p:cNvSpPr txBox="1">
            <a:spLocks noChangeArrowheads="1"/>
          </p:cNvSpPr>
          <p:nvPr/>
        </p:nvSpPr>
        <p:spPr bwMode="gray">
          <a:xfrm>
            <a:off x="0" y="764704"/>
            <a:ext cx="9144000"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a:t>
            </a: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正常贷款</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：借款人能够履行合同，没有足够理由怀疑贷款本息不能按时足额偿还。 </a:t>
            </a:r>
          </a:p>
          <a:p>
            <a:pPr marL="0" marR="0" lvl="0" indent="0" algn="l" defTabSz="914400" rtl="0" eaLnBrk="1" fontAlgn="base" latinLnBrk="0" hangingPunct="1">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a:t>
            </a: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关注贷款</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：尽管借款人目前有能力偿还贷款本息，但存在一些可能对偿还产生</a:t>
            </a: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不利影响</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的因素。 </a:t>
            </a:r>
          </a:p>
          <a:p>
            <a:pPr marL="0" marR="0" lvl="0" indent="0" algn="l" defTabSz="914400" rtl="0" eaLnBrk="1" fontAlgn="base" latinLnBrk="0" hangingPunct="1">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a:t>
            </a: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次级贷款</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：借款人的还款能力</a:t>
            </a: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出现明显问题</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，完全依靠其正常经营收入</a:t>
            </a: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无法足额偿还贷款本息</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，即使执行担保，也</a:t>
            </a: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可能</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会造成一定损失。 </a:t>
            </a:r>
          </a:p>
          <a:p>
            <a:pPr marL="0" marR="0" lvl="0" indent="0" algn="l" defTabSz="914400" rtl="0" eaLnBrk="1" fontAlgn="base" latinLnBrk="0" hangingPunct="1">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a:t>
            </a: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可疑贷款</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：借款人无法足额偿还贷款本息，即使执行担保，也</a:t>
            </a: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肯定</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要造成较大损失。 </a:t>
            </a:r>
          </a:p>
          <a:p>
            <a:pPr marL="0" marR="0" lvl="0" indent="0" algn="l" defTabSz="914400" rtl="0" eaLnBrk="1" fontAlgn="base" latinLnBrk="0" hangingPunct="1">
              <a:spcBef>
                <a:spcPct val="0"/>
              </a:spcBef>
              <a:spcAft>
                <a:spcPct val="0"/>
              </a:spcAft>
              <a:buClrTx/>
              <a:buSzTx/>
              <a:buFontTx/>
              <a:buNone/>
              <a:tabLst/>
              <a:defRPr/>
            </a:pPr>
            <a:r>
              <a:rPr kumimoji="0" lang="en-US" altLang="zh-CN" sz="2400" i="0" u="none" strike="noStrike" kern="0" cap="none" spc="0" normalizeH="0" baseline="0" noProof="0" dirty="0" smtClean="0">
                <a:ln>
                  <a:noFill/>
                </a:ln>
                <a:solidFill>
                  <a:srgbClr val="FF0000"/>
                </a:solidFill>
                <a:effectLst/>
                <a:uLnTx/>
                <a:uFillTx/>
                <a:latin typeface="华文新魏" pitchFamily="2" charset="-122"/>
                <a:ea typeface="华文新魏" pitchFamily="2" charset="-122"/>
                <a:cs typeface="+mn-cs"/>
              </a:rPr>
              <a:t>●</a:t>
            </a: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损失贷款</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：在采取所有可能的措施或一切必须的法律程序之后，本息仍然无法收回，或</a:t>
            </a:r>
            <a:r>
              <a:rPr kumimoji="0" lang="zh-CN" altLang="en-US" sz="2400"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cs typeface="+mn-cs"/>
              </a:rPr>
              <a:t>只收回极少部分</a:t>
            </a:r>
            <a:r>
              <a:rPr kumimoji="0" lang="zh-CN" altLang="en-US" sz="2400"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2400" i="0" u="none" strike="noStrike" kern="0" cap="none" spc="0" normalizeH="0" baseline="0" noProof="0" dirty="0" smtClean="0">
              <a:ln>
                <a:noFill/>
              </a:ln>
              <a:solidFill>
                <a:schemeClr val="tx1"/>
              </a:solidFill>
              <a:effectLst/>
              <a:uLnTx/>
              <a:uFillTx/>
              <a:latin typeface="+mn-lt"/>
              <a:ea typeface="+mn-ea"/>
              <a:cs typeface="+mn-cs"/>
            </a:endParaRPr>
          </a:p>
          <a:p>
            <a:pPr lvl="1" fontAlgn="base">
              <a:spcBef>
                <a:spcPct val="0"/>
              </a:spcBef>
              <a:spcAft>
                <a:spcPct val="0"/>
              </a:spcAft>
              <a:buClr>
                <a:srgbClr val="FF0000"/>
              </a:buClr>
              <a:buFont typeface="Wingdings" pitchFamily="2" charset="2"/>
              <a:buChar char="p"/>
            </a:pPr>
            <a:r>
              <a:rPr lang="zh-CN" altLang="en-US" sz="2400" dirty="0" smtClean="0">
                <a:latin typeface="Times New Roman" pitchFamily="18" charset="0"/>
                <a:ea typeface="楷体_GB2312" pitchFamily="49" charset="-122"/>
                <a:cs typeface="Times New Roman" pitchFamily="18" charset="0"/>
                <a:sym typeface="Wingdings 2" pitchFamily="18" charset="2"/>
              </a:rPr>
              <a:t>其中，次级贷款、可疑贷款、损失贷款为</a:t>
            </a:r>
            <a:r>
              <a:rPr lang="zh-CN" altLang="en-US" sz="2400" dirty="0" smtClean="0">
                <a:solidFill>
                  <a:srgbClr val="FF0000"/>
                </a:solidFill>
                <a:latin typeface="Times New Roman" pitchFamily="18" charset="0"/>
                <a:ea typeface="华文新魏" pitchFamily="2" charset="-122"/>
                <a:cs typeface="Times New Roman" pitchFamily="18" charset="0"/>
                <a:sym typeface="Wingdings 2" pitchFamily="18" charset="2"/>
              </a:rPr>
              <a:t>不良贷款</a:t>
            </a:r>
            <a:r>
              <a:rPr lang="zh-CN" altLang="en-US" sz="2400" dirty="0" smtClean="0">
                <a:latin typeface="Times New Roman" pitchFamily="18" charset="0"/>
                <a:ea typeface="楷体_GB2312" pitchFamily="49" charset="-122"/>
                <a:cs typeface="Times New Roman" pitchFamily="18" charset="0"/>
                <a:sym typeface="Wingdings 2" pitchFamily="18" charset="2"/>
              </a:rPr>
              <a:t>（</a:t>
            </a:r>
            <a:r>
              <a:rPr lang="en-US" altLang="zh-CN" sz="2400" dirty="0" smtClean="0">
                <a:latin typeface="Times New Roman" pitchFamily="18" charset="0"/>
                <a:ea typeface="楷体_GB2312" pitchFamily="49" charset="-122"/>
                <a:cs typeface="Times New Roman" pitchFamily="18" charset="0"/>
                <a:sym typeface="Wingdings 2" pitchFamily="18" charset="2"/>
              </a:rPr>
              <a:t>Non-performing Loan,</a:t>
            </a:r>
            <a:r>
              <a:rPr lang="zh-CN" altLang="en-US" sz="2400" dirty="0" smtClean="0">
                <a:latin typeface="Times New Roman" pitchFamily="18" charset="0"/>
                <a:ea typeface="楷体_GB2312" pitchFamily="49" charset="-122"/>
                <a:cs typeface="Times New Roman" pitchFamily="18" charset="0"/>
                <a:sym typeface="Wingdings 2" pitchFamily="18" charset="2"/>
              </a:rPr>
              <a:t>简称</a:t>
            </a:r>
            <a:r>
              <a:rPr lang="en-US" altLang="zh-CN" sz="2400" dirty="0" smtClean="0">
                <a:latin typeface="Times New Roman" pitchFamily="18" charset="0"/>
                <a:ea typeface="楷体_GB2312" pitchFamily="49" charset="-122"/>
                <a:cs typeface="Times New Roman" pitchFamily="18" charset="0"/>
                <a:sym typeface="Wingdings 2" pitchFamily="18" charset="2"/>
              </a:rPr>
              <a:t>NPL)</a:t>
            </a:r>
          </a:p>
          <a:p>
            <a:pPr lvl="1" fontAlgn="base">
              <a:spcBef>
                <a:spcPct val="0"/>
              </a:spcBef>
              <a:spcAft>
                <a:spcPct val="0"/>
              </a:spcAft>
              <a:buClr>
                <a:srgbClr val="FF0000"/>
              </a:buClr>
              <a:buFont typeface="Wingdings" pitchFamily="2" charset="2"/>
              <a:buChar char="p"/>
            </a:pPr>
            <a:r>
              <a:rPr kumimoji="0" lang="zh-CN" altLang="en-US" sz="2400" i="0" u="none" strike="noStrike" kern="0" cap="none" spc="0" normalizeH="0" baseline="0" noProof="0" dirty="0" smtClean="0">
                <a:ln>
                  <a:noFill/>
                </a:ln>
                <a:effectLst/>
                <a:uLnTx/>
                <a:uFillTx/>
                <a:latin typeface="楷体_GB2312" pitchFamily="49" charset="-122"/>
                <a:ea typeface="楷体_GB2312" pitchFamily="49" charset="-122"/>
                <a:cs typeface="Times New Roman" pitchFamily="18" charset="0"/>
              </a:rPr>
              <a:t>不良贷款率</a:t>
            </a:r>
            <a:r>
              <a:rPr kumimoji="0" lang="en-US" altLang="zh-CN" sz="2400" i="0" u="none" strike="noStrike" kern="0" cap="none" spc="0" normalizeH="0" baseline="0" noProof="0" dirty="0" smtClean="0">
                <a:ln>
                  <a:noFill/>
                </a:ln>
                <a:effectLst/>
                <a:uLnTx/>
                <a:uFillTx/>
                <a:latin typeface="楷体_GB2312" pitchFamily="49" charset="-122"/>
                <a:ea typeface="楷体_GB2312" pitchFamily="49" charset="-122"/>
                <a:cs typeface="Times New Roman" pitchFamily="18" charset="0"/>
              </a:rPr>
              <a:t>=</a:t>
            </a:r>
            <a:r>
              <a:rPr kumimoji="0" lang="zh-CN" altLang="en-US" sz="2400" i="0" u="none" strike="noStrike" kern="0" cap="none" spc="0" normalizeH="0" baseline="0" noProof="0" dirty="0" smtClean="0">
                <a:ln>
                  <a:noFill/>
                </a:ln>
                <a:effectLst/>
                <a:uLnTx/>
                <a:uFillTx/>
                <a:latin typeface="楷体_GB2312" pitchFamily="49" charset="-122"/>
                <a:ea typeface="楷体_GB2312" pitchFamily="49" charset="-122"/>
                <a:cs typeface="Times New Roman" pitchFamily="18" charset="0"/>
              </a:rPr>
              <a:t>不良贷款</a:t>
            </a:r>
            <a:r>
              <a:rPr kumimoji="0" lang="en-US" altLang="zh-CN" sz="2400" i="0" u="none" strike="noStrike" kern="0" cap="none" spc="0" normalizeH="0" baseline="0" noProof="0" dirty="0" smtClean="0">
                <a:ln>
                  <a:noFill/>
                </a:ln>
                <a:effectLst/>
                <a:uLnTx/>
                <a:uFillTx/>
                <a:latin typeface="楷体_GB2312" pitchFamily="49" charset="-122"/>
                <a:ea typeface="楷体_GB2312" pitchFamily="49" charset="-122"/>
                <a:cs typeface="Times New Roman" pitchFamily="18" charset="0"/>
              </a:rPr>
              <a:t>/</a:t>
            </a:r>
            <a:r>
              <a:rPr kumimoji="0" lang="zh-CN" altLang="en-US" sz="2400" i="0" u="none" strike="noStrike" kern="0" cap="none" spc="0" normalizeH="0" baseline="0" noProof="0" dirty="0" smtClean="0">
                <a:ln>
                  <a:noFill/>
                </a:ln>
                <a:effectLst/>
                <a:uLnTx/>
                <a:uFillTx/>
                <a:latin typeface="楷体_GB2312" pitchFamily="49" charset="-122"/>
                <a:ea typeface="楷体_GB2312" pitchFamily="49" charset="-122"/>
                <a:cs typeface="Times New Roman" pitchFamily="18" charset="0"/>
              </a:rPr>
              <a:t>总贷款</a:t>
            </a:r>
            <a:endParaRPr kumimoji="0" lang="en-US" altLang="zh-CN" sz="2400" i="0" u="none" strike="noStrike" kern="0" cap="none" spc="0" normalizeH="0" baseline="0" noProof="0" dirty="0" smtClean="0">
              <a:ln>
                <a:noFill/>
              </a:ln>
              <a:effectLst/>
              <a:uLnTx/>
              <a:uFillTx/>
              <a:latin typeface="楷体_GB2312" pitchFamily="49" charset="-122"/>
              <a:ea typeface="楷体_GB2312" pitchFamily="49" charset="-122"/>
              <a:cs typeface="Times New Roman" pitchFamily="18" charset="0"/>
            </a:endParaRPr>
          </a:p>
          <a:p>
            <a:pPr marL="0" marR="0" lvl="0" indent="0" algn="l" defTabSz="914400" rtl="0" eaLnBrk="1" fontAlgn="base" latinLnBrk="0" hangingPunct="1">
              <a:lnSpc>
                <a:spcPts val="3500"/>
              </a:lnSpc>
              <a:spcBef>
                <a:spcPct val="0"/>
              </a:spcBef>
              <a:spcAft>
                <a:spcPct val="0"/>
              </a:spcAft>
              <a:buClrTx/>
              <a:buSzTx/>
              <a:buFontTx/>
              <a:buNone/>
              <a:tabLst/>
              <a:defRPr/>
            </a:pP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927100"/>
          </a:xfrm>
        </p:spPr>
        <p:txBody>
          <a:bodyPr/>
          <a:lstStyle/>
          <a:p>
            <a:pPr algn="ctr"/>
            <a:r>
              <a:rPr lang="zh-CN" altLang="en-US" sz="2800" dirty="0" smtClean="0">
                <a:latin typeface="楷体_GB2312" pitchFamily="49" charset="-122"/>
                <a:ea typeface="楷体_GB2312" pitchFamily="49" charset="-122"/>
              </a:rPr>
              <a:t>工商银行贷款五级分类状况</a:t>
            </a:r>
            <a:endParaRPr lang="zh-CN" altLang="en-US" sz="2800" dirty="0">
              <a:latin typeface="楷体_GB2312" pitchFamily="49" charset="-122"/>
              <a:ea typeface="楷体_GB2312" pitchFamily="49" charset="-122"/>
            </a:endParaRPr>
          </a:p>
        </p:txBody>
      </p:sp>
      <p:pic>
        <p:nvPicPr>
          <p:cNvPr id="494594" name="Picture 2"/>
          <p:cNvPicPr>
            <a:picLocks noChangeAspect="1" noChangeArrowheads="1"/>
          </p:cNvPicPr>
          <p:nvPr/>
        </p:nvPicPr>
        <p:blipFill>
          <a:blip r:embed="rId2" cstate="print"/>
          <a:srcRect/>
          <a:stretch>
            <a:fillRect/>
          </a:stretch>
        </p:blipFill>
        <p:spPr bwMode="auto">
          <a:xfrm>
            <a:off x="209550" y="1071546"/>
            <a:ext cx="8934450" cy="3109907"/>
          </a:xfrm>
          <a:prstGeom prst="rect">
            <a:avLst/>
          </a:prstGeom>
          <a:noFill/>
          <a:ln w="9525">
            <a:noFill/>
            <a:miter lim="800000"/>
            <a:headEnd/>
            <a:tailEnd/>
          </a:ln>
          <a:effectLst/>
        </p:spPr>
      </p:pic>
      <p:pic>
        <p:nvPicPr>
          <p:cNvPr id="494595" name="Picture 3"/>
          <p:cNvPicPr>
            <a:picLocks noChangeAspect="1" noChangeArrowheads="1"/>
          </p:cNvPicPr>
          <p:nvPr/>
        </p:nvPicPr>
        <p:blipFill>
          <a:blip r:embed="rId3" cstate="print"/>
          <a:srcRect/>
          <a:stretch>
            <a:fillRect/>
          </a:stretch>
        </p:blipFill>
        <p:spPr bwMode="auto">
          <a:xfrm>
            <a:off x="214282" y="4214818"/>
            <a:ext cx="8786874" cy="2500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xmlns="" val="4240539419"/>
              </p:ext>
            </p:extLst>
          </p:nvPr>
        </p:nvGraphicFramePr>
        <p:xfrm>
          <a:off x="0" y="285728"/>
          <a:ext cx="9144000" cy="6572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0"/>
            <a:ext cx="9001156" cy="7109639"/>
          </a:xfrm>
          <a:prstGeom prst="rect">
            <a:avLst/>
          </a:prstGeom>
          <a:noFill/>
        </p:spPr>
        <p:txBody>
          <a:bodyPr wrap="square" rtlCol="0">
            <a:spAutoFit/>
          </a:bodyPr>
          <a:lstStyle/>
          <a:p>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solidFill>
                  <a:srgbClr val="000000"/>
                </a:solidFill>
                <a:latin typeface="Times New Roman" pitchFamily="18" charset="0"/>
                <a:ea typeface="楷体_GB2312" pitchFamily="49" charset="-122"/>
                <a:cs typeface="Times New Roman" pitchFamily="18" charset="0"/>
              </a:rPr>
              <a:t>银行资本（</a:t>
            </a:r>
            <a:r>
              <a:rPr lang="en-US" altLang="zh-CN" sz="2400" dirty="0" smtClean="0">
                <a:solidFill>
                  <a:srgbClr val="000000"/>
                </a:solidFill>
                <a:latin typeface="Times New Roman" pitchFamily="18" charset="0"/>
                <a:ea typeface="楷体_GB2312" pitchFamily="49" charset="-122"/>
                <a:cs typeface="Times New Roman" pitchFamily="18" charset="0"/>
              </a:rPr>
              <a:t>Bank Capital</a:t>
            </a:r>
            <a:r>
              <a:rPr lang="zh-CN" altLang="en-US" sz="2400" dirty="0" smtClean="0">
                <a:solidFill>
                  <a:srgbClr val="000000"/>
                </a:solidFill>
                <a:latin typeface="Times New Roman" pitchFamily="18" charset="0"/>
                <a:ea typeface="楷体_GB2312" pitchFamily="49" charset="-122"/>
                <a:cs typeface="Times New Roman" pitchFamily="18" charset="0"/>
              </a:rPr>
              <a:t>）：即自有资本，是商业银行弥补损失最重要的部分。</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solidFill>
                  <a:srgbClr val="000000"/>
                </a:solidFill>
                <a:latin typeface="Times New Roman" pitchFamily="18" charset="0"/>
                <a:ea typeface="楷体_GB2312" pitchFamily="49" charset="-122"/>
                <a:cs typeface="Times New Roman" pitchFamily="18" charset="0"/>
              </a:rPr>
              <a:t>与其它非金融企业的资本金主要用来进行中长期投资不同，银行资本金主要用来抵御资产的风险。银行的资本金对其自身的影响比一般企业资本金对其自身的影响要重要得多。</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solidFill>
                  <a:srgbClr val="000000"/>
                </a:solidFill>
                <a:latin typeface="Times New Roman" pitchFamily="18" charset="0"/>
                <a:ea typeface="楷体_GB2312" pitchFamily="49" charset="-122"/>
                <a:cs typeface="Times New Roman" pitchFamily="18" charset="0"/>
              </a:rPr>
              <a:t>商业银行资本金多寡严重影响资产规模扩张业务；随着利率市场化的推动，商业银行资本金对吸收负债的能力也有显著影响。</a:t>
            </a:r>
            <a:r>
              <a:rPr lang="en-US" altLang="zh-CN" sz="2400" dirty="0" smtClean="0">
                <a:solidFill>
                  <a:srgbClr val="000000"/>
                </a:solidFill>
                <a:latin typeface="Times New Roman" pitchFamily="18" charset="0"/>
                <a:ea typeface="楷体_GB2312" pitchFamily="49" charset="-122"/>
                <a:cs typeface="Times New Roman" pitchFamily="18" charset="0"/>
              </a:rPr>
              <a:t>——</a:t>
            </a:r>
            <a:r>
              <a:rPr lang="zh-CN" altLang="en-US" sz="2400" dirty="0" smtClean="0">
                <a:solidFill>
                  <a:srgbClr val="000000"/>
                </a:solidFill>
                <a:latin typeface="Times New Roman" pitchFamily="18" charset="0"/>
                <a:ea typeface="楷体_GB2312" pitchFamily="49" charset="-122"/>
                <a:cs typeface="Times New Roman" pitchFamily="18" charset="0"/>
              </a:rPr>
              <a:t>资本金越多，可以投放的风险资产越多。</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lvl="1">
              <a:buClr>
                <a:srgbClr val="FF0000"/>
              </a:buClr>
              <a:buFont typeface="Wingdings" pitchFamily="2" charset="2"/>
              <a:buChar char="Ø"/>
            </a:pPr>
            <a:r>
              <a:rPr lang="zh-CN" altLang="en-US" sz="2400" dirty="0" smtClean="0">
                <a:solidFill>
                  <a:srgbClr val="000000"/>
                </a:solidFill>
                <a:latin typeface="Times New Roman" pitchFamily="18" charset="0"/>
                <a:ea typeface="楷体_GB2312" pitchFamily="49" charset="-122"/>
                <a:cs typeface="Times New Roman" pitchFamily="18" charset="0"/>
              </a:rPr>
              <a:t>根据吸收损失的能力不同，银行资本可以分为核心资本和附属资本。</a:t>
            </a:r>
            <a:endParaRPr lang="en-US" altLang="zh-CN" sz="2400" dirty="0" smtClean="0">
              <a:solidFill>
                <a:srgbClr val="000000"/>
              </a:solidFill>
              <a:latin typeface="Times New Roman" pitchFamily="18" charset="0"/>
              <a:ea typeface="楷体_GB2312" pitchFamily="49" charset="-122"/>
              <a:cs typeface="Times New Roman" pitchFamily="18" charset="0"/>
            </a:endParaRPr>
          </a:p>
          <a:p>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核心资本</a:t>
            </a:r>
            <a:r>
              <a:rPr lang="zh-CN" altLang="en-US" sz="2400" dirty="0" smtClean="0">
                <a:solidFill>
                  <a:srgbClr val="000000"/>
                </a:solidFill>
                <a:latin typeface="Times New Roman" pitchFamily="18" charset="0"/>
                <a:ea typeface="楷体_GB2312" pitchFamily="49" charset="-122"/>
                <a:cs typeface="Times New Roman" pitchFamily="18" charset="0"/>
              </a:rPr>
              <a:t>（</a:t>
            </a:r>
            <a:r>
              <a:rPr lang="en-US" altLang="zh-CN" sz="2400" dirty="0" smtClean="0">
                <a:solidFill>
                  <a:srgbClr val="000000"/>
                </a:solidFill>
                <a:latin typeface="Times New Roman" pitchFamily="18" charset="0"/>
                <a:ea typeface="楷体_GB2312" pitchFamily="49" charset="-122"/>
                <a:cs typeface="Times New Roman" pitchFamily="18" charset="0"/>
              </a:rPr>
              <a:t>Core Capital</a:t>
            </a:r>
            <a:r>
              <a:rPr lang="zh-CN" altLang="en-US" sz="2400" dirty="0" smtClean="0">
                <a:solidFill>
                  <a:srgbClr val="000000"/>
                </a:solidFill>
                <a:latin typeface="Times New Roman" pitchFamily="18" charset="0"/>
                <a:ea typeface="楷体_GB2312" pitchFamily="49" charset="-122"/>
                <a:cs typeface="Times New Roman" pitchFamily="18" charset="0"/>
              </a:rPr>
              <a:t>），又叫一级资本，是银行真正意义上的自有资金，</a:t>
            </a:r>
            <a:r>
              <a:rPr lang="zh-CN" altLang="en-US" sz="2400" dirty="0" smtClean="0">
                <a:solidFill>
                  <a:srgbClr val="FF0000"/>
                </a:solidFill>
                <a:latin typeface="Times New Roman" pitchFamily="18" charset="0"/>
                <a:ea typeface="楷体_GB2312" pitchFamily="49" charset="-122"/>
                <a:cs typeface="Times New Roman" pitchFamily="18" charset="0"/>
              </a:rPr>
              <a:t>其弥补损失的能力最强</a:t>
            </a:r>
            <a:r>
              <a:rPr lang="zh-CN" altLang="en-US" sz="2400" dirty="0" smtClean="0">
                <a:solidFill>
                  <a:srgbClr val="000000"/>
                </a:solidFill>
                <a:latin typeface="Times New Roman" pitchFamily="18" charset="0"/>
                <a:ea typeface="楷体_GB2312" pitchFamily="49" charset="-122"/>
                <a:cs typeface="Times New Roman" pitchFamily="18" charset="0"/>
              </a:rPr>
              <a:t>，主要包括普通股、不可回收的优先股、资本盈余、留存收益、可转换的资本债券、各种补偿准备金等所有者权益。</a:t>
            </a:r>
            <a:endParaRPr lang="en-US" altLang="zh-CN" sz="2400" dirty="0" smtClean="0">
              <a:solidFill>
                <a:srgbClr val="000000"/>
              </a:solidFill>
              <a:latin typeface="Times New Roman" pitchFamily="18" charset="0"/>
              <a:ea typeface="楷体_GB2312" pitchFamily="49" charset="-122"/>
              <a:cs typeface="Times New Roman" pitchFamily="18" charset="0"/>
            </a:endParaRPr>
          </a:p>
          <a:p>
            <a:r>
              <a:rPr lang="en-US" altLang="zh-CN" sz="240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400" dirty="0" smtClean="0">
                <a:solidFill>
                  <a:srgbClr val="000000"/>
                </a:solidFill>
                <a:latin typeface="Times New Roman" pitchFamily="18" charset="0"/>
                <a:ea typeface="楷体_GB2312" pitchFamily="49" charset="-122"/>
                <a:cs typeface="Times New Roman" pitchFamily="18" charset="0"/>
                <a:sym typeface="Wingdings 2" pitchFamily="18" charset="2"/>
              </a:rPr>
              <a:t>附属资本</a:t>
            </a:r>
            <a:r>
              <a:rPr lang="zh-CN" altLang="en-US" sz="2400" dirty="0" smtClean="0">
                <a:solidFill>
                  <a:srgbClr val="000000"/>
                </a:solidFill>
                <a:latin typeface="Times New Roman" pitchFamily="18" charset="0"/>
                <a:ea typeface="楷体_GB2312" pitchFamily="49" charset="-122"/>
                <a:cs typeface="Times New Roman" pitchFamily="18" charset="0"/>
              </a:rPr>
              <a:t>（</a:t>
            </a:r>
            <a:r>
              <a:rPr lang="en-US" altLang="zh-CN" sz="2400" dirty="0" smtClean="0">
                <a:solidFill>
                  <a:srgbClr val="000000"/>
                </a:solidFill>
                <a:latin typeface="Times New Roman" pitchFamily="18" charset="0"/>
                <a:ea typeface="楷体_GB2312" pitchFamily="49" charset="-122"/>
                <a:cs typeface="Times New Roman" pitchFamily="18" charset="0"/>
              </a:rPr>
              <a:t>Supplementary Capital</a:t>
            </a:r>
            <a:r>
              <a:rPr lang="zh-CN" altLang="en-US" sz="2400" dirty="0" smtClean="0">
                <a:solidFill>
                  <a:srgbClr val="000000"/>
                </a:solidFill>
                <a:latin typeface="Times New Roman" pitchFamily="18" charset="0"/>
                <a:ea typeface="楷体_GB2312" pitchFamily="49" charset="-122"/>
                <a:cs typeface="Times New Roman" pitchFamily="18" charset="0"/>
              </a:rPr>
              <a:t>），又叫二级资本，附属资本包括未公开的准备金、资产重估准备金、呆账准备和长期次级债等。</a:t>
            </a:r>
            <a:r>
              <a:rPr lang="zh-CN" altLang="en-US" sz="2400" dirty="0" smtClean="0">
                <a:solidFill>
                  <a:srgbClr val="FF0000"/>
                </a:solidFill>
                <a:latin typeface="Times New Roman" pitchFamily="18" charset="0"/>
                <a:ea typeface="楷体_GB2312" pitchFamily="49" charset="-122"/>
                <a:cs typeface="Times New Roman" pitchFamily="18" charset="0"/>
              </a:rPr>
              <a:t>附属资本吸收损失的能力弱于一级资本。</a:t>
            </a:r>
            <a:endParaRPr lang="en-US" altLang="zh-CN" sz="2400" dirty="0" smtClean="0">
              <a:solidFill>
                <a:srgbClr val="FF0000"/>
              </a:solidFill>
              <a:latin typeface="Times New Roman" pitchFamily="18" charset="0"/>
              <a:ea typeface="楷体_GB2312" pitchFamily="49" charset="-122"/>
              <a:cs typeface="Times New Roman" pitchFamily="18" charset="0"/>
            </a:endParaRPr>
          </a:p>
          <a:p>
            <a:endParaRPr lang="en-US" altLang="zh-CN" sz="2400" b="1" dirty="0" smtClean="0">
              <a:solidFill>
                <a:srgbClr val="FF0000"/>
              </a:solidFill>
              <a:latin typeface="宋体" pitchFamily="2" charset="-122"/>
              <a:ea typeface="宋体" pitchFamily="2" charset="-122"/>
            </a:endParaRPr>
          </a:p>
          <a:p>
            <a:endParaRPr lang="zh-CN" altLang="en-US" sz="2400" b="1" dirty="0" smtClean="0">
              <a:solidFill>
                <a:srgbClr val="000000"/>
              </a:solidFill>
              <a:latin typeface="楷体"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6" name="Picture 2"/>
          <p:cNvPicPr>
            <a:picLocks noChangeAspect="1" noChangeArrowheads="1"/>
          </p:cNvPicPr>
          <p:nvPr/>
        </p:nvPicPr>
        <p:blipFill>
          <a:blip r:embed="rId2" cstate="print"/>
          <a:srcRect/>
          <a:stretch>
            <a:fillRect/>
          </a:stretch>
        </p:blipFill>
        <p:spPr bwMode="auto">
          <a:xfrm>
            <a:off x="323528" y="0"/>
            <a:ext cx="8382000" cy="4104456"/>
          </a:xfrm>
          <a:prstGeom prst="rect">
            <a:avLst/>
          </a:prstGeom>
          <a:noFill/>
          <a:ln w="9525">
            <a:noFill/>
            <a:miter lim="800000"/>
            <a:headEnd/>
            <a:tailEnd/>
          </a:ln>
          <a:effectLst/>
        </p:spPr>
      </p:pic>
      <p:sp>
        <p:nvSpPr>
          <p:cNvPr id="4" name="TextBox 3"/>
          <p:cNvSpPr txBox="1"/>
          <p:nvPr/>
        </p:nvSpPr>
        <p:spPr>
          <a:xfrm>
            <a:off x="5676384" y="6488668"/>
            <a:ext cx="3467616" cy="369332"/>
          </a:xfrm>
          <a:prstGeom prst="rect">
            <a:avLst/>
          </a:prstGeom>
          <a:noFill/>
        </p:spPr>
        <p:txBody>
          <a:bodyPr wrap="none" rtlCol="0">
            <a:spAutoFit/>
          </a:bodyPr>
          <a:lstStyle/>
          <a:p>
            <a:r>
              <a:rPr lang="zh-CN" altLang="en-US" b="1" dirty="0" smtClean="0"/>
              <a:t>数据来源：工商银行</a:t>
            </a:r>
            <a:r>
              <a:rPr lang="en-US" altLang="zh-CN" b="1" dirty="0" smtClean="0"/>
              <a:t>2013</a:t>
            </a:r>
            <a:r>
              <a:rPr lang="zh-CN" altLang="en-US" b="1" dirty="0" smtClean="0"/>
              <a:t>年年报</a:t>
            </a:r>
            <a:endParaRPr lang="zh-CN" altLang="en-US" b="1" dirty="0"/>
          </a:p>
        </p:txBody>
      </p:sp>
      <p:sp>
        <p:nvSpPr>
          <p:cNvPr id="5" name="标题 1"/>
          <p:cNvSpPr>
            <a:spLocks noGrp="1"/>
          </p:cNvSpPr>
          <p:nvPr>
            <p:ph type="title"/>
          </p:nvPr>
        </p:nvSpPr>
        <p:spPr>
          <a:xfrm>
            <a:off x="395536" y="0"/>
            <a:ext cx="8229600" cy="927100"/>
          </a:xfrm>
        </p:spPr>
        <p:txBody>
          <a:bodyPr/>
          <a:lstStyle/>
          <a:p>
            <a:pPr algn="ctr"/>
            <a:r>
              <a:rPr lang="zh-CN" altLang="en-US" sz="2800" dirty="0" smtClean="0">
                <a:latin typeface="楷体_GB2312" pitchFamily="49" charset="-122"/>
                <a:ea typeface="楷体_GB2312" pitchFamily="49" charset="-122"/>
              </a:rPr>
              <a:t>工商银行资本</a:t>
            </a:r>
            <a:endParaRPr lang="zh-CN" altLang="en-US" sz="2800" dirty="0">
              <a:latin typeface="楷体_GB2312" pitchFamily="49" charset="-122"/>
              <a:ea typeface="楷体_GB2312" pitchFamily="49" charset="-122"/>
            </a:endParaRPr>
          </a:p>
        </p:txBody>
      </p:sp>
      <p:pic>
        <p:nvPicPr>
          <p:cNvPr id="6" name="Picture 2"/>
          <p:cNvPicPr>
            <a:picLocks noChangeAspect="1" noChangeArrowheads="1"/>
          </p:cNvPicPr>
          <p:nvPr/>
        </p:nvPicPr>
        <p:blipFill>
          <a:blip r:embed="rId3" cstate="print"/>
          <a:srcRect/>
          <a:stretch>
            <a:fillRect/>
          </a:stretch>
        </p:blipFill>
        <p:spPr bwMode="auto">
          <a:xfrm>
            <a:off x="251520" y="4077072"/>
            <a:ext cx="8401050" cy="27809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7444" y="0"/>
            <a:ext cx="8229600" cy="927100"/>
          </a:xfrm>
        </p:spPr>
        <p:txBody>
          <a:bodyPr/>
          <a:lstStyle/>
          <a:p>
            <a:r>
              <a:rPr lang="zh-CN" altLang="en-US" sz="2800" dirty="0" smtClean="0">
                <a:solidFill>
                  <a:srgbClr val="FF00FF"/>
                </a:solidFill>
                <a:latin typeface="Times New Roman" pitchFamily="18" charset="0"/>
                <a:ea typeface="楷体_GB2312" pitchFamily="49" charset="-122"/>
                <a:cs typeface="Times New Roman" pitchFamily="18" charset="0"/>
              </a:rPr>
              <a:t>（二）金融机构产生原因</a:t>
            </a:r>
            <a:endParaRPr lang="zh-CN" altLang="en-US" sz="2800" dirty="0">
              <a:solidFill>
                <a:srgbClr val="FF00FF"/>
              </a:solidFill>
              <a:latin typeface="Times New Roman" pitchFamily="18" charset="0"/>
              <a:ea typeface="楷体_GB2312" pitchFamily="49" charset="-122"/>
              <a:cs typeface="Times New Roman" pitchFamily="18" charset="0"/>
            </a:endParaRPr>
          </a:p>
        </p:txBody>
      </p:sp>
      <p:sp>
        <p:nvSpPr>
          <p:cNvPr id="4" name="矩形 3"/>
          <p:cNvSpPr/>
          <p:nvPr/>
        </p:nvSpPr>
        <p:spPr>
          <a:xfrm>
            <a:off x="0" y="671691"/>
            <a:ext cx="8964488" cy="6186309"/>
          </a:xfrm>
          <a:prstGeom prst="rect">
            <a:avLst/>
          </a:prstGeom>
        </p:spPr>
        <p:txBody>
          <a:bodyPr wrap="square">
            <a:spAutoFit/>
          </a:bodyPr>
          <a:lstStyle/>
          <a:p>
            <a:pPr lvl="0" algn="just" fontAlgn="base">
              <a:lnSpc>
                <a:spcPct val="110000"/>
              </a:lnSpc>
              <a:spcBef>
                <a:spcPct val="0"/>
              </a:spcBef>
              <a:spcAft>
                <a:spcPct val="0"/>
              </a:spcAft>
              <a:defRPr/>
            </a:pPr>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3200" dirty="0" smtClean="0">
                <a:solidFill>
                  <a:srgbClr val="000000"/>
                </a:solidFill>
                <a:latin typeface="华文新魏" pitchFamily="2" charset="-122"/>
                <a:ea typeface="华文新魏" pitchFamily="2" charset="-122"/>
              </a:rPr>
              <a:t>金融机构的产生原因在于满足经济社会发展的客观需要</a:t>
            </a:r>
            <a:endParaRPr lang="en-US" altLang="zh-CN" sz="3200" dirty="0" smtClean="0">
              <a:solidFill>
                <a:srgbClr val="000000"/>
              </a:solidFill>
              <a:latin typeface="楷体_GB2312" pitchFamily="49" charset="-122"/>
              <a:ea typeface="楷体_GB2312" pitchFamily="49" charset="-122"/>
              <a:sym typeface="Wingdings 2" pitchFamily="18" charset="2"/>
            </a:endParaRPr>
          </a:p>
          <a:p>
            <a:pPr lvl="2" indent="355600" algn="just" fontAlgn="base">
              <a:lnSpc>
                <a:spcPct val="110000"/>
              </a:lnSpc>
              <a:spcBef>
                <a:spcPct val="0"/>
              </a:spcBef>
              <a:spcAft>
                <a:spcPct val="0"/>
              </a:spcAft>
              <a:buClr>
                <a:srgbClr val="FF0000"/>
              </a:buClr>
              <a:buFont typeface="Wingdings" pitchFamily="2" charset="2"/>
              <a:buChar char="Ø"/>
              <a:defRPr/>
            </a:pPr>
            <a:r>
              <a:rPr lang="zh-CN" altLang="en-US" sz="2800" dirty="0" smtClean="0">
                <a:solidFill>
                  <a:srgbClr val="000000"/>
                </a:solidFill>
                <a:latin typeface="楷体_GB2312" pitchFamily="49" charset="-122"/>
                <a:ea typeface="楷体_GB2312" pitchFamily="49" charset="-122"/>
              </a:rPr>
              <a:t>商品生产和交换发展中的</a:t>
            </a:r>
            <a:r>
              <a:rPr lang="zh-CN" altLang="en-US" sz="2800" dirty="0" smtClean="0">
                <a:solidFill>
                  <a:srgbClr val="FF0000"/>
                </a:solidFill>
                <a:latin typeface="楷体_GB2312" pitchFamily="49" charset="-122"/>
                <a:ea typeface="楷体_GB2312" pitchFamily="49" charset="-122"/>
              </a:rPr>
              <a:t>支付</a:t>
            </a:r>
            <a:r>
              <a:rPr lang="zh-CN" altLang="en-US" sz="2800" dirty="0" smtClean="0">
                <a:solidFill>
                  <a:srgbClr val="000000"/>
                </a:solidFill>
                <a:latin typeface="楷体_GB2312" pitchFamily="49" charset="-122"/>
                <a:ea typeface="楷体_GB2312" pitchFamily="49" charset="-122"/>
              </a:rPr>
              <a:t>需求</a:t>
            </a:r>
            <a:endParaRPr lang="en-US" altLang="zh-CN" sz="2800" dirty="0" smtClean="0">
              <a:solidFill>
                <a:srgbClr val="000000"/>
              </a:solidFill>
              <a:latin typeface="楷体_GB2312" pitchFamily="49" charset="-122"/>
              <a:ea typeface="楷体_GB2312" pitchFamily="49" charset="-122"/>
            </a:endParaRPr>
          </a:p>
          <a:p>
            <a:pPr lvl="2" indent="355600" algn="just" fontAlgn="base">
              <a:lnSpc>
                <a:spcPct val="110000"/>
              </a:lnSpc>
              <a:spcBef>
                <a:spcPct val="0"/>
              </a:spcBef>
              <a:spcAft>
                <a:spcPct val="0"/>
              </a:spcAft>
              <a:buClr>
                <a:srgbClr val="FF0000"/>
              </a:buClr>
              <a:buFont typeface="Wingdings" pitchFamily="2" charset="2"/>
              <a:buChar char="Ø"/>
              <a:defRPr/>
            </a:pPr>
            <a:r>
              <a:rPr lang="zh-CN" altLang="en-US" sz="2800" dirty="0" smtClean="0">
                <a:solidFill>
                  <a:srgbClr val="000000"/>
                </a:solidFill>
                <a:latin typeface="楷体_GB2312" pitchFamily="49" charset="-122"/>
                <a:ea typeface="楷体_GB2312" pitchFamily="49" charset="-122"/>
              </a:rPr>
              <a:t>经济社会活动中的</a:t>
            </a:r>
            <a:r>
              <a:rPr lang="zh-CN" altLang="en-US" sz="2800" dirty="0" smtClean="0">
                <a:solidFill>
                  <a:srgbClr val="FF0000"/>
                </a:solidFill>
                <a:latin typeface="楷体_GB2312" pitchFamily="49" charset="-122"/>
                <a:ea typeface="楷体_GB2312" pitchFamily="49" charset="-122"/>
              </a:rPr>
              <a:t>投融资</a:t>
            </a:r>
            <a:r>
              <a:rPr lang="zh-CN" altLang="en-US" sz="2800" dirty="0" smtClean="0">
                <a:solidFill>
                  <a:srgbClr val="000000"/>
                </a:solidFill>
                <a:latin typeface="楷体_GB2312" pitchFamily="49" charset="-122"/>
                <a:ea typeface="楷体_GB2312" pitchFamily="49" charset="-122"/>
              </a:rPr>
              <a:t>需求</a:t>
            </a:r>
            <a:endParaRPr lang="en-US" altLang="zh-CN" sz="2800" dirty="0" smtClean="0">
              <a:solidFill>
                <a:srgbClr val="000000"/>
              </a:solidFill>
              <a:latin typeface="楷体_GB2312" pitchFamily="49" charset="-122"/>
              <a:ea typeface="楷体_GB2312" pitchFamily="49" charset="-122"/>
            </a:endParaRPr>
          </a:p>
          <a:p>
            <a:pPr lvl="2" indent="355600" algn="just" fontAlgn="base">
              <a:lnSpc>
                <a:spcPct val="110000"/>
              </a:lnSpc>
              <a:spcBef>
                <a:spcPct val="0"/>
              </a:spcBef>
              <a:spcAft>
                <a:spcPct val="0"/>
              </a:spcAft>
              <a:buClr>
                <a:srgbClr val="FF0000"/>
              </a:buClr>
              <a:buFont typeface="Wingdings" pitchFamily="2" charset="2"/>
              <a:buChar char="Ø"/>
              <a:defRPr/>
            </a:pPr>
            <a:r>
              <a:rPr lang="zh-CN" altLang="en-US" sz="2800" dirty="0" smtClean="0">
                <a:solidFill>
                  <a:srgbClr val="000000"/>
                </a:solidFill>
                <a:latin typeface="楷体_GB2312" pitchFamily="49" charset="-122"/>
                <a:ea typeface="楷体_GB2312" pitchFamily="49" charset="-122"/>
              </a:rPr>
              <a:t>风险转移与</a:t>
            </a:r>
            <a:r>
              <a:rPr lang="zh-CN" altLang="en-US" sz="2800" dirty="0" smtClean="0">
                <a:solidFill>
                  <a:srgbClr val="FF0000"/>
                </a:solidFill>
                <a:latin typeface="楷体_GB2312" pitchFamily="49" charset="-122"/>
                <a:ea typeface="楷体_GB2312" pitchFamily="49" charset="-122"/>
              </a:rPr>
              <a:t>风险管理</a:t>
            </a:r>
            <a:r>
              <a:rPr lang="zh-CN" altLang="en-US" sz="2800" dirty="0" smtClean="0">
                <a:solidFill>
                  <a:srgbClr val="000000"/>
                </a:solidFill>
                <a:latin typeface="楷体_GB2312" pitchFamily="49" charset="-122"/>
                <a:ea typeface="楷体_GB2312" pitchFamily="49" charset="-122"/>
              </a:rPr>
              <a:t>需求</a:t>
            </a:r>
            <a:endParaRPr lang="en-US" altLang="zh-CN" sz="2800" dirty="0" smtClean="0">
              <a:solidFill>
                <a:srgbClr val="000000"/>
              </a:solidFill>
              <a:latin typeface="楷体_GB2312" pitchFamily="49" charset="-122"/>
              <a:ea typeface="楷体_GB2312" pitchFamily="49" charset="-122"/>
            </a:endParaRPr>
          </a:p>
          <a:p>
            <a:pPr lvl="2" indent="355600" algn="just" fontAlgn="base">
              <a:lnSpc>
                <a:spcPct val="110000"/>
              </a:lnSpc>
              <a:spcBef>
                <a:spcPct val="0"/>
              </a:spcBef>
              <a:spcAft>
                <a:spcPct val="0"/>
              </a:spcAft>
              <a:buClr>
                <a:srgbClr val="FF0000"/>
              </a:buClr>
              <a:buFont typeface="Wingdings" pitchFamily="2" charset="2"/>
              <a:buChar char="Ø"/>
              <a:defRPr/>
            </a:pPr>
            <a:r>
              <a:rPr lang="zh-CN" altLang="en-US" sz="2800" dirty="0" smtClean="0">
                <a:solidFill>
                  <a:srgbClr val="000000"/>
                </a:solidFill>
                <a:latin typeface="楷体_GB2312" pitchFamily="49" charset="-122"/>
                <a:ea typeface="楷体_GB2312" pitchFamily="49" charset="-122"/>
                <a:sym typeface="Wingdings 2" pitchFamily="18" charset="2"/>
              </a:rPr>
              <a:t>经济和金融活动的扩大</a:t>
            </a:r>
            <a:r>
              <a:rPr lang="zh-CN" altLang="en-US" sz="2800" dirty="0" smtClean="0">
                <a:solidFill>
                  <a:srgbClr val="000000"/>
                </a:solidFill>
                <a:latin typeface="楷体_GB2312" pitchFamily="49" charset="-122"/>
                <a:ea typeface="楷体_GB2312" pitchFamily="49" charset="-122"/>
              </a:rPr>
              <a:t>对</a:t>
            </a:r>
            <a:r>
              <a:rPr lang="zh-CN" altLang="en-US" sz="2800" dirty="0" smtClean="0">
                <a:solidFill>
                  <a:srgbClr val="FF0000"/>
                </a:solidFill>
                <a:latin typeface="楷体_GB2312" pitchFamily="49" charset="-122"/>
                <a:ea typeface="楷体_GB2312" pitchFamily="49" charset="-122"/>
              </a:rPr>
              <a:t>金融信息</a:t>
            </a:r>
            <a:r>
              <a:rPr lang="zh-CN" altLang="en-US" sz="2800" dirty="0" smtClean="0">
                <a:solidFill>
                  <a:srgbClr val="000000"/>
                </a:solidFill>
                <a:latin typeface="楷体_GB2312" pitchFamily="49" charset="-122"/>
                <a:ea typeface="楷体_GB2312" pitchFamily="49" charset="-122"/>
              </a:rPr>
              <a:t>的需求</a:t>
            </a:r>
            <a:endParaRPr lang="en-US" altLang="zh-CN" sz="2800" dirty="0" smtClean="0">
              <a:solidFill>
                <a:srgbClr val="000000"/>
              </a:solidFill>
              <a:latin typeface="楷体_GB2312" pitchFamily="49" charset="-122"/>
              <a:ea typeface="楷体_GB2312" pitchFamily="49" charset="-122"/>
            </a:endParaRPr>
          </a:p>
          <a:p>
            <a:pPr lvl="0" algn="just" fontAlgn="base">
              <a:lnSpc>
                <a:spcPct val="110000"/>
              </a:lnSpc>
              <a:spcBef>
                <a:spcPct val="0"/>
              </a:spcBef>
              <a:spcAft>
                <a:spcPct val="0"/>
              </a:spcAft>
              <a:defRPr/>
            </a:pPr>
            <a:r>
              <a:rPr lang="en-US" altLang="zh-CN" sz="3200" dirty="0" smtClean="0">
                <a:solidFill>
                  <a:srgbClr val="FF0000"/>
                </a:solidFill>
                <a:latin typeface="楷体_GB2312" pitchFamily="49" charset="-122"/>
                <a:ea typeface="楷体_GB2312" pitchFamily="49" charset="-122"/>
                <a:sym typeface="Wingdings 2" pitchFamily="18" charset="2"/>
              </a:rPr>
              <a:t></a:t>
            </a:r>
            <a:r>
              <a:rPr lang="zh-CN" altLang="en-US" sz="3200" dirty="0" smtClean="0">
                <a:solidFill>
                  <a:srgbClr val="000000"/>
                </a:solidFill>
                <a:latin typeface="华文新魏" pitchFamily="2" charset="-122"/>
                <a:ea typeface="华文新魏" pitchFamily="2" charset="-122"/>
              </a:rPr>
              <a:t>金融机构发展的</a:t>
            </a:r>
            <a:r>
              <a:rPr lang="zh-CN" altLang="en-US" sz="3200" dirty="0" smtClean="0">
                <a:solidFill>
                  <a:srgbClr val="FF0000"/>
                </a:solidFill>
                <a:latin typeface="华文新魏" pitchFamily="2" charset="-122"/>
                <a:ea typeface="华文新魏" pitchFamily="2" charset="-122"/>
              </a:rPr>
              <a:t>需求追随型</a:t>
            </a:r>
            <a:r>
              <a:rPr lang="zh-CN" altLang="en-US" sz="3200" dirty="0" smtClean="0">
                <a:solidFill>
                  <a:srgbClr val="000000"/>
                </a:solidFill>
                <a:latin typeface="华文新魏" pitchFamily="2" charset="-122"/>
                <a:ea typeface="华文新魏" pitchFamily="2" charset="-122"/>
              </a:rPr>
              <a:t>和</a:t>
            </a:r>
            <a:r>
              <a:rPr lang="zh-CN" altLang="en-US" sz="3200" dirty="0" smtClean="0">
                <a:solidFill>
                  <a:srgbClr val="FF0000"/>
                </a:solidFill>
                <a:latin typeface="华文新魏" pitchFamily="2" charset="-122"/>
                <a:ea typeface="华文新魏" pitchFamily="2" charset="-122"/>
              </a:rPr>
              <a:t>供给领先型</a:t>
            </a:r>
            <a:r>
              <a:rPr lang="zh-CN" altLang="en-US" sz="3200" dirty="0" smtClean="0">
                <a:solidFill>
                  <a:srgbClr val="000000"/>
                </a:solidFill>
                <a:latin typeface="华文新魏" pitchFamily="2" charset="-122"/>
                <a:ea typeface="华文新魏" pitchFamily="2" charset="-122"/>
              </a:rPr>
              <a:t>两种路径</a:t>
            </a:r>
            <a:endParaRPr lang="en-US" altLang="zh-CN" sz="3200" dirty="0" smtClean="0">
              <a:solidFill>
                <a:srgbClr val="000000"/>
              </a:solidFill>
              <a:latin typeface="华文新魏" pitchFamily="2" charset="-122"/>
              <a:ea typeface="华文新魏" pitchFamily="2" charset="-122"/>
            </a:endParaRPr>
          </a:p>
          <a:p>
            <a:pPr marL="1371600" lvl="2" indent="-457200" algn="just" fontAlgn="base">
              <a:lnSpc>
                <a:spcPct val="110000"/>
              </a:lnSpc>
              <a:spcBef>
                <a:spcPct val="0"/>
              </a:spcBef>
              <a:spcAft>
                <a:spcPct val="0"/>
              </a:spcAft>
              <a:buClr>
                <a:srgbClr val="FF0000"/>
              </a:buClr>
              <a:buFont typeface="Wingdings" panose="05000000000000000000" pitchFamily="2" charset="2"/>
              <a:buChar char="Ø"/>
              <a:defRPr/>
            </a:pPr>
            <a:r>
              <a:rPr lang="zh-CN" altLang="en-US" sz="2400" dirty="0" smtClean="0">
                <a:solidFill>
                  <a:srgbClr val="000000"/>
                </a:solidFill>
                <a:latin typeface="楷体_GB2312" panose="02010609030101010101" pitchFamily="49" charset="-122"/>
                <a:ea typeface="楷体_GB2312" panose="02010609030101010101" pitchFamily="49" charset="-122"/>
              </a:rPr>
              <a:t>通常而言，是需求追随型（需求决定供给；经济发展决定金融发展）</a:t>
            </a:r>
            <a:endParaRPr lang="en-US" altLang="zh-CN" sz="2400" dirty="0" smtClean="0">
              <a:solidFill>
                <a:srgbClr val="000000"/>
              </a:solidFill>
              <a:latin typeface="楷体_GB2312" panose="02010609030101010101" pitchFamily="49" charset="-122"/>
              <a:ea typeface="楷体_GB2312" panose="02010609030101010101" pitchFamily="49" charset="-122"/>
            </a:endParaRPr>
          </a:p>
          <a:p>
            <a:pPr marL="1371600" lvl="2" indent="-457200" algn="just" fontAlgn="base">
              <a:lnSpc>
                <a:spcPct val="110000"/>
              </a:lnSpc>
              <a:spcBef>
                <a:spcPct val="0"/>
              </a:spcBef>
              <a:spcAft>
                <a:spcPct val="0"/>
              </a:spcAft>
              <a:buClr>
                <a:srgbClr val="FF0000"/>
              </a:buClr>
              <a:buFont typeface="Wingdings" panose="05000000000000000000" pitchFamily="2" charset="2"/>
              <a:buChar char="Ø"/>
              <a:defRPr/>
            </a:pPr>
            <a:r>
              <a:rPr lang="zh-CN" altLang="en-US" sz="2400" dirty="0" smtClean="0">
                <a:solidFill>
                  <a:srgbClr val="000000"/>
                </a:solidFill>
                <a:latin typeface="楷体_GB2312" panose="02010609030101010101" pitchFamily="49" charset="-122"/>
                <a:ea typeface="楷体_GB2312" panose="02010609030101010101" pitchFamily="49" charset="-122"/>
              </a:rPr>
              <a:t>对于创新领域而言，有可能是供给领先型（供给决定需求；金融发展决定经济发展）</a:t>
            </a:r>
            <a:endParaRPr lang="en-US" altLang="zh-CN" sz="2400" dirty="0" smtClean="0">
              <a:solidFill>
                <a:srgbClr val="000000"/>
              </a:solidFill>
              <a:latin typeface="楷体_GB2312" panose="02010609030101010101" pitchFamily="49" charset="-122"/>
              <a:ea typeface="楷体_GB2312" panose="02010609030101010101" pitchFamily="49" charset="-122"/>
            </a:endParaRPr>
          </a:p>
          <a:p>
            <a:pPr marL="1371600" lvl="2" indent="-457200" algn="just" fontAlgn="base">
              <a:lnSpc>
                <a:spcPct val="110000"/>
              </a:lnSpc>
              <a:spcBef>
                <a:spcPct val="0"/>
              </a:spcBef>
              <a:spcAft>
                <a:spcPct val="0"/>
              </a:spcAft>
              <a:buClr>
                <a:srgbClr val="FF0000"/>
              </a:buClr>
              <a:buFont typeface="Wingdings" panose="05000000000000000000" pitchFamily="2" charset="2"/>
              <a:buChar char="Ø"/>
              <a:defRPr/>
            </a:pPr>
            <a:r>
              <a:rPr lang="zh-CN" altLang="en-US" sz="2400" dirty="0" smtClean="0">
                <a:solidFill>
                  <a:srgbClr val="000000"/>
                </a:solidFill>
                <a:latin typeface="楷体_GB2312" panose="02010609030101010101" pitchFamily="49" charset="-122"/>
                <a:ea typeface="楷体_GB2312" panose="02010609030101010101" pitchFamily="49" charset="-122"/>
              </a:rPr>
              <a:t>联系当前国家经济政策调整</a:t>
            </a:r>
            <a:r>
              <a:rPr lang="en-US" altLang="zh-CN" sz="2400" dirty="0" smtClean="0">
                <a:solidFill>
                  <a:srgbClr val="000000"/>
                </a:solidFill>
                <a:latin typeface="楷体_GB2312" panose="02010609030101010101" pitchFamily="49" charset="-122"/>
                <a:ea typeface="楷体_GB2312" panose="02010609030101010101" pitchFamily="49" charset="-122"/>
              </a:rPr>
              <a:t>——</a:t>
            </a:r>
            <a:r>
              <a:rPr lang="zh-CN" altLang="en-US" sz="2400" dirty="0" smtClean="0">
                <a:solidFill>
                  <a:srgbClr val="000000"/>
                </a:solidFill>
                <a:latin typeface="楷体_GB2312" panose="02010609030101010101" pitchFamily="49" charset="-122"/>
                <a:ea typeface="楷体_GB2312" panose="02010609030101010101" pitchFamily="49" charset="-122"/>
              </a:rPr>
              <a:t>“供给侧”管理理念</a:t>
            </a:r>
            <a:endParaRPr lang="en-US" altLang="zh-CN" sz="2400" dirty="0" smtClean="0">
              <a:solidFill>
                <a:srgbClr val="00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79512" y="836712"/>
          <a:ext cx="8715435" cy="5586898"/>
        </p:xfrm>
        <a:graphic>
          <a:graphicData uri="http://schemas.openxmlformats.org/drawingml/2006/table">
            <a:tbl>
              <a:tblPr/>
              <a:tblGrid>
                <a:gridCol w="2905145"/>
                <a:gridCol w="2905145"/>
                <a:gridCol w="2905145"/>
              </a:tblGrid>
              <a:tr h="319591">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巴塞尔</a:t>
                      </a:r>
                      <a:r>
                        <a:rPr lang="en-US" sz="1800" kern="0" dirty="0">
                          <a:latin typeface="Times New Roman" pitchFamily="18" charset="0"/>
                          <a:ea typeface="楷体_GB2312" pitchFamily="49" charset="-122"/>
                          <a:cs typeface="Times New Roman" pitchFamily="18" charset="0"/>
                        </a:rPr>
                        <a:t>I</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巴塞尔</a:t>
                      </a:r>
                      <a:r>
                        <a:rPr lang="en-US" sz="1800" kern="0">
                          <a:latin typeface="Times New Roman" pitchFamily="18" charset="0"/>
                          <a:ea typeface="楷体_GB2312" pitchFamily="49" charset="-122"/>
                          <a:cs typeface="Times New Roman" pitchFamily="18" charset="0"/>
                        </a:rPr>
                        <a:t>II</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巴塞尔</a:t>
                      </a:r>
                      <a:r>
                        <a:rPr lang="en-US" sz="1800" kern="0">
                          <a:latin typeface="Times New Roman" pitchFamily="18" charset="0"/>
                          <a:ea typeface="楷体_GB2312" pitchFamily="49" charset="-122"/>
                          <a:cs typeface="Times New Roman" pitchFamily="18" charset="0"/>
                        </a:rPr>
                        <a:t>III</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r>
              <a:tr h="319591">
                <a:tc>
                  <a:txBody>
                    <a:bodyPr/>
                    <a:lstStyle/>
                    <a:p>
                      <a:pPr algn="ctr">
                        <a:spcAft>
                          <a:spcPts val="0"/>
                        </a:spcAft>
                      </a:pPr>
                      <a:r>
                        <a:rPr lang="zh-CN" sz="1800" kern="0">
                          <a:latin typeface="Times New Roman" pitchFamily="18" charset="0"/>
                          <a:ea typeface="楷体_GB2312" pitchFamily="49" charset="-122"/>
                          <a:cs typeface="Times New Roman" pitchFamily="18" charset="0"/>
                        </a:rPr>
                        <a:t>核心资本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一级资本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一级资本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91">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普通股、永久性非累积优先股</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实收资本</a:t>
                      </a:r>
                      <a:r>
                        <a:rPr lang="en-US" sz="1800" kern="0">
                          <a:latin typeface="Times New Roman" pitchFamily="18" charset="0"/>
                          <a:ea typeface="楷体_GB2312" pitchFamily="49" charset="-122"/>
                          <a:cs typeface="Times New Roman" pitchFamily="18" charset="0"/>
                        </a:rPr>
                        <a:t>/</a:t>
                      </a:r>
                      <a:r>
                        <a:rPr lang="zh-CN" sz="1800" kern="0">
                          <a:latin typeface="Times New Roman" pitchFamily="18" charset="0"/>
                          <a:ea typeface="楷体_GB2312" pitchFamily="49" charset="-122"/>
                          <a:cs typeface="Times New Roman" pitchFamily="18" charset="0"/>
                        </a:rPr>
                        <a:t>普通股</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800" kern="0">
                          <a:latin typeface="Times New Roman" pitchFamily="18" charset="0"/>
                          <a:ea typeface="楷体_GB2312" pitchFamily="49" charset="-122"/>
                          <a:cs typeface="Times New Roman" pitchFamily="18" charset="0"/>
                        </a:rPr>
                        <a:t>普通股：占比由</a:t>
                      </a:r>
                      <a:r>
                        <a:rPr lang="en-US" sz="1800" kern="0">
                          <a:latin typeface="Times New Roman" pitchFamily="18" charset="0"/>
                          <a:ea typeface="楷体_GB2312" pitchFamily="49" charset="-122"/>
                          <a:cs typeface="Times New Roman" pitchFamily="18" charset="0"/>
                        </a:rPr>
                        <a:t>50%</a:t>
                      </a:r>
                      <a:r>
                        <a:rPr lang="zh-CN" sz="1800" kern="0">
                          <a:latin typeface="Times New Roman" pitchFamily="18" charset="0"/>
                          <a:ea typeface="楷体_GB2312" pitchFamily="49" charset="-122"/>
                          <a:cs typeface="Times New Roman" pitchFamily="18" charset="0"/>
                        </a:rPr>
                        <a:t>提高到</a:t>
                      </a:r>
                      <a:r>
                        <a:rPr lang="en-US" sz="1800" kern="0">
                          <a:latin typeface="Times New Roman" pitchFamily="18" charset="0"/>
                          <a:ea typeface="楷体_GB2312" pitchFamily="49" charset="-122"/>
                          <a:cs typeface="Times New Roman" pitchFamily="18" charset="0"/>
                        </a:rPr>
                        <a:t>75%</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91">
                <a:tc>
                  <a:txBody>
                    <a:bodyPr/>
                    <a:lstStyle/>
                    <a:p>
                      <a:pPr algn="ctr">
                        <a:spcAft>
                          <a:spcPts val="0"/>
                        </a:spcAft>
                      </a:pPr>
                      <a:r>
                        <a:rPr lang="zh-CN" sz="1800" kern="0">
                          <a:latin typeface="Times New Roman" pitchFamily="18" charset="0"/>
                          <a:ea typeface="楷体_GB2312" pitchFamily="49" charset="-122"/>
                          <a:cs typeface="Times New Roman" pitchFamily="18" charset="0"/>
                        </a:rPr>
                        <a:t>股本溢价</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股本溢价</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19591">
                <a:tc>
                  <a:txBody>
                    <a:bodyPr/>
                    <a:lstStyle/>
                    <a:p>
                      <a:pPr algn="ctr">
                        <a:spcAft>
                          <a:spcPts val="0"/>
                        </a:spcAft>
                      </a:pPr>
                      <a:r>
                        <a:rPr lang="zh-CN" sz="1800" kern="0">
                          <a:latin typeface="Times New Roman" pitchFamily="18" charset="0"/>
                          <a:ea typeface="楷体_GB2312" pitchFamily="49" charset="-122"/>
                          <a:cs typeface="Times New Roman" pitchFamily="18" charset="0"/>
                        </a:rPr>
                        <a:t>留存收益</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留存收益</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19591">
                <a:tc rowSpan="3">
                  <a:txBody>
                    <a:bodyPr/>
                    <a:lstStyle/>
                    <a:p>
                      <a:pPr algn="ctr">
                        <a:spcAft>
                          <a:spcPts val="0"/>
                        </a:spcAft>
                      </a:pPr>
                      <a:r>
                        <a:rPr lang="zh-CN" sz="1800" kern="0" dirty="0">
                          <a:latin typeface="Times New Roman" pitchFamily="18" charset="0"/>
                          <a:ea typeface="楷体_GB2312" pitchFamily="49" charset="-122"/>
                          <a:cs typeface="Times New Roman" pitchFamily="18" charset="0"/>
                        </a:rPr>
                        <a:t>一般准备金和法定准备的增值而创造和增加的</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盈余公积</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其他持续经营下的资本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91">
                <a:tc vMerge="1">
                  <a:txBody>
                    <a:bodyPr/>
                    <a:lstStyle/>
                    <a:p>
                      <a:endParaRPr lang="zh-CN" altLang="en-US"/>
                    </a:p>
                  </a:txBody>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少数股东权益</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不计入一级资本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91">
                <a:tc vMerge="1">
                  <a:txBody>
                    <a:bodyPr/>
                    <a:lstStyle/>
                    <a:p>
                      <a:endParaRPr lang="zh-CN" altLang="en-US"/>
                    </a:p>
                  </a:txBody>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创新资本工具（上限</a:t>
                      </a:r>
                      <a:r>
                        <a:rPr lang="en-US" sz="1800" kern="0">
                          <a:latin typeface="Times New Roman" pitchFamily="18" charset="0"/>
                          <a:ea typeface="楷体_GB2312" pitchFamily="49" charset="-122"/>
                          <a:cs typeface="Times New Roman" pitchFamily="18" charset="0"/>
                        </a:rPr>
                        <a:t>15%</a:t>
                      </a:r>
                      <a:r>
                        <a:rPr lang="zh-CN" sz="1800" kern="0">
                          <a:latin typeface="Times New Roman" pitchFamily="18" charset="0"/>
                          <a:ea typeface="楷体_GB2312" pitchFamily="49" charset="-122"/>
                          <a:cs typeface="Times New Roman" pitchFamily="18" charset="0"/>
                        </a:rPr>
                        <a:t>）</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不计入一级资本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1583">
                <a:tc>
                  <a:txBody>
                    <a:bodyPr/>
                    <a:lstStyle/>
                    <a:p>
                      <a:pPr algn="ctr">
                        <a:spcAft>
                          <a:spcPts val="0"/>
                        </a:spcAft>
                      </a:pPr>
                      <a:r>
                        <a:rPr lang="zh-CN" sz="1800" kern="0">
                          <a:latin typeface="Times New Roman" pitchFamily="18" charset="0"/>
                          <a:ea typeface="楷体_GB2312" pitchFamily="49" charset="-122"/>
                          <a:cs typeface="Times New Roman" pitchFamily="18" charset="0"/>
                        </a:rPr>
                        <a:t>附属资本（不超过一级资本的</a:t>
                      </a:r>
                      <a:r>
                        <a:rPr lang="en-US" sz="1800" kern="0">
                          <a:latin typeface="Times New Roman" pitchFamily="18" charset="0"/>
                          <a:ea typeface="楷体_GB2312" pitchFamily="49" charset="-122"/>
                          <a:cs typeface="Times New Roman" pitchFamily="18" charset="0"/>
                        </a:rPr>
                        <a:t>100%</a:t>
                      </a:r>
                      <a:r>
                        <a:rPr lang="zh-CN" sz="1800" kern="0">
                          <a:latin typeface="Times New Roman" pitchFamily="18" charset="0"/>
                          <a:ea typeface="楷体_GB2312" pitchFamily="49" charset="-122"/>
                          <a:cs typeface="Times New Roman" pitchFamily="18" charset="0"/>
                        </a:rPr>
                        <a:t>）</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二级资本（不超过一级资本的</a:t>
                      </a:r>
                      <a:r>
                        <a:rPr lang="en-US" sz="1800" kern="0" dirty="0">
                          <a:latin typeface="Times New Roman" pitchFamily="18" charset="0"/>
                          <a:ea typeface="楷体_GB2312" pitchFamily="49" charset="-122"/>
                          <a:cs typeface="Times New Roman" pitchFamily="18" charset="0"/>
                        </a:rPr>
                        <a:t>100%</a:t>
                      </a:r>
                      <a:r>
                        <a:rPr lang="zh-CN" sz="1800" kern="0" dirty="0">
                          <a:latin typeface="Times New Roman" pitchFamily="18" charset="0"/>
                          <a:ea typeface="楷体_GB2312" pitchFamily="49" charset="-122"/>
                          <a:cs typeface="Times New Roman" pitchFamily="18" charset="0"/>
                        </a:rPr>
                        <a:t>）</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二级资本</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r>
              <a:tr h="319591">
                <a:tc>
                  <a:txBody>
                    <a:bodyPr/>
                    <a:lstStyle/>
                    <a:p>
                      <a:pPr algn="ctr">
                        <a:spcAft>
                          <a:spcPts val="0"/>
                        </a:spcAft>
                      </a:pPr>
                      <a:r>
                        <a:rPr lang="zh-CN" sz="1800" kern="0">
                          <a:latin typeface="Times New Roman" pitchFamily="18" charset="0"/>
                          <a:ea typeface="楷体_GB2312" pitchFamily="49" charset="-122"/>
                          <a:cs typeface="Times New Roman" pitchFamily="18" charset="0"/>
                        </a:rPr>
                        <a:t>非公开储备</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0">
                          <a:latin typeface="Times New Roman" pitchFamily="18" charset="0"/>
                          <a:ea typeface="楷体_GB2312" pitchFamily="49" charset="-122"/>
                          <a:cs typeface="Times New Roman" pitchFamily="18" charset="0"/>
                        </a:rPr>
                        <a:t>一般准备</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spcAft>
                          <a:spcPts val="0"/>
                        </a:spcAft>
                      </a:pPr>
                      <a:r>
                        <a:rPr lang="zh-CN" sz="1800" kern="0" dirty="0">
                          <a:latin typeface="Times New Roman" pitchFamily="18" charset="0"/>
                          <a:ea typeface="楷体_GB2312" pitchFamily="49" charset="-122"/>
                          <a:cs typeface="Times New Roman" pitchFamily="18" charset="0"/>
                        </a:rPr>
                        <a:t>简化二级资本，只有一套二级资本的合格标准，其他子类别被取消</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591">
                <a:tc>
                  <a:txBody>
                    <a:bodyPr/>
                    <a:lstStyle/>
                    <a:p>
                      <a:pPr algn="ctr">
                        <a:spcAft>
                          <a:spcPts val="0"/>
                        </a:spcAft>
                      </a:pPr>
                      <a:r>
                        <a:rPr lang="zh-CN" sz="1800" kern="0">
                          <a:latin typeface="Times New Roman" pitchFamily="18" charset="0"/>
                          <a:ea typeface="楷体_GB2312" pitchFamily="49" charset="-122"/>
                          <a:cs typeface="Times New Roman" pitchFamily="18" charset="0"/>
                        </a:rPr>
                        <a:t>重估储备</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19591">
                <a:tc rowSpan="2">
                  <a:txBody>
                    <a:bodyPr/>
                    <a:lstStyle/>
                    <a:p>
                      <a:pPr algn="ctr">
                        <a:spcAft>
                          <a:spcPts val="0"/>
                        </a:spcAft>
                      </a:pPr>
                      <a:r>
                        <a:rPr lang="zh-CN" sz="1800" kern="0">
                          <a:latin typeface="Times New Roman" pitchFamily="18" charset="0"/>
                          <a:ea typeface="楷体_GB2312" pitchFamily="49" charset="-122"/>
                          <a:cs typeface="Times New Roman" pitchFamily="18" charset="0"/>
                        </a:rPr>
                        <a:t>一般准备金</a:t>
                      </a:r>
                      <a:r>
                        <a:rPr lang="en-US" sz="1800" kern="0">
                          <a:latin typeface="Times New Roman" pitchFamily="18" charset="0"/>
                          <a:ea typeface="楷体_GB2312" pitchFamily="49" charset="-122"/>
                          <a:cs typeface="Times New Roman" pitchFamily="18" charset="0"/>
                        </a:rPr>
                        <a:t>/</a:t>
                      </a:r>
                      <a:r>
                        <a:rPr lang="zh-CN" sz="1800" kern="0">
                          <a:latin typeface="Times New Roman" pitchFamily="18" charset="0"/>
                          <a:ea typeface="楷体_GB2312" pitchFamily="49" charset="-122"/>
                          <a:cs typeface="Times New Roman" pitchFamily="18" charset="0"/>
                        </a:rPr>
                        <a:t>一般呆帐准备金</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latin typeface="Times New Roman" pitchFamily="18" charset="0"/>
                          <a:ea typeface="楷体_GB2312" pitchFamily="49" charset="-122"/>
                          <a:cs typeface="Times New Roman" pitchFamily="18" charset="0"/>
                        </a:rPr>
                        <a:t>混合债务资本工具</a:t>
                      </a:r>
                      <a:endParaRPr lang="zh-CN" sz="1800" kern="10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19591">
                <a:tc vMerge="1">
                  <a:txBody>
                    <a:bodyPr/>
                    <a:lstStyle/>
                    <a:p>
                      <a:endParaRPr lang="zh-CN" altLang="en-US"/>
                    </a:p>
                  </a:txBody>
                  <a:tcPr/>
                </a:tc>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次级债</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19591">
                <a:tc>
                  <a:txBody>
                    <a:bodyPr/>
                    <a:lstStyle/>
                    <a:p>
                      <a:pPr algn="ctr">
                        <a:spcAft>
                          <a:spcPts val="0"/>
                        </a:spcAft>
                      </a:pPr>
                      <a:r>
                        <a:rPr lang="zh-CN" sz="1800" kern="0">
                          <a:latin typeface="Times New Roman" pitchFamily="18" charset="0"/>
                          <a:ea typeface="楷体_GB2312" pitchFamily="49" charset="-122"/>
                          <a:cs typeface="Times New Roman" pitchFamily="18" charset="0"/>
                        </a:rPr>
                        <a:t>混合债务资本工具</a:t>
                      </a:r>
                      <a:endParaRPr lang="zh-CN" sz="1800" kern="10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　</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01583">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　</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三级资本（市场风险暴露，极端情况适用）</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a:spcAft>
                          <a:spcPts val="0"/>
                        </a:spcAft>
                      </a:pPr>
                      <a:r>
                        <a:rPr lang="zh-CN" sz="1800" kern="0" dirty="0">
                          <a:latin typeface="Times New Roman" pitchFamily="18" charset="0"/>
                          <a:ea typeface="楷体_GB2312" pitchFamily="49" charset="-122"/>
                          <a:cs typeface="Times New Roman" pitchFamily="18" charset="0"/>
                        </a:rPr>
                        <a:t>三级资本被取消</a:t>
                      </a:r>
                      <a:endParaRPr lang="zh-CN" sz="1800" kern="100" dirty="0">
                        <a:latin typeface="Times New Roman" pitchFamily="18" charset="0"/>
                        <a:ea typeface="楷体_GB2312"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r>
            </a:tbl>
          </a:graphicData>
        </a:graphic>
      </p:graphicFrame>
      <p:sp>
        <p:nvSpPr>
          <p:cNvPr id="468993" name="Rectangle 1"/>
          <p:cNvSpPr>
            <a:spLocks noChangeArrowheads="1"/>
          </p:cNvSpPr>
          <p:nvPr/>
        </p:nvSpPr>
        <p:spPr bwMode="auto">
          <a:xfrm>
            <a:off x="3786182" y="6519446"/>
            <a:ext cx="535781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资料来源：</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方意（</a:t>
            </a:r>
            <a:r>
              <a:rPr kumimoji="0" lang="en-US" altLang="zh-CN"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2013</a:t>
            </a:r>
            <a:r>
              <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a:t>
            </a:r>
            <a:r>
              <a:rPr lang="en-US" altLang="zh-CN" sz="1600" b="1" dirty="0" smtClean="0">
                <a:latin typeface="楷体_GB2312" pitchFamily="49" charset="-122"/>
                <a:ea typeface="楷体_GB2312" pitchFamily="49" charset="-122"/>
                <a:cs typeface="Times New Roman" pitchFamily="18" charset="0"/>
              </a:rPr>
              <a:t>《</a:t>
            </a:r>
            <a:r>
              <a:rPr lang="zh-CN" altLang="en-US" sz="1600" b="1" dirty="0" smtClean="0">
                <a:latin typeface="楷体_GB2312" pitchFamily="49" charset="-122"/>
                <a:ea typeface="楷体_GB2312" pitchFamily="49" charset="-122"/>
                <a:cs typeface="Times New Roman" pitchFamily="18" charset="0"/>
              </a:rPr>
              <a:t>中国宏观审慎监管框架研究</a:t>
            </a:r>
            <a:r>
              <a:rPr lang="en-US" altLang="zh-CN" sz="1600" b="1" dirty="0" smtClean="0">
                <a:latin typeface="楷体_GB2312" pitchFamily="49" charset="-122"/>
                <a:ea typeface="楷体_GB2312" pitchFamily="49"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楷体_GB2312" pitchFamily="49" charset="-122"/>
              <a:ea typeface="楷体_GB2312" pitchFamily="49" charset="-122"/>
              <a:cs typeface="宋体" pitchFamily="2" charset="-122"/>
            </a:endParaRPr>
          </a:p>
        </p:txBody>
      </p:sp>
      <p:sp>
        <p:nvSpPr>
          <p:cNvPr id="7" name="标题 1"/>
          <p:cNvSpPr>
            <a:spLocks noGrp="1"/>
          </p:cNvSpPr>
          <p:nvPr>
            <p:ph type="title"/>
          </p:nvPr>
        </p:nvSpPr>
        <p:spPr>
          <a:xfrm>
            <a:off x="500034" y="142852"/>
            <a:ext cx="8229600" cy="927100"/>
          </a:xfrm>
        </p:spPr>
        <p:txBody>
          <a:bodyPr/>
          <a:lstStyle/>
          <a:p>
            <a:pPr algn="ctr"/>
            <a:r>
              <a:rPr lang="zh-CN" altLang="en-US" sz="2800" dirty="0" smtClean="0">
                <a:latin typeface="楷体_GB2312" pitchFamily="49" charset="-122"/>
                <a:ea typeface="楷体_GB2312" pitchFamily="49" charset="-122"/>
              </a:rPr>
              <a:t>巴塞尔协议资本定义的演变</a:t>
            </a:r>
            <a:endParaRPr lang="zh-CN" altLang="en-US"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itchFamily="49" charset="-122"/>
                <a:ea typeface="楷体_GB2312" pitchFamily="49" charset="-122"/>
                <a:cs typeface="Times New Roman" pitchFamily="18" charset="0"/>
              </a:rPr>
              <a:t>资本充足率</a:t>
            </a:r>
            <a:r>
              <a:rPr lang="en-US" altLang="zh-CN" sz="2800" dirty="0" smtClean="0">
                <a:latin typeface="Times New Roman" pitchFamily="18" charset="0"/>
                <a:cs typeface="Times New Roman" pitchFamily="18" charset="0"/>
              </a:rPr>
              <a:t/>
            </a:r>
            <a:br>
              <a:rPr lang="en-US" altLang="zh-CN" sz="2800" dirty="0" smtClean="0">
                <a:latin typeface="Times New Roman" pitchFamily="18" charset="0"/>
                <a:cs typeface="Times New Roman" pitchFamily="18" charset="0"/>
              </a:rPr>
            </a:b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Capital Acquirement Ratio </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CAR)</a:t>
            </a:r>
            <a:endParaRPr lang="zh-CN" altLang="en-US" sz="2400" dirty="0">
              <a:latin typeface="Times New Roman" pitchFamily="18" charset="0"/>
              <a:cs typeface="Times New Roman" pitchFamily="18" charset="0"/>
            </a:endParaRPr>
          </a:p>
        </p:txBody>
      </p:sp>
      <p:sp>
        <p:nvSpPr>
          <p:cNvPr id="3" name="内容占位符 2"/>
          <p:cNvSpPr>
            <a:spLocks noGrp="1"/>
          </p:cNvSpPr>
          <p:nvPr>
            <p:ph idx="1"/>
          </p:nvPr>
        </p:nvSpPr>
        <p:spPr>
          <a:xfrm>
            <a:off x="0" y="836712"/>
            <a:ext cx="9144000" cy="4525963"/>
          </a:xfrm>
        </p:spPr>
        <p:txBody>
          <a:bodyPr/>
          <a:lstStyle/>
          <a:p>
            <a:pPr>
              <a:lnSpc>
                <a:spcPct val="15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资本充足率，用以衡量银行稳健程度的重要指标。</a:t>
            </a:r>
            <a:endParaRPr lang="en-US" altLang="zh-CN" sz="2400" dirty="0" smtClean="0">
              <a:latin typeface="Times New Roman" pitchFamily="18" charset="0"/>
              <a:ea typeface="楷体_GB2312" pitchFamily="49" charset="-122"/>
              <a:cs typeface="Times New Roman" pitchFamily="18" charset="0"/>
            </a:endParaRPr>
          </a:p>
          <a:p>
            <a:pPr>
              <a:lnSpc>
                <a:spcPct val="15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巴塞尔银行监管委员会（</a:t>
            </a:r>
            <a:r>
              <a:rPr lang="en-US" altLang="zh-CN" sz="2400" dirty="0" smtClean="0">
                <a:latin typeface="Times New Roman" pitchFamily="18" charset="0"/>
                <a:ea typeface="楷体_GB2312" pitchFamily="49" charset="-122"/>
                <a:cs typeface="Times New Roman" pitchFamily="18" charset="0"/>
              </a:rPr>
              <a:t>BCBS</a:t>
            </a:r>
            <a:r>
              <a:rPr lang="zh-CN" altLang="en-US" sz="2400" dirty="0" smtClean="0">
                <a:latin typeface="Times New Roman" pitchFamily="18" charset="0"/>
                <a:ea typeface="楷体_GB2312" pitchFamily="49" charset="-122"/>
                <a:cs typeface="Times New Roman" pitchFamily="18" charset="0"/>
              </a:rPr>
              <a:t>）提出了关于银行监管的重要文件，先后经历了三个版本：包括巴塞尔</a:t>
            </a:r>
            <a:r>
              <a:rPr lang="en-US" altLang="zh-CN" sz="2400" dirty="0" smtClean="0">
                <a:latin typeface="Times New Roman" pitchFamily="18" charset="0"/>
                <a:ea typeface="楷体_GB2312" pitchFamily="49" charset="-122"/>
                <a:cs typeface="Times New Roman" pitchFamily="18" charset="0"/>
              </a:rPr>
              <a:t>I</a:t>
            </a:r>
            <a:r>
              <a:rPr lang="zh-CN" altLang="en-US" sz="2400" dirty="0" smtClean="0">
                <a:latin typeface="Times New Roman" pitchFamily="18" charset="0"/>
                <a:ea typeface="楷体_GB2312" pitchFamily="49" charset="-122"/>
                <a:cs typeface="Times New Roman" pitchFamily="18" charset="0"/>
              </a:rPr>
              <a:t>（</a:t>
            </a:r>
            <a:r>
              <a:rPr lang="en-US" altLang="zh-CN" sz="2400" dirty="0" smtClean="0">
                <a:latin typeface="Times New Roman" pitchFamily="18" charset="0"/>
                <a:ea typeface="楷体_GB2312" pitchFamily="49" charset="-122"/>
                <a:cs typeface="Times New Roman" pitchFamily="18" charset="0"/>
              </a:rPr>
              <a:t>Basel I</a:t>
            </a:r>
            <a:r>
              <a:rPr lang="zh-CN" altLang="en-US" sz="2400" dirty="0" smtClean="0">
                <a:latin typeface="Times New Roman" pitchFamily="18" charset="0"/>
                <a:ea typeface="楷体_GB2312" pitchFamily="49" charset="-122"/>
                <a:cs typeface="Times New Roman" pitchFamily="18" charset="0"/>
              </a:rPr>
              <a:t>）、巴塞尔</a:t>
            </a:r>
            <a:r>
              <a:rPr lang="en-US" altLang="zh-CN" sz="2400" dirty="0" smtClean="0">
                <a:latin typeface="Times New Roman" pitchFamily="18" charset="0"/>
                <a:ea typeface="楷体_GB2312" pitchFamily="49" charset="-122"/>
                <a:cs typeface="Times New Roman" pitchFamily="18" charset="0"/>
              </a:rPr>
              <a:t>II</a:t>
            </a:r>
            <a:r>
              <a:rPr lang="zh-CN" altLang="en-US" sz="2400" dirty="0" smtClean="0">
                <a:latin typeface="Times New Roman" pitchFamily="18" charset="0"/>
                <a:ea typeface="楷体_GB2312" pitchFamily="49" charset="-122"/>
                <a:cs typeface="Times New Roman" pitchFamily="18" charset="0"/>
              </a:rPr>
              <a:t>和巴塞尔</a:t>
            </a:r>
            <a:r>
              <a:rPr lang="en-US" altLang="zh-CN" sz="2400" dirty="0" smtClean="0">
                <a:latin typeface="Times New Roman" pitchFamily="18" charset="0"/>
                <a:ea typeface="楷体_GB2312" pitchFamily="49" charset="-122"/>
                <a:cs typeface="Times New Roman" pitchFamily="18" charset="0"/>
              </a:rPr>
              <a:t>III</a:t>
            </a:r>
            <a:r>
              <a:rPr lang="zh-CN" altLang="en-US" sz="2400" dirty="0" smtClean="0">
                <a:latin typeface="Times New Roman" pitchFamily="18" charset="0"/>
                <a:ea typeface="楷体_GB2312" pitchFamily="49" charset="-122"/>
                <a:cs typeface="Times New Roman" pitchFamily="18" charset="0"/>
              </a:rPr>
              <a:t>，这三个版本中最重要的规定是银行必须满足一个最低的资本充足率（即资本充足率要求）。</a:t>
            </a:r>
            <a:endParaRPr lang="en-US" altLang="zh-CN" sz="2400" dirty="0" smtClean="0">
              <a:latin typeface="Times New Roman" pitchFamily="18" charset="0"/>
              <a:ea typeface="楷体_GB2312" pitchFamily="49" charset="-122"/>
              <a:cs typeface="Times New Roman" pitchFamily="18" charset="0"/>
            </a:endParaRPr>
          </a:p>
          <a:p>
            <a:pPr>
              <a:lnSpc>
                <a:spcPct val="150000"/>
              </a:lnSpc>
              <a:buClr>
                <a:srgbClr val="FF000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资本充足率由资本与风险加权资产的比例得到，有总资本充足率和核心总资产充足率两类。其中风险加权资产是将银行的资产根据风险程度进行加权，风险越大的资产风险权重越大。</a:t>
            </a:r>
            <a:endParaRPr lang="en-US" altLang="zh-CN" sz="2400" dirty="0" smtClean="0">
              <a:latin typeface="Times New Roman" pitchFamily="18" charset="0"/>
              <a:ea typeface="楷体_GB2312" pitchFamily="49" charset="-122"/>
              <a:cs typeface="Times New Roman" pitchFamily="18" charset="0"/>
            </a:endParaRPr>
          </a:p>
          <a:p>
            <a:pPr lvl="1">
              <a:lnSpc>
                <a:spcPct val="150000"/>
              </a:lnSpc>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总资本充足率</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总资本</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风险加权资产</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（核心资本</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附属资本）</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风险加权资产</a:t>
            </a:r>
            <a:r>
              <a:rPr lang="en-US" altLang="zh-CN" sz="2000" dirty="0" smtClean="0">
                <a:latin typeface="Times New Roman" pitchFamily="18" charset="0"/>
                <a:ea typeface="楷体_GB2312" pitchFamily="49" charset="-122"/>
                <a:cs typeface="Times New Roman" pitchFamily="18" charset="0"/>
              </a:rPr>
              <a:t>&gt;=8%</a:t>
            </a:r>
          </a:p>
          <a:p>
            <a:pPr lvl="1">
              <a:lnSpc>
                <a:spcPct val="150000"/>
              </a:lnSpc>
              <a:buClr>
                <a:srgbClr val="FF000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核心资本充足率</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核心资本</a:t>
            </a:r>
            <a:r>
              <a:rPr lang="en-US" altLang="zh-CN" sz="2000" dirty="0" smtClean="0">
                <a:latin typeface="Times New Roman" pitchFamily="18" charset="0"/>
                <a:ea typeface="楷体_GB2312" pitchFamily="49" charset="-122"/>
                <a:cs typeface="Times New Roman" pitchFamily="18" charset="0"/>
              </a:rPr>
              <a:t>/</a:t>
            </a:r>
            <a:r>
              <a:rPr lang="zh-CN" altLang="en-US" sz="2000" dirty="0" smtClean="0">
                <a:latin typeface="Times New Roman" pitchFamily="18" charset="0"/>
                <a:ea typeface="楷体_GB2312" pitchFamily="49" charset="-122"/>
                <a:cs typeface="Times New Roman" pitchFamily="18" charset="0"/>
              </a:rPr>
              <a:t>风险加权资产</a:t>
            </a:r>
            <a:r>
              <a:rPr lang="en-US" altLang="zh-CN" sz="2000" dirty="0" smtClean="0">
                <a:latin typeface="Times New Roman" pitchFamily="18" charset="0"/>
                <a:ea typeface="楷体_GB2312" pitchFamily="49" charset="-122"/>
                <a:cs typeface="Times New Roman" pitchFamily="18" charset="0"/>
              </a:rPr>
              <a:t>&gt;=4%</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2485764269"/>
              </p:ext>
            </p:extLst>
          </p:nvPr>
        </p:nvGraphicFramePr>
        <p:xfrm>
          <a:off x="179512" y="-248618"/>
          <a:ext cx="8229600" cy="2714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2"/>
          <p:cNvSpPr txBox="1">
            <a:spLocks/>
          </p:cNvSpPr>
          <p:nvPr/>
        </p:nvSpPr>
        <p:spPr bwMode="gray">
          <a:xfrm>
            <a:off x="0" y="2308715"/>
            <a:ext cx="91440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buFontTx/>
              <a:buNone/>
              <a:tabLst/>
              <a:defRPr/>
            </a:pPr>
            <a:r>
              <a:rPr kumimoji="0" lang="en-US" altLang="zh-CN" sz="240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表外业务（</a:t>
            </a:r>
            <a:r>
              <a:rPr lang="en-US" altLang="zh-CN"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Off  Balance Sheet Business)</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，是指不直接进入资产负债表内的业务，包括：</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中间业务</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和</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创新的表外业务</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endParaRPr lang="en-US" altLang="zh-CN"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88900" lvl="0" indent="-88900" fontAlgn="base">
              <a:spcBef>
                <a:spcPct val="20000"/>
              </a:spcBef>
              <a:spcAft>
                <a:spcPct val="0"/>
              </a:spcAft>
            </a:pPr>
            <a:r>
              <a:rPr kumimoji="0" lang="en-US" altLang="zh-CN" sz="240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中间业务（</a:t>
            </a:r>
            <a:r>
              <a:rPr lang="en-US" altLang="zh-CN"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Middleman Business)</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kumimoji="0" lang="zh-CN" altLang="en-US" sz="2400" i="0" u="none" strike="noStrike" kern="0" cap="none" spc="0" normalizeH="0" noProof="0" dirty="0" smtClean="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是商业银行的服务性业务，这类业务的特点是</a:t>
            </a:r>
            <a:r>
              <a:rPr lang="zh-CN" altLang="en-US" sz="2400" kern="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不需要动用资金，与客户之间不发生借贷性的信用关系。中介服务、各种收费</a:t>
            </a:r>
            <a:r>
              <a:rPr lang="en-US" altLang="zh-CN" sz="2400" kern="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kern="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无风险，不耗资本金</a:t>
            </a:r>
            <a:endParaRPr lang="en-US" altLang="zh-CN" sz="2400" kern="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marL="88900" lvl="0" indent="-88900" fontAlgn="base">
              <a:spcBef>
                <a:spcPct val="20000"/>
              </a:spcBef>
              <a:spcAft>
                <a:spcPct val="0"/>
              </a:spcAft>
            </a:pP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创新的表外业务（</a:t>
            </a:r>
            <a:r>
              <a:rPr lang="en-US" altLang="zh-CN" sz="24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Innovation </a:t>
            </a:r>
            <a:r>
              <a:rPr lang="en-US" altLang="zh-CN"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Off </a:t>
            </a:r>
            <a:r>
              <a:rPr lang="en-US" altLang="zh-CN" sz="24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Balance Sheet  Business)</a:t>
            </a:r>
            <a:r>
              <a:rPr lang="zh-CN" altLang="en-US" sz="24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，是指不直接列入资产负债表内，但同表内的资产业务或负债业务关系密切的业务，又可称为或有资产业务与或有负债业务。</a:t>
            </a:r>
            <a:r>
              <a:rPr lang="zh-CN" altLang="en-US" sz="24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衍生金融工具称为商业银行表外创新业务</a:t>
            </a:r>
            <a:r>
              <a:rPr lang="zh-CN" altLang="en-US" sz="24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的重要组成部分</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r>
              <a:rPr lang="zh-CN" altLang="en-US" sz="24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表外业务并不是没有风险，且越来越受到监管机构的重视，并提出对表外业务的资本金</a:t>
            </a: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监管。</a:t>
            </a:r>
            <a:r>
              <a:rPr lang="en-US" altLang="zh-CN" sz="2400" kern="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zh-CN" altLang="en-US" sz="2400" kern="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有风险，耗资本金</a:t>
            </a:r>
            <a:endParaRPr kumimoji="0" lang="zh-CN" altLang="en-US" sz="2400" i="0" u="none" strike="noStrike" kern="0" cap="none" spc="0" normalizeH="0" baseline="0" noProof="0" dirty="0" smtClean="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dirty="0" smtClean="0">
                <a:latin typeface="楷体_GB2312" panose="02010609030101010101" pitchFamily="49" charset="-122"/>
                <a:ea typeface="楷体_GB2312" panose="02010609030101010101" pitchFamily="49" charset="-122"/>
              </a:rPr>
              <a:t>商业银行业务发展趋势</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575048" y="1196752"/>
            <a:ext cx="8568952" cy="4525963"/>
          </a:xfrm>
        </p:spPr>
        <p:txBody>
          <a:bodyPr/>
          <a:lstStyle/>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以客户为中心理念下发展业务</a:t>
            </a:r>
            <a:endParaRPr lang="en-US" altLang="zh-CN"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业务创新</a:t>
            </a:r>
            <a:endParaRPr lang="en-US" altLang="zh-CN"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en-US" altLang="zh-CN" sz="28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en-US" altLang="zh-CN" sz="28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规避金融管制（可转让支付命令</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NOW</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，货币市场存款账户</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MMDA</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buNone/>
            </a:pPr>
            <a:r>
              <a:rPr lang="en-US" altLang="zh-CN" sz="2800" kern="12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en-US" altLang="zh-CN" sz="28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风险管理（金融期货与期权，利率互换等）</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buNone/>
            </a:pPr>
            <a:r>
              <a:rPr lang="en-US" altLang="zh-CN" sz="2800" kern="12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r>
              <a:rPr lang="en-US" altLang="zh-CN" sz="28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业务电子化（电子银行，网络银行等）</a:t>
            </a:r>
            <a:endParaRPr lang="en-US" altLang="zh-CN" sz="28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b="1" kern="1200" dirty="0" smtClean="0">
              <a:solidFill>
                <a:srgbClr val="000000"/>
              </a:solidFill>
              <a:latin typeface="华文新魏" pitchFamily="2" charset="-122"/>
              <a:ea typeface="华文新魏" pitchFamily="2" charset="-122"/>
              <a:sym typeface="Wingdings 2" pitchFamily="18" charset="2"/>
            </a:endParaRPr>
          </a:p>
          <a:p>
            <a:pPr>
              <a:buNone/>
            </a:pPr>
            <a:endParaRPr lang="zh-CN" altLang="en-US" dirty="0"/>
          </a:p>
        </p:txBody>
      </p:sp>
      <p:sp>
        <p:nvSpPr>
          <p:cNvPr id="4" name="TextBox 3"/>
          <p:cNvSpPr txBox="1"/>
          <p:nvPr/>
        </p:nvSpPr>
        <p:spPr>
          <a:xfrm>
            <a:off x="467544" y="5445224"/>
            <a:ext cx="1723549"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创新的动机</a:t>
            </a:r>
            <a:endParaRPr lang="zh-CN" altLang="en-US" sz="2400" dirty="0">
              <a:latin typeface="楷体_GB2312" pitchFamily="49" charset="-122"/>
              <a:ea typeface="楷体_GB2312" pitchFamily="49" charset="-122"/>
            </a:endParaRPr>
          </a:p>
        </p:txBody>
      </p:sp>
      <p:sp>
        <p:nvSpPr>
          <p:cNvPr id="5" name="右箭头 4"/>
          <p:cNvSpPr/>
          <p:nvPr/>
        </p:nvSpPr>
        <p:spPr bwMode="auto">
          <a:xfrm>
            <a:off x="2123728" y="5517232"/>
            <a:ext cx="864096"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7" name="TextBox 6"/>
          <p:cNvSpPr txBox="1"/>
          <p:nvPr/>
        </p:nvSpPr>
        <p:spPr>
          <a:xfrm>
            <a:off x="2987824" y="5373216"/>
            <a:ext cx="233910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利润最大化驱使</a:t>
            </a:r>
            <a:endParaRPr lang="zh-CN" altLang="en-US" sz="2400" dirty="0">
              <a:latin typeface="楷体_GB2312" pitchFamily="49" charset="-122"/>
              <a:ea typeface="楷体_GB2312" pitchFamily="49" charset="-122"/>
            </a:endParaRPr>
          </a:p>
        </p:txBody>
      </p:sp>
      <p:sp>
        <p:nvSpPr>
          <p:cNvPr id="8" name="左大括号 7"/>
          <p:cNvSpPr/>
          <p:nvPr/>
        </p:nvSpPr>
        <p:spPr bwMode="auto">
          <a:xfrm>
            <a:off x="5220072" y="4725144"/>
            <a:ext cx="432048" cy="1728192"/>
          </a:xfrm>
          <a:prstGeom prst="leftBrace">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9" name="TextBox 8"/>
          <p:cNvSpPr txBox="1"/>
          <p:nvPr/>
        </p:nvSpPr>
        <p:spPr>
          <a:xfrm>
            <a:off x="5573792" y="4509120"/>
            <a:ext cx="3570208"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规避监管（或监管套利）</a:t>
            </a:r>
            <a:endParaRPr lang="zh-CN" altLang="en-US" sz="2400" dirty="0">
              <a:latin typeface="楷体_GB2312" pitchFamily="49" charset="-122"/>
              <a:ea typeface="楷体_GB2312" pitchFamily="49" charset="-122"/>
            </a:endParaRPr>
          </a:p>
        </p:txBody>
      </p:sp>
      <p:sp>
        <p:nvSpPr>
          <p:cNvPr id="10" name="TextBox 9"/>
          <p:cNvSpPr txBox="1"/>
          <p:nvPr/>
        </p:nvSpPr>
        <p:spPr>
          <a:xfrm>
            <a:off x="5652120" y="6165304"/>
            <a:ext cx="1415772"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rPr>
              <a:t>应对竞争</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592" y="-171400"/>
            <a:ext cx="8229600" cy="927100"/>
          </a:xfrm>
        </p:spPr>
        <p:txBody>
          <a:bodyPr/>
          <a:lstStyle/>
          <a:p>
            <a:pPr algn="ctr"/>
            <a:r>
              <a:rPr lang="zh-CN" altLang="en-US" sz="2400" dirty="0" smtClean="0">
                <a:latin typeface="楷体_GB2312" panose="02010609030101010101" pitchFamily="49" charset="-122"/>
                <a:ea typeface="楷体_GB2312" panose="02010609030101010101" pitchFamily="49" charset="-122"/>
              </a:rPr>
              <a:t>商业银行业务经营管理理论</a:t>
            </a:r>
            <a:endParaRPr lang="zh-CN" altLang="en-US" sz="24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46444" y="431118"/>
            <a:ext cx="7858148"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kern="1200" dirty="0" smtClean="0">
                <a:solidFill>
                  <a:srgbClr val="000000"/>
                </a:solidFill>
                <a:latin typeface="楷体_GB2312" panose="02010609030101010101" pitchFamily="49" charset="-122"/>
                <a:ea typeface="楷体_GB2312" panose="02010609030101010101" pitchFamily="49" charset="-122"/>
                <a:sym typeface="Wingdings 2" pitchFamily="18" charset="2"/>
              </a:rPr>
              <a:t>资产管理理论</a:t>
            </a:r>
            <a:endParaRPr lang="en-US" altLang="zh-CN" kern="1200" dirty="0" smtClean="0">
              <a:solidFill>
                <a:srgbClr val="000000"/>
              </a:solidFill>
              <a:latin typeface="楷体_GB2312" panose="02010609030101010101" pitchFamily="49" charset="-122"/>
              <a:ea typeface="楷体_GB2312" panose="02010609030101010101" pitchFamily="49" charset="-122"/>
              <a:sym typeface="Wingdings 2" pitchFamily="18" charset="2"/>
            </a:endParaRPr>
          </a:p>
          <a:p>
            <a:pPr>
              <a:buNone/>
            </a:pPr>
            <a:r>
              <a:rPr lang="en-US" altLang="zh-CN" sz="2400" dirty="0" smtClean="0">
                <a:solidFill>
                  <a:srgbClr val="FF0000"/>
                </a:solidFill>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商业票据理论（可做短期抵押资产业务）</a:t>
            </a:r>
            <a:endParaRPr lang="en-US" altLang="zh-CN" sz="2400" dirty="0" smtClean="0">
              <a:latin typeface="楷体_GB2312" panose="02010609030101010101" pitchFamily="49" charset="-122"/>
              <a:ea typeface="楷体_GB2312" panose="02010609030101010101" pitchFamily="49" charset="-122"/>
            </a:endParaRPr>
          </a:p>
          <a:p>
            <a:pPr>
              <a:buNone/>
            </a:pPr>
            <a:r>
              <a:rPr lang="en-US" altLang="zh-CN" sz="2400" kern="1200" dirty="0" smtClean="0">
                <a:latin typeface="楷体_GB2312" panose="02010609030101010101" pitchFamily="49" charset="-122"/>
                <a:ea typeface="楷体_GB2312" panose="02010609030101010101" pitchFamily="49" charset="-122"/>
                <a:sym typeface="Wingdings 2" pitchFamily="18" charset="2"/>
              </a:rPr>
              <a:t>     </a:t>
            </a:r>
            <a:r>
              <a:rPr lang="zh-CN" altLang="en-US" sz="2400" kern="1200" dirty="0" smtClean="0">
                <a:latin typeface="楷体_GB2312" panose="02010609030101010101" pitchFamily="49" charset="-122"/>
                <a:ea typeface="楷体_GB2312" panose="02010609030101010101" pitchFamily="49" charset="-122"/>
                <a:sym typeface="Wingdings 2" pitchFamily="18" charset="2"/>
              </a:rPr>
              <a:t>发放贷款以真实票据为依据，主要发放短期和商业性贷款以保持资产的流动性</a:t>
            </a:r>
            <a:endParaRPr lang="en-US" altLang="zh-CN" sz="2400" kern="1200" dirty="0" smtClean="0">
              <a:latin typeface="楷体_GB2312" panose="02010609030101010101" pitchFamily="49" charset="-122"/>
              <a:ea typeface="楷体_GB2312" panose="02010609030101010101" pitchFamily="49" charset="-122"/>
              <a:sym typeface="Wingdings 2" pitchFamily="18" charset="2"/>
            </a:endParaRPr>
          </a:p>
          <a:p>
            <a:pPr>
              <a:buNone/>
            </a:pPr>
            <a:r>
              <a:rPr lang="en-US" altLang="zh-CN" sz="2400" dirty="0" smtClean="0">
                <a:solidFill>
                  <a:srgbClr val="FF0000"/>
                </a:solidFill>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可转换理论（可投资有价证券）</a:t>
            </a:r>
            <a:endParaRPr lang="en-US" altLang="zh-CN" sz="2400" dirty="0" smtClean="0">
              <a:latin typeface="楷体_GB2312" panose="02010609030101010101" pitchFamily="49" charset="-122"/>
              <a:ea typeface="楷体_GB2312" panose="02010609030101010101" pitchFamily="49" charset="-122"/>
            </a:endParaRPr>
          </a:p>
          <a:p>
            <a:pPr>
              <a:buNone/>
            </a:pPr>
            <a:r>
              <a:rPr lang="en-US" altLang="zh-CN" sz="2400" kern="1200" dirty="0" smtClean="0">
                <a:latin typeface="楷体_GB2312" panose="02010609030101010101" pitchFamily="49" charset="-122"/>
                <a:ea typeface="楷体_GB2312" panose="02010609030101010101" pitchFamily="49" charset="-122"/>
                <a:sym typeface="Wingdings 2" pitchFamily="18" charset="2"/>
              </a:rPr>
              <a:t>     </a:t>
            </a:r>
            <a:r>
              <a:rPr lang="zh-CN" altLang="en-US" sz="2400" kern="1200" dirty="0" smtClean="0">
                <a:latin typeface="楷体_GB2312" panose="02010609030101010101" pitchFamily="49" charset="-122"/>
                <a:ea typeface="楷体_GB2312" panose="02010609030101010101" pitchFamily="49" charset="-122"/>
                <a:sym typeface="Wingdings 2" pitchFamily="18" charset="2"/>
              </a:rPr>
              <a:t>可转换型的资产也可以投资，扩大了银行资产类别</a:t>
            </a:r>
            <a:endParaRPr lang="en-US" altLang="zh-CN" sz="2400" kern="1200" dirty="0" smtClean="0">
              <a:latin typeface="楷体_GB2312" panose="02010609030101010101" pitchFamily="49" charset="-122"/>
              <a:ea typeface="楷体_GB2312" panose="02010609030101010101" pitchFamily="49" charset="-122"/>
              <a:sym typeface="Wingdings 2" pitchFamily="18" charset="2"/>
            </a:endParaRPr>
          </a:p>
          <a:p>
            <a:pPr>
              <a:buNone/>
            </a:pPr>
            <a:r>
              <a:rPr lang="en-US" altLang="zh-CN" sz="2400" dirty="0" smtClean="0">
                <a:solidFill>
                  <a:srgbClr val="FF0000"/>
                </a:solidFill>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预期收入理论</a:t>
            </a:r>
            <a:r>
              <a:rPr lang="zh-CN" altLang="en-US" sz="2400" smtClean="0">
                <a:latin typeface="楷体_GB2312" panose="02010609030101010101" pitchFamily="49" charset="-122"/>
                <a:ea typeface="楷体_GB2312" panose="02010609030101010101" pitchFamily="49" charset="-122"/>
              </a:rPr>
              <a:t>（可做信用贷款）</a:t>
            </a:r>
            <a:endParaRPr lang="en-US" altLang="zh-CN" sz="2400" dirty="0" smtClean="0">
              <a:latin typeface="楷体_GB2312" panose="02010609030101010101" pitchFamily="49" charset="-122"/>
              <a:ea typeface="楷体_GB2312" panose="02010609030101010101" pitchFamily="49" charset="-122"/>
            </a:endParaRPr>
          </a:p>
          <a:p>
            <a:pPr>
              <a:buNone/>
            </a:pPr>
            <a:r>
              <a:rPr lang="en-US" altLang="zh-CN" sz="2400" kern="1200" dirty="0" smtClean="0">
                <a:latin typeface="楷体_GB2312" panose="02010609030101010101" pitchFamily="49" charset="-122"/>
                <a:ea typeface="楷体_GB2312" panose="02010609030101010101" pitchFamily="49" charset="-122"/>
                <a:sym typeface="Wingdings 2" pitchFamily="18" charset="2"/>
              </a:rPr>
              <a:t>      </a:t>
            </a:r>
            <a:r>
              <a:rPr lang="zh-CN" altLang="en-US" sz="2400" kern="1200" dirty="0" smtClean="0">
                <a:latin typeface="楷体_GB2312" panose="02010609030101010101" pitchFamily="49" charset="-122"/>
                <a:ea typeface="楷体_GB2312" panose="02010609030101010101" pitchFamily="49" charset="-122"/>
                <a:sym typeface="Wingdings 2" pitchFamily="18" charset="2"/>
              </a:rPr>
              <a:t>只要有可靠的预期收入就可发放贷款</a:t>
            </a:r>
            <a:r>
              <a:rPr lang="en-US" altLang="zh-CN" sz="2400" kern="1200" dirty="0" smtClean="0">
                <a:latin typeface="楷体_GB2312" panose="02010609030101010101" pitchFamily="49" charset="-122"/>
                <a:ea typeface="楷体_GB2312" panose="02010609030101010101" pitchFamily="49" charset="-122"/>
                <a:sym typeface="Wingdings 2" pitchFamily="18" charset="2"/>
              </a:rPr>
              <a:t>——</a:t>
            </a:r>
            <a:r>
              <a:rPr lang="zh-CN" altLang="en-US" sz="2400" kern="1200" dirty="0" smtClean="0">
                <a:latin typeface="楷体_GB2312" panose="02010609030101010101" pitchFamily="49" charset="-122"/>
                <a:ea typeface="楷体_GB2312" panose="02010609030101010101" pitchFamily="49" charset="-122"/>
                <a:sym typeface="Wingdings 2" pitchFamily="18" charset="2"/>
              </a:rPr>
              <a:t>可发放信用贷款</a:t>
            </a:r>
            <a:endParaRPr lang="en-US" altLang="zh-CN" sz="2400" kern="1200" dirty="0" smtClean="0">
              <a:latin typeface="楷体_GB2312" panose="02010609030101010101" pitchFamily="49" charset="-122"/>
              <a:ea typeface="楷体_GB2312" panose="02010609030101010101" pitchFamily="49" charset="-122"/>
              <a:sym typeface="Wingdings 2" pitchFamily="18" charset="2"/>
            </a:endParaRPr>
          </a:p>
          <a:p>
            <a:pPr>
              <a:buNone/>
            </a:pPr>
            <a:r>
              <a:rPr lang="en-US" altLang="zh-CN" dirty="0">
                <a:solidFill>
                  <a:srgbClr val="FF0000"/>
                </a:solidFill>
                <a:latin typeface="楷体_GB2312" pitchFamily="49" charset="-122"/>
                <a:ea typeface="楷体_GB2312" pitchFamily="49" charset="-122"/>
                <a:sym typeface="Wingdings 2" pitchFamily="18" charset="2"/>
              </a:rPr>
              <a:t></a:t>
            </a:r>
            <a:r>
              <a:rPr lang="zh-CN" altLang="en-US" kern="1200" dirty="0">
                <a:solidFill>
                  <a:srgbClr val="000000"/>
                </a:solidFill>
                <a:latin typeface="楷体_GB2312" panose="02010609030101010101" pitchFamily="49" charset="-122"/>
                <a:ea typeface="楷体_GB2312" panose="02010609030101010101" pitchFamily="49" charset="-122"/>
                <a:sym typeface="Wingdings 2" pitchFamily="18" charset="2"/>
              </a:rPr>
              <a:t>负债管理理论</a:t>
            </a:r>
            <a:endParaRPr lang="en-US" altLang="zh-CN" kern="1200" dirty="0">
              <a:solidFill>
                <a:srgbClr val="000000"/>
              </a:solidFill>
              <a:latin typeface="楷体_GB2312" panose="02010609030101010101" pitchFamily="49" charset="-122"/>
              <a:ea typeface="楷体_GB2312" panose="02010609030101010101" pitchFamily="49" charset="-122"/>
              <a:sym typeface="Wingdings 2" pitchFamily="18" charset="2"/>
            </a:endParaRPr>
          </a:p>
          <a:p>
            <a:pPr>
              <a:buNone/>
            </a:pPr>
            <a:r>
              <a:rPr lang="en-US" altLang="zh-CN" sz="20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20</a:t>
            </a:r>
            <a:r>
              <a:rPr lang="zh-CN" altLang="en-US" sz="20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世纪</a:t>
            </a:r>
            <a:r>
              <a:rPr lang="en-US" altLang="zh-CN" sz="20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60</a:t>
            </a:r>
            <a:r>
              <a:rPr lang="zh-CN" altLang="en-US" sz="20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年代初，利率管制导致资金“脱媒”，迫使银行通过负债业务创新，吸引客户资金，扩大资金来源</a:t>
            </a:r>
            <a:r>
              <a:rPr lang="zh-CN" altLang="en-US" sz="20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。前面讲的</a:t>
            </a:r>
            <a:r>
              <a:rPr lang="en-US" altLang="zh-CN" sz="20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CD</a:t>
            </a:r>
            <a:r>
              <a:rPr lang="zh-CN" altLang="en-US" sz="20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即是负债管理的经典产品。即</a:t>
            </a:r>
            <a:r>
              <a:rPr lang="zh-CN" altLang="en-US" sz="2000" kern="1200"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商业银行通过主动负债</a:t>
            </a:r>
            <a:r>
              <a:rPr lang="zh-CN" altLang="en-US" sz="20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创造利润，而不是对负债持消极态度（等待存款人的零售存款）</a:t>
            </a:r>
            <a:endParaRPr lang="en-US" altLang="zh-CN" sz="20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sz="2400" b="1" kern="1200" dirty="0">
              <a:solidFill>
                <a:srgbClr val="000000"/>
              </a:solidFill>
              <a:latin typeface="宋体" pitchFamily="2" charset="-122"/>
              <a:ea typeface="宋体" pitchFamily="2" charset="-122"/>
              <a:sym typeface="Wingdings 2" pitchFamily="18" charset="2"/>
            </a:endParaRPr>
          </a:p>
          <a:p>
            <a:pPr>
              <a:buNone/>
            </a:pPr>
            <a:endParaRPr lang="en-US" altLang="zh-CN" sz="2400" kern="1200" dirty="0" smtClean="0">
              <a:latin typeface="楷体_GB2312" panose="02010609030101010101" pitchFamily="49" charset="-122"/>
              <a:ea typeface="楷体_GB2312" panose="02010609030101010101" pitchFamily="49" charset="-122"/>
              <a:sym typeface="Wingdings 2" pitchFamily="18" charset="2"/>
            </a:endParaRPr>
          </a:p>
          <a:p>
            <a:pPr>
              <a:buNone/>
            </a:pPr>
            <a:endParaRPr lang="en-US" altLang="zh-CN" b="1" kern="1200" dirty="0" smtClean="0">
              <a:solidFill>
                <a:srgbClr val="000000"/>
              </a:solidFill>
              <a:latin typeface="华文新魏" pitchFamily="2" charset="-122"/>
              <a:ea typeface="华文新魏" pitchFamily="2" charset="-122"/>
              <a:sym typeface="Wingdings 2" pitchFamily="18" charset="2"/>
            </a:endParaRPr>
          </a:p>
          <a:p>
            <a:endParaRPr lang="zh-CN" altLang="en-US" dirty="0"/>
          </a:p>
        </p:txBody>
      </p:sp>
      <p:sp>
        <p:nvSpPr>
          <p:cNvPr id="4" name="下箭头 3"/>
          <p:cNvSpPr/>
          <p:nvPr/>
        </p:nvSpPr>
        <p:spPr bwMode="auto">
          <a:xfrm>
            <a:off x="8004592" y="836712"/>
            <a:ext cx="250033" cy="371477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8210638" y="1571612"/>
            <a:ext cx="553998" cy="2554545"/>
          </a:xfrm>
          <a:prstGeom prst="rect">
            <a:avLst/>
          </a:prstGeom>
          <a:noFill/>
        </p:spPr>
        <p:txBody>
          <a:bodyPr vert="eaVert" wrap="none" rtlCol="0">
            <a:spAutoFit/>
          </a:bodyPr>
          <a:lstStyle/>
          <a:p>
            <a:r>
              <a:rPr lang="zh-CN" altLang="en-US" sz="2400" dirty="0" smtClean="0">
                <a:latin typeface="楷体_GB2312" panose="02010609030101010101" pitchFamily="49" charset="-122"/>
                <a:ea typeface="楷体_GB2312" panose="02010609030101010101" pitchFamily="49" charset="-122"/>
              </a:rPr>
              <a:t>资产类别逐渐扩大</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229600" cy="4525963"/>
          </a:xfrm>
        </p:spPr>
        <p:txBody>
          <a:bodyPr/>
          <a:lstStyle/>
          <a:p>
            <a:pPr>
              <a:buNone/>
            </a:pPr>
            <a:r>
              <a:rPr lang="en-US" altLang="zh-CN" dirty="0" smtClean="0">
                <a:solidFill>
                  <a:srgbClr val="FF0000"/>
                </a:solidFill>
                <a:latin typeface="楷体_GB2312" panose="02010609030101010101" pitchFamily="49" charset="-122"/>
                <a:ea typeface="楷体_GB2312" panose="02010609030101010101" pitchFamily="49" charset="-122"/>
                <a:cs typeface="Times New Roman" panose="02020603050405020304" pitchFamily="18" charset="0"/>
                <a:sym typeface="Wingdings 2" pitchFamily="18" charset="2"/>
              </a:rPr>
              <a:t></a:t>
            </a:r>
            <a:r>
              <a:rPr lang="zh-CN" altLang="en-US" kern="1200" dirty="0" smtClean="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sym typeface="Wingdings 2" pitchFamily="18" charset="2"/>
              </a:rPr>
              <a:t>资产负债综合管理理论</a:t>
            </a:r>
            <a:endParaRPr lang="en-US" altLang="zh-CN" kern="1200" dirty="0" smtClean="0">
              <a:solidFill>
                <a:srgbClr val="000000"/>
              </a:solidFill>
              <a:latin typeface="楷体_GB2312" panose="02010609030101010101" pitchFamily="49" charset="-122"/>
              <a:ea typeface="楷体_GB2312" panose="02010609030101010101" pitchFamily="49" charset="-122"/>
              <a:cs typeface="Times New Roman" panose="02020603050405020304" pitchFamily="18" charset="0"/>
              <a:sym typeface="Wingdings 2" pitchFamily="18" charset="2"/>
            </a:endParaRPr>
          </a:p>
          <a:p>
            <a:pPr>
              <a:buNone/>
            </a:pP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商业银行通过资产和负债综合考虑，实现“三性”的统一。</a:t>
            </a:r>
            <a:endPar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缺口分析法（</a:t>
            </a:r>
            <a:r>
              <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Gap Analysis</a:t>
            </a:r>
            <a:r>
              <a:rPr lang="zh-CN" altLang="en-US"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）：资产的久期与负债的久期相匹配。</a:t>
            </a:r>
            <a:endPar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en-US" altLang="zh-CN" dirty="0">
                <a:solidFill>
                  <a:srgbClr val="FF0000"/>
                </a:solidFill>
                <a:latin typeface="楷体_GB2312" panose="02010609030101010101" pitchFamily="49" charset="-122"/>
                <a:ea typeface="楷体_GB2312" panose="02010609030101010101" pitchFamily="49" charset="-122"/>
                <a:cs typeface="Times New Roman" panose="02020603050405020304" pitchFamily="18" charset="0"/>
                <a:sym typeface="Wingdings 2" pitchFamily="18" charset="2"/>
              </a:rPr>
              <a:t></a:t>
            </a:r>
            <a:r>
              <a:rPr lang="zh-CN" altLang="en-US"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商业银行</a:t>
            </a:r>
            <a:r>
              <a:rPr lang="zh-CN" altLang="en-US"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经营管理理论的新发展</a:t>
            </a:r>
            <a:endParaRPr lang="en-US" altLang="zh-CN"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跳出之前“资产负债表内”的管理，更加注重表外业务，顾客满意度及企业价值，如</a:t>
            </a:r>
            <a:endPar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kern="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资产负债表外管理</a:t>
            </a:r>
            <a:r>
              <a:rPr lang="zh-CN" altLang="en-US" sz="2400" kern="1200" dirty="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（表外业务角度）</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a:t>
            </a:r>
            <a:endPar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kern="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全方位满意管理</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（服务角度）；</a:t>
            </a:r>
            <a:endPar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r>
              <a:rPr lang="zh-CN" altLang="en-US" sz="2400" kern="12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价值管理</a:t>
            </a:r>
            <a:r>
              <a:rPr lang="zh-CN" altLang="en-US"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（长期收益角度）</a:t>
            </a:r>
            <a:endParaRPr lang="en-US" altLang="zh-CN" sz="2400" kern="1200"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Clr>
                <a:srgbClr val="FF0000"/>
              </a:buClr>
              <a:buFont typeface="Wingdings" panose="05000000000000000000" pitchFamily="2" charset="2"/>
              <a:buChar char="p"/>
            </a:pPr>
            <a:r>
              <a:rPr lang="en-US" altLang="zh-CN" sz="24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商业银行</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的经营</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管理理论符合商业银行发展路径：</a:t>
            </a:r>
            <a:r>
              <a:rPr lang="zh-CN" altLang="en-US" sz="2400" dirty="0">
                <a:latin typeface="Times New Roman" panose="02020603050405020304" pitchFamily="18" charset="0"/>
                <a:ea typeface="楷体_GB2312" panose="02010609030101010101" pitchFamily="49" charset="-122"/>
                <a:cs typeface="Times New Roman" panose="02020603050405020304" pitchFamily="18" charset="0"/>
              </a:rPr>
              <a:t>从资产端到负债端，从表内到表外，从“做事”到“做人”，从“短期”到“长期”。</a:t>
            </a:r>
            <a:endParaRPr lang="en-US" altLang="zh-CN" sz="2400" kern="1200" dirty="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pPr>
              <a:buNone/>
            </a:pPr>
            <a:endParaRPr lang="en-US" altLang="zh-CN" sz="2400" kern="12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endParaRP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r>
              <a:rPr lang="zh-CN" altLang="en-US" sz="2800" dirty="0" smtClean="0">
                <a:solidFill>
                  <a:srgbClr val="FF00FF"/>
                </a:solidFill>
                <a:latin typeface="楷体_GB2312" panose="02010609030101010101" pitchFamily="49" charset="-122"/>
                <a:ea typeface="楷体_GB2312" panose="02010609030101010101" pitchFamily="49" charset="-122"/>
              </a:rPr>
              <a:t>（三）金融机构分类</a:t>
            </a:r>
            <a:endParaRPr lang="zh-CN" altLang="en-US" sz="2800" dirty="0">
              <a:solidFill>
                <a:srgbClr val="FF00FF"/>
              </a:solidFill>
              <a:latin typeface="楷体_GB2312" panose="02010609030101010101" pitchFamily="49" charset="-122"/>
              <a:ea typeface="楷体_GB2312" panose="02010609030101010101" pitchFamily="49" charset="-122"/>
            </a:endParaRPr>
          </a:p>
        </p:txBody>
      </p:sp>
      <p:sp>
        <p:nvSpPr>
          <p:cNvPr id="4" name="Rectangle 3"/>
          <p:cNvSpPr txBox="1">
            <a:spLocks noChangeArrowheads="1"/>
          </p:cNvSpPr>
          <p:nvPr/>
        </p:nvSpPr>
        <p:spPr bwMode="gray">
          <a:xfrm>
            <a:off x="179388" y="692696"/>
            <a:ext cx="8964612" cy="427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indent="-342900" fontAlgn="base">
              <a:lnSpc>
                <a:spcPct val="150000"/>
              </a:lnSpc>
              <a:spcBef>
                <a:spcPct val="0"/>
              </a:spcBef>
              <a:spcAft>
                <a:spcPct val="0"/>
              </a:spcAft>
              <a:buClr>
                <a:srgbClr val="FF0000"/>
              </a:buClr>
              <a:defRPr/>
            </a:pPr>
            <a:r>
              <a:rPr kumimoji="0" lang="en-US" altLang="zh-CN"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1</a:t>
            </a:r>
            <a:r>
              <a:rPr lang="zh-CN" altLang="en-US" sz="2800" kern="0" dirty="0" smtClean="0">
                <a:latin typeface="华文新魏" pitchFamily="2" charset="-122"/>
                <a:ea typeface="华文新魏" pitchFamily="2" charset="-122"/>
              </a:rPr>
              <a:t>、按照业务活动的主权范围分类</a:t>
            </a:r>
            <a:endParaRPr kumimoji="0" lang="en-US" altLang="zh-CN" sz="2800" i="0" u="none" strike="noStrike" kern="0" cap="none" spc="0" normalizeH="0" baseline="0" noProof="0" dirty="0" smtClean="0">
              <a:ln>
                <a:noFill/>
              </a:ln>
              <a:solidFill>
                <a:srgbClr val="C00000"/>
              </a:solidFill>
              <a:effectLst/>
              <a:uLnTx/>
              <a:uFillTx/>
              <a:latin typeface="华文新魏" pitchFamily="2" charset="-122"/>
              <a:ea typeface="华文新魏" pitchFamily="2" charset="-122"/>
              <a:cs typeface="+mn-cs"/>
            </a:endParaRPr>
          </a:p>
          <a:p>
            <a:pPr marL="800100" lvl="1" indent="-342900" fontAlgn="base">
              <a:lnSpc>
                <a:spcPct val="150000"/>
              </a:lnSpc>
              <a:spcBef>
                <a:spcPct val="0"/>
              </a:spcBef>
              <a:spcAft>
                <a:spcPct val="0"/>
              </a:spcAft>
              <a:buClr>
                <a:srgbClr val="FF0000"/>
              </a:buClr>
              <a:buFont typeface="Wingdings" pitchFamily="2" charset="2"/>
              <a:buChar char="ü"/>
              <a:defRPr/>
            </a:pPr>
            <a:r>
              <a:rPr lang="zh-CN" altLang="en-US" sz="2400" kern="0" dirty="0" smtClean="0">
                <a:latin typeface="华文新魏" pitchFamily="2" charset="-122"/>
                <a:ea typeface="华文新魏" pitchFamily="2" charset="-122"/>
              </a:rPr>
              <a:t>国家金融机构</a:t>
            </a:r>
            <a:r>
              <a:rPr lang="zh-CN" altLang="en-US" sz="2400" kern="0" dirty="0" smtClean="0">
                <a:latin typeface="楷体" pitchFamily="49" charset="-122"/>
                <a:ea typeface="楷体_GB2312" pitchFamily="49" charset="-122"/>
              </a:rPr>
              <a:t>：业务活动在一国主权范围内进行的所有金融机构。</a:t>
            </a: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a:p>
            <a:pPr marL="800100" lvl="1" indent="-342900" fontAlgn="base">
              <a:lnSpc>
                <a:spcPct val="150000"/>
              </a:lnSpc>
              <a:spcBef>
                <a:spcPct val="0"/>
              </a:spcBef>
              <a:spcAft>
                <a:spcPct val="0"/>
              </a:spcAft>
              <a:buClr>
                <a:srgbClr val="FF0000"/>
              </a:buClr>
              <a:buFont typeface="Wingdings" pitchFamily="2" charset="2"/>
              <a:buChar char="ü"/>
              <a:defRPr/>
            </a:pPr>
            <a:r>
              <a:rPr lang="zh-CN" altLang="en-US" sz="2400" kern="0" dirty="0" smtClean="0">
                <a:latin typeface="华文新魏" pitchFamily="2" charset="-122"/>
                <a:ea typeface="华文新魏" pitchFamily="2" charset="-122"/>
              </a:rPr>
              <a:t>国际金融机构</a:t>
            </a:r>
            <a:r>
              <a:rPr lang="zh-CN" altLang="en-US" sz="2400" kern="0" dirty="0" smtClean="0">
                <a:latin typeface="楷体" pitchFamily="49" charset="-122"/>
                <a:ea typeface="楷体_GB2312" pitchFamily="49" charset="-122"/>
              </a:rPr>
              <a:t>：业务活动跨越不同国家和地区的金融机构，包括</a:t>
            </a:r>
            <a:r>
              <a:rPr lang="zh-CN" altLang="en-US" sz="2400" b="1" kern="0" dirty="0" smtClean="0">
                <a:solidFill>
                  <a:srgbClr val="0066FF"/>
                </a:solidFill>
                <a:latin typeface="楷体" pitchFamily="49" charset="-122"/>
                <a:ea typeface="楷体_GB2312" pitchFamily="49" charset="-122"/>
              </a:rPr>
              <a:t>全球性</a:t>
            </a:r>
            <a:r>
              <a:rPr lang="zh-CN" altLang="en-US" sz="2400" kern="0" dirty="0" smtClean="0">
                <a:latin typeface="楷体" pitchFamily="49" charset="-122"/>
                <a:ea typeface="楷体_GB2312" pitchFamily="49" charset="-122"/>
              </a:rPr>
              <a:t>和</a:t>
            </a:r>
            <a:r>
              <a:rPr lang="zh-CN" altLang="en-US" sz="2400" b="1" kern="0" dirty="0" smtClean="0">
                <a:solidFill>
                  <a:srgbClr val="0066FF"/>
                </a:solidFill>
                <a:latin typeface="楷体" pitchFamily="49" charset="-122"/>
                <a:ea typeface="楷体_GB2312" pitchFamily="49" charset="-122"/>
              </a:rPr>
              <a:t>区域性</a:t>
            </a:r>
            <a:r>
              <a:rPr lang="zh-CN" altLang="en-US" sz="2400" kern="0" dirty="0" smtClean="0">
                <a:latin typeface="楷体" pitchFamily="49" charset="-122"/>
                <a:ea typeface="楷体_GB2312" pitchFamily="49" charset="-122"/>
              </a:rPr>
              <a:t>两种类型。</a:t>
            </a:r>
            <a:endParaRPr lang="en-US" altLang="zh-CN" sz="2400" kern="0" dirty="0" smtClean="0">
              <a:latin typeface="楷体" pitchFamily="49" charset="-122"/>
              <a:ea typeface="楷体_GB2312" pitchFamily="49" charset="-122"/>
            </a:endParaRPr>
          </a:p>
          <a:p>
            <a:pPr marL="1714500" lvl="3" indent="-342900" fontAlgn="base">
              <a:lnSpc>
                <a:spcPct val="150000"/>
              </a:lnSpc>
              <a:spcBef>
                <a:spcPct val="0"/>
              </a:spcBef>
              <a:spcAft>
                <a:spcPct val="0"/>
              </a:spcAft>
              <a:buClr>
                <a:srgbClr val="FF0000"/>
              </a:buClr>
              <a:buFont typeface="Wingdings" pitchFamily="2" charset="2"/>
              <a:buChar char="u"/>
              <a:defRPr/>
            </a:pPr>
            <a:r>
              <a:rPr lang="zh-CN" altLang="en-US" sz="2200" kern="0" dirty="0" smtClean="0">
                <a:latin typeface="楷体" pitchFamily="49" charset="-122"/>
                <a:ea typeface="楷体_GB2312" pitchFamily="49" charset="-122"/>
              </a:rPr>
              <a:t>国际金融机构依据业务性质的不同也可以分为</a:t>
            </a:r>
            <a:r>
              <a:rPr lang="zh-CN" altLang="en-US" sz="2200" b="1" kern="0" dirty="0" smtClean="0">
                <a:solidFill>
                  <a:srgbClr val="0066FF"/>
                </a:solidFill>
                <a:latin typeface="楷体" pitchFamily="49" charset="-122"/>
                <a:ea typeface="楷体_GB2312" pitchFamily="49" charset="-122"/>
              </a:rPr>
              <a:t>商业性</a:t>
            </a:r>
            <a:r>
              <a:rPr lang="zh-CN" altLang="en-US" sz="2200" kern="0" dirty="0" smtClean="0">
                <a:latin typeface="楷体" pitchFamily="49" charset="-122"/>
                <a:ea typeface="楷体_GB2312" pitchFamily="49" charset="-122"/>
              </a:rPr>
              <a:t>和</a:t>
            </a:r>
            <a:r>
              <a:rPr lang="zh-CN" altLang="en-US" sz="2200" b="1" kern="0" dirty="0" smtClean="0">
                <a:solidFill>
                  <a:srgbClr val="0066FF"/>
                </a:solidFill>
                <a:latin typeface="楷体" pitchFamily="49" charset="-122"/>
                <a:ea typeface="楷体_GB2312" pitchFamily="49" charset="-122"/>
              </a:rPr>
              <a:t>政策性</a:t>
            </a:r>
            <a:r>
              <a:rPr lang="zh-CN" altLang="en-US" sz="2200" kern="0" dirty="0" smtClean="0">
                <a:latin typeface="楷体" pitchFamily="49" charset="-122"/>
                <a:ea typeface="楷体_GB2312" pitchFamily="49" charset="-122"/>
              </a:rPr>
              <a:t>两种；</a:t>
            </a:r>
            <a:endParaRPr lang="en-US" altLang="zh-CN" sz="2200" kern="0" dirty="0" smtClean="0">
              <a:latin typeface="楷体" pitchFamily="49" charset="-122"/>
              <a:ea typeface="楷体_GB2312" pitchFamily="49" charset="-122"/>
            </a:endParaRPr>
          </a:p>
          <a:p>
            <a:pPr marL="1714500" lvl="3" indent="-342900" fontAlgn="base">
              <a:lnSpc>
                <a:spcPct val="150000"/>
              </a:lnSpc>
              <a:spcBef>
                <a:spcPct val="0"/>
              </a:spcBef>
              <a:spcAft>
                <a:spcPct val="0"/>
              </a:spcAft>
              <a:buClr>
                <a:srgbClr val="FF0000"/>
              </a:buClr>
              <a:buFont typeface="Wingdings" pitchFamily="2" charset="2"/>
              <a:buChar char="u"/>
              <a:defRPr/>
            </a:pPr>
            <a:r>
              <a:rPr lang="zh-CN" altLang="en-US" sz="2200" b="1" kern="0" dirty="0" smtClean="0">
                <a:solidFill>
                  <a:srgbClr val="0066FF"/>
                </a:solidFill>
                <a:latin typeface="楷体" pitchFamily="49" charset="-122"/>
                <a:ea typeface="楷体_GB2312" pitchFamily="49" charset="-122"/>
              </a:rPr>
              <a:t>商业性</a:t>
            </a:r>
            <a:r>
              <a:rPr lang="zh-CN" altLang="en-US" sz="2200" kern="0" dirty="0" smtClean="0">
                <a:latin typeface="楷体" pitchFamily="49" charset="-122"/>
                <a:ea typeface="楷体_GB2312" pitchFamily="49" charset="-122"/>
              </a:rPr>
              <a:t>是指跨国银行、多国银行，</a:t>
            </a:r>
            <a:r>
              <a:rPr lang="zh-CN" altLang="en-US" sz="2200" b="1" kern="0" dirty="0" smtClean="0">
                <a:solidFill>
                  <a:srgbClr val="0066FF"/>
                </a:solidFill>
                <a:latin typeface="楷体" pitchFamily="49" charset="-122"/>
                <a:ea typeface="楷体_GB2312" pitchFamily="49" charset="-122"/>
              </a:rPr>
              <a:t>政策性</a:t>
            </a:r>
            <a:r>
              <a:rPr lang="zh-CN" altLang="en-US" sz="2200" kern="0" dirty="0" smtClean="0">
                <a:latin typeface="楷体" pitchFamily="49" charset="-122"/>
                <a:ea typeface="楷体_GB2312" pitchFamily="49" charset="-122"/>
              </a:rPr>
              <a:t>是指政府间的国际金融机构</a:t>
            </a:r>
            <a:endParaRPr kumimoji="0" lang="en-US" altLang="zh-CN" sz="22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229600" cy="927100"/>
          </a:xfrm>
        </p:spPr>
        <p:txBody>
          <a:bodyPr/>
          <a:lstStyle/>
          <a:p>
            <a:r>
              <a:rPr lang="zh-CN" altLang="en-US" sz="2800" dirty="0" smtClean="0">
                <a:solidFill>
                  <a:srgbClr val="FF00FF"/>
                </a:solidFill>
                <a:latin typeface="楷体_GB2312" panose="02010609030101010101" pitchFamily="49" charset="-122"/>
                <a:ea typeface="楷体_GB2312" panose="02010609030101010101" pitchFamily="49" charset="-122"/>
              </a:rPr>
              <a:t>（三）金融机构分类</a:t>
            </a:r>
            <a:endParaRPr lang="zh-CN" altLang="en-US" sz="2800" dirty="0">
              <a:solidFill>
                <a:srgbClr val="FF00FF"/>
              </a:solidFill>
              <a:latin typeface="楷体_GB2312" panose="02010609030101010101" pitchFamily="49" charset="-122"/>
              <a:ea typeface="楷体_GB2312" panose="02010609030101010101" pitchFamily="49" charset="-122"/>
            </a:endParaRPr>
          </a:p>
        </p:txBody>
      </p:sp>
      <p:sp>
        <p:nvSpPr>
          <p:cNvPr id="4" name="Rectangle 3"/>
          <p:cNvSpPr txBox="1">
            <a:spLocks noChangeArrowheads="1"/>
          </p:cNvSpPr>
          <p:nvPr/>
        </p:nvSpPr>
        <p:spPr bwMode="gray">
          <a:xfrm>
            <a:off x="179388" y="404664"/>
            <a:ext cx="8964612" cy="427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0"/>
              </a:spcBef>
              <a:spcAft>
                <a:spcPct val="0"/>
              </a:spcAft>
              <a:buClr>
                <a:srgbClr val="FF0000"/>
              </a:buClr>
              <a:buSzTx/>
              <a:buFont typeface="Wingdings" pitchFamily="2" charset="2"/>
              <a:buChar char="Ø"/>
              <a:tabLst/>
              <a:defRPr/>
            </a:pPr>
            <a:r>
              <a:rPr kumimoji="0" lang="zh-CN" altLang="en-US" sz="280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按金融机构能否吸收存款分</a:t>
            </a:r>
            <a:r>
              <a:rPr kumimoji="0" lang="zh-CN" altLang="en-US" sz="2800" i="0" u="none" strike="noStrike" kern="0" cap="none" spc="0" normalizeH="0" baseline="0" noProof="0" dirty="0" smtClean="0">
                <a:ln>
                  <a:noFill/>
                </a:ln>
                <a:solidFill>
                  <a:srgbClr val="C00000"/>
                </a:solidFill>
                <a:effectLst/>
                <a:uLnTx/>
                <a:uFillTx/>
                <a:latin typeface="华文新魏" pitchFamily="2" charset="-122"/>
                <a:ea typeface="华文新魏" pitchFamily="2" charset="-122"/>
                <a:cs typeface="+mn-cs"/>
              </a:rPr>
              <a:t>（最重要的分类）</a:t>
            </a:r>
            <a:endParaRPr kumimoji="0" lang="en-US" altLang="zh-CN" sz="2800" i="0" u="none" strike="noStrike" kern="0" cap="none" spc="0" normalizeH="0" baseline="0" noProof="0" dirty="0" smtClean="0">
              <a:ln>
                <a:noFill/>
              </a:ln>
              <a:solidFill>
                <a:srgbClr val="C00000"/>
              </a:solidFill>
              <a:effectLst/>
              <a:uLnTx/>
              <a:uFillTx/>
              <a:latin typeface="华文新魏" pitchFamily="2" charset="-122"/>
              <a:ea typeface="华文新魏" pitchFamily="2" charset="-122"/>
              <a:cs typeface="+mn-cs"/>
            </a:endParaRPr>
          </a:p>
          <a:p>
            <a:pPr marL="800100" lvl="1" indent="-342900" fontAlgn="base">
              <a:lnSpc>
                <a:spcPct val="120000"/>
              </a:lnSpc>
              <a:spcBef>
                <a:spcPct val="0"/>
              </a:spcBef>
              <a:spcAft>
                <a:spcPct val="0"/>
              </a:spcAft>
              <a:buClr>
                <a:srgbClr val="FF0000"/>
              </a:buClr>
              <a:buFont typeface="Wingdings" pitchFamily="2" charset="2"/>
              <a:buChar char="ü"/>
              <a:defRPr/>
            </a:pPr>
            <a:r>
              <a:rPr lang="zh-CN" altLang="en-US" sz="2400" kern="0" dirty="0" smtClean="0">
                <a:latin typeface="华文新魏" pitchFamily="2" charset="-122"/>
                <a:ea typeface="华文新魏" pitchFamily="2" charset="-122"/>
              </a:rPr>
              <a:t>存款性公司（</a:t>
            </a:r>
            <a:r>
              <a:rPr lang="en-US" altLang="zh-CN" sz="2400" kern="0" dirty="0" smtClean="0">
                <a:latin typeface="Times New Roman" pitchFamily="18" charset="0"/>
                <a:ea typeface="华文新魏" pitchFamily="2" charset="-122"/>
                <a:cs typeface="Times New Roman" pitchFamily="18" charset="0"/>
              </a:rPr>
              <a:t>Depository </a:t>
            </a:r>
            <a:r>
              <a:rPr lang="en-US" altLang="zh-CN" sz="2400" kern="0" dirty="0" err="1" smtClean="0">
                <a:latin typeface="Times New Roman" pitchFamily="18" charset="0"/>
                <a:ea typeface="华文新魏" pitchFamily="2" charset="-122"/>
                <a:cs typeface="Times New Roman" pitchFamily="18" charset="0"/>
              </a:rPr>
              <a:t>Corporations,DC</a:t>
            </a:r>
            <a:r>
              <a:rPr lang="zh-CN" altLang="en-US" sz="2400" kern="0" dirty="0" smtClean="0">
                <a:latin typeface="华文新魏" pitchFamily="2" charset="-122"/>
                <a:ea typeface="华文新魏" pitchFamily="2" charset="-122"/>
              </a:rPr>
              <a:t>） </a:t>
            </a:r>
            <a:r>
              <a:rPr lang="zh-CN" altLang="en-US" sz="2400" kern="0" dirty="0" smtClean="0">
                <a:latin typeface="楷体" pitchFamily="49" charset="-122"/>
                <a:ea typeface="楷体_GB2312" pitchFamily="49" charset="-122"/>
              </a:rPr>
              <a:t>：以吸收存款作为资金主要来源，以发放贷款为主要的资金运用方式，以办理转账结算为主要中间业务，参与存款货币创造的金融机构。</a:t>
            </a:r>
            <a:endParaRPr lang="en-US" altLang="zh-CN" sz="2400" kern="0" dirty="0" smtClean="0">
              <a:latin typeface="楷体" pitchFamily="49" charset="-122"/>
              <a:ea typeface="楷体_GB2312" pitchFamily="49" charset="-122"/>
            </a:endParaRPr>
          </a:p>
          <a:p>
            <a:pPr marL="1714500" lvl="3" indent="-342900" fontAlgn="base">
              <a:lnSpc>
                <a:spcPct val="120000"/>
              </a:lnSpc>
              <a:spcBef>
                <a:spcPct val="0"/>
              </a:spcBef>
              <a:spcAft>
                <a:spcPct val="0"/>
              </a:spcAft>
              <a:buClr>
                <a:srgbClr val="FF0000"/>
              </a:buClr>
              <a:buFont typeface="Wingdings" pitchFamily="2" charset="2"/>
              <a:buChar char="u"/>
              <a:defRPr/>
            </a:pPr>
            <a:r>
              <a:rPr lang="zh-CN" altLang="en-US" sz="2200" kern="0" dirty="0" smtClean="0">
                <a:latin typeface="Times New Roman" pitchFamily="18" charset="0"/>
                <a:ea typeface="楷体" pitchFamily="49" charset="-122"/>
                <a:cs typeface="Times New Roman" pitchFamily="18" charset="0"/>
              </a:rPr>
              <a:t>中央银行（</a:t>
            </a:r>
            <a:r>
              <a:rPr lang="en-US" altLang="zh-CN" sz="2200" kern="0" dirty="0" smtClean="0">
                <a:latin typeface="Times New Roman" pitchFamily="18" charset="0"/>
                <a:ea typeface="楷体" pitchFamily="49" charset="-122"/>
                <a:cs typeface="Times New Roman" pitchFamily="18" charset="0"/>
              </a:rPr>
              <a:t>Central </a:t>
            </a:r>
            <a:r>
              <a:rPr lang="en-US" altLang="zh-CN" sz="2200" kern="0" dirty="0" err="1" smtClean="0">
                <a:latin typeface="Times New Roman" pitchFamily="18" charset="0"/>
                <a:ea typeface="楷体" pitchFamily="49" charset="-122"/>
                <a:cs typeface="Times New Roman" pitchFamily="18" charset="0"/>
              </a:rPr>
              <a:t>Bank,CB</a:t>
            </a:r>
            <a:r>
              <a:rPr lang="zh-CN" altLang="en-US" sz="2200" kern="0" dirty="0" smtClean="0">
                <a:latin typeface="Times New Roman" pitchFamily="18" charset="0"/>
                <a:ea typeface="楷体" pitchFamily="49" charset="-122"/>
                <a:cs typeface="Times New Roman" pitchFamily="18" charset="0"/>
              </a:rPr>
              <a:t>）</a:t>
            </a:r>
            <a:endParaRPr lang="en-US" altLang="zh-CN" sz="2200" kern="0" dirty="0" smtClean="0">
              <a:latin typeface="Times New Roman" pitchFamily="18" charset="0"/>
              <a:ea typeface="楷体" pitchFamily="49" charset="-122"/>
              <a:cs typeface="Times New Roman" pitchFamily="18" charset="0"/>
            </a:endParaRPr>
          </a:p>
          <a:p>
            <a:pPr marL="1714500" lvl="3" indent="-342900" fontAlgn="base">
              <a:lnSpc>
                <a:spcPct val="120000"/>
              </a:lnSpc>
              <a:spcBef>
                <a:spcPct val="0"/>
              </a:spcBef>
              <a:spcAft>
                <a:spcPct val="0"/>
              </a:spcAft>
              <a:buClr>
                <a:srgbClr val="FF0000"/>
              </a:buClr>
              <a:buFont typeface="Wingdings" pitchFamily="2" charset="2"/>
              <a:buChar char="u"/>
              <a:defRPr/>
            </a:pPr>
            <a:r>
              <a:rPr lang="zh-CN" altLang="en-US" sz="2200" kern="0" dirty="0" smtClean="0">
                <a:latin typeface="Times New Roman" pitchFamily="18" charset="0"/>
                <a:ea typeface="楷体" pitchFamily="49" charset="-122"/>
                <a:cs typeface="Times New Roman" pitchFamily="18" charset="0"/>
              </a:rPr>
              <a:t>其它存款性公司</a:t>
            </a:r>
            <a:r>
              <a:rPr lang="en-US" altLang="zh-CN" sz="2200" kern="0" dirty="0" smtClean="0">
                <a:latin typeface="Times New Roman" pitchFamily="18" charset="0"/>
                <a:ea typeface="楷体" pitchFamily="49" charset="-122"/>
                <a:cs typeface="Times New Roman" pitchFamily="18" charset="0"/>
              </a:rPr>
              <a:t>(Other Depository </a:t>
            </a:r>
            <a:r>
              <a:rPr lang="en-US" altLang="zh-CN" sz="2200" kern="0" dirty="0" err="1" smtClean="0">
                <a:latin typeface="Times New Roman" pitchFamily="18" charset="0"/>
                <a:ea typeface="楷体" pitchFamily="49" charset="-122"/>
                <a:cs typeface="Times New Roman" pitchFamily="18" charset="0"/>
              </a:rPr>
              <a:t>Corporations,ODC</a:t>
            </a:r>
            <a:r>
              <a:rPr lang="en-US" altLang="zh-CN" sz="2200" kern="0" dirty="0" smtClean="0">
                <a:latin typeface="Times New Roman" pitchFamily="18" charset="0"/>
                <a:ea typeface="楷体" pitchFamily="49" charset="-122"/>
                <a:cs typeface="Times New Roman" pitchFamily="18" charset="0"/>
              </a:rPr>
              <a:t>),</a:t>
            </a:r>
            <a:r>
              <a:rPr lang="zh-CN" altLang="en-US" sz="2200" kern="0" dirty="0" smtClean="0">
                <a:latin typeface="Times New Roman" pitchFamily="18" charset="0"/>
                <a:ea typeface="楷体" pitchFamily="49" charset="-122"/>
                <a:cs typeface="Times New Roman" pitchFamily="18" charset="0"/>
              </a:rPr>
              <a:t>包括商业银行、储蓄银行、信用合作社、农村和农业银行以及主要从事金融性公司业务的旅行支票公司等。我国的政策性银行、财务公司也属于此类机构。</a:t>
            </a:r>
          </a:p>
          <a:p>
            <a:pPr marL="800100" lvl="1" indent="-342900" fontAlgn="base">
              <a:lnSpc>
                <a:spcPct val="120000"/>
              </a:lnSpc>
              <a:spcBef>
                <a:spcPct val="0"/>
              </a:spcBef>
              <a:spcAft>
                <a:spcPct val="0"/>
              </a:spcAft>
              <a:buClr>
                <a:srgbClr val="FF0000"/>
              </a:buClr>
              <a:buFont typeface="Wingdings" pitchFamily="2" charset="2"/>
              <a:buChar char="ü"/>
              <a:defRPr/>
            </a:pPr>
            <a:r>
              <a:rPr lang="zh-CN" altLang="en-US" sz="2400" kern="0" dirty="0" smtClean="0">
                <a:latin typeface="华文新魏" pitchFamily="2" charset="-122"/>
                <a:ea typeface="华文新魏" pitchFamily="2" charset="-122"/>
              </a:rPr>
              <a:t>其它金融性公司 （</a:t>
            </a:r>
            <a:r>
              <a:rPr lang="en-US" altLang="zh-CN" sz="2400" kern="0" dirty="0" smtClean="0">
                <a:latin typeface="Times New Roman" pitchFamily="18" charset="0"/>
                <a:ea typeface="华文新魏" pitchFamily="2" charset="-122"/>
                <a:cs typeface="Times New Roman" pitchFamily="18" charset="0"/>
              </a:rPr>
              <a:t>Other </a:t>
            </a:r>
            <a:r>
              <a:rPr lang="en-US" altLang="zh-CN" sz="2400" kern="0" dirty="0" err="1" smtClean="0">
                <a:latin typeface="Times New Roman" pitchFamily="18" charset="0"/>
                <a:ea typeface="华文新魏" pitchFamily="2" charset="-122"/>
                <a:cs typeface="Times New Roman" pitchFamily="18" charset="0"/>
              </a:rPr>
              <a:t>Fianancail</a:t>
            </a:r>
            <a:r>
              <a:rPr lang="en-US" altLang="zh-CN" sz="2400" kern="0" dirty="0" smtClean="0">
                <a:latin typeface="Times New Roman" pitchFamily="18" charset="0"/>
                <a:ea typeface="华文新魏" pitchFamily="2" charset="-122"/>
                <a:cs typeface="Times New Roman" pitchFamily="18" charset="0"/>
              </a:rPr>
              <a:t> Corporation</a:t>
            </a:r>
            <a:r>
              <a:rPr lang="zh-CN" altLang="en-US" sz="2400" kern="0" dirty="0" smtClean="0">
                <a:latin typeface="华文新魏" pitchFamily="2" charset="-122"/>
                <a:ea typeface="华文新魏" pitchFamily="2" charset="-122"/>
              </a:rPr>
              <a:t>） </a:t>
            </a:r>
            <a:r>
              <a:rPr lang="zh-CN" altLang="en-US" sz="2400" kern="0" dirty="0" smtClean="0">
                <a:latin typeface="楷体" pitchFamily="49" charset="-122"/>
                <a:ea typeface="楷体_GB2312" pitchFamily="49" charset="-122"/>
              </a:rPr>
              <a:t>：以发行金融工具或签订契约等方式获得资金，通过特定的方式运营这些资金的金融机构</a:t>
            </a:r>
            <a:endParaRPr lang="en-US" altLang="zh-CN" sz="2400" kern="0" dirty="0" smtClean="0">
              <a:latin typeface="楷体" pitchFamily="49" charset="-122"/>
              <a:ea typeface="楷体_GB2312" pitchFamily="49" charset="-122"/>
            </a:endParaRPr>
          </a:p>
          <a:p>
            <a:pPr marL="1714500" lvl="3" indent="-342900" fontAlgn="base">
              <a:lnSpc>
                <a:spcPct val="120000"/>
              </a:lnSpc>
              <a:spcBef>
                <a:spcPct val="0"/>
              </a:spcBef>
              <a:spcAft>
                <a:spcPct val="0"/>
              </a:spcAft>
              <a:buClr>
                <a:srgbClr val="FF0000"/>
              </a:buClr>
              <a:buFont typeface="Wingdings" pitchFamily="2" charset="2"/>
              <a:buChar char="u"/>
              <a:defRPr/>
            </a:pPr>
            <a:r>
              <a:rPr lang="zh-CN" altLang="en-US" sz="2200" kern="0" dirty="0" smtClean="0">
                <a:latin typeface="楷体" pitchFamily="49" charset="-122"/>
                <a:ea typeface="楷体_GB2312" pitchFamily="49" charset="-122"/>
              </a:rPr>
              <a:t>保险公司和社会保障基金、证券公司、投资基金管理公司、信托投资公司、贷款公司、金融租赁公司、金融资产管理公司等非存款类金融机构。</a:t>
            </a:r>
            <a:endParaRPr kumimoji="0" lang="en-US" altLang="zh-CN" sz="2200" i="0" u="none" strike="noStrike" kern="0" cap="none" spc="0" normalizeH="0" baseline="0" noProof="0" dirty="0" smtClean="0">
              <a:ln>
                <a:noFill/>
              </a:ln>
              <a:solidFill>
                <a:schemeClr val="tx1"/>
              </a:solidFill>
              <a:effectLst/>
              <a:uLnTx/>
              <a:uFillTx/>
              <a:latin typeface="楷体" pitchFamily="49" charset="-122"/>
              <a:ea typeface="楷体_GB2312" pitchFamily="49"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8229600" cy="927100"/>
          </a:xfrm>
        </p:spPr>
        <p:txBody>
          <a:bodyPr/>
          <a:lstStyle/>
          <a:p>
            <a:r>
              <a:rPr lang="zh-CN" altLang="en-US" sz="2800" dirty="0" smtClean="0">
                <a:solidFill>
                  <a:srgbClr val="FF00FF"/>
                </a:solidFill>
                <a:latin typeface="楷体_GB2312" panose="02010609030101010101" pitchFamily="49" charset="-122"/>
                <a:ea typeface="楷体_GB2312" panose="02010609030101010101" pitchFamily="49" charset="-122"/>
              </a:rPr>
              <a:t>（三）金融机构分类</a:t>
            </a:r>
            <a:endParaRPr lang="zh-CN" altLang="en-US" sz="2800" dirty="0">
              <a:solidFill>
                <a:srgbClr val="FF00FF"/>
              </a:solidFill>
              <a:latin typeface="楷体_GB2312" panose="02010609030101010101" pitchFamily="49" charset="-122"/>
              <a:ea typeface="楷体_GB2312" panose="02010609030101010101" pitchFamily="49" charset="-122"/>
            </a:endParaRPr>
          </a:p>
        </p:txBody>
      </p:sp>
      <p:sp>
        <p:nvSpPr>
          <p:cNvPr id="4" name="Rectangle 3"/>
          <p:cNvSpPr txBox="1">
            <a:spLocks noChangeArrowheads="1"/>
          </p:cNvSpPr>
          <p:nvPr/>
        </p:nvSpPr>
        <p:spPr bwMode="gray">
          <a:xfrm>
            <a:off x="0" y="332656"/>
            <a:ext cx="8964612" cy="427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fontAlgn="base">
              <a:lnSpc>
                <a:spcPct val="130000"/>
              </a:lnSpc>
              <a:spcBef>
                <a:spcPct val="0"/>
              </a:spcBef>
              <a:spcAft>
                <a:spcPct val="0"/>
              </a:spcAft>
              <a:buClr>
                <a:srgbClr val="FF0000"/>
              </a:buClr>
              <a:buFont typeface="Wingdings" pitchFamily="2" charset="2"/>
              <a:buChar char="Ø"/>
              <a:defRPr/>
            </a:pPr>
            <a:r>
              <a:rPr lang="zh-CN" altLang="en-US" sz="2800" kern="0" dirty="0" smtClean="0">
                <a:latin typeface="华文新魏" pitchFamily="2" charset="-122"/>
                <a:ea typeface="华文新魏" pitchFamily="2" charset="-122"/>
              </a:rPr>
              <a:t>按金融机构的职能作用分</a:t>
            </a:r>
            <a:endParaRPr lang="en-US" altLang="zh-CN" sz="2800" kern="0" dirty="0" smtClean="0">
              <a:latin typeface="华文新魏" pitchFamily="2" charset="-122"/>
              <a:ea typeface="华文新魏" pitchFamily="2" charset="-122"/>
            </a:endParaRPr>
          </a:p>
          <a:p>
            <a:pPr lvl="1" fontAlgn="base">
              <a:lnSpc>
                <a:spcPct val="130000"/>
              </a:lnSpc>
              <a:spcBef>
                <a:spcPct val="0"/>
              </a:spcBef>
              <a:spcAft>
                <a:spcPct val="0"/>
              </a:spcAft>
              <a:buClr>
                <a:srgbClr val="FF0000"/>
              </a:buClr>
              <a:buFont typeface="Wingdings" pitchFamily="2" charset="2"/>
              <a:buChar char="ü"/>
              <a:defRPr/>
            </a:pPr>
            <a:r>
              <a:rPr lang="zh-CN" altLang="en-US" sz="2800" kern="0" dirty="0" smtClean="0">
                <a:latin typeface="华文新魏" pitchFamily="2" charset="-122"/>
                <a:ea typeface="华文新魏" pitchFamily="2" charset="-122"/>
              </a:rPr>
              <a:t>营业性金融机构</a:t>
            </a:r>
            <a:r>
              <a:rPr lang="zh-CN" altLang="en-US" sz="2400" kern="0" dirty="0" smtClean="0">
                <a:latin typeface="楷体" pitchFamily="49" charset="-122"/>
                <a:ea typeface="楷体_GB2312" pitchFamily="49" charset="-122"/>
              </a:rPr>
              <a:t>：从事商业性或政策性金融业务、不具有管理职能的金融机构，包括其他存款性公司和其他金融性公司。</a:t>
            </a:r>
            <a:endParaRPr lang="en-US" altLang="zh-CN" sz="2400" kern="0" dirty="0" smtClean="0">
              <a:latin typeface="楷体" pitchFamily="49" charset="-122"/>
              <a:ea typeface="楷体_GB2312" pitchFamily="49" charset="-122"/>
            </a:endParaRPr>
          </a:p>
          <a:p>
            <a:pPr lvl="1" fontAlgn="base">
              <a:lnSpc>
                <a:spcPct val="130000"/>
              </a:lnSpc>
              <a:spcBef>
                <a:spcPct val="0"/>
              </a:spcBef>
              <a:spcAft>
                <a:spcPct val="0"/>
              </a:spcAft>
              <a:buClr>
                <a:srgbClr val="FF0000"/>
              </a:buClr>
              <a:buFont typeface="Wingdings" pitchFamily="2" charset="2"/>
              <a:buChar char="ü"/>
              <a:defRPr/>
            </a:pPr>
            <a:r>
              <a:rPr lang="zh-CN" altLang="en-US" sz="2800" kern="0" dirty="0" smtClean="0">
                <a:latin typeface="华文新魏" pitchFamily="2" charset="-122"/>
                <a:ea typeface="华文新魏" pitchFamily="2" charset="-122"/>
              </a:rPr>
              <a:t>管理性金融机构</a:t>
            </a:r>
            <a:r>
              <a:rPr lang="zh-CN" altLang="en-US" sz="2400" kern="0" dirty="0" smtClean="0">
                <a:latin typeface="楷体" pitchFamily="49" charset="-122"/>
                <a:ea typeface="楷体_GB2312" pitchFamily="49" charset="-122"/>
              </a:rPr>
              <a:t>：从事特定金融业务、具有金融管理和调节职能的金融机构。</a:t>
            </a:r>
            <a:endParaRPr lang="en-US" altLang="zh-CN" sz="2400" kern="0" dirty="0" smtClean="0">
              <a:latin typeface="楷体" pitchFamily="49" charset="-122"/>
              <a:ea typeface="楷体_GB2312" pitchFamily="49" charset="-122"/>
            </a:endParaRPr>
          </a:p>
          <a:p>
            <a:pPr lvl="1" fontAlgn="base">
              <a:lnSpc>
                <a:spcPct val="130000"/>
              </a:lnSpc>
              <a:spcBef>
                <a:spcPct val="0"/>
              </a:spcBef>
              <a:spcAft>
                <a:spcPct val="0"/>
              </a:spcAft>
              <a:buClr>
                <a:srgbClr val="FF0000"/>
              </a:buClr>
              <a:buFont typeface="Wingdings" pitchFamily="2" charset="2"/>
              <a:buChar char="u"/>
              <a:defRPr/>
            </a:pPr>
            <a:r>
              <a:rPr lang="zh-CN" altLang="en-US" sz="2400" kern="0" dirty="0" smtClean="0">
                <a:latin typeface="楷体" pitchFamily="49" charset="-122"/>
                <a:ea typeface="楷体_GB2312" pitchFamily="49" charset="-122"/>
              </a:rPr>
              <a:t>共同点</a:t>
            </a:r>
            <a:endParaRPr lang="en-US" altLang="zh-CN" sz="2400" kern="0" dirty="0" smtClean="0">
              <a:latin typeface="楷体" pitchFamily="49" charset="-122"/>
              <a:ea typeface="楷体_GB2312" pitchFamily="49" charset="-122"/>
            </a:endParaRPr>
          </a:p>
          <a:p>
            <a:pPr lvl="2" fontAlgn="base">
              <a:lnSpc>
                <a:spcPct val="130000"/>
              </a:lnSpc>
              <a:spcBef>
                <a:spcPct val="0"/>
              </a:spcBef>
              <a:spcAft>
                <a:spcPct val="0"/>
              </a:spcAft>
              <a:buClr>
                <a:srgbClr val="FF0000"/>
              </a:buClr>
              <a:buFont typeface="Arial" pitchFamily="34" charset="0"/>
              <a:buChar char="•"/>
              <a:defRPr/>
            </a:pPr>
            <a:r>
              <a:rPr lang="zh-CN" altLang="en-US" sz="2200" kern="0" dirty="0" smtClean="0">
                <a:latin typeface="楷体" pitchFamily="49" charset="-122"/>
                <a:ea typeface="楷体_GB2312" pitchFamily="49" charset="-122"/>
              </a:rPr>
              <a:t>它们都是具有金融管理职能的政府机构。</a:t>
            </a:r>
            <a:endParaRPr lang="en-US" altLang="zh-CN" sz="2200" kern="0" dirty="0" smtClean="0">
              <a:latin typeface="楷体" pitchFamily="49" charset="-122"/>
              <a:ea typeface="楷体_GB2312" pitchFamily="49" charset="-122"/>
            </a:endParaRPr>
          </a:p>
          <a:p>
            <a:pPr lvl="1" fontAlgn="base">
              <a:lnSpc>
                <a:spcPct val="130000"/>
              </a:lnSpc>
              <a:spcBef>
                <a:spcPct val="0"/>
              </a:spcBef>
              <a:spcAft>
                <a:spcPct val="0"/>
              </a:spcAft>
              <a:buClr>
                <a:srgbClr val="FF0000"/>
              </a:buClr>
              <a:buFont typeface="Wingdings" pitchFamily="2" charset="2"/>
              <a:buChar char="u"/>
              <a:defRPr/>
            </a:pPr>
            <a:r>
              <a:rPr lang="zh-CN" altLang="en-US" sz="2400" kern="0" dirty="0" smtClean="0">
                <a:latin typeface="楷体" pitchFamily="49" charset="-122"/>
                <a:ea typeface="楷体_GB2312" pitchFamily="49" charset="-122"/>
              </a:rPr>
              <a:t>不同点</a:t>
            </a:r>
            <a:endParaRPr lang="en-US" altLang="zh-CN" sz="2400" kern="0" dirty="0" smtClean="0">
              <a:latin typeface="楷体" pitchFamily="49" charset="-122"/>
              <a:ea typeface="楷体_GB2312" pitchFamily="49" charset="-122"/>
            </a:endParaRPr>
          </a:p>
          <a:p>
            <a:pPr lvl="2" fontAlgn="base">
              <a:lnSpc>
                <a:spcPct val="130000"/>
              </a:lnSpc>
              <a:spcBef>
                <a:spcPct val="0"/>
              </a:spcBef>
              <a:spcAft>
                <a:spcPct val="0"/>
              </a:spcAft>
              <a:buClr>
                <a:srgbClr val="FF0000"/>
              </a:buClr>
              <a:buFont typeface="Arial" pitchFamily="34" charset="0"/>
              <a:buChar char="•"/>
              <a:defRPr/>
            </a:pPr>
            <a:r>
              <a:rPr lang="zh-CN" altLang="en-US" sz="2200" kern="0" dirty="0" smtClean="0">
                <a:latin typeface="楷体" pitchFamily="49" charset="-122"/>
                <a:ea typeface="楷体_GB2312" pitchFamily="49" charset="-122"/>
              </a:rPr>
              <a:t>前者属于金融机构，从事特定的金融业务来履行其职能，如中央银行；</a:t>
            </a:r>
            <a:endParaRPr lang="en-US" altLang="zh-CN" sz="2200" kern="0" dirty="0" smtClean="0">
              <a:latin typeface="楷体" pitchFamily="49" charset="-122"/>
              <a:ea typeface="楷体_GB2312" pitchFamily="49" charset="-122"/>
            </a:endParaRPr>
          </a:p>
          <a:p>
            <a:pPr lvl="2" fontAlgn="base">
              <a:lnSpc>
                <a:spcPct val="130000"/>
              </a:lnSpc>
              <a:spcBef>
                <a:spcPct val="0"/>
              </a:spcBef>
              <a:spcAft>
                <a:spcPct val="0"/>
              </a:spcAft>
              <a:buClr>
                <a:srgbClr val="FF0000"/>
              </a:buClr>
              <a:buFont typeface="Arial" pitchFamily="34" charset="0"/>
              <a:buChar char="•"/>
              <a:defRPr/>
            </a:pPr>
            <a:r>
              <a:rPr lang="zh-CN" altLang="en-US" sz="2200" kern="0" dirty="0" smtClean="0">
                <a:latin typeface="楷体" pitchFamily="49" charset="-122"/>
                <a:ea typeface="楷体_GB2312" pitchFamily="49" charset="-122"/>
              </a:rPr>
              <a:t>后者只是纯粹的政府管理机构，不从事特定的金融业务，如银行、保险、证券等金融行业的监管当局。</a:t>
            </a:r>
            <a:endParaRPr lang="en-US" altLang="zh-CN" sz="2200" kern="0" dirty="0" smtClean="0">
              <a:latin typeface="楷体" pitchFamily="49" charset="-122"/>
              <a:ea typeface="楷体_GB2312" pitchFamily="49" charset="-122"/>
            </a:endParaRPr>
          </a:p>
          <a:p>
            <a:pPr marL="342900" marR="0" lvl="0" indent="-342900" algn="l" defTabSz="914400" rtl="0" eaLnBrk="1" fontAlgn="base" latinLnBrk="0" hangingPunct="1">
              <a:spcBef>
                <a:spcPct val="0"/>
              </a:spcBef>
              <a:spcAft>
                <a:spcPct val="0"/>
              </a:spcAft>
              <a:buClrTx/>
              <a:buSzTx/>
              <a:buFontTx/>
              <a:buNone/>
              <a:tabLst/>
              <a:defRPr/>
            </a:pPr>
            <a:endParaRPr kumimoji="0" lang="en-US" altLang="zh-CN" sz="2400" i="0" u="none" strike="noStrike" kern="0" cap="none" spc="0" normalizeH="0" baseline="0" noProof="0" dirty="0" smtClean="0">
              <a:ln>
                <a:noFill/>
              </a:ln>
              <a:solidFill>
                <a:schemeClr val="tx1"/>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25415"/>
            <a:ext cx="8712968" cy="5254324"/>
          </a:xfrm>
          <a:prstGeom prst="rect">
            <a:avLst/>
          </a:prstGeom>
        </p:spPr>
        <p:txBody>
          <a:bodyPr wrap="square">
            <a:spAutoFit/>
          </a:bodyPr>
          <a:lstStyle/>
          <a:p>
            <a:pPr lvl="0" fontAlgn="base">
              <a:lnSpc>
                <a:spcPct val="150000"/>
              </a:lnSpc>
              <a:spcBef>
                <a:spcPct val="0"/>
              </a:spcBef>
              <a:spcAft>
                <a:spcPct val="0"/>
              </a:spcAft>
              <a:buClr>
                <a:srgbClr val="FF0000"/>
              </a:buClr>
              <a:buFont typeface="Wingdings" pitchFamily="2" charset="2"/>
              <a:buChar char="Ø"/>
              <a:defRPr/>
            </a:pPr>
            <a:r>
              <a:rPr lang="zh-CN" altLang="en-US" sz="3200" kern="0" dirty="0" smtClean="0">
                <a:solidFill>
                  <a:srgbClr val="000000"/>
                </a:solidFill>
                <a:latin typeface="华文新魏" pitchFamily="2" charset="-122"/>
                <a:ea typeface="华文新魏" pitchFamily="2" charset="-122"/>
              </a:rPr>
              <a:t>按金融机构的业务性质分</a:t>
            </a:r>
            <a:endParaRPr lang="en-US" altLang="zh-CN" sz="3200" kern="0" dirty="0" smtClean="0">
              <a:solidFill>
                <a:srgbClr val="000000"/>
              </a:solidFill>
              <a:latin typeface="华文新魏" pitchFamily="2" charset="-122"/>
              <a:ea typeface="华文新魏" pitchFamily="2" charset="-122"/>
            </a:endParaRPr>
          </a:p>
          <a:p>
            <a:pPr lvl="1" fontAlgn="base">
              <a:lnSpc>
                <a:spcPct val="150000"/>
              </a:lnSpc>
              <a:spcBef>
                <a:spcPct val="0"/>
              </a:spcBef>
              <a:spcAft>
                <a:spcPct val="0"/>
              </a:spcAft>
              <a:buClr>
                <a:srgbClr val="FF0000"/>
              </a:buClr>
              <a:buFont typeface="Wingdings" pitchFamily="2" charset="2"/>
              <a:buChar char="ü"/>
              <a:defRPr/>
            </a:pPr>
            <a:r>
              <a:rPr lang="zh-CN" altLang="en-US" sz="2800" kern="0" dirty="0" smtClean="0">
                <a:solidFill>
                  <a:srgbClr val="000000"/>
                </a:solidFill>
                <a:latin typeface="华文新魏" pitchFamily="2" charset="-122"/>
                <a:ea typeface="华文新魏" pitchFamily="2" charset="-122"/>
              </a:rPr>
              <a:t>商业性金融机构</a:t>
            </a:r>
            <a:r>
              <a:rPr lang="zh-CN" altLang="en-US" sz="2800" kern="0" dirty="0" smtClean="0">
                <a:solidFill>
                  <a:srgbClr val="000000"/>
                </a:solidFill>
                <a:latin typeface="楷体" pitchFamily="49" charset="-122"/>
                <a:ea typeface="楷体_GB2312" pitchFamily="49" charset="-122"/>
              </a:rPr>
              <a:t>：以追求利润为经营目标，是自主经营、自负盈亏、自求平衡、自我发展的金融企业。</a:t>
            </a:r>
            <a:endParaRPr lang="en-US" altLang="zh-CN" sz="2800" kern="0" dirty="0" smtClean="0">
              <a:solidFill>
                <a:srgbClr val="000000"/>
              </a:solidFill>
              <a:latin typeface="楷体" pitchFamily="49" charset="-122"/>
              <a:ea typeface="楷体" pitchFamily="49" charset="-122"/>
            </a:endParaRPr>
          </a:p>
          <a:p>
            <a:pPr lvl="1" fontAlgn="base">
              <a:lnSpc>
                <a:spcPct val="150000"/>
              </a:lnSpc>
              <a:spcBef>
                <a:spcPct val="0"/>
              </a:spcBef>
              <a:spcAft>
                <a:spcPct val="0"/>
              </a:spcAft>
              <a:buClr>
                <a:srgbClr val="FF0000"/>
              </a:buClr>
              <a:buFont typeface="Wingdings" pitchFamily="2" charset="2"/>
              <a:buChar char="ü"/>
              <a:defRPr/>
            </a:pPr>
            <a:r>
              <a:rPr lang="zh-CN" altLang="en-US" sz="2800" kern="0" dirty="0" smtClean="0">
                <a:solidFill>
                  <a:srgbClr val="000000"/>
                </a:solidFill>
                <a:latin typeface="华文新魏" pitchFamily="2" charset="-122"/>
                <a:ea typeface="华文新魏" pitchFamily="2" charset="-122"/>
              </a:rPr>
              <a:t>政策性金融机构</a:t>
            </a:r>
            <a:r>
              <a:rPr lang="zh-CN" altLang="en-US" sz="2800" kern="0" dirty="0" smtClean="0">
                <a:solidFill>
                  <a:srgbClr val="000000"/>
                </a:solidFill>
                <a:latin typeface="楷体" pitchFamily="49" charset="-122"/>
                <a:ea typeface="楷体_GB2312" pitchFamily="49" charset="-122"/>
              </a:rPr>
              <a:t>：大多是政府出资或以政府资本为主设立的，由政府依法赋予其特殊的职能，不以营利为目的，其业务经营的目标主要是贯彻落实政府经济政策的金融机构</a:t>
            </a:r>
            <a:endParaRPr lang="en-US" altLang="zh-CN" sz="2800" kern="0" dirty="0" smtClean="0">
              <a:solidFill>
                <a:srgbClr val="000000"/>
              </a:solidFill>
              <a:latin typeface="楷体"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ThemeGallery（母版）</Template>
  <TotalTime>8722</TotalTime>
  <Words>5048</Words>
  <Application>Microsoft Office PowerPoint</Application>
  <PresentationFormat>全屏显示(4:3)</PresentationFormat>
  <Paragraphs>478</Paragraphs>
  <Slides>55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580TGp_general_light_ani</vt:lpstr>
      <vt:lpstr>工作表</vt:lpstr>
      <vt:lpstr>           第8讲         金融机构</vt:lpstr>
      <vt:lpstr>幻灯片 2</vt:lpstr>
      <vt:lpstr>           第1节         金融机构概述</vt:lpstr>
      <vt:lpstr>一、金融机构的产生与功能</vt:lpstr>
      <vt:lpstr>（二）金融机构产生原因</vt:lpstr>
      <vt:lpstr>（三）金融机构分类</vt:lpstr>
      <vt:lpstr>（三）金融机构分类</vt:lpstr>
      <vt:lpstr>（三）金融机构分类</vt:lpstr>
      <vt:lpstr>幻灯片 9</vt:lpstr>
      <vt:lpstr>幻灯片 10</vt:lpstr>
      <vt:lpstr>金融机构的功能</vt:lpstr>
      <vt:lpstr>二、金融机构体系的构成与发展</vt:lpstr>
      <vt:lpstr>金融机构的经营体制：分业经营与混业经营</vt:lpstr>
      <vt:lpstr>分业经营的优缺点</vt:lpstr>
      <vt:lpstr>分业经营和混业经营之间的动态均衡</vt:lpstr>
      <vt:lpstr>现代金融机构体系的发展趋势</vt:lpstr>
      <vt:lpstr>国际金融机构体系</vt:lpstr>
      <vt:lpstr>幻灯片 18</vt:lpstr>
      <vt:lpstr>中国构建亚投行等区域性金融机构的原因分析</vt:lpstr>
      <vt:lpstr>三、中国的金融机构体系</vt:lpstr>
      <vt:lpstr>幻灯片 21</vt:lpstr>
      <vt:lpstr>我国大陆现行金融机构体系的构成</vt:lpstr>
      <vt:lpstr>幻灯片 23</vt:lpstr>
      <vt:lpstr>幻灯片 24</vt:lpstr>
      <vt:lpstr>           第2节         存款类金融机构</vt:lpstr>
      <vt:lpstr>一、存款类金融机构的种类与运作原理</vt:lpstr>
      <vt:lpstr>存款类金融机构的运作原理</vt:lpstr>
      <vt:lpstr>幻灯片 28</vt:lpstr>
      <vt:lpstr>幻灯片 29</vt:lpstr>
      <vt:lpstr>幻灯片 30</vt:lpstr>
      <vt:lpstr>幻灯片 31</vt:lpstr>
      <vt:lpstr>幻灯片 32</vt:lpstr>
      <vt:lpstr>二、商业银行</vt:lpstr>
      <vt:lpstr>商业银行的组织形式</vt:lpstr>
      <vt:lpstr>幻灯片 35</vt:lpstr>
      <vt:lpstr>银行规模与银行效率</vt:lpstr>
      <vt:lpstr>商业银行的业务经营</vt:lpstr>
      <vt:lpstr>幻灯片 38</vt:lpstr>
      <vt:lpstr>商业银行业务经营原则</vt:lpstr>
      <vt:lpstr>幻灯片 40</vt:lpstr>
      <vt:lpstr>工商银行资产业务概况</vt:lpstr>
      <vt:lpstr>工商银行贷款业务概况</vt:lpstr>
      <vt:lpstr>工商银行公司类贷款业务概况</vt:lpstr>
      <vt:lpstr>工商银行个人贷款业务概况</vt:lpstr>
      <vt:lpstr>五级贷款分类内容</vt:lpstr>
      <vt:lpstr>工商银行贷款五级分类状况</vt:lpstr>
      <vt:lpstr>幻灯片 47</vt:lpstr>
      <vt:lpstr>幻灯片 48</vt:lpstr>
      <vt:lpstr>工商银行资本</vt:lpstr>
      <vt:lpstr>巴塞尔协议资本定义的演变</vt:lpstr>
      <vt:lpstr>资本充足率 （Capital Acquirement Ratio ，CAR)</vt:lpstr>
      <vt:lpstr>幻灯片 52</vt:lpstr>
      <vt:lpstr>商业银行业务发展趋势</vt:lpstr>
      <vt:lpstr>商业银行业务经营管理理论</vt:lpstr>
      <vt:lpstr>幻灯片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lily</dc:creator>
  <cp:lastModifiedBy>admin</cp:lastModifiedBy>
  <cp:revision>978</cp:revision>
  <dcterms:modified xsi:type="dcterms:W3CDTF">2019-09-06T01:40:30Z</dcterms:modified>
</cp:coreProperties>
</file>