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4"/>
  </p:notesMasterIdLst>
  <p:sldIdLst>
    <p:sldId id="256" r:id="rId3"/>
    <p:sldId id="257" r:id="rId4"/>
    <p:sldId id="258" r:id="rId5"/>
    <p:sldId id="259" r:id="rId6"/>
    <p:sldId id="260" r:id="rId7"/>
    <p:sldId id="261" r:id="rId8"/>
    <p:sldId id="393" r:id="rId9"/>
    <p:sldId id="395" r:id="rId10"/>
    <p:sldId id="406" r:id="rId11"/>
    <p:sldId id="262" r:id="rId12"/>
    <p:sldId id="396" r:id="rId13"/>
    <p:sldId id="399" r:id="rId14"/>
    <p:sldId id="398" r:id="rId15"/>
    <p:sldId id="394" r:id="rId16"/>
    <p:sldId id="267" r:id="rId17"/>
    <p:sldId id="268" r:id="rId18"/>
    <p:sldId id="387" r:id="rId19"/>
    <p:sldId id="269" r:id="rId20"/>
    <p:sldId id="270" r:id="rId21"/>
    <p:sldId id="271" r:id="rId22"/>
    <p:sldId id="272" r:id="rId23"/>
    <p:sldId id="273" r:id="rId24"/>
    <p:sldId id="400" r:id="rId25"/>
    <p:sldId id="276" r:id="rId26"/>
    <p:sldId id="282" r:id="rId27"/>
    <p:sldId id="283" r:id="rId28"/>
    <p:sldId id="284" r:id="rId29"/>
    <p:sldId id="285" r:id="rId30"/>
    <p:sldId id="294" r:id="rId31"/>
    <p:sldId id="296" r:id="rId32"/>
    <p:sldId id="297" r:id="rId33"/>
    <p:sldId id="298" r:id="rId34"/>
    <p:sldId id="299" r:id="rId35"/>
    <p:sldId id="401" r:id="rId36"/>
    <p:sldId id="302" r:id="rId37"/>
    <p:sldId id="303" r:id="rId38"/>
    <p:sldId id="304" r:id="rId39"/>
    <p:sldId id="392" r:id="rId40"/>
    <p:sldId id="305" r:id="rId41"/>
    <p:sldId id="306" r:id="rId42"/>
    <p:sldId id="307" r:id="rId43"/>
    <p:sldId id="308" r:id="rId44"/>
    <p:sldId id="309" r:id="rId45"/>
    <p:sldId id="402" r:id="rId46"/>
    <p:sldId id="311" r:id="rId47"/>
    <p:sldId id="312" r:id="rId48"/>
    <p:sldId id="313" r:id="rId49"/>
    <p:sldId id="314" r:id="rId50"/>
    <p:sldId id="315" r:id="rId51"/>
    <p:sldId id="321" r:id="rId52"/>
    <p:sldId id="322" r:id="rId53"/>
    <p:sldId id="324" r:id="rId54"/>
    <p:sldId id="325" r:id="rId55"/>
    <p:sldId id="326" r:id="rId56"/>
    <p:sldId id="327" r:id="rId57"/>
    <p:sldId id="329" r:id="rId58"/>
    <p:sldId id="330" r:id="rId59"/>
    <p:sldId id="331" r:id="rId60"/>
    <p:sldId id="332" r:id="rId61"/>
    <p:sldId id="333" r:id="rId62"/>
    <p:sldId id="334" r:id="rId63"/>
    <p:sldId id="339" r:id="rId64"/>
    <p:sldId id="340" r:id="rId65"/>
    <p:sldId id="341" r:id="rId66"/>
    <p:sldId id="342" r:id="rId67"/>
    <p:sldId id="343" r:id="rId68"/>
    <p:sldId id="344" r:id="rId69"/>
    <p:sldId id="345" r:id="rId70"/>
    <p:sldId id="389" r:id="rId71"/>
    <p:sldId id="346" r:id="rId72"/>
    <p:sldId id="347" r:id="rId73"/>
    <p:sldId id="348" r:id="rId74"/>
    <p:sldId id="349" r:id="rId75"/>
    <p:sldId id="352" r:id="rId76"/>
    <p:sldId id="353" r:id="rId77"/>
    <p:sldId id="354" r:id="rId78"/>
    <p:sldId id="355" r:id="rId79"/>
    <p:sldId id="356" r:id="rId80"/>
    <p:sldId id="357" r:id="rId81"/>
    <p:sldId id="358" r:id="rId82"/>
    <p:sldId id="362" r:id="rId83"/>
    <p:sldId id="363" r:id="rId84"/>
    <p:sldId id="364" r:id="rId85"/>
    <p:sldId id="365" r:id="rId86"/>
    <p:sldId id="366" r:id="rId87"/>
    <p:sldId id="367" r:id="rId88"/>
    <p:sldId id="370" r:id="rId89"/>
    <p:sldId id="374" r:id="rId90"/>
    <p:sldId id="382" r:id="rId91"/>
    <p:sldId id="375" r:id="rId92"/>
    <p:sldId id="376" r:id="rId93"/>
    <p:sldId id="377" r:id="rId94"/>
    <p:sldId id="383" r:id="rId95"/>
    <p:sldId id="378" r:id="rId96"/>
    <p:sldId id="384" r:id="rId97"/>
    <p:sldId id="379" r:id="rId98"/>
    <p:sldId id="407" r:id="rId99"/>
    <p:sldId id="409" r:id="rId100"/>
    <p:sldId id="410" r:id="rId101"/>
    <p:sldId id="380" r:id="rId102"/>
    <p:sldId id="411" r:id="rId103"/>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088"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heme" Target="theme/theme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D:\&#37329;&#34701;&#23398;&#25480;&#35838;\&#12298;&#37329;&#34701;&#23398;&#12299;\&#26041;&#24847;\&#22830;&#34892;&#31080;&#25454;&#21457;&#34892;.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21167383683211"/>
          <c:y val="4.1346511957391897E-2"/>
          <c:w val="0.87849616813543552"/>
          <c:h val="0.87005281969447179"/>
        </c:manualLayout>
      </c:layout>
      <c:barChart>
        <c:barDir val="col"/>
        <c:grouping val="clustered"/>
        <c:ser>
          <c:idx val="0"/>
          <c:order val="0"/>
          <c:tx>
            <c:strRef>
              <c:f>Sheet1!$J$2483</c:f>
              <c:strCache>
                <c:ptCount val="1"/>
                <c:pt idx="0">
                  <c:v>央票发行总量</c:v>
                </c:pt>
              </c:strCache>
            </c:strRef>
          </c:tx>
          <c:cat>
            <c:numRef>
              <c:f>Sheet1!$D$2484:$D$2495</c:f>
              <c:numCache>
                <c:formatCode>@</c:formatCode>
                <c:ptCount val="12"/>
                <c:pt idx="0">
                  <c:v>2002</c:v>
                </c:pt>
                <c:pt idx="1">
                  <c:v>2003</c:v>
                </c:pt>
                <c:pt idx="2">
                  <c:v>2004</c:v>
                </c:pt>
                <c:pt idx="3">
                  <c:v>2005</c:v>
                </c:pt>
                <c:pt idx="4">
                  <c:v>2006</c:v>
                </c:pt>
                <c:pt idx="5">
                  <c:v>2007</c:v>
                </c:pt>
                <c:pt idx="6">
                  <c:v>2008</c:v>
                </c:pt>
                <c:pt idx="7">
                  <c:v>2009</c:v>
                </c:pt>
                <c:pt idx="8">
                  <c:v>2010</c:v>
                </c:pt>
                <c:pt idx="9">
                  <c:v>2011</c:v>
                </c:pt>
                <c:pt idx="10">
                  <c:v>2012</c:v>
                </c:pt>
                <c:pt idx="11">
                  <c:v>2013</c:v>
                </c:pt>
              </c:numCache>
            </c:numRef>
          </c:cat>
          <c:val>
            <c:numRef>
              <c:f>Sheet1!$J$2484:$J$2494</c:f>
              <c:numCache>
                <c:formatCode>#,##0_ </c:formatCode>
                <c:ptCount val="11"/>
                <c:pt idx="0">
                  <c:v>1941.5</c:v>
                </c:pt>
                <c:pt idx="1">
                  <c:v>6463.2</c:v>
                </c:pt>
                <c:pt idx="2">
                  <c:v>14863.5</c:v>
                </c:pt>
                <c:pt idx="3">
                  <c:v>26560</c:v>
                </c:pt>
                <c:pt idx="4">
                  <c:v>36942.699999999997</c:v>
                </c:pt>
                <c:pt idx="5">
                  <c:v>40502</c:v>
                </c:pt>
                <c:pt idx="6">
                  <c:v>42980</c:v>
                </c:pt>
                <c:pt idx="7">
                  <c:v>37990</c:v>
                </c:pt>
                <c:pt idx="8">
                  <c:v>43070</c:v>
                </c:pt>
                <c:pt idx="9">
                  <c:v>14120</c:v>
                </c:pt>
                <c:pt idx="10">
                  <c:v>310</c:v>
                </c:pt>
              </c:numCache>
            </c:numRef>
          </c:val>
        </c:ser>
        <c:dLbls>
          <c:showVal val="1"/>
        </c:dLbls>
        <c:gapWidth val="75"/>
        <c:axId val="144991360"/>
        <c:axId val="144992896"/>
      </c:barChart>
      <c:catAx>
        <c:axId val="144991360"/>
        <c:scaling>
          <c:orientation val="minMax"/>
        </c:scaling>
        <c:axPos val="b"/>
        <c:numFmt formatCode="@" sourceLinked="1"/>
        <c:tickLblPos val="nextTo"/>
        <c:crossAx val="144992896"/>
        <c:crosses val="autoZero"/>
        <c:auto val="1"/>
        <c:lblAlgn val="ctr"/>
        <c:lblOffset val="100"/>
      </c:catAx>
      <c:valAx>
        <c:axId val="144992896"/>
        <c:scaling>
          <c:orientation val="minMax"/>
        </c:scaling>
        <c:axPos val="l"/>
        <c:numFmt formatCode="#,##0_ " sourceLinked="1"/>
        <c:tickLblPos val="nextTo"/>
        <c:crossAx val="144991360"/>
        <c:crosses val="autoZero"/>
        <c:crossBetween val="between"/>
      </c:valAx>
    </c:plotArea>
    <c:legend>
      <c:legendPos val="b"/>
      <c:layout>
        <c:manualLayout>
          <c:xMode val="edge"/>
          <c:yMode val="edge"/>
          <c:x val="0.15668572489172194"/>
          <c:y val="9.2974454644714169E-2"/>
          <c:w val="0.24877153252807671"/>
          <c:h val="6.9320970843970348E-2"/>
        </c:manualLayout>
      </c:layout>
    </c:legend>
    <c:plotVisOnly val="1"/>
    <c:dispBlanksAs val="gap"/>
  </c:chart>
  <c:spPr>
    <a:ln>
      <a:noFill/>
    </a:ln>
  </c:spPr>
  <c:txPr>
    <a:bodyPr/>
    <a:lstStyle/>
    <a:p>
      <a:pPr>
        <a:defRPr sz="1800" b="0">
          <a:latin typeface="Times New Roman" panose="02020603050405020304" pitchFamily="18" charset="0"/>
          <a:ea typeface="楷体_GB2312" panose="02010609030101010101" pitchFamily="49" charset="-122"/>
          <a:cs typeface="Times New Roman" panose="02020603050405020304" pitchFamily="18" charset="0"/>
        </a:defRPr>
      </a:pPr>
      <a:endParaRPr lang="zh-CN"/>
    </a:p>
  </c:txPr>
  <c:externalData r:id="rId2"/>
</c:chartSpac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9A25B-50B7-4E81-BC4D-B2FAD88B0E18}" type="doc">
      <dgm:prSet loTypeId="urn:microsoft.com/office/officeart/2005/8/layout/hierarchy2" loCatId="hierarchy" qsTypeId="urn:microsoft.com/office/officeart/2005/8/quickstyle/3d1" qsCatId="3D" csTypeId="urn:microsoft.com/office/officeart/2005/8/colors/accent2_1" csCatId="accent2" phldr="1"/>
      <dgm:spPr/>
      <dgm:t>
        <a:bodyPr/>
        <a:lstStyle/>
        <a:p>
          <a:endParaRPr lang="zh-CN" altLang="en-US"/>
        </a:p>
      </dgm:t>
    </dgm:pt>
    <dgm:pt modelId="{D02215EB-0C59-4F39-B252-49CD80B3DBF7}">
      <dgm:prSet phldrT="[文本]" custT="1"/>
      <dgm:spPr>
        <a:solidFill>
          <a:srgbClr val="002060"/>
        </a:solidFill>
      </dgm:spPr>
      <dgm:t>
        <a:bodyPr/>
        <a:lstStyle/>
        <a:p>
          <a:r>
            <a:rPr lang="zh-CN" altLang="en-US" sz="2200" b="1" dirty="0" smtClean="0">
              <a:solidFill>
                <a:schemeClr val="bg1">
                  <a:lumMod val="20000"/>
                  <a:lumOff val="80000"/>
                </a:schemeClr>
              </a:solidFill>
              <a:latin typeface="楷体_GB2312" pitchFamily="49" charset="-122"/>
              <a:ea typeface="楷体_GB2312" pitchFamily="49" charset="-122"/>
            </a:rPr>
            <a:t>货币需求</a:t>
          </a:r>
          <a:endParaRPr lang="zh-CN" altLang="en-US" sz="2200" b="1" dirty="0">
            <a:solidFill>
              <a:schemeClr val="bg1">
                <a:lumMod val="20000"/>
                <a:lumOff val="80000"/>
              </a:schemeClr>
            </a:solidFill>
            <a:latin typeface="楷体_GB2312" pitchFamily="49" charset="-122"/>
            <a:ea typeface="楷体_GB2312" pitchFamily="49" charset="-122"/>
          </a:endParaRPr>
        </a:p>
      </dgm:t>
    </dgm:pt>
    <dgm:pt modelId="{BF8D5E80-1D92-43F8-A6BB-1576EDDD1E99}" type="parTrans" cxnId="{801C61B2-3BF2-48AA-BA81-ACA67EC8C093}">
      <dgm:prSet/>
      <dgm:spPr/>
      <dgm:t>
        <a:bodyPr/>
        <a:lstStyle/>
        <a:p>
          <a:endParaRPr lang="zh-CN" altLang="en-US" sz="2200" b="1">
            <a:latin typeface="楷体_GB2312" pitchFamily="49" charset="-122"/>
            <a:ea typeface="楷体_GB2312" pitchFamily="49" charset="-122"/>
          </a:endParaRPr>
        </a:p>
      </dgm:t>
    </dgm:pt>
    <dgm:pt modelId="{EA0FAE19-E217-4173-9303-14733515D051}" type="sibTrans" cxnId="{801C61B2-3BF2-48AA-BA81-ACA67EC8C093}">
      <dgm:prSet/>
      <dgm:spPr/>
      <dgm:t>
        <a:bodyPr/>
        <a:lstStyle/>
        <a:p>
          <a:endParaRPr lang="zh-CN" altLang="en-US" sz="2200" b="1">
            <a:latin typeface="楷体_GB2312" pitchFamily="49" charset="-122"/>
            <a:ea typeface="楷体_GB2312" pitchFamily="49" charset="-122"/>
          </a:endParaRPr>
        </a:p>
      </dgm:t>
    </dgm:pt>
    <dgm:pt modelId="{BD6BB1BA-6A55-49FC-A68A-FED44CAF41C7}">
      <dgm:prSet phldrT="[文本]" custT="1"/>
      <dgm:spPr>
        <a:solidFill>
          <a:srgbClr val="002060"/>
        </a:solidFill>
        <a:ln>
          <a:solidFill>
            <a:srgbClr val="002060"/>
          </a:solidFill>
        </a:ln>
      </dgm:spPr>
      <dgm:t>
        <a:bodyPr/>
        <a:lstStyle/>
        <a:p>
          <a:r>
            <a:rPr lang="zh-CN" altLang="en-US" sz="2200" b="1" dirty="0" smtClean="0">
              <a:solidFill>
                <a:schemeClr val="bg1">
                  <a:lumMod val="20000"/>
                  <a:lumOff val="80000"/>
                </a:schemeClr>
              </a:solidFill>
              <a:latin typeface="楷体_GB2312" pitchFamily="49" charset="-122"/>
              <a:ea typeface="楷体_GB2312" pitchFamily="49" charset="-122"/>
            </a:rPr>
            <a:t>宏观角度货币需求</a:t>
          </a:r>
          <a:endParaRPr lang="zh-CN" altLang="en-US" sz="2200" b="1" dirty="0">
            <a:solidFill>
              <a:schemeClr val="bg1">
                <a:lumMod val="20000"/>
                <a:lumOff val="80000"/>
              </a:schemeClr>
            </a:solidFill>
            <a:latin typeface="楷体_GB2312" pitchFamily="49" charset="-122"/>
            <a:ea typeface="楷体_GB2312" pitchFamily="49" charset="-122"/>
          </a:endParaRPr>
        </a:p>
      </dgm:t>
    </dgm:pt>
    <dgm:pt modelId="{DD219813-329E-4D37-96A5-492A65C81E8E}" type="parTrans" cxnId="{A2D5623B-1528-457F-9DF0-164D80438BB9}">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2E302EEB-161F-4F06-9618-DC4330595594}" type="sibTrans" cxnId="{A2D5623B-1528-457F-9DF0-164D80438BB9}">
      <dgm:prSet/>
      <dgm:spPr/>
      <dgm:t>
        <a:bodyPr/>
        <a:lstStyle/>
        <a:p>
          <a:endParaRPr lang="zh-CN" altLang="en-US" sz="2200" b="1">
            <a:latin typeface="楷体_GB2312" pitchFamily="49" charset="-122"/>
            <a:ea typeface="楷体_GB2312" pitchFamily="49" charset="-122"/>
          </a:endParaRPr>
        </a:p>
      </dgm:t>
    </dgm:pt>
    <dgm:pt modelId="{A8D22AAB-FAF8-40DD-A30C-B9952BD60262}">
      <dgm:prSet phldrT="[文本]" custT="1"/>
      <dgm:spPr>
        <a:solidFill>
          <a:srgbClr val="002060"/>
        </a:solidFill>
      </dgm:spPr>
      <dgm:t>
        <a:bodyPr/>
        <a:lstStyle/>
        <a:p>
          <a:r>
            <a:rPr lang="zh-CN" altLang="en-US" sz="2200" b="1" dirty="0" smtClean="0">
              <a:solidFill>
                <a:schemeClr val="bg1">
                  <a:lumMod val="20000"/>
                  <a:lumOff val="80000"/>
                </a:schemeClr>
              </a:solidFill>
              <a:latin typeface="楷体_GB2312" pitchFamily="49" charset="-122"/>
              <a:ea typeface="楷体_GB2312" pitchFamily="49" charset="-122"/>
            </a:rPr>
            <a:t>马克思货币需求理论</a:t>
          </a:r>
          <a:endParaRPr lang="zh-CN" altLang="en-US" sz="2200" b="1" dirty="0">
            <a:solidFill>
              <a:schemeClr val="bg1">
                <a:lumMod val="20000"/>
                <a:lumOff val="80000"/>
              </a:schemeClr>
            </a:solidFill>
            <a:latin typeface="楷体_GB2312" pitchFamily="49" charset="-122"/>
            <a:ea typeface="楷体_GB2312" pitchFamily="49" charset="-122"/>
          </a:endParaRPr>
        </a:p>
      </dgm:t>
    </dgm:pt>
    <dgm:pt modelId="{962002E2-9395-4657-A673-FDE39A246C1B}" type="parTrans" cxnId="{91C6C8A4-911D-4DCD-BF99-A281EDA4C964}">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4D057AA0-E687-48A4-BD7C-E85F5861FE57}" type="sibTrans" cxnId="{91C6C8A4-911D-4DCD-BF99-A281EDA4C964}">
      <dgm:prSet/>
      <dgm:spPr/>
      <dgm:t>
        <a:bodyPr/>
        <a:lstStyle/>
        <a:p>
          <a:endParaRPr lang="zh-CN" altLang="en-US" sz="2200" b="1">
            <a:latin typeface="楷体_GB2312" pitchFamily="49" charset="-122"/>
            <a:ea typeface="楷体_GB2312" pitchFamily="49" charset="-122"/>
          </a:endParaRPr>
        </a:p>
      </dgm:t>
    </dgm:pt>
    <dgm:pt modelId="{F6117295-F963-4E7C-A308-D74C653EFDA3}">
      <dgm:prSet phldrT="[文本]" custT="1"/>
      <dgm:spPr>
        <a:solidFill>
          <a:srgbClr val="002060"/>
        </a:solidFill>
        <a:ln>
          <a:solidFill>
            <a:srgbClr val="002060"/>
          </a:solidFill>
        </a:ln>
      </dgm:spPr>
      <dgm:t>
        <a:bodyPr/>
        <a:lstStyle/>
        <a:p>
          <a:r>
            <a:rPr lang="zh-CN" altLang="en-US" sz="2200" b="1" dirty="0" smtClean="0">
              <a:solidFill>
                <a:schemeClr val="bg1">
                  <a:lumMod val="20000"/>
                  <a:lumOff val="80000"/>
                </a:schemeClr>
              </a:solidFill>
              <a:latin typeface="楷体_GB2312" pitchFamily="49" charset="-122"/>
              <a:ea typeface="楷体_GB2312" pitchFamily="49" charset="-122"/>
            </a:rPr>
            <a:t>费雪交易方程式</a:t>
          </a:r>
          <a:endParaRPr lang="zh-CN" altLang="en-US" sz="2200" b="1" dirty="0">
            <a:solidFill>
              <a:schemeClr val="bg1">
                <a:lumMod val="20000"/>
                <a:lumOff val="80000"/>
              </a:schemeClr>
            </a:solidFill>
            <a:latin typeface="楷体_GB2312" pitchFamily="49" charset="-122"/>
            <a:ea typeface="楷体_GB2312" pitchFamily="49" charset="-122"/>
          </a:endParaRPr>
        </a:p>
      </dgm:t>
    </dgm:pt>
    <dgm:pt modelId="{C2BCA9F7-E8C7-4BA1-A918-F407805F79CF}" type="parTrans" cxnId="{64C90CCB-A543-40E3-BC90-BA6AB7091B2E}">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68EBFE3A-608D-4F66-B0C9-C119A252B19D}" type="sibTrans" cxnId="{64C90CCB-A543-40E3-BC90-BA6AB7091B2E}">
      <dgm:prSet/>
      <dgm:spPr/>
      <dgm:t>
        <a:bodyPr/>
        <a:lstStyle/>
        <a:p>
          <a:endParaRPr lang="zh-CN" altLang="en-US" sz="2200" b="1">
            <a:latin typeface="楷体_GB2312" pitchFamily="49" charset="-122"/>
            <a:ea typeface="楷体_GB2312" pitchFamily="49" charset="-122"/>
          </a:endParaRPr>
        </a:p>
      </dgm:t>
    </dgm:pt>
    <dgm:pt modelId="{957D05DA-4593-4B87-BB5C-E9B0CB1F2CBE}">
      <dgm:prSet phldrT="[文本]" custT="1"/>
      <dgm:spPr>
        <a:solidFill>
          <a:srgbClr val="002060"/>
        </a:solidFill>
        <a:ln>
          <a:solidFill>
            <a:srgbClr val="002060"/>
          </a:solidFill>
        </a:ln>
      </dgm:spPr>
      <dgm:t>
        <a:bodyPr/>
        <a:lstStyle/>
        <a:p>
          <a:r>
            <a:rPr lang="zh-CN" altLang="en-US" sz="2200" b="1" dirty="0" smtClean="0">
              <a:solidFill>
                <a:schemeClr val="bg1">
                  <a:lumMod val="20000"/>
                  <a:lumOff val="80000"/>
                </a:schemeClr>
              </a:solidFill>
              <a:latin typeface="楷体_GB2312" pitchFamily="49" charset="-122"/>
              <a:ea typeface="楷体_GB2312" pitchFamily="49" charset="-122"/>
            </a:rPr>
            <a:t>微观角度货币需求</a:t>
          </a:r>
          <a:endParaRPr lang="zh-CN" altLang="en-US" sz="2200" b="1" dirty="0">
            <a:solidFill>
              <a:schemeClr val="bg1">
                <a:lumMod val="20000"/>
                <a:lumOff val="80000"/>
              </a:schemeClr>
            </a:solidFill>
            <a:latin typeface="楷体_GB2312" pitchFamily="49" charset="-122"/>
            <a:ea typeface="楷体_GB2312" pitchFamily="49" charset="-122"/>
          </a:endParaRPr>
        </a:p>
      </dgm:t>
    </dgm:pt>
    <dgm:pt modelId="{92A07CAD-D23A-4C86-898C-618BF77C0A47}" type="parTrans" cxnId="{9107EC32-6406-458C-8BFF-ED3323ABC0D4}">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DFD537C0-76AA-4AEB-8ACA-E671E2304AC4}" type="sibTrans" cxnId="{9107EC32-6406-458C-8BFF-ED3323ABC0D4}">
      <dgm:prSet/>
      <dgm:spPr/>
      <dgm:t>
        <a:bodyPr/>
        <a:lstStyle/>
        <a:p>
          <a:endParaRPr lang="zh-CN" altLang="en-US" sz="2200" b="1">
            <a:latin typeface="楷体_GB2312" pitchFamily="49" charset="-122"/>
            <a:ea typeface="楷体_GB2312" pitchFamily="49" charset="-122"/>
          </a:endParaRPr>
        </a:p>
      </dgm:t>
    </dgm:pt>
    <dgm:pt modelId="{61360B1F-6354-4841-87EA-653A5BA81733}">
      <dgm:prSet phldrT="[文本]" custT="1"/>
      <dgm:spPr>
        <a:solidFill>
          <a:srgbClr val="002060"/>
        </a:solidFill>
        <a:ln>
          <a:solidFill>
            <a:srgbClr val="002060"/>
          </a:solidFill>
        </a:ln>
      </dgm:spPr>
      <dgm:t>
        <a:bodyPr/>
        <a:lstStyle/>
        <a:p>
          <a:r>
            <a:rPr lang="zh-CN" altLang="en-US" sz="2200" b="1" dirty="0" smtClean="0">
              <a:solidFill>
                <a:schemeClr val="bg1">
                  <a:lumMod val="20000"/>
                  <a:lumOff val="80000"/>
                </a:schemeClr>
              </a:solidFill>
              <a:latin typeface="楷体_GB2312" pitchFamily="49" charset="-122"/>
              <a:ea typeface="楷体_GB2312" pitchFamily="49" charset="-122"/>
            </a:rPr>
            <a:t>剑桥方程式</a:t>
          </a:r>
          <a:endParaRPr lang="zh-CN" altLang="en-US" sz="2200" b="1" dirty="0">
            <a:solidFill>
              <a:schemeClr val="bg1">
                <a:lumMod val="20000"/>
                <a:lumOff val="80000"/>
              </a:schemeClr>
            </a:solidFill>
            <a:latin typeface="楷体_GB2312" pitchFamily="49" charset="-122"/>
            <a:ea typeface="楷体_GB2312" pitchFamily="49" charset="-122"/>
          </a:endParaRPr>
        </a:p>
      </dgm:t>
    </dgm:pt>
    <dgm:pt modelId="{AB0CD2A6-90B9-4B4D-BD28-0644E7265F0C}" type="parTrans" cxnId="{25DB4A2B-31B5-4A0B-8A19-601DA17E9782}">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E10B2C1B-B9AF-406D-B7E2-7B0691D19CF1}" type="sibTrans" cxnId="{25DB4A2B-31B5-4A0B-8A19-601DA17E9782}">
      <dgm:prSet/>
      <dgm:spPr/>
      <dgm:t>
        <a:bodyPr/>
        <a:lstStyle/>
        <a:p>
          <a:endParaRPr lang="zh-CN" altLang="en-US" sz="2200" b="1">
            <a:latin typeface="楷体_GB2312" pitchFamily="49" charset="-122"/>
            <a:ea typeface="楷体_GB2312" pitchFamily="49" charset="-122"/>
          </a:endParaRPr>
        </a:p>
      </dgm:t>
    </dgm:pt>
    <dgm:pt modelId="{E5E94E53-EE0E-4658-8B44-4F8468C363EA}">
      <dgm:prSet custT="1"/>
      <dgm:spPr>
        <a:solidFill>
          <a:srgbClr val="002060"/>
        </a:solidFill>
        <a:ln>
          <a:solidFill>
            <a:srgbClr val="002060"/>
          </a:solidFill>
        </a:ln>
      </dgm:spPr>
      <dgm:t>
        <a:bodyPr/>
        <a:lstStyle/>
        <a:p>
          <a:r>
            <a:rPr lang="zh-CN" altLang="en-US" sz="2200" b="1" dirty="0" smtClean="0">
              <a:solidFill>
                <a:schemeClr val="bg1">
                  <a:lumMod val="20000"/>
                  <a:lumOff val="80000"/>
                </a:schemeClr>
              </a:solidFill>
              <a:latin typeface="楷体_GB2312" pitchFamily="49" charset="-122"/>
              <a:ea typeface="楷体_GB2312" pitchFamily="49" charset="-122"/>
            </a:rPr>
            <a:t>凯恩斯货币需求</a:t>
          </a:r>
          <a:endParaRPr lang="zh-CN" altLang="en-US" sz="2200" b="1" dirty="0">
            <a:solidFill>
              <a:schemeClr val="bg1">
                <a:lumMod val="20000"/>
                <a:lumOff val="80000"/>
              </a:schemeClr>
            </a:solidFill>
            <a:latin typeface="楷体_GB2312" pitchFamily="49" charset="-122"/>
            <a:ea typeface="楷体_GB2312" pitchFamily="49" charset="-122"/>
          </a:endParaRPr>
        </a:p>
      </dgm:t>
    </dgm:pt>
    <dgm:pt modelId="{7DC6F9AD-D9F5-4DCA-AC88-C13A101D229E}" type="parTrans" cxnId="{F241C161-00FC-4861-B779-34C9DED727EC}">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5DC52DDB-BDF8-403F-B1D5-46B7695672B4}" type="sibTrans" cxnId="{F241C161-00FC-4861-B779-34C9DED727EC}">
      <dgm:prSet/>
      <dgm:spPr/>
      <dgm:t>
        <a:bodyPr/>
        <a:lstStyle/>
        <a:p>
          <a:endParaRPr lang="zh-CN" altLang="en-US" sz="2200" b="1">
            <a:latin typeface="楷体_GB2312" pitchFamily="49" charset="-122"/>
            <a:ea typeface="楷体_GB2312" pitchFamily="49" charset="-122"/>
          </a:endParaRPr>
        </a:p>
      </dgm:t>
    </dgm:pt>
    <dgm:pt modelId="{43772581-A304-41DD-9D85-4D5859E7D3FD}">
      <dgm:prSet custT="1"/>
      <dgm:spPr>
        <a:solidFill>
          <a:srgbClr val="002060"/>
        </a:solidFill>
        <a:ln>
          <a:solidFill>
            <a:srgbClr val="002060"/>
          </a:solidFill>
        </a:ln>
      </dgm:spPr>
      <dgm:t>
        <a:bodyPr/>
        <a:lstStyle/>
        <a:p>
          <a:r>
            <a:rPr lang="zh-CN" altLang="en-US" sz="2200" b="1" dirty="0" smtClean="0">
              <a:solidFill>
                <a:schemeClr val="bg1">
                  <a:lumMod val="20000"/>
                  <a:lumOff val="80000"/>
                </a:schemeClr>
              </a:solidFill>
              <a:latin typeface="楷体_GB2312" pitchFamily="49" charset="-122"/>
              <a:ea typeface="楷体_GB2312" pitchFamily="49" charset="-122"/>
            </a:rPr>
            <a:t>弗里德曼货币需求</a:t>
          </a:r>
          <a:endParaRPr lang="zh-CN" altLang="en-US" sz="2200" b="1" dirty="0">
            <a:solidFill>
              <a:schemeClr val="bg1">
                <a:lumMod val="20000"/>
                <a:lumOff val="80000"/>
              </a:schemeClr>
            </a:solidFill>
            <a:latin typeface="楷体_GB2312" pitchFamily="49" charset="-122"/>
            <a:ea typeface="楷体_GB2312" pitchFamily="49" charset="-122"/>
          </a:endParaRPr>
        </a:p>
      </dgm:t>
    </dgm:pt>
    <dgm:pt modelId="{8ECF55A5-3CED-4B88-B796-786ECB37BFA0}" type="parTrans" cxnId="{1396AFEB-66F4-469A-A419-6660A005DE02}">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3DE2EF76-39BD-4FA8-91E5-D0383548A0AD}" type="sibTrans" cxnId="{1396AFEB-66F4-469A-A419-6660A005DE02}">
      <dgm:prSet/>
      <dgm:spPr/>
      <dgm:t>
        <a:bodyPr/>
        <a:lstStyle/>
        <a:p>
          <a:endParaRPr lang="zh-CN" altLang="en-US" sz="2200" b="1">
            <a:latin typeface="楷体_GB2312" pitchFamily="49" charset="-122"/>
            <a:ea typeface="楷体_GB2312" pitchFamily="49" charset="-122"/>
          </a:endParaRPr>
        </a:p>
      </dgm:t>
    </dgm:pt>
    <dgm:pt modelId="{51B3C4C2-206A-4D82-86A8-F71963404981}">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平方根定律（交易动机）</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F306967B-CBD7-4733-A1D4-11D74772146A}" type="parTrans" cxnId="{316F6B83-B669-4971-8E6F-91640BE83357}">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A8B71D3C-89B3-46AB-89B2-F6AA074DC30A}" type="sibTrans" cxnId="{316F6B83-B669-4971-8E6F-91640BE83357}">
      <dgm:prSet/>
      <dgm:spPr/>
      <dgm:t>
        <a:bodyPr/>
        <a:lstStyle/>
        <a:p>
          <a:endParaRPr lang="zh-CN" altLang="en-US" sz="2200" b="1">
            <a:latin typeface="楷体_GB2312" pitchFamily="49" charset="-122"/>
            <a:ea typeface="楷体_GB2312" pitchFamily="49" charset="-122"/>
          </a:endParaRPr>
        </a:p>
      </dgm:t>
    </dgm:pt>
    <dgm:pt modelId="{21BE1BFE-7C77-4CBC-B0D9-2BE05AB38CCF}">
      <dgm:prSet custT="1"/>
      <dgm:spPr>
        <a:solidFill>
          <a:srgbClr val="002060"/>
        </a:solidFill>
        <a:ln>
          <a:solidFill>
            <a:srgbClr val="002060"/>
          </a:solidFill>
        </a:ln>
      </dgm:spPr>
      <dgm:t>
        <a:bodyPr/>
        <a:lstStyle/>
        <a:p>
          <a:r>
            <a:rPr lang="zh-CN" altLang="en-US" sz="1600" b="1" dirty="0" smtClean="0">
              <a:solidFill>
                <a:schemeClr val="bg1">
                  <a:lumMod val="20000"/>
                  <a:lumOff val="80000"/>
                </a:schemeClr>
              </a:solidFill>
              <a:latin typeface="楷体_GB2312" pitchFamily="49" charset="-122"/>
              <a:ea typeface="楷体_GB2312" pitchFamily="49" charset="-122"/>
            </a:rPr>
            <a:t>立方根定律</a:t>
          </a:r>
          <a:endParaRPr lang="en-US" altLang="zh-CN" sz="1600" b="1" dirty="0" smtClean="0">
            <a:solidFill>
              <a:schemeClr val="bg1">
                <a:lumMod val="20000"/>
                <a:lumOff val="80000"/>
              </a:schemeClr>
            </a:solidFill>
            <a:latin typeface="楷体_GB2312" pitchFamily="49" charset="-122"/>
            <a:ea typeface="楷体_GB2312" pitchFamily="49" charset="-122"/>
          </a:endParaRPr>
        </a:p>
        <a:p>
          <a:r>
            <a:rPr lang="zh-CN" altLang="en-US" sz="1600" b="1" dirty="0" smtClean="0">
              <a:solidFill>
                <a:schemeClr val="bg1">
                  <a:lumMod val="20000"/>
                  <a:lumOff val="80000"/>
                </a:schemeClr>
              </a:solidFill>
              <a:latin typeface="楷体_GB2312" pitchFamily="49" charset="-122"/>
              <a:ea typeface="楷体_GB2312" pitchFamily="49" charset="-122"/>
            </a:rPr>
            <a:t>（预防性动机）</a:t>
          </a:r>
          <a:endParaRPr lang="zh-CN" altLang="en-US" sz="1600" b="1" dirty="0">
            <a:solidFill>
              <a:schemeClr val="bg1">
                <a:lumMod val="20000"/>
                <a:lumOff val="80000"/>
              </a:schemeClr>
            </a:solidFill>
            <a:latin typeface="楷体_GB2312" pitchFamily="49" charset="-122"/>
            <a:ea typeface="楷体_GB2312" pitchFamily="49" charset="-122"/>
          </a:endParaRPr>
        </a:p>
      </dgm:t>
    </dgm:pt>
    <dgm:pt modelId="{D2052D5F-BA04-4E14-B2BB-F507EC0C757A}" type="parTrans" cxnId="{B2EBE381-EA4A-478D-830F-D524A2B19A7F}">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9BBA62A4-2469-47D0-9DB3-BBE37F0BFA02}" type="sibTrans" cxnId="{B2EBE381-EA4A-478D-830F-D524A2B19A7F}">
      <dgm:prSet/>
      <dgm:spPr/>
      <dgm:t>
        <a:bodyPr/>
        <a:lstStyle/>
        <a:p>
          <a:endParaRPr lang="zh-CN" altLang="en-US" sz="2200" b="1">
            <a:latin typeface="楷体_GB2312" pitchFamily="49" charset="-122"/>
            <a:ea typeface="楷体_GB2312" pitchFamily="49" charset="-122"/>
          </a:endParaRPr>
        </a:p>
      </dgm:t>
    </dgm:pt>
    <dgm:pt modelId="{6A1C40CA-57EB-413F-830E-13D12BD2A34A}">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资产组合理论</a:t>
          </a:r>
          <a:endParaRPr lang="en-US" altLang="zh-CN" sz="1800" b="1" dirty="0" smtClean="0">
            <a:solidFill>
              <a:schemeClr val="bg1">
                <a:lumMod val="20000"/>
                <a:lumOff val="80000"/>
              </a:schemeClr>
            </a:solidFill>
            <a:latin typeface="楷体_GB2312" pitchFamily="49" charset="-122"/>
            <a:ea typeface="楷体_GB2312" pitchFamily="49" charset="-122"/>
          </a:endParaRPr>
        </a:p>
        <a:p>
          <a:r>
            <a:rPr lang="zh-CN" altLang="en-US" sz="1800" b="1" dirty="0" smtClean="0">
              <a:solidFill>
                <a:schemeClr val="bg1">
                  <a:lumMod val="20000"/>
                  <a:lumOff val="80000"/>
                </a:schemeClr>
              </a:solidFill>
              <a:latin typeface="楷体_GB2312" pitchFamily="49" charset="-122"/>
              <a:ea typeface="楷体_GB2312" pitchFamily="49" charset="-122"/>
            </a:rPr>
            <a:t>（投机动机）</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77E72054-6BB7-4545-BD4B-5F536BE1659C}" type="parTrans" cxnId="{EE3D8E44-6CA1-47F8-AF41-0A9BEA07A1D8}">
      <dgm:prSet custT="1"/>
      <dgm:spPr>
        <a:solidFill>
          <a:srgbClr val="002060"/>
        </a:solidFill>
        <a:ln>
          <a:solidFill>
            <a:srgbClr val="002060"/>
          </a:solidFill>
        </a:ln>
      </dgm:spPr>
      <dgm:t>
        <a:bodyPr/>
        <a:lstStyle/>
        <a:p>
          <a:endParaRPr lang="zh-CN" altLang="en-US" sz="2200" b="1">
            <a:solidFill>
              <a:schemeClr val="bg1">
                <a:lumMod val="20000"/>
                <a:lumOff val="80000"/>
              </a:schemeClr>
            </a:solidFill>
            <a:latin typeface="楷体_GB2312" pitchFamily="49" charset="-122"/>
            <a:ea typeface="楷体_GB2312" pitchFamily="49" charset="-122"/>
          </a:endParaRPr>
        </a:p>
      </dgm:t>
    </dgm:pt>
    <dgm:pt modelId="{45A50A69-B975-44B9-88FD-E7AF585752BB}" type="sibTrans" cxnId="{EE3D8E44-6CA1-47F8-AF41-0A9BEA07A1D8}">
      <dgm:prSet/>
      <dgm:spPr/>
      <dgm:t>
        <a:bodyPr/>
        <a:lstStyle/>
        <a:p>
          <a:endParaRPr lang="zh-CN" altLang="en-US" sz="2200" b="1">
            <a:latin typeface="楷体_GB2312" pitchFamily="49" charset="-122"/>
            <a:ea typeface="楷体_GB2312" pitchFamily="49" charset="-122"/>
          </a:endParaRPr>
        </a:p>
      </dgm:t>
    </dgm:pt>
    <dgm:pt modelId="{82545A2C-CFDB-4DA3-9537-00322291FB23}" type="pres">
      <dgm:prSet presAssocID="{9939A25B-50B7-4E81-BC4D-B2FAD88B0E18}" presName="diagram" presStyleCnt="0">
        <dgm:presLayoutVars>
          <dgm:chPref val="1"/>
          <dgm:dir/>
          <dgm:animOne val="branch"/>
          <dgm:animLvl val="lvl"/>
          <dgm:resizeHandles val="exact"/>
        </dgm:presLayoutVars>
      </dgm:prSet>
      <dgm:spPr/>
      <dgm:t>
        <a:bodyPr/>
        <a:lstStyle/>
        <a:p>
          <a:endParaRPr lang="zh-CN" altLang="en-US"/>
        </a:p>
      </dgm:t>
    </dgm:pt>
    <dgm:pt modelId="{870A0B88-8226-4C46-AB63-BD0A3AFB1F4C}" type="pres">
      <dgm:prSet presAssocID="{D02215EB-0C59-4F39-B252-49CD80B3DBF7}" presName="root1" presStyleCnt="0"/>
      <dgm:spPr/>
    </dgm:pt>
    <dgm:pt modelId="{A297DB51-F2C6-42C4-BF7E-1459C0481E1E}" type="pres">
      <dgm:prSet presAssocID="{D02215EB-0C59-4F39-B252-49CD80B3DBF7}" presName="LevelOneTextNode" presStyleLbl="node0" presStyleIdx="0" presStyleCnt="1">
        <dgm:presLayoutVars>
          <dgm:chPref val="3"/>
        </dgm:presLayoutVars>
      </dgm:prSet>
      <dgm:spPr/>
      <dgm:t>
        <a:bodyPr/>
        <a:lstStyle/>
        <a:p>
          <a:endParaRPr lang="zh-CN" altLang="en-US"/>
        </a:p>
      </dgm:t>
    </dgm:pt>
    <dgm:pt modelId="{AD1499F3-0CFB-42CF-9B05-E694512F5135}" type="pres">
      <dgm:prSet presAssocID="{D02215EB-0C59-4F39-B252-49CD80B3DBF7}" presName="level2hierChild" presStyleCnt="0"/>
      <dgm:spPr/>
    </dgm:pt>
    <dgm:pt modelId="{E028DDFF-B879-4AB5-81E8-93251DC606F7}" type="pres">
      <dgm:prSet presAssocID="{DD219813-329E-4D37-96A5-492A65C81E8E}" presName="conn2-1" presStyleLbl="parChTrans1D2" presStyleIdx="0" presStyleCnt="2"/>
      <dgm:spPr/>
      <dgm:t>
        <a:bodyPr/>
        <a:lstStyle/>
        <a:p>
          <a:endParaRPr lang="zh-CN" altLang="en-US"/>
        </a:p>
      </dgm:t>
    </dgm:pt>
    <dgm:pt modelId="{9436E73F-934F-4E92-8AA7-357213305023}" type="pres">
      <dgm:prSet presAssocID="{DD219813-329E-4D37-96A5-492A65C81E8E}" presName="connTx" presStyleLbl="parChTrans1D2" presStyleIdx="0" presStyleCnt="2"/>
      <dgm:spPr/>
      <dgm:t>
        <a:bodyPr/>
        <a:lstStyle/>
        <a:p>
          <a:endParaRPr lang="zh-CN" altLang="en-US"/>
        </a:p>
      </dgm:t>
    </dgm:pt>
    <dgm:pt modelId="{2F4EF915-EBBA-453E-802B-6AC5543D5488}" type="pres">
      <dgm:prSet presAssocID="{BD6BB1BA-6A55-49FC-A68A-FED44CAF41C7}" presName="root2" presStyleCnt="0"/>
      <dgm:spPr/>
    </dgm:pt>
    <dgm:pt modelId="{BF55B572-87AC-45F8-8A76-5A1A55807422}" type="pres">
      <dgm:prSet presAssocID="{BD6BB1BA-6A55-49FC-A68A-FED44CAF41C7}" presName="LevelTwoTextNode" presStyleLbl="node2" presStyleIdx="0" presStyleCnt="2">
        <dgm:presLayoutVars>
          <dgm:chPref val="3"/>
        </dgm:presLayoutVars>
      </dgm:prSet>
      <dgm:spPr/>
      <dgm:t>
        <a:bodyPr/>
        <a:lstStyle/>
        <a:p>
          <a:endParaRPr lang="zh-CN" altLang="en-US"/>
        </a:p>
      </dgm:t>
    </dgm:pt>
    <dgm:pt modelId="{C3AE9908-8D27-45C1-A5BD-843F01DED4BD}" type="pres">
      <dgm:prSet presAssocID="{BD6BB1BA-6A55-49FC-A68A-FED44CAF41C7}" presName="level3hierChild" presStyleCnt="0"/>
      <dgm:spPr/>
    </dgm:pt>
    <dgm:pt modelId="{8B61ACC6-0B66-4E69-9F11-C45CF2DAF9EE}" type="pres">
      <dgm:prSet presAssocID="{962002E2-9395-4657-A673-FDE39A246C1B}" presName="conn2-1" presStyleLbl="parChTrans1D3" presStyleIdx="0" presStyleCnt="5"/>
      <dgm:spPr/>
      <dgm:t>
        <a:bodyPr/>
        <a:lstStyle/>
        <a:p>
          <a:endParaRPr lang="zh-CN" altLang="en-US"/>
        </a:p>
      </dgm:t>
    </dgm:pt>
    <dgm:pt modelId="{0C5C2207-3F02-4F23-88F7-A70802BB70A7}" type="pres">
      <dgm:prSet presAssocID="{962002E2-9395-4657-A673-FDE39A246C1B}" presName="connTx" presStyleLbl="parChTrans1D3" presStyleIdx="0" presStyleCnt="5"/>
      <dgm:spPr/>
      <dgm:t>
        <a:bodyPr/>
        <a:lstStyle/>
        <a:p>
          <a:endParaRPr lang="zh-CN" altLang="en-US"/>
        </a:p>
      </dgm:t>
    </dgm:pt>
    <dgm:pt modelId="{6C8E8B47-F186-4D59-9822-90D4F313E94C}" type="pres">
      <dgm:prSet presAssocID="{A8D22AAB-FAF8-40DD-A30C-B9952BD60262}" presName="root2" presStyleCnt="0"/>
      <dgm:spPr/>
    </dgm:pt>
    <dgm:pt modelId="{EC69E3C4-AE84-4530-9A07-5DE9A003495D}" type="pres">
      <dgm:prSet presAssocID="{A8D22AAB-FAF8-40DD-A30C-B9952BD60262}" presName="LevelTwoTextNode" presStyleLbl="node3" presStyleIdx="0" presStyleCnt="5">
        <dgm:presLayoutVars>
          <dgm:chPref val="3"/>
        </dgm:presLayoutVars>
      </dgm:prSet>
      <dgm:spPr/>
      <dgm:t>
        <a:bodyPr/>
        <a:lstStyle/>
        <a:p>
          <a:endParaRPr lang="zh-CN" altLang="en-US"/>
        </a:p>
      </dgm:t>
    </dgm:pt>
    <dgm:pt modelId="{5ED7CAE4-057D-4740-BC4B-9642571647FE}" type="pres">
      <dgm:prSet presAssocID="{A8D22AAB-FAF8-40DD-A30C-B9952BD60262}" presName="level3hierChild" presStyleCnt="0"/>
      <dgm:spPr/>
    </dgm:pt>
    <dgm:pt modelId="{1529706C-8EA8-46E4-B15E-5ACFAD3CE7C5}" type="pres">
      <dgm:prSet presAssocID="{C2BCA9F7-E8C7-4BA1-A918-F407805F79CF}" presName="conn2-1" presStyleLbl="parChTrans1D3" presStyleIdx="1" presStyleCnt="5"/>
      <dgm:spPr/>
      <dgm:t>
        <a:bodyPr/>
        <a:lstStyle/>
        <a:p>
          <a:endParaRPr lang="zh-CN" altLang="en-US"/>
        </a:p>
      </dgm:t>
    </dgm:pt>
    <dgm:pt modelId="{5BB44831-642E-4DBE-9EC8-E833B66151A4}" type="pres">
      <dgm:prSet presAssocID="{C2BCA9F7-E8C7-4BA1-A918-F407805F79CF}" presName="connTx" presStyleLbl="parChTrans1D3" presStyleIdx="1" presStyleCnt="5"/>
      <dgm:spPr/>
      <dgm:t>
        <a:bodyPr/>
        <a:lstStyle/>
        <a:p>
          <a:endParaRPr lang="zh-CN" altLang="en-US"/>
        </a:p>
      </dgm:t>
    </dgm:pt>
    <dgm:pt modelId="{737AEF83-4C58-4437-B8CC-778643828BFE}" type="pres">
      <dgm:prSet presAssocID="{F6117295-F963-4E7C-A308-D74C653EFDA3}" presName="root2" presStyleCnt="0"/>
      <dgm:spPr/>
    </dgm:pt>
    <dgm:pt modelId="{48B232A5-C1EA-4D2D-BC67-EF318B359CDD}" type="pres">
      <dgm:prSet presAssocID="{F6117295-F963-4E7C-A308-D74C653EFDA3}" presName="LevelTwoTextNode" presStyleLbl="node3" presStyleIdx="1" presStyleCnt="5" custScaleX="127306">
        <dgm:presLayoutVars>
          <dgm:chPref val="3"/>
        </dgm:presLayoutVars>
      </dgm:prSet>
      <dgm:spPr/>
      <dgm:t>
        <a:bodyPr/>
        <a:lstStyle/>
        <a:p>
          <a:endParaRPr lang="zh-CN" altLang="en-US"/>
        </a:p>
      </dgm:t>
    </dgm:pt>
    <dgm:pt modelId="{AF7B2F4F-BC6D-4989-B5AB-4B5F2258949B}" type="pres">
      <dgm:prSet presAssocID="{F6117295-F963-4E7C-A308-D74C653EFDA3}" presName="level3hierChild" presStyleCnt="0"/>
      <dgm:spPr/>
    </dgm:pt>
    <dgm:pt modelId="{F7F366A9-065A-42C0-B4B4-F50582FE6CFF}" type="pres">
      <dgm:prSet presAssocID="{92A07CAD-D23A-4C86-898C-618BF77C0A47}" presName="conn2-1" presStyleLbl="parChTrans1D2" presStyleIdx="1" presStyleCnt="2"/>
      <dgm:spPr/>
      <dgm:t>
        <a:bodyPr/>
        <a:lstStyle/>
        <a:p>
          <a:endParaRPr lang="zh-CN" altLang="en-US"/>
        </a:p>
      </dgm:t>
    </dgm:pt>
    <dgm:pt modelId="{11747E67-6E09-4D60-B71F-18A9A6B528A9}" type="pres">
      <dgm:prSet presAssocID="{92A07CAD-D23A-4C86-898C-618BF77C0A47}" presName="connTx" presStyleLbl="parChTrans1D2" presStyleIdx="1" presStyleCnt="2"/>
      <dgm:spPr/>
      <dgm:t>
        <a:bodyPr/>
        <a:lstStyle/>
        <a:p>
          <a:endParaRPr lang="zh-CN" altLang="en-US"/>
        </a:p>
      </dgm:t>
    </dgm:pt>
    <dgm:pt modelId="{4836FFFB-7F39-4DA9-A829-F7EE7BD244A5}" type="pres">
      <dgm:prSet presAssocID="{957D05DA-4593-4B87-BB5C-E9B0CB1F2CBE}" presName="root2" presStyleCnt="0"/>
      <dgm:spPr/>
    </dgm:pt>
    <dgm:pt modelId="{FC28E787-2EC7-4C6E-9A23-670A2C499500}" type="pres">
      <dgm:prSet presAssocID="{957D05DA-4593-4B87-BB5C-E9B0CB1F2CBE}" presName="LevelTwoTextNode" presStyleLbl="node2" presStyleIdx="1" presStyleCnt="2">
        <dgm:presLayoutVars>
          <dgm:chPref val="3"/>
        </dgm:presLayoutVars>
      </dgm:prSet>
      <dgm:spPr/>
      <dgm:t>
        <a:bodyPr/>
        <a:lstStyle/>
        <a:p>
          <a:endParaRPr lang="zh-CN" altLang="en-US"/>
        </a:p>
      </dgm:t>
    </dgm:pt>
    <dgm:pt modelId="{878D340B-AC50-4C45-A499-51C1113C23E4}" type="pres">
      <dgm:prSet presAssocID="{957D05DA-4593-4B87-BB5C-E9B0CB1F2CBE}" presName="level3hierChild" presStyleCnt="0"/>
      <dgm:spPr/>
    </dgm:pt>
    <dgm:pt modelId="{916CED35-8EA6-4FEB-8C37-3CBF4178E6C3}" type="pres">
      <dgm:prSet presAssocID="{AB0CD2A6-90B9-4B4D-BD28-0644E7265F0C}" presName="conn2-1" presStyleLbl="parChTrans1D3" presStyleIdx="2" presStyleCnt="5"/>
      <dgm:spPr/>
      <dgm:t>
        <a:bodyPr/>
        <a:lstStyle/>
        <a:p>
          <a:endParaRPr lang="zh-CN" altLang="en-US"/>
        </a:p>
      </dgm:t>
    </dgm:pt>
    <dgm:pt modelId="{C178CFAC-4DF4-400C-86FF-A5E50ECFCEAD}" type="pres">
      <dgm:prSet presAssocID="{AB0CD2A6-90B9-4B4D-BD28-0644E7265F0C}" presName="connTx" presStyleLbl="parChTrans1D3" presStyleIdx="2" presStyleCnt="5"/>
      <dgm:spPr/>
      <dgm:t>
        <a:bodyPr/>
        <a:lstStyle/>
        <a:p>
          <a:endParaRPr lang="zh-CN" altLang="en-US"/>
        </a:p>
      </dgm:t>
    </dgm:pt>
    <dgm:pt modelId="{22B78F8C-2C4F-4C1E-886E-7AF20631A1EC}" type="pres">
      <dgm:prSet presAssocID="{61360B1F-6354-4841-87EA-653A5BA81733}" presName="root2" presStyleCnt="0"/>
      <dgm:spPr/>
    </dgm:pt>
    <dgm:pt modelId="{8073D907-23E8-481D-8410-D922DA640009}" type="pres">
      <dgm:prSet presAssocID="{61360B1F-6354-4841-87EA-653A5BA81733}" presName="LevelTwoTextNode" presStyleLbl="node3" presStyleIdx="2" presStyleCnt="5">
        <dgm:presLayoutVars>
          <dgm:chPref val="3"/>
        </dgm:presLayoutVars>
      </dgm:prSet>
      <dgm:spPr/>
      <dgm:t>
        <a:bodyPr/>
        <a:lstStyle/>
        <a:p>
          <a:endParaRPr lang="zh-CN" altLang="en-US"/>
        </a:p>
      </dgm:t>
    </dgm:pt>
    <dgm:pt modelId="{FF9C6A83-1A25-4EC8-B065-762BAD983C82}" type="pres">
      <dgm:prSet presAssocID="{61360B1F-6354-4841-87EA-653A5BA81733}" presName="level3hierChild" presStyleCnt="0"/>
      <dgm:spPr/>
    </dgm:pt>
    <dgm:pt modelId="{27218CD0-6AFD-44FA-BBC3-1203BC413796}" type="pres">
      <dgm:prSet presAssocID="{7DC6F9AD-D9F5-4DCA-AC88-C13A101D229E}" presName="conn2-1" presStyleLbl="parChTrans1D3" presStyleIdx="3" presStyleCnt="5"/>
      <dgm:spPr/>
      <dgm:t>
        <a:bodyPr/>
        <a:lstStyle/>
        <a:p>
          <a:endParaRPr lang="zh-CN" altLang="en-US"/>
        </a:p>
      </dgm:t>
    </dgm:pt>
    <dgm:pt modelId="{984A47C7-E4A1-4440-97DF-433205FD0346}" type="pres">
      <dgm:prSet presAssocID="{7DC6F9AD-D9F5-4DCA-AC88-C13A101D229E}" presName="connTx" presStyleLbl="parChTrans1D3" presStyleIdx="3" presStyleCnt="5"/>
      <dgm:spPr/>
      <dgm:t>
        <a:bodyPr/>
        <a:lstStyle/>
        <a:p>
          <a:endParaRPr lang="zh-CN" altLang="en-US"/>
        </a:p>
      </dgm:t>
    </dgm:pt>
    <dgm:pt modelId="{5D5BB3D2-3A33-4790-A2B8-4FE207C287D2}" type="pres">
      <dgm:prSet presAssocID="{E5E94E53-EE0E-4658-8B44-4F8468C363EA}" presName="root2" presStyleCnt="0"/>
      <dgm:spPr/>
    </dgm:pt>
    <dgm:pt modelId="{C1ED2FDD-EE44-4BE0-A890-06578C4EC78D}" type="pres">
      <dgm:prSet presAssocID="{E5E94E53-EE0E-4658-8B44-4F8468C363EA}" presName="LevelTwoTextNode" presStyleLbl="node3" presStyleIdx="3" presStyleCnt="5" custScaleX="122227" custLinFactNeighborX="3388" custLinFactNeighborY="-2741">
        <dgm:presLayoutVars>
          <dgm:chPref val="3"/>
        </dgm:presLayoutVars>
      </dgm:prSet>
      <dgm:spPr/>
      <dgm:t>
        <a:bodyPr/>
        <a:lstStyle/>
        <a:p>
          <a:endParaRPr lang="zh-CN" altLang="en-US"/>
        </a:p>
      </dgm:t>
    </dgm:pt>
    <dgm:pt modelId="{B1C954FF-3A52-490A-AF92-D030522E6EDE}" type="pres">
      <dgm:prSet presAssocID="{E5E94E53-EE0E-4658-8B44-4F8468C363EA}" presName="level3hierChild" presStyleCnt="0"/>
      <dgm:spPr/>
    </dgm:pt>
    <dgm:pt modelId="{1A945E1E-85A7-4605-A699-D3CFE8B2F7E2}" type="pres">
      <dgm:prSet presAssocID="{F306967B-CBD7-4733-A1D4-11D74772146A}" presName="conn2-1" presStyleLbl="parChTrans1D4" presStyleIdx="0" presStyleCnt="3"/>
      <dgm:spPr/>
      <dgm:t>
        <a:bodyPr/>
        <a:lstStyle/>
        <a:p>
          <a:endParaRPr lang="zh-CN" altLang="en-US"/>
        </a:p>
      </dgm:t>
    </dgm:pt>
    <dgm:pt modelId="{A4D408E3-BAD6-4E46-A4C8-073B38A1424C}" type="pres">
      <dgm:prSet presAssocID="{F306967B-CBD7-4733-A1D4-11D74772146A}" presName="connTx" presStyleLbl="parChTrans1D4" presStyleIdx="0" presStyleCnt="3"/>
      <dgm:spPr/>
      <dgm:t>
        <a:bodyPr/>
        <a:lstStyle/>
        <a:p>
          <a:endParaRPr lang="zh-CN" altLang="en-US"/>
        </a:p>
      </dgm:t>
    </dgm:pt>
    <dgm:pt modelId="{A40EE560-89EF-46A2-853E-A76686373355}" type="pres">
      <dgm:prSet presAssocID="{51B3C4C2-206A-4D82-86A8-F71963404981}" presName="root2" presStyleCnt="0"/>
      <dgm:spPr/>
    </dgm:pt>
    <dgm:pt modelId="{A3EDE980-E534-417E-862C-A568A1C73535}" type="pres">
      <dgm:prSet presAssocID="{51B3C4C2-206A-4D82-86A8-F71963404981}" presName="LevelTwoTextNode" presStyleLbl="node4" presStyleIdx="0" presStyleCnt="3">
        <dgm:presLayoutVars>
          <dgm:chPref val="3"/>
        </dgm:presLayoutVars>
      </dgm:prSet>
      <dgm:spPr/>
      <dgm:t>
        <a:bodyPr/>
        <a:lstStyle/>
        <a:p>
          <a:endParaRPr lang="zh-CN" altLang="en-US"/>
        </a:p>
      </dgm:t>
    </dgm:pt>
    <dgm:pt modelId="{BC0DCD95-B26A-4989-BB67-902E7B2318D7}" type="pres">
      <dgm:prSet presAssocID="{51B3C4C2-206A-4D82-86A8-F71963404981}" presName="level3hierChild" presStyleCnt="0"/>
      <dgm:spPr/>
    </dgm:pt>
    <dgm:pt modelId="{EF492700-D33D-460F-A9C9-03168353C172}" type="pres">
      <dgm:prSet presAssocID="{D2052D5F-BA04-4E14-B2BB-F507EC0C757A}" presName="conn2-1" presStyleLbl="parChTrans1D4" presStyleIdx="1" presStyleCnt="3"/>
      <dgm:spPr/>
      <dgm:t>
        <a:bodyPr/>
        <a:lstStyle/>
        <a:p>
          <a:endParaRPr lang="zh-CN" altLang="en-US"/>
        </a:p>
      </dgm:t>
    </dgm:pt>
    <dgm:pt modelId="{1B5C17FA-9DDC-4C34-A515-D67D95B5F3B6}" type="pres">
      <dgm:prSet presAssocID="{D2052D5F-BA04-4E14-B2BB-F507EC0C757A}" presName="connTx" presStyleLbl="parChTrans1D4" presStyleIdx="1" presStyleCnt="3"/>
      <dgm:spPr/>
      <dgm:t>
        <a:bodyPr/>
        <a:lstStyle/>
        <a:p>
          <a:endParaRPr lang="zh-CN" altLang="en-US"/>
        </a:p>
      </dgm:t>
    </dgm:pt>
    <dgm:pt modelId="{6499D576-C279-4809-AA6C-FC803CB11DBE}" type="pres">
      <dgm:prSet presAssocID="{21BE1BFE-7C77-4CBC-B0D9-2BE05AB38CCF}" presName="root2" presStyleCnt="0"/>
      <dgm:spPr/>
    </dgm:pt>
    <dgm:pt modelId="{68D88674-0664-4D2F-BBBE-1A5548A585F7}" type="pres">
      <dgm:prSet presAssocID="{21BE1BFE-7C77-4CBC-B0D9-2BE05AB38CCF}" presName="LevelTwoTextNode" presStyleLbl="node4" presStyleIdx="1" presStyleCnt="3">
        <dgm:presLayoutVars>
          <dgm:chPref val="3"/>
        </dgm:presLayoutVars>
      </dgm:prSet>
      <dgm:spPr/>
      <dgm:t>
        <a:bodyPr/>
        <a:lstStyle/>
        <a:p>
          <a:endParaRPr lang="zh-CN" altLang="en-US"/>
        </a:p>
      </dgm:t>
    </dgm:pt>
    <dgm:pt modelId="{09841FD4-30FE-4BBA-AC74-2C1675511CF2}" type="pres">
      <dgm:prSet presAssocID="{21BE1BFE-7C77-4CBC-B0D9-2BE05AB38CCF}" presName="level3hierChild" presStyleCnt="0"/>
      <dgm:spPr/>
    </dgm:pt>
    <dgm:pt modelId="{B66D3D91-CF68-45C5-9E95-A5146D36EDD5}" type="pres">
      <dgm:prSet presAssocID="{77E72054-6BB7-4545-BD4B-5F536BE1659C}" presName="conn2-1" presStyleLbl="parChTrans1D4" presStyleIdx="2" presStyleCnt="3"/>
      <dgm:spPr/>
      <dgm:t>
        <a:bodyPr/>
        <a:lstStyle/>
        <a:p>
          <a:endParaRPr lang="zh-CN" altLang="en-US"/>
        </a:p>
      </dgm:t>
    </dgm:pt>
    <dgm:pt modelId="{97819CD2-587F-474F-B90C-41520219B2E1}" type="pres">
      <dgm:prSet presAssocID="{77E72054-6BB7-4545-BD4B-5F536BE1659C}" presName="connTx" presStyleLbl="parChTrans1D4" presStyleIdx="2" presStyleCnt="3"/>
      <dgm:spPr/>
      <dgm:t>
        <a:bodyPr/>
        <a:lstStyle/>
        <a:p>
          <a:endParaRPr lang="zh-CN" altLang="en-US"/>
        </a:p>
      </dgm:t>
    </dgm:pt>
    <dgm:pt modelId="{E85E7CE8-ACA1-4F34-83D1-35ED8CA5BE45}" type="pres">
      <dgm:prSet presAssocID="{6A1C40CA-57EB-413F-830E-13D12BD2A34A}" presName="root2" presStyleCnt="0"/>
      <dgm:spPr/>
    </dgm:pt>
    <dgm:pt modelId="{75529F7E-8ADE-4A3E-8529-A94B402D2498}" type="pres">
      <dgm:prSet presAssocID="{6A1C40CA-57EB-413F-830E-13D12BD2A34A}" presName="LevelTwoTextNode" presStyleLbl="node4" presStyleIdx="2" presStyleCnt="3">
        <dgm:presLayoutVars>
          <dgm:chPref val="3"/>
        </dgm:presLayoutVars>
      </dgm:prSet>
      <dgm:spPr/>
      <dgm:t>
        <a:bodyPr/>
        <a:lstStyle/>
        <a:p>
          <a:endParaRPr lang="zh-CN" altLang="en-US"/>
        </a:p>
      </dgm:t>
    </dgm:pt>
    <dgm:pt modelId="{B71EFE51-EDD7-400B-AF46-FE65F6D43907}" type="pres">
      <dgm:prSet presAssocID="{6A1C40CA-57EB-413F-830E-13D12BD2A34A}" presName="level3hierChild" presStyleCnt="0"/>
      <dgm:spPr/>
    </dgm:pt>
    <dgm:pt modelId="{03F2CD35-C56F-4F59-A24F-12C5766404E6}" type="pres">
      <dgm:prSet presAssocID="{8ECF55A5-3CED-4B88-B796-786ECB37BFA0}" presName="conn2-1" presStyleLbl="parChTrans1D3" presStyleIdx="4" presStyleCnt="5"/>
      <dgm:spPr/>
      <dgm:t>
        <a:bodyPr/>
        <a:lstStyle/>
        <a:p>
          <a:endParaRPr lang="zh-CN" altLang="en-US"/>
        </a:p>
      </dgm:t>
    </dgm:pt>
    <dgm:pt modelId="{0EA9D85A-5376-4701-9AFB-063E13A3830D}" type="pres">
      <dgm:prSet presAssocID="{8ECF55A5-3CED-4B88-B796-786ECB37BFA0}" presName="connTx" presStyleLbl="parChTrans1D3" presStyleIdx="4" presStyleCnt="5"/>
      <dgm:spPr/>
      <dgm:t>
        <a:bodyPr/>
        <a:lstStyle/>
        <a:p>
          <a:endParaRPr lang="zh-CN" altLang="en-US"/>
        </a:p>
      </dgm:t>
    </dgm:pt>
    <dgm:pt modelId="{E81B3828-9FDB-4756-AD90-6E12582616BE}" type="pres">
      <dgm:prSet presAssocID="{43772581-A304-41DD-9D85-4D5859E7D3FD}" presName="root2" presStyleCnt="0"/>
      <dgm:spPr/>
    </dgm:pt>
    <dgm:pt modelId="{EF84F0B4-19EA-41AE-AA75-DD3580B7ECDE}" type="pres">
      <dgm:prSet presAssocID="{43772581-A304-41DD-9D85-4D5859E7D3FD}" presName="LevelTwoTextNode" presStyleLbl="node3" presStyleIdx="4" presStyleCnt="5">
        <dgm:presLayoutVars>
          <dgm:chPref val="3"/>
        </dgm:presLayoutVars>
      </dgm:prSet>
      <dgm:spPr/>
      <dgm:t>
        <a:bodyPr/>
        <a:lstStyle/>
        <a:p>
          <a:endParaRPr lang="zh-CN" altLang="en-US"/>
        </a:p>
      </dgm:t>
    </dgm:pt>
    <dgm:pt modelId="{DC1A472A-3135-40CD-891A-B6EEB27E7C79}" type="pres">
      <dgm:prSet presAssocID="{43772581-A304-41DD-9D85-4D5859E7D3FD}" presName="level3hierChild" presStyleCnt="0"/>
      <dgm:spPr/>
    </dgm:pt>
  </dgm:ptLst>
  <dgm:cxnLst>
    <dgm:cxn modelId="{B9FF06A7-D45E-4623-8FF8-3B0E88AB3E01}" type="presOf" srcId="{92A07CAD-D23A-4C86-898C-618BF77C0A47}" destId="{11747E67-6E09-4D60-B71F-18A9A6B528A9}" srcOrd="1" destOrd="0" presId="urn:microsoft.com/office/officeart/2005/8/layout/hierarchy2"/>
    <dgm:cxn modelId="{CC1A2814-4DB9-4AED-85BB-DC0650BD13FB}" type="presOf" srcId="{A8D22AAB-FAF8-40DD-A30C-B9952BD60262}" destId="{EC69E3C4-AE84-4530-9A07-5DE9A003495D}" srcOrd="0" destOrd="0" presId="urn:microsoft.com/office/officeart/2005/8/layout/hierarchy2"/>
    <dgm:cxn modelId="{6608769E-6899-4476-901F-880A0AF12CAF}" type="presOf" srcId="{957D05DA-4593-4B87-BB5C-E9B0CB1F2CBE}" destId="{FC28E787-2EC7-4C6E-9A23-670A2C499500}" srcOrd="0" destOrd="0" presId="urn:microsoft.com/office/officeart/2005/8/layout/hierarchy2"/>
    <dgm:cxn modelId="{316F6B83-B669-4971-8E6F-91640BE83357}" srcId="{E5E94E53-EE0E-4658-8B44-4F8468C363EA}" destId="{51B3C4C2-206A-4D82-86A8-F71963404981}" srcOrd="0" destOrd="0" parTransId="{F306967B-CBD7-4733-A1D4-11D74772146A}" sibTransId="{A8B71D3C-89B3-46AB-89B2-F6AA074DC30A}"/>
    <dgm:cxn modelId="{E54CE210-980B-4B83-BA69-9B09AF6A1B41}" type="presOf" srcId="{E5E94E53-EE0E-4658-8B44-4F8468C363EA}" destId="{C1ED2FDD-EE44-4BE0-A890-06578C4EC78D}" srcOrd="0" destOrd="0" presId="urn:microsoft.com/office/officeart/2005/8/layout/hierarchy2"/>
    <dgm:cxn modelId="{8E290D2B-2A1E-4426-BE09-E896CE834B07}" type="presOf" srcId="{9939A25B-50B7-4E81-BC4D-B2FAD88B0E18}" destId="{82545A2C-CFDB-4DA3-9537-00322291FB23}" srcOrd="0" destOrd="0" presId="urn:microsoft.com/office/officeart/2005/8/layout/hierarchy2"/>
    <dgm:cxn modelId="{25DB4A2B-31B5-4A0B-8A19-601DA17E9782}" srcId="{957D05DA-4593-4B87-BB5C-E9B0CB1F2CBE}" destId="{61360B1F-6354-4841-87EA-653A5BA81733}" srcOrd="0" destOrd="0" parTransId="{AB0CD2A6-90B9-4B4D-BD28-0644E7265F0C}" sibTransId="{E10B2C1B-B9AF-406D-B7E2-7B0691D19CF1}"/>
    <dgm:cxn modelId="{801C61B2-3BF2-48AA-BA81-ACA67EC8C093}" srcId="{9939A25B-50B7-4E81-BC4D-B2FAD88B0E18}" destId="{D02215EB-0C59-4F39-B252-49CD80B3DBF7}" srcOrd="0" destOrd="0" parTransId="{BF8D5E80-1D92-43F8-A6BB-1576EDDD1E99}" sibTransId="{EA0FAE19-E217-4173-9303-14733515D051}"/>
    <dgm:cxn modelId="{64C90CCB-A543-40E3-BC90-BA6AB7091B2E}" srcId="{BD6BB1BA-6A55-49FC-A68A-FED44CAF41C7}" destId="{F6117295-F963-4E7C-A308-D74C653EFDA3}" srcOrd="1" destOrd="0" parTransId="{C2BCA9F7-E8C7-4BA1-A918-F407805F79CF}" sibTransId="{68EBFE3A-608D-4F66-B0C9-C119A252B19D}"/>
    <dgm:cxn modelId="{34E2F564-CCCC-44C2-AD69-E96E3263E9DA}" type="presOf" srcId="{D2052D5F-BA04-4E14-B2BB-F507EC0C757A}" destId="{EF492700-D33D-460F-A9C9-03168353C172}" srcOrd="0" destOrd="0" presId="urn:microsoft.com/office/officeart/2005/8/layout/hierarchy2"/>
    <dgm:cxn modelId="{9283358F-DE50-44C7-8935-40B139572A1C}" type="presOf" srcId="{7DC6F9AD-D9F5-4DCA-AC88-C13A101D229E}" destId="{984A47C7-E4A1-4440-97DF-433205FD0346}" srcOrd="1" destOrd="0" presId="urn:microsoft.com/office/officeart/2005/8/layout/hierarchy2"/>
    <dgm:cxn modelId="{CB5A5DE1-E809-45CA-905F-34F4D8E50C4C}" type="presOf" srcId="{21BE1BFE-7C77-4CBC-B0D9-2BE05AB38CCF}" destId="{68D88674-0664-4D2F-BBBE-1A5548A585F7}" srcOrd="0" destOrd="0" presId="urn:microsoft.com/office/officeart/2005/8/layout/hierarchy2"/>
    <dgm:cxn modelId="{9107EC32-6406-458C-8BFF-ED3323ABC0D4}" srcId="{D02215EB-0C59-4F39-B252-49CD80B3DBF7}" destId="{957D05DA-4593-4B87-BB5C-E9B0CB1F2CBE}" srcOrd="1" destOrd="0" parTransId="{92A07CAD-D23A-4C86-898C-618BF77C0A47}" sibTransId="{DFD537C0-76AA-4AEB-8ACA-E671E2304AC4}"/>
    <dgm:cxn modelId="{48636637-FA5D-4B09-98D0-78A3A747B11F}" type="presOf" srcId="{61360B1F-6354-4841-87EA-653A5BA81733}" destId="{8073D907-23E8-481D-8410-D922DA640009}" srcOrd="0" destOrd="0" presId="urn:microsoft.com/office/officeart/2005/8/layout/hierarchy2"/>
    <dgm:cxn modelId="{814F3AB7-5D91-40B1-BBF9-5AF70FAB029B}" type="presOf" srcId="{DD219813-329E-4D37-96A5-492A65C81E8E}" destId="{E028DDFF-B879-4AB5-81E8-93251DC606F7}" srcOrd="0" destOrd="0" presId="urn:microsoft.com/office/officeart/2005/8/layout/hierarchy2"/>
    <dgm:cxn modelId="{3CDE7AE4-1254-4515-9D52-626FBF0216D4}" type="presOf" srcId="{7DC6F9AD-D9F5-4DCA-AC88-C13A101D229E}" destId="{27218CD0-6AFD-44FA-BBC3-1203BC413796}" srcOrd="0" destOrd="0" presId="urn:microsoft.com/office/officeart/2005/8/layout/hierarchy2"/>
    <dgm:cxn modelId="{6D557F4F-37EC-4E08-BDAB-502060B00E4A}" type="presOf" srcId="{8ECF55A5-3CED-4B88-B796-786ECB37BFA0}" destId="{03F2CD35-C56F-4F59-A24F-12C5766404E6}" srcOrd="0" destOrd="0" presId="urn:microsoft.com/office/officeart/2005/8/layout/hierarchy2"/>
    <dgm:cxn modelId="{8EAC33C5-288A-444E-8291-362150886042}" type="presOf" srcId="{43772581-A304-41DD-9D85-4D5859E7D3FD}" destId="{EF84F0B4-19EA-41AE-AA75-DD3580B7ECDE}" srcOrd="0" destOrd="0" presId="urn:microsoft.com/office/officeart/2005/8/layout/hierarchy2"/>
    <dgm:cxn modelId="{27DAE946-BD40-4CC2-95EF-7417FF0905A1}" type="presOf" srcId="{8ECF55A5-3CED-4B88-B796-786ECB37BFA0}" destId="{0EA9D85A-5376-4701-9AFB-063E13A3830D}" srcOrd="1" destOrd="0" presId="urn:microsoft.com/office/officeart/2005/8/layout/hierarchy2"/>
    <dgm:cxn modelId="{B2EBE381-EA4A-478D-830F-D524A2B19A7F}" srcId="{E5E94E53-EE0E-4658-8B44-4F8468C363EA}" destId="{21BE1BFE-7C77-4CBC-B0D9-2BE05AB38CCF}" srcOrd="1" destOrd="0" parTransId="{D2052D5F-BA04-4E14-B2BB-F507EC0C757A}" sibTransId="{9BBA62A4-2469-47D0-9DB3-BBE37F0BFA02}"/>
    <dgm:cxn modelId="{EE3D8E44-6CA1-47F8-AF41-0A9BEA07A1D8}" srcId="{E5E94E53-EE0E-4658-8B44-4F8468C363EA}" destId="{6A1C40CA-57EB-413F-830E-13D12BD2A34A}" srcOrd="2" destOrd="0" parTransId="{77E72054-6BB7-4545-BD4B-5F536BE1659C}" sibTransId="{45A50A69-B975-44B9-88FD-E7AF585752BB}"/>
    <dgm:cxn modelId="{1396AFEB-66F4-469A-A419-6660A005DE02}" srcId="{957D05DA-4593-4B87-BB5C-E9B0CB1F2CBE}" destId="{43772581-A304-41DD-9D85-4D5859E7D3FD}" srcOrd="2" destOrd="0" parTransId="{8ECF55A5-3CED-4B88-B796-786ECB37BFA0}" sibTransId="{3DE2EF76-39BD-4FA8-91E5-D0383548A0AD}"/>
    <dgm:cxn modelId="{198BA1E4-3579-44D5-BC8C-8D11410D176B}" type="presOf" srcId="{51B3C4C2-206A-4D82-86A8-F71963404981}" destId="{A3EDE980-E534-417E-862C-A568A1C73535}" srcOrd="0" destOrd="0" presId="urn:microsoft.com/office/officeart/2005/8/layout/hierarchy2"/>
    <dgm:cxn modelId="{A98FC94A-8349-4CDA-AF2F-51DFB16419B3}" type="presOf" srcId="{92A07CAD-D23A-4C86-898C-618BF77C0A47}" destId="{F7F366A9-065A-42C0-B4B4-F50582FE6CFF}" srcOrd="0" destOrd="0" presId="urn:microsoft.com/office/officeart/2005/8/layout/hierarchy2"/>
    <dgm:cxn modelId="{48DF978F-3CF1-4448-9646-ADC41BF2A666}" type="presOf" srcId="{D2052D5F-BA04-4E14-B2BB-F507EC0C757A}" destId="{1B5C17FA-9DDC-4C34-A515-D67D95B5F3B6}" srcOrd="1" destOrd="0" presId="urn:microsoft.com/office/officeart/2005/8/layout/hierarchy2"/>
    <dgm:cxn modelId="{A6B17B1E-B296-41A6-8A55-03B97178B052}" type="presOf" srcId="{DD219813-329E-4D37-96A5-492A65C81E8E}" destId="{9436E73F-934F-4E92-8AA7-357213305023}" srcOrd="1" destOrd="0" presId="urn:microsoft.com/office/officeart/2005/8/layout/hierarchy2"/>
    <dgm:cxn modelId="{A2D5623B-1528-457F-9DF0-164D80438BB9}" srcId="{D02215EB-0C59-4F39-B252-49CD80B3DBF7}" destId="{BD6BB1BA-6A55-49FC-A68A-FED44CAF41C7}" srcOrd="0" destOrd="0" parTransId="{DD219813-329E-4D37-96A5-492A65C81E8E}" sibTransId="{2E302EEB-161F-4F06-9618-DC4330595594}"/>
    <dgm:cxn modelId="{91C6C8A4-911D-4DCD-BF99-A281EDA4C964}" srcId="{BD6BB1BA-6A55-49FC-A68A-FED44CAF41C7}" destId="{A8D22AAB-FAF8-40DD-A30C-B9952BD60262}" srcOrd="0" destOrd="0" parTransId="{962002E2-9395-4657-A673-FDE39A246C1B}" sibTransId="{4D057AA0-E687-48A4-BD7C-E85F5861FE57}"/>
    <dgm:cxn modelId="{2EEBC889-5CD7-477F-A2AC-5BBA1546B3C5}" type="presOf" srcId="{6A1C40CA-57EB-413F-830E-13D12BD2A34A}" destId="{75529F7E-8ADE-4A3E-8529-A94B402D2498}" srcOrd="0" destOrd="0" presId="urn:microsoft.com/office/officeart/2005/8/layout/hierarchy2"/>
    <dgm:cxn modelId="{D27671DF-0869-4B34-BDAA-A1BC8036FFA7}" type="presOf" srcId="{AB0CD2A6-90B9-4B4D-BD28-0644E7265F0C}" destId="{C178CFAC-4DF4-400C-86FF-A5E50ECFCEAD}" srcOrd="1" destOrd="0" presId="urn:microsoft.com/office/officeart/2005/8/layout/hierarchy2"/>
    <dgm:cxn modelId="{12A9E9F7-1984-46CF-BE44-933F7A095742}" type="presOf" srcId="{F306967B-CBD7-4733-A1D4-11D74772146A}" destId="{A4D408E3-BAD6-4E46-A4C8-073B38A1424C}" srcOrd="1" destOrd="0" presId="urn:microsoft.com/office/officeart/2005/8/layout/hierarchy2"/>
    <dgm:cxn modelId="{3FACBE9E-9A4A-4A31-A98D-E88DA5CAD574}" type="presOf" srcId="{AB0CD2A6-90B9-4B4D-BD28-0644E7265F0C}" destId="{916CED35-8EA6-4FEB-8C37-3CBF4178E6C3}" srcOrd="0" destOrd="0" presId="urn:microsoft.com/office/officeart/2005/8/layout/hierarchy2"/>
    <dgm:cxn modelId="{A9387B9D-C328-4F41-8653-E73C3E54BE00}" type="presOf" srcId="{962002E2-9395-4657-A673-FDE39A246C1B}" destId="{0C5C2207-3F02-4F23-88F7-A70802BB70A7}" srcOrd="1" destOrd="0" presId="urn:microsoft.com/office/officeart/2005/8/layout/hierarchy2"/>
    <dgm:cxn modelId="{8EFCF8D4-AD9E-40A3-9F32-6D4EE72E1E11}" type="presOf" srcId="{F306967B-CBD7-4733-A1D4-11D74772146A}" destId="{1A945E1E-85A7-4605-A699-D3CFE8B2F7E2}" srcOrd="0" destOrd="0" presId="urn:microsoft.com/office/officeart/2005/8/layout/hierarchy2"/>
    <dgm:cxn modelId="{C066D405-9FFB-4512-9AA5-1CD96B05469D}" type="presOf" srcId="{D02215EB-0C59-4F39-B252-49CD80B3DBF7}" destId="{A297DB51-F2C6-42C4-BF7E-1459C0481E1E}" srcOrd="0" destOrd="0" presId="urn:microsoft.com/office/officeart/2005/8/layout/hierarchy2"/>
    <dgm:cxn modelId="{F241C161-00FC-4861-B779-34C9DED727EC}" srcId="{957D05DA-4593-4B87-BB5C-E9B0CB1F2CBE}" destId="{E5E94E53-EE0E-4658-8B44-4F8468C363EA}" srcOrd="1" destOrd="0" parTransId="{7DC6F9AD-D9F5-4DCA-AC88-C13A101D229E}" sibTransId="{5DC52DDB-BDF8-403F-B1D5-46B7695672B4}"/>
    <dgm:cxn modelId="{76C90225-D27B-44F6-B3AB-AB0C92AB70B4}" type="presOf" srcId="{F6117295-F963-4E7C-A308-D74C653EFDA3}" destId="{48B232A5-C1EA-4D2D-BC67-EF318B359CDD}" srcOrd="0" destOrd="0" presId="urn:microsoft.com/office/officeart/2005/8/layout/hierarchy2"/>
    <dgm:cxn modelId="{B366D283-CC9B-411D-8D9F-AE5284F68CF8}" type="presOf" srcId="{C2BCA9F7-E8C7-4BA1-A918-F407805F79CF}" destId="{1529706C-8EA8-46E4-B15E-5ACFAD3CE7C5}" srcOrd="0" destOrd="0" presId="urn:microsoft.com/office/officeart/2005/8/layout/hierarchy2"/>
    <dgm:cxn modelId="{C3F2DCCB-6A27-452E-8EA3-9012B6B72619}" type="presOf" srcId="{77E72054-6BB7-4545-BD4B-5F536BE1659C}" destId="{97819CD2-587F-474F-B90C-41520219B2E1}" srcOrd="1" destOrd="0" presId="urn:microsoft.com/office/officeart/2005/8/layout/hierarchy2"/>
    <dgm:cxn modelId="{B75275ED-2AE4-487C-BB21-A076679080AB}" type="presOf" srcId="{77E72054-6BB7-4545-BD4B-5F536BE1659C}" destId="{B66D3D91-CF68-45C5-9E95-A5146D36EDD5}" srcOrd="0" destOrd="0" presId="urn:microsoft.com/office/officeart/2005/8/layout/hierarchy2"/>
    <dgm:cxn modelId="{212FC977-97EB-4AF7-A274-7CABF54E3450}" type="presOf" srcId="{BD6BB1BA-6A55-49FC-A68A-FED44CAF41C7}" destId="{BF55B572-87AC-45F8-8A76-5A1A55807422}" srcOrd="0" destOrd="0" presId="urn:microsoft.com/office/officeart/2005/8/layout/hierarchy2"/>
    <dgm:cxn modelId="{2E65F702-5925-410D-8005-3A7B29C60537}" type="presOf" srcId="{C2BCA9F7-E8C7-4BA1-A918-F407805F79CF}" destId="{5BB44831-642E-4DBE-9EC8-E833B66151A4}" srcOrd="1" destOrd="0" presId="urn:microsoft.com/office/officeart/2005/8/layout/hierarchy2"/>
    <dgm:cxn modelId="{4AB2CECC-A8A8-4E5A-A8DE-1147C1BA1B29}" type="presOf" srcId="{962002E2-9395-4657-A673-FDE39A246C1B}" destId="{8B61ACC6-0B66-4E69-9F11-C45CF2DAF9EE}" srcOrd="0" destOrd="0" presId="urn:microsoft.com/office/officeart/2005/8/layout/hierarchy2"/>
    <dgm:cxn modelId="{CF2ADF86-BFB4-49E0-A0FC-312C03955996}" type="presParOf" srcId="{82545A2C-CFDB-4DA3-9537-00322291FB23}" destId="{870A0B88-8226-4C46-AB63-BD0A3AFB1F4C}" srcOrd="0" destOrd="0" presId="urn:microsoft.com/office/officeart/2005/8/layout/hierarchy2"/>
    <dgm:cxn modelId="{D3941B82-6C2B-4F19-9258-980542592EF4}" type="presParOf" srcId="{870A0B88-8226-4C46-AB63-BD0A3AFB1F4C}" destId="{A297DB51-F2C6-42C4-BF7E-1459C0481E1E}" srcOrd="0" destOrd="0" presId="urn:microsoft.com/office/officeart/2005/8/layout/hierarchy2"/>
    <dgm:cxn modelId="{A6033019-D350-4AEB-A4E0-9252F24A58B7}" type="presParOf" srcId="{870A0B88-8226-4C46-AB63-BD0A3AFB1F4C}" destId="{AD1499F3-0CFB-42CF-9B05-E694512F5135}" srcOrd="1" destOrd="0" presId="urn:microsoft.com/office/officeart/2005/8/layout/hierarchy2"/>
    <dgm:cxn modelId="{F46834B0-FA14-4C28-9AC8-F9A1EE448692}" type="presParOf" srcId="{AD1499F3-0CFB-42CF-9B05-E694512F5135}" destId="{E028DDFF-B879-4AB5-81E8-93251DC606F7}" srcOrd="0" destOrd="0" presId="urn:microsoft.com/office/officeart/2005/8/layout/hierarchy2"/>
    <dgm:cxn modelId="{FD0D9E02-9016-4487-807E-16E5DE0FAFCC}" type="presParOf" srcId="{E028DDFF-B879-4AB5-81E8-93251DC606F7}" destId="{9436E73F-934F-4E92-8AA7-357213305023}" srcOrd="0" destOrd="0" presId="urn:microsoft.com/office/officeart/2005/8/layout/hierarchy2"/>
    <dgm:cxn modelId="{6CF6C07D-7D4E-4761-ADFF-2FD0418646CD}" type="presParOf" srcId="{AD1499F3-0CFB-42CF-9B05-E694512F5135}" destId="{2F4EF915-EBBA-453E-802B-6AC5543D5488}" srcOrd="1" destOrd="0" presId="urn:microsoft.com/office/officeart/2005/8/layout/hierarchy2"/>
    <dgm:cxn modelId="{4D6BA4EE-3FB1-44D6-A903-6950380F7D43}" type="presParOf" srcId="{2F4EF915-EBBA-453E-802B-6AC5543D5488}" destId="{BF55B572-87AC-45F8-8A76-5A1A55807422}" srcOrd="0" destOrd="0" presId="urn:microsoft.com/office/officeart/2005/8/layout/hierarchy2"/>
    <dgm:cxn modelId="{26C475F6-FABA-4123-A160-D9A49AAFB1E7}" type="presParOf" srcId="{2F4EF915-EBBA-453E-802B-6AC5543D5488}" destId="{C3AE9908-8D27-45C1-A5BD-843F01DED4BD}" srcOrd="1" destOrd="0" presId="urn:microsoft.com/office/officeart/2005/8/layout/hierarchy2"/>
    <dgm:cxn modelId="{3A8E9607-676F-4D8F-A98D-9FD6AAAA0F5B}" type="presParOf" srcId="{C3AE9908-8D27-45C1-A5BD-843F01DED4BD}" destId="{8B61ACC6-0B66-4E69-9F11-C45CF2DAF9EE}" srcOrd="0" destOrd="0" presId="urn:microsoft.com/office/officeart/2005/8/layout/hierarchy2"/>
    <dgm:cxn modelId="{AC3F75A9-41C1-4375-8725-0F13A5C0AC10}" type="presParOf" srcId="{8B61ACC6-0B66-4E69-9F11-C45CF2DAF9EE}" destId="{0C5C2207-3F02-4F23-88F7-A70802BB70A7}" srcOrd="0" destOrd="0" presId="urn:microsoft.com/office/officeart/2005/8/layout/hierarchy2"/>
    <dgm:cxn modelId="{BB492C42-411D-4661-959D-A0C1B80F3CFB}" type="presParOf" srcId="{C3AE9908-8D27-45C1-A5BD-843F01DED4BD}" destId="{6C8E8B47-F186-4D59-9822-90D4F313E94C}" srcOrd="1" destOrd="0" presId="urn:microsoft.com/office/officeart/2005/8/layout/hierarchy2"/>
    <dgm:cxn modelId="{2C15F768-3D1B-41A4-B07F-02809F9B5A53}" type="presParOf" srcId="{6C8E8B47-F186-4D59-9822-90D4F313E94C}" destId="{EC69E3C4-AE84-4530-9A07-5DE9A003495D}" srcOrd="0" destOrd="0" presId="urn:microsoft.com/office/officeart/2005/8/layout/hierarchy2"/>
    <dgm:cxn modelId="{654DEDF5-156F-480C-898B-55BE31354200}" type="presParOf" srcId="{6C8E8B47-F186-4D59-9822-90D4F313E94C}" destId="{5ED7CAE4-057D-4740-BC4B-9642571647FE}" srcOrd="1" destOrd="0" presId="urn:microsoft.com/office/officeart/2005/8/layout/hierarchy2"/>
    <dgm:cxn modelId="{2B4934F7-76B8-491F-BE5C-2DE7D3787623}" type="presParOf" srcId="{C3AE9908-8D27-45C1-A5BD-843F01DED4BD}" destId="{1529706C-8EA8-46E4-B15E-5ACFAD3CE7C5}" srcOrd="2" destOrd="0" presId="urn:microsoft.com/office/officeart/2005/8/layout/hierarchy2"/>
    <dgm:cxn modelId="{47998146-D222-4802-85C8-750D6015E86D}" type="presParOf" srcId="{1529706C-8EA8-46E4-B15E-5ACFAD3CE7C5}" destId="{5BB44831-642E-4DBE-9EC8-E833B66151A4}" srcOrd="0" destOrd="0" presId="urn:microsoft.com/office/officeart/2005/8/layout/hierarchy2"/>
    <dgm:cxn modelId="{3D495575-B4B6-4FDC-927D-608733F08028}" type="presParOf" srcId="{C3AE9908-8D27-45C1-A5BD-843F01DED4BD}" destId="{737AEF83-4C58-4437-B8CC-778643828BFE}" srcOrd="3" destOrd="0" presId="urn:microsoft.com/office/officeart/2005/8/layout/hierarchy2"/>
    <dgm:cxn modelId="{3A353637-D55F-4869-8F5C-5073D35F0E6A}" type="presParOf" srcId="{737AEF83-4C58-4437-B8CC-778643828BFE}" destId="{48B232A5-C1EA-4D2D-BC67-EF318B359CDD}" srcOrd="0" destOrd="0" presId="urn:microsoft.com/office/officeart/2005/8/layout/hierarchy2"/>
    <dgm:cxn modelId="{3BE93B9D-A1C8-4E72-AF21-C6E64099899F}" type="presParOf" srcId="{737AEF83-4C58-4437-B8CC-778643828BFE}" destId="{AF7B2F4F-BC6D-4989-B5AB-4B5F2258949B}" srcOrd="1" destOrd="0" presId="urn:microsoft.com/office/officeart/2005/8/layout/hierarchy2"/>
    <dgm:cxn modelId="{280E3716-031B-4093-83D4-CFB08ECB5469}" type="presParOf" srcId="{AD1499F3-0CFB-42CF-9B05-E694512F5135}" destId="{F7F366A9-065A-42C0-B4B4-F50582FE6CFF}" srcOrd="2" destOrd="0" presId="urn:microsoft.com/office/officeart/2005/8/layout/hierarchy2"/>
    <dgm:cxn modelId="{5DB8E03E-0570-41D8-9793-7406420D5E3A}" type="presParOf" srcId="{F7F366A9-065A-42C0-B4B4-F50582FE6CFF}" destId="{11747E67-6E09-4D60-B71F-18A9A6B528A9}" srcOrd="0" destOrd="0" presId="urn:microsoft.com/office/officeart/2005/8/layout/hierarchy2"/>
    <dgm:cxn modelId="{751B0B13-BCA8-43A1-90BF-BE150C194790}" type="presParOf" srcId="{AD1499F3-0CFB-42CF-9B05-E694512F5135}" destId="{4836FFFB-7F39-4DA9-A829-F7EE7BD244A5}" srcOrd="3" destOrd="0" presId="urn:microsoft.com/office/officeart/2005/8/layout/hierarchy2"/>
    <dgm:cxn modelId="{824FDF3C-52C1-4534-968A-B82D3A029ED8}" type="presParOf" srcId="{4836FFFB-7F39-4DA9-A829-F7EE7BD244A5}" destId="{FC28E787-2EC7-4C6E-9A23-670A2C499500}" srcOrd="0" destOrd="0" presId="urn:microsoft.com/office/officeart/2005/8/layout/hierarchy2"/>
    <dgm:cxn modelId="{D4E490D8-B3A8-4DAE-B77D-5C38CADFD563}" type="presParOf" srcId="{4836FFFB-7F39-4DA9-A829-F7EE7BD244A5}" destId="{878D340B-AC50-4C45-A499-51C1113C23E4}" srcOrd="1" destOrd="0" presId="urn:microsoft.com/office/officeart/2005/8/layout/hierarchy2"/>
    <dgm:cxn modelId="{011A429F-DD19-4C64-AEC8-484543007877}" type="presParOf" srcId="{878D340B-AC50-4C45-A499-51C1113C23E4}" destId="{916CED35-8EA6-4FEB-8C37-3CBF4178E6C3}" srcOrd="0" destOrd="0" presId="urn:microsoft.com/office/officeart/2005/8/layout/hierarchy2"/>
    <dgm:cxn modelId="{F95790EA-D8C3-4929-B373-C32024F1B955}" type="presParOf" srcId="{916CED35-8EA6-4FEB-8C37-3CBF4178E6C3}" destId="{C178CFAC-4DF4-400C-86FF-A5E50ECFCEAD}" srcOrd="0" destOrd="0" presId="urn:microsoft.com/office/officeart/2005/8/layout/hierarchy2"/>
    <dgm:cxn modelId="{840C7E32-A7C5-4237-8B63-936A5D942D01}" type="presParOf" srcId="{878D340B-AC50-4C45-A499-51C1113C23E4}" destId="{22B78F8C-2C4F-4C1E-886E-7AF20631A1EC}" srcOrd="1" destOrd="0" presId="urn:microsoft.com/office/officeart/2005/8/layout/hierarchy2"/>
    <dgm:cxn modelId="{A44ACF94-B31D-4989-9255-E7069E36A97F}" type="presParOf" srcId="{22B78F8C-2C4F-4C1E-886E-7AF20631A1EC}" destId="{8073D907-23E8-481D-8410-D922DA640009}" srcOrd="0" destOrd="0" presId="urn:microsoft.com/office/officeart/2005/8/layout/hierarchy2"/>
    <dgm:cxn modelId="{70D9DCB4-3D37-4F01-AC4E-85ACD223F20F}" type="presParOf" srcId="{22B78F8C-2C4F-4C1E-886E-7AF20631A1EC}" destId="{FF9C6A83-1A25-4EC8-B065-762BAD983C82}" srcOrd="1" destOrd="0" presId="urn:microsoft.com/office/officeart/2005/8/layout/hierarchy2"/>
    <dgm:cxn modelId="{40A2A9CA-E4FC-4B82-ABA4-1F3369E3B95F}" type="presParOf" srcId="{878D340B-AC50-4C45-A499-51C1113C23E4}" destId="{27218CD0-6AFD-44FA-BBC3-1203BC413796}" srcOrd="2" destOrd="0" presId="urn:microsoft.com/office/officeart/2005/8/layout/hierarchy2"/>
    <dgm:cxn modelId="{6AA60EB7-5987-4B7E-9480-B0C0CDBA2FA1}" type="presParOf" srcId="{27218CD0-6AFD-44FA-BBC3-1203BC413796}" destId="{984A47C7-E4A1-4440-97DF-433205FD0346}" srcOrd="0" destOrd="0" presId="urn:microsoft.com/office/officeart/2005/8/layout/hierarchy2"/>
    <dgm:cxn modelId="{25CB0BD0-7F6B-4A28-94A5-4A6E3D2BCB54}" type="presParOf" srcId="{878D340B-AC50-4C45-A499-51C1113C23E4}" destId="{5D5BB3D2-3A33-4790-A2B8-4FE207C287D2}" srcOrd="3" destOrd="0" presId="urn:microsoft.com/office/officeart/2005/8/layout/hierarchy2"/>
    <dgm:cxn modelId="{D03F359D-6FE8-40A0-A84C-02266FC41243}" type="presParOf" srcId="{5D5BB3D2-3A33-4790-A2B8-4FE207C287D2}" destId="{C1ED2FDD-EE44-4BE0-A890-06578C4EC78D}" srcOrd="0" destOrd="0" presId="urn:microsoft.com/office/officeart/2005/8/layout/hierarchy2"/>
    <dgm:cxn modelId="{0332A4E0-2C64-44E1-A1BC-F3CF8D73E0C8}" type="presParOf" srcId="{5D5BB3D2-3A33-4790-A2B8-4FE207C287D2}" destId="{B1C954FF-3A52-490A-AF92-D030522E6EDE}" srcOrd="1" destOrd="0" presId="urn:microsoft.com/office/officeart/2005/8/layout/hierarchy2"/>
    <dgm:cxn modelId="{BC6EAF49-212E-46B9-A5E4-4C0E071A2A49}" type="presParOf" srcId="{B1C954FF-3A52-490A-AF92-D030522E6EDE}" destId="{1A945E1E-85A7-4605-A699-D3CFE8B2F7E2}" srcOrd="0" destOrd="0" presId="urn:microsoft.com/office/officeart/2005/8/layout/hierarchy2"/>
    <dgm:cxn modelId="{32532E36-0DB1-43FD-8FBD-3EFCC991C0F9}" type="presParOf" srcId="{1A945E1E-85A7-4605-A699-D3CFE8B2F7E2}" destId="{A4D408E3-BAD6-4E46-A4C8-073B38A1424C}" srcOrd="0" destOrd="0" presId="urn:microsoft.com/office/officeart/2005/8/layout/hierarchy2"/>
    <dgm:cxn modelId="{C98FA12B-5F72-442B-8F69-BC9FA7E8C5B3}" type="presParOf" srcId="{B1C954FF-3A52-490A-AF92-D030522E6EDE}" destId="{A40EE560-89EF-46A2-853E-A76686373355}" srcOrd="1" destOrd="0" presId="urn:microsoft.com/office/officeart/2005/8/layout/hierarchy2"/>
    <dgm:cxn modelId="{BA71F3E0-A7B0-4F59-8AE4-EAA58108AFB5}" type="presParOf" srcId="{A40EE560-89EF-46A2-853E-A76686373355}" destId="{A3EDE980-E534-417E-862C-A568A1C73535}" srcOrd="0" destOrd="0" presId="urn:microsoft.com/office/officeart/2005/8/layout/hierarchy2"/>
    <dgm:cxn modelId="{F343A665-C675-45DC-A526-96568EF7000B}" type="presParOf" srcId="{A40EE560-89EF-46A2-853E-A76686373355}" destId="{BC0DCD95-B26A-4989-BB67-902E7B2318D7}" srcOrd="1" destOrd="0" presId="urn:microsoft.com/office/officeart/2005/8/layout/hierarchy2"/>
    <dgm:cxn modelId="{0A53F72A-1669-4649-96C9-A5DCCA5E4E86}" type="presParOf" srcId="{B1C954FF-3A52-490A-AF92-D030522E6EDE}" destId="{EF492700-D33D-460F-A9C9-03168353C172}" srcOrd="2" destOrd="0" presId="urn:microsoft.com/office/officeart/2005/8/layout/hierarchy2"/>
    <dgm:cxn modelId="{2B8B50B3-8A7B-4C8D-8CE6-C6F28361CA88}" type="presParOf" srcId="{EF492700-D33D-460F-A9C9-03168353C172}" destId="{1B5C17FA-9DDC-4C34-A515-D67D95B5F3B6}" srcOrd="0" destOrd="0" presId="urn:microsoft.com/office/officeart/2005/8/layout/hierarchy2"/>
    <dgm:cxn modelId="{143FADCA-F69A-4394-BE5D-97C30C6339CF}" type="presParOf" srcId="{B1C954FF-3A52-490A-AF92-D030522E6EDE}" destId="{6499D576-C279-4809-AA6C-FC803CB11DBE}" srcOrd="3" destOrd="0" presId="urn:microsoft.com/office/officeart/2005/8/layout/hierarchy2"/>
    <dgm:cxn modelId="{02BF3154-BED8-41E0-AE71-64B9E1D63F30}" type="presParOf" srcId="{6499D576-C279-4809-AA6C-FC803CB11DBE}" destId="{68D88674-0664-4D2F-BBBE-1A5548A585F7}" srcOrd="0" destOrd="0" presId="urn:microsoft.com/office/officeart/2005/8/layout/hierarchy2"/>
    <dgm:cxn modelId="{619A010E-A680-4F4F-8971-8BFC5B71FBFB}" type="presParOf" srcId="{6499D576-C279-4809-AA6C-FC803CB11DBE}" destId="{09841FD4-30FE-4BBA-AC74-2C1675511CF2}" srcOrd="1" destOrd="0" presId="urn:microsoft.com/office/officeart/2005/8/layout/hierarchy2"/>
    <dgm:cxn modelId="{053466BE-C6D7-4812-A9B6-40707332322D}" type="presParOf" srcId="{B1C954FF-3A52-490A-AF92-D030522E6EDE}" destId="{B66D3D91-CF68-45C5-9E95-A5146D36EDD5}" srcOrd="4" destOrd="0" presId="urn:microsoft.com/office/officeart/2005/8/layout/hierarchy2"/>
    <dgm:cxn modelId="{8384334A-AF18-47FE-A6F5-B881183D27C8}" type="presParOf" srcId="{B66D3D91-CF68-45C5-9E95-A5146D36EDD5}" destId="{97819CD2-587F-474F-B90C-41520219B2E1}" srcOrd="0" destOrd="0" presId="urn:microsoft.com/office/officeart/2005/8/layout/hierarchy2"/>
    <dgm:cxn modelId="{F2DF10D1-CE53-4733-BA25-7AEDAEED7DD9}" type="presParOf" srcId="{B1C954FF-3A52-490A-AF92-D030522E6EDE}" destId="{E85E7CE8-ACA1-4F34-83D1-35ED8CA5BE45}" srcOrd="5" destOrd="0" presId="urn:microsoft.com/office/officeart/2005/8/layout/hierarchy2"/>
    <dgm:cxn modelId="{EE1BF24C-9654-4D58-8E5D-E94705A70901}" type="presParOf" srcId="{E85E7CE8-ACA1-4F34-83D1-35ED8CA5BE45}" destId="{75529F7E-8ADE-4A3E-8529-A94B402D2498}" srcOrd="0" destOrd="0" presId="urn:microsoft.com/office/officeart/2005/8/layout/hierarchy2"/>
    <dgm:cxn modelId="{EF72A9D8-B8D7-436B-BBD4-4F966991FDB9}" type="presParOf" srcId="{E85E7CE8-ACA1-4F34-83D1-35ED8CA5BE45}" destId="{B71EFE51-EDD7-400B-AF46-FE65F6D43907}" srcOrd="1" destOrd="0" presId="urn:microsoft.com/office/officeart/2005/8/layout/hierarchy2"/>
    <dgm:cxn modelId="{0B220A87-6D05-4B1F-BDB3-BA96FE3F5DDE}" type="presParOf" srcId="{878D340B-AC50-4C45-A499-51C1113C23E4}" destId="{03F2CD35-C56F-4F59-A24F-12C5766404E6}" srcOrd="4" destOrd="0" presId="urn:microsoft.com/office/officeart/2005/8/layout/hierarchy2"/>
    <dgm:cxn modelId="{0AAE7938-5788-4870-93CA-A2180CBAF59F}" type="presParOf" srcId="{03F2CD35-C56F-4F59-A24F-12C5766404E6}" destId="{0EA9D85A-5376-4701-9AFB-063E13A3830D}" srcOrd="0" destOrd="0" presId="urn:microsoft.com/office/officeart/2005/8/layout/hierarchy2"/>
    <dgm:cxn modelId="{8078A851-AF8B-4B34-ABF8-65FCB8F1B352}" type="presParOf" srcId="{878D340B-AC50-4C45-A499-51C1113C23E4}" destId="{E81B3828-9FDB-4756-AD90-6E12582616BE}" srcOrd="5" destOrd="0" presId="urn:microsoft.com/office/officeart/2005/8/layout/hierarchy2"/>
    <dgm:cxn modelId="{66E61126-A6B7-4B6A-9196-23AFFFEF8092}" type="presParOf" srcId="{E81B3828-9FDB-4756-AD90-6E12582616BE}" destId="{EF84F0B4-19EA-41AE-AA75-DD3580B7ECDE}" srcOrd="0" destOrd="0" presId="urn:microsoft.com/office/officeart/2005/8/layout/hierarchy2"/>
    <dgm:cxn modelId="{D5BBA5A1-36BE-48AF-AEA5-387F2D588892}" type="presParOf" srcId="{E81B3828-9FDB-4756-AD90-6E12582616BE}" destId="{DC1A472A-3135-40CD-891A-B6EEB27E7C79}"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3CBBC9AD-167C-4B2C-A255-DCBCCCF23EFC}" type="datetimeFigureOut">
              <a:rPr lang="zh-CN" altLang="en-US" smtClean="0"/>
              <a:pPr/>
              <a:t>2019/9/6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DCE4A25-EDFA-42F7-8CFC-326E51A43E3D}" type="slidenum">
              <a:rPr lang="zh-CN" altLang="en-US" smtClean="0"/>
              <a:pPr/>
              <a:t>‹#›</a:t>
            </a:fld>
            <a:endParaRPr lang="zh-CN" altLang="en-US"/>
          </a:p>
        </p:txBody>
      </p:sp>
    </p:spTree>
    <p:extLst>
      <p:ext uri="{BB962C8B-B14F-4D97-AF65-F5344CB8AC3E}">
        <p14:creationId xmlns="" xmlns:p14="http://schemas.microsoft.com/office/powerpoint/2010/main" val="32272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solidFill>
                  <a:prstClr val="black"/>
                </a:solidFill>
              </a:rPr>
              <a:pPr/>
              <a:t>88</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CE4A25-EDFA-42F7-8CFC-326E51A43E3D}" type="slidenum">
              <a:rPr lang="zh-CN" altLang="en-US" smtClean="0"/>
              <a:pPr/>
              <a:t>93</a:t>
            </a:fld>
            <a:endParaRPr lang="zh-CN" altLang="en-US"/>
          </a:p>
        </p:txBody>
      </p:sp>
    </p:spTree>
    <p:extLst>
      <p:ext uri="{BB962C8B-B14F-4D97-AF65-F5344CB8AC3E}">
        <p14:creationId xmlns="" xmlns:p14="http://schemas.microsoft.com/office/powerpoint/2010/main" val="128121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gd name="T0" fmla="*/ 0 w 1740"/>
              <a:gd name="T1" fmla="*/ 0 h 510"/>
              <a:gd name="T2" fmla="*/ 0 w 1740"/>
              <a:gd name="T3" fmla="*/ 510 h 510"/>
              <a:gd name="T4" fmla="*/ 1740 w 1740"/>
              <a:gd name="T5" fmla="*/ 510 h 510"/>
              <a:gd name="T6" fmla="*/ 1595 w 1740"/>
              <a:gd name="T7" fmla="*/ 30 h 510"/>
              <a:gd name="T8" fmla="*/ 0 w 1740"/>
              <a:gd name="T9" fmla="*/ 0 h 510"/>
            </a:gdLst>
            <a:ahLst/>
            <a:cxnLst>
              <a:cxn ang="0">
                <a:pos x="T0" y="T1"/>
              </a:cxn>
              <a:cxn ang="0">
                <a:pos x="T2" y="T3"/>
              </a:cxn>
              <a:cxn ang="0">
                <a:pos x="T4" y="T5"/>
              </a:cxn>
              <a:cxn ang="0">
                <a:pos x="T6" y="T7"/>
              </a:cxn>
              <a:cxn ang="0">
                <a:pos x="T8" y="T9"/>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3" name="Freeform 41"/>
          <p:cNvSpPr>
            <a:spLocks/>
          </p:cNvSpPr>
          <p:nvPr/>
        </p:nvSpPr>
        <p:spPr bwMode="gray">
          <a:xfrm>
            <a:off x="2590800" y="4705350"/>
            <a:ext cx="6400800" cy="2152650"/>
          </a:xfrm>
          <a:custGeom>
            <a:avLst/>
            <a:gdLst>
              <a:gd name="T0" fmla="*/ 1116 w 4032"/>
              <a:gd name="T1" fmla="*/ 0 h 1356"/>
              <a:gd name="T2" fmla="*/ 3840 w 4032"/>
              <a:gd name="T3" fmla="*/ 636 h 1356"/>
              <a:gd name="T4" fmla="*/ 4032 w 4032"/>
              <a:gd name="T5" fmla="*/ 1356 h 1356"/>
              <a:gd name="T6" fmla="*/ 288 w 4032"/>
              <a:gd name="T7" fmla="*/ 1356 h 1356"/>
              <a:gd name="T8" fmla="*/ 0 w 4032"/>
              <a:gd name="T9" fmla="*/ 828 h 1356"/>
              <a:gd name="T10" fmla="*/ 1116 w 4032"/>
              <a:gd name="T11" fmla="*/ 0 h 1356"/>
            </a:gdLst>
            <a:ahLst/>
            <a:cxnLst>
              <a:cxn ang="0">
                <a:pos x="T0" y="T1"/>
              </a:cxn>
              <a:cxn ang="0">
                <a:pos x="T2" y="T3"/>
              </a:cxn>
              <a:cxn ang="0">
                <a:pos x="T4" y="T5"/>
              </a:cxn>
              <a:cxn ang="0">
                <a:pos x="T6" y="T7"/>
              </a:cxn>
              <a:cxn ang="0">
                <a:pos x="T8" y="T9"/>
              </a:cxn>
              <a:cxn ang="0">
                <a:pos x="T10" y="T11"/>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4" name="Freeform 42"/>
          <p:cNvSpPr>
            <a:spLocks/>
          </p:cNvSpPr>
          <p:nvPr/>
        </p:nvSpPr>
        <p:spPr bwMode="gray">
          <a:xfrm>
            <a:off x="4400550" y="781050"/>
            <a:ext cx="4743450" cy="5048250"/>
          </a:xfrm>
          <a:custGeom>
            <a:avLst/>
            <a:gdLst>
              <a:gd name="T0" fmla="*/ 510 w 2988"/>
              <a:gd name="T1" fmla="*/ 1098 h 3180"/>
              <a:gd name="T2" fmla="*/ 2280 w 2988"/>
              <a:gd name="T3" fmla="*/ 0 h 3180"/>
              <a:gd name="T4" fmla="*/ 2988 w 2988"/>
              <a:gd name="T5" fmla="*/ 342 h 3180"/>
              <a:gd name="T6" fmla="*/ 2988 w 2988"/>
              <a:gd name="T7" fmla="*/ 2772 h 3180"/>
              <a:gd name="T8" fmla="*/ 1452 w 2988"/>
              <a:gd name="T9" fmla="*/ 3060 h 3180"/>
              <a:gd name="T10" fmla="*/ 0 w 2988"/>
              <a:gd name="T11" fmla="*/ 2406 h 3180"/>
              <a:gd name="T12" fmla="*/ 510 w 2988"/>
              <a:gd name="T13" fmla="*/ 1098 h 3180"/>
            </a:gdLst>
            <a:ahLst/>
            <a:cxnLst>
              <a:cxn ang="0">
                <a:pos x="T0" y="T1"/>
              </a:cxn>
              <a:cxn ang="0">
                <a:pos x="T2" y="T3"/>
              </a:cxn>
              <a:cxn ang="0">
                <a:pos x="T4" y="T5"/>
              </a:cxn>
              <a:cxn ang="0">
                <a:pos x="T6" y="T7"/>
              </a:cxn>
              <a:cxn ang="0">
                <a:pos x="T8" y="T9"/>
              </a:cxn>
              <a:cxn ang="0">
                <a:pos x="T10" y="T11"/>
              </a:cxn>
              <a:cxn ang="0">
                <a:pos x="T12" y="T13"/>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5" name="Freeform 43"/>
          <p:cNvSpPr>
            <a:spLocks/>
          </p:cNvSpPr>
          <p:nvPr/>
        </p:nvSpPr>
        <p:spPr bwMode="gray">
          <a:xfrm>
            <a:off x="4800600" y="0"/>
            <a:ext cx="3276600" cy="2409825"/>
          </a:xfrm>
          <a:custGeom>
            <a:avLst/>
            <a:gdLst>
              <a:gd name="T0" fmla="*/ 0 w 2064"/>
              <a:gd name="T1" fmla="*/ 0 h 1518"/>
              <a:gd name="T2" fmla="*/ 276 w 2064"/>
              <a:gd name="T3" fmla="*/ 1518 h 1518"/>
              <a:gd name="T4" fmla="*/ 2064 w 2064"/>
              <a:gd name="T5" fmla="*/ 0 h 1518"/>
              <a:gd name="T6" fmla="*/ 0 w 2064"/>
              <a:gd name="T7" fmla="*/ 0 h 1518"/>
            </a:gdLst>
            <a:ahLst/>
            <a:cxnLst>
              <a:cxn ang="0">
                <a:pos x="T0" y="T1"/>
              </a:cxn>
              <a:cxn ang="0">
                <a:pos x="T2" y="T3"/>
              </a:cxn>
              <a:cxn ang="0">
                <a:pos x="T4" y="T5"/>
              </a:cxn>
              <a:cxn ang="0">
                <a:pos x="T6" y="T7"/>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51" name="Freeform 79"/>
          <p:cNvSpPr>
            <a:spLocks/>
          </p:cNvSpPr>
          <p:nvPr/>
        </p:nvSpPr>
        <p:spPr bwMode="gray">
          <a:xfrm>
            <a:off x="0" y="0"/>
            <a:ext cx="6583363" cy="7267575"/>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7" name="Freeform 45"/>
          <p:cNvSpPr>
            <a:spLocks/>
          </p:cNvSpPr>
          <p:nvPr/>
        </p:nvSpPr>
        <p:spPr bwMode="gray">
          <a:xfrm>
            <a:off x="0" y="0"/>
            <a:ext cx="6372225" cy="7072313"/>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6" name="Freeform 64"/>
          <p:cNvSpPr>
            <a:spLocks/>
          </p:cNvSpPr>
          <p:nvPr/>
        </p:nvSpPr>
        <p:spPr bwMode="gray">
          <a:xfrm>
            <a:off x="2365375" y="4541838"/>
            <a:ext cx="1009650" cy="1033462"/>
          </a:xfrm>
          <a:custGeom>
            <a:avLst/>
            <a:gdLst>
              <a:gd name="T0" fmla="*/ 0 w 636"/>
              <a:gd name="T1" fmla="*/ 0 h 651"/>
              <a:gd name="T2" fmla="*/ 0 w 636"/>
              <a:gd name="T3" fmla="*/ 645 h 651"/>
              <a:gd name="T4" fmla="*/ 636 w 636"/>
              <a:gd name="T5" fmla="*/ 651 h 651"/>
              <a:gd name="T6" fmla="*/ 632 w 636"/>
              <a:gd name="T7" fmla="*/ 0 h 651"/>
              <a:gd name="T8" fmla="*/ 0 w 636"/>
              <a:gd name="T9" fmla="*/ 0 h 651"/>
            </a:gdLst>
            <a:ahLst/>
            <a:cxnLst>
              <a:cxn ang="0">
                <a:pos x="T0" y="T1"/>
              </a:cxn>
              <a:cxn ang="0">
                <a:pos x="T2" y="T3"/>
              </a:cxn>
              <a:cxn ang="0">
                <a:pos x="T4" y="T5"/>
              </a:cxn>
              <a:cxn ang="0">
                <a:pos x="T6" y="T7"/>
              </a:cxn>
              <a:cxn ang="0">
                <a:pos x="T8" y="T9"/>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8" name="Rectangle 6"/>
          <p:cNvSpPr>
            <a:spLocks noGrp="1" noChangeArrowheads="1"/>
          </p:cNvSpPr>
          <p:nvPr>
            <p:ph type="sldNum" sz="quarter" idx="4"/>
          </p:nvPr>
        </p:nvSpPr>
        <p:spPr>
          <a:xfrm>
            <a:off x="6553200" y="6407150"/>
            <a:ext cx="2133600" cy="314325"/>
          </a:xfrm>
        </p:spPr>
        <p:txBody>
          <a:bodyPr/>
          <a:lstStyle>
            <a:lvl1pPr>
              <a:defRPr/>
            </a:lvl1pPr>
          </a:lstStyle>
          <a:p>
            <a:fld id="{0C913308-F349-4B6D-A68A-DD1791B4A57B}" type="slidenum">
              <a:rPr lang="zh-CN" altLang="en-US" smtClean="0">
                <a:solidFill>
                  <a:srgbClr val="000000"/>
                </a:solidFill>
              </a:rPr>
              <a:pPr/>
              <a:t>‹#›</a:t>
            </a:fld>
            <a:endParaRPr lang="zh-CN" altLang="en-US" dirty="0">
              <a:solidFill>
                <a:srgbClr val="000000"/>
              </a:solidFill>
            </a:endParaRPr>
          </a:p>
        </p:txBody>
      </p:sp>
      <p:grpSp>
        <p:nvGrpSpPr>
          <p:cNvPr id="2"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gd name="T0" fmla="*/ 0 w 672"/>
                <a:gd name="T1" fmla="*/ 432 h 720"/>
                <a:gd name="T2" fmla="*/ 288 w 672"/>
                <a:gd name="T3" fmla="*/ 0 h 720"/>
                <a:gd name="T4" fmla="*/ 672 w 672"/>
                <a:gd name="T5" fmla="*/ 0 h 720"/>
                <a:gd name="T6" fmla="*/ 672 w 672"/>
                <a:gd name="T7" fmla="*/ 720 h 720"/>
                <a:gd name="T8" fmla="*/ 0 w 672"/>
                <a:gd name="T9" fmla="*/ 432 h 720"/>
              </a:gdLst>
              <a:ahLst/>
              <a:cxnLst>
                <a:cxn ang="0">
                  <a:pos x="T0" y="T1"/>
                </a:cxn>
                <a:cxn ang="0">
                  <a:pos x="T2" y="T3"/>
                </a:cxn>
                <a:cxn ang="0">
                  <a:pos x="T4" y="T5"/>
                </a:cxn>
                <a:cxn ang="0">
                  <a:pos x="T6" y="T7"/>
                </a:cxn>
                <a:cxn ang="0">
                  <a:pos x="T8" y="T9"/>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39" name="Freeform 67"/>
            <p:cNvSpPr>
              <a:spLocks/>
            </p:cNvSpPr>
            <p:nvPr userDrawn="1"/>
          </p:nvSpPr>
          <p:spPr bwMode="gray">
            <a:xfrm>
              <a:off x="5602" y="3496"/>
              <a:ext cx="164" cy="824"/>
            </a:xfrm>
            <a:custGeom>
              <a:avLst/>
              <a:gdLst>
                <a:gd name="T0" fmla="*/ 206 w 212"/>
                <a:gd name="T1" fmla="*/ 0 h 824"/>
                <a:gd name="T2" fmla="*/ 0 w 212"/>
                <a:gd name="T3" fmla="*/ 82 h 824"/>
                <a:gd name="T4" fmla="*/ 168 w 212"/>
                <a:gd name="T5" fmla="*/ 824 h 824"/>
                <a:gd name="T6" fmla="*/ 212 w 212"/>
                <a:gd name="T7" fmla="*/ 822 h 824"/>
                <a:gd name="T8" fmla="*/ 206 w 212"/>
                <a:gd name="T9" fmla="*/ 0 h 824"/>
              </a:gdLst>
              <a:ahLst/>
              <a:cxnLst>
                <a:cxn ang="0">
                  <a:pos x="T0" y="T1"/>
                </a:cxn>
                <a:cxn ang="0">
                  <a:pos x="T2" y="T3"/>
                </a:cxn>
                <a:cxn ang="0">
                  <a:pos x="T4" y="T5"/>
                </a:cxn>
                <a:cxn ang="0">
                  <a:pos x="T6" y="T7"/>
                </a:cxn>
                <a:cxn ang="0">
                  <a:pos x="T8" y="T9"/>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4" name="Rectangle 2"/>
          <p:cNvSpPr>
            <a:spLocks noGrp="1" noChangeArrowheads="1"/>
          </p:cNvSpPr>
          <p:nvPr>
            <p:ph type="ctrTitle"/>
          </p:nvPr>
        </p:nvSpPr>
        <p:spPr bwMode="gray">
          <a:xfrm>
            <a:off x="333375" y="1884363"/>
            <a:ext cx="8229600" cy="1470025"/>
          </a:xfrm>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4800"/>
            </a:lvl1pPr>
          </a:lstStyle>
          <a:p>
            <a:pPr lvl="0"/>
            <a:r>
              <a:rPr lang="zh-CN" altLang="en-US" noProof="0" smtClean="0"/>
              <a:t>单击此处编辑母版标题样式</a:t>
            </a:r>
            <a:endParaRPr lang="en-US" altLang="zh-CN" noProof="0" smtClean="0"/>
          </a:p>
        </p:txBody>
      </p:sp>
      <p:pic>
        <p:nvPicPr>
          <p:cNvPr id="3155" name="Picture 83" descr="wa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l="22409" t="16374" b="27486"/>
          <a:stretch>
            <a:fillRect/>
          </a:stretch>
        </p:blipFill>
        <p:spPr bwMode="gray">
          <a:xfrm rot="393398">
            <a:off x="2667000" y="609600"/>
            <a:ext cx="2663825" cy="2197100"/>
          </a:xfrm>
          <a:prstGeom prst="rect">
            <a:avLst/>
          </a:prstGeom>
          <a:noFill/>
          <a:extLst>
            <a:ext uri="{909E8E84-426E-40DD-AFC4-6F175D3DCCD1}">
              <a14:hiddenFill xmlns="" xmlns:a14="http://schemas.microsoft.com/office/drawing/2010/main">
                <a:solidFill>
                  <a:srgbClr val="FFFFFF"/>
                </a:solidFill>
              </a14:hiddenFill>
            </a:ext>
          </a:extLst>
        </p:spPr>
      </p:pic>
      <p:sp>
        <p:nvSpPr>
          <p:cNvPr id="3077" name="Rectangle 5"/>
          <p:cNvSpPr>
            <a:spLocks noGrp="1" noChangeArrowheads="1"/>
          </p:cNvSpPr>
          <p:nvPr>
            <p:ph type="ftr" sz="quarter" idx="3"/>
          </p:nvPr>
        </p:nvSpPr>
        <p:spPr>
          <a:xfrm>
            <a:off x="3124200" y="6407150"/>
            <a:ext cx="2895600" cy="314325"/>
          </a:xfrm>
        </p:spPr>
        <p:txBody>
          <a:bodyPr/>
          <a:lstStyle>
            <a:lvl1pPr algn="ctr">
              <a:defRPr b="1">
                <a:effectLst>
                  <a:outerShdw blurRad="38100" dist="38100" dir="2700000" algn="tl">
                    <a:srgbClr val="000000">
                      <a:alpha val="43137"/>
                    </a:srgbClr>
                  </a:outerShdw>
                </a:effectLst>
              </a:defRPr>
            </a:lvl1pPr>
          </a:lstStyle>
          <a:p>
            <a:r>
              <a:rPr lang="en-US" altLang="zh-CN" dirty="0" smtClean="0">
                <a:solidFill>
                  <a:srgbClr val="000000"/>
                </a:solidFill>
              </a:rPr>
              <a:t>1</a:t>
            </a:r>
            <a:endParaRPr lang="zh-CN" altLang="en-US" dirty="0">
              <a:solidFill>
                <a:srgbClr val="000000"/>
              </a:solidFill>
            </a:endParaRPr>
          </a:p>
        </p:txBody>
      </p:sp>
      <p:sp>
        <p:nvSpPr>
          <p:cNvPr id="3076" name="Rectangle 4"/>
          <p:cNvSpPr>
            <a:spLocks noGrp="1" noChangeArrowheads="1"/>
          </p:cNvSpPr>
          <p:nvPr>
            <p:ph type="dt" sz="half" idx="2"/>
          </p:nvPr>
        </p:nvSpPr>
        <p:spPr>
          <a:xfrm>
            <a:off x="457200" y="6407150"/>
            <a:ext cx="2133600" cy="314325"/>
          </a:xfrm>
        </p:spPr>
        <p:txBody>
          <a:bodyPr/>
          <a:lstStyle>
            <a:lvl1pPr algn="ctr">
              <a:defRPr b="1">
                <a:effectLst>
                  <a:outerShdw blurRad="38100" dist="38100" dir="2700000" algn="tl">
                    <a:srgbClr val="000000">
                      <a:alpha val="43137"/>
                    </a:srgbClr>
                  </a:outerShdw>
                </a:effectLst>
              </a:defRPr>
            </a:lvl1pPr>
          </a:lstStyle>
          <a:p>
            <a:fld id="{530820CF-B880-4189-942D-D702A7CBA730}" type="datetimeFigureOut">
              <a:rPr lang="zh-CN" altLang="en-US" smtClean="0">
                <a:solidFill>
                  <a:srgbClr val="000000"/>
                </a:solidFill>
              </a:rPr>
              <a:pPr/>
              <a:t>2019/9/6</a:t>
            </a:fld>
            <a:endParaRPr lang="zh-CN" altLang="en-US" dirty="0">
              <a:solidFill>
                <a:srgbClr val="000000"/>
              </a:solidFill>
            </a:endParaRPr>
          </a:p>
        </p:txBody>
      </p:sp>
      <p:sp>
        <p:nvSpPr>
          <p:cNvPr id="36" name="TextBox 35"/>
          <p:cNvSpPr txBox="1"/>
          <p:nvPr userDrawn="1"/>
        </p:nvSpPr>
        <p:spPr>
          <a:xfrm>
            <a:off x="5786446" y="6357958"/>
            <a:ext cx="3147015" cy="369332"/>
          </a:xfrm>
          <a:prstGeom prst="rect">
            <a:avLst/>
          </a:prstGeom>
          <a:noFill/>
        </p:spPr>
        <p:txBody>
          <a:bodyPr wrap="none" rtlCol="0">
            <a:spAutoFit/>
          </a:bodyPr>
          <a:lstStyle/>
          <a:p>
            <a:r>
              <a:rPr lang="zh-CN" altLang="en-US" b="1" dirty="0" smtClean="0">
                <a:solidFill>
                  <a:srgbClr val="000000"/>
                </a:solidFill>
                <a:latin typeface="华文新魏" pitchFamily="2" charset="-122"/>
                <a:ea typeface="华文新魏" pitchFamily="2" charset="-122"/>
              </a:rPr>
              <a:t>中央财经大学金融学院   方意</a:t>
            </a:r>
            <a:endParaRPr lang="zh-CN" altLang="en-US" b="1" dirty="0">
              <a:solidFill>
                <a:srgbClr val="000000"/>
              </a:solidFill>
              <a:latin typeface="华文新魏" pitchFamily="2" charset="-122"/>
              <a:ea typeface="华文新魏" pitchFamily="2" charset="-122"/>
            </a:endParaRPr>
          </a:p>
        </p:txBody>
      </p:sp>
    </p:spTree>
    <p:extLst>
      <p:ext uri="{BB962C8B-B14F-4D97-AF65-F5344CB8AC3E}">
        <p14:creationId xmlns="" xmlns:p14="http://schemas.microsoft.com/office/powerpoint/2010/main" val="1801455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nodeType="afterGroup">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nodeType="afterGroup">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nodeType="afterGroup">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972880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305625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275777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en-US">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1217001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en-US">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2088984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en-US">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4223122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232949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276524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3484603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5795442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875629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25353315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2316091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2588328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 xmlns:p14="http://schemas.microsoft.com/office/powerpoint/2010/main" val="394095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gd name="T0" fmla="*/ 5766 w 5768"/>
              <a:gd name="T1" fmla="*/ 605 h 4329"/>
              <a:gd name="T2" fmla="*/ 5768 w 5768"/>
              <a:gd name="T3" fmla="*/ 4325 h 4329"/>
              <a:gd name="T4" fmla="*/ 1082 w 5768"/>
              <a:gd name="T5" fmla="*/ 4329 h 4329"/>
              <a:gd name="T6" fmla="*/ 13 w 5768"/>
              <a:gd name="T7" fmla="*/ 3351 h 4329"/>
              <a:gd name="T8" fmla="*/ 0 w 5768"/>
              <a:gd name="T9" fmla="*/ 0 h 4329"/>
              <a:gd name="T10" fmla="*/ 2428 w 5768"/>
              <a:gd name="T11" fmla="*/ 7 h 4329"/>
              <a:gd name="T12" fmla="*/ 5766 w 5768"/>
              <a:gd name="T13" fmla="*/ 605 h 4329"/>
            </a:gdLst>
            <a:ahLst/>
            <a:cxnLst>
              <a:cxn ang="0">
                <a:pos x="T0" y="T1"/>
              </a:cxn>
              <a:cxn ang="0">
                <a:pos x="T2" y="T3"/>
              </a:cxn>
              <a:cxn ang="0">
                <a:pos x="T4" y="T5"/>
              </a:cxn>
              <a:cxn ang="0">
                <a:pos x="T6" y="T7"/>
              </a:cxn>
              <a:cxn ang="0">
                <a:pos x="T8" y="T9"/>
              </a:cxn>
              <a:cxn ang="0">
                <a:pos x="T10" y="T11"/>
              </a:cxn>
              <a:cxn ang="0">
                <a:pos x="T12" y="T13"/>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3" name="Freeform 9"/>
          <p:cNvSpPr>
            <a:spLocks/>
          </p:cNvSpPr>
          <p:nvPr/>
        </p:nvSpPr>
        <p:spPr bwMode="gray">
          <a:xfrm>
            <a:off x="-4763" y="5500688"/>
            <a:ext cx="1441451" cy="1358900"/>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fld id="{530820CF-B880-4189-942D-D702A7CBA730}" type="datetimeFigureOut">
              <a:rPr lang="zh-CN" altLang="en-US" smtClean="0">
                <a:solidFill>
                  <a:srgbClr val="000000"/>
                </a:solidFill>
              </a:rPr>
              <a:pPr/>
              <a:t>2019/9/6</a:t>
            </a:fld>
            <a:endParaRPr lang="zh-CN" altLang="en-US">
              <a:solidFill>
                <a:srgbClr val="000000"/>
              </a:solidFill>
            </a:endParaRPr>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zh-CN" altLang="en-US">
              <a:solidFill>
                <a:srgbClr val="000000"/>
              </a:solidFill>
            </a:endParaRPr>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0C913308-F349-4B6D-A68A-DD1791B4A57B}" type="slidenum">
              <a:rPr lang="zh-CN" altLang="en-US" smtClean="0">
                <a:solidFill>
                  <a:srgbClr val="000000"/>
                </a:solidFill>
              </a:rPr>
              <a:pPr/>
              <a:t>‹#›</a:t>
            </a:fld>
            <a:endParaRPr lang="zh-CN" altLang="en-US">
              <a:solidFill>
                <a:srgbClr val="000000"/>
              </a:solidFill>
            </a:endParaRPr>
          </a:p>
        </p:txBody>
      </p:sp>
      <p:sp>
        <p:nvSpPr>
          <p:cNvPr id="1060" name="Freeform 36"/>
          <p:cNvSpPr>
            <a:spLocks/>
          </p:cNvSpPr>
          <p:nvPr/>
        </p:nvSpPr>
        <p:spPr bwMode="gray">
          <a:xfrm>
            <a:off x="4041775" y="0"/>
            <a:ext cx="5105400" cy="739775"/>
          </a:xfrm>
          <a:custGeom>
            <a:avLst/>
            <a:gdLst>
              <a:gd name="T0" fmla="*/ 3130 w 3130"/>
              <a:gd name="T1" fmla="*/ 453 h 453"/>
              <a:gd name="T2" fmla="*/ 3130 w 3130"/>
              <a:gd name="T3" fmla="*/ 0 h 453"/>
              <a:gd name="T4" fmla="*/ 0 w 3130"/>
              <a:gd name="T5" fmla="*/ 0 h 453"/>
              <a:gd name="T6" fmla="*/ 3130 w 3130"/>
              <a:gd name="T7" fmla="*/ 453 h 453"/>
            </a:gdLst>
            <a:ahLst/>
            <a:cxnLst>
              <a:cxn ang="0">
                <a:pos x="T0" y="T1"/>
              </a:cxn>
              <a:cxn ang="0">
                <a:pos x="T2" y="T3"/>
              </a:cxn>
              <a:cxn ang="0">
                <a:pos x="T4" y="T5"/>
              </a:cxn>
              <a:cxn ang="0">
                <a:pos x="T6" y="T7"/>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61" name="Picture 37" descr="water"/>
          <p:cNvPicPr>
            <a:picLocks noChangeAspect="1" noChangeArrowheads="1"/>
          </p:cNvPicPr>
          <p:nvPr/>
        </p:nvPicPr>
        <p:blipFill>
          <a:blip r:embed="rId18" cstate="print">
            <a:extLst>
              <a:ext uri="{28A0092B-C50C-407E-A947-70E740481C1C}">
                <a14:useLocalDpi xmlns="" xmlns:a14="http://schemas.microsoft.com/office/drawing/2010/main" val="0"/>
              </a:ext>
            </a:extLst>
          </a:blip>
          <a:srcRect l="22409" t="16374" b="27486"/>
          <a:stretch>
            <a:fillRect/>
          </a:stretch>
        </p:blipFill>
        <p:spPr bwMode="gray">
          <a:xfrm rot="786797">
            <a:off x="6629400" y="-381000"/>
            <a:ext cx="2417763" cy="1995488"/>
          </a:xfrm>
          <a:prstGeom prst="rect">
            <a:avLst/>
          </a:prstGeom>
          <a:noFill/>
          <a:extLst>
            <a:ext uri="{909E8E84-426E-40DD-AFC4-6F175D3DCCD1}">
              <a14:hiddenFill xmlns="" xmlns:a14="http://schemas.microsoft.com/office/drawing/2010/main">
                <a:solidFill>
                  <a:srgbClr val="FFFFFF"/>
                </a:solidFill>
              </a14:hiddenFill>
            </a:ext>
          </a:extLst>
        </p:spPr>
      </p:pic>
      <p:pic>
        <p:nvPicPr>
          <p:cNvPr id="1062" name="Picture 38" descr="3"/>
          <p:cNvPicPr>
            <a:picLocks noChangeAspect="1" noChangeArrowheads="1"/>
          </p:cNvPicPr>
          <p:nvPr/>
        </p:nvPicPr>
        <p:blipFill>
          <a:blip r:embed="rId19" cstate="print">
            <a:extLst>
              <a:ext uri="{28A0092B-C50C-407E-A947-70E740481C1C}">
                <a14:useLocalDpi xmlns="" xmlns:a14="http://schemas.microsoft.com/office/drawing/2010/main" val="0"/>
              </a:ext>
            </a:extLst>
          </a:blip>
          <a:srcRect/>
          <a:stretch>
            <a:fillRect/>
          </a:stretch>
        </p:blipFill>
        <p:spPr bwMode="gray">
          <a:xfrm rot="20740733" flipH="1">
            <a:off x="49213" y="5726113"/>
            <a:ext cx="1223962" cy="1371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23965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5.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8.v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9.v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0.v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1.v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第</a:t>
            </a:r>
            <a:r>
              <a:rPr lang="en-US" altLang="zh-CN" sz="5400" dirty="0" smtClean="0">
                <a:latin typeface="华文新魏" pitchFamily="2" charset="-122"/>
                <a:ea typeface="华文新魏" pitchFamily="2" charset="-122"/>
              </a:rPr>
              <a:t>9</a:t>
            </a:r>
            <a:r>
              <a:rPr lang="zh-CN" altLang="en-US" sz="5400" b="1" dirty="0" smtClean="0">
                <a:latin typeface="华文新魏" pitchFamily="2" charset="-122"/>
                <a:ea typeface="华文新魏" pitchFamily="2" charset="-122"/>
              </a:rPr>
              <a:t>讲</a:t>
            </a:r>
            <a:r>
              <a:rPr lang="en-US" altLang="zh-CN" sz="5400" b="1" dirty="0" smtClean="0">
                <a:latin typeface="华文新魏" pitchFamily="2" charset="-122"/>
                <a:ea typeface="华文新魏" pitchFamily="2" charset="-122"/>
              </a:rPr>
              <a:t/>
            </a:r>
            <a:br>
              <a:rPr lang="en-US" altLang="zh-CN" sz="5400" b="1" dirty="0" smtClean="0">
                <a:latin typeface="华文新魏" pitchFamily="2" charset="-122"/>
                <a:ea typeface="华文新魏" pitchFamily="2" charset="-122"/>
              </a:rPr>
            </a:br>
            <a:r>
              <a:rPr lang="en-US" altLang="zh-CN" sz="5400" dirty="0" smtClean="0">
                <a:latin typeface="华文新魏" pitchFamily="2" charset="-122"/>
                <a:ea typeface="华文新魏" pitchFamily="2" charset="-122"/>
              </a:rPr>
              <a:t>        </a:t>
            </a:r>
            <a:r>
              <a:rPr lang="zh-CN" altLang="en-US" sz="5400" dirty="0" smtClean="0">
                <a:latin typeface="华文新魏" pitchFamily="2" charset="-122"/>
                <a:ea typeface="华文新魏" pitchFamily="2" charset="-122"/>
              </a:rPr>
              <a:t>中央银行</a:t>
            </a:r>
            <a:r>
              <a:rPr lang="en-US" altLang="zh-CN" sz="5400" dirty="0" smtClean="0">
                <a:latin typeface="华文新魏" pitchFamily="2" charset="-122"/>
                <a:ea typeface="华文新魏" pitchFamily="2" charset="-122"/>
              </a:rPr>
              <a:t/>
            </a:r>
            <a:br>
              <a:rPr lang="en-US" altLang="zh-CN" sz="5400" dirty="0" smtClean="0">
                <a:latin typeface="华文新魏" pitchFamily="2" charset="-122"/>
                <a:ea typeface="华文新魏" pitchFamily="2" charset="-122"/>
              </a:rPr>
            </a:br>
            <a:r>
              <a:rPr lang="zh-CN" altLang="en-US" sz="5400" dirty="0" smtClean="0">
                <a:latin typeface="华文新魏" pitchFamily="2" charset="-122"/>
                <a:ea typeface="华文新魏" pitchFamily="2" charset="-122"/>
              </a:rPr>
              <a:t>与货币供求</a:t>
            </a:r>
            <a:endParaRPr lang="zh-CN" altLang="en-US" sz="5400" b="1" dirty="0" smtClean="0">
              <a:latin typeface="华文新魏" pitchFamily="2" charset="-122"/>
              <a:ea typeface="华文新魏" pitchFamily="2" charset="-122"/>
            </a:endParaRPr>
          </a:p>
        </p:txBody>
      </p:sp>
    </p:spTree>
    <p:extLst>
      <p:ext uri="{BB962C8B-B14F-4D97-AF65-F5344CB8AC3E}">
        <p14:creationId xmlns="" xmlns:p14="http://schemas.microsoft.com/office/powerpoint/2010/main" val="410402523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肘形连接符 35"/>
          <p:cNvCxnSpPr>
            <a:endCxn id="65" idx="1"/>
          </p:cNvCxnSpPr>
          <p:nvPr/>
        </p:nvCxnSpPr>
        <p:spPr bwMode="auto">
          <a:xfrm>
            <a:off x="3259378" y="5733241"/>
            <a:ext cx="698534" cy="560815"/>
          </a:xfrm>
          <a:prstGeom prst="bentConnector3">
            <a:avLst>
              <a:gd name="adj1" fmla="val -1910"/>
            </a:avLst>
          </a:prstGeom>
          <a:solidFill>
            <a:schemeClr val="accent1"/>
          </a:solidFill>
          <a:ln w="25400"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9" name="直接连接符 78"/>
          <p:cNvCxnSpPr/>
          <p:nvPr/>
        </p:nvCxnSpPr>
        <p:spPr bwMode="auto">
          <a:xfrm>
            <a:off x="1396206" y="5143512"/>
            <a:ext cx="0" cy="785818"/>
          </a:xfrm>
          <a:prstGeom prst="line">
            <a:avLst/>
          </a:prstGeom>
          <a:solidFill>
            <a:schemeClr val="accent1"/>
          </a:solidFill>
          <a:ln w="25400"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1428728" y="1704476"/>
            <a:ext cx="0" cy="1010144"/>
          </a:xfrm>
          <a:prstGeom prst="line">
            <a:avLst/>
          </a:prstGeom>
          <a:solidFill>
            <a:schemeClr val="accent1"/>
          </a:solidFill>
          <a:ln w="25400" cap="flat" cmpd="sng" algn="ctr">
            <a:solidFill>
              <a:schemeClr val="tx1"/>
            </a:solidFill>
            <a:prstDash val="solid"/>
            <a:round/>
            <a:headEnd type="arrow"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标题 1"/>
          <p:cNvSpPr>
            <a:spLocks noGrp="1"/>
          </p:cNvSpPr>
          <p:nvPr>
            <p:ph type="title"/>
          </p:nvPr>
        </p:nvSpPr>
        <p:spPr>
          <a:xfrm>
            <a:off x="323528" y="0"/>
            <a:ext cx="8229600" cy="927100"/>
          </a:xfrm>
        </p:spPr>
        <p:txBody>
          <a:bodyPr/>
          <a:lstStyle/>
          <a:p>
            <a:pPr algn="ctr"/>
            <a:r>
              <a:rPr lang="zh-CN" altLang="en-US" sz="3600" dirty="0" smtClean="0">
                <a:solidFill>
                  <a:srgbClr val="7030A0"/>
                </a:solidFill>
                <a:latin typeface="Times New Roman" pitchFamily="18" charset="0"/>
                <a:ea typeface="楷体_GB2312" pitchFamily="49" charset="-122"/>
                <a:cs typeface="Times New Roman" pitchFamily="18" charset="0"/>
              </a:rPr>
              <a:t>中央银行业务经营原则</a:t>
            </a:r>
            <a:endParaRPr lang="zh-CN" altLang="en-US" sz="3600" dirty="0">
              <a:solidFill>
                <a:srgbClr val="7030A0"/>
              </a:solidFill>
              <a:latin typeface="Times New Roman" pitchFamily="18" charset="0"/>
              <a:ea typeface="楷体_GB2312" pitchFamily="49" charset="-122"/>
              <a:cs typeface="Times New Roman" pitchFamily="18" charset="0"/>
            </a:endParaRPr>
          </a:p>
        </p:txBody>
      </p:sp>
      <p:grpSp>
        <p:nvGrpSpPr>
          <p:cNvPr id="3" name="Group 4"/>
          <p:cNvGrpSpPr>
            <a:grpSpLocks/>
          </p:cNvGrpSpPr>
          <p:nvPr/>
        </p:nvGrpSpPr>
        <p:grpSpPr bwMode="auto">
          <a:xfrm>
            <a:off x="828675" y="1928802"/>
            <a:ext cx="7858125" cy="3976686"/>
            <a:chOff x="718" y="1125"/>
            <a:chExt cx="4950" cy="2505"/>
          </a:xfrm>
        </p:grpSpPr>
        <p:sp>
          <p:nvSpPr>
            <p:cNvPr id="61" name="Oval 5"/>
            <p:cNvSpPr>
              <a:spLocks noChangeArrowheads="1"/>
            </p:cNvSpPr>
            <p:nvPr/>
          </p:nvSpPr>
          <p:spPr bwMode="gray">
            <a:xfrm>
              <a:off x="3590" y="1506"/>
              <a:ext cx="1725" cy="1786"/>
            </a:xfrm>
            <a:prstGeom prst="ellipse">
              <a:avLst/>
            </a:prstGeom>
            <a:noFill/>
            <a:ln w="57150">
              <a:solidFill>
                <a:srgbClr val="000000">
                  <a:alpha val="39999"/>
                </a:srgbClr>
              </a:solidFill>
              <a:round/>
              <a:headEnd/>
              <a:tailEnd/>
            </a:ln>
            <a:effectLst/>
            <a:scene3d>
              <a:camera prst="legacyPerspectiveFront"/>
              <a:lightRig rig="legacyFlat3" dir="r"/>
            </a:scene3d>
            <a:sp3d extrusionH="430200" prstMaterial="legacyPlastic">
              <a:bevelT w="13500" h="13500" prst="angle"/>
              <a:bevelB w="13500" h="13500" prst="angle"/>
              <a:extrusionClr>
                <a:srgbClr val="333399"/>
              </a:extrusionClr>
            </a:sp3d>
          </p:spPr>
          <p:txBody>
            <a:bodyPr wrap="none" anchor="ctr">
              <a:flatTx/>
            </a:bodyPr>
            <a:lstStyle/>
            <a:p>
              <a:pPr>
                <a:defRPr/>
              </a:pPr>
              <a:endParaRPr lang="zh-CN" altLang="en-US" kern="0" smtClean="0">
                <a:solidFill>
                  <a:sysClr val="windowText" lastClr="000000"/>
                </a:solidFill>
                <a:latin typeface="Times New Roman" pitchFamily="18" charset="0"/>
                <a:ea typeface="楷体_GB2312" pitchFamily="49" charset="-122"/>
                <a:cs typeface="Times New Roman" pitchFamily="18" charset="0"/>
              </a:endParaRPr>
            </a:p>
          </p:txBody>
        </p:sp>
        <p:sp>
          <p:nvSpPr>
            <p:cNvPr id="62" name="Oval 6"/>
            <p:cNvSpPr>
              <a:spLocks noChangeArrowheads="1"/>
            </p:cNvSpPr>
            <p:nvPr/>
          </p:nvSpPr>
          <p:spPr bwMode="gray">
            <a:xfrm>
              <a:off x="953" y="1506"/>
              <a:ext cx="1725" cy="1786"/>
            </a:xfrm>
            <a:prstGeom prst="ellipse">
              <a:avLst/>
            </a:prstGeom>
            <a:noFill/>
            <a:ln w="57150">
              <a:solidFill>
                <a:srgbClr val="000000">
                  <a:alpha val="39999"/>
                </a:srgbClr>
              </a:solidFill>
              <a:round/>
              <a:headEnd/>
              <a:tailEnd/>
            </a:ln>
            <a:effectLst/>
            <a:scene3d>
              <a:camera prst="legacyPerspectiveFront"/>
              <a:lightRig rig="legacyFlat3" dir="r"/>
            </a:scene3d>
            <a:sp3d extrusionH="430200" prstMaterial="legacyPlastic">
              <a:bevelT w="13500" h="13500" prst="angle"/>
              <a:bevelB w="13500" h="13500" prst="angle"/>
              <a:extrusionClr>
                <a:srgbClr val="99CC00"/>
              </a:extrusionClr>
            </a:sp3d>
          </p:spPr>
          <p:txBody>
            <a:bodyPr wrap="none" anchor="ctr">
              <a:flatTx/>
            </a:bodyPr>
            <a:lstStyle/>
            <a:p>
              <a:pPr>
                <a:defRPr/>
              </a:pPr>
              <a:endParaRPr lang="zh-CN" altLang="en-US" kern="0" smtClean="0">
                <a:solidFill>
                  <a:sysClr val="windowText" lastClr="000000"/>
                </a:solidFill>
                <a:latin typeface="Times New Roman" pitchFamily="18" charset="0"/>
                <a:ea typeface="楷体_GB2312" pitchFamily="49" charset="-122"/>
                <a:cs typeface="Times New Roman" pitchFamily="18" charset="0"/>
              </a:endParaRPr>
            </a:p>
          </p:txBody>
        </p:sp>
        <p:grpSp>
          <p:nvGrpSpPr>
            <p:cNvPr id="4" name="Group 7"/>
            <p:cNvGrpSpPr>
              <a:grpSpLocks/>
            </p:cNvGrpSpPr>
            <p:nvPr/>
          </p:nvGrpSpPr>
          <p:grpSpPr bwMode="auto">
            <a:xfrm>
              <a:off x="2228" y="2030"/>
              <a:ext cx="823" cy="762"/>
              <a:chOff x="2226" y="2171"/>
              <a:chExt cx="798" cy="741"/>
            </a:xfrm>
          </p:grpSpPr>
          <p:sp>
            <p:nvSpPr>
              <p:cNvPr id="109" name="AutoShape 8"/>
              <p:cNvSpPr>
                <a:spLocks noChangeArrowheads="1"/>
              </p:cNvSpPr>
              <p:nvPr/>
            </p:nvSpPr>
            <p:spPr bwMode="gray">
              <a:xfrm>
                <a:off x="2226" y="2171"/>
                <a:ext cx="798" cy="741"/>
              </a:xfrm>
              <a:prstGeom prst="roundRect">
                <a:avLst>
                  <a:gd name="adj" fmla="val 11921"/>
                </a:avLst>
              </a:prstGeom>
              <a:gradFill rotWithShape="1">
                <a:gsLst>
                  <a:gs pos="0">
                    <a:srgbClr val="99CC00"/>
                  </a:gs>
                  <a:gs pos="100000">
                    <a:srgbClr val="99CC00">
                      <a:gamma/>
                      <a:shade val="72941"/>
                      <a:invGamma/>
                    </a:srgbClr>
                  </a:gs>
                </a:gsLst>
                <a:lin ang="5400000" scaled="1"/>
              </a:gradFill>
              <a:ln>
                <a:noFill/>
              </a:ln>
              <a:effectLst>
                <a:outerShdw dist="53882" dir="2700000" algn="ctr" rotWithShape="0">
                  <a:srgbClr val="000000">
                    <a:alpha val="50000"/>
                  </a:srgbClr>
                </a:outerShdw>
              </a:effectLst>
              <a:extLst>
                <a:ext uri="{91240B29-F687-4F45-9708-019B960494DF}">
                  <a14:hiddenLine xmlns="" xmlns:a14="http://schemas.microsoft.com/office/drawing/2010/main" w="25400">
                    <a:solidFill>
                      <a:srgbClr val="FEFEFE"/>
                    </a:solidFill>
                    <a:round/>
                    <a:headEnd/>
                    <a:tailEnd/>
                  </a14:hiddenLine>
                </a:ext>
              </a:extLst>
            </p:spPr>
            <p:txBody>
              <a:bodyPr wrap="none" anchor="ct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sp>
            <p:nvSpPr>
              <p:cNvPr id="110" name="Freeform 9"/>
              <p:cNvSpPr>
                <a:spLocks/>
              </p:cNvSpPr>
              <p:nvPr/>
            </p:nvSpPr>
            <p:spPr bwMode="gray">
              <a:xfrm>
                <a:off x="2256" y="2208"/>
                <a:ext cx="397" cy="37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9CC00">
                      <a:gamma/>
                      <a:tint val="60392"/>
                      <a:invGamma/>
                    </a:srgbClr>
                  </a:gs>
                  <a:gs pos="50000">
                    <a:srgbClr val="99CC00">
                      <a:alpha val="0"/>
                    </a:srgbClr>
                  </a:gs>
                  <a:gs pos="100000">
                    <a:srgbClr val="99CC00">
                      <a:gamma/>
                      <a:tint val="60392"/>
                      <a:invGamma/>
                    </a:srgbClr>
                  </a:gs>
                </a:gsLst>
                <a:lin ang="27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grpSp>
        <p:sp>
          <p:nvSpPr>
            <p:cNvPr id="64" name="Text Box 10"/>
            <p:cNvSpPr txBox="1">
              <a:spLocks noChangeArrowheads="1"/>
            </p:cNvSpPr>
            <p:nvPr/>
          </p:nvSpPr>
          <p:spPr bwMode="white">
            <a:xfrm>
              <a:off x="2221" y="2070"/>
              <a:ext cx="828" cy="679"/>
            </a:xfrm>
            <a:prstGeom prst="rect">
              <a:avLst/>
            </a:prstGeom>
            <a:noFill/>
            <a:ln w="9525" algn="ctr">
              <a:noFill/>
              <a:miter lim="800000"/>
              <a:headEnd/>
              <a:tailEnd/>
            </a:ln>
            <a:effectLst/>
          </p:spPr>
          <p:txBody>
            <a:bodyPr>
              <a:spAutoFit/>
            </a:bodyPr>
            <a:lstStyle/>
            <a:p>
              <a:pPr algn="ctr">
                <a:spcBef>
                  <a:spcPct val="50000"/>
                </a:spcBef>
                <a:defRPr/>
              </a:pPr>
              <a:r>
                <a:rPr lang="zh-CN" altLang="en-US" sz="3200" b="1" kern="0" dirty="0" smtClean="0">
                  <a:solidFill>
                    <a:srgbClr val="F8F8F8"/>
                  </a:solidFill>
                  <a:latin typeface="Times New Roman" pitchFamily="18" charset="0"/>
                  <a:ea typeface="楷体_GB2312" pitchFamily="49" charset="-122"/>
                  <a:cs typeface="Times New Roman" pitchFamily="18" charset="0"/>
                </a:rPr>
                <a:t>中央银行</a:t>
              </a:r>
              <a:endParaRPr lang="en-US" altLang="zh-CN" sz="3200" b="1" kern="0" dirty="0" smtClean="0">
                <a:solidFill>
                  <a:srgbClr val="F8F8F8"/>
                </a:solidFill>
                <a:latin typeface="Times New Roman" pitchFamily="18" charset="0"/>
                <a:ea typeface="楷体_GB2312" pitchFamily="49" charset="-122"/>
                <a:cs typeface="Times New Roman" pitchFamily="18" charset="0"/>
              </a:endParaRPr>
            </a:p>
          </p:txBody>
        </p:sp>
        <p:grpSp>
          <p:nvGrpSpPr>
            <p:cNvPr id="5" name="Group 13"/>
            <p:cNvGrpSpPr>
              <a:grpSpLocks/>
            </p:cNvGrpSpPr>
            <p:nvPr/>
          </p:nvGrpSpPr>
          <p:grpSpPr bwMode="auto">
            <a:xfrm>
              <a:off x="3142" y="2030"/>
              <a:ext cx="823" cy="762"/>
              <a:chOff x="2226" y="2171"/>
              <a:chExt cx="798" cy="741"/>
            </a:xfrm>
          </p:grpSpPr>
          <p:sp>
            <p:nvSpPr>
              <p:cNvPr id="107" name="AutoShape 14"/>
              <p:cNvSpPr>
                <a:spLocks noChangeArrowheads="1"/>
              </p:cNvSpPr>
              <p:nvPr/>
            </p:nvSpPr>
            <p:spPr bwMode="gray">
              <a:xfrm>
                <a:off x="2226" y="2171"/>
                <a:ext cx="798" cy="741"/>
              </a:xfrm>
              <a:prstGeom prst="roundRect">
                <a:avLst>
                  <a:gd name="adj" fmla="val 11921"/>
                </a:avLst>
              </a:prstGeom>
              <a:gradFill rotWithShape="1">
                <a:gsLst>
                  <a:gs pos="0">
                    <a:srgbClr val="333399"/>
                  </a:gs>
                  <a:gs pos="100000">
                    <a:srgbClr val="333399">
                      <a:gamma/>
                      <a:shade val="72941"/>
                      <a:invGamma/>
                    </a:srgbClr>
                  </a:gs>
                </a:gsLst>
                <a:lin ang="5400000" scaled="1"/>
              </a:gradFill>
              <a:ln>
                <a:noFill/>
              </a:ln>
              <a:effectLst>
                <a:outerShdw dist="53882" dir="2700000" algn="ctr" rotWithShape="0">
                  <a:srgbClr val="000000">
                    <a:alpha val="50000"/>
                  </a:srgbClr>
                </a:outerShdw>
              </a:effectLst>
              <a:extLst>
                <a:ext uri="{91240B29-F687-4F45-9708-019B960494DF}">
                  <a14:hiddenLine xmlns="" xmlns:a14="http://schemas.microsoft.com/office/drawing/2010/main" w="25400">
                    <a:solidFill>
                      <a:srgbClr val="FEFEFE"/>
                    </a:solidFill>
                    <a:round/>
                    <a:headEnd/>
                    <a:tailEnd/>
                  </a14:hiddenLine>
                </a:ext>
              </a:extLst>
            </p:spPr>
            <p:txBody>
              <a:bodyPr wrap="none" anchor="ct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sp>
            <p:nvSpPr>
              <p:cNvPr id="108" name="Freeform 15"/>
              <p:cNvSpPr>
                <a:spLocks/>
              </p:cNvSpPr>
              <p:nvPr/>
            </p:nvSpPr>
            <p:spPr bwMode="gray">
              <a:xfrm>
                <a:off x="2256" y="2208"/>
                <a:ext cx="397" cy="37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333399">
                      <a:gamma/>
                      <a:tint val="60392"/>
                      <a:invGamma/>
                    </a:srgbClr>
                  </a:gs>
                  <a:gs pos="50000">
                    <a:srgbClr val="333399">
                      <a:alpha val="0"/>
                    </a:srgbClr>
                  </a:gs>
                  <a:gs pos="100000">
                    <a:srgbClr val="333399">
                      <a:gamma/>
                      <a:tint val="60392"/>
                      <a:invGamma/>
                    </a:srgbClr>
                  </a:gs>
                </a:gsLst>
                <a:lin ang="27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grpSp>
        <p:sp>
          <p:nvSpPr>
            <p:cNvPr id="68" name="Text Box 16"/>
            <p:cNvSpPr txBox="1">
              <a:spLocks noChangeArrowheads="1"/>
            </p:cNvSpPr>
            <p:nvPr/>
          </p:nvSpPr>
          <p:spPr bwMode="white">
            <a:xfrm>
              <a:off x="3148" y="2070"/>
              <a:ext cx="828" cy="679"/>
            </a:xfrm>
            <a:prstGeom prst="rect">
              <a:avLst/>
            </a:prstGeom>
            <a:noFill/>
            <a:ln w="9525" algn="ctr">
              <a:noFill/>
              <a:miter lim="800000"/>
              <a:headEnd/>
              <a:tailEnd/>
            </a:ln>
            <a:effectLst/>
          </p:spPr>
          <p:txBody>
            <a:bodyPr>
              <a:spAutoFit/>
            </a:bodyPr>
            <a:lstStyle/>
            <a:p>
              <a:pPr algn="ctr">
                <a:spcBef>
                  <a:spcPct val="50000"/>
                </a:spcBef>
                <a:defRPr/>
              </a:pPr>
              <a:r>
                <a:rPr lang="zh-CN" altLang="en-US" sz="3200" b="1" kern="0" dirty="0" smtClean="0">
                  <a:solidFill>
                    <a:srgbClr val="F8F8F8"/>
                  </a:solidFill>
                  <a:latin typeface="Times New Roman" pitchFamily="18" charset="0"/>
                  <a:ea typeface="楷体_GB2312" pitchFamily="49" charset="-122"/>
                  <a:cs typeface="Times New Roman" pitchFamily="18" charset="0"/>
                </a:rPr>
                <a:t>商业银行</a:t>
              </a:r>
              <a:endParaRPr lang="en-US" altLang="zh-CN" sz="3200" b="1" kern="0" dirty="0" smtClean="0">
                <a:solidFill>
                  <a:srgbClr val="F8F8F8"/>
                </a:solidFill>
                <a:latin typeface="Times New Roman" pitchFamily="18" charset="0"/>
                <a:ea typeface="楷体_GB2312" pitchFamily="49" charset="-122"/>
                <a:cs typeface="Times New Roman" pitchFamily="18" charset="0"/>
              </a:endParaRPr>
            </a:p>
          </p:txBody>
        </p:sp>
        <p:grpSp>
          <p:nvGrpSpPr>
            <p:cNvPr id="6" name="Group 17"/>
            <p:cNvGrpSpPr>
              <a:grpSpLocks/>
            </p:cNvGrpSpPr>
            <p:nvPr/>
          </p:nvGrpSpPr>
          <p:grpSpPr bwMode="auto">
            <a:xfrm>
              <a:off x="1575" y="1125"/>
              <a:ext cx="720" cy="705"/>
              <a:chOff x="1176" y="1047"/>
              <a:chExt cx="1042" cy="1019"/>
            </a:xfrm>
          </p:grpSpPr>
          <p:grpSp>
            <p:nvGrpSpPr>
              <p:cNvPr id="7" name="Group 18"/>
              <p:cNvGrpSpPr>
                <a:grpSpLocks/>
              </p:cNvGrpSpPr>
              <p:nvPr/>
            </p:nvGrpSpPr>
            <p:grpSpPr bwMode="auto">
              <a:xfrm>
                <a:off x="1176" y="1047"/>
                <a:ext cx="1042" cy="1019"/>
                <a:chOff x="1176" y="1047"/>
                <a:chExt cx="1042" cy="1019"/>
              </a:xfrm>
            </p:grpSpPr>
            <p:pic>
              <p:nvPicPr>
                <p:cNvPr id="105" name="Picture 19" descr="circuler_1"/>
                <p:cNvPicPr>
                  <a:picLocks noChangeAspect="1" noChangeArrowheads="1"/>
                </p:cNvPicPr>
                <p:nvPr/>
              </p:nvPicPr>
              <p:blipFill>
                <a:blip r:embed="rId2" cstate="print"/>
                <a:srcRect/>
                <a:stretch>
                  <a:fillRect/>
                </a:stretch>
              </p:blipFill>
              <p:spPr bwMode="gray">
                <a:xfrm>
                  <a:off x="1176" y="1047"/>
                  <a:ext cx="1042" cy="1016"/>
                </a:xfrm>
                <a:prstGeom prst="rect">
                  <a:avLst/>
                </a:prstGeom>
                <a:noFill/>
                <a:ln w="9525">
                  <a:noFill/>
                  <a:miter lim="800000"/>
                  <a:headEnd/>
                  <a:tailEnd/>
                </a:ln>
              </p:spPr>
            </p:pic>
            <p:sp>
              <p:nvSpPr>
                <p:cNvPr id="106" name="Oval 20"/>
                <p:cNvSpPr>
                  <a:spLocks noChangeArrowheads="1"/>
                </p:cNvSpPr>
                <p:nvPr/>
              </p:nvSpPr>
              <p:spPr bwMode="gray">
                <a:xfrm>
                  <a:off x="1176" y="1047"/>
                  <a:ext cx="1035" cy="1019"/>
                </a:xfrm>
                <a:prstGeom prst="ellipse">
                  <a:avLst/>
                </a:prstGeom>
                <a:gradFill rotWithShape="1">
                  <a:gsLst>
                    <a:gs pos="0">
                      <a:srgbClr val="99CC00">
                        <a:alpha val="55000"/>
                      </a:srgbClr>
                    </a:gs>
                    <a:gs pos="50000">
                      <a:srgbClr val="99CC00">
                        <a:gamma/>
                        <a:shade val="46275"/>
                        <a:invGamma/>
                        <a:alpha val="89999"/>
                      </a:srgbClr>
                    </a:gs>
                    <a:gs pos="100000">
                      <a:srgbClr val="99CC00">
                        <a:alpha val="55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grpSp>
          <p:pic>
            <p:nvPicPr>
              <p:cNvPr id="104" name="Picture 21" descr="Picture2"/>
              <p:cNvPicPr>
                <a:picLocks noChangeAspect="1" noChangeArrowheads="1"/>
              </p:cNvPicPr>
              <p:nvPr/>
            </p:nvPicPr>
            <p:blipFill>
              <a:blip r:embed="rId3" cstate="print"/>
              <a:srcRect/>
              <a:stretch>
                <a:fillRect/>
              </a:stretch>
            </p:blipFill>
            <p:spPr bwMode="gray">
              <a:xfrm>
                <a:off x="1306" y="1047"/>
                <a:ext cx="823" cy="360"/>
              </a:xfrm>
              <a:prstGeom prst="rect">
                <a:avLst/>
              </a:prstGeom>
              <a:noFill/>
              <a:ln w="9525">
                <a:noFill/>
                <a:miter lim="800000"/>
                <a:headEnd/>
                <a:tailEnd/>
              </a:ln>
            </p:spPr>
          </p:pic>
        </p:grpSp>
        <p:grpSp>
          <p:nvGrpSpPr>
            <p:cNvPr id="8" name="Group 22"/>
            <p:cNvGrpSpPr>
              <a:grpSpLocks/>
            </p:cNvGrpSpPr>
            <p:nvPr/>
          </p:nvGrpSpPr>
          <p:grpSpPr bwMode="auto">
            <a:xfrm>
              <a:off x="718" y="2520"/>
              <a:ext cx="720" cy="705"/>
              <a:chOff x="685" y="1871"/>
              <a:chExt cx="1042" cy="1019"/>
            </a:xfrm>
          </p:grpSpPr>
          <p:grpSp>
            <p:nvGrpSpPr>
              <p:cNvPr id="9" name="Group 23"/>
              <p:cNvGrpSpPr>
                <a:grpSpLocks/>
              </p:cNvGrpSpPr>
              <p:nvPr/>
            </p:nvGrpSpPr>
            <p:grpSpPr bwMode="auto">
              <a:xfrm>
                <a:off x="685" y="1871"/>
                <a:ext cx="1042" cy="1019"/>
                <a:chOff x="685" y="1871"/>
                <a:chExt cx="1042" cy="1019"/>
              </a:xfrm>
            </p:grpSpPr>
            <p:pic>
              <p:nvPicPr>
                <p:cNvPr id="101" name="Picture 24" descr="circuler_1"/>
                <p:cNvPicPr>
                  <a:picLocks noChangeAspect="1" noChangeArrowheads="1"/>
                </p:cNvPicPr>
                <p:nvPr/>
              </p:nvPicPr>
              <p:blipFill>
                <a:blip r:embed="rId2" cstate="print"/>
                <a:srcRect/>
                <a:stretch>
                  <a:fillRect/>
                </a:stretch>
              </p:blipFill>
              <p:spPr bwMode="gray">
                <a:xfrm>
                  <a:off x="685" y="1871"/>
                  <a:ext cx="1042" cy="1016"/>
                </a:xfrm>
                <a:prstGeom prst="rect">
                  <a:avLst/>
                </a:prstGeom>
                <a:noFill/>
                <a:ln w="9525">
                  <a:noFill/>
                  <a:miter lim="800000"/>
                  <a:headEnd/>
                  <a:tailEnd/>
                </a:ln>
              </p:spPr>
            </p:pic>
            <p:sp>
              <p:nvSpPr>
                <p:cNvPr id="102" name="Oval 25"/>
                <p:cNvSpPr>
                  <a:spLocks noChangeArrowheads="1"/>
                </p:cNvSpPr>
                <p:nvPr/>
              </p:nvSpPr>
              <p:spPr bwMode="gray">
                <a:xfrm>
                  <a:off x="685" y="1871"/>
                  <a:ext cx="1035" cy="1019"/>
                </a:xfrm>
                <a:prstGeom prst="ellipse">
                  <a:avLst/>
                </a:prstGeom>
                <a:gradFill rotWithShape="1">
                  <a:gsLst>
                    <a:gs pos="0">
                      <a:srgbClr val="99CC00">
                        <a:alpha val="55000"/>
                      </a:srgbClr>
                    </a:gs>
                    <a:gs pos="50000">
                      <a:srgbClr val="99CC00">
                        <a:gamma/>
                        <a:shade val="46275"/>
                        <a:invGamma/>
                        <a:alpha val="89999"/>
                      </a:srgbClr>
                    </a:gs>
                    <a:gs pos="100000">
                      <a:srgbClr val="99CC00">
                        <a:alpha val="55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grpSp>
          <p:pic>
            <p:nvPicPr>
              <p:cNvPr id="100" name="Picture 26" descr="Picture2"/>
              <p:cNvPicPr>
                <a:picLocks noChangeAspect="1" noChangeArrowheads="1"/>
              </p:cNvPicPr>
              <p:nvPr/>
            </p:nvPicPr>
            <p:blipFill>
              <a:blip r:embed="rId3" cstate="print"/>
              <a:srcRect/>
              <a:stretch>
                <a:fillRect/>
              </a:stretch>
            </p:blipFill>
            <p:spPr bwMode="gray">
              <a:xfrm>
                <a:off x="816" y="1871"/>
                <a:ext cx="823" cy="360"/>
              </a:xfrm>
              <a:prstGeom prst="rect">
                <a:avLst/>
              </a:prstGeom>
              <a:noFill/>
              <a:ln w="9525">
                <a:noFill/>
                <a:miter lim="800000"/>
                <a:headEnd/>
                <a:tailEnd/>
              </a:ln>
            </p:spPr>
          </p:pic>
        </p:grpSp>
        <p:grpSp>
          <p:nvGrpSpPr>
            <p:cNvPr id="10" name="Group 27"/>
            <p:cNvGrpSpPr>
              <a:grpSpLocks/>
            </p:cNvGrpSpPr>
            <p:nvPr/>
          </p:nvGrpSpPr>
          <p:grpSpPr bwMode="auto">
            <a:xfrm>
              <a:off x="1798" y="2925"/>
              <a:ext cx="720" cy="705"/>
              <a:chOff x="1498" y="1330"/>
              <a:chExt cx="1041" cy="1020"/>
            </a:xfrm>
          </p:grpSpPr>
          <p:grpSp>
            <p:nvGrpSpPr>
              <p:cNvPr id="11" name="Group 28"/>
              <p:cNvGrpSpPr>
                <a:grpSpLocks/>
              </p:cNvGrpSpPr>
              <p:nvPr/>
            </p:nvGrpSpPr>
            <p:grpSpPr bwMode="auto">
              <a:xfrm>
                <a:off x="1498" y="1330"/>
                <a:ext cx="1041" cy="1020"/>
                <a:chOff x="1498" y="1330"/>
                <a:chExt cx="1041" cy="1020"/>
              </a:xfrm>
            </p:grpSpPr>
            <p:pic>
              <p:nvPicPr>
                <p:cNvPr id="97" name="Picture 29" descr="circuler_1"/>
                <p:cNvPicPr>
                  <a:picLocks noChangeAspect="1" noChangeArrowheads="1"/>
                </p:cNvPicPr>
                <p:nvPr/>
              </p:nvPicPr>
              <p:blipFill>
                <a:blip r:embed="rId2" cstate="print"/>
                <a:srcRect/>
                <a:stretch>
                  <a:fillRect/>
                </a:stretch>
              </p:blipFill>
              <p:spPr bwMode="gray">
                <a:xfrm>
                  <a:off x="1498" y="1330"/>
                  <a:ext cx="1041" cy="1016"/>
                </a:xfrm>
                <a:prstGeom prst="rect">
                  <a:avLst/>
                </a:prstGeom>
                <a:noFill/>
                <a:ln w="9525">
                  <a:noFill/>
                  <a:miter lim="800000"/>
                  <a:headEnd/>
                  <a:tailEnd/>
                </a:ln>
              </p:spPr>
            </p:pic>
            <p:sp>
              <p:nvSpPr>
                <p:cNvPr id="98" name="Oval 30"/>
                <p:cNvSpPr>
                  <a:spLocks noChangeArrowheads="1"/>
                </p:cNvSpPr>
                <p:nvPr/>
              </p:nvSpPr>
              <p:spPr bwMode="gray">
                <a:xfrm>
                  <a:off x="1499" y="1330"/>
                  <a:ext cx="1035" cy="1020"/>
                </a:xfrm>
                <a:prstGeom prst="ellipse">
                  <a:avLst/>
                </a:prstGeom>
                <a:gradFill rotWithShape="1">
                  <a:gsLst>
                    <a:gs pos="0">
                      <a:srgbClr val="99CC00">
                        <a:alpha val="55000"/>
                      </a:srgbClr>
                    </a:gs>
                    <a:gs pos="50000">
                      <a:srgbClr val="99CC00">
                        <a:gamma/>
                        <a:shade val="46275"/>
                        <a:invGamma/>
                        <a:alpha val="89999"/>
                      </a:srgbClr>
                    </a:gs>
                    <a:gs pos="100000">
                      <a:srgbClr val="99CC00">
                        <a:alpha val="55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grpSp>
          <p:pic>
            <p:nvPicPr>
              <p:cNvPr id="96" name="Picture 31" descr="Picture2"/>
              <p:cNvPicPr>
                <a:picLocks noChangeAspect="1" noChangeArrowheads="1"/>
              </p:cNvPicPr>
              <p:nvPr/>
            </p:nvPicPr>
            <p:blipFill>
              <a:blip r:embed="rId3" cstate="print"/>
              <a:srcRect/>
              <a:stretch>
                <a:fillRect/>
              </a:stretch>
            </p:blipFill>
            <p:spPr bwMode="gray">
              <a:xfrm>
                <a:off x="1628" y="1330"/>
                <a:ext cx="822" cy="360"/>
              </a:xfrm>
              <a:prstGeom prst="rect">
                <a:avLst/>
              </a:prstGeom>
              <a:noFill/>
              <a:ln w="9525">
                <a:noFill/>
                <a:miter lim="800000"/>
                <a:headEnd/>
                <a:tailEnd/>
              </a:ln>
            </p:spPr>
          </p:pic>
        </p:grpSp>
        <p:sp>
          <p:nvSpPr>
            <p:cNvPr id="72" name="Text Box 32"/>
            <p:cNvSpPr txBox="1">
              <a:spLocks noChangeArrowheads="1"/>
            </p:cNvSpPr>
            <p:nvPr/>
          </p:nvSpPr>
          <p:spPr bwMode="white">
            <a:xfrm>
              <a:off x="1618" y="1215"/>
              <a:ext cx="638" cy="523"/>
            </a:xfrm>
            <a:prstGeom prst="rect">
              <a:avLst/>
            </a:prstGeom>
            <a:noFill/>
            <a:ln w="9525" algn="ctr">
              <a:noFill/>
              <a:miter lim="800000"/>
              <a:headEnd/>
              <a:tailEnd/>
            </a:ln>
            <a:effectLst/>
          </p:spPr>
          <p:txBody>
            <a:bodyPr>
              <a:spAutoFit/>
            </a:bodyPr>
            <a:lstStyle/>
            <a:p>
              <a:pPr algn="ctr">
                <a:spcBef>
                  <a:spcPct val="50000"/>
                </a:spcBef>
                <a:defRPr/>
              </a:pPr>
              <a:r>
                <a:rPr lang="zh-CN" altLang="en-US" sz="2400" b="1" kern="0" dirty="0" smtClean="0">
                  <a:solidFill>
                    <a:srgbClr val="F8F8F8"/>
                  </a:solidFill>
                  <a:latin typeface="Times New Roman" pitchFamily="18" charset="0"/>
                  <a:ea typeface="楷体_GB2312" pitchFamily="49" charset="-122"/>
                  <a:cs typeface="Times New Roman" pitchFamily="18" charset="0"/>
                </a:rPr>
                <a:t>非盈利性</a:t>
              </a:r>
              <a:endParaRPr lang="en-US" altLang="zh-CN" sz="2400" b="1" kern="0" dirty="0" smtClean="0">
                <a:solidFill>
                  <a:srgbClr val="F8F8F8"/>
                </a:solidFill>
                <a:latin typeface="Times New Roman" pitchFamily="18" charset="0"/>
                <a:ea typeface="楷体_GB2312" pitchFamily="49" charset="-122"/>
                <a:cs typeface="Times New Roman" pitchFamily="18" charset="0"/>
              </a:endParaRPr>
            </a:p>
          </p:txBody>
        </p:sp>
        <p:sp>
          <p:nvSpPr>
            <p:cNvPr id="73" name="Text Box 33"/>
            <p:cNvSpPr txBox="1">
              <a:spLocks noChangeArrowheads="1"/>
            </p:cNvSpPr>
            <p:nvPr/>
          </p:nvSpPr>
          <p:spPr bwMode="white">
            <a:xfrm>
              <a:off x="718" y="2705"/>
              <a:ext cx="715" cy="291"/>
            </a:xfrm>
            <a:prstGeom prst="rect">
              <a:avLst/>
            </a:prstGeom>
            <a:noFill/>
            <a:ln w="9525" algn="ctr">
              <a:noFill/>
              <a:miter lim="800000"/>
              <a:headEnd/>
              <a:tailEnd/>
            </a:ln>
            <a:effectLst/>
          </p:spPr>
          <p:txBody>
            <a:bodyPr wrap="square">
              <a:spAutoFit/>
            </a:bodyPr>
            <a:lstStyle/>
            <a:p>
              <a:pPr algn="ctr">
                <a:spcBef>
                  <a:spcPct val="50000"/>
                </a:spcBef>
                <a:defRPr/>
              </a:pPr>
              <a:r>
                <a:rPr lang="zh-CN" altLang="en-US" sz="2400" b="1" kern="0" dirty="0" smtClean="0">
                  <a:solidFill>
                    <a:srgbClr val="FF0000"/>
                  </a:solidFill>
                  <a:latin typeface="Times New Roman" pitchFamily="18" charset="0"/>
                  <a:ea typeface="楷体_GB2312" pitchFamily="49" charset="-122"/>
                  <a:cs typeface="Times New Roman" pitchFamily="18" charset="0"/>
                </a:rPr>
                <a:t>主动性</a:t>
              </a:r>
              <a:endParaRPr lang="en-US" altLang="zh-CN" sz="2400" b="1" kern="0" dirty="0" smtClean="0">
                <a:solidFill>
                  <a:srgbClr val="FF0000"/>
                </a:solidFill>
                <a:latin typeface="Times New Roman" pitchFamily="18" charset="0"/>
                <a:ea typeface="楷体_GB2312" pitchFamily="49" charset="-122"/>
                <a:cs typeface="Times New Roman" pitchFamily="18" charset="0"/>
              </a:endParaRPr>
            </a:p>
          </p:txBody>
        </p:sp>
        <p:sp>
          <p:nvSpPr>
            <p:cNvPr id="74" name="Text Box 34"/>
            <p:cNvSpPr txBox="1">
              <a:spLocks noChangeArrowheads="1"/>
            </p:cNvSpPr>
            <p:nvPr/>
          </p:nvSpPr>
          <p:spPr bwMode="white">
            <a:xfrm>
              <a:off x="1761" y="3140"/>
              <a:ext cx="772" cy="291"/>
            </a:xfrm>
            <a:prstGeom prst="rect">
              <a:avLst/>
            </a:prstGeom>
            <a:noFill/>
            <a:ln w="9525" algn="ctr">
              <a:noFill/>
              <a:miter lim="800000"/>
              <a:headEnd/>
              <a:tailEnd/>
            </a:ln>
            <a:effectLst/>
          </p:spPr>
          <p:txBody>
            <a:bodyPr wrap="square">
              <a:spAutoFit/>
            </a:bodyPr>
            <a:lstStyle/>
            <a:p>
              <a:pPr algn="ctr">
                <a:spcBef>
                  <a:spcPct val="50000"/>
                </a:spcBef>
                <a:defRPr/>
              </a:pPr>
              <a:r>
                <a:rPr lang="zh-CN" altLang="en-US" sz="2400" b="1" kern="0" dirty="0" smtClean="0">
                  <a:solidFill>
                    <a:srgbClr val="FF0000"/>
                  </a:solidFill>
                  <a:latin typeface="Times New Roman" pitchFamily="18" charset="0"/>
                  <a:ea typeface="楷体_GB2312" pitchFamily="49" charset="-122"/>
                  <a:cs typeface="Times New Roman" pitchFamily="18" charset="0"/>
                </a:rPr>
                <a:t>公开性</a:t>
              </a:r>
              <a:endParaRPr lang="en-US" altLang="zh-CN" sz="2400" b="1" kern="0" dirty="0" smtClean="0">
                <a:solidFill>
                  <a:srgbClr val="FF0000"/>
                </a:solidFill>
                <a:latin typeface="Times New Roman" pitchFamily="18" charset="0"/>
                <a:ea typeface="楷体_GB2312" pitchFamily="49" charset="-122"/>
                <a:cs typeface="Times New Roman" pitchFamily="18" charset="0"/>
              </a:endParaRPr>
            </a:p>
          </p:txBody>
        </p:sp>
        <p:grpSp>
          <p:nvGrpSpPr>
            <p:cNvPr id="12" name="Group 35"/>
            <p:cNvGrpSpPr>
              <a:grpSpLocks/>
            </p:cNvGrpSpPr>
            <p:nvPr/>
          </p:nvGrpSpPr>
          <p:grpSpPr bwMode="auto">
            <a:xfrm>
              <a:off x="4410" y="1231"/>
              <a:ext cx="720" cy="705"/>
              <a:chOff x="480" y="1200"/>
              <a:chExt cx="1042" cy="1019"/>
            </a:xfrm>
          </p:grpSpPr>
          <p:grpSp>
            <p:nvGrpSpPr>
              <p:cNvPr id="13" name="Group 36"/>
              <p:cNvGrpSpPr>
                <a:grpSpLocks/>
              </p:cNvGrpSpPr>
              <p:nvPr/>
            </p:nvGrpSpPr>
            <p:grpSpPr bwMode="auto">
              <a:xfrm>
                <a:off x="480" y="1200"/>
                <a:ext cx="1042" cy="1019"/>
                <a:chOff x="480" y="1200"/>
                <a:chExt cx="1042" cy="1019"/>
              </a:xfrm>
            </p:grpSpPr>
            <p:pic>
              <p:nvPicPr>
                <p:cNvPr id="93" name="Picture 37"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a:ln w="9525">
                  <a:noFill/>
                  <a:miter lim="800000"/>
                  <a:headEnd/>
                  <a:tailEnd/>
                </a:ln>
              </p:spPr>
            </p:pic>
            <p:sp>
              <p:nvSpPr>
                <p:cNvPr id="94" name="Oval 38"/>
                <p:cNvSpPr>
                  <a:spLocks noChangeArrowheads="1"/>
                </p:cNvSpPr>
                <p:nvPr/>
              </p:nvSpPr>
              <p:spPr bwMode="gray">
                <a:xfrm>
                  <a:off x="480" y="1200"/>
                  <a:ext cx="1035" cy="1019"/>
                </a:xfrm>
                <a:prstGeom prst="ellipse">
                  <a:avLst/>
                </a:prstGeom>
                <a:gradFill rotWithShape="1">
                  <a:gsLst>
                    <a:gs pos="0">
                      <a:srgbClr val="333399">
                        <a:alpha val="55000"/>
                      </a:srgbClr>
                    </a:gs>
                    <a:gs pos="50000">
                      <a:srgbClr val="333399">
                        <a:gamma/>
                        <a:shade val="66275"/>
                        <a:invGamma/>
                        <a:alpha val="89999"/>
                      </a:srgbClr>
                    </a:gs>
                    <a:gs pos="100000">
                      <a:srgbClr val="333399">
                        <a:alpha val="55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grpSp>
          <p:pic>
            <p:nvPicPr>
              <p:cNvPr id="92" name="Picture 39"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sp>
          <p:nvSpPr>
            <p:cNvPr id="76" name="Text Box 40"/>
            <p:cNvSpPr txBox="1">
              <a:spLocks noChangeArrowheads="1"/>
            </p:cNvSpPr>
            <p:nvPr/>
          </p:nvSpPr>
          <p:spPr bwMode="white">
            <a:xfrm>
              <a:off x="4453" y="1350"/>
              <a:ext cx="638" cy="523"/>
            </a:xfrm>
            <a:prstGeom prst="rect">
              <a:avLst/>
            </a:prstGeom>
            <a:noFill/>
            <a:ln w="9525" algn="ctr">
              <a:noFill/>
              <a:miter lim="800000"/>
              <a:headEnd/>
              <a:tailEnd/>
            </a:ln>
            <a:effectLst/>
          </p:spPr>
          <p:txBody>
            <a:bodyPr>
              <a:spAutoFit/>
            </a:bodyPr>
            <a:lstStyle/>
            <a:p>
              <a:pPr algn="ctr">
                <a:spcBef>
                  <a:spcPct val="50000"/>
                </a:spcBef>
                <a:defRPr/>
              </a:pPr>
              <a:r>
                <a:rPr lang="zh-CN" altLang="en-US" sz="2400" b="1" kern="0" dirty="0" smtClean="0">
                  <a:solidFill>
                    <a:srgbClr val="F8F8F8"/>
                  </a:solidFill>
                  <a:latin typeface="Times New Roman" pitchFamily="18" charset="0"/>
                  <a:ea typeface="楷体_GB2312" pitchFamily="49" charset="-122"/>
                  <a:cs typeface="Times New Roman" pitchFamily="18" charset="0"/>
                </a:rPr>
                <a:t>安全性</a:t>
              </a:r>
              <a:endParaRPr lang="en-US" altLang="zh-CN" sz="2400" b="1" kern="0" dirty="0" smtClean="0">
                <a:solidFill>
                  <a:srgbClr val="F8F8F8"/>
                </a:solidFill>
                <a:latin typeface="Times New Roman" pitchFamily="18" charset="0"/>
                <a:ea typeface="楷体_GB2312" pitchFamily="49" charset="-122"/>
                <a:cs typeface="Times New Roman" pitchFamily="18" charset="0"/>
              </a:endParaRPr>
            </a:p>
          </p:txBody>
        </p:sp>
        <p:grpSp>
          <p:nvGrpSpPr>
            <p:cNvPr id="14" name="Group 41"/>
            <p:cNvGrpSpPr>
              <a:grpSpLocks/>
            </p:cNvGrpSpPr>
            <p:nvPr/>
          </p:nvGrpSpPr>
          <p:grpSpPr bwMode="auto">
            <a:xfrm>
              <a:off x="4948" y="2056"/>
              <a:ext cx="720" cy="705"/>
              <a:chOff x="480" y="1200"/>
              <a:chExt cx="1042" cy="1019"/>
            </a:xfrm>
          </p:grpSpPr>
          <p:grpSp>
            <p:nvGrpSpPr>
              <p:cNvPr id="15" name="Group 42"/>
              <p:cNvGrpSpPr>
                <a:grpSpLocks/>
              </p:cNvGrpSpPr>
              <p:nvPr/>
            </p:nvGrpSpPr>
            <p:grpSpPr bwMode="auto">
              <a:xfrm>
                <a:off x="480" y="1200"/>
                <a:ext cx="1042" cy="1019"/>
                <a:chOff x="480" y="1200"/>
                <a:chExt cx="1042" cy="1019"/>
              </a:xfrm>
            </p:grpSpPr>
            <p:pic>
              <p:nvPicPr>
                <p:cNvPr id="89" name="Picture 43"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a:ln w="9525">
                  <a:noFill/>
                  <a:miter lim="800000"/>
                  <a:headEnd/>
                  <a:tailEnd/>
                </a:ln>
              </p:spPr>
            </p:pic>
            <p:sp>
              <p:nvSpPr>
                <p:cNvPr id="90" name="Oval 44"/>
                <p:cNvSpPr>
                  <a:spLocks noChangeArrowheads="1"/>
                </p:cNvSpPr>
                <p:nvPr/>
              </p:nvSpPr>
              <p:spPr bwMode="gray">
                <a:xfrm>
                  <a:off x="480" y="1200"/>
                  <a:ext cx="1035" cy="1019"/>
                </a:xfrm>
                <a:prstGeom prst="ellipse">
                  <a:avLst/>
                </a:prstGeom>
                <a:gradFill rotWithShape="1">
                  <a:gsLst>
                    <a:gs pos="0">
                      <a:srgbClr val="333399">
                        <a:alpha val="55000"/>
                      </a:srgbClr>
                    </a:gs>
                    <a:gs pos="50000">
                      <a:srgbClr val="333399">
                        <a:gamma/>
                        <a:shade val="66275"/>
                        <a:invGamma/>
                        <a:alpha val="89999"/>
                      </a:srgbClr>
                    </a:gs>
                    <a:gs pos="100000">
                      <a:srgbClr val="333399">
                        <a:alpha val="55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grpSp>
          <p:pic>
            <p:nvPicPr>
              <p:cNvPr id="88" name="Picture 45"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sp>
          <p:nvSpPr>
            <p:cNvPr id="78" name="Text Box 46"/>
            <p:cNvSpPr txBox="1">
              <a:spLocks noChangeArrowheads="1"/>
            </p:cNvSpPr>
            <p:nvPr/>
          </p:nvSpPr>
          <p:spPr bwMode="white">
            <a:xfrm>
              <a:off x="5030" y="2205"/>
              <a:ext cx="638" cy="523"/>
            </a:xfrm>
            <a:prstGeom prst="rect">
              <a:avLst/>
            </a:prstGeom>
            <a:noFill/>
            <a:ln w="9525" algn="ctr">
              <a:noFill/>
              <a:miter lim="800000"/>
              <a:headEnd/>
              <a:tailEnd/>
            </a:ln>
            <a:effectLst/>
          </p:spPr>
          <p:txBody>
            <a:bodyPr>
              <a:spAutoFit/>
            </a:bodyPr>
            <a:lstStyle/>
            <a:p>
              <a:pPr algn="ctr">
                <a:spcBef>
                  <a:spcPct val="50000"/>
                </a:spcBef>
                <a:defRPr/>
              </a:pPr>
              <a:r>
                <a:rPr lang="zh-CN" altLang="en-US" sz="2400" b="1" kern="0" dirty="0" smtClean="0">
                  <a:solidFill>
                    <a:srgbClr val="F8F8F8"/>
                  </a:solidFill>
                  <a:latin typeface="Times New Roman" pitchFamily="18" charset="0"/>
                  <a:ea typeface="楷体_GB2312" pitchFamily="49" charset="-122"/>
                  <a:cs typeface="Times New Roman" pitchFamily="18" charset="0"/>
                </a:rPr>
                <a:t>流动性</a:t>
              </a:r>
              <a:endParaRPr lang="en-US" altLang="zh-CN" sz="2400" b="1" kern="0" dirty="0" smtClean="0">
                <a:solidFill>
                  <a:srgbClr val="F8F8F8"/>
                </a:solidFill>
                <a:latin typeface="Times New Roman" pitchFamily="18" charset="0"/>
                <a:ea typeface="楷体_GB2312" pitchFamily="49" charset="-122"/>
                <a:cs typeface="Times New Roman" pitchFamily="18" charset="0"/>
              </a:endParaRPr>
            </a:p>
          </p:txBody>
        </p:sp>
        <p:grpSp>
          <p:nvGrpSpPr>
            <p:cNvPr id="16" name="Group 47"/>
            <p:cNvGrpSpPr>
              <a:grpSpLocks/>
            </p:cNvGrpSpPr>
            <p:nvPr/>
          </p:nvGrpSpPr>
          <p:grpSpPr bwMode="auto">
            <a:xfrm>
              <a:off x="4410" y="2825"/>
              <a:ext cx="720" cy="704"/>
              <a:chOff x="480" y="1200"/>
              <a:chExt cx="1042" cy="1019"/>
            </a:xfrm>
          </p:grpSpPr>
          <p:grpSp>
            <p:nvGrpSpPr>
              <p:cNvPr id="17" name="Group 48"/>
              <p:cNvGrpSpPr>
                <a:grpSpLocks/>
              </p:cNvGrpSpPr>
              <p:nvPr/>
            </p:nvGrpSpPr>
            <p:grpSpPr bwMode="auto">
              <a:xfrm>
                <a:off x="480" y="1200"/>
                <a:ext cx="1042" cy="1019"/>
                <a:chOff x="480" y="1200"/>
                <a:chExt cx="1042" cy="1019"/>
              </a:xfrm>
            </p:grpSpPr>
            <p:pic>
              <p:nvPicPr>
                <p:cNvPr id="85" name="Picture 49" descr="circuler_1"/>
                <p:cNvPicPr>
                  <a:picLocks noChangeAspect="1" noChangeArrowheads="1"/>
                </p:cNvPicPr>
                <p:nvPr/>
              </p:nvPicPr>
              <p:blipFill>
                <a:blip r:embed="rId4" cstate="print"/>
                <a:srcRect/>
                <a:stretch>
                  <a:fillRect/>
                </a:stretch>
              </p:blipFill>
              <p:spPr bwMode="gray">
                <a:xfrm>
                  <a:off x="480" y="1200"/>
                  <a:ext cx="1042" cy="1016"/>
                </a:xfrm>
                <a:prstGeom prst="rect">
                  <a:avLst/>
                </a:prstGeom>
                <a:noFill/>
                <a:ln w="9525">
                  <a:noFill/>
                  <a:miter lim="800000"/>
                  <a:headEnd/>
                  <a:tailEnd/>
                </a:ln>
              </p:spPr>
            </p:pic>
            <p:sp>
              <p:nvSpPr>
                <p:cNvPr id="86" name="Oval 50"/>
                <p:cNvSpPr>
                  <a:spLocks noChangeArrowheads="1"/>
                </p:cNvSpPr>
                <p:nvPr/>
              </p:nvSpPr>
              <p:spPr bwMode="gray">
                <a:xfrm>
                  <a:off x="480" y="1200"/>
                  <a:ext cx="1035" cy="1019"/>
                </a:xfrm>
                <a:prstGeom prst="ellipse">
                  <a:avLst/>
                </a:prstGeom>
                <a:gradFill rotWithShape="1">
                  <a:gsLst>
                    <a:gs pos="0">
                      <a:srgbClr val="333399">
                        <a:alpha val="55000"/>
                      </a:srgbClr>
                    </a:gs>
                    <a:gs pos="50000">
                      <a:srgbClr val="333399">
                        <a:gamma/>
                        <a:shade val="66275"/>
                        <a:invGamma/>
                        <a:alpha val="89999"/>
                      </a:srgbClr>
                    </a:gs>
                    <a:gs pos="100000">
                      <a:srgbClr val="333399">
                        <a:alpha val="55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grpSp>
          <p:pic>
            <p:nvPicPr>
              <p:cNvPr id="84" name="Picture 51"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sp>
          <p:nvSpPr>
            <p:cNvPr id="80" name="Text Box 52"/>
            <p:cNvSpPr txBox="1">
              <a:spLocks noChangeArrowheads="1"/>
            </p:cNvSpPr>
            <p:nvPr/>
          </p:nvSpPr>
          <p:spPr bwMode="white">
            <a:xfrm>
              <a:off x="4408" y="2925"/>
              <a:ext cx="638" cy="523"/>
            </a:xfrm>
            <a:prstGeom prst="rect">
              <a:avLst/>
            </a:prstGeom>
            <a:noFill/>
            <a:ln w="9525" algn="ctr">
              <a:noFill/>
              <a:miter lim="800000"/>
              <a:headEnd/>
              <a:tailEnd/>
            </a:ln>
            <a:effectLst/>
          </p:spPr>
          <p:txBody>
            <a:bodyPr>
              <a:spAutoFit/>
            </a:bodyPr>
            <a:lstStyle/>
            <a:p>
              <a:pPr algn="ctr">
                <a:spcBef>
                  <a:spcPct val="50000"/>
                </a:spcBef>
                <a:defRPr/>
              </a:pPr>
              <a:r>
                <a:rPr lang="zh-CN" altLang="en-US" sz="2400" b="1" kern="0" dirty="0" smtClean="0">
                  <a:solidFill>
                    <a:srgbClr val="F8F8F8"/>
                  </a:solidFill>
                  <a:latin typeface="Times New Roman" pitchFamily="18" charset="0"/>
                  <a:ea typeface="楷体_GB2312" pitchFamily="49" charset="-122"/>
                  <a:cs typeface="Times New Roman" pitchFamily="18" charset="0"/>
                </a:rPr>
                <a:t>盈利性</a:t>
              </a:r>
              <a:endParaRPr lang="en-US" altLang="zh-CN" sz="2400" b="1" kern="0" dirty="0" smtClean="0">
                <a:solidFill>
                  <a:srgbClr val="F8F8F8"/>
                </a:solidFill>
                <a:latin typeface="Times New Roman" pitchFamily="18" charset="0"/>
                <a:ea typeface="楷体_GB2312" pitchFamily="49" charset="-122"/>
                <a:cs typeface="Times New Roman" pitchFamily="18" charset="0"/>
              </a:endParaRPr>
            </a:p>
          </p:txBody>
        </p:sp>
      </p:grpSp>
      <p:grpSp>
        <p:nvGrpSpPr>
          <p:cNvPr id="18" name="Group 4"/>
          <p:cNvGrpSpPr>
            <a:grpSpLocks/>
          </p:cNvGrpSpPr>
          <p:nvPr/>
        </p:nvGrpSpPr>
        <p:grpSpPr bwMode="auto">
          <a:xfrm>
            <a:off x="900090" y="2643182"/>
            <a:ext cx="1143000" cy="1119188"/>
            <a:chOff x="1094" y="1231"/>
            <a:chExt cx="720" cy="705"/>
          </a:xfrm>
        </p:grpSpPr>
        <p:grpSp>
          <p:nvGrpSpPr>
            <p:cNvPr id="19" name="Group 17"/>
            <p:cNvGrpSpPr>
              <a:grpSpLocks/>
            </p:cNvGrpSpPr>
            <p:nvPr/>
          </p:nvGrpSpPr>
          <p:grpSpPr bwMode="auto">
            <a:xfrm>
              <a:off x="1094" y="1231"/>
              <a:ext cx="720" cy="705"/>
              <a:chOff x="480" y="1200"/>
              <a:chExt cx="1042" cy="1019"/>
            </a:xfrm>
          </p:grpSpPr>
          <p:grpSp>
            <p:nvGrpSpPr>
              <p:cNvPr id="20" name="Group 18"/>
              <p:cNvGrpSpPr>
                <a:grpSpLocks/>
              </p:cNvGrpSpPr>
              <p:nvPr/>
            </p:nvGrpSpPr>
            <p:grpSpPr bwMode="auto">
              <a:xfrm>
                <a:off x="480" y="1200"/>
                <a:ext cx="1042" cy="1019"/>
                <a:chOff x="480" y="1200"/>
                <a:chExt cx="1042" cy="1019"/>
              </a:xfrm>
            </p:grpSpPr>
            <p:pic>
              <p:nvPicPr>
                <p:cNvPr id="211" name="Picture 19"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a:ln w="9525">
                  <a:noFill/>
                  <a:miter lim="800000"/>
                  <a:headEnd/>
                  <a:tailEnd/>
                </a:ln>
              </p:spPr>
            </p:pic>
            <p:sp>
              <p:nvSpPr>
                <p:cNvPr id="212" name="Oval 20"/>
                <p:cNvSpPr>
                  <a:spLocks noChangeArrowheads="1"/>
                </p:cNvSpPr>
                <p:nvPr/>
              </p:nvSpPr>
              <p:spPr bwMode="gray">
                <a:xfrm>
                  <a:off x="480" y="1200"/>
                  <a:ext cx="1035" cy="1019"/>
                </a:xfrm>
                <a:prstGeom prst="ellipse">
                  <a:avLst/>
                </a:prstGeom>
                <a:gradFill rotWithShape="1">
                  <a:gsLst>
                    <a:gs pos="0">
                      <a:srgbClr val="99CC00">
                        <a:alpha val="55000"/>
                      </a:srgbClr>
                    </a:gs>
                    <a:gs pos="50000">
                      <a:srgbClr val="99CC00">
                        <a:gamma/>
                        <a:shade val="46275"/>
                        <a:invGamma/>
                        <a:alpha val="89999"/>
                      </a:srgbClr>
                    </a:gs>
                    <a:gs pos="100000">
                      <a:srgbClr val="99CC00">
                        <a:alpha val="55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a typeface="楷体_GB2312" pitchFamily="49" charset="-122"/>
                    <a:cs typeface="Times New Roman" pitchFamily="18" charset="0"/>
                  </a:endParaRPr>
                </a:p>
              </p:txBody>
            </p:sp>
          </p:grpSp>
          <p:pic>
            <p:nvPicPr>
              <p:cNvPr id="210" name="Picture 21" descr="Picture2"/>
              <p:cNvPicPr>
                <a:picLocks noChangeAspect="1" noChangeArrowheads="1"/>
              </p:cNvPicPr>
              <p:nvPr/>
            </p:nvPicPr>
            <p:blipFill>
              <a:blip r:embed="rId3" cstate="print"/>
              <a:srcRect/>
              <a:stretch>
                <a:fillRect/>
              </a:stretch>
            </p:blipFill>
            <p:spPr bwMode="gray">
              <a:xfrm>
                <a:off x="584" y="1210"/>
                <a:ext cx="823" cy="360"/>
              </a:xfrm>
              <a:prstGeom prst="rect">
                <a:avLst/>
              </a:prstGeom>
              <a:noFill/>
              <a:ln w="9525">
                <a:noFill/>
                <a:miter lim="800000"/>
                <a:headEnd/>
                <a:tailEnd/>
              </a:ln>
            </p:spPr>
          </p:pic>
        </p:grpSp>
        <p:sp>
          <p:nvSpPr>
            <p:cNvPr id="178" name="Text Box 32"/>
            <p:cNvSpPr txBox="1">
              <a:spLocks noChangeArrowheads="1"/>
            </p:cNvSpPr>
            <p:nvPr/>
          </p:nvSpPr>
          <p:spPr bwMode="white">
            <a:xfrm>
              <a:off x="1139" y="1321"/>
              <a:ext cx="638" cy="523"/>
            </a:xfrm>
            <a:prstGeom prst="rect">
              <a:avLst/>
            </a:prstGeom>
            <a:noFill/>
            <a:ln w="9525" algn="ctr">
              <a:noFill/>
              <a:miter lim="800000"/>
              <a:headEnd/>
              <a:tailEnd/>
            </a:ln>
            <a:effectLst/>
          </p:spPr>
          <p:txBody>
            <a:bodyPr>
              <a:spAutoFit/>
            </a:bodyPr>
            <a:lstStyle/>
            <a:p>
              <a:pPr algn="ctr">
                <a:spcBef>
                  <a:spcPct val="50000"/>
                </a:spcBef>
                <a:defRPr/>
              </a:pPr>
              <a:r>
                <a:rPr lang="zh-CN" altLang="en-US" sz="2400" b="1" kern="0" dirty="0" smtClean="0">
                  <a:solidFill>
                    <a:srgbClr val="F8F8F8"/>
                  </a:solidFill>
                  <a:latin typeface="Times New Roman" pitchFamily="18" charset="0"/>
                  <a:ea typeface="楷体_GB2312" pitchFamily="49" charset="-122"/>
                  <a:cs typeface="Times New Roman" pitchFamily="18" charset="0"/>
                </a:rPr>
                <a:t>流动性</a:t>
              </a:r>
              <a:endParaRPr lang="en-US" altLang="zh-CN" sz="2400" b="1" kern="0" dirty="0" smtClean="0">
                <a:solidFill>
                  <a:srgbClr val="F8F8F8"/>
                </a:solidFill>
                <a:latin typeface="Times New Roman" pitchFamily="18" charset="0"/>
                <a:ea typeface="楷体_GB2312" pitchFamily="49" charset="-122"/>
                <a:cs typeface="Times New Roman" pitchFamily="18" charset="0"/>
              </a:endParaRPr>
            </a:p>
          </p:txBody>
        </p:sp>
      </p:grpSp>
      <p:sp>
        <p:nvSpPr>
          <p:cNvPr id="58" name="TextBox 57"/>
          <p:cNvSpPr txBox="1"/>
          <p:nvPr/>
        </p:nvSpPr>
        <p:spPr>
          <a:xfrm>
            <a:off x="0" y="5951021"/>
            <a:ext cx="2909771" cy="646331"/>
          </a:xfrm>
          <a:prstGeom prst="rect">
            <a:avLst/>
          </a:prstGeom>
          <a:noFill/>
          <a:ln w="50800">
            <a:solidFill>
              <a:srgbClr val="92D050"/>
            </a:solidFill>
          </a:ln>
        </p:spPr>
        <p:txBody>
          <a:bodyPr wrap="none" rtlCol="0">
            <a:spAutoFit/>
          </a:bodyPr>
          <a:lstStyle>
            <a:defPPr>
              <a:defRPr lang="zh-CN"/>
            </a:defPPr>
            <a:lvl1pPr>
              <a:defRPr b="1"/>
            </a:lvl1pPr>
          </a:lstStyle>
          <a:p>
            <a:r>
              <a:rPr lang="en-US" altLang="zh-CN" dirty="0">
                <a:solidFill>
                  <a:srgbClr val="000000"/>
                </a:solidFill>
                <a:latin typeface="Times New Roman" pitchFamily="18" charset="0"/>
                <a:ea typeface="楷体_GB2312" pitchFamily="49" charset="-122"/>
                <a:cs typeface="Times New Roman" pitchFamily="18" charset="0"/>
              </a:rPr>
              <a:t>Lean against  with the wind</a:t>
            </a:r>
          </a:p>
          <a:p>
            <a:r>
              <a:rPr lang="zh-CN" altLang="en-US" dirty="0">
                <a:solidFill>
                  <a:srgbClr val="000000"/>
                </a:solidFill>
                <a:latin typeface="Times New Roman" pitchFamily="18" charset="0"/>
                <a:ea typeface="楷体_GB2312" pitchFamily="49" charset="-122"/>
                <a:cs typeface="Times New Roman" pitchFamily="18" charset="0"/>
              </a:rPr>
              <a:t>（逆经济风向操作）</a:t>
            </a:r>
          </a:p>
        </p:txBody>
      </p:sp>
      <p:sp>
        <p:nvSpPr>
          <p:cNvPr id="65" name="TextBox 64"/>
          <p:cNvSpPr txBox="1"/>
          <p:nvPr/>
        </p:nvSpPr>
        <p:spPr>
          <a:xfrm>
            <a:off x="3957912" y="5832391"/>
            <a:ext cx="4963421" cy="923330"/>
          </a:xfrm>
          <a:prstGeom prst="rect">
            <a:avLst/>
          </a:prstGeom>
          <a:noFill/>
          <a:ln w="50800">
            <a:solidFill>
              <a:srgbClr val="92D050"/>
            </a:solidFill>
          </a:ln>
        </p:spPr>
        <p:txBody>
          <a:bodyPr wrap="square" rtlCol="0">
            <a:spAutoFit/>
          </a:bodyPr>
          <a:lstStyle>
            <a:defPPr>
              <a:defRPr lang="zh-CN"/>
            </a:defPPr>
            <a:lvl1pPr>
              <a:defRPr b="1"/>
            </a:lvl1pPr>
          </a:lstStyle>
          <a:p>
            <a:r>
              <a:rPr lang="zh-CN" altLang="en-US" dirty="0">
                <a:solidFill>
                  <a:srgbClr val="000000"/>
                </a:solidFill>
                <a:latin typeface="Times New Roman" pitchFamily="18" charset="0"/>
                <a:ea typeface="楷体_GB2312" pitchFamily="49" charset="-122"/>
                <a:cs typeface="Times New Roman" pitchFamily="18" charset="0"/>
              </a:rPr>
              <a:t>管理预期：理性预期下，央行对公众的预期</a:t>
            </a:r>
            <a:r>
              <a:rPr lang="zh-CN" altLang="en-US" dirty="0" smtClean="0">
                <a:solidFill>
                  <a:srgbClr val="000000"/>
                </a:solidFill>
                <a:latin typeface="Times New Roman" pitchFamily="18" charset="0"/>
                <a:ea typeface="楷体_GB2312" pitchFamily="49" charset="-122"/>
                <a:cs typeface="Times New Roman" pitchFamily="18" charset="0"/>
              </a:rPr>
              <a:t>管理非常</a:t>
            </a:r>
            <a:r>
              <a:rPr lang="zh-CN" altLang="en-US" dirty="0">
                <a:solidFill>
                  <a:srgbClr val="000000"/>
                </a:solidFill>
                <a:latin typeface="Times New Roman" pitchFamily="18" charset="0"/>
                <a:ea typeface="楷体_GB2312" pitchFamily="49" charset="-122"/>
                <a:cs typeface="Times New Roman" pitchFamily="18" charset="0"/>
              </a:rPr>
              <a:t>重要；极端情况下，央行不需要做任何动作，只要“空口”说就能达到预期目标。</a:t>
            </a:r>
          </a:p>
        </p:txBody>
      </p:sp>
      <p:sp>
        <p:nvSpPr>
          <p:cNvPr id="81" name="TextBox 80"/>
          <p:cNvSpPr txBox="1"/>
          <p:nvPr/>
        </p:nvSpPr>
        <p:spPr>
          <a:xfrm>
            <a:off x="169839" y="1052736"/>
            <a:ext cx="5032147" cy="646331"/>
          </a:xfrm>
          <a:prstGeom prst="rect">
            <a:avLst/>
          </a:prstGeom>
          <a:noFill/>
          <a:ln w="50800">
            <a:solidFill>
              <a:srgbClr val="92D050"/>
            </a:solidFill>
          </a:ln>
        </p:spPr>
        <p:txBody>
          <a:bodyPr wrap="none" rtlCol="0">
            <a:spAutoFit/>
          </a:bodyPr>
          <a:lstStyle/>
          <a:p>
            <a:r>
              <a:rPr lang="zh-CN" altLang="en-US" b="1" dirty="0" smtClean="0">
                <a:solidFill>
                  <a:srgbClr val="000000"/>
                </a:solidFill>
                <a:latin typeface="Times New Roman" pitchFamily="18" charset="0"/>
                <a:ea typeface="楷体_GB2312" pitchFamily="49" charset="-122"/>
                <a:cs typeface="Times New Roman" pitchFamily="18" charset="0"/>
              </a:rPr>
              <a:t>常规货币政策：购买短期，高流动性政府债券；</a:t>
            </a:r>
            <a:endParaRPr lang="en-US" altLang="zh-CN" b="1" dirty="0" smtClean="0">
              <a:solidFill>
                <a:srgbClr val="000000"/>
              </a:solidFill>
              <a:latin typeface="Times New Roman" pitchFamily="18" charset="0"/>
              <a:ea typeface="楷体_GB2312" pitchFamily="49" charset="-122"/>
              <a:cs typeface="Times New Roman" pitchFamily="18" charset="0"/>
            </a:endParaRPr>
          </a:p>
          <a:p>
            <a:r>
              <a:rPr lang="zh-CN" altLang="en-US" b="1" dirty="0" smtClean="0">
                <a:solidFill>
                  <a:srgbClr val="000000"/>
                </a:solidFill>
                <a:latin typeface="Times New Roman" pitchFamily="18" charset="0"/>
                <a:ea typeface="楷体_GB2312" pitchFamily="49" charset="-122"/>
                <a:cs typeface="Times New Roman" pitchFamily="18" charset="0"/>
              </a:rPr>
              <a:t>量化宽松政策：购买长期、非流动性企业债券；</a:t>
            </a:r>
            <a:endParaRPr lang="zh-CN" altLang="en-US" b="1" dirty="0">
              <a:solidFill>
                <a:srgbClr val="000000"/>
              </a:solidFill>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101630861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通胀的成因与治理</a:t>
            </a:r>
            <a:endParaRPr lang="zh-CN" altLang="en-US" sz="2800" dirty="0">
              <a:latin typeface="楷体_GB2312" pitchFamily="49" charset="-122"/>
              <a:ea typeface="楷体_GB2312" pitchFamily="49" charset="-122"/>
            </a:endParaRPr>
          </a:p>
        </p:txBody>
      </p:sp>
      <p:sp>
        <p:nvSpPr>
          <p:cNvPr id="5" name="圆角矩形 5"/>
          <p:cNvSpPr>
            <a:spLocks noChangeArrowheads="1"/>
          </p:cNvSpPr>
          <p:nvPr/>
        </p:nvSpPr>
        <p:spPr bwMode="auto">
          <a:xfrm>
            <a:off x="323850" y="1557338"/>
            <a:ext cx="2303463" cy="500062"/>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buFont typeface="Arial" pitchFamily="34" charset="0"/>
              <a:buNone/>
              <a:defRPr/>
            </a:pPr>
            <a:r>
              <a:rPr lang="zh-CN" altLang="en-US" sz="2000" b="1" dirty="0">
                <a:solidFill>
                  <a:srgbClr val="000000"/>
                </a:solidFill>
                <a:effectLst>
                  <a:outerShdw blurRad="38100" dist="38100" dir="2700000" algn="tl">
                    <a:srgbClr val="FFFFFF"/>
                  </a:outerShdw>
                </a:effectLst>
                <a:latin typeface="仿宋_GB2312" pitchFamily="49" charset="-122"/>
                <a:ea typeface="黑体" pitchFamily="49" charset="-122"/>
              </a:rPr>
              <a:t>需求拉上通货膨胀</a:t>
            </a:r>
          </a:p>
        </p:txBody>
      </p:sp>
      <p:sp>
        <p:nvSpPr>
          <p:cNvPr id="6" name="圆角矩形 8"/>
          <p:cNvSpPr>
            <a:spLocks noChangeArrowheads="1"/>
          </p:cNvSpPr>
          <p:nvPr/>
        </p:nvSpPr>
        <p:spPr bwMode="auto">
          <a:xfrm>
            <a:off x="6715125" y="1412875"/>
            <a:ext cx="1889125" cy="863997"/>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紧缩性货币政策</a:t>
            </a:r>
            <a:endParaRPr lang="en-US" b="1" dirty="0">
              <a:solidFill>
                <a:srgbClr val="000000"/>
              </a:solidFill>
              <a:effectLst>
                <a:outerShdw blurRad="38100" dist="38100" dir="2700000" algn="tl">
                  <a:srgbClr val="FFFFFF"/>
                </a:outerShdw>
              </a:effectLst>
              <a:latin typeface="仿宋_GB2312" pitchFamily="49" charset="-122"/>
              <a:ea typeface="黑体" pitchFamily="49" charset="-122"/>
            </a:endParaRPr>
          </a:p>
          <a:p>
            <a:pPr algn="ctr">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紧缩性财政</a:t>
            </a:r>
            <a:r>
              <a:rPr lang="zh-CN" altLang="en-US" b="1" dirty="0" smtClean="0">
                <a:solidFill>
                  <a:srgbClr val="000000"/>
                </a:solidFill>
                <a:effectLst>
                  <a:outerShdw blurRad="38100" dist="38100" dir="2700000" algn="tl">
                    <a:srgbClr val="FFFFFF"/>
                  </a:outerShdw>
                </a:effectLst>
                <a:latin typeface="仿宋_GB2312" pitchFamily="49" charset="-122"/>
                <a:ea typeface="黑体" pitchFamily="49" charset="-122"/>
              </a:rPr>
              <a:t>政策</a:t>
            </a:r>
            <a:endParaRPr lang="en-US" b="1" dirty="0">
              <a:solidFill>
                <a:srgbClr val="000000"/>
              </a:solidFill>
              <a:effectLst>
                <a:outerShdw blurRad="38100" dist="38100" dir="2700000" algn="tl">
                  <a:srgbClr val="FFFFFF"/>
                </a:outerShdw>
              </a:effectLst>
              <a:latin typeface="仿宋_GB2312" pitchFamily="49" charset="-122"/>
              <a:ea typeface="黑体" pitchFamily="49" charset="-122"/>
            </a:endParaRPr>
          </a:p>
        </p:txBody>
      </p:sp>
      <p:sp>
        <p:nvSpPr>
          <p:cNvPr id="7" name="圆角矩形 9"/>
          <p:cNvSpPr>
            <a:spLocks noChangeArrowheads="1"/>
          </p:cNvSpPr>
          <p:nvPr/>
        </p:nvSpPr>
        <p:spPr bwMode="auto">
          <a:xfrm>
            <a:off x="357188" y="3140075"/>
            <a:ext cx="2251075" cy="500063"/>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buFont typeface="Arial" pitchFamily="34" charset="0"/>
              <a:buNone/>
              <a:defRPr/>
            </a:pPr>
            <a:r>
              <a:rPr lang="zh-CN" altLang="en-US" sz="2000" b="1">
                <a:solidFill>
                  <a:srgbClr val="000000"/>
                </a:solidFill>
                <a:effectLst>
                  <a:outerShdw blurRad="38100" dist="38100" dir="2700000" algn="tl">
                    <a:srgbClr val="FFFFFF"/>
                  </a:outerShdw>
                </a:effectLst>
                <a:latin typeface="仿宋_GB2312" pitchFamily="49" charset="-122"/>
                <a:ea typeface="黑体" pitchFamily="49" charset="-122"/>
              </a:rPr>
              <a:t>成本推进通货膨胀</a:t>
            </a:r>
          </a:p>
        </p:txBody>
      </p:sp>
      <p:sp>
        <p:nvSpPr>
          <p:cNvPr id="8" name="左大括号 10"/>
          <p:cNvSpPr>
            <a:spLocks/>
          </p:cNvSpPr>
          <p:nvPr/>
        </p:nvSpPr>
        <p:spPr bwMode="auto">
          <a:xfrm>
            <a:off x="2701925" y="2746375"/>
            <a:ext cx="428625" cy="1111250"/>
          </a:xfrm>
          <a:prstGeom prst="leftBrace">
            <a:avLst>
              <a:gd name="adj1" fmla="val 2773"/>
              <a:gd name="adj2" fmla="val 50000"/>
            </a:avLst>
          </a:prstGeom>
          <a:noFill/>
          <a:ln w="38100" cmpd="sng">
            <a:solidFill>
              <a:schemeClr val="tx1"/>
            </a:solidFill>
            <a:round/>
            <a:headEnd/>
            <a:tailEnd/>
          </a:ln>
          <a:effectLst>
            <a:outerShdw dist="23000" dir="5400000" algn="ctr" rotWithShape="0">
              <a:srgbClr val="000000">
                <a:alpha val="34000"/>
              </a:srgbClr>
            </a:outerShdw>
          </a:effectLst>
        </p:spPr>
        <p:txBody>
          <a:bodyPr wrap="none"/>
          <a:lstStyle/>
          <a:p>
            <a:pPr algn="ctr">
              <a:buFont typeface="Arial" pitchFamily="34" charset="0"/>
              <a:buNone/>
              <a:defRPr/>
            </a:pPr>
            <a:endParaRPr lang="zh-CN" altLang="en-US">
              <a:solidFill>
                <a:srgbClr val="000000"/>
              </a:solidFill>
              <a:ea typeface="宋体" pitchFamily="2" charset="-122"/>
            </a:endParaRPr>
          </a:p>
        </p:txBody>
      </p:sp>
      <p:sp>
        <p:nvSpPr>
          <p:cNvPr id="9" name="圆角矩形 11"/>
          <p:cNvSpPr>
            <a:spLocks noChangeArrowheads="1"/>
          </p:cNvSpPr>
          <p:nvPr/>
        </p:nvSpPr>
        <p:spPr bwMode="auto">
          <a:xfrm>
            <a:off x="3203575" y="2427288"/>
            <a:ext cx="1643063" cy="500062"/>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buFont typeface="Arial" pitchFamily="34" charset="0"/>
              <a:buNone/>
              <a:defRPr/>
            </a:pPr>
            <a:r>
              <a:rPr lang="zh-CN" altLang="en-US" sz="2000" b="1" dirty="0">
                <a:solidFill>
                  <a:srgbClr val="000000"/>
                </a:solidFill>
                <a:effectLst>
                  <a:outerShdw blurRad="38100" dist="38100" dir="2700000" algn="tl">
                    <a:srgbClr val="FFFFFF"/>
                  </a:outerShdw>
                </a:effectLst>
                <a:latin typeface="仿宋_GB2312" pitchFamily="49" charset="-122"/>
                <a:ea typeface="黑体" pitchFamily="49" charset="-122"/>
              </a:rPr>
              <a:t>工资推动型</a:t>
            </a:r>
          </a:p>
        </p:txBody>
      </p:sp>
      <p:sp>
        <p:nvSpPr>
          <p:cNvPr id="10" name="圆角矩形 12"/>
          <p:cNvSpPr>
            <a:spLocks noChangeArrowheads="1"/>
          </p:cNvSpPr>
          <p:nvPr/>
        </p:nvSpPr>
        <p:spPr bwMode="auto">
          <a:xfrm>
            <a:off x="3240088" y="3640138"/>
            <a:ext cx="1606550" cy="427037"/>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buFont typeface="Arial" pitchFamily="34" charset="0"/>
              <a:buNone/>
              <a:defRPr/>
            </a:pPr>
            <a:r>
              <a:rPr lang="zh-CN" altLang="en-US" sz="2000" b="1" dirty="0">
                <a:solidFill>
                  <a:srgbClr val="000000"/>
                </a:solidFill>
                <a:effectLst>
                  <a:outerShdw blurRad="38100" dist="38100" dir="2700000" algn="tl">
                    <a:srgbClr val="FFFFFF"/>
                  </a:outerShdw>
                </a:effectLst>
                <a:latin typeface="仿宋_GB2312" pitchFamily="49" charset="-122"/>
                <a:ea typeface="黑体" pitchFamily="49" charset="-122"/>
              </a:rPr>
              <a:t>利润推动型</a:t>
            </a:r>
          </a:p>
        </p:txBody>
      </p:sp>
      <p:sp>
        <p:nvSpPr>
          <p:cNvPr id="11" name="圆角矩形 13"/>
          <p:cNvSpPr>
            <a:spLocks noChangeArrowheads="1"/>
          </p:cNvSpPr>
          <p:nvPr/>
        </p:nvSpPr>
        <p:spPr bwMode="auto">
          <a:xfrm>
            <a:off x="357188" y="4465638"/>
            <a:ext cx="2251075" cy="428625"/>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buFont typeface="Arial" pitchFamily="34" charset="0"/>
              <a:buNone/>
              <a:defRPr/>
            </a:pPr>
            <a:r>
              <a:rPr lang="zh-CN" altLang="en-US" sz="2000" b="1" dirty="0" smtClean="0">
                <a:solidFill>
                  <a:srgbClr val="000000"/>
                </a:solidFill>
                <a:effectLst>
                  <a:outerShdw blurRad="38100" dist="38100" dir="2700000" algn="tl">
                    <a:srgbClr val="FFFFFF"/>
                  </a:outerShdw>
                </a:effectLst>
                <a:latin typeface="仿宋_GB2312" pitchFamily="49" charset="-122"/>
                <a:ea typeface="黑体" pitchFamily="49" charset="-122"/>
              </a:rPr>
              <a:t>供求混合型</a:t>
            </a:r>
            <a:endParaRPr lang="zh-CN" altLang="en-US" sz="2000" b="1" dirty="0">
              <a:solidFill>
                <a:srgbClr val="000000"/>
              </a:solidFill>
              <a:effectLst>
                <a:outerShdw blurRad="38100" dist="38100" dir="2700000" algn="tl">
                  <a:srgbClr val="FFFFFF"/>
                </a:outerShdw>
              </a:effectLst>
              <a:latin typeface="仿宋_GB2312" pitchFamily="49" charset="-122"/>
              <a:ea typeface="黑体" pitchFamily="49" charset="-122"/>
            </a:endParaRPr>
          </a:p>
        </p:txBody>
      </p:sp>
      <p:sp>
        <p:nvSpPr>
          <p:cNvPr id="12" name="圆角矩形 14"/>
          <p:cNvSpPr>
            <a:spLocks noChangeArrowheads="1"/>
          </p:cNvSpPr>
          <p:nvPr/>
        </p:nvSpPr>
        <p:spPr bwMode="auto">
          <a:xfrm>
            <a:off x="6715125" y="2620963"/>
            <a:ext cx="1889125" cy="428625"/>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紧缩性收入政策</a:t>
            </a:r>
            <a:endParaRPr lang="en-US" b="1" dirty="0">
              <a:solidFill>
                <a:srgbClr val="000000"/>
              </a:solidFill>
              <a:effectLst>
                <a:outerShdw blurRad="38100" dist="38100" dir="2700000" algn="tl">
                  <a:srgbClr val="FFFFFF"/>
                </a:outerShdw>
              </a:effectLst>
              <a:latin typeface="仿宋_GB2312" pitchFamily="49" charset="-122"/>
              <a:ea typeface="黑体" pitchFamily="49" charset="-122"/>
            </a:endParaRPr>
          </a:p>
          <a:p>
            <a:pPr algn="ctr">
              <a:buFont typeface="Arial" pitchFamily="34" charset="0"/>
              <a:buNone/>
              <a:defRPr/>
            </a:pPr>
            <a:endParaRPr lang="zh-CN" altLang="en-US" dirty="0">
              <a:solidFill>
                <a:srgbClr val="000000"/>
              </a:solidFill>
              <a:ea typeface="宋体" pitchFamily="2" charset="-122"/>
            </a:endParaRPr>
          </a:p>
        </p:txBody>
      </p:sp>
      <p:sp>
        <p:nvSpPr>
          <p:cNvPr id="13" name="圆角矩形 15"/>
          <p:cNvSpPr>
            <a:spLocks noChangeArrowheads="1"/>
          </p:cNvSpPr>
          <p:nvPr/>
        </p:nvSpPr>
        <p:spPr bwMode="auto">
          <a:xfrm>
            <a:off x="6715125" y="3463925"/>
            <a:ext cx="1889125" cy="642938"/>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制定反托拉斯</a:t>
            </a:r>
            <a:endParaRPr lang="en-US" b="1" dirty="0">
              <a:solidFill>
                <a:srgbClr val="000000"/>
              </a:solidFill>
              <a:effectLst>
                <a:outerShdw blurRad="38100" dist="38100" dir="2700000" algn="tl">
                  <a:srgbClr val="FFFFFF"/>
                </a:outerShdw>
              </a:effectLst>
              <a:latin typeface="仿宋_GB2312" pitchFamily="49" charset="-122"/>
              <a:ea typeface="黑体" pitchFamily="49" charset="-122"/>
            </a:endParaRPr>
          </a:p>
          <a:p>
            <a:pPr algn="ctr">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限制垄断高价</a:t>
            </a:r>
          </a:p>
        </p:txBody>
      </p:sp>
      <p:sp>
        <p:nvSpPr>
          <p:cNvPr id="14" name="圆角矩形 16"/>
          <p:cNvSpPr>
            <a:spLocks noChangeArrowheads="1"/>
          </p:cNvSpPr>
          <p:nvPr/>
        </p:nvSpPr>
        <p:spPr bwMode="auto">
          <a:xfrm>
            <a:off x="6715125" y="4171950"/>
            <a:ext cx="1889125" cy="912813"/>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nchor="ctr"/>
          <a:lstStyle/>
          <a:p>
            <a:pPr algn="ctr">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需求拉上治理</a:t>
            </a:r>
          </a:p>
          <a:p>
            <a:pPr algn="ctr">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与成本推进治</a:t>
            </a:r>
          </a:p>
          <a:p>
            <a:pPr algn="ctr">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理双管齐下</a:t>
            </a:r>
          </a:p>
        </p:txBody>
      </p:sp>
      <p:sp>
        <p:nvSpPr>
          <p:cNvPr id="15" name="圆角矩形 17"/>
          <p:cNvSpPr>
            <a:spLocks noChangeArrowheads="1"/>
          </p:cNvSpPr>
          <p:nvPr/>
        </p:nvSpPr>
        <p:spPr bwMode="auto">
          <a:xfrm>
            <a:off x="322263" y="5308600"/>
            <a:ext cx="2286000" cy="500063"/>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buFont typeface="Arial" pitchFamily="34" charset="0"/>
              <a:buNone/>
              <a:defRPr/>
            </a:pPr>
            <a:r>
              <a:rPr lang="zh-CN" altLang="en-US" sz="2000" b="1">
                <a:solidFill>
                  <a:srgbClr val="000000"/>
                </a:solidFill>
                <a:effectLst>
                  <a:outerShdw blurRad="38100" dist="38100" dir="2700000" algn="tl">
                    <a:srgbClr val="FFFFFF"/>
                  </a:outerShdw>
                </a:effectLst>
                <a:latin typeface="仿宋_GB2312" pitchFamily="49" charset="-122"/>
                <a:ea typeface="黑体" pitchFamily="49" charset="-122"/>
              </a:rPr>
              <a:t>结构型通货膨胀</a:t>
            </a:r>
          </a:p>
        </p:txBody>
      </p:sp>
      <p:sp>
        <p:nvSpPr>
          <p:cNvPr id="16" name="圆角矩形 18"/>
          <p:cNvSpPr>
            <a:spLocks noChangeArrowheads="1"/>
          </p:cNvSpPr>
          <p:nvPr/>
        </p:nvSpPr>
        <p:spPr bwMode="auto">
          <a:xfrm>
            <a:off x="6566138" y="5156200"/>
            <a:ext cx="2187098" cy="1441152"/>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lnSpc>
                <a:spcPts val="2400"/>
              </a:lnSpc>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推进经济结构调</a:t>
            </a:r>
            <a:endParaRPr lang="en-US" b="1" dirty="0">
              <a:solidFill>
                <a:srgbClr val="000000"/>
              </a:solidFill>
              <a:effectLst>
                <a:outerShdw blurRad="38100" dist="38100" dir="2700000" algn="tl">
                  <a:srgbClr val="FFFFFF"/>
                </a:outerShdw>
              </a:effectLst>
              <a:latin typeface="仿宋_GB2312" pitchFamily="49" charset="-122"/>
              <a:ea typeface="黑体" pitchFamily="49" charset="-122"/>
            </a:endParaRPr>
          </a:p>
          <a:p>
            <a:pPr algn="ctr">
              <a:lnSpc>
                <a:spcPts val="2400"/>
              </a:lnSpc>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整改善资源</a:t>
            </a:r>
            <a:r>
              <a:rPr lang="zh-CN" altLang="en-US" b="1" dirty="0" smtClean="0">
                <a:solidFill>
                  <a:srgbClr val="000000"/>
                </a:solidFill>
                <a:effectLst>
                  <a:outerShdw blurRad="38100" dist="38100" dir="2700000" algn="tl">
                    <a:srgbClr val="FFFFFF"/>
                  </a:outerShdw>
                </a:effectLst>
                <a:latin typeface="仿宋_GB2312" pitchFamily="49" charset="-122"/>
                <a:ea typeface="黑体" pitchFamily="49" charset="-122"/>
              </a:rPr>
              <a:t>配置</a:t>
            </a:r>
            <a:endParaRPr lang="en-US" altLang="zh-CN" b="1" dirty="0" smtClean="0">
              <a:solidFill>
                <a:srgbClr val="000000"/>
              </a:solidFill>
              <a:effectLst>
                <a:outerShdw blurRad="38100" dist="38100" dir="2700000" algn="tl">
                  <a:srgbClr val="FFFFFF"/>
                </a:outerShdw>
              </a:effectLst>
              <a:latin typeface="仿宋_GB2312" pitchFamily="49" charset="-122"/>
              <a:ea typeface="黑体" pitchFamily="49" charset="-122"/>
            </a:endParaRPr>
          </a:p>
          <a:p>
            <a:pPr algn="ctr">
              <a:lnSpc>
                <a:spcPts val="2400"/>
              </a:lnSpc>
              <a:buFont typeface="Arial" pitchFamily="34" charset="0"/>
              <a:buNone/>
              <a:defRPr/>
            </a:pPr>
            <a:r>
              <a:rPr lang="zh-CN" altLang="en-US" b="1" dirty="0" smtClean="0">
                <a:solidFill>
                  <a:srgbClr val="000000"/>
                </a:solidFill>
                <a:effectLst>
                  <a:outerShdw blurRad="38100" dist="38100" dir="2700000" algn="tl">
                    <a:srgbClr val="FFFFFF"/>
                  </a:outerShdw>
                </a:effectLst>
                <a:latin typeface="仿宋_GB2312" pitchFamily="49" charset="-122"/>
                <a:ea typeface="黑体" pitchFamily="49" charset="-122"/>
              </a:rPr>
              <a:t>（使产出结构</a:t>
            </a:r>
            <a:endParaRPr lang="en-US" altLang="zh-CN" b="1" dirty="0" smtClean="0">
              <a:solidFill>
                <a:srgbClr val="000000"/>
              </a:solidFill>
              <a:effectLst>
                <a:outerShdw blurRad="38100" dist="38100" dir="2700000" algn="tl">
                  <a:srgbClr val="FFFFFF"/>
                </a:outerShdw>
              </a:effectLst>
              <a:latin typeface="仿宋_GB2312" pitchFamily="49" charset="-122"/>
              <a:ea typeface="黑体" pitchFamily="49" charset="-122"/>
            </a:endParaRPr>
          </a:p>
          <a:p>
            <a:pPr algn="ctr">
              <a:lnSpc>
                <a:spcPts val="2400"/>
              </a:lnSpc>
              <a:buFont typeface="Arial" pitchFamily="34" charset="0"/>
              <a:buNone/>
              <a:defRPr/>
            </a:pPr>
            <a:r>
              <a:rPr lang="zh-CN" altLang="en-US" b="1" dirty="0" smtClean="0">
                <a:solidFill>
                  <a:srgbClr val="000000"/>
                </a:solidFill>
                <a:effectLst>
                  <a:outerShdw blurRad="38100" dist="38100" dir="2700000" algn="tl">
                    <a:srgbClr val="FFFFFF"/>
                  </a:outerShdw>
                </a:effectLst>
                <a:latin typeface="仿宋_GB2312" pitchFamily="49" charset="-122"/>
                <a:ea typeface="黑体" pitchFamily="49" charset="-122"/>
              </a:rPr>
              <a:t>与需求结构匹配</a:t>
            </a: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a:t>
            </a:r>
            <a:endParaRPr lang="en-US" altLang="zh-CN" b="1" dirty="0" smtClean="0">
              <a:solidFill>
                <a:srgbClr val="000000"/>
              </a:solidFill>
              <a:effectLst>
                <a:outerShdw blurRad="38100" dist="38100" dir="2700000" algn="tl">
                  <a:srgbClr val="FFFFFF"/>
                </a:outerShdw>
              </a:effectLst>
              <a:latin typeface="仿宋_GB2312" pitchFamily="49" charset="-122"/>
              <a:ea typeface="黑体" pitchFamily="49" charset="-122"/>
            </a:endParaRPr>
          </a:p>
          <a:p>
            <a:pPr algn="ctr">
              <a:lnSpc>
                <a:spcPts val="2400"/>
              </a:lnSpc>
              <a:buFont typeface="Arial" pitchFamily="34" charset="0"/>
              <a:buNone/>
              <a:defRPr/>
            </a:pPr>
            <a:endPar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endParaRPr>
          </a:p>
        </p:txBody>
      </p:sp>
      <p:sp>
        <p:nvSpPr>
          <p:cNvPr id="17" name="圆角矩形 19"/>
          <p:cNvSpPr>
            <a:spLocks noChangeArrowheads="1"/>
          </p:cNvSpPr>
          <p:nvPr/>
        </p:nvSpPr>
        <p:spPr bwMode="auto">
          <a:xfrm>
            <a:off x="3143250" y="4929188"/>
            <a:ext cx="3013075" cy="1487487"/>
          </a:xfrm>
          <a:prstGeom prst="roundRect">
            <a:avLst>
              <a:gd name="adj" fmla="val 16667"/>
            </a:avLst>
          </a:prstGeom>
          <a:solidFill>
            <a:srgbClr val="C2FFF0"/>
          </a:solidFill>
          <a:ln w="9525">
            <a:noFill/>
            <a:round/>
            <a:headEnd/>
            <a:tailEnd/>
          </a:ln>
          <a:effectLst>
            <a:outerShdw dist="20000" dir="5400000" algn="ctr" rotWithShape="0">
              <a:srgbClr val="000000">
                <a:alpha val="37000"/>
              </a:srgbClr>
            </a:outerShdw>
          </a:effectLst>
        </p:spPr>
        <p:txBody>
          <a:bodyPr wrap="none"/>
          <a:lstStyle/>
          <a:p>
            <a:pPr algn="ctr">
              <a:lnSpc>
                <a:spcPct val="150000"/>
              </a:lnSpc>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劳动生产率增长速度的差异</a:t>
            </a:r>
            <a:endParaRPr lang="en-US" b="1" dirty="0">
              <a:solidFill>
                <a:srgbClr val="000000"/>
              </a:solidFill>
              <a:effectLst>
                <a:outerShdw blurRad="38100" dist="38100" dir="2700000" algn="tl">
                  <a:srgbClr val="FFFFFF"/>
                </a:outerShdw>
              </a:effectLst>
              <a:latin typeface="仿宋_GB2312" pitchFamily="49" charset="-122"/>
              <a:ea typeface="黑体" pitchFamily="49" charset="-122"/>
            </a:endParaRPr>
          </a:p>
          <a:p>
            <a:pPr algn="ctr">
              <a:lnSpc>
                <a:spcPct val="150000"/>
              </a:lnSpc>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“瓶颈”制约</a:t>
            </a:r>
            <a:endParaRPr lang="en-US" altLang="zh-CN" b="1" dirty="0">
              <a:solidFill>
                <a:srgbClr val="000000"/>
              </a:solidFill>
              <a:effectLst>
                <a:outerShdw blurRad="38100" dist="38100" dir="2700000" algn="tl">
                  <a:srgbClr val="FFFFFF"/>
                </a:outerShdw>
              </a:effectLst>
              <a:latin typeface="仿宋_GB2312" pitchFamily="49" charset="-122"/>
              <a:ea typeface="黑体" pitchFamily="49" charset="-122"/>
            </a:endParaRPr>
          </a:p>
          <a:p>
            <a:pPr algn="ctr">
              <a:lnSpc>
                <a:spcPct val="150000"/>
              </a:lnSpc>
              <a:buFont typeface="Arial" pitchFamily="34" charset="0"/>
              <a:buNone/>
              <a:defRPr/>
            </a:pPr>
            <a:r>
              <a:rPr lang="zh-CN" altLang="en-US" b="1" dirty="0">
                <a:solidFill>
                  <a:srgbClr val="000000"/>
                </a:solidFill>
                <a:effectLst>
                  <a:outerShdw blurRad="38100" dist="38100" dir="2700000" algn="tl">
                    <a:srgbClr val="FFFFFF"/>
                  </a:outerShdw>
                </a:effectLst>
                <a:latin typeface="仿宋_GB2312" pitchFamily="49" charset="-122"/>
                <a:ea typeface="黑体" pitchFamily="49" charset="-122"/>
              </a:rPr>
              <a:t>需求转移</a:t>
            </a:r>
          </a:p>
        </p:txBody>
      </p:sp>
      <p:grpSp>
        <p:nvGrpSpPr>
          <p:cNvPr id="3" name="Group 16"/>
          <p:cNvGrpSpPr>
            <a:grpSpLocks/>
          </p:cNvGrpSpPr>
          <p:nvPr/>
        </p:nvGrpSpPr>
        <p:grpSpPr bwMode="auto">
          <a:xfrm>
            <a:off x="4883150" y="2620963"/>
            <a:ext cx="1755775" cy="231775"/>
            <a:chOff x="0" y="0"/>
            <a:chExt cx="1106" cy="146"/>
          </a:xfrm>
        </p:grpSpPr>
        <p:pic>
          <p:nvPicPr>
            <p:cNvPr id="19" name="右箭头 51"/>
            <p:cNvPicPr>
              <a:picLocks noChangeArrowheads="1"/>
            </p:cNvPicPr>
            <p:nvPr/>
          </p:nvPicPr>
          <p:blipFill>
            <a:blip r:embed="rId2" cstate="print"/>
            <a:srcRect/>
            <a:stretch>
              <a:fillRect/>
            </a:stretch>
          </p:blipFill>
          <p:spPr bwMode="auto">
            <a:xfrm>
              <a:off x="0" y="0"/>
              <a:ext cx="1106" cy="146"/>
            </a:xfrm>
            <a:prstGeom prst="rect">
              <a:avLst/>
            </a:prstGeom>
            <a:noFill/>
            <a:ln w="9525">
              <a:noFill/>
              <a:miter lim="800000"/>
              <a:headEnd/>
              <a:tailEnd/>
            </a:ln>
          </p:spPr>
        </p:pic>
        <p:sp>
          <p:nvSpPr>
            <p:cNvPr id="20" name="Text Box 18"/>
            <p:cNvSpPr txBox="1">
              <a:spLocks noChangeArrowheads="1"/>
            </p:cNvSpPr>
            <p:nvPr/>
          </p:nvSpPr>
          <p:spPr bwMode="auto">
            <a:xfrm>
              <a:off x="13" y="42"/>
              <a:ext cx="1051" cy="62"/>
            </a:xfrm>
            <a:prstGeom prst="rect">
              <a:avLst/>
            </a:prstGeom>
            <a:noFill/>
            <a:ln w="9525">
              <a:noFill/>
              <a:miter lim="800000"/>
              <a:headEnd/>
              <a:tailEnd/>
            </a:ln>
          </p:spPr>
          <p:txBody>
            <a:bodyPr wrap="none"/>
            <a:lstStyle/>
            <a:p>
              <a:pPr algn="ctr"/>
              <a:endParaRPr lang="zh-CN" altLang="en-US">
                <a:solidFill>
                  <a:srgbClr val="000000"/>
                </a:solidFill>
              </a:endParaRPr>
            </a:p>
          </p:txBody>
        </p:sp>
      </p:grpSp>
      <p:grpSp>
        <p:nvGrpSpPr>
          <p:cNvPr id="4" name="Group 19"/>
          <p:cNvGrpSpPr>
            <a:grpSpLocks/>
          </p:cNvGrpSpPr>
          <p:nvPr/>
        </p:nvGrpSpPr>
        <p:grpSpPr bwMode="auto">
          <a:xfrm>
            <a:off x="4883150" y="3760788"/>
            <a:ext cx="1755775" cy="257175"/>
            <a:chOff x="0" y="0"/>
            <a:chExt cx="1106" cy="162"/>
          </a:xfrm>
        </p:grpSpPr>
        <p:pic>
          <p:nvPicPr>
            <p:cNvPr id="22" name="右箭头 54"/>
            <p:cNvPicPr>
              <a:picLocks noChangeArrowheads="1"/>
            </p:cNvPicPr>
            <p:nvPr/>
          </p:nvPicPr>
          <p:blipFill>
            <a:blip r:embed="rId3" cstate="print"/>
            <a:srcRect/>
            <a:stretch>
              <a:fillRect/>
            </a:stretch>
          </p:blipFill>
          <p:spPr bwMode="auto">
            <a:xfrm>
              <a:off x="0" y="0"/>
              <a:ext cx="1106" cy="162"/>
            </a:xfrm>
            <a:prstGeom prst="rect">
              <a:avLst/>
            </a:prstGeom>
            <a:noFill/>
            <a:ln w="9525">
              <a:noFill/>
              <a:miter lim="800000"/>
              <a:headEnd/>
              <a:tailEnd/>
            </a:ln>
          </p:spPr>
        </p:pic>
        <p:sp>
          <p:nvSpPr>
            <p:cNvPr id="23" name="Text Box 21"/>
            <p:cNvSpPr txBox="1">
              <a:spLocks noChangeArrowheads="1"/>
            </p:cNvSpPr>
            <p:nvPr/>
          </p:nvSpPr>
          <p:spPr bwMode="auto">
            <a:xfrm>
              <a:off x="13" y="48"/>
              <a:ext cx="1048" cy="68"/>
            </a:xfrm>
            <a:prstGeom prst="rect">
              <a:avLst/>
            </a:prstGeom>
            <a:noFill/>
            <a:ln w="9525">
              <a:noFill/>
              <a:miter lim="800000"/>
              <a:headEnd/>
              <a:tailEnd/>
            </a:ln>
          </p:spPr>
          <p:txBody>
            <a:bodyPr wrap="none"/>
            <a:lstStyle/>
            <a:p>
              <a:pPr algn="ctr"/>
              <a:endParaRPr lang="zh-CN" altLang="en-US">
                <a:solidFill>
                  <a:srgbClr val="000000"/>
                </a:solidFill>
              </a:endParaRPr>
            </a:p>
          </p:txBody>
        </p:sp>
      </p:grpSp>
      <p:grpSp>
        <p:nvGrpSpPr>
          <p:cNvPr id="18" name="Group 22"/>
          <p:cNvGrpSpPr>
            <a:grpSpLocks/>
          </p:cNvGrpSpPr>
          <p:nvPr/>
        </p:nvGrpSpPr>
        <p:grpSpPr bwMode="auto">
          <a:xfrm>
            <a:off x="2682875" y="4559300"/>
            <a:ext cx="3956050" cy="257175"/>
            <a:chOff x="0" y="0"/>
            <a:chExt cx="2492" cy="162"/>
          </a:xfrm>
        </p:grpSpPr>
        <p:pic>
          <p:nvPicPr>
            <p:cNvPr id="25" name="右箭头 55"/>
            <p:cNvPicPr>
              <a:picLocks noChangeArrowheads="1"/>
            </p:cNvPicPr>
            <p:nvPr/>
          </p:nvPicPr>
          <p:blipFill>
            <a:blip r:embed="rId4" cstate="print"/>
            <a:srcRect/>
            <a:stretch>
              <a:fillRect/>
            </a:stretch>
          </p:blipFill>
          <p:spPr bwMode="auto">
            <a:xfrm>
              <a:off x="0" y="0"/>
              <a:ext cx="2492" cy="162"/>
            </a:xfrm>
            <a:prstGeom prst="rect">
              <a:avLst/>
            </a:prstGeom>
            <a:noFill/>
            <a:ln w="9525">
              <a:noFill/>
              <a:miter lim="800000"/>
              <a:headEnd/>
              <a:tailEnd/>
            </a:ln>
          </p:spPr>
        </p:pic>
        <p:sp>
          <p:nvSpPr>
            <p:cNvPr id="26" name="Text Box 24"/>
            <p:cNvSpPr txBox="1">
              <a:spLocks noChangeArrowheads="1"/>
            </p:cNvSpPr>
            <p:nvPr/>
          </p:nvSpPr>
          <p:spPr bwMode="auto">
            <a:xfrm rot="10800000">
              <a:off x="12" y="49"/>
              <a:ext cx="2435" cy="67"/>
            </a:xfrm>
            <a:prstGeom prst="rect">
              <a:avLst/>
            </a:prstGeom>
            <a:noFill/>
            <a:ln w="9525">
              <a:noFill/>
              <a:miter lim="800000"/>
              <a:headEnd/>
              <a:tailEnd/>
            </a:ln>
          </p:spPr>
          <p:txBody>
            <a:bodyPr wrap="none"/>
            <a:lstStyle/>
            <a:p>
              <a:pPr algn="ctr"/>
              <a:endParaRPr lang="zh-CN" altLang="en-US">
                <a:solidFill>
                  <a:srgbClr val="000000"/>
                </a:solidFill>
              </a:endParaRPr>
            </a:p>
          </p:txBody>
        </p:sp>
      </p:grpSp>
      <p:grpSp>
        <p:nvGrpSpPr>
          <p:cNvPr id="21" name="Group 25"/>
          <p:cNvGrpSpPr>
            <a:grpSpLocks/>
          </p:cNvGrpSpPr>
          <p:nvPr/>
        </p:nvGrpSpPr>
        <p:grpSpPr bwMode="auto">
          <a:xfrm>
            <a:off x="2889250" y="1785938"/>
            <a:ext cx="3749675" cy="255587"/>
            <a:chOff x="0" y="0"/>
            <a:chExt cx="2362" cy="161"/>
          </a:xfrm>
        </p:grpSpPr>
        <p:pic>
          <p:nvPicPr>
            <p:cNvPr id="28" name="右箭头 56"/>
            <p:cNvPicPr>
              <a:picLocks noChangeArrowheads="1"/>
            </p:cNvPicPr>
            <p:nvPr/>
          </p:nvPicPr>
          <p:blipFill>
            <a:blip r:embed="rId5" cstate="print"/>
            <a:srcRect/>
            <a:stretch>
              <a:fillRect/>
            </a:stretch>
          </p:blipFill>
          <p:spPr bwMode="auto">
            <a:xfrm>
              <a:off x="0" y="0"/>
              <a:ext cx="2362" cy="161"/>
            </a:xfrm>
            <a:prstGeom prst="rect">
              <a:avLst/>
            </a:prstGeom>
            <a:noFill/>
            <a:ln w="9525">
              <a:noFill/>
              <a:miter lim="800000"/>
              <a:headEnd/>
              <a:tailEnd/>
            </a:ln>
          </p:spPr>
        </p:pic>
        <p:sp>
          <p:nvSpPr>
            <p:cNvPr id="29" name="Text Box 27"/>
            <p:cNvSpPr txBox="1">
              <a:spLocks noChangeArrowheads="1"/>
            </p:cNvSpPr>
            <p:nvPr/>
          </p:nvSpPr>
          <p:spPr bwMode="auto">
            <a:xfrm>
              <a:off x="11" y="48"/>
              <a:ext cx="2306" cy="67"/>
            </a:xfrm>
            <a:prstGeom prst="rect">
              <a:avLst/>
            </a:prstGeom>
            <a:noFill/>
            <a:ln w="9525">
              <a:noFill/>
              <a:miter lim="800000"/>
              <a:headEnd/>
              <a:tailEnd/>
            </a:ln>
          </p:spPr>
          <p:txBody>
            <a:bodyPr wrap="none"/>
            <a:lstStyle/>
            <a:p>
              <a:pPr algn="ctr"/>
              <a:endParaRPr lang="zh-CN" altLang="en-US">
                <a:solidFill>
                  <a:srgbClr val="000000"/>
                </a:solidFill>
              </a:endParaRPr>
            </a:p>
          </p:txBody>
        </p:sp>
      </p:grpSp>
      <p:grpSp>
        <p:nvGrpSpPr>
          <p:cNvPr id="24" name="Group 28"/>
          <p:cNvGrpSpPr>
            <a:grpSpLocks/>
          </p:cNvGrpSpPr>
          <p:nvPr/>
        </p:nvGrpSpPr>
        <p:grpSpPr bwMode="auto">
          <a:xfrm>
            <a:off x="2682875" y="5430838"/>
            <a:ext cx="377825" cy="257175"/>
            <a:chOff x="0" y="0"/>
            <a:chExt cx="238" cy="162"/>
          </a:xfrm>
        </p:grpSpPr>
        <p:pic>
          <p:nvPicPr>
            <p:cNvPr id="31" name="右箭头 57"/>
            <p:cNvPicPr>
              <a:picLocks noChangeArrowheads="1"/>
            </p:cNvPicPr>
            <p:nvPr/>
          </p:nvPicPr>
          <p:blipFill>
            <a:blip r:embed="rId6" cstate="print"/>
            <a:srcRect/>
            <a:stretch>
              <a:fillRect/>
            </a:stretch>
          </p:blipFill>
          <p:spPr bwMode="auto">
            <a:xfrm>
              <a:off x="0" y="0"/>
              <a:ext cx="238" cy="162"/>
            </a:xfrm>
            <a:prstGeom prst="rect">
              <a:avLst/>
            </a:prstGeom>
            <a:noFill/>
            <a:ln w="9525">
              <a:noFill/>
              <a:miter lim="800000"/>
              <a:headEnd/>
              <a:tailEnd/>
            </a:ln>
          </p:spPr>
        </p:pic>
        <p:sp>
          <p:nvSpPr>
            <p:cNvPr id="32" name="Text Box 30"/>
            <p:cNvSpPr txBox="1">
              <a:spLocks noChangeArrowheads="1"/>
            </p:cNvSpPr>
            <p:nvPr/>
          </p:nvSpPr>
          <p:spPr bwMode="auto">
            <a:xfrm>
              <a:off x="12" y="47"/>
              <a:ext cx="179" cy="68"/>
            </a:xfrm>
            <a:prstGeom prst="rect">
              <a:avLst/>
            </a:prstGeom>
            <a:noFill/>
            <a:ln w="9525">
              <a:noFill/>
              <a:miter lim="800000"/>
              <a:headEnd/>
              <a:tailEnd/>
            </a:ln>
          </p:spPr>
          <p:txBody>
            <a:bodyPr wrap="none"/>
            <a:lstStyle/>
            <a:p>
              <a:pPr algn="ctr"/>
              <a:endParaRPr lang="zh-CN" altLang="en-US">
                <a:solidFill>
                  <a:srgbClr val="000000"/>
                </a:solidFill>
              </a:endParaRPr>
            </a:p>
          </p:txBody>
        </p:sp>
      </p:grpSp>
      <p:grpSp>
        <p:nvGrpSpPr>
          <p:cNvPr id="27" name="Group 31"/>
          <p:cNvGrpSpPr>
            <a:grpSpLocks/>
          </p:cNvGrpSpPr>
          <p:nvPr/>
        </p:nvGrpSpPr>
        <p:grpSpPr bwMode="auto">
          <a:xfrm>
            <a:off x="6278563" y="5430838"/>
            <a:ext cx="360362" cy="257175"/>
            <a:chOff x="0" y="0"/>
            <a:chExt cx="227" cy="162"/>
          </a:xfrm>
        </p:grpSpPr>
        <p:pic>
          <p:nvPicPr>
            <p:cNvPr id="34" name="右箭头 58"/>
            <p:cNvPicPr>
              <a:picLocks noChangeArrowheads="1"/>
            </p:cNvPicPr>
            <p:nvPr/>
          </p:nvPicPr>
          <p:blipFill>
            <a:blip r:embed="rId7" cstate="print"/>
            <a:srcRect/>
            <a:stretch>
              <a:fillRect/>
            </a:stretch>
          </p:blipFill>
          <p:spPr bwMode="auto">
            <a:xfrm>
              <a:off x="0" y="0"/>
              <a:ext cx="227" cy="162"/>
            </a:xfrm>
            <a:prstGeom prst="rect">
              <a:avLst/>
            </a:prstGeom>
            <a:noFill/>
            <a:ln w="9525">
              <a:noFill/>
              <a:miter lim="800000"/>
              <a:headEnd/>
              <a:tailEnd/>
            </a:ln>
          </p:spPr>
        </p:pic>
        <p:sp>
          <p:nvSpPr>
            <p:cNvPr id="35" name="Text Box 33"/>
            <p:cNvSpPr txBox="1">
              <a:spLocks noChangeArrowheads="1"/>
            </p:cNvSpPr>
            <p:nvPr/>
          </p:nvSpPr>
          <p:spPr bwMode="auto">
            <a:xfrm>
              <a:off x="14" y="47"/>
              <a:ext cx="168" cy="68"/>
            </a:xfrm>
            <a:prstGeom prst="rect">
              <a:avLst/>
            </a:prstGeom>
            <a:noFill/>
            <a:ln w="9525">
              <a:noFill/>
              <a:miter lim="800000"/>
              <a:headEnd/>
              <a:tailEnd/>
            </a:ln>
          </p:spPr>
          <p:txBody>
            <a:bodyPr wrap="none"/>
            <a:lstStyle/>
            <a:p>
              <a:pPr algn="ctr"/>
              <a:endParaRPr lang="zh-CN" altLang="en-US">
                <a:solidFill>
                  <a:srgbClr val="000000"/>
                </a:solidFill>
              </a:endParaRPr>
            </a:p>
          </p:txBody>
        </p:sp>
      </p:grpSp>
    </p:spTree>
    <p:extLst>
      <p:ext uri="{BB962C8B-B14F-4D97-AF65-F5344CB8AC3E}">
        <p14:creationId xmlns="" xmlns:p14="http://schemas.microsoft.com/office/powerpoint/2010/main" val="28673745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836712"/>
            <a:ext cx="8892480" cy="4525963"/>
          </a:xfrm>
        </p:spPr>
        <p:txBody>
          <a:bodyPr/>
          <a:lstStyle/>
          <a:p>
            <a:pPr>
              <a:buClr>
                <a:srgbClr val="7030A0"/>
              </a:buClr>
              <a:buFont typeface="Wingdings" pitchFamily="2" charset="2"/>
              <a:buChar char="Ø"/>
            </a:pPr>
            <a:r>
              <a:rPr lang="zh-CN" altLang="en-US" sz="2400" dirty="0" smtClean="0">
                <a:latin typeface="楷体_GB2312" pitchFamily="49" charset="-122"/>
                <a:ea typeface="楷体_GB2312" pitchFamily="49" charset="-122"/>
              </a:rPr>
              <a:t>根据上文分析，通货膨胀作为货币不均衡的一种结果，会对经济产生不利后果。因此，需要对通货膨胀进行治理。</a:t>
            </a:r>
            <a:endParaRPr lang="en-US" altLang="zh-CN" sz="2400" dirty="0" smtClean="0">
              <a:latin typeface="楷体_GB2312" pitchFamily="49" charset="-122"/>
              <a:ea typeface="楷体_GB2312" pitchFamily="49" charset="-122"/>
            </a:endParaRPr>
          </a:p>
          <a:p>
            <a:pPr>
              <a:buClr>
                <a:srgbClr val="7030A0"/>
              </a:buClr>
              <a:buFont typeface="Wingdings" pitchFamily="2" charset="2"/>
              <a:buChar char="Ø"/>
            </a:pPr>
            <a:r>
              <a:rPr lang="zh-CN" altLang="en-US" sz="2400" dirty="0" smtClean="0">
                <a:latin typeface="楷体_GB2312" pitchFamily="49" charset="-122"/>
                <a:ea typeface="楷体_GB2312" pitchFamily="49" charset="-122"/>
              </a:rPr>
              <a:t>对通货膨胀的治理与疾病的治疗道理一样，需要找对原因，并进行相应的治理。其中，需求、供给原因出现问题相对好治理，而结构出现问题则相对难治理。</a:t>
            </a:r>
            <a:endParaRPr lang="en-US" altLang="zh-CN" sz="2400" dirty="0" smtClean="0">
              <a:latin typeface="楷体_GB2312" pitchFamily="49" charset="-122"/>
              <a:ea typeface="楷体_GB2312" pitchFamily="49" charset="-122"/>
            </a:endParaRPr>
          </a:p>
          <a:p>
            <a:pPr>
              <a:buClr>
                <a:srgbClr val="7030A0"/>
              </a:buClr>
              <a:buFont typeface="Wingdings" pitchFamily="2" charset="2"/>
              <a:buChar char="Ø"/>
            </a:pPr>
            <a:r>
              <a:rPr lang="zh-CN" altLang="en-US" sz="2400" dirty="0" smtClean="0">
                <a:latin typeface="楷体_GB2312" pitchFamily="49" charset="-122"/>
                <a:ea typeface="楷体_GB2312" pitchFamily="49" charset="-122"/>
              </a:rPr>
              <a:t>供给出现问题，主要源于供给侧的投入要素价格上涨。其中，劳动要素供给价格的快速上涨体现为工资快速上升，资本要素供给价格的快速上涨体现为利润快速上升（对应垄断程度的提高）。</a:t>
            </a:r>
            <a:endParaRPr lang="en-US" altLang="zh-CN" sz="2400" dirty="0" smtClean="0">
              <a:latin typeface="楷体_GB2312" pitchFamily="49" charset="-122"/>
              <a:ea typeface="楷体_GB2312" pitchFamily="49" charset="-122"/>
            </a:endParaRPr>
          </a:p>
          <a:p>
            <a:pPr>
              <a:buClr>
                <a:srgbClr val="7030A0"/>
              </a:buClr>
              <a:buFont typeface="Wingdings" pitchFamily="2" charset="2"/>
              <a:buChar char="Ø"/>
            </a:pPr>
            <a:endParaRPr lang="zh-CN" altLang="en-US" sz="2000" dirty="0">
              <a:latin typeface="楷体_GB2312" pitchFamily="49" charset="-122"/>
              <a:ea typeface="楷体_GB2312" pitchFamily="49" charset="-122"/>
            </a:endParaRPr>
          </a:p>
        </p:txBody>
      </p:sp>
      <p:sp>
        <p:nvSpPr>
          <p:cNvPr id="4" name="标题 1"/>
          <p:cNvSpPr>
            <a:spLocks noGrp="1"/>
          </p:cNvSpPr>
          <p:nvPr>
            <p:ph type="title"/>
          </p:nvPr>
        </p:nvSpPr>
        <p:spPr>
          <a:xfrm>
            <a:off x="395536" y="0"/>
            <a:ext cx="8229600" cy="927100"/>
          </a:xfrm>
        </p:spPr>
        <p:txBody>
          <a:bodyPr/>
          <a:lstStyle/>
          <a:p>
            <a:pPr algn="ctr"/>
            <a:r>
              <a:rPr lang="zh-CN" altLang="en-US" sz="3200" dirty="0" smtClean="0">
                <a:solidFill>
                  <a:srgbClr val="7030A0"/>
                </a:solidFill>
                <a:latin typeface="楷体_GB2312" panose="02010609030101010101" pitchFamily="49" charset="-122"/>
                <a:ea typeface="楷体_GB2312" panose="02010609030101010101" pitchFamily="49" charset="-122"/>
              </a:rPr>
              <a:t>关于通货膨胀治理的总结</a:t>
            </a:r>
            <a:endParaRPr lang="zh-CN" altLang="en-US" sz="3200" dirty="0">
              <a:solidFill>
                <a:srgbClr val="7030A0"/>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927100"/>
          </a:xfrm>
        </p:spPr>
        <p:txBody>
          <a:bodyPr/>
          <a:lstStyle/>
          <a:p>
            <a:pPr algn="ctr"/>
            <a:r>
              <a:rPr lang="zh-CN" altLang="en-US" sz="3600" dirty="0" smtClean="0">
                <a:latin typeface="楷体_GB2312" pitchFamily="49" charset="-122"/>
                <a:ea typeface="楷体_GB2312" pitchFamily="49" charset="-122"/>
              </a:rPr>
              <a:t>央行的非盈利性</a:t>
            </a:r>
            <a:endParaRPr lang="zh-CN" altLang="en-US" sz="3600" dirty="0">
              <a:latin typeface="楷体_GB2312" pitchFamily="49" charset="-122"/>
              <a:ea typeface="楷体_GB2312" pitchFamily="49" charset="-122"/>
            </a:endParaRPr>
          </a:p>
        </p:txBody>
      </p:sp>
      <p:sp>
        <p:nvSpPr>
          <p:cNvPr id="3" name="内容占位符 2"/>
          <p:cNvSpPr>
            <a:spLocks noGrp="1"/>
          </p:cNvSpPr>
          <p:nvPr>
            <p:ph idx="1"/>
          </p:nvPr>
        </p:nvSpPr>
        <p:spPr>
          <a:xfrm>
            <a:off x="323528" y="692696"/>
            <a:ext cx="8820472"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前面已经探讨央行的业务操作是服务于货币政策，而非盈利。</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央行的非盈利性不意味着央行不能盈利。央行保持适度的盈利是其独立性的重要保障，是其能较好地制定货币政策的重要保障。</a:t>
            </a:r>
            <a:endParaRPr lang="en-US" altLang="zh-CN" sz="28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央行持续亏损可能需要国家财政的补贴或者需要通过印制钞票来填补亏空，这可能导致其独立性或货币政策受到不利影响。</a:t>
            </a:r>
            <a:endParaRPr lang="zh-CN" altLang="en-US" sz="2400" dirty="0">
              <a:latin typeface="楷体_GB2312" pitchFamily="49" charset="-122"/>
              <a:ea typeface="楷体_GB2312" pitchFamily="49" charset="-122"/>
            </a:endParaRPr>
          </a:p>
        </p:txBody>
      </p:sp>
    </p:spTree>
    <p:extLst>
      <p:ext uri="{BB962C8B-B14F-4D97-AF65-F5344CB8AC3E}">
        <p14:creationId xmlns="" xmlns:p14="http://schemas.microsoft.com/office/powerpoint/2010/main" val="336172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927100"/>
          </a:xfrm>
        </p:spPr>
        <p:txBody>
          <a:bodyPr/>
          <a:lstStyle/>
          <a:p>
            <a:pPr algn="ctr"/>
            <a:r>
              <a:rPr lang="zh-CN" altLang="en-US" sz="3600" dirty="0" smtClean="0">
                <a:latin typeface="楷体_GB2312" pitchFamily="49" charset="-122"/>
                <a:ea typeface="楷体_GB2312" pitchFamily="49" charset="-122"/>
              </a:rPr>
              <a:t>央行的流动性</a:t>
            </a:r>
            <a:endParaRPr lang="zh-CN" altLang="en-US" sz="3600" dirty="0">
              <a:latin typeface="楷体_GB2312" pitchFamily="49" charset="-122"/>
              <a:ea typeface="楷体_GB2312" pitchFamily="49" charset="-122"/>
            </a:endParaRPr>
          </a:p>
        </p:txBody>
      </p:sp>
      <p:sp>
        <p:nvSpPr>
          <p:cNvPr id="3" name="内容占位符 2"/>
          <p:cNvSpPr>
            <a:spLocks noGrp="1"/>
          </p:cNvSpPr>
          <p:nvPr>
            <p:ph idx="1"/>
          </p:nvPr>
        </p:nvSpPr>
        <p:spPr>
          <a:xfrm>
            <a:off x="323528" y="692696"/>
            <a:ext cx="8820472"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在制定常规货币政策时，央行只会持有高流动性的资产（期限小于</a:t>
            </a:r>
            <a:r>
              <a:rPr lang="en-US" altLang="zh-CN" sz="2800" dirty="0" smtClean="0">
                <a:latin typeface="Times New Roman" pitchFamily="18" charset="0"/>
                <a:ea typeface="楷体_GB2312" pitchFamily="49" charset="-122"/>
                <a:cs typeface="Times New Roman" pitchFamily="18" charset="0"/>
              </a:rPr>
              <a:t>1</a:t>
            </a:r>
            <a:r>
              <a:rPr lang="zh-CN" altLang="en-US" sz="2800" dirty="0" smtClean="0">
                <a:latin typeface="楷体_GB2312" pitchFamily="49" charset="-122"/>
                <a:ea typeface="楷体_GB2312" pitchFamily="49" charset="-122"/>
              </a:rPr>
              <a:t>年，无风险的资产），以保证央行货币政策制定的独立性和灵活性。</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国际金融危机的爆发，央行突破了这一规则，持有了大量非流动性、风险资产。</a:t>
            </a:r>
            <a:endParaRPr lang="en-US" altLang="zh-CN" sz="28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原因在于金融部门的功能已经受损，对实体经济（对应风险资产）的资金支持能力较弱，金融机构之间信任程度下降。为提高金融机构信任度，加大对实体经济的资金支持，中央银行“转变” 为商业银行，直接持有非流动性、风险资产。</a:t>
            </a:r>
            <a:endParaRPr lang="zh-CN" altLang="en-US" sz="2400" dirty="0">
              <a:latin typeface="楷体_GB2312" pitchFamily="49" charset="-122"/>
              <a:ea typeface="楷体_GB2312" pitchFamily="49" charset="-122"/>
            </a:endParaRPr>
          </a:p>
        </p:txBody>
      </p:sp>
    </p:spTree>
    <p:extLst>
      <p:ext uri="{BB962C8B-B14F-4D97-AF65-F5344CB8AC3E}">
        <p14:creationId xmlns="" xmlns:p14="http://schemas.microsoft.com/office/powerpoint/2010/main" val="336172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传统货币政策制定与非传统货币政策制定</a:t>
            </a:r>
            <a:endParaRPr lang="zh-CN" altLang="en-US" sz="2800" dirty="0">
              <a:latin typeface="楷体_GB2312" pitchFamily="49" charset="-122"/>
              <a:ea typeface="楷体_GB2312" pitchFamily="49" charset="-122"/>
            </a:endParaRPr>
          </a:p>
        </p:txBody>
      </p:sp>
      <p:sp>
        <p:nvSpPr>
          <p:cNvPr id="4" name="矩形 3"/>
          <p:cNvSpPr/>
          <p:nvPr/>
        </p:nvSpPr>
        <p:spPr bwMode="auto">
          <a:xfrm>
            <a:off x="467544" y="1412776"/>
            <a:ext cx="1512168" cy="2736304"/>
          </a:xfrm>
          <a:prstGeom prst="rect">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5" name="TextBox 4"/>
          <p:cNvSpPr txBox="1"/>
          <p:nvPr/>
        </p:nvSpPr>
        <p:spPr>
          <a:xfrm>
            <a:off x="1023283" y="1988840"/>
            <a:ext cx="553998" cy="1323439"/>
          </a:xfrm>
          <a:prstGeom prst="rect">
            <a:avLst/>
          </a:prstGeom>
          <a:noFill/>
        </p:spPr>
        <p:txBody>
          <a:bodyPr vert="eaVert" wrap="none" rtlCol="0">
            <a:spAutoFit/>
          </a:bodyPr>
          <a:lstStyle/>
          <a:p>
            <a:r>
              <a:rPr lang="zh-CN" altLang="en-US" sz="2400" dirty="0" smtClean="0">
                <a:solidFill>
                  <a:srgbClr val="000000"/>
                </a:solidFill>
                <a:latin typeface="楷体_GB2312" pitchFamily="49" charset="-122"/>
                <a:ea typeface="楷体_GB2312" pitchFamily="49" charset="-122"/>
              </a:rPr>
              <a:t>中央银行</a:t>
            </a:r>
            <a:endParaRPr lang="zh-CN" altLang="en-US" sz="2400" dirty="0">
              <a:solidFill>
                <a:srgbClr val="000000"/>
              </a:solidFill>
              <a:latin typeface="楷体_GB2312" pitchFamily="49" charset="-122"/>
              <a:ea typeface="楷体_GB2312" pitchFamily="49" charset="-122"/>
            </a:endParaRPr>
          </a:p>
        </p:txBody>
      </p:sp>
      <p:sp>
        <p:nvSpPr>
          <p:cNvPr id="6" name="右箭头 5"/>
          <p:cNvSpPr/>
          <p:nvPr/>
        </p:nvSpPr>
        <p:spPr bwMode="auto">
          <a:xfrm>
            <a:off x="1763688" y="2564904"/>
            <a:ext cx="1008112"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8" name="矩形 7"/>
          <p:cNvSpPr/>
          <p:nvPr/>
        </p:nvSpPr>
        <p:spPr bwMode="auto">
          <a:xfrm>
            <a:off x="2339752" y="1412776"/>
            <a:ext cx="3816424" cy="2736304"/>
          </a:xfrm>
          <a:prstGeom prst="rect">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9" name="矩形 8"/>
          <p:cNvSpPr/>
          <p:nvPr/>
        </p:nvSpPr>
        <p:spPr bwMode="auto">
          <a:xfrm>
            <a:off x="3203848" y="1772816"/>
            <a:ext cx="720080" cy="2088232"/>
          </a:xfrm>
          <a:prstGeom prst="rect">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10" name="矩形 9"/>
          <p:cNvSpPr/>
          <p:nvPr/>
        </p:nvSpPr>
        <p:spPr bwMode="auto">
          <a:xfrm>
            <a:off x="4499992" y="1772816"/>
            <a:ext cx="720080" cy="2088232"/>
          </a:xfrm>
          <a:prstGeom prst="rect">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11" name="TextBox 10"/>
          <p:cNvSpPr txBox="1"/>
          <p:nvPr/>
        </p:nvSpPr>
        <p:spPr>
          <a:xfrm>
            <a:off x="3275856" y="2060848"/>
            <a:ext cx="553998" cy="1546257"/>
          </a:xfrm>
          <a:prstGeom prst="rect">
            <a:avLst/>
          </a:prstGeom>
          <a:noFill/>
        </p:spPr>
        <p:txBody>
          <a:bodyPr vert="eaVert" wrap="none" rtlCol="0">
            <a:spAutoFit/>
          </a:bodyPr>
          <a:lstStyle/>
          <a:p>
            <a:r>
              <a:rPr lang="zh-CN" altLang="en-US" sz="2400" dirty="0" smtClean="0">
                <a:solidFill>
                  <a:srgbClr val="000000"/>
                </a:solidFill>
                <a:latin typeface="Times New Roman" pitchFamily="18" charset="0"/>
                <a:ea typeface="楷体_GB2312" pitchFamily="49" charset="-122"/>
                <a:cs typeface="Times New Roman" pitchFamily="18" charset="0"/>
              </a:rPr>
              <a:t>商业银行</a:t>
            </a:r>
            <a:r>
              <a:rPr lang="en-US" altLang="zh-CN" sz="2400" dirty="0" smtClean="0">
                <a:solidFill>
                  <a:srgbClr val="000000"/>
                </a:solidFill>
                <a:latin typeface="Times New Roman" pitchFamily="18" charset="0"/>
                <a:ea typeface="楷体_GB2312" pitchFamily="49" charset="-122"/>
                <a:cs typeface="Times New Roman" pitchFamily="18" charset="0"/>
              </a:rPr>
              <a:t>A</a:t>
            </a:r>
            <a:endParaRPr lang="zh-CN" altLang="en-US" sz="2400" dirty="0">
              <a:solidFill>
                <a:srgbClr val="000000"/>
              </a:solidFill>
              <a:latin typeface="Times New Roman" pitchFamily="18" charset="0"/>
              <a:ea typeface="楷体_GB2312" pitchFamily="49" charset="-122"/>
              <a:cs typeface="Times New Roman" pitchFamily="18" charset="0"/>
            </a:endParaRPr>
          </a:p>
        </p:txBody>
      </p:sp>
      <p:sp>
        <p:nvSpPr>
          <p:cNvPr id="12" name="TextBox 11"/>
          <p:cNvSpPr txBox="1"/>
          <p:nvPr/>
        </p:nvSpPr>
        <p:spPr>
          <a:xfrm>
            <a:off x="4572000" y="2060848"/>
            <a:ext cx="553998" cy="1528624"/>
          </a:xfrm>
          <a:prstGeom prst="rect">
            <a:avLst/>
          </a:prstGeom>
          <a:noFill/>
        </p:spPr>
        <p:txBody>
          <a:bodyPr vert="eaVert" wrap="none" rtlCol="0">
            <a:spAutoFit/>
          </a:bodyPr>
          <a:lstStyle/>
          <a:p>
            <a:r>
              <a:rPr lang="zh-CN" altLang="en-US" sz="2400" dirty="0" smtClean="0">
                <a:solidFill>
                  <a:srgbClr val="000000"/>
                </a:solidFill>
                <a:latin typeface="Times New Roman" pitchFamily="18" charset="0"/>
                <a:ea typeface="楷体_GB2312" pitchFamily="49" charset="-122"/>
                <a:cs typeface="Times New Roman" pitchFamily="18" charset="0"/>
              </a:rPr>
              <a:t>商业银行</a:t>
            </a:r>
            <a:r>
              <a:rPr lang="en-US" altLang="zh-CN" sz="2400" dirty="0" smtClean="0">
                <a:solidFill>
                  <a:srgbClr val="000000"/>
                </a:solidFill>
                <a:latin typeface="Times New Roman" pitchFamily="18" charset="0"/>
                <a:ea typeface="楷体_GB2312" pitchFamily="49" charset="-122"/>
                <a:cs typeface="Times New Roman" pitchFamily="18" charset="0"/>
              </a:rPr>
              <a:t>B</a:t>
            </a:r>
            <a:endParaRPr lang="zh-CN" altLang="en-US" sz="2400" dirty="0">
              <a:solidFill>
                <a:srgbClr val="000000"/>
              </a:solidFill>
              <a:latin typeface="Times New Roman" pitchFamily="18" charset="0"/>
              <a:ea typeface="楷体_GB2312" pitchFamily="49" charset="-122"/>
              <a:cs typeface="Times New Roman" pitchFamily="18" charset="0"/>
            </a:endParaRPr>
          </a:p>
        </p:txBody>
      </p:sp>
      <p:cxnSp>
        <p:nvCxnSpPr>
          <p:cNvPr id="14" name="直接箭头连接符 13"/>
          <p:cNvCxnSpPr/>
          <p:nvPr/>
        </p:nvCxnSpPr>
        <p:spPr bwMode="auto">
          <a:xfrm>
            <a:off x="3923928" y="2348880"/>
            <a:ext cx="57606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直接箭头连接符 15"/>
          <p:cNvCxnSpPr/>
          <p:nvPr/>
        </p:nvCxnSpPr>
        <p:spPr bwMode="auto">
          <a:xfrm flipH="1">
            <a:off x="3923928" y="3140968"/>
            <a:ext cx="57606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 name="TextBox 16"/>
          <p:cNvSpPr txBox="1"/>
          <p:nvPr/>
        </p:nvSpPr>
        <p:spPr>
          <a:xfrm>
            <a:off x="2555776" y="1412776"/>
            <a:ext cx="3240360" cy="461665"/>
          </a:xfrm>
          <a:prstGeom prst="rect">
            <a:avLst/>
          </a:prstGeom>
          <a:noFill/>
        </p:spPr>
        <p:txBody>
          <a:bodyPr wrap="square" rtlCol="0">
            <a:spAutoFit/>
          </a:bodyPr>
          <a:lstStyle/>
          <a:p>
            <a:r>
              <a:rPr lang="zh-CN" altLang="en-US" sz="2400" dirty="0" smtClean="0">
                <a:solidFill>
                  <a:srgbClr val="000000"/>
                </a:solidFill>
                <a:latin typeface="楷体_GB2312" pitchFamily="49" charset="-122"/>
                <a:ea typeface="楷体_GB2312" pitchFamily="49" charset="-122"/>
              </a:rPr>
              <a:t>银行间市场（货币市场）</a:t>
            </a:r>
            <a:endParaRPr lang="zh-CN" altLang="en-US" sz="2400" dirty="0">
              <a:solidFill>
                <a:srgbClr val="000000"/>
              </a:solidFill>
              <a:latin typeface="楷体_GB2312" pitchFamily="49" charset="-122"/>
              <a:ea typeface="楷体_GB2312" pitchFamily="49" charset="-122"/>
            </a:endParaRPr>
          </a:p>
        </p:txBody>
      </p:sp>
      <p:sp>
        <p:nvSpPr>
          <p:cNvPr id="18" name="右箭头 17"/>
          <p:cNvSpPr/>
          <p:nvPr/>
        </p:nvSpPr>
        <p:spPr bwMode="auto">
          <a:xfrm>
            <a:off x="5796136" y="2564904"/>
            <a:ext cx="1008112"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19" name="矩形 18"/>
          <p:cNvSpPr/>
          <p:nvPr/>
        </p:nvSpPr>
        <p:spPr bwMode="auto">
          <a:xfrm>
            <a:off x="6588224" y="1412776"/>
            <a:ext cx="1512168" cy="2736304"/>
          </a:xfrm>
          <a:prstGeom prst="rect">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20" name="TextBox 19"/>
          <p:cNvSpPr txBox="1"/>
          <p:nvPr/>
        </p:nvSpPr>
        <p:spPr>
          <a:xfrm>
            <a:off x="7020272" y="1988840"/>
            <a:ext cx="553998" cy="1323439"/>
          </a:xfrm>
          <a:prstGeom prst="rect">
            <a:avLst/>
          </a:prstGeom>
          <a:noFill/>
        </p:spPr>
        <p:txBody>
          <a:bodyPr vert="eaVert" wrap="none" rtlCol="0">
            <a:spAutoFit/>
          </a:bodyPr>
          <a:lstStyle/>
          <a:p>
            <a:r>
              <a:rPr lang="zh-CN" altLang="en-US" sz="2400" dirty="0" smtClean="0">
                <a:solidFill>
                  <a:srgbClr val="000000"/>
                </a:solidFill>
                <a:latin typeface="楷体_GB2312" pitchFamily="49" charset="-122"/>
                <a:ea typeface="楷体_GB2312" pitchFamily="49" charset="-122"/>
              </a:rPr>
              <a:t>实体经济</a:t>
            </a:r>
            <a:endParaRPr lang="zh-CN" altLang="en-US" sz="2400" dirty="0">
              <a:solidFill>
                <a:srgbClr val="000000"/>
              </a:solidFill>
              <a:latin typeface="楷体_GB2312" pitchFamily="49" charset="-122"/>
              <a:ea typeface="楷体_GB2312" pitchFamily="49" charset="-122"/>
            </a:endParaRPr>
          </a:p>
        </p:txBody>
      </p:sp>
      <p:sp>
        <p:nvSpPr>
          <p:cNvPr id="21" name="TextBox 20"/>
          <p:cNvSpPr txBox="1"/>
          <p:nvPr/>
        </p:nvSpPr>
        <p:spPr>
          <a:xfrm>
            <a:off x="1547664" y="2276872"/>
            <a:ext cx="1723549" cy="830997"/>
          </a:xfrm>
          <a:prstGeom prst="rect">
            <a:avLst/>
          </a:prstGeom>
          <a:noFill/>
        </p:spPr>
        <p:txBody>
          <a:bodyPr wrap="none" rtlCol="0">
            <a:spAutoFit/>
          </a:bodyPr>
          <a:lstStyle/>
          <a:p>
            <a:r>
              <a:rPr lang="zh-CN" altLang="en-US" sz="2400" dirty="0" smtClean="0">
                <a:solidFill>
                  <a:srgbClr val="000000"/>
                </a:solidFill>
                <a:latin typeface="楷体_GB2312" pitchFamily="49" charset="-122"/>
                <a:ea typeface="楷体_GB2312" pitchFamily="49" charset="-122"/>
              </a:rPr>
              <a:t>无风险利率</a:t>
            </a:r>
            <a:endParaRPr lang="en-US" altLang="zh-CN" sz="2400" dirty="0" smtClean="0">
              <a:solidFill>
                <a:srgbClr val="000000"/>
              </a:solidFill>
              <a:latin typeface="楷体_GB2312" pitchFamily="49" charset="-122"/>
              <a:ea typeface="楷体_GB2312" pitchFamily="49" charset="-122"/>
            </a:endParaRPr>
          </a:p>
          <a:p>
            <a:r>
              <a:rPr lang="zh-CN" altLang="en-US" sz="2400" dirty="0" smtClean="0">
                <a:solidFill>
                  <a:srgbClr val="000000"/>
                </a:solidFill>
                <a:latin typeface="楷体_GB2312" pitchFamily="49" charset="-122"/>
                <a:ea typeface="楷体_GB2312" pitchFamily="49" charset="-122"/>
              </a:rPr>
              <a:t>；短期利率</a:t>
            </a:r>
            <a:endParaRPr lang="zh-CN" altLang="en-US" sz="2400" dirty="0">
              <a:solidFill>
                <a:srgbClr val="000000"/>
              </a:solidFill>
              <a:latin typeface="楷体_GB2312" pitchFamily="49" charset="-122"/>
              <a:ea typeface="楷体_GB2312" pitchFamily="49" charset="-122"/>
            </a:endParaRPr>
          </a:p>
        </p:txBody>
      </p:sp>
      <p:sp>
        <p:nvSpPr>
          <p:cNvPr id="22" name="TextBox 21"/>
          <p:cNvSpPr txBox="1"/>
          <p:nvPr/>
        </p:nvSpPr>
        <p:spPr>
          <a:xfrm>
            <a:off x="5364088" y="2204864"/>
            <a:ext cx="1872208" cy="830997"/>
          </a:xfrm>
          <a:prstGeom prst="rect">
            <a:avLst/>
          </a:prstGeom>
          <a:noFill/>
        </p:spPr>
        <p:txBody>
          <a:bodyPr wrap="square" rtlCol="0">
            <a:spAutoFit/>
          </a:bodyPr>
          <a:lstStyle/>
          <a:p>
            <a:r>
              <a:rPr lang="zh-CN" altLang="en-US" sz="2400" dirty="0" smtClean="0">
                <a:solidFill>
                  <a:srgbClr val="000000"/>
                </a:solidFill>
                <a:latin typeface="楷体_GB2312" pitchFamily="49" charset="-122"/>
                <a:ea typeface="楷体_GB2312" pitchFamily="49" charset="-122"/>
              </a:rPr>
              <a:t>风险利率；中长期利率</a:t>
            </a:r>
            <a:endParaRPr lang="zh-CN" altLang="en-US" sz="2400" dirty="0">
              <a:solidFill>
                <a:srgbClr val="000000"/>
              </a:solidFill>
              <a:latin typeface="楷体_GB2312" pitchFamily="49" charset="-122"/>
              <a:ea typeface="楷体_GB2312" pitchFamily="49" charset="-122"/>
            </a:endParaRPr>
          </a:p>
        </p:txBody>
      </p:sp>
      <p:cxnSp>
        <p:nvCxnSpPr>
          <p:cNvPr id="54" name="形状 53"/>
          <p:cNvCxnSpPr>
            <a:stCxn id="4" idx="2"/>
          </p:cNvCxnSpPr>
          <p:nvPr/>
        </p:nvCxnSpPr>
        <p:spPr bwMode="auto">
          <a:xfrm rot="16200000" flipH="1">
            <a:off x="3653898" y="1718810"/>
            <a:ext cx="1224136" cy="6084676"/>
          </a:xfrm>
          <a:prstGeom prst="bentConnector2">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直接箭头连接符 55"/>
          <p:cNvCxnSpPr/>
          <p:nvPr/>
        </p:nvCxnSpPr>
        <p:spPr bwMode="auto">
          <a:xfrm flipV="1">
            <a:off x="7308304" y="4221088"/>
            <a:ext cx="0" cy="1152128"/>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8" name="TextBox 57"/>
          <p:cNvSpPr txBox="1"/>
          <p:nvPr/>
        </p:nvSpPr>
        <p:spPr>
          <a:xfrm>
            <a:off x="1043608" y="4797152"/>
            <a:ext cx="7366119" cy="523220"/>
          </a:xfrm>
          <a:prstGeom prst="rect">
            <a:avLst/>
          </a:prstGeom>
          <a:noFill/>
        </p:spPr>
        <p:txBody>
          <a:bodyPr wrap="none" rtlCol="0">
            <a:spAutoFit/>
          </a:bodyPr>
          <a:lstStyle/>
          <a:p>
            <a:r>
              <a:rPr lang="zh-CN" altLang="en-US" sz="2800" dirty="0" smtClean="0">
                <a:solidFill>
                  <a:srgbClr val="000000"/>
                </a:solidFill>
                <a:latin typeface="楷体_GB2312" pitchFamily="49" charset="-122"/>
                <a:ea typeface="楷体_GB2312" pitchFamily="49" charset="-122"/>
              </a:rPr>
              <a:t>非传统货币政策（购买非流动性、风险资产）</a:t>
            </a:r>
            <a:endParaRPr lang="zh-CN" altLang="en-US" sz="2800" dirty="0">
              <a:solidFill>
                <a:srgbClr val="000000"/>
              </a:solidFill>
              <a:latin typeface="楷体_GB2312" pitchFamily="49" charset="-122"/>
              <a:ea typeface="楷体_GB2312" pitchFamily="49" charset="-122"/>
            </a:endParaRPr>
          </a:p>
        </p:txBody>
      </p:sp>
      <p:sp>
        <p:nvSpPr>
          <p:cNvPr id="23" name="TextBox 22"/>
          <p:cNvSpPr txBox="1"/>
          <p:nvPr/>
        </p:nvSpPr>
        <p:spPr>
          <a:xfrm>
            <a:off x="1043608" y="5661248"/>
            <a:ext cx="7488832" cy="523220"/>
          </a:xfrm>
          <a:prstGeom prst="rect">
            <a:avLst/>
          </a:prstGeom>
          <a:noFill/>
        </p:spPr>
        <p:txBody>
          <a:bodyPr wrap="square" rtlCol="0">
            <a:spAutoFit/>
          </a:bodyPr>
          <a:lstStyle/>
          <a:p>
            <a:r>
              <a:rPr lang="zh-CN" altLang="en-US" sz="2800" dirty="0" smtClean="0">
                <a:solidFill>
                  <a:srgbClr val="000000"/>
                </a:solidFill>
                <a:latin typeface="楷体_GB2312" pitchFamily="49" charset="-122"/>
                <a:ea typeface="楷体_GB2312" pitchFamily="49" charset="-122"/>
              </a:rPr>
              <a:t>传统货币政策（购买流动性、无风险资产）</a:t>
            </a:r>
            <a:endParaRPr lang="zh-CN" altLang="en-US" sz="2800"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xmlns="" val="339032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927100"/>
          </a:xfrm>
        </p:spPr>
        <p:txBody>
          <a:bodyPr/>
          <a:lstStyle/>
          <a:p>
            <a:pPr algn="ctr"/>
            <a:r>
              <a:rPr lang="zh-CN" altLang="en-US" sz="2800" dirty="0" smtClean="0">
                <a:latin typeface="楷体_GB2312" pitchFamily="49" charset="-122"/>
                <a:ea typeface="楷体_GB2312" pitchFamily="49" charset="-122"/>
              </a:rPr>
              <a:t>央行信息公开与预期管理</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79512" y="764704"/>
            <a:ext cx="8784976"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央行信息公开，会增加公众对央行的信任，提升央行信誉，进而促进央行对公众预期的引导。</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公众的预期是理性预期；预期的自我实现。</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被预期到的货币政策变动只影响通胀，而未被预期到的货币政策变动才影响实际经济变量。</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中央银行在短期搞意外的政策刺激（意外的政策变动）能在短期刺激实体经济，但是在长期只能导致通胀预期的增加，而不能改变实际经济变量。</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货币政策在长期只影响通胀，不影响实际变量。</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管理公众的预期，引导公众预期和中央银行的政策目标，能较好地控制通胀，并不需要央行采取额外的政策操作。</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“上兵伐谋”</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endParaRPr lang="zh-CN" altLang="en-US" sz="2800" dirty="0" smtClean="0">
              <a:latin typeface="楷体_GB2312" pitchFamily="49" charset="-122"/>
              <a:ea typeface="楷体_GB2312" pitchFamily="49" charset="-122"/>
            </a:endParaRPr>
          </a:p>
          <a:p>
            <a:pPr>
              <a:buClr>
                <a:srgbClr val="FF0000"/>
              </a:buClr>
              <a:buFont typeface="Wingdings" pitchFamily="2" charset="2"/>
              <a:buChar char="Ø"/>
            </a:pPr>
            <a:endParaRPr lang="zh-CN" altLang="en-US" sz="2800" dirty="0">
              <a:latin typeface="楷体_GB2312" pitchFamily="49" charset="-122"/>
              <a:ea typeface="楷体_GB2312" pitchFamily="49" charset="-122"/>
            </a:endParaRPr>
          </a:p>
        </p:txBody>
      </p:sp>
    </p:spTree>
    <p:extLst>
      <p:ext uri="{BB962C8B-B14F-4D97-AF65-F5344CB8AC3E}">
        <p14:creationId xmlns="" xmlns:p14="http://schemas.microsoft.com/office/powerpoint/2010/main" val="200491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89" y="3743"/>
            <a:ext cx="8229600" cy="927100"/>
          </a:xfrm>
        </p:spPr>
        <p:txBody>
          <a:bodyPr/>
          <a:lstStyle/>
          <a:p>
            <a:r>
              <a:rPr lang="zh-CN" altLang="en-US" sz="2800" dirty="0" smtClean="0">
                <a:latin typeface="楷体_GB2312" pitchFamily="49" charset="-122"/>
                <a:ea typeface="楷体_GB2312" pitchFamily="49" charset="-122"/>
              </a:rPr>
              <a:t>二、中央银行的性质与职能</a:t>
            </a:r>
            <a:endParaRPr lang="zh-CN" altLang="en-US" sz="2800" dirty="0">
              <a:latin typeface="楷体_GB2312" pitchFamily="49" charset="-122"/>
              <a:ea typeface="楷体_GB2312" pitchFamily="49" charset="-122"/>
            </a:endParaRPr>
          </a:p>
        </p:txBody>
      </p:sp>
      <p:sp>
        <p:nvSpPr>
          <p:cNvPr id="4" name="矩形 3"/>
          <p:cNvSpPr/>
          <p:nvPr/>
        </p:nvSpPr>
        <p:spPr>
          <a:xfrm>
            <a:off x="0" y="1052736"/>
            <a:ext cx="9001156" cy="4628960"/>
          </a:xfrm>
          <a:prstGeom prst="rect">
            <a:avLst/>
          </a:prstGeom>
        </p:spPr>
        <p:txBody>
          <a:bodyPr wrap="square">
            <a:spAutoFit/>
          </a:bodyPr>
          <a:lstStyle/>
          <a:p>
            <a:pPr algn="just" fontAlgn="base">
              <a:lnSpc>
                <a:spcPct val="110000"/>
              </a:lnSpc>
              <a:spcBef>
                <a:spcPct val="0"/>
              </a:spcBef>
              <a:spcAft>
                <a:spcPct val="0"/>
              </a:spcAft>
              <a:defRPr/>
            </a:pPr>
            <a:r>
              <a:rPr lang="en-US" altLang="zh-CN" sz="3200" dirty="0" smtClean="0">
                <a:solidFill>
                  <a:srgbClr val="FF0000"/>
                </a:solidFill>
                <a:latin typeface="楷体_GB2312" pitchFamily="49" charset="-122"/>
                <a:ea typeface="楷体_GB2312" pitchFamily="49" charset="-122"/>
                <a:sym typeface="Wingdings 2" pitchFamily="18" charset="2"/>
              </a:rPr>
              <a:t></a:t>
            </a:r>
            <a:r>
              <a:rPr lang="zh-CN" altLang="en-US" sz="3200" dirty="0" smtClean="0">
                <a:solidFill>
                  <a:srgbClr val="000000"/>
                </a:solidFill>
                <a:latin typeface="楷体_GB2312" panose="02010609030101010101" pitchFamily="49" charset="-122"/>
                <a:ea typeface="楷体_GB2312" panose="02010609030101010101" pitchFamily="49" charset="-122"/>
              </a:rPr>
              <a:t>中央银行的性质是指中央银行自身所具有的特有属性。</a:t>
            </a:r>
            <a:endParaRPr lang="en-US" altLang="zh-CN" sz="3200" dirty="0" smtClean="0">
              <a:solidFill>
                <a:srgbClr val="000000"/>
              </a:solidFill>
              <a:latin typeface="楷体_GB2312" panose="02010609030101010101" pitchFamily="49" charset="-122"/>
              <a:ea typeface="楷体_GB2312" panose="02010609030101010101" pitchFamily="49" charset="-122"/>
            </a:endParaRPr>
          </a:p>
          <a:p>
            <a:pPr algn="just" fontAlgn="base">
              <a:lnSpc>
                <a:spcPct val="110000"/>
              </a:lnSpc>
              <a:spcBef>
                <a:spcPct val="0"/>
              </a:spcBef>
              <a:spcAft>
                <a:spcPct val="0"/>
              </a:spcAft>
              <a:defRPr/>
            </a:pPr>
            <a:r>
              <a:rPr lang="en-US" altLang="zh-CN" sz="2800" kern="0" dirty="0" smtClean="0">
                <a:solidFill>
                  <a:srgbClr val="FF0000"/>
                </a:solidFill>
                <a:latin typeface="楷体_GB2312" pitchFamily="49" charset="-122"/>
                <a:ea typeface="楷体_GB2312" pitchFamily="49" charset="-122"/>
              </a:rPr>
              <a:t>    ★</a:t>
            </a:r>
            <a:r>
              <a:rPr lang="zh-CN" altLang="en-US" sz="2800" kern="0" dirty="0" smtClean="0">
                <a:solidFill>
                  <a:srgbClr val="000000"/>
                </a:solidFill>
                <a:latin typeface="楷体_GB2312" pitchFamily="49" charset="-122"/>
                <a:ea typeface="楷体_GB2312" pitchFamily="49" charset="-122"/>
              </a:rPr>
              <a:t>最高货币金融管理机构，在各国金融体系中居于主导地位。</a:t>
            </a:r>
            <a:endParaRPr lang="en-US" altLang="zh-CN" sz="2800" kern="0" dirty="0" smtClean="0">
              <a:solidFill>
                <a:srgbClr val="000000"/>
              </a:solidFill>
              <a:latin typeface="楷体_GB2312" pitchFamily="49" charset="-122"/>
              <a:ea typeface="楷体_GB2312" pitchFamily="49" charset="-122"/>
            </a:endParaRPr>
          </a:p>
          <a:p>
            <a:pPr algn="just" fontAlgn="base">
              <a:lnSpc>
                <a:spcPct val="110000"/>
              </a:lnSpc>
              <a:spcBef>
                <a:spcPct val="0"/>
              </a:spcBef>
              <a:spcAft>
                <a:spcPct val="0"/>
              </a:spcAft>
              <a:defRPr/>
            </a:pPr>
            <a:r>
              <a:rPr lang="en-US" altLang="zh-CN" sz="2800" kern="0" dirty="0" smtClean="0">
                <a:solidFill>
                  <a:srgbClr val="FF0000"/>
                </a:solidFill>
                <a:latin typeface="楷体_GB2312" pitchFamily="49" charset="-122"/>
                <a:ea typeface="楷体_GB2312" pitchFamily="49" charset="-122"/>
              </a:rPr>
              <a:t>    ★</a:t>
            </a:r>
            <a:r>
              <a:rPr lang="zh-CN" altLang="en-US" sz="2800" kern="0" dirty="0" smtClean="0">
                <a:solidFill>
                  <a:srgbClr val="000000"/>
                </a:solidFill>
                <a:latin typeface="楷体_GB2312" pitchFamily="49" charset="-122"/>
                <a:ea typeface="楷体_GB2312" pitchFamily="49" charset="-122"/>
              </a:rPr>
              <a:t>负责制定和执行国家的货币金融政策。</a:t>
            </a:r>
            <a:endParaRPr lang="en-US" altLang="zh-CN" sz="2800" kern="0" dirty="0" smtClean="0">
              <a:solidFill>
                <a:srgbClr val="000000"/>
              </a:solidFill>
              <a:latin typeface="楷体_GB2312" pitchFamily="49" charset="-122"/>
              <a:ea typeface="楷体_GB2312" pitchFamily="49" charset="-122"/>
            </a:endParaRPr>
          </a:p>
          <a:p>
            <a:pPr algn="just" fontAlgn="base">
              <a:lnSpc>
                <a:spcPct val="110000"/>
              </a:lnSpc>
              <a:spcBef>
                <a:spcPct val="0"/>
              </a:spcBef>
              <a:spcAft>
                <a:spcPct val="0"/>
              </a:spcAft>
              <a:defRPr/>
            </a:pPr>
            <a:r>
              <a:rPr lang="en-US" altLang="zh-CN" sz="2800" kern="0" dirty="0" smtClean="0">
                <a:solidFill>
                  <a:srgbClr val="FF0000"/>
                </a:solidFill>
                <a:latin typeface="楷体_GB2312" pitchFamily="49" charset="-122"/>
                <a:ea typeface="楷体_GB2312" pitchFamily="49" charset="-122"/>
              </a:rPr>
              <a:t>    ★</a:t>
            </a:r>
            <a:r>
              <a:rPr lang="zh-CN" altLang="en-US" sz="2800" kern="0" dirty="0" smtClean="0">
                <a:solidFill>
                  <a:srgbClr val="000000"/>
                </a:solidFill>
                <a:latin typeface="楷体_GB2312" pitchFamily="49" charset="-122"/>
                <a:ea typeface="楷体_GB2312" pitchFamily="49" charset="-122"/>
              </a:rPr>
              <a:t>在对外交往中代表国家参与国际金融活动。</a:t>
            </a:r>
            <a:endParaRPr lang="en-US" altLang="zh-CN" sz="2800" kern="0" dirty="0" smtClean="0">
              <a:solidFill>
                <a:srgbClr val="000000"/>
              </a:solidFill>
              <a:latin typeface="楷体_GB2312" pitchFamily="49" charset="-122"/>
              <a:ea typeface="楷体_GB2312" pitchFamily="49" charset="-122"/>
            </a:endParaRPr>
          </a:p>
          <a:p>
            <a:pPr algn="just" fontAlgn="base">
              <a:lnSpc>
                <a:spcPct val="110000"/>
              </a:lnSpc>
              <a:spcBef>
                <a:spcPct val="0"/>
              </a:spcBef>
              <a:spcAft>
                <a:spcPct val="0"/>
              </a:spcAft>
              <a:defRPr/>
            </a:pPr>
            <a:r>
              <a:rPr lang="en-US" altLang="zh-CN" sz="2800" kern="0" dirty="0" smtClean="0">
                <a:solidFill>
                  <a:srgbClr val="FF0000"/>
                </a:solidFill>
                <a:latin typeface="楷体_GB2312" pitchFamily="49" charset="-122"/>
                <a:ea typeface="楷体_GB2312" pitchFamily="49" charset="-122"/>
              </a:rPr>
              <a:t>    ★</a:t>
            </a:r>
            <a:r>
              <a:rPr lang="zh-CN" altLang="en-US" sz="2800" kern="0" dirty="0" smtClean="0">
                <a:solidFill>
                  <a:srgbClr val="000000"/>
                </a:solidFill>
                <a:latin typeface="楷体_GB2312" pitchFamily="49" charset="-122"/>
                <a:ea typeface="楷体_GB2312" pitchFamily="49" charset="-122"/>
              </a:rPr>
              <a:t>对国内整个金融活动和金融体系实行管理和监督。</a:t>
            </a:r>
            <a:endParaRPr lang="en-US" altLang="zh-CN" sz="2800" kern="0" dirty="0" smtClean="0">
              <a:solidFill>
                <a:srgbClr val="000000"/>
              </a:solidFill>
              <a:latin typeface="楷体_GB2312" pitchFamily="49" charset="-122"/>
              <a:ea typeface="楷体_GB2312" pitchFamily="49" charset="-122"/>
            </a:endParaRPr>
          </a:p>
          <a:p>
            <a:pPr algn="just" fontAlgn="base">
              <a:lnSpc>
                <a:spcPct val="110000"/>
              </a:lnSpc>
              <a:spcBef>
                <a:spcPct val="0"/>
              </a:spcBef>
              <a:spcAft>
                <a:spcPct val="0"/>
              </a:spcAft>
              <a:defRPr/>
            </a:pPr>
            <a:endParaRPr lang="en-US" altLang="zh-CN" sz="3200" b="1" kern="0" dirty="0" smtClean="0">
              <a:solidFill>
                <a:srgbClr val="FF0000"/>
              </a:solidFill>
              <a:latin typeface="楷体_GB2312" pitchFamily="49" charset="-122"/>
              <a:ea typeface="楷体_GB2312" pitchFamily="49" charset="-122"/>
            </a:endParaRPr>
          </a:p>
          <a:p>
            <a:pPr algn="just" fontAlgn="base">
              <a:lnSpc>
                <a:spcPct val="110000"/>
              </a:lnSpc>
              <a:spcBef>
                <a:spcPct val="0"/>
              </a:spcBef>
              <a:spcAft>
                <a:spcPct val="0"/>
              </a:spcAft>
              <a:defRPr/>
            </a:pPr>
            <a:endParaRPr lang="en-US" altLang="zh-CN" sz="3200" b="1" dirty="0" smtClean="0">
              <a:solidFill>
                <a:srgbClr val="000000"/>
              </a:solidFill>
              <a:latin typeface="宋体" pitchFamily="2" charset="-122"/>
              <a:ea typeface="宋体" pitchFamily="2" charset="-122"/>
            </a:endParaRPr>
          </a:p>
        </p:txBody>
      </p:sp>
    </p:spTree>
    <p:extLst>
      <p:ext uri="{BB962C8B-B14F-4D97-AF65-F5344CB8AC3E}">
        <p14:creationId xmlns="" xmlns:p14="http://schemas.microsoft.com/office/powerpoint/2010/main" val="4103884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76" y="0"/>
            <a:ext cx="8229600" cy="927100"/>
          </a:xfrm>
        </p:spPr>
        <p:txBody>
          <a:bodyPr/>
          <a:lstStyle/>
          <a:p>
            <a:pPr algn="ctr"/>
            <a:r>
              <a:rPr lang="zh-CN" altLang="en-US" sz="3600" dirty="0" smtClean="0">
                <a:solidFill>
                  <a:srgbClr val="7030A0"/>
                </a:solidFill>
                <a:latin typeface="楷体_GB2312" pitchFamily="49" charset="-122"/>
                <a:ea typeface="楷体_GB2312" pitchFamily="49" charset="-122"/>
              </a:rPr>
              <a:t>中央银行的职能</a:t>
            </a:r>
            <a:endParaRPr lang="zh-CN" altLang="en-US" sz="3600" dirty="0">
              <a:solidFill>
                <a:srgbClr val="7030A0"/>
              </a:solidFill>
              <a:latin typeface="楷体_GB2312" pitchFamily="49" charset="-122"/>
              <a:ea typeface="楷体_GB2312" pitchFamily="49" charset="-122"/>
            </a:endParaRPr>
          </a:p>
        </p:txBody>
      </p:sp>
      <p:sp>
        <p:nvSpPr>
          <p:cNvPr id="3" name="内容占位符 2"/>
          <p:cNvSpPr>
            <a:spLocks noGrp="1"/>
          </p:cNvSpPr>
          <p:nvPr>
            <p:ph idx="1"/>
          </p:nvPr>
        </p:nvSpPr>
        <p:spPr>
          <a:xfrm>
            <a:off x="0" y="836712"/>
            <a:ext cx="9036496" cy="4525963"/>
          </a:xfrm>
        </p:spPr>
        <p:txBody>
          <a:bodyPr/>
          <a:lstStyle/>
          <a:p>
            <a:pPr marL="450850" lvl="0" indent="-450850">
              <a:spcBef>
                <a:spcPct val="0"/>
              </a:spcBef>
              <a:buNone/>
              <a:defRPr/>
            </a:pPr>
            <a:r>
              <a:rPr lang="en-US" altLang="zh-CN" sz="2400" kern="12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发行的银行（</a:t>
            </a:r>
            <a:r>
              <a:rPr lang="en-US" altLang="zh-CN"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Bank of Issue):</a:t>
            </a:r>
            <a:r>
              <a:rPr lang="zh-CN" altLang="en-US"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中央银行通过国家授权，集中垄断货币发行，向社会提供经济活动所需要的货币，并保证货币流通的正常运行，维护币值稳定。</a:t>
            </a:r>
            <a:endParaRPr lang="en-US" altLang="zh-CN"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marL="1098550" lvl="1">
              <a:spcBef>
                <a:spcPct val="0"/>
              </a:spcBef>
              <a:buClr>
                <a:srgbClr val="FF0000"/>
              </a:buClr>
              <a:buFont typeface="Wingdings" panose="05000000000000000000" pitchFamily="2" charset="2"/>
              <a:buChar char="ü"/>
              <a:defRPr/>
            </a:pPr>
            <a:r>
              <a:rPr lang="zh-CN" altLang="en-US" sz="2000" kern="1200" dirty="0" smtClean="0">
                <a:solidFill>
                  <a:srgbClr val="000000"/>
                </a:solidFill>
                <a:latin typeface="楷体_GB2312" panose="02010609030101010101" pitchFamily="49" charset="-122"/>
                <a:ea typeface="楷体_GB2312" panose="02010609030101010101" pitchFamily="49" charset="-122"/>
              </a:rPr>
              <a:t>早期：集中垄断银行券的统一发行</a:t>
            </a:r>
            <a:r>
              <a:rPr lang="en-US" altLang="zh-CN" sz="2000" kern="1200" dirty="0" smtClean="0">
                <a:solidFill>
                  <a:srgbClr val="000000"/>
                </a:solidFill>
                <a:latin typeface="楷体_GB2312" panose="02010609030101010101" pitchFamily="49" charset="-122"/>
                <a:ea typeface="楷体_GB2312" panose="02010609030101010101" pitchFamily="49" charset="-122"/>
              </a:rPr>
              <a:t>;</a:t>
            </a:r>
            <a:r>
              <a:rPr lang="zh-CN" altLang="en-US" sz="2000" kern="1200" dirty="0" smtClean="0">
                <a:solidFill>
                  <a:srgbClr val="000000"/>
                </a:solidFill>
                <a:latin typeface="楷体_GB2312" panose="02010609030101010101" pitchFamily="49" charset="-122"/>
                <a:ea typeface="楷体_GB2312" panose="02010609030101010101" pitchFamily="49" charset="-122"/>
              </a:rPr>
              <a:t>现代：制定和执行货币政策</a:t>
            </a:r>
            <a:endParaRPr lang="en-US" altLang="zh-CN" sz="2000" kern="1200" dirty="0" smtClean="0">
              <a:solidFill>
                <a:srgbClr val="000000"/>
              </a:solidFill>
              <a:latin typeface="楷体_GB2312" panose="02010609030101010101" pitchFamily="49" charset="-122"/>
              <a:ea typeface="楷体_GB2312" panose="02010609030101010101" pitchFamily="49" charset="-122"/>
            </a:endParaRPr>
          </a:p>
          <a:p>
            <a:pPr marL="0" lvl="0" indent="0">
              <a:spcBef>
                <a:spcPct val="0"/>
              </a:spcBef>
              <a:buNone/>
            </a:pPr>
            <a:r>
              <a:rPr lang="en-US" altLang="zh-CN" sz="2400" kern="12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银行的银行（</a:t>
            </a:r>
            <a:r>
              <a:rPr lang="en-US" altLang="zh-CN"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Bank of Bank):</a:t>
            </a:r>
            <a:r>
              <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指中央银行充当金融体系的核心，为银行和其他金融机构提供金融服务、支付保证</a:t>
            </a:r>
            <a:r>
              <a:rPr lang="en-US" altLang="zh-CN"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监管金融机构和金融市场业务活动的职能。</a:t>
            </a:r>
            <a:endPar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lvl="2">
              <a:buClr>
                <a:srgbClr val="FF0000"/>
              </a:buClr>
              <a:buFont typeface="Wingdings" panose="05000000000000000000" pitchFamily="2" charset="2"/>
              <a:buChar char="ü"/>
            </a:pPr>
            <a:r>
              <a:rPr lang="zh-CN" altLang="en-US" kern="1200" dirty="0" smtClean="0">
                <a:solidFill>
                  <a:srgbClr val="000000"/>
                </a:solidFill>
                <a:latin typeface="Times New Roman" panose="02020603050405020304" pitchFamily="18" charset="0"/>
                <a:ea typeface="楷体_GB2312" pitchFamily="49" charset="-122"/>
                <a:cs typeface="Times New Roman" panose="02020603050405020304" pitchFamily="18" charset="0"/>
              </a:rPr>
              <a:t>集中</a:t>
            </a:r>
            <a:r>
              <a:rPr lang="zh-CN" altLang="en-US" kern="1200" dirty="0">
                <a:solidFill>
                  <a:srgbClr val="000000"/>
                </a:solidFill>
                <a:latin typeface="Times New Roman" panose="02020603050405020304" pitchFamily="18" charset="0"/>
                <a:ea typeface="楷体_GB2312" pitchFamily="49" charset="-122"/>
                <a:cs typeface="Times New Roman" panose="02020603050405020304" pitchFamily="18" charset="0"/>
              </a:rPr>
              <a:t>存款准备金（</a:t>
            </a:r>
            <a:r>
              <a:rPr lang="en-US" altLang="zh-CN"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Deposit Reserve</a:t>
            </a:r>
            <a:r>
              <a:rPr lang="en-US" altLang="zh-CN"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kern="1200" dirty="0" smtClean="0">
                <a:latin typeface="Times New Roman" panose="02020603050405020304" pitchFamily="18" charset="0"/>
                <a:ea typeface="楷体_GB2312" pitchFamily="49" charset="-122"/>
                <a:cs typeface="Times New Roman" panose="02020603050405020304" pitchFamily="18" charset="0"/>
              </a:rPr>
              <a:t>充当</a:t>
            </a:r>
            <a:r>
              <a:rPr lang="zh-CN" altLang="en-US" kern="1200" dirty="0">
                <a:latin typeface="Times New Roman" panose="02020603050405020304" pitchFamily="18" charset="0"/>
                <a:ea typeface="楷体_GB2312" pitchFamily="49" charset="-122"/>
                <a:cs typeface="Times New Roman" panose="02020603050405020304" pitchFamily="18" charset="0"/>
              </a:rPr>
              <a:t>最后贷款人（</a:t>
            </a:r>
            <a:r>
              <a:rPr lang="en-US" altLang="zh-CN" kern="1200" dirty="0">
                <a:latin typeface="Times New Roman" panose="02020603050405020304" pitchFamily="18" charset="0"/>
                <a:ea typeface="楷体_GB2312" panose="02010609030101010101" pitchFamily="49" charset="-122"/>
                <a:cs typeface="Times New Roman" panose="02020603050405020304" pitchFamily="18" charset="0"/>
              </a:rPr>
              <a:t>Lender of Last Resort</a:t>
            </a:r>
            <a:r>
              <a:rPr lang="en-US" altLang="zh-CN" kern="12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kern="1200" dirty="0" smtClean="0">
                <a:latin typeface="Times New Roman" panose="02020603050405020304" pitchFamily="18" charset="0"/>
                <a:ea typeface="楷体_GB2312" pitchFamily="49" charset="-122"/>
                <a:cs typeface="Times New Roman" panose="02020603050405020304" pitchFamily="18" charset="0"/>
              </a:rPr>
              <a:t>组织</a:t>
            </a:r>
            <a:r>
              <a:rPr lang="zh-CN" altLang="en-US" kern="1200" dirty="0">
                <a:latin typeface="Times New Roman" panose="02020603050405020304" pitchFamily="18" charset="0"/>
                <a:ea typeface="楷体_GB2312" pitchFamily="49" charset="-122"/>
                <a:cs typeface="Times New Roman" panose="02020603050405020304" pitchFamily="18" charset="0"/>
              </a:rPr>
              <a:t>、参与和管理全国清算</a:t>
            </a:r>
            <a:r>
              <a:rPr lang="zh-CN" altLang="en-US" kern="1200" dirty="0" smtClean="0">
                <a:latin typeface="Times New Roman" panose="02020603050405020304" pitchFamily="18" charset="0"/>
                <a:ea typeface="楷体_GB2312" pitchFamily="49" charset="-122"/>
                <a:cs typeface="Times New Roman" panose="02020603050405020304" pitchFamily="18" charset="0"/>
              </a:rPr>
              <a:t>业务</a:t>
            </a:r>
            <a:endParaRPr lang="en-US" altLang="zh-CN" kern="1200" dirty="0" smtClean="0">
              <a:latin typeface="Times New Roman" panose="02020603050405020304" pitchFamily="18" charset="0"/>
              <a:ea typeface="楷体_GB2312" pitchFamily="49" charset="-122"/>
              <a:cs typeface="Times New Roman" panose="02020603050405020304" pitchFamily="18" charset="0"/>
            </a:endParaRPr>
          </a:p>
          <a:p>
            <a:pPr marL="0" lvl="0" indent="0">
              <a:spcBef>
                <a:spcPct val="0"/>
              </a:spcBef>
              <a:buNone/>
            </a:pPr>
            <a:r>
              <a:rPr lang="en-US" altLang="zh-CN" sz="2400" kern="1200" dirty="0">
                <a:solidFill>
                  <a:srgbClr val="FF0000"/>
                </a:solidFill>
                <a:latin typeface="华文新魏" pitchFamily="2" charset="-122"/>
                <a:ea typeface="华文新魏" pitchFamily="2" charset="-122"/>
                <a:sym typeface="Wingdings 2" pitchFamily="18" charset="2"/>
              </a:rPr>
              <a:t></a:t>
            </a:r>
            <a:r>
              <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政府的银行（</a:t>
            </a:r>
            <a:r>
              <a:rPr lang="en-US" altLang="zh-CN"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Government’s Bank):</a:t>
            </a:r>
            <a:r>
              <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指中央银行作为政府宏观经济管理的一个部门，由政府授权对金融业实施监督管理，对宏观经济进行调控，代表政府参与国际金融事务，并为政府提供融资、国库收支等服务。</a:t>
            </a:r>
            <a:endParaRPr lang="en-US" altLang="zh-CN"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lvl="2">
              <a:spcBef>
                <a:spcPct val="0"/>
              </a:spcBef>
              <a:buClr>
                <a:srgbClr val="FF0000"/>
              </a:buClr>
              <a:buFont typeface="Wingdings" panose="05000000000000000000" pitchFamily="2" charset="2"/>
              <a:buChar char="ü"/>
            </a:pPr>
            <a:r>
              <a:rPr lang="zh-CN" altLang="en-GB" sz="2000" kern="1200" dirty="0" smtClean="0">
                <a:solidFill>
                  <a:srgbClr val="000000"/>
                </a:solidFill>
                <a:latin typeface="华文新魏" pitchFamily="2" charset="-122"/>
                <a:ea typeface="华文新魏" pitchFamily="2" charset="-122"/>
              </a:rPr>
              <a:t>早期</a:t>
            </a:r>
            <a:r>
              <a:rPr lang="zh-CN" altLang="en-GB" sz="2000" kern="1200" dirty="0">
                <a:solidFill>
                  <a:srgbClr val="000000"/>
                </a:solidFill>
                <a:latin typeface="楷体_GB2312" pitchFamily="49" charset="-122"/>
                <a:ea typeface="楷体_GB2312" pitchFamily="49" charset="-122"/>
              </a:rPr>
              <a:t>：代理国库和政府债券以及根据政府安排代为筹集</a:t>
            </a:r>
            <a:r>
              <a:rPr lang="zh-CN" altLang="en-GB" sz="2000" kern="1200" dirty="0" smtClean="0">
                <a:solidFill>
                  <a:srgbClr val="000000"/>
                </a:solidFill>
                <a:latin typeface="楷体_GB2312" pitchFamily="49" charset="-122"/>
                <a:ea typeface="楷体_GB2312" pitchFamily="49" charset="-122"/>
              </a:rPr>
              <a:t>资金</a:t>
            </a:r>
            <a:r>
              <a:rPr lang="en-US" altLang="zh-CN" sz="2000" kern="1200" dirty="0" smtClean="0">
                <a:solidFill>
                  <a:srgbClr val="000000"/>
                </a:solidFill>
                <a:latin typeface="楷体_GB2312" pitchFamily="49" charset="-122"/>
                <a:ea typeface="楷体_GB2312" pitchFamily="49" charset="-122"/>
              </a:rPr>
              <a:t>;</a:t>
            </a:r>
            <a:r>
              <a:rPr lang="zh-CN" altLang="en-GB" sz="2000" kern="1200" dirty="0" smtClean="0">
                <a:solidFill>
                  <a:srgbClr val="000000"/>
                </a:solidFill>
                <a:latin typeface="华文新魏" pitchFamily="2" charset="-122"/>
                <a:ea typeface="华文新魏" pitchFamily="2" charset="-122"/>
              </a:rPr>
              <a:t>现代</a:t>
            </a:r>
            <a:r>
              <a:rPr lang="zh-CN" altLang="en-GB" sz="2000" kern="1200" dirty="0">
                <a:solidFill>
                  <a:srgbClr val="000000"/>
                </a:solidFill>
                <a:latin typeface="楷体_GB2312" pitchFamily="49" charset="-122"/>
                <a:ea typeface="楷体_GB2312" pitchFamily="49" charset="-122"/>
              </a:rPr>
              <a:t>：代表政府进行宏观调控；</a:t>
            </a:r>
            <a:r>
              <a:rPr lang="zh-CN" altLang="en-US" sz="2000" kern="1200" dirty="0">
                <a:solidFill>
                  <a:srgbClr val="000000"/>
                </a:solidFill>
                <a:latin typeface="楷体_GB2312" pitchFamily="49" charset="-122"/>
                <a:ea typeface="楷体_GB2312" pitchFamily="49" charset="-122"/>
              </a:rPr>
              <a:t>管理外汇和黄金储备；制定并监督执行</a:t>
            </a:r>
            <a:r>
              <a:rPr lang="zh-CN" altLang="en-US" sz="2000" kern="1200" dirty="0" smtClean="0">
                <a:solidFill>
                  <a:srgbClr val="000000"/>
                </a:solidFill>
                <a:latin typeface="楷体_GB2312" pitchFamily="49" charset="-122"/>
                <a:ea typeface="楷体_GB2312" pitchFamily="49" charset="-122"/>
              </a:rPr>
              <a:t>有关金融</a:t>
            </a:r>
            <a:r>
              <a:rPr lang="zh-CN" altLang="en-US" sz="2000" kern="1200" dirty="0">
                <a:solidFill>
                  <a:srgbClr val="000000"/>
                </a:solidFill>
                <a:latin typeface="楷体_GB2312" pitchFamily="49" charset="-122"/>
                <a:ea typeface="楷体_GB2312" pitchFamily="49" charset="-122"/>
              </a:rPr>
              <a:t>管理法规</a:t>
            </a:r>
            <a:r>
              <a:rPr lang="zh-CN" altLang="en-GB" sz="2000" kern="1200" dirty="0">
                <a:solidFill>
                  <a:srgbClr val="000000"/>
                </a:solidFill>
                <a:latin typeface="楷体_GB2312" pitchFamily="49" charset="-122"/>
                <a:ea typeface="楷体_GB2312" pitchFamily="49" charset="-122"/>
              </a:rPr>
              <a:t>；代表国家参与国际经济金融活动和参与国际协调</a:t>
            </a:r>
            <a:r>
              <a:rPr lang="zh-CN" altLang="en-GB" sz="2800" kern="1200" dirty="0">
                <a:solidFill>
                  <a:srgbClr val="000000"/>
                </a:solidFill>
                <a:latin typeface="楷体_GB2312" pitchFamily="49" charset="-122"/>
                <a:ea typeface="楷体_GB2312" pitchFamily="49" charset="-122"/>
              </a:rPr>
              <a:t>。</a:t>
            </a:r>
            <a:endParaRPr lang="zh-CN" altLang="en-US" sz="2800" kern="1200" dirty="0">
              <a:solidFill>
                <a:srgbClr val="000000"/>
              </a:solidFill>
              <a:latin typeface="楷体_GB2312" pitchFamily="49" charset="-122"/>
              <a:ea typeface="楷体_GB2312" pitchFamily="49" charset="-122"/>
            </a:endParaRPr>
          </a:p>
          <a:p>
            <a:pPr lvl="2">
              <a:buClr>
                <a:srgbClr val="FF0000"/>
              </a:buClr>
              <a:buFont typeface="Wingdings" panose="05000000000000000000" pitchFamily="2" charset="2"/>
              <a:buChar char="ü"/>
            </a:pPr>
            <a:endParaRPr lang="zh-CN" altLang="en-US" sz="2000" dirty="0">
              <a:latin typeface="Times New Roman" panose="02020603050405020304" pitchFamily="18" charset="0"/>
              <a:ea typeface="楷体_GB2312" panose="02010609030101010101" pitchFamily="49" charset="-122"/>
              <a:cs typeface="Times New Roman" panose="02020603050405020304" pitchFamily="18" charset="0"/>
            </a:endParaRPr>
          </a:p>
          <a:p>
            <a:pPr marL="1955800" lvl="3">
              <a:spcBef>
                <a:spcPct val="0"/>
              </a:spcBef>
              <a:buClr>
                <a:srgbClr val="FF0000"/>
              </a:buClr>
              <a:buFont typeface="Wingdings" panose="05000000000000000000" pitchFamily="2" charset="2"/>
              <a:buChar char="ü"/>
              <a:defRPr/>
            </a:pPr>
            <a:endParaRPr lang="en-US" altLang="zh-CN" sz="1200" kern="1200" dirty="0" smtClean="0">
              <a:solidFill>
                <a:srgbClr val="000000"/>
              </a:solidFill>
              <a:latin typeface="楷体_GB2312" panose="02010609030101010101" pitchFamily="49" charset="-122"/>
              <a:ea typeface="楷体_GB2312" panose="02010609030101010101" pitchFamily="49" charset="-122"/>
            </a:endParaRPr>
          </a:p>
          <a:p>
            <a:pPr>
              <a:buNone/>
            </a:pPr>
            <a:endParaRPr lang="zh-CN" altLang="en-US" dirty="0"/>
          </a:p>
        </p:txBody>
      </p:sp>
    </p:spTree>
    <p:extLst>
      <p:ext uri="{BB962C8B-B14F-4D97-AF65-F5344CB8AC3E}">
        <p14:creationId xmlns="" xmlns:p14="http://schemas.microsoft.com/office/powerpoint/2010/main" val="63352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三个职能的进一步说明</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395536" y="1124744"/>
            <a:ext cx="8748464"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三个职能本质上是央行的定义；</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三个职能最重要的职能是“发行的银行”。</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“发行的银行”侧重于货币政策；“银行的银行”侧重于为银行服务；“政府的银行”侧重于为政府服务。</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“发行的银行”与“银行的银行”职能有交叉；“发行的银行”与“政府的银行”职能有交叉；“银行的银行”与“政府的银行”没有交叉。</a:t>
            </a:r>
            <a:endParaRPr lang="zh-CN" altLang="en-US" sz="2800" dirty="0">
              <a:latin typeface="楷体_GB2312" pitchFamily="49" charset="-122"/>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56" y="0"/>
            <a:ext cx="8229600" cy="927100"/>
          </a:xfrm>
        </p:spPr>
        <p:txBody>
          <a:bodyPr/>
          <a:lstStyle/>
          <a:p>
            <a:r>
              <a:rPr lang="zh-CN" altLang="en-US" sz="2800" dirty="0" smtClean="0">
                <a:latin typeface="楷体_GB2312" pitchFamily="49" charset="-122"/>
                <a:ea typeface="楷体_GB2312" pitchFamily="49" charset="-122"/>
              </a:rPr>
              <a:t>三、中央银行的类型与组织形式</a:t>
            </a:r>
          </a:p>
        </p:txBody>
      </p:sp>
      <p:graphicFrame>
        <p:nvGraphicFramePr>
          <p:cNvPr id="5" name="表格 4"/>
          <p:cNvGraphicFramePr>
            <a:graphicFrameLocks noGrp="1"/>
          </p:cNvGraphicFramePr>
          <p:nvPr>
            <p:extLst>
              <p:ext uri="{D42A27DB-BD31-4B8C-83A1-F6EECF244321}">
                <p14:modId xmlns="" xmlns:p14="http://schemas.microsoft.com/office/powerpoint/2010/main" val="2119721349"/>
              </p:ext>
            </p:extLst>
          </p:nvPr>
        </p:nvGraphicFramePr>
        <p:xfrm>
          <a:off x="251520" y="764704"/>
          <a:ext cx="8712200" cy="5995317"/>
        </p:xfrm>
        <a:graphic>
          <a:graphicData uri="http://schemas.openxmlformats.org/drawingml/2006/table">
            <a:tbl>
              <a:tblPr/>
              <a:tblGrid>
                <a:gridCol w="1439863"/>
                <a:gridCol w="7272337"/>
              </a:tblGrid>
              <a:tr h="1333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单一中央银行制</a:t>
                      </a:r>
                    </a:p>
                  </a:txBody>
                  <a:tcPr marL="91432" marR="91432"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是指一个国家或地区建立单独的中央银行机构，使之全面行使中央银行职能的中央银行制度，有一元式（总分行，大部分国家）和二元式（中央和地方，美联储）两种</a:t>
                      </a:r>
                    </a:p>
                  </a:txBody>
                  <a:tcPr marL="91432" marR="91432"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r>
              <a:tr h="1331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跨国中央银行制</a:t>
                      </a:r>
                    </a:p>
                  </a:txBody>
                  <a:tcPr marL="91432" marR="91432"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是指由若干国家联合组建一家中央银行，并由该中央银行在其成员国范围内行使全部或部分中央银行职能的中央银行制度（</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ECB</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，欧洲中央银行）</a:t>
                      </a:r>
                    </a:p>
                  </a:txBody>
                  <a:tcPr marL="91432" marR="91432"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r>
              <a:tr h="1330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复合中央银行制</a:t>
                      </a:r>
                    </a:p>
                  </a:txBody>
                  <a:tcPr marL="91432" marR="91432"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是指国家不单独设立专司中央银行职能的机构，而是由一家集中央银行职能与商业银行职能于一身的国家大银行兼行中央银行职能的中央银行制度。（计划经济国家采用过）</a:t>
                      </a:r>
                    </a:p>
                  </a:txBody>
                  <a:tcPr marL="91432" marR="91432"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r>
              <a:tr h="1333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准中央银行制</a:t>
                      </a:r>
                    </a:p>
                  </a:txBody>
                  <a:tcPr marL="91432" marR="91432"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是指没有通常完整意义上的中央银行，只是由政府授权某个或某几个商业银行，或设置类似中央银行的机构，部分行使中央银行职能的体制（新加坡、香港、澳门）</a:t>
                      </a:r>
                    </a:p>
                  </a:txBody>
                  <a:tcPr marL="91432" marR="91432"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r>
            </a:tbl>
          </a:graphicData>
        </a:graphic>
      </p:graphicFrame>
    </p:spTree>
    <p:extLst>
      <p:ext uri="{BB962C8B-B14F-4D97-AF65-F5344CB8AC3E}">
        <p14:creationId xmlns="" xmlns:p14="http://schemas.microsoft.com/office/powerpoint/2010/main" val="3096076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229600" cy="927100"/>
          </a:xfrm>
        </p:spPr>
        <p:txBody>
          <a:bodyPr/>
          <a:lstStyle/>
          <a:p>
            <a:r>
              <a:rPr lang="zh-CN" altLang="en-US" sz="2800" dirty="0" smtClean="0">
                <a:latin typeface="楷体_GB2312" pitchFamily="49" charset="-122"/>
                <a:ea typeface="楷体_GB2312" pitchFamily="49" charset="-122"/>
              </a:rPr>
              <a:t>四、中央银行的资产负债表</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395536" y="1268760"/>
            <a:ext cx="8496944" cy="4525963"/>
          </a:xfrm>
        </p:spPr>
        <p:txBody>
          <a:bodyPr/>
          <a:lstStyle/>
          <a:p>
            <a:pPr>
              <a:buNone/>
            </a:pPr>
            <a:r>
              <a:rPr lang="en-US" altLang="zh-CN" sz="28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中央银行的业务活动主要体现在其资产负债表上，理解央行的资产负债表非常重要。</a:t>
            </a:r>
            <a:endPar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0" indent="0">
              <a:buNone/>
            </a:pPr>
            <a:r>
              <a:rPr lang="en-US" altLang="zh-CN" sz="28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各国金融体制和信用方式方面的差异导致中央银行资产负债表中项目的多寡及包括的内容，各项目在总资产或总负债中所占比重等颇不一致。为促进信息交流，国际货币基金组织提供了相对统一的口径供成员国家参考</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“货币当局资产负债表（</a:t>
            </a:r>
            <a:r>
              <a:rPr lang="en-US" sz="2800" dirty="0" smtClean="0">
                <a:latin typeface="Times New Roman" panose="02020603050405020304" pitchFamily="18" charset="0"/>
                <a:ea typeface="楷体_GB2312" panose="02010609030101010101" pitchFamily="49" charset="-122"/>
                <a:cs typeface="Times New Roman" panose="02020603050405020304" pitchFamily="18" charset="0"/>
              </a:rPr>
              <a:t> Balance Sheet of  Monetary Authority )</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800" dirty="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endParaRPr lang="zh-CN" altLang="en-US" sz="280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 xmlns:p14="http://schemas.microsoft.com/office/powerpoint/2010/main" val="1532091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p:cNvSpPr>
            <a:spLocks noChangeArrowheads="1"/>
          </p:cNvSpPr>
          <p:nvPr/>
        </p:nvSpPr>
        <p:spPr bwMode="auto">
          <a:xfrm>
            <a:off x="571500" y="1357313"/>
            <a:ext cx="3833813" cy="38338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9ACE91"/>
              </a:gs>
              <a:gs pos="50000">
                <a:srgbClr val="5AB14B"/>
              </a:gs>
              <a:gs pos="100000">
                <a:srgbClr val="9ACE91"/>
              </a:gs>
            </a:gsLst>
            <a:lin ang="13500000" scaled="1"/>
          </a:gradFill>
          <a:ln w="9525">
            <a:noFill/>
            <a:round/>
            <a:headEnd/>
            <a:tailEnd/>
          </a:ln>
        </p:spPr>
        <p:txBody>
          <a:bodyPr wrap="none" anchor="ctr"/>
          <a:lstStyle/>
          <a:p>
            <a:endParaRPr lang="zh-CN" altLang="en-US">
              <a:solidFill>
                <a:srgbClr val="000000"/>
              </a:solidFill>
            </a:endParaRPr>
          </a:p>
        </p:txBody>
      </p:sp>
      <p:sp>
        <p:nvSpPr>
          <p:cNvPr id="149507" name="Oval 3"/>
          <p:cNvSpPr>
            <a:spLocks noChangeArrowheads="1"/>
          </p:cNvSpPr>
          <p:nvPr/>
        </p:nvSpPr>
        <p:spPr bwMode="auto">
          <a:xfrm>
            <a:off x="876300" y="1662113"/>
            <a:ext cx="3200400" cy="3200400"/>
          </a:xfrm>
          <a:prstGeom prst="ellipse">
            <a:avLst/>
          </a:prstGeom>
          <a:gradFill rotWithShape="0">
            <a:gsLst>
              <a:gs pos="0">
                <a:srgbClr val="2F7ADF"/>
              </a:gs>
              <a:gs pos="100000">
                <a:srgbClr val="89B3EC"/>
              </a:gs>
            </a:gsLst>
            <a:path path="shape">
              <a:fillToRect l="50000" t="50000" r="50000" b="50000"/>
            </a:path>
          </a:gradFill>
          <a:ln w="28440">
            <a:solidFill>
              <a:srgbClr val="FFFFFF"/>
            </a:solidFill>
            <a:miter lim="800000"/>
            <a:headEnd/>
            <a:tailEnd/>
          </a:ln>
        </p:spPr>
        <p:txBody>
          <a:bodyPr wrap="none" anchor="ctr"/>
          <a:lstStyle/>
          <a:p>
            <a:endParaRPr lang="zh-CN" altLang="zh-CN">
              <a:solidFill>
                <a:srgbClr val="000000"/>
              </a:solidFill>
            </a:endParaRPr>
          </a:p>
        </p:txBody>
      </p:sp>
      <p:sp>
        <p:nvSpPr>
          <p:cNvPr id="149508" name="AutoShape 4"/>
          <p:cNvSpPr>
            <a:spLocks noChangeArrowheads="1"/>
          </p:cNvSpPr>
          <p:nvPr/>
        </p:nvSpPr>
        <p:spPr bwMode="auto">
          <a:xfrm>
            <a:off x="3428992" y="1643050"/>
            <a:ext cx="3781425"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000000"/>
                </a:solidFill>
                <a:latin typeface="黑体" pitchFamily="2" charset="-122"/>
                <a:ea typeface="黑体" pitchFamily="2" charset="-122"/>
              </a:rPr>
              <a:t>中央银行</a:t>
            </a:r>
            <a:endParaRPr lang="en-GB" altLang="zh-CN" b="1" dirty="0">
              <a:solidFill>
                <a:srgbClr val="000000"/>
              </a:solidFill>
              <a:latin typeface="黑体" pitchFamily="2" charset="-122"/>
              <a:ea typeface="黑体" pitchFamily="2" charset="-122"/>
            </a:endParaRPr>
          </a:p>
        </p:txBody>
      </p:sp>
      <p:sp>
        <p:nvSpPr>
          <p:cNvPr id="11" name="Text Box 9"/>
          <p:cNvSpPr txBox="1">
            <a:spLocks noChangeArrowheads="1"/>
          </p:cNvSpPr>
          <p:nvPr/>
        </p:nvSpPr>
        <p:spPr bwMode="auto">
          <a:xfrm>
            <a:off x="1403648" y="2636912"/>
            <a:ext cx="2241616" cy="1079399"/>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黑体" pitchFamily="2" charset="-122"/>
                <a:ea typeface="黑体" pitchFamily="2" charset="-122"/>
              </a:rPr>
              <a:t>中央银行</a:t>
            </a:r>
            <a:endParaRPr lang="en-US" altLang="zh-CN" sz="3200" b="1" dirty="0" smtClean="0">
              <a:solidFill>
                <a:srgbClr val="FFFFFF"/>
              </a:solidFill>
              <a:effectLst>
                <a:outerShdw blurRad="38100" dist="38100" dir="2700000" algn="tl">
                  <a:srgbClr val="C0C0C0"/>
                </a:outerShdw>
              </a:effectLst>
              <a:latin typeface="黑体" pitchFamily="2" charset="-122"/>
              <a:ea typeface="黑体" pitchFamily="2" charset="-122"/>
            </a:endParaRPr>
          </a:p>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黑体" pitchFamily="2" charset="-122"/>
                <a:ea typeface="黑体" pitchFamily="2" charset="-122"/>
              </a:rPr>
              <a:t>与货币供求</a:t>
            </a:r>
            <a:endParaRPr lang="en-GB" sz="3200" b="1" dirty="0">
              <a:solidFill>
                <a:srgbClr val="FFFFFF"/>
              </a:solidFill>
              <a:effectLst>
                <a:outerShdw blurRad="38100" dist="38100" dir="2700000" algn="tl">
                  <a:srgbClr val="C0C0C0"/>
                </a:outerShdw>
              </a:effectLst>
              <a:latin typeface="黑体" pitchFamily="2" charset="-122"/>
              <a:ea typeface="黑体" pitchFamily="2" charset="-122"/>
            </a:endParaRPr>
          </a:p>
        </p:txBody>
      </p:sp>
      <p:sp>
        <p:nvSpPr>
          <p:cNvPr id="9" name="AutoShape 5"/>
          <p:cNvSpPr>
            <a:spLocks noChangeArrowheads="1"/>
          </p:cNvSpPr>
          <p:nvPr/>
        </p:nvSpPr>
        <p:spPr bwMode="auto">
          <a:xfrm>
            <a:off x="3571868" y="4143380"/>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000000"/>
                </a:solidFill>
                <a:latin typeface="黑体" pitchFamily="2" charset="-122"/>
                <a:ea typeface="黑体" pitchFamily="2" charset="-122"/>
              </a:rPr>
              <a:t>货币均衡</a:t>
            </a:r>
            <a:endParaRPr lang="en-GB" altLang="zh-CN" b="1" dirty="0">
              <a:solidFill>
                <a:srgbClr val="000000"/>
              </a:solidFill>
              <a:latin typeface="黑体" pitchFamily="2" charset="-122"/>
              <a:ea typeface="黑体" pitchFamily="2" charset="-122"/>
            </a:endParaRPr>
          </a:p>
        </p:txBody>
      </p:sp>
      <p:sp>
        <p:nvSpPr>
          <p:cNvPr id="10" name="AutoShape 4"/>
          <p:cNvSpPr>
            <a:spLocks noChangeArrowheads="1"/>
          </p:cNvSpPr>
          <p:nvPr/>
        </p:nvSpPr>
        <p:spPr bwMode="auto">
          <a:xfrm>
            <a:off x="3635896" y="3284984"/>
            <a:ext cx="3781425"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000000"/>
                </a:solidFill>
                <a:latin typeface="黑体" pitchFamily="2" charset="-122"/>
                <a:ea typeface="黑体" pitchFamily="2" charset="-122"/>
              </a:rPr>
              <a:t>货币需求</a:t>
            </a:r>
            <a:endParaRPr lang="en-GB" altLang="zh-CN" b="1" dirty="0" smtClean="0">
              <a:solidFill>
                <a:srgbClr val="000000"/>
              </a:solidFill>
              <a:latin typeface="黑体" pitchFamily="2" charset="-122"/>
              <a:ea typeface="黑体" pitchFamily="2" charset="-122"/>
            </a:endParaRPr>
          </a:p>
        </p:txBody>
      </p:sp>
      <p:sp>
        <p:nvSpPr>
          <p:cNvPr id="12" name="AutoShape 5"/>
          <p:cNvSpPr>
            <a:spLocks noChangeArrowheads="1"/>
          </p:cNvSpPr>
          <p:nvPr/>
        </p:nvSpPr>
        <p:spPr bwMode="auto">
          <a:xfrm>
            <a:off x="3563888" y="2420888"/>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000000"/>
                </a:solidFill>
                <a:latin typeface="黑体" pitchFamily="2" charset="-122"/>
                <a:ea typeface="黑体" pitchFamily="2" charset="-122"/>
              </a:rPr>
              <a:t>货币供给</a:t>
            </a:r>
            <a:endParaRPr lang="en-GB" altLang="zh-CN" b="1" dirty="0" smtClean="0">
              <a:solidFill>
                <a:srgbClr val="000000"/>
              </a:solidFill>
              <a:latin typeface="黑体" pitchFamily="2" charset="-122"/>
              <a:ea typeface="黑体" pitchFamily="2" charset="-122"/>
            </a:endParaRPr>
          </a:p>
        </p:txBody>
      </p:sp>
    </p:spTree>
    <p:extLst>
      <p:ext uri="{BB962C8B-B14F-4D97-AF65-F5344CB8AC3E}">
        <p14:creationId xmlns="" xmlns:p14="http://schemas.microsoft.com/office/powerpoint/2010/main" val="125999187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357166"/>
            <a:ext cx="9144000" cy="579438"/>
          </a:xfrm>
          <a:prstGeom prst="rect">
            <a:avLst/>
          </a:prstGeom>
          <a:noFill/>
          <a:ln>
            <a:noFill/>
          </a:ln>
        </p:spPr>
        <p:txBody>
          <a:bodyPr anchor="ct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zh-CN" altLang="en-US" sz="3200" b="1" dirty="0" smtClean="0">
                <a:solidFill>
                  <a:srgbClr val="FF0000"/>
                </a:solidFill>
                <a:latin typeface="楷体_GB2312" panose="02010609030101010101" pitchFamily="49" charset="-122"/>
                <a:ea typeface="楷体_GB2312" panose="02010609030101010101" pitchFamily="49" charset="-122"/>
              </a:rPr>
              <a:t>中央银行资产负债表与中央银行职能</a:t>
            </a:r>
          </a:p>
        </p:txBody>
      </p:sp>
      <p:graphicFrame>
        <p:nvGraphicFramePr>
          <p:cNvPr id="3" name="Group 3"/>
          <p:cNvGraphicFramePr>
            <a:graphicFrameLocks noGrp="1"/>
          </p:cNvGraphicFramePr>
          <p:nvPr>
            <p:extLst>
              <p:ext uri="{D42A27DB-BD31-4B8C-83A1-F6EECF244321}">
                <p14:modId xmlns="" xmlns:p14="http://schemas.microsoft.com/office/powerpoint/2010/main" val="3347741398"/>
              </p:ext>
            </p:extLst>
          </p:nvPr>
        </p:nvGraphicFramePr>
        <p:xfrm>
          <a:off x="233363" y="1341438"/>
          <a:ext cx="8677275" cy="4452938"/>
        </p:xfrm>
        <a:graphic>
          <a:graphicData uri="http://schemas.openxmlformats.org/drawingml/2006/table">
            <a:tbl>
              <a:tblPr/>
              <a:tblGrid>
                <a:gridCol w="4505325"/>
                <a:gridCol w="4171950"/>
              </a:tblGrid>
              <a:tr h="677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资产</a:t>
                      </a:r>
                    </a:p>
                  </a:txBody>
                  <a:tcPr marL="91457" marR="9145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负债</a:t>
                      </a:r>
                    </a:p>
                  </a:txBody>
                  <a:tcPr marL="91457" marR="9145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3101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anose="02010609030101010101" pitchFamily="49" charset="-122"/>
                          <a:ea typeface="楷体_GB2312" panose="02010609030101010101" pitchFamily="49" charset="-122"/>
                        </a:rPr>
                        <a:t>  国外资产</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anose="02010609030101010101" pitchFamily="49" charset="-122"/>
                          <a:ea typeface="楷体_GB2312" panose="02010609030101010101" pitchFamily="49" charset="-122"/>
                        </a:rPr>
                        <a:t>  对政府债权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anose="02010609030101010101" pitchFamily="49" charset="-122"/>
                          <a:ea typeface="楷体_GB2312" panose="02010609030101010101" pitchFamily="49" charset="-122"/>
                        </a:rPr>
                        <a:t>  对存款机构的债权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对非货币金融机构的债权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对非金融企业的债权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其他资产</a:t>
                      </a:r>
                    </a:p>
                  </a:txBody>
                  <a:tcPr marL="91457" marR="91457"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anose="02010609030101010101" pitchFamily="49" charset="-122"/>
                          <a:ea typeface="楷体_GB2312" panose="02010609030101010101" pitchFamily="49" charset="-122"/>
                        </a:rPr>
                        <a:t>储备货币</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发行债券</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对外负债</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政府存款</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资本项目</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其它负债</a:t>
                      </a:r>
                    </a:p>
                  </a:txBody>
                  <a:tcPr marL="91457" marR="91457"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673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总资产</a:t>
                      </a:r>
                    </a:p>
                  </a:txBody>
                  <a:tcPr marL="91457" marR="9145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总负债</a:t>
                      </a:r>
                    </a:p>
                  </a:txBody>
                  <a:tcPr marL="91457" marR="9145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bl>
          </a:graphicData>
        </a:graphic>
      </p:graphicFrame>
      <p:sp>
        <p:nvSpPr>
          <p:cNvPr id="4" name="矩形 3"/>
          <p:cNvSpPr/>
          <p:nvPr/>
        </p:nvSpPr>
        <p:spPr bwMode="auto">
          <a:xfrm>
            <a:off x="1643042" y="2357430"/>
            <a:ext cx="2000264" cy="857256"/>
          </a:xfrm>
          <a:prstGeom prst="rect">
            <a:avLst/>
          </a:prstGeom>
          <a:solidFill>
            <a:srgbClr val="00B0F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lstStyle/>
          <a:p>
            <a:pPr algn="ctr" fontAlgn="base">
              <a:spcBef>
                <a:spcPct val="0"/>
              </a:spcBef>
              <a:spcAft>
                <a:spcPct val="0"/>
              </a:spcAft>
            </a:pPr>
            <a:endParaRPr lang="zh-CN" altLang="en-US" b="1" smtClean="0">
              <a:solidFill>
                <a:srgbClr val="000000"/>
              </a:solidFill>
              <a:latin typeface="楷体_GB2312" panose="02010609030101010101" pitchFamily="49" charset="-122"/>
              <a:ea typeface="楷体_GB2312" panose="02010609030101010101" pitchFamily="49" charset="-122"/>
            </a:endParaRPr>
          </a:p>
        </p:txBody>
      </p:sp>
      <p:sp>
        <p:nvSpPr>
          <p:cNvPr id="5" name="TextBox 4"/>
          <p:cNvSpPr txBox="1"/>
          <p:nvPr/>
        </p:nvSpPr>
        <p:spPr>
          <a:xfrm>
            <a:off x="142844" y="2071678"/>
            <a:ext cx="2276585" cy="369332"/>
          </a:xfrm>
          <a:prstGeom prst="rect">
            <a:avLst/>
          </a:prstGeom>
          <a:noFill/>
        </p:spPr>
        <p:txBody>
          <a:bodyPr wrap="none" rtlCol="0">
            <a:spAutoFit/>
          </a:bodyPr>
          <a:lstStyle/>
          <a:p>
            <a:r>
              <a:rPr lang="zh-CN" altLang="en-US" b="1" dirty="0" smtClean="0">
                <a:solidFill>
                  <a:srgbClr val="000000"/>
                </a:solidFill>
                <a:latin typeface="楷体_GB2312" panose="02010609030101010101" pitchFamily="49" charset="-122"/>
                <a:ea typeface="楷体_GB2312" panose="02010609030101010101" pitchFamily="49" charset="-122"/>
              </a:rPr>
              <a:t>体现“政府的银行”</a:t>
            </a:r>
            <a:endParaRPr lang="zh-CN" altLang="en-US" b="1" dirty="0">
              <a:solidFill>
                <a:srgbClr val="000000"/>
              </a:solidFill>
              <a:latin typeface="楷体_GB2312" panose="02010609030101010101" pitchFamily="49" charset="-122"/>
              <a:ea typeface="楷体_GB2312" panose="02010609030101010101" pitchFamily="49" charset="-122"/>
            </a:endParaRPr>
          </a:p>
        </p:txBody>
      </p:sp>
      <p:sp>
        <p:nvSpPr>
          <p:cNvPr id="6" name="直角上箭头 5"/>
          <p:cNvSpPr/>
          <p:nvPr/>
        </p:nvSpPr>
        <p:spPr bwMode="auto">
          <a:xfrm flipH="1">
            <a:off x="714348" y="2428868"/>
            <a:ext cx="785818" cy="285752"/>
          </a:xfrm>
          <a:prstGeom prst="ben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lstStyle/>
          <a:p>
            <a:pPr algn="ctr" fontAlgn="base">
              <a:spcBef>
                <a:spcPct val="0"/>
              </a:spcBef>
              <a:spcAft>
                <a:spcPct val="0"/>
              </a:spcAft>
            </a:pPr>
            <a:endParaRPr lang="zh-CN" altLang="en-US" b="1" smtClean="0">
              <a:solidFill>
                <a:srgbClr val="000000"/>
              </a:solidFill>
              <a:latin typeface="楷体_GB2312" panose="02010609030101010101" pitchFamily="49" charset="-122"/>
              <a:ea typeface="楷体_GB2312" panose="02010609030101010101" pitchFamily="49" charset="-122"/>
            </a:endParaRPr>
          </a:p>
        </p:txBody>
      </p:sp>
      <p:sp>
        <p:nvSpPr>
          <p:cNvPr id="7" name="矩形 6"/>
          <p:cNvSpPr/>
          <p:nvPr/>
        </p:nvSpPr>
        <p:spPr bwMode="auto">
          <a:xfrm>
            <a:off x="1214414" y="3214686"/>
            <a:ext cx="3143272" cy="357190"/>
          </a:xfrm>
          <a:prstGeom prst="rect">
            <a:avLst/>
          </a:prstGeom>
          <a:solidFill>
            <a:srgbClr val="00B0F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lstStyle/>
          <a:p>
            <a:pPr algn="ctr" fontAlgn="base">
              <a:spcBef>
                <a:spcPct val="0"/>
              </a:spcBef>
              <a:spcAft>
                <a:spcPct val="0"/>
              </a:spcAft>
            </a:pPr>
            <a:endParaRPr lang="zh-CN" altLang="en-US" b="1" smtClean="0">
              <a:solidFill>
                <a:srgbClr val="000000"/>
              </a:solidFill>
              <a:latin typeface="楷体_GB2312" panose="02010609030101010101" pitchFamily="49" charset="-122"/>
              <a:ea typeface="楷体_GB2312" panose="02010609030101010101" pitchFamily="49" charset="-122"/>
            </a:endParaRPr>
          </a:p>
        </p:txBody>
      </p:sp>
      <p:sp>
        <p:nvSpPr>
          <p:cNvPr id="8" name="直角上箭头 7"/>
          <p:cNvSpPr/>
          <p:nvPr/>
        </p:nvSpPr>
        <p:spPr bwMode="auto">
          <a:xfrm flipH="1" flipV="1">
            <a:off x="500034" y="3357562"/>
            <a:ext cx="714380" cy="428628"/>
          </a:xfrm>
          <a:prstGeom prst="ben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lstStyle/>
          <a:p>
            <a:pPr algn="ctr" fontAlgn="base">
              <a:spcBef>
                <a:spcPct val="0"/>
              </a:spcBef>
              <a:spcAft>
                <a:spcPct val="0"/>
              </a:spcAft>
            </a:pPr>
            <a:endParaRPr lang="zh-CN" altLang="en-US" b="1" smtClean="0">
              <a:solidFill>
                <a:srgbClr val="000000"/>
              </a:solidFill>
              <a:latin typeface="楷体_GB2312" panose="02010609030101010101" pitchFamily="49" charset="-122"/>
              <a:ea typeface="楷体_GB2312" panose="02010609030101010101" pitchFamily="49" charset="-122"/>
            </a:endParaRPr>
          </a:p>
        </p:txBody>
      </p:sp>
      <p:sp>
        <p:nvSpPr>
          <p:cNvPr id="9" name="TextBox 8"/>
          <p:cNvSpPr txBox="1"/>
          <p:nvPr/>
        </p:nvSpPr>
        <p:spPr>
          <a:xfrm>
            <a:off x="0" y="3786190"/>
            <a:ext cx="1346844" cy="646331"/>
          </a:xfrm>
          <a:prstGeom prst="rect">
            <a:avLst/>
          </a:prstGeom>
          <a:noFill/>
        </p:spPr>
        <p:txBody>
          <a:bodyPr wrap="none" rtlCol="0">
            <a:spAutoFit/>
          </a:bodyPr>
          <a:lstStyle/>
          <a:p>
            <a:r>
              <a:rPr lang="zh-CN" altLang="en-US" b="1" dirty="0" smtClean="0">
                <a:solidFill>
                  <a:srgbClr val="000000"/>
                </a:solidFill>
                <a:latin typeface="楷体_GB2312" panose="02010609030101010101" pitchFamily="49" charset="-122"/>
                <a:ea typeface="楷体_GB2312" panose="02010609030101010101" pitchFamily="49" charset="-122"/>
              </a:rPr>
              <a:t>体现“银行</a:t>
            </a:r>
            <a:endParaRPr lang="en-US" altLang="zh-CN" b="1" dirty="0" smtClean="0">
              <a:solidFill>
                <a:srgbClr val="000000"/>
              </a:solidFill>
              <a:latin typeface="楷体_GB2312" panose="02010609030101010101" pitchFamily="49" charset="-122"/>
              <a:ea typeface="楷体_GB2312" panose="02010609030101010101" pitchFamily="49" charset="-122"/>
            </a:endParaRPr>
          </a:p>
          <a:p>
            <a:r>
              <a:rPr lang="zh-CN" altLang="en-US" b="1" dirty="0" smtClean="0">
                <a:solidFill>
                  <a:srgbClr val="000000"/>
                </a:solidFill>
                <a:latin typeface="楷体_GB2312" panose="02010609030101010101" pitchFamily="49" charset="-122"/>
                <a:ea typeface="楷体_GB2312" panose="02010609030101010101" pitchFamily="49" charset="-122"/>
              </a:rPr>
              <a:t>的银行</a:t>
            </a:r>
            <a:r>
              <a:rPr lang="en-US" altLang="zh-CN" b="1" dirty="0" smtClean="0">
                <a:solidFill>
                  <a:srgbClr val="000000"/>
                </a:solidFill>
                <a:latin typeface="楷体_GB2312" panose="02010609030101010101" pitchFamily="49" charset="-122"/>
                <a:ea typeface="楷体_GB2312" panose="02010609030101010101" pitchFamily="49" charset="-122"/>
              </a:rPr>
              <a:t>”</a:t>
            </a:r>
            <a:endParaRPr lang="zh-CN" altLang="en-US" b="1" dirty="0">
              <a:solidFill>
                <a:srgbClr val="000000"/>
              </a:solidFill>
              <a:latin typeface="楷体_GB2312" panose="02010609030101010101" pitchFamily="49" charset="-122"/>
              <a:ea typeface="楷体_GB2312" panose="02010609030101010101" pitchFamily="49" charset="-122"/>
            </a:endParaRPr>
          </a:p>
        </p:txBody>
      </p:sp>
      <p:sp>
        <p:nvSpPr>
          <p:cNvPr id="10" name="矩形 9"/>
          <p:cNvSpPr/>
          <p:nvPr/>
        </p:nvSpPr>
        <p:spPr bwMode="auto">
          <a:xfrm>
            <a:off x="6143636" y="2428868"/>
            <a:ext cx="1500198" cy="357190"/>
          </a:xfrm>
          <a:prstGeom prst="rect">
            <a:avLst/>
          </a:prstGeom>
          <a:solidFill>
            <a:srgbClr val="00B0F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lstStyle/>
          <a:p>
            <a:pPr algn="ctr" fontAlgn="base">
              <a:spcBef>
                <a:spcPct val="0"/>
              </a:spcBef>
              <a:spcAft>
                <a:spcPct val="0"/>
              </a:spcAft>
            </a:pPr>
            <a:endParaRPr lang="zh-CN" altLang="en-US" b="1" smtClean="0">
              <a:solidFill>
                <a:srgbClr val="000000"/>
              </a:solidFill>
              <a:latin typeface="楷体_GB2312" panose="02010609030101010101" pitchFamily="49" charset="-122"/>
              <a:ea typeface="楷体_GB2312" panose="02010609030101010101" pitchFamily="49" charset="-122"/>
            </a:endParaRPr>
          </a:p>
        </p:txBody>
      </p:sp>
      <p:sp>
        <p:nvSpPr>
          <p:cNvPr id="11" name="直角上箭头 10"/>
          <p:cNvSpPr/>
          <p:nvPr/>
        </p:nvSpPr>
        <p:spPr bwMode="auto">
          <a:xfrm flipH="1" flipV="1">
            <a:off x="5357818" y="2571744"/>
            <a:ext cx="714380" cy="428628"/>
          </a:xfrm>
          <a:prstGeom prst="ben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lstStyle/>
          <a:p>
            <a:pPr algn="ctr" fontAlgn="base">
              <a:spcBef>
                <a:spcPct val="0"/>
              </a:spcBef>
              <a:spcAft>
                <a:spcPct val="0"/>
              </a:spcAft>
            </a:pPr>
            <a:endParaRPr lang="zh-CN" altLang="en-US" b="1" smtClean="0">
              <a:solidFill>
                <a:srgbClr val="000000"/>
              </a:solidFill>
              <a:latin typeface="楷体_GB2312" panose="02010609030101010101" pitchFamily="49" charset="-122"/>
              <a:ea typeface="楷体_GB2312" panose="02010609030101010101" pitchFamily="49" charset="-122"/>
            </a:endParaRPr>
          </a:p>
        </p:txBody>
      </p:sp>
      <p:sp>
        <p:nvSpPr>
          <p:cNvPr id="12" name="TextBox 11"/>
          <p:cNvSpPr txBox="1"/>
          <p:nvPr/>
        </p:nvSpPr>
        <p:spPr>
          <a:xfrm>
            <a:off x="4572000" y="2996952"/>
            <a:ext cx="1811714" cy="923330"/>
          </a:xfrm>
          <a:prstGeom prst="rect">
            <a:avLst/>
          </a:prstGeom>
          <a:noFill/>
        </p:spPr>
        <p:txBody>
          <a:bodyPr wrap="none" rtlCol="0">
            <a:spAutoFit/>
          </a:bodyPr>
          <a:lstStyle/>
          <a:p>
            <a:r>
              <a:rPr lang="zh-CN" altLang="en-US" b="1" dirty="0" smtClean="0">
                <a:solidFill>
                  <a:srgbClr val="000000"/>
                </a:solidFill>
                <a:latin typeface="楷体_GB2312" panose="02010609030101010101" pitchFamily="49" charset="-122"/>
                <a:ea typeface="楷体_GB2312" panose="02010609030101010101" pitchFamily="49" charset="-122"/>
              </a:rPr>
              <a:t>体现“发行</a:t>
            </a:r>
            <a:endParaRPr lang="en-US" altLang="zh-CN" b="1" dirty="0" smtClean="0">
              <a:solidFill>
                <a:srgbClr val="000000"/>
              </a:solidFill>
              <a:latin typeface="楷体_GB2312" panose="02010609030101010101" pitchFamily="49" charset="-122"/>
              <a:ea typeface="楷体_GB2312" panose="02010609030101010101" pitchFamily="49" charset="-122"/>
            </a:endParaRPr>
          </a:p>
          <a:p>
            <a:r>
              <a:rPr lang="zh-CN" altLang="en-US" b="1" dirty="0" smtClean="0">
                <a:solidFill>
                  <a:srgbClr val="000000"/>
                </a:solidFill>
                <a:latin typeface="楷体_GB2312" panose="02010609030101010101" pitchFamily="49" charset="-122"/>
                <a:ea typeface="楷体_GB2312" panose="02010609030101010101" pitchFamily="49" charset="-122"/>
              </a:rPr>
              <a:t>的银行</a:t>
            </a:r>
            <a:r>
              <a:rPr lang="en-US" altLang="zh-CN" b="1" dirty="0" smtClean="0">
                <a:solidFill>
                  <a:srgbClr val="000000"/>
                </a:solidFill>
                <a:latin typeface="楷体_GB2312" panose="02010609030101010101" pitchFamily="49" charset="-122"/>
                <a:ea typeface="楷体_GB2312" panose="02010609030101010101" pitchFamily="49" charset="-122"/>
              </a:rPr>
              <a:t>”</a:t>
            </a:r>
            <a:r>
              <a:rPr lang="zh-CN" altLang="en-US" b="1" dirty="0" smtClean="0">
                <a:solidFill>
                  <a:srgbClr val="000000"/>
                </a:solidFill>
                <a:latin typeface="楷体_GB2312" panose="02010609030101010101" pitchFamily="49" charset="-122"/>
                <a:ea typeface="楷体_GB2312" panose="02010609030101010101" pitchFamily="49" charset="-122"/>
              </a:rPr>
              <a:t>和</a:t>
            </a:r>
            <a:endParaRPr lang="en-US" altLang="zh-CN" b="1" dirty="0" smtClean="0">
              <a:solidFill>
                <a:srgbClr val="000000"/>
              </a:solidFill>
              <a:latin typeface="楷体_GB2312" panose="02010609030101010101" pitchFamily="49" charset="-122"/>
              <a:ea typeface="楷体_GB2312" panose="02010609030101010101" pitchFamily="49" charset="-122"/>
            </a:endParaRPr>
          </a:p>
          <a:p>
            <a:r>
              <a:rPr lang="en-US" altLang="zh-CN" b="1" dirty="0" smtClean="0">
                <a:solidFill>
                  <a:srgbClr val="000000"/>
                </a:solidFill>
                <a:latin typeface="楷体_GB2312" panose="02010609030101010101" pitchFamily="49" charset="-122"/>
                <a:ea typeface="楷体_GB2312" panose="02010609030101010101" pitchFamily="49" charset="-122"/>
              </a:rPr>
              <a:t>“</a:t>
            </a:r>
            <a:r>
              <a:rPr lang="zh-CN" altLang="en-US" b="1" dirty="0" smtClean="0">
                <a:solidFill>
                  <a:srgbClr val="000000"/>
                </a:solidFill>
                <a:latin typeface="楷体_GB2312" panose="02010609030101010101" pitchFamily="49" charset="-122"/>
                <a:ea typeface="楷体_GB2312" panose="02010609030101010101" pitchFamily="49" charset="-122"/>
              </a:rPr>
              <a:t>银行的银行</a:t>
            </a:r>
            <a:r>
              <a:rPr lang="en-US" altLang="zh-CN" b="1" dirty="0" smtClean="0">
                <a:solidFill>
                  <a:srgbClr val="000000"/>
                </a:solidFill>
                <a:latin typeface="楷体_GB2312" panose="02010609030101010101" pitchFamily="49" charset="-122"/>
                <a:ea typeface="楷体_GB2312" panose="02010609030101010101" pitchFamily="49" charset="-122"/>
              </a:rPr>
              <a:t>”</a:t>
            </a:r>
            <a:endParaRPr lang="zh-CN" altLang="en-US" b="1" dirty="0">
              <a:solidFill>
                <a:srgbClr val="000000"/>
              </a:solidFill>
              <a:latin typeface="楷体_GB2312" panose="02010609030101010101" pitchFamily="49" charset="-122"/>
              <a:ea typeface="楷体_GB2312" panose="02010609030101010101" pitchFamily="49" charset="-122"/>
            </a:endParaRPr>
          </a:p>
        </p:txBody>
      </p:sp>
      <p:sp>
        <p:nvSpPr>
          <p:cNvPr id="13" name="TextBox 12"/>
          <p:cNvSpPr txBox="1"/>
          <p:nvPr/>
        </p:nvSpPr>
        <p:spPr>
          <a:xfrm>
            <a:off x="1214414" y="6000768"/>
            <a:ext cx="5724644" cy="646331"/>
          </a:xfrm>
          <a:prstGeom prst="rect">
            <a:avLst/>
          </a:prstGeom>
          <a:noFill/>
        </p:spPr>
        <p:txBody>
          <a:bodyPr wrap="none" rtlCol="0">
            <a:spAutoFit/>
          </a:bodyPr>
          <a:lstStyle/>
          <a:p>
            <a:r>
              <a:rPr lang="zh-CN" altLang="en-US" b="1" dirty="0" smtClean="0">
                <a:solidFill>
                  <a:srgbClr val="000000"/>
                </a:solidFill>
                <a:latin typeface="楷体_GB2312" panose="02010609030101010101" pitchFamily="49" charset="-122"/>
                <a:ea typeface="楷体_GB2312" panose="02010609030101010101" pitchFamily="49" charset="-122"/>
              </a:rPr>
              <a:t>所有的分析都要落实到对储备货币的影响上，</a:t>
            </a:r>
            <a:endParaRPr lang="en-US" altLang="zh-CN" b="1" dirty="0" smtClean="0">
              <a:solidFill>
                <a:srgbClr val="000000"/>
              </a:solidFill>
              <a:latin typeface="楷体_GB2312" panose="02010609030101010101" pitchFamily="49" charset="-122"/>
              <a:ea typeface="楷体_GB2312" panose="02010609030101010101" pitchFamily="49" charset="-122"/>
            </a:endParaRPr>
          </a:p>
          <a:p>
            <a:r>
              <a:rPr lang="zh-CN" altLang="en-US" b="1" dirty="0" smtClean="0">
                <a:solidFill>
                  <a:srgbClr val="000000"/>
                </a:solidFill>
                <a:latin typeface="楷体_GB2312" panose="02010609030101010101" pitchFamily="49" charset="-122"/>
                <a:ea typeface="楷体_GB2312" panose="02010609030101010101" pitchFamily="49" charset="-122"/>
              </a:rPr>
              <a:t>储备货币等价于基础货币，其数量越多，货币供给越多</a:t>
            </a:r>
            <a:endParaRPr lang="zh-CN" altLang="en-US" b="1" dirty="0">
              <a:solidFill>
                <a:srgbClr val="000000"/>
              </a:solidFill>
              <a:latin typeface="楷体_GB2312" panose="02010609030101010101" pitchFamily="49" charset="-122"/>
              <a:ea typeface="楷体_GB2312" panose="02010609030101010101" pitchFamily="49" charset="-122"/>
            </a:endParaRPr>
          </a:p>
        </p:txBody>
      </p:sp>
      <p:sp>
        <p:nvSpPr>
          <p:cNvPr id="14" name="矩形 13"/>
          <p:cNvSpPr/>
          <p:nvPr/>
        </p:nvSpPr>
        <p:spPr bwMode="auto">
          <a:xfrm>
            <a:off x="5929322" y="2214554"/>
            <a:ext cx="2000264" cy="642942"/>
          </a:xfrm>
          <a:prstGeom prst="rect">
            <a:avLst/>
          </a:prstGeom>
          <a:noFill/>
          <a:ln w="47625"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lstStyle/>
          <a:p>
            <a:pPr algn="ctr" fontAlgn="base">
              <a:spcBef>
                <a:spcPct val="0"/>
              </a:spcBef>
              <a:spcAft>
                <a:spcPct val="0"/>
              </a:spcAft>
            </a:pPr>
            <a:endParaRPr lang="zh-CN" altLang="en-US" b="1" smtClean="0">
              <a:solidFill>
                <a:srgbClr val="000000"/>
              </a:solidFill>
              <a:latin typeface="楷体_GB2312" panose="02010609030101010101" pitchFamily="49" charset="-122"/>
              <a:ea typeface="楷体_GB2312" panose="02010609030101010101" pitchFamily="49" charset="-122"/>
            </a:endParaRPr>
          </a:p>
        </p:txBody>
      </p:sp>
      <p:sp>
        <p:nvSpPr>
          <p:cNvPr id="15" name="下箭头 14"/>
          <p:cNvSpPr/>
          <p:nvPr/>
        </p:nvSpPr>
        <p:spPr bwMode="auto">
          <a:xfrm>
            <a:off x="7286644" y="1428736"/>
            <a:ext cx="357190" cy="100013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lstStyle/>
          <a:p>
            <a:pPr algn="ctr" fontAlgn="base">
              <a:spcBef>
                <a:spcPct val="0"/>
              </a:spcBef>
              <a:spcAft>
                <a:spcPct val="0"/>
              </a:spcAft>
            </a:pPr>
            <a:endParaRPr lang="zh-CN" altLang="en-US" b="1" smtClean="0">
              <a:solidFill>
                <a:srgbClr val="000000"/>
              </a:solidFill>
              <a:latin typeface="楷体_GB2312" panose="02010609030101010101" pitchFamily="49" charset="-122"/>
              <a:ea typeface="楷体_GB2312" panose="02010609030101010101" pitchFamily="49" charset="-122"/>
            </a:endParaRPr>
          </a:p>
        </p:txBody>
      </p:sp>
      <p:sp>
        <p:nvSpPr>
          <p:cNvPr id="16" name="TextBox 15"/>
          <p:cNvSpPr txBox="1"/>
          <p:nvPr/>
        </p:nvSpPr>
        <p:spPr>
          <a:xfrm>
            <a:off x="4313832" y="928670"/>
            <a:ext cx="4833374" cy="369332"/>
          </a:xfrm>
          <a:prstGeom prst="rect">
            <a:avLst/>
          </a:prstGeom>
          <a:noFill/>
          <a:ln w="47625">
            <a:solidFill>
              <a:srgbClr val="7030A0"/>
            </a:solidFill>
          </a:ln>
        </p:spPr>
        <p:txBody>
          <a:bodyPr wrap="none" rtlCol="0">
            <a:spAutoFit/>
          </a:bodyPr>
          <a:lstStyle/>
          <a:p>
            <a:r>
              <a:rPr lang="zh-CN" altLang="en-US" b="1" dirty="0" smtClean="0">
                <a:solidFill>
                  <a:srgbClr val="000000"/>
                </a:solidFill>
                <a:latin typeface="楷体_GB2312" panose="02010609030101010101" pitchFamily="49" charset="-122"/>
                <a:ea typeface="楷体_GB2312" panose="02010609030101010101" pitchFamily="49" charset="-122"/>
              </a:rPr>
              <a:t>基础货币，由现金发行及银行体系准备金组成</a:t>
            </a:r>
            <a:endParaRPr lang="zh-CN" altLang="en-US" b="1" dirty="0">
              <a:solidFill>
                <a:srgbClr val="000000"/>
              </a:solidFill>
              <a:latin typeface="楷体_GB2312" panose="02010609030101010101" pitchFamily="49" charset="-122"/>
              <a:ea typeface="楷体_GB2312" panose="02010609030101010101" pitchFamily="49" charset="-122"/>
            </a:endParaRPr>
          </a:p>
        </p:txBody>
      </p:sp>
      <p:pic>
        <p:nvPicPr>
          <p:cNvPr id="17" name="Picture 2" descr="E:\白沙\设计文档\素材\灯泡.png"/>
          <p:cNvPicPr>
            <a:picLocks noChangeAspect="1" noChangeArrowheads="1"/>
          </p:cNvPicPr>
          <p:nvPr/>
        </p:nvPicPr>
        <p:blipFill>
          <a:blip r:embed="rId2" cstate="print"/>
          <a:srcRect/>
          <a:stretch>
            <a:fillRect/>
          </a:stretch>
        </p:blipFill>
        <p:spPr bwMode="auto">
          <a:xfrm rot="20716022">
            <a:off x="131698" y="5209472"/>
            <a:ext cx="1235075" cy="1195387"/>
          </a:xfrm>
          <a:prstGeom prst="rect">
            <a:avLst/>
          </a:prstGeom>
          <a:noFill/>
          <a:ln w="9525">
            <a:noFill/>
            <a:miter lim="800000"/>
            <a:headEnd/>
            <a:tailEnd/>
          </a:ln>
        </p:spPr>
      </p:pic>
    </p:spTree>
    <p:extLst>
      <p:ext uri="{BB962C8B-B14F-4D97-AF65-F5344CB8AC3E}">
        <p14:creationId xmlns="" xmlns:p14="http://schemas.microsoft.com/office/powerpoint/2010/main" val="767646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
          <p:cNvGraphicFramePr>
            <a:graphicFrameLocks noGrp="1"/>
          </p:cNvGraphicFramePr>
          <p:nvPr>
            <p:extLst>
              <p:ext uri="{D42A27DB-BD31-4B8C-83A1-F6EECF244321}">
                <p14:modId xmlns="" xmlns:p14="http://schemas.microsoft.com/office/powerpoint/2010/main" val="1485942304"/>
              </p:ext>
            </p:extLst>
          </p:nvPr>
        </p:nvGraphicFramePr>
        <p:xfrm>
          <a:off x="0" y="986507"/>
          <a:ext cx="8677275" cy="4452938"/>
        </p:xfrm>
        <a:graphic>
          <a:graphicData uri="http://schemas.openxmlformats.org/drawingml/2006/table">
            <a:tbl>
              <a:tblPr/>
              <a:tblGrid>
                <a:gridCol w="4505325"/>
                <a:gridCol w="4171950"/>
              </a:tblGrid>
              <a:tr h="677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资产</a:t>
                      </a:r>
                    </a:p>
                  </a:txBody>
                  <a:tcPr marL="91457" marR="9145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负债</a:t>
                      </a:r>
                    </a:p>
                  </a:txBody>
                  <a:tcPr marL="91457" marR="9145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3101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anose="02010609030101010101" pitchFamily="49" charset="-122"/>
                          <a:ea typeface="楷体_GB2312" panose="02010609030101010101" pitchFamily="49" charset="-122"/>
                        </a:rPr>
                        <a:t>  国外资产</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anose="02010609030101010101" pitchFamily="49" charset="-122"/>
                          <a:ea typeface="楷体_GB2312" panose="02010609030101010101" pitchFamily="49" charset="-122"/>
                        </a:rPr>
                        <a:t>  对政府债权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anose="02010609030101010101" pitchFamily="49" charset="-122"/>
                          <a:ea typeface="楷体_GB2312" panose="02010609030101010101" pitchFamily="49" charset="-122"/>
                        </a:rPr>
                        <a:t>  对存款机构的债权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对非货币金融机构的债权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对非金融企业的债权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其他资产</a:t>
                      </a:r>
                    </a:p>
                  </a:txBody>
                  <a:tcPr marL="91457" marR="91457"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 </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anose="02010609030101010101" pitchFamily="49" charset="-122"/>
                          <a:ea typeface="楷体_GB2312" panose="02010609030101010101" pitchFamily="49" charset="-122"/>
                        </a:rPr>
                        <a:t>储备货币</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anose="02010609030101010101" pitchFamily="49" charset="-122"/>
                          <a:ea typeface="楷体_GB2312" panose="02010609030101010101" pitchFamily="49" charset="-122"/>
                        </a:rPr>
                        <a:t>发行债券</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对外负债</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政府存款</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资本项目</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其它负债</a:t>
                      </a:r>
                    </a:p>
                  </a:txBody>
                  <a:tcPr marL="91457" marR="91457"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673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总资产</a:t>
                      </a:r>
                    </a:p>
                  </a:txBody>
                  <a:tcPr marL="91457" marR="9145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rPr>
                        <a:t>总负债</a:t>
                      </a:r>
                    </a:p>
                  </a:txBody>
                  <a:tcPr marL="91457" marR="9145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bl>
          </a:graphicData>
        </a:graphic>
      </p:graphicFrame>
      <p:sp>
        <p:nvSpPr>
          <p:cNvPr id="18" name="矩形 17"/>
          <p:cNvSpPr/>
          <p:nvPr/>
        </p:nvSpPr>
        <p:spPr bwMode="auto">
          <a:xfrm>
            <a:off x="954261" y="1849933"/>
            <a:ext cx="2520280" cy="936104"/>
          </a:xfrm>
          <a:prstGeom prst="rect">
            <a:avLst/>
          </a:prstGeom>
          <a:solidFill>
            <a:srgbClr val="7030A0">
              <a:alpha val="48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19" name="矩形 18"/>
          <p:cNvSpPr/>
          <p:nvPr/>
        </p:nvSpPr>
        <p:spPr bwMode="auto">
          <a:xfrm>
            <a:off x="5490765" y="2425997"/>
            <a:ext cx="2088232" cy="432048"/>
          </a:xfrm>
          <a:prstGeom prst="rect">
            <a:avLst/>
          </a:prstGeom>
          <a:solidFill>
            <a:srgbClr val="7030A0">
              <a:alpha val="48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cxnSp>
        <p:nvCxnSpPr>
          <p:cNvPr id="23" name="直接连接符 22"/>
          <p:cNvCxnSpPr/>
          <p:nvPr/>
        </p:nvCxnSpPr>
        <p:spPr bwMode="auto">
          <a:xfrm flipV="1">
            <a:off x="1674341" y="697805"/>
            <a:ext cx="0" cy="1152128"/>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1674341" y="697805"/>
            <a:ext cx="6264696" cy="0"/>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flipV="1">
            <a:off x="7939037" y="697805"/>
            <a:ext cx="0" cy="1944216"/>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flipV="1">
            <a:off x="4338637" y="265757"/>
            <a:ext cx="0" cy="43204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3546549" y="49733"/>
            <a:ext cx="2031325" cy="369332"/>
          </a:xfrm>
          <a:prstGeom prst="rect">
            <a:avLst/>
          </a:prstGeom>
          <a:noFill/>
        </p:spPr>
        <p:txBody>
          <a:bodyPr wrap="none" rtlCol="0">
            <a:spAutoFit/>
          </a:bodyPr>
          <a:lstStyle/>
          <a:p>
            <a:r>
              <a:rPr lang="zh-CN" altLang="en-US" b="1" dirty="0" smtClean="0">
                <a:solidFill>
                  <a:srgbClr val="7030A0"/>
                </a:solidFill>
                <a:latin typeface="楷体_GB2312" pitchFamily="49" charset="-122"/>
                <a:ea typeface="楷体_GB2312" pitchFamily="49" charset="-122"/>
              </a:rPr>
              <a:t>公开市场操作工具</a:t>
            </a:r>
            <a:endParaRPr lang="zh-CN" altLang="en-US" b="1" dirty="0">
              <a:solidFill>
                <a:srgbClr val="7030A0"/>
              </a:solidFill>
              <a:latin typeface="楷体_GB2312" pitchFamily="49" charset="-122"/>
              <a:ea typeface="楷体_GB2312" pitchFamily="49" charset="-122"/>
            </a:endParaRPr>
          </a:p>
        </p:txBody>
      </p:sp>
      <p:sp>
        <p:nvSpPr>
          <p:cNvPr id="37" name="Rectangle 4"/>
          <p:cNvSpPr>
            <a:spLocks noChangeArrowheads="1"/>
          </p:cNvSpPr>
          <p:nvPr/>
        </p:nvSpPr>
        <p:spPr bwMode="auto">
          <a:xfrm>
            <a:off x="-9789" y="4293096"/>
            <a:ext cx="9144000" cy="579438"/>
          </a:xfrm>
          <a:prstGeom prst="rect">
            <a:avLst/>
          </a:prstGeom>
          <a:noFill/>
          <a:ln>
            <a:noFill/>
          </a:ln>
        </p:spPr>
        <p:txBody>
          <a:bodyPr anchor="ct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zh-CN" altLang="en-US" sz="3200" b="1" dirty="0" smtClean="0">
                <a:solidFill>
                  <a:srgbClr val="FF0000"/>
                </a:solidFill>
                <a:latin typeface="楷体_GB2312" pitchFamily="49" charset="-122"/>
                <a:ea typeface="楷体_GB2312" pitchFamily="49" charset="-122"/>
              </a:rPr>
              <a:t>中央银行资产负债表与货币政策工具</a:t>
            </a:r>
          </a:p>
        </p:txBody>
      </p:sp>
      <p:sp>
        <p:nvSpPr>
          <p:cNvPr id="38" name="矩形 37"/>
          <p:cNvSpPr/>
          <p:nvPr/>
        </p:nvSpPr>
        <p:spPr bwMode="auto">
          <a:xfrm>
            <a:off x="5490765" y="2065957"/>
            <a:ext cx="2088232" cy="36004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cxnSp>
        <p:nvCxnSpPr>
          <p:cNvPr id="41" name="直接连接符 40"/>
          <p:cNvCxnSpPr>
            <a:endCxn id="19" idx="3"/>
          </p:cNvCxnSpPr>
          <p:nvPr/>
        </p:nvCxnSpPr>
        <p:spPr bwMode="auto">
          <a:xfrm flipH="1">
            <a:off x="7578997" y="2642021"/>
            <a:ext cx="360040" cy="0"/>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flipH="1">
            <a:off x="5130725" y="2281981"/>
            <a:ext cx="720080" cy="0"/>
          </a:xfrm>
          <a:prstGeom prst="line">
            <a:avLst/>
          </a:prstGeom>
          <a:solidFill>
            <a:schemeClr val="accent1"/>
          </a:solidFill>
          <a:ln w="38100"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3618557" y="2065957"/>
            <a:ext cx="1569660" cy="369332"/>
          </a:xfrm>
          <a:prstGeom prst="rect">
            <a:avLst/>
          </a:prstGeom>
          <a:noFill/>
        </p:spPr>
        <p:txBody>
          <a:bodyPr wrap="none" rtlCol="0">
            <a:spAutoFit/>
          </a:bodyPr>
          <a:lstStyle/>
          <a:p>
            <a:r>
              <a:rPr lang="zh-CN" altLang="en-US" b="1" dirty="0" smtClean="0">
                <a:solidFill>
                  <a:srgbClr val="FF0000"/>
                </a:solidFill>
                <a:latin typeface="楷体_GB2312" pitchFamily="49" charset="-122"/>
                <a:ea typeface="楷体_GB2312" pitchFamily="49" charset="-122"/>
              </a:rPr>
              <a:t>法定准备金率</a:t>
            </a:r>
            <a:endParaRPr lang="zh-CN" altLang="en-US" b="1" dirty="0">
              <a:solidFill>
                <a:srgbClr val="FF0000"/>
              </a:solidFill>
              <a:latin typeface="楷体_GB2312" pitchFamily="49" charset="-122"/>
              <a:ea typeface="楷体_GB2312" pitchFamily="49" charset="-122"/>
            </a:endParaRPr>
          </a:p>
        </p:txBody>
      </p:sp>
      <p:sp>
        <p:nvSpPr>
          <p:cNvPr id="53" name="矩形 52"/>
          <p:cNvSpPr/>
          <p:nvPr/>
        </p:nvSpPr>
        <p:spPr bwMode="auto">
          <a:xfrm>
            <a:off x="954261" y="2786037"/>
            <a:ext cx="2520280" cy="360040"/>
          </a:xfrm>
          <a:prstGeom prst="rect">
            <a:avLst/>
          </a:prstGeom>
          <a:solidFill>
            <a:srgbClr val="92D050">
              <a:alpha val="50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cxnSp>
        <p:nvCxnSpPr>
          <p:cNvPr id="54" name="直接连接符 53"/>
          <p:cNvCxnSpPr/>
          <p:nvPr/>
        </p:nvCxnSpPr>
        <p:spPr bwMode="auto">
          <a:xfrm>
            <a:off x="3474541" y="3002061"/>
            <a:ext cx="720080" cy="0"/>
          </a:xfrm>
          <a:prstGeom prst="line">
            <a:avLst/>
          </a:prstGeom>
          <a:solidFill>
            <a:schemeClr val="accent1"/>
          </a:solidFill>
          <a:ln w="38100" cap="flat" cmpd="sng" algn="ctr">
            <a:solidFill>
              <a:srgbClr val="92D05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5" name="TextBox 54"/>
          <p:cNvSpPr txBox="1"/>
          <p:nvPr/>
        </p:nvSpPr>
        <p:spPr>
          <a:xfrm>
            <a:off x="4067944" y="2852936"/>
            <a:ext cx="1800493" cy="369332"/>
          </a:xfrm>
          <a:prstGeom prst="rect">
            <a:avLst/>
          </a:prstGeom>
          <a:noFill/>
        </p:spPr>
        <p:txBody>
          <a:bodyPr wrap="none" rtlCol="0">
            <a:spAutoFit/>
          </a:bodyPr>
          <a:lstStyle/>
          <a:p>
            <a:r>
              <a:rPr lang="zh-CN" altLang="en-US" b="1" dirty="0" smtClean="0">
                <a:solidFill>
                  <a:srgbClr val="92D050"/>
                </a:solidFill>
                <a:latin typeface="楷体_GB2312" pitchFamily="49" charset="-122"/>
                <a:ea typeface="楷体_GB2312" pitchFamily="49" charset="-122"/>
              </a:rPr>
              <a:t>再贴现与再贷款</a:t>
            </a:r>
            <a:endParaRPr lang="zh-CN" altLang="en-US" b="1" dirty="0">
              <a:solidFill>
                <a:srgbClr val="92D050"/>
              </a:solidFill>
              <a:latin typeface="楷体_GB2312" pitchFamily="49" charset="-122"/>
              <a:ea typeface="楷体_GB2312" pitchFamily="49" charset="-122"/>
            </a:endParaRPr>
          </a:p>
        </p:txBody>
      </p:sp>
      <p:sp>
        <p:nvSpPr>
          <p:cNvPr id="20" name="TextBox 19"/>
          <p:cNvSpPr txBox="1"/>
          <p:nvPr/>
        </p:nvSpPr>
        <p:spPr>
          <a:xfrm>
            <a:off x="169723" y="5445224"/>
            <a:ext cx="8784976" cy="830997"/>
          </a:xfrm>
          <a:prstGeom prst="rect">
            <a:avLst/>
          </a:prstGeom>
          <a:noFill/>
        </p:spPr>
        <p:txBody>
          <a:bodyPr wrap="square" rtlCol="0">
            <a:spAutoFit/>
          </a:bodyPr>
          <a:lstStyle/>
          <a:p>
            <a:pPr>
              <a:buClr>
                <a:srgbClr val="FF0000"/>
              </a:buClr>
              <a:buFont typeface="Wingdings" pitchFamily="2" charset="2"/>
              <a:buChar char="Ø"/>
            </a:pPr>
            <a:r>
              <a:rPr lang="zh-CN" altLang="en-US" sz="2400" dirty="0" smtClean="0">
                <a:solidFill>
                  <a:srgbClr val="000000"/>
                </a:solidFill>
                <a:latin typeface="楷体_GB2312" pitchFamily="49" charset="-122"/>
                <a:ea typeface="楷体_GB2312" pitchFamily="49" charset="-122"/>
              </a:rPr>
              <a:t>基础货币</a:t>
            </a:r>
            <a:r>
              <a:rPr lang="en-US" altLang="zh-CN" sz="2400" dirty="0" smtClean="0">
                <a:solidFill>
                  <a:srgbClr val="000000"/>
                </a:solidFill>
                <a:latin typeface="楷体_GB2312" pitchFamily="49" charset="-122"/>
                <a:ea typeface="楷体_GB2312" pitchFamily="49" charset="-122"/>
              </a:rPr>
              <a:t>=</a:t>
            </a:r>
            <a:r>
              <a:rPr lang="zh-CN" altLang="en-US" sz="2400" dirty="0" smtClean="0">
                <a:solidFill>
                  <a:srgbClr val="000000"/>
                </a:solidFill>
                <a:latin typeface="楷体_GB2312" pitchFamily="49" charset="-122"/>
                <a:ea typeface="楷体_GB2312" pitchFamily="49" charset="-122"/>
              </a:rPr>
              <a:t>国外资产（外汇储备）</a:t>
            </a:r>
            <a:r>
              <a:rPr lang="en-US" altLang="zh-CN" sz="2400" dirty="0" smtClean="0">
                <a:solidFill>
                  <a:srgbClr val="000000"/>
                </a:solidFill>
                <a:latin typeface="楷体_GB2312" pitchFamily="49" charset="-122"/>
                <a:ea typeface="楷体_GB2312" pitchFamily="49" charset="-122"/>
              </a:rPr>
              <a:t>+</a:t>
            </a:r>
            <a:r>
              <a:rPr lang="zh-CN" altLang="en-US" sz="2400" dirty="0" smtClean="0">
                <a:solidFill>
                  <a:srgbClr val="000000"/>
                </a:solidFill>
                <a:latin typeface="楷体_GB2312" pitchFamily="49" charset="-122"/>
                <a:ea typeface="楷体_GB2312" pitchFamily="49" charset="-122"/>
              </a:rPr>
              <a:t>对政府债权</a:t>
            </a:r>
            <a:r>
              <a:rPr lang="en-US" altLang="zh-CN" sz="2400" dirty="0" smtClean="0">
                <a:solidFill>
                  <a:srgbClr val="000000"/>
                </a:solidFill>
                <a:latin typeface="楷体_GB2312" pitchFamily="49" charset="-122"/>
                <a:ea typeface="楷体_GB2312" pitchFamily="49" charset="-122"/>
              </a:rPr>
              <a:t>+</a:t>
            </a:r>
            <a:r>
              <a:rPr lang="zh-CN" altLang="en-US" sz="2400" dirty="0" smtClean="0">
                <a:solidFill>
                  <a:srgbClr val="000000"/>
                </a:solidFill>
                <a:latin typeface="楷体_GB2312" pitchFamily="49" charset="-122"/>
                <a:ea typeface="楷体_GB2312" pitchFamily="49" charset="-122"/>
              </a:rPr>
              <a:t>对存款机构的债权</a:t>
            </a:r>
            <a:r>
              <a:rPr lang="en-US" altLang="zh-CN" sz="2400" dirty="0" smtClean="0">
                <a:solidFill>
                  <a:srgbClr val="000000"/>
                </a:solidFill>
                <a:latin typeface="楷体_GB2312" pitchFamily="49" charset="-122"/>
                <a:ea typeface="楷体_GB2312" pitchFamily="49" charset="-122"/>
              </a:rPr>
              <a:t>-</a:t>
            </a:r>
            <a:r>
              <a:rPr lang="zh-CN" altLang="en-US" sz="2400" dirty="0" smtClean="0">
                <a:solidFill>
                  <a:srgbClr val="000000"/>
                </a:solidFill>
                <a:latin typeface="楷体_GB2312" pitchFamily="49" charset="-122"/>
                <a:ea typeface="楷体_GB2312" pitchFamily="49" charset="-122"/>
              </a:rPr>
              <a:t>央行债券</a:t>
            </a:r>
            <a:r>
              <a:rPr lang="en-US" altLang="zh-CN" sz="2400" dirty="0" smtClean="0">
                <a:solidFill>
                  <a:srgbClr val="000000"/>
                </a:solidFill>
                <a:latin typeface="楷体_GB2312" pitchFamily="49" charset="-122"/>
                <a:ea typeface="楷体_GB2312" pitchFamily="49" charset="-122"/>
              </a:rPr>
              <a:t>-</a:t>
            </a:r>
            <a:r>
              <a:rPr lang="zh-CN" altLang="en-US" sz="2400" dirty="0" smtClean="0">
                <a:solidFill>
                  <a:srgbClr val="000000"/>
                </a:solidFill>
                <a:latin typeface="楷体_GB2312" pitchFamily="49" charset="-122"/>
                <a:ea typeface="楷体_GB2312" pitchFamily="49" charset="-122"/>
              </a:rPr>
              <a:t>其它</a:t>
            </a:r>
            <a:endParaRPr lang="en-US" altLang="zh-CN" sz="2400" dirty="0" smtClean="0">
              <a:solidFill>
                <a:srgbClr val="000000"/>
              </a:solidFill>
              <a:latin typeface="楷体_GB2312" pitchFamily="49" charset="-122"/>
              <a:ea typeface="楷体_GB2312" pitchFamily="49" charset="-122"/>
            </a:endParaRPr>
          </a:p>
        </p:txBody>
      </p:sp>
    </p:spTree>
    <p:extLst>
      <p:ext uri="{BB962C8B-B14F-4D97-AF65-F5344CB8AC3E}">
        <p14:creationId xmlns="" xmlns:p14="http://schemas.microsoft.com/office/powerpoint/2010/main" val="457605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pPr algn="ctr"/>
            <a:r>
              <a:rPr lang="zh-CN" altLang="en-US" sz="2800" dirty="0" smtClean="0">
                <a:latin typeface="楷体_GB2312" pitchFamily="49" charset="-122"/>
                <a:ea typeface="楷体_GB2312" pitchFamily="49" charset="-122"/>
              </a:rPr>
              <a:t>关于中央银行资产负债表的再说明</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33536" y="692696"/>
            <a:ext cx="8892480" cy="4525963"/>
          </a:xfrm>
        </p:spPr>
        <p:txBody>
          <a:bodyPr/>
          <a:lstStyle/>
          <a:p>
            <a:pPr>
              <a:lnSpc>
                <a:spcPct val="150000"/>
              </a:lnSpc>
              <a:buNone/>
            </a:pP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中央银行的业务操作都会直接影响（速度最快、迅速影响）储备货币；</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简化分析（业务操作只会影响储备货币）</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lnSpc>
                <a:spcPct val="150000"/>
              </a:lnSpc>
              <a:buNone/>
            </a:pP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中央银行的几项主要资产业务以及发行央票具有足够高的主动性，因此，分析储备货币的影响主要看这几个主动因素；</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lnSpc>
                <a:spcPct val="150000"/>
              </a:lnSpc>
              <a:buNone/>
            </a:pP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央行的前三项资产是央行做常规货币政策操作标的（短期、高流动性、无风险资产）；央行对非金融企业债权是央行非常规货币政策（量化宽松政策）操作的标的（长期、低流动性、风险资产）。</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p:txBody>
      </p:sp>
    </p:spTree>
    <p:extLst>
      <p:ext uri="{BB962C8B-B14F-4D97-AF65-F5344CB8AC3E}">
        <p14:creationId xmlns="" xmlns:p14="http://schemas.microsoft.com/office/powerpoint/2010/main" val="4267989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pPr algn="ctr"/>
            <a:r>
              <a:rPr lang="zh-CN" altLang="en-US" sz="2800" dirty="0" smtClean="0">
                <a:latin typeface="楷体_GB2312" pitchFamily="49" charset="-122"/>
                <a:ea typeface="楷体_GB2312" pitchFamily="49" charset="-122"/>
              </a:rPr>
              <a:t>关于中央银行资产负债表的再说明</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33536" y="692696"/>
            <a:ext cx="8998024" cy="4525963"/>
          </a:xfrm>
        </p:spPr>
        <p:txBody>
          <a:bodyPr/>
          <a:lstStyle/>
          <a:p>
            <a:pPr>
              <a:lnSpc>
                <a:spcPct val="150000"/>
              </a:lnSpc>
              <a:buNone/>
            </a:pP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政府存款的变动不受中央银行控制，具有显著的周期性：   当财政部增加支出时，政府存款大幅下降，储备货币增加；当财政部增加税收收入时，政府存款大幅上升，储备货币下降。（财政政策的变动会影响货币供给量的变动，财政政策与货币政策并不独立）</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marL="0" indent="0">
              <a:lnSpc>
                <a:spcPct val="150000"/>
              </a:lnSpc>
              <a:buNone/>
            </a:pP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储备货币</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基础货币</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现金发行</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银行准备金</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流通银行体系之外的现金</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银行库存现金</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银行准备金（法定准备金</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超额准备金）。</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marL="0" indent="0">
              <a:lnSpc>
                <a:spcPct val="150000"/>
              </a:lnSpc>
              <a:buNone/>
            </a:pP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商业银行存放在中央银行的存款计入银行准备金账户中，商业银行从中央银行的贷款计入对存款类金融机构的债权。</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marL="400050" lvl="1" indent="0">
              <a:lnSpc>
                <a:spcPct val="150000"/>
              </a:lnSpc>
              <a:buClr>
                <a:srgbClr val="FF0000"/>
              </a:buClr>
              <a:buFont typeface="Wingdings" pitchFamily="2" charset="2"/>
              <a:buChar char="Ø"/>
            </a:pP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中央银行对商业银行的贷款会增加银行的准备金存款，这部分新增的准备金存款可以被商业银行拿去放贷。</a:t>
            </a:r>
            <a:endPar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marL="0" indent="0">
              <a:buNone/>
            </a:pP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marL="0" indent="0">
              <a:buNone/>
            </a:pP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marL="0" indent="0">
              <a:buNone/>
            </a:pPr>
            <a:endParaRPr lang="zh-CN" altLang="en-US" sz="260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 xmlns:p14="http://schemas.microsoft.com/office/powerpoint/2010/main" val="4267989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71400"/>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中央银行的独立性</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179512" y="404664"/>
            <a:ext cx="8964488" cy="4525963"/>
          </a:xfrm>
        </p:spPr>
        <p:txBody>
          <a:bodyPr/>
          <a:lstStyle/>
          <a:p>
            <a:pPr>
              <a:lnSpc>
                <a:spcPct val="120000"/>
              </a:lnSpc>
              <a:buNone/>
            </a:pPr>
            <a:r>
              <a:rPr lang="en-US" altLang="zh-CN" sz="28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中央银行的独立性（</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Independence)</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是指中央银行履行自身职责时法律赋予或实际拥有的权力、决策与行动的自主程度。中央银行的独立性问题比较集中地反映在中央银行与政府的关系上。</a:t>
            </a:r>
            <a:endPar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中央银行应对政府保持一定的独立性。</a:t>
            </a:r>
            <a:endParaRPr lang="en-US" altLang="zh-CN" sz="2800" dirty="0" smtClean="0">
              <a:latin typeface="楷体_GB2312" pitchFamily="49" charset="-122"/>
              <a:ea typeface="楷体_GB2312" pitchFamily="49" charset="-122"/>
              <a:sym typeface="Wingdings 2" pitchFamily="18" charset="2"/>
            </a:endParaRPr>
          </a:p>
          <a:p>
            <a:pPr>
              <a:lnSpc>
                <a:spcPct val="120000"/>
              </a:lnSpc>
              <a:buNone/>
            </a:pPr>
            <a:r>
              <a:rPr lang="en-US" altLang="zh-CN" sz="2400" kern="1200" dirty="0" smtClean="0">
                <a:solidFill>
                  <a:srgbClr val="FF0000"/>
                </a:solidFill>
                <a:latin typeface="楷体_GB2312" panose="02010609030101010101" pitchFamily="49" charset="-122"/>
                <a:ea typeface="楷体_GB2312" panose="02010609030101010101" pitchFamily="49" charset="-122"/>
                <a:sym typeface="Wingdings 2" pitchFamily="18" charset="2"/>
              </a:rPr>
              <a:t>  </a:t>
            </a:r>
            <a:r>
              <a:rPr lang="zh-CN" altLang="en-US" sz="2400" dirty="0" smtClean="0">
                <a:latin typeface="楷体_GB2312" pitchFamily="49" charset="-122"/>
                <a:ea typeface="楷体_GB2312" pitchFamily="49" charset="-122"/>
                <a:sym typeface="Wingdings 2" pitchFamily="18" charset="2"/>
              </a:rPr>
              <a:t>政府的目标：短期；以经济增长、就业为核心，强调刺激；</a:t>
            </a:r>
            <a:endParaRPr lang="en-US" altLang="zh-CN" sz="2400" dirty="0" smtClean="0">
              <a:latin typeface="楷体_GB2312" pitchFamily="49" charset="-122"/>
              <a:ea typeface="楷体_GB2312" pitchFamily="49" charset="-122"/>
              <a:sym typeface="Wingdings 2" pitchFamily="18" charset="2"/>
            </a:endParaRPr>
          </a:p>
          <a:p>
            <a:pPr>
              <a:lnSpc>
                <a:spcPct val="120000"/>
              </a:lnSpc>
              <a:buNone/>
            </a:pPr>
            <a:r>
              <a:rPr lang="zh-CN" altLang="en-US" sz="2400" dirty="0" smtClean="0">
                <a:latin typeface="楷体_GB2312" pitchFamily="49" charset="-122"/>
                <a:ea typeface="楷体_GB2312" pitchFamily="49" charset="-122"/>
                <a:sym typeface="Wingdings 2" pitchFamily="18" charset="2"/>
              </a:rPr>
              <a:t>  </a:t>
            </a:r>
            <a:r>
              <a:rPr lang="en-US" altLang="zh-CN" sz="2400" kern="1200" dirty="0" smtClean="0">
                <a:solidFill>
                  <a:srgbClr val="FF0000"/>
                </a:solidFill>
                <a:latin typeface="楷体_GB2312" panose="02010609030101010101" pitchFamily="49" charset="-122"/>
                <a:ea typeface="楷体_GB2312" panose="02010609030101010101"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央行的目标：长期；以通胀为核心，强调稳定；</a:t>
            </a:r>
            <a:endParaRPr lang="en-US" altLang="zh-CN" sz="2400" dirty="0" smtClean="0">
              <a:latin typeface="楷体_GB2312" pitchFamily="49" charset="-122"/>
              <a:ea typeface="楷体_GB2312" pitchFamily="49" charset="-122"/>
              <a:sym typeface="Wingdings 2" pitchFamily="18" charset="2"/>
            </a:endParaRPr>
          </a:p>
          <a:p>
            <a:pPr>
              <a:lnSpc>
                <a:spcPct val="12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中央银行对政府的独立性是相对的。</a:t>
            </a:r>
            <a:endParaRPr lang="zh-CN" altLang="en-US" sz="2800" dirty="0" smtClean="0">
              <a:latin typeface="楷体_GB2312" panose="02010609030101010101" pitchFamily="49" charset="-122"/>
              <a:ea typeface="楷体_GB2312" panose="02010609030101010101" pitchFamily="49" charset="-122"/>
            </a:endParaRPr>
          </a:p>
          <a:p>
            <a:pPr>
              <a:lnSpc>
                <a:spcPct val="120000"/>
              </a:lnSpc>
              <a:buNone/>
            </a:pP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中央银行的货币政策目标和宏观调控目标要与国家经济社会发展的总体目标相一致，目标的实现也需要其他政策特别是财政政策的配合；</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货币政策与财政政策的协调分析</a:t>
            </a:r>
            <a:endParaRPr lang="en-US" altLang="zh-CN" sz="2400" dirty="0" smtClean="0">
              <a:latin typeface="楷体_GB2312" pitchFamily="49" charset="-122"/>
              <a:ea typeface="楷体_GB2312" pitchFamily="49" charset="-122"/>
              <a:sym typeface="Wingdings 2" pitchFamily="18" charset="2"/>
            </a:endParaRPr>
          </a:p>
          <a:p>
            <a:pPr>
              <a:buNone/>
            </a:pPr>
            <a:endParaRPr lang="zh-CN" altLang="en-US" dirty="0"/>
          </a:p>
        </p:txBody>
      </p:sp>
    </p:spTree>
    <p:extLst>
      <p:ext uri="{BB962C8B-B14F-4D97-AF65-F5344CB8AC3E}">
        <p14:creationId xmlns="" xmlns:p14="http://schemas.microsoft.com/office/powerpoint/2010/main" val="1998445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 xmlns:p14="http://schemas.microsoft.com/office/powerpoint/2010/main" val="1343822124"/>
              </p:ext>
            </p:extLst>
          </p:nvPr>
        </p:nvGraphicFramePr>
        <p:xfrm>
          <a:off x="318780" y="980728"/>
          <a:ext cx="8429684" cy="4806870"/>
        </p:xfrm>
        <a:graphic>
          <a:graphicData uri="http://schemas.openxmlformats.org/drawingml/2006/table">
            <a:tbl>
              <a:tblPr/>
              <a:tblGrid>
                <a:gridCol w="6500858"/>
                <a:gridCol w="928694"/>
                <a:gridCol w="1000132"/>
              </a:tblGrid>
              <a:tr h="344047">
                <a:tc>
                  <a:txBody>
                    <a:bodyPr/>
                    <a:lstStyle/>
                    <a:p>
                      <a:pPr algn="ctr" fontAlgn="ctr"/>
                      <a:r>
                        <a:rPr lang="zh-CN" altLang="en-US" sz="20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项目  </a:t>
                      </a:r>
                      <a:r>
                        <a:rPr lang="en-US" sz="20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Item</a:t>
                      </a:r>
                    </a:p>
                  </a:txBody>
                  <a:tcPr marL="4398" marR="4398" marT="4398" marB="0" anchor="ctr">
                    <a:lnL>
                      <a:noFill/>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ctr" fontAlgn="ctr"/>
                      <a:r>
                        <a:rPr lang="en-US" altLang="zh-CN" sz="16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2014.03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ctr" fontAlgn="ctr"/>
                      <a:r>
                        <a:rPr lang="en-US" altLang="zh-CN" sz="16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2014.04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r>
              <a:tr h="344047">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国外资产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Foreign Assets</a:t>
                      </a:r>
                    </a:p>
                  </a:txBody>
                  <a:tcPr marL="158338" marR="4398" marT="4398" marB="0" anchor="ctr">
                    <a:lnL>
                      <a:noFill/>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280177</a:t>
                      </a: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281038</a:t>
                      </a: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r>
              <a:tr h="344047">
                <a:tc>
                  <a:txBody>
                    <a:bodyPr/>
                    <a:lstStyle/>
                    <a:p>
                      <a:pPr algn="l" fontAlgn="ctr"/>
                      <a:r>
                        <a:rPr lang="zh-CN" alt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外汇  </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Foreign Exchange</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272149</a:t>
                      </a: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272995</a:t>
                      </a: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44047">
                <a:tc>
                  <a:txBody>
                    <a:bodyPr/>
                    <a:lstStyle/>
                    <a:p>
                      <a:pPr algn="l" fontAlgn="ctr"/>
                      <a:r>
                        <a:rPr lang="zh-CN" alt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货币</a:t>
                      </a:r>
                      <a:r>
                        <a:rPr lang="zh-CN" alt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黄金  </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Monetary Gold</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669.84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669.84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44047">
                <a:tc>
                  <a:txBody>
                    <a:bodyPr/>
                    <a:lstStyle/>
                    <a:p>
                      <a:pPr algn="l" fontAlgn="ctr"/>
                      <a:r>
                        <a:rPr lang="zh-CN" alt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其他国外资产  </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Other Foreign Assets</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7358.72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7373.89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44047">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对政府债权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Claims on Government</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15312.7</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15312.7</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44047">
                <a:tc>
                  <a:txBody>
                    <a:bodyPr/>
                    <a:lstStyle/>
                    <a:p>
                      <a:pPr algn="l" fontAlgn="ct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其中</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：中央政府  Of which: Central Government</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15312.7</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15312.7</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83200">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对其他存款性公司债权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Claims on Other Depository</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Corporations</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其他主要是为了排除中央银行）</a:t>
                      </a:r>
                      <a:endPar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12384.0</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12973.3</a:t>
                      </a:r>
                      <a:endPar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83200">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对其他金融性公司债权  </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Claims on Other Financial Corporations</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8818.02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8809.15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44047">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对非金融性部门债权  </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Claims on Non-financial Sector</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24.99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24.99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44047">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其他资产  </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Other Assets</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9929.75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6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9921.30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44047">
                <a:tc>
                  <a:txBody>
                    <a:bodyPr/>
                    <a:lstStyle/>
                    <a:p>
                      <a:pPr algn="l" fontAlgn="ctr"/>
                      <a:r>
                        <a:rPr lang="zh-CN" altLang="en-US" sz="20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总资产  </a:t>
                      </a:r>
                      <a:r>
                        <a:rPr lang="en-US" sz="20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Total Assets</a:t>
                      </a:r>
                    </a:p>
                  </a:txBody>
                  <a:tcPr marL="4398" marR="4398" marT="4398"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600" b="1"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326647. </a:t>
                      </a:r>
                      <a:endParaRPr lang="en-US" altLang="zh-CN" sz="16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600" b="1"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328080. </a:t>
                      </a:r>
                      <a:endParaRPr lang="en-US" altLang="zh-CN" sz="16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6" name="Rectangle 4"/>
          <p:cNvSpPr>
            <a:spLocks noChangeArrowheads="1"/>
          </p:cNvSpPr>
          <p:nvPr/>
        </p:nvSpPr>
        <p:spPr bwMode="auto">
          <a:xfrm>
            <a:off x="0" y="251164"/>
            <a:ext cx="9144000" cy="523220"/>
          </a:xfrm>
          <a:prstGeom prst="rect">
            <a:avLst/>
          </a:prstGeom>
          <a:noFill/>
          <a:ln>
            <a:noFill/>
          </a:ln>
        </p:spPr>
        <p:txBody>
          <a:bodyPr anchor="ct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2800" b="1" dirty="0" smtClean="0">
                <a:solidFill>
                  <a:srgbClr val="C00000"/>
                </a:solidFill>
                <a:ea typeface="华文新魏" panose="02010800040101010101" pitchFamily="2" charset="-122"/>
                <a:cs typeface="Times New Roman" panose="02020603050405020304" pitchFamily="18" charset="0"/>
              </a:rPr>
              <a:t>中国人民银行资产负债表</a:t>
            </a:r>
            <a:r>
              <a:rPr lang="en-US" altLang="zh-CN" sz="2800" b="1" dirty="0" smtClean="0">
                <a:solidFill>
                  <a:srgbClr val="C00000"/>
                </a:solidFill>
                <a:ea typeface="华文新魏" panose="02010800040101010101" pitchFamily="2" charset="-122"/>
                <a:cs typeface="Times New Roman" panose="02020603050405020304" pitchFamily="18" charset="0"/>
              </a:rPr>
              <a:t>:</a:t>
            </a:r>
            <a:r>
              <a:rPr lang="zh-CN" altLang="en-US" sz="2800" b="1" dirty="0" smtClean="0">
                <a:solidFill>
                  <a:srgbClr val="C00000"/>
                </a:solidFill>
                <a:ea typeface="华文新魏" panose="02010800040101010101" pitchFamily="2" charset="-122"/>
                <a:cs typeface="Times New Roman" panose="02020603050405020304" pitchFamily="18" charset="0"/>
              </a:rPr>
              <a:t>资产部分（单位：亿元）</a:t>
            </a:r>
            <a:endParaRPr lang="zh-CN" altLang="en-US" sz="2800" b="1" dirty="0">
              <a:solidFill>
                <a:srgbClr val="C00000"/>
              </a:solidFill>
              <a:ea typeface="华文新魏" panose="02010800040101010101" pitchFamily="2" charset="-122"/>
              <a:cs typeface="Times New Roman" panose="02020603050405020304" pitchFamily="18" charset="0"/>
            </a:endParaRPr>
          </a:p>
        </p:txBody>
      </p:sp>
      <p:sp>
        <p:nvSpPr>
          <p:cNvPr id="7" name="TextBox 6"/>
          <p:cNvSpPr txBox="1"/>
          <p:nvPr/>
        </p:nvSpPr>
        <p:spPr>
          <a:xfrm>
            <a:off x="5562977" y="6093296"/>
            <a:ext cx="3185487" cy="369332"/>
          </a:xfrm>
          <a:prstGeom prst="rect">
            <a:avLst/>
          </a:prstGeom>
          <a:noFill/>
        </p:spPr>
        <p:txBody>
          <a:bodyPr wrap="none" rtlCol="0">
            <a:spAutoFit/>
          </a:bodyPr>
          <a:lstStyle/>
          <a:p>
            <a:r>
              <a:rPr lang="zh-CN" altLang="en-US" b="1" dirty="0" smtClean="0">
                <a:solidFill>
                  <a:srgbClr val="000000"/>
                </a:solidFill>
                <a:latin typeface="Times New Roman" panose="02020603050405020304" pitchFamily="18" charset="0"/>
                <a:cs typeface="Times New Roman" panose="02020603050405020304" pitchFamily="18" charset="0"/>
              </a:rPr>
              <a:t>数据来源：中国人民银行官网</a:t>
            </a:r>
            <a:endParaRPr lang="zh-CN" altLang="en-US"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04127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 xmlns:p14="http://schemas.microsoft.com/office/powerpoint/2010/main" val="2990693316"/>
              </p:ext>
            </p:extLst>
          </p:nvPr>
        </p:nvGraphicFramePr>
        <p:xfrm>
          <a:off x="142844" y="1214422"/>
          <a:ext cx="8715436" cy="4962868"/>
        </p:xfrm>
        <a:graphic>
          <a:graphicData uri="http://schemas.openxmlformats.org/drawingml/2006/table">
            <a:tbl>
              <a:tblPr/>
              <a:tblGrid>
                <a:gridCol w="6445380"/>
                <a:gridCol w="1152128"/>
                <a:gridCol w="1117928"/>
              </a:tblGrid>
              <a:tr h="489382">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储备货币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Reserve Money</a:t>
                      </a:r>
                    </a:p>
                  </a:txBody>
                  <a:tcPr marL="158338" marR="4398" marT="439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8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274741</a:t>
                      </a:r>
                      <a:endPar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272963</a:t>
                      </a:r>
                      <a:r>
                        <a:rPr lang="en-US" altLang="zh-CN" sz="18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489382">
                <a:tc>
                  <a:txBody>
                    <a:bodyPr/>
                    <a:lstStyle/>
                    <a:p>
                      <a:pPr algn="l" fontAlgn="ctr"/>
                      <a:r>
                        <a:rPr lang="zh-CN" alt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货币</a:t>
                      </a:r>
                      <a:r>
                        <a:rPr lang="zh-CN" alt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发行  </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Currency Issue</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64815</a:t>
                      </a:r>
                      <a:r>
                        <a:rPr lang="en-US" altLang="zh-CN" sz="18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64522.</a:t>
                      </a:r>
                      <a:endPar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572026">
                <a:tc>
                  <a:txBody>
                    <a:bodyPr/>
                    <a:lstStyle/>
                    <a:p>
                      <a:pPr algn="l" fontAlgn="ct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其他存款性公司存款  </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Deposits of  Other Depository Corporations</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209925.3</a:t>
                      </a:r>
                      <a:endPar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208440</a:t>
                      </a:r>
                      <a:r>
                        <a:rPr lang="en-US" altLang="zh-CN" sz="18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572026">
                <a:tc>
                  <a:txBody>
                    <a:bodyPr/>
                    <a:lstStyle/>
                    <a:p>
                      <a:pPr algn="l" fontAlgn="ctr"/>
                      <a:r>
                        <a:rPr lang="zh-CN" altLang="en-US" sz="20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不计</a:t>
                      </a:r>
                      <a:r>
                        <a:rPr lang="zh-CN" alt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入储备货币的金融性公司存款  </a:t>
                      </a:r>
                      <a:r>
                        <a:rPr lang="en-US" sz="20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Deposits of financial corporations excluded from Reserve Money</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1365.61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1398.19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89382">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发行债券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Bond Issue</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7762.00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7762.00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89382">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国外负债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Foreign Liabilities</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1998.79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1462.04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89382">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政府存款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Deposits of Government  </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28963. </a:t>
                      </a:r>
                      <a:endPar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34977.</a:t>
                      </a:r>
                      <a:endPar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8061">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自有资金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Own Capital</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219.75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219.75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89382">
                <a:tc>
                  <a:txBody>
                    <a:bodyPr/>
                    <a:lstStyle/>
                    <a:p>
                      <a:pPr algn="l" fontAlgn="ctr"/>
                      <a:r>
                        <a:rPr lang="zh-CN" alt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其他负债  </a:t>
                      </a:r>
                      <a:r>
                        <a:rPr lang="en-US" sz="2000" b="1" i="0" u="none" strike="noStrike"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Other Liabilities </a:t>
                      </a:r>
                    </a:p>
                  </a:txBody>
                  <a:tcPr marL="158338" marR="4398" marT="439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11597.18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800" b="0"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9298.02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89382">
                <a:tc>
                  <a:txBody>
                    <a:bodyPr/>
                    <a:lstStyle/>
                    <a:p>
                      <a:pPr algn="l" fontAlgn="ctr"/>
                      <a:r>
                        <a:rPr lang="zh-CN" altLang="en-US" sz="20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总负债  </a:t>
                      </a:r>
                      <a:r>
                        <a:rPr lang="en-US" sz="20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Total  Liabilities</a:t>
                      </a:r>
                    </a:p>
                  </a:txBody>
                  <a:tcPr marL="4398" marR="4398" marT="4398"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326647</a:t>
                      </a:r>
                      <a:r>
                        <a:rPr lang="en-US" altLang="zh-CN" sz="1800" b="1"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18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328080</a:t>
                      </a:r>
                      <a:r>
                        <a:rPr lang="en-US" altLang="zh-CN" sz="1800" b="1" i="0" u="none" strike="noStrike"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1800" b="1" i="0" u="none" strike="noStrike"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391895804"/>
              </p:ext>
            </p:extLst>
          </p:nvPr>
        </p:nvGraphicFramePr>
        <p:xfrm>
          <a:off x="107505" y="928670"/>
          <a:ext cx="8750774" cy="309198"/>
        </p:xfrm>
        <a:graphic>
          <a:graphicData uri="http://schemas.openxmlformats.org/drawingml/2006/table">
            <a:tbl>
              <a:tblPr/>
              <a:tblGrid>
                <a:gridCol w="6480719"/>
                <a:gridCol w="1152128"/>
                <a:gridCol w="1117927"/>
              </a:tblGrid>
              <a:tr h="261283">
                <a:tc>
                  <a:txBody>
                    <a:bodyPr/>
                    <a:lstStyle/>
                    <a:p>
                      <a:pPr algn="ctr" fontAlgn="ctr"/>
                      <a:r>
                        <a:rPr lang="zh-CN" altLang="en-US" sz="2000" b="1" i="0" u="none" strike="noStrike" dirty="0">
                          <a:solidFill>
                            <a:srgbClr val="000000"/>
                          </a:solidFill>
                          <a:latin typeface="宋体"/>
                        </a:rPr>
                        <a:t>项目</a:t>
                      </a:r>
                      <a:r>
                        <a:rPr lang="zh-CN" altLang="en-US" sz="2000" b="1" i="0" u="none" strike="noStrike" dirty="0">
                          <a:solidFill>
                            <a:srgbClr val="000000"/>
                          </a:solidFill>
                          <a:latin typeface="Times New Roman"/>
                        </a:rPr>
                        <a:t>  </a:t>
                      </a:r>
                      <a:r>
                        <a:rPr lang="en-US" sz="2000" b="1" i="0" u="none" strike="noStrike" dirty="0">
                          <a:solidFill>
                            <a:srgbClr val="000000"/>
                          </a:solidFill>
                          <a:latin typeface="Times New Roman"/>
                        </a:rPr>
                        <a:t>Item</a:t>
                      </a:r>
                      <a:endParaRPr lang="en-US" sz="2000" b="1" i="0" u="none" strike="noStrike" dirty="0">
                        <a:solidFill>
                          <a:srgbClr val="000000"/>
                        </a:solidFill>
                        <a:latin typeface="宋体"/>
                      </a:endParaRPr>
                    </a:p>
                  </a:txBody>
                  <a:tcPr marL="4398" marR="4398" marT="4398" marB="0" anchor="ctr">
                    <a:lnL>
                      <a:noFill/>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ctr" fontAlgn="ctr"/>
                      <a:r>
                        <a:rPr lang="en-US" altLang="zh-CN" sz="1800" b="1" i="0" u="none" strike="noStrike" dirty="0">
                          <a:solidFill>
                            <a:srgbClr val="000000"/>
                          </a:solidFill>
                          <a:latin typeface="Times New Roman" pitchFamily="18" charset="0"/>
                          <a:cs typeface="Times New Roman" pitchFamily="18" charset="0"/>
                        </a:rPr>
                        <a:t>2014.03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ctr" fontAlgn="ctr"/>
                      <a:r>
                        <a:rPr lang="en-US" altLang="zh-CN" sz="1800" b="1" i="0" u="none" strike="noStrike" dirty="0">
                          <a:solidFill>
                            <a:srgbClr val="000000"/>
                          </a:solidFill>
                          <a:latin typeface="Times New Roman" pitchFamily="18" charset="0"/>
                          <a:cs typeface="Times New Roman" pitchFamily="18" charset="0"/>
                        </a:rPr>
                        <a:t>2014.04 </a:t>
                      </a:r>
                    </a:p>
                  </a:txBody>
                  <a:tcPr marL="4398" marR="4398"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r>
            </a:tbl>
          </a:graphicData>
        </a:graphic>
      </p:graphicFrame>
      <p:sp>
        <p:nvSpPr>
          <p:cNvPr id="6" name="Rectangle 4"/>
          <p:cNvSpPr>
            <a:spLocks noGrp="1" noChangeArrowheads="1"/>
          </p:cNvSpPr>
          <p:nvPr>
            <p:ph type="title"/>
          </p:nvPr>
        </p:nvSpPr>
        <p:spPr bwMode="auto">
          <a:xfrm>
            <a:off x="428596" y="276999"/>
            <a:ext cx="8229600" cy="523220"/>
          </a:xfrm>
          <a:prstGeom prst="rect">
            <a:avLst/>
          </a:prstGeom>
          <a:noFill/>
          <a:ln>
            <a:noFill/>
          </a:ln>
        </p:spPr>
        <p:txBody>
          <a:bodyPr anchor="ct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2800" kern="1200" dirty="0">
                <a:solidFill>
                  <a:srgbClr val="C00000"/>
                </a:solidFill>
                <a:latin typeface="华文新魏" panose="02010800040101010101" pitchFamily="2" charset="-122"/>
                <a:ea typeface="华文新魏" panose="02010800040101010101" pitchFamily="2" charset="-122"/>
                <a:cs typeface="+mn-cs"/>
              </a:rPr>
              <a:t>中国人民银行资产负债表</a:t>
            </a:r>
            <a:r>
              <a:rPr lang="en-US" altLang="zh-CN" sz="2800" kern="1200" dirty="0">
                <a:solidFill>
                  <a:srgbClr val="C00000"/>
                </a:solidFill>
                <a:latin typeface="华文新魏" panose="02010800040101010101" pitchFamily="2" charset="-122"/>
                <a:ea typeface="华文新魏" panose="02010800040101010101" pitchFamily="2" charset="-122"/>
                <a:cs typeface="+mn-cs"/>
              </a:rPr>
              <a:t>:</a:t>
            </a:r>
            <a:r>
              <a:rPr lang="zh-CN" altLang="en-US" sz="2800" kern="1200" dirty="0">
                <a:solidFill>
                  <a:srgbClr val="C00000"/>
                </a:solidFill>
                <a:latin typeface="华文新魏" panose="02010800040101010101" pitchFamily="2" charset="-122"/>
                <a:ea typeface="华文新魏" panose="02010800040101010101" pitchFamily="2" charset="-122"/>
                <a:cs typeface="+mn-cs"/>
              </a:rPr>
              <a:t>负债部分（单位：亿元）</a:t>
            </a:r>
          </a:p>
        </p:txBody>
      </p:sp>
      <p:sp>
        <p:nvSpPr>
          <p:cNvPr id="7" name="圆角矩形 6"/>
          <p:cNvSpPr/>
          <p:nvPr/>
        </p:nvSpPr>
        <p:spPr bwMode="auto">
          <a:xfrm>
            <a:off x="210308" y="1785926"/>
            <a:ext cx="4176464" cy="1357322"/>
          </a:xfrm>
          <a:prstGeom prst="roundRect">
            <a:avLst/>
          </a:prstGeom>
          <a:noFill/>
          <a:ln w="3810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8" name="TextBox 7"/>
          <p:cNvSpPr txBox="1"/>
          <p:nvPr/>
        </p:nvSpPr>
        <p:spPr>
          <a:xfrm>
            <a:off x="5724128" y="6165304"/>
            <a:ext cx="3185487" cy="369332"/>
          </a:xfrm>
          <a:prstGeom prst="rect">
            <a:avLst/>
          </a:prstGeom>
          <a:noFill/>
        </p:spPr>
        <p:txBody>
          <a:bodyPr wrap="none" rtlCol="0">
            <a:spAutoFit/>
          </a:bodyPr>
          <a:lstStyle/>
          <a:p>
            <a:r>
              <a:rPr lang="zh-CN" altLang="en-US" b="1" dirty="0" smtClean="0">
                <a:solidFill>
                  <a:srgbClr val="000000"/>
                </a:solidFill>
              </a:rPr>
              <a:t>数据来源：中国人民银行官网</a:t>
            </a:r>
            <a:endParaRPr lang="zh-CN" altLang="en-US" b="1" dirty="0">
              <a:solidFill>
                <a:srgbClr val="000000"/>
              </a:solidFill>
            </a:endParaRPr>
          </a:p>
        </p:txBody>
      </p:sp>
    </p:spTree>
    <p:extLst>
      <p:ext uri="{BB962C8B-B14F-4D97-AF65-F5344CB8AC3E}">
        <p14:creationId xmlns="" xmlns:p14="http://schemas.microsoft.com/office/powerpoint/2010/main" val="3095222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00042"/>
            <a:ext cx="8686800" cy="927100"/>
          </a:xfrm>
        </p:spPr>
        <p:txBody>
          <a:bodyPr/>
          <a:lstStyle/>
          <a:p>
            <a:r>
              <a:rPr lang="zh-CN" altLang="en-US" sz="2400" dirty="0" smtClean="0">
                <a:solidFill>
                  <a:srgbClr val="C00000"/>
                </a:solidFill>
                <a:latin typeface="楷体_GB2312" pitchFamily="49" charset="-122"/>
                <a:ea typeface="楷体_GB2312" pitchFamily="49" charset="-122"/>
              </a:rPr>
              <a:t>中国人民银行资产负债表</a:t>
            </a:r>
            <a:r>
              <a:rPr lang="en-US" altLang="zh-CN" sz="2400" dirty="0" smtClean="0">
                <a:solidFill>
                  <a:srgbClr val="C00000"/>
                </a:solidFill>
                <a:latin typeface="楷体_GB2312" pitchFamily="49" charset="-122"/>
                <a:ea typeface="楷体_GB2312" pitchFamily="49" charset="-122"/>
              </a:rPr>
              <a:t>:</a:t>
            </a:r>
            <a:r>
              <a:rPr lang="zh-CN" altLang="en-US" sz="2400" dirty="0" smtClean="0">
                <a:solidFill>
                  <a:srgbClr val="C00000"/>
                </a:solidFill>
                <a:latin typeface="楷体_GB2312" pitchFamily="49" charset="-122"/>
                <a:ea typeface="楷体_GB2312" pitchFamily="49" charset="-122"/>
              </a:rPr>
              <a:t>资产部分占比情况</a:t>
            </a:r>
            <a:r>
              <a:rPr lang="zh-CN" altLang="en-US" dirty="0" smtClean="0">
                <a:solidFill>
                  <a:srgbClr val="C00000"/>
                </a:solidFill>
              </a:rPr>
              <a:t/>
            </a:r>
            <a:br>
              <a:rPr lang="zh-CN" altLang="en-US" dirty="0" smtClean="0">
                <a:solidFill>
                  <a:srgbClr val="C00000"/>
                </a:solidFill>
              </a:rPr>
            </a:br>
            <a:endParaRPr lang="zh-CN" altLang="en-US" dirty="0"/>
          </a:p>
        </p:txBody>
      </p:sp>
      <p:sp>
        <p:nvSpPr>
          <p:cNvPr id="6" name="TextBox 5"/>
          <p:cNvSpPr txBox="1"/>
          <p:nvPr/>
        </p:nvSpPr>
        <p:spPr>
          <a:xfrm>
            <a:off x="6000760" y="6500834"/>
            <a:ext cx="3185487" cy="369332"/>
          </a:xfrm>
          <a:prstGeom prst="rect">
            <a:avLst/>
          </a:prstGeom>
          <a:noFill/>
        </p:spPr>
        <p:txBody>
          <a:bodyPr wrap="none" rtlCol="0">
            <a:spAutoFit/>
          </a:bodyPr>
          <a:lstStyle/>
          <a:p>
            <a:r>
              <a:rPr lang="zh-CN" altLang="en-US" b="1" dirty="0" smtClean="0">
                <a:solidFill>
                  <a:srgbClr val="000000"/>
                </a:solidFill>
              </a:rPr>
              <a:t>数据来源：中国人民银行官网</a:t>
            </a:r>
            <a:endParaRPr lang="zh-CN" altLang="en-US" b="1" dirty="0">
              <a:solidFill>
                <a:srgbClr val="000000"/>
              </a:solidFill>
            </a:endParaRPr>
          </a:p>
        </p:txBody>
      </p:sp>
      <p:pic>
        <p:nvPicPr>
          <p:cNvPr id="528386" name="Picture 2"/>
          <p:cNvPicPr>
            <a:picLocks noChangeAspect="1" noChangeArrowheads="1"/>
          </p:cNvPicPr>
          <p:nvPr/>
        </p:nvPicPr>
        <p:blipFill>
          <a:blip r:embed="rId2" cstate="print"/>
          <a:srcRect/>
          <a:stretch>
            <a:fillRect/>
          </a:stretch>
        </p:blipFill>
        <p:spPr bwMode="auto">
          <a:xfrm>
            <a:off x="323528" y="1196752"/>
            <a:ext cx="8424936" cy="4847682"/>
          </a:xfrm>
          <a:prstGeom prst="rect">
            <a:avLst/>
          </a:prstGeom>
          <a:noFill/>
          <a:ln w="9525">
            <a:noFill/>
            <a:miter lim="800000"/>
            <a:headEnd/>
            <a:tailEnd/>
          </a:ln>
        </p:spPr>
      </p:pic>
    </p:spTree>
    <p:extLst>
      <p:ext uri="{BB962C8B-B14F-4D97-AF65-F5344CB8AC3E}">
        <p14:creationId xmlns="" xmlns:p14="http://schemas.microsoft.com/office/powerpoint/2010/main" val="3189256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32656"/>
            <a:ext cx="8229600" cy="927100"/>
          </a:xfrm>
        </p:spPr>
        <p:txBody>
          <a:bodyPr/>
          <a:lstStyle/>
          <a:p>
            <a:r>
              <a:rPr lang="zh-CN" altLang="en-US" sz="2400" dirty="0" smtClean="0">
                <a:solidFill>
                  <a:srgbClr val="C00000"/>
                </a:solidFill>
                <a:latin typeface="楷体_GB2312" pitchFamily="49" charset="-122"/>
                <a:ea typeface="楷体_GB2312" pitchFamily="49" charset="-122"/>
              </a:rPr>
              <a:t>中国人民银行资产负债表</a:t>
            </a:r>
            <a:r>
              <a:rPr lang="en-US" altLang="zh-CN" sz="2400" dirty="0" smtClean="0">
                <a:solidFill>
                  <a:srgbClr val="C00000"/>
                </a:solidFill>
                <a:latin typeface="楷体_GB2312" pitchFamily="49" charset="-122"/>
                <a:ea typeface="楷体_GB2312" pitchFamily="49" charset="-122"/>
              </a:rPr>
              <a:t>:</a:t>
            </a:r>
            <a:r>
              <a:rPr lang="zh-CN" altLang="en-US" sz="2400" dirty="0" smtClean="0">
                <a:solidFill>
                  <a:srgbClr val="C00000"/>
                </a:solidFill>
                <a:latin typeface="楷体_GB2312" pitchFamily="49" charset="-122"/>
                <a:ea typeface="楷体_GB2312" pitchFamily="49" charset="-122"/>
              </a:rPr>
              <a:t>负债部分占比情况</a:t>
            </a:r>
            <a:endParaRPr lang="zh-CN" altLang="en-US" sz="2400" dirty="0">
              <a:latin typeface="楷体_GB2312" pitchFamily="49" charset="-122"/>
              <a:ea typeface="楷体_GB2312" pitchFamily="49" charset="-122"/>
            </a:endParaRPr>
          </a:p>
        </p:txBody>
      </p:sp>
      <p:sp>
        <p:nvSpPr>
          <p:cNvPr id="6" name="TextBox 5"/>
          <p:cNvSpPr txBox="1"/>
          <p:nvPr/>
        </p:nvSpPr>
        <p:spPr>
          <a:xfrm>
            <a:off x="6000760" y="6500834"/>
            <a:ext cx="3185487" cy="369332"/>
          </a:xfrm>
          <a:prstGeom prst="rect">
            <a:avLst/>
          </a:prstGeom>
          <a:noFill/>
        </p:spPr>
        <p:txBody>
          <a:bodyPr wrap="none" rtlCol="0">
            <a:spAutoFit/>
          </a:bodyPr>
          <a:lstStyle/>
          <a:p>
            <a:r>
              <a:rPr lang="zh-CN" altLang="en-US" b="1" dirty="0" smtClean="0">
                <a:solidFill>
                  <a:srgbClr val="000000"/>
                </a:solidFill>
              </a:rPr>
              <a:t>数据来源：中国人民银行官网</a:t>
            </a:r>
            <a:endParaRPr lang="zh-CN" altLang="en-US" b="1" dirty="0">
              <a:solidFill>
                <a:srgbClr val="000000"/>
              </a:solidFill>
            </a:endParaRPr>
          </a:p>
        </p:txBody>
      </p:sp>
      <p:pic>
        <p:nvPicPr>
          <p:cNvPr id="527362" name="Picture 2"/>
          <p:cNvPicPr>
            <a:picLocks noChangeAspect="1" noChangeArrowheads="1"/>
          </p:cNvPicPr>
          <p:nvPr/>
        </p:nvPicPr>
        <p:blipFill>
          <a:blip r:embed="rId2" cstate="print"/>
          <a:srcRect/>
          <a:stretch>
            <a:fillRect/>
          </a:stretch>
        </p:blipFill>
        <p:spPr bwMode="auto">
          <a:xfrm>
            <a:off x="539552" y="1412776"/>
            <a:ext cx="8208912" cy="4662662"/>
          </a:xfrm>
          <a:prstGeom prst="rect">
            <a:avLst/>
          </a:prstGeom>
          <a:noFill/>
          <a:ln w="9525">
            <a:noFill/>
            <a:miter lim="800000"/>
            <a:headEnd/>
            <a:tailEnd/>
          </a:ln>
        </p:spPr>
      </p:pic>
    </p:spTree>
    <p:extLst>
      <p:ext uri="{BB962C8B-B14F-4D97-AF65-F5344CB8AC3E}">
        <p14:creationId xmlns="" xmlns:p14="http://schemas.microsoft.com/office/powerpoint/2010/main" val="1915589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13" y="116632"/>
            <a:ext cx="8229600" cy="927100"/>
          </a:xfrm>
        </p:spPr>
        <p:txBody>
          <a:bodyPr/>
          <a:lstStyle/>
          <a:p>
            <a:r>
              <a:rPr lang="zh-CN" altLang="en-US" sz="2800" dirty="0" smtClean="0">
                <a:latin typeface="楷体_GB2312" panose="02010609030101010101" pitchFamily="49" charset="-122"/>
                <a:ea typeface="楷体_GB2312" panose="02010609030101010101" pitchFamily="49" charset="-122"/>
              </a:rPr>
              <a:t>五、中央银行的负债业务</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31004" y="1094010"/>
            <a:ext cx="9144000" cy="4525963"/>
          </a:xfrm>
        </p:spPr>
        <p:txBody>
          <a:bodyPr/>
          <a:lstStyle/>
          <a:p>
            <a:pPr>
              <a:buNone/>
            </a:pP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30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货币发行（</a:t>
            </a:r>
            <a:r>
              <a:rPr lang="en-US" altLang="zh-CN" sz="30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Currency Issue):</a:t>
            </a:r>
            <a:r>
              <a:rPr lang="zh-CN" altLang="en-US" sz="30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是指中央银行向社会投放现金的业务。    </a:t>
            </a:r>
            <a:r>
              <a:rPr lang="zh-CN" altLang="en-US" sz="3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对应基础货币中的货币发行</a:t>
            </a:r>
            <a:endParaRPr lang="en-US" altLang="zh-CN" sz="3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en-US" altLang="zh-CN"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lvl="1">
              <a:buClr>
                <a:srgbClr val="FF0000"/>
              </a:buClr>
              <a:buFont typeface="Wingdings" pitchFamily="2" charset="2"/>
              <a:buChar char="ü"/>
            </a:pPr>
            <a:r>
              <a:rPr lang="zh-CN" altLang="en-US"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货币从中央银行的发行库出库</a:t>
            </a:r>
            <a:endParaRPr lang="en-US" altLang="zh-CN"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1">
              <a:buClr>
                <a:srgbClr val="FF0000"/>
              </a:buClr>
              <a:buFont typeface="Wingdings" pitchFamily="2" charset="2"/>
              <a:buChar char="ü"/>
            </a:pPr>
            <a:r>
              <a:rPr lang="zh-CN" altLang="en-US"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货币从中央银行发行库出库数量大于入库数量</a:t>
            </a:r>
            <a:endParaRPr lang="en-US" altLang="zh-CN"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buNone/>
            </a:pP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存款业务</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en-US" altLang="zh-CN" sz="2400" kern="12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r>
              <a:rPr lang="en-US" altLang="zh-CN" sz="2400" kern="1200"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银行的银行：</a:t>
            </a:r>
            <a:r>
              <a:rPr lang="zh-CN" altLang="en-US" sz="2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金融机构存款准备金 </a:t>
            </a:r>
            <a:r>
              <a:rPr lang="zh-CN" altLang="en-US"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r>
              <a:rPr lang="zh-CN" altLang="en-US" sz="2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对应基础货币中的银行准备金</a:t>
            </a:r>
            <a:endParaRPr lang="en-US" altLang="zh-CN" sz="2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r>
              <a:rPr lang="en-US" altLang="zh-CN" sz="2400" kern="1200"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政府的银行：代理收受国库资金时形成了政府存款</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r>
              <a:rPr lang="en-US" altLang="zh-CN" sz="2400" kern="1200"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非银行金融机构存款，外国存款和特定机构存款</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zh-CN" altLang="en-US"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基础货币</a:t>
            </a: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储备货币</a:t>
            </a: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货币发行</a:t>
            </a:r>
            <a:r>
              <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存款准备金</a:t>
            </a:r>
            <a:endParaRPr lang="en-US" altLang="zh-CN"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 name="TextBox 3"/>
          <p:cNvSpPr txBox="1"/>
          <p:nvPr/>
        </p:nvSpPr>
        <p:spPr>
          <a:xfrm>
            <a:off x="360547" y="2254221"/>
            <a:ext cx="1785950" cy="646331"/>
          </a:xfrm>
          <a:prstGeom prst="rect">
            <a:avLst/>
          </a:prstGeom>
          <a:noFill/>
        </p:spPr>
        <p:txBody>
          <a:bodyPr wrap="square" rtlCol="0">
            <a:spAutoFit/>
          </a:bodyPr>
          <a:lstStyle/>
          <a:p>
            <a:pPr algn="ctr"/>
            <a:r>
              <a:rPr lang="zh-CN" altLang="en-US" dirty="0" smtClean="0">
                <a:solidFill>
                  <a:srgbClr val="000000"/>
                </a:solidFill>
                <a:latin typeface="楷体_GB2312" panose="02010609030101010101" pitchFamily="49" charset="-122"/>
                <a:ea typeface="楷体_GB2312" panose="02010609030101010101" pitchFamily="49" charset="-122"/>
              </a:rPr>
              <a:t>发行库</a:t>
            </a:r>
            <a:endParaRPr lang="en-US" altLang="zh-CN" dirty="0" smtClean="0">
              <a:solidFill>
                <a:srgbClr val="000000"/>
              </a:solidFill>
              <a:latin typeface="楷体_GB2312" panose="02010609030101010101" pitchFamily="49" charset="-122"/>
              <a:ea typeface="楷体_GB2312" panose="02010609030101010101" pitchFamily="49" charset="-122"/>
            </a:endParaRPr>
          </a:p>
          <a:p>
            <a:pPr algn="ctr"/>
            <a:r>
              <a:rPr lang="zh-CN" altLang="en-US" dirty="0" smtClean="0">
                <a:solidFill>
                  <a:srgbClr val="000000"/>
                </a:solidFill>
                <a:latin typeface="楷体_GB2312" panose="02010609030101010101" pitchFamily="49" charset="-122"/>
                <a:ea typeface="楷体_GB2312" panose="02010609030101010101" pitchFamily="49" charset="-122"/>
              </a:rPr>
              <a:t>（中央银行）</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5" name="圆角矩形 4"/>
          <p:cNvSpPr/>
          <p:nvPr/>
        </p:nvSpPr>
        <p:spPr bwMode="auto">
          <a:xfrm>
            <a:off x="574861" y="2254221"/>
            <a:ext cx="1357322" cy="714380"/>
          </a:xfrm>
          <a:prstGeom prst="roundRect">
            <a:avLst/>
          </a:prstGeom>
          <a:noFill/>
          <a:ln w="3810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楷体_GB2312" panose="02010609030101010101" pitchFamily="49" charset="-122"/>
              <a:ea typeface="楷体_GB2312" panose="02010609030101010101" pitchFamily="49" charset="-122"/>
            </a:endParaRPr>
          </a:p>
        </p:txBody>
      </p:sp>
      <p:cxnSp>
        <p:nvCxnSpPr>
          <p:cNvPr id="7" name="直接箭头连接符 6"/>
          <p:cNvCxnSpPr/>
          <p:nvPr/>
        </p:nvCxnSpPr>
        <p:spPr bwMode="auto">
          <a:xfrm>
            <a:off x="1932183" y="2468535"/>
            <a:ext cx="1285884"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9" name="圆角矩形 8"/>
          <p:cNvSpPr/>
          <p:nvPr/>
        </p:nvSpPr>
        <p:spPr bwMode="auto">
          <a:xfrm>
            <a:off x="3218067" y="2254221"/>
            <a:ext cx="1357322" cy="714380"/>
          </a:xfrm>
          <a:prstGeom prst="roundRect">
            <a:avLst/>
          </a:prstGeom>
          <a:noFill/>
          <a:ln w="3810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楷体_GB2312" panose="02010609030101010101" pitchFamily="49" charset="-122"/>
              <a:ea typeface="楷体_GB2312" panose="02010609030101010101" pitchFamily="49" charset="-122"/>
            </a:endParaRPr>
          </a:p>
        </p:txBody>
      </p:sp>
      <p:sp>
        <p:nvSpPr>
          <p:cNvPr id="10" name="TextBox 9"/>
          <p:cNvSpPr txBox="1"/>
          <p:nvPr/>
        </p:nvSpPr>
        <p:spPr>
          <a:xfrm>
            <a:off x="3146629" y="2325659"/>
            <a:ext cx="1571636" cy="646331"/>
          </a:xfrm>
          <a:prstGeom prst="rect">
            <a:avLst/>
          </a:prstGeom>
          <a:noFill/>
        </p:spPr>
        <p:txBody>
          <a:bodyPr wrap="square" rtlCol="0">
            <a:spAutoFit/>
          </a:bodyPr>
          <a:lstStyle/>
          <a:p>
            <a:pPr algn="ctr"/>
            <a:r>
              <a:rPr lang="zh-CN" altLang="en-US" dirty="0" smtClean="0">
                <a:solidFill>
                  <a:srgbClr val="000000"/>
                </a:solidFill>
                <a:latin typeface="楷体_GB2312" panose="02010609030101010101" pitchFamily="49" charset="-122"/>
                <a:ea typeface="楷体_GB2312" panose="02010609030101010101" pitchFamily="49" charset="-122"/>
              </a:rPr>
              <a:t>业务库</a:t>
            </a:r>
            <a:endParaRPr lang="en-US" altLang="zh-CN" dirty="0" smtClean="0">
              <a:solidFill>
                <a:srgbClr val="000000"/>
              </a:solidFill>
              <a:latin typeface="楷体_GB2312" panose="02010609030101010101" pitchFamily="49" charset="-122"/>
              <a:ea typeface="楷体_GB2312" panose="02010609030101010101" pitchFamily="49" charset="-122"/>
            </a:endParaRPr>
          </a:p>
          <a:p>
            <a:pPr algn="ctr"/>
            <a:r>
              <a:rPr lang="zh-CN" altLang="en-US" dirty="0" smtClean="0">
                <a:solidFill>
                  <a:srgbClr val="000000"/>
                </a:solidFill>
                <a:latin typeface="楷体_GB2312" panose="02010609030101010101" pitchFamily="49" charset="-122"/>
                <a:ea typeface="楷体_GB2312" panose="02010609030101010101" pitchFamily="49" charset="-122"/>
              </a:rPr>
              <a:t>（商业银行）</a:t>
            </a:r>
            <a:endParaRPr lang="zh-CN" altLang="en-US" dirty="0">
              <a:solidFill>
                <a:srgbClr val="000000"/>
              </a:solidFill>
              <a:latin typeface="楷体_GB2312" panose="02010609030101010101" pitchFamily="49" charset="-122"/>
              <a:ea typeface="楷体_GB2312" panose="02010609030101010101" pitchFamily="49" charset="-122"/>
            </a:endParaRPr>
          </a:p>
        </p:txBody>
      </p:sp>
      <p:cxnSp>
        <p:nvCxnSpPr>
          <p:cNvPr id="11" name="直接箭头连接符 10"/>
          <p:cNvCxnSpPr/>
          <p:nvPr/>
        </p:nvCxnSpPr>
        <p:spPr bwMode="auto">
          <a:xfrm>
            <a:off x="4575389" y="2468535"/>
            <a:ext cx="1285884"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2" name="圆角矩形 11"/>
          <p:cNvSpPr/>
          <p:nvPr/>
        </p:nvSpPr>
        <p:spPr bwMode="auto">
          <a:xfrm>
            <a:off x="5861273" y="2254221"/>
            <a:ext cx="1357322" cy="714380"/>
          </a:xfrm>
          <a:prstGeom prst="roundRect">
            <a:avLst/>
          </a:prstGeom>
          <a:noFill/>
          <a:ln w="3810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楷体_GB2312" panose="02010609030101010101" pitchFamily="49" charset="-122"/>
              <a:ea typeface="楷体_GB2312" panose="02010609030101010101" pitchFamily="49" charset="-122"/>
            </a:endParaRPr>
          </a:p>
        </p:txBody>
      </p:sp>
      <p:sp>
        <p:nvSpPr>
          <p:cNvPr id="13" name="TextBox 12"/>
          <p:cNvSpPr txBox="1"/>
          <p:nvPr/>
        </p:nvSpPr>
        <p:spPr>
          <a:xfrm>
            <a:off x="5932711" y="2325659"/>
            <a:ext cx="1214446" cy="646331"/>
          </a:xfrm>
          <a:prstGeom prst="rect">
            <a:avLst/>
          </a:prstGeom>
          <a:noFill/>
        </p:spPr>
        <p:txBody>
          <a:bodyPr wrap="square" rtlCol="0">
            <a:spAutoFit/>
          </a:bodyPr>
          <a:lstStyle/>
          <a:p>
            <a:pPr algn="ctr"/>
            <a:r>
              <a:rPr lang="zh-CN" altLang="en-US" dirty="0" smtClean="0">
                <a:solidFill>
                  <a:srgbClr val="000000"/>
                </a:solidFill>
                <a:latin typeface="楷体_GB2312" panose="02010609030101010101" pitchFamily="49" charset="-122"/>
                <a:ea typeface="楷体_GB2312" panose="02010609030101010101" pitchFamily="49" charset="-122"/>
              </a:rPr>
              <a:t>市场人民币存量</a:t>
            </a:r>
            <a:endParaRPr lang="zh-CN" altLang="en-US" dirty="0">
              <a:solidFill>
                <a:srgbClr val="000000"/>
              </a:solidFill>
              <a:latin typeface="楷体_GB2312" panose="02010609030101010101" pitchFamily="49" charset="-122"/>
              <a:ea typeface="楷体_GB2312" panose="02010609030101010101" pitchFamily="49" charset="-122"/>
            </a:endParaRPr>
          </a:p>
        </p:txBody>
      </p:sp>
      <p:cxnSp>
        <p:nvCxnSpPr>
          <p:cNvPr id="15" name="直接箭头连接符 14"/>
          <p:cNvCxnSpPr/>
          <p:nvPr/>
        </p:nvCxnSpPr>
        <p:spPr bwMode="auto">
          <a:xfrm rot="10800000">
            <a:off x="1932183" y="2682849"/>
            <a:ext cx="1285884"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rot="10800000">
            <a:off x="4575389" y="2754287"/>
            <a:ext cx="1285884"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圆角矩形 18"/>
          <p:cNvSpPr/>
          <p:nvPr/>
        </p:nvSpPr>
        <p:spPr bwMode="auto">
          <a:xfrm>
            <a:off x="2075059" y="1968469"/>
            <a:ext cx="928694" cy="428628"/>
          </a:xfrm>
          <a:prstGeom prst="roundRect">
            <a:avLst/>
          </a:prstGeom>
          <a:noFill/>
          <a:ln w="2540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楷体_GB2312" panose="02010609030101010101" pitchFamily="49" charset="-122"/>
              <a:ea typeface="楷体_GB2312" panose="02010609030101010101" pitchFamily="49" charset="-122"/>
            </a:endParaRPr>
          </a:p>
        </p:txBody>
      </p:sp>
      <p:sp>
        <p:nvSpPr>
          <p:cNvPr id="20" name="TextBox 19"/>
          <p:cNvSpPr txBox="1"/>
          <p:nvPr/>
        </p:nvSpPr>
        <p:spPr>
          <a:xfrm>
            <a:off x="2217935" y="2754287"/>
            <a:ext cx="646331" cy="369332"/>
          </a:xfrm>
          <a:prstGeom prst="rect">
            <a:avLst/>
          </a:prstGeom>
          <a:noFill/>
        </p:spPr>
        <p:txBody>
          <a:bodyPr wrap="none" rtlCol="0">
            <a:spAutoFit/>
          </a:bodyPr>
          <a:lstStyle/>
          <a:p>
            <a:r>
              <a:rPr lang="zh-CN" altLang="en-US" dirty="0" smtClean="0">
                <a:solidFill>
                  <a:srgbClr val="000000"/>
                </a:solidFill>
                <a:latin typeface="楷体_GB2312" panose="02010609030101010101" pitchFamily="49" charset="-122"/>
                <a:ea typeface="楷体_GB2312" panose="02010609030101010101" pitchFamily="49" charset="-122"/>
              </a:rPr>
              <a:t>入库</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21" name="圆角矩形 20"/>
          <p:cNvSpPr/>
          <p:nvPr/>
        </p:nvSpPr>
        <p:spPr bwMode="auto">
          <a:xfrm>
            <a:off x="2146497" y="2754287"/>
            <a:ext cx="928694" cy="428628"/>
          </a:xfrm>
          <a:prstGeom prst="roundRect">
            <a:avLst/>
          </a:prstGeom>
          <a:noFill/>
          <a:ln w="2540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楷体_GB2312" panose="02010609030101010101" pitchFamily="49" charset="-122"/>
              <a:ea typeface="楷体_GB2312" panose="02010609030101010101" pitchFamily="49" charset="-122"/>
            </a:endParaRPr>
          </a:p>
        </p:txBody>
      </p:sp>
      <p:sp>
        <p:nvSpPr>
          <p:cNvPr id="22" name="圆角矩形 21"/>
          <p:cNvSpPr/>
          <p:nvPr/>
        </p:nvSpPr>
        <p:spPr bwMode="auto">
          <a:xfrm>
            <a:off x="4718265" y="2825725"/>
            <a:ext cx="1071570" cy="428628"/>
          </a:xfrm>
          <a:prstGeom prst="roundRect">
            <a:avLst/>
          </a:prstGeom>
          <a:noFill/>
          <a:ln w="2540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楷体_GB2312" panose="02010609030101010101" pitchFamily="49" charset="-122"/>
              <a:ea typeface="楷体_GB2312" panose="02010609030101010101" pitchFamily="49" charset="-122"/>
            </a:endParaRPr>
          </a:p>
        </p:txBody>
      </p:sp>
      <p:sp>
        <p:nvSpPr>
          <p:cNvPr id="23" name="TextBox 22"/>
          <p:cNvSpPr txBox="1"/>
          <p:nvPr/>
        </p:nvSpPr>
        <p:spPr>
          <a:xfrm>
            <a:off x="2217935" y="1968469"/>
            <a:ext cx="646331" cy="369332"/>
          </a:xfrm>
          <a:prstGeom prst="rect">
            <a:avLst/>
          </a:prstGeom>
          <a:noFill/>
        </p:spPr>
        <p:txBody>
          <a:bodyPr wrap="none" rtlCol="0">
            <a:spAutoFit/>
          </a:bodyPr>
          <a:lstStyle/>
          <a:p>
            <a:r>
              <a:rPr lang="zh-CN" altLang="en-US" dirty="0" smtClean="0">
                <a:solidFill>
                  <a:srgbClr val="000000"/>
                </a:solidFill>
                <a:latin typeface="楷体_GB2312" panose="02010609030101010101" pitchFamily="49" charset="-122"/>
                <a:ea typeface="楷体_GB2312" panose="02010609030101010101" pitchFamily="49" charset="-122"/>
              </a:rPr>
              <a:t>出库</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24" name="TextBox 23"/>
          <p:cNvSpPr txBox="1"/>
          <p:nvPr/>
        </p:nvSpPr>
        <p:spPr>
          <a:xfrm>
            <a:off x="4646827" y="2825725"/>
            <a:ext cx="1107996" cy="369332"/>
          </a:xfrm>
          <a:prstGeom prst="rect">
            <a:avLst/>
          </a:prstGeom>
          <a:noFill/>
        </p:spPr>
        <p:txBody>
          <a:bodyPr wrap="none" rtlCol="0">
            <a:spAutoFit/>
          </a:bodyPr>
          <a:lstStyle/>
          <a:p>
            <a:r>
              <a:rPr lang="zh-CN" altLang="en-US" dirty="0" smtClean="0">
                <a:solidFill>
                  <a:srgbClr val="000000"/>
                </a:solidFill>
                <a:latin typeface="楷体_GB2312" panose="02010609030101010101" pitchFamily="49" charset="-122"/>
                <a:ea typeface="楷体_GB2312" panose="02010609030101010101" pitchFamily="49" charset="-122"/>
              </a:rPr>
              <a:t>现金回笼</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25" name="圆角矩形 24"/>
          <p:cNvSpPr/>
          <p:nvPr/>
        </p:nvSpPr>
        <p:spPr bwMode="auto">
          <a:xfrm>
            <a:off x="4718265" y="1968469"/>
            <a:ext cx="1071570" cy="428628"/>
          </a:xfrm>
          <a:prstGeom prst="roundRect">
            <a:avLst/>
          </a:prstGeom>
          <a:noFill/>
          <a:ln w="2540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楷体_GB2312" panose="02010609030101010101" pitchFamily="49" charset="-122"/>
              <a:ea typeface="楷体_GB2312" panose="02010609030101010101" pitchFamily="49" charset="-122"/>
            </a:endParaRPr>
          </a:p>
        </p:txBody>
      </p:sp>
      <p:sp>
        <p:nvSpPr>
          <p:cNvPr id="26" name="TextBox 25"/>
          <p:cNvSpPr txBox="1"/>
          <p:nvPr/>
        </p:nvSpPr>
        <p:spPr>
          <a:xfrm>
            <a:off x="4646827" y="1968469"/>
            <a:ext cx="1107996" cy="369332"/>
          </a:xfrm>
          <a:prstGeom prst="rect">
            <a:avLst/>
          </a:prstGeom>
          <a:noFill/>
        </p:spPr>
        <p:txBody>
          <a:bodyPr wrap="none" rtlCol="0">
            <a:spAutoFit/>
          </a:bodyPr>
          <a:lstStyle/>
          <a:p>
            <a:r>
              <a:rPr lang="zh-CN" altLang="en-US" dirty="0" smtClean="0">
                <a:solidFill>
                  <a:srgbClr val="000000"/>
                </a:solidFill>
                <a:latin typeface="楷体_GB2312" panose="02010609030101010101" pitchFamily="49" charset="-122"/>
                <a:ea typeface="楷体_GB2312" panose="02010609030101010101" pitchFamily="49" charset="-122"/>
              </a:rPr>
              <a:t>现金投放</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27" name="右箭头 26"/>
          <p:cNvSpPr/>
          <p:nvPr/>
        </p:nvSpPr>
        <p:spPr bwMode="auto">
          <a:xfrm>
            <a:off x="2966915" y="1771106"/>
            <a:ext cx="571504" cy="21431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28" name="右箭头 27"/>
          <p:cNvSpPr/>
          <p:nvPr/>
        </p:nvSpPr>
        <p:spPr bwMode="auto">
          <a:xfrm>
            <a:off x="4646827" y="4730932"/>
            <a:ext cx="642942" cy="28575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29" name="TextBox 28"/>
          <p:cNvSpPr txBox="1"/>
          <p:nvPr/>
        </p:nvSpPr>
        <p:spPr>
          <a:xfrm>
            <a:off x="2251259" y="6315207"/>
            <a:ext cx="6596678" cy="369332"/>
          </a:xfrm>
          <a:prstGeom prst="rect">
            <a:avLst/>
          </a:prstGeom>
          <a:noFill/>
          <a:ln w="47625">
            <a:solidFill>
              <a:srgbClr val="7030A0"/>
            </a:solidFill>
          </a:ln>
        </p:spPr>
        <p:txBody>
          <a:bodyPr wrap="none" rtlCol="0">
            <a:spAutoFit/>
          </a:bodyPr>
          <a:lstStyle/>
          <a:p>
            <a:r>
              <a:rPr lang="zh-CN" altLang="en-US"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与</a:t>
            </a:r>
            <a:r>
              <a:rPr lang="en-US" altLang="zh-CN"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M0</a:t>
            </a:r>
            <a:r>
              <a:rPr lang="zh-CN" altLang="en-US"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相比较：</a:t>
            </a:r>
            <a:r>
              <a:rPr lang="en-US" altLang="zh-CN"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M0</a:t>
            </a:r>
            <a:r>
              <a:rPr lang="zh-CN" altLang="en-US"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不包括银行业务库的现金，而货币发行则包括</a:t>
            </a:r>
            <a:endParaRPr lang="zh-CN" altLang="en-US"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矩形 5"/>
          <p:cNvSpPr/>
          <p:nvPr/>
        </p:nvSpPr>
        <p:spPr bwMode="auto">
          <a:xfrm>
            <a:off x="2905320" y="1821302"/>
            <a:ext cx="4768898" cy="1512168"/>
          </a:xfrm>
          <a:prstGeom prst="rect">
            <a:avLst/>
          </a:prstGeom>
          <a:noFill/>
          <a:ln w="38100" cap="flat" cmpd="sng" algn="ctr">
            <a:solidFill>
              <a:srgbClr val="7030A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Tree>
    <p:extLst>
      <p:ext uri="{BB962C8B-B14F-4D97-AF65-F5344CB8AC3E}">
        <p14:creationId xmlns="" xmlns:p14="http://schemas.microsoft.com/office/powerpoint/2010/main" val="10403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7014" y="2132856"/>
            <a:ext cx="5364088"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1</a:t>
            </a:r>
            <a:r>
              <a:rPr lang="zh-CN" altLang="en-US" sz="5400" b="1" dirty="0" smtClean="0">
                <a:solidFill>
                  <a:schemeClr val="tx1"/>
                </a:solidFill>
                <a:latin typeface="华文新魏" pitchFamily="2" charset="-122"/>
                <a:ea typeface="华文新魏" pitchFamily="2" charset="-122"/>
              </a:rPr>
              <a:t>节 </a:t>
            </a:r>
            <a:endParaRPr lang="en-US" altLang="zh-CN" sz="5400" b="1" dirty="0" smtClean="0">
              <a:solidFill>
                <a:schemeClr val="tx1"/>
              </a:solidFill>
              <a:latin typeface="华文新魏" pitchFamily="2" charset="-122"/>
              <a:ea typeface="华文新魏" pitchFamily="2" charset="-122"/>
            </a:endParaRPr>
          </a:p>
          <a:p>
            <a:pPr algn="ctr"/>
            <a:r>
              <a:rPr lang="zh-CN" altLang="en-US" sz="5400" b="1" dirty="0" smtClean="0">
                <a:solidFill>
                  <a:schemeClr val="tx1"/>
                </a:solidFill>
                <a:latin typeface="华文新魏" pitchFamily="2" charset="-122"/>
                <a:ea typeface="华文新魏" pitchFamily="2" charset="-122"/>
              </a:rPr>
              <a:t>      中央银行</a:t>
            </a:r>
          </a:p>
        </p:txBody>
      </p:sp>
    </p:spTree>
    <p:extLst>
      <p:ext uri="{BB962C8B-B14F-4D97-AF65-F5344CB8AC3E}">
        <p14:creationId xmlns="" xmlns:p14="http://schemas.microsoft.com/office/powerpoint/2010/main" val="114708262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anose="02010609030101010101" pitchFamily="49" charset="-122"/>
                <a:ea typeface="楷体_GB2312" panose="02010609030101010101" pitchFamily="49" charset="-122"/>
                <a:sym typeface="Wingdings 2" pitchFamily="18" charset="2"/>
              </a:rPr>
              <a:t>其他负债业务</a:t>
            </a:r>
            <a:endParaRPr lang="en-US" altLang="zh-CN" dirty="0" smtClean="0">
              <a:latin typeface="楷体_GB2312" panose="02010609030101010101" pitchFamily="49" charset="-122"/>
              <a:ea typeface="楷体_GB2312" panose="02010609030101010101" pitchFamily="49" charset="-122"/>
              <a:sym typeface="Wingdings 2" pitchFamily="18" charset="2"/>
            </a:endParaRPr>
          </a:p>
          <a:p>
            <a:pPr lvl="0">
              <a:buNone/>
            </a:pPr>
            <a:r>
              <a:rPr lang="en-US" altLang="zh-CN" sz="2400" kern="1200" dirty="0" smtClean="0">
                <a:solidFill>
                  <a:srgbClr val="FF0000"/>
                </a:solidFill>
                <a:latin typeface="楷体_GB2312" panose="02010609030101010101" pitchFamily="49" charset="-122"/>
                <a:ea typeface="楷体_GB2312" panose="02010609030101010101" pitchFamily="49" charset="-122"/>
                <a:sym typeface="Wingdings 2" pitchFamily="18" charset="2"/>
              </a:rPr>
              <a:t> </a:t>
            </a:r>
            <a:r>
              <a:rPr lang="en-US" altLang="zh-CN" sz="2400" kern="1200" dirty="0" smtClean="0">
                <a:solidFill>
                  <a:srgbClr val="FF0000"/>
                </a:solidFill>
                <a:latin typeface="楷体_GB2312" pitchFamily="49" charset="-122"/>
                <a:ea typeface="楷体_GB2312" pitchFamily="49" charset="-122"/>
              </a:rPr>
              <a:t>▲</a:t>
            </a:r>
            <a:r>
              <a:rPr lang="zh-CN" altLang="en-US" sz="2400" dirty="0" smtClean="0">
                <a:solidFill>
                  <a:srgbClr val="FF0000"/>
                </a:solidFill>
                <a:latin typeface="楷体_GB2312" panose="02010609030101010101" pitchFamily="49" charset="-122"/>
                <a:ea typeface="楷体_GB2312" panose="02010609030101010101" pitchFamily="49" charset="-122"/>
                <a:sym typeface="Wingdings 2" pitchFamily="18" charset="2"/>
              </a:rPr>
              <a:t>发行中央银行债券与票据</a:t>
            </a:r>
            <a:endParaRPr lang="en-US" altLang="zh-CN" sz="2400" dirty="0" smtClean="0">
              <a:solidFill>
                <a:srgbClr val="FF0000"/>
              </a:solidFill>
              <a:latin typeface="楷体_GB2312" panose="02010609030101010101" pitchFamily="49" charset="-122"/>
              <a:ea typeface="楷体_GB2312" panose="02010609030101010101" pitchFamily="49" charset="-122"/>
              <a:sym typeface="Wingdings 2" pitchFamily="18" charset="2"/>
            </a:endParaRPr>
          </a:p>
          <a:p>
            <a:pPr lvl="0">
              <a:buNone/>
            </a:pPr>
            <a:r>
              <a:rPr lang="zh-CN" altLang="en-US" sz="2400" dirty="0" smtClean="0">
                <a:solidFill>
                  <a:srgbClr val="000000"/>
                </a:solidFill>
                <a:latin typeface="楷体_GB2312" panose="02010609030101010101" pitchFamily="49" charset="-122"/>
                <a:ea typeface="楷体_GB2312" panose="02010609030101010101" pitchFamily="49" charset="-122"/>
                <a:sym typeface="Wingdings 2" pitchFamily="18" charset="2"/>
              </a:rPr>
              <a:t> </a:t>
            </a:r>
            <a:r>
              <a:rPr lang="en-US" altLang="zh-CN" sz="2400" kern="1200" dirty="0" smtClean="0">
                <a:solidFill>
                  <a:srgbClr val="FF0000"/>
                </a:solidFill>
                <a:latin typeface="楷体_GB2312" pitchFamily="49" charset="-122"/>
                <a:ea typeface="楷体_GB2312" pitchFamily="49" charset="-122"/>
              </a:rPr>
              <a:t>▲</a:t>
            </a:r>
            <a:r>
              <a:rPr lang="zh-CN" altLang="en-US" sz="2400" dirty="0" smtClean="0">
                <a:solidFill>
                  <a:srgbClr val="000000"/>
                </a:solidFill>
                <a:latin typeface="楷体_GB2312" panose="02010609030101010101" pitchFamily="49" charset="-122"/>
                <a:ea typeface="楷体_GB2312" panose="02010609030101010101" pitchFamily="49" charset="-122"/>
                <a:sym typeface="Wingdings 2" pitchFamily="18" charset="2"/>
              </a:rPr>
              <a:t>对外负债</a:t>
            </a:r>
            <a:endParaRPr lang="en-US" altLang="zh-CN" sz="2400" dirty="0" smtClean="0">
              <a:solidFill>
                <a:srgbClr val="000000"/>
              </a:solidFill>
              <a:latin typeface="楷体_GB2312" panose="02010609030101010101" pitchFamily="49" charset="-122"/>
              <a:ea typeface="楷体_GB2312" panose="02010609030101010101" pitchFamily="49" charset="-122"/>
              <a:sym typeface="Wingdings 2" pitchFamily="18" charset="2"/>
            </a:endParaRPr>
          </a:p>
          <a:p>
            <a:pPr lvl="0">
              <a:buNone/>
            </a:pPr>
            <a:r>
              <a:rPr lang="zh-CN" altLang="en-US" sz="2400" dirty="0" smtClean="0">
                <a:solidFill>
                  <a:srgbClr val="000000"/>
                </a:solidFill>
                <a:latin typeface="楷体_GB2312" panose="02010609030101010101" pitchFamily="49" charset="-122"/>
                <a:ea typeface="楷体_GB2312" panose="02010609030101010101" pitchFamily="49" charset="-122"/>
                <a:sym typeface="Wingdings 2" pitchFamily="18" charset="2"/>
              </a:rPr>
              <a:t> </a:t>
            </a:r>
            <a:r>
              <a:rPr lang="en-US" altLang="zh-CN" sz="2400" kern="1200" dirty="0" smtClean="0">
                <a:solidFill>
                  <a:srgbClr val="FF0000"/>
                </a:solidFill>
                <a:latin typeface="楷体_GB2312" pitchFamily="49" charset="-122"/>
                <a:ea typeface="楷体_GB2312" pitchFamily="49" charset="-122"/>
              </a:rPr>
              <a:t>▲</a:t>
            </a:r>
            <a:r>
              <a:rPr lang="zh-CN" altLang="en-US" sz="2400" dirty="0" smtClean="0">
                <a:solidFill>
                  <a:srgbClr val="000000"/>
                </a:solidFill>
                <a:latin typeface="楷体_GB2312" panose="02010609030101010101" pitchFamily="49" charset="-122"/>
                <a:ea typeface="楷体_GB2312" panose="02010609030101010101" pitchFamily="49" charset="-122"/>
                <a:sym typeface="Wingdings 2" pitchFamily="18" charset="2"/>
              </a:rPr>
              <a:t>资本业务</a:t>
            </a:r>
            <a:endParaRPr lang="en-US" altLang="zh-CN" sz="2400" dirty="0" smtClean="0">
              <a:solidFill>
                <a:srgbClr val="000000"/>
              </a:solidFill>
              <a:latin typeface="楷体_GB2312" panose="02010609030101010101" pitchFamily="49" charset="-122"/>
              <a:ea typeface="楷体_GB2312" panose="02010609030101010101" pitchFamily="49" charset="-122"/>
              <a:sym typeface="Wingdings 2" pitchFamily="18" charset="2"/>
            </a:endParaRPr>
          </a:p>
          <a:p>
            <a:pPr>
              <a:buNone/>
            </a:pPr>
            <a:endParaRPr lang="en-US" altLang="zh-CN" b="1" dirty="0" smtClean="0">
              <a:latin typeface="华文新魏" pitchFamily="2" charset="-122"/>
              <a:ea typeface="华文新魏" pitchFamily="2" charset="-122"/>
              <a:sym typeface="Wingdings 2" pitchFamily="18" charset="2"/>
            </a:endParaRPr>
          </a:p>
          <a:p>
            <a:pPr>
              <a:buNone/>
            </a:pPr>
            <a:r>
              <a:rPr lang="en-US" altLang="zh-CN" b="1" dirty="0" smtClean="0">
                <a:latin typeface="华文新魏" pitchFamily="2" charset="-122"/>
                <a:ea typeface="华文新魏" pitchFamily="2" charset="-122"/>
                <a:sym typeface="Wingdings 2" pitchFamily="18" charset="2"/>
              </a:rPr>
              <a:t>    </a:t>
            </a:r>
            <a:endParaRPr lang="en-US" altLang="zh-CN" b="1" dirty="0" smtClean="0">
              <a:latin typeface="宋体" pitchFamily="2" charset="-122"/>
              <a:ea typeface="宋体" pitchFamily="2" charset="-122"/>
              <a:sym typeface="Wingdings 2" pitchFamily="18" charset="2"/>
            </a:endParaRPr>
          </a:p>
          <a:p>
            <a:endParaRPr lang="zh-CN" altLang="en-US" dirty="0"/>
          </a:p>
        </p:txBody>
      </p:sp>
    </p:spTree>
    <p:extLst>
      <p:ext uri="{BB962C8B-B14F-4D97-AF65-F5344CB8AC3E}">
        <p14:creationId xmlns="" xmlns:p14="http://schemas.microsoft.com/office/powerpoint/2010/main" val="1214433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571604" y="428604"/>
            <a:ext cx="2786082" cy="2714644"/>
          </a:xfrm>
          <a:prstGeom prst="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dirty="0" smtClean="0">
              <a:solidFill>
                <a:srgbClr val="000000"/>
              </a:solidFill>
            </a:endParaRPr>
          </a:p>
        </p:txBody>
      </p:sp>
      <p:cxnSp>
        <p:nvCxnSpPr>
          <p:cNvPr id="6" name="直接连接符 5"/>
          <p:cNvCxnSpPr>
            <a:stCxn id="4" idx="0"/>
            <a:endCxn id="4" idx="2"/>
          </p:cNvCxnSpPr>
          <p:nvPr/>
        </p:nvCxnSpPr>
        <p:spPr bwMode="auto">
          <a:xfrm rot="16200000" flipH="1">
            <a:off x="1607323" y="1785926"/>
            <a:ext cx="2714644"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bwMode="auto">
          <a:xfrm>
            <a:off x="3000364" y="785794"/>
            <a:ext cx="1357322"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2" name="直接连接符 11"/>
          <p:cNvCxnSpPr/>
          <p:nvPr/>
        </p:nvCxnSpPr>
        <p:spPr bwMode="auto">
          <a:xfrm>
            <a:off x="3000364" y="1714488"/>
            <a:ext cx="1357322"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3000364" y="2285992"/>
            <a:ext cx="1357322"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1785918" y="1500174"/>
            <a:ext cx="1008609" cy="584775"/>
          </a:xfrm>
          <a:prstGeom prst="rect">
            <a:avLst/>
          </a:prstGeom>
          <a:noFill/>
        </p:spPr>
        <p:txBody>
          <a:bodyPr wrap="none" rtlCol="0">
            <a:spAutoFit/>
          </a:bodyPr>
          <a:lstStyle/>
          <a:p>
            <a:r>
              <a:rPr lang="zh-CN" altLang="en-US" sz="3200"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资产</a:t>
            </a:r>
            <a:endParaRPr lang="zh-CN" altLang="en-US" sz="32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20" name="TextBox 19"/>
          <p:cNvSpPr txBox="1"/>
          <p:nvPr/>
        </p:nvSpPr>
        <p:spPr>
          <a:xfrm>
            <a:off x="3131840" y="404664"/>
            <a:ext cx="1107996"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货币发行</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21" name="TextBox 20"/>
          <p:cNvSpPr txBox="1"/>
          <p:nvPr/>
        </p:nvSpPr>
        <p:spPr>
          <a:xfrm>
            <a:off x="3000364" y="1142984"/>
            <a:ext cx="1338828"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银行准备金</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22" name="TextBox 21"/>
          <p:cNvSpPr txBox="1"/>
          <p:nvPr/>
        </p:nvSpPr>
        <p:spPr>
          <a:xfrm>
            <a:off x="3214678" y="1857364"/>
            <a:ext cx="1107996"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央行债券</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23" name="TextBox 22"/>
          <p:cNvSpPr txBox="1"/>
          <p:nvPr/>
        </p:nvSpPr>
        <p:spPr>
          <a:xfrm>
            <a:off x="3143240" y="2357430"/>
            <a:ext cx="1107996"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其它负债</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25" name="矩形 24"/>
          <p:cNvSpPr/>
          <p:nvPr/>
        </p:nvSpPr>
        <p:spPr bwMode="auto">
          <a:xfrm>
            <a:off x="4822827" y="2713826"/>
            <a:ext cx="2786082" cy="2714644"/>
          </a:xfrm>
          <a:prstGeom prst="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dirty="0" smtClean="0">
              <a:solidFill>
                <a:srgbClr val="000000"/>
              </a:solidFill>
            </a:endParaRPr>
          </a:p>
        </p:txBody>
      </p:sp>
      <p:cxnSp>
        <p:nvCxnSpPr>
          <p:cNvPr id="26" name="直接连接符 25"/>
          <p:cNvCxnSpPr>
            <a:stCxn id="25" idx="0"/>
            <a:endCxn id="25" idx="2"/>
          </p:cNvCxnSpPr>
          <p:nvPr/>
        </p:nvCxnSpPr>
        <p:spPr bwMode="auto">
          <a:xfrm rot="16200000" flipH="1">
            <a:off x="4858546" y="4071148"/>
            <a:ext cx="2714644"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bwMode="auto">
          <a:xfrm>
            <a:off x="6215074" y="3071810"/>
            <a:ext cx="1393835" cy="794"/>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8" name="直接连接符 27"/>
          <p:cNvCxnSpPr>
            <a:endCxn id="40" idx="2"/>
          </p:cNvCxnSpPr>
          <p:nvPr/>
        </p:nvCxnSpPr>
        <p:spPr bwMode="auto">
          <a:xfrm>
            <a:off x="6215074" y="3571876"/>
            <a:ext cx="1428760" cy="0"/>
          </a:xfrm>
          <a:prstGeom prst="line">
            <a:avLst/>
          </a:prstGeom>
          <a:ln>
            <a:prstDash val="solid"/>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9" name="直接连接符 28"/>
          <p:cNvCxnSpPr/>
          <p:nvPr/>
        </p:nvCxnSpPr>
        <p:spPr bwMode="auto">
          <a:xfrm>
            <a:off x="6215074" y="4572008"/>
            <a:ext cx="1393835" cy="794"/>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5037141" y="3785396"/>
            <a:ext cx="1008609" cy="584775"/>
          </a:xfrm>
          <a:prstGeom prst="rect">
            <a:avLst/>
          </a:prstGeom>
          <a:noFill/>
        </p:spPr>
        <p:txBody>
          <a:bodyPr wrap="none" rtlCol="0">
            <a:spAutoFit/>
          </a:bodyPr>
          <a:lstStyle/>
          <a:p>
            <a:r>
              <a:rPr lang="zh-CN" altLang="en-US" sz="3200"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资产</a:t>
            </a:r>
            <a:endParaRPr lang="zh-CN" altLang="en-US" sz="32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31" name="TextBox 30"/>
          <p:cNvSpPr txBox="1"/>
          <p:nvPr/>
        </p:nvSpPr>
        <p:spPr>
          <a:xfrm>
            <a:off x="6444208" y="2708920"/>
            <a:ext cx="1107996"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货币发行</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32" name="TextBox 31"/>
          <p:cNvSpPr txBox="1"/>
          <p:nvPr/>
        </p:nvSpPr>
        <p:spPr>
          <a:xfrm>
            <a:off x="6215074" y="3143248"/>
            <a:ext cx="1500198" cy="369332"/>
          </a:xfrm>
          <a:prstGeom prst="rect">
            <a:avLst/>
          </a:prstGeom>
          <a:noFill/>
        </p:spPr>
        <p:txBody>
          <a:bodyPr wrap="squar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  银行准备金</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33" name="TextBox 32"/>
          <p:cNvSpPr txBox="1"/>
          <p:nvPr/>
        </p:nvSpPr>
        <p:spPr>
          <a:xfrm>
            <a:off x="6394463" y="3999710"/>
            <a:ext cx="1107996"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央行债券</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34" name="TextBox 33"/>
          <p:cNvSpPr txBox="1"/>
          <p:nvPr/>
        </p:nvSpPr>
        <p:spPr>
          <a:xfrm>
            <a:off x="6394463" y="4642652"/>
            <a:ext cx="1107996"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其它负债</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cxnSp>
        <p:nvCxnSpPr>
          <p:cNvPr id="35" name="直接连接符 34"/>
          <p:cNvCxnSpPr/>
          <p:nvPr/>
        </p:nvCxnSpPr>
        <p:spPr bwMode="auto">
          <a:xfrm>
            <a:off x="6215074" y="3929066"/>
            <a:ext cx="1357322" cy="1588"/>
          </a:xfrm>
          <a:prstGeom prst="line">
            <a:avLst/>
          </a:prstGeom>
          <a:ln>
            <a:solidFill>
              <a:schemeClr val="tx1"/>
            </a:solidFill>
            <a:prstDash val="dashDot"/>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36" name="直角上箭头 35"/>
          <p:cNvSpPr/>
          <p:nvPr/>
        </p:nvSpPr>
        <p:spPr bwMode="auto">
          <a:xfrm flipV="1">
            <a:off x="4429124" y="1500174"/>
            <a:ext cx="1357322" cy="1000132"/>
          </a:xfrm>
          <a:prstGeom prst="bentUp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37" name="TextBox 36"/>
          <p:cNvSpPr txBox="1"/>
          <p:nvPr/>
        </p:nvSpPr>
        <p:spPr>
          <a:xfrm>
            <a:off x="5666860" y="1526531"/>
            <a:ext cx="3153612" cy="646331"/>
          </a:xfrm>
          <a:prstGeom prst="rect">
            <a:avLst/>
          </a:prstGeom>
          <a:noFill/>
        </p:spPr>
        <p:txBody>
          <a:bodyPr wrap="square" rtlCol="0">
            <a:spAutoFit/>
          </a:bodyPr>
          <a:lstStyle/>
          <a:p>
            <a:r>
              <a:rPr lang="zh-CN" altLang="en-US" b="1" cap="all" dirty="0" smtClean="0">
                <a:ln w="9000" cmpd="sng">
                  <a:noFill/>
                  <a:prstDash val="solid"/>
                </a:ln>
                <a:solidFill>
                  <a:srgbClr val="0070C0"/>
                </a:solidFill>
                <a:effectLst>
                  <a:reflection blurRad="12700" stA="28000" endPos="45000" dist="1000" dir="5400000" sy="-100000" algn="bl" rotWithShape="0"/>
                </a:effectLst>
              </a:rPr>
              <a:t>央行发行债券导致银行准备金减少，基础货币下降</a:t>
            </a:r>
            <a:endParaRPr lang="zh-CN" altLang="en-US" b="1" cap="all" dirty="0">
              <a:ln w="9000" cmpd="sng">
                <a:noFill/>
                <a:prstDash val="solid"/>
              </a:ln>
              <a:solidFill>
                <a:srgbClr val="0070C0"/>
              </a:solidFill>
              <a:effectLst>
                <a:reflection blurRad="12700" stA="28000" endPos="45000" dist="1000" dir="5400000" sy="-100000" algn="bl" rotWithShape="0"/>
              </a:effectLst>
            </a:endParaRPr>
          </a:p>
        </p:txBody>
      </p:sp>
      <p:sp>
        <p:nvSpPr>
          <p:cNvPr id="38" name="TextBox 37"/>
          <p:cNvSpPr txBox="1"/>
          <p:nvPr/>
        </p:nvSpPr>
        <p:spPr>
          <a:xfrm>
            <a:off x="6215074" y="3571876"/>
            <a:ext cx="1415772" cy="338554"/>
          </a:xfrm>
          <a:prstGeom prst="rect">
            <a:avLst/>
          </a:prstGeom>
          <a:noFill/>
        </p:spPr>
        <p:txBody>
          <a:bodyPr wrap="none" rtlCol="0">
            <a:spAutoFit/>
          </a:bodyPr>
          <a:lstStyle/>
          <a:p>
            <a:r>
              <a:rPr lang="zh-CN" altLang="en-US" sz="1600" b="1" dirty="0" smtClean="0">
                <a:ln w="10541" cmpd="sng">
                  <a:solidFill>
                    <a:srgbClr val="FF6161">
                      <a:shade val="88000"/>
                      <a:satMod val="110000"/>
                    </a:srgbClr>
                  </a:solidFill>
                  <a:prstDash val="solid"/>
                </a:ln>
                <a:gradFill>
                  <a:gsLst>
                    <a:gs pos="0">
                      <a:srgbClr val="FF6161">
                        <a:tint val="40000"/>
                        <a:satMod val="250000"/>
                      </a:srgbClr>
                    </a:gs>
                    <a:gs pos="9000">
                      <a:srgbClr val="FF6161">
                        <a:tint val="52000"/>
                        <a:satMod val="300000"/>
                      </a:srgbClr>
                    </a:gs>
                    <a:gs pos="50000">
                      <a:srgbClr val="FF6161">
                        <a:shade val="20000"/>
                        <a:satMod val="300000"/>
                      </a:srgbClr>
                    </a:gs>
                    <a:gs pos="79000">
                      <a:srgbClr val="FF6161">
                        <a:tint val="52000"/>
                        <a:satMod val="300000"/>
                      </a:srgbClr>
                    </a:gs>
                    <a:gs pos="100000">
                      <a:srgbClr val="FF6161">
                        <a:tint val="40000"/>
                        <a:satMod val="250000"/>
                      </a:srgbClr>
                    </a:gs>
                  </a:gsLst>
                  <a:lin ang="5400000"/>
                </a:gradFill>
              </a:rPr>
              <a:t>新发行的央票</a:t>
            </a:r>
            <a:endParaRPr lang="zh-CN" altLang="en-US" sz="1600" b="1" dirty="0">
              <a:ln w="10541" cmpd="sng">
                <a:solidFill>
                  <a:srgbClr val="FF6161">
                    <a:shade val="88000"/>
                    <a:satMod val="110000"/>
                  </a:srgbClr>
                </a:solidFill>
                <a:prstDash val="solid"/>
              </a:ln>
              <a:gradFill>
                <a:gsLst>
                  <a:gs pos="0">
                    <a:srgbClr val="FF6161">
                      <a:tint val="40000"/>
                      <a:satMod val="250000"/>
                    </a:srgbClr>
                  </a:gs>
                  <a:gs pos="9000">
                    <a:srgbClr val="FF6161">
                      <a:tint val="52000"/>
                      <a:satMod val="300000"/>
                    </a:srgbClr>
                  </a:gs>
                  <a:gs pos="50000">
                    <a:srgbClr val="FF6161">
                      <a:shade val="20000"/>
                      <a:satMod val="300000"/>
                    </a:srgbClr>
                  </a:gs>
                  <a:gs pos="79000">
                    <a:srgbClr val="FF6161">
                      <a:tint val="52000"/>
                      <a:satMod val="300000"/>
                    </a:srgbClr>
                  </a:gs>
                  <a:gs pos="100000">
                    <a:srgbClr val="FF6161">
                      <a:tint val="40000"/>
                      <a:satMod val="250000"/>
                    </a:srgbClr>
                  </a:gs>
                </a:gsLst>
                <a:lin ang="5400000"/>
              </a:gradFill>
            </a:endParaRPr>
          </a:p>
        </p:txBody>
      </p:sp>
      <p:sp>
        <p:nvSpPr>
          <p:cNvPr id="39" name="右大括号 38"/>
          <p:cNvSpPr/>
          <p:nvPr/>
        </p:nvSpPr>
        <p:spPr bwMode="auto">
          <a:xfrm>
            <a:off x="4429124" y="500042"/>
            <a:ext cx="285752" cy="1214446"/>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40" name="右大括号 39"/>
          <p:cNvSpPr/>
          <p:nvPr/>
        </p:nvSpPr>
        <p:spPr bwMode="auto">
          <a:xfrm>
            <a:off x="7643834" y="2714620"/>
            <a:ext cx="214314" cy="857256"/>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41" name="TextBox 40"/>
          <p:cNvSpPr txBox="1"/>
          <p:nvPr/>
        </p:nvSpPr>
        <p:spPr>
          <a:xfrm>
            <a:off x="4643438" y="642918"/>
            <a:ext cx="1107996" cy="369332"/>
          </a:xfrm>
          <a:prstGeom prst="rect">
            <a:avLst/>
          </a:prstGeom>
          <a:noFill/>
        </p:spPr>
        <p:txBody>
          <a:bodyPr wrap="none" rtlCol="0">
            <a:spAutoFit/>
          </a:bodyPr>
          <a:lstStyle/>
          <a:p>
            <a:r>
              <a:rPr lang="zh-CN" altLang="en-US" b="1" dirty="0" smtClean="0">
                <a:solidFill>
                  <a:srgbClr val="FF6161"/>
                </a:solidFill>
              </a:rPr>
              <a:t>基础货币</a:t>
            </a:r>
            <a:endParaRPr lang="zh-CN" altLang="en-US" b="1" dirty="0">
              <a:solidFill>
                <a:srgbClr val="FF6161"/>
              </a:solidFill>
            </a:endParaRPr>
          </a:p>
        </p:txBody>
      </p:sp>
      <p:sp>
        <p:nvSpPr>
          <p:cNvPr id="42" name="TextBox 41"/>
          <p:cNvSpPr txBox="1"/>
          <p:nvPr/>
        </p:nvSpPr>
        <p:spPr>
          <a:xfrm>
            <a:off x="7929586" y="2857496"/>
            <a:ext cx="1107996" cy="369332"/>
          </a:xfrm>
          <a:prstGeom prst="rect">
            <a:avLst/>
          </a:prstGeom>
          <a:noFill/>
        </p:spPr>
        <p:txBody>
          <a:bodyPr wrap="none" rtlCol="0">
            <a:spAutoFit/>
          </a:bodyPr>
          <a:lstStyle/>
          <a:p>
            <a:r>
              <a:rPr lang="zh-CN" altLang="en-US" b="1" dirty="0" smtClean="0">
                <a:solidFill>
                  <a:srgbClr val="FF6161"/>
                </a:solidFill>
              </a:rPr>
              <a:t>基础货币</a:t>
            </a:r>
            <a:endParaRPr lang="zh-CN" altLang="en-US" b="1" dirty="0">
              <a:solidFill>
                <a:srgbClr val="FF6161"/>
              </a:solidFill>
            </a:endParaRPr>
          </a:p>
        </p:txBody>
      </p:sp>
    </p:spTree>
    <p:extLst>
      <p:ext uri="{BB962C8B-B14F-4D97-AF65-F5344CB8AC3E}">
        <p14:creationId xmlns="" xmlns:p14="http://schemas.microsoft.com/office/powerpoint/2010/main" val="1233173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央票发行总量（单位：亿）</a:t>
            </a:r>
            <a:endParaRPr lang="zh-CN" altLang="en-US" sz="2800" dirty="0">
              <a:latin typeface="楷体_GB2312" panose="02010609030101010101" pitchFamily="49" charset="-122"/>
              <a:ea typeface="楷体_GB2312" panose="02010609030101010101" pitchFamily="49" charset="-122"/>
            </a:endParaRPr>
          </a:p>
        </p:txBody>
      </p:sp>
      <p:graphicFrame>
        <p:nvGraphicFramePr>
          <p:cNvPr id="5" name="图表 4"/>
          <p:cNvGraphicFramePr/>
          <p:nvPr>
            <p:extLst>
              <p:ext uri="{D42A27DB-BD31-4B8C-83A1-F6EECF244321}">
                <p14:modId xmlns="" xmlns:p14="http://schemas.microsoft.com/office/powerpoint/2010/main" val="583068330"/>
              </p:ext>
            </p:extLst>
          </p:nvPr>
        </p:nvGraphicFramePr>
        <p:xfrm>
          <a:off x="560457" y="836712"/>
          <a:ext cx="7715304" cy="471490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357950" y="6488668"/>
            <a:ext cx="1894108" cy="369332"/>
          </a:xfrm>
          <a:prstGeom prst="rect">
            <a:avLst/>
          </a:prstGeom>
          <a:noFill/>
        </p:spPr>
        <p:txBody>
          <a:bodyPr wrap="none" rtlCol="0">
            <a:spAutoFit/>
          </a:bodyPr>
          <a:lstStyle/>
          <a:p>
            <a:r>
              <a:rPr lang="zh-CN" altLang="en-US"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a:t>
            </a:r>
            <a:r>
              <a:rPr lang="en-US" altLang="zh-CN"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Wind</a:t>
            </a:r>
            <a:endParaRPr lang="zh-CN" altLang="en-US"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 xmlns:p14="http://schemas.microsoft.com/office/powerpoint/2010/main" val="7261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48680"/>
            <a:ext cx="9144000" cy="4525963"/>
          </a:xfrm>
        </p:spPr>
        <p:txBody>
          <a:bodyPr/>
          <a:lstStyle/>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anose="02010609030101010101" pitchFamily="49" charset="-122"/>
                <a:ea typeface="楷体_GB2312" panose="02010609030101010101" pitchFamily="49" charset="-122"/>
                <a:sym typeface="Wingdings 2" pitchFamily="18" charset="2"/>
              </a:rPr>
              <a:t>贴现与放款业务（对存款类金融机构的债权）</a:t>
            </a:r>
            <a:endParaRPr lang="en-US" altLang="zh-CN" sz="2400" dirty="0" smtClean="0">
              <a:latin typeface="楷体_GB2312" panose="02010609030101010101" pitchFamily="49" charset="-122"/>
              <a:ea typeface="楷体_GB2312" panose="02010609030101010101" pitchFamily="49" charset="-122"/>
              <a:sym typeface="Wingdings 2" pitchFamily="18" charset="2"/>
            </a:endParaRPr>
          </a:p>
          <a:p>
            <a:pPr lvl="1">
              <a:buClr>
                <a:srgbClr val="FF0000"/>
              </a:buClr>
              <a:buFont typeface="Wingdings" pitchFamily="2" charset="2"/>
              <a:buChar char="Ø"/>
            </a:pPr>
            <a:r>
              <a:rPr lang="zh-CN" altLang="en-US" sz="2200" kern="1200" dirty="0" smtClean="0">
                <a:latin typeface="楷体_GB2312" pitchFamily="49" charset="-122"/>
                <a:ea typeface="楷体_GB2312" pitchFamily="49" charset="-122"/>
              </a:rPr>
              <a:t>再贴现：又叫重贴现，是指商业银行将其对工商企业已经贴现的商业票据向中央银行再办理贴现的资金融通行为。</a:t>
            </a:r>
            <a:endParaRPr lang="en-US" altLang="zh-CN" sz="2200" kern="12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kern="1200" dirty="0" smtClean="0">
                <a:latin typeface="楷体_GB2312" pitchFamily="49" charset="-122"/>
                <a:ea typeface="楷体_GB2312" pitchFamily="49" charset="-122"/>
              </a:rPr>
              <a:t>再贴现利率一般不高于同业拆借利率（原因在于当再贴现利率高于同业拆借利率时，银行可以通过同业拆借获得资金，而不用去中央银行借款）。</a:t>
            </a:r>
            <a:endParaRPr lang="en-US" altLang="zh-CN" sz="2000" kern="12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200" kern="1200" dirty="0" smtClean="0">
                <a:latin typeface="楷体_GB2312" pitchFamily="49" charset="-122"/>
                <a:ea typeface="楷体_GB2312" pitchFamily="49" charset="-122"/>
              </a:rPr>
              <a:t>再贷款：适合票据业务不发达，商业银行贴现业务量不大的国家使用，再贷款是信用放款的授信方式，中央银行</a:t>
            </a:r>
            <a:r>
              <a:rPr lang="zh-CN" altLang="en-US" sz="2200" kern="1200" dirty="0" smtClean="0">
                <a:solidFill>
                  <a:srgbClr val="FF0000"/>
                </a:solidFill>
                <a:latin typeface="楷体_GB2312" pitchFamily="49" charset="-122"/>
                <a:ea typeface="楷体_GB2312" pitchFamily="49" charset="-122"/>
              </a:rPr>
              <a:t>既无选择融资对象的依据（产业政策），亦无贷款发放量的约束（信用膨胀），容易出现再贷款量的失控</a:t>
            </a:r>
            <a:r>
              <a:rPr lang="zh-CN" altLang="en-US" sz="2200" kern="1200" dirty="0" smtClean="0">
                <a:latin typeface="楷体_GB2312" pitchFamily="49" charset="-122"/>
                <a:ea typeface="楷体_GB2312" pitchFamily="49" charset="-122"/>
              </a:rPr>
              <a:t>。因此，再贷款不如再贴现政策好。</a:t>
            </a:r>
            <a:endParaRPr lang="en-US" altLang="zh-CN" sz="2200" kern="12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200" kern="1200" dirty="0" smtClean="0">
                <a:latin typeface="Times New Roman" pitchFamily="18" charset="0"/>
                <a:ea typeface="楷体_GB2312" pitchFamily="49" charset="-122"/>
                <a:cs typeface="Times New Roman" pitchFamily="18" charset="0"/>
              </a:rPr>
              <a:t>目前，中央创设的短期流动性便利（</a:t>
            </a:r>
            <a:r>
              <a:rPr lang="en-US" altLang="zh-CN" sz="2200" kern="1200" dirty="0" smtClean="0">
                <a:latin typeface="Times New Roman" pitchFamily="18" charset="0"/>
                <a:ea typeface="楷体_GB2312" pitchFamily="49" charset="-122"/>
                <a:cs typeface="Times New Roman" pitchFamily="18" charset="0"/>
              </a:rPr>
              <a:t>SLF</a:t>
            </a:r>
            <a:r>
              <a:rPr lang="zh-CN" altLang="en-US" sz="2200" kern="1200" dirty="0" smtClean="0">
                <a:latin typeface="Times New Roman" pitchFamily="18" charset="0"/>
                <a:ea typeface="楷体_GB2312" pitchFamily="49" charset="-122"/>
                <a:cs typeface="Times New Roman" pitchFamily="18" charset="0"/>
              </a:rPr>
              <a:t>）、中期流动性便利（</a:t>
            </a:r>
            <a:r>
              <a:rPr lang="en-US" altLang="zh-CN" sz="2200" kern="1200" dirty="0" smtClean="0">
                <a:latin typeface="Times New Roman" pitchFamily="18" charset="0"/>
                <a:ea typeface="楷体_GB2312" pitchFamily="49" charset="-122"/>
                <a:cs typeface="Times New Roman" pitchFamily="18" charset="0"/>
              </a:rPr>
              <a:t>MLF</a:t>
            </a:r>
            <a:r>
              <a:rPr lang="zh-CN" altLang="en-US" sz="2200" kern="1200" dirty="0" smtClean="0">
                <a:latin typeface="Times New Roman" pitchFamily="18" charset="0"/>
                <a:ea typeface="楷体_GB2312" pitchFamily="49" charset="-122"/>
                <a:cs typeface="Times New Roman" pitchFamily="18" charset="0"/>
              </a:rPr>
              <a:t>）、临时流动性便利（</a:t>
            </a:r>
            <a:r>
              <a:rPr lang="en-US" altLang="zh-CN" sz="2200" kern="1200" dirty="0" smtClean="0">
                <a:latin typeface="Times New Roman" pitchFamily="18" charset="0"/>
                <a:ea typeface="楷体_GB2312" pitchFamily="49" charset="-122"/>
                <a:cs typeface="Times New Roman" pitchFamily="18" charset="0"/>
              </a:rPr>
              <a:t>TLF</a:t>
            </a:r>
            <a:r>
              <a:rPr lang="zh-CN" altLang="en-US" sz="2200" kern="1200" dirty="0" smtClean="0">
                <a:latin typeface="Times New Roman" pitchFamily="18" charset="0"/>
                <a:ea typeface="楷体_GB2312" pitchFamily="49" charset="-122"/>
                <a:cs typeface="Times New Roman" pitchFamily="18" charset="0"/>
              </a:rPr>
              <a:t>）都是中央银行对存款类金融机构的债权，这个与再贴现比较类似。</a:t>
            </a:r>
            <a:endParaRPr lang="en-US" altLang="zh-CN" sz="2200" kern="12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r>
              <a:rPr lang="zh-CN" altLang="en-US" sz="2000" kern="1200" dirty="0" smtClean="0">
                <a:latin typeface="Times New Roman" pitchFamily="18" charset="0"/>
                <a:ea typeface="楷体_GB2312" pitchFamily="49" charset="-122"/>
                <a:cs typeface="Times New Roman" pitchFamily="18" charset="0"/>
              </a:rPr>
              <a:t>再贴现以商业票据做抵押申请央行贷款，但商业票据数量不多，从而投放流动性渠道不够；</a:t>
            </a:r>
            <a:endParaRPr lang="en-US" altLang="zh-CN" sz="2000" kern="12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r>
              <a:rPr lang="zh-CN" altLang="en-US" sz="2000" kern="1200" dirty="0" smtClean="0">
                <a:latin typeface="Times New Roman" pitchFamily="18" charset="0"/>
                <a:ea typeface="楷体_GB2312" pitchFamily="49" charset="-122"/>
                <a:cs typeface="Times New Roman" pitchFamily="18" charset="0"/>
              </a:rPr>
              <a:t>流动性便利以商业银行持有的债券（未来可能是贷款资产）作为抵押向央行申请贷款，投放流动性渠道更广。</a:t>
            </a:r>
            <a:endParaRPr lang="en-US" altLang="zh-CN" sz="2000" kern="1200" dirty="0" smtClean="0">
              <a:latin typeface="Times New Roman" pitchFamily="18" charset="0"/>
              <a:ea typeface="楷体_GB2312" pitchFamily="49" charset="-122"/>
              <a:cs typeface="Times New Roman" pitchFamily="18" charset="0"/>
            </a:endParaRPr>
          </a:p>
          <a:p>
            <a:pPr>
              <a:buNone/>
            </a:pPr>
            <a:r>
              <a:rPr lang="en-US" altLang="zh-CN" sz="2000" kern="1200" dirty="0" smtClean="0">
                <a:solidFill>
                  <a:srgbClr val="FF0000"/>
                </a:solidFill>
                <a:latin typeface="楷体_GB2312" pitchFamily="49" charset="-122"/>
                <a:ea typeface="楷体_GB2312" pitchFamily="49" charset="-122"/>
              </a:rPr>
              <a:t>  </a:t>
            </a:r>
            <a:endParaRPr lang="en-US" altLang="zh-CN" sz="2000" kern="1200" dirty="0" smtClean="0">
              <a:latin typeface="楷体_GB2312" pitchFamily="49" charset="-122"/>
              <a:ea typeface="楷体_GB2312" pitchFamily="49" charset="-122"/>
            </a:endParaRPr>
          </a:p>
          <a:p>
            <a:pPr>
              <a:buNone/>
            </a:pPr>
            <a:endParaRPr lang="en-US" altLang="zh-CN" sz="2400" kern="1200" dirty="0" smtClean="0">
              <a:latin typeface="楷体_GB2312" pitchFamily="49" charset="-122"/>
              <a:ea typeface="楷体_GB2312" pitchFamily="49" charset="-122"/>
            </a:endParaRPr>
          </a:p>
          <a:p>
            <a:pPr>
              <a:buNone/>
            </a:pPr>
            <a:endParaRPr lang="en-US" altLang="zh-CN" sz="2800" b="1" dirty="0" smtClean="0">
              <a:latin typeface="华文新魏" pitchFamily="2" charset="-122"/>
              <a:ea typeface="华文新魏" pitchFamily="2" charset="-122"/>
              <a:sym typeface="Wingdings 2" pitchFamily="18" charset="2"/>
            </a:endParaRPr>
          </a:p>
          <a:p>
            <a:pPr>
              <a:buNone/>
            </a:pPr>
            <a:r>
              <a:rPr lang="en-US" altLang="zh-CN" b="1" dirty="0" smtClean="0">
                <a:latin typeface="华文新魏" pitchFamily="2" charset="-122"/>
                <a:ea typeface="华文新魏" pitchFamily="2" charset="-122"/>
                <a:sym typeface="Wingdings 2" pitchFamily="18" charset="2"/>
              </a:rPr>
              <a:t>   </a:t>
            </a:r>
            <a:endParaRPr lang="zh-CN" altLang="en-US" dirty="0">
              <a:latin typeface="华文新魏" pitchFamily="2" charset="-122"/>
              <a:ea typeface="华文新魏" pitchFamily="2" charset="-122"/>
            </a:endParaRPr>
          </a:p>
        </p:txBody>
      </p:sp>
      <p:sp>
        <p:nvSpPr>
          <p:cNvPr id="4" name="标题 1"/>
          <p:cNvSpPr>
            <a:spLocks noGrp="1"/>
          </p:cNvSpPr>
          <p:nvPr>
            <p:ph type="title"/>
          </p:nvPr>
        </p:nvSpPr>
        <p:spPr>
          <a:xfrm>
            <a:off x="0" y="0"/>
            <a:ext cx="8229600" cy="927100"/>
          </a:xfrm>
        </p:spPr>
        <p:txBody>
          <a:bodyPr/>
          <a:lstStyle/>
          <a:p>
            <a:r>
              <a:rPr lang="zh-CN" altLang="en-US" sz="3200" dirty="0" smtClean="0">
                <a:latin typeface="楷体_GB2312" panose="02010609030101010101" pitchFamily="49" charset="-122"/>
                <a:ea typeface="楷体_GB2312" panose="02010609030101010101" pitchFamily="49" charset="-122"/>
              </a:rPr>
              <a:t>六、中央银行的资产业务</a:t>
            </a:r>
            <a:endParaRPr lang="zh-CN" altLang="en-US" sz="3200"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906935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144000" cy="4525963"/>
          </a:xfrm>
        </p:spPr>
        <p:txBody>
          <a:bodyPr/>
          <a:lstStyle/>
          <a:p>
            <a:pPr lvl="0">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a:solidFill>
                  <a:srgbClr val="000000"/>
                </a:solidFill>
                <a:latin typeface="楷体_GB2312" panose="02010609030101010101" pitchFamily="49" charset="-122"/>
                <a:ea typeface="楷体_GB2312" panose="02010609030101010101" pitchFamily="49" charset="-122"/>
                <a:sym typeface="Wingdings 2" pitchFamily="18" charset="2"/>
              </a:rPr>
              <a:t>证券业务（对政府的债权，主动）：公开市场上进行买卖操作的业务（公开市场操作），是中央银行货币政策操作三大基本工具之一。</a:t>
            </a:r>
            <a:endParaRPr lang="en-US" altLang="zh-CN" sz="2400" dirty="0">
              <a:solidFill>
                <a:srgbClr val="000000"/>
              </a:solidFill>
              <a:latin typeface="楷体_GB2312" panose="02010609030101010101" pitchFamily="49" charset="-122"/>
              <a:ea typeface="楷体_GB2312" panose="02010609030101010101" pitchFamily="49" charset="-122"/>
              <a:sym typeface="Wingdings 2" pitchFamily="18" charset="2"/>
            </a:endParaRPr>
          </a:p>
          <a:p>
            <a:pPr lvl="0">
              <a:buNone/>
            </a:pPr>
            <a:r>
              <a:rPr lang="en-US" altLang="zh-CN" sz="2000" dirty="0">
                <a:solidFill>
                  <a:srgbClr val="000000"/>
                </a:solidFill>
                <a:latin typeface="楷体_GB2312" panose="02010609030101010101" pitchFamily="49" charset="-122"/>
                <a:ea typeface="楷体_GB2312" panose="02010609030101010101" pitchFamily="49" charset="-122"/>
                <a:sym typeface="Wingdings 2" pitchFamily="18" charset="2"/>
              </a:rPr>
              <a:t>   </a:t>
            </a:r>
            <a:r>
              <a:rPr lang="en-US" altLang="zh-CN" sz="2000" kern="1200" dirty="0" smtClean="0">
                <a:solidFill>
                  <a:srgbClr val="FF0000"/>
                </a:solidFill>
                <a:latin typeface="楷体_GB2312" pitchFamily="49" charset="-122"/>
                <a:ea typeface="楷体_GB2312" pitchFamily="49" charset="-122"/>
              </a:rPr>
              <a:t>▲</a:t>
            </a:r>
            <a:r>
              <a:rPr lang="zh-CN" altLang="en-US" sz="2000" kern="1200" dirty="0">
                <a:latin typeface="楷体_GB2312" pitchFamily="49" charset="-122"/>
                <a:ea typeface="楷体_GB2312" pitchFamily="49" charset="-122"/>
              </a:rPr>
              <a:t>政府债券</a:t>
            </a:r>
            <a:endParaRPr lang="en-US" altLang="zh-CN" sz="2000" kern="1200" dirty="0">
              <a:latin typeface="楷体_GB2312" pitchFamily="49" charset="-122"/>
              <a:ea typeface="楷体_GB2312" pitchFamily="49" charset="-122"/>
            </a:endParaRPr>
          </a:p>
          <a:p>
            <a:pPr lvl="0">
              <a:buNone/>
            </a:pPr>
            <a:r>
              <a:rPr lang="en-US" altLang="zh-CN" sz="2000" kern="1200" dirty="0">
                <a:solidFill>
                  <a:srgbClr val="FF0000"/>
                </a:solidFill>
                <a:latin typeface="楷体_GB2312" pitchFamily="49" charset="-122"/>
                <a:ea typeface="楷体_GB2312" pitchFamily="49" charset="-122"/>
              </a:rPr>
              <a:t>  </a:t>
            </a:r>
            <a:r>
              <a:rPr lang="en-US" altLang="zh-CN" sz="2000" kern="1200" dirty="0" smtClean="0">
                <a:solidFill>
                  <a:srgbClr val="FF0000"/>
                </a:solidFill>
                <a:latin typeface="楷体_GB2312" pitchFamily="49" charset="-122"/>
                <a:ea typeface="楷体_GB2312" pitchFamily="49" charset="-122"/>
              </a:rPr>
              <a:t> ▲</a:t>
            </a:r>
            <a:r>
              <a:rPr lang="zh-CN" altLang="en-US" sz="2000" kern="1200" dirty="0">
                <a:latin typeface="楷体_GB2312" pitchFamily="49" charset="-122"/>
                <a:ea typeface="楷体_GB2312" pitchFamily="49" charset="-122"/>
              </a:rPr>
              <a:t>回购协议</a:t>
            </a:r>
            <a:endParaRPr lang="en-US" altLang="zh-CN" sz="2000" kern="1200" dirty="0">
              <a:latin typeface="楷体_GB2312" pitchFamily="49" charset="-122"/>
              <a:ea typeface="楷体_GB2312" pitchFamily="49" charset="-122"/>
            </a:endParaRPr>
          </a:p>
          <a:p>
            <a:pPr>
              <a:buNone/>
            </a:pPr>
            <a:r>
              <a:rPr lang="en-US" altLang="zh-CN" sz="2400" dirty="0">
                <a:solidFill>
                  <a:srgbClr val="FF0000"/>
                </a:solidFill>
                <a:latin typeface="楷体_GB2312" pitchFamily="49" charset="-122"/>
                <a:ea typeface="楷体_GB2312" pitchFamily="49" charset="-122"/>
                <a:sym typeface="Wingdings 2" pitchFamily="18" charset="2"/>
              </a:rPr>
              <a:t></a:t>
            </a:r>
            <a:r>
              <a:rPr lang="zh-CN" altLang="en-US" sz="2400" dirty="0">
                <a:solidFill>
                  <a:srgbClr val="000000"/>
                </a:solidFill>
                <a:latin typeface="楷体_GB2312" panose="02010609030101010101" pitchFamily="49" charset="-122"/>
                <a:ea typeface="楷体_GB2312" panose="02010609030101010101" pitchFamily="49" charset="-122"/>
                <a:sym typeface="Wingdings 2" pitchFamily="18" charset="2"/>
              </a:rPr>
              <a:t>黄金和外汇储备（对国外资产的持有，被动）：稳定币值的重要手段，也是用于国际支付的重要储备。外汇储备是中国最重要的资产</a:t>
            </a:r>
            <a:r>
              <a:rPr lang="zh-CN" altLang="en-US" sz="2400" dirty="0" smtClean="0">
                <a:solidFill>
                  <a:srgbClr val="000000"/>
                </a:solidFill>
                <a:latin typeface="楷体_GB2312" panose="02010609030101010101" pitchFamily="49" charset="-122"/>
                <a:ea typeface="楷体_GB2312" panose="02010609030101010101" pitchFamily="49" charset="-122"/>
                <a:sym typeface="Wingdings 2" pitchFamily="18" charset="2"/>
              </a:rPr>
              <a:t>。</a:t>
            </a:r>
            <a:endParaRPr lang="en-US" altLang="zh-CN" sz="2400" dirty="0" smtClean="0">
              <a:solidFill>
                <a:srgbClr val="000000"/>
              </a:solidFill>
              <a:latin typeface="楷体_GB2312" panose="02010609030101010101" pitchFamily="49" charset="-122"/>
              <a:ea typeface="楷体_GB2312" panose="02010609030101010101" pitchFamily="49" charset="-122"/>
              <a:sym typeface="Wingdings 2" pitchFamily="18" charset="2"/>
            </a:endParaRPr>
          </a:p>
          <a:p>
            <a:pPr lvl="1">
              <a:buClr>
                <a:srgbClr val="FF0000"/>
              </a:buClr>
              <a:buFont typeface="Wingdings" pitchFamily="2" charset="2"/>
              <a:buChar char="ü"/>
            </a:pPr>
            <a:r>
              <a:rPr lang="zh-CN" altLang="en-US" sz="2000" dirty="0" smtClean="0">
                <a:solidFill>
                  <a:srgbClr val="000000"/>
                </a:solidFill>
                <a:latin typeface="楷体_GB2312" panose="02010609030101010101" pitchFamily="49" charset="-122"/>
                <a:ea typeface="楷体_GB2312" panose="02010609030101010101" pitchFamily="49" charset="-122"/>
                <a:sym typeface="Wingdings 2" pitchFamily="18" charset="2"/>
              </a:rPr>
              <a:t>被动的原因在于，在固定汇率制度下，中央银行外汇储备的变动由外汇供给需求决定，中央银行被动购买或卖出外汇以维持汇率稳定。</a:t>
            </a:r>
            <a:endParaRPr lang="en-US" altLang="zh-CN" sz="2000" dirty="0">
              <a:solidFill>
                <a:srgbClr val="000000"/>
              </a:solidFill>
              <a:latin typeface="楷体_GB2312" panose="02010609030101010101" pitchFamily="49" charset="-122"/>
              <a:ea typeface="楷体_GB2312" panose="02010609030101010101" pitchFamily="49" charset="-122"/>
              <a:sym typeface="Wingdings 2" pitchFamily="18" charset="2"/>
            </a:endParaRPr>
          </a:p>
          <a:p>
            <a:pPr>
              <a:buNone/>
            </a:pPr>
            <a:endParaRPr lang="en-US" altLang="zh-CN" sz="2400" kern="1200" dirty="0" smtClean="0">
              <a:latin typeface="楷体_GB2312" pitchFamily="49" charset="-122"/>
              <a:ea typeface="楷体_GB2312" pitchFamily="49" charset="-122"/>
            </a:endParaRPr>
          </a:p>
          <a:p>
            <a:pPr>
              <a:buNone/>
            </a:pPr>
            <a:endParaRPr lang="en-US" altLang="zh-CN" sz="2800" b="1" dirty="0" smtClean="0">
              <a:latin typeface="华文新魏" pitchFamily="2" charset="-122"/>
              <a:ea typeface="华文新魏" pitchFamily="2" charset="-122"/>
              <a:sym typeface="Wingdings 2" pitchFamily="18" charset="2"/>
            </a:endParaRPr>
          </a:p>
          <a:p>
            <a:pPr>
              <a:buNone/>
            </a:pPr>
            <a:r>
              <a:rPr lang="en-US" altLang="zh-CN" b="1" dirty="0" smtClean="0">
                <a:latin typeface="华文新魏" pitchFamily="2" charset="-122"/>
                <a:ea typeface="华文新魏" pitchFamily="2" charset="-122"/>
                <a:sym typeface="Wingdings 2" pitchFamily="18" charset="2"/>
              </a:rPr>
              <a:t>   </a:t>
            </a:r>
            <a:endParaRPr lang="zh-CN" altLang="en-US" dirty="0">
              <a:latin typeface="华文新魏" pitchFamily="2" charset="-122"/>
              <a:ea typeface="华文新魏" pitchFamily="2" charset="-122"/>
            </a:endParaRPr>
          </a:p>
        </p:txBody>
      </p:sp>
      <p:sp>
        <p:nvSpPr>
          <p:cNvPr id="4" name="标题 1"/>
          <p:cNvSpPr>
            <a:spLocks noGrp="1"/>
          </p:cNvSpPr>
          <p:nvPr>
            <p:ph type="title"/>
          </p:nvPr>
        </p:nvSpPr>
        <p:spPr>
          <a:xfrm>
            <a:off x="0" y="0"/>
            <a:ext cx="8229600" cy="927100"/>
          </a:xfrm>
        </p:spPr>
        <p:txBody>
          <a:bodyPr/>
          <a:lstStyle/>
          <a:p>
            <a:r>
              <a:rPr lang="zh-CN" altLang="en-US" sz="3200" dirty="0" smtClean="0">
                <a:latin typeface="楷体_GB2312" panose="02010609030101010101" pitchFamily="49" charset="-122"/>
                <a:ea typeface="楷体_GB2312" panose="02010609030101010101" pitchFamily="49" charset="-122"/>
              </a:rPr>
              <a:t>六、中央银行的资产业务</a:t>
            </a:r>
            <a:endParaRPr lang="zh-CN" altLang="en-US" sz="3200"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9069352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6572264"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2</a:t>
            </a:r>
            <a:r>
              <a:rPr lang="zh-CN" altLang="en-US" sz="5400" b="1" dirty="0" smtClean="0">
                <a:solidFill>
                  <a:schemeClr val="tx1"/>
                </a:solidFill>
                <a:latin typeface="华文新魏" pitchFamily="2" charset="-122"/>
                <a:ea typeface="华文新魏" pitchFamily="2" charset="-122"/>
              </a:rPr>
              <a:t>节 </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货币</a:t>
            </a:r>
            <a:r>
              <a:rPr lang="zh-CN" altLang="en-US" sz="5400" dirty="0" smtClean="0">
                <a:solidFill>
                  <a:schemeClr val="tx1"/>
                </a:solidFill>
                <a:latin typeface="华文新魏" pitchFamily="2" charset="-122"/>
                <a:ea typeface="华文新魏" pitchFamily="2" charset="-122"/>
              </a:rPr>
              <a:t>供给</a:t>
            </a:r>
            <a:endParaRPr lang="zh-CN" altLang="en-US" sz="5400" b="1" dirty="0" smtClean="0">
              <a:solidFill>
                <a:schemeClr val="tx1"/>
              </a:solidFill>
              <a:latin typeface="华文新魏" pitchFamily="2" charset="-122"/>
              <a:ea typeface="华文新魏" pitchFamily="2" charset="-122"/>
            </a:endParaRPr>
          </a:p>
        </p:txBody>
      </p:sp>
    </p:spTree>
    <p:extLst>
      <p:ext uri="{BB962C8B-B14F-4D97-AF65-F5344CB8AC3E}">
        <p14:creationId xmlns="" xmlns:p14="http://schemas.microsoft.com/office/powerpoint/2010/main" val="237119603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2800" dirty="0" smtClean="0">
                <a:latin typeface="楷体_GB2312" pitchFamily="49" charset="-122"/>
                <a:ea typeface="楷体_GB2312" pitchFamily="49" charset="-122"/>
              </a:rPr>
              <a:t>一、现代信用货币的供给</a:t>
            </a:r>
          </a:p>
        </p:txBody>
      </p:sp>
      <p:sp>
        <p:nvSpPr>
          <p:cNvPr id="3" name="内容占位符 2"/>
          <p:cNvSpPr>
            <a:spLocks noGrp="1"/>
          </p:cNvSpPr>
          <p:nvPr>
            <p:ph idx="1"/>
          </p:nvPr>
        </p:nvSpPr>
        <p:spPr>
          <a:xfrm>
            <a:off x="0" y="692696"/>
            <a:ext cx="9144000" cy="4525963"/>
          </a:xfrm>
        </p:spPr>
        <p:txBody>
          <a:bodyPr/>
          <a:lstStyle/>
          <a:p>
            <a:pPr>
              <a:lnSpc>
                <a:spcPct val="105000"/>
              </a:lnSpc>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rPr>
              <a:t>货币供给</a:t>
            </a:r>
            <a:r>
              <a:rPr lang="en-US" altLang="zh-CN" sz="2800" dirty="0" smtClean="0">
                <a:latin typeface="Times New Roman" pitchFamily="18" charset="0"/>
                <a:ea typeface="楷体_GB2312" pitchFamily="49" charset="-122"/>
                <a:cs typeface="Times New Roman" pitchFamily="18" charset="0"/>
              </a:rPr>
              <a:t>(</a:t>
            </a:r>
            <a:r>
              <a:rPr lang="en-US" altLang="zh-CN" sz="2800" i="1" dirty="0" smtClean="0">
                <a:latin typeface="Times New Roman" pitchFamily="18" charset="0"/>
                <a:ea typeface="楷体_GB2312" pitchFamily="49" charset="-122"/>
                <a:cs typeface="Times New Roman" pitchFamily="18" charset="0"/>
              </a:rPr>
              <a:t>money supply</a:t>
            </a:r>
            <a:r>
              <a:rPr lang="zh-CN" altLang="en-US" sz="2800" dirty="0" smtClean="0">
                <a:latin typeface="Times New Roman" pitchFamily="18" charset="0"/>
                <a:ea typeface="楷体_GB2312" pitchFamily="49" charset="-122"/>
                <a:cs typeface="Times New Roman" pitchFamily="18" charset="0"/>
              </a:rPr>
              <a:t>）：是指一定时期内一国银行系统向实体经济中投入或抽离货币的行为过程。</a:t>
            </a:r>
            <a:endParaRPr lang="en-US" altLang="zh-CN" sz="2800" dirty="0" smtClean="0">
              <a:latin typeface="Times New Roman" pitchFamily="18" charset="0"/>
              <a:ea typeface="楷体_GB2312" pitchFamily="49" charset="-122"/>
              <a:cs typeface="Times New Roman" pitchFamily="18" charset="0"/>
            </a:endParaRPr>
          </a:p>
          <a:p>
            <a:pPr>
              <a:lnSpc>
                <a:spcPct val="105000"/>
              </a:lnSpc>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rPr>
              <a:t>货币供应量</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是指一国各经济主体（包括个人、企事业单位和政府部门等）持有的、由银行系统供应的债务总量，包括</a:t>
            </a:r>
            <a:r>
              <a:rPr lang="zh-CN" altLang="en-US" sz="2800" dirty="0" smtClean="0">
                <a:solidFill>
                  <a:srgbClr val="FF0000"/>
                </a:solidFill>
                <a:latin typeface="Times New Roman" pitchFamily="18" charset="0"/>
                <a:ea typeface="楷体_GB2312" pitchFamily="49" charset="-122"/>
                <a:cs typeface="Times New Roman" pitchFamily="18" charset="0"/>
              </a:rPr>
              <a:t>现金和存款货币</a:t>
            </a:r>
            <a:r>
              <a:rPr lang="zh-CN" altLang="en-US" sz="2800" dirty="0" smtClean="0">
                <a:latin typeface="Times New Roman" pitchFamily="18" charset="0"/>
                <a:ea typeface="楷体_GB2312" pitchFamily="49" charset="-122"/>
                <a:cs typeface="Times New Roman" pitchFamily="18" charset="0"/>
              </a:rPr>
              <a:t>两部分，现金是由中央银行供给，表现为</a:t>
            </a:r>
            <a:r>
              <a:rPr lang="zh-CN" altLang="en-US" sz="2800" dirty="0" smtClean="0">
                <a:solidFill>
                  <a:srgbClr val="FF0000"/>
                </a:solidFill>
                <a:latin typeface="Times New Roman" pitchFamily="18" charset="0"/>
                <a:ea typeface="楷体_GB2312" pitchFamily="49" charset="-122"/>
                <a:cs typeface="Times New Roman" pitchFamily="18" charset="0"/>
              </a:rPr>
              <a:t>中央银行的负债</a:t>
            </a:r>
            <a:r>
              <a:rPr lang="zh-CN" altLang="en-US" sz="2800" dirty="0" smtClean="0">
                <a:latin typeface="Times New Roman" pitchFamily="18" charset="0"/>
                <a:ea typeface="楷体_GB2312" pitchFamily="49" charset="-122"/>
                <a:cs typeface="Times New Roman" pitchFamily="18" charset="0"/>
              </a:rPr>
              <a:t>；存款货币则是由商业银行供给的，体现为</a:t>
            </a:r>
            <a:r>
              <a:rPr lang="zh-CN" altLang="en-US" sz="2800" dirty="0" smtClean="0">
                <a:solidFill>
                  <a:srgbClr val="FF0000"/>
                </a:solidFill>
                <a:latin typeface="Times New Roman" pitchFamily="18" charset="0"/>
                <a:ea typeface="楷体_GB2312" pitchFamily="49" charset="-122"/>
                <a:cs typeface="Times New Roman" pitchFamily="18" charset="0"/>
              </a:rPr>
              <a:t>商业银行的存款性负债</a:t>
            </a:r>
            <a:r>
              <a:rPr lang="zh-CN" altLang="en-US" sz="2800" dirty="0" smtClean="0">
                <a:latin typeface="Times New Roman" pitchFamily="18" charset="0"/>
                <a:ea typeface="楷体_GB2312" pitchFamily="49" charset="-122"/>
                <a:cs typeface="Times New Roman" pitchFamily="18" charset="0"/>
              </a:rPr>
              <a:t>。</a:t>
            </a:r>
            <a:endParaRPr lang="en-US" altLang="zh-CN" sz="2800" dirty="0" smtClean="0">
              <a:latin typeface="Times New Roman" pitchFamily="18" charset="0"/>
              <a:ea typeface="楷体_GB2312" pitchFamily="49" charset="-122"/>
              <a:cs typeface="Times New Roman" pitchFamily="18" charset="0"/>
            </a:endParaRPr>
          </a:p>
          <a:p>
            <a:pPr>
              <a:lnSpc>
                <a:spcPct val="105000"/>
              </a:lnSpc>
              <a:buNone/>
            </a:pPr>
            <a:r>
              <a:rPr lang="zh-CN" altLang="en-US"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世界各国中央银行货币估计口径不完全一致，但划分的基本依据是一致的，即流动性大小。</a:t>
            </a:r>
            <a:endParaRPr lang="en-US" altLang="zh-CN" sz="2400" dirty="0" smtClean="0">
              <a:latin typeface="Times New Roman" pitchFamily="18" charset="0"/>
              <a:ea typeface="楷体_GB2312" pitchFamily="49" charset="-122"/>
              <a:cs typeface="Times New Roman" pitchFamily="18" charset="0"/>
            </a:endParaRPr>
          </a:p>
          <a:p>
            <a:endParaRPr lang="zh-CN" altLang="en-US" dirty="0"/>
          </a:p>
        </p:txBody>
      </p:sp>
    </p:spTree>
    <p:extLst>
      <p:ext uri="{BB962C8B-B14F-4D97-AF65-F5344CB8AC3E}">
        <p14:creationId xmlns="" xmlns:p14="http://schemas.microsoft.com/office/powerpoint/2010/main" val="1292118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927100"/>
          </a:xfrm>
        </p:spPr>
        <p:txBody>
          <a:bodyPr/>
          <a:lstStyle/>
          <a:p>
            <a:pPr algn="ctr"/>
            <a:r>
              <a:rPr lang="zh-CN" altLang="en-US" sz="2800" dirty="0" smtClean="0">
                <a:latin typeface="楷体_GB2312" pitchFamily="49" charset="-122"/>
                <a:ea typeface="楷体_GB2312" pitchFamily="49" charset="-122"/>
              </a:rPr>
              <a:t>货币供给机制与经济机制</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908720"/>
            <a:ext cx="8858280" cy="4525963"/>
          </a:xfrm>
        </p:spPr>
        <p:txBody>
          <a:bodyPr/>
          <a:lstStyle/>
          <a:p>
            <a:pPr lvl="0">
              <a:spcAft>
                <a:spcPct val="40000"/>
              </a:spcAft>
              <a:buClr>
                <a:srgbClr val="FF3300"/>
              </a:buCl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600" dirty="0" smtClean="0">
                <a:solidFill>
                  <a:srgbClr val="FF0000"/>
                </a:solidFill>
                <a:latin typeface="楷体_GB2312" pitchFamily="49" charset="-122"/>
                <a:ea typeface="楷体_GB2312" pitchFamily="49" charset="-122"/>
              </a:rPr>
              <a:t>计划经济</a:t>
            </a:r>
            <a:r>
              <a:rPr lang="zh-CN" altLang="en-US" sz="2600" dirty="0" smtClean="0">
                <a:solidFill>
                  <a:srgbClr val="000000"/>
                </a:solidFill>
                <a:latin typeface="楷体_GB2312" pitchFamily="49" charset="-122"/>
                <a:ea typeface="楷体_GB2312" pitchFamily="49" charset="-122"/>
              </a:rPr>
              <a:t>对应</a:t>
            </a:r>
            <a:r>
              <a:rPr lang="zh-CN" altLang="en-US" sz="2600" dirty="0" smtClean="0">
                <a:solidFill>
                  <a:srgbClr val="FF0000"/>
                </a:solidFill>
                <a:latin typeface="楷体_GB2312" pitchFamily="49" charset="-122"/>
                <a:ea typeface="楷体_GB2312" pitchFamily="49" charset="-122"/>
              </a:rPr>
              <a:t>复合中央银行体制</a:t>
            </a:r>
            <a:r>
              <a:rPr lang="zh-CN" altLang="en-US" sz="2600" dirty="0" smtClean="0">
                <a:solidFill>
                  <a:srgbClr val="000000"/>
                </a:solidFill>
                <a:latin typeface="楷体_GB2312" pitchFamily="49" charset="-122"/>
                <a:ea typeface="楷体_GB2312" pitchFamily="49" charset="-122"/>
              </a:rPr>
              <a:t>下的货币供给机制：在高度统一的计划经济体制下，金融体制则以“</a:t>
            </a:r>
            <a:r>
              <a:rPr lang="zh-CN" altLang="en-US" sz="2600" dirty="0" smtClean="0">
                <a:solidFill>
                  <a:srgbClr val="FF0000"/>
                </a:solidFill>
                <a:latin typeface="楷体_GB2312" pitchFamily="49" charset="-122"/>
                <a:ea typeface="楷体_GB2312" pitchFamily="49" charset="-122"/>
              </a:rPr>
              <a:t>大一统</a:t>
            </a:r>
            <a:r>
              <a:rPr lang="zh-CN" altLang="en-US" sz="2600" dirty="0" smtClean="0">
                <a:solidFill>
                  <a:srgbClr val="000000"/>
                </a:solidFill>
                <a:latin typeface="楷体_GB2312" pitchFamily="49" charset="-122"/>
                <a:ea typeface="楷体_GB2312" pitchFamily="49" charset="-122"/>
              </a:rPr>
              <a:t>”的银行体系为特征，采用复合银行体制。货币的供给完全由计划决定，具有明显的</a:t>
            </a:r>
            <a:r>
              <a:rPr lang="zh-CN" altLang="en-US" sz="2600" dirty="0" smtClean="0">
                <a:solidFill>
                  <a:srgbClr val="FF0000"/>
                </a:solidFill>
                <a:latin typeface="楷体_GB2312" pitchFamily="49" charset="-122"/>
                <a:ea typeface="楷体_GB2312" pitchFamily="49" charset="-122"/>
              </a:rPr>
              <a:t>外生性</a:t>
            </a:r>
            <a:r>
              <a:rPr lang="zh-CN" altLang="en-US" sz="2600" dirty="0" smtClean="0">
                <a:solidFill>
                  <a:srgbClr val="000000"/>
                </a:solidFill>
                <a:latin typeface="楷体_GB2312" pitchFamily="49" charset="-122"/>
                <a:ea typeface="楷体_GB2312" pitchFamily="49" charset="-122"/>
              </a:rPr>
              <a:t>，</a:t>
            </a:r>
            <a:r>
              <a:rPr lang="zh-CN" altLang="en-US" sz="2600" dirty="0" smtClean="0">
                <a:solidFill>
                  <a:srgbClr val="FF0000"/>
                </a:solidFill>
                <a:latin typeface="楷体_GB2312" pitchFamily="49" charset="-122"/>
                <a:ea typeface="楷体_GB2312" pitchFamily="49" charset="-122"/>
              </a:rPr>
              <a:t>贷款</a:t>
            </a:r>
            <a:r>
              <a:rPr lang="en-US" altLang="zh-CN" sz="2600" dirty="0" smtClean="0">
                <a:solidFill>
                  <a:srgbClr val="FF0000"/>
                </a:solidFill>
                <a:latin typeface="楷体_GB2312" pitchFamily="49" charset="-122"/>
                <a:ea typeface="楷体_GB2312" pitchFamily="49" charset="-122"/>
              </a:rPr>
              <a:t>=</a:t>
            </a:r>
            <a:r>
              <a:rPr lang="zh-CN" altLang="en-US" sz="2600" dirty="0" smtClean="0">
                <a:solidFill>
                  <a:srgbClr val="FF0000"/>
                </a:solidFill>
                <a:latin typeface="楷体_GB2312" pitchFamily="49" charset="-122"/>
                <a:ea typeface="楷体_GB2312" pitchFamily="49" charset="-122"/>
              </a:rPr>
              <a:t>存款</a:t>
            </a:r>
            <a:r>
              <a:rPr lang="en-US" altLang="zh-CN" sz="2600" dirty="0" smtClean="0">
                <a:solidFill>
                  <a:srgbClr val="FF0000"/>
                </a:solidFill>
                <a:latin typeface="楷体_GB2312" pitchFamily="49" charset="-122"/>
                <a:ea typeface="楷体_GB2312" pitchFamily="49" charset="-122"/>
              </a:rPr>
              <a:t>+</a:t>
            </a:r>
            <a:r>
              <a:rPr lang="zh-CN" altLang="en-US" sz="2600" dirty="0" smtClean="0">
                <a:solidFill>
                  <a:srgbClr val="FF0000"/>
                </a:solidFill>
                <a:latin typeface="楷体_GB2312" pitchFamily="49" charset="-122"/>
                <a:ea typeface="楷体_GB2312" pitchFamily="49" charset="-122"/>
              </a:rPr>
              <a:t>现金发行</a:t>
            </a:r>
            <a:r>
              <a:rPr lang="zh-CN" altLang="en-US" sz="2600" dirty="0" smtClean="0">
                <a:solidFill>
                  <a:srgbClr val="000000"/>
                </a:solidFill>
                <a:latin typeface="楷体_GB2312" pitchFamily="49" charset="-122"/>
                <a:ea typeface="楷体_GB2312" pitchFamily="49" charset="-122"/>
              </a:rPr>
              <a:t>。中央银行控制了贷款即控制了货币。</a:t>
            </a:r>
          </a:p>
          <a:p>
            <a:pPr lvl="0">
              <a:spcAft>
                <a:spcPct val="40000"/>
              </a:spcAft>
              <a:buClr>
                <a:srgbClr val="FF3300"/>
              </a:buCl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600" dirty="0" smtClean="0">
                <a:solidFill>
                  <a:srgbClr val="FF0000"/>
                </a:solidFill>
                <a:latin typeface="楷体_GB2312" pitchFamily="49" charset="-122"/>
                <a:ea typeface="楷体_GB2312" pitchFamily="49" charset="-122"/>
              </a:rPr>
              <a:t>市场经济</a:t>
            </a:r>
            <a:r>
              <a:rPr lang="zh-CN" altLang="en-US" sz="2600" dirty="0" smtClean="0">
                <a:solidFill>
                  <a:srgbClr val="000000"/>
                </a:solidFill>
                <a:latin typeface="楷体_GB2312" pitchFamily="49" charset="-122"/>
                <a:ea typeface="楷体_GB2312" pitchFamily="49" charset="-122"/>
              </a:rPr>
              <a:t>对应</a:t>
            </a:r>
            <a:r>
              <a:rPr lang="zh-CN" altLang="en-US" sz="2600" dirty="0" smtClean="0">
                <a:solidFill>
                  <a:srgbClr val="FF0000"/>
                </a:solidFill>
                <a:latin typeface="楷体_GB2312" pitchFamily="49" charset="-122"/>
                <a:ea typeface="楷体_GB2312" pitchFamily="49" charset="-122"/>
              </a:rPr>
              <a:t>二级银行体制</a:t>
            </a:r>
            <a:r>
              <a:rPr lang="zh-CN" altLang="en-US" sz="2600" dirty="0" smtClean="0">
                <a:solidFill>
                  <a:srgbClr val="000000"/>
                </a:solidFill>
                <a:latin typeface="楷体_GB2312" pitchFamily="49" charset="-122"/>
                <a:ea typeface="楷体_GB2312" pitchFamily="49" charset="-122"/>
              </a:rPr>
              <a:t>下的货币供给机制： 采用“中央银行</a:t>
            </a:r>
            <a:r>
              <a:rPr lang="zh-CN" altLang="zh-CN" sz="2600" dirty="0" smtClean="0">
                <a:solidFill>
                  <a:srgbClr val="000000"/>
                </a:solidFill>
                <a:latin typeface="楷体_GB2312" pitchFamily="49" charset="-122"/>
                <a:ea typeface="楷体_GB2312" pitchFamily="49" charset="-122"/>
              </a:rPr>
              <a:t>-</a:t>
            </a:r>
            <a:r>
              <a:rPr lang="zh-CN" altLang="en-US" sz="2600" dirty="0" smtClean="0">
                <a:solidFill>
                  <a:srgbClr val="000000"/>
                </a:solidFill>
                <a:latin typeface="楷体_GB2312" pitchFamily="49" charset="-122"/>
                <a:ea typeface="楷体_GB2312" pitchFamily="49" charset="-122"/>
              </a:rPr>
              <a:t>存款类金融机构”的二级银行体制，形成“</a:t>
            </a:r>
            <a:r>
              <a:rPr lang="zh-CN" altLang="en-US" sz="2600" dirty="0" smtClean="0">
                <a:solidFill>
                  <a:srgbClr val="FF0000"/>
                </a:solidFill>
                <a:latin typeface="楷体_GB2312" pitchFamily="49" charset="-122"/>
                <a:ea typeface="楷体_GB2312" pitchFamily="49" charset="-122"/>
              </a:rPr>
              <a:t>基础货币</a:t>
            </a:r>
            <a:r>
              <a:rPr lang="en-US" altLang="zh-CN" sz="2600" dirty="0" smtClean="0">
                <a:solidFill>
                  <a:srgbClr val="FF0000"/>
                </a:solidFill>
                <a:latin typeface="楷体_GB2312" pitchFamily="49" charset="-122"/>
                <a:ea typeface="楷体_GB2312" pitchFamily="49" charset="-122"/>
              </a:rPr>
              <a:t>-</a:t>
            </a:r>
            <a:r>
              <a:rPr lang="zh-CN" altLang="en-US" sz="2600" dirty="0" smtClean="0">
                <a:solidFill>
                  <a:srgbClr val="FF0000"/>
                </a:solidFill>
                <a:latin typeface="楷体_GB2312" pitchFamily="49" charset="-122"/>
                <a:ea typeface="楷体_GB2312" pitchFamily="49" charset="-122"/>
              </a:rPr>
              <a:t>存款货币</a:t>
            </a:r>
            <a:r>
              <a:rPr lang="zh-CN" altLang="en-US" sz="2600" dirty="0" smtClean="0">
                <a:solidFill>
                  <a:srgbClr val="000000"/>
                </a:solidFill>
                <a:latin typeface="楷体_GB2312" pitchFamily="49" charset="-122"/>
                <a:ea typeface="楷体_GB2312" pitchFamily="49" charset="-122"/>
              </a:rPr>
              <a:t>”双层货币供给机制。</a:t>
            </a:r>
          </a:p>
          <a:p>
            <a:pPr lvl="0">
              <a:spcAft>
                <a:spcPct val="40000"/>
              </a:spcAft>
              <a:buClr>
                <a:srgbClr val="FF3300"/>
              </a:buCl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600" dirty="0" smtClean="0">
                <a:solidFill>
                  <a:srgbClr val="000000"/>
                </a:solidFill>
                <a:latin typeface="楷体_GB2312" pitchFamily="49" charset="-122"/>
                <a:ea typeface="楷体_GB2312" pitchFamily="49" charset="-122"/>
              </a:rPr>
              <a:t>中国改革开放以来货币供给机制的变化：金融体制向市场化转变，建立了“中央银行</a:t>
            </a:r>
            <a:r>
              <a:rPr lang="en-US" altLang="zh-CN" sz="2600" dirty="0" smtClean="0">
                <a:solidFill>
                  <a:srgbClr val="000000"/>
                </a:solidFill>
                <a:latin typeface="楷体_GB2312" pitchFamily="49" charset="-122"/>
                <a:ea typeface="楷体_GB2312" pitchFamily="49" charset="-122"/>
              </a:rPr>
              <a:t>——</a:t>
            </a:r>
            <a:r>
              <a:rPr lang="zh-CN" altLang="en-US" sz="2600" dirty="0" smtClean="0">
                <a:solidFill>
                  <a:srgbClr val="000000"/>
                </a:solidFill>
                <a:latin typeface="楷体_GB2312" pitchFamily="49" charset="-122"/>
                <a:ea typeface="楷体_GB2312" pitchFamily="49" charset="-122"/>
              </a:rPr>
              <a:t>存款类金融机构”二级银行体制。</a:t>
            </a:r>
            <a:endParaRPr lang="zh-CN" altLang="en-US" dirty="0">
              <a:latin typeface="楷体_GB2312" pitchFamily="49" charset="-122"/>
              <a:ea typeface="楷体_GB2312" pitchFamily="49" charset="-122"/>
            </a:endParaRPr>
          </a:p>
        </p:txBody>
      </p:sp>
    </p:spTree>
    <p:extLst>
      <p:ext uri="{BB962C8B-B14F-4D97-AF65-F5344CB8AC3E}">
        <p14:creationId xmlns="" xmlns:p14="http://schemas.microsoft.com/office/powerpoint/2010/main" val="1937730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400" dirty="0" smtClean="0">
                <a:latin typeface="楷体_GB2312" pitchFamily="49" charset="-122"/>
                <a:ea typeface="楷体_GB2312" pitchFamily="49" charset="-122"/>
              </a:rPr>
              <a:t>为什么复合中央银行体制，控制贷款即控制货币供给？</a:t>
            </a:r>
            <a:endParaRPr lang="zh-CN" altLang="en-US" sz="2400" dirty="0">
              <a:latin typeface="楷体_GB2312" pitchFamily="49" charset="-122"/>
              <a:ea typeface="楷体_GB2312" pitchFamily="49" charset="-122"/>
            </a:endParaRPr>
          </a:p>
        </p:txBody>
      </p:sp>
      <p:sp>
        <p:nvSpPr>
          <p:cNvPr id="3" name="内容占位符 2"/>
          <p:cNvSpPr>
            <a:spLocks noGrp="1"/>
          </p:cNvSpPr>
          <p:nvPr>
            <p:ph idx="1"/>
          </p:nvPr>
        </p:nvSpPr>
        <p:spPr>
          <a:xfrm>
            <a:off x="323528" y="1412776"/>
            <a:ext cx="8686800"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在复合中央银行体制下，只有一家银行（既是商业银行，又是中央银行）。</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由此银行的资产负债表可知，其资产绝大部分是贷款，而负债绝大部分是存款和现金发行。因此贷款约等于存款和现金发行之和。</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又由货币的定义可知，货币就是央行的负债（现金）</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商业银行的负债（存款）。</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因此，控制了贷款即是控制了货币供给。</a:t>
            </a:r>
            <a:endParaRPr lang="zh-CN" altLang="en-US" sz="2800" dirty="0">
              <a:latin typeface="楷体_GB2312" pitchFamily="49" charset="-122"/>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现代货币供给的两大环节</a:t>
            </a:r>
          </a:p>
        </p:txBody>
      </p:sp>
      <p:sp>
        <p:nvSpPr>
          <p:cNvPr id="3" name="内容占位符 2"/>
          <p:cNvSpPr>
            <a:spLocks noGrp="1"/>
          </p:cNvSpPr>
          <p:nvPr>
            <p:ph idx="1"/>
          </p:nvPr>
        </p:nvSpPr>
        <p:spPr>
          <a:xfrm>
            <a:off x="395536" y="1428736"/>
            <a:ext cx="8334098"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sz="4000" dirty="0" smtClean="0">
                <a:latin typeface="楷体_GB2312" pitchFamily="49" charset="-122"/>
                <a:ea typeface="楷体_GB2312" pitchFamily="49" charset="-122"/>
              </a:rPr>
              <a:t>中央银行        基础货币</a:t>
            </a:r>
          </a:p>
          <a:p>
            <a:pPr>
              <a:buNone/>
            </a:pPr>
            <a:r>
              <a:rPr lang="zh-CN" altLang="en-US" dirty="0" smtClean="0">
                <a:solidFill>
                  <a:srgbClr val="FF0000"/>
                </a:solidFill>
                <a:latin typeface="楷体_GB2312" pitchFamily="49" charset="-122"/>
                <a:ea typeface="楷体_GB2312" pitchFamily="49" charset="-122"/>
              </a:rPr>
              <a:t>   ◎</a:t>
            </a:r>
            <a:r>
              <a:rPr lang="zh-CN" altLang="en-US" dirty="0" smtClean="0">
                <a:latin typeface="楷体_GB2312" pitchFamily="49" charset="-122"/>
                <a:ea typeface="楷体_GB2312" pitchFamily="49" charset="-122"/>
                <a:sym typeface="Wingdings 2" pitchFamily="18" charset="2"/>
              </a:rPr>
              <a:t>中央银行的法定地位与职权</a:t>
            </a:r>
            <a:endParaRPr lang="en-US" altLang="zh-CN" dirty="0" smtClean="0">
              <a:latin typeface="楷体_GB2312" pitchFamily="49" charset="-122"/>
              <a:ea typeface="楷体_GB2312" pitchFamily="49" charset="-122"/>
              <a:sym typeface="Wingdings 2" pitchFamily="18" charset="2"/>
            </a:endParaRPr>
          </a:p>
          <a:p>
            <a:pPr lvl="0">
              <a:buNone/>
              <a:defRPr/>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sz="3600" dirty="0" smtClean="0">
                <a:latin typeface="楷体_GB2312" pitchFamily="49" charset="-122"/>
                <a:ea typeface="楷体_GB2312" pitchFamily="49" charset="-122"/>
              </a:rPr>
              <a:t>商业银行        存款货币</a:t>
            </a:r>
            <a:endParaRPr lang="en-US" altLang="zh-CN" sz="3600" dirty="0" smtClean="0">
              <a:latin typeface="楷体_GB2312" pitchFamily="49" charset="-122"/>
              <a:ea typeface="楷体_GB2312" pitchFamily="49" charset="-122"/>
            </a:endParaRPr>
          </a:p>
          <a:p>
            <a:pPr lvl="0">
              <a:buNone/>
              <a:defRPr/>
            </a:pPr>
            <a:r>
              <a:rPr lang="en-US" altLang="zh-CN" sz="3600" dirty="0" smtClean="0">
                <a:solidFill>
                  <a:srgbClr val="FF0000"/>
                </a:solidFill>
                <a:latin typeface="楷体_GB2312" pitchFamily="49" charset="-122"/>
                <a:ea typeface="楷体_GB2312" pitchFamily="49" charset="-122"/>
              </a:rPr>
              <a:t>   </a:t>
            </a:r>
            <a:r>
              <a:rPr lang="zh-CN" altLang="en-US" dirty="0" smtClean="0">
                <a:solidFill>
                  <a:srgbClr val="FF0000"/>
                </a:solidFill>
                <a:latin typeface="楷体_GB2312" pitchFamily="49" charset="-122"/>
                <a:ea typeface="楷体_GB2312" pitchFamily="49" charset="-122"/>
              </a:rPr>
              <a:t>◎</a:t>
            </a:r>
            <a:r>
              <a:rPr lang="zh-CN" altLang="en-US" dirty="0" smtClean="0">
                <a:latin typeface="楷体_GB2312" pitchFamily="49" charset="-122"/>
                <a:ea typeface="楷体_GB2312" pitchFamily="49" charset="-122"/>
              </a:rPr>
              <a:t>存款货币的创造是在商业银行吸收存款、发放贷款和组织转账结算的过程中上进行的。</a:t>
            </a:r>
          </a:p>
          <a:p>
            <a:pPr>
              <a:buNone/>
            </a:pPr>
            <a:endParaRPr lang="zh-CN" altLang="en-US" b="1" dirty="0" smtClean="0">
              <a:latin typeface="楷体_GB2312" pitchFamily="49" charset="-122"/>
              <a:ea typeface="楷体_GB2312" pitchFamily="49" charset="-122"/>
              <a:sym typeface="Wingdings 2" pitchFamily="18" charset="2"/>
            </a:endParaRPr>
          </a:p>
          <a:p>
            <a:pPr>
              <a:buNone/>
            </a:pPr>
            <a:r>
              <a:rPr lang="zh-CN" altLang="en-US" b="1" dirty="0" smtClean="0">
                <a:solidFill>
                  <a:srgbClr val="FFC000"/>
                </a:solidFill>
              </a:rPr>
              <a:t>  </a:t>
            </a:r>
            <a:endParaRPr lang="zh-CN" altLang="en-US" dirty="0"/>
          </a:p>
        </p:txBody>
      </p:sp>
      <p:sp>
        <p:nvSpPr>
          <p:cNvPr id="5" name="TextBox 4"/>
          <p:cNvSpPr txBox="1">
            <a:spLocks noChangeArrowheads="1"/>
          </p:cNvSpPr>
          <p:nvPr/>
        </p:nvSpPr>
        <p:spPr bwMode="auto">
          <a:xfrm>
            <a:off x="3286116" y="1285860"/>
            <a:ext cx="1143000" cy="523220"/>
          </a:xfrm>
          <a:prstGeom prst="rect">
            <a:avLst/>
          </a:prstGeom>
          <a:noFill/>
          <a:ln w="9525">
            <a:noFill/>
            <a:miter lim="800000"/>
            <a:headEnd/>
            <a:tailEnd/>
          </a:ln>
        </p:spPr>
        <p:txBody>
          <a:bodyPr>
            <a:spAutoFit/>
          </a:bodyPr>
          <a:lstStyle/>
          <a:p>
            <a:pPr algn="ctr"/>
            <a:r>
              <a:rPr lang="zh-CN" altLang="en-US" sz="2800" b="1" dirty="0">
                <a:solidFill>
                  <a:srgbClr val="000000"/>
                </a:solidFill>
                <a:latin typeface="黑体" pitchFamily="49" charset="-122"/>
                <a:ea typeface="黑体" pitchFamily="49" charset="-122"/>
              </a:rPr>
              <a:t>提 供</a:t>
            </a:r>
          </a:p>
        </p:txBody>
      </p:sp>
      <p:cxnSp>
        <p:nvCxnSpPr>
          <p:cNvPr id="7" name="直接箭头连接符 6"/>
          <p:cNvCxnSpPr/>
          <p:nvPr/>
        </p:nvCxnSpPr>
        <p:spPr bwMode="auto">
          <a:xfrm>
            <a:off x="3214678" y="1857364"/>
            <a:ext cx="1643074"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bwMode="auto">
          <a:xfrm>
            <a:off x="2786050" y="3143248"/>
            <a:ext cx="1643074"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9" name="TextBox 8"/>
          <p:cNvSpPr txBox="1">
            <a:spLocks noChangeArrowheads="1"/>
          </p:cNvSpPr>
          <p:nvPr/>
        </p:nvSpPr>
        <p:spPr bwMode="auto">
          <a:xfrm>
            <a:off x="3000364" y="2643182"/>
            <a:ext cx="1143000" cy="523220"/>
          </a:xfrm>
          <a:prstGeom prst="rect">
            <a:avLst/>
          </a:prstGeom>
          <a:noFill/>
          <a:ln w="9525">
            <a:noFill/>
            <a:miter lim="800000"/>
            <a:headEnd/>
            <a:tailEnd/>
          </a:ln>
        </p:spPr>
        <p:txBody>
          <a:bodyPr>
            <a:spAutoFit/>
          </a:bodyPr>
          <a:lstStyle/>
          <a:p>
            <a:pPr algn="ctr"/>
            <a:r>
              <a:rPr lang="zh-CN" altLang="en-US" sz="2800" b="1" dirty="0" smtClean="0">
                <a:solidFill>
                  <a:srgbClr val="000000"/>
                </a:solidFill>
                <a:latin typeface="黑体" pitchFamily="49" charset="-122"/>
                <a:ea typeface="黑体" pitchFamily="49" charset="-122"/>
              </a:rPr>
              <a:t>创造</a:t>
            </a:r>
            <a:endParaRPr lang="zh-CN" altLang="en-US" sz="2800" b="1" dirty="0">
              <a:solidFill>
                <a:srgbClr val="000000"/>
              </a:solidFill>
              <a:latin typeface="黑体" pitchFamily="49" charset="-122"/>
              <a:ea typeface="黑体" pitchFamily="49" charset="-122"/>
            </a:endParaRPr>
          </a:p>
        </p:txBody>
      </p:sp>
    </p:spTree>
    <p:extLst>
      <p:ext uri="{BB962C8B-B14F-4D97-AF65-F5344CB8AC3E}">
        <p14:creationId xmlns="" xmlns:p14="http://schemas.microsoft.com/office/powerpoint/2010/main" val="29131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2800" dirty="0" smtClean="0">
                <a:latin typeface="楷体_GB2312" pitchFamily="49" charset="-122"/>
                <a:ea typeface="楷体_GB2312" pitchFamily="49" charset="-122"/>
              </a:rPr>
              <a:t>一、中央银行的产生与发展</a:t>
            </a:r>
          </a:p>
        </p:txBody>
      </p:sp>
      <p:sp>
        <p:nvSpPr>
          <p:cNvPr id="3" name="内容占位符 2"/>
          <p:cNvSpPr>
            <a:spLocks noGrp="1"/>
          </p:cNvSpPr>
          <p:nvPr>
            <p:ph idx="1"/>
          </p:nvPr>
        </p:nvSpPr>
        <p:spPr>
          <a:xfrm>
            <a:off x="0" y="836712"/>
            <a:ext cx="9001156" cy="4525963"/>
          </a:xfrm>
        </p:spPr>
        <p:txBody>
          <a:bodyPr/>
          <a:lstStyle/>
          <a:p>
            <a:pPr marL="0" indent="0">
              <a:spcBef>
                <a:spcPct val="0"/>
              </a:spcBef>
              <a:buNone/>
              <a:defRPr/>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itchFamily="2" charset="-122"/>
                <a:ea typeface="华文新魏" pitchFamily="2" charset="-122"/>
              </a:rPr>
              <a:t>中央银行</a:t>
            </a:r>
            <a:r>
              <a:rPr lang="zh-CN" altLang="en-US" dirty="0" smtClean="0">
                <a:latin typeface="楷体" pitchFamily="49" charset="-122"/>
                <a:ea typeface="楷体_GB2312" pitchFamily="49" charset="-122"/>
              </a:rPr>
              <a:t>：专门制定和实施</a:t>
            </a:r>
            <a:r>
              <a:rPr lang="zh-CN" altLang="en-US" dirty="0" smtClean="0">
                <a:solidFill>
                  <a:srgbClr val="FF0000"/>
                </a:solidFill>
                <a:latin typeface="楷体" pitchFamily="49" charset="-122"/>
                <a:ea typeface="楷体_GB2312" pitchFamily="49" charset="-122"/>
              </a:rPr>
              <a:t>货币政策</a:t>
            </a:r>
            <a:r>
              <a:rPr lang="zh-CN" altLang="en-US" dirty="0" smtClean="0">
                <a:latin typeface="楷体" pitchFamily="49" charset="-122"/>
                <a:ea typeface="楷体_GB2312" pitchFamily="49" charset="-122"/>
              </a:rPr>
              <a:t>、统一</a:t>
            </a:r>
            <a:r>
              <a:rPr lang="zh-CN" altLang="en-US" dirty="0" smtClean="0">
                <a:solidFill>
                  <a:srgbClr val="FF0000"/>
                </a:solidFill>
                <a:latin typeface="楷体" pitchFamily="49" charset="-122"/>
                <a:ea typeface="楷体_GB2312" pitchFamily="49" charset="-122"/>
              </a:rPr>
              <a:t>管理金融活动</a:t>
            </a:r>
            <a:r>
              <a:rPr lang="zh-CN" altLang="en-US" dirty="0" smtClean="0">
                <a:latin typeface="楷体" pitchFamily="49" charset="-122"/>
                <a:ea typeface="楷体_GB2312" pitchFamily="49" charset="-122"/>
              </a:rPr>
              <a:t>并代表政府协调</a:t>
            </a:r>
            <a:r>
              <a:rPr lang="zh-CN" altLang="en-US" dirty="0" smtClean="0">
                <a:solidFill>
                  <a:srgbClr val="FF0000"/>
                </a:solidFill>
                <a:latin typeface="楷体" pitchFamily="49" charset="-122"/>
                <a:ea typeface="楷体_GB2312" pitchFamily="49" charset="-122"/>
              </a:rPr>
              <a:t>对外金融关系</a:t>
            </a:r>
            <a:r>
              <a:rPr lang="zh-CN" altLang="en-US" dirty="0" smtClean="0">
                <a:latin typeface="楷体" pitchFamily="49" charset="-122"/>
                <a:ea typeface="楷体_GB2312" pitchFamily="49" charset="-122"/>
              </a:rPr>
              <a:t>的金融管理机构。</a:t>
            </a:r>
            <a:endParaRPr lang="en-US" altLang="zh-CN" dirty="0" smtClean="0">
              <a:latin typeface="楷体" pitchFamily="49" charset="-122"/>
              <a:ea typeface="楷体_GB2312" pitchFamily="49" charset="-122"/>
            </a:endParaRPr>
          </a:p>
          <a:p>
            <a:pPr marL="355600" indent="0">
              <a:spcBef>
                <a:spcPct val="0"/>
              </a:spcBef>
              <a:buNone/>
              <a:defRPr/>
            </a:pPr>
            <a:r>
              <a:rPr lang="en-US" altLang="zh-CN" sz="2800" dirty="0" smtClean="0">
                <a:solidFill>
                  <a:srgbClr val="FF0000"/>
                </a:solidFill>
                <a:latin typeface="楷体_GB2312" pitchFamily="49" charset="-122"/>
                <a:ea typeface="楷体_GB2312" pitchFamily="49" charset="-122"/>
              </a:rPr>
              <a:t>▲</a:t>
            </a:r>
            <a:r>
              <a:rPr lang="zh-CN" altLang="en-US" sz="2800" dirty="0" smtClean="0">
                <a:latin typeface="楷体" pitchFamily="49" charset="-122"/>
                <a:ea typeface="楷体_GB2312" pitchFamily="49" charset="-122"/>
              </a:rPr>
              <a:t>中央银行是在金融发展过程中出现的。</a:t>
            </a:r>
            <a:r>
              <a:rPr lang="en-US" altLang="zh-CN" sz="2800" dirty="0" smtClean="0">
                <a:latin typeface="楷体" pitchFamily="49" charset="-122"/>
                <a:ea typeface="楷体_GB2312" pitchFamily="49" charset="-122"/>
              </a:rPr>
              <a:t>——</a:t>
            </a:r>
            <a:r>
              <a:rPr lang="zh-CN" altLang="en-US" sz="2800" dirty="0" smtClean="0">
                <a:latin typeface="楷体" pitchFamily="49" charset="-122"/>
                <a:ea typeface="楷体_GB2312" pitchFamily="49" charset="-122"/>
              </a:rPr>
              <a:t>最早的中央银行由商业银行转变而来。</a:t>
            </a:r>
          </a:p>
          <a:p>
            <a:pPr marL="355600" indent="0">
              <a:spcBef>
                <a:spcPct val="0"/>
              </a:spcBef>
              <a:buNone/>
              <a:defRPr/>
            </a:pPr>
            <a:r>
              <a:rPr lang="en-US" altLang="zh-CN" sz="2800" dirty="0" smtClean="0">
                <a:solidFill>
                  <a:srgbClr val="FF0000"/>
                </a:solidFill>
                <a:latin typeface="楷体_GB2312" pitchFamily="49" charset="-122"/>
                <a:ea typeface="楷体_GB2312" pitchFamily="49" charset="-122"/>
              </a:rPr>
              <a:t>▲</a:t>
            </a:r>
            <a:r>
              <a:rPr lang="zh-CN" altLang="en-US" sz="2800" dirty="0" smtClean="0">
                <a:latin typeface="楷体" pitchFamily="49" charset="-122"/>
                <a:ea typeface="楷体_GB2312" pitchFamily="49" charset="-122"/>
              </a:rPr>
              <a:t>在现代金融体系中，中央银行处于核心地位，是一国最重要的金融管理当局和宏观经济调控部门。</a:t>
            </a:r>
            <a:endParaRPr lang="en-US" altLang="zh-CN" sz="2800" dirty="0" smtClean="0">
              <a:latin typeface="楷体" pitchFamily="49" charset="-122"/>
              <a:ea typeface="楷体_GB2312" pitchFamily="49" charset="-122"/>
            </a:endParaRPr>
          </a:p>
          <a:p>
            <a:pPr marL="355600" indent="0">
              <a:spcBef>
                <a:spcPct val="0"/>
              </a:spcBef>
              <a:buNone/>
              <a:defRPr/>
            </a:pPr>
            <a:r>
              <a:rPr lang="en-US" altLang="zh-CN" sz="2800" dirty="0" smtClean="0">
                <a:solidFill>
                  <a:srgbClr val="FF0000"/>
                </a:solidFill>
                <a:latin typeface="楷体_GB2312" pitchFamily="49" charset="-122"/>
                <a:ea typeface="楷体_GB2312" pitchFamily="49" charset="-122"/>
              </a:rPr>
              <a:t>▲</a:t>
            </a:r>
            <a:r>
              <a:rPr lang="zh-CN" altLang="en-US" sz="2800" dirty="0" smtClean="0">
                <a:latin typeface="楷体" pitchFamily="49" charset="-122"/>
                <a:ea typeface="楷体_GB2312" pitchFamily="49" charset="-122"/>
              </a:rPr>
              <a:t>中央银行所从事的业务与其他金融机构所从事的业务的根本区别在于</a:t>
            </a:r>
            <a:r>
              <a:rPr lang="en-US" altLang="zh-CN" sz="2800" dirty="0" smtClean="0">
                <a:latin typeface="楷体" pitchFamily="49" charset="-122"/>
                <a:ea typeface="楷体_GB2312" pitchFamily="49" charset="-122"/>
              </a:rPr>
              <a:t>:</a:t>
            </a:r>
            <a:r>
              <a:rPr lang="zh-CN" altLang="en-US" sz="2800" dirty="0" smtClean="0">
                <a:latin typeface="楷体" pitchFamily="49" charset="-122"/>
                <a:ea typeface="楷体_GB2312" pitchFamily="49" charset="-122"/>
              </a:rPr>
              <a:t>中央银行所从事的业务不是为了营利，而是为实现国家宏观经济目标服务，这是由中央银行所处的地位和性质决定的。</a:t>
            </a:r>
            <a:endParaRPr lang="en-US" altLang="zh-CN" sz="2800" dirty="0" smtClean="0">
              <a:latin typeface="楷体" pitchFamily="49" charset="-122"/>
              <a:ea typeface="楷体_GB2312" pitchFamily="49" charset="-122"/>
            </a:endParaRPr>
          </a:p>
          <a:p>
            <a:pPr marL="0" indent="0">
              <a:buNone/>
            </a:pPr>
            <a:endParaRPr lang="zh-CN" altLang="en-US" b="1" dirty="0">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272007005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8229600" cy="927100"/>
          </a:xfrm>
        </p:spPr>
        <p:txBody>
          <a:bodyPr/>
          <a:lstStyle/>
          <a:p>
            <a:r>
              <a:rPr lang="zh-CN" altLang="en-US" sz="2800" dirty="0" smtClean="0">
                <a:latin typeface="楷体_GB2312" pitchFamily="49" charset="-122"/>
                <a:ea typeface="楷体_GB2312" pitchFamily="49" charset="-122"/>
              </a:rPr>
              <a:t>二、基础货币</a:t>
            </a:r>
          </a:p>
        </p:txBody>
      </p:sp>
      <p:sp>
        <p:nvSpPr>
          <p:cNvPr id="3" name="内容占位符 2"/>
          <p:cNvSpPr>
            <a:spLocks noGrp="1"/>
          </p:cNvSpPr>
          <p:nvPr>
            <p:ph idx="1"/>
          </p:nvPr>
        </p:nvSpPr>
        <p:spPr>
          <a:xfrm>
            <a:off x="0" y="1142984"/>
            <a:ext cx="8929718" cy="4525963"/>
          </a:xfrm>
        </p:spPr>
        <p:txBody>
          <a:bodyPr/>
          <a:lstStyle/>
          <a:p>
            <a:pPr>
              <a:buNone/>
            </a:pPr>
            <a:r>
              <a:rPr lang="en-US" altLang="zh-CN" sz="24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smtClean="0">
                <a:latin typeface="Times New Roman" pitchFamily="18" charset="0"/>
                <a:ea typeface="楷体_GB2312" pitchFamily="49" charset="-122"/>
                <a:cs typeface="Times New Roman" pitchFamily="18" charset="0"/>
              </a:rPr>
              <a:t>基础货币（</a:t>
            </a:r>
            <a:r>
              <a:rPr lang="zh-CN" altLang="zh-CN" sz="2400" dirty="0" smtClean="0">
                <a:latin typeface="Times New Roman" pitchFamily="18" charset="0"/>
                <a:ea typeface="楷体_GB2312" pitchFamily="49" charset="-122"/>
                <a:cs typeface="Times New Roman" pitchFamily="18" charset="0"/>
              </a:rPr>
              <a:t>Base Money</a:t>
            </a:r>
            <a:r>
              <a:rPr lang="zh-CN" altLang="en-US" sz="2400" dirty="0" smtClean="0">
                <a:latin typeface="Times New Roman" pitchFamily="18" charset="0"/>
                <a:ea typeface="楷体_GB2312" pitchFamily="49" charset="-122"/>
                <a:cs typeface="Times New Roman" pitchFamily="18" charset="0"/>
              </a:rPr>
              <a:t>）：又称强力货币或高能货币（</a:t>
            </a:r>
            <a:r>
              <a:rPr lang="en-US" altLang="zh-CN" sz="2400" dirty="0" smtClean="0">
                <a:latin typeface="Times New Roman" pitchFamily="18" charset="0"/>
                <a:ea typeface="楷体_GB2312" pitchFamily="49" charset="-122"/>
                <a:cs typeface="Times New Roman" pitchFamily="18" charset="0"/>
              </a:rPr>
              <a:t>High Power Money)</a:t>
            </a:r>
            <a:r>
              <a:rPr lang="zh-CN" altLang="en-US" sz="2400" dirty="0" smtClean="0">
                <a:latin typeface="Times New Roman" pitchFamily="18" charset="0"/>
                <a:ea typeface="楷体_GB2312" pitchFamily="49" charset="-122"/>
                <a:cs typeface="Times New Roman" pitchFamily="18" charset="0"/>
              </a:rPr>
              <a:t>，是指处于流通界由社会公众所持有的</a:t>
            </a:r>
            <a:r>
              <a:rPr lang="zh-CN" altLang="en-US" sz="2400" dirty="0" smtClean="0">
                <a:solidFill>
                  <a:srgbClr val="FF0000"/>
                </a:solidFill>
                <a:latin typeface="Times New Roman" pitchFamily="18" charset="0"/>
                <a:ea typeface="楷体_GB2312" pitchFamily="49" charset="-122"/>
                <a:cs typeface="Times New Roman" pitchFamily="18" charset="0"/>
              </a:rPr>
              <a:t>现金</a:t>
            </a:r>
            <a:r>
              <a:rPr lang="zh-CN" altLang="en-US" sz="2400" dirty="0" smtClean="0">
                <a:latin typeface="Times New Roman" pitchFamily="18" charset="0"/>
                <a:ea typeface="楷体_GB2312" pitchFamily="49" charset="-122"/>
                <a:cs typeface="Times New Roman" pitchFamily="18" charset="0"/>
              </a:rPr>
              <a:t>及</a:t>
            </a:r>
            <a:r>
              <a:rPr lang="zh-CN" altLang="en-US" sz="2400" dirty="0" smtClean="0">
                <a:solidFill>
                  <a:srgbClr val="FF0000"/>
                </a:solidFill>
                <a:latin typeface="Times New Roman" pitchFamily="18" charset="0"/>
                <a:ea typeface="楷体_GB2312" pitchFamily="49" charset="-122"/>
                <a:cs typeface="Times New Roman" pitchFamily="18" charset="0"/>
              </a:rPr>
              <a:t>银行体系存入中央银行的准备金</a:t>
            </a:r>
            <a:r>
              <a:rPr lang="zh-CN" altLang="en-US" sz="2400" dirty="0" smtClean="0">
                <a:latin typeface="Times New Roman" pitchFamily="18" charset="0"/>
                <a:ea typeface="楷体_GB2312" pitchFamily="49" charset="-122"/>
                <a:cs typeface="Times New Roman" pitchFamily="18" charset="0"/>
              </a:rPr>
              <a:t>（包括法定存款准备金和超额准备金）的总和。</a:t>
            </a:r>
            <a:r>
              <a:rPr lang="en-US" altLang="zh-CN" sz="2400" i="1" dirty="0" smtClean="0">
                <a:latin typeface="Times New Roman" pitchFamily="18" charset="0"/>
                <a:ea typeface="楷体_GB2312" pitchFamily="49" charset="-122"/>
                <a:cs typeface="Times New Roman" pitchFamily="18" charset="0"/>
              </a:rPr>
              <a:t>B=C+R</a:t>
            </a:r>
          </a:p>
          <a:p>
            <a:endParaRPr lang="zh-CN" altLang="en-US" dirty="0">
              <a:latin typeface="楷体_GB2312" pitchFamily="49" charset="-122"/>
              <a:ea typeface="楷体_GB2312" pitchFamily="49" charset="-122"/>
            </a:endParaRPr>
          </a:p>
        </p:txBody>
      </p:sp>
      <p:graphicFrame>
        <p:nvGraphicFramePr>
          <p:cNvPr id="4" name="Group 3"/>
          <p:cNvGraphicFramePr>
            <a:graphicFrameLocks noGrp="1"/>
          </p:cNvGraphicFramePr>
          <p:nvPr>
            <p:extLst>
              <p:ext uri="{D42A27DB-BD31-4B8C-83A1-F6EECF244321}">
                <p14:modId xmlns="" xmlns:p14="http://schemas.microsoft.com/office/powerpoint/2010/main" val="497811435"/>
              </p:ext>
            </p:extLst>
          </p:nvPr>
        </p:nvGraphicFramePr>
        <p:xfrm>
          <a:off x="899592" y="3068960"/>
          <a:ext cx="7429552" cy="3245539"/>
        </p:xfrm>
        <a:graphic>
          <a:graphicData uri="http://schemas.openxmlformats.org/drawingml/2006/table">
            <a:tbl>
              <a:tblPr/>
              <a:tblGrid>
                <a:gridCol w="3857496"/>
                <a:gridCol w="3572056"/>
              </a:tblGrid>
              <a:tr h="4814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资产</a:t>
                      </a:r>
                    </a:p>
                  </a:txBody>
                  <a:tcPr marL="91457" marR="9145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负债</a:t>
                      </a:r>
                    </a:p>
                  </a:txBody>
                  <a:tcPr marL="91457" marR="9145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20000"/>
                        <a:lumOff val="80000"/>
                      </a:schemeClr>
                    </a:solidFill>
                  </a:tcPr>
                </a:tc>
              </a:tr>
              <a:tr h="21617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   国外资产</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  对政府债权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  对存款机构的债权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  对非货币金融机构的债权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  对非金融企业的债权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  其他资产</a:t>
                      </a:r>
                    </a:p>
                  </a:txBody>
                  <a:tcPr marL="91457" marR="91457"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20000"/>
                        <a:lumOff val="80000"/>
                      </a:schemeClr>
                    </a:solidFill>
                  </a:tcPr>
                </a:tc>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楷体_GB2312" pitchFamily="49" charset="-122"/>
                          <a:ea typeface="楷体_GB2312" pitchFamily="49" charset="-122"/>
                        </a:rPr>
                        <a:t>储备货币</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发行债券</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对外负债</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政府存款</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资本项目</a:t>
                      </a:r>
                    </a:p>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其它负债</a:t>
                      </a:r>
                    </a:p>
                  </a:txBody>
                  <a:tcPr marL="91457" marR="91457"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20000"/>
                        <a:lumOff val="80000"/>
                      </a:schemeClr>
                    </a:solidFill>
                  </a:tcPr>
                </a:tc>
              </a:tr>
              <a:tr h="4780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总资产</a:t>
                      </a:r>
                    </a:p>
                  </a:txBody>
                  <a:tcPr marL="91457" marR="91457"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楷体_GB2312" pitchFamily="49" charset="-122"/>
                          <a:ea typeface="楷体_GB2312" pitchFamily="49" charset="-122"/>
                        </a:rPr>
                        <a:t>总负债</a:t>
                      </a:r>
                    </a:p>
                  </a:txBody>
                  <a:tcPr marL="91457" marR="91457"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20000"/>
                        <a:lumOff val="80000"/>
                      </a:schemeClr>
                    </a:solidFill>
                  </a:tcPr>
                </a:tc>
              </a:tr>
            </a:tbl>
          </a:graphicData>
        </a:graphic>
      </p:graphicFrame>
    </p:spTree>
    <p:extLst>
      <p:ext uri="{BB962C8B-B14F-4D97-AF65-F5344CB8AC3E}">
        <p14:creationId xmlns="" xmlns:p14="http://schemas.microsoft.com/office/powerpoint/2010/main" val="1837651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8229600" cy="927100"/>
          </a:xfrm>
        </p:spPr>
        <p:txBody>
          <a:bodyPr/>
          <a:lstStyle/>
          <a:p>
            <a:r>
              <a:rPr lang="zh-CN" altLang="en-US" sz="2800" dirty="0" smtClean="0">
                <a:latin typeface="楷体_GB2312" pitchFamily="49" charset="-122"/>
                <a:ea typeface="楷体_GB2312" pitchFamily="49" charset="-122"/>
              </a:rPr>
              <a:t>三、商业银行与存款货币创造</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908720"/>
            <a:ext cx="9144000" cy="4525963"/>
          </a:xfrm>
        </p:spPr>
        <p:txBody>
          <a:bodyPr/>
          <a:lstStyle/>
          <a:p>
            <a:pPr>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各国货币供应量的构成中，存款货币是货币供应量中最大的组成部分。</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存款货币创造的条件</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marL="808038" lvl="0" indent="-452438">
              <a:spcBef>
                <a:spcPct val="30000"/>
              </a:spcBef>
              <a:buNone/>
              <a:defRPr/>
            </a:pPr>
            <a:r>
              <a:rPr lang="zh-CN" altLang="en-US" sz="2400" dirty="0" smtClean="0">
                <a:solidFill>
                  <a:srgbClr val="FF0000"/>
                </a:solidFill>
                <a:latin typeface="Times New Roman" pitchFamily="18" charset="0"/>
                <a:ea typeface="楷体_GB2312" pitchFamily="49" charset="-122"/>
                <a:cs typeface="Times New Roman" pitchFamily="18" charset="0"/>
              </a:rPr>
              <a:t> </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条件</a:t>
            </a:r>
            <a:r>
              <a:rPr lang="en-US" altLang="zh-CN" sz="2400" dirty="0" smtClean="0">
                <a:latin typeface="Times New Roman" pitchFamily="18" charset="0"/>
                <a:ea typeface="楷体_GB2312" pitchFamily="49" charset="-122"/>
                <a:cs typeface="Times New Roman" pitchFamily="18" charset="0"/>
              </a:rPr>
              <a:t>1</a:t>
            </a:r>
            <a:r>
              <a:rPr lang="zh-CN" altLang="en-US" sz="2400" dirty="0" smtClean="0">
                <a:latin typeface="Times New Roman" pitchFamily="18" charset="0"/>
                <a:ea typeface="楷体_GB2312" pitchFamily="49" charset="-122"/>
                <a:cs typeface="Times New Roman" pitchFamily="18" charset="0"/>
              </a:rPr>
              <a:t>：完全的信用货币流通；</a:t>
            </a:r>
          </a:p>
          <a:p>
            <a:pPr marL="808038" lvl="0" indent="-452438">
              <a:spcBef>
                <a:spcPct val="30000"/>
              </a:spcBef>
              <a:buNone/>
              <a:defRPr/>
            </a:pPr>
            <a:r>
              <a:rPr lang="zh-CN" altLang="en-US" sz="2400" dirty="0" smtClean="0">
                <a:latin typeface="Times New Roman" pitchFamily="18" charset="0"/>
                <a:ea typeface="楷体_GB2312" pitchFamily="49" charset="-122"/>
                <a:cs typeface="Times New Roman" pitchFamily="18" charset="0"/>
              </a:rPr>
              <a:t> </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条件</a:t>
            </a:r>
            <a:r>
              <a:rPr lang="en-US" altLang="zh-CN" sz="2400" dirty="0" smtClean="0">
                <a:latin typeface="Times New Roman" pitchFamily="18" charset="0"/>
                <a:ea typeface="楷体_GB2312" pitchFamily="49" charset="-122"/>
                <a:cs typeface="Times New Roman" pitchFamily="18" charset="0"/>
              </a:rPr>
              <a:t>2</a:t>
            </a:r>
            <a:r>
              <a:rPr lang="zh-CN" altLang="en-US" sz="2400" dirty="0" smtClean="0">
                <a:latin typeface="Times New Roman" pitchFamily="18" charset="0"/>
                <a:ea typeface="楷体_GB2312" pitchFamily="49" charset="-122"/>
                <a:cs typeface="Times New Roman" pitchFamily="18" charset="0"/>
              </a:rPr>
              <a:t>：银行实行比例存款准备金制度；</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非必要</a:t>
            </a:r>
          </a:p>
          <a:p>
            <a:pPr marL="808038" lvl="0" indent="-452438">
              <a:spcBef>
                <a:spcPct val="30000"/>
              </a:spcBef>
              <a:buNone/>
              <a:defRPr/>
            </a:pPr>
            <a:r>
              <a:rPr lang="zh-CN" altLang="en-US" sz="2400" dirty="0" smtClean="0">
                <a:latin typeface="Times New Roman" pitchFamily="18" charset="0"/>
                <a:ea typeface="楷体_GB2312" pitchFamily="49" charset="-122"/>
                <a:cs typeface="Times New Roman" pitchFamily="18" charset="0"/>
              </a:rPr>
              <a:t> </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条件</a:t>
            </a:r>
            <a:r>
              <a:rPr lang="en-US" altLang="zh-CN" sz="2400" dirty="0" smtClean="0">
                <a:latin typeface="Times New Roman" pitchFamily="18" charset="0"/>
                <a:ea typeface="楷体_GB2312" pitchFamily="49" charset="-122"/>
                <a:cs typeface="Times New Roman" pitchFamily="18" charset="0"/>
              </a:rPr>
              <a:t>3</a:t>
            </a:r>
            <a:r>
              <a:rPr lang="zh-CN" altLang="en-US" sz="2400" dirty="0" smtClean="0">
                <a:latin typeface="Times New Roman" pitchFamily="18" charset="0"/>
                <a:ea typeface="楷体_GB2312" pitchFamily="49" charset="-122"/>
                <a:cs typeface="Times New Roman" pitchFamily="18" charset="0"/>
              </a:rPr>
              <a:t>：广泛采用非现金结算方式。</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最重要</a:t>
            </a:r>
          </a:p>
          <a:p>
            <a:pPr>
              <a:buNone/>
            </a:pPr>
            <a:endParaRPr lang="zh-CN" altLang="en-US" dirty="0"/>
          </a:p>
        </p:txBody>
      </p:sp>
    </p:spTree>
    <p:extLst>
      <p:ext uri="{BB962C8B-B14F-4D97-AF65-F5344CB8AC3E}">
        <p14:creationId xmlns="" xmlns:p14="http://schemas.microsoft.com/office/powerpoint/2010/main" val="2518590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144000" cy="4525963"/>
          </a:xfrm>
        </p:spPr>
        <p:txBody>
          <a:bodyPr/>
          <a:lstStyle/>
          <a:p>
            <a:pPr>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两个概念</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sz="2800" dirty="0" smtClean="0">
                <a:latin typeface="Times New Roman" pitchFamily="18" charset="0"/>
                <a:ea typeface="楷体_GB2312" pitchFamily="49" charset="-122"/>
                <a:cs typeface="Times New Roman" pitchFamily="18" charset="0"/>
                <a:sym typeface="Wingdings 2" pitchFamily="18" charset="2"/>
              </a:rPr>
              <a:t>    </a:t>
            </a:r>
            <a:r>
              <a:rPr lang="en-US" altLang="zh-CN" sz="2800" dirty="0" smtClean="0">
                <a:solidFill>
                  <a:srgbClr val="FF0000"/>
                </a:solidFill>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sym typeface="Wingdings 2" pitchFamily="18" charset="2"/>
              </a:rPr>
              <a:t>原始存款（</a:t>
            </a:r>
            <a:r>
              <a:rPr lang="en-US" altLang="zh-CN" sz="2800" dirty="0" smtClean="0">
                <a:latin typeface="Times New Roman" pitchFamily="18" charset="0"/>
                <a:ea typeface="楷体_GB2312" pitchFamily="49" charset="-122"/>
                <a:cs typeface="Times New Roman" pitchFamily="18" charset="0"/>
                <a:sym typeface="Wingdings 2" pitchFamily="18" charset="2"/>
              </a:rPr>
              <a:t>Primary Deposit)</a:t>
            </a:r>
            <a:r>
              <a:rPr lang="zh-CN" altLang="en-US" sz="2800" dirty="0" smtClean="0">
                <a:latin typeface="Times New Roman" pitchFamily="18" charset="0"/>
                <a:ea typeface="楷体_GB2312" pitchFamily="49" charset="-122"/>
                <a:cs typeface="Times New Roman" pitchFamily="18" charset="0"/>
                <a:sym typeface="Wingdings 2" pitchFamily="18" charset="2"/>
              </a:rPr>
              <a:t>：商业银行接受的客户以现金方式存入的存款和商业银行存放在中央银行的准备金存款。</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sym typeface="Wingdings 2" pitchFamily="18" charset="2"/>
              </a:rPr>
              <a:t>准备金存款来源于三方面：</a:t>
            </a:r>
            <a:r>
              <a:rPr lang="zh-CN" altLang="en-US" sz="2200" dirty="0" smtClean="0">
                <a:latin typeface="Times New Roman" pitchFamily="18" charset="0"/>
                <a:ea typeface="楷体_GB2312" pitchFamily="49" charset="-122"/>
                <a:cs typeface="Times New Roman" pitchFamily="18" charset="0"/>
                <a:sym typeface="Wingdings" pitchFamily="2" charset="2"/>
              </a:rPr>
              <a:t>（</a:t>
            </a:r>
            <a:r>
              <a:rPr lang="en-US" altLang="zh-CN" sz="2200" dirty="0" smtClean="0">
                <a:latin typeface="Times New Roman" pitchFamily="18" charset="0"/>
                <a:ea typeface="楷体_GB2312" pitchFamily="49" charset="-122"/>
                <a:cs typeface="Times New Roman" pitchFamily="18" charset="0"/>
                <a:sym typeface="Wingdings" pitchFamily="2" charset="2"/>
              </a:rPr>
              <a:t>1</a:t>
            </a:r>
            <a:r>
              <a:rPr lang="zh-CN" altLang="en-US" sz="2200" dirty="0" smtClean="0">
                <a:latin typeface="Times New Roman" pitchFamily="18" charset="0"/>
                <a:ea typeface="楷体_GB2312" pitchFamily="49" charset="-122"/>
                <a:cs typeface="Times New Roman" pitchFamily="18" charset="0"/>
                <a:sym typeface="Wingdings" pitchFamily="2" charset="2"/>
              </a:rPr>
              <a:t>）</a:t>
            </a:r>
            <a:r>
              <a:rPr lang="zh-CN" altLang="en-US" sz="2200" dirty="0" smtClean="0">
                <a:latin typeface="Times New Roman" pitchFamily="18" charset="0"/>
                <a:ea typeface="楷体_GB2312" pitchFamily="49" charset="-122"/>
                <a:cs typeface="Times New Roman" pitchFamily="18" charset="0"/>
                <a:sym typeface="Wingdings 2" pitchFamily="18" charset="2"/>
              </a:rPr>
              <a:t>商业银行吸收存款必须缴纳的法定准备金；（</a:t>
            </a:r>
            <a:r>
              <a:rPr lang="en-US" altLang="zh-CN" sz="2200" dirty="0" smtClean="0">
                <a:latin typeface="Times New Roman" pitchFamily="18" charset="0"/>
                <a:ea typeface="楷体_GB2312" pitchFamily="49" charset="-122"/>
                <a:cs typeface="Times New Roman" pitchFamily="18" charset="0"/>
                <a:sym typeface="Wingdings 2" pitchFamily="18" charset="2"/>
              </a:rPr>
              <a:t>2</a:t>
            </a:r>
            <a:r>
              <a:rPr lang="zh-CN" altLang="en-US" sz="2200" dirty="0" smtClean="0">
                <a:latin typeface="Times New Roman" pitchFamily="18" charset="0"/>
                <a:ea typeface="楷体_GB2312" pitchFamily="49" charset="-122"/>
                <a:cs typeface="Times New Roman" pitchFamily="18" charset="0"/>
                <a:sym typeface="Wingdings 2" pitchFamily="18" charset="2"/>
              </a:rPr>
              <a:t>）商业银行自己额外缴存的准备金；（</a:t>
            </a:r>
            <a:r>
              <a:rPr lang="en-US" altLang="zh-CN" sz="2200" dirty="0" smtClean="0">
                <a:latin typeface="Times New Roman" pitchFamily="18" charset="0"/>
                <a:ea typeface="楷体_GB2312" pitchFamily="49" charset="-122"/>
                <a:cs typeface="Times New Roman" pitchFamily="18" charset="0"/>
                <a:sym typeface="Wingdings 2" pitchFamily="18" charset="2"/>
              </a:rPr>
              <a:t>3</a:t>
            </a:r>
            <a:r>
              <a:rPr lang="zh-CN" altLang="en-US" sz="2200" dirty="0" smtClean="0">
                <a:latin typeface="Times New Roman" pitchFamily="18" charset="0"/>
                <a:ea typeface="楷体_GB2312" pitchFamily="49" charset="-122"/>
                <a:cs typeface="Times New Roman" pitchFamily="18" charset="0"/>
                <a:sym typeface="Wingdings 2" pitchFamily="18" charset="2"/>
              </a:rPr>
              <a:t>）中央银行给商业银行放贷款而打入的准备金。这里最为重要的是第（</a:t>
            </a:r>
            <a:r>
              <a:rPr lang="en-US" altLang="zh-CN" sz="2200" dirty="0" smtClean="0">
                <a:latin typeface="Times New Roman" pitchFamily="18" charset="0"/>
                <a:ea typeface="楷体_GB2312" pitchFamily="49" charset="-122"/>
                <a:cs typeface="Times New Roman" pitchFamily="18" charset="0"/>
                <a:sym typeface="Wingdings 2" pitchFamily="18" charset="2"/>
              </a:rPr>
              <a:t>3</a:t>
            </a:r>
            <a:r>
              <a:rPr lang="zh-CN" altLang="en-US" sz="2200" dirty="0" smtClean="0">
                <a:latin typeface="Times New Roman" pitchFamily="18" charset="0"/>
                <a:ea typeface="楷体_GB2312" pitchFamily="49" charset="-122"/>
                <a:cs typeface="Times New Roman" pitchFamily="18" charset="0"/>
                <a:sym typeface="Wingdings 2" pitchFamily="18" charset="2"/>
              </a:rPr>
              <a:t>）部分。</a:t>
            </a:r>
            <a:endParaRPr lang="en-US" altLang="zh-CN" sz="22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sym typeface="Wingdings 2" pitchFamily="18" charset="2"/>
              </a:rPr>
              <a:t>原始存款和派生存款的区分主要为理论分析服务，现实中无法区分这两类存款。</a:t>
            </a:r>
            <a:endParaRPr lang="en-US" altLang="zh-CN" sz="22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sz="2800" dirty="0" smtClean="0">
                <a:latin typeface="Times New Roman" pitchFamily="18" charset="0"/>
                <a:ea typeface="楷体_GB2312" pitchFamily="49" charset="-122"/>
                <a:cs typeface="Times New Roman" pitchFamily="18" charset="0"/>
                <a:sym typeface="Wingdings 2" pitchFamily="18" charset="2"/>
              </a:rPr>
              <a:t>    </a:t>
            </a:r>
            <a:r>
              <a:rPr lang="en-US" altLang="zh-CN" sz="2800" dirty="0" smtClean="0">
                <a:solidFill>
                  <a:srgbClr val="FF0000"/>
                </a:solidFill>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sym typeface="Wingdings 2" pitchFamily="18" charset="2"/>
              </a:rPr>
              <a:t>派生存款（</a:t>
            </a:r>
            <a:r>
              <a:rPr lang="en-US" altLang="zh-CN" sz="2800" dirty="0" smtClean="0">
                <a:latin typeface="Times New Roman" pitchFamily="18" charset="0"/>
                <a:ea typeface="楷体_GB2312" pitchFamily="49" charset="-122"/>
                <a:cs typeface="Times New Roman" pitchFamily="18" charset="0"/>
                <a:sym typeface="Wingdings 2" pitchFamily="18" charset="2"/>
              </a:rPr>
              <a:t>Derivative Deposit)</a:t>
            </a:r>
            <a:r>
              <a:rPr lang="zh-CN" altLang="en-US" sz="2800" dirty="0" smtClean="0">
                <a:latin typeface="Times New Roman" pitchFamily="18" charset="0"/>
                <a:ea typeface="楷体_GB2312" pitchFamily="49" charset="-122"/>
                <a:cs typeface="Times New Roman" pitchFamily="18" charset="0"/>
                <a:sym typeface="Wingdings 2" pitchFamily="18" charset="2"/>
              </a:rPr>
              <a:t>：商业银行发放贷款、办理贴现或投资等业务活动派生的存款。派生存款产生的过程就是商业银行不断吸收存款、发放贷款、形成新的存款，最终导致银行体系存款总量增加的过程。</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spTree>
    <p:extLst>
      <p:ext uri="{BB962C8B-B14F-4D97-AF65-F5344CB8AC3E}">
        <p14:creationId xmlns="" xmlns:p14="http://schemas.microsoft.com/office/powerpoint/2010/main" val="2976184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42852"/>
            <a:ext cx="8229600" cy="4525963"/>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过程：</a:t>
            </a:r>
            <a:endParaRPr lang="en-US" altLang="zh-CN" b="1" dirty="0" smtClean="0">
              <a:latin typeface="楷体_GB2312" pitchFamily="49" charset="-122"/>
              <a:ea typeface="楷体_GB2312" pitchFamily="49" charset="-122"/>
              <a:sym typeface="Wingdings 2" pitchFamily="18" charset="2"/>
            </a:endParaRPr>
          </a:p>
          <a:p>
            <a:endParaRPr lang="zh-CN" altLang="en-US" dirty="0"/>
          </a:p>
        </p:txBody>
      </p:sp>
      <p:sp>
        <p:nvSpPr>
          <p:cNvPr id="5" name="Rectangle 3"/>
          <p:cNvSpPr txBox="1">
            <a:spLocks noChangeArrowheads="1"/>
          </p:cNvSpPr>
          <p:nvPr/>
        </p:nvSpPr>
        <p:spPr bwMode="gray">
          <a:xfrm>
            <a:off x="0" y="1371600"/>
            <a:ext cx="8915400" cy="548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defRPr/>
            </a:pPr>
            <a:r>
              <a:rPr lang="en-US" altLang="zh-CN" sz="3200" kern="0" smtClean="0">
                <a:solidFill>
                  <a:srgbClr val="000000"/>
                </a:solidFill>
              </a:rPr>
              <a:t> </a:t>
            </a:r>
          </a:p>
        </p:txBody>
      </p:sp>
      <p:graphicFrame>
        <p:nvGraphicFramePr>
          <p:cNvPr id="6" name="Group 65"/>
          <p:cNvGraphicFramePr>
            <a:graphicFrameLocks noGrp="1"/>
          </p:cNvGraphicFramePr>
          <p:nvPr/>
        </p:nvGraphicFramePr>
        <p:xfrm>
          <a:off x="304800" y="1219200"/>
          <a:ext cx="8534400" cy="4461596"/>
        </p:xfrm>
        <a:graphic>
          <a:graphicData uri="http://schemas.openxmlformats.org/drawingml/2006/table">
            <a:tbl>
              <a:tblPr>
                <a:tableStyleId>{616DA210-FB5B-4158-B5E0-FEB733F419BA}</a:tableStyleId>
              </a:tblPr>
              <a:tblGrid>
                <a:gridCol w="1030288"/>
                <a:gridCol w="1103312"/>
                <a:gridCol w="1765300"/>
                <a:gridCol w="1765300"/>
                <a:gridCol w="1839913"/>
                <a:gridCol w="1030287"/>
              </a:tblGrid>
              <a:tr h="6976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smtClean="0">
                          <a:ln>
                            <a:noFill/>
                          </a:ln>
                          <a:effectLst/>
                          <a:latin typeface="Times New Roman" pitchFamily="18" charset="0"/>
                          <a:ea typeface="楷体_GB2312" pitchFamily="49" charset="-122"/>
                          <a:cs typeface="Times New Roman" pitchFamily="18" charset="0"/>
                        </a:rPr>
                        <a:t>银行</a:t>
                      </a:r>
                      <a:endParaRPr kumimoji="0" lang="zh-CN" altLang="en-US"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smtClean="0">
                          <a:ln>
                            <a:noFill/>
                          </a:ln>
                          <a:effectLst/>
                          <a:latin typeface="Times New Roman" pitchFamily="18" charset="0"/>
                          <a:ea typeface="楷体_GB2312" pitchFamily="49" charset="-122"/>
                          <a:cs typeface="Times New Roman" pitchFamily="18" charset="0"/>
                        </a:rPr>
                        <a:t>存款</a:t>
                      </a:r>
                      <a:endParaRPr kumimoji="0" lang="zh-CN" altLang="en-US"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smtClean="0">
                          <a:ln>
                            <a:noFill/>
                          </a:ln>
                          <a:effectLst/>
                          <a:latin typeface="Times New Roman" pitchFamily="18" charset="0"/>
                          <a:ea typeface="楷体_GB2312" pitchFamily="49" charset="-122"/>
                          <a:cs typeface="Times New Roman" pitchFamily="18" charset="0"/>
                        </a:rPr>
                        <a:t>法定准备</a:t>
                      </a:r>
                      <a:endParaRPr kumimoji="0" lang="zh-CN" altLang="en-US"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smtClean="0">
                          <a:ln>
                            <a:noFill/>
                          </a:ln>
                          <a:effectLst/>
                          <a:latin typeface="Times New Roman" pitchFamily="18" charset="0"/>
                          <a:ea typeface="楷体_GB2312" pitchFamily="49" charset="-122"/>
                          <a:cs typeface="Times New Roman" pitchFamily="18" charset="0"/>
                        </a:rPr>
                        <a:t>超额准备</a:t>
                      </a: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smtClean="0">
                          <a:ln>
                            <a:noFill/>
                          </a:ln>
                          <a:effectLst/>
                          <a:latin typeface="Times New Roman" pitchFamily="18" charset="0"/>
                          <a:ea typeface="楷体_GB2312" pitchFamily="49" charset="-122"/>
                          <a:cs typeface="Times New Roman" pitchFamily="18" charset="0"/>
                        </a:rPr>
                        <a:t>现金漏损</a:t>
                      </a: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smtClean="0">
                          <a:ln>
                            <a:noFill/>
                          </a:ln>
                          <a:effectLst/>
                          <a:latin typeface="Times New Roman" pitchFamily="18" charset="0"/>
                          <a:ea typeface="楷体_GB2312" pitchFamily="49" charset="-122"/>
                          <a:cs typeface="Times New Roman" pitchFamily="18" charset="0"/>
                        </a:rPr>
                        <a:t>贷款</a:t>
                      </a: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r>
              <a:tr h="774700">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zh-CN" altLang="en-US" sz="2800" u="none" strike="noStrike" cap="none" normalizeH="0" baseline="0" smtClean="0">
                          <a:ln>
                            <a:noFill/>
                          </a:ln>
                          <a:effectLst/>
                          <a:latin typeface="Times New Roman" pitchFamily="18" charset="0"/>
                          <a:ea typeface="楷体_GB2312" pitchFamily="49" charset="-122"/>
                          <a:cs typeface="Times New Roman" pitchFamily="18" charset="0"/>
                        </a:rPr>
                        <a:t>甲行</a:t>
                      </a: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100</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10</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5</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5</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80</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r>
              <a:tr h="777875">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zh-CN" altLang="en-US" sz="2800" u="none" strike="noStrike" cap="none" normalizeH="0" baseline="0" smtClean="0">
                          <a:ln>
                            <a:noFill/>
                          </a:ln>
                          <a:effectLst/>
                          <a:latin typeface="Times New Roman" pitchFamily="18" charset="0"/>
                          <a:ea typeface="楷体_GB2312" pitchFamily="49" charset="-122"/>
                          <a:cs typeface="Times New Roman" pitchFamily="18" charset="0"/>
                        </a:rPr>
                        <a:t>乙行</a:t>
                      </a: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80</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8</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4</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4</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64</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r>
              <a:tr h="779463">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zh-CN" altLang="en-US" sz="2800" u="none" strike="noStrike" cap="none" normalizeH="0" baseline="0" dirty="0" smtClean="0">
                          <a:ln>
                            <a:noFill/>
                          </a:ln>
                          <a:effectLst/>
                          <a:latin typeface="Times New Roman" pitchFamily="18" charset="0"/>
                          <a:ea typeface="楷体_GB2312" pitchFamily="49" charset="-122"/>
                          <a:cs typeface="Times New Roman" pitchFamily="18" charset="0"/>
                        </a:rPr>
                        <a:t>丙行</a:t>
                      </a:r>
                      <a:endParaRPr kumimoji="0" lang="zh-CN" altLang="en-US"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64</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6.4 </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 3.2 </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 3.2 </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51.2 </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r>
              <a:tr h="776288">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r>
              <a:tr h="655638">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 ∑</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500</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50</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smtClean="0">
                          <a:ln>
                            <a:noFill/>
                          </a:ln>
                          <a:effectLst/>
                          <a:latin typeface="Times New Roman" pitchFamily="18" charset="0"/>
                          <a:ea typeface="楷体_GB2312" pitchFamily="49" charset="-122"/>
                          <a:cs typeface="Times New Roman" pitchFamily="18" charset="0"/>
                        </a:rPr>
                        <a:t>25</a:t>
                      </a:r>
                      <a:endParaRPr kumimoji="0" lang="en-US" altLang="zh-CN" sz="2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25</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c>
                  <a:txBody>
                    <a:bodyPr/>
                    <a:lstStyle/>
                    <a:p>
                      <a:pPr marL="0" marR="0" lvl="0" indent="0" algn="ctr" defTabSz="914400" rtl="0" eaLnBrk="1" fontAlgn="base" latinLnBrk="0" hangingPunct="1">
                        <a:lnSpc>
                          <a:spcPct val="90000"/>
                        </a:lnSpc>
                        <a:spcBef>
                          <a:spcPct val="50000"/>
                        </a:spcBef>
                        <a:spcAft>
                          <a:spcPct val="0"/>
                        </a:spcAft>
                        <a:buClrTx/>
                        <a:buSzTx/>
                        <a:buFontTx/>
                        <a:buNone/>
                        <a:tabLst/>
                      </a:pPr>
                      <a:r>
                        <a:rPr kumimoji="0" lang="en-US" altLang="zh-CN" sz="2800" u="none" strike="noStrike" cap="none" normalizeH="0" baseline="0" dirty="0" smtClean="0">
                          <a:ln>
                            <a:noFill/>
                          </a:ln>
                          <a:effectLst/>
                          <a:latin typeface="Times New Roman" pitchFamily="18" charset="0"/>
                          <a:ea typeface="楷体_GB2312" pitchFamily="49" charset="-122"/>
                          <a:cs typeface="Times New Roman" pitchFamily="18" charset="0"/>
                        </a:rPr>
                        <a:t>400</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tc>
              </a:tr>
            </a:tbl>
          </a:graphicData>
        </a:graphic>
      </p:graphicFrame>
      <p:sp>
        <p:nvSpPr>
          <p:cNvPr id="7" name="Line 55"/>
          <p:cNvSpPr>
            <a:spLocks noChangeShapeType="1"/>
          </p:cNvSpPr>
          <p:nvPr/>
        </p:nvSpPr>
        <p:spPr bwMode="auto">
          <a:xfrm>
            <a:off x="1835696" y="2348880"/>
            <a:ext cx="6705600" cy="0"/>
          </a:xfrm>
          <a:prstGeom prst="line">
            <a:avLst/>
          </a:prstGeom>
          <a:noFill/>
          <a:ln w="50800">
            <a:solidFill>
              <a:srgbClr val="FF0000"/>
            </a:solidFill>
            <a:round/>
            <a:headEnd/>
            <a:tailEnd/>
          </a:ln>
        </p:spPr>
        <p:txBody>
          <a:bodyPr/>
          <a:lstStyle/>
          <a:p>
            <a:endParaRPr lang="zh-CN" altLang="en-US">
              <a:solidFill>
                <a:srgbClr val="000000"/>
              </a:solidFill>
            </a:endParaRPr>
          </a:p>
        </p:txBody>
      </p:sp>
      <p:sp>
        <p:nvSpPr>
          <p:cNvPr id="8" name="Line 56"/>
          <p:cNvSpPr>
            <a:spLocks noChangeShapeType="1"/>
          </p:cNvSpPr>
          <p:nvPr/>
        </p:nvSpPr>
        <p:spPr bwMode="auto">
          <a:xfrm>
            <a:off x="1835696" y="2348880"/>
            <a:ext cx="0" cy="304800"/>
          </a:xfrm>
          <a:prstGeom prst="line">
            <a:avLst/>
          </a:prstGeom>
          <a:noFill/>
          <a:ln w="50800">
            <a:solidFill>
              <a:srgbClr val="FF0000"/>
            </a:solidFill>
            <a:round/>
            <a:headEnd/>
            <a:tailEnd type="triangle" w="med" len="med"/>
          </a:ln>
        </p:spPr>
        <p:txBody>
          <a:bodyPr/>
          <a:lstStyle/>
          <a:p>
            <a:endParaRPr lang="zh-CN" altLang="en-US">
              <a:solidFill>
                <a:srgbClr val="000000"/>
              </a:solidFill>
            </a:endParaRPr>
          </a:p>
        </p:txBody>
      </p:sp>
      <p:sp>
        <p:nvSpPr>
          <p:cNvPr id="9" name="Line 57"/>
          <p:cNvSpPr>
            <a:spLocks noChangeShapeType="1"/>
          </p:cNvSpPr>
          <p:nvPr/>
        </p:nvSpPr>
        <p:spPr bwMode="auto">
          <a:xfrm>
            <a:off x="1835696" y="3263280"/>
            <a:ext cx="6705600" cy="0"/>
          </a:xfrm>
          <a:prstGeom prst="line">
            <a:avLst/>
          </a:prstGeom>
          <a:noFill/>
          <a:ln w="50800">
            <a:solidFill>
              <a:srgbClr val="FF0000"/>
            </a:solidFill>
            <a:round/>
            <a:headEnd/>
            <a:tailEnd/>
          </a:ln>
        </p:spPr>
        <p:txBody>
          <a:bodyPr/>
          <a:lstStyle/>
          <a:p>
            <a:endParaRPr lang="zh-CN" altLang="en-US">
              <a:solidFill>
                <a:srgbClr val="000000"/>
              </a:solidFill>
            </a:endParaRPr>
          </a:p>
        </p:txBody>
      </p:sp>
      <p:sp>
        <p:nvSpPr>
          <p:cNvPr id="10" name="Line 58"/>
          <p:cNvSpPr>
            <a:spLocks noChangeShapeType="1"/>
          </p:cNvSpPr>
          <p:nvPr/>
        </p:nvSpPr>
        <p:spPr bwMode="auto">
          <a:xfrm>
            <a:off x="1835696" y="4101480"/>
            <a:ext cx="6705600" cy="0"/>
          </a:xfrm>
          <a:prstGeom prst="line">
            <a:avLst/>
          </a:prstGeom>
          <a:noFill/>
          <a:ln w="50800">
            <a:solidFill>
              <a:srgbClr val="FF0000"/>
            </a:solidFill>
            <a:round/>
            <a:headEnd/>
            <a:tailEnd/>
          </a:ln>
        </p:spPr>
        <p:txBody>
          <a:bodyPr/>
          <a:lstStyle/>
          <a:p>
            <a:endParaRPr lang="zh-CN" altLang="en-US">
              <a:solidFill>
                <a:srgbClr val="000000"/>
              </a:solidFill>
            </a:endParaRPr>
          </a:p>
        </p:txBody>
      </p:sp>
      <p:sp>
        <p:nvSpPr>
          <p:cNvPr id="11" name="Line 59"/>
          <p:cNvSpPr>
            <a:spLocks noChangeShapeType="1"/>
          </p:cNvSpPr>
          <p:nvPr/>
        </p:nvSpPr>
        <p:spPr bwMode="auto">
          <a:xfrm>
            <a:off x="1835696" y="3263280"/>
            <a:ext cx="0" cy="228600"/>
          </a:xfrm>
          <a:prstGeom prst="line">
            <a:avLst/>
          </a:prstGeom>
          <a:noFill/>
          <a:ln w="50800">
            <a:solidFill>
              <a:srgbClr val="FF0000"/>
            </a:solidFill>
            <a:round/>
            <a:headEnd/>
            <a:tailEnd type="triangle" w="med" len="med"/>
          </a:ln>
        </p:spPr>
        <p:txBody>
          <a:bodyPr/>
          <a:lstStyle/>
          <a:p>
            <a:endParaRPr lang="zh-CN" altLang="en-US">
              <a:solidFill>
                <a:srgbClr val="000000"/>
              </a:solidFill>
            </a:endParaRPr>
          </a:p>
        </p:txBody>
      </p:sp>
      <p:sp>
        <p:nvSpPr>
          <p:cNvPr id="12" name="Line 60"/>
          <p:cNvSpPr>
            <a:spLocks noChangeShapeType="1"/>
          </p:cNvSpPr>
          <p:nvPr/>
        </p:nvSpPr>
        <p:spPr bwMode="auto">
          <a:xfrm>
            <a:off x="1835696" y="4101480"/>
            <a:ext cx="0" cy="381000"/>
          </a:xfrm>
          <a:prstGeom prst="line">
            <a:avLst/>
          </a:prstGeom>
          <a:noFill/>
          <a:ln w="50800">
            <a:solidFill>
              <a:srgbClr val="FF0000"/>
            </a:solidFill>
            <a:round/>
            <a:headEnd/>
            <a:tailEnd type="triangle" w="med" len="med"/>
          </a:ln>
        </p:spPr>
        <p:txBody>
          <a:bodyPr/>
          <a:lstStyle/>
          <a:p>
            <a:endParaRPr lang="zh-CN" altLang="en-US">
              <a:solidFill>
                <a:srgbClr val="000000"/>
              </a:solidFill>
            </a:endParaRPr>
          </a:p>
        </p:txBody>
      </p:sp>
      <p:sp>
        <p:nvSpPr>
          <p:cNvPr id="13" name="Line 61"/>
          <p:cNvSpPr>
            <a:spLocks noChangeShapeType="1"/>
          </p:cNvSpPr>
          <p:nvPr/>
        </p:nvSpPr>
        <p:spPr bwMode="auto">
          <a:xfrm>
            <a:off x="8541296" y="2120280"/>
            <a:ext cx="0" cy="228600"/>
          </a:xfrm>
          <a:prstGeom prst="line">
            <a:avLst/>
          </a:prstGeom>
          <a:noFill/>
          <a:ln w="50800">
            <a:solidFill>
              <a:srgbClr val="FF0000"/>
            </a:solidFill>
            <a:round/>
            <a:headEnd/>
            <a:tailEnd/>
          </a:ln>
        </p:spPr>
        <p:txBody>
          <a:bodyPr/>
          <a:lstStyle/>
          <a:p>
            <a:endParaRPr lang="zh-CN" altLang="en-US">
              <a:solidFill>
                <a:srgbClr val="000000"/>
              </a:solidFill>
            </a:endParaRPr>
          </a:p>
        </p:txBody>
      </p:sp>
      <p:sp>
        <p:nvSpPr>
          <p:cNvPr id="14" name="Line 62"/>
          <p:cNvSpPr>
            <a:spLocks noChangeShapeType="1"/>
          </p:cNvSpPr>
          <p:nvPr/>
        </p:nvSpPr>
        <p:spPr bwMode="auto">
          <a:xfrm>
            <a:off x="8541296" y="3872880"/>
            <a:ext cx="0" cy="228600"/>
          </a:xfrm>
          <a:prstGeom prst="line">
            <a:avLst/>
          </a:prstGeom>
          <a:noFill/>
          <a:ln w="50800">
            <a:solidFill>
              <a:srgbClr val="FF0000"/>
            </a:solidFill>
            <a:round/>
            <a:headEnd/>
            <a:tailEnd/>
          </a:ln>
        </p:spPr>
        <p:txBody>
          <a:bodyPr/>
          <a:lstStyle/>
          <a:p>
            <a:endParaRPr lang="zh-CN" altLang="en-US">
              <a:solidFill>
                <a:srgbClr val="000000"/>
              </a:solidFill>
            </a:endParaRPr>
          </a:p>
        </p:txBody>
      </p:sp>
      <p:sp>
        <p:nvSpPr>
          <p:cNvPr id="15" name="Line 63"/>
          <p:cNvSpPr>
            <a:spLocks noChangeShapeType="1"/>
          </p:cNvSpPr>
          <p:nvPr/>
        </p:nvSpPr>
        <p:spPr bwMode="auto">
          <a:xfrm>
            <a:off x="8541296" y="3034680"/>
            <a:ext cx="0" cy="228600"/>
          </a:xfrm>
          <a:prstGeom prst="line">
            <a:avLst/>
          </a:prstGeom>
          <a:noFill/>
          <a:ln w="50800">
            <a:solidFill>
              <a:srgbClr val="FF0000"/>
            </a:solidFill>
            <a:round/>
            <a:headEnd/>
            <a:tailEnd/>
          </a:ln>
        </p:spPr>
        <p:txBody>
          <a:bodyPr/>
          <a:lstStyle/>
          <a:p>
            <a:endParaRPr lang="zh-CN" altLang="en-US">
              <a:solidFill>
                <a:srgbClr val="000000"/>
              </a:solidFill>
            </a:endParaRPr>
          </a:p>
        </p:txBody>
      </p:sp>
      <p:sp>
        <p:nvSpPr>
          <p:cNvPr id="16" name="TextBox 15"/>
          <p:cNvSpPr txBox="1"/>
          <p:nvPr/>
        </p:nvSpPr>
        <p:spPr>
          <a:xfrm>
            <a:off x="1331640" y="5805264"/>
            <a:ext cx="7007046" cy="523220"/>
          </a:xfrm>
          <a:prstGeom prst="rect">
            <a:avLst/>
          </a:prstGeom>
          <a:solidFill>
            <a:srgbClr val="7030A0"/>
          </a:solidFill>
        </p:spPr>
        <p:txBody>
          <a:bodyPr wrap="none" rtlCol="0">
            <a:spAutoFit/>
          </a:bodyPr>
          <a:lstStyle/>
          <a:p>
            <a:r>
              <a:rPr lang="zh-CN" altLang="en-US" sz="2800" b="1" dirty="0" smtClean="0">
                <a:solidFill>
                  <a:srgbClr val="FDF58D">
                    <a:lumMod val="20000"/>
                    <a:lumOff val="80000"/>
                  </a:srgbClr>
                </a:solidFill>
                <a:latin typeface="楷体_GB2312" panose="02010609030101010101" pitchFamily="49" charset="-122"/>
                <a:ea typeface="楷体_GB2312" panose="02010609030101010101" pitchFamily="49" charset="-122"/>
              </a:rPr>
              <a:t>本质上只有创造出贷款了，才能创造货币！</a:t>
            </a:r>
            <a:endParaRPr lang="zh-CN" altLang="en-US" sz="2800" b="1" dirty="0">
              <a:solidFill>
                <a:srgbClr val="FDF58D">
                  <a:lumMod val="20000"/>
                  <a:lumOff val="80000"/>
                </a:srgbClr>
              </a:solidFill>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26806354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关于商业银行货币创造的注意事项</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0" y="692696"/>
            <a:ext cx="9144000" cy="4525963"/>
          </a:xfrm>
        </p:spPr>
        <p:txBody>
          <a:bodyPr/>
          <a:lstStyle/>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商业银行货币创造的关键是能形成贷款（存款是“人”、贷款是“狗”）；</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存款转化为贷款中间有“摩擦”，这些摩擦因素导致存贷转化为贷款存在效率损失；</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“贷款”</a:t>
            </a:r>
            <a:r>
              <a:rPr lang="en-US" altLang="zh-CN" sz="2400" dirty="0" smtClean="0">
                <a:latin typeface="楷体_GB2312" panose="02010609030101010101" pitchFamily="49" charset="-122"/>
                <a:ea typeface="楷体_GB2312" panose="02010609030101010101" pitchFamily="49" charset="-122"/>
              </a:rPr>
              <a:t>+</a:t>
            </a:r>
            <a:r>
              <a:rPr lang="zh-CN" altLang="en-US" sz="2400" dirty="0" smtClean="0">
                <a:latin typeface="楷体_GB2312" panose="02010609030101010101" pitchFamily="49" charset="-122"/>
                <a:ea typeface="楷体_GB2312" panose="02010609030101010101" pitchFamily="49" charset="-122"/>
              </a:rPr>
              <a:t>“非现金结算”</a:t>
            </a:r>
            <a:r>
              <a:rPr lang="en-US" altLang="zh-CN" sz="2400" dirty="0" smtClean="0">
                <a:latin typeface="楷体_GB2312" panose="02010609030101010101" pitchFamily="49" charset="-122"/>
                <a:ea typeface="楷体_GB2312" panose="02010609030101010101" pitchFamily="49" charset="-122"/>
              </a:rPr>
              <a:t>=</a:t>
            </a:r>
            <a:r>
              <a:rPr lang="zh-CN" altLang="en-US" sz="2400" dirty="0" smtClean="0">
                <a:latin typeface="楷体_GB2312" panose="02010609030101010101" pitchFamily="49" charset="-122"/>
                <a:ea typeface="楷体_GB2312" panose="02010609030101010101" pitchFamily="49" charset="-122"/>
              </a:rPr>
              <a:t>存款创造；</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存款创造的终结：“原始存款”在转化过程中被摩擦因素“完全耗净”；</a:t>
            </a:r>
            <a:endParaRPr lang="en-US" altLang="zh-CN" sz="2400" dirty="0" smtClean="0">
              <a:latin typeface="楷体_GB2312" panose="02010609030101010101" pitchFamily="49" charset="-122"/>
              <a:ea typeface="楷体_GB2312" panose="02010609030101010101" pitchFamily="49" charset="-122"/>
            </a:endParaRPr>
          </a:p>
          <a:p>
            <a:pPr lvl="2">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牛顿第一定律告诉我们，如果没有摩擦，小球将一直匀速直线运动，不会停止；存款创造过程也一样，如果中间没有摩擦，存款创造过程也一直进行下去（从而部分准备金制度并不是必备条件）。</a:t>
            </a:r>
            <a:endParaRPr lang="en-US" altLang="zh-CN" sz="2000" dirty="0" smtClean="0">
              <a:latin typeface="楷体_GB2312" panose="02010609030101010101" pitchFamily="49" charset="-122"/>
              <a:ea typeface="楷体_GB2312" panose="02010609030101010101" pitchFamily="49" charset="-122"/>
            </a:endParaRPr>
          </a:p>
          <a:p>
            <a:pPr lvl="2">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这里的存款创造是完全机械的，没有考虑到银行自身的优化行为，也没考虑到银行管理者的预期行为。</a:t>
            </a:r>
            <a:endParaRPr lang="en-US" altLang="zh-CN" sz="2000" dirty="0" smtClean="0">
              <a:latin typeface="楷体_GB2312" panose="02010609030101010101" pitchFamily="49" charset="-122"/>
              <a:ea typeface="楷体_GB2312" panose="02010609030101010101" pitchFamily="49" charset="-122"/>
            </a:endParaRPr>
          </a:p>
          <a:p>
            <a:pPr lvl="2">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摩擦因素还应该考虑金融监管（资本充足率要求、流动性要求）。</a:t>
            </a:r>
            <a:endParaRPr lang="en-US" altLang="zh-CN" sz="2000" dirty="0" smtClean="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477185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关于商业银行货币创造的注意事项</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107504" y="620688"/>
            <a:ext cx="8892480" cy="4525963"/>
          </a:xfrm>
        </p:spPr>
        <p:txBody>
          <a:bodyPr/>
          <a:lstStyle/>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商业银行将贷款转化为存款，创造了货币。存款货币的创造并没有增加非金融部门的财富（贷款转化成存款），但增强了流动性，这是商业银行流动性转换功能的体现。</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超额准备率、现金漏损率分别由商业银行、公众决定，这些指标的变动会导致货币创造的波动，中央银行通过控制法定准备金率来对抗超额准备金率、现金漏损率的波动，进而稳定货币创造。</a:t>
            </a:r>
            <a:endParaRPr lang="en-US" altLang="zh-CN" sz="24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这是中央银行货币政策的体现</a:t>
            </a:r>
            <a:r>
              <a:rPr lang="en-US" altLang="zh-CN" sz="2000" dirty="0" smtClean="0">
                <a:latin typeface="楷体_GB2312" panose="02010609030101010101" pitchFamily="49" charset="-122"/>
                <a:ea typeface="楷体_GB2312" panose="02010609030101010101" pitchFamily="49" charset="-122"/>
              </a:rPr>
              <a:t>——</a:t>
            </a:r>
            <a:r>
              <a:rPr lang="zh-CN" altLang="en-US" sz="2000" dirty="0" smtClean="0">
                <a:latin typeface="楷体_GB2312" panose="02010609030101010101" pitchFamily="49" charset="-122"/>
                <a:ea typeface="楷体_GB2312" panose="02010609030101010101" pitchFamily="49" charset="-122"/>
              </a:rPr>
              <a:t>逆向操作，与商业银行、公众行为反向。</a:t>
            </a:r>
            <a:endParaRPr lang="en-US" altLang="zh-CN" sz="20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法定准备金率与（超额准备金率</a:t>
            </a:r>
            <a:r>
              <a:rPr lang="en-US" altLang="zh-CN" sz="2000" dirty="0" smtClean="0">
                <a:latin typeface="楷体_GB2312" panose="02010609030101010101" pitchFamily="49" charset="-122"/>
                <a:ea typeface="楷体_GB2312" panose="02010609030101010101" pitchFamily="49" charset="-122"/>
              </a:rPr>
              <a:t>+</a:t>
            </a:r>
            <a:r>
              <a:rPr lang="zh-CN" altLang="en-US" sz="2000" dirty="0" smtClean="0">
                <a:latin typeface="楷体_GB2312" panose="02010609030101010101" pitchFamily="49" charset="-122"/>
                <a:ea typeface="楷体_GB2312" panose="02010609030101010101" pitchFamily="49" charset="-122"/>
              </a:rPr>
              <a:t>现金漏损率）的变动趋势可能想反。</a:t>
            </a:r>
            <a:endParaRPr lang="en-US" altLang="zh-CN" sz="20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在金融危机期间，超额准备金率、现金漏损率会大幅提升，如果中央银行不采取操作，货币供给会急剧紧缩。</a:t>
            </a:r>
            <a:endParaRPr lang="en-US" altLang="zh-CN" sz="2000" dirty="0" smtClean="0">
              <a:latin typeface="楷体_GB2312" panose="02010609030101010101" pitchFamily="49" charset="-122"/>
              <a:ea typeface="楷体_GB2312" panose="02010609030101010101" pitchFamily="49" charset="-122"/>
            </a:endParaRPr>
          </a:p>
          <a:p>
            <a:pPr>
              <a:buClr>
                <a:srgbClr val="FF0000"/>
              </a:buClr>
              <a:buNone/>
            </a:pPr>
            <a:endParaRPr lang="zh-CN" altLang="en-US" sz="2400"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477185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存款扩张倍数</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79512" y="980728"/>
            <a:ext cx="8964488"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存款扩张倍数（或存款乘数）是总存款与原始存款之间的比率，而总存款由原始存款与派生存款组成。</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b="1" dirty="0" smtClean="0">
                <a:solidFill>
                  <a:srgbClr val="FF0000"/>
                </a:solidFill>
                <a:latin typeface="楷体_GB2312" pitchFamily="49" charset="-122"/>
                <a:ea typeface="楷体_GB2312" pitchFamily="49" charset="-122"/>
                <a:sym typeface="Wingdings 2" pitchFamily="18" charset="2"/>
              </a:rPr>
              <a:t></a:t>
            </a:r>
          </a:p>
          <a:p>
            <a:pPr>
              <a:buNone/>
            </a:pPr>
            <a:endParaRPr lang="en-US" altLang="zh-CN" b="1" dirty="0" smtClean="0">
              <a:solidFill>
                <a:srgbClr val="FF0000"/>
              </a:solidFill>
              <a:ea typeface="楷体_GB2312" pitchFamily="49" charset="-122"/>
              <a:sym typeface="Wingdings 2" pitchFamily="18" charset="2"/>
            </a:endParaRPr>
          </a:p>
          <a:p>
            <a:pPr>
              <a:buNone/>
            </a:pPr>
            <a:endParaRPr lang="en-US" altLang="zh-CN" b="1" dirty="0" smtClean="0">
              <a:solidFill>
                <a:srgbClr val="FF0000"/>
              </a:solidFill>
              <a:ea typeface="楷体_GB2312" pitchFamily="49" charset="-122"/>
              <a:sym typeface="Wingdings 2" pitchFamily="18" charset="2"/>
            </a:endParaRPr>
          </a:p>
          <a:p>
            <a:pPr>
              <a:buNone/>
            </a:pPr>
            <a:endParaRPr lang="en-US" altLang="zh-CN" sz="2800" b="1" dirty="0" smtClean="0">
              <a:solidFill>
                <a:srgbClr val="FF0000"/>
              </a:solidFill>
              <a:latin typeface="楷体_GB2312" pitchFamily="49" charset="-122"/>
              <a:ea typeface="楷体_GB2312" pitchFamily="49" charset="-122"/>
              <a:sym typeface="Wingdings 2" pitchFamily="18" charset="2"/>
            </a:endParaRPr>
          </a:p>
          <a:p>
            <a:pPr>
              <a:buNone/>
            </a:pPr>
            <a:r>
              <a:rPr lang="en-US" altLang="zh-CN" sz="2800" b="1" dirty="0" smtClean="0">
                <a:solidFill>
                  <a:srgbClr val="FF0000"/>
                </a:solidFill>
                <a:latin typeface="楷体_GB2312" pitchFamily="49" charset="-122"/>
                <a:ea typeface="楷体_GB2312" pitchFamily="49" charset="-122"/>
                <a:sym typeface="Wingdings 2" pitchFamily="18" charset="2"/>
              </a:rPr>
              <a:t></a:t>
            </a:r>
            <a:endParaRPr lang="zh-CN" altLang="en-US" sz="2800" dirty="0" smtClean="0"/>
          </a:p>
          <a:p>
            <a:pPr>
              <a:buNone/>
            </a:pPr>
            <a:endParaRPr lang="zh-CN" altLang="en-US" dirty="0"/>
          </a:p>
        </p:txBody>
      </p:sp>
      <p:graphicFrame>
        <p:nvGraphicFramePr>
          <p:cNvPr id="4" name="对象 3"/>
          <p:cNvGraphicFramePr>
            <a:graphicFrameLocks noChangeAspect="1"/>
          </p:cNvGraphicFramePr>
          <p:nvPr>
            <p:extLst>
              <p:ext uri="{D42A27DB-BD31-4B8C-83A1-F6EECF244321}">
                <p14:modId xmlns="" xmlns:p14="http://schemas.microsoft.com/office/powerpoint/2010/main" val="531727318"/>
              </p:ext>
            </p:extLst>
          </p:nvPr>
        </p:nvGraphicFramePr>
        <p:xfrm>
          <a:off x="683568" y="1916832"/>
          <a:ext cx="6772275" cy="1327150"/>
        </p:xfrm>
        <a:graphic>
          <a:graphicData uri="http://schemas.openxmlformats.org/presentationml/2006/ole">
            <p:oleObj spid="_x0000_s5148" name="Equation" r:id="rId3" imgW="3111500" imgH="609600" progId="Equation.DSMT4">
              <p:embed/>
            </p:oleObj>
          </a:graphicData>
        </a:graphic>
      </p:graphicFrame>
      <p:graphicFrame>
        <p:nvGraphicFramePr>
          <p:cNvPr id="5" name="对象 4"/>
          <p:cNvGraphicFramePr>
            <a:graphicFrameLocks noChangeAspect="1"/>
          </p:cNvGraphicFramePr>
          <p:nvPr>
            <p:extLst>
              <p:ext uri="{D42A27DB-BD31-4B8C-83A1-F6EECF244321}">
                <p14:modId xmlns="" xmlns:p14="http://schemas.microsoft.com/office/powerpoint/2010/main" val="3350247633"/>
              </p:ext>
            </p:extLst>
          </p:nvPr>
        </p:nvGraphicFramePr>
        <p:xfrm>
          <a:off x="683568" y="3933056"/>
          <a:ext cx="7848872" cy="1012378"/>
        </p:xfrm>
        <a:graphic>
          <a:graphicData uri="http://schemas.openxmlformats.org/presentationml/2006/ole">
            <p:oleObj spid="_x0000_s5149" name="Equation" r:id="rId4" imgW="3556000" imgH="406400" progId="Equation.DSMT4">
              <p:embed/>
            </p:oleObj>
          </a:graphicData>
        </a:graphic>
      </p:graphicFrame>
      <p:sp>
        <p:nvSpPr>
          <p:cNvPr id="6" name="TextBox 5"/>
          <p:cNvSpPr txBox="1"/>
          <p:nvPr/>
        </p:nvSpPr>
        <p:spPr>
          <a:xfrm>
            <a:off x="611560" y="5229200"/>
            <a:ext cx="7969890" cy="707886"/>
          </a:xfrm>
          <a:prstGeom prst="rect">
            <a:avLst/>
          </a:prstGeom>
          <a:noFill/>
        </p:spPr>
        <p:txBody>
          <a:bodyPr wrap="square" rtlCol="0">
            <a:spAutoFit/>
          </a:bodyPr>
          <a:lstStyle/>
          <a:p>
            <a:r>
              <a:rPr lang="zh-CN" altLang="en-US" sz="2000" dirty="0" smtClean="0">
                <a:latin typeface="楷体_GB2312" pitchFamily="49" charset="-122"/>
                <a:ea typeface="楷体_GB2312" pitchFamily="49" charset="-122"/>
              </a:rPr>
              <a:t>由于摩擦因素导致原始的存款被完全耗尽，而摩擦因素占比为法定准备金率、提现率与超额准备金率之和，所以总存款即为</a:t>
            </a:r>
            <a:r>
              <a:rPr lang="en-US" altLang="zh-CN" sz="2000" dirty="0" smtClean="0">
                <a:latin typeface="楷体_GB2312" pitchFamily="49" charset="-122"/>
                <a:ea typeface="楷体_GB2312" pitchFamily="49" charset="-122"/>
              </a:rPr>
              <a:t>1/</a:t>
            </a:r>
            <a:r>
              <a:rPr lang="zh-CN" altLang="en-US" sz="2000" dirty="0" smtClean="0">
                <a:latin typeface="楷体_GB2312" pitchFamily="49" charset="-122"/>
                <a:ea typeface="楷体_GB2312" pitchFamily="49" charset="-122"/>
              </a:rPr>
              <a:t>摩擦因素</a:t>
            </a:r>
            <a:endParaRPr lang="zh-CN" altLang="en-US" sz="2000" dirty="0">
              <a:latin typeface="楷体_GB2312" pitchFamily="49" charset="-122"/>
              <a:ea typeface="楷体_GB2312" pitchFamily="49" charset="-122"/>
            </a:endParaRPr>
          </a:p>
        </p:txBody>
      </p:sp>
    </p:spTree>
    <p:extLst>
      <p:ext uri="{BB962C8B-B14F-4D97-AF65-F5344CB8AC3E}">
        <p14:creationId xmlns="" xmlns:p14="http://schemas.microsoft.com/office/powerpoint/2010/main" val="4291467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325438"/>
            <a:ext cx="8715436" cy="927100"/>
          </a:xfrm>
        </p:spPr>
        <p:txBody>
          <a:bodyPr/>
          <a:lstStyle/>
          <a:p>
            <a:pPr algn="ctr"/>
            <a:r>
              <a:rPr lang="zh-CN" altLang="en-US" sz="2800" dirty="0" smtClean="0">
                <a:latin typeface="楷体_GB2312" pitchFamily="49" charset="-122"/>
                <a:ea typeface="楷体_GB2312" pitchFamily="49" charset="-122"/>
              </a:rPr>
              <a:t>商业银行存款货币创造的决定因素</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1124744"/>
            <a:ext cx="8858312" cy="4525963"/>
          </a:xfrm>
        </p:spPr>
        <p:txBody>
          <a:bodyPr/>
          <a:lstStyle/>
          <a:p>
            <a:pPr>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法定准备金率（</a:t>
            </a:r>
            <a:r>
              <a:rPr lang="en-US" altLang="zh-CN" sz="2800" i="1" dirty="0" err="1" smtClean="0">
                <a:latin typeface="Times New Roman" pitchFamily="18" charset="0"/>
                <a:ea typeface="楷体_GB2312" pitchFamily="49" charset="-122"/>
                <a:cs typeface="Times New Roman" pitchFamily="18" charset="0"/>
                <a:sym typeface="Wingdings 2" pitchFamily="18" charset="2"/>
              </a:rPr>
              <a:t>rr</a:t>
            </a:r>
            <a:r>
              <a:rPr lang="zh-CN" altLang="en-US" sz="2800" dirty="0" smtClean="0">
                <a:latin typeface="Times New Roman" pitchFamily="18" charset="0"/>
                <a:ea typeface="楷体_GB2312" pitchFamily="49" charset="-122"/>
                <a:cs typeface="Times New Roman" pitchFamily="18" charset="0"/>
                <a:sym typeface="Wingdings 2" pitchFamily="18" charset="2"/>
              </a:rPr>
              <a:t>）：商业银行必须从存款中提取一定比例的现金存入中央银行，降低其放贷款的能力。</a:t>
            </a:r>
            <a:r>
              <a:rPr lang="zh-CN" altLang="en-US" sz="2800" dirty="0" smtClean="0">
                <a:solidFill>
                  <a:srgbClr val="FF0000"/>
                </a:solidFill>
                <a:latin typeface="Times New Roman" pitchFamily="18" charset="0"/>
                <a:ea typeface="楷体_GB2312" pitchFamily="49" charset="-122"/>
                <a:cs typeface="Times New Roman" pitchFamily="18" charset="0"/>
                <a:sym typeface="Wingdings 2" pitchFamily="18" charset="2"/>
              </a:rPr>
              <a:t>由央行决定</a:t>
            </a:r>
            <a:endPar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endParaRPr>
          </a:p>
          <a:p>
            <a:pPr>
              <a:buNone/>
            </a:pPr>
            <a:r>
              <a:rPr lang="zh-CN" altLang="en-US" sz="2800" dirty="0" smtClean="0">
                <a:latin typeface="Times New Roman" pitchFamily="18" charset="0"/>
                <a:ea typeface="楷体_GB2312" pitchFamily="49" charset="-122"/>
                <a:cs typeface="Times New Roman" pitchFamily="18" charset="0"/>
                <a:sym typeface="Wingdings 2" pitchFamily="18" charset="2"/>
              </a:rPr>
              <a:t>  </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sym typeface="Wingdings 2" pitchFamily="18" charset="2"/>
              </a:rPr>
              <a:t>法定准备金率越高，存款创造能力越小；</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提现率（</a:t>
            </a:r>
            <a:r>
              <a:rPr lang="en-US" altLang="zh-CN" sz="2800" i="1" dirty="0" err="1" smtClean="0">
                <a:latin typeface="Times New Roman" pitchFamily="18" charset="0"/>
                <a:ea typeface="楷体_GB2312" pitchFamily="49" charset="-122"/>
                <a:cs typeface="Times New Roman" pitchFamily="18" charset="0"/>
                <a:sym typeface="Wingdings 2" pitchFamily="18" charset="2"/>
              </a:rPr>
              <a:t>cd</a:t>
            </a:r>
            <a:r>
              <a:rPr lang="zh-CN" altLang="en-US" sz="2800" dirty="0" smtClean="0">
                <a:latin typeface="Times New Roman" pitchFamily="18" charset="0"/>
                <a:ea typeface="楷体_GB2312" pitchFamily="49" charset="-122"/>
                <a:cs typeface="Times New Roman" pitchFamily="18" charset="0"/>
                <a:sym typeface="Wingdings 2" pitchFamily="18" charset="2"/>
              </a:rPr>
              <a:t>）：又叫现金漏损率，是指现金漏损额与（客户以现金形式而不是存款形式保有其资产）银行存款总额的比率。</a:t>
            </a:r>
            <a:r>
              <a:rPr lang="zh-CN" altLang="en-US" sz="2800" dirty="0" smtClean="0">
                <a:solidFill>
                  <a:srgbClr val="FF0000"/>
                </a:solidFill>
                <a:latin typeface="Times New Roman" pitchFamily="18" charset="0"/>
                <a:ea typeface="楷体_GB2312" pitchFamily="49" charset="-122"/>
                <a:cs typeface="Times New Roman" pitchFamily="18" charset="0"/>
                <a:sym typeface="Wingdings 2" pitchFamily="18" charset="2"/>
              </a:rPr>
              <a:t>由居民决定</a:t>
            </a:r>
            <a:endPar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endParaRPr>
          </a:p>
          <a:p>
            <a:pPr>
              <a:buNone/>
            </a:pPr>
            <a:r>
              <a:rPr lang="en-US" altLang="zh-CN"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sym typeface="Wingdings 2" pitchFamily="18" charset="2"/>
              </a:rPr>
              <a:t>提现率越高，存款创造能力越小；</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超额准备金率（</a:t>
            </a:r>
            <a:r>
              <a:rPr lang="en-US" altLang="zh-CN" sz="2800" i="1" dirty="0" err="1" smtClean="0">
                <a:latin typeface="Times New Roman" pitchFamily="18" charset="0"/>
                <a:ea typeface="楷体_GB2312" pitchFamily="49" charset="-122"/>
                <a:cs typeface="Times New Roman" pitchFamily="18" charset="0"/>
                <a:sym typeface="Wingdings 2" pitchFamily="18" charset="2"/>
              </a:rPr>
              <a:t>er</a:t>
            </a:r>
            <a:r>
              <a:rPr lang="zh-CN" altLang="en-US" sz="2800" dirty="0" smtClean="0">
                <a:latin typeface="Times New Roman" pitchFamily="18" charset="0"/>
                <a:ea typeface="楷体_GB2312" pitchFamily="49" charset="-122"/>
                <a:cs typeface="Times New Roman" pitchFamily="18" charset="0"/>
                <a:sym typeface="Wingdings 2" pitchFamily="18" charset="2"/>
              </a:rPr>
              <a:t>）：商业银行超过法定存款准备金而保留的准备金与存款的比率。</a:t>
            </a:r>
            <a:r>
              <a:rPr lang="zh-CN" altLang="en-US" sz="2800" dirty="0" smtClean="0">
                <a:solidFill>
                  <a:srgbClr val="FF0000"/>
                </a:solidFill>
                <a:latin typeface="Times New Roman" pitchFamily="18" charset="0"/>
                <a:ea typeface="楷体_GB2312" pitchFamily="49" charset="-122"/>
                <a:cs typeface="Times New Roman" pitchFamily="18" charset="0"/>
                <a:sym typeface="Wingdings 2" pitchFamily="18" charset="2"/>
              </a:rPr>
              <a:t>由商业银行决定</a:t>
            </a:r>
            <a:endPar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endParaRPr>
          </a:p>
          <a:p>
            <a:pPr>
              <a:buNone/>
            </a:pPr>
            <a:r>
              <a:rPr lang="en-US" altLang="zh-CN" sz="2800" dirty="0" smtClean="0">
                <a:solidFill>
                  <a:srgbClr val="FF0000"/>
                </a:solidFill>
                <a:latin typeface="Times New Roman" pitchFamily="18" charset="0"/>
                <a:ea typeface="楷体_GB2312" pitchFamily="49" charset="-122"/>
                <a:cs typeface="Times New Roman" pitchFamily="18" charset="0"/>
              </a:rPr>
              <a:t>   </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超额准备金率</a:t>
            </a:r>
            <a:r>
              <a:rPr lang="zh-CN" altLang="en-US" sz="2400" dirty="0" smtClean="0">
                <a:latin typeface="Times New Roman" pitchFamily="18" charset="0"/>
                <a:ea typeface="楷体_GB2312" pitchFamily="49" charset="-122"/>
                <a:cs typeface="Times New Roman" pitchFamily="18" charset="0"/>
                <a:sym typeface="Wingdings 2" pitchFamily="18" charset="2"/>
              </a:rPr>
              <a:t>越高，存款创造能力越小；</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sz="2800" b="1" dirty="0" smtClean="0">
              <a:latin typeface="楷体_GB2312" pitchFamily="49" charset="-122"/>
              <a:ea typeface="楷体_GB2312" pitchFamily="49" charset="-122"/>
              <a:sym typeface="Wingdings 2" pitchFamily="18" charset="2"/>
            </a:endParaRPr>
          </a:p>
          <a:p>
            <a:pPr>
              <a:buNone/>
            </a:pPr>
            <a:endParaRPr lang="zh-CN" altLang="en-US" dirty="0"/>
          </a:p>
        </p:txBody>
      </p:sp>
    </p:spTree>
    <p:extLst>
      <p:ext uri="{BB962C8B-B14F-4D97-AF65-F5344CB8AC3E}">
        <p14:creationId xmlns="" xmlns:p14="http://schemas.microsoft.com/office/powerpoint/2010/main" val="12514951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latin typeface="楷体_GB2312" pitchFamily="49" charset="-122"/>
                <a:ea typeface="楷体_GB2312" pitchFamily="49" charset="-122"/>
              </a:rPr>
              <a:t>四、货币乘数与货币供应量</a:t>
            </a:r>
          </a:p>
        </p:txBody>
      </p:sp>
      <p:sp>
        <p:nvSpPr>
          <p:cNvPr id="3" name="内容占位符 2"/>
          <p:cNvSpPr>
            <a:spLocks noGrp="1"/>
          </p:cNvSpPr>
          <p:nvPr>
            <p:ph idx="1"/>
          </p:nvPr>
        </p:nvSpPr>
        <p:spPr>
          <a:xfrm>
            <a:off x="214282" y="1214422"/>
            <a:ext cx="8229600"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货币乘数（</a:t>
            </a:r>
            <a:r>
              <a:rPr lang="en-US" altLang="zh-CN" dirty="0" smtClean="0">
                <a:latin typeface="Times New Roman" pitchFamily="18" charset="0"/>
                <a:ea typeface="楷体_GB2312" pitchFamily="49" charset="-122"/>
                <a:cs typeface="Times New Roman" pitchFamily="18" charset="0"/>
                <a:sym typeface="Wingdings 2" pitchFamily="18" charset="2"/>
              </a:rPr>
              <a:t>Money Multiplier</a:t>
            </a:r>
            <a:r>
              <a:rPr lang="en-US" altLang="zh-CN" dirty="0" smtClean="0">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：货币供应量与基础货币的倍数关系。</a:t>
            </a:r>
            <a:endParaRPr lang="zh-CN" altLang="en-US" dirty="0"/>
          </a:p>
        </p:txBody>
      </p:sp>
      <p:sp>
        <p:nvSpPr>
          <p:cNvPr id="6" name="梯形 5"/>
          <p:cNvSpPr/>
          <p:nvPr/>
        </p:nvSpPr>
        <p:spPr>
          <a:xfrm>
            <a:off x="3243262" y="3197211"/>
            <a:ext cx="3352800" cy="2667000"/>
          </a:xfrm>
          <a:prstGeom prst="trapezoid">
            <a:avLst>
              <a:gd name="adj" fmla="val 356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DF58D"/>
              </a:solidFill>
            </a:endParaRPr>
          </a:p>
        </p:txBody>
      </p:sp>
      <p:cxnSp>
        <p:nvCxnSpPr>
          <p:cNvPr id="7" name="直接连接符 6"/>
          <p:cNvCxnSpPr/>
          <p:nvPr/>
        </p:nvCxnSpPr>
        <p:spPr>
          <a:xfrm flipH="1">
            <a:off x="3090862" y="3197211"/>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024062" y="3197211"/>
            <a:ext cx="1066800" cy="2667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4062" y="5864211"/>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090862" y="3425811"/>
            <a:ext cx="838200"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252662" y="5635611"/>
            <a:ext cx="838200"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233862" y="3425811"/>
            <a:ext cx="1371600"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578225" y="5624499"/>
            <a:ext cx="2789237" cy="1111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22"/>
          <p:cNvSpPr txBox="1">
            <a:spLocks noChangeArrowheads="1"/>
          </p:cNvSpPr>
          <p:nvPr/>
        </p:nvSpPr>
        <p:spPr bwMode="auto">
          <a:xfrm>
            <a:off x="3319462" y="3425811"/>
            <a:ext cx="304800" cy="461963"/>
          </a:xfrm>
          <a:prstGeom prst="rect">
            <a:avLst/>
          </a:prstGeom>
          <a:noFill/>
          <a:ln w="9525">
            <a:noFill/>
            <a:miter lim="800000"/>
            <a:headEnd/>
            <a:tailEnd/>
          </a:ln>
        </p:spPr>
        <p:txBody>
          <a:bodyPr>
            <a:spAutoFit/>
          </a:bodyPr>
          <a:lstStyle/>
          <a:p>
            <a:r>
              <a:rPr lang="en-US" altLang="zh-CN" b="1">
                <a:solidFill>
                  <a:srgbClr val="000000"/>
                </a:solidFill>
              </a:rPr>
              <a:t>C</a:t>
            </a:r>
            <a:endParaRPr lang="zh-CN" altLang="en-US" b="1">
              <a:solidFill>
                <a:srgbClr val="000000"/>
              </a:solidFill>
            </a:endParaRPr>
          </a:p>
        </p:txBody>
      </p:sp>
      <p:sp>
        <p:nvSpPr>
          <p:cNvPr id="15" name="TextBox 23"/>
          <p:cNvSpPr txBox="1">
            <a:spLocks noChangeArrowheads="1"/>
          </p:cNvSpPr>
          <p:nvPr/>
        </p:nvSpPr>
        <p:spPr bwMode="auto">
          <a:xfrm>
            <a:off x="2481262" y="5254611"/>
            <a:ext cx="304800" cy="461963"/>
          </a:xfrm>
          <a:prstGeom prst="rect">
            <a:avLst/>
          </a:prstGeom>
          <a:noFill/>
          <a:ln w="9525">
            <a:noFill/>
            <a:miter lim="800000"/>
            <a:headEnd/>
            <a:tailEnd/>
          </a:ln>
        </p:spPr>
        <p:txBody>
          <a:bodyPr>
            <a:spAutoFit/>
          </a:bodyPr>
          <a:lstStyle/>
          <a:p>
            <a:r>
              <a:rPr lang="en-US" altLang="zh-CN" b="1">
                <a:solidFill>
                  <a:srgbClr val="000000"/>
                </a:solidFill>
              </a:rPr>
              <a:t>C</a:t>
            </a:r>
            <a:endParaRPr lang="zh-CN" altLang="en-US" b="1">
              <a:solidFill>
                <a:srgbClr val="000000"/>
              </a:solidFill>
            </a:endParaRPr>
          </a:p>
        </p:txBody>
      </p:sp>
      <p:sp>
        <p:nvSpPr>
          <p:cNvPr id="16" name="TextBox 24"/>
          <p:cNvSpPr txBox="1">
            <a:spLocks noChangeArrowheads="1"/>
          </p:cNvSpPr>
          <p:nvPr/>
        </p:nvSpPr>
        <p:spPr bwMode="auto">
          <a:xfrm>
            <a:off x="4767262" y="3425811"/>
            <a:ext cx="304800" cy="461963"/>
          </a:xfrm>
          <a:prstGeom prst="rect">
            <a:avLst/>
          </a:prstGeom>
          <a:noFill/>
          <a:ln w="9525">
            <a:noFill/>
            <a:miter lim="800000"/>
            <a:headEnd/>
            <a:tailEnd/>
          </a:ln>
        </p:spPr>
        <p:txBody>
          <a:bodyPr>
            <a:spAutoFit/>
          </a:bodyPr>
          <a:lstStyle/>
          <a:p>
            <a:r>
              <a:rPr lang="en-US" altLang="zh-CN" b="1">
                <a:solidFill>
                  <a:srgbClr val="000000"/>
                </a:solidFill>
              </a:rPr>
              <a:t>R</a:t>
            </a:r>
            <a:endParaRPr lang="zh-CN" altLang="en-US" b="1">
              <a:solidFill>
                <a:srgbClr val="000000"/>
              </a:solidFill>
            </a:endParaRPr>
          </a:p>
        </p:txBody>
      </p:sp>
      <p:sp>
        <p:nvSpPr>
          <p:cNvPr id="17" name="TextBox 25"/>
          <p:cNvSpPr txBox="1">
            <a:spLocks noChangeArrowheads="1"/>
          </p:cNvSpPr>
          <p:nvPr/>
        </p:nvSpPr>
        <p:spPr bwMode="auto">
          <a:xfrm>
            <a:off x="4767262" y="5265724"/>
            <a:ext cx="304800" cy="461962"/>
          </a:xfrm>
          <a:prstGeom prst="rect">
            <a:avLst/>
          </a:prstGeom>
          <a:noFill/>
          <a:ln w="9525">
            <a:noFill/>
            <a:miter lim="800000"/>
            <a:headEnd/>
            <a:tailEnd/>
          </a:ln>
        </p:spPr>
        <p:txBody>
          <a:bodyPr>
            <a:spAutoFit/>
          </a:bodyPr>
          <a:lstStyle/>
          <a:p>
            <a:r>
              <a:rPr lang="en-US" altLang="zh-CN" b="1">
                <a:solidFill>
                  <a:srgbClr val="000000"/>
                </a:solidFill>
              </a:rPr>
              <a:t>D</a:t>
            </a:r>
            <a:endParaRPr lang="zh-CN" altLang="en-US" b="1">
              <a:solidFill>
                <a:srgbClr val="000000"/>
              </a:solidFill>
            </a:endParaRPr>
          </a:p>
        </p:txBody>
      </p:sp>
      <p:sp>
        <p:nvSpPr>
          <p:cNvPr id="18" name="右大括号 17"/>
          <p:cNvSpPr/>
          <p:nvPr/>
        </p:nvSpPr>
        <p:spPr>
          <a:xfrm rot="16200000">
            <a:off x="4101305" y="1577168"/>
            <a:ext cx="493713" cy="25146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endParaRPr>
          </a:p>
        </p:txBody>
      </p:sp>
      <p:sp>
        <p:nvSpPr>
          <p:cNvPr id="19" name="TextBox 31"/>
          <p:cNvSpPr txBox="1">
            <a:spLocks noChangeArrowheads="1"/>
          </p:cNvSpPr>
          <p:nvPr/>
        </p:nvSpPr>
        <p:spPr bwMode="auto">
          <a:xfrm>
            <a:off x="4233862" y="2190736"/>
            <a:ext cx="304800" cy="461963"/>
          </a:xfrm>
          <a:prstGeom prst="rect">
            <a:avLst/>
          </a:prstGeom>
          <a:noFill/>
          <a:ln w="9525">
            <a:noFill/>
            <a:miter lim="800000"/>
            <a:headEnd/>
            <a:tailEnd/>
          </a:ln>
        </p:spPr>
        <p:txBody>
          <a:bodyPr>
            <a:spAutoFit/>
          </a:bodyPr>
          <a:lstStyle/>
          <a:p>
            <a:pPr algn="ctr"/>
            <a:r>
              <a:rPr lang="en-US" altLang="zh-CN" b="1">
                <a:solidFill>
                  <a:srgbClr val="000000"/>
                </a:solidFill>
              </a:rPr>
              <a:t>B</a:t>
            </a:r>
            <a:endParaRPr lang="zh-CN" altLang="en-US" b="1">
              <a:solidFill>
                <a:srgbClr val="000000"/>
              </a:solidFill>
            </a:endParaRPr>
          </a:p>
        </p:txBody>
      </p:sp>
      <p:sp>
        <p:nvSpPr>
          <p:cNvPr id="20" name="右大括号 19"/>
          <p:cNvSpPr/>
          <p:nvPr/>
        </p:nvSpPr>
        <p:spPr>
          <a:xfrm rot="5400000">
            <a:off x="4044155" y="3958418"/>
            <a:ext cx="493713" cy="46101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endParaRPr>
          </a:p>
        </p:txBody>
      </p:sp>
      <p:sp>
        <p:nvSpPr>
          <p:cNvPr id="21" name="TextBox 33"/>
          <p:cNvSpPr txBox="1">
            <a:spLocks noChangeArrowheads="1"/>
          </p:cNvSpPr>
          <p:nvPr/>
        </p:nvSpPr>
        <p:spPr bwMode="auto">
          <a:xfrm>
            <a:off x="3929062" y="6546836"/>
            <a:ext cx="838200" cy="461963"/>
          </a:xfrm>
          <a:prstGeom prst="rect">
            <a:avLst/>
          </a:prstGeom>
          <a:noFill/>
          <a:ln w="9525">
            <a:noFill/>
            <a:miter lim="800000"/>
            <a:headEnd/>
            <a:tailEnd/>
          </a:ln>
        </p:spPr>
        <p:txBody>
          <a:bodyPr>
            <a:spAutoFit/>
          </a:bodyPr>
          <a:lstStyle/>
          <a:p>
            <a:pPr algn="ctr"/>
            <a:r>
              <a:rPr lang="en-US" altLang="zh-CN" b="1">
                <a:solidFill>
                  <a:srgbClr val="000000"/>
                </a:solidFill>
              </a:rPr>
              <a:t>M</a:t>
            </a:r>
            <a:r>
              <a:rPr lang="en-US" altLang="zh-CN" b="1" baseline="-25000">
                <a:solidFill>
                  <a:srgbClr val="000000"/>
                </a:solidFill>
              </a:rPr>
              <a:t>s</a:t>
            </a:r>
            <a:endParaRPr lang="zh-CN" altLang="en-US" b="1">
              <a:solidFill>
                <a:srgbClr val="000000"/>
              </a:solidFill>
            </a:endParaRPr>
          </a:p>
        </p:txBody>
      </p:sp>
      <p:sp>
        <p:nvSpPr>
          <p:cNvPr id="22" name="下箭头 21"/>
          <p:cNvSpPr/>
          <p:nvPr/>
        </p:nvSpPr>
        <p:spPr bwMode="auto">
          <a:xfrm>
            <a:off x="5072066" y="3643314"/>
            <a:ext cx="357190" cy="164307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23" name="TextBox 22"/>
          <p:cNvSpPr txBox="1"/>
          <p:nvPr/>
        </p:nvSpPr>
        <p:spPr>
          <a:xfrm>
            <a:off x="4427984" y="4149080"/>
            <a:ext cx="1415772" cy="461665"/>
          </a:xfrm>
          <a:prstGeom prst="rect">
            <a:avLst/>
          </a:prstGeom>
          <a:noFill/>
        </p:spPr>
        <p:txBody>
          <a:bodyPr wrap="none" rtlCol="0">
            <a:spAutoFit/>
          </a:bodyPr>
          <a:lstStyle/>
          <a:p>
            <a:r>
              <a:rPr lang="zh-CN" altLang="en-US" sz="2400" dirty="0" smtClean="0">
                <a:solidFill>
                  <a:srgbClr val="000000"/>
                </a:solidFill>
                <a:latin typeface="楷体_GB2312" pitchFamily="49" charset="-122"/>
                <a:ea typeface="楷体_GB2312" pitchFamily="49" charset="-122"/>
              </a:rPr>
              <a:t>银行部门</a:t>
            </a:r>
            <a:endParaRPr lang="zh-CN" altLang="en-US" sz="2400" dirty="0">
              <a:solidFill>
                <a:srgbClr val="000000"/>
              </a:solidFill>
              <a:latin typeface="楷体_GB2312" pitchFamily="49" charset="-122"/>
              <a:ea typeface="楷体_GB2312" pitchFamily="49" charset="-122"/>
            </a:endParaRPr>
          </a:p>
        </p:txBody>
      </p:sp>
      <p:sp>
        <p:nvSpPr>
          <p:cNvPr id="24" name="TextBox 23"/>
          <p:cNvSpPr txBox="1"/>
          <p:nvPr/>
        </p:nvSpPr>
        <p:spPr>
          <a:xfrm>
            <a:off x="6300192" y="3789040"/>
            <a:ext cx="2843808" cy="1323439"/>
          </a:xfrm>
          <a:prstGeom prst="rect">
            <a:avLst/>
          </a:prstGeom>
          <a:noFill/>
        </p:spPr>
        <p:txBody>
          <a:bodyPr wrap="square" rtlCol="0">
            <a:spAutoFit/>
          </a:bodyPr>
          <a:lstStyle/>
          <a:p>
            <a:r>
              <a:rPr lang="zh-CN" altLang="en-US" sz="2000" dirty="0" smtClean="0">
                <a:solidFill>
                  <a:srgbClr val="000000"/>
                </a:solidFill>
                <a:latin typeface="楷体_GB2312" pitchFamily="49" charset="-122"/>
                <a:ea typeface="楷体_GB2312" pitchFamily="49" charset="-122"/>
              </a:rPr>
              <a:t>存款的派生导致货币乘数的产生；银行的“钱” （银行的准备金存款） 越多越能增加存款。</a:t>
            </a:r>
            <a:endParaRPr lang="zh-CN" altLang="en-US" sz="2000" dirty="0">
              <a:solidFill>
                <a:srgbClr val="000000"/>
              </a:solidFill>
              <a:latin typeface="楷体_GB2312" pitchFamily="49" charset="-122"/>
              <a:ea typeface="楷体_GB2312" pitchFamily="49" charset="-122"/>
            </a:endParaRPr>
          </a:p>
        </p:txBody>
      </p:sp>
      <p:sp>
        <p:nvSpPr>
          <p:cNvPr id="4" name="右箭头 3"/>
          <p:cNvSpPr/>
          <p:nvPr/>
        </p:nvSpPr>
        <p:spPr bwMode="auto">
          <a:xfrm flipH="1">
            <a:off x="5622923" y="3024968"/>
            <a:ext cx="1066799" cy="344486"/>
          </a:xfrm>
          <a:prstGeom prst="rightArrow">
            <a:avLst/>
          </a:prstGeom>
          <a:solidFill>
            <a:srgbClr val="7030A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5" name="TextBox 4"/>
          <p:cNvSpPr txBox="1"/>
          <p:nvPr/>
        </p:nvSpPr>
        <p:spPr>
          <a:xfrm>
            <a:off x="6704427" y="2768193"/>
            <a:ext cx="1569660" cy="923330"/>
          </a:xfrm>
          <a:prstGeom prst="rect">
            <a:avLst/>
          </a:prstGeom>
          <a:noFill/>
        </p:spPr>
        <p:txBody>
          <a:bodyPr wrap="none" rtlCol="0">
            <a:spAutoFit/>
          </a:bodyPr>
          <a:lstStyle/>
          <a:p>
            <a:r>
              <a:rPr lang="zh-CN" altLang="en-US" dirty="0" smtClean="0">
                <a:solidFill>
                  <a:srgbClr val="000000"/>
                </a:solidFill>
                <a:latin typeface="楷体_GB2312" panose="02010609030101010101" pitchFamily="49" charset="-122"/>
                <a:ea typeface="楷体_GB2312" panose="02010609030101010101" pitchFamily="49" charset="-122"/>
              </a:rPr>
              <a:t>中央银行与</a:t>
            </a:r>
            <a:endParaRPr lang="en-US" altLang="zh-CN" dirty="0" smtClean="0">
              <a:solidFill>
                <a:srgbClr val="000000"/>
              </a:solidFill>
              <a:latin typeface="楷体_GB2312" panose="02010609030101010101" pitchFamily="49" charset="-122"/>
              <a:ea typeface="楷体_GB2312" panose="02010609030101010101" pitchFamily="49" charset="-122"/>
            </a:endParaRPr>
          </a:p>
          <a:p>
            <a:r>
              <a:rPr lang="zh-CN" altLang="en-US" dirty="0" smtClean="0">
                <a:solidFill>
                  <a:srgbClr val="000000"/>
                </a:solidFill>
                <a:latin typeface="楷体_GB2312" panose="02010609030101010101" pitchFamily="49" charset="-122"/>
                <a:ea typeface="楷体_GB2312" panose="02010609030101010101" pitchFamily="49" charset="-122"/>
              </a:rPr>
              <a:t>商业银行之</a:t>
            </a:r>
            <a:endParaRPr lang="en-US" altLang="zh-CN" dirty="0" smtClean="0">
              <a:solidFill>
                <a:srgbClr val="000000"/>
              </a:solidFill>
              <a:latin typeface="楷体_GB2312" panose="02010609030101010101" pitchFamily="49" charset="-122"/>
              <a:ea typeface="楷体_GB2312" panose="02010609030101010101" pitchFamily="49" charset="-122"/>
            </a:endParaRPr>
          </a:p>
          <a:p>
            <a:r>
              <a:rPr lang="zh-CN" altLang="en-US" dirty="0" smtClean="0">
                <a:solidFill>
                  <a:srgbClr val="000000"/>
                </a:solidFill>
                <a:latin typeface="楷体_GB2312" panose="02010609030101010101" pitchFamily="49" charset="-122"/>
                <a:ea typeface="楷体_GB2312" panose="02010609030101010101" pitchFamily="49" charset="-122"/>
              </a:rPr>
              <a:t>间的借贷关系</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26" name="右箭头 25"/>
          <p:cNvSpPr/>
          <p:nvPr/>
        </p:nvSpPr>
        <p:spPr bwMode="auto">
          <a:xfrm flipH="1">
            <a:off x="6447539" y="5463368"/>
            <a:ext cx="1066799" cy="344486"/>
          </a:xfrm>
          <a:prstGeom prst="rightArrow">
            <a:avLst/>
          </a:prstGeom>
          <a:solidFill>
            <a:srgbClr val="7030A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27" name="TextBox 26"/>
          <p:cNvSpPr txBox="1"/>
          <p:nvPr/>
        </p:nvSpPr>
        <p:spPr>
          <a:xfrm>
            <a:off x="7472598" y="5029890"/>
            <a:ext cx="1569660" cy="1200329"/>
          </a:xfrm>
          <a:prstGeom prst="rect">
            <a:avLst/>
          </a:prstGeom>
          <a:noFill/>
        </p:spPr>
        <p:txBody>
          <a:bodyPr wrap="none" rtlCol="0">
            <a:spAutoFit/>
          </a:bodyPr>
          <a:lstStyle/>
          <a:p>
            <a:endParaRPr lang="en-US" altLang="zh-CN" dirty="0" smtClean="0">
              <a:solidFill>
                <a:srgbClr val="000000"/>
              </a:solidFill>
              <a:latin typeface="楷体_GB2312" panose="02010609030101010101" pitchFamily="49" charset="-122"/>
              <a:ea typeface="楷体_GB2312" panose="02010609030101010101" pitchFamily="49" charset="-122"/>
            </a:endParaRPr>
          </a:p>
          <a:p>
            <a:r>
              <a:rPr lang="zh-CN" altLang="en-US" dirty="0" smtClean="0">
                <a:solidFill>
                  <a:srgbClr val="000000"/>
                </a:solidFill>
                <a:latin typeface="楷体_GB2312" panose="02010609030101010101" pitchFamily="49" charset="-122"/>
                <a:ea typeface="楷体_GB2312" panose="02010609030101010101" pitchFamily="49" charset="-122"/>
              </a:rPr>
              <a:t>商业银行与</a:t>
            </a:r>
            <a:endParaRPr lang="en-US" altLang="zh-CN" dirty="0" smtClean="0">
              <a:solidFill>
                <a:srgbClr val="000000"/>
              </a:solidFill>
              <a:latin typeface="楷体_GB2312" panose="02010609030101010101" pitchFamily="49" charset="-122"/>
              <a:ea typeface="楷体_GB2312" panose="02010609030101010101" pitchFamily="49" charset="-122"/>
            </a:endParaRPr>
          </a:p>
          <a:p>
            <a:r>
              <a:rPr lang="zh-CN" altLang="en-US" dirty="0" smtClean="0">
                <a:solidFill>
                  <a:srgbClr val="000000"/>
                </a:solidFill>
                <a:latin typeface="楷体_GB2312" panose="02010609030101010101" pitchFamily="49" charset="-122"/>
                <a:ea typeface="楷体_GB2312" panose="02010609030101010101" pitchFamily="49" charset="-122"/>
              </a:rPr>
              <a:t>非金融部门之</a:t>
            </a:r>
            <a:endParaRPr lang="en-US" altLang="zh-CN" dirty="0" smtClean="0">
              <a:solidFill>
                <a:srgbClr val="000000"/>
              </a:solidFill>
              <a:latin typeface="楷体_GB2312" panose="02010609030101010101" pitchFamily="49" charset="-122"/>
              <a:ea typeface="楷体_GB2312" panose="02010609030101010101" pitchFamily="49" charset="-122"/>
            </a:endParaRPr>
          </a:p>
          <a:p>
            <a:r>
              <a:rPr lang="zh-CN" altLang="en-US" dirty="0" smtClean="0">
                <a:solidFill>
                  <a:srgbClr val="000000"/>
                </a:solidFill>
                <a:latin typeface="楷体_GB2312" panose="02010609030101010101" pitchFamily="49" charset="-122"/>
                <a:ea typeface="楷体_GB2312" panose="02010609030101010101" pitchFamily="49" charset="-122"/>
              </a:rPr>
              <a:t>间的借贷关系</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28" name="右箭头 27"/>
          <p:cNvSpPr/>
          <p:nvPr/>
        </p:nvSpPr>
        <p:spPr bwMode="auto">
          <a:xfrm>
            <a:off x="2024063" y="3033068"/>
            <a:ext cx="1066799" cy="344486"/>
          </a:xfrm>
          <a:prstGeom prst="rightArrow">
            <a:avLst/>
          </a:prstGeom>
          <a:solidFill>
            <a:srgbClr val="00B0F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29" name="TextBox 28"/>
          <p:cNvSpPr txBox="1"/>
          <p:nvPr/>
        </p:nvSpPr>
        <p:spPr>
          <a:xfrm>
            <a:off x="647133" y="2743646"/>
            <a:ext cx="1569660" cy="923330"/>
          </a:xfrm>
          <a:prstGeom prst="rect">
            <a:avLst/>
          </a:prstGeom>
          <a:noFill/>
        </p:spPr>
        <p:txBody>
          <a:bodyPr wrap="none" rtlCol="0">
            <a:spAutoFit/>
          </a:bodyPr>
          <a:lstStyle/>
          <a:p>
            <a:r>
              <a:rPr lang="zh-CN" altLang="en-US" dirty="0" smtClean="0">
                <a:solidFill>
                  <a:srgbClr val="000000"/>
                </a:solidFill>
                <a:latin typeface="楷体_GB2312" panose="02010609030101010101" pitchFamily="49" charset="-122"/>
                <a:ea typeface="楷体_GB2312" panose="02010609030101010101" pitchFamily="49" charset="-122"/>
              </a:rPr>
              <a:t>中央银行与</a:t>
            </a:r>
            <a:endParaRPr lang="en-US" altLang="zh-CN" dirty="0" smtClean="0">
              <a:solidFill>
                <a:srgbClr val="000000"/>
              </a:solidFill>
              <a:latin typeface="楷体_GB2312" panose="02010609030101010101" pitchFamily="49" charset="-122"/>
              <a:ea typeface="楷体_GB2312" panose="02010609030101010101" pitchFamily="49" charset="-122"/>
            </a:endParaRPr>
          </a:p>
          <a:p>
            <a:r>
              <a:rPr lang="zh-CN" altLang="en-US" dirty="0" smtClean="0">
                <a:solidFill>
                  <a:srgbClr val="000000"/>
                </a:solidFill>
                <a:latin typeface="楷体_GB2312" panose="02010609030101010101" pitchFamily="49" charset="-122"/>
                <a:ea typeface="楷体_GB2312" panose="02010609030101010101" pitchFamily="49" charset="-122"/>
              </a:rPr>
              <a:t>非银行部门之</a:t>
            </a:r>
            <a:endParaRPr lang="en-US" altLang="zh-CN" dirty="0" smtClean="0">
              <a:solidFill>
                <a:srgbClr val="000000"/>
              </a:solidFill>
              <a:latin typeface="楷体_GB2312" panose="02010609030101010101" pitchFamily="49" charset="-122"/>
              <a:ea typeface="楷体_GB2312" panose="02010609030101010101" pitchFamily="49" charset="-122"/>
            </a:endParaRPr>
          </a:p>
          <a:p>
            <a:r>
              <a:rPr lang="zh-CN" altLang="en-US" dirty="0" smtClean="0">
                <a:solidFill>
                  <a:srgbClr val="000000"/>
                </a:solidFill>
                <a:latin typeface="楷体_GB2312" panose="02010609030101010101" pitchFamily="49" charset="-122"/>
                <a:ea typeface="楷体_GB2312" panose="02010609030101010101" pitchFamily="49" charset="-122"/>
              </a:rPr>
              <a:t>间的借贷关系</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30" name="右箭头 29"/>
          <p:cNvSpPr/>
          <p:nvPr/>
        </p:nvSpPr>
        <p:spPr bwMode="auto">
          <a:xfrm>
            <a:off x="1109664" y="5604097"/>
            <a:ext cx="1066799" cy="344486"/>
          </a:xfrm>
          <a:prstGeom prst="rightArrow">
            <a:avLst/>
          </a:prstGeom>
          <a:solidFill>
            <a:srgbClr val="00B0F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31" name="TextBox 30"/>
          <p:cNvSpPr txBox="1"/>
          <p:nvPr/>
        </p:nvSpPr>
        <p:spPr>
          <a:xfrm>
            <a:off x="73403" y="5266021"/>
            <a:ext cx="1569660" cy="923330"/>
          </a:xfrm>
          <a:prstGeom prst="rect">
            <a:avLst/>
          </a:prstGeom>
          <a:noFill/>
        </p:spPr>
        <p:txBody>
          <a:bodyPr wrap="none" rtlCol="0">
            <a:spAutoFit/>
          </a:bodyPr>
          <a:lstStyle/>
          <a:p>
            <a:r>
              <a:rPr lang="zh-CN" altLang="en-US" dirty="0" smtClean="0">
                <a:solidFill>
                  <a:srgbClr val="000000"/>
                </a:solidFill>
                <a:latin typeface="楷体_GB2312" panose="02010609030101010101" pitchFamily="49" charset="-122"/>
                <a:ea typeface="楷体_GB2312" panose="02010609030101010101" pitchFamily="49" charset="-122"/>
              </a:rPr>
              <a:t>中央银行与</a:t>
            </a:r>
            <a:endParaRPr lang="en-US" altLang="zh-CN" dirty="0" smtClean="0">
              <a:solidFill>
                <a:srgbClr val="000000"/>
              </a:solidFill>
              <a:latin typeface="楷体_GB2312" panose="02010609030101010101" pitchFamily="49" charset="-122"/>
              <a:ea typeface="楷体_GB2312" panose="02010609030101010101" pitchFamily="49" charset="-122"/>
            </a:endParaRPr>
          </a:p>
          <a:p>
            <a:r>
              <a:rPr lang="zh-CN" altLang="en-US" dirty="0" smtClean="0">
                <a:solidFill>
                  <a:srgbClr val="000000"/>
                </a:solidFill>
                <a:latin typeface="楷体_GB2312" panose="02010609030101010101" pitchFamily="49" charset="-122"/>
                <a:ea typeface="楷体_GB2312" panose="02010609030101010101" pitchFamily="49" charset="-122"/>
              </a:rPr>
              <a:t>非银行部门之</a:t>
            </a:r>
            <a:endParaRPr lang="en-US" altLang="zh-CN" dirty="0" smtClean="0">
              <a:solidFill>
                <a:srgbClr val="000000"/>
              </a:solidFill>
              <a:latin typeface="楷体_GB2312" panose="02010609030101010101" pitchFamily="49" charset="-122"/>
              <a:ea typeface="楷体_GB2312" panose="02010609030101010101" pitchFamily="49" charset="-122"/>
            </a:endParaRPr>
          </a:p>
          <a:p>
            <a:r>
              <a:rPr lang="zh-CN" altLang="en-US" dirty="0" smtClean="0">
                <a:solidFill>
                  <a:srgbClr val="000000"/>
                </a:solidFill>
                <a:latin typeface="楷体_GB2312" panose="02010609030101010101" pitchFamily="49" charset="-122"/>
                <a:ea typeface="楷体_GB2312" panose="02010609030101010101" pitchFamily="49" charset="-122"/>
              </a:rPr>
              <a:t>间的借贷关系</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32" name="TextBox 31"/>
          <p:cNvSpPr txBox="1"/>
          <p:nvPr/>
        </p:nvSpPr>
        <p:spPr>
          <a:xfrm rot="1164349">
            <a:off x="2793473" y="3607450"/>
            <a:ext cx="461665" cy="2400657"/>
          </a:xfrm>
          <a:prstGeom prst="rect">
            <a:avLst/>
          </a:prstGeom>
          <a:noFill/>
        </p:spPr>
        <p:txBody>
          <a:bodyPr vert="eaVert" wrap="none" rtlCol="0">
            <a:spAutoFit/>
          </a:bodyPr>
          <a:lstStyle/>
          <a:p>
            <a:r>
              <a:rPr lang="zh-CN" altLang="en-US" dirty="0" smtClean="0">
                <a:solidFill>
                  <a:srgbClr val="000000"/>
                </a:solidFill>
                <a:latin typeface="楷体_GB2312" panose="02010609030101010101" pitchFamily="49" charset="-122"/>
                <a:ea typeface="楷体_GB2312" panose="02010609030101010101" pitchFamily="49" charset="-122"/>
              </a:rPr>
              <a:t>无银行参与的货币供给</a:t>
            </a:r>
            <a:endParaRPr lang="zh-CN" altLang="en-US" dirty="0">
              <a:solidFill>
                <a:srgbClr val="000000"/>
              </a:solidFill>
              <a:latin typeface="楷体_GB2312" panose="02010609030101010101" pitchFamily="49" charset="-122"/>
              <a:ea typeface="楷体_GB2312" panose="02010609030101010101" pitchFamily="49" charset="-122"/>
            </a:endParaRPr>
          </a:p>
        </p:txBody>
      </p:sp>
      <p:sp>
        <p:nvSpPr>
          <p:cNvPr id="33" name="TextBox 32"/>
          <p:cNvSpPr txBox="1"/>
          <p:nvPr/>
        </p:nvSpPr>
        <p:spPr>
          <a:xfrm>
            <a:off x="467544" y="3645024"/>
            <a:ext cx="1736373" cy="1477328"/>
          </a:xfrm>
          <a:prstGeom prst="rect">
            <a:avLst/>
          </a:prstGeom>
          <a:solidFill>
            <a:srgbClr val="FFFFFF"/>
          </a:solidFill>
        </p:spPr>
        <p:txBody>
          <a:bodyPr wrap="none" rtlCol="0">
            <a:spAutoFit/>
          </a:bodyPr>
          <a:lstStyle/>
          <a:p>
            <a:r>
              <a:rPr lang="en-US" altLang="zh-CN" dirty="0" smtClean="0">
                <a:latin typeface="Times New Roman" pitchFamily="18" charset="0"/>
                <a:ea typeface="楷体_GB2312" pitchFamily="49" charset="-122"/>
                <a:cs typeface="Times New Roman" pitchFamily="18" charset="0"/>
              </a:rPr>
              <a:t>B</a:t>
            </a:r>
            <a:r>
              <a:rPr lang="zh-CN" altLang="en-US" dirty="0" smtClean="0">
                <a:latin typeface="Times New Roman" pitchFamily="18" charset="0"/>
                <a:ea typeface="楷体_GB2312" pitchFamily="49" charset="-122"/>
                <a:cs typeface="Times New Roman" pitchFamily="18" charset="0"/>
              </a:rPr>
              <a:t>：基础货币</a:t>
            </a:r>
            <a:endParaRPr lang="en-US" altLang="zh-CN" dirty="0" smtClean="0">
              <a:latin typeface="Times New Roman" pitchFamily="18" charset="0"/>
              <a:ea typeface="楷体_GB2312" pitchFamily="49" charset="-122"/>
              <a:cs typeface="Times New Roman" pitchFamily="18" charset="0"/>
            </a:endParaRPr>
          </a:p>
          <a:p>
            <a:r>
              <a:rPr lang="en-US" altLang="zh-CN" dirty="0" smtClean="0">
                <a:latin typeface="Times New Roman" pitchFamily="18" charset="0"/>
                <a:ea typeface="楷体_GB2312" pitchFamily="49" charset="-122"/>
                <a:cs typeface="Times New Roman" pitchFamily="18" charset="0"/>
              </a:rPr>
              <a:t>C</a:t>
            </a:r>
            <a:r>
              <a:rPr lang="zh-CN" altLang="en-US" dirty="0" smtClean="0">
                <a:latin typeface="Times New Roman" pitchFamily="18" charset="0"/>
                <a:ea typeface="楷体_GB2312" pitchFamily="49" charset="-122"/>
                <a:cs typeface="Times New Roman" pitchFamily="18" charset="0"/>
              </a:rPr>
              <a:t>：现金</a:t>
            </a:r>
            <a:endParaRPr lang="en-US" altLang="zh-CN" dirty="0" smtClean="0">
              <a:latin typeface="Times New Roman" pitchFamily="18" charset="0"/>
              <a:ea typeface="楷体_GB2312" pitchFamily="49" charset="-122"/>
              <a:cs typeface="Times New Roman" pitchFamily="18" charset="0"/>
            </a:endParaRPr>
          </a:p>
          <a:p>
            <a:r>
              <a:rPr lang="en-US" altLang="zh-CN" dirty="0" smtClean="0">
                <a:latin typeface="Times New Roman" pitchFamily="18" charset="0"/>
                <a:ea typeface="楷体_GB2312" pitchFamily="49" charset="-122"/>
                <a:cs typeface="Times New Roman" pitchFamily="18" charset="0"/>
              </a:rPr>
              <a:t>R</a:t>
            </a:r>
            <a:r>
              <a:rPr lang="zh-CN" altLang="en-US" dirty="0" smtClean="0">
                <a:latin typeface="Times New Roman" pitchFamily="18" charset="0"/>
                <a:ea typeface="楷体_GB2312" pitchFamily="49" charset="-122"/>
                <a:cs typeface="Times New Roman" pitchFamily="18" charset="0"/>
              </a:rPr>
              <a:t>：银行准备金</a:t>
            </a:r>
            <a:endParaRPr lang="en-US" altLang="zh-CN" dirty="0" smtClean="0">
              <a:latin typeface="Times New Roman" pitchFamily="18" charset="0"/>
              <a:ea typeface="楷体_GB2312" pitchFamily="49" charset="-122"/>
              <a:cs typeface="Times New Roman" pitchFamily="18" charset="0"/>
            </a:endParaRPr>
          </a:p>
          <a:p>
            <a:r>
              <a:rPr lang="en-US" altLang="zh-CN" dirty="0" smtClean="0">
                <a:latin typeface="Times New Roman" pitchFamily="18" charset="0"/>
                <a:ea typeface="楷体_GB2312" pitchFamily="49" charset="-122"/>
                <a:cs typeface="Times New Roman" pitchFamily="18" charset="0"/>
              </a:rPr>
              <a:t>D</a:t>
            </a:r>
            <a:r>
              <a:rPr lang="zh-CN" altLang="en-US" dirty="0" smtClean="0">
                <a:latin typeface="Times New Roman" pitchFamily="18" charset="0"/>
                <a:ea typeface="楷体_GB2312" pitchFamily="49" charset="-122"/>
                <a:cs typeface="Times New Roman" pitchFamily="18" charset="0"/>
              </a:rPr>
              <a:t>：银行存款</a:t>
            </a:r>
            <a:endParaRPr lang="en-US" altLang="zh-CN" dirty="0" smtClean="0">
              <a:latin typeface="Times New Roman" pitchFamily="18" charset="0"/>
              <a:ea typeface="楷体_GB2312" pitchFamily="49" charset="-122"/>
              <a:cs typeface="Times New Roman" pitchFamily="18" charset="0"/>
            </a:endParaRPr>
          </a:p>
          <a:p>
            <a:r>
              <a:rPr lang="en-US" altLang="zh-CN" dirty="0" smtClean="0">
                <a:latin typeface="Times New Roman" pitchFamily="18" charset="0"/>
                <a:ea typeface="楷体_GB2312" pitchFamily="49" charset="-122"/>
                <a:cs typeface="Times New Roman" pitchFamily="18" charset="0"/>
              </a:rPr>
              <a:t>Ms:</a:t>
            </a:r>
            <a:r>
              <a:rPr lang="zh-CN" altLang="en-US" dirty="0" smtClean="0">
                <a:latin typeface="Times New Roman" pitchFamily="18" charset="0"/>
                <a:ea typeface="楷体_GB2312" pitchFamily="49" charset="-122"/>
                <a:cs typeface="Times New Roman" pitchFamily="18" charset="0"/>
              </a:rPr>
              <a:t>货币供给量</a:t>
            </a:r>
            <a:endParaRPr lang="zh-CN" altLang="en-US" dirty="0">
              <a:latin typeface="Times New Roman" pitchFamily="18" charset="0"/>
              <a:ea typeface="楷体_GB2312" pitchFamily="49" charset="-122"/>
              <a:cs typeface="Times New Roman" pitchFamily="18" charset="0"/>
            </a:endParaRPr>
          </a:p>
        </p:txBody>
      </p:sp>
      <p:sp>
        <p:nvSpPr>
          <p:cNvPr id="34" name="TextBox 33"/>
          <p:cNvSpPr txBox="1"/>
          <p:nvPr/>
        </p:nvSpPr>
        <p:spPr>
          <a:xfrm>
            <a:off x="3491880" y="2276872"/>
            <a:ext cx="1723549" cy="461665"/>
          </a:xfrm>
          <a:prstGeom prst="rect">
            <a:avLst/>
          </a:prstGeom>
          <a:noFill/>
        </p:spPr>
        <p:txBody>
          <a:bodyPr wrap="none" rtlCol="0">
            <a:spAutoFit/>
          </a:bodyPr>
          <a:lstStyle/>
          <a:p>
            <a:r>
              <a:rPr lang="zh-CN" altLang="en-US" sz="2400" dirty="0" smtClean="0">
                <a:solidFill>
                  <a:srgbClr val="000000"/>
                </a:solidFill>
                <a:latin typeface="楷体_GB2312" pitchFamily="49" charset="-122"/>
                <a:ea typeface="楷体_GB2312" pitchFamily="49" charset="-122"/>
              </a:rPr>
              <a:t>中央  银行</a:t>
            </a:r>
            <a:endParaRPr lang="zh-CN" altLang="en-US" sz="2400" dirty="0">
              <a:solidFill>
                <a:srgbClr val="000000"/>
              </a:solidFill>
              <a:latin typeface="楷体_GB2312" pitchFamily="49" charset="-122"/>
              <a:ea typeface="楷体_GB2312" pitchFamily="49" charset="-122"/>
            </a:endParaRPr>
          </a:p>
        </p:txBody>
      </p:sp>
      <p:sp>
        <p:nvSpPr>
          <p:cNvPr id="35" name="TextBox 34"/>
          <p:cNvSpPr txBox="1"/>
          <p:nvPr/>
        </p:nvSpPr>
        <p:spPr>
          <a:xfrm>
            <a:off x="3347864" y="5877272"/>
            <a:ext cx="1723549" cy="461665"/>
          </a:xfrm>
          <a:prstGeom prst="rect">
            <a:avLst/>
          </a:prstGeom>
          <a:noFill/>
        </p:spPr>
        <p:txBody>
          <a:bodyPr wrap="none" rtlCol="0">
            <a:spAutoFit/>
          </a:bodyPr>
          <a:lstStyle/>
          <a:p>
            <a:r>
              <a:rPr lang="zh-CN" altLang="en-US" sz="2400" dirty="0" smtClean="0">
                <a:solidFill>
                  <a:srgbClr val="000000"/>
                </a:solidFill>
                <a:latin typeface="楷体_GB2312" pitchFamily="49" charset="-122"/>
                <a:ea typeface="楷体_GB2312" pitchFamily="49" charset="-122"/>
              </a:rPr>
              <a:t>非银行部门</a:t>
            </a:r>
            <a:endParaRPr lang="zh-CN" altLang="en-US" sz="2400" dirty="0">
              <a:solidFill>
                <a:srgbClr val="000000"/>
              </a:solidFill>
              <a:latin typeface="楷体_GB2312" pitchFamily="49" charset="-122"/>
              <a:ea typeface="楷体_GB2312" pitchFamily="49" charset="-122"/>
            </a:endParaRPr>
          </a:p>
        </p:txBody>
      </p:sp>
    </p:spTree>
    <p:extLst>
      <p:ext uri="{BB962C8B-B14F-4D97-AF65-F5344CB8AC3E}">
        <p14:creationId xmlns="" xmlns:p14="http://schemas.microsoft.com/office/powerpoint/2010/main" val="36233868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42918"/>
            <a:ext cx="8784976" cy="4525963"/>
          </a:xfrm>
        </p:spPr>
        <p:txBody>
          <a:bodyPr/>
          <a:lstStyle/>
          <a:p>
            <a:pPr>
              <a:buFontTx/>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rPr>
              <a:t>基础货币与货币供应量之间的乘数关系</a:t>
            </a:r>
            <a:r>
              <a:rPr lang="en-US" altLang="zh-CN" dirty="0" smtClean="0">
                <a:latin typeface="Times New Roman" pitchFamily="18" charset="0"/>
                <a:ea typeface="楷体_GB2312" pitchFamily="49" charset="-122"/>
                <a:cs typeface="Times New Roman" pitchFamily="18" charset="0"/>
              </a:rPr>
              <a:t>:</a:t>
            </a:r>
          </a:p>
          <a:p>
            <a:endParaRPr lang="en-US" altLang="zh-CN" dirty="0" smtClean="0">
              <a:latin typeface="Times New Roman" pitchFamily="18" charset="0"/>
              <a:ea typeface="楷体_GB2312" pitchFamily="49" charset="-122"/>
              <a:cs typeface="Times New Roman" pitchFamily="18" charset="0"/>
            </a:endParaRPr>
          </a:p>
          <a:p>
            <a:pPr>
              <a:buFontTx/>
              <a:buNone/>
            </a:pPr>
            <a:endParaRPr lang="en-US" altLang="zh-CN" dirty="0" smtClean="0">
              <a:solidFill>
                <a:srgbClr val="FFC000"/>
              </a:solidFill>
              <a:latin typeface="Times New Roman" pitchFamily="18" charset="0"/>
              <a:ea typeface="楷体_GB2312" pitchFamily="49" charset="-122"/>
              <a:cs typeface="Times New Roman" pitchFamily="18" charset="0"/>
            </a:endParaRPr>
          </a:p>
          <a:p>
            <a:pPr>
              <a:buFontTx/>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rPr>
              <a:t>货币乘数公式的推导：</a:t>
            </a:r>
            <a:endParaRPr lang="en-US" altLang="zh-CN" dirty="0" smtClean="0">
              <a:latin typeface="Times New Roman" pitchFamily="18" charset="0"/>
              <a:ea typeface="楷体_GB2312" pitchFamily="49" charset="-122"/>
              <a:cs typeface="Times New Roman" pitchFamily="18" charset="0"/>
            </a:endParaRPr>
          </a:p>
          <a:p>
            <a:pPr>
              <a:buFontTx/>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rPr>
              <a:t>货币乘数的主要决定因素：</a:t>
            </a:r>
            <a:endParaRPr lang="en-US" altLang="zh-CN"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ü"/>
            </a:pPr>
            <a:r>
              <a:rPr lang="en-US" altLang="zh-CN" sz="2400" dirty="0" smtClean="0">
                <a:solidFill>
                  <a:srgbClr val="FFC000"/>
                </a:solidFill>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通货</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存款比（</a:t>
            </a:r>
            <a:r>
              <a:rPr lang="en-US" altLang="zh-CN" sz="2400" i="1" dirty="0" err="1" smtClean="0">
                <a:latin typeface="Times New Roman" pitchFamily="18" charset="0"/>
                <a:ea typeface="楷体_GB2312" pitchFamily="49" charset="-122"/>
                <a:cs typeface="Times New Roman" pitchFamily="18" charset="0"/>
              </a:rPr>
              <a:t>cd</a:t>
            </a:r>
            <a:r>
              <a:rPr lang="en-US" altLang="zh-CN" sz="2400" dirty="0" smtClean="0">
                <a:latin typeface="Times New Roman" pitchFamily="18" charset="0"/>
                <a:ea typeface="楷体_GB2312" pitchFamily="49" charset="-122"/>
                <a:cs typeface="Times New Roman" pitchFamily="18" charset="0"/>
              </a:rPr>
              <a:t>=</a:t>
            </a:r>
            <a:r>
              <a:rPr lang="en-US" altLang="zh-CN" sz="2400" i="1" dirty="0" smtClean="0">
                <a:latin typeface="Times New Roman" pitchFamily="18" charset="0"/>
                <a:ea typeface="楷体_GB2312" pitchFamily="49" charset="-122"/>
                <a:cs typeface="Times New Roman" pitchFamily="18" charset="0"/>
              </a:rPr>
              <a:t>C/D</a:t>
            </a:r>
            <a:r>
              <a:rPr lang="zh-CN" altLang="en-US" sz="2400" dirty="0" smtClean="0">
                <a:latin typeface="Times New Roman" pitchFamily="18" charset="0"/>
                <a:ea typeface="楷体_GB2312" pitchFamily="49" charset="-122"/>
                <a:cs typeface="Times New Roman" pitchFamily="18" charset="0"/>
              </a:rPr>
              <a:t>）：反映居民和企业等部门的持币行为；比值越大，现金漏损越多，货币乘数越小（</a:t>
            </a:r>
            <a:r>
              <a:rPr lang="zh-CN" altLang="en-US" sz="2400" dirty="0" smtClean="0">
                <a:solidFill>
                  <a:srgbClr val="FF0000"/>
                </a:solidFill>
                <a:latin typeface="Times New Roman" pitchFamily="18" charset="0"/>
                <a:ea typeface="楷体_GB2312" pitchFamily="49" charset="-122"/>
                <a:cs typeface="Times New Roman" pitchFamily="18" charset="0"/>
              </a:rPr>
              <a:t>由现金漏损率决定</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准备金</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存款比（总准备金率）（</a:t>
            </a:r>
            <a:r>
              <a:rPr lang="en-US" altLang="zh-CN" sz="2400" i="1" dirty="0" err="1" smtClean="0">
                <a:latin typeface="Times New Roman" pitchFamily="18" charset="0"/>
                <a:ea typeface="楷体_GB2312" pitchFamily="49" charset="-122"/>
                <a:cs typeface="Times New Roman" pitchFamily="18" charset="0"/>
              </a:rPr>
              <a:t>rr+er</a:t>
            </a:r>
            <a:r>
              <a:rPr lang="en-US" altLang="zh-CN" sz="2400" i="1" dirty="0" smtClean="0">
                <a:latin typeface="Times New Roman" pitchFamily="18" charset="0"/>
                <a:ea typeface="楷体_GB2312" pitchFamily="49" charset="-122"/>
                <a:cs typeface="Times New Roman" pitchFamily="18" charset="0"/>
              </a:rPr>
              <a:t>=R/D</a:t>
            </a:r>
            <a:r>
              <a:rPr lang="zh-CN" altLang="en-US" sz="2400" dirty="0" smtClean="0">
                <a:latin typeface="Times New Roman" pitchFamily="18" charset="0"/>
                <a:ea typeface="楷体_GB2312" pitchFamily="49" charset="-122"/>
                <a:cs typeface="Times New Roman" pitchFamily="18" charset="0"/>
              </a:rPr>
              <a:t>）；是指商业银行法定存款准备金和超额准备金的总和占全部存款的比重，此值越大，货币乘数越小（</a:t>
            </a:r>
            <a:r>
              <a:rPr lang="zh-CN" altLang="en-US" sz="2400" dirty="0" smtClean="0">
                <a:solidFill>
                  <a:srgbClr val="FF0000"/>
                </a:solidFill>
                <a:latin typeface="Times New Roman" pitchFamily="18" charset="0"/>
                <a:ea typeface="楷体_GB2312" pitchFamily="49" charset="-122"/>
                <a:cs typeface="Times New Roman" pitchFamily="18" charset="0"/>
              </a:rPr>
              <a:t>由法定准备金率及超额准备金率决定</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a:p>
            <a:endParaRPr lang="zh-CN" altLang="en-US" dirty="0">
              <a:latin typeface="Times New Roman" pitchFamily="18" charset="0"/>
              <a:ea typeface="楷体_GB2312" pitchFamily="49" charset="-122"/>
              <a:cs typeface="Times New Roman" pitchFamily="18" charset="0"/>
            </a:endParaRPr>
          </a:p>
        </p:txBody>
      </p:sp>
      <p:graphicFrame>
        <p:nvGraphicFramePr>
          <p:cNvPr id="142338" name="Object 2"/>
          <p:cNvGraphicFramePr>
            <a:graphicFrameLocks noChangeAspect="1"/>
          </p:cNvGraphicFramePr>
          <p:nvPr/>
        </p:nvGraphicFramePr>
        <p:xfrm>
          <a:off x="1928794" y="1285860"/>
          <a:ext cx="2351088" cy="857250"/>
        </p:xfrm>
        <a:graphic>
          <a:graphicData uri="http://schemas.openxmlformats.org/presentationml/2006/ole">
            <p:oleObj spid="_x0000_s6172" name="Equation" r:id="rId3" imgW="1079032" imgH="393529" progId="Equation.DSMT4">
              <p:embed/>
            </p:oleObj>
          </a:graphicData>
        </a:graphic>
      </p:graphicFrame>
      <p:graphicFrame>
        <p:nvGraphicFramePr>
          <p:cNvPr id="142339" name="Object 3"/>
          <p:cNvGraphicFramePr>
            <a:graphicFrameLocks noChangeAspect="1"/>
          </p:cNvGraphicFramePr>
          <p:nvPr/>
        </p:nvGraphicFramePr>
        <p:xfrm>
          <a:off x="4494213" y="1628775"/>
          <a:ext cx="3354387" cy="1571625"/>
        </p:xfrm>
        <a:graphic>
          <a:graphicData uri="http://schemas.openxmlformats.org/presentationml/2006/ole">
            <p:oleObj spid="_x0000_s6173" name="Equation" r:id="rId4" imgW="1625600" imgH="762000" progId="Equation.DSMT4">
              <p:embed/>
            </p:oleObj>
          </a:graphicData>
        </a:graphic>
      </p:graphicFrame>
    </p:spTree>
    <p:extLst>
      <p:ext uri="{BB962C8B-B14F-4D97-AF65-F5344CB8AC3E}">
        <p14:creationId xmlns="" xmlns:p14="http://schemas.microsoft.com/office/powerpoint/2010/main" val="2273032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中央银行产生的客观必要性</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395536" y="1124744"/>
            <a:ext cx="8748464" cy="4525963"/>
          </a:xfrm>
        </p:spPr>
        <p:txBody>
          <a:bodyPr/>
          <a:lstStyle/>
          <a:p>
            <a:pPr marL="0" lvl="0" indent="0">
              <a:spcBef>
                <a:spcPct val="0"/>
              </a:spcBef>
              <a:buNone/>
              <a:defRPr/>
            </a:pPr>
            <a:r>
              <a:rPr lang="en-US" altLang="zh-CN" sz="3600" kern="1200" dirty="0" smtClean="0">
                <a:solidFill>
                  <a:srgbClr val="FF0000"/>
                </a:solidFill>
                <a:latin typeface="楷体_GB2312" pitchFamily="49" charset="-122"/>
                <a:ea typeface="楷体_GB2312" pitchFamily="49" charset="-122"/>
                <a:sym typeface="Wingdings 2" pitchFamily="18" charset="2"/>
              </a:rPr>
              <a:t></a:t>
            </a:r>
            <a:r>
              <a:rPr lang="zh-CN" altLang="en-US" sz="3600" kern="1200" dirty="0" smtClean="0">
                <a:solidFill>
                  <a:srgbClr val="000000"/>
                </a:solidFill>
                <a:latin typeface="楷体_GB2312" panose="02010609030101010101" pitchFamily="49" charset="-122"/>
                <a:ea typeface="楷体_GB2312" panose="02010609030101010101" pitchFamily="49" charset="-122"/>
              </a:rPr>
              <a:t>新式银行业迅速发展中出现的五大问题： </a:t>
            </a:r>
            <a:endParaRPr lang="en-US" altLang="zh-CN" sz="3600" kern="1200" dirty="0" smtClean="0">
              <a:solidFill>
                <a:srgbClr val="FF0000"/>
              </a:solidFill>
              <a:latin typeface="楷体_GB2312" pitchFamily="49" charset="-122"/>
              <a:ea typeface="楷体_GB2312" pitchFamily="49" charset="-122"/>
            </a:endParaRPr>
          </a:p>
          <a:p>
            <a:pPr marL="355600" lvl="0" indent="0">
              <a:lnSpc>
                <a:spcPct val="150000"/>
              </a:lnSpc>
              <a:spcBef>
                <a:spcPct val="0"/>
              </a:spcBef>
              <a:buNone/>
              <a:defRPr/>
            </a:pPr>
            <a:r>
              <a:rPr lang="en-US" altLang="zh-CN" sz="2800" kern="1200" dirty="0" smtClean="0">
                <a:solidFill>
                  <a:srgbClr val="FF0000"/>
                </a:solidFill>
                <a:latin typeface="楷体_GB2312" pitchFamily="49" charset="-122"/>
                <a:ea typeface="楷体_GB2312" pitchFamily="49" charset="-122"/>
              </a:rPr>
              <a:t>▲</a:t>
            </a:r>
            <a:r>
              <a:rPr lang="zh-CN" altLang="en-US" sz="2800" kern="1200" dirty="0" smtClean="0">
                <a:solidFill>
                  <a:srgbClr val="000000"/>
                </a:solidFill>
                <a:latin typeface="楷体_GB2312" panose="02010609030101010101" pitchFamily="49" charset="-122"/>
                <a:ea typeface="楷体_GB2312" panose="02010609030101010101" pitchFamily="49" charset="-122"/>
              </a:rPr>
              <a:t>银行券统一发行之必要</a:t>
            </a:r>
            <a:endParaRPr lang="en-US" altLang="zh-CN" sz="2800" kern="1200" dirty="0" smtClean="0">
              <a:solidFill>
                <a:srgbClr val="000000"/>
              </a:solidFill>
              <a:latin typeface="楷体_GB2312" panose="02010609030101010101" pitchFamily="49" charset="-122"/>
              <a:ea typeface="楷体_GB2312" panose="02010609030101010101" pitchFamily="49" charset="-122"/>
            </a:endParaRPr>
          </a:p>
          <a:p>
            <a:pPr marL="355600" lvl="0" indent="0">
              <a:lnSpc>
                <a:spcPct val="150000"/>
              </a:lnSpc>
              <a:spcBef>
                <a:spcPct val="0"/>
              </a:spcBef>
              <a:buNone/>
              <a:defRPr/>
            </a:pPr>
            <a:r>
              <a:rPr lang="en-US" altLang="zh-CN" sz="2800" kern="1200" dirty="0" smtClean="0">
                <a:solidFill>
                  <a:srgbClr val="FF0000"/>
                </a:solidFill>
                <a:latin typeface="楷体_GB2312" pitchFamily="49" charset="-122"/>
                <a:ea typeface="楷体_GB2312" pitchFamily="49" charset="-122"/>
              </a:rPr>
              <a:t>▲</a:t>
            </a:r>
            <a:r>
              <a:rPr lang="zh-CN" altLang="en-US" sz="2800" kern="1200" dirty="0" smtClean="0">
                <a:solidFill>
                  <a:srgbClr val="000000"/>
                </a:solidFill>
                <a:latin typeface="楷体_GB2312" panose="02010609030101010101" pitchFamily="49" charset="-122"/>
                <a:ea typeface="楷体_GB2312" panose="02010609030101010101" pitchFamily="49" charset="-122"/>
              </a:rPr>
              <a:t>建立全国统一的清算机构之必要</a:t>
            </a:r>
            <a:endParaRPr lang="en-US" altLang="zh-CN" sz="2800" kern="1200" dirty="0" smtClean="0">
              <a:solidFill>
                <a:srgbClr val="000000"/>
              </a:solidFill>
              <a:latin typeface="楷体_GB2312" panose="02010609030101010101" pitchFamily="49" charset="-122"/>
              <a:ea typeface="楷体_GB2312" panose="02010609030101010101" pitchFamily="49" charset="-122"/>
            </a:endParaRPr>
          </a:p>
          <a:p>
            <a:pPr marL="355600" lvl="0" indent="0">
              <a:lnSpc>
                <a:spcPct val="150000"/>
              </a:lnSpc>
              <a:spcBef>
                <a:spcPct val="0"/>
              </a:spcBef>
              <a:buNone/>
              <a:defRPr/>
            </a:pPr>
            <a:r>
              <a:rPr lang="en-US" altLang="zh-CN" sz="2800" kern="1200" dirty="0" smtClean="0">
                <a:solidFill>
                  <a:srgbClr val="FF0000"/>
                </a:solidFill>
                <a:latin typeface="楷体_GB2312" pitchFamily="49" charset="-122"/>
                <a:ea typeface="楷体_GB2312" pitchFamily="49" charset="-122"/>
              </a:rPr>
              <a:t>▲</a:t>
            </a:r>
            <a:r>
              <a:rPr lang="zh-CN" altLang="en-US" sz="2800" kern="1200" dirty="0" smtClean="0">
                <a:solidFill>
                  <a:srgbClr val="000000"/>
                </a:solidFill>
                <a:latin typeface="楷体_GB2312" panose="02010609030101010101" pitchFamily="49" charset="-122"/>
                <a:ea typeface="楷体_GB2312" panose="02010609030101010101" pitchFamily="49" charset="-122"/>
              </a:rPr>
              <a:t>为商业银行提供最后流动性支持之必要</a:t>
            </a:r>
            <a:r>
              <a:rPr lang="en-US" altLang="zh-CN" sz="2800" kern="1200" dirty="0" smtClean="0">
                <a:solidFill>
                  <a:srgbClr val="000000"/>
                </a:solidFill>
                <a:latin typeface="楷体_GB2312" panose="02010609030101010101" pitchFamily="49" charset="-122"/>
                <a:ea typeface="楷体_GB2312" panose="02010609030101010101" pitchFamily="49" charset="-122"/>
              </a:rPr>
              <a:t>——</a:t>
            </a:r>
            <a:r>
              <a:rPr lang="zh-CN" altLang="en-US" sz="2800" kern="1200" dirty="0" smtClean="0">
                <a:solidFill>
                  <a:srgbClr val="000000"/>
                </a:solidFill>
                <a:latin typeface="楷体_GB2312" panose="02010609030101010101" pitchFamily="49" charset="-122"/>
                <a:ea typeface="楷体_GB2312" panose="02010609030101010101" pitchFamily="49" charset="-122"/>
              </a:rPr>
              <a:t>央妈角色的体现</a:t>
            </a:r>
            <a:endParaRPr lang="en-US" altLang="zh-CN" sz="2800" kern="1200" dirty="0" smtClean="0">
              <a:solidFill>
                <a:srgbClr val="000000"/>
              </a:solidFill>
              <a:latin typeface="楷体_GB2312" panose="02010609030101010101" pitchFamily="49" charset="-122"/>
              <a:ea typeface="楷体_GB2312" panose="02010609030101010101" pitchFamily="49" charset="-122"/>
            </a:endParaRPr>
          </a:p>
          <a:p>
            <a:pPr marL="355600" lvl="0" indent="0">
              <a:lnSpc>
                <a:spcPct val="150000"/>
              </a:lnSpc>
              <a:spcBef>
                <a:spcPct val="0"/>
              </a:spcBef>
              <a:buNone/>
              <a:defRPr/>
            </a:pPr>
            <a:r>
              <a:rPr lang="en-US" altLang="zh-CN" sz="2800" kern="1200" dirty="0" smtClean="0">
                <a:solidFill>
                  <a:srgbClr val="FF0000"/>
                </a:solidFill>
                <a:latin typeface="楷体_GB2312" pitchFamily="49" charset="-122"/>
                <a:ea typeface="楷体_GB2312" pitchFamily="49" charset="-122"/>
              </a:rPr>
              <a:t>▲</a:t>
            </a:r>
            <a:r>
              <a:rPr lang="zh-CN" altLang="en-US" sz="2800" kern="1200" dirty="0" smtClean="0">
                <a:solidFill>
                  <a:srgbClr val="000000"/>
                </a:solidFill>
                <a:latin typeface="楷体_GB2312" panose="02010609030101010101" pitchFamily="49" charset="-122"/>
                <a:ea typeface="楷体_GB2312" panose="02010609030101010101" pitchFamily="49" charset="-122"/>
              </a:rPr>
              <a:t>代表政府意志实施金融业管理、监督、协调之必要</a:t>
            </a:r>
            <a:endParaRPr lang="en-US" altLang="zh-CN" sz="2800" kern="1200" dirty="0" smtClean="0">
              <a:solidFill>
                <a:srgbClr val="000000"/>
              </a:solidFill>
              <a:latin typeface="楷体_GB2312" panose="02010609030101010101" pitchFamily="49" charset="-122"/>
              <a:ea typeface="楷体_GB2312" panose="02010609030101010101" pitchFamily="49" charset="-122"/>
            </a:endParaRPr>
          </a:p>
          <a:p>
            <a:pPr marL="355600" lvl="0" indent="0">
              <a:lnSpc>
                <a:spcPct val="150000"/>
              </a:lnSpc>
              <a:spcBef>
                <a:spcPct val="0"/>
              </a:spcBef>
              <a:buNone/>
              <a:defRPr/>
            </a:pPr>
            <a:r>
              <a:rPr lang="en-US" altLang="zh-CN" sz="2800" kern="1200" dirty="0" smtClean="0">
                <a:solidFill>
                  <a:srgbClr val="FF0000"/>
                </a:solidFill>
                <a:latin typeface="楷体_GB2312" pitchFamily="49" charset="-122"/>
                <a:ea typeface="楷体_GB2312" pitchFamily="49" charset="-122"/>
              </a:rPr>
              <a:t>▲</a:t>
            </a:r>
            <a:r>
              <a:rPr lang="zh-CN" altLang="en-US" sz="2800" kern="1200" dirty="0" smtClean="0">
                <a:solidFill>
                  <a:srgbClr val="000000"/>
                </a:solidFill>
                <a:latin typeface="楷体_GB2312" panose="02010609030101010101" pitchFamily="49" charset="-122"/>
                <a:ea typeface="楷体_GB2312" panose="02010609030101010101" pitchFamily="49" charset="-122"/>
              </a:rPr>
              <a:t>为政府筹资之必要</a:t>
            </a:r>
            <a:endParaRPr lang="en-US" altLang="zh-CN" sz="2800" kern="1200" dirty="0" smtClean="0">
              <a:solidFill>
                <a:srgbClr val="000000"/>
              </a:solidFill>
              <a:latin typeface="楷体_GB2312" panose="02010609030101010101" pitchFamily="49" charset="-122"/>
              <a:ea typeface="楷体_GB2312" panose="02010609030101010101" pitchFamily="49" charset="-122"/>
            </a:endParaRPr>
          </a:p>
          <a:p>
            <a:pPr>
              <a:buNone/>
            </a:pPr>
            <a:endParaRPr lang="zh-CN" altLang="en-US" dirty="0"/>
          </a:p>
        </p:txBody>
      </p:sp>
    </p:spTree>
    <p:extLst>
      <p:ext uri="{BB962C8B-B14F-4D97-AF65-F5344CB8AC3E}">
        <p14:creationId xmlns="" xmlns:p14="http://schemas.microsoft.com/office/powerpoint/2010/main" val="6061915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004"/>
            <a:ext cx="8229600" cy="927100"/>
          </a:xfrm>
        </p:spPr>
        <p:txBody>
          <a:bodyPr/>
          <a:lstStyle/>
          <a:p>
            <a:r>
              <a:rPr lang="zh-CN" altLang="en-US" sz="2800" dirty="0" smtClean="0">
                <a:latin typeface="楷体_GB2312" pitchFamily="49" charset="-122"/>
                <a:ea typeface="楷体_GB2312" pitchFamily="49" charset="-122"/>
              </a:rPr>
              <a:t>五、货币供给的内生性、外生性</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42844" y="836712"/>
            <a:ext cx="9001156" cy="4525963"/>
          </a:xfrm>
        </p:spPr>
        <p:txBody>
          <a:bodyPr/>
          <a:lstStyle/>
          <a:p>
            <a:pPr>
              <a:buNone/>
              <a:defRPr/>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rPr>
              <a:t>外生变量（</a:t>
            </a:r>
            <a:r>
              <a:rPr lang="en-US" altLang="zh-CN" sz="2800" i="1" dirty="0" smtClean="0">
                <a:latin typeface="Times New Roman" pitchFamily="18" charset="0"/>
                <a:ea typeface="楷体_GB2312" pitchFamily="49" charset="-122"/>
                <a:cs typeface="Times New Roman" pitchFamily="18" charset="0"/>
              </a:rPr>
              <a:t>Exogenous Variables</a:t>
            </a:r>
            <a:r>
              <a:rPr lang="zh-CN" altLang="en-US" sz="2800" dirty="0" smtClean="0">
                <a:latin typeface="Times New Roman" pitchFamily="18" charset="0"/>
                <a:ea typeface="楷体_GB2312" pitchFamily="49" charset="-122"/>
                <a:cs typeface="Times New Roman" pitchFamily="18" charset="0"/>
              </a:rPr>
              <a:t>）</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又称政策性变量，是指由经济体系中的外部因素决定的变量。 （</a:t>
            </a:r>
            <a:r>
              <a:rPr lang="zh-CN" altLang="en-US" sz="2800" dirty="0" smtClean="0">
                <a:solidFill>
                  <a:srgbClr val="FF0000"/>
                </a:solidFill>
                <a:latin typeface="Times New Roman" pitchFamily="18" charset="0"/>
                <a:ea typeface="楷体_GB2312" pitchFamily="49" charset="-122"/>
                <a:cs typeface="Times New Roman" pitchFamily="18" charset="0"/>
              </a:rPr>
              <a:t>此变量不受系统内部其他变量影响</a:t>
            </a:r>
            <a:r>
              <a:rPr lang="zh-CN" altLang="en-US" sz="2800" dirty="0" smtClean="0">
                <a:latin typeface="Times New Roman" pitchFamily="18" charset="0"/>
                <a:ea typeface="楷体_GB2312" pitchFamily="49" charset="-122"/>
                <a:cs typeface="Times New Roman" pitchFamily="18" charset="0"/>
              </a:rPr>
              <a:t>）</a:t>
            </a:r>
          </a:p>
          <a:p>
            <a:pPr algn="just">
              <a:lnSpc>
                <a:spcPct val="110000"/>
              </a:lnSpc>
              <a:buNone/>
              <a:defRPr/>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rPr>
              <a:t>内生变量</a:t>
            </a:r>
            <a:r>
              <a:rPr lang="en-US" altLang="zh-CN" sz="2800" dirty="0" smtClean="0">
                <a:latin typeface="Times New Roman" pitchFamily="18" charset="0"/>
                <a:ea typeface="楷体_GB2312" pitchFamily="49" charset="-122"/>
                <a:cs typeface="Times New Roman" pitchFamily="18" charset="0"/>
              </a:rPr>
              <a:t>(</a:t>
            </a:r>
            <a:r>
              <a:rPr lang="en-US" altLang="zh-CN" sz="2800" i="1" dirty="0" smtClean="0">
                <a:latin typeface="Times New Roman" pitchFamily="18" charset="0"/>
                <a:ea typeface="楷体_GB2312" pitchFamily="49" charset="-122"/>
                <a:cs typeface="Times New Roman" pitchFamily="18" charset="0"/>
              </a:rPr>
              <a:t>Endogenous Variables</a:t>
            </a:r>
            <a:r>
              <a:rPr lang="en-US" altLang="zh-CN" sz="2800" dirty="0" smtClean="0">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也叫非政策性变量，它是指经济体系内部由经济因素所决定的变量。这种变量通常不为政策所左右。（</a:t>
            </a:r>
            <a:r>
              <a:rPr lang="zh-CN" altLang="en-US" sz="2800" dirty="0" smtClean="0">
                <a:solidFill>
                  <a:srgbClr val="FF0000"/>
                </a:solidFill>
                <a:latin typeface="Times New Roman" pitchFamily="18" charset="0"/>
                <a:ea typeface="楷体_GB2312" pitchFamily="49" charset="-122"/>
                <a:cs typeface="Times New Roman" pitchFamily="18" charset="0"/>
              </a:rPr>
              <a:t>此变量受系统内其他变量的影响</a:t>
            </a:r>
            <a:r>
              <a:rPr lang="zh-CN" altLang="en-US" sz="2800" dirty="0" smtClean="0">
                <a:latin typeface="Times New Roman" pitchFamily="18" charset="0"/>
                <a:ea typeface="楷体_GB2312" pitchFamily="49" charset="-122"/>
                <a:cs typeface="Times New Roman" pitchFamily="18" charset="0"/>
              </a:rPr>
              <a:t>）</a:t>
            </a:r>
          </a:p>
          <a:p>
            <a:pPr marL="712788" indent="-439738" algn="just">
              <a:lnSpc>
                <a:spcPct val="110000"/>
              </a:lnSpc>
              <a:buNone/>
              <a:defRPr/>
            </a:pPr>
            <a:r>
              <a:rPr lang="zh-CN" altLang="en-US"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典型的内生变量是市场经济中的价格、利率、汇率等经济变量。</a:t>
            </a:r>
          </a:p>
          <a:p>
            <a:endParaRPr lang="zh-CN" altLang="en-US" dirty="0"/>
          </a:p>
        </p:txBody>
      </p:sp>
    </p:spTree>
    <p:extLst>
      <p:ext uri="{BB962C8B-B14F-4D97-AF65-F5344CB8AC3E}">
        <p14:creationId xmlns="" xmlns:p14="http://schemas.microsoft.com/office/powerpoint/2010/main" val="20092151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bwMode="auto">
          <a:xfrm>
            <a:off x="785786" y="571480"/>
            <a:ext cx="5786478" cy="4071966"/>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Times New Roman" pitchFamily="18" charset="0"/>
              <a:ea typeface="楷体_GB2312" pitchFamily="49" charset="-122"/>
              <a:cs typeface="Times New Roman" pitchFamily="18" charset="0"/>
            </a:endParaRPr>
          </a:p>
        </p:txBody>
      </p:sp>
      <p:sp>
        <p:nvSpPr>
          <p:cNvPr id="4" name="矩形 3"/>
          <p:cNvSpPr/>
          <p:nvPr/>
        </p:nvSpPr>
        <p:spPr bwMode="auto">
          <a:xfrm>
            <a:off x="1857356" y="1571612"/>
            <a:ext cx="2928958" cy="1857388"/>
          </a:xfrm>
          <a:prstGeom prst="rect">
            <a:avLst/>
          </a:prstGeom>
          <a:solidFill>
            <a:srgbClr val="002060">
              <a:alpha val="35000"/>
            </a:srgb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zh-CN" dirty="0" smtClean="0">
                <a:solidFill>
                  <a:srgbClr val="FF0000"/>
                </a:solidFill>
                <a:latin typeface="Times New Roman" pitchFamily="18" charset="0"/>
                <a:ea typeface="楷体_GB2312" pitchFamily="49" charset="-122"/>
                <a:cs typeface="Times New Roman" pitchFamily="18" charset="0"/>
              </a:rPr>
              <a:t>A</a:t>
            </a:r>
            <a:r>
              <a:rPr lang="en-US" altLang="zh-CN" dirty="0" smtClean="0">
                <a:solidFill>
                  <a:srgbClr val="000000"/>
                </a:solidFill>
                <a:latin typeface="Times New Roman" pitchFamily="18" charset="0"/>
                <a:ea typeface="楷体_GB2312" pitchFamily="49" charset="-122"/>
                <a:cs typeface="Times New Roman" pitchFamily="18" charset="0"/>
              </a:rPr>
              <a:t> →</a:t>
            </a:r>
            <a:r>
              <a:rPr lang="en-US" altLang="zh-CN" dirty="0" smtClean="0">
                <a:solidFill>
                  <a:srgbClr val="FDF58D">
                    <a:lumMod val="20000"/>
                    <a:lumOff val="80000"/>
                  </a:srgbClr>
                </a:solidFill>
                <a:latin typeface="Times New Roman" pitchFamily="18" charset="0"/>
                <a:ea typeface="楷体_GB2312" pitchFamily="49" charset="-122"/>
                <a:cs typeface="Times New Roman" pitchFamily="18" charset="0"/>
              </a:rPr>
              <a:t>B</a:t>
            </a:r>
          </a:p>
        </p:txBody>
      </p:sp>
      <p:sp>
        <p:nvSpPr>
          <p:cNvPr id="6" name="TextBox 5"/>
          <p:cNvSpPr txBox="1"/>
          <p:nvPr/>
        </p:nvSpPr>
        <p:spPr>
          <a:xfrm>
            <a:off x="2928926" y="2643182"/>
            <a:ext cx="351378" cy="923330"/>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a:t>
            </a:r>
            <a:endParaRPr lang="en-US" altLang="zh-CN" dirty="0" smtClean="0">
              <a:solidFill>
                <a:srgbClr val="000000"/>
              </a:solidFill>
              <a:latin typeface="Times New Roman" pitchFamily="18" charset="0"/>
              <a:ea typeface="楷体_GB2312" pitchFamily="49" charset="-122"/>
              <a:cs typeface="Times New Roman" pitchFamily="18" charset="0"/>
            </a:endParaRPr>
          </a:p>
          <a:p>
            <a:r>
              <a:rPr lang="en-US" altLang="zh-CN" dirty="0" smtClean="0">
                <a:solidFill>
                  <a:srgbClr val="FDF58D">
                    <a:lumMod val="20000"/>
                    <a:lumOff val="80000"/>
                  </a:srgbClr>
                </a:solidFill>
                <a:latin typeface="Times New Roman" pitchFamily="18" charset="0"/>
                <a:ea typeface="楷体_GB2312" pitchFamily="49" charset="-122"/>
                <a:cs typeface="Times New Roman" pitchFamily="18" charset="0"/>
              </a:rPr>
              <a:t>C</a:t>
            </a:r>
            <a:endParaRPr lang="zh-CN" altLang="en-US" dirty="0" smtClean="0">
              <a:solidFill>
                <a:srgbClr val="FDF58D">
                  <a:lumMod val="20000"/>
                  <a:lumOff val="80000"/>
                </a:srgbClr>
              </a:solidFill>
              <a:latin typeface="Times New Roman" pitchFamily="18" charset="0"/>
              <a:ea typeface="楷体_GB2312" pitchFamily="49" charset="-122"/>
              <a:cs typeface="Times New Roman" pitchFamily="18" charset="0"/>
            </a:endParaRPr>
          </a:p>
          <a:p>
            <a:endParaRPr lang="zh-CN" altLang="en-US" dirty="0">
              <a:solidFill>
                <a:srgbClr val="000000"/>
              </a:solidFill>
              <a:latin typeface="Times New Roman" pitchFamily="18" charset="0"/>
              <a:ea typeface="楷体_GB2312" pitchFamily="49" charset="-122"/>
              <a:cs typeface="Times New Roman" pitchFamily="18" charset="0"/>
            </a:endParaRPr>
          </a:p>
        </p:txBody>
      </p:sp>
      <p:sp>
        <p:nvSpPr>
          <p:cNvPr id="7" name="TextBox 6"/>
          <p:cNvSpPr txBox="1"/>
          <p:nvPr/>
        </p:nvSpPr>
        <p:spPr>
          <a:xfrm>
            <a:off x="3131840" y="1700808"/>
            <a:ext cx="1576072" cy="461665"/>
          </a:xfrm>
          <a:prstGeom prst="rect">
            <a:avLst/>
          </a:prstGeom>
          <a:noFill/>
        </p:spPr>
        <p:txBody>
          <a:bodyPr wrap="none" rtlCol="0">
            <a:spAutoFit/>
          </a:bodyPr>
          <a:lstStyle/>
          <a:p>
            <a:r>
              <a:rPr lang="zh-CN" altLang="en-US" sz="2400" b="1" dirty="0" smtClean="0">
                <a:solidFill>
                  <a:srgbClr val="FDF58D">
                    <a:lumMod val="20000"/>
                    <a:lumOff val="80000"/>
                  </a:srgbClr>
                </a:solidFill>
                <a:latin typeface="Times New Roman" pitchFamily="18" charset="0"/>
                <a:ea typeface="楷体_GB2312" pitchFamily="49" charset="-122"/>
                <a:cs typeface="Times New Roman" pitchFamily="18" charset="0"/>
              </a:rPr>
              <a:t>经济系统</a:t>
            </a:r>
            <a:r>
              <a:rPr lang="en-US" altLang="zh-CN" sz="2400" b="1" dirty="0" smtClean="0">
                <a:solidFill>
                  <a:srgbClr val="FDF58D">
                    <a:lumMod val="20000"/>
                    <a:lumOff val="80000"/>
                  </a:srgbClr>
                </a:solidFill>
                <a:latin typeface="Times New Roman" pitchFamily="18" charset="0"/>
                <a:ea typeface="楷体_GB2312" pitchFamily="49" charset="-122"/>
                <a:cs typeface="Times New Roman" pitchFamily="18" charset="0"/>
              </a:rPr>
              <a:t>1</a:t>
            </a:r>
            <a:endParaRPr lang="zh-CN" altLang="en-US" sz="2400" b="1" dirty="0">
              <a:solidFill>
                <a:srgbClr val="FDF58D">
                  <a:lumMod val="20000"/>
                  <a:lumOff val="80000"/>
                </a:srgbClr>
              </a:solidFill>
              <a:latin typeface="Times New Roman" pitchFamily="18" charset="0"/>
              <a:ea typeface="楷体_GB2312" pitchFamily="49" charset="-122"/>
              <a:cs typeface="Times New Roman" pitchFamily="18" charset="0"/>
            </a:endParaRPr>
          </a:p>
        </p:txBody>
      </p:sp>
      <p:sp>
        <p:nvSpPr>
          <p:cNvPr id="9" name="TextBox 8"/>
          <p:cNvSpPr txBox="1"/>
          <p:nvPr/>
        </p:nvSpPr>
        <p:spPr>
          <a:xfrm>
            <a:off x="4932040" y="2420888"/>
            <a:ext cx="1569660" cy="461665"/>
          </a:xfrm>
          <a:prstGeom prst="rect">
            <a:avLst/>
          </a:prstGeom>
          <a:noFill/>
        </p:spPr>
        <p:txBody>
          <a:bodyPr wrap="none" rtlCol="0">
            <a:spAutoFit/>
          </a:bodyPr>
          <a:lstStyle/>
          <a:p>
            <a:r>
              <a:rPr lang="zh-CN" altLang="en-US" sz="2400" b="1" dirty="0" smtClean="0">
                <a:solidFill>
                  <a:srgbClr val="000000"/>
                </a:solidFill>
                <a:latin typeface="Times New Roman" pitchFamily="18" charset="0"/>
                <a:ea typeface="楷体_GB2312" pitchFamily="49" charset="-122"/>
                <a:cs typeface="Times New Roman" pitchFamily="18" charset="0"/>
              </a:rPr>
              <a:t>经济系统</a:t>
            </a:r>
            <a:r>
              <a:rPr lang="en-US" altLang="zh-CN" sz="2400" b="1" dirty="0" smtClean="0">
                <a:solidFill>
                  <a:srgbClr val="000000"/>
                </a:solidFill>
                <a:latin typeface="Times New Roman" pitchFamily="18" charset="0"/>
                <a:ea typeface="楷体_GB2312" pitchFamily="49" charset="-122"/>
                <a:cs typeface="Times New Roman" pitchFamily="18" charset="0"/>
              </a:rPr>
              <a:t>2</a:t>
            </a:r>
            <a:endParaRPr lang="zh-CN" altLang="en-US" sz="2400" b="1" dirty="0">
              <a:solidFill>
                <a:srgbClr val="000000"/>
              </a:solidFill>
              <a:latin typeface="Times New Roman" pitchFamily="18" charset="0"/>
              <a:ea typeface="楷体_GB2312" pitchFamily="49" charset="-122"/>
              <a:cs typeface="Times New Roman" pitchFamily="18" charset="0"/>
            </a:endParaRPr>
          </a:p>
        </p:txBody>
      </p:sp>
      <p:cxnSp>
        <p:nvCxnSpPr>
          <p:cNvPr id="11" name="直接箭头连接符 10"/>
          <p:cNvCxnSpPr/>
          <p:nvPr/>
        </p:nvCxnSpPr>
        <p:spPr bwMode="auto">
          <a:xfrm rot="5400000">
            <a:off x="2501092" y="1785132"/>
            <a:ext cx="1143008"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2928926" y="928670"/>
            <a:ext cx="351378" cy="369332"/>
          </a:xfrm>
          <a:prstGeom prst="rect">
            <a:avLst/>
          </a:prstGeom>
          <a:noFill/>
        </p:spPr>
        <p:txBody>
          <a:bodyPr wrap="none" rtlCol="0">
            <a:spAutoFit/>
          </a:bodyPr>
          <a:lstStyle/>
          <a:p>
            <a:r>
              <a:rPr lang="en-US" altLang="zh-CN" dirty="0" smtClean="0">
                <a:solidFill>
                  <a:srgbClr val="000000"/>
                </a:solidFill>
                <a:latin typeface="Times New Roman" pitchFamily="18" charset="0"/>
                <a:ea typeface="楷体_GB2312" pitchFamily="49" charset="-122"/>
                <a:cs typeface="Times New Roman" pitchFamily="18" charset="0"/>
              </a:rPr>
              <a:t>D</a:t>
            </a:r>
            <a:endParaRPr lang="zh-CN" altLang="en-US" dirty="0">
              <a:solidFill>
                <a:srgbClr val="000000"/>
              </a:solidFill>
              <a:latin typeface="Times New Roman" pitchFamily="18" charset="0"/>
              <a:ea typeface="楷体_GB2312" pitchFamily="49" charset="-122"/>
              <a:cs typeface="Times New Roman" pitchFamily="18" charset="0"/>
            </a:endParaRPr>
          </a:p>
        </p:txBody>
      </p:sp>
      <p:sp>
        <p:nvSpPr>
          <p:cNvPr id="13" name="TextBox 12"/>
          <p:cNvSpPr txBox="1"/>
          <p:nvPr/>
        </p:nvSpPr>
        <p:spPr>
          <a:xfrm>
            <a:off x="1500166" y="4929198"/>
            <a:ext cx="5280613" cy="830997"/>
          </a:xfrm>
          <a:prstGeom prst="rect">
            <a:avLst/>
          </a:prstGeom>
          <a:noFill/>
        </p:spPr>
        <p:txBody>
          <a:bodyPr wrap="none" rtlCol="0">
            <a:spAutoFit/>
          </a:bodyPr>
          <a:lstStyle/>
          <a:p>
            <a:r>
              <a:rPr lang="zh-CN" altLang="en-US" sz="2400" dirty="0" smtClean="0">
                <a:solidFill>
                  <a:srgbClr val="000000"/>
                </a:solidFill>
                <a:latin typeface="Times New Roman" pitchFamily="18" charset="0"/>
                <a:ea typeface="楷体_GB2312" pitchFamily="49" charset="-122"/>
                <a:cs typeface="Times New Roman" pitchFamily="18" charset="0"/>
              </a:rPr>
              <a:t>经济系统</a:t>
            </a:r>
            <a:r>
              <a:rPr lang="en-US" altLang="zh-CN" sz="2400" dirty="0" smtClean="0">
                <a:solidFill>
                  <a:srgbClr val="000000"/>
                </a:solidFill>
                <a:latin typeface="Times New Roman" pitchFamily="18" charset="0"/>
                <a:ea typeface="楷体_GB2312" pitchFamily="49" charset="-122"/>
                <a:cs typeface="Times New Roman" pitchFamily="18" charset="0"/>
              </a:rPr>
              <a:t>1</a:t>
            </a:r>
            <a:r>
              <a:rPr lang="zh-CN" altLang="en-US" sz="2400" dirty="0" smtClean="0">
                <a:solidFill>
                  <a:srgbClr val="000000"/>
                </a:solidFill>
                <a:latin typeface="Times New Roman" pitchFamily="18" charset="0"/>
                <a:ea typeface="楷体_GB2312" pitchFamily="49" charset="-122"/>
                <a:cs typeface="Times New Roman" pitchFamily="18" charset="0"/>
              </a:rPr>
              <a:t>中：</a:t>
            </a:r>
            <a:r>
              <a:rPr lang="en-US" altLang="zh-CN" sz="2400" dirty="0" smtClean="0">
                <a:solidFill>
                  <a:srgbClr val="000000"/>
                </a:solidFill>
                <a:latin typeface="Times New Roman" pitchFamily="18" charset="0"/>
                <a:ea typeface="楷体_GB2312" pitchFamily="49" charset="-122"/>
                <a:cs typeface="Times New Roman" pitchFamily="18" charset="0"/>
              </a:rPr>
              <a:t>A</a:t>
            </a:r>
            <a:r>
              <a:rPr lang="zh-CN" altLang="en-US" sz="2400" dirty="0" smtClean="0">
                <a:solidFill>
                  <a:srgbClr val="000000"/>
                </a:solidFill>
                <a:latin typeface="Times New Roman" pitchFamily="18" charset="0"/>
                <a:ea typeface="楷体_GB2312" pitchFamily="49" charset="-122"/>
                <a:cs typeface="Times New Roman" pitchFamily="18" charset="0"/>
              </a:rPr>
              <a:t>外生，</a:t>
            </a:r>
            <a:r>
              <a:rPr lang="en-US" altLang="zh-CN" sz="2400" dirty="0" smtClean="0">
                <a:solidFill>
                  <a:srgbClr val="000000"/>
                </a:solidFill>
                <a:latin typeface="Times New Roman" pitchFamily="18" charset="0"/>
                <a:ea typeface="楷体_GB2312" pitchFamily="49" charset="-122"/>
                <a:cs typeface="Times New Roman" pitchFamily="18" charset="0"/>
              </a:rPr>
              <a:t>B</a:t>
            </a:r>
            <a:r>
              <a:rPr lang="zh-CN" altLang="en-US" sz="2400" dirty="0" smtClean="0">
                <a:solidFill>
                  <a:srgbClr val="000000"/>
                </a:solidFill>
                <a:latin typeface="Times New Roman" pitchFamily="18" charset="0"/>
                <a:ea typeface="楷体_GB2312" pitchFamily="49" charset="-122"/>
                <a:cs typeface="Times New Roman" pitchFamily="18" charset="0"/>
              </a:rPr>
              <a:t>内生，</a:t>
            </a:r>
            <a:r>
              <a:rPr lang="en-US" altLang="zh-CN" sz="2400" dirty="0" smtClean="0">
                <a:solidFill>
                  <a:srgbClr val="000000"/>
                </a:solidFill>
                <a:latin typeface="Times New Roman" pitchFamily="18" charset="0"/>
                <a:ea typeface="楷体_GB2312" pitchFamily="49" charset="-122"/>
                <a:cs typeface="Times New Roman" pitchFamily="18" charset="0"/>
              </a:rPr>
              <a:t>C</a:t>
            </a:r>
            <a:r>
              <a:rPr lang="zh-CN" altLang="en-US" sz="2400" dirty="0" smtClean="0">
                <a:solidFill>
                  <a:srgbClr val="000000"/>
                </a:solidFill>
                <a:latin typeface="Times New Roman" pitchFamily="18" charset="0"/>
                <a:ea typeface="楷体_GB2312" pitchFamily="49" charset="-122"/>
                <a:cs typeface="Times New Roman" pitchFamily="18" charset="0"/>
              </a:rPr>
              <a:t>内生</a:t>
            </a:r>
            <a:endParaRPr lang="en-US" altLang="zh-CN" sz="2400" dirty="0" smtClean="0">
              <a:solidFill>
                <a:srgbClr val="000000"/>
              </a:solidFill>
              <a:latin typeface="Times New Roman" pitchFamily="18" charset="0"/>
              <a:ea typeface="楷体_GB2312" pitchFamily="49" charset="-122"/>
              <a:cs typeface="Times New Roman" pitchFamily="18" charset="0"/>
            </a:endParaRPr>
          </a:p>
          <a:p>
            <a:r>
              <a:rPr lang="zh-CN" altLang="en-US" sz="2400" dirty="0" smtClean="0">
                <a:solidFill>
                  <a:srgbClr val="000000"/>
                </a:solidFill>
                <a:latin typeface="Times New Roman" pitchFamily="18" charset="0"/>
                <a:ea typeface="楷体_GB2312" pitchFamily="49" charset="-122"/>
                <a:cs typeface="Times New Roman" pitchFamily="18" charset="0"/>
              </a:rPr>
              <a:t>经济系统</a:t>
            </a:r>
            <a:r>
              <a:rPr lang="en-US" altLang="zh-CN" sz="2400" dirty="0" smtClean="0">
                <a:solidFill>
                  <a:srgbClr val="000000"/>
                </a:solidFill>
                <a:latin typeface="Times New Roman" pitchFamily="18" charset="0"/>
                <a:ea typeface="楷体_GB2312" pitchFamily="49" charset="-122"/>
                <a:cs typeface="Times New Roman" pitchFamily="18" charset="0"/>
              </a:rPr>
              <a:t>2</a:t>
            </a:r>
            <a:r>
              <a:rPr lang="zh-CN" altLang="en-US" sz="2400" dirty="0" smtClean="0">
                <a:solidFill>
                  <a:srgbClr val="000000"/>
                </a:solidFill>
                <a:latin typeface="Times New Roman" pitchFamily="18" charset="0"/>
                <a:ea typeface="楷体_GB2312" pitchFamily="49" charset="-122"/>
                <a:cs typeface="Times New Roman" pitchFamily="18" charset="0"/>
              </a:rPr>
              <a:t>中：</a:t>
            </a:r>
            <a:r>
              <a:rPr lang="en-US" altLang="zh-CN" sz="2400" dirty="0" smtClean="0">
                <a:solidFill>
                  <a:srgbClr val="000000"/>
                </a:solidFill>
                <a:latin typeface="Times New Roman" pitchFamily="18" charset="0"/>
                <a:ea typeface="楷体_GB2312" pitchFamily="49" charset="-122"/>
                <a:cs typeface="Times New Roman" pitchFamily="18" charset="0"/>
              </a:rPr>
              <a:t>A</a:t>
            </a:r>
            <a:r>
              <a:rPr lang="zh-CN" altLang="en-US" sz="2400" dirty="0" smtClean="0">
                <a:solidFill>
                  <a:srgbClr val="000000"/>
                </a:solidFill>
                <a:latin typeface="Times New Roman" pitchFamily="18" charset="0"/>
                <a:ea typeface="楷体_GB2312" pitchFamily="49" charset="-122"/>
                <a:cs typeface="Times New Roman" pitchFamily="18" charset="0"/>
              </a:rPr>
              <a:t>、</a:t>
            </a:r>
            <a:r>
              <a:rPr lang="en-US" altLang="zh-CN" sz="2400" dirty="0" smtClean="0">
                <a:solidFill>
                  <a:srgbClr val="000000"/>
                </a:solidFill>
                <a:latin typeface="Times New Roman" pitchFamily="18" charset="0"/>
                <a:ea typeface="楷体_GB2312" pitchFamily="49" charset="-122"/>
                <a:cs typeface="Times New Roman" pitchFamily="18" charset="0"/>
              </a:rPr>
              <a:t>B</a:t>
            </a:r>
            <a:r>
              <a:rPr lang="zh-CN" altLang="en-US" sz="2400" dirty="0" smtClean="0">
                <a:solidFill>
                  <a:srgbClr val="000000"/>
                </a:solidFill>
                <a:latin typeface="Times New Roman" pitchFamily="18" charset="0"/>
                <a:ea typeface="楷体_GB2312" pitchFamily="49" charset="-122"/>
                <a:cs typeface="Times New Roman" pitchFamily="18" charset="0"/>
              </a:rPr>
              <a:t>、</a:t>
            </a:r>
            <a:r>
              <a:rPr lang="en-US" altLang="zh-CN" sz="2400" dirty="0" smtClean="0">
                <a:solidFill>
                  <a:srgbClr val="000000"/>
                </a:solidFill>
                <a:latin typeface="Times New Roman" pitchFamily="18" charset="0"/>
                <a:ea typeface="楷体_GB2312" pitchFamily="49" charset="-122"/>
                <a:cs typeface="Times New Roman" pitchFamily="18" charset="0"/>
              </a:rPr>
              <a:t>C</a:t>
            </a:r>
            <a:r>
              <a:rPr lang="zh-CN" altLang="en-US" sz="2400" dirty="0" smtClean="0">
                <a:solidFill>
                  <a:srgbClr val="000000"/>
                </a:solidFill>
                <a:latin typeface="Times New Roman" pitchFamily="18" charset="0"/>
                <a:ea typeface="楷体_GB2312" pitchFamily="49" charset="-122"/>
                <a:cs typeface="Times New Roman" pitchFamily="18" charset="0"/>
              </a:rPr>
              <a:t>均内生</a:t>
            </a:r>
            <a:endParaRPr lang="zh-CN" altLang="en-US" sz="2400" dirty="0">
              <a:solidFill>
                <a:srgbClr val="000000"/>
              </a:solidFill>
              <a:latin typeface="Times New Roman" pitchFamily="18" charset="0"/>
              <a:ea typeface="楷体_GB2312" pitchFamily="49" charset="-122"/>
              <a:cs typeface="Times New Roman" pitchFamily="18" charset="0"/>
            </a:endParaRPr>
          </a:p>
        </p:txBody>
      </p:sp>
      <p:sp>
        <p:nvSpPr>
          <p:cNvPr id="10" name="TextBox 9"/>
          <p:cNvSpPr txBox="1"/>
          <p:nvPr/>
        </p:nvSpPr>
        <p:spPr>
          <a:xfrm>
            <a:off x="4139952" y="116632"/>
            <a:ext cx="3877985" cy="461665"/>
          </a:xfrm>
          <a:prstGeom prst="rect">
            <a:avLst/>
          </a:prstGeom>
          <a:noFill/>
        </p:spPr>
        <p:txBody>
          <a:bodyPr wrap="none" rtlCol="0">
            <a:spAutoFit/>
          </a:bodyPr>
          <a:lstStyle/>
          <a:p>
            <a:r>
              <a:rPr lang="zh-CN" altLang="en-US" sz="2400" dirty="0" smtClean="0">
                <a:solidFill>
                  <a:srgbClr val="000000"/>
                </a:solidFill>
                <a:latin typeface="Times New Roman" pitchFamily="18" charset="0"/>
                <a:ea typeface="楷体_GB2312" pitchFamily="49" charset="-122"/>
                <a:cs typeface="Times New Roman" pitchFamily="18" charset="0"/>
              </a:rPr>
              <a:t>内生变量与系统的定义相关</a:t>
            </a:r>
            <a:endParaRPr lang="zh-CN" altLang="en-US" sz="2400" dirty="0">
              <a:solidFill>
                <a:srgbClr val="000000"/>
              </a:solidFill>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3113390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01156"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华文新魏" pitchFamily="2" charset="-122"/>
                <a:ea typeface="华文新魏" pitchFamily="2" charset="-122"/>
                <a:sym typeface="Wingdings 2" pitchFamily="18" charset="2"/>
              </a:rPr>
              <a:t>货币供给的内生性</a:t>
            </a:r>
            <a:r>
              <a:rPr lang="zh-CN" altLang="en-US" sz="2800" dirty="0" smtClean="0">
                <a:latin typeface="楷体_GB2312" pitchFamily="49" charset="-122"/>
                <a:ea typeface="楷体_GB2312" pitchFamily="49" charset="-122"/>
                <a:sym typeface="Wingdings 2" pitchFamily="18" charset="2"/>
              </a:rPr>
              <a:t>是指货币供给难以由中央银行绝对控制，而主要是由经济体系中的投资、收入、储蓄、消费等各因素内在地决定，即货币供给量是内生变量。</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华文新魏" pitchFamily="2" charset="-122"/>
                <a:ea typeface="华文新魏" pitchFamily="2" charset="-122"/>
                <a:sym typeface="Wingdings 2" pitchFamily="18" charset="2"/>
              </a:rPr>
              <a:t>货币供给的外生性</a:t>
            </a:r>
            <a:r>
              <a:rPr lang="zh-CN" altLang="en-US" sz="2800" dirty="0" smtClean="0">
                <a:latin typeface="楷体_GB2312" pitchFamily="49" charset="-122"/>
                <a:ea typeface="楷体_GB2312" pitchFamily="49" charset="-122"/>
                <a:sym typeface="Wingdings 2" pitchFamily="18" charset="2"/>
              </a:rPr>
              <a:t>是指货币供给可以由中央银行进行有效的控制，即货币供给量是外生变量。</a:t>
            </a:r>
            <a:endParaRPr lang="en-US" altLang="zh-CN" sz="2800" dirty="0" smtClean="0">
              <a:latin typeface="楷体_GB2312" pitchFamily="49" charset="-122"/>
              <a:ea typeface="楷体_GB2312" pitchFamily="49" charset="-122"/>
              <a:sym typeface="Wingdings 2" pitchFamily="18" charset="2"/>
            </a:endParaRPr>
          </a:p>
          <a:p>
            <a:pPr>
              <a:buNone/>
              <a:defRPr/>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rPr>
              <a:t>争论的实质：货币供给的可控性问题</a:t>
            </a:r>
          </a:p>
          <a:p>
            <a:pPr marL="712788" indent="-357188">
              <a:buNone/>
              <a:defRPr/>
            </a:pPr>
            <a:r>
              <a:rPr lang="zh-CN" altLang="en-US" sz="2800" dirty="0" smtClean="0">
                <a:solidFill>
                  <a:srgbClr val="FF0000"/>
                </a:solidFill>
                <a:latin typeface="楷体_GB2312" pitchFamily="49" charset="-122"/>
                <a:ea typeface="楷体_GB2312" pitchFamily="49" charset="-122"/>
                <a:sym typeface="Wingdings" pitchFamily="2" charset="2"/>
              </a:rPr>
              <a:t></a:t>
            </a:r>
            <a:r>
              <a:rPr lang="zh-CN" altLang="en-US" sz="2800" dirty="0" smtClean="0">
                <a:latin typeface="楷体_GB2312" pitchFamily="49" charset="-122"/>
                <a:ea typeface="楷体_GB2312" pitchFamily="49" charset="-122"/>
              </a:rPr>
              <a:t>货币供给是内生变量   没有可控性   货币供应量政策可能无效（应实施价格型政策）。</a:t>
            </a:r>
            <a:r>
              <a:rPr lang="zh-CN" altLang="en-US" sz="2800" dirty="0" smtClean="0">
                <a:solidFill>
                  <a:srgbClr val="FF0000"/>
                </a:solidFill>
                <a:latin typeface="楷体_GB2312" pitchFamily="49" charset="-122"/>
                <a:ea typeface="楷体_GB2312" pitchFamily="49" charset="-122"/>
                <a:sym typeface="Wingdings" pitchFamily="2" charset="2"/>
              </a:rPr>
              <a:t> </a:t>
            </a:r>
          </a:p>
          <a:p>
            <a:pPr marL="712788" indent="-357188">
              <a:buNone/>
              <a:defRPr/>
            </a:pPr>
            <a:r>
              <a:rPr lang="zh-CN" altLang="en-US" sz="2800" dirty="0" smtClean="0">
                <a:solidFill>
                  <a:srgbClr val="FF0000"/>
                </a:solidFill>
                <a:latin typeface="楷体_GB2312" pitchFamily="49" charset="-122"/>
                <a:ea typeface="楷体_GB2312" pitchFamily="49" charset="-122"/>
                <a:sym typeface="Wingdings" pitchFamily="2" charset="2"/>
              </a:rPr>
              <a:t></a:t>
            </a:r>
            <a:r>
              <a:rPr lang="zh-CN" altLang="en-US" sz="2800" dirty="0" smtClean="0">
                <a:latin typeface="楷体_GB2312" pitchFamily="49" charset="-122"/>
                <a:ea typeface="楷体_GB2312" pitchFamily="49" charset="-122"/>
                <a:sym typeface="Wingdings" pitchFamily="2" charset="2"/>
              </a:rPr>
              <a:t>货币供给是外生变量  </a:t>
            </a:r>
            <a:r>
              <a:rPr lang="zh-CN" altLang="en-US" sz="2800" dirty="0" smtClean="0">
                <a:latin typeface="楷体_GB2312" pitchFamily="49" charset="-122"/>
                <a:ea typeface="楷体_GB2312" pitchFamily="49" charset="-122"/>
              </a:rPr>
              <a:t>具有可控性    货币供应量政策</a:t>
            </a:r>
            <a:r>
              <a:rPr lang="zh-CN" altLang="en-US" sz="2800" dirty="0" smtClean="0">
                <a:latin typeface="楷体_GB2312" pitchFamily="49" charset="-122"/>
                <a:ea typeface="楷体_GB2312" pitchFamily="49" charset="-122"/>
                <a:sym typeface="Wingdings" pitchFamily="2" charset="2"/>
              </a:rPr>
              <a:t>是有效的。</a:t>
            </a:r>
            <a:r>
              <a:rPr lang="zh-CN" altLang="en-US" sz="2800" dirty="0" smtClean="0">
                <a:solidFill>
                  <a:srgbClr val="FF0000"/>
                </a:solidFill>
                <a:latin typeface="楷体_GB2312" pitchFamily="49" charset="-122"/>
                <a:ea typeface="楷体_GB2312" pitchFamily="49" charset="-122"/>
                <a:sym typeface="Wingdings" pitchFamily="2" charset="2"/>
              </a:rPr>
              <a:t> </a:t>
            </a:r>
            <a:endParaRPr lang="zh-CN" altLang="en-US" sz="2800" dirty="0" smtClean="0">
              <a:latin typeface="楷体_GB2312" pitchFamily="49" charset="-122"/>
              <a:ea typeface="楷体_GB2312" pitchFamily="49" charset="-12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内生变量不适宜于作为政策变量的原因</a:t>
            </a:r>
            <a:endParaRPr lang="en-US" altLang="zh-CN" sz="2800" dirty="0" smtClean="0">
              <a:latin typeface="楷体_GB2312" pitchFamily="49" charset="-122"/>
              <a:ea typeface="楷体_GB2312" pitchFamily="49" charset="-122"/>
              <a:sym typeface="Wingdings 2" pitchFamily="18" charset="2"/>
            </a:endParaRPr>
          </a:p>
          <a:p>
            <a:pPr lvl="1">
              <a:buClr>
                <a:srgbClr val="FF0000"/>
              </a:buClr>
              <a:buFont typeface="Wingdings" panose="05000000000000000000" pitchFamily="2" charset="2"/>
              <a:buChar char="Ø"/>
            </a:pPr>
            <a:r>
              <a:rPr lang="zh-CN" altLang="en-US" sz="2400" dirty="0" smtClean="0">
                <a:latin typeface="楷体_GB2312" pitchFamily="49" charset="-122"/>
                <a:ea typeface="楷体_GB2312" pitchFamily="49" charset="-122"/>
                <a:sym typeface="Wingdings 2" pitchFamily="18" charset="2"/>
              </a:rPr>
              <a:t>政策当局难以控制这个变量</a:t>
            </a:r>
            <a:endParaRPr lang="en-US" altLang="zh-CN" sz="2400" dirty="0" smtClean="0">
              <a:latin typeface="楷体_GB2312" pitchFamily="49" charset="-122"/>
              <a:ea typeface="楷体_GB2312" pitchFamily="49" charset="-122"/>
              <a:sym typeface="Wingdings 2" pitchFamily="18" charset="2"/>
            </a:endParaRPr>
          </a:p>
          <a:p>
            <a:pPr lvl="1">
              <a:buClr>
                <a:srgbClr val="FF0000"/>
              </a:buClr>
              <a:buFont typeface="Wingdings" panose="05000000000000000000" pitchFamily="2" charset="2"/>
              <a:buChar char="Ø"/>
            </a:pPr>
            <a:r>
              <a:rPr lang="zh-CN" altLang="en-US" sz="2400" dirty="0" smtClean="0">
                <a:latin typeface="楷体_GB2312" pitchFamily="49" charset="-122"/>
                <a:ea typeface="楷体_GB2312" pitchFamily="49" charset="-122"/>
                <a:sym typeface="Wingdings 2" pitchFamily="18" charset="2"/>
              </a:rPr>
              <a:t>政策当局难以评估政策的有效性</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其不确定该变量的变化是其它变量导致的还是自己的政策操作</a:t>
            </a: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b="1" dirty="0" smtClean="0">
              <a:latin typeface="楷体_GB2312" pitchFamily="49" charset="-122"/>
              <a:ea typeface="楷体_GB2312" pitchFamily="49" charset="-122"/>
              <a:sym typeface="Wingdings 2" pitchFamily="18" charset="2"/>
            </a:endParaRPr>
          </a:p>
          <a:p>
            <a:pPr>
              <a:buNone/>
            </a:pPr>
            <a:endParaRPr lang="zh-CN" altLang="en-US" dirty="0"/>
          </a:p>
        </p:txBody>
      </p:sp>
      <p:sp>
        <p:nvSpPr>
          <p:cNvPr id="4" name="AutoShape 4"/>
          <p:cNvSpPr>
            <a:spLocks noChangeArrowheads="1"/>
          </p:cNvSpPr>
          <p:nvPr/>
        </p:nvSpPr>
        <p:spPr bwMode="auto">
          <a:xfrm>
            <a:off x="4067944" y="2996952"/>
            <a:ext cx="457200" cy="152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2D050"/>
          </a:solidFill>
          <a:ln w="9525">
            <a:noFill/>
            <a:miter lim="800000"/>
            <a:headEnd/>
            <a:tailEnd/>
          </a:ln>
        </p:spPr>
        <p:txBody>
          <a:bodyPr wrap="none" anchor="ctr"/>
          <a:lstStyle/>
          <a:p>
            <a:endParaRPr lang="zh-CN" altLang="en-US">
              <a:solidFill>
                <a:srgbClr val="000000"/>
              </a:solidFill>
            </a:endParaRPr>
          </a:p>
        </p:txBody>
      </p:sp>
      <p:sp>
        <p:nvSpPr>
          <p:cNvPr id="5" name="AutoShape 4"/>
          <p:cNvSpPr>
            <a:spLocks noChangeArrowheads="1"/>
          </p:cNvSpPr>
          <p:nvPr/>
        </p:nvSpPr>
        <p:spPr bwMode="auto">
          <a:xfrm>
            <a:off x="6372200" y="2996952"/>
            <a:ext cx="457200" cy="152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2D050"/>
          </a:solidFill>
          <a:ln w="9525">
            <a:noFill/>
            <a:miter lim="800000"/>
            <a:headEnd/>
            <a:tailEnd/>
          </a:ln>
        </p:spPr>
        <p:txBody>
          <a:bodyPr wrap="none" anchor="ctr"/>
          <a:lstStyle/>
          <a:p>
            <a:endParaRPr lang="zh-CN" altLang="en-US">
              <a:solidFill>
                <a:srgbClr val="000000"/>
              </a:solidFill>
            </a:endParaRPr>
          </a:p>
        </p:txBody>
      </p:sp>
      <p:sp>
        <p:nvSpPr>
          <p:cNvPr id="6" name="AutoShape 4"/>
          <p:cNvSpPr>
            <a:spLocks noChangeArrowheads="1"/>
          </p:cNvSpPr>
          <p:nvPr/>
        </p:nvSpPr>
        <p:spPr bwMode="auto">
          <a:xfrm>
            <a:off x="3995936" y="3933056"/>
            <a:ext cx="457200" cy="152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2D050"/>
          </a:solidFill>
          <a:ln w="9525">
            <a:noFill/>
            <a:miter lim="800000"/>
            <a:headEnd/>
            <a:tailEnd/>
          </a:ln>
        </p:spPr>
        <p:txBody>
          <a:bodyPr wrap="none" anchor="ctr"/>
          <a:lstStyle/>
          <a:p>
            <a:endParaRPr lang="zh-CN" altLang="en-US">
              <a:solidFill>
                <a:srgbClr val="000000"/>
              </a:solidFill>
            </a:endParaRPr>
          </a:p>
        </p:txBody>
      </p:sp>
      <p:sp>
        <p:nvSpPr>
          <p:cNvPr id="7" name="AutoShape 4"/>
          <p:cNvSpPr>
            <a:spLocks noChangeArrowheads="1"/>
          </p:cNvSpPr>
          <p:nvPr/>
        </p:nvSpPr>
        <p:spPr bwMode="auto">
          <a:xfrm>
            <a:off x="6300192" y="3933056"/>
            <a:ext cx="457200" cy="152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2D050"/>
          </a:solidFill>
          <a:ln w="9525">
            <a:noFill/>
            <a:miter lim="800000"/>
            <a:headEnd/>
            <a:tailEnd/>
          </a:ln>
        </p:spPr>
        <p:txBody>
          <a:bodyPr wrap="none" anchor="ctr"/>
          <a:lstStyle/>
          <a:p>
            <a:endParaRPr lang="zh-CN" altLang="en-US">
              <a:solidFill>
                <a:srgbClr val="000000"/>
              </a:solidFill>
            </a:endParaRPr>
          </a:p>
        </p:txBody>
      </p:sp>
    </p:spTree>
    <p:extLst>
      <p:ext uri="{BB962C8B-B14F-4D97-AF65-F5344CB8AC3E}">
        <p14:creationId xmlns="" xmlns:p14="http://schemas.microsoft.com/office/powerpoint/2010/main" val="24897067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black">
          <a:xfrm>
            <a:off x="395536" y="260648"/>
            <a:ext cx="8153400" cy="102235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zh-CN" altLang="en-US" sz="3600" b="1" kern="0" dirty="0" smtClean="0">
                <a:solidFill>
                  <a:srgbClr val="7030A0"/>
                </a:solidFill>
                <a:latin typeface="Times New Roman" pitchFamily="18" charset="0"/>
                <a:ea typeface="楷体_GB2312" pitchFamily="49" charset="-122"/>
                <a:cs typeface="Times New Roman" pitchFamily="18" charset="0"/>
              </a:rPr>
              <a:t>我国货币供给可控性的现实分析</a:t>
            </a:r>
          </a:p>
        </p:txBody>
      </p:sp>
      <p:grpSp>
        <p:nvGrpSpPr>
          <p:cNvPr id="2" name="组合 1"/>
          <p:cNvGrpSpPr>
            <a:grpSpLocks/>
          </p:cNvGrpSpPr>
          <p:nvPr/>
        </p:nvGrpSpPr>
        <p:grpSpPr bwMode="auto">
          <a:xfrm>
            <a:off x="457200" y="1295400"/>
            <a:ext cx="8382000" cy="4775818"/>
            <a:chOff x="381000" y="1447800"/>
            <a:chExt cx="8382000" cy="4775818"/>
          </a:xfrm>
        </p:grpSpPr>
        <p:sp>
          <p:nvSpPr>
            <p:cNvPr id="6" name="Text Box 3"/>
            <p:cNvSpPr txBox="1">
              <a:spLocks noChangeArrowheads="1"/>
            </p:cNvSpPr>
            <p:nvPr/>
          </p:nvSpPr>
          <p:spPr bwMode="auto">
            <a:xfrm>
              <a:off x="381000" y="2362200"/>
              <a:ext cx="1524000" cy="646331"/>
            </a:xfrm>
            <a:prstGeom prst="rect">
              <a:avLst/>
            </a:prstGeom>
            <a:solidFill>
              <a:schemeClr val="accent1">
                <a:lumMod val="20000"/>
                <a:lumOff val="80000"/>
              </a:schemeClr>
            </a:solid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zh-CN" altLang="en-US" b="1" dirty="0" smtClean="0">
                  <a:solidFill>
                    <a:srgbClr val="000000"/>
                  </a:solidFill>
                  <a:latin typeface="Times New Roman" pitchFamily="18" charset="0"/>
                  <a:ea typeface="楷体_GB2312" pitchFamily="49" charset="-122"/>
                  <a:cs typeface="Times New Roman" pitchFamily="18" charset="0"/>
                </a:rPr>
                <a:t>基础货币        </a:t>
              </a:r>
              <a:r>
                <a:rPr kumimoji="1" lang="en-US" altLang="zh-CN" b="1" dirty="0" smtClean="0">
                  <a:solidFill>
                    <a:srgbClr val="000000"/>
                  </a:solidFill>
                  <a:latin typeface="Times New Roman" pitchFamily="18" charset="0"/>
                  <a:ea typeface="楷体_GB2312" pitchFamily="49" charset="-122"/>
                  <a:cs typeface="Times New Roman" pitchFamily="18" charset="0"/>
                </a:rPr>
                <a:t>B</a:t>
              </a:r>
            </a:p>
          </p:txBody>
        </p:sp>
        <p:sp>
          <p:nvSpPr>
            <p:cNvPr id="7" name="Text Box 4"/>
            <p:cNvSpPr txBox="1">
              <a:spLocks noChangeArrowheads="1"/>
            </p:cNvSpPr>
            <p:nvPr/>
          </p:nvSpPr>
          <p:spPr bwMode="auto">
            <a:xfrm>
              <a:off x="2743200" y="1905000"/>
              <a:ext cx="1371600" cy="369332"/>
            </a:xfrm>
            <a:prstGeom prst="rect">
              <a:avLst/>
            </a:prstGeom>
            <a:solidFill>
              <a:schemeClr val="accent1">
                <a:lumMod val="40000"/>
                <a:lumOff val="60000"/>
              </a:schemeClr>
            </a:solid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zh-CN" altLang="en-US" b="1" smtClean="0">
                  <a:solidFill>
                    <a:srgbClr val="000000"/>
                  </a:solidFill>
                  <a:latin typeface="Times New Roman" pitchFamily="18" charset="0"/>
                  <a:ea typeface="楷体_GB2312" pitchFamily="49" charset="-122"/>
                  <a:cs typeface="Times New Roman" pitchFamily="18" charset="0"/>
                </a:rPr>
                <a:t>准备金</a:t>
              </a:r>
            </a:p>
          </p:txBody>
        </p:sp>
        <p:sp>
          <p:nvSpPr>
            <p:cNvPr id="8" name="Text Box 5"/>
            <p:cNvSpPr txBox="1">
              <a:spLocks noChangeArrowheads="1"/>
            </p:cNvSpPr>
            <p:nvPr/>
          </p:nvSpPr>
          <p:spPr bwMode="auto">
            <a:xfrm>
              <a:off x="2667000" y="3200400"/>
              <a:ext cx="1828800" cy="369332"/>
            </a:xfrm>
            <a:prstGeom prst="rect">
              <a:avLst/>
            </a:prstGeom>
            <a:solidFill>
              <a:schemeClr val="accent1">
                <a:lumMod val="40000"/>
                <a:lumOff val="60000"/>
              </a:schemeClr>
            </a:solid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zh-CN" altLang="en-US" b="1" smtClean="0">
                  <a:solidFill>
                    <a:srgbClr val="000000"/>
                  </a:solidFill>
                  <a:latin typeface="Times New Roman" pitchFamily="18" charset="0"/>
                  <a:ea typeface="楷体_GB2312" pitchFamily="49" charset="-122"/>
                  <a:cs typeface="Times New Roman" pitchFamily="18" charset="0"/>
                </a:rPr>
                <a:t>流通中现金</a:t>
              </a:r>
            </a:p>
          </p:txBody>
        </p:sp>
        <p:sp>
          <p:nvSpPr>
            <p:cNvPr id="9" name="Text Box 6"/>
            <p:cNvSpPr txBox="1">
              <a:spLocks noChangeArrowheads="1"/>
            </p:cNvSpPr>
            <p:nvPr/>
          </p:nvSpPr>
          <p:spPr bwMode="auto">
            <a:xfrm>
              <a:off x="381000" y="4876800"/>
              <a:ext cx="1447800" cy="590931"/>
            </a:xfrm>
            <a:prstGeom prst="rect">
              <a:avLst/>
            </a:prstGeom>
            <a:solidFill>
              <a:schemeClr val="accent1">
                <a:lumMod val="20000"/>
                <a:lumOff val="80000"/>
              </a:schemeClr>
            </a:solid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85000"/>
                </a:lnSpc>
                <a:spcBef>
                  <a:spcPct val="10000"/>
                </a:spcBef>
                <a:defRPr/>
              </a:pPr>
              <a:r>
                <a:rPr kumimoji="1" lang="zh-CN" altLang="en-US" b="1" dirty="0" smtClean="0">
                  <a:solidFill>
                    <a:srgbClr val="000000"/>
                  </a:solidFill>
                  <a:latin typeface="Times New Roman" pitchFamily="18" charset="0"/>
                  <a:ea typeface="楷体_GB2312" pitchFamily="49" charset="-122"/>
                  <a:cs typeface="Times New Roman" pitchFamily="18" charset="0"/>
                </a:rPr>
                <a:t>货币乘数</a:t>
              </a:r>
              <a:endParaRPr kumimoji="1" lang="en-US" altLang="zh-CN" b="1" dirty="0" smtClean="0">
                <a:solidFill>
                  <a:srgbClr val="000000"/>
                </a:solidFill>
                <a:latin typeface="Times New Roman" pitchFamily="18" charset="0"/>
                <a:ea typeface="楷体_GB2312" pitchFamily="49" charset="-122"/>
                <a:cs typeface="Times New Roman" pitchFamily="18" charset="0"/>
              </a:endParaRPr>
            </a:p>
            <a:p>
              <a:pPr algn="ctr" eaLnBrk="1" hangingPunct="1">
                <a:lnSpc>
                  <a:spcPct val="85000"/>
                </a:lnSpc>
                <a:spcBef>
                  <a:spcPct val="10000"/>
                </a:spcBef>
                <a:defRPr/>
              </a:pPr>
              <a:r>
                <a:rPr kumimoji="1" lang="en-US" altLang="zh-CN" b="1" dirty="0" smtClean="0">
                  <a:solidFill>
                    <a:srgbClr val="000000"/>
                  </a:solidFill>
                  <a:latin typeface="Times New Roman" pitchFamily="18" charset="0"/>
                  <a:ea typeface="楷体_GB2312" pitchFamily="49" charset="-122"/>
                  <a:cs typeface="Times New Roman" pitchFamily="18" charset="0"/>
                </a:rPr>
                <a:t>m</a:t>
              </a:r>
            </a:p>
          </p:txBody>
        </p:sp>
        <p:sp>
          <p:nvSpPr>
            <p:cNvPr id="10" name="Text Box 7"/>
            <p:cNvSpPr txBox="1">
              <a:spLocks noChangeArrowheads="1"/>
            </p:cNvSpPr>
            <p:nvPr/>
          </p:nvSpPr>
          <p:spPr bwMode="auto">
            <a:xfrm>
              <a:off x="2667000" y="4038600"/>
              <a:ext cx="2133600" cy="369332"/>
            </a:xfrm>
            <a:prstGeom prst="rect">
              <a:avLst/>
            </a:prstGeom>
            <a:solidFill>
              <a:schemeClr val="accent1">
                <a:lumMod val="40000"/>
                <a:lumOff val="60000"/>
              </a:schemeClr>
            </a:solid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zh-CN" altLang="en-US" b="1" dirty="0" smtClean="0">
                  <a:solidFill>
                    <a:srgbClr val="000000"/>
                  </a:solidFill>
                  <a:latin typeface="Times New Roman" pitchFamily="18" charset="0"/>
                  <a:ea typeface="楷体_GB2312" pitchFamily="49" charset="-122"/>
                  <a:cs typeface="Times New Roman" pitchFamily="18" charset="0"/>
                </a:rPr>
                <a:t>法定准备金率</a:t>
              </a:r>
              <a:endParaRPr kumimoji="1" lang="en-US" altLang="zh-CN" b="1" dirty="0" smtClean="0">
                <a:solidFill>
                  <a:srgbClr val="000000"/>
                </a:solidFill>
                <a:latin typeface="Times New Roman" pitchFamily="18" charset="0"/>
                <a:ea typeface="楷体_GB2312" pitchFamily="49" charset="-122"/>
                <a:cs typeface="Times New Roman" pitchFamily="18" charset="0"/>
              </a:endParaRPr>
            </a:p>
          </p:txBody>
        </p:sp>
        <p:sp>
          <p:nvSpPr>
            <p:cNvPr id="11" name="Text Box 8"/>
            <p:cNvSpPr txBox="1">
              <a:spLocks noChangeArrowheads="1"/>
            </p:cNvSpPr>
            <p:nvPr/>
          </p:nvSpPr>
          <p:spPr bwMode="auto">
            <a:xfrm>
              <a:off x="2709850" y="5438788"/>
              <a:ext cx="2209800" cy="784830"/>
            </a:xfrm>
            <a:prstGeom prst="rect">
              <a:avLst/>
            </a:prstGeom>
            <a:solidFill>
              <a:schemeClr val="accent1">
                <a:lumMod val="40000"/>
                <a:lumOff val="60000"/>
              </a:schemeClr>
            </a:solid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zh-CN" altLang="en-US" b="1" dirty="0" smtClean="0">
                  <a:solidFill>
                    <a:srgbClr val="000000"/>
                  </a:solidFill>
                  <a:latin typeface="Times New Roman" pitchFamily="18" charset="0"/>
                  <a:ea typeface="楷体_GB2312" pitchFamily="49" charset="-122"/>
                  <a:cs typeface="Times New Roman" pitchFamily="18" charset="0"/>
                </a:rPr>
                <a:t>现金漏损率</a:t>
              </a:r>
              <a:endParaRPr kumimoji="1" lang="en-US" altLang="zh-CN" b="1" dirty="0" smtClean="0">
                <a:solidFill>
                  <a:srgbClr val="000000"/>
                </a:solidFill>
                <a:latin typeface="Times New Roman" pitchFamily="18" charset="0"/>
                <a:ea typeface="楷体_GB2312" pitchFamily="49" charset="-122"/>
                <a:cs typeface="Times New Roman" pitchFamily="18" charset="0"/>
              </a:endParaRPr>
            </a:p>
            <a:p>
              <a:pPr algn="ctr" eaLnBrk="1" hangingPunct="1">
                <a:spcBef>
                  <a:spcPct val="50000"/>
                </a:spcBef>
                <a:defRPr/>
              </a:pPr>
              <a:r>
                <a:rPr kumimoji="1" lang="zh-CN" altLang="en-US" b="1" dirty="0" smtClean="0">
                  <a:solidFill>
                    <a:srgbClr val="000000"/>
                  </a:solidFill>
                  <a:latin typeface="Times New Roman" pitchFamily="18" charset="0"/>
                  <a:ea typeface="楷体_GB2312" pitchFamily="49" charset="-122"/>
                  <a:cs typeface="Times New Roman" pitchFamily="18" charset="0"/>
                </a:rPr>
                <a:t>超额准备金率</a:t>
              </a:r>
              <a:endParaRPr kumimoji="1" lang="en-US" altLang="zh-CN" b="1" dirty="0" smtClean="0">
                <a:solidFill>
                  <a:srgbClr val="000000"/>
                </a:solidFill>
                <a:latin typeface="Times New Roman" pitchFamily="18" charset="0"/>
                <a:ea typeface="楷体_GB2312" pitchFamily="49" charset="-122"/>
                <a:cs typeface="Times New Roman" pitchFamily="18" charset="0"/>
              </a:endParaRPr>
            </a:p>
          </p:txBody>
        </p:sp>
        <p:sp>
          <p:nvSpPr>
            <p:cNvPr id="12" name="Text Box 9"/>
            <p:cNvSpPr txBox="1">
              <a:spLocks noChangeArrowheads="1"/>
            </p:cNvSpPr>
            <p:nvPr/>
          </p:nvSpPr>
          <p:spPr bwMode="auto">
            <a:xfrm>
              <a:off x="4876800" y="2286000"/>
              <a:ext cx="1752600" cy="369332"/>
            </a:xfrm>
            <a:prstGeom prst="rect">
              <a:avLst/>
            </a:prstGeom>
            <a:solidFill>
              <a:schemeClr val="accent1">
                <a:lumMod val="20000"/>
                <a:lumOff val="80000"/>
              </a:schemeClr>
            </a:solid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zh-CN" altLang="en-US" b="1" smtClean="0">
                  <a:solidFill>
                    <a:srgbClr val="000000"/>
                  </a:solidFill>
                  <a:latin typeface="Times New Roman" pitchFamily="18" charset="0"/>
                  <a:ea typeface="楷体_GB2312" pitchFamily="49" charset="-122"/>
                  <a:cs typeface="Times New Roman" pitchFamily="18" charset="0"/>
                </a:rPr>
                <a:t>超额准备金</a:t>
              </a:r>
            </a:p>
          </p:txBody>
        </p:sp>
        <p:sp>
          <p:nvSpPr>
            <p:cNvPr id="13" name="Text Box 10"/>
            <p:cNvSpPr txBox="1">
              <a:spLocks noChangeArrowheads="1"/>
            </p:cNvSpPr>
            <p:nvPr/>
          </p:nvSpPr>
          <p:spPr bwMode="auto">
            <a:xfrm>
              <a:off x="4876800" y="1600200"/>
              <a:ext cx="1752600" cy="369332"/>
            </a:xfrm>
            <a:prstGeom prst="rect">
              <a:avLst/>
            </a:prstGeom>
            <a:solidFill>
              <a:schemeClr val="accent1">
                <a:lumMod val="20000"/>
                <a:lumOff val="80000"/>
              </a:schemeClr>
            </a:solid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zh-CN" altLang="en-US" b="1" smtClean="0">
                  <a:solidFill>
                    <a:srgbClr val="000000"/>
                  </a:solidFill>
                  <a:latin typeface="Times New Roman" pitchFamily="18" charset="0"/>
                  <a:ea typeface="楷体_GB2312" pitchFamily="49" charset="-122"/>
                  <a:cs typeface="Times New Roman" pitchFamily="18" charset="0"/>
                </a:rPr>
                <a:t>法定准备金</a:t>
              </a:r>
            </a:p>
          </p:txBody>
        </p:sp>
        <p:sp>
          <p:nvSpPr>
            <p:cNvPr id="14" name="Line 11"/>
            <p:cNvSpPr>
              <a:spLocks noChangeShapeType="1"/>
            </p:cNvSpPr>
            <p:nvPr/>
          </p:nvSpPr>
          <p:spPr bwMode="auto">
            <a:xfrm>
              <a:off x="2286000" y="2209800"/>
              <a:ext cx="0" cy="1219200"/>
            </a:xfrm>
            <a:prstGeom prst="line">
              <a:avLst/>
            </a:prstGeom>
            <a:noFill/>
            <a:ln w="25400">
              <a:solidFill>
                <a:schemeClr val="tx1"/>
              </a:solidFill>
              <a:miter lim="800000"/>
              <a:headEnd/>
              <a:tailEn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15" name="Line 12"/>
            <p:cNvSpPr>
              <a:spLocks noChangeShapeType="1"/>
            </p:cNvSpPr>
            <p:nvPr/>
          </p:nvSpPr>
          <p:spPr bwMode="auto">
            <a:xfrm>
              <a:off x="2286000" y="2209800"/>
              <a:ext cx="304800" cy="0"/>
            </a:xfrm>
            <a:prstGeom prst="line">
              <a:avLst/>
            </a:prstGeom>
            <a:noFill/>
            <a:ln w="25400">
              <a:solidFill>
                <a:schemeClr val="tx1"/>
              </a:solidFill>
              <a:miter lim="800000"/>
              <a:headEnd/>
              <a:tailEnd type="triangle" w="med" len="me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16" name="Line 13"/>
            <p:cNvSpPr>
              <a:spLocks noChangeShapeType="1"/>
            </p:cNvSpPr>
            <p:nvPr/>
          </p:nvSpPr>
          <p:spPr bwMode="auto">
            <a:xfrm>
              <a:off x="2286000" y="3429000"/>
              <a:ext cx="304800" cy="0"/>
            </a:xfrm>
            <a:prstGeom prst="line">
              <a:avLst/>
            </a:prstGeom>
            <a:noFill/>
            <a:ln w="25400">
              <a:solidFill>
                <a:schemeClr val="tx1"/>
              </a:solidFill>
              <a:miter lim="800000"/>
              <a:headEnd/>
              <a:tailEnd type="triangle" w="med" len="me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17" name="Line 14"/>
            <p:cNvSpPr>
              <a:spLocks noChangeShapeType="1"/>
            </p:cNvSpPr>
            <p:nvPr/>
          </p:nvSpPr>
          <p:spPr bwMode="auto">
            <a:xfrm>
              <a:off x="4114800" y="1981200"/>
              <a:ext cx="685800" cy="0"/>
            </a:xfrm>
            <a:prstGeom prst="line">
              <a:avLst/>
            </a:prstGeom>
            <a:noFill/>
            <a:ln w="25400">
              <a:solidFill>
                <a:schemeClr val="tx1"/>
              </a:solidFill>
              <a:miter lim="800000"/>
              <a:headEnd/>
              <a:tailEnd type="triangle" w="med" len="me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18" name="Line 15"/>
            <p:cNvSpPr>
              <a:spLocks noChangeShapeType="1"/>
            </p:cNvSpPr>
            <p:nvPr/>
          </p:nvSpPr>
          <p:spPr bwMode="auto">
            <a:xfrm>
              <a:off x="4114800" y="2362200"/>
              <a:ext cx="685800" cy="0"/>
            </a:xfrm>
            <a:prstGeom prst="line">
              <a:avLst/>
            </a:prstGeom>
            <a:noFill/>
            <a:ln w="25400">
              <a:solidFill>
                <a:schemeClr val="tx1"/>
              </a:solidFill>
              <a:miter lim="800000"/>
              <a:headEnd/>
              <a:tailEnd type="triangle" w="med" len="me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19" name="Line 16"/>
            <p:cNvSpPr>
              <a:spLocks noChangeShapeType="1"/>
            </p:cNvSpPr>
            <p:nvPr/>
          </p:nvSpPr>
          <p:spPr bwMode="auto">
            <a:xfrm>
              <a:off x="1981200" y="2590800"/>
              <a:ext cx="304800" cy="0"/>
            </a:xfrm>
            <a:prstGeom prst="line">
              <a:avLst/>
            </a:prstGeom>
            <a:noFill/>
            <a:ln w="25400">
              <a:solidFill>
                <a:schemeClr val="tx1"/>
              </a:solidFill>
              <a:miter lim="800000"/>
              <a:headEnd/>
              <a:tailEn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20" name="Line 17"/>
            <p:cNvSpPr>
              <a:spLocks noChangeShapeType="1"/>
            </p:cNvSpPr>
            <p:nvPr/>
          </p:nvSpPr>
          <p:spPr bwMode="auto">
            <a:xfrm>
              <a:off x="2209800" y="4267200"/>
              <a:ext cx="0" cy="1600200"/>
            </a:xfrm>
            <a:prstGeom prst="line">
              <a:avLst/>
            </a:prstGeom>
            <a:noFill/>
            <a:ln w="25400">
              <a:solidFill>
                <a:schemeClr val="tx1"/>
              </a:solidFill>
              <a:miter lim="800000"/>
              <a:headEnd/>
              <a:tailEn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21" name="Line 18"/>
            <p:cNvSpPr>
              <a:spLocks noChangeShapeType="1"/>
            </p:cNvSpPr>
            <p:nvPr/>
          </p:nvSpPr>
          <p:spPr bwMode="auto">
            <a:xfrm>
              <a:off x="2209800" y="4267200"/>
              <a:ext cx="457200" cy="0"/>
            </a:xfrm>
            <a:prstGeom prst="line">
              <a:avLst/>
            </a:prstGeom>
            <a:noFill/>
            <a:ln w="25400">
              <a:solidFill>
                <a:schemeClr val="tx1"/>
              </a:solidFill>
              <a:miter lim="800000"/>
              <a:headEnd/>
              <a:tailEnd type="triangle" w="med" len="me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22" name="Line 19"/>
            <p:cNvSpPr>
              <a:spLocks noChangeShapeType="1"/>
            </p:cNvSpPr>
            <p:nvPr/>
          </p:nvSpPr>
          <p:spPr bwMode="auto">
            <a:xfrm>
              <a:off x="2209800" y="5867400"/>
              <a:ext cx="457200" cy="0"/>
            </a:xfrm>
            <a:prstGeom prst="line">
              <a:avLst/>
            </a:prstGeom>
            <a:noFill/>
            <a:ln w="25400">
              <a:solidFill>
                <a:schemeClr val="tx1"/>
              </a:solidFill>
              <a:miter lim="800000"/>
              <a:headEnd/>
              <a:tailEnd type="triangle" w="med" len="me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23" name="Line 20"/>
            <p:cNvSpPr>
              <a:spLocks noChangeShapeType="1"/>
            </p:cNvSpPr>
            <p:nvPr/>
          </p:nvSpPr>
          <p:spPr bwMode="auto">
            <a:xfrm>
              <a:off x="1828800" y="5105400"/>
              <a:ext cx="381000" cy="0"/>
            </a:xfrm>
            <a:prstGeom prst="line">
              <a:avLst/>
            </a:prstGeom>
            <a:noFill/>
            <a:ln w="25400">
              <a:solidFill>
                <a:schemeClr val="tx1"/>
              </a:solidFill>
              <a:miter lim="800000"/>
              <a:headEnd/>
              <a:tailEnd/>
            </a:ln>
          </p:spPr>
          <p:txBody>
            <a:bodyPr wrap="none"/>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24" name="Text Box 21"/>
            <p:cNvSpPr txBox="1">
              <a:spLocks noChangeArrowheads="1"/>
            </p:cNvSpPr>
            <p:nvPr/>
          </p:nvSpPr>
          <p:spPr bwMode="auto">
            <a:xfrm>
              <a:off x="8147447" y="1600200"/>
              <a:ext cx="615553" cy="4495800"/>
            </a:xfrm>
            <a:prstGeom prst="rect">
              <a:avLst/>
            </a:prstGeom>
            <a:solidFill>
              <a:srgbClr val="CCE9AD"/>
            </a:solidFill>
            <a:ln w="9525">
              <a:noFill/>
              <a:miter lim="800000"/>
              <a:headEnd/>
              <a:tailEnd/>
            </a:ln>
          </p:spPr>
          <p:txBody>
            <a:bodyPr vert="eaVert">
              <a:spAutoFit/>
            </a:bodyPr>
            <a:lstStyle/>
            <a:p>
              <a:pPr>
                <a:spcBef>
                  <a:spcPct val="50000"/>
                </a:spcBef>
              </a:pPr>
              <a:r>
                <a:rPr kumimoji="1" lang="en-US" altLang="zh-CN" b="1">
                  <a:solidFill>
                    <a:srgbClr val="000000"/>
                  </a:solidFill>
                  <a:latin typeface="Times New Roman" pitchFamily="18" charset="0"/>
                  <a:ea typeface="楷体_GB2312" pitchFamily="49" charset="-122"/>
                  <a:cs typeface="Times New Roman" pitchFamily="18" charset="0"/>
                </a:rPr>
                <a:t>         </a:t>
              </a:r>
              <a:r>
                <a:rPr kumimoji="1" lang="zh-CN" altLang="en-US" sz="2800" b="1">
                  <a:solidFill>
                    <a:srgbClr val="000000"/>
                  </a:solidFill>
                  <a:latin typeface="Times New Roman" pitchFamily="18" charset="0"/>
                  <a:ea typeface="楷体_GB2312" pitchFamily="49" charset="-122"/>
                  <a:cs typeface="Times New Roman" pitchFamily="18" charset="0"/>
                </a:rPr>
                <a:t>中      央     银       行</a:t>
              </a:r>
            </a:p>
          </p:txBody>
        </p:sp>
        <p:sp>
          <p:nvSpPr>
            <p:cNvPr id="25" name="Line 22"/>
            <p:cNvSpPr>
              <a:spLocks noChangeShapeType="1"/>
            </p:cNvSpPr>
            <p:nvPr/>
          </p:nvSpPr>
          <p:spPr bwMode="auto">
            <a:xfrm flipH="1">
              <a:off x="6781800" y="1981200"/>
              <a:ext cx="1219200" cy="0"/>
            </a:xfrm>
            <a:prstGeom prst="line">
              <a:avLst/>
            </a:prstGeom>
            <a:noFill/>
            <a:ln w="63500">
              <a:solidFill>
                <a:srgbClr val="FF0000"/>
              </a:solidFill>
              <a:round/>
              <a:headEnd/>
              <a:tailEnd type="triangle" w="med" len="med"/>
            </a:ln>
          </p:spPr>
          <p:txBody>
            <a:bodyPr/>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26" name="Line 23"/>
            <p:cNvSpPr>
              <a:spLocks noChangeShapeType="1"/>
            </p:cNvSpPr>
            <p:nvPr/>
          </p:nvSpPr>
          <p:spPr bwMode="auto">
            <a:xfrm flipH="1">
              <a:off x="6781800" y="2743200"/>
              <a:ext cx="1219200" cy="0"/>
            </a:xfrm>
            <a:prstGeom prst="line">
              <a:avLst/>
            </a:prstGeom>
            <a:noFill/>
            <a:ln w="38100">
              <a:solidFill>
                <a:srgbClr val="FF0000"/>
              </a:solidFill>
              <a:prstDash val="dash"/>
              <a:round/>
              <a:headEnd/>
              <a:tailEnd type="triangle" w="med" len="med"/>
            </a:ln>
          </p:spPr>
          <p:txBody>
            <a:bodyPr/>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27" name="Line 24">
              <a:hlinkClick r:id="rId2" action="ppaction://hlinksldjump"/>
            </p:cNvPr>
            <p:cNvSpPr>
              <a:spLocks noChangeShapeType="1"/>
            </p:cNvSpPr>
            <p:nvPr/>
          </p:nvSpPr>
          <p:spPr bwMode="auto">
            <a:xfrm flipH="1">
              <a:off x="4572000" y="3505200"/>
              <a:ext cx="3429000" cy="0"/>
            </a:xfrm>
            <a:prstGeom prst="line">
              <a:avLst/>
            </a:prstGeom>
            <a:ln w="63500">
              <a:solidFill>
                <a:srgbClr val="FF0000"/>
              </a:solidFill>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28" name="Line 25"/>
            <p:cNvSpPr>
              <a:spLocks noChangeShapeType="1"/>
            </p:cNvSpPr>
            <p:nvPr/>
          </p:nvSpPr>
          <p:spPr bwMode="auto">
            <a:xfrm flipH="1">
              <a:off x="4995866" y="4295780"/>
              <a:ext cx="2971800" cy="0"/>
            </a:xfrm>
            <a:prstGeom prst="line">
              <a:avLst/>
            </a:prstGeom>
            <a:noFill/>
            <a:ln w="50800">
              <a:solidFill>
                <a:srgbClr val="FF0000"/>
              </a:solidFill>
              <a:prstDash val="lgDash"/>
              <a:round/>
              <a:headEnd/>
              <a:tailEnd type="triangle" w="med" len="med"/>
            </a:ln>
          </p:spPr>
          <p:txBody>
            <a:bodyPr/>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29" name="Line 26"/>
            <p:cNvSpPr>
              <a:spLocks noChangeShapeType="1"/>
            </p:cNvSpPr>
            <p:nvPr/>
          </p:nvSpPr>
          <p:spPr bwMode="auto">
            <a:xfrm flipH="1">
              <a:off x="5105400" y="5867400"/>
              <a:ext cx="2895600" cy="0"/>
            </a:xfrm>
            <a:prstGeom prst="line">
              <a:avLst/>
            </a:prstGeom>
            <a:noFill/>
            <a:ln w="25400">
              <a:solidFill>
                <a:srgbClr val="92D050"/>
              </a:solidFill>
              <a:prstDash val="dash"/>
              <a:round/>
              <a:headEnd/>
              <a:tailEnd type="triangle" w="med" len="med"/>
            </a:ln>
          </p:spPr>
          <p:txBody>
            <a:bodyPr/>
            <a:lstStyle/>
            <a:p>
              <a:endParaRPr lang="zh-CN" altLang="en-US">
                <a:solidFill>
                  <a:srgbClr val="000000"/>
                </a:solidFill>
                <a:latin typeface="Times New Roman" pitchFamily="18" charset="0"/>
                <a:ea typeface="楷体_GB2312" pitchFamily="49" charset="-122"/>
                <a:cs typeface="Times New Roman" pitchFamily="18" charset="0"/>
              </a:endParaRPr>
            </a:p>
          </p:txBody>
        </p:sp>
        <p:sp>
          <p:nvSpPr>
            <p:cNvPr id="30" name="Text Box 27"/>
            <p:cNvSpPr txBox="1">
              <a:spLocks noChangeArrowheads="1"/>
            </p:cNvSpPr>
            <p:nvPr/>
          </p:nvSpPr>
          <p:spPr bwMode="auto">
            <a:xfrm>
              <a:off x="7010400" y="1447800"/>
              <a:ext cx="838200" cy="369332"/>
            </a:xfrm>
            <a:prstGeom prst="rect">
              <a:avLst/>
            </a:prstGeom>
            <a:solidFill>
              <a:schemeClr val="accent2">
                <a:lumMod val="60000"/>
                <a:lumOff val="40000"/>
              </a:schemeClr>
            </a:solid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zh-CN" altLang="en-US" b="1" smtClean="0">
                  <a:solidFill>
                    <a:srgbClr val="000000"/>
                  </a:solidFill>
                  <a:latin typeface="Times New Roman" pitchFamily="18" charset="0"/>
                  <a:ea typeface="楷体_GB2312" pitchFamily="49" charset="-122"/>
                  <a:cs typeface="Times New Roman" pitchFamily="18" charset="0"/>
                </a:rPr>
                <a:t>决定</a:t>
              </a:r>
            </a:p>
          </p:txBody>
        </p:sp>
        <p:sp>
          <p:nvSpPr>
            <p:cNvPr id="31" name="Text Box 28"/>
            <p:cNvSpPr txBox="1">
              <a:spLocks noChangeArrowheads="1"/>
            </p:cNvSpPr>
            <p:nvPr/>
          </p:nvSpPr>
          <p:spPr bwMode="auto">
            <a:xfrm>
              <a:off x="6918300" y="2081202"/>
              <a:ext cx="1057300" cy="646331"/>
            </a:xfrm>
            <a:prstGeom prst="rect">
              <a:avLst/>
            </a:prstGeom>
            <a:solidFill>
              <a:schemeClr val="accent2">
                <a:lumMod val="40000"/>
                <a:lumOff val="60000"/>
              </a:schemeClr>
            </a:solid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zh-CN" altLang="en-US" b="1" dirty="0" smtClean="0">
                  <a:solidFill>
                    <a:srgbClr val="000000"/>
                  </a:solidFill>
                  <a:latin typeface="Times New Roman" pitchFamily="18" charset="0"/>
                  <a:ea typeface="楷体_GB2312" pitchFamily="49" charset="-122"/>
                  <a:cs typeface="Times New Roman" pitchFamily="18" charset="0"/>
                </a:rPr>
                <a:t>显著地影响</a:t>
              </a:r>
            </a:p>
          </p:txBody>
        </p:sp>
        <p:sp>
          <p:nvSpPr>
            <p:cNvPr id="32" name="Text Box 29">
              <a:hlinkClick r:id="rId2" action="ppaction://hlinksldjump"/>
            </p:cNvPr>
            <p:cNvSpPr txBox="1">
              <a:spLocks noChangeArrowheads="1"/>
            </p:cNvSpPr>
            <p:nvPr/>
          </p:nvSpPr>
          <p:spPr bwMode="auto">
            <a:xfrm>
              <a:off x="5791200" y="2971800"/>
              <a:ext cx="1219200" cy="369332"/>
            </a:xfrm>
            <a:prstGeom prst="rect">
              <a:avLst/>
            </a:prstGeom>
            <a:solidFill>
              <a:schemeClr val="accent2">
                <a:lumMod val="60000"/>
                <a:lumOff val="40000"/>
              </a:schemeClr>
            </a:solid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kumimoji="1" lang="en-US" altLang="zh-CN" b="1" dirty="0" smtClean="0">
                  <a:solidFill>
                    <a:srgbClr val="000000"/>
                  </a:solidFill>
                  <a:latin typeface="Times New Roman" pitchFamily="18" charset="0"/>
                  <a:ea typeface="楷体_GB2312" pitchFamily="49" charset="-122"/>
                  <a:cs typeface="Times New Roman" pitchFamily="18" charset="0"/>
                </a:rPr>
                <a:t> </a:t>
              </a:r>
              <a:r>
                <a:rPr kumimoji="1" lang="zh-CN" altLang="en-US" b="1" dirty="0" smtClean="0">
                  <a:solidFill>
                    <a:srgbClr val="000000"/>
                  </a:solidFill>
                  <a:latin typeface="Times New Roman" pitchFamily="18" charset="0"/>
                  <a:ea typeface="楷体_GB2312" pitchFamily="49" charset="-122"/>
                  <a:cs typeface="Times New Roman" pitchFamily="18" charset="0"/>
                </a:rPr>
                <a:t>发   行</a:t>
              </a:r>
            </a:p>
          </p:txBody>
        </p:sp>
        <p:sp>
          <p:nvSpPr>
            <p:cNvPr id="33" name="Text Box 30"/>
            <p:cNvSpPr txBox="1">
              <a:spLocks noChangeArrowheads="1"/>
            </p:cNvSpPr>
            <p:nvPr/>
          </p:nvSpPr>
          <p:spPr bwMode="auto">
            <a:xfrm>
              <a:off x="5495932" y="3795714"/>
              <a:ext cx="2143140" cy="369332"/>
            </a:xfrm>
            <a:prstGeom prst="rect">
              <a:avLst/>
            </a:prstGeom>
            <a:solidFill>
              <a:schemeClr val="accent2">
                <a:lumMod val="40000"/>
                <a:lumOff val="60000"/>
              </a:schemeClr>
            </a:solid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zh-CN" altLang="en-US" b="1" dirty="0" smtClean="0">
                  <a:solidFill>
                    <a:srgbClr val="000000"/>
                  </a:solidFill>
                  <a:latin typeface="Times New Roman" pitchFamily="18" charset="0"/>
                  <a:ea typeface="楷体_GB2312" pitchFamily="49" charset="-122"/>
                  <a:cs typeface="Times New Roman" pitchFamily="18" charset="0"/>
                </a:rPr>
                <a:t>决定</a:t>
              </a:r>
            </a:p>
          </p:txBody>
        </p:sp>
        <p:sp>
          <p:nvSpPr>
            <p:cNvPr id="34" name="Text Box 31"/>
            <p:cNvSpPr txBox="1">
              <a:spLocks noChangeArrowheads="1"/>
            </p:cNvSpPr>
            <p:nvPr/>
          </p:nvSpPr>
          <p:spPr bwMode="auto">
            <a:xfrm>
              <a:off x="5638800" y="5334000"/>
              <a:ext cx="1828800" cy="369332"/>
            </a:xfrm>
            <a:prstGeom prst="rect">
              <a:avLst/>
            </a:prstGeom>
            <a:solidFill>
              <a:srgbClr val="FFDC6D"/>
            </a:solidFill>
            <a:ln w="9525">
              <a:noFill/>
              <a:miter lim="800000"/>
              <a:headEnd/>
              <a:tailEnd/>
            </a:ln>
          </p:spPr>
          <p:txBody>
            <a:bodyPr>
              <a:spAutoFit/>
            </a:bodyPr>
            <a:lstStyle/>
            <a:p>
              <a:pPr>
                <a:spcBef>
                  <a:spcPct val="50000"/>
                </a:spcBef>
              </a:pPr>
              <a:r>
                <a:rPr kumimoji="1" lang="zh-CN" altLang="en-US" b="1" dirty="0" smtClean="0">
                  <a:solidFill>
                    <a:srgbClr val="000000"/>
                  </a:solidFill>
                  <a:latin typeface="Times New Roman" pitchFamily="18" charset="0"/>
                  <a:ea typeface="楷体_GB2312" pitchFamily="49" charset="-122"/>
                  <a:cs typeface="Times New Roman" pitchFamily="18" charset="0"/>
                </a:rPr>
                <a:t>轻微地影响</a:t>
              </a:r>
              <a:endParaRPr kumimoji="1" lang="zh-CN" altLang="en-US" b="1" dirty="0">
                <a:solidFill>
                  <a:srgbClr val="000000"/>
                </a:solidFill>
                <a:latin typeface="Times New Roman" pitchFamily="18" charset="0"/>
                <a:ea typeface="楷体_GB2312" pitchFamily="49" charset="-122"/>
                <a:cs typeface="Times New Roman" pitchFamily="18" charset="0"/>
              </a:endParaRPr>
            </a:p>
          </p:txBody>
        </p:sp>
      </p:grpSp>
    </p:spTree>
    <p:extLst>
      <p:ext uri="{BB962C8B-B14F-4D97-AF65-F5344CB8AC3E}">
        <p14:creationId xmlns="" xmlns:p14="http://schemas.microsoft.com/office/powerpoint/2010/main" val="35205553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6572264"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3</a:t>
            </a:r>
            <a:r>
              <a:rPr lang="zh-CN" altLang="en-US" sz="5400" b="1" dirty="0" smtClean="0">
                <a:solidFill>
                  <a:schemeClr val="tx1"/>
                </a:solidFill>
                <a:latin typeface="华文新魏" pitchFamily="2" charset="-122"/>
                <a:ea typeface="华文新魏" pitchFamily="2" charset="-122"/>
              </a:rPr>
              <a:t>节 </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货币需求</a:t>
            </a:r>
          </a:p>
        </p:txBody>
      </p:sp>
    </p:spTree>
    <p:extLst>
      <p:ext uri="{BB962C8B-B14F-4D97-AF65-F5344CB8AC3E}">
        <p14:creationId xmlns="" xmlns:p14="http://schemas.microsoft.com/office/powerpoint/2010/main" val="112984934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0"/>
            <a:ext cx="8229600" cy="927100"/>
          </a:xfrm>
        </p:spPr>
        <p:txBody>
          <a:bodyPr/>
          <a:lstStyle/>
          <a:p>
            <a:r>
              <a:rPr lang="zh-CN" altLang="en-US" sz="3600" dirty="0" smtClean="0">
                <a:latin typeface="隶书" pitchFamily="49" charset="-122"/>
                <a:ea typeface="隶书" pitchFamily="49" charset="-122"/>
              </a:rPr>
              <a:t>一、货币需求的含义与分析视角</a:t>
            </a:r>
          </a:p>
        </p:txBody>
      </p:sp>
      <p:sp>
        <p:nvSpPr>
          <p:cNvPr id="3" name="内容占位符 2"/>
          <p:cNvSpPr>
            <a:spLocks noGrp="1"/>
          </p:cNvSpPr>
          <p:nvPr>
            <p:ph idx="1"/>
          </p:nvPr>
        </p:nvSpPr>
        <p:spPr>
          <a:xfrm>
            <a:off x="0" y="836712"/>
            <a:ext cx="9144000" cy="5832648"/>
          </a:xfrm>
        </p:spPr>
        <p:txBody>
          <a:bodyPr/>
          <a:lstStyle/>
          <a:p>
            <a:pPr marL="0" indent="0">
              <a:spcBef>
                <a:spcPct val="0"/>
              </a:spcBef>
              <a:buNone/>
              <a:defRPr/>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华文新魏" pitchFamily="2" charset="-122"/>
                <a:cs typeface="Times New Roman" pitchFamily="18" charset="0"/>
              </a:rPr>
              <a:t>货币需求</a:t>
            </a:r>
            <a:r>
              <a:rPr lang="en-US" altLang="zh-CN" sz="2800" dirty="0" smtClean="0">
                <a:latin typeface="Times New Roman" pitchFamily="18" charset="0"/>
                <a:ea typeface="华文新魏" pitchFamily="2" charset="-122"/>
                <a:cs typeface="Times New Roman" pitchFamily="18" charset="0"/>
              </a:rPr>
              <a:t>(Money Demand)</a:t>
            </a:r>
            <a:r>
              <a:rPr lang="zh-CN" altLang="en-US" sz="2800" dirty="0" smtClean="0">
                <a:latin typeface="Times New Roman" pitchFamily="18" charset="0"/>
                <a:ea typeface="楷体_GB2312" pitchFamily="49" charset="-122"/>
                <a:cs typeface="Times New Roman" pitchFamily="18" charset="0"/>
              </a:rPr>
              <a:t>：在一定的</a:t>
            </a:r>
            <a:r>
              <a:rPr lang="zh-CN" altLang="en-US" sz="2800" dirty="0" smtClean="0">
                <a:solidFill>
                  <a:srgbClr val="FF0000"/>
                </a:solidFill>
                <a:latin typeface="Times New Roman" pitchFamily="18" charset="0"/>
                <a:ea typeface="楷体_GB2312" pitchFamily="49" charset="-122"/>
                <a:cs typeface="Times New Roman" pitchFamily="18" charset="0"/>
              </a:rPr>
              <a:t>资源制约条件</a:t>
            </a:r>
            <a:r>
              <a:rPr lang="zh-CN" altLang="en-US" sz="2800" dirty="0" smtClean="0">
                <a:latin typeface="Times New Roman" pitchFamily="18" charset="0"/>
                <a:ea typeface="楷体_GB2312" pitchFamily="49" charset="-122"/>
                <a:cs typeface="Times New Roman" pitchFamily="18" charset="0"/>
              </a:rPr>
              <a:t>下，</a:t>
            </a:r>
            <a:r>
              <a:rPr lang="zh-CN" altLang="en-US" sz="2800" dirty="0" smtClean="0">
                <a:solidFill>
                  <a:srgbClr val="FF0000"/>
                </a:solidFill>
                <a:latin typeface="Times New Roman" pitchFamily="18" charset="0"/>
                <a:ea typeface="楷体_GB2312" pitchFamily="49" charset="-122"/>
                <a:cs typeface="Times New Roman" pitchFamily="18" charset="0"/>
              </a:rPr>
              <a:t>微观</a:t>
            </a:r>
            <a:r>
              <a:rPr lang="zh-CN" altLang="en-US" sz="2800" dirty="0" smtClean="0">
                <a:latin typeface="Times New Roman" pitchFamily="18" charset="0"/>
                <a:ea typeface="楷体_GB2312" pitchFamily="49" charset="-122"/>
                <a:cs typeface="Times New Roman" pitchFamily="18" charset="0"/>
              </a:rPr>
              <a:t>经济主体和</a:t>
            </a:r>
            <a:r>
              <a:rPr lang="zh-CN" altLang="en-US" sz="2800" dirty="0" smtClean="0">
                <a:solidFill>
                  <a:srgbClr val="FF0000"/>
                </a:solidFill>
                <a:latin typeface="Times New Roman" pitchFamily="18" charset="0"/>
                <a:ea typeface="楷体_GB2312" pitchFamily="49" charset="-122"/>
                <a:cs typeface="Times New Roman" pitchFamily="18" charset="0"/>
              </a:rPr>
              <a:t>宏观</a:t>
            </a:r>
            <a:r>
              <a:rPr lang="zh-CN" altLang="en-US" sz="2800" dirty="0" smtClean="0">
                <a:latin typeface="Times New Roman" pitchFamily="18" charset="0"/>
                <a:ea typeface="楷体_GB2312" pitchFamily="49" charset="-122"/>
                <a:cs typeface="Times New Roman" pitchFamily="18" charset="0"/>
              </a:rPr>
              <a:t>经济运行对执行</a:t>
            </a:r>
            <a:r>
              <a:rPr lang="zh-CN" altLang="en-US" sz="2800" dirty="0" smtClean="0">
                <a:solidFill>
                  <a:srgbClr val="FF0000"/>
                </a:solidFill>
                <a:latin typeface="Times New Roman" pitchFamily="18" charset="0"/>
                <a:ea typeface="楷体_GB2312" pitchFamily="49" charset="-122"/>
                <a:cs typeface="Times New Roman" pitchFamily="18" charset="0"/>
              </a:rPr>
              <a:t>交易媒介</a:t>
            </a:r>
            <a:r>
              <a:rPr lang="zh-CN" altLang="en-US" sz="2800" dirty="0" smtClean="0">
                <a:latin typeface="Times New Roman" pitchFamily="18" charset="0"/>
                <a:ea typeface="楷体_GB2312" pitchFamily="49" charset="-122"/>
                <a:cs typeface="Times New Roman" pitchFamily="18" charset="0"/>
              </a:rPr>
              <a:t>和</a:t>
            </a:r>
            <a:r>
              <a:rPr lang="zh-CN" altLang="en-US" sz="2800" dirty="0" smtClean="0">
                <a:solidFill>
                  <a:srgbClr val="FF0000"/>
                </a:solidFill>
                <a:latin typeface="Times New Roman" pitchFamily="18" charset="0"/>
                <a:ea typeface="楷体_GB2312" pitchFamily="49" charset="-122"/>
                <a:cs typeface="Times New Roman" pitchFamily="18" charset="0"/>
              </a:rPr>
              <a:t>资产职能</a:t>
            </a:r>
            <a:r>
              <a:rPr lang="zh-CN" altLang="en-US" sz="2800" dirty="0" smtClean="0">
                <a:latin typeface="Times New Roman" pitchFamily="18" charset="0"/>
                <a:ea typeface="楷体_GB2312" pitchFamily="49" charset="-122"/>
                <a:cs typeface="Times New Roman" pitchFamily="18" charset="0"/>
              </a:rPr>
              <a:t>的货币产生的总需求。</a:t>
            </a:r>
            <a:endParaRPr lang="en-US" altLang="zh-CN" sz="2800" dirty="0" smtClean="0">
              <a:latin typeface="Times New Roman" pitchFamily="18" charset="0"/>
              <a:ea typeface="楷体_GB2312" pitchFamily="49" charset="-122"/>
              <a:cs typeface="Times New Roman" pitchFamily="18" charset="0"/>
            </a:endParaRPr>
          </a:p>
          <a:p>
            <a:pPr marL="355600" indent="0">
              <a:spcBef>
                <a:spcPct val="0"/>
              </a:spcBef>
              <a:buClr>
                <a:srgbClr val="FF0000"/>
              </a:buClr>
              <a:buFont typeface="Wingdings" pitchFamily="2" charset="2"/>
              <a:buChar char="Ø"/>
              <a:defRPr/>
            </a:pPr>
            <a:r>
              <a:rPr lang="zh-CN" altLang="en-US" sz="2400" dirty="0" smtClean="0">
                <a:latin typeface="楷体_GB2312" pitchFamily="49" charset="-122"/>
                <a:ea typeface="楷体_GB2312" pitchFamily="49" charset="-122"/>
              </a:rPr>
              <a:t>能力与愿望的统一体（有能力获得或持有货币）；愿意以货币形式保有其资产。</a:t>
            </a:r>
            <a:endParaRPr lang="en-US" altLang="zh-CN" sz="2400" dirty="0" smtClean="0">
              <a:latin typeface="楷体" pitchFamily="49" charset="-122"/>
              <a:ea typeface="楷体_GB2312" pitchFamily="49" charset="-122"/>
            </a:endParaRPr>
          </a:p>
          <a:p>
            <a:pPr marL="355600" indent="0">
              <a:spcBef>
                <a:spcPct val="0"/>
              </a:spcBef>
              <a:buClr>
                <a:srgbClr val="FF0000"/>
              </a:buClr>
              <a:buFont typeface="Wingdings" pitchFamily="2" charset="2"/>
              <a:buChar char="Ø"/>
              <a:defRPr/>
            </a:pPr>
            <a:r>
              <a:rPr lang="zh-CN" altLang="en-US" sz="2400" dirty="0" smtClean="0">
                <a:latin typeface="楷体" pitchFamily="49" charset="-122"/>
                <a:ea typeface="楷体_GB2312" pitchFamily="49" charset="-122"/>
              </a:rPr>
              <a:t>不仅指对现金的需求，还包括对存款货币的需求。</a:t>
            </a:r>
            <a:endParaRPr lang="en-US" altLang="zh-CN" sz="2400" dirty="0" smtClean="0">
              <a:latin typeface="楷体" pitchFamily="49" charset="-122"/>
              <a:ea typeface="楷体_GB2312" pitchFamily="49" charset="-122"/>
            </a:endParaRPr>
          </a:p>
          <a:p>
            <a:pPr marL="355600" indent="0">
              <a:spcBef>
                <a:spcPct val="0"/>
              </a:spcBef>
              <a:buClr>
                <a:srgbClr val="FF0000"/>
              </a:buClr>
              <a:buFont typeface="Wingdings" pitchFamily="2" charset="2"/>
              <a:buChar char="Ø"/>
              <a:defRPr/>
            </a:pPr>
            <a:r>
              <a:rPr lang="zh-CN" altLang="en-US" sz="2400" dirty="0" smtClean="0">
                <a:latin typeface="楷体_GB2312" pitchFamily="49" charset="-122"/>
                <a:ea typeface="楷体_GB2312" pitchFamily="49" charset="-122"/>
              </a:rPr>
              <a:t>宏观视角</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从社会总体出发，在市场供求、收入及财富指标变化的基础上，探讨经济体的总货币需求量，着眼点在于货币供求均衡及对物价的影响。</a:t>
            </a:r>
            <a:endParaRPr lang="en-US" altLang="zh-CN" sz="2400" dirty="0" smtClean="0">
              <a:latin typeface="楷体_GB2312" pitchFamily="49" charset="-122"/>
              <a:ea typeface="楷体_GB2312" pitchFamily="49" charset="-122"/>
            </a:endParaRPr>
          </a:p>
          <a:p>
            <a:pPr marL="355600" indent="0">
              <a:spcBef>
                <a:spcPct val="0"/>
              </a:spcBef>
              <a:buClr>
                <a:srgbClr val="FF0000"/>
              </a:buClr>
              <a:buFont typeface="Wingdings" pitchFamily="2" charset="2"/>
              <a:buChar char="Ø"/>
              <a:defRPr/>
            </a:pPr>
            <a:r>
              <a:rPr lang="zh-CN" altLang="en-US" sz="2400" dirty="0" smtClean="0">
                <a:latin typeface="楷体_GB2312" pitchFamily="49" charset="-122"/>
                <a:ea typeface="楷体_GB2312" pitchFamily="49" charset="-122"/>
              </a:rPr>
              <a:t>微观视角</a:t>
            </a:r>
            <a:r>
              <a:rPr lang="en-US" altLang="zh-CN" sz="2400" dirty="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从社会个体出发，分析各部门（个人、企业）的持币动机和持币行为，研究个体的货币需求量，着眼点在于动机与决定影响因素。</a:t>
            </a:r>
            <a:endParaRPr lang="en-US" altLang="zh-CN" sz="2400" dirty="0" smtClean="0">
              <a:latin typeface="楷体_GB2312" pitchFamily="49" charset="-122"/>
              <a:ea typeface="楷体_GB2312" pitchFamily="49" charset="-122"/>
            </a:endParaRPr>
          </a:p>
          <a:p>
            <a:pPr marL="355600" indent="0">
              <a:spcBef>
                <a:spcPct val="0"/>
              </a:spcBef>
              <a:buClr>
                <a:srgbClr val="FF0000"/>
              </a:buClr>
              <a:buFont typeface="Wingdings" pitchFamily="2" charset="2"/>
              <a:buChar char="Ø"/>
              <a:defRPr/>
            </a:pPr>
            <a:r>
              <a:rPr lang="zh-CN" altLang="en-US" sz="2400" dirty="0" smtClean="0">
                <a:latin typeface="楷体_GB2312" pitchFamily="49" charset="-122"/>
                <a:ea typeface="楷体_GB2312" pitchFamily="49" charset="-122"/>
              </a:rPr>
              <a:t>以</a:t>
            </a:r>
            <a:r>
              <a:rPr lang="zh-CN" altLang="en-US" sz="2400" dirty="0" smtClean="0">
                <a:solidFill>
                  <a:srgbClr val="FF0000"/>
                </a:solidFill>
                <a:latin typeface="楷体_GB2312" pitchFamily="49" charset="-122"/>
                <a:ea typeface="楷体_GB2312" pitchFamily="49" charset="-122"/>
              </a:rPr>
              <a:t>微观</a:t>
            </a:r>
            <a:r>
              <a:rPr lang="zh-CN" altLang="en-US" sz="2400" dirty="0" smtClean="0">
                <a:latin typeface="楷体_GB2312" pitchFamily="49" charset="-122"/>
                <a:ea typeface="楷体_GB2312" pitchFamily="49" charset="-122"/>
              </a:rPr>
              <a:t>为起点，</a:t>
            </a:r>
            <a:r>
              <a:rPr lang="zh-CN" altLang="en-US" sz="2400" dirty="0" smtClean="0">
                <a:solidFill>
                  <a:srgbClr val="FF0000"/>
                </a:solidFill>
                <a:latin typeface="楷体_GB2312" pitchFamily="49" charset="-122"/>
                <a:ea typeface="楷体_GB2312" pitchFamily="49" charset="-122"/>
              </a:rPr>
              <a:t>宏观</a:t>
            </a:r>
            <a:r>
              <a:rPr lang="zh-CN" altLang="en-US" sz="2400" dirty="0" smtClean="0">
                <a:latin typeface="楷体_GB2312" pitchFamily="49" charset="-122"/>
                <a:ea typeface="楷体_GB2312" pitchFamily="49" charset="-122"/>
              </a:rPr>
              <a:t>为落脚点（这是当前主流宏观经济学的一般分析范式）；“代表性经济人”加</a:t>
            </a:r>
            <a:r>
              <a:rPr lang="zh-CN" altLang="en-US" sz="2400" dirty="0">
                <a:latin typeface="楷体_GB2312" pitchFamily="49" charset="-122"/>
                <a:ea typeface="楷体_GB2312" pitchFamily="49" charset="-122"/>
              </a:rPr>
              <a:t>总</a:t>
            </a:r>
            <a:r>
              <a:rPr lang="zh-CN" altLang="en-US" sz="2400" dirty="0" smtClean="0">
                <a:latin typeface="楷体_GB2312" pitchFamily="49" charset="-122"/>
                <a:ea typeface="楷体_GB2312" pitchFamily="49" charset="-122"/>
              </a:rPr>
              <a:t>（</a:t>
            </a:r>
            <a:r>
              <a:rPr lang="en-US" altLang="zh-CN" sz="2400" dirty="0" smtClean="0">
                <a:latin typeface="Times New Roman" panose="02020603050405020304" pitchFamily="18" charset="0"/>
                <a:ea typeface="楷体_GB2312" pitchFamily="49" charset="-122"/>
                <a:cs typeface="Times New Roman" panose="02020603050405020304" pitchFamily="18" charset="0"/>
              </a:rPr>
              <a:t>Represent Agent</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具有微观基础的宏观经济学。</a:t>
            </a:r>
            <a:endParaRPr lang="en-US" altLang="zh-CN" sz="2400" dirty="0" smtClean="0">
              <a:latin typeface="楷体_GB2312" pitchFamily="49" charset="-122"/>
              <a:ea typeface="楷体_GB2312" pitchFamily="49" charset="-122"/>
            </a:endParaRPr>
          </a:p>
          <a:p>
            <a:pPr marL="355600" indent="0">
              <a:lnSpc>
                <a:spcPts val="4300"/>
              </a:lnSpc>
              <a:spcBef>
                <a:spcPct val="0"/>
              </a:spcBef>
              <a:buNone/>
              <a:defRPr/>
            </a:pPr>
            <a:endParaRPr lang="en-US" altLang="zh-CN" sz="2400" b="1" dirty="0" smtClean="0">
              <a:latin typeface="楷体" pitchFamily="49" charset="-122"/>
              <a:ea typeface="楷体_GB2312" pitchFamily="49" charset="-122"/>
            </a:endParaRPr>
          </a:p>
          <a:p>
            <a:pPr marL="0" indent="0">
              <a:buNone/>
            </a:pPr>
            <a:endParaRPr lang="zh-CN" altLang="en-US" b="1" dirty="0">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9266391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71400"/>
            <a:ext cx="8229600" cy="927100"/>
          </a:xfrm>
        </p:spPr>
        <p:txBody>
          <a:bodyPr/>
          <a:lstStyle/>
          <a:p>
            <a:pPr algn="ctr"/>
            <a:r>
              <a:rPr lang="zh-CN" altLang="en-US" sz="2800" dirty="0" smtClean="0">
                <a:latin typeface="楷体_GB2312" pitchFamily="49" charset="-122"/>
                <a:ea typeface="楷体_GB2312" pitchFamily="49" charset="-122"/>
              </a:rPr>
              <a:t>货币需求的三对概念</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620688"/>
            <a:ext cx="9144000" cy="4525963"/>
          </a:xfrm>
        </p:spPr>
        <p:txBody>
          <a:bodyPr/>
          <a:lstStyle/>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sym typeface="Wingdings 2" pitchFamily="18" charset="2"/>
              </a:rPr>
              <a:t>微观货币需求  </a:t>
            </a:r>
            <a:r>
              <a:rPr lang="en-US" altLang="zh-CN" i="1" dirty="0" smtClean="0">
                <a:latin typeface="Times New Roman" pitchFamily="18" charset="0"/>
                <a:ea typeface="楷体_GB2312" pitchFamily="49" charset="-122"/>
                <a:cs typeface="Times New Roman" pitchFamily="18" charset="0"/>
                <a:sym typeface="Wingdings 2" pitchFamily="18" charset="2"/>
              </a:rPr>
              <a:t>VS</a:t>
            </a:r>
            <a:r>
              <a:rPr lang="en-US" altLang="zh-CN" dirty="0" smtClean="0">
                <a:latin typeface="Times New Roman" pitchFamily="18" charset="0"/>
                <a:ea typeface="楷体_GB2312" pitchFamily="49" charset="-122"/>
                <a:cs typeface="Times New Roman" pitchFamily="18" charset="0"/>
                <a:sym typeface="Wingdings 2" pitchFamily="18" charset="2"/>
              </a:rPr>
              <a:t> </a:t>
            </a:r>
            <a:r>
              <a:rPr lang="zh-CN" altLang="en-US" dirty="0" smtClean="0">
                <a:latin typeface="Times New Roman" pitchFamily="18" charset="0"/>
                <a:ea typeface="楷体_GB2312" pitchFamily="49" charset="-122"/>
                <a:cs typeface="Times New Roman" pitchFamily="18" charset="0"/>
                <a:sym typeface="Wingdings 2" pitchFamily="18" charset="2"/>
              </a:rPr>
              <a:t>宏观货币需求（已讲）</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sym typeface="Wingdings 2" pitchFamily="18" charset="2"/>
              </a:rPr>
              <a:t>名义货币需求  </a:t>
            </a:r>
            <a:r>
              <a:rPr lang="en-US" altLang="zh-CN" i="1" dirty="0" smtClean="0">
                <a:latin typeface="Times New Roman" pitchFamily="18" charset="0"/>
                <a:ea typeface="楷体_GB2312" pitchFamily="49" charset="-122"/>
                <a:cs typeface="Times New Roman" pitchFamily="18" charset="0"/>
                <a:sym typeface="Wingdings 2" pitchFamily="18" charset="2"/>
              </a:rPr>
              <a:t>VS</a:t>
            </a:r>
            <a:r>
              <a:rPr lang="en-US" altLang="zh-CN" dirty="0" smtClean="0">
                <a:latin typeface="Times New Roman" pitchFamily="18" charset="0"/>
                <a:ea typeface="楷体_GB2312" pitchFamily="49" charset="-122"/>
                <a:cs typeface="Times New Roman" pitchFamily="18" charset="0"/>
                <a:sym typeface="Wingdings 2" pitchFamily="18" charset="2"/>
              </a:rPr>
              <a:t> </a:t>
            </a:r>
            <a:r>
              <a:rPr lang="zh-CN" altLang="en-US" dirty="0" smtClean="0">
                <a:latin typeface="Times New Roman" pitchFamily="18" charset="0"/>
                <a:ea typeface="楷体_GB2312" pitchFamily="49" charset="-122"/>
                <a:cs typeface="Times New Roman" pitchFamily="18" charset="0"/>
                <a:sym typeface="Wingdings 2" pitchFamily="18" charset="2"/>
              </a:rPr>
              <a:t>实际货币需求：是否剔除了通胀或通缩引起的物价变动的影响。</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所有的名义变量均表示包含价格（通胀），或者更广义的说法是考虑了货币的因素；</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所有的实际变量均表示剔除了价格（通胀）因素。</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“实际变量”是人，“名义变量”是狗</a:t>
            </a:r>
            <a:r>
              <a:rPr lang="en-US" altLang="zh-CN" sz="2000" dirty="0" smtClean="0">
                <a:latin typeface="Times New Roman" pitchFamily="18" charset="0"/>
                <a:ea typeface="楷体_GB2312" pitchFamily="49" charset="-122"/>
                <a:cs typeface="Times New Roman" pitchFamily="18" charset="0"/>
                <a:sym typeface="Wingdings 2" pitchFamily="18" charset="2"/>
              </a:rPr>
              <a:t>——</a:t>
            </a:r>
            <a:r>
              <a:rPr lang="zh-CN" altLang="en-US" sz="2000" dirty="0" smtClean="0">
                <a:latin typeface="Times New Roman" pitchFamily="18" charset="0"/>
                <a:ea typeface="楷体_GB2312" pitchFamily="49" charset="-122"/>
                <a:cs typeface="Times New Roman" pitchFamily="18" charset="0"/>
                <a:sym typeface="Wingdings 2" pitchFamily="18" charset="2"/>
              </a:rPr>
              <a:t>货币与价格的作用</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sym typeface="Wingdings 2" pitchFamily="18" charset="2"/>
              </a:rPr>
              <a:t>货币需求的数量</a:t>
            </a:r>
            <a:r>
              <a:rPr lang="zh-CN" altLang="en-US" i="1" dirty="0" smtClean="0">
                <a:latin typeface="Times New Roman" pitchFamily="18" charset="0"/>
                <a:ea typeface="楷体_GB2312" pitchFamily="49" charset="-122"/>
                <a:cs typeface="Times New Roman" pitchFamily="18" charset="0"/>
                <a:sym typeface="Wingdings 2" pitchFamily="18" charset="2"/>
              </a:rPr>
              <a:t> </a:t>
            </a:r>
            <a:r>
              <a:rPr lang="en-US" altLang="zh-CN" i="1" dirty="0" smtClean="0">
                <a:latin typeface="Times New Roman" pitchFamily="18" charset="0"/>
                <a:ea typeface="楷体_GB2312" pitchFamily="49" charset="-122"/>
                <a:cs typeface="Times New Roman" pitchFamily="18" charset="0"/>
                <a:sym typeface="Wingdings 2" pitchFamily="18" charset="2"/>
              </a:rPr>
              <a:t>VS </a:t>
            </a:r>
            <a:r>
              <a:rPr lang="zh-CN" altLang="en-US" dirty="0" smtClean="0">
                <a:latin typeface="Times New Roman" pitchFamily="18" charset="0"/>
                <a:ea typeface="楷体_GB2312" pitchFamily="49" charset="-122"/>
                <a:cs typeface="Times New Roman" pitchFamily="18" charset="0"/>
                <a:sym typeface="Wingdings 2" pitchFamily="18" charset="2"/>
              </a:rPr>
              <a:t>货币需求的结构</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dirty="0" smtClean="0">
                <a:latin typeface="Times New Roman" pitchFamily="18" charset="0"/>
                <a:ea typeface="楷体_GB2312" pitchFamily="49" charset="-122"/>
                <a:cs typeface="Times New Roman" pitchFamily="18" charset="0"/>
                <a:sym typeface="Wingdings 2" pitchFamily="18" charset="2"/>
              </a:rPr>
              <a:t>    </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货币需求数量是央行确定货币供应量的依据，包含交易媒介 职能需求量和资产职能需求量。</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货币需求的结构体现在两类货币需求的比例，并与货币层次相关联（交易需求对应</a:t>
            </a:r>
            <a:r>
              <a:rPr lang="en-US" altLang="zh-CN" sz="2400" dirty="0" smtClean="0">
                <a:latin typeface="Times New Roman" pitchFamily="18" charset="0"/>
                <a:ea typeface="楷体_GB2312" pitchFamily="49" charset="-122"/>
                <a:cs typeface="Times New Roman" pitchFamily="18" charset="0"/>
              </a:rPr>
              <a:t>M1</a:t>
            </a:r>
            <a:r>
              <a:rPr lang="zh-CN" altLang="en-US" sz="2400" dirty="0" smtClean="0">
                <a:latin typeface="Times New Roman" pitchFamily="18" charset="0"/>
                <a:ea typeface="楷体_GB2312" pitchFamily="49" charset="-122"/>
                <a:cs typeface="Times New Roman" pitchFamily="18" charset="0"/>
              </a:rPr>
              <a:t>；资产需求对应</a:t>
            </a:r>
            <a:r>
              <a:rPr lang="en-US" altLang="zh-CN" sz="2400" dirty="0" smtClean="0">
                <a:latin typeface="Times New Roman" pitchFamily="18" charset="0"/>
                <a:ea typeface="楷体_GB2312" pitchFamily="49" charset="-122"/>
                <a:cs typeface="Times New Roman" pitchFamily="18" charset="0"/>
              </a:rPr>
              <a:t>QM</a:t>
            </a:r>
            <a:r>
              <a:rPr lang="zh-CN" altLang="en-US" sz="2400" dirty="0" smtClean="0">
                <a:latin typeface="Times New Roman" pitchFamily="18" charset="0"/>
                <a:ea typeface="楷体_GB2312" pitchFamily="49" charset="-122"/>
                <a:cs typeface="Times New Roman" pitchFamily="18" charset="0"/>
              </a:rPr>
              <a:t>）；除此之外，结构还从部门、区域等方面予以区分。</a:t>
            </a:r>
            <a:endParaRPr lang="en-US" altLang="zh-CN" sz="24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ü"/>
            </a:pPr>
            <a:r>
              <a:rPr lang="en-US" altLang="zh-CN" sz="2000" dirty="0" smtClean="0">
                <a:latin typeface="Times New Roman" pitchFamily="18" charset="0"/>
                <a:ea typeface="楷体_GB2312" pitchFamily="49" charset="-122"/>
                <a:cs typeface="Times New Roman" pitchFamily="18" charset="0"/>
              </a:rPr>
              <a:t>QM</a:t>
            </a:r>
            <a:r>
              <a:rPr lang="zh-CN" altLang="en-US" sz="2000" dirty="0" smtClean="0">
                <a:latin typeface="Times New Roman" pitchFamily="18" charset="0"/>
                <a:ea typeface="楷体_GB2312" pitchFamily="49" charset="-122"/>
                <a:cs typeface="Times New Roman" pitchFamily="18" charset="0"/>
              </a:rPr>
              <a:t>为准货币，是</a:t>
            </a:r>
            <a:r>
              <a:rPr lang="en-US" altLang="zh-CN" sz="2000" dirty="0" smtClean="0">
                <a:latin typeface="Times New Roman" pitchFamily="18" charset="0"/>
                <a:ea typeface="楷体_GB2312" pitchFamily="49" charset="-122"/>
                <a:cs typeface="Times New Roman" pitchFamily="18" charset="0"/>
              </a:rPr>
              <a:t>M2-M1</a:t>
            </a:r>
            <a:r>
              <a:rPr lang="zh-CN" altLang="en-US" sz="2000" dirty="0" smtClean="0">
                <a:latin typeface="Times New Roman" pitchFamily="18" charset="0"/>
                <a:ea typeface="楷体_GB2312" pitchFamily="49" charset="-122"/>
                <a:cs typeface="Times New Roman" pitchFamily="18" charset="0"/>
              </a:rPr>
              <a:t>的部分</a:t>
            </a:r>
            <a:endParaRPr lang="zh-CN" altLang="en-US" sz="2000" dirty="0">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8045370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229600" cy="927100"/>
          </a:xfrm>
        </p:spPr>
        <p:txBody>
          <a:bodyPr/>
          <a:lstStyle/>
          <a:p>
            <a:r>
              <a:rPr lang="zh-CN" altLang="en-US" sz="2800" dirty="0" smtClean="0">
                <a:latin typeface="楷体_GB2312" pitchFamily="49" charset="-122"/>
                <a:ea typeface="楷体_GB2312" pitchFamily="49" charset="-122"/>
              </a:rPr>
              <a:t>二、货币需求理论的发展</a:t>
            </a:r>
          </a:p>
        </p:txBody>
      </p:sp>
      <p:sp>
        <p:nvSpPr>
          <p:cNvPr id="3" name="内容占位符 2"/>
          <p:cNvSpPr>
            <a:spLocks noGrp="1"/>
          </p:cNvSpPr>
          <p:nvPr>
            <p:ph idx="1"/>
          </p:nvPr>
        </p:nvSpPr>
        <p:spPr>
          <a:xfrm>
            <a:off x="251520" y="764704"/>
            <a:ext cx="8507288" cy="4525963"/>
          </a:xfrm>
        </p:spPr>
        <p:txBody>
          <a:bodyPr/>
          <a:lstStyle/>
          <a:p>
            <a:pPr>
              <a:buNone/>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en-US" altLang="zh-CN" sz="2800" dirty="0" smtClean="0">
                <a:latin typeface="Times New Roman" pitchFamily="18" charset="0"/>
                <a:ea typeface="楷体_GB2312" pitchFamily="49" charset="-122"/>
                <a:cs typeface="Times New Roman" pitchFamily="18" charset="0"/>
                <a:sym typeface="Wingdings 2" pitchFamily="18" charset="2"/>
              </a:rPr>
              <a:t>20</a:t>
            </a:r>
            <a:r>
              <a:rPr lang="zh-CN" altLang="en-US" sz="2800" dirty="0" smtClean="0">
                <a:latin typeface="Times New Roman" pitchFamily="18" charset="0"/>
                <a:ea typeface="楷体_GB2312" pitchFamily="49" charset="-122"/>
                <a:cs typeface="Times New Roman" pitchFamily="18" charset="0"/>
                <a:sym typeface="Wingdings 2" pitchFamily="18" charset="2"/>
              </a:rPr>
              <a:t>世纪以前，从宏观角度研究货币需求；</a:t>
            </a:r>
            <a:r>
              <a:rPr lang="en-US" altLang="zh-CN" sz="2800" dirty="0" smtClean="0">
                <a:latin typeface="Times New Roman" pitchFamily="18" charset="0"/>
                <a:ea typeface="楷体_GB2312" pitchFamily="49" charset="-122"/>
                <a:cs typeface="Times New Roman" pitchFamily="18" charset="0"/>
                <a:sym typeface="Wingdings 2" pitchFamily="18" charset="2"/>
              </a:rPr>
              <a:t>20</a:t>
            </a:r>
            <a:r>
              <a:rPr lang="zh-CN" altLang="en-US" sz="2800" dirty="0" smtClean="0">
                <a:latin typeface="Times New Roman" pitchFamily="18" charset="0"/>
                <a:ea typeface="楷体_GB2312" pitchFamily="49" charset="-122"/>
                <a:cs typeface="Times New Roman" pitchFamily="18" charset="0"/>
                <a:sym typeface="Wingdings 2" pitchFamily="18" charset="2"/>
              </a:rPr>
              <a:t>世纪以来，从微观角度研究货币需求。宏观经济问题，微观经济基础已经成为研究宏观经济的一种范式。</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p:txBody>
      </p:sp>
      <p:graphicFrame>
        <p:nvGraphicFramePr>
          <p:cNvPr id="5" name="内容占位符 3"/>
          <p:cNvGraphicFramePr>
            <a:graphicFrameLocks/>
          </p:cNvGraphicFramePr>
          <p:nvPr>
            <p:extLst>
              <p:ext uri="{D42A27DB-BD31-4B8C-83A1-F6EECF244321}">
                <p14:modId xmlns="" xmlns:p14="http://schemas.microsoft.com/office/powerpoint/2010/main" val="739811377"/>
              </p:ext>
            </p:extLst>
          </p:nvPr>
        </p:nvGraphicFramePr>
        <p:xfrm>
          <a:off x="323528" y="1700808"/>
          <a:ext cx="8435280" cy="5310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1853509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马克思货币需求理论</a:t>
            </a:r>
            <a:endParaRPr lang="zh-CN" altLang="en-US" sz="2800" dirty="0">
              <a:latin typeface="楷体_GB2312" pitchFamily="49" charset="-122"/>
              <a:ea typeface="楷体_GB2312" pitchFamily="49" charset="-122"/>
            </a:endParaRPr>
          </a:p>
        </p:txBody>
      </p:sp>
      <p:graphicFrame>
        <p:nvGraphicFramePr>
          <p:cNvPr id="4" name="内容占位符 3"/>
          <p:cNvGraphicFramePr>
            <a:graphicFrameLocks noGrp="1" noChangeAspect="1"/>
          </p:cNvGraphicFramePr>
          <p:nvPr>
            <p:ph idx="1"/>
          </p:nvPr>
        </p:nvGraphicFramePr>
        <p:xfrm>
          <a:off x="285720" y="1428736"/>
          <a:ext cx="7954962" cy="1071563"/>
        </p:xfrm>
        <a:graphic>
          <a:graphicData uri="http://schemas.openxmlformats.org/presentationml/2006/ole">
            <p:oleObj spid="_x0000_s10268" name="Equation" r:id="rId3" imgW="3111500" imgH="419100" progId="Equation.DSMT4">
              <p:embed/>
            </p:oleObj>
          </a:graphicData>
        </a:graphic>
      </p:graphicFrame>
      <p:graphicFrame>
        <p:nvGraphicFramePr>
          <p:cNvPr id="99331" name="Object 3"/>
          <p:cNvGraphicFramePr>
            <a:graphicFrameLocks noChangeAspect="1"/>
          </p:cNvGraphicFramePr>
          <p:nvPr>
            <p:extLst>
              <p:ext uri="{D42A27DB-BD31-4B8C-83A1-F6EECF244321}">
                <p14:modId xmlns="" xmlns:p14="http://schemas.microsoft.com/office/powerpoint/2010/main" val="1077901308"/>
              </p:ext>
            </p:extLst>
          </p:nvPr>
        </p:nvGraphicFramePr>
        <p:xfrm>
          <a:off x="3563888" y="2636912"/>
          <a:ext cx="1387280" cy="1000132"/>
        </p:xfrm>
        <a:graphic>
          <a:graphicData uri="http://schemas.openxmlformats.org/presentationml/2006/ole">
            <p:oleObj spid="_x0000_s10269" name="Equation" r:id="rId4" imgW="545863" imgH="393529" progId="Equation.DSMT4">
              <p:embed/>
            </p:oleObj>
          </a:graphicData>
        </a:graphic>
      </p:graphicFrame>
      <p:sp>
        <p:nvSpPr>
          <p:cNvPr id="6" name="TextBox 5"/>
          <p:cNvSpPr txBox="1"/>
          <p:nvPr/>
        </p:nvSpPr>
        <p:spPr>
          <a:xfrm>
            <a:off x="755576" y="4005064"/>
            <a:ext cx="7164288" cy="1569660"/>
          </a:xfrm>
          <a:prstGeom prst="rect">
            <a:avLst/>
          </a:prstGeom>
          <a:noFill/>
        </p:spPr>
        <p:txBody>
          <a:bodyPr wrap="square" rtlCol="0">
            <a:spAutoFit/>
          </a:bodyPr>
          <a:lstStyle/>
          <a:p>
            <a:pPr marL="342900" indent="-342900">
              <a:buClr>
                <a:srgbClr val="FF0000"/>
              </a:buClr>
              <a:buFont typeface="Wingdings" panose="05000000000000000000" pitchFamily="2" charset="2"/>
              <a:buChar char="ü"/>
            </a:pPr>
            <a:r>
              <a:rPr lang="zh-CN" altLang="en-US" sz="2400" dirty="0" smtClean="0">
                <a:solidFill>
                  <a:srgbClr val="000000"/>
                </a:solidFill>
                <a:latin typeface="楷体_GB2312" pitchFamily="49" charset="-122"/>
                <a:ea typeface="楷体_GB2312" pitchFamily="49" charset="-122"/>
              </a:rPr>
              <a:t>以完全的金币流通为假设条件，强调商品流通决定货币流通</a:t>
            </a:r>
            <a:r>
              <a:rPr lang="zh-CN" altLang="en-US" sz="2400" dirty="0" smtClean="0">
                <a:solidFill>
                  <a:srgbClr val="000000"/>
                </a:solidFill>
              </a:rPr>
              <a:t>。</a:t>
            </a:r>
            <a:endParaRPr lang="en-US" altLang="zh-CN" sz="2400" dirty="0" smtClean="0">
              <a:solidFill>
                <a:srgbClr val="000000"/>
              </a:solidFill>
            </a:endParaRPr>
          </a:p>
          <a:p>
            <a:pPr marL="342900" indent="-342900">
              <a:buClr>
                <a:srgbClr val="FF0000"/>
              </a:buClr>
              <a:buFont typeface="Wingdings" panose="05000000000000000000" pitchFamily="2" charset="2"/>
              <a:buChar char="ü"/>
            </a:pPr>
            <a:r>
              <a:rPr lang="zh-CN" altLang="en-US" sz="2400" dirty="0" smtClean="0">
                <a:solidFill>
                  <a:srgbClr val="000000"/>
                </a:solidFill>
                <a:latin typeface="楷体_GB2312" panose="02010609030101010101" pitchFamily="49" charset="-122"/>
                <a:ea typeface="楷体_GB2312" panose="02010609030101010101" pitchFamily="49" charset="-122"/>
              </a:rPr>
              <a:t>货币需求的基本框架（最外生的东西），后面的理论主要是把把相关变量内生化。</a:t>
            </a:r>
            <a:endParaRPr lang="zh-CN" altLang="en-US" sz="2400" dirty="0">
              <a:solidFill>
                <a:srgbClr val="000000"/>
              </a:solidFill>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6495608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3200" dirty="0" smtClean="0">
                <a:latin typeface="楷体_GB2312" pitchFamily="49" charset="-122"/>
                <a:ea typeface="楷体_GB2312" pitchFamily="49" charset="-122"/>
              </a:rPr>
              <a:t>费雪交易方程式</a:t>
            </a:r>
            <a:endParaRPr lang="zh-CN" altLang="en-US" sz="3200" dirty="0">
              <a:latin typeface="楷体_GB2312" pitchFamily="49" charset="-122"/>
              <a:ea typeface="楷体_GB2312" pitchFamily="49" charset="-122"/>
            </a:endParaRPr>
          </a:p>
        </p:txBody>
      </p:sp>
      <p:graphicFrame>
        <p:nvGraphicFramePr>
          <p:cNvPr id="4" name="内容占位符 3"/>
          <p:cNvGraphicFramePr>
            <a:graphicFrameLocks noGrp="1" noChangeAspect="1"/>
          </p:cNvGraphicFramePr>
          <p:nvPr>
            <p:ph idx="1"/>
          </p:nvPr>
        </p:nvGraphicFramePr>
        <p:xfrm>
          <a:off x="3131840" y="980728"/>
          <a:ext cx="2097088" cy="685800"/>
        </p:xfrm>
        <a:graphic>
          <a:graphicData uri="http://schemas.openxmlformats.org/presentationml/2006/ole">
            <p:oleObj spid="_x0000_s11292" name="Equation" r:id="rId3" imgW="660113" imgH="215806" progId="Equation.DSMT4">
              <p:embed/>
            </p:oleObj>
          </a:graphicData>
        </a:graphic>
      </p:graphicFrame>
      <p:sp>
        <p:nvSpPr>
          <p:cNvPr id="5" name="TextBox 4"/>
          <p:cNvSpPr txBox="1"/>
          <p:nvPr/>
        </p:nvSpPr>
        <p:spPr>
          <a:xfrm>
            <a:off x="214282" y="1857364"/>
            <a:ext cx="8929718" cy="4770537"/>
          </a:xfrm>
          <a:prstGeom prst="rect">
            <a:avLst/>
          </a:prstGeom>
          <a:noFill/>
        </p:spPr>
        <p:txBody>
          <a:bodyPr wrap="square" rtlCol="0">
            <a:spAutoFit/>
          </a:bodyPr>
          <a:lstStyle/>
          <a:p>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solidFill>
                  <a:srgbClr val="000000"/>
                </a:solidFill>
                <a:latin typeface="楷体_GB2312" pitchFamily="49" charset="-122"/>
                <a:ea typeface="楷体_GB2312" pitchFamily="49" charset="-122"/>
              </a:rPr>
              <a:t>流通中的通货存量乘以流通速度等于物价水平乘以交易总量。</a:t>
            </a:r>
            <a:endParaRPr lang="en-US" altLang="zh-CN" sz="2800" dirty="0" smtClean="0">
              <a:solidFill>
                <a:srgbClr val="000000"/>
              </a:solidFill>
            </a:endParaRPr>
          </a:p>
          <a:p>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solidFill>
                  <a:srgbClr val="000000"/>
                </a:solidFill>
                <a:latin typeface="楷体_GB2312" pitchFamily="49" charset="-122"/>
                <a:ea typeface="楷体_GB2312" pitchFamily="49" charset="-122"/>
              </a:rPr>
              <a:t>货币数量与物价水平正比例变动。</a:t>
            </a:r>
            <a:endParaRPr lang="en-US" altLang="zh-CN" sz="2800" dirty="0" smtClean="0">
              <a:solidFill>
                <a:srgbClr val="000000"/>
              </a:solidFill>
              <a:latin typeface="楷体_GB2312" pitchFamily="49" charset="-122"/>
              <a:ea typeface="楷体_GB2312" pitchFamily="49" charset="-122"/>
            </a:endParaRPr>
          </a:p>
          <a:p>
            <a:pPr lvl="2">
              <a:buClr>
                <a:srgbClr val="FF0000"/>
              </a:buClr>
              <a:buFont typeface="Wingdings" pitchFamily="2" charset="2"/>
              <a:buChar char="Ø"/>
            </a:pPr>
            <a:r>
              <a:rPr lang="zh-CN" altLang="en-US" sz="2000" dirty="0" smtClean="0">
                <a:solidFill>
                  <a:srgbClr val="000000"/>
                </a:solidFill>
                <a:latin typeface="楷体_GB2312" pitchFamily="49" charset="-122"/>
                <a:ea typeface="楷体_GB2312" pitchFamily="49" charset="-122"/>
              </a:rPr>
              <a:t>区别于马克思理论的关键之处；</a:t>
            </a:r>
            <a:endParaRPr lang="en-US" altLang="zh-CN" sz="2000" dirty="0" smtClean="0">
              <a:solidFill>
                <a:srgbClr val="000000"/>
              </a:solidFill>
              <a:latin typeface="楷体_GB2312" pitchFamily="49" charset="-122"/>
              <a:ea typeface="楷体_GB2312" pitchFamily="49" charset="-122"/>
            </a:endParaRPr>
          </a:p>
          <a:p>
            <a:pPr lvl="2">
              <a:buClr>
                <a:srgbClr val="FF0000"/>
              </a:buClr>
              <a:buFont typeface="Wingdings" pitchFamily="2" charset="2"/>
              <a:buChar char="Ø"/>
            </a:pPr>
            <a:r>
              <a:rPr lang="zh-CN" altLang="en-US" sz="2000" dirty="0" smtClean="0">
                <a:solidFill>
                  <a:srgbClr val="000000"/>
                </a:solidFill>
                <a:latin typeface="楷体_GB2312" pitchFamily="49" charset="-122"/>
                <a:ea typeface="楷体_GB2312" pitchFamily="49" charset="-122"/>
              </a:rPr>
              <a:t>货币流通速度由各种制度因素决定，短期变动缓慢，可视为常量；</a:t>
            </a:r>
            <a:endParaRPr lang="en-US" altLang="zh-CN" sz="2000" dirty="0" smtClean="0">
              <a:solidFill>
                <a:srgbClr val="000000"/>
              </a:solidFill>
              <a:latin typeface="楷体_GB2312" pitchFamily="49" charset="-122"/>
              <a:ea typeface="楷体_GB2312" pitchFamily="49" charset="-122"/>
            </a:endParaRPr>
          </a:p>
          <a:p>
            <a:pPr lvl="2">
              <a:buClr>
                <a:srgbClr val="FF0000"/>
              </a:buClr>
              <a:buFont typeface="Wingdings" pitchFamily="2" charset="2"/>
              <a:buChar char="Ø"/>
            </a:pPr>
            <a:r>
              <a:rPr lang="zh-CN" altLang="en-US" sz="2000" dirty="0" smtClean="0">
                <a:solidFill>
                  <a:srgbClr val="000000"/>
                </a:solidFill>
                <a:latin typeface="楷体_GB2312" pitchFamily="49" charset="-122"/>
                <a:ea typeface="楷体_GB2312" pitchFamily="49" charset="-122"/>
              </a:rPr>
              <a:t>供给自动创造需求，实际交易量对应充分就业时整个社会的交易量，也可视为常量；</a:t>
            </a:r>
            <a:endParaRPr lang="en-US" altLang="zh-CN" sz="2000" dirty="0" smtClean="0">
              <a:solidFill>
                <a:srgbClr val="000000"/>
              </a:solidFill>
              <a:latin typeface="楷体_GB2312" pitchFamily="49" charset="-122"/>
              <a:ea typeface="楷体_GB2312" pitchFamily="49" charset="-122"/>
            </a:endParaRPr>
          </a:p>
          <a:p>
            <a:pPr lvl="2">
              <a:buClr>
                <a:srgbClr val="FF0000"/>
              </a:buClr>
              <a:buFont typeface="Wingdings" pitchFamily="2" charset="2"/>
              <a:buChar char="Ø"/>
            </a:pPr>
            <a:r>
              <a:rPr lang="zh-CN" altLang="en-US" sz="2000" dirty="0" smtClean="0">
                <a:solidFill>
                  <a:srgbClr val="000000"/>
                </a:solidFill>
                <a:latin typeface="楷体_GB2312" pitchFamily="49" charset="-122"/>
                <a:ea typeface="楷体_GB2312" pitchFamily="49" charset="-122"/>
              </a:rPr>
              <a:t>长期视角：货币是“中性的”。</a:t>
            </a:r>
            <a:endParaRPr lang="en-US" altLang="zh-CN" sz="2000" dirty="0" smtClean="0">
              <a:solidFill>
                <a:srgbClr val="000000"/>
              </a:solidFill>
              <a:latin typeface="楷体_GB2312" pitchFamily="49" charset="-122"/>
              <a:ea typeface="楷体_GB2312" pitchFamily="49" charset="-122"/>
            </a:endParaRPr>
          </a:p>
          <a:p>
            <a:r>
              <a:rPr lang="en-US" altLang="zh-CN" sz="32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solidFill>
                  <a:srgbClr val="000000"/>
                </a:solidFill>
                <a:latin typeface="楷体_GB2312" pitchFamily="49" charset="-122"/>
                <a:ea typeface="楷体_GB2312" pitchFamily="49" charset="-122"/>
              </a:rPr>
              <a:t>仅关注货币的交易媒介职能</a:t>
            </a:r>
            <a:endParaRPr lang="en-US" altLang="zh-CN" sz="2800" dirty="0" smtClean="0">
              <a:solidFill>
                <a:srgbClr val="000000"/>
              </a:solidFill>
              <a:latin typeface="楷体_GB2312" pitchFamily="49" charset="-122"/>
              <a:ea typeface="楷体_GB2312" pitchFamily="49" charset="-122"/>
            </a:endParaRPr>
          </a:p>
          <a:p>
            <a:r>
              <a:rPr lang="en-US" altLang="zh-CN" sz="32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solidFill>
                  <a:srgbClr val="000000"/>
                </a:solidFill>
                <a:latin typeface="楷体_GB2312" pitchFamily="49" charset="-122"/>
                <a:ea typeface="楷体_GB2312" pitchFamily="49" charset="-122"/>
              </a:rPr>
              <a:t>货币需求数量：</a:t>
            </a:r>
            <a:endParaRPr lang="en-US" altLang="zh-CN" sz="2800" dirty="0" smtClean="0">
              <a:solidFill>
                <a:srgbClr val="000000"/>
              </a:solidFill>
              <a:latin typeface="楷体_GB2312" pitchFamily="49" charset="-122"/>
              <a:ea typeface="楷体_GB2312" pitchFamily="49" charset="-122"/>
            </a:endParaRPr>
          </a:p>
          <a:p>
            <a:endParaRPr lang="en-US" altLang="zh-CN" sz="2800" b="1" dirty="0" smtClean="0">
              <a:solidFill>
                <a:srgbClr val="000000"/>
              </a:solidFill>
            </a:endParaRPr>
          </a:p>
          <a:p>
            <a:endParaRPr lang="en-US" altLang="zh-CN" sz="2800" dirty="0" smtClean="0">
              <a:solidFill>
                <a:srgbClr val="000000"/>
              </a:solidFill>
            </a:endParaRPr>
          </a:p>
        </p:txBody>
      </p:sp>
      <p:graphicFrame>
        <p:nvGraphicFramePr>
          <p:cNvPr id="100355" name="内容占位符 3"/>
          <p:cNvGraphicFramePr>
            <a:graphicFrameLocks noChangeAspect="1"/>
          </p:cNvGraphicFramePr>
          <p:nvPr>
            <p:extLst>
              <p:ext uri="{D42A27DB-BD31-4B8C-83A1-F6EECF244321}">
                <p14:modId xmlns="" xmlns:p14="http://schemas.microsoft.com/office/powerpoint/2010/main" val="1256609216"/>
              </p:ext>
            </p:extLst>
          </p:nvPr>
        </p:nvGraphicFramePr>
        <p:xfrm>
          <a:off x="3287715" y="5445224"/>
          <a:ext cx="1391426" cy="936104"/>
        </p:xfrm>
        <a:graphic>
          <a:graphicData uri="http://schemas.openxmlformats.org/presentationml/2006/ole">
            <p:oleObj spid="_x0000_s11293" name="Equation" r:id="rId4" imgW="583947" imgH="393529" progId="Equation.DSMT4">
              <p:embed/>
            </p:oleObj>
          </a:graphicData>
        </a:graphic>
      </p:graphicFrame>
      <p:sp>
        <p:nvSpPr>
          <p:cNvPr id="6" name="椭圆 5"/>
          <p:cNvSpPr/>
          <p:nvPr/>
        </p:nvSpPr>
        <p:spPr bwMode="auto">
          <a:xfrm>
            <a:off x="5715008" y="500042"/>
            <a:ext cx="2571768" cy="1357322"/>
          </a:xfrm>
          <a:prstGeom prst="ellipse">
            <a:avLst/>
          </a:prstGeom>
          <a:solidFill>
            <a:srgbClr val="7030A0">
              <a:alpha val="32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000"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楷体_GB2312" pitchFamily="49" charset="-122"/>
                <a:ea typeface="楷体_GB2312" pitchFamily="49" charset="-122"/>
              </a:rPr>
              <a:t>“飞翔”的货币</a:t>
            </a:r>
          </a:p>
        </p:txBody>
      </p:sp>
    </p:spTree>
    <p:extLst>
      <p:ext uri="{BB962C8B-B14F-4D97-AF65-F5344CB8AC3E}">
        <p14:creationId xmlns="" xmlns:p14="http://schemas.microsoft.com/office/powerpoint/2010/main" val="425770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927100"/>
          </a:xfrm>
        </p:spPr>
        <p:txBody>
          <a:bodyPr/>
          <a:lstStyle/>
          <a:p>
            <a:pPr algn="ct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中央银行  </a:t>
            </a:r>
            <a:r>
              <a:rPr lang="en-US" altLang="zh-CN" i="1" dirty="0" smtClean="0">
                <a:latin typeface="Times New Roman" panose="02020603050405020304" pitchFamily="18" charset="0"/>
                <a:ea typeface="楷体_GB2312" panose="02010609030101010101" pitchFamily="49" charset="-122"/>
                <a:cs typeface="Times New Roman" panose="02020603050405020304" pitchFamily="18" charset="0"/>
              </a:rPr>
              <a:t>VS</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商业银行</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内容占位符 2"/>
          <p:cNvSpPr>
            <a:spLocks noGrp="1"/>
          </p:cNvSpPr>
          <p:nvPr>
            <p:ph idx="1"/>
          </p:nvPr>
        </p:nvSpPr>
        <p:spPr>
          <a:xfrm>
            <a:off x="0" y="1556792"/>
            <a:ext cx="9324527" cy="4525963"/>
          </a:xfrm>
        </p:spPr>
        <p:txBody>
          <a:bodyPr/>
          <a:lstStyle/>
          <a:p>
            <a:pPr>
              <a:buClr>
                <a:srgbClr val="FF0000"/>
              </a:buClr>
              <a:buFont typeface="Wingdings" panose="05000000000000000000" pitchFamily="2" charset="2"/>
              <a:buChar char="Ø"/>
            </a:pPr>
            <a:r>
              <a:rPr lang="zh-CN" altLang="en-US" dirty="0" smtClean="0">
                <a:latin typeface="楷体_GB2312" panose="02010609030101010101" pitchFamily="49" charset="-122"/>
                <a:ea typeface="楷体_GB2312" panose="02010609030101010101" pitchFamily="49" charset="-122"/>
              </a:rPr>
              <a:t>相同点及关联点</a:t>
            </a:r>
            <a:endParaRPr lang="en-US" altLang="zh-CN" dirty="0" smtClean="0">
              <a:latin typeface="楷体_GB2312" panose="02010609030101010101" pitchFamily="49" charset="-122"/>
              <a:ea typeface="楷体_GB2312" panose="02010609030101010101" pitchFamily="49" charset="-122"/>
            </a:endParaRPr>
          </a:p>
          <a:p>
            <a:pPr lvl="2">
              <a:lnSpc>
                <a:spcPct val="150000"/>
              </a:lnSpc>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业务：都有存、贷款业务，都在是回购市场的重要参与者。</a:t>
            </a:r>
            <a:endParaRPr lang="en-US" altLang="zh-CN" dirty="0" smtClean="0">
              <a:latin typeface="楷体_GB2312" panose="02010609030101010101" pitchFamily="49" charset="-122"/>
              <a:ea typeface="楷体_GB2312" panose="02010609030101010101" pitchFamily="49" charset="-122"/>
            </a:endParaRPr>
          </a:p>
          <a:p>
            <a:pPr lvl="2">
              <a:lnSpc>
                <a:spcPct val="150000"/>
              </a:lnSpc>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中央银行为商业银行提供再贷款业务，征收存款准备金，为其提供清算服务。</a:t>
            </a:r>
            <a:endParaRPr lang="en-US" altLang="zh-CN" dirty="0" smtClean="0">
              <a:latin typeface="楷体_GB2312" panose="02010609030101010101" pitchFamily="49" charset="-122"/>
              <a:ea typeface="楷体_GB2312" panose="02010609030101010101" pitchFamily="49" charset="-122"/>
            </a:endParaRPr>
          </a:p>
          <a:p>
            <a:pPr lvl="2">
              <a:lnSpc>
                <a:spcPct val="150000"/>
              </a:lnSpc>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中央银行是商业银行的管理者，尤其涉及到商业银行从事的业务影响金融稳定时更是如此。</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endParaRPr lang="en-US" altLang="zh-CN" dirty="0" smtClean="0">
              <a:latin typeface="楷体_GB2312" panose="02010609030101010101" pitchFamily="49" charset="-122"/>
              <a:ea typeface="楷体_GB2312" panose="02010609030101010101" pitchFamily="49" charset="-122"/>
            </a:endParaRPr>
          </a:p>
          <a:p>
            <a:pPr lvl="4">
              <a:buClr>
                <a:srgbClr val="FF0000"/>
              </a:buClr>
              <a:buFont typeface="Wingdings" panose="05000000000000000000" pitchFamily="2" charset="2"/>
              <a:buChar char="Ø"/>
            </a:pPr>
            <a:endParaRPr lang="zh-CN" altLang="en-US" dirty="0"/>
          </a:p>
        </p:txBody>
      </p:sp>
    </p:spTree>
    <p:extLst>
      <p:ext uri="{BB962C8B-B14F-4D97-AF65-F5344CB8AC3E}">
        <p14:creationId xmlns="" xmlns:p14="http://schemas.microsoft.com/office/powerpoint/2010/main" val="34848013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剑桥方程式</a:t>
            </a:r>
            <a:endParaRPr lang="zh-CN" altLang="en-US" sz="2800" dirty="0">
              <a:latin typeface="楷体_GB2312" pitchFamily="49" charset="-122"/>
              <a:ea typeface="楷体_GB2312" pitchFamily="49" charset="-122"/>
            </a:endParaRPr>
          </a:p>
        </p:txBody>
      </p:sp>
      <p:graphicFrame>
        <p:nvGraphicFramePr>
          <p:cNvPr id="4" name="内容占位符 3"/>
          <p:cNvGraphicFramePr>
            <a:graphicFrameLocks noGrp="1" noChangeAspect="1"/>
          </p:cNvGraphicFramePr>
          <p:nvPr>
            <p:ph idx="1"/>
          </p:nvPr>
        </p:nvGraphicFramePr>
        <p:xfrm>
          <a:off x="0" y="188640"/>
          <a:ext cx="3967163" cy="1322388"/>
        </p:xfrm>
        <a:graphic>
          <a:graphicData uri="http://schemas.openxmlformats.org/presentationml/2006/ole">
            <p:oleObj spid="_x0000_s12303" name="Equation" r:id="rId3" imgW="685800" imgH="228600" progId="Equation.DSMT4">
              <p:embed/>
            </p:oleObj>
          </a:graphicData>
        </a:graphic>
      </p:graphicFrame>
      <p:sp>
        <p:nvSpPr>
          <p:cNvPr id="5" name="内容占位符 2"/>
          <p:cNvSpPr txBox="1">
            <a:spLocks/>
          </p:cNvSpPr>
          <p:nvPr/>
        </p:nvSpPr>
        <p:spPr bwMode="gray">
          <a:xfrm>
            <a:off x="179512" y="1340768"/>
            <a:ext cx="8784976"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defRPr/>
            </a:pPr>
            <a:r>
              <a:rPr lang="en-US" altLang="zh-CN" sz="3200" kern="0" dirty="0" smtClean="0">
                <a:solidFill>
                  <a:srgbClr val="FF0000"/>
                </a:solidFill>
                <a:latin typeface="楷体_GB2312" pitchFamily="49" charset="-122"/>
                <a:ea typeface="楷体_GB2312" pitchFamily="49" charset="-122"/>
                <a:sym typeface="Wingdings 2" pitchFamily="18" charset="2"/>
              </a:rPr>
              <a:t></a:t>
            </a:r>
            <a:r>
              <a:rPr lang="zh-CN" altLang="en-US" sz="3200" kern="0" dirty="0" smtClean="0">
                <a:solidFill>
                  <a:srgbClr val="000000"/>
                </a:solidFill>
                <a:latin typeface="楷体_GB2312" pitchFamily="49" charset="-122"/>
                <a:ea typeface="楷体_GB2312" pitchFamily="49" charset="-122"/>
                <a:sym typeface="Wingdings 2" pitchFamily="18" charset="2"/>
              </a:rPr>
              <a:t>从微观个体货币持有的角度看待货币需求</a:t>
            </a:r>
            <a:endParaRPr lang="en-US" altLang="zh-CN" sz="3200" kern="0" dirty="0" smtClean="0">
              <a:solidFill>
                <a:srgbClr val="000000"/>
              </a:solidFill>
              <a:latin typeface="楷体_GB2312" pitchFamily="49" charset="-122"/>
              <a:ea typeface="楷体_GB2312" pitchFamily="49" charset="-122"/>
              <a:sym typeface="Wingdings 2" pitchFamily="18" charset="2"/>
            </a:endParaRPr>
          </a:p>
          <a:p>
            <a:pPr marL="342900" indent="-342900" fontAlgn="base">
              <a:spcBef>
                <a:spcPct val="20000"/>
              </a:spcBef>
              <a:spcAft>
                <a:spcPct val="0"/>
              </a:spcAft>
            </a:pPr>
            <a:r>
              <a:rPr lang="en-US" altLang="zh-CN" sz="3200" kern="0" dirty="0" smtClean="0">
                <a:solidFill>
                  <a:srgbClr val="FF0000"/>
                </a:solidFill>
                <a:latin typeface="楷体_GB2312" pitchFamily="49" charset="-122"/>
                <a:ea typeface="楷体_GB2312" pitchFamily="49" charset="-122"/>
                <a:sym typeface="Wingdings 2" pitchFamily="18" charset="2"/>
              </a:rPr>
              <a:t></a:t>
            </a:r>
            <a:r>
              <a:rPr lang="zh-CN" altLang="en-US" sz="3200" kern="0" dirty="0" smtClean="0">
                <a:solidFill>
                  <a:srgbClr val="000000"/>
                </a:solidFill>
                <a:ea typeface="楷体_GB2312" pitchFamily="49" charset="-122"/>
                <a:sym typeface="Wingdings 2" pitchFamily="18" charset="2"/>
              </a:rPr>
              <a:t>重点：剑桥方程式与费雪方程式的区别</a:t>
            </a:r>
            <a:endParaRPr lang="en-US" altLang="zh-CN" sz="3200" kern="0" dirty="0" smtClean="0">
              <a:solidFill>
                <a:srgbClr val="000000"/>
              </a:solidFill>
              <a:ea typeface="楷体_GB2312" pitchFamily="49" charset="-122"/>
              <a:sym typeface="Wingdings 2" pitchFamily="18" charset="2"/>
            </a:endParaRPr>
          </a:p>
          <a:p>
            <a:pPr marL="800100" lvl="1" indent="-342900" fontAlgn="base">
              <a:spcBef>
                <a:spcPct val="20000"/>
              </a:spcBef>
              <a:spcAft>
                <a:spcPct val="0"/>
              </a:spcAft>
              <a:buClr>
                <a:srgbClr val="FF0000"/>
              </a:buClr>
              <a:buFont typeface="Wingdings" pitchFamily="2" charset="2"/>
              <a:buChar char="Ø"/>
            </a:pP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（公式的区别）剑桥方程式以收入代替交易量，以个人持有货币需求对收入的比率</a:t>
            </a:r>
            <a:r>
              <a:rPr lang="en-US" altLang="zh-CN" sz="2400" i="1" kern="0" dirty="0" smtClean="0">
                <a:solidFill>
                  <a:srgbClr val="000000"/>
                </a:solidFill>
                <a:latin typeface="Times New Roman" pitchFamily="18" charset="0"/>
                <a:ea typeface="楷体_GB2312" pitchFamily="49" charset="-122"/>
                <a:cs typeface="Times New Roman" pitchFamily="18" charset="0"/>
                <a:sym typeface="Wingdings 2" pitchFamily="18" charset="2"/>
              </a:rPr>
              <a:t>K</a:t>
            </a: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代替流通速度</a:t>
            </a:r>
            <a:r>
              <a:rPr lang="en-US" altLang="zh-CN" sz="2400" i="1" kern="0" dirty="0" smtClean="0">
                <a:solidFill>
                  <a:srgbClr val="000000"/>
                </a:solidFill>
                <a:latin typeface="Times New Roman" pitchFamily="18" charset="0"/>
                <a:ea typeface="楷体_GB2312" pitchFamily="49" charset="-122"/>
                <a:cs typeface="Times New Roman" pitchFamily="18" charset="0"/>
                <a:sym typeface="Wingdings 2" pitchFamily="18" charset="2"/>
              </a:rPr>
              <a:t>V</a:t>
            </a: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a:t>
            </a:r>
            <a:endParaRPr lang="en-US" altLang="zh-CN" sz="2400" kern="0" dirty="0" smtClean="0">
              <a:solidFill>
                <a:srgbClr val="000000"/>
              </a:solidFill>
              <a:latin typeface="Times New Roman" pitchFamily="18" charset="0"/>
              <a:ea typeface="楷体_GB2312" pitchFamily="49" charset="-122"/>
              <a:cs typeface="Times New Roman" pitchFamily="18" charset="0"/>
              <a:sym typeface="Wingdings 2" pitchFamily="18" charset="2"/>
            </a:endParaRPr>
          </a:p>
          <a:p>
            <a:pPr marL="800100" lvl="1" indent="-342900" fontAlgn="base">
              <a:spcBef>
                <a:spcPct val="20000"/>
              </a:spcBef>
              <a:spcAft>
                <a:spcPct val="0"/>
              </a:spcAft>
              <a:buClr>
                <a:srgbClr val="FF0000"/>
              </a:buClr>
              <a:buFont typeface="Wingdings" pitchFamily="2" charset="2"/>
              <a:buChar char="Ø"/>
            </a:pPr>
            <a:r>
              <a:rPr lang="zh-CN" altLang="en-US" sz="2400" kern="0" dirty="0" smtClean="0">
                <a:solidFill>
                  <a:srgbClr val="000000"/>
                </a:solidFill>
                <a:latin typeface="楷体_GB2312" pitchFamily="49" charset="-122"/>
                <a:ea typeface="楷体_GB2312" pitchFamily="49" charset="-122"/>
                <a:sym typeface="Wingdings 2" pitchFamily="18" charset="2"/>
              </a:rPr>
              <a:t>剑桥方程式从微观角度分析货币持有，费雪方程式从宏观角度分析货币需求；</a:t>
            </a:r>
            <a:endParaRPr lang="en-US" altLang="zh-CN" sz="2400" kern="0" dirty="0" smtClean="0">
              <a:solidFill>
                <a:srgbClr val="000000"/>
              </a:solidFill>
              <a:latin typeface="楷体_GB2312" pitchFamily="49" charset="-122"/>
              <a:ea typeface="楷体_GB2312" pitchFamily="49" charset="-122"/>
              <a:sym typeface="Wingdings 2" pitchFamily="18" charset="2"/>
            </a:endParaRPr>
          </a:p>
          <a:p>
            <a:pPr marL="800100" lvl="1" indent="-342900" fontAlgn="base">
              <a:spcBef>
                <a:spcPct val="20000"/>
              </a:spcBef>
              <a:spcAft>
                <a:spcPct val="0"/>
              </a:spcAft>
              <a:buClr>
                <a:srgbClr val="FF0000"/>
              </a:buClr>
              <a:buFont typeface="Wingdings" pitchFamily="2" charset="2"/>
              <a:buChar char="Ø"/>
            </a:pPr>
            <a:r>
              <a:rPr lang="zh-CN" altLang="en-US" sz="2400" kern="0" dirty="0" smtClean="0">
                <a:solidFill>
                  <a:srgbClr val="000000"/>
                </a:solidFill>
                <a:latin typeface="楷体_GB2312" pitchFamily="49" charset="-122"/>
                <a:ea typeface="楷体_GB2312" pitchFamily="49" charset="-122"/>
                <a:sym typeface="Wingdings 2" pitchFamily="18" charset="2"/>
              </a:rPr>
              <a:t>剑桥方程式考虑到货币的资产职能，而费雪方程式只考虑到交易职能；</a:t>
            </a:r>
            <a:endParaRPr lang="en-US" altLang="zh-CN" sz="2400" kern="0" dirty="0" smtClean="0">
              <a:solidFill>
                <a:srgbClr val="000000"/>
              </a:solidFill>
              <a:latin typeface="楷体_GB2312" pitchFamily="49" charset="-122"/>
              <a:ea typeface="楷体_GB2312" pitchFamily="49" charset="-122"/>
              <a:sym typeface="Wingdings 2" pitchFamily="18" charset="2"/>
            </a:endParaRPr>
          </a:p>
          <a:p>
            <a:pPr marL="800100" lvl="1" indent="-342900" fontAlgn="base">
              <a:spcBef>
                <a:spcPct val="20000"/>
              </a:spcBef>
              <a:spcAft>
                <a:spcPct val="0"/>
              </a:spcAft>
              <a:buClr>
                <a:srgbClr val="FF0000"/>
              </a:buClr>
              <a:buFont typeface="Wingdings" pitchFamily="2" charset="2"/>
              <a:buChar char="Ø"/>
            </a:pP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剑桥方程式适用的货币层次是</a:t>
            </a:r>
            <a:r>
              <a:rPr lang="en-US" altLang="zh-CN" sz="2400" i="1" kern="0" dirty="0" smtClean="0">
                <a:solidFill>
                  <a:srgbClr val="000000"/>
                </a:solidFill>
                <a:latin typeface="Times New Roman" pitchFamily="18" charset="0"/>
                <a:ea typeface="楷体_GB2312" pitchFamily="49" charset="-122"/>
                <a:cs typeface="Times New Roman" pitchFamily="18" charset="0"/>
                <a:sym typeface="Wingdings 2" pitchFamily="18" charset="2"/>
              </a:rPr>
              <a:t>M</a:t>
            </a:r>
            <a:r>
              <a:rPr lang="en-US" altLang="zh-CN"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2</a:t>
            </a: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，费雪方程式适用的货币层次为</a:t>
            </a:r>
            <a:r>
              <a:rPr lang="en-US" altLang="zh-CN" sz="2400" i="1" kern="0" dirty="0" smtClean="0">
                <a:solidFill>
                  <a:srgbClr val="000000"/>
                </a:solidFill>
                <a:latin typeface="Times New Roman" pitchFamily="18" charset="0"/>
                <a:ea typeface="楷体_GB2312" pitchFamily="49" charset="-122"/>
                <a:cs typeface="Times New Roman" pitchFamily="18" charset="0"/>
                <a:sym typeface="Wingdings 2" pitchFamily="18" charset="2"/>
              </a:rPr>
              <a:t>M</a:t>
            </a:r>
            <a:r>
              <a:rPr lang="en-US" altLang="zh-CN"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1</a:t>
            </a:r>
            <a:r>
              <a:rPr lang="zh-CN" altLang="en-US" sz="2400" kern="0" dirty="0" smtClean="0">
                <a:solidFill>
                  <a:srgbClr val="000000"/>
                </a:solidFill>
                <a:latin typeface="Times New Roman" pitchFamily="18" charset="0"/>
                <a:ea typeface="楷体_GB2312" pitchFamily="49" charset="-122"/>
                <a:cs typeface="Times New Roman" pitchFamily="18" charset="0"/>
                <a:sym typeface="Wingdings 2" pitchFamily="18" charset="2"/>
              </a:rPr>
              <a:t>；</a:t>
            </a:r>
            <a:endParaRPr lang="en-US" altLang="zh-CN" sz="2400" kern="0" dirty="0" smtClean="0">
              <a:solidFill>
                <a:srgbClr val="000000"/>
              </a:solidFill>
              <a:latin typeface="Times New Roman" pitchFamily="18" charset="0"/>
              <a:ea typeface="楷体_GB2312" pitchFamily="49" charset="-122"/>
              <a:cs typeface="Times New Roman" pitchFamily="18" charset="0"/>
              <a:sym typeface="Wingdings 2" pitchFamily="18" charset="2"/>
            </a:endParaRPr>
          </a:p>
          <a:p>
            <a:pPr marL="800100" lvl="1" indent="-342900" fontAlgn="base">
              <a:spcBef>
                <a:spcPct val="20000"/>
              </a:spcBef>
              <a:spcAft>
                <a:spcPct val="0"/>
              </a:spcAft>
              <a:buClr>
                <a:srgbClr val="FF0000"/>
              </a:buClr>
              <a:buFont typeface="Wingdings" pitchFamily="2" charset="2"/>
              <a:buChar char="Ø"/>
            </a:pPr>
            <a:r>
              <a:rPr lang="zh-CN" altLang="en-US" sz="2400" kern="0" dirty="0" smtClean="0">
                <a:solidFill>
                  <a:srgbClr val="000000"/>
                </a:solidFill>
                <a:latin typeface="楷体_GB2312" pitchFamily="49" charset="-122"/>
                <a:ea typeface="楷体_GB2312" pitchFamily="49" charset="-122"/>
                <a:sym typeface="Wingdings 2" pitchFamily="18" charset="2"/>
              </a:rPr>
              <a:t>剑桥方程式考虑的货币需求决定因素多于费雪方程式，特别是利率的作用。</a:t>
            </a:r>
            <a:endParaRPr lang="en-US" altLang="zh-CN" sz="2400" kern="0" dirty="0" smtClean="0">
              <a:solidFill>
                <a:srgbClr val="000000"/>
              </a:solidFill>
              <a:latin typeface="楷体_GB2312" pitchFamily="49" charset="-122"/>
              <a:ea typeface="楷体_GB2312" pitchFamily="49" charset="-122"/>
              <a:sym typeface="Wingdings 2" pitchFamily="18" charset="2"/>
            </a:endParaRPr>
          </a:p>
          <a:p>
            <a:pPr marL="342900" indent="-342900" fontAlgn="base">
              <a:spcBef>
                <a:spcPct val="20000"/>
              </a:spcBef>
              <a:spcAft>
                <a:spcPct val="0"/>
              </a:spcAft>
            </a:pPr>
            <a:endParaRPr lang="en-US" altLang="zh-CN" sz="3200" b="1" kern="0" dirty="0" smtClean="0">
              <a:solidFill>
                <a:srgbClr val="FF0000"/>
              </a:solidFill>
              <a:latin typeface="楷体_GB2312" pitchFamily="49" charset="-122"/>
              <a:ea typeface="楷体_GB2312" pitchFamily="49" charset="-122"/>
              <a:sym typeface="Wingdings 2" pitchFamily="18" charset="2"/>
            </a:endParaRPr>
          </a:p>
          <a:p>
            <a:pPr marL="342900" indent="-342900" fontAlgn="base">
              <a:spcBef>
                <a:spcPct val="20000"/>
              </a:spcBef>
              <a:spcAft>
                <a:spcPct val="0"/>
              </a:spcAft>
            </a:pPr>
            <a:endParaRPr lang="en-US" altLang="zh-CN" sz="3200" b="1" kern="0" dirty="0" smtClean="0">
              <a:solidFill>
                <a:srgbClr val="000000"/>
              </a:solidFill>
              <a:latin typeface="楷体_GB2312" pitchFamily="49" charset="-122"/>
              <a:ea typeface="楷体_GB2312" pitchFamily="49" charset="-122"/>
              <a:sym typeface="Wingdings 2" pitchFamily="18" charset="2"/>
            </a:endParaRPr>
          </a:p>
          <a:p>
            <a:pPr marL="342900" indent="-342900" fontAlgn="base">
              <a:spcBef>
                <a:spcPct val="20000"/>
              </a:spcBef>
              <a:spcAft>
                <a:spcPct val="0"/>
              </a:spcAft>
            </a:pPr>
            <a:endParaRPr lang="en-US" altLang="zh-CN" sz="3200" b="1" kern="0" dirty="0" smtClean="0">
              <a:solidFill>
                <a:srgbClr val="000000"/>
              </a:solidFill>
              <a:ea typeface="楷体_GB2312" pitchFamily="49" charset="-122"/>
              <a:sym typeface="Wingdings 2" pitchFamily="18" charset="2"/>
            </a:endParaRPr>
          </a:p>
          <a:p>
            <a:pPr marL="342900" indent="-342900" fontAlgn="base">
              <a:spcBef>
                <a:spcPct val="20000"/>
              </a:spcBef>
              <a:spcAft>
                <a:spcPct val="0"/>
              </a:spcAft>
              <a:defRPr/>
            </a:pPr>
            <a:endParaRPr lang="zh-CN" altLang="en-US" sz="2400" kern="0" dirty="0">
              <a:solidFill>
                <a:srgbClr val="000000"/>
              </a:solidFill>
            </a:endParaRPr>
          </a:p>
        </p:txBody>
      </p:sp>
      <p:sp>
        <p:nvSpPr>
          <p:cNvPr id="6" name="椭圆 5"/>
          <p:cNvSpPr/>
          <p:nvPr/>
        </p:nvSpPr>
        <p:spPr bwMode="auto">
          <a:xfrm>
            <a:off x="6012160" y="0"/>
            <a:ext cx="2571768" cy="1357322"/>
          </a:xfrm>
          <a:prstGeom prst="ellipse">
            <a:avLst/>
          </a:prstGeom>
          <a:solidFill>
            <a:srgbClr val="7030A0">
              <a:alpha val="32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000"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楷体_GB2312" pitchFamily="49" charset="-122"/>
                <a:ea typeface="楷体_GB2312" pitchFamily="49" charset="-122"/>
              </a:rPr>
              <a:t>“栖息”的货币</a:t>
            </a:r>
          </a:p>
        </p:txBody>
      </p:sp>
    </p:spTree>
    <p:extLst>
      <p:ext uri="{BB962C8B-B14F-4D97-AF65-F5344CB8AC3E}">
        <p14:creationId xmlns="" xmlns:p14="http://schemas.microsoft.com/office/powerpoint/2010/main" val="5907320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8229600" cy="927100"/>
          </a:xfrm>
        </p:spPr>
        <p:txBody>
          <a:bodyPr/>
          <a:lstStyle/>
          <a:p>
            <a:pPr algn="ctr"/>
            <a:r>
              <a:rPr lang="zh-CN" altLang="en-US" sz="2800" dirty="0" smtClean="0">
                <a:latin typeface="楷体_GB2312" pitchFamily="49" charset="-122"/>
                <a:ea typeface="楷体_GB2312" pitchFamily="49" charset="-122"/>
              </a:rPr>
              <a:t>凯恩斯学派的货币需求理论</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42844" y="1071546"/>
            <a:ext cx="9001156"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凯恩斯的流动性偏好理论，首次将</a:t>
            </a:r>
            <a:r>
              <a:rPr lang="zh-CN" altLang="en-US" sz="2800" dirty="0" smtClean="0">
                <a:solidFill>
                  <a:srgbClr val="FF0000"/>
                </a:solidFill>
                <a:latin typeface="楷体_GB2312" pitchFamily="49" charset="-122"/>
                <a:ea typeface="楷体_GB2312" pitchFamily="49" charset="-122"/>
                <a:sym typeface="Wingdings 2" pitchFamily="18" charset="2"/>
              </a:rPr>
              <a:t>利率</a:t>
            </a:r>
            <a:r>
              <a:rPr lang="zh-CN" altLang="en-US" sz="2800" dirty="0" smtClean="0">
                <a:latin typeface="楷体_GB2312" pitchFamily="49" charset="-122"/>
                <a:ea typeface="楷体_GB2312" pitchFamily="49" charset="-122"/>
                <a:sym typeface="Wingdings 2" pitchFamily="18" charset="2"/>
              </a:rPr>
              <a:t>引入货币需求函数，并将货币需求分为三种动机：交易动机、预防动机和投机动机</a:t>
            </a:r>
            <a:endParaRPr lang="en-US" altLang="zh-CN" sz="28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sym typeface="Wingdings 2" pitchFamily="18" charset="2"/>
              </a:rPr>
              <a:t>交易动机（</a:t>
            </a:r>
            <a:r>
              <a:rPr lang="en-US" altLang="zh-CN" sz="2200" dirty="0" smtClean="0">
                <a:latin typeface="Times New Roman" pitchFamily="18" charset="0"/>
                <a:ea typeface="楷体_GB2312" pitchFamily="49" charset="-122"/>
                <a:cs typeface="Times New Roman" pitchFamily="18" charset="0"/>
                <a:sym typeface="Wingdings 2" pitchFamily="18" charset="2"/>
              </a:rPr>
              <a:t>Transaction Motive)</a:t>
            </a:r>
            <a:r>
              <a:rPr lang="zh-CN" altLang="en-US" sz="2200" dirty="0" smtClean="0">
                <a:latin typeface="Times New Roman" pitchFamily="18" charset="0"/>
                <a:ea typeface="楷体_GB2312" pitchFamily="49" charset="-122"/>
                <a:cs typeface="Times New Roman" pitchFamily="18" charset="0"/>
                <a:sym typeface="Wingdings 2" pitchFamily="18" charset="2"/>
              </a:rPr>
              <a:t>，应付日常的商品交易而持有货币的动机，对应货币的需求，与产出正相关；</a:t>
            </a:r>
            <a:endParaRPr lang="en-US" altLang="zh-CN" sz="22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rPr>
              <a:t>预防动机（</a:t>
            </a:r>
            <a:r>
              <a:rPr lang="en-US" altLang="zh-CN" sz="2200" dirty="0" smtClean="0">
                <a:latin typeface="Times New Roman" pitchFamily="18" charset="0"/>
                <a:ea typeface="楷体_GB2312" pitchFamily="49" charset="-122"/>
                <a:cs typeface="Times New Roman" pitchFamily="18" charset="0"/>
              </a:rPr>
              <a:t>Precautionary Motive)</a:t>
            </a:r>
            <a:r>
              <a:rPr lang="zh-CN" altLang="en-US" sz="2200" dirty="0" smtClean="0">
                <a:latin typeface="Times New Roman" pitchFamily="18" charset="0"/>
                <a:ea typeface="楷体_GB2312" pitchFamily="49" charset="-122"/>
                <a:cs typeface="Times New Roman" pitchFamily="18" charset="0"/>
              </a:rPr>
              <a:t>，为了应付不测之需而持有货币的动机，与产出正相关；</a:t>
            </a:r>
            <a:endParaRPr lang="en-US" altLang="zh-CN" sz="22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200" dirty="0" smtClean="0">
                <a:latin typeface="楷体_GB2312" pitchFamily="49" charset="-122"/>
                <a:ea typeface="楷体_GB2312" pitchFamily="49" charset="-122"/>
              </a:rPr>
              <a:t>投机动机（</a:t>
            </a:r>
            <a:r>
              <a:rPr lang="en-US" altLang="zh-CN" sz="2200" dirty="0" smtClean="0">
                <a:latin typeface="Times New Roman" pitchFamily="18" charset="0"/>
                <a:ea typeface="楷体_GB2312" pitchFamily="49" charset="-122"/>
                <a:cs typeface="Times New Roman" pitchFamily="18" charset="0"/>
              </a:rPr>
              <a:t>Speculative Motive</a:t>
            </a:r>
            <a:r>
              <a:rPr lang="en-US" altLang="zh-CN" sz="2200" dirty="0" smtClean="0">
                <a:latin typeface="楷体_GB2312" pitchFamily="49" charset="-122"/>
                <a:ea typeface="楷体_GB2312" pitchFamily="49" charset="-122"/>
              </a:rPr>
              <a:t>)</a:t>
            </a:r>
            <a:r>
              <a:rPr lang="zh-CN" altLang="en-US" sz="2200" dirty="0" smtClean="0">
                <a:latin typeface="楷体_GB2312" pitchFamily="49" charset="-122"/>
                <a:ea typeface="楷体_GB2312" pitchFamily="49" charset="-122"/>
              </a:rPr>
              <a:t>，为了随时投机债券资产的动机，与利率负相关。（</a:t>
            </a:r>
            <a:r>
              <a:rPr lang="zh-CN" altLang="en-US" sz="2200" b="1" dirty="0" smtClean="0">
                <a:solidFill>
                  <a:srgbClr val="FF0000"/>
                </a:solidFill>
                <a:latin typeface="楷体_GB2312" pitchFamily="49" charset="-122"/>
                <a:ea typeface="楷体_GB2312" pitchFamily="49" charset="-122"/>
              </a:rPr>
              <a:t>最创新地方</a:t>
            </a:r>
            <a:r>
              <a:rPr lang="zh-CN" altLang="en-US" sz="2200" dirty="0" smtClean="0">
                <a:latin typeface="楷体_GB2312" pitchFamily="49" charset="-122"/>
                <a:ea typeface="楷体_GB2312" pitchFamily="49" charset="-122"/>
              </a:rPr>
              <a:t>）</a:t>
            </a:r>
            <a:endParaRPr lang="en-US" altLang="zh-CN" sz="2200" dirty="0" smtClean="0">
              <a:latin typeface="楷体_GB2312" pitchFamily="49" charset="-122"/>
              <a:ea typeface="楷体_GB2312" pitchFamily="49" charset="-122"/>
            </a:endParaRPr>
          </a:p>
          <a:p>
            <a:pPr>
              <a:buNone/>
            </a:pPr>
            <a:endParaRPr lang="en-US" altLang="zh-CN" sz="2400" b="1" dirty="0" smtClean="0">
              <a:latin typeface="楷体_GB2312" pitchFamily="49" charset="-122"/>
              <a:ea typeface="楷体_GB2312" pitchFamily="49" charset="-122"/>
              <a:sym typeface="Wingdings 2" pitchFamily="18" charset="2"/>
            </a:endParaRPr>
          </a:p>
          <a:p>
            <a:pPr>
              <a:buNone/>
            </a:pPr>
            <a:endParaRPr lang="zh-CN" altLang="en-US" dirty="0"/>
          </a:p>
        </p:txBody>
      </p:sp>
      <p:graphicFrame>
        <p:nvGraphicFramePr>
          <p:cNvPr id="145409" name="Object 1"/>
          <p:cNvGraphicFramePr>
            <a:graphicFrameLocks noGrp="1" noChangeAspect="1"/>
          </p:cNvGraphicFramePr>
          <p:nvPr/>
        </p:nvGraphicFramePr>
        <p:xfrm>
          <a:off x="1475656" y="4797152"/>
          <a:ext cx="5904656" cy="1181908"/>
        </p:xfrm>
        <a:graphic>
          <a:graphicData uri="http://schemas.openxmlformats.org/presentationml/2006/ole">
            <p:oleObj spid="_x0000_s13327" name="Equation" r:id="rId3" imgW="1688367" imgH="393529" progId="Equation.DSMT4">
              <p:embed/>
            </p:oleObj>
          </a:graphicData>
        </a:graphic>
      </p:graphicFrame>
    </p:spTree>
    <p:extLst>
      <p:ext uri="{BB962C8B-B14F-4D97-AF65-F5344CB8AC3E}">
        <p14:creationId xmlns="" xmlns:p14="http://schemas.microsoft.com/office/powerpoint/2010/main" val="8976537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229600" cy="927100"/>
          </a:xfrm>
        </p:spPr>
        <p:txBody>
          <a:bodyPr/>
          <a:lstStyle/>
          <a:p>
            <a:r>
              <a:rPr lang="zh-CN" altLang="en-US" sz="2800" dirty="0" smtClean="0">
                <a:latin typeface="楷体_GB2312" pitchFamily="49" charset="-122"/>
                <a:ea typeface="楷体_GB2312" pitchFamily="49" charset="-122"/>
              </a:rPr>
              <a:t>凯恩斯货币需求理论的发展</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908720"/>
            <a:ext cx="8964488" cy="4525963"/>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主要是对凯恩斯三个货币需求动机的拓展</a:t>
            </a:r>
            <a:endParaRPr lang="en-US" altLang="zh-CN" b="1"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dirty="0" smtClean="0">
                <a:latin typeface="楷体_GB2312" pitchFamily="49" charset="-122"/>
                <a:ea typeface="楷体_GB2312" pitchFamily="49" charset="-122"/>
                <a:sym typeface="Wingdings 2" pitchFamily="18" charset="2"/>
              </a:rPr>
              <a:t>平方根定律（交易性动机改进）：</a:t>
            </a:r>
            <a:r>
              <a:rPr lang="en-US" altLang="zh-CN" dirty="0" smtClean="0">
                <a:latin typeface="Times New Roman" pitchFamily="18" charset="0"/>
                <a:ea typeface="楷体_GB2312" pitchFamily="49" charset="-122"/>
                <a:cs typeface="Times New Roman" pitchFamily="18" charset="0"/>
                <a:sym typeface="Wingdings 2" pitchFamily="18" charset="2"/>
              </a:rPr>
              <a:t>Baumol</a:t>
            </a:r>
            <a:r>
              <a:rPr lang="zh-CN" altLang="en-US" dirty="0" smtClean="0">
                <a:latin typeface="Times New Roman" pitchFamily="18" charset="0"/>
                <a:ea typeface="楷体_GB2312" pitchFamily="49" charset="-122"/>
                <a:cs typeface="Times New Roman" pitchFamily="18" charset="0"/>
                <a:sym typeface="Wingdings 2" pitchFamily="18" charset="2"/>
              </a:rPr>
              <a:t>将存货理论引入交易动机，并发现交易性货币需求和利率有关，且呈现负相关关系；</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2">
              <a:buClr>
                <a:srgbClr val="FF0000"/>
              </a:buClr>
              <a:buFont typeface="Wingdings" pitchFamily="2" charset="2"/>
              <a:buChar char="Ø"/>
            </a:pPr>
            <a:r>
              <a:rPr lang="zh-CN" altLang="en-US" dirty="0" smtClean="0">
                <a:latin typeface="楷体_GB2312" pitchFamily="49" charset="-122"/>
                <a:ea typeface="楷体_GB2312" pitchFamily="49" charset="-122"/>
                <a:sym typeface="Wingdings 2" pitchFamily="18" charset="2"/>
              </a:rPr>
              <a:t>立方根定律（预防性动机改进）：预防性货币需求和利率有关，且呈现负相关关系；</a:t>
            </a:r>
            <a:endParaRPr lang="en-US" altLang="zh-CN"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dirty="0" smtClean="0">
                <a:latin typeface="楷体_GB2312" pitchFamily="49" charset="-122"/>
                <a:ea typeface="楷体_GB2312" pitchFamily="49" charset="-122"/>
                <a:sym typeface="Wingdings 2" pitchFamily="18" charset="2"/>
              </a:rPr>
              <a:t>资产组合理论（投机性动机改进）：将债券资产风险引入进来，改进了凯恩斯模型中只能持有货币或债券中的一种。</a:t>
            </a:r>
            <a:endParaRPr lang="zh-CN" altLang="en-US" dirty="0"/>
          </a:p>
        </p:txBody>
      </p:sp>
    </p:spTree>
    <p:extLst>
      <p:ext uri="{BB962C8B-B14F-4D97-AF65-F5344CB8AC3E}">
        <p14:creationId xmlns="" xmlns:p14="http://schemas.microsoft.com/office/powerpoint/2010/main" val="32878810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latin typeface="楷体_GB2312" pitchFamily="49" charset="-122"/>
                <a:ea typeface="楷体_GB2312" pitchFamily="49" charset="-122"/>
              </a:rPr>
              <a:t>弗里德曼货币需求理论</a:t>
            </a:r>
            <a:endParaRPr lang="zh-CN" altLang="en-US" sz="2800" dirty="0">
              <a:latin typeface="楷体_GB2312" pitchFamily="49" charset="-122"/>
              <a:ea typeface="楷体_GB2312" pitchFamily="49" charset="-122"/>
            </a:endParaRPr>
          </a:p>
        </p:txBody>
      </p:sp>
      <p:sp>
        <p:nvSpPr>
          <p:cNvPr id="8" name="Rectangle 3"/>
          <p:cNvSpPr txBox="1">
            <a:spLocks noChangeArrowheads="1"/>
          </p:cNvSpPr>
          <p:nvPr/>
        </p:nvSpPr>
        <p:spPr>
          <a:xfrm>
            <a:off x="228600" y="1157288"/>
            <a:ext cx="8915400" cy="4495800"/>
          </a:xfrm>
          <a:prstGeom prst="rect">
            <a:avLst/>
          </a:prstGeom>
        </p:spPr>
        <p:txBody>
          <a:bodyPr/>
          <a:lstStyle/>
          <a:p>
            <a:pPr marL="342900" indent="-342900">
              <a:spcBef>
                <a:spcPct val="20000"/>
              </a:spcBef>
              <a:defRPr/>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与凯恩斯货币需求模型中仅包含货币和债券两种金融资产不同的是，</a:t>
            </a:r>
            <a:r>
              <a:rPr lang="zh-CN" altLang="en-US" sz="2800" kern="0" dirty="0" smtClean="0">
                <a:solidFill>
                  <a:srgbClr val="000000"/>
                </a:solidFill>
                <a:latin typeface="Times New Roman" pitchFamily="18" charset="0"/>
                <a:ea typeface="楷体_GB2312" pitchFamily="49" charset="-122"/>
                <a:cs typeface="Times New Roman" pitchFamily="18" charset="0"/>
              </a:rPr>
              <a:t>弗里德曼货币需求模型中，还包括股票、债券、商品以及人力资本等多种资产。</a:t>
            </a:r>
            <a:endParaRPr lang="en-US" altLang="zh-CN" sz="2800" kern="0" dirty="0" smtClean="0">
              <a:solidFill>
                <a:srgbClr val="000000"/>
              </a:solidFill>
              <a:latin typeface="Times New Roman" pitchFamily="18" charset="0"/>
              <a:ea typeface="楷体_GB2312" pitchFamily="49" charset="-122"/>
              <a:cs typeface="Times New Roman" pitchFamily="18" charset="0"/>
            </a:endParaRPr>
          </a:p>
          <a:p>
            <a:pPr marL="342900" indent="-342900">
              <a:spcBef>
                <a:spcPct val="20000"/>
              </a:spcBef>
              <a:defRPr/>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利用消费者选择理论来考虑货币需求（多种商品中选择某种商品  </a:t>
            </a:r>
            <a:r>
              <a:rPr lang="en-US" altLang="zh-CN" sz="2800" i="1" dirty="0" smtClean="0">
                <a:solidFill>
                  <a:srgbClr val="000000"/>
                </a:solidFill>
                <a:latin typeface="Times New Roman" pitchFamily="18" charset="0"/>
                <a:ea typeface="楷体_GB2312" pitchFamily="49" charset="-122"/>
                <a:cs typeface="Times New Roman" pitchFamily="18" charset="0"/>
                <a:sym typeface="Wingdings 2" pitchFamily="18" charset="2"/>
              </a:rPr>
              <a:t>VS</a:t>
            </a:r>
            <a:r>
              <a:rPr lang="en-US" altLang="zh-CN" sz="2800" dirty="0" smtClean="0">
                <a:solidFill>
                  <a:srgbClr val="000000"/>
                </a:solidFill>
                <a:latin typeface="Times New Roman" pitchFamily="18" charset="0"/>
                <a:ea typeface="楷体_GB2312" pitchFamily="49" charset="-122"/>
                <a:cs typeface="Times New Roman" pitchFamily="18" charset="0"/>
                <a:sym typeface="Wingdings 2" pitchFamily="18" charset="2"/>
              </a:rPr>
              <a:t>  </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多种资产中选择货币），考虑三个重要因素</a:t>
            </a:r>
            <a:r>
              <a:rPr lang="zh-CN" altLang="en-US" sz="2800" dirty="0" smtClean="0">
                <a:solidFill>
                  <a:srgbClr val="000000"/>
                </a:solidFill>
                <a:latin typeface="Times New Roman" pitchFamily="18" charset="0"/>
                <a:ea typeface="楷体_GB2312" pitchFamily="49" charset="-122"/>
                <a:cs typeface="Times New Roman" pitchFamily="18" charset="0"/>
                <a:sym typeface="Wingdings" pitchFamily="2" charset="2"/>
              </a:rPr>
              <a:t>：（</a:t>
            </a:r>
            <a:r>
              <a:rPr lang="en-US" altLang="zh-CN" sz="2800" dirty="0" smtClean="0">
                <a:solidFill>
                  <a:srgbClr val="000000"/>
                </a:solidFill>
                <a:latin typeface="Times New Roman" pitchFamily="18" charset="0"/>
                <a:ea typeface="楷体_GB2312" pitchFamily="49" charset="-122"/>
                <a:cs typeface="Times New Roman" pitchFamily="18" charset="0"/>
                <a:sym typeface="Wingdings" pitchFamily="2" charset="2"/>
              </a:rPr>
              <a:t>1</a:t>
            </a:r>
            <a:r>
              <a:rPr lang="zh-CN" altLang="en-US" sz="2800" dirty="0" smtClean="0">
                <a:solidFill>
                  <a:srgbClr val="000000"/>
                </a:solidFill>
                <a:latin typeface="Times New Roman" pitchFamily="18" charset="0"/>
                <a:ea typeface="楷体_GB2312" pitchFamily="49" charset="-122"/>
                <a:cs typeface="Times New Roman" pitchFamily="18" charset="0"/>
                <a:sym typeface="Wingdings" pitchFamily="2" charset="2"/>
              </a:rPr>
              <a:t>）</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效用（</a:t>
            </a:r>
            <a:r>
              <a:rPr lang="zh-CN" altLang="en-US" sz="2800" dirty="0" smtClean="0">
                <a:solidFill>
                  <a:srgbClr val="FF0000"/>
                </a:solidFill>
                <a:latin typeface="Times New Roman" pitchFamily="18" charset="0"/>
                <a:ea typeface="楷体_GB2312" pitchFamily="49" charset="-122"/>
                <a:cs typeface="Times New Roman" pitchFamily="18" charset="0"/>
                <a:sym typeface="Wingdings 2" pitchFamily="18" charset="2"/>
              </a:rPr>
              <a:t>偏好</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），个人偏好对效用影响很大；（</a:t>
            </a:r>
            <a:r>
              <a:rPr lang="en-US" altLang="zh-CN" sz="2800" dirty="0" smtClean="0">
                <a:solidFill>
                  <a:srgbClr val="000000"/>
                </a:solidFill>
                <a:latin typeface="Times New Roman" pitchFamily="18" charset="0"/>
                <a:ea typeface="楷体_GB2312" pitchFamily="49" charset="-122"/>
                <a:cs typeface="Times New Roman" pitchFamily="18" charset="0"/>
                <a:sym typeface="Wingdings 2" pitchFamily="18" charset="2"/>
              </a:rPr>
              <a:t>2</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solidFill>
                  <a:srgbClr val="FF0000"/>
                </a:solidFill>
                <a:latin typeface="Times New Roman" pitchFamily="18" charset="0"/>
                <a:ea typeface="楷体_GB2312" pitchFamily="49" charset="-122"/>
                <a:cs typeface="Times New Roman" pitchFamily="18" charset="0"/>
                <a:sym typeface="Wingdings 2" pitchFamily="18" charset="2"/>
              </a:rPr>
              <a:t>财富</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水平；（</a:t>
            </a:r>
            <a:r>
              <a:rPr lang="en-US" altLang="zh-CN" sz="2800" dirty="0" smtClean="0">
                <a:solidFill>
                  <a:srgbClr val="000000"/>
                </a:solidFill>
                <a:latin typeface="Times New Roman" pitchFamily="18" charset="0"/>
                <a:ea typeface="楷体_GB2312" pitchFamily="49" charset="-122"/>
                <a:cs typeface="Times New Roman" pitchFamily="18" charset="0"/>
                <a:sym typeface="Wingdings 2" pitchFamily="18" charset="2"/>
              </a:rPr>
              <a:t>3</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）机会成本（</a:t>
            </a:r>
            <a:r>
              <a:rPr lang="zh-CN" altLang="en-US" sz="2800" dirty="0" smtClean="0">
                <a:solidFill>
                  <a:srgbClr val="FF0000"/>
                </a:solidFill>
                <a:latin typeface="Times New Roman" pitchFamily="18" charset="0"/>
                <a:ea typeface="楷体_GB2312" pitchFamily="49" charset="-122"/>
                <a:cs typeface="Times New Roman" pitchFamily="18" charset="0"/>
                <a:sym typeface="Wingdings 2" pitchFamily="18" charset="2"/>
              </a:rPr>
              <a:t>相对价格或者相对收益</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a:t>
            </a:r>
            <a:endParaRPr lang="en-US" altLang="zh-CN" sz="2800" dirty="0" smtClean="0">
              <a:solidFill>
                <a:srgbClr val="000000"/>
              </a:solidFill>
              <a:latin typeface="Times New Roman" pitchFamily="18" charset="0"/>
              <a:ea typeface="楷体_GB2312" pitchFamily="49" charset="-122"/>
              <a:cs typeface="Times New Roman" pitchFamily="18" charset="0"/>
              <a:sym typeface="Wingdings 2" pitchFamily="18" charset="2"/>
            </a:endParaRPr>
          </a:p>
          <a:p>
            <a:pPr marL="342900" indent="-342900">
              <a:lnSpc>
                <a:spcPct val="115000"/>
              </a:lnSpc>
              <a:spcBef>
                <a:spcPct val="20000"/>
              </a:spcBef>
              <a:defRPr/>
            </a:pPr>
            <a:r>
              <a:rPr lang="en-US" altLang="zh-CN" sz="2400" b="1" dirty="0" smtClean="0">
                <a:solidFill>
                  <a:srgbClr val="FF0000"/>
                </a:solidFill>
                <a:latin typeface="Times New Roman" pitchFamily="18" charset="0"/>
                <a:ea typeface="楷体_GB2312" pitchFamily="49" charset="-122"/>
                <a:cs typeface="Times New Roman" pitchFamily="18" charset="0"/>
              </a:rPr>
              <a:t>       </a:t>
            </a:r>
            <a:endParaRPr lang="en-US" altLang="zh-CN" sz="2400" b="1" dirty="0" smtClean="0">
              <a:solidFill>
                <a:srgbClr val="000000"/>
              </a:solidFill>
              <a:latin typeface="楷体_GB2312" pitchFamily="49" charset="-122"/>
              <a:ea typeface="楷体_GB2312" pitchFamily="49" charset="-122"/>
              <a:sym typeface="Wingdings 2" pitchFamily="18" charset="2"/>
            </a:endParaRPr>
          </a:p>
          <a:p>
            <a:pPr marL="342900" indent="-342900">
              <a:lnSpc>
                <a:spcPct val="115000"/>
              </a:lnSpc>
              <a:spcBef>
                <a:spcPct val="20000"/>
              </a:spcBef>
              <a:defRPr/>
            </a:pPr>
            <a:endParaRPr lang="en-US" altLang="zh-CN" sz="2400" b="1" dirty="0" smtClean="0">
              <a:solidFill>
                <a:srgbClr val="FF0000"/>
              </a:solidFill>
              <a:latin typeface="楷体_GB2312" pitchFamily="49" charset="-122"/>
              <a:ea typeface="楷体_GB2312" pitchFamily="49" charset="-122"/>
              <a:sym typeface="Wingdings 2" pitchFamily="18" charset="2"/>
            </a:endParaRPr>
          </a:p>
          <a:p>
            <a:pPr marL="342900" indent="-342900">
              <a:lnSpc>
                <a:spcPct val="115000"/>
              </a:lnSpc>
              <a:spcBef>
                <a:spcPct val="20000"/>
              </a:spcBef>
              <a:defRPr/>
            </a:pPr>
            <a:endParaRPr lang="en-US" altLang="zh-CN" sz="2400" b="1" kern="0" dirty="0">
              <a:solidFill>
                <a:srgbClr val="000000"/>
              </a:solidFill>
              <a:latin typeface="楷体_GB2312" pitchFamily="49" charset="-122"/>
              <a:ea typeface="楷体_GB2312" pitchFamily="49" charset="-122"/>
            </a:endParaRPr>
          </a:p>
          <a:p>
            <a:pPr marL="342900" indent="-342900">
              <a:lnSpc>
                <a:spcPct val="115000"/>
              </a:lnSpc>
              <a:spcBef>
                <a:spcPct val="20000"/>
              </a:spcBef>
              <a:defRPr/>
            </a:pPr>
            <a:endParaRPr lang="en-US" altLang="zh-CN" sz="2400" b="1" kern="0" dirty="0">
              <a:solidFill>
                <a:srgbClr val="FFC000"/>
              </a:solidFill>
            </a:endParaRPr>
          </a:p>
        </p:txBody>
      </p:sp>
    </p:spTree>
    <p:extLst>
      <p:ext uri="{BB962C8B-B14F-4D97-AF65-F5344CB8AC3E}">
        <p14:creationId xmlns="" xmlns:p14="http://schemas.microsoft.com/office/powerpoint/2010/main" val="37227015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8686800" cy="927100"/>
          </a:xfrm>
        </p:spPr>
        <p:txBody>
          <a:bodyPr/>
          <a:lstStyle/>
          <a:p>
            <a:pPr algn="ctr"/>
            <a:r>
              <a:rPr lang="zh-CN" altLang="en-US" sz="2800" dirty="0" smtClean="0">
                <a:latin typeface="Times New Roman" pitchFamily="18" charset="0"/>
                <a:ea typeface="楷体_GB2312" pitchFamily="49" charset="-122"/>
                <a:cs typeface="Times New Roman" pitchFamily="18" charset="0"/>
              </a:rPr>
              <a:t>消费者选择理论</a:t>
            </a:r>
            <a:r>
              <a:rPr lang="en-US" altLang="zh-CN" sz="2800" dirty="0" smtClean="0">
                <a:latin typeface="Times New Roman" pitchFamily="18" charset="0"/>
                <a:ea typeface="楷体_GB2312" pitchFamily="49" charset="-122"/>
                <a:cs typeface="Times New Roman" pitchFamily="18" charset="0"/>
              </a:rPr>
              <a:t/>
            </a:r>
            <a:br>
              <a:rPr lang="en-US" altLang="zh-CN" sz="2800" dirty="0" smtClean="0">
                <a:latin typeface="Times New Roman" pitchFamily="18" charset="0"/>
                <a:ea typeface="楷体_GB2312" pitchFamily="49" charset="-122"/>
                <a:cs typeface="Times New Roman" pitchFamily="18" charset="0"/>
              </a:rPr>
            </a:br>
            <a:r>
              <a:rPr lang="zh-CN" altLang="en-US" sz="2800" dirty="0" smtClean="0">
                <a:latin typeface="Times New Roman" pitchFamily="18" charset="0"/>
                <a:ea typeface="楷体_GB2312" pitchFamily="49" charset="-122"/>
                <a:cs typeface="Times New Roman" pitchFamily="18" charset="0"/>
              </a:rPr>
              <a:t>偏好；价格；财富（收入）三要素</a:t>
            </a:r>
            <a:endParaRPr lang="zh-CN" altLang="en-US" sz="2800" dirty="0">
              <a:latin typeface="Times New Roman" pitchFamily="18" charset="0"/>
              <a:ea typeface="楷体_GB2312" pitchFamily="49" charset="-122"/>
              <a:cs typeface="Times New Roman" pitchFamily="18" charset="0"/>
            </a:endParaRPr>
          </a:p>
        </p:txBody>
      </p:sp>
      <p:cxnSp>
        <p:nvCxnSpPr>
          <p:cNvPr id="5" name="直接箭头连接符 4"/>
          <p:cNvCxnSpPr/>
          <p:nvPr/>
        </p:nvCxnSpPr>
        <p:spPr bwMode="auto">
          <a:xfrm>
            <a:off x="1285852" y="5143512"/>
            <a:ext cx="5072098"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rot="5400000" flipH="1" flipV="1">
            <a:off x="-571536" y="3286124"/>
            <a:ext cx="3714776"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251520" y="1052736"/>
            <a:ext cx="1965603" cy="369332"/>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商品（资产）：</a:t>
            </a:r>
            <a:r>
              <a:rPr lang="en-US" altLang="zh-CN" i="1" dirty="0" smtClean="0">
                <a:solidFill>
                  <a:srgbClr val="000000"/>
                </a:solidFill>
                <a:latin typeface="Times New Roman" pitchFamily="18" charset="0"/>
                <a:ea typeface="楷体_GB2312" pitchFamily="49" charset="-122"/>
                <a:cs typeface="Times New Roman" pitchFamily="18" charset="0"/>
              </a:rPr>
              <a:t>X</a:t>
            </a:r>
            <a:endParaRPr lang="zh-CN" altLang="en-US" i="1" dirty="0">
              <a:solidFill>
                <a:srgbClr val="000000"/>
              </a:solidFill>
              <a:latin typeface="Times New Roman" pitchFamily="18" charset="0"/>
              <a:ea typeface="楷体_GB2312" pitchFamily="49" charset="-122"/>
              <a:cs typeface="Times New Roman" pitchFamily="18" charset="0"/>
            </a:endParaRPr>
          </a:p>
        </p:txBody>
      </p:sp>
      <p:sp>
        <p:nvSpPr>
          <p:cNvPr id="10" name="任意多边形 9"/>
          <p:cNvSpPr/>
          <p:nvPr/>
        </p:nvSpPr>
        <p:spPr bwMode="auto">
          <a:xfrm>
            <a:off x="2286000" y="1371600"/>
            <a:ext cx="3869473" cy="3088888"/>
          </a:xfrm>
          <a:custGeom>
            <a:avLst/>
            <a:gdLst>
              <a:gd name="connsiteX0" fmla="*/ 0 w 3869473"/>
              <a:gd name="connsiteY0" fmla="*/ 0 h 3088888"/>
              <a:gd name="connsiteX1" fmla="*/ 847493 w 3869473"/>
              <a:gd name="connsiteY1" fmla="*/ 1918010 h 3088888"/>
              <a:gd name="connsiteX2" fmla="*/ 1895707 w 3869473"/>
              <a:gd name="connsiteY2" fmla="*/ 2598234 h 3088888"/>
              <a:gd name="connsiteX3" fmla="*/ 3869473 w 3869473"/>
              <a:gd name="connsiteY3" fmla="*/ 3088888 h 3088888"/>
            </a:gdLst>
            <a:ahLst/>
            <a:cxnLst>
              <a:cxn ang="0">
                <a:pos x="connsiteX0" y="connsiteY0"/>
              </a:cxn>
              <a:cxn ang="0">
                <a:pos x="connsiteX1" y="connsiteY1"/>
              </a:cxn>
              <a:cxn ang="0">
                <a:pos x="connsiteX2" y="connsiteY2"/>
              </a:cxn>
              <a:cxn ang="0">
                <a:pos x="connsiteX3" y="connsiteY3"/>
              </a:cxn>
            </a:cxnLst>
            <a:rect l="l" t="t" r="r" b="b"/>
            <a:pathLst>
              <a:path w="3869473" h="3088888">
                <a:moveTo>
                  <a:pt x="0" y="0"/>
                </a:moveTo>
                <a:cubicBezTo>
                  <a:pt x="265771" y="742485"/>
                  <a:pt x="531542" y="1484971"/>
                  <a:pt x="847493" y="1918010"/>
                </a:cubicBezTo>
                <a:cubicBezTo>
                  <a:pt x="1163444" y="2351049"/>
                  <a:pt x="1392044" y="2403088"/>
                  <a:pt x="1895707" y="2598234"/>
                </a:cubicBezTo>
                <a:cubicBezTo>
                  <a:pt x="2399370" y="2793380"/>
                  <a:pt x="3134421" y="2941134"/>
                  <a:pt x="3869473" y="3088888"/>
                </a:cubicBezTo>
              </a:path>
            </a:pathLst>
          </a:cu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Times New Roman" pitchFamily="18" charset="0"/>
              <a:ea typeface="楷体_GB2312" pitchFamily="49" charset="-122"/>
              <a:cs typeface="Times New Roman" pitchFamily="18" charset="0"/>
            </a:endParaRPr>
          </a:p>
        </p:txBody>
      </p:sp>
      <p:cxnSp>
        <p:nvCxnSpPr>
          <p:cNvPr id="12" name="直接连接符 11"/>
          <p:cNvCxnSpPr/>
          <p:nvPr/>
        </p:nvCxnSpPr>
        <p:spPr bwMode="auto">
          <a:xfrm>
            <a:off x="1357290" y="1857364"/>
            <a:ext cx="3929090" cy="3357586"/>
          </a:xfrm>
          <a:prstGeom prst="line">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3059832" y="4365104"/>
            <a:ext cx="1107996" cy="369332"/>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预算约束</a:t>
            </a:r>
            <a:endParaRPr lang="zh-CN" altLang="en-US" dirty="0">
              <a:solidFill>
                <a:srgbClr val="000000"/>
              </a:solidFill>
              <a:latin typeface="Times New Roman" pitchFamily="18" charset="0"/>
              <a:ea typeface="楷体_GB2312" pitchFamily="49" charset="-122"/>
              <a:cs typeface="Times New Roman" pitchFamily="18" charset="0"/>
            </a:endParaRPr>
          </a:p>
        </p:txBody>
      </p:sp>
      <p:sp>
        <p:nvSpPr>
          <p:cNvPr id="14" name="下箭头 13"/>
          <p:cNvSpPr/>
          <p:nvPr/>
        </p:nvSpPr>
        <p:spPr bwMode="auto">
          <a:xfrm>
            <a:off x="4286248" y="4572008"/>
            <a:ext cx="214314" cy="164307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Times New Roman" pitchFamily="18" charset="0"/>
              <a:ea typeface="楷体_GB2312" pitchFamily="49" charset="-122"/>
              <a:cs typeface="Times New Roman" pitchFamily="18" charset="0"/>
            </a:endParaRPr>
          </a:p>
        </p:txBody>
      </p:sp>
      <p:sp>
        <p:nvSpPr>
          <p:cNvPr id="15" name="TextBox 14"/>
          <p:cNvSpPr txBox="1"/>
          <p:nvPr/>
        </p:nvSpPr>
        <p:spPr>
          <a:xfrm>
            <a:off x="3214678" y="6211669"/>
            <a:ext cx="4108817" cy="646331"/>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斜率由商品（资产）的相对价格决定；</a:t>
            </a:r>
            <a:endParaRPr lang="en-US" altLang="zh-CN" dirty="0" smtClean="0">
              <a:solidFill>
                <a:srgbClr val="000000"/>
              </a:solidFill>
              <a:latin typeface="Times New Roman" pitchFamily="18" charset="0"/>
              <a:ea typeface="楷体_GB2312" pitchFamily="49" charset="-122"/>
              <a:cs typeface="Times New Roman" pitchFamily="18" charset="0"/>
            </a:endParaRPr>
          </a:p>
          <a:p>
            <a:r>
              <a:rPr lang="zh-CN" altLang="en-US" dirty="0" smtClean="0">
                <a:solidFill>
                  <a:srgbClr val="000000"/>
                </a:solidFill>
                <a:latin typeface="Times New Roman" pitchFamily="18" charset="0"/>
                <a:ea typeface="楷体_GB2312" pitchFamily="49" charset="-122"/>
                <a:cs typeface="Times New Roman" pitchFamily="18" charset="0"/>
              </a:rPr>
              <a:t>高度由收入决定</a:t>
            </a:r>
            <a:endParaRPr lang="zh-CN" altLang="en-US" dirty="0">
              <a:solidFill>
                <a:srgbClr val="000000"/>
              </a:solidFill>
              <a:latin typeface="Times New Roman" pitchFamily="18" charset="0"/>
              <a:ea typeface="楷体_GB2312" pitchFamily="49" charset="-122"/>
              <a:cs typeface="Times New Roman" pitchFamily="18" charset="0"/>
            </a:endParaRPr>
          </a:p>
        </p:txBody>
      </p:sp>
      <p:sp>
        <p:nvSpPr>
          <p:cNvPr id="16" name="TextBox 15"/>
          <p:cNvSpPr txBox="1"/>
          <p:nvPr/>
        </p:nvSpPr>
        <p:spPr>
          <a:xfrm>
            <a:off x="5292080" y="5229200"/>
            <a:ext cx="1965603" cy="369332"/>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商品（资产）：</a:t>
            </a:r>
            <a:r>
              <a:rPr lang="en-US" altLang="zh-CN" i="1" dirty="0" smtClean="0">
                <a:solidFill>
                  <a:srgbClr val="000000"/>
                </a:solidFill>
                <a:latin typeface="Times New Roman" pitchFamily="18" charset="0"/>
                <a:ea typeface="楷体_GB2312" pitchFamily="49" charset="-122"/>
                <a:cs typeface="Times New Roman" pitchFamily="18" charset="0"/>
              </a:rPr>
              <a:t>Y</a:t>
            </a:r>
            <a:endParaRPr lang="zh-CN" altLang="en-US" i="1" dirty="0">
              <a:solidFill>
                <a:srgbClr val="000000"/>
              </a:solidFill>
              <a:latin typeface="Times New Roman" pitchFamily="18" charset="0"/>
              <a:ea typeface="楷体_GB2312" pitchFamily="49" charset="-122"/>
              <a:cs typeface="Times New Roman" pitchFamily="18" charset="0"/>
            </a:endParaRPr>
          </a:p>
        </p:txBody>
      </p:sp>
      <p:sp>
        <p:nvSpPr>
          <p:cNvPr id="17" name="右箭头 16"/>
          <p:cNvSpPr/>
          <p:nvPr/>
        </p:nvSpPr>
        <p:spPr bwMode="auto">
          <a:xfrm>
            <a:off x="2571736" y="1857364"/>
            <a:ext cx="2000264" cy="35719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Times New Roman" pitchFamily="18" charset="0"/>
              <a:ea typeface="楷体_GB2312" pitchFamily="49" charset="-122"/>
              <a:cs typeface="Times New Roman" pitchFamily="18" charset="0"/>
            </a:endParaRPr>
          </a:p>
        </p:txBody>
      </p:sp>
      <p:sp>
        <p:nvSpPr>
          <p:cNvPr id="18" name="TextBox 17"/>
          <p:cNvSpPr txBox="1"/>
          <p:nvPr/>
        </p:nvSpPr>
        <p:spPr>
          <a:xfrm>
            <a:off x="4644008" y="1844824"/>
            <a:ext cx="3185487" cy="369332"/>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无差异曲线：由效用函数决定</a:t>
            </a:r>
            <a:endParaRPr lang="zh-CN" altLang="en-US" dirty="0">
              <a:solidFill>
                <a:srgbClr val="000000"/>
              </a:solidFill>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26038612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692696"/>
            <a:ext cx="9001156"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财富分两块：收入流量以及资产存量（结构）。收入这一块，弗里德曼用永久收入来衡量。资产存量，弗里德曼对其进行分类</a:t>
            </a:r>
            <a:r>
              <a:rPr lang="en-US" altLang="zh-CN" sz="2800" dirty="0" smtClean="0">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有形物质资产（</a:t>
            </a:r>
            <a:r>
              <a:rPr lang="zh-CN" altLang="en-US" sz="2800" dirty="0" smtClean="0">
                <a:solidFill>
                  <a:srgbClr val="FF0000"/>
                </a:solidFill>
                <a:latin typeface="楷体_GB2312" pitchFamily="49" charset="-122"/>
                <a:ea typeface="楷体_GB2312" pitchFamily="49" charset="-122"/>
                <a:sym typeface="Wingdings 2" pitchFamily="18" charset="2"/>
              </a:rPr>
              <a:t>非人力财富</a:t>
            </a:r>
            <a:r>
              <a:rPr lang="zh-CN" altLang="en-US" sz="2800" dirty="0" smtClean="0">
                <a:latin typeface="楷体_GB2312" pitchFamily="49" charset="-122"/>
                <a:ea typeface="楷体_GB2312" pitchFamily="49" charset="-122"/>
                <a:sym typeface="Wingdings 2" pitchFamily="18" charset="2"/>
              </a:rPr>
              <a:t>）以及无形人力资本（</a:t>
            </a:r>
            <a:r>
              <a:rPr lang="zh-CN" altLang="en-US" sz="2800" dirty="0" smtClean="0">
                <a:solidFill>
                  <a:srgbClr val="FF0000"/>
                </a:solidFill>
                <a:latin typeface="楷体_GB2312" pitchFamily="49" charset="-122"/>
                <a:ea typeface="楷体_GB2312" pitchFamily="49" charset="-122"/>
                <a:sym typeface="Wingdings 2" pitchFamily="18" charset="2"/>
              </a:rPr>
              <a:t>人力财富</a:t>
            </a:r>
            <a:r>
              <a:rPr lang="zh-CN" altLang="en-US" sz="2800" dirty="0" smtClean="0">
                <a:latin typeface="楷体_GB2312" pitchFamily="49" charset="-122"/>
                <a:ea typeface="楷体_GB2312" pitchFamily="49" charset="-122"/>
                <a:sym typeface="Wingdings 2" pitchFamily="18" charset="2"/>
              </a:rPr>
              <a:t>）。</a:t>
            </a:r>
            <a:endParaRPr lang="en-US" altLang="zh-CN" sz="28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ü"/>
            </a:pPr>
            <a:r>
              <a:rPr lang="zh-CN" altLang="en-US" sz="2400" b="1" kern="1200" dirty="0" smtClean="0">
                <a:solidFill>
                  <a:srgbClr val="FF0000"/>
                </a:solidFill>
                <a:latin typeface="Times New Roman" pitchFamily="18" charset="0"/>
                <a:ea typeface="楷体_GB2312" pitchFamily="49" charset="-122"/>
                <a:cs typeface="Times New Roman" pitchFamily="18" charset="0"/>
              </a:rPr>
              <a:t>永久收入</a:t>
            </a:r>
            <a:r>
              <a:rPr lang="en-US" altLang="zh-CN" sz="2400" b="1" kern="1200" dirty="0" smtClean="0">
                <a:solidFill>
                  <a:srgbClr val="FF0000"/>
                </a:solidFill>
                <a:latin typeface="Times New Roman" pitchFamily="18" charset="0"/>
                <a:ea typeface="楷体_GB2312" pitchFamily="49" charset="-122"/>
                <a:cs typeface="Times New Roman" pitchFamily="18" charset="0"/>
              </a:rPr>
              <a:t>(Permanent Income)</a:t>
            </a:r>
            <a:r>
              <a:rPr lang="zh-CN" altLang="en-US" sz="2400" kern="1200" dirty="0" smtClean="0">
                <a:latin typeface="Times New Roman" pitchFamily="18" charset="0"/>
                <a:ea typeface="楷体_GB2312" pitchFamily="49" charset="-122"/>
                <a:cs typeface="Times New Roman" pitchFamily="18" charset="0"/>
              </a:rPr>
              <a:t>：较长时期内的过去、现在和将来预期得到的收入的加权</a:t>
            </a:r>
            <a:r>
              <a:rPr lang="zh-CN" altLang="en-US" sz="2400" b="1" kern="1200" dirty="0" smtClean="0">
                <a:solidFill>
                  <a:srgbClr val="FF0000"/>
                </a:solidFill>
                <a:latin typeface="Times New Roman" pitchFamily="18" charset="0"/>
                <a:ea typeface="楷体_GB2312" pitchFamily="49" charset="-122"/>
                <a:cs typeface="Times New Roman" pitchFamily="18" charset="0"/>
              </a:rPr>
              <a:t>平均数</a:t>
            </a:r>
            <a:r>
              <a:rPr lang="zh-CN" altLang="en-US" sz="2400" kern="1200" dirty="0" smtClean="0">
                <a:latin typeface="Times New Roman" pitchFamily="18" charset="0"/>
                <a:ea typeface="楷体_GB2312" pitchFamily="49" charset="-122"/>
                <a:cs typeface="Times New Roman" pitchFamily="18" charset="0"/>
              </a:rPr>
              <a:t>，具有</a:t>
            </a:r>
            <a:r>
              <a:rPr lang="zh-CN" altLang="en-US" sz="2400" b="1" kern="1200" dirty="0" smtClean="0">
                <a:solidFill>
                  <a:srgbClr val="FF0000"/>
                </a:solidFill>
                <a:latin typeface="Times New Roman" pitchFamily="18" charset="0"/>
                <a:ea typeface="楷体_GB2312" pitchFamily="49" charset="-122"/>
                <a:cs typeface="Times New Roman" pitchFamily="18" charset="0"/>
              </a:rPr>
              <a:t>稳定</a:t>
            </a:r>
            <a:r>
              <a:rPr lang="zh-CN" altLang="en-US" sz="2400" kern="1200" dirty="0" smtClean="0">
                <a:latin typeface="Times New Roman" pitchFamily="18" charset="0"/>
                <a:ea typeface="楷体_GB2312" pitchFamily="49" charset="-122"/>
                <a:cs typeface="Times New Roman" pitchFamily="18" charset="0"/>
              </a:rPr>
              <a:t>的特点。</a:t>
            </a:r>
            <a:endParaRPr lang="en-US" altLang="zh-CN" sz="2400" kern="12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ü"/>
            </a:pPr>
            <a:r>
              <a:rPr lang="zh-CN" altLang="en-US" sz="2400" kern="1200" dirty="0" smtClean="0">
                <a:latin typeface="Times New Roman" pitchFamily="18" charset="0"/>
                <a:ea typeface="楷体_GB2312" pitchFamily="49" charset="-122"/>
                <a:cs typeface="Times New Roman" pitchFamily="18" charset="0"/>
              </a:rPr>
              <a:t>现期收入（</a:t>
            </a:r>
            <a:r>
              <a:rPr lang="en-US" altLang="zh-CN" sz="2400" kern="1200" dirty="0" smtClean="0">
                <a:latin typeface="Times New Roman" pitchFamily="18" charset="0"/>
                <a:ea typeface="楷体_GB2312" pitchFamily="49" charset="-122"/>
                <a:cs typeface="Times New Roman" pitchFamily="18" charset="0"/>
              </a:rPr>
              <a:t>Y</a:t>
            </a:r>
            <a:r>
              <a:rPr lang="zh-CN" altLang="en-US" sz="2400" kern="1200" dirty="0" smtClean="0">
                <a:latin typeface="Times New Roman" pitchFamily="18" charset="0"/>
                <a:ea typeface="楷体_GB2312" pitchFamily="49" charset="-122"/>
                <a:cs typeface="Times New Roman" pitchFamily="18" charset="0"/>
              </a:rPr>
              <a:t>）由永久收入（       </a:t>
            </a:r>
            <a:r>
              <a:rPr lang="en-US" altLang="zh-CN" sz="2400" kern="1200" dirty="0" smtClean="0">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和暂时收入（</a:t>
            </a:r>
            <a:r>
              <a:rPr lang="en-US" altLang="zh-CN" sz="2400" kern="1200" dirty="0" smtClean="0">
                <a:latin typeface="Times New Roman" pitchFamily="18" charset="0"/>
                <a:ea typeface="楷体_GB2312" pitchFamily="49" charset="-122"/>
                <a:cs typeface="Times New Roman" pitchFamily="18" charset="0"/>
              </a:rPr>
              <a:t>transitory income)</a:t>
            </a:r>
            <a:r>
              <a:rPr lang="zh-CN" altLang="en-US" sz="2400" kern="1200" dirty="0" smtClean="0">
                <a:latin typeface="Times New Roman" pitchFamily="18" charset="0"/>
                <a:ea typeface="楷体_GB2312" pitchFamily="49" charset="-122"/>
                <a:cs typeface="Times New Roman" pitchFamily="18" charset="0"/>
              </a:rPr>
              <a:t> （       </a:t>
            </a:r>
            <a:r>
              <a:rPr lang="en-US" altLang="zh-CN" sz="2400" kern="1200" dirty="0" smtClean="0">
                <a:latin typeface="Times New Roman" pitchFamily="18" charset="0"/>
                <a:ea typeface="楷体_GB2312" pitchFamily="49" charset="-122"/>
                <a:cs typeface="Times New Roman" pitchFamily="18" charset="0"/>
              </a:rPr>
              <a:t>)</a:t>
            </a:r>
            <a:r>
              <a:rPr lang="zh-CN" altLang="en-US" sz="2400" kern="1200" dirty="0" smtClean="0">
                <a:latin typeface="Times New Roman" pitchFamily="18" charset="0"/>
                <a:ea typeface="楷体_GB2312" pitchFamily="49" charset="-122"/>
                <a:cs typeface="Times New Roman" pitchFamily="18" charset="0"/>
              </a:rPr>
              <a:t>之和，即</a:t>
            </a:r>
            <a:endParaRPr lang="en-US" altLang="zh-CN" sz="2400" kern="12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ü"/>
            </a:pPr>
            <a:r>
              <a:rPr lang="zh-CN" altLang="en-US" sz="2400" kern="1200" dirty="0" smtClean="0">
                <a:latin typeface="Times New Roman" pitchFamily="18" charset="0"/>
                <a:ea typeface="楷体_GB2312" pitchFamily="49" charset="-122"/>
                <a:cs typeface="Times New Roman" pitchFamily="18" charset="0"/>
              </a:rPr>
              <a:t>人力财富：个人获得收入的能力，其大小与受教育程度相关；非人力财富：各种物质性财富，如房屋、生产资料等。人力财富缺乏流动性。</a:t>
            </a:r>
            <a:endParaRPr lang="en-US" altLang="zh-CN" sz="2400" kern="1200" dirty="0" smtClean="0">
              <a:latin typeface="Times New Roman" pitchFamily="18" charset="0"/>
              <a:ea typeface="楷体_GB2312" pitchFamily="49" charset="-122"/>
              <a:cs typeface="Times New Roman" pitchFamily="18" charset="0"/>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永久收入越高，货币需求越高；资产中非人力财富占比越高，货币需求越小。</a:t>
            </a:r>
            <a:endParaRPr lang="zh-CN" altLang="en-US" sz="2800" dirty="0"/>
          </a:p>
        </p:txBody>
      </p:sp>
      <p:sp>
        <p:nvSpPr>
          <p:cNvPr id="5" name="标题 1"/>
          <p:cNvSpPr>
            <a:spLocks noGrp="1"/>
          </p:cNvSpPr>
          <p:nvPr>
            <p:ph type="title"/>
          </p:nvPr>
        </p:nvSpPr>
        <p:spPr>
          <a:xfrm>
            <a:off x="0" y="0"/>
            <a:ext cx="8686800" cy="927100"/>
          </a:xfrm>
        </p:spPr>
        <p:txBody>
          <a:bodyPr/>
          <a:lstStyle/>
          <a:p>
            <a:pPr algn="ctr"/>
            <a:r>
              <a:rPr lang="zh-CN" altLang="en-US" sz="2800" dirty="0" smtClean="0">
                <a:latin typeface="楷体_GB2312" pitchFamily="49" charset="-122"/>
                <a:ea typeface="楷体_GB2312" pitchFamily="49" charset="-122"/>
              </a:rPr>
              <a:t>第一类影响因素：财富</a:t>
            </a:r>
            <a:endParaRPr lang="zh-CN" altLang="en-US" sz="2800" dirty="0">
              <a:latin typeface="楷体_GB2312" pitchFamily="49" charset="-122"/>
              <a:ea typeface="楷体_GB2312" pitchFamily="49" charset="-122"/>
            </a:endParaRPr>
          </a:p>
        </p:txBody>
      </p:sp>
      <p:graphicFrame>
        <p:nvGraphicFramePr>
          <p:cNvPr id="693249" name="Object 1"/>
          <p:cNvGraphicFramePr>
            <a:graphicFrameLocks noChangeAspect="1"/>
          </p:cNvGraphicFramePr>
          <p:nvPr>
            <p:extLst>
              <p:ext uri="{D42A27DB-BD31-4B8C-83A1-F6EECF244321}">
                <p14:modId xmlns="" xmlns:p14="http://schemas.microsoft.com/office/powerpoint/2010/main" val="1478185967"/>
              </p:ext>
            </p:extLst>
          </p:nvPr>
        </p:nvGraphicFramePr>
        <p:xfrm>
          <a:off x="4860032" y="3284984"/>
          <a:ext cx="432048" cy="360040"/>
        </p:xfrm>
        <a:graphic>
          <a:graphicData uri="http://schemas.openxmlformats.org/presentationml/2006/ole">
            <p:oleObj spid="_x0000_s14377" name="Equation" r:id="rId3" imgW="203112" imgH="190417" progId="Equation.DSMT4">
              <p:embed/>
            </p:oleObj>
          </a:graphicData>
        </a:graphic>
      </p:graphicFrame>
      <p:graphicFrame>
        <p:nvGraphicFramePr>
          <p:cNvPr id="693250" name="Object 2"/>
          <p:cNvGraphicFramePr>
            <a:graphicFrameLocks noChangeAspect="1"/>
          </p:cNvGraphicFramePr>
          <p:nvPr>
            <p:extLst>
              <p:ext uri="{D42A27DB-BD31-4B8C-83A1-F6EECF244321}">
                <p14:modId xmlns="" xmlns:p14="http://schemas.microsoft.com/office/powerpoint/2010/main" val="2789022084"/>
              </p:ext>
            </p:extLst>
          </p:nvPr>
        </p:nvGraphicFramePr>
        <p:xfrm>
          <a:off x="2339752" y="3717032"/>
          <a:ext cx="431800" cy="360363"/>
        </p:xfrm>
        <a:graphic>
          <a:graphicData uri="http://schemas.openxmlformats.org/presentationml/2006/ole">
            <p:oleObj spid="_x0000_s14378" name="Equation" r:id="rId4" imgW="203112" imgH="190417" progId="Equation.DSMT4">
              <p:embed/>
            </p:oleObj>
          </a:graphicData>
        </a:graphic>
      </p:graphicFrame>
      <p:graphicFrame>
        <p:nvGraphicFramePr>
          <p:cNvPr id="693251" name="Object 3"/>
          <p:cNvGraphicFramePr>
            <a:graphicFrameLocks noChangeAspect="1"/>
          </p:cNvGraphicFramePr>
          <p:nvPr>
            <p:extLst>
              <p:ext uri="{D42A27DB-BD31-4B8C-83A1-F6EECF244321}">
                <p14:modId xmlns="" xmlns:p14="http://schemas.microsoft.com/office/powerpoint/2010/main" val="2376276775"/>
              </p:ext>
            </p:extLst>
          </p:nvPr>
        </p:nvGraphicFramePr>
        <p:xfrm>
          <a:off x="4283968" y="3645024"/>
          <a:ext cx="1440160" cy="360040"/>
        </p:xfrm>
        <a:graphic>
          <a:graphicData uri="http://schemas.openxmlformats.org/presentationml/2006/ole">
            <p:oleObj spid="_x0000_s14379" name="Equation" r:id="rId5" imgW="761669" imgH="190417" progId="Equation.DSMT4">
              <p:embed/>
            </p:oleObj>
          </a:graphicData>
        </a:graphic>
      </p:graphicFrame>
    </p:spTree>
    <p:extLst>
      <p:ext uri="{BB962C8B-B14F-4D97-AF65-F5344CB8AC3E}">
        <p14:creationId xmlns="" xmlns:p14="http://schemas.microsoft.com/office/powerpoint/2010/main" val="42854207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672"/>
            <a:ext cx="9144000" cy="4525963"/>
          </a:xfrm>
        </p:spPr>
        <p:txBody>
          <a:bodyPr/>
          <a:lstStyle/>
          <a:p>
            <a:pPr>
              <a:buNone/>
            </a:pPr>
            <a:endParaRPr lang="en-US" altLang="zh-CN" b="1" dirty="0" smtClean="0">
              <a:solidFill>
                <a:srgbClr val="FF0000"/>
              </a:solidFill>
              <a:latin typeface="楷体_GB2312" pitchFamily="49" charset="-122"/>
              <a:ea typeface="楷体_GB2312" pitchFamily="49" charset="-122"/>
              <a:sym typeface="Wingdings 2" pitchFamily="18" charset="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持有货币的机会成本（相对收益率）：其他资产的预期报酬率，债券的利率、股票收益率、通胀率等。</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效用：此效用的大小及影响此效用的其他因素，如人们的嗜好、兴趣等也是影响货币需求的因素。货币直接进入效用函数（守财奴的故事）。</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货币需求函数：</a:t>
            </a:r>
            <a:r>
              <a:rPr lang="en-US" altLang="zh-CN" sz="2800" dirty="0" smtClean="0">
                <a:solidFill>
                  <a:srgbClr val="FF0000"/>
                </a:solidFill>
                <a:latin typeface="楷体_GB2312" pitchFamily="49" charset="-122"/>
                <a:ea typeface="楷体_GB2312" pitchFamily="49" charset="-122"/>
                <a:sym typeface="Wingdings 2" pitchFamily="18" charset="2"/>
              </a:rPr>
              <a:t> </a:t>
            </a:r>
            <a:endParaRPr lang="zh-CN" altLang="en-US" sz="2800" dirty="0"/>
          </a:p>
        </p:txBody>
      </p:sp>
      <p:graphicFrame>
        <p:nvGraphicFramePr>
          <p:cNvPr id="104450" name="Object 7"/>
          <p:cNvGraphicFramePr>
            <a:graphicFrameLocks noChangeAspect="1"/>
          </p:cNvGraphicFramePr>
          <p:nvPr/>
        </p:nvGraphicFramePr>
        <p:xfrm>
          <a:off x="142844" y="3933056"/>
          <a:ext cx="9001156" cy="2357454"/>
        </p:xfrm>
        <a:graphic>
          <a:graphicData uri="http://schemas.openxmlformats.org/presentationml/2006/ole">
            <p:oleObj spid="_x0000_s15375" name="Equation" r:id="rId3" imgW="3670300" imgH="939800" progId="Equation.DSMT4">
              <p:embed/>
            </p:oleObj>
          </a:graphicData>
        </a:graphic>
      </p:graphicFrame>
      <p:sp>
        <p:nvSpPr>
          <p:cNvPr id="5" name="标题 1"/>
          <p:cNvSpPr>
            <a:spLocks noGrp="1"/>
          </p:cNvSpPr>
          <p:nvPr>
            <p:ph type="title"/>
          </p:nvPr>
        </p:nvSpPr>
        <p:spPr>
          <a:xfrm>
            <a:off x="0" y="325438"/>
            <a:ext cx="8686800" cy="927100"/>
          </a:xfrm>
        </p:spPr>
        <p:txBody>
          <a:bodyPr/>
          <a:lstStyle/>
          <a:p>
            <a:r>
              <a:rPr lang="zh-CN" altLang="en-US" sz="2800" dirty="0" smtClean="0">
                <a:latin typeface="楷体_GB2312" pitchFamily="49" charset="-122"/>
                <a:ea typeface="楷体_GB2312" pitchFamily="49" charset="-122"/>
              </a:rPr>
              <a:t>第二、三类影响因素：相对收益率以及偏好</a:t>
            </a:r>
            <a:endParaRPr lang="zh-CN" altLang="en-US" sz="2800" dirty="0">
              <a:latin typeface="楷体_GB2312" pitchFamily="49" charset="-122"/>
              <a:ea typeface="楷体_GB2312" pitchFamily="49" charset="-122"/>
            </a:endParaRPr>
          </a:p>
        </p:txBody>
      </p:sp>
    </p:spTree>
    <p:extLst>
      <p:ext uri="{BB962C8B-B14F-4D97-AF65-F5344CB8AC3E}">
        <p14:creationId xmlns="" xmlns:p14="http://schemas.microsoft.com/office/powerpoint/2010/main" val="26654059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714356"/>
            <a:ext cx="8572560"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永久收入对货币需求的影响非常重要，机会成本（利率）对货币需求的影响不重要：</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dirty="0" smtClean="0"/>
              <a:t> </a:t>
            </a: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rPr>
              <a:t>永久收入具有稳定性</a:t>
            </a:r>
            <a:endParaRPr lang="en-US" altLang="zh-CN" sz="2800" dirty="0" smtClean="0">
              <a:latin typeface="楷体_GB2312" pitchFamily="49" charset="-122"/>
              <a:ea typeface="楷体_GB2312" pitchFamily="49" charset="-12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货币需求相对稳定，具有可测性。</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货币供给波动是扰乱经济的罪魁祸首。</a:t>
            </a: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货币供给应保持稳定（单一规则，</a:t>
            </a:r>
            <a:r>
              <a:rPr lang="en-US" altLang="zh-CN" sz="2800" dirty="0" smtClean="0">
                <a:latin typeface="Times New Roman" pitchFamily="18" charset="0"/>
                <a:ea typeface="楷体_GB2312" pitchFamily="49" charset="-122"/>
                <a:cs typeface="Times New Roman" pitchFamily="18" charset="0"/>
                <a:sym typeface="Wingdings 2" pitchFamily="18" charset="2"/>
              </a:rPr>
              <a:t>simple rule</a:t>
            </a:r>
            <a:r>
              <a:rPr lang="en-US" altLang="zh-CN" sz="2800" dirty="0" smtClean="0">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将</a:t>
            </a:r>
            <a:r>
              <a:rPr lang="zh-CN" altLang="en-US" sz="2800" b="1" dirty="0" smtClean="0">
                <a:solidFill>
                  <a:srgbClr val="FF0000"/>
                </a:solidFill>
                <a:latin typeface="楷体_GB2312" pitchFamily="49" charset="-122"/>
                <a:ea typeface="楷体_GB2312" pitchFamily="49" charset="-122"/>
                <a:sym typeface="Wingdings 2" pitchFamily="18" charset="2"/>
              </a:rPr>
              <a:t>货币供应量（而不是利率）</a:t>
            </a:r>
            <a:r>
              <a:rPr lang="zh-CN" altLang="en-US" sz="2800" dirty="0" smtClean="0">
                <a:latin typeface="楷体_GB2312" pitchFamily="49" charset="-122"/>
                <a:ea typeface="楷体_GB2312" pitchFamily="49" charset="-122"/>
                <a:sym typeface="Wingdings 2" pitchFamily="18" charset="2"/>
              </a:rPr>
              <a:t>作为唯一的政策工具，并制定货币供应量增长的数量法则，使货币增长率同预期的经济增长率保持一致。</a:t>
            </a:r>
            <a:endParaRPr lang="en-US" altLang="zh-CN" sz="2800" dirty="0" smtClean="0"/>
          </a:p>
          <a:p>
            <a:pPr>
              <a:buNone/>
            </a:pPr>
            <a:endParaRPr lang="en-US" altLang="zh-CN" b="1" dirty="0" smtClean="0"/>
          </a:p>
          <a:p>
            <a:pPr>
              <a:buNone/>
            </a:pPr>
            <a:endParaRPr lang="en-US" altLang="zh-CN" dirty="0" smtClean="0"/>
          </a:p>
          <a:p>
            <a:pPr>
              <a:buNone/>
            </a:pPr>
            <a:endParaRPr lang="en-US" altLang="zh-CN" dirty="0" smtClean="0"/>
          </a:p>
        </p:txBody>
      </p:sp>
      <p:graphicFrame>
        <p:nvGraphicFramePr>
          <p:cNvPr id="105475" name="Object 10"/>
          <p:cNvGraphicFramePr>
            <a:graphicFrameLocks noChangeAspect="1"/>
          </p:cNvGraphicFramePr>
          <p:nvPr/>
        </p:nvGraphicFramePr>
        <p:xfrm>
          <a:off x="683568" y="1700808"/>
          <a:ext cx="5740400" cy="357188"/>
        </p:xfrm>
        <a:graphic>
          <a:graphicData uri="http://schemas.openxmlformats.org/presentationml/2006/ole">
            <p:oleObj spid="_x0000_s16399" name="Equation" r:id="rId3" imgW="2425700" imgH="177800" progId="Equation.DSMT4">
              <p:embed/>
            </p:oleObj>
          </a:graphicData>
        </a:graphic>
      </p:graphicFrame>
      <p:sp>
        <p:nvSpPr>
          <p:cNvPr id="7" name="右大括号 6"/>
          <p:cNvSpPr/>
          <p:nvPr/>
        </p:nvSpPr>
        <p:spPr bwMode="auto">
          <a:xfrm>
            <a:off x="6300192" y="980728"/>
            <a:ext cx="500066" cy="2000264"/>
          </a:xfrm>
          <a:prstGeom prst="rightBrac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12" name="标题 1"/>
          <p:cNvSpPr>
            <a:spLocks noGrp="1"/>
          </p:cNvSpPr>
          <p:nvPr>
            <p:ph type="title"/>
          </p:nvPr>
        </p:nvSpPr>
        <p:spPr>
          <a:xfrm>
            <a:off x="0" y="0"/>
            <a:ext cx="8229600" cy="927100"/>
          </a:xfrm>
        </p:spPr>
        <p:txBody>
          <a:bodyPr/>
          <a:lstStyle/>
          <a:p>
            <a:r>
              <a:rPr lang="zh-CN" altLang="en-US" sz="2800" dirty="0" smtClean="0">
                <a:latin typeface="楷体_GB2312" pitchFamily="49" charset="-122"/>
                <a:ea typeface="楷体_GB2312" pitchFamily="49" charset="-122"/>
              </a:rPr>
              <a:t>弗里德曼货币需求理论与单一规则</a:t>
            </a:r>
            <a:endParaRPr lang="zh-CN" altLang="en-US" sz="2800" dirty="0">
              <a:latin typeface="楷体_GB2312" pitchFamily="49" charset="-122"/>
              <a:ea typeface="楷体_GB2312" pitchFamily="49" charset="-122"/>
            </a:endParaRPr>
          </a:p>
        </p:txBody>
      </p:sp>
      <p:cxnSp>
        <p:nvCxnSpPr>
          <p:cNvPr id="11" name="直接连接符 10"/>
          <p:cNvCxnSpPr/>
          <p:nvPr/>
        </p:nvCxnSpPr>
        <p:spPr bwMode="auto">
          <a:xfrm>
            <a:off x="6876256" y="1988840"/>
            <a:ext cx="792088" cy="0"/>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7668344" y="1988840"/>
            <a:ext cx="0" cy="1728192"/>
          </a:xfrm>
          <a:prstGeom prst="line">
            <a:avLst/>
          </a:prstGeom>
          <a:solidFill>
            <a:schemeClr val="accent1"/>
          </a:solidFill>
          <a:ln w="38100" cap="flat" cmpd="sng" algn="ctr">
            <a:solidFill>
              <a:srgbClr val="7030A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19524556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持久收入 </a:t>
            </a:r>
            <a:r>
              <a:rPr lang="en-US" altLang="zh-CN" sz="2400" dirty="0" err="1" smtClean="0">
                <a:latin typeface="Times New Roman" panose="02020603050405020304" pitchFamily="18" charset="0"/>
                <a:ea typeface="楷体_GB2312" panose="02010609030101010101" pitchFamily="49" charset="-122"/>
                <a:cs typeface="Times New Roman" panose="02020603050405020304" pitchFamily="18" charset="0"/>
              </a:rPr>
              <a:t>vs</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现期收入</a:t>
            </a:r>
            <a:endParaRPr lang="zh-CN" altLang="en-US"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内容占位符 2"/>
          <p:cNvSpPr>
            <a:spLocks noGrp="1"/>
          </p:cNvSpPr>
          <p:nvPr>
            <p:ph idx="1"/>
          </p:nvPr>
        </p:nvSpPr>
        <p:spPr>
          <a:xfrm>
            <a:off x="457200" y="1600200"/>
            <a:ext cx="7499176" cy="4525963"/>
          </a:xfrm>
        </p:spPr>
        <p:txBody>
          <a:bodyPr/>
          <a:lstStyle/>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持久收入稳定，现期收入不稳定；</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持久收入的相关模型建立在金融体系比较发达基础之上，无流动性约束（乐观人生）；现期收入的相关模型则考虑流动性约束（悲观人生）。</a:t>
            </a:r>
            <a:endParaRPr lang="zh-CN" altLang="en-US" sz="2400"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37857030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927100"/>
          </a:xfrm>
        </p:spPr>
        <p:txBody>
          <a:bodyPr/>
          <a:lstStyle/>
          <a:p>
            <a:pPr algn="ctr"/>
            <a:r>
              <a:rPr lang="zh-CN" altLang="en-US" sz="2400" dirty="0" smtClean="0">
                <a:latin typeface="楷体_GB2312" pitchFamily="49" charset="-122"/>
                <a:ea typeface="楷体_GB2312" pitchFamily="49" charset="-122"/>
              </a:rPr>
              <a:t>凯恩斯货币需求理论与弗里德曼货币需求理论的差异</a:t>
            </a:r>
            <a:endParaRPr lang="zh-CN" altLang="en-US" sz="2400" dirty="0">
              <a:latin typeface="楷体_GB2312" pitchFamily="49" charset="-122"/>
              <a:ea typeface="楷体_GB2312" pitchFamily="49" charset="-122"/>
            </a:endParaRPr>
          </a:p>
        </p:txBody>
      </p:sp>
      <p:sp>
        <p:nvSpPr>
          <p:cNvPr id="3" name="内容占位符 2"/>
          <p:cNvSpPr>
            <a:spLocks noGrp="1"/>
          </p:cNvSpPr>
          <p:nvPr>
            <p:ph idx="1"/>
          </p:nvPr>
        </p:nvSpPr>
        <p:spPr>
          <a:xfrm>
            <a:off x="0" y="620688"/>
            <a:ext cx="8856984" cy="4525963"/>
          </a:xfrm>
        </p:spPr>
        <p:txBody>
          <a:bodyPr/>
          <a:lstStyle/>
          <a:p>
            <a:pPr>
              <a:buClr>
                <a:srgbClr val="FF0000"/>
              </a:buClr>
              <a:buFont typeface="Wingdings" pitchFamily="2" charset="2"/>
              <a:buChar char="Ø"/>
            </a:pPr>
            <a:r>
              <a:rPr lang="zh-CN" altLang="en-US" sz="2400" dirty="0" smtClean="0">
                <a:latin typeface="楷体_GB2312" pitchFamily="49" charset="-122"/>
                <a:ea typeface="楷体_GB2312" pitchFamily="49" charset="-122"/>
              </a:rPr>
              <a:t>凯恩斯是通过投机需求引入利率；弗里德曼是通过投资需求引入利率。</a:t>
            </a:r>
            <a:endParaRPr lang="en-US" altLang="zh-CN" sz="24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投机需求，购买资产是为了获取“价差”，低买高卖，不长期持有；</a:t>
            </a:r>
            <a:endParaRPr lang="en-US" altLang="zh-CN" sz="2000" dirty="0" smtClean="0">
              <a:latin typeface="楷体_GB2312" pitchFamily="49" charset="-122"/>
              <a:ea typeface="楷体_GB2312" pitchFamily="49" charset="-122"/>
            </a:endParaRPr>
          </a:p>
          <a:p>
            <a:pPr lvl="2">
              <a:buClr>
                <a:srgbClr val="FF0000"/>
              </a:buClr>
              <a:buNone/>
            </a:pP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关注资产价格；</a:t>
            </a:r>
            <a:endParaRPr lang="en-US" altLang="zh-CN" sz="20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投资需求，购买资产是为了获取“利息收益”，长期持有；</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关注利率（收益率）大小；</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400" dirty="0" smtClean="0">
                <a:latin typeface="楷体_GB2312" pitchFamily="49" charset="-122"/>
                <a:ea typeface="楷体_GB2312" pitchFamily="49" charset="-122"/>
              </a:rPr>
              <a:t>凯恩斯认为当期收入影响货币需求；弗里德曼认为持有收入影响货币需求；</a:t>
            </a:r>
            <a:endParaRPr lang="en-US" altLang="zh-CN" sz="24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400" dirty="0" smtClean="0">
                <a:latin typeface="楷体_GB2312" pitchFamily="49" charset="-122"/>
                <a:ea typeface="楷体_GB2312" pitchFamily="49" charset="-122"/>
              </a:rPr>
              <a:t>凯恩斯认为利率对货币需求非常重要；弗里德曼认为利率对货币需求不重要；</a:t>
            </a:r>
            <a:endParaRPr lang="en-US" altLang="zh-CN" sz="24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400" dirty="0" smtClean="0">
                <a:latin typeface="楷体_GB2312" pitchFamily="49" charset="-122"/>
                <a:ea typeface="楷体_GB2312" pitchFamily="49" charset="-122"/>
              </a:rPr>
              <a:t>凯恩斯认为货币需求不稳定；弗里德曼认为货币需求稳定；</a:t>
            </a:r>
            <a:endParaRPr lang="en-US" altLang="zh-CN" sz="24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400" dirty="0" smtClean="0">
                <a:latin typeface="楷体_GB2312" pitchFamily="49" charset="-122"/>
                <a:ea typeface="楷体_GB2312" pitchFamily="49" charset="-122"/>
              </a:rPr>
              <a:t>凯恩斯认为央行应该经常调整货币供给（“大政府”主义）；弗里德曼认为央行应该保持货币供给的稳定（“小政府”，无为思想）。</a:t>
            </a:r>
            <a:endParaRPr lang="en-US" altLang="zh-CN" sz="2400" dirty="0" smtClean="0">
              <a:latin typeface="楷体_GB2312" pitchFamily="49" charset="-122"/>
              <a:ea typeface="楷体_GB2312" pitchFamily="49" charset="-122"/>
            </a:endParaRPr>
          </a:p>
          <a:p>
            <a:pPr lvl="2">
              <a:buClr>
                <a:srgbClr val="FF0000"/>
              </a:buClr>
              <a:buFont typeface="Wingdings" pitchFamily="2" charset="2"/>
              <a:buChar char="ü"/>
            </a:pPr>
            <a:endParaRPr lang="zh-CN" altLang="en-US" sz="2000" dirty="0">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4525963"/>
          </a:xfrm>
        </p:spPr>
        <p:txBody>
          <a:bodyPr/>
          <a:lstStyle/>
          <a:p>
            <a:pPr>
              <a:buClr>
                <a:srgbClr val="FF0000"/>
              </a:buClr>
              <a:buFont typeface="Wingdings" panose="05000000000000000000" pitchFamily="2" charset="2"/>
              <a:buChar char="Ø"/>
            </a:pPr>
            <a:r>
              <a:rPr lang="zh-CN" altLang="en-US" dirty="0" smtClean="0">
                <a:latin typeface="楷体_GB2312" panose="02010609030101010101" pitchFamily="49" charset="-122"/>
                <a:ea typeface="楷体_GB2312" panose="02010609030101010101" pitchFamily="49" charset="-122"/>
              </a:rPr>
              <a:t>不同点</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央行的业务主要为货币政策服务，不以盈利为目的；商业银行的业务操作以盈利为目的。</a:t>
            </a:r>
            <a:endParaRPr lang="en-US" altLang="zh-CN" dirty="0" smtClean="0">
              <a:latin typeface="楷体_GB2312" panose="02010609030101010101" pitchFamily="49" charset="-122"/>
              <a:ea typeface="楷体_GB2312" panose="02010609030101010101" pitchFamily="49" charset="-122"/>
            </a:endParaRPr>
          </a:p>
          <a:p>
            <a:pPr lvl="3">
              <a:buClr>
                <a:srgbClr val="FF0000"/>
              </a:buClr>
              <a:buFont typeface="Arial" pitchFamily="34" charset="0"/>
              <a:buChar char="•"/>
            </a:pPr>
            <a:r>
              <a:rPr lang="zh-CN" altLang="en-US" dirty="0" smtClean="0">
                <a:latin typeface="楷体_GB2312" panose="02010609030101010101" pitchFamily="49" charset="-122"/>
                <a:ea typeface="楷体_GB2312" panose="02010609030101010101" pitchFamily="49" charset="-122"/>
              </a:rPr>
              <a:t>这点很抽象，后续两条均是从两类机构的行为方式中存在差异进行对比。</a:t>
            </a:r>
            <a:endParaRPr lang="en-US" altLang="zh-CN" dirty="0" smtClean="0">
              <a:latin typeface="楷体_GB2312" panose="02010609030101010101" pitchFamily="49" charset="-122"/>
              <a:ea typeface="楷体_GB2312" panose="02010609030101010101" pitchFamily="49" charset="-122"/>
            </a:endParaRPr>
          </a:p>
          <a:p>
            <a:pPr lvl="3">
              <a:buClr>
                <a:srgbClr val="FF0000"/>
              </a:buClr>
              <a:buFont typeface="Arial" pitchFamily="34" charset="0"/>
              <a:buChar char="•"/>
            </a:pPr>
            <a:r>
              <a:rPr lang="zh-CN" altLang="en-US" dirty="0" smtClean="0">
                <a:latin typeface="楷体_GB2312" panose="02010609030101010101" pitchFamily="49" charset="-122"/>
                <a:ea typeface="楷体_GB2312" panose="02010609030101010101" pitchFamily="49" charset="-122"/>
              </a:rPr>
              <a:t>不以盈利为目的，并不代表央行不能盈利。央行保持一定的盈利能力是其独立执行货币政策的重要保障。</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结合伯南克著的</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金融的本质</a:t>
            </a:r>
            <a:r>
              <a:rPr lang="en-US" altLang="zh-CN" dirty="0" smtClean="0">
                <a:latin typeface="楷体_GB2312" panose="02010609030101010101" pitchFamily="49" charset="-122"/>
                <a:ea typeface="楷体_GB2312" panose="02010609030101010101" pitchFamily="49" charset="-122"/>
              </a:rPr>
              <a:t>》</a:t>
            </a: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中央银行的业务操作一般“逆经济风向”（“雪中送炭”）；商业银行的业务操作具有顺周期性（“火上浇油”）。</a:t>
            </a:r>
            <a:endParaRPr lang="en-US" altLang="zh-CN" dirty="0" smtClean="0">
              <a:latin typeface="楷体_GB2312" panose="02010609030101010101" pitchFamily="49" charset="-122"/>
              <a:ea typeface="楷体_GB2312" panose="02010609030101010101" pitchFamily="49" charset="-122"/>
            </a:endParaRPr>
          </a:p>
          <a:p>
            <a:pPr lvl="3">
              <a:buClr>
                <a:srgbClr val="FF0000"/>
              </a:buClr>
              <a:buFont typeface="Arial" pitchFamily="34" charset="0"/>
              <a:buChar char="•"/>
            </a:pPr>
            <a:r>
              <a:rPr lang="zh-CN" altLang="en-US" dirty="0" smtClean="0">
                <a:latin typeface="楷体_GB2312" panose="02010609030101010101" pitchFamily="49" charset="-122"/>
                <a:ea typeface="楷体_GB2312" panose="02010609030101010101" pitchFamily="49" charset="-122"/>
              </a:rPr>
              <a:t>中央银行一般逆势而为，在经济高涨时，收缩信贷；商业银行一般顺势而为，在经济高涨时，扩张信贷。</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endParaRPr lang="en-US" altLang="zh-CN" dirty="0" smtClean="0">
              <a:latin typeface="楷体_GB2312" panose="02010609030101010101" pitchFamily="49" charset="-122"/>
              <a:ea typeface="楷体_GB2312" panose="02010609030101010101" pitchFamily="49" charset="-122"/>
            </a:endParaRPr>
          </a:p>
          <a:p>
            <a:pPr lvl="4">
              <a:buClr>
                <a:srgbClr val="FF0000"/>
              </a:buClr>
              <a:buFont typeface="Wingdings" panose="05000000000000000000" pitchFamily="2" charset="2"/>
              <a:buChar char="Ø"/>
            </a:pPr>
            <a:endParaRPr lang="zh-CN" altLang="en-US" dirty="0"/>
          </a:p>
        </p:txBody>
      </p:sp>
      <p:sp>
        <p:nvSpPr>
          <p:cNvPr id="5" name="标题 1"/>
          <p:cNvSpPr>
            <a:spLocks noGrp="1"/>
          </p:cNvSpPr>
          <p:nvPr>
            <p:ph type="title"/>
          </p:nvPr>
        </p:nvSpPr>
        <p:spPr>
          <a:xfrm>
            <a:off x="395536" y="0"/>
            <a:ext cx="8229600" cy="927100"/>
          </a:xfrm>
        </p:spPr>
        <p:txBody>
          <a:bodyPr/>
          <a:lstStyle/>
          <a:p>
            <a:pPr algn="ct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中央银行  </a:t>
            </a:r>
            <a:r>
              <a:rPr lang="en-US" altLang="zh-CN" i="1" dirty="0" smtClean="0">
                <a:latin typeface="Times New Roman" panose="02020603050405020304" pitchFamily="18" charset="0"/>
                <a:ea typeface="楷体_GB2312" panose="02010609030101010101" pitchFamily="49" charset="-122"/>
                <a:cs typeface="Times New Roman" panose="02020603050405020304" pitchFamily="18" charset="0"/>
              </a:rPr>
              <a:t>VS</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商业银行</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 xmlns:p14="http://schemas.microsoft.com/office/powerpoint/2010/main" val="34848013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2800" dirty="0" smtClean="0">
                <a:latin typeface="楷体_GB2312" pitchFamily="49" charset="-122"/>
                <a:ea typeface="楷体_GB2312" pitchFamily="49" charset="-122"/>
              </a:rPr>
              <a:t>货币需求理论</a:t>
            </a:r>
            <a:r>
              <a:rPr lang="en-US" altLang="zh-CN" sz="2800" dirty="0" smtClean="0">
                <a:latin typeface="楷体_GB2312" pitchFamily="49" charset="-122"/>
                <a:ea typeface="楷体_GB2312" pitchFamily="49" charset="-122"/>
              </a:rPr>
              <a:t/>
            </a:r>
            <a:br>
              <a:rPr lang="en-US" altLang="zh-CN" sz="2800" dirty="0" smtClean="0">
                <a:latin typeface="楷体_GB2312" pitchFamily="49" charset="-122"/>
                <a:ea typeface="楷体_GB2312" pitchFamily="49" charset="-122"/>
              </a:rPr>
            </a:br>
            <a:r>
              <a:rPr lang="zh-CN" altLang="en-US" sz="2800" dirty="0" smtClean="0">
                <a:latin typeface="楷体_GB2312" pitchFamily="49" charset="-122"/>
                <a:ea typeface="楷体_GB2312" pitchFamily="49" charset="-122"/>
              </a:rPr>
              <a:t>的螺旋式上升</a:t>
            </a:r>
            <a:endParaRPr lang="zh-CN" altLang="en-US" sz="2800" dirty="0">
              <a:latin typeface="楷体_GB2312" pitchFamily="49" charset="-122"/>
              <a:ea typeface="楷体_GB2312" pitchFamily="49" charset="-122"/>
            </a:endParaRPr>
          </a:p>
        </p:txBody>
      </p:sp>
      <p:sp>
        <p:nvSpPr>
          <p:cNvPr id="4" name="圆角矩形 3"/>
          <p:cNvSpPr/>
          <p:nvPr/>
        </p:nvSpPr>
        <p:spPr bwMode="auto">
          <a:xfrm>
            <a:off x="1428728" y="4929198"/>
            <a:ext cx="2571768" cy="1143008"/>
          </a:xfrm>
          <a:prstGeom prst="roundRect">
            <a:avLst/>
          </a:prstGeom>
          <a:solidFill>
            <a:srgbClr val="7030A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smtClean="0">
                <a:solidFill>
                  <a:srgbClr val="FDF58D">
                    <a:lumMod val="20000"/>
                    <a:lumOff val="80000"/>
                  </a:srgbClr>
                </a:solidFill>
                <a:latin typeface="楷体_GB2312" pitchFamily="49" charset="-122"/>
                <a:ea typeface="楷体_GB2312" pitchFamily="49" charset="-122"/>
              </a:rPr>
              <a:t>剑桥学派：</a:t>
            </a:r>
            <a:endParaRPr lang="en-US" altLang="zh-CN" sz="2400" b="1" dirty="0" smtClean="0">
              <a:solidFill>
                <a:srgbClr val="FDF58D">
                  <a:lumMod val="20000"/>
                  <a:lumOff val="80000"/>
                </a:srgbClr>
              </a:solidFill>
              <a:latin typeface="楷体_GB2312" pitchFamily="49" charset="-122"/>
              <a:ea typeface="楷体_GB2312" pitchFamily="49" charset="-122"/>
            </a:endParaRPr>
          </a:p>
          <a:p>
            <a:pPr algn="ctr" fontAlgn="base">
              <a:spcBef>
                <a:spcPct val="0"/>
              </a:spcBef>
              <a:spcAft>
                <a:spcPct val="0"/>
              </a:spcAft>
            </a:pPr>
            <a:r>
              <a:rPr lang="zh-CN" altLang="en-US" sz="2400" b="1" dirty="0" smtClean="0">
                <a:solidFill>
                  <a:srgbClr val="FDF58D">
                    <a:lumMod val="20000"/>
                    <a:lumOff val="80000"/>
                  </a:srgbClr>
                </a:solidFill>
                <a:latin typeface="楷体_GB2312" pitchFamily="49" charset="-122"/>
                <a:ea typeface="楷体_GB2312" pitchFamily="49" charset="-122"/>
              </a:rPr>
              <a:t>收入决定货币需求</a:t>
            </a:r>
          </a:p>
        </p:txBody>
      </p:sp>
      <p:cxnSp>
        <p:nvCxnSpPr>
          <p:cNvPr id="8" name="曲线连接符 7"/>
          <p:cNvCxnSpPr/>
          <p:nvPr/>
        </p:nvCxnSpPr>
        <p:spPr bwMode="auto">
          <a:xfrm rot="5400000" flipH="1" flipV="1">
            <a:off x="2393141" y="3679033"/>
            <a:ext cx="1357322" cy="1143008"/>
          </a:xfrm>
          <a:prstGeom prst="curvedConnector3">
            <a:avLst>
              <a:gd name="adj1" fmla="val 50000"/>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9" name="圆角矩形 8"/>
          <p:cNvSpPr/>
          <p:nvPr/>
        </p:nvSpPr>
        <p:spPr bwMode="auto">
          <a:xfrm>
            <a:off x="3059832" y="2780928"/>
            <a:ext cx="2571768" cy="857256"/>
          </a:xfrm>
          <a:prstGeom prst="roundRect">
            <a:avLst/>
          </a:prstGeom>
          <a:solidFill>
            <a:srgbClr val="7030A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smtClean="0">
                <a:solidFill>
                  <a:srgbClr val="FDF58D">
                    <a:lumMod val="20000"/>
                    <a:lumOff val="80000"/>
                  </a:srgbClr>
                </a:solidFill>
                <a:latin typeface="楷体_GB2312" pitchFamily="49" charset="-122"/>
                <a:ea typeface="楷体_GB2312" pitchFamily="49" charset="-122"/>
              </a:rPr>
              <a:t>凯恩斯学派：</a:t>
            </a:r>
            <a:endParaRPr lang="en-US" altLang="zh-CN" sz="2400" b="1" dirty="0" smtClean="0">
              <a:solidFill>
                <a:srgbClr val="FDF58D">
                  <a:lumMod val="20000"/>
                  <a:lumOff val="80000"/>
                </a:srgbClr>
              </a:solidFill>
              <a:latin typeface="楷体_GB2312" pitchFamily="49" charset="-122"/>
              <a:ea typeface="楷体_GB2312" pitchFamily="49" charset="-122"/>
            </a:endParaRPr>
          </a:p>
          <a:p>
            <a:pPr algn="ctr" fontAlgn="base">
              <a:spcBef>
                <a:spcPct val="0"/>
              </a:spcBef>
              <a:spcAft>
                <a:spcPct val="0"/>
              </a:spcAft>
            </a:pPr>
            <a:r>
              <a:rPr lang="zh-CN" altLang="en-US" sz="2400" b="1" dirty="0" smtClean="0">
                <a:solidFill>
                  <a:srgbClr val="FDF58D">
                    <a:lumMod val="20000"/>
                    <a:lumOff val="80000"/>
                  </a:srgbClr>
                </a:solidFill>
                <a:latin typeface="楷体_GB2312" pitchFamily="49" charset="-122"/>
                <a:ea typeface="楷体_GB2312" pitchFamily="49" charset="-122"/>
              </a:rPr>
              <a:t>利率决定货币需求</a:t>
            </a:r>
          </a:p>
        </p:txBody>
      </p:sp>
      <p:cxnSp>
        <p:nvCxnSpPr>
          <p:cNvPr id="10" name="曲线连接符 9"/>
          <p:cNvCxnSpPr/>
          <p:nvPr/>
        </p:nvCxnSpPr>
        <p:spPr bwMode="auto">
          <a:xfrm rot="5400000" flipH="1" flipV="1">
            <a:off x="3536149" y="1535893"/>
            <a:ext cx="1357322" cy="1143008"/>
          </a:xfrm>
          <a:prstGeom prst="curvedConnector3">
            <a:avLst>
              <a:gd name="adj1" fmla="val 50000"/>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11" name="圆角矩形 10"/>
          <p:cNvSpPr/>
          <p:nvPr/>
        </p:nvSpPr>
        <p:spPr bwMode="auto">
          <a:xfrm>
            <a:off x="3786182" y="500042"/>
            <a:ext cx="2571768" cy="857256"/>
          </a:xfrm>
          <a:prstGeom prst="roundRect">
            <a:avLst/>
          </a:prstGeom>
          <a:solidFill>
            <a:srgbClr val="7030A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smtClean="0">
                <a:solidFill>
                  <a:srgbClr val="FDF58D">
                    <a:lumMod val="20000"/>
                    <a:lumOff val="80000"/>
                  </a:srgbClr>
                </a:solidFill>
                <a:latin typeface="楷体_GB2312" pitchFamily="49" charset="-122"/>
                <a:ea typeface="楷体_GB2312" pitchFamily="49" charset="-122"/>
              </a:rPr>
              <a:t>弗里德曼：</a:t>
            </a:r>
            <a:endParaRPr lang="en-US" altLang="zh-CN" sz="2400" b="1" dirty="0" smtClean="0">
              <a:solidFill>
                <a:srgbClr val="FDF58D">
                  <a:lumMod val="20000"/>
                  <a:lumOff val="80000"/>
                </a:srgbClr>
              </a:solidFill>
              <a:latin typeface="楷体_GB2312" pitchFamily="49" charset="-122"/>
              <a:ea typeface="楷体_GB2312" pitchFamily="49" charset="-122"/>
            </a:endParaRPr>
          </a:p>
          <a:p>
            <a:pPr algn="ctr" fontAlgn="base">
              <a:spcBef>
                <a:spcPct val="0"/>
              </a:spcBef>
              <a:spcAft>
                <a:spcPct val="0"/>
              </a:spcAft>
            </a:pPr>
            <a:r>
              <a:rPr lang="zh-CN" altLang="en-US" sz="2400" b="1" dirty="0" smtClean="0">
                <a:solidFill>
                  <a:srgbClr val="FDF58D">
                    <a:lumMod val="20000"/>
                    <a:lumOff val="80000"/>
                  </a:srgbClr>
                </a:solidFill>
                <a:latin typeface="楷体_GB2312" pitchFamily="49" charset="-122"/>
                <a:ea typeface="楷体_GB2312" pitchFamily="49" charset="-122"/>
              </a:rPr>
              <a:t>收入决定货币需求</a:t>
            </a:r>
          </a:p>
        </p:txBody>
      </p:sp>
      <p:sp>
        <p:nvSpPr>
          <p:cNvPr id="14" name="TextBox 13"/>
          <p:cNvSpPr txBox="1"/>
          <p:nvPr/>
        </p:nvSpPr>
        <p:spPr>
          <a:xfrm>
            <a:off x="0" y="980728"/>
            <a:ext cx="4801314" cy="4339650"/>
          </a:xfrm>
          <a:prstGeom prst="rect">
            <a:avLst/>
          </a:prstGeom>
          <a:noFill/>
        </p:spPr>
        <p:txBody>
          <a:bodyPr wrap="none" rtlCol="0">
            <a:spAutoFit/>
          </a:bodyPr>
          <a:lstStyle/>
          <a:p>
            <a:r>
              <a:rPr lang="zh-CN" altLang="en-US" sz="2000" dirty="0" smtClean="0">
                <a:solidFill>
                  <a:srgbClr val="000000"/>
                </a:solidFill>
                <a:latin typeface="楷体_GB2312" pitchFamily="49" charset="-122"/>
                <a:ea typeface="楷体_GB2312" pitchFamily="49" charset="-122"/>
              </a:rPr>
              <a:t>表面看起来：</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a:t>
            </a:r>
            <a:r>
              <a:rPr lang="en-US" altLang="zh-CN" sz="2000" dirty="0" smtClean="0">
                <a:solidFill>
                  <a:srgbClr val="000000"/>
                </a:solidFill>
                <a:latin typeface="楷体_GB2312" pitchFamily="49" charset="-122"/>
                <a:ea typeface="楷体_GB2312" pitchFamily="49" charset="-122"/>
              </a:rPr>
              <a:t>1</a:t>
            </a:r>
            <a:r>
              <a:rPr lang="zh-CN" altLang="en-US" sz="2000" dirty="0" smtClean="0">
                <a:solidFill>
                  <a:srgbClr val="000000"/>
                </a:solidFill>
                <a:latin typeface="楷体_GB2312" pitchFamily="49" charset="-122"/>
                <a:ea typeface="楷体_GB2312" pitchFamily="49" charset="-122"/>
              </a:rPr>
              <a:t>）居民可持有的资产类别越来越多</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剑桥：货币；</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凯恩斯：货币、债券；</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弗里德曼：货币、债券、股票、</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商品、房地产、人力资本等</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a:t>
            </a:r>
            <a:r>
              <a:rPr lang="en-US" altLang="zh-CN" sz="2000" dirty="0" smtClean="0">
                <a:solidFill>
                  <a:srgbClr val="000000"/>
                </a:solidFill>
                <a:latin typeface="楷体_GB2312" pitchFamily="49" charset="-122"/>
                <a:ea typeface="楷体_GB2312" pitchFamily="49" charset="-122"/>
              </a:rPr>
              <a:t>2</a:t>
            </a:r>
            <a:r>
              <a:rPr lang="zh-CN" altLang="en-US" sz="2000" dirty="0" smtClean="0">
                <a:solidFill>
                  <a:srgbClr val="000000"/>
                </a:solidFill>
                <a:latin typeface="楷体_GB2312" pitchFamily="49" charset="-122"/>
                <a:ea typeface="楷体_GB2312" pitchFamily="49" charset="-122"/>
              </a:rPr>
              <a:t>）货币需求函数自变量</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越来越多</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剑桥：收入；</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凯恩斯：收入，债券利率；</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弗里德曼：收入，货币利率、债券利率、</a:t>
            </a:r>
            <a:endParaRPr lang="en-US" altLang="zh-CN" sz="2000" dirty="0" smtClean="0">
              <a:solidFill>
                <a:srgbClr val="000000"/>
              </a:solidFill>
              <a:latin typeface="楷体_GB2312" pitchFamily="49" charset="-122"/>
              <a:ea typeface="楷体_GB2312" pitchFamily="49" charset="-122"/>
            </a:endParaRPr>
          </a:p>
          <a:p>
            <a:r>
              <a:rPr lang="zh-CN" altLang="en-US" sz="2000" dirty="0" smtClean="0">
                <a:solidFill>
                  <a:srgbClr val="000000"/>
                </a:solidFill>
                <a:latin typeface="楷体_GB2312" pitchFamily="49" charset="-122"/>
                <a:ea typeface="楷体_GB2312" pitchFamily="49" charset="-122"/>
              </a:rPr>
              <a:t>股票收益率、通胀等</a:t>
            </a:r>
            <a:endParaRPr lang="en-US" altLang="zh-CN" sz="2000" dirty="0" smtClean="0">
              <a:solidFill>
                <a:srgbClr val="000000"/>
              </a:solidFill>
              <a:latin typeface="楷体_GB2312" pitchFamily="49" charset="-122"/>
              <a:ea typeface="楷体_GB2312" pitchFamily="49" charset="-122"/>
            </a:endParaRPr>
          </a:p>
          <a:p>
            <a:endParaRPr lang="en-US" altLang="zh-CN" dirty="0" smtClean="0">
              <a:solidFill>
                <a:srgbClr val="000000"/>
              </a:solidFill>
              <a:latin typeface="楷体_GB2312" pitchFamily="49" charset="-122"/>
              <a:ea typeface="楷体_GB2312" pitchFamily="49" charset="-122"/>
            </a:endParaRPr>
          </a:p>
          <a:p>
            <a:endParaRPr lang="zh-CN" altLang="en-US" dirty="0">
              <a:solidFill>
                <a:srgbClr val="000000"/>
              </a:solidFill>
              <a:latin typeface="楷体_GB2312" pitchFamily="49" charset="-122"/>
              <a:ea typeface="楷体_GB2312" pitchFamily="49" charset="-122"/>
            </a:endParaRPr>
          </a:p>
        </p:txBody>
      </p:sp>
      <p:sp>
        <p:nvSpPr>
          <p:cNvPr id="18" name="TextBox 17"/>
          <p:cNvSpPr txBox="1"/>
          <p:nvPr/>
        </p:nvSpPr>
        <p:spPr>
          <a:xfrm>
            <a:off x="5572132" y="1340768"/>
            <a:ext cx="3571868" cy="3785652"/>
          </a:xfrm>
          <a:prstGeom prst="rect">
            <a:avLst/>
          </a:prstGeom>
          <a:noFill/>
        </p:spPr>
        <p:txBody>
          <a:bodyPr wrap="square" rtlCol="0">
            <a:spAutoFit/>
          </a:bodyPr>
          <a:lstStyle/>
          <a:p>
            <a:r>
              <a:rPr lang="zh-CN" altLang="en-US" sz="2400" dirty="0" smtClean="0">
                <a:solidFill>
                  <a:srgbClr val="000000"/>
                </a:solidFill>
                <a:latin typeface="楷体_GB2312" pitchFamily="49" charset="-122"/>
                <a:ea typeface="楷体_GB2312" pitchFamily="49" charset="-122"/>
              </a:rPr>
              <a:t>实质上：</a:t>
            </a:r>
            <a:endParaRPr lang="en-US" altLang="zh-CN" sz="2400" dirty="0" smtClean="0">
              <a:solidFill>
                <a:srgbClr val="000000"/>
              </a:solidFill>
              <a:latin typeface="楷体_GB2312" pitchFamily="49" charset="-122"/>
              <a:ea typeface="楷体_GB2312" pitchFamily="49" charset="-122"/>
            </a:endParaRPr>
          </a:p>
          <a:p>
            <a:r>
              <a:rPr lang="zh-CN" altLang="en-US" sz="2400" dirty="0" smtClean="0">
                <a:solidFill>
                  <a:srgbClr val="000000"/>
                </a:solidFill>
                <a:latin typeface="楷体_GB2312" pitchFamily="49" charset="-122"/>
                <a:ea typeface="楷体_GB2312" pitchFamily="49" charset="-122"/>
              </a:rPr>
              <a:t>货币需求的决定因素的分歧在于</a:t>
            </a:r>
            <a:r>
              <a:rPr lang="zh-CN" altLang="en-US" sz="2400" b="1" dirty="0" smtClean="0">
                <a:solidFill>
                  <a:srgbClr val="FF0000"/>
                </a:solidFill>
                <a:latin typeface="楷体_GB2312" pitchFamily="49" charset="-122"/>
                <a:ea typeface="楷体_GB2312" pitchFamily="49" charset="-122"/>
              </a:rPr>
              <a:t>是否利率因素非常</a:t>
            </a:r>
            <a:endParaRPr lang="en-US" altLang="zh-CN" sz="2400" b="1" dirty="0" smtClean="0">
              <a:solidFill>
                <a:srgbClr val="FF0000"/>
              </a:solidFill>
              <a:latin typeface="楷体_GB2312" pitchFamily="49" charset="-122"/>
              <a:ea typeface="楷体_GB2312" pitchFamily="49" charset="-122"/>
            </a:endParaRPr>
          </a:p>
          <a:p>
            <a:r>
              <a:rPr lang="zh-CN" altLang="en-US" sz="2400" b="1" dirty="0" smtClean="0">
                <a:solidFill>
                  <a:srgbClr val="FF0000"/>
                </a:solidFill>
                <a:latin typeface="楷体_GB2312" pitchFamily="49" charset="-122"/>
                <a:ea typeface="楷体_GB2312" pitchFamily="49" charset="-122"/>
              </a:rPr>
              <a:t>重要</a:t>
            </a:r>
            <a:r>
              <a:rPr lang="zh-CN" altLang="en-US" sz="2400" dirty="0" smtClean="0">
                <a:solidFill>
                  <a:srgbClr val="000000"/>
                </a:solidFill>
                <a:latin typeface="楷体_GB2312" pitchFamily="49" charset="-122"/>
                <a:ea typeface="楷体_GB2312" pitchFamily="49" charset="-122"/>
              </a:rPr>
              <a:t>，凯恩斯强调了利率的重要性，而弗里德曼以及剑桥学派都支持收入最重要，但弗里德曼强调的是</a:t>
            </a:r>
            <a:r>
              <a:rPr lang="zh-CN" altLang="en-US" sz="2400" b="1" dirty="0" smtClean="0">
                <a:solidFill>
                  <a:srgbClr val="FF0000"/>
                </a:solidFill>
                <a:latin typeface="楷体_GB2312" pitchFamily="49" charset="-122"/>
                <a:ea typeface="楷体_GB2312" pitchFamily="49" charset="-122"/>
              </a:rPr>
              <a:t>持久收入</a:t>
            </a:r>
            <a:r>
              <a:rPr lang="zh-CN" altLang="en-US" sz="2400" dirty="0" smtClean="0">
                <a:solidFill>
                  <a:srgbClr val="000000"/>
                </a:solidFill>
                <a:latin typeface="楷体_GB2312" pitchFamily="49" charset="-122"/>
                <a:ea typeface="楷体_GB2312" pitchFamily="49" charset="-122"/>
              </a:rPr>
              <a:t>，而其他学派（剑桥学派和凯恩斯学派）强调的是</a:t>
            </a:r>
            <a:r>
              <a:rPr lang="zh-CN" altLang="en-US" sz="2400" b="1" dirty="0" smtClean="0">
                <a:solidFill>
                  <a:srgbClr val="FF0000"/>
                </a:solidFill>
                <a:latin typeface="楷体_GB2312" pitchFamily="49" charset="-122"/>
                <a:ea typeface="楷体_GB2312" pitchFamily="49" charset="-122"/>
              </a:rPr>
              <a:t>现期收入</a:t>
            </a:r>
            <a:r>
              <a:rPr lang="zh-CN" altLang="en-US" sz="2400" dirty="0" smtClean="0">
                <a:solidFill>
                  <a:srgbClr val="000000"/>
                </a:solidFill>
                <a:latin typeface="楷体_GB2312" pitchFamily="49" charset="-122"/>
                <a:ea typeface="楷体_GB2312" pitchFamily="49" charset="-122"/>
              </a:rPr>
              <a:t>）。</a:t>
            </a:r>
            <a:endParaRPr lang="zh-CN" altLang="en-US" sz="2400" dirty="0">
              <a:solidFill>
                <a:srgbClr val="000000"/>
              </a:solidFill>
              <a:latin typeface="楷体_GB2312" pitchFamily="49" charset="-122"/>
              <a:ea typeface="楷体_GB2312" pitchFamily="49" charset="-122"/>
            </a:endParaRPr>
          </a:p>
        </p:txBody>
      </p:sp>
      <p:sp>
        <p:nvSpPr>
          <p:cNvPr id="19" name="TextBox 18"/>
          <p:cNvSpPr txBox="1"/>
          <p:nvPr/>
        </p:nvSpPr>
        <p:spPr>
          <a:xfrm>
            <a:off x="500034" y="6027003"/>
            <a:ext cx="8358246" cy="830997"/>
          </a:xfrm>
          <a:prstGeom prst="rect">
            <a:avLst/>
          </a:prstGeom>
          <a:noFill/>
        </p:spPr>
        <p:txBody>
          <a:bodyPr wrap="square" rtlCol="0">
            <a:spAutoFit/>
          </a:bodyPr>
          <a:lstStyle/>
          <a:p>
            <a:r>
              <a:rPr lang="zh-CN" altLang="en-US" sz="2400" dirty="0" smtClean="0">
                <a:solidFill>
                  <a:srgbClr val="000000"/>
                </a:solidFill>
                <a:latin typeface="楷体_GB2312" pitchFamily="49" charset="-122"/>
                <a:ea typeface="楷体_GB2312" pitchFamily="49" charset="-122"/>
              </a:rPr>
              <a:t>利率进入货币需求函数会导致货币需求函数的不稳</a:t>
            </a:r>
            <a:endParaRPr lang="en-US" altLang="zh-CN" sz="2400" dirty="0" smtClean="0">
              <a:solidFill>
                <a:srgbClr val="000000"/>
              </a:solidFill>
              <a:latin typeface="楷体_GB2312" pitchFamily="49" charset="-122"/>
              <a:ea typeface="楷体_GB2312" pitchFamily="49" charset="-122"/>
            </a:endParaRPr>
          </a:p>
          <a:p>
            <a:r>
              <a:rPr lang="zh-CN" altLang="en-US" sz="2400" dirty="0" smtClean="0">
                <a:solidFill>
                  <a:srgbClr val="000000"/>
                </a:solidFill>
                <a:latin typeface="楷体_GB2312" pitchFamily="49" charset="-122"/>
                <a:ea typeface="楷体_GB2312" pitchFamily="49" charset="-122"/>
              </a:rPr>
              <a:t>定，因为利率波动型较高。</a:t>
            </a:r>
            <a:endParaRPr lang="zh-CN" altLang="en-US" sz="2400" dirty="0">
              <a:solidFill>
                <a:srgbClr val="000000"/>
              </a:solidFill>
              <a:latin typeface="楷体_GB2312" pitchFamily="49" charset="-122"/>
              <a:ea typeface="楷体_GB2312" pitchFamily="49" charset="-122"/>
            </a:endParaRPr>
          </a:p>
        </p:txBody>
      </p:sp>
    </p:spTree>
    <p:extLst>
      <p:ext uri="{BB962C8B-B14F-4D97-AF65-F5344CB8AC3E}">
        <p14:creationId xmlns="" xmlns:p14="http://schemas.microsoft.com/office/powerpoint/2010/main" val="20012691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6572264"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4</a:t>
            </a:r>
            <a:r>
              <a:rPr lang="zh-CN" altLang="en-US" sz="5400" b="1" dirty="0" smtClean="0">
                <a:solidFill>
                  <a:schemeClr val="tx1"/>
                </a:solidFill>
                <a:latin typeface="华文新魏" pitchFamily="2" charset="-122"/>
                <a:ea typeface="华文新魏" pitchFamily="2" charset="-122"/>
              </a:rPr>
              <a:t>节 </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货币均衡</a:t>
            </a:r>
          </a:p>
        </p:txBody>
      </p:sp>
    </p:spTree>
    <p:extLst>
      <p:ext uri="{BB962C8B-B14F-4D97-AF65-F5344CB8AC3E}">
        <p14:creationId xmlns="" xmlns:p14="http://schemas.microsoft.com/office/powerpoint/2010/main" val="2721261609"/>
      </p:ext>
    </p:extLst>
  </p:cSld>
  <p:clrMapOvr>
    <a:masterClrMapping/>
  </p:clrMapOvr>
  <p:transition>
    <p:pull dir="l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88640"/>
            <a:ext cx="8229600" cy="927100"/>
          </a:xfrm>
        </p:spPr>
        <p:txBody>
          <a:bodyPr/>
          <a:lstStyle/>
          <a:p>
            <a:r>
              <a:rPr lang="zh-CN" altLang="en-US" sz="2800" dirty="0" smtClean="0">
                <a:latin typeface="Times New Roman" pitchFamily="18" charset="0"/>
                <a:ea typeface="楷体_GB2312" pitchFamily="49" charset="-122"/>
                <a:cs typeface="Times New Roman" pitchFamily="18" charset="0"/>
              </a:rPr>
              <a:t>一、货币供求均衡与总供求均衡</a:t>
            </a:r>
            <a:endParaRPr lang="zh-CN" altLang="en-US" sz="2800" dirty="0">
              <a:latin typeface="Times New Roman" pitchFamily="18" charset="0"/>
              <a:ea typeface="楷体_GB2312" pitchFamily="49" charset="-122"/>
              <a:cs typeface="Times New Roman" pitchFamily="18" charset="0"/>
            </a:endParaRPr>
          </a:p>
        </p:txBody>
      </p:sp>
      <p:sp>
        <p:nvSpPr>
          <p:cNvPr id="4" name="TextBox 3"/>
          <p:cNvSpPr txBox="1"/>
          <p:nvPr/>
        </p:nvSpPr>
        <p:spPr>
          <a:xfrm>
            <a:off x="1500166" y="2000240"/>
            <a:ext cx="697627" cy="646331"/>
          </a:xfrm>
          <a:prstGeom prst="rect">
            <a:avLst/>
          </a:prstGeom>
          <a:noFill/>
        </p:spPr>
        <p:txBody>
          <a:bodyPr wrap="none" rtlCol="0">
            <a:spAutoFit/>
          </a:bodyPr>
          <a:lstStyle/>
          <a:p>
            <a:r>
              <a:rPr lang="en-US" altLang="zh-CN" sz="3600" i="1" dirty="0" smtClean="0">
                <a:solidFill>
                  <a:srgbClr val="000000"/>
                </a:solidFill>
                <a:latin typeface="Times New Roman" pitchFamily="18" charset="0"/>
                <a:ea typeface="楷体_GB2312" pitchFamily="49" charset="-122"/>
                <a:cs typeface="Times New Roman" pitchFamily="18" charset="0"/>
              </a:rPr>
              <a:t>AS</a:t>
            </a:r>
            <a:endParaRPr lang="zh-CN" altLang="en-US" sz="3600" i="1" dirty="0">
              <a:solidFill>
                <a:srgbClr val="000000"/>
              </a:solidFill>
              <a:latin typeface="Times New Roman" pitchFamily="18" charset="0"/>
              <a:ea typeface="楷体_GB2312" pitchFamily="49" charset="-122"/>
              <a:cs typeface="Times New Roman" pitchFamily="18" charset="0"/>
            </a:endParaRPr>
          </a:p>
        </p:txBody>
      </p:sp>
      <p:sp>
        <p:nvSpPr>
          <p:cNvPr id="5" name="右箭头 4"/>
          <p:cNvSpPr/>
          <p:nvPr/>
        </p:nvSpPr>
        <p:spPr bwMode="auto">
          <a:xfrm flipH="1">
            <a:off x="2428860" y="2143116"/>
            <a:ext cx="3286148" cy="285752"/>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Times New Roman" pitchFamily="18" charset="0"/>
              <a:ea typeface="楷体_GB2312" pitchFamily="49" charset="-122"/>
              <a:cs typeface="Times New Roman" pitchFamily="18" charset="0"/>
            </a:endParaRPr>
          </a:p>
        </p:txBody>
      </p:sp>
      <p:sp>
        <p:nvSpPr>
          <p:cNvPr id="6" name="TextBox 5"/>
          <p:cNvSpPr txBox="1"/>
          <p:nvPr/>
        </p:nvSpPr>
        <p:spPr>
          <a:xfrm>
            <a:off x="5786446" y="1928802"/>
            <a:ext cx="800219" cy="646331"/>
          </a:xfrm>
          <a:prstGeom prst="rect">
            <a:avLst/>
          </a:prstGeom>
          <a:noFill/>
        </p:spPr>
        <p:txBody>
          <a:bodyPr wrap="none" rtlCol="0">
            <a:spAutoFit/>
          </a:bodyPr>
          <a:lstStyle/>
          <a:p>
            <a:r>
              <a:rPr lang="en-US" altLang="zh-CN" sz="3600" i="1" dirty="0" smtClean="0">
                <a:solidFill>
                  <a:srgbClr val="000000"/>
                </a:solidFill>
                <a:latin typeface="Times New Roman" pitchFamily="18" charset="0"/>
                <a:ea typeface="楷体_GB2312" pitchFamily="49" charset="-122"/>
                <a:cs typeface="Times New Roman" pitchFamily="18" charset="0"/>
              </a:rPr>
              <a:t>AD</a:t>
            </a:r>
            <a:endParaRPr lang="zh-CN" altLang="en-US" sz="3600" i="1" dirty="0">
              <a:solidFill>
                <a:srgbClr val="000000"/>
              </a:solidFill>
              <a:latin typeface="Times New Roman" pitchFamily="18" charset="0"/>
              <a:ea typeface="楷体_GB2312" pitchFamily="49" charset="-122"/>
              <a:cs typeface="Times New Roman" pitchFamily="18" charset="0"/>
            </a:endParaRPr>
          </a:p>
        </p:txBody>
      </p:sp>
      <p:sp>
        <p:nvSpPr>
          <p:cNvPr id="7" name="下箭头 6"/>
          <p:cNvSpPr/>
          <p:nvPr/>
        </p:nvSpPr>
        <p:spPr bwMode="auto">
          <a:xfrm>
            <a:off x="1785918" y="2571744"/>
            <a:ext cx="214314" cy="2071702"/>
          </a:xfrm>
          <a:prstGeom prst="down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Times New Roman" pitchFamily="18" charset="0"/>
              <a:ea typeface="楷体_GB2312" pitchFamily="49" charset="-122"/>
              <a:cs typeface="Times New Roman" pitchFamily="18" charset="0"/>
            </a:endParaRPr>
          </a:p>
        </p:txBody>
      </p:sp>
      <p:sp>
        <p:nvSpPr>
          <p:cNvPr id="8" name="TextBox 7"/>
          <p:cNvSpPr txBox="1"/>
          <p:nvPr/>
        </p:nvSpPr>
        <p:spPr>
          <a:xfrm>
            <a:off x="1428728" y="4643446"/>
            <a:ext cx="800219" cy="646331"/>
          </a:xfrm>
          <a:prstGeom prst="rect">
            <a:avLst/>
          </a:prstGeom>
          <a:noFill/>
        </p:spPr>
        <p:txBody>
          <a:bodyPr wrap="none" rtlCol="0">
            <a:spAutoFit/>
          </a:bodyPr>
          <a:lstStyle/>
          <a:p>
            <a:r>
              <a:rPr lang="en-US" altLang="zh-CN" sz="3600" i="1" dirty="0" smtClean="0">
                <a:solidFill>
                  <a:srgbClr val="000000"/>
                </a:solidFill>
                <a:latin typeface="Times New Roman" pitchFamily="18" charset="0"/>
                <a:ea typeface="楷体_GB2312" pitchFamily="49" charset="-122"/>
                <a:cs typeface="Times New Roman" pitchFamily="18" charset="0"/>
              </a:rPr>
              <a:t>Md</a:t>
            </a:r>
            <a:endParaRPr lang="zh-CN" altLang="en-US" sz="3600" i="1" dirty="0">
              <a:solidFill>
                <a:srgbClr val="000000"/>
              </a:solidFill>
              <a:latin typeface="Times New Roman" pitchFamily="18" charset="0"/>
              <a:ea typeface="楷体_GB2312" pitchFamily="49" charset="-122"/>
              <a:cs typeface="Times New Roman" pitchFamily="18" charset="0"/>
            </a:endParaRPr>
          </a:p>
        </p:txBody>
      </p:sp>
      <p:sp>
        <p:nvSpPr>
          <p:cNvPr id="9" name="右箭头 8"/>
          <p:cNvSpPr/>
          <p:nvPr/>
        </p:nvSpPr>
        <p:spPr bwMode="auto">
          <a:xfrm>
            <a:off x="2428860" y="4857760"/>
            <a:ext cx="3357586" cy="285752"/>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Times New Roman" pitchFamily="18" charset="0"/>
              <a:ea typeface="楷体_GB2312" pitchFamily="49" charset="-122"/>
              <a:cs typeface="Times New Roman" pitchFamily="18" charset="0"/>
            </a:endParaRPr>
          </a:p>
        </p:txBody>
      </p:sp>
      <p:sp>
        <p:nvSpPr>
          <p:cNvPr id="10" name="TextBox 9"/>
          <p:cNvSpPr txBox="1"/>
          <p:nvPr/>
        </p:nvSpPr>
        <p:spPr>
          <a:xfrm>
            <a:off x="5857884" y="4714884"/>
            <a:ext cx="748923" cy="646331"/>
          </a:xfrm>
          <a:prstGeom prst="rect">
            <a:avLst/>
          </a:prstGeom>
          <a:noFill/>
        </p:spPr>
        <p:txBody>
          <a:bodyPr wrap="none" rtlCol="0">
            <a:spAutoFit/>
          </a:bodyPr>
          <a:lstStyle/>
          <a:p>
            <a:r>
              <a:rPr lang="en-US" altLang="zh-CN" sz="3600" i="1" dirty="0" smtClean="0">
                <a:solidFill>
                  <a:srgbClr val="000000"/>
                </a:solidFill>
                <a:latin typeface="Times New Roman" pitchFamily="18" charset="0"/>
                <a:ea typeface="楷体_GB2312" pitchFamily="49" charset="-122"/>
                <a:cs typeface="Times New Roman" pitchFamily="18" charset="0"/>
              </a:rPr>
              <a:t>Ms</a:t>
            </a:r>
            <a:endParaRPr lang="zh-CN" altLang="en-US" sz="3600" i="1" dirty="0">
              <a:solidFill>
                <a:srgbClr val="000000"/>
              </a:solidFill>
              <a:latin typeface="Times New Roman" pitchFamily="18" charset="0"/>
              <a:ea typeface="楷体_GB2312" pitchFamily="49" charset="-122"/>
              <a:cs typeface="Times New Roman" pitchFamily="18" charset="0"/>
            </a:endParaRPr>
          </a:p>
        </p:txBody>
      </p:sp>
      <p:sp>
        <p:nvSpPr>
          <p:cNvPr id="11" name="下箭头 10"/>
          <p:cNvSpPr/>
          <p:nvPr/>
        </p:nvSpPr>
        <p:spPr bwMode="auto">
          <a:xfrm flipV="1">
            <a:off x="6000760" y="2571744"/>
            <a:ext cx="214314" cy="2071702"/>
          </a:xfrm>
          <a:prstGeom prst="down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latin typeface="Times New Roman" pitchFamily="18" charset="0"/>
              <a:ea typeface="楷体_GB2312" pitchFamily="49" charset="-122"/>
              <a:cs typeface="Times New Roman" pitchFamily="18" charset="0"/>
            </a:endParaRPr>
          </a:p>
        </p:txBody>
      </p:sp>
      <p:sp>
        <p:nvSpPr>
          <p:cNvPr id="12" name="TextBox 11"/>
          <p:cNvSpPr txBox="1"/>
          <p:nvPr/>
        </p:nvSpPr>
        <p:spPr>
          <a:xfrm>
            <a:off x="1403648" y="1484784"/>
            <a:ext cx="5827236" cy="400110"/>
          </a:xfrm>
          <a:prstGeom prst="rect">
            <a:avLst/>
          </a:prstGeom>
          <a:noFill/>
        </p:spPr>
        <p:txBody>
          <a:bodyPr wrap="none" rtlCol="0">
            <a:spAutoFit/>
          </a:bodyPr>
          <a:lstStyle/>
          <a:p>
            <a:r>
              <a:rPr lang="zh-CN" altLang="en-US" sz="2000" dirty="0" smtClean="0">
                <a:solidFill>
                  <a:srgbClr val="000000"/>
                </a:solidFill>
                <a:latin typeface="Times New Roman" pitchFamily="18" charset="0"/>
                <a:ea typeface="楷体_GB2312" pitchFamily="49" charset="-122"/>
                <a:cs typeface="Times New Roman" pitchFamily="18" charset="0"/>
              </a:rPr>
              <a:t>宏观经济学范畴：（短期）需求决定（长期）供给</a:t>
            </a:r>
            <a:endParaRPr lang="zh-CN" altLang="en-US" sz="2000" dirty="0">
              <a:solidFill>
                <a:srgbClr val="000000"/>
              </a:solidFill>
              <a:latin typeface="Times New Roman" pitchFamily="18" charset="0"/>
              <a:ea typeface="楷体_GB2312" pitchFamily="49" charset="-122"/>
              <a:cs typeface="Times New Roman" pitchFamily="18" charset="0"/>
            </a:endParaRPr>
          </a:p>
        </p:txBody>
      </p:sp>
      <p:sp>
        <p:nvSpPr>
          <p:cNvPr id="13" name="TextBox 12"/>
          <p:cNvSpPr txBox="1"/>
          <p:nvPr/>
        </p:nvSpPr>
        <p:spPr>
          <a:xfrm>
            <a:off x="734671" y="1988840"/>
            <a:ext cx="800219" cy="3683060"/>
          </a:xfrm>
          <a:prstGeom prst="rect">
            <a:avLst/>
          </a:prstGeom>
          <a:noFill/>
        </p:spPr>
        <p:txBody>
          <a:bodyPr vert="eaVert" wrap="none" rtlCol="0">
            <a:spAutoFit/>
          </a:bodyPr>
          <a:lstStyle/>
          <a:p>
            <a:r>
              <a:rPr lang="zh-CN" altLang="en-US" sz="2000" dirty="0" smtClean="0">
                <a:solidFill>
                  <a:srgbClr val="000000"/>
                </a:solidFill>
                <a:latin typeface="Times New Roman" pitchFamily="18" charset="0"/>
                <a:ea typeface="楷体_GB2312" pitchFamily="49" charset="-122"/>
                <a:cs typeface="Times New Roman" pitchFamily="18" charset="0"/>
              </a:rPr>
              <a:t>剑桥方程式、凯恩斯、弗里德曼</a:t>
            </a:r>
            <a:endParaRPr lang="en-US" altLang="zh-CN" sz="2000" dirty="0" smtClean="0">
              <a:solidFill>
                <a:srgbClr val="000000"/>
              </a:solidFill>
              <a:latin typeface="Times New Roman" pitchFamily="18" charset="0"/>
              <a:ea typeface="楷体_GB2312" pitchFamily="49" charset="-122"/>
              <a:cs typeface="Times New Roman" pitchFamily="18" charset="0"/>
            </a:endParaRPr>
          </a:p>
          <a:p>
            <a:r>
              <a:rPr lang="zh-CN" altLang="en-US" sz="2000" dirty="0" smtClean="0">
                <a:solidFill>
                  <a:srgbClr val="000000"/>
                </a:solidFill>
                <a:latin typeface="Times New Roman" pitchFamily="18" charset="0"/>
                <a:ea typeface="楷体_GB2312" pitchFamily="49" charset="-122"/>
                <a:cs typeface="Times New Roman" pitchFamily="18" charset="0"/>
              </a:rPr>
              <a:t>货币需求函数</a:t>
            </a:r>
            <a:endParaRPr lang="zh-CN" altLang="en-US" sz="2000" dirty="0">
              <a:solidFill>
                <a:srgbClr val="000000"/>
              </a:solidFill>
              <a:latin typeface="Times New Roman" pitchFamily="18" charset="0"/>
              <a:ea typeface="楷体_GB2312" pitchFamily="49" charset="-122"/>
              <a:cs typeface="Times New Roman" pitchFamily="18" charset="0"/>
            </a:endParaRPr>
          </a:p>
        </p:txBody>
      </p:sp>
      <p:sp>
        <p:nvSpPr>
          <p:cNvPr id="14" name="TextBox 13"/>
          <p:cNvSpPr txBox="1"/>
          <p:nvPr/>
        </p:nvSpPr>
        <p:spPr>
          <a:xfrm>
            <a:off x="1835696" y="5288340"/>
            <a:ext cx="4544834" cy="1323439"/>
          </a:xfrm>
          <a:prstGeom prst="rect">
            <a:avLst/>
          </a:prstGeom>
          <a:noFill/>
        </p:spPr>
        <p:txBody>
          <a:bodyPr wrap="none" rtlCol="0">
            <a:spAutoFit/>
          </a:bodyPr>
          <a:lstStyle/>
          <a:p>
            <a:r>
              <a:rPr lang="zh-CN" altLang="en-US" sz="2000" dirty="0" smtClean="0">
                <a:solidFill>
                  <a:srgbClr val="000000"/>
                </a:solidFill>
                <a:latin typeface="Times New Roman" pitchFamily="18" charset="0"/>
                <a:ea typeface="楷体_GB2312" pitchFamily="49" charset="-122"/>
                <a:cs typeface="Times New Roman" pitchFamily="18" charset="0"/>
              </a:rPr>
              <a:t>货币政策政策制定原则：</a:t>
            </a:r>
            <a:endParaRPr lang="en-US" altLang="zh-CN" sz="2000" dirty="0" smtClean="0">
              <a:solidFill>
                <a:srgbClr val="000000"/>
              </a:solidFill>
              <a:latin typeface="Times New Roman" pitchFamily="18" charset="0"/>
              <a:ea typeface="楷体_GB2312" pitchFamily="49" charset="-122"/>
              <a:cs typeface="Times New Roman" pitchFamily="18" charset="0"/>
            </a:endParaRPr>
          </a:p>
          <a:p>
            <a:r>
              <a:rPr lang="zh-CN" altLang="en-US" sz="2000" dirty="0" smtClean="0">
                <a:solidFill>
                  <a:srgbClr val="000000"/>
                </a:solidFill>
                <a:latin typeface="Times New Roman" pitchFamily="18" charset="0"/>
                <a:ea typeface="楷体_GB2312" pitchFamily="49" charset="-122"/>
                <a:cs typeface="Times New Roman" pitchFamily="18" charset="0"/>
              </a:rPr>
              <a:t>货币供给应该与货币需求保持一致</a:t>
            </a:r>
            <a:endParaRPr lang="en-US" altLang="zh-CN" sz="2000" dirty="0" smtClean="0">
              <a:solidFill>
                <a:srgbClr val="000000"/>
              </a:solidFill>
              <a:latin typeface="Times New Roman" pitchFamily="18" charset="0"/>
              <a:ea typeface="楷体_GB2312" pitchFamily="49" charset="-122"/>
              <a:cs typeface="Times New Roman" pitchFamily="18" charset="0"/>
            </a:endParaRPr>
          </a:p>
          <a:p>
            <a:r>
              <a:rPr lang="zh-CN" altLang="en-US" sz="2000" dirty="0" smtClean="0">
                <a:solidFill>
                  <a:srgbClr val="000000"/>
                </a:solidFill>
                <a:latin typeface="Times New Roman" pitchFamily="18" charset="0"/>
                <a:ea typeface="楷体_GB2312" pitchFamily="49" charset="-122"/>
                <a:cs typeface="Times New Roman" pitchFamily="18" charset="0"/>
              </a:rPr>
              <a:t>（货币供给相对外生；货币需求内生；</a:t>
            </a:r>
            <a:endParaRPr lang="en-US" altLang="zh-CN" sz="2000" dirty="0" smtClean="0">
              <a:solidFill>
                <a:srgbClr val="000000"/>
              </a:solidFill>
              <a:latin typeface="Times New Roman" pitchFamily="18" charset="0"/>
              <a:ea typeface="楷体_GB2312" pitchFamily="49" charset="-122"/>
              <a:cs typeface="Times New Roman" pitchFamily="18" charset="0"/>
            </a:endParaRPr>
          </a:p>
          <a:p>
            <a:r>
              <a:rPr lang="zh-CN" altLang="en-US" sz="2000" dirty="0" smtClean="0">
                <a:solidFill>
                  <a:srgbClr val="000000"/>
                </a:solidFill>
                <a:latin typeface="Times New Roman" pitchFamily="18" charset="0"/>
                <a:ea typeface="楷体_GB2312" pitchFamily="49" charset="-122"/>
                <a:cs typeface="Times New Roman" pitchFamily="18" charset="0"/>
              </a:rPr>
              <a:t>让外生变量适应内生变量）</a:t>
            </a:r>
            <a:endParaRPr lang="zh-CN" altLang="en-US" sz="2000" dirty="0">
              <a:solidFill>
                <a:srgbClr val="000000"/>
              </a:solidFill>
              <a:latin typeface="Times New Roman" pitchFamily="18" charset="0"/>
              <a:ea typeface="楷体_GB2312" pitchFamily="49" charset="-122"/>
              <a:cs typeface="Times New Roman" pitchFamily="18" charset="0"/>
            </a:endParaRPr>
          </a:p>
        </p:txBody>
      </p:sp>
      <p:sp>
        <p:nvSpPr>
          <p:cNvPr id="15" name="TextBox 14"/>
          <p:cNvSpPr txBox="1"/>
          <p:nvPr/>
        </p:nvSpPr>
        <p:spPr>
          <a:xfrm>
            <a:off x="6516216" y="1988840"/>
            <a:ext cx="800219" cy="4123886"/>
          </a:xfrm>
          <a:prstGeom prst="rect">
            <a:avLst/>
          </a:prstGeom>
          <a:noFill/>
        </p:spPr>
        <p:txBody>
          <a:bodyPr vert="eaVert" wrap="none" rtlCol="0">
            <a:spAutoFit/>
          </a:bodyPr>
          <a:lstStyle/>
          <a:p>
            <a:r>
              <a:rPr lang="zh-CN" altLang="en-US" sz="2000" dirty="0" smtClean="0">
                <a:solidFill>
                  <a:srgbClr val="000000"/>
                </a:solidFill>
                <a:latin typeface="Times New Roman" pitchFamily="18" charset="0"/>
                <a:ea typeface="楷体_GB2312" pitchFamily="49" charset="-122"/>
                <a:cs typeface="Times New Roman" pitchFamily="18" charset="0"/>
              </a:rPr>
              <a:t>货币供给越多，消费、投资需求</a:t>
            </a:r>
            <a:endParaRPr lang="en-US" altLang="zh-CN" sz="2000" dirty="0" smtClean="0">
              <a:solidFill>
                <a:srgbClr val="000000"/>
              </a:solidFill>
              <a:latin typeface="Times New Roman" pitchFamily="18" charset="0"/>
              <a:ea typeface="楷体_GB2312" pitchFamily="49" charset="-122"/>
              <a:cs typeface="Times New Roman" pitchFamily="18" charset="0"/>
            </a:endParaRPr>
          </a:p>
          <a:p>
            <a:r>
              <a:rPr lang="zh-CN" altLang="en-US" sz="2000" dirty="0" smtClean="0">
                <a:solidFill>
                  <a:srgbClr val="000000"/>
                </a:solidFill>
                <a:latin typeface="Times New Roman" pitchFamily="18" charset="0"/>
                <a:ea typeface="楷体_GB2312" pitchFamily="49" charset="-122"/>
                <a:cs typeface="Times New Roman" pitchFamily="18" charset="0"/>
              </a:rPr>
              <a:t>上升；</a:t>
            </a:r>
            <a:r>
              <a:rPr lang="en-US" altLang="zh-CN" sz="2000" dirty="0" smtClean="0">
                <a:solidFill>
                  <a:srgbClr val="000000"/>
                </a:solidFill>
                <a:latin typeface="Times New Roman" pitchFamily="18" charset="0"/>
                <a:ea typeface="楷体_GB2312" pitchFamily="49" charset="-122"/>
                <a:cs typeface="Times New Roman" pitchFamily="18" charset="0"/>
              </a:rPr>
              <a:t>IS-LM</a:t>
            </a:r>
            <a:r>
              <a:rPr lang="zh-CN" altLang="en-US" sz="2000" dirty="0" smtClean="0">
                <a:solidFill>
                  <a:srgbClr val="000000"/>
                </a:solidFill>
                <a:latin typeface="Times New Roman" pitchFamily="18" charset="0"/>
                <a:ea typeface="楷体_GB2312" pitchFamily="49" charset="-122"/>
                <a:cs typeface="Times New Roman" pitchFamily="18" charset="0"/>
              </a:rPr>
              <a:t>曲线推导出总需求曲线</a:t>
            </a:r>
            <a:endParaRPr lang="zh-CN" altLang="en-US" sz="2000" dirty="0">
              <a:solidFill>
                <a:srgbClr val="000000"/>
              </a:solidFill>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34610834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144000"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总需求决定总供给（凯恩斯的宏观经济学）</a:t>
            </a:r>
            <a:endParaRPr lang="en-US" altLang="zh-CN" sz="28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在有效需求不足的经济体下，需求决定供给；短期，需求决定供给；</a:t>
            </a:r>
            <a:endParaRPr lang="en-US" altLang="zh-CN" sz="20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在短缺经济体下，供给决定需求；长期，供给的能力是一切！</a:t>
            </a:r>
            <a:endParaRPr lang="en-US" altLang="zh-CN" sz="20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需求（支出）、波动（经济周期）与短期；供给（收入）、增长与长期。</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总供给决定货币需求</a:t>
            </a:r>
            <a:endParaRPr lang="en-US" altLang="zh-CN" sz="28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总供给等于收入</a:t>
            </a:r>
            <a:endParaRPr lang="en-US" altLang="zh-CN" sz="20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收入决定了货币需求</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货币需求决定货币供给</a:t>
            </a:r>
            <a:endParaRPr lang="en-US" altLang="zh-CN" sz="28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货币需求由经济体的个体决定，是内生的</a:t>
            </a:r>
            <a:endParaRPr lang="en-US" altLang="zh-CN" sz="20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货币供给在一定程度上可由央行控制，相对外生</a:t>
            </a:r>
            <a:endParaRPr lang="en-US" altLang="zh-CN" sz="20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货币供给应主动去适应货币需求的变动</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货币供给决定总需求</a:t>
            </a:r>
            <a:endParaRPr lang="en-US" altLang="zh-CN" sz="28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货币供给降低利率，促进消费和投资，促进支出（需求）</a:t>
            </a:r>
            <a:endParaRPr lang="en-US" altLang="zh-CN" sz="20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rPr>
              <a:t>央行货币政策的制定依据</a:t>
            </a:r>
            <a:endParaRPr lang="en-US" altLang="zh-CN" sz="2000" dirty="0" smtClean="0">
              <a:latin typeface="楷体_GB2312" pitchFamily="49" charset="-122"/>
              <a:ea typeface="楷体_GB2312" pitchFamily="49" charset="-122"/>
            </a:endParaRPr>
          </a:p>
          <a:p>
            <a:pPr lvl="4">
              <a:buClr>
                <a:srgbClr val="FF0000"/>
              </a:buClr>
              <a:buFont typeface="Wingdings" pitchFamily="2" charset="2"/>
              <a:buChar char="ü"/>
            </a:pPr>
            <a:endParaRPr lang="zh-CN" altLang="en-US" sz="16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35797573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001156" cy="927100"/>
          </a:xfrm>
        </p:spPr>
        <p:txBody>
          <a:bodyPr/>
          <a:lstStyle/>
          <a:p>
            <a:r>
              <a:rPr lang="zh-CN" altLang="en-US" sz="2800" dirty="0" smtClean="0">
                <a:latin typeface="楷体_GB2312" pitchFamily="49" charset="-122"/>
                <a:ea typeface="楷体_GB2312" pitchFamily="49" charset="-122"/>
              </a:rPr>
              <a:t>二、国际收支平衡表与国际收支失衡</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692696"/>
            <a:ext cx="8892480"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国际收支平衡表（</a:t>
            </a:r>
            <a:r>
              <a:rPr lang="en-US" altLang="zh-CN" sz="2800" dirty="0" smtClean="0">
                <a:latin typeface="Times New Roman" pitchFamily="18" charset="0"/>
                <a:ea typeface="楷体_GB2312" pitchFamily="49" charset="-122"/>
                <a:cs typeface="Times New Roman" pitchFamily="18" charset="0"/>
                <a:sym typeface="Wingdings 2" pitchFamily="18" charset="2"/>
              </a:rPr>
              <a:t>Balance of Payments</a:t>
            </a:r>
            <a:r>
              <a:rPr lang="zh-CN" altLang="en-US" sz="2800" dirty="0" smtClean="0">
                <a:latin typeface="Times New Roman" pitchFamily="18" charset="0"/>
                <a:ea typeface="楷体_GB2312" pitchFamily="49" charset="-122"/>
                <a:cs typeface="Times New Roman" pitchFamily="18" charset="0"/>
                <a:sym typeface="Wingdings 2" pitchFamily="18" charset="2"/>
              </a:rPr>
              <a:t>），是一国（或地区）的居民在一定时期内（一年、一季度等）一国与非居民之间的全部对外经济往来的系统的货币记录。它包含：</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sym typeface="Wingdings 2" pitchFamily="18" charset="2"/>
              </a:rPr>
              <a:t>经常账户，是国际收支平衡表中最基本和最重要的往来项目，是对实际资源的国际流动行为进行记录的账户。对于大多数经济，经常账户中最大、最重要的组成是商品和服务差额，即贸易差额。</a:t>
            </a:r>
            <a:endParaRPr lang="en-US" altLang="zh-CN" sz="22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sym typeface="Wingdings 2" pitchFamily="18" charset="2"/>
              </a:rPr>
              <a:t>资本和金融账户记录资本的国际流动，包括资本账户和金融账户两大部分。</a:t>
            </a:r>
            <a:endParaRPr lang="en-US" altLang="zh-CN" sz="22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rPr>
              <a:t>净误差与遗漏账户。国际收支平衡表采用</a:t>
            </a:r>
            <a:r>
              <a:rPr lang="zh-CN" altLang="en-US" sz="2200" dirty="0" smtClean="0">
                <a:solidFill>
                  <a:srgbClr val="FF0000"/>
                </a:solidFill>
                <a:latin typeface="Times New Roman" pitchFamily="18" charset="0"/>
                <a:ea typeface="楷体_GB2312" pitchFamily="49" charset="-122"/>
                <a:cs typeface="Times New Roman" pitchFamily="18" charset="0"/>
              </a:rPr>
              <a:t>复式记账法</a:t>
            </a:r>
            <a:r>
              <a:rPr lang="zh-CN" altLang="en-US" sz="2200" dirty="0" smtClean="0">
                <a:latin typeface="Times New Roman" pitchFamily="18" charset="0"/>
                <a:ea typeface="楷体_GB2312" pitchFamily="49" charset="-122"/>
                <a:cs typeface="Times New Roman" pitchFamily="18" charset="0"/>
              </a:rPr>
              <a:t>，每笔交易都由两笔价值相等的账面表示，分别记录在借方和贷方。原则上讲，有借必有贷，借贷必相等，表中的全部项目净余额为</a:t>
            </a:r>
            <a:r>
              <a:rPr lang="en-US" altLang="zh-CN" sz="2200" dirty="0" smtClean="0">
                <a:latin typeface="Times New Roman" pitchFamily="18" charset="0"/>
                <a:ea typeface="楷体_GB2312" pitchFamily="49" charset="-122"/>
                <a:cs typeface="Times New Roman" pitchFamily="18" charset="0"/>
              </a:rPr>
              <a:t>0</a:t>
            </a:r>
            <a:r>
              <a:rPr lang="zh-CN" altLang="en-US" sz="2200" dirty="0" smtClean="0">
                <a:latin typeface="Times New Roman" pitchFamily="18" charset="0"/>
                <a:ea typeface="楷体_GB2312" pitchFamily="49" charset="-122"/>
                <a:cs typeface="Times New Roman" pitchFamily="18" charset="0"/>
              </a:rPr>
              <a:t>。但在实际编制时，由于统计口径和数据来源以及其他技术原因，导致借方和贷方不平衡。为此，国际收支平衡表（</a:t>
            </a:r>
            <a:r>
              <a:rPr lang="zh-CN" altLang="en-US" sz="2200" b="1" dirty="0" smtClean="0">
                <a:solidFill>
                  <a:srgbClr val="FF0000"/>
                </a:solidFill>
                <a:latin typeface="Times New Roman" pitchFamily="18" charset="0"/>
                <a:ea typeface="楷体_GB2312" pitchFamily="49" charset="-122"/>
                <a:cs typeface="Times New Roman" pitchFamily="18" charset="0"/>
              </a:rPr>
              <a:t>人为</a:t>
            </a:r>
            <a:r>
              <a:rPr lang="zh-CN" altLang="en-US" sz="2200" dirty="0" smtClean="0">
                <a:latin typeface="Times New Roman" pitchFamily="18" charset="0"/>
                <a:ea typeface="楷体_GB2312" pitchFamily="49" charset="-122"/>
                <a:cs typeface="Times New Roman" pitchFamily="18" charset="0"/>
              </a:rPr>
              <a:t>）设立了一个平衡项目，即“净误差与遗漏”。</a:t>
            </a:r>
            <a:endParaRPr lang="en-US" altLang="zh-CN" sz="22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endParaRPr lang="en-US" altLang="zh-CN" sz="2400" dirty="0" smtClean="0">
              <a:latin typeface="Times New Roman" pitchFamily="18" charset="0"/>
              <a:ea typeface="楷体_GB2312" pitchFamily="49" charset="-122"/>
              <a:cs typeface="Times New Roman" pitchFamily="18" charset="0"/>
              <a:sym typeface="Wingdings 2" pitchFamily="18" charset="2"/>
            </a:endParaRPr>
          </a:p>
        </p:txBody>
      </p:sp>
    </p:spTree>
    <p:extLst>
      <p:ext uri="{BB962C8B-B14F-4D97-AF65-F5344CB8AC3E}">
        <p14:creationId xmlns="" xmlns:p14="http://schemas.microsoft.com/office/powerpoint/2010/main" val="35020500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512" y="404813"/>
            <a:ext cx="7184826" cy="5696570"/>
            <a:chOff x="71562" y="0"/>
            <a:chExt cx="7184826" cy="5696570"/>
          </a:xfrm>
        </p:grpSpPr>
        <p:sp>
          <p:nvSpPr>
            <p:cNvPr id="5" name="圆角矩形 2"/>
            <p:cNvSpPr>
              <a:spLocks noChangeArrowheads="1"/>
            </p:cNvSpPr>
            <p:nvPr/>
          </p:nvSpPr>
          <p:spPr bwMode="auto">
            <a:xfrm>
              <a:off x="71562" y="2376115"/>
              <a:ext cx="1500188" cy="1285875"/>
            </a:xfrm>
            <a:prstGeom prst="roundRect">
              <a:avLst>
                <a:gd name="adj" fmla="val 16667"/>
              </a:avLst>
            </a:prstGeom>
            <a:noFill/>
            <a:ln w="9525">
              <a:noFill/>
              <a:round/>
              <a:headEnd/>
              <a:tailEnd/>
            </a:ln>
          </p:spPr>
          <p:txBody>
            <a:bodyPr wrap="none"/>
            <a:lstStyle/>
            <a:p>
              <a:pPr>
                <a:buFont typeface="Arial" charset="0"/>
                <a:buNone/>
              </a:pPr>
              <a:r>
                <a:rPr lang="zh-CN" altLang="en-US" sz="2800" dirty="0">
                  <a:solidFill>
                    <a:srgbClr val="000000"/>
                  </a:solidFill>
                  <a:latin typeface="楷体_GB2312" pitchFamily="49" charset="-122"/>
                  <a:ea typeface="楷体_GB2312" pitchFamily="49" charset="-122"/>
                </a:rPr>
                <a:t>国际收支</a:t>
              </a:r>
              <a:endParaRPr lang="en-US" sz="2800" dirty="0">
                <a:solidFill>
                  <a:srgbClr val="000000"/>
                </a:solidFill>
                <a:latin typeface="楷体_GB2312" pitchFamily="49" charset="-122"/>
                <a:ea typeface="楷体_GB2312" pitchFamily="49" charset="-122"/>
              </a:endParaRPr>
            </a:p>
            <a:p>
              <a:pPr>
                <a:buFont typeface="Arial" charset="0"/>
                <a:buNone/>
              </a:pPr>
              <a:r>
                <a:rPr lang="zh-CN" altLang="en-US" sz="2800" dirty="0">
                  <a:solidFill>
                    <a:srgbClr val="000000"/>
                  </a:solidFill>
                  <a:latin typeface="楷体_GB2312" pitchFamily="49" charset="-122"/>
                  <a:ea typeface="楷体_GB2312" pitchFamily="49" charset="-122"/>
                </a:rPr>
                <a:t>平衡表项</a:t>
              </a:r>
              <a:endParaRPr lang="en-US" sz="2800" dirty="0">
                <a:solidFill>
                  <a:srgbClr val="000000"/>
                </a:solidFill>
                <a:latin typeface="楷体_GB2312" pitchFamily="49" charset="-122"/>
                <a:ea typeface="楷体_GB2312" pitchFamily="49" charset="-122"/>
              </a:endParaRPr>
            </a:p>
            <a:p>
              <a:pPr>
                <a:buFont typeface="Arial" charset="0"/>
                <a:buNone/>
              </a:pPr>
              <a:r>
                <a:rPr lang="zh-CN" altLang="en-US" sz="2800" dirty="0">
                  <a:solidFill>
                    <a:srgbClr val="000000"/>
                  </a:solidFill>
                  <a:latin typeface="楷体_GB2312" pitchFamily="49" charset="-122"/>
                  <a:ea typeface="楷体_GB2312" pitchFamily="49" charset="-122"/>
                </a:rPr>
                <a:t>目构成</a:t>
              </a:r>
            </a:p>
          </p:txBody>
        </p:sp>
        <p:sp>
          <p:nvSpPr>
            <p:cNvPr id="6" name="左大括号 3"/>
            <p:cNvSpPr>
              <a:spLocks/>
            </p:cNvSpPr>
            <p:nvPr/>
          </p:nvSpPr>
          <p:spPr bwMode="auto">
            <a:xfrm>
              <a:off x="1571625" y="936625"/>
              <a:ext cx="500063" cy="4319587"/>
            </a:xfrm>
            <a:prstGeom prst="leftBrace">
              <a:avLst>
                <a:gd name="adj1" fmla="val 8318"/>
                <a:gd name="adj2" fmla="val 50000"/>
              </a:avLst>
            </a:prstGeom>
            <a:noFill/>
            <a:ln w="38100" cmpd="sng">
              <a:solidFill>
                <a:schemeClr val="tx1"/>
              </a:solidFill>
              <a:round/>
              <a:headEnd/>
              <a:tailEnd/>
            </a:ln>
            <a:effectLst>
              <a:outerShdw dist="23000" dir="5400000" algn="ctr" rotWithShape="0">
                <a:srgbClr val="000000">
                  <a:alpha val="34000"/>
                </a:srgbClr>
              </a:outerShdw>
            </a:effectLst>
          </p:spPr>
          <p:txBody>
            <a:bodyPr wrap="none"/>
            <a:lstStyle/>
            <a:p>
              <a:pPr>
                <a:buFont typeface="Arial" pitchFamily="34" charset="0"/>
                <a:buNone/>
                <a:defRPr/>
              </a:pPr>
              <a:endParaRPr lang="zh-CN" altLang="en-US">
                <a:solidFill>
                  <a:srgbClr val="000000"/>
                </a:solidFill>
                <a:latin typeface="楷体_GB2312" pitchFamily="49" charset="-122"/>
                <a:ea typeface="楷体_GB2312" pitchFamily="49" charset="-122"/>
              </a:endParaRPr>
            </a:p>
          </p:txBody>
        </p:sp>
        <p:sp>
          <p:nvSpPr>
            <p:cNvPr id="7" name="圆角矩形 4"/>
            <p:cNvSpPr>
              <a:spLocks noChangeArrowheads="1"/>
            </p:cNvSpPr>
            <p:nvPr/>
          </p:nvSpPr>
          <p:spPr bwMode="auto">
            <a:xfrm>
              <a:off x="2195513" y="720725"/>
              <a:ext cx="1233487" cy="446087"/>
            </a:xfrm>
            <a:prstGeom prst="roundRect">
              <a:avLst>
                <a:gd name="adj" fmla="val 16667"/>
              </a:avLst>
            </a:prstGeom>
            <a:noFill/>
            <a:ln w="9525">
              <a:noFill/>
              <a:round/>
              <a:headEnd/>
              <a:tailEnd/>
            </a:ln>
          </p:spPr>
          <p:txBody>
            <a:bodyPr wrap="none"/>
            <a:lstStyle/>
            <a:p>
              <a:pPr>
                <a:buFont typeface="Arial" charset="0"/>
                <a:buNone/>
              </a:pPr>
              <a:r>
                <a:rPr lang="zh-CN" altLang="en-US" sz="2400" dirty="0">
                  <a:solidFill>
                    <a:srgbClr val="000000"/>
                  </a:solidFill>
                  <a:latin typeface="楷体_GB2312" pitchFamily="49" charset="-122"/>
                  <a:ea typeface="楷体_GB2312" pitchFamily="49" charset="-122"/>
                </a:rPr>
                <a:t>经常项目</a:t>
              </a:r>
            </a:p>
          </p:txBody>
        </p:sp>
        <p:sp>
          <p:nvSpPr>
            <p:cNvPr id="8" name="左大括号 6"/>
            <p:cNvSpPr>
              <a:spLocks/>
            </p:cNvSpPr>
            <p:nvPr/>
          </p:nvSpPr>
          <p:spPr bwMode="auto">
            <a:xfrm>
              <a:off x="3643313" y="166687"/>
              <a:ext cx="357187" cy="1571625"/>
            </a:xfrm>
            <a:prstGeom prst="leftBrace">
              <a:avLst>
                <a:gd name="adj1" fmla="val 8331"/>
                <a:gd name="adj2" fmla="val 50000"/>
              </a:avLst>
            </a:prstGeom>
            <a:noFill/>
            <a:ln w="38100" cmpd="sng">
              <a:solidFill>
                <a:schemeClr val="tx1"/>
              </a:solidFill>
              <a:round/>
              <a:headEnd/>
              <a:tailEnd/>
            </a:ln>
            <a:effectLst>
              <a:outerShdw dist="23000" dir="5400000" algn="ctr" rotWithShape="0">
                <a:srgbClr val="000000">
                  <a:alpha val="34000"/>
                </a:srgbClr>
              </a:outerShdw>
            </a:effectLst>
          </p:spPr>
          <p:txBody>
            <a:bodyPr wrap="none"/>
            <a:lstStyle/>
            <a:p>
              <a:pPr>
                <a:buFont typeface="Arial" pitchFamily="34" charset="0"/>
                <a:buNone/>
                <a:defRPr/>
              </a:pPr>
              <a:endParaRPr lang="zh-CN" altLang="en-US">
                <a:solidFill>
                  <a:srgbClr val="000000"/>
                </a:solidFill>
                <a:latin typeface="楷体_GB2312" pitchFamily="49" charset="-122"/>
                <a:ea typeface="楷体_GB2312" pitchFamily="49" charset="-122"/>
              </a:endParaRPr>
            </a:p>
          </p:txBody>
        </p:sp>
        <p:sp>
          <p:nvSpPr>
            <p:cNvPr id="9" name="矩形 9"/>
            <p:cNvSpPr>
              <a:spLocks noChangeArrowheads="1"/>
            </p:cNvSpPr>
            <p:nvPr/>
          </p:nvSpPr>
          <p:spPr bwMode="auto">
            <a:xfrm>
              <a:off x="3851275" y="0"/>
              <a:ext cx="2786063" cy="2089150"/>
            </a:xfrm>
            <a:prstGeom prst="rect">
              <a:avLst/>
            </a:prstGeom>
            <a:noFill/>
            <a:ln w="9525">
              <a:noFill/>
              <a:miter lim="800000"/>
              <a:headEnd/>
              <a:tailEnd/>
            </a:ln>
          </p:spPr>
          <p:txBody>
            <a:bodyPr wrap="none"/>
            <a:lstStyle/>
            <a:p>
              <a:r>
                <a:rPr lang="zh-CN" altLang="en-US" dirty="0">
                  <a:solidFill>
                    <a:srgbClr val="000000"/>
                  </a:solidFill>
                  <a:latin typeface="楷体_GB2312" pitchFamily="49" charset="-122"/>
                  <a:ea typeface="楷体_GB2312" pitchFamily="49" charset="-122"/>
                </a:rPr>
                <a:t>  </a:t>
              </a:r>
              <a:r>
                <a:rPr lang="zh-CN" altLang="en-US" dirty="0" smtClean="0">
                  <a:solidFill>
                    <a:srgbClr val="000000"/>
                  </a:solidFill>
                  <a:latin typeface="楷体_GB2312" pitchFamily="49" charset="-122"/>
                  <a:ea typeface="楷体_GB2312" pitchFamily="49" charset="-122"/>
                </a:rPr>
                <a:t>货物</a:t>
              </a:r>
              <a:endParaRPr lang="en-US" altLang="zh-CN" dirty="0" smtClean="0">
                <a:solidFill>
                  <a:srgbClr val="000000"/>
                </a:solidFill>
                <a:latin typeface="楷体_GB2312" pitchFamily="49" charset="-122"/>
                <a:ea typeface="楷体_GB2312" pitchFamily="49" charset="-122"/>
              </a:endParaRPr>
            </a:p>
            <a:p>
              <a:r>
                <a:rPr lang="zh-CN" altLang="en-US" dirty="0" smtClean="0">
                  <a:solidFill>
                    <a:srgbClr val="000000"/>
                  </a:solidFill>
                  <a:latin typeface="楷体_GB2312" pitchFamily="49" charset="-122"/>
                  <a:ea typeface="楷体_GB2312" pitchFamily="49" charset="-122"/>
                </a:rPr>
                <a:t>  </a:t>
              </a:r>
              <a:r>
                <a:rPr lang="zh-CN" altLang="en-US" dirty="0">
                  <a:solidFill>
                    <a:srgbClr val="000000"/>
                  </a:solidFill>
                  <a:latin typeface="楷体_GB2312" pitchFamily="49" charset="-122"/>
                  <a:ea typeface="楷体_GB2312" pitchFamily="49" charset="-122"/>
                </a:rPr>
                <a:t>服务</a:t>
              </a:r>
              <a:endParaRPr lang="en-US" dirty="0">
                <a:solidFill>
                  <a:srgbClr val="000000"/>
                </a:solidFill>
                <a:latin typeface="楷体_GB2312" pitchFamily="49" charset="-122"/>
                <a:ea typeface="楷体_GB2312" pitchFamily="49" charset="-122"/>
              </a:endParaRPr>
            </a:p>
            <a:p>
              <a:r>
                <a:rPr lang="zh-CN" altLang="en-US" dirty="0">
                  <a:solidFill>
                    <a:srgbClr val="000000"/>
                  </a:solidFill>
                  <a:latin typeface="楷体_GB2312" pitchFamily="49" charset="-122"/>
                  <a:ea typeface="楷体_GB2312" pitchFamily="49" charset="-122"/>
                </a:rPr>
                <a:t>  </a:t>
              </a:r>
              <a:r>
                <a:rPr lang="zh-CN" altLang="en-US" dirty="0" smtClean="0">
                  <a:solidFill>
                    <a:srgbClr val="000000"/>
                  </a:solidFill>
                  <a:latin typeface="楷体_GB2312" pitchFamily="49" charset="-122"/>
                  <a:ea typeface="楷体_GB2312" pitchFamily="49" charset="-122"/>
                </a:rPr>
                <a:t>收入</a:t>
              </a:r>
              <a:endParaRPr lang="zh-CN" altLang="en-US" dirty="0">
                <a:solidFill>
                  <a:srgbClr val="000000"/>
                </a:solidFill>
                <a:latin typeface="楷体_GB2312" pitchFamily="49" charset="-122"/>
                <a:ea typeface="楷体_GB2312" pitchFamily="49" charset="-122"/>
              </a:endParaRPr>
            </a:p>
            <a:p>
              <a:endParaRPr lang="en-US" dirty="0">
                <a:solidFill>
                  <a:srgbClr val="000000"/>
                </a:solidFill>
                <a:latin typeface="楷体_GB2312" pitchFamily="49" charset="-122"/>
                <a:ea typeface="楷体_GB2312" pitchFamily="49" charset="-122"/>
              </a:endParaRPr>
            </a:p>
            <a:p>
              <a:r>
                <a:rPr lang="zh-CN" altLang="en-US" dirty="0">
                  <a:solidFill>
                    <a:srgbClr val="000000"/>
                  </a:solidFill>
                  <a:latin typeface="楷体_GB2312" pitchFamily="49" charset="-122"/>
                  <a:ea typeface="楷体_GB2312" pitchFamily="49" charset="-122"/>
                </a:rPr>
                <a:t>  </a:t>
              </a:r>
              <a:r>
                <a:rPr lang="zh-CN" altLang="en-US" dirty="0" smtClean="0">
                  <a:solidFill>
                    <a:srgbClr val="000000"/>
                  </a:solidFill>
                  <a:latin typeface="楷体_GB2312" pitchFamily="49" charset="-122"/>
                  <a:ea typeface="楷体_GB2312" pitchFamily="49" charset="-122"/>
                </a:rPr>
                <a:t>经常转移</a:t>
              </a:r>
              <a:endParaRPr lang="zh-CN" altLang="en-US" dirty="0">
                <a:solidFill>
                  <a:srgbClr val="000000"/>
                </a:solidFill>
                <a:latin typeface="楷体_GB2312" pitchFamily="49" charset="-122"/>
                <a:ea typeface="楷体_GB2312" pitchFamily="49" charset="-122"/>
              </a:endParaRPr>
            </a:p>
          </p:txBody>
        </p:sp>
        <p:sp>
          <p:nvSpPr>
            <p:cNvPr id="10" name="左大括号 10"/>
            <p:cNvSpPr>
              <a:spLocks/>
            </p:cNvSpPr>
            <p:nvPr/>
          </p:nvSpPr>
          <p:spPr bwMode="auto">
            <a:xfrm>
              <a:off x="4752082" y="431899"/>
              <a:ext cx="357187" cy="642937"/>
            </a:xfrm>
            <a:prstGeom prst="leftBrace">
              <a:avLst>
                <a:gd name="adj1" fmla="val 8333"/>
                <a:gd name="adj2" fmla="val 50000"/>
              </a:avLst>
            </a:prstGeom>
            <a:noFill/>
            <a:ln w="38100" cmpd="sng">
              <a:solidFill>
                <a:schemeClr val="tx1"/>
              </a:solidFill>
              <a:round/>
              <a:headEnd/>
              <a:tailEnd/>
            </a:ln>
            <a:effectLst>
              <a:outerShdw dist="23000" dir="5400000" algn="ctr" rotWithShape="0">
                <a:srgbClr val="000000">
                  <a:alpha val="34000"/>
                </a:srgbClr>
              </a:outerShdw>
            </a:effectLst>
          </p:spPr>
          <p:txBody>
            <a:bodyPr wrap="none"/>
            <a:lstStyle/>
            <a:p>
              <a:pPr>
                <a:buFont typeface="Arial" pitchFamily="34" charset="0"/>
                <a:buNone/>
                <a:defRPr/>
              </a:pPr>
              <a:endParaRPr lang="zh-CN" altLang="en-US">
                <a:solidFill>
                  <a:srgbClr val="000000"/>
                </a:solidFill>
                <a:latin typeface="楷体_GB2312" pitchFamily="49" charset="-122"/>
                <a:ea typeface="楷体_GB2312" pitchFamily="49" charset="-122"/>
              </a:endParaRPr>
            </a:p>
          </p:txBody>
        </p:sp>
        <p:sp>
          <p:nvSpPr>
            <p:cNvPr id="11" name="矩形 12"/>
            <p:cNvSpPr>
              <a:spLocks noChangeArrowheads="1"/>
            </p:cNvSpPr>
            <p:nvPr/>
          </p:nvSpPr>
          <p:spPr bwMode="auto">
            <a:xfrm>
              <a:off x="5112122" y="215875"/>
              <a:ext cx="1357313" cy="1143000"/>
            </a:xfrm>
            <a:prstGeom prst="rect">
              <a:avLst/>
            </a:prstGeom>
            <a:noFill/>
            <a:ln w="9525">
              <a:noFill/>
              <a:miter lim="800000"/>
              <a:headEnd/>
              <a:tailEnd/>
            </a:ln>
          </p:spPr>
          <p:txBody>
            <a:bodyPr wrap="none"/>
            <a:lstStyle/>
            <a:p>
              <a:pPr>
                <a:buFont typeface="Arial" charset="0"/>
                <a:buNone/>
              </a:pPr>
              <a:r>
                <a:rPr lang="zh-CN" altLang="en-US" sz="2000" dirty="0">
                  <a:solidFill>
                    <a:srgbClr val="000000"/>
                  </a:solidFill>
                  <a:latin typeface="楷体_GB2312" pitchFamily="49" charset="-122"/>
                  <a:ea typeface="楷体_GB2312" pitchFamily="49" charset="-122"/>
                </a:rPr>
                <a:t>职工报酬</a:t>
              </a:r>
              <a:endParaRPr lang="en-US" sz="2000" dirty="0">
                <a:solidFill>
                  <a:srgbClr val="000000"/>
                </a:solidFill>
                <a:latin typeface="楷体_GB2312" pitchFamily="49" charset="-122"/>
                <a:ea typeface="楷体_GB2312" pitchFamily="49" charset="-122"/>
              </a:endParaRPr>
            </a:p>
            <a:p>
              <a:pPr>
                <a:buFont typeface="Arial" charset="0"/>
                <a:buNone/>
              </a:pPr>
              <a:endParaRPr lang="en-US" sz="2000" dirty="0">
                <a:solidFill>
                  <a:srgbClr val="000000"/>
                </a:solidFill>
                <a:latin typeface="楷体_GB2312" pitchFamily="49" charset="-122"/>
                <a:ea typeface="楷体_GB2312" pitchFamily="49" charset="-122"/>
              </a:endParaRPr>
            </a:p>
            <a:p>
              <a:pPr>
                <a:buFont typeface="Arial" charset="0"/>
                <a:buNone/>
              </a:pPr>
              <a:r>
                <a:rPr lang="zh-CN" altLang="en-US" sz="2000" dirty="0">
                  <a:solidFill>
                    <a:srgbClr val="000000"/>
                  </a:solidFill>
                  <a:latin typeface="楷体_GB2312" pitchFamily="49" charset="-122"/>
                  <a:ea typeface="楷体_GB2312" pitchFamily="49" charset="-122"/>
                </a:rPr>
                <a:t>投资收益</a:t>
              </a:r>
              <a:endParaRPr lang="en-US" dirty="0">
                <a:solidFill>
                  <a:srgbClr val="000000"/>
                </a:solidFill>
                <a:latin typeface="楷体_GB2312" pitchFamily="49" charset="-122"/>
                <a:ea typeface="楷体_GB2312" pitchFamily="49" charset="-122"/>
              </a:endParaRPr>
            </a:p>
            <a:p>
              <a:pPr>
                <a:buFont typeface="Arial" charset="0"/>
                <a:buNone/>
              </a:pPr>
              <a:endParaRPr lang="zh-CN" altLang="en-US" dirty="0">
                <a:solidFill>
                  <a:srgbClr val="000000"/>
                </a:solidFill>
                <a:latin typeface="楷体_GB2312" pitchFamily="49" charset="-122"/>
                <a:ea typeface="楷体_GB2312" pitchFamily="49" charset="-122"/>
              </a:endParaRPr>
            </a:p>
          </p:txBody>
        </p:sp>
        <p:sp>
          <p:nvSpPr>
            <p:cNvPr id="12" name="圆角矩形 14"/>
            <p:cNvSpPr>
              <a:spLocks noChangeArrowheads="1"/>
            </p:cNvSpPr>
            <p:nvPr/>
          </p:nvSpPr>
          <p:spPr bwMode="auto">
            <a:xfrm>
              <a:off x="2231802" y="2592139"/>
              <a:ext cx="1285875" cy="785813"/>
            </a:xfrm>
            <a:prstGeom prst="roundRect">
              <a:avLst>
                <a:gd name="adj" fmla="val 16667"/>
              </a:avLst>
            </a:prstGeom>
            <a:noFill/>
            <a:ln w="9525">
              <a:noFill/>
              <a:round/>
              <a:headEnd/>
              <a:tailEnd/>
            </a:ln>
          </p:spPr>
          <p:txBody>
            <a:bodyPr wrap="none"/>
            <a:lstStyle/>
            <a:p>
              <a:pPr>
                <a:buFont typeface="Arial" charset="0"/>
                <a:buNone/>
              </a:pPr>
              <a:r>
                <a:rPr lang="zh-CN" altLang="en-US" sz="2400" dirty="0">
                  <a:solidFill>
                    <a:srgbClr val="000000"/>
                  </a:solidFill>
                  <a:latin typeface="楷体_GB2312" pitchFamily="49" charset="-122"/>
                  <a:ea typeface="楷体_GB2312" pitchFamily="49" charset="-122"/>
                </a:rPr>
                <a:t>资本与金</a:t>
              </a:r>
              <a:endParaRPr lang="en-US" sz="2400" dirty="0">
                <a:solidFill>
                  <a:srgbClr val="000000"/>
                </a:solidFill>
                <a:latin typeface="楷体_GB2312" pitchFamily="49" charset="-122"/>
                <a:ea typeface="楷体_GB2312" pitchFamily="49" charset="-122"/>
              </a:endParaRPr>
            </a:p>
            <a:p>
              <a:pPr>
                <a:buFont typeface="Arial" charset="0"/>
                <a:buNone/>
              </a:pPr>
              <a:r>
                <a:rPr lang="zh-CN" altLang="en-US" sz="2400" dirty="0">
                  <a:solidFill>
                    <a:srgbClr val="000000"/>
                  </a:solidFill>
                  <a:latin typeface="楷体_GB2312" pitchFamily="49" charset="-122"/>
                  <a:ea typeface="楷体_GB2312" pitchFamily="49" charset="-122"/>
                </a:rPr>
                <a:t>融项目</a:t>
              </a:r>
            </a:p>
          </p:txBody>
        </p:sp>
        <p:sp>
          <p:nvSpPr>
            <p:cNvPr id="13" name="左大括号 15"/>
            <p:cNvSpPr>
              <a:spLocks/>
            </p:cNvSpPr>
            <p:nvPr/>
          </p:nvSpPr>
          <p:spPr bwMode="auto">
            <a:xfrm>
              <a:off x="3643313" y="2381250"/>
              <a:ext cx="357187" cy="1435100"/>
            </a:xfrm>
            <a:prstGeom prst="leftBrace">
              <a:avLst>
                <a:gd name="adj1" fmla="val 8333"/>
                <a:gd name="adj2" fmla="val 50000"/>
              </a:avLst>
            </a:prstGeom>
            <a:noFill/>
            <a:ln w="38100" cmpd="sng">
              <a:solidFill>
                <a:schemeClr val="tx1"/>
              </a:solidFill>
              <a:round/>
              <a:headEnd/>
              <a:tailEnd/>
            </a:ln>
            <a:effectLst>
              <a:outerShdw dist="23000" dir="5400000" algn="ctr" rotWithShape="0">
                <a:srgbClr val="000000">
                  <a:alpha val="34000"/>
                </a:srgbClr>
              </a:outerShdw>
            </a:effectLst>
          </p:spPr>
          <p:txBody>
            <a:bodyPr wrap="none"/>
            <a:lstStyle/>
            <a:p>
              <a:pPr>
                <a:buFont typeface="Arial" pitchFamily="34" charset="0"/>
                <a:buNone/>
                <a:defRPr/>
              </a:pPr>
              <a:endParaRPr lang="zh-CN" altLang="en-US">
                <a:solidFill>
                  <a:srgbClr val="000000"/>
                </a:solidFill>
                <a:latin typeface="楷体_GB2312" pitchFamily="49" charset="-122"/>
                <a:ea typeface="楷体_GB2312" pitchFamily="49" charset="-122"/>
              </a:endParaRPr>
            </a:p>
          </p:txBody>
        </p:sp>
        <p:sp>
          <p:nvSpPr>
            <p:cNvPr id="14" name="矩形 16"/>
            <p:cNvSpPr>
              <a:spLocks noChangeArrowheads="1"/>
            </p:cNvSpPr>
            <p:nvPr/>
          </p:nvSpPr>
          <p:spPr bwMode="auto">
            <a:xfrm>
              <a:off x="3959994" y="2016075"/>
              <a:ext cx="1435100" cy="2357437"/>
            </a:xfrm>
            <a:prstGeom prst="rect">
              <a:avLst/>
            </a:prstGeom>
            <a:noFill/>
            <a:ln w="9525">
              <a:noFill/>
              <a:miter lim="800000"/>
              <a:headEnd/>
              <a:tailEnd/>
            </a:ln>
          </p:spPr>
          <p:txBody>
            <a:bodyPr wrap="none"/>
            <a:lstStyle/>
            <a:p>
              <a:endParaRPr lang="en-US" altLang="zh-CN" dirty="0">
                <a:solidFill>
                  <a:srgbClr val="000000"/>
                </a:solidFill>
                <a:latin typeface="楷体_GB2312" pitchFamily="49" charset="-122"/>
                <a:ea typeface="楷体_GB2312" pitchFamily="49" charset="-122"/>
              </a:endParaRPr>
            </a:p>
            <a:p>
              <a:r>
                <a:rPr lang="zh-CN" altLang="en-US" dirty="0">
                  <a:solidFill>
                    <a:srgbClr val="000000"/>
                  </a:solidFill>
                  <a:latin typeface="楷体_GB2312" pitchFamily="49" charset="-122"/>
                  <a:ea typeface="楷体_GB2312" pitchFamily="49" charset="-122"/>
                </a:rPr>
                <a:t>资本项目</a:t>
              </a:r>
              <a:endParaRPr lang="en-US" dirty="0">
                <a:solidFill>
                  <a:srgbClr val="000000"/>
                </a:solidFill>
                <a:latin typeface="楷体_GB2312" pitchFamily="49" charset="-122"/>
                <a:ea typeface="楷体_GB2312" pitchFamily="49" charset="-122"/>
              </a:endParaRPr>
            </a:p>
            <a:p>
              <a:endParaRPr lang="en-US" dirty="0">
                <a:solidFill>
                  <a:srgbClr val="000000"/>
                </a:solidFill>
                <a:latin typeface="楷体_GB2312" pitchFamily="49" charset="-122"/>
                <a:ea typeface="楷体_GB2312" pitchFamily="49" charset="-122"/>
              </a:endParaRPr>
            </a:p>
            <a:p>
              <a:endParaRPr lang="en-US" dirty="0">
                <a:solidFill>
                  <a:srgbClr val="000000"/>
                </a:solidFill>
                <a:latin typeface="楷体_GB2312" pitchFamily="49" charset="-122"/>
                <a:ea typeface="楷体_GB2312" pitchFamily="49" charset="-122"/>
              </a:endParaRPr>
            </a:p>
            <a:p>
              <a:r>
                <a:rPr lang="en-US" dirty="0">
                  <a:solidFill>
                    <a:srgbClr val="000000"/>
                  </a:solidFill>
                  <a:latin typeface="楷体_GB2312" pitchFamily="49" charset="-122"/>
                  <a:ea typeface="楷体_GB2312" pitchFamily="49" charset="-122"/>
                </a:rPr>
                <a:t>                    </a:t>
              </a:r>
            </a:p>
            <a:p>
              <a:endParaRPr lang="en-US" altLang="zh-CN" dirty="0" smtClean="0">
                <a:solidFill>
                  <a:srgbClr val="000000"/>
                </a:solidFill>
                <a:latin typeface="楷体_GB2312" pitchFamily="49" charset="-122"/>
                <a:ea typeface="楷体_GB2312" pitchFamily="49" charset="-122"/>
              </a:endParaRPr>
            </a:p>
            <a:p>
              <a:r>
                <a:rPr lang="zh-CN" altLang="en-US" dirty="0" smtClean="0">
                  <a:solidFill>
                    <a:srgbClr val="000000"/>
                  </a:solidFill>
                  <a:latin typeface="楷体_GB2312" pitchFamily="49" charset="-122"/>
                  <a:ea typeface="楷体_GB2312" pitchFamily="49" charset="-122"/>
                </a:rPr>
                <a:t>金融</a:t>
              </a:r>
              <a:r>
                <a:rPr lang="zh-CN" altLang="en-US" dirty="0">
                  <a:solidFill>
                    <a:srgbClr val="000000"/>
                  </a:solidFill>
                  <a:latin typeface="楷体_GB2312" pitchFamily="49" charset="-122"/>
                  <a:ea typeface="楷体_GB2312" pitchFamily="49" charset="-122"/>
                </a:rPr>
                <a:t>项目</a:t>
              </a:r>
              <a:endParaRPr lang="en-US" dirty="0">
                <a:solidFill>
                  <a:srgbClr val="000000"/>
                </a:solidFill>
                <a:latin typeface="楷体_GB2312" pitchFamily="49" charset="-122"/>
                <a:ea typeface="楷体_GB2312" pitchFamily="49" charset="-122"/>
              </a:endParaRPr>
            </a:p>
            <a:p>
              <a:r>
                <a:rPr lang="en-US" dirty="0">
                  <a:solidFill>
                    <a:srgbClr val="000000"/>
                  </a:solidFill>
                  <a:latin typeface="楷体_GB2312" pitchFamily="49" charset="-122"/>
                  <a:ea typeface="楷体_GB2312" pitchFamily="49" charset="-122"/>
                </a:rPr>
                <a:t>                            </a:t>
              </a:r>
              <a:endParaRPr lang="zh-CN" altLang="en-US" dirty="0">
                <a:solidFill>
                  <a:srgbClr val="000000"/>
                </a:solidFill>
                <a:latin typeface="楷体_GB2312" pitchFamily="49" charset="-122"/>
                <a:ea typeface="楷体_GB2312" pitchFamily="49" charset="-122"/>
              </a:endParaRPr>
            </a:p>
          </p:txBody>
        </p:sp>
        <p:sp>
          <p:nvSpPr>
            <p:cNvPr id="15" name="左大括号 18"/>
            <p:cNvSpPr>
              <a:spLocks/>
            </p:cNvSpPr>
            <p:nvPr/>
          </p:nvSpPr>
          <p:spPr bwMode="auto">
            <a:xfrm>
              <a:off x="5040114" y="1944067"/>
              <a:ext cx="214313" cy="1071563"/>
            </a:xfrm>
            <a:prstGeom prst="leftBrace">
              <a:avLst>
                <a:gd name="adj1" fmla="val 8333"/>
                <a:gd name="adj2" fmla="val 50000"/>
              </a:avLst>
            </a:prstGeom>
            <a:noFill/>
            <a:ln w="38100" cmpd="sng">
              <a:solidFill>
                <a:schemeClr val="tx1"/>
              </a:solidFill>
              <a:round/>
              <a:headEnd/>
              <a:tailEnd/>
            </a:ln>
            <a:effectLst>
              <a:outerShdw dist="23000" dir="5400000" algn="ctr" rotWithShape="0">
                <a:srgbClr val="000000">
                  <a:alpha val="34000"/>
                </a:srgbClr>
              </a:outerShdw>
            </a:effectLst>
          </p:spPr>
          <p:txBody>
            <a:bodyPr wrap="none"/>
            <a:lstStyle/>
            <a:p>
              <a:pPr>
                <a:buFont typeface="Arial" pitchFamily="34" charset="0"/>
                <a:buNone/>
                <a:defRPr/>
              </a:pPr>
              <a:endParaRPr lang="zh-CN" altLang="en-US">
                <a:solidFill>
                  <a:srgbClr val="000000"/>
                </a:solidFill>
                <a:latin typeface="楷体_GB2312" pitchFamily="49" charset="-122"/>
                <a:ea typeface="楷体_GB2312" pitchFamily="49" charset="-122"/>
              </a:endParaRPr>
            </a:p>
          </p:txBody>
        </p:sp>
        <p:sp>
          <p:nvSpPr>
            <p:cNvPr id="16" name="矩形 19"/>
            <p:cNvSpPr>
              <a:spLocks noChangeArrowheads="1"/>
            </p:cNvSpPr>
            <p:nvPr/>
          </p:nvSpPr>
          <p:spPr bwMode="auto">
            <a:xfrm>
              <a:off x="5256138" y="2016075"/>
              <a:ext cx="2000250" cy="1071563"/>
            </a:xfrm>
            <a:prstGeom prst="rect">
              <a:avLst/>
            </a:prstGeom>
            <a:noFill/>
            <a:ln w="9525">
              <a:noFill/>
              <a:miter lim="800000"/>
              <a:headEnd/>
              <a:tailEnd/>
            </a:ln>
          </p:spPr>
          <p:txBody>
            <a:bodyPr wrap="none"/>
            <a:lstStyle/>
            <a:p>
              <a:pPr>
                <a:buFont typeface="Arial" charset="0"/>
                <a:buNone/>
              </a:pPr>
              <a:r>
                <a:rPr lang="zh-CN" altLang="en-US" sz="2000" dirty="0">
                  <a:solidFill>
                    <a:srgbClr val="000000"/>
                  </a:solidFill>
                  <a:latin typeface="楷体_GB2312" pitchFamily="49" charset="-122"/>
                  <a:ea typeface="楷体_GB2312" pitchFamily="49" charset="-122"/>
                </a:rPr>
                <a:t>资本转移</a:t>
              </a:r>
              <a:endParaRPr lang="en-US" sz="2000" dirty="0">
                <a:solidFill>
                  <a:srgbClr val="000000"/>
                </a:solidFill>
                <a:latin typeface="楷体_GB2312" pitchFamily="49" charset="-122"/>
                <a:ea typeface="楷体_GB2312" pitchFamily="49" charset="-122"/>
              </a:endParaRPr>
            </a:p>
            <a:p>
              <a:pPr>
                <a:buFont typeface="Arial" charset="0"/>
                <a:buNone/>
              </a:pPr>
              <a:endParaRPr lang="en-US" sz="2000" dirty="0">
                <a:solidFill>
                  <a:srgbClr val="000000"/>
                </a:solidFill>
                <a:latin typeface="楷体_GB2312" pitchFamily="49" charset="-122"/>
                <a:ea typeface="楷体_GB2312" pitchFamily="49" charset="-122"/>
              </a:endParaRPr>
            </a:p>
            <a:p>
              <a:pPr>
                <a:buFont typeface="Arial" charset="0"/>
                <a:buNone/>
              </a:pPr>
              <a:r>
                <a:rPr lang="zh-CN" altLang="en-US" sz="2000" dirty="0">
                  <a:solidFill>
                    <a:srgbClr val="000000"/>
                  </a:solidFill>
                  <a:latin typeface="楷体_GB2312" pitchFamily="49" charset="-122"/>
                  <a:ea typeface="楷体_GB2312" pitchFamily="49" charset="-122"/>
                </a:rPr>
                <a:t>非生产、非金融资产的交易</a:t>
              </a:r>
              <a:endParaRPr lang="en-US" sz="2000" dirty="0">
                <a:solidFill>
                  <a:srgbClr val="000000"/>
                </a:solidFill>
                <a:latin typeface="楷体_GB2312" pitchFamily="49" charset="-122"/>
                <a:ea typeface="楷体_GB2312" pitchFamily="49" charset="-122"/>
              </a:endParaRPr>
            </a:p>
            <a:p>
              <a:pPr>
                <a:buFont typeface="Arial" charset="0"/>
                <a:buNone/>
              </a:pPr>
              <a:endParaRPr lang="zh-CN" altLang="en-US" sz="2000" dirty="0">
                <a:solidFill>
                  <a:srgbClr val="000000"/>
                </a:solidFill>
                <a:latin typeface="楷体_GB2312" pitchFamily="49" charset="-122"/>
                <a:ea typeface="楷体_GB2312" pitchFamily="49" charset="-122"/>
              </a:endParaRPr>
            </a:p>
          </p:txBody>
        </p:sp>
        <p:sp>
          <p:nvSpPr>
            <p:cNvPr id="17" name="左大括号 21"/>
            <p:cNvSpPr>
              <a:spLocks/>
            </p:cNvSpPr>
            <p:nvPr/>
          </p:nvSpPr>
          <p:spPr bwMode="auto">
            <a:xfrm>
              <a:off x="5040114" y="3312219"/>
              <a:ext cx="214312" cy="1071563"/>
            </a:xfrm>
            <a:prstGeom prst="leftBrace">
              <a:avLst>
                <a:gd name="adj1" fmla="val 8333"/>
                <a:gd name="adj2" fmla="val 50000"/>
              </a:avLst>
            </a:prstGeom>
            <a:noFill/>
            <a:ln w="38100" cmpd="sng">
              <a:solidFill>
                <a:schemeClr val="tx1"/>
              </a:solidFill>
              <a:round/>
              <a:headEnd/>
              <a:tailEnd/>
            </a:ln>
            <a:effectLst>
              <a:outerShdw dist="23000" dir="5400000" algn="ctr" rotWithShape="0">
                <a:srgbClr val="000000">
                  <a:alpha val="34000"/>
                </a:srgbClr>
              </a:outerShdw>
            </a:effectLst>
          </p:spPr>
          <p:txBody>
            <a:bodyPr wrap="none"/>
            <a:lstStyle/>
            <a:p>
              <a:pPr>
                <a:buFont typeface="Arial" pitchFamily="34" charset="0"/>
                <a:buNone/>
                <a:defRPr/>
              </a:pPr>
              <a:endParaRPr lang="zh-CN" altLang="en-US">
                <a:solidFill>
                  <a:srgbClr val="000000"/>
                </a:solidFill>
                <a:latin typeface="楷体_GB2312" pitchFamily="49" charset="-122"/>
                <a:ea typeface="楷体_GB2312" pitchFamily="49" charset="-122"/>
              </a:endParaRPr>
            </a:p>
          </p:txBody>
        </p:sp>
        <p:sp>
          <p:nvSpPr>
            <p:cNvPr id="18" name="矩形 23"/>
            <p:cNvSpPr>
              <a:spLocks noChangeArrowheads="1"/>
            </p:cNvSpPr>
            <p:nvPr/>
          </p:nvSpPr>
          <p:spPr bwMode="auto">
            <a:xfrm>
              <a:off x="2087786" y="4104307"/>
              <a:ext cx="1565275" cy="1592263"/>
            </a:xfrm>
            <a:prstGeom prst="rect">
              <a:avLst/>
            </a:prstGeom>
            <a:noFill/>
            <a:ln w="9525">
              <a:noFill/>
              <a:miter lim="800000"/>
              <a:headEnd/>
              <a:tailEnd/>
            </a:ln>
          </p:spPr>
          <p:txBody>
            <a:bodyPr wrap="none"/>
            <a:lstStyle/>
            <a:p>
              <a:r>
                <a:rPr lang="zh-CN" altLang="en-US" sz="2400" dirty="0">
                  <a:solidFill>
                    <a:srgbClr val="000000"/>
                  </a:solidFill>
                  <a:latin typeface="楷体_GB2312" pitchFamily="49" charset="-122"/>
                  <a:ea typeface="楷体_GB2312" pitchFamily="49" charset="-122"/>
                </a:rPr>
                <a:t>  储备资产</a:t>
              </a:r>
              <a:endParaRPr lang="en-US" sz="2400" dirty="0">
                <a:solidFill>
                  <a:srgbClr val="000000"/>
                </a:solidFill>
                <a:latin typeface="楷体_GB2312" pitchFamily="49" charset="-122"/>
                <a:ea typeface="楷体_GB2312" pitchFamily="49" charset="-122"/>
              </a:endParaRPr>
            </a:p>
            <a:p>
              <a:endParaRPr lang="en-US" sz="2400" dirty="0">
                <a:solidFill>
                  <a:srgbClr val="000000"/>
                </a:solidFill>
                <a:latin typeface="楷体_GB2312" pitchFamily="49" charset="-122"/>
                <a:ea typeface="楷体_GB2312" pitchFamily="49" charset="-122"/>
              </a:endParaRPr>
            </a:p>
            <a:p>
              <a:endParaRPr lang="en-US" sz="2400" dirty="0">
                <a:solidFill>
                  <a:srgbClr val="000000"/>
                </a:solidFill>
                <a:latin typeface="楷体_GB2312" pitchFamily="49" charset="-122"/>
                <a:ea typeface="楷体_GB2312" pitchFamily="49" charset="-122"/>
              </a:endParaRPr>
            </a:p>
            <a:p>
              <a:r>
                <a:rPr lang="zh-CN" altLang="en-US" sz="2400" dirty="0">
                  <a:solidFill>
                    <a:srgbClr val="000000"/>
                  </a:solidFill>
                  <a:latin typeface="楷体_GB2312" pitchFamily="49" charset="-122"/>
                  <a:ea typeface="楷体_GB2312" pitchFamily="49" charset="-122"/>
                </a:rPr>
                <a:t>  净误差遗漏</a:t>
              </a:r>
              <a:endParaRPr lang="en-US" sz="2400" dirty="0">
                <a:solidFill>
                  <a:srgbClr val="000000"/>
                </a:solidFill>
                <a:latin typeface="楷体_GB2312" pitchFamily="49" charset="-122"/>
                <a:ea typeface="楷体_GB2312" pitchFamily="49" charset="-122"/>
              </a:endParaRPr>
            </a:p>
            <a:p>
              <a:endParaRPr lang="en-US" sz="2400" dirty="0">
                <a:solidFill>
                  <a:srgbClr val="000000"/>
                </a:solidFill>
                <a:latin typeface="楷体_GB2312" pitchFamily="49" charset="-122"/>
                <a:ea typeface="楷体_GB2312" pitchFamily="49" charset="-122"/>
              </a:endParaRPr>
            </a:p>
          </p:txBody>
        </p:sp>
        <p:sp>
          <p:nvSpPr>
            <p:cNvPr id="19" name="矩形 16"/>
            <p:cNvSpPr>
              <a:spLocks noChangeArrowheads="1"/>
            </p:cNvSpPr>
            <p:nvPr/>
          </p:nvSpPr>
          <p:spPr bwMode="auto">
            <a:xfrm>
              <a:off x="5184130" y="3312219"/>
              <a:ext cx="1509713" cy="1223962"/>
            </a:xfrm>
            <a:prstGeom prst="rect">
              <a:avLst/>
            </a:prstGeom>
            <a:noFill/>
            <a:ln w="9525">
              <a:noFill/>
              <a:miter lim="800000"/>
              <a:headEnd/>
              <a:tailEnd/>
            </a:ln>
          </p:spPr>
          <p:txBody>
            <a:bodyPr wrap="none"/>
            <a:lstStyle/>
            <a:p>
              <a:r>
                <a:rPr lang="zh-CN" altLang="en-US" sz="2000" dirty="0">
                  <a:solidFill>
                    <a:srgbClr val="000000"/>
                  </a:solidFill>
                  <a:latin typeface="楷体_GB2312" pitchFamily="49" charset="-122"/>
                  <a:ea typeface="楷体_GB2312" pitchFamily="49" charset="-122"/>
                </a:rPr>
                <a:t>直接投资</a:t>
              </a:r>
              <a:endParaRPr lang="en-US" dirty="0">
                <a:solidFill>
                  <a:srgbClr val="000000"/>
                </a:solidFill>
                <a:latin typeface="楷体_GB2312" pitchFamily="49" charset="-122"/>
                <a:ea typeface="楷体_GB2312" pitchFamily="49" charset="-122"/>
              </a:endParaRPr>
            </a:p>
            <a:p>
              <a:r>
                <a:rPr lang="zh-CN" altLang="en-US" sz="2000" dirty="0">
                  <a:solidFill>
                    <a:srgbClr val="000000"/>
                  </a:solidFill>
                  <a:latin typeface="楷体_GB2312" pitchFamily="49" charset="-122"/>
                  <a:ea typeface="楷体_GB2312" pitchFamily="49" charset="-122"/>
                </a:rPr>
                <a:t>证券投资</a:t>
              </a:r>
              <a:endParaRPr lang="en-US" dirty="0">
                <a:solidFill>
                  <a:srgbClr val="000000"/>
                </a:solidFill>
                <a:latin typeface="楷体_GB2312" pitchFamily="49" charset="-122"/>
                <a:ea typeface="楷体_GB2312" pitchFamily="49" charset="-122"/>
              </a:endParaRPr>
            </a:p>
            <a:p>
              <a:r>
                <a:rPr lang="zh-CN" altLang="en-US" sz="2000" dirty="0">
                  <a:solidFill>
                    <a:srgbClr val="000000"/>
                  </a:solidFill>
                  <a:latin typeface="楷体_GB2312" pitchFamily="49" charset="-122"/>
                  <a:ea typeface="楷体_GB2312" pitchFamily="49" charset="-122"/>
                </a:rPr>
                <a:t>其他投资</a:t>
              </a:r>
              <a:r>
                <a:rPr lang="en-US" dirty="0">
                  <a:solidFill>
                    <a:srgbClr val="000000"/>
                  </a:solidFill>
                  <a:latin typeface="楷体_GB2312" pitchFamily="49" charset="-122"/>
                  <a:ea typeface="楷体_GB2312" pitchFamily="49" charset="-122"/>
                </a:rPr>
                <a:t>                           </a:t>
              </a:r>
              <a:endParaRPr lang="zh-CN" altLang="en-US" dirty="0">
                <a:solidFill>
                  <a:srgbClr val="000000"/>
                </a:solidFill>
                <a:latin typeface="楷体_GB2312" pitchFamily="49" charset="-122"/>
                <a:ea typeface="楷体_GB2312" pitchFamily="49" charset="-122"/>
              </a:endParaRPr>
            </a:p>
          </p:txBody>
        </p:sp>
      </p:grpSp>
      <p:sp>
        <p:nvSpPr>
          <p:cNvPr id="3" name="矩形 2"/>
          <p:cNvSpPr/>
          <p:nvPr/>
        </p:nvSpPr>
        <p:spPr bwMode="auto">
          <a:xfrm>
            <a:off x="4108450" y="404813"/>
            <a:ext cx="751582" cy="575915"/>
          </a:xfrm>
          <a:prstGeom prst="rect">
            <a:avLst/>
          </a:prstGeom>
          <a:noFill/>
          <a:ln w="381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 name="右箭头 3"/>
          <p:cNvSpPr/>
          <p:nvPr/>
        </p:nvSpPr>
        <p:spPr bwMode="auto">
          <a:xfrm flipH="1">
            <a:off x="3203848" y="651651"/>
            <a:ext cx="904602" cy="143942"/>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34015" y="498336"/>
            <a:ext cx="3185487" cy="646331"/>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体现为进出口（国内产出与国</a:t>
            </a:r>
            <a:endParaRPr lang="en-US" altLang="zh-CN" dirty="0" smtClean="0">
              <a:latin typeface="楷体_GB2312" panose="02010609030101010101" pitchFamily="49" charset="-122"/>
              <a:ea typeface="楷体_GB2312" panose="02010609030101010101" pitchFamily="49" charset="-122"/>
            </a:endParaRPr>
          </a:p>
          <a:p>
            <a:r>
              <a:rPr lang="zh-CN" altLang="en-US" dirty="0" smtClean="0">
                <a:latin typeface="楷体_GB2312" panose="02010609030101010101" pitchFamily="49" charset="-122"/>
                <a:ea typeface="楷体_GB2312" panose="02010609030101010101" pitchFamily="49" charset="-122"/>
              </a:rPr>
              <a:t>内需求的差异）</a:t>
            </a:r>
            <a:endParaRPr lang="zh-CN" altLang="en-US" dirty="0">
              <a:latin typeface="楷体_GB2312" panose="02010609030101010101" pitchFamily="49" charset="-122"/>
              <a:ea typeface="楷体_GB2312" panose="02010609030101010101" pitchFamily="49" charset="-122"/>
            </a:endParaRPr>
          </a:p>
        </p:txBody>
      </p:sp>
      <p:sp>
        <p:nvSpPr>
          <p:cNvPr id="21" name="矩形 20"/>
          <p:cNvSpPr/>
          <p:nvPr/>
        </p:nvSpPr>
        <p:spPr bwMode="auto">
          <a:xfrm>
            <a:off x="4932040" y="711124"/>
            <a:ext cx="1432173" cy="860502"/>
          </a:xfrm>
          <a:prstGeom prst="rect">
            <a:avLst/>
          </a:prstGeom>
          <a:noFill/>
          <a:ln w="38100"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2" name="右箭头 21"/>
          <p:cNvSpPr/>
          <p:nvPr/>
        </p:nvSpPr>
        <p:spPr bwMode="auto">
          <a:xfrm>
            <a:off x="6349492" y="1053567"/>
            <a:ext cx="904602" cy="143942"/>
          </a:xfrm>
          <a:prstGeom prst="rightArrow">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6562034" y="1248460"/>
            <a:ext cx="2262158" cy="646331"/>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体现为净要素收入（</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GNP</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与</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GDP</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的差异）</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4" name="矩形 23"/>
          <p:cNvSpPr/>
          <p:nvPr/>
        </p:nvSpPr>
        <p:spPr bwMode="auto">
          <a:xfrm>
            <a:off x="5364088" y="3717032"/>
            <a:ext cx="1000126" cy="720080"/>
          </a:xfrm>
          <a:prstGeom prst="rect">
            <a:avLst/>
          </a:prstGeom>
          <a:noFill/>
          <a:ln w="381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5" name="右箭头 24"/>
          <p:cNvSpPr/>
          <p:nvPr/>
        </p:nvSpPr>
        <p:spPr bwMode="auto">
          <a:xfrm>
            <a:off x="6364214" y="4005101"/>
            <a:ext cx="904602" cy="143942"/>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7236240" y="3883481"/>
            <a:ext cx="1800493"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体现为直接信用</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7" name="矩形 26"/>
          <p:cNvSpPr/>
          <p:nvPr/>
        </p:nvSpPr>
        <p:spPr bwMode="auto">
          <a:xfrm>
            <a:off x="5352257" y="4358344"/>
            <a:ext cx="1075556" cy="419981"/>
          </a:xfrm>
          <a:prstGeom prst="rect">
            <a:avLst/>
          </a:prstGeom>
          <a:noFill/>
          <a:ln w="38100"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8" name="右箭头 27"/>
          <p:cNvSpPr/>
          <p:nvPr/>
        </p:nvSpPr>
        <p:spPr bwMode="auto">
          <a:xfrm>
            <a:off x="6427813" y="4568334"/>
            <a:ext cx="904602" cy="143942"/>
          </a:xfrm>
          <a:prstGeom prst="rightArrow">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7268816" y="4455639"/>
            <a:ext cx="1800493" cy="369332"/>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体现为间接信用</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 xmlns:p14="http://schemas.microsoft.com/office/powerpoint/2010/main" val="42313282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00108"/>
            <a:ext cx="8786842"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rPr>
              <a:t>国际收支平衡表的编制有四条记账原则</a:t>
            </a:r>
          </a:p>
          <a:p>
            <a:pPr>
              <a:buNone/>
            </a:pPr>
            <a:r>
              <a:rPr lang="zh-CN" altLang="en-US" sz="2400" dirty="0" smtClean="0">
                <a:solidFill>
                  <a:srgbClr val="FFC000"/>
                </a:solidFill>
                <a:latin typeface="楷体_GB2312" pitchFamily="49" charset="-122"/>
                <a:ea typeface="楷体_GB2312" pitchFamily="49" charset="-122"/>
              </a:rPr>
              <a:t> </a:t>
            </a: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复式簿记原理，每一笔交易都在借方和贷方项目同时反映。借方表示进口的增加、金融资产的增加和金融负债的减少，贷方表示出口的增加、金融资产的减少和金融负债的增加。</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引起外汇资金流出的记入借方，以“</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”号表示；</a:t>
            </a:r>
            <a:endParaRPr lang="en-US" altLang="zh-CN" sz="20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引起外汇资金流入的记入贷方，以“</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”号表示</a:t>
            </a:r>
            <a:r>
              <a:rPr lang="en-US" altLang="zh-CN" sz="2000" dirty="0" smtClean="0">
                <a:latin typeface="楷体_GB2312" pitchFamily="49" charset="-122"/>
                <a:ea typeface="楷体_GB2312" pitchFamily="49" charset="-122"/>
              </a:rPr>
              <a:t>;</a:t>
            </a: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一般而言，“</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”值之和与“</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”值之和接近最好。如果不能相近， “</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”值之和高于“</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”值之和，更好。</a:t>
            </a:r>
            <a:endParaRPr lang="en-US" altLang="zh-CN" sz="20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金融资产的增加虽然导致“</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”，但是，金融资产增加会提高资本要素收入，下一期进入经常账户的收入会增加（这属于付息），此外金融资产还会回流（这属于还本）；同理可分析，金融负债的增加。</a:t>
            </a:r>
          </a:p>
          <a:p>
            <a:pPr>
              <a:buNone/>
            </a:pPr>
            <a:r>
              <a:rPr lang="zh-CN" altLang="en-US" sz="2400" dirty="0" smtClean="0">
                <a:solidFill>
                  <a:srgbClr val="FFC000"/>
                </a:solidFill>
                <a:latin typeface="楷体_GB2312" pitchFamily="49" charset="-122"/>
                <a:ea typeface="楷体_GB2312" pitchFamily="49" charset="-122"/>
              </a:rPr>
              <a:t> </a:t>
            </a: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权责发生制，交易的记录时间以所有权的转移为标准。</a:t>
            </a:r>
          </a:p>
          <a:p>
            <a:pPr>
              <a:buNone/>
            </a:pPr>
            <a:r>
              <a:rPr lang="zh-CN" altLang="en-US" sz="2400" dirty="0" smtClean="0">
                <a:solidFill>
                  <a:srgbClr val="FFC000"/>
                </a:solidFill>
                <a:latin typeface="楷体_GB2312" pitchFamily="49" charset="-122"/>
                <a:ea typeface="楷体_GB2312" pitchFamily="49" charset="-122"/>
              </a:rPr>
              <a:t> </a:t>
            </a: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按照市场价格记录。</a:t>
            </a:r>
          </a:p>
          <a:p>
            <a:pPr>
              <a:buNone/>
            </a:pPr>
            <a:r>
              <a:rPr lang="zh-CN" altLang="en-US" sz="2400" dirty="0" smtClean="0">
                <a:solidFill>
                  <a:srgbClr val="FFC000"/>
                </a:solidFill>
                <a:latin typeface="楷体_GB2312" pitchFamily="49" charset="-122"/>
                <a:ea typeface="楷体_GB2312" pitchFamily="49" charset="-122"/>
              </a:rPr>
              <a:t> </a:t>
            </a: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所有的记账单位需要折合为同一种货币，既可以是本币，也可以是外币。</a:t>
            </a:r>
          </a:p>
          <a:p>
            <a:endParaRPr lang="zh-CN" altLang="en-US" dirty="0"/>
          </a:p>
        </p:txBody>
      </p:sp>
    </p:spTree>
    <p:extLst>
      <p:ext uri="{BB962C8B-B14F-4D97-AF65-F5344CB8AC3E}">
        <p14:creationId xmlns="" xmlns:p14="http://schemas.microsoft.com/office/powerpoint/2010/main" val="1276950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76672"/>
            <a:ext cx="8784976" cy="4525963"/>
          </a:xfrm>
        </p:spPr>
        <p:txBody>
          <a:bodyPr/>
          <a:lstStyle/>
          <a:p>
            <a:pPr marL="87313" lvl="1" indent="-87313">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自主性交易和补偿性交易</a:t>
            </a:r>
            <a:endParaRPr lang="en-US" altLang="zh-CN" dirty="0" smtClean="0">
              <a:latin typeface="楷体_GB2312" pitchFamily="49" charset="-122"/>
              <a:ea typeface="楷体_GB2312" pitchFamily="49" charset="-122"/>
              <a:sym typeface="Wingdings 2" pitchFamily="18" charset="2"/>
            </a:endParaRPr>
          </a:p>
          <a:p>
            <a:pPr marL="720725" lvl="1" indent="-273050">
              <a:buFont typeface="Wingdings" pitchFamily="2" charset="2"/>
              <a:buChar char="Ø"/>
            </a:pPr>
            <a:r>
              <a:rPr lang="zh-CN" altLang="en-US" sz="2400" dirty="0" smtClean="0">
                <a:solidFill>
                  <a:srgbClr val="FF0000"/>
                </a:solidFill>
                <a:latin typeface="楷体_GB2312" pitchFamily="49" charset="-122"/>
                <a:ea typeface="楷体_GB2312" pitchFamily="49" charset="-122"/>
              </a:rPr>
              <a:t>自主性交易</a:t>
            </a:r>
            <a:r>
              <a:rPr lang="zh-CN" altLang="en-US" sz="2400" dirty="0" smtClean="0">
                <a:latin typeface="楷体_GB2312" pitchFamily="49" charset="-122"/>
                <a:ea typeface="楷体_GB2312" pitchFamily="49" charset="-122"/>
              </a:rPr>
              <a:t>，个人交易为某种自主性目的而从事的交易，比如进出口商品、旅游、购买外国证券等。</a:t>
            </a:r>
            <a:r>
              <a:rPr lang="zh-CN" altLang="en-US" sz="2400" dirty="0" smtClean="0">
                <a:solidFill>
                  <a:srgbClr val="FF0000"/>
                </a:solidFill>
                <a:latin typeface="楷体_GB2312" pitchFamily="49" charset="-122"/>
                <a:ea typeface="楷体_GB2312" pitchFamily="49" charset="-122"/>
              </a:rPr>
              <a:t>只有通过自主性交易收支相抵而产生的平衡，才是真正的国际收支平衡</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marL="720725" lvl="1" indent="-273050">
              <a:buFont typeface="Wingdings" pitchFamily="2" charset="2"/>
              <a:buChar char="Ø"/>
            </a:pPr>
            <a:r>
              <a:rPr lang="zh-CN" altLang="en-US" sz="2400" dirty="0" smtClean="0">
                <a:solidFill>
                  <a:srgbClr val="FF0000"/>
                </a:solidFill>
                <a:latin typeface="楷体_GB2312" pitchFamily="49" charset="-122"/>
                <a:ea typeface="楷体_GB2312" pitchFamily="49" charset="-122"/>
              </a:rPr>
              <a:t>补偿性交易</a:t>
            </a:r>
            <a:r>
              <a:rPr lang="zh-CN" altLang="en-US" sz="2400" dirty="0" smtClean="0">
                <a:latin typeface="楷体_GB2312" pitchFamily="49" charset="-122"/>
                <a:ea typeface="楷体_GB2312" pitchFamily="49" charset="-122"/>
              </a:rPr>
              <a:t>，在国际收支的自主性交易不平衡时，为弥补不平衡而发生的交易，比如为弥补国际收支逆差而向外国政府或国际货币基金组织借款、动用外汇储备等。通过补偿性交易实现的国际收支平衡不是真正意义上的平衡，而是被动平衡。</a:t>
            </a:r>
            <a:endParaRPr lang="en-US" altLang="zh-CN" sz="2400" dirty="0" smtClean="0">
              <a:latin typeface="楷体_GB2312" pitchFamily="49" charset="-122"/>
              <a:ea typeface="楷体_GB2312" pitchFamily="49" charset="-122"/>
            </a:endParaRPr>
          </a:p>
          <a:p>
            <a:pPr marL="720725" lvl="1" indent="-273050">
              <a:buClr>
                <a:srgbClr val="FF0000"/>
              </a:buClr>
              <a:buFont typeface="Wingdings" pitchFamily="2" charset="2"/>
              <a:buChar char="Ø"/>
            </a:pPr>
            <a:r>
              <a:rPr lang="zh-CN" altLang="en-US" sz="2400" dirty="0" smtClean="0">
                <a:latin typeface="楷体_GB2312" pitchFamily="49" charset="-122"/>
                <a:ea typeface="楷体_GB2312" pitchFamily="49" charset="-122"/>
              </a:rPr>
              <a:t>国际收支平衡。如果自主性交易的差额等于</a:t>
            </a:r>
            <a:r>
              <a:rPr lang="en-US" altLang="zh-CN" sz="2400" dirty="0" smtClean="0">
                <a:latin typeface="楷体_GB2312" pitchFamily="49" charset="-122"/>
                <a:ea typeface="楷体_GB2312" pitchFamily="49" charset="-122"/>
              </a:rPr>
              <a:t>0</a:t>
            </a:r>
            <a:r>
              <a:rPr lang="zh-CN" altLang="en-US" sz="2400" dirty="0" smtClean="0">
                <a:latin typeface="楷体_GB2312" pitchFamily="49" charset="-122"/>
                <a:ea typeface="楷体_GB2312" pitchFamily="49" charset="-122"/>
              </a:rPr>
              <a:t>，则称为国际收支平衡；当这一差额为正时，则为</a:t>
            </a:r>
            <a:r>
              <a:rPr lang="zh-CN" altLang="en-US" sz="2400" dirty="0" smtClean="0">
                <a:solidFill>
                  <a:srgbClr val="FF0000"/>
                </a:solidFill>
                <a:latin typeface="楷体_GB2312" pitchFamily="49" charset="-122"/>
                <a:ea typeface="楷体_GB2312" pitchFamily="49" charset="-122"/>
              </a:rPr>
              <a:t>国际收支顺差</a:t>
            </a:r>
            <a:r>
              <a:rPr lang="zh-CN" altLang="en-US" sz="2400" dirty="0" smtClean="0">
                <a:latin typeface="楷体_GB2312" pitchFamily="49" charset="-122"/>
                <a:ea typeface="楷体_GB2312" pitchFamily="49" charset="-122"/>
              </a:rPr>
              <a:t>；当这一差额为负时，则为</a:t>
            </a:r>
            <a:r>
              <a:rPr lang="zh-CN" altLang="en-US" sz="2400" dirty="0" smtClean="0">
                <a:solidFill>
                  <a:srgbClr val="FF0000"/>
                </a:solidFill>
                <a:latin typeface="楷体_GB2312" pitchFamily="49" charset="-122"/>
                <a:ea typeface="楷体_GB2312" pitchFamily="49" charset="-122"/>
              </a:rPr>
              <a:t>国际收支逆差</a:t>
            </a:r>
            <a:r>
              <a:rPr lang="zh-CN" altLang="en-US" sz="2400" dirty="0" smtClean="0">
                <a:latin typeface="楷体_GB2312" pitchFamily="49" charset="-122"/>
                <a:ea typeface="楷体_GB2312" pitchFamily="49" charset="-122"/>
              </a:rPr>
              <a:t>。后两者统称为国际收支不平衡或国际收支失衡。</a:t>
            </a:r>
          </a:p>
          <a:p>
            <a:pPr marL="720725" lvl="1" indent="-273050">
              <a:buFont typeface="Wingdings" pitchFamily="2" charset="2"/>
              <a:buChar char="Ø"/>
            </a:pPr>
            <a:endParaRPr lang="en-US" altLang="zh-CN" dirty="0" smtClean="0">
              <a:latin typeface="楷体_GB2312" pitchFamily="49" charset="-122"/>
              <a:ea typeface="楷体_GB2312" pitchFamily="49" charset="-122"/>
            </a:endParaRPr>
          </a:p>
          <a:p>
            <a:pPr marL="720725" lvl="1" indent="-273050">
              <a:buFont typeface="Wingdings" pitchFamily="2" charset="2"/>
              <a:buChar char="Ø"/>
            </a:pPr>
            <a:endParaRPr lang="en-US" altLang="zh-CN" b="1" dirty="0" smtClean="0"/>
          </a:p>
          <a:p>
            <a:endParaRPr lang="zh-CN" altLang="en-US" dirty="0"/>
          </a:p>
        </p:txBody>
      </p:sp>
    </p:spTree>
    <p:extLst>
      <p:ext uri="{BB962C8B-B14F-4D97-AF65-F5344CB8AC3E}">
        <p14:creationId xmlns="" xmlns:p14="http://schemas.microsoft.com/office/powerpoint/2010/main" val="33763562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548680"/>
            <a:ext cx="8784976" cy="4525963"/>
          </a:xfrm>
        </p:spPr>
        <p:txBody>
          <a:bodyPr/>
          <a:lstStyle/>
          <a:p>
            <a:pPr>
              <a:buClr>
                <a:srgbClr val="FF0000"/>
              </a:buClr>
              <a:buFont typeface="Wingdings" pitchFamily="2" charset="2"/>
              <a:buChar char="Ø"/>
            </a:pPr>
            <a:r>
              <a:rPr lang="zh-CN" altLang="en-US" dirty="0" smtClean="0">
                <a:latin typeface="楷体_GB2312" pitchFamily="49" charset="-122"/>
                <a:ea typeface="楷体_GB2312" pitchFamily="49" charset="-122"/>
              </a:rPr>
              <a:t>画线</a:t>
            </a:r>
            <a:endParaRPr lang="en-US" altLang="zh-CN" dirty="0" smtClean="0">
              <a:latin typeface="楷体_GB2312" pitchFamily="49" charset="-122"/>
              <a:ea typeface="楷体_GB2312" pitchFamily="49" charset="-122"/>
            </a:endParaRPr>
          </a:p>
          <a:p>
            <a:pPr lvl="1">
              <a:buClr>
                <a:srgbClr val="FF0000"/>
              </a:buClr>
              <a:buFont typeface="Wingdings" pitchFamily="2" charset="2"/>
              <a:buChar char="l"/>
            </a:pPr>
            <a:r>
              <a:rPr lang="en-US" altLang="zh-CN" dirty="0" smtClean="0">
                <a:latin typeface="楷体_GB2312" pitchFamily="49" charset="-122"/>
                <a:ea typeface="楷体_GB2312" pitchFamily="49" charset="-122"/>
              </a:rPr>
              <a:t> </a:t>
            </a:r>
            <a:r>
              <a:rPr lang="zh-CN" altLang="en-US" dirty="0" smtClean="0">
                <a:solidFill>
                  <a:srgbClr val="FF0000"/>
                </a:solidFill>
                <a:latin typeface="楷体_GB2312" pitchFamily="49" charset="-122"/>
                <a:ea typeface="楷体_GB2312" pitchFamily="49" charset="-122"/>
              </a:rPr>
              <a:t>线上交易</a:t>
            </a:r>
            <a:r>
              <a:rPr lang="zh-CN" altLang="en-US" dirty="0" smtClean="0">
                <a:latin typeface="楷体_GB2312" pitchFamily="49" charset="-122"/>
                <a:ea typeface="楷体_GB2312" pitchFamily="49" charset="-122"/>
              </a:rPr>
              <a:t>与</a:t>
            </a:r>
            <a:r>
              <a:rPr lang="zh-CN" altLang="en-US" dirty="0" smtClean="0">
                <a:solidFill>
                  <a:srgbClr val="FF0000"/>
                </a:solidFill>
                <a:latin typeface="楷体_GB2312" pitchFamily="49" charset="-122"/>
                <a:ea typeface="楷体_GB2312" pitchFamily="49" charset="-122"/>
              </a:rPr>
              <a:t>线下交易</a:t>
            </a:r>
            <a:r>
              <a:rPr lang="zh-CN" altLang="en-US" dirty="0" smtClean="0">
                <a:latin typeface="楷体_GB2312" pitchFamily="49" charset="-122"/>
                <a:ea typeface="楷体_GB2312" pitchFamily="49" charset="-122"/>
              </a:rPr>
              <a:t>：由于研究者需要不同，对哪些是自主性交易，哪些是补偿性交易的划分准则往往不同。为此，可以在</a:t>
            </a:r>
            <a:r>
              <a:rPr lang="zh-CN" altLang="en-US" dirty="0" smtClean="0">
                <a:solidFill>
                  <a:srgbClr val="FF0000"/>
                </a:solidFill>
                <a:latin typeface="楷体_GB2312" pitchFamily="49" charset="-122"/>
                <a:ea typeface="楷体_GB2312" pitchFamily="49" charset="-122"/>
              </a:rPr>
              <a:t>国际收支平衡表中的某个位置画出一条水平线</a:t>
            </a:r>
            <a:r>
              <a:rPr lang="zh-CN" altLang="en-US" dirty="0" smtClean="0">
                <a:latin typeface="楷体_GB2312" pitchFamily="49" charset="-122"/>
                <a:ea typeface="楷体_GB2312" pitchFamily="49" charset="-122"/>
              </a:rPr>
              <a:t>，在这条线以上的交易就是所要研究的，被称为“线上交易”，而此线下的交易被称为“线下交易”。</a:t>
            </a:r>
            <a:endParaRPr lang="en-US" altLang="zh-CN" dirty="0" smtClean="0">
              <a:latin typeface="楷体_GB2312" pitchFamily="49" charset="-122"/>
              <a:ea typeface="楷体_GB2312" pitchFamily="49" charset="-122"/>
            </a:endParaRPr>
          </a:p>
          <a:p>
            <a:pPr lvl="1">
              <a:buClr>
                <a:srgbClr val="FF0000"/>
              </a:buClr>
              <a:buFont typeface="Wingdings" pitchFamily="2" charset="2"/>
              <a:buChar char="l"/>
            </a:pPr>
            <a:r>
              <a:rPr lang="zh-CN" altLang="en-US" dirty="0" smtClean="0">
                <a:latin typeface="楷体_GB2312" pitchFamily="49" charset="-122"/>
                <a:ea typeface="楷体_GB2312" pitchFamily="49" charset="-122"/>
              </a:rPr>
              <a:t>当线上交易的贷方总额大于借方总额，称为顺差或盈余；如果线上交易的贷方总额小于其借方总额，称为逆差或赤字。</a:t>
            </a:r>
            <a:endParaRPr lang="zh-CN" altLang="en-US" dirty="0">
              <a:latin typeface="楷体_GB2312" pitchFamily="49" charset="-122"/>
              <a:ea typeface="楷体_GB2312" pitchFamily="49" charset="-122"/>
            </a:endParaRPr>
          </a:p>
        </p:txBody>
      </p:sp>
    </p:spTree>
    <p:extLst>
      <p:ext uri="{BB962C8B-B14F-4D97-AF65-F5344CB8AC3E}">
        <p14:creationId xmlns="" xmlns:p14="http://schemas.microsoft.com/office/powerpoint/2010/main" val="23874407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971600" y="0"/>
          <a:ext cx="6096000" cy="4521200"/>
        </p:xfrm>
        <a:graphic>
          <a:graphicData uri="http://schemas.openxmlformats.org/drawingml/2006/table">
            <a:tbl>
              <a:tblPr firstRow="1" bandRow="1">
                <a:tableStyleId>{5C22544A-7EE6-4342-B048-85BDC9FD1C3A}</a:tableStyleId>
              </a:tblPr>
              <a:tblGrid>
                <a:gridCol w="6096000"/>
              </a:tblGrid>
              <a:tr h="370840">
                <a:tc>
                  <a:txBody>
                    <a:bodyPr/>
                    <a:lstStyle/>
                    <a:p>
                      <a:pPr algn="ctr"/>
                      <a:r>
                        <a:rPr lang="zh-CN" altLang="en-US" dirty="0" smtClean="0">
                          <a:latin typeface="Times New Roman" pitchFamily="18" charset="0"/>
                          <a:ea typeface="楷体_GB2312" pitchFamily="49" charset="-122"/>
                          <a:cs typeface="Times New Roman" pitchFamily="18" charset="0"/>
                        </a:rPr>
                        <a:t>第五版国际收支平衡表</a:t>
                      </a:r>
                      <a:endParaRPr lang="zh-CN" altLang="en-US" dirty="0">
                        <a:latin typeface="Times New Roman" pitchFamily="18" charset="0"/>
                        <a:ea typeface="楷体_GB2312" pitchFamily="49" charset="-122"/>
                        <a:cs typeface="Times New Roman" pitchFamily="18" charset="0"/>
                      </a:endParaRPr>
                    </a:p>
                  </a:txBody>
                  <a:tcPr>
                    <a:solidFill>
                      <a:srgbClr val="002060"/>
                    </a:solidFill>
                  </a:tcPr>
                </a:tc>
              </a:tr>
              <a:tr h="370840">
                <a:tc>
                  <a:txBody>
                    <a:bodyPr/>
                    <a:lstStyle/>
                    <a:p>
                      <a:r>
                        <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rPr>
                        <a:t>1</a:t>
                      </a:r>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、经常账户</a:t>
                      </a:r>
                      <a:endParaRPr lang="zh-CN" altLang="en-US" b="1" dirty="0">
                        <a:solidFill>
                          <a:schemeClr val="bg1">
                            <a:lumMod val="20000"/>
                            <a:lumOff val="80000"/>
                          </a:schemeClr>
                        </a:solidFill>
                        <a:latin typeface="Times New Roman" pitchFamily="18" charset="0"/>
                        <a:ea typeface="楷体_GB2312" pitchFamily="49" charset="-122"/>
                        <a:cs typeface="Times New Roman" pitchFamily="18" charset="0"/>
                      </a:endParaRPr>
                    </a:p>
                  </a:txBody>
                  <a:tcPr>
                    <a:solidFill>
                      <a:srgbClr val="002060"/>
                    </a:solidFill>
                  </a:tcPr>
                </a:tc>
              </a:tr>
              <a:tr h="370840">
                <a:tc>
                  <a:txBody>
                    <a:bodyPr/>
                    <a:lstStyle/>
                    <a:p>
                      <a:r>
                        <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rPr>
                        <a:t>                    </a:t>
                      </a:r>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商品贸易</a:t>
                      </a:r>
                      <a:endPar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endParaRPr>
                    </a:p>
                  </a:txBody>
                  <a:tcPr>
                    <a:solidFill>
                      <a:srgbClr val="002060"/>
                    </a:solidFill>
                  </a:tcPr>
                </a:tc>
              </a:tr>
              <a:tr h="370840">
                <a:tc>
                  <a:txBody>
                    <a:bodyPr/>
                    <a:lstStyle/>
                    <a:p>
                      <a:r>
                        <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rPr>
                        <a:t>                    </a:t>
                      </a:r>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服务贸易</a:t>
                      </a:r>
                      <a:endParaRPr lang="zh-CN" altLang="en-US" b="1" dirty="0">
                        <a:solidFill>
                          <a:schemeClr val="bg1">
                            <a:lumMod val="20000"/>
                            <a:lumOff val="80000"/>
                          </a:schemeClr>
                        </a:solidFill>
                        <a:latin typeface="Times New Roman" pitchFamily="18" charset="0"/>
                        <a:ea typeface="楷体_GB2312" pitchFamily="49" charset="-122"/>
                        <a:cs typeface="Times New Roman" pitchFamily="18" charset="0"/>
                      </a:endParaRPr>
                    </a:p>
                  </a:txBody>
                  <a:tcPr>
                    <a:solidFill>
                      <a:srgbClr val="002060"/>
                    </a:solidFill>
                  </a:tcPr>
                </a:tc>
              </a:tr>
              <a:tr h="370840">
                <a:tc>
                  <a:txBody>
                    <a:bodyPr/>
                    <a:lstStyle/>
                    <a:p>
                      <a:r>
                        <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rPr>
                        <a:t>                    </a:t>
                      </a:r>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收入</a:t>
                      </a:r>
                      <a:endParaRPr lang="zh-CN" altLang="en-US" b="1" dirty="0">
                        <a:solidFill>
                          <a:schemeClr val="bg1">
                            <a:lumMod val="20000"/>
                            <a:lumOff val="80000"/>
                          </a:schemeClr>
                        </a:solidFill>
                        <a:latin typeface="Times New Roman" pitchFamily="18" charset="0"/>
                        <a:ea typeface="楷体_GB2312" pitchFamily="49" charset="-122"/>
                        <a:cs typeface="Times New Roman" pitchFamily="18" charset="0"/>
                      </a:endParaRPr>
                    </a:p>
                  </a:txBody>
                  <a:tcPr>
                    <a:solidFill>
                      <a:srgbClr val="002060"/>
                    </a:solidFill>
                  </a:tcPr>
                </a:tc>
              </a:tr>
              <a:tr h="370840">
                <a:tc>
                  <a:txBody>
                    <a:bodyPr/>
                    <a:lstStyle/>
                    <a:p>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                    经常转移</a:t>
                      </a:r>
                      <a:endParaRPr lang="zh-CN" altLang="en-US" b="1" dirty="0">
                        <a:solidFill>
                          <a:schemeClr val="bg1">
                            <a:lumMod val="20000"/>
                            <a:lumOff val="80000"/>
                          </a:schemeClr>
                        </a:solidFill>
                        <a:latin typeface="Times New Roman" pitchFamily="18" charset="0"/>
                        <a:ea typeface="楷体_GB2312" pitchFamily="49" charset="-122"/>
                        <a:cs typeface="Times New Roman" pitchFamily="18" charset="0"/>
                      </a:endParaRPr>
                    </a:p>
                  </a:txBody>
                  <a:tcPr>
                    <a:solidFill>
                      <a:srgbClr val="002060"/>
                    </a:solidFill>
                  </a:tcPr>
                </a:tc>
              </a:tr>
              <a:tr h="370840">
                <a:tc>
                  <a:txBody>
                    <a:bodyPr/>
                    <a:lstStyle/>
                    <a:p>
                      <a:r>
                        <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rPr>
                        <a:t>2</a:t>
                      </a:r>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、资本与金融账户</a:t>
                      </a:r>
                      <a:endParaRPr lang="zh-CN" altLang="en-US" b="1" dirty="0">
                        <a:solidFill>
                          <a:schemeClr val="bg1">
                            <a:lumMod val="20000"/>
                            <a:lumOff val="80000"/>
                          </a:schemeClr>
                        </a:solidFill>
                        <a:latin typeface="Times New Roman" pitchFamily="18" charset="0"/>
                        <a:ea typeface="楷体_GB2312" pitchFamily="49" charset="-122"/>
                        <a:cs typeface="Times New Roman" pitchFamily="18" charset="0"/>
                      </a:endParaRPr>
                    </a:p>
                  </a:txBody>
                  <a:tcPr>
                    <a:solidFill>
                      <a:srgbClr val="002060"/>
                    </a:solidFill>
                  </a:tcPr>
                </a:tc>
              </a:tr>
              <a:tr h="370840">
                <a:tc>
                  <a:txBody>
                    <a:bodyPr/>
                    <a:lstStyle/>
                    <a:p>
                      <a:r>
                        <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rPr>
                        <a:t>                   </a:t>
                      </a:r>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资本账户（含资本转移，及非生产、非金融资                   产的收买与放弃）</a:t>
                      </a:r>
                      <a:endParaRPr lang="zh-CN" altLang="en-US" b="1" dirty="0">
                        <a:solidFill>
                          <a:schemeClr val="bg1">
                            <a:lumMod val="20000"/>
                            <a:lumOff val="80000"/>
                          </a:schemeClr>
                        </a:solidFill>
                        <a:latin typeface="Times New Roman" pitchFamily="18" charset="0"/>
                        <a:ea typeface="楷体_GB2312" pitchFamily="49" charset="-122"/>
                        <a:cs typeface="Times New Roman" pitchFamily="18" charset="0"/>
                      </a:endParaRPr>
                    </a:p>
                  </a:txBody>
                  <a:tcPr>
                    <a:solidFill>
                      <a:srgbClr val="002060"/>
                    </a:solidFill>
                  </a:tcPr>
                </a:tc>
              </a:tr>
              <a:tr h="370840">
                <a:tc>
                  <a:txBody>
                    <a:bodyPr/>
                    <a:lstStyle/>
                    <a:p>
                      <a:r>
                        <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rPr>
                        <a:t>                   </a:t>
                      </a:r>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金融账户</a:t>
                      </a:r>
                      <a:endPar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endParaRPr>
                    </a:p>
                    <a:p>
                      <a:r>
                        <a:rPr lang="en-US" altLang="zh-CN" b="1" baseline="0" dirty="0" smtClean="0">
                          <a:solidFill>
                            <a:schemeClr val="bg1">
                              <a:lumMod val="20000"/>
                              <a:lumOff val="80000"/>
                            </a:schemeClr>
                          </a:solidFill>
                          <a:latin typeface="Times New Roman" pitchFamily="18" charset="0"/>
                          <a:ea typeface="楷体_GB2312" pitchFamily="49" charset="-122"/>
                          <a:cs typeface="Times New Roman" pitchFamily="18" charset="0"/>
                        </a:rPr>
                        <a:t>                           </a:t>
                      </a:r>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直接投资、证券投资、其他投资</a:t>
                      </a:r>
                      <a:endPar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endParaRPr>
                    </a:p>
                    <a:p>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                           官方储备</a:t>
                      </a:r>
                      <a:endParaRPr lang="zh-CN" altLang="en-US" b="1" dirty="0">
                        <a:solidFill>
                          <a:schemeClr val="bg1">
                            <a:lumMod val="20000"/>
                            <a:lumOff val="80000"/>
                          </a:schemeClr>
                        </a:solidFill>
                        <a:latin typeface="Times New Roman" pitchFamily="18" charset="0"/>
                        <a:ea typeface="楷体_GB2312" pitchFamily="49" charset="-122"/>
                        <a:cs typeface="Times New Roman" pitchFamily="18" charset="0"/>
                      </a:endParaRPr>
                    </a:p>
                  </a:txBody>
                  <a:tcPr>
                    <a:solidFill>
                      <a:srgbClr val="002060"/>
                    </a:solidFill>
                  </a:tcPr>
                </a:tc>
              </a:tr>
              <a:tr h="370840">
                <a:tc>
                  <a:txBody>
                    <a:bodyPr/>
                    <a:lstStyle/>
                    <a:p>
                      <a:r>
                        <a:rPr lang="en-US" altLang="zh-CN" b="1" dirty="0" smtClean="0">
                          <a:solidFill>
                            <a:schemeClr val="bg1">
                              <a:lumMod val="20000"/>
                              <a:lumOff val="80000"/>
                            </a:schemeClr>
                          </a:solidFill>
                          <a:latin typeface="Times New Roman" pitchFamily="18" charset="0"/>
                          <a:ea typeface="楷体_GB2312" pitchFamily="49" charset="-122"/>
                          <a:cs typeface="Times New Roman" pitchFamily="18" charset="0"/>
                        </a:rPr>
                        <a:t>3</a:t>
                      </a:r>
                      <a:r>
                        <a:rPr lang="zh-CN" altLang="en-US" b="1" dirty="0" smtClean="0">
                          <a:solidFill>
                            <a:schemeClr val="bg1">
                              <a:lumMod val="20000"/>
                              <a:lumOff val="80000"/>
                            </a:schemeClr>
                          </a:solidFill>
                          <a:latin typeface="Times New Roman" pitchFamily="18" charset="0"/>
                          <a:ea typeface="楷体_GB2312" pitchFamily="49" charset="-122"/>
                          <a:cs typeface="Times New Roman" pitchFamily="18" charset="0"/>
                        </a:rPr>
                        <a:t>、净误差与遗漏账户</a:t>
                      </a:r>
                      <a:endParaRPr lang="zh-CN" altLang="en-US" b="1" dirty="0">
                        <a:solidFill>
                          <a:schemeClr val="bg1">
                            <a:lumMod val="20000"/>
                            <a:lumOff val="80000"/>
                          </a:schemeClr>
                        </a:solidFill>
                        <a:latin typeface="Times New Roman" pitchFamily="18" charset="0"/>
                        <a:ea typeface="楷体_GB2312" pitchFamily="49" charset="-122"/>
                        <a:cs typeface="Times New Roman" pitchFamily="18" charset="0"/>
                      </a:endParaRPr>
                    </a:p>
                  </a:txBody>
                  <a:tcPr>
                    <a:solidFill>
                      <a:srgbClr val="002060"/>
                    </a:solidFill>
                  </a:tcPr>
                </a:tc>
              </a:tr>
            </a:tbl>
          </a:graphicData>
        </a:graphic>
      </p:graphicFrame>
      <p:cxnSp>
        <p:nvCxnSpPr>
          <p:cNvPr id="6" name="直接连接符 5"/>
          <p:cNvCxnSpPr/>
          <p:nvPr/>
        </p:nvCxnSpPr>
        <p:spPr bwMode="auto">
          <a:xfrm>
            <a:off x="328658" y="1500198"/>
            <a:ext cx="7286676" cy="1588"/>
          </a:xfrm>
          <a:prstGeom prst="line">
            <a:avLst/>
          </a:prstGeom>
          <a:ln>
            <a:solidFill>
              <a:srgbClr val="FFC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615334" y="1285884"/>
            <a:ext cx="1107996" cy="369332"/>
          </a:xfrm>
          <a:prstGeom prst="rect">
            <a:avLst/>
          </a:prstGeom>
          <a:noFill/>
          <a:ln w="47625">
            <a:solidFill>
              <a:srgbClr val="FF0000"/>
            </a:solidFill>
          </a:ln>
        </p:spPr>
        <p:txBody>
          <a:bodyPr wrap="none" rtlCol="0">
            <a:spAutoFit/>
          </a:bodyPr>
          <a:lstStyle/>
          <a:p>
            <a:r>
              <a:rPr lang="zh-CN" altLang="en-US" b="1" dirty="0" smtClean="0">
                <a:solidFill>
                  <a:srgbClr val="000000"/>
                </a:solidFill>
                <a:latin typeface="楷体_GB2312" pitchFamily="49" charset="-122"/>
                <a:ea typeface="楷体_GB2312" pitchFamily="49" charset="-122"/>
              </a:rPr>
              <a:t>贸易差额</a:t>
            </a:r>
            <a:endParaRPr lang="zh-CN" altLang="en-US" b="1" dirty="0">
              <a:solidFill>
                <a:srgbClr val="000000"/>
              </a:solidFill>
              <a:latin typeface="楷体_GB2312" pitchFamily="49" charset="-122"/>
              <a:ea typeface="楷体_GB2312" pitchFamily="49" charset="-122"/>
            </a:endParaRPr>
          </a:p>
        </p:txBody>
      </p:sp>
      <p:cxnSp>
        <p:nvCxnSpPr>
          <p:cNvPr id="9" name="直接连接符 8"/>
          <p:cNvCxnSpPr/>
          <p:nvPr/>
        </p:nvCxnSpPr>
        <p:spPr bwMode="auto">
          <a:xfrm>
            <a:off x="328658" y="2214578"/>
            <a:ext cx="7000924" cy="1588"/>
          </a:xfrm>
          <a:prstGeom prst="line">
            <a:avLst/>
          </a:prstGeom>
          <a:ln>
            <a:solidFill>
              <a:srgbClr val="FFC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7321908" y="2000264"/>
            <a:ext cx="1579278" cy="369332"/>
          </a:xfrm>
          <a:prstGeom prst="rect">
            <a:avLst/>
          </a:prstGeom>
          <a:noFill/>
          <a:ln w="47625">
            <a:solidFill>
              <a:srgbClr val="FF0000"/>
            </a:solidFill>
          </a:ln>
        </p:spPr>
        <p:txBody>
          <a:bodyPr wrap="none" rtlCol="0">
            <a:spAutoFit/>
          </a:bodyPr>
          <a:lstStyle/>
          <a:p>
            <a:r>
              <a:rPr lang="zh-CN" altLang="en-US" b="1" dirty="0" smtClean="0">
                <a:solidFill>
                  <a:srgbClr val="FF0000"/>
                </a:solidFill>
                <a:latin typeface="楷体_GB2312" pitchFamily="49" charset="-122"/>
                <a:ea typeface="楷体_GB2312" pitchFamily="49" charset="-122"/>
              </a:rPr>
              <a:t>经常账户差额</a:t>
            </a:r>
            <a:endParaRPr lang="zh-CN" altLang="en-US" b="1" dirty="0">
              <a:solidFill>
                <a:srgbClr val="FF0000"/>
              </a:solidFill>
              <a:latin typeface="楷体_GB2312" pitchFamily="49" charset="-122"/>
              <a:ea typeface="楷体_GB2312" pitchFamily="49" charset="-122"/>
            </a:endParaRPr>
          </a:p>
        </p:txBody>
      </p:sp>
      <p:cxnSp>
        <p:nvCxnSpPr>
          <p:cNvPr id="12" name="直接连接符 11"/>
          <p:cNvCxnSpPr/>
          <p:nvPr/>
        </p:nvCxnSpPr>
        <p:spPr bwMode="auto">
          <a:xfrm>
            <a:off x="257220" y="3857652"/>
            <a:ext cx="7000924" cy="1588"/>
          </a:xfrm>
          <a:prstGeom prst="line">
            <a:avLst/>
          </a:prstGeom>
          <a:ln>
            <a:solidFill>
              <a:srgbClr val="FFC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321908" y="3571900"/>
            <a:ext cx="1579278" cy="369332"/>
          </a:xfrm>
          <a:prstGeom prst="rect">
            <a:avLst/>
          </a:prstGeom>
          <a:noFill/>
          <a:ln w="47625">
            <a:solidFill>
              <a:srgbClr val="FF0000"/>
            </a:solidFill>
          </a:ln>
        </p:spPr>
        <p:txBody>
          <a:bodyPr wrap="none" rtlCol="0">
            <a:spAutoFit/>
          </a:bodyPr>
          <a:lstStyle/>
          <a:p>
            <a:r>
              <a:rPr lang="zh-CN" altLang="en-US" b="1" dirty="0" smtClean="0">
                <a:solidFill>
                  <a:srgbClr val="FF0000"/>
                </a:solidFill>
                <a:latin typeface="楷体_GB2312" pitchFamily="49" charset="-122"/>
                <a:ea typeface="楷体_GB2312" pitchFamily="49" charset="-122"/>
              </a:rPr>
              <a:t>综合账户差额</a:t>
            </a:r>
            <a:endParaRPr lang="zh-CN" altLang="en-US" b="1" dirty="0">
              <a:solidFill>
                <a:srgbClr val="FF0000"/>
              </a:solidFill>
              <a:latin typeface="楷体_GB2312" pitchFamily="49" charset="-122"/>
              <a:ea typeface="楷体_GB2312" pitchFamily="49" charset="-122"/>
            </a:endParaRPr>
          </a:p>
        </p:txBody>
      </p:sp>
      <p:sp>
        <p:nvSpPr>
          <p:cNvPr id="14" name="TextBox 13"/>
          <p:cNvSpPr txBox="1"/>
          <p:nvPr/>
        </p:nvSpPr>
        <p:spPr>
          <a:xfrm>
            <a:off x="1043608" y="4581128"/>
            <a:ext cx="6408712" cy="646331"/>
          </a:xfrm>
          <a:prstGeom prst="rect">
            <a:avLst/>
          </a:prstGeom>
          <a:noFill/>
        </p:spPr>
        <p:txBody>
          <a:bodyPr wrap="square" rtlCol="0">
            <a:spAutoFit/>
          </a:bodyPr>
          <a:lstStyle/>
          <a:p>
            <a:r>
              <a:rPr lang="zh-CN" altLang="en-US" dirty="0" smtClean="0">
                <a:solidFill>
                  <a:srgbClr val="FF0000"/>
                </a:solidFill>
                <a:latin typeface="楷体_GB2312" pitchFamily="49" charset="-122"/>
                <a:ea typeface="楷体_GB2312" pitchFamily="49" charset="-122"/>
              </a:rPr>
              <a:t>基本差额</a:t>
            </a:r>
            <a:r>
              <a:rPr lang="en-US" altLang="zh-CN" dirty="0" smtClean="0">
                <a:solidFill>
                  <a:srgbClr val="000000"/>
                </a:solidFill>
                <a:latin typeface="楷体_GB2312" pitchFamily="49" charset="-122"/>
                <a:ea typeface="楷体_GB2312" pitchFamily="49" charset="-122"/>
              </a:rPr>
              <a:t>:</a:t>
            </a:r>
            <a:r>
              <a:rPr lang="zh-CN" altLang="en-US" dirty="0" smtClean="0">
                <a:solidFill>
                  <a:srgbClr val="000000"/>
                </a:solidFill>
                <a:latin typeface="楷体_GB2312" pitchFamily="49" charset="-122"/>
                <a:ea typeface="楷体_GB2312" pitchFamily="49" charset="-122"/>
              </a:rPr>
              <a:t>经常账户</a:t>
            </a:r>
            <a:r>
              <a:rPr lang="en-US" altLang="zh-CN" dirty="0" smtClean="0">
                <a:solidFill>
                  <a:srgbClr val="000000"/>
                </a:solidFill>
                <a:latin typeface="楷体_GB2312" pitchFamily="49" charset="-122"/>
                <a:ea typeface="楷体_GB2312" pitchFamily="49" charset="-122"/>
              </a:rPr>
              <a:t>+</a:t>
            </a:r>
            <a:r>
              <a:rPr lang="zh-CN" altLang="en-US" dirty="0" smtClean="0">
                <a:solidFill>
                  <a:srgbClr val="000000"/>
                </a:solidFill>
                <a:latin typeface="楷体_GB2312" pitchFamily="49" charset="-122"/>
                <a:ea typeface="楷体_GB2312" pitchFamily="49" charset="-122"/>
              </a:rPr>
              <a:t>长期资本。基本差额涵盖了国际收支平衡表中比较稳定的全部因素，反映了一国国际收支的长期趋势。</a:t>
            </a:r>
            <a:endParaRPr lang="zh-CN" altLang="en-US" dirty="0">
              <a:solidFill>
                <a:srgbClr val="000000"/>
              </a:solidFill>
              <a:latin typeface="楷体_GB2312" pitchFamily="49" charset="-122"/>
              <a:ea typeface="楷体_GB2312" pitchFamily="49" charset="-122"/>
            </a:endParaRPr>
          </a:p>
        </p:txBody>
      </p:sp>
      <p:sp>
        <p:nvSpPr>
          <p:cNvPr id="11" name="TextBox 10"/>
          <p:cNvSpPr txBox="1"/>
          <p:nvPr/>
        </p:nvSpPr>
        <p:spPr>
          <a:xfrm>
            <a:off x="323529" y="5157192"/>
            <a:ext cx="8820472" cy="1692771"/>
          </a:xfrm>
          <a:prstGeom prst="rect">
            <a:avLst/>
          </a:prstGeom>
          <a:noFill/>
        </p:spPr>
        <p:txBody>
          <a:bodyPr wrap="square" rtlCol="0">
            <a:spAutoFit/>
          </a:bodyPr>
          <a:lstStyle/>
          <a:p>
            <a:pPr>
              <a:buClr>
                <a:srgbClr val="7030A0"/>
              </a:buClr>
              <a:buFont typeface="Wingdings" pitchFamily="2" charset="2"/>
              <a:buChar char="Ø"/>
            </a:pPr>
            <a:r>
              <a:rPr lang="zh-CN" altLang="en-US" sz="2400" dirty="0" smtClean="0">
                <a:latin typeface="楷体_GB2312" pitchFamily="49" charset="-122"/>
                <a:ea typeface="楷体_GB2312" pitchFamily="49" charset="-122"/>
              </a:rPr>
              <a:t>不同的平衡，满足不同的研究目的。</a:t>
            </a:r>
            <a:endParaRPr lang="en-US" altLang="zh-CN" sz="2400" dirty="0" smtClean="0">
              <a:latin typeface="楷体_GB2312" pitchFamily="49" charset="-122"/>
              <a:ea typeface="楷体_GB2312" pitchFamily="49" charset="-122"/>
            </a:endParaRPr>
          </a:p>
          <a:p>
            <a:pPr lvl="1">
              <a:buClr>
                <a:srgbClr val="7030A0"/>
              </a:buClr>
              <a:buFont typeface="Wingdings" pitchFamily="2" charset="2"/>
              <a:buChar char="ü"/>
            </a:pPr>
            <a:r>
              <a:rPr lang="zh-CN" altLang="en-US" sz="2000" dirty="0" smtClean="0">
                <a:latin typeface="楷体_GB2312" pitchFamily="49" charset="-122"/>
                <a:ea typeface="楷体_GB2312" pitchFamily="49" charset="-122"/>
              </a:rPr>
              <a:t>经常账户平衡表明经济基本面的外部平衡，是一种更健康的平衡；</a:t>
            </a:r>
            <a:endParaRPr lang="en-US" altLang="zh-CN" sz="2000" dirty="0" smtClean="0">
              <a:latin typeface="楷体_GB2312" pitchFamily="49" charset="-122"/>
              <a:ea typeface="楷体_GB2312" pitchFamily="49" charset="-122"/>
            </a:endParaRPr>
          </a:p>
          <a:p>
            <a:pPr lvl="1">
              <a:buClr>
                <a:srgbClr val="7030A0"/>
              </a:buClr>
              <a:buFont typeface="Wingdings" pitchFamily="2" charset="2"/>
              <a:buChar char="ü"/>
            </a:pPr>
            <a:r>
              <a:rPr lang="zh-CN" altLang="en-US" sz="2000" dirty="0" smtClean="0">
                <a:latin typeface="楷体_GB2312" pitchFamily="49" charset="-122"/>
                <a:ea typeface="楷体_GB2312" pitchFamily="49" charset="-122"/>
              </a:rPr>
              <a:t>综合账户平衡对于央行外汇储备的平稳较为重要，但是综合账户平衡有</a:t>
            </a:r>
            <a:endParaRPr lang="en-US" altLang="zh-CN" sz="2000" dirty="0" smtClean="0">
              <a:latin typeface="楷体_GB2312" pitchFamily="49" charset="-122"/>
              <a:ea typeface="楷体_GB2312" pitchFamily="49" charset="-122"/>
            </a:endParaRPr>
          </a:p>
          <a:p>
            <a:pPr lvl="1">
              <a:buClr>
                <a:srgbClr val="7030A0"/>
              </a:buClr>
            </a:pPr>
            <a:r>
              <a:rPr lang="zh-CN" altLang="en-US" sz="2000" dirty="0" smtClean="0">
                <a:latin typeface="楷体_GB2312" pitchFamily="49" charset="-122"/>
                <a:ea typeface="楷体_GB2312" pitchFamily="49" charset="-122"/>
              </a:rPr>
              <a:t>可能是不平衡的平衡（比如经常账户逆差、排除官方储备的金融账户的顺差）。</a:t>
            </a:r>
            <a:endParaRPr lang="zh-CN" altLang="en-US" sz="2000" dirty="0">
              <a:latin typeface="楷体_GB2312" pitchFamily="49" charset="-122"/>
              <a:ea typeface="楷体_GB2312" pitchFamily="49" charset="-122"/>
            </a:endParaRPr>
          </a:p>
        </p:txBody>
      </p:sp>
    </p:spTree>
    <p:extLst>
      <p:ext uri="{BB962C8B-B14F-4D97-AF65-F5344CB8AC3E}">
        <p14:creationId xmlns="" xmlns:p14="http://schemas.microsoft.com/office/powerpoint/2010/main" val="341504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144000" cy="4525963"/>
          </a:xfrm>
        </p:spPr>
        <p:txBody>
          <a:bodyPr/>
          <a:lstStyle/>
          <a:p>
            <a:pPr>
              <a:buClr>
                <a:srgbClr val="FF0000"/>
              </a:buClr>
              <a:buFont typeface="Wingdings" panose="05000000000000000000" pitchFamily="2" charset="2"/>
              <a:buChar char="Ø"/>
            </a:pPr>
            <a:r>
              <a:rPr lang="zh-CN" altLang="en-US" dirty="0" smtClean="0">
                <a:latin typeface="楷体_GB2312" panose="02010609030101010101" pitchFamily="49" charset="-122"/>
                <a:ea typeface="楷体_GB2312" panose="02010609030101010101" pitchFamily="49" charset="-122"/>
              </a:rPr>
              <a:t>不同点</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中央银行的存贷款业务面对的对象是商业银行（宏观管理视角）；商业银行的存贷款业务面对的对象是微观经济个体（微观运营视角）。</a:t>
            </a:r>
            <a:endParaRPr lang="en-US" altLang="zh-CN" dirty="0" smtClean="0">
              <a:latin typeface="楷体_GB2312" panose="02010609030101010101" pitchFamily="49" charset="-122"/>
              <a:ea typeface="楷体_GB2312" panose="02010609030101010101" pitchFamily="49" charset="-122"/>
            </a:endParaRPr>
          </a:p>
          <a:p>
            <a:pPr lvl="3">
              <a:buClr>
                <a:srgbClr val="FF0000"/>
              </a:buClr>
              <a:buFont typeface="Arial" pitchFamily="34" charset="0"/>
              <a:buChar char="•"/>
            </a:pPr>
            <a:r>
              <a:rPr lang="zh-CN" altLang="en-US" dirty="0" smtClean="0">
                <a:solidFill>
                  <a:srgbClr val="000000"/>
                </a:solidFill>
                <a:latin typeface="楷体_GB2312" panose="02010609030101010101" pitchFamily="49" charset="-122"/>
                <a:ea typeface="楷体_GB2312" panose="02010609030101010101" pitchFamily="49" charset="-122"/>
              </a:rPr>
              <a:t>中央银行在做信贷决策时，是从整个宏观经济角度考虑是否缺资金了，并不会特别关注具体哪家银行是否缺资金；商业银行在做信贷决策时，是从单个借款者角度是否缺资金，而不太会考虑宏观经济。</a:t>
            </a:r>
            <a:endParaRPr lang="en-US" altLang="zh-CN" dirty="0" smtClean="0">
              <a:solidFill>
                <a:srgbClr val="000000"/>
              </a:solidFill>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endParaRPr lang="en-US" altLang="zh-CN" dirty="0" smtClean="0">
              <a:latin typeface="楷体_GB2312" panose="02010609030101010101" pitchFamily="49" charset="-122"/>
              <a:ea typeface="楷体_GB2312" panose="02010609030101010101" pitchFamily="49" charset="-122"/>
            </a:endParaRPr>
          </a:p>
          <a:p>
            <a:pPr lvl="4">
              <a:buClr>
                <a:srgbClr val="FF0000"/>
              </a:buClr>
              <a:buFont typeface="Wingdings" panose="05000000000000000000" pitchFamily="2" charset="2"/>
              <a:buChar char="Ø"/>
            </a:pPr>
            <a:endParaRPr lang="zh-CN" altLang="en-US" dirty="0"/>
          </a:p>
        </p:txBody>
      </p:sp>
      <p:sp>
        <p:nvSpPr>
          <p:cNvPr id="5" name="标题 1"/>
          <p:cNvSpPr>
            <a:spLocks noGrp="1"/>
          </p:cNvSpPr>
          <p:nvPr>
            <p:ph type="title"/>
          </p:nvPr>
        </p:nvSpPr>
        <p:spPr>
          <a:xfrm>
            <a:off x="395536" y="0"/>
            <a:ext cx="8229600" cy="927100"/>
          </a:xfrm>
        </p:spPr>
        <p:txBody>
          <a:bodyPr/>
          <a:lstStyle/>
          <a:p>
            <a:pPr algn="ct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中央银行  </a:t>
            </a:r>
            <a:r>
              <a:rPr lang="en-US" altLang="zh-CN" i="1" dirty="0" smtClean="0">
                <a:latin typeface="Times New Roman" panose="02020603050405020304" pitchFamily="18" charset="0"/>
                <a:ea typeface="楷体_GB2312" panose="02010609030101010101" pitchFamily="49" charset="-122"/>
                <a:cs typeface="Times New Roman" panose="02020603050405020304" pitchFamily="18" charset="0"/>
              </a:rPr>
              <a:t>VS</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商业银行</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 xmlns:p14="http://schemas.microsoft.com/office/powerpoint/2010/main" val="348480130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927100"/>
          </a:xfrm>
        </p:spPr>
        <p:txBody>
          <a:bodyPr/>
          <a:lstStyle/>
          <a:p>
            <a:pPr algn="ctr"/>
            <a:r>
              <a:rPr lang="zh-CN" altLang="en-US" sz="2800" dirty="0" smtClean="0">
                <a:latin typeface="楷体_GB2312" pitchFamily="49" charset="-122"/>
                <a:ea typeface="楷体_GB2312" pitchFamily="49" charset="-122"/>
              </a:rPr>
              <a:t>国际收支失衡的原因</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857232"/>
            <a:ext cx="9144000" cy="4525963"/>
          </a:xfrm>
        </p:spPr>
        <p:txBody>
          <a:bodyPr/>
          <a:lstStyle/>
          <a:p>
            <a:pPr>
              <a:buClr>
                <a:srgbClr val="FF0000"/>
              </a:buClr>
              <a:buFont typeface="Wingdings" pitchFamily="2" charset="2"/>
              <a:buChar char="Ø"/>
            </a:pPr>
            <a:r>
              <a:rPr lang="zh-CN" altLang="en-US" dirty="0" smtClean="0">
                <a:latin typeface="楷体_GB2312" pitchFamily="49" charset="-122"/>
                <a:ea typeface="楷体_GB2312" pitchFamily="49" charset="-122"/>
              </a:rPr>
              <a:t>经济周期</a:t>
            </a:r>
            <a:r>
              <a:rPr lang="zh-CN" altLang="en-US" sz="2400" dirty="0" smtClean="0">
                <a:latin typeface="楷体_GB2312" pitchFamily="49" charset="-122"/>
                <a:ea typeface="楷体_GB2312" pitchFamily="49" charset="-122"/>
              </a:rPr>
              <a:t>（短期因素）</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经济景气，进口增加，国际收支赤字</a:t>
            </a:r>
            <a:endParaRPr lang="en-US" altLang="zh-CN" sz="20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经济下滑，进口减少，国际收支顺差</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dirty="0" smtClean="0">
                <a:latin typeface="楷体_GB2312" pitchFamily="49" charset="-122"/>
                <a:ea typeface="楷体_GB2312" pitchFamily="49" charset="-122"/>
              </a:rPr>
              <a:t>经济结构</a:t>
            </a:r>
            <a:r>
              <a:rPr lang="zh-CN" altLang="en-US" sz="2400" dirty="0" smtClean="0">
                <a:latin typeface="楷体_GB2312" pitchFamily="49" charset="-122"/>
                <a:ea typeface="楷体_GB2312" pitchFamily="49" charset="-122"/>
              </a:rPr>
              <a:t>（长期因素</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难以解决</a:t>
            </a:r>
            <a:r>
              <a:rPr lang="en-US" altLang="zh-CN" sz="2400" dirty="0" smtClean="0">
                <a:latin typeface="楷体_GB2312" pitchFamily="49" charset="-122"/>
                <a:ea typeface="楷体_GB2312" pitchFamily="49" charset="-122"/>
              </a:rPr>
              <a:t>)</a:t>
            </a: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经济结构难以匹配国际需求，国际收支赤字</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dirty="0" smtClean="0">
                <a:latin typeface="楷体_GB2312" pitchFamily="49" charset="-122"/>
                <a:ea typeface="楷体_GB2312" pitchFamily="49" charset="-122"/>
              </a:rPr>
              <a:t>货币性因素</a:t>
            </a:r>
            <a:r>
              <a:rPr lang="zh-CN" altLang="en-US" sz="2400" dirty="0" smtClean="0">
                <a:latin typeface="楷体_GB2312" pitchFamily="49" charset="-122"/>
                <a:ea typeface="楷体_GB2312" pitchFamily="49" charset="-122"/>
              </a:rPr>
              <a:t>（政策因素）</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由于物价水平、利率、汇率的变化导致国际收支失衡</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dirty="0" smtClean="0">
                <a:latin typeface="楷体_GB2312" pitchFamily="49" charset="-122"/>
                <a:ea typeface="楷体_GB2312" pitchFamily="49" charset="-122"/>
              </a:rPr>
              <a:t>外汇投机和国际资本流动</a:t>
            </a:r>
            <a:r>
              <a:rPr lang="zh-CN" altLang="en-US" sz="2400" dirty="0" smtClean="0">
                <a:latin typeface="楷体_GB2312" pitchFamily="49" charset="-122"/>
                <a:ea typeface="楷体_GB2312" pitchFamily="49" charset="-122"/>
              </a:rPr>
              <a:t>（外部因素</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金融市场）</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浮动汇率体系下，由于汇率的频繁变动，使得投资性资本流动加大，并对国际收支平衡产生了巨大的影响</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dirty="0" smtClean="0">
                <a:latin typeface="楷体_GB2312" pitchFamily="49" charset="-122"/>
                <a:ea typeface="楷体_GB2312" pitchFamily="49" charset="-122"/>
              </a:rPr>
              <a:t>国际经济环境</a:t>
            </a:r>
            <a:r>
              <a:rPr lang="zh-CN" altLang="en-US" sz="2400" dirty="0" smtClean="0">
                <a:latin typeface="楷体_GB2312" pitchFamily="49" charset="-122"/>
                <a:ea typeface="楷体_GB2312" pitchFamily="49" charset="-122"/>
              </a:rPr>
              <a:t>（外部因素</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实体经济）</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rPr>
              <a:t>进出口在一定程度上都受到国际环境的影响</a:t>
            </a:r>
            <a:endParaRPr lang="zh-CN" altLang="en-US" sz="2000" dirty="0">
              <a:latin typeface="楷体_GB2312" pitchFamily="49" charset="-122"/>
              <a:ea typeface="楷体_GB2312" pitchFamily="49" charset="-122"/>
            </a:endParaRPr>
          </a:p>
        </p:txBody>
      </p:sp>
    </p:spTree>
    <p:extLst>
      <p:ext uri="{BB962C8B-B14F-4D97-AF65-F5344CB8AC3E}">
        <p14:creationId xmlns="" xmlns:p14="http://schemas.microsoft.com/office/powerpoint/2010/main" val="20696952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2800" dirty="0" smtClean="0">
                <a:latin typeface="楷体_GB2312" pitchFamily="49" charset="-122"/>
                <a:ea typeface="楷体_GB2312" pitchFamily="49" charset="-122"/>
              </a:rPr>
              <a:t>三、通货膨胀</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836712"/>
            <a:ext cx="9144000" cy="4525963"/>
          </a:xfrm>
        </p:spPr>
        <p:txBody>
          <a:bodyPr/>
          <a:lstStyle/>
          <a:p>
            <a:pPr>
              <a:spcBef>
                <a:spcPct val="0"/>
              </a:spcBef>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itchFamily="2" charset="-122"/>
                <a:ea typeface="华文新魏" pitchFamily="2" charset="-122"/>
              </a:rPr>
              <a:t>通货膨胀</a:t>
            </a:r>
            <a:r>
              <a:rPr lang="zh-CN" altLang="en-US" dirty="0" smtClean="0">
                <a:latin typeface="楷体" pitchFamily="49" charset="-122"/>
                <a:ea typeface="楷体_GB2312" pitchFamily="49" charset="-122"/>
              </a:rPr>
              <a:t>：是指由于货币供给过多而引起货币贬值、物价普遍上涨的货币现象。</a:t>
            </a:r>
            <a:r>
              <a:rPr lang="en-US" altLang="zh-CN" sz="2400" dirty="0" smtClean="0">
                <a:latin typeface="楷体" pitchFamily="49" charset="-122"/>
                <a:ea typeface="楷体_GB2312" pitchFamily="49" charset="-122"/>
              </a:rPr>
              <a:t>——</a:t>
            </a:r>
            <a:r>
              <a:rPr lang="zh-CN" altLang="en-US" sz="2400" b="1" dirty="0" smtClean="0">
                <a:solidFill>
                  <a:srgbClr val="FF0000"/>
                </a:solidFill>
                <a:latin typeface="楷体" pitchFamily="49" charset="-122"/>
                <a:ea typeface="楷体_GB2312" pitchFamily="49" charset="-122"/>
              </a:rPr>
              <a:t>比较窄的定义，与日常使用的“通胀”一词有一定的差异。</a:t>
            </a:r>
            <a:endParaRPr lang="en-US" altLang="zh-CN" b="1" dirty="0" smtClean="0">
              <a:solidFill>
                <a:srgbClr val="FF0000"/>
              </a:solidFill>
              <a:latin typeface="楷体" pitchFamily="49" charset="-122"/>
              <a:ea typeface="楷体_GB2312" pitchFamily="49" charset="-122"/>
            </a:endParaRPr>
          </a:p>
          <a:p>
            <a:pPr lvl="1">
              <a:spcBef>
                <a:spcPct val="0"/>
              </a:spcBef>
              <a:buClr>
                <a:srgbClr val="FF0000"/>
              </a:buClr>
              <a:buFont typeface="Wingdings" pitchFamily="2" charset="2"/>
              <a:buChar char="Ø"/>
            </a:pPr>
            <a:r>
              <a:rPr lang="zh-CN" altLang="en-US" sz="2400" dirty="0" smtClean="0">
                <a:latin typeface="楷体_GB2312" pitchFamily="49" charset="-122"/>
                <a:ea typeface="楷体_GB2312" pitchFamily="49" charset="-122"/>
              </a:rPr>
              <a:t>通货膨胀与货币流通相联系。</a:t>
            </a:r>
            <a:endParaRPr lang="en-US" altLang="zh-CN" sz="2400" dirty="0" smtClean="0">
              <a:latin typeface="楷体_GB2312" pitchFamily="49" charset="-122"/>
              <a:ea typeface="楷体_GB2312" pitchFamily="49" charset="-122"/>
            </a:endParaRPr>
          </a:p>
          <a:p>
            <a:pPr lvl="2">
              <a:spcBef>
                <a:spcPct val="0"/>
              </a:spcBef>
              <a:buClr>
                <a:srgbClr val="FF0000"/>
              </a:buClr>
              <a:buFont typeface="Wingdings" pitchFamily="2" charset="2"/>
              <a:buChar char="ü"/>
            </a:pPr>
            <a:r>
              <a:rPr lang="zh-CN" altLang="en-US" sz="2200" dirty="0" smtClean="0">
                <a:latin typeface="楷体_GB2312" pitchFamily="49" charset="-122"/>
                <a:ea typeface="楷体_GB2312" pitchFamily="49" charset="-122"/>
              </a:rPr>
              <a:t>金属货币制度下可以自由调节货币量，通货膨胀问题并不突出</a:t>
            </a:r>
            <a:endParaRPr lang="en-US" altLang="zh-CN" sz="2200" dirty="0" smtClean="0">
              <a:latin typeface="楷体_GB2312" pitchFamily="49" charset="-122"/>
              <a:ea typeface="楷体_GB2312" pitchFamily="49" charset="-122"/>
            </a:endParaRPr>
          </a:p>
          <a:p>
            <a:pPr lvl="2">
              <a:spcBef>
                <a:spcPct val="0"/>
              </a:spcBef>
              <a:buClr>
                <a:srgbClr val="FF0000"/>
              </a:buClr>
              <a:buFont typeface="Wingdings" pitchFamily="2" charset="2"/>
              <a:buChar char="ü"/>
            </a:pPr>
            <a:r>
              <a:rPr lang="zh-CN" altLang="en-US" sz="2200" dirty="0" smtClean="0">
                <a:latin typeface="楷体_GB2312" pitchFamily="49" charset="-122"/>
                <a:ea typeface="楷体_GB2312" pitchFamily="49" charset="-122"/>
              </a:rPr>
              <a:t>信用货币制度下的货币不能自由调节，有通胀的倾向，需要央行货币政策进行调控</a:t>
            </a:r>
            <a:endParaRPr lang="en-US" altLang="zh-CN" sz="2200" dirty="0" smtClean="0">
              <a:latin typeface="楷体_GB2312" pitchFamily="49" charset="-122"/>
              <a:ea typeface="楷体_GB2312" pitchFamily="49" charset="-122"/>
            </a:endParaRPr>
          </a:p>
          <a:p>
            <a:pPr lvl="1">
              <a:spcBef>
                <a:spcPct val="0"/>
              </a:spcBef>
              <a:buClr>
                <a:srgbClr val="FF0000"/>
              </a:buClr>
              <a:buFont typeface="Wingdings" pitchFamily="2" charset="2"/>
              <a:buChar char="Ø"/>
            </a:pPr>
            <a:r>
              <a:rPr lang="zh-CN" altLang="en-US" sz="2400" dirty="0" smtClean="0">
                <a:latin typeface="楷体_GB2312" pitchFamily="49" charset="-122"/>
                <a:ea typeface="楷体_GB2312" pitchFamily="49" charset="-122"/>
              </a:rPr>
              <a:t>通货膨胀通过物价上涨表现出来。通胀强调的是“货币价格”，关注货币与整体物价之间的关系，而不是各种价格相互之间的对比关系。</a:t>
            </a:r>
            <a:endParaRPr lang="en-US" altLang="zh-CN" sz="2400" dirty="0" smtClean="0">
              <a:latin typeface="楷体_GB2312" pitchFamily="49" charset="-122"/>
              <a:ea typeface="楷体_GB2312" pitchFamily="49" charset="-122"/>
            </a:endParaRPr>
          </a:p>
          <a:p>
            <a:pPr lvl="1">
              <a:spcBef>
                <a:spcPct val="0"/>
              </a:spcBef>
              <a:buClr>
                <a:srgbClr val="FF0000"/>
              </a:buClr>
              <a:buFont typeface="Wingdings" pitchFamily="2" charset="2"/>
              <a:buChar char="Ø"/>
            </a:pPr>
            <a:r>
              <a:rPr lang="zh-CN" altLang="en-US" sz="2400" dirty="0" smtClean="0">
                <a:latin typeface="楷体_GB2312" pitchFamily="49" charset="-122"/>
                <a:ea typeface="楷体_GB2312" pitchFamily="49" charset="-122"/>
              </a:rPr>
              <a:t>只考虑商品和服务的价格，而不考虑金融资产价格。</a:t>
            </a:r>
            <a:endParaRPr lang="en-US" altLang="zh-CN" sz="2400" dirty="0" smtClean="0">
              <a:latin typeface="楷体" pitchFamily="49" charset="-122"/>
              <a:ea typeface="楷体_GB2312" pitchFamily="49" charset="-122"/>
            </a:endParaRPr>
          </a:p>
          <a:p>
            <a:pPr lvl="1">
              <a:spcBef>
                <a:spcPct val="0"/>
              </a:spcBef>
              <a:buClr>
                <a:srgbClr val="FF0000"/>
              </a:buClr>
              <a:buFont typeface="Wingdings" pitchFamily="2" charset="2"/>
              <a:buChar char="Ø"/>
            </a:pPr>
            <a:r>
              <a:rPr lang="zh-CN" altLang="en-US" sz="2400" dirty="0" smtClean="0">
                <a:latin typeface="楷体_GB2312" pitchFamily="49" charset="-122"/>
                <a:ea typeface="楷体_GB2312" pitchFamily="49" charset="-122"/>
              </a:rPr>
              <a:t>关注总价格水平（不是地区性、个别商品和服务的价格）。</a:t>
            </a:r>
            <a:endParaRPr lang="en-US" altLang="zh-CN" sz="2400" dirty="0" smtClean="0">
              <a:latin typeface="楷体_GB2312" pitchFamily="49" charset="-122"/>
              <a:ea typeface="楷体_GB2312" pitchFamily="49" charset="-122"/>
            </a:endParaRPr>
          </a:p>
          <a:p>
            <a:pPr lvl="1">
              <a:spcBef>
                <a:spcPct val="0"/>
              </a:spcBef>
              <a:buClr>
                <a:srgbClr val="FF0000"/>
              </a:buClr>
              <a:buFont typeface="Wingdings" pitchFamily="2" charset="2"/>
              <a:buChar char="Ø"/>
            </a:pPr>
            <a:r>
              <a:rPr lang="zh-CN" altLang="en-US" sz="2400" dirty="0" smtClean="0">
                <a:latin typeface="楷体_GB2312" pitchFamily="49" charset="-122"/>
                <a:ea typeface="楷体_GB2312" pitchFamily="49" charset="-122"/>
              </a:rPr>
              <a:t>强调持续上涨，非偶然性、临时性或季节性的价格上涨。</a:t>
            </a:r>
            <a:endParaRPr lang="en-US" altLang="zh-CN" sz="2400" dirty="0" smtClean="0">
              <a:latin typeface="楷体" pitchFamily="49" charset="-122"/>
              <a:ea typeface="楷体_GB2312" pitchFamily="49" charset="-122"/>
            </a:endParaRPr>
          </a:p>
          <a:p>
            <a:pPr>
              <a:lnSpc>
                <a:spcPts val="4400"/>
              </a:lnSpc>
              <a:spcBef>
                <a:spcPct val="0"/>
              </a:spcBef>
              <a:buNone/>
            </a:pPr>
            <a:endParaRPr lang="en-US" sz="2400" b="1" dirty="0" smtClean="0">
              <a:latin typeface="楷体" pitchFamily="49" charset="-122"/>
              <a:ea typeface="楷体_GB2312" pitchFamily="49" charset="-122"/>
            </a:endParaRPr>
          </a:p>
          <a:p>
            <a:endParaRPr lang="zh-CN" altLang="en-US" dirty="0"/>
          </a:p>
        </p:txBody>
      </p:sp>
    </p:spTree>
    <p:extLst>
      <p:ext uri="{BB962C8B-B14F-4D97-AF65-F5344CB8AC3E}">
        <p14:creationId xmlns="" xmlns:p14="http://schemas.microsoft.com/office/powerpoint/2010/main" val="38488358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260350"/>
            <a:ext cx="9144000" cy="647700"/>
          </a:xfrm>
          <a:prstGeom prst="rect">
            <a:avLst/>
          </a:prstGeom>
          <a:noFill/>
          <a:ln w="9525">
            <a:noFill/>
            <a:miter lim="800000"/>
            <a:headEnd/>
            <a:tailEnd/>
          </a:ln>
        </p:spPr>
        <p:txBody>
          <a:bodyPr anchor="ctr"/>
          <a:lstStyle/>
          <a:p>
            <a:pPr algn="ctr"/>
            <a:r>
              <a:rPr lang="zh-CN" altLang="en-US" sz="2800" b="1" dirty="0">
                <a:solidFill>
                  <a:srgbClr val="C00000"/>
                </a:solidFill>
                <a:latin typeface="楷体_GB2312" pitchFamily="49" charset="-122"/>
                <a:ea typeface="楷体_GB2312" pitchFamily="49" charset="-122"/>
              </a:rPr>
              <a:t>通货膨胀的分类</a:t>
            </a:r>
            <a:r>
              <a:rPr lang="zh-CN" altLang="en-US" sz="3200" b="1" dirty="0">
                <a:solidFill>
                  <a:srgbClr val="C00000"/>
                </a:solidFill>
                <a:latin typeface="楷体_GB2312" pitchFamily="49" charset="-122"/>
                <a:ea typeface="楷体_GB2312" pitchFamily="49" charset="-122"/>
              </a:rPr>
              <a:t> </a:t>
            </a:r>
          </a:p>
        </p:txBody>
      </p:sp>
      <p:graphicFrame>
        <p:nvGraphicFramePr>
          <p:cNvPr id="5" name="Group 3"/>
          <p:cNvGraphicFramePr>
            <a:graphicFrameLocks noGrp="1"/>
          </p:cNvGraphicFramePr>
          <p:nvPr/>
        </p:nvGraphicFramePr>
        <p:xfrm>
          <a:off x="323850" y="908050"/>
          <a:ext cx="8677306" cy="4536442"/>
        </p:xfrm>
        <a:graphic>
          <a:graphicData uri="http://schemas.openxmlformats.org/drawingml/2006/table">
            <a:tbl>
              <a:tblPr/>
              <a:tblGrid>
                <a:gridCol w="3660941"/>
                <a:gridCol w="5016365"/>
              </a:tblGrid>
              <a:tr h="2887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分类标准</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类别</a:t>
                      </a:r>
                      <a:endParaRPr kumimoji="0" lang="zh-CN" sz="2000" b="0" i="0" u="none" strike="noStrike" cap="none" normalizeH="0" baseline="0" smtClean="0">
                        <a:ln>
                          <a:noFill/>
                        </a:ln>
                        <a:solidFill>
                          <a:schemeClr val="bg1"/>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r>
              <a:tr h="3444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通货膨胀表现</a:t>
                      </a:r>
                      <a:endParaRPr kumimoji="0" lang="zh-CN" sz="2000" b="0" i="0" u="none" strike="noStrike" cap="none" normalizeH="0" baseline="0" smtClean="0">
                        <a:ln>
                          <a:noFill/>
                        </a:ln>
                        <a:solidFill>
                          <a:schemeClr val="bg1"/>
                        </a:solidFill>
                        <a:effectLst/>
                        <a:latin typeface="Times New Roman" pitchFamily="18" charset="0"/>
                        <a:ea typeface="楷体_GB2312"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5FFE0"/>
                    </a:solidFill>
                  </a:tcPr>
                </a:tc>
                <a:tc>
                  <a:txBody>
                    <a:bodyPr/>
                    <a:lstStyle/>
                    <a:p>
                      <a:pPr marL="914400" marR="0" lvl="2" indent="-91440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公开型通货膨胀</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显性，通胀</a:t>
                      </a:r>
                      <a:r>
                        <a:rPr kumimoji="0" lang="en-US" altLang="zh-CN"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物价上涨率</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5FFE0"/>
                    </a:solidFill>
                  </a:tcPr>
                </a:tc>
              </a:tr>
              <a:tr h="296854">
                <a:tc vMerge="1">
                  <a:txBody>
                    <a:bodyPr/>
                    <a:lstStyle/>
                    <a:p>
                      <a:endParaRPr lang="zh-CN" altLang="en-US"/>
                    </a:p>
                  </a:txBody>
                  <a:tcPr/>
                </a:tc>
                <a:tc>
                  <a:txBody>
                    <a:bodyPr/>
                    <a:lstStyle/>
                    <a:p>
                      <a:pPr marL="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隐蔽型通货膨胀</a:t>
                      </a:r>
                      <a:r>
                        <a:rPr kumimoji="0" lang="zh-CN" altLang="en-US" sz="18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价格管制，通胀</a:t>
                      </a:r>
                      <a:r>
                        <a:rPr kumimoji="0" lang="en-US" altLang="zh-CN"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物价上涨</a:t>
                      </a:r>
                      <a:r>
                        <a:rPr kumimoji="0" lang="zh-CN" altLang="en-US" sz="18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18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5FFE0"/>
                    </a:solidFill>
                  </a:tcPr>
                </a:tc>
              </a:tr>
              <a:tr h="38893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价格上涨程度</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c>
                  <a:txBody>
                    <a:bodyPr/>
                    <a:lstStyle/>
                    <a:p>
                      <a:pPr marL="91440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爬行通货膨胀</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1%-3%</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r>
              <a:tr h="387350">
                <a:tc vMerge="1">
                  <a:txBody>
                    <a:bodyPr/>
                    <a:lstStyle/>
                    <a:p>
                      <a:endParaRPr lang="zh-CN" altLang="en-US"/>
                    </a:p>
                  </a:txBody>
                  <a:tcPr/>
                </a:tc>
                <a:tc>
                  <a:txBody>
                    <a:bodyPr/>
                    <a:lstStyle/>
                    <a:p>
                      <a:pPr marL="91440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温和通货膨胀</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3%-10%</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r>
              <a:tr h="387350">
                <a:tc vMerge="1">
                  <a:txBody>
                    <a:bodyPr/>
                    <a:lstStyle/>
                    <a:p>
                      <a:endParaRPr lang="zh-CN" altLang="en-US"/>
                    </a:p>
                  </a:txBody>
                  <a:tcPr/>
                </a:tc>
                <a:tc>
                  <a:txBody>
                    <a:bodyPr/>
                    <a:lstStyle/>
                    <a:p>
                      <a:pPr marL="91440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恶性通货膨胀</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10%</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以上）</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r>
              <a:tr h="3889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通货膨胀预期</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5FFE0"/>
                    </a:solidFill>
                  </a:tcPr>
                </a:tc>
                <a:tc>
                  <a:txBody>
                    <a:bodyPr/>
                    <a:lstStyle/>
                    <a:p>
                      <a:pPr marL="91440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预期通货膨胀</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20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对实体经济无影响</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5FFE0"/>
                    </a:solidFill>
                  </a:tcPr>
                </a:tc>
              </a:tr>
              <a:tr h="387350">
                <a:tc vMerge="1">
                  <a:txBody>
                    <a:bodyPr/>
                    <a:lstStyle/>
                    <a:p>
                      <a:endParaRPr lang="zh-CN" altLang="en-US"/>
                    </a:p>
                  </a:txBody>
                  <a:tcPr/>
                </a:tc>
                <a:tc>
                  <a:txBody>
                    <a:bodyPr/>
                    <a:lstStyle/>
                    <a:p>
                      <a:pPr marL="91440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非预期通货膨胀</a:t>
                      </a:r>
                      <a:r>
                        <a:rPr kumimoji="0" lang="zh-CN" altLang="en-US" sz="18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对实体经济有影响</a:t>
                      </a:r>
                      <a:r>
                        <a:rPr kumimoji="0" lang="zh-CN" altLang="en-US" sz="18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5FFE0"/>
                    </a:solidFill>
                  </a:tcPr>
                </a:tc>
              </a:tr>
              <a:tr h="387350">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通货膨胀原因</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c>
                  <a:txBody>
                    <a:bodyPr/>
                    <a:lstStyle/>
                    <a:p>
                      <a:pPr marL="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需求拉上型通货膨胀</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来自于需求面</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r>
              <a:tr h="387350">
                <a:tc vMerge="1">
                  <a:txBody>
                    <a:bodyPr/>
                    <a:lstStyle/>
                    <a:p>
                      <a:endParaRPr lang="zh-CN" altLang="en-US"/>
                    </a:p>
                  </a:txBody>
                  <a:tcPr/>
                </a:tc>
                <a:tc>
                  <a:txBody>
                    <a:bodyPr/>
                    <a:lstStyle/>
                    <a:p>
                      <a:pPr marL="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成本推进型通货膨胀</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来自于供给面</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r>
              <a:tr h="387350">
                <a:tc vMerge="1">
                  <a:txBody>
                    <a:bodyPr/>
                    <a:lstStyle/>
                    <a:p>
                      <a:endParaRPr lang="zh-CN" altLang="en-US"/>
                    </a:p>
                  </a:txBody>
                  <a:tcPr/>
                </a:tc>
                <a:tc>
                  <a:txBody>
                    <a:bodyPr/>
                    <a:lstStyle/>
                    <a:p>
                      <a:pPr marL="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供求混合型通货膨胀</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20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来自于需求供给</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r>
              <a:tr h="388938">
                <a:tc vMerge="1">
                  <a:txBody>
                    <a:bodyPr/>
                    <a:lstStyle/>
                    <a:p>
                      <a:endParaRPr lang="zh-CN" altLang="en-US"/>
                    </a:p>
                  </a:txBody>
                  <a:tcPr/>
                </a:tc>
                <a:tc>
                  <a:txBody>
                    <a:bodyPr/>
                    <a:lstStyle/>
                    <a:p>
                      <a:pPr marL="0" marR="0" lvl="2"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结构失调型通货膨胀</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7030A0"/>
                          </a:solidFill>
                          <a:effectLst/>
                          <a:latin typeface="Times New Roman" pitchFamily="18" charset="0"/>
                          <a:ea typeface="楷体_GB2312" pitchFamily="49" charset="-122"/>
                          <a:cs typeface="Times New Roman" pitchFamily="18" charset="0"/>
                        </a:rPr>
                        <a:t>来自于结构失调</a:t>
                      </a:r>
                      <a:r>
                        <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endParaRPr kumimoji="0" lang="zh-CN" sz="2000" b="0" i="0" u="none" strike="noStrike" cap="none" normalizeH="0" baseline="0" dirty="0" smtClean="0">
                        <a:ln>
                          <a:noFill/>
                        </a:ln>
                        <a:solidFill>
                          <a:schemeClr val="bg1"/>
                        </a:solidFill>
                        <a:effectLst/>
                        <a:latin typeface="Times New Roman" pitchFamily="18" charset="0"/>
                        <a:ea typeface="楷体_GB2312"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FFF0"/>
                    </a:solidFill>
                  </a:tcPr>
                </a:tc>
              </a:tr>
            </a:tbl>
          </a:graphicData>
        </a:graphic>
      </p:graphicFrame>
    </p:spTree>
    <p:extLst>
      <p:ext uri="{BB962C8B-B14F-4D97-AF65-F5344CB8AC3E}">
        <p14:creationId xmlns="" xmlns:p14="http://schemas.microsoft.com/office/powerpoint/2010/main" val="8894241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04664"/>
            <a:ext cx="9036496"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itchFamily="2" charset="-122"/>
                <a:ea typeface="华文新魏" pitchFamily="2" charset="-122"/>
                <a:sym typeface="Wingdings 2" pitchFamily="18" charset="2"/>
              </a:rPr>
              <a:t>需求拉动型</a:t>
            </a:r>
            <a:r>
              <a:rPr lang="zh-CN" altLang="en-US" dirty="0" smtClean="0">
                <a:latin typeface="华文新魏" pitchFamily="2" charset="-122"/>
                <a:ea typeface="华文新魏" pitchFamily="2" charset="-122"/>
              </a:rPr>
              <a:t>通货膨胀</a:t>
            </a:r>
            <a:r>
              <a:rPr lang="zh-CN" altLang="en-US" dirty="0" smtClean="0">
                <a:latin typeface="楷体" pitchFamily="49" charset="-122"/>
                <a:ea typeface="楷体_GB2312" pitchFamily="49" charset="-122"/>
              </a:rPr>
              <a:t>：是指由于社会总需求过度增加，超过社会总供给并进而导致货币供给过多，引起货币贬值、物价普遍上涨的现象。</a:t>
            </a:r>
            <a:endParaRPr lang="en-US" altLang="zh-CN" dirty="0" smtClean="0">
              <a:latin typeface="楷体" pitchFamily="49" charset="-122"/>
              <a:ea typeface="楷体_GB2312" pitchFamily="49" charset="-122"/>
            </a:endParaRPr>
          </a:p>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itchFamily="2" charset="-122"/>
                <a:ea typeface="华文新魏" pitchFamily="2" charset="-122"/>
                <a:sym typeface="Wingdings 2" pitchFamily="18" charset="2"/>
              </a:rPr>
              <a:t>成本推进型</a:t>
            </a:r>
            <a:r>
              <a:rPr lang="zh-CN" altLang="en-US" dirty="0" smtClean="0">
                <a:latin typeface="华文新魏" pitchFamily="2" charset="-122"/>
                <a:ea typeface="华文新魏" pitchFamily="2" charset="-122"/>
              </a:rPr>
              <a:t>通货膨胀</a:t>
            </a:r>
            <a:r>
              <a:rPr lang="zh-CN" altLang="en-US" dirty="0" smtClean="0">
                <a:latin typeface="楷体" pitchFamily="49" charset="-122"/>
                <a:ea typeface="楷体_GB2312" pitchFamily="49" charset="-122"/>
              </a:rPr>
              <a:t>：是指由于生产成本提高而引起的物价总水平上涨。</a:t>
            </a:r>
            <a:r>
              <a:rPr lang="en-US" altLang="zh-CN" sz="2400" dirty="0" smtClean="0">
                <a:solidFill>
                  <a:srgbClr val="FF0000"/>
                </a:solidFill>
                <a:latin typeface="楷体" pitchFamily="49" charset="-122"/>
                <a:ea typeface="楷体_GB2312" pitchFamily="49" charset="-122"/>
              </a:rPr>
              <a:t>——</a:t>
            </a:r>
            <a:r>
              <a:rPr lang="zh-CN" altLang="en-US" sz="2400" dirty="0" smtClean="0">
                <a:solidFill>
                  <a:srgbClr val="FF0000"/>
                </a:solidFill>
                <a:latin typeface="楷体" pitchFamily="49" charset="-122"/>
                <a:ea typeface="楷体_GB2312" pitchFamily="49" charset="-122"/>
              </a:rPr>
              <a:t>又叫供给推动型通胀</a:t>
            </a:r>
            <a:endParaRPr lang="en-US" altLang="zh-CN" dirty="0" smtClean="0">
              <a:solidFill>
                <a:srgbClr val="FF0000"/>
              </a:solidFill>
              <a:latin typeface="楷体" pitchFamily="49" charset="-122"/>
              <a:ea typeface="楷体_GB2312" pitchFamily="49" charset="-122"/>
            </a:endParaRPr>
          </a:p>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itchFamily="2" charset="-122"/>
                <a:ea typeface="华文新魏" pitchFamily="2" charset="-122"/>
                <a:sym typeface="Wingdings 2" pitchFamily="18" charset="2"/>
              </a:rPr>
              <a:t>混合型通货膨胀</a:t>
            </a:r>
            <a:r>
              <a:rPr lang="en-US" altLang="zh-CN" dirty="0" smtClean="0">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需求拉动型</a:t>
            </a:r>
            <a:r>
              <a:rPr lang="en-US" altLang="zh-CN" dirty="0" smtClean="0">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成本推进型通胀</a:t>
            </a:r>
            <a:endParaRPr lang="en-US" altLang="zh-CN" dirty="0" smtClean="0">
              <a:latin typeface="楷体_GB2312" pitchFamily="49" charset="-122"/>
              <a:ea typeface="楷体_GB2312" pitchFamily="49" charset="-122"/>
              <a:sym typeface="Wingdings 2" pitchFamily="18" charset="2"/>
            </a:endParaRPr>
          </a:p>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itchFamily="2" charset="-122"/>
                <a:ea typeface="华文新魏" pitchFamily="2" charset="-122"/>
                <a:sym typeface="Wingdings 2" pitchFamily="18" charset="2"/>
              </a:rPr>
              <a:t>结构失调型通货膨胀：</a:t>
            </a:r>
            <a:r>
              <a:rPr lang="zh-CN" altLang="en-US" dirty="0" smtClean="0">
                <a:latin typeface="楷体_GB2312" pitchFamily="49" charset="-122"/>
                <a:ea typeface="楷体_GB2312" pitchFamily="49" charset="-122"/>
                <a:sym typeface="Wingdings 2" pitchFamily="18" charset="2"/>
              </a:rPr>
              <a:t>是指由于国民经济部门结构结构失调而引起的通货膨胀。</a:t>
            </a:r>
            <a:endParaRPr lang="en-US" altLang="zh-CN"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最简单的结构失调通胀：产业结构与需求结构不匹配</a:t>
            </a:r>
            <a:endParaRPr lang="en-US" altLang="zh-CN" sz="2400" dirty="0" smtClean="0">
              <a:latin typeface="楷体_GB2312" pitchFamily="49" charset="-122"/>
              <a:ea typeface="楷体_GB2312" pitchFamily="49" charset="-122"/>
              <a:sym typeface="Wingdings 2" pitchFamily="18" charset="2"/>
            </a:endParaRPr>
          </a:p>
        </p:txBody>
      </p:sp>
    </p:spTree>
    <p:extLst>
      <p:ext uri="{BB962C8B-B14F-4D97-AF65-F5344CB8AC3E}">
        <p14:creationId xmlns="" xmlns:p14="http://schemas.microsoft.com/office/powerpoint/2010/main" val="17549148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bwMode="auto">
          <a:xfrm>
            <a:off x="72708" y="3312368"/>
            <a:ext cx="381642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V="1">
            <a:off x="360040" y="1268760"/>
            <a:ext cx="0" cy="374441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3889132" y="3168352"/>
            <a:ext cx="646331" cy="369332"/>
          </a:xfrm>
          <a:prstGeom prst="rect">
            <a:avLst/>
          </a:prstGeom>
          <a:noFill/>
        </p:spPr>
        <p:txBody>
          <a:bodyPr wrap="none" rtlCol="0">
            <a:spAutoFit/>
          </a:bodyPr>
          <a:lstStyle/>
          <a:p>
            <a:r>
              <a:rPr lang="zh-CN" altLang="en-US" dirty="0" smtClean="0">
                <a:solidFill>
                  <a:srgbClr val="000000"/>
                </a:solidFill>
                <a:latin typeface="楷体_GB2312" pitchFamily="49" charset="-122"/>
                <a:ea typeface="楷体_GB2312" pitchFamily="49" charset="-122"/>
              </a:rPr>
              <a:t>产出</a:t>
            </a:r>
            <a:endParaRPr lang="zh-CN" altLang="en-US" dirty="0">
              <a:solidFill>
                <a:srgbClr val="000000"/>
              </a:solidFill>
              <a:latin typeface="楷体_GB2312" pitchFamily="49" charset="-122"/>
              <a:ea typeface="楷体_GB2312" pitchFamily="49" charset="-122"/>
            </a:endParaRPr>
          </a:p>
        </p:txBody>
      </p:sp>
      <p:sp>
        <p:nvSpPr>
          <p:cNvPr id="9" name="TextBox 8"/>
          <p:cNvSpPr txBox="1"/>
          <p:nvPr/>
        </p:nvSpPr>
        <p:spPr>
          <a:xfrm>
            <a:off x="0" y="836712"/>
            <a:ext cx="646331" cy="369332"/>
          </a:xfrm>
          <a:prstGeom prst="rect">
            <a:avLst/>
          </a:prstGeom>
          <a:noFill/>
        </p:spPr>
        <p:txBody>
          <a:bodyPr wrap="none" rtlCol="0">
            <a:spAutoFit/>
          </a:bodyPr>
          <a:lstStyle/>
          <a:p>
            <a:r>
              <a:rPr lang="zh-CN" altLang="en-US" dirty="0" smtClean="0">
                <a:solidFill>
                  <a:srgbClr val="000000"/>
                </a:solidFill>
                <a:latin typeface="楷体_GB2312" pitchFamily="49" charset="-122"/>
                <a:ea typeface="楷体_GB2312" pitchFamily="49" charset="-122"/>
              </a:rPr>
              <a:t>物价</a:t>
            </a:r>
            <a:endParaRPr lang="zh-CN" altLang="en-US" dirty="0">
              <a:solidFill>
                <a:srgbClr val="000000"/>
              </a:solidFill>
              <a:latin typeface="楷体_GB2312" pitchFamily="49" charset="-122"/>
              <a:ea typeface="楷体_GB2312" pitchFamily="49" charset="-122"/>
            </a:endParaRPr>
          </a:p>
        </p:txBody>
      </p:sp>
      <p:cxnSp>
        <p:nvCxnSpPr>
          <p:cNvPr id="11" name="直接连接符 10"/>
          <p:cNvCxnSpPr/>
          <p:nvPr/>
        </p:nvCxnSpPr>
        <p:spPr bwMode="auto">
          <a:xfrm>
            <a:off x="648772" y="792088"/>
            <a:ext cx="2664296" cy="2160240"/>
          </a:xfrm>
          <a:prstGeom prst="line">
            <a:avLst/>
          </a:prstGeom>
          <a:solidFill>
            <a:schemeClr val="accent1"/>
          </a:solidFill>
          <a:ln w="38100" cap="flat" cmpd="sng" algn="ctr">
            <a:solidFill>
              <a:srgbClr val="7030A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V="1">
            <a:off x="864796" y="720080"/>
            <a:ext cx="2448272" cy="208823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3276556" y="432048"/>
            <a:ext cx="1402948" cy="369332"/>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总供给：</a:t>
            </a:r>
            <a:r>
              <a:rPr lang="en-US" altLang="zh-CN" dirty="0" smtClean="0">
                <a:solidFill>
                  <a:srgbClr val="000000"/>
                </a:solidFill>
                <a:latin typeface="Times New Roman" pitchFamily="18" charset="0"/>
                <a:ea typeface="楷体_GB2312" pitchFamily="49" charset="-122"/>
                <a:cs typeface="Times New Roman" pitchFamily="18" charset="0"/>
              </a:rPr>
              <a:t>AS</a:t>
            </a:r>
            <a:endParaRPr lang="zh-CN" altLang="en-US" dirty="0">
              <a:solidFill>
                <a:srgbClr val="000000"/>
              </a:solidFill>
              <a:latin typeface="Times New Roman" pitchFamily="18" charset="0"/>
              <a:ea typeface="楷体_GB2312" pitchFamily="49" charset="-122"/>
              <a:cs typeface="Times New Roman" pitchFamily="18" charset="0"/>
            </a:endParaRPr>
          </a:p>
        </p:txBody>
      </p:sp>
      <p:sp>
        <p:nvSpPr>
          <p:cNvPr id="17" name="TextBox 16"/>
          <p:cNvSpPr txBox="1"/>
          <p:nvPr/>
        </p:nvSpPr>
        <p:spPr>
          <a:xfrm>
            <a:off x="3204548" y="2736304"/>
            <a:ext cx="1441420" cy="369332"/>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总需求：</a:t>
            </a:r>
            <a:r>
              <a:rPr lang="en-US" altLang="zh-CN" dirty="0" smtClean="0">
                <a:solidFill>
                  <a:srgbClr val="000000"/>
                </a:solidFill>
                <a:latin typeface="Times New Roman" pitchFamily="18" charset="0"/>
                <a:ea typeface="楷体_GB2312" pitchFamily="49" charset="-122"/>
                <a:cs typeface="Times New Roman" pitchFamily="18" charset="0"/>
              </a:rPr>
              <a:t>AD</a:t>
            </a:r>
            <a:endParaRPr lang="zh-CN" altLang="en-US" dirty="0">
              <a:solidFill>
                <a:srgbClr val="000000"/>
              </a:solidFill>
              <a:latin typeface="Times New Roman" pitchFamily="18" charset="0"/>
              <a:ea typeface="楷体_GB2312" pitchFamily="49" charset="-122"/>
              <a:cs typeface="Times New Roman" pitchFamily="18" charset="0"/>
            </a:endParaRPr>
          </a:p>
        </p:txBody>
      </p:sp>
      <p:cxnSp>
        <p:nvCxnSpPr>
          <p:cNvPr id="18" name="直接连接符 17"/>
          <p:cNvCxnSpPr/>
          <p:nvPr/>
        </p:nvCxnSpPr>
        <p:spPr bwMode="auto">
          <a:xfrm>
            <a:off x="1080820" y="504056"/>
            <a:ext cx="2664296" cy="2160240"/>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V="1">
            <a:off x="648772" y="864096"/>
            <a:ext cx="864096" cy="720080"/>
          </a:xfrm>
          <a:prstGeom prst="straightConnector1">
            <a:avLst/>
          </a:prstGeom>
          <a:solidFill>
            <a:schemeClr val="accent1"/>
          </a:solidFill>
          <a:ln w="9525"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1368852" y="216024"/>
            <a:ext cx="1800493" cy="369332"/>
          </a:xfrm>
          <a:prstGeom prst="rect">
            <a:avLst/>
          </a:prstGeom>
          <a:noFill/>
        </p:spPr>
        <p:txBody>
          <a:bodyPr wrap="none" rtlCol="0">
            <a:spAutoFit/>
          </a:bodyPr>
          <a:lstStyle/>
          <a:p>
            <a:r>
              <a:rPr lang="zh-CN" altLang="en-US" dirty="0" smtClean="0">
                <a:solidFill>
                  <a:srgbClr val="000000"/>
                </a:solidFill>
                <a:latin typeface="楷体_GB2312" pitchFamily="49" charset="-122"/>
                <a:ea typeface="楷体_GB2312" pitchFamily="49" charset="-122"/>
              </a:rPr>
              <a:t>需求拉动型通胀</a:t>
            </a:r>
            <a:endParaRPr lang="zh-CN" altLang="en-US" dirty="0">
              <a:solidFill>
                <a:srgbClr val="000000"/>
              </a:solidFill>
              <a:latin typeface="楷体_GB2312" pitchFamily="49" charset="-122"/>
              <a:ea typeface="楷体_GB2312" pitchFamily="49" charset="-122"/>
            </a:endParaRPr>
          </a:p>
        </p:txBody>
      </p:sp>
      <p:cxnSp>
        <p:nvCxnSpPr>
          <p:cNvPr id="22" name="直接箭头连接符 21"/>
          <p:cNvCxnSpPr/>
          <p:nvPr/>
        </p:nvCxnSpPr>
        <p:spPr bwMode="auto">
          <a:xfrm>
            <a:off x="4644708" y="3240360"/>
            <a:ext cx="381642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flipV="1">
            <a:off x="4932040" y="1196752"/>
            <a:ext cx="0" cy="374441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8210337" y="3024336"/>
            <a:ext cx="646331" cy="369332"/>
          </a:xfrm>
          <a:prstGeom prst="rect">
            <a:avLst/>
          </a:prstGeom>
          <a:noFill/>
        </p:spPr>
        <p:txBody>
          <a:bodyPr wrap="none" rtlCol="0">
            <a:spAutoFit/>
          </a:bodyPr>
          <a:lstStyle/>
          <a:p>
            <a:r>
              <a:rPr lang="zh-CN" altLang="en-US" dirty="0" smtClean="0">
                <a:solidFill>
                  <a:srgbClr val="000000"/>
                </a:solidFill>
                <a:latin typeface="楷体_GB2312" pitchFamily="49" charset="-122"/>
                <a:ea typeface="楷体_GB2312" pitchFamily="49" charset="-122"/>
              </a:rPr>
              <a:t>产出</a:t>
            </a:r>
            <a:endParaRPr lang="zh-CN" altLang="en-US" dirty="0">
              <a:solidFill>
                <a:srgbClr val="000000"/>
              </a:solidFill>
              <a:latin typeface="楷体_GB2312" pitchFamily="49" charset="-122"/>
              <a:ea typeface="楷体_GB2312" pitchFamily="49" charset="-122"/>
            </a:endParaRPr>
          </a:p>
        </p:txBody>
      </p:sp>
      <p:sp>
        <p:nvSpPr>
          <p:cNvPr id="25" name="TextBox 24"/>
          <p:cNvSpPr txBox="1"/>
          <p:nvPr/>
        </p:nvSpPr>
        <p:spPr>
          <a:xfrm>
            <a:off x="4644008" y="764704"/>
            <a:ext cx="646331" cy="369332"/>
          </a:xfrm>
          <a:prstGeom prst="rect">
            <a:avLst/>
          </a:prstGeom>
          <a:noFill/>
        </p:spPr>
        <p:txBody>
          <a:bodyPr wrap="none" rtlCol="0">
            <a:spAutoFit/>
          </a:bodyPr>
          <a:lstStyle/>
          <a:p>
            <a:r>
              <a:rPr lang="zh-CN" altLang="en-US" dirty="0" smtClean="0">
                <a:solidFill>
                  <a:srgbClr val="000000"/>
                </a:solidFill>
                <a:latin typeface="楷体_GB2312" pitchFamily="49" charset="-122"/>
                <a:ea typeface="楷体_GB2312" pitchFamily="49" charset="-122"/>
              </a:rPr>
              <a:t>物价</a:t>
            </a:r>
            <a:endParaRPr lang="zh-CN" altLang="en-US" dirty="0">
              <a:solidFill>
                <a:srgbClr val="000000"/>
              </a:solidFill>
              <a:latin typeface="楷体_GB2312" pitchFamily="49" charset="-122"/>
              <a:ea typeface="楷体_GB2312" pitchFamily="49" charset="-122"/>
            </a:endParaRPr>
          </a:p>
        </p:txBody>
      </p:sp>
      <p:cxnSp>
        <p:nvCxnSpPr>
          <p:cNvPr id="27" name="直接连接符 26"/>
          <p:cNvCxnSpPr/>
          <p:nvPr/>
        </p:nvCxnSpPr>
        <p:spPr bwMode="auto">
          <a:xfrm flipV="1">
            <a:off x="5436796" y="648072"/>
            <a:ext cx="2448272" cy="2088232"/>
          </a:xfrm>
          <a:prstGeom prst="line">
            <a:avLst/>
          </a:prstGeom>
          <a:solidFill>
            <a:schemeClr val="accent1"/>
          </a:solid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7741052" y="360040"/>
            <a:ext cx="1402948" cy="369332"/>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总供给：</a:t>
            </a:r>
            <a:r>
              <a:rPr lang="en-US" altLang="zh-CN" dirty="0" smtClean="0">
                <a:solidFill>
                  <a:srgbClr val="000000"/>
                </a:solidFill>
                <a:latin typeface="Times New Roman" pitchFamily="18" charset="0"/>
                <a:ea typeface="楷体_GB2312" pitchFamily="49" charset="-122"/>
                <a:cs typeface="Times New Roman" pitchFamily="18" charset="0"/>
              </a:rPr>
              <a:t>AS</a:t>
            </a:r>
            <a:endParaRPr lang="zh-CN" altLang="en-US" dirty="0">
              <a:solidFill>
                <a:srgbClr val="000000"/>
              </a:solidFill>
              <a:latin typeface="Times New Roman" pitchFamily="18" charset="0"/>
              <a:ea typeface="楷体_GB2312" pitchFamily="49" charset="-122"/>
              <a:cs typeface="Times New Roman" pitchFamily="18" charset="0"/>
            </a:endParaRPr>
          </a:p>
        </p:txBody>
      </p:sp>
      <p:sp>
        <p:nvSpPr>
          <p:cNvPr id="29" name="TextBox 28"/>
          <p:cNvSpPr txBox="1"/>
          <p:nvPr/>
        </p:nvSpPr>
        <p:spPr>
          <a:xfrm>
            <a:off x="7415248" y="2664296"/>
            <a:ext cx="1441420" cy="369332"/>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总需求：</a:t>
            </a:r>
            <a:r>
              <a:rPr lang="en-US" altLang="zh-CN" dirty="0" smtClean="0">
                <a:solidFill>
                  <a:srgbClr val="000000"/>
                </a:solidFill>
                <a:latin typeface="Times New Roman" pitchFamily="18" charset="0"/>
                <a:ea typeface="楷体_GB2312" pitchFamily="49" charset="-122"/>
                <a:cs typeface="Times New Roman" pitchFamily="18" charset="0"/>
              </a:rPr>
              <a:t>AD</a:t>
            </a:r>
            <a:endParaRPr lang="zh-CN" altLang="en-US" dirty="0">
              <a:solidFill>
                <a:srgbClr val="000000"/>
              </a:solidFill>
              <a:latin typeface="Times New Roman" pitchFamily="18" charset="0"/>
              <a:ea typeface="楷体_GB2312" pitchFamily="49" charset="-122"/>
              <a:cs typeface="Times New Roman" pitchFamily="18" charset="0"/>
            </a:endParaRPr>
          </a:p>
        </p:txBody>
      </p:sp>
      <p:cxnSp>
        <p:nvCxnSpPr>
          <p:cNvPr id="30" name="直接连接符 29"/>
          <p:cNvCxnSpPr/>
          <p:nvPr/>
        </p:nvCxnSpPr>
        <p:spPr bwMode="auto">
          <a:xfrm>
            <a:off x="5652820" y="432048"/>
            <a:ext cx="2664296" cy="2160240"/>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940852" y="144016"/>
            <a:ext cx="1800493" cy="369332"/>
          </a:xfrm>
          <a:prstGeom prst="rect">
            <a:avLst/>
          </a:prstGeom>
          <a:noFill/>
        </p:spPr>
        <p:txBody>
          <a:bodyPr wrap="none" rtlCol="0">
            <a:spAutoFit/>
          </a:bodyPr>
          <a:lstStyle/>
          <a:p>
            <a:r>
              <a:rPr lang="zh-CN" altLang="en-US" dirty="0" smtClean="0">
                <a:solidFill>
                  <a:srgbClr val="000000"/>
                </a:solidFill>
                <a:latin typeface="楷体_GB2312" pitchFamily="49" charset="-122"/>
                <a:ea typeface="楷体_GB2312" pitchFamily="49" charset="-122"/>
              </a:rPr>
              <a:t>成本推进型通胀</a:t>
            </a:r>
            <a:endParaRPr lang="zh-CN" altLang="en-US" dirty="0">
              <a:solidFill>
                <a:srgbClr val="000000"/>
              </a:solidFill>
              <a:latin typeface="楷体_GB2312" pitchFamily="49" charset="-122"/>
              <a:ea typeface="楷体_GB2312" pitchFamily="49" charset="-122"/>
            </a:endParaRPr>
          </a:p>
        </p:txBody>
      </p:sp>
      <p:cxnSp>
        <p:nvCxnSpPr>
          <p:cNvPr id="33" name="直接连接符 32"/>
          <p:cNvCxnSpPr/>
          <p:nvPr/>
        </p:nvCxnSpPr>
        <p:spPr bwMode="auto">
          <a:xfrm flipV="1">
            <a:off x="5076756" y="360040"/>
            <a:ext cx="2448272" cy="208823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flipH="1" flipV="1">
            <a:off x="6156876" y="1656184"/>
            <a:ext cx="648072" cy="648072"/>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2483768" y="6453336"/>
            <a:ext cx="381642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6049397" y="6237312"/>
            <a:ext cx="646331" cy="369332"/>
          </a:xfrm>
          <a:prstGeom prst="rect">
            <a:avLst/>
          </a:prstGeom>
          <a:noFill/>
        </p:spPr>
        <p:txBody>
          <a:bodyPr wrap="none" rtlCol="0">
            <a:spAutoFit/>
          </a:bodyPr>
          <a:lstStyle/>
          <a:p>
            <a:r>
              <a:rPr lang="zh-CN" altLang="en-US" dirty="0" smtClean="0">
                <a:solidFill>
                  <a:srgbClr val="000000"/>
                </a:solidFill>
                <a:latin typeface="楷体_GB2312" pitchFamily="49" charset="-122"/>
                <a:ea typeface="楷体_GB2312" pitchFamily="49" charset="-122"/>
              </a:rPr>
              <a:t>产出</a:t>
            </a:r>
            <a:endParaRPr lang="zh-CN" altLang="en-US" dirty="0">
              <a:solidFill>
                <a:srgbClr val="000000"/>
              </a:solidFill>
              <a:latin typeface="楷体_GB2312" pitchFamily="49" charset="-122"/>
              <a:ea typeface="楷体_GB2312" pitchFamily="49" charset="-122"/>
            </a:endParaRPr>
          </a:p>
        </p:txBody>
      </p:sp>
      <p:sp>
        <p:nvSpPr>
          <p:cNvPr id="50" name="TextBox 49"/>
          <p:cNvSpPr txBox="1"/>
          <p:nvPr/>
        </p:nvSpPr>
        <p:spPr>
          <a:xfrm>
            <a:off x="2411760" y="3573016"/>
            <a:ext cx="646331" cy="369332"/>
          </a:xfrm>
          <a:prstGeom prst="rect">
            <a:avLst/>
          </a:prstGeom>
          <a:noFill/>
        </p:spPr>
        <p:txBody>
          <a:bodyPr wrap="none" rtlCol="0">
            <a:spAutoFit/>
          </a:bodyPr>
          <a:lstStyle/>
          <a:p>
            <a:r>
              <a:rPr lang="zh-CN" altLang="en-US" dirty="0" smtClean="0">
                <a:solidFill>
                  <a:srgbClr val="000000"/>
                </a:solidFill>
                <a:latin typeface="楷体_GB2312" pitchFamily="49" charset="-122"/>
                <a:ea typeface="楷体_GB2312" pitchFamily="49" charset="-122"/>
              </a:rPr>
              <a:t>物价</a:t>
            </a:r>
            <a:endParaRPr lang="zh-CN" altLang="en-US" dirty="0">
              <a:solidFill>
                <a:srgbClr val="000000"/>
              </a:solidFill>
              <a:latin typeface="楷体_GB2312" pitchFamily="49" charset="-122"/>
              <a:ea typeface="楷体_GB2312" pitchFamily="49" charset="-122"/>
            </a:endParaRPr>
          </a:p>
        </p:txBody>
      </p:sp>
      <p:cxnSp>
        <p:nvCxnSpPr>
          <p:cNvPr id="51" name="直接连接符 50"/>
          <p:cNvCxnSpPr/>
          <p:nvPr/>
        </p:nvCxnSpPr>
        <p:spPr bwMode="auto">
          <a:xfrm flipV="1">
            <a:off x="3275856" y="3861048"/>
            <a:ext cx="2448272" cy="2088232"/>
          </a:xfrm>
          <a:prstGeom prst="line">
            <a:avLst/>
          </a:prstGeom>
          <a:solidFill>
            <a:schemeClr val="accent1"/>
          </a:solid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5254308" y="5877272"/>
            <a:ext cx="1441420" cy="369332"/>
          </a:xfrm>
          <a:prstGeom prst="rect">
            <a:avLst/>
          </a:prstGeom>
          <a:noFill/>
        </p:spPr>
        <p:txBody>
          <a:bodyPr wrap="none" rtlCol="0">
            <a:spAutoFit/>
          </a:bodyPr>
          <a:lstStyle/>
          <a:p>
            <a:r>
              <a:rPr lang="zh-CN" altLang="en-US" dirty="0" smtClean="0">
                <a:solidFill>
                  <a:srgbClr val="000000"/>
                </a:solidFill>
                <a:latin typeface="Times New Roman" pitchFamily="18" charset="0"/>
                <a:ea typeface="楷体_GB2312" pitchFamily="49" charset="-122"/>
                <a:cs typeface="Times New Roman" pitchFamily="18" charset="0"/>
              </a:rPr>
              <a:t>总需求：</a:t>
            </a:r>
            <a:r>
              <a:rPr lang="en-US" altLang="zh-CN" dirty="0" smtClean="0">
                <a:solidFill>
                  <a:srgbClr val="000000"/>
                </a:solidFill>
                <a:latin typeface="Times New Roman" pitchFamily="18" charset="0"/>
                <a:ea typeface="楷体_GB2312" pitchFamily="49" charset="-122"/>
                <a:cs typeface="Times New Roman" pitchFamily="18" charset="0"/>
              </a:rPr>
              <a:t>AD</a:t>
            </a:r>
            <a:endParaRPr lang="zh-CN" altLang="en-US" dirty="0">
              <a:solidFill>
                <a:srgbClr val="000000"/>
              </a:solidFill>
              <a:latin typeface="Times New Roman" pitchFamily="18" charset="0"/>
              <a:ea typeface="楷体_GB2312" pitchFamily="49" charset="-122"/>
              <a:cs typeface="Times New Roman" pitchFamily="18" charset="0"/>
            </a:endParaRPr>
          </a:p>
        </p:txBody>
      </p:sp>
      <p:cxnSp>
        <p:nvCxnSpPr>
          <p:cNvPr id="53" name="直接连接符 52"/>
          <p:cNvCxnSpPr/>
          <p:nvPr/>
        </p:nvCxnSpPr>
        <p:spPr bwMode="auto">
          <a:xfrm>
            <a:off x="3491880" y="3645024"/>
            <a:ext cx="2664296" cy="2160240"/>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4" name="TextBox 53"/>
          <p:cNvSpPr txBox="1"/>
          <p:nvPr/>
        </p:nvSpPr>
        <p:spPr>
          <a:xfrm>
            <a:off x="3707904" y="6021288"/>
            <a:ext cx="1338828" cy="369332"/>
          </a:xfrm>
          <a:prstGeom prst="rect">
            <a:avLst/>
          </a:prstGeom>
          <a:noFill/>
        </p:spPr>
        <p:txBody>
          <a:bodyPr wrap="none" rtlCol="0">
            <a:spAutoFit/>
          </a:bodyPr>
          <a:lstStyle/>
          <a:p>
            <a:r>
              <a:rPr lang="zh-CN" altLang="en-US" dirty="0" smtClean="0">
                <a:solidFill>
                  <a:srgbClr val="000000"/>
                </a:solidFill>
                <a:latin typeface="楷体_GB2312" pitchFamily="49" charset="-122"/>
                <a:ea typeface="楷体_GB2312" pitchFamily="49" charset="-122"/>
              </a:rPr>
              <a:t>混合型通胀</a:t>
            </a:r>
            <a:endParaRPr lang="zh-CN" altLang="en-US" dirty="0">
              <a:solidFill>
                <a:srgbClr val="000000"/>
              </a:solidFill>
              <a:latin typeface="楷体_GB2312" pitchFamily="49" charset="-122"/>
              <a:ea typeface="楷体_GB2312" pitchFamily="49" charset="-122"/>
            </a:endParaRPr>
          </a:p>
        </p:txBody>
      </p:sp>
      <p:cxnSp>
        <p:nvCxnSpPr>
          <p:cNvPr id="55" name="直接连接符 54"/>
          <p:cNvCxnSpPr/>
          <p:nvPr/>
        </p:nvCxnSpPr>
        <p:spPr bwMode="auto">
          <a:xfrm flipV="1">
            <a:off x="2915816" y="3573016"/>
            <a:ext cx="2448272" cy="208823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直接箭头连接符 55"/>
          <p:cNvCxnSpPr/>
          <p:nvPr/>
        </p:nvCxnSpPr>
        <p:spPr bwMode="auto">
          <a:xfrm flipH="1" flipV="1">
            <a:off x="3995936" y="4869160"/>
            <a:ext cx="648072" cy="648072"/>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 name="直接箭头连接符 56"/>
          <p:cNvCxnSpPr/>
          <p:nvPr/>
        </p:nvCxnSpPr>
        <p:spPr bwMode="auto">
          <a:xfrm flipV="1">
            <a:off x="2843808" y="3356992"/>
            <a:ext cx="0" cy="374441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9" name="直接连接符 58"/>
          <p:cNvCxnSpPr/>
          <p:nvPr/>
        </p:nvCxnSpPr>
        <p:spPr bwMode="auto">
          <a:xfrm>
            <a:off x="3059832" y="3933056"/>
            <a:ext cx="2664296" cy="2160240"/>
          </a:xfrm>
          <a:prstGeom prst="line">
            <a:avLst/>
          </a:prstGeom>
          <a:solidFill>
            <a:schemeClr val="accent1"/>
          </a:solidFill>
          <a:ln w="38100" cap="flat" cmpd="sng" algn="ctr">
            <a:solidFill>
              <a:srgbClr val="7030A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直接箭头连接符 59"/>
          <p:cNvCxnSpPr/>
          <p:nvPr/>
        </p:nvCxnSpPr>
        <p:spPr bwMode="auto">
          <a:xfrm flipV="1">
            <a:off x="3059832" y="4293096"/>
            <a:ext cx="864096" cy="720080"/>
          </a:xfrm>
          <a:prstGeom prst="straightConnector1">
            <a:avLst/>
          </a:prstGeom>
          <a:solidFill>
            <a:schemeClr val="accent1"/>
          </a:solidFill>
          <a:ln w="9525"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1763688" y="1700808"/>
            <a:ext cx="351378" cy="369332"/>
          </a:xfrm>
          <a:prstGeom prst="rect">
            <a:avLst/>
          </a:prstGeom>
          <a:noFill/>
        </p:spPr>
        <p:txBody>
          <a:bodyPr wrap="none" rtlCol="0">
            <a:spAutoFit/>
          </a:bodyPr>
          <a:lstStyle/>
          <a:p>
            <a:r>
              <a:rPr lang="en-US" altLang="zh-CN" b="1" dirty="0" smtClean="0">
                <a:solidFill>
                  <a:srgbClr val="000000"/>
                </a:solidFill>
                <a:latin typeface="Times New Roman" pitchFamily="18" charset="0"/>
                <a:cs typeface="Times New Roman" pitchFamily="18" charset="0"/>
              </a:rPr>
              <a:t>A</a:t>
            </a:r>
            <a:endParaRPr lang="zh-CN" altLang="en-US" b="1" dirty="0">
              <a:solidFill>
                <a:srgbClr val="000000"/>
              </a:solidFill>
              <a:latin typeface="Times New Roman" pitchFamily="18" charset="0"/>
              <a:cs typeface="Times New Roman" pitchFamily="18" charset="0"/>
            </a:endParaRPr>
          </a:p>
        </p:txBody>
      </p:sp>
      <p:sp>
        <p:nvSpPr>
          <p:cNvPr id="62" name="TextBox 61"/>
          <p:cNvSpPr txBox="1"/>
          <p:nvPr/>
        </p:nvSpPr>
        <p:spPr>
          <a:xfrm>
            <a:off x="2195736" y="1340768"/>
            <a:ext cx="338554" cy="369332"/>
          </a:xfrm>
          <a:prstGeom prst="rect">
            <a:avLst/>
          </a:prstGeom>
          <a:noFill/>
        </p:spPr>
        <p:txBody>
          <a:bodyPr wrap="none" rtlCol="0">
            <a:spAutoFit/>
          </a:bodyPr>
          <a:lstStyle/>
          <a:p>
            <a:r>
              <a:rPr lang="en-US" altLang="zh-CN" b="1" dirty="0" smtClean="0">
                <a:solidFill>
                  <a:srgbClr val="000000"/>
                </a:solidFill>
                <a:latin typeface="Times New Roman" pitchFamily="18" charset="0"/>
                <a:cs typeface="Times New Roman" pitchFamily="18" charset="0"/>
              </a:rPr>
              <a:t>B</a:t>
            </a:r>
            <a:endParaRPr lang="zh-CN" altLang="en-US" b="1" dirty="0">
              <a:solidFill>
                <a:srgbClr val="000000"/>
              </a:solidFill>
              <a:latin typeface="Times New Roman" pitchFamily="18" charset="0"/>
              <a:cs typeface="Times New Roman" pitchFamily="18" charset="0"/>
            </a:endParaRPr>
          </a:p>
        </p:txBody>
      </p:sp>
      <p:sp>
        <p:nvSpPr>
          <p:cNvPr id="63" name="TextBox 62"/>
          <p:cNvSpPr txBox="1"/>
          <p:nvPr/>
        </p:nvSpPr>
        <p:spPr>
          <a:xfrm>
            <a:off x="6948264" y="1196752"/>
            <a:ext cx="351378" cy="369332"/>
          </a:xfrm>
          <a:prstGeom prst="rect">
            <a:avLst/>
          </a:prstGeom>
          <a:noFill/>
        </p:spPr>
        <p:txBody>
          <a:bodyPr wrap="none" rtlCol="0">
            <a:spAutoFit/>
          </a:bodyPr>
          <a:lstStyle/>
          <a:p>
            <a:r>
              <a:rPr lang="en-US" altLang="zh-CN" b="1" dirty="0" smtClean="0">
                <a:solidFill>
                  <a:srgbClr val="000000"/>
                </a:solidFill>
                <a:latin typeface="Times New Roman" pitchFamily="18" charset="0"/>
                <a:cs typeface="Times New Roman" pitchFamily="18" charset="0"/>
              </a:rPr>
              <a:t>A</a:t>
            </a:r>
            <a:endParaRPr lang="zh-CN" altLang="en-US" b="1" dirty="0">
              <a:solidFill>
                <a:srgbClr val="000000"/>
              </a:solidFill>
              <a:latin typeface="Times New Roman" pitchFamily="18" charset="0"/>
              <a:cs typeface="Times New Roman" pitchFamily="18" charset="0"/>
            </a:endParaRPr>
          </a:p>
        </p:txBody>
      </p:sp>
      <p:sp>
        <p:nvSpPr>
          <p:cNvPr id="64" name="TextBox 63"/>
          <p:cNvSpPr txBox="1"/>
          <p:nvPr/>
        </p:nvSpPr>
        <p:spPr>
          <a:xfrm>
            <a:off x="6444208" y="836712"/>
            <a:ext cx="338554" cy="369332"/>
          </a:xfrm>
          <a:prstGeom prst="rect">
            <a:avLst/>
          </a:prstGeom>
          <a:noFill/>
        </p:spPr>
        <p:txBody>
          <a:bodyPr wrap="none" rtlCol="0">
            <a:spAutoFit/>
          </a:bodyPr>
          <a:lstStyle/>
          <a:p>
            <a:r>
              <a:rPr lang="en-US" altLang="zh-CN" b="1" dirty="0" smtClean="0">
                <a:solidFill>
                  <a:srgbClr val="000000"/>
                </a:solidFill>
                <a:latin typeface="Times New Roman" pitchFamily="18" charset="0"/>
                <a:cs typeface="Times New Roman" pitchFamily="18" charset="0"/>
              </a:rPr>
              <a:t>B</a:t>
            </a:r>
            <a:endParaRPr lang="zh-CN" altLang="en-US" b="1" dirty="0">
              <a:solidFill>
                <a:srgbClr val="000000"/>
              </a:solidFill>
              <a:latin typeface="Times New Roman" pitchFamily="18" charset="0"/>
              <a:cs typeface="Times New Roman" pitchFamily="18" charset="0"/>
            </a:endParaRPr>
          </a:p>
        </p:txBody>
      </p:sp>
      <p:sp>
        <p:nvSpPr>
          <p:cNvPr id="65" name="TextBox 64"/>
          <p:cNvSpPr txBox="1"/>
          <p:nvPr/>
        </p:nvSpPr>
        <p:spPr>
          <a:xfrm>
            <a:off x="4283968" y="5085184"/>
            <a:ext cx="351378" cy="369332"/>
          </a:xfrm>
          <a:prstGeom prst="rect">
            <a:avLst/>
          </a:prstGeom>
          <a:noFill/>
        </p:spPr>
        <p:txBody>
          <a:bodyPr wrap="none" rtlCol="0">
            <a:spAutoFit/>
          </a:bodyPr>
          <a:lstStyle/>
          <a:p>
            <a:r>
              <a:rPr lang="en-US" altLang="zh-CN" b="1" dirty="0" smtClean="0">
                <a:solidFill>
                  <a:srgbClr val="000000"/>
                </a:solidFill>
                <a:latin typeface="Times New Roman" pitchFamily="18" charset="0"/>
                <a:cs typeface="Times New Roman" pitchFamily="18" charset="0"/>
              </a:rPr>
              <a:t>A</a:t>
            </a:r>
            <a:endParaRPr lang="zh-CN" altLang="en-US" b="1" dirty="0">
              <a:solidFill>
                <a:srgbClr val="000000"/>
              </a:solidFill>
              <a:latin typeface="Times New Roman" pitchFamily="18" charset="0"/>
              <a:cs typeface="Times New Roman" pitchFamily="18" charset="0"/>
            </a:endParaRPr>
          </a:p>
        </p:txBody>
      </p:sp>
      <p:sp>
        <p:nvSpPr>
          <p:cNvPr id="66" name="TextBox 65"/>
          <p:cNvSpPr txBox="1"/>
          <p:nvPr/>
        </p:nvSpPr>
        <p:spPr>
          <a:xfrm>
            <a:off x="4283968" y="3933056"/>
            <a:ext cx="338554" cy="369332"/>
          </a:xfrm>
          <a:prstGeom prst="rect">
            <a:avLst/>
          </a:prstGeom>
          <a:noFill/>
        </p:spPr>
        <p:txBody>
          <a:bodyPr wrap="none" rtlCol="0">
            <a:spAutoFit/>
          </a:bodyPr>
          <a:lstStyle/>
          <a:p>
            <a:r>
              <a:rPr lang="en-US" altLang="zh-CN" b="1" dirty="0" smtClean="0">
                <a:solidFill>
                  <a:srgbClr val="000000"/>
                </a:solidFill>
                <a:latin typeface="Times New Roman" pitchFamily="18" charset="0"/>
                <a:cs typeface="Times New Roman" pitchFamily="18" charset="0"/>
              </a:rPr>
              <a:t>B</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764763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785794"/>
          </a:xfrm>
        </p:spPr>
        <p:txBody>
          <a:bodyPr/>
          <a:lstStyle/>
          <a:p>
            <a:pPr algn="ctr"/>
            <a:r>
              <a:rPr lang="zh-CN" altLang="en-US" sz="2800" dirty="0" smtClean="0">
                <a:latin typeface="楷体_GB2312" pitchFamily="49" charset="-122"/>
                <a:ea typeface="楷体_GB2312" pitchFamily="49" charset="-122"/>
              </a:rPr>
              <a:t>通胀的度量</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764704"/>
            <a:ext cx="9144000" cy="4525963"/>
          </a:xfrm>
        </p:spPr>
        <p:txBody>
          <a:bodyPr/>
          <a:lstStyle/>
          <a:p>
            <a:pPr>
              <a:spcBef>
                <a:spcPct val="0"/>
              </a:spcBef>
              <a:buNone/>
            </a:pPr>
            <a:r>
              <a:rPr lang="en-US" altLang="zh-CN" sz="2400" b="1" dirty="0" smtClean="0">
                <a:solidFill>
                  <a:srgbClr val="FF0000"/>
                </a:solidFill>
                <a:latin typeface="楷体_GB2312" pitchFamily="49" charset="-122"/>
                <a:ea typeface="楷体_GB2312" pitchFamily="49" charset="-122"/>
              </a:rPr>
              <a:t>★</a:t>
            </a:r>
            <a:r>
              <a:rPr lang="zh-CN" altLang="en-US" sz="2800" dirty="0" smtClean="0">
                <a:latin typeface="Times New Roman" pitchFamily="18" charset="0"/>
                <a:ea typeface="华文新魏" pitchFamily="2" charset="-122"/>
                <a:cs typeface="Times New Roman" pitchFamily="18" charset="0"/>
                <a:sym typeface="Arial" charset="0"/>
              </a:rPr>
              <a:t>居民消费价格指数（</a:t>
            </a:r>
            <a:r>
              <a:rPr lang="en-US" altLang="zh-CN" sz="2800" dirty="0" smtClean="0">
                <a:latin typeface="Times New Roman" pitchFamily="18" charset="0"/>
                <a:ea typeface="华文新魏" pitchFamily="2" charset="-122"/>
                <a:cs typeface="Times New Roman" pitchFamily="18" charset="0"/>
                <a:sym typeface="Arial" charset="0"/>
              </a:rPr>
              <a:t>CPI</a:t>
            </a:r>
            <a:r>
              <a:rPr lang="zh-CN" altLang="en-US" sz="2800" dirty="0" smtClean="0">
                <a:latin typeface="Times New Roman" pitchFamily="18" charset="0"/>
                <a:ea typeface="华文新魏" pitchFamily="2" charset="-122"/>
                <a:cs typeface="Times New Roman" pitchFamily="18" charset="0"/>
                <a:sym typeface="Arial" charset="0"/>
              </a:rPr>
              <a:t>，</a:t>
            </a:r>
            <a:r>
              <a:rPr lang="en-US" altLang="zh-CN" sz="2800" dirty="0" smtClean="0">
                <a:latin typeface="Times New Roman" pitchFamily="18" charset="0"/>
                <a:ea typeface="华文新魏" pitchFamily="2" charset="-122"/>
                <a:cs typeface="Times New Roman" pitchFamily="18" charset="0"/>
                <a:sym typeface="Arial" charset="0"/>
              </a:rPr>
              <a:t>Consumer Price Index</a:t>
            </a:r>
            <a:r>
              <a:rPr lang="zh-CN" altLang="en-US" sz="2800" dirty="0" smtClean="0">
                <a:latin typeface="Times New Roman" pitchFamily="18" charset="0"/>
                <a:ea typeface="华文新魏" pitchFamily="2" charset="-122"/>
                <a:cs typeface="Times New Roman" pitchFamily="18" charset="0"/>
                <a:sym typeface="Arial" charset="0"/>
              </a:rPr>
              <a:t>）：</a:t>
            </a:r>
            <a:r>
              <a:rPr lang="zh-CN" altLang="en-US" sz="2800" dirty="0" smtClean="0">
                <a:latin typeface="Times New Roman" pitchFamily="18" charset="0"/>
                <a:ea typeface="楷体_GB2312" pitchFamily="49" charset="-122"/>
                <a:cs typeface="Times New Roman" pitchFamily="18" charset="0"/>
              </a:rPr>
              <a:t>综合反映一定时期内居民购买并用于</a:t>
            </a:r>
            <a:r>
              <a:rPr lang="zh-CN" altLang="en-US" sz="2800" dirty="0" smtClean="0">
                <a:solidFill>
                  <a:srgbClr val="FF0000"/>
                </a:solidFill>
                <a:latin typeface="Times New Roman" pitchFamily="18" charset="0"/>
                <a:ea typeface="楷体_GB2312" pitchFamily="49" charset="-122"/>
                <a:cs typeface="Times New Roman" pitchFamily="18" charset="0"/>
              </a:rPr>
              <a:t>消费品及服务价格</a:t>
            </a:r>
            <a:r>
              <a:rPr lang="zh-CN" altLang="en-US" sz="2800" dirty="0" smtClean="0">
                <a:latin typeface="Times New Roman" pitchFamily="18" charset="0"/>
                <a:ea typeface="楷体_GB2312" pitchFamily="49" charset="-122"/>
                <a:cs typeface="Times New Roman" pitchFamily="18" charset="0"/>
              </a:rPr>
              <a:t>水平变动情况的指标。</a:t>
            </a:r>
            <a:endParaRPr lang="en-US" altLang="zh-CN" sz="2800" dirty="0" smtClean="0">
              <a:latin typeface="Times New Roman" pitchFamily="18" charset="0"/>
              <a:ea typeface="楷体_GB2312" pitchFamily="49" charset="-122"/>
              <a:cs typeface="Times New Roman" pitchFamily="18" charset="0"/>
            </a:endParaRPr>
          </a:p>
          <a:p>
            <a:pPr lvl="1">
              <a:spcBef>
                <a:spcPct val="0"/>
              </a:spcBef>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反映产业下游的通胀，即需求端的通胀；</a:t>
            </a:r>
            <a:endParaRPr lang="en-US" altLang="zh-CN" sz="2000" dirty="0" smtClean="0">
              <a:latin typeface="Times New Roman" pitchFamily="18" charset="0"/>
              <a:ea typeface="楷体_GB2312" pitchFamily="49" charset="-122"/>
              <a:cs typeface="Times New Roman" pitchFamily="18" charset="0"/>
            </a:endParaRPr>
          </a:p>
          <a:p>
            <a:pPr lvl="1">
              <a:spcBef>
                <a:spcPct val="0"/>
              </a:spcBef>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编制简单，频率高（一月公布一次），但不能覆盖全部产品</a:t>
            </a:r>
            <a:r>
              <a:rPr lang="en-US" altLang="zh-CN" sz="2000" dirty="0" smtClean="0">
                <a:latin typeface="Times New Roman" pitchFamily="18" charset="0"/>
                <a:ea typeface="楷体_GB2312" pitchFamily="49" charset="-122"/>
                <a:cs typeface="Times New Roman" pitchFamily="18" charset="0"/>
              </a:rPr>
              <a:t>;</a:t>
            </a:r>
          </a:p>
          <a:p>
            <a:pPr lvl="1">
              <a:spcBef>
                <a:spcPct val="0"/>
              </a:spcBef>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一篮子商品和服务价格，包含食品、烟酒及饮品、衣着、家庭设备用品及服务、医疗保健及个人用品、交通和通信、娱乐教育文化用品及服务、居住八大类。</a:t>
            </a:r>
            <a:endParaRPr lang="en-US" altLang="zh-CN" sz="2000" dirty="0" smtClean="0">
              <a:latin typeface="Times New Roman" pitchFamily="18" charset="0"/>
              <a:ea typeface="楷体_GB2312" pitchFamily="49" charset="-122"/>
              <a:cs typeface="Times New Roman" pitchFamily="18" charset="0"/>
            </a:endParaRPr>
          </a:p>
          <a:p>
            <a:pPr lvl="1">
              <a:spcBef>
                <a:spcPct val="0"/>
              </a:spcBef>
              <a:buClr>
                <a:srgbClr val="FF0000"/>
              </a:buClr>
              <a:buFont typeface="Wingdings" pitchFamily="2" charset="2"/>
              <a:buChar char="ü"/>
            </a:pPr>
            <a:r>
              <a:rPr lang="en-US" altLang="zh-CN" sz="2000" dirty="0" smtClean="0">
                <a:latin typeface="Times New Roman" pitchFamily="18" charset="0"/>
                <a:ea typeface="楷体_GB2312" pitchFamily="49" charset="-122"/>
                <a:cs typeface="Times New Roman" pitchFamily="18" charset="0"/>
              </a:rPr>
              <a:t>CPI</a:t>
            </a:r>
            <a:r>
              <a:rPr lang="zh-CN" altLang="en-US" sz="2000" dirty="0" smtClean="0">
                <a:latin typeface="Times New Roman" pitchFamily="18" charset="0"/>
                <a:ea typeface="楷体_GB2312" pitchFamily="49" charset="-122"/>
                <a:cs typeface="Times New Roman" pitchFamily="18" charset="0"/>
              </a:rPr>
              <a:t>作为物价指标受到广泛关注，经常出现在新闻标题中，因此也被称为标题通货膨胀（</a:t>
            </a:r>
            <a:r>
              <a:rPr lang="en-US" altLang="zh-CN" sz="2000" dirty="0" smtClean="0">
                <a:latin typeface="Times New Roman" pitchFamily="18" charset="0"/>
                <a:ea typeface="楷体_GB2312" pitchFamily="49" charset="-122"/>
                <a:cs typeface="Times New Roman" pitchFamily="18" charset="0"/>
              </a:rPr>
              <a:t>headline inflation</a:t>
            </a:r>
            <a:r>
              <a:rPr lang="zh-CN" altLang="en-US" sz="2000" dirty="0" smtClean="0">
                <a:latin typeface="Times New Roman" pitchFamily="18" charset="0"/>
                <a:ea typeface="楷体_GB2312" pitchFamily="49" charset="-122"/>
                <a:cs typeface="Times New Roman" pitchFamily="18" charset="0"/>
              </a:rPr>
              <a:t>）。 </a:t>
            </a:r>
          </a:p>
          <a:p>
            <a:pPr>
              <a:spcBef>
                <a:spcPct val="0"/>
              </a:spcBef>
              <a:buNone/>
            </a:pPr>
            <a:r>
              <a:rPr lang="en-US" sz="2400" dirty="0" smtClean="0">
                <a:solidFill>
                  <a:srgbClr val="FF0000"/>
                </a:solidFill>
                <a:latin typeface="Times New Roman" pitchFamily="18" charset="0"/>
                <a:ea typeface="楷体_GB2312" pitchFamily="49" charset="-122"/>
                <a:cs typeface="Times New Roman" pitchFamily="18" charset="0"/>
              </a:rPr>
              <a:t>★</a:t>
            </a:r>
            <a:r>
              <a:rPr lang="zh-CN" altLang="en-US" sz="2800" dirty="0" smtClean="0">
                <a:latin typeface="Times New Roman" pitchFamily="18" charset="0"/>
                <a:ea typeface="华文新魏" pitchFamily="2" charset="-122"/>
                <a:cs typeface="Times New Roman" pitchFamily="18" charset="0"/>
                <a:sym typeface="Arial" charset="0"/>
              </a:rPr>
              <a:t>批发物价指数（</a:t>
            </a:r>
            <a:r>
              <a:rPr lang="en-US" altLang="zh-CN" sz="2800" dirty="0" smtClean="0">
                <a:latin typeface="Times New Roman" pitchFamily="18" charset="0"/>
                <a:ea typeface="华文新魏" pitchFamily="2" charset="-122"/>
                <a:cs typeface="Times New Roman" pitchFamily="18" charset="0"/>
                <a:sym typeface="Arial" charset="0"/>
              </a:rPr>
              <a:t>WPI</a:t>
            </a:r>
            <a:r>
              <a:rPr lang="zh-CN" altLang="en-US" sz="2800" dirty="0" smtClean="0">
                <a:latin typeface="Times New Roman" pitchFamily="18" charset="0"/>
                <a:ea typeface="华文新魏" pitchFamily="2" charset="-122"/>
                <a:cs typeface="Times New Roman" pitchFamily="18" charset="0"/>
                <a:sym typeface="Arial" charset="0"/>
              </a:rPr>
              <a:t>，</a:t>
            </a:r>
            <a:r>
              <a:rPr lang="en-US" altLang="zh-CN" sz="2800" dirty="0" smtClean="0">
                <a:latin typeface="Times New Roman" pitchFamily="18" charset="0"/>
                <a:ea typeface="华文新魏" pitchFamily="2" charset="-122"/>
                <a:cs typeface="Times New Roman" pitchFamily="18" charset="0"/>
                <a:sym typeface="Arial" charset="0"/>
              </a:rPr>
              <a:t> Wholesale Price Index </a:t>
            </a:r>
            <a:r>
              <a:rPr lang="zh-CN" altLang="en-US" sz="2800" dirty="0" smtClean="0">
                <a:latin typeface="Times New Roman" pitchFamily="18" charset="0"/>
                <a:ea typeface="华文新魏" pitchFamily="2" charset="-122"/>
                <a:cs typeface="Times New Roman" pitchFamily="18" charset="0"/>
                <a:sym typeface="Arial" charset="0"/>
              </a:rPr>
              <a:t>）：</a:t>
            </a:r>
            <a:r>
              <a:rPr lang="zh-CN" altLang="en-US" sz="2800" dirty="0" smtClean="0">
                <a:latin typeface="Times New Roman" pitchFamily="18" charset="0"/>
                <a:ea typeface="楷体_GB2312" pitchFamily="49" charset="-122"/>
                <a:cs typeface="Times New Roman" pitchFamily="18" charset="0"/>
              </a:rPr>
              <a:t>反映</a:t>
            </a:r>
            <a:r>
              <a:rPr lang="zh-CN" altLang="en-US" sz="2800" dirty="0" smtClean="0">
                <a:solidFill>
                  <a:srgbClr val="FF0000"/>
                </a:solidFill>
                <a:latin typeface="Times New Roman" pitchFamily="18" charset="0"/>
                <a:ea typeface="楷体_GB2312" pitchFamily="49" charset="-122"/>
                <a:cs typeface="Times New Roman" pitchFamily="18" charset="0"/>
              </a:rPr>
              <a:t>大宗生产资料和消费资料</a:t>
            </a:r>
            <a:r>
              <a:rPr lang="zh-CN" altLang="en-US" sz="2800" dirty="0" smtClean="0">
                <a:latin typeface="Times New Roman" pitchFamily="18" charset="0"/>
                <a:ea typeface="楷体_GB2312" pitchFamily="49" charset="-122"/>
                <a:cs typeface="Times New Roman" pitchFamily="18" charset="0"/>
              </a:rPr>
              <a:t>批发价格变动程度和趋势的价格指数。</a:t>
            </a:r>
            <a:endParaRPr lang="en-US" altLang="zh-CN" sz="2800" dirty="0" smtClean="0">
              <a:latin typeface="Times New Roman" pitchFamily="18" charset="0"/>
              <a:ea typeface="楷体_GB2312" pitchFamily="49" charset="-122"/>
              <a:cs typeface="Times New Roman" pitchFamily="18" charset="0"/>
            </a:endParaRPr>
          </a:p>
          <a:p>
            <a:pPr lvl="1">
              <a:spcBef>
                <a:spcPct val="0"/>
              </a:spcBef>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是</a:t>
            </a:r>
            <a:r>
              <a:rPr lang="en-US" altLang="zh-CN" sz="2000" dirty="0" smtClean="0">
                <a:latin typeface="Times New Roman" pitchFamily="18" charset="0"/>
                <a:ea typeface="楷体_GB2312" pitchFamily="49" charset="-122"/>
                <a:cs typeface="Times New Roman" pitchFamily="18" charset="0"/>
              </a:rPr>
              <a:t>CPI</a:t>
            </a:r>
            <a:r>
              <a:rPr lang="zh-CN" altLang="en-US" sz="2000" dirty="0" smtClean="0">
                <a:latin typeface="Times New Roman" pitchFamily="18" charset="0"/>
                <a:ea typeface="楷体_GB2312" pitchFamily="49" charset="-122"/>
                <a:cs typeface="Times New Roman" pitchFamily="18" charset="0"/>
              </a:rPr>
              <a:t>价格的上游，是</a:t>
            </a:r>
            <a:r>
              <a:rPr lang="en-US" altLang="zh-CN" sz="2000" dirty="0" smtClean="0">
                <a:latin typeface="Times New Roman" pitchFamily="18" charset="0"/>
                <a:ea typeface="楷体_GB2312" pitchFamily="49" charset="-122"/>
                <a:cs typeface="Times New Roman" pitchFamily="18" charset="0"/>
              </a:rPr>
              <a:t>PPI</a:t>
            </a:r>
            <a:r>
              <a:rPr lang="zh-CN" altLang="en-US" sz="2000" dirty="0" smtClean="0">
                <a:latin typeface="Times New Roman" pitchFamily="18" charset="0"/>
                <a:ea typeface="楷体_GB2312" pitchFamily="49" charset="-122"/>
                <a:cs typeface="Times New Roman" pitchFamily="18" charset="0"/>
              </a:rPr>
              <a:t>价格的下游，反映了供给端的通胀；</a:t>
            </a:r>
            <a:endParaRPr lang="en-US" altLang="zh-CN" sz="2000" dirty="0" smtClean="0">
              <a:latin typeface="Times New Roman" pitchFamily="18" charset="0"/>
              <a:ea typeface="楷体_GB2312" pitchFamily="49" charset="-122"/>
              <a:cs typeface="Times New Roman" pitchFamily="18" charset="0"/>
            </a:endParaRPr>
          </a:p>
          <a:p>
            <a:pPr lvl="1">
              <a:spcBef>
                <a:spcPct val="0"/>
              </a:spcBef>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我国暂时没有编制</a:t>
            </a:r>
            <a:r>
              <a:rPr lang="en-US" altLang="zh-CN" sz="2000" dirty="0" smtClean="0">
                <a:latin typeface="Times New Roman" pitchFamily="18" charset="0"/>
                <a:ea typeface="楷体_GB2312" pitchFamily="49" charset="-122"/>
                <a:cs typeface="Times New Roman" pitchFamily="18" charset="0"/>
              </a:rPr>
              <a:t>WPI</a:t>
            </a:r>
            <a:r>
              <a:rPr lang="zh-CN" altLang="en-US" sz="2000" dirty="0" smtClean="0">
                <a:latin typeface="Times New Roman" pitchFamily="18" charset="0"/>
                <a:ea typeface="楷体_GB2312" pitchFamily="49" charset="-122"/>
                <a:cs typeface="Times New Roman" pitchFamily="18" charset="0"/>
              </a:rPr>
              <a:t>指数</a:t>
            </a:r>
            <a:endParaRPr lang="en-US" altLang="zh-CN" sz="2000" dirty="0" smtClean="0">
              <a:latin typeface="Times New Roman" pitchFamily="18" charset="0"/>
              <a:ea typeface="楷体_GB2312" pitchFamily="49" charset="-122"/>
              <a:cs typeface="Times New Roman" pitchFamily="18" charset="0"/>
            </a:endParaRPr>
          </a:p>
          <a:p>
            <a:pPr lvl="1">
              <a:spcBef>
                <a:spcPct val="0"/>
              </a:spcBef>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不包括第三产业的价格</a:t>
            </a:r>
          </a:p>
          <a:p>
            <a:endParaRPr lang="zh-CN" altLang="en-US" dirty="0"/>
          </a:p>
        </p:txBody>
      </p:sp>
    </p:spTree>
    <p:extLst>
      <p:ext uri="{BB962C8B-B14F-4D97-AF65-F5344CB8AC3E}">
        <p14:creationId xmlns="" xmlns:p14="http://schemas.microsoft.com/office/powerpoint/2010/main" val="8092616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8858280" cy="4525963"/>
          </a:xfrm>
        </p:spPr>
        <p:txBody>
          <a:bodyPr/>
          <a:lstStyle/>
          <a:p>
            <a:pPr>
              <a:spcBef>
                <a:spcPct val="0"/>
              </a:spcBef>
              <a:buNone/>
            </a:pPr>
            <a:r>
              <a:rPr lang="en-US" altLang="zh-CN" sz="2800" b="1" dirty="0" smtClean="0">
                <a:solidFill>
                  <a:srgbClr val="FF0000"/>
                </a:solidFill>
                <a:latin typeface="楷体_GB2312" pitchFamily="49" charset="-122"/>
                <a:ea typeface="楷体_GB2312" pitchFamily="49" charset="-122"/>
              </a:rPr>
              <a:t>★</a:t>
            </a:r>
            <a:r>
              <a:rPr lang="zh-CN" altLang="en-US" sz="2800" dirty="0" smtClean="0">
                <a:latin typeface="Times New Roman" pitchFamily="18" charset="0"/>
                <a:ea typeface="华文新魏" pitchFamily="2" charset="-122"/>
                <a:cs typeface="Times New Roman" pitchFamily="18" charset="0"/>
              </a:rPr>
              <a:t>生产者物价指数</a:t>
            </a:r>
            <a:r>
              <a:rPr lang="zh-CN" altLang="en-US" sz="2800" dirty="0" smtClean="0">
                <a:latin typeface="Times New Roman" pitchFamily="18" charset="0"/>
                <a:ea typeface="华文新魏" pitchFamily="2" charset="-122"/>
                <a:cs typeface="Times New Roman" pitchFamily="18" charset="0"/>
                <a:sym typeface="Arial" charset="0"/>
              </a:rPr>
              <a:t>（P</a:t>
            </a:r>
            <a:r>
              <a:rPr lang="en-US" altLang="zh-CN" sz="2800" dirty="0" smtClean="0">
                <a:latin typeface="Times New Roman" pitchFamily="18" charset="0"/>
                <a:ea typeface="华文新魏" pitchFamily="2" charset="-122"/>
                <a:cs typeface="Times New Roman" pitchFamily="18" charset="0"/>
                <a:sym typeface="Arial" charset="0"/>
              </a:rPr>
              <a:t>PI</a:t>
            </a:r>
            <a:r>
              <a:rPr lang="zh-CN" altLang="en-US" sz="2800" dirty="0" smtClean="0">
                <a:latin typeface="Times New Roman" pitchFamily="18" charset="0"/>
                <a:ea typeface="华文新魏" pitchFamily="2" charset="-122"/>
                <a:cs typeface="Times New Roman" pitchFamily="18" charset="0"/>
                <a:sym typeface="Arial" charset="0"/>
              </a:rPr>
              <a:t>，</a:t>
            </a:r>
            <a:r>
              <a:rPr lang="en-US" altLang="zh-CN" sz="2800" dirty="0" smtClean="0">
                <a:latin typeface="Times New Roman" pitchFamily="18" charset="0"/>
                <a:ea typeface="华文新魏" pitchFamily="2" charset="-122"/>
                <a:cs typeface="Times New Roman" pitchFamily="18" charset="0"/>
                <a:sym typeface="Arial" charset="0"/>
              </a:rPr>
              <a:t>Producer Price Index</a:t>
            </a:r>
            <a:r>
              <a:rPr lang="zh-CN" altLang="en-US" sz="2800" dirty="0" smtClean="0">
                <a:latin typeface="Times New Roman" pitchFamily="18" charset="0"/>
                <a:ea typeface="华文新魏" pitchFamily="2" charset="-122"/>
                <a:cs typeface="Times New Roman" pitchFamily="18" charset="0"/>
                <a:sym typeface="Arial" charset="0"/>
              </a:rPr>
              <a:t>）</a:t>
            </a:r>
            <a:r>
              <a:rPr lang="zh-CN" altLang="en-US" sz="2800" dirty="0" smtClean="0">
                <a:latin typeface="Times New Roman" pitchFamily="18" charset="0"/>
                <a:ea typeface="楷体_GB2312" pitchFamily="49" charset="-122"/>
                <a:cs typeface="Times New Roman" pitchFamily="18" charset="0"/>
              </a:rPr>
              <a:t>：又叫</a:t>
            </a:r>
            <a:r>
              <a:rPr lang="zh-CN" altLang="en-US" sz="2800" dirty="0" smtClean="0">
                <a:latin typeface="Times New Roman" pitchFamily="18" charset="0"/>
                <a:ea typeface="楷体_GB2312" pitchFamily="49" charset="-122"/>
                <a:cs typeface="Times New Roman" pitchFamily="18" charset="0"/>
                <a:sym typeface="Arial" charset="0"/>
              </a:rPr>
              <a:t>工业品出厂</a:t>
            </a:r>
            <a:r>
              <a:rPr lang="zh-CN" altLang="en-US" sz="2800" dirty="0" smtClean="0">
                <a:latin typeface="Times New Roman" pitchFamily="18" charset="0"/>
                <a:ea typeface="楷体_GB2312" pitchFamily="49" charset="-122"/>
                <a:cs typeface="Times New Roman" pitchFamily="18" charset="0"/>
              </a:rPr>
              <a:t>价格指数，</a:t>
            </a:r>
            <a:r>
              <a:rPr lang="zh-CN" altLang="en-US" sz="2800" dirty="0" smtClean="0">
                <a:latin typeface="Times New Roman" pitchFamily="18" charset="0"/>
                <a:ea typeface="楷体_GB2312" pitchFamily="49" charset="-122"/>
                <a:cs typeface="Times New Roman" pitchFamily="18" charset="0"/>
                <a:sym typeface="Arial" charset="0"/>
              </a:rPr>
              <a:t>反映全部工业产品出厂价格总水平的变动趋势和程度的指数。</a:t>
            </a:r>
            <a:endParaRPr lang="en-US" altLang="zh-CN" sz="2800" dirty="0" smtClean="0">
              <a:latin typeface="Times New Roman" pitchFamily="18" charset="0"/>
              <a:ea typeface="楷体_GB2312" pitchFamily="49" charset="-122"/>
              <a:cs typeface="Times New Roman" pitchFamily="18" charset="0"/>
              <a:sym typeface="Arial" charset="0"/>
            </a:endParaRPr>
          </a:p>
          <a:p>
            <a:pPr lvl="1">
              <a:spcBef>
                <a:spcPct val="0"/>
              </a:spcBef>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Arial" charset="0"/>
              </a:rPr>
              <a:t>反映某一时期生产领域价格变动情况的重要经济指标。</a:t>
            </a:r>
            <a:endParaRPr lang="en-US" altLang="zh-CN" sz="2000" dirty="0" smtClean="0">
              <a:latin typeface="Times New Roman" pitchFamily="18" charset="0"/>
              <a:ea typeface="楷体_GB2312" pitchFamily="49" charset="-122"/>
              <a:cs typeface="Times New Roman" pitchFamily="18" charset="0"/>
              <a:sym typeface="Arial" charset="0"/>
            </a:endParaRPr>
          </a:p>
          <a:p>
            <a:pPr lvl="1">
              <a:spcBef>
                <a:spcPct val="0"/>
              </a:spcBef>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Arial" charset="0"/>
              </a:rPr>
              <a:t>由于工业品是许多零售产品的原材料，因此属于供给端的通胀。</a:t>
            </a:r>
            <a:endParaRPr lang="en-US" altLang="zh-CN" sz="2000" dirty="0" smtClean="0">
              <a:latin typeface="Times New Roman" pitchFamily="18" charset="0"/>
              <a:ea typeface="楷体_GB2312" pitchFamily="49" charset="-122"/>
              <a:cs typeface="Times New Roman" pitchFamily="18" charset="0"/>
              <a:sym typeface="Arial" charset="0"/>
            </a:endParaRPr>
          </a:p>
          <a:p>
            <a:pPr lvl="1">
              <a:spcBef>
                <a:spcPct val="0"/>
              </a:spcBef>
              <a:buClr>
                <a:srgbClr val="FF0000"/>
              </a:buClr>
              <a:buFont typeface="Wingdings" pitchFamily="2" charset="2"/>
              <a:buChar char="ü"/>
            </a:pPr>
            <a:r>
              <a:rPr lang="en-US" altLang="zh-CN" sz="2000" dirty="0" smtClean="0">
                <a:latin typeface="Times New Roman" pitchFamily="18" charset="0"/>
                <a:ea typeface="楷体_GB2312" pitchFamily="49" charset="-122"/>
                <a:cs typeface="Times New Roman" pitchFamily="18" charset="0"/>
                <a:sym typeface="Arial" charset="0"/>
              </a:rPr>
              <a:t>PPI</a:t>
            </a:r>
            <a:r>
              <a:rPr lang="zh-CN" altLang="en-US" sz="2000" dirty="0" smtClean="0">
                <a:latin typeface="Times New Roman" pitchFamily="18" charset="0"/>
                <a:ea typeface="楷体_GB2312" pitchFamily="49" charset="-122"/>
                <a:cs typeface="Times New Roman" pitchFamily="18" charset="0"/>
                <a:sym typeface="Arial" charset="0"/>
              </a:rPr>
              <a:t>最上游，</a:t>
            </a:r>
            <a:r>
              <a:rPr lang="en-US" altLang="zh-CN" sz="2000" dirty="0" smtClean="0">
                <a:latin typeface="Times New Roman" pitchFamily="18" charset="0"/>
                <a:ea typeface="楷体_GB2312" pitchFamily="49" charset="-122"/>
                <a:cs typeface="Times New Roman" pitchFamily="18" charset="0"/>
                <a:sym typeface="Arial" charset="0"/>
              </a:rPr>
              <a:t>WPI</a:t>
            </a:r>
            <a:r>
              <a:rPr lang="zh-CN" altLang="en-US" sz="2000" dirty="0" smtClean="0">
                <a:latin typeface="Times New Roman" pitchFamily="18" charset="0"/>
                <a:ea typeface="楷体_GB2312" pitchFamily="49" charset="-122"/>
                <a:cs typeface="Times New Roman" pitchFamily="18" charset="0"/>
                <a:sym typeface="Arial" charset="0"/>
              </a:rPr>
              <a:t>其次，</a:t>
            </a:r>
            <a:r>
              <a:rPr lang="en-US" altLang="zh-CN" sz="2000" dirty="0" smtClean="0">
                <a:latin typeface="Times New Roman" pitchFamily="18" charset="0"/>
                <a:ea typeface="楷体_GB2312" pitchFamily="49" charset="-122"/>
                <a:cs typeface="Times New Roman" pitchFamily="18" charset="0"/>
                <a:sym typeface="Arial" charset="0"/>
              </a:rPr>
              <a:t>CPI</a:t>
            </a:r>
            <a:r>
              <a:rPr lang="zh-CN" altLang="en-US" sz="2000" dirty="0" smtClean="0">
                <a:latin typeface="Times New Roman" pitchFamily="18" charset="0"/>
                <a:ea typeface="楷体_GB2312" pitchFamily="49" charset="-122"/>
                <a:cs typeface="Times New Roman" pitchFamily="18" charset="0"/>
                <a:sym typeface="Arial" charset="0"/>
              </a:rPr>
              <a:t>下游。</a:t>
            </a:r>
          </a:p>
          <a:p>
            <a:pPr>
              <a:buNone/>
            </a:pPr>
            <a:r>
              <a:rPr lang="en-US" sz="3000" dirty="0" smtClean="0">
                <a:solidFill>
                  <a:srgbClr val="FF0000"/>
                </a:solidFill>
                <a:latin typeface="楷体_GB2312" pitchFamily="49" charset="-122"/>
                <a:ea typeface="楷体_GB2312" pitchFamily="49" charset="-122"/>
              </a:rPr>
              <a:t>★</a:t>
            </a:r>
            <a:r>
              <a:rPr lang="en-US" altLang="zh-CN" sz="2800" dirty="0" smtClean="0">
                <a:latin typeface="Times New Roman" pitchFamily="18" charset="0"/>
                <a:ea typeface="华文新魏" pitchFamily="2" charset="-122"/>
                <a:cs typeface="Times New Roman" pitchFamily="18" charset="0"/>
                <a:sym typeface="Arial" charset="0"/>
              </a:rPr>
              <a:t>GDP</a:t>
            </a:r>
            <a:r>
              <a:rPr lang="zh-CN" altLang="en-US" sz="2800" dirty="0" smtClean="0">
                <a:latin typeface="Times New Roman" pitchFamily="18" charset="0"/>
                <a:ea typeface="华文新魏" pitchFamily="2" charset="-122"/>
                <a:cs typeface="Times New Roman" pitchFamily="18" charset="0"/>
                <a:sym typeface="Arial" charset="0"/>
              </a:rPr>
              <a:t>平减指数（</a:t>
            </a:r>
            <a:r>
              <a:rPr lang="en-US" altLang="zh-CN" sz="2800" dirty="0" smtClean="0">
                <a:latin typeface="Times New Roman" pitchFamily="18" charset="0"/>
                <a:ea typeface="华文新魏" pitchFamily="2" charset="-122"/>
                <a:cs typeface="Times New Roman" pitchFamily="18" charset="0"/>
                <a:sym typeface="Arial" charset="0"/>
              </a:rPr>
              <a:t>GDP Deflator</a:t>
            </a:r>
            <a:r>
              <a:rPr lang="zh-CN" altLang="en-US" sz="2800" dirty="0" smtClean="0">
                <a:latin typeface="Times New Roman" pitchFamily="18" charset="0"/>
                <a:ea typeface="华文新魏" pitchFamily="2" charset="-122"/>
                <a:cs typeface="Times New Roman" pitchFamily="18" charset="0"/>
                <a:sym typeface="Arial" charset="0"/>
              </a:rPr>
              <a:t>）：</a:t>
            </a:r>
            <a:r>
              <a:rPr lang="zh-CN" altLang="en-US" sz="2800" dirty="0" smtClean="0">
                <a:latin typeface="Times New Roman" pitchFamily="18" charset="0"/>
                <a:ea typeface="楷体_GB2312" pitchFamily="49" charset="-122"/>
                <a:cs typeface="Times New Roman" pitchFamily="18" charset="0"/>
                <a:sym typeface="Arial" charset="0"/>
              </a:rPr>
              <a:t>综合反映物价水平变动情况的经济指标；等于以现价计算的本期</a:t>
            </a:r>
            <a:r>
              <a:rPr lang="en-US" altLang="zh-CN" sz="2800" dirty="0" smtClean="0">
                <a:latin typeface="Times New Roman" pitchFamily="18" charset="0"/>
                <a:ea typeface="楷体_GB2312" pitchFamily="49" charset="-122"/>
                <a:cs typeface="Times New Roman" pitchFamily="18" charset="0"/>
                <a:sym typeface="Arial" charset="0"/>
              </a:rPr>
              <a:t>GDP</a:t>
            </a:r>
            <a:r>
              <a:rPr lang="zh-CN" altLang="en-US" sz="2800" dirty="0" smtClean="0">
                <a:latin typeface="Times New Roman" pitchFamily="18" charset="0"/>
                <a:ea typeface="楷体_GB2312" pitchFamily="49" charset="-122"/>
                <a:cs typeface="Times New Roman" pitchFamily="18" charset="0"/>
                <a:sym typeface="Arial" charset="0"/>
              </a:rPr>
              <a:t>和以基期不变价格（基期价）计算的本期</a:t>
            </a:r>
            <a:r>
              <a:rPr lang="en-US" altLang="zh-CN" sz="2800" dirty="0" smtClean="0">
                <a:latin typeface="Times New Roman" pitchFamily="18" charset="0"/>
                <a:ea typeface="楷体_GB2312" pitchFamily="49" charset="-122"/>
                <a:cs typeface="Times New Roman" pitchFamily="18" charset="0"/>
                <a:sym typeface="Arial" charset="0"/>
              </a:rPr>
              <a:t>GDP</a:t>
            </a:r>
            <a:r>
              <a:rPr lang="zh-CN" altLang="en-US" sz="2800" dirty="0" smtClean="0">
                <a:latin typeface="Times New Roman" pitchFamily="18" charset="0"/>
                <a:ea typeface="楷体_GB2312" pitchFamily="49" charset="-122"/>
                <a:cs typeface="Times New Roman" pitchFamily="18" charset="0"/>
                <a:sym typeface="Arial" charset="0"/>
              </a:rPr>
              <a:t>的比率。</a:t>
            </a:r>
            <a:endParaRPr lang="en-US" altLang="zh-CN" sz="2800" dirty="0" smtClean="0">
              <a:latin typeface="Times New Roman" pitchFamily="18" charset="0"/>
              <a:ea typeface="楷体_GB2312" pitchFamily="49" charset="-122"/>
              <a:cs typeface="Times New Roman" pitchFamily="18" charset="0"/>
              <a:sym typeface="Arial" charset="0"/>
            </a:endParaRPr>
          </a:p>
          <a:p>
            <a:pPr lvl="1">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优点：比</a:t>
            </a:r>
            <a:r>
              <a:rPr lang="en-US" altLang="zh-CN" sz="2000" dirty="0" smtClean="0">
                <a:latin typeface="Times New Roman" pitchFamily="18" charset="0"/>
                <a:ea typeface="楷体_GB2312" pitchFamily="49" charset="-122"/>
                <a:cs typeface="Times New Roman" pitchFamily="18" charset="0"/>
              </a:rPr>
              <a:t>CPI\WPI\PPI</a:t>
            </a:r>
            <a:r>
              <a:rPr lang="zh-CN" altLang="en-US" sz="2000" dirty="0" smtClean="0">
                <a:latin typeface="Times New Roman" pitchFamily="18" charset="0"/>
                <a:ea typeface="楷体_GB2312" pitchFamily="49" charset="-122"/>
                <a:cs typeface="Times New Roman" pitchFamily="18" charset="0"/>
              </a:rPr>
              <a:t>统计的范围更广，既包括上游的通胀，又包括下游的通胀。</a:t>
            </a:r>
            <a:endParaRPr lang="en-US" altLang="zh-CN" sz="20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缺点：收集数据麻烦，</a:t>
            </a:r>
            <a:r>
              <a:rPr lang="en-US" altLang="zh-CN" sz="2000" dirty="0" smtClean="0">
                <a:latin typeface="Times New Roman" pitchFamily="18" charset="0"/>
                <a:ea typeface="楷体_GB2312" pitchFamily="49" charset="-122"/>
                <a:cs typeface="Times New Roman" pitchFamily="18" charset="0"/>
              </a:rPr>
              <a:t>1</a:t>
            </a:r>
            <a:r>
              <a:rPr lang="zh-CN" altLang="en-US" sz="2000" dirty="0" smtClean="0">
                <a:latin typeface="Times New Roman" pitchFamily="18" charset="0"/>
                <a:ea typeface="楷体_GB2312" pitchFamily="49" charset="-122"/>
                <a:cs typeface="Times New Roman" pitchFamily="18" charset="0"/>
              </a:rPr>
              <a:t>年公布一次。</a:t>
            </a:r>
            <a:endParaRPr lang="en-US" sz="2000"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p"/>
            </a:pPr>
            <a:r>
              <a:rPr lang="zh-CN" altLang="en-US" sz="2800" dirty="0" smtClean="0">
                <a:latin typeface="Times New Roman" pitchFamily="18" charset="0"/>
                <a:ea typeface="楷体_GB2312" pitchFamily="49" charset="-122"/>
                <a:cs typeface="Times New Roman" pitchFamily="18" charset="0"/>
              </a:rPr>
              <a:t>一般来说：</a:t>
            </a:r>
            <a:r>
              <a:rPr lang="en-US" altLang="zh-CN" sz="2800" dirty="0" smtClean="0">
                <a:latin typeface="Times New Roman" pitchFamily="18" charset="0"/>
                <a:ea typeface="楷体_GB2312" pitchFamily="49" charset="-122"/>
                <a:cs typeface="Times New Roman" pitchFamily="18" charset="0"/>
              </a:rPr>
              <a:t>CPI</a:t>
            </a:r>
            <a:r>
              <a:rPr lang="zh-CN" altLang="en-US" sz="2800" dirty="0" smtClean="0">
                <a:latin typeface="Times New Roman" pitchFamily="18" charset="0"/>
                <a:ea typeface="楷体_GB2312" pitchFamily="49" charset="-122"/>
                <a:cs typeface="Times New Roman" pitchFamily="18" charset="0"/>
              </a:rPr>
              <a:t>比</a:t>
            </a:r>
            <a:r>
              <a:rPr lang="en-US" altLang="zh-CN" sz="2800" dirty="0" smtClean="0">
                <a:latin typeface="Times New Roman" pitchFamily="18" charset="0"/>
                <a:ea typeface="楷体_GB2312" pitchFamily="49" charset="-122"/>
                <a:cs typeface="Times New Roman" pitchFamily="18" charset="0"/>
              </a:rPr>
              <a:t>PPI\WPI</a:t>
            </a:r>
            <a:r>
              <a:rPr lang="zh-CN" altLang="en-US" sz="2800" dirty="0" smtClean="0">
                <a:latin typeface="Times New Roman" pitchFamily="18" charset="0"/>
                <a:ea typeface="楷体_GB2312" pitchFamily="49" charset="-122"/>
                <a:cs typeface="Times New Roman" pitchFamily="18" charset="0"/>
              </a:rPr>
              <a:t>更重要，且</a:t>
            </a:r>
            <a:r>
              <a:rPr lang="en-US" altLang="zh-CN" sz="2800" dirty="0" smtClean="0">
                <a:latin typeface="Times New Roman" pitchFamily="18" charset="0"/>
                <a:ea typeface="楷体_GB2312" pitchFamily="49" charset="-122"/>
                <a:cs typeface="Times New Roman" pitchFamily="18" charset="0"/>
              </a:rPr>
              <a:t>CPI</a:t>
            </a:r>
            <a:r>
              <a:rPr lang="zh-CN" altLang="en-US" sz="2800" dirty="0" smtClean="0">
                <a:latin typeface="Times New Roman" pitchFamily="18" charset="0"/>
                <a:ea typeface="楷体_GB2312" pitchFamily="49" charset="-122"/>
                <a:cs typeface="Times New Roman" pitchFamily="18" charset="0"/>
              </a:rPr>
              <a:t>比</a:t>
            </a:r>
            <a:r>
              <a:rPr lang="en-US" altLang="zh-CN" sz="2800" dirty="0" smtClean="0">
                <a:latin typeface="Times New Roman" pitchFamily="18" charset="0"/>
                <a:ea typeface="楷体_GB2312" pitchFamily="49" charset="-122"/>
                <a:cs typeface="Times New Roman" pitchFamily="18" charset="0"/>
              </a:rPr>
              <a:t>PPI\WPI</a:t>
            </a:r>
            <a:r>
              <a:rPr lang="zh-CN" altLang="en-US" sz="2800" dirty="0" smtClean="0">
                <a:latin typeface="Times New Roman" pitchFamily="18" charset="0"/>
                <a:ea typeface="楷体_GB2312" pitchFamily="49" charset="-122"/>
                <a:cs typeface="Times New Roman" pitchFamily="18" charset="0"/>
              </a:rPr>
              <a:t>的波动要小（越往需求端靠，波动越小）。</a:t>
            </a:r>
            <a:endParaRPr lang="zh-CN" altLang="en-US" sz="2800" dirty="0">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3962949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2800" dirty="0" smtClean="0">
                <a:latin typeface="Times New Roman" pitchFamily="18" charset="0"/>
                <a:ea typeface="楷体_GB2312" pitchFamily="49" charset="-122"/>
                <a:cs typeface="Times New Roman" pitchFamily="18" charset="0"/>
              </a:rPr>
              <a:t>CPI</a:t>
            </a:r>
            <a:r>
              <a:rPr lang="zh-CN" altLang="en-US" sz="2800" dirty="0" smtClean="0">
                <a:latin typeface="Times New Roman" pitchFamily="18" charset="0"/>
                <a:ea typeface="楷体_GB2312" pitchFamily="49" charset="-122"/>
                <a:cs typeface="Times New Roman" pitchFamily="18" charset="0"/>
              </a:rPr>
              <a:t>同比与</a:t>
            </a:r>
            <a:r>
              <a:rPr lang="en-US" altLang="zh-CN" sz="2800" dirty="0" smtClean="0">
                <a:latin typeface="Times New Roman" pitchFamily="18" charset="0"/>
                <a:ea typeface="楷体_GB2312" pitchFamily="49" charset="-122"/>
                <a:cs typeface="Times New Roman" pitchFamily="18" charset="0"/>
              </a:rPr>
              <a:t>PPI</a:t>
            </a:r>
            <a:r>
              <a:rPr lang="zh-CN" altLang="en-US" sz="2800" dirty="0" smtClean="0">
                <a:latin typeface="Times New Roman" pitchFamily="18" charset="0"/>
                <a:ea typeface="楷体_GB2312" pitchFamily="49" charset="-122"/>
                <a:cs typeface="Times New Roman" pitchFamily="18" charset="0"/>
              </a:rPr>
              <a:t>同比</a:t>
            </a:r>
            <a:endParaRPr lang="zh-CN" altLang="en-US" sz="2800" dirty="0">
              <a:latin typeface="Times New Roman" pitchFamily="18" charset="0"/>
              <a:ea typeface="楷体_GB2312" pitchFamily="49" charset="-122"/>
              <a:cs typeface="Times New Roman" pitchFamily="18" charset="0"/>
            </a:endParaRPr>
          </a:p>
        </p:txBody>
      </p:sp>
      <p:sp>
        <p:nvSpPr>
          <p:cNvPr id="4" name="TextBox 3"/>
          <p:cNvSpPr txBox="1"/>
          <p:nvPr/>
        </p:nvSpPr>
        <p:spPr>
          <a:xfrm>
            <a:off x="6643702" y="5857892"/>
            <a:ext cx="2606355" cy="369332"/>
          </a:xfrm>
          <a:prstGeom prst="rect">
            <a:avLst/>
          </a:prstGeom>
          <a:noFill/>
        </p:spPr>
        <p:txBody>
          <a:bodyPr wrap="none" rtlCol="0">
            <a:spAutoFit/>
          </a:bodyPr>
          <a:lstStyle/>
          <a:p>
            <a:r>
              <a:rPr lang="zh-CN" altLang="en-US" b="1" dirty="0" smtClean="0">
                <a:solidFill>
                  <a:srgbClr val="000000"/>
                </a:solidFill>
              </a:rPr>
              <a:t>数据来源：</a:t>
            </a:r>
            <a:r>
              <a:rPr lang="en-US" altLang="zh-CN" b="1" dirty="0" smtClean="0">
                <a:solidFill>
                  <a:srgbClr val="000000"/>
                </a:solidFill>
              </a:rPr>
              <a:t>Wind</a:t>
            </a:r>
            <a:r>
              <a:rPr lang="zh-CN" altLang="en-US" b="1" dirty="0" smtClean="0">
                <a:solidFill>
                  <a:srgbClr val="000000"/>
                </a:solidFill>
              </a:rPr>
              <a:t>数据库</a:t>
            </a:r>
            <a:endParaRPr lang="zh-CN" altLang="en-US" b="1" dirty="0">
              <a:solidFill>
                <a:srgbClr val="000000"/>
              </a:solidFill>
            </a:endParaRPr>
          </a:p>
        </p:txBody>
      </p:sp>
      <p:pic>
        <p:nvPicPr>
          <p:cNvPr id="13314" name="Picture 2"/>
          <p:cNvPicPr>
            <a:picLocks noChangeAspect="1" noChangeArrowheads="1"/>
          </p:cNvPicPr>
          <p:nvPr/>
        </p:nvPicPr>
        <p:blipFill>
          <a:blip r:embed="rId2" cstate="print"/>
          <a:srcRect/>
          <a:stretch>
            <a:fillRect/>
          </a:stretch>
        </p:blipFill>
        <p:spPr bwMode="auto">
          <a:xfrm>
            <a:off x="179512" y="1268760"/>
            <a:ext cx="8712968" cy="4247715"/>
          </a:xfrm>
          <a:prstGeom prst="rect">
            <a:avLst/>
          </a:prstGeom>
          <a:noFill/>
          <a:ln w="9525">
            <a:noFill/>
            <a:miter lim="800000"/>
            <a:headEnd/>
            <a:tailEnd/>
          </a:ln>
        </p:spPr>
      </p:pic>
    </p:spTree>
    <p:extLst>
      <p:ext uri="{BB962C8B-B14F-4D97-AF65-F5344CB8AC3E}">
        <p14:creationId xmlns="" xmlns:p14="http://schemas.microsoft.com/office/powerpoint/2010/main" val="3966200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2800" dirty="0" smtClean="0">
                <a:latin typeface="Times New Roman" pitchFamily="18" charset="0"/>
                <a:ea typeface="楷体_GB2312" pitchFamily="49" charset="-122"/>
                <a:cs typeface="Times New Roman" pitchFamily="18" charset="0"/>
              </a:rPr>
              <a:t>CPI</a:t>
            </a:r>
            <a:r>
              <a:rPr lang="zh-CN" altLang="en-US" sz="2800" dirty="0" smtClean="0">
                <a:latin typeface="Times New Roman" pitchFamily="18" charset="0"/>
                <a:ea typeface="楷体_GB2312" pitchFamily="49" charset="-122"/>
                <a:cs typeface="Times New Roman" pitchFamily="18" charset="0"/>
              </a:rPr>
              <a:t>同比与</a:t>
            </a:r>
            <a:r>
              <a:rPr lang="en-US" altLang="zh-CN" sz="2800" dirty="0" smtClean="0">
                <a:latin typeface="Times New Roman" pitchFamily="18" charset="0"/>
                <a:ea typeface="楷体_GB2312" pitchFamily="49" charset="-122"/>
                <a:cs typeface="Times New Roman" pitchFamily="18" charset="0"/>
              </a:rPr>
              <a:t>CPI</a:t>
            </a:r>
            <a:r>
              <a:rPr lang="zh-CN" altLang="en-US" sz="2800" dirty="0" smtClean="0">
                <a:latin typeface="Times New Roman" pitchFamily="18" charset="0"/>
                <a:ea typeface="楷体_GB2312" pitchFamily="49" charset="-122"/>
                <a:cs typeface="Times New Roman" pitchFamily="18" charset="0"/>
              </a:rPr>
              <a:t>环比</a:t>
            </a:r>
            <a:endParaRPr lang="zh-CN" altLang="en-US" sz="2800" dirty="0">
              <a:latin typeface="Times New Roman" pitchFamily="18" charset="0"/>
              <a:ea typeface="楷体_GB2312" pitchFamily="49" charset="-122"/>
              <a:cs typeface="Times New Roman" pitchFamily="18" charset="0"/>
            </a:endParaRPr>
          </a:p>
        </p:txBody>
      </p:sp>
      <p:sp>
        <p:nvSpPr>
          <p:cNvPr id="6" name="TextBox 5"/>
          <p:cNvSpPr txBox="1"/>
          <p:nvPr/>
        </p:nvSpPr>
        <p:spPr>
          <a:xfrm>
            <a:off x="6537645" y="5929330"/>
            <a:ext cx="2606355" cy="369332"/>
          </a:xfrm>
          <a:prstGeom prst="rect">
            <a:avLst/>
          </a:prstGeom>
          <a:noFill/>
        </p:spPr>
        <p:txBody>
          <a:bodyPr wrap="none" rtlCol="0">
            <a:spAutoFit/>
          </a:bodyPr>
          <a:lstStyle/>
          <a:p>
            <a:r>
              <a:rPr lang="zh-CN" altLang="en-US" b="1" dirty="0" smtClean="0">
                <a:solidFill>
                  <a:srgbClr val="000000"/>
                </a:solidFill>
              </a:rPr>
              <a:t>数据来源：</a:t>
            </a:r>
            <a:r>
              <a:rPr lang="en-US" altLang="zh-CN" b="1" dirty="0" smtClean="0">
                <a:solidFill>
                  <a:srgbClr val="000000"/>
                </a:solidFill>
              </a:rPr>
              <a:t>Wind</a:t>
            </a:r>
            <a:r>
              <a:rPr lang="zh-CN" altLang="en-US" b="1" dirty="0" smtClean="0">
                <a:solidFill>
                  <a:srgbClr val="000000"/>
                </a:solidFill>
              </a:rPr>
              <a:t>数据库</a:t>
            </a:r>
            <a:endParaRPr lang="zh-CN" altLang="en-US" b="1" dirty="0">
              <a:solidFill>
                <a:srgbClr val="000000"/>
              </a:solidFill>
            </a:endParaRPr>
          </a:p>
        </p:txBody>
      </p:sp>
      <p:pic>
        <p:nvPicPr>
          <p:cNvPr id="12289" name="Picture 1"/>
          <p:cNvPicPr>
            <a:picLocks noChangeAspect="1" noChangeArrowheads="1"/>
          </p:cNvPicPr>
          <p:nvPr/>
        </p:nvPicPr>
        <p:blipFill>
          <a:blip r:embed="rId3" cstate="print"/>
          <a:srcRect/>
          <a:stretch>
            <a:fillRect/>
          </a:stretch>
        </p:blipFill>
        <p:spPr bwMode="auto">
          <a:xfrm>
            <a:off x="669639" y="1340768"/>
            <a:ext cx="8474361" cy="4320480"/>
          </a:xfrm>
          <a:prstGeom prst="rect">
            <a:avLst/>
          </a:prstGeom>
          <a:noFill/>
          <a:ln w="9525">
            <a:noFill/>
            <a:miter lim="800000"/>
            <a:headEnd/>
            <a:tailEnd/>
          </a:ln>
        </p:spPr>
      </p:pic>
    </p:spTree>
    <p:extLst>
      <p:ext uri="{BB962C8B-B14F-4D97-AF65-F5344CB8AC3E}">
        <p14:creationId xmlns="" xmlns:p14="http://schemas.microsoft.com/office/powerpoint/2010/main" val="17640546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如何看宏观图形</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395536" y="980728"/>
            <a:ext cx="8229600" cy="4525963"/>
          </a:xfrm>
        </p:spPr>
        <p:txBody>
          <a:bodyPr/>
          <a:lstStyle/>
          <a:p>
            <a:pPr>
              <a:buClr>
                <a:srgbClr val="FF0000"/>
              </a:buClr>
              <a:buFont typeface="Wingdings" panose="05000000000000000000" pitchFamily="2" charset="2"/>
              <a:buChar char="Ø"/>
            </a:pPr>
            <a:r>
              <a:rPr lang="zh-CN" altLang="en-US" dirty="0" smtClean="0">
                <a:latin typeface="楷体_GB2312" panose="02010609030101010101" pitchFamily="49" charset="-122"/>
                <a:ea typeface="楷体_GB2312" panose="02010609030101010101" pitchFamily="49" charset="-122"/>
              </a:rPr>
              <a:t>对于单个系列：</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数值的符号（</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，是否超过某个阈值）；</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趋势（上行、下行）；</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拐点（最高点和最低点，拐点前后的均值、波动）；</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周期性（季节性）；</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波动性。</a:t>
            </a:r>
            <a:endParaRPr lang="en-US" altLang="zh-CN"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dirty="0" smtClean="0">
                <a:latin typeface="楷体_GB2312" panose="02010609030101010101" pitchFamily="49" charset="-122"/>
                <a:ea typeface="楷体_GB2312" panose="02010609030101010101" pitchFamily="49" charset="-122"/>
              </a:rPr>
              <a:t>对于多个系列：</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看整体的相关性、看分阶段的相关性；</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看系列之间的领先滞后关系。</a:t>
            </a:r>
            <a:endParaRPr lang="en-US" altLang="zh-CN"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ü"/>
            </a:pPr>
            <a:endParaRPr lang="zh-CN" altLang="en-US"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1527406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8928992" cy="927100"/>
          </a:xfrm>
        </p:spPr>
        <p:txBody>
          <a:bodyPr/>
          <a:lstStyle/>
          <a:p>
            <a:pPr algn="ctr"/>
            <a:r>
              <a:rPr lang="zh-CN" altLang="en-US" sz="3200" dirty="0" smtClean="0">
                <a:latin typeface="Times New Roman" panose="02020603050405020304" pitchFamily="18" charset="0"/>
                <a:ea typeface="楷体_GB2312" panose="02010609030101010101" pitchFamily="49" charset="-122"/>
                <a:cs typeface="Times New Roman" panose="02020603050405020304" pitchFamily="18" charset="0"/>
              </a:rPr>
              <a:t>中央银行  </a:t>
            </a:r>
            <a:r>
              <a:rPr lang="en-US" altLang="zh-CN" sz="3200" i="1" dirty="0" smtClean="0">
                <a:latin typeface="Times New Roman" panose="02020603050405020304" pitchFamily="18" charset="0"/>
                <a:ea typeface="楷体_GB2312" panose="02010609030101010101" pitchFamily="49" charset="-122"/>
                <a:cs typeface="Times New Roman" panose="02020603050405020304" pitchFamily="18" charset="0"/>
              </a:rPr>
              <a:t>VS</a:t>
            </a:r>
            <a:r>
              <a:rPr lang="en-US" altLang="zh-CN" sz="32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3200" dirty="0" smtClean="0">
                <a:latin typeface="Times New Roman" panose="02020603050405020304" pitchFamily="18" charset="0"/>
                <a:ea typeface="楷体_GB2312" panose="02010609030101010101" pitchFamily="49" charset="-122"/>
                <a:cs typeface="Times New Roman" panose="02020603050405020304" pitchFamily="18" charset="0"/>
              </a:rPr>
              <a:t>其它经济管理政府部门</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
            </a:r>
            <a:b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b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（三会、发改委以及财政部等）</a:t>
            </a:r>
            <a:endParaRPr lang="zh-CN" altLang="en-US"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内容占位符 2"/>
          <p:cNvSpPr>
            <a:spLocks noGrp="1"/>
          </p:cNvSpPr>
          <p:nvPr>
            <p:ph idx="1"/>
          </p:nvPr>
        </p:nvSpPr>
        <p:spPr>
          <a:xfrm>
            <a:off x="-6802" y="980728"/>
            <a:ext cx="8964488" cy="4525963"/>
          </a:xfrm>
        </p:spPr>
        <p:txBody>
          <a:bodyPr/>
          <a:lstStyle/>
          <a:p>
            <a:pPr>
              <a:buClr>
                <a:srgbClr val="FF0000"/>
              </a:buClr>
              <a:buFont typeface="Wingdings" panose="05000000000000000000" pitchFamily="2" charset="2"/>
              <a:buChar char="Ø"/>
            </a:pPr>
            <a:r>
              <a:rPr lang="zh-CN" altLang="en-US" dirty="0" smtClean="0">
                <a:latin typeface="楷体_GB2312" panose="02010609030101010101" pitchFamily="49" charset="-122"/>
                <a:ea typeface="楷体_GB2312" panose="02010609030101010101" pitchFamily="49" charset="-122"/>
              </a:rPr>
              <a:t>相同点及关联点</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都是国家的政府部门，不以盈利为目的；</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都是为了实现的一定的宏观政策目标；</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政策操作都可能影响商业银行或金融市场。</a:t>
            </a:r>
            <a:endParaRPr lang="en-US" altLang="zh-CN"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dirty="0" smtClean="0">
                <a:latin typeface="楷体_GB2312" panose="02010609030101010101" pitchFamily="49" charset="-122"/>
                <a:ea typeface="楷体_GB2312" panose="02010609030101010101" pitchFamily="49" charset="-122"/>
              </a:rPr>
              <a:t>不同点</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央行达到政策目的主要通过市场化操作进行引导（“裁判员” </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“运动员”）；其它经济管理政府部门则主要通过比较“僵硬”的行政命令来达到政策效果。</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中央银行是宏观管理部门，面对整个宏观金融系统；其它经济管理政府部门往往管理某一个领域，比较偏微观。</a:t>
            </a:r>
            <a:endParaRPr lang="en-US" altLang="zh-CN" dirty="0" smtClean="0">
              <a:latin typeface="楷体_GB2312" panose="02010609030101010101" pitchFamily="49" charset="-122"/>
              <a:ea typeface="楷体_GB2312" panose="02010609030101010101" pitchFamily="49" charset="-122"/>
            </a:endParaRPr>
          </a:p>
          <a:p>
            <a:pPr lvl="4">
              <a:buClr>
                <a:srgbClr val="FF0000"/>
              </a:buClr>
              <a:buFont typeface="Wingdings" panose="05000000000000000000" pitchFamily="2" charset="2"/>
              <a:buChar char="Ø"/>
            </a:pPr>
            <a:endParaRPr lang="zh-CN" altLang="en-US" dirty="0"/>
          </a:p>
        </p:txBody>
      </p:sp>
    </p:spTree>
    <p:extLst>
      <p:ext uri="{BB962C8B-B14F-4D97-AF65-F5344CB8AC3E}">
        <p14:creationId xmlns="" xmlns:p14="http://schemas.microsoft.com/office/powerpoint/2010/main" val="26075373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229600" cy="927100"/>
          </a:xfrm>
        </p:spPr>
        <p:txBody>
          <a:bodyPr/>
          <a:lstStyle/>
          <a:p>
            <a:pPr algn="ctr"/>
            <a:r>
              <a:rPr lang="en-US" altLang="zh-CN" sz="2800" dirty="0" smtClean="0">
                <a:latin typeface="Times New Roman" pitchFamily="18" charset="0"/>
                <a:ea typeface="楷体_GB2312" pitchFamily="49" charset="-122"/>
                <a:cs typeface="Times New Roman" pitchFamily="18" charset="0"/>
              </a:rPr>
              <a:t>PMI</a:t>
            </a:r>
            <a:r>
              <a:rPr lang="zh-CN" altLang="en-US" sz="2800" dirty="0" smtClean="0">
                <a:latin typeface="Times New Roman" pitchFamily="18" charset="0"/>
                <a:ea typeface="楷体_GB2312" pitchFamily="49" charset="-122"/>
                <a:cs typeface="Times New Roman" pitchFamily="18" charset="0"/>
              </a:rPr>
              <a:t>指数</a:t>
            </a:r>
            <a:endParaRPr lang="zh-CN" altLang="en-US" sz="2800" dirty="0">
              <a:latin typeface="Times New Roman" pitchFamily="18" charset="0"/>
              <a:ea typeface="楷体_GB2312" pitchFamily="49" charset="-122"/>
              <a:cs typeface="Times New Roman" pitchFamily="18" charset="0"/>
            </a:endParaRPr>
          </a:p>
        </p:txBody>
      </p:sp>
      <p:sp>
        <p:nvSpPr>
          <p:cNvPr id="3" name="内容占位符 2"/>
          <p:cNvSpPr>
            <a:spLocks noGrp="1"/>
          </p:cNvSpPr>
          <p:nvPr>
            <p:ph idx="1"/>
          </p:nvPr>
        </p:nvSpPr>
        <p:spPr>
          <a:xfrm>
            <a:off x="428596" y="1142984"/>
            <a:ext cx="8501122" cy="4525963"/>
          </a:xfrm>
        </p:spPr>
        <p:txBody>
          <a:bodyPr/>
          <a:lstStyle/>
          <a:p>
            <a:pPr>
              <a:buClr>
                <a:srgbClr val="FF0000"/>
              </a:buClr>
              <a:buFont typeface="Wingdings" pitchFamily="2" charset="2"/>
              <a:buChar char="Ø"/>
            </a:pPr>
            <a:r>
              <a:rPr lang="en-US" altLang="zh-CN" sz="2400" dirty="0" smtClean="0">
                <a:latin typeface="Times New Roman" pitchFamily="18" charset="0"/>
                <a:ea typeface="楷体_GB2312" pitchFamily="49" charset="-122"/>
                <a:cs typeface="Times New Roman" pitchFamily="18" charset="0"/>
              </a:rPr>
              <a:t>PMI</a:t>
            </a:r>
            <a:r>
              <a:rPr lang="zh-CN" altLang="en-US" sz="2400" dirty="0" smtClean="0">
                <a:latin typeface="Times New Roman" pitchFamily="18" charset="0"/>
                <a:ea typeface="楷体_GB2312" pitchFamily="49" charset="-122"/>
                <a:cs typeface="Times New Roman" pitchFamily="18" charset="0"/>
              </a:rPr>
              <a:t>指数</a:t>
            </a:r>
            <a:r>
              <a:rPr lang="en-US" altLang="zh-CN" sz="2400" dirty="0" smtClean="0">
                <a:latin typeface="Times New Roman" pitchFamily="18" charset="0"/>
                <a:ea typeface="楷体_GB2312" pitchFamily="49" charset="-122"/>
                <a:cs typeface="Times New Roman" pitchFamily="18" charset="0"/>
              </a:rPr>
              <a:t>(Purchasing Managers’ Index)</a:t>
            </a:r>
            <a:r>
              <a:rPr lang="zh-CN" altLang="en-US" sz="2400" dirty="0" smtClean="0">
                <a:latin typeface="Times New Roman" pitchFamily="18" charset="0"/>
                <a:ea typeface="楷体_GB2312" pitchFamily="49" charset="-122"/>
                <a:cs typeface="Times New Roman" pitchFamily="18" charset="0"/>
              </a:rPr>
              <a:t>，采购经理指数，是对采购经理的调查数据，用来反映采购经理对未来的预期。</a:t>
            </a:r>
            <a:r>
              <a:rPr lang="en-US" altLang="zh-CN" sz="2400" dirty="0" smtClean="0">
                <a:latin typeface="Times New Roman" pitchFamily="18" charset="0"/>
                <a:ea typeface="楷体_GB2312" pitchFamily="49" charset="-122"/>
                <a:cs typeface="Times New Roman" pitchFamily="18" charset="0"/>
              </a:rPr>
              <a:t> PMI</a:t>
            </a:r>
            <a:r>
              <a:rPr lang="zh-CN" altLang="en-US" sz="2400" dirty="0" smtClean="0">
                <a:latin typeface="Times New Roman" pitchFamily="18" charset="0"/>
                <a:ea typeface="楷体_GB2312" pitchFamily="49" charset="-122"/>
                <a:cs typeface="Times New Roman" pitchFamily="18" charset="0"/>
              </a:rPr>
              <a:t>是一套月度发布的、综合性的经济监测指标体系，分为制造业</a:t>
            </a:r>
            <a:r>
              <a:rPr lang="en-US" altLang="zh-CN" sz="2400" dirty="0" smtClean="0">
                <a:latin typeface="Times New Roman" pitchFamily="18" charset="0"/>
                <a:ea typeface="楷体_GB2312" pitchFamily="49" charset="-122"/>
                <a:cs typeface="Times New Roman" pitchFamily="18" charset="0"/>
              </a:rPr>
              <a:t>PMI</a:t>
            </a:r>
            <a:r>
              <a:rPr lang="zh-CN" altLang="en-US" sz="2400" dirty="0" smtClean="0">
                <a:latin typeface="Times New Roman" pitchFamily="18" charset="0"/>
                <a:ea typeface="楷体_GB2312" pitchFamily="49" charset="-122"/>
                <a:cs typeface="Times New Roman" pitchFamily="18" charset="0"/>
              </a:rPr>
              <a:t>、服务业</a:t>
            </a:r>
            <a:r>
              <a:rPr lang="en-US" altLang="zh-CN" sz="2400" dirty="0" smtClean="0">
                <a:latin typeface="Times New Roman" pitchFamily="18" charset="0"/>
                <a:ea typeface="楷体_GB2312" pitchFamily="49" charset="-122"/>
                <a:cs typeface="Times New Roman" pitchFamily="18" charset="0"/>
              </a:rPr>
              <a:t>PMI</a:t>
            </a:r>
            <a:r>
              <a:rPr lang="zh-CN" altLang="en-US" sz="2400" dirty="0" smtClean="0">
                <a:latin typeface="Times New Roman" pitchFamily="18" charset="0"/>
                <a:ea typeface="楷体_GB2312" pitchFamily="49" charset="-122"/>
                <a:cs typeface="Times New Roman" pitchFamily="18" charset="0"/>
              </a:rPr>
              <a:t>，也有一些国家建立了建筑业</a:t>
            </a:r>
            <a:r>
              <a:rPr lang="en-US" altLang="zh-CN" sz="2400" dirty="0" smtClean="0">
                <a:latin typeface="Times New Roman" pitchFamily="18" charset="0"/>
                <a:ea typeface="楷体_GB2312" pitchFamily="49" charset="-122"/>
                <a:cs typeface="Times New Roman" pitchFamily="18" charset="0"/>
              </a:rPr>
              <a:t>PMI</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Ø"/>
            </a:pPr>
            <a:r>
              <a:rPr lang="en-US" altLang="zh-CN" sz="2400" dirty="0" smtClean="0">
                <a:latin typeface="Times New Roman" pitchFamily="18" charset="0"/>
                <a:ea typeface="楷体_GB2312" pitchFamily="49" charset="-122"/>
                <a:cs typeface="Times New Roman" pitchFamily="18" charset="0"/>
              </a:rPr>
              <a:t>PMI</a:t>
            </a:r>
            <a:r>
              <a:rPr lang="zh-CN" altLang="en-US" sz="2400" dirty="0" smtClean="0">
                <a:latin typeface="Times New Roman" pitchFamily="18" charset="0"/>
                <a:ea typeface="楷体_GB2312" pitchFamily="49" charset="-122"/>
                <a:cs typeface="Times New Roman" pitchFamily="18" charset="0"/>
              </a:rPr>
              <a:t>指数</a:t>
            </a:r>
            <a:r>
              <a:rPr lang="en-US" altLang="zh-CN" sz="2400" dirty="0" smtClean="0">
                <a:latin typeface="Times New Roman" pitchFamily="18" charset="0"/>
                <a:ea typeface="楷体_GB2312" pitchFamily="49" charset="-122"/>
                <a:cs typeface="Times New Roman" pitchFamily="18" charset="0"/>
              </a:rPr>
              <a:t>50</a:t>
            </a:r>
            <a:r>
              <a:rPr lang="zh-CN" altLang="en-US" sz="2400" dirty="0" smtClean="0">
                <a:latin typeface="Times New Roman" pitchFamily="18" charset="0"/>
                <a:ea typeface="楷体_GB2312" pitchFamily="49" charset="-122"/>
                <a:cs typeface="Times New Roman" pitchFamily="18" charset="0"/>
              </a:rPr>
              <a:t>为荣枯分水线。当</a:t>
            </a:r>
            <a:r>
              <a:rPr lang="en-US" altLang="zh-CN" sz="2400" dirty="0" smtClean="0">
                <a:latin typeface="Times New Roman" pitchFamily="18" charset="0"/>
                <a:ea typeface="楷体_GB2312" pitchFamily="49" charset="-122"/>
                <a:cs typeface="Times New Roman" pitchFamily="18" charset="0"/>
              </a:rPr>
              <a:t>PMI&gt;50</a:t>
            </a:r>
            <a:r>
              <a:rPr lang="zh-CN" altLang="en-US" sz="2400" dirty="0" smtClean="0">
                <a:latin typeface="Times New Roman" pitchFamily="18" charset="0"/>
                <a:ea typeface="楷体_GB2312" pitchFamily="49" charset="-122"/>
                <a:cs typeface="Times New Roman" pitchFamily="18" charset="0"/>
              </a:rPr>
              <a:t>，说明经济走势较好，当</a:t>
            </a:r>
            <a:r>
              <a:rPr lang="en-US" altLang="zh-CN" sz="2400" dirty="0" smtClean="0">
                <a:latin typeface="Times New Roman" pitchFamily="18" charset="0"/>
                <a:ea typeface="楷体_GB2312" pitchFamily="49" charset="-122"/>
                <a:cs typeface="Times New Roman" pitchFamily="18" charset="0"/>
              </a:rPr>
              <a:t>PMI&lt;50</a:t>
            </a:r>
            <a:r>
              <a:rPr lang="zh-CN" altLang="en-US" sz="2400" dirty="0" smtClean="0">
                <a:latin typeface="Times New Roman" pitchFamily="18" charset="0"/>
                <a:ea typeface="楷体_GB2312" pitchFamily="49" charset="-122"/>
                <a:cs typeface="Times New Roman" pitchFamily="18" charset="0"/>
              </a:rPr>
              <a:t>时，说明经济走势较差。</a:t>
            </a:r>
            <a:endParaRPr lang="zh-CN" altLang="en-US" sz="2400" dirty="0">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27879435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2800" dirty="0" smtClean="0">
                <a:latin typeface="Times New Roman" pitchFamily="18" charset="0"/>
                <a:ea typeface="楷体_GB2312" pitchFamily="49" charset="-122"/>
                <a:cs typeface="Times New Roman" pitchFamily="18" charset="0"/>
              </a:rPr>
              <a:t>PPI</a:t>
            </a:r>
            <a:r>
              <a:rPr lang="zh-CN" altLang="en-US" sz="2800" dirty="0" smtClean="0">
                <a:latin typeface="Times New Roman" pitchFamily="18" charset="0"/>
                <a:ea typeface="楷体_GB2312" pitchFamily="49" charset="-122"/>
                <a:cs typeface="Times New Roman" pitchFamily="18" charset="0"/>
              </a:rPr>
              <a:t>同比和</a:t>
            </a:r>
            <a:r>
              <a:rPr lang="en-US" altLang="zh-CN" sz="2800" dirty="0" smtClean="0">
                <a:latin typeface="Times New Roman" pitchFamily="18" charset="0"/>
                <a:ea typeface="楷体_GB2312" pitchFamily="49" charset="-122"/>
                <a:cs typeface="Times New Roman" pitchFamily="18" charset="0"/>
              </a:rPr>
              <a:t>PMI</a:t>
            </a:r>
            <a:r>
              <a:rPr lang="zh-CN" altLang="en-US" sz="2800" dirty="0" smtClean="0">
                <a:latin typeface="Times New Roman" pitchFamily="18" charset="0"/>
                <a:ea typeface="楷体_GB2312" pitchFamily="49" charset="-122"/>
                <a:cs typeface="Times New Roman" pitchFamily="18" charset="0"/>
              </a:rPr>
              <a:t>指数</a:t>
            </a:r>
            <a:endParaRPr lang="zh-CN" altLang="en-US" sz="2800" dirty="0">
              <a:latin typeface="Times New Roman" pitchFamily="18" charset="0"/>
              <a:ea typeface="楷体_GB2312" pitchFamily="49" charset="-122"/>
              <a:cs typeface="Times New Roman" pitchFamily="18" charset="0"/>
            </a:endParaRPr>
          </a:p>
        </p:txBody>
      </p:sp>
      <p:sp>
        <p:nvSpPr>
          <p:cNvPr id="6" name="TextBox 5"/>
          <p:cNvSpPr txBox="1"/>
          <p:nvPr/>
        </p:nvSpPr>
        <p:spPr>
          <a:xfrm>
            <a:off x="6643702" y="5857892"/>
            <a:ext cx="2606355" cy="369332"/>
          </a:xfrm>
          <a:prstGeom prst="rect">
            <a:avLst/>
          </a:prstGeom>
          <a:noFill/>
        </p:spPr>
        <p:txBody>
          <a:bodyPr wrap="none" rtlCol="0">
            <a:spAutoFit/>
          </a:bodyPr>
          <a:lstStyle/>
          <a:p>
            <a:r>
              <a:rPr lang="zh-CN" altLang="en-US" b="1" dirty="0" smtClean="0">
                <a:solidFill>
                  <a:srgbClr val="000000"/>
                </a:solidFill>
              </a:rPr>
              <a:t>数据来源：</a:t>
            </a:r>
            <a:r>
              <a:rPr lang="en-US" altLang="zh-CN" b="1" dirty="0" smtClean="0">
                <a:solidFill>
                  <a:srgbClr val="000000"/>
                </a:solidFill>
              </a:rPr>
              <a:t>Wind</a:t>
            </a:r>
            <a:r>
              <a:rPr lang="zh-CN" altLang="en-US" b="1" dirty="0" smtClean="0">
                <a:solidFill>
                  <a:srgbClr val="000000"/>
                </a:solidFill>
              </a:rPr>
              <a:t>数据库</a:t>
            </a:r>
            <a:endParaRPr lang="zh-CN" altLang="en-US" b="1" dirty="0">
              <a:solidFill>
                <a:srgbClr val="000000"/>
              </a:solidFill>
            </a:endParaRPr>
          </a:p>
        </p:txBody>
      </p:sp>
      <p:pic>
        <p:nvPicPr>
          <p:cNvPr id="11265" name="Picture 1"/>
          <p:cNvPicPr>
            <a:picLocks noChangeAspect="1" noChangeArrowheads="1"/>
          </p:cNvPicPr>
          <p:nvPr/>
        </p:nvPicPr>
        <p:blipFill>
          <a:blip r:embed="rId2" cstate="print"/>
          <a:srcRect/>
          <a:stretch>
            <a:fillRect/>
          </a:stretch>
        </p:blipFill>
        <p:spPr bwMode="auto">
          <a:xfrm>
            <a:off x="611560" y="1196752"/>
            <a:ext cx="7632848" cy="4649508"/>
          </a:xfrm>
          <a:prstGeom prst="rect">
            <a:avLst/>
          </a:prstGeom>
          <a:noFill/>
          <a:ln w="9525">
            <a:noFill/>
            <a:miter lim="800000"/>
            <a:headEnd/>
            <a:tailEnd/>
          </a:ln>
        </p:spPr>
      </p:pic>
    </p:spTree>
    <p:extLst>
      <p:ext uri="{BB962C8B-B14F-4D97-AF65-F5344CB8AC3E}">
        <p14:creationId xmlns="" xmlns:p14="http://schemas.microsoft.com/office/powerpoint/2010/main" val="1411242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0648"/>
            <a:ext cx="9144000" cy="5904656"/>
          </a:xfrm>
        </p:spPr>
        <p:txBody>
          <a:bodyPr/>
          <a:lstStyle/>
          <a:p>
            <a:pPr>
              <a:buNone/>
            </a:pPr>
            <a:r>
              <a:rPr lang="en-US" altLang="zh-CN" sz="4000" b="1" dirty="0" smtClean="0">
                <a:solidFill>
                  <a:srgbClr val="FF0000"/>
                </a:solidFill>
                <a:latin typeface="华文新魏" pitchFamily="2" charset="-122"/>
                <a:ea typeface="华文新魏" pitchFamily="2" charset="-122"/>
              </a:rPr>
              <a:t>★</a:t>
            </a:r>
            <a:r>
              <a:rPr lang="zh-CN" altLang="en-US" sz="4000" dirty="0" smtClean="0">
                <a:latin typeface="华文新魏" pitchFamily="2" charset="-122"/>
                <a:ea typeface="华文新魏" pitchFamily="2" charset="-122"/>
              </a:rPr>
              <a:t>通货膨胀的社会经济效应</a:t>
            </a:r>
            <a:endParaRPr lang="en-US" sz="4000" dirty="0" smtClean="0">
              <a:latin typeface="华文新魏" pitchFamily="2" charset="-122"/>
              <a:ea typeface="华文新魏" pitchFamily="2" charset="-122"/>
            </a:endParaRPr>
          </a:p>
          <a:p>
            <a:pPr lvl="2">
              <a:buClr>
                <a:srgbClr val="FF0000"/>
              </a:buClr>
              <a:buFont typeface="Wingdings" pitchFamily="2" charset="2"/>
              <a:buChar char="Ø"/>
            </a:pPr>
            <a:r>
              <a:rPr lang="zh-CN" altLang="en-US" dirty="0" smtClean="0">
                <a:ea typeface="楷体_GB2312" pitchFamily="49" charset="-122"/>
              </a:rPr>
              <a:t>强制储蓄效应，是指在支出不变时由于物价上涨而减少住户部门的实际消费和储蓄。</a:t>
            </a:r>
            <a:endParaRPr lang="en-US" altLang="zh-CN" dirty="0" smtClean="0">
              <a:ea typeface="楷体_GB2312" pitchFamily="49" charset="-122"/>
            </a:endParaRPr>
          </a:p>
          <a:p>
            <a:pPr lvl="3">
              <a:buClr>
                <a:srgbClr val="FF0000"/>
              </a:buClr>
              <a:buFont typeface="Wingdings" pitchFamily="2" charset="2"/>
              <a:buChar char="ü"/>
            </a:pPr>
            <a:r>
              <a:rPr lang="zh-CN" altLang="en-US" dirty="0" smtClean="0">
                <a:ea typeface="楷体_GB2312" pitchFamily="49" charset="-122"/>
              </a:rPr>
              <a:t>这里主要讲住户部门与政府部门之间的关系；</a:t>
            </a:r>
            <a:endParaRPr lang="en-US" altLang="zh-CN" dirty="0" smtClean="0">
              <a:ea typeface="楷体_GB2312" pitchFamily="49" charset="-122"/>
            </a:endParaRPr>
          </a:p>
          <a:p>
            <a:pPr lvl="3">
              <a:buClr>
                <a:srgbClr val="FF0000"/>
              </a:buClr>
              <a:buFont typeface="Wingdings" pitchFamily="2" charset="2"/>
              <a:buChar char="ü"/>
            </a:pPr>
            <a:r>
              <a:rPr lang="zh-CN" altLang="en-US" dirty="0" smtClean="0">
                <a:ea typeface="楷体_GB2312" pitchFamily="49" charset="-122"/>
              </a:rPr>
              <a:t>住户部门是资金的盈余方，政府部门是资金的借贷方；通货膨胀税</a:t>
            </a:r>
            <a:endParaRPr lang="en-US" altLang="zh-CN" dirty="0" smtClean="0">
              <a:ea typeface="楷体_GB2312" pitchFamily="49" charset="-122"/>
            </a:endParaRPr>
          </a:p>
          <a:p>
            <a:pPr lvl="2">
              <a:buClr>
                <a:srgbClr val="FF0000"/>
              </a:buClr>
              <a:buFont typeface="Wingdings" pitchFamily="2" charset="2"/>
              <a:buChar char="Ø"/>
            </a:pPr>
            <a:r>
              <a:rPr lang="zh-CN" altLang="en-US" dirty="0" smtClean="0">
                <a:ea typeface="楷体_GB2312" pitchFamily="49" charset="-122"/>
              </a:rPr>
              <a:t>收入分配效应，是指由通货膨胀造成的收入再分配。</a:t>
            </a:r>
            <a:endParaRPr lang="en-US" altLang="zh-CN" dirty="0" smtClean="0">
              <a:ea typeface="楷体_GB2312" pitchFamily="49" charset="-122"/>
            </a:endParaRPr>
          </a:p>
          <a:p>
            <a:pPr lvl="3">
              <a:buClr>
                <a:srgbClr val="FF0000"/>
              </a:buClr>
              <a:buFont typeface="Wingdings" pitchFamily="2" charset="2"/>
              <a:buChar char="ü"/>
            </a:pPr>
            <a:r>
              <a:rPr lang="zh-CN" altLang="en-US" dirty="0" smtClean="0">
                <a:ea typeface="楷体_GB2312" pitchFamily="49" charset="-122"/>
              </a:rPr>
              <a:t>债权人利益受损，债务人获利；</a:t>
            </a:r>
            <a:endParaRPr lang="en-US" altLang="zh-CN" dirty="0" smtClean="0">
              <a:ea typeface="楷体_GB2312" pitchFamily="49" charset="-122"/>
            </a:endParaRPr>
          </a:p>
          <a:p>
            <a:pPr lvl="3">
              <a:buClr>
                <a:srgbClr val="FF0000"/>
              </a:buClr>
              <a:buFont typeface="Wingdings" pitchFamily="2" charset="2"/>
              <a:buChar char="ü"/>
            </a:pPr>
            <a:r>
              <a:rPr lang="zh-CN" altLang="en-US" dirty="0" smtClean="0">
                <a:ea typeface="楷体_GB2312" pitchFamily="49" charset="-122"/>
              </a:rPr>
              <a:t>拿固定工资、固定利息的人利益受损；股东收益（企业利润增加）</a:t>
            </a:r>
            <a:endParaRPr lang="en-US" altLang="zh-CN" dirty="0" smtClean="0">
              <a:ea typeface="楷体_GB2312" pitchFamily="49" charset="-122"/>
            </a:endParaRPr>
          </a:p>
          <a:p>
            <a:pPr lvl="2">
              <a:buClr>
                <a:srgbClr val="FF0000"/>
              </a:buClr>
              <a:buFont typeface="Wingdings" pitchFamily="2" charset="2"/>
              <a:buChar char="Ø"/>
            </a:pPr>
            <a:r>
              <a:rPr lang="zh-CN" altLang="en-US" dirty="0" smtClean="0">
                <a:ea typeface="楷体_GB2312" pitchFamily="49" charset="-122"/>
              </a:rPr>
              <a:t>资产结构调整效应，也称财富分配效应。</a:t>
            </a:r>
            <a:endParaRPr lang="en-US" altLang="zh-CN" dirty="0" smtClean="0">
              <a:ea typeface="楷体_GB2312" pitchFamily="49" charset="-122"/>
            </a:endParaRPr>
          </a:p>
          <a:p>
            <a:pPr lvl="3">
              <a:buClr>
                <a:srgbClr val="FF0000"/>
              </a:buClr>
              <a:buFont typeface="Wingdings" pitchFamily="2" charset="2"/>
              <a:buChar char="ü"/>
            </a:pPr>
            <a:r>
              <a:rPr lang="zh-CN" altLang="en-US" dirty="0" smtClean="0">
                <a:ea typeface="楷体_GB2312" pitchFamily="49" charset="-122"/>
              </a:rPr>
              <a:t>财富由实物资产和金融资产两部分构成，在通货膨胀环境下，实物资产的货币价值大体随通胀率的变动而同方向升降。金融资产的影响不确定。公众会通过调整资产结构来避免通胀带来的损失。</a:t>
            </a:r>
            <a:endParaRPr lang="en-US" altLang="zh-CN" dirty="0" smtClean="0">
              <a:ea typeface="楷体_GB2312" pitchFamily="49" charset="-122"/>
            </a:endParaRPr>
          </a:p>
          <a:p>
            <a:pPr lvl="2">
              <a:buClr>
                <a:srgbClr val="FF0000"/>
              </a:buClr>
              <a:buFont typeface="Wingdings" pitchFamily="2" charset="2"/>
              <a:buChar char="Ø"/>
            </a:pPr>
            <a:r>
              <a:rPr lang="zh-CN" altLang="en-US" dirty="0" smtClean="0">
                <a:ea typeface="楷体_GB2312" pitchFamily="49" charset="-122"/>
              </a:rPr>
              <a:t>恶性通胀下的危机效应，恶性通胀会引发一系列严重的社会经济问题，容易导致危机。</a:t>
            </a:r>
            <a:endParaRPr lang="en-US" altLang="zh-CN" dirty="0" smtClean="0">
              <a:ea typeface="楷体_GB2312" pitchFamily="49" charset="-122"/>
            </a:endParaRPr>
          </a:p>
          <a:p>
            <a:endParaRPr lang="zh-CN" altLang="en-US" dirty="0"/>
          </a:p>
        </p:txBody>
      </p:sp>
    </p:spTree>
    <p:extLst>
      <p:ext uri="{BB962C8B-B14F-4D97-AF65-F5344CB8AC3E}">
        <p14:creationId xmlns="" xmlns:p14="http://schemas.microsoft.com/office/powerpoint/2010/main" val="12158081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467544" y="1359980"/>
            <a:ext cx="3600400" cy="3600400"/>
          </a:xfrm>
          <a:prstGeom prst="rect">
            <a:avLst/>
          </a:prstGeom>
          <a:noFill/>
          <a:ln w="381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 name="矩形 4"/>
          <p:cNvSpPr/>
          <p:nvPr/>
        </p:nvSpPr>
        <p:spPr bwMode="auto">
          <a:xfrm>
            <a:off x="4998687" y="1353249"/>
            <a:ext cx="3600400" cy="3600400"/>
          </a:xfrm>
          <a:prstGeom prst="rect">
            <a:avLst/>
          </a:prstGeom>
          <a:noFill/>
          <a:ln w="381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a:xfrm>
            <a:off x="1037738" y="4396462"/>
            <a:ext cx="3057247" cy="523220"/>
          </a:xfrm>
          <a:prstGeom prst="rect">
            <a:avLst/>
          </a:prstGeom>
          <a:noFill/>
        </p:spPr>
        <p:txBody>
          <a:bodyPr wrap="none" rtlCol="0">
            <a:spAutoFit/>
          </a:bodyPr>
          <a:lstStyle/>
          <a:p>
            <a:r>
              <a:rPr lang="zh-CN" altLang="en-US" sz="2800" dirty="0" smtClean="0">
                <a:latin typeface="楷体_GB2312" panose="02010609030101010101" pitchFamily="49" charset="-122"/>
                <a:ea typeface="楷体_GB2312" panose="02010609030101010101" pitchFamily="49" charset="-122"/>
              </a:rPr>
              <a:t>私人部门：债权人</a:t>
            </a:r>
            <a:endParaRPr lang="zh-CN" altLang="en-US" sz="2800" dirty="0">
              <a:latin typeface="楷体_GB2312" panose="02010609030101010101" pitchFamily="49" charset="-122"/>
              <a:ea typeface="楷体_GB2312" panose="02010609030101010101" pitchFamily="49" charset="-122"/>
            </a:endParaRPr>
          </a:p>
        </p:txBody>
      </p:sp>
      <p:sp>
        <p:nvSpPr>
          <p:cNvPr id="7" name="TextBox 6"/>
          <p:cNvSpPr txBox="1"/>
          <p:nvPr/>
        </p:nvSpPr>
        <p:spPr>
          <a:xfrm>
            <a:off x="5148064" y="4396462"/>
            <a:ext cx="3057247" cy="523220"/>
          </a:xfrm>
          <a:prstGeom prst="rect">
            <a:avLst/>
          </a:prstGeom>
          <a:noFill/>
        </p:spPr>
        <p:txBody>
          <a:bodyPr wrap="none" rtlCol="0">
            <a:spAutoFit/>
          </a:bodyPr>
          <a:lstStyle/>
          <a:p>
            <a:r>
              <a:rPr lang="zh-CN" altLang="en-US" sz="2800" dirty="0" smtClean="0">
                <a:latin typeface="楷体_GB2312" panose="02010609030101010101" pitchFamily="49" charset="-122"/>
                <a:ea typeface="楷体_GB2312" panose="02010609030101010101" pitchFamily="49" charset="-122"/>
              </a:rPr>
              <a:t>政府部门：债务人</a:t>
            </a:r>
            <a:endParaRPr lang="zh-CN" altLang="en-US" sz="2800" dirty="0">
              <a:latin typeface="楷体_GB2312" panose="02010609030101010101" pitchFamily="49" charset="-122"/>
              <a:ea typeface="楷体_GB2312" panose="02010609030101010101" pitchFamily="49" charset="-122"/>
            </a:endParaRPr>
          </a:p>
        </p:txBody>
      </p:sp>
      <p:sp>
        <p:nvSpPr>
          <p:cNvPr id="8" name="右箭头 7"/>
          <p:cNvSpPr/>
          <p:nvPr/>
        </p:nvSpPr>
        <p:spPr bwMode="auto">
          <a:xfrm>
            <a:off x="3739337" y="2541381"/>
            <a:ext cx="1840775" cy="1224136"/>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3644061" y="2420888"/>
            <a:ext cx="2031325"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强制储蓄：通胀税</a:t>
            </a:r>
            <a:endParaRPr lang="zh-CN" altLang="en-US" dirty="0">
              <a:latin typeface="楷体_GB2312" panose="02010609030101010101" pitchFamily="49" charset="-122"/>
              <a:ea typeface="楷体_GB2312" panose="02010609030101010101" pitchFamily="49" charset="-122"/>
            </a:endParaRPr>
          </a:p>
        </p:txBody>
      </p:sp>
      <p:sp>
        <p:nvSpPr>
          <p:cNvPr id="10" name="矩形 9"/>
          <p:cNvSpPr/>
          <p:nvPr/>
        </p:nvSpPr>
        <p:spPr bwMode="auto">
          <a:xfrm>
            <a:off x="611560" y="1916832"/>
            <a:ext cx="1369630" cy="2016224"/>
          </a:xfrm>
          <a:prstGeom prst="rect">
            <a:avLst/>
          </a:prstGeom>
          <a:noFill/>
          <a:ln w="38100" cap="flat" cmpd="sng" algn="ctr">
            <a:solidFill>
              <a:srgbClr val="00206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矩形 10"/>
          <p:cNvSpPr/>
          <p:nvPr/>
        </p:nvSpPr>
        <p:spPr bwMode="auto">
          <a:xfrm>
            <a:off x="2392138" y="1916832"/>
            <a:ext cx="1225614" cy="2016224"/>
          </a:xfrm>
          <a:prstGeom prst="rect">
            <a:avLst/>
          </a:prstGeom>
          <a:noFill/>
          <a:ln w="38100" cap="flat" cmpd="sng" algn="ctr">
            <a:solidFill>
              <a:srgbClr val="00206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682090" y="2142786"/>
            <a:ext cx="1299099" cy="2031325"/>
          </a:xfrm>
          <a:prstGeom prst="rect">
            <a:avLst/>
          </a:prstGeom>
          <a:noFill/>
        </p:spPr>
        <p:txBody>
          <a:bodyPr wrap="square" rtlCol="0">
            <a:spAutoFit/>
          </a:bodyPr>
          <a:lstStyle/>
          <a:p>
            <a:r>
              <a:rPr lang="zh-CN" altLang="en-US" dirty="0" smtClean="0">
                <a:latin typeface="楷体_GB2312" panose="02010609030101010101" pitchFamily="49" charset="-122"/>
                <a:ea typeface="楷体_GB2312" panose="02010609030101010101" pitchFamily="49" charset="-122"/>
              </a:rPr>
              <a:t>债权人：</a:t>
            </a:r>
            <a:endParaRPr lang="en-US" altLang="zh-CN" dirty="0" smtClean="0">
              <a:latin typeface="楷体_GB2312" panose="02010609030101010101" pitchFamily="49" charset="-122"/>
              <a:ea typeface="楷体_GB2312" panose="02010609030101010101" pitchFamily="49" charset="-122"/>
            </a:endParaRPr>
          </a:p>
          <a:p>
            <a:r>
              <a:rPr lang="zh-CN" altLang="en-US" dirty="0" smtClean="0">
                <a:latin typeface="楷体_GB2312" panose="02010609030101010101" pitchFamily="49" charset="-122"/>
                <a:ea typeface="楷体_GB2312" panose="02010609030101010101" pitchFamily="49" charset="-122"/>
              </a:rPr>
              <a:t>固定债券持有者；固定工资；</a:t>
            </a:r>
            <a:endParaRPr lang="en-US" altLang="zh-CN" dirty="0" smtClean="0">
              <a:latin typeface="楷体_GB2312" panose="02010609030101010101" pitchFamily="49" charset="-122"/>
              <a:ea typeface="楷体_GB2312" panose="02010609030101010101" pitchFamily="49" charset="-122"/>
            </a:endParaRPr>
          </a:p>
          <a:p>
            <a:r>
              <a:rPr lang="zh-CN" altLang="en-US" dirty="0">
                <a:latin typeface="楷体_GB2312" panose="02010609030101010101" pitchFamily="49" charset="-122"/>
                <a:ea typeface="楷体_GB2312" panose="02010609030101010101" pitchFamily="49" charset="-122"/>
              </a:rPr>
              <a:t>退休金</a:t>
            </a:r>
            <a:endParaRPr lang="en-US" altLang="zh-CN" dirty="0" smtClean="0">
              <a:latin typeface="楷体_GB2312" panose="02010609030101010101" pitchFamily="49" charset="-122"/>
              <a:ea typeface="楷体_GB2312" panose="02010609030101010101" pitchFamily="49" charset="-122"/>
            </a:endParaRPr>
          </a:p>
          <a:p>
            <a:endParaRPr lang="en-US" altLang="zh-CN" dirty="0" smtClean="0">
              <a:latin typeface="楷体_GB2312" panose="02010609030101010101" pitchFamily="49" charset="-122"/>
              <a:ea typeface="楷体_GB2312" panose="02010609030101010101" pitchFamily="49" charset="-122"/>
            </a:endParaRPr>
          </a:p>
          <a:p>
            <a:endParaRPr lang="zh-CN" altLang="en-US" dirty="0">
              <a:latin typeface="楷体_GB2312" panose="02010609030101010101" pitchFamily="49" charset="-122"/>
              <a:ea typeface="楷体_GB2312" panose="02010609030101010101" pitchFamily="49" charset="-122"/>
            </a:endParaRPr>
          </a:p>
        </p:txBody>
      </p:sp>
      <p:sp>
        <p:nvSpPr>
          <p:cNvPr id="14" name="TextBox 13"/>
          <p:cNvSpPr txBox="1"/>
          <p:nvPr/>
        </p:nvSpPr>
        <p:spPr>
          <a:xfrm>
            <a:off x="2566362" y="2143467"/>
            <a:ext cx="1107996" cy="646331"/>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债务人：</a:t>
            </a:r>
            <a:endParaRPr lang="en-US" altLang="zh-CN" dirty="0" smtClean="0">
              <a:latin typeface="楷体_GB2312" panose="02010609030101010101" pitchFamily="49" charset="-122"/>
              <a:ea typeface="楷体_GB2312" panose="02010609030101010101" pitchFamily="49" charset="-122"/>
            </a:endParaRPr>
          </a:p>
          <a:p>
            <a:r>
              <a:rPr lang="zh-CN" altLang="en-US" dirty="0" smtClean="0">
                <a:latin typeface="楷体_GB2312" panose="02010609030101010101" pitchFamily="49" charset="-122"/>
                <a:ea typeface="楷体_GB2312" panose="02010609030101010101" pitchFamily="49" charset="-122"/>
              </a:rPr>
              <a:t>企业等</a:t>
            </a:r>
            <a:endParaRPr lang="zh-CN" altLang="en-US" dirty="0">
              <a:latin typeface="楷体_GB2312" panose="02010609030101010101" pitchFamily="49" charset="-122"/>
              <a:ea typeface="楷体_GB2312" panose="02010609030101010101" pitchFamily="49" charset="-122"/>
            </a:endParaRPr>
          </a:p>
        </p:txBody>
      </p:sp>
      <p:sp>
        <p:nvSpPr>
          <p:cNvPr id="15" name="右箭头 14"/>
          <p:cNvSpPr/>
          <p:nvPr/>
        </p:nvSpPr>
        <p:spPr bwMode="auto">
          <a:xfrm>
            <a:off x="1646066" y="2765249"/>
            <a:ext cx="1129293" cy="319390"/>
          </a:xfrm>
          <a:prstGeom prst="rightArrow">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617385" y="2573288"/>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收入分配</a:t>
            </a:r>
            <a:endParaRPr lang="zh-CN" altLang="en-US" dirty="0">
              <a:latin typeface="楷体_GB2312" panose="02010609030101010101" pitchFamily="49" charset="-122"/>
              <a:ea typeface="楷体_GB2312" panose="02010609030101010101" pitchFamily="49" charset="-122"/>
            </a:endParaRPr>
          </a:p>
        </p:txBody>
      </p:sp>
      <p:sp>
        <p:nvSpPr>
          <p:cNvPr id="17" name="下箭头 16"/>
          <p:cNvSpPr/>
          <p:nvPr/>
        </p:nvSpPr>
        <p:spPr bwMode="auto">
          <a:xfrm>
            <a:off x="796510" y="3916506"/>
            <a:ext cx="333243" cy="181675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436417" y="5733256"/>
            <a:ext cx="3775543" cy="923330"/>
          </a:xfrm>
          <a:prstGeom prst="rect">
            <a:avLst/>
          </a:prstGeom>
          <a:noFill/>
        </p:spPr>
        <p:txBody>
          <a:bodyPr wrap="square" rtlCol="0">
            <a:spAutoFit/>
          </a:bodyPr>
          <a:lstStyle/>
          <a:p>
            <a:r>
              <a:rPr lang="zh-CN" altLang="en-US" dirty="0" smtClean="0">
                <a:latin typeface="楷体_GB2312" panose="02010609030101010101" pitchFamily="49" charset="-122"/>
                <a:ea typeface="楷体_GB2312" panose="02010609030101010101" pitchFamily="49" charset="-122"/>
              </a:rPr>
              <a:t>资产结构调整：为降低通胀带来的损失，将调整资产头寸（比如持有股票、黄金以及大宗商品等）</a:t>
            </a:r>
            <a:endParaRPr lang="zh-CN" altLang="en-US"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251804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14"/>
            <a:ext cx="8750776" cy="6237906"/>
          </a:xfrm>
        </p:spPr>
        <p:txBody>
          <a:bodyPr/>
          <a:lstStyle/>
          <a:p>
            <a:pPr>
              <a:buNone/>
            </a:pPr>
            <a:r>
              <a:rPr lang="en-US" sz="4000" dirty="0" smtClean="0">
                <a:solidFill>
                  <a:srgbClr val="FF0000"/>
                </a:solidFill>
                <a:latin typeface="华文新魏" pitchFamily="2" charset="-122"/>
                <a:ea typeface="华文新魏" pitchFamily="2" charset="-122"/>
              </a:rPr>
              <a:t>★</a:t>
            </a:r>
            <a:r>
              <a:rPr lang="zh-CN" altLang="en-US" sz="4000" dirty="0" smtClean="0">
                <a:latin typeface="华文新魏" pitchFamily="2" charset="-122"/>
                <a:ea typeface="华文新魏" pitchFamily="2" charset="-122"/>
              </a:rPr>
              <a:t>通货膨胀与经济发展</a:t>
            </a:r>
            <a:endParaRPr lang="en-US" altLang="zh-CN" sz="4000" dirty="0" smtClean="0">
              <a:latin typeface="华文新魏" pitchFamily="2" charset="-122"/>
              <a:ea typeface="华文新魏" pitchFamily="2" charset="-122"/>
            </a:endParaRPr>
          </a:p>
          <a:p>
            <a:pPr marL="342900" lvl="2" indent="-342900">
              <a:buClr>
                <a:srgbClr val="FF0000"/>
              </a:buClr>
              <a:buFont typeface="Wingdings" pitchFamily="2" charset="2"/>
              <a:buChar char="Ø"/>
            </a:pPr>
            <a:r>
              <a:rPr lang="zh-CN" altLang="en-US" dirty="0" smtClean="0">
                <a:ea typeface="楷体_GB2312" pitchFamily="49" charset="-122"/>
              </a:rPr>
              <a:t>促进论</a:t>
            </a:r>
            <a:endParaRPr lang="en-US" altLang="zh-CN" dirty="0" smtClean="0">
              <a:ea typeface="楷体_GB2312" pitchFamily="49" charset="-122"/>
            </a:endParaRPr>
          </a:p>
          <a:p>
            <a:pPr marL="720725" lvl="3" indent="0">
              <a:buClr>
                <a:srgbClr val="FF0000"/>
              </a:buClr>
              <a:buFont typeface="Wingdings" pitchFamily="2" charset="2"/>
              <a:buChar char="ü"/>
              <a:tabLst>
                <a:tab pos="447675" algn="l"/>
              </a:tabLst>
            </a:pPr>
            <a:r>
              <a:rPr lang="zh-CN" altLang="en-US" dirty="0" smtClean="0">
                <a:ea typeface="楷体_GB2312" pitchFamily="49" charset="-122"/>
              </a:rPr>
              <a:t>条件：经济处于有效需求不足、经济增长率低于潜在增长率、温和通胀。</a:t>
            </a:r>
            <a:endParaRPr lang="en-US" altLang="zh-CN" dirty="0" smtClean="0">
              <a:ea typeface="楷体_GB2312" pitchFamily="49" charset="-122"/>
            </a:endParaRPr>
          </a:p>
          <a:p>
            <a:pPr marL="720725" lvl="3" indent="0">
              <a:buClr>
                <a:srgbClr val="FF0000"/>
              </a:buClr>
              <a:buFont typeface="Wingdings" pitchFamily="2" charset="2"/>
              <a:buChar char="ü"/>
              <a:tabLst>
                <a:tab pos="447675" algn="l"/>
              </a:tabLst>
            </a:pPr>
            <a:r>
              <a:rPr lang="zh-CN" altLang="en-US" dirty="0" smtClean="0">
                <a:ea typeface="楷体_GB2312" pitchFamily="49" charset="-122"/>
              </a:rPr>
              <a:t>并不是通货通胀导致经济增长，而是刺激性政策同时导致经济增长与通胀上升，从而通胀与经济增长正相关</a:t>
            </a:r>
            <a:r>
              <a:rPr lang="en-US" altLang="zh-CN" dirty="0" smtClean="0">
                <a:ea typeface="楷体_GB2312" pitchFamily="49" charset="-122"/>
              </a:rPr>
              <a:t>——</a:t>
            </a:r>
            <a:r>
              <a:rPr lang="zh-CN" altLang="en-US" dirty="0" smtClean="0">
                <a:ea typeface="楷体_GB2312" pitchFamily="49" charset="-122"/>
              </a:rPr>
              <a:t>刺激效应</a:t>
            </a:r>
            <a:endParaRPr lang="en-US" altLang="zh-CN" dirty="0" smtClean="0">
              <a:ea typeface="楷体_GB2312" pitchFamily="49" charset="-122"/>
            </a:endParaRPr>
          </a:p>
          <a:p>
            <a:pPr marL="342900" lvl="2" indent="-342900">
              <a:buClr>
                <a:srgbClr val="FF0000"/>
              </a:buClr>
              <a:buFont typeface="Wingdings" pitchFamily="2" charset="2"/>
              <a:buChar char="Ø"/>
            </a:pPr>
            <a:r>
              <a:rPr lang="zh-CN" altLang="en-US" dirty="0" smtClean="0">
                <a:ea typeface="楷体_GB2312" pitchFamily="49" charset="-122"/>
              </a:rPr>
              <a:t>促退论</a:t>
            </a:r>
            <a:endParaRPr lang="en-US" altLang="zh-CN" dirty="0" smtClean="0">
              <a:ea typeface="楷体_GB2312" pitchFamily="49" charset="-122"/>
            </a:endParaRPr>
          </a:p>
          <a:p>
            <a:pPr marL="896938" lvl="4" indent="-176213">
              <a:buClr>
                <a:srgbClr val="FF0000"/>
              </a:buClr>
              <a:buFont typeface="Wingdings" pitchFamily="2" charset="2"/>
              <a:buChar char="ü"/>
            </a:pPr>
            <a:r>
              <a:rPr lang="zh-CN" altLang="en-US" dirty="0" smtClean="0">
                <a:ea typeface="楷体_GB2312" pitchFamily="49" charset="-122"/>
              </a:rPr>
              <a:t>降低借款成本，诱发过度资金需求，迫使金融机构加强信贷配额管理，削弱金融体系运营效率；</a:t>
            </a:r>
            <a:endParaRPr lang="en-US" altLang="zh-CN" dirty="0" smtClean="0">
              <a:ea typeface="楷体_GB2312" pitchFamily="49" charset="-122"/>
            </a:endParaRPr>
          </a:p>
          <a:p>
            <a:pPr marL="896938" lvl="4" indent="-176213">
              <a:buClr>
                <a:srgbClr val="FF0000"/>
              </a:buClr>
              <a:buFont typeface="Wingdings" pitchFamily="2" charset="2"/>
              <a:buChar char="ü"/>
            </a:pPr>
            <a:r>
              <a:rPr lang="zh-CN" altLang="en-US" dirty="0" smtClean="0">
                <a:ea typeface="楷体_GB2312" pitchFamily="49" charset="-122"/>
              </a:rPr>
              <a:t>增加生产性投资的风险和经营成本，资金流向非生产性部门比重增加；</a:t>
            </a:r>
            <a:endParaRPr lang="en-US" altLang="zh-CN" dirty="0" smtClean="0">
              <a:ea typeface="楷体_GB2312" pitchFamily="49" charset="-122"/>
            </a:endParaRPr>
          </a:p>
          <a:p>
            <a:pPr marL="896938" lvl="4" indent="-176213">
              <a:buClr>
                <a:srgbClr val="FF0000"/>
              </a:buClr>
              <a:buFont typeface="Wingdings" pitchFamily="2" charset="2"/>
              <a:buChar char="ü"/>
            </a:pPr>
            <a:r>
              <a:rPr lang="zh-CN" altLang="en-US" dirty="0" smtClean="0">
                <a:ea typeface="楷体_GB2312" pitchFamily="49" charset="-122"/>
              </a:rPr>
              <a:t>增加人们在储蓄、消费分配中的失误；</a:t>
            </a:r>
            <a:endParaRPr lang="en-US" altLang="zh-CN" dirty="0" smtClean="0">
              <a:ea typeface="楷体_GB2312" pitchFamily="49" charset="-122"/>
            </a:endParaRPr>
          </a:p>
          <a:p>
            <a:pPr marL="896938" lvl="4" indent="-176213">
              <a:buClr>
                <a:srgbClr val="FF0000"/>
              </a:buClr>
              <a:buFont typeface="Wingdings" pitchFamily="2" charset="2"/>
              <a:buChar char="ü"/>
            </a:pPr>
            <a:r>
              <a:rPr lang="zh-CN" altLang="en-US" dirty="0" smtClean="0">
                <a:ea typeface="楷体_GB2312" pitchFamily="49" charset="-122"/>
              </a:rPr>
              <a:t>政府可能进行价格管制，削弱经济活力。</a:t>
            </a:r>
            <a:endParaRPr lang="en-US" altLang="zh-CN" dirty="0" smtClean="0">
              <a:ea typeface="楷体_GB2312" pitchFamily="49" charset="-122"/>
            </a:endParaRPr>
          </a:p>
          <a:p>
            <a:pPr marL="896938" lvl="4" indent="-176213">
              <a:buClr>
                <a:srgbClr val="FF0000"/>
              </a:buClr>
              <a:buFont typeface="Wingdings" pitchFamily="2" charset="2"/>
              <a:buChar char="p"/>
            </a:pPr>
            <a:r>
              <a:rPr lang="zh-CN" altLang="en-US" dirty="0" smtClean="0">
                <a:ea typeface="楷体_GB2312" pitchFamily="49" charset="-122"/>
              </a:rPr>
              <a:t>通胀导致微观经济价格发生变化，存在价格扭曲，从而降低经济运行效率，阻碍经济增长。</a:t>
            </a:r>
            <a:r>
              <a:rPr lang="en-US" altLang="zh-CN" dirty="0" smtClean="0">
                <a:ea typeface="楷体_GB2312" pitchFamily="49" charset="-122"/>
              </a:rPr>
              <a:t>——</a:t>
            </a:r>
            <a:r>
              <a:rPr lang="zh-CN" altLang="en-US" dirty="0" smtClean="0">
                <a:ea typeface="楷体_GB2312" pitchFamily="49" charset="-122"/>
              </a:rPr>
              <a:t>（负）效率效应</a:t>
            </a:r>
            <a:endParaRPr lang="en-US" altLang="zh-CN" dirty="0" smtClean="0">
              <a:ea typeface="楷体_GB2312" pitchFamily="49" charset="-122"/>
            </a:endParaRPr>
          </a:p>
          <a:p>
            <a:pPr marL="342900" lvl="2" indent="-342900">
              <a:buClr>
                <a:srgbClr val="FF0000"/>
              </a:buClr>
              <a:buFont typeface="Wingdings" pitchFamily="2" charset="2"/>
              <a:buChar char="Ø"/>
            </a:pPr>
            <a:r>
              <a:rPr lang="zh-CN" altLang="en-US" dirty="0" smtClean="0">
                <a:ea typeface="楷体_GB2312" pitchFamily="49" charset="-122"/>
              </a:rPr>
              <a:t>中性论</a:t>
            </a:r>
            <a:endParaRPr lang="en-US" altLang="zh-CN" dirty="0" smtClean="0">
              <a:ea typeface="楷体_GB2312" pitchFamily="49" charset="-122"/>
            </a:endParaRPr>
          </a:p>
          <a:p>
            <a:pPr marL="984250" lvl="3" indent="-263525">
              <a:buClr>
                <a:srgbClr val="FF0000"/>
              </a:buClr>
              <a:buFont typeface="Wingdings" pitchFamily="2" charset="2"/>
              <a:buChar char="ü"/>
            </a:pPr>
            <a:r>
              <a:rPr lang="zh-CN" altLang="en-US" dirty="0" smtClean="0">
                <a:ea typeface="楷体_GB2312" pitchFamily="49" charset="-122"/>
              </a:rPr>
              <a:t>通胀对产出和经济增长没有影响（有点类似货币面纱论）。 </a:t>
            </a:r>
            <a:endParaRPr lang="en-US" altLang="zh-CN" dirty="0" smtClean="0">
              <a:ea typeface="楷体_GB2312" pitchFamily="49" charset="-122"/>
            </a:endParaRPr>
          </a:p>
          <a:p>
            <a:pPr marL="984250" lvl="3" indent="-263525">
              <a:buClr>
                <a:srgbClr val="FF0000"/>
              </a:buClr>
              <a:buFont typeface="Wingdings" pitchFamily="2" charset="2"/>
              <a:buChar char="ü"/>
            </a:pPr>
            <a:r>
              <a:rPr lang="zh-CN" altLang="en-US" dirty="0" smtClean="0">
                <a:ea typeface="楷体_GB2312" pitchFamily="49" charset="-122"/>
              </a:rPr>
              <a:t>长期关系：长期中，没有价格粘性，名义变量与实际变量完全独立</a:t>
            </a:r>
            <a:endParaRPr lang="en-US" altLang="zh-CN" dirty="0" smtClean="0">
              <a:ea typeface="楷体_GB2312" pitchFamily="49" charset="-122"/>
            </a:endParaRPr>
          </a:p>
          <a:p>
            <a:pPr marL="342900" lvl="2" indent="-342900">
              <a:buFont typeface="Wingdings" pitchFamily="2" charset="2"/>
              <a:buChar char="Ø"/>
            </a:pPr>
            <a:endParaRPr lang="en-US" altLang="zh-CN" dirty="0" smtClean="0">
              <a:ea typeface="楷体_GB2312" pitchFamily="49" charset="-122"/>
            </a:endParaRPr>
          </a:p>
          <a:p>
            <a:pPr>
              <a:buNone/>
            </a:pPr>
            <a:endParaRPr lang="en-US" altLang="zh-CN" sz="4000" dirty="0" smtClean="0">
              <a:latin typeface="华文新魏" pitchFamily="2" charset="-122"/>
              <a:ea typeface="华文新魏" pitchFamily="2" charset="-122"/>
            </a:endParaRPr>
          </a:p>
          <a:p>
            <a:pPr>
              <a:buNone/>
            </a:pPr>
            <a:endParaRPr lang="zh-CN" altLang="en-US" sz="4000" dirty="0"/>
          </a:p>
        </p:txBody>
      </p:sp>
    </p:spTree>
    <p:extLst>
      <p:ext uri="{BB962C8B-B14F-4D97-AF65-F5344CB8AC3E}">
        <p14:creationId xmlns="" xmlns:p14="http://schemas.microsoft.com/office/powerpoint/2010/main" val="26886836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bwMode="auto">
          <a:xfrm>
            <a:off x="1671724" y="4005064"/>
            <a:ext cx="5688632"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V="1">
            <a:off x="1671724" y="1124744"/>
            <a:ext cx="0" cy="518457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1117726" y="759536"/>
            <a:ext cx="1107996" cy="369332"/>
          </a:xfrm>
          <a:prstGeom prst="rect">
            <a:avLst/>
          </a:prstGeom>
          <a:noFill/>
        </p:spPr>
        <p:txBody>
          <a:bodyPr wrap="none" rtlCol="0">
            <a:spAutoFit/>
          </a:bodyPr>
          <a:lstStyle/>
          <a:p>
            <a:r>
              <a:rPr lang="zh-CN" altLang="en-US" b="1" dirty="0" smtClean="0">
                <a:latin typeface="楷体_GB2312" panose="02010609030101010101" pitchFamily="49" charset="-122"/>
                <a:ea typeface="楷体_GB2312" panose="02010609030101010101" pitchFamily="49" charset="-122"/>
              </a:rPr>
              <a:t>经济增长</a:t>
            </a:r>
            <a:endParaRPr lang="zh-CN" altLang="en-US" b="1" dirty="0">
              <a:latin typeface="楷体_GB2312" panose="02010609030101010101" pitchFamily="49" charset="-122"/>
              <a:ea typeface="楷体_GB2312" panose="02010609030101010101" pitchFamily="49" charset="-122"/>
            </a:endParaRPr>
          </a:p>
        </p:txBody>
      </p:sp>
      <p:sp>
        <p:nvSpPr>
          <p:cNvPr id="9" name="TextBox 8"/>
          <p:cNvSpPr txBox="1"/>
          <p:nvPr/>
        </p:nvSpPr>
        <p:spPr>
          <a:xfrm>
            <a:off x="7360356" y="3802574"/>
            <a:ext cx="1107996" cy="369332"/>
          </a:xfrm>
          <a:prstGeom prst="rect">
            <a:avLst/>
          </a:prstGeom>
          <a:noFill/>
        </p:spPr>
        <p:txBody>
          <a:bodyPr wrap="none" rtlCol="0">
            <a:spAutoFit/>
          </a:bodyPr>
          <a:lstStyle/>
          <a:p>
            <a:r>
              <a:rPr lang="zh-CN" altLang="en-US" b="1" dirty="0" smtClean="0">
                <a:latin typeface="楷体_GB2312" panose="02010609030101010101" pitchFamily="49" charset="-122"/>
                <a:ea typeface="楷体_GB2312" panose="02010609030101010101" pitchFamily="49" charset="-122"/>
              </a:rPr>
              <a:t>通货膨胀</a:t>
            </a:r>
            <a:endParaRPr lang="zh-CN" altLang="en-US" b="1" dirty="0">
              <a:latin typeface="楷体_GB2312" panose="02010609030101010101" pitchFamily="49" charset="-122"/>
              <a:ea typeface="楷体_GB2312" panose="02010609030101010101" pitchFamily="49" charset="-122"/>
            </a:endParaRPr>
          </a:p>
        </p:txBody>
      </p:sp>
      <p:sp>
        <p:nvSpPr>
          <p:cNvPr id="16" name="任意多边形 15"/>
          <p:cNvSpPr/>
          <p:nvPr/>
        </p:nvSpPr>
        <p:spPr bwMode="auto">
          <a:xfrm>
            <a:off x="1670756" y="4041422"/>
            <a:ext cx="1749778" cy="2686756"/>
          </a:xfrm>
          <a:custGeom>
            <a:avLst/>
            <a:gdLst>
              <a:gd name="connsiteX0" fmla="*/ 0 w 1749778"/>
              <a:gd name="connsiteY0" fmla="*/ 0 h 2686756"/>
              <a:gd name="connsiteX1" fmla="*/ 643467 w 1749778"/>
              <a:gd name="connsiteY1" fmla="*/ 541867 h 2686756"/>
              <a:gd name="connsiteX2" fmla="*/ 1433689 w 1749778"/>
              <a:gd name="connsiteY2" fmla="*/ 1919111 h 2686756"/>
              <a:gd name="connsiteX3" fmla="*/ 1749778 w 1749778"/>
              <a:gd name="connsiteY3" fmla="*/ 2686756 h 2686756"/>
            </a:gdLst>
            <a:ahLst/>
            <a:cxnLst>
              <a:cxn ang="0">
                <a:pos x="connsiteX0" y="connsiteY0"/>
              </a:cxn>
              <a:cxn ang="0">
                <a:pos x="connsiteX1" y="connsiteY1"/>
              </a:cxn>
              <a:cxn ang="0">
                <a:pos x="connsiteX2" y="connsiteY2"/>
              </a:cxn>
              <a:cxn ang="0">
                <a:pos x="connsiteX3" y="connsiteY3"/>
              </a:cxn>
            </a:cxnLst>
            <a:rect l="l" t="t" r="r" b="b"/>
            <a:pathLst>
              <a:path w="1749778" h="2686756">
                <a:moveTo>
                  <a:pt x="0" y="0"/>
                </a:moveTo>
                <a:cubicBezTo>
                  <a:pt x="202259" y="111007"/>
                  <a:pt x="404519" y="222015"/>
                  <a:pt x="643467" y="541867"/>
                </a:cubicBezTo>
                <a:cubicBezTo>
                  <a:pt x="882415" y="861719"/>
                  <a:pt x="1249304" y="1561630"/>
                  <a:pt x="1433689" y="1919111"/>
                </a:cubicBezTo>
                <a:cubicBezTo>
                  <a:pt x="1618074" y="2276592"/>
                  <a:pt x="1683926" y="2481674"/>
                  <a:pt x="1749778" y="2686756"/>
                </a:cubicBezTo>
              </a:path>
            </a:pathLst>
          </a:custGeom>
          <a:no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4516040" y="3091136"/>
            <a:ext cx="1107996" cy="369332"/>
          </a:xfrm>
          <a:prstGeom prst="rect">
            <a:avLst/>
          </a:prstGeom>
          <a:noFill/>
        </p:spPr>
        <p:txBody>
          <a:bodyPr wrap="none" rtlCol="0">
            <a:spAutoFit/>
          </a:bodyPr>
          <a:lstStyle/>
          <a:p>
            <a:r>
              <a:rPr lang="zh-CN" altLang="en-US" b="1" dirty="0" smtClean="0">
                <a:latin typeface="楷体_GB2312" panose="02010609030101010101" pitchFamily="49" charset="-122"/>
                <a:ea typeface="楷体_GB2312" panose="02010609030101010101" pitchFamily="49" charset="-122"/>
              </a:rPr>
              <a:t>刺激效应</a:t>
            </a:r>
            <a:endParaRPr lang="zh-CN" altLang="en-US" b="1" dirty="0">
              <a:latin typeface="楷体_GB2312" panose="02010609030101010101" pitchFamily="49" charset="-122"/>
              <a:ea typeface="楷体_GB2312" panose="02010609030101010101" pitchFamily="49" charset="-122"/>
            </a:endParaRPr>
          </a:p>
        </p:txBody>
      </p:sp>
      <p:sp>
        <p:nvSpPr>
          <p:cNvPr id="20" name="TextBox 19"/>
          <p:cNvSpPr txBox="1"/>
          <p:nvPr/>
        </p:nvSpPr>
        <p:spPr>
          <a:xfrm>
            <a:off x="1475656" y="6309320"/>
            <a:ext cx="1800493"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（负）效率效应</a:t>
            </a:r>
            <a:endParaRPr lang="zh-CN" altLang="en-US" dirty="0">
              <a:latin typeface="楷体_GB2312" panose="02010609030101010101" pitchFamily="49" charset="-122"/>
              <a:ea typeface="楷体_GB2312" panose="02010609030101010101" pitchFamily="49" charset="-122"/>
            </a:endParaRPr>
          </a:p>
        </p:txBody>
      </p:sp>
      <p:sp>
        <p:nvSpPr>
          <p:cNvPr id="21" name="TextBox 20"/>
          <p:cNvSpPr txBox="1"/>
          <p:nvPr/>
        </p:nvSpPr>
        <p:spPr>
          <a:xfrm>
            <a:off x="3125968" y="4691288"/>
            <a:ext cx="1800493" cy="369332"/>
          </a:xfrm>
          <a:prstGeom prst="rect">
            <a:avLst/>
          </a:prstGeom>
          <a:noFill/>
        </p:spPr>
        <p:txBody>
          <a:bodyPr wrap="none" rtlCol="0">
            <a:spAutoFit/>
          </a:bodyPr>
          <a:lstStyle/>
          <a:p>
            <a:r>
              <a:rPr lang="zh-CN" altLang="en-US" b="1" dirty="0" smtClean="0">
                <a:latin typeface="楷体_GB2312" panose="02010609030101010101" pitchFamily="49" charset="-122"/>
                <a:ea typeface="楷体_GB2312" panose="02010609030101010101" pitchFamily="49" charset="-122"/>
              </a:rPr>
              <a:t>通货膨胀总效应</a:t>
            </a:r>
            <a:endParaRPr lang="zh-CN" altLang="en-US" b="1" dirty="0">
              <a:latin typeface="楷体_GB2312" panose="02010609030101010101" pitchFamily="49" charset="-122"/>
              <a:ea typeface="楷体_GB2312" panose="02010609030101010101" pitchFamily="49" charset="-122"/>
            </a:endParaRPr>
          </a:p>
        </p:txBody>
      </p:sp>
      <p:sp>
        <p:nvSpPr>
          <p:cNvPr id="24" name="任意多边形 23"/>
          <p:cNvSpPr/>
          <p:nvPr/>
        </p:nvSpPr>
        <p:spPr bwMode="auto">
          <a:xfrm>
            <a:off x="1682044" y="2301150"/>
            <a:ext cx="5328356" cy="1683828"/>
          </a:xfrm>
          <a:custGeom>
            <a:avLst/>
            <a:gdLst>
              <a:gd name="connsiteX0" fmla="*/ 0 w 5328356"/>
              <a:gd name="connsiteY0" fmla="*/ 1683828 h 1683828"/>
              <a:gd name="connsiteX1" fmla="*/ 835378 w 5328356"/>
              <a:gd name="connsiteY1" fmla="*/ 46939 h 1683828"/>
              <a:gd name="connsiteX2" fmla="*/ 1975556 w 5328356"/>
              <a:gd name="connsiteY2" fmla="*/ 521072 h 1683828"/>
              <a:gd name="connsiteX3" fmla="*/ 2912534 w 5328356"/>
              <a:gd name="connsiteY3" fmla="*/ 1322583 h 1683828"/>
              <a:gd name="connsiteX4" fmla="*/ 3488267 w 5328356"/>
              <a:gd name="connsiteY4" fmla="*/ 1514494 h 1683828"/>
              <a:gd name="connsiteX5" fmla="*/ 4244623 w 5328356"/>
              <a:gd name="connsiteY5" fmla="*/ 1616094 h 1683828"/>
              <a:gd name="connsiteX6" fmla="*/ 4989689 w 5328356"/>
              <a:gd name="connsiteY6" fmla="*/ 1672539 h 1683828"/>
              <a:gd name="connsiteX7" fmla="*/ 5328356 w 5328356"/>
              <a:gd name="connsiteY7" fmla="*/ 1649961 h 168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8356" h="1683828">
                <a:moveTo>
                  <a:pt x="0" y="1683828"/>
                </a:moveTo>
                <a:cubicBezTo>
                  <a:pt x="253059" y="962280"/>
                  <a:pt x="506119" y="240732"/>
                  <a:pt x="835378" y="46939"/>
                </a:cubicBezTo>
                <a:cubicBezTo>
                  <a:pt x="1164637" y="-146854"/>
                  <a:pt x="1629363" y="308465"/>
                  <a:pt x="1975556" y="521072"/>
                </a:cubicBezTo>
                <a:cubicBezTo>
                  <a:pt x="2321749" y="733679"/>
                  <a:pt x="2660416" y="1157013"/>
                  <a:pt x="2912534" y="1322583"/>
                </a:cubicBezTo>
                <a:cubicBezTo>
                  <a:pt x="3164652" y="1488153"/>
                  <a:pt x="3266252" y="1465576"/>
                  <a:pt x="3488267" y="1514494"/>
                </a:cubicBezTo>
                <a:cubicBezTo>
                  <a:pt x="3710282" y="1563412"/>
                  <a:pt x="3994386" y="1589753"/>
                  <a:pt x="4244623" y="1616094"/>
                </a:cubicBezTo>
                <a:cubicBezTo>
                  <a:pt x="4494860" y="1642435"/>
                  <a:pt x="4809067" y="1666895"/>
                  <a:pt x="4989689" y="1672539"/>
                </a:cubicBezTo>
                <a:cubicBezTo>
                  <a:pt x="5170311" y="1678183"/>
                  <a:pt x="5249333" y="1664072"/>
                  <a:pt x="5328356" y="1649961"/>
                </a:cubicBezTo>
              </a:path>
            </a:pathLst>
          </a:custGeom>
          <a:no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6" name="任意多边形 25"/>
          <p:cNvSpPr/>
          <p:nvPr/>
        </p:nvSpPr>
        <p:spPr bwMode="auto">
          <a:xfrm>
            <a:off x="1738489" y="3420525"/>
            <a:ext cx="1794933" cy="3296364"/>
          </a:xfrm>
          <a:custGeom>
            <a:avLst/>
            <a:gdLst>
              <a:gd name="connsiteX0" fmla="*/ 0 w 1794933"/>
              <a:gd name="connsiteY0" fmla="*/ 587031 h 3296364"/>
              <a:gd name="connsiteX1" fmla="*/ 428978 w 1794933"/>
              <a:gd name="connsiteY1" fmla="*/ 8 h 3296364"/>
              <a:gd name="connsiteX2" fmla="*/ 925689 w 1794933"/>
              <a:gd name="connsiteY2" fmla="*/ 575742 h 3296364"/>
              <a:gd name="connsiteX3" fmla="*/ 1275644 w 1794933"/>
              <a:gd name="connsiteY3" fmla="*/ 1501431 h 3296364"/>
              <a:gd name="connsiteX4" fmla="*/ 1478844 w 1794933"/>
              <a:gd name="connsiteY4" fmla="*/ 2178764 h 3296364"/>
              <a:gd name="connsiteX5" fmla="*/ 1591733 w 1794933"/>
              <a:gd name="connsiteY5" fmla="*/ 2619031 h 3296364"/>
              <a:gd name="connsiteX6" fmla="*/ 1794933 w 1794933"/>
              <a:gd name="connsiteY6" fmla="*/ 3296364 h 3296364"/>
              <a:gd name="connsiteX7" fmla="*/ 1794933 w 1794933"/>
              <a:gd name="connsiteY7" fmla="*/ 3296364 h 3296364"/>
              <a:gd name="connsiteX8" fmla="*/ 1794933 w 1794933"/>
              <a:gd name="connsiteY8" fmla="*/ 3296364 h 329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33" h="3296364">
                <a:moveTo>
                  <a:pt x="0" y="587031"/>
                </a:moveTo>
                <a:cubicBezTo>
                  <a:pt x="137348" y="294460"/>
                  <a:pt x="274697" y="1889"/>
                  <a:pt x="428978" y="8"/>
                </a:cubicBezTo>
                <a:cubicBezTo>
                  <a:pt x="583260" y="-1874"/>
                  <a:pt x="784578" y="325505"/>
                  <a:pt x="925689" y="575742"/>
                </a:cubicBezTo>
                <a:cubicBezTo>
                  <a:pt x="1066800" y="825979"/>
                  <a:pt x="1183451" y="1234261"/>
                  <a:pt x="1275644" y="1501431"/>
                </a:cubicBezTo>
                <a:cubicBezTo>
                  <a:pt x="1367837" y="1768601"/>
                  <a:pt x="1426163" y="1992497"/>
                  <a:pt x="1478844" y="2178764"/>
                </a:cubicBezTo>
                <a:cubicBezTo>
                  <a:pt x="1531525" y="2365031"/>
                  <a:pt x="1539052" y="2432764"/>
                  <a:pt x="1591733" y="2619031"/>
                </a:cubicBezTo>
                <a:cubicBezTo>
                  <a:pt x="1644414" y="2805298"/>
                  <a:pt x="1794933" y="3296364"/>
                  <a:pt x="1794933" y="3296364"/>
                </a:cubicBezTo>
                <a:lnTo>
                  <a:pt x="1794933" y="3296364"/>
                </a:lnTo>
                <a:lnTo>
                  <a:pt x="1794933" y="3296364"/>
                </a:lnTo>
              </a:path>
            </a:pathLst>
          </a:custGeom>
          <a:noFill/>
          <a:ln w="635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259632" y="3856756"/>
            <a:ext cx="364202" cy="369332"/>
          </a:xfrm>
          <a:prstGeom prst="rect">
            <a:avLst/>
          </a:prstGeom>
          <a:noFill/>
        </p:spPr>
        <p:txBody>
          <a:bodyPr wrap="none" rtlCol="0">
            <a:spAutoFit/>
          </a:bodyPr>
          <a:lstStyle/>
          <a:p>
            <a:r>
              <a:rPr lang="en-US" altLang="zh-CN" b="1" i="1" dirty="0" smtClean="0">
                <a:latin typeface="Times New Roman" panose="02020603050405020304" pitchFamily="18" charset="0"/>
                <a:cs typeface="Times New Roman" panose="02020603050405020304" pitchFamily="18" charset="0"/>
              </a:rPr>
              <a:t>O</a:t>
            </a:r>
            <a:endParaRPr lang="zh-CN" alt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19456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en-US" dirty="0" smtClean="0">
                <a:solidFill>
                  <a:srgbClr val="FF0000"/>
                </a:solidFill>
                <a:latin typeface="华文新魏" pitchFamily="2" charset="-122"/>
                <a:ea typeface="华文新魏" pitchFamily="2" charset="-122"/>
              </a:rPr>
              <a:t>★</a:t>
            </a:r>
            <a:r>
              <a:rPr lang="zh-CN" altLang="en-US" dirty="0" smtClean="0">
                <a:solidFill>
                  <a:schemeClr val="tx1"/>
                </a:solidFill>
                <a:latin typeface="华文新魏" pitchFamily="2" charset="-122"/>
                <a:ea typeface="华文新魏" pitchFamily="2" charset="-122"/>
              </a:rPr>
              <a:t>通货膨胀与就业</a:t>
            </a:r>
            <a:endParaRPr lang="zh-CN" altLang="en-US" dirty="0">
              <a:solidFill>
                <a:schemeClr val="tx1"/>
              </a:solidFill>
            </a:endParaRPr>
          </a:p>
        </p:txBody>
      </p:sp>
      <p:sp>
        <p:nvSpPr>
          <p:cNvPr id="3" name="内容占位符 2"/>
          <p:cNvSpPr>
            <a:spLocks noGrp="1"/>
          </p:cNvSpPr>
          <p:nvPr>
            <p:ph idx="1"/>
          </p:nvPr>
        </p:nvSpPr>
        <p:spPr>
          <a:xfrm>
            <a:off x="395536" y="908720"/>
            <a:ext cx="8229600" cy="4525963"/>
          </a:xfrm>
        </p:spPr>
        <p:txBody>
          <a:bodyPr/>
          <a:lstStyle/>
          <a:p>
            <a:pPr>
              <a:buClr>
                <a:srgbClr val="FF0000"/>
              </a:buClr>
              <a:buFont typeface="Wingdings" pitchFamily="2" charset="2"/>
              <a:buChar char="Ø"/>
            </a:pPr>
            <a:r>
              <a:rPr lang="zh-CN" altLang="en-US" dirty="0" smtClean="0">
                <a:latin typeface="楷体_GB2312" pitchFamily="49" charset="-122"/>
                <a:ea typeface="楷体_GB2312" pitchFamily="49" charset="-122"/>
              </a:rPr>
              <a:t>传统菲利普斯曲线</a:t>
            </a:r>
            <a:endParaRPr lang="en-US" altLang="zh-CN" dirty="0" smtClean="0">
              <a:latin typeface="楷体_GB2312" pitchFamily="49" charset="-122"/>
              <a:ea typeface="楷体_GB2312" pitchFamily="49" charset="-122"/>
            </a:endParaRPr>
          </a:p>
          <a:p>
            <a:pPr>
              <a:buFont typeface="Wingdings" pitchFamily="2" charset="2"/>
              <a:buChar char="Ø"/>
            </a:pPr>
            <a:endParaRPr lang="en-US" altLang="zh-CN" dirty="0" smtClean="0">
              <a:latin typeface="楷体_GB2312" pitchFamily="49" charset="-122"/>
              <a:ea typeface="楷体_GB2312" pitchFamily="49" charset="-122"/>
            </a:endParaRPr>
          </a:p>
          <a:p>
            <a:pPr>
              <a:buFont typeface="Wingdings" pitchFamily="2" charset="2"/>
              <a:buChar char="Ø"/>
            </a:pPr>
            <a:endParaRPr lang="en-US" altLang="zh-CN" dirty="0" smtClean="0">
              <a:latin typeface="楷体_GB2312" pitchFamily="49" charset="-122"/>
              <a:ea typeface="楷体_GB2312" pitchFamily="49" charset="-122"/>
            </a:endParaRPr>
          </a:p>
          <a:p>
            <a:pPr>
              <a:buFont typeface="Wingdings" pitchFamily="2" charset="2"/>
              <a:buChar char="Ø"/>
            </a:pPr>
            <a:endParaRPr lang="en-US" altLang="zh-CN" dirty="0" smtClean="0">
              <a:latin typeface="楷体_GB2312" pitchFamily="49" charset="-122"/>
              <a:ea typeface="楷体_GB2312" pitchFamily="49" charset="-122"/>
            </a:endParaRPr>
          </a:p>
          <a:p>
            <a:pPr>
              <a:buFont typeface="Wingdings" pitchFamily="2" charset="2"/>
              <a:buChar char="Ø"/>
            </a:pPr>
            <a:endParaRPr lang="en-US" altLang="zh-CN" dirty="0" smtClean="0">
              <a:latin typeface="楷体_GB2312" pitchFamily="49" charset="-122"/>
              <a:ea typeface="楷体_GB2312" pitchFamily="49" charset="-122"/>
            </a:endParaRPr>
          </a:p>
          <a:p>
            <a:pPr>
              <a:buNone/>
            </a:pPr>
            <a:endParaRPr lang="en-US" altLang="zh-CN" dirty="0" smtClean="0">
              <a:latin typeface="楷体_GB2312" pitchFamily="49" charset="-122"/>
              <a:ea typeface="楷体_GB2312" pitchFamily="49" charset="-122"/>
            </a:endParaRPr>
          </a:p>
          <a:p>
            <a:pPr>
              <a:buClr>
                <a:srgbClr val="FF0000"/>
              </a:buClr>
              <a:buFont typeface="Wingdings" pitchFamily="2" charset="2"/>
              <a:buChar char="Ø"/>
            </a:pPr>
            <a:r>
              <a:rPr lang="zh-CN" altLang="en-US" dirty="0" smtClean="0">
                <a:latin typeface="楷体_GB2312" pitchFamily="49" charset="-122"/>
                <a:ea typeface="楷体_GB2312" pitchFamily="49" charset="-122"/>
              </a:rPr>
              <a:t>长期菲利普斯曲线</a:t>
            </a:r>
            <a:endParaRPr lang="zh-CN" altLang="en-US" dirty="0">
              <a:latin typeface="楷体_GB2312" pitchFamily="49" charset="-122"/>
              <a:ea typeface="楷体_GB2312" pitchFamily="49" charset="-122"/>
            </a:endParaRPr>
          </a:p>
        </p:txBody>
      </p:sp>
      <p:cxnSp>
        <p:nvCxnSpPr>
          <p:cNvPr id="6" name="直接箭头连接符 5"/>
          <p:cNvCxnSpPr/>
          <p:nvPr/>
        </p:nvCxnSpPr>
        <p:spPr bwMode="auto">
          <a:xfrm>
            <a:off x="1857356" y="3714752"/>
            <a:ext cx="4929222"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rot="5400000" flipH="1" flipV="1">
            <a:off x="1821637" y="2893215"/>
            <a:ext cx="2786082"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任意多边形 8"/>
          <p:cNvSpPr/>
          <p:nvPr/>
        </p:nvSpPr>
        <p:spPr bwMode="auto">
          <a:xfrm>
            <a:off x="3754315" y="1635369"/>
            <a:ext cx="2664070" cy="3165231"/>
          </a:xfrm>
          <a:custGeom>
            <a:avLst/>
            <a:gdLst>
              <a:gd name="connsiteX0" fmla="*/ 0 w 2664070"/>
              <a:gd name="connsiteY0" fmla="*/ 0 h 3165231"/>
              <a:gd name="connsiteX1" fmla="*/ 474785 w 2664070"/>
              <a:gd name="connsiteY1" fmla="*/ 1529862 h 3165231"/>
              <a:gd name="connsiteX2" fmla="*/ 1670539 w 2664070"/>
              <a:gd name="connsiteY2" fmla="*/ 2787162 h 3165231"/>
              <a:gd name="connsiteX3" fmla="*/ 2664070 w 2664070"/>
              <a:gd name="connsiteY3" fmla="*/ 3165231 h 3165231"/>
            </a:gdLst>
            <a:ahLst/>
            <a:cxnLst>
              <a:cxn ang="0">
                <a:pos x="connsiteX0" y="connsiteY0"/>
              </a:cxn>
              <a:cxn ang="0">
                <a:pos x="connsiteX1" y="connsiteY1"/>
              </a:cxn>
              <a:cxn ang="0">
                <a:pos x="connsiteX2" y="connsiteY2"/>
              </a:cxn>
              <a:cxn ang="0">
                <a:pos x="connsiteX3" y="connsiteY3"/>
              </a:cxn>
            </a:cxnLst>
            <a:rect l="l" t="t" r="r" b="b"/>
            <a:pathLst>
              <a:path w="2664070" h="3165231">
                <a:moveTo>
                  <a:pt x="0" y="0"/>
                </a:moveTo>
                <a:cubicBezTo>
                  <a:pt x="98181" y="532667"/>
                  <a:pt x="196362" y="1065335"/>
                  <a:pt x="474785" y="1529862"/>
                </a:cubicBezTo>
                <a:cubicBezTo>
                  <a:pt x="753208" y="1994389"/>
                  <a:pt x="1305658" y="2514601"/>
                  <a:pt x="1670539" y="2787162"/>
                </a:cubicBezTo>
                <a:cubicBezTo>
                  <a:pt x="2035420" y="3059724"/>
                  <a:pt x="2349745" y="3112477"/>
                  <a:pt x="2664070" y="3165231"/>
                </a:cubicBezTo>
              </a:path>
            </a:pathLst>
          </a:custGeom>
          <a:noFill/>
          <a:ln w="476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10" name="TextBox 9"/>
          <p:cNvSpPr txBox="1"/>
          <p:nvPr/>
        </p:nvSpPr>
        <p:spPr>
          <a:xfrm>
            <a:off x="2357422" y="1571612"/>
            <a:ext cx="803425" cy="461665"/>
          </a:xfrm>
          <a:prstGeom prst="rect">
            <a:avLst/>
          </a:prstGeom>
          <a:noFill/>
        </p:spPr>
        <p:txBody>
          <a:bodyPr wrap="none" rtlCol="0">
            <a:spAutoFit/>
          </a:bodyPr>
          <a:lstStyle/>
          <a:p>
            <a:r>
              <a:rPr lang="zh-CN" altLang="en-US" sz="2400"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通胀</a:t>
            </a:r>
            <a:endParaRPr lang="zh-CN" altLang="en-US" sz="24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11" name="TextBox 10"/>
          <p:cNvSpPr txBox="1"/>
          <p:nvPr/>
        </p:nvSpPr>
        <p:spPr>
          <a:xfrm>
            <a:off x="6786578" y="3500438"/>
            <a:ext cx="1112805" cy="461665"/>
          </a:xfrm>
          <a:prstGeom prst="rect">
            <a:avLst/>
          </a:prstGeom>
          <a:noFill/>
        </p:spPr>
        <p:txBody>
          <a:bodyPr wrap="none" rtlCol="0">
            <a:spAutoFit/>
          </a:bodyPr>
          <a:lstStyle/>
          <a:p>
            <a:r>
              <a:rPr lang="zh-CN" altLang="en-US" sz="2400"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失业率</a:t>
            </a:r>
            <a:endParaRPr lang="zh-CN" altLang="en-US" sz="24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cxnSp>
        <p:nvCxnSpPr>
          <p:cNvPr id="13" name="直接连接符 12"/>
          <p:cNvCxnSpPr/>
          <p:nvPr/>
        </p:nvCxnSpPr>
        <p:spPr bwMode="auto">
          <a:xfrm rot="5400000">
            <a:off x="3607587" y="3536157"/>
            <a:ext cx="3786214" cy="1588"/>
          </a:xfrm>
          <a:prstGeom prst="line">
            <a:avLst/>
          </a:prstGeom>
          <a:solidFill>
            <a:schemeClr val="accent1"/>
          </a:solidFill>
          <a:ln w="47625"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4929190" y="3286124"/>
            <a:ext cx="1338828"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自然失业率</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15" name="TextBox 14"/>
          <p:cNvSpPr txBox="1"/>
          <p:nvPr/>
        </p:nvSpPr>
        <p:spPr>
          <a:xfrm>
            <a:off x="5715008" y="1714488"/>
            <a:ext cx="2031325"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长期菲利普斯曲线</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sp>
        <p:nvSpPr>
          <p:cNvPr id="16" name="TextBox 15"/>
          <p:cNvSpPr txBox="1"/>
          <p:nvPr/>
        </p:nvSpPr>
        <p:spPr>
          <a:xfrm>
            <a:off x="3214678" y="2143116"/>
            <a:ext cx="2031325" cy="369332"/>
          </a:xfrm>
          <a:prstGeom prst="rect">
            <a:avLst/>
          </a:prstGeom>
          <a:noFill/>
        </p:spPr>
        <p:txBody>
          <a:bodyPr wrap="none" rtlCol="0">
            <a:spAutoFit/>
          </a:bodyPr>
          <a:lstStyle/>
          <a:p>
            <a:r>
              <a:rPr lang="zh-CN" altLang="en-US" b="1" cap="all" dirty="0" smtClean="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rPr>
              <a:t>短期菲利普斯曲线</a:t>
            </a:r>
            <a:endParaRPr lang="zh-CN" altLang="en-US"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endParaRPr>
          </a:p>
        </p:txBody>
      </p:sp>
      <p:graphicFrame>
        <p:nvGraphicFramePr>
          <p:cNvPr id="34818" name="Object 2"/>
          <p:cNvGraphicFramePr>
            <a:graphicFrameLocks noChangeAspect="1"/>
          </p:cNvGraphicFramePr>
          <p:nvPr/>
        </p:nvGraphicFramePr>
        <p:xfrm>
          <a:off x="1259632" y="4929187"/>
          <a:ext cx="5087937" cy="1928813"/>
        </p:xfrm>
        <a:graphic>
          <a:graphicData uri="http://schemas.openxmlformats.org/presentationml/2006/ole">
            <p:oleObj spid="_x0000_s18447" name="Equation" r:id="rId3" imgW="1943100" imgH="736600" progId="Equation.DSMT4">
              <p:embed/>
            </p:oleObj>
          </a:graphicData>
        </a:graphic>
      </p:graphicFrame>
    </p:spTree>
    <p:extLst>
      <p:ext uri="{BB962C8B-B14F-4D97-AF65-F5344CB8AC3E}">
        <p14:creationId xmlns="" xmlns:p14="http://schemas.microsoft.com/office/powerpoint/2010/main" val="31530217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2696"/>
            <a:ext cx="8892480" cy="4525963"/>
          </a:xfrm>
        </p:spPr>
        <p:txBody>
          <a:bodyPr/>
          <a:lstStyle/>
          <a:p>
            <a:pPr>
              <a:buClr>
                <a:srgbClr val="7030A0"/>
              </a:buClr>
              <a:buFont typeface="Wingdings" pitchFamily="2" charset="2"/>
              <a:buChar char="Ø"/>
            </a:pPr>
            <a:r>
              <a:rPr lang="zh-CN" altLang="en-US" sz="2400" dirty="0" smtClean="0">
                <a:latin typeface="楷体_GB2312" pitchFamily="49" charset="-122"/>
                <a:ea typeface="楷体_GB2312" pitchFamily="49" charset="-122"/>
              </a:rPr>
              <a:t>通货膨胀的社会经济效应、通货膨胀对经济发展、通货膨胀对就业，讲的都是通货膨胀对其他经济变量的影响，本质是通货膨胀的作用。</a:t>
            </a:r>
            <a:endParaRPr lang="en-US" altLang="zh-CN" sz="2400" dirty="0" smtClean="0">
              <a:latin typeface="楷体_GB2312" pitchFamily="49" charset="-122"/>
              <a:ea typeface="楷体_GB2312" pitchFamily="49" charset="-122"/>
            </a:endParaRPr>
          </a:p>
          <a:p>
            <a:pPr>
              <a:buClr>
                <a:srgbClr val="7030A0"/>
              </a:buClr>
              <a:buFont typeface="Wingdings" pitchFamily="2" charset="2"/>
              <a:buChar char="Ø"/>
            </a:pPr>
            <a:r>
              <a:rPr lang="zh-CN" altLang="en-US" sz="2400" dirty="0" smtClean="0">
                <a:latin typeface="楷体_GB2312" pitchFamily="49" charset="-122"/>
                <a:ea typeface="楷体_GB2312" pitchFamily="49" charset="-122"/>
              </a:rPr>
              <a:t>深层次考虑的话，社会经济效应讲的是收入分配问题，经济发展是经济增长问题，就业则属于经济波动问题。其中，收入分配、经济增长是长期问题，经济波动是短期问题。其实，通货膨胀本身是短期波动问题。</a:t>
            </a:r>
            <a:endParaRPr lang="en-US" altLang="zh-CN" sz="2400" dirty="0" smtClean="0">
              <a:latin typeface="楷体_GB2312" pitchFamily="49" charset="-122"/>
              <a:ea typeface="楷体_GB2312" pitchFamily="49" charset="-122"/>
            </a:endParaRPr>
          </a:p>
          <a:p>
            <a:pPr>
              <a:buClr>
                <a:srgbClr val="7030A0"/>
              </a:buClr>
              <a:buFont typeface="Wingdings" pitchFamily="2" charset="2"/>
              <a:buChar char="Ø"/>
            </a:pPr>
            <a:r>
              <a:rPr lang="zh-CN" altLang="en-US" sz="2400" dirty="0" smtClean="0">
                <a:latin typeface="楷体_GB2312" pitchFamily="49" charset="-122"/>
                <a:ea typeface="楷体_GB2312" pitchFamily="49" charset="-122"/>
              </a:rPr>
              <a:t>关于通货膨胀的社会经济效应中的强制储蓄效应、收入分配效应都是收入分配，应结合费雪方程式进行理解：</a:t>
            </a:r>
            <a:endParaRPr lang="en-US" altLang="zh-CN" sz="2400" dirty="0" smtClean="0">
              <a:latin typeface="楷体_GB2312" pitchFamily="49" charset="-122"/>
              <a:ea typeface="楷体_GB2312" pitchFamily="49" charset="-122"/>
            </a:endParaRPr>
          </a:p>
          <a:p>
            <a:pPr lvl="1">
              <a:buClr>
                <a:srgbClr val="7030A0"/>
              </a:buClr>
              <a:buFont typeface="Arial" pitchFamily="34" charset="0"/>
              <a:buChar char="•"/>
            </a:pPr>
            <a:r>
              <a:rPr lang="zh-CN" altLang="en-US" sz="2000" dirty="0" smtClean="0">
                <a:latin typeface="楷体_GB2312" pitchFamily="49" charset="-122"/>
                <a:ea typeface="楷体_GB2312" pitchFamily="49" charset="-122"/>
              </a:rPr>
              <a:t>强制储蓄效应讲的是政府部门作为债权类资产供给方得利，非政府部门（以住户部门为代表）作为债权类资产需求方失利；</a:t>
            </a:r>
            <a:endParaRPr lang="en-US" altLang="zh-CN" sz="2000" dirty="0" smtClean="0">
              <a:latin typeface="楷体_GB2312" pitchFamily="49" charset="-122"/>
              <a:ea typeface="楷体_GB2312" pitchFamily="49" charset="-122"/>
            </a:endParaRPr>
          </a:p>
          <a:p>
            <a:pPr lvl="1">
              <a:buClr>
                <a:srgbClr val="7030A0"/>
              </a:buClr>
              <a:buFont typeface="Arial" pitchFamily="34" charset="0"/>
              <a:buChar char="•"/>
            </a:pPr>
            <a:r>
              <a:rPr lang="zh-CN" altLang="en-US" sz="2000" dirty="0" smtClean="0">
                <a:latin typeface="楷体_GB2312" pitchFamily="49" charset="-122"/>
                <a:ea typeface="楷体_GB2312" pitchFamily="49" charset="-122"/>
              </a:rPr>
              <a:t>强制储蓄效应、收入分配效应本质上都是个单期模型，资产结构调整效应本质上是个多期模型（通胀来临之后，下一期会对资产结构进行调整）</a:t>
            </a:r>
            <a:endParaRPr lang="en-US" altLang="zh-CN" sz="2000" dirty="0" smtClean="0">
              <a:latin typeface="楷体_GB2312" pitchFamily="49" charset="-122"/>
              <a:ea typeface="楷体_GB2312" pitchFamily="49" charset="-122"/>
            </a:endParaRPr>
          </a:p>
          <a:p>
            <a:pPr lvl="1">
              <a:buClr>
                <a:srgbClr val="7030A0"/>
              </a:buClr>
              <a:buFont typeface="Arial" pitchFamily="34" charset="0"/>
              <a:buChar char="•"/>
            </a:pPr>
            <a:r>
              <a:rPr lang="zh-CN" altLang="en-US" sz="2000" dirty="0" smtClean="0">
                <a:latin typeface="楷体_GB2312" pitchFamily="49" charset="-122"/>
                <a:ea typeface="楷体_GB2312" pitchFamily="49" charset="-122"/>
              </a:rPr>
              <a:t>危机效应，应从通货膨胀对货币职能的损害角度去考虑。</a:t>
            </a:r>
            <a:endParaRPr lang="zh-CN" altLang="en-US" sz="2000" dirty="0">
              <a:latin typeface="楷体_GB2312" pitchFamily="49" charset="-122"/>
              <a:ea typeface="楷体_GB2312" pitchFamily="49" charset="-122"/>
            </a:endParaRPr>
          </a:p>
        </p:txBody>
      </p:sp>
      <p:sp>
        <p:nvSpPr>
          <p:cNvPr id="4" name="标题 1"/>
          <p:cNvSpPr>
            <a:spLocks noGrp="1"/>
          </p:cNvSpPr>
          <p:nvPr>
            <p:ph type="title"/>
          </p:nvPr>
        </p:nvSpPr>
        <p:spPr>
          <a:xfrm>
            <a:off x="395536" y="0"/>
            <a:ext cx="8229600" cy="927100"/>
          </a:xfrm>
        </p:spPr>
        <p:txBody>
          <a:bodyPr/>
          <a:lstStyle/>
          <a:p>
            <a:pPr algn="ctr"/>
            <a:r>
              <a:rPr lang="zh-CN" altLang="en-US" sz="3200" dirty="0" smtClean="0">
                <a:solidFill>
                  <a:srgbClr val="7030A0"/>
                </a:solidFill>
                <a:latin typeface="楷体_GB2312" panose="02010609030101010101" pitchFamily="49" charset="-122"/>
                <a:ea typeface="楷体_GB2312" panose="02010609030101010101" pitchFamily="49" charset="-122"/>
              </a:rPr>
              <a:t>关于通货膨胀影响的总结</a:t>
            </a:r>
            <a:endParaRPr lang="zh-CN" altLang="en-US" sz="3200" dirty="0">
              <a:solidFill>
                <a:srgbClr val="7030A0"/>
              </a:solidFill>
              <a:latin typeface="楷体_GB2312" panose="02010609030101010101" pitchFamily="49" charset="-122"/>
              <a:ea typeface="楷体_GB2312" panose="02010609030101010101" pitchFamily="49" charset="-122"/>
            </a:endParaRPr>
          </a:p>
        </p:txBody>
      </p:sp>
      <p:graphicFrame>
        <p:nvGraphicFramePr>
          <p:cNvPr id="176130" name="Object 2"/>
          <p:cNvGraphicFramePr>
            <a:graphicFrameLocks noChangeAspect="1"/>
          </p:cNvGraphicFramePr>
          <p:nvPr/>
        </p:nvGraphicFramePr>
        <p:xfrm>
          <a:off x="6883749" y="3861048"/>
          <a:ext cx="2260251" cy="360040"/>
        </p:xfrm>
        <a:graphic>
          <a:graphicData uri="http://schemas.openxmlformats.org/presentationml/2006/ole">
            <p:oleObj spid="_x0000_s176130" name="Equation" r:id="rId3" imgW="1434960" imgH="228600" progId="Equation.DSMT4">
              <p:embed/>
            </p:oleObj>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2696"/>
            <a:ext cx="8892480" cy="4525963"/>
          </a:xfrm>
        </p:spPr>
        <p:txBody>
          <a:bodyPr/>
          <a:lstStyle/>
          <a:p>
            <a:pPr>
              <a:lnSpc>
                <a:spcPct val="150000"/>
              </a:lnSpc>
              <a:buClr>
                <a:srgbClr val="7030A0"/>
              </a:buClr>
              <a:buFont typeface="Wingdings" pitchFamily="2" charset="2"/>
              <a:buChar char="Ø"/>
            </a:pPr>
            <a:r>
              <a:rPr lang="zh-CN" altLang="en-US" sz="2400" dirty="0" smtClean="0">
                <a:latin typeface="楷体_GB2312" pitchFamily="49" charset="-122"/>
                <a:ea typeface="楷体_GB2312" pitchFamily="49" charset="-122"/>
              </a:rPr>
              <a:t>通货膨胀与经济增长之间的关系，本质上是相关关系，而不是因果关系，背后是刺激需求的扩张政策对经济增长的影响，而这依赖于经济运行的状态，可通过不同阶段的总供给曲线来描述。</a:t>
            </a:r>
            <a:endParaRPr lang="en-US" altLang="zh-CN" sz="2400" dirty="0" smtClean="0">
              <a:latin typeface="楷体_GB2312" pitchFamily="49" charset="-122"/>
              <a:ea typeface="楷体_GB2312" pitchFamily="49" charset="-122"/>
            </a:endParaRPr>
          </a:p>
        </p:txBody>
      </p:sp>
      <p:sp>
        <p:nvSpPr>
          <p:cNvPr id="4" name="标题 1"/>
          <p:cNvSpPr>
            <a:spLocks noGrp="1"/>
          </p:cNvSpPr>
          <p:nvPr>
            <p:ph type="title"/>
          </p:nvPr>
        </p:nvSpPr>
        <p:spPr>
          <a:xfrm>
            <a:off x="395536" y="0"/>
            <a:ext cx="8229600" cy="927100"/>
          </a:xfrm>
        </p:spPr>
        <p:txBody>
          <a:bodyPr/>
          <a:lstStyle/>
          <a:p>
            <a:pPr algn="ctr"/>
            <a:r>
              <a:rPr lang="zh-CN" altLang="en-US" sz="3200" dirty="0" smtClean="0">
                <a:solidFill>
                  <a:srgbClr val="7030A0"/>
                </a:solidFill>
                <a:latin typeface="楷体_GB2312" panose="02010609030101010101" pitchFamily="49" charset="-122"/>
                <a:ea typeface="楷体_GB2312" panose="02010609030101010101" pitchFamily="49" charset="-122"/>
              </a:rPr>
              <a:t>关于通货膨胀影响的总结</a:t>
            </a:r>
            <a:endParaRPr lang="zh-CN" altLang="en-US" sz="3200" dirty="0">
              <a:solidFill>
                <a:srgbClr val="7030A0"/>
              </a:solidFill>
              <a:latin typeface="楷体_GB2312" panose="02010609030101010101" pitchFamily="49" charset="-122"/>
              <a:ea typeface="楷体_GB2312" panose="02010609030101010101" pitchFamily="49" charset="-122"/>
            </a:endParaRPr>
          </a:p>
        </p:txBody>
      </p:sp>
      <p:cxnSp>
        <p:nvCxnSpPr>
          <p:cNvPr id="6" name="直接箭头连接符 5"/>
          <p:cNvCxnSpPr/>
          <p:nvPr/>
        </p:nvCxnSpPr>
        <p:spPr bwMode="auto">
          <a:xfrm flipV="1">
            <a:off x="611560" y="3573016"/>
            <a:ext cx="0" cy="295232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flipV="1">
            <a:off x="539552" y="6453336"/>
            <a:ext cx="4104456" cy="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4283968" y="6093296"/>
            <a:ext cx="646331"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产出</a:t>
            </a:r>
            <a:endParaRPr lang="zh-CN" altLang="en-US" b="1" dirty="0">
              <a:latin typeface="楷体_GB2312" pitchFamily="49" charset="-122"/>
              <a:ea typeface="楷体_GB2312" pitchFamily="49" charset="-122"/>
            </a:endParaRPr>
          </a:p>
        </p:txBody>
      </p:sp>
      <p:sp>
        <p:nvSpPr>
          <p:cNvPr id="12" name="TextBox 11"/>
          <p:cNvSpPr txBox="1"/>
          <p:nvPr/>
        </p:nvSpPr>
        <p:spPr>
          <a:xfrm>
            <a:off x="107504" y="3068960"/>
            <a:ext cx="649537"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物价</a:t>
            </a:r>
            <a:endParaRPr lang="zh-CN" altLang="en-US" b="1" dirty="0">
              <a:latin typeface="楷体_GB2312" pitchFamily="49" charset="-122"/>
              <a:ea typeface="楷体_GB2312" pitchFamily="49" charset="-122"/>
            </a:endParaRPr>
          </a:p>
        </p:txBody>
      </p:sp>
      <p:cxnSp>
        <p:nvCxnSpPr>
          <p:cNvPr id="14" name="直接连接符 13"/>
          <p:cNvCxnSpPr/>
          <p:nvPr/>
        </p:nvCxnSpPr>
        <p:spPr bwMode="auto">
          <a:xfrm>
            <a:off x="611560" y="5517232"/>
            <a:ext cx="2304256" cy="0"/>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flipV="1">
            <a:off x="2915816" y="4509120"/>
            <a:ext cx="936104" cy="1008112"/>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flipV="1">
            <a:off x="3851920" y="3501008"/>
            <a:ext cx="0" cy="1008112"/>
          </a:xfrm>
          <a:prstGeom prst="line">
            <a:avLst/>
          </a:prstGeom>
          <a:solidFill>
            <a:schemeClr val="accent1"/>
          </a:solidFill>
          <a:ln w="38100" cap="flat" cmpd="sng" algn="ctr">
            <a:solidFill>
              <a:srgbClr val="0070C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flipH="1" flipV="1">
            <a:off x="2915816" y="3068960"/>
            <a:ext cx="936104" cy="432048"/>
          </a:xfrm>
          <a:prstGeom prst="line">
            <a:avLst/>
          </a:prstGeom>
          <a:solidFill>
            <a:schemeClr val="accent1"/>
          </a:solidFill>
          <a:ln w="3810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1115616" y="4365104"/>
            <a:ext cx="1296144" cy="172819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411760" y="3861048"/>
            <a:ext cx="1296144" cy="172819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3203848" y="3356992"/>
            <a:ext cx="1296144" cy="172819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2843808" y="2564904"/>
            <a:ext cx="1296144" cy="172819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2411760" y="5949280"/>
            <a:ext cx="633507"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AD1</a:t>
            </a:r>
            <a:endParaRPr lang="zh-CN" altLang="en-US" b="1" dirty="0">
              <a:latin typeface="Times New Roman" pitchFamily="18" charset="0"/>
              <a:cs typeface="Times New Roman" pitchFamily="18" charset="0"/>
            </a:endParaRPr>
          </a:p>
        </p:txBody>
      </p:sp>
      <p:sp>
        <p:nvSpPr>
          <p:cNvPr id="31" name="TextBox 30"/>
          <p:cNvSpPr txBox="1"/>
          <p:nvPr/>
        </p:nvSpPr>
        <p:spPr>
          <a:xfrm>
            <a:off x="3419872" y="5445224"/>
            <a:ext cx="633507"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AD2</a:t>
            </a:r>
            <a:endParaRPr lang="zh-CN" altLang="en-US" b="1" dirty="0">
              <a:latin typeface="Times New Roman" pitchFamily="18" charset="0"/>
              <a:cs typeface="Times New Roman" pitchFamily="18" charset="0"/>
            </a:endParaRPr>
          </a:p>
        </p:txBody>
      </p:sp>
      <p:sp>
        <p:nvSpPr>
          <p:cNvPr id="32" name="TextBox 31"/>
          <p:cNvSpPr txBox="1"/>
          <p:nvPr/>
        </p:nvSpPr>
        <p:spPr>
          <a:xfrm>
            <a:off x="4139952" y="4869160"/>
            <a:ext cx="633507"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AD3</a:t>
            </a:r>
            <a:endParaRPr lang="zh-CN" altLang="en-US" b="1" dirty="0">
              <a:latin typeface="Times New Roman" pitchFamily="18" charset="0"/>
              <a:cs typeface="Times New Roman" pitchFamily="18" charset="0"/>
            </a:endParaRPr>
          </a:p>
        </p:txBody>
      </p:sp>
      <p:sp>
        <p:nvSpPr>
          <p:cNvPr id="33" name="TextBox 32"/>
          <p:cNvSpPr txBox="1"/>
          <p:nvPr/>
        </p:nvSpPr>
        <p:spPr>
          <a:xfrm>
            <a:off x="4139952" y="4149080"/>
            <a:ext cx="633507"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AD4</a:t>
            </a:r>
            <a:endParaRPr lang="zh-CN" altLang="en-US" b="1" dirty="0">
              <a:latin typeface="Times New Roman" pitchFamily="18" charset="0"/>
              <a:cs typeface="Times New Roman" pitchFamily="18" charset="0"/>
            </a:endParaRPr>
          </a:p>
        </p:txBody>
      </p:sp>
      <p:sp>
        <p:nvSpPr>
          <p:cNvPr id="34" name="TextBox 33"/>
          <p:cNvSpPr txBox="1"/>
          <p:nvPr/>
        </p:nvSpPr>
        <p:spPr>
          <a:xfrm>
            <a:off x="467544" y="5301208"/>
            <a:ext cx="338554" cy="369332"/>
          </a:xfrm>
          <a:prstGeom prst="rect">
            <a:avLst/>
          </a:prstGeom>
          <a:noFill/>
        </p:spPr>
        <p:txBody>
          <a:bodyPr wrap="none" rtlCol="0">
            <a:spAutoFit/>
          </a:bodyPr>
          <a:lstStyle/>
          <a:p>
            <a:r>
              <a:rPr lang="en-US" altLang="zh-CN" dirty="0" smtClean="0"/>
              <a:t>A</a:t>
            </a:r>
            <a:endParaRPr lang="zh-CN" altLang="en-US" dirty="0"/>
          </a:p>
        </p:txBody>
      </p:sp>
      <p:sp>
        <p:nvSpPr>
          <p:cNvPr id="35" name="TextBox 34"/>
          <p:cNvSpPr txBox="1"/>
          <p:nvPr/>
        </p:nvSpPr>
        <p:spPr>
          <a:xfrm>
            <a:off x="2699792" y="5157192"/>
            <a:ext cx="338554"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B</a:t>
            </a:r>
            <a:endParaRPr lang="zh-CN" altLang="en-US" b="1" dirty="0">
              <a:latin typeface="Times New Roman" pitchFamily="18" charset="0"/>
              <a:cs typeface="Times New Roman" pitchFamily="18" charset="0"/>
            </a:endParaRPr>
          </a:p>
        </p:txBody>
      </p:sp>
      <p:sp>
        <p:nvSpPr>
          <p:cNvPr id="36" name="TextBox 35"/>
          <p:cNvSpPr txBox="1"/>
          <p:nvPr/>
        </p:nvSpPr>
        <p:spPr>
          <a:xfrm>
            <a:off x="3491880" y="4221088"/>
            <a:ext cx="351378"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C</a:t>
            </a:r>
            <a:endParaRPr lang="zh-CN" altLang="en-US" b="1" dirty="0">
              <a:latin typeface="Times New Roman" pitchFamily="18" charset="0"/>
              <a:cs typeface="Times New Roman" pitchFamily="18" charset="0"/>
            </a:endParaRPr>
          </a:p>
        </p:txBody>
      </p:sp>
      <p:sp>
        <p:nvSpPr>
          <p:cNvPr id="37" name="TextBox 36"/>
          <p:cNvSpPr txBox="1"/>
          <p:nvPr/>
        </p:nvSpPr>
        <p:spPr>
          <a:xfrm>
            <a:off x="3779912" y="3284984"/>
            <a:ext cx="351378"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D</a:t>
            </a:r>
            <a:endParaRPr lang="zh-CN" altLang="en-US" b="1" dirty="0">
              <a:latin typeface="Times New Roman" pitchFamily="18" charset="0"/>
              <a:cs typeface="Times New Roman" pitchFamily="18" charset="0"/>
            </a:endParaRPr>
          </a:p>
        </p:txBody>
      </p:sp>
      <p:sp>
        <p:nvSpPr>
          <p:cNvPr id="38" name="TextBox 37"/>
          <p:cNvSpPr txBox="1"/>
          <p:nvPr/>
        </p:nvSpPr>
        <p:spPr>
          <a:xfrm>
            <a:off x="2699792" y="2996952"/>
            <a:ext cx="351378"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E</a:t>
            </a:r>
            <a:endParaRPr lang="zh-CN" altLang="en-US" b="1" dirty="0">
              <a:latin typeface="Times New Roman" pitchFamily="18" charset="0"/>
              <a:cs typeface="Times New Roman" pitchFamily="18" charset="0"/>
            </a:endParaRPr>
          </a:p>
        </p:txBody>
      </p:sp>
      <p:sp>
        <p:nvSpPr>
          <p:cNvPr id="39" name="TextBox 38"/>
          <p:cNvSpPr txBox="1"/>
          <p:nvPr/>
        </p:nvSpPr>
        <p:spPr>
          <a:xfrm>
            <a:off x="4788024" y="2195185"/>
            <a:ext cx="4355976" cy="4662815"/>
          </a:xfrm>
          <a:prstGeom prst="rect">
            <a:avLst/>
          </a:prstGeom>
          <a:noFill/>
        </p:spPr>
        <p:txBody>
          <a:bodyPr wrap="square" rtlCol="0">
            <a:spAutoFit/>
          </a:bodyPr>
          <a:lstStyle/>
          <a:p>
            <a:pPr>
              <a:lnSpc>
                <a:spcPct val="150000"/>
              </a:lnSpc>
            </a:pPr>
            <a:r>
              <a:rPr lang="en-US" altLang="zh-CN" dirty="0" smtClean="0">
                <a:latin typeface="Times New Roman" pitchFamily="18" charset="0"/>
                <a:ea typeface="楷体_GB2312" pitchFamily="49" charset="-122"/>
                <a:cs typeface="Times New Roman" pitchFamily="18" charset="0"/>
              </a:rPr>
              <a:t>AB</a:t>
            </a:r>
            <a:r>
              <a:rPr lang="zh-CN" altLang="en-US" dirty="0" smtClean="0">
                <a:latin typeface="Times New Roman" pitchFamily="18" charset="0"/>
                <a:ea typeface="楷体_GB2312" pitchFamily="49" charset="-122"/>
                <a:cs typeface="Times New Roman" pitchFamily="18" charset="0"/>
              </a:rPr>
              <a:t>：萧条阶段，刺激性政策极为有效</a:t>
            </a:r>
            <a:endParaRPr lang="en-US" altLang="zh-CN" dirty="0" smtClean="0">
              <a:latin typeface="Times New Roman" pitchFamily="18" charset="0"/>
              <a:ea typeface="楷体_GB2312" pitchFamily="49" charset="-122"/>
              <a:cs typeface="Times New Roman" pitchFamily="18" charset="0"/>
            </a:endParaRPr>
          </a:p>
          <a:p>
            <a:pPr>
              <a:lnSpc>
                <a:spcPct val="150000"/>
              </a:lnSpc>
            </a:pPr>
            <a:r>
              <a:rPr lang="zh-CN" altLang="en-US" dirty="0" smtClean="0">
                <a:latin typeface="Times New Roman" pitchFamily="18" charset="0"/>
                <a:ea typeface="楷体_GB2312" pitchFamily="49" charset="-122"/>
                <a:cs typeface="Times New Roman" pitchFamily="18" charset="0"/>
              </a:rPr>
              <a:t>（失业很严重，资源闲置浪费）；通货膨胀的促进效应；</a:t>
            </a:r>
            <a:endParaRPr lang="en-US" altLang="zh-CN" dirty="0" smtClean="0">
              <a:latin typeface="Times New Roman" pitchFamily="18" charset="0"/>
              <a:ea typeface="楷体_GB2312" pitchFamily="49" charset="-122"/>
              <a:cs typeface="Times New Roman" pitchFamily="18" charset="0"/>
            </a:endParaRPr>
          </a:p>
          <a:p>
            <a:pPr>
              <a:lnSpc>
                <a:spcPct val="150000"/>
              </a:lnSpc>
            </a:pPr>
            <a:r>
              <a:rPr lang="en-US" altLang="zh-CN" dirty="0" smtClean="0">
                <a:latin typeface="Times New Roman" pitchFamily="18" charset="0"/>
                <a:ea typeface="楷体_GB2312" pitchFamily="49" charset="-122"/>
                <a:cs typeface="Times New Roman" pitchFamily="18" charset="0"/>
              </a:rPr>
              <a:t>BC</a:t>
            </a:r>
            <a:r>
              <a:rPr lang="zh-CN" altLang="en-US" dirty="0" smtClean="0">
                <a:latin typeface="Times New Roman" pitchFamily="18" charset="0"/>
                <a:ea typeface="楷体_GB2312" pitchFamily="49" charset="-122"/>
                <a:cs typeface="Times New Roman" pitchFamily="18" charset="0"/>
              </a:rPr>
              <a:t>：复苏阶段，刺激性政策较为有效（有一定的失业，资源已经利用得差不多了）；通货膨胀具有一定的促进效应；</a:t>
            </a:r>
            <a:endParaRPr lang="en-US" altLang="zh-CN" dirty="0" smtClean="0">
              <a:latin typeface="Times New Roman" pitchFamily="18" charset="0"/>
              <a:ea typeface="楷体_GB2312" pitchFamily="49" charset="-122"/>
              <a:cs typeface="Times New Roman" pitchFamily="18" charset="0"/>
            </a:endParaRPr>
          </a:p>
          <a:p>
            <a:pPr>
              <a:lnSpc>
                <a:spcPct val="150000"/>
              </a:lnSpc>
            </a:pPr>
            <a:r>
              <a:rPr lang="en-US" altLang="zh-CN" dirty="0" smtClean="0">
                <a:latin typeface="Times New Roman" pitchFamily="18" charset="0"/>
                <a:ea typeface="楷体_GB2312" pitchFamily="49" charset="-122"/>
                <a:cs typeface="Times New Roman" pitchFamily="18" charset="0"/>
              </a:rPr>
              <a:t>CD</a:t>
            </a:r>
            <a:r>
              <a:rPr lang="zh-CN" altLang="en-US" dirty="0" smtClean="0">
                <a:latin typeface="Times New Roman" pitchFamily="18" charset="0"/>
                <a:ea typeface="楷体_GB2312" pitchFamily="49" charset="-122"/>
                <a:cs typeface="Times New Roman" pitchFamily="18" charset="0"/>
              </a:rPr>
              <a:t>：经济过热阶段，刺激性政策无效（充分就业，资源完全被利用），通货膨胀中性；</a:t>
            </a:r>
            <a:endParaRPr lang="en-US" altLang="zh-CN" dirty="0" smtClean="0">
              <a:latin typeface="Times New Roman" pitchFamily="18" charset="0"/>
              <a:ea typeface="楷体_GB2312" pitchFamily="49" charset="-122"/>
              <a:cs typeface="Times New Roman" pitchFamily="18" charset="0"/>
            </a:endParaRPr>
          </a:p>
          <a:p>
            <a:pPr>
              <a:lnSpc>
                <a:spcPct val="150000"/>
              </a:lnSpc>
            </a:pPr>
            <a:r>
              <a:rPr lang="en-US" altLang="zh-CN" dirty="0" smtClean="0">
                <a:latin typeface="Times New Roman" pitchFamily="18" charset="0"/>
                <a:ea typeface="楷体_GB2312" pitchFamily="49" charset="-122"/>
                <a:cs typeface="Times New Roman" pitchFamily="18" charset="0"/>
              </a:rPr>
              <a:t>DE</a:t>
            </a:r>
            <a:r>
              <a:rPr lang="zh-CN" altLang="en-US" dirty="0" smtClean="0">
                <a:latin typeface="Times New Roman" pitchFamily="18" charset="0"/>
                <a:ea typeface="楷体_GB2312" pitchFamily="49" charset="-122"/>
                <a:cs typeface="Times New Roman" pitchFamily="18" charset="0"/>
              </a:rPr>
              <a:t>：过高的通胀，导致经济运行效率下降，通货膨胀促退。</a:t>
            </a:r>
            <a:endParaRPr lang="zh-CN" altLang="en-US" dirty="0">
              <a:latin typeface="Times New Roman" pitchFamily="18" charset="0"/>
              <a:ea typeface="楷体_GB2312" pitchFamily="49" charset="-122"/>
              <a:cs typeface="Times New Roman"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95536" y="0"/>
            <a:ext cx="8229600" cy="927100"/>
          </a:xfrm>
        </p:spPr>
        <p:txBody>
          <a:bodyPr/>
          <a:lstStyle/>
          <a:p>
            <a:pPr algn="ctr"/>
            <a:r>
              <a:rPr lang="zh-CN" altLang="en-US" sz="3200" dirty="0" smtClean="0">
                <a:solidFill>
                  <a:srgbClr val="7030A0"/>
                </a:solidFill>
                <a:latin typeface="楷体_GB2312" panose="02010609030101010101" pitchFamily="49" charset="-122"/>
                <a:ea typeface="楷体_GB2312" panose="02010609030101010101" pitchFamily="49" charset="-122"/>
              </a:rPr>
              <a:t>关于通货膨胀影响的总结</a:t>
            </a:r>
            <a:endParaRPr lang="zh-CN" altLang="en-US" sz="3200" dirty="0">
              <a:solidFill>
                <a:srgbClr val="7030A0"/>
              </a:solidFill>
              <a:latin typeface="楷体_GB2312" panose="02010609030101010101" pitchFamily="49" charset="-122"/>
              <a:ea typeface="楷体_GB2312" panose="02010609030101010101" pitchFamily="49" charset="-122"/>
            </a:endParaRPr>
          </a:p>
        </p:txBody>
      </p:sp>
      <p:sp>
        <p:nvSpPr>
          <p:cNvPr id="6" name="TextBox 5"/>
          <p:cNvSpPr txBox="1"/>
          <p:nvPr/>
        </p:nvSpPr>
        <p:spPr>
          <a:xfrm>
            <a:off x="3491880" y="1268760"/>
            <a:ext cx="2339102" cy="523220"/>
          </a:xfrm>
          <a:prstGeom prst="rect">
            <a:avLst/>
          </a:prstGeom>
          <a:noFill/>
        </p:spPr>
        <p:txBody>
          <a:bodyPr wrap="none" rtlCol="0">
            <a:spAutoFit/>
          </a:bodyPr>
          <a:lstStyle/>
          <a:p>
            <a:r>
              <a:rPr lang="zh-CN" altLang="en-US" sz="2800" dirty="0" smtClean="0">
                <a:latin typeface="楷体_GB2312" pitchFamily="49" charset="-122"/>
                <a:ea typeface="楷体_GB2312" pitchFamily="49" charset="-122"/>
              </a:rPr>
              <a:t>经济刺激政策</a:t>
            </a:r>
            <a:endParaRPr lang="zh-CN" altLang="en-US" sz="2800" dirty="0">
              <a:latin typeface="楷体_GB2312" pitchFamily="49" charset="-122"/>
              <a:ea typeface="楷体_GB2312" pitchFamily="49" charset="-122"/>
            </a:endParaRPr>
          </a:p>
        </p:txBody>
      </p:sp>
      <p:cxnSp>
        <p:nvCxnSpPr>
          <p:cNvPr id="8" name="直接箭头连接符 7"/>
          <p:cNvCxnSpPr/>
          <p:nvPr/>
        </p:nvCxnSpPr>
        <p:spPr bwMode="auto">
          <a:xfrm flipH="1">
            <a:off x="2771800" y="1772816"/>
            <a:ext cx="1656184" cy="3024336"/>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a:off x="4427984" y="1772816"/>
            <a:ext cx="1656184" cy="3024336"/>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979712" y="4797152"/>
            <a:ext cx="1620957" cy="523220"/>
          </a:xfrm>
          <a:prstGeom prst="rect">
            <a:avLst/>
          </a:prstGeom>
          <a:noFill/>
        </p:spPr>
        <p:txBody>
          <a:bodyPr wrap="none" rtlCol="0">
            <a:spAutoFit/>
          </a:bodyPr>
          <a:lstStyle/>
          <a:p>
            <a:r>
              <a:rPr lang="zh-CN" altLang="en-US" sz="2800" dirty="0" smtClean="0">
                <a:latin typeface="楷体_GB2312" pitchFamily="49" charset="-122"/>
                <a:ea typeface="楷体_GB2312" pitchFamily="49" charset="-122"/>
              </a:rPr>
              <a:t>产出增长</a:t>
            </a:r>
            <a:endParaRPr lang="zh-CN" altLang="en-US" sz="2800" dirty="0">
              <a:latin typeface="楷体_GB2312" pitchFamily="49" charset="-122"/>
              <a:ea typeface="楷体_GB2312" pitchFamily="49" charset="-122"/>
            </a:endParaRPr>
          </a:p>
        </p:txBody>
      </p:sp>
      <p:sp>
        <p:nvSpPr>
          <p:cNvPr id="11" name="TextBox 10"/>
          <p:cNvSpPr txBox="1"/>
          <p:nvPr/>
        </p:nvSpPr>
        <p:spPr>
          <a:xfrm>
            <a:off x="5436096" y="4797152"/>
            <a:ext cx="1620957" cy="523220"/>
          </a:xfrm>
          <a:prstGeom prst="rect">
            <a:avLst/>
          </a:prstGeom>
          <a:noFill/>
        </p:spPr>
        <p:txBody>
          <a:bodyPr wrap="none" rtlCol="0">
            <a:spAutoFit/>
          </a:bodyPr>
          <a:lstStyle/>
          <a:p>
            <a:r>
              <a:rPr lang="zh-CN" altLang="en-US" sz="2800" dirty="0" smtClean="0">
                <a:latin typeface="楷体_GB2312" pitchFamily="49" charset="-122"/>
                <a:ea typeface="楷体_GB2312" pitchFamily="49" charset="-122"/>
              </a:rPr>
              <a:t>通货膨胀</a:t>
            </a:r>
            <a:endParaRPr lang="zh-CN" altLang="en-US" sz="2800" dirty="0">
              <a:latin typeface="楷体_GB2312" pitchFamily="49" charset="-122"/>
              <a:ea typeface="楷体_GB2312" pitchFamily="49" charset="-122"/>
            </a:endParaRPr>
          </a:p>
        </p:txBody>
      </p:sp>
      <p:sp>
        <p:nvSpPr>
          <p:cNvPr id="12" name="TextBox 11"/>
          <p:cNvSpPr txBox="1"/>
          <p:nvPr/>
        </p:nvSpPr>
        <p:spPr>
          <a:xfrm>
            <a:off x="4283968" y="4221088"/>
            <a:ext cx="504056" cy="707886"/>
          </a:xfrm>
          <a:prstGeom prst="rect">
            <a:avLst/>
          </a:prstGeom>
          <a:noFill/>
        </p:spPr>
        <p:txBody>
          <a:bodyPr wrap="square" rtlCol="0">
            <a:spAutoFit/>
          </a:bodyPr>
          <a:lstStyle/>
          <a:p>
            <a:r>
              <a:rPr lang="en-US" altLang="zh-CN" sz="4000" b="1" dirty="0" smtClean="0">
                <a:solidFill>
                  <a:srgbClr val="7030A0"/>
                </a:solidFill>
                <a:latin typeface="楷体_GB2312" pitchFamily="49" charset="-122"/>
                <a:ea typeface="楷体_GB2312" pitchFamily="49" charset="-122"/>
              </a:rPr>
              <a:t>+</a:t>
            </a:r>
            <a:endParaRPr lang="zh-CN" altLang="en-US" sz="4000" b="1" dirty="0">
              <a:solidFill>
                <a:srgbClr val="7030A0"/>
              </a:solidFill>
              <a:latin typeface="楷体_GB2312" pitchFamily="49" charset="-122"/>
              <a:ea typeface="楷体_GB2312" pitchFamily="49" charset="-122"/>
            </a:endParaRPr>
          </a:p>
        </p:txBody>
      </p:sp>
      <p:sp>
        <p:nvSpPr>
          <p:cNvPr id="13" name="TextBox 12"/>
          <p:cNvSpPr txBox="1"/>
          <p:nvPr/>
        </p:nvSpPr>
        <p:spPr>
          <a:xfrm>
            <a:off x="4283968" y="4581128"/>
            <a:ext cx="504056" cy="707886"/>
          </a:xfrm>
          <a:prstGeom prst="rect">
            <a:avLst/>
          </a:prstGeom>
          <a:noFill/>
        </p:spPr>
        <p:txBody>
          <a:bodyPr wrap="square" rtlCol="0">
            <a:spAutoFit/>
          </a:bodyPr>
          <a:lstStyle/>
          <a:p>
            <a:r>
              <a:rPr lang="en-US" altLang="zh-CN" sz="4000" b="1" dirty="0" smtClean="0">
                <a:solidFill>
                  <a:srgbClr val="7030A0"/>
                </a:solidFill>
                <a:latin typeface="楷体_GB2312" pitchFamily="49" charset="-122"/>
                <a:ea typeface="楷体_GB2312" pitchFamily="49" charset="-122"/>
              </a:rPr>
              <a:t>-</a:t>
            </a:r>
            <a:endParaRPr lang="zh-CN" altLang="en-US" sz="4000" b="1" dirty="0">
              <a:solidFill>
                <a:srgbClr val="7030A0"/>
              </a:solidFill>
              <a:latin typeface="楷体_GB2312" pitchFamily="49" charset="-122"/>
              <a:ea typeface="楷体_GB2312" pitchFamily="49" charset="-122"/>
            </a:endParaRPr>
          </a:p>
        </p:txBody>
      </p:sp>
      <p:sp>
        <p:nvSpPr>
          <p:cNvPr id="14" name="TextBox 13"/>
          <p:cNvSpPr txBox="1"/>
          <p:nvPr/>
        </p:nvSpPr>
        <p:spPr>
          <a:xfrm>
            <a:off x="4283968" y="5013176"/>
            <a:ext cx="504056" cy="707886"/>
          </a:xfrm>
          <a:prstGeom prst="rect">
            <a:avLst/>
          </a:prstGeom>
          <a:noFill/>
        </p:spPr>
        <p:txBody>
          <a:bodyPr wrap="square" rtlCol="0">
            <a:spAutoFit/>
          </a:bodyPr>
          <a:lstStyle/>
          <a:p>
            <a:r>
              <a:rPr lang="en-US" altLang="zh-CN" sz="4000" b="1" dirty="0" smtClean="0">
                <a:solidFill>
                  <a:srgbClr val="7030A0"/>
                </a:solidFill>
                <a:latin typeface="楷体_GB2312" pitchFamily="49" charset="-122"/>
                <a:ea typeface="楷体_GB2312" pitchFamily="49" charset="-122"/>
              </a:rPr>
              <a:t>0</a:t>
            </a:r>
            <a:endParaRPr lang="zh-CN" altLang="en-US" sz="4000" b="1" dirty="0">
              <a:solidFill>
                <a:srgbClr val="7030A0"/>
              </a:solidFill>
              <a:latin typeface="楷体_GB2312" pitchFamily="49" charset="-122"/>
              <a:ea typeface="楷体_GB2312"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979</TotalTime>
  <Words>10396</Words>
  <Application>Microsoft Office PowerPoint</Application>
  <PresentationFormat>全屏显示(4:3)</PresentationFormat>
  <Paragraphs>982</Paragraphs>
  <Slides>101</Slides>
  <Notes>2</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101</vt:i4>
      </vt:variant>
    </vt:vector>
  </HeadingPairs>
  <TitlesOfParts>
    <vt:vector size="104" baseType="lpstr">
      <vt:lpstr>Office 主题</vt:lpstr>
      <vt:lpstr>580TGp_general_light_ani</vt:lpstr>
      <vt:lpstr>Equation</vt:lpstr>
      <vt:lpstr>           第9讲         中央银行 与货币供求</vt:lpstr>
      <vt:lpstr>幻灯片 2</vt:lpstr>
      <vt:lpstr>           第1节        中央银行</vt:lpstr>
      <vt:lpstr>一、中央银行的产生与发展</vt:lpstr>
      <vt:lpstr>中央银行产生的客观必要性</vt:lpstr>
      <vt:lpstr>中央银行  VS  商业银行</vt:lpstr>
      <vt:lpstr>中央银行  VS  商业银行</vt:lpstr>
      <vt:lpstr>中央银行  VS  商业银行</vt:lpstr>
      <vt:lpstr>中央银行  VS  其它经济管理政府部门 （三会、发改委以及财政部等）</vt:lpstr>
      <vt:lpstr>中央银行业务经营原则</vt:lpstr>
      <vt:lpstr>央行的非盈利性</vt:lpstr>
      <vt:lpstr>央行的流动性</vt:lpstr>
      <vt:lpstr>传统货币政策制定与非传统货币政策制定</vt:lpstr>
      <vt:lpstr>央行信息公开与预期管理</vt:lpstr>
      <vt:lpstr>二、中央银行的性质与职能</vt:lpstr>
      <vt:lpstr>中央银行的职能</vt:lpstr>
      <vt:lpstr>三个职能的进一步说明</vt:lpstr>
      <vt:lpstr>三、中央银行的类型与组织形式</vt:lpstr>
      <vt:lpstr>四、中央银行的资产负债表</vt:lpstr>
      <vt:lpstr>幻灯片 20</vt:lpstr>
      <vt:lpstr>幻灯片 21</vt:lpstr>
      <vt:lpstr>关于中央银行资产负债表的再说明</vt:lpstr>
      <vt:lpstr>关于中央银行资产负债表的再说明</vt:lpstr>
      <vt:lpstr>中央银行的独立性</vt:lpstr>
      <vt:lpstr>幻灯片 25</vt:lpstr>
      <vt:lpstr>中国人民银行资产负债表:负债部分（单位：亿元）</vt:lpstr>
      <vt:lpstr>中国人民银行资产负债表:资产部分占比情况 </vt:lpstr>
      <vt:lpstr>中国人民银行资产负债表:负债部分占比情况</vt:lpstr>
      <vt:lpstr>五、中央银行的负债业务</vt:lpstr>
      <vt:lpstr>幻灯片 30</vt:lpstr>
      <vt:lpstr>幻灯片 31</vt:lpstr>
      <vt:lpstr>央票发行总量（单位：亿）</vt:lpstr>
      <vt:lpstr>六、中央银行的资产业务</vt:lpstr>
      <vt:lpstr>六、中央银行的资产业务</vt:lpstr>
      <vt:lpstr>           第2节          货币供给</vt:lpstr>
      <vt:lpstr>一、现代信用货币的供给</vt:lpstr>
      <vt:lpstr>货币供给机制与经济机制</vt:lpstr>
      <vt:lpstr>为什么复合中央银行体制，控制贷款即控制货币供给？</vt:lpstr>
      <vt:lpstr>现代货币供给的两大环节</vt:lpstr>
      <vt:lpstr>二、基础货币</vt:lpstr>
      <vt:lpstr>三、商业银行与存款货币创造</vt:lpstr>
      <vt:lpstr>幻灯片 42</vt:lpstr>
      <vt:lpstr>幻灯片 43</vt:lpstr>
      <vt:lpstr>关于商业银行货币创造的注意事项</vt:lpstr>
      <vt:lpstr>关于商业银行货币创造的注意事项</vt:lpstr>
      <vt:lpstr>存款扩张倍数</vt:lpstr>
      <vt:lpstr>商业银行存款货币创造的决定因素</vt:lpstr>
      <vt:lpstr>四、货币乘数与货币供应量</vt:lpstr>
      <vt:lpstr>幻灯片 49</vt:lpstr>
      <vt:lpstr>五、货币供给的内生性、外生性</vt:lpstr>
      <vt:lpstr>幻灯片 51</vt:lpstr>
      <vt:lpstr>幻灯片 52</vt:lpstr>
      <vt:lpstr>幻灯片 53</vt:lpstr>
      <vt:lpstr>           第3节          货币需求</vt:lpstr>
      <vt:lpstr>一、货币需求的含义与分析视角</vt:lpstr>
      <vt:lpstr>货币需求的三对概念</vt:lpstr>
      <vt:lpstr>二、货币需求理论的发展</vt:lpstr>
      <vt:lpstr>马克思货币需求理论</vt:lpstr>
      <vt:lpstr>费雪交易方程式</vt:lpstr>
      <vt:lpstr>剑桥方程式</vt:lpstr>
      <vt:lpstr>凯恩斯学派的货币需求理论</vt:lpstr>
      <vt:lpstr>凯恩斯货币需求理论的发展</vt:lpstr>
      <vt:lpstr>弗里德曼货币需求理论</vt:lpstr>
      <vt:lpstr>消费者选择理论 偏好；价格；财富（收入）三要素</vt:lpstr>
      <vt:lpstr>第一类影响因素：财富</vt:lpstr>
      <vt:lpstr>第二、三类影响因素：相对收益率以及偏好</vt:lpstr>
      <vt:lpstr>弗里德曼货币需求理论与单一规则</vt:lpstr>
      <vt:lpstr>持久收入 vs 现期收入</vt:lpstr>
      <vt:lpstr>凯恩斯货币需求理论与弗里德曼货币需求理论的差异</vt:lpstr>
      <vt:lpstr>货币需求理论 的螺旋式上升</vt:lpstr>
      <vt:lpstr>           第4节          货币均衡</vt:lpstr>
      <vt:lpstr>一、货币供求均衡与总供求均衡</vt:lpstr>
      <vt:lpstr>幻灯片 73</vt:lpstr>
      <vt:lpstr>二、国际收支平衡表与国际收支失衡</vt:lpstr>
      <vt:lpstr>幻灯片 75</vt:lpstr>
      <vt:lpstr>幻灯片 76</vt:lpstr>
      <vt:lpstr>幻灯片 77</vt:lpstr>
      <vt:lpstr>幻灯片 78</vt:lpstr>
      <vt:lpstr>幻灯片 79</vt:lpstr>
      <vt:lpstr>国际收支失衡的原因</vt:lpstr>
      <vt:lpstr>三、通货膨胀</vt:lpstr>
      <vt:lpstr>幻灯片 82</vt:lpstr>
      <vt:lpstr>幻灯片 83</vt:lpstr>
      <vt:lpstr>幻灯片 84</vt:lpstr>
      <vt:lpstr>通胀的度量</vt:lpstr>
      <vt:lpstr>幻灯片 86</vt:lpstr>
      <vt:lpstr>CPI同比与PPI同比</vt:lpstr>
      <vt:lpstr>CPI同比与CPI环比</vt:lpstr>
      <vt:lpstr>如何看宏观图形</vt:lpstr>
      <vt:lpstr>PMI指数</vt:lpstr>
      <vt:lpstr>PPI同比和PMI指数</vt:lpstr>
      <vt:lpstr>幻灯片 92</vt:lpstr>
      <vt:lpstr>幻灯片 93</vt:lpstr>
      <vt:lpstr>幻灯片 94</vt:lpstr>
      <vt:lpstr>幻灯片 95</vt:lpstr>
      <vt:lpstr>★通货膨胀与就业</vt:lpstr>
      <vt:lpstr>关于通货膨胀影响的总结</vt:lpstr>
      <vt:lpstr>关于通货膨胀影响的总结</vt:lpstr>
      <vt:lpstr>关于通货膨胀影响的总结</vt:lpstr>
      <vt:lpstr>通胀的成因与治理</vt:lpstr>
      <vt:lpstr>关于通货膨胀治理的总结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第八讲         中央银行 与货币供求</dc:title>
  <dc:creator>lily</dc:creator>
  <cp:lastModifiedBy>admin</cp:lastModifiedBy>
  <cp:revision>274</cp:revision>
  <dcterms:created xsi:type="dcterms:W3CDTF">2015-12-15T11:17:11Z</dcterms:created>
  <dcterms:modified xsi:type="dcterms:W3CDTF">2019-09-06T01:37:49Z</dcterms:modified>
</cp:coreProperties>
</file>