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871" r:id="rId2"/>
  </p:sldMasterIdLst>
  <p:notesMasterIdLst>
    <p:notesMasterId r:id="rId38"/>
  </p:notesMasterIdLst>
  <p:sldIdLst>
    <p:sldId id="256" r:id="rId3"/>
    <p:sldId id="2456" r:id="rId4"/>
    <p:sldId id="2457" r:id="rId5"/>
    <p:sldId id="2496" r:id="rId6"/>
    <p:sldId id="2497" r:id="rId7"/>
    <p:sldId id="2459" r:id="rId8"/>
    <p:sldId id="2498" r:id="rId9"/>
    <p:sldId id="2464" r:id="rId10"/>
    <p:sldId id="2499" r:id="rId11"/>
    <p:sldId id="2500" r:id="rId12"/>
    <p:sldId id="2501" r:id="rId13"/>
    <p:sldId id="2502" r:id="rId14"/>
    <p:sldId id="2503" r:id="rId15"/>
    <p:sldId id="2504" r:id="rId16"/>
    <p:sldId id="2505" r:id="rId17"/>
    <p:sldId id="2506" r:id="rId18"/>
    <p:sldId id="2507" r:id="rId19"/>
    <p:sldId id="2508" r:id="rId20"/>
    <p:sldId id="2509" r:id="rId21"/>
    <p:sldId id="2510" r:id="rId22"/>
    <p:sldId id="2511" r:id="rId23"/>
    <p:sldId id="2512" r:id="rId24"/>
    <p:sldId id="2513" r:id="rId25"/>
    <p:sldId id="2514" r:id="rId26"/>
    <p:sldId id="2515" r:id="rId27"/>
    <p:sldId id="2516" r:id="rId28"/>
    <p:sldId id="2517" r:id="rId29"/>
    <p:sldId id="2518" r:id="rId30"/>
    <p:sldId id="2519" r:id="rId31"/>
    <p:sldId id="2520" r:id="rId32"/>
    <p:sldId id="2521" r:id="rId33"/>
    <p:sldId id="2522" r:id="rId34"/>
    <p:sldId id="2524" r:id="rId35"/>
    <p:sldId id="2523" r:id="rId36"/>
    <p:sldId id="249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00FF"/>
    <a:srgbClr val="FF3300"/>
    <a:srgbClr val="FFFF00"/>
    <a:srgbClr val="009900"/>
    <a:srgbClr val="800000"/>
    <a:srgbClr val="FF99FF"/>
    <a:srgbClr val="666699"/>
    <a:srgbClr val="65AA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356" y="-258"/>
      </p:cViewPr>
      <p:guideLst>
        <p:guide orient="horz" pos="23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4F37E499-1485-43EB-8EDA-C4237E67E9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t" anchorCtr="0" compatLnSpc="1"/>
          <a:lstStyle>
            <a:lvl1pPr defTabSz="966470" eaLnBrk="1" hangingPunct="1">
              <a:buFont typeface="Arial" panose="020B0604020202020204" pitchFamily="34" charset="0"/>
              <a:buNone/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CBBFD48B-A3F3-4C2B-AF55-1432CE7104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t" anchorCtr="0" compatLnSpc="1"/>
          <a:lstStyle>
            <a:lvl1pPr algn="r" defTabSz="966470" eaLnBrk="1" hangingPunct="1">
              <a:buFont typeface="Arial" panose="020B0604020202020204" pitchFamily="34" charset="0"/>
              <a:buNone/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="" xmlns:a16="http://schemas.microsoft.com/office/drawing/2014/main" id="{7C23196E-22FD-4816-8AE5-9CD5BDA2F88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79513" y="685800"/>
            <a:ext cx="4498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1592107D-617F-40D4-B549-B20E7511E4DC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292DF882-27B5-487A-810C-E4824E32EC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b" anchorCtr="0" compatLnSpc="1"/>
          <a:lstStyle>
            <a:lvl1pPr defTabSz="966470" eaLnBrk="1" hangingPunct="1">
              <a:buFont typeface="Arial" panose="020B0604020202020204" pitchFamily="34" charset="0"/>
              <a:buNone/>
              <a:defRPr sz="1300" u="none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5FF6EB95-84EF-4C23-98B7-8006B67FD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2" tIns="48326" rIns="96652" bIns="48326" numCol="1" anchor="b" anchorCtr="0" compatLnSpc="1"/>
          <a:lstStyle>
            <a:lvl1pPr algn="r" defTabSz="967105" eaLnBrk="1" hangingPunct="1">
              <a:buFont typeface="Arial" panose="020B0604020202020204" pitchFamily="34" charset="0"/>
              <a:buNone/>
              <a:defRPr sz="1300" u="none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212624-A56C-4DA4-8CA3-67756E061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4D6565E6-19FB-4F75-83A4-283A8CB0F31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A1C6C434-CAA7-4B44-91F6-4706018897D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通用声明部分的</a:t>
            </a:r>
            <a:r>
              <a:rPr lang="en-US" altLang="zh-CN"/>
              <a:t>Option Compare Database</a:t>
            </a:r>
            <a:r>
              <a:rPr lang="zh-CN" altLang="en-US"/>
              <a:t>：</a:t>
            </a:r>
            <a:r>
              <a:rPr lang="en-US" altLang="zh-CN"/>
              <a:t> 只能在 Microsoft Access 中使用。当需要字符串比较时，将根据数据库的国别 ID 确定的排序级别进行比较。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14</a:t>
            </a:r>
            <a:r>
              <a:rPr lang="zh-CN" altLang="en-US"/>
              <a:t>周</a:t>
            </a:r>
            <a:r>
              <a:rPr lang="en-US" altLang="zh-CN"/>
              <a:t>: VBA</a:t>
            </a:r>
            <a:r>
              <a:rPr lang="zh-CN" altLang="en-US"/>
              <a:t>环境</a:t>
            </a:r>
            <a:r>
              <a:rPr lang="en-US" altLang="zh-CN"/>
              <a:t>, </a:t>
            </a:r>
            <a:r>
              <a:rPr lang="zh-CN" altLang="en-US"/>
              <a:t>数据类型</a:t>
            </a:r>
            <a:r>
              <a:rPr lang="en-US" altLang="zh-CN"/>
              <a:t>;</a:t>
            </a:r>
            <a:r>
              <a:rPr lang="zh-CN" altLang="en-US"/>
              <a:t>变量</a:t>
            </a:r>
            <a:r>
              <a:rPr lang="en-US" altLang="zh-CN"/>
              <a:t>/</a:t>
            </a:r>
            <a:r>
              <a:rPr lang="zh-CN" altLang="en-US"/>
              <a:t>常量</a:t>
            </a:r>
            <a:r>
              <a:rPr lang="en-US" altLang="zh-CN"/>
              <a:t>,</a:t>
            </a:r>
            <a:r>
              <a:rPr lang="zh-CN" altLang="en-US"/>
              <a:t>输入输出</a:t>
            </a:r>
            <a:endParaRPr lang="en-US" altLang="zh-CN"/>
          </a:p>
          <a:p>
            <a:pPr eaLnBrk="1" hangingPunct="1"/>
            <a:r>
              <a:rPr lang="en-US" altLang="zh-CN"/>
              <a:t>15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选择</a:t>
            </a:r>
            <a:r>
              <a:rPr lang="en-US" altLang="zh-CN"/>
              <a:t>, </a:t>
            </a:r>
            <a:r>
              <a:rPr lang="zh-CN" altLang="en-US"/>
              <a:t>循环</a:t>
            </a:r>
            <a:r>
              <a:rPr lang="en-US" altLang="zh-CN"/>
              <a:t>; </a:t>
            </a:r>
            <a:r>
              <a:rPr lang="zh-CN" altLang="en-US"/>
              <a:t>一次练习</a:t>
            </a:r>
          </a:p>
          <a:p>
            <a:pPr eaLnBrk="1" hangingPunct="1"/>
            <a:r>
              <a:rPr lang="en-US" altLang="zh-CN"/>
              <a:t>16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过程</a:t>
            </a:r>
            <a:r>
              <a:rPr lang="en-US" altLang="zh-CN"/>
              <a:t>(</a:t>
            </a:r>
            <a:r>
              <a:rPr lang="zh-CN" altLang="en-US"/>
              <a:t>最好提及自顶向下</a:t>
            </a:r>
            <a:r>
              <a:rPr lang="en-US" altLang="zh-CN"/>
              <a:t>); </a:t>
            </a:r>
            <a:r>
              <a:rPr lang="zh-CN" altLang="en-US"/>
              <a:t>一次练习</a:t>
            </a:r>
          </a:p>
          <a:p>
            <a:pPr eaLnBrk="1" hangingPunct="1"/>
            <a:r>
              <a:rPr lang="en-US" altLang="zh-CN"/>
              <a:t>17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面向对象和</a:t>
            </a:r>
            <a:r>
              <a:rPr lang="en-US" altLang="zh-CN"/>
              <a:t>DAO</a:t>
            </a:r>
            <a:r>
              <a:rPr lang="zh-CN" altLang="en-US"/>
              <a:t>一次课</a:t>
            </a:r>
            <a:r>
              <a:rPr lang="en-US" altLang="zh-CN"/>
              <a:t>; </a:t>
            </a:r>
            <a:r>
              <a:rPr lang="zh-CN" altLang="en-US"/>
              <a:t>一次练习</a:t>
            </a:r>
          </a:p>
          <a:p>
            <a:pPr eaLnBrk="1" hangingPunct="1"/>
            <a:r>
              <a:rPr lang="en-US" altLang="zh-CN"/>
              <a:t>18</a:t>
            </a:r>
            <a:r>
              <a:rPr lang="zh-CN" altLang="en-US"/>
              <a:t>周</a:t>
            </a:r>
            <a:r>
              <a:rPr lang="en-US" altLang="zh-CN"/>
              <a:t>: </a:t>
            </a:r>
            <a:r>
              <a:rPr lang="zh-CN" altLang="en-US"/>
              <a:t>复习一次</a:t>
            </a:r>
            <a:r>
              <a:rPr lang="en-US" altLang="zh-CN"/>
              <a:t>; </a:t>
            </a:r>
            <a:r>
              <a:rPr lang="zh-CN" altLang="en-US"/>
              <a:t>上机模考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别字</a:t>
            </a:r>
            <a:r>
              <a:rPr lang="en-US" altLang="zh-CN"/>
              <a:t>: P212 </a:t>
            </a:r>
            <a:r>
              <a:rPr lang="zh-CN" altLang="en-US"/>
              <a:t>子夜改成午夜</a:t>
            </a:r>
            <a:r>
              <a:rPr lang="en-US" altLang="zh-CN"/>
              <a:t>?</a:t>
            </a:r>
          </a:p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817E7B12-4F2B-4E43-89B3-9FEB485E2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2D51EE82-6941-45F9-848D-EB68A57B0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2443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5BEB5085-6C59-47DC-8C54-A8CDB528A6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06E396A0-B260-4798-AB1D-C34D042E5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85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B1FABE80-E938-4E4A-AB9A-0931460C6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B2CF7EC5-09DD-4FED-B963-8F80165EF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6820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C231B3C0-C33F-4699-8CAB-791E7CE6C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BB67C739-7195-45AD-B020-E4B87C80A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35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97645EA4-C18E-462B-B0E0-8A0F64E10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EE6ED45C-53BE-4A18-9920-A0BC000E0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8551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20D59A1B-9301-428E-8C1E-438985A22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DA9D4CE8-9F8E-4F75-9CA2-BEF825C1A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21894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C7CB307C-0274-4279-93D9-BAE2A55DB8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A368ECBF-F927-4518-8CFD-BB47B4288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013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1B37E5CD-C98B-46F4-B98B-EA5471F68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="" xmlns:a16="http://schemas.microsoft.com/office/drawing/2014/main" id="{7032CF59-C147-4B07-A754-96F9C8A43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933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22F2CC5D-FD91-41B0-9E58-B380F52EA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B7493CD7-C5AF-4C7E-9164-8B69B1A3C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7311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="" xmlns:a16="http://schemas.microsoft.com/office/drawing/2014/main" id="{583BB693-1988-4CBE-8406-0D923353F0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6">
            <a:extLst>
              <a:ext uri="{FF2B5EF4-FFF2-40B4-BE49-F238E27FC236}">
                <a16:creationId xmlns="" xmlns:a16="http://schemas.microsoft.com/office/drawing/2014/main" id="{6C4B0FE9-257F-46C8-97F3-2AB51C7815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9064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5339F18-7775-47BB-ACC2-6A56A2FC6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136D6E1B-E1A2-4783-93F0-326FEF924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760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1A7F2DD2-C52F-42BB-B14B-AE83F74D3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FC67BA18-2B54-4838-AFDD-BA17BC6FB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72847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1C9DC91-B34B-43BB-9BBB-746BEC12D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5E6B823A-30BF-489B-8C1C-8D6793369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038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605E01FF-95C5-4D6D-AE12-D4A8D4EED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DE6BFA72-E959-4FE0-8F7F-2A54DEA7A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02126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31798A3A-0488-4A39-BFDF-E7B2E2E64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9B41C925-34DE-4113-B928-3141523C9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661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82183C73-DA08-419B-B4AD-31BF84A05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04B9B079-157E-4B66-AFB8-F8EFA8413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8102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9195A819-36AC-44DB-AAE6-21A5BF41C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8A7A8877-CB74-4B1A-A30A-608F8FC16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26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9C175F36-C5DE-479C-B36B-2E018986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>
            <a:extLst>
              <a:ext uri="{FF2B5EF4-FFF2-40B4-BE49-F238E27FC236}">
                <a16:creationId xmlns="" xmlns:a16="http://schemas.microsoft.com/office/drawing/2014/main" id="{1BC04F4F-3D55-4A13-AC6C-72795E66F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504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="" xmlns:a16="http://schemas.microsoft.com/office/drawing/2014/main" id="{F6EF5E4A-740F-4483-A0E8-1C1E6AB680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CC531529-4CA7-435D-9C56-F220EF74B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8833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="" xmlns:a16="http://schemas.microsoft.com/office/drawing/2014/main" id="{D34B0464-61E7-4C13-96AF-CC48CB6E3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4">
            <a:extLst>
              <a:ext uri="{FF2B5EF4-FFF2-40B4-BE49-F238E27FC236}">
                <a16:creationId xmlns="" xmlns:a16="http://schemas.microsoft.com/office/drawing/2014/main" id="{4B6E85A6-5B33-4F00-B12E-BBB8AEC1D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114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DFB0500C-2257-428F-AED2-7E0C32D60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9A29E6F6-D473-4647-8F21-271A1ED52A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5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65D4249B-0596-4901-8190-810BCC8F1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E7420AB3-A1BC-4D22-B434-BA92CAA91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065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>
            <a:extLst>
              <a:ext uri="{FF2B5EF4-FFF2-40B4-BE49-F238E27FC236}">
                <a16:creationId xmlns="" xmlns:a16="http://schemas.microsoft.com/office/drawing/2014/main" id="{0913A62D-5055-4FAA-8B39-F12F32B6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55113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未知">
            <a:extLst>
              <a:ext uri="{FF2B5EF4-FFF2-40B4-BE49-F238E27FC236}">
                <a16:creationId xmlns="" xmlns:a16="http://schemas.microsoft.com/office/drawing/2014/main" id="{A7C40A36-6886-4516-A421-319817D5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="" xmlns:a16="http://schemas.microsoft.com/office/drawing/2014/main" id="{2621D037-7BF2-4A84-8539-AE0AB5E70C3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0" y="0"/>
            <a:chExt cx="288" cy="288"/>
          </a:xfrm>
        </p:grpSpPr>
        <p:sp>
          <p:nvSpPr>
            <p:cNvPr id="2" name="Oval 5">
              <a:extLst>
                <a:ext uri="{FF2B5EF4-FFF2-40B4-BE49-F238E27FC236}">
                  <a16:creationId xmlns="" xmlns:a16="http://schemas.microsoft.com/office/drawing/2014/main" id="{76CB8444-95C1-4AF2-ADF7-4EEA35C01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Oval 6">
              <a:extLst>
                <a:ext uri="{FF2B5EF4-FFF2-40B4-BE49-F238E27FC236}">
                  <a16:creationId xmlns="" xmlns:a16="http://schemas.microsoft.com/office/drawing/2014/main" id="{E50E2FB2-D422-4E2D-94EC-AD6FF0C3D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9" name="Group 7">
            <a:extLst>
              <a:ext uri="{FF2B5EF4-FFF2-40B4-BE49-F238E27FC236}">
                <a16:creationId xmlns="" xmlns:a16="http://schemas.microsoft.com/office/drawing/2014/main" id="{B0FA80E8-DE08-449C-9BB7-176EA84A9A8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0" y="0"/>
            <a:chExt cx="576" cy="576"/>
          </a:xfrm>
        </p:grpSpPr>
        <p:sp>
          <p:nvSpPr>
            <p:cNvPr id="4" name="Oval 8">
              <a:extLst>
                <a:ext uri="{FF2B5EF4-FFF2-40B4-BE49-F238E27FC236}">
                  <a16:creationId xmlns="" xmlns:a16="http://schemas.microsoft.com/office/drawing/2014/main" id="{380DB6A7-2F44-4C1A-94BD-BAB853BFE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Oval 9">
              <a:extLst>
                <a:ext uri="{FF2B5EF4-FFF2-40B4-BE49-F238E27FC236}">
                  <a16:creationId xmlns="" xmlns:a16="http://schemas.microsoft.com/office/drawing/2014/main" id="{23BC8EF5-58FE-4360-BE62-36D9E63A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30" name="Group 10">
            <a:extLst>
              <a:ext uri="{FF2B5EF4-FFF2-40B4-BE49-F238E27FC236}">
                <a16:creationId xmlns="" xmlns:a16="http://schemas.microsoft.com/office/drawing/2014/main" id="{34300EF4-CC4D-45A2-A840-5E3FFDC01B3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0" y="0"/>
            <a:chExt cx="576" cy="576"/>
          </a:xfrm>
        </p:grpSpPr>
        <p:sp>
          <p:nvSpPr>
            <p:cNvPr id="2059" name="Oval 11">
              <a:extLst>
                <a:ext uri="{FF2B5EF4-FFF2-40B4-BE49-F238E27FC236}">
                  <a16:creationId xmlns="" xmlns:a16="http://schemas.microsoft.com/office/drawing/2014/main" id="{50DB95BD-4EC9-4BC0-AC2B-CA675E59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60" name="Oval 12">
              <a:extLst>
                <a:ext uri="{FF2B5EF4-FFF2-40B4-BE49-F238E27FC236}">
                  <a16:creationId xmlns="" xmlns:a16="http://schemas.microsoft.com/office/drawing/2014/main" id="{EFB541BB-C519-4E85-BBDE-A7652E00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pic>
        <p:nvPicPr>
          <p:cNvPr id="1031" name="Picture 17" descr="logo">
            <a:extLst>
              <a:ext uri="{FF2B5EF4-FFF2-40B4-BE49-F238E27FC236}">
                <a16:creationId xmlns="" xmlns:a16="http://schemas.microsoft.com/office/drawing/2014/main" id="{7319A23D-2C6A-4D63-BF81-360B3857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2924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4">
            <a:extLst>
              <a:ext uri="{FF2B5EF4-FFF2-40B4-BE49-F238E27FC236}">
                <a16:creationId xmlns="" xmlns:a16="http://schemas.microsoft.com/office/drawing/2014/main" id="{0F76EFD0-8A26-48FE-8B26-1E51B720D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3" name="Rectangle 17">
            <a:extLst>
              <a:ext uri="{FF2B5EF4-FFF2-40B4-BE49-F238E27FC236}">
                <a16:creationId xmlns="" xmlns:a16="http://schemas.microsoft.com/office/drawing/2014/main" id="{58B24F3B-0CE1-46FC-8613-80549D398C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4" name="Rectangle 13">
            <a:extLst>
              <a:ext uri="{FF2B5EF4-FFF2-40B4-BE49-F238E27FC236}">
                <a16:creationId xmlns="" xmlns:a16="http://schemas.microsoft.com/office/drawing/2014/main" id="{0A6A1315-9567-4053-A91E-BF8771730D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5" name="Rectangle 14">
            <a:extLst>
              <a:ext uri="{FF2B5EF4-FFF2-40B4-BE49-F238E27FC236}">
                <a16:creationId xmlns="" xmlns:a16="http://schemas.microsoft.com/office/drawing/2014/main" id="{980C249E-A68B-4B00-BF29-E9B80D2399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64163" y="6381750"/>
            <a:ext cx="3529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1" u="none">
                <a:solidFill>
                  <a:srgbClr val="FF33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="" xmlns:a16="http://schemas.microsoft.com/office/drawing/2014/main" id="{31CF66D8-9553-4FB8-8E63-3BD4E62A0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p:oleObj spid="_x0000_s4198" r:id="rId14" imgW="9561905" imgH="1600000" progId="">
              <p:embed/>
            </p:oleObj>
          </a:graphicData>
        </a:graphic>
      </p:graphicFrame>
      <p:sp>
        <p:nvSpPr>
          <p:cNvPr id="4099" name="未知">
            <a:extLst>
              <a:ext uri="{FF2B5EF4-FFF2-40B4-BE49-F238E27FC236}">
                <a16:creationId xmlns="" xmlns:a16="http://schemas.microsoft.com/office/drawing/2014/main" id="{E8FA65F5-84BE-416F-AC60-08A39FAE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0" name="未知">
            <a:extLst>
              <a:ext uri="{FF2B5EF4-FFF2-40B4-BE49-F238E27FC236}">
                <a16:creationId xmlns="" xmlns:a16="http://schemas.microsoft.com/office/drawing/2014/main" id="{689B84C3-BA8E-4467-923B-A1877382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pSp>
        <p:nvGrpSpPr>
          <p:cNvPr id="4101" name="Group 5">
            <a:extLst>
              <a:ext uri="{FF2B5EF4-FFF2-40B4-BE49-F238E27FC236}">
                <a16:creationId xmlns="" xmlns:a16="http://schemas.microsoft.com/office/drawing/2014/main" id="{158F094D-8037-466C-82FF-8CE13187710B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2" name="Oval 6">
              <a:extLst>
                <a:ext uri="{FF2B5EF4-FFF2-40B4-BE49-F238E27FC236}">
                  <a16:creationId xmlns="" xmlns:a16="http://schemas.microsoft.com/office/drawing/2014/main" id="{BF07E52A-1CCE-4FC5-ADA6-2A90C502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" name="Oval 7">
              <a:extLst>
                <a:ext uri="{FF2B5EF4-FFF2-40B4-BE49-F238E27FC236}">
                  <a16:creationId xmlns="" xmlns:a16="http://schemas.microsoft.com/office/drawing/2014/main" id="{6852E68D-3B96-4E54-B967-5540E496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102" name="Group 8">
            <a:extLst>
              <a:ext uri="{FF2B5EF4-FFF2-40B4-BE49-F238E27FC236}">
                <a16:creationId xmlns="" xmlns:a16="http://schemas.microsoft.com/office/drawing/2014/main" id="{7246CB4D-A79F-4FB0-BAE1-A75CB6DB341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33" name="Oval 9">
              <a:extLst>
                <a:ext uri="{FF2B5EF4-FFF2-40B4-BE49-F238E27FC236}">
                  <a16:creationId xmlns="" xmlns:a16="http://schemas.microsoft.com/office/drawing/2014/main" id="{CE963853-A0D8-46FB-81FB-5BC94B97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="" xmlns:a16="http://schemas.microsoft.com/office/drawing/2014/main" id="{D5526D79-EE67-44FC-9F97-4CAF92711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103" name="Group 11">
            <a:extLst>
              <a:ext uri="{FF2B5EF4-FFF2-40B4-BE49-F238E27FC236}">
                <a16:creationId xmlns="" xmlns:a16="http://schemas.microsoft.com/office/drawing/2014/main" id="{612EA8AA-240D-4760-9A18-249579CFB824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" name="Oval 12">
              <a:extLst>
                <a:ext uri="{FF2B5EF4-FFF2-40B4-BE49-F238E27FC236}">
                  <a16:creationId xmlns="" xmlns:a16="http://schemas.microsoft.com/office/drawing/2014/main" id="{9A09C04F-A7AD-4600-B10B-F664DD61D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="" xmlns:a16="http://schemas.microsoft.com/office/drawing/2014/main" id="{40DF6278-1650-4CE6-B15A-FB326315C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104" name="Rectangle 14">
            <a:extLst>
              <a:ext uri="{FF2B5EF4-FFF2-40B4-BE49-F238E27FC236}">
                <a16:creationId xmlns="" xmlns:a16="http://schemas.microsoft.com/office/drawing/2014/main" id="{EBA006A2-2D5E-4724-B211-ADC3176EC5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="" xmlns:a16="http://schemas.microsoft.com/office/drawing/2014/main" id="{722C7043-D685-42CB-913E-00810F0CAF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0" name="Rectangle 16">
            <a:extLst>
              <a:ext uri="{FF2B5EF4-FFF2-40B4-BE49-F238E27FC236}">
                <a16:creationId xmlns="" xmlns:a16="http://schemas.microsoft.com/office/drawing/2014/main" id="{956EA979-24F4-45B2-8097-CC9BC525D9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1" u="none">
                <a:solidFill>
                  <a:srgbClr val="F03628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7" name="Rectangle 17">
            <a:extLst>
              <a:ext uri="{FF2B5EF4-FFF2-40B4-BE49-F238E27FC236}">
                <a16:creationId xmlns="" xmlns:a16="http://schemas.microsoft.com/office/drawing/2014/main" id="{34AF783F-EEB0-46BA-8BC2-1C553CE9F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4108" name="Picture 18" descr="top">
            <a:extLst>
              <a:ext uri="{FF2B5EF4-FFF2-40B4-BE49-F238E27FC236}">
                <a16:creationId xmlns="" xmlns:a16="http://schemas.microsoft.com/office/drawing/2014/main" id="{E4402E89-F7F1-4ED3-8318-30963C1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02D734F-53B9-4617-9F6B-E4D908612C5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06388" y="2286000"/>
            <a:ext cx="8609012" cy="1905000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/>
            <a:r>
              <a:rPr lang="en-US" altLang="zh-CN" sz="4400" dirty="0"/>
              <a:t>Python</a:t>
            </a:r>
            <a:r>
              <a:rPr lang="zh-CN" altLang="en-US" sz="4400" dirty="0"/>
              <a:t>编程：从入门到实践</a:t>
            </a:r>
            <a:br>
              <a:rPr lang="zh-CN" altLang="en-US" sz="4400" dirty="0"/>
            </a:br>
            <a:r>
              <a:rPr lang="zh-CN" altLang="en-US" sz="3600" dirty="0" smtClean="0"/>
              <a:t>第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章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文件和异常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20788" y="5257800"/>
            <a:ext cx="67802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400" u="none" kern="0" dirty="0">
                <a:latin typeface="+mn-lt"/>
                <a:ea typeface="+mn-ea"/>
              </a:rPr>
              <a:t>信息学院</a:t>
            </a:r>
            <a:endParaRPr lang="en-US" altLang="zh-CN" sz="2400" u="none" kern="0" dirty="0">
              <a:latin typeface="+mn-lt"/>
              <a:ea typeface="+mn-ea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400" u="none" kern="0" dirty="0">
                <a:latin typeface="+mn-lt"/>
                <a:ea typeface="+mn-ea"/>
              </a:rPr>
              <a:t>2017</a:t>
            </a:r>
            <a:endParaRPr lang="zh-CN" altLang="en-US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使用文件的内容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有一个文本文件</a:t>
            </a:r>
            <a:r>
              <a:rPr lang="en-US" altLang="zh-CN" sz="2400" u="none" dirty="0" err="1" smtClean="0"/>
              <a:t>pi_million_digits</a:t>
            </a:r>
            <a:r>
              <a:rPr lang="en-US" altLang="zh-CN" sz="2400" u="none" dirty="0" smtClean="0"/>
              <a:t> </a:t>
            </a:r>
            <a:r>
              <a:rPr lang="zh-CN" altLang="en-US" sz="2400" u="none" dirty="0" smtClean="0"/>
              <a:t>，包含精确到小数点后</a:t>
            </a:r>
            <a:r>
              <a:rPr lang="en-US" altLang="zh-CN" sz="2400" u="none" dirty="0" smtClean="0"/>
              <a:t>1 000 000</a:t>
            </a:r>
            <a:r>
              <a:rPr lang="zh-CN" altLang="en-US" sz="2400" u="none" dirty="0" smtClean="0"/>
              <a:t>位而不是</a:t>
            </a:r>
            <a:r>
              <a:rPr lang="en-US" altLang="zh-CN" sz="2400" u="none" dirty="0" smtClean="0"/>
              <a:t>30</a:t>
            </a:r>
            <a:r>
              <a:rPr lang="zh-CN" altLang="en-US" sz="2400" u="none" dirty="0" smtClean="0"/>
              <a:t>位的圆周率值。我们只打印</a:t>
            </a:r>
            <a:r>
              <a:rPr lang="en-US" altLang="zh-CN" sz="2400" u="none" dirty="0" smtClean="0"/>
              <a:t>50</a:t>
            </a:r>
            <a:r>
              <a:rPr lang="zh-CN" altLang="en-US" sz="2400" u="none" dirty="0" smtClean="0"/>
              <a:t>位。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25" y="2667000"/>
            <a:ext cx="751467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\pi_million_digits.txt'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lines = </a:t>
            </a:r>
            <a:r>
              <a:rPr lang="en-US" altLang="zh-CN" u="none" dirty="0" err="1" smtClean="0"/>
              <a:t>file_object.readlines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 = ''</a:t>
            </a:r>
          </a:p>
          <a:p>
            <a:r>
              <a:rPr lang="en-US" altLang="zh-CN" u="none" dirty="0" smtClean="0"/>
              <a:t>for line in lines: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 += </a:t>
            </a:r>
            <a:r>
              <a:rPr lang="en-US" altLang="zh-CN" u="none" dirty="0" err="1" smtClean="0"/>
              <a:t>line.strip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[:52]+"...") 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len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))</a:t>
            </a:r>
            <a:endParaRPr lang="en-US" altLang="zh-CN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使用文件的内容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确定某人的生日是否包含在圆周率值的前</a:t>
            </a:r>
            <a:r>
              <a:rPr lang="en-US" altLang="zh-CN" sz="2400" u="none" dirty="0" smtClean="0"/>
              <a:t>1 000 000</a:t>
            </a:r>
            <a:r>
              <a:rPr lang="zh-CN" altLang="en-US" sz="2400" u="none" dirty="0" smtClean="0"/>
              <a:t>位中。</a:t>
            </a:r>
          </a:p>
          <a:p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514675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\pi_million_digits.txt'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lines = </a:t>
            </a:r>
            <a:r>
              <a:rPr lang="en-US" altLang="zh-CN" u="none" dirty="0" err="1" smtClean="0"/>
              <a:t>file_object.readlines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 = ''</a:t>
            </a:r>
          </a:p>
          <a:p>
            <a:r>
              <a:rPr lang="en-US" altLang="zh-CN" u="none" dirty="0" smtClean="0"/>
              <a:t>for line in lines: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 += </a:t>
            </a:r>
            <a:r>
              <a:rPr lang="en-US" altLang="zh-CN" u="none" dirty="0" err="1" smtClean="0"/>
              <a:t>line.strip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birthday = input("Enter your birthday, in the form </a:t>
            </a:r>
            <a:r>
              <a:rPr lang="en-US" altLang="zh-CN" u="none" dirty="0" err="1" smtClean="0"/>
              <a:t>mmddyy</a:t>
            </a:r>
            <a:r>
              <a:rPr lang="en-US" altLang="zh-CN" u="none" dirty="0" smtClean="0"/>
              <a:t>: ")</a:t>
            </a:r>
          </a:p>
          <a:p>
            <a:r>
              <a:rPr lang="en-US" altLang="zh-CN" u="none" dirty="0" smtClean="0"/>
              <a:t>if birthday in 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print("Your birthday appears in the first million digits of pi!")</a:t>
            </a:r>
          </a:p>
          <a:p>
            <a:r>
              <a:rPr lang="en-US" altLang="zh-CN" u="none" dirty="0" smtClean="0"/>
              <a:t>else:</a:t>
            </a:r>
          </a:p>
          <a:p>
            <a:r>
              <a:rPr lang="en-US" altLang="zh-CN" u="none" dirty="0" smtClean="0"/>
              <a:t>    print("Your birthday does not appear in the first million digits of pi.")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写入文件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2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保存数据的最简单的方式之一是将其写入到文件中。通过将输出写入文件，即便关闭包含程序输出的终端窗口，这些输出也依然存在，可供查看和读取。</a:t>
            </a:r>
            <a:endParaRPr lang="en-US" altLang="zh-CN" sz="2400" u="none" noProof="1" smtClean="0"/>
          </a:p>
          <a:p>
            <a:r>
              <a:rPr lang="zh-CN" altLang="en-US" sz="2400" u="none" noProof="1" smtClean="0"/>
              <a:t>要将文本写入文件，你在调用</a:t>
            </a:r>
            <a:r>
              <a:rPr lang="en-US" altLang="zh-CN" sz="2400" u="none" noProof="1" smtClean="0"/>
              <a:t>open() </a:t>
            </a:r>
            <a:r>
              <a:rPr lang="zh-CN" altLang="en-US" sz="2400" u="none" noProof="1" smtClean="0"/>
              <a:t>时需要提供另一个实参，即打开文件的模式是“写入”而不是“读取”。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4010561"/>
            <a:ext cx="761990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filename="programming.txt"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</a:t>
            </a:r>
            <a:r>
              <a:rPr lang="en-US" altLang="zh-CN" u="none" dirty="0" err="1" smtClean="0"/>
              <a:t>filename,'w</a:t>
            </a:r>
            <a:r>
              <a:rPr lang="en-US" altLang="zh-CN" u="none" dirty="0" smtClean="0"/>
              <a:t>')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file_object.write</a:t>
            </a:r>
            <a:r>
              <a:rPr lang="en-US" altLang="zh-CN" u="none" dirty="0" smtClean="0"/>
              <a:t>("I love programming.")</a:t>
            </a:r>
            <a:endParaRPr lang="en-US" altLang="zh-CN" u="none" dirty="0"/>
          </a:p>
        </p:txBody>
      </p:sp>
      <p:sp>
        <p:nvSpPr>
          <p:cNvPr id="9" name="线形标注 1 8"/>
          <p:cNvSpPr/>
          <p:nvPr/>
        </p:nvSpPr>
        <p:spPr bwMode="auto">
          <a:xfrm>
            <a:off x="4952990" y="4114782"/>
            <a:ext cx="3505108" cy="833178"/>
          </a:xfrm>
          <a:prstGeom prst="borderCallout1">
            <a:avLst>
              <a:gd name="adj1" fmla="val 18750"/>
              <a:gd name="adj2" fmla="val -8333"/>
              <a:gd name="adj3" fmla="val 72044"/>
              <a:gd name="adj4" fmla="val -487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打开文件的模式是写入空文件，如果文件不存在则会创建一个新文件，如果文件存在则会覆盖原有内容。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4952990" y="5486346"/>
            <a:ext cx="3505108" cy="1079399"/>
          </a:xfrm>
          <a:prstGeom prst="borderCallout1">
            <a:avLst>
              <a:gd name="adj1" fmla="val 18750"/>
              <a:gd name="adj2" fmla="val -8333"/>
              <a:gd name="adj3" fmla="val -19977"/>
              <a:gd name="adj4" fmla="val -638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文件对象的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write()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方法将一个字符串写入文件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要将数值数据存储到文本文件中，必须先使用函数</a:t>
            </a:r>
            <a:r>
              <a:rPr lang="en-US" altLang="zh-CN" sz="1600" u="none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将其转换为字符串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格式。</a:t>
            </a:r>
            <a:endParaRPr lang="zh-CN" altLang="en-US" sz="1600" u="none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14496" y="5828408"/>
            <a:ext cx="3733702" cy="6485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读取文件的模式是</a:t>
            </a:r>
            <a:r>
              <a:rPr lang="en-US" altLang="zh-CN" sz="1800" u="none" dirty="0" smtClean="0"/>
              <a:t>'</a:t>
            </a:r>
            <a:r>
              <a:rPr lang="en-US" altLang="zh-CN" sz="1800" u="none" dirty="0" smtClean="0"/>
              <a:t> r</a:t>
            </a:r>
            <a:r>
              <a:rPr lang="en-US" altLang="zh-CN" sz="1800" u="none" dirty="0" smtClean="0"/>
              <a:t>'</a:t>
            </a:r>
            <a:r>
              <a:rPr lang="zh-CN" altLang="en-US" sz="1800" u="none" dirty="0" smtClean="0"/>
              <a:t>，是参数的默认值，如果既要读又要写用</a:t>
            </a:r>
            <a:r>
              <a:rPr lang="en-US" altLang="zh-CN" sz="1800" u="none" dirty="0" smtClean="0"/>
              <a:t>'</a:t>
            </a:r>
            <a:r>
              <a:rPr lang="en-US" altLang="zh-CN" sz="1800" u="none" dirty="0" smtClean="0"/>
              <a:t>r+</a:t>
            </a:r>
            <a:r>
              <a:rPr lang="en-US" altLang="zh-CN" sz="1800" u="none" dirty="0" smtClean="0"/>
              <a:t>'</a:t>
            </a:r>
            <a:r>
              <a:rPr lang="zh-CN" altLang="en-US" sz="1800" u="none" dirty="0" smtClean="0"/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写入多行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99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u="none" noProof="1" smtClean="0"/>
              <a:t>write() </a:t>
            </a:r>
            <a:r>
              <a:rPr lang="zh-CN" altLang="en-US" sz="2400" u="none" noProof="1" smtClean="0"/>
              <a:t>方法不会在写入的文本末尾添加换行符，如果需要换行则需要加入换行符 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2667020"/>
            <a:ext cx="761990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filename="programming.txt"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</a:t>
            </a:r>
            <a:r>
              <a:rPr lang="en-US" altLang="zh-CN" u="none" dirty="0" err="1" smtClean="0"/>
              <a:t>filename,'w</a:t>
            </a:r>
            <a:r>
              <a:rPr lang="en-US" altLang="zh-CN" u="none" dirty="0" smtClean="0"/>
              <a:t>')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file_object.write</a:t>
            </a:r>
            <a:r>
              <a:rPr lang="en-US" altLang="zh-CN" u="none" dirty="0" smtClean="0"/>
              <a:t>("I love programming.\n")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file_object.write</a:t>
            </a:r>
            <a:r>
              <a:rPr lang="en-US" altLang="zh-CN" u="none" dirty="0" smtClean="0"/>
              <a:t>("I love creating new games.\n")</a:t>
            </a:r>
            <a:endParaRPr lang="en-US" altLang="zh-CN" u="none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308" y="4571970"/>
            <a:ext cx="8229600" cy="8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像显示到终端的输出一样，还可以使用空格、制表符和空行来设置这些输出的格式。 </a:t>
            </a:r>
            <a:endParaRPr lang="en-US" altLang="zh-CN" sz="24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附加到文件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67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如果要给文件添加内容，而不是覆盖原有的内容，可以附加模式 打开文件（参数值为</a:t>
            </a:r>
            <a:r>
              <a:rPr lang="en-US" altLang="zh-CN" sz="2400" u="none" dirty="0" smtClean="0"/>
              <a:t>'</a:t>
            </a:r>
            <a:r>
              <a:rPr lang="en-US" altLang="zh-CN" sz="2400" u="none" noProof="1" smtClean="0"/>
              <a:t>a</a:t>
            </a:r>
            <a:r>
              <a:rPr lang="en-US" altLang="zh-CN" sz="2400" u="none" dirty="0" smtClean="0"/>
              <a:t>'</a:t>
            </a:r>
            <a:r>
              <a:rPr lang="zh-CN" altLang="en-US" sz="2400" u="none" noProof="1" smtClean="0"/>
              <a:t>）。</a:t>
            </a:r>
            <a:endParaRPr lang="en-US" altLang="zh-CN" sz="2400" u="none" noProof="1" smtClean="0"/>
          </a:p>
          <a:p>
            <a:r>
              <a:rPr lang="zh-CN" altLang="en-US" sz="2400" u="none" noProof="1" smtClean="0"/>
              <a:t>以附加模式打开文件时，写入到文件的行都将添加到文件末尾。如果指定的文件不存在，</a:t>
            </a:r>
            <a:r>
              <a:rPr lang="zh-CN" altLang="en-US" sz="2400" u="none" noProof="1" smtClean="0"/>
              <a:t>则</a:t>
            </a:r>
            <a:r>
              <a:rPr lang="zh-CN" altLang="en-US" sz="2400" u="none" noProof="1" smtClean="0"/>
              <a:t>会创建一个新文件 </a:t>
            </a:r>
            <a:r>
              <a:rPr lang="zh-CN" altLang="en-US" sz="2400" u="none" noProof="1" smtClean="0"/>
              <a:t>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3702734"/>
            <a:ext cx="761990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filename="programming.txt"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</a:t>
            </a:r>
            <a:r>
              <a:rPr lang="en-US" altLang="zh-CN" u="none" dirty="0" err="1" smtClean="0"/>
              <a:t>filename,'a</a:t>
            </a:r>
            <a:r>
              <a:rPr lang="en-US" altLang="zh-CN" u="none" dirty="0" smtClean="0"/>
              <a:t>')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file_object.write</a:t>
            </a:r>
            <a:r>
              <a:rPr lang="en-US" altLang="zh-CN" u="none" dirty="0" smtClean="0"/>
              <a:t>("I also love finding meaning in large datasets.\n")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file_object.write</a:t>
            </a:r>
            <a:r>
              <a:rPr lang="en-US" altLang="zh-CN" u="none" dirty="0" smtClean="0"/>
              <a:t>("I love creating apps that can run in a browser.\n")</a:t>
            </a:r>
            <a:endParaRPr lang="en-US" altLang="zh-CN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97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u="none" noProof="1" smtClean="0"/>
              <a:t>编写一个</a:t>
            </a:r>
            <a:r>
              <a:rPr lang="en-US" altLang="zh-CN" sz="2400" u="none" noProof="1" smtClean="0"/>
              <a:t>while </a:t>
            </a:r>
            <a:r>
              <a:rPr lang="zh-CN" altLang="en-US" sz="2400" u="none" noProof="1" smtClean="0"/>
              <a:t>循环</a:t>
            </a:r>
            <a:r>
              <a:rPr lang="zh-CN" altLang="en-US" sz="2400" u="none" noProof="1" smtClean="0"/>
              <a:t>，</a:t>
            </a:r>
            <a:r>
              <a:rPr lang="zh-CN" altLang="en-US" sz="2400" u="none" noProof="1" smtClean="0"/>
              <a:t>提示用户输入其名字和密码，用户作出响应后，将其名字和密码写入到文件</a:t>
            </a:r>
            <a:r>
              <a:rPr lang="en-US" altLang="zh-CN" sz="2400" u="none" noProof="1" smtClean="0"/>
              <a:t>user.txt</a:t>
            </a:r>
            <a:r>
              <a:rPr lang="zh-CN" altLang="en-US" sz="2400" u="none" noProof="1" smtClean="0"/>
              <a:t>中，确保每个用户独占一行，名字和密码之间用制表符分隔。直到用户输入</a:t>
            </a:r>
            <a:r>
              <a:rPr lang="en-US" altLang="zh-CN" sz="2400" u="none" noProof="1" smtClean="0"/>
              <a:t>’q’</a:t>
            </a:r>
            <a:r>
              <a:rPr lang="zh-CN" altLang="en-US" sz="2400" u="none" noProof="1" smtClean="0"/>
              <a:t>退出循环。</a:t>
            </a:r>
            <a:endParaRPr lang="en-US" altLang="zh-CN" sz="24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03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每当发生让</a:t>
            </a:r>
            <a:r>
              <a:rPr lang="en-US" altLang="zh-CN" sz="2400" u="none" noProof="1" smtClean="0"/>
              <a:t>Python</a:t>
            </a:r>
            <a:r>
              <a:rPr lang="zh-CN" altLang="en-US" sz="2400" u="none" noProof="1" smtClean="0"/>
              <a:t>不知所措的错误时，它都会创建一个异常对象（</a:t>
            </a:r>
            <a:r>
              <a:rPr lang="en-US" altLang="zh-CN" sz="2400" u="none" noProof="1" smtClean="0"/>
              <a:t>Exception</a:t>
            </a:r>
            <a:r>
              <a:rPr lang="zh-CN" altLang="en-US" sz="2400" u="none" noProof="1" smtClean="0"/>
              <a:t>类）。如果编写了处理该异常的代码，程序将继续运行；如果未对异常进行处理，程序将停止，并显示一个</a:t>
            </a:r>
            <a:r>
              <a:rPr lang="en-US" altLang="zh-CN" sz="2400" u="none" noProof="1" smtClean="0"/>
              <a:t>traceback</a:t>
            </a:r>
            <a:r>
              <a:rPr lang="zh-CN" altLang="en-US" sz="2400" u="none" noProof="1" smtClean="0"/>
              <a:t>，其中包含有关异常的报告。</a:t>
            </a:r>
            <a:endParaRPr lang="en-US" altLang="zh-CN" sz="2400" u="none" noProof="1" smtClean="0"/>
          </a:p>
          <a:p>
            <a:endParaRPr lang="en-US" altLang="zh-CN" sz="2400" u="none" noProof="1" smtClean="0"/>
          </a:p>
          <a:p>
            <a:r>
              <a:rPr lang="zh-CN" altLang="en-US" sz="2400" u="none" noProof="1" smtClean="0"/>
              <a:t>异常是使用</a:t>
            </a:r>
            <a:r>
              <a:rPr lang="en-US" altLang="zh-CN" sz="2400" u="none" noProof="1" smtClean="0"/>
              <a:t>try-except </a:t>
            </a:r>
            <a:r>
              <a:rPr lang="zh-CN" altLang="en-US" sz="2400" u="none" noProof="1" smtClean="0"/>
              <a:t>代码块处理的。</a:t>
            </a:r>
            <a:r>
              <a:rPr lang="en-US" altLang="zh-CN" sz="2400" u="none" noProof="1" smtClean="0"/>
              <a:t>try-except </a:t>
            </a:r>
            <a:r>
              <a:rPr lang="zh-CN" altLang="en-US" sz="2400" u="none" noProof="1" smtClean="0"/>
              <a:t>代码块让</a:t>
            </a:r>
            <a:r>
              <a:rPr lang="en-US" altLang="zh-CN" sz="2400" u="none" noProof="1" smtClean="0"/>
              <a:t>Python</a:t>
            </a:r>
            <a:r>
              <a:rPr lang="zh-CN" altLang="en-US" sz="2400" u="none" noProof="1" smtClean="0"/>
              <a:t>执行指定的操作，同时告诉</a:t>
            </a:r>
            <a:r>
              <a:rPr lang="en-US" altLang="zh-CN" sz="2400" u="none" noProof="1" smtClean="0"/>
              <a:t>Python</a:t>
            </a:r>
            <a:r>
              <a:rPr lang="zh-CN" altLang="en-US" sz="2400" u="none" noProof="1" smtClean="0"/>
              <a:t>发生异常时怎么办。即便出现异常，程序也将继续运行，比如显示你编写的友好的错误消息，而不是令用户迷惑的</a:t>
            </a:r>
            <a:r>
              <a:rPr lang="en-US" altLang="zh-CN" sz="2400" u="none" noProof="1" smtClean="0"/>
              <a:t>traceback</a:t>
            </a:r>
            <a:r>
              <a:rPr lang="zh-CN" altLang="en-US" sz="2400" u="none" noProof="1" smtClean="0"/>
              <a:t>。</a:t>
            </a:r>
            <a:endParaRPr lang="en-US" altLang="zh-CN" sz="24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处理</a:t>
            </a:r>
            <a:r>
              <a:rPr lang="en-US" altLang="zh-CN" dirty="0" err="1" smtClean="0"/>
              <a:t>ZeroDivisionError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1828842"/>
            <a:ext cx="761990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&gt;&gt;&gt; print(5/0)</a:t>
            </a:r>
          </a:p>
          <a:p>
            <a:r>
              <a:rPr lang="en-US" altLang="zh-CN" u="none" dirty="0" err="1" smtClean="0"/>
              <a:t>Traceback</a:t>
            </a:r>
            <a:r>
              <a:rPr lang="en-US" altLang="zh-CN" u="none" dirty="0" smtClean="0"/>
              <a:t> (most recent call last):</a:t>
            </a:r>
          </a:p>
          <a:p>
            <a:r>
              <a:rPr lang="en-US" altLang="zh-CN" u="none" dirty="0" smtClean="0"/>
              <a:t>  File "&lt;pyshell#0&gt;", line 1, in &lt;module&gt;</a:t>
            </a:r>
          </a:p>
          <a:p>
            <a:r>
              <a:rPr lang="en-US" altLang="zh-CN" u="none" dirty="0" smtClean="0"/>
              <a:t>    print(5/0)</a:t>
            </a:r>
          </a:p>
          <a:p>
            <a:r>
              <a:rPr lang="en-US" altLang="zh-CN" u="none" dirty="0" err="1" smtClean="0"/>
              <a:t>ZeroDivisionError</a:t>
            </a:r>
            <a:r>
              <a:rPr lang="en-US" altLang="zh-CN" u="none" dirty="0" smtClean="0"/>
              <a:t>: division by </a:t>
            </a:r>
            <a:r>
              <a:rPr lang="en-US" altLang="zh-CN" u="none" dirty="0" smtClean="0"/>
              <a:t>zero</a:t>
            </a:r>
            <a:endParaRPr lang="en-US" altLang="zh-CN" u="none" dirty="0" smtClean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3809990"/>
            <a:ext cx="7619904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&gt;&gt;&gt; try:</a:t>
            </a:r>
          </a:p>
          <a:p>
            <a:r>
              <a:rPr lang="en-US" altLang="zh-CN" u="none" dirty="0" smtClean="0"/>
              <a:t>	print(5/0)</a:t>
            </a:r>
          </a:p>
          <a:p>
            <a:r>
              <a:rPr lang="en-US" altLang="zh-CN" u="none" dirty="0" smtClean="0"/>
              <a:t>except </a:t>
            </a:r>
            <a:r>
              <a:rPr lang="en-US" altLang="zh-CN" u="none" dirty="0" err="1" smtClean="0"/>
              <a:t>ZeroDivisionError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	print("You can't divide by zero!")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	</a:t>
            </a:r>
          </a:p>
          <a:p>
            <a:r>
              <a:rPr lang="en-US" altLang="zh-CN" u="none" dirty="0" smtClean="0"/>
              <a:t>You can't divide by zero!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5791168" y="4114782"/>
            <a:ext cx="2590732" cy="1571842"/>
          </a:xfrm>
          <a:prstGeom prst="borderCallout1">
            <a:avLst>
              <a:gd name="adj1" fmla="val 18750"/>
              <a:gd name="adj2" fmla="val -8333"/>
              <a:gd name="adj3" fmla="val 31445"/>
              <a:gd name="adj4" fmla="val -675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将可能出错的代码放在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代码块中，如果运行没有错误，则跳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代码块；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如果出错，将查找符合出错类型的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代码块，并运行其中的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  <p:sp>
        <p:nvSpPr>
          <p:cNvPr id="8" name="线形标注 1 7"/>
          <p:cNvSpPr/>
          <p:nvPr/>
        </p:nvSpPr>
        <p:spPr bwMode="auto">
          <a:xfrm>
            <a:off x="6172158" y="2133634"/>
            <a:ext cx="1828752" cy="586957"/>
          </a:xfrm>
          <a:prstGeom prst="borderCallout1">
            <a:avLst>
              <a:gd name="adj1" fmla="val 18750"/>
              <a:gd name="adj2" fmla="val -8333"/>
              <a:gd name="adj3" fmla="val 35987"/>
              <a:gd name="adj4" fmla="val -84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没有编写异常处理代码，程序报错。</a:t>
            </a:r>
            <a:endParaRPr lang="zh-CN" altLang="en-US" sz="1600" u="none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使用异常来避免崩溃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2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错误经常出现</a:t>
            </a:r>
            <a:r>
              <a:rPr lang="zh-CN" altLang="en-US" sz="2400" u="none" dirty="0" smtClean="0"/>
              <a:t>在要求用户提供输入的程序</a:t>
            </a:r>
            <a:r>
              <a:rPr lang="zh-CN" altLang="en-US" sz="2400" u="none" dirty="0" smtClean="0"/>
              <a:t>中，程序应该能够</a:t>
            </a:r>
            <a:r>
              <a:rPr lang="zh-CN" altLang="en-US" sz="2400" u="none" dirty="0" smtClean="0"/>
              <a:t>妥善地处理无效输入</a:t>
            </a:r>
            <a:r>
              <a:rPr lang="zh-CN" altLang="en-US" sz="2400" u="none" dirty="0" smtClean="0"/>
              <a:t>，提示用户</a:t>
            </a:r>
            <a:r>
              <a:rPr lang="zh-CN" altLang="en-US" sz="2400" u="none" dirty="0" smtClean="0"/>
              <a:t>提供有效</a:t>
            </a:r>
            <a:r>
              <a:rPr lang="zh-CN" altLang="en-US" sz="2400" u="none" dirty="0" smtClean="0"/>
              <a:t>输入。</a:t>
            </a:r>
            <a:endParaRPr lang="en-US" altLang="zh-CN" sz="2400" u="none" dirty="0" smtClean="0"/>
          </a:p>
          <a:p>
            <a:r>
              <a:rPr lang="zh-CN" altLang="en-US" sz="2400" u="none" dirty="0" smtClean="0"/>
              <a:t>下面</a:t>
            </a:r>
            <a:r>
              <a:rPr lang="zh-CN" altLang="en-US" sz="2400" u="none" noProof="1" smtClean="0"/>
              <a:t>创建</a:t>
            </a:r>
            <a:r>
              <a:rPr lang="zh-CN" altLang="en-US" sz="2400" u="none" noProof="1" smtClean="0"/>
              <a:t>一</a:t>
            </a:r>
            <a:r>
              <a:rPr lang="zh-CN" altLang="en-US" sz="2400" u="none" noProof="1" smtClean="0"/>
              <a:t>个执行除法运算的简单运算器：</a:t>
            </a:r>
            <a:r>
              <a:rPr lang="en-US" altLang="zh-CN" sz="2400" u="none" noProof="1" smtClean="0"/>
              <a:t>division.py</a:t>
            </a:r>
            <a:r>
              <a:rPr lang="zh-CN" altLang="en-US" sz="2400" u="none" noProof="1" smtClean="0"/>
              <a:t>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546" y="3075243"/>
            <a:ext cx="7543602" cy="33085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zh-CN" u="none" dirty="0" smtClean="0"/>
              <a:t>print("Give me two numbers, and I'll divide them.")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print("Enter 'q' to quit</a:t>
            </a:r>
            <a:r>
              <a:rPr lang="en-US" altLang="zh-CN" u="none" dirty="0" smtClean="0"/>
              <a:t>.“)</a:t>
            </a:r>
            <a:endParaRPr lang="en-US" altLang="zh-CN" u="none" dirty="0" smtClean="0"/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while True: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 = input("\</a:t>
            </a:r>
            <a:r>
              <a:rPr lang="en-US" altLang="zh-CN" u="none" dirty="0" err="1" smtClean="0"/>
              <a:t>nFirst</a:t>
            </a:r>
            <a:r>
              <a:rPr lang="en-US" altLang="zh-CN" u="none" dirty="0" smtClean="0"/>
              <a:t> number: ")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if 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 == 'q':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    break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 = input("Second number: ")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if 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 == 'q':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    break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answer = </a:t>
            </a:r>
            <a:r>
              <a:rPr lang="en-US" altLang="zh-CN" u="none" dirty="0" err="1" smtClean="0"/>
              <a:t>int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) / </a:t>
            </a:r>
            <a:r>
              <a:rPr lang="en-US" altLang="zh-CN" u="none" dirty="0" err="1" smtClean="0"/>
              <a:t>int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)</a:t>
            </a:r>
          </a:p>
          <a:p>
            <a:pPr>
              <a:lnSpc>
                <a:spcPct val="95000"/>
              </a:lnSpc>
            </a:pPr>
            <a:r>
              <a:rPr lang="en-US" altLang="zh-CN" u="none" dirty="0" smtClean="0"/>
              <a:t>    print(answer)</a:t>
            </a:r>
            <a:endParaRPr lang="en-US" altLang="zh-CN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使用异常来避免崩溃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1828842"/>
            <a:ext cx="7619904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print("Give me two numbers, and I'll divide them.")</a:t>
            </a:r>
          </a:p>
          <a:p>
            <a:r>
              <a:rPr lang="en-US" altLang="zh-CN" u="none" dirty="0" smtClean="0"/>
              <a:t>print("Enter 'q' to quit</a:t>
            </a:r>
            <a:r>
              <a:rPr lang="en-US" altLang="zh-CN" u="none" dirty="0" smtClean="0"/>
              <a:t>.“)</a:t>
            </a:r>
            <a:endParaRPr lang="en-US" altLang="zh-CN" u="none" dirty="0" smtClean="0"/>
          </a:p>
          <a:p>
            <a:r>
              <a:rPr lang="en-US" altLang="zh-CN" u="none" dirty="0" smtClean="0"/>
              <a:t>while True: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 = input("\</a:t>
            </a:r>
            <a:r>
              <a:rPr lang="en-US" altLang="zh-CN" u="none" dirty="0" err="1" smtClean="0"/>
              <a:t>nFirst</a:t>
            </a:r>
            <a:r>
              <a:rPr lang="en-US" altLang="zh-CN" u="none" dirty="0" smtClean="0"/>
              <a:t> number: ")</a:t>
            </a:r>
          </a:p>
          <a:p>
            <a:r>
              <a:rPr lang="en-US" altLang="zh-CN" u="none" dirty="0" smtClean="0"/>
              <a:t>    if 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 == 'q':</a:t>
            </a:r>
          </a:p>
          <a:p>
            <a:r>
              <a:rPr lang="en-US" altLang="zh-CN" u="none" dirty="0" smtClean="0"/>
              <a:t>        break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 = input("Second number: ")</a:t>
            </a:r>
          </a:p>
          <a:p>
            <a:r>
              <a:rPr lang="en-US" altLang="zh-CN" u="none" dirty="0" smtClean="0"/>
              <a:t>    if 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 == 'q':</a:t>
            </a:r>
          </a:p>
          <a:p>
            <a:r>
              <a:rPr lang="en-US" altLang="zh-CN" u="none" dirty="0" smtClean="0"/>
              <a:t>        break</a:t>
            </a:r>
          </a:p>
          <a:p>
            <a:r>
              <a:rPr lang="en-US" altLang="zh-CN" u="none" dirty="0" smtClean="0"/>
              <a:t>    try:</a:t>
            </a:r>
          </a:p>
          <a:p>
            <a:r>
              <a:rPr lang="en-US" altLang="zh-CN" u="none" dirty="0" smtClean="0"/>
              <a:t>        answer = </a:t>
            </a:r>
            <a:r>
              <a:rPr lang="en-US" altLang="zh-CN" u="none" dirty="0" err="1" smtClean="0"/>
              <a:t>int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) / </a:t>
            </a:r>
            <a:r>
              <a:rPr lang="en-US" altLang="zh-CN" u="none" dirty="0" err="1" smtClean="0"/>
              <a:t>int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except </a:t>
            </a:r>
            <a:r>
              <a:rPr lang="en-US" altLang="zh-CN" u="none" dirty="0" err="1" smtClean="0"/>
              <a:t>ZeroDivisionError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print("You can't divide by zero!")</a:t>
            </a:r>
          </a:p>
          <a:p>
            <a:r>
              <a:rPr lang="en-US" altLang="zh-CN" u="none" dirty="0" smtClean="0"/>
              <a:t>    else:</a:t>
            </a:r>
          </a:p>
          <a:p>
            <a:r>
              <a:rPr lang="en-US" altLang="zh-CN" u="none" dirty="0" smtClean="0"/>
              <a:t>        print(answer)</a:t>
            </a:r>
            <a:endParaRPr lang="en-US" altLang="zh-CN" u="none" dirty="0"/>
          </a:p>
        </p:txBody>
      </p:sp>
      <p:sp>
        <p:nvSpPr>
          <p:cNvPr id="5" name="线形标注 1 4"/>
          <p:cNvSpPr/>
          <p:nvPr/>
        </p:nvSpPr>
        <p:spPr bwMode="auto">
          <a:xfrm>
            <a:off x="6248356" y="5567544"/>
            <a:ext cx="2057346" cy="833178"/>
          </a:xfrm>
          <a:prstGeom prst="borderCallout1">
            <a:avLst>
              <a:gd name="adj1" fmla="val 18750"/>
              <a:gd name="adj2" fmla="val -8333"/>
              <a:gd name="adj3" fmla="val 64567"/>
              <a:gd name="adj4" fmla="val -155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依赖于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代码块成功执行的代码都应放到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else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10.1 </a:t>
            </a:r>
            <a:r>
              <a:rPr lang="zh-CN" altLang="en-US" sz="2400" u="none" dirty="0" smtClean="0"/>
              <a:t>从文件中读取数据</a:t>
            </a:r>
            <a:endParaRPr lang="zh-CN" altLang="en-US" sz="2400" u="none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10.2</a:t>
            </a:r>
            <a:r>
              <a:rPr lang="zh-CN" altLang="en-US" sz="2400" u="none" dirty="0" smtClean="0"/>
              <a:t> 写入文件</a:t>
            </a:r>
            <a:endParaRPr lang="en-US" altLang="zh-CN" sz="2400" u="none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10.3</a:t>
            </a:r>
            <a:r>
              <a:rPr lang="zh-CN" altLang="en-US" sz="2400" u="none" dirty="0" smtClean="0"/>
              <a:t> 异常</a:t>
            </a:r>
            <a:endParaRPr lang="en-US" altLang="zh-CN" sz="2400" u="none" dirty="0" smtClean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10.4 </a:t>
            </a:r>
            <a:r>
              <a:rPr lang="zh-CN" altLang="en-US" sz="2400" u="none" dirty="0" smtClean="0"/>
              <a:t>存储数据</a:t>
            </a:r>
            <a:endParaRPr lang="en-US" altLang="zh-CN" sz="2400" u="none" dirty="0" smtClean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en-US" altLang="zh-CN" sz="2400" u="none" dirty="0" smtClean="0"/>
              <a:t>10.5</a:t>
            </a:r>
            <a:r>
              <a:rPr lang="zh-CN" altLang="en-US" sz="2400" u="none" dirty="0" smtClean="0"/>
              <a:t> 小结</a:t>
            </a:r>
            <a:endParaRPr lang="en-US" altLang="zh-CN" sz="2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处理</a:t>
            </a:r>
            <a:r>
              <a:rPr lang="en-US" altLang="zh-CN" dirty="0" err="1" smtClean="0"/>
              <a:t>FileNotFoundError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2667020"/>
            <a:ext cx="761990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'alice.txt'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contents = </a:t>
            </a:r>
            <a:r>
              <a:rPr lang="en-US" altLang="zh-CN" u="none" dirty="0" err="1" smtClean="0"/>
              <a:t>f_obj.read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print(contents)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8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下面的程序</a:t>
            </a:r>
            <a:r>
              <a:rPr lang="en-US" altLang="zh-CN" sz="2400" u="none" noProof="1" smtClean="0"/>
              <a:t>alice.py</a:t>
            </a:r>
            <a:r>
              <a:rPr lang="zh-CN" altLang="en-US" sz="2400" u="none" noProof="1" smtClean="0"/>
              <a:t>尝试读取文件</a:t>
            </a:r>
            <a:r>
              <a:rPr lang="en-US" altLang="zh-CN" sz="2400" u="none" noProof="1" smtClean="0"/>
              <a:t>alice.txt</a:t>
            </a:r>
            <a:r>
              <a:rPr lang="zh-CN" altLang="en-US" sz="2400" u="none" noProof="1" smtClean="0"/>
              <a:t>的内容，但这个文件并不存在，或者不在当前目录下。</a:t>
            </a:r>
            <a:endParaRPr lang="en-US" altLang="zh-CN" sz="2400" u="none" noProof="1" smtClean="0"/>
          </a:p>
        </p:txBody>
      </p:sp>
      <p:sp>
        <p:nvSpPr>
          <p:cNvPr id="11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4620095"/>
            <a:ext cx="761990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Traceback</a:t>
            </a:r>
            <a:r>
              <a:rPr lang="en-US" altLang="zh-CN" u="none" dirty="0" smtClean="0"/>
              <a:t> (most recent call last):</a:t>
            </a:r>
          </a:p>
          <a:p>
            <a:r>
              <a:rPr lang="en-US" altLang="zh-CN" u="none" dirty="0" smtClean="0"/>
              <a:t>  File "</a:t>
            </a:r>
            <a:r>
              <a:rPr lang="en-US" altLang="zh-CN" u="none" dirty="0" smtClean="0"/>
              <a:t>alice.py</a:t>
            </a:r>
            <a:r>
              <a:rPr lang="en-US" altLang="zh-CN" u="none" dirty="0" smtClean="0"/>
              <a:t>", line </a:t>
            </a:r>
            <a:r>
              <a:rPr lang="en-US" altLang="zh-CN" u="none" dirty="0" smtClean="0"/>
              <a:t>3, </a:t>
            </a:r>
            <a:r>
              <a:rPr lang="en-US" altLang="zh-CN" u="none" dirty="0" smtClean="0"/>
              <a:t>in &lt;module&gt;</a:t>
            </a:r>
          </a:p>
          <a:p>
            <a:r>
              <a:rPr lang="en-US" altLang="zh-CN" u="none" dirty="0" smtClean="0"/>
              <a:t>    with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err="1" smtClean="0"/>
              <a:t>FileNotFoundError</a:t>
            </a:r>
            <a:r>
              <a:rPr lang="en-US" altLang="zh-CN" u="none" dirty="0" smtClean="0"/>
              <a:t>: [</a:t>
            </a:r>
            <a:r>
              <a:rPr lang="en-US" altLang="zh-CN" u="none" dirty="0" err="1" smtClean="0"/>
              <a:t>Errno</a:t>
            </a:r>
            <a:r>
              <a:rPr lang="en-US" altLang="zh-CN" u="none" dirty="0" smtClean="0"/>
              <a:t> 2] No such file or directory: 'alice.txt'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处理</a:t>
            </a:r>
            <a:r>
              <a:rPr lang="en-US" altLang="zh-CN" dirty="0" err="1" smtClean="0"/>
              <a:t>FileNotFoundError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2286030"/>
            <a:ext cx="761990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'alice.txt'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try:</a:t>
            </a:r>
          </a:p>
          <a:p>
            <a:r>
              <a:rPr lang="en-US" altLang="zh-CN" u="none" dirty="0" smtClean="0"/>
              <a:t>    with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contents = </a:t>
            </a:r>
            <a:r>
              <a:rPr lang="en-US" altLang="zh-CN" u="none" dirty="0" err="1" smtClean="0"/>
              <a:t>f_obj.read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except </a:t>
            </a:r>
            <a:r>
              <a:rPr lang="en-US" altLang="zh-CN" u="none" dirty="0" err="1" smtClean="0"/>
              <a:t>FileNotFoundError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msg</a:t>
            </a:r>
            <a:r>
              <a:rPr lang="en-US" altLang="zh-CN" u="none" dirty="0" smtClean="0"/>
              <a:t> = "Sorry, the file " + filename + " does not exist."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msg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else:</a:t>
            </a:r>
          </a:p>
          <a:p>
            <a:r>
              <a:rPr lang="en-US" altLang="zh-CN" u="none" dirty="0" smtClean="0"/>
              <a:t>    print(contents)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分析文本文件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37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很多经典文学作品都是以简单文本文件的方式提供的，因为它们不受版权限制。</a:t>
            </a:r>
            <a:endParaRPr lang="en-US" altLang="zh-CN" sz="2400" u="none" noProof="1" smtClean="0"/>
          </a:p>
          <a:p>
            <a:r>
              <a:rPr lang="zh-CN" altLang="en-US" sz="2400" u="none" noProof="1" smtClean="0"/>
              <a:t>方法</a:t>
            </a:r>
            <a:r>
              <a:rPr lang="en-US" altLang="zh-CN" sz="2400" u="none" noProof="1" smtClean="0"/>
              <a:t>split() </a:t>
            </a:r>
            <a:r>
              <a:rPr lang="zh-CN" altLang="en-US" sz="2400" u="none" noProof="1" smtClean="0"/>
              <a:t>以空格为分隔符将字符串分拆成多个部分，并将这些部分都存储到一个列表中。结果是一个包含字符串中所有单词的列表，虽然有些单词可能包含标点。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3886188"/>
            <a:ext cx="761990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&gt;&gt;&gt; title = "Alice in Wonderland"</a:t>
            </a:r>
          </a:p>
          <a:p>
            <a:r>
              <a:rPr lang="en-US" altLang="zh-CN" u="none" dirty="0" smtClean="0"/>
              <a:t>&gt;&gt;&gt; </a:t>
            </a:r>
            <a:r>
              <a:rPr lang="en-US" altLang="zh-CN" u="none" dirty="0" err="1" smtClean="0"/>
              <a:t>title.split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['Alice', 'in', 'Wonderland']</a:t>
            </a:r>
            <a:endParaRPr lang="en-US" altLang="zh-CN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分析文本文件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0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下面来提取童话 </a:t>
            </a:r>
            <a:r>
              <a:rPr lang="en-US" altLang="zh-CN" sz="2400" u="none" noProof="1" smtClean="0"/>
              <a:t>Alice in Wonderland </a:t>
            </a:r>
            <a:r>
              <a:rPr lang="zh-CN" altLang="en-US" sz="2400" u="none" noProof="1" smtClean="0"/>
              <a:t>的文本，并尝试计算它包含多少个单词。</a:t>
            </a:r>
            <a:endParaRPr lang="en-US" altLang="zh-CN" sz="2400" u="none" noProof="1" smtClean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2667020"/>
            <a:ext cx="761990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\\alice.txt'</a:t>
            </a:r>
          </a:p>
          <a:p>
            <a:r>
              <a:rPr lang="en-US" altLang="zh-CN" u="none" dirty="0" smtClean="0"/>
              <a:t>try:</a:t>
            </a:r>
          </a:p>
          <a:p>
            <a:r>
              <a:rPr lang="en-US" altLang="zh-CN" u="none" dirty="0" smtClean="0"/>
              <a:t>    with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contents = </a:t>
            </a:r>
            <a:r>
              <a:rPr lang="en-US" altLang="zh-CN" u="none" dirty="0" err="1" smtClean="0"/>
              <a:t>f_obj.read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except </a:t>
            </a:r>
            <a:r>
              <a:rPr lang="en-US" altLang="zh-CN" u="none" dirty="0" err="1" smtClean="0"/>
              <a:t>FileNotFoundError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msg</a:t>
            </a:r>
            <a:r>
              <a:rPr lang="en-US" altLang="zh-CN" u="none" dirty="0" smtClean="0"/>
              <a:t> = "Sorry, the file " + filename + " does not exist."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msg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else:</a:t>
            </a:r>
          </a:p>
          <a:p>
            <a:r>
              <a:rPr lang="en-US" altLang="zh-CN" u="none" dirty="0" smtClean="0"/>
              <a:t>    words=</a:t>
            </a:r>
            <a:r>
              <a:rPr lang="en-US" altLang="zh-CN" u="none" dirty="0" err="1" smtClean="0"/>
              <a:t>contents.split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num_words</a:t>
            </a:r>
            <a:r>
              <a:rPr lang="en-US" altLang="zh-CN" u="none" dirty="0" smtClean="0"/>
              <a:t>=</a:t>
            </a:r>
            <a:r>
              <a:rPr lang="en-US" altLang="zh-CN" u="none" dirty="0" err="1" smtClean="0"/>
              <a:t>len</a:t>
            </a:r>
            <a:r>
              <a:rPr lang="en-US" altLang="zh-CN" u="none" dirty="0" smtClean="0"/>
              <a:t>(words)</a:t>
            </a:r>
          </a:p>
          <a:p>
            <a:r>
              <a:rPr lang="en-US" altLang="zh-CN" u="none" dirty="0" smtClean="0"/>
              <a:t>    </a:t>
            </a:r>
            <a:r>
              <a:rPr lang="en-US" altLang="zh-CN" sz="1800" u="none" dirty="0" smtClean="0"/>
              <a:t>print("The file "+ filename + " has about " + </a:t>
            </a:r>
            <a:r>
              <a:rPr lang="en-US" altLang="zh-CN" sz="1800" u="none" dirty="0" err="1" smtClean="0"/>
              <a:t>str</a:t>
            </a:r>
            <a:r>
              <a:rPr lang="en-US" altLang="zh-CN" sz="1800" u="none" dirty="0" smtClean="0"/>
              <a:t>(</a:t>
            </a:r>
            <a:r>
              <a:rPr lang="en-US" altLang="zh-CN" sz="1800" u="none" dirty="0" err="1" smtClean="0"/>
              <a:t>num_words</a:t>
            </a:r>
            <a:r>
              <a:rPr lang="en-US" altLang="zh-CN" sz="1800" u="none" dirty="0" smtClean="0"/>
              <a:t>) + " words.")</a:t>
            </a:r>
            <a:endParaRPr lang="en-US" altLang="zh-CN" sz="18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分析多个文件</a:t>
            </a:r>
            <a:endParaRPr lang="zh-CN" altLang="en-US" dirty="0"/>
          </a:p>
        </p:txBody>
      </p:sp>
      <p:sp>
        <p:nvSpPr>
          <p:cNvPr id="5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1751804"/>
            <a:ext cx="761990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u="none" dirty="0" smtClean="0"/>
              <a:t>def </a:t>
            </a:r>
            <a:r>
              <a:rPr lang="en-US" altLang="zh-CN" sz="1800" u="none" dirty="0" err="1" smtClean="0"/>
              <a:t>count_words</a:t>
            </a:r>
            <a:r>
              <a:rPr lang="en-US" altLang="zh-CN" sz="1800" u="none" dirty="0" smtClean="0"/>
              <a:t>(filename):</a:t>
            </a:r>
          </a:p>
          <a:p>
            <a:r>
              <a:rPr lang="en-US" altLang="zh-CN" sz="1800" u="none" dirty="0" smtClean="0"/>
              <a:t>    """Count the approximate number of words in a file."""</a:t>
            </a:r>
          </a:p>
          <a:p>
            <a:r>
              <a:rPr lang="en-US" altLang="zh-CN" sz="1800" u="none" dirty="0" smtClean="0"/>
              <a:t>    filename = "</a:t>
            </a:r>
            <a:r>
              <a:rPr lang="en-US" altLang="zh-CN" sz="1800" u="none" dirty="0" err="1" smtClean="0"/>
              <a:t>text_files</a:t>
            </a:r>
            <a:r>
              <a:rPr lang="en-US" altLang="zh-CN" sz="1800" u="none" dirty="0" smtClean="0"/>
              <a:t>\\" + filename</a:t>
            </a:r>
          </a:p>
          <a:p>
            <a:r>
              <a:rPr lang="en-US" altLang="zh-CN" sz="1800" u="none" dirty="0" smtClean="0"/>
              <a:t>    try:</a:t>
            </a:r>
          </a:p>
          <a:p>
            <a:r>
              <a:rPr lang="en-US" altLang="zh-CN" sz="1800" u="none" dirty="0" smtClean="0"/>
              <a:t>        with open(filename) as </a:t>
            </a:r>
            <a:r>
              <a:rPr lang="en-US" altLang="zh-CN" sz="1800" u="none" dirty="0" err="1" smtClean="0"/>
              <a:t>f_obj</a:t>
            </a:r>
            <a:r>
              <a:rPr lang="en-US" altLang="zh-CN" sz="1800" u="none" dirty="0" smtClean="0"/>
              <a:t>:</a:t>
            </a:r>
          </a:p>
          <a:p>
            <a:r>
              <a:rPr lang="en-US" altLang="zh-CN" sz="1800" u="none" dirty="0" smtClean="0"/>
              <a:t>            contents = </a:t>
            </a:r>
            <a:r>
              <a:rPr lang="en-US" altLang="zh-CN" sz="1800" u="none" dirty="0" err="1" smtClean="0"/>
              <a:t>f_obj.read</a:t>
            </a:r>
            <a:r>
              <a:rPr lang="en-US" altLang="zh-CN" sz="1800" u="none" dirty="0" smtClean="0"/>
              <a:t>() </a:t>
            </a:r>
          </a:p>
          <a:p>
            <a:r>
              <a:rPr lang="en-US" altLang="zh-CN" sz="1800" u="none" dirty="0" smtClean="0"/>
              <a:t>    except </a:t>
            </a:r>
            <a:r>
              <a:rPr lang="en-US" altLang="zh-CN" sz="1800" u="none" dirty="0" err="1" smtClean="0"/>
              <a:t>FileNotFoundError</a:t>
            </a:r>
            <a:r>
              <a:rPr lang="en-US" altLang="zh-CN" sz="1800" u="none" dirty="0" smtClean="0"/>
              <a:t>:</a:t>
            </a:r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err="1" smtClean="0"/>
              <a:t>msg</a:t>
            </a:r>
            <a:r>
              <a:rPr lang="en-US" altLang="zh-CN" sz="1800" u="none" dirty="0" smtClean="0"/>
              <a:t> = "Sorry, the file " + filename + " does not exist."</a:t>
            </a:r>
          </a:p>
          <a:p>
            <a:r>
              <a:rPr lang="en-US" altLang="zh-CN" sz="1800" u="none" dirty="0" smtClean="0"/>
              <a:t>        print(</a:t>
            </a:r>
            <a:r>
              <a:rPr lang="en-US" altLang="zh-CN" sz="1800" u="none" dirty="0" err="1" smtClean="0"/>
              <a:t>msg</a:t>
            </a:r>
            <a:r>
              <a:rPr lang="en-US" altLang="zh-CN" sz="1800" u="none" dirty="0" smtClean="0"/>
              <a:t>)</a:t>
            </a:r>
          </a:p>
          <a:p>
            <a:r>
              <a:rPr lang="en-US" altLang="zh-CN" sz="1800" u="none" dirty="0" smtClean="0"/>
              <a:t>    else:</a:t>
            </a:r>
          </a:p>
          <a:p>
            <a:r>
              <a:rPr lang="en-US" altLang="zh-CN" sz="1800" u="none" dirty="0" smtClean="0"/>
              <a:t>        words = </a:t>
            </a:r>
            <a:r>
              <a:rPr lang="en-US" altLang="zh-CN" sz="1800" u="none" dirty="0" err="1" smtClean="0"/>
              <a:t>contents.split</a:t>
            </a:r>
            <a:r>
              <a:rPr lang="en-US" altLang="zh-CN" sz="1800" u="none" dirty="0" smtClean="0"/>
              <a:t>()</a:t>
            </a:r>
          </a:p>
          <a:p>
            <a:r>
              <a:rPr lang="en-US" altLang="zh-CN" sz="1800" u="none" dirty="0" smtClean="0"/>
              <a:t>        </a:t>
            </a:r>
            <a:r>
              <a:rPr lang="en-US" altLang="zh-CN" sz="1800" u="none" dirty="0" err="1" smtClean="0"/>
              <a:t>num_words</a:t>
            </a:r>
            <a:r>
              <a:rPr lang="en-US" altLang="zh-CN" sz="1800" u="none" dirty="0" smtClean="0"/>
              <a:t> = </a:t>
            </a:r>
            <a:r>
              <a:rPr lang="en-US" altLang="zh-CN" sz="1800" u="none" dirty="0" err="1" smtClean="0"/>
              <a:t>len</a:t>
            </a:r>
            <a:r>
              <a:rPr lang="en-US" altLang="zh-CN" sz="1800" u="none" dirty="0" smtClean="0"/>
              <a:t>(words)</a:t>
            </a:r>
          </a:p>
          <a:p>
            <a:r>
              <a:rPr lang="en-US" altLang="zh-CN" sz="1800" u="none" dirty="0" smtClean="0"/>
              <a:t>        print("The file " + filename + " has about " + </a:t>
            </a:r>
            <a:r>
              <a:rPr lang="en-US" altLang="zh-CN" sz="1800" u="none" dirty="0" err="1" smtClean="0"/>
              <a:t>str</a:t>
            </a:r>
            <a:r>
              <a:rPr lang="en-US" altLang="zh-CN" sz="1800" u="none" dirty="0" smtClean="0"/>
              <a:t>(</a:t>
            </a:r>
            <a:r>
              <a:rPr lang="en-US" altLang="zh-CN" sz="1800" u="none" dirty="0" err="1" smtClean="0"/>
              <a:t>num_words</a:t>
            </a:r>
            <a:r>
              <a:rPr lang="en-US" altLang="zh-CN" sz="1800" u="none" dirty="0" smtClean="0"/>
              <a:t>) + " words.")</a:t>
            </a:r>
          </a:p>
          <a:p>
            <a:endParaRPr lang="en-US" altLang="zh-CN" sz="1800" u="none" dirty="0" smtClean="0"/>
          </a:p>
          <a:p>
            <a:r>
              <a:rPr lang="en-US" altLang="zh-CN" sz="1800" u="none" dirty="0" smtClean="0"/>
              <a:t>filenames = ['alice.txt', 'siddhartha.txt', 'moby_dick.txt', 'little_women.txt']</a:t>
            </a:r>
          </a:p>
          <a:p>
            <a:r>
              <a:rPr lang="en-US" altLang="zh-CN" sz="1800" u="none" dirty="0" smtClean="0"/>
              <a:t>for filename in filenames:</a:t>
            </a:r>
          </a:p>
          <a:p>
            <a:r>
              <a:rPr lang="en-US" altLang="zh-CN" sz="1800" u="none" dirty="0" smtClean="0"/>
              <a:t>    </a:t>
            </a:r>
            <a:r>
              <a:rPr lang="en-US" altLang="zh-CN" sz="1800" u="none" dirty="0" err="1" smtClean="0"/>
              <a:t>count_words</a:t>
            </a:r>
            <a:r>
              <a:rPr lang="en-US" altLang="zh-CN" sz="1800" u="none" dirty="0" smtClean="0"/>
              <a:t>(filename)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019762" y="4213607"/>
            <a:ext cx="2057346" cy="586957"/>
          </a:xfrm>
          <a:prstGeom prst="borderCallout1">
            <a:avLst>
              <a:gd name="adj1" fmla="val 18750"/>
              <a:gd name="adj2" fmla="val -8333"/>
              <a:gd name="adj3" fmla="val -11703"/>
              <a:gd name="adj4" fmla="val -906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语句对错误不做任何处理。</a:t>
            </a:r>
            <a:endParaRPr lang="zh-CN" altLang="en-US" sz="1600" u="none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3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加法运算器：编写</a:t>
            </a:r>
            <a:r>
              <a:rPr lang="zh-CN" altLang="en-US" sz="2400" u="none" noProof="1" smtClean="0"/>
              <a:t>一个</a:t>
            </a:r>
            <a:r>
              <a:rPr lang="en-US" altLang="zh-CN" sz="2400" u="none" noProof="1" smtClean="0"/>
              <a:t>while </a:t>
            </a:r>
            <a:r>
              <a:rPr lang="zh-CN" altLang="en-US" sz="2400" u="none" noProof="1" smtClean="0"/>
              <a:t>循环，提示</a:t>
            </a:r>
            <a:r>
              <a:rPr lang="zh-CN" altLang="en-US" sz="2400" u="none" noProof="1" smtClean="0"/>
              <a:t>用户</a:t>
            </a:r>
            <a:r>
              <a:rPr lang="zh-CN" altLang="en-US" sz="2400" u="none" noProof="1" smtClean="0"/>
              <a:t>输入两个相加的数字，再</a:t>
            </a:r>
            <a:r>
              <a:rPr lang="zh-CN" altLang="en-US" sz="2400" u="none" noProof="1" smtClean="0"/>
              <a:t>将它们相加并</a:t>
            </a:r>
            <a:r>
              <a:rPr lang="zh-CN" altLang="en-US" sz="2400" u="none" noProof="1" smtClean="0"/>
              <a:t>打印</a:t>
            </a:r>
            <a:r>
              <a:rPr lang="zh-CN" altLang="en-US" sz="2400" u="none" noProof="1" smtClean="0"/>
              <a:t>结果，同时将计算结果（？</a:t>
            </a:r>
            <a:r>
              <a:rPr lang="en-US" altLang="zh-CN" sz="2400" u="none" noProof="1" smtClean="0"/>
              <a:t>+</a:t>
            </a:r>
            <a:r>
              <a:rPr lang="zh-CN" altLang="en-US" sz="2400" u="none" noProof="1" smtClean="0"/>
              <a:t>？</a:t>
            </a:r>
            <a:r>
              <a:rPr lang="en-US" altLang="zh-CN" sz="2400" u="none" noProof="1" smtClean="0"/>
              <a:t>=</a:t>
            </a:r>
            <a:r>
              <a:rPr lang="zh-CN" altLang="en-US" sz="2400" u="none" noProof="1" smtClean="0"/>
              <a:t>？）存入一个文本文件。</a:t>
            </a:r>
            <a:endParaRPr lang="en-US" altLang="zh-CN" sz="2400" u="none" noProof="1" smtClean="0"/>
          </a:p>
          <a:p>
            <a:r>
              <a:rPr lang="zh-CN" altLang="en-US" sz="2400" u="none" noProof="1" smtClean="0"/>
              <a:t>提示用户提供数值输入时，常出现的一个问题是，用户提供的是文本而不是数字。在这种情况下，当你尝试将输入转换为整数时，将引发</a:t>
            </a:r>
            <a:r>
              <a:rPr lang="en-US" altLang="zh-CN" sz="2400" u="none" noProof="1" smtClean="0"/>
              <a:t>TypeError </a:t>
            </a:r>
            <a:r>
              <a:rPr lang="zh-CN" altLang="en-US" sz="2400" u="none" noProof="1" smtClean="0"/>
              <a:t>异常。在用户输入的任何一个值不是数字时都捕获</a:t>
            </a:r>
            <a:r>
              <a:rPr lang="en-US" altLang="zh-CN" sz="2400" u="none" noProof="1" smtClean="0"/>
              <a:t>TypeError </a:t>
            </a:r>
            <a:r>
              <a:rPr lang="zh-CN" altLang="en-US" sz="2400" u="none" noProof="1" smtClean="0"/>
              <a:t>异常，并打印一条友好的错误消息。</a:t>
            </a:r>
            <a:endParaRPr lang="en-US" altLang="zh-CN" sz="24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存储数据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327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可以使用模块</a:t>
            </a:r>
            <a:r>
              <a:rPr lang="en-US" altLang="zh-CN" sz="2400" u="none" noProof="1" smtClean="0"/>
              <a:t>json</a:t>
            </a:r>
            <a:r>
              <a:rPr lang="zh-CN" altLang="en-US" sz="2400" u="none" noProof="1" smtClean="0"/>
              <a:t>来</a:t>
            </a:r>
            <a:r>
              <a:rPr lang="zh-CN" altLang="en-US" sz="2400" u="none" noProof="1" smtClean="0"/>
              <a:t>存储</a:t>
            </a:r>
            <a:r>
              <a:rPr lang="zh-CN" altLang="en-US" sz="2400" u="none" noProof="1" smtClean="0"/>
              <a:t>数据</a:t>
            </a:r>
            <a:r>
              <a:rPr lang="zh-CN" altLang="en-US" sz="2400" u="none" noProof="1" smtClean="0"/>
              <a:t>。模块</a:t>
            </a:r>
            <a:r>
              <a:rPr lang="en-US" altLang="zh-CN" sz="2400" u="none" noProof="1" smtClean="0"/>
              <a:t>json</a:t>
            </a:r>
            <a:r>
              <a:rPr lang="zh-CN" altLang="en-US" sz="2400" u="none" noProof="1" smtClean="0"/>
              <a:t>让你能够将简单的</a:t>
            </a:r>
            <a:r>
              <a:rPr lang="en-US" altLang="zh-CN" sz="2400" u="none" noProof="1" smtClean="0"/>
              <a:t>Python</a:t>
            </a:r>
            <a:r>
              <a:rPr lang="zh-CN" altLang="en-US" sz="2400" u="none" noProof="1" smtClean="0"/>
              <a:t>数据结构转储到文件中，并在程序再次运行时加载该文件中的数据。</a:t>
            </a:r>
            <a:endParaRPr lang="en-US" altLang="zh-CN" sz="2400" u="none" noProof="1" smtClean="0"/>
          </a:p>
          <a:p>
            <a:endParaRPr lang="en-US" altLang="zh-CN" sz="2400" u="none" noProof="1" smtClean="0"/>
          </a:p>
          <a:p>
            <a:r>
              <a:rPr lang="en-US" altLang="zh-CN" sz="2400" u="none" noProof="1" smtClean="0"/>
              <a:t>JSON</a:t>
            </a:r>
            <a:r>
              <a:rPr lang="zh-CN" altLang="en-US" sz="2400" u="none" noProof="1" smtClean="0"/>
              <a:t> （</a:t>
            </a:r>
            <a:r>
              <a:rPr lang="en-US" altLang="zh-CN" sz="2400" u="none" noProof="1" smtClean="0"/>
              <a:t>JavaScript Object </a:t>
            </a:r>
            <a:r>
              <a:rPr lang="en-US" altLang="zh-CN" sz="2400" u="none" noProof="1" smtClean="0"/>
              <a:t>Notation</a:t>
            </a:r>
            <a:r>
              <a:rPr lang="zh-CN" altLang="en-US" sz="2400" u="none" noProof="1" smtClean="0"/>
              <a:t>）最初是为</a:t>
            </a:r>
            <a:r>
              <a:rPr lang="en-US" altLang="zh-CN" sz="2400" u="none" noProof="1" smtClean="0"/>
              <a:t>JavaScript</a:t>
            </a:r>
            <a:r>
              <a:rPr lang="zh-CN" altLang="en-US" sz="2400" u="none" noProof="1" smtClean="0"/>
              <a:t>开发的，但随后成了一种常见格式， 被包括</a:t>
            </a:r>
            <a:r>
              <a:rPr lang="en-US" altLang="zh-CN" sz="2400" u="none" noProof="1" smtClean="0"/>
              <a:t>Python</a:t>
            </a:r>
            <a:r>
              <a:rPr lang="zh-CN" altLang="en-US" sz="2400" u="none" noProof="1" smtClean="0"/>
              <a:t>在内的众多语言采用，因此，以</a:t>
            </a:r>
            <a:r>
              <a:rPr lang="en-US" altLang="zh-CN" sz="2400" u="none" noProof="1" smtClean="0"/>
              <a:t>JSON</a:t>
            </a:r>
            <a:r>
              <a:rPr lang="zh-CN" altLang="en-US" sz="2400" u="none" noProof="1" smtClean="0"/>
              <a:t>格式存储的数据可以与使用其他编程语言的人分享。</a:t>
            </a:r>
            <a:endParaRPr lang="en-US" altLang="zh-CN" sz="24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json.dump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json.load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67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函数</a:t>
            </a:r>
            <a:r>
              <a:rPr lang="en-US" altLang="zh-CN" sz="2400" u="none" noProof="1" smtClean="0"/>
              <a:t>json.dump()</a:t>
            </a:r>
            <a:r>
              <a:rPr lang="zh-CN" altLang="en-US" sz="2400" u="none" noProof="1" smtClean="0"/>
              <a:t>接受两个实参：要存储的数据以及可用于存储数据的文件对象。</a:t>
            </a:r>
            <a:endParaRPr lang="en-US" altLang="zh-CN" sz="2400" u="none" noProof="1" smtClean="0"/>
          </a:p>
          <a:p>
            <a:r>
              <a:rPr lang="zh-CN" altLang="en-US" sz="2400" u="none" noProof="1" smtClean="0"/>
              <a:t>创建一个程序文件</a:t>
            </a:r>
            <a:r>
              <a:rPr lang="en-US" altLang="zh-CN" sz="2400" u="none" noProof="1" smtClean="0"/>
              <a:t>number_writer.py</a:t>
            </a:r>
            <a:r>
              <a:rPr lang="zh-CN" altLang="en-US" sz="2400" u="none" noProof="1" smtClean="0"/>
              <a:t>，使用</a:t>
            </a:r>
            <a:r>
              <a:rPr lang="en-US" altLang="zh-CN" sz="2400" u="none" noProof="1" smtClean="0"/>
              <a:t>json.dump</a:t>
            </a:r>
            <a:r>
              <a:rPr lang="en-US" altLang="zh-CN" sz="2400" u="none" noProof="1" smtClean="0"/>
              <a:t>()</a:t>
            </a:r>
            <a:r>
              <a:rPr lang="zh-CN" altLang="en-US" sz="2400" u="none" noProof="1" smtClean="0"/>
              <a:t>来</a:t>
            </a:r>
            <a:r>
              <a:rPr lang="zh-CN" altLang="en-US" sz="2400" u="none" noProof="1" smtClean="0"/>
              <a:t>存储一</a:t>
            </a:r>
            <a:r>
              <a:rPr lang="zh-CN" altLang="en-US" sz="2400" u="none" noProof="1" smtClean="0"/>
              <a:t>组</a:t>
            </a:r>
            <a:r>
              <a:rPr lang="zh-CN" altLang="en-US" sz="2400" u="none" noProof="1" smtClean="0"/>
              <a:t>数字。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2" y="3505198"/>
            <a:ext cx="754370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</a:t>
            </a:r>
            <a:r>
              <a:rPr lang="en-US" altLang="zh-CN" u="none" dirty="0" err="1" smtClean="0"/>
              <a:t>json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smtClean="0"/>
              <a:t>numbers = [2, 3, 5, 7, 11, 13]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</a:t>
            </a:r>
            <a:r>
              <a:rPr lang="en-US" altLang="zh-CN" u="none" dirty="0" err="1" smtClean="0"/>
              <a:t>numbers.json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with open(filename, 'w')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json.dump</a:t>
            </a:r>
            <a:r>
              <a:rPr lang="en-US" altLang="zh-CN" u="none" dirty="0" smtClean="0"/>
              <a:t>(numbers,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json.dump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json.load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67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函数</a:t>
            </a:r>
            <a:r>
              <a:rPr lang="en-US" altLang="zh-CN" sz="2400" u="none" noProof="1" smtClean="0"/>
              <a:t>json.load()</a:t>
            </a:r>
            <a:r>
              <a:rPr lang="zh-CN" altLang="en-US" sz="2400" u="none" noProof="1" smtClean="0"/>
              <a:t>接受</a:t>
            </a:r>
            <a:r>
              <a:rPr lang="zh-CN" altLang="en-US" sz="2400" u="none" noProof="1" smtClean="0"/>
              <a:t>一</a:t>
            </a:r>
            <a:r>
              <a:rPr lang="zh-CN" altLang="en-US" sz="2400" u="none" noProof="1" smtClean="0"/>
              <a:t>个</a:t>
            </a:r>
            <a:r>
              <a:rPr lang="zh-CN" altLang="en-US" sz="2400" u="none" noProof="1" smtClean="0"/>
              <a:t>实参</a:t>
            </a:r>
            <a:r>
              <a:rPr lang="zh-CN" altLang="en-US" sz="2400" u="none" noProof="1" smtClean="0"/>
              <a:t>：要加载的</a:t>
            </a:r>
            <a:r>
              <a:rPr lang="en-US" altLang="zh-CN" sz="2400" u="none" noProof="1" smtClean="0"/>
              <a:t>json</a:t>
            </a:r>
            <a:r>
              <a:rPr lang="zh-CN" altLang="en-US" sz="2400" u="none" noProof="1" smtClean="0"/>
              <a:t>文件对象。函数返回从文件中读取的信息。</a:t>
            </a:r>
            <a:endParaRPr lang="en-US" altLang="zh-CN" sz="2400" u="none" noProof="1" smtClean="0"/>
          </a:p>
          <a:p>
            <a:r>
              <a:rPr lang="zh-CN" altLang="en-US" sz="2400" u="none" noProof="1" smtClean="0"/>
              <a:t>创建一个程序</a:t>
            </a:r>
            <a:r>
              <a:rPr lang="zh-CN" altLang="en-US" sz="2400" u="none" noProof="1" smtClean="0"/>
              <a:t>文件</a:t>
            </a:r>
            <a:r>
              <a:rPr lang="en-US" altLang="zh-CN" sz="2400" u="none" noProof="1" smtClean="0"/>
              <a:t>number_reader.py</a:t>
            </a:r>
            <a:r>
              <a:rPr lang="zh-CN" altLang="en-US" sz="2400" u="none" noProof="1" smtClean="0"/>
              <a:t>，</a:t>
            </a:r>
            <a:r>
              <a:rPr lang="zh-CN" altLang="en-US" sz="2400" u="none" noProof="1" smtClean="0"/>
              <a:t>使用</a:t>
            </a:r>
            <a:r>
              <a:rPr lang="en-US" altLang="zh-CN" sz="2400" u="none" noProof="1" smtClean="0"/>
              <a:t>json.load()</a:t>
            </a:r>
            <a:r>
              <a:rPr lang="zh-CN" altLang="en-US" sz="2400" u="none" noProof="1" smtClean="0"/>
              <a:t>来将文件中的信息读取到变量。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2" y="3505198"/>
            <a:ext cx="754370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</a:t>
            </a:r>
            <a:r>
              <a:rPr lang="en-US" altLang="zh-CN" u="none" dirty="0" err="1" smtClean="0"/>
              <a:t>json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</a:t>
            </a:r>
            <a:r>
              <a:rPr lang="en-US" altLang="zh-CN" u="none" dirty="0" err="1" smtClean="0"/>
              <a:t>numbers.json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numbers = </a:t>
            </a:r>
            <a:r>
              <a:rPr lang="en-US" altLang="zh-CN" u="none" dirty="0" err="1" smtClean="0"/>
              <a:t>json.load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</a:t>
            </a:r>
          </a:p>
          <a:p>
            <a:r>
              <a:rPr lang="en-US" altLang="zh-CN" u="none" dirty="0" smtClean="0"/>
              <a:t>print(numbers)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保存和读取用户生成的数据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5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创建一个程序文件</a:t>
            </a:r>
            <a:r>
              <a:rPr lang="en-US" altLang="zh-CN" sz="2400" u="none" noProof="1" smtClean="0"/>
              <a:t>remember_me.py</a:t>
            </a:r>
            <a:r>
              <a:rPr lang="zh-CN" altLang="en-US" sz="2400" u="none" noProof="1" smtClean="0"/>
              <a:t>来存储用户的名字</a:t>
            </a:r>
            <a:r>
              <a:rPr lang="zh-CN" altLang="en-US" sz="2400" u="none" noProof="1" smtClean="0"/>
              <a:t>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2" y="2209832"/>
            <a:ext cx="754370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</a:t>
            </a:r>
            <a:r>
              <a:rPr lang="en-US" altLang="zh-CN" u="none" dirty="0" err="1" smtClean="0"/>
              <a:t>json</a:t>
            </a:r>
            <a:endParaRPr lang="en-US" altLang="zh-CN" u="none" dirty="0" smtClean="0"/>
          </a:p>
          <a:p>
            <a:r>
              <a:rPr lang="en-US" altLang="zh-CN" u="none" dirty="0" smtClean="0"/>
              <a:t>username = input("What is your name? ")</a:t>
            </a:r>
          </a:p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</a:t>
            </a:r>
            <a:r>
              <a:rPr lang="en-US" altLang="zh-CN" u="none" dirty="0" err="1" smtClean="0"/>
              <a:t>username.json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with open(filename, 'w')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json.dump</a:t>
            </a:r>
            <a:r>
              <a:rPr lang="en-US" altLang="zh-CN" u="none" dirty="0" smtClean="0"/>
              <a:t>(username,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print("We'll remember you when you come back, " + username + "!")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308" y="4190980"/>
            <a:ext cx="8229600" cy="45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创建一个程序文件</a:t>
            </a:r>
            <a:r>
              <a:rPr lang="en-US" altLang="zh-CN" sz="2400" u="none" noProof="1" smtClean="0"/>
              <a:t>greet_user.py</a:t>
            </a:r>
            <a:r>
              <a:rPr lang="zh-CN" altLang="en-US" sz="2400" u="none" noProof="1" smtClean="0"/>
              <a:t>，</a:t>
            </a:r>
            <a:r>
              <a:rPr lang="zh-CN" altLang="en-US" sz="2400" u="none" noProof="1" smtClean="0"/>
              <a:t>对老</a:t>
            </a:r>
            <a:r>
              <a:rPr lang="zh-CN" altLang="en-US" sz="2400" u="none" noProof="1" smtClean="0"/>
              <a:t>用户发出问候</a:t>
            </a:r>
            <a:r>
              <a:rPr lang="zh-CN" altLang="en-US" sz="2400" u="none" noProof="1" smtClean="0"/>
              <a:t>。</a:t>
            </a:r>
            <a:endParaRPr lang="en-US" altLang="zh-CN" sz="2400" u="none" noProof="1" smtClean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4614126"/>
            <a:ext cx="754370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</a:t>
            </a:r>
            <a:r>
              <a:rPr lang="en-US" altLang="zh-CN" u="none" dirty="0" err="1" smtClean="0"/>
              <a:t>json</a:t>
            </a:r>
            <a:endParaRPr lang="en-US" altLang="zh-CN" u="none" dirty="0" smtClean="0"/>
          </a:p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</a:t>
            </a:r>
            <a:r>
              <a:rPr lang="en-US" altLang="zh-CN" u="none" dirty="0" err="1" smtClean="0"/>
              <a:t>username.json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username = </a:t>
            </a:r>
            <a:r>
              <a:rPr lang="en-US" altLang="zh-CN" u="none" dirty="0" err="1" smtClean="0"/>
              <a:t>json.load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print("Welcome back, " + username + "!")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从文件中读取数据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388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学习</a:t>
            </a:r>
            <a:r>
              <a:rPr lang="zh-CN" altLang="en-US" sz="2400" u="none" noProof="1" smtClean="0"/>
              <a:t>处理文件和保存数据可让程序使用起来更容易</a:t>
            </a:r>
            <a:endParaRPr lang="en-US" altLang="zh-CN" sz="2400" u="none" noProof="1" smtClean="0"/>
          </a:p>
          <a:p>
            <a:pPr lvl="1"/>
            <a:r>
              <a:rPr lang="zh-CN" altLang="en-US" sz="2000" u="none" noProof="1" smtClean="0"/>
              <a:t>用户能够选择输入什么样的数据，以及在什么时候输入；</a:t>
            </a:r>
            <a:endParaRPr lang="en-US" altLang="zh-CN" sz="2000" u="none" noProof="1" smtClean="0"/>
          </a:p>
          <a:p>
            <a:pPr lvl="1"/>
            <a:r>
              <a:rPr lang="zh-CN" altLang="en-US" sz="2000" u="none" noProof="1" smtClean="0"/>
              <a:t>用户使用程序做了一些工作后，可将程序关闭，以后再接着做。</a:t>
            </a:r>
            <a:endParaRPr lang="en-US" altLang="zh-CN" sz="2000" u="none" noProof="1" smtClean="0"/>
          </a:p>
          <a:p>
            <a:pPr lvl="1"/>
            <a:endParaRPr lang="en-US" altLang="zh-CN" sz="2000" u="none" noProof="1" smtClean="0"/>
          </a:p>
          <a:p>
            <a:r>
              <a:rPr lang="zh-CN" altLang="en-US" sz="2400" u="none" noProof="1" smtClean="0"/>
              <a:t>要使用文本文件中的信息，首先需要将信息读取到内存中</a:t>
            </a:r>
            <a:endParaRPr lang="en-US" altLang="zh-CN" sz="2400" u="none" noProof="1" smtClean="0"/>
          </a:p>
          <a:p>
            <a:pPr lvl="1"/>
            <a:r>
              <a:rPr lang="zh-CN" altLang="en-US" sz="2000" u="none" noProof="1" smtClean="0"/>
              <a:t>可以一次性读取文件的全部内容；</a:t>
            </a:r>
            <a:endParaRPr lang="en-US" altLang="zh-CN" sz="2000" u="none" noProof="1" smtClean="0"/>
          </a:p>
          <a:p>
            <a:pPr lvl="1"/>
            <a:r>
              <a:rPr lang="zh-CN" altLang="en-US" sz="2000" u="none" noProof="1" smtClean="0"/>
              <a:t>也可以以每次一行的方式逐步读取。</a:t>
            </a:r>
            <a:endParaRPr lang="zh-CN" altLang="en-US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保存和读取用户生成的数据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5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合并到一个程序文件</a:t>
            </a:r>
            <a:r>
              <a:rPr lang="en-US" altLang="zh-CN" sz="2400" u="none" noProof="1" smtClean="0"/>
              <a:t>remember_me.py</a:t>
            </a:r>
            <a:r>
              <a:rPr lang="zh-CN" altLang="en-US" sz="2400" u="none" noProof="1" smtClean="0"/>
              <a:t>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2" y="2209832"/>
            <a:ext cx="7543706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</a:t>
            </a:r>
            <a:r>
              <a:rPr lang="en-US" altLang="zh-CN" u="none" dirty="0" err="1" smtClean="0"/>
              <a:t>json</a:t>
            </a:r>
            <a:endParaRPr lang="en-US" altLang="zh-CN" u="none" dirty="0" smtClean="0"/>
          </a:p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</a:t>
            </a:r>
            <a:r>
              <a:rPr lang="en-US" altLang="zh-CN" u="none" dirty="0" err="1" smtClean="0"/>
              <a:t>username.json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try:</a:t>
            </a:r>
          </a:p>
          <a:p>
            <a:r>
              <a:rPr lang="en-US" altLang="zh-CN" u="none" dirty="0" smtClean="0"/>
              <a:t>    with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username = </a:t>
            </a:r>
            <a:r>
              <a:rPr lang="en-US" altLang="zh-CN" u="none" dirty="0" err="1" smtClean="0"/>
              <a:t>json.load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except </a:t>
            </a:r>
            <a:r>
              <a:rPr lang="en-US" altLang="zh-CN" u="none" dirty="0" err="1" smtClean="0"/>
              <a:t>FileNotFoundError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username = input("What is your name? ")</a:t>
            </a:r>
          </a:p>
          <a:p>
            <a:r>
              <a:rPr lang="en-US" altLang="zh-CN" u="none" dirty="0" smtClean="0"/>
              <a:t>    with open(filename, 'w')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json.dump</a:t>
            </a:r>
            <a:r>
              <a:rPr lang="en-US" altLang="zh-CN" u="none" dirty="0" smtClean="0"/>
              <a:t>(username,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    print("We'll remember you when you come back, " + username + "!")</a:t>
            </a:r>
          </a:p>
          <a:p>
            <a:r>
              <a:rPr lang="en-US" altLang="zh-CN" u="none" dirty="0" smtClean="0"/>
              <a:t>else:     </a:t>
            </a:r>
          </a:p>
          <a:p>
            <a:r>
              <a:rPr lang="en-US" altLang="zh-CN" u="none" dirty="0" smtClean="0"/>
              <a:t>    print("Welcome back, " + username + "!")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426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 noProof="1" smtClean="0"/>
              <a:t>重构</a:t>
            </a:r>
            <a:r>
              <a:rPr lang="zh-CN" altLang="en-US" sz="2400" u="none" noProof="1" smtClean="0"/>
              <a:t>：将代码划分为一系列完成具体工作的函数。重构让代码更清晰、更易于理解、更容易扩展。</a:t>
            </a:r>
            <a:endParaRPr lang="en-US" altLang="zh-CN" sz="2400" u="none" noProof="1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u="none" noProof="1" smtClean="0"/>
              <a:t>remember_me.py</a:t>
            </a:r>
            <a:r>
              <a:rPr lang="zh-CN" altLang="en-US" sz="2400" u="none" noProof="1" smtClean="0"/>
              <a:t>的重点是问候用户，因此可以定义一个名为</a:t>
            </a:r>
            <a:r>
              <a:rPr lang="en-US" altLang="zh-CN" sz="2400" u="none" noProof="1" smtClean="0"/>
              <a:t>greet_user() </a:t>
            </a:r>
            <a:r>
              <a:rPr lang="zh-CN" altLang="en-US" sz="2400" u="none" noProof="1" smtClean="0"/>
              <a:t>的函数。</a:t>
            </a:r>
            <a:endParaRPr lang="en-US" altLang="zh-CN" sz="2400" u="none" noProof="1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u="none" noProof="1" smtClean="0"/>
              <a:t>将获取存储的用户名的代码移到另</a:t>
            </a:r>
            <a:r>
              <a:rPr lang="zh-CN" altLang="en-US" sz="2400" u="none" noProof="1" smtClean="0"/>
              <a:t>一</a:t>
            </a:r>
            <a:r>
              <a:rPr lang="zh-CN" altLang="en-US" sz="2400" u="none" noProof="1" smtClean="0"/>
              <a:t>个独立的函数</a:t>
            </a:r>
            <a:r>
              <a:rPr lang="en-US" altLang="zh-CN" sz="2400" u="none" noProof="1" smtClean="0"/>
              <a:t>get_stored_username()</a:t>
            </a:r>
            <a:r>
              <a:rPr lang="zh-CN" altLang="en-US" sz="2400" u="none" noProof="1" smtClean="0"/>
              <a:t>中</a:t>
            </a:r>
            <a:r>
              <a:rPr lang="zh-CN" altLang="en-US" sz="2400" u="none" noProof="1" smtClean="0"/>
              <a:t>。</a:t>
            </a:r>
            <a:endParaRPr lang="en-US" altLang="zh-CN" sz="2400" u="none" noProof="1" smtClean="0"/>
          </a:p>
          <a:p>
            <a:pPr marL="857250" lvl="1" indent="-457200"/>
            <a:r>
              <a:rPr lang="zh-CN" altLang="en-US" sz="2000" u="none" noProof="1" smtClean="0"/>
              <a:t>如果存储了用户名，这个函数就获取并返回它；如果文件</a:t>
            </a:r>
            <a:r>
              <a:rPr lang="en-US" altLang="zh-CN" sz="2000" u="none" noProof="1" smtClean="0"/>
              <a:t>username.json</a:t>
            </a:r>
            <a:r>
              <a:rPr lang="zh-CN" altLang="en-US" sz="2000" u="none" noProof="1" smtClean="0"/>
              <a:t>不存在，就返回</a:t>
            </a:r>
            <a:r>
              <a:rPr lang="en-US" altLang="zh-CN" sz="2000" u="none" noProof="1" smtClean="0"/>
              <a:t>None</a:t>
            </a:r>
            <a:r>
              <a:rPr lang="zh-CN" altLang="en-US" sz="2000" u="none" noProof="1" smtClean="0"/>
              <a:t>。</a:t>
            </a:r>
            <a:endParaRPr lang="en-US" altLang="zh-CN" sz="2000" u="none" noProof="1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u="none" noProof="1" smtClean="0"/>
              <a:t>将没有存储用户名时提示用户输入的代码放在另一个独立的函数</a:t>
            </a:r>
            <a:r>
              <a:rPr lang="en-US" altLang="zh-CN" sz="2400" u="none" noProof="1" smtClean="0"/>
              <a:t>get_new_username()</a:t>
            </a:r>
            <a:r>
              <a:rPr lang="zh-CN" altLang="en-US" sz="2400" u="none" noProof="1" smtClean="0"/>
              <a:t>中。</a:t>
            </a:r>
            <a:endParaRPr lang="en-US" altLang="zh-CN" sz="2400" u="none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2" y="2057436"/>
            <a:ext cx="7543706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</a:t>
            </a:r>
            <a:r>
              <a:rPr lang="en-US" altLang="zh-CN" u="none" dirty="0" err="1" smtClean="0"/>
              <a:t>json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smtClean="0"/>
              <a:t>def </a:t>
            </a:r>
            <a:r>
              <a:rPr lang="en-US" altLang="zh-CN" u="none" dirty="0" err="1" smtClean="0"/>
              <a:t>get_stored_username</a:t>
            </a:r>
            <a:r>
              <a:rPr lang="en-US" altLang="zh-CN" u="none" dirty="0" smtClean="0"/>
              <a:t>():</a:t>
            </a:r>
          </a:p>
          <a:p>
            <a:r>
              <a:rPr lang="en-US" altLang="zh-CN" u="none" dirty="0" smtClean="0"/>
              <a:t>    """Get stored username if available."""</a:t>
            </a:r>
          </a:p>
          <a:p>
            <a:r>
              <a:rPr lang="en-US" altLang="zh-CN" u="none" dirty="0" smtClean="0"/>
              <a:t>    filename = ' 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 </a:t>
            </a:r>
            <a:r>
              <a:rPr lang="en-US" altLang="zh-CN" u="none" dirty="0" err="1" smtClean="0"/>
              <a:t>username.json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    try:</a:t>
            </a:r>
          </a:p>
          <a:p>
            <a:r>
              <a:rPr lang="en-US" altLang="zh-CN" u="none" dirty="0" smtClean="0"/>
              <a:t>        with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    username = </a:t>
            </a:r>
            <a:r>
              <a:rPr lang="en-US" altLang="zh-CN" u="none" dirty="0" err="1" smtClean="0"/>
              <a:t>json.load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except </a:t>
            </a:r>
            <a:r>
              <a:rPr lang="en-US" altLang="zh-CN" u="none" dirty="0" err="1" smtClean="0"/>
              <a:t>FileNotFoundError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return None</a:t>
            </a:r>
          </a:p>
          <a:p>
            <a:r>
              <a:rPr lang="en-US" altLang="zh-CN" u="none" dirty="0" smtClean="0"/>
              <a:t>    else:</a:t>
            </a:r>
          </a:p>
          <a:p>
            <a:r>
              <a:rPr lang="en-US" altLang="zh-CN" u="none" dirty="0" smtClean="0"/>
              <a:t>        return </a:t>
            </a:r>
            <a:r>
              <a:rPr lang="en-US" altLang="zh-CN" u="none" dirty="0" smtClean="0"/>
              <a:t>username</a:t>
            </a:r>
            <a:endParaRPr lang="en-US" altLang="zh-CN" u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2" y="2629993"/>
            <a:ext cx="754370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def </a:t>
            </a:r>
            <a:r>
              <a:rPr lang="en-US" altLang="zh-CN" u="none" dirty="0" err="1" smtClean="0"/>
              <a:t>get_new_username</a:t>
            </a:r>
            <a:r>
              <a:rPr lang="en-US" altLang="zh-CN" u="none" dirty="0" smtClean="0"/>
              <a:t>():</a:t>
            </a:r>
          </a:p>
          <a:p>
            <a:r>
              <a:rPr lang="en-US" altLang="zh-CN" u="none" dirty="0" smtClean="0"/>
              <a:t>    """Prompt for a new username."""</a:t>
            </a:r>
          </a:p>
          <a:p>
            <a:r>
              <a:rPr lang="en-US" altLang="zh-CN" u="none" dirty="0" smtClean="0"/>
              <a:t>    username = input("What is your name? ")</a:t>
            </a:r>
          </a:p>
          <a:p>
            <a:r>
              <a:rPr lang="en-US" altLang="zh-CN" u="none" dirty="0" smtClean="0"/>
              <a:t>    filename = ' 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 </a:t>
            </a:r>
            <a:r>
              <a:rPr lang="en-US" altLang="zh-CN" u="none" dirty="0" err="1" smtClean="0"/>
              <a:t>username.json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    with open(filename, 'w')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u="none" dirty="0" err="1" smtClean="0"/>
              <a:t>json.dump</a:t>
            </a:r>
            <a:r>
              <a:rPr lang="en-US" altLang="zh-CN" u="none" dirty="0" smtClean="0"/>
              <a:t>(username,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return </a:t>
            </a:r>
            <a:r>
              <a:rPr lang="en-US" altLang="zh-CN" u="none" dirty="0" smtClean="0"/>
              <a:t>username</a:t>
            </a:r>
            <a:endParaRPr lang="en-US" altLang="zh-CN" u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2" y="2240049"/>
            <a:ext cx="754370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def </a:t>
            </a:r>
            <a:r>
              <a:rPr lang="en-US" altLang="zh-CN" u="none" dirty="0" err="1" smtClean="0"/>
              <a:t>greet_user</a:t>
            </a:r>
            <a:r>
              <a:rPr lang="en-US" altLang="zh-CN" u="none" dirty="0" smtClean="0"/>
              <a:t>():</a:t>
            </a:r>
          </a:p>
          <a:p>
            <a:r>
              <a:rPr lang="en-US" altLang="zh-CN" u="none" dirty="0" smtClean="0"/>
              <a:t>    """Greet the user by name."""</a:t>
            </a:r>
          </a:p>
          <a:p>
            <a:r>
              <a:rPr lang="en-US" altLang="zh-CN" u="none" dirty="0" smtClean="0"/>
              <a:t>    username = </a:t>
            </a:r>
            <a:r>
              <a:rPr lang="en-US" altLang="zh-CN" u="none" dirty="0" err="1" smtClean="0"/>
              <a:t>get_stored_username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if username:</a:t>
            </a:r>
          </a:p>
          <a:p>
            <a:r>
              <a:rPr lang="en-US" altLang="zh-CN" u="none" dirty="0" smtClean="0"/>
              <a:t>        print("Welcome back, " + username + "!")</a:t>
            </a:r>
          </a:p>
          <a:p>
            <a:r>
              <a:rPr lang="en-US" altLang="zh-CN" u="none" dirty="0" smtClean="0"/>
              <a:t>    else:</a:t>
            </a:r>
          </a:p>
          <a:p>
            <a:r>
              <a:rPr lang="en-US" altLang="zh-CN" u="none" dirty="0" smtClean="0"/>
              <a:t>        username = </a:t>
            </a:r>
            <a:r>
              <a:rPr lang="en-US" altLang="zh-CN" u="none" dirty="0" err="1" smtClean="0"/>
              <a:t>get_new_username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    </a:t>
            </a:r>
            <a:r>
              <a:rPr lang="en-US" altLang="zh-CN" sz="1800" u="none" dirty="0" smtClean="0"/>
              <a:t>print("We'll remember you when you come back, " + username + "</a:t>
            </a:r>
            <a:r>
              <a:rPr lang="en-US" altLang="zh-CN" sz="1800" u="none" dirty="0" smtClean="0"/>
              <a:t>!")</a:t>
            </a:r>
          </a:p>
          <a:p>
            <a:endParaRPr lang="en-US" altLang="zh-CN" sz="1800" u="none" dirty="0" smtClean="0"/>
          </a:p>
          <a:p>
            <a:r>
              <a:rPr lang="en-US" altLang="zh-CN" u="none" dirty="0" err="1" smtClean="0"/>
              <a:t>greet_user</a:t>
            </a:r>
            <a:r>
              <a:rPr lang="en-US" altLang="zh-CN" u="none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0EE752BA-8BE8-42EF-86A1-1BC1B10B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zh-CN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DB3F5BBC-DDFB-44AB-A400-5889CEF62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如何</a:t>
            </a:r>
            <a:r>
              <a:rPr lang="zh-CN" altLang="en-US" sz="2400" dirty="0" smtClean="0"/>
              <a:t>使用文件</a:t>
            </a:r>
            <a:r>
              <a:rPr lang="zh-CN" altLang="en-US" sz="2400" dirty="0" smtClean="0">
                <a:sym typeface="Wingdings" panose="05000000000000000000" pitchFamily="2" charset="2"/>
              </a:rPr>
              <a:t>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如何一次性读取整个文件，以及如何以每次一行的方式读取文件的内容。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如何写入文件，以及如何将文本附加到文件末尾。</a:t>
            </a:r>
            <a:endParaRPr lang="en-US" altLang="zh-CN" sz="2400" dirty="0" smtClean="0"/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什么是异常以及如何处理程序可能引发的异常。</a:t>
            </a:r>
            <a:endParaRPr lang="en-US" altLang="zh-CN" sz="2400" dirty="0" smtClean="0"/>
          </a:p>
          <a:p>
            <a:pPr marL="457200" indent="-457200" eaLnBrk="1" hangingPunct="1">
              <a:buAutoNum type="arabicPeriod"/>
            </a:pPr>
            <a:r>
              <a:rPr lang="zh-CN" altLang="en-US" sz="2400" dirty="0" smtClean="0"/>
              <a:t>如何存储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数据结构，以保存用户提供的信息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7628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读取整个文件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创建一个文本文件</a:t>
            </a:r>
            <a:r>
              <a:rPr lang="en-US" altLang="zh-CN" sz="2400" u="none" noProof="1" smtClean="0"/>
              <a:t>pi_digits.txt</a:t>
            </a:r>
            <a:r>
              <a:rPr lang="zh-CN" altLang="en-US" sz="2400" u="none" noProof="1" smtClean="0"/>
              <a:t>，它包含精确到小数点后</a:t>
            </a:r>
            <a:r>
              <a:rPr lang="en-US" altLang="zh-CN" sz="2400" u="none" noProof="1" smtClean="0"/>
              <a:t>30</a:t>
            </a:r>
            <a:r>
              <a:rPr lang="zh-CN" altLang="en-US" sz="2400" u="none" noProof="1" smtClean="0"/>
              <a:t>位的圆周率值，且在小数点后每</a:t>
            </a:r>
            <a:r>
              <a:rPr lang="en-US" altLang="zh-CN" sz="2400" u="none" noProof="1" smtClean="0"/>
              <a:t>10</a:t>
            </a:r>
            <a:r>
              <a:rPr lang="zh-CN" altLang="en-US" sz="2400" u="none" noProof="1" smtClean="0"/>
              <a:t>位都换行。</a:t>
            </a:r>
            <a:endParaRPr lang="en-US" altLang="zh-CN" sz="2000" u="none" noProof="1" smtClean="0"/>
          </a:p>
          <a:p>
            <a:r>
              <a:rPr lang="zh-CN" altLang="en-US" sz="2400" u="none" noProof="1" smtClean="0"/>
              <a:t>创建一个程序文件</a:t>
            </a:r>
            <a:r>
              <a:rPr lang="en-US" altLang="zh-CN" sz="2400" u="none" noProof="1" smtClean="0"/>
              <a:t>file_reader.py</a:t>
            </a:r>
            <a:r>
              <a:rPr lang="zh-CN" altLang="en-US" sz="2400" u="none" noProof="1" smtClean="0"/>
              <a:t>，打开并读取这个文本文件，并将其内容显示到屏幕上。</a:t>
            </a:r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4010561"/>
            <a:ext cx="761990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 = open('pi_digits.txt')</a:t>
            </a:r>
          </a:p>
          <a:p>
            <a:r>
              <a:rPr lang="en-US" altLang="zh-CN" u="none" dirty="0" smtClean="0"/>
              <a:t>contents = </a:t>
            </a:r>
            <a:r>
              <a:rPr lang="en-US" altLang="zh-CN" u="none" dirty="0" err="1" smtClean="0"/>
              <a:t>file_object.read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print(contents)</a:t>
            </a:r>
          </a:p>
          <a:p>
            <a:r>
              <a:rPr lang="en-US" altLang="zh-CN" u="none" dirty="0" err="1" smtClean="0"/>
              <a:t>file_object.close</a:t>
            </a:r>
            <a:r>
              <a:rPr lang="en-US" altLang="zh-CN" u="none" dirty="0" smtClean="0"/>
              <a:t>()</a:t>
            </a:r>
            <a:endParaRPr lang="en-US" altLang="zh-CN" u="none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4553856" y="3299243"/>
            <a:ext cx="3904344" cy="586957"/>
          </a:xfrm>
          <a:prstGeom prst="borderCallout1">
            <a:avLst>
              <a:gd name="adj1" fmla="val 18750"/>
              <a:gd name="adj2" fmla="val -8333"/>
              <a:gd name="adj3" fmla="val 132697"/>
              <a:gd name="adj4" fmla="val -473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要以任何方式使用文件，都得先打开 文件，函数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open()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返回一个表示文件的对象。</a:t>
            </a:r>
          </a:p>
        </p:txBody>
      </p:sp>
      <p:sp>
        <p:nvSpPr>
          <p:cNvPr id="9" name="线形标注 1 8"/>
          <p:cNvSpPr/>
          <p:nvPr/>
        </p:nvSpPr>
        <p:spPr bwMode="auto">
          <a:xfrm>
            <a:off x="4572000" y="5450465"/>
            <a:ext cx="3886200" cy="340735"/>
          </a:xfrm>
          <a:prstGeom prst="borderCallout1">
            <a:avLst>
              <a:gd name="adj1" fmla="val 18750"/>
              <a:gd name="adj2" fmla="val -8333"/>
              <a:gd name="adj3" fmla="val -54589"/>
              <a:gd name="adj4" fmla="val -552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文件对象的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close()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方法用来关闭文件。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4572000" y="4267200"/>
            <a:ext cx="3886200" cy="833178"/>
          </a:xfrm>
          <a:prstGeom prst="borderCallout1">
            <a:avLst>
              <a:gd name="adj1" fmla="val 18750"/>
              <a:gd name="adj2" fmla="val -8333"/>
              <a:gd name="adj3" fmla="val 33504"/>
              <a:gd name="adj4" fmla="val -145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文件对象的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read()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方法用来读取这个文件的全部内容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，并将其作为一个长长的字符串存储在变量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contents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读取整个文件</a:t>
            </a:r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3514448"/>
            <a:ext cx="731500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'pi_digits.txt'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contents = </a:t>
            </a:r>
            <a:r>
              <a:rPr lang="en-US" altLang="zh-CN" u="none" dirty="0" err="1" smtClean="0"/>
              <a:t>file_object.read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contents.rstrip</a:t>
            </a:r>
            <a:r>
              <a:rPr lang="en-US" altLang="zh-CN" u="none" dirty="0" smtClean="0"/>
              <a:t>())</a:t>
            </a:r>
            <a:endParaRPr lang="en-US" altLang="zh-CN" u="none" dirty="0"/>
          </a:p>
        </p:txBody>
      </p:sp>
      <p:sp>
        <p:nvSpPr>
          <p:cNvPr id="9" name="线形标注 1 8"/>
          <p:cNvSpPr/>
          <p:nvPr/>
        </p:nvSpPr>
        <p:spPr bwMode="auto">
          <a:xfrm>
            <a:off x="4572000" y="5450465"/>
            <a:ext cx="3276600" cy="340735"/>
          </a:xfrm>
          <a:prstGeom prst="borderCallout1">
            <a:avLst>
              <a:gd name="adj1" fmla="val 18750"/>
              <a:gd name="adj2" fmla="val -8333"/>
              <a:gd name="adj3" fmla="val -101497"/>
              <a:gd name="adj4" fmla="val -356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去掉最后多余的空行。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noProof="1" smtClean="0"/>
              <a:t>未妥善地关闭文件可能会导致数据丢失或受损，或者在需要使用文件时无法访问。</a:t>
            </a:r>
          </a:p>
          <a:p>
            <a:r>
              <a:rPr lang="en-US" altLang="zh-CN" sz="2400" u="none" noProof="1" smtClean="0"/>
              <a:t>with</a:t>
            </a:r>
            <a:r>
              <a:rPr lang="zh-CN" altLang="en-US" sz="2400" u="none" noProof="1" smtClean="0"/>
              <a:t>结构在不再需要访问文件后将其关闭，不再需要调用</a:t>
            </a:r>
            <a:r>
              <a:rPr lang="en-US" altLang="zh-CN" sz="2400" u="none" noProof="1" smtClean="0"/>
              <a:t>close()</a:t>
            </a:r>
            <a:r>
              <a:rPr lang="zh-CN" altLang="en-US" sz="2400" u="none" noProof="1" smtClean="0"/>
              <a:t>方法，</a:t>
            </a:r>
            <a:r>
              <a:rPr lang="en-US" altLang="zh-CN" sz="2400" u="none" noProof="1" smtClean="0"/>
              <a:t>Python</a:t>
            </a:r>
            <a:r>
              <a:rPr lang="zh-CN" altLang="en-US" sz="2400" u="none" noProof="1" smtClean="0"/>
              <a:t>会在合适的时候自动将其关闭。</a:t>
            </a:r>
          </a:p>
          <a:p>
            <a:endParaRPr lang="en-US" altLang="zh-CN" sz="2000" u="none" noProof="1" smtClean="0"/>
          </a:p>
        </p:txBody>
      </p:sp>
      <p:sp>
        <p:nvSpPr>
          <p:cNvPr id="11" name="线形标注 1 10"/>
          <p:cNvSpPr/>
          <p:nvPr/>
        </p:nvSpPr>
        <p:spPr bwMode="auto">
          <a:xfrm>
            <a:off x="4572000" y="3657601"/>
            <a:ext cx="3276600" cy="340735"/>
          </a:xfrm>
          <a:prstGeom prst="borderCallout1">
            <a:avLst>
              <a:gd name="adj1" fmla="val 18750"/>
              <a:gd name="adj2" fmla="val -8333"/>
              <a:gd name="adj3" fmla="val 158345"/>
              <a:gd name="adj4" fmla="val -202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文件对象只能在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结构内使用。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将在当前执行的文件（即</a:t>
            </a:r>
            <a:r>
              <a:rPr lang="en-US" altLang="zh-CN" sz="2400" u="none" dirty="0" smtClean="0"/>
              <a:t>.</a:t>
            </a:r>
            <a:r>
              <a:rPr lang="en-US" altLang="zh-CN" sz="2400" u="none" dirty="0" err="1" smtClean="0"/>
              <a:t>py</a:t>
            </a:r>
            <a:r>
              <a:rPr lang="zh-CN" altLang="en-US" sz="2400" u="none" dirty="0" smtClean="0"/>
              <a:t>程序文件）所在的目录中查找文件。要让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打开不与程序文件位于同一个目录中的文件，需要提供文件路径 ，它让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到系统的特定位置去查找。</a:t>
            </a:r>
          </a:p>
          <a:p>
            <a:r>
              <a:rPr lang="zh-CN" altLang="en-US" sz="2400" u="none" dirty="0" smtClean="0"/>
              <a:t>相对文件路 径是相对于当前运行的程序所在目录的路径。在</a:t>
            </a:r>
            <a:r>
              <a:rPr lang="en-US" altLang="zh-CN" sz="2400" u="none" dirty="0" smtClean="0"/>
              <a:t>windows</a:t>
            </a:r>
            <a:r>
              <a:rPr lang="zh-CN" altLang="en-US" sz="2400" u="none" dirty="0" smtClean="0"/>
              <a:t>系统中用反斜杠（</a:t>
            </a:r>
            <a:r>
              <a:rPr lang="en-US" altLang="zh-CN" sz="2400" u="none" dirty="0" smtClean="0"/>
              <a:t>\</a:t>
            </a:r>
            <a:r>
              <a:rPr lang="zh-CN" altLang="en-US" sz="2400" u="none" dirty="0" smtClean="0"/>
              <a:t>）表示路径。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"/>
            </a:pPr>
            <a:endParaRPr lang="zh-CN" altLang="en-US" sz="1800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"/>
            </a:pPr>
            <a:endParaRPr lang="en-US" altLang="zh-CN" sz="1800" u="none" noProof="1" smtClean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76962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\pi_digits.txt'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contents = </a:t>
            </a:r>
            <a:r>
              <a:rPr lang="en-US" altLang="zh-CN" u="none" dirty="0" err="1" smtClean="0"/>
              <a:t>file_object.read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contents.rstrip</a:t>
            </a:r>
            <a:r>
              <a:rPr lang="en-US" altLang="zh-CN" u="none" dirty="0" smtClean="0"/>
              <a:t>())</a:t>
            </a:r>
          </a:p>
        </p:txBody>
      </p:sp>
      <p:sp>
        <p:nvSpPr>
          <p:cNvPr id="8" name="线形标注 1 7"/>
          <p:cNvSpPr/>
          <p:nvPr/>
        </p:nvSpPr>
        <p:spPr bwMode="auto">
          <a:xfrm>
            <a:off x="5105400" y="4764665"/>
            <a:ext cx="3276600" cy="340735"/>
          </a:xfrm>
          <a:prstGeom prst="borderCallout1">
            <a:avLst>
              <a:gd name="adj1" fmla="val 18750"/>
              <a:gd name="adj2" fmla="val -8333"/>
              <a:gd name="adj3" fmla="val -12043"/>
              <a:gd name="adj4" fmla="val -619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在当前目录的</a:t>
            </a:r>
            <a:r>
              <a:rPr lang="en-US" altLang="zh-CN" sz="1600" u="none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text_files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子目录下。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绝对文件路 径是文件在计算机中的准确位置。与当前运行的程序存储在什么地方无关。</a:t>
            </a:r>
          </a:p>
          <a:p>
            <a:r>
              <a:rPr lang="zh-CN" altLang="en-US" sz="2400" u="none" dirty="0" smtClean="0"/>
              <a:t>绝对路径通常比相对路径更长，因此将其存储在一个变量中，再将该变量传递给</a:t>
            </a:r>
            <a:r>
              <a:rPr lang="en-US" altLang="zh-CN" sz="2400" u="none" dirty="0" smtClean="0"/>
              <a:t>open() </a:t>
            </a:r>
            <a:r>
              <a:rPr lang="zh-CN" altLang="en-US" sz="2400" u="none" dirty="0" smtClean="0"/>
              <a:t>会有所帮助。</a:t>
            </a:r>
            <a:endParaRPr lang="en-US" altLang="zh-CN" sz="1800" u="none" noProof="1" smtClean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76962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file_path</a:t>
            </a:r>
            <a:r>
              <a:rPr lang="en-US" altLang="zh-CN" u="none" dirty="0" smtClean="0"/>
              <a:t> = ' D:\pi_digits.txt'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</a:t>
            </a:r>
            <a:r>
              <a:rPr lang="en-US" altLang="zh-CN" u="none" dirty="0" err="1" smtClean="0"/>
              <a:t>file_path</a:t>
            </a:r>
            <a:r>
              <a:rPr lang="en-US" altLang="zh-CN" u="none" dirty="0" smtClean="0"/>
              <a:t>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contents = </a:t>
            </a:r>
            <a:r>
              <a:rPr lang="en-US" altLang="zh-CN" u="none" dirty="0" err="1" smtClean="0"/>
              <a:t>file_object.read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contents.rstrip</a:t>
            </a:r>
            <a:r>
              <a:rPr lang="en-US" altLang="zh-CN" u="none" dirty="0" smtClean="0"/>
              <a:t>())</a:t>
            </a:r>
          </a:p>
        </p:txBody>
      </p:sp>
      <p:sp>
        <p:nvSpPr>
          <p:cNvPr id="9" name="线形标注 1 8"/>
          <p:cNvSpPr/>
          <p:nvPr/>
        </p:nvSpPr>
        <p:spPr bwMode="auto">
          <a:xfrm>
            <a:off x="5105400" y="3886200"/>
            <a:ext cx="3276600" cy="340735"/>
          </a:xfrm>
          <a:prstGeom prst="borderCallout1">
            <a:avLst>
              <a:gd name="adj1" fmla="val 18750"/>
              <a:gd name="adj2" fmla="val -8333"/>
              <a:gd name="adj3" fmla="val -3524"/>
              <a:gd name="adj4" fmla="val -765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文件存储在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盘根目录下。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667000" y="5486400"/>
            <a:ext cx="3886200" cy="4022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建议使用相对路径而非绝对路径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逐行读取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en-US" sz="2400" u="none" dirty="0" smtClean="0"/>
              <a:t>读取文件时，常常需要检查其中的每一行。要以每次一行的方式检查文件，可对文件对象使用</a:t>
            </a:r>
            <a:r>
              <a:rPr lang="en-US" altLang="zh-CN" sz="2400" u="none" dirty="0" smtClean="0"/>
              <a:t>for </a:t>
            </a:r>
            <a:r>
              <a:rPr lang="zh-CN" altLang="en-US" sz="2400" u="none" dirty="0" smtClean="0"/>
              <a:t>循环。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25" y="2667000"/>
            <a:ext cx="759087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\pi_digits.txt'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for line in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print(</a:t>
            </a:r>
            <a:r>
              <a:rPr lang="en-US" altLang="zh-CN" u="none" dirty="0" err="1" smtClean="0"/>
              <a:t>line.rstrip</a:t>
            </a:r>
            <a:r>
              <a:rPr lang="en-US" altLang="zh-CN" u="none" dirty="0" smtClean="0"/>
              <a:t>())</a:t>
            </a:r>
            <a:endParaRPr lang="en-US" altLang="zh-CN" u="none" dirty="0"/>
          </a:p>
        </p:txBody>
      </p:sp>
      <p:sp>
        <p:nvSpPr>
          <p:cNvPr id="8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28" y="4617184"/>
            <a:ext cx="759087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lines=</a:t>
            </a:r>
            <a:r>
              <a:rPr lang="en-US" altLang="zh-CN" u="none" dirty="0" err="1" smtClean="0"/>
              <a:t>file_object.readlines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for line in lines: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line.rstrip</a:t>
            </a:r>
            <a:r>
              <a:rPr lang="en-US" altLang="zh-CN" u="none" dirty="0" smtClean="0"/>
              <a:t>())</a:t>
            </a:r>
            <a:endParaRPr lang="en-US" altLang="zh-CN" u="none" dirty="0"/>
          </a:p>
        </p:txBody>
      </p:sp>
      <p:sp>
        <p:nvSpPr>
          <p:cNvPr id="9" name="线形标注 1 8"/>
          <p:cNvSpPr/>
          <p:nvPr/>
        </p:nvSpPr>
        <p:spPr bwMode="auto">
          <a:xfrm>
            <a:off x="5029200" y="4800600"/>
            <a:ext cx="3276600" cy="586957"/>
          </a:xfrm>
          <a:prstGeom prst="borderCallout1">
            <a:avLst>
              <a:gd name="adj1" fmla="val 18750"/>
              <a:gd name="adj2" fmla="val -8333"/>
              <a:gd name="adj3" fmla="val 58296"/>
              <a:gd name="adj4" fmla="val -238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文件对象的</a:t>
            </a:r>
            <a:r>
              <a:rPr lang="en-US" altLang="zh-CN" sz="1600" u="none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readlines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方法从文件中读取每一行，并返回一个列表。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5029200" y="5562600"/>
            <a:ext cx="3276600" cy="586957"/>
          </a:xfrm>
          <a:prstGeom prst="borderCallout1">
            <a:avLst>
              <a:gd name="adj1" fmla="val 18750"/>
              <a:gd name="adj2" fmla="val -8333"/>
              <a:gd name="adj3" fmla="val 28622"/>
              <a:gd name="adj4" fmla="val -663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结构以外，不能使用文件对象</a:t>
            </a:r>
            <a:r>
              <a:rPr lang="en-US" altLang="zh-CN" sz="1600" u="none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file_object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，但可以使用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lines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使用文件的内容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u="none" dirty="0" smtClean="0"/>
              <a:t>创建程序文件</a:t>
            </a:r>
            <a:r>
              <a:rPr lang="en-US" altLang="zh-CN" sz="2400" u="none" dirty="0" smtClean="0"/>
              <a:t>pi_string.py</a:t>
            </a:r>
            <a:r>
              <a:rPr lang="zh-CN" altLang="en-US" sz="2400" u="none" dirty="0" smtClean="0"/>
              <a:t>，以字符串的形式返回圆周率的值（小数点后</a:t>
            </a:r>
            <a:r>
              <a:rPr lang="en-US" altLang="zh-CN" sz="2400" u="none" dirty="0" smtClean="0"/>
              <a:t>30</a:t>
            </a:r>
            <a:r>
              <a:rPr lang="zh-CN" altLang="en-US" sz="2400" u="none" dirty="0" smtClean="0"/>
              <a:t>位）。</a:t>
            </a:r>
            <a:endParaRPr lang="en-US" altLang="zh-CN" sz="2400" u="none" dirty="0" smtClean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25" y="2667000"/>
            <a:ext cx="751467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\pi_digits.txt'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lines = </a:t>
            </a:r>
            <a:r>
              <a:rPr lang="en-US" altLang="zh-CN" u="none" dirty="0" err="1" smtClean="0"/>
              <a:t>file_object.readlines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 = ''</a:t>
            </a:r>
          </a:p>
          <a:p>
            <a:r>
              <a:rPr lang="en-US" altLang="zh-CN" u="none" dirty="0" smtClean="0"/>
              <a:t>for line in lines: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 += </a:t>
            </a:r>
            <a:r>
              <a:rPr lang="en-US" altLang="zh-CN" u="none" dirty="0" err="1" smtClean="0"/>
              <a:t>line.rstrip</a:t>
            </a:r>
            <a:r>
              <a:rPr lang="en-US" altLang="zh-CN" u="none" dirty="0" smtClean="0"/>
              <a:t>()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print(</a:t>
            </a:r>
            <a:r>
              <a:rPr lang="en-US" altLang="zh-CN" u="none" dirty="0" err="1" smtClean="0"/>
              <a:t>len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pi_string</a:t>
            </a:r>
            <a:r>
              <a:rPr lang="en-US" altLang="zh-CN" u="none" dirty="0" smtClean="0"/>
              <a:t>))</a:t>
            </a:r>
            <a:endParaRPr lang="en-US" altLang="zh-CN" u="none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4876800" y="4800600"/>
            <a:ext cx="3429000" cy="340735"/>
          </a:xfrm>
          <a:prstGeom prst="borderCallout1">
            <a:avLst>
              <a:gd name="adj1" fmla="val 18750"/>
              <a:gd name="adj2" fmla="val -8333"/>
              <a:gd name="adj3" fmla="val 58296"/>
              <a:gd name="adj4" fmla="val -280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改成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strip()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，同时去掉左边的空白。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商务模板系列34">
  <a:themeElements>
    <a:clrScheme name="2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2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Pages>0</Pages>
  <Words>3116</Words>
  <Characters>0</Characters>
  <Application>Microsoft Office PowerPoint</Application>
  <DocSecurity>0</DocSecurity>
  <PresentationFormat>全屏显示(4:3)</PresentationFormat>
  <Lines>0</Lines>
  <Paragraphs>359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2_商务模板系列34</vt:lpstr>
      <vt:lpstr>5_商务模板系列34</vt:lpstr>
      <vt:lpstr>Python编程：从入门到实践 第10章  文件和异常</vt:lpstr>
      <vt:lpstr>提纲</vt:lpstr>
      <vt:lpstr>从文件中读取数据</vt:lpstr>
      <vt:lpstr>读取整个文件</vt:lpstr>
      <vt:lpstr>读取整个文件</vt:lpstr>
      <vt:lpstr>文件路径</vt:lpstr>
      <vt:lpstr>文件路径</vt:lpstr>
      <vt:lpstr>逐行读取</vt:lpstr>
      <vt:lpstr>使用文件的内容</vt:lpstr>
      <vt:lpstr>使用文件的内容</vt:lpstr>
      <vt:lpstr>使用文件的内容</vt:lpstr>
      <vt:lpstr>写入文件</vt:lpstr>
      <vt:lpstr>写入多行</vt:lpstr>
      <vt:lpstr>附加到文件</vt:lpstr>
      <vt:lpstr>练习题</vt:lpstr>
      <vt:lpstr>异常</vt:lpstr>
      <vt:lpstr>处理ZeroDivisionError 异常</vt:lpstr>
      <vt:lpstr>使用异常来避免崩溃</vt:lpstr>
      <vt:lpstr>使用异常来避免崩溃</vt:lpstr>
      <vt:lpstr>处理FileNotFoundError异常</vt:lpstr>
      <vt:lpstr>处理FileNotFoundError异常</vt:lpstr>
      <vt:lpstr>分析文本文件</vt:lpstr>
      <vt:lpstr>分析文本文件</vt:lpstr>
      <vt:lpstr>分析多个文件</vt:lpstr>
      <vt:lpstr>练习题</vt:lpstr>
      <vt:lpstr>存储数据</vt:lpstr>
      <vt:lpstr>使用json.dump() 和json.load()</vt:lpstr>
      <vt:lpstr>使用json.dump() 和json.load()</vt:lpstr>
      <vt:lpstr>保存和读取用户生成的数据</vt:lpstr>
      <vt:lpstr>保存和读取用户生成的数据</vt:lpstr>
      <vt:lpstr>重构</vt:lpstr>
      <vt:lpstr>重构</vt:lpstr>
      <vt:lpstr>重构</vt:lpstr>
      <vt:lpstr>重构</vt:lpstr>
      <vt:lpstr>小结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null</dc:creator>
  <cp:lastModifiedBy>lenovo</cp:lastModifiedBy>
  <cp:revision>3988</cp:revision>
  <dcterms:created xsi:type="dcterms:W3CDTF">2013-06-04T14:12:00Z</dcterms:created>
  <dcterms:modified xsi:type="dcterms:W3CDTF">2017-11-26T05:00:26Z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2052-10.1.0.6749</vt:lpwstr>
  </property>
</Properties>
</file>