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871" r:id="rId2"/>
  </p:sldMasterIdLst>
  <p:notesMasterIdLst>
    <p:notesMasterId r:id="rId42"/>
  </p:notesMasterIdLst>
  <p:sldIdLst>
    <p:sldId id="256" r:id="rId3"/>
    <p:sldId id="2456" r:id="rId4"/>
    <p:sldId id="2457" r:id="rId5"/>
    <p:sldId id="2458" r:id="rId6"/>
    <p:sldId id="2463" r:id="rId7"/>
    <p:sldId id="2459" r:id="rId8"/>
    <p:sldId id="2464" r:id="rId9"/>
    <p:sldId id="2465" r:id="rId10"/>
    <p:sldId id="2461" r:id="rId11"/>
    <p:sldId id="2467" r:id="rId12"/>
    <p:sldId id="2466" r:id="rId13"/>
    <p:sldId id="2469" r:id="rId14"/>
    <p:sldId id="2468" r:id="rId15"/>
    <p:sldId id="2470" r:id="rId16"/>
    <p:sldId id="2471" r:id="rId17"/>
    <p:sldId id="2472" r:id="rId18"/>
    <p:sldId id="2473" r:id="rId19"/>
    <p:sldId id="2474" r:id="rId20"/>
    <p:sldId id="2475" r:id="rId21"/>
    <p:sldId id="2476" r:id="rId22"/>
    <p:sldId id="2477" r:id="rId23"/>
    <p:sldId id="2478" r:id="rId24"/>
    <p:sldId id="2479" r:id="rId25"/>
    <p:sldId id="2480" r:id="rId26"/>
    <p:sldId id="2481" r:id="rId27"/>
    <p:sldId id="2482" r:id="rId28"/>
    <p:sldId id="2483" r:id="rId29"/>
    <p:sldId id="2484" r:id="rId30"/>
    <p:sldId id="2485" r:id="rId31"/>
    <p:sldId id="2486" r:id="rId32"/>
    <p:sldId id="2487" r:id="rId33"/>
    <p:sldId id="2488" r:id="rId34"/>
    <p:sldId id="2489" r:id="rId35"/>
    <p:sldId id="2490" r:id="rId36"/>
    <p:sldId id="2491" r:id="rId37"/>
    <p:sldId id="2492" r:id="rId38"/>
    <p:sldId id="2493" r:id="rId39"/>
    <p:sldId id="2494" r:id="rId40"/>
    <p:sldId id="2495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FF"/>
    <a:srgbClr val="FF3300"/>
    <a:srgbClr val="FFFF00"/>
    <a:srgbClr val="009900"/>
    <a:srgbClr val="800000"/>
    <a:srgbClr val="FF99FF"/>
    <a:srgbClr val="666699"/>
    <a:srgbClr val="65AA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3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4F37E499-1485-43EB-8EDA-C4237E67E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t" anchorCtr="0" compatLnSpc="1"/>
          <a:lstStyle>
            <a:lvl1pPr defTabSz="966470" eaLnBrk="1" hangingPunct="1">
              <a:buFont typeface="Arial" panose="020B0604020202020204" pitchFamily="34" charset="0"/>
              <a:buNone/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CBBFD48B-A3F3-4C2B-AF55-1432CE7104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t" anchorCtr="0" compatLnSpc="1"/>
          <a:lstStyle>
            <a:lvl1pPr algn="r" defTabSz="966470" eaLnBrk="1" hangingPunct="1">
              <a:buFont typeface="Arial" panose="020B0604020202020204" pitchFamily="34" charset="0"/>
              <a:buNone/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7C23196E-22FD-4816-8AE5-9CD5BDA2F88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79513" y="685800"/>
            <a:ext cx="4498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1592107D-617F-40D4-B549-B20E7511E4DC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292DF882-27B5-487A-810C-E4824E32EC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b" anchorCtr="0" compatLnSpc="1"/>
          <a:lstStyle>
            <a:lvl1pPr defTabSz="966470" eaLnBrk="1" hangingPunct="1">
              <a:buFont typeface="Arial" panose="020B0604020202020204" pitchFamily="34" charset="0"/>
              <a:buNone/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5FF6EB95-84EF-4C23-98B7-8006B67FD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b" anchorCtr="0" compatLnSpc="1"/>
          <a:lstStyle>
            <a:lvl1pPr algn="r" defTabSz="967105" eaLnBrk="1" hangingPunct="1">
              <a:buFont typeface="Arial" panose="020B0604020202020204" pitchFamily="34" charset="0"/>
              <a:buNone/>
              <a:defRPr sz="1300" u="none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212624-A56C-4DA4-8CA3-67756E061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D6565E6-19FB-4F75-83A4-283A8CB0F3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A1C6C434-CAA7-4B44-91F6-4706018897D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通用声明部分的</a:t>
            </a:r>
            <a:r>
              <a:rPr lang="en-US" altLang="zh-CN"/>
              <a:t>Option Compare Database</a:t>
            </a:r>
            <a:r>
              <a:rPr lang="zh-CN" altLang="en-US"/>
              <a:t>：</a:t>
            </a:r>
            <a:r>
              <a:rPr lang="en-US" altLang="zh-CN"/>
              <a:t> 只能在 Microsoft Access 中使用。当需要字符串比较时，将根据数据库的国别 ID 确定的排序级别进行比较。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14</a:t>
            </a:r>
            <a:r>
              <a:rPr lang="zh-CN" altLang="en-US"/>
              <a:t>周</a:t>
            </a:r>
            <a:r>
              <a:rPr lang="en-US" altLang="zh-CN"/>
              <a:t>: VBA</a:t>
            </a:r>
            <a:r>
              <a:rPr lang="zh-CN" altLang="en-US"/>
              <a:t>环境</a:t>
            </a:r>
            <a:r>
              <a:rPr lang="en-US" altLang="zh-CN"/>
              <a:t>, </a:t>
            </a:r>
            <a:r>
              <a:rPr lang="zh-CN" altLang="en-US"/>
              <a:t>数据类型</a:t>
            </a:r>
            <a:r>
              <a:rPr lang="en-US" altLang="zh-CN"/>
              <a:t>;</a:t>
            </a:r>
            <a:r>
              <a:rPr lang="zh-CN" altLang="en-US"/>
              <a:t>变量</a:t>
            </a:r>
            <a:r>
              <a:rPr lang="en-US" altLang="zh-CN"/>
              <a:t>/</a:t>
            </a:r>
            <a:r>
              <a:rPr lang="zh-CN" altLang="en-US"/>
              <a:t>常量</a:t>
            </a:r>
            <a:r>
              <a:rPr lang="en-US" altLang="zh-CN"/>
              <a:t>,</a:t>
            </a:r>
            <a:r>
              <a:rPr lang="zh-CN" altLang="en-US"/>
              <a:t>输入输出</a:t>
            </a:r>
            <a:endParaRPr lang="en-US" altLang="zh-CN"/>
          </a:p>
          <a:p>
            <a:pPr eaLnBrk="1" hangingPunct="1"/>
            <a:r>
              <a:rPr lang="en-US" altLang="zh-CN"/>
              <a:t>15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选择</a:t>
            </a:r>
            <a:r>
              <a:rPr lang="en-US" altLang="zh-CN"/>
              <a:t>, </a:t>
            </a:r>
            <a:r>
              <a:rPr lang="zh-CN" altLang="en-US"/>
              <a:t>循环</a:t>
            </a:r>
            <a:r>
              <a:rPr lang="en-US" altLang="zh-CN"/>
              <a:t>; </a:t>
            </a:r>
            <a:r>
              <a:rPr lang="zh-CN" altLang="en-US"/>
              <a:t>一次练习</a:t>
            </a:r>
          </a:p>
          <a:p>
            <a:pPr eaLnBrk="1" hangingPunct="1"/>
            <a:r>
              <a:rPr lang="en-US" altLang="zh-CN"/>
              <a:t>16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过程</a:t>
            </a:r>
            <a:r>
              <a:rPr lang="en-US" altLang="zh-CN"/>
              <a:t>(</a:t>
            </a:r>
            <a:r>
              <a:rPr lang="zh-CN" altLang="en-US"/>
              <a:t>最好提及自顶向下</a:t>
            </a:r>
            <a:r>
              <a:rPr lang="en-US" altLang="zh-CN"/>
              <a:t>); </a:t>
            </a:r>
            <a:r>
              <a:rPr lang="zh-CN" altLang="en-US"/>
              <a:t>一次练习</a:t>
            </a:r>
          </a:p>
          <a:p>
            <a:pPr eaLnBrk="1" hangingPunct="1"/>
            <a:r>
              <a:rPr lang="en-US" altLang="zh-CN"/>
              <a:t>17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面向对象和</a:t>
            </a:r>
            <a:r>
              <a:rPr lang="en-US" altLang="zh-CN"/>
              <a:t>DAO</a:t>
            </a:r>
            <a:r>
              <a:rPr lang="zh-CN" altLang="en-US"/>
              <a:t>一次课</a:t>
            </a:r>
            <a:r>
              <a:rPr lang="en-US" altLang="zh-CN"/>
              <a:t>; </a:t>
            </a:r>
            <a:r>
              <a:rPr lang="zh-CN" altLang="en-US"/>
              <a:t>一次练习</a:t>
            </a:r>
          </a:p>
          <a:p>
            <a:pPr eaLnBrk="1" hangingPunct="1"/>
            <a:r>
              <a:rPr lang="en-US" altLang="zh-CN"/>
              <a:t>18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复习一次</a:t>
            </a:r>
            <a:r>
              <a:rPr lang="en-US" altLang="zh-CN"/>
              <a:t>; </a:t>
            </a:r>
            <a:r>
              <a:rPr lang="zh-CN" altLang="en-US"/>
              <a:t>上机模考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别字</a:t>
            </a:r>
            <a:r>
              <a:rPr lang="en-US" altLang="zh-CN"/>
              <a:t>: P212 </a:t>
            </a:r>
            <a:r>
              <a:rPr lang="zh-CN" altLang="en-US"/>
              <a:t>子夜改成午夜</a:t>
            </a:r>
            <a:r>
              <a:rPr lang="en-US" altLang="zh-CN"/>
              <a:t>?</a:t>
            </a:r>
          </a:p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817E7B12-4F2B-4E43-89B3-9FEB485E2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2D51EE82-6941-45F9-848D-EB68A57B0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244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5BEB5085-6C59-47DC-8C54-A8CDB528A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06E396A0-B260-4798-AB1D-C34D042E5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85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B1FABE80-E938-4E4A-AB9A-0931460C6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B2CF7EC5-09DD-4FED-B963-8F80165EF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6820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C231B3C0-C33F-4699-8CAB-791E7CE6C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BB67C739-7195-45AD-B020-E4B87C80A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35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97645EA4-C18E-462B-B0E0-8A0F64E10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EE6ED45C-53BE-4A18-9920-A0BC000E0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551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20D59A1B-9301-428E-8C1E-438985A22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DA9D4CE8-9F8E-4F75-9CA2-BEF825C1A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21894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C7CB307C-0274-4279-93D9-BAE2A55DB8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A368ECBF-F927-4518-8CFD-BB47B4288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013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1B37E5CD-C98B-46F4-B98B-EA5471F68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="" xmlns:a16="http://schemas.microsoft.com/office/drawing/2014/main" id="{7032CF59-C147-4B07-A754-96F9C8A43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933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22F2CC5D-FD91-41B0-9E58-B380F52EA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B7493CD7-C5AF-4C7E-9164-8B69B1A3C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311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="" xmlns:a16="http://schemas.microsoft.com/office/drawing/2014/main" id="{583BB693-1988-4CBE-8406-0D923353F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6">
            <a:extLst>
              <a:ext uri="{FF2B5EF4-FFF2-40B4-BE49-F238E27FC236}">
                <a16:creationId xmlns="" xmlns:a16="http://schemas.microsoft.com/office/drawing/2014/main" id="{6C4B0FE9-257F-46C8-97F3-2AB51C7815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906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5339F18-7775-47BB-ACC2-6A56A2FC6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136D6E1B-E1A2-4783-93F0-326FEF924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60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1A7F2DD2-C52F-42BB-B14B-AE83F74D3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FC67BA18-2B54-4838-AFDD-BA17BC6FB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72847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1C9DC91-B34B-43BB-9BBB-746BEC12D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5E6B823A-30BF-489B-8C1C-8D6793369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038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605E01FF-95C5-4D6D-AE12-D4A8D4EED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DE6BFA72-E959-4FE0-8F7F-2A54DEA7A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02126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31798A3A-0488-4A39-BFDF-E7B2E2E64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9B41C925-34DE-4113-B928-3141523C9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661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82183C73-DA08-419B-B4AD-31BF84A05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04B9B079-157E-4B66-AFB8-F8EFA8413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810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9195A819-36AC-44DB-AAE6-21A5BF41C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8A7A8877-CB74-4B1A-A30A-608F8FC16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26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9C175F36-C5DE-479C-B36B-2E018986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>
            <a:extLst>
              <a:ext uri="{FF2B5EF4-FFF2-40B4-BE49-F238E27FC236}">
                <a16:creationId xmlns="" xmlns:a16="http://schemas.microsoft.com/office/drawing/2014/main" id="{1BC04F4F-3D55-4A13-AC6C-72795E66F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504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F6EF5E4A-740F-4483-A0E8-1C1E6AB68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CC531529-4CA7-435D-9C56-F220EF74B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8833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="" xmlns:a16="http://schemas.microsoft.com/office/drawing/2014/main" id="{D34B0464-61E7-4C13-96AF-CC48CB6E3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4B6E85A6-5B33-4F00-B12E-BBB8AEC1D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14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DFB0500C-2257-428F-AED2-7E0C32D60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9A29E6F6-D473-4647-8F21-271A1ED52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5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65D4249B-0596-4901-8190-810BCC8F1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E7420AB3-A1BC-4D22-B434-BA92CAA91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065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>
            <a:extLst>
              <a:ext uri="{FF2B5EF4-FFF2-40B4-BE49-F238E27FC236}">
                <a16:creationId xmlns="" xmlns:a16="http://schemas.microsoft.com/office/drawing/2014/main" id="{0913A62D-5055-4FAA-8B39-F12F32B6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55113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未知">
            <a:extLst>
              <a:ext uri="{FF2B5EF4-FFF2-40B4-BE49-F238E27FC236}">
                <a16:creationId xmlns="" xmlns:a16="http://schemas.microsoft.com/office/drawing/2014/main" id="{A7C40A36-6886-4516-A421-319817D5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="" xmlns:a16="http://schemas.microsoft.com/office/drawing/2014/main" id="{2621D037-7BF2-4A84-8539-AE0AB5E70C3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0" y="0"/>
            <a:chExt cx="288" cy="288"/>
          </a:xfrm>
        </p:grpSpPr>
        <p:sp>
          <p:nvSpPr>
            <p:cNvPr id="2" name="Oval 5">
              <a:extLst>
                <a:ext uri="{FF2B5EF4-FFF2-40B4-BE49-F238E27FC236}">
                  <a16:creationId xmlns="" xmlns:a16="http://schemas.microsoft.com/office/drawing/2014/main" id="{76CB8444-95C1-4AF2-ADF7-4EEA35C0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Oval 6">
              <a:extLst>
                <a:ext uri="{FF2B5EF4-FFF2-40B4-BE49-F238E27FC236}">
                  <a16:creationId xmlns="" xmlns:a16="http://schemas.microsoft.com/office/drawing/2014/main" id="{E50E2FB2-D422-4E2D-94EC-AD6FF0C3D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9" name="Group 7">
            <a:extLst>
              <a:ext uri="{FF2B5EF4-FFF2-40B4-BE49-F238E27FC236}">
                <a16:creationId xmlns="" xmlns:a16="http://schemas.microsoft.com/office/drawing/2014/main" id="{B0FA80E8-DE08-449C-9BB7-176EA84A9A8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0" y="0"/>
            <a:chExt cx="576" cy="576"/>
          </a:xfrm>
        </p:grpSpPr>
        <p:sp>
          <p:nvSpPr>
            <p:cNvPr id="4" name="Oval 8">
              <a:extLst>
                <a:ext uri="{FF2B5EF4-FFF2-40B4-BE49-F238E27FC236}">
                  <a16:creationId xmlns="" xmlns:a16="http://schemas.microsoft.com/office/drawing/2014/main" id="{380DB6A7-2F44-4C1A-94BD-BAB853BF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Oval 9">
              <a:extLst>
                <a:ext uri="{FF2B5EF4-FFF2-40B4-BE49-F238E27FC236}">
                  <a16:creationId xmlns="" xmlns:a16="http://schemas.microsoft.com/office/drawing/2014/main" id="{23BC8EF5-58FE-4360-BE62-36D9E63A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0" name="Group 10">
            <a:extLst>
              <a:ext uri="{FF2B5EF4-FFF2-40B4-BE49-F238E27FC236}">
                <a16:creationId xmlns="" xmlns:a16="http://schemas.microsoft.com/office/drawing/2014/main" id="{34300EF4-CC4D-45A2-A840-5E3FFDC01B3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0" y="0"/>
            <a:chExt cx="576" cy="576"/>
          </a:xfrm>
        </p:grpSpPr>
        <p:sp>
          <p:nvSpPr>
            <p:cNvPr id="2059" name="Oval 11">
              <a:extLst>
                <a:ext uri="{FF2B5EF4-FFF2-40B4-BE49-F238E27FC236}">
                  <a16:creationId xmlns="" xmlns:a16="http://schemas.microsoft.com/office/drawing/2014/main" id="{50DB95BD-4EC9-4BC0-AC2B-CA675E59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60" name="Oval 12">
              <a:extLst>
                <a:ext uri="{FF2B5EF4-FFF2-40B4-BE49-F238E27FC236}">
                  <a16:creationId xmlns="" xmlns:a16="http://schemas.microsoft.com/office/drawing/2014/main" id="{EFB541BB-C519-4E85-BBDE-A7652E00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pic>
        <p:nvPicPr>
          <p:cNvPr id="1031" name="Picture 17" descr="logo">
            <a:extLst>
              <a:ext uri="{FF2B5EF4-FFF2-40B4-BE49-F238E27FC236}">
                <a16:creationId xmlns="" xmlns:a16="http://schemas.microsoft.com/office/drawing/2014/main" id="{7319A23D-2C6A-4D63-BF81-360B3857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924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4">
            <a:extLst>
              <a:ext uri="{FF2B5EF4-FFF2-40B4-BE49-F238E27FC236}">
                <a16:creationId xmlns="" xmlns:a16="http://schemas.microsoft.com/office/drawing/2014/main" id="{0F76EFD0-8A26-48FE-8B26-1E51B720D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3" name="Rectangle 17">
            <a:extLst>
              <a:ext uri="{FF2B5EF4-FFF2-40B4-BE49-F238E27FC236}">
                <a16:creationId xmlns="" xmlns:a16="http://schemas.microsoft.com/office/drawing/2014/main" id="{58B24F3B-0CE1-46FC-8613-80549D398C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4" name="Rectangle 13">
            <a:extLst>
              <a:ext uri="{FF2B5EF4-FFF2-40B4-BE49-F238E27FC236}">
                <a16:creationId xmlns="" xmlns:a16="http://schemas.microsoft.com/office/drawing/2014/main" id="{0A6A1315-9567-4053-A91E-BF8771730D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5" name="Rectangle 14">
            <a:extLst>
              <a:ext uri="{FF2B5EF4-FFF2-40B4-BE49-F238E27FC236}">
                <a16:creationId xmlns="" xmlns:a16="http://schemas.microsoft.com/office/drawing/2014/main" id="{980C249E-A68B-4B00-BF29-E9B80D2399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64163" y="6381750"/>
            <a:ext cx="3529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1" u="none">
                <a:solidFill>
                  <a:srgbClr val="FF33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="" xmlns:a16="http://schemas.microsoft.com/office/drawing/2014/main" id="{31CF66D8-9553-4FB8-8E63-3BD4E62A0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p:oleObj spid="_x0000_s4198" r:id="rId14" imgW="9561905" imgH="1600000" progId="">
              <p:embed/>
            </p:oleObj>
          </a:graphicData>
        </a:graphic>
      </p:graphicFrame>
      <p:sp>
        <p:nvSpPr>
          <p:cNvPr id="4099" name="未知">
            <a:extLst>
              <a:ext uri="{FF2B5EF4-FFF2-40B4-BE49-F238E27FC236}">
                <a16:creationId xmlns="" xmlns:a16="http://schemas.microsoft.com/office/drawing/2014/main" id="{E8FA65F5-84BE-416F-AC60-08A39FAE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0" name="未知">
            <a:extLst>
              <a:ext uri="{FF2B5EF4-FFF2-40B4-BE49-F238E27FC236}">
                <a16:creationId xmlns="" xmlns:a16="http://schemas.microsoft.com/office/drawing/2014/main" id="{689B84C3-BA8E-4467-923B-A1877382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4101" name="Group 5">
            <a:extLst>
              <a:ext uri="{FF2B5EF4-FFF2-40B4-BE49-F238E27FC236}">
                <a16:creationId xmlns="" xmlns:a16="http://schemas.microsoft.com/office/drawing/2014/main" id="{158F094D-8037-466C-82FF-8CE13187710B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2" name="Oval 6">
              <a:extLst>
                <a:ext uri="{FF2B5EF4-FFF2-40B4-BE49-F238E27FC236}">
                  <a16:creationId xmlns="" xmlns:a16="http://schemas.microsoft.com/office/drawing/2014/main" id="{BF07E52A-1CCE-4FC5-ADA6-2A90C502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Oval 7">
              <a:extLst>
                <a:ext uri="{FF2B5EF4-FFF2-40B4-BE49-F238E27FC236}">
                  <a16:creationId xmlns="" xmlns:a16="http://schemas.microsoft.com/office/drawing/2014/main" id="{6852E68D-3B96-4E54-B967-5540E496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102" name="Group 8">
            <a:extLst>
              <a:ext uri="{FF2B5EF4-FFF2-40B4-BE49-F238E27FC236}">
                <a16:creationId xmlns="" xmlns:a16="http://schemas.microsoft.com/office/drawing/2014/main" id="{7246CB4D-A79F-4FB0-BAE1-A75CB6DB341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33" name="Oval 9">
              <a:extLst>
                <a:ext uri="{FF2B5EF4-FFF2-40B4-BE49-F238E27FC236}">
                  <a16:creationId xmlns="" xmlns:a16="http://schemas.microsoft.com/office/drawing/2014/main" id="{CE963853-A0D8-46FB-81FB-5BC94B97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="" xmlns:a16="http://schemas.microsoft.com/office/drawing/2014/main" id="{D5526D79-EE67-44FC-9F97-4CAF9271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103" name="Group 11">
            <a:extLst>
              <a:ext uri="{FF2B5EF4-FFF2-40B4-BE49-F238E27FC236}">
                <a16:creationId xmlns="" xmlns:a16="http://schemas.microsoft.com/office/drawing/2014/main" id="{612EA8AA-240D-4760-9A18-249579CFB824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" name="Oval 12">
              <a:extLst>
                <a:ext uri="{FF2B5EF4-FFF2-40B4-BE49-F238E27FC236}">
                  <a16:creationId xmlns="" xmlns:a16="http://schemas.microsoft.com/office/drawing/2014/main" id="{9A09C04F-A7AD-4600-B10B-F664DD61D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="" xmlns:a16="http://schemas.microsoft.com/office/drawing/2014/main" id="{40DF6278-1650-4CE6-B15A-FB326315C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104" name="Rectangle 14">
            <a:extLst>
              <a:ext uri="{FF2B5EF4-FFF2-40B4-BE49-F238E27FC236}">
                <a16:creationId xmlns="" xmlns:a16="http://schemas.microsoft.com/office/drawing/2014/main" id="{EBA006A2-2D5E-4724-B211-ADC3176EC5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="" xmlns:a16="http://schemas.microsoft.com/office/drawing/2014/main" id="{722C7043-D685-42CB-913E-00810F0CAF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0" name="Rectangle 16">
            <a:extLst>
              <a:ext uri="{FF2B5EF4-FFF2-40B4-BE49-F238E27FC236}">
                <a16:creationId xmlns="" xmlns:a16="http://schemas.microsoft.com/office/drawing/2014/main" id="{956EA979-24F4-45B2-8097-CC9BC525D9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1" u="none">
                <a:solidFill>
                  <a:srgbClr val="F03628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7" name="Rectangle 17">
            <a:extLst>
              <a:ext uri="{FF2B5EF4-FFF2-40B4-BE49-F238E27FC236}">
                <a16:creationId xmlns="" xmlns:a16="http://schemas.microsoft.com/office/drawing/2014/main" id="{34AF783F-EEB0-46BA-8BC2-1C553CE9F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4108" name="Picture 18" descr="top">
            <a:extLst>
              <a:ext uri="{FF2B5EF4-FFF2-40B4-BE49-F238E27FC236}">
                <a16:creationId xmlns="" xmlns:a16="http://schemas.microsoft.com/office/drawing/2014/main" id="{E4402E89-F7F1-4ED3-8318-30963C1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02D734F-53B9-4617-9F6B-E4D908612C5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6388" y="2286000"/>
            <a:ext cx="8609012" cy="1905000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/>
            <a:r>
              <a:rPr lang="en-US" altLang="zh-CN" sz="4400" dirty="0"/>
              <a:t>Python</a:t>
            </a:r>
            <a:r>
              <a:rPr lang="zh-CN" altLang="en-US" sz="4400" dirty="0"/>
              <a:t>编程：从入门到实践</a:t>
            </a:r>
            <a:br>
              <a:rPr lang="zh-CN" altLang="en-US" sz="4400" dirty="0"/>
            </a:br>
            <a:r>
              <a:rPr lang="zh-CN" altLang="en-US" sz="3600" dirty="0" smtClean="0"/>
              <a:t>第</a:t>
            </a:r>
            <a:r>
              <a:rPr lang="en-US" altLang="zh-CN" sz="3600" dirty="0" smtClean="0"/>
              <a:t>9</a:t>
            </a:r>
            <a:r>
              <a:rPr lang="zh-CN" altLang="en-US" sz="3600" dirty="0" smtClean="0"/>
              <a:t>章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类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20788" y="5257800"/>
            <a:ext cx="67802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400" u="none" kern="0" dirty="0">
                <a:latin typeface="+mn-lt"/>
                <a:ea typeface="+mn-ea"/>
              </a:rPr>
              <a:t>信息学院</a:t>
            </a:r>
            <a:endParaRPr lang="en-US" altLang="zh-CN" sz="2400" u="none" kern="0" dirty="0">
              <a:latin typeface="+mn-lt"/>
              <a:ea typeface="+mn-ea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400" u="none" kern="0" dirty="0">
                <a:latin typeface="+mn-lt"/>
                <a:ea typeface="+mn-ea"/>
              </a:rPr>
              <a:t>2017</a:t>
            </a:r>
            <a:endParaRPr lang="zh-CN" altLang="en-US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根据类创建实例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创建多个实例</a:t>
            </a:r>
            <a:endParaRPr lang="en-US" altLang="zh-CN" sz="2400" u="none" dirty="0" smtClean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dirty="0" smtClean="0"/>
              <a:t>每条小狗都是一个独立的实例，有自己的一组属性，能够执行相同的操作。就算我们给第二条小狗指定同样的名字和年龄，</a:t>
            </a:r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依然会根据</a:t>
            </a:r>
            <a:r>
              <a:rPr lang="en-US" altLang="zh-CN" sz="2000" u="none" dirty="0" smtClean="0"/>
              <a:t>Dog </a:t>
            </a:r>
            <a:r>
              <a:rPr lang="zh-CN" altLang="en-US" sz="2000" u="none" dirty="0" smtClean="0"/>
              <a:t>类创建另一个实例。</a:t>
            </a:r>
            <a:endParaRPr lang="en-US" altLang="zh-CN" sz="20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2" y="3386004"/>
            <a:ext cx="731500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my_dog</a:t>
            </a:r>
            <a:r>
              <a:rPr lang="en-US" altLang="zh-CN" u="none" dirty="0" smtClean="0"/>
              <a:t> = Dog('Willie',6)</a:t>
            </a:r>
          </a:p>
          <a:p>
            <a:r>
              <a:rPr lang="en-US" altLang="zh-CN" u="none" dirty="0" err="1" smtClean="0"/>
              <a:t>your_dog</a:t>
            </a:r>
            <a:r>
              <a:rPr lang="en-US" altLang="zh-CN" u="none" dirty="0" smtClean="0"/>
              <a:t> = Dog('Lucy',3)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print("My dog's name is " + </a:t>
            </a:r>
            <a:r>
              <a:rPr lang="en-US" altLang="zh-CN" u="none" dirty="0" err="1" smtClean="0"/>
              <a:t>my_dog.name.title</a:t>
            </a:r>
            <a:r>
              <a:rPr lang="en-US" altLang="zh-CN" u="none" dirty="0" smtClean="0"/>
              <a:t>() + ".")</a:t>
            </a:r>
          </a:p>
          <a:p>
            <a:r>
              <a:rPr lang="en-US" altLang="zh-CN" u="none" dirty="0" smtClean="0"/>
              <a:t>print("My dog is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(my_dog.age) + " years old.")</a:t>
            </a:r>
          </a:p>
          <a:p>
            <a:r>
              <a:rPr lang="en-US" altLang="zh-CN" u="none" dirty="0" smtClean="0"/>
              <a:t>my_dog.sit()</a:t>
            </a:r>
          </a:p>
          <a:p>
            <a:r>
              <a:rPr lang="en-US" altLang="zh-CN" u="none" dirty="0" smtClean="0"/>
              <a:t>print("Your dog's name is " + </a:t>
            </a:r>
            <a:r>
              <a:rPr lang="en-US" altLang="zh-CN" u="none" dirty="0" err="1" smtClean="0"/>
              <a:t>your_dog.name.title</a:t>
            </a:r>
            <a:r>
              <a:rPr lang="en-US" altLang="zh-CN" u="none" dirty="0" smtClean="0"/>
              <a:t>() + ".")</a:t>
            </a:r>
          </a:p>
          <a:p>
            <a:r>
              <a:rPr lang="en-US" altLang="zh-CN" u="none" dirty="0" smtClean="0"/>
              <a:t>print("Your dog is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(your_dog.age) + " years old.")</a:t>
            </a:r>
          </a:p>
          <a:p>
            <a:r>
              <a:rPr lang="en-US" altLang="zh-CN" u="none" dirty="0" err="1" smtClean="0"/>
              <a:t>your_dog.roll_over</a:t>
            </a:r>
            <a:r>
              <a:rPr lang="en-US" altLang="zh-CN" u="none" dirty="0" smtClean="0"/>
              <a:t>()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使用类和实例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1800209"/>
            <a:ext cx="731500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u="none" dirty="0" smtClean="0"/>
              <a:t>class Car():</a:t>
            </a:r>
          </a:p>
          <a:p>
            <a:r>
              <a:rPr lang="en-US" altLang="zh-CN" sz="1800" u="none" dirty="0" smtClean="0"/>
              <a:t>    """A simple attempt to represent a car</a:t>
            </a:r>
            <a:r>
              <a:rPr lang="en-US" altLang="zh-CN" sz="1800" u="none" dirty="0" smtClean="0"/>
              <a:t>.""</a:t>
            </a:r>
            <a:r>
              <a:rPr lang="en-US" altLang="zh-CN" sz="1800" u="none" dirty="0" smtClean="0"/>
              <a:t>"</a:t>
            </a:r>
            <a:endParaRPr lang="en-US" altLang="zh-CN" sz="1800" u="none" dirty="0" smtClean="0"/>
          </a:p>
          <a:p>
            <a:endParaRPr lang="en-US" altLang="zh-CN" sz="1800" u="none" dirty="0" smtClean="0"/>
          </a:p>
          <a:p>
            <a:r>
              <a:rPr lang="en-US" altLang="zh-CN" sz="1800" u="none" dirty="0" smtClean="0"/>
              <a:t>    def __init__(self, make, model, year):</a:t>
            </a:r>
          </a:p>
          <a:p>
            <a:r>
              <a:rPr lang="en-US" altLang="zh-CN" sz="1800" u="none" dirty="0" smtClean="0"/>
              <a:t>        """Initialize attributes to describe a car."""</a:t>
            </a:r>
            <a:endParaRPr lang="en-US" altLang="zh-CN" sz="1800" u="none" dirty="0" smtClean="0"/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self.make</a:t>
            </a:r>
            <a:r>
              <a:rPr lang="en-US" altLang="zh-CN" sz="1800" u="none" dirty="0" smtClean="0"/>
              <a:t> = make</a:t>
            </a:r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self.model</a:t>
            </a:r>
            <a:r>
              <a:rPr lang="en-US" altLang="zh-CN" sz="1800" u="none" dirty="0" smtClean="0"/>
              <a:t> = model</a:t>
            </a:r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self.year</a:t>
            </a:r>
            <a:r>
              <a:rPr lang="en-US" altLang="zh-CN" sz="1800" u="none" dirty="0" smtClean="0"/>
              <a:t> = year</a:t>
            </a:r>
          </a:p>
          <a:p>
            <a:r>
              <a:rPr lang="en-US" altLang="zh-CN" sz="1800" u="none" dirty="0" smtClean="0"/>
              <a:t>        </a:t>
            </a:r>
          </a:p>
          <a:p>
            <a:r>
              <a:rPr lang="en-US" altLang="zh-CN" sz="1800" u="none" dirty="0" smtClean="0"/>
              <a:t>    def </a:t>
            </a:r>
            <a:r>
              <a:rPr lang="en-US" altLang="zh-CN" sz="1800" u="none" dirty="0" err="1" smtClean="0"/>
              <a:t>get_descriptive_name</a:t>
            </a:r>
            <a:r>
              <a:rPr lang="en-US" altLang="zh-CN" sz="1800" u="none" dirty="0" smtClean="0"/>
              <a:t>(self):</a:t>
            </a:r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smtClean="0"/>
              <a:t>"""Return a neatly formatted descriptive name."""</a:t>
            </a:r>
            <a:endParaRPr lang="en-US" altLang="zh-CN" sz="1800" u="none" dirty="0" smtClean="0"/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long_name</a:t>
            </a:r>
            <a:r>
              <a:rPr lang="en-US" altLang="zh-CN" sz="1800" u="none" dirty="0" smtClean="0"/>
              <a:t> = </a:t>
            </a:r>
            <a:r>
              <a:rPr lang="en-US" altLang="zh-CN" sz="1800" u="none" dirty="0" err="1" smtClean="0"/>
              <a:t>str</a:t>
            </a:r>
            <a:r>
              <a:rPr lang="en-US" altLang="zh-CN" sz="1800" u="none" dirty="0" smtClean="0"/>
              <a:t>(</a:t>
            </a:r>
            <a:r>
              <a:rPr lang="en-US" altLang="zh-CN" sz="1800" u="none" dirty="0" err="1" smtClean="0"/>
              <a:t>self.year</a:t>
            </a:r>
            <a:r>
              <a:rPr lang="en-US" altLang="zh-CN" sz="1800" u="none" dirty="0" smtClean="0"/>
              <a:t>) + ' ' + </a:t>
            </a:r>
            <a:r>
              <a:rPr lang="en-US" altLang="zh-CN" sz="1800" u="none" dirty="0" err="1" smtClean="0"/>
              <a:t>self.make</a:t>
            </a:r>
            <a:r>
              <a:rPr lang="en-US" altLang="zh-CN" sz="1800" u="none" dirty="0" smtClean="0"/>
              <a:t> + ' ' + </a:t>
            </a:r>
            <a:r>
              <a:rPr lang="en-US" altLang="zh-CN" sz="1800" u="none" dirty="0" err="1" smtClean="0"/>
              <a:t>self.model</a:t>
            </a:r>
            <a:endParaRPr lang="en-US" altLang="zh-CN" sz="1800" u="none" dirty="0" smtClean="0"/>
          </a:p>
          <a:p>
            <a:r>
              <a:rPr lang="en-US" altLang="zh-CN" sz="1800" u="none" dirty="0" smtClean="0"/>
              <a:t>        return </a:t>
            </a:r>
            <a:r>
              <a:rPr lang="en-US" altLang="zh-CN" sz="1800" u="none" dirty="0" err="1" smtClean="0"/>
              <a:t>long_name.title</a:t>
            </a:r>
            <a:r>
              <a:rPr lang="en-US" altLang="zh-CN" sz="1800" u="none" dirty="0" smtClean="0"/>
              <a:t>()</a:t>
            </a:r>
          </a:p>
          <a:p>
            <a:endParaRPr lang="en-US" altLang="zh-CN" sz="1800" u="none" dirty="0" smtClean="0"/>
          </a:p>
          <a:p>
            <a:r>
              <a:rPr lang="en-US" altLang="zh-CN" sz="1800" u="none" dirty="0" err="1" smtClean="0"/>
              <a:t>my_new_car</a:t>
            </a:r>
            <a:r>
              <a:rPr lang="en-US" altLang="zh-CN" sz="1800" u="none" dirty="0" smtClean="0"/>
              <a:t> = Car('</a:t>
            </a:r>
            <a:r>
              <a:rPr lang="en-US" altLang="zh-CN" sz="1800" u="none" dirty="0" err="1" smtClean="0"/>
              <a:t>audi</a:t>
            </a:r>
            <a:r>
              <a:rPr lang="en-US" altLang="zh-CN" sz="1800" u="none" dirty="0" smtClean="0"/>
              <a:t>', 'a4', 2016)</a:t>
            </a:r>
          </a:p>
          <a:p>
            <a:r>
              <a:rPr lang="en-US" altLang="zh-CN" sz="1800" u="none" dirty="0" smtClean="0"/>
              <a:t>print(</a:t>
            </a:r>
            <a:r>
              <a:rPr lang="en-US" altLang="zh-CN" sz="1800" u="none" dirty="0" err="1" smtClean="0"/>
              <a:t>my_new_car.get_descriptive_name</a:t>
            </a:r>
            <a:r>
              <a:rPr lang="en-US" altLang="zh-CN" sz="1800" u="none" dirty="0" smtClean="0"/>
              <a:t>())</a:t>
            </a:r>
            <a:endParaRPr lang="en-US" altLang="zh-CN" sz="18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给属性指定默认值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99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类中的每个属性都必须有初始值，哪怕这个值是</a:t>
            </a:r>
            <a:r>
              <a:rPr lang="en-US" altLang="zh-CN" sz="2400" u="none" dirty="0" smtClean="0"/>
              <a:t>0</a:t>
            </a:r>
            <a:r>
              <a:rPr lang="zh-CN" altLang="en-US" sz="2400" u="none" dirty="0" smtClean="0"/>
              <a:t>或空字符串。 在方法</a:t>
            </a:r>
            <a:r>
              <a:rPr lang="en-US" altLang="zh-CN" sz="2400" u="none" dirty="0" smtClean="0"/>
              <a:t>__init__() </a:t>
            </a:r>
            <a:r>
              <a:rPr lang="zh-CN" altLang="en-US" sz="2400" u="none" dirty="0" smtClean="0"/>
              <a:t>内指定这种初始值是可行的。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98" y="2743218"/>
            <a:ext cx="76198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def __init__(self, make, model, year):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smtClean="0"/>
              <a:t>"""Initialize attributes to describe a car."""</a:t>
            </a:r>
            <a:endParaRPr lang="en-US" altLang="zh-CN" u="none" dirty="0" smtClean="0"/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self.make</a:t>
            </a:r>
            <a:r>
              <a:rPr lang="en-US" altLang="zh-CN" u="none" dirty="0" smtClean="0"/>
              <a:t> = make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self.model</a:t>
            </a:r>
            <a:r>
              <a:rPr lang="en-US" altLang="zh-CN" u="none" dirty="0" smtClean="0"/>
              <a:t> = model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self.year</a:t>
            </a:r>
            <a:r>
              <a:rPr lang="en-US" altLang="zh-CN" u="none" dirty="0" smtClean="0"/>
              <a:t> = year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self.odometer_reading</a:t>
            </a:r>
            <a:r>
              <a:rPr lang="en-US" altLang="zh-CN" u="none" dirty="0" smtClean="0"/>
              <a:t>=0</a:t>
            </a:r>
          </a:p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read_odometer</a:t>
            </a:r>
            <a:r>
              <a:rPr lang="en-US" altLang="zh-CN" u="none" dirty="0" smtClean="0"/>
              <a:t>(self):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smtClean="0"/>
              <a:t>"""Print a statement showing the car's mileage."""</a:t>
            </a:r>
            <a:endParaRPr lang="en-US" altLang="zh-CN" u="none" dirty="0" smtClean="0"/>
          </a:p>
          <a:p>
            <a:r>
              <a:rPr lang="en-US" altLang="zh-CN" u="none" dirty="0" smtClean="0"/>
              <a:t>        print("This car has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self.odometer_reading</a:t>
            </a:r>
            <a:r>
              <a:rPr lang="en-US" altLang="zh-CN" u="none" dirty="0" smtClean="0"/>
              <a:t>) + " miles on it.“)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my_new_car.read_odometer</a:t>
            </a:r>
            <a:r>
              <a:rPr lang="en-US" altLang="zh-CN" u="none" dirty="0" smtClean="0"/>
              <a:t>()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修改属性的值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43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可以以三种不同的方式修改属性的值：</a:t>
            </a:r>
            <a:endParaRPr lang="en-US" altLang="zh-CN" sz="2400" u="none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dirty="0" smtClean="0"/>
              <a:t>直接通过实例进行修改</a:t>
            </a:r>
            <a:endParaRPr lang="en-US" altLang="zh-CN" sz="2000" u="none" dirty="0" smtClean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"/>
            </a:pPr>
            <a:endParaRPr lang="en-US" altLang="zh-CN" sz="2000" u="none" dirty="0" smtClean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"/>
            </a:pPr>
            <a:endParaRPr lang="en-US" altLang="zh-CN" sz="2000" u="none" dirty="0" smtClean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"/>
            </a:pPr>
            <a:endParaRPr lang="en-US" altLang="zh-CN" sz="2000" u="none" dirty="0" smtClean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dirty="0" smtClean="0"/>
              <a:t>通过方法进行设置</a:t>
            </a:r>
            <a:endParaRPr lang="en-US" altLang="zh-CN" sz="20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98" y="2797312"/>
            <a:ext cx="746740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my_new_car.odometer_reading</a:t>
            </a:r>
            <a:r>
              <a:rPr lang="en-US" altLang="zh-CN" u="none" dirty="0" smtClean="0"/>
              <a:t> = 23</a:t>
            </a:r>
          </a:p>
          <a:p>
            <a:r>
              <a:rPr lang="en-US" altLang="zh-CN" u="none" dirty="0" err="1" smtClean="0"/>
              <a:t>my_new_car.read_odometer</a:t>
            </a:r>
            <a:r>
              <a:rPr lang="en-US" altLang="zh-CN" u="none" dirty="0" smtClean="0"/>
              <a:t>()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98" y="4114782"/>
            <a:ext cx="74674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update_odometer</a:t>
            </a:r>
            <a:r>
              <a:rPr lang="en-US" altLang="zh-CN" u="none" dirty="0" smtClean="0"/>
              <a:t>(self, mileage):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smtClean="0"/>
              <a:t>"""Set the odometer reading to the given value."""</a:t>
            </a:r>
            <a:endParaRPr lang="en-US" altLang="zh-CN" u="none" dirty="0" smtClean="0"/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self.odometer_reading</a:t>
            </a:r>
            <a:r>
              <a:rPr lang="en-US" altLang="zh-CN" u="none" dirty="0" smtClean="0"/>
              <a:t> = mileage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my_new_car.update_odometer</a:t>
            </a:r>
            <a:r>
              <a:rPr lang="en-US" altLang="zh-CN" u="none" dirty="0" smtClean="0"/>
              <a:t>(23)</a:t>
            </a:r>
          </a:p>
          <a:p>
            <a:r>
              <a:rPr lang="en-US" altLang="zh-CN" u="none" dirty="0" err="1" smtClean="0"/>
              <a:t>my_new_car.read_odometer</a:t>
            </a:r>
            <a:r>
              <a:rPr lang="en-US" altLang="zh-CN" u="none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修改属性的值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72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可以以三种不同的方式修改属性的值：</a:t>
            </a:r>
            <a:endParaRPr lang="en-US" altLang="zh-CN" sz="2400" u="none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dirty="0" smtClean="0"/>
              <a:t>通过方法进行递增（增加特定的值）</a:t>
            </a:r>
            <a:endParaRPr lang="en-US" altLang="zh-CN" sz="2000" u="none" dirty="0" smtClean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98" y="2925831"/>
            <a:ext cx="746740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increment_odometer</a:t>
            </a:r>
            <a:r>
              <a:rPr lang="en-US" altLang="zh-CN" u="none" dirty="0" smtClean="0"/>
              <a:t>(self, miles):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smtClean="0"/>
              <a:t>"""Add the given amount to the odometer reading."""</a:t>
            </a:r>
            <a:endParaRPr lang="en-US" altLang="zh-CN" u="none" dirty="0" smtClean="0"/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self.odometer_reading</a:t>
            </a:r>
            <a:r>
              <a:rPr lang="en-US" altLang="zh-CN" u="none" dirty="0" smtClean="0"/>
              <a:t> += miles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my_used_car</a:t>
            </a:r>
            <a:r>
              <a:rPr lang="en-US" altLang="zh-CN" u="none" dirty="0" smtClean="0"/>
              <a:t> = Car('</a:t>
            </a:r>
            <a:r>
              <a:rPr lang="en-US" altLang="zh-CN" u="none" dirty="0" err="1" smtClean="0"/>
              <a:t>subaru</a:t>
            </a:r>
            <a:r>
              <a:rPr lang="en-US" altLang="zh-CN" u="none" dirty="0" smtClean="0"/>
              <a:t>', 'outback', 2013)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my_used_car.get_descriptive_name</a:t>
            </a:r>
            <a:r>
              <a:rPr lang="en-US" altLang="zh-CN" u="none" dirty="0" smtClean="0"/>
              <a:t>())</a:t>
            </a:r>
          </a:p>
          <a:p>
            <a:r>
              <a:rPr lang="en-US" altLang="zh-CN" u="none" dirty="0" err="1" smtClean="0"/>
              <a:t>my_used_car.update_odometer</a:t>
            </a:r>
            <a:r>
              <a:rPr lang="en-US" altLang="zh-CN" u="none" dirty="0" smtClean="0"/>
              <a:t>(23500)</a:t>
            </a:r>
          </a:p>
          <a:p>
            <a:r>
              <a:rPr lang="en-US" altLang="zh-CN" u="none" dirty="0" err="1" smtClean="0"/>
              <a:t>my_used_car.read_odometer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err="1" smtClean="0"/>
              <a:t>my_used_car.increment_odometer</a:t>
            </a:r>
            <a:r>
              <a:rPr lang="en-US" altLang="zh-CN" u="none" dirty="0" smtClean="0"/>
              <a:t>(100)</a:t>
            </a:r>
          </a:p>
          <a:p>
            <a:r>
              <a:rPr lang="en-US" altLang="zh-CN" u="none" dirty="0" err="1" smtClean="0"/>
              <a:t>my_used_car.read_odometer</a:t>
            </a:r>
            <a:r>
              <a:rPr lang="en-US" altLang="zh-CN" u="none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90DB3C63-7B67-42A6-82EF-106DB9D68B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828842"/>
            <a:ext cx="8229600" cy="365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indent="-457200"/>
            <a:r>
              <a:rPr lang="zh-CN" altLang="en-US" sz="2400" u="none" dirty="0" smtClean="0"/>
              <a:t>为</a:t>
            </a:r>
            <a:r>
              <a:rPr lang="en-US" altLang="zh-CN" sz="2400" u="none" dirty="0" smtClean="0"/>
              <a:t>Restaurant </a:t>
            </a:r>
            <a:r>
              <a:rPr lang="zh-CN" altLang="en-US" sz="2400" u="none" dirty="0" smtClean="0"/>
              <a:t>类添加一个名为</a:t>
            </a:r>
            <a:r>
              <a:rPr lang="en-US" altLang="zh-CN" sz="2400" u="none" dirty="0" err="1" smtClean="0"/>
              <a:t>number_served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的属性，并将其默认值设置为</a:t>
            </a:r>
            <a:r>
              <a:rPr lang="en-US" altLang="zh-CN" sz="2400" u="none" dirty="0" smtClean="0"/>
              <a:t>0</a:t>
            </a:r>
            <a:r>
              <a:rPr lang="zh-CN" altLang="en-US" sz="2400" u="none" dirty="0" smtClean="0"/>
              <a:t>。</a:t>
            </a:r>
            <a:endParaRPr lang="en-US" altLang="zh-CN" sz="2400" u="none" dirty="0" smtClean="0"/>
          </a:p>
          <a:p>
            <a:pPr marL="857250" lvl="1" indent="-457200"/>
            <a:r>
              <a:rPr lang="zh-CN" altLang="en-US" sz="2000" u="none" dirty="0" smtClean="0"/>
              <a:t>添加一个名为</a:t>
            </a:r>
            <a:r>
              <a:rPr lang="en-US" altLang="zh-CN" sz="2000" u="none" dirty="0" err="1" smtClean="0"/>
              <a:t>set_number_served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的方法，它让你能够设置就餐人数。调用这个方法并向它传递一个值，然后再次打印这个值 。</a:t>
            </a:r>
            <a:endParaRPr lang="en-US" altLang="zh-CN" sz="2000" u="none" dirty="0" smtClean="0"/>
          </a:p>
          <a:p>
            <a:pPr marL="857250" lvl="1" indent="-457200"/>
            <a:r>
              <a:rPr lang="zh-CN" altLang="en-US" sz="2000" u="none" dirty="0" smtClean="0"/>
              <a:t>添加一个名为</a:t>
            </a:r>
            <a:r>
              <a:rPr lang="en-US" altLang="zh-CN" sz="2000" u="none" dirty="0" err="1" smtClean="0"/>
              <a:t>increment_number_served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的方法，它让你能够将就餐人数递增。调用这个方法并向它传递一个这样的值：你认为这家餐馆每天可能接待的就餐人数。</a:t>
            </a:r>
            <a:endParaRPr lang="en-US" altLang="zh-CN" sz="2000" u="none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如果要编写的类是另一个现成类的特殊版本，可使用继承 。一个类继承 另一个类时，它将自动获得另一个类的所有属性和方法；原有的类称为</a:t>
            </a:r>
            <a:r>
              <a:rPr lang="zh-CN" altLang="en-US" sz="2400" b="1" dirty="0" smtClean="0"/>
              <a:t>父类</a:t>
            </a:r>
            <a:r>
              <a:rPr lang="zh-CN" altLang="en-US" sz="2400" u="none" dirty="0" smtClean="0"/>
              <a:t> ，而新类称为</a:t>
            </a:r>
            <a:r>
              <a:rPr lang="zh-CN" altLang="en-US" sz="2400" b="1" dirty="0" smtClean="0"/>
              <a:t>子类</a:t>
            </a:r>
            <a:r>
              <a:rPr lang="zh-CN" altLang="en-US" sz="2400" u="none" dirty="0" smtClean="0"/>
              <a:t> 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子类继承了其父类的所有属性和方法，同时还可以定义自己的属性和方法。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比如，电动汽车是一种特殊的汽车，我们可以在前面创建的</a:t>
            </a:r>
            <a:r>
              <a:rPr lang="en-US" altLang="zh-CN" sz="2400" u="none" dirty="0" smtClean="0"/>
              <a:t>Car </a:t>
            </a:r>
            <a:r>
              <a:rPr lang="zh-CN" altLang="en-US" sz="2400" u="none" dirty="0" smtClean="0"/>
              <a:t>类的基础上创建新类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，这样就只需为电动汽车特有的属性和行为。</a:t>
            </a:r>
            <a:endParaRPr lang="zh-CN" altLang="en-US" sz="2400" u="non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子类的方法</a:t>
            </a:r>
            <a:r>
              <a:rPr lang="en-US" altLang="zh-CN" dirty="0" smtClean="0"/>
              <a:t>__init__()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创建子类的实例时，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首先需要完成的任务是给父类的所有属性赋值。为此，子类的方法</a:t>
            </a:r>
            <a:r>
              <a:rPr lang="en-US" altLang="zh-CN" sz="2400" u="none" dirty="0" smtClean="0"/>
              <a:t>__init__() </a:t>
            </a:r>
            <a:r>
              <a:rPr lang="zh-CN" altLang="en-US" sz="2400" u="none" dirty="0" smtClean="0"/>
              <a:t>需要父类施以援手。</a:t>
            </a:r>
            <a:endParaRPr lang="en-US" altLang="zh-CN" sz="2400" u="none" dirty="0" smtClean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3002101"/>
            <a:ext cx="758184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class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(Car):</a:t>
            </a:r>
          </a:p>
          <a:p>
            <a:r>
              <a:rPr lang="en-US" altLang="zh-CN" u="none" dirty="0" smtClean="0"/>
              <a:t>    """Models aspects of a car, specific to electric vehicles."""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    def __init__(self, manufacturer, model, year):</a:t>
            </a:r>
          </a:p>
          <a:p>
            <a:r>
              <a:rPr lang="en-US" altLang="zh-CN" u="none" dirty="0" smtClean="0"/>
              <a:t>        """Initialize attributes of the parent class.</a:t>
            </a:r>
            <a:r>
              <a:rPr lang="zh-CN" altLang="en-US" u="none" dirty="0" smtClean="0"/>
              <a:t> </a:t>
            </a:r>
            <a:r>
              <a:rPr lang="en-US" altLang="zh-CN" u="none" dirty="0" smtClean="0"/>
              <a:t>"""</a:t>
            </a:r>
          </a:p>
          <a:p>
            <a:r>
              <a:rPr lang="en-US" altLang="zh-CN" u="none" dirty="0" smtClean="0"/>
              <a:t>        super().__init__(manufacturer, model, year)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2590800" y="2554865"/>
            <a:ext cx="5715000" cy="340735"/>
          </a:xfrm>
          <a:prstGeom prst="wedgeRectCallout">
            <a:avLst>
              <a:gd name="adj1" fmla="val -72909"/>
              <a:gd name="adj2" fmla="val 1101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创建子</a:t>
            </a:r>
            <a:r>
              <a:rPr lang="zh-CN" altLang="en-US" sz="1600" u="none" dirty="0" smtClean="0"/>
              <a:t>类时，父类必须包含在当前文件中，且位于子类前面。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3973640" y="3047226"/>
            <a:ext cx="4343400" cy="340735"/>
          </a:xfrm>
          <a:prstGeom prst="wedgeRectCallout">
            <a:avLst>
              <a:gd name="adj1" fmla="val -66985"/>
              <a:gd name="adj2" fmla="val -53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定义子类时，必须在括号内指定父类的名称。 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6477000" y="5029200"/>
            <a:ext cx="1828800" cy="586957"/>
          </a:xfrm>
          <a:prstGeom prst="wedgeRectCallout">
            <a:avLst>
              <a:gd name="adj1" fmla="val -289208"/>
              <a:gd name="adj2" fmla="val -745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一个特殊函数，指定父类（超类）。 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给子类定义属性和方法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让一个类继承另一个类后，可添加区分子类和父类所需的新属性和方法。 下面来添加一个电动汽车特有的属性（电瓶），以及一个描述该属性的方法。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我们添加新属性</a:t>
            </a:r>
            <a:r>
              <a:rPr lang="en-US" altLang="zh-CN" sz="2400" u="none" dirty="0" err="1" smtClean="0"/>
              <a:t>battery_size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，并设置其初始值（如</a:t>
            </a:r>
            <a:r>
              <a:rPr lang="en-US" altLang="zh-CN" sz="2400" u="none" dirty="0" smtClean="0"/>
              <a:t>70 </a:t>
            </a:r>
            <a:r>
              <a:rPr lang="zh-CN" altLang="en-US" sz="2400" u="none" dirty="0" smtClean="0"/>
              <a:t>）。根据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类创建的所有实例都将包含这个属性，但所有</a:t>
            </a:r>
            <a:r>
              <a:rPr lang="en-US" altLang="zh-CN" sz="2400" u="none" dirty="0" smtClean="0"/>
              <a:t>Car </a:t>
            </a:r>
            <a:r>
              <a:rPr lang="zh-CN" altLang="en-US" sz="2400" u="none" dirty="0" smtClean="0"/>
              <a:t>实例都不包含它。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我们还添加一个名为</a:t>
            </a:r>
            <a:r>
              <a:rPr lang="en-US" altLang="zh-CN" sz="2400" u="none" dirty="0" err="1" smtClean="0"/>
              <a:t>describe_battery</a:t>
            </a:r>
            <a:r>
              <a:rPr lang="en-US" altLang="zh-CN" sz="2400" u="none" dirty="0" smtClean="0"/>
              <a:t>() </a:t>
            </a:r>
            <a:r>
              <a:rPr lang="zh-CN" altLang="en-US" sz="2400" u="none" dirty="0" smtClean="0"/>
              <a:t>的方法，它打印有关电瓶的信息。调用这个方法时，将看到一条电动汽车特有的描述。</a:t>
            </a:r>
            <a:endParaRPr lang="en-US" altLang="zh-CN" sz="2400" u="none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给子类定义属性和方法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1643742"/>
            <a:ext cx="7581844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none" dirty="0" smtClean="0"/>
              <a:t>class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(Car):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"""Models aspects of a car, specific to electric vehicles."""</a:t>
            </a:r>
          </a:p>
          <a:p>
            <a:pPr>
              <a:lnSpc>
                <a:spcPct val="90000"/>
              </a:lnSpc>
            </a:pPr>
            <a:endParaRPr lang="en-US" altLang="zh-CN" u="none" dirty="0" smtClean="0"/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def __init__(self, manufacturer, model, year):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"""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Initialize attributes of the parent class.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Then initialize attributes specific to an electric car.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"""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super().__init__(manufacturer, model, year)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= 70</a:t>
            </a:r>
          </a:p>
          <a:p>
            <a:pPr>
              <a:lnSpc>
                <a:spcPct val="90000"/>
              </a:lnSpc>
            </a:pPr>
            <a:endParaRPr lang="en-US" altLang="zh-CN" u="none" dirty="0" smtClean="0"/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describe_battery</a:t>
            </a:r>
            <a:r>
              <a:rPr lang="en-US" altLang="zh-CN" u="none" dirty="0" smtClean="0"/>
              <a:t>(self):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"""Print a statement describing the battery size."""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        print("This car has a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) + "-kWh battery.") </a:t>
            </a:r>
          </a:p>
          <a:p>
            <a:pPr>
              <a:lnSpc>
                <a:spcPct val="90000"/>
              </a:lnSpc>
            </a:pPr>
            <a:endParaRPr lang="en-US" altLang="zh-CN" u="none" dirty="0" smtClean="0"/>
          </a:p>
          <a:p>
            <a:pPr>
              <a:lnSpc>
                <a:spcPct val="90000"/>
              </a:lnSpc>
            </a:pPr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pPr>
              <a:lnSpc>
                <a:spcPct val="90000"/>
              </a:lnSpc>
            </a:pPr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  <a:p>
            <a:pPr>
              <a:lnSpc>
                <a:spcPct val="90000"/>
              </a:lnSpc>
            </a:pPr>
            <a:r>
              <a:rPr lang="en-US" altLang="zh-CN" u="none" dirty="0" err="1" smtClean="0"/>
              <a:t>my_tesla.describe_battery</a:t>
            </a:r>
            <a:r>
              <a:rPr lang="en-US" altLang="zh-CN" u="none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9.1 </a:t>
            </a:r>
            <a:r>
              <a:rPr lang="zh-CN" altLang="en-US" sz="2400" u="none" dirty="0" smtClean="0"/>
              <a:t>创建和使用类</a:t>
            </a:r>
            <a:endParaRPr lang="zh-CN" altLang="en-US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9.2 </a:t>
            </a:r>
            <a:r>
              <a:rPr lang="zh-CN" altLang="en-US" sz="2400" u="none" dirty="0" smtClean="0"/>
              <a:t>使用类和实例</a:t>
            </a:r>
            <a:endParaRPr lang="en-US" altLang="zh-CN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9.3 </a:t>
            </a:r>
            <a:r>
              <a:rPr lang="zh-CN" altLang="en-US" sz="2400" u="none" dirty="0" smtClean="0"/>
              <a:t>继承</a:t>
            </a:r>
            <a:endParaRPr lang="en-US" altLang="zh-CN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9.4 </a:t>
            </a:r>
            <a:r>
              <a:rPr lang="zh-CN" altLang="en-US" sz="2400" u="none" dirty="0" smtClean="0"/>
              <a:t>导入类</a:t>
            </a:r>
            <a:endParaRPr lang="en-US" altLang="zh-CN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9.5</a:t>
            </a:r>
            <a:r>
              <a:rPr lang="zh-CN" altLang="en-US" sz="2400" u="none" dirty="0" smtClean="0"/>
              <a:t> 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标准库</a:t>
            </a:r>
            <a:endParaRPr lang="en-US" altLang="zh-CN" sz="2400" u="none" dirty="0" smtClean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9.6</a:t>
            </a:r>
            <a:r>
              <a:rPr lang="zh-CN" altLang="en-US" sz="2400" u="none" dirty="0" smtClean="0"/>
              <a:t> 类编码风格</a:t>
            </a:r>
            <a:endParaRPr lang="en-US" altLang="zh-CN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9.7 </a:t>
            </a:r>
            <a:r>
              <a:rPr lang="zh-CN" altLang="en-US" sz="2400" u="none" dirty="0" smtClean="0"/>
              <a:t>小结</a:t>
            </a:r>
            <a:endParaRPr lang="en-US" altLang="zh-CN" sz="2400" u="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重写父类的方法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对于父类的方法，只要它不符合子类模拟的实物的行为，都可对其进行重写。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在子类中定义一个与父类方法同名的方法，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将不会考虑这个父类方法，而只关注在子类中重写的相应方法。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使用继承时，可让子类保留从父类那里继承而来的有用的方法，并剔除那些不需要的方法。</a:t>
            </a:r>
            <a:endParaRPr lang="en-US" altLang="zh-CN" sz="2400" u="none" dirty="0" err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3550384"/>
            <a:ext cx="758184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get_descriptive_name</a:t>
            </a:r>
            <a:r>
              <a:rPr lang="en-US" altLang="zh-CN" u="none" dirty="0" smtClean="0"/>
              <a:t>(self):</a:t>
            </a:r>
          </a:p>
          <a:p>
            <a:r>
              <a:rPr lang="en-US" altLang="zh-CN" u="none" dirty="0" smtClean="0"/>
              <a:t>        """Return a neatly formatted descriptive name."""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long_name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self.year</a:t>
            </a:r>
            <a:r>
              <a:rPr lang="en-US" altLang="zh-CN" u="none" dirty="0" smtClean="0"/>
              <a:t>) + ' ' + </a:t>
            </a:r>
            <a:r>
              <a:rPr lang="en-US" altLang="zh-CN" u="none" dirty="0" err="1" smtClean="0"/>
              <a:t>self.manufacturer</a:t>
            </a:r>
            <a:r>
              <a:rPr lang="en-US" altLang="zh-CN" u="none" dirty="0" smtClean="0"/>
              <a:t> + ' ' + </a:t>
            </a:r>
            <a:r>
              <a:rPr lang="en-US" altLang="zh-CN" u="none" dirty="0" err="1" smtClean="0"/>
              <a:t>self.model</a:t>
            </a:r>
            <a:r>
              <a:rPr lang="en-US" altLang="zh-CN" u="none" dirty="0" smtClean="0"/>
              <a:t> + ' '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(self. </a:t>
            </a:r>
            <a:r>
              <a:rPr lang="en-US" altLang="zh-CN" u="none" dirty="0" err="1" smtClean="0"/>
              <a:t>battery_size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    return </a:t>
            </a:r>
            <a:r>
              <a:rPr lang="en-US" altLang="zh-CN" u="none" dirty="0" err="1" smtClean="0"/>
              <a:t>long_name.title</a:t>
            </a:r>
            <a:r>
              <a:rPr lang="en-US" altLang="zh-CN" u="none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将实例用作属性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使用代码模拟实物时，可能会发现给类添加的细节越来越多，属性和方法清单以及文件都越来越长。在这种情况下，可能需要将类的一部分作为一个独立的类提取出来，即将大型类拆分成多个协同工作的小类。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例如，不断给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类添加细节时，可能会发现其中包含很多专门针对汽车电瓶的属性和方法。在这种情况下，我们可将这些属性和方法提取出来，放到另一个名为</a:t>
            </a:r>
            <a:r>
              <a:rPr lang="en-US" altLang="zh-CN" sz="2400" u="none" dirty="0" smtClean="0"/>
              <a:t>Battery </a:t>
            </a:r>
            <a:r>
              <a:rPr lang="zh-CN" altLang="en-US" sz="2400" u="none" dirty="0" smtClean="0"/>
              <a:t>的类中，并将一个</a:t>
            </a:r>
            <a:r>
              <a:rPr lang="en-US" altLang="zh-CN" sz="2400" u="none" dirty="0" smtClean="0"/>
              <a:t>Battery </a:t>
            </a:r>
            <a:r>
              <a:rPr lang="zh-CN" altLang="en-US" sz="2400" u="none" dirty="0" smtClean="0"/>
              <a:t>实例用作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类的一个属性。</a:t>
            </a:r>
            <a:endParaRPr lang="en-US" altLang="zh-CN" sz="2400" u="none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将实例用作属性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2057400"/>
            <a:ext cx="758184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class Battery():</a:t>
            </a:r>
          </a:p>
          <a:p>
            <a:r>
              <a:rPr lang="en-US" altLang="zh-CN" u="none" dirty="0" smtClean="0"/>
              <a:t>    """A simple attempt to model a battery for an electric car."""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    def __init__(self, </a:t>
            </a:r>
            <a:r>
              <a:rPr lang="en-US" altLang="zh-CN" u="none" dirty="0" err="1" smtClean="0"/>
              <a:t>battery_size</a:t>
            </a:r>
            <a:r>
              <a:rPr lang="en-US" altLang="zh-CN" u="none" dirty="0" smtClean="0"/>
              <a:t>=70):</a:t>
            </a:r>
          </a:p>
          <a:p>
            <a:r>
              <a:rPr lang="en-US" altLang="zh-CN" u="none" dirty="0" smtClean="0"/>
              <a:t>        """Initialize the </a:t>
            </a:r>
            <a:r>
              <a:rPr lang="en-US" altLang="zh-CN" u="none" dirty="0" err="1" smtClean="0"/>
              <a:t>batteery's</a:t>
            </a:r>
            <a:r>
              <a:rPr lang="en-US" altLang="zh-CN" u="none" dirty="0" smtClean="0"/>
              <a:t> attributes."""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battery_size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describe_battery</a:t>
            </a:r>
            <a:r>
              <a:rPr lang="en-US" altLang="zh-CN" u="none" dirty="0" smtClean="0"/>
              <a:t>(self):</a:t>
            </a:r>
          </a:p>
          <a:p>
            <a:r>
              <a:rPr lang="en-US" altLang="zh-CN" u="none" dirty="0" smtClean="0"/>
              <a:t>        """Print a statement describing the battery size."""</a:t>
            </a:r>
          </a:p>
          <a:p>
            <a:r>
              <a:rPr lang="en-US" altLang="zh-CN" u="none" dirty="0" smtClean="0"/>
              <a:t>        print("This car has a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) + "-kWh battery.")  </a:t>
            </a:r>
          </a:p>
        </p:txBody>
      </p:sp>
      <p:sp>
        <p:nvSpPr>
          <p:cNvPr id="4" name="矩形标注 3"/>
          <p:cNvSpPr/>
          <p:nvPr/>
        </p:nvSpPr>
        <p:spPr bwMode="auto">
          <a:xfrm>
            <a:off x="5943600" y="3429000"/>
            <a:ext cx="2133600" cy="586957"/>
          </a:xfrm>
          <a:prstGeom prst="wedgeRectCallout">
            <a:avLst>
              <a:gd name="adj1" fmla="val -130052"/>
              <a:gd name="adj2" fmla="val 1101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方法</a:t>
            </a:r>
            <a:r>
              <a:rPr lang="en-US" altLang="zh-CN" sz="1600" u="none" dirty="0" err="1" smtClean="0"/>
              <a:t>describe_battery</a:t>
            </a:r>
            <a:r>
              <a:rPr lang="en-US" altLang="zh-CN" sz="1600" u="none" dirty="0" smtClean="0"/>
              <a:t>() </a:t>
            </a:r>
            <a:r>
              <a:rPr lang="zh-CN" altLang="en-US" sz="1600" u="none" dirty="0" smtClean="0"/>
              <a:t>也移到了这个类中。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将实例用作属性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1752600"/>
            <a:ext cx="7581844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class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(Car):</a:t>
            </a:r>
          </a:p>
          <a:p>
            <a:r>
              <a:rPr lang="en-US" altLang="zh-CN" u="none" dirty="0" smtClean="0"/>
              <a:t>    """Models aspects of a car, specific to electric vehicles."""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    def __init__(self, manufacturer, model, year):</a:t>
            </a:r>
          </a:p>
          <a:p>
            <a:r>
              <a:rPr lang="en-US" altLang="zh-CN" u="none" dirty="0" smtClean="0"/>
              <a:t>        """</a:t>
            </a:r>
          </a:p>
          <a:p>
            <a:r>
              <a:rPr lang="en-US" altLang="zh-CN" u="none" dirty="0" smtClean="0"/>
              <a:t>        Initialize attributes of the parent class.</a:t>
            </a:r>
          </a:p>
          <a:p>
            <a:r>
              <a:rPr lang="en-US" altLang="zh-CN" u="none" dirty="0" smtClean="0"/>
              <a:t>        Then initialize attributes specific to an electric car.</a:t>
            </a:r>
          </a:p>
          <a:p>
            <a:r>
              <a:rPr lang="en-US" altLang="zh-CN" u="none" dirty="0" smtClean="0"/>
              <a:t>        """</a:t>
            </a:r>
          </a:p>
          <a:p>
            <a:r>
              <a:rPr lang="en-US" altLang="zh-CN" u="none" dirty="0" smtClean="0"/>
              <a:t>        super().__init__(manufacturer, model, year)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self.battery</a:t>
            </a:r>
            <a:r>
              <a:rPr lang="en-US" altLang="zh-CN" u="none" dirty="0" smtClean="0"/>
              <a:t> = Battery()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  <a:p>
            <a:r>
              <a:rPr lang="en-US" altLang="zh-CN" u="none" dirty="0" err="1" smtClean="0">
                <a:solidFill>
                  <a:srgbClr val="FF0000"/>
                </a:solidFill>
              </a:rPr>
              <a:t>my_tesla.battery.describe_battery</a:t>
            </a:r>
            <a:r>
              <a:rPr lang="en-US" altLang="zh-CN" u="none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矩形标注 3"/>
          <p:cNvSpPr/>
          <p:nvPr/>
        </p:nvSpPr>
        <p:spPr bwMode="auto">
          <a:xfrm>
            <a:off x="6400800" y="4541780"/>
            <a:ext cx="1828800" cy="1325620"/>
          </a:xfrm>
          <a:prstGeom prst="wedgeRectCallout">
            <a:avLst>
              <a:gd name="adj1" fmla="val -176512"/>
              <a:gd name="adj2" fmla="val -343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创建一个新的</a:t>
            </a:r>
            <a:r>
              <a:rPr lang="en-US" altLang="zh-CN" sz="1600" u="none" dirty="0" smtClean="0"/>
              <a:t>Battery </a:t>
            </a:r>
            <a:r>
              <a:rPr lang="zh-CN" altLang="en-US" sz="1600" u="none" dirty="0" smtClean="0"/>
              <a:t>实例（默认值</a:t>
            </a:r>
            <a:r>
              <a:rPr lang="en-US" altLang="zh-CN" sz="1600" u="none" dirty="0" smtClean="0"/>
              <a:t>70 </a:t>
            </a:r>
            <a:r>
              <a:rPr lang="zh-CN" altLang="en-US" sz="1600" u="none" dirty="0" smtClean="0"/>
              <a:t>），并将该实例存储在属性</a:t>
            </a:r>
            <a:r>
              <a:rPr lang="en-US" altLang="zh-CN" sz="1600" u="none" dirty="0" err="1" smtClean="0"/>
              <a:t>self.battery</a:t>
            </a:r>
            <a:r>
              <a:rPr lang="en-US" altLang="zh-CN" sz="1600" u="none" dirty="0" smtClean="0"/>
              <a:t> </a:t>
            </a:r>
            <a:r>
              <a:rPr lang="zh-CN" altLang="en-US" sz="1600" u="none" dirty="0" smtClean="0"/>
              <a:t>中。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2133600" y="6324601"/>
            <a:ext cx="5334000" cy="340735"/>
          </a:xfrm>
          <a:prstGeom prst="wedgeRectCallout">
            <a:avLst>
              <a:gd name="adj1" fmla="val 9540"/>
              <a:gd name="adj2" fmla="val -2944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每个</a:t>
            </a:r>
            <a:r>
              <a:rPr lang="en-US" altLang="zh-CN" sz="1600" u="none" dirty="0" err="1" smtClean="0"/>
              <a:t>ElectricCar</a:t>
            </a:r>
            <a:r>
              <a:rPr lang="en-US" altLang="zh-CN" sz="1600" u="none" dirty="0" smtClean="0"/>
              <a:t> </a:t>
            </a:r>
            <a:r>
              <a:rPr lang="zh-CN" altLang="en-US" sz="1600" u="none" dirty="0" smtClean="0"/>
              <a:t>实例都包含一个自动创建的</a:t>
            </a:r>
            <a:r>
              <a:rPr lang="en-US" altLang="zh-CN" sz="1600" u="none" dirty="0" smtClean="0"/>
              <a:t>Battery </a:t>
            </a:r>
            <a:r>
              <a:rPr lang="zh-CN" altLang="en-US" sz="1600" u="none" dirty="0" smtClean="0"/>
              <a:t>实例。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将实例用作属性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1643742"/>
            <a:ext cx="758184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u="none" dirty="0" smtClean="0"/>
              <a:t>class Battery():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"""A simple attempt to model a battery for an electric car."""</a:t>
            </a:r>
          </a:p>
          <a:p>
            <a:pPr>
              <a:lnSpc>
                <a:spcPct val="80000"/>
              </a:lnSpc>
            </a:pPr>
            <a:endParaRPr lang="en-US" altLang="zh-CN" u="none" dirty="0" smtClean="0"/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__init__(self, </a:t>
            </a:r>
            <a:r>
              <a:rPr lang="en-US" altLang="zh-CN" u="none" dirty="0" err="1" smtClean="0"/>
              <a:t>battery_size</a:t>
            </a:r>
            <a:r>
              <a:rPr lang="en-US" altLang="zh-CN" u="none" dirty="0" smtClean="0"/>
              <a:t>=70):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"""Initialize the </a:t>
            </a:r>
            <a:r>
              <a:rPr lang="en-US" altLang="zh-CN" u="none" dirty="0" err="1" smtClean="0"/>
              <a:t>batteery's</a:t>
            </a:r>
            <a:r>
              <a:rPr lang="en-US" altLang="zh-CN" u="none" dirty="0" smtClean="0"/>
              <a:t> attributes."""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battery_size</a:t>
            </a:r>
            <a:endParaRPr lang="en-US" altLang="zh-CN" u="none" dirty="0" smtClean="0"/>
          </a:p>
          <a:p>
            <a:pPr>
              <a:lnSpc>
                <a:spcPct val="80000"/>
              </a:lnSpc>
            </a:pPr>
            <a:endParaRPr lang="en-US" altLang="zh-CN" u="none" dirty="0" smtClean="0"/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describe_battery</a:t>
            </a:r>
            <a:r>
              <a:rPr lang="en-US" altLang="zh-CN" u="none" dirty="0" smtClean="0"/>
              <a:t>(self):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"""Print a statement describing the battery size."""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print("This car has a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) + "-kWh battery.")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get_range</a:t>
            </a:r>
            <a:r>
              <a:rPr lang="en-US" altLang="zh-CN" u="none" dirty="0" smtClean="0"/>
              <a:t>(self):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"""Print a statement about the range this battery provides."""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if 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 == 70: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    range = 240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elif</a:t>
            </a:r>
            <a:r>
              <a:rPr lang="en-US" altLang="zh-CN" u="none" dirty="0" smtClean="0"/>
              <a:t> </a:t>
            </a:r>
            <a:r>
              <a:rPr lang="en-US" altLang="zh-CN" u="none" dirty="0" err="1" smtClean="0"/>
              <a:t>self.battery_size</a:t>
            </a:r>
            <a:r>
              <a:rPr lang="en-US" altLang="zh-CN" u="none" dirty="0" smtClean="0"/>
              <a:t> == 85: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    range = 270          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message = "This car can go approximately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(range)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message += " miles on a full charge."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print(message)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3276600" y="4191000"/>
            <a:ext cx="5105400" cy="340735"/>
          </a:xfrm>
          <a:prstGeom prst="wedgeRectCallout">
            <a:avLst>
              <a:gd name="adj1" fmla="val -58397"/>
              <a:gd name="adj2" fmla="val -159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添加一个方法，它根据电瓶容量报告汽车的续航里程。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将实例用作属性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1752600"/>
            <a:ext cx="7581844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class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(Car):</a:t>
            </a:r>
          </a:p>
          <a:p>
            <a:r>
              <a:rPr lang="en-US" altLang="zh-CN" u="none" dirty="0" smtClean="0"/>
              <a:t>    """Models aspects of a car, specific to electric vehicles."""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    def __init__(self, manufacturer, model, year):</a:t>
            </a:r>
          </a:p>
          <a:p>
            <a:r>
              <a:rPr lang="en-US" altLang="zh-CN" u="none" dirty="0" smtClean="0"/>
              <a:t>        """</a:t>
            </a:r>
          </a:p>
          <a:p>
            <a:r>
              <a:rPr lang="en-US" altLang="zh-CN" u="none" dirty="0" smtClean="0"/>
              <a:t>        Initialize attributes of the parent class.</a:t>
            </a:r>
          </a:p>
          <a:p>
            <a:r>
              <a:rPr lang="en-US" altLang="zh-CN" u="none" dirty="0" smtClean="0"/>
              <a:t>        Then initialize attributes specific to an electric car.</a:t>
            </a:r>
          </a:p>
          <a:p>
            <a:r>
              <a:rPr lang="en-US" altLang="zh-CN" u="none" dirty="0" smtClean="0"/>
              <a:t>        """</a:t>
            </a:r>
          </a:p>
          <a:p>
            <a:r>
              <a:rPr lang="en-US" altLang="zh-CN" u="none" dirty="0" smtClean="0"/>
              <a:t>        super().__init__(manufacturer, model, year)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self.battery</a:t>
            </a:r>
            <a:r>
              <a:rPr lang="en-US" altLang="zh-CN" u="none" dirty="0" smtClean="0"/>
              <a:t> = Battery()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  <a:p>
            <a:r>
              <a:rPr lang="en-US" altLang="zh-CN" u="none" dirty="0" err="1" smtClean="0"/>
              <a:t>my_tesla.battery.describe_battery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err="1" smtClean="0">
                <a:solidFill>
                  <a:srgbClr val="FF0000"/>
                </a:solidFill>
              </a:rPr>
              <a:t>my_tesla.battery.get_range</a:t>
            </a:r>
            <a:r>
              <a:rPr lang="en-US" altLang="zh-CN" u="none" dirty="0" smtClean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u="none" dirty="0" smtClean="0"/>
              <a:t>冰淇淋小店是一种特殊的餐馆。</a:t>
            </a:r>
            <a:endParaRPr lang="en-US" altLang="zh-CN" sz="2400" u="none" dirty="0" smtClean="0"/>
          </a:p>
          <a:p>
            <a:pPr lvl="1">
              <a:lnSpc>
                <a:spcPct val="150000"/>
              </a:lnSpc>
            </a:pPr>
            <a:r>
              <a:rPr lang="zh-CN" altLang="en-US" sz="2000" u="none" dirty="0" smtClean="0"/>
              <a:t>编写一个名为</a:t>
            </a:r>
            <a:r>
              <a:rPr lang="en-US" altLang="zh-CN" sz="2000" u="none" dirty="0" err="1" smtClean="0"/>
              <a:t>IceCreamStand</a:t>
            </a:r>
            <a:r>
              <a:rPr lang="en-US" altLang="zh-CN" sz="2000" u="none" dirty="0" smtClean="0"/>
              <a:t> </a:t>
            </a:r>
            <a:r>
              <a:rPr lang="zh-CN" altLang="en-US" sz="2000" u="none" dirty="0" smtClean="0"/>
              <a:t>的类，让它继承你为完成练习</a:t>
            </a:r>
            <a:r>
              <a:rPr lang="en-US" altLang="zh-CN" sz="2000" u="none" dirty="0" smtClean="0"/>
              <a:t>9-1</a:t>
            </a:r>
            <a:r>
              <a:rPr lang="zh-CN" altLang="en-US" sz="2000" u="none" dirty="0" smtClean="0"/>
              <a:t>或练习</a:t>
            </a:r>
            <a:r>
              <a:rPr lang="en-US" altLang="zh-CN" sz="2000" u="none" dirty="0" smtClean="0"/>
              <a:t>9-4</a:t>
            </a:r>
            <a:r>
              <a:rPr lang="zh-CN" altLang="en-US" sz="2000" u="none" dirty="0" smtClean="0"/>
              <a:t>而编写的</a:t>
            </a:r>
            <a:r>
              <a:rPr lang="en-US" altLang="zh-CN" sz="2000" u="none" dirty="0" smtClean="0"/>
              <a:t>Restaurant </a:t>
            </a:r>
            <a:r>
              <a:rPr lang="zh-CN" altLang="en-US" sz="2000" u="none" dirty="0" smtClean="0"/>
              <a:t>类。</a:t>
            </a:r>
            <a:endParaRPr lang="en-US" altLang="zh-CN" sz="2000" u="none" dirty="0" smtClean="0"/>
          </a:p>
          <a:p>
            <a:pPr lvl="1">
              <a:lnSpc>
                <a:spcPct val="150000"/>
              </a:lnSpc>
            </a:pPr>
            <a:r>
              <a:rPr lang="zh-CN" altLang="en-US" sz="2000" u="none" dirty="0" smtClean="0"/>
              <a:t>添加一个名为</a:t>
            </a:r>
            <a:r>
              <a:rPr lang="en-US" altLang="zh-CN" sz="2000" u="none" dirty="0" smtClean="0"/>
              <a:t>flavors </a:t>
            </a:r>
            <a:r>
              <a:rPr lang="zh-CN" altLang="en-US" sz="2000" u="none" dirty="0" smtClean="0"/>
              <a:t>的属性，用于存储一个由各种口味的冰淇淋组成的列表。</a:t>
            </a:r>
            <a:endParaRPr lang="en-US" altLang="zh-CN" sz="2000" u="none" dirty="0" smtClean="0"/>
          </a:p>
          <a:p>
            <a:pPr lvl="1">
              <a:lnSpc>
                <a:spcPct val="150000"/>
              </a:lnSpc>
            </a:pPr>
            <a:r>
              <a:rPr lang="zh-CN" altLang="en-US" sz="2000" u="none" dirty="0" smtClean="0"/>
              <a:t>编写一个显示这些冰淇淋的方法。</a:t>
            </a:r>
            <a:endParaRPr lang="en-US" altLang="zh-CN" sz="2000" u="none" dirty="0" smtClean="0"/>
          </a:p>
          <a:p>
            <a:pPr lvl="1">
              <a:lnSpc>
                <a:spcPct val="150000"/>
              </a:lnSpc>
            </a:pPr>
            <a:r>
              <a:rPr lang="zh-CN" altLang="en-US" sz="2000" u="none" dirty="0" smtClean="0"/>
              <a:t>创建一个</a:t>
            </a:r>
            <a:r>
              <a:rPr lang="en-US" altLang="zh-CN" sz="2000" u="none" dirty="0" err="1" smtClean="0"/>
              <a:t>IceCreamStand</a:t>
            </a:r>
            <a:r>
              <a:rPr lang="en-US" altLang="zh-CN" sz="2000" u="none" dirty="0" smtClean="0"/>
              <a:t> </a:t>
            </a:r>
            <a:r>
              <a:rPr lang="zh-CN" altLang="en-US" sz="2000" u="none" dirty="0" smtClean="0"/>
              <a:t>实例，并调用这个方法。</a:t>
            </a:r>
            <a:endParaRPr lang="en-US" altLang="zh-CN" sz="2400" u="none" dirty="0" smtClean="0"/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导入类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为了使文件尽可能整洁，可以将类存储在模块中，然后在主程序中导入所需的模块。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创建一个只包含</a:t>
            </a:r>
            <a:r>
              <a:rPr lang="en-US" altLang="zh-CN" sz="2400" u="none" dirty="0" smtClean="0"/>
              <a:t>Car </a:t>
            </a:r>
            <a:r>
              <a:rPr lang="zh-CN" altLang="en-US" sz="2400" u="none" dirty="0" smtClean="0"/>
              <a:t>类的模块，命名为</a:t>
            </a:r>
            <a:r>
              <a:rPr lang="en-US" altLang="zh-CN" sz="2400" u="none" dirty="0" smtClean="0"/>
              <a:t> car.py</a:t>
            </a:r>
            <a:r>
              <a:rPr lang="zh-CN" altLang="en-US" sz="2400" u="none" dirty="0" smtClean="0"/>
              <a:t>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56" y="3002101"/>
            <a:ext cx="758184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u="none" dirty="0" smtClean="0"/>
              <a:t>"""A class that can be used to represent a car."""</a:t>
            </a:r>
          </a:p>
          <a:p>
            <a:pPr>
              <a:lnSpc>
                <a:spcPct val="80000"/>
              </a:lnSpc>
            </a:pPr>
            <a:endParaRPr lang="en-US" altLang="zh-CN" u="none" dirty="0" smtClean="0"/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class Car():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"""A simple attempt to represent a car."""</a:t>
            </a:r>
          </a:p>
          <a:p>
            <a:pPr>
              <a:lnSpc>
                <a:spcPct val="80000"/>
              </a:lnSpc>
            </a:pPr>
            <a:endParaRPr lang="en-US" altLang="zh-CN" u="none" dirty="0" smtClean="0"/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__init__(self, manufacturer, model, year):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get_descriptive_name</a:t>
            </a:r>
            <a:r>
              <a:rPr lang="en-US" altLang="zh-CN" u="none" dirty="0" smtClean="0"/>
              <a:t>(self):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read_odometer</a:t>
            </a:r>
            <a:r>
              <a:rPr lang="en-US" altLang="zh-CN" u="none" dirty="0" smtClean="0"/>
              <a:t>(self):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  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update_odometer</a:t>
            </a:r>
            <a:r>
              <a:rPr lang="en-US" altLang="zh-CN" u="none" dirty="0" smtClean="0"/>
              <a:t>(self, mileage):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</a:t>
            </a:r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    def </a:t>
            </a:r>
            <a:r>
              <a:rPr lang="en-US" altLang="zh-CN" u="none" dirty="0" err="1" smtClean="0"/>
              <a:t>increment_odometer</a:t>
            </a:r>
            <a:r>
              <a:rPr lang="en-US" altLang="zh-CN" u="none" dirty="0" smtClean="0"/>
              <a:t>(self, miles):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导入类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创建另一个文件</a:t>
            </a:r>
            <a:r>
              <a:rPr lang="en-US" altLang="zh-CN" sz="2400" u="none" dirty="0" smtClean="0"/>
              <a:t>——my_car.py</a:t>
            </a:r>
            <a:r>
              <a:rPr lang="zh-CN" altLang="en-US" sz="2400" u="none" dirty="0" smtClean="0"/>
              <a:t>，在其中导入</a:t>
            </a:r>
            <a:r>
              <a:rPr lang="en-US" altLang="zh-CN" sz="2400" u="none" dirty="0" smtClean="0"/>
              <a:t>Car </a:t>
            </a:r>
            <a:r>
              <a:rPr lang="zh-CN" altLang="en-US" sz="2400" u="none" dirty="0" smtClean="0"/>
              <a:t>类并创建其实例。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通过将类移到一个模块中，并导入该模块，你依然可以使用其所有功能，但主程序文件变得整洁而易于阅读了。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56" y="2590800"/>
            <a:ext cx="758184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from car import Car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my_new_car</a:t>
            </a:r>
            <a:r>
              <a:rPr lang="en-US" altLang="zh-CN" u="none" dirty="0" smtClean="0"/>
              <a:t> = Car('</a:t>
            </a:r>
            <a:r>
              <a:rPr lang="en-US" altLang="zh-CN" u="none" dirty="0" err="1" smtClean="0"/>
              <a:t>audi</a:t>
            </a:r>
            <a:r>
              <a:rPr lang="en-US" altLang="zh-CN" u="none" dirty="0" smtClean="0"/>
              <a:t>', 'a4',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my_new_car.get_descriptive_name</a:t>
            </a:r>
            <a:r>
              <a:rPr lang="en-US" altLang="zh-CN" u="none" dirty="0" smtClean="0"/>
              <a:t>())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my_new_car.odometer_reading</a:t>
            </a:r>
            <a:r>
              <a:rPr lang="en-US" altLang="zh-CN" u="none" dirty="0" smtClean="0"/>
              <a:t> = 23</a:t>
            </a:r>
          </a:p>
          <a:p>
            <a:r>
              <a:rPr lang="en-US" altLang="zh-CN" u="none" dirty="0" err="1" smtClean="0"/>
              <a:t>my_new_car.read_odometer</a:t>
            </a:r>
            <a:r>
              <a:rPr lang="en-US" altLang="zh-CN" u="none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在一个模块中存储多个类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可根据需要在一个模块中存储任意数量的类，同一个模块中的类之间应存在某种相关性。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类</a:t>
            </a:r>
            <a:r>
              <a:rPr lang="en-US" altLang="zh-CN" sz="2400" u="none" dirty="0" smtClean="0"/>
              <a:t>Battery </a:t>
            </a:r>
            <a:r>
              <a:rPr lang="zh-CN" altLang="en-US" sz="2400" u="none" dirty="0" smtClean="0"/>
              <a:t>和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都可帮助模拟汽车，因此下面将它们都加入模块</a:t>
            </a:r>
            <a:r>
              <a:rPr lang="en-US" altLang="zh-CN" sz="2400" u="none" dirty="0" smtClean="0"/>
              <a:t> car.py</a:t>
            </a:r>
            <a:r>
              <a:rPr lang="zh-CN" altLang="en-US" sz="2400" u="none" dirty="0" smtClean="0"/>
              <a:t>中。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56" y="3459301"/>
            <a:ext cx="758184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"""A set of classes that can be used to represent cars and electric cars."""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class Car():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class Battery():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class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(Car):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388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noProof="1" smtClean="0"/>
              <a:t>面向对象编程 是最有效的软件编写方法之一</a:t>
            </a:r>
            <a:endParaRPr lang="en-US" altLang="zh-CN" sz="2400" u="none" noProof="1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noProof="1" smtClean="0"/>
              <a:t>在面向对象编程中，编写表示现实世界中的事物和情景的类，并基于这些类来创建对象。</a:t>
            </a:r>
            <a:endParaRPr lang="en-US" altLang="zh-CN" sz="2000" u="none" noProof="1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noProof="1" smtClean="0"/>
              <a:t>编写类时，定义一大类对象都有的通用行为。使用类几乎可以模拟任何东西。</a:t>
            </a:r>
            <a:endParaRPr lang="en-US" altLang="zh-CN" sz="2000" u="none" noProof="1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noProof="1" smtClean="0"/>
              <a:t>基于类创建对象 时（称为</a:t>
            </a:r>
            <a:r>
              <a:rPr lang="zh-CN" altLang="en-US" sz="2000" b="1" noProof="1" smtClean="0"/>
              <a:t>实例化</a:t>
            </a:r>
            <a:r>
              <a:rPr lang="zh-CN" altLang="en-US" sz="2000" u="none" noProof="1" smtClean="0"/>
              <a:t>），每个对象都自动具备这种通用行为，然后可根据需要赋予每个对象独特的个性。</a:t>
            </a:r>
            <a:endParaRPr lang="en-US" altLang="zh-CN" sz="20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在一个模块中存储多个类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新建一个名为</a:t>
            </a:r>
            <a:r>
              <a:rPr lang="en-US" altLang="zh-CN" sz="2400" u="none" dirty="0" smtClean="0"/>
              <a:t>my_electric_car.py</a:t>
            </a:r>
            <a:r>
              <a:rPr lang="zh-CN" altLang="en-US" sz="2400" u="none" dirty="0" smtClean="0"/>
              <a:t>的文件，导入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类，并创建一辆电动汽车。</a:t>
            </a:r>
            <a:endParaRPr lang="en-US" altLang="zh-CN" sz="2400" u="none" dirty="0" err="1" smtClean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758184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from car import </a:t>
            </a:r>
            <a:r>
              <a:rPr lang="en-US" altLang="zh-CN" u="none" dirty="0" err="1" smtClean="0"/>
              <a:t>ElectricCar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  <a:p>
            <a:r>
              <a:rPr lang="en-US" altLang="zh-CN" u="none" dirty="0" err="1" smtClean="0"/>
              <a:t>my_tesla.battery.describe_battery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err="1" smtClean="0"/>
              <a:t>my_tesla.battery.get_range</a:t>
            </a:r>
            <a:r>
              <a:rPr lang="en-US" altLang="zh-CN" u="none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从一个模块中导入多个类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如果我们要在同一个程序中创建普通汽车和电动汽车，则需要将</a:t>
            </a:r>
            <a:r>
              <a:rPr lang="en-US" altLang="zh-CN" sz="2400" u="none" dirty="0" smtClean="0"/>
              <a:t>Car </a:t>
            </a:r>
            <a:r>
              <a:rPr lang="zh-CN" altLang="en-US" sz="2400" u="none" dirty="0" smtClean="0"/>
              <a:t>和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类都导入（创建</a:t>
            </a:r>
            <a:r>
              <a:rPr lang="en-US" altLang="zh-CN" sz="2400" u="none" dirty="0" smtClean="0"/>
              <a:t>my_cars.py</a:t>
            </a:r>
            <a:r>
              <a:rPr lang="zh-CN" altLang="en-US" sz="2400" u="none" dirty="0" smtClean="0"/>
              <a:t>）。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 导入类后，就可根据需要创建每个类的任意数量的实例。</a:t>
            </a:r>
            <a:endParaRPr lang="en-US" altLang="zh-CN" sz="2400" u="none" dirty="0" err="1" smtClean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63431"/>
            <a:ext cx="758184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from car import Car, </a:t>
            </a:r>
            <a:r>
              <a:rPr lang="en-US" altLang="zh-CN" u="none" dirty="0" err="1" smtClean="0"/>
              <a:t>ElectricCar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my_beetle</a:t>
            </a:r>
            <a:r>
              <a:rPr lang="en-US" altLang="zh-CN" u="none" dirty="0" smtClean="0"/>
              <a:t> = Car('</a:t>
            </a:r>
            <a:r>
              <a:rPr lang="en-US" altLang="zh-CN" u="none" dirty="0" err="1" smtClean="0"/>
              <a:t>volkswagen</a:t>
            </a:r>
            <a:r>
              <a:rPr lang="en-US" altLang="zh-CN" u="none" dirty="0" smtClean="0"/>
              <a:t>', 'beetle',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my_beetle.get_descriptive_name</a:t>
            </a:r>
            <a:r>
              <a:rPr lang="en-US" altLang="zh-CN" u="none" dirty="0" smtClean="0"/>
              <a:t>())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导入整个模块或模块中所有类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可以导入整个模块，再使用句点表示法访问需要的类。使用语法 ：</a:t>
            </a:r>
            <a:r>
              <a:rPr lang="en-US" altLang="zh-CN" sz="2400" u="none" dirty="0" err="1" smtClean="0"/>
              <a:t>module_name.class_name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导入模块中所有类的语法： </a:t>
            </a:r>
            <a:r>
              <a:rPr lang="en-US" altLang="zh-CN" sz="2400" u="none" dirty="0" smtClean="0"/>
              <a:t>from </a:t>
            </a:r>
            <a:r>
              <a:rPr lang="en-US" altLang="zh-CN" sz="2400" u="none" dirty="0" err="1" smtClean="0"/>
              <a:t>module_name</a:t>
            </a:r>
            <a:r>
              <a:rPr lang="en-US" altLang="zh-CN" sz="2400" u="none" dirty="0" smtClean="0"/>
              <a:t> import * </a:t>
            </a:r>
            <a:r>
              <a:rPr lang="zh-CN" altLang="en-US" sz="2400" u="none" dirty="0" smtClean="0"/>
              <a:t>。不推荐使用这种导入方式。  </a:t>
            </a:r>
            <a:endParaRPr lang="en-US" altLang="zh-CN" sz="2400" u="none" dirty="0" err="1" smtClean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96028"/>
            <a:ext cx="758184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car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my_beetle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car.Car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volkswagen</a:t>
            </a:r>
            <a:r>
              <a:rPr lang="en-US" altLang="zh-CN" u="none" dirty="0" smtClean="0"/>
              <a:t>', 'beetle',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my_beetle.get_descriptive_name</a:t>
            </a:r>
            <a:r>
              <a:rPr lang="en-US" altLang="zh-CN" u="none" dirty="0" smtClean="0"/>
              <a:t>())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my_tesla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car.ElectricCar</a:t>
            </a:r>
            <a:r>
              <a:rPr lang="en-US" altLang="zh-CN" u="none" dirty="0" smtClean="0"/>
              <a:t>('</a:t>
            </a:r>
            <a:r>
              <a:rPr lang="en-US" altLang="zh-CN" u="none" dirty="0" err="1" smtClean="0"/>
              <a:t>tesla</a:t>
            </a:r>
            <a:r>
              <a:rPr lang="en-US" altLang="zh-CN" u="none" dirty="0" smtClean="0"/>
              <a:t>', 'roadster', 2015)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my_tesla.get_descriptive_name</a:t>
            </a:r>
            <a:r>
              <a:rPr lang="en-US" altLang="zh-CN" u="none" dirty="0" smtClean="0"/>
              <a:t>())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在一个模块中导入另一个模块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有时候，需要将类分散到多个模块中，以免模块太大。将类存储在多个模块中时，可能会发现一个模块中的类依赖于另一个模块中的类，可在前一个模块中导入必要的类。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例如，将</a:t>
            </a:r>
            <a:r>
              <a:rPr lang="en-US" altLang="zh-CN" sz="2400" u="none" dirty="0" smtClean="0"/>
              <a:t>Car </a:t>
            </a:r>
            <a:r>
              <a:rPr lang="zh-CN" altLang="en-US" sz="2400" u="none" dirty="0" smtClean="0"/>
              <a:t>类存储在一个模块中，并将</a:t>
            </a:r>
            <a:r>
              <a:rPr lang="en-US" altLang="zh-CN" sz="2400" u="none" dirty="0" err="1" smtClean="0"/>
              <a:t>ElectricCar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和</a:t>
            </a:r>
            <a:r>
              <a:rPr lang="en-US" altLang="zh-CN" sz="2400" u="none" dirty="0" smtClean="0"/>
              <a:t>Battery </a:t>
            </a:r>
            <a:r>
              <a:rPr lang="zh-CN" altLang="en-US" sz="2400" u="none" dirty="0" smtClean="0"/>
              <a:t>类存储在另一个模块中（</a:t>
            </a:r>
            <a:r>
              <a:rPr lang="en-US" altLang="zh-CN" sz="2400" u="none" dirty="0" smtClean="0"/>
              <a:t>electric_car.py</a:t>
            </a:r>
            <a:r>
              <a:rPr lang="zh-CN" altLang="en-US" sz="2400" u="none" dirty="0" smtClean="0"/>
              <a:t>）。</a:t>
            </a:r>
            <a:endParaRPr lang="en-US" altLang="zh-CN" sz="2400" u="none" dirty="0" smtClean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29742"/>
            <a:ext cx="758184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u="none" dirty="0" smtClean="0"/>
              <a:t>from car import Car</a:t>
            </a:r>
          </a:p>
          <a:p>
            <a:pPr>
              <a:lnSpc>
                <a:spcPct val="80000"/>
              </a:lnSpc>
            </a:pPr>
            <a:endParaRPr lang="en-US" altLang="zh-CN" u="none" dirty="0" smtClean="0"/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class Battery():</a:t>
            </a:r>
          </a:p>
          <a:p>
            <a:pPr>
              <a:lnSpc>
                <a:spcPct val="80000"/>
              </a:lnSpc>
            </a:pPr>
            <a:endParaRPr lang="en-US" altLang="zh-CN" u="none" dirty="0" smtClean="0"/>
          </a:p>
          <a:p>
            <a:pPr>
              <a:lnSpc>
                <a:spcPct val="80000"/>
              </a:lnSpc>
            </a:pPr>
            <a:r>
              <a:rPr lang="en-US" altLang="zh-CN" u="none" dirty="0" smtClean="0"/>
              <a:t>class </a:t>
            </a:r>
            <a:r>
              <a:rPr lang="en-US" altLang="zh-CN" u="none" dirty="0" err="1" smtClean="0"/>
              <a:t>ElectricCar</a:t>
            </a:r>
            <a:r>
              <a:rPr lang="en-US" altLang="zh-CN" u="none" dirty="0" smtClean="0"/>
              <a:t>(Car):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898" y="5453742"/>
            <a:ext cx="758184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from car import Car</a:t>
            </a:r>
          </a:p>
          <a:p>
            <a:r>
              <a:rPr lang="en-US" altLang="zh-CN" u="none" dirty="0" smtClean="0"/>
              <a:t>from </a:t>
            </a:r>
            <a:r>
              <a:rPr lang="en-US" altLang="zh-CN" u="none" dirty="0" err="1" smtClean="0"/>
              <a:t>electric_car</a:t>
            </a:r>
            <a:r>
              <a:rPr lang="en-US" altLang="zh-CN" u="none" dirty="0" smtClean="0"/>
              <a:t> import </a:t>
            </a:r>
            <a:r>
              <a:rPr lang="en-US" altLang="zh-CN" u="none" dirty="0" err="1" smtClean="0"/>
              <a:t>ElectricCar</a:t>
            </a:r>
            <a:endParaRPr lang="en-US" altLang="zh-CN" u="none" dirty="0" smtClean="0"/>
          </a:p>
        </p:txBody>
      </p:sp>
      <p:sp>
        <p:nvSpPr>
          <p:cNvPr id="12" name="矩形 11"/>
          <p:cNvSpPr/>
          <p:nvPr/>
        </p:nvSpPr>
        <p:spPr bwMode="auto">
          <a:xfrm>
            <a:off x="6324600" y="4343400"/>
            <a:ext cx="1752600" cy="4022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-US" altLang="zh-CN" u="none" dirty="0" smtClean="0"/>
              <a:t>electric_car.py</a:t>
            </a:r>
            <a:endParaRPr kumimoji="0" lang="zh-CN" alt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324600" y="5573484"/>
            <a:ext cx="1752600" cy="4022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-US" altLang="zh-CN" u="none" dirty="0" smtClean="0"/>
              <a:t>my_cars.py</a:t>
            </a:r>
            <a:endParaRPr kumimoji="0" lang="zh-CN" alt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u="none" dirty="0" smtClean="0"/>
              <a:t>导入</a:t>
            </a:r>
            <a:r>
              <a:rPr lang="en-US" altLang="zh-CN" sz="2400" u="none" dirty="0" smtClean="0"/>
              <a:t>Restaurant </a:t>
            </a:r>
            <a:r>
              <a:rPr lang="zh-CN" altLang="en-US" sz="2400" u="none" dirty="0" smtClean="0"/>
              <a:t>类 </a:t>
            </a:r>
            <a:endParaRPr lang="en-US" altLang="zh-CN" sz="2400" u="none" dirty="0" smtClean="0"/>
          </a:p>
          <a:p>
            <a:pPr lvl="1">
              <a:lnSpc>
                <a:spcPct val="150000"/>
              </a:lnSpc>
            </a:pPr>
            <a:r>
              <a:rPr lang="zh-CN" altLang="en-US" sz="2000" u="none" dirty="0" smtClean="0"/>
              <a:t>将最新的</a:t>
            </a:r>
            <a:r>
              <a:rPr lang="en-US" altLang="zh-CN" sz="2000" u="none" dirty="0" smtClean="0"/>
              <a:t>Restaurant </a:t>
            </a:r>
            <a:r>
              <a:rPr lang="zh-CN" altLang="en-US" sz="2000" u="none" dirty="0" smtClean="0"/>
              <a:t>类存储在一个模块中。</a:t>
            </a:r>
            <a:endParaRPr lang="en-US" altLang="zh-CN" sz="2000" u="none" dirty="0" smtClean="0"/>
          </a:p>
          <a:p>
            <a:pPr lvl="1">
              <a:lnSpc>
                <a:spcPct val="150000"/>
              </a:lnSpc>
            </a:pPr>
            <a:r>
              <a:rPr lang="zh-CN" altLang="en-US" sz="2000" u="none" dirty="0" smtClean="0"/>
              <a:t>在另一个文件中，导入</a:t>
            </a:r>
            <a:r>
              <a:rPr lang="en-US" altLang="zh-CN" sz="2000" u="none" dirty="0" smtClean="0"/>
              <a:t>Restaurant </a:t>
            </a:r>
            <a:r>
              <a:rPr lang="zh-CN" altLang="en-US" sz="2000" u="none" dirty="0" smtClean="0"/>
              <a:t>类，创建一个</a:t>
            </a:r>
            <a:r>
              <a:rPr lang="en-US" altLang="zh-CN" sz="2000" u="none" dirty="0" smtClean="0"/>
              <a:t>Restaurant </a:t>
            </a:r>
            <a:r>
              <a:rPr lang="zh-CN" altLang="en-US" sz="2000" u="none" dirty="0" smtClean="0"/>
              <a:t>实例，并调用</a:t>
            </a:r>
            <a:r>
              <a:rPr lang="en-US" altLang="zh-CN" sz="2000" u="none" dirty="0" smtClean="0"/>
              <a:t>Restaurant </a:t>
            </a:r>
            <a:r>
              <a:rPr lang="zh-CN" altLang="en-US" sz="2000" u="none" dirty="0" smtClean="0"/>
              <a:t>的一个方法，以确认</a:t>
            </a:r>
            <a:r>
              <a:rPr lang="en-US" altLang="zh-CN" sz="2000" u="none" dirty="0" smtClean="0"/>
              <a:t>import </a:t>
            </a:r>
            <a:r>
              <a:rPr lang="zh-CN" altLang="en-US" sz="2000" u="none" dirty="0" smtClean="0"/>
              <a:t>语句正确无误。</a:t>
            </a:r>
            <a:endParaRPr lang="en-US" altLang="zh-CN" sz="2000" u="none" dirty="0" smtClean="0"/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标准库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1" u="none" dirty="0" smtClean="0"/>
              <a:t>Python</a:t>
            </a:r>
            <a:r>
              <a:rPr lang="zh-CN" altLang="en-US" sz="2400" b="1" u="none" dirty="0" smtClean="0"/>
              <a:t>标准库</a:t>
            </a:r>
            <a:r>
              <a:rPr lang="zh-CN" altLang="en-US" sz="2400" u="none" dirty="0" smtClean="0"/>
              <a:t>是一组模块，安装的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都包含它。 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可使用标准库中的任何函数和类，比如，模块</a:t>
            </a:r>
            <a:r>
              <a:rPr lang="en-US" altLang="zh-CN" sz="2400" u="none" dirty="0" smtClean="0"/>
              <a:t>collections </a:t>
            </a:r>
            <a:r>
              <a:rPr lang="zh-CN" altLang="en-US" sz="2400" u="none" dirty="0" smtClean="0"/>
              <a:t>中有一个类</a:t>
            </a:r>
            <a:r>
              <a:rPr lang="en-US" altLang="zh-CN" sz="2400" u="none" dirty="0" err="1" smtClean="0"/>
              <a:t>OrderedDict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，其实例的行为几乎与字典相同，区别在于记录了键</a:t>
            </a:r>
            <a:r>
              <a:rPr lang="en-US" altLang="zh-CN" sz="2400" u="none" dirty="0" smtClean="0"/>
              <a:t>—</a:t>
            </a:r>
            <a:r>
              <a:rPr lang="zh-CN" altLang="en-US" sz="2400" u="none" dirty="0" smtClean="0"/>
              <a:t>值对的添加顺序。</a:t>
            </a:r>
            <a:endParaRPr lang="en-US" altLang="zh-CN" sz="2400" u="none" dirty="0" smtClean="0"/>
          </a:p>
          <a:p>
            <a:endParaRPr lang="en-US" altLang="zh-CN" sz="2400" u="none" dirty="0" smtClean="0"/>
          </a:p>
          <a:p>
            <a:r>
              <a:rPr lang="zh-CN" altLang="en-US" sz="2400" u="none" dirty="0" smtClean="0"/>
              <a:t>本书第二部分的每个项目都需要使用外部模块，届时你将看到很多这样的示例。</a:t>
            </a:r>
            <a:endParaRPr lang="en-US" altLang="zh-CN" sz="2400" u="none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标准库</a:t>
            </a:r>
            <a:endParaRPr lang="zh-CN" altLang="en-US" dirty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56" y="2005548"/>
            <a:ext cx="758184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from collections import </a:t>
            </a:r>
            <a:r>
              <a:rPr lang="en-US" altLang="zh-CN" u="none" dirty="0" err="1" smtClean="0"/>
              <a:t>OrderedDict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favorite_languages</a:t>
            </a:r>
            <a:r>
              <a:rPr lang="en-US" altLang="zh-CN" u="none" dirty="0" smtClean="0"/>
              <a:t> = </a:t>
            </a:r>
            <a:r>
              <a:rPr lang="en-US" altLang="zh-CN" u="none" dirty="0" err="1" smtClean="0"/>
              <a:t>OrderedDict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favorite_languages</a:t>
            </a:r>
            <a:r>
              <a:rPr lang="en-US" altLang="zh-CN" u="none" dirty="0" smtClean="0"/>
              <a:t>['</a:t>
            </a:r>
            <a:r>
              <a:rPr lang="en-US" altLang="zh-CN" u="none" dirty="0" err="1" smtClean="0"/>
              <a:t>jen</a:t>
            </a:r>
            <a:r>
              <a:rPr lang="en-US" altLang="zh-CN" u="none" dirty="0" smtClean="0"/>
              <a:t>'] = 'python'</a:t>
            </a:r>
          </a:p>
          <a:p>
            <a:r>
              <a:rPr lang="en-US" altLang="zh-CN" u="none" dirty="0" err="1" smtClean="0"/>
              <a:t>favorite_languages</a:t>
            </a:r>
            <a:r>
              <a:rPr lang="en-US" altLang="zh-CN" u="none" dirty="0" smtClean="0"/>
              <a:t>['</a:t>
            </a:r>
            <a:r>
              <a:rPr lang="en-US" altLang="zh-CN" u="none" dirty="0" err="1" smtClean="0"/>
              <a:t>sarah</a:t>
            </a:r>
            <a:r>
              <a:rPr lang="en-US" altLang="zh-CN" u="none" dirty="0" smtClean="0"/>
              <a:t>'] = 'c'</a:t>
            </a:r>
          </a:p>
          <a:p>
            <a:r>
              <a:rPr lang="en-US" altLang="zh-CN" u="none" dirty="0" err="1" smtClean="0"/>
              <a:t>favorite_languages</a:t>
            </a:r>
            <a:r>
              <a:rPr lang="en-US" altLang="zh-CN" u="none" dirty="0" smtClean="0"/>
              <a:t>['</a:t>
            </a:r>
            <a:r>
              <a:rPr lang="en-US" altLang="zh-CN" u="none" dirty="0" err="1" smtClean="0"/>
              <a:t>edward</a:t>
            </a:r>
            <a:r>
              <a:rPr lang="en-US" altLang="zh-CN" u="none" dirty="0" smtClean="0"/>
              <a:t>'] = 'ruby'</a:t>
            </a:r>
          </a:p>
          <a:p>
            <a:r>
              <a:rPr lang="en-US" altLang="zh-CN" u="none" dirty="0" err="1" smtClean="0"/>
              <a:t>favorite_languages</a:t>
            </a:r>
            <a:r>
              <a:rPr lang="en-US" altLang="zh-CN" u="none" dirty="0" smtClean="0"/>
              <a:t>['</a:t>
            </a:r>
            <a:r>
              <a:rPr lang="en-US" altLang="zh-CN" u="none" dirty="0" err="1" smtClean="0"/>
              <a:t>phil</a:t>
            </a:r>
            <a:r>
              <a:rPr lang="en-US" altLang="zh-CN" u="none" dirty="0" smtClean="0"/>
              <a:t>'] = 'python'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for name, language in </a:t>
            </a:r>
            <a:r>
              <a:rPr lang="en-US" altLang="zh-CN" u="none" dirty="0" err="1" smtClean="0"/>
              <a:t>favorite_languages.items</a:t>
            </a:r>
            <a:r>
              <a:rPr lang="en-US" altLang="zh-CN" u="none" dirty="0" smtClean="0"/>
              <a:t>():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name.title</a:t>
            </a:r>
            <a:r>
              <a:rPr lang="en-US" altLang="zh-CN" u="none" dirty="0" smtClean="0"/>
              <a:t>() + "'s favorite language is " +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language.title</a:t>
            </a:r>
            <a:r>
              <a:rPr lang="en-US" altLang="zh-CN" u="none" dirty="0" smtClean="0"/>
              <a:t>() + ".")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5943600" y="3429000"/>
            <a:ext cx="1905000" cy="833178"/>
          </a:xfrm>
          <a:prstGeom prst="wedgeRectCallout">
            <a:avLst>
              <a:gd name="adj1" fmla="val -114378"/>
              <a:gd name="adj2" fmla="val -1218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/>
              <a:t>创建了</a:t>
            </a:r>
            <a:r>
              <a:rPr lang="en-US" altLang="zh-CN" sz="1600" u="none" dirty="0" err="1" smtClean="0"/>
              <a:t>OrderedDict</a:t>
            </a:r>
            <a:r>
              <a:rPr lang="zh-CN" altLang="en-US" sz="1600" u="none" dirty="0" smtClean="0"/>
              <a:t>的一个实例，即一个空的有序字典。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骰子</a:t>
            </a:r>
            <a:r>
              <a:rPr lang="zh-CN" altLang="en-US" sz="2400" dirty="0" smtClean="0"/>
              <a:t> </a:t>
            </a:r>
            <a:endParaRPr lang="en-US" altLang="zh-CN" sz="2000" u="none" dirty="0" smtClean="0"/>
          </a:p>
          <a:p>
            <a:pPr lvl="1"/>
            <a:r>
              <a:rPr lang="zh-CN" altLang="en-US" sz="2000" u="none" dirty="0" smtClean="0"/>
              <a:t>模块</a:t>
            </a:r>
            <a:r>
              <a:rPr lang="en-US" altLang="zh-CN" sz="2000" u="none" dirty="0" smtClean="0"/>
              <a:t>random </a:t>
            </a:r>
            <a:r>
              <a:rPr lang="zh-CN" altLang="en-US" sz="2000" u="none" dirty="0" smtClean="0"/>
              <a:t>包含以各种方式生成随机数的函数，其中的</a:t>
            </a:r>
            <a:r>
              <a:rPr lang="en-US" altLang="zh-CN" sz="2000" u="none" dirty="0" err="1" smtClean="0"/>
              <a:t>randint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返回一个位于指定范围内的整数，例如，下面的代码返回一个</a:t>
            </a:r>
            <a:r>
              <a:rPr lang="en-US" altLang="zh-CN" sz="2000" u="none" dirty="0" smtClean="0"/>
              <a:t>1~6</a:t>
            </a:r>
            <a:r>
              <a:rPr lang="zh-CN" altLang="en-US" sz="2000" u="none" dirty="0" smtClean="0"/>
              <a:t>内的整数：</a:t>
            </a:r>
            <a:endParaRPr lang="en-US" altLang="zh-CN" sz="2000" u="none" dirty="0" smtClean="0"/>
          </a:p>
          <a:p>
            <a:pPr lvl="1"/>
            <a:endParaRPr lang="en-US" altLang="zh-CN" sz="2000" u="none" dirty="0" smtClean="0"/>
          </a:p>
          <a:p>
            <a:pPr lvl="1"/>
            <a:endParaRPr lang="en-US" altLang="zh-CN" sz="2000" u="none" dirty="0" smtClean="0"/>
          </a:p>
          <a:p>
            <a:pPr lvl="1"/>
            <a:endParaRPr lang="en-US" altLang="zh-CN" sz="2000" u="none" dirty="0" smtClean="0"/>
          </a:p>
          <a:p>
            <a:pPr lvl="1"/>
            <a:r>
              <a:rPr lang="zh-CN" altLang="en-US" sz="2000" u="none" dirty="0" smtClean="0"/>
              <a:t>请创建一个</a:t>
            </a:r>
            <a:r>
              <a:rPr lang="en-US" altLang="zh-CN" sz="2000" u="none" dirty="0" smtClean="0"/>
              <a:t>Die </a:t>
            </a:r>
            <a:r>
              <a:rPr lang="zh-CN" altLang="en-US" sz="2000" u="none" dirty="0" smtClean="0"/>
              <a:t>类，它包含一个名为</a:t>
            </a:r>
            <a:r>
              <a:rPr lang="en-US" altLang="zh-CN" sz="2000" u="none" dirty="0" smtClean="0"/>
              <a:t>sides </a:t>
            </a:r>
            <a:r>
              <a:rPr lang="zh-CN" altLang="en-US" sz="2000" u="none" dirty="0" smtClean="0"/>
              <a:t>（骰子面数）的属性，该属性的默认值为</a:t>
            </a:r>
            <a:r>
              <a:rPr lang="en-US" altLang="zh-CN" sz="2000" u="none" dirty="0" smtClean="0"/>
              <a:t>6</a:t>
            </a:r>
            <a:r>
              <a:rPr lang="zh-CN" altLang="en-US" sz="2000" u="none" dirty="0" smtClean="0"/>
              <a:t>。编写一个名为</a:t>
            </a:r>
            <a:r>
              <a:rPr lang="en-US" altLang="zh-CN" sz="2000" u="none" dirty="0" err="1" smtClean="0"/>
              <a:t>roll_die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的方法，它打印位于</a:t>
            </a:r>
            <a:r>
              <a:rPr lang="en-US" altLang="zh-CN" sz="2000" u="none" dirty="0" smtClean="0"/>
              <a:t>1</a:t>
            </a:r>
            <a:r>
              <a:rPr lang="zh-CN" altLang="en-US" sz="2000" u="none" dirty="0" smtClean="0"/>
              <a:t>和骰子面数之间的随机数。创建一个</a:t>
            </a:r>
            <a:r>
              <a:rPr lang="en-US" altLang="zh-CN" sz="2000" u="none" dirty="0" smtClean="0"/>
              <a:t>6</a:t>
            </a:r>
            <a:r>
              <a:rPr lang="zh-CN" altLang="en-US" sz="2000" u="none" dirty="0" smtClean="0"/>
              <a:t>面的骰子，再掷</a:t>
            </a:r>
            <a:r>
              <a:rPr lang="en-US" altLang="zh-CN" sz="2000" u="none" dirty="0" smtClean="0"/>
              <a:t>10</a:t>
            </a:r>
            <a:r>
              <a:rPr lang="zh-CN" altLang="en-US" sz="2000" u="none" dirty="0" smtClean="0"/>
              <a:t>次。</a:t>
            </a:r>
            <a:endParaRPr lang="en-US" altLang="zh-CN" sz="20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B558162E-F309-4BD5-A1DF-6E2CC9EB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54514"/>
            <a:ext cx="758184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from random import </a:t>
            </a:r>
            <a:r>
              <a:rPr lang="en-US" altLang="zh-CN" u="none" dirty="0" err="1" smtClean="0"/>
              <a:t>randint</a:t>
            </a:r>
            <a:endParaRPr lang="en-US" altLang="zh-CN" u="none" dirty="0" smtClean="0"/>
          </a:p>
          <a:p>
            <a:r>
              <a:rPr lang="en-US" altLang="zh-CN" u="none" dirty="0" smtClean="0"/>
              <a:t>x = </a:t>
            </a:r>
            <a:r>
              <a:rPr lang="en-US" altLang="zh-CN" u="none" dirty="0" err="1" smtClean="0"/>
              <a:t>randint</a:t>
            </a:r>
            <a:r>
              <a:rPr lang="en-US" altLang="zh-CN" u="none" dirty="0" smtClean="0"/>
              <a:t>(1, 6)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5DA08AC7-3D55-45F3-82E9-F0DF70BAE6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类编码风格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类名应采用驼峰命名法 ，即将类名中的每个单词的首字母都大写，而不使用下划线。实例名和模块名都采用小写格式，并在单词之间加上下划线。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对于每个类，都应紧跟在类定义后面包含一个文档字符串，简要地描述类的功能；每个模块也都应包含一个文档字符串，对其中的类可用于做什么进行描述。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在类中，可使用一个空行来分隔方法；而在模块中，可使用两个空行来分隔类。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需要同时导入标准库中的模块和自己编写的模块时，先编写导入标准库模块的</a:t>
            </a:r>
            <a:r>
              <a:rPr lang="en-US" altLang="zh-CN" sz="2400" u="none" dirty="0" smtClean="0"/>
              <a:t>import </a:t>
            </a:r>
            <a:r>
              <a:rPr lang="zh-CN" altLang="en-US" sz="2400" u="none" dirty="0" smtClean="0"/>
              <a:t>语句，再添加一个空行，然后编写导入自己编写的模块的</a:t>
            </a:r>
            <a:r>
              <a:rPr lang="en-US" altLang="zh-CN" sz="2400" u="none" dirty="0" smtClean="0"/>
              <a:t>import </a:t>
            </a:r>
            <a:r>
              <a:rPr lang="zh-CN" altLang="en-US" sz="2400" u="none" dirty="0" smtClean="0"/>
              <a:t>语句。</a:t>
            </a:r>
            <a:endParaRPr lang="en-US" altLang="zh-CN" sz="2400" u="none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2352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0EE752BA-8BE8-42EF-86A1-1BC1B10B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zh-CN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DB3F5BBC-DDFB-44AB-A400-5889CEF62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marL="457200" indent="-457200" eaLnBrk="1" hangingPunct="1">
              <a:buAutoNum type="arabicPeriod"/>
            </a:pPr>
            <a:r>
              <a:rPr lang="zh-CN" altLang="en-US" sz="2400" dirty="0" smtClean="0">
                <a:sym typeface="Wingdings" panose="05000000000000000000" pitchFamily="2" charset="2"/>
              </a:rPr>
              <a:t>编写类。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使用属性在类中存储信息，以及编写方法，以让类具备所需的行为</a:t>
            </a:r>
            <a:r>
              <a:rPr lang="zh-CN" altLang="en-US" sz="2400" dirty="0" smtClean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__init__() </a:t>
            </a:r>
            <a:r>
              <a:rPr lang="zh-CN" altLang="en-US" sz="2400" dirty="0" smtClean="0"/>
              <a:t>，以便根据类创建包含所需属性的实例。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修改实例的属性，包括直接修改以及通过方法进行修改。</a:t>
            </a:r>
            <a:endParaRPr lang="en-US" altLang="zh-CN" sz="2400" dirty="0" smtClean="0"/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使用继承可简化相关类的创建工作。</a:t>
            </a:r>
            <a:endParaRPr lang="en-US" altLang="zh-CN" sz="2400" dirty="0" smtClean="0"/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将一个类的实例用作另一个类的属性可让类更简洁。</a:t>
            </a:r>
            <a:endParaRPr lang="en-US" altLang="zh-CN" sz="2400" dirty="0" smtClean="0"/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将类存储在模块中，并在需要使用这些类的文件中导入。</a:t>
            </a:r>
            <a:endParaRPr lang="en-US" altLang="zh-CN" sz="2400" dirty="0" smtClean="0"/>
          </a:p>
          <a:p>
            <a:pPr marL="457200" indent="-457200" eaLnBrk="1" hangingPunct="1">
              <a:buAutoNum type="arabicPeriod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标准库。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28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76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kern="0" noProof="1" smtClean="0"/>
              <a:t>Dog</a:t>
            </a:r>
            <a:r>
              <a:rPr lang="zh-CN" altLang="en-US" sz="2400" u="none" kern="0" noProof="1" smtClean="0"/>
              <a:t>类：不是特定的小狗，而是任何小狗</a:t>
            </a:r>
            <a:endParaRPr lang="en-US" altLang="zh-CN" sz="2400" u="none" noProof="1" smtClean="0"/>
          </a:p>
        </p:txBody>
      </p:sp>
      <p:sp>
        <p:nvSpPr>
          <p:cNvPr id="8" name="文本框 6">
            <a:extLst>
              <a:ext uri="{FF2B5EF4-FFF2-40B4-BE49-F238E27FC236}">
                <a16:creationId xmlns="" xmlns:a16="http://schemas.microsoft.com/office/drawing/2014/main" id="{23A80526-254D-459D-B4FF-4A8F8A86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514624"/>
            <a:ext cx="731500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u="none" dirty="0" smtClean="0"/>
              <a:t>class Dog():</a:t>
            </a:r>
          </a:p>
          <a:p>
            <a:r>
              <a:rPr lang="en-US" altLang="zh-CN" sz="1800" u="none" dirty="0" smtClean="0"/>
              <a:t>    """A simple attempt to model a dog</a:t>
            </a:r>
            <a:r>
              <a:rPr lang="en-US" altLang="zh-CN" sz="1800" u="none" dirty="0" smtClean="0"/>
              <a:t>.""</a:t>
            </a:r>
            <a:r>
              <a:rPr lang="en-US" altLang="zh-CN" sz="1800" u="none" dirty="0" smtClean="0"/>
              <a:t>"</a:t>
            </a:r>
            <a:endParaRPr lang="en-US" altLang="zh-CN" sz="1800" u="none" dirty="0" smtClean="0"/>
          </a:p>
          <a:p>
            <a:r>
              <a:rPr lang="en-US" altLang="zh-CN" sz="1800" u="none" dirty="0" smtClean="0"/>
              <a:t>    </a:t>
            </a:r>
            <a:endParaRPr lang="en-US" altLang="zh-CN" sz="1800" u="none" dirty="0" smtClean="0"/>
          </a:p>
          <a:p>
            <a:r>
              <a:rPr lang="en-US" altLang="zh-CN" sz="1800" u="none" dirty="0" smtClean="0"/>
              <a:t>    def __init__(</a:t>
            </a:r>
            <a:r>
              <a:rPr lang="en-US" altLang="zh-CN" sz="1800" u="none" dirty="0" err="1" smtClean="0"/>
              <a:t>self,name,age</a:t>
            </a:r>
            <a:r>
              <a:rPr lang="en-US" altLang="zh-CN" sz="1800" u="none" dirty="0" smtClean="0"/>
              <a:t>):</a:t>
            </a:r>
          </a:p>
          <a:p>
            <a:r>
              <a:rPr lang="en-US" altLang="zh-CN" sz="1800" u="none" dirty="0" smtClean="0"/>
              <a:t>        """initialize name and age"""</a:t>
            </a:r>
          </a:p>
          <a:p>
            <a:r>
              <a:rPr lang="en-US" altLang="zh-CN" sz="1800" u="none" dirty="0" smtClean="0"/>
              <a:t>        self.name=name</a:t>
            </a:r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self.age</a:t>
            </a:r>
            <a:r>
              <a:rPr lang="en-US" altLang="zh-CN" sz="1800" u="none" dirty="0" smtClean="0"/>
              <a:t>=age</a:t>
            </a:r>
          </a:p>
          <a:p>
            <a:endParaRPr lang="en-US" altLang="zh-CN" sz="1800" u="none" dirty="0" smtClean="0"/>
          </a:p>
          <a:p>
            <a:r>
              <a:rPr lang="en-US" altLang="zh-CN" sz="1800" u="none" dirty="0" smtClean="0"/>
              <a:t>    def sit(self):</a:t>
            </a:r>
          </a:p>
          <a:p>
            <a:r>
              <a:rPr lang="en-US" altLang="zh-CN" sz="1800" u="none" dirty="0" smtClean="0"/>
              <a:t>        print(</a:t>
            </a:r>
            <a:r>
              <a:rPr lang="en-US" altLang="zh-CN" sz="1800" u="none" dirty="0" err="1" smtClean="0"/>
              <a:t>self.name.title</a:t>
            </a:r>
            <a:r>
              <a:rPr lang="en-US" altLang="zh-CN" sz="1800" u="none" dirty="0" smtClean="0"/>
              <a:t>() + " is now sitting. ")</a:t>
            </a:r>
          </a:p>
          <a:p>
            <a:endParaRPr lang="en-US" altLang="zh-CN" sz="1800" u="none" dirty="0" smtClean="0"/>
          </a:p>
          <a:p>
            <a:r>
              <a:rPr lang="en-US" altLang="zh-CN" sz="1800" u="none" dirty="0" smtClean="0"/>
              <a:t>    def </a:t>
            </a:r>
            <a:r>
              <a:rPr lang="en-US" altLang="zh-CN" sz="1800" u="none" dirty="0" err="1" smtClean="0"/>
              <a:t>roll_over</a:t>
            </a:r>
            <a:r>
              <a:rPr lang="en-US" altLang="zh-CN" sz="1800" u="none" dirty="0" smtClean="0"/>
              <a:t>(self):</a:t>
            </a:r>
          </a:p>
          <a:p>
            <a:r>
              <a:rPr lang="en-US" altLang="zh-CN" sz="1800" u="none" dirty="0" smtClean="0"/>
              <a:t>        print(</a:t>
            </a:r>
            <a:r>
              <a:rPr lang="en-US" altLang="zh-CN" sz="1800" u="none" dirty="0" err="1" smtClean="0"/>
              <a:t>self.name.title</a:t>
            </a:r>
            <a:r>
              <a:rPr lang="en-US" altLang="zh-CN" sz="1800" u="none" dirty="0" smtClean="0"/>
              <a:t>()+" rolled over!")</a:t>
            </a:r>
            <a:endParaRPr lang="en-US" altLang="zh-CN" sz="1800" u="none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6705544" y="2636766"/>
            <a:ext cx="1295366" cy="340735"/>
          </a:xfrm>
          <a:prstGeom prst="borderCallout1">
            <a:avLst>
              <a:gd name="adj1" fmla="val 18750"/>
              <a:gd name="adj2" fmla="val -8333"/>
              <a:gd name="adj3" fmla="val 88834"/>
              <a:gd name="adj4" fmla="val -1306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文档字符串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5562574" y="3118346"/>
            <a:ext cx="2438336" cy="833178"/>
          </a:xfrm>
          <a:prstGeom prst="borderCallout1">
            <a:avLst>
              <a:gd name="adj1" fmla="val 18750"/>
              <a:gd name="adj2" fmla="val -8333"/>
              <a:gd name="adj3" fmla="val 48349"/>
              <a:gd name="adj4" fmla="val -660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一个特殊的方法，每当根据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Dog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类创建新实例时，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Python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都会自动运行它。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5562574" y="4072806"/>
            <a:ext cx="2438336" cy="1325620"/>
          </a:xfrm>
          <a:prstGeom prst="borderCallout1">
            <a:avLst>
              <a:gd name="adj1" fmla="val 18750"/>
              <a:gd name="adj2" fmla="val -8333"/>
              <a:gd name="adj3" fmla="val -32540"/>
              <a:gd name="adj4" fmla="val -1169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形参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self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必不可少，还必须位于前面。 它是一个指向实例本身的引用，让实例能够访问类中的属性和方法。它会自动传递。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3124238" y="4343376"/>
            <a:ext cx="1828752" cy="586957"/>
          </a:xfrm>
          <a:prstGeom prst="borderCallout1">
            <a:avLst>
              <a:gd name="adj1" fmla="val 18750"/>
              <a:gd name="adj2" fmla="val -8333"/>
              <a:gd name="adj3" fmla="val -31147"/>
              <a:gd name="adj4" fmla="val -477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可通过实例访问的变量称为</a:t>
            </a:r>
            <a:r>
              <a:rPr kumimoji="0" lang="zh-CN" alt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13" name="线形标注 1 12"/>
          <p:cNvSpPr/>
          <p:nvPr/>
        </p:nvSpPr>
        <p:spPr bwMode="auto">
          <a:xfrm>
            <a:off x="6172158" y="5518584"/>
            <a:ext cx="1828748" cy="586957"/>
          </a:xfrm>
          <a:prstGeom prst="borderCallout1">
            <a:avLst>
              <a:gd name="adj1" fmla="val 18750"/>
              <a:gd name="adj2" fmla="val -8333"/>
              <a:gd name="adj3" fmla="val 34764"/>
              <a:gd name="adj4" fmla="val -1284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可通过实例访问的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称为</a:t>
            </a:r>
            <a:r>
              <a:rPr lang="zh-CN" altLang="en-US" sz="1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15" name="图片 14" descr="dog-s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762" y="4267178"/>
            <a:ext cx="1828800" cy="1828800"/>
          </a:xfrm>
          <a:prstGeom prst="rect">
            <a:avLst/>
          </a:prstGeom>
        </p:spPr>
      </p:pic>
      <p:pic>
        <p:nvPicPr>
          <p:cNvPr id="16" name="图片 15" descr="dog-ro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94" y="1981238"/>
            <a:ext cx="3748941" cy="1828752"/>
          </a:xfrm>
          <a:prstGeom prst="rect">
            <a:avLst/>
          </a:prstGeom>
        </p:spPr>
      </p:pic>
      <p:pic>
        <p:nvPicPr>
          <p:cNvPr id="17" name="图片 16" descr="dog-si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6542" y="2033356"/>
            <a:ext cx="2171972" cy="1828800"/>
          </a:xfrm>
          <a:prstGeom prst="rect">
            <a:avLst/>
          </a:prstGeom>
        </p:spPr>
      </p:pic>
      <p:pic>
        <p:nvPicPr>
          <p:cNvPr id="18" name="图片 17" descr="dog-football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36" y="4190980"/>
            <a:ext cx="2355898" cy="1828800"/>
          </a:xfrm>
          <a:prstGeom prst="rect">
            <a:avLst/>
          </a:prstGeom>
        </p:spPr>
      </p:pic>
      <p:pic>
        <p:nvPicPr>
          <p:cNvPr id="19" name="图片 18" descr="dog-ru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92" y="4343328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根据类创建实例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21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可将类视为有关如何创建实例的说明</a:t>
            </a:r>
            <a:endParaRPr lang="en-US" altLang="zh-CN" sz="2400" u="none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000" u="none" dirty="0" smtClean="0"/>
              <a:t>Dog </a:t>
            </a:r>
            <a:r>
              <a:rPr lang="zh-CN" altLang="en-US" sz="2000" u="none" dirty="0" smtClean="0"/>
              <a:t>类让</a:t>
            </a:r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知道如何创建表示特定小狗的实例。</a:t>
            </a:r>
            <a:endParaRPr lang="en-US" altLang="zh-CN" sz="18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94" y="2971812"/>
            <a:ext cx="71626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my_dog</a:t>
            </a:r>
            <a:r>
              <a:rPr lang="en-US" altLang="zh-CN" u="none" dirty="0" smtClean="0"/>
              <a:t> = Dog('Willie',6)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308" y="3733792"/>
            <a:ext cx="8229600" cy="182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/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使用实参</a:t>
            </a:r>
            <a:r>
              <a:rPr lang="en-US" altLang="zh-CN" sz="2000" u="none" dirty="0" smtClean="0"/>
              <a:t>‘</a:t>
            </a:r>
            <a:r>
              <a:rPr lang="en-US" altLang="zh-CN" sz="2000" u="none" dirty="0" err="1" smtClean="0"/>
              <a:t>willie</a:t>
            </a:r>
            <a:r>
              <a:rPr lang="en-US" altLang="zh-CN" sz="2000" u="none" dirty="0" smtClean="0"/>
              <a:t>’ </a:t>
            </a:r>
            <a:r>
              <a:rPr lang="zh-CN" altLang="en-US" sz="2000" u="none" dirty="0" smtClean="0"/>
              <a:t>和</a:t>
            </a:r>
            <a:r>
              <a:rPr lang="en-US" altLang="zh-CN" sz="2000" u="none" dirty="0" smtClean="0"/>
              <a:t>6 </a:t>
            </a:r>
            <a:r>
              <a:rPr lang="zh-CN" altLang="en-US" sz="2000" u="none" dirty="0" smtClean="0"/>
              <a:t>调用</a:t>
            </a:r>
            <a:r>
              <a:rPr lang="en-US" altLang="zh-CN" sz="2000" u="none" dirty="0" smtClean="0"/>
              <a:t>Dog </a:t>
            </a:r>
            <a:r>
              <a:rPr lang="zh-CN" altLang="en-US" sz="2000" u="none" dirty="0" smtClean="0"/>
              <a:t>类中的方法</a:t>
            </a:r>
            <a:r>
              <a:rPr lang="en-US" altLang="zh-CN" sz="2000" u="none" dirty="0" smtClean="0"/>
              <a:t>__init__() </a:t>
            </a:r>
            <a:r>
              <a:rPr lang="zh-CN" altLang="en-US" sz="2000" u="none" dirty="0" smtClean="0"/>
              <a:t>。</a:t>
            </a:r>
            <a:endParaRPr lang="en-US" altLang="zh-CN" sz="2000" u="none" dirty="0" smtClean="0"/>
          </a:p>
          <a:p>
            <a:pPr lvl="1"/>
            <a:r>
              <a:rPr lang="zh-CN" altLang="en-US" sz="2000" u="none" dirty="0" smtClean="0"/>
              <a:t>方法</a:t>
            </a:r>
            <a:r>
              <a:rPr lang="en-US" altLang="zh-CN" sz="2000" u="none" dirty="0" smtClean="0"/>
              <a:t>__init__() </a:t>
            </a:r>
            <a:r>
              <a:rPr lang="zh-CN" altLang="en-US" sz="2000" u="none" dirty="0" smtClean="0"/>
              <a:t>创建一个表示特定小狗的实例，并使用实参的值来设置属性</a:t>
            </a:r>
            <a:r>
              <a:rPr lang="en-US" altLang="zh-CN" sz="2000" u="none" dirty="0" smtClean="0"/>
              <a:t>name </a:t>
            </a:r>
            <a:r>
              <a:rPr lang="zh-CN" altLang="en-US" sz="2000" u="none" dirty="0" smtClean="0"/>
              <a:t>和</a:t>
            </a:r>
            <a:r>
              <a:rPr lang="en-US" altLang="zh-CN" sz="2000" u="none" dirty="0" smtClean="0"/>
              <a:t>age </a:t>
            </a:r>
            <a:r>
              <a:rPr lang="zh-CN" altLang="en-US" sz="2000" u="none" dirty="0" smtClean="0"/>
              <a:t>。</a:t>
            </a:r>
            <a:endParaRPr lang="en-US" altLang="zh-CN" sz="2000" u="none" dirty="0" smtClean="0"/>
          </a:p>
          <a:p>
            <a:pPr lvl="1"/>
            <a:r>
              <a:rPr lang="en-US" altLang="zh-CN" sz="2000" u="none" dirty="0" smtClean="0"/>
              <a:t>__init__() </a:t>
            </a:r>
            <a:r>
              <a:rPr lang="zh-CN" altLang="en-US" sz="2000" u="none" dirty="0" smtClean="0"/>
              <a:t>并未显式地包含</a:t>
            </a:r>
            <a:r>
              <a:rPr lang="en-US" altLang="zh-CN" sz="2000" u="none" dirty="0" smtClean="0"/>
              <a:t>return </a:t>
            </a:r>
            <a:r>
              <a:rPr lang="zh-CN" altLang="en-US" sz="2000" u="none" dirty="0" smtClean="0"/>
              <a:t>语句，但</a:t>
            </a:r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自动返回一个表示这条小狗的实例。我们将这个实例存储在变量</a:t>
            </a:r>
            <a:r>
              <a:rPr lang="en-US" altLang="zh-CN" sz="2000" u="none" dirty="0" err="1" smtClean="0"/>
              <a:t>my_dog</a:t>
            </a:r>
            <a:r>
              <a:rPr lang="en-US" altLang="zh-CN" sz="2000" u="none" dirty="0" smtClean="0"/>
              <a:t> </a:t>
            </a:r>
            <a:r>
              <a:rPr lang="zh-CN" altLang="en-US" sz="2000" u="none" dirty="0" smtClean="0"/>
              <a:t>中。</a:t>
            </a:r>
            <a:endParaRPr lang="en-US" altLang="zh-CN" sz="20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根据类创建实例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8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访问属性和调用方法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514624"/>
            <a:ext cx="73150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print("My dog's name is " + </a:t>
            </a:r>
            <a:r>
              <a:rPr lang="en-US" altLang="zh-CN" u="none" dirty="0" err="1" smtClean="0"/>
              <a:t>my_dog.name.title</a:t>
            </a:r>
            <a:r>
              <a:rPr lang="en-US" altLang="zh-CN" u="none" dirty="0" smtClean="0"/>
              <a:t>() + ".")</a:t>
            </a:r>
          </a:p>
          <a:p>
            <a:r>
              <a:rPr lang="en-US" altLang="zh-CN" u="none" dirty="0" smtClean="0"/>
              <a:t>print("My dog is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(my_dog.age) + " years old.")</a:t>
            </a:r>
          </a:p>
          <a:p>
            <a:r>
              <a:rPr lang="en-US" altLang="zh-CN" u="none" dirty="0" smtClean="0"/>
              <a:t>my_dog.sit()</a:t>
            </a:r>
          </a:p>
          <a:p>
            <a:r>
              <a:rPr lang="en-US" altLang="zh-CN" u="none" dirty="0" err="1" smtClean="0"/>
              <a:t>my_dog.roll_over</a:t>
            </a:r>
            <a:r>
              <a:rPr lang="en-US" altLang="zh-CN" u="none" dirty="0" smtClean="0"/>
              <a:t>()</a:t>
            </a:r>
            <a:endParaRPr lang="en-US" altLang="zh-CN" u="none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308" y="4190980"/>
            <a:ext cx="8153186" cy="182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/>
            <a:r>
              <a:rPr lang="en-US" altLang="zh-CN" sz="2000" u="none" dirty="0" smtClean="0"/>
              <a:t>my_dog.name</a:t>
            </a:r>
            <a:r>
              <a:rPr lang="zh-CN" altLang="en-US" sz="2000" u="none" dirty="0" smtClean="0"/>
              <a:t>：</a:t>
            </a:r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先找到实例</a:t>
            </a:r>
            <a:r>
              <a:rPr lang="en-US" altLang="zh-CN" sz="2000" u="none" dirty="0" err="1" smtClean="0"/>
              <a:t>my_dog</a:t>
            </a:r>
            <a:r>
              <a:rPr lang="en-US" altLang="zh-CN" sz="2000" u="none" dirty="0" smtClean="0"/>
              <a:t> </a:t>
            </a:r>
            <a:r>
              <a:rPr lang="zh-CN" altLang="en-US" sz="2000" u="none" dirty="0" smtClean="0"/>
              <a:t>，再查找与这个实例相关联的属性</a:t>
            </a:r>
            <a:r>
              <a:rPr lang="en-US" altLang="zh-CN" sz="2000" u="none" dirty="0" smtClean="0"/>
              <a:t>name </a:t>
            </a:r>
            <a:r>
              <a:rPr lang="zh-CN" altLang="en-US" sz="2000" u="none" dirty="0" smtClean="0"/>
              <a:t>。在</a:t>
            </a:r>
            <a:r>
              <a:rPr lang="en-US" altLang="zh-CN" sz="2000" u="none" dirty="0" smtClean="0"/>
              <a:t>Dog </a:t>
            </a:r>
            <a:r>
              <a:rPr lang="zh-CN" altLang="en-US" sz="2000" u="none" dirty="0" smtClean="0"/>
              <a:t>类中引用这个属性时，使用的是</a:t>
            </a:r>
            <a:r>
              <a:rPr lang="en-US" altLang="zh-CN" sz="2000" u="none" dirty="0" smtClean="0"/>
              <a:t>self.name </a:t>
            </a:r>
            <a:r>
              <a:rPr lang="zh-CN" altLang="en-US" sz="2000" u="none" dirty="0" smtClean="0"/>
              <a:t>。</a:t>
            </a:r>
            <a:endParaRPr lang="en-US" altLang="zh-CN" sz="2000" u="none" dirty="0" smtClean="0"/>
          </a:p>
          <a:p>
            <a:pPr lvl="1"/>
            <a:r>
              <a:rPr lang="en-US" altLang="zh-CN" sz="2000" u="none" dirty="0" smtClean="0"/>
              <a:t>my_dog.sit() </a:t>
            </a:r>
            <a:r>
              <a:rPr lang="zh-CN" altLang="en-US" sz="2000" u="none" dirty="0" smtClean="0"/>
              <a:t>：</a:t>
            </a:r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在类</a:t>
            </a:r>
            <a:r>
              <a:rPr lang="en-US" altLang="zh-CN" sz="2000" u="none" dirty="0" smtClean="0"/>
              <a:t>Dog </a:t>
            </a:r>
            <a:r>
              <a:rPr lang="zh-CN" altLang="en-US" sz="2000" u="none" dirty="0" smtClean="0"/>
              <a:t>中查找方法</a:t>
            </a:r>
            <a:r>
              <a:rPr lang="en-US" altLang="zh-CN" sz="2000" u="none" dirty="0" smtClean="0"/>
              <a:t>sit() </a:t>
            </a:r>
            <a:r>
              <a:rPr lang="zh-CN" altLang="en-US" sz="2000" u="none" dirty="0" smtClean="0"/>
              <a:t>并运行其代码。</a:t>
            </a:r>
            <a:endParaRPr lang="en-US" altLang="zh-CN" sz="2000" u="none" noProof="1" smtClean="0"/>
          </a:p>
        </p:txBody>
      </p:sp>
      <p:sp>
        <p:nvSpPr>
          <p:cNvPr id="7" name="线形标注 1 6"/>
          <p:cNvSpPr/>
          <p:nvPr/>
        </p:nvSpPr>
        <p:spPr bwMode="auto">
          <a:xfrm>
            <a:off x="6705544" y="3352802"/>
            <a:ext cx="1295366" cy="340735"/>
          </a:xfrm>
          <a:prstGeom prst="borderCallout1">
            <a:avLst>
              <a:gd name="adj1" fmla="val 18750"/>
              <a:gd name="adj2" fmla="val -8333"/>
              <a:gd name="adj3" fmla="val -42766"/>
              <a:gd name="adj4" fmla="val -1781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句点表示法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根据类创建实例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21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创建多个实例</a:t>
            </a:r>
            <a:endParaRPr lang="en-US" altLang="zh-CN" sz="2400" u="none" dirty="0" smtClean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000" u="none" dirty="0" smtClean="0"/>
              <a:t>每条小狗都是一个独立的实例，有自己的一组属性，能够执行相同的操作。就算我们给第二条小狗指定同样的名字和年龄，</a:t>
            </a:r>
            <a:r>
              <a:rPr lang="en-US" altLang="zh-CN" sz="2000" u="none" dirty="0" smtClean="0"/>
              <a:t>Python</a:t>
            </a:r>
            <a:r>
              <a:rPr lang="zh-CN" altLang="en-US" sz="2000" u="none" dirty="0" smtClean="0"/>
              <a:t>依然会根据</a:t>
            </a:r>
            <a:r>
              <a:rPr lang="en-US" altLang="zh-CN" sz="2000" u="none" dirty="0" smtClean="0"/>
              <a:t>Dog </a:t>
            </a:r>
            <a:r>
              <a:rPr lang="zh-CN" altLang="en-US" sz="2000" u="none" dirty="0" smtClean="0"/>
              <a:t>类创建另一个实例。</a:t>
            </a:r>
            <a:endParaRPr lang="en-US" altLang="zh-CN" sz="20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2" y="3386004"/>
            <a:ext cx="731500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my_dog</a:t>
            </a:r>
            <a:r>
              <a:rPr lang="en-US" altLang="zh-CN" u="none" dirty="0" smtClean="0"/>
              <a:t> = Dog('Willie',6)</a:t>
            </a:r>
          </a:p>
          <a:p>
            <a:r>
              <a:rPr lang="en-US" altLang="zh-CN" u="none" dirty="0" err="1" smtClean="0"/>
              <a:t>your_dog</a:t>
            </a:r>
            <a:r>
              <a:rPr lang="en-US" altLang="zh-CN" u="none" dirty="0" smtClean="0"/>
              <a:t> = Dog('Lucy',3)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print("My dog's name is " + </a:t>
            </a:r>
            <a:r>
              <a:rPr lang="en-US" altLang="zh-CN" u="none" dirty="0" err="1" smtClean="0"/>
              <a:t>my_dog.name.title</a:t>
            </a:r>
            <a:r>
              <a:rPr lang="en-US" altLang="zh-CN" u="none" dirty="0" smtClean="0"/>
              <a:t>() + ".")</a:t>
            </a:r>
          </a:p>
          <a:p>
            <a:r>
              <a:rPr lang="en-US" altLang="zh-CN" u="none" dirty="0" smtClean="0"/>
              <a:t>print("My dog is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(my_dog.age) + " years old.")</a:t>
            </a:r>
          </a:p>
          <a:p>
            <a:r>
              <a:rPr lang="en-US" altLang="zh-CN" u="none" dirty="0" smtClean="0"/>
              <a:t>my_dog.sit()</a:t>
            </a:r>
          </a:p>
          <a:p>
            <a:r>
              <a:rPr lang="en-US" altLang="zh-CN" u="none" dirty="0" smtClean="0"/>
              <a:t>print("Your dog's name is " + </a:t>
            </a:r>
            <a:r>
              <a:rPr lang="en-US" altLang="zh-CN" u="none" dirty="0" err="1" smtClean="0"/>
              <a:t>your_dog.name.title</a:t>
            </a:r>
            <a:r>
              <a:rPr lang="en-US" altLang="zh-CN" u="none" dirty="0" smtClean="0"/>
              <a:t>() + ".")</a:t>
            </a:r>
          </a:p>
          <a:p>
            <a:r>
              <a:rPr lang="en-US" altLang="zh-CN" u="none" dirty="0" smtClean="0"/>
              <a:t>print("Your dog is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(your_dog.age) + " years old.")</a:t>
            </a:r>
          </a:p>
          <a:p>
            <a:r>
              <a:rPr lang="en-US" altLang="zh-CN" u="none" dirty="0" err="1" smtClean="0"/>
              <a:t>your_dog.roll_over</a:t>
            </a:r>
            <a:r>
              <a:rPr lang="en-US" altLang="zh-CN" u="none" dirty="0" smtClean="0"/>
              <a:t>()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90DB3C63-7B67-42A6-82EF-106DB9D68B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828842"/>
            <a:ext cx="8229600" cy="365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indent="-457200"/>
            <a:r>
              <a:rPr lang="zh-CN" altLang="en-US" sz="2400" u="none" dirty="0" smtClean="0"/>
              <a:t>创建一个名为</a:t>
            </a:r>
            <a:r>
              <a:rPr lang="en-US" altLang="zh-CN" sz="2400" u="none" dirty="0" smtClean="0"/>
              <a:t>Restaurant </a:t>
            </a:r>
            <a:r>
              <a:rPr lang="zh-CN" altLang="en-US" sz="2400" u="none" dirty="0" smtClean="0"/>
              <a:t>的类</a:t>
            </a:r>
            <a:endParaRPr lang="en-US" altLang="zh-CN" sz="2400" u="none" dirty="0" smtClean="0"/>
          </a:p>
          <a:p>
            <a:pPr marL="857250" lvl="1" indent="-457200"/>
            <a:r>
              <a:rPr lang="zh-CN" altLang="en-US" sz="2000" u="none" dirty="0" smtClean="0"/>
              <a:t>方法</a:t>
            </a:r>
            <a:r>
              <a:rPr lang="en-US" altLang="zh-CN" sz="2000" u="none" dirty="0" smtClean="0"/>
              <a:t>__init__() </a:t>
            </a:r>
            <a:r>
              <a:rPr lang="zh-CN" altLang="en-US" sz="2000" u="none" dirty="0" smtClean="0"/>
              <a:t>设置两个属性：</a:t>
            </a:r>
            <a:r>
              <a:rPr lang="en-US" altLang="zh-CN" sz="2000" u="none" dirty="0" err="1" smtClean="0"/>
              <a:t>restaurant_name</a:t>
            </a:r>
            <a:r>
              <a:rPr lang="en-US" altLang="zh-CN" sz="2000" u="none" dirty="0" smtClean="0"/>
              <a:t> </a:t>
            </a:r>
            <a:r>
              <a:rPr lang="zh-CN" altLang="en-US" sz="2000" u="none" dirty="0" smtClean="0"/>
              <a:t>和</a:t>
            </a:r>
            <a:r>
              <a:rPr lang="en-US" altLang="zh-CN" sz="2000" u="none" dirty="0" err="1" smtClean="0"/>
              <a:t>cuisine_type</a:t>
            </a:r>
            <a:r>
              <a:rPr lang="en-US" altLang="zh-CN" sz="2000" u="none" dirty="0" smtClean="0"/>
              <a:t> </a:t>
            </a:r>
            <a:r>
              <a:rPr lang="zh-CN" altLang="en-US" sz="2000" u="none" dirty="0" smtClean="0"/>
              <a:t>。</a:t>
            </a:r>
            <a:endParaRPr lang="en-US" altLang="zh-CN" sz="2000" u="none" dirty="0" smtClean="0"/>
          </a:p>
          <a:p>
            <a:pPr marL="857250" lvl="1" indent="-457200"/>
            <a:r>
              <a:rPr lang="zh-CN" altLang="en-US" sz="2000" u="none" dirty="0" smtClean="0"/>
              <a:t>创建一个名为</a:t>
            </a:r>
            <a:r>
              <a:rPr lang="en-US" altLang="zh-CN" sz="2000" u="none" dirty="0" err="1" smtClean="0"/>
              <a:t>describe_restaurant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的方法，打印前述两项信息。</a:t>
            </a:r>
            <a:endParaRPr lang="en-US" altLang="zh-CN" sz="2000" u="none" dirty="0" smtClean="0"/>
          </a:p>
          <a:p>
            <a:pPr marL="857250" lvl="1" indent="-457200"/>
            <a:r>
              <a:rPr lang="zh-CN" altLang="en-US" sz="2000" u="none" dirty="0" smtClean="0"/>
              <a:t>创建一个名为</a:t>
            </a:r>
            <a:r>
              <a:rPr lang="en-US" altLang="zh-CN" sz="2000" u="none" dirty="0" err="1" smtClean="0"/>
              <a:t>open_restaurant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的方法，打印餐馆正在营业的消息</a:t>
            </a:r>
            <a:endParaRPr lang="en-US" altLang="zh-CN" sz="2000" u="none" dirty="0" smtClean="0"/>
          </a:p>
          <a:p>
            <a:pPr marL="857250" lvl="1" indent="-457200"/>
            <a:r>
              <a:rPr lang="zh-CN" altLang="en-US" sz="2000" u="none" dirty="0" smtClean="0"/>
              <a:t>创建上述类的三个实例，并对每个实例调用方法</a:t>
            </a:r>
            <a:r>
              <a:rPr lang="en-US" altLang="zh-CN" sz="2000" u="none" dirty="0" err="1" smtClean="0"/>
              <a:t>describe_restaurant</a:t>
            </a:r>
            <a:r>
              <a:rPr lang="en-US" altLang="zh-CN" sz="2000" u="none" dirty="0" smtClean="0"/>
              <a:t>() </a:t>
            </a:r>
            <a:r>
              <a:rPr lang="zh-CN" altLang="en-US" sz="2000" u="none" dirty="0" smtClean="0"/>
              <a:t>。</a:t>
            </a:r>
            <a:endParaRPr lang="en-US" altLang="zh-CN" sz="2400" u="non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商务模板系列34">
  <a:themeElements>
    <a:clrScheme name="2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2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Pages>0</Pages>
  <Words>3798</Words>
  <Characters>0</Characters>
  <Application>Microsoft Office PowerPoint</Application>
  <DocSecurity>0</DocSecurity>
  <PresentationFormat>全屏显示(4:3)</PresentationFormat>
  <Lines>0</Lines>
  <Paragraphs>425</Paragraphs>
  <Slides>39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2_商务模板系列34</vt:lpstr>
      <vt:lpstr>5_商务模板系列34</vt:lpstr>
      <vt:lpstr>Python编程：从入门到实践 第9章  类</vt:lpstr>
      <vt:lpstr>提纲</vt:lpstr>
      <vt:lpstr>面向对象编程</vt:lpstr>
      <vt:lpstr>创建Dog类</vt:lpstr>
      <vt:lpstr>创建Dog类</vt:lpstr>
      <vt:lpstr>根据类创建实例</vt:lpstr>
      <vt:lpstr>根据类创建实例</vt:lpstr>
      <vt:lpstr>根据类创建实例</vt:lpstr>
      <vt:lpstr>练习题</vt:lpstr>
      <vt:lpstr>根据类创建实例</vt:lpstr>
      <vt:lpstr>使用类和实例</vt:lpstr>
      <vt:lpstr>给属性指定默认值</vt:lpstr>
      <vt:lpstr>修改属性的值</vt:lpstr>
      <vt:lpstr>修改属性的值</vt:lpstr>
      <vt:lpstr>练习题</vt:lpstr>
      <vt:lpstr>继承</vt:lpstr>
      <vt:lpstr>子类的方法__init__()</vt:lpstr>
      <vt:lpstr>给子类定义属性和方法</vt:lpstr>
      <vt:lpstr>给子类定义属性和方法</vt:lpstr>
      <vt:lpstr>重写父类的方法</vt:lpstr>
      <vt:lpstr>将实例用作属性</vt:lpstr>
      <vt:lpstr>将实例用作属性</vt:lpstr>
      <vt:lpstr>将实例用作属性</vt:lpstr>
      <vt:lpstr>将实例用作属性</vt:lpstr>
      <vt:lpstr>将实例用作属性</vt:lpstr>
      <vt:lpstr>练习题</vt:lpstr>
      <vt:lpstr>导入类</vt:lpstr>
      <vt:lpstr>导入类</vt:lpstr>
      <vt:lpstr>在一个模块中存储多个类</vt:lpstr>
      <vt:lpstr>在一个模块中存储多个类</vt:lpstr>
      <vt:lpstr>从一个模块中导入多个类</vt:lpstr>
      <vt:lpstr>导入整个模块或模块中所有类</vt:lpstr>
      <vt:lpstr>在一个模块中导入另一个模块</vt:lpstr>
      <vt:lpstr>练习题</vt:lpstr>
      <vt:lpstr>Python标准库</vt:lpstr>
      <vt:lpstr>Python标准库</vt:lpstr>
      <vt:lpstr>练习题</vt:lpstr>
      <vt:lpstr>类编码风格</vt:lpstr>
      <vt:lpstr>小结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null</dc:creator>
  <cp:lastModifiedBy>Zhang</cp:lastModifiedBy>
  <cp:revision>3759</cp:revision>
  <dcterms:created xsi:type="dcterms:W3CDTF">2013-06-04T14:12:00Z</dcterms:created>
  <dcterms:modified xsi:type="dcterms:W3CDTF">2017-11-12T16:48:21Z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2052-10.1.0.6749</vt:lpwstr>
  </property>
</Properties>
</file>