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6" r:id="rId2"/>
  </p:sldMasterIdLst>
  <p:notesMasterIdLst>
    <p:notesMasterId r:id="rId96"/>
  </p:notesMasterIdLst>
  <p:sldIdLst>
    <p:sldId id="1836" r:id="rId3"/>
    <p:sldId id="1874" r:id="rId4"/>
    <p:sldId id="1875" r:id="rId5"/>
    <p:sldId id="1876" r:id="rId6"/>
    <p:sldId id="1967" r:id="rId7"/>
    <p:sldId id="1969" r:id="rId8"/>
    <p:sldId id="1968" r:id="rId9"/>
    <p:sldId id="1970" r:id="rId10"/>
    <p:sldId id="1971" r:id="rId11"/>
    <p:sldId id="1878" r:id="rId12"/>
    <p:sldId id="1879" r:id="rId13"/>
    <p:sldId id="1880" r:id="rId14"/>
    <p:sldId id="1881" r:id="rId15"/>
    <p:sldId id="1882" r:id="rId16"/>
    <p:sldId id="1973" r:id="rId17"/>
    <p:sldId id="1883" r:id="rId18"/>
    <p:sldId id="1884" r:id="rId19"/>
    <p:sldId id="1887" r:id="rId20"/>
    <p:sldId id="1888" r:id="rId21"/>
    <p:sldId id="1889" r:id="rId22"/>
    <p:sldId id="1974" r:id="rId23"/>
    <p:sldId id="1886" r:id="rId24"/>
    <p:sldId id="1975" r:id="rId25"/>
    <p:sldId id="1976" r:id="rId26"/>
    <p:sldId id="1977" r:id="rId27"/>
    <p:sldId id="1978" r:id="rId28"/>
    <p:sldId id="1898" r:id="rId29"/>
    <p:sldId id="1899" r:id="rId30"/>
    <p:sldId id="1900" r:id="rId31"/>
    <p:sldId id="1901" r:id="rId32"/>
    <p:sldId id="1902" r:id="rId33"/>
    <p:sldId id="1903" r:id="rId34"/>
    <p:sldId id="1905" r:id="rId35"/>
    <p:sldId id="1906" r:id="rId36"/>
    <p:sldId id="1904" r:id="rId37"/>
    <p:sldId id="1907" r:id="rId38"/>
    <p:sldId id="1908" r:id="rId39"/>
    <p:sldId id="1909" r:id="rId40"/>
    <p:sldId id="1910" r:id="rId41"/>
    <p:sldId id="1911" r:id="rId42"/>
    <p:sldId id="1912" r:id="rId43"/>
    <p:sldId id="1913" r:id="rId44"/>
    <p:sldId id="1914" r:id="rId45"/>
    <p:sldId id="1915" r:id="rId46"/>
    <p:sldId id="1916" r:id="rId47"/>
    <p:sldId id="1917" r:id="rId48"/>
    <p:sldId id="1918" r:id="rId49"/>
    <p:sldId id="1919" r:id="rId50"/>
    <p:sldId id="1920" r:id="rId51"/>
    <p:sldId id="1921" r:id="rId52"/>
    <p:sldId id="1922" r:id="rId53"/>
    <p:sldId id="1923" r:id="rId54"/>
    <p:sldId id="1924" r:id="rId55"/>
    <p:sldId id="1925" r:id="rId56"/>
    <p:sldId id="1926" r:id="rId57"/>
    <p:sldId id="1927" r:id="rId58"/>
    <p:sldId id="1928" r:id="rId59"/>
    <p:sldId id="1929" r:id="rId60"/>
    <p:sldId id="1930" r:id="rId61"/>
    <p:sldId id="1931" r:id="rId62"/>
    <p:sldId id="1932" r:id="rId63"/>
    <p:sldId id="1933" r:id="rId64"/>
    <p:sldId id="1935" r:id="rId65"/>
    <p:sldId id="1934" r:id="rId66"/>
    <p:sldId id="1936" r:id="rId67"/>
    <p:sldId id="1937" r:id="rId68"/>
    <p:sldId id="1938" r:id="rId69"/>
    <p:sldId id="1940" r:id="rId70"/>
    <p:sldId id="1939" r:id="rId71"/>
    <p:sldId id="1941" r:id="rId72"/>
    <p:sldId id="1942" r:id="rId73"/>
    <p:sldId id="1943" r:id="rId74"/>
    <p:sldId id="1944" r:id="rId75"/>
    <p:sldId id="1945" r:id="rId76"/>
    <p:sldId id="1946" r:id="rId77"/>
    <p:sldId id="1947" r:id="rId78"/>
    <p:sldId id="1948" r:id="rId79"/>
    <p:sldId id="1949" r:id="rId80"/>
    <p:sldId id="1950" r:id="rId81"/>
    <p:sldId id="1951" r:id="rId82"/>
    <p:sldId id="1952" r:id="rId83"/>
    <p:sldId id="1954" r:id="rId84"/>
    <p:sldId id="1955" r:id="rId85"/>
    <p:sldId id="1956" r:id="rId86"/>
    <p:sldId id="1957" r:id="rId87"/>
    <p:sldId id="1958" r:id="rId88"/>
    <p:sldId id="1959" r:id="rId89"/>
    <p:sldId id="1961" r:id="rId90"/>
    <p:sldId id="1962" r:id="rId91"/>
    <p:sldId id="1963" r:id="rId92"/>
    <p:sldId id="1964" r:id="rId93"/>
    <p:sldId id="1965" r:id="rId94"/>
    <p:sldId id="1966" r:id="rId9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000" u="sng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000" u="sng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000" u="sng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000" u="sng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000" u="sng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u="sng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u="sng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u="sng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u="sng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3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FF00F0"/>
    <a:srgbClr val="FFFF00"/>
    <a:srgbClr val="009900"/>
    <a:srgbClr val="800000"/>
    <a:srgbClr val="FF99FF"/>
    <a:srgbClr val="66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344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343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t" anchorCtr="0" compatLnSpc="1"/>
          <a:lstStyle>
            <a:lvl1pPr defTabSz="966470" eaLnBrk="1" hangingPunct="1">
              <a:defRPr sz="1300" u="none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t" anchorCtr="0" compatLnSpc="1"/>
          <a:lstStyle>
            <a:lvl1pPr algn="r" defTabSz="966470" eaLnBrk="1" hangingPunct="1">
              <a:defRPr sz="1300" u="none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79513" y="685800"/>
            <a:ext cx="4498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b" anchorCtr="0" compatLnSpc="1"/>
          <a:lstStyle>
            <a:lvl1pPr defTabSz="966470" eaLnBrk="1" hangingPunct="1">
              <a:defRPr sz="1300" u="none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u="none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DED1939-B5ED-4EBD-93BE-3FB18B609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1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34819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ED1939-B5ED-4EBD-93BE-3FB18B60991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0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ED1939-B5ED-4EBD-93BE-3FB18B60991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1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需要翻，翻，翻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ED1939-B5ED-4EBD-93BE-3FB18B60991B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7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66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8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26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884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963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8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302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641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997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88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134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285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244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99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306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15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94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36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0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TextBox 3"/>
          <p:cNvSpPr txBox="1"/>
          <p:nvPr userDrawn="1"/>
        </p:nvSpPr>
        <p:spPr>
          <a:xfrm>
            <a:off x="8203868" y="63816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B77B564-56EE-4940-AC56-184B42C8CB8B}" type="slidenum">
              <a:rPr lang="zh-CN" altLang="en-US" u="none" smtClean="0"/>
              <a:t>‹#›</a:t>
            </a:fld>
            <a:endParaRPr lang="zh-CN" altLang="en-US" u="none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12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78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r:id="rId14" imgW="9561905" imgH="1600000" progId="Photoshop.Image.6">
                  <p:embed/>
                </p:oleObj>
              </mc:Choice>
              <mc:Fallback>
                <p:oleObj r:id="rId14" imgW="9561905" imgH="1600000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未知"/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未知"/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2" name="Oval 6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u="none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 u="none">
                <a:solidFill>
                  <a:srgbClr val="F03628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pic>
        <p:nvPicPr>
          <p:cNvPr id="1036" name="Picture 18" descr="to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ü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未知"/>
          <p:cNvSpPr>
            <a:spLocks noChangeArrowheads="1"/>
          </p:cNvSpPr>
          <p:nvPr/>
        </p:nvSpPr>
        <p:spPr bwMode="auto">
          <a:xfrm>
            <a:off x="0" y="1447800"/>
            <a:ext cx="9155113" cy="3832225"/>
          </a:xfrm>
          <a:custGeom>
            <a:avLst/>
            <a:gdLst>
              <a:gd name="T0" fmla="*/ 30178729 w 5773"/>
              <a:gd name="T1" fmla="*/ 312499375 h 2414"/>
              <a:gd name="T2" fmla="*/ 2147483647 w 5773"/>
              <a:gd name="T3" fmla="*/ 30241875 h 2414"/>
              <a:gd name="T4" fmla="*/ 2147483647 w 5773"/>
              <a:gd name="T5" fmla="*/ 1464211575 h 2414"/>
              <a:gd name="T6" fmla="*/ 2147483647 w 5773"/>
              <a:gd name="T7" fmla="*/ 297378438 h 2414"/>
              <a:gd name="T8" fmla="*/ 2147483647 w 5773"/>
              <a:gd name="T9" fmla="*/ 2147483647 h 2414"/>
              <a:gd name="T10" fmla="*/ 2147483647 w 5773"/>
              <a:gd name="T11" fmla="*/ 2147483647 h 2414"/>
              <a:gd name="T12" fmla="*/ 2147483647 w 5773"/>
              <a:gd name="T13" fmla="*/ 2147483647 h 2414"/>
              <a:gd name="T14" fmla="*/ 15089364 w 5773"/>
              <a:gd name="T15" fmla="*/ 2147483647 h 2414"/>
              <a:gd name="T16" fmla="*/ 30178729 w 5773"/>
              <a:gd name="T17" fmla="*/ 312499375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1" name="未知"/>
          <p:cNvSpPr>
            <a:spLocks noChangeArrowheads="1"/>
          </p:cNvSpPr>
          <p:nvPr/>
        </p:nvSpPr>
        <p:spPr bwMode="auto">
          <a:xfrm>
            <a:off x="0" y="1752600"/>
            <a:ext cx="9144000" cy="3265488"/>
          </a:xfrm>
          <a:custGeom>
            <a:avLst/>
            <a:gdLst>
              <a:gd name="T0" fmla="*/ 15099339 w 5764"/>
              <a:gd name="T1" fmla="*/ 685482605 h 2057"/>
              <a:gd name="T2" fmla="*/ 2147483647 w 5764"/>
              <a:gd name="T3" fmla="*/ 25201566 h 2057"/>
              <a:gd name="T4" fmla="*/ 2147483647 w 5764"/>
              <a:gd name="T5" fmla="*/ 1214715498 h 2057"/>
              <a:gd name="T6" fmla="*/ 2147483647 w 5764"/>
              <a:gd name="T7" fmla="*/ 388104122 h 2057"/>
              <a:gd name="T8" fmla="*/ 2147483647 w 5764"/>
              <a:gd name="T9" fmla="*/ 2147483647 h 2057"/>
              <a:gd name="T10" fmla="*/ 2147483647 w 5764"/>
              <a:gd name="T11" fmla="*/ 2147483647 h 2057"/>
              <a:gd name="T12" fmla="*/ 2147483647 w 5764"/>
              <a:gd name="T13" fmla="*/ 2147483647 h 2057"/>
              <a:gd name="T14" fmla="*/ 15099339 w 5764"/>
              <a:gd name="T15" fmla="*/ 2147483647 h 2057"/>
              <a:gd name="T16" fmla="*/ 15099339 w 5764"/>
              <a:gd name="T17" fmla="*/ 685482605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0" y="0"/>
            <a:chExt cx="288" cy="288"/>
          </a:xfrm>
        </p:grpSpPr>
        <p:sp>
          <p:nvSpPr>
            <p:cNvPr id="2" name="Oval 5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53" name="Group 7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0" y="0"/>
            <a:chExt cx="576" cy="576"/>
          </a:xfrm>
        </p:grpSpPr>
        <p:sp>
          <p:nvSpPr>
            <p:cNvPr id="4" name="Oval 8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54" name="Group 10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0" y="0"/>
            <a:chExt cx="576" cy="576"/>
          </a:xfrm>
        </p:grpSpPr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055" name="Picture 17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2924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1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7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4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u="none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65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64163" y="6381750"/>
            <a:ext cx="352901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 u="none">
                <a:solidFill>
                  <a:srgbClr val="FF3300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6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ü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gal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okfn.org/data/core/gdp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6388" y="2286000"/>
            <a:ext cx="8609012" cy="1905000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/>
            <a:r>
              <a:rPr lang="zh-CN" altLang="en-US" sz="4400"/>
              <a:t>数据可视化</a:t>
            </a:r>
            <a:endParaRPr lang="zh-CN" altLang="en-US" sz="36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20788" y="5257800"/>
            <a:ext cx="6780212" cy="11430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信息学院</a:t>
            </a:r>
            <a:endParaRPr lang="en-US" altLang="zh-CN" sz="2400"/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2017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8227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 err="1"/>
              <a:t>matplotlib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命令窗口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import </a:t>
            </a:r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如不显示任何信息，则为找得到该安装包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4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绘制简单的折线图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给定平方数序列</a:t>
            </a:r>
            <a:r>
              <a:rPr lang="en-US" altLang="zh-CN" dirty="0"/>
              <a:t>1,4,9,16,25</a:t>
            </a:r>
            <a:r>
              <a:rPr lang="zh-CN" altLang="en-US" dirty="0"/>
              <a:t>，绘制折线图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squares = [1,4,9,16,25]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(squares)</a:t>
            </a:r>
          </a:p>
          <a:p>
            <a:pPr marL="0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注：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x</a:t>
            </a:r>
            <a:r>
              <a:rPr lang="zh-CN" altLang="en-US" sz="2400" dirty="0" smtClean="0"/>
              <a:t>坐标默认是</a:t>
            </a: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rgbClr val="0000FF"/>
                </a:solidFill>
              </a:rPr>
              <a:t>0</a:t>
            </a:r>
            <a:r>
              <a:rPr lang="en-US" altLang="zh-CN" sz="2400" dirty="0" smtClean="0"/>
              <a:t>, 1, 2, 3, …]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6" y="3124208"/>
            <a:ext cx="4429151" cy="334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7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修改标签文字和线条粗细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squares = [1,4,9,16,25]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plt.</a:t>
            </a:r>
            <a:r>
              <a:rPr lang="en-US" altLang="zh-CN" sz="2000" dirty="0" err="1">
                <a:solidFill>
                  <a:srgbClr val="C00000"/>
                </a:solidFill>
              </a:rPr>
              <a:t>plot</a:t>
            </a:r>
            <a:r>
              <a:rPr lang="en-US" altLang="zh-CN" sz="2000" dirty="0">
                <a:solidFill>
                  <a:srgbClr val="0000FF"/>
                </a:solidFill>
              </a:rPr>
              <a:t>(squares, linewidth = 5)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 </a:t>
            </a:r>
            <a:r>
              <a:rPr lang="zh-CN" altLang="en-US" sz="2000" dirty="0">
                <a:solidFill>
                  <a:srgbClr val="0000FF"/>
                </a:solidFill>
              </a:rPr>
              <a:t>设置图标标题，并给坐标轴加上标签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plt.</a:t>
            </a:r>
            <a:r>
              <a:rPr lang="en-US" altLang="zh-CN" sz="2000" dirty="0" err="1">
                <a:solidFill>
                  <a:srgbClr val="C00000"/>
                </a:solidFill>
              </a:rPr>
              <a:t>title</a:t>
            </a:r>
            <a:r>
              <a:rPr lang="en-US" altLang="zh-CN" sz="2000" dirty="0">
                <a:solidFill>
                  <a:srgbClr val="0000FF"/>
                </a:solidFill>
              </a:rPr>
              <a:t>("Square Numbers", </a:t>
            </a:r>
            <a:r>
              <a:rPr lang="en-US" altLang="zh-CN" sz="2000" dirty="0" err="1">
                <a:solidFill>
                  <a:srgbClr val="0000FF"/>
                </a:solidFill>
              </a:rPr>
              <a:t>fontsize</a:t>
            </a:r>
            <a:r>
              <a:rPr lang="en-US" altLang="zh-CN" sz="2000" dirty="0">
                <a:solidFill>
                  <a:srgbClr val="0000FF"/>
                </a:solidFill>
              </a:rPr>
              <a:t> = 24)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plt.</a:t>
            </a:r>
            <a:r>
              <a:rPr lang="en-US" altLang="zh-CN" sz="2000" dirty="0" err="1">
                <a:solidFill>
                  <a:srgbClr val="C00000"/>
                </a:solidFill>
              </a:rPr>
              <a:t>xlabel</a:t>
            </a:r>
            <a:r>
              <a:rPr lang="en-US" altLang="zh-CN" sz="2000" dirty="0">
                <a:solidFill>
                  <a:srgbClr val="0000FF"/>
                </a:solidFill>
              </a:rPr>
              <a:t>("Value", </a:t>
            </a:r>
            <a:r>
              <a:rPr lang="en-US" altLang="zh-CN" sz="2000" dirty="0" err="1">
                <a:solidFill>
                  <a:srgbClr val="0000FF"/>
                </a:solidFill>
              </a:rPr>
              <a:t>fontsize</a:t>
            </a:r>
            <a:r>
              <a:rPr lang="en-US" altLang="zh-CN" sz="2000" dirty="0">
                <a:solidFill>
                  <a:srgbClr val="0000FF"/>
                </a:solidFill>
              </a:rPr>
              <a:t> = 14)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plt.</a:t>
            </a:r>
            <a:r>
              <a:rPr lang="en-US" altLang="zh-CN" sz="2000" dirty="0" err="1">
                <a:solidFill>
                  <a:srgbClr val="C00000"/>
                </a:solidFill>
              </a:rPr>
              <a:t>ylabel</a:t>
            </a:r>
            <a:r>
              <a:rPr lang="en-US" altLang="zh-CN" sz="2000" dirty="0">
                <a:solidFill>
                  <a:srgbClr val="0000FF"/>
                </a:solidFill>
              </a:rPr>
              <a:t>("Square of Value", </a:t>
            </a:r>
            <a:r>
              <a:rPr lang="en-US" altLang="zh-CN" sz="2000" dirty="0" err="1">
                <a:solidFill>
                  <a:srgbClr val="0000FF"/>
                </a:solidFill>
              </a:rPr>
              <a:t>fontsize</a:t>
            </a:r>
            <a:r>
              <a:rPr lang="en-US" altLang="zh-CN" sz="2000" dirty="0">
                <a:solidFill>
                  <a:srgbClr val="0000FF"/>
                </a:solidFill>
              </a:rPr>
              <a:t> = 14)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 </a:t>
            </a:r>
            <a:r>
              <a:rPr lang="zh-CN" altLang="en-US" sz="2000" dirty="0">
                <a:solidFill>
                  <a:srgbClr val="0000FF"/>
                </a:solidFill>
              </a:rPr>
              <a:t>设置刻度标记的大小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plt.</a:t>
            </a:r>
            <a:r>
              <a:rPr lang="en-US" altLang="zh-CN" sz="2000" dirty="0" err="1">
                <a:solidFill>
                  <a:srgbClr val="C00000"/>
                </a:solidFill>
              </a:rPr>
              <a:t>tick_params</a:t>
            </a:r>
            <a:r>
              <a:rPr lang="en-US" altLang="zh-CN" sz="2000" dirty="0">
                <a:solidFill>
                  <a:srgbClr val="0000FF"/>
                </a:solidFill>
              </a:rPr>
              <a:t>(axis='both', </a:t>
            </a:r>
            <a:r>
              <a:rPr lang="en-US" altLang="zh-CN" sz="2000" dirty="0" err="1">
                <a:solidFill>
                  <a:srgbClr val="0000FF"/>
                </a:solidFill>
              </a:rPr>
              <a:t>labelsize</a:t>
            </a:r>
            <a:r>
              <a:rPr lang="en-US" altLang="zh-CN" sz="2000" dirty="0">
                <a:solidFill>
                  <a:srgbClr val="0000FF"/>
                </a:solidFill>
              </a:rPr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308" y="5867336"/>
            <a:ext cx="8552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none" dirty="0" smtClean="0"/>
              <a:t>注： </a:t>
            </a:r>
            <a:endParaRPr lang="en-US" altLang="zh-CN" u="none" dirty="0" smtClean="0"/>
          </a:p>
          <a:p>
            <a:r>
              <a:rPr lang="en-US" altLang="zh-CN" u="none" dirty="0"/>
              <a:t>p</a:t>
            </a:r>
            <a:r>
              <a:rPr lang="en-US" altLang="zh-CN" u="none" dirty="0" smtClean="0"/>
              <a:t>lot</a:t>
            </a:r>
            <a:r>
              <a:rPr lang="zh-CN" altLang="en-US" u="none" dirty="0" smtClean="0"/>
              <a:t>函数中的</a:t>
            </a:r>
            <a:r>
              <a:rPr lang="en-US" altLang="zh-CN" u="none" dirty="0" err="1" smtClean="0"/>
              <a:t>linewidth</a:t>
            </a:r>
            <a:r>
              <a:rPr lang="en-US" altLang="zh-CN" u="none" dirty="0" smtClean="0"/>
              <a:t>=5</a:t>
            </a:r>
            <a:r>
              <a:rPr lang="zh-CN" altLang="en-US" u="none" dirty="0" smtClean="0"/>
              <a:t>是一个关键字参数；</a:t>
            </a:r>
            <a:endParaRPr lang="en-US" altLang="zh-CN" u="none" dirty="0" smtClean="0"/>
          </a:p>
          <a:p>
            <a:r>
              <a:rPr lang="en-US" altLang="zh-CN" u="none" dirty="0" err="1" smtClean="0"/>
              <a:t>tick_params</a:t>
            </a:r>
            <a:r>
              <a:rPr lang="zh-CN" altLang="en-US" u="none" dirty="0" smtClean="0"/>
              <a:t>：</a:t>
            </a:r>
            <a:r>
              <a:rPr lang="en-US" altLang="zh-CN" u="none" dirty="0" smtClean="0"/>
              <a:t>tick</a:t>
            </a:r>
            <a:r>
              <a:rPr lang="zh-CN" altLang="en-US" u="none" dirty="0" smtClean="0"/>
              <a:t>是刻度的记号（如</a:t>
            </a:r>
            <a:r>
              <a:rPr lang="en-US" altLang="zh-CN" u="none" dirty="0" smtClean="0"/>
              <a:t>0, 1, 2, …</a:t>
            </a:r>
            <a:r>
              <a:rPr lang="zh-CN" altLang="en-US" u="none" dirty="0" smtClean="0"/>
              <a:t>），</a:t>
            </a:r>
            <a:r>
              <a:rPr lang="en-US" altLang="zh-CN" u="none" dirty="0" err="1" smtClean="0"/>
              <a:t>params</a:t>
            </a:r>
            <a:r>
              <a:rPr lang="zh-CN" altLang="en-US" u="none" dirty="0" smtClean="0"/>
              <a:t>：</a:t>
            </a:r>
            <a:r>
              <a:rPr lang="en-US" altLang="zh-CN" u="none" dirty="0" smtClean="0"/>
              <a:t>parameters</a:t>
            </a:r>
            <a:r>
              <a:rPr lang="zh-CN" altLang="en-US" u="none" dirty="0" smtClean="0"/>
              <a:t>的缩写</a:t>
            </a:r>
            <a:endParaRPr lang="zh-CN" altLang="en-US" u="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93" y="2031122"/>
            <a:ext cx="3957614" cy="332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6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校正图形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input_values</a:t>
            </a:r>
            <a:r>
              <a:rPr lang="en-US" altLang="zh-CN" sz="2000" dirty="0">
                <a:solidFill>
                  <a:srgbClr val="FF0000"/>
                </a:solidFill>
              </a:rPr>
              <a:t> = [1,2,3,4,5]</a:t>
            </a:r>
          </a:p>
          <a:p>
            <a:pPr marL="0" indent="0">
              <a:buNone/>
            </a:pPr>
            <a:r>
              <a:rPr lang="en-US" altLang="zh-CN" sz="2000" dirty="0"/>
              <a:t>squares = [1,4,9,16,25]</a:t>
            </a:r>
          </a:p>
          <a:p>
            <a:pPr marL="0" indent="0">
              <a:buNone/>
            </a:pPr>
            <a:r>
              <a:rPr lang="en-US" altLang="zh-CN" sz="2000" dirty="0" err="1"/>
              <a:t>plt.plot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input_values</a:t>
            </a:r>
            <a:r>
              <a:rPr lang="en-US" altLang="zh-CN" sz="2000" dirty="0"/>
              <a:t>, squares, linewidth = 5)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plt.title</a:t>
            </a:r>
            <a:r>
              <a:rPr lang="en-US" altLang="zh-CN" sz="2000" dirty="0"/>
              <a:t>("Square Numbers",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=24)</a:t>
            </a:r>
          </a:p>
          <a:p>
            <a:pPr marL="0" indent="0">
              <a:buNone/>
            </a:pPr>
            <a:r>
              <a:rPr lang="en-US" altLang="zh-CN" sz="2000" dirty="0" err="1"/>
              <a:t>plt.xlabel</a:t>
            </a:r>
            <a:r>
              <a:rPr lang="en-US" altLang="zh-CN" sz="2000" dirty="0"/>
              <a:t>("Value",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plt.ylabel</a:t>
            </a:r>
            <a:r>
              <a:rPr lang="en-US" altLang="zh-CN" sz="2000" dirty="0"/>
              <a:t>("Square of 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plt.tick_params</a:t>
            </a:r>
            <a:r>
              <a:rPr lang="en-US" altLang="zh-CN" sz="2000" dirty="0"/>
              <a:t>(axis = 'both', </a:t>
            </a:r>
            <a:r>
              <a:rPr lang="en-US" altLang="zh-CN" sz="2000" dirty="0" err="1"/>
              <a:t>labelsize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33" y="2362228"/>
            <a:ext cx="3905700" cy="327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506" y="6285038"/>
            <a:ext cx="823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none" dirty="0" err="1"/>
              <a:t>i</a:t>
            </a:r>
            <a:r>
              <a:rPr lang="en-US" altLang="zh-CN" u="none" dirty="0" err="1" smtClean="0"/>
              <a:t>nput_values</a:t>
            </a:r>
            <a:r>
              <a:rPr lang="zh-CN" altLang="en-US" u="none" dirty="0" smtClean="0"/>
              <a:t>给定</a:t>
            </a:r>
            <a:r>
              <a:rPr lang="en-US" altLang="zh-CN" u="none" dirty="0" smtClean="0"/>
              <a:t>X</a:t>
            </a:r>
            <a:r>
              <a:rPr lang="zh-CN" altLang="en-US" u="none" dirty="0" smtClean="0"/>
              <a:t>坐标，由此可见，它是</a:t>
            </a:r>
            <a:r>
              <a:rPr lang="en-US" altLang="zh-CN" u="none" dirty="0" smtClean="0"/>
              <a:t>plot</a:t>
            </a:r>
            <a:r>
              <a:rPr lang="zh-CN" altLang="en-US" u="none" dirty="0" smtClean="0"/>
              <a:t>函数的一个带默认值的参数</a:t>
            </a:r>
            <a:endParaRPr lang="zh-CN" altLang="en-US" u="none" dirty="0"/>
          </a:p>
        </p:txBody>
      </p:sp>
    </p:spTree>
    <p:extLst>
      <p:ext uri="{BB962C8B-B14F-4D97-AF65-F5344CB8AC3E}">
        <p14:creationId xmlns:p14="http://schemas.microsoft.com/office/powerpoint/2010/main" val="3681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绘制散点图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 s</a:t>
            </a:r>
            <a:r>
              <a:rPr lang="zh-CN" altLang="en-US" sz="2000" dirty="0"/>
              <a:t>是点的尺寸</a:t>
            </a:r>
          </a:p>
          <a:p>
            <a:pPr marL="0" indent="0">
              <a:buNone/>
            </a:pPr>
            <a:r>
              <a:rPr lang="en-US" altLang="zh-CN" sz="2000" dirty="0" err="1"/>
              <a:t>plt.scatter</a:t>
            </a:r>
            <a:r>
              <a:rPr lang="en-US" altLang="zh-CN" sz="2000" dirty="0"/>
              <a:t>(2,4, s = </a:t>
            </a:r>
            <a:r>
              <a:rPr lang="en-US" altLang="zh-CN" sz="2000" dirty="0" smtClean="0"/>
              <a:t>200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plt.title</a:t>
            </a:r>
            <a:r>
              <a:rPr lang="en-US" altLang="zh-CN" sz="2000" dirty="0"/>
              <a:t>("Square Numbers",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=24)</a:t>
            </a:r>
          </a:p>
          <a:p>
            <a:pPr marL="0" indent="0">
              <a:buNone/>
            </a:pPr>
            <a:r>
              <a:rPr lang="en-US" altLang="zh-CN" sz="2000" dirty="0" err="1"/>
              <a:t>plt.xlabel</a:t>
            </a:r>
            <a:r>
              <a:rPr lang="en-US" altLang="zh-CN" sz="2000" dirty="0"/>
              <a:t>("Value",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plt.ylabel</a:t>
            </a:r>
            <a:r>
              <a:rPr lang="en-US" altLang="zh-CN" sz="2000" dirty="0"/>
              <a:t>("Square of 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plt.tick_params</a:t>
            </a:r>
            <a:r>
              <a:rPr lang="en-US" altLang="zh-CN" sz="2000" dirty="0"/>
              <a:t>(axis = 'both', which = 'major', 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labelsize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516" y="6400722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none" dirty="0" smtClean="0"/>
              <a:t>scatter</a:t>
            </a:r>
            <a:r>
              <a:rPr lang="zh-CN" altLang="en-US" u="none" dirty="0" smtClean="0"/>
              <a:t>：分散的含义</a:t>
            </a:r>
            <a:endParaRPr lang="zh-CN" altLang="en-US" u="none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82" y="1828842"/>
            <a:ext cx="4632838" cy="358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3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增加点的轮廓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# s</a:t>
            </a:r>
            <a:r>
              <a:rPr lang="zh-CN" altLang="en-US" sz="2400" dirty="0"/>
              <a:t>是点的尺寸</a:t>
            </a:r>
          </a:p>
          <a:p>
            <a:pPr marL="0" indent="0">
              <a:buNone/>
            </a:pPr>
            <a:r>
              <a:rPr lang="en-US" altLang="zh-CN" sz="2400" dirty="0" err="1"/>
              <a:t>plt.scatter</a:t>
            </a:r>
            <a:r>
              <a:rPr lang="en-US" altLang="zh-CN" sz="2400" dirty="0"/>
              <a:t>(2,4, s = 200, </a:t>
            </a:r>
            <a:r>
              <a:rPr lang="en-US" altLang="zh-CN" sz="2400" dirty="0" err="1">
                <a:solidFill>
                  <a:srgbClr val="0000FF"/>
                </a:solidFill>
              </a:rPr>
              <a:t>edgecolor</a:t>
            </a:r>
            <a:r>
              <a:rPr lang="en-US" altLang="zh-CN" sz="2400" dirty="0">
                <a:solidFill>
                  <a:srgbClr val="0000FF"/>
                </a:solidFill>
              </a:rPr>
              <a:t>='yellow'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plt.title</a:t>
            </a:r>
            <a:r>
              <a:rPr lang="en-US" altLang="zh-CN" sz="2400" dirty="0"/>
              <a:t>("Square Numbers", </a:t>
            </a:r>
            <a:r>
              <a:rPr lang="en-US" altLang="zh-CN" sz="2400" dirty="0" err="1"/>
              <a:t>fontsize</a:t>
            </a:r>
            <a:r>
              <a:rPr lang="en-US" altLang="zh-CN" sz="2400" dirty="0"/>
              <a:t>=24)</a:t>
            </a:r>
          </a:p>
          <a:p>
            <a:pPr marL="0" indent="0">
              <a:buNone/>
            </a:pPr>
            <a:r>
              <a:rPr lang="en-US" altLang="zh-CN" sz="2400" dirty="0" err="1"/>
              <a:t>plt.xlabel</a:t>
            </a:r>
            <a:r>
              <a:rPr lang="en-US" altLang="zh-CN" sz="2400" dirty="0"/>
              <a:t>("Value", </a:t>
            </a:r>
            <a:r>
              <a:rPr lang="en-US" altLang="zh-CN" sz="2400" dirty="0" err="1"/>
              <a:t>fontsize</a:t>
            </a:r>
            <a:r>
              <a:rPr lang="en-US" altLang="zh-CN" sz="2400" dirty="0"/>
              <a:t> = 14)</a:t>
            </a:r>
          </a:p>
          <a:p>
            <a:pPr marL="0" indent="0">
              <a:buNone/>
            </a:pPr>
            <a:r>
              <a:rPr lang="en-US" altLang="zh-CN" sz="2400" dirty="0" err="1"/>
              <a:t>plt.ylabel</a:t>
            </a:r>
            <a:r>
              <a:rPr lang="en-US" altLang="zh-CN" sz="2400" dirty="0"/>
              <a:t>("Square of Value", </a:t>
            </a:r>
            <a:r>
              <a:rPr lang="en-US" altLang="zh-CN" sz="2400" dirty="0" err="1"/>
              <a:t>fontsize</a:t>
            </a:r>
            <a:r>
              <a:rPr lang="en-US" altLang="zh-CN" sz="2400" dirty="0"/>
              <a:t> = 14)</a:t>
            </a:r>
          </a:p>
          <a:p>
            <a:pPr marL="0" indent="0">
              <a:buNone/>
            </a:pPr>
            <a:r>
              <a:rPr lang="en-US" altLang="zh-CN" sz="2400" dirty="0" err="1"/>
              <a:t>plt.tick_params</a:t>
            </a:r>
            <a:r>
              <a:rPr lang="en-US" altLang="zh-CN" sz="2400" dirty="0"/>
              <a:t>(axis = 'both', which = 'major', 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labelsize</a:t>
            </a:r>
            <a:r>
              <a:rPr lang="en-US" altLang="zh-CN" sz="2400" dirty="0"/>
              <a:t> = 14)</a:t>
            </a:r>
          </a:p>
          <a:p>
            <a:pPr marL="0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58" y="1981238"/>
            <a:ext cx="4474398" cy="34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875" y="6095930"/>
            <a:ext cx="6551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none" dirty="0" err="1"/>
              <a:t>e</a:t>
            </a:r>
            <a:r>
              <a:rPr lang="en-US" altLang="zh-CN" u="none" dirty="0" err="1" smtClean="0"/>
              <a:t>dgecolor</a:t>
            </a:r>
            <a:r>
              <a:rPr lang="zh-CN" altLang="en-US" u="none" dirty="0" smtClean="0"/>
              <a:t>表示一个形状的轮廓线的颜色，默认值是</a:t>
            </a:r>
            <a:r>
              <a:rPr lang="en-US" altLang="zh-CN" u="none" dirty="0" smtClean="0">
                <a:solidFill>
                  <a:srgbClr val="0000FF"/>
                </a:solidFill>
              </a:rPr>
              <a:t>'none'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绘制一系列点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x_values</a:t>
            </a:r>
            <a:r>
              <a:rPr lang="en-US" altLang="zh-CN" sz="2000" dirty="0">
                <a:solidFill>
                  <a:srgbClr val="0000FF"/>
                </a:solidFill>
              </a:rPr>
              <a:t> = [1,2,3,4,5]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y_values</a:t>
            </a:r>
            <a:r>
              <a:rPr lang="en-US" altLang="zh-CN" sz="2000" dirty="0">
                <a:solidFill>
                  <a:srgbClr val="0000FF"/>
                </a:solidFill>
              </a:rPr>
              <a:t> = [1,4,9,16,25]</a:t>
            </a:r>
          </a:p>
          <a:p>
            <a:pPr marL="0" indent="0">
              <a:buNone/>
            </a:pPr>
            <a:r>
              <a:rPr lang="en-US" altLang="zh-CN" sz="2000" dirty="0" err="1"/>
              <a:t>plt.scatter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x_values,y_values</a:t>
            </a:r>
            <a:r>
              <a:rPr lang="en-US" altLang="zh-CN" sz="2000" dirty="0"/>
              <a:t>, s = 200)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plt.title</a:t>
            </a:r>
            <a:r>
              <a:rPr lang="en-US" altLang="zh-CN" sz="2000" dirty="0"/>
              <a:t>("Square Numbers",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=24)</a:t>
            </a:r>
          </a:p>
          <a:p>
            <a:pPr marL="0" indent="0">
              <a:buNone/>
            </a:pPr>
            <a:r>
              <a:rPr lang="en-US" altLang="zh-CN" sz="2000" dirty="0" err="1"/>
              <a:t>plt.xlabel</a:t>
            </a:r>
            <a:r>
              <a:rPr lang="en-US" altLang="zh-CN" sz="2000" dirty="0"/>
              <a:t>("Value",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plt.ylabel</a:t>
            </a:r>
            <a:r>
              <a:rPr lang="en-US" altLang="zh-CN" sz="2000" dirty="0"/>
              <a:t>("Square of 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plt.tick_params</a:t>
            </a:r>
            <a:r>
              <a:rPr lang="en-US" altLang="zh-CN" sz="2000" dirty="0"/>
              <a:t>(axis = 'both', which = 'major', </a:t>
            </a:r>
            <a:r>
              <a:rPr lang="en-US" altLang="zh-CN" sz="2000" dirty="0" err="1"/>
              <a:t>labelsize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A1FD7DD-260E-4DC3-9BBA-F84342D1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86" y="1556488"/>
            <a:ext cx="3581414" cy="27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自动计算数据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3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x_values</a:t>
            </a:r>
            <a:r>
              <a:rPr lang="en-US" altLang="zh-CN" sz="2000" dirty="0">
                <a:solidFill>
                  <a:srgbClr val="0000FF"/>
                </a:solidFill>
              </a:rPr>
              <a:t> = list(range(1, </a:t>
            </a:r>
            <a:r>
              <a:rPr lang="en-US" altLang="zh-CN" sz="2000" dirty="0" smtClean="0">
                <a:solidFill>
                  <a:srgbClr val="0000FF"/>
                </a:solidFill>
              </a:rPr>
              <a:t>1001</a:t>
            </a:r>
            <a:r>
              <a:rPr lang="en-US" altLang="zh-CN" sz="2000" dirty="0">
                <a:solidFill>
                  <a:srgbClr val="0000FF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y_values</a:t>
            </a:r>
            <a:r>
              <a:rPr lang="en-US" altLang="zh-CN" sz="2000" dirty="0">
                <a:solidFill>
                  <a:srgbClr val="0000FF"/>
                </a:solidFill>
              </a:rPr>
              <a:t> = [x**2 for x in </a:t>
            </a:r>
            <a:r>
              <a:rPr lang="en-US" altLang="zh-CN" sz="2000" dirty="0" err="1">
                <a:solidFill>
                  <a:srgbClr val="0000FF"/>
                </a:solidFill>
              </a:rPr>
              <a:t>x_values</a:t>
            </a:r>
            <a:r>
              <a:rPr lang="en-US" altLang="zh-CN" sz="2000" dirty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sz="2000" dirty="0" err="1"/>
              <a:t>plt.scatter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x_values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y_values</a:t>
            </a:r>
            <a:r>
              <a:rPr lang="en-US" altLang="zh-CN" sz="2000" dirty="0"/>
              <a:t>, s = 40)</a:t>
            </a:r>
          </a:p>
          <a:p>
            <a:pPr marL="0" indent="0">
              <a:buNone/>
            </a:pPr>
            <a:r>
              <a:rPr lang="en-US" altLang="zh-CN" sz="2000" dirty="0" err="1"/>
              <a:t>plt.title</a:t>
            </a:r>
            <a:r>
              <a:rPr lang="en-US" altLang="zh-CN" sz="2000" dirty="0"/>
              <a:t>("Square Numbers",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=24)</a:t>
            </a:r>
          </a:p>
          <a:p>
            <a:pPr marL="0" indent="0">
              <a:buNone/>
            </a:pPr>
            <a:r>
              <a:rPr lang="en-US" altLang="zh-CN" sz="2000" dirty="0" err="1"/>
              <a:t>plt.xlabel</a:t>
            </a:r>
            <a:r>
              <a:rPr lang="en-US" altLang="zh-CN" sz="2000" dirty="0"/>
              <a:t>("Value",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plt.ylabel</a:t>
            </a:r>
            <a:r>
              <a:rPr lang="en-US" altLang="zh-CN" sz="2000" dirty="0"/>
              <a:t>("Square of 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plt.tick_params</a:t>
            </a:r>
            <a:r>
              <a:rPr lang="en-US" altLang="zh-CN" sz="2000" dirty="0"/>
              <a:t>(axis = 'both', which = 'major', </a:t>
            </a:r>
            <a:r>
              <a:rPr lang="en-US" altLang="zh-CN" sz="2000" dirty="0" err="1"/>
              <a:t>labelsize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plt.axis</a:t>
            </a:r>
            <a:r>
              <a:rPr lang="en-US" altLang="zh-CN" sz="2000" dirty="0">
                <a:solidFill>
                  <a:srgbClr val="0000FF"/>
                </a:solidFill>
              </a:rPr>
              <a:t>([0, </a:t>
            </a:r>
            <a:r>
              <a:rPr lang="en-US" altLang="zh-CN" sz="2000" dirty="0" smtClean="0">
                <a:solidFill>
                  <a:srgbClr val="0000FF"/>
                </a:solidFill>
              </a:rPr>
              <a:t>1100, </a:t>
            </a:r>
            <a:r>
              <a:rPr lang="en-US" altLang="zh-CN" sz="2000" dirty="0">
                <a:solidFill>
                  <a:srgbClr val="0000FF"/>
                </a:solidFill>
              </a:rPr>
              <a:t>0, </a:t>
            </a:r>
            <a:r>
              <a:rPr lang="en-US" altLang="zh-CN" sz="2000" dirty="0" smtClean="0">
                <a:solidFill>
                  <a:srgbClr val="0000FF"/>
                </a:solidFill>
              </a:rPr>
              <a:t>1100000])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尝试把</a:t>
            </a:r>
            <a:r>
              <a:rPr lang="en-US" altLang="zh-CN" sz="2000" dirty="0"/>
              <a:t>x**2 </a:t>
            </a:r>
            <a:r>
              <a:rPr lang="zh-CN" altLang="en-US" sz="2000" dirty="0"/>
              <a:t>换成</a:t>
            </a:r>
            <a:r>
              <a:rPr lang="en-US" altLang="zh-CN" sz="2000" dirty="0"/>
              <a:t> sin(x)</a:t>
            </a:r>
            <a:r>
              <a:rPr lang="zh-CN" altLang="en-US" sz="2000" dirty="0"/>
              <a:t>，看看是什么样子</a:t>
            </a:r>
            <a:r>
              <a:rPr lang="zh-CN" altLang="en-US" sz="2000" dirty="0" smtClean="0"/>
              <a:t>？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注：</a:t>
            </a:r>
            <a:r>
              <a:rPr lang="en-US" altLang="zh-CN" sz="2000" dirty="0" smtClean="0"/>
              <a:t>axis</a:t>
            </a:r>
            <a:r>
              <a:rPr lang="zh-CN" altLang="en-US" sz="2000" dirty="0" smtClean="0"/>
              <a:t>坐标轴的意思，由图效果，</a:t>
            </a:r>
            <a:r>
              <a:rPr lang="en-US" altLang="zh-CN" sz="2000" dirty="0" smtClean="0"/>
              <a:t>axis</a:t>
            </a:r>
            <a:r>
              <a:rPr lang="zh-CN" altLang="en-US" sz="2000" dirty="0" smtClean="0"/>
              <a:t>函数框定了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坐标轴的范围。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84" y="1352184"/>
            <a:ext cx="3962416" cy="305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1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x_values</a:t>
            </a:r>
            <a:r>
              <a:rPr lang="en-US" altLang="zh-CN" sz="2000" dirty="0"/>
              <a:t> = list(range(1, 1001))</a:t>
            </a:r>
          </a:p>
          <a:p>
            <a:pPr marL="0" indent="0">
              <a:buNone/>
            </a:pPr>
            <a:r>
              <a:rPr lang="en-US" altLang="zh-CN" sz="2000" dirty="0" err="1"/>
              <a:t>y_values</a:t>
            </a:r>
            <a:r>
              <a:rPr lang="en-US" altLang="zh-CN" sz="2000" dirty="0"/>
              <a:t> = [x**2 for x in </a:t>
            </a:r>
            <a:r>
              <a:rPr lang="en-US" altLang="zh-CN" sz="2000" dirty="0" err="1"/>
              <a:t>x_values</a:t>
            </a:r>
            <a:r>
              <a:rPr lang="en-US" altLang="zh-CN" sz="2000" dirty="0"/>
              <a:t>]</a:t>
            </a: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plt.scatter</a:t>
            </a:r>
            <a:r>
              <a:rPr lang="en-US" altLang="zh-CN" sz="2000" dirty="0" smtClean="0">
                <a:solidFill>
                  <a:srgbClr val="0000FF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x_values,y_values</a:t>
            </a:r>
            <a:r>
              <a:rPr lang="en-US" altLang="zh-CN" sz="2000" dirty="0">
                <a:solidFill>
                  <a:srgbClr val="0000FF"/>
                </a:solidFill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</a:rPr>
              <a:t>edgecolor</a:t>
            </a:r>
            <a:r>
              <a:rPr lang="en-US" altLang="zh-CN" sz="2000" dirty="0">
                <a:solidFill>
                  <a:srgbClr val="0000FF"/>
                </a:solidFill>
              </a:rPr>
              <a:t>='none',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c = 'magenta', s = 40)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</a:t>
            </a:r>
            <a:r>
              <a:rPr lang="en-US" altLang="zh-CN" sz="2000" dirty="0" err="1">
                <a:solidFill>
                  <a:srgbClr val="0000FF"/>
                </a:solidFill>
              </a:rPr>
              <a:t>plt.scatter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x_values,y_values</a:t>
            </a:r>
            <a:r>
              <a:rPr lang="en-US" altLang="zh-CN" sz="2000" dirty="0">
                <a:solidFill>
                  <a:srgbClr val="0000FF"/>
                </a:solidFill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</a:rPr>
              <a:t>edgecolor</a:t>
            </a:r>
            <a:r>
              <a:rPr lang="en-US" altLang="zh-CN" sz="2000" dirty="0">
                <a:solidFill>
                  <a:srgbClr val="0000FF"/>
                </a:solidFill>
              </a:rPr>
              <a:t>='none',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        c = (1,0,0.8), s = 40)</a:t>
            </a:r>
          </a:p>
          <a:p>
            <a:pPr marL="0" indent="0">
              <a:buNone/>
            </a:pPr>
            <a:r>
              <a:rPr lang="en-US" altLang="zh-CN" sz="2000" dirty="0" err="1"/>
              <a:t>plt.title</a:t>
            </a:r>
            <a:r>
              <a:rPr lang="en-US" altLang="zh-CN" sz="2000" dirty="0"/>
              <a:t>("Square Numbers",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=24)</a:t>
            </a:r>
          </a:p>
          <a:p>
            <a:pPr marL="0" indent="0">
              <a:buNone/>
            </a:pPr>
            <a:r>
              <a:rPr lang="en-US" altLang="zh-CN" sz="2000" dirty="0" err="1"/>
              <a:t>plt.xlabel</a:t>
            </a:r>
            <a:r>
              <a:rPr lang="en-US" altLang="zh-CN" sz="2000" dirty="0"/>
              <a:t>("Value",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plt.ylabel</a:t>
            </a:r>
            <a:r>
              <a:rPr lang="en-US" altLang="zh-CN" sz="2000" dirty="0"/>
              <a:t>("Square of 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plt.tick_params</a:t>
            </a:r>
            <a:r>
              <a:rPr lang="en-US" altLang="zh-CN" sz="2000" dirty="0"/>
              <a:t>(axis = 'both', which = 'major', </a:t>
            </a:r>
            <a:r>
              <a:rPr lang="en-US" altLang="zh-CN" sz="2000" dirty="0" err="1"/>
              <a:t>labelsize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plt.axis</a:t>
            </a:r>
            <a:r>
              <a:rPr lang="en-US" altLang="zh-CN" sz="2000" dirty="0"/>
              <a:t>([0, 1100, 0, 1100000])</a:t>
            </a:r>
          </a:p>
          <a:p>
            <a:pPr marL="0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  <a:endParaRPr lang="zh-CN" altLang="en-US" sz="20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74" y="1524050"/>
            <a:ext cx="3281362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366" y="3767187"/>
            <a:ext cx="3490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u="none" dirty="0" smtClean="0"/>
              <a:t>C</a:t>
            </a:r>
            <a:r>
              <a:rPr lang="zh-CN" altLang="en-US" sz="1800" u="none" dirty="0" smtClean="0"/>
              <a:t>可以表示成</a:t>
            </a:r>
            <a:r>
              <a:rPr lang="en-US" altLang="zh-CN" sz="1800" u="none" dirty="0" smtClean="0"/>
              <a:t>RGB</a:t>
            </a:r>
            <a:r>
              <a:rPr lang="zh-CN" altLang="en-US" sz="1800" u="none" dirty="0" smtClean="0"/>
              <a:t>（红绿蓝）</a:t>
            </a:r>
            <a:endParaRPr lang="en-US" altLang="zh-CN" sz="1800" u="none" dirty="0" smtClean="0"/>
          </a:p>
          <a:p>
            <a:r>
              <a:rPr lang="zh-CN" altLang="en-US" sz="1800" u="none" dirty="0" smtClean="0"/>
              <a:t>三原色的成分值，每个分量介于</a:t>
            </a:r>
            <a:r>
              <a:rPr lang="en-US" altLang="zh-CN" sz="1800" u="none" dirty="0" smtClean="0"/>
              <a:t>0-1</a:t>
            </a:r>
            <a:r>
              <a:rPr lang="zh-CN" altLang="en-US" sz="1800" u="none" dirty="0" smtClean="0"/>
              <a:t>之间。如果你将</a:t>
            </a:r>
            <a:r>
              <a:rPr lang="en-US" altLang="zh-CN" sz="1800" u="none" dirty="0" smtClean="0">
                <a:solidFill>
                  <a:srgbClr val="FF3300"/>
                </a:solidFill>
              </a:rPr>
              <a:t>1</a:t>
            </a:r>
            <a:r>
              <a:rPr lang="zh-CN" altLang="en-US" sz="1800" u="none" dirty="0" smtClean="0">
                <a:solidFill>
                  <a:srgbClr val="FF3300"/>
                </a:solidFill>
              </a:rPr>
              <a:t>单位的红色</a:t>
            </a:r>
            <a:r>
              <a:rPr lang="zh-CN" altLang="en-US" sz="1800" u="none" dirty="0" smtClean="0"/>
              <a:t>，</a:t>
            </a:r>
            <a:r>
              <a:rPr lang="en-US" altLang="zh-CN" sz="1800" u="none" dirty="0" smtClean="0"/>
              <a:t>0</a:t>
            </a:r>
            <a:r>
              <a:rPr lang="zh-CN" altLang="en-US" sz="1800" u="none" dirty="0" smtClean="0"/>
              <a:t>单位的绿色，</a:t>
            </a:r>
            <a:r>
              <a:rPr lang="en-US" altLang="zh-CN" sz="1800" u="none" dirty="0" smtClean="0">
                <a:solidFill>
                  <a:srgbClr val="0000FF"/>
                </a:solidFill>
              </a:rPr>
              <a:t>0.8</a:t>
            </a:r>
            <a:r>
              <a:rPr lang="zh-CN" altLang="en-US" sz="1800" u="none" dirty="0" smtClean="0">
                <a:solidFill>
                  <a:srgbClr val="0000FF"/>
                </a:solidFill>
              </a:rPr>
              <a:t>单位的蓝色</a:t>
            </a:r>
            <a:r>
              <a:rPr lang="zh-CN" altLang="en-US" sz="1800" u="none" dirty="0" smtClean="0"/>
              <a:t>调和起来，你会看到</a:t>
            </a:r>
            <a:r>
              <a:rPr lang="zh-CN" altLang="en-US" sz="1800" u="none" dirty="0" smtClean="0">
                <a:solidFill>
                  <a:srgbClr val="FF00F0"/>
                </a:solidFill>
              </a:rPr>
              <a:t>洋红色</a:t>
            </a:r>
            <a:r>
              <a:rPr lang="en-US" altLang="zh-CN" sz="1800" u="none" dirty="0" smtClean="0">
                <a:solidFill>
                  <a:srgbClr val="FF00F0"/>
                </a:solidFill>
              </a:rPr>
              <a:t>(magenta)</a:t>
            </a:r>
            <a:r>
              <a:rPr lang="zh-CN" altLang="en-US" sz="1800" u="none" dirty="0" smtClean="0"/>
              <a:t>。</a:t>
            </a:r>
            <a:endParaRPr lang="zh-CN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31708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使用颜色映射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x_values</a:t>
            </a:r>
            <a:r>
              <a:rPr lang="en-US" altLang="zh-CN" sz="2000" dirty="0"/>
              <a:t> = list(range(1, 1001))</a:t>
            </a:r>
          </a:p>
          <a:p>
            <a:pPr marL="0" indent="0">
              <a:buNone/>
            </a:pPr>
            <a:r>
              <a:rPr lang="en-US" altLang="zh-CN" sz="2000" dirty="0" err="1"/>
              <a:t>y_values</a:t>
            </a:r>
            <a:r>
              <a:rPr lang="en-US" altLang="zh-CN" sz="2000" dirty="0"/>
              <a:t> = [x**2 for x in </a:t>
            </a:r>
            <a:r>
              <a:rPr lang="en-US" altLang="zh-CN" sz="2000" dirty="0" err="1"/>
              <a:t>x_values</a:t>
            </a:r>
            <a:r>
              <a:rPr lang="en-US" altLang="zh-CN" sz="2000" dirty="0"/>
              <a:t>]</a:t>
            </a:r>
          </a:p>
          <a:p>
            <a:pPr marL="0" indent="0">
              <a:buNone/>
            </a:pPr>
            <a:r>
              <a:rPr lang="en-US" altLang="zh-CN" sz="2000" dirty="0" err="1"/>
              <a:t>plt.scatter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x_values,y_values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edgecolor</a:t>
            </a:r>
            <a:r>
              <a:rPr lang="en-US" altLang="zh-CN" sz="2000" dirty="0"/>
              <a:t>='none',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C00000"/>
                </a:solidFill>
              </a:rPr>
              <a:t>c =</a:t>
            </a:r>
            <a:r>
              <a:rPr lang="en-US" altLang="zh-CN" sz="2000" dirty="0" err="1">
                <a:solidFill>
                  <a:srgbClr val="C00000"/>
                </a:solidFill>
              </a:rPr>
              <a:t>y_values</a:t>
            </a:r>
            <a:r>
              <a:rPr lang="en-US" altLang="zh-CN" sz="2000" dirty="0">
                <a:solidFill>
                  <a:srgbClr val="C00000"/>
                </a:solidFill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</a:rPr>
              <a:t>cmap</a:t>
            </a:r>
            <a:r>
              <a:rPr lang="en-US" altLang="zh-CN" sz="2000" dirty="0">
                <a:solidFill>
                  <a:srgbClr val="C00000"/>
                </a:solidFill>
              </a:rPr>
              <a:t>=</a:t>
            </a:r>
            <a:r>
              <a:rPr lang="en-US" altLang="zh-CN" sz="2000" dirty="0" err="1">
                <a:solidFill>
                  <a:srgbClr val="C00000"/>
                </a:solidFill>
              </a:rPr>
              <a:t>plt.cm.Blues</a:t>
            </a:r>
            <a:r>
              <a:rPr lang="en-US" altLang="zh-CN" sz="2000" dirty="0"/>
              <a:t>, s = 40)</a:t>
            </a:r>
          </a:p>
          <a:p>
            <a:pPr marL="0" indent="0">
              <a:buNone/>
            </a:pPr>
            <a:r>
              <a:rPr lang="en-US" altLang="zh-CN" sz="2000" dirty="0" err="1"/>
              <a:t>plt.title</a:t>
            </a:r>
            <a:r>
              <a:rPr lang="en-US" altLang="zh-CN" sz="2000" dirty="0"/>
              <a:t>("Square Numbers",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=24)</a:t>
            </a:r>
          </a:p>
          <a:p>
            <a:pPr marL="0" indent="0">
              <a:buNone/>
            </a:pPr>
            <a:r>
              <a:rPr lang="en-US" altLang="zh-CN" sz="2000" dirty="0" err="1"/>
              <a:t>plt.xlabel</a:t>
            </a:r>
            <a:r>
              <a:rPr lang="en-US" altLang="zh-CN" sz="2000" dirty="0"/>
              <a:t>("Value",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plt.ylabel</a:t>
            </a:r>
            <a:r>
              <a:rPr lang="en-US" altLang="zh-CN" sz="2000" dirty="0"/>
              <a:t>("Square of 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plt.tick_params</a:t>
            </a:r>
            <a:r>
              <a:rPr lang="en-US" altLang="zh-CN" sz="2000" dirty="0"/>
              <a:t>(axis = 'both', which = 'major', </a:t>
            </a:r>
            <a:r>
              <a:rPr lang="en-US" altLang="zh-CN" sz="2000" dirty="0" err="1"/>
              <a:t>labelsize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plt.axis</a:t>
            </a:r>
            <a:r>
              <a:rPr lang="en-US" altLang="zh-CN" sz="2000" dirty="0"/>
              <a:t>([0, 1100, 0, 1100000])</a:t>
            </a:r>
          </a:p>
          <a:p>
            <a:pPr marL="0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72" y="1524050"/>
            <a:ext cx="3611914" cy="280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70" y="5638742"/>
            <a:ext cx="7433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none" dirty="0" smtClean="0"/>
              <a:t>颜色映射（</a:t>
            </a:r>
            <a:r>
              <a:rPr lang="en-US" altLang="zh-CN" u="none" dirty="0" err="1" smtClean="0"/>
              <a:t>colormap</a:t>
            </a:r>
            <a:r>
              <a:rPr lang="zh-CN" altLang="en-US" u="none" dirty="0" smtClean="0"/>
              <a:t>）是一系列颜色，它们从起始颜色渐变到</a:t>
            </a:r>
            <a:endParaRPr lang="en-US" altLang="zh-CN" u="none" dirty="0" smtClean="0"/>
          </a:p>
          <a:p>
            <a:r>
              <a:rPr lang="zh-CN" altLang="en-US" u="none" dirty="0" smtClean="0"/>
              <a:t>结束颜色。将参数</a:t>
            </a:r>
            <a:r>
              <a:rPr lang="en-US" altLang="zh-CN" u="none" dirty="0" smtClean="0"/>
              <a:t>c</a:t>
            </a:r>
            <a:r>
              <a:rPr lang="zh-CN" altLang="en-US" u="none" dirty="0" smtClean="0"/>
              <a:t>设置成了一个</a:t>
            </a:r>
            <a:r>
              <a:rPr lang="en-US" altLang="zh-CN" u="none" dirty="0" smtClean="0"/>
              <a:t>y</a:t>
            </a:r>
            <a:r>
              <a:rPr lang="zh-CN" altLang="en-US" u="none" dirty="0" smtClean="0"/>
              <a:t>值的列表，并使用参数</a:t>
            </a:r>
            <a:r>
              <a:rPr lang="en-US" altLang="zh-CN" u="none" dirty="0" err="1" smtClean="0"/>
              <a:t>cmap</a:t>
            </a:r>
            <a:endParaRPr lang="en-US" altLang="zh-CN" u="none" dirty="0" smtClean="0"/>
          </a:p>
          <a:p>
            <a:r>
              <a:rPr lang="zh-CN" altLang="en-US" u="none" dirty="0" smtClean="0"/>
              <a:t>说明使用哪个颜色映射（</a:t>
            </a:r>
            <a:r>
              <a:rPr lang="en-US" altLang="zh-CN" u="none" dirty="0" smtClean="0"/>
              <a:t>cm</a:t>
            </a:r>
            <a:r>
              <a:rPr lang="zh-CN" altLang="en-US" u="none" dirty="0" smtClean="0"/>
              <a:t>表示</a:t>
            </a:r>
            <a:r>
              <a:rPr lang="en-US" altLang="zh-CN" u="none" dirty="0" err="1" smtClean="0"/>
              <a:t>colormap</a:t>
            </a:r>
            <a:r>
              <a:rPr lang="zh-CN" altLang="en-US" u="none" dirty="0" smtClean="0"/>
              <a:t>，</a:t>
            </a:r>
            <a:r>
              <a:rPr lang="en-US" altLang="zh-CN" u="none" dirty="0" smtClean="0"/>
              <a:t>Blues</a:t>
            </a:r>
            <a:r>
              <a:rPr lang="zh-CN" altLang="en-US" u="none" dirty="0" smtClean="0"/>
              <a:t>表示一组蓝色）</a:t>
            </a:r>
            <a:endParaRPr lang="zh-CN" altLang="en-US" u="none" dirty="0"/>
          </a:p>
        </p:txBody>
      </p:sp>
    </p:spTree>
    <p:extLst>
      <p:ext uri="{BB962C8B-B14F-4D97-AF65-F5344CB8AC3E}">
        <p14:creationId xmlns:p14="http://schemas.microsoft.com/office/powerpoint/2010/main" val="18977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数据可视化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345CBEA3-7489-4EB4-88CF-59BAA2D9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通过可视化表示来探索数据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生成数据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下载数据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94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自动保存图表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x_values</a:t>
            </a:r>
            <a:r>
              <a:rPr lang="en-US" altLang="zh-CN" sz="2000" dirty="0"/>
              <a:t> = list(range(1, 1001))</a:t>
            </a:r>
          </a:p>
          <a:p>
            <a:pPr marL="0" indent="0">
              <a:buNone/>
            </a:pPr>
            <a:r>
              <a:rPr lang="en-US" altLang="zh-CN" sz="2000" dirty="0" err="1"/>
              <a:t>y_values</a:t>
            </a:r>
            <a:r>
              <a:rPr lang="en-US" altLang="zh-CN" sz="2000" dirty="0"/>
              <a:t> = [x**2 for x in </a:t>
            </a:r>
            <a:r>
              <a:rPr lang="en-US" altLang="zh-CN" sz="2000" dirty="0" err="1"/>
              <a:t>x_values</a:t>
            </a:r>
            <a:r>
              <a:rPr lang="en-US" altLang="zh-CN" sz="2000" dirty="0"/>
              <a:t>]</a:t>
            </a:r>
          </a:p>
          <a:p>
            <a:pPr marL="0" indent="0">
              <a:buNone/>
            </a:pPr>
            <a:r>
              <a:rPr lang="en-US" altLang="zh-CN" sz="2000" dirty="0" err="1"/>
              <a:t>plt.scatter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x_values,y_values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edgecolor</a:t>
            </a:r>
            <a:r>
              <a:rPr lang="en-US" altLang="zh-CN" sz="2000" dirty="0"/>
              <a:t>='none', c=</a:t>
            </a:r>
            <a:r>
              <a:rPr lang="en-US" altLang="zh-CN" sz="2000" dirty="0" err="1"/>
              <a:t>y_values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cmap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plt.cm.Blues</a:t>
            </a:r>
            <a:r>
              <a:rPr lang="en-US" altLang="zh-CN" sz="2000" dirty="0"/>
              <a:t>, s = 40)</a:t>
            </a:r>
          </a:p>
          <a:p>
            <a:pPr marL="0" indent="0">
              <a:buNone/>
            </a:pPr>
            <a:r>
              <a:rPr lang="en-US" altLang="zh-CN" sz="2000" dirty="0" err="1"/>
              <a:t>plt.title</a:t>
            </a:r>
            <a:r>
              <a:rPr lang="en-US" altLang="zh-CN" sz="2000" dirty="0"/>
              <a:t>("Square Numbers",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=24)</a:t>
            </a:r>
          </a:p>
          <a:p>
            <a:pPr marL="0" indent="0">
              <a:buNone/>
            </a:pPr>
            <a:r>
              <a:rPr lang="en-US" altLang="zh-CN" sz="2000" dirty="0" err="1"/>
              <a:t>plt.xlabel</a:t>
            </a:r>
            <a:r>
              <a:rPr lang="en-US" altLang="zh-CN" sz="2000" dirty="0"/>
              <a:t>("Value",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plt.ylabel</a:t>
            </a:r>
            <a:r>
              <a:rPr lang="en-US" altLang="zh-CN" sz="2000" dirty="0"/>
              <a:t>("Square of Value", </a:t>
            </a:r>
            <a:r>
              <a:rPr lang="en-US" altLang="zh-CN" sz="2000" dirty="0" err="1"/>
              <a:t>fontsize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plt.tick_params</a:t>
            </a:r>
            <a:r>
              <a:rPr lang="en-US" altLang="zh-CN" sz="2000" dirty="0"/>
              <a:t>(axis = 'both', which = 'major', </a:t>
            </a:r>
            <a:r>
              <a:rPr lang="en-US" altLang="zh-CN" sz="2000" dirty="0" err="1"/>
              <a:t>labelsize</a:t>
            </a:r>
            <a:r>
              <a:rPr lang="en-US" altLang="zh-CN" sz="2000" dirty="0"/>
              <a:t> = 14)</a:t>
            </a:r>
          </a:p>
          <a:p>
            <a:pPr marL="0" indent="0">
              <a:buNone/>
            </a:pPr>
            <a:r>
              <a:rPr lang="en-US" altLang="zh-CN" sz="2000" dirty="0" err="1"/>
              <a:t>plt.axis</a:t>
            </a:r>
            <a:r>
              <a:rPr lang="en-US" altLang="zh-CN" sz="2000" dirty="0"/>
              <a:t>([0, 1100, 0, 1100000])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plt.savefig</a:t>
            </a:r>
            <a:r>
              <a:rPr lang="en-US" altLang="zh-CN" sz="2000" dirty="0">
                <a:solidFill>
                  <a:srgbClr val="0000FF"/>
                </a:solidFill>
              </a:rPr>
              <a:t>('squares_plt.png', </a:t>
            </a:r>
            <a:r>
              <a:rPr lang="en-US" altLang="zh-CN" sz="2000" dirty="0" err="1">
                <a:solidFill>
                  <a:srgbClr val="0000FF"/>
                </a:solidFill>
              </a:rPr>
              <a:t>bbox_inches</a:t>
            </a:r>
            <a:r>
              <a:rPr lang="en-US" altLang="zh-CN" sz="2000" dirty="0">
                <a:solidFill>
                  <a:srgbClr val="0000FF"/>
                </a:solidFill>
              </a:rPr>
              <a:t>='tight')</a:t>
            </a:r>
          </a:p>
          <a:p>
            <a:pPr marL="0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68" y="5943534"/>
            <a:ext cx="7127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none" dirty="0" smtClean="0"/>
              <a:t>把画图保存在与</a:t>
            </a:r>
            <a:r>
              <a:rPr lang="en-US" altLang="zh-CN" u="none" dirty="0" smtClean="0"/>
              <a:t>python</a:t>
            </a:r>
            <a:r>
              <a:rPr lang="zh-CN" altLang="en-US" u="none" dirty="0" smtClean="0"/>
              <a:t>代码同一个目录下的</a:t>
            </a:r>
            <a:r>
              <a:rPr lang="en-US" altLang="zh-CN" u="none" dirty="0" smtClean="0"/>
              <a:t>squares_plt.png</a:t>
            </a:r>
            <a:r>
              <a:rPr lang="zh-CN" altLang="en-US" u="none" dirty="0" smtClean="0"/>
              <a:t>中，</a:t>
            </a:r>
            <a:endParaRPr lang="en-US" altLang="zh-CN" u="none" dirty="0" smtClean="0"/>
          </a:p>
          <a:p>
            <a:r>
              <a:rPr lang="zh-CN" altLang="en-US" u="none" dirty="0"/>
              <a:t>第二</a:t>
            </a:r>
            <a:r>
              <a:rPr lang="zh-CN" altLang="en-US" u="none" dirty="0" smtClean="0"/>
              <a:t>个参数</a:t>
            </a:r>
            <a:r>
              <a:rPr lang="en-US" altLang="zh-CN" u="none" dirty="0" err="1"/>
              <a:t>bbox_inches</a:t>
            </a:r>
            <a:r>
              <a:rPr lang="en-US" altLang="zh-CN" u="none" dirty="0" smtClean="0"/>
              <a:t>=‘tight’</a:t>
            </a:r>
            <a:r>
              <a:rPr lang="zh-CN" altLang="en-US" u="none" dirty="0" smtClean="0"/>
              <a:t>表示图周围的空白边弄小。</a:t>
            </a:r>
            <a:endParaRPr lang="en-US" altLang="zh-CN" u="none" dirty="0" smtClean="0"/>
          </a:p>
          <a:p>
            <a:r>
              <a:rPr lang="zh-CN" altLang="en-US" u="none" dirty="0" smtClean="0"/>
              <a:t>注：</a:t>
            </a:r>
            <a:r>
              <a:rPr lang="en-US" altLang="zh-CN" u="none" dirty="0" err="1" smtClean="0"/>
              <a:t>bbox</a:t>
            </a:r>
            <a:r>
              <a:rPr lang="zh-CN" altLang="en-US" u="none" dirty="0" smtClean="0"/>
              <a:t>应该是</a:t>
            </a:r>
            <a:r>
              <a:rPr lang="en-US" altLang="zh-CN" u="none" dirty="0" smtClean="0"/>
              <a:t>border box</a:t>
            </a:r>
            <a:r>
              <a:rPr lang="zh-CN" altLang="en-US" u="none" dirty="0" smtClean="0"/>
              <a:t>的缩写。</a:t>
            </a:r>
            <a:endParaRPr lang="zh-CN" altLang="en-US" u="none" dirty="0"/>
          </a:p>
        </p:txBody>
      </p:sp>
    </p:spTree>
    <p:extLst>
      <p:ext uri="{BB962C8B-B14F-4D97-AF65-F5344CB8AC3E}">
        <p14:creationId xmlns:p14="http://schemas.microsoft.com/office/powerpoint/2010/main" val="32599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自动保存图表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得到的图：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0" y="1600248"/>
            <a:ext cx="47529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864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随机漫步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52644"/>
            <a:ext cx="9144000" cy="4724318"/>
          </a:xfrm>
        </p:spPr>
        <p:txBody>
          <a:bodyPr/>
          <a:lstStyle/>
          <a:p>
            <a:r>
              <a:rPr lang="zh-CN" altLang="en-US" sz="2400" dirty="0"/>
              <a:t>每次行走均为完全随机，没有明确方向，结果是一系列随机决策决定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1827</a:t>
            </a:r>
            <a:r>
              <a:rPr lang="zh-CN" altLang="en-US" sz="2400" dirty="0"/>
              <a:t>年英国</a:t>
            </a:r>
            <a:r>
              <a:rPr lang="zh-CN" altLang="en-US" sz="2400" dirty="0" smtClean="0"/>
              <a:t>植物学家布朗</a:t>
            </a:r>
            <a:r>
              <a:rPr lang="zh-CN" altLang="en-US" sz="2400" dirty="0"/>
              <a:t>在花粉颗粒的水溶液中观察到花粉不停顿的无规则</a:t>
            </a:r>
            <a:r>
              <a:rPr lang="zh-CN" altLang="en-US" sz="2400" dirty="0" smtClean="0"/>
              <a:t>运动，呈现</a:t>
            </a:r>
            <a:r>
              <a:rPr lang="zh-CN" altLang="en-US" sz="2400" dirty="0" smtClean="0">
                <a:solidFill>
                  <a:srgbClr val="0000FF"/>
                </a:solidFill>
              </a:rPr>
              <a:t>随机游走（</a:t>
            </a:r>
            <a:r>
              <a:rPr lang="en-US" altLang="zh-CN" sz="2400" dirty="0" smtClean="0">
                <a:solidFill>
                  <a:srgbClr val="0000FF"/>
                </a:solidFill>
              </a:rPr>
              <a:t>random walk</a:t>
            </a:r>
            <a:r>
              <a:rPr lang="zh-CN" altLang="en-US" sz="2400" dirty="0" smtClean="0">
                <a:solidFill>
                  <a:srgbClr val="0000FF"/>
                </a:solidFill>
              </a:rPr>
              <a:t>）</a:t>
            </a:r>
            <a:r>
              <a:rPr lang="zh-CN" altLang="en-US" sz="2400" dirty="0" smtClean="0"/>
              <a:t>，被称为</a:t>
            </a:r>
            <a:r>
              <a:rPr lang="zh-CN" altLang="en-US" sz="2400" dirty="0" smtClean="0">
                <a:solidFill>
                  <a:srgbClr val="0000FF"/>
                </a:solidFill>
              </a:rPr>
              <a:t>布朗运动（</a:t>
            </a:r>
            <a:r>
              <a:rPr lang="en-US" altLang="zh-CN" sz="2400" dirty="0"/>
              <a:t>Brownian movement</a:t>
            </a:r>
            <a:r>
              <a:rPr lang="zh-CN" altLang="en-US" sz="2400" dirty="0" smtClean="0">
                <a:solidFill>
                  <a:srgbClr val="0000FF"/>
                </a:solidFill>
              </a:rPr>
              <a:t>）</a:t>
            </a:r>
            <a:r>
              <a:rPr lang="zh-CN" altLang="en-US" sz="2400" dirty="0" smtClean="0"/>
              <a:t>。这是周围的水分子的热运动将花粉推来推去导致的。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你可以往一碗水里放入一粒芝麻，每隔一段时间观察一下芝麻的位置的变化。</a:t>
            </a:r>
            <a:endParaRPr lang="en-US" altLang="zh-CN" sz="2000" dirty="0" smtClean="0"/>
          </a:p>
          <a:p>
            <a:pPr lvl="1"/>
            <a:r>
              <a:rPr lang="zh-CN" altLang="en-US" sz="2000" u="sng" dirty="0" smtClean="0"/>
              <a:t>相关的理论见：伽莫夫的</a:t>
            </a:r>
            <a:r>
              <a:rPr lang="en-US" altLang="zh-CN" sz="2000" u="sng" dirty="0" smtClean="0"/>
              <a:t>《</a:t>
            </a:r>
            <a:r>
              <a:rPr lang="zh-CN" altLang="en-US" sz="2000" u="sng" dirty="0" smtClean="0"/>
              <a:t>从一到无穷大</a:t>
            </a:r>
            <a:r>
              <a:rPr lang="en-US" altLang="zh-CN" sz="2000" u="sng" dirty="0" smtClean="0"/>
              <a:t>》</a:t>
            </a:r>
            <a:r>
              <a:rPr lang="zh-CN" altLang="en-US" sz="2000" u="sng" dirty="0" smtClean="0"/>
              <a:t>第八章 无序运动</a:t>
            </a:r>
            <a:endParaRPr lang="en-US" altLang="zh-CN" sz="2000" u="sng" dirty="0"/>
          </a:p>
          <a:p>
            <a:pPr lvl="1"/>
            <a:endParaRPr lang="en-US" altLang="zh-CN" sz="2000" u="sng" dirty="0" smtClean="0"/>
          </a:p>
          <a:p>
            <a:r>
              <a:rPr lang="zh-CN" altLang="en-US" sz="2400" dirty="0" smtClean="0"/>
              <a:t>布朗运动被广泛地用于</a:t>
            </a:r>
            <a:r>
              <a:rPr lang="zh-CN" altLang="en-US" sz="2400" dirty="0"/>
              <a:t>自然界、物理学、生物学、化学和经济</a:t>
            </a:r>
            <a:r>
              <a:rPr lang="zh-CN" altLang="en-US" sz="2400" dirty="0" smtClean="0"/>
              <a:t>领域，如股价的涨跌在一定程度上呈现随机游走</a:t>
            </a:r>
            <a:endParaRPr lang="en-US" altLang="zh-CN" sz="2400" dirty="0"/>
          </a:p>
          <a:p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903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绘制随机漫步：</a:t>
            </a:r>
            <a:r>
              <a:rPr lang="en-US" altLang="zh-CN" dirty="0" err="1" smtClean="0"/>
              <a:t>RandomWalk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from random import choice</a:t>
            </a:r>
          </a:p>
          <a:p>
            <a:pPr marL="0" indent="0"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RandomWalk</a:t>
            </a:r>
            <a:r>
              <a:rPr lang="en-US" altLang="zh-CN" sz="2000" dirty="0"/>
              <a:t>():</a:t>
            </a:r>
          </a:p>
          <a:p>
            <a:pPr marL="0" indent="0">
              <a:buNone/>
            </a:pPr>
            <a:r>
              <a:rPr lang="en-US" altLang="zh-CN" sz="2000" dirty="0"/>
              <a:t>    '''</a:t>
            </a:r>
            <a:r>
              <a:rPr lang="zh-CN" altLang="en-US" sz="2000" dirty="0"/>
              <a:t>一个生成随机漫步数据的类</a:t>
            </a:r>
            <a:r>
              <a:rPr lang="en-US" altLang="zh-CN" sz="2000" dirty="0"/>
              <a:t>'''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__(self, </a:t>
            </a:r>
            <a:r>
              <a:rPr lang="en-US" altLang="zh-CN" sz="2000" dirty="0" err="1"/>
              <a:t>num_points</a:t>
            </a:r>
            <a:r>
              <a:rPr lang="en-US" altLang="zh-CN" sz="2000" dirty="0"/>
              <a:t>=5000):</a:t>
            </a:r>
          </a:p>
          <a:p>
            <a:pPr marL="0" indent="0">
              <a:buNone/>
            </a:pPr>
            <a:r>
              <a:rPr lang="en-US" altLang="zh-CN" sz="2000" dirty="0"/>
              <a:t>        '''</a:t>
            </a:r>
            <a:r>
              <a:rPr lang="zh-CN" altLang="en-US" sz="2000" dirty="0"/>
              <a:t>初始化随机漫步的属性</a:t>
            </a:r>
            <a:r>
              <a:rPr lang="en-US" altLang="zh-CN" sz="2000" dirty="0"/>
              <a:t>'''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self.num_points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num_points</a:t>
            </a:r>
            <a:r>
              <a:rPr lang="en-US" altLang="zh-CN" sz="2000" dirty="0"/>
              <a:t> #</a:t>
            </a:r>
            <a:r>
              <a:rPr lang="zh-CN" altLang="en-US" sz="2000" dirty="0"/>
              <a:t>考虑水面上的一粒花粉，它做随机游走达</a:t>
            </a:r>
            <a:r>
              <a:rPr lang="en-US" altLang="zh-CN" sz="2000" dirty="0" err="1"/>
              <a:t>num_points</a:t>
            </a:r>
            <a:r>
              <a:rPr lang="zh-CN" altLang="en-US" sz="2000" dirty="0"/>
              <a:t>次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self.x_values</a:t>
            </a:r>
            <a:r>
              <a:rPr lang="en-US" altLang="zh-CN" sz="2000" dirty="0"/>
              <a:t> = [0] #</a:t>
            </a:r>
            <a:r>
              <a:rPr lang="zh-CN" altLang="en-US" sz="2000" dirty="0"/>
              <a:t>该花粉的起始</a:t>
            </a:r>
            <a:r>
              <a:rPr lang="en-US" altLang="zh-CN" sz="2000" dirty="0"/>
              <a:t>x</a:t>
            </a:r>
            <a:r>
              <a:rPr lang="zh-CN" altLang="en-US" sz="2000" dirty="0"/>
              <a:t>坐标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self.y_values</a:t>
            </a:r>
            <a:r>
              <a:rPr lang="en-US" altLang="zh-CN" sz="2000" dirty="0"/>
              <a:t> = [0] #</a:t>
            </a:r>
            <a:r>
              <a:rPr lang="zh-CN" altLang="en-US" sz="2000" dirty="0"/>
              <a:t>该花粉的起始</a:t>
            </a:r>
            <a:r>
              <a:rPr lang="en-US" altLang="zh-CN" sz="2000" dirty="0"/>
              <a:t>y</a:t>
            </a:r>
            <a:r>
              <a:rPr lang="zh-CN" altLang="en-US" sz="2000" dirty="0"/>
              <a:t>坐标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7940" y="62153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none" dirty="0" smtClean="0"/>
              <a:t>random</a:t>
            </a:r>
            <a:r>
              <a:rPr lang="en-US" altLang="zh-CN" b="1" dirty="0" smtClean="0"/>
              <a:t> </a:t>
            </a:r>
            <a:r>
              <a:rPr lang="en-US" altLang="zh-CN" b="1" u="none" dirty="0" smtClean="0"/>
              <a:t>walk.py</a:t>
            </a:r>
            <a:endParaRPr lang="zh-CN" altLang="en-US" b="1" u="none" dirty="0"/>
          </a:p>
        </p:txBody>
      </p:sp>
      <p:sp>
        <p:nvSpPr>
          <p:cNvPr id="5" name="TextBox 4"/>
          <p:cNvSpPr txBox="1"/>
          <p:nvPr/>
        </p:nvSpPr>
        <p:spPr>
          <a:xfrm>
            <a:off x="838298" y="621533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下一页还有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11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绘制随机漫步：</a:t>
            </a:r>
            <a:r>
              <a:rPr lang="en-US" altLang="zh-CN" dirty="0" err="1"/>
              <a:t>RandomWalk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fill_walk</a:t>
            </a:r>
            <a:r>
              <a:rPr lang="en-US" altLang="zh-CN" sz="1400" dirty="0"/>
              <a:t>(self):</a:t>
            </a:r>
          </a:p>
          <a:p>
            <a:pPr marL="0" indent="0">
              <a:buNone/>
            </a:pPr>
            <a:r>
              <a:rPr lang="en-US" altLang="zh-CN" sz="1400" dirty="0"/>
              <a:t>        '''</a:t>
            </a:r>
            <a:r>
              <a:rPr lang="zh-CN" altLang="en-US" sz="1400" dirty="0"/>
              <a:t>计算随机漫步包含的所有点</a:t>
            </a:r>
            <a:r>
              <a:rPr lang="en-US" altLang="zh-CN" sz="1400" dirty="0"/>
              <a:t>'''</a:t>
            </a:r>
          </a:p>
          <a:p>
            <a:pPr marL="0" indent="0">
              <a:buNone/>
            </a:pPr>
            <a:r>
              <a:rPr lang="en-US" altLang="zh-CN" sz="1400" dirty="0"/>
              <a:t>        #</a:t>
            </a:r>
            <a:r>
              <a:rPr lang="zh-CN" altLang="en-US" sz="1400" dirty="0"/>
              <a:t>不断漫步，直到列表达到指定的长度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while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self.x_values</a:t>
            </a:r>
            <a:r>
              <a:rPr lang="en-US" altLang="zh-CN" sz="1400" dirty="0"/>
              <a:t>) &lt; </a:t>
            </a:r>
            <a:r>
              <a:rPr lang="en-US" altLang="zh-CN" sz="1400" dirty="0" err="1"/>
              <a:t>self.num_points</a:t>
            </a:r>
            <a:r>
              <a:rPr lang="en-US" altLang="zh-CN" sz="1400" dirty="0"/>
              <a:t>:</a:t>
            </a:r>
          </a:p>
          <a:p>
            <a:pPr marL="0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x_direction</a:t>
            </a:r>
            <a:r>
              <a:rPr lang="en-US" altLang="zh-CN" sz="1400" dirty="0"/>
              <a:t> = choice([1,-1])#x</a:t>
            </a:r>
            <a:r>
              <a:rPr lang="zh-CN" altLang="en-US" sz="1400" dirty="0"/>
              <a:t>方向：</a:t>
            </a:r>
            <a:r>
              <a:rPr lang="en-US" altLang="zh-CN" sz="1400" dirty="0"/>
              <a:t>1</a:t>
            </a:r>
            <a:r>
              <a:rPr lang="zh-CN" altLang="en-US" sz="1400" dirty="0"/>
              <a:t>表示向右，</a:t>
            </a:r>
            <a:r>
              <a:rPr lang="en-US" altLang="zh-CN" sz="1400" dirty="0"/>
              <a:t>-1</a:t>
            </a:r>
            <a:r>
              <a:rPr lang="zh-CN" altLang="en-US" sz="1400" dirty="0"/>
              <a:t>表示向左，</a:t>
            </a:r>
            <a:r>
              <a:rPr lang="en-US" altLang="zh-CN" sz="1400" dirty="0"/>
              <a:t>choice</a:t>
            </a:r>
            <a:r>
              <a:rPr lang="zh-CN" altLang="en-US" sz="1400" dirty="0"/>
              <a:t>函数从中随机地选出一个值</a:t>
            </a:r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x_distance</a:t>
            </a:r>
            <a:r>
              <a:rPr lang="en-US" altLang="zh-CN" sz="1400" dirty="0"/>
              <a:t> = choice([0,1,2,3,4])#x</a:t>
            </a:r>
            <a:r>
              <a:rPr lang="zh-CN" altLang="en-US" sz="1400" dirty="0"/>
              <a:t>绝对值距离，有五档：</a:t>
            </a:r>
            <a:r>
              <a:rPr lang="en-US" altLang="zh-CN" sz="1400" dirty="0"/>
              <a:t>0,1,2,3,4</a:t>
            </a:r>
            <a:r>
              <a:rPr lang="zh-CN" altLang="en-US" sz="1400" dirty="0"/>
              <a:t>，</a:t>
            </a:r>
            <a:r>
              <a:rPr lang="en-US" altLang="zh-CN" sz="1400" dirty="0"/>
              <a:t>choice</a:t>
            </a:r>
            <a:r>
              <a:rPr lang="zh-CN" altLang="en-US" sz="1400" dirty="0"/>
              <a:t>函数从中随机地选出一个值</a:t>
            </a:r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x_step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x_direction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x_distance#x</a:t>
            </a:r>
            <a:r>
              <a:rPr lang="zh-CN" altLang="en-US" sz="1400" dirty="0"/>
              <a:t>要移动的距离</a:t>
            </a:r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y_direction</a:t>
            </a:r>
            <a:r>
              <a:rPr lang="en-US" altLang="zh-CN" sz="1400" dirty="0"/>
              <a:t> = choice([1, -1])#</a:t>
            </a:r>
            <a:r>
              <a:rPr lang="zh-CN" altLang="en-US" sz="1400" dirty="0"/>
              <a:t>类似地，定义</a:t>
            </a:r>
            <a:r>
              <a:rPr lang="en-US" altLang="zh-CN" sz="1400" dirty="0"/>
              <a:t>y</a:t>
            </a:r>
            <a:r>
              <a:rPr lang="zh-CN" altLang="en-US" sz="1400" dirty="0"/>
              <a:t>方向的情况</a:t>
            </a:r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y_distance</a:t>
            </a:r>
            <a:r>
              <a:rPr lang="en-US" altLang="zh-CN" sz="1400" dirty="0"/>
              <a:t> = choice([0,1,2,3,4])</a:t>
            </a:r>
          </a:p>
          <a:p>
            <a:pPr marL="0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y_step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y_direction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y_distance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if </a:t>
            </a:r>
            <a:r>
              <a:rPr lang="en-US" altLang="zh-CN" sz="1400" dirty="0" err="1"/>
              <a:t>x_step</a:t>
            </a:r>
            <a:r>
              <a:rPr lang="en-US" altLang="zh-CN" sz="1400" dirty="0"/>
              <a:t> == 0 and </a:t>
            </a:r>
            <a:r>
              <a:rPr lang="en-US" altLang="zh-CN" sz="1400" dirty="0" err="1"/>
              <a:t>y_step</a:t>
            </a:r>
            <a:r>
              <a:rPr lang="en-US" altLang="zh-CN" sz="1400" dirty="0"/>
              <a:t> == 0:</a:t>
            </a:r>
          </a:p>
          <a:p>
            <a:pPr marL="0" indent="0">
              <a:buNone/>
            </a:pPr>
            <a:r>
              <a:rPr lang="en-US" altLang="zh-CN" sz="1400" dirty="0"/>
              <a:t>                continue</a:t>
            </a:r>
          </a:p>
          <a:p>
            <a:pPr marL="0" indent="0">
              <a:buNone/>
            </a:pPr>
            <a:r>
              <a:rPr lang="en-US" altLang="zh-CN" sz="1400" dirty="0"/>
              <a:t>            #</a:t>
            </a:r>
            <a:r>
              <a:rPr lang="zh-CN" altLang="en-US" sz="1400" dirty="0"/>
              <a:t>进行一次随机游走，重设该花粉的</a:t>
            </a:r>
            <a:r>
              <a:rPr lang="en-US" altLang="zh-CN" sz="1400" dirty="0"/>
              <a:t>x</a:t>
            </a:r>
            <a:r>
              <a:rPr lang="zh-CN" altLang="en-US" sz="1400" dirty="0"/>
              <a:t>和</a:t>
            </a:r>
            <a:r>
              <a:rPr lang="en-US" altLang="zh-CN" sz="1400" dirty="0"/>
              <a:t>y</a:t>
            </a:r>
            <a:r>
              <a:rPr lang="zh-CN" altLang="en-US" sz="1400" dirty="0"/>
              <a:t>坐标</a:t>
            </a:r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next_x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self.x_values</a:t>
            </a:r>
            <a:r>
              <a:rPr lang="en-US" altLang="zh-CN" sz="1400" dirty="0"/>
              <a:t>[-1] + </a:t>
            </a:r>
            <a:r>
              <a:rPr lang="en-US" altLang="zh-CN" sz="1400" dirty="0" err="1"/>
              <a:t>x_step</a:t>
            </a:r>
            <a:r>
              <a:rPr lang="en-US" altLang="zh-CN" sz="1400" dirty="0"/>
              <a:t> </a:t>
            </a:r>
          </a:p>
          <a:p>
            <a:pPr marL="0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next_y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self.y_values</a:t>
            </a:r>
            <a:r>
              <a:rPr lang="en-US" altLang="zh-CN" sz="1400" dirty="0"/>
              <a:t>[-1] + </a:t>
            </a:r>
            <a:r>
              <a:rPr lang="en-US" altLang="zh-CN" sz="1400" dirty="0" err="1"/>
              <a:t>y_step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# </a:t>
            </a:r>
            <a:r>
              <a:rPr lang="zh-CN" altLang="en-US" sz="1400" dirty="0"/>
              <a:t>将此新的坐标保存下来</a:t>
            </a:r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self.x_values.append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next_x</a:t>
            </a:r>
            <a:r>
              <a:rPr lang="en-US" altLang="zh-CN" sz="1400" dirty="0"/>
              <a:t>) </a:t>
            </a:r>
          </a:p>
          <a:p>
            <a:pPr marL="0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self.y_values.append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next_y</a:t>
            </a:r>
            <a:r>
              <a:rPr lang="en-US" altLang="zh-CN" sz="1400" dirty="0"/>
              <a:t>) 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57940" y="62153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none" dirty="0" smtClean="0"/>
              <a:t>random</a:t>
            </a:r>
            <a:r>
              <a:rPr lang="en-US" altLang="zh-CN" b="1" dirty="0" smtClean="0"/>
              <a:t> </a:t>
            </a:r>
            <a:r>
              <a:rPr lang="en-US" altLang="zh-CN" b="1" u="none" dirty="0" smtClean="0"/>
              <a:t>walk.py</a:t>
            </a:r>
            <a:endParaRPr lang="zh-CN" altLang="en-US" b="1" u="none" dirty="0"/>
          </a:p>
        </p:txBody>
      </p:sp>
    </p:spTree>
    <p:extLst>
      <p:ext uri="{BB962C8B-B14F-4D97-AF65-F5344CB8AC3E}">
        <p14:creationId xmlns:p14="http://schemas.microsoft.com/office/powerpoint/2010/main" val="300942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绘制随机漫步</a:t>
            </a:r>
            <a:r>
              <a:rPr lang="zh-CN" altLang="en-US" dirty="0" smtClean="0"/>
              <a:t>：画图代码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714" y="1447852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matplotlib.pyplot</a:t>
            </a:r>
            <a:r>
              <a:rPr lang="en-US" altLang="zh-CN" sz="1400" dirty="0"/>
              <a:t> as </a:t>
            </a:r>
            <a:r>
              <a:rPr lang="en-US" altLang="zh-CN" sz="1400" dirty="0" err="1"/>
              <a:t>plt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from </a:t>
            </a:r>
            <a:r>
              <a:rPr lang="en-US" altLang="zh-CN" sz="1400" dirty="0" err="1"/>
              <a:t>random_walk</a:t>
            </a:r>
            <a:r>
              <a:rPr lang="en-US" altLang="zh-CN" sz="1400" dirty="0"/>
              <a:t> import </a:t>
            </a:r>
            <a:r>
              <a:rPr lang="en-US" altLang="zh-CN" sz="1400" dirty="0" err="1"/>
              <a:t>RandomWalk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while True:</a:t>
            </a:r>
          </a:p>
          <a:p>
            <a:pPr marL="0" indent="0">
              <a:buNone/>
            </a:pPr>
            <a:r>
              <a:rPr lang="en-US" altLang="zh-CN" sz="1400" dirty="0"/>
              <a:t>    #</a:t>
            </a:r>
            <a:r>
              <a:rPr lang="zh-CN" altLang="en-US" sz="1400" dirty="0"/>
              <a:t>创建一个</a:t>
            </a:r>
            <a:r>
              <a:rPr lang="en-US" altLang="zh-CN" sz="1400" dirty="0" err="1"/>
              <a:t>RandomWalk</a:t>
            </a:r>
            <a:r>
              <a:rPr lang="zh-CN" altLang="en-US" sz="1400" dirty="0"/>
              <a:t>实例，并将其包含的点都绘制出来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RandomWalk</a:t>
            </a:r>
            <a:r>
              <a:rPr lang="en-US" altLang="zh-CN" sz="1400" dirty="0"/>
              <a:t>(50000)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rw.fill_walk</a:t>
            </a:r>
            <a:r>
              <a:rPr lang="en-US" altLang="zh-CN" sz="1400" dirty="0"/>
              <a:t>()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plt.figure</a:t>
            </a:r>
            <a:r>
              <a:rPr lang="en-US" altLang="zh-CN" sz="1400" dirty="0"/>
              <a:t>(dpi=128, </a:t>
            </a:r>
            <a:r>
              <a:rPr lang="en-US" altLang="zh-CN" sz="1400" dirty="0" err="1"/>
              <a:t>figsize</a:t>
            </a:r>
            <a:r>
              <a:rPr lang="en-US" altLang="zh-CN" sz="1400" dirty="0"/>
              <a:t>=(10,6))#dpi: dots per inch</a:t>
            </a:r>
            <a:r>
              <a:rPr lang="zh-CN" altLang="en-US" sz="1400" dirty="0"/>
              <a:t>，每英寸点数，越大图越精细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figsize</a:t>
            </a:r>
            <a:r>
              <a:rPr lang="zh-CN" altLang="en-US" sz="1400" dirty="0"/>
              <a:t>设为长</a:t>
            </a:r>
            <a:r>
              <a:rPr lang="en-US" altLang="zh-CN" sz="1400" dirty="0"/>
              <a:t>10</a:t>
            </a:r>
            <a:r>
              <a:rPr lang="zh-CN" altLang="en-US" sz="1400" dirty="0"/>
              <a:t>英寸，宽</a:t>
            </a:r>
            <a:r>
              <a:rPr lang="en-US" altLang="zh-CN" sz="1400" dirty="0"/>
              <a:t>6</a:t>
            </a:r>
            <a:r>
              <a:rPr lang="zh-CN" altLang="en-US" sz="1400" dirty="0"/>
              <a:t>英寸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#</a:t>
            </a:r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rw.x_values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rw.y_values</a:t>
            </a:r>
            <a:r>
              <a:rPr lang="en-US" altLang="zh-CN" sz="1400" dirty="0"/>
              <a:t>, s=15)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point_numbers</a:t>
            </a:r>
            <a:r>
              <a:rPr lang="en-US" altLang="zh-CN" sz="1400" dirty="0"/>
              <a:t> = list(range(</a:t>
            </a:r>
            <a:r>
              <a:rPr lang="en-US" altLang="zh-CN" sz="1400" dirty="0" err="1"/>
              <a:t>rw.num_points</a:t>
            </a:r>
            <a:r>
              <a:rPr lang="en-US" altLang="zh-CN" sz="1400" dirty="0"/>
              <a:t>))#</a:t>
            </a:r>
            <a:r>
              <a:rPr lang="zh-CN" altLang="en-US" sz="1400" dirty="0"/>
              <a:t>生成一系列点的序号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rw.x_values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rw.y_values</a:t>
            </a:r>
            <a:r>
              <a:rPr lang="en-US" altLang="zh-CN" sz="1400" dirty="0"/>
              <a:t>, c=</a:t>
            </a:r>
            <a:r>
              <a:rPr lang="en-US" altLang="zh-CN" sz="1400" dirty="0" err="1"/>
              <a:t>point_numbers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cmap</a:t>
            </a:r>
            <a:r>
              <a:rPr lang="en-US" altLang="zh-CN" sz="1400" dirty="0"/>
              <a:t>=</a:t>
            </a:r>
            <a:r>
              <a:rPr lang="en-US" altLang="zh-CN" sz="1400" dirty="0" err="1"/>
              <a:t>plt.cm.Blues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edgecolor</a:t>
            </a:r>
            <a:r>
              <a:rPr lang="en-US" altLang="zh-CN" sz="1400" dirty="0"/>
              <a:t>='none', s=15)#</a:t>
            </a:r>
            <a:r>
              <a:rPr lang="zh-CN" altLang="en-US" sz="1400" dirty="0"/>
              <a:t>对这一系列的点应用</a:t>
            </a:r>
            <a:r>
              <a:rPr lang="en-US" altLang="zh-CN" sz="1400" dirty="0" err="1"/>
              <a:t>colormap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plt.scatter</a:t>
            </a:r>
            <a:r>
              <a:rPr lang="en-US" altLang="zh-CN" sz="1400" dirty="0"/>
              <a:t>(0,0,c='green', </a:t>
            </a:r>
            <a:r>
              <a:rPr lang="en-US" altLang="zh-CN" sz="1400" dirty="0" err="1"/>
              <a:t>edgecolors</a:t>
            </a:r>
            <a:r>
              <a:rPr lang="en-US" altLang="zh-CN" sz="1400" dirty="0"/>
              <a:t>='none', s=100)#</a:t>
            </a:r>
            <a:r>
              <a:rPr lang="zh-CN" altLang="en-US" sz="1400" dirty="0"/>
              <a:t>画出起始点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rw.x_values</a:t>
            </a:r>
            <a:r>
              <a:rPr lang="en-US" altLang="zh-CN" sz="1400" dirty="0"/>
              <a:t>[-1],</a:t>
            </a:r>
            <a:r>
              <a:rPr lang="en-US" altLang="zh-CN" sz="1400" dirty="0" err="1"/>
              <a:t>rw.y_values</a:t>
            </a:r>
            <a:r>
              <a:rPr lang="en-US" altLang="zh-CN" sz="1400" dirty="0"/>
              <a:t>[-1],c='red', </a:t>
            </a:r>
            <a:r>
              <a:rPr lang="en-US" altLang="zh-CN" sz="1400" dirty="0" err="1"/>
              <a:t>edgecolors</a:t>
            </a:r>
            <a:r>
              <a:rPr lang="en-US" altLang="zh-CN" sz="1400" dirty="0"/>
              <a:t>='none', s=100)#</a:t>
            </a:r>
            <a:r>
              <a:rPr lang="zh-CN" altLang="en-US" sz="1400" dirty="0"/>
              <a:t>画出终止点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#</a:t>
            </a:r>
            <a:r>
              <a:rPr lang="en-US" altLang="zh-CN" sz="1400" dirty="0" err="1"/>
              <a:t>plt.axes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get_xaxis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set_visible</a:t>
            </a:r>
            <a:r>
              <a:rPr lang="en-US" altLang="zh-CN" sz="1400" dirty="0"/>
              <a:t>(False)#</a:t>
            </a:r>
            <a:r>
              <a:rPr lang="zh-CN" altLang="en-US" sz="1400" dirty="0"/>
              <a:t>不显示</a:t>
            </a:r>
            <a:r>
              <a:rPr lang="en-US" altLang="zh-CN" sz="1400" dirty="0"/>
              <a:t>x</a:t>
            </a:r>
            <a:r>
              <a:rPr lang="zh-CN" altLang="en-US" sz="1400" dirty="0"/>
              <a:t>轴的坐标刻度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#</a:t>
            </a:r>
            <a:r>
              <a:rPr lang="en-US" altLang="zh-CN" sz="1400" dirty="0" err="1"/>
              <a:t>plt.axes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get_yaxis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set_visible</a:t>
            </a:r>
            <a:r>
              <a:rPr lang="en-US" altLang="zh-CN" sz="1400" dirty="0"/>
              <a:t>(False)#</a:t>
            </a:r>
            <a:r>
              <a:rPr lang="zh-CN" altLang="en-US" sz="1400" dirty="0"/>
              <a:t>不显示</a:t>
            </a:r>
            <a:r>
              <a:rPr lang="en-US" altLang="zh-CN" sz="1400" dirty="0"/>
              <a:t>y</a:t>
            </a:r>
            <a:r>
              <a:rPr lang="zh-CN" altLang="en-US" sz="1400" dirty="0"/>
              <a:t>轴的坐标刻度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plt.show</a:t>
            </a:r>
            <a:r>
              <a:rPr lang="en-US" altLang="zh-CN" sz="1400" dirty="0"/>
              <a:t>()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keep_running</a:t>
            </a:r>
            <a:r>
              <a:rPr lang="en-US" altLang="zh-CN" sz="1400" dirty="0"/>
              <a:t> = input("Make another walk?(y/n):")#</a:t>
            </a:r>
            <a:r>
              <a:rPr lang="zh-CN" altLang="en-US" sz="1400" dirty="0"/>
              <a:t>再次画出下一轮</a:t>
            </a:r>
            <a:r>
              <a:rPr lang="en-US" altLang="zh-CN" sz="1400" dirty="0"/>
              <a:t>random walk</a:t>
            </a:r>
            <a:r>
              <a:rPr lang="zh-CN" altLang="en-US" sz="1400" dirty="0"/>
              <a:t>，你会发现每轮都不一样。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if </a:t>
            </a:r>
            <a:r>
              <a:rPr lang="en-US" altLang="zh-CN" sz="1400" dirty="0" err="1"/>
              <a:t>keep_running</a:t>
            </a:r>
            <a:r>
              <a:rPr lang="en-US" altLang="zh-CN" sz="1400" dirty="0"/>
              <a:t> == 'n':</a:t>
            </a:r>
          </a:p>
          <a:p>
            <a:pPr marL="0" indent="0">
              <a:buNone/>
            </a:pPr>
            <a:r>
              <a:rPr lang="en-US" altLang="zh-CN" sz="1400" dirty="0"/>
              <a:t>        break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6705544" y="6248326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none" dirty="0"/>
              <a:t>rw_visual.py</a:t>
            </a:r>
            <a:endParaRPr lang="zh-CN" altLang="en-US" b="1" u="none" dirty="0"/>
          </a:p>
        </p:txBody>
      </p:sp>
    </p:spTree>
    <p:extLst>
      <p:ext uri="{BB962C8B-B14F-4D97-AF65-F5344CB8AC3E}">
        <p14:creationId xmlns:p14="http://schemas.microsoft.com/office/powerpoint/2010/main" val="270305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2438426"/>
            <a:ext cx="27336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978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C53A49-3939-48FE-8CFC-49E43D32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Pygal</a:t>
            </a:r>
            <a:r>
              <a:rPr lang="zh-CN" altLang="en-US" dirty="0"/>
              <a:t>模拟掷骰子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DCE4BD-099D-408A-9C5D-F302F393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Pygal</a:t>
            </a:r>
            <a:r>
              <a:rPr lang="zh-CN" altLang="en-US" dirty="0"/>
              <a:t>可视化包：生成可缩放的矢量图形文件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优点：在不同的屏幕上显示自动缩放的图表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AF41E8-D1AC-4CF2-A23C-68FCB2B4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掷骰子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C2B4CA-1BB5-454D-918B-5AD9EB4D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掷一个骰子，</a:t>
            </a:r>
            <a:r>
              <a:rPr lang="en-US" altLang="zh-CN" dirty="0"/>
              <a:t>1-6</a:t>
            </a:r>
            <a:r>
              <a:rPr lang="zh-CN" altLang="en-US" dirty="0"/>
              <a:t>出现的可能性相同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同时掷两个骰子，某些点数出现的可能性增大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我们的目标：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将生成能够一个表示掷骰子结果的数据集，根据结果绘制图形，来确定哪些点数出现的可能性较大</a:t>
            </a:r>
          </a:p>
        </p:txBody>
      </p:sp>
    </p:spTree>
    <p:extLst>
      <p:ext uri="{BB962C8B-B14F-4D97-AF65-F5344CB8AC3E}">
        <p14:creationId xmlns:p14="http://schemas.microsoft.com/office/powerpoint/2010/main" val="41192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2AF2FE-A8EE-43AB-8987-2180A0C1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Pygal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6FC4D3-32A3-40DC-A4BE-61561F89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</a:p>
          <a:p>
            <a:pPr marL="457200" lvl="1" indent="0">
              <a:buNone/>
            </a:pPr>
            <a:r>
              <a:rPr lang="en-US" altLang="zh-CN" dirty="0"/>
              <a:t>pip[3] install [--user] </a:t>
            </a:r>
            <a:r>
              <a:rPr lang="en-US" altLang="zh-CN" dirty="0" err="1"/>
              <a:t>pygal</a:t>
            </a:r>
            <a:r>
              <a:rPr lang="en-US" altLang="zh-CN" dirty="0"/>
              <a:t>==1.7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3200" dirty="0">
                <a:cs typeface="+mn-cs"/>
              </a:rPr>
              <a:t>Windows</a:t>
            </a:r>
          </a:p>
          <a:p>
            <a:pPr marL="457200" lvl="1" indent="0">
              <a:buNone/>
            </a:pPr>
            <a:r>
              <a:rPr lang="en-US" altLang="zh-CN" dirty="0"/>
              <a:t>python[3] -m pip install [--user] </a:t>
            </a:r>
            <a:r>
              <a:rPr lang="en-US" altLang="zh-CN" dirty="0" err="1"/>
              <a:t>pygal</a:t>
            </a:r>
            <a:r>
              <a:rPr lang="en-US" altLang="zh-CN" dirty="0"/>
              <a:t>==1.7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3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482A13-857D-4CAE-8A53-F80567FD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生成数据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7027AB-90E5-4C90-AB4F-1806441B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 smtClean="0"/>
              <a:t>matplotlib</a:t>
            </a:r>
            <a:endParaRPr lang="en-US" altLang="zh-CN" dirty="0"/>
          </a:p>
          <a:p>
            <a:r>
              <a:rPr lang="zh-CN" altLang="en-US" dirty="0"/>
              <a:t>绘制简单的折线图</a:t>
            </a:r>
            <a:endParaRPr lang="en-US" altLang="zh-CN" dirty="0"/>
          </a:p>
          <a:p>
            <a:r>
              <a:rPr lang="zh-CN" altLang="en-US" dirty="0"/>
              <a:t>随机漫步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Pygal</a:t>
            </a:r>
            <a:r>
              <a:rPr lang="zh-CN" altLang="en-US" dirty="0"/>
              <a:t>模拟掷骰子</a:t>
            </a:r>
          </a:p>
        </p:txBody>
      </p:sp>
    </p:spTree>
    <p:extLst>
      <p:ext uri="{BB962C8B-B14F-4D97-AF65-F5344CB8AC3E}">
        <p14:creationId xmlns:p14="http://schemas.microsoft.com/office/powerpoint/2010/main" val="1655370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6388E0-EFC0-42E9-B68F-2F8A5D1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Pygal</a:t>
            </a:r>
            <a:r>
              <a:rPr lang="zh-CN" altLang="en-US" dirty="0"/>
              <a:t>画廊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FB58622-6938-4BA1-A90F-3FF8CBD2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www.pygal.org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示例和源代码</a:t>
            </a:r>
          </a:p>
        </p:txBody>
      </p:sp>
    </p:spTree>
    <p:extLst>
      <p:ext uri="{BB962C8B-B14F-4D97-AF65-F5344CB8AC3E}">
        <p14:creationId xmlns:p14="http://schemas.microsoft.com/office/powerpoint/2010/main" val="23878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88EC30-33DB-470D-938F-60028864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Die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689709-30CF-4B80-866C-EEE786A5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创建类模拟掷一个骰子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08554FA-B00D-486B-8127-7F0D7BB0949E}"/>
              </a:ext>
            </a:extLst>
          </p:cNvPr>
          <p:cNvSpPr txBox="1">
            <a:spLocks/>
          </p:cNvSpPr>
          <p:nvPr/>
        </p:nvSpPr>
        <p:spPr bwMode="auto">
          <a:xfrm>
            <a:off x="419210" y="2743218"/>
            <a:ext cx="8381780" cy="39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u="none" kern="0" dirty="0"/>
              <a:t>from random import </a:t>
            </a:r>
            <a:r>
              <a:rPr lang="en-US" altLang="zh-CN" sz="1800" u="none" kern="0" dirty="0" err="1"/>
              <a:t>randint</a:t>
            </a:r>
            <a:endParaRPr lang="en-US" altLang="zh-CN" sz="1800" u="none" kern="0" dirty="0"/>
          </a:p>
          <a:p>
            <a:pPr marL="0" indent="0">
              <a:buNone/>
            </a:pPr>
            <a:r>
              <a:rPr lang="en-US" altLang="zh-CN" sz="1800" u="none" kern="0" dirty="0"/>
              <a:t>class Die():</a:t>
            </a:r>
          </a:p>
          <a:p>
            <a:pPr marL="0" indent="0">
              <a:buNone/>
            </a:pPr>
            <a:r>
              <a:rPr lang="en-US" altLang="zh-CN" sz="1800" u="none" kern="0" dirty="0"/>
              <a:t>    """A class representing a single die."""</a:t>
            </a:r>
          </a:p>
          <a:p>
            <a:pPr marL="0" indent="0">
              <a:buNone/>
            </a:pPr>
            <a:r>
              <a:rPr lang="en-US" altLang="zh-CN" sz="1800" u="none" kern="0" dirty="0"/>
              <a:t> </a:t>
            </a:r>
          </a:p>
          <a:p>
            <a:pPr marL="0" indent="0">
              <a:buNone/>
            </a:pPr>
            <a:r>
              <a:rPr lang="en-US" altLang="zh-CN" sz="1800" u="none" kern="0" dirty="0"/>
              <a:t>    def __</a:t>
            </a:r>
            <a:r>
              <a:rPr lang="en-US" altLang="zh-CN" sz="1800" u="none" kern="0" dirty="0" err="1"/>
              <a:t>init</a:t>
            </a:r>
            <a:r>
              <a:rPr lang="en-US" altLang="zh-CN" sz="1800" u="none" kern="0" dirty="0"/>
              <a:t>__(self, </a:t>
            </a:r>
            <a:r>
              <a:rPr lang="en-US" altLang="zh-CN" sz="1800" u="none" kern="0" dirty="0" err="1"/>
              <a:t>num_sides</a:t>
            </a:r>
            <a:r>
              <a:rPr lang="en-US" altLang="zh-CN" sz="1800" u="none" kern="0" dirty="0"/>
              <a:t>=6):</a:t>
            </a:r>
          </a:p>
          <a:p>
            <a:pPr marL="0" indent="0">
              <a:buNone/>
            </a:pPr>
            <a:r>
              <a:rPr lang="en-US" altLang="zh-CN" sz="1800" u="none" kern="0" dirty="0"/>
              <a:t>        """Assume a six-sided die."""</a:t>
            </a:r>
          </a:p>
          <a:p>
            <a:pPr marL="0" indent="0">
              <a:buNone/>
            </a:pPr>
            <a:r>
              <a:rPr lang="en-US" altLang="zh-CN" sz="1800" u="none" kern="0" dirty="0"/>
              <a:t>        </a:t>
            </a:r>
            <a:r>
              <a:rPr lang="en-US" altLang="zh-CN" sz="1800" u="none" kern="0" dirty="0" err="1"/>
              <a:t>self.num_sides</a:t>
            </a:r>
            <a:r>
              <a:rPr lang="en-US" altLang="zh-CN" sz="1800" u="none" kern="0" dirty="0"/>
              <a:t> = </a:t>
            </a:r>
            <a:r>
              <a:rPr lang="en-US" altLang="zh-CN" sz="1800" u="none" kern="0" dirty="0" err="1"/>
              <a:t>num_sides</a:t>
            </a:r>
            <a:endParaRPr lang="en-US" altLang="zh-CN" sz="1800" u="none" kern="0" dirty="0"/>
          </a:p>
          <a:p>
            <a:pPr marL="0" indent="0">
              <a:buNone/>
            </a:pPr>
            <a:r>
              <a:rPr lang="en-US" altLang="zh-CN" sz="1800" u="none" kern="0" dirty="0"/>
              <a:t>        </a:t>
            </a:r>
          </a:p>
          <a:p>
            <a:pPr marL="0" indent="0">
              <a:buNone/>
            </a:pPr>
            <a:r>
              <a:rPr lang="en-US" altLang="zh-CN" sz="1800" u="none" kern="0" dirty="0"/>
              <a:t>    def roll(self):</a:t>
            </a:r>
          </a:p>
          <a:p>
            <a:pPr marL="0" indent="0">
              <a:buNone/>
            </a:pPr>
            <a:r>
              <a:rPr lang="en-US" altLang="zh-CN" sz="1800" u="none" kern="0" dirty="0"/>
              <a:t>        """"Return a random value between 1 and number of sides."""</a:t>
            </a:r>
          </a:p>
          <a:p>
            <a:pPr marL="0" indent="0">
              <a:buNone/>
            </a:pPr>
            <a:r>
              <a:rPr lang="en-US" altLang="zh-CN" sz="1800" u="none" kern="0" dirty="0"/>
              <a:t>        return </a:t>
            </a:r>
            <a:r>
              <a:rPr lang="en-US" altLang="zh-CN" sz="1800" u="none" kern="0" dirty="0" err="1"/>
              <a:t>randint</a:t>
            </a:r>
            <a:r>
              <a:rPr lang="en-US" altLang="zh-CN" sz="1800" u="none" kern="0" dirty="0"/>
              <a:t>(1, </a:t>
            </a:r>
            <a:r>
              <a:rPr lang="en-US" altLang="zh-CN" sz="1800" u="none" kern="0" dirty="0" err="1"/>
              <a:t>self.num_sides</a:t>
            </a:r>
            <a:r>
              <a:rPr lang="en-US" altLang="zh-CN" sz="1800" u="none" kern="0" dirty="0"/>
              <a:t>)</a:t>
            </a:r>
            <a:endParaRPr lang="en-US" altLang="zh-CN" u="none" kern="0" dirty="0"/>
          </a:p>
        </p:txBody>
      </p:sp>
    </p:spTree>
    <p:extLst>
      <p:ext uri="{BB962C8B-B14F-4D97-AF65-F5344CB8AC3E}">
        <p14:creationId xmlns:p14="http://schemas.microsoft.com/office/powerpoint/2010/main" val="3404467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88EC30-33DB-470D-938F-60028864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掷骰子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689709-30CF-4B80-866C-EEE786A5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生成掷骰子后的数据集，检查是否正确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08554FA-B00D-486B-8127-7F0D7BB0949E}"/>
              </a:ext>
            </a:extLst>
          </p:cNvPr>
          <p:cNvSpPr txBox="1">
            <a:spLocks/>
          </p:cNvSpPr>
          <p:nvPr/>
        </p:nvSpPr>
        <p:spPr bwMode="auto">
          <a:xfrm>
            <a:off x="419210" y="2743218"/>
            <a:ext cx="8381780" cy="39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u="none" kern="0" dirty="0"/>
              <a:t>import </a:t>
            </a:r>
            <a:r>
              <a:rPr lang="en-US" altLang="zh-CN" sz="2000" u="none" kern="0" dirty="0" err="1"/>
              <a:t>pygal</a:t>
            </a:r>
            <a:endParaRPr lang="en-US" altLang="zh-CN" sz="2000" u="none" kern="0" dirty="0"/>
          </a:p>
          <a:p>
            <a:pPr marL="0" indent="0">
              <a:buNone/>
            </a:pPr>
            <a:r>
              <a:rPr lang="en-US" altLang="zh-CN" sz="2000" u="none" kern="0" dirty="0"/>
              <a:t>from die import Die</a:t>
            </a:r>
          </a:p>
          <a:p>
            <a:pPr marL="0" indent="0">
              <a:buNone/>
            </a:pPr>
            <a:r>
              <a:rPr lang="en-US" altLang="zh-CN" sz="2000" u="none" kern="0" dirty="0"/>
              <a:t># Create a D6.</a:t>
            </a:r>
          </a:p>
          <a:p>
            <a:pPr marL="0" indent="0">
              <a:buNone/>
            </a:pPr>
            <a:r>
              <a:rPr lang="en-US" altLang="zh-CN" sz="2000" u="none" kern="0" dirty="0"/>
              <a:t>die = Die()</a:t>
            </a:r>
          </a:p>
          <a:p>
            <a:pPr marL="0" indent="0">
              <a:buNone/>
            </a:pPr>
            <a:endParaRPr lang="en-US" altLang="zh-CN" sz="2000" u="none" kern="0" dirty="0"/>
          </a:p>
          <a:p>
            <a:pPr marL="0" indent="0">
              <a:buNone/>
            </a:pPr>
            <a:r>
              <a:rPr lang="en-US" altLang="zh-CN" sz="2000" u="none" kern="0" dirty="0"/>
              <a:t># Make some rolls, and store results in a list.</a:t>
            </a:r>
          </a:p>
          <a:p>
            <a:pPr marL="0" indent="0">
              <a:buNone/>
            </a:pPr>
            <a:r>
              <a:rPr lang="en-US" altLang="zh-CN" sz="2000" u="none" kern="0" dirty="0"/>
              <a:t>results = []</a:t>
            </a:r>
          </a:p>
          <a:p>
            <a:pPr marL="0" indent="0">
              <a:buNone/>
            </a:pPr>
            <a:r>
              <a:rPr lang="en-US" altLang="zh-CN" sz="2000" u="none" kern="0" dirty="0"/>
              <a:t>for </a:t>
            </a:r>
            <a:r>
              <a:rPr lang="en-US" altLang="zh-CN" sz="2000" u="none" kern="0" dirty="0" err="1"/>
              <a:t>roll_num</a:t>
            </a:r>
            <a:r>
              <a:rPr lang="en-US" altLang="zh-CN" sz="2000" u="none" kern="0" dirty="0"/>
              <a:t> in range(100):</a:t>
            </a:r>
          </a:p>
          <a:p>
            <a:pPr marL="0" indent="0">
              <a:buNone/>
            </a:pPr>
            <a:r>
              <a:rPr lang="en-US" altLang="zh-CN" sz="2000" u="none" kern="0" dirty="0"/>
              <a:t>    result = </a:t>
            </a:r>
            <a:r>
              <a:rPr lang="en-US" altLang="zh-CN" sz="2000" u="none" kern="0" dirty="0" err="1"/>
              <a:t>die.roll</a:t>
            </a:r>
            <a:r>
              <a:rPr lang="en-US" altLang="zh-CN" sz="2000" u="none" kern="0" dirty="0"/>
              <a:t>()</a:t>
            </a:r>
          </a:p>
          <a:p>
            <a:pPr marL="0" indent="0">
              <a:buNone/>
            </a:pPr>
            <a:r>
              <a:rPr lang="en-US" altLang="zh-CN" sz="2000" u="none" kern="0" dirty="0"/>
              <a:t>    </a:t>
            </a:r>
            <a:r>
              <a:rPr lang="en-US" altLang="zh-CN" sz="2000" u="none" kern="0" dirty="0" err="1"/>
              <a:t>results.append</a:t>
            </a:r>
            <a:r>
              <a:rPr lang="en-US" altLang="zh-CN" sz="2000" u="none" kern="0" dirty="0"/>
              <a:t>(result)</a:t>
            </a:r>
          </a:p>
          <a:p>
            <a:pPr marL="0" indent="0">
              <a:buNone/>
            </a:pPr>
            <a:r>
              <a:rPr lang="en-US" altLang="zh-CN" sz="2000" u="none" kern="0" dirty="0"/>
              <a:t>print(results)</a:t>
            </a:r>
            <a:endParaRPr lang="en-US" altLang="zh-CN" u="none" kern="0" dirty="0"/>
          </a:p>
        </p:txBody>
      </p:sp>
    </p:spTree>
    <p:extLst>
      <p:ext uri="{BB962C8B-B14F-4D97-AF65-F5344CB8AC3E}">
        <p14:creationId xmlns:p14="http://schemas.microsoft.com/office/powerpoint/2010/main" val="137668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88EC30-33DB-470D-938F-60028864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689709-30CF-4B80-866C-EEE786A5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10" y="1447852"/>
            <a:ext cx="8229600" cy="4495800"/>
          </a:xfrm>
        </p:spPr>
        <p:txBody>
          <a:bodyPr/>
          <a:lstStyle/>
          <a:p>
            <a:r>
              <a:rPr lang="zh-CN" altLang="en-US" dirty="0"/>
              <a:t>计算每个点数出现的次数，检查频率是否平均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08554FA-B00D-486B-8127-7F0D7BB0949E}"/>
              </a:ext>
            </a:extLst>
          </p:cNvPr>
          <p:cNvSpPr txBox="1">
            <a:spLocks/>
          </p:cNvSpPr>
          <p:nvPr/>
        </p:nvSpPr>
        <p:spPr bwMode="auto">
          <a:xfrm>
            <a:off x="419210" y="1981356"/>
            <a:ext cx="8381780" cy="480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u="none" kern="0" dirty="0"/>
              <a:t>import </a:t>
            </a:r>
            <a:r>
              <a:rPr lang="en-US" altLang="zh-CN" sz="2000" u="none" kern="0" dirty="0" err="1"/>
              <a:t>pygal</a:t>
            </a:r>
            <a:endParaRPr lang="en-US" altLang="zh-CN" sz="2000" u="none" kern="0" dirty="0"/>
          </a:p>
          <a:p>
            <a:pPr marL="0" indent="0">
              <a:buNone/>
            </a:pPr>
            <a:r>
              <a:rPr lang="en-US" altLang="zh-CN" sz="2000" u="none" kern="0" dirty="0"/>
              <a:t>from die import Die</a:t>
            </a:r>
          </a:p>
          <a:p>
            <a:pPr marL="0" indent="0">
              <a:buNone/>
            </a:pPr>
            <a:r>
              <a:rPr lang="en-US" altLang="zh-CN" sz="2000" u="none" kern="0" dirty="0"/>
              <a:t>die = Die()</a:t>
            </a:r>
          </a:p>
          <a:p>
            <a:pPr marL="0" indent="0">
              <a:buNone/>
            </a:pPr>
            <a:r>
              <a:rPr lang="en-US" altLang="zh-CN" sz="2000" u="none" kern="0" dirty="0"/>
              <a:t>results = []</a:t>
            </a:r>
          </a:p>
          <a:p>
            <a:pPr marL="0" indent="0">
              <a:buNone/>
            </a:pPr>
            <a:r>
              <a:rPr lang="en-US" altLang="zh-CN" sz="2000" u="none" kern="0" dirty="0"/>
              <a:t>for </a:t>
            </a:r>
            <a:r>
              <a:rPr lang="en-US" altLang="zh-CN" sz="2000" u="none" kern="0" dirty="0" err="1"/>
              <a:t>roll_num</a:t>
            </a:r>
            <a:r>
              <a:rPr lang="en-US" altLang="zh-CN" sz="2000" u="none" kern="0" dirty="0"/>
              <a:t> in range(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1000</a:t>
            </a:r>
            <a:r>
              <a:rPr lang="en-US" altLang="zh-CN" sz="2000" u="none" kern="0" dirty="0"/>
              <a:t>):</a:t>
            </a:r>
          </a:p>
          <a:p>
            <a:pPr marL="0" indent="0">
              <a:buNone/>
            </a:pPr>
            <a:r>
              <a:rPr lang="en-US" altLang="zh-CN" sz="2000" u="none" kern="0" dirty="0"/>
              <a:t>    result = </a:t>
            </a:r>
            <a:r>
              <a:rPr lang="en-US" altLang="zh-CN" sz="2000" u="none" kern="0" dirty="0" err="1"/>
              <a:t>die.roll</a:t>
            </a:r>
            <a:r>
              <a:rPr lang="en-US" altLang="zh-CN" sz="2000" u="none" kern="0" dirty="0"/>
              <a:t>()</a:t>
            </a:r>
          </a:p>
          <a:p>
            <a:pPr marL="0" indent="0">
              <a:buNone/>
            </a:pPr>
            <a:r>
              <a:rPr lang="en-US" altLang="zh-CN" sz="2000" u="none" kern="0" dirty="0"/>
              <a:t>    </a:t>
            </a:r>
            <a:r>
              <a:rPr lang="en-US" altLang="zh-CN" sz="2000" u="none" kern="0" dirty="0" err="1"/>
              <a:t>results.append</a:t>
            </a:r>
            <a:r>
              <a:rPr lang="en-US" altLang="zh-CN" sz="2000" u="none" kern="0" dirty="0"/>
              <a:t>(result)</a:t>
            </a:r>
          </a:p>
          <a:p>
            <a:pPr marL="0" indent="0">
              <a:buNone/>
            </a:pPr>
            <a:r>
              <a:rPr lang="en-US" altLang="zh-CN" sz="2000" u="none" kern="0" dirty="0"/>
              <a:t># Analyze the results.</a:t>
            </a:r>
          </a:p>
          <a:p>
            <a:pPr marL="0" indent="0">
              <a:buNone/>
            </a:pPr>
            <a:r>
              <a:rPr lang="en-US" altLang="zh-CN" sz="2000" u="none" kern="0" dirty="0">
                <a:solidFill>
                  <a:srgbClr val="FF0000"/>
                </a:solidFill>
              </a:rPr>
              <a:t>frequencies = []</a:t>
            </a:r>
          </a:p>
          <a:p>
            <a:pPr marL="0" indent="0">
              <a:buNone/>
            </a:pPr>
            <a:r>
              <a:rPr lang="en-US" altLang="zh-CN" sz="2000" u="none" kern="0" dirty="0">
                <a:solidFill>
                  <a:srgbClr val="FF0000"/>
                </a:solidFill>
              </a:rPr>
              <a:t>for value in range(1, die.num_sides+1):</a:t>
            </a:r>
          </a:p>
          <a:p>
            <a:pPr marL="0" indent="0">
              <a:buNone/>
            </a:pPr>
            <a:r>
              <a:rPr lang="en-US" altLang="zh-CN" sz="2000" u="none" kern="0" dirty="0">
                <a:solidFill>
                  <a:srgbClr val="FF0000"/>
                </a:solidFill>
              </a:rPr>
              <a:t>    frequency = </a:t>
            </a:r>
            <a:r>
              <a:rPr lang="en-US" altLang="zh-CN" sz="2000" u="none" kern="0" dirty="0" err="1">
                <a:solidFill>
                  <a:srgbClr val="FF0000"/>
                </a:solidFill>
              </a:rPr>
              <a:t>results.count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(value)</a:t>
            </a:r>
          </a:p>
          <a:p>
            <a:pPr marL="0" indent="0">
              <a:buNone/>
            </a:pPr>
            <a:r>
              <a:rPr lang="en-US" altLang="zh-CN" sz="2000" u="none" kern="0" dirty="0">
                <a:solidFill>
                  <a:srgbClr val="FF0000"/>
                </a:solidFill>
              </a:rPr>
              <a:t>    </a:t>
            </a:r>
            <a:r>
              <a:rPr lang="en-US" altLang="zh-CN" sz="2000" u="none" kern="0" dirty="0" err="1">
                <a:solidFill>
                  <a:srgbClr val="FF0000"/>
                </a:solidFill>
              </a:rPr>
              <a:t>frequencies.append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(frequency)</a:t>
            </a:r>
          </a:p>
          <a:p>
            <a:pPr marL="0" indent="0">
              <a:buNone/>
            </a:pPr>
            <a:r>
              <a:rPr lang="en-US" altLang="zh-CN" sz="2000" u="none" kern="0" dirty="0">
                <a:solidFill>
                  <a:srgbClr val="FF0000"/>
                </a:solidFill>
              </a:rPr>
              <a:t>print(frequencies)</a:t>
            </a:r>
            <a:endParaRPr lang="en-US" altLang="zh-CN" u="none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53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88EC30-33DB-470D-938F-60028864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绘制图形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689709-30CF-4B80-866C-EEE786A5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10" y="1447852"/>
            <a:ext cx="5333860" cy="533504"/>
          </a:xfrm>
        </p:spPr>
        <p:txBody>
          <a:bodyPr/>
          <a:lstStyle/>
          <a:p>
            <a:r>
              <a:rPr lang="zh-CN" altLang="en-US" dirty="0"/>
              <a:t>利用频率列表绘制一个直方图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08554FA-B00D-486B-8127-7F0D7BB0949E}"/>
              </a:ext>
            </a:extLst>
          </p:cNvPr>
          <p:cNvSpPr txBox="1">
            <a:spLocks/>
          </p:cNvSpPr>
          <p:nvPr/>
        </p:nvSpPr>
        <p:spPr bwMode="auto">
          <a:xfrm>
            <a:off x="419210" y="1981356"/>
            <a:ext cx="5524354" cy="480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u="none" kern="0" dirty="0"/>
              <a:t>import </a:t>
            </a:r>
            <a:r>
              <a:rPr lang="en-US" altLang="zh-CN" sz="2000" u="none" kern="0" dirty="0" err="1"/>
              <a:t>pygal</a:t>
            </a:r>
            <a:endParaRPr lang="en-US" altLang="zh-CN" sz="2000" u="none" kern="0" dirty="0"/>
          </a:p>
          <a:p>
            <a:pPr marL="0" indent="0">
              <a:buNone/>
            </a:pPr>
            <a:r>
              <a:rPr lang="en-US" altLang="zh-CN" sz="2000" u="none" kern="0" dirty="0"/>
              <a:t>from die import Die</a:t>
            </a:r>
          </a:p>
          <a:p>
            <a:pPr marL="0" indent="0">
              <a:buNone/>
            </a:pPr>
            <a:r>
              <a:rPr lang="en-US" altLang="zh-CN" sz="2000" u="none" kern="0" dirty="0"/>
              <a:t>--snip--</a:t>
            </a:r>
          </a:p>
          <a:p>
            <a:pPr marL="0" indent="0">
              <a:buNone/>
            </a:pPr>
            <a:r>
              <a:rPr lang="en-US" altLang="zh-CN" sz="2000" u="none" kern="0" dirty="0">
                <a:solidFill>
                  <a:srgbClr val="FF0000"/>
                </a:solidFill>
              </a:rPr>
              <a:t># Visualize the results.</a:t>
            </a:r>
          </a:p>
          <a:p>
            <a:pPr marL="0" indent="0">
              <a:buNone/>
            </a:pPr>
            <a:r>
              <a:rPr lang="en-US" altLang="zh-CN" sz="2000" u="none" kern="0" dirty="0" err="1">
                <a:solidFill>
                  <a:srgbClr val="FF0000"/>
                </a:solidFill>
              </a:rPr>
              <a:t>hist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 = </a:t>
            </a:r>
            <a:r>
              <a:rPr lang="en-US" altLang="zh-CN" sz="2000" u="none" kern="0" dirty="0" err="1">
                <a:solidFill>
                  <a:srgbClr val="FF0000"/>
                </a:solidFill>
              </a:rPr>
              <a:t>pygal.Bar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altLang="zh-CN" sz="2000" u="none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u="none" kern="0" dirty="0" err="1">
                <a:solidFill>
                  <a:srgbClr val="FF0000"/>
                </a:solidFill>
              </a:rPr>
              <a:t>hist.title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 = "Results of rolling one D6 1000 times."</a:t>
            </a:r>
          </a:p>
          <a:p>
            <a:pPr marL="0" indent="0">
              <a:buNone/>
            </a:pPr>
            <a:r>
              <a:rPr lang="en-US" altLang="zh-CN" sz="2000" u="none" kern="0" dirty="0" err="1">
                <a:solidFill>
                  <a:srgbClr val="FF0000"/>
                </a:solidFill>
              </a:rPr>
              <a:t>hist.x_labels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 = ['1', '2', '3', '4', '5', '6']</a:t>
            </a:r>
          </a:p>
          <a:p>
            <a:pPr marL="0" indent="0">
              <a:buNone/>
            </a:pPr>
            <a:r>
              <a:rPr lang="en-US" altLang="zh-CN" sz="2000" u="none" kern="0" dirty="0" err="1">
                <a:solidFill>
                  <a:srgbClr val="FF0000"/>
                </a:solidFill>
              </a:rPr>
              <a:t>hist.x_title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 = "Result"</a:t>
            </a:r>
          </a:p>
          <a:p>
            <a:pPr marL="0" indent="0">
              <a:buNone/>
            </a:pPr>
            <a:r>
              <a:rPr lang="en-US" altLang="zh-CN" sz="2000" u="none" kern="0" dirty="0" err="1">
                <a:solidFill>
                  <a:srgbClr val="FF0000"/>
                </a:solidFill>
              </a:rPr>
              <a:t>hist.y_title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 = "Frequency of Result"</a:t>
            </a:r>
          </a:p>
          <a:p>
            <a:pPr marL="0" indent="0">
              <a:buNone/>
            </a:pPr>
            <a:endParaRPr lang="en-US" altLang="zh-CN" sz="2000" u="none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u="none" kern="0" dirty="0" err="1">
                <a:solidFill>
                  <a:srgbClr val="FF0000"/>
                </a:solidFill>
              </a:rPr>
              <a:t>hist.add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('D6', frequencies)</a:t>
            </a:r>
          </a:p>
          <a:p>
            <a:pPr marL="0" indent="0">
              <a:buNone/>
            </a:pPr>
            <a:r>
              <a:rPr lang="en-US" altLang="zh-CN" sz="2000" u="none" kern="0" dirty="0" err="1">
                <a:solidFill>
                  <a:srgbClr val="FF0000"/>
                </a:solidFill>
              </a:rPr>
              <a:t>hist.render_to_file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('</a:t>
            </a:r>
            <a:r>
              <a:rPr lang="en-US" altLang="zh-CN" sz="2000" u="none" kern="0" dirty="0" err="1">
                <a:solidFill>
                  <a:srgbClr val="FF0000"/>
                </a:solidFill>
              </a:rPr>
              <a:t>die_visual.svg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')</a:t>
            </a:r>
            <a:endParaRPr lang="en-US" altLang="zh-CN" u="none" kern="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CE52BF7-EBE1-4C34-A508-922D0C0F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64" y="1751453"/>
            <a:ext cx="3075477" cy="208086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677B57A3-7C61-4D2D-A884-AFB510769F5A}"/>
              </a:ext>
            </a:extLst>
          </p:cNvPr>
          <p:cNvSpPr txBox="1">
            <a:spLocks/>
          </p:cNvSpPr>
          <p:nvPr/>
        </p:nvSpPr>
        <p:spPr bwMode="auto">
          <a:xfrm>
            <a:off x="6057860" y="4114782"/>
            <a:ext cx="2781228" cy="19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u="none" kern="0" dirty="0">
                <a:solidFill>
                  <a:srgbClr val="FF0000"/>
                </a:solidFill>
              </a:rPr>
              <a:t>该图表具有交互性，用鼠标指向条形？？</a:t>
            </a:r>
            <a:endParaRPr lang="zh-CN" altLang="en-US" u="none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96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1F3524-76E9-4900-A61C-994E1ABC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同时掷两个骰子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642031-C5C5-4035-A64C-6E1C9981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每次掷两个骰子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得到的点数（两个骰子点数的加和）更多，分布也不同</a:t>
            </a:r>
          </a:p>
        </p:txBody>
      </p:sp>
    </p:spTree>
    <p:extLst>
      <p:ext uri="{BB962C8B-B14F-4D97-AF65-F5344CB8AC3E}">
        <p14:creationId xmlns:p14="http://schemas.microsoft.com/office/powerpoint/2010/main" val="128067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1F3524-76E9-4900-A61C-994E1ABC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同时掷两个骰子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642031-C5C5-4035-A64C-6E1C99815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3" y="1524050"/>
            <a:ext cx="4267196" cy="51052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pygal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from die import Die</a:t>
            </a:r>
          </a:p>
          <a:p>
            <a:pPr marL="0" indent="0">
              <a:buNone/>
            </a:pPr>
            <a:r>
              <a:rPr lang="en-US" altLang="zh-CN" sz="1800" dirty="0"/>
              <a:t># Create two D6 dice.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die_1 = Die()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die_2 = Die()</a:t>
            </a:r>
          </a:p>
          <a:p>
            <a:pPr marL="0" indent="0">
              <a:buNone/>
            </a:pPr>
            <a:r>
              <a:rPr lang="en-US" altLang="zh-CN" sz="1800" dirty="0"/>
              <a:t># Make some rolls, and store results in a list.</a:t>
            </a:r>
          </a:p>
          <a:p>
            <a:pPr marL="0" indent="0">
              <a:buNone/>
            </a:pPr>
            <a:r>
              <a:rPr lang="en-US" altLang="zh-CN" sz="1800" dirty="0"/>
              <a:t>results = []</a:t>
            </a:r>
          </a:p>
          <a:p>
            <a:pPr marL="0" indent="0">
              <a:buNone/>
            </a:pPr>
            <a:r>
              <a:rPr lang="en-US" altLang="zh-CN" sz="1800" dirty="0"/>
              <a:t>for </a:t>
            </a:r>
            <a:r>
              <a:rPr lang="en-US" altLang="zh-CN" sz="1800" dirty="0" err="1"/>
              <a:t>roll_num</a:t>
            </a:r>
            <a:r>
              <a:rPr lang="en-US" altLang="zh-CN" sz="1800" dirty="0"/>
              <a:t> in range(1000):</a:t>
            </a:r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FF0000"/>
                </a:solidFill>
              </a:rPr>
              <a:t> result = die_1.roll() + die_2.roll()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results.append</a:t>
            </a:r>
            <a:r>
              <a:rPr lang="en-US" altLang="zh-CN" sz="1800" dirty="0"/>
              <a:t>(result)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# Analyze the results.</a:t>
            </a:r>
          </a:p>
          <a:p>
            <a:pPr marL="0" indent="0">
              <a:buNone/>
            </a:pPr>
            <a:r>
              <a:rPr lang="en-US" altLang="zh-CN" sz="1800" dirty="0"/>
              <a:t>frequencies = []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max_result</a:t>
            </a:r>
            <a:r>
              <a:rPr lang="en-US" altLang="zh-CN" sz="1800" dirty="0">
                <a:solidFill>
                  <a:srgbClr val="FF0000"/>
                </a:solidFill>
              </a:rPr>
              <a:t> = die_1.num_sides + die_2.num_sides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069DD2F-AFA2-4F88-8D44-36E92826892C}"/>
              </a:ext>
            </a:extLst>
          </p:cNvPr>
          <p:cNvSpPr txBox="1">
            <a:spLocks/>
          </p:cNvSpPr>
          <p:nvPr/>
        </p:nvSpPr>
        <p:spPr bwMode="auto">
          <a:xfrm>
            <a:off x="4760277" y="1524050"/>
            <a:ext cx="4267196" cy="52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>
                <a:solidFill>
                  <a:srgbClr val="FF0000"/>
                </a:solidFill>
              </a:rPr>
              <a:t>for value in range(2, max_result+1):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    frequency = </a:t>
            </a:r>
            <a:r>
              <a:rPr lang="en-US" altLang="zh-CN" sz="1800" u="none" kern="0" dirty="0" err="1"/>
              <a:t>results.count</a:t>
            </a:r>
            <a:r>
              <a:rPr lang="en-US" altLang="zh-CN" sz="1800" u="none" kern="0" dirty="0"/>
              <a:t>(value)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    </a:t>
            </a:r>
            <a:r>
              <a:rPr lang="en-US" altLang="zh-CN" sz="1800" u="none" kern="0" dirty="0" err="1"/>
              <a:t>frequencies.append</a:t>
            </a:r>
            <a:r>
              <a:rPr lang="en-US" altLang="zh-CN" sz="1800" u="none" kern="0" dirty="0"/>
              <a:t>(frequency)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# Visualize the results.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/>
              <a:t>hist</a:t>
            </a:r>
            <a:r>
              <a:rPr lang="en-US" altLang="zh-CN" sz="1800" u="none" kern="0" dirty="0"/>
              <a:t> = </a:t>
            </a:r>
            <a:r>
              <a:rPr lang="en-US" altLang="zh-CN" sz="1800" u="none" kern="0" dirty="0" err="1"/>
              <a:t>pygal.Bar</a:t>
            </a:r>
            <a:r>
              <a:rPr lang="en-US" altLang="zh-CN" sz="1800" u="none" kern="0" dirty="0"/>
              <a:t>()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1800" u="none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>
                <a:solidFill>
                  <a:srgbClr val="FF0000"/>
                </a:solidFill>
              </a:rPr>
              <a:t>hist.title</a:t>
            </a:r>
            <a:r>
              <a:rPr lang="en-US" altLang="zh-CN" sz="1800" u="none" kern="0" dirty="0">
                <a:solidFill>
                  <a:srgbClr val="FF0000"/>
                </a:solidFill>
              </a:rPr>
              <a:t> = "Results of rolling two D6 dice 1000 times."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>
                <a:solidFill>
                  <a:srgbClr val="FF0000"/>
                </a:solidFill>
              </a:rPr>
              <a:t>hist.x_labels</a:t>
            </a:r>
            <a:r>
              <a:rPr lang="en-US" altLang="zh-CN" sz="1800" u="none" kern="0" dirty="0">
                <a:solidFill>
                  <a:srgbClr val="FF0000"/>
                </a:solidFill>
              </a:rPr>
              <a:t> = ['2', '3', '4', '5', '6', '7', '8', '9', '10', '11', '12']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/>
              <a:t>hist.x_title</a:t>
            </a:r>
            <a:r>
              <a:rPr lang="en-US" altLang="zh-CN" sz="1800" u="none" kern="0" dirty="0"/>
              <a:t> = "Result"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/>
              <a:t>hist.y_title</a:t>
            </a:r>
            <a:r>
              <a:rPr lang="en-US" altLang="zh-CN" sz="1800" u="none" kern="0" dirty="0"/>
              <a:t> = "Frequency of Result"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1800" u="none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>
                <a:solidFill>
                  <a:srgbClr val="FF0000"/>
                </a:solidFill>
              </a:rPr>
              <a:t>hist.add</a:t>
            </a:r>
            <a:r>
              <a:rPr lang="en-US" altLang="zh-CN" sz="1800" u="none" kern="0" dirty="0">
                <a:solidFill>
                  <a:srgbClr val="FF0000"/>
                </a:solidFill>
              </a:rPr>
              <a:t>('D6 + D6', frequencies)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/>
              <a:t>hist.render_to_file</a:t>
            </a:r>
            <a:r>
              <a:rPr lang="en-US" altLang="zh-CN" sz="1800" u="none" kern="0" dirty="0"/>
              <a:t>('</a:t>
            </a:r>
            <a:r>
              <a:rPr lang="en-US" altLang="zh-CN" sz="1800" u="none" kern="0" dirty="0" err="1"/>
              <a:t>dice_visual.svg</a:t>
            </a:r>
            <a:r>
              <a:rPr lang="en-US" altLang="zh-CN" sz="1800" u="none" kern="0" dirty="0"/>
              <a:t>')</a:t>
            </a:r>
            <a:endParaRPr lang="zh-CN" altLang="en-US" sz="1800" u="none" kern="0" dirty="0"/>
          </a:p>
        </p:txBody>
      </p:sp>
    </p:spTree>
    <p:extLst>
      <p:ext uri="{BB962C8B-B14F-4D97-AF65-F5344CB8AC3E}">
        <p14:creationId xmlns:p14="http://schemas.microsoft.com/office/powerpoint/2010/main" val="1380557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27F7C8-57F4-4D60-B749-2D824D62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同时掷两个骰子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055FDE0-1D9B-43E5-A1B7-FB14A22C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1F49A3C-0D6A-472F-880C-1AAFA7EF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92" y="1524050"/>
            <a:ext cx="7483908" cy="49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3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CD9371-55F1-439E-90FB-6A9E9E16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同时掷两个面数不同的骰子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F6CFA72-3D30-4972-8839-806AB897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掷一个</a:t>
            </a:r>
            <a:r>
              <a:rPr lang="en-US" altLang="zh-CN" dirty="0"/>
              <a:t>6</a:t>
            </a:r>
            <a:r>
              <a:rPr lang="zh-CN" altLang="en-US" dirty="0"/>
              <a:t>面骰子和一个</a:t>
            </a:r>
            <a:r>
              <a:rPr lang="en-US" altLang="zh-CN" dirty="0"/>
              <a:t>10</a:t>
            </a:r>
            <a:r>
              <a:rPr lang="zh-CN" altLang="en-US" dirty="0"/>
              <a:t>面骰子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B97ED4C-63E4-4792-B8F7-B564765223BB}"/>
              </a:ext>
            </a:extLst>
          </p:cNvPr>
          <p:cNvSpPr txBox="1">
            <a:spLocks/>
          </p:cNvSpPr>
          <p:nvPr/>
        </p:nvSpPr>
        <p:spPr bwMode="auto">
          <a:xfrm>
            <a:off x="295913" y="2362228"/>
            <a:ext cx="4267196" cy="42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import </a:t>
            </a:r>
            <a:r>
              <a:rPr lang="en-US" altLang="zh-CN" sz="1800" u="none" kern="0" dirty="0" err="1"/>
              <a:t>pygal</a:t>
            </a:r>
            <a:endParaRPr lang="en-US" altLang="zh-CN" sz="1800" u="none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from die import Die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# Create two D6 dice.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die_1 = Die()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>
                <a:solidFill>
                  <a:srgbClr val="FF0000"/>
                </a:solidFill>
              </a:rPr>
              <a:t>die_2 = Die(10)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# Make some rolls, and store results in a list.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results = []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for </a:t>
            </a:r>
            <a:r>
              <a:rPr lang="en-US" altLang="zh-CN" sz="1800" u="none" kern="0" dirty="0" err="1"/>
              <a:t>roll_num</a:t>
            </a:r>
            <a:r>
              <a:rPr lang="en-US" altLang="zh-CN" sz="1800" u="none" kern="0" dirty="0"/>
              <a:t> in range(50000):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    --snip—</a:t>
            </a:r>
          </a:p>
          <a:p>
            <a:pPr marL="0" indent="0">
              <a:buNone/>
            </a:pPr>
            <a:r>
              <a:rPr lang="en-US" altLang="zh-CN" sz="1800" u="none" kern="0" dirty="0" err="1">
                <a:solidFill>
                  <a:srgbClr val="FF0000"/>
                </a:solidFill>
              </a:rPr>
              <a:t>hist.title</a:t>
            </a:r>
            <a:r>
              <a:rPr lang="en-US" altLang="zh-CN" sz="1800" u="none" kern="0" dirty="0">
                <a:solidFill>
                  <a:srgbClr val="FF0000"/>
                </a:solidFill>
              </a:rPr>
              <a:t> = "Results of rolling two D6 dice 1000 times."</a:t>
            </a:r>
          </a:p>
          <a:p>
            <a:pPr marL="0" indent="0">
              <a:buNone/>
            </a:pPr>
            <a:r>
              <a:rPr lang="en-US" altLang="zh-CN" sz="1800" u="none" kern="0" dirty="0" err="1">
                <a:solidFill>
                  <a:srgbClr val="FF0000"/>
                </a:solidFill>
              </a:rPr>
              <a:t>hist.x_labels</a:t>
            </a:r>
            <a:r>
              <a:rPr lang="en-US" altLang="zh-CN" sz="1800" u="none" kern="0" dirty="0">
                <a:solidFill>
                  <a:srgbClr val="FF0000"/>
                </a:solidFill>
              </a:rPr>
              <a:t> = ['2', '3', '4', '5', '6', '7', '8', '9', '10', '11', '12', '13', '14', '15', '16']</a:t>
            </a:r>
            <a:endParaRPr lang="en-US" altLang="zh-CN" sz="1800" u="none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9144B85F-07A5-45B6-AD83-CB3CB8341B87}"/>
              </a:ext>
            </a:extLst>
          </p:cNvPr>
          <p:cNvSpPr txBox="1">
            <a:spLocks/>
          </p:cNvSpPr>
          <p:nvPr/>
        </p:nvSpPr>
        <p:spPr bwMode="auto">
          <a:xfrm>
            <a:off x="4724330" y="2286030"/>
            <a:ext cx="4267196" cy="43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/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/>
              <a:t>hist.x_title</a:t>
            </a:r>
            <a:r>
              <a:rPr lang="en-US" altLang="zh-CN" sz="1800" u="none" kern="0" dirty="0"/>
              <a:t> = "Result"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/>
              <a:t>hist.y_title</a:t>
            </a:r>
            <a:r>
              <a:rPr lang="en-US" altLang="zh-CN" sz="1800" u="none" kern="0" dirty="0"/>
              <a:t> = "Frequency of Result"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1800" u="none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>
                <a:solidFill>
                  <a:srgbClr val="FF0000"/>
                </a:solidFill>
              </a:rPr>
              <a:t>hist.add</a:t>
            </a:r>
            <a:r>
              <a:rPr lang="en-US" altLang="zh-CN" sz="1800" u="none" kern="0" dirty="0">
                <a:solidFill>
                  <a:srgbClr val="FF0000"/>
                </a:solidFill>
              </a:rPr>
              <a:t>('D6 + D10', frequencies)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u="none" kern="0" dirty="0" err="1"/>
              <a:t>hist.render_to_file</a:t>
            </a:r>
            <a:r>
              <a:rPr lang="en-US" altLang="zh-CN" sz="1800" u="none" kern="0" dirty="0"/>
              <a:t>('</a:t>
            </a:r>
            <a:r>
              <a:rPr lang="en-US" altLang="zh-CN" sz="1800" u="none" kern="0" dirty="0" err="1"/>
              <a:t>dice_visual.svg</a:t>
            </a:r>
            <a:r>
              <a:rPr lang="en-US" altLang="zh-CN" sz="1800" u="none" kern="0" dirty="0"/>
              <a:t>')</a:t>
            </a:r>
            <a:endParaRPr lang="zh-CN" altLang="en-US" sz="1800" u="none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B464AF8-D054-4F7D-84F3-70339361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068" y="4437994"/>
            <a:ext cx="3490732" cy="23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8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F3AABC-5A57-4C29-BBF1-9035EF9A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76FB56-39C0-47D6-B6E0-F26D08AD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dice_visual</a:t>
            </a:r>
            <a:r>
              <a:rPr lang="zh-CN" altLang="en-US" dirty="0"/>
              <a:t>程序，同时掷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6</a:t>
            </a:r>
            <a:r>
              <a:rPr lang="zh-CN" altLang="en-US" dirty="0"/>
              <a:t>面的骰子</a:t>
            </a:r>
            <a:r>
              <a:rPr lang="en-US" altLang="zh-CN" dirty="0"/>
              <a:t>1000</a:t>
            </a:r>
            <a:r>
              <a:rPr lang="zh-CN" altLang="en-US" dirty="0"/>
              <a:t>次，看结果是什么样的？？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7D2EC728-0EB7-4B2A-82E7-159C472B0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747882"/>
              </p:ext>
            </p:extLst>
          </p:nvPr>
        </p:nvGraphicFramePr>
        <p:xfrm>
          <a:off x="5705475" y="4333875"/>
          <a:ext cx="12303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包装程序外壳对象" showAsIcon="1" r:id="rId3" imgW="1230840" imgH="712440" progId="Package">
                  <p:embed/>
                </p:oleObj>
              </mc:Choice>
              <mc:Fallback>
                <p:oleObj name="包装程序外壳对象" showAsIcon="1" r:id="rId3" imgW="123084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5475" y="4333875"/>
                        <a:ext cx="1230313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63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FF3053-DD0E-451F-AFDF-1CA4A40B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7A5651-E432-437F-B3F6-16240A31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中专门用于制作图形的标准库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http://matplotlib.org/</a:t>
            </a:r>
            <a:endParaRPr lang="en-US" altLang="zh-CN" dirty="0"/>
          </a:p>
          <a:p>
            <a:pPr lvl="1"/>
            <a:r>
              <a:rPr lang="en-US" altLang="zh-CN" dirty="0" smtClean="0"/>
              <a:t>mat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math, plot</a:t>
            </a:r>
            <a:r>
              <a:rPr lang="zh-CN" altLang="en-US" dirty="0" smtClean="0"/>
              <a:t>画图，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library</a:t>
            </a:r>
            <a:r>
              <a:rPr lang="zh-CN" altLang="en-US" dirty="0"/>
              <a:t> </a:t>
            </a:r>
            <a:r>
              <a:rPr lang="zh-CN" altLang="en-US" dirty="0" smtClean="0"/>
              <a:t>函数库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838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F7EFE7-3775-4C93-9814-437AF778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E92A7C-6D83-492A-8298-6558FD37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如何生成数据集并进行可视化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 err="1"/>
              <a:t>matplotlib</a:t>
            </a:r>
            <a:r>
              <a:rPr lang="zh-CN" altLang="en-US" dirty="0"/>
              <a:t>创建简单的图表</a:t>
            </a:r>
            <a:endParaRPr lang="en-US" altLang="zh-CN" dirty="0"/>
          </a:p>
          <a:p>
            <a:r>
              <a:rPr lang="zh-CN" altLang="en-US" dirty="0"/>
              <a:t>如何使用散点图来探索随机漫步过程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 err="1"/>
              <a:t>Pygal</a:t>
            </a:r>
            <a:r>
              <a:rPr lang="zh-CN" altLang="en-US" dirty="0"/>
              <a:t>来创建直方图</a:t>
            </a:r>
            <a:endParaRPr lang="en-US" altLang="zh-CN" dirty="0"/>
          </a:p>
          <a:p>
            <a:r>
              <a:rPr lang="zh-CN" altLang="en-US" dirty="0"/>
              <a:t>如何使用直方图探索同时掷多个骰子的结果</a:t>
            </a:r>
          </a:p>
        </p:txBody>
      </p:sp>
    </p:spTree>
    <p:extLst>
      <p:ext uri="{BB962C8B-B14F-4D97-AF65-F5344CB8AC3E}">
        <p14:creationId xmlns:p14="http://schemas.microsoft.com/office/powerpoint/2010/main" val="547474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1793A5-4DD3-4BF6-BB22-3319B787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下载数据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DB9EE1-CB59-468D-A3DF-E6ECC4F8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文件格式</a:t>
            </a:r>
            <a:endParaRPr lang="en-US" altLang="zh-CN" dirty="0"/>
          </a:p>
          <a:p>
            <a:r>
              <a:rPr lang="zh-CN" altLang="en-US" dirty="0"/>
              <a:t>制作世界人口地图：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14677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E53073-3928-4E79-9587-8C8C6B36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F29207B-F1F8-4324-B784-FA12D824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在文本中存储数据，最简单的方式是将数据作为一系列以逗号分隔的值（</a:t>
            </a:r>
            <a:r>
              <a:rPr lang="en-US" altLang="zh-CN" dirty="0"/>
              <a:t>CSV</a:t>
            </a:r>
            <a:r>
              <a:rPr lang="zh-CN" altLang="en-US" dirty="0"/>
              <a:t>）写入文件</a:t>
            </a:r>
            <a:endParaRPr lang="en-US" altLang="zh-CN" dirty="0"/>
          </a:p>
          <a:p>
            <a:r>
              <a:rPr lang="zh-CN" altLang="en-US" dirty="0"/>
              <a:t>例如：阿拉斯加锡特卡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日的天气数据，包含当天最高气温和最低气温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sitka_weather_07-2014.csv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http://www.wundergroud.com/history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E851DD13-4EB0-4041-89E8-10B4A74D8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4495772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>
                <a:solidFill>
                  <a:srgbClr val="FF0000"/>
                </a:solidFill>
              </a:rPr>
              <a:t>2014-7-1,64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56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53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51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48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96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83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58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30.19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30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29.79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7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7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337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zh-CN" altLang="en-US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75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EC7A6B-03DD-4FF3-A0AF-9DCF4585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CSV</a:t>
            </a:r>
            <a:r>
              <a:rPr lang="zh-CN" altLang="en-US" dirty="0"/>
              <a:t>文件头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48E1F18-9A84-4714-B496-351FAE3E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0" y="1524050"/>
            <a:ext cx="7158180" cy="627677"/>
          </a:xfrm>
        </p:spPr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csv</a:t>
            </a:r>
            <a:r>
              <a:rPr lang="zh-CN" altLang="en-US" dirty="0"/>
              <a:t>模块，读取文件第一行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9CB9E5C5-C084-4F43-A22D-22161BC76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62" y="2151727"/>
            <a:ext cx="7772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import csv</a:t>
            </a:r>
          </a:p>
          <a:p>
            <a:endParaRPr lang="en-US" altLang="zh-CN" u="none" dirty="0"/>
          </a:p>
          <a:p>
            <a:r>
              <a:rPr lang="en-US" altLang="zh-CN" u="none" dirty="0"/>
              <a:t># Get dates, high, and low temperatures from file.</a:t>
            </a:r>
          </a:p>
          <a:p>
            <a:r>
              <a:rPr lang="en-US" altLang="zh-CN" u="none" dirty="0"/>
              <a:t>filename = 'sitka_weather_07-2014.csv'</a:t>
            </a:r>
          </a:p>
          <a:p>
            <a:r>
              <a:rPr lang="en-US" altLang="zh-CN" u="none" dirty="0"/>
              <a:t>with open(filename) as f:</a:t>
            </a:r>
          </a:p>
          <a:p>
            <a:r>
              <a:rPr lang="en-US" altLang="zh-CN" u="none" dirty="0"/>
              <a:t>    reader = </a:t>
            </a:r>
            <a:r>
              <a:rPr lang="en-US" altLang="zh-CN" u="none" dirty="0" err="1"/>
              <a:t>csv.reader</a:t>
            </a:r>
            <a:r>
              <a:rPr lang="en-US" altLang="zh-CN" u="none" dirty="0"/>
              <a:t>(f)</a:t>
            </a:r>
          </a:p>
          <a:p>
            <a:r>
              <a:rPr lang="en-US" altLang="zh-CN" u="none" dirty="0"/>
              <a:t>    </a:t>
            </a:r>
            <a:r>
              <a:rPr lang="en-US" altLang="zh-CN" u="none" dirty="0" err="1"/>
              <a:t>header_row</a:t>
            </a:r>
            <a:r>
              <a:rPr lang="en-US" altLang="zh-CN" u="none" dirty="0"/>
              <a:t> = next(reader)</a:t>
            </a:r>
          </a:p>
          <a:p>
            <a:r>
              <a:rPr lang="en-US" altLang="zh-CN" u="none" dirty="0"/>
              <a:t>    print(</a:t>
            </a:r>
            <a:r>
              <a:rPr lang="en-US" altLang="zh-CN" u="none" dirty="0" err="1"/>
              <a:t>header_row</a:t>
            </a:r>
            <a:r>
              <a:rPr lang="en-US" altLang="zh-CN" u="none" dirty="0"/>
              <a:t>)</a:t>
            </a:r>
            <a:endParaRPr lang="zh-CN" altLang="en-US" u="none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975F941-FE97-4ED5-AEE8-F43327D80628}"/>
              </a:ext>
            </a:extLst>
          </p:cNvPr>
          <p:cNvSpPr/>
          <p:nvPr/>
        </p:nvSpPr>
        <p:spPr>
          <a:xfrm>
            <a:off x="4195550" y="3718679"/>
            <a:ext cx="49529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3300"/>
                </a:solidFill>
              </a:rPr>
              <a:t>['AKDT', 'Max TemperatureF', 'Mean TemperatureF', 'Min TemperatureF', 'Max Dew PointF', 'MeanDew PointF', 'Min DewpointF', 'Max Humidity', ' Mean Humidity', ' Min Humidity', ' Max Sea Level PressureIn', ' Mean Sea Level PressureIn', ' Min Sea Level PressureIn', ' Max VisibilityMiles', ' Mean VisibilityMiles', ' Min VisibilityMiles', ' Max Wind SpeedMPH', ' Mean Wind SpeedMPH', ' Max Gust SpeedMPH', 'PrecipitationIn', ' CloudCover', ' Events', ' WindDirDegrees']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0F497CC7-029D-482D-8E5E-E0916BDBCB8C}"/>
              </a:ext>
            </a:extLst>
          </p:cNvPr>
          <p:cNvSpPr txBox="1">
            <a:spLocks/>
          </p:cNvSpPr>
          <p:nvPr/>
        </p:nvSpPr>
        <p:spPr bwMode="auto">
          <a:xfrm>
            <a:off x="5589708" y="3245960"/>
            <a:ext cx="2590732" cy="42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u="none" kern="0" dirty="0"/>
              <a:t>AKDT</a:t>
            </a:r>
            <a:r>
              <a:rPr lang="zh-CN" altLang="en-US" sz="1600" u="none" kern="0" dirty="0"/>
              <a:t>是阿拉斯加时间</a:t>
            </a:r>
            <a:endParaRPr lang="zh-CN" altLang="en-US" u="none" kern="0" dirty="0"/>
          </a:p>
        </p:txBody>
      </p:sp>
    </p:spTree>
    <p:extLst>
      <p:ext uri="{BB962C8B-B14F-4D97-AF65-F5344CB8AC3E}">
        <p14:creationId xmlns:p14="http://schemas.microsoft.com/office/powerpoint/2010/main" val="690947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49D3F3-09D5-4198-A134-6256A77D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打印文件头及其位置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490BF1-F643-4525-8814-86C4545D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csv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 Get dates, high, and low temperatures from file.</a:t>
            </a:r>
          </a:p>
          <a:p>
            <a:pPr marL="0" indent="0">
              <a:buNone/>
            </a:pPr>
            <a:r>
              <a:rPr lang="en-US" altLang="zh-CN" sz="2000" dirty="0"/>
              <a:t>filename = 'sitka_weather_07-2014.csv'</a:t>
            </a:r>
          </a:p>
          <a:p>
            <a:pPr marL="0" indent="0">
              <a:buNone/>
            </a:pPr>
            <a:r>
              <a:rPr lang="en-US" altLang="zh-CN" sz="2000" dirty="0"/>
              <a:t>with open(filename) as f:</a:t>
            </a:r>
          </a:p>
          <a:p>
            <a:pPr marL="0" indent="0">
              <a:buNone/>
            </a:pPr>
            <a:r>
              <a:rPr lang="en-US" altLang="zh-CN" sz="2000" dirty="0"/>
              <a:t>    reader = </a:t>
            </a:r>
            <a:r>
              <a:rPr lang="en-US" altLang="zh-CN" sz="2000" dirty="0" err="1"/>
              <a:t>csv.reader</a:t>
            </a:r>
            <a:r>
              <a:rPr lang="en-US" altLang="zh-CN" sz="2000" dirty="0"/>
              <a:t>(f)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header_row</a:t>
            </a:r>
            <a:r>
              <a:rPr lang="en-US" altLang="zh-CN" sz="2000" dirty="0"/>
              <a:t> = next(reader)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    for index, </a:t>
            </a:r>
            <a:r>
              <a:rPr lang="en-US" altLang="zh-CN" sz="2000" dirty="0" err="1">
                <a:solidFill>
                  <a:srgbClr val="FF3300"/>
                </a:solidFill>
              </a:rPr>
              <a:t>column_header</a:t>
            </a:r>
            <a:r>
              <a:rPr lang="en-US" altLang="zh-CN" sz="2000" dirty="0">
                <a:solidFill>
                  <a:srgbClr val="FF3300"/>
                </a:solidFill>
              </a:rPr>
              <a:t> in enumerate(</a:t>
            </a:r>
            <a:r>
              <a:rPr lang="en-US" altLang="zh-CN" sz="2000" dirty="0" err="1">
                <a:solidFill>
                  <a:srgbClr val="FF3300"/>
                </a:solidFill>
              </a:rPr>
              <a:t>header_row</a:t>
            </a:r>
            <a:r>
              <a:rPr lang="en-US" altLang="zh-CN" sz="2000" dirty="0">
                <a:solidFill>
                  <a:srgbClr val="FF3300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        print(index, </a:t>
            </a:r>
            <a:r>
              <a:rPr lang="en-US" altLang="zh-CN" sz="2000" dirty="0" err="1">
                <a:solidFill>
                  <a:srgbClr val="FF3300"/>
                </a:solidFill>
              </a:rPr>
              <a:t>column_header</a:t>
            </a:r>
            <a:r>
              <a:rPr lang="en-US" altLang="zh-CN" sz="2000" dirty="0">
                <a:solidFill>
                  <a:srgbClr val="FF3300"/>
                </a:solidFill>
              </a:rPr>
              <a:t>)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9488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A27104-1A1A-4E32-BC49-090C52EE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提取并读取数据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AAE0B51-9DCC-46DA-99B9-B04668B5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csv</a:t>
            </a:r>
          </a:p>
          <a:p>
            <a:pPr marL="0" indent="0">
              <a:buNone/>
            </a:pPr>
            <a:r>
              <a:rPr lang="en-US" altLang="zh-CN" sz="2000" dirty="0"/>
              <a:t># Get dates, high, and low temperatures from file.</a:t>
            </a:r>
          </a:p>
          <a:p>
            <a:pPr marL="0" indent="0">
              <a:buNone/>
            </a:pPr>
            <a:r>
              <a:rPr lang="en-US" altLang="zh-CN" sz="2000" dirty="0"/>
              <a:t>filename = 'sitka_weather_07-2014.csv'</a:t>
            </a:r>
          </a:p>
          <a:p>
            <a:pPr marL="0" indent="0">
              <a:buNone/>
            </a:pPr>
            <a:r>
              <a:rPr lang="en-US" altLang="zh-CN" sz="2000" dirty="0"/>
              <a:t>with open(filename) as f:</a:t>
            </a:r>
          </a:p>
          <a:p>
            <a:pPr marL="0" indent="0">
              <a:buNone/>
            </a:pPr>
            <a:r>
              <a:rPr lang="en-US" altLang="zh-CN" sz="2000" dirty="0"/>
              <a:t>    reader = </a:t>
            </a:r>
            <a:r>
              <a:rPr lang="en-US" altLang="zh-CN" sz="2000" dirty="0" err="1"/>
              <a:t>csv.reader</a:t>
            </a:r>
            <a:r>
              <a:rPr lang="en-US" altLang="zh-CN" sz="2000" dirty="0"/>
              <a:t>(f)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header_row</a:t>
            </a:r>
            <a:r>
              <a:rPr lang="en-US" altLang="zh-CN" sz="2000" dirty="0"/>
              <a:t> = next(reader)</a:t>
            </a:r>
          </a:p>
          <a:p>
            <a:pPr marL="0" indent="0">
              <a:buNone/>
            </a:pPr>
            <a:r>
              <a:rPr lang="en-US" altLang="zh-CN" sz="2000" dirty="0"/>
              <a:t>    for index, </a:t>
            </a:r>
            <a:r>
              <a:rPr lang="en-US" altLang="zh-CN" sz="2000" dirty="0" err="1"/>
              <a:t>column_header</a:t>
            </a:r>
            <a:r>
              <a:rPr lang="en-US" altLang="zh-CN" sz="2000" dirty="0"/>
              <a:t> in enumerate(</a:t>
            </a:r>
            <a:r>
              <a:rPr lang="en-US" altLang="zh-CN" sz="2000" dirty="0" err="1"/>
              <a:t>header_row</a:t>
            </a:r>
            <a:r>
              <a:rPr lang="en-US" altLang="zh-CN" sz="2000" dirty="0"/>
              <a:t>):</a:t>
            </a:r>
          </a:p>
          <a:p>
            <a:pPr marL="0" indent="0">
              <a:buNone/>
            </a:pPr>
            <a:r>
              <a:rPr lang="en-US" altLang="zh-CN" sz="2000" dirty="0"/>
              <a:t>        print(index, </a:t>
            </a:r>
            <a:r>
              <a:rPr lang="en-US" altLang="zh-CN" sz="2000" dirty="0" err="1"/>
              <a:t>column_header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    highs = []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    for row in reader: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        high = </a:t>
            </a:r>
            <a:r>
              <a:rPr lang="en-US" altLang="zh-CN" sz="2000" dirty="0" err="1">
                <a:solidFill>
                  <a:srgbClr val="FF3300"/>
                </a:solidFill>
              </a:rPr>
              <a:t>int</a:t>
            </a:r>
            <a:r>
              <a:rPr lang="en-US" altLang="zh-CN" sz="2000" dirty="0">
                <a:solidFill>
                  <a:srgbClr val="FF3300"/>
                </a:solidFill>
              </a:rPr>
              <a:t>(row[1])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        </a:t>
            </a:r>
            <a:r>
              <a:rPr lang="en-US" altLang="zh-CN" sz="2000" dirty="0" err="1">
                <a:solidFill>
                  <a:srgbClr val="FF3300"/>
                </a:solidFill>
              </a:rPr>
              <a:t>highs.append</a:t>
            </a:r>
            <a:r>
              <a:rPr lang="en-US" altLang="zh-CN" sz="2000" dirty="0">
                <a:solidFill>
                  <a:srgbClr val="FF3300"/>
                </a:solidFill>
              </a:rPr>
              <a:t>(high)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    print(highs)</a:t>
            </a:r>
            <a:endParaRPr lang="en-US" altLang="zh-CN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95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48A7F9-B00F-4016-BBBD-090731E5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绘制气温图表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4C48CD-0CAE-4789-8FD2-C087262E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563563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matplotlib</a:t>
            </a:r>
            <a:r>
              <a:rPr lang="zh-CN" altLang="en-US" dirty="0"/>
              <a:t>显示最高气温的简单图形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78A34B0-A233-4263-8A44-9A9572D6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94" y="2163811"/>
            <a:ext cx="2997512" cy="2030923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B4D5C56C-B7FF-42CE-9C92-81B7724BB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12" y="2727374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import csv</a:t>
            </a:r>
          </a:p>
          <a:p>
            <a:r>
              <a:rPr lang="en-US" altLang="zh-CN" u="none" dirty="0"/>
              <a:t>--snip--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from </a:t>
            </a:r>
            <a:r>
              <a:rPr lang="en-US" altLang="zh-CN" u="none" dirty="0" err="1">
                <a:solidFill>
                  <a:srgbClr val="FF3300"/>
                </a:solidFill>
              </a:rPr>
              <a:t>matplotlib</a:t>
            </a:r>
            <a:r>
              <a:rPr lang="en-US" altLang="zh-CN" u="none" dirty="0">
                <a:solidFill>
                  <a:srgbClr val="FF3300"/>
                </a:solidFill>
              </a:rPr>
              <a:t> import </a:t>
            </a:r>
            <a:r>
              <a:rPr lang="en-US" altLang="zh-CN" u="none" dirty="0" err="1">
                <a:solidFill>
                  <a:srgbClr val="FF3300"/>
                </a:solidFill>
              </a:rPr>
              <a:t>pyplot</a:t>
            </a:r>
            <a:r>
              <a:rPr lang="en-US" altLang="zh-CN" u="none" dirty="0">
                <a:solidFill>
                  <a:srgbClr val="FF3300"/>
                </a:solidFill>
              </a:rPr>
              <a:t> as </a:t>
            </a:r>
            <a:r>
              <a:rPr lang="en-US" altLang="zh-CN" u="none" dirty="0" err="1">
                <a:solidFill>
                  <a:srgbClr val="FF3300"/>
                </a:solidFill>
              </a:rPr>
              <a:t>plt</a:t>
            </a:r>
            <a:endParaRPr lang="en-US" altLang="zh-CN" u="none" dirty="0">
              <a:solidFill>
                <a:srgbClr val="FF3300"/>
              </a:solidFill>
            </a:endParaRPr>
          </a:p>
          <a:p>
            <a:endParaRPr lang="en-US" altLang="zh-CN" u="none" dirty="0">
              <a:solidFill>
                <a:srgbClr val="FF3300"/>
              </a:solidFill>
            </a:endParaRPr>
          </a:p>
          <a:p>
            <a:r>
              <a:rPr lang="en-US" altLang="zh-CN" u="none" dirty="0">
                <a:solidFill>
                  <a:srgbClr val="FF3300"/>
                </a:solidFill>
              </a:rPr>
              <a:t>fig = </a:t>
            </a:r>
            <a:r>
              <a:rPr lang="en-US" altLang="zh-CN" u="none" dirty="0" err="1">
                <a:solidFill>
                  <a:srgbClr val="FF3300"/>
                </a:solidFill>
              </a:rPr>
              <a:t>plt.figure</a:t>
            </a:r>
            <a:r>
              <a:rPr lang="en-US" altLang="zh-CN" u="none" dirty="0">
                <a:solidFill>
                  <a:srgbClr val="FF3300"/>
                </a:solidFill>
              </a:rPr>
              <a:t>(dpi=128, </a:t>
            </a:r>
            <a:r>
              <a:rPr lang="en-US" altLang="zh-CN" u="none" dirty="0" err="1">
                <a:solidFill>
                  <a:srgbClr val="FF3300"/>
                </a:solidFill>
              </a:rPr>
              <a:t>figsize</a:t>
            </a:r>
            <a:r>
              <a:rPr lang="en-US" altLang="zh-CN" u="none" dirty="0">
                <a:solidFill>
                  <a:srgbClr val="FF3300"/>
                </a:solidFill>
              </a:rPr>
              <a:t>=(10,6))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plt.plot</a:t>
            </a:r>
            <a:r>
              <a:rPr lang="en-US" altLang="zh-CN" u="none" dirty="0">
                <a:solidFill>
                  <a:srgbClr val="FF3300"/>
                </a:solidFill>
              </a:rPr>
              <a:t>(highs, c='red')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plt.title</a:t>
            </a:r>
            <a:r>
              <a:rPr lang="en-US" altLang="zh-CN" u="none" dirty="0">
                <a:solidFill>
                  <a:srgbClr val="FF3300"/>
                </a:solidFill>
              </a:rPr>
              <a:t>("Daily high temperatures, July 2014", </a:t>
            </a:r>
            <a:r>
              <a:rPr lang="en-US" altLang="zh-CN" u="none" dirty="0" err="1">
                <a:solidFill>
                  <a:srgbClr val="FF3300"/>
                </a:solidFill>
              </a:rPr>
              <a:t>fontsize</a:t>
            </a:r>
            <a:r>
              <a:rPr lang="en-US" altLang="zh-CN" u="none" dirty="0">
                <a:solidFill>
                  <a:srgbClr val="FF3300"/>
                </a:solidFill>
              </a:rPr>
              <a:t>=24)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plt.xlabel</a:t>
            </a:r>
            <a:r>
              <a:rPr lang="en-US" altLang="zh-CN" u="none" dirty="0">
                <a:solidFill>
                  <a:srgbClr val="FF3300"/>
                </a:solidFill>
              </a:rPr>
              <a:t>("", </a:t>
            </a:r>
            <a:r>
              <a:rPr lang="en-US" altLang="zh-CN" u="none" dirty="0" err="1">
                <a:solidFill>
                  <a:srgbClr val="FF3300"/>
                </a:solidFill>
              </a:rPr>
              <a:t>fontsize</a:t>
            </a:r>
            <a:r>
              <a:rPr lang="en-US" altLang="zh-CN" u="none" dirty="0">
                <a:solidFill>
                  <a:srgbClr val="FF3300"/>
                </a:solidFill>
              </a:rPr>
              <a:t>=16)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plt.ylabel</a:t>
            </a:r>
            <a:r>
              <a:rPr lang="en-US" altLang="zh-CN" u="none" dirty="0">
                <a:solidFill>
                  <a:srgbClr val="FF3300"/>
                </a:solidFill>
              </a:rPr>
              <a:t>("Temperature (F)", </a:t>
            </a:r>
            <a:r>
              <a:rPr lang="en-US" altLang="zh-CN" u="none" dirty="0" err="1">
                <a:solidFill>
                  <a:srgbClr val="FF3300"/>
                </a:solidFill>
              </a:rPr>
              <a:t>fontsize</a:t>
            </a:r>
            <a:r>
              <a:rPr lang="en-US" altLang="zh-CN" u="none" dirty="0">
                <a:solidFill>
                  <a:srgbClr val="FF3300"/>
                </a:solidFill>
              </a:rPr>
              <a:t>=16)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plt.tick_params</a:t>
            </a:r>
            <a:r>
              <a:rPr lang="en-US" altLang="zh-CN" u="none" dirty="0">
                <a:solidFill>
                  <a:srgbClr val="FF3300"/>
                </a:solidFill>
              </a:rPr>
              <a:t>(axis="both", which="major", </a:t>
            </a:r>
            <a:r>
              <a:rPr lang="en-US" altLang="zh-CN" u="none" dirty="0" err="1">
                <a:solidFill>
                  <a:srgbClr val="FF3300"/>
                </a:solidFill>
              </a:rPr>
              <a:t>labelsize</a:t>
            </a:r>
            <a:r>
              <a:rPr lang="en-US" altLang="zh-CN" u="none" dirty="0">
                <a:solidFill>
                  <a:srgbClr val="FF3300"/>
                </a:solidFill>
              </a:rPr>
              <a:t>=16)</a:t>
            </a:r>
          </a:p>
          <a:p>
            <a:endParaRPr lang="en-US" altLang="zh-CN" u="none" dirty="0">
              <a:solidFill>
                <a:srgbClr val="FF3300"/>
              </a:solidFill>
            </a:endParaRP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plt.show</a:t>
            </a:r>
            <a:r>
              <a:rPr lang="en-US" altLang="zh-CN" u="none" dirty="0">
                <a:solidFill>
                  <a:srgbClr val="FF3300"/>
                </a:solidFill>
              </a:rPr>
              <a:t>()</a:t>
            </a:r>
            <a:endParaRPr lang="zh-CN" altLang="en-US" u="none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7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77DF14-B441-4ABB-BA61-E0AFE995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en-US" altLang="zh-CN" dirty="0"/>
              <a:t>datetime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C96DA1-CAC9-4678-B7F8-7169EB13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63563"/>
          </a:xfrm>
        </p:spPr>
        <p:txBody>
          <a:bodyPr/>
          <a:lstStyle/>
          <a:p>
            <a:r>
              <a:rPr lang="zh-CN" altLang="en-US" dirty="0"/>
              <a:t>在图表中添加日期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241675D8-1DEC-444E-BD21-252BBC6D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92363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>
                <a:solidFill>
                  <a:srgbClr val="FF0000"/>
                </a:solidFill>
              </a:rPr>
              <a:t>2014-7-1,64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56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53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51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48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96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83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58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30.19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30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29.79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7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7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u="none" dirty="0">
                <a:solidFill>
                  <a:srgbClr val="FF0000"/>
                </a:solidFill>
              </a:rPr>
              <a:t>337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zh-CN" altLang="en-US" u="none" dirty="0">
              <a:solidFill>
                <a:srgbClr val="FF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747C6644-D45A-46FA-B904-A0075AE80E37}"/>
              </a:ext>
            </a:extLst>
          </p:cNvPr>
          <p:cNvSpPr txBox="1">
            <a:spLocks/>
          </p:cNvSpPr>
          <p:nvPr/>
        </p:nvSpPr>
        <p:spPr bwMode="auto">
          <a:xfrm>
            <a:off x="394471" y="2943255"/>
            <a:ext cx="8229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u="none" kern="0" dirty="0"/>
              <a:t>读取数据时，获得的是一个字符串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F8C1277-20AE-413F-9208-C14656028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4" y="3557711"/>
            <a:ext cx="8370341" cy="9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2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77DF14-B441-4ABB-BA61-E0AFE995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en-US" altLang="zh-CN" dirty="0"/>
              <a:t>datetime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DD5B25D1-B424-4F01-B9B5-6B2FB8179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56997"/>
              </p:ext>
            </p:extLst>
          </p:nvPr>
        </p:nvGraphicFramePr>
        <p:xfrm>
          <a:off x="1828872" y="1758031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50">
                  <a:extLst>
                    <a:ext uri="{9D8B030D-6E8A-4147-A177-3AD203B41FA5}">
                      <a16:colId xmlns:a16="http://schemas.microsoft.com/office/drawing/2014/main" xmlns="" val="4119949093"/>
                    </a:ext>
                  </a:extLst>
                </a:gridCol>
                <a:gridCol w="4952950">
                  <a:extLst>
                    <a:ext uri="{9D8B030D-6E8A-4147-A177-3AD203B41FA5}">
                      <a16:colId xmlns:a16="http://schemas.microsoft.com/office/drawing/2014/main" xmlns="" val="192345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82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星期的名称，如</a:t>
                      </a:r>
                      <a:r>
                        <a:rPr lang="en-US" altLang="zh-CN" dirty="0"/>
                        <a:t>Monday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453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月份名，如</a:t>
                      </a:r>
                      <a:r>
                        <a:rPr lang="en-US" altLang="zh-CN" dirty="0"/>
                        <a:t>January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71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用数字表示的月份（</a:t>
                      </a:r>
                      <a:r>
                        <a:rPr lang="en-US" altLang="zh-CN" dirty="0"/>
                        <a:t>01-12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38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用数字表示月份中的一天（</a:t>
                      </a:r>
                      <a:r>
                        <a:rPr lang="en-US" altLang="zh-CN" dirty="0"/>
                        <a:t>01-31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829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四位的年份，如</a:t>
                      </a:r>
                      <a:r>
                        <a:rPr lang="en-US" altLang="zh-CN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590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两位的年份，如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202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r>
                        <a:rPr lang="zh-CN" altLang="en-US" dirty="0"/>
                        <a:t>小时制的小时数（</a:t>
                      </a:r>
                      <a:r>
                        <a:rPr lang="en-US" altLang="zh-CN" dirty="0"/>
                        <a:t>00-23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800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小时制的小时数（</a:t>
                      </a:r>
                      <a:r>
                        <a:rPr lang="en-US" altLang="zh-CN" dirty="0"/>
                        <a:t>01-12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30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am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pm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00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分钟数（</a:t>
                      </a:r>
                      <a:r>
                        <a:rPr lang="en-US" altLang="zh-CN" dirty="0"/>
                        <a:t>00-59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45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秒数（</a:t>
                      </a:r>
                      <a:r>
                        <a:rPr lang="en-US" altLang="zh-CN" dirty="0"/>
                        <a:t>00-61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05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067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4EE718-75FD-4340-921D-5FC6FCE0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在图表中添加日期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E82E7FF9-B6AA-4815-AB97-FAA120CB3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607" y="3809990"/>
            <a:ext cx="3319679" cy="2057346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B2AB0382-F595-40A3-BB9F-5DB0D2DCE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14" y="1533465"/>
            <a:ext cx="77724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import csv</a:t>
            </a:r>
          </a:p>
          <a:p>
            <a:r>
              <a:rPr lang="en-US" altLang="zh-CN" u="none" dirty="0"/>
              <a:t>from datetime import datetime</a:t>
            </a:r>
          </a:p>
          <a:p>
            <a:r>
              <a:rPr lang="en-US" altLang="zh-CN" u="none" dirty="0"/>
              <a:t>--snip--</a:t>
            </a:r>
          </a:p>
          <a:p>
            <a:r>
              <a:rPr lang="en-US" altLang="zh-CN" u="none" dirty="0"/>
              <a:t>    </a:t>
            </a:r>
            <a:r>
              <a:rPr lang="en-US" altLang="zh-CN" u="none" dirty="0">
                <a:solidFill>
                  <a:srgbClr val="FF3300"/>
                </a:solidFill>
              </a:rPr>
              <a:t>dates, highs = [], []</a:t>
            </a:r>
          </a:p>
          <a:p>
            <a:r>
              <a:rPr lang="en-US" altLang="zh-CN" u="none" dirty="0"/>
              <a:t>    for row in reader:</a:t>
            </a:r>
          </a:p>
          <a:p>
            <a:r>
              <a:rPr lang="en-US" altLang="zh-CN" u="none" dirty="0"/>
              <a:t>        </a:t>
            </a:r>
            <a:r>
              <a:rPr lang="en-US" altLang="zh-CN" u="none" dirty="0" err="1">
                <a:solidFill>
                  <a:srgbClr val="FF3300"/>
                </a:solidFill>
              </a:rPr>
              <a:t>current_date</a:t>
            </a:r>
            <a:r>
              <a:rPr lang="en-US" altLang="zh-CN" u="none" dirty="0">
                <a:solidFill>
                  <a:srgbClr val="FF3300"/>
                </a:solidFill>
              </a:rPr>
              <a:t> = </a:t>
            </a:r>
            <a:r>
              <a:rPr lang="en-US" altLang="zh-CN" u="none" dirty="0" err="1">
                <a:solidFill>
                  <a:srgbClr val="FF3300"/>
                </a:solidFill>
              </a:rPr>
              <a:t>datetime.strptime</a:t>
            </a:r>
            <a:r>
              <a:rPr lang="en-US" altLang="zh-CN" u="none" dirty="0">
                <a:solidFill>
                  <a:srgbClr val="FF3300"/>
                </a:solidFill>
              </a:rPr>
              <a:t>(row[0], "%Y-%m-%d")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</a:t>
            </a:r>
            <a:r>
              <a:rPr lang="en-US" altLang="zh-CN" u="none" dirty="0" err="1">
                <a:solidFill>
                  <a:srgbClr val="FF3300"/>
                </a:solidFill>
              </a:rPr>
              <a:t>dates.append</a:t>
            </a:r>
            <a:r>
              <a:rPr lang="en-US" altLang="zh-CN" u="none" dirty="0">
                <a:solidFill>
                  <a:srgbClr val="FF3300"/>
                </a:solidFill>
              </a:rPr>
              <a:t>(</a:t>
            </a:r>
            <a:r>
              <a:rPr lang="en-US" altLang="zh-CN" u="none" dirty="0" err="1">
                <a:solidFill>
                  <a:srgbClr val="FF3300"/>
                </a:solidFill>
              </a:rPr>
              <a:t>current_date</a:t>
            </a:r>
            <a:r>
              <a:rPr lang="en-US" altLang="zh-CN" u="none" dirty="0">
                <a:solidFill>
                  <a:srgbClr val="FF3300"/>
                </a:solidFill>
              </a:rPr>
              <a:t>)</a:t>
            </a:r>
          </a:p>
          <a:p>
            <a:r>
              <a:rPr lang="en-US" altLang="zh-CN" u="none" dirty="0"/>
              <a:t>        high = </a:t>
            </a:r>
            <a:r>
              <a:rPr lang="en-US" altLang="zh-CN" u="none" dirty="0" err="1"/>
              <a:t>int</a:t>
            </a:r>
            <a:r>
              <a:rPr lang="en-US" altLang="zh-CN" u="none" dirty="0"/>
              <a:t>(row[1])</a:t>
            </a:r>
          </a:p>
          <a:p>
            <a:r>
              <a:rPr lang="en-US" altLang="zh-CN" u="none" dirty="0"/>
              <a:t>        </a:t>
            </a:r>
            <a:r>
              <a:rPr lang="en-US" altLang="zh-CN" u="none" dirty="0" err="1"/>
              <a:t>highs.append</a:t>
            </a:r>
            <a:r>
              <a:rPr lang="en-US" altLang="zh-CN" u="none" dirty="0"/>
              <a:t>(high)</a:t>
            </a:r>
          </a:p>
          <a:p>
            <a:endParaRPr lang="en-US" altLang="zh-CN" u="none" dirty="0"/>
          </a:p>
          <a:p>
            <a:r>
              <a:rPr lang="en-US" altLang="zh-CN" u="none" dirty="0"/>
              <a:t>from </a:t>
            </a:r>
            <a:r>
              <a:rPr lang="en-US" altLang="zh-CN" u="none" dirty="0" err="1"/>
              <a:t>matplotlib</a:t>
            </a:r>
            <a:r>
              <a:rPr lang="en-US" altLang="zh-CN" u="none" dirty="0"/>
              <a:t> import </a:t>
            </a:r>
            <a:r>
              <a:rPr lang="en-US" altLang="zh-CN" u="none" dirty="0" err="1"/>
              <a:t>pyplot</a:t>
            </a:r>
            <a:r>
              <a:rPr lang="en-US" altLang="zh-CN" u="none" dirty="0"/>
              <a:t> as </a:t>
            </a:r>
            <a:r>
              <a:rPr lang="en-US" altLang="zh-CN" u="none" dirty="0" err="1"/>
              <a:t>plt</a:t>
            </a:r>
            <a:endParaRPr lang="en-US" altLang="zh-CN" u="none" dirty="0"/>
          </a:p>
          <a:p>
            <a:r>
              <a:rPr lang="en-US" altLang="zh-CN" u="none" dirty="0"/>
              <a:t>fig = </a:t>
            </a:r>
            <a:r>
              <a:rPr lang="en-US" altLang="zh-CN" u="none" dirty="0" err="1"/>
              <a:t>plt.figure</a:t>
            </a:r>
            <a:r>
              <a:rPr lang="en-US" altLang="zh-CN" u="none" dirty="0"/>
              <a:t>(dpi=128, </a:t>
            </a:r>
            <a:r>
              <a:rPr lang="en-US" altLang="zh-CN" u="none" dirty="0" err="1"/>
              <a:t>figsize</a:t>
            </a:r>
            <a:r>
              <a:rPr lang="en-US" altLang="zh-CN" u="none" dirty="0"/>
              <a:t>=(10,6))</a:t>
            </a:r>
          </a:p>
          <a:p>
            <a:r>
              <a:rPr lang="en-US" altLang="zh-CN" u="none" dirty="0"/>
              <a:t>--snip--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fig.autofmt_xdate</a:t>
            </a:r>
            <a:r>
              <a:rPr lang="en-US" altLang="zh-CN" u="none" dirty="0">
                <a:solidFill>
                  <a:srgbClr val="FF3300"/>
                </a:solidFill>
              </a:rPr>
              <a:t>()</a:t>
            </a:r>
          </a:p>
          <a:p>
            <a:r>
              <a:rPr lang="en-US" altLang="zh-CN" u="none" dirty="0" err="1"/>
              <a:t>plt.ylabel</a:t>
            </a:r>
            <a:r>
              <a:rPr lang="en-US" altLang="zh-CN" u="none" dirty="0"/>
              <a:t>("Temperature (F)", </a:t>
            </a:r>
            <a:r>
              <a:rPr lang="en-US" altLang="zh-CN" u="none" dirty="0" err="1"/>
              <a:t>fontsize</a:t>
            </a:r>
            <a:r>
              <a:rPr lang="en-US" altLang="zh-CN" u="none" dirty="0"/>
              <a:t>=16)</a:t>
            </a:r>
          </a:p>
          <a:p>
            <a:r>
              <a:rPr lang="en-US" altLang="zh-CN" u="none" dirty="0" err="1"/>
              <a:t>plt.tick_params</a:t>
            </a:r>
            <a:r>
              <a:rPr lang="en-US" altLang="zh-CN" u="none" dirty="0"/>
              <a:t>(axis="both", which="major", </a:t>
            </a:r>
            <a:r>
              <a:rPr lang="en-US" altLang="zh-CN" u="none" dirty="0" err="1"/>
              <a:t>labelsize</a:t>
            </a:r>
            <a:r>
              <a:rPr lang="en-US" altLang="zh-CN" u="none" dirty="0"/>
              <a:t>=16)</a:t>
            </a:r>
          </a:p>
          <a:p>
            <a:r>
              <a:rPr lang="en-US" altLang="zh-CN" u="none" dirty="0" err="1"/>
              <a:t>plt.show</a:t>
            </a:r>
            <a:r>
              <a:rPr lang="en-US" altLang="zh-CN" u="none" dirty="0"/>
              <a:t>()</a:t>
            </a:r>
            <a:endParaRPr lang="zh-CN" altLang="en-US" u="none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9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</a:rPr>
              <a:t>ip</a:t>
            </a:r>
            <a:r>
              <a:rPr lang="en-US" altLang="zh-CN" dirty="0" smtClean="0"/>
              <a:t>: python</a:t>
            </a:r>
            <a:r>
              <a:rPr lang="zh-CN" altLang="en-US" dirty="0" smtClean="0"/>
              <a:t>包管理工具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安装目录的</a:t>
            </a:r>
            <a:r>
              <a:rPr lang="en-US" altLang="zh-CN" dirty="0" smtClean="0"/>
              <a:t>scripts</a:t>
            </a:r>
            <a:r>
              <a:rPr lang="zh-CN" altLang="en-US" dirty="0" smtClean="0"/>
              <a:t>子目录下：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默认安装路径为：</a:t>
            </a:r>
            <a:r>
              <a:rPr lang="en-US" altLang="zh-CN" dirty="0" smtClean="0">
                <a:solidFill>
                  <a:srgbClr val="0000FF"/>
                </a:solidFill>
              </a:rPr>
              <a:t>C:\Users\admin\AppData\Local\Programs\Python\Python36\Scripts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4" y="4165083"/>
            <a:ext cx="80676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21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866588-3986-42F2-A2FF-330B1407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涵盖更长的时间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19EB9898-7E72-4A8C-93D3-F98C527CEFE8}"/>
              </a:ext>
            </a:extLst>
          </p:cNvPr>
          <p:cNvSpPr txBox="1">
            <a:spLocks/>
          </p:cNvSpPr>
          <p:nvPr/>
        </p:nvSpPr>
        <p:spPr bwMode="auto">
          <a:xfrm>
            <a:off x="495300" y="1667473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u="none" kern="0" dirty="0"/>
              <a:t>import csv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u="none" kern="0" dirty="0"/>
              <a:t># Get dates, high, and low temperatures from file.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u="none" kern="0" dirty="0">
                <a:solidFill>
                  <a:srgbClr val="FF3300"/>
                </a:solidFill>
              </a:rPr>
              <a:t>filename = 'sitka_weather_2014.csv’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u="none" kern="0" dirty="0"/>
              <a:t>--snip--</a:t>
            </a:r>
          </a:p>
          <a:p>
            <a:pPr marL="0" indent="0">
              <a:buNone/>
            </a:pPr>
            <a:r>
              <a:rPr lang="en-US" altLang="zh-CN" sz="2000" u="none" dirty="0" err="1">
                <a:solidFill>
                  <a:srgbClr val="FF3300"/>
                </a:solidFill>
              </a:rPr>
              <a:t>plt.title</a:t>
            </a:r>
            <a:r>
              <a:rPr lang="en-US" altLang="zh-CN" sz="2000" u="none" dirty="0">
                <a:solidFill>
                  <a:srgbClr val="FF3300"/>
                </a:solidFill>
              </a:rPr>
              <a:t>("Daily high temperatures, 2014", </a:t>
            </a:r>
            <a:r>
              <a:rPr lang="en-US" altLang="zh-CN" sz="2000" u="none" dirty="0" err="1">
                <a:solidFill>
                  <a:srgbClr val="FF3300"/>
                </a:solidFill>
              </a:rPr>
              <a:t>fontsize</a:t>
            </a:r>
            <a:r>
              <a:rPr lang="en-US" altLang="zh-CN" sz="2000" u="none" dirty="0">
                <a:solidFill>
                  <a:srgbClr val="FF3300"/>
                </a:solidFill>
              </a:rPr>
              <a:t>=24)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u="none" kern="0" dirty="0"/>
          </a:p>
          <a:p>
            <a:pPr marL="0" indent="0">
              <a:buFont typeface="Wingdings" pitchFamily="2" charset="2"/>
              <a:buNone/>
            </a:pPr>
            <a:endParaRPr lang="en-US" altLang="zh-CN" sz="2000" u="none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3C4E64B-91E6-4B74-A462-54FC3116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657594"/>
            <a:ext cx="4572000" cy="27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02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89350F-DE38-4F6A-A641-C8CDF65D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在绘制一个数据系列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0E787F1-A5FC-4382-B171-05591862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06" y="1547018"/>
            <a:ext cx="5638760" cy="563563"/>
          </a:xfrm>
        </p:spPr>
        <p:txBody>
          <a:bodyPr/>
          <a:lstStyle/>
          <a:p>
            <a:r>
              <a:rPr lang="zh-CN" altLang="en-US" dirty="0"/>
              <a:t>添加最低气温数据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45DB1BB0-2719-44CC-A430-C1E4EDF8A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14" y="1981238"/>
            <a:ext cx="77724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import csv</a:t>
            </a:r>
          </a:p>
          <a:p>
            <a:r>
              <a:rPr lang="en-US" altLang="zh-CN" u="none" dirty="0"/>
              <a:t>from datetime import datetime</a:t>
            </a:r>
          </a:p>
          <a:p>
            <a:r>
              <a:rPr lang="en-US" altLang="zh-CN" u="none" dirty="0"/>
              <a:t>--snip--</a:t>
            </a:r>
          </a:p>
          <a:p>
            <a:r>
              <a:rPr lang="en-US" altLang="zh-CN" u="none" dirty="0"/>
              <a:t>    </a:t>
            </a:r>
            <a:r>
              <a:rPr lang="en-US" altLang="zh-CN" u="none" dirty="0">
                <a:solidFill>
                  <a:srgbClr val="FF3300"/>
                </a:solidFill>
              </a:rPr>
              <a:t>dates, highs, lows = [], [], []</a:t>
            </a:r>
          </a:p>
          <a:p>
            <a:r>
              <a:rPr lang="en-US" altLang="zh-CN" u="none" dirty="0"/>
              <a:t>    for row in reader:</a:t>
            </a:r>
          </a:p>
          <a:p>
            <a:r>
              <a:rPr lang="en-US" altLang="zh-CN" u="none" dirty="0"/>
              <a:t>        --snip--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low = </a:t>
            </a:r>
            <a:r>
              <a:rPr lang="en-US" altLang="zh-CN" u="none" dirty="0" err="1">
                <a:solidFill>
                  <a:srgbClr val="FF3300"/>
                </a:solidFill>
              </a:rPr>
              <a:t>int</a:t>
            </a:r>
            <a:r>
              <a:rPr lang="en-US" altLang="zh-CN" u="none" dirty="0">
                <a:solidFill>
                  <a:srgbClr val="FF3300"/>
                </a:solidFill>
              </a:rPr>
              <a:t>(row[3])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</a:t>
            </a:r>
            <a:r>
              <a:rPr lang="en-US" altLang="zh-CN" u="none" dirty="0" err="1">
                <a:solidFill>
                  <a:srgbClr val="FF3300"/>
                </a:solidFill>
              </a:rPr>
              <a:t>lows.append</a:t>
            </a:r>
            <a:r>
              <a:rPr lang="en-US" altLang="zh-CN" u="none" dirty="0">
                <a:solidFill>
                  <a:srgbClr val="FF3300"/>
                </a:solidFill>
              </a:rPr>
              <a:t>(low)</a:t>
            </a:r>
          </a:p>
          <a:p>
            <a:r>
              <a:rPr lang="en-US" altLang="zh-CN" u="none" dirty="0"/>
              <a:t>--snip--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plt.plot</a:t>
            </a:r>
            <a:r>
              <a:rPr lang="en-US" altLang="zh-CN" u="none" dirty="0">
                <a:solidFill>
                  <a:srgbClr val="FF3300"/>
                </a:solidFill>
              </a:rPr>
              <a:t>(dates, lows, c='blue')</a:t>
            </a:r>
          </a:p>
          <a:p>
            <a:pPr marL="0" indent="0">
              <a:buNone/>
            </a:pPr>
            <a:r>
              <a:rPr lang="en-US" altLang="zh-CN" u="none" dirty="0" err="1">
                <a:solidFill>
                  <a:srgbClr val="FF3300"/>
                </a:solidFill>
              </a:rPr>
              <a:t>plt.title</a:t>
            </a:r>
            <a:r>
              <a:rPr lang="en-US" altLang="zh-CN" u="none" dirty="0">
                <a:solidFill>
                  <a:srgbClr val="FF3300"/>
                </a:solidFill>
              </a:rPr>
              <a:t>("Daily high and low temperatures, 2014", </a:t>
            </a:r>
            <a:r>
              <a:rPr lang="en-US" altLang="zh-CN" u="none" dirty="0" err="1">
                <a:solidFill>
                  <a:srgbClr val="FF3300"/>
                </a:solidFill>
              </a:rPr>
              <a:t>fontsize</a:t>
            </a:r>
            <a:r>
              <a:rPr lang="en-US" altLang="zh-CN" u="none" dirty="0">
                <a:solidFill>
                  <a:srgbClr val="FF3300"/>
                </a:solidFill>
              </a:rPr>
              <a:t>=24)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B56C735-D3F5-4553-BCF6-48FDE620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232" y="1665628"/>
            <a:ext cx="4624288" cy="28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52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FFCE8E-BD43-4A75-9A67-C571CB2B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给图表区域着色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3A3F9158-E554-4DCF-95C9-742D75C2F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10" y="4233208"/>
            <a:ext cx="7772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import csv</a:t>
            </a:r>
          </a:p>
          <a:p>
            <a:r>
              <a:rPr lang="en-US" altLang="zh-CN" u="none" dirty="0"/>
              <a:t>from datetime import datetime</a:t>
            </a:r>
          </a:p>
          <a:p>
            <a:r>
              <a:rPr lang="en-US" altLang="zh-CN" u="none" dirty="0"/>
              <a:t>--snip--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plt.plot</a:t>
            </a:r>
            <a:r>
              <a:rPr lang="en-US" altLang="zh-CN" u="none" dirty="0">
                <a:solidFill>
                  <a:srgbClr val="FF3300"/>
                </a:solidFill>
              </a:rPr>
              <a:t>(dates, highs, c='red', alpha=0.5)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plt.plot</a:t>
            </a:r>
            <a:r>
              <a:rPr lang="en-US" altLang="zh-CN" u="none" dirty="0">
                <a:solidFill>
                  <a:srgbClr val="FF3300"/>
                </a:solidFill>
              </a:rPr>
              <a:t>(dates, lows, c='blue', alpha=0.5)</a:t>
            </a:r>
          </a:p>
          <a:p>
            <a:r>
              <a:rPr lang="en-US" altLang="zh-CN" u="none" dirty="0" err="1">
                <a:solidFill>
                  <a:srgbClr val="FF3300"/>
                </a:solidFill>
              </a:rPr>
              <a:t>plt.fill_between</a:t>
            </a:r>
            <a:r>
              <a:rPr lang="en-US" altLang="zh-CN" u="none" dirty="0">
                <a:solidFill>
                  <a:srgbClr val="FF3300"/>
                </a:solidFill>
              </a:rPr>
              <a:t>(dates, highs, lows, </a:t>
            </a:r>
            <a:r>
              <a:rPr lang="en-US" altLang="zh-CN" u="none" dirty="0" err="1">
                <a:solidFill>
                  <a:srgbClr val="FF3300"/>
                </a:solidFill>
              </a:rPr>
              <a:t>facecolor</a:t>
            </a:r>
            <a:r>
              <a:rPr lang="en-US" altLang="zh-CN" u="none" dirty="0">
                <a:solidFill>
                  <a:srgbClr val="FF3300"/>
                </a:solidFill>
              </a:rPr>
              <a:t>='green', alpha=0.5)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F656727-2136-4BE2-8B7B-CBCE16E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51" y="1819849"/>
            <a:ext cx="4951258" cy="29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29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D77608-B767-4AF1-9332-7335E22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4DA364-E80C-40B2-8FCE-262EC73D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使用加州死亡谷的数据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由于缺失数据产生错误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AC71BA7-6973-4C71-810E-335DF384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6" y="3009911"/>
            <a:ext cx="7599474" cy="838178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855FC504-CD5E-4759-B6C4-E84F8A94D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96" y="5410148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>
                <a:solidFill>
                  <a:srgbClr val="FF3300"/>
                </a:solidFill>
              </a:rPr>
              <a:t>2014-2-16,,,,,,,,,,,,,,,,,,,0.00,,,-1</a:t>
            </a:r>
          </a:p>
        </p:txBody>
      </p:sp>
    </p:spTree>
    <p:extLst>
      <p:ext uri="{BB962C8B-B14F-4D97-AF65-F5344CB8AC3E}">
        <p14:creationId xmlns:p14="http://schemas.microsoft.com/office/powerpoint/2010/main" val="3306710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6FFFB0-2216-4230-82C2-145A8C1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A171D9-671D-40CD-B8F0-3B27EA22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63563"/>
          </a:xfrm>
        </p:spPr>
        <p:txBody>
          <a:bodyPr/>
          <a:lstStyle/>
          <a:p>
            <a:r>
              <a:rPr lang="zh-CN" altLang="en-US" dirty="0"/>
              <a:t>增加异常处理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20AEDE9-657A-42A1-B224-988659B65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71690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--snip-- </a:t>
            </a:r>
          </a:p>
          <a:p>
            <a:r>
              <a:rPr lang="en-US" altLang="zh-CN" u="none" dirty="0"/>
              <a:t>for row in reader: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try: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    </a:t>
            </a:r>
            <a:r>
              <a:rPr lang="en-US" altLang="zh-CN" u="none" dirty="0" err="1">
                <a:solidFill>
                  <a:srgbClr val="FF3300"/>
                </a:solidFill>
              </a:rPr>
              <a:t>current_date</a:t>
            </a:r>
            <a:r>
              <a:rPr lang="en-US" altLang="zh-CN" u="none" dirty="0">
                <a:solidFill>
                  <a:srgbClr val="FF3300"/>
                </a:solidFill>
              </a:rPr>
              <a:t> = </a:t>
            </a:r>
            <a:r>
              <a:rPr lang="en-US" altLang="zh-CN" u="none" dirty="0" err="1">
                <a:solidFill>
                  <a:srgbClr val="FF3300"/>
                </a:solidFill>
              </a:rPr>
              <a:t>datetime.strptime</a:t>
            </a:r>
            <a:r>
              <a:rPr lang="en-US" altLang="zh-CN" u="none" dirty="0">
                <a:solidFill>
                  <a:srgbClr val="FF3300"/>
                </a:solidFill>
              </a:rPr>
              <a:t>(row[0], "%Y-%m-%d")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    high = </a:t>
            </a:r>
            <a:r>
              <a:rPr lang="en-US" altLang="zh-CN" u="none" dirty="0" err="1">
                <a:solidFill>
                  <a:srgbClr val="FF3300"/>
                </a:solidFill>
              </a:rPr>
              <a:t>int</a:t>
            </a:r>
            <a:r>
              <a:rPr lang="en-US" altLang="zh-CN" u="none" dirty="0">
                <a:solidFill>
                  <a:srgbClr val="FF3300"/>
                </a:solidFill>
              </a:rPr>
              <a:t>(row[1])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    low = </a:t>
            </a:r>
            <a:r>
              <a:rPr lang="en-US" altLang="zh-CN" u="none" dirty="0" err="1">
                <a:solidFill>
                  <a:srgbClr val="FF3300"/>
                </a:solidFill>
              </a:rPr>
              <a:t>int</a:t>
            </a:r>
            <a:r>
              <a:rPr lang="en-US" altLang="zh-CN" u="none" dirty="0">
                <a:solidFill>
                  <a:srgbClr val="FF3300"/>
                </a:solidFill>
              </a:rPr>
              <a:t>(row[3])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except </a:t>
            </a:r>
            <a:r>
              <a:rPr lang="en-US" altLang="zh-CN" u="none" dirty="0" err="1">
                <a:solidFill>
                  <a:srgbClr val="FF3300"/>
                </a:solidFill>
              </a:rPr>
              <a:t>ValueError</a:t>
            </a:r>
            <a:r>
              <a:rPr lang="en-US" altLang="zh-CN" u="none" dirty="0">
                <a:solidFill>
                  <a:srgbClr val="FF3300"/>
                </a:solidFill>
              </a:rPr>
              <a:t>: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    print(</a:t>
            </a:r>
            <a:r>
              <a:rPr lang="en-US" altLang="zh-CN" u="none" dirty="0" err="1">
                <a:solidFill>
                  <a:srgbClr val="FF3300"/>
                </a:solidFill>
              </a:rPr>
              <a:t>current_date</a:t>
            </a:r>
            <a:r>
              <a:rPr lang="en-US" altLang="zh-CN" u="none" dirty="0">
                <a:solidFill>
                  <a:srgbClr val="FF3300"/>
                </a:solidFill>
              </a:rPr>
              <a:t>, 'missing data')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else: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    </a:t>
            </a:r>
            <a:r>
              <a:rPr lang="en-US" altLang="zh-CN" u="none" dirty="0" err="1">
                <a:solidFill>
                  <a:srgbClr val="FF3300"/>
                </a:solidFill>
              </a:rPr>
              <a:t>highs.append</a:t>
            </a:r>
            <a:r>
              <a:rPr lang="en-US" altLang="zh-CN" u="none" dirty="0">
                <a:solidFill>
                  <a:srgbClr val="FF3300"/>
                </a:solidFill>
              </a:rPr>
              <a:t>(high)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    </a:t>
            </a:r>
            <a:r>
              <a:rPr lang="en-US" altLang="zh-CN" u="none" dirty="0" err="1">
                <a:solidFill>
                  <a:srgbClr val="FF3300"/>
                </a:solidFill>
              </a:rPr>
              <a:t>dates.append</a:t>
            </a:r>
            <a:r>
              <a:rPr lang="en-US" altLang="zh-CN" u="none" dirty="0">
                <a:solidFill>
                  <a:srgbClr val="FF3300"/>
                </a:solidFill>
              </a:rPr>
              <a:t>(</a:t>
            </a:r>
            <a:r>
              <a:rPr lang="en-US" altLang="zh-CN" u="none" dirty="0" err="1">
                <a:solidFill>
                  <a:srgbClr val="FF3300"/>
                </a:solidFill>
              </a:rPr>
              <a:t>current_date</a:t>
            </a:r>
            <a:r>
              <a:rPr lang="en-US" altLang="zh-CN" u="none" dirty="0">
                <a:solidFill>
                  <a:srgbClr val="FF3300"/>
                </a:solidFill>
              </a:rPr>
              <a:t>)</a:t>
            </a:r>
          </a:p>
          <a:p>
            <a:r>
              <a:rPr lang="en-US" altLang="zh-CN" u="none" dirty="0">
                <a:solidFill>
                  <a:srgbClr val="FF3300"/>
                </a:solidFill>
              </a:rPr>
              <a:t>            </a:t>
            </a:r>
            <a:r>
              <a:rPr lang="en-US" altLang="zh-CN" u="none" dirty="0" err="1">
                <a:solidFill>
                  <a:srgbClr val="FF3300"/>
                </a:solidFill>
              </a:rPr>
              <a:t>lows.append</a:t>
            </a:r>
            <a:r>
              <a:rPr lang="en-US" altLang="zh-CN" u="none" dirty="0">
                <a:solidFill>
                  <a:srgbClr val="FF3300"/>
                </a:solidFill>
              </a:rPr>
              <a:t>(low)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2BD6C8E-2B3C-4BEC-A89B-247D125F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0" y="4114782"/>
            <a:ext cx="4114812" cy="25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1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6FFFB0-2216-4230-82C2-145A8C1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A171D9-671D-40CD-B8F0-3B27EA22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381888" cy="205738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continu</a:t>
            </a:r>
            <a:r>
              <a:rPr lang="zh-CN" altLang="en-US" dirty="0"/>
              <a:t>来跳过一些数据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remove()</a:t>
            </a:r>
            <a:r>
              <a:rPr lang="zh-CN" altLang="en-US" dirty="0"/>
              <a:t>或</a:t>
            </a:r>
            <a:r>
              <a:rPr lang="en-US" altLang="zh-CN" dirty="0"/>
              <a:t>del()</a:t>
            </a:r>
            <a:r>
              <a:rPr lang="zh-CN" altLang="en-US" dirty="0"/>
              <a:t>将已有数据删除</a:t>
            </a:r>
          </a:p>
        </p:txBody>
      </p:sp>
    </p:spTree>
    <p:extLst>
      <p:ext uri="{BB962C8B-B14F-4D97-AF65-F5344CB8AC3E}">
        <p14:creationId xmlns:p14="http://schemas.microsoft.com/office/powerpoint/2010/main" val="4044366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C64141-94DD-4E19-86C4-996D9DDD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制作世界人口地图：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AEE7CA8-D8BD-42FC-BC59-6670F8A8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json</a:t>
            </a:r>
            <a:r>
              <a:rPr lang="zh-CN" altLang="en-US" dirty="0"/>
              <a:t>模块处理数据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Pygal</a:t>
            </a:r>
            <a:r>
              <a:rPr lang="zh-CN" altLang="en-US" dirty="0"/>
              <a:t>模块创建地图</a:t>
            </a:r>
          </a:p>
        </p:txBody>
      </p:sp>
    </p:spTree>
    <p:extLst>
      <p:ext uri="{BB962C8B-B14F-4D97-AF65-F5344CB8AC3E}">
        <p14:creationId xmlns:p14="http://schemas.microsoft.com/office/powerpoint/2010/main" val="11727923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F30E9F-CFA1-4043-86F9-618361C6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下载世界人口数据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596EE5-CB64-441E-BE7B-2D9F31C7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全球大部分国家</a:t>
            </a:r>
            <a:r>
              <a:rPr lang="en-US" altLang="zh-CN" dirty="0"/>
              <a:t>1960-2010</a:t>
            </a:r>
            <a:r>
              <a:rPr lang="zh-CN" altLang="en-US" dirty="0"/>
              <a:t>年的人口数据（</a:t>
            </a:r>
            <a:r>
              <a:rPr lang="en-US" altLang="zh-CN" dirty="0" err="1"/>
              <a:t>population_data.json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开放数据集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http://data.okfn.org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392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875BD7-0D99-4236-8E54-14A9942E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数据</a:t>
            </a:r>
            <a:r>
              <a:rPr lang="en-US" altLang="zh-CN" dirty="0"/>
              <a:t>—</a:t>
            </a:r>
            <a:r>
              <a:rPr lang="zh-CN" altLang="en-US" dirty="0"/>
              <a:t>包含字典的列表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FA85E5-53E7-4184-AF0C-F831BFED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12" y="1524050"/>
            <a:ext cx="8229600" cy="5181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[  </a:t>
            </a:r>
          </a:p>
          <a:p>
            <a:pPr marL="0" indent="0">
              <a:buNone/>
            </a:pPr>
            <a:r>
              <a:rPr lang="en-US" altLang="zh-CN" sz="2000" dirty="0"/>
              <a:t>	{    </a:t>
            </a:r>
          </a:p>
          <a:p>
            <a:pPr marL="0" indent="0">
              <a:buNone/>
            </a:pPr>
            <a:r>
              <a:rPr lang="en-US" altLang="zh-CN" sz="2000" dirty="0"/>
              <a:t>		"Country Name": "Arab World",    					"Country Code": "ARB",    </a:t>
            </a:r>
          </a:p>
          <a:p>
            <a:pPr marL="0" indent="0">
              <a:buNone/>
            </a:pPr>
            <a:r>
              <a:rPr lang="en-US" altLang="zh-CN" sz="2000" dirty="0"/>
              <a:t>		"Year": "1960",    </a:t>
            </a:r>
          </a:p>
          <a:p>
            <a:pPr marL="0" indent="0">
              <a:buNone/>
            </a:pPr>
            <a:r>
              <a:rPr lang="en-US" altLang="zh-CN" sz="2000" dirty="0"/>
              <a:t>		"Value": "96388069"  </a:t>
            </a:r>
          </a:p>
          <a:p>
            <a:pPr marL="0" indent="0">
              <a:buNone/>
            </a:pPr>
            <a:r>
              <a:rPr lang="en-US" altLang="zh-CN" sz="2000" dirty="0"/>
              <a:t>	},  </a:t>
            </a:r>
          </a:p>
          <a:p>
            <a:pPr marL="0" indent="0">
              <a:buNone/>
            </a:pPr>
            <a:r>
              <a:rPr lang="en-US" altLang="zh-CN" sz="2000" dirty="0"/>
              <a:t>	{   </a:t>
            </a:r>
          </a:p>
          <a:p>
            <a:pPr marL="0" indent="0">
              <a:buNone/>
            </a:pPr>
            <a:r>
              <a:rPr lang="en-US" altLang="zh-CN" sz="2000" dirty="0"/>
              <a:t>		 "Country Name": "Arab World",    </a:t>
            </a:r>
          </a:p>
          <a:p>
            <a:pPr marL="0" indent="0">
              <a:buNone/>
            </a:pPr>
            <a:r>
              <a:rPr lang="en-US" altLang="zh-CN" sz="2000" dirty="0"/>
              <a:t>		"Country Code": "ARB",   </a:t>
            </a:r>
          </a:p>
          <a:p>
            <a:pPr marL="0" indent="0">
              <a:buNone/>
            </a:pPr>
            <a:r>
              <a:rPr lang="en-US" altLang="zh-CN" sz="2000" dirty="0"/>
              <a:t>		 "Year": "1961",   </a:t>
            </a:r>
          </a:p>
          <a:p>
            <a:pPr marL="0" indent="0">
              <a:buNone/>
            </a:pPr>
            <a:r>
              <a:rPr lang="en-US" altLang="zh-CN" sz="2000" dirty="0"/>
              <a:t>		 "Value": "98882541.4"  </a:t>
            </a:r>
          </a:p>
          <a:p>
            <a:pPr marL="0" indent="0">
              <a:buNone/>
            </a:pPr>
            <a:r>
              <a:rPr lang="en-US" altLang="zh-CN" sz="2000" dirty="0"/>
              <a:t>	}, …</a:t>
            </a:r>
          </a:p>
          <a:p>
            <a:pPr marL="0" indent="0">
              <a:buNone/>
            </a:pPr>
            <a:r>
              <a:rPr lang="en-US" altLang="zh-CN" sz="2000" dirty="0"/>
              <a:t>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7561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BB11A8-FB0B-446A-A6BC-57A3620E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提取相关的数据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660E40-F04C-4B87-93D6-E2197E54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7018"/>
            <a:ext cx="8229600" cy="563563"/>
          </a:xfrm>
        </p:spPr>
        <p:txBody>
          <a:bodyPr/>
          <a:lstStyle/>
          <a:p>
            <a:r>
              <a:rPr lang="zh-CN" altLang="en-US" dirty="0"/>
              <a:t>提取</a:t>
            </a:r>
            <a:r>
              <a:rPr lang="en-US" altLang="zh-CN" dirty="0"/>
              <a:t>2010</a:t>
            </a:r>
            <a:r>
              <a:rPr lang="zh-CN" altLang="en-US" dirty="0"/>
              <a:t>年的数据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E0F641FB-DC47-451D-B26D-BB3B1085AB63}"/>
              </a:ext>
            </a:extLst>
          </p:cNvPr>
          <p:cNvSpPr txBox="1">
            <a:spLocks/>
          </p:cNvSpPr>
          <p:nvPr/>
        </p:nvSpPr>
        <p:spPr bwMode="auto">
          <a:xfrm>
            <a:off x="228714" y="2110581"/>
            <a:ext cx="8229600" cy="451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u="none" kern="0" dirty="0"/>
              <a:t>import </a:t>
            </a:r>
            <a:r>
              <a:rPr lang="en-US" altLang="zh-CN" sz="2000" u="none" kern="0" dirty="0" err="1"/>
              <a:t>json</a:t>
            </a:r>
            <a:endParaRPr lang="en-US" altLang="zh-CN" sz="2000" u="none" kern="0" dirty="0"/>
          </a:p>
          <a:p>
            <a:pPr marL="0" indent="0">
              <a:buNone/>
            </a:pPr>
            <a:r>
              <a:rPr lang="en-US" altLang="zh-CN" sz="2000" u="none" kern="0" dirty="0"/>
              <a:t># Load the data into a list.</a:t>
            </a:r>
          </a:p>
          <a:p>
            <a:pPr marL="0" indent="0">
              <a:buNone/>
            </a:pPr>
            <a:r>
              <a:rPr lang="en-US" altLang="zh-CN" sz="2000" u="none" kern="0" dirty="0"/>
              <a:t>filename = '</a:t>
            </a:r>
            <a:r>
              <a:rPr lang="en-US" altLang="zh-CN" sz="2000" u="none" kern="0" dirty="0" err="1"/>
              <a:t>population_data.json</a:t>
            </a:r>
            <a:r>
              <a:rPr lang="en-US" altLang="zh-CN" sz="2000" u="none" kern="0" dirty="0"/>
              <a:t>'</a:t>
            </a:r>
          </a:p>
          <a:p>
            <a:pPr marL="0" indent="0">
              <a:buNone/>
            </a:pPr>
            <a:r>
              <a:rPr lang="en-US" altLang="zh-CN" sz="2000" u="none" kern="0" dirty="0"/>
              <a:t>with open(filename) as f:</a:t>
            </a:r>
          </a:p>
          <a:p>
            <a:pPr marL="0" indent="0">
              <a:buNone/>
            </a:pPr>
            <a:r>
              <a:rPr lang="en-US" altLang="zh-CN" sz="2000" u="none" kern="0" dirty="0"/>
              <a:t>    </a:t>
            </a:r>
            <a:r>
              <a:rPr lang="en-US" altLang="zh-CN" sz="2000" u="none" kern="0" dirty="0" err="1"/>
              <a:t>pop_data</a:t>
            </a:r>
            <a:r>
              <a:rPr lang="en-US" altLang="zh-CN" sz="2000" u="none" kern="0" dirty="0"/>
              <a:t> = </a:t>
            </a:r>
            <a:r>
              <a:rPr lang="en-US" altLang="zh-CN" sz="2000" u="none" kern="0" dirty="0" err="1"/>
              <a:t>json.load</a:t>
            </a:r>
            <a:r>
              <a:rPr lang="en-US" altLang="zh-CN" sz="2000" u="none" kern="0" dirty="0"/>
              <a:t>(f)</a:t>
            </a:r>
          </a:p>
          <a:p>
            <a:pPr marL="0" indent="0">
              <a:buNone/>
            </a:pPr>
            <a:r>
              <a:rPr lang="en-US" altLang="zh-CN" sz="2000" u="none" kern="0" dirty="0"/>
              <a:t># Build a dictionary of population data.</a:t>
            </a:r>
          </a:p>
          <a:p>
            <a:pPr marL="0" indent="0">
              <a:buNone/>
            </a:pPr>
            <a:r>
              <a:rPr lang="en-US" altLang="zh-CN" sz="2000" u="none" kern="0" dirty="0" err="1"/>
              <a:t>cc_populations</a:t>
            </a:r>
            <a:r>
              <a:rPr lang="en-US" altLang="zh-CN" sz="2000" u="none" kern="0" dirty="0"/>
              <a:t> = {}</a:t>
            </a:r>
          </a:p>
          <a:p>
            <a:pPr marL="0" indent="0">
              <a:buNone/>
            </a:pPr>
            <a:r>
              <a:rPr lang="en-US" altLang="zh-CN" sz="2000" u="none" kern="0" dirty="0"/>
              <a:t>for </a:t>
            </a:r>
            <a:r>
              <a:rPr lang="en-US" altLang="zh-CN" sz="2000" u="none" kern="0" dirty="0" err="1"/>
              <a:t>pop_dict</a:t>
            </a:r>
            <a:r>
              <a:rPr lang="en-US" altLang="zh-CN" sz="2000" u="none" kern="0" dirty="0"/>
              <a:t> in </a:t>
            </a:r>
            <a:r>
              <a:rPr lang="en-US" altLang="zh-CN" sz="2000" u="none" kern="0" dirty="0" err="1"/>
              <a:t>pop_data</a:t>
            </a:r>
            <a:r>
              <a:rPr lang="en-US" altLang="zh-CN" sz="2000" u="none" kern="0" dirty="0"/>
              <a:t>:</a:t>
            </a:r>
          </a:p>
          <a:p>
            <a:pPr marL="0" indent="0">
              <a:buNone/>
            </a:pPr>
            <a:r>
              <a:rPr lang="en-US" altLang="zh-CN" sz="2000" u="none" kern="0" dirty="0"/>
              <a:t>    if </a:t>
            </a:r>
            <a:r>
              <a:rPr lang="en-US" altLang="zh-CN" sz="2000" u="none" kern="0" dirty="0" err="1"/>
              <a:t>pop_dict</a:t>
            </a:r>
            <a:r>
              <a:rPr lang="en-US" altLang="zh-CN" sz="2000" u="none" kern="0" dirty="0"/>
              <a:t>['Year'] == '2010':</a:t>
            </a:r>
          </a:p>
          <a:p>
            <a:pPr marL="0" indent="0">
              <a:buNone/>
            </a:pPr>
            <a:r>
              <a:rPr lang="en-US" altLang="zh-CN" sz="2000" u="none" kern="0" dirty="0"/>
              <a:t>        </a:t>
            </a:r>
            <a:r>
              <a:rPr lang="en-US" altLang="zh-CN" sz="2000" u="none" kern="0" dirty="0" err="1"/>
              <a:t>country_name</a:t>
            </a:r>
            <a:r>
              <a:rPr lang="en-US" altLang="zh-CN" sz="2000" u="none" kern="0" dirty="0"/>
              <a:t> = </a:t>
            </a:r>
            <a:r>
              <a:rPr lang="en-US" altLang="zh-CN" sz="2000" u="none" kern="0" dirty="0" err="1"/>
              <a:t>pop_dict</a:t>
            </a:r>
            <a:r>
              <a:rPr lang="en-US" altLang="zh-CN" sz="2000" u="none" kern="0" dirty="0"/>
              <a:t>['Country Name']</a:t>
            </a:r>
          </a:p>
          <a:p>
            <a:pPr marL="0" indent="0">
              <a:buNone/>
            </a:pPr>
            <a:r>
              <a:rPr lang="en-US" altLang="zh-CN" sz="2000" u="none" kern="0" dirty="0"/>
              <a:t>        population = </a:t>
            </a:r>
            <a:r>
              <a:rPr lang="en-US" altLang="zh-CN" sz="2000" u="none" kern="0" dirty="0" err="1"/>
              <a:t>pop_dict</a:t>
            </a:r>
            <a:r>
              <a:rPr lang="en-US" altLang="zh-CN" sz="2000" u="none" kern="0" dirty="0"/>
              <a:t>['Value']</a:t>
            </a:r>
          </a:p>
          <a:p>
            <a:pPr marL="0" indent="0">
              <a:buNone/>
            </a:pPr>
            <a:r>
              <a:rPr lang="en-US" altLang="zh-CN" sz="2000" u="none" kern="0" dirty="0"/>
              <a:t>        print(</a:t>
            </a:r>
            <a:r>
              <a:rPr lang="en-US" altLang="zh-CN" sz="2000" u="none" kern="0" dirty="0" err="1"/>
              <a:t>country_name</a:t>
            </a:r>
            <a:r>
              <a:rPr lang="en-US" altLang="zh-CN" sz="2000" u="none" kern="0" dirty="0"/>
              <a:t>, population)</a:t>
            </a:r>
            <a:endParaRPr lang="zh-CN" altLang="en-US" sz="2000" u="none" kern="0" dirty="0"/>
          </a:p>
        </p:txBody>
      </p:sp>
    </p:spTree>
    <p:extLst>
      <p:ext uri="{BB962C8B-B14F-4D97-AF65-F5344CB8AC3E}">
        <p14:creationId xmlns:p14="http://schemas.microsoft.com/office/powerpoint/2010/main" val="262858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/>
              <a:t>安装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为了以后方便起见，将它加在</a:t>
            </a:r>
            <a:r>
              <a:rPr lang="zh-CN" altLang="en-US" dirty="0" smtClean="0"/>
              <a:t>系统环境变量</a:t>
            </a:r>
            <a:r>
              <a:rPr lang="en-US" altLang="zh-CN" dirty="0" smtClean="0">
                <a:solidFill>
                  <a:srgbClr val="0000FF"/>
                </a:solidFill>
              </a:rPr>
              <a:t>Path</a:t>
            </a:r>
            <a:r>
              <a:rPr lang="zh-CN" altLang="en-US" dirty="0" smtClean="0"/>
              <a:t>（路径）下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用 </a:t>
            </a:r>
            <a:r>
              <a:rPr lang="en-US" altLang="zh-CN" dirty="0" smtClean="0">
                <a:solidFill>
                  <a:srgbClr val="0000FF"/>
                </a:solidFill>
              </a:rPr>
              <a:t>; </a:t>
            </a:r>
            <a:r>
              <a:rPr lang="zh-CN" altLang="en-US" dirty="0" smtClean="0">
                <a:solidFill>
                  <a:srgbClr val="0000FF"/>
                </a:solidFill>
              </a:rPr>
              <a:t>与 前面的路径间隔开（注意分号前后没有空格）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用户输入的命令从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里的路径集合中搜索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453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CED290-119C-447F-A76B-06120ABB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将字符串转换为数字值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A285B802-8F55-4F96-BAA2-28B0C352F180}"/>
              </a:ext>
            </a:extLst>
          </p:cNvPr>
          <p:cNvSpPr txBox="1">
            <a:spLocks/>
          </p:cNvSpPr>
          <p:nvPr/>
        </p:nvSpPr>
        <p:spPr bwMode="auto">
          <a:xfrm>
            <a:off x="304912" y="1653465"/>
            <a:ext cx="8229600" cy="451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u="none" kern="0" dirty="0"/>
              <a:t>import </a:t>
            </a:r>
            <a:r>
              <a:rPr lang="en-US" altLang="zh-CN" sz="2000" u="none" kern="0" dirty="0" err="1"/>
              <a:t>json</a:t>
            </a:r>
            <a:endParaRPr lang="en-US" altLang="zh-CN" sz="2000" u="none" kern="0" dirty="0"/>
          </a:p>
          <a:p>
            <a:pPr marL="0" indent="0">
              <a:buNone/>
            </a:pPr>
            <a:r>
              <a:rPr lang="en-US" altLang="zh-CN" sz="2000" u="none" kern="0" dirty="0"/>
              <a:t># Load the data into a list.</a:t>
            </a:r>
          </a:p>
          <a:p>
            <a:pPr marL="0" indent="0">
              <a:buNone/>
            </a:pPr>
            <a:r>
              <a:rPr lang="en-US" altLang="zh-CN" sz="2000" u="none" kern="0" dirty="0"/>
              <a:t>filename = '</a:t>
            </a:r>
            <a:r>
              <a:rPr lang="en-US" altLang="zh-CN" sz="2000" u="none" kern="0" dirty="0" err="1"/>
              <a:t>population_data.json</a:t>
            </a:r>
            <a:r>
              <a:rPr lang="en-US" altLang="zh-CN" sz="2000" u="none" kern="0" dirty="0"/>
              <a:t>'</a:t>
            </a:r>
          </a:p>
          <a:p>
            <a:pPr marL="0" indent="0">
              <a:buNone/>
            </a:pPr>
            <a:r>
              <a:rPr lang="en-US" altLang="zh-CN" sz="2000" u="none" kern="0" dirty="0"/>
              <a:t>with open(filename) as f:</a:t>
            </a:r>
          </a:p>
          <a:p>
            <a:pPr marL="0" indent="0">
              <a:buNone/>
            </a:pPr>
            <a:r>
              <a:rPr lang="en-US" altLang="zh-CN" sz="2000" u="none" kern="0" dirty="0"/>
              <a:t>    </a:t>
            </a:r>
            <a:r>
              <a:rPr lang="en-US" altLang="zh-CN" sz="2000" u="none" kern="0" dirty="0" err="1"/>
              <a:t>pop_data</a:t>
            </a:r>
            <a:r>
              <a:rPr lang="en-US" altLang="zh-CN" sz="2000" u="none" kern="0" dirty="0"/>
              <a:t> = </a:t>
            </a:r>
            <a:r>
              <a:rPr lang="en-US" altLang="zh-CN" sz="2000" u="none" kern="0" dirty="0" err="1"/>
              <a:t>json.load</a:t>
            </a:r>
            <a:r>
              <a:rPr lang="en-US" altLang="zh-CN" sz="2000" u="none" kern="0" dirty="0"/>
              <a:t>(f)</a:t>
            </a:r>
          </a:p>
          <a:p>
            <a:pPr marL="0" indent="0">
              <a:buNone/>
            </a:pPr>
            <a:r>
              <a:rPr lang="en-US" altLang="zh-CN" sz="2000" u="none" kern="0" dirty="0"/>
              <a:t># Build a dictionary of population data.</a:t>
            </a:r>
          </a:p>
          <a:p>
            <a:pPr marL="0" indent="0">
              <a:buNone/>
            </a:pPr>
            <a:r>
              <a:rPr lang="en-US" altLang="zh-CN" sz="2000" u="none" kern="0" dirty="0" err="1"/>
              <a:t>cc_populations</a:t>
            </a:r>
            <a:r>
              <a:rPr lang="en-US" altLang="zh-CN" sz="2000" u="none" kern="0" dirty="0"/>
              <a:t> = {}</a:t>
            </a:r>
          </a:p>
          <a:p>
            <a:pPr marL="0" indent="0">
              <a:buNone/>
            </a:pPr>
            <a:r>
              <a:rPr lang="en-US" altLang="zh-CN" sz="2000" u="none" kern="0" dirty="0"/>
              <a:t>for </a:t>
            </a:r>
            <a:r>
              <a:rPr lang="en-US" altLang="zh-CN" sz="2000" u="none" kern="0" dirty="0" err="1"/>
              <a:t>pop_dict</a:t>
            </a:r>
            <a:r>
              <a:rPr lang="en-US" altLang="zh-CN" sz="2000" u="none" kern="0" dirty="0"/>
              <a:t> in </a:t>
            </a:r>
            <a:r>
              <a:rPr lang="en-US" altLang="zh-CN" sz="2000" u="none" kern="0" dirty="0" err="1"/>
              <a:t>pop_data</a:t>
            </a:r>
            <a:r>
              <a:rPr lang="en-US" altLang="zh-CN" sz="2000" u="none" kern="0" dirty="0"/>
              <a:t>:</a:t>
            </a:r>
          </a:p>
          <a:p>
            <a:pPr marL="0" indent="0">
              <a:buNone/>
            </a:pPr>
            <a:r>
              <a:rPr lang="en-US" altLang="zh-CN" sz="2000" u="none" kern="0" dirty="0"/>
              <a:t>    if </a:t>
            </a:r>
            <a:r>
              <a:rPr lang="en-US" altLang="zh-CN" sz="2000" u="none" kern="0" dirty="0" err="1"/>
              <a:t>pop_dict</a:t>
            </a:r>
            <a:r>
              <a:rPr lang="en-US" altLang="zh-CN" sz="2000" u="none" kern="0" dirty="0"/>
              <a:t>['Year'] == '2010':</a:t>
            </a:r>
          </a:p>
          <a:p>
            <a:pPr marL="0" indent="0">
              <a:buNone/>
            </a:pPr>
            <a:r>
              <a:rPr lang="en-US" altLang="zh-CN" sz="2000" u="none" kern="0" dirty="0"/>
              <a:t>        </a:t>
            </a:r>
            <a:r>
              <a:rPr lang="en-US" altLang="zh-CN" sz="2000" u="none" kern="0" dirty="0" err="1"/>
              <a:t>country_name</a:t>
            </a:r>
            <a:r>
              <a:rPr lang="en-US" altLang="zh-CN" sz="2000" u="none" kern="0" dirty="0"/>
              <a:t> = </a:t>
            </a:r>
            <a:r>
              <a:rPr lang="en-US" altLang="zh-CN" sz="2000" u="none" kern="0" dirty="0" err="1"/>
              <a:t>pop_dict</a:t>
            </a:r>
            <a:r>
              <a:rPr lang="en-US" altLang="zh-CN" sz="2000" u="none" kern="0" dirty="0"/>
              <a:t>['Country Name']</a:t>
            </a:r>
          </a:p>
          <a:p>
            <a:pPr marL="0" indent="0">
              <a:buNone/>
            </a:pPr>
            <a:r>
              <a:rPr lang="en-US" altLang="zh-CN" sz="2000" u="none" kern="0" dirty="0">
                <a:solidFill>
                  <a:srgbClr val="FF0000"/>
                </a:solidFill>
              </a:rPr>
              <a:t>        population = </a:t>
            </a:r>
            <a:r>
              <a:rPr lang="en-US" altLang="zh-CN" sz="2000" u="none" kern="0" dirty="0" err="1">
                <a:solidFill>
                  <a:srgbClr val="FF0000"/>
                </a:solidFill>
              </a:rPr>
              <a:t>int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(float(</a:t>
            </a:r>
            <a:r>
              <a:rPr lang="en-US" altLang="zh-CN" sz="2000" u="none" kern="0" dirty="0" err="1">
                <a:solidFill>
                  <a:srgbClr val="FF0000"/>
                </a:solidFill>
              </a:rPr>
              <a:t>pop_dict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['Value']))</a:t>
            </a:r>
          </a:p>
          <a:p>
            <a:pPr marL="0" indent="0">
              <a:buNone/>
            </a:pPr>
            <a:r>
              <a:rPr lang="en-US" altLang="zh-CN" sz="2000" u="none" kern="0" dirty="0">
                <a:solidFill>
                  <a:srgbClr val="FF0000"/>
                </a:solidFill>
              </a:rPr>
              <a:t>        print(</a:t>
            </a:r>
            <a:r>
              <a:rPr lang="en-US" altLang="zh-CN" sz="2000" u="none" kern="0" dirty="0" err="1">
                <a:solidFill>
                  <a:srgbClr val="FF0000"/>
                </a:solidFill>
              </a:rPr>
              <a:t>country_name</a:t>
            </a:r>
            <a:r>
              <a:rPr lang="en-US" altLang="zh-CN" sz="2000" u="none" kern="0" dirty="0">
                <a:solidFill>
                  <a:srgbClr val="FF0000"/>
                </a:solidFill>
              </a:rPr>
              <a:t>, population)</a:t>
            </a:r>
            <a:endParaRPr lang="zh-CN" altLang="en-US" sz="2000" u="none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553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EDF4B0-0AC6-4EBE-85A3-5728CF0B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获取两个字母的国别码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B11DDC-68F8-4E9E-BDB2-E65B8F61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Pygal</a:t>
            </a:r>
            <a:r>
              <a:rPr lang="zh-CN" altLang="en-US" dirty="0"/>
              <a:t>中的地图制作工具要求数据具有特定格式：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>
                <a:solidFill>
                  <a:srgbClr val="FF0000"/>
                </a:solidFill>
              </a:rPr>
              <a:t>用国别码表示国家，用数字表示人口数量</a:t>
            </a:r>
            <a:endParaRPr lang="en-US" altLang="zh-CN" dirty="0"/>
          </a:p>
          <a:p>
            <a:r>
              <a:rPr lang="en-US" altLang="zh-CN" dirty="0" err="1"/>
              <a:t>population_data.json</a:t>
            </a:r>
            <a:r>
              <a:rPr lang="zh-CN" altLang="en-US" dirty="0"/>
              <a:t>中包含的是三个字母的国别码，但</a:t>
            </a:r>
            <a:r>
              <a:rPr lang="en-US" altLang="zh-CN" dirty="0" err="1"/>
              <a:t>Pygal</a:t>
            </a:r>
            <a:r>
              <a:rPr lang="zh-CN" altLang="en-US" dirty="0"/>
              <a:t>使用两个两个字母的国别码</a:t>
            </a:r>
            <a:endParaRPr lang="en-US" altLang="zh-CN" dirty="0"/>
          </a:p>
          <a:p>
            <a:r>
              <a:rPr lang="en-US" altLang="zh-CN" dirty="0" err="1"/>
              <a:t>Pygal</a:t>
            </a:r>
            <a:r>
              <a:rPr lang="zh-CN" altLang="en-US" dirty="0"/>
              <a:t>使用的国别码存在模块</a:t>
            </a:r>
            <a:r>
              <a:rPr lang="en-US" altLang="zh-CN" dirty="0"/>
              <a:t>pygal_maps_world.i18n</a:t>
            </a:r>
            <a:r>
              <a:rPr lang="zh-CN" altLang="en-US" dirty="0"/>
              <a:t>的</a:t>
            </a:r>
            <a:r>
              <a:rPr lang="en-US" altLang="zh-CN" dirty="0"/>
              <a:t>COUNTRIES</a:t>
            </a:r>
            <a:r>
              <a:rPr lang="zh-CN" altLang="en-US" dirty="0"/>
              <a:t>字典中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pip install </a:t>
            </a:r>
            <a:r>
              <a:rPr lang="en-US" altLang="zh-CN" dirty="0" err="1">
                <a:solidFill>
                  <a:srgbClr val="FF0000"/>
                </a:solidFill>
              </a:rPr>
              <a:t>pygal_maps_world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B9BBB88C-5A80-4A75-8334-5980C10A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86346"/>
            <a:ext cx="7772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from pygal_maps_world.i18n import COUNTRIES</a:t>
            </a:r>
          </a:p>
          <a:p>
            <a:r>
              <a:rPr lang="en-US" altLang="zh-CN" u="none" dirty="0"/>
              <a:t>for </a:t>
            </a:r>
            <a:r>
              <a:rPr lang="en-US" altLang="zh-CN" u="none" dirty="0" err="1"/>
              <a:t>country_code</a:t>
            </a:r>
            <a:r>
              <a:rPr lang="en-US" altLang="zh-CN" u="none" dirty="0"/>
              <a:t> in sorted(</a:t>
            </a:r>
            <a:r>
              <a:rPr lang="en-US" altLang="zh-CN" u="none" dirty="0" err="1"/>
              <a:t>COUNTRIES.keys</a:t>
            </a:r>
            <a:r>
              <a:rPr lang="en-US" altLang="zh-CN" u="none" dirty="0"/>
              <a:t>()):</a:t>
            </a:r>
          </a:p>
          <a:p>
            <a:r>
              <a:rPr lang="en-US" altLang="zh-CN" u="none" dirty="0"/>
              <a:t>    print(</a:t>
            </a:r>
            <a:r>
              <a:rPr lang="en-US" altLang="zh-CN" u="none" dirty="0" err="1"/>
              <a:t>country_code</a:t>
            </a:r>
            <a:r>
              <a:rPr lang="en-US" altLang="zh-CN" u="none" dirty="0"/>
              <a:t>, COUNTRIES[</a:t>
            </a:r>
            <a:r>
              <a:rPr lang="en-US" altLang="zh-CN" u="none" dirty="0" err="1"/>
              <a:t>country_code</a:t>
            </a:r>
            <a:r>
              <a:rPr lang="en-US" altLang="zh-CN" u="none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159509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EDF4B0-0AC6-4EBE-85A3-5728CF0B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获取两个字母的国别码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B9BBB88C-5A80-4A75-8334-5980C10A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11" y="1752644"/>
            <a:ext cx="7772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from pygal_maps_world.i18n import COUNTRIES</a:t>
            </a:r>
          </a:p>
          <a:p>
            <a:endParaRPr lang="en-US" altLang="zh-CN" u="none" dirty="0"/>
          </a:p>
          <a:p>
            <a:r>
              <a:rPr lang="en-US" altLang="zh-CN" u="none" dirty="0"/>
              <a:t>def </a:t>
            </a:r>
            <a:r>
              <a:rPr lang="en-US" altLang="zh-CN" u="none" dirty="0" err="1"/>
              <a:t>get_country_code</a:t>
            </a:r>
            <a:r>
              <a:rPr lang="en-US" altLang="zh-CN" u="none" dirty="0"/>
              <a:t>(</a:t>
            </a:r>
            <a:r>
              <a:rPr lang="en-US" altLang="zh-CN" u="none" dirty="0" err="1"/>
              <a:t>country_name</a:t>
            </a:r>
            <a:r>
              <a:rPr lang="en-US" altLang="zh-CN" u="none" dirty="0"/>
              <a:t>):</a:t>
            </a:r>
          </a:p>
          <a:p>
            <a:r>
              <a:rPr lang="en-US" altLang="zh-CN" u="none" dirty="0"/>
              <a:t>    """Return the </a:t>
            </a:r>
            <a:r>
              <a:rPr lang="en-US" altLang="zh-CN" u="none" dirty="0" err="1"/>
              <a:t>Pygal</a:t>
            </a:r>
            <a:r>
              <a:rPr lang="en-US" altLang="zh-CN" u="none" dirty="0"/>
              <a:t> 2-digit country code for the given country."""</a:t>
            </a:r>
          </a:p>
          <a:p>
            <a:r>
              <a:rPr lang="en-US" altLang="zh-CN" u="none" dirty="0"/>
              <a:t>    for code, name in </a:t>
            </a:r>
            <a:r>
              <a:rPr lang="en-US" altLang="zh-CN" u="none" dirty="0" err="1"/>
              <a:t>COUNTRIES.items</a:t>
            </a:r>
            <a:r>
              <a:rPr lang="en-US" altLang="zh-CN" u="none" dirty="0"/>
              <a:t>():</a:t>
            </a:r>
          </a:p>
          <a:p>
            <a:r>
              <a:rPr lang="en-US" altLang="zh-CN" u="none" dirty="0"/>
              <a:t>        if name == </a:t>
            </a:r>
            <a:r>
              <a:rPr lang="en-US" altLang="zh-CN" u="none" dirty="0" err="1"/>
              <a:t>country_name</a:t>
            </a:r>
            <a:r>
              <a:rPr lang="en-US" altLang="zh-CN" u="none" dirty="0"/>
              <a:t>:</a:t>
            </a:r>
          </a:p>
          <a:p>
            <a:r>
              <a:rPr lang="en-US" altLang="zh-CN" u="none" dirty="0"/>
              <a:t>            return code</a:t>
            </a:r>
          </a:p>
          <a:p>
            <a:r>
              <a:rPr lang="en-US" altLang="zh-CN" u="none" dirty="0"/>
              <a:t>    # If the country wasn't found, return None.</a:t>
            </a:r>
          </a:p>
          <a:p>
            <a:r>
              <a:rPr lang="en-US" altLang="zh-CN" u="none" dirty="0"/>
              <a:t>    return None</a:t>
            </a:r>
          </a:p>
          <a:p>
            <a:endParaRPr lang="en-US" altLang="zh-CN" u="none" dirty="0"/>
          </a:p>
          <a:p>
            <a:r>
              <a:rPr lang="en-US" altLang="zh-CN" u="none" dirty="0"/>
              <a:t>print(</a:t>
            </a:r>
            <a:r>
              <a:rPr lang="en-US" altLang="zh-CN" u="none" dirty="0" err="1"/>
              <a:t>get_country_code</a:t>
            </a:r>
            <a:r>
              <a:rPr lang="en-US" altLang="zh-CN" u="none" dirty="0"/>
              <a:t>("Andorra"))</a:t>
            </a:r>
          </a:p>
          <a:p>
            <a:r>
              <a:rPr lang="en-US" altLang="zh-CN" u="none" dirty="0"/>
              <a:t>print(</a:t>
            </a:r>
            <a:r>
              <a:rPr lang="en-US" altLang="zh-CN" u="none" dirty="0" err="1"/>
              <a:t>get_country_code</a:t>
            </a:r>
            <a:r>
              <a:rPr lang="en-US" altLang="zh-CN" u="none" dirty="0"/>
              <a:t>("United Arab Emirates"))</a:t>
            </a:r>
          </a:p>
          <a:p>
            <a:r>
              <a:rPr lang="en-US" altLang="zh-CN" u="none" dirty="0"/>
              <a:t>print(</a:t>
            </a:r>
            <a:r>
              <a:rPr lang="en-US" altLang="zh-CN" u="none" dirty="0" err="1"/>
              <a:t>get_country_code</a:t>
            </a:r>
            <a:r>
              <a:rPr lang="en-US" altLang="zh-CN" u="none" dirty="0"/>
              <a:t>("Afghanistan"))</a:t>
            </a:r>
          </a:p>
          <a:p>
            <a:endParaRPr lang="en-US" altLang="zh-CN" u="none" dirty="0"/>
          </a:p>
        </p:txBody>
      </p:sp>
    </p:spTree>
    <p:extLst>
      <p:ext uri="{BB962C8B-B14F-4D97-AF65-F5344CB8AC3E}">
        <p14:creationId xmlns:p14="http://schemas.microsoft.com/office/powerpoint/2010/main" val="3799269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EDF4B0-0AC6-4EBE-85A3-5728CF0B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获取两个字母的国别码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B9BBB88C-5A80-4A75-8334-5980C10A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11" y="1752644"/>
            <a:ext cx="50919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import </a:t>
            </a:r>
            <a:r>
              <a:rPr lang="en-US" altLang="zh-CN" u="none" dirty="0" err="1"/>
              <a:t>json</a:t>
            </a:r>
            <a:endParaRPr lang="en-US" altLang="zh-CN" u="none" dirty="0"/>
          </a:p>
          <a:p>
            <a:r>
              <a:rPr lang="en-US" altLang="zh-CN" u="none" dirty="0"/>
              <a:t>import </a:t>
            </a:r>
            <a:r>
              <a:rPr lang="en-US" altLang="zh-CN" u="none" dirty="0" err="1"/>
              <a:t>pygal</a:t>
            </a:r>
            <a:endParaRPr lang="en-US" altLang="zh-CN" u="none" dirty="0"/>
          </a:p>
          <a:p>
            <a:r>
              <a:rPr lang="en-US" altLang="zh-CN" u="none" dirty="0"/>
              <a:t>from </a:t>
            </a:r>
            <a:r>
              <a:rPr lang="en-US" altLang="zh-CN" u="none" dirty="0" err="1"/>
              <a:t>country_codes</a:t>
            </a:r>
            <a:r>
              <a:rPr lang="en-US" altLang="zh-CN" u="none" dirty="0"/>
              <a:t> import </a:t>
            </a:r>
            <a:r>
              <a:rPr lang="en-US" altLang="zh-CN" u="none" dirty="0" err="1"/>
              <a:t>get_country_code</a:t>
            </a:r>
            <a:endParaRPr lang="en-US" altLang="zh-CN" u="none" dirty="0"/>
          </a:p>
          <a:p>
            <a:r>
              <a:rPr lang="en-US" altLang="zh-CN" u="none" dirty="0"/>
              <a:t>--snip--</a:t>
            </a:r>
          </a:p>
          <a:p>
            <a:r>
              <a:rPr lang="en-US" altLang="zh-CN" u="none" dirty="0"/>
              <a:t>for </a:t>
            </a:r>
            <a:r>
              <a:rPr lang="en-US" altLang="zh-CN" u="none" dirty="0" err="1"/>
              <a:t>pop_dict</a:t>
            </a:r>
            <a:r>
              <a:rPr lang="en-US" altLang="zh-CN" u="none" dirty="0"/>
              <a:t> in </a:t>
            </a:r>
            <a:r>
              <a:rPr lang="en-US" altLang="zh-CN" u="none" dirty="0" err="1"/>
              <a:t>pop_data</a:t>
            </a:r>
            <a:r>
              <a:rPr lang="en-US" altLang="zh-CN" u="none" dirty="0"/>
              <a:t>:</a:t>
            </a:r>
          </a:p>
          <a:p>
            <a:r>
              <a:rPr lang="en-US" altLang="zh-CN" u="none" dirty="0"/>
              <a:t>    if </a:t>
            </a:r>
            <a:r>
              <a:rPr lang="en-US" altLang="zh-CN" u="none" dirty="0" err="1"/>
              <a:t>pop_dict</a:t>
            </a:r>
            <a:r>
              <a:rPr lang="en-US" altLang="zh-CN" u="none" dirty="0"/>
              <a:t>['Year'] == '2010':</a:t>
            </a:r>
          </a:p>
          <a:p>
            <a:r>
              <a:rPr lang="en-US" altLang="zh-CN" u="none" dirty="0"/>
              <a:t>        </a:t>
            </a:r>
            <a:r>
              <a:rPr lang="en-US" altLang="zh-CN" u="none" dirty="0" err="1"/>
              <a:t>country_name</a:t>
            </a:r>
            <a:r>
              <a:rPr lang="en-US" altLang="zh-CN" u="none" dirty="0"/>
              <a:t> = </a:t>
            </a:r>
            <a:r>
              <a:rPr lang="en-US" altLang="zh-CN" u="none" dirty="0" err="1"/>
              <a:t>pop_dict</a:t>
            </a:r>
            <a:r>
              <a:rPr lang="en-US" altLang="zh-CN" u="none" dirty="0"/>
              <a:t>['Country Name']</a:t>
            </a:r>
          </a:p>
          <a:p>
            <a:r>
              <a:rPr lang="en-US" altLang="zh-CN" u="none" dirty="0"/>
              <a:t>        population = </a:t>
            </a:r>
            <a:r>
              <a:rPr lang="en-US" altLang="zh-CN" u="none" dirty="0" err="1"/>
              <a:t>int</a:t>
            </a:r>
            <a:r>
              <a:rPr lang="en-US" altLang="zh-CN" u="none" dirty="0"/>
              <a:t>(float(</a:t>
            </a:r>
            <a:r>
              <a:rPr lang="en-US" altLang="zh-CN" u="none" dirty="0" err="1"/>
              <a:t>pop_dict</a:t>
            </a:r>
            <a:r>
              <a:rPr lang="en-US" altLang="zh-CN" u="none" dirty="0"/>
              <a:t>['Value']))</a:t>
            </a:r>
          </a:p>
          <a:p>
            <a:r>
              <a:rPr lang="en-US" altLang="zh-CN" u="none" dirty="0"/>
              <a:t>        </a:t>
            </a:r>
            <a:r>
              <a:rPr lang="en-US" altLang="zh-CN" u="none" dirty="0">
                <a:solidFill>
                  <a:srgbClr val="FF0000"/>
                </a:solidFill>
              </a:rPr>
              <a:t>code = </a:t>
            </a:r>
            <a:r>
              <a:rPr lang="en-US" altLang="zh-CN" u="none" dirty="0" err="1">
                <a:solidFill>
                  <a:srgbClr val="FF0000"/>
                </a:solidFill>
              </a:rPr>
              <a:t>get_country_code</a:t>
            </a:r>
            <a:r>
              <a:rPr lang="en-US" altLang="zh-CN" u="none" dirty="0">
                <a:solidFill>
                  <a:srgbClr val="FF0000"/>
                </a:solidFill>
              </a:rPr>
              <a:t>(</a:t>
            </a:r>
            <a:r>
              <a:rPr lang="en-US" altLang="zh-CN" u="none" dirty="0" err="1">
                <a:solidFill>
                  <a:srgbClr val="FF0000"/>
                </a:solidFill>
              </a:rPr>
              <a:t>country_name</a:t>
            </a:r>
            <a:r>
              <a:rPr lang="en-US" altLang="zh-CN" u="none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        if code: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            print(code, population)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        else: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            print('error - ' + </a:t>
            </a:r>
            <a:r>
              <a:rPr lang="en-US" altLang="zh-CN" u="none" dirty="0" err="1">
                <a:solidFill>
                  <a:srgbClr val="FF0000"/>
                </a:solidFill>
              </a:rPr>
              <a:t>country_name</a:t>
            </a:r>
            <a:r>
              <a:rPr lang="en-US" altLang="zh-CN" u="none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F28AD6C-7036-4F45-AF5A-ED3613BCC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762" y="1600248"/>
            <a:ext cx="304792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('</a:t>
            </a:r>
            <a:r>
              <a:rPr lang="en-US" altLang="zh-CN" u="none" dirty="0" err="1"/>
              <a:t>ug</a:t>
            </a:r>
            <a:r>
              <a:rPr lang="en-US" altLang="zh-CN" u="none" dirty="0"/>
              <a:t>', 33424000)</a:t>
            </a:r>
          </a:p>
          <a:p>
            <a:r>
              <a:rPr lang="en-US" altLang="zh-CN" u="none" dirty="0"/>
              <a:t>('</a:t>
            </a:r>
            <a:r>
              <a:rPr lang="en-US" altLang="zh-CN" u="none" dirty="0" err="1"/>
              <a:t>ua</a:t>
            </a:r>
            <a:r>
              <a:rPr lang="en-US" altLang="zh-CN" u="none" dirty="0"/>
              <a:t>', 45871000)</a:t>
            </a:r>
          </a:p>
          <a:p>
            <a:r>
              <a:rPr lang="en-US" altLang="zh-CN" u="none" dirty="0"/>
              <a:t>('ae', 7512000)</a:t>
            </a:r>
          </a:p>
          <a:p>
            <a:r>
              <a:rPr lang="en-US" altLang="zh-CN" u="none" dirty="0"/>
              <a:t>('</a:t>
            </a:r>
            <a:r>
              <a:rPr lang="en-US" altLang="zh-CN" u="none" dirty="0" err="1"/>
              <a:t>gb</a:t>
            </a:r>
            <a:r>
              <a:rPr lang="en-US" altLang="zh-CN" u="none" dirty="0"/>
              <a:t>', 62232000)</a:t>
            </a:r>
          </a:p>
          <a:p>
            <a:r>
              <a:rPr lang="en-US" altLang="zh-CN" u="none" dirty="0"/>
              <a:t>('us', 309349000)</a:t>
            </a:r>
          </a:p>
          <a:p>
            <a:r>
              <a:rPr lang="en-US" altLang="zh-CN" u="none" dirty="0"/>
              <a:t>('</a:t>
            </a:r>
            <a:r>
              <a:rPr lang="en-US" altLang="zh-CN" u="none" dirty="0" err="1"/>
              <a:t>uy</a:t>
            </a:r>
            <a:r>
              <a:rPr lang="en-US" altLang="zh-CN" u="none" dirty="0"/>
              <a:t>', 3357000)</a:t>
            </a:r>
          </a:p>
          <a:p>
            <a:r>
              <a:rPr lang="en-US" altLang="zh-CN" u="none" dirty="0"/>
              <a:t>('</a:t>
            </a:r>
            <a:r>
              <a:rPr lang="en-US" altLang="zh-CN" u="none" dirty="0" err="1"/>
              <a:t>uz</a:t>
            </a:r>
            <a:r>
              <a:rPr lang="en-US" altLang="zh-CN" u="none" dirty="0"/>
              <a:t>', 28228000)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error - Vanuatu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error - Venezuela, RB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error - Vietnam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error - Virgin Islands (U.S.)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error - West Bank and Gaza</a:t>
            </a:r>
          </a:p>
          <a:p>
            <a:r>
              <a:rPr lang="en-US" altLang="zh-CN" u="none" dirty="0">
                <a:solidFill>
                  <a:srgbClr val="FF0000"/>
                </a:solidFill>
              </a:rPr>
              <a:t>error - Yemen, Rep.</a:t>
            </a:r>
          </a:p>
          <a:p>
            <a:r>
              <a:rPr lang="en-US" altLang="zh-CN" u="none" dirty="0"/>
              <a:t>('</a:t>
            </a:r>
            <a:r>
              <a:rPr lang="en-US" altLang="zh-CN" u="none" dirty="0" err="1"/>
              <a:t>zm</a:t>
            </a:r>
            <a:r>
              <a:rPr lang="en-US" altLang="zh-CN" u="none" dirty="0"/>
              <a:t>', 12927000)</a:t>
            </a:r>
          </a:p>
          <a:p>
            <a:r>
              <a:rPr lang="en-US" altLang="zh-CN" u="none" dirty="0"/>
              <a:t>('</a:t>
            </a:r>
            <a:r>
              <a:rPr lang="en-US" altLang="zh-CN" u="none" dirty="0" err="1"/>
              <a:t>zw</a:t>
            </a:r>
            <a:r>
              <a:rPr lang="en-US" altLang="zh-CN" u="none" dirty="0"/>
              <a:t>', 12571000)</a:t>
            </a:r>
          </a:p>
        </p:txBody>
      </p:sp>
    </p:spTree>
    <p:extLst>
      <p:ext uri="{BB962C8B-B14F-4D97-AF65-F5344CB8AC3E}">
        <p14:creationId xmlns:p14="http://schemas.microsoft.com/office/powerpoint/2010/main" val="1009755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BD5BC9-0E7B-42DA-8B10-075845D1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制作世界地图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664C14F-3097-4A66-9D2C-BDE7048C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63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Pygal</a:t>
            </a:r>
            <a:r>
              <a:rPr lang="zh-CN" altLang="en-US" dirty="0"/>
              <a:t>的</a:t>
            </a:r>
            <a:r>
              <a:rPr lang="en-US" altLang="zh-CN" dirty="0"/>
              <a:t>maps</a:t>
            </a:r>
            <a:r>
              <a:rPr lang="zh-CN" altLang="en-US" dirty="0"/>
              <a:t>模块制作地图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>
                <a:solidFill>
                  <a:srgbClr val="FF0000"/>
                </a:solidFill>
              </a:rPr>
              <a:t>添加标签和对应的国别码列表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180A2346-CA32-449E-B13B-EE69D1A06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08" y="2819416"/>
            <a:ext cx="837738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import </a:t>
            </a:r>
            <a:r>
              <a:rPr lang="en-US" altLang="zh-CN" u="none" dirty="0" err="1"/>
              <a:t>pygal</a:t>
            </a:r>
            <a:endParaRPr lang="en-US" altLang="zh-CN" u="none" dirty="0"/>
          </a:p>
          <a:p>
            <a:r>
              <a:rPr lang="en-US" altLang="zh-CN" u="none" dirty="0" err="1"/>
              <a:t>wm</a:t>
            </a:r>
            <a:r>
              <a:rPr lang="en-US" altLang="zh-CN" u="none" dirty="0"/>
              <a:t> = </a:t>
            </a:r>
            <a:r>
              <a:rPr lang="en-US" altLang="zh-CN" u="none" dirty="0" err="1"/>
              <a:t>pygal.maps.world.World</a:t>
            </a:r>
            <a:r>
              <a:rPr lang="en-US" altLang="zh-CN" u="none" dirty="0"/>
              <a:t>()</a:t>
            </a:r>
          </a:p>
          <a:p>
            <a:r>
              <a:rPr lang="en-US" altLang="zh-CN" u="none" dirty="0" err="1"/>
              <a:t>wm.title</a:t>
            </a:r>
            <a:r>
              <a:rPr lang="en-US" altLang="zh-CN" u="none" dirty="0"/>
              <a:t> = 'North, Central, and South America'</a:t>
            </a:r>
          </a:p>
          <a:p>
            <a:endParaRPr lang="en-US" altLang="zh-CN" u="none" dirty="0"/>
          </a:p>
          <a:p>
            <a:r>
              <a:rPr lang="en-US" altLang="zh-CN" u="none" dirty="0" err="1"/>
              <a:t>wm.add</a:t>
            </a:r>
            <a:r>
              <a:rPr lang="en-US" altLang="zh-CN" u="none" dirty="0"/>
              <a:t>('North America', ['ca', 'mx', 'us'])</a:t>
            </a:r>
          </a:p>
          <a:p>
            <a:r>
              <a:rPr lang="en-US" altLang="zh-CN" u="none" dirty="0" err="1"/>
              <a:t>wm.add</a:t>
            </a:r>
            <a:r>
              <a:rPr lang="en-US" altLang="zh-CN" u="none" dirty="0"/>
              <a:t>('Central America', ['</a:t>
            </a:r>
            <a:r>
              <a:rPr lang="en-US" altLang="zh-CN" u="none" dirty="0" err="1"/>
              <a:t>bz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cr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gt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hn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ni</a:t>
            </a:r>
            <a:r>
              <a:rPr lang="en-US" altLang="zh-CN" u="none" dirty="0"/>
              <a:t>', 'pa', '</a:t>
            </a:r>
            <a:r>
              <a:rPr lang="en-US" altLang="zh-CN" u="none" dirty="0" err="1"/>
              <a:t>sv</a:t>
            </a:r>
            <a:r>
              <a:rPr lang="en-US" altLang="zh-CN" u="none" dirty="0"/>
              <a:t>'])</a:t>
            </a:r>
          </a:p>
          <a:p>
            <a:r>
              <a:rPr lang="en-US" altLang="zh-CN" u="none" dirty="0" err="1"/>
              <a:t>wm.add</a:t>
            </a:r>
            <a:r>
              <a:rPr lang="en-US" altLang="zh-CN" u="none" dirty="0"/>
              <a:t>('South America', ['</a:t>
            </a:r>
            <a:r>
              <a:rPr lang="en-US" altLang="zh-CN" u="none" dirty="0" err="1"/>
              <a:t>ar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bo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br</a:t>
            </a:r>
            <a:r>
              <a:rPr lang="en-US" altLang="zh-CN" u="none" dirty="0"/>
              <a:t>', 'cl', 'co', '</a:t>
            </a:r>
            <a:r>
              <a:rPr lang="en-US" altLang="zh-CN" u="none" dirty="0" err="1"/>
              <a:t>ec</a:t>
            </a:r>
            <a:r>
              <a:rPr lang="en-US" altLang="zh-CN" u="none" dirty="0"/>
              <a:t>', 'gf',</a:t>
            </a:r>
          </a:p>
          <a:p>
            <a:r>
              <a:rPr lang="en-US" altLang="zh-CN" u="none" dirty="0"/>
              <a:t>    '</a:t>
            </a:r>
            <a:r>
              <a:rPr lang="en-US" altLang="zh-CN" u="none" dirty="0" err="1"/>
              <a:t>gy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pe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py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sr</a:t>
            </a:r>
            <a:r>
              <a:rPr lang="en-US" altLang="zh-CN" u="none" dirty="0"/>
              <a:t>', '</a:t>
            </a:r>
            <a:r>
              <a:rPr lang="en-US" altLang="zh-CN" u="none" dirty="0" err="1"/>
              <a:t>uy</a:t>
            </a:r>
            <a:r>
              <a:rPr lang="en-US" altLang="zh-CN" u="none" dirty="0"/>
              <a:t>', 've'])</a:t>
            </a:r>
          </a:p>
          <a:p>
            <a:r>
              <a:rPr lang="en-US" altLang="zh-CN" u="none" dirty="0"/>
              <a:t>    </a:t>
            </a:r>
          </a:p>
          <a:p>
            <a:r>
              <a:rPr lang="en-US" altLang="zh-CN" u="none" dirty="0" err="1"/>
              <a:t>wm.render_to_file</a:t>
            </a:r>
            <a:r>
              <a:rPr lang="en-US" altLang="zh-CN" u="none" dirty="0"/>
              <a:t>('</a:t>
            </a:r>
            <a:r>
              <a:rPr lang="en-US" altLang="zh-CN" u="none" dirty="0" err="1"/>
              <a:t>americas.svg</a:t>
            </a:r>
            <a:r>
              <a:rPr lang="en-US" altLang="zh-CN" u="none" dirty="0"/>
              <a:t>')</a:t>
            </a:r>
            <a:endParaRPr lang="en-US" altLang="zh-CN" u="none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8EF06CD-C8F8-4700-AB03-31D507E8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73" y="1961033"/>
            <a:ext cx="3209327" cy="20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214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5F61FB-E120-414B-AD59-3B227761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在世界地图上呈现数字数据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596D4F-72C3-4ADE-8F89-0D4A0EBB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63563"/>
          </a:xfrm>
        </p:spPr>
        <p:txBody>
          <a:bodyPr/>
          <a:lstStyle/>
          <a:p>
            <a:r>
              <a:rPr lang="zh-CN" altLang="en-US" dirty="0"/>
              <a:t>创建地图，显示三个北美国家的人口数量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18132257-7056-487F-A69D-7375DE7C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14" y="2514624"/>
            <a:ext cx="8229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import </a:t>
            </a:r>
            <a:r>
              <a:rPr lang="en-US" altLang="zh-CN" u="none" dirty="0" err="1"/>
              <a:t>pygal</a:t>
            </a:r>
            <a:endParaRPr lang="en-US" altLang="zh-CN" u="none" dirty="0"/>
          </a:p>
          <a:p>
            <a:r>
              <a:rPr lang="en-US" altLang="zh-CN" u="none" dirty="0" err="1"/>
              <a:t>wm</a:t>
            </a:r>
            <a:r>
              <a:rPr lang="en-US" altLang="zh-CN" u="none" dirty="0"/>
              <a:t> = </a:t>
            </a:r>
            <a:r>
              <a:rPr lang="en-US" altLang="zh-CN" u="none" dirty="0" err="1"/>
              <a:t>pygal.maps.world.World</a:t>
            </a:r>
            <a:r>
              <a:rPr lang="en-US" altLang="zh-CN" u="none" dirty="0"/>
              <a:t>()</a:t>
            </a:r>
          </a:p>
          <a:p>
            <a:endParaRPr lang="en-US" altLang="zh-CN" u="none" dirty="0"/>
          </a:p>
          <a:p>
            <a:r>
              <a:rPr lang="en-US" altLang="zh-CN" u="none" dirty="0" err="1"/>
              <a:t>wm.title</a:t>
            </a:r>
            <a:r>
              <a:rPr lang="en-US" altLang="zh-CN" u="none" dirty="0"/>
              <a:t> = 'Populations of Countries in North America'</a:t>
            </a:r>
          </a:p>
          <a:p>
            <a:r>
              <a:rPr lang="en-US" altLang="zh-CN" u="none" dirty="0" err="1"/>
              <a:t>wm.add</a:t>
            </a:r>
            <a:r>
              <a:rPr lang="en-US" altLang="zh-CN" u="none" dirty="0"/>
              <a:t>('North America', {'ca': 34126000, 'us': 309349000, 'mx': 113423000})</a:t>
            </a:r>
          </a:p>
          <a:p>
            <a:endParaRPr lang="en-US" altLang="zh-CN" u="none" dirty="0"/>
          </a:p>
          <a:p>
            <a:r>
              <a:rPr lang="en-US" altLang="zh-CN" u="none" dirty="0" err="1"/>
              <a:t>wm.render_to_file</a:t>
            </a:r>
            <a:r>
              <a:rPr lang="en-US" altLang="zh-CN" u="none" dirty="0"/>
              <a:t>('</a:t>
            </a:r>
            <a:r>
              <a:rPr lang="en-US" altLang="zh-CN" u="none" dirty="0" err="1"/>
              <a:t>na_populations.svg</a:t>
            </a:r>
            <a:r>
              <a:rPr lang="en-US" altLang="zh-CN" u="none" dirty="0"/>
              <a:t>')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524655E-C910-41E3-B6A2-EB85A412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91" y="4114782"/>
            <a:ext cx="3554332" cy="25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88D14A-9E3D-4BC2-A7A9-DA7F05B3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绘制完整的世界人口地图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C763EC-260F-4F09-BD2D-88EC27E5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12" y="1510002"/>
            <a:ext cx="8229600" cy="990616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population_data</a:t>
            </a:r>
            <a:r>
              <a:rPr lang="zh-CN" altLang="en-US" dirty="0"/>
              <a:t>中的国别码转换为两位，与人口数量构建字典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71826BF0-763A-41C9-8570-8459F4F01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55" y="2424546"/>
            <a:ext cx="8229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import </a:t>
            </a:r>
            <a:r>
              <a:rPr lang="en-US" altLang="zh-CN" sz="1900" u="none" dirty="0" err="1"/>
              <a:t>json</a:t>
            </a:r>
            <a:endParaRPr lang="en-US" altLang="zh-CN" sz="1900" u="none" dirty="0"/>
          </a:p>
          <a:p>
            <a:r>
              <a:rPr lang="en-US" altLang="zh-CN" sz="1900" u="none" dirty="0"/>
              <a:t>import </a:t>
            </a:r>
            <a:r>
              <a:rPr lang="en-US" altLang="zh-CN" sz="1900" u="none" dirty="0" err="1"/>
              <a:t>pygal</a:t>
            </a:r>
            <a:endParaRPr lang="en-US" altLang="zh-CN" sz="1900" u="none" dirty="0"/>
          </a:p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cc_populations</a:t>
            </a:r>
            <a:r>
              <a:rPr lang="en-US" altLang="zh-CN" sz="1900" u="none" dirty="0">
                <a:solidFill>
                  <a:srgbClr val="FF0000"/>
                </a:solidFill>
              </a:rPr>
              <a:t> = {}</a:t>
            </a:r>
          </a:p>
          <a:p>
            <a:r>
              <a:rPr lang="en-US" altLang="zh-CN" sz="1900" u="none" dirty="0"/>
              <a:t>for </a:t>
            </a:r>
            <a:r>
              <a:rPr lang="en-US" altLang="zh-CN" sz="1900" u="none" dirty="0" err="1"/>
              <a:t>pop_dict</a:t>
            </a:r>
            <a:r>
              <a:rPr lang="en-US" altLang="zh-CN" sz="1900" u="none" dirty="0"/>
              <a:t> in </a:t>
            </a:r>
            <a:r>
              <a:rPr lang="en-US" altLang="zh-CN" sz="1900" u="none" dirty="0" err="1"/>
              <a:t>pop_data</a:t>
            </a:r>
            <a:r>
              <a:rPr lang="en-US" altLang="zh-CN" sz="1900" u="none" dirty="0"/>
              <a:t>:</a:t>
            </a:r>
          </a:p>
          <a:p>
            <a:r>
              <a:rPr lang="en-US" altLang="zh-CN" sz="1900" u="none" dirty="0"/>
              <a:t>    if </a:t>
            </a:r>
            <a:r>
              <a:rPr lang="en-US" altLang="zh-CN" sz="1900" u="none" dirty="0" err="1"/>
              <a:t>pop_dict</a:t>
            </a:r>
            <a:r>
              <a:rPr lang="en-US" altLang="zh-CN" sz="1900" u="none" dirty="0"/>
              <a:t>['Year'] == '2010':</a:t>
            </a:r>
          </a:p>
          <a:p>
            <a:r>
              <a:rPr lang="en-US" altLang="zh-CN" sz="1900" u="none" dirty="0"/>
              <a:t>        </a:t>
            </a:r>
            <a:r>
              <a:rPr lang="en-US" altLang="zh-CN" sz="1900" u="none" dirty="0" err="1"/>
              <a:t>country_name</a:t>
            </a:r>
            <a:r>
              <a:rPr lang="en-US" altLang="zh-CN" sz="1900" u="none" dirty="0"/>
              <a:t> = </a:t>
            </a:r>
            <a:r>
              <a:rPr lang="en-US" altLang="zh-CN" sz="1900" u="none" dirty="0" err="1"/>
              <a:t>pop_dict</a:t>
            </a:r>
            <a:r>
              <a:rPr lang="en-US" altLang="zh-CN" sz="1900" u="none" dirty="0"/>
              <a:t>['Country Name']</a:t>
            </a:r>
          </a:p>
          <a:p>
            <a:r>
              <a:rPr lang="en-US" altLang="zh-CN" sz="1900" u="none" dirty="0"/>
              <a:t>        population = </a:t>
            </a:r>
            <a:r>
              <a:rPr lang="en-US" altLang="zh-CN" sz="1900" u="none" dirty="0" err="1"/>
              <a:t>int</a:t>
            </a:r>
            <a:r>
              <a:rPr lang="en-US" altLang="zh-CN" sz="1900" u="none" dirty="0"/>
              <a:t>(float(</a:t>
            </a:r>
            <a:r>
              <a:rPr lang="en-US" altLang="zh-CN" sz="1900" u="none" dirty="0" err="1"/>
              <a:t>pop_dict</a:t>
            </a:r>
            <a:r>
              <a:rPr lang="en-US" altLang="zh-CN" sz="1900" u="none" dirty="0"/>
              <a:t>['Value']))</a:t>
            </a:r>
          </a:p>
          <a:p>
            <a:r>
              <a:rPr lang="en-US" altLang="zh-CN" sz="1900" u="none" dirty="0"/>
              <a:t>        code = </a:t>
            </a:r>
            <a:r>
              <a:rPr lang="en-US" altLang="zh-CN" sz="1900" u="none" dirty="0" err="1"/>
              <a:t>get_country_code</a:t>
            </a:r>
            <a:r>
              <a:rPr lang="en-US" altLang="zh-CN" sz="1900" u="none" dirty="0"/>
              <a:t>(</a:t>
            </a:r>
            <a:r>
              <a:rPr lang="en-US" altLang="zh-CN" sz="1900" u="none" dirty="0" err="1"/>
              <a:t>country_name</a:t>
            </a:r>
            <a:r>
              <a:rPr lang="en-US" altLang="zh-CN" sz="1900" u="none" dirty="0"/>
              <a:t>)</a:t>
            </a:r>
          </a:p>
          <a:p>
            <a:r>
              <a:rPr lang="en-US" altLang="zh-CN" sz="1900" u="none" dirty="0"/>
              <a:t>        if code:</a:t>
            </a:r>
          </a:p>
          <a:p>
            <a:r>
              <a:rPr lang="en-US" altLang="zh-CN" sz="1900" u="none" dirty="0"/>
              <a:t>           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cc_populations</a:t>
            </a:r>
            <a:r>
              <a:rPr lang="en-US" altLang="zh-CN" sz="1900" u="none" dirty="0">
                <a:solidFill>
                  <a:srgbClr val="FF0000"/>
                </a:solidFill>
              </a:rPr>
              <a:t>[code] = population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wm</a:t>
            </a:r>
            <a:r>
              <a:rPr lang="en-US" altLang="zh-CN" sz="1900" u="none" dirty="0">
                <a:solidFill>
                  <a:srgbClr val="FF0000"/>
                </a:solidFill>
              </a:rPr>
              <a:t> =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pygal.maps.world.World</a:t>
            </a:r>
            <a:r>
              <a:rPr lang="en-US" altLang="zh-CN" sz="1900" u="none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wm.title</a:t>
            </a:r>
            <a:r>
              <a:rPr lang="en-US" altLang="zh-CN" sz="1900" u="none" dirty="0">
                <a:solidFill>
                  <a:srgbClr val="FF0000"/>
                </a:solidFill>
              </a:rPr>
              <a:t> = 'World Population in 2010, by Country'</a:t>
            </a:r>
          </a:p>
          <a:p>
            <a:r>
              <a:rPr lang="fr-FR" altLang="zh-CN" sz="1900" u="none" dirty="0">
                <a:solidFill>
                  <a:srgbClr val="FF0000"/>
                </a:solidFill>
              </a:rPr>
              <a:t>wm.add('2010', cc_populations) 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wm.render_to_file</a:t>
            </a:r>
            <a:r>
              <a:rPr lang="en-US" altLang="zh-CN" sz="1900" u="none" dirty="0">
                <a:solidFill>
                  <a:srgbClr val="FF0000"/>
                </a:solidFill>
              </a:rPr>
              <a:t>('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world_population.svg</a:t>
            </a:r>
            <a:r>
              <a:rPr lang="en-US" altLang="zh-CN" sz="1900" u="none" dirty="0">
                <a:solidFill>
                  <a:srgbClr val="FF0000"/>
                </a:solidFill>
              </a:rPr>
              <a:t>')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F4DDA12-3659-48C3-A0D2-E4C93394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76" y="2163907"/>
            <a:ext cx="3983524" cy="28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49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246E1-BAC3-4E49-9264-667F3A6E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根据人口数量将国家分组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5D3DC9-DA68-446B-A63B-0BB77AB1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中印人口比其他国家多，但在目前的地图上颜色差别不大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按照人口数量编组：</a:t>
            </a:r>
            <a:endParaRPr lang="en-US" altLang="zh-CN" dirty="0"/>
          </a:p>
          <a:p>
            <a:pPr lvl="1"/>
            <a:r>
              <a:rPr lang="en-US" altLang="zh-CN" dirty="0"/>
              <a:t>&lt;1000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万</a:t>
            </a:r>
            <a:r>
              <a:rPr lang="en-US" altLang="zh-CN" dirty="0"/>
              <a:t>-10</a:t>
            </a:r>
            <a:r>
              <a:rPr lang="zh-CN" altLang="en-US" dirty="0"/>
              <a:t>亿</a:t>
            </a:r>
            <a:endParaRPr lang="en-US" altLang="zh-CN" dirty="0"/>
          </a:p>
          <a:p>
            <a:pPr lvl="1"/>
            <a:r>
              <a:rPr lang="en-US" altLang="zh-CN" dirty="0"/>
              <a:t>&gt;10</a:t>
            </a:r>
            <a:r>
              <a:rPr lang="zh-CN" altLang="en-US" dirty="0"/>
              <a:t>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4555458-033A-4FE9-B92D-18249CA5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76" y="3979572"/>
            <a:ext cx="3983524" cy="28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527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246E1-BAC3-4E49-9264-667F3A6E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根据人口数量将国家分组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EED338BF-004C-418A-A444-F623F6C0A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00" y="1524050"/>
            <a:ext cx="8229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/>
              <a:t># Group the countries into 3 population levels.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cc_pops_1, cc_pops_2, cc_pops_3 = {}, {}, {}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for cc, pop in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cc_populations.items</a:t>
            </a:r>
            <a:r>
              <a:rPr lang="en-US" altLang="zh-CN" sz="1900" u="none" dirty="0">
                <a:solidFill>
                  <a:srgbClr val="FF0000"/>
                </a:solidFill>
              </a:rPr>
              <a:t>():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if pop &lt; 10000000: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    cc_pops_1[cc] = pop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elif</a:t>
            </a:r>
            <a:r>
              <a:rPr lang="en-US" altLang="zh-CN" sz="1900" u="none" dirty="0">
                <a:solidFill>
                  <a:srgbClr val="FF0000"/>
                </a:solidFill>
              </a:rPr>
              <a:t> pop &lt; 1000000000: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    cc_pops_2[cc] = pop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else: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    cc_pops_3[cc] = pop</a:t>
            </a:r>
          </a:p>
          <a:p>
            <a:r>
              <a:rPr lang="en-US" altLang="zh-CN" sz="1900" u="none" dirty="0"/>
              <a:t># See how many countries are in each level.        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print(</a:t>
            </a:r>
            <a:r>
              <a:rPr lang="en-US" altLang="zh-CN" sz="1900" u="none" dirty="0" err="1">
                <a:solidFill>
                  <a:srgbClr val="FF0000"/>
                </a:solidFill>
              </a:rPr>
              <a:t>len</a:t>
            </a:r>
            <a:r>
              <a:rPr lang="en-US" altLang="zh-CN" sz="1900" u="none" dirty="0">
                <a:solidFill>
                  <a:srgbClr val="FF0000"/>
                </a:solidFill>
              </a:rPr>
              <a:t>(cc_pops_1),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len</a:t>
            </a:r>
            <a:r>
              <a:rPr lang="en-US" altLang="zh-CN" sz="1900" u="none" dirty="0">
                <a:solidFill>
                  <a:srgbClr val="FF0000"/>
                </a:solidFill>
              </a:rPr>
              <a:t>(cc_pops_2),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len</a:t>
            </a:r>
            <a:r>
              <a:rPr lang="en-US" altLang="zh-CN" sz="1900" u="none" dirty="0">
                <a:solidFill>
                  <a:srgbClr val="FF0000"/>
                </a:solidFill>
              </a:rPr>
              <a:t>(cc_pops_3))</a:t>
            </a:r>
          </a:p>
          <a:p>
            <a:r>
              <a:rPr lang="en-US" altLang="zh-CN" sz="1900" u="none" dirty="0" err="1"/>
              <a:t>wm</a:t>
            </a:r>
            <a:r>
              <a:rPr lang="en-US" altLang="zh-CN" sz="1900" u="none" dirty="0"/>
              <a:t> = </a:t>
            </a:r>
            <a:r>
              <a:rPr lang="en-US" altLang="zh-CN" sz="1900" u="none" dirty="0" err="1"/>
              <a:t>pygal.maps.world.World</a:t>
            </a:r>
            <a:r>
              <a:rPr lang="en-US" altLang="zh-CN" sz="1900" u="none" dirty="0"/>
              <a:t>()</a:t>
            </a:r>
          </a:p>
          <a:p>
            <a:r>
              <a:rPr lang="en-US" altLang="zh-CN" sz="1900" u="none" dirty="0" err="1"/>
              <a:t>wm.title</a:t>
            </a:r>
            <a:r>
              <a:rPr lang="en-US" altLang="zh-CN" sz="1900" u="none" dirty="0"/>
              <a:t> = 'World Population in 2010, by Country'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wm.add</a:t>
            </a:r>
            <a:r>
              <a:rPr lang="en-US" altLang="zh-CN" sz="1900" u="none" dirty="0">
                <a:solidFill>
                  <a:srgbClr val="FF0000"/>
                </a:solidFill>
              </a:rPr>
              <a:t>('0-10m', cc_pops_1)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wm.add</a:t>
            </a:r>
            <a:r>
              <a:rPr lang="en-US" altLang="zh-CN" sz="1900" u="none" dirty="0">
                <a:solidFill>
                  <a:srgbClr val="FF0000"/>
                </a:solidFill>
              </a:rPr>
              <a:t>('10m-1bn', cc_pops_2)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wm.add</a:t>
            </a:r>
            <a:r>
              <a:rPr lang="en-US" altLang="zh-CN" sz="1900" u="none" dirty="0">
                <a:solidFill>
                  <a:srgbClr val="FF0000"/>
                </a:solidFill>
              </a:rPr>
              <a:t>('&gt;1bn', cc_pops_3)</a:t>
            </a:r>
          </a:p>
          <a:p>
            <a:r>
              <a:rPr lang="en-US" altLang="zh-CN" sz="1900" u="none" dirty="0" err="1"/>
              <a:t>wm.render_to_file</a:t>
            </a:r>
            <a:r>
              <a:rPr lang="en-US" altLang="zh-CN" sz="1900" u="none" dirty="0"/>
              <a:t>('</a:t>
            </a:r>
            <a:r>
              <a:rPr lang="en-US" altLang="zh-CN" sz="1900" u="none" dirty="0" err="1"/>
              <a:t>world_population.svg</a:t>
            </a:r>
            <a:r>
              <a:rPr lang="en-US" altLang="zh-CN" sz="1900" u="none" dirty="0"/>
              <a:t>')</a:t>
            </a:r>
            <a:endParaRPr lang="en-US" altLang="zh-CN" sz="1900" u="none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BA27684-D4B7-4F0B-BDC8-0C450C39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91" y="2209832"/>
            <a:ext cx="3642926" cy="24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27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C92A2F-900E-4B67-A910-169686DB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Pygal</a:t>
            </a:r>
            <a:r>
              <a:rPr lang="zh-CN" altLang="en-US" dirty="0"/>
              <a:t>设置世界地图的样式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D656F6-2823-41A8-B3D9-76D1267F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7018"/>
            <a:ext cx="8229600" cy="5234694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Pygal</a:t>
            </a:r>
            <a:r>
              <a:rPr lang="zh-CN" altLang="en-US" dirty="0"/>
              <a:t>样式设置来调整更好看的颜色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RGB</a:t>
            </a:r>
            <a:r>
              <a:rPr lang="zh-CN" altLang="en-US" dirty="0"/>
              <a:t>颜色是一个以</a:t>
            </a:r>
            <a:r>
              <a:rPr lang="en-US" altLang="zh-CN" dirty="0"/>
              <a:t>”#”</a:t>
            </a:r>
            <a:r>
              <a:rPr lang="zh-CN" altLang="en-US" dirty="0"/>
              <a:t>开头的包含</a:t>
            </a:r>
            <a:r>
              <a:rPr lang="en-US" altLang="zh-CN" dirty="0"/>
              <a:t>6</a:t>
            </a:r>
            <a:r>
              <a:rPr lang="zh-CN" altLang="en-US" dirty="0"/>
              <a:t>个字符的字符串，其中前两位表示红色分量，中间两位表示绿色分量，最后两位表示蓝色分量</a:t>
            </a:r>
            <a:endParaRPr lang="en-US" altLang="zh-CN" dirty="0"/>
          </a:p>
          <a:p>
            <a:r>
              <a:rPr lang="zh-CN" altLang="en-US" dirty="0"/>
              <a:t>每个分量取值范围为</a:t>
            </a:r>
            <a:r>
              <a:rPr lang="en-US" altLang="zh-CN" dirty="0"/>
              <a:t>00-FF</a:t>
            </a:r>
          </a:p>
          <a:p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7C95E39D-2201-4494-829F-5050C5C1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110611"/>
            <a:ext cx="82296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wm_style</a:t>
            </a:r>
            <a:r>
              <a:rPr lang="en-US" altLang="zh-CN" sz="1900" u="none" dirty="0">
                <a:solidFill>
                  <a:srgbClr val="FF0000"/>
                </a:solidFill>
              </a:rPr>
              <a:t> =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pygal.style.RotateStyle</a:t>
            </a:r>
            <a:r>
              <a:rPr lang="en-US" altLang="zh-CN" sz="1900" u="none" dirty="0">
                <a:solidFill>
                  <a:srgbClr val="FF0000"/>
                </a:solidFill>
              </a:rPr>
              <a:t>("#336699")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wm</a:t>
            </a:r>
            <a:r>
              <a:rPr lang="en-US" altLang="zh-CN" sz="1900" u="none" dirty="0">
                <a:solidFill>
                  <a:srgbClr val="FF0000"/>
                </a:solidFill>
              </a:rPr>
              <a:t> =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pygal.maps.world.World</a:t>
            </a:r>
            <a:r>
              <a:rPr lang="en-US" altLang="zh-CN" sz="1900" u="none" dirty="0">
                <a:solidFill>
                  <a:srgbClr val="FF0000"/>
                </a:solidFill>
              </a:rPr>
              <a:t>(style=</a:t>
            </a:r>
            <a:r>
              <a:rPr lang="en-US" altLang="zh-CN" sz="1900" u="none" dirty="0" err="1">
                <a:solidFill>
                  <a:srgbClr val="FF0000"/>
                </a:solidFill>
              </a:rPr>
              <a:t>wm_style</a:t>
            </a:r>
            <a:r>
              <a:rPr lang="en-US" altLang="zh-CN" sz="1900" u="none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900" u="none" dirty="0" err="1"/>
              <a:t>wm.title</a:t>
            </a:r>
            <a:r>
              <a:rPr lang="en-US" altLang="zh-CN" sz="1900" u="none" dirty="0"/>
              <a:t> = 'World Population in 2010, by Country'</a:t>
            </a:r>
          </a:p>
          <a:p>
            <a:r>
              <a:rPr lang="en-US" altLang="zh-CN" sz="1900" u="none" dirty="0" err="1"/>
              <a:t>wm.add</a:t>
            </a:r>
            <a:r>
              <a:rPr lang="en-US" altLang="zh-CN" sz="1900" u="none" dirty="0"/>
              <a:t>('0-10m', cc_pops_1)</a:t>
            </a:r>
          </a:p>
          <a:p>
            <a:r>
              <a:rPr lang="en-US" altLang="zh-CN" sz="1900" u="none" dirty="0" err="1"/>
              <a:t>wm.add</a:t>
            </a:r>
            <a:r>
              <a:rPr lang="en-US" altLang="zh-CN" sz="1900" u="none" dirty="0"/>
              <a:t>('10m-1bn', cc_pops_2)</a:t>
            </a:r>
          </a:p>
          <a:p>
            <a:r>
              <a:rPr lang="en-US" altLang="zh-CN" sz="1900" u="none" dirty="0" err="1"/>
              <a:t>wm.add</a:t>
            </a:r>
            <a:r>
              <a:rPr lang="en-US" altLang="zh-CN" sz="1900" u="none" dirty="0"/>
              <a:t>('&gt;1bn', cc_pops_3)</a:t>
            </a:r>
          </a:p>
          <a:p>
            <a:r>
              <a:rPr lang="en-US" altLang="zh-CN" sz="1900" u="none" dirty="0" err="1"/>
              <a:t>wm.render_to_file</a:t>
            </a:r>
            <a:r>
              <a:rPr lang="en-US" altLang="zh-CN" sz="1900" u="none" dirty="0"/>
              <a:t>('</a:t>
            </a:r>
            <a:r>
              <a:rPr lang="en-US" altLang="zh-CN" sz="1900" u="none" dirty="0" err="1"/>
              <a:t>world_population.svg</a:t>
            </a:r>
            <a:r>
              <a:rPr lang="en-US" altLang="zh-CN" sz="1900" u="none" dirty="0"/>
              <a:t>')</a:t>
            </a:r>
            <a:endParaRPr lang="en-US" altLang="zh-CN" sz="1900" u="none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277399-34A9-4FE8-8D6C-CF9A6E64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74" y="2110581"/>
            <a:ext cx="3395065" cy="24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66"/>
            <a:ext cx="8820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5181584" y="4800564"/>
            <a:ext cx="609584" cy="304792"/>
          </a:xfrm>
          <a:prstGeom prst="ellips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391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C92A2F-900E-4B67-A910-169686DB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加亮颜色主题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D656F6-2823-41A8-B3D9-76D1267F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7018"/>
            <a:ext cx="8229600" cy="563563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LightColorizedStyle</a:t>
            </a:r>
            <a:r>
              <a:rPr lang="zh-CN" altLang="en-US" dirty="0"/>
              <a:t>加亮地图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7C95E39D-2201-4494-829F-5050C5C1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1450"/>
            <a:ext cx="917097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wm_style</a:t>
            </a:r>
            <a:r>
              <a:rPr lang="en-US" altLang="zh-CN" sz="1900" u="none" dirty="0">
                <a:solidFill>
                  <a:srgbClr val="FF0000"/>
                </a:solidFill>
              </a:rPr>
              <a:t> =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pygal.style.RotateStyle</a:t>
            </a:r>
            <a:r>
              <a:rPr lang="en-US" altLang="zh-CN" sz="1900" u="none" dirty="0">
                <a:solidFill>
                  <a:srgbClr val="FF0000"/>
                </a:solidFill>
              </a:rPr>
              <a:t>("#336699",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base_style</a:t>
            </a:r>
            <a:r>
              <a:rPr lang="en-US" altLang="zh-CN" sz="1900" u="none" dirty="0">
                <a:solidFill>
                  <a:srgbClr val="FF0000"/>
                </a:solidFill>
              </a:rPr>
              <a:t>=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pygal.style.LightColorizedStyle</a:t>
            </a:r>
            <a:r>
              <a:rPr lang="en-US" altLang="zh-CN" sz="1900" u="none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900" u="none" dirty="0" err="1"/>
              <a:t>wm</a:t>
            </a:r>
            <a:r>
              <a:rPr lang="en-US" altLang="zh-CN" sz="1900" u="none" dirty="0"/>
              <a:t> = </a:t>
            </a:r>
            <a:r>
              <a:rPr lang="en-US" altLang="zh-CN" sz="1900" u="none" dirty="0" err="1"/>
              <a:t>pygal.maps.world.World</a:t>
            </a:r>
            <a:r>
              <a:rPr lang="en-US" altLang="zh-CN" sz="1900" u="none" dirty="0"/>
              <a:t>(style=</a:t>
            </a:r>
            <a:r>
              <a:rPr lang="en-US" altLang="zh-CN" sz="1900" u="none" dirty="0" err="1"/>
              <a:t>wm_style</a:t>
            </a:r>
            <a:r>
              <a:rPr lang="en-US" altLang="zh-CN" sz="1900" u="none" dirty="0"/>
              <a:t>)</a:t>
            </a:r>
          </a:p>
          <a:p>
            <a:r>
              <a:rPr lang="en-US" altLang="zh-CN" sz="1900" u="none" dirty="0" err="1"/>
              <a:t>wm.title</a:t>
            </a:r>
            <a:r>
              <a:rPr lang="en-US" altLang="zh-CN" sz="1900" u="none" dirty="0"/>
              <a:t> = 'World Population in 2010, by Country'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1DB4E910-874A-4446-B2B9-832FBE8B5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58" y="5029158"/>
            <a:ext cx="8991484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from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pygal.style</a:t>
            </a:r>
            <a:r>
              <a:rPr lang="en-US" altLang="zh-CN" sz="1900" u="none" dirty="0">
                <a:solidFill>
                  <a:srgbClr val="FF0000"/>
                </a:solidFill>
              </a:rPr>
              <a:t> import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LightColorizedStyle</a:t>
            </a:r>
            <a:r>
              <a:rPr lang="en-US" altLang="zh-CN" sz="1900" u="none" dirty="0">
                <a:solidFill>
                  <a:srgbClr val="FF0000"/>
                </a:solidFill>
              </a:rPr>
              <a:t> as LCS,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RotateStyle</a:t>
            </a:r>
            <a:r>
              <a:rPr lang="en-US" altLang="zh-CN" sz="1900" u="none" dirty="0">
                <a:solidFill>
                  <a:srgbClr val="FF0000"/>
                </a:solidFill>
              </a:rPr>
              <a:t> as RS</a:t>
            </a:r>
          </a:p>
          <a:p>
            <a:r>
              <a:rPr lang="pl-PL" altLang="zh-CN" sz="1900" u="none" dirty="0">
                <a:solidFill>
                  <a:srgbClr val="FF0000"/>
                </a:solidFill>
              </a:rPr>
              <a:t>wm_style = RS('#336699', base_style=LCS)</a:t>
            </a:r>
            <a:endParaRPr lang="en-US" altLang="zh-CN" sz="1900" u="none" dirty="0">
              <a:solidFill>
                <a:srgbClr val="FF0000"/>
              </a:solidFill>
            </a:endParaRPr>
          </a:p>
          <a:p>
            <a:r>
              <a:rPr lang="en-US" altLang="zh-CN" sz="1900" u="none" dirty="0" err="1"/>
              <a:t>wm</a:t>
            </a:r>
            <a:r>
              <a:rPr lang="en-US" altLang="zh-CN" sz="1900" u="none" dirty="0"/>
              <a:t> = </a:t>
            </a:r>
            <a:r>
              <a:rPr lang="en-US" altLang="zh-CN" sz="1900" u="none" dirty="0" err="1"/>
              <a:t>pygal.maps.world.World</a:t>
            </a:r>
            <a:r>
              <a:rPr lang="en-US" altLang="zh-CN" sz="1900" u="none" dirty="0"/>
              <a:t>(style=</a:t>
            </a:r>
            <a:r>
              <a:rPr lang="en-US" altLang="zh-CN" sz="1900" u="none" dirty="0" err="1"/>
              <a:t>wm_style</a:t>
            </a:r>
            <a:r>
              <a:rPr lang="en-US" altLang="zh-CN" sz="1900" u="none" dirty="0"/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A1A9ABC-7C18-415B-BAF4-2EED2EA4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757" y="2912606"/>
            <a:ext cx="3307749" cy="23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983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2B4352-B8E0-4E4A-97A4-DFA18B73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AB2B71-77B1-461F-A039-62D2C75D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国内生产总值：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从</a:t>
            </a:r>
            <a:r>
              <a:rPr lang="en-US" altLang="zh-CN" dirty="0">
                <a:hlinkClick r:id="rId2"/>
              </a:rPr>
              <a:t>http://data.okfn.org/data/core/gdp</a:t>
            </a:r>
            <a:r>
              <a:rPr lang="zh-CN" altLang="en-US" dirty="0"/>
              <a:t>找到全球各国的国内生产总值数据集，绘制图表</a:t>
            </a:r>
          </a:p>
        </p:txBody>
      </p:sp>
    </p:spTree>
    <p:extLst>
      <p:ext uri="{BB962C8B-B14F-4D97-AF65-F5344CB8AC3E}">
        <p14:creationId xmlns:p14="http://schemas.microsoft.com/office/powerpoint/2010/main" val="5315793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70EB43-B989-43BA-8B17-E4DC3F57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DC5185-D2B6-448A-A4DA-D92E98F1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如何使用网上的数据集</a:t>
            </a:r>
            <a:endParaRPr lang="en-US" altLang="zh-CN" dirty="0"/>
          </a:p>
          <a:p>
            <a:r>
              <a:rPr lang="zh-CN" altLang="en-US" dirty="0"/>
              <a:t>如何处理</a:t>
            </a:r>
            <a:r>
              <a:rPr lang="en-US" altLang="zh-CN" dirty="0"/>
              <a:t>CSV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如何提取你感兴趣的数据</a:t>
            </a:r>
            <a:endParaRPr lang="en-US" altLang="zh-CN" dirty="0"/>
          </a:p>
          <a:p>
            <a:r>
              <a:rPr lang="zh-CN" altLang="en-US" dirty="0"/>
              <a:t>如何用</a:t>
            </a:r>
            <a:r>
              <a:rPr lang="en-US" altLang="zh-CN" dirty="0" err="1"/>
              <a:t>matplotlib</a:t>
            </a:r>
            <a:r>
              <a:rPr lang="zh-CN" altLang="en-US" dirty="0"/>
              <a:t>来处理天气数据</a:t>
            </a:r>
            <a:endParaRPr lang="en-US" altLang="zh-CN" dirty="0"/>
          </a:p>
          <a:p>
            <a:r>
              <a:rPr lang="zh-CN" altLang="en-US" dirty="0"/>
              <a:t>如何在同一图表中绘制多个数据系列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 err="1"/>
              <a:t>Pygal</a:t>
            </a:r>
            <a:r>
              <a:rPr lang="zh-CN" altLang="en-US" dirty="0"/>
              <a:t>绘制呈现各国数据的世界地图</a:t>
            </a:r>
            <a:endParaRPr lang="en-US" altLang="zh-CN" dirty="0"/>
          </a:p>
          <a:p>
            <a:r>
              <a:rPr lang="zh-CN" altLang="en-US" dirty="0"/>
              <a:t>如何设置</a:t>
            </a:r>
            <a:r>
              <a:rPr lang="en-US" altLang="zh-CN" dirty="0" err="1"/>
              <a:t>Pygal</a:t>
            </a:r>
            <a:r>
              <a:rPr lang="zh-CN" altLang="en-US" dirty="0"/>
              <a:t>地图和图表的样式</a:t>
            </a:r>
          </a:p>
        </p:txBody>
      </p:sp>
    </p:spTree>
    <p:extLst>
      <p:ext uri="{BB962C8B-B14F-4D97-AF65-F5344CB8AC3E}">
        <p14:creationId xmlns:p14="http://schemas.microsoft.com/office/powerpoint/2010/main" val="15051488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372DA2-29DD-4B5B-8118-679F7B8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使用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7785B7-DE96-482B-AB81-09B77207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Web API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Pygal</a:t>
            </a:r>
            <a:r>
              <a:rPr lang="zh-CN" altLang="en-US" dirty="0"/>
              <a:t>可视化仓库</a:t>
            </a:r>
            <a:endParaRPr lang="en-US" altLang="zh-CN" dirty="0"/>
          </a:p>
          <a:p>
            <a:r>
              <a:rPr lang="en-US" altLang="zh-CN" dirty="0"/>
              <a:t>Hacker News API</a:t>
            </a:r>
          </a:p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40822346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DFEB43-5409-4218-8A56-4220A8BB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Web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D5BC09-D164-450A-B32E-216E19E3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是网站的一部分，用于与使用</a:t>
            </a:r>
            <a:r>
              <a:rPr lang="en-US" altLang="zh-CN" dirty="0"/>
              <a:t>URL</a:t>
            </a:r>
            <a:r>
              <a:rPr lang="zh-CN" altLang="en-US" dirty="0"/>
              <a:t>（</a:t>
            </a:r>
            <a:br>
              <a:rPr lang="zh-CN" altLang="en-US" dirty="0"/>
            </a:br>
            <a:r>
              <a:rPr lang="zh-CN" altLang="en-US" dirty="0"/>
              <a:t>统一资源定位符）的程序交互，称为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调用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请求的数据用</a:t>
            </a:r>
            <a:r>
              <a:rPr lang="en-US" altLang="zh-CN" dirty="0"/>
              <a:t>JSON</a:t>
            </a:r>
            <a:r>
              <a:rPr lang="zh-CN" altLang="en-US" dirty="0"/>
              <a:t>或</a:t>
            </a:r>
            <a:r>
              <a:rPr lang="en-US" altLang="zh-CN" dirty="0"/>
              <a:t>CSV</a:t>
            </a:r>
            <a:r>
              <a:rPr lang="zh-CN" altLang="en-US" dirty="0"/>
              <a:t>格式返回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8233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EFE95F-D0EA-49BE-A7C6-77D2B9EB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AFC40F-1352-4472-A169-84DFBDB1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24050"/>
            <a:ext cx="8229600" cy="4952912"/>
          </a:xfrm>
        </p:spPr>
        <p:txBody>
          <a:bodyPr/>
          <a:lstStyle/>
          <a:p>
            <a:r>
              <a:rPr lang="en-US" altLang="zh-CN" sz="2000" dirty="0"/>
              <a:t>Git</a:t>
            </a:r>
            <a:r>
              <a:rPr lang="zh-CN" altLang="en-US" sz="2000" dirty="0"/>
              <a:t>是一个分布式版本控制工具，让程序员团队可以写作开发项目</a:t>
            </a:r>
            <a:endParaRPr lang="en-US" altLang="zh-CN" sz="2000" dirty="0"/>
          </a:p>
          <a:p>
            <a:r>
              <a:rPr lang="en-US" altLang="zh-CN" sz="2000" dirty="0"/>
              <a:t>Git</a:t>
            </a:r>
            <a:r>
              <a:rPr lang="zh-CN" altLang="en-US" sz="2000" dirty="0"/>
              <a:t>帮助大家管理为项目所做的工作，避免一个人所做的修改影响其他人所做的而修改</a:t>
            </a:r>
            <a:endParaRPr lang="en-US" altLang="zh-CN" sz="2000" dirty="0"/>
          </a:p>
          <a:p>
            <a:r>
              <a:rPr lang="en-US" altLang="zh-CN" sz="2000" dirty="0"/>
              <a:t>Git</a:t>
            </a:r>
            <a:r>
              <a:rPr lang="zh-CN" altLang="en-US" sz="2000" dirty="0"/>
              <a:t>可以跟踪你的修改，当修改确定可行则提交，当修改不可行则撤销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GitHub</a:t>
            </a:r>
            <a:r>
              <a:rPr lang="zh-CN" altLang="en-US" sz="2000" dirty="0"/>
              <a:t>（</a:t>
            </a:r>
            <a:r>
              <a:rPr lang="en-US" altLang="zh-CN" sz="2000" dirty="0"/>
              <a:t>https://github.com/</a:t>
            </a:r>
            <a:r>
              <a:rPr lang="zh-CN" altLang="en-US" sz="2000" dirty="0"/>
              <a:t>）源于</a:t>
            </a:r>
            <a:r>
              <a:rPr lang="en-US" altLang="zh-CN" sz="2000" dirty="0"/>
              <a:t>Git</a:t>
            </a:r>
            <a:r>
              <a:rPr lang="zh-CN" altLang="en-US" sz="2000" dirty="0"/>
              <a:t>，是一个让程序员能够写作开发项目的网站</a:t>
            </a:r>
            <a:endParaRPr lang="en-US" altLang="zh-CN" sz="2000" dirty="0"/>
          </a:p>
          <a:p>
            <a:r>
              <a:rPr lang="en-US" altLang="zh-CN" sz="2000" dirty="0"/>
              <a:t>GitHub</a:t>
            </a:r>
            <a:r>
              <a:rPr lang="zh-CN" altLang="en-US" sz="2000" dirty="0"/>
              <a:t>上的项目存储与仓库中，包括代码，项目参与者信息，问题或者</a:t>
            </a:r>
            <a:r>
              <a:rPr lang="en-US" altLang="zh-CN" sz="2000" dirty="0"/>
              <a:t>bug</a:t>
            </a:r>
            <a:r>
              <a:rPr lang="zh-CN" altLang="en-US" sz="2000" dirty="0"/>
              <a:t>报告</a:t>
            </a:r>
            <a:endParaRPr lang="en-US" altLang="zh-CN" sz="2000" dirty="0"/>
          </a:p>
          <a:p>
            <a:r>
              <a:rPr lang="zh-CN" altLang="en-US" sz="2000" dirty="0"/>
              <a:t>对于喜欢的项目，其用户可以加星支持，并持续跟踪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本章中，我们编写程序自动下载</a:t>
            </a:r>
            <a:r>
              <a:rPr lang="en-US" altLang="zh-CN" sz="2000" dirty="0">
                <a:solidFill>
                  <a:srgbClr val="FF0000"/>
                </a:solidFill>
              </a:rPr>
              <a:t>GitHub</a:t>
            </a:r>
            <a:r>
              <a:rPr lang="zh-CN" altLang="en-US" sz="2000" dirty="0">
                <a:solidFill>
                  <a:srgbClr val="FF0000"/>
                </a:solidFill>
              </a:rPr>
              <a:t>上星级最高的</a:t>
            </a:r>
            <a:r>
              <a:rPr lang="en-US" altLang="zh-CN" sz="2000" dirty="0">
                <a:solidFill>
                  <a:srgbClr val="FF0000"/>
                </a:solidFill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</a:rPr>
              <a:t>项目的信息并可视化</a:t>
            </a:r>
          </a:p>
        </p:txBody>
      </p:sp>
    </p:spTree>
    <p:extLst>
      <p:ext uri="{BB962C8B-B14F-4D97-AF65-F5344CB8AC3E}">
        <p14:creationId xmlns:p14="http://schemas.microsoft.com/office/powerpoint/2010/main" val="15104388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07FCB5-24C5-49ED-A6F0-EB942C85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API</a:t>
            </a:r>
            <a:r>
              <a:rPr lang="zh-CN" altLang="en-US" dirty="0"/>
              <a:t>调用请求数据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95E24D7-2CED-41BD-9471-56388612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能够调用各种请求消息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返回</a:t>
            </a:r>
            <a:r>
              <a:rPr lang="en-US" altLang="zh-CN" dirty="0"/>
              <a:t>GitHub</a:t>
            </a:r>
            <a:r>
              <a:rPr lang="zh-CN" altLang="en-US" dirty="0"/>
              <a:t>当前托管了多少个</a:t>
            </a:r>
            <a:r>
              <a:rPr lang="en-US" altLang="zh-CN" dirty="0"/>
              <a:t>Python</a:t>
            </a:r>
            <a:r>
              <a:rPr lang="zh-CN" altLang="en-US" dirty="0"/>
              <a:t>项目和信息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https://api.github.com</a:t>
            </a:r>
            <a:r>
              <a:rPr lang="en-US" altLang="zh-CN" dirty="0"/>
              <a:t> </a:t>
            </a:r>
            <a:r>
              <a:rPr lang="zh-CN" altLang="en-US" dirty="0"/>
              <a:t>网站地址</a:t>
            </a:r>
            <a:endParaRPr lang="en-US" altLang="zh-CN" dirty="0"/>
          </a:p>
          <a:p>
            <a:pPr lvl="1"/>
            <a:r>
              <a:rPr lang="en-US" altLang="zh-CN" dirty="0"/>
              <a:t>search/repositories </a:t>
            </a:r>
            <a:r>
              <a:rPr lang="zh-CN" altLang="en-US" dirty="0"/>
              <a:t>让</a:t>
            </a:r>
            <a:r>
              <a:rPr lang="en-US" altLang="zh-CN" dirty="0"/>
              <a:t>API</a:t>
            </a:r>
            <a:r>
              <a:rPr lang="zh-CN" altLang="en-US" dirty="0"/>
              <a:t>搜索网站的代码仓库</a:t>
            </a:r>
            <a:endParaRPr lang="en-US" altLang="zh-CN" dirty="0"/>
          </a:p>
          <a:p>
            <a:pPr lvl="1"/>
            <a:r>
              <a:rPr lang="en-US" altLang="zh-CN" dirty="0"/>
              <a:t>q </a:t>
            </a:r>
            <a:r>
              <a:rPr lang="zh-CN" altLang="en-US" dirty="0"/>
              <a:t>表示查询</a:t>
            </a:r>
            <a:endParaRPr lang="en-US" altLang="zh-CN" dirty="0"/>
          </a:p>
          <a:p>
            <a:pPr lvl="1"/>
            <a:r>
              <a:rPr lang="en-US" altLang="zh-CN" dirty="0" err="1"/>
              <a:t>language:python</a:t>
            </a:r>
            <a:r>
              <a:rPr lang="en-US" altLang="zh-CN" dirty="0"/>
              <a:t> </a:t>
            </a:r>
            <a:r>
              <a:rPr lang="zh-CN" altLang="en-US" dirty="0"/>
              <a:t>指定语言为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&amp; </a:t>
            </a:r>
            <a:r>
              <a:rPr lang="zh-CN" altLang="en-US" dirty="0"/>
              <a:t>表示 与</a:t>
            </a:r>
            <a:endParaRPr lang="en-US" altLang="zh-CN" dirty="0"/>
          </a:p>
          <a:p>
            <a:pPr lvl="1"/>
            <a:r>
              <a:rPr lang="en-US" altLang="zh-CN" dirty="0"/>
              <a:t>sort=stars </a:t>
            </a:r>
            <a:r>
              <a:rPr lang="zh-CN" altLang="en-US" dirty="0"/>
              <a:t>表示项目按照星级进行排序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82BF73F7-7ADD-4AC7-BDC6-62912A99F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2" y="2438426"/>
            <a:ext cx="835041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https://api.github.com/search/repositories?q=language:python&amp;sort=stars</a:t>
            </a:r>
          </a:p>
        </p:txBody>
      </p:sp>
    </p:spTree>
    <p:extLst>
      <p:ext uri="{BB962C8B-B14F-4D97-AF65-F5344CB8AC3E}">
        <p14:creationId xmlns:p14="http://schemas.microsoft.com/office/powerpoint/2010/main" val="21895409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E9E8F1-8CFB-46C9-A6A2-7E13FE3B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API</a:t>
            </a:r>
            <a:r>
              <a:rPr lang="zh-CN" altLang="en-US" dirty="0"/>
              <a:t>调用请求数据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4667F9E-EA6F-4146-8DA6-B1EB7119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47852"/>
            <a:ext cx="8229600" cy="4495800"/>
          </a:xfrm>
        </p:spPr>
        <p:txBody>
          <a:bodyPr/>
          <a:lstStyle/>
          <a:p>
            <a:r>
              <a:rPr lang="zh-CN" altLang="en-US" dirty="0"/>
              <a:t>总数：</a:t>
            </a:r>
            <a:r>
              <a:rPr lang="en-US" altLang="zh-CN" dirty="0"/>
              <a:t>2100296</a:t>
            </a:r>
          </a:p>
          <a:p>
            <a:r>
              <a:rPr lang="en-US" altLang="zh-CN" dirty="0" err="1"/>
              <a:t>incomplete_results</a:t>
            </a:r>
            <a:r>
              <a:rPr lang="en-US" altLang="zh-CN" dirty="0"/>
              <a:t>: false </a:t>
            </a:r>
            <a:r>
              <a:rPr lang="zh-CN" altLang="en-US" dirty="0"/>
              <a:t>表示请求成功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9A2EB37-32B5-4E1C-BDD1-C4A34375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8" y="2514624"/>
            <a:ext cx="6172038" cy="42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775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D72EE7-18E2-40C3-AA8E-A9D7B562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requests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EAB6CF-E8FE-448D-80AE-BEC05282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requests</a:t>
            </a:r>
            <a:r>
              <a:rPr lang="zh-CN" altLang="en-US" dirty="0"/>
              <a:t>模块来向网站请求信息并检查返回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F2631579-9848-4C53-B6BC-1212069E3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39813"/>
            <a:ext cx="835041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pip[3] install [--user] requests</a:t>
            </a:r>
          </a:p>
        </p:txBody>
      </p:sp>
    </p:spTree>
    <p:extLst>
      <p:ext uri="{BB962C8B-B14F-4D97-AF65-F5344CB8AC3E}">
        <p14:creationId xmlns:p14="http://schemas.microsoft.com/office/powerpoint/2010/main" val="11945237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95B798-DFF3-49EC-930E-71161A0A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API</a:t>
            </a:r>
            <a:r>
              <a:rPr lang="zh-CN" altLang="en-US" dirty="0"/>
              <a:t>响应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0FB56D-019E-42B8-B81E-C44950DF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9548"/>
            <a:ext cx="8229600" cy="4495800"/>
          </a:xfrm>
        </p:spPr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API</a:t>
            </a:r>
            <a:r>
              <a:rPr lang="zh-CN" altLang="en-US" dirty="0"/>
              <a:t>调用并处理结果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409F2E6E-C720-4C41-9CB3-AC4DEC093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14" y="2362228"/>
            <a:ext cx="8350414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import requests</a:t>
            </a:r>
          </a:p>
          <a:p>
            <a:endParaRPr lang="en-US" altLang="zh-CN" sz="1900" u="none" dirty="0"/>
          </a:p>
          <a:p>
            <a:r>
              <a:rPr lang="en-US" altLang="zh-CN" sz="1900" u="none" dirty="0"/>
              <a:t># Make an API call, and store the response.</a:t>
            </a:r>
          </a:p>
          <a:p>
            <a:r>
              <a:rPr lang="en-US" altLang="zh-CN" sz="1900" u="none" dirty="0" err="1"/>
              <a:t>url</a:t>
            </a:r>
            <a:r>
              <a:rPr lang="en-US" altLang="zh-CN" sz="1900" u="none" dirty="0"/>
              <a:t> = 'https://api.github.com/search/</a:t>
            </a:r>
            <a:r>
              <a:rPr lang="en-US" altLang="zh-CN" sz="1900" u="none" dirty="0" err="1"/>
              <a:t>repositories?q</a:t>
            </a:r>
            <a:r>
              <a:rPr lang="en-US" altLang="zh-CN" sz="1900" u="none" dirty="0"/>
              <a:t>=</a:t>
            </a:r>
            <a:r>
              <a:rPr lang="en-US" altLang="zh-CN" sz="1900" u="none" dirty="0" err="1"/>
              <a:t>language:python&amp;sort</a:t>
            </a:r>
            <a:r>
              <a:rPr lang="en-US" altLang="zh-CN" sz="1900" u="none" dirty="0"/>
              <a:t>=stars'</a:t>
            </a:r>
          </a:p>
          <a:p>
            <a:r>
              <a:rPr lang="en-US" altLang="zh-CN" sz="1900" u="none" dirty="0"/>
              <a:t>r = </a:t>
            </a:r>
            <a:r>
              <a:rPr lang="en-US" altLang="zh-CN" sz="1900" u="none" dirty="0" err="1"/>
              <a:t>requests.get</a:t>
            </a:r>
            <a:r>
              <a:rPr lang="en-US" altLang="zh-CN" sz="1900" u="none" dirty="0"/>
              <a:t>(</a:t>
            </a:r>
            <a:r>
              <a:rPr lang="en-US" altLang="zh-CN" sz="1900" u="none" dirty="0" err="1"/>
              <a:t>url</a:t>
            </a:r>
            <a:r>
              <a:rPr lang="en-US" altLang="zh-CN" sz="1900" u="none" dirty="0"/>
              <a:t>)</a:t>
            </a:r>
          </a:p>
          <a:p>
            <a:r>
              <a:rPr lang="en-US" altLang="zh-CN" sz="1900" u="none" dirty="0"/>
              <a:t>print("Status code:", </a:t>
            </a:r>
            <a:r>
              <a:rPr lang="en-US" altLang="zh-CN" sz="1900" u="none" dirty="0" err="1"/>
              <a:t>r.status_code</a:t>
            </a:r>
            <a:r>
              <a:rPr lang="en-US" altLang="zh-CN" sz="1900" u="none" dirty="0"/>
              <a:t>)</a:t>
            </a:r>
          </a:p>
          <a:p>
            <a:endParaRPr lang="en-US" altLang="zh-CN" sz="1900" u="none" dirty="0"/>
          </a:p>
          <a:p>
            <a:r>
              <a:rPr lang="en-US" altLang="zh-CN" sz="1900" u="none" dirty="0"/>
              <a:t># Store API response in a variable.</a:t>
            </a:r>
          </a:p>
          <a:p>
            <a:r>
              <a:rPr lang="en-US" altLang="zh-CN" sz="1900" u="none" dirty="0" err="1"/>
              <a:t>response_dict</a:t>
            </a:r>
            <a:r>
              <a:rPr lang="en-US" altLang="zh-CN" sz="1900" u="none" dirty="0"/>
              <a:t> = </a:t>
            </a:r>
            <a:r>
              <a:rPr lang="en-US" altLang="zh-CN" sz="1900" u="none" dirty="0" err="1"/>
              <a:t>r.json</a:t>
            </a:r>
            <a:r>
              <a:rPr lang="en-US" altLang="zh-CN" sz="1900" u="none" dirty="0"/>
              <a:t>()</a:t>
            </a:r>
          </a:p>
          <a:p>
            <a:r>
              <a:rPr lang="en-US" altLang="zh-CN" sz="1900" u="none" dirty="0"/>
              <a:t>print(</a:t>
            </a:r>
            <a:r>
              <a:rPr lang="en-US" altLang="zh-CN" sz="1900" u="none" dirty="0" err="1"/>
              <a:t>response_dict.keys</a:t>
            </a:r>
            <a:r>
              <a:rPr lang="en-US" altLang="zh-CN" sz="1900" u="none" dirty="0"/>
              <a:t>())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D7350041-33F1-4598-A574-AD1CC37A1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14" y="5586262"/>
            <a:ext cx="835041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>
                <a:solidFill>
                  <a:srgbClr val="FF0000"/>
                </a:solidFill>
              </a:rPr>
              <a:t>(‘Status code:’, 200)  -- </a:t>
            </a:r>
            <a:r>
              <a:rPr lang="zh-CN" altLang="en-US" sz="1900" u="none" dirty="0">
                <a:solidFill>
                  <a:srgbClr val="FF0000"/>
                </a:solidFill>
              </a:rPr>
              <a:t>请求成功</a:t>
            </a:r>
            <a:endParaRPr lang="en-US" altLang="zh-CN" sz="1900" u="none" dirty="0">
              <a:solidFill>
                <a:srgbClr val="FF0000"/>
              </a:solidFill>
            </a:endParaRP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[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u'total_count</a:t>
            </a:r>
            <a:r>
              <a:rPr lang="en-US" altLang="zh-CN" sz="1900" u="none" dirty="0">
                <a:solidFill>
                  <a:srgbClr val="FF0000"/>
                </a:solidFill>
              </a:rPr>
              <a:t>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u'items</a:t>
            </a:r>
            <a:r>
              <a:rPr lang="en-US" altLang="zh-CN" sz="1900" u="none" dirty="0">
                <a:solidFill>
                  <a:srgbClr val="FF0000"/>
                </a:solidFill>
              </a:rPr>
              <a:t>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u'incomplete_results</a:t>
            </a:r>
            <a:r>
              <a:rPr lang="en-US" altLang="zh-CN" sz="1900" u="none" dirty="0">
                <a:solidFill>
                  <a:srgbClr val="FF0000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04516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/>
              <a:t>安装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打开命令窗口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在开始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搜索 里，输入</a:t>
            </a:r>
            <a:r>
              <a:rPr lang="en-US" altLang="zh-CN" dirty="0" err="1" smtClean="0">
                <a:solidFill>
                  <a:srgbClr val="0000FF"/>
                </a:solidFill>
              </a:rPr>
              <a:t>cmd</a:t>
            </a:r>
            <a:r>
              <a:rPr lang="zh-CN" altLang="en-US" dirty="0"/>
              <a:t>即</a:t>
            </a:r>
            <a:r>
              <a:rPr lang="zh-CN" altLang="en-US" dirty="0" smtClean="0"/>
              <a:t>可找到命令窗口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此时，输入</a:t>
            </a:r>
            <a:r>
              <a:rPr lang="en-US" altLang="zh-CN" dirty="0" smtClean="0"/>
              <a:t>pip</a:t>
            </a:r>
            <a:r>
              <a:rPr lang="zh-CN" altLang="en-US" dirty="0" smtClean="0"/>
              <a:t>，回车就可以看到，它能被找到了</a:t>
            </a:r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74" y="3081338"/>
            <a:ext cx="38385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1393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75CB1B-4A1F-4EC1-A6D4-D1CBF495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处理响应字典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59D792-E66E-4252-8764-F27E4146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57" y="1547018"/>
            <a:ext cx="8458086" cy="563563"/>
          </a:xfrm>
        </p:spPr>
        <p:txBody>
          <a:bodyPr/>
          <a:lstStyle/>
          <a:p>
            <a:r>
              <a:rPr lang="zh-CN" altLang="en-US" dirty="0"/>
              <a:t>处理字典中的数据，生成一些概述这些信息的输出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F10622B3-2F6E-4938-A40A-1376EC77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87" y="2290318"/>
            <a:ext cx="8350414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import requests</a:t>
            </a:r>
          </a:p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/>
              <a:t># Store API response in a variable.</a:t>
            </a:r>
          </a:p>
          <a:p>
            <a:r>
              <a:rPr lang="en-US" altLang="zh-CN" sz="1900" u="none" dirty="0" err="1"/>
              <a:t>response_dict</a:t>
            </a:r>
            <a:r>
              <a:rPr lang="en-US" altLang="zh-CN" sz="1900" u="none" dirty="0"/>
              <a:t> = </a:t>
            </a:r>
            <a:r>
              <a:rPr lang="en-US" altLang="zh-CN" sz="1900" u="none" dirty="0" err="1"/>
              <a:t>r.json</a:t>
            </a:r>
            <a:r>
              <a:rPr lang="en-US" altLang="zh-CN" sz="1900" u="none" dirty="0"/>
              <a:t>()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print("Total repositories:",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response_dict</a:t>
            </a:r>
            <a:r>
              <a:rPr lang="en-US" altLang="zh-CN" sz="1900" u="none" dirty="0">
                <a:solidFill>
                  <a:srgbClr val="FF0000"/>
                </a:solidFill>
              </a:rPr>
              <a:t>['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total_count</a:t>
            </a:r>
            <a:r>
              <a:rPr lang="en-US" altLang="zh-CN" sz="1900" u="none" dirty="0">
                <a:solidFill>
                  <a:srgbClr val="FF0000"/>
                </a:solidFill>
              </a:rPr>
              <a:t>'])</a:t>
            </a:r>
          </a:p>
          <a:p>
            <a:endParaRPr lang="en-US" altLang="zh-CN" sz="1900" u="none" dirty="0"/>
          </a:p>
          <a:p>
            <a:r>
              <a:rPr lang="en-US" altLang="zh-CN" sz="1900" u="none" dirty="0"/>
              <a:t># Explore information about the repositories.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repo_dicts</a:t>
            </a:r>
            <a:r>
              <a:rPr lang="en-US" altLang="zh-CN" sz="1900" u="none" dirty="0">
                <a:solidFill>
                  <a:srgbClr val="FF0000"/>
                </a:solidFill>
              </a:rPr>
              <a:t> =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response_dict</a:t>
            </a:r>
            <a:r>
              <a:rPr lang="en-US" altLang="zh-CN" sz="1900" u="none" dirty="0">
                <a:solidFill>
                  <a:srgbClr val="FF0000"/>
                </a:solidFill>
              </a:rPr>
              <a:t>['items']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print("Repositories returned: ",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len</a:t>
            </a:r>
            <a:r>
              <a:rPr lang="en-US" altLang="zh-CN" sz="1900" u="none" dirty="0">
                <a:solidFill>
                  <a:srgbClr val="FF0000"/>
                </a:solidFill>
              </a:rPr>
              <a:t>(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repo_dicts</a:t>
            </a:r>
            <a:r>
              <a:rPr lang="en-US" altLang="zh-CN" sz="1900" u="none" dirty="0">
                <a:solidFill>
                  <a:srgbClr val="FF0000"/>
                </a:solidFill>
              </a:rPr>
              <a:t>))</a:t>
            </a:r>
          </a:p>
          <a:p>
            <a:endParaRPr lang="en-US" altLang="zh-CN" sz="1900" u="none" dirty="0">
              <a:solidFill>
                <a:srgbClr val="FF0000"/>
              </a:solidFill>
            </a:endParaRPr>
          </a:p>
          <a:p>
            <a:r>
              <a:rPr lang="en-US" altLang="zh-CN" sz="1900" u="none" dirty="0"/>
              <a:t># Show the first repository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 =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repo_dicts</a:t>
            </a:r>
            <a:r>
              <a:rPr lang="en-US" altLang="zh-CN" sz="1900" u="none" dirty="0">
                <a:solidFill>
                  <a:srgbClr val="FF0000"/>
                </a:solidFill>
              </a:rPr>
              <a:t>[0]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print("Keys:",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len</a:t>
            </a:r>
            <a:r>
              <a:rPr lang="en-US" altLang="zh-CN" sz="1900" u="none" dirty="0">
                <a:solidFill>
                  <a:srgbClr val="FF0000"/>
                </a:solidFill>
              </a:rPr>
              <a:t>(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for key in sorted(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repo_dict.keys</a:t>
            </a:r>
            <a:r>
              <a:rPr lang="en-US" altLang="zh-CN" sz="1900" u="none" dirty="0">
                <a:solidFill>
                  <a:srgbClr val="FF0000"/>
                </a:solidFill>
              </a:rPr>
              <a:t>()):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print(key)</a:t>
            </a:r>
          </a:p>
        </p:txBody>
      </p:sp>
    </p:spTree>
    <p:extLst>
      <p:ext uri="{BB962C8B-B14F-4D97-AF65-F5344CB8AC3E}">
        <p14:creationId xmlns:p14="http://schemas.microsoft.com/office/powerpoint/2010/main" val="30997137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75CB1B-4A1F-4EC1-A6D4-D1CBF495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处理响应字典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59D792-E66E-4252-8764-F27E4146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57" y="1269690"/>
            <a:ext cx="8458086" cy="563563"/>
          </a:xfrm>
        </p:spPr>
        <p:txBody>
          <a:bodyPr/>
          <a:lstStyle/>
          <a:p>
            <a:r>
              <a:rPr lang="zh-CN" altLang="en-US" dirty="0"/>
              <a:t>输出星级最高项目的一些关键信息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F10622B3-2F6E-4938-A40A-1376EC77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57" y="1853610"/>
            <a:ext cx="8350414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print("Selected information about first repository:")</a:t>
            </a:r>
          </a:p>
          <a:p>
            <a:r>
              <a:rPr lang="en-US" altLang="zh-CN" sz="1900" u="none" dirty="0"/>
              <a:t>print('Name:',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['name'])</a:t>
            </a:r>
          </a:p>
          <a:p>
            <a:r>
              <a:rPr lang="en-US" altLang="zh-CN" sz="1900" u="none" dirty="0"/>
              <a:t>print('Owner:',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['owner']['login'])</a:t>
            </a:r>
          </a:p>
          <a:p>
            <a:r>
              <a:rPr lang="en-US" altLang="zh-CN" sz="1900" u="none" dirty="0"/>
              <a:t>print('Stars:',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</a:t>
            </a:r>
            <a:r>
              <a:rPr lang="en-US" altLang="zh-CN" sz="1900" u="none" dirty="0" err="1"/>
              <a:t>stargazers_count</a:t>
            </a:r>
            <a:r>
              <a:rPr lang="en-US" altLang="zh-CN" sz="1900" u="none" dirty="0"/>
              <a:t>'])</a:t>
            </a:r>
          </a:p>
          <a:p>
            <a:r>
              <a:rPr lang="en-US" altLang="zh-CN" sz="1900" u="none" dirty="0"/>
              <a:t>print('Repository:',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</a:t>
            </a:r>
            <a:r>
              <a:rPr lang="en-US" altLang="zh-CN" sz="1900" u="none" dirty="0" err="1"/>
              <a:t>html_url</a:t>
            </a:r>
            <a:r>
              <a:rPr lang="en-US" altLang="zh-CN" sz="1900" u="none" dirty="0"/>
              <a:t>'])</a:t>
            </a:r>
          </a:p>
          <a:p>
            <a:r>
              <a:rPr lang="en-US" altLang="zh-CN" sz="1900" u="none" dirty="0"/>
              <a:t>print('Created:',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</a:t>
            </a:r>
            <a:r>
              <a:rPr lang="en-US" altLang="zh-CN" sz="1900" u="none" dirty="0" err="1"/>
              <a:t>created_at</a:t>
            </a:r>
            <a:r>
              <a:rPr lang="en-US" altLang="zh-CN" sz="1900" u="none" dirty="0"/>
              <a:t>'])</a:t>
            </a:r>
          </a:p>
          <a:p>
            <a:r>
              <a:rPr lang="en-US" altLang="zh-CN" sz="1900" u="none" dirty="0"/>
              <a:t>print('Updated:',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</a:t>
            </a:r>
            <a:r>
              <a:rPr lang="en-US" altLang="zh-CN" sz="1900" u="none" dirty="0" err="1"/>
              <a:t>updated_at</a:t>
            </a:r>
            <a:r>
              <a:rPr lang="en-US" altLang="zh-CN" sz="1900" u="none" dirty="0"/>
              <a:t>'])</a:t>
            </a:r>
          </a:p>
          <a:p>
            <a:r>
              <a:rPr lang="en-US" altLang="zh-CN" sz="1900" u="none" dirty="0"/>
              <a:t>print('Description:',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['description'])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F7D42C25-7E73-4E7F-86CF-354EDBB2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57" y="4372592"/>
            <a:ext cx="8350414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>
                <a:solidFill>
                  <a:srgbClr val="FF0000"/>
                </a:solidFill>
              </a:rPr>
              <a:t>(‘Name:’,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u‘</a:t>
            </a:r>
            <a:r>
              <a:rPr lang="en-US" altLang="zh-CN" sz="1900" u="none" dirty="0" err="1">
                <a:solidFill>
                  <a:srgbClr val="00B0F0"/>
                </a:solidFill>
              </a:rPr>
              <a:t>awesome</a:t>
            </a:r>
            <a:r>
              <a:rPr lang="en-US" altLang="zh-CN" sz="1900" u="none" dirty="0">
                <a:solidFill>
                  <a:srgbClr val="00B0F0"/>
                </a:solidFill>
              </a:rPr>
              <a:t>-python</a:t>
            </a:r>
            <a:r>
              <a:rPr lang="en-US" altLang="zh-CN" sz="1900" u="none" dirty="0">
                <a:solidFill>
                  <a:srgbClr val="FF0000"/>
                </a:solidFill>
              </a:rPr>
              <a:t>’) </a:t>
            </a:r>
            <a:endParaRPr lang="en-US" altLang="zh-CN" sz="1900" u="none" dirty="0">
              <a:solidFill>
                <a:srgbClr val="00B0F0"/>
              </a:solidFill>
            </a:endParaRP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('Owner:',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u'vinta</a:t>
            </a:r>
            <a:r>
              <a:rPr lang="en-US" altLang="zh-CN" sz="1900" u="none" dirty="0">
                <a:solidFill>
                  <a:srgbClr val="FF0000"/>
                </a:solidFill>
              </a:rPr>
              <a:t>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('Stars:', 40916)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('Repository:',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u'https</a:t>
            </a:r>
            <a:r>
              <a:rPr lang="en-US" altLang="zh-CN" sz="1900" u="none" dirty="0">
                <a:solidFill>
                  <a:srgbClr val="FF0000"/>
                </a:solidFill>
              </a:rPr>
              <a:t>://github.com/</a:t>
            </a:r>
            <a:r>
              <a:rPr lang="en-US" altLang="zh-CN" sz="1900" u="none" dirty="0" err="1">
                <a:solidFill>
                  <a:srgbClr val="FF0000"/>
                </a:solidFill>
              </a:rPr>
              <a:t>vinta</a:t>
            </a:r>
            <a:r>
              <a:rPr lang="en-US" altLang="zh-CN" sz="1900" u="none" dirty="0">
                <a:solidFill>
                  <a:srgbClr val="FF0000"/>
                </a:solidFill>
              </a:rPr>
              <a:t>/awesome-python')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('Created:', u'2014-06-27T21:00:06Z')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('Updated:', u'2017-11-12T05:38:51Z')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('Description:',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u'A</a:t>
            </a:r>
            <a:r>
              <a:rPr lang="en-US" altLang="zh-CN" sz="1900" u="none" dirty="0">
                <a:solidFill>
                  <a:srgbClr val="FF0000"/>
                </a:solidFill>
              </a:rPr>
              <a:t> curated list of awesome Python frameworks, libraries, software and resources')</a:t>
            </a:r>
          </a:p>
        </p:txBody>
      </p:sp>
    </p:spTree>
    <p:extLst>
      <p:ext uri="{BB962C8B-B14F-4D97-AF65-F5344CB8AC3E}">
        <p14:creationId xmlns:p14="http://schemas.microsoft.com/office/powerpoint/2010/main" val="19335494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AB5E07-D957-44D5-9FAC-2FE72AB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概述最受欢迎的仓库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4BCE93F-ACF4-469D-A9CE-42CF6123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7018"/>
            <a:ext cx="8229600" cy="563563"/>
          </a:xfrm>
        </p:spPr>
        <p:txBody>
          <a:bodyPr/>
          <a:lstStyle/>
          <a:p>
            <a:r>
              <a:rPr lang="zh-CN" altLang="en-US" dirty="0"/>
              <a:t>对多个仓库进行可视化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A29487D5-F7B4-4FDE-9358-90868F4B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86" y="2359476"/>
            <a:ext cx="8350414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>
                <a:solidFill>
                  <a:srgbClr val="FF0000"/>
                </a:solidFill>
              </a:rPr>
              <a:t>print("Selected information about each repository:")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for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 in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repo_dicts</a:t>
            </a:r>
            <a:r>
              <a:rPr lang="en-US" altLang="zh-CN" sz="1900" u="none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print('Name:',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['name'])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print('Owner:',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['owner']['login'])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print('Stars:',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stargazers_count</a:t>
            </a:r>
            <a:r>
              <a:rPr lang="en-US" altLang="zh-CN" sz="1900" u="none" dirty="0">
                <a:solidFill>
                  <a:srgbClr val="FF0000"/>
                </a:solidFill>
              </a:rPr>
              <a:t>'])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print('Repository:',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html_url</a:t>
            </a:r>
            <a:r>
              <a:rPr lang="en-US" altLang="zh-CN" sz="1900" u="none" dirty="0">
                <a:solidFill>
                  <a:srgbClr val="FF0000"/>
                </a:solidFill>
              </a:rPr>
              <a:t>'])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print('Description:',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['description'])</a:t>
            </a:r>
          </a:p>
        </p:txBody>
      </p:sp>
    </p:spTree>
    <p:extLst>
      <p:ext uri="{BB962C8B-B14F-4D97-AF65-F5344CB8AC3E}">
        <p14:creationId xmlns:p14="http://schemas.microsoft.com/office/powerpoint/2010/main" val="38031642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6B0746-2394-4458-A144-47CDCB18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监视</a:t>
            </a:r>
            <a:r>
              <a:rPr lang="en-US" altLang="zh-CN" dirty="0"/>
              <a:t>API</a:t>
            </a:r>
            <a:r>
              <a:rPr lang="zh-CN" altLang="en-US" dirty="0"/>
              <a:t>的速率限制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46472C-DBFC-4B56-8668-F0FA8387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的速率限制：特定时间内可执行的请求数存在限制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0E554C84-55E5-428D-8557-F65841374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86" y="2819416"/>
            <a:ext cx="835041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>
                <a:solidFill>
                  <a:srgbClr val="FF0000"/>
                </a:solidFill>
              </a:rPr>
              <a:t>https://api.github.com/rate_limit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E93007C0-3D52-4E28-B307-698DC85E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28" y="3303180"/>
            <a:ext cx="5679083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{</a:t>
            </a:r>
          </a:p>
          <a:p>
            <a:r>
              <a:rPr lang="en-US" altLang="zh-CN" sz="1900" u="none" dirty="0"/>
              <a:t>  "resources": {</a:t>
            </a:r>
          </a:p>
          <a:p>
            <a:r>
              <a:rPr lang="en-US" altLang="zh-CN" sz="1900" u="none" dirty="0"/>
              <a:t>    "core": {</a:t>
            </a:r>
          </a:p>
          <a:p>
            <a:r>
              <a:rPr lang="en-US" altLang="zh-CN" sz="1900" u="none" dirty="0"/>
              <a:t>      "limit": 60,</a:t>
            </a:r>
          </a:p>
          <a:p>
            <a:r>
              <a:rPr lang="en-US" altLang="zh-CN" sz="1900" u="none" dirty="0"/>
              <a:t>      "remaining": 60,</a:t>
            </a:r>
          </a:p>
          <a:p>
            <a:r>
              <a:rPr lang="en-US" altLang="zh-CN" sz="1900" u="none" dirty="0"/>
              <a:t>      "reset": 1510470680</a:t>
            </a:r>
          </a:p>
          <a:p>
            <a:r>
              <a:rPr lang="en-US" altLang="zh-CN" sz="1900" u="none" dirty="0"/>
              <a:t>    },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"search": {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  “limit”: 10,  -- </a:t>
            </a:r>
            <a:r>
              <a:rPr lang="zh-CN" altLang="en-US" sz="1900" u="none" dirty="0">
                <a:solidFill>
                  <a:srgbClr val="FF0000"/>
                </a:solidFill>
              </a:rPr>
              <a:t>每分钟</a:t>
            </a:r>
            <a:r>
              <a:rPr lang="en-US" altLang="zh-CN" sz="1900" u="none" dirty="0">
                <a:solidFill>
                  <a:srgbClr val="FF0000"/>
                </a:solidFill>
              </a:rPr>
              <a:t>10</a:t>
            </a:r>
            <a:r>
              <a:rPr lang="zh-CN" altLang="en-US" sz="1900" u="none" dirty="0">
                <a:solidFill>
                  <a:srgbClr val="FF0000"/>
                </a:solidFill>
              </a:rPr>
              <a:t>个请求配额</a:t>
            </a:r>
            <a:endParaRPr lang="en-US" altLang="zh-CN" sz="1900" u="none" dirty="0">
              <a:solidFill>
                <a:srgbClr val="FF0000"/>
              </a:solidFill>
            </a:endParaRP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  “remaining”: 10,  -- </a:t>
            </a:r>
            <a:r>
              <a:rPr lang="zh-CN" altLang="en-US" sz="1900" u="none" dirty="0">
                <a:solidFill>
                  <a:srgbClr val="FF0000"/>
                </a:solidFill>
              </a:rPr>
              <a:t>当前分钟还可以执行</a:t>
            </a:r>
            <a:r>
              <a:rPr lang="en-US" altLang="zh-CN" sz="1900" u="none" dirty="0">
                <a:solidFill>
                  <a:srgbClr val="FF0000"/>
                </a:solidFill>
              </a:rPr>
              <a:t>10</a:t>
            </a:r>
            <a:r>
              <a:rPr lang="zh-CN" altLang="en-US" sz="1900" u="none" dirty="0">
                <a:solidFill>
                  <a:srgbClr val="FF0000"/>
                </a:solidFill>
              </a:rPr>
              <a:t>个请求</a:t>
            </a:r>
            <a:endParaRPr lang="en-US" altLang="zh-CN" sz="1900" u="none" dirty="0">
              <a:solidFill>
                <a:srgbClr val="FF0000"/>
              </a:solidFill>
            </a:endParaRP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  “reset”: 1510467140 –</a:t>
            </a:r>
            <a:r>
              <a:rPr lang="zh-CN" altLang="en-US" sz="1900" u="none" dirty="0">
                <a:solidFill>
                  <a:srgbClr val="FF0000"/>
                </a:solidFill>
              </a:rPr>
              <a:t>下次充值配额的时间</a:t>
            </a:r>
            <a:endParaRPr lang="en-US" altLang="zh-CN" sz="1900" u="none" dirty="0">
              <a:solidFill>
                <a:srgbClr val="FF0000"/>
              </a:solidFill>
            </a:endParaRPr>
          </a:p>
          <a:p>
            <a:r>
              <a:rPr lang="en-US" altLang="zh-CN" sz="1900" u="none" dirty="0"/>
              <a:t>    },</a:t>
            </a:r>
          </a:p>
          <a:p>
            <a:endParaRPr lang="en-US" altLang="zh-CN" sz="1900" u="none" dirty="0">
              <a:solidFill>
                <a:srgbClr val="FF0000"/>
              </a:solidFill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xmlns="" id="{F2BABF07-4DA9-441C-AB89-234744826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12" y="3257014"/>
            <a:ext cx="29359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900" u="none" dirty="0">
                <a:solidFill>
                  <a:srgbClr val="FF0000"/>
                </a:solidFill>
              </a:rPr>
              <a:t>注意：某些网站</a:t>
            </a:r>
            <a:r>
              <a:rPr lang="en-US" altLang="zh-CN" sz="1900" u="none" dirty="0">
                <a:solidFill>
                  <a:srgbClr val="FF0000"/>
                </a:solidFill>
              </a:rPr>
              <a:t>API</a:t>
            </a:r>
            <a:r>
              <a:rPr lang="zh-CN" altLang="en-US" sz="1900" u="none" dirty="0">
                <a:solidFill>
                  <a:srgbClr val="FF0000"/>
                </a:solidFill>
              </a:rPr>
              <a:t>需要注册获取密钥才能执行</a:t>
            </a:r>
            <a:r>
              <a:rPr lang="en-US" altLang="zh-CN" sz="1900" u="none" dirty="0">
                <a:solidFill>
                  <a:srgbClr val="FF0000"/>
                </a:solidFill>
              </a:rPr>
              <a:t>API</a:t>
            </a:r>
            <a:r>
              <a:rPr lang="zh-CN" altLang="en-US" sz="1900" u="none" dirty="0">
                <a:solidFill>
                  <a:srgbClr val="FF0000"/>
                </a:solidFill>
              </a:rPr>
              <a:t>，一般这样配额会高很多</a:t>
            </a:r>
            <a:endParaRPr lang="en-US" altLang="zh-CN" sz="19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648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AB5E07-D957-44D5-9FAC-2FE72AB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Pygal</a:t>
            </a:r>
            <a:r>
              <a:rPr lang="zh-CN" altLang="en-US" dirty="0"/>
              <a:t>可视化仓库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4BCE93F-ACF4-469D-A9CE-42CF6123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" y="1547018"/>
            <a:ext cx="8350414" cy="563563"/>
          </a:xfrm>
        </p:spPr>
        <p:txBody>
          <a:bodyPr/>
          <a:lstStyle/>
          <a:p>
            <a:r>
              <a:rPr lang="zh-CN" altLang="en-US" dirty="0"/>
              <a:t>用获取的数据进行可视化，呈现项目的受欢迎程度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A29487D5-F7B4-4FDE-9358-90868F4B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86" y="2359476"/>
            <a:ext cx="8350414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import requests</a:t>
            </a:r>
          </a:p>
          <a:p>
            <a:r>
              <a:rPr lang="en-US" altLang="zh-CN" sz="1900" u="none" dirty="0"/>
              <a:t>import </a:t>
            </a:r>
            <a:r>
              <a:rPr lang="en-US" altLang="zh-CN" sz="1900" u="none" dirty="0" err="1"/>
              <a:t>pygal</a:t>
            </a:r>
            <a:endParaRPr lang="en-US" altLang="zh-CN" sz="1900" u="none" dirty="0"/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from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pygal.style</a:t>
            </a:r>
            <a:r>
              <a:rPr lang="en-US" altLang="zh-CN" sz="1900" u="none" dirty="0">
                <a:solidFill>
                  <a:srgbClr val="FF0000"/>
                </a:solidFill>
              </a:rPr>
              <a:t> import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LightColorizedStyle</a:t>
            </a:r>
            <a:r>
              <a:rPr lang="en-US" altLang="zh-CN" sz="1900" u="none" dirty="0">
                <a:solidFill>
                  <a:srgbClr val="FF0000"/>
                </a:solidFill>
              </a:rPr>
              <a:t> as LCS,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LightenStyle</a:t>
            </a:r>
            <a:r>
              <a:rPr lang="en-US" altLang="zh-CN" sz="1900" u="none" dirty="0">
                <a:solidFill>
                  <a:srgbClr val="FF0000"/>
                </a:solidFill>
              </a:rPr>
              <a:t> as LS</a:t>
            </a:r>
          </a:p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names, stars = [], []</a:t>
            </a:r>
          </a:p>
          <a:p>
            <a:r>
              <a:rPr lang="en-US" altLang="zh-CN" sz="1900" u="none" dirty="0"/>
              <a:t>for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 in </a:t>
            </a:r>
            <a:r>
              <a:rPr lang="en-US" altLang="zh-CN" sz="1900" u="none" dirty="0" err="1"/>
              <a:t>repo_dicts</a:t>
            </a:r>
            <a:r>
              <a:rPr lang="en-US" altLang="zh-CN" sz="1900" u="none" dirty="0"/>
              <a:t>: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names.append</a:t>
            </a:r>
            <a:r>
              <a:rPr lang="en-US" altLang="zh-CN" sz="1900" u="none" dirty="0">
                <a:solidFill>
                  <a:srgbClr val="FF0000"/>
                </a:solidFill>
              </a:rPr>
              <a:t>(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['name'])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stars.append</a:t>
            </a:r>
            <a:r>
              <a:rPr lang="en-US" altLang="zh-CN" sz="1900" u="none" dirty="0">
                <a:solidFill>
                  <a:srgbClr val="FF0000"/>
                </a:solidFill>
              </a:rPr>
              <a:t>(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stargazers_count</a:t>
            </a:r>
            <a:r>
              <a:rPr lang="en-US" altLang="zh-CN" sz="1900" u="none" dirty="0">
                <a:solidFill>
                  <a:srgbClr val="FF0000"/>
                </a:solidFill>
              </a:rPr>
              <a:t>'])</a:t>
            </a:r>
          </a:p>
          <a:p>
            <a:r>
              <a:rPr lang="en-US" altLang="zh-CN" sz="1900" u="none" dirty="0"/>
              <a:t># Make visualization.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my_style</a:t>
            </a:r>
            <a:r>
              <a:rPr lang="en-US" altLang="zh-CN" sz="1900" u="none" dirty="0">
                <a:solidFill>
                  <a:srgbClr val="FF0000"/>
                </a:solidFill>
              </a:rPr>
              <a:t> = LS('#333366',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base_style</a:t>
            </a:r>
            <a:r>
              <a:rPr lang="en-US" altLang="zh-CN" sz="1900" u="none" dirty="0">
                <a:solidFill>
                  <a:srgbClr val="FF0000"/>
                </a:solidFill>
              </a:rPr>
              <a:t>=LCS)  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chart =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pygal.Bar</a:t>
            </a:r>
            <a:r>
              <a:rPr lang="en-US" altLang="zh-CN" sz="1900" u="none" dirty="0">
                <a:solidFill>
                  <a:srgbClr val="FF0000"/>
                </a:solidFill>
              </a:rPr>
              <a:t>(style=</a:t>
            </a:r>
            <a:r>
              <a:rPr lang="en-US" altLang="zh-CN" sz="1900" u="none" dirty="0" err="1">
                <a:solidFill>
                  <a:srgbClr val="FF0000"/>
                </a:solidFill>
              </a:rPr>
              <a:t>my_style</a:t>
            </a:r>
            <a:r>
              <a:rPr lang="en-US" altLang="zh-CN" sz="1900" u="none" dirty="0">
                <a:solidFill>
                  <a:srgbClr val="FF0000"/>
                </a:solidFill>
              </a:rPr>
              <a:t>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x_label_rotation</a:t>
            </a:r>
            <a:r>
              <a:rPr lang="en-US" altLang="zh-CN" sz="1900" u="none" dirty="0">
                <a:solidFill>
                  <a:srgbClr val="FF0000"/>
                </a:solidFill>
              </a:rPr>
              <a:t>=45,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show_legend</a:t>
            </a:r>
            <a:r>
              <a:rPr lang="en-US" altLang="zh-CN" sz="1900" u="none" dirty="0">
                <a:solidFill>
                  <a:srgbClr val="FF0000"/>
                </a:solidFill>
              </a:rPr>
              <a:t>=False)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chart.title</a:t>
            </a:r>
            <a:r>
              <a:rPr lang="en-US" altLang="zh-CN" sz="1900" u="none" dirty="0">
                <a:solidFill>
                  <a:srgbClr val="FF0000"/>
                </a:solidFill>
              </a:rPr>
              <a:t> = 'Most-Starred Python Projects on GitHub'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chart.x_labels</a:t>
            </a:r>
            <a:r>
              <a:rPr lang="en-US" altLang="zh-CN" sz="1900" u="none" dirty="0">
                <a:solidFill>
                  <a:srgbClr val="FF0000"/>
                </a:solidFill>
              </a:rPr>
              <a:t> = names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chart.add</a:t>
            </a:r>
            <a:r>
              <a:rPr lang="en-US" altLang="zh-CN" sz="1900" u="none" dirty="0">
                <a:solidFill>
                  <a:srgbClr val="FF0000"/>
                </a:solidFill>
              </a:rPr>
              <a:t>('', stars)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chart.render_to_file</a:t>
            </a:r>
            <a:r>
              <a:rPr lang="en-US" altLang="zh-CN" sz="1900" u="none" dirty="0">
                <a:solidFill>
                  <a:srgbClr val="FF0000"/>
                </a:solidFill>
              </a:rPr>
              <a:t>('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python_repos.svg</a:t>
            </a:r>
            <a:r>
              <a:rPr lang="en-US" altLang="zh-CN" sz="1900" u="none" dirty="0">
                <a:solidFill>
                  <a:srgbClr val="FF0000"/>
                </a:solidFill>
              </a:rPr>
              <a:t>')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C5E55C8-D2D2-4C7E-88D0-EEB7003B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87" y="3372619"/>
            <a:ext cx="2428427" cy="19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950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AB5E07-D957-44D5-9FAC-2FE72AB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 err="1"/>
              <a:t>Pygal</a:t>
            </a:r>
            <a:r>
              <a:rPr lang="zh-CN" altLang="en-US" dirty="0"/>
              <a:t>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4BCE93F-ACF4-469D-A9CE-42CF6123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" y="1547018"/>
            <a:ext cx="8350414" cy="563563"/>
          </a:xfrm>
        </p:spPr>
        <p:txBody>
          <a:bodyPr/>
          <a:lstStyle/>
          <a:p>
            <a:r>
              <a:rPr lang="zh-CN" altLang="en-US" dirty="0"/>
              <a:t>增加一些配置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A29487D5-F7B4-4FDE-9358-90868F4B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86" y="2359476"/>
            <a:ext cx="8350414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</a:t>
            </a:r>
            <a:r>
              <a:rPr lang="en-US" altLang="zh-CN" sz="1900" u="none" dirty="0">
                <a:solidFill>
                  <a:srgbClr val="FF0000"/>
                </a:solidFill>
              </a:rPr>
              <a:t> =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pygal.Config</a:t>
            </a:r>
            <a:r>
              <a:rPr lang="en-US" altLang="zh-CN" sz="1900" u="none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my_config.force_uri_protocol</a:t>
            </a:r>
            <a:r>
              <a:rPr lang="en-US" altLang="zh-CN" sz="1900" u="none" dirty="0">
                <a:solidFill>
                  <a:srgbClr val="FF0000"/>
                </a:solidFill>
              </a:rPr>
              <a:t> = 'http'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my_config.x_label_rotation</a:t>
            </a:r>
            <a:r>
              <a:rPr lang="en-US" altLang="zh-CN" sz="1900" u="none" dirty="0">
                <a:solidFill>
                  <a:srgbClr val="FF0000"/>
                </a:solidFill>
              </a:rPr>
              <a:t> = 45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my_config.show_legend</a:t>
            </a:r>
            <a:r>
              <a:rPr lang="en-US" altLang="zh-CN" sz="1900" u="none" dirty="0">
                <a:solidFill>
                  <a:srgbClr val="FF0000"/>
                </a:solidFill>
              </a:rPr>
              <a:t> = False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my_config.title_font_size</a:t>
            </a:r>
            <a:r>
              <a:rPr lang="en-US" altLang="zh-CN" sz="1900" u="none" dirty="0">
                <a:solidFill>
                  <a:srgbClr val="FF0000"/>
                </a:solidFill>
              </a:rPr>
              <a:t> = 24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my_config.label_font_size</a:t>
            </a:r>
            <a:r>
              <a:rPr lang="en-US" altLang="zh-CN" sz="1900" u="none" dirty="0">
                <a:solidFill>
                  <a:srgbClr val="FF0000"/>
                </a:solidFill>
              </a:rPr>
              <a:t> = 14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my_config.major_label_font_size</a:t>
            </a:r>
            <a:r>
              <a:rPr lang="en-US" altLang="zh-CN" sz="1900" u="none" dirty="0">
                <a:solidFill>
                  <a:srgbClr val="FF0000"/>
                </a:solidFill>
              </a:rPr>
              <a:t> = 18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my_config.truncate_label</a:t>
            </a:r>
            <a:r>
              <a:rPr lang="en-US" altLang="zh-CN" sz="1900" u="none" dirty="0">
                <a:solidFill>
                  <a:srgbClr val="FF0000"/>
                </a:solidFill>
              </a:rPr>
              <a:t> = 15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my_config.show_y_guides</a:t>
            </a:r>
            <a:r>
              <a:rPr lang="en-US" altLang="zh-CN" sz="1900" u="none" dirty="0">
                <a:solidFill>
                  <a:srgbClr val="FF0000"/>
                </a:solidFill>
              </a:rPr>
              <a:t> = False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my_config.width</a:t>
            </a:r>
            <a:r>
              <a:rPr lang="en-US" altLang="zh-CN" sz="1900" u="none" dirty="0">
                <a:solidFill>
                  <a:srgbClr val="FF0000"/>
                </a:solidFill>
              </a:rPr>
              <a:t> = 1000</a:t>
            </a:r>
          </a:p>
          <a:p>
            <a:endParaRPr lang="en-US" altLang="zh-CN" sz="1900" u="none" dirty="0">
              <a:solidFill>
                <a:srgbClr val="FF0000"/>
              </a:solidFill>
            </a:endParaRP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chart =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pygal.Bar</a:t>
            </a:r>
            <a:r>
              <a:rPr lang="en-US" altLang="zh-CN" sz="1900" u="none" dirty="0">
                <a:solidFill>
                  <a:srgbClr val="FF0000"/>
                </a:solidFill>
              </a:rPr>
              <a:t>(</a:t>
            </a:r>
            <a:r>
              <a:rPr lang="en-US" altLang="zh-CN" sz="1900" u="none" dirty="0" err="1">
                <a:solidFill>
                  <a:srgbClr val="FF0000"/>
                </a:solidFill>
              </a:rPr>
              <a:t>my_config</a:t>
            </a:r>
            <a:r>
              <a:rPr lang="en-US" altLang="zh-CN" sz="1900" u="none" dirty="0">
                <a:solidFill>
                  <a:srgbClr val="FF0000"/>
                </a:solidFill>
              </a:rPr>
              <a:t>, style=</a:t>
            </a:r>
            <a:r>
              <a:rPr lang="en-US" altLang="zh-CN" sz="1900" u="none" dirty="0" err="1">
                <a:solidFill>
                  <a:srgbClr val="FF0000"/>
                </a:solidFill>
              </a:rPr>
              <a:t>my_style</a:t>
            </a:r>
            <a:r>
              <a:rPr lang="en-US" altLang="zh-CN" sz="1900" u="none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4DD3B16-4AD4-40D5-887B-65D89561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6" y="2359476"/>
            <a:ext cx="4666639" cy="28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838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3E8310-C6B4-46CF-A276-7A47AB27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添加自定义工具提示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D2F278-8A8B-4BD1-A6E4-238FBB94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34" y="1447852"/>
            <a:ext cx="8458086" cy="1142970"/>
          </a:xfrm>
        </p:spPr>
        <p:txBody>
          <a:bodyPr/>
          <a:lstStyle/>
          <a:p>
            <a:r>
              <a:rPr lang="zh-CN" altLang="en-US" dirty="0"/>
              <a:t>将鼠标指向条形时显示消息，称为</a:t>
            </a:r>
            <a:r>
              <a:rPr lang="zh-CN" altLang="en-US" dirty="0">
                <a:solidFill>
                  <a:srgbClr val="FF0000"/>
                </a:solidFill>
              </a:rPr>
              <a:t>工具提示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当前显示的是项目的</a:t>
            </a:r>
            <a:r>
              <a:rPr lang="zh-CN" altLang="en-US" dirty="0">
                <a:solidFill>
                  <a:srgbClr val="FF0000"/>
                </a:solidFill>
              </a:rPr>
              <a:t>星级</a:t>
            </a:r>
            <a:r>
              <a:rPr lang="zh-CN" altLang="en-US" dirty="0"/>
              <a:t>，我们继续增加项目</a:t>
            </a:r>
            <a:r>
              <a:rPr lang="zh-CN" altLang="en-US" dirty="0">
                <a:solidFill>
                  <a:srgbClr val="FF0000"/>
                </a:solidFill>
              </a:rPr>
              <a:t>描述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2FD0F764-7BBC-4429-B620-98134448F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64" y="2590822"/>
            <a:ext cx="8350414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import </a:t>
            </a:r>
            <a:r>
              <a:rPr lang="en-US" altLang="zh-CN" sz="1900" u="none" dirty="0" err="1"/>
              <a:t>pygal</a:t>
            </a:r>
            <a:endParaRPr lang="en-US" altLang="zh-CN" sz="1900" u="none" dirty="0"/>
          </a:p>
          <a:p>
            <a:r>
              <a:rPr lang="en-US" altLang="zh-CN" sz="1900" u="none" dirty="0"/>
              <a:t>from </a:t>
            </a:r>
            <a:r>
              <a:rPr lang="en-US" altLang="zh-CN" sz="1900" u="none" dirty="0" err="1"/>
              <a:t>pygal.style</a:t>
            </a:r>
            <a:r>
              <a:rPr lang="en-US" altLang="zh-CN" sz="1900" u="none" dirty="0"/>
              <a:t> import </a:t>
            </a:r>
            <a:r>
              <a:rPr lang="en-US" altLang="zh-CN" sz="1900" u="none" dirty="0" err="1"/>
              <a:t>LightColorizedStyle</a:t>
            </a:r>
            <a:r>
              <a:rPr lang="en-US" altLang="zh-CN" sz="1900" u="none" dirty="0"/>
              <a:t> as LCS, </a:t>
            </a:r>
            <a:r>
              <a:rPr lang="en-US" altLang="zh-CN" sz="1900" u="none" dirty="0" err="1"/>
              <a:t>LightenStyle</a:t>
            </a:r>
            <a:r>
              <a:rPr lang="en-US" altLang="zh-CN" sz="1900" u="none" dirty="0"/>
              <a:t> as LS</a:t>
            </a:r>
          </a:p>
          <a:p>
            <a:r>
              <a:rPr lang="en-US" altLang="zh-CN" sz="1900" u="none" dirty="0" err="1"/>
              <a:t>my_style</a:t>
            </a:r>
            <a:r>
              <a:rPr lang="en-US" altLang="zh-CN" sz="1900" u="none" dirty="0"/>
              <a:t> = LS('#333366', </a:t>
            </a:r>
            <a:r>
              <a:rPr lang="en-US" altLang="zh-CN" sz="1900" u="none" dirty="0" err="1"/>
              <a:t>base_style</a:t>
            </a:r>
            <a:r>
              <a:rPr lang="en-US" altLang="zh-CN" sz="1900" u="none" dirty="0"/>
              <a:t>=LCS)</a:t>
            </a:r>
          </a:p>
          <a:p>
            <a:r>
              <a:rPr lang="en-US" altLang="zh-CN" sz="1900" u="none" dirty="0"/>
              <a:t>chart = </a:t>
            </a:r>
            <a:r>
              <a:rPr lang="en-US" altLang="zh-CN" sz="1900" u="none" dirty="0" err="1"/>
              <a:t>pygal.Bar</a:t>
            </a:r>
            <a:r>
              <a:rPr lang="en-US" altLang="zh-CN" sz="1900" u="none" dirty="0"/>
              <a:t>(style=</a:t>
            </a:r>
            <a:r>
              <a:rPr lang="en-US" altLang="zh-CN" sz="1900" u="none" dirty="0" err="1"/>
              <a:t>my_style</a:t>
            </a:r>
            <a:r>
              <a:rPr lang="en-US" altLang="zh-CN" sz="1900" u="none" dirty="0"/>
              <a:t>, </a:t>
            </a:r>
            <a:r>
              <a:rPr lang="en-US" altLang="zh-CN" sz="1900" u="none" dirty="0" err="1"/>
              <a:t>x_label_rotation</a:t>
            </a:r>
            <a:r>
              <a:rPr lang="en-US" altLang="zh-CN" sz="1900" u="none" dirty="0"/>
              <a:t>=45, </a:t>
            </a:r>
            <a:r>
              <a:rPr lang="en-US" altLang="zh-CN" sz="1900" u="none" dirty="0" err="1"/>
              <a:t>show_legend</a:t>
            </a:r>
            <a:r>
              <a:rPr lang="en-US" altLang="zh-CN" sz="1900" u="none" dirty="0"/>
              <a:t>=False)</a:t>
            </a:r>
          </a:p>
          <a:p>
            <a:r>
              <a:rPr lang="en-US" altLang="zh-CN" sz="1900" u="none" dirty="0" err="1"/>
              <a:t>chart.title</a:t>
            </a:r>
            <a:r>
              <a:rPr lang="en-US" altLang="zh-CN" sz="1900" u="none" dirty="0"/>
              <a:t> = 'Python Projects'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chart.x_labels</a:t>
            </a:r>
            <a:r>
              <a:rPr lang="en-US" altLang="zh-CN" sz="1900" u="none" dirty="0">
                <a:solidFill>
                  <a:srgbClr val="FF0000"/>
                </a:solidFill>
              </a:rPr>
              <a:t> = ['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httpie</a:t>
            </a:r>
            <a:r>
              <a:rPr lang="en-US" altLang="zh-CN" sz="1900" u="none" dirty="0">
                <a:solidFill>
                  <a:srgbClr val="FF0000"/>
                </a:solidFill>
              </a:rPr>
              <a:t>', 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django</a:t>
            </a:r>
            <a:r>
              <a:rPr lang="en-US" altLang="zh-CN" sz="1900" u="none" dirty="0">
                <a:solidFill>
                  <a:srgbClr val="FF0000"/>
                </a:solidFill>
              </a:rPr>
              <a:t>', 'flask']</a:t>
            </a:r>
          </a:p>
          <a:p>
            <a:r>
              <a:rPr lang="en-US" altLang="zh-CN" sz="1900" u="none" dirty="0" err="1"/>
              <a:t>chart.force_uri_protocol</a:t>
            </a:r>
            <a:r>
              <a:rPr lang="en-US" altLang="zh-CN" sz="1900" u="none" dirty="0"/>
              <a:t> = 'http'</a:t>
            </a:r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plot_dicts</a:t>
            </a:r>
            <a:r>
              <a:rPr lang="en-US" altLang="zh-CN" sz="1900" u="none" dirty="0">
                <a:solidFill>
                  <a:srgbClr val="FF0000"/>
                </a:solidFill>
              </a:rPr>
              <a:t> = [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{'value': 16101, 'label': 'Description of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httpie</a:t>
            </a:r>
            <a:r>
              <a:rPr lang="en-US" altLang="zh-CN" sz="1900" u="none" dirty="0">
                <a:solidFill>
                  <a:srgbClr val="FF0000"/>
                </a:solidFill>
              </a:rPr>
              <a:t>.'},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{'value': 15028, 'label': 'Description of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django</a:t>
            </a:r>
            <a:r>
              <a:rPr lang="en-US" altLang="zh-CN" sz="1900" u="none" dirty="0">
                <a:solidFill>
                  <a:srgbClr val="FF0000"/>
                </a:solidFill>
              </a:rPr>
              <a:t>.'},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{'value': 14798, 'label': 'Description of flask.'},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]</a:t>
            </a:r>
          </a:p>
          <a:p>
            <a:r>
              <a:rPr lang="en-US" altLang="zh-CN" sz="1900" u="none" dirty="0" err="1"/>
              <a:t>chart.add</a:t>
            </a:r>
            <a:r>
              <a:rPr lang="en-US" altLang="zh-CN" sz="1900" u="none" dirty="0"/>
              <a:t>('',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plot_dicts</a:t>
            </a:r>
            <a:r>
              <a:rPr lang="en-US" altLang="zh-CN" sz="1900" u="none" dirty="0"/>
              <a:t>)</a:t>
            </a:r>
          </a:p>
          <a:p>
            <a:r>
              <a:rPr lang="en-US" altLang="zh-CN" sz="1900" u="none" dirty="0" err="1"/>
              <a:t>chart.render_to_file</a:t>
            </a:r>
            <a:r>
              <a:rPr lang="en-US" altLang="zh-CN" sz="1900" u="none" dirty="0"/>
              <a:t>('</a:t>
            </a:r>
            <a:r>
              <a:rPr lang="en-US" altLang="zh-CN" sz="1900" u="none" dirty="0" err="1"/>
              <a:t>bar_descriptions.svg</a:t>
            </a:r>
            <a:r>
              <a:rPr lang="en-US" altLang="zh-CN" sz="1900" u="none" dirty="0"/>
              <a:t>')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2B5AE63-E47A-471D-B7F6-5663A6A9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920" y="4249206"/>
            <a:ext cx="3411000" cy="24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217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BBCBB5-CAF9-46B3-85F4-3A26E611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根据数据绘图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6A06F7-BDAE-46F3-ABA5-B1DB8FCB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4495800"/>
          </a:xfrm>
        </p:spPr>
        <p:txBody>
          <a:bodyPr/>
          <a:lstStyle/>
          <a:p>
            <a:r>
              <a:rPr lang="zh-CN" altLang="en-US" dirty="0"/>
              <a:t>根据请求的数据，自动生成</a:t>
            </a:r>
            <a:r>
              <a:rPr lang="en-US" altLang="zh-CN" dirty="0" err="1"/>
              <a:t>plot_dicts</a:t>
            </a:r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F623788E-42A6-4C2A-B014-92D10F02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95426"/>
            <a:ext cx="8350414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names,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plot_dicts</a:t>
            </a:r>
            <a:r>
              <a:rPr lang="en-US" altLang="zh-CN" sz="1900" u="none" dirty="0">
                <a:solidFill>
                  <a:srgbClr val="FF0000"/>
                </a:solidFill>
              </a:rPr>
              <a:t> = [], []</a:t>
            </a:r>
          </a:p>
          <a:p>
            <a:r>
              <a:rPr lang="en-US" altLang="zh-CN" sz="1900" u="none" dirty="0"/>
              <a:t>for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 in </a:t>
            </a:r>
            <a:r>
              <a:rPr lang="en-US" altLang="zh-CN" sz="1900" u="none" dirty="0" err="1"/>
              <a:t>repo_dicts</a:t>
            </a:r>
            <a:r>
              <a:rPr lang="en-US" altLang="zh-CN" sz="1900" u="none" dirty="0"/>
              <a:t>:</a:t>
            </a:r>
          </a:p>
          <a:p>
            <a:r>
              <a:rPr lang="en-US" altLang="zh-CN" sz="1900" u="none" dirty="0"/>
              <a:t>    </a:t>
            </a:r>
            <a:r>
              <a:rPr lang="en-US" altLang="zh-CN" sz="1900" u="none" dirty="0" err="1"/>
              <a:t>names.append</a:t>
            </a:r>
            <a:r>
              <a:rPr lang="en-US" altLang="zh-CN" sz="1900" u="none" dirty="0"/>
              <a:t>(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['name'])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plot_dict</a:t>
            </a:r>
            <a:r>
              <a:rPr lang="en-US" altLang="zh-CN" sz="1900" u="none" dirty="0">
                <a:solidFill>
                  <a:srgbClr val="FF0000"/>
                </a:solidFill>
              </a:rPr>
              <a:t> = {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    'value':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stargazers_count</a:t>
            </a:r>
            <a:r>
              <a:rPr lang="en-US" altLang="zh-CN" sz="1900" u="none" dirty="0">
                <a:solidFill>
                  <a:srgbClr val="FF0000"/>
                </a:solidFill>
              </a:rPr>
              <a:t>’] , </a:t>
            </a:r>
            <a:r>
              <a:rPr lang="en-US" altLang="zh-CN" sz="1900" u="none" dirty="0"/>
              <a:t># if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['description']!=None else '',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    'label':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['description'],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   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plot_dicts.append</a:t>
            </a:r>
            <a:r>
              <a:rPr lang="en-US" altLang="zh-CN" sz="1900" u="none" dirty="0">
                <a:solidFill>
                  <a:srgbClr val="FF0000"/>
                </a:solidFill>
              </a:rPr>
              <a:t>(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plot_dict</a:t>
            </a:r>
            <a:r>
              <a:rPr lang="en-US" altLang="zh-CN" sz="1900" u="none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 err="1"/>
              <a:t>chart.title</a:t>
            </a:r>
            <a:r>
              <a:rPr lang="en-US" altLang="zh-CN" sz="1900" u="none" dirty="0"/>
              <a:t> = 'Most-Starred Python Projects on GitHub'</a:t>
            </a:r>
          </a:p>
          <a:p>
            <a:r>
              <a:rPr lang="en-US" altLang="zh-CN" sz="1900" u="none" dirty="0" err="1"/>
              <a:t>chart.x_labels</a:t>
            </a:r>
            <a:r>
              <a:rPr lang="en-US" altLang="zh-CN" sz="1900" u="none" dirty="0"/>
              <a:t> = names</a:t>
            </a:r>
          </a:p>
          <a:p>
            <a:endParaRPr lang="en-US" altLang="zh-CN" sz="1900" u="none" dirty="0"/>
          </a:p>
          <a:p>
            <a:r>
              <a:rPr lang="en-US" altLang="zh-CN" sz="1900" u="none" dirty="0" err="1">
                <a:solidFill>
                  <a:srgbClr val="FF0000"/>
                </a:solidFill>
              </a:rPr>
              <a:t>chart.add</a:t>
            </a:r>
            <a:r>
              <a:rPr lang="en-US" altLang="zh-CN" sz="1900" u="none" dirty="0">
                <a:solidFill>
                  <a:srgbClr val="FF0000"/>
                </a:solidFill>
              </a:rPr>
              <a:t>('',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plot_dicts</a:t>
            </a:r>
            <a:r>
              <a:rPr lang="en-US" altLang="zh-CN" sz="1900" u="none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900" u="none" dirty="0" err="1"/>
              <a:t>chart.render_to_file</a:t>
            </a:r>
            <a:r>
              <a:rPr lang="en-US" altLang="zh-CN" sz="1900" u="none" dirty="0"/>
              <a:t>('</a:t>
            </a:r>
            <a:r>
              <a:rPr lang="en-US" altLang="zh-CN" sz="1900" u="none" dirty="0" err="1"/>
              <a:t>python_repos.svg</a:t>
            </a:r>
            <a:r>
              <a:rPr lang="en-US" altLang="zh-CN" sz="1900" u="none" dirty="0"/>
              <a:t>')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202B393-72F0-46B0-AFD4-1984FDA0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68" y="4394306"/>
            <a:ext cx="3352832" cy="20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718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BBCBB5-CAF9-46B3-85F4-3A26E611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根据数据绘图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6A06F7-BDAE-46F3-ABA5-B1DB8FCB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4495800"/>
          </a:xfrm>
        </p:spPr>
        <p:txBody>
          <a:bodyPr/>
          <a:lstStyle/>
          <a:p>
            <a:r>
              <a:rPr lang="zh-CN" altLang="en-US" dirty="0"/>
              <a:t>根据请求的数据，自动生成</a:t>
            </a:r>
            <a:r>
              <a:rPr lang="en-US" altLang="zh-CN" dirty="0" err="1"/>
              <a:t>plot_dicts</a:t>
            </a:r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F623788E-42A6-4C2A-B014-92D10F02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95426"/>
            <a:ext cx="835041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/>
              <a:t>names, </a:t>
            </a:r>
            <a:r>
              <a:rPr lang="en-US" altLang="zh-CN" sz="1900" u="none" dirty="0" err="1"/>
              <a:t>plot_dicts</a:t>
            </a:r>
            <a:r>
              <a:rPr lang="en-US" altLang="zh-CN" sz="1900" u="none" dirty="0"/>
              <a:t> = [], []</a:t>
            </a:r>
          </a:p>
          <a:p>
            <a:r>
              <a:rPr lang="en-US" altLang="zh-CN" sz="1900" u="none" dirty="0"/>
              <a:t>for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 in </a:t>
            </a:r>
            <a:r>
              <a:rPr lang="en-US" altLang="zh-CN" sz="1900" u="none" dirty="0" err="1"/>
              <a:t>repo_dicts</a:t>
            </a:r>
            <a:r>
              <a:rPr lang="en-US" altLang="zh-CN" sz="1900" u="none" dirty="0"/>
              <a:t>:</a:t>
            </a:r>
          </a:p>
          <a:p>
            <a:r>
              <a:rPr lang="en-US" altLang="zh-CN" sz="1900" u="none" dirty="0"/>
              <a:t>    </a:t>
            </a:r>
            <a:r>
              <a:rPr lang="en-US" altLang="zh-CN" sz="1900" u="none" dirty="0" err="1"/>
              <a:t>names.append</a:t>
            </a:r>
            <a:r>
              <a:rPr lang="en-US" altLang="zh-CN" sz="1900" u="none" dirty="0"/>
              <a:t>(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['name'])</a:t>
            </a:r>
          </a:p>
          <a:p>
            <a:r>
              <a:rPr lang="en-US" altLang="zh-CN" sz="1900" u="none" dirty="0"/>
              <a:t>    </a:t>
            </a:r>
            <a:r>
              <a:rPr lang="en-US" altLang="zh-CN" sz="1900" u="none" dirty="0" err="1"/>
              <a:t>plot_dict</a:t>
            </a:r>
            <a:r>
              <a:rPr lang="en-US" altLang="zh-CN" sz="1900" u="none" dirty="0"/>
              <a:t> = {</a:t>
            </a:r>
          </a:p>
          <a:p>
            <a:r>
              <a:rPr lang="en-US" altLang="zh-CN" sz="1900" u="none" dirty="0"/>
              <a:t>        'value':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</a:t>
            </a:r>
            <a:r>
              <a:rPr lang="en-US" altLang="zh-CN" sz="1900" u="none" dirty="0" err="1"/>
              <a:t>stargazers_count</a:t>
            </a:r>
            <a:r>
              <a:rPr lang="en-US" altLang="zh-CN" sz="1900" u="none" dirty="0"/>
              <a:t>’] , # if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['description']!=None else '',</a:t>
            </a:r>
          </a:p>
          <a:p>
            <a:r>
              <a:rPr lang="en-US" altLang="zh-CN" sz="1900" u="none" dirty="0"/>
              <a:t>        'label': </a:t>
            </a:r>
            <a:r>
              <a:rPr lang="en-US" altLang="zh-CN" sz="1900" u="none" dirty="0" err="1"/>
              <a:t>repo_dict</a:t>
            </a:r>
            <a:r>
              <a:rPr lang="en-US" altLang="zh-CN" sz="1900" u="none" dirty="0"/>
              <a:t>['description’],</a:t>
            </a:r>
          </a:p>
          <a:p>
            <a:r>
              <a:rPr lang="en-US" altLang="zh-CN" sz="1900" u="none" dirty="0"/>
              <a:t>        </a:t>
            </a:r>
            <a:r>
              <a:rPr lang="en-US" altLang="zh-CN" sz="1900" u="none" dirty="0">
                <a:solidFill>
                  <a:srgbClr val="FF0000"/>
                </a:solidFill>
              </a:rPr>
              <a:t>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xlink</a:t>
            </a:r>
            <a:r>
              <a:rPr lang="en-US" altLang="zh-CN" sz="1900" u="none" dirty="0">
                <a:solidFill>
                  <a:srgbClr val="FF0000"/>
                </a:solidFill>
              </a:rPr>
              <a:t>':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repo_dict</a:t>
            </a:r>
            <a:r>
              <a:rPr lang="en-US" altLang="zh-CN" sz="1900" u="none" dirty="0">
                <a:solidFill>
                  <a:srgbClr val="FF0000"/>
                </a:solidFill>
              </a:rPr>
              <a:t>['</a:t>
            </a:r>
            <a:r>
              <a:rPr lang="en-US" altLang="zh-CN" sz="1900" u="none" dirty="0" err="1">
                <a:solidFill>
                  <a:srgbClr val="FF0000"/>
                </a:solidFill>
              </a:rPr>
              <a:t>html_url</a:t>
            </a:r>
            <a:r>
              <a:rPr lang="en-US" altLang="zh-CN" sz="1900" u="none" dirty="0">
                <a:solidFill>
                  <a:srgbClr val="FF0000"/>
                </a:solidFill>
              </a:rPr>
              <a:t>'],</a:t>
            </a:r>
          </a:p>
          <a:p>
            <a:r>
              <a:rPr lang="en-US" altLang="zh-CN" sz="1900" u="none" dirty="0"/>
              <a:t>        }</a:t>
            </a:r>
          </a:p>
          <a:p>
            <a:r>
              <a:rPr lang="en-US" altLang="zh-CN" sz="1900" u="none" dirty="0"/>
              <a:t>    </a:t>
            </a:r>
            <a:r>
              <a:rPr lang="en-US" altLang="zh-CN" sz="1900" u="none" dirty="0" err="1"/>
              <a:t>plot_dicts.append</a:t>
            </a:r>
            <a:r>
              <a:rPr lang="en-US" altLang="zh-CN" sz="1900" u="none" dirty="0"/>
              <a:t>(</a:t>
            </a:r>
            <a:r>
              <a:rPr lang="en-US" altLang="zh-CN" sz="1900" u="none" dirty="0" err="1"/>
              <a:t>plot_dict</a:t>
            </a:r>
            <a:r>
              <a:rPr lang="en-US" altLang="zh-CN" sz="1900" u="none" dirty="0"/>
              <a:t>)</a:t>
            </a:r>
          </a:p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 err="1"/>
              <a:t>chart.title</a:t>
            </a:r>
            <a:r>
              <a:rPr lang="en-US" altLang="zh-CN" sz="1900" u="none" dirty="0"/>
              <a:t> = 'Most-Starred Python Projects on GitHub'</a:t>
            </a:r>
          </a:p>
          <a:p>
            <a:r>
              <a:rPr lang="en-US" altLang="zh-CN" sz="1900" u="none" dirty="0" err="1"/>
              <a:t>chart.x_labels</a:t>
            </a:r>
            <a:r>
              <a:rPr lang="en-US" altLang="zh-CN" sz="1900" u="none" dirty="0"/>
              <a:t> = names</a:t>
            </a:r>
          </a:p>
          <a:p>
            <a:endParaRPr lang="en-US" altLang="zh-CN" sz="1900" u="none" dirty="0"/>
          </a:p>
          <a:p>
            <a:r>
              <a:rPr lang="en-US" altLang="zh-CN" sz="1900" u="none" dirty="0" err="1"/>
              <a:t>chart.add</a:t>
            </a:r>
            <a:r>
              <a:rPr lang="en-US" altLang="zh-CN" sz="1900" u="none" dirty="0"/>
              <a:t>('', </a:t>
            </a:r>
            <a:r>
              <a:rPr lang="en-US" altLang="zh-CN" sz="1900" u="none" dirty="0" err="1"/>
              <a:t>plot_dicts</a:t>
            </a:r>
            <a:r>
              <a:rPr lang="en-US" altLang="zh-CN" sz="1900" u="none" dirty="0"/>
              <a:t>)</a:t>
            </a:r>
          </a:p>
          <a:p>
            <a:r>
              <a:rPr lang="en-US" altLang="zh-CN" sz="1900" u="none" dirty="0" err="1"/>
              <a:t>chart.render_to_file</a:t>
            </a:r>
            <a:r>
              <a:rPr lang="en-US" altLang="zh-CN" sz="1900" u="none" dirty="0"/>
              <a:t>('</a:t>
            </a:r>
            <a:r>
              <a:rPr lang="en-US" altLang="zh-CN" sz="1900" u="none" dirty="0" err="1"/>
              <a:t>python_repos.svg</a:t>
            </a:r>
            <a:r>
              <a:rPr lang="en-US" altLang="zh-CN" sz="1900" u="none" dirty="0"/>
              <a:t>')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90C52A7-89DD-4A6D-9FB1-0AF78756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66" y="4724366"/>
            <a:ext cx="3124238" cy="1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308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BBCBB5-CAF9-46B3-85F4-3A26E611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Hacker News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6A06F7-BDAE-46F3-ABA5-B1DB8FCB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563563"/>
          </a:xfrm>
        </p:spPr>
        <p:txBody>
          <a:bodyPr/>
          <a:lstStyle/>
          <a:p>
            <a:r>
              <a:rPr lang="zh-CN" altLang="en-US" dirty="0"/>
              <a:t>在其他网站上探索</a:t>
            </a:r>
            <a:r>
              <a:rPr lang="en-US" altLang="zh-CN" dirty="0"/>
              <a:t>API</a:t>
            </a:r>
            <a:r>
              <a:rPr lang="zh-CN" altLang="en-US" dirty="0"/>
              <a:t>调用（</a:t>
            </a:r>
            <a:r>
              <a:rPr lang="en-US" altLang="zh-CN" dirty="0"/>
              <a:t>Hacker News</a:t>
            </a:r>
            <a:r>
              <a:rPr lang="zh-CN" altLang="en-US" dirty="0"/>
              <a:t>）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F623788E-42A6-4C2A-B014-92D10F02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95426"/>
            <a:ext cx="835041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http://news.ycombinator.com/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7E064EFC-DCA1-40E3-ADBB-6CA27D7F4ABA}"/>
              </a:ext>
            </a:extLst>
          </p:cNvPr>
          <p:cNvSpPr txBox="1">
            <a:spLocks/>
          </p:cNvSpPr>
          <p:nvPr/>
        </p:nvSpPr>
        <p:spPr bwMode="auto">
          <a:xfrm>
            <a:off x="457200" y="2584722"/>
            <a:ext cx="8229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u="none" kern="0" dirty="0"/>
              <a:t>返回该网站的文章的信息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xmlns="" id="{6E57D7B8-2C20-4C89-A521-52C65A3CC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66" y="3160499"/>
            <a:ext cx="835041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https://hacker-news.firebaseio.com/v0/item/8863.json?print=pretty/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BB5184F-87B8-4788-B1E1-CD3FD1FE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22" y="1930053"/>
            <a:ext cx="5410179" cy="552381"/>
          </a:xfrm>
          <a:prstGeom prst="rect">
            <a:avLst/>
          </a:prstGeom>
        </p:spPr>
      </p:pic>
      <p:sp>
        <p:nvSpPr>
          <p:cNvPr id="9" name="文本框 2">
            <a:extLst>
              <a:ext uri="{FF2B5EF4-FFF2-40B4-BE49-F238E27FC236}">
                <a16:creationId xmlns:a16="http://schemas.microsoft.com/office/drawing/2014/main" xmlns="" id="{3450F845-9C19-4D46-9934-2E7E2C654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93" y="3557434"/>
            <a:ext cx="8350414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600" u="none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  "by" : "</a:t>
            </a:r>
            <a:r>
              <a:rPr lang="en-US" altLang="zh-CN" sz="1600" u="none" dirty="0" err="1">
                <a:solidFill>
                  <a:srgbClr val="FF0000"/>
                </a:solidFill>
              </a:rPr>
              <a:t>dhouston</a:t>
            </a:r>
            <a:r>
              <a:rPr lang="en-US" altLang="zh-CN" sz="1600" u="none" dirty="0">
                <a:solidFill>
                  <a:srgbClr val="FF0000"/>
                </a:solidFill>
              </a:rPr>
              <a:t>",</a:t>
            </a: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  “descendants” : 71,  -- </a:t>
            </a:r>
            <a:r>
              <a:rPr lang="zh-CN" altLang="en-US" sz="1600" u="none" dirty="0">
                <a:solidFill>
                  <a:srgbClr val="FF0000"/>
                </a:solidFill>
              </a:rPr>
              <a:t>被评论的次数</a:t>
            </a:r>
            <a:endParaRPr lang="en-US" altLang="zh-CN" sz="1600" u="none" dirty="0">
              <a:solidFill>
                <a:srgbClr val="FF0000"/>
              </a:solidFill>
            </a:endParaRP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  "id" : 8863,</a:t>
            </a: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  “kids” : [ 8952, 9224, 8917, 8884, 8887, 8943, 8869, 8958, 9005, 9671, 9067, 8940, 8908, 9055, 8865, 8881, 8872, 8873, 8955, 10403, 8903, 8928, 9125, 8998, 8901, 8902, 8907, 8894, 8878, 8980, 8870, 8934, 8876 ],    -- </a:t>
            </a:r>
            <a:r>
              <a:rPr lang="zh-CN" altLang="en-US" sz="1600" u="none" dirty="0">
                <a:solidFill>
                  <a:srgbClr val="FF0000"/>
                </a:solidFill>
              </a:rPr>
              <a:t>评论的</a:t>
            </a:r>
            <a:r>
              <a:rPr lang="en-US" altLang="zh-CN" sz="1600" u="none" dirty="0">
                <a:solidFill>
                  <a:srgbClr val="FF0000"/>
                </a:solidFill>
              </a:rPr>
              <a:t>ID</a:t>
            </a: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  "score" : 111,</a:t>
            </a: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  "time" : 1175714200,</a:t>
            </a: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  "title" : "My YC app: Dropbox - Throw away your USB drive",</a:t>
            </a: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  "type" : "story",</a:t>
            </a: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  "</a:t>
            </a:r>
            <a:r>
              <a:rPr lang="en-US" altLang="zh-CN" sz="1600" u="none" dirty="0" err="1">
                <a:solidFill>
                  <a:srgbClr val="FF0000"/>
                </a:solidFill>
              </a:rPr>
              <a:t>url</a:t>
            </a:r>
            <a:r>
              <a:rPr lang="en-US" altLang="zh-CN" sz="1600" u="none" dirty="0">
                <a:solidFill>
                  <a:srgbClr val="FF0000"/>
                </a:solidFill>
              </a:rPr>
              <a:t>" : "http://www.getdropbox.com/u/2/screencast.html"</a:t>
            </a:r>
          </a:p>
          <a:p>
            <a:r>
              <a:rPr lang="en-US" altLang="zh-CN" sz="1600" u="none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21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/>
              <a:t>安装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在联网时，输入：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pip install </a:t>
            </a:r>
            <a:r>
              <a:rPr lang="en-US" altLang="zh-CN" dirty="0" err="1" smtClean="0">
                <a:solidFill>
                  <a:srgbClr val="0000FF"/>
                </a:solidFill>
              </a:rPr>
              <a:t>matplotlib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既可以下载和安装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3876804"/>
            <a:ext cx="8153186" cy="119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375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BBCBB5-CAF9-46B3-85F4-3A26E611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Hacker News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6A06F7-BDAE-46F3-ABA5-B1DB8FCB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563563"/>
          </a:xfrm>
        </p:spPr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API</a:t>
            </a:r>
            <a:r>
              <a:rPr lang="zh-CN" altLang="en-US" dirty="0"/>
              <a:t>，调用返回当前热门文章的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F623788E-42A6-4C2A-B014-92D10F02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95426"/>
            <a:ext cx="835041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/>
              <a:t>https://hacker-news.firebaseio.com/v0/topstories.json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xmlns="" id="{6E57D7B8-2C20-4C89-A521-52C65A3CC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66" y="3160499"/>
            <a:ext cx="8350414" cy="33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>
                <a:solidFill>
                  <a:srgbClr val="FF0000"/>
                </a:solidFill>
              </a:rPr>
              <a:t>[15679853,15679599,15679522,15678471,15679321,15679463,15676951,15678542,15677727,15678841,15676785,15679150,15676737,15679500,15677206,15677560,15678056,15679205,15678788,15678492,15677299,15676911,15668115,15677871,15678175,15675591,15676681,15676371,15676580,15678139,15677523,15678078,15678694,15678401,15679486,15679056,15669262,15677066,15676307,15677887,15679172,15670109,15676023,15671896,15679303,15679320,15671400,15675695,15675750,15675439,15676220,15675898,15675582,15676515,15673015,15675118,15676691,15657887,15667778,15678604,15668504,15671408,15679548,15664071,15667286,15669759,15676110,15677591,15676335,15675692,15672058,15677741,15673430,15671254,15671804,15679724,15677465,15672027,15669119,…]</a:t>
            </a:r>
          </a:p>
        </p:txBody>
      </p:sp>
    </p:spTree>
    <p:extLst>
      <p:ext uri="{BB962C8B-B14F-4D97-AF65-F5344CB8AC3E}">
        <p14:creationId xmlns:p14="http://schemas.microsoft.com/office/powerpoint/2010/main" val="28505196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BBCBB5-CAF9-46B3-85F4-3A26E611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Hacker News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6A06F7-BDAE-46F3-ABA5-B1DB8FCB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563563"/>
          </a:xfrm>
        </p:spPr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API</a:t>
            </a:r>
            <a:r>
              <a:rPr lang="zh-CN" altLang="en-US" dirty="0"/>
              <a:t>，调用返回当前热门文章的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F623788E-42A6-4C2A-B014-92D10F02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05771"/>
            <a:ext cx="4572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 u="none" dirty="0"/>
              <a:t>import requests</a:t>
            </a:r>
          </a:p>
          <a:p>
            <a:r>
              <a:rPr lang="en-US" altLang="zh-CN" sz="1400" u="none" dirty="0"/>
              <a:t>from operator import </a:t>
            </a:r>
            <a:r>
              <a:rPr lang="en-US" altLang="zh-CN" sz="1400" u="none" dirty="0" err="1"/>
              <a:t>itemgetter</a:t>
            </a:r>
            <a:endParaRPr lang="en-US" altLang="zh-CN" sz="1400" u="none" dirty="0"/>
          </a:p>
          <a:p>
            <a:endParaRPr lang="en-US" altLang="zh-CN" sz="1400" u="none" dirty="0"/>
          </a:p>
          <a:p>
            <a:r>
              <a:rPr lang="en-US" altLang="zh-CN" sz="1400" u="none" dirty="0"/>
              <a:t># Make an API call, and store the response.</a:t>
            </a:r>
          </a:p>
          <a:p>
            <a:r>
              <a:rPr lang="en-US" altLang="zh-CN" sz="1400" u="none" dirty="0" err="1"/>
              <a:t>url</a:t>
            </a:r>
            <a:r>
              <a:rPr lang="en-US" altLang="zh-CN" sz="1400" u="none" dirty="0"/>
              <a:t> = 'https://hacker-news.firebaseio.com/v0/</a:t>
            </a:r>
            <a:r>
              <a:rPr lang="en-US" altLang="zh-CN" sz="1400" u="none" dirty="0" err="1"/>
              <a:t>topstories.json</a:t>
            </a:r>
            <a:r>
              <a:rPr lang="en-US" altLang="zh-CN" sz="1400" u="none" dirty="0"/>
              <a:t>'</a:t>
            </a:r>
          </a:p>
          <a:p>
            <a:r>
              <a:rPr lang="en-US" altLang="zh-CN" sz="1400" u="none" dirty="0"/>
              <a:t>r = </a:t>
            </a:r>
            <a:r>
              <a:rPr lang="en-US" altLang="zh-CN" sz="1400" u="none" dirty="0" err="1"/>
              <a:t>requests.get</a:t>
            </a:r>
            <a:r>
              <a:rPr lang="en-US" altLang="zh-CN" sz="1400" u="none" dirty="0"/>
              <a:t>(</a:t>
            </a:r>
            <a:r>
              <a:rPr lang="en-US" altLang="zh-CN" sz="1400" u="none" dirty="0" err="1"/>
              <a:t>url</a:t>
            </a:r>
            <a:r>
              <a:rPr lang="en-US" altLang="zh-CN" sz="1400" u="none" dirty="0"/>
              <a:t>)</a:t>
            </a:r>
          </a:p>
          <a:p>
            <a:r>
              <a:rPr lang="en-US" altLang="zh-CN" sz="1400" u="none" dirty="0"/>
              <a:t>print("Status code:", </a:t>
            </a:r>
            <a:r>
              <a:rPr lang="en-US" altLang="zh-CN" sz="1400" u="none" dirty="0" err="1"/>
              <a:t>r.status_code</a:t>
            </a:r>
            <a:r>
              <a:rPr lang="en-US" altLang="zh-CN" sz="1400" u="none" dirty="0"/>
              <a:t>)</a:t>
            </a:r>
          </a:p>
          <a:p>
            <a:endParaRPr lang="en-US" altLang="zh-CN" sz="1400" u="none" dirty="0"/>
          </a:p>
          <a:p>
            <a:r>
              <a:rPr lang="en-US" altLang="zh-CN" sz="1400" u="none" dirty="0"/>
              <a:t># Process information about each submission.</a:t>
            </a:r>
          </a:p>
          <a:p>
            <a:r>
              <a:rPr lang="en-US" altLang="zh-CN" sz="1400" u="none" dirty="0" err="1"/>
              <a:t>submission_ids</a:t>
            </a:r>
            <a:r>
              <a:rPr lang="en-US" altLang="zh-CN" sz="1400" u="none" dirty="0"/>
              <a:t> = </a:t>
            </a:r>
            <a:r>
              <a:rPr lang="en-US" altLang="zh-CN" sz="1400" u="none" dirty="0" err="1"/>
              <a:t>r.json</a:t>
            </a:r>
            <a:r>
              <a:rPr lang="en-US" altLang="zh-CN" sz="1400" u="none" dirty="0"/>
              <a:t>()</a:t>
            </a:r>
          </a:p>
          <a:p>
            <a:r>
              <a:rPr lang="en-US" altLang="zh-CN" sz="1400" u="none" dirty="0" err="1"/>
              <a:t>submission_dicts</a:t>
            </a:r>
            <a:r>
              <a:rPr lang="en-US" altLang="zh-CN" sz="1400" u="none" dirty="0"/>
              <a:t> = []</a:t>
            </a:r>
          </a:p>
          <a:p>
            <a:endParaRPr lang="en-US" altLang="zh-CN" sz="1400" u="none" dirty="0"/>
          </a:p>
          <a:p>
            <a:r>
              <a:rPr lang="en-US" altLang="zh-CN" sz="1400" u="none" dirty="0"/>
              <a:t>for </a:t>
            </a:r>
            <a:r>
              <a:rPr lang="en-US" altLang="zh-CN" sz="1400" u="none" dirty="0" err="1"/>
              <a:t>submission_id</a:t>
            </a:r>
            <a:r>
              <a:rPr lang="en-US" altLang="zh-CN" sz="1400" u="none" dirty="0"/>
              <a:t> in </a:t>
            </a:r>
            <a:r>
              <a:rPr lang="en-US" altLang="zh-CN" sz="1400" u="none" dirty="0" err="1"/>
              <a:t>submission_ids</a:t>
            </a:r>
            <a:r>
              <a:rPr lang="en-US" altLang="zh-CN" sz="1400" u="none" dirty="0"/>
              <a:t>[:30]:</a:t>
            </a:r>
          </a:p>
          <a:p>
            <a:r>
              <a:rPr lang="en-US" altLang="zh-CN" sz="1400" u="none" dirty="0"/>
              <a:t>    # Make a separate API call for each submission.</a:t>
            </a:r>
          </a:p>
          <a:p>
            <a:r>
              <a:rPr lang="en-US" altLang="zh-CN" sz="1400" u="none" dirty="0"/>
              <a:t>    </a:t>
            </a:r>
            <a:r>
              <a:rPr lang="en-US" altLang="zh-CN" sz="1400" u="none" dirty="0" err="1"/>
              <a:t>url</a:t>
            </a:r>
            <a:r>
              <a:rPr lang="en-US" altLang="zh-CN" sz="1400" u="none" dirty="0"/>
              <a:t> = ('https://hacker-news.firebaseio.com/v0/item/' +</a:t>
            </a:r>
          </a:p>
          <a:p>
            <a:r>
              <a:rPr lang="en-US" altLang="zh-CN" sz="1400" u="none" dirty="0"/>
              <a:t>            </a:t>
            </a:r>
            <a:r>
              <a:rPr lang="en-US" altLang="zh-CN" sz="1400" u="none" dirty="0" err="1"/>
              <a:t>str</a:t>
            </a:r>
            <a:r>
              <a:rPr lang="en-US" altLang="zh-CN" sz="1400" u="none" dirty="0"/>
              <a:t>(</a:t>
            </a:r>
            <a:r>
              <a:rPr lang="en-US" altLang="zh-CN" sz="1400" u="none" dirty="0" err="1"/>
              <a:t>submission_id</a:t>
            </a:r>
            <a:r>
              <a:rPr lang="en-US" altLang="zh-CN" sz="1400" u="none" dirty="0"/>
              <a:t>) + '.</a:t>
            </a:r>
            <a:r>
              <a:rPr lang="en-US" altLang="zh-CN" sz="1400" u="none" dirty="0" err="1"/>
              <a:t>json</a:t>
            </a:r>
            <a:r>
              <a:rPr lang="en-US" altLang="zh-CN" sz="1400" u="none" dirty="0"/>
              <a:t>')</a:t>
            </a:r>
          </a:p>
          <a:p>
            <a:r>
              <a:rPr lang="en-US" altLang="zh-CN" sz="1400" u="none" dirty="0"/>
              <a:t>    </a:t>
            </a:r>
            <a:r>
              <a:rPr lang="en-US" altLang="zh-CN" sz="1400" u="none" dirty="0" err="1"/>
              <a:t>submission_r</a:t>
            </a:r>
            <a:r>
              <a:rPr lang="en-US" altLang="zh-CN" sz="1400" u="none" dirty="0"/>
              <a:t> = </a:t>
            </a:r>
            <a:r>
              <a:rPr lang="en-US" altLang="zh-CN" sz="1400" u="none" dirty="0" err="1"/>
              <a:t>requests.get</a:t>
            </a:r>
            <a:r>
              <a:rPr lang="en-US" altLang="zh-CN" sz="1400" u="none" dirty="0"/>
              <a:t>(</a:t>
            </a:r>
            <a:r>
              <a:rPr lang="en-US" altLang="zh-CN" sz="1400" u="none" dirty="0" err="1"/>
              <a:t>url</a:t>
            </a:r>
            <a:r>
              <a:rPr lang="en-US" altLang="zh-CN" sz="1400" u="none" dirty="0"/>
              <a:t>)</a:t>
            </a:r>
          </a:p>
          <a:p>
            <a:r>
              <a:rPr lang="en-US" altLang="zh-CN" sz="1400" u="none" dirty="0"/>
              <a:t>    print(</a:t>
            </a:r>
            <a:r>
              <a:rPr lang="en-US" altLang="zh-CN" sz="1400" u="none" dirty="0" err="1"/>
              <a:t>submission_r.status_code</a:t>
            </a:r>
            <a:r>
              <a:rPr lang="en-US" altLang="zh-CN" sz="1400" u="none" dirty="0"/>
              <a:t>)</a:t>
            </a:r>
          </a:p>
          <a:p>
            <a:r>
              <a:rPr lang="en-US" altLang="zh-CN" sz="1400" u="none" dirty="0"/>
              <a:t>    </a:t>
            </a:r>
            <a:r>
              <a:rPr lang="en-US" altLang="zh-CN" sz="1400" u="none" dirty="0" err="1"/>
              <a:t>response_dict</a:t>
            </a:r>
            <a:r>
              <a:rPr lang="en-US" altLang="zh-CN" sz="1400" u="none" dirty="0"/>
              <a:t> = </a:t>
            </a:r>
            <a:r>
              <a:rPr lang="en-US" altLang="zh-CN" sz="1400" u="none" dirty="0" err="1"/>
              <a:t>submission_r.json</a:t>
            </a:r>
            <a:r>
              <a:rPr lang="en-US" altLang="zh-CN" sz="1400" u="none" dirty="0"/>
              <a:t>()</a:t>
            </a:r>
          </a:p>
          <a:p>
            <a:r>
              <a:rPr lang="en-US" altLang="zh-CN" sz="1400" u="none" dirty="0"/>
              <a:t>    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xmlns="" id="{40E633D9-E18E-4FF0-9397-62964194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2" y="1913438"/>
            <a:ext cx="45720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 u="none" dirty="0"/>
              <a:t>    </a:t>
            </a:r>
          </a:p>
          <a:p>
            <a:r>
              <a:rPr lang="en-US" altLang="zh-CN" sz="1400" u="none" dirty="0"/>
              <a:t>    </a:t>
            </a:r>
            <a:r>
              <a:rPr lang="en-US" altLang="zh-CN" sz="1400" u="none" dirty="0" err="1"/>
              <a:t>submission_dict</a:t>
            </a:r>
            <a:r>
              <a:rPr lang="en-US" altLang="zh-CN" sz="1400" u="none" dirty="0"/>
              <a:t> = {</a:t>
            </a:r>
          </a:p>
          <a:p>
            <a:r>
              <a:rPr lang="en-US" altLang="zh-CN" sz="1400" u="none" dirty="0"/>
              <a:t>        'title': </a:t>
            </a:r>
            <a:r>
              <a:rPr lang="en-US" altLang="zh-CN" sz="1400" u="none" dirty="0" err="1"/>
              <a:t>response_dict</a:t>
            </a:r>
            <a:r>
              <a:rPr lang="en-US" altLang="zh-CN" sz="1400" u="none" dirty="0"/>
              <a:t>['title'],</a:t>
            </a:r>
          </a:p>
          <a:p>
            <a:r>
              <a:rPr lang="en-US" altLang="zh-CN" sz="1400" u="none" dirty="0"/>
              <a:t>        'link': 'http://news.ycombinator.com/</a:t>
            </a:r>
            <a:r>
              <a:rPr lang="en-US" altLang="zh-CN" sz="1400" u="none" dirty="0" err="1"/>
              <a:t>item?id</a:t>
            </a:r>
            <a:r>
              <a:rPr lang="en-US" altLang="zh-CN" sz="1400" u="none" dirty="0"/>
              <a:t>=' + </a:t>
            </a:r>
            <a:r>
              <a:rPr lang="en-US" altLang="zh-CN" sz="1400" u="none" dirty="0" err="1"/>
              <a:t>str</a:t>
            </a:r>
            <a:r>
              <a:rPr lang="en-US" altLang="zh-CN" sz="1400" u="none" dirty="0"/>
              <a:t>(</a:t>
            </a:r>
            <a:r>
              <a:rPr lang="en-US" altLang="zh-CN" sz="1400" u="none" dirty="0" err="1"/>
              <a:t>submission_id</a:t>
            </a:r>
            <a:r>
              <a:rPr lang="en-US" altLang="zh-CN" sz="1400" u="none" dirty="0"/>
              <a:t>),</a:t>
            </a:r>
          </a:p>
          <a:p>
            <a:r>
              <a:rPr lang="en-US" altLang="zh-CN" sz="1400" u="none" dirty="0"/>
              <a:t>        'comments': </a:t>
            </a:r>
            <a:r>
              <a:rPr lang="en-US" altLang="zh-CN" sz="1400" u="none" dirty="0" err="1"/>
              <a:t>response_dict.get</a:t>
            </a:r>
            <a:r>
              <a:rPr lang="en-US" altLang="zh-CN" sz="1400" u="none" dirty="0"/>
              <a:t>('descendants', 0)</a:t>
            </a:r>
          </a:p>
          <a:p>
            <a:r>
              <a:rPr lang="en-US" altLang="zh-CN" sz="1400" u="none" dirty="0"/>
              <a:t>        }</a:t>
            </a:r>
          </a:p>
          <a:p>
            <a:r>
              <a:rPr lang="en-US" altLang="zh-CN" sz="1400" u="none" dirty="0"/>
              <a:t>    </a:t>
            </a:r>
            <a:r>
              <a:rPr lang="en-US" altLang="zh-CN" sz="1400" u="none" dirty="0" err="1"/>
              <a:t>submission_dicts.append</a:t>
            </a:r>
            <a:r>
              <a:rPr lang="en-US" altLang="zh-CN" sz="1400" u="none" dirty="0"/>
              <a:t>(</a:t>
            </a:r>
            <a:r>
              <a:rPr lang="en-US" altLang="zh-CN" sz="1400" u="none" dirty="0" err="1"/>
              <a:t>submission_dict</a:t>
            </a:r>
            <a:r>
              <a:rPr lang="en-US" altLang="zh-CN" sz="1400" u="none" dirty="0"/>
              <a:t>)</a:t>
            </a:r>
          </a:p>
          <a:p>
            <a:r>
              <a:rPr lang="en-US" altLang="zh-CN" sz="1400" u="none" dirty="0"/>
              <a:t>    </a:t>
            </a:r>
          </a:p>
          <a:p>
            <a:r>
              <a:rPr lang="en-US" altLang="zh-CN" sz="1400" u="none" dirty="0" err="1"/>
              <a:t>submission_dicts</a:t>
            </a:r>
            <a:r>
              <a:rPr lang="en-US" altLang="zh-CN" sz="1400" u="none" dirty="0"/>
              <a:t> = sorted(</a:t>
            </a:r>
            <a:r>
              <a:rPr lang="en-US" altLang="zh-CN" sz="1400" u="none" dirty="0" err="1"/>
              <a:t>submission_dicts</a:t>
            </a:r>
            <a:r>
              <a:rPr lang="en-US" altLang="zh-CN" sz="1400" u="none" dirty="0"/>
              <a:t>, key=</a:t>
            </a:r>
            <a:r>
              <a:rPr lang="en-US" altLang="zh-CN" sz="1400" u="none" dirty="0" err="1"/>
              <a:t>itemgetter</a:t>
            </a:r>
            <a:r>
              <a:rPr lang="en-US" altLang="zh-CN" sz="1400" u="none" dirty="0"/>
              <a:t>(‘comments’),  #</a:t>
            </a:r>
            <a:r>
              <a:rPr lang="zh-CN" altLang="en-US" sz="1400" u="none" dirty="0"/>
              <a:t>根据评论数排序</a:t>
            </a:r>
            <a:endParaRPr lang="en-US" altLang="zh-CN" sz="1400" u="none" dirty="0"/>
          </a:p>
          <a:p>
            <a:r>
              <a:rPr lang="en-US" altLang="zh-CN" sz="1400" u="none" dirty="0"/>
              <a:t>                            reverse=True)</a:t>
            </a:r>
          </a:p>
          <a:p>
            <a:endParaRPr lang="en-US" altLang="zh-CN" sz="1400" u="none" dirty="0"/>
          </a:p>
          <a:p>
            <a:r>
              <a:rPr lang="en-US" altLang="zh-CN" sz="1400" u="none" dirty="0"/>
              <a:t>for </a:t>
            </a:r>
            <a:r>
              <a:rPr lang="en-US" altLang="zh-CN" sz="1400" u="none" dirty="0" err="1"/>
              <a:t>submission_dict</a:t>
            </a:r>
            <a:r>
              <a:rPr lang="en-US" altLang="zh-CN" sz="1400" u="none" dirty="0"/>
              <a:t> in </a:t>
            </a:r>
            <a:r>
              <a:rPr lang="en-US" altLang="zh-CN" sz="1400" u="none" dirty="0" err="1"/>
              <a:t>submission_dicts</a:t>
            </a:r>
            <a:r>
              <a:rPr lang="en-US" altLang="zh-CN" sz="1400" u="none" dirty="0"/>
              <a:t>:</a:t>
            </a:r>
          </a:p>
          <a:p>
            <a:r>
              <a:rPr lang="en-US" altLang="zh-CN" sz="1400" u="none" dirty="0"/>
              <a:t>    print("\</a:t>
            </a:r>
            <a:r>
              <a:rPr lang="en-US" altLang="zh-CN" sz="1400" u="none" dirty="0" err="1"/>
              <a:t>nTitle</a:t>
            </a:r>
            <a:r>
              <a:rPr lang="en-US" altLang="zh-CN" sz="1400" u="none" dirty="0"/>
              <a:t>:", </a:t>
            </a:r>
            <a:r>
              <a:rPr lang="en-US" altLang="zh-CN" sz="1400" u="none" dirty="0" err="1"/>
              <a:t>submission_dict</a:t>
            </a:r>
            <a:r>
              <a:rPr lang="en-US" altLang="zh-CN" sz="1400" u="none" dirty="0"/>
              <a:t>['title'])</a:t>
            </a:r>
          </a:p>
          <a:p>
            <a:r>
              <a:rPr lang="en-US" altLang="zh-CN" sz="1400" u="none" dirty="0"/>
              <a:t>    print("Discussion link:", </a:t>
            </a:r>
            <a:r>
              <a:rPr lang="en-US" altLang="zh-CN" sz="1400" u="none" dirty="0" err="1"/>
              <a:t>submission_dict</a:t>
            </a:r>
            <a:r>
              <a:rPr lang="en-US" altLang="zh-CN" sz="1400" u="none" dirty="0"/>
              <a:t>['link'])</a:t>
            </a:r>
          </a:p>
          <a:p>
            <a:r>
              <a:rPr lang="en-US" altLang="zh-CN" sz="1400" u="none" dirty="0"/>
              <a:t>    print("Comments:", </a:t>
            </a:r>
            <a:r>
              <a:rPr lang="en-US" altLang="zh-CN" sz="1400" u="none" dirty="0" err="1"/>
              <a:t>submission_dict</a:t>
            </a:r>
            <a:r>
              <a:rPr lang="en-US" altLang="zh-CN" sz="1400" u="none" dirty="0"/>
              <a:t>['comments'])</a:t>
            </a:r>
          </a:p>
        </p:txBody>
      </p:sp>
    </p:spTree>
    <p:extLst>
      <p:ext uri="{BB962C8B-B14F-4D97-AF65-F5344CB8AC3E}">
        <p14:creationId xmlns:p14="http://schemas.microsoft.com/office/powerpoint/2010/main" val="1815178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BBCBB5-CAF9-46B3-85F4-3A26E611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Hacker News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6A06F7-BDAE-46F3-ABA5-B1DB8FCB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563563"/>
          </a:xfrm>
        </p:spPr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API</a:t>
            </a:r>
            <a:r>
              <a:rPr lang="zh-CN" altLang="en-US" dirty="0"/>
              <a:t>，调用返回当前热门文章的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F623788E-42A6-4C2A-B014-92D10F02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95426"/>
            <a:ext cx="835041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900" u="none" dirty="0">
                <a:solidFill>
                  <a:srgbClr val="FF0000"/>
                </a:solidFill>
              </a:rPr>
              <a:t>200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200</a:t>
            </a:r>
          </a:p>
          <a:p>
            <a:r>
              <a:rPr lang="en-US" altLang="zh-CN" sz="1900" u="none" dirty="0"/>
              <a:t>--snip--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('\</a:t>
            </a:r>
            <a:r>
              <a:rPr lang="en-US" altLang="zh-CN" sz="1900" u="none" dirty="0" err="1">
                <a:solidFill>
                  <a:srgbClr val="FF0000"/>
                </a:solidFill>
              </a:rPr>
              <a:t>nTitle</a:t>
            </a:r>
            <a:r>
              <a:rPr lang="en-US" altLang="zh-CN" sz="1900" u="none" dirty="0">
                <a:solidFill>
                  <a:srgbClr val="FF0000"/>
                </a:solidFill>
              </a:rPr>
              <a:t>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u'I</a:t>
            </a:r>
            <a:r>
              <a:rPr lang="en-US" altLang="zh-CN" sz="1900" u="none" dirty="0">
                <a:solidFill>
                  <a:srgbClr val="FF0000"/>
                </a:solidFill>
              </a:rPr>
              <a:t> hate telephones')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('Discussion link:', 'http://news.ycombinator.com/</a:t>
            </a:r>
            <a:r>
              <a:rPr lang="en-US" altLang="zh-CN" sz="1900" u="none" dirty="0" err="1">
                <a:solidFill>
                  <a:srgbClr val="FF0000"/>
                </a:solidFill>
              </a:rPr>
              <a:t>item?id</a:t>
            </a:r>
            <a:r>
              <a:rPr lang="en-US" altLang="zh-CN" sz="1900" u="none" dirty="0">
                <a:solidFill>
                  <a:srgbClr val="FF0000"/>
                </a:solidFill>
              </a:rPr>
              <a:t>=15677560')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('Comments:', 324)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('\</a:t>
            </a:r>
            <a:r>
              <a:rPr lang="en-US" altLang="zh-CN" sz="1900" u="none" dirty="0" err="1">
                <a:solidFill>
                  <a:srgbClr val="FF0000"/>
                </a:solidFill>
              </a:rPr>
              <a:t>nTitle</a:t>
            </a:r>
            <a:r>
              <a:rPr lang="en-US" altLang="zh-CN" sz="1900" u="none" dirty="0">
                <a:solidFill>
                  <a:srgbClr val="FF0000"/>
                </a:solidFill>
              </a:rPr>
              <a:t>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u'Snap</a:t>
            </a:r>
            <a:r>
              <a:rPr lang="en-US" altLang="zh-CN" sz="1900" u="none" dirty="0">
                <a:solidFill>
                  <a:srgbClr val="FF0000"/>
                </a:solidFill>
              </a:rPr>
              <a:t>\u2019s Rise and Fall: How a Big, Splashy IPO Prompted the Doubters to Keep Mum')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('Discussion link:', 'http://news.ycombinator.com/</a:t>
            </a:r>
            <a:r>
              <a:rPr lang="en-US" altLang="zh-CN" sz="1900" u="none" dirty="0" err="1">
                <a:solidFill>
                  <a:srgbClr val="FF0000"/>
                </a:solidFill>
              </a:rPr>
              <a:t>item?id</a:t>
            </a:r>
            <a:r>
              <a:rPr lang="en-US" altLang="zh-CN" sz="1900" u="none" dirty="0">
                <a:solidFill>
                  <a:srgbClr val="FF0000"/>
                </a:solidFill>
              </a:rPr>
              <a:t>=15676785')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('Comments:', 121)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('\</a:t>
            </a:r>
            <a:r>
              <a:rPr lang="en-US" altLang="zh-CN" sz="1900" u="none" dirty="0" err="1">
                <a:solidFill>
                  <a:srgbClr val="FF0000"/>
                </a:solidFill>
              </a:rPr>
              <a:t>nTitle</a:t>
            </a:r>
            <a:r>
              <a:rPr lang="en-US" altLang="zh-CN" sz="1900" u="none" dirty="0">
                <a:solidFill>
                  <a:srgbClr val="FF0000"/>
                </a:solidFill>
              </a:rPr>
              <a:t>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u'Older</a:t>
            </a:r>
            <a:r>
              <a:rPr lang="en-US" altLang="zh-CN" sz="1900" u="none" dirty="0">
                <a:solidFill>
                  <a:srgbClr val="FF0000"/>
                </a:solidFill>
              </a:rPr>
              <a:t> Americans who live in RVs and drive from one low-wage job to another')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('Discussion link:', 'http://news.ycombinator.com/</a:t>
            </a:r>
            <a:r>
              <a:rPr lang="en-US" altLang="zh-CN" sz="1900" u="none" dirty="0" err="1">
                <a:solidFill>
                  <a:srgbClr val="FF0000"/>
                </a:solidFill>
              </a:rPr>
              <a:t>item?id</a:t>
            </a:r>
            <a:r>
              <a:rPr lang="en-US" altLang="zh-CN" sz="1900" u="none" dirty="0">
                <a:solidFill>
                  <a:srgbClr val="FF0000"/>
                </a:solidFill>
              </a:rPr>
              <a:t>=15678139')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('Comments:', 117)</a:t>
            </a:r>
          </a:p>
          <a:p>
            <a:r>
              <a:rPr lang="en-US" altLang="zh-CN" sz="1900" u="none" dirty="0">
                <a:solidFill>
                  <a:srgbClr val="FF0000"/>
                </a:solidFill>
              </a:rPr>
              <a:t>('\</a:t>
            </a:r>
            <a:r>
              <a:rPr lang="en-US" altLang="zh-CN" sz="1900" u="none" dirty="0" err="1">
                <a:solidFill>
                  <a:srgbClr val="FF0000"/>
                </a:solidFill>
              </a:rPr>
              <a:t>nTitle</a:t>
            </a:r>
            <a:r>
              <a:rPr lang="en-US" altLang="zh-CN" sz="1900" u="none" dirty="0">
                <a:solidFill>
                  <a:srgbClr val="FF0000"/>
                </a:solidFill>
              </a:rPr>
              <a:t>:', </a:t>
            </a:r>
            <a:r>
              <a:rPr lang="en-US" altLang="zh-CN" sz="1900" u="none" dirty="0" err="1">
                <a:solidFill>
                  <a:srgbClr val="FF0000"/>
                </a:solidFill>
              </a:rPr>
              <a:t>u'OVH</a:t>
            </a:r>
            <a:r>
              <a:rPr lang="en-US" altLang="zh-CN" sz="1900" u="none" dirty="0">
                <a:solidFill>
                  <a:srgbClr val="FF0000"/>
                </a:solidFill>
              </a:rPr>
              <a:t> outage explained’)</a:t>
            </a:r>
          </a:p>
          <a:p>
            <a:r>
              <a:rPr lang="en-US" altLang="zh-CN" sz="1900" u="none" dirty="0"/>
              <a:t>--snip--</a:t>
            </a:r>
          </a:p>
        </p:txBody>
      </p:sp>
    </p:spTree>
    <p:extLst>
      <p:ext uri="{BB962C8B-B14F-4D97-AF65-F5344CB8AC3E}">
        <p14:creationId xmlns:p14="http://schemas.microsoft.com/office/powerpoint/2010/main" val="21606532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CA78D8-31D3-4A5F-84DC-97BDF049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D26374-C76A-40B0-A43D-A6E9155E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API</a:t>
            </a:r>
            <a:r>
              <a:rPr lang="zh-CN" altLang="en-US" dirty="0"/>
              <a:t>编写独立的程序，自动采集数据并可视化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GitHub API</a:t>
            </a:r>
            <a:r>
              <a:rPr lang="zh-CN" altLang="en-US" dirty="0"/>
              <a:t>来探索星级最高的</a:t>
            </a:r>
            <a:r>
              <a:rPr lang="en-US" altLang="zh-CN" dirty="0"/>
              <a:t>Python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requests</a:t>
            </a:r>
            <a:r>
              <a:rPr lang="zh-CN" altLang="en-US" dirty="0"/>
              <a:t>模块执行</a:t>
            </a:r>
            <a:r>
              <a:rPr lang="en-US" altLang="zh-CN" dirty="0"/>
              <a:t>GitHub API</a:t>
            </a:r>
            <a:r>
              <a:rPr lang="zh-CN" altLang="en-US" dirty="0"/>
              <a:t>调用</a:t>
            </a:r>
            <a:endParaRPr lang="en-US" altLang="zh-CN" dirty="0"/>
          </a:p>
          <a:p>
            <a:r>
              <a:rPr lang="zh-CN" altLang="en-US" dirty="0"/>
              <a:t>了解了</a:t>
            </a:r>
            <a:r>
              <a:rPr lang="en-US" altLang="zh-CN" dirty="0"/>
              <a:t>Hacker News API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requests</a:t>
            </a:r>
            <a:r>
              <a:rPr lang="zh-CN" altLang="en-US" dirty="0"/>
              <a:t>模块执行</a:t>
            </a:r>
            <a:r>
              <a:rPr lang="en-US" altLang="zh-CN" dirty="0"/>
              <a:t>GitHub API</a:t>
            </a:r>
            <a:r>
              <a:rPr lang="zh-CN" altLang="en-US" dirty="0"/>
              <a:t>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0613983"/>
      </p:ext>
    </p:extLst>
  </p:cSld>
  <p:clrMapOvr>
    <a:masterClrMapping/>
  </p:clrMapOvr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商务模板系列34">
  <a:themeElements>
    <a:clrScheme name="2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2_商务模板系列34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2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6335</Words>
  <Application>Microsoft Office PowerPoint</Application>
  <PresentationFormat>全屏显示(4:3)</PresentationFormat>
  <Paragraphs>1020</Paragraphs>
  <Slides>93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93</vt:i4>
      </vt:variant>
    </vt:vector>
  </HeadingPairs>
  <TitlesOfParts>
    <vt:vector size="97" baseType="lpstr">
      <vt:lpstr>1_商务模板系列34</vt:lpstr>
      <vt:lpstr>2_商务模板系列34</vt:lpstr>
      <vt:lpstr>Photoshop.Image.6</vt:lpstr>
      <vt:lpstr>包装程序外壳对象</vt:lpstr>
      <vt:lpstr>数据可视化</vt:lpstr>
      <vt:lpstr>数据可视化</vt:lpstr>
      <vt:lpstr>第15章 生成数据</vt:lpstr>
      <vt:lpstr>matplotlib</vt:lpstr>
      <vt:lpstr>使用pip安装matplotlib</vt:lpstr>
      <vt:lpstr>使用pip安装matplotlib</vt:lpstr>
      <vt:lpstr>PowerPoint 演示文稿</vt:lpstr>
      <vt:lpstr>使用pip安装matplotlib</vt:lpstr>
      <vt:lpstr>使用pip安装matplotlib</vt:lpstr>
      <vt:lpstr>测试matplotlib</vt:lpstr>
      <vt:lpstr>绘制简单的折线图</vt:lpstr>
      <vt:lpstr>修改标签文字和线条粗细</vt:lpstr>
      <vt:lpstr>校正图形</vt:lpstr>
      <vt:lpstr>绘制散点图</vt:lpstr>
      <vt:lpstr>增加点的轮廓</vt:lpstr>
      <vt:lpstr>绘制一系列点</vt:lpstr>
      <vt:lpstr>自动计算数据</vt:lpstr>
      <vt:lpstr>自定义颜色</vt:lpstr>
      <vt:lpstr>使用颜色映射</vt:lpstr>
      <vt:lpstr>自动保存图表</vt:lpstr>
      <vt:lpstr>自动保存图表</vt:lpstr>
      <vt:lpstr>随机漫步</vt:lpstr>
      <vt:lpstr>绘制随机漫步：RandomWalk类</vt:lpstr>
      <vt:lpstr>绘制随机漫步：RandomWalk类</vt:lpstr>
      <vt:lpstr>绘制随机漫步：画图代码</vt:lpstr>
      <vt:lpstr>PowerPoint 演示文稿</vt:lpstr>
      <vt:lpstr>使用Pygal模拟掷骰子</vt:lpstr>
      <vt:lpstr>掷骰子</vt:lpstr>
      <vt:lpstr>安装Pygal</vt:lpstr>
      <vt:lpstr>Pygal画廊</vt:lpstr>
      <vt:lpstr>创建Die类</vt:lpstr>
      <vt:lpstr>掷骰子</vt:lpstr>
      <vt:lpstr>分析结果</vt:lpstr>
      <vt:lpstr>绘制图形</vt:lpstr>
      <vt:lpstr>同时掷两个骰子</vt:lpstr>
      <vt:lpstr>同时掷两个骰子</vt:lpstr>
      <vt:lpstr>同时掷两个骰子</vt:lpstr>
      <vt:lpstr>同时掷两个面数不同的骰子</vt:lpstr>
      <vt:lpstr>试一试</vt:lpstr>
      <vt:lpstr>小结</vt:lpstr>
      <vt:lpstr>第16章 下载数据</vt:lpstr>
      <vt:lpstr>CSV文件格式</vt:lpstr>
      <vt:lpstr>分析CSV文件头</vt:lpstr>
      <vt:lpstr>打印文件头及其位置</vt:lpstr>
      <vt:lpstr>提取并读取数据</vt:lpstr>
      <vt:lpstr>绘制气温图表</vt:lpstr>
      <vt:lpstr>模块datetime</vt:lpstr>
      <vt:lpstr>模块datetime</vt:lpstr>
      <vt:lpstr>在图表中添加日期</vt:lpstr>
      <vt:lpstr>涵盖更长的时间</vt:lpstr>
      <vt:lpstr>在绘制一个数据系列</vt:lpstr>
      <vt:lpstr>给图表区域着色</vt:lpstr>
      <vt:lpstr>错误处理</vt:lpstr>
      <vt:lpstr>错误处理</vt:lpstr>
      <vt:lpstr>错误处理</vt:lpstr>
      <vt:lpstr>制作世界人口地图：JSON格式</vt:lpstr>
      <vt:lpstr>下载世界人口数据</vt:lpstr>
      <vt:lpstr>json数据—包含字典的列表</vt:lpstr>
      <vt:lpstr>提取相关的数据</vt:lpstr>
      <vt:lpstr>将字符串转换为数字值</vt:lpstr>
      <vt:lpstr>获取两个字母的国别码</vt:lpstr>
      <vt:lpstr>获取两个字母的国别码</vt:lpstr>
      <vt:lpstr>获取两个字母的国别码</vt:lpstr>
      <vt:lpstr>制作世界地图</vt:lpstr>
      <vt:lpstr>在世界地图上呈现数字数据</vt:lpstr>
      <vt:lpstr>绘制完整的世界人口地图</vt:lpstr>
      <vt:lpstr>根据人口数量将国家分组</vt:lpstr>
      <vt:lpstr>根据人口数量将国家分组</vt:lpstr>
      <vt:lpstr>使用Pygal设置世界地图的样式</vt:lpstr>
      <vt:lpstr>加亮颜色主题</vt:lpstr>
      <vt:lpstr>试一试</vt:lpstr>
      <vt:lpstr>小结</vt:lpstr>
      <vt:lpstr>第17章 使用API</vt:lpstr>
      <vt:lpstr>使用Web API</vt:lpstr>
      <vt:lpstr>Git和GitHub</vt:lpstr>
      <vt:lpstr>使用API调用请求数据</vt:lpstr>
      <vt:lpstr>使用API调用请求数据</vt:lpstr>
      <vt:lpstr>安装requests</vt:lpstr>
      <vt:lpstr>处理API响应</vt:lpstr>
      <vt:lpstr>处理响应字典</vt:lpstr>
      <vt:lpstr>处理响应字典</vt:lpstr>
      <vt:lpstr>概述最受欢迎的仓库</vt:lpstr>
      <vt:lpstr>监视API的速率限制</vt:lpstr>
      <vt:lpstr>使用Pygal可视化仓库</vt:lpstr>
      <vt:lpstr>改进Pygal图表</vt:lpstr>
      <vt:lpstr>添加自定义工具提示</vt:lpstr>
      <vt:lpstr>根据数据绘图</vt:lpstr>
      <vt:lpstr>根据数据绘图</vt:lpstr>
      <vt:lpstr>Hacker News API</vt:lpstr>
      <vt:lpstr>Hacker News API</vt:lpstr>
      <vt:lpstr>Hacker News API</vt:lpstr>
      <vt:lpstr>Hacker News API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</dc:creator>
  <cp:lastModifiedBy>admin</cp:lastModifiedBy>
  <cp:revision>3805</cp:revision>
  <dcterms:created xsi:type="dcterms:W3CDTF">2013-06-04T14:12:00Z</dcterms:created>
  <dcterms:modified xsi:type="dcterms:W3CDTF">2017-12-11T07:06:09Z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2052-10.1.0.6690</vt:lpwstr>
  </property>
</Properties>
</file>