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9"/>
    <p:sldId id="257" r:id="rId30"/>
    <p:sldId id="258" r:id="rId31"/>
    <p:sldId id="259" r:id="rId32"/>
    <p:sldId id="260" r:id="rId33"/>
    <p:sldId id="261" r:id="rId34"/>
    <p:sldId id="262" r:id="rId35"/>
    <p:sldId id="263" r:id="rId36"/>
    <p:sldId id="264" r:id="rId37"/>
    <p:sldId id="265" r:id="rId38"/>
    <p:sldId id="266" r:id="rId39"/>
    <p:sldId id="267" r:id="rId40"/>
    <p:sldId id="268" r:id="rId41"/>
    <p:sldId id="269" r:id="rId42"/>
    <p:sldId id="270" r:id="rId43"/>
    <p:sldId id="271" r:id="rId44"/>
    <p:sldId id="272" r:id="rId45"/>
    <p:sldId id="273" r:id="rId46"/>
    <p:sldId id="274" r:id="rId47"/>
    <p:sldId id="275" r:id="rId4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AN Twinkle" charset="1" panose="00000000000000000000"/>
      <p:regular r:id="rId10"/>
    </p:embeddedFont>
    <p:embeddedFont>
      <p:font typeface="Now" charset="1" panose="00000500000000000000"/>
      <p:regular r:id="rId11"/>
    </p:embeddedFont>
    <p:embeddedFont>
      <p:font typeface="Now Bold" charset="1" panose="00000800000000000000"/>
      <p:regular r:id="rId12"/>
    </p:embeddedFont>
    <p:embeddedFont>
      <p:font typeface="Now Thin" charset="1" panose="00000300000000000000"/>
      <p:regular r:id="rId13"/>
    </p:embeddedFont>
    <p:embeddedFont>
      <p:font typeface="Now Light" charset="1" panose="00000400000000000000"/>
      <p:regular r:id="rId14"/>
    </p:embeddedFont>
    <p:embeddedFont>
      <p:font typeface="Now Medium" charset="1" panose="00000600000000000000"/>
      <p:regular r:id="rId15"/>
    </p:embeddedFont>
    <p:embeddedFont>
      <p:font typeface="Now Heavy" charset="1" panose="00000A00000000000000"/>
      <p:regular r:id="rId16"/>
    </p:embeddedFont>
    <p:embeddedFont>
      <p:font typeface="Inter" charset="1" panose="020B0502030000000004"/>
      <p:regular r:id="rId17"/>
    </p:embeddedFont>
    <p:embeddedFont>
      <p:font typeface="Inter Bold" charset="1" panose="020B0802030000000004"/>
      <p:regular r:id="rId18"/>
    </p:embeddedFont>
    <p:embeddedFont>
      <p:font typeface="Inter Italics" charset="1" panose="020B0502030000000004"/>
      <p:regular r:id="rId19"/>
    </p:embeddedFont>
    <p:embeddedFont>
      <p:font typeface="Inter Bold Italics" charset="1" panose="020B0802030000000004"/>
      <p:regular r:id="rId20"/>
    </p:embeddedFont>
    <p:embeddedFont>
      <p:font typeface="Inter Thin" charset="1" panose="020B0A02050000000004"/>
      <p:regular r:id="rId21"/>
    </p:embeddedFont>
    <p:embeddedFont>
      <p:font typeface="Inter Thin Italics" charset="1" panose="020B0A02050000000004"/>
      <p:regular r:id="rId22"/>
    </p:embeddedFont>
    <p:embeddedFont>
      <p:font typeface="Inter Extra-Light" charset="1" panose="02000503000000020004"/>
      <p:regular r:id="rId23"/>
    </p:embeddedFont>
    <p:embeddedFont>
      <p:font typeface="Inter Light" charset="1" panose="02000503000000020004"/>
      <p:regular r:id="rId24"/>
    </p:embeddedFont>
    <p:embeddedFont>
      <p:font typeface="Inter Medium" charset="1" panose="02000503000000020004"/>
      <p:regular r:id="rId25"/>
    </p:embeddedFont>
    <p:embeddedFont>
      <p:font typeface="Inter Semi-Bold" charset="1" panose="02000503000000020004"/>
      <p:regular r:id="rId26"/>
    </p:embeddedFont>
    <p:embeddedFont>
      <p:font typeface="Inter Ultra-Bold" charset="1" panose="02000503000000020004"/>
      <p:regular r:id="rId27"/>
    </p:embeddedFont>
    <p:embeddedFont>
      <p:font typeface="Inter Heavy" charset="1" panose="020005030000000200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slides/slide1.xml" Type="http://schemas.openxmlformats.org/officeDocument/2006/relationships/slide"/><Relationship Id="rId3" Target="viewProps.xml" Type="http://schemas.openxmlformats.org/officeDocument/2006/relationships/viewProps"/><Relationship Id="rId30" Target="slides/slide2.xml" Type="http://schemas.openxmlformats.org/officeDocument/2006/relationships/slide"/><Relationship Id="rId31" Target="slides/slide3.xml" Type="http://schemas.openxmlformats.org/officeDocument/2006/relationships/slide"/><Relationship Id="rId32" Target="slides/slide4.xml" Type="http://schemas.openxmlformats.org/officeDocument/2006/relationships/slide"/><Relationship Id="rId33" Target="slides/slide5.xml" Type="http://schemas.openxmlformats.org/officeDocument/2006/relationships/slide"/><Relationship Id="rId34" Target="slides/slide6.xml" Type="http://schemas.openxmlformats.org/officeDocument/2006/relationships/slide"/><Relationship Id="rId35" Target="slides/slide7.xml" Type="http://schemas.openxmlformats.org/officeDocument/2006/relationships/slide"/><Relationship Id="rId36" Target="slides/slide8.xml" Type="http://schemas.openxmlformats.org/officeDocument/2006/relationships/slide"/><Relationship Id="rId37" Target="slides/slide9.xml" Type="http://schemas.openxmlformats.org/officeDocument/2006/relationships/slide"/><Relationship Id="rId38" Target="slides/slide10.xml" Type="http://schemas.openxmlformats.org/officeDocument/2006/relationships/slide"/><Relationship Id="rId39" Target="slides/slide11.xml" Type="http://schemas.openxmlformats.org/officeDocument/2006/relationships/slide"/><Relationship Id="rId4" Target="theme/theme1.xml" Type="http://schemas.openxmlformats.org/officeDocument/2006/relationships/theme"/><Relationship Id="rId40" Target="slides/slide12.xml" Type="http://schemas.openxmlformats.org/officeDocument/2006/relationships/slide"/><Relationship Id="rId41" Target="slides/slide13.xml" Type="http://schemas.openxmlformats.org/officeDocument/2006/relationships/slide"/><Relationship Id="rId42" Target="slides/slide14.xml" Type="http://schemas.openxmlformats.org/officeDocument/2006/relationships/slide"/><Relationship Id="rId43" Target="slides/slide15.xml" Type="http://schemas.openxmlformats.org/officeDocument/2006/relationships/slide"/><Relationship Id="rId44" Target="slides/slide16.xml" Type="http://schemas.openxmlformats.org/officeDocument/2006/relationships/slide"/><Relationship Id="rId45" Target="slides/slide17.xml" Type="http://schemas.openxmlformats.org/officeDocument/2006/relationships/slide"/><Relationship Id="rId46" Target="slides/slide18.xml" Type="http://schemas.openxmlformats.org/officeDocument/2006/relationships/slide"/><Relationship Id="rId47" Target="slides/slide19.xml" Type="http://schemas.openxmlformats.org/officeDocument/2006/relationships/slide"/><Relationship Id="rId48" Target="slides/slide20.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s://www.kaggle.com/datasets/die9origephit/amazon-data-science-books" TargetMode="External" Type="http://schemas.openxmlformats.org/officeDocument/2006/relationships/hyperlink"/></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a:off x="1028700" y="5473181"/>
            <a:ext cx="16230600" cy="0"/>
          </a:xfrm>
          <a:prstGeom prst="line">
            <a:avLst/>
          </a:prstGeom>
          <a:ln cap="flat" w="19050">
            <a:solidFill>
              <a:srgbClr val="000000"/>
            </a:solidFill>
            <a:prstDash val="solid"/>
            <a:headEnd type="none" len="sm" w="sm"/>
            <a:tailEnd type="none" len="sm" w="sm"/>
          </a:ln>
        </p:spPr>
      </p:sp>
      <p:sp>
        <p:nvSpPr>
          <p:cNvPr name="AutoShape 4" id="4"/>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5" id="5"/>
          <p:cNvGrpSpPr/>
          <p:nvPr/>
        </p:nvGrpSpPr>
        <p:grpSpPr>
          <a:xfrm rot="0">
            <a:off x="1028700" y="2057400"/>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5346587" y="1243907"/>
            <a:ext cx="7742013" cy="3899593"/>
          </a:xfrm>
          <a:prstGeom prst="rect">
            <a:avLst/>
          </a:prstGeom>
        </p:spPr>
        <p:txBody>
          <a:bodyPr anchor="t" rtlCol="false" tIns="0" lIns="0" bIns="0" rIns="0">
            <a:spAutoFit/>
          </a:bodyPr>
          <a:lstStyle/>
          <a:p>
            <a:pPr>
              <a:lnSpc>
                <a:spcPts val="10326"/>
              </a:lnSpc>
            </a:pPr>
            <a:r>
              <a:rPr lang="en-US" sz="7376">
                <a:solidFill>
                  <a:srgbClr val="000000"/>
                </a:solidFill>
                <a:latin typeface="TAN Twinkle"/>
              </a:rPr>
              <a:t>Projeto e Análise de Algoritmos</a:t>
            </a:r>
          </a:p>
        </p:txBody>
      </p:sp>
      <p:sp>
        <p:nvSpPr>
          <p:cNvPr name="TextBox 9" id="9"/>
          <p:cNvSpPr txBox="true"/>
          <p:nvPr/>
        </p:nvSpPr>
        <p:spPr>
          <a:xfrm rot="0">
            <a:off x="5936925" y="6474393"/>
            <a:ext cx="6414149" cy="1054100"/>
          </a:xfrm>
          <a:prstGeom prst="rect">
            <a:avLst/>
          </a:prstGeom>
        </p:spPr>
        <p:txBody>
          <a:bodyPr anchor="t" rtlCol="false" tIns="0" lIns="0" bIns="0" rIns="0">
            <a:spAutoFit/>
          </a:bodyPr>
          <a:lstStyle/>
          <a:p>
            <a:pPr algn="ctr">
              <a:lnSpc>
                <a:spcPts val="2800"/>
              </a:lnSpc>
            </a:pPr>
            <a:r>
              <a:rPr lang="en-US" sz="2000" spc="600">
                <a:solidFill>
                  <a:srgbClr val="000000"/>
                </a:solidFill>
                <a:latin typeface="Inter"/>
              </a:rPr>
              <a:t>LETÍCIA AMERICANO</a:t>
            </a:r>
          </a:p>
          <a:p>
            <a:pPr algn="ctr">
              <a:lnSpc>
                <a:spcPts val="2800"/>
              </a:lnSpc>
            </a:pPr>
            <a:r>
              <a:rPr lang="en-US" sz="2000" spc="600">
                <a:solidFill>
                  <a:srgbClr val="000000"/>
                </a:solidFill>
                <a:latin typeface="Inter"/>
              </a:rPr>
              <a:t>LUCAS CARVALHO</a:t>
            </a:r>
          </a:p>
          <a:p>
            <a:pPr algn="ctr">
              <a:lnSpc>
                <a:spcPts val="2800"/>
              </a:lnSpc>
              <a:spcBef>
                <a:spcPct val="0"/>
              </a:spcBef>
            </a:pPr>
            <a:r>
              <a:rPr lang="en-US" sz="2000" spc="600">
                <a:solidFill>
                  <a:srgbClr val="000000"/>
                </a:solidFill>
                <a:latin typeface="Inter"/>
              </a:rPr>
              <a:t>RAFAEL DALLI</a:t>
            </a:r>
          </a:p>
        </p:txBody>
      </p:sp>
      <p:sp>
        <p:nvSpPr>
          <p:cNvPr name="TextBox 10" id="10"/>
          <p:cNvSpPr txBox="true"/>
          <p:nvPr/>
        </p:nvSpPr>
        <p:spPr>
          <a:xfrm rot="0">
            <a:off x="14299551" y="8660242"/>
            <a:ext cx="2959749"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01/20</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028700" y="1444588"/>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grpSp>
        <p:nvGrpSpPr>
          <p:cNvPr name="Group 7" id="7"/>
          <p:cNvGrpSpPr/>
          <p:nvPr/>
        </p:nvGrpSpPr>
        <p:grpSpPr>
          <a:xfrm rot="0">
            <a:off x="2356072" y="4849641"/>
            <a:ext cx="3645271" cy="2539445"/>
            <a:chOff x="0" y="0"/>
            <a:chExt cx="685569" cy="477596"/>
          </a:xfrm>
        </p:grpSpPr>
        <p:sp>
          <p:nvSpPr>
            <p:cNvPr name="Freeform 8" id="8"/>
            <p:cNvSpPr/>
            <p:nvPr/>
          </p:nvSpPr>
          <p:spPr>
            <a:xfrm flipH="false" flipV="false" rot="0">
              <a:off x="0" y="0"/>
              <a:ext cx="685569" cy="477596"/>
            </a:xfrm>
            <a:custGeom>
              <a:avLst/>
              <a:gdLst/>
              <a:ahLst/>
              <a:cxnLst/>
              <a:rect r="r" b="b" t="t" l="l"/>
              <a:pathLst>
                <a:path h="477596" w="685569">
                  <a:moveTo>
                    <a:pt x="0" y="0"/>
                  </a:moveTo>
                  <a:lnTo>
                    <a:pt x="685569" y="0"/>
                  </a:lnTo>
                  <a:lnTo>
                    <a:pt x="685569" y="477596"/>
                  </a:lnTo>
                  <a:lnTo>
                    <a:pt x="0" y="477596"/>
                  </a:lnTo>
                  <a:close/>
                </a:path>
              </a:pathLst>
            </a:custGeom>
            <a:solidFill>
              <a:srgbClr val="F4F2F2"/>
            </a:solidFill>
          </p:spPr>
        </p:sp>
        <p:sp>
          <p:nvSpPr>
            <p:cNvPr name="TextBox 9" id="9"/>
            <p:cNvSpPr txBox="true"/>
            <p:nvPr/>
          </p:nvSpPr>
          <p:spPr>
            <a:xfrm>
              <a:off x="0" y="-38100"/>
              <a:ext cx="685569" cy="515696"/>
            </a:xfrm>
            <a:prstGeom prst="rect">
              <a:avLst/>
            </a:prstGeom>
          </p:spPr>
          <p:txBody>
            <a:bodyPr anchor="ctr" rtlCol="false" tIns="50800" lIns="50800" bIns="50800" rIns="50800"/>
            <a:lstStyle/>
            <a:p>
              <a:pPr algn="ctr">
                <a:lnSpc>
                  <a:spcPts val="3499"/>
                </a:lnSpc>
              </a:pPr>
            </a:p>
          </p:txBody>
        </p:sp>
      </p:grpSp>
      <p:sp>
        <p:nvSpPr>
          <p:cNvPr name="Freeform 10" id="10"/>
          <p:cNvSpPr/>
          <p:nvPr/>
        </p:nvSpPr>
        <p:spPr>
          <a:xfrm flipH="false" flipV="false" rot="0">
            <a:off x="2616266" y="5129607"/>
            <a:ext cx="3567212" cy="2523828"/>
          </a:xfrm>
          <a:custGeom>
            <a:avLst/>
            <a:gdLst/>
            <a:ahLst/>
            <a:cxnLst/>
            <a:rect r="r" b="b" t="t" l="l"/>
            <a:pathLst>
              <a:path h="2523828" w="3567212">
                <a:moveTo>
                  <a:pt x="0" y="0"/>
                </a:moveTo>
                <a:lnTo>
                  <a:pt x="3567212" y="0"/>
                </a:lnTo>
                <a:lnTo>
                  <a:pt x="3567212" y="2523827"/>
                </a:lnTo>
                <a:lnTo>
                  <a:pt x="0" y="2523827"/>
                </a:lnTo>
                <a:lnTo>
                  <a:pt x="0" y="0"/>
                </a:lnTo>
                <a:close/>
              </a:path>
            </a:pathLst>
          </a:custGeom>
          <a:blipFill>
            <a:blip r:embed="rId2"/>
            <a:stretch>
              <a:fillRect l="0" t="0" r="-21152" b="0"/>
            </a:stretch>
          </a:blipFill>
        </p:spPr>
      </p:sp>
      <p:sp>
        <p:nvSpPr>
          <p:cNvPr name="TextBox 11" id="11"/>
          <p:cNvSpPr txBox="true"/>
          <p:nvPr/>
        </p:nvSpPr>
        <p:spPr>
          <a:xfrm rot="0">
            <a:off x="14299551" y="8660242"/>
            <a:ext cx="2959749"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10/20</a:t>
            </a:r>
          </a:p>
        </p:txBody>
      </p:sp>
      <p:sp>
        <p:nvSpPr>
          <p:cNvPr name="TextBox 12" id="12"/>
          <p:cNvSpPr txBox="true"/>
          <p:nvPr/>
        </p:nvSpPr>
        <p:spPr>
          <a:xfrm rot="0">
            <a:off x="6436749" y="4492588"/>
            <a:ext cx="9495179" cy="3479800"/>
          </a:xfrm>
          <a:prstGeom prst="rect">
            <a:avLst/>
          </a:prstGeom>
        </p:spPr>
        <p:txBody>
          <a:bodyPr anchor="t" rtlCol="false" tIns="0" lIns="0" bIns="0" rIns="0">
            <a:spAutoFit/>
          </a:bodyPr>
          <a:lstStyle/>
          <a:p>
            <a:pPr>
              <a:lnSpc>
                <a:spcPts val="3499"/>
              </a:lnSpc>
            </a:pPr>
            <a:r>
              <a:rPr lang="en-US" sz="2499">
                <a:solidFill>
                  <a:srgbClr val="000000"/>
                </a:solidFill>
                <a:latin typeface="Inter"/>
              </a:rPr>
              <a:t>Programação Dinâmica é uma técnica de resolução de problemas que consiste em quebrar um problema em subproblemas menores, resolver esses subproblemas de forma independente e armazenar suas soluções para evitar recálculos redundantes. A Programação Dinâmica é frequentemente usada para resolver problemas de otimização, onde o objetivo é encontrar a melhor solução possível entre várias alternativas.</a:t>
            </a:r>
          </a:p>
        </p:txBody>
      </p:sp>
      <p:sp>
        <p:nvSpPr>
          <p:cNvPr name="TextBox 13" id="13"/>
          <p:cNvSpPr txBox="true"/>
          <p:nvPr/>
        </p:nvSpPr>
        <p:spPr>
          <a:xfrm rot="0">
            <a:off x="2571750" y="2340573"/>
            <a:ext cx="14687550" cy="1160780"/>
          </a:xfrm>
          <a:prstGeom prst="rect">
            <a:avLst/>
          </a:prstGeom>
        </p:spPr>
        <p:txBody>
          <a:bodyPr anchor="t" rtlCol="false" tIns="0" lIns="0" bIns="0" rIns="0">
            <a:spAutoFit/>
          </a:bodyPr>
          <a:lstStyle/>
          <a:p>
            <a:pPr>
              <a:lnSpc>
                <a:spcPts val="9520"/>
              </a:lnSpc>
            </a:pPr>
            <a:r>
              <a:rPr lang="en-US" sz="6800">
                <a:solidFill>
                  <a:srgbClr val="000000"/>
                </a:solidFill>
                <a:latin typeface="TAN Twinkle"/>
              </a:rPr>
              <a:t>Programação Dinâmica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2871053" y="2970818"/>
            <a:ext cx="12206393" cy="4016899"/>
            <a:chOff x="0" y="0"/>
            <a:chExt cx="2295667" cy="755462"/>
          </a:xfrm>
        </p:grpSpPr>
        <p:sp>
          <p:nvSpPr>
            <p:cNvPr name="Freeform 5" id="5"/>
            <p:cNvSpPr/>
            <p:nvPr/>
          </p:nvSpPr>
          <p:spPr>
            <a:xfrm flipH="false" flipV="false" rot="0">
              <a:off x="0" y="0"/>
              <a:ext cx="2295667" cy="755462"/>
            </a:xfrm>
            <a:custGeom>
              <a:avLst/>
              <a:gdLst/>
              <a:ahLst/>
              <a:cxnLst/>
              <a:rect r="r" b="b" t="t" l="l"/>
              <a:pathLst>
                <a:path h="755462" w="2295667">
                  <a:moveTo>
                    <a:pt x="0" y="0"/>
                  </a:moveTo>
                  <a:lnTo>
                    <a:pt x="2295667" y="0"/>
                  </a:lnTo>
                  <a:lnTo>
                    <a:pt x="2295667" y="755462"/>
                  </a:lnTo>
                  <a:lnTo>
                    <a:pt x="0" y="755462"/>
                  </a:lnTo>
                  <a:close/>
                </a:path>
              </a:pathLst>
            </a:custGeom>
            <a:solidFill>
              <a:srgbClr val="F4F2F2"/>
            </a:solidFill>
          </p:spPr>
        </p:sp>
        <p:sp>
          <p:nvSpPr>
            <p:cNvPr name="TextBox 6" id="6"/>
            <p:cNvSpPr txBox="true"/>
            <p:nvPr/>
          </p:nvSpPr>
          <p:spPr>
            <a:xfrm>
              <a:off x="0" y="-38100"/>
              <a:ext cx="2295667" cy="793562"/>
            </a:xfrm>
            <a:prstGeom prst="rect">
              <a:avLst/>
            </a:prstGeom>
          </p:spPr>
          <p:txBody>
            <a:bodyPr anchor="ctr" rtlCol="false" tIns="50800" lIns="50800" bIns="50800" rIns="50800"/>
            <a:lstStyle/>
            <a:p>
              <a:pPr algn="ctr">
                <a:lnSpc>
                  <a:spcPts val="3499"/>
                </a:lnSpc>
              </a:pPr>
            </a:p>
          </p:txBody>
        </p:sp>
      </p:grpSp>
      <p:sp>
        <p:nvSpPr>
          <p:cNvPr name="Freeform 7" id="7"/>
          <p:cNvSpPr/>
          <p:nvPr/>
        </p:nvSpPr>
        <p:spPr>
          <a:xfrm flipH="false" flipV="false" rot="0">
            <a:off x="3104495" y="3208548"/>
            <a:ext cx="12312453" cy="4107635"/>
          </a:xfrm>
          <a:custGeom>
            <a:avLst/>
            <a:gdLst/>
            <a:ahLst/>
            <a:cxnLst/>
            <a:rect r="r" b="b" t="t" l="l"/>
            <a:pathLst>
              <a:path h="4107635" w="12312453">
                <a:moveTo>
                  <a:pt x="0" y="0"/>
                </a:moveTo>
                <a:lnTo>
                  <a:pt x="12312452" y="0"/>
                </a:lnTo>
                <a:lnTo>
                  <a:pt x="12312452" y="4107634"/>
                </a:lnTo>
                <a:lnTo>
                  <a:pt x="0" y="4107634"/>
                </a:lnTo>
                <a:lnTo>
                  <a:pt x="0" y="0"/>
                </a:lnTo>
                <a:close/>
              </a:path>
            </a:pathLst>
          </a:custGeom>
          <a:blipFill>
            <a:blip r:embed="rId2"/>
            <a:stretch>
              <a:fillRect l="0" t="0" r="0" b="0"/>
            </a:stretch>
          </a:blipFill>
        </p:spPr>
      </p:sp>
      <p:sp>
        <p:nvSpPr>
          <p:cNvPr name="TextBox 8" id="8"/>
          <p:cNvSpPr txBox="true"/>
          <p:nvPr/>
        </p:nvSpPr>
        <p:spPr>
          <a:xfrm rot="0">
            <a:off x="16250989" y="8660242"/>
            <a:ext cx="1008311"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11/20</a:t>
            </a:r>
          </a:p>
        </p:txBody>
      </p:sp>
      <p:sp>
        <p:nvSpPr>
          <p:cNvPr name="TextBox 9" id="9"/>
          <p:cNvSpPr txBox="true"/>
          <p:nvPr/>
        </p:nvSpPr>
        <p:spPr>
          <a:xfrm rot="0">
            <a:off x="2909044" y="1480329"/>
            <a:ext cx="12469912" cy="953135"/>
          </a:xfrm>
          <a:prstGeom prst="rect">
            <a:avLst/>
          </a:prstGeom>
        </p:spPr>
        <p:txBody>
          <a:bodyPr anchor="t" rtlCol="false" tIns="0" lIns="0" bIns="0" rIns="0">
            <a:spAutoFit/>
          </a:bodyPr>
          <a:lstStyle/>
          <a:p>
            <a:pPr algn="ctr">
              <a:lnSpc>
                <a:spcPts val="7840"/>
              </a:lnSpc>
            </a:pPr>
            <a:r>
              <a:rPr lang="en-US" sz="5600">
                <a:solidFill>
                  <a:srgbClr val="000000"/>
                </a:solidFill>
                <a:latin typeface="TAN Twinkle"/>
              </a:rPr>
              <a:t>Programação Dinâmica</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028700" y="1691843"/>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6209466" y="8660242"/>
            <a:ext cx="1049834"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12/20</a:t>
            </a:r>
          </a:p>
        </p:txBody>
      </p:sp>
      <p:sp>
        <p:nvSpPr>
          <p:cNvPr name="TextBox 8" id="8"/>
          <p:cNvSpPr txBox="true"/>
          <p:nvPr/>
        </p:nvSpPr>
        <p:spPr>
          <a:xfrm rot="0">
            <a:off x="2571750" y="2520414"/>
            <a:ext cx="14687550" cy="1276558"/>
          </a:xfrm>
          <a:prstGeom prst="rect">
            <a:avLst/>
          </a:prstGeom>
        </p:spPr>
        <p:txBody>
          <a:bodyPr anchor="t" rtlCol="false" tIns="0" lIns="0" bIns="0" rIns="0">
            <a:spAutoFit/>
          </a:bodyPr>
          <a:lstStyle/>
          <a:p>
            <a:pPr>
              <a:lnSpc>
                <a:spcPts val="10326"/>
              </a:lnSpc>
            </a:pPr>
            <a:r>
              <a:rPr lang="en-US" sz="7376">
                <a:solidFill>
                  <a:srgbClr val="000000"/>
                </a:solidFill>
                <a:latin typeface="TAN Twinkle"/>
              </a:rPr>
              <a:t>Análise em conjunto</a:t>
            </a:r>
          </a:p>
        </p:txBody>
      </p:sp>
      <p:grpSp>
        <p:nvGrpSpPr>
          <p:cNvPr name="Group 9" id="9"/>
          <p:cNvGrpSpPr/>
          <p:nvPr/>
        </p:nvGrpSpPr>
        <p:grpSpPr>
          <a:xfrm rot="0">
            <a:off x="4250710" y="5425746"/>
            <a:ext cx="2344695" cy="234469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5AD7B"/>
            </a:soli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3499"/>
                </a:lnSpc>
              </a:pPr>
            </a:p>
          </p:txBody>
        </p:sp>
      </p:grpSp>
      <p:grpSp>
        <p:nvGrpSpPr>
          <p:cNvPr name="Group 12" id="12"/>
          <p:cNvGrpSpPr/>
          <p:nvPr/>
        </p:nvGrpSpPr>
        <p:grpSpPr>
          <a:xfrm rot="0">
            <a:off x="7770508" y="5425746"/>
            <a:ext cx="2344695" cy="234469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868668"/>
            </a:soli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3499"/>
                </a:lnSpc>
              </a:pPr>
            </a:p>
          </p:txBody>
        </p:sp>
      </p:grpSp>
      <p:grpSp>
        <p:nvGrpSpPr>
          <p:cNvPr name="Group 15" id="15"/>
          <p:cNvGrpSpPr/>
          <p:nvPr/>
        </p:nvGrpSpPr>
        <p:grpSpPr>
          <a:xfrm rot="0">
            <a:off x="11134378" y="5425746"/>
            <a:ext cx="2902913" cy="2344695"/>
            <a:chOff x="0" y="0"/>
            <a:chExt cx="1006309" cy="812800"/>
          </a:xfrm>
        </p:grpSpPr>
        <p:sp>
          <p:nvSpPr>
            <p:cNvPr name="Freeform 16" id="16"/>
            <p:cNvSpPr/>
            <p:nvPr/>
          </p:nvSpPr>
          <p:spPr>
            <a:xfrm flipH="false" flipV="false" rot="0">
              <a:off x="0" y="0"/>
              <a:ext cx="1006309" cy="812800"/>
            </a:xfrm>
            <a:custGeom>
              <a:avLst/>
              <a:gdLst/>
              <a:ahLst/>
              <a:cxnLst/>
              <a:rect r="r" b="b" t="t" l="l"/>
              <a:pathLst>
                <a:path h="812800" w="1006309">
                  <a:moveTo>
                    <a:pt x="0" y="0"/>
                  </a:moveTo>
                  <a:lnTo>
                    <a:pt x="1006309" y="0"/>
                  </a:lnTo>
                  <a:lnTo>
                    <a:pt x="1006309" y="812800"/>
                  </a:lnTo>
                  <a:lnTo>
                    <a:pt x="0" y="812800"/>
                  </a:lnTo>
                  <a:close/>
                </a:path>
              </a:pathLst>
            </a:custGeom>
            <a:solidFill>
              <a:srgbClr val="AD6237"/>
            </a:solidFill>
          </p:spPr>
        </p:sp>
        <p:sp>
          <p:nvSpPr>
            <p:cNvPr name="TextBox 17" id="17"/>
            <p:cNvSpPr txBox="true"/>
            <p:nvPr/>
          </p:nvSpPr>
          <p:spPr>
            <a:xfrm>
              <a:off x="0" y="-38100"/>
              <a:ext cx="1006309" cy="850900"/>
            </a:xfrm>
            <a:prstGeom prst="rect">
              <a:avLst/>
            </a:prstGeom>
          </p:spPr>
          <p:txBody>
            <a:bodyPr anchor="ctr" rtlCol="false" tIns="50800" lIns="50800" bIns="50800" rIns="50800"/>
            <a:lstStyle/>
            <a:p>
              <a:pPr algn="ctr">
                <a:lnSpc>
                  <a:spcPts val="3499"/>
                </a:lnSpc>
              </a:pPr>
            </a:p>
          </p:txBody>
        </p:sp>
      </p:grpSp>
      <p:sp>
        <p:nvSpPr>
          <p:cNvPr name="TextBox 18" id="18"/>
          <p:cNvSpPr txBox="true"/>
          <p:nvPr/>
        </p:nvSpPr>
        <p:spPr>
          <a:xfrm rot="0">
            <a:off x="4250710" y="6168510"/>
            <a:ext cx="2344695" cy="701675"/>
          </a:xfrm>
          <a:prstGeom prst="rect">
            <a:avLst/>
          </a:prstGeom>
        </p:spPr>
        <p:txBody>
          <a:bodyPr anchor="t" rtlCol="false" tIns="0" lIns="0" bIns="0" rIns="0">
            <a:spAutoFit/>
          </a:bodyPr>
          <a:lstStyle/>
          <a:p>
            <a:pPr algn="ctr">
              <a:lnSpc>
                <a:spcPts val="2800"/>
              </a:lnSpc>
              <a:spcBef>
                <a:spcPct val="0"/>
              </a:spcBef>
            </a:pPr>
            <a:r>
              <a:rPr lang="en-US" sz="2000" spc="600">
                <a:solidFill>
                  <a:srgbClr val="FDFDFD"/>
                </a:solidFill>
                <a:latin typeface="Inter"/>
              </a:rPr>
              <a:t>BRUTE FORCE</a:t>
            </a:r>
          </a:p>
        </p:txBody>
      </p:sp>
      <p:sp>
        <p:nvSpPr>
          <p:cNvPr name="TextBox 19" id="19"/>
          <p:cNvSpPr txBox="true"/>
          <p:nvPr/>
        </p:nvSpPr>
        <p:spPr>
          <a:xfrm rot="0">
            <a:off x="7770508" y="6399656"/>
            <a:ext cx="2344695" cy="349250"/>
          </a:xfrm>
          <a:prstGeom prst="rect">
            <a:avLst/>
          </a:prstGeom>
        </p:spPr>
        <p:txBody>
          <a:bodyPr anchor="t" rtlCol="false" tIns="0" lIns="0" bIns="0" rIns="0">
            <a:spAutoFit/>
          </a:bodyPr>
          <a:lstStyle/>
          <a:p>
            <a:pPr algn="ctr">
              <a:lnSpc>
                <a:spcPts val="2800"/>
              </a:lnSpc>
              <a:spcBef>
                <a:spcPct val="0"/>
              </a:spcBef>
            </a:pPr>
            <a:r>
              <a:rPr lang="en-US" sz="2000" spc="600">
                <a:solidFill>
                  <a:srgbClr val="FFFFFF"/>
                </a:solidFill>
                <a:latin typeface="Inter"/>
              </a:rPr>
              <a:t>GREEDY</a:t>
            </a:r>
          </a:p>
        </p:txBody>
      </p:sp>
      <p:sp>
        <p:nvSpPr>
          <p:cNvPr name="TextBox 20" id="20"/>
          <p:cNvSpPr txBox="true"/>
          <p:nvPr/>
        </p:nvSpPr>
        <p:spPr>
          <a:xfrm rot="0">
            <a:off x="11134378" y="6223444"/>
            <a:ext cx="2902913" cy="701675"/>
          </a:xfrm>
          <a:prstGeom prst="rect">
            <a:avLst/>
          </a:prstGeom>
        </p:spPr>
        <p:txBody>
          <a:bodyPr anchor="t" rtlCol="false" tIns="0" lIns="0" bIns="0" rIns="0">
            <a:spAutoFit/>
          </a:bodyPr>
          <a:lstStyle/>
          <a:p>
            <a:pPr algn="ctr">
              <a:lnSpc>
                <a:spcPts val="2800"/>
              </a:lnSpc>
              <a:spcBef>
                <a:spcPct val="0"/>
              </a:spcBef>
            </a:pPr>
            <a:r>
              <a:rPr lang="en-US" sz="2000" spc="600">
                <a:solidFill>
                  <a:srgbClr val="FFFFFF"/>
                </a:solidFill>
                <a:latin typeface="Inter"/>
              </a:rPr>
              <a:t>DYNAMIC PROGRAMMING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2122745" y="4887943"/>
            <a:ext cx="3700696" cy="800100"/>
            <a:chOff x="0" y="0"/>
            <a:chExt cx="1097565" cy="237296"/>
          </a:xfrm>
        </p:grpSpPr>
        <p:sp>
          <p:nvSpPr>
            <p:cNvPr name="Freeform 5" id="5"/>
            <p:cNvSpPr/>
            <p:nvPr/>
          </p:nvSpPr>
          <p:spPr>
            <a:xfrm flipH="false" flipV="false" rot="0">
              <a:off x="0" y="0"/>
              <a:ext cx="1097565" cy="237296"/>
            </a:xfrm>
            <a:custGeom>
              <a:avLst/>
              <a:gdLst/>
              <a:ahLst/>
              <a:cxnLst/>
              <a:rect r="r" b="b" t="t" l="l"/>
              <a:pathLst>
                <a:path h="237296" w="1097565">
                  <a:moveTo>
                    <a:pt x="0" y="0"/>
                  </a:moveTo>
                  <a:lnTo>
                    <a:pt x="1097565" y="0"/>
                  </a:lnTo>
                  <a:lnTo>
                    <a:pt x="1097565" y="237296"/>
                  </a:lnTo>
                  <a:lnTo>
                    <a:pt x="0" y="237296"/>
                  </a:lnTo>
                  <a:close/>
                </a:path>
              </a:pathLst>
            </a:custGeom>
            <a:solidFill>
              <a:srgbClr val="F5AD7B"/>
            </a:solidFill>
          </p:spPr>
        </p:sp>
        <p:sp>
          <p:nvSpPr>
            <p:cNvPr name="TextBox 6" id="6"/>
            <p:cNvSpPr txBox="true"/>
            <p:nvPr/>
          </p:nvSpPr>
          <p:spPr>
            <a:xfrm>
              <a:off x="0" y="-38100"/>
              <a:ext cx="1097565" cy="275396"/>
            </a:xfrm>
            <a:prstGeom prst="rect">
              <a:avLst/>
            </a:prstGeom>
          </p:spPr>
          <p:txBody>
            <a:bodyPr anchor="ctr" rtlCol="false" tIns="50800" lIns="50800" bIns="50800" rIns="50800"/>
            <a:lstStyle/>
            <a:p>
              <a:pPr algn="ctr">
                <a:lnSpc>
                  <a:spcPts val="3499"/>
                </a:lnSpc>
              </a:pPr>
              <a:r>
                <a:rPr lang="en-US" sz="2499">
                  <a:solidFill>
                    <a:srgbClr val="000000"/>
                  </a:solidFill>
                  <a:latin typeface="Inter"/>
                </a:rPr>
                <a:t>O(2^n)</a:t>
              </a:r>
            </a:p>
          </p:txBody>
        </p:sp>
      </p:grpSp>
      <p:grpSp>
        <p:nvGrpSpPr>
          <p:cNvPr name="Group 7" id="7"/>
          <p:cNvGrpSpPr/>
          <p:nvPr/>
        </p:nvGrpSpPr>
        <p:grpSpPr>
          <a:xfrm rot="0">
            <a:off x="2122745" y="5855149"/>
            <a:ext cx="3700696" cy="800100"/>
            <a:chOff x="0" y="0"/>
            <a:chExt cx="1097565" cy="237296"/>
          </a:xfrm>
        </p:grpSpPr>
        <p:sp>
          <p:nvSpPr>
            <p:cNvPr name="Freeform 8" id="8"/>
            <p:cNvSpPr/>
            <p:nvPr/>
          </p:nvSpPr>
          <p:spPr>
            <a:xfrm flipH="false" flipV="false" rot="0">
              <a:off x="0" y="0"/>
              <a:ext cx="1097565" cy="237296"/>
            </a:xfrm>
            <a:custGeom>
              <a:avLst/>
              <a:gdLst/>
              <a:ahLst/>
              <a:cxnLst/>
              <a:rect r="r" b="b" t="t" l="l"/>
              <a:pathLst>
                <a:path h="237296" w="1097565">
                  <a:moveTo>
                    <a:pt x="0" y="0"/>
                  </a:moveTo>
                  <a:lnTo>
                    <a:pt x="1097565" y="0"/>
                  </a:lnTo>
                  <a:lnTo>
                    <a:pt x="1097565" y="237296"/>
                  </a:lnTo>
                  <a:lnTo>
                    <a:pt x="0" y="237296"/>
                  </a:lnTo>
                  <a:close/>
                </a:path>
              </a:pathLst>
            </a:custGeom>
            <a:solidFill>
              <a:srgbClr val="868668"/>
            </a:solidFill>
          </p:spPr>
        </p:sp>
        <p:sp>
          <p:nvSpPr>
            <p:cNvPr name="TextBox 9" id="9"/>
            <p:cNvSpPr txBox="true"/>
            <p:nvPr/>
          </p:nvSpPr>
          <p:spPr>
            <a:xfrm>
              <a:off x="0" y="-38100"/>
              <a:ext cx="1097565" cy="275396"/>
            </a:xfrm>
            <a:prstGeom prst="rect">
              <a:avLst/>
            </a:prstGeom>
          </p:spPr>
          <p:txBody>
            <a:bodyPr anchor="ctr" rtlCol="false" tIns="50800" lIns="50800" bIns="50800" rIns="50800"/>
            <a:lstStyle/>
            <a:p>
              <a:pPr algn="ctr">
                <a:lnSpc>
                  <a:spcPts val="3499"/>
                </a:lnSpc>
              </a:pPr>
              <a:r>
                <a:rPr lang="en-US" sz="2499">
                  <a:solidFill>
                    <a:srgbClr val="000000"/>
                  </a:solidFill>
                  <a:latin typeface="Inter"/>
                </a:rPr>
                <a:t>O(n log n)</a:t>
              </a:r>
            </a:p>
          </p:txBody>
        </p:sp>
      </p:grpSp>
      <p:grpSp>
        <p:nvGrpSpPr>
          <p:cNvPr name="Group 10" id="10"/>
          <p:cNvGrpSpPr/>
          <p:nvPr/>
        </p:nvGrpSpPr>
        <p:grpSpPr>
          <a:xfrm rot="0">
            <a:off x="2122745" y="6835969"/>
            <a:ext cx="3700696" cy="800100"/>
            <a:chOff x="0" y="0"/>
            <a:chExt cx="1097565" cy="237296"/>
          </a:xfrm>
        </p:grpSpPr>
        <p:sp>
          <p:nvSpPr>
            <p:cNvPr name="Freeform 11" id="11"/>
            <p:cNvSpPr/>
            <p:nvPr/>
          </p:nvSpPr>
          <p:spPr>
            <a:xfrm flipH="false" flipV="false" rot="0">
              <a:off x="0" y="0"/>
              <a:ext cx="1097565" cy="237296"/>
            </a:xfrm>
            <a:custGeom>
              <a:avLst/>
              <a:gdLst/>
              <a:ahLst/>
              <a:cxnLst/>
              <a:rect r="r" b="b" t="t" l="l"/>
              <a:pathLst>
                <a:path h="237296" w="1097565">
                  <a:moveTo>
                    <a:pt x="0" y="0"/>
                  </a:moveTo>
                  <a:lnTo>
                    <a:pt x="1097565" y="0"/>
                  </a:lnTo>
                  <a:lnTo>
                    <a:pt x="1097565" y="237296"/>
                  </a:lnTo>
                  <a:lnTo>
                    <a:pt x="0" y="237296"/>
                  </a:lnTo>
                  <a:close/>
                </a:path>
              </a:pathLst>
            </a:custGeom>
            <a:solidFill>
              <a:srgbClr val="AD6237"/>
            </a:solidFill>
          </p:spPr>
        </p:sp>
        <p:sp>
          <p:nvSpPr>
            <p:cNvPr name="TextBox 12" id="12"/>
            <p:cNvSpPr txBox="true"/>
            <p:nvPr/>
          </p:nvSpPr>
          <p:spPr>
            <a:xfrm>
              <a:off x="0" y="-38100"/>
              <a:ext cx="1097565" cy="275396"/>
            </a:xfrm>
            <a:prstGeom prst="rect">
              <a:avLst/>
            </a:prstGeom>
          </p:spPr>
          <p:txBody>
            <a:bodyPr anchor="ctr" rtlCol="false" tIns="50800" lIns="50800" bIns="50800" rIns="50800"/>
            <a:lstStyle/>
            <a:p>
              <a:pPr algn="ctr">
                <a:lnSpc>
                  <a:spcPts val="3499"/>
                </a:lnSpc>
              </a:pPr>
              <a:r>
                <a:rPr lang="en-US" sz="2499">
                  <a:solidFill>
                    <a:srgbClr val="000000"/>
                  </a:solidFill>
                  <a:latin typeface="Inter"/>
                </a:rPr>
                <a:t>O(n * m)</a:t>
              </a:r>
            </a:p>
          </p:txBody>
        </p:sp>
      </p:grpSp>
      <p:sp>
        <p:nvSpPr>
          <p:cNvPr name="Freeform 13" id="13"/>
          <p:cNvSpPr/>
          <p:nvPr/>
        </p:nvSpPr>
        <p:spPr>
          <a:xfrm flipH="false" flipV="false" rot="0">
            <a:off x="5890116" y="2749671"/>
            <a:ext cx="10375245" cy="6259820"/>
          </a:xfrm>
          <a:custGeom>
            <a:avLst/>
            <a:gdLst/>
            <a:ahLst/>
            <a:cxnLst/>
            <a:rect r="r" b="b" t="t" l="l"/>
            <a:pathLst>
              <a:path h="6259820" w="10375245">
                <a:moveTo>
                  <a:pt x="0" y="0"/>
                </a:moveTo>
                <a:lnTo>
                  <a:pt x="10375245" y="0"/>
                </a:lnTo>
                <a:lnTo>
                  <a:pt x="10375245" y="6259821"/>
                </a:lnTo>
                <a:lnTo>
                  <a:pt x="0" y="6259821"/>
                </a:lnTo>
                <a:lnTo>
                  <a:pt x="0" y="0"/>
                </a:lnTo>
                <a:close/>
              </a:path>
            </a:pathLst>
          </a:custGeom>
          <a:blipFill>
            <a:blip r:embed="rId2"/>
            <a:stretch>
              <a:fillRect l="-18902" t="-24928" r="-20162" b="-11431"/>
            </a:stretch>
          </a:blipFill>
        </p:spPr>
      </p:sp>
      <p:sp>
        <p:nvSpPr>
          <p:cNvPr name="TextBox 14" id="14"/>
          <p:cNvSpPr txBox="true"/>
          <p:nvPr/>
        </p:nvSpPr>
        <p:spPr>
          <a:xfrm rot="0">
            <a:off x="14299551" y="8660242"/>
            <a:ext cx="2959749"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13/20</a:t>
            </a:r>
          </a:p>
        </p:txBody>
      </p:sp>
      <p:sp>
        <p:nvSpPr>
          <p:cNvPr name="TextBox 15" id="15"/>
          <p:cNvSpPr txBox="true"/>
          <p:nvPr/>
        </p:nvSpPr>
        <p:spPr>
          <a:xfrm rot="0">
            <a:off x="574342" y="4941619"/>
            <a:ext cx="1344535" cy="330200"/>
          </a:xfrm>
          <a:prstGeom prst="rect">
            <a:avLst/>
          </a:prstGeom>
        </p:spPr>
        <p:txBody>
          <a:bodyPr anchor="t" rtlCol="false" tIns="0" lIns="0" bIns="0" rIns="0">
            <a:spAutoFit/>
          </a:bodyPr>
          <a:lstStyle/>
          <a:p>
            <a:pPr algn="ctr">
              <a:lnSpc>
                <a:spcPts val="2799"/>
              </a:lnSpc>
            </a:pPr>
            <a:r>
              <a:rPr lang="en-US" sz="1999">
                <a:solidFill>
                  <a:srgbClr val="000000"/>
                </a:solidFill>
                <a:latin typeface="TAN Twinkle"/>
              </a:rPr>
              <a:t>FB</a:t>
            </a:r>
          </a:p>
        </p:txBody>
      </p:sp>
      <p:sp>
        <p:nvSpPr>
          <p:cNvPr name="TextBox 16" id="16"/>
          <p:cNvSpPr txBox="true"/>
          <p:nvPr/>
        </p:nvSpPr>
        <p:spPr>
          <a:xfrm rot="0">
            <a:off x="0" y="6130860"/>
            <a:ext cx="2493219" cy="339725"/>
          </a:xfrm>
          <a:prstGeom prst="rect">
            <a:avLst/>
          </a:prstGeom>
        </p:spPr>
        <p:txBody>
          <a:bodyPr anchor="t" rtlCol="false" tIns="0" lIns="0" bIns="0" rIns="0">
            <a:spAutoFit/>
          </a:bodyPr>
          <a:lstStyle/>
          <a:p>
            <a:pPr algn="ctr">
              <a:lnSpc>
                <a:spcPts val="2800"/>
              </a:lnSpc>
            </a:pPr>
            <a:r>
              <a:rPr lang="en-US" sz="2000">
                <a:solidFill>
                  <a:srgbClr val="000000"/>
                </a:solidFill>
                <a:latin typeface="TAN Twinkle"/>
              </a:rPr>
              <a:t>MG</a:t>
            </a:r>
          </a:p>
        </p:txBody>
      </p:sp>
      <p:sp>
        <p:nvSpPr>
          <p:cNvPr name="TextBox 17" id="17"/>
          <p:cNvSpPr txBox="true"/>
          <p:nvPr/>
        </p:nvSpPr>
        <p:spPr>
          <a:xfrm rot="0">
            <a:off x="436605" y="7047107"/>
            <a:ext cx="1620009" cy="339725"/>
          </a:xfrm>
          <a:prstGeom prst="rect">
            <a:avLst/>
          </a:prstGeom>
        </p:spPr>
        <p:txBody>
          <a:bodyPr anchor="t" rtlCol="false" tIns="0" lIns="0" bIns="0" rIns="0">
            <a:spAutoFit/>
          </a:bodyPr>
          <a:lstStyle/>
          <a:p>
            <a:pPr algn="ctr">
              <a:lnSpc>
                <a:spcPts val="2800"/>
              </a:lnSpc>
            </a:pPr>
            <a:r>
              <a:rPr lang="en-US" sz="2000">
                <a:solidFill>
                  <a:srgbClr val="000000"/>
                </a:solidFill>
                <a:latin typeface="TAN Twinkle"/>
              </a:rPr>
              <a:t>PD</a:t>
            </a:r>
          </a:p>
        </p:txBody>
      </p:sp>
      <p:grpSp>
        <p:nvGrpSpPr>
          <p:cNvPr name="Group 18" id="18"/>
          <p:cNvGrpSpPr/>
          <p:nvPr/>
        </p:nvGrpSpPr>
        <p:grpSpPr>
          <a:xfrm rot="0">
            <a:off x="886993" y="612232"/>
            <a:ext cx="3086100" cy="308610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21" id="21"/>
          <p:cNvSpPr txBox="true"/>
          <p:nvPr/>
        </p:nvSpPr>
        <p:spPr>
          <a:xfrm rot="0">
            <a:off x="2122745" y="1440803"/>
            <a:ext cx="14687550" cy="1276558"/>
          </a:xfrm>
          <a:prstGeom prst="rect">
            <a:avLst/>
          </a:prstGeom>
        </p:spPr>
        <p:txBody>
          <a:bodyPr anchor="t" rtlCol="false" tIns="0" lIns="0" bIns="0" rIns="0">
            <a:spAutoFit/>
          </a:bodyPr>
          <a:lstStyle/>
          <a:p>
            <a:pPr>
              <a:lnSpc>
                <a:spcPts val="10326"/>
              </a:lnSpc>
            </a:pPr>
            <a:r>
              <a:rPr lang="en-US" sz="7376">
                <a:solidFill>
                  <a:srgbClr val="000000"/>
                </a:solidFill>
                <a:latin typeface="TAN Twinkle"/>
              </a:rPr>
              <a:t>Complexidade</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grpSp>
        <p:nvGrpSpPr>
          <p:cNvPr name="Group 3" id="3"/>
          <p:cNvGrpSpPr/>
          <p:nvPr/>
        </p:nvGrpSpPr>
        <p:grpSpPr>
          <a:xfrm rot="0">
            <a:off x="3541775" y="3600450"/>
            <a:ext cx="3086100" cy="308610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AutoShape 6" id="6"/>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TextBox 7" id="7"/>
          <p:cNvSpPr txBox="true"/>
          <p:nvPr/>
        </p:nvSpPr>
        <p:spPr>
          <a:xfrm rot="0">
            <a:off x="14299551" y="8660242"/>
            <a:ext cx="2959749"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14/20</a:t>
            </a:r>
          </a:p>
        </p:txBody>
      </p:sp>
      <p:sp>
        <p:nvSpPr>
          <p:cNvPr name="TextBox 8" id="8"/>
          <p:cNvSpPr txBox="true"/>
          <p:nvPr/>
        </p:nvSpPr>
        <p:spPr>
          <a:xfrm rot="0">
            <a:off x="5084825" y="4188650"/>
            <a:ext cx="9661400" cy="1709675"/>
          </a:xfrm>
          <a:prstGeom prst="rect">
            <a:avLst/>
          </a:prstGeom>
        </p:spPr>
        <p:txBody>
          <a:bodyPr anchor="t" rtlCol="false" tIns="0" lIns="0" bIns="0" rIns="0">
            <a:spAutoFit/>
          </a:bodyPr>
          <a:lstStyle/>
          <a:p>
            <a:pPr>
              <a:lnSpc>
                <a:spcPts val="13915"/>
              </a:lnSpc>
            </a:pPr>
            <a:r>
              <a:rPr lang="en-US" sz="9939">
                <a:solidFill>
                  <a:srgbClr val="000000"/>
                </a:solidFill>
                <a:latin typeface="TAN Twinkle"/>
              </a:rPr>
              <a:t>Resultados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028700" y="489056"/>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7" id="7"/>
          <p:cNvSpPr/>
          <p:nvPr/>
        </p:nvSpPr>
        <p:spPr>
          <a:xfrm flipH="false" flipV="false" rot="0">
            <a:off x="4821847" y="2032106"/>
            <a:ext cx="8644306" cy="7161625"/>
          </a:xfrm>
          <a:custGeom>
            <a:avLst/>
            <a:gdLst/>
            <a:ahLst/>
            <a:cxnLst/>
            <a:rect r="r" b="b" t="t" l="l"/>
            <a:pathLst>
              <a:path h="7161625" w="8644306">
                <a:moveTo>
                  <a:pt x="0" y="0"/>
                </a:moveTo>
                <a:lnTo>
                  <a:pt x="8644306" y="0"/>
                </a:lnTo>
                <a:lnTo>
                  <a:pt x="8644306" y="7161625"/>
                </a:lnTo>
                <a:lnTo>
                  <a:pt x="0" y="7161625"/>
                </a:lnTo>
                <a:lnTo>
                  <a:pt x="0" y="0"/>
                </a:lnTo>
                <a:close/>
              </a:path>
            </a:pathLst>
          </a:custGeom>
          <a:blipFill>
            <a:blip r:embed="rId2"/>
            <a:stretch>
              <a:fillRect l="0" t="0" r="0" b="0"/>
            </a:stretch>
          </a:blipFill>
        </p:spPr>
      </p:sp>
      <p:grpSp>
        <p:nvGrpSpPr>
          <p:cNvPr name="Group 8" id="8"/>
          <p:cNvGrpSpPr/>
          <p:nvPr/>
        </p:nvGrpSpPr>
        <p:grpSpPr>
          <a:xfrm rot="0">
            <a:off x="11626863" y="2457602"/>
            <a:ext cx="305241" cy="30524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lnTo>
                    <a:pt x="0" y="406400"/>
                  </a:lnTo>
                  <a:lnTo>
                    <a:pt x="203200" y="406400"/>
                  </a:lnTo>
                  <a:lnTo>
                    <a:pt x="203200" y="812800"/>
                  </a:lnTo>
                  <a:lnTo>
                    <a:pt x="609600" y="812800"/>
                  </a:lnTo>
                  <a:lnTo>
                    <a:pt x="609600" y="406400"/>
                  </a:lnTo>
                  <a:lnTo>
                    <a:pt x="812800" y="406400"/>
                  </a:lnTo>
                  <a:lnTo>
                    <a:pt x="406400" y="0"/>
                  </a:lnTo>
                  <a:close/>
                </a:path>
              </a:pathLst>
            </a:custGeom>
            <a:solidFill>
              <a:srgbClr val="7A387D"/>
            </a:solidFill>
          </p:spPr>
        </p:sp>
        <p:sp>
          <p:nvSpPr>
            <p:cNvPr name="TextBox 10" id="10"/>
            <p:cNvSpPr txBox="true"/>
            <p:nvPr/>
          </p:nvSpPr>
          <p:spPr>
            <a:xfrm>
              <a:off x="203200" y="63500"/>
              <a:ext cx="406400" cy="749300"/>
            </a:xfrm>
            <a:prstGeom prst="rect">
              <a:avLst/>
            </a:prstGeom>
          </p:spPr>
          <p:txBody>
            <a:bodyPr anchor="ctr" rtlCol="false" tIns="50800" lIns="50800" bIns="50800" rIns="50800"/>
            <a:lstStyle/>
            <a:p>
              <a:pPr algn="ctr">
                <a:lnSpc>
                  <a:spcPts val="3499"/>
                </a:lnSpc>
              </a:pPr>
            </a:p>
          </p:txBody>
        </p:sp>
      </p:grpSp>
      <p:sp>
        <p:nvSpPr>
          <p:cNvPr name="TextBox 11" id="11"/>
          <p:cNvSpPr txBox="true"/>
          <p:nvPr/>
        </p:nvSpPr>
        <p:spPr>
          <a:xfrm rot="0">
            <a:off x="14299551" y="8660242"/>
            <a:ext cx="2959749"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19/20</a:t>
            </a:r>
          </a:p>
        </p:txBody>
      </p:sp>
      <p:sp>
        <p:nvSpPr>
          <p:cNvPr name="TextBox 12" id="12"/>
          <p:cNvSpPr txBox="true"/>
          <p:nvPr/>
        </p:nvSpPr>
        <p:spPr>
          <a:xfrm rot="0">
            <a:off x="1028700" y="1076792"/>
            <a:ext cx="6080425" cy="955314"/>
          </a:xfrm>
          <a:prstGeom prst="rect">
            <a:avLst/>
          </a:prstGeom>
        </p:spPr>
        <p:txBody>
          <a:bodyPr anchor="t" rtlCol="false" tIns="0" lIns="0" bIns="0" rIns="0">
            <a:spAutoFit/>
          </a:bodyPr>
          <a:lstStyle/>
          <a:p>
            <a:pPr>
              <a:lnSpc>
                <a:spcPts val="7813"/>
              </a:lnSpc>
            </a:pPr>
            <a:r>
              <a:rPr lang="en-US" sz="5580">
                <a:solidFill>
                  <a:srgbClr val="000000"/>
                </a:solidFill>
                <a:latin typeface="TAN Twinkle"/>
              </a:rPr>
              <a:t>Conclusões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028700" y="1444588"/>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grpSp>
        <p:nvGrpSpPr>
          <p:cNvPr name="Group 7" id="7"/>
          <p:cNvGrpSpPr/>
          <p:nvPr/>
        </p:nvGrpSpPr>
        <p:grpSpPr>
          <a:xfrm rot="0">
            <a:off x="13437973" y="4704073"/>
            <a:ext cx="3821327" cy="3830408"/>
            <a:chOff x="0" y="0"/>
            <a:chExt cx="5095103" cy="5107211"/>
          </a:xfrm>
        </p:grpSpPr>
        <p:pic>
          <p:nvPicPr>
            <p:cNvPr name="Picture 8" id="8"/>
            <p:cNvPicPr>
              <a:picLocks noChangeAspect="true"/>
            </p:cNvPicPr>
            <p:nvPr/>
          </p:nvPicPr>
          <p:blipFill>
            <a:blip r:embed="rId2"/>
            <a:srcRect l="118" t="0" r="118" b="0"/>
            <a:stretch>
              <a:fillRect/>
            </a:stretch>
          </p:blipFill>
          <p:spPr>
            <a:xfrm flipH="false" flipV="false">
              <a:off x="0" y="0"/>
              <a:ext cx="5095103" cy="5107211"/>
            </a:xfrm>
            <a:prstGeom prst="rect">
              <a:avLst/>
            </a:prstGeom>
          </p:spPr>
        </p:pic>
      </p:grpSp>
      <p:sp>
        <p:nvSpPr>
          <p:cNvPr name="TextBox 9" id="9"/>
          <p:cNvSpPr txBox="true"/>
          <p:nvPr/>
        </p:nvSpPr>
        <p:spPr>
          <a:xfrm rot="0">
            <a:off x="14299551" y="8660242"/>
            <a:ext cx="2959749"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02/20</a:t>
            </a:r>
          </a:p>
        </p:txBody>
      </p:sp>
      <p:sp>
        <p:nvSpPr>
          <p:cNvPr name="TextBox 10" id="10"/>
          <p:cNvSpPr txBox="true"/>
          <p:nvPr/>
        </p:nvSpPr>
        <p:spPr>
          <a:xfrm rot="0">
            <a:off x="2571750" y="2273159"/>
            <a:ext cx="5909805" cy="1276558"/>
          </a:xfrm>
          <a:prstGeom prst="rect">
            <a:avLst/>
          </a:prstGeom>
        </p:spPr>
        <p:txBody>
          <a:bodyPr anchor="t" rtlCol="false" tIns="0" lIns="0" bIns="0" rIns="0">
            <a:spAutoFit/>
          </a:bodyPr>
          <a:lstStyle/>
          <a:p>
            <a:pPr>
              <a:lnSpc>
                <a:spcPts val="10326"/>
              </a:lnSpc>
            </a:pPr>
            <a:r>
              <a:rPr lang="en-US" sz="7376">
                <a:solidFill>
                  <a:srgbClr val="000000"/>
                </a:solidFill>
                <a:latin typeface="TAN Twinkle"/>
              </a:rPr>
              <a:t>Contexto</a:t>
            </a:r>
          </a:p>
        </p:txBody>
      </p:sp>
      <p:sp>
        <p:nvSpPr>
          <p:cNvPr name="TextBox 11" id="11"/>
          <p:cNvSpPr txBox="true"/>
          <p:nvPr/>
        </p:nvSpPr>
        <p:spPr>
          <a:xfrm rot="0">
            <a:off x="1028700" y="5095875"/>
            <a:ext cx="12409273" cy="3114675"/>
          </a:xfrm>
          <a:prstGeom prst="rect">
            <a:avLst/>
          </a:prstGeom>
        </p:spPr>
        <p:txBody>
          <a:bodyPr anchor="t" rtlCol="false" tIns="0" lIns="0" bIns="0" rIns="0">
            <a:spAutoFit/>
          </a:bodyPr>
          <a:lstStyle/>
          <a:p>
            <a:pPr algn="ctr">
              <a:lnSpc>
                <a:spcPts val="4199"/>
              </a:lnSpc>
            </a:pPr>
            <a:r>
              <a:rPr lang="en-US" sz="2999">
                <a:solidFill>
                  <a:srgbClr val="000000"/>
                </a:solidFill>
                <a:latin typeface="Inter"/>
              </a:rPr>
              <a:t>Julia, estudante de Ciência de Dados, deseja uma coleção valiosa para seus estudos. Com orçamento limitado, busca otimizar suas escolhas, focando em livros altamente avaliados. Julia planeja usar seus conhecimentos em Ciência de Dados para criar um algoritmo que maximize a qualidade e quantidade da coleção dentro das restrições financeiras.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grpSp>
        <p:nvGrpSpPr>
          <p:cNvPr name="Group 3" id="3"/>
          <p:cNvGrpSpPr/>
          <p:nvPr/>
        </p:nvGrpSpPr>
        <p:grpSpPr>
          <a:xfrm rot="0">
            <a:off x="5049426" y="1287146"/>
            <a:ext cx="3086100" cy="308610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AutoShape 6" id="6"/>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Freeform 7" id="7"/>
          <p:cNvSpPr/>
          <p:nvPr/>
        </p:nvSpPr>
        <p:spPr>
          <a:xfrm flipH="false" flipV="false" rot="0">
            <a:off x="6826994" y="4073003"/>
            <a:ext cx="4634012" cy="3961283"/>
          </a:xfrm>
          <a:custGeom>
            <a:avLst/>
            <a:gdLst/>
            <a:ahLst/>
            <a:cxnLst/>
            <a:rect r="r" b="b" t="t" l="l"/>
            <a:pathLst>
              <a:path h="3961283" w="4634012">
                <a:moveTo>
                  <a:pt x="0" y="0"/>
                </a:moveTo>
                <a:lnTo>
                  <a:pt x="4634012" y="0"/>
                </a:lnTo>
                <a:lnTo>
                  <a:pt x="4634012" y="3961283"/>
                </a:lnTo>
                <a:lnTo>
                  <a:pt x="0" y="3961283"/>
                </a:lnTo>
                <a:lnTo>
                  <a:pt x="0" y="0"/>
                </a:lnTo>
                <a:close/>
              </a:path>
            </a:pathLst>
          </a:custGeom>
          <a:blipFill>
            <a:blip r:embed="rId2"/>
            <a:stretch>
              <a:fillRect l="0" t="-6889" r="0" b="0"/>
            </a:stretch>
          </a:blipFill>
        </p:spPr>
      </p:sp>
      <p:sp>
        <p:nvSpPr>
          <p:cNvPr name="TextBox 8" id="8"/>
          <p:cNvSpPr txBox="true"/>
          <p:nvPr/>
        </p:nvSpPr>
        <p:spPr>
          <a:xfrm rot="0">
            <a:off x="14299551" y="8660242"/>
            <a:ext cx="2959749"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20/20</a:t>
            </a:r>
          </a:p>
        </p:txBody>
      </p:sp>
      <p:sp>
        <p:nvSpPr>
          <p:cNvPr name="TextBox 9" id="9"/>
          <p:cNvSpPr txBox="true"/>
          <p:nvPr/>
        </p:nvSpPr>
        <p:spPr>
          <a:xfrm rot="0">
            <a:off x="6592476" y="2246809"/>
            <a:ext cx="6646097" cy="1307286"/>
          </a:xfrm>
          <a:prstGeom prst="rect">
            <a:avLst/>
          </a:prstGeom>
        </p:spPr>
        <p:txBody>
          <a:bodyPr anchor="t" rtlCol="false" tIns="0" lIns="0" bIns="0" rIns="0">
            <a:spAutoFit/>
          </a:bodyPr>
          <a:lstStyle/>
          <a:p>
            <a:pPr>
              <a:lnSpc>
                <a:spcPts val="10696"/>
              </a:lnSpc>
            </a:pPr>
            <a:r>
              <a:rPr lang="en-US" sz="7640">
                <a:solidFill>
                  <a:srgbClr val="000000"/>
                </a:solidFill>
                <a:latin typeface="TAN Twinkle"/>
              </a:rPr>
              <a:t>Obrigado!</a:t>
            </a:r>
          </a:p>
        </p:txBody>
      </p:sp>
      <p:sp>
        <p:nvSpPr>
          <p:cNvPr name="TextBox 10" id="10"/>
          <p:cNvSpPr txBox="true"/>
          <p:nvPr/>
        </p:nvSpPr>
        <p:spPr>
          <a:xfrm rot="0">
            <a:off x="2161938" y="8345231"/>
            <a:ext cx="13964124" cy="513448"/>
          </a:xfrm>
          <a:prstGeom prst="rect">
            <a:avLst/>
          </a:prstGeom>
        </p:spPr>
        <p:txBody>
          <a:bodyPr anchor="t" rtlCol="false" tIns="0" lIns="0" bIns="0" rIns="0">
            <a:spAutoFit/>
          </a:bodyPr>
          <a:lstStyle/>
          <a:p>
            <a:pPr>
              <a:lnSpc>
                <a:spcPts val="4249"/>
              </a:lnSpc>
            </a:pPr>
            <a:r>
              <a:rPr lang="en-US" sz="3035">
                <a:solidFill>
                  <a:srgbClr val="000000"/>
                </a:solidFill>
                <a:latin typeface="TAN Twinkle"/>
              </a:rPr>
              <a:t>https://github.com/Lucascluz/PAA-Trabalho-Final</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028700" y="1444588"/>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4299551" y="8660242"/>
            <a:ext cx="2959749"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03/20</a:t>
            </a:r>
          </a:p>
        </p:txBody>
      </p:sp>
      <p:sp>
        <p:nvSpPr>
          <p:cNvPr name="TextBox 8" id="8"/>
          <p:cNvSpPr txBox="true"/>
          <p:nvPr/>
        </p:nvSpPr>
        <p:spPr>
          <a:xfrm rot="0">
            <a:off x="2571750" y="2273159"/>
            <a:ext cx="6572250" cy="1276558"/>
          </a:xfrm>
          <a:prstGeom prst="rect">
            <a:avLst/>
          </a:prstGeom>
        </p:spPr>
        <p:txBody>
          <a:bodyPr anchor="t" rtlCol="false" tIns="0" lIns="0" bIns="0" rIns="0">
            <a:spAutoFit/>
          </a:bodyPr>
          <a:lstStyle/>
          <a:p>
            <a:pPr>
              <a:lnSpc>
                <a:spcPts val="10326"/>
              </a:lnSpc>
            </a:pPr>
            <a:r>
              <a:rPr lang="en-US" sz="7376">
                <a:solidFill>
                  <a:srgbClr val="000000"/>
                </a:solidFill>
                <a:latin typeface="TAN Twinkle"/>
              </a:rPr>
              <a:t>Problema</a:t>
            </a:r>
          </a:p>
        </p:txBody>
      </p:sp>
      <p:sp>
        <p:nvSpPr>
          <p:cNvPr name="TextBox 9" id="9"/>
          <p:cNvSpPr txBox="true"/>
          <p:nvPr/>
        </p:nvSpPr>
        <p:spPr>
          <a:xfrm rot="0">
            <a:off x="1028700" y="5992794"/>
            <a:ext cx="16230600" cy="495300"/>
          </a:xfrm>
          <a:prstGeom prst="rect">
            <a:avLst/>
          </a:prstGeom>
        </p:spPr>
        <p:txBody>
          <a:bodyPr anchor="t" rtlCol="false" tIns="0" lIns="0" bIns="0" rIns="0">
            <a:spAutoFit/>
          </a:bodyPr>
          <a:lstStyle/>
          <a:p>
            <a:pPr algn="ctr">
              <a:lnSpc>
                <a:spcPts val="4199"/>
              </a:lnSpc>
            </a:pPr>
            <a:r>
              <a:rPr lang="en-US" sz="2999">
                <a:solidFill>
                  <a:srgbClr val="000000"/>
                </a:solidFill>
                <a:latin typeface="Inter"/>
              </a:rPr>
              <a:t>Fazer a listagem de livros, dentro do orçamento e com a melhor avaliação possivel.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028700" y="1444588"/>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4299551" y="8660242"/>
            <a:ext cx="2959749"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04/20</a:t>
            </a:r>
          </a:p>
        </p:txBody>
      </p:sp>
      <p:sp>
        <p:nvSpPr>
          <p:cNvPr name="TextBox 8" id="8"/>
          <p:cNvSpPr txBox="true"/>
          <p:nvPr/>
        </p:nvSpPr>
        <p:spPr>
          <a:xfrm rot="0">
            <a:off x="2571750" y="2273159"/>
            <a:ext cx="14687550" cy="1276558"/>
          </a:xfrm>
          <a:prstGeom prst="rect">
            <a:avLst/>
          </a:prstGeom>
        </p:spPr>
        <p:txBody>
          <a:bodyPr anchor="t" rtlCol="false" tIns="0" lIns="0" bIns="0" rIns="0">
            <a:spAutoFit/>
          </a:bodyPr>
          <a:lstStyle/>
          <a:p>
            <a:pPr>
              <a:lnSpc>
                <a:spcPts val="10326"/>
              </a:lnSpc>
            </a:pPr>
            <a:r>
              <a:rPr lang="en-US" sz="7376">
                <a:solidFill>
                  <a:srgbClr val="000000"/>
                </a:solidFill>
                <a:latin typeface="TAN Twinkle"/>
              </a:rPr>
              <a:t>Base de dados</a:t>
            </a:r>
          </a:p>
        </p:txBody>
      </p:sp>
      <p:sp>
        <p:nvSpPr>
          <p:cNvPr name="TextBox 9" id="9"/>
          <p:cNvSpPr txBox="true"/>
          <p:nvPr/>
        </p:nvSpPr>
        <p:spPr>
          <a:xfrm rot="0">
            <a:off x="1028700" y="5663653"/>
            <a:ext cx="16230600" cy="844552"/>
          </a:xfrm>
          <a:prstGeom prst="rect">
            <a:avLst/>
          </a:prstGeom>
        </p:spPr>
        <p:txBody>
          <a:bodyPr anchor="t" rtlCol="false" tIns="0" lIns="0" bIns="0" rIns="0">
            <a:spAutoFit/>
          </a:bodyPr>
          <a:lstStyle/>
          <a:p>
            <a:pPr algn="ctr">
              <a:lnSpc>
                <a:spcPts val="6999"/>
              </a:lnSpc>
            </a:pPr>
            <a:r>
              <a:rPr lang="en-US" sz="4999" u="sng">
                <a:solidFill>
                  <a:srgbClr val="000000"/>
                </a:solidFill>
                <a:latin typeface="Inter"/>
                <a:hlinkClick r:id="rId2" tooltip="https://www.kaggle.com/datasets/die9origephit/amazon-data-science-books"/>
              </a:rPr>
              <a:t>Amazon Data Science Books Dataset</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sp>
        <p:nvSpPr>
          <p:cNvPr name="TextBox 4" id="4"/>
          <p:cNvSpPr txBox="true"/>
          <p:nvPr/>
        </p:nvSpPr>
        <p:spPr>
          <a:xfrm rot="0">
            <a:off x="14299551" y="8660242"/>
            <a:ext cx="2959749"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05/20</a:t>
            </a:r>
          </a:p>
        </p:txBody>
      </p:sp>
      <p:grpSp>
        <p:nvGrpSpPr>
          <p:cNvPr name="Group 5" id="5"/>
          <p:cNvGrpSpPr/>
          <p:nvPr/>
        </p:nvGrpSpPr>
        <p:grpSpPr>
          <a:xfrm rot="0">
            <a:off x="1028700" y="144458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8" id="8"/>
          <p:cNvSpPr txBox="true"/>
          <p:nvPr/>
        </p:nvSpPr>
        <p:spPr>
          <a:xfrm rot="0">
            <a:off x="2571750" y="2273159"/>
            <a:ext cx="10125698" cy="1276558"/>
          </a:xfrm>
          <a:prstGeom prst="rect">
            <a:avLst/>
          </a:prstGeom>
        </p:spPr>
        <p:txBody>
          <a:bodyPr anchor="t" rtlCol="false" tIns="0" lIns="0" bIns="0" rIns="0">
            <a:spAutoFit/>
          </a:bodyPr>
          <a:lstStyle/>
          <a:p>
            <a:pPr>
              <a:lnSpc>
                <a:spcPts val="10326"/>
              </a:lnSpc>
            </a:pPr>
            <a:r>
              <a:rPr lang="en-US" sz="7376">
                <a:solidFill>
                  <a:srgbClr val="000000"/>
                </a:solidFill>
                <a:latin typeface="TAN Twinkle"/>
              </a:rPr>
              <a:t>Implementação</a:t>
            </a:r>
          </a:p>
        </p:txBody>
      </p:sp>
      <p:grpSp>
        <p:nvGrpSpPr>
          <p:cNvPr name="Group 9" id="9"/>
          <p:cNvGrpSpPr/>
          <p:nvPr/>
        </p:nvGrpSpPr>
        <p:grpSpPr>
          <a:xfrm rot="0">
            <a:off x="4114800" y="5568518"/>
            <a:ext cx="2344695" cy="234469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5AD7B"/>
            </a:soli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3499"/>
                </a:lnSpc>
              </a:pPr>
            </a:p>
          </p:txBody>
        </p:sp>
      </p:grpSp>
      <p:grpSp>
        <p:nvGrpSpPr>
          <p:cNvPr name="Group 12" id="12"/>
          <p:cNvGrpSpPr/>
          <p:nvPr/>
        </p:nvGrpSpPr>
        <p:grpSpPr>
          <a:xfrm rot="0">
            <a:off x="7634599" y="5568518"/>
            <a:ext cx="2344695" cy="234469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868668"/>
            </a:soli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3499"/>
                </a:lnSpc>
              </a:pPr>
            </a:p>
          </p:txBody>
        </p:sp>
      </p:grpSp>
      <p:grpSp>
        <p:nvGrpSpPr>
          <p:cNvPr name="Group 15" id="15"/>
          <p:cNvGrpSpPr/>
          <p:nvPr/>
        </p:nvGrpSpPr>
        <p:grpSpPr>
          <a:xfrm rot="0">
            <a:off x="10998468" y="5568518"/>
            <a:ext cx="2902913" cy="2344695"/>
            <a:chOff x="0" y="0"/>
            <a:chExt cx="1006309" cy="812800"/>
          </a:xfrm>
        </p:grpSpPr>
        <p:sp>
          <p:nvSpPr>
            <p:cNvPr name="Freeform 16" id="16"/>
            <p:cNvSpPr/>
            <p:nvPr/>
          </p:nvSpPr>
          <p:spPr>
            <a:xfrm flipH="false" flipV="false" rot="0">
              <a:off x="0" y="0"/>
              <a:ext cx="1006309" cy="812800"/>
            </a:xfrm>
            <a:custGeom>
              <a:avLst/>
              <a:gdLst/>
              <a:ahLst/>
              <a:cxnLst/>
              <a:rect r="r" b="b" t="t" l="l"/>
              <a:pathLst>
                <a:path h="812800" w="1006309">
                  <a:moveTo>
                    <a:pt x="0" y="0"/>
                  </a:moveTo>
                  <a:lnTo>
                    <a:pt x="1006309" y="0"/>
                  </a:lnTo>
                  <a:lnTo>
                    <a:pt x="1006309" y="812800"/>
                  </a:lnTo>
                  <a:lnTo>
                    <a:pt x="0" y="812800"/>
                  </a:lnTo>
                  <a:close/>
                </a:path>
              </a:pathLst>
            </a:custGeom>
            <a:solidFill>
              <a:srgbClr val="AD6237"/>
            </a:solidFill>
          </p:spPr>
        </p:sp>
        <p:sp>
          <p:nvSpPr>
            <p:cNvPr name="TextBox 17" id="17"/>
            <p:cNvSpPr txBox="true"/>
            <p:nvPr/>
          </p:nvSpPr>
          <p:spPr>
            <a:xfrm>
              <a:off x="0" y="-38100"/>
              <a:ext cx="1006309" cy="850900"/>
            </a:xfrm>
            <a:prstGeom prst="rect">
              <a:avLst/>
            </a:prstGeom>
          </p:spPr>
          <p:txBody>
            <a:bodyPr anchor="ctr" rtlCol="false" tIns="50800" lIns="50800" bIns="50800" rIns="50800"/>
            <a:lstStyle/>
            <a:p>
              <a:pPr algn="ctr">
                <a:lnSpc>
                  <a:spcPts val="3499"/>
                </a:lnSpc>
              </a:pPr>
            </a:p>
          </p:txBody>
        </p:sp>
      </p:grpSp>
      <p:sp>
        <p:nvSpPr>
          <p:cNvPr name="TextBox 18" id="18"/>
          <p:cNvSpPr txBox="true"/>
          <p:nvPr/>
        </p:nvSpPr>
        <p:spPr>
          <a:xfrm rot="0">
            <a:off x="4114800" y="6311281"/>
            <a:ext cx="2344695" cy="701675"/>
          </a:xfrm>
          <a:prstGeom prst="rect">
            <a:avLst/>
          </a:prstGeom>
        </p:spPr>
        <p:txBody>
          <a:bodyPr anchor="t" rtlCol="false" tIns="0" lIns="0" bIns="0" rIns="0">
            <a:spAutoFit/>
          </a:bodyPr>
          <a:lstStyle/>
          <a:p>
            <a:pPr algn="ctr">
              <a:lnSpc>
                <a:spcPts val="2800"/>
              </a:lnSpc>
              <a:spcBef>
                <a:spcPct val="0"/>
              </a:spcBef>
            </a:pPr>
            <a:r>
              <a:rPr lang="en-US" sz="2000" spc="600">
                <a:solidFill>
                  <a:srgbClr val="FDFDFD"/>
                </a:solidFill>
                <a:latin typeface="Inter"/>
              </a:rPr>
              <a:t>BRUTE FORCE</a:t>
            </a:r>
          </a:p>
        </p:txBody>
      </p:sp>
      <p:sp>
        <p:nvSpPr>
          <p:cNvPr name="TextBox 19" id="19"/>
          <p:cNvSpPr txBox="true"/>
          <p:nvPr/>
        </p:nvSpPr>
        <p:spPr>
          <a:xfrm rot="0">
            <a:off x="7634599" y="6487494"/>
            <a:ext cx="2344695" cy="349250"/>
          </a:xfrm>
          <a:prstGeom prst="rect">
            <a:avLst/>
          </a:prstGeom>
        </p:spPr>
        <p:txBody>
          <a:bodyPr anchor="t" rtlCol="false" tIns="0" lIns="0" bIns="0" rIns="0">
            <a:spAutoFit/>
          </a:bodyPr>
          <a:lstStyle/>
          <a:p>
            <a:pPr algn="ctr">
              <a:lnSpc>
                <a:spcPts val="2800"/>
              </a:lnSpc>
              <a:spcBef>
                <a:spcPct val="0"/>
              </a:spcBef>
            </a:pPr>
            <a:r>
              <a:rPr lang="en-US" sz="2000" spc="600">
                <a:solidFill>
                  <a:srgbClr val="FFFFFF"/>
                </a:solidFill>
                <a:latin typeface="Inter"/>
              </a:rPr>
              <a:t>GREEDY</a:t>
            </a:r>
          </a:p>
        </p:txBody>
      </p:sp>
      <p:sp>
        <p:nvSpPr>
          <p:cNvPr name="TextBox 20" id="20"/>
          <p:cNvSpPr txBox="true"/>
          <p:nvPr/>
        </p:nvSpPr>
        <p:spPr>
          <a:xfrm rot="0">
            <a:off x="10998468" y="6366215"/>
            <a:ext cx="2902913" cy="701675"/>
          </a:xfrm>
          <a:prstGeom prst="rect">
            <a:avLst/>
          </a:prstGeom>
        </p:spPr>
        <p:txBody>
          <a:bodyPr anchor="t" rtlCol="false" tIns="0" lIns="0" bIns="0" rIns="0">
            <a:spAutoFit/>
          </a:bodyPr>
          <a:lstStyle/>
          <a:p>
            <a:pPr algn="ctr">
              <a:lnSpc>
                <a:spcPts val="2800"/>
              </a:lnSpc>
              <a:spcBef>
                <a:spcPct val="0"/>
              </a:spcBef>
            </a:pPr>
            <a:r>
              <a:rPr lang="en-US" sz="2000" spc="600">
                <a:solidFill>
                  <a:srgbClr val="FFFFFF"/>
                </a:solidFill>
                <a:latin typeface="Inter"/>
              </a:rPr>
              <a:t>DYNAMIC PROGRAMMING</a:t>
            </a:r>
          </a:p>
        </p:txBody>
      </p:sp>
      <p:sp>
        <p:nvSpPr>
          <p:cNvPr name="TextBox 21" id="21"/>
          <p:cNvSpPr txBox="true"/>
          <p:nvPr/>
        </p:nvSpPr>
        <p:spPr>
          <a:xfrm rot="0">
            <a:off x="1786152" y="4365192"/>
            <a:ext cx="14715696" cy="412750"/>
          </a:xfrm>
          <a:prstGeom prst="rect">
            <a:avLst/>
          </a:prstGeom>
        </p:spPr>
        <p:txBody>
          <a:bodyPr anchor="t" rtlCol="false" tIns="0" lIns="0" bIns="0" rIns="0">
            <a:spAutoFit/>
          </a:bodyPr>
          <a:lstStyle/>
          <a:p>
            <a:pPr algn="ctr">
              <a:lnSpc>
                <a:spcPts val="3499"/>
              </a:lnSpc>
            </a:pPr>
            <a:r>
              <a:rPr lang="en-US" sz="2499">
                <a:solidFill>
                  <a:srgbClr val="000000"/>
                </a:solidFill>
                <a:latin typeface="Inter"/>
              </a:rPr>
              <a:t>Algoritmos que utilizamos para as otimizações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028700" y="1444588"/>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grpSp>
        <p:nvGrpSpPr>
          <p:cNvPr name="Group 7" id="7"/>
          <p:cNvGrpSpPr/>
          <p:nvPr/>
        </p:nvGrpSpPr>
        <p:grpSpPr>
          <a:xfrm rot="0">
            <a:off x="2817917" y="4877269"/>
            <a:ext cx="3246394" cy="2273875"/>
            <a:chOff x="0" y="0"/>
            <a:chExt cx="610552" cy="427650"/>
          </a:xfrm>
        </p:grpSpPr>
        <p:sp>
          <p:nvSpPr>
            <p:cNvPr name="Freeform 8" id="8"/>
            <p:cNvSpPr/>
            <p:nvPr/>
          </p:nvSpPr>
          <p:spPr>
            <a:xfrm flipH="false" flipV="false" rot="0">
              <a:off x="0" y="0"/>
              <a:ext cx="610552" cy="427650"/>
            </a:xfrm>
            <a:custGeom>
              <a:avLst/>
              <a:gdLst/>
              <a:ahLst/>
              <a:cxnLst/>
              <a:rect r="r" b="b" t="t" l="l"/>
              <a:pathLst>
                <a:path h="427650" w="610552">
                  <a:moveTo>
                    <a:pt x="0" y="0"/>
                  </a:moveTo>
                  <a:lnTo>
                    <a:pt x="610552" y="0"/>
                  </a:lnTo>
                  <a:lnTo>
                    <a:pt x="610552" y="427650"/>
                  </a:lnTo>
                  <a:lnTo>
                    <a:pt x="0" y="427650"/>
                  </a:lnTo>
                  <a:close/>
                </a:path>
              </a:pathLst>
            </a:custGeom>
            <a:solidFill>
              <a:srgbClr val="F4F2F2"/>
            </a:solidFill>
          </p:spPr>
        </p:sp>
        <p:sp>
          <p:nvSpPr>
            <p:cNvPr name="TextBox 9" id="9"/>
            <p:cNvSpPr txBox="true"/>
            <p:nvPr/>
          </p:nvSpPr>
          <p:spPr>
            <a:xfrm>
              <a:off x="0" y="-38100"/>
              <a:ext cx="610552" cy="465750"/>
            </a:xfrm>
            <a:prstGeom prst="rect">
              <a:avLst/>
            </a:prstGeom>
          </p:spPr>
          <p:txBody>
            <a:bodyPr anchor="ctr" rtlCol="false" tIns="50800" lIns="50800" bIns="50800" rIns="50800"/>
            <a:lstStyle/>
            <a:p>
              <a:pPr algn="ctr">
                <a:lnSpc>
                  <a:spcPts val="3499"/>
                </a:lnSpc>
              </a:pPr>
            </a:p>
          </p:txBody>
        </p:sp>
      </p:grpSp>
      <p:sp>
        <p:nvSpPr>
          <p:cNvPr name="Freeform 10" id="10"/>
          <p:cNvSpPr/>
          <p:nvPr/>
        </p:nvSpPr>
        <p:spPr>
          <a:xfrm flipH="false" flipV="false" rot="0">
            <a:off x="3026072" y="5084323"/>
            <a:ext cx="3267488" cy="2295992"/>
          </a:xfrm>
          <a:custGeom>
            <a:avLst/>
            <a:gdLst/>
            <a:ahLst/>
            <a:cxnLst/>
            <a:rect r="r" b="b" t="t" l="l"/>
            <a:pathLst>
              <a:path h="2295992" w="3267488">
                <a:moveTo>
                  <a:pt x="0" y="0"/>
                </a:moveTo>
                <a:lnTo>
                  <a:pt x="3267488" y="0"/>
                </a:lnTo>
                <a:lnTo>
                  <a:pt x="3267488" y="2295991"/>
                </a:lnTo>
                <a:lnTo>
                  <a:pt x="0" y="2295991"/>
                </a:lnTo>
                <a:lnTo>
                  <a:pt x="0" y="0"/>
                </a:lnTo>
                <a:close/>
              </a:path>
            </a:pathLst>
          </a:custGeom>
          <a:blipFill>
            <a:blip r:embed="rId2"/>
            <a:stretch>
              <a:fillRect l="-2050" t="0" r="0" b="0"/>
            </a:stretch>
          </a:blipFill>
        </p:spPr>
      </p:sp>
      <p:sp>
        <p:nvSpPr>
          <p:cNvPr name="TextBox 11" id="11"/>
          <p:cNvSpPr txBox="true"/>
          <p:nvPr/>
        </p:nvSpPr>
        <p:spPr>
          <a:xfrm rot="0">
            <a:off x="14299551" y="8660242"/>
            <a:ext cx="2959749"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06/20</a:t>
            </a:r>
          </a:p>
        </p:txBody>
      </p:sp>
      <p:sp>
        <p:nvSpPr>
          <p:cNvPr name="TextBox 12" id="12"/>
          <p:cNvSpPr txBox="true"/>
          <p:nvPr/>
        </p:nvSpPr>
        <p:spPr>
          <a:xfrm rot="0">
            <a:off x="2571750" y="2273159"/>
            <a:ext cx="11861974" cy="1276558"/>
          </a:xfrm>
          <a:prstGeom prst="rect">
            <a:avLst/>
          </a:prstGeom>
        </p:spPr>
        <p:txBody>
          <a:bodyPr anchor="t" rtlCol="false" tIns="0" lIns="0" bIns="0" rIns="0">
            <a:spAutoFit/>
          </a:bodyPr>
          <a:lstStyle/>
          <a:p>
            <a:pPr>
              <a:lnSpc>
                <a:spcPts val="10326"/>
              </a:lnSpc>
            </a:pPr>
            <a:r>
              <a:rPr lang="en-US" sz="7376">
                <a:solidFill>
                  <a:srgbClr val="000000"/>
                </a:solidFill>
                <a:latin typeface="TAN Twinkle"/>
              </a:rPr>
              <a:t>Força Bruta</a:t>
            </a:r>
          </a:p>
        </p:txBody>
      </p:sp>
      <p:sp>
        <p:nvSpPr>
          <p:cNvPr name="TextBox 13" id="13"/>
          <p:cNvSpPr txBox="true"/>
          <p:nvPr/>
        </p:nvSpPr>
        <p:spPr>
          <a:xfrm rot="0">
            <a:off x="7354783" y="4807992"/>
            <a:ext cx="8115300" cy="2603500"/>
          </a:xfrm>
          <a:prstGeom prst="rect">
            <a:avLst/>
          </a:prstGeom>
        </p:spPr>
        <p:txBody>
          <a:bodyPr anchor="t" rtlCol="false" tIns="0" lIns="0" bIns="0" rIns="0">
            <a:spAutoFit/>
          </a:bodyPr>
          <a:lstStyle/>
          <a:p>
            <a:pPr>
              <a:lnSpc>
                <a:spcPts val="3499"/>
              </a:lnSpc>
            </a:pPr>
            <a:r>
              <a:rPr lang="en-US" sz="2499">
                <a:solidFill>
                  <a:srgbClr val="000000"/>
                </a:solidFill>
                <a:latin typeface="Inter"/>
              </a:rPr>
              <a:t>O algoritmo de força bruta é uma abordagem simples que resolve problemas testando todas as possíveis soluções e selecionando a melhor ou a que atende aos critérios do problema. Ele segue uma estratégia exaustiva, explorando todas as combinações possíveis até encontrar a solução desejada.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3729144" y="2710040"/>
            <a:ext cx="10798508" cy="4697635"/>
            <a:chOff x="0" y="0"/>
            <a:chExt cx="2030884" cy="883488"/>
          </a:xfrm>
        </p:grpSpPr>
        <p:sp>
          <p:nvSpPr>
            <p:cNvPr name="Freeform 5" id="5"/>
            <p:cNvSpPr/>
            <p:nvPr/>
          </p:nvSpPr>
          <p:spPr>
            <a:xfrm flipH="false" flipV="false" rot="0">
              <a:off x="0" y="0"/>
              <a:ext cx="2030885" cy="883488"/>
            </a:xfrm>
            <a:custGeom>
              <a:avLst/>
              <a:gdLst/>
              <a:ahLst/>
              <a:cxnLst/>
              <a:rect r="r" b="b" t="t" l="l"/>
              <a:pathLst>
                <a:path h="883488" w="2030885">
                  <a:moveTo>
                    <a:pt x="0" y="0"/>
                  </a:moveTo>
                  <a:lnTo>
                    <a:pt x="2030885" y="0"/>
                  </a:lnTo>
                  <a:lnTo>
                    <a:pt x="2030885" y="883488"/>
                  </a:lnTo>
                  <a:lnTo>
                    <a:pt x="0" y="883488"/>
                  </a:lnTo>
                  <a:close/>
                </a:path>
              </a:pathLst>
            </a:custGeom>
            <a:solidFill>
              <a:srgbClr val="F4F2F2"/>
            </a:solidFill>
          </p:spPr>
        </p:sp>
        <p:sp>
          <p:nvSpPr>
            <p:cNvPr name="TextBox 6" id="6"/>
            <p:cNvSpPr txBox="true"/>
            <p:nvPr/>
          </p:nvSpPr>
          <p:spPr>
            <a:xfrm>
              <a:off x="0" y="-38100"/>
              <a:ext cx="2030884" cy="921588"/>
            </a:xfrm>
            <a:prstGeom prst="rect">
              <a:avLst/>
            </a:prstGeom>
          </p:spPr>
          <p:txBody>
            <a:bodyPr anchor="ctr" rtlCol="false" tIns="50800" lIns="50800" bIns="50800" rIns="50800"/>
            <a:lstStyle/>
            <a:p>
              <a:pPr algn="ctr">
                <a:lnSpc>
                  <a:spcPts val="3499"/>
                </a:lnSpc>
              </a:pPr>
            </a:p>
          </p:txBody>
        </p:sp>
      </p:grpSp>
      <p:sp>
        <p:nvSpPr>
          <p:cNvPr name="Freeform 7" id="7"/>
          <p:cNvSpPr/>
          <p:nvPr/>
        </p:nvSpPr>
        <p:spPr>
          <a:xfrm flipH="false" flipV="false" rot="0">
            <a:off x="4007131" y="2915022"/>
            <a:ext cx="10768818" cy="4797324"/>
          </a:xfrm>
          <a:custGeom>
            <a:avLst/>
            <a:gdLst/>
            <a:ahLst/>
            <a:cxnLst/>
            <a:rect r="r" b="b" t="t" l="l"/>
            <a:pathLst>
              <a:path h="4797324" w="10768818">
                <a:moveTo>
                  <a:pt x="0" y="0"/>
                </a:moveTo>
                <a:lnTo>
                  <a:pt x="10768818" y="0"/>
                </a:lnTo>
                <a:lnTo>
                  <a:pt x="10768818" y="4797324"/>
                </a:lnTo>
                <a:lnTo>
                  <a:pt x="0" y="4797324"/>
                </a:lnTo>
                <a:lnTo>
                  <a:pt x="0" y="0"/>
                </a:lnTo>
                <a:close/>
              </a:path>
            </a:pathLst>
          </a:custGeom>
          <a:blipFill>
            <a:blip r:embed="rId2"/>
            <a:stretch>
              <a:fillRect l="0" t="0" r="0" b="0"/>
            </a:stretch>
          </a:blipFill>
        </p:spPr>
      </p:sp>
      <p:sp>
        <p:nvSpPr>
          <p:cNvPr name="TextBox 8" id="8"/>
          <p:cNvSpPr txBox="true"/>
          <p:nvPr/>
        </p:nvSpPr>
        <p:spPr>
          <a:xfrm rot="0">
            <a:off x="16171664" y="8660242"/>
            <a:ext cx="1087636"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07/20</a:t>
            </a:r>
          </a:p>
        </p:txBody>
      </p:sp>
      <p:sp>
        <p:nvSpPr>
          <p:cNvPr name="TextBox 9" id="9"/>
          <p:cNvSpPr txBox="true"/>
          <p:nvPr/>
        </p:nvSpPr>
        <p:spPr>
          <a:xfrm rot="0">
            <a:off x="1028700" y="1349940"/>
            <a:ext cx="16230600" cy="953135"/>
          </a:xfrm>
          <a:prstGeom prst="rect">
            <a:avLst/>
          </a:prstGeom>
        </p:spPr>
        <p:txBody>
          <a:bodyPr anchor="t" rtlCol="false" tIns="0" lIns="0" bIns="0" rIns="0">
            <a:spAutoFit/>
          </a:bodyPr>
          <a:lstStyle/>
          <a:p>
            <a:pPr algn="ctr">
              <a:lnSpc>
                <a:spcPts val="7840"/>
              </a:lnSpc>
            </a:pPr>
            <a:r>
              <a:rPr lang="en-US" sz="5600">
                <a:solidFill>
                  <a:srgbClr val="000000"/>
                </a:solidFill>
                <a:latin typeface="TAN Twinkle"/>
              </a:rPr>
              <a:t>Força Bruta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028700" y="1444588"/>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EFED"/>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grpSp>
        <p:nvGrpSpPr>
          <p:cNvPr name="Group 7" id="7"/>
          <p:cNvGrpSpPr/>
          <p:nvPr/>
        </p:nvGrpSpPr>
        <p:grpSpPr>
          <a:xfrm rot="0">
            <a:off x="2741752" y="4938884"/>
            <a:ext cx="3398086" cy="2617503"/>
            <a:chOff x="0" y="0"/>
            <a:chExt cx="639081" cy="492276"/>
          </a:xfrm>
        </p:grpSpPr>
        <p:sp>
          <p:nvSpPr>
            <p:cNvPr name="Freeform 8" id="8"/>
            <p:cNvSpPr/>
            <p:nvPr/>
          </p:nvSpPr>
          <p:spPr>
            <a:xfrm flipH="false" flipV="false" rot="0">
              <a:off x="0" y="0"/>
              <a:ext cx="639081" cy="492276"/>
            </a:xfrm>
            <a:custGeom>
              <a:avLst/>
              <a:gdLst/>
              <a:ahLst/>
              <a:cxnLst/>
              <a:rect r="r" b="b" t="t" l="l"/>
              <a:pathLst>
                <a:path h="492276" w="639081">
                  <a:moveTo>
                    <a:pt x="0" y="0"/>
                  </a:moveTo>
                  <a:lnTo>
                    <a:pt x="639081" y="0"/>
                  </a:lnTo>
                  <a:lnTo>
                    <a:pt x="639081" y="492276"/>
                  </a:lnTo>
                  <a:lnTo>
                    <a:pt x="0" y="492276"/>
                  </a:lnTo>
                  <a:close/>
                </a:path>
              </a:pathLst>
            </a:custGeom>
            <a:solidFill>
              <a:srgbClr val="F4F2F2"/>
            </a:solidFill>
          </p:spPr>
        </p:sp>
        <p:sp>
          <p:nvSpPr>
            <p:cNvPr name="TextBox 9" id="9"/>
            <p:cNvSpPr txBox="true"/>
            <p:nvPr/>
          </p:nvSpPr>
          <p:spPr>
            <a:xfrm>
              <a:off x="0" y="-38100"/>
              <a:ext cx="639081" cy="530376"/>
            </a:xfrm>
            <a:prstGeom prst="rect">
              <a:avLst/>
            </a:prstGeom>
          </p:spPr>
          <p:txBody>
            <a:bodyPr anchor="ctr" rtlCol="false" tIns="50800" lIns="50800" bIns="50800" rIns="50800"/>
            <a:lstStyle/>
            <a:p>
              <a:pPr algn="ctr">
                <a:lnSpc>
                  <a:spcPts val="3499"/>
                </a:lnSpc>
              </a:pPr>
            </a:p>
          </p:txBody>
        </p:sp>
      </p:grpSp>
      <p:sp>
        <p:nvSpPr>
          <p:cNvPr name="Freeform 10" id="10"/>
          <p:cNvSpPr/>
          <p:nvPr/>
        </p:nvSpPr>
        <p:spPr>
          <a:xfrm flipH="false" flipV="false" rot="0">
            <a:off x="3053985" y="5209801"/>
            <a:ext cx="3256371" cy="2640282"/>
          </a:xfrm>
          <a:custGeom>
            <a:avLst/>
            <a:gdLst/>
            <a:ahLst/>
            <a:cxnLst/>
            <a:rect r="r" b="b" t="t" l="l"/>
            <a:pathLst>
              <a:path h="2640282" w="3256371">
                <a:moveTo>
                  <a:pt x="0" y="0"/>
                </a:moveTo>
                <a:lnTo>
                  <a:pt x="3256371" y="0"/>
                </a:lnTo>
                <a:lnTo>
                  <a:pt x="3256371" y="2640281"/>
                </a:lnTo>
                <a:lnTo>
                  <a:pt x="0" y="2640281"/>
                </a:lnTo>
                <a:lnTo>
                  <a:pt x="0" y="0"/>
                </a:lnTo>
                <a:close/>
              </a:path>
            </a:pathLst>
          </a:custGeom>
          <a:blipFill>
            <a:blip r:embed="rId2"/>
            <a:stretch>
              <a:fillRect l="-4342" t="0" r="-4342" b="0"/>
            </a:stretch>
          </a:blipFill>
        </p:spPr>
      </p:sp>
      <p:sp>
        <p:nvSpPr>
          <p:cNvPr name="TextBox 11" id="11"/>
          <p:cNvSpPr txBox="true"/>
          <p:nvPr/>
        </p:nvSpPr>
        <p:spPr>
          <a:xfrm rot="0">
            <a:off x="14299551" y="8660242"/>
            <a:ext cx="2959749"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08/20</a:t>
            </a:r>
          </a:p>
        </p:txBody>
      </p:sp>
      <p:sp>
        <p:nvSpPr>
          <p:cNvPr name="TextBox 12" id="12"/>
          <p:cNvSpPr txBox="true"/>
          <p:nvPr/>
        </p:nvSpPr>
        <p:spPr>
          <a:xfrm rot="0">
            <a:off x="2571750" y="2273159"/>
            <a:ext cx="11861974" cy="1276558"/>
          </a:xfrm>
          <a:prstGeom prst="rect">
            <a:avLst/>
          </a:prstGeom>
        </p:spPr>
        <p:txBody>
          <a:bodyPr anchor="t" rtlCol="false" tIns="0" lIns="0" bIns="0" rIns="0">
            <a:spAutoFit/>
          </a:bodyPr>
          <a:lstStyle/>
          <a:p>
            <a:pPr>
              <a:lnSpc>
                <a:spcPts val="10326"/>
              </a:lnSpc>
            </a:pPr>
            <a:r>
              <a:rPr lang="en-US" sz="7376">
                <a:solidFill>
                  <a:srgbClr val="000000"/>
                </a:solidFill>
                <a:latin typeface="TAN Twinkle"/>
              </a:rPr>
              <a:t>Algoritmo guloso</a:t>
            </a:r>
          </a:p>
        </p:txBody>
      </p:sp>
      <p:sp>
        <p:nvSpPr>
          <p:cNvPr name="TextBox 13" id="13"/>
          <p:cNvSpPr txBox="true"/>
          <p:nvPr/>
        </p:nvSpPr>
        <p:spPr>
          <a:xfrm rot="0">
            <a:off x="7430948" y="4854608"/>
            <a:ext cx="8115300" cy="3041650"/>
          </a:xfrm>
          <a:prstGeom prst="rect">
            <a:avLst/>
          </a:prstGeom>
        </p:spPr>
        <p:txBody>
          <a:bodyPr anchor="t" rtlCol="false" tIns="0" lIns="0" bIns="0" rIns="0">
            <a:spAutoFit/>
          </a:bodyPr>
          <a:lstStyle/>
          <a:p>
            <a:pPr>
              <a:lnSpc>
                <a:spcPts val="3499"/>
              </a:lnSpc>
            </a:pPr>
            <a:r>
              <a:rPr lang="en-US" sz="2499">
                <a:solidFill>
                  <a:srgbClr val="000000"/>
                </a:solidFill>
                <a:latin typeface="Inter"/>
              </a:rPr>
              <a:t>Algoritmos gulosos são uma abordagem em computação que visa resolver problemas fazendo escolhas locais ótimas em cada etapa, na esperança de encontrar uma solução global ótima. Eles seguem uma estratégia gananciosa, sempre fazendo a escolha que parece ser a melhor no momento, sem considerar possíveis consequências futuras.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AutoShape 2" id="2"/>
          <p:cNvSpPr/>
          <p:nvPr/>
        </p:nvSpPr>
        <p:spPr>
          <a:xfrm rot="0">
            <a:off x="1028700" y="9239250"/>
            <a:ext cx="16230600" cy="0"/>
          </a:xfrm>
          <a:prstGeom prst="line">
            <a:avLst/>
          </a:prstGeom>
          <a:ln cap="flat" w="19050">
            <a:solidFill>
              <a:srgbClr val="000000"/>
            </a:solidFill>
            <a:prstDash val="solid"/>
            <a:headEnd type="none" len="sm" w="sm"/>
            <a:tailEnd type="none" len="sm" w="sm"/>
          </a:ln>
        </p:spPr>
      </p:sp>
      <p:sp>
        <p:nvSpPr>
          <p:cNvPr name="AutoShape 3" id="3"/>
          <p:cNvSpPr/>
          <p:nvPr/>
        </p:nvSpPr>
        <p:spPr>
          <a:xfrm rot="0">
            <a:off x="1028700" y="1028700"/>
            <a:ext cx="16230600"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4698963" y="3020248"/>
            <a:ext cx="9196788" cy="5037133"/>
            <a:chOff x="0" y="0"/>
            <a:chExt cx="1729648" cy="947338"/>
          </a:xfrm>
        </p:grpSpPr>
        <p:sp>
          <p:nvSpPr>
            <p:cNvPr name="Freeform 5" id="5"/>
            <p:cNvSpPr/>
            <p:nvPr/>
          </p:nvSpPr>
          <p:spPr>
            <a:xfrm flipH="false" flipV="false" rot="0">
              <a:off x="0" y="0"/>
              <a:ext cx="1729648" cy="947338"/>
            </a:xfrm>
            <a:custGeom>
              <a:avLst/>
              <a:gdLst/>
              <a:ahLst/>
              <a:cxnLst/>
              <a:rect r="r" b="b" t="t" l="l"/>
              <a:pathLst>
                <a:path h="947338" w="1729648">
                  <a:moveTo>
                    <a:pt x="0" y="0"/>
                  </a:moveTo>
                  <a:lnTo>
                    <a:pt x="1729648" y="0"/>
                  </a:lnTo>
                  <a:lnTo>
                    <a:pt x="1729648" y="947338"/>
                  </a:lnTo>
                  <a:lnTo>
                    <a:pt x="0" y="947338"/>
                  </a:lnTo>
                  <a:close/>
                </a:path>
              </a:pathLst>
            </a:custGeom>
            <a:solidFill>
              <a:srgbClr val="F4F2F2"/>
            </a:solidFill>
          </p:spPr>
        </p:sp>
        <p:sp>
          <p:nvSpPr>
            <p:cNvPr name="TextBox 6" id="6"/>
            <p:cNvSpPr txBox="true"/>
            <p:nvPr/>
          </p:nvSpPr>
          <p:spPr>
            <a:xfrm>
              <a:off x="0" y="-38100"/>
              <a:ext cx="1729648" cy="985438"/>
            </a:xfrm>
            <a:prstGeom prst="rect">
              <a:avLst/>
            </a:prstGeom>
          </p:spPr>
          <p:txBody>
            <a:bodyPr anchor="ctr" rtlCol="false" tIns="50800" lIns="50800" bIns="50800" rIns="50800"/>
            <a:lstStyle/>
            <a:p>
              <a:pPr algn="ctr">
                <a:lnSpc>
                  <a:spcPts val="3499"/>
                </a:lnSpc>
              </a:pPr>
            </a:p>
          </p:txBody>
        </p:sp>
      </p:grpSp>
      <p:sp>
        <p:nvSpPr>
          <p:cNvPr name="Freeform 7" id="7"/>
          <p:cNvSpPr/>
          <p:nvPr/>
        </p:nvSpPr>
        <p:spPr>
          <a:xfrm flipH="false" flipV="false" rot="0">
            <a:off x="4999433" y="3233520"/>
            <a:ext cx="9282836" cy="5092378"/>
          </a:xfrm>
          <a:custGeom>
            <a:avLst/>
            <a:gdLst/>
            <a:ahLst/>
            <a:cxnLst/>
            <a:rect r="r" b="b" t="t" l="l"/>
            <a:pathLst>
              <a:path h="5092378" w="9282836">
                <a:moveTo>
                  <a:pt x="0" y="0"/>
                </a:moveTo>
                <a:lnTo>
                  <a:pt x="9282836" y="0"/>
                </a:lnTo>
                <a:lnTo>
                  <a:pt x="9282836" y="5092377"/>
                </a:lnTo>
                <a:lnTo>
                  <a:pt x="0" y="5092377"/>
                </a:lnTo>
                <a:lnTo>
                  <a:pt x="0" y="0"/>
                </a:lnTo>
                <a:close/>
              </a:path>
            </a:pathLst>
          </a:custGeom>
          <a:blipFill>
            <a:blip r:embed="rId2"/>
            <a:stretch>
              <a:fillRect l="0" t="0" r="0" b="0"/>
            </a:stretch>
          </a:blipFill>
        </p:spPr>
      </p:sp>
      <p:sp>
        <p:nvSpPr>
          <p:cNvPr name="TextBox 8" id="8"/>
          <p:cNvSpPr txBox="true"/>
          <p:nvPr/>
        </p:nvSpPr>
        <p:spPr>
          <a:xfrm rot="0">
            <a:off x="16158270" y="8660242"/>
            <a:ext cx="1101030" cy="349250"/>
          </a:xfrm>
          <a:prstGeom prst="rect">
            <a:avLst/>
          </a:prstGeom>
        </p:spPr>
        <p:txBody>
          <a:bodyPr anchor="t" rtlCol="false" tIns="0" lIns="0" bIns="0" rIns="0">
            <a:spAutoFit/>
          </a:bodyPr>
          <a:lstStyle/>
          <a:p>
            <a:pPr algn="r">
              <a:lnSpc>
                <a:spcPts val="2800"/>
              </a:lnSpc>
              <a:spcBef>
                <a:spcPct val="0"/>
              </a:spcBef>
            </a:pPr>
            <a:r>
              <a:rPr lang="en-US" sz="2000" spc="600">
                <a:solidFill>
                  <a:srgbClr val="000000"/>
                </a:solidFill>
                <a:latin typeface="Inter"/>
              </a:rPr>
              <a:t>09/20</a:t>
            </a:r>
          </a:p>
        </p:txBody>
      </p:sp>
      <p:sp>
        <p:nvSpPr>
          <p:cNvPr name="TextBox 9" id="9"/>
          <p:cNvSpPr txBox="true"/>
          <p:nvPr/>
        </p:nvSpPr>
        <p:spPr>
          <a:xfrm rot="0">
            <a:off x="1028700" y="1505044"/>
            <a:ext cx="16230600" cy="953135"/>
          </a:xfrm>
          <a:prstGeom prst="rect">
            <a:avLst/>
          </a:prstGeom>
        </p:spPr>
        <p:txBody>
          <a:bodyPr anchor="t" rtlCol="false" tIns="0" lIns="0" bIns="0" rIns="0">
            <a:spAutoFit/>
          </a:bodyPr>
          <a:lstStyle/>
          <a:p>
            <a:pPr algn="ctr">
              <a:lnSpc>
                <a:spcPts val="7840"/>
              </a:lnSpc>
            </a:pPr>
            <a:r>
              <a:rPr lang="en-US" sz="5600">
                <a:solidFill>
                  <a:srgbClr val="000000"/>
                </a:solidFill>
                <a:latin typeface="TAN Twinkle"/>
              </a:rPr>
              <a:t>Algoritmo guloso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DAF2bNlhsxc</dc:identifier>
  <dcterms:modified xsi:type="dcterms:W3CDTF">2011-08-01T06:04:30Z</dcterms:modified>
  <cp:revision>1</cp:revision>
  <dc:title>Projeto e Análise de Algoritmos</dc:title>
</cp:coreProperties>
</file>