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500"/>
              <a:t>Uma proposta para valores k Locais para a regra de k-Nearest Neighbor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43923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600"/>
              <a:t>Aluno: </a:t>
            </a:r>
            <a:r>
              <a:rPr lang="pt-BR" sz="1600"/>
              <a:t>Lucas de Souza Albuquerque (lsa2)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43438" y="24616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/>
              <a:t>Nicolás García-Pedrajas, Juan A. Romero del Castillo, and Gonzalo Cerruela-García </a:t>
            </a:r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609600" y="37677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500"/>
              <a:t>2ª Apresentação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200"/>
              <a:t>K-Local ótimo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/>
              <a:t>para a regra KNN</a:t>
            </a:r>
          </a:p>
        </p:txBody>
      </p:sp>
      <p:sp>
        <p:nvSpPr>
          <p:cNvPr id="177" name="Shape 177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agrama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00" y="281475"/>
            <a:ext cx="5904199" cy="44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Configuração Experimental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848975"/>
            <a:ext cx="84498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❖"/>
            </a:pPr>
            <a:r>
              <a:rPr lang="pt-BR"/>
              <a:t>Foco no kNN padrão, mas pode se expandir facilmente para outras versões do kNN e outros cálculos de distância. 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Nos experimentos: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Todo </a:t>
            </a:r>
            <a:r>
              <a:rPr i="1" lang="pt-BR"/>
              <a:t>k</a:t>
            </a:r>
            <a:r>
              <a:rPr lang="pt-BR"/>
              <a:t> deve estar dentro do intervalo [1, 10]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Valores de </a:t>
            </a:r>
            <a:r>
              <a:rPr i="1" lang="pt-BR"/>
              <a:t>k</a:t>
            </a:r>
            <a:r>
              <a:rPr lang="pt-BR"/>
              <a:t> global encontrados por CV 10-Fold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Protótipos gerados por CNN à partir de uma divisão no banco de dados.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Serão comparados os seguintes algoritmos: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KNN padrão, representado por </a:t>
            </a:r>
            <a:r>
              <a:rPr b="1" lang="pt-BR"/>
              <a:t>standard KNN</a:t>
            </a:r>
            <a:r>
              <a:rPr lang="pt-BR"/>
              <a:t>, ou </a:t>
            </a:r>
            <a:r>
              <a:rPr b="1" lang="pt-BR"/>
              <a:t>KNN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KNN com protótipos, representado por </a:t>
            </a:r>
            <a:r>
              <a:rPr b="1" lang="pt-BR"/>
              <a:t>standard PROT,</a:t>
            </a:r>
            <a:r>
              <a:rPr lang="pt-BR"/>
              <a:t> ou </a:t>
            </a:r>
            <a:r>
              <a:rPr b="1" lang="pt-BR"/>
              <a:t>KNN Prot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Local </a:t>
            </a:r>
            <a:r>
              <a:rPr i="1" lang="pt-BR"/>
              <a:t>k</a:t>
            </a:r>
            <a:r>
              <a:rPr lang="pt-BR"/>
              <a:t> com protótipos, representado por </a:t>
            </a:r>
            <a:r>
              <a:rPr b="1" lang="pt-BR"/>
              <a:t>proposed PROT, </a:t>
            </a:r>
            <a:r>
              <a:rPr lang="pt-BR"/>
              <a:t>ou </a:t>
            </a:r>
            <a:r>
              <a:rPr b="1" lang="pt-BR"/>
              <a:t>Local k Prot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Local </a:t>
            </a:r>
            <a:r>
              <a:rPr i="1" lang="pt-BR"/>
              <a:t>k </a:t>
            </a:r>
            <a:r>
              <a:rPr lang="pt-BR"/>
              <a:t>usando o banco de treinamento inteiro, representado por </a:t>
            </a:r>
            <a:r>
              <a:rPr b="1" lang="pt-BR"/>
              <a:t>proposed KNN, </a:t>
            </a:r>
            <a:r>
              <a:rPr lang="pt-BR"/>
              <a:t>ou </a:t>
            </a:r>
            <a:r>
              <a:rPr b="1" lang="pt-BR"/>
              <a:t>Local k Full</a:t>
            </a:r>
          </a:p>
        </p:txBody>
      </p:sp>
      <p:sp>
        <p:nvSpPr>
          <p:cNvPr id="189" name="Shape 189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Configuração Experimental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925175"/>
            <a:ext cx="84498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❖"/>
            </a:pPr>
            <a:r>
              <a:rPr lang="pt-BR"/>
              <a:t>Datasets: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Retirados</a:t>
            </a:r>
            <a:r>
              <a:rPr lang="pt-BR"/>
              <a:t> do repositório da </a:t>
            </a:r>
            <a:r>
              <a:rPr b="1" lang="pt-BR"/>
              <a:t>University of California at Irvine (UCI)</a:t>
            </a:r>
          </a:p>
        </p:txBody>
      </p:sp>
      <p:sp>
        <p:nvSpPr>
          <p:cNvPr id="204" name="Shape 204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00" y="1572250"/>
            <a:ext cx="6277250" cy="31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Configuração Experimental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925175"/>
            <a:ext cx="84498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Medidas de Avaliação: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i="1" lang="pt-BR"/>
              <a:t>Accuracy:</a:t>
            </a:r>
            <a:r>
              <a:rPr lang="pt-BR"/>
              <a:t> Porcentagem de instâncias corretamentes classificadas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b="1" lang="pt-BR"/>
              <a:t>κ </a:t>
            </a:r>
            <a:r>
              <a:rPr lang="pt-BR"/>
              <a:t>de Cohen: Usada para compensar sucessos aleatórios.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br>
              <a:rPr lang="pt-BR"/>
            </a:br>
          </a:p>
        </p:txBody>
      </p:sp>
      <p:sp>
        <p:nvSpPr>
          <p:cNvPr id="216" name="Shape 216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25" y="2185725"/>
            <a:ext cx="22669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Resultados </a:t>
            </a:r>
            <a:r>
              <a:rPr lang="pt-BR" sz="1300"/>
              <a:t>(Datasets Padrões)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077575"/>
            <a:ext cx="81711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❖"/>
            </a:pPr>
            <a:r>
              <a:rPr lang="pt-BR"/>
              <a:t>Experimentos feitos para comparar o algoritmo proposto com o kNN padrão. 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❖"/>
            </a:pPr>
            <a:r>
              <a:rPr lang="pt-BR"/>
              <a:t>Duas colunas para os algoritmos locais: experimento devido à simplicidade da prototipagem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Usa o banco de treinamento inteiro como protótipo.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Geração de protótipos mais avançado evita isso e deixa o algoritmo ainda mais rápido.</a:t>
            </a: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❖"/>
            </a:pPr>
            <a:r>
              <a:rPr lang="pt-BR"/>
              <a:t>Ainda assim, algoritmos mostram melhoria significativa sobre kNN padrão.</a:t>
            </a:r>
          </a:p>
        </p:txBody>
      </p:sp>
      <p:sp>
        <p:nvSpPr>
          <p:cNvPr id="224" name="Shape 224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00" y="2491762"/>
            <a:ext cx="57912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Resultados </a:t>
            </a:r>
            <a:r>
              <a:rPr lang="pt-BR" sz="1300"/>
              <a:t>(Datasets Padrões - Taxa de Acerto)</a:t>
            </a:r>
          </a:p>
        </p:txBody>
      </p:sp>
      <p:sp>
        <p:nvSpPr>
          <p:cNvPr id="239" name="Shape 239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curacy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25" y="1191225"/>
            <a:ext cx="6607825" cy="340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Resultados </a:t>
            </a:r>
            <a:r>
              <a:rPr lang="pt-BR" sz="1300"/>
              <a:t>(Datasets Padrões - </a:t>
            </a:r>
            <a:r>
              <a:rPr b="1" lang="pt-BR" sz="1400">
                <a:solidFill>
                  <a:schemeClr val="dk2"/>
                </a:solidFill>
              </a:rPr>
              <a:t>κ</a:t>
            </a:r>
            <a:r>
              <a:rPr lang="pt-BR" sz="1300"/>
              <a:t> de Cohen)</a:t>
            </a:r>
          </a:p>
        </p:txBody>
      </p:sp>
      <p:sp>
        <p:nvSpPr>
          <p:cNvPr id="250" name="Shape 250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hen.png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1903"/>
          <a:stretch/>
        </p:blipFill>
        <p:spPr>
          <a:xfrm>
            <a:off x="340400" y="1143000"/>
            <a:ext cx="6700500" cy="35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Resultados </a:t>
            </a:r>
            <a:r>
              <a:rPr lang="pt-BR" sz="1300"/>
              <a:t>(Datasets Padrões - k </a:t>
            </a:r>
            <a:r>
              <a:rPr i="1" lang="pt-BR" sz="1300"/>
              <a:t>ótimo</a:t>
            </a:r>
            <a:r>
              <a:rPr lang="pt-BR" sz="1300"/>
              <a:t> médio)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771075" y="1339850"/>
            <a:ext cx="5194800" cy="226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❖"/>
            </a:pPr>
            <a:r>
              <a:rPr lang="pt-BR"/>
              <a:t>Valores do </a:t>
            </a:r>
            <a:r>
              <a:rPr i="1" lang="pt-BR"/>
              <a:t>k </a:t>
            </a:r>
            <a:r>
              <a:rPr lang="pt-BR"/>
              <a:t>local tendem à ser o oposto do CV 10-Fold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Quando o CV consegue valores altos para </a:t>
            </a:r>
            <a:r>
              <a:rPr i="1" lang="pt-BR"/>
              <a:t>k</a:t>
            </a:r>
            <a:r>
              <a:rPr lang="pt-BR"/>
              <a:t>, o algoritmo proposto consegue valores médios mais altos, e vice versa.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Uma versão mais extrema do que o visto no artigo original, talvez devido à quantidade de </a:t>
            </a:r>
            <a:r>
              <a:rPr i="1" lang="pt-BR"/>
              <a:t>k </a:t>
            </a:r>
            <a:r>
              <a:rPr lang="pt-BR"/>
              <a:t>possíveis</a:t>
            </a:r>
            <a:r>
              <a:rPr lang="pt-BR"/>
              <a:t> ser menor.</a:t>
            </a:r>
          </a:p>
        </p:txBody>
      </p:sp>
      <p:sp>
        <p:nvSpPr>
          <p:cNvPr id="262" name="Shape 262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verageK2.png"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75" y="958850"/>
            <a:ext cx="3527099" cy="20636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erageK1.png" id="264" name="Shape 264"/>
          <p:cNvPicPr preferRelativeResize="0"/>
          <p:nvPr/>
        </p:nvPicPr>
        <p:blipFill rotWithShape="1">
          <a:blip r:embed="rId4">
            <a:alphaModFix/>
          </a:blip>
          <a:srcRect b="0" l="6086" r="6086" t="0"/>
          <a:stretch/>
        </p:blipFill>
        <p:spPr>
          <a:xfrm>
            <a:off x="2055775" y="2813799"/>
            <a:ext cx="3465096" cy="20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077575"/>
            <a:ext cx="84498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❖"/>
            </a:pPr>
            <a:r>
              <a:rPr lang="pt-BR"/>
              <a:t>Neste trabalho foi-se apresentado um método rápido para introduzir um valor local de </a:t>
            </a:r>
            <a:r>
              <a:rPr i="1" lang="pt-BR"/>
              <a:t>k </a:t>
            </a:r>
            <a:r>
              <a:rPr lang="pt-BR"/>
              <a:t>para o classificador KNN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Se associa um valor local de </a:t>
            </a:r>
            <a:r>
              <a:rPr i="1" lang="pt-BR"/>
              <a:t>k </a:t>
            </a:r>
            <a:r>
              <a:rPr lang="pt-BR"/>
              <a:t>à cada protótipo durante o treinamento baseado na vizinhança do protótipo…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...e instâncias de teste usam o </a:t>
            </a:r>
            <a:r>
              <a:rPr i="1" lang="pt-BR"/>
              <a:t>k</a:t>
            </a:r>
            <a:r>
              <a:rPr lang="pt-BR"/>
              <a:t> do vizinho mais próximo.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❖"/>
            </a:pPr>
            <a:r>
              <a:rPr lang="pt-BR"/>
              <a:t>O método foi comparado com a abordagem de achar o </a:t>
            </a:r>
            <a:r>
              <a:rPr i="1" lang="pt-BR"/>
              <a:t>k </a:t>
            </a:r>
            <a:r>
              <a:rPr lang="pt-BR"/>
              <a:t>ótimo por CV 10-fold, pelo KNN padrão, e pelo KNN com uso de protótipos, mostrando-se geralmente melhor que estes para todos os bancos de dados avaliados.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Em pior dos casos, empata com um dos outros métodos.</a:t>
            </a:r>
          </a:p>
        </p:txBody>
      </p:sp>
      <p:sp>
        <p:nvSpPr>
          <p:cNvPr id="271" name="Shape 271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Perguntas?</a:t>
            </a:r>
          </a:p>
        </p:txBody>
      </p:sp>
      <p:sp>
        <p:nvSpPr>
          <p:cNvPr id="281" name="Shape 281"/>
          <p:cNvSpPr txBox="1"/>
          <p:nvPr>
            <p:ph idx="1" type="subTitle"/>
          </p:nvPr>
        </p:nvSpPr>
        <p:spPr>
          <a:xfrm>
            <a:off x="598088" y="43923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600"/>
              <a:t>Aluno: Lucas de Souza Albuquerque (lsa2)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Outline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975"/>
            <a:ext cx="8390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Introdução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Contexto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Proposta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Trabalhos Relacionados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K Local Ótimo para regra KNN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Configuração dos Experimentos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Resultados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Conclusões e Trabalhos Futuros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</a:t>
            </a:r>
            <a:r>
              <a:rPr lang="pt-BR" sz="1500"/>
              <a:t>- Contexto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77575"/>
            <a:ext cx="8390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Um classificador é uma função </a:t>
            </a:r>
            <a:r>
              <a:rPr b="1" lang="pt-BR"/>
              <a:t>f : </a:t>
            </a:r>
            <a:r>
              <a:rPr b="1" i="1" lang="pt-BR"/>
              <a:t>X → Y </a:t>
            </a:r>
            <a:r>
              <a:rPr lang="pt-BR"/>
              <a:t>que mapeia uma instância</a:t>
            </a:r>
            <a:r>
              <a:rPr lang="pt-BR"/>
              <a:t> x à uma classe y</a:t>
            </a:r>
            <a:r>
              <a:rPr i="1" lang="pt-BR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KNN </a:t>
            </a:r>
            <a:r>
              <a:rPr i="1" lang="pt-BR"/>
              <a:t>(k-nearest neighbor) </a:t>
            </a:r>
            <a:r>
              <a:rPr lang="pt-BR"/>
              <a:t>é um método conhecido de classificação: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Conjunto de Protótipos (xi, yi) representam nosso conhecimento sobre um problema.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Classificação de uma instância baseada na dos</a:t>
            </a:r>
            <a:r>
              <a:rPr b="1" i="1" lang="pt-BR"/>
              <a:t> k</a:t>
            </a:r>
            <a:r>
              <a:rPr lang="pt-BR"/>
              <a:t> vizinhos mais próximos.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Porém, o KNN tem um problema.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Como escolher o valor ideal para </a:t>
            </a:r>
            <a:r>
              <a:rPr i="1" lang="pt-BR"/>
              <a:t>k</a:t>
            </a:r>
            <a:r>
              <a:rPr lang="pt-BR"/>
              <a:t>?</a:t>
            </a:r>
          </a:p>
        </p:txBody>
      </p:sp>
      <p:sp>
        <p:nvSpPr>
          <p:cNvPr id="101" name="Shape 101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</a:t>
            </a:r>
            <a:r>
              <a:rPr lang="pt-BR" sz="1500"/>
              <a:t>- </a:t>
            </a:r>
            <a:r>
              <a:rPr lang="pt-BR" sz="1500"/>
              <a:t>Proposta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077575"/>
            <a:ext cx="8390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Valores diferentes de </a:t>
            </a:r>
            <a:r>
              <a:rPr i="1" lang="pt-BR"/>
              <a:t>k </a:t>
            </a:r>
            <a:r>
              <a:rPr lang="pt-BR"/>
              <a:t>apresentam diferentes taxas de acerto </a:t>
            </a:r>
            <a:r>
              <a:rPr lang="pt-BR"/>
              <a:t>para </a:t>
            </a:r>
            <a:r>
              <a:rPr lang="pt-BR"/>
              <a:t>um problema.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É possível se achar um bom valor para</a:t>
            </a:r>
            <a:r>
              <a:rPr i="1" lang="pt-BR"/>
              <a:t> k</a:t>
            </a:r>
            <a:r>
              <a:rPr lang="pt-BR"/>
              <a:t> por meio de </a:t>
            </a:r>
            <a:r>
              <a:rPr lang="pt-BR"/>
              <a:t>Cross-Validation </a:t>
            </a:r>
            <a:r>
              <a:rPr b="1" i="1" lang="pt-BR"/>
              <a:t>(CV)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Mas é improvável que esse mesmo valor seja o melhor para todo o espaço do problema.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Neste trabalho se é apresentado um método para usar e treinar valores de </a:t>
            </a:r>
            <a:r>
              <a:rPr i="1" lang="pt-BR"/>
              <a:t>k </a:t>
            </a:r>
            <a:r>
              <a:rPr lang="pt-BR"/>
              <a:t>locais.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Este método é rápido e preciso, melhorando a capacidade de generalização do KNN sem piorar a complexidade.</a:t>
            </a:r>
          </a:p>
        </p:txBody>
      </p:sp>
      <p:sp>
        <p:nvSpPr>
          <p:cNvPr id="116" name="Shape 116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</a:t>
            </a:r>
            <a:r>
              <a:rPr lang="pt-BR" sz="1500"/>
              <a:t>- Proposta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077575"/>
            <a:ext cx="8390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❖"/>
            </a:pPr>
            <a:r>
              <a:rPr lang="pt-BR"/>
              <a:t>Cada protótipo recebe um valor </a:t>
            </a:r>
            <a:r>
              <a:rPr b="1" i="1" lang="pt-BR"/>
              <a:t>k</a:t>
            </a:r>
            <a:r>
              <a:rPr i="1" lang="pt-BR"/>
              <a:t>, </a:t>
            </a:r>
            <a:r>
              <a:rPr lang="pt-BR"/>
              <a:t>que representa o valor ótimo de vizinhos à serem usados naquela vizinhança no </a:t>
            </a:r>
            <a:r>
              <a:rPr i="1" lang="pt-BR"/>
              <a:t>kNN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Então, em vez do formato </a:t>
            </a:r>
            <a:r>
              <a:rPr b="1" i="1" lang="pt-BR"/>
              <a:t>(xi, yi)</a:t>
            </a:r>
            <a:r>
              <a:rPr lang="pt-BR"/>
              <a:t>, onde </a:t>
            </a:r>
            <a:r>
              <a:rPr b="1" i="1" lang="pt-BR"/>
              <a:t>xi </a:t>
            </a:r>
            <a:r>
              <a:rPr lang="pt-BR"/>
              <a:t>é o protótipo e </a:t>
            </a:r>
            <a:r>
              <a:rPr b="1" i="1" lang="pt-BR"/>
              <a:t>yi </a:t>
            </a:r>
            <a:r>
              <a:rPr lang="pt-BR"/>
              <a:t>sua classe, é se usado protótipo melhorados com formato </a:t>
            </a:r>
            <a:r>
              <a:rPr b="1" i="1" lang="pt-BR"/>
              <a:t>(xi, yi, ki)</a:t>
            </a:r>
            <a:r>
              <a:rPr i="1" lang="pt-BR"/>
              <a:t>, </a:t>
            </a:r>
            <a:r>
              <a:rPr lang="pt-BR"/>
              <a:t>onde </a:t>
            </a:r>
            <a:r>
              <a:rPr b="1" i="1" lang="pt-BR"/>
              <a:t>ki </a:t>
            </a:r>
            <a:r>
              <a:rPr lang="pt-BR"/>
              <a:t>é o valor k associado ao protótipo xi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❖"/>
            </a:pPr>
            <a:r>
              <a:rPr lang="pt-BR"/>
              <a:t>O método permite escolher um valor </a:t>
            </a:r>
            <a:r>
              <a:rPr i="1" lang="pt-BR"/>
              <a:t>k </a:t>
            </a:r>
            <a:r>
              <a:rPr lang="pt-BR"/>
              <a:t>local facilmente e rapidamente.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Em tempo de treino, o método possui complexidade linear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Em tempo de teste, o método tem a mesma carga de trabalho que o KNN padrão.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Trabalhos Relacionados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0775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Existem métodos que falam sobre valores de </a:t>
            </a:r>
            <a:r>
              <a:rPr i="1" lang="pt-BR"/>
              <a:t>k </a:t>
            </a:r>
            <a:r>
              <a:rPr lang="pt-BR"/>
              <a:t>não globais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Mas nenhum deles mostrou significante melhoria sobre a abordagem de um valor </a:t>
            </a:r>
            <a:r>
              <a:rPr i="1" lang="pt-BR"/>
              <a:t>k </a:t>
            </a:r>
            <a:r>
              <a:rPr lang="pt-BR"/>
              <a:t>global escolhido por CV.</a:t>
            </a:r>
            <a:br>
              <a:rPr i="1" lang="pt-BR"/>
            </a:b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Ferrer-Troyano </a:t>
            </a:r>
            <a:r>
              <a:rPr i="1" lang="pt-BR"/>
              <a:t>et al. </a:t>
            </a:r>
            <a:r>
              <a:rPr lang="pt-BR"/>
              <a:t>propôs o </a:t>
            </a:r>
            <a:r>
              <a:rPr i="1" lang="pt-BR"/>
              <a:t>k-frequent-NN</a:t>
            </a:r>
            <a:r>
              <a:rPr lang="pt-BR"/>
              <a:t>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O método tenta remover o uso de um </a:t>
            </a:r>
            <a:r>
              <a:rPr i="1" lang="pt-BR"/>
              <a:t>k </a:t>
            </a:r>
            <a:r>
              <a:rPr lang="pt-BR"/>
              <a:t>global, mas não se existe um valor local de </a:t>
            </a:r>
            <a:r>
              <a:rPr i="1" lang="pt-BR"/>
              <a:t>k </a:t>
            </a:r>
            <a:r>
              <a:rPr lang="pt-BR"/>
              <a:t>para cada instância.</a:t>
            </a:r>
            <a:br>
              <a:rPr lang="pt-BR"/>
            </a:b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pt-BR"/>
              <a:t>Wettschereck e Dietterich desenvolveram um modelo que guarda, para cada instância, uma lista de todos os valores de </a:t>
            </a:r>
            <a:r>
              <a:rPr i="1" lang="pt-BR"/>
              <a:t>k </a:t>
            </a:r>
            <a:r>
              <a:rPr lang="pt-BR"/>
              <a:t>que o classificaram corretamente.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pt-BR"/>
              <a:t>Não apresentou melhorias sobre o KNN padrão.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...entre outros</a:t>
            </a:r>
          </a:p>
        </p:txBody>
      </p:sp>
      <p:sp>
        <p:nvSpPr>
          <p:cNvPr id="134" name="Shape 134"/>
          <p:cNvSpPr/>
          <p:nvPr/>
        </p:nvSpPr>
        <p:spPr>
          <a:xfrm flipH="1">
            <a:off x="7170138" y="4277825"/>
            <a:ext cx="664500" cy="715500"/>
          </a:xfrm>
          <a:prstGeom prst="rtTriangle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834638" y="4277825"/>
            <a:ext cx="664500" cy="715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479411" y="4277825"/>
            <a:ext cx="664500" cy="715500"/>
          </a:xfrm>
          <a:prstGeom prst="rtTriangle">
            <a:avLst/>
          </a:prstGeom>
          <a:solidFill>
            <a:srgbClr val="A4C2F4"/>
          </a:solidFill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10800000">
            <a:off x="8479500" y="4277875"/>
            <a:ext cx="664500" cy="7155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K-Local ótimo para a regra KNN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077575"/>
            <a:ext cx="8520600" cy="36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❖"/>
            </a:pPr>
            <a:r>
              <a:rPr lang="pt-BR"/>
              <a:t>A abordagem é baseada em fornecer um valor local </a:t>
            </a:r>
            <a:r>
              <a:rPr i="1" lang="pt-BR"/>
              <a:t>k </a:t>
            </a:r>
            <a:r>
              <a:rPr lang="pt-BR"/>
              <a:t>para a vizinhança de cada protótipo.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Para uma instância nova de classe desconhecida, o vizinho mais próximo do banco de treinamento é obtido, e o valor </a:t>
            </a:r>
            <a:r>
              <a:rPr i="1" lang="pt-BR"/>
              <a:t>k </a:t>
            </a:r>
            <a:r>
              <a:rPr lang="pt-BR"/>
              <a:t>associado à este vizinho é usado para se classificar aquela instância.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  <a:buChar char="❖"/>
            </a:pPr>
            <a:r>
              <a:rPr lang="pt-BR"/>
              <a:t>O processo de treinamento deve então, obter o melhor valor </a:t>
            </a:r>
            <a:r>
              <a:rPr i="1" lang="pt-BR"/>
              <a:t>k </a:t>
            </a:r>
            <a:r>
              <a:rPr lang="pt-BR"/>
              <a:t>para cada protótipo.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É proposto um algoritmo guloso: para cada protótipo, testa todos os valores de </a:t>
            </a:r>
            <a:r>
              <a:rPr i="1" lang="pt-BR"/>
              <a:t>k</a:t>
            </a:r>
            <a:r>
              <a:rPr lang="pt-BR"/>
              <a:t> em um intervalo </a:t>
            </a:r>
            <a:r>
              <a:rPr b="1" lang="pt-BR"/>
              <a:t>[k</a:t>
            </a:r>
            <a:r>
              <a:rPr b="1" lang="pt-BR" sz="1000"/>
              <a:t>min</a:t>
            </a:r>
            <a:r>
              <a:rPr b="1" lang="pt-BR"/>
              <a:t>, k</a:t>
            </a:r>
            <a:r>
              <a:rPr b="1" lang="pt-BR" sz="1000"/>
              <a:t>max</a:t>
            </a:r>
            <a:r>
              <a:rPr b="1" lang="pt-BR"/>
              <a:t>]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K-Local ótimo para a regra KNN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77575"/>
            <a:ext cx="8449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- </a:t>
            </a:r>
            <a:r>
              <a:rPr lang="pt-BR"/>
              <a:t>Para obter o valor local de </a:t>
            </a:r>
            <a:r>
              <a:rPr i="1" lang="pt-BR"/>
              <a:t>k </a:t>
            </a:r>
            <a:r>
              <a:rPr lang="pt-BR"/>
              <a:t>associado à um protótipo </a:t>
            </a:r>
            <a:r>
              <a:rPr b="1" i="1" lang="pt-BR"/>
              <a:t>xi</a:t>
            </a:r>
            <a:r>
              <a:rPr lang="pt-BR"/>
              <a:t>, só precisamos considerar as instâncias quem tem </a:t>
            </a:r>
            <a:r>
              <a:rPr i="1" lang="pt-BR"/>
              <a:t>xi </a:t>
            </a:r>
            <a:r>
              <a:rPr lang="pt-BR"/>
              <a:t>como vizinho mais próximo.</a:t>
            </a: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16666"/>
              <a:buFont typeface="Roboto"/>
              <a:buChar char="➢"/>
            </a:pPr>
            <a:r>
              <a:rPr lang="pt-BR"/>
              <a:t>A avaliação dos valores no intervalo </a:t>
            </a:r>
            <a:r>
              <a:rPr b="1" lang="pt-BR" sz="1200"/>
              <a:t>[k</a:t>
            </a:r>
            <a:r>
              <a:rPr b="1" lang="pt-BR" sz="1000"/>
              <a:t>min</a:t>
            </a:r>
            <a:r>
              <a:rPr b="1" lang="pt-BR" sz="1200"/>
              <a:t>, k</a:t>
            </a:r>
            <a:r>
              <a:rPr b="1" lang="pt-BR" sz="1000"/>
              <a:t>max</a:t>
            </a:r>
            <a:r>
              <a:rPr b="1" lang="pt-BR" sz="1200"/>
              <a:t>]</a:t>
            </a:r>
            <a:r>
              <a:rPr lang="pt-BR"/>
              <a:t>, então, é rápida.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/>
              <a:t>- Porém, para alguns protótipos, o número de vizinhos mais próximos pode ser baixo ou até zero.</a:t>
            </a:r>
          </a:p>
          <a:p>
            <a:pPr indent="-228600" lvl="1" marL="914400" rtl="0" algn="just">
              <a:spcBef>
                <a:spcPts val="0"/>
              </a:spcBef>
              <a:buChar char="➢"/>
            </a:pPr>
            <a:r>
              <a:rPr lang="pt-BR"/>
              <a:t>Para se evitar este problema, são considerados partes da ‘vizinhança’ todas as instâncias que tenham o protótipo como um dos seus </a:t>
            </a:r>
            <a:r>
              <a:rPr i="1" lang="pt-BR"/>
              <a:t>n-vizinhos </a:t>
            </a:r>
            <a:r>
              <a:rPr lang="pt-BR"/>
              <a:t>mais próximos. (n = 3)</a:t>
            </a:r>
          </a:p>
          <a:p>
            <a:pPr lv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- Para analisar cada valor </a:t>
            </a:r>
            <a:r>
              <a:rPr i="1" lang="pt-BR"/>
              <a:t>k</a:t>
            </a:r>
            <a:r>
              <a:rPr lang="pt-BR"/>
              <a:t>, nosso primeiro objetivo é a performance de classificação.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Medida como a taxa de acerto para problemas padrões.</a:t>
            </a:r>
          </a:p>
        </p:txBody>
      </p:sp>
      <p:sp>
        <p:nvSpPr>
          <p:cNvPr id="160" name="Shape 160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 flipH="1">
            <a:off x="7180254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841454" y="4281550"/>
            <a:ext cx="661200" cy="7119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482870" y="4281550"/>
            <a:ext cx="661200" cy="711900"/>
          </a:xfrm>
          <a:prstGeom prst="rtTriangle">
            <a:avLst/>
          </a:prstGeom>
          <a:solidFill>
            <a:srgbClr val="A2C4C9"/>
          </a:solidFill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10800000">
            <a:off x="8482800" y="4281475"/>
            <a:ext cx="661200" cy="711900"/>
          </a:xfrm>
          <a:prstGeom prst="rtTriangle">
            <a:avLst/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K-Local ótimo para a regra KNN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077575"/>
            <a:ext cx="84498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❖"/>
            </a:pPr>
            <a:r>
              <a:rPr lang="pt-BR"/>
              <a:t>Podem se existir </a:t>
            </a:r>
            <a:r>
              <a:rPr lang="pt-BR"/>
              <a:t>vários</a:t>
            </a:r>
            <a:r>
              <a:rPr lang="pt-BR"/>
              <a:t> valores de </a:t>
            </a:r>
            <a:r>
              <a:rPr i="1" lang="pt-BR"/>
              <a:t>k </a:t>
            </a:r>
            <a:r>
              <a:rPr lang="pt-BR"/>
              <a:t>com a mesma performance.</a:t>
            </a:r>
            <a:br>
              <a:rPr lang="pt-BR"/>
            </a:b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❖"/>
            </a:pPr>
            <a:r>
              <a:rPr lang="pt-BR"/>
              <a:t>Neste caso, não se sabe necessariamente qual o melhor valor: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Então, se é adicionada a performance global de um valor de </a:t>
            </a:r>
            <a:r>
              <a:rPr i="1" lang="pt-BR"/>
              <a:t>k </a:t>
            </a:r>
            <a:r>
              <a:rPr lang="pt-BR"/>
              <a:t>à sua performance local.</a:t>
            </a:r>
          </a:p>
          <a:p>
            <a:pPr indent="-228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pt-BR"/>
              <a:t>Esta performance global é obtida por </a:t>
            </a:r>
            <a:r>
              <a:rPr i="1" lang="pt-BR"/>
              <a:t>CV 10-fold.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nova avaliação do valor </a:t>
            </a:r>
            <a:r>
              <a:rPr i="1" lang="pt-BR"/>
              <a:t>k </a:t>
            </a:r>
            <a:r>
              <a:rPr lang="pt-BR"/>
              <a:t>se dá agora pela soma das taxas acertos globais e locais. 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Esta combinação quebra empates e adiciona uma visão global ao sistema, evitando variações grandes de </a:t>
            </a:r>
            <a:r>
              <a:rPr i="1" lang="pt-BR"/>
              <a:t>k </a:t>
            </a:r>
            <a:r>
              <a:rPr lang="pt-BR"/>
              <a:t>locais.</a:t>
            </a:r>
          </a:p>
        </p:txBody>
      </p:sp>
      <p:sp>
        <p:nvSpPr>
          <p:cNvPr id="171" name="Shape 171"/>
          <p:cNvSpPr/>
          <p:nvPr/>
        </p:nvSpPr>
        <p:spPr>
          <a:xfrm>
            <a:off x="-10275" y="4917175"/>
            <a:ext cx="9144000" cy="22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