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7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15399F-89DF-43E3-B9A8-CBA4DE6CD28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DA2B87-950E-457B-9E92-0356DFE60E8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PARADIGMAS DE LINGUAGEM DE </a:t>
            </a:r>
            <a:r>
              <a:rPr lang="pt-BR" dirty="0" err="1" smtClean="0"/>
              <a:t>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19140000">
            <a:off x="1132630" y="2257900"/>
            <a:ext cx="7160541" cy="329259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Lucas Albuquerque (LSA2) e Victor Chen (VSYC)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8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404" y="299263"/>
            <a:ext cx="7520940" cy="3579849"/>
          </a:xfrm>
        </p:spPr>
        <p:txBody>
          <a:bodyPr/>
          <a:lstStyle/>
          <a:p>
            <a:r>
              <a:rPr lang="pt-BR" sz="4000" dirty="0" smtClean="0"/>
              <a:t>Um </a:t>
            </a:r>
            <a:r>
              <a:rPr lang="pt-BR" sz="4000" dirty="0"/>
              <a:t>paradigma da programação </a:t>
            </a:r>
            <a:r>
              <a:rPr lang="pt-BR" dirty="0"/>
              <a:t>é um modelo de computação que determina o modo como o programador vê e interage com um programa.</a:t>
            </a:r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203848" y="2084655"/>
            <a:ext cx="532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A programação funcional trata a computação como uma avaliação de funções matemáticas e evita estados e dados mutáveis. A recursão também é uma característica desse paradigma.</a:t>
            </a:r>
          </a:p>
        </p:txBody>
      </p:sp>
      <p:sp>
        <p:nvSpPr>
          <p:cNvPr id="9" name="Retângulo 8"/>
          <p:cNvSpPr/>
          <p:nvPr/>
        </p:nvSpPr>
        <p:spPr>
          <a:xfrm>
            <a:off x="539552" y="3319824"/>
            <a:ext cx="37687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A programação imperativa, porém, descreve a computação como uma sequencia de ações e comandos que mudam o estado e as variáveis de um programa.</a:t>
            </a:r>
            <a:endParaRPr lang="pt-BR" b="1" dirty="0"/>
          </a:p>
        </p:txBody>
      </p:sp>
      <p:sp>
        <p:nvSpPr>
          <p:cNvPr id="11" name="Arredondar Retângulo em um Canto Diagonal 10"/>
          <p:cNvSpPr/>
          <p:nvPr/>
        </p:nvSpPr>
        <p:spPr>
          <a:xfrm rot="5400000">
            <a:off x="-988286" y="3569465"/>
            <a:ext cx="2985722" cy="4572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edondar Retângulo em um Canto Diagonal 11"/>
          <p:cNvSpPr/>
          <p:nvPr/>
        </p:nvSpPr>
        <p:spPr>
          <a:xfrm rot="5400000">
            <a:off x="6901035" y="1636330"/>
            <a:ext cx="3318375" cy="4571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edondar Retângulo em um Canto Diagonal 12"/>
          <p:cNvSpPr/>
          <p:nvPr/>
        </p:nvSpPr>
        <p:spPr>
          <a:xfrm rot="5400000">
            <a:off x="-909777" y="1043567"/>
            <a:ext cx="2132857" cy="4571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0" y="5050971"/>
            <a:ext cx="2024743" cy="1817915"/>
          </a:xfrm>
          <a:custGeom>
            <a:avLst/>
            <a:gdLst>
              <a:gd name="connsiteX0" fmla="*/ 0 w 2024743"/>
              <a:gd name="connsiteY0" fmla="*/ 0 h 1817915"/>
              <a:gd name="connsiteX1" fmla="*/ 2024743 w 2024743"/>
              <a:gd name="connsiteY1" fmla="*/ 0 h 1817915"/>
              <a:gd name="connsiteX2" fmla="*/ 10886 w 2024743"/>
              <a:gd name="connsiteY2" fmla="*/ 1817915 h 1817915"/>
              <a:gd name="connsiteX3" fmla="*/ 0 w 2024743"/>
              <a:gd name="connsiteY3" fmla="*/ 0 h 181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743" h="1817915">
                <a:moveTo>
                  <a:pt x="0" y="0"/>
                </a:moveTo>
                <a:lnTo>
                  <a:pt x="2024743" y="0"/>
                </a:lnTo>
                <a:lnTo>
                  <a:pt x="10886" y="1817915"/>
                </a:lnTo>
                <a:cubicBezTo>
                  <a:pt x="7257" y="1211943"/>
                  <a:pt x="3629" y="60597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redondar Retângulo em um Canto Diagonal 14"/>
          <p:cNvSpPr/>
          <p:nvPr/>
        </p:nvSpPr>
        <p:spPr>
          <a:xfrm rot="5400000">
            <a:off x="2638140" y="2720824"/>
            <a:ext cx="1177136" cy="4571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redondar Retângulo em um Canto Diagonal 15"/>
          <p:cNvSpPr/>
          <p:nvPr/>
        </p:nvSpPr>
        <p:spPr>
          <a:xfrm rot="5400000">
            <a:off x="6196921" y="1047761"/>
            <a:ext cx="2124470" cy="4571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-283029" y="2099463"/>
            <a:ext cx="9470571" cy="5590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edondar Retângulo em um Canto Diagonal 16"/>
          <p:cNvSpPr/>
          <p:nvPr/>
        </p:nvSpPr>
        <p:spPr>
          <a:xfrm rot="5400000">
            <a:off x="3449711" y="4178924"/>
            <a:ext cx="1766810" cy="4571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2035629" y="5040086"/>
            <a:ext cx="7130142" cy="1850571"/>
          </a:xfrm>
          <a:custGeom>
            <a:avLst/>
            <a:gdLst>
              <a:gd name="connsiteX0" fmla="*/ 0 w 7130142"/>
              <a:gd name="connsiteY0" fmla="*/ 0 h 1850571"/>
              <a:gd name="connsiteX1" fmla="*/ 7130142 w 7130142"/>
              <a:gd name="connsiteY1" fmla="*/ 10885 h 1850571"/>
              <a:gd name="connsiteX2" fmla="*/ 7130142 w 7130142"/>
              <a:gd name="connsiteY2" fmla="*/ 1817914 h 1850571"/>
              <a:gd name="connsiteX3" fmla="*/ 1524000 w 7130142"/>
              <a:gd name="connsiteY3" fmla="*/ 1850571 h 1850571"/>
              <a:gd name="connsiteX4" fmla="*/ 0 w 7130142"/>
              <a:gd name="connsiteY4" fmla="*/ 0 h 185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0142" h="1850571">
                <a:moveTo>
                  <a:pt x="0" y="0"/>
                </a:moveTo>
                <a:lnTo>
                  <a:pt x="7130142" y="10885"/>
                </a:lnTo>
                <a:lnTo>
                  <a:pt x="7130142" y="1817914"/>
                </a:lnTo>
                <a:lnTo>
                  <a:pt x="1524000" y="1850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edondar Retângulo em um Canto Diagonal 18"/>
          <p:cNvSpPr/>
          <p:nvPr/>
        </p:nvSpPr>
        <p:spPr>
          <a:xfrm>
            <a:off x="-344151" y="4823441"/>
            <a:ext cx="9524663" cy="45719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-272143" y="3284984"/>
            <a:ext cx="9524663" cy="45719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em um Canto Diagonal 19"/>
          <p:cNvSpPr/>
          <p:nvPr/>
        </p:nvSpPr>
        <p:spPr>
          <a:xfrm>
            <a:off x="-218051" y="348756"/>
            <a:ext cx="9470571" cy="5590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7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edondar Retângulo em um Canto Diagonal 10"/>
          <p:cNvSpPr/>
          <p:nvPr/>
        </p:nvSpPr>
        <p:spPr>
          <a:xfrm rot="5400000">
            <a:off x="8426155" y="2709803"/>
            <a:ext cx="1266401" cy="4572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edondar Retângulo em um Canto Diagonal 12"/>
          <p:cNvSpPr/>
          <p:nvPr/>
        </p:nvSpPr>
        <p:spPr>
          <a:xfrm rot="5400000">
            <a:off x="-909777" y="1043567"/>
            <a:ext cx="2132857" cy="4571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edondar Retângulo em um Canto Diagonal 6"/>
          <p:cNvSpPr/>
          <p:nvPr/>
        </p:nvSpPr>
        <p:spPr>
          <a:xfrm>
            <a:off x="-283029" y="2099463"/>
            <a:ext cx="9470571" cy="5590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edondar Retângulo em um Canto Diagonal 16"/>
          <p:cNvSpPr/>
          <p:nvPr/>
        </p:nvSpPr>
        <p:spPr>
          <a:xfrm rot="5400000">
            <a:off x="-240716" y="4088895"/>
            <a:ext cx="1514815" cy="4571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-272143" y="3320144"/>
            <a:ext cx="9524663" cy="45719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1420" y="137183"/>
            <a:ext cx="6872868" cy="2355713"/>
          </a:xfrm>
        </p:spPr>
        <p:txBody>
          <a:bodyPr/>
          <a:lstStyle/>
          <a:p>
            <a:pPr algn="just"/>
            <a:r>
              <a:rPr lang="pt-BR" dirty="0"/>
              <a:t>Na programação funcional não há alocação explícita de memória e de variáveis. Isso faz com que não ocorra efeitos colaterais no cálculo da função. Com isso, uma linguagem que utiliza o paradigma de programação funcional oferece transparência referencial.</a:t>
            </a:r>
          </a:p>
          <a:p>
            <a:pPr algn="just"/>
            <a:r>
              <a:rPr lang="pt-BR" dirty="0"/>
              <a:t>Os laços, que estão presentes na programação imperativa, mas não estão na funcional, podem ser simulados por meio de recursão.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75656" y="2167696"/>
            <a:ext cx="75608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A primeira linguagem de programação funcional foi criada em 1955 (IPL) e a mais popular foi criada em 1958 (LISP</a:t>
            </a:r>
            <a:r>
              <a:rPr lang="pt-BR" sz="1400" dirty="0" smtClean="0"/>
              <a:t>) (esta apenas com partes funcional). </a:t>
            </a:r>
            <a:r>
              <a:rPr lang="pt-BR" sz="1400" dirty="0" smtClean="0"/>
              <a:t>Mesmo tendo sido superadas pelas linguagens imperativas, as linguagens funcionais continuaram recebendo investimentos até os anos 90, quando as linguagens imperativas se juntaram com as linguagens orientadas à objeto</a:t>
            </a:r>
            <a:r>
              <a:rPr lang="pt-BR" sz="1400" dirty="0" smtClean="0"/>
              <a:t>. </a:t>
            </a:r>
            <a:r>
              <a:rPr lang="pt-BR" sz="1400" dirty="0" smtClean="0"/>
              <a:t>Outro exemplo importante de linguagem funcional é </a:t>
            </a:r>
            <a:r>
              <a:rPr lang="pt-BR" sz="1400" dirty="0" err="1" smtClean="0"/>
              <a:t>Haskell</a:t>
            </a:r>
            <a:r>
              <a:rPr lang="pt-BR" sz="1400" dirty="0"/>
              <a:t>.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539552" y="3356992"/>
            <a:ext cx="8424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Algumas grandes empresas que utilizam linguagens funcionais são a Ericsson (</a:t>
            </a:r>
            <a:r>
              <a:rPr lang="pt-BR" dirty="0" err="1" smtClean="0"/>
              <a:t>Erlang</a:t>
            </a:r>
            <a:r>
              <a:rPr lang="pt-BR" dirty="0" smtClean="0"/>
              <a:t>), a Microsoft (F# e C#), o </a:t>
            </a:r>
            <a:r>
              <a:rPr lang="pt-BR" dirty="0" err="1" smtClean="0"/>
              <a:t>Twitter</a:t>
            </a:r>
            <a:r>
              <a:rPr lang="pt-BR" dirty="0" smtClean="0"/>
              <a:t> (utilizando Scala) e a Google.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Twitter</a:t>
            </a:r>
            <a:r>
              <a:rPr lang="pt-BR" dirty="0" smtClean="0"/>
              <a:t> aplicou Scala no seu </a:t>
            </a:r>
            <a:r>
              <a:rPr lang="pt-BR" dirty="0" err="1" smtClean="0"/>
              <a:t>back-end</a:t>
            </a:r>
            <a:r>
              <a:rPr lang="pt-BR" dirty="0" smtClean="0"/>
              <a:t> e a Google </a:t>
            </a:r>
            <a:r>
              <a:rPr lang="pt-BR" dirty="0" err="1" smtClean="0"/>
              <a:t>ja</a:t>
            </a:r>
            <a:r>
              <a:rPr lang="pt-BR" dirty="0" smtClean="0"/>
              <a:t> publicou artigos mostrando o uso do paradigma funcional para armazenar e recuperar dados.</a:t>
            </a:r>
            <a:endParaRPr lang="pt-BR" dirty="0"/>
          </a:p>
        </p:txBody>
      </p:sp>
      <p:sp>
        <p:nvSpPr>
          <p:cNvPr id="21" name="Arredondar Retângulo em um Canto Diagonal 20"/>
          <p:cNvSpPr/>
          <p:nvPr/>
        </p:nvSpPr>
        <p:spPr>
          <a:xfrm rot="5400000">
            <a:off x="6219016" y="-1000039"/>
            <a:ext cx="2132857" cy="4571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em um Canto Diagonal 19"/>
          <p:cNvSpPr/>
          <p:nvPr/>
        </p:nvSpPr>
        <p:spPr>
          <a:xfrm>
            <a:off x="-272143" y="70913"/>
            <a:ext cx="9524663" cy="45719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edondar Retângulo em um Canto Diagonal 21"/>
          <p:cNvSpPr/>
          <p:nvPr/>
        </p:nvSpPr>
        <p:spPr>
          <a:xfrm rot="5400000">
            <a:off x="7869900" y="5557989"/>
            <a:ext cx="1514815" cy="45719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2035629" y="5040086"/>
            <a:ext cx="7130142" cy="1850571"/>
          </a:xfrm>
          <a:custGeom>
            <a:avLst/>
            <a:gdLst>
              <a:gd name="connsiteX0" fmla="*/ 0 w 7130142"/>
              <a:gd name="connsiteY0" fmla="*/ 0 h 1850571"/>
              <a:gd name="connsiteX1" fmla="*/ 7130142 w 7130142"/>
              <a:gd name="connsiteY1" fmla="*/ 10885 h 1850571"/>
              <a:gd name="connsiteX2" fmla="*/ 7130142 w 7130142"/>
              <a:gd name="connsiteY2" fmla="*/ 1817914 h 1850571"/>
              <a:gd name="connsiteX3" fmla="*/ 1524000 w 7130142"/>
              <a:gd name="connsiteY3" fmla="*/ 1850571 h 1850571"/>
              <a:gd name="connsiteX4" fmla="*/ 0 w 7130142"/>
              <a:gd name="connsiteY4" fmla="*/ 0 h 185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0142" h="1850571">
                <a:moveTo>
                  <a:pt x="0" y="0"/>
                </a:moveTo>
                <a:lnTo>
                  <a:pt x="7130142" y="10885"/>
                </a:lnTo>
                <a:lnTo>
                  <a:pt x="7130142" y="1817914"/>
                </a:lnTo>
                <a:lnTo>
                  <a:pt x="1524000" y="1850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edondar Retângulo em um Canto Diagonal 18"/>
          <p:cNvSpPr/>
          <p:nvPr/>
        </p:nvSpPr>
        <p:spPr>
          <a:xfrm>
            <a:off x="-344151" y="4823441"/>
            <a:ext cx="9524663" cy="45719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0" y="5050971"/>
            <a:ext cx="2024743" cy="1817915"/>
          </a:xfrm>
          <a:custGeom>
            <a:avLst/>
            <a:gdLst>
              <a:gd name="connsiteX0" fmla="*/ 0 w 2024743"/>
              <a:gd name="connsiteY0" fmla="*/ 0 h 1817915"/>
              <a:gd name="connsiteX1" fmla="*/ 2024743 w 2024743"/>
              <a:gd name="connsiteY1" fmla="*/ 0 h 1817915"/>
              <a:gd name="connsiteX2" fmla="*/ 10886 w 2024743"/>
              <a:gd name="connsiteY2" fmla="*/ 1817915 h 1817915"/>
              <a:gd name="connsiteX3" fmla="*/ 0 w 2024743"/>
              <a:gd name="connsiteY3" fmla="*/ 0 h 181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743" h="1817915">
                <a:moveTo>
                  <a:pt x="0" y="0"/>
                </a:moveTo>
                <a:lnTo>
                  <a:pt x="2024743" y="0"/>
                </a:lnTo>
                <a:lnTo>
                  <a:pt x="10886" y="1817915"/>
                </a:lnTo>
                <a:cubicBezTo>
                  <a:pt x="7257" y="1211943"/>
                  <a:pt x="3629" y="60597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4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19140000">
            <a:off x="1132630" y="2257900"/>
            <a:ext cx="7160541" cy="329259"/>
          </a:xfrm>
        </p:spPr>
        <p:txBody>
          <a:bodyPr>
            <a:normAutofit/>
          </a:bodyPr>
          <a:lstStyle/>
          <a:p>
            <a:r>
              <a:rPr lang="pt-BR" dirty="0" smtClean="0"/>
              <a:t>Por favor, não.</a:t>
            </a:r>
            <a:endParaRPr lang="pt-BR" dirty="0"/>
          </a:p>
        </p:txBody>
      </p:sp>
      <p:pic>
        <p:nvPicPr>
          <p:cNvPr id="2056" name="Picture 8" descr="C:\Users\lsa2\AppData\Local\Microsoft\Windows\Temporary Internet Files\Content.IE5\F6VI2S3P\ideia-12-pato-donald-ideia-lampada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31" y="3647961"/>
            <a:ext cx="3094484" cy="2287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dirty="0" smtClean="0"/>
              <a:t>DÚVIDAS?</a:t>
            </a:r>
            <a:endParaRPr lang="pt-BR" sz="8000" dirty="0"/>
          </a:p>
        </p:txBody>
      </p:sp>
      <p:pic>
        <p:nvPicPr>
          <p:cNvPr id="2075" name="Picture 27" descr="C:\Users\lsa2\AppData\Local\Microsoft\Windows\Temporary Internet Files\Content.IE5\F6VI2S3P\TrollFaceDancing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9695">
            <a:off x="1092798" y="2981906"/>
            <a:ext cx="860280" cy="86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btítulo 2"/>
          <p:cNvSpPr txBox="1">
            <a:spLocks/>
          </p:cNvSpPr>
          <p:nvPr/>
        </p:nvSpPr>
        <p:spPr>
          <a:xfrm rot="19140000">
            <a:off x="1281521" y="2735470"/>
            <a:ext cx="7160541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spc="0" dirty="0" smtClean="0"/>
              <a:t>Lucas Albuquerque (LSA2) e Victor Chen (VSYC)</a:t>
            </a:r>
            <a:endParaRPr lang="pt-BR" sz="1000" spc="0" dirty="0"/>
          </a:p>
        </p:txBody>
      </p:sp>
    </p:spTree>
    <p:extLst>
      <p:ext uri="{BB962C8B-B14F-4D97-AF65-F5344CB8AC3E}">
        <p14:creationId xmlns:p14="http://schemas.microsoft.com/office/powerpoint/2010/main" val="13654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186</TotalTime>
  <Words>306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Ângulos</vt:lpstr>
      <vt:lpstr>PARADIGMAS DE LINGUAGEM DE PROGRAMAçÃo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de Souza Albuquerque</dc:creator>
  <cp:lastModifiedBy>Lucas de Souza Albuquerque</cp:lastModifiedBy>
  <cp:revision>12</cp:revision>
  <dcterms:created xsi:type="dcterms:W3CDTF">2015-03-17T15:55:43Z</dcterms:created>
  <dcterms:modified xsi:type="dcterms:W3CDTF">2015-03-19T11:18:02Z</dcterms:modified>
</cp:coreProperties>
</file>