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615399F-89DF-43E3-B9A8-CBA4DE6CD280}" type="datetimeFigureOut">
              <a:rPr lang="pt-BR" smtClean="0"/>
              <a:t>19/03/2015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615399F-89DF-43E3-B9A8-CBA4DE6CD280}" type="datetimeFigureOut">
              <a:rPr lang="pt-BR" smtClean="0"/>
              <a:t>19/03/2015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5399F-89DF-43E3-B9A8-CBA4DE6CD280}" type="datetimeFigureOut">
              <a:rPr lang="pt-BR" smtClean="0"/>
              <a:t>19/03/2015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DA2B87-950E-457B-9E92-0356DFE60E8B}"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615399F-89DF-43E3-B9A8-CBA4DE6CD280}" type="datetimeFigureOut">
              <a:rPr lang="pt-BR" smtClean="0"/>
              <a:t>19/03/2015</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DA2B87-950E-457B-9E92-0356DFE60E8B}"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t.wikipedia.org/wiki/Paradigma_de_programa%C3%A7%C3%A3o" TargetMode="External"/><Relationship Id="rId7" Type="http://schemas.openxmlformats.org/officeDocument/2006/relationships/image" Target="../media/image5.jpeg"/><Relationship Id="rId2" Type="http://schemas.openxmlformats.org/officeDocument/2006/relationships/hyperlink" Target="http://pt.wikipedia.org/wiki/Programa%C3%A7%C3%A3o_funcional"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inf.pucrs.br/~gustavo/disciplinas/pli/material/paradigmas-aula15.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PARADIGMAS DE LINGUAGEM DE </a:t>
            </a:r>
            <a:r>
              <a:rPr lang="pt-BR" dirty="0" err="1" smtClean="0"/>
              <a:t>PROGRAMAçÃo</a:t>
            </a:r>
            <a:endParaRPr lang="pt-BR" dirty="0"/>
          </a:p>
        </p:txBody>
      </p:sp>
      <p:sp>
        <p:nvSpPr>
          <p:cNvPr id="3" name="Subtítulo 2"/>
          <p:cNvSpPr>
            <a:spLocks noGrp="1"/>
          </p:cNvSpPr>
          <p:nvPr>
            <p:ph type="subTitle" idx="1"/>
          </p:nvPr>
        </p:nvSpPr>
        <p:spPr>
          <a:xfrm rot="19140000">
            <a:off x="1132630" y="2257900"/>
            <a:ext cx="7160541" cy="329259"/>
          </a:xfrm>
        </p:spPr>
        <p:txBody>
          <a:bodyPr>
            <a:normAutofit fontScale="92500"/>
          </a:bodyPr>
          <a:lstStyle/>
          <a:p>
            <a:r>
              <a:rPr lang="pt-BR" dirty="0" smtClean="0"/>
              <a:t>Lucas Albuquerque (LSA2) e Victor Chen (VSYC)</a:t>
            </a:r>
            <a:endParaRPr lang="pt-BR" dirty="0"/>
          </a:p>
        </p:txBody>
      </p:sp>
    </p:spTree>
    <p:extLst>
      <p:ext uri="{BB962C8B-B14F-4D97-AF65-F5344CB8AC3E}">
        <p14:creationId xmlns:p14="http://schemas.microsoft.com/office/powerpoint/2010/main" val="11658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7404" y="299263"/>
            <a:ext cx="7520940" cy="3579849"/>
          </a:xfrm>
        </p:spPr>
        <p:txBody>
          <a:bodyPr/>
          <a:lstStyle/>
          <a:p>
            <a:r>
              <a:rPr lang="pt-BR" sz="4000" dirty="0" smtClean="0"/>
              <a:t>Um </a:t>
            </a:r>
            <a:r>
              <a:rPr lang="pt-BR" sz="4000" dirty="0"/>
              <a:t>paradigma da programação </a:t>
            </a:r>
            <a:r>
              <a:rPr lang="pt-BR" dirty="0"/>
              <a:t>é um modelo de computação que determina o modo como o programador vê e interage com um programa.</a:t>
            </a:r>
          </a:p>
          <a:p>
            <a:endParaRPr lang="pt-BR" dirty="0"/>
          </a:p>
        </p:txBody>
      </p:sp>
      <p:sp>
        <p:nvSpPr>
          <p:cNvPr id="8" name="Retângulo 7"/>
          <p:cNvSpPr/>
          <p:nvPr/>
        </p:nvSpPr>
        <p:spPr>
          <a:xfrm>
            <a:off x="3203848" y="2084655"/>
            <a:ext cx="5328592" cy="1200329"/>
          </a:xfrm>
          <a:prstGeom prst="rect">
            <a:avLst/>
          </a:prstGeom>
        </p:spPr>
        <p:txBody>
          <a:bodyPr wrap="square">
            <a:spAutoFit/>
          </a:bodyPr>
          <a:lstStyle/>
          <a:p>
            <a:pPr algn="just"/>
            <a:r>
              <a:rPr lang="pt-BR" b="1" dirty="0" smtClean="0"/>
              <a:t>A programação funcional trata a computação como uma avaliação de funções matemáticas e evita estados e dados mutáveis. A recursão também é uma característica desse paradigma.</a:t>
            </a:r>
          </a:p>
        </p:txBody>
      </p:sp>
      <p:sp>
        <p:nvSpPr>
          <p:cNvPr id="9" name="Retângulo 8"/>
          <p:cNvSpPr/>
          <p:nvPr/>
        </p:nvSpPr>
        <p:spPr>
          <a:xfrm>
            <a:off x="539552" y="3319824"/>
            <a:ext cx="3768757" cy="1477328"/>
          </a:xfrm>
          <a:prstGeom prst="rect">
            <a:avLst/>
          </a:prstGeom>
        </p:spPr>
        <p:txBody>
          <a:bodyPr wrap="square">
            <a:spAutoFit/>
          </a:bodyPr>
          <a:lstStyle/>
          <a:p>
            <a:pPr algn="just"/>
            <a:r>
              <a:rPr lang="pt-BR" b="1" dirty="0" smtClean="0"/>
              <a:t>A programação imperativa, porém, descreve a computação como uma sequencia de ações e comandos que mudam o estado e as variáveis de um programa.</a:t>
            </a:r>
            <a:endParaRPr lang="pt-BR" b="1" dirty="0"/>
          </a:p>
        </p:txBody>
      </p:sp>
      <p:sp>
        <p:nvSpPr>
          <p:cNvPr id="11" name="Arredondar Retângulo em um Canto Diagonal 10"/>
          <p:cNvSpPr/>
          <p:nvPr/>
        </p:nvSpPr>
        <p:spPr>
          <a:xfrm rot="5400000">
            <a:off x="-988286" y="3569465"/>
            <a:ext cx="2985722"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2" name="Arredondar Retângulo em um Canto Diagonal 11"/>
          <p:cNvSpPr/>
          <p:nvPr/>
        </p:nvSpPr>
        <p:spPr>
          <a:xfrm rot="5400000">
            <a:off x="6901035" y="1636330"/>
            <a:ext cx="331837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Arredondar Retângulo em um Canto Diagonal 14"/>
          <p:cNvSpPr/>
          <p:nvPr/>
        </p:nvSpPr>
        <p:spPr>
          <a:xfrm rot="5400000">
            <a:off x="2638140" y="2720824"/>
            <a:ext cx="1177136"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6" name="Arredondar Retângulo em um Canto Diagonal 15"/>
          <p:cNvSpPr/>
          <p:nvPr/>
        </p:nvSpPr>
        <p:spPr>
          <a:xfrm rot="5400000">
            <a:off x="6196921" y="1047761"/>
            <a:ext cx="212447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3449711" y="4178924"/>
            <a:ext cx="176681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8498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18051" y="348756"/>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CaixaDeTexto 1"/>
          <p:cNvSpPr txBox="1"/>
          <p:nvPr/>
        </p:nvSpPr>
        <p:spPr>
          <a:xfrm>
            <a:off x="5364088" y="3429000"/>
            <a:ext cx="3960440" cy="369332"/>
          </a:xfrm>
          <a:prstGeom prst="rect">
            <a:avLst/>
          </a:prstGeom>
          <a:noFill/>
        </p:spPr>
        <p:txBody>
          <a:bodyPr wrap="square" rtlCol="0">
            <a:spAutoFit/>
          </a:bodyPr>
          <a:lstStyle/>
          <a:p>
            <a:r>
              <a:rPr lang="pt-BR" b="1" dirty="0" smtClean="0"/>
              <a:t>&gt;&gt;Transparência Referencial</a:t>
            </a:r>
            <a:endParaRPr lang="pt-BR" b="1" dirty="0"/>
          </a:p>
        </p:txBody>
      </p:sp>
      <p:sp>
        <p:nvSpPr>
          <p:cNvPr id="4" name="CaixaDeTexto 3"/>
          <p:cNvSpPr txBox="1"/>
          <p:nvPr/>
        </p:nvSpPr>
        <p:spPr>
          <a:xfrm>
            <a:off x="4672277" y="4427820"/>
            <a:ext cx="3888432" cy="369332"/>
          </a:xfrm>
          <a:prstGeom prst="rect">
            <a:avLst/>
          </a:prstGeom>
          <a:noFill/>
        </p:spPr>
        <p:txBody>
          <a:bodyPr wrap="square" rtlCol="0">
            <a:spAutoFit/>
          </a:bodyPr>
          <a:lstStyle/>
          <a:p>
            <a:r>
              <a:rPr lang="pt-BR" dirty="0" smtClean="0"/>
              <a:t>Tratam funções como sub-rotinas</a:t>
            </a:r>
            <a:endParaRPr lang="pt-BR" dirty="0"/>
          </a:p>
        </p:txBody>
      </p:sp>
      <p:cxnSp>
        <p:nvCxnSpPr>
          <p:cNvPr id="6" name="Conector angulado 5"/>
          <p:cNvCxnSpPr>
            <a:endCxn id="4" idx="1"/>
          </p:cNvCxnSpPr>
          <p:nvPr/>
        </p:nvCxnSpPr>
        <p:spPr>
          <a:xfrm flipV="1">
            <a:off x="4078386" y="4612486"/>
            <a:ext cx="593891" cy="806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796136" y="5169966"/>
            <a:ext cx="3960440" cy="923330"/>
          </a:xfrm>
          <a:prstGeom prst="rect">
            <a:avLst/>
          </a:prstGeom>
          <a:noFill/>
        </p:spPr>
        <p:txBody>
          <a:bodyPr wrap="square" rtlCol="0">
            <a:spAutoFit/>
          </a:bodyPr>
          <a:lstStyle/>
          <a:p>
            <a:r>
              <a:rPr lang="pt-BR" b="1" dirty="0" smtClean="0"/>
              <a:t>Vantagens e Desvantagens!!!</a:t>
            </a:r>
          </a:p>
          <a:p>
            <a:r>
              <a:rPr lang="pt-BR" b="1" dirty="0"/>
              <a:t>	</a:t>
            </a:r>
            <a:r>
              <a:rPr lang="pt-BR" b="1" dirty="0" smtClean="0"/>
              <a:t>- Abstração</a:t>
            </a:r>
          </a:p>
          <a:p>
            <a:r>
              <a:rPr lang="pt-BR" b="1" dirty="0"/>
              <a:t>	</a:t>
            </a:r>
            <a:r>
              <a:rPr lang="pt-BR" b="1" dirty="0" smtClean="0"/>
              <a:t>- Modularidade</a:t>
            </a:r>
            <a:endParaRPr lang="pt-BR" b="1" dirty="0"/>
          </a:p>
        </p:txBody>
      </p:sp>
    </p:spTree>
    <p:extLst>
      <p:ext uri="{BB962C8B-B14F-4D97-AF65-F5344CB8AC3E}">
        <p14:creationId xmlns:p14="http://schemas.microsoft.com/office/powerpoint/2010/main" val="315275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edondar Retângulo em um Canto Diagonal 10"/>
          <p:cNvSpPr/>
          <p:nvPr/>
        </p:nvSpPr>
        <p:spPr>
          <a:xfrm rot="5400000">
            <a:off x="8426155" y="2599181"/>
            <a:ext cx="1266401"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845820" y="979610"/>
            <a:ext cx="2004942"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04940"/>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240716" y="3994372"/>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2562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Espaço Reservado para Conteúdo 1"/>
          <p:cNvSpPr>
            <a:spLocks noGrp="1"/>
          </p:cNvSpPr>
          <p:nvPr>
            <p:ph idx="1"/>
          </p:nvPr>
        </p:nvSpPr>
        <p:spPr>
          <a:xfrm>
            <a:off x="291420" y="137183"/>
            <a:ext cx="6872868" cy="2355713"/>
          </a:xfrm>
        </p:spPr>
        <p:txBody>
          <a:bodyPr/>
          <a:lstStyle/>
          <a:p>
            <a:pPr algn="just"/>
            <a:r>
              <a:rPr lang="pt-BR" dirty="0"/>
              <a:t>Na programação funcional não há alocação explícita de memória e de variáveis. Isso faz com que não ocorra efeitos colaterais no cálculo da função. Com isso, uma linguagem que utiliza o paradigma de programação funcional oferece transparência referencial.</a:t>
            </a:r>
          </a:p>
          <a:p>
            <a:pPr algn="just"/>
            <a:r>
              <a:rPr lang="pt-BR" dirty="0"/>
              <a:t>Os laços, que estão presentes na programação imperativa, mas não estão na funcional, podem ser simulados por meio de recursão.</a:t>
            </a:r>
          </a:p>
        </p:txBody>
      </p:sp>
      <p:sp>
        <p:nvSpPr>
          <p:cNvPr id="4" name="Retângulo 3"/>
          <p:cNvSpPr/>
          <p:nvPr/>
        </p:nvSpPr>
        <p:spPr>
          <a:xfrm>
            <a:off x="2024742" y="2097854"/>
            <a:ext cx="7011753" cy="1092607"/>
          </a:xfrm>
          <a:prstGeom prst="rect">
            <a:avLst/>
          </a:prstGeom>
        </p:spPr>
        <p:txBody>
          <a:bodyPr wrap="square">
            <a:spAutoFit/>
          </a:bodyPr>
          <a:lstStyle/>
          <a:p>
            <a:pPr algn="just"/>
            <a:r>
              <a:rPr lang="pt-BR" sz="1300" dirty="0" smtClean="0"/>
              <a:t>A primeira linguagem de programação funcional foi criada em 1955 (IPL) e a mais popular foi criada em 1958 (LISP) (esta apenas com partes funcional). Mesmo tendo sido superadas pelas linguagens imperativas, as linguagens funcionais continuaram recebendo investimentos até os anos 90, quando as linguagens imperativas se juntaram com as linguagens orientadas à objeto. Outro exemplo importante de linguagem funcional é </a:t>
            </a:r>
            <a:r>
              <a:rPr lang="pt-BR" sz="1300" dirty="0" err="1" smtClean="0"/>
              <a:t>Haskell</a:t>
            </a:r>
            <a:r>
              <a:rPr lang="pt-BR" sz="1300" dirty="0"/>
              <a:t>.</a:t>
            </a:r>
          </a:p>
        </p:txBody>
      </p:sp>
      <p:sp>
        <p:nvSpPr>
          <p:cNvPr id="5" name="Retângulo 4"/>
          <p:cNvSpPr/>
          <p:nvPr/>
        </p:nvSpPr>
        <p:spPr>
          <a:xfrm>
            <a:off x="539552" y="3262469"/>
            <a:ext cx="8424935" cy="1477328"/>
          </a:xfrm>
          <a:prstGeom prst="rect">
            <a:avLst/>
          </a:prstGeom>
        </p:spPr>
        <p:txBody>
          <a:bodyPr wrap="square">
            <a:spAutoFit/>
          </a:bodyPr>
          <a:lstStyle/>
          <a:p>
            <a:r>
              <a:rPr lang="pt-BR" dirty="0" smtClean="0"/>
              <a:t>Algumas grandes empresas que utilizam linguagens funcionais são a Ericsson (</a:t>
            </a:r>
            <a:r>
              <a:rPr lang="pt-BR" dirty="0" err="1" smtClean="0"/>
              <a:t>Erlang</a:t>
            </a:r>
            <a:r>
              <a:rPr lang="pt-BR" dirty="0" smtClean="0"/>
              <a:t>), a Microsoft (F# e C#), o </a:t>
            </a:r>
            <a:r>
              <a:rPr lang="pt-BR" dirty="0" err="1" smtClean="0"/>
              <a:t>Twitter</a:t>
            </a:r>
            <a:r>
              <a:rPr lang="pt-BR" dirty="0" smtClean="0"/>
              <a:t> (utilizando Scala) e a Google.</a:t>
            </a:r>
          </a:p>
          <a:p>
            <a:endParaRPr lang="pt-BR" dirty="0" smtClean="0"/>
          </a:p>
          <a:p>
            <a:r>
              <a:rPr lang="pt-BR" dirty="0" smtClean="0"/>
              <a:t>O </a:t>
            </a:r>
            <a:r>
              <a:rPr lang="pt-BR" dirty="0" err="1" smtClean="0"/>
              <a:t>Twitter</a:t>
            </a:r>
            <a:r>
              <a:rPr lang="pt-BR" dirty="0" smtClean="0"/>
              <a:t> aplicou Scala no seu </a:t>
            </a:r>
            <a:r>
              <a:rPr lang="pt-BR" dirty="0" err="1" smtClean="0"/>
              <a:t>back-end</a:t>
            </a:r>
            <a:r>
              <a:rPr lang="pt-BR" dirty="0" smtClean="0"/>
              <a:t> e a Google </a:t>
            </a:r>
            <a:r>
              <a:rPr lang="pt-BR" dirty="0" err="1" smtClean="0"/>
              <a:t>ja</a:t>
            </a:r>
            <a:r>
              <a:rPr lang="pt-BR" dirty="0" smtClean="0"/>
              <a:t> publicou artigos mostrando o uso do paradigma funcional para armazenar e recuperar dados.</a:t>
            </a:r>
            <a:endParaRPr lang="pt-BR" dirty="0"/>
          </a:p>
        </p:txBody>
      </p:sp>
      <p:sp>
        <p:nvSpPr>
          <p:cNvPr id="21" name="Arredondar Retângulo em um Canto Diagonal 20"/>
          <p:cNvSpPr/>
          <p:nvPr/>
        </p:nvSpPr>
        <p:spPr>
          <a:xfrm rot="5400000">
            <a:off x="6219016" y="-1000039"/>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72143" y="70913"/>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2" name="Arredondar Retângulo em um Canto Diagonal 21"/>
          <p:cNvSpPr/>
          <p:nvPr/>
        </p:nvSpPr>
        <p:spPr>
          <a:xfrm rot="5400000">
            <a:off x="7869900" y="5459692"/>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728918"/>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1187624" y="3861048"/>
            <a:ext cx="4752528" cy="369332"/>
          </a:xfrm>
          <a:prstGeom prst="rect">
            <a:avLst/>
          </a:prstGeom>
          <a:noFill/>
        </p:spPr>
        <p:txBody>
          <a:bodyPr wrap="square" rtlCol="0">
            <a:spAutoFit/>
          </a:bodyPr>
          <a:lstStyle/>
          <a:p>
            <a:r>
              <a:rPr lang="pt-BR" dirty="0" err="1" smtClean="0"/>
              <a:t>Erlang</a:t>
            </a:r>
            <a:r>
              <a:rPr lang="pt-BR" dirty="0" smtClean="0"/>
              <a:t>: </a:t>
            </a:r>
            <a:r>
              <a:rPr lang="pt-BR" dirty="0" err="1" smtClean="0"/>
              <a:t>Facebook</a:t>
            </a:r>
            <a:r>
              <a:rPr lang="pt-BR" dirty="0" smtClean="0"/>
              <a:t> &amp; </a:t>
            </a:r>
            <a:r>
              <a:rPr lang="pt-BR" dirty="0" err="1" smtClean="0"/>
              <a:t>Whatsapp</a:t>
            </a:r>
            <a:endParaRPr lang="pt-BR" dirty="0"/>
          </a:p>
        </p:txBody>
      </p:sp>
      <p:sp>
        <p:nvSpPr>
          <p:cNvPr id="6" name="CaixaDeTexto 5"/>
          <p:cNvSpPr txBox="1"/>
          <p:nvPr/>
        </p:nvSpPr>
        <p:spPr>
          <a:xfrm>
            <a:off x="-71" y="2060848"/>
            <a:ext cx="3384376" cy="369332"/>
          </a:xfrm>
          <a:prstGeom prst="rect">
            <a:avLst/>
          </a:prstGeom>
          <a:noFill/>
        </p:spPr>
        <p:txBody>
          <a:bodyPr wrap="square" rtlCol="0">
            <a:spAutoFit/>
          </a:bodyPr>
          <a:lstStyle/>
          <a:p>
            <a:r>
              <a:rPr lang="pt-BR" b="1" dirty="0" smtClean="0"/>
              <a:t>Cálculo-Lambda</a:t>
            </a:r>
            <a:endParaRPr lang="pt-BR" b="1" dirty="0"/>
          </a:p>
        </p:txBody>
      </p:sp>
      <p:cxnSp>
        <p:nvCxnSpPr>
          <p:cNvPr id="9" name="Conector angulado 8"/>
          <p:cNvCxnSpPr/>
          <p:nvPr/>
        </p:nvCxnSpPr>
        <p:spPr>
          <a:xfrm>
            <a:off x="133792" y="2430180"/>
            <a:ext cx="1901837" cy="544257"/>
          </a:xfrm>
          <a:prstGeom prst="bentConnector3">
            <a:avLst>
              <a:gd name="adj1" fmla="val 8574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5004048" y="4725144"/>
            <a:ext cx="3816424" cy="369332"/>
          </a:xfrm>
          <a:prstGeom prst="rect">
            <a:avLst/>
          </a:prstGeom>
          <a:noFill/>
        </p:spPr>
        <p:txBody>
          <a:bodyPr wrap="square" rtlCol="0">
            <a:spAutoFit/>
          </a:bodyPr>
          <a:lstStyle/>
          <a:p>
            <a:r>
              <a:rPr lang="pt-BR" b="1" dirty="0" smtClean="0"/>
              <a:t>Também vale-se mencionar o R</a:t>
            </a:r>
            <a:endParaRPr lang="pt-BR" b="1" dirty="0"/>
          </a:p>
        </p:txBody>
      </p:sp>
    </p:spTree>
    <p:extLst>
      <p:ext uri="{BB962C8B-B14F-4D97-AF65-F5344CB8AC3E}">
        <p14:creationId xmlns:p14="http://schemas.microsoft.com/office/powerpoint/2010/main" val="113940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FoNTES</a:t>
            </a:r>
            <a:endParaRPr lang="pt-BR" dirty="0"/>
          </a:p>
        </p:txBody>
      </p:sp>
      <p:sp>
        <p:nvSpPr>
          <p:cNvPr id="3" name="Espaço Reservado para Conteúdo 2"/>
          <p:cNvSpPr>
            <a:spLocks noGrp="1"/>
          </p:cNvSpPr>
          <p:nvPr>
            <p:ph idx="1"/>
          </p:nvPr>
        </p:nvSpPr>
        <p:spPr/>
        <p:txBody>
          <a:bodyPr>
            <a:normAutofit fontScale="92500" lnSpcReduction="10000"/>
          </a:bodyPr>
          <a:lstStyle/>
          <a:p>
            <a:pPr fontAlgn="ctr"/>
            <a:r>
              <a:rPr lang="pt-BR" b="0" dirty="0">
                <a:hlinkClick r:id="rId2"/>
              </a:rPr>
              <a:t>http://</a:t>
            </a:r>
            <a:r>
              <a:rPr lang="pt-BR" b="0" dirty="0" smtClean="0">
                <a:hlinkClick r:id="rId2"/>
              </a:rPr>
              <a:t>pt.wikipedia.org/wiki/Programa%C3%A7%C3%A3o_funcional</a:t>
            </a:r>
            <a:endParaRPr lang="pt-BR" b="0" dirty="0" smtClean="0"/>
          </a:p>
          <a:p>
            <a:pPr fontAlgn="ctr"/>
            <a:r>
              <a:rPr lang="pt-BR" b="0" dirty="0">
                <a:hlinkClick r:id="rId3"/>
              </a:rPr>
              <a:t>http://</a:t>
            </a:r>
            <a:r>
              <a:rPr lang="pt-BR" b="0" dirty="0" smtClean="0">
                <a:hlinkClick r:id="rId3"/>
              </a:rPr>
              <a:t>pt.wikipedia.org/wiki/Paradigma_de_programa%C3%A7%C3%A3o</a:t>
            </a:r>
            <a:endParaRPr lang="pt-BR" b="0" dirty="0" smtClean="0"/>
          </a:p>
          <a:p>
            <a:pPr fontAlgn="ctr"/>
            <a:endParaRPr lang="pt-BR" b="0" dirty="0"/>
          </a:p>
          <a:p>
            <a:pPr fontAlgn="ctr"/>
            <a:r>
              <a:rPr lang="pt-BR" b="0" dirty="0"/>
              <a:t>www2.dc.ufscar.br/~</a:t>
            </a:r>
            <a:r>
              <a:rPr lang="pt-BR" b="0" dirty="0" smtClean="0"/>
              <a:t>renato_violin/arquivos/ParPro-Func.pptx</a:t>
            </a:r>
          </a:p>
          <a:p>
            <a:pPr fontAlgn="ctr"/>
            <a:endParaRPr lang="pt-BR" b="0" dirty="0"/>
          </a:p>
          <a:p>
            <a:pPr fontAlgn="ctr"/>
            <a:r>
              <a:rPr lang="pt-BR" b="0" dirty="0">
                <a:hlinkClick r:id="rId4"/>
              </a:rPr>
              <a:t>https://www.inf.pucrs.br/~</a:t>
            </a:r>
            <a:r>
              <a:rPr lang="pt-BR" b="0" dirty="0" smtClean="0">
                <a:hlinkClick r:id="rId4"/>
              </a:rPr>
              <a:t>gustavo/disciplinas/pli/material/paradigmas-aula15.pdf</a:t>
            </a:r>
            <a:endParaRPr lang="pt-BR" b="0" dirty="0" smtClean="0"/>
          </a:p>
          <a:p>
            <a:pPr fontAlgn="ctr"/>
            <a:endParaRPr lang="pt-BR" b="0" dirty="0" smtClean="0"/>
          </a:p>
          <a:p>
            <a:pPr fontAlgn="ctr"/>
            <a:r>
              <a:rPr lang="pt-BR" b="0" dirty="0" smtClean="0"/>
              <a:t>Franklin </a:t>
            </a:r>
            <a:r>
              <a:rPr lang="pt-BR" b="0" dirty="0" err="1" smtClean="0"/>
              <a:t>Gothic</a:t>
            </a:r>
            <a:r>
              <a:rPr lang="pt-BR" b="0" dirty="0" smtClean="0"/>
              <a:t> Book</a:t>
            </a:r>
            <a:endParaRPr lang="pt-BR" b="0" dirty="0"/>
          </a:p>
          <a:p>
            <a:r>
              <a:rPr lang="pt-BR" b="0" dirty="0" err="1" smtClean="0">
                <a:latin typeface="Algerian" panose="04020705040A02060702" pitchFamily="82" charset="0"/>
                <a:cs typeface="Arial" panose="020B0604020202020204" pitchFamily="34" charset="0"/>
              </a:rPr>
              <a:t>Algerian</a:t>
            </a:r>
            <a:endParaRPr lang="pt-BR" b="0" dirty="0" smtClean="0">
              <a:latin typeface="Algerian" panose="04020705040A02060702" pitchFamily="82" charset="0"/>
              <a:cs typeface="Arial" panose="020B0604020202020204" pitchFamily="34" charset="0"/>
            </a:endParaRPr>
          </a:p>
          <a:p>
            <a:r>
              <a:rPr lang="pt-BR" b="0" dirty="0" err="1" smtClean="0">
                <a:latin typeface="Comic Sans MS" panose="030F0702030302020204" pitchFamily="66" charset="0"/>
              </a:rPr>
              <a:t>Comic</a:t>
            </a:r>
            <a:r>
              <a:rPr lang="pt-BR" b="0" dirty="0" smtClean="0">
                <a:latin typeface="Comic Sans MS" panose="030F0702030302020204" pitchFamily="66" charset="0"/>
              </a:rPr>
              <a:t> </a:t>
            </a:r>
            <a:r>
              <a:rPr lang="pt-BR" b="0" dirty="0" err="1" smtClean="0">
                <a:latin typeface="Comic Sans MS" panose="030F0702030302020204" pitchFamily="66" charset="0"/>
              </a:rPr>
              <a:t>Sans</a:t>
            </a:r>
            <a:endParaRPr lang="pt-BR" b="0" dirty="0" smtClean="0">
              <a:latin typeface="Comic Sans MS" panose="030F0702030302020204" pitchFamily="66" charset="0"/>
            </a:endParaRPr>
          </a:p>
          <a:p>
            <a:r>
              <a:rPr lang="pt-BR" b="0" dirty="0" smtClean="0">
                <a:latin typeface="Times New Roman" panose="02020603050405020304" pitchFamily="18" charset="0"/>
                <a:cs typeface="Times New Roman" panose="02020603050405020304" pitchFamily="18" charset="0"/>
              </a:rPr>
              <a:t>Times New Roman</a:t>
            </a:r>
            <a:r>
              <a:rPr lang="pt-BR" b="0" dirty="0"/>
              <a:t/>
            </a:r>
            <a:br>
              <a:rPr lang="pt-BR" b="0" dirty="0"/>
            </a:br>
            <a:endParaRPr lang="pt-BR" dirty="0"/>
          </a:p>
        </p:txBody>
      </p:sp>
      <p:sp>
        <p:nvSpPr>
          <p:cNvPr id="4" name="AutoShape 2" descr="Resultado de imagem para fon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4" descr="Resultado de imagem para fonte de letr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0" name="Picture 6" descr="http://img.elo7.com.br/product/main/194276/chafariz-fonte-agua-3-estagios-vendid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3140968"/>
            <a:ext cx="2468136" cy="34083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2" name="Picture 8" descr="http://blog.andreluisguilherme.com.br/wp-content/uploads/2012/01/fonte-queimad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3212976"/>
            <a:ext cx="2223813" cy="17790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magazine.zankyou.com/br/wp-content/uploads/2012/11/Freebooter-500x130.jpg"/>
          <p:cNvPicPr>
            <a:picLocks noChangeAspect="1" noChangeArrowheads="1"/>
          </p:cNvPicPr>
          <p:nvPr/>
        </p:nvPicPr>
        <p:blipFill>
          <a:blip r:embed="rId7">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01588" y="5359102"/>
            <a:ext cx="4762500"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92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rot="19140000">
            <a:off x="1132630" y="2257900"/>
            <a:ext cx="7160541" cy="329259"/>
          </a:xfrm>
        </p:spPr>
        <p:txBody>
          <a:bodyPr>
            <a:normAutofit/>
          </a:bodyPr>
          <a:lstStyle/>
          <a:p>
            <a:r>
              <a:rPr lang="pt-BR" dirty="0" smtClean="0"/>
              <a:t>Por favor, não.</a:t>
            </a:r>
            <a:endParaRPr lang="pt-BR" dirty="0"/>
          </a:p>
        </p:txBody>
      </p:sp>
      <p:pic>
        <p:nvPicPr>
          <p:cNvPr id="2056" name="Picture 8" descr="C:\Users\lsa2\AppData\Local\Microsoft\Windows\Temporary Internet Files\Content.IE5\F6VI2S3P\ideia-12-pato-donald-ideia-lampad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731" y="3647961"/>
            <a:ext cx="3094484" cy="2287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ítulo 1"/>
          <p:cNvSpPr>
            <a:spLocks noGrp="1"/>
          </p:cNvSpPr>
          <p:nvPr>
            <p:ph type="ctrTitle"/>
          </p:nvPr>
        </p:nvSpPr>
        <p:spPr/>
        <p:txBody>
          <a:bodyPr/>
          <a:lstStyle/>
          <a:p>
            <a:r>
              <a:rPr lang="pt-BR" sz="8000" dirty="0" smtClean="0"/>
              <a:t>DÚVIDAS?</a:t>
            </a:r>
            <a:endParaRPr lang="pt-BR" sz="8000" dirty="0"/>
          </a:p>
        </p:txBody>
      </p:sp>
      <p:pic>
        <p:nvPicPr>
          <p:cNvPr id="2075" name="Picture 27" descr="C:\Users\lsa2\AppData\Local\Microsoft\Windows\Temporary Internet Files\Content.IE5\F6VI2S3P\TrollFaceDancing[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399695">
            <a:off x="1092798" y="2981906"/>
            <a:ext cx="860280" cy="860280"/>
          </a:xfrm>
          <a:prstGeom prst="rect">
            <a:avLst/>
          </a:prstGeom>
          <a:noFill/>
          <a:extLst>
            <a:ext uri="{909E8E84-426E-40DD-AFC4-6F175D3DCCD1}">
              <a14:hiddenFill xmlns:a14="http://schemas.microsoft.com/office/drawing/2010/main">
                <a:solidFill>
                  <a:srgbClr val="FFFFFF"/>
                </a:solidFill>
              </a14:hiddenFill>
            </a:ext>
          </a:extLst>
        </p:spPr>
      </p:pic>
      <p:sp>
        <p:nvSpPr>
          <p:cNvPr id="32" name="Subtítulo 2"/>
          <p:cNvSpPr txBox="1">
            <a:spLocks/>
          </p:cNvSpPr>
          <p:nvPr/>
        </p:nvSpPr>
        <p:spPr>
          <a:xfrm rot="19140000">
            <a:off x="1281521" y="2735470"/>
            <a:ext cx="7160541" cy="329259"/>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pt-BR" sz="1000" spc="0" dirty="0" smtClean="0"/>
              <a:t>Lucas Albuquerque (LSA2) e Victor Chen (VSYC)</a:t>
            </a:r>
            <a:endParaRPr lang="pt-BR" sz="1000" spc="0" dirty="0"/>
          </a:p>
        </p:txBody>
      </p:sp>
    </p:spTree>
    <p:extLst>
      <p:ext uri="{BB962C8B-B14F-4D97-AF65-F5344CB8AC3E}">
        <p14:creationId xmlns:p14="http://schemas.microsoft.com/office/powerpoint/2010/main" val="1365486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193</TotalTime>
  <Words>352</Words>
  <Application>Microsoft Office PowerPoint</Application>
  <PresentationFormat>Apresentação na tela (4:3)</PresentationFormat>
  <Paragraphs>34</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Ângulos</vt:lpstr>
      <vt:lpstr>PARADIGMAS DE LINGUAGEM DE PROGRAMAçÃo</vt:lpstr>
      <vt:lpstr>Apresentação do PowerPoint</vt:lpstr>
      <vt:lpstr>Apresentação do PowerPoint</vt:lpstr>
      <vt:lpstr>FoNTES</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de Souza Albuquerque</dc:creator>
  <cp:lastModifiedBy>Lucas de Souza Albuquerque</cp:lastModifiedBy>
  <cp:revision>19</cp:revision>
  <dcterms:created xsi:type="dcterms:W3CDTF">2015-03-17T15:55:43Z</dcterms:created>
  <dcterms:modified xsi:type="dcterms:W3CDTF">2015-03-19T11:32:59Z</dcterms:modified>
</cp:coreProperties>
</file>